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6"/>
  </p:notesMasterIdLst>
  <p:handoutMasterIdLst>
    <p:handoutMasterId r:id="rId17"/>
  </p:handoutMasterIdLst>
  <p:sldIdLst>
    <p:sldId id="256" r:id="rId2"/>
    <p:sldId id="345" r:id="rId3"/>
    <p:sldId id="351" r:id="rId4"/>
    <p:sldId id="352" r:id="rId5"/>
    <p:sldId id="353" r:id="rId6"/>
    <p:sldId id="354" r:id="rId7"/>
    <p:sldId id="355" r:id="rId8"/>
    <p:sldId id="356" r:id="rId9"/>
    <p:sldId id="357" r:id="rId10"/>
    <p:sldId id="358" r:id="rId11"/>
    <p:sldId id="359" r:id="rId12"/>
    <p:sldId id="360" r:id="rId13"/>
    <p:sldId id="361" r:id="rId14"/>
    <p:sldId id="329"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66" autoAdjust="0"/>
  </p:normalViewPr>
  <p:slideViewPr>
    <p:cSldViewPr>
      <p:cViewPr varScale="1">
        <p:scale>
          <a:sx n="90" d="100"/>
          <a:sy n="90" d="100"/>
        </p:scale>
        <p:origin x="-15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EC6DB6C3-A180-7B4D-AAA0-92B553B2FD14}" type="datetime1">
              <a:rPr lang="en-US"/>
              <a:pPr/>
              <a:t>10/15/13</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C2B6F84C-ACB2-8F40-9CE0-310E631495CD}" type="slidenum">
              <a:rPr lang="en-US"/>
              <a:pPr/>
              <a:t>‹#›</a:t>
            </a:fld>
            <a:endParaRPr lang="en-US"/>
          </a:p>
        </p:txBody>
      </p:sp>
    </p:spTree>
    <p:extLst>
      <p:ext uri="{BB962C8B-B14F-4D97-AF65-F5344CB8AC3E}">
        <p14:creationId xmlns:p14="http://schemas.microsoft.com/office/powerpoint/2010/main" val="196741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07DE15AB-D225-BF46-99EF-938FD52D65FA}" type="datetime1">
              <a:rPr lang="en-US"/>
              <a:pPr/>
              <a:t>10/15/13</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B2947DA-BBD7-414B-9888-F75661B428FE}" type="slidenum">
              <a:rPr lang="en-US"/>
              <a:pPr/>
              <a:t>‹#›</a:t>
            </a:fld>
            <a:endParaRPr lang="en-US"/>
          </a:p>
        </p:txBody>
      </p:sp>
    </p:spTree>
    <p:extLst>
      <p:ext uri="{BB962C8B-B14F-4D97-AF65-F5344CB8AC3E}">
        <p14:creationId xmlns:p14="http://schemas.microsoft.com/office/powerpoint/2010/main" val="6613754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734B0A84-6814-3A44-9D18-D4EEA5FD27AF}" type="datetime1">
              <a:rPr lang="en-US"/>
              <a:pPr/>
              <a:t>10/15/13</a:t>
            </a:fld>
            <a:endParaRPr lang="en-US"/>
          </a:p>
        </p:txBody>
      </p:sp>
      <p:sp>
        <p:nvSpPr>
          <p:cNvPr id="16387" name="Rectangle 7"/>
          <p:cNvSpPr>
            <a:spLocks noGrp="1" noChangeArrowheads="1"/>
          </p:cNvSpPr>
          <p:nvPr>
            <p:ph type="sldNum" sz="quarter" idx="5"/>
          </p:nvPr>
        </p:nvSpPr>
        <p:spPr>
          <a:noFill/>
        </p:spPr>
        <p:txBody>
          <a:bodyPr/>
          <a:lstStyle/>
          <a:p>
            <a:fld id="{E3D0A780-6633-F04A-8BB4-2E38C88EB32E}"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90013653-9B9E-7543-A8D5-9019FB6B1FF3}" type="datetime1">
              <a:rPr lang="en-US"/>
              <a:pPr/>
              <a:t>10/15/13</a:t>
            </a:fld>
            <a:endParaRPr lang="en-US"/>
          </a:p>
        </p:txBody>
      </p:sp>
      <p:sp>
        <p:nvSpPr>
          <p:cNvPr id="57347" name="Rectangle 7"/>
          <p:cNvSpPr>
            <a:spLocks noGrp="1" noChangeArrowheads="1"/>
          </p:cNvSpPr>
          <p:nvPr>
            <p:ph type="sldNum" sz="quarter" idx="5"/>
          </p:nvPr>
        </p:nvSpPr>
        <p:spPr>
          <a:noFill/>
        </p:spPr>
        <p:txBody>
          <a:bodyPr/>
          <a:lstStyle/>
          <a:p>
            <a:fld id="{5BDFFDF7-7915-DB43-AAFD-4210AF68D672}" type="slidenum">
              <a:rPr lang="en-US"/>
              <a:pPr/>
              <a:t>14</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10/15/13</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Instructor provided ranked questions: REMOVE IF NONE</a:t>
            </a:r>
          </a:p>
          <a:p>
            <a:endParaRPr lang="en-US" dirty="0"/>
          </a:p>
        </p:txBody>
      </p:sp>
      <p:sp>
        <p:nvSpPr>
          <p:cNvPr id="4" name="Date Placeholder 3"/>
          <p:cNvSpPr>
            <a:spLocks noGrp="1"/>
          </p:cNvSpPr>
          <p:nvPr>
            <p:ph type="dt" idx="10"/>
          </p:nvPr>
        </p:nvSpPr>
        <p:spPr/>
        <p:txBody>
          <a:bodyPr/>
          <a:lstStyle/>
          <a:p>
            <a:fld id="{07DE15AB-D225-BF46-99EF-938FD52D65FA}" type="datetime1">
              <a:rPr lang="en-US" smtClean="0"/>
              <a:pPr/>
              <a:t>10/15/13</a:t>
            </a:fld>
            <a:endParaRPr lang="en-US"/>
          </a:p>
        </p:txBody>
      </p:sp>
      <p:sp>
        <p:nvSpPr>
          <p:cNvPr id="5" name="Slide Number Placeholder 4"/>
          <p:cNvSpPr>
            <a:spLocks noGrp="1"/>
          </p:cNvSpPr>
          <p:nvPr>
            <p:ph type="sldNum" sz="quarter" idx="11"/>
          </p:nvPr>
        </p:nvSpPr>
        <p:spPr/>
        <p:txBody>
          <a:bodyPr/>
          <a:lstStyle/>
          <a:p>
            <a:fld id="{5B2947DA-BBD7-414B-9888-F75661B428FE}" type="slidenum">
              <a:rPr lang="en-US" smtClean="0"/>
              <a:pPr/>
              <a:t>3</a:t>
            </a:fld>
            <a:endParaRPr lang="en-US"/>
          </a:p>
        </p:txBody>
      </p:sp>
    </p:spTree>
    <p:extLst>
      <p:ext uri="{BB962C8B-B14F-4D97-AF65-F5344CB8AC3E}">
        <p14:creationId xmlns:p14="http://schemas.microsoft.com/office/powerpoint/2010/main" val="376524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10/15/13</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Over the last few months there has been a spark in media attention toward the activities of the NSA. Since June of this year, leaks by NSA insider Edward Snowden have revealed to the public the inner workings of a previously classified program, called project PRISM</a:t>
            </a:r>
            <a:br>
              <a:rPr lang="en-US" sz="1200" kern="1200" dirty="0" smtClean="0">
                <a:solidFill>
                  <a:schemeClr val="tx1"/>
                </a:solidFill>
                <a:effectLst/>
                <a:latin typeface="Arial" pitchFamily="76" charset="0"/>
                <a:ea typeface="ＭＳ Ｐゴシック" pitchFamily="85" charset="-128"/>
                <a:cs typeface="ＭＳ Ｐゴシック" pitchFamily="85" charset="-128"/>
              </a:rPr>
            </a:b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PRISM is not actually an acronym, but instead a codename for this project</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The leaks, first published in the Washington Post and The Guardian newspapers in June 2013, also revealed that the PRISM program has been functionally running since the middle of 2007.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Since the beginning of the PRISM program, the NSA has gotten Microsoft, Yahoo, Google, Facebook,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Youtube</a:t>
            </a:r>
            <a:r>
              <a:rPr lang="en-US" sz="1200" kern="1200" dirty="0" smtClean="0">
                <a:solidFill>
                  <a:schemeClr val="tx1"/>
                </a:solidFill>
                <a:effectLst/>
                <a:latin typeface="Arial" pitchFamily="76" charset="0"/>
                <a:ea typeface="ＭＳ Ｐゴシック" pitchFamily="85" charset="-128"/>
                <a:cs typeface="ＭＳ Ｐゴシック" pitchFamily="85" charset="-128"/>
              </a:rPr>
              <a:t>, AOL, Skype, and Apple  all to cooperate in exchanging information, that was supposed to help the Department of Homeland Security and federal investigation agencies to analyze information on suspected terrorist threats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This has naturally sparked a media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outlash</a:t>
            </a:r>
            <a:r>
              <a:rPr lang="en-US" sz="1200" kern="1200" dirty="0" smtClean="0">
                <a:solidFill>
                  <a:schemeClr val="tx1"/>
                </a:solidFill>
                <a:effectLst/>
                <a:latin typeface="Arial" pitchFamily="76" charset="0"/>
                <a:ea typeface="ＭＳ Ｐゴシック" pitchFamily="85" charset="-128"/>
                <a:cs typeface="ＭＳ Ｐゴシック" pitchFamily="85" charset="-128"/>
              </a:rPr>
              <a:t> and a vehemently negative reaction from the American people who feel it is an invasion of the most basic rights of privacy</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What the media has failed to focus on, however, has been the methods of which the NSA, through the PRISM program, actually acquired information.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Since June, many of the corporations allegedly involved with the NSA have released public statements, in an attempt to create more transparency with the public, a transparency that was impossible before due to the declassified nature of the program.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So…how exactly does PRISM work? How can it collect data on some person whom the federal government suspects to be a terrorist? The NSA asks for it. It’s really that simple. The NSA has no back door into Facebook or Google that allows anyone to watch what you do in real time.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Wire-tapping is something that exists in real life, where the government law enforcement agencies can listen in to phone calls if they have the appropriate warrants to, but we’ve all known about that since the government began that program.</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PRISM, however, is almost slightly less scary than the idea of wire-tapping, since nowhere, not in documents leaked by Edward Snowden, nor in statements given by representatives of the NSA or companies that have been in cooperation with the NSA, nothing has ever indicated that the government possesses the ability to </a:t>
            </a:r>
            <a:r>
              <a:rPr lang="en-US" sz="1200" b="1" i="1" u="sng" kern="1200" dirty="0" smtClean="0">
                <a:solidFill>
                  <a:schemeClr val="tx1"/>
                </a:solidFill>
                <a:effectLst/>
                <a:latin typeface="Arial" pitchFamily="76" charset="0"/>
                <a:ea typeface="ＭＳ Ｐゴシック" pitchFamily="85" charset="-128"/>
                <a:cs typeface="ＭＳ Ｐゴシック" pitchFamily="85" charset="-128"/>
              </a:rPr>
              <a:t>directly</a:t>
            </a:r>
            <a:r>
              <a:rPr lang="en-US" sz="1200" kern="1200" dirty="0" smtClean="0">
                <a:solidFill>
                  <a:schemeClr val="tx1"/>
                </a:solidFill>
                <a:effectLst/>
                <a:latin typeface="Arial" pitchFamily="76" charset="0"/>
                <a:ea typeface="ＭＳ Ｐゴシック" pitchFamily="85" charset="-128"/>
                <a:cs typeface="ＭＳ Ｐゴシック" pitchFamily="85" charset="-128"/>
              </a:rPr>
              <a:t> monitor any user’s account through the PRISM program</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I say the word directly strongly, because what the NSA does is a very indirect form of information gathering. Like I stressed before, the only authority the PRISM program allows NSA agents to preform is to </a:t>
            </a:r>
            <a:r>
              <a:rPr lang="en-US" sz="1200" b="1" i="1" u="sng" kern="1200" dirty="0" smtClean="0">
                <a:solidFill>
                  <a:schemeClr val="tx1"/>
                </a:solidFill>
                <a:effectLst/>
                <a:latin typeface="Arial" pitchFamily="76" charset="0"/>
                <a:ea typeface="ＭＳ Ｐゴシック" pitchFamily="85" charset="-128"/>
                <a:cs typeface="ＭＳ Ｐゴシック" pitchFamily="85" charset="-128"/>
              </a:rPr>
              <a:t>request</a:t>
            </a:r>
            <a:r>
              <a:rPr lang="en-US" sz="1200" kern="1200" dirty="0" smtClean="0">
                <a:solidFill>
                  <a:schemeClr val="tx1"/>
                </a:solidFill>
                <a:effectLst/>
                <a:latin typeface="Arial" pitchFamily="76" charset="0"/>
                <a:ea typeface="ＭＳ Ｐゴシック" pitchFamily="85" charset="-128"/>
                <a:cs typeface="ＭＳ Ｐゴシック" pitchFamily="85" charset="-128"/>
              </a:rPr>
              <a:t> data from corporations</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These requests can be in the form of metadata (such as a request for the number of times that all users have made a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google</a:t>
            </a:r>
            <a:r>
              <a:rPr lang="en-US" sz="1200" kern="1200" dirty="0" smtClean="0">
                <a:solidFill>
                  <a:schemeClr val="tx1"/>
                </a:solidFill>
                <a:effectLst/>
                <a:latin typeface="Arial" pitchFamily="76" charset="0"/>
                <a:ea typeface="ＭＳ Ｐゴシック" pitchFamily="85" charset="-128"/>
                <a:cs typeface="ＭＳ Ｐゴシック" pitchFamily="85" charset="-128"/>
              </a:rPr>
              <a:t> search containing the word ‘bomb’ in it). Often time these metadata requests will return non-identifiable user IDs, but these IDs  can also lead to requests for direct user data, like for example, a request for all email between some user and a suspicious second party.</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In this presentation, I want to try and both rationalize and analyze the good and bad aspects of the PRISM program. </a:t>
            </a:r>
          </a:p>
          <a:p>
            <a:pPr mar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marL="0" lvl="0" indent="0">
              <a:buFont typeface="Arial"/>
              <a:buNone/>
            </a:pPr>
            <a:r>
              <a:rPr lang="en-US" sz="1200" kern="1200" dirty="0" smtClean="0">
                <a:solidFill>
                  <a:schemeClr val="tx1"/>
                </a:solidFill>
                <a:effectLst/>
                <a:latin typeface="Arial" pitchFamily="76" charset="0"/>
                <a:ea typeface="ＭＳ Ｐゴシック" pitchFamily="85" charset="-128"/>
                <a:cs typeface="ＭＳ Ｐゴシック" pitchFamily="85" charset="-128"/>
              </a:rPr>
              <a:t>The sensationalism of the media, has led many people to believe that it works as some all-monitoring big brother type entity, when this can’t be farther from the truth. </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Just a visual</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r>
              <a:rPr lang="en-US" sz="1200" kern="1200" dirty="0" smtClean="0">
                <a:solidFill>
                  <a:schemeClr val="tx1"/>
                </a:solidFill>
                <a:effectLst/>
                <a:latin typeface="Arial" pitchFamily="76" charset="0"/>
                <a:ea typeface="ＭＳ Ｐゴシック" pitchFamily="85" charset="-128"/>
                <a:cs typeface="ＭＳ Ｐゴシック" pitchFamily="85" charset="-128"/>
              </a:rPr>
              <a:t>PRISM is still a functional program. It’s still running now, the government has yet to see the need to take it down.</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Their strongest argument for this, is that PRISM is an essential and necessary program for preventing terrorism on US soil. Since 2001 there has only been one major terror attack in the United States, and the federal government attributes this partially to the ‘success’ of the NSA program.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However, it should be noted that the counter-argument to that would be that just because terrorism hasn’t happened, isn’t proof that PRISM is an effective program. A lack of evidence is not necessarily proof of anything.</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Another argument that could be made is that PRISM is a program that we’ve already been living under for half a decade. Even before that, we’ve all known that the government, under the Patriot Act, has had the ability to tap our phones in criminal investigation cases, and we failed to aggressively fight it then. The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webtapping</a:t>
            </a:r>
            <a:r>
              <a:rPr lang="en-US" sz="1200" kern="1200" dirty="0" smtClean="0">
                <a:solidFill>
                  <a:schemeClr val="tx1"/>
                </a:solidFill>
                <a:effectLst/>
                <a:latin typeface="Arial" pitchFamily="76" charset="0"/>
                <a:ea typeface="ＭＳ Ｐゴシック" pitchFamily="85" charset="-128"/>
                <a:cs typeface="ＭＳ Ｐゴシック" pitchFamily="85" charset="-128"/>
              </a:rPr>
              <a:t>’ that the NSA preforms is really just an extension, and if you think about it, it’s actually a less invasive extension.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Something else that should be considered are corporations. We already trust companies like Google with a scary amount of our data. Maybe some people are more comfortable with that than others, but a lot of people don’t actually think about the frightening amount of information that is collected by these companies.</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Since 2007, the same year the NSA began PRISM coincidentally, Google began its street view program, which keeps photographic records on almost every single street in the world, including most people’s houses in this room. Google Earth takes pictures of the entire globe from satellites in space. Google has a Trends feature that even lets users see what other users are searching. All of this data, however, is publically available for anyone to read and use.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One aspect that actually makes PRISM a directly positive program is due to the sensationalism that the media has been responsible for. Why? Because it can actually scare off terrorists and discourage future terrorism on American soil. </a:t>
            </a:r>
          </a:p>
          <a:p>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The final point that should be made, defending the PRISM program is this: In the end, it is the user’s choice to share this data with corporations like Google and Facebook. We choose to let these companies keep our data. </a:t>
            </a:r>
            <a:r>
              <a:rPr lang="en-US" sz="1200" b="1" i="1" u="sng" kern="1200" dirty="0" smtClean="0">
                <a:solidFill>
                  <a:schemeClr val="tx1"/>
                </a:solidFill>
                <a:effectLst/>
                <a:latin typeface="Arial" pitchFamily="76" charset="0"/>
                <a:ea typeface="ＭＳ Ｐゴシック" pitchFamily="85" charset="-128"/>
                <a:cs typeface="ＭＳ Ｐゴシック" pitchFamily="85" charset="-128"/>
              </a:rPr>
              <a:t>We trust them.</a:t>
            </a:r>
            <a:r>
              <a:rPr lang="en-US" sz="1200" kern="1200" dirty="0" smtClean="0">
                <a:solidFill>
                  <a:schemeClr val="tx1"/>
                </a:solidFill>
                <a:effectLst/>
                <a:latin typeface="Arial" pitchFamily="76" charset="0"/>
                <a:ea typeface="ＭＳ Ｐゴシック" pitchFamily="85" charset="-128"/>
                <a:cs typeface="ＭＳ Ｐゴシック" pitchFamily="85" charset="-128"/>
              </a:rPr>
              <a:t> We make that decision for ourselves. You can’t put the entirety of the blame on these companies for sharing user information when we have chosen to share our own information with these companies. </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As far as the arguments against PRISM, I will be much briefer covering these than the arguments in favor of PRISM, since any of you watching the news will already be informed of the negative aspects of such a program already.</a:t>
            </a:r>
          </a:p>
          <a:p>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One of the biggest concerns is that PRISM, of course, operates on the assumption that users who have their data collected might be guilty. This is the opposite of how our legal system should work. We should have a presumption of innocence, not guilt.</a:t>
            </a:r>
          </a:p>
          <a:p>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Even though I made this argument for the opposite side, it is still the NSA’s fault for forcing corporations to comply with the PRISM program. Despite how sensitively they handle our information, we as users consent to give our personal data to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google</a:t>
            </a:r>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facebook</a:t>
            </a:r>
            <a:r>
              <a:rPr lang="en-US" sz="1200" kern="1200" dirty="0" smtClean="0">
                <a:solidFill>
                  <a:schemeClr val="tx1"/>
                </a:solidFill>
                <a:effectLst/>
                <a:latin typeface="Arial" pitchFamily="76" charset="0"/>
                <a:ea typeface="ＭＳ Ｐゴシック" pitchFamily="85" charset="-128"/>
                <a:cs typeface="ＭＳ Ｐゴシック" pitchFamily="85" charset="-128"/>
              </a:rPr>
              <a:t> and other companies. Nowhere do we consent to give our data to the NSA.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One byproduct of the PRISM program is the power given to the National Security Agency. Even though they are an agency of the executive branch of government, they are the ones trusted to maintain this program and therefore now wield an incredible amount of power due to it.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Because we can’t link police and law enforcement action to PRISM directly, some experts have noticed trends with the large amount of data the NSA collects. Statistics will say that false positives with such a large volume of information processing are practically guaranteed.</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I also wanted to touch on the subject of person abuse. We are all aware that, because of PRISM, it might be possible for one individual NSA employee with a personal vendetta to use his position through the PRISM program to personally request and gather information on people of interest to him.</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This is a concern on most people’s minds. Recently, over the summer I watched an interview with Wolf Blitzer where he was interviewing a representative from the NSA… when asked if this kind of situation was possible, the NSA agent simply misdirected the question every time it was asked him, only replying that the ‘</a:t>
            </a:r>
            <a:r>
              <a:rPr lang="en-US" sz="1200" b="1" i="1" u="sng" kern="1200" dirty="0" smtClean="0">
                <a:solidFill>
                  <a:schemeClr val="tx1"/>
                </a:solidFill>
                <a:effectLst/>
                <a:latin typeface="Arial" pitchFamily="76" charset="0"/>
                <a:ea typeface="ＭＳ Ｐゴシック" pitchFamily="85" charset="-128"/>
                <a:cs typeface="ＭＳ Ｐゴシック" pitchFamily="85" charset="-128"/>
              </a:rPr>
              <a:t>procedure’</a:t>
            </a:r>
            <a:r>
              <a:rPr lang="en-US" sz="1200" kern="1200" dirty="0" smtClean="0">
                <a:solidFill>
                  <a:schemeClr val="tx1"/>
                </a:solidFill>
                <a:effectLst/>
                <a:latin typeface="Arial" pitchFamily="76" charset="0"/>
                <a:ea typeface="ＭＳ Ｐゴシック" pitchFamily="85" charset="-128"/>
                <a:cs typeface="ＭＳ Ｐゴシック" pitchFamily="85" charset="-128"/>
              </a:rPr>
              <a:t> that employees had to go through did not allow that to happen.</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We must also keep in mind that as an agency of the federal government, the Executive branch has ultimate control over the NSA leading to potential abuses by whoever is in power in the white house.</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Also, while common sense would say that the NSA protects their information, there is no guarantee that they are completely protected from expert hackers.</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One last point that should be made… Just like it is possible to take down certain websites by spamming user requests (like in a Denial of Service attack), we also have the potential to affect aggregate data collection by using intensive </a:t>
            </a:r>
            <a:r>
              <a:rPr lang="en-US" sz="1200" kern="1200" dirty="0" err="1" smtClean="0">
                <a:solidFill>
                  <a:schemeClr val="tx1"/>
                </a:solidFill>
                <a:effectLst/>
                <a:latin typeface="Arial" pitchFamily="76" charset="0"/>
                <a:ea typeface="ＭＳ Ｐゴシック" pitchFamily="85" charset="-128"/>
                <a:cs typeface="ＭＳ Ｐゴシック" pitchFamily="85" charset="-128"/>
              </a:rPr>
              <a:t>botting</a:t>
            </a:r>
            <a:r>
              <a:rPr lang="en-US" sz="1200" kern="1200" dirty="0" smtClean="0">
                <a:solidFill>
                  <a:schemeClr val="tx1"/>
                </a:solidFill>
                <a:effectLst/>
                <a:latin typeface="Arial" pitchFamily="76" charset="0"/>
                <a:ea typeface="ＭＳ Ｐゴシック" pitchFamily="85" charset="-128"/>
                <a:cs typeface="ＭＳ Ｐゴシック" pitchFamily="85" charset="-128"/>
              </a:rPr>
              <a:t> to create patterns that the NSA can interpret how the attackers intend them to</a:t>
            </a:r>
            <a:endParaRPr lang="en-US" sz="1200" kern="1200" dirty="0">
              <a:solidFill>
                <a:schemeClr val="tx1"/>
              </a:solidFill>
              <a:effectLst/>
              <a:latin typeface="Arial" pitchFamily="76" charset="0"/>
              <a:ea typeface="ＭＳ Ｐゴシック" pitchFamily="85" charset="-128"/>
              <a:cs typeface="ＭＳ Ｐゴシック" pitchFamily="85" charset="-128"/>
            </a:endParaRPr>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76" charset="0"/>
                <a:ea typeface="ＭＳ Ｐゴシック" pitchFamily="85" charset="-128"/>
                <a:cs typeface="ＭＳ Ｐゴシック" pitchFamily="85" charset="-128"/>
              </a:rPr>
              <a:t>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So, after all this back and forth between Pros and Cons, it is necessary to come to a conclusion. Is PRISM a good thing or a bad thing?</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In the end, any form of information gathering on a government’s citizenry is a bad thing. Wire tapping is a bad thing. Yet it’s something we accept, most of the time as an acceptable thing, even though there are still many detractors.</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The conclusion I want to come to is this: PRISM is a bad thing, yet for those who are comfortable or accept the idea of other forms of surveillance such as wire tapping of phones, PRISM isn’t necessarily a scary thing</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Its not big brother. We aren’t living in an Orwellian society because of this, despite what the media wants you to think.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Its not Minority Report. The government can’t detect every terrorist attack before it happens.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Here are some of the hard statistics that you should really consider before making a decision for yourself:</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Based on Microsoft’s statistics only 75,000 requests were made in the last year alone. That’s a little scary, considering over 130,000 user accounts were involved in those requests.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80% of those requests, however, resulted in Metadata being returned. Metadata, aggregate data on nonspecific users</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The NSA then, analyzes data returned from those requests and if they find suspicious activity, they request direct data from users who they cannot yet identify.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This led to the 2% statistic you see displayed here. That 2% resulted in 1500 direct requests to access user content, only after Microsoft allowed it. It should be noted that this was after they denied 18% of total requests, most of which were direct requests for user data. The corporations you trust your information with still maintain some integrity.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Although that direct user access number is incredibly low from Microsoft, research indicates that the statistics from other companies who have released transparency statements are very similar to this.</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One major failing of this program was its lack of transparency. It was top secret for years. It could have been possible to avoid media sensationalism if the federal government had been more public about this program.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In Obama’s  first address regarding PRISM, his primary concern was that there was admittedly a failure in transparency within the executive branch. </a:t>
            </a:r>
          </a:p>
          <a:p>
            <a:r>
              <a:rPr lang="en-US" sz="1200" kern="1200" dirty="0" smtClean="0">
                <a:solidFill>
                  <a:schemeClr val="tx1"/>
                </a:solidFill>
                <a:effectLst/>
                <a:latin typeface="Arial" pitchFamily="76" charset="0"/>
                <a:ea typeface="ＭＳ Ｐゴシック" pitchFamily="85" charset="-128"/>
                <a:cs typeface="ＭＳ Ｐゴシック" pitchFamily="85" charset="-128"/>
              </a:rPr>
              <a:t> </a:t>
            </a:r>
          </a:p>
          <a:p>
            <a:pPr lvl="0"/>
            <a:r>
              <a:rPr lang="en-US" sz="1200" kern="1200" dirty="0" smtClean="0">
                <a:solidFill>
                  <a:schemeClr val="tx1"/>
                </a:solidFill>
                <a:effectLst/>
                <a:latin typeface="Arial" pitchFamily="76" charset="0"/>
                <a:ea typeface="ＭＳ Ｐゴシック" pitchFamily="85" charset="-128"/>
                <a:cs typeface="ＭＳ Ｐゴシック" pitchFamily="85" charset="-128"/>
              </a:rPr>
              <a:t>Whether or not it’s a good thing, the public deserved to know about PRISM. Edward Snowden was in his right to tell the world about it. What we do with the information he’s given us is up to the people. </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10/15/13</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9</a:t>
            </a:fld>
            <a:endParaRPr lang="en-US"/>
          </a:p>
        </p:txBody>
      </p:sp>
    </p:spTree>
    <p:extLst>
      <p:ext uri="{BB962C8B-B14F-4D97-AF65-F5344CB8AC3E}">
        <p14:creationId xmlns:p14="http://schemas.microsoft.com/office/powerpoint/2010/main" val="419364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F6C09F17-FB26-E041-9943-A3E37BACBB0C}" type="datetime1">
              <a:rPr lang="en-US" smtClean="0"/>
              <a:t>10/15/13</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2013 Keith A. Pray</a:t>
            </a:r>
            <a:endParaRPr lang="en-US"/>
          </a:p>
        </p:txBody>
      </p:sp>
      <p:sp>
        <p:nvSpPr>
          <p:cNvPr id="22" name="Rectangle 5"/>
          <p:cNvSpPr>
            <a:spLocks noGrp="1" noChangeArrowheads="1"/>
          </p:cNvSpPr>
          <p:nvPr>
            <p:ph type="sldNum" sz="quarter" idx="12"/>
          </p:nvPr>
        </p:nvSpPr>
        <p:spPr/>
        <p:txBody>
          <a:bodyPr/>
          <a:lstStyle>
            <a:lvl1pPr>
              <a:defRPr/>
            </a:lvl1pPr>
          </a:lstStyle>
          <a:p>
            <a:fld id="{48F44118-3ADB-AF46-91CE-CABF8A91127D}"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B9449AB-C67F-A249-9CBC-6B9F6BCAF767}"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25CE49AE-10A9-0C4A-A68B-84E1C30C84B0}"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29197F6-29B3-FD4A-9CEF-172D54661354}"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DDB983DE-1CAD-3444-96CA-389F3C8230E5}"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842FE0C-8D61-E84F-AF2C-824F66C4611B}"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91F1D9DC-E3D9-A745-A778-16A42636EE4A}"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65F0942-4125-014F-9C42-A2E0E6E50D11}"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FD7A0095-AC4F-EF4E-88BA-27326E243430}"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BE7CCE60-A254-DE40-82ED-88804C0A309D}"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BAF136A0-57F6-4348-9735-9C6F538ECD02}"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EF2C77F4-A2B3-464F-A501-83E20DFE4332}"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29F8EAB4-C22D-7548-8E5E-7FBECBA3C26B}"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408840A1-1795-434E-978A-EE27B64AF539}"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105AE4F9-429D-6047-87AB-09CC087AACCB}"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FAFCAC45-2DBC-494C-897E-06B87F7E632A}"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8D5CB4F1-8F53-BB48-A1A1-1F1705B348D1}"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36533698-6BEC-DC43-A9DB-E7B9E8314316}"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1298AACB-50DE-434A-A5D4-7BE1F727A6E9}" type="datetime1">
              <a:rPr lang="en-US" smtClean="0"/>
              <a:t>10/15/13</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2013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870DF114-4709-BD44-A7BE-E3CE01464B4B}"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AF3E1804-4E00-6D4A-9B04-BCC1A33EA490}" type="datetime1">
              <a:rPr lang="en-US" smtClean="0"/>
              <a:t>10/15/13</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2013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A4F3A95F-CFB1-A04C-A991-2D09035A6A5A}"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734817B9-0BDE-704D-A9F2-203A5E2E6E0D}" type="datetime1">
              <a:rPr lang="en-US" smtClean="0"/>
              <a:t>10/15/13</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washingtonpost.com/wp-srv/special/politics/prism-collection-docume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blog.constitutioncenter.org/wp-content/uploads/2013/06/prism-logo-61013.jpg" TargetMode="External"/><Relationship Id="rId4" Type="http://schemas.openxmlformats.org/officeDocument/2006/relationships/hyperlink" Target="http://gizmodo.com/the-tech-companies-in-prism-arent-telling-the-complete-512052926" TargetMode="External"/><Relationship Id="rId5" Type="http://schemas.openxmlformats.org/officeDocument/2006/relationships/hyperlink" Target="http://i1-news.softpedia-static.com/images/news2/Summon-the-NSA-to-Your-House-with-This-Simple-Button-380970-2.jpg?1378469619" TargetMode="External"/><Relationship Id="rId6" Type="http://schemas.openxmlformats.org/officeDocument/2006/relationships/hyperlink" Target="http://www.accountingweb.com/sites/default/files/Chart%20for%20article.png" TargetMode="External"/><Relationship Id="rId7" Type="http://schemas.openxmlformats.org/officeDocument/2006/relationships/hyperlink" Target="http://wpmu.org/wp-content/uploads/2013/06/google-trends-logo.jpg" TargetMode="External"/><Relationship Id="rId8" Type="http://schemas.openxmlformats.org/officeDocument/2006/relationships/hyperlink" Target="http://ppchero.wpengine.netdna-cdn.com/wp-content/uploads/2010/04/Google_Trends2.png" TargetMode="External"/><Relationship Id="rId9" Type="http://schemas.openxmlformats.org/officeDocument/2006/relationships/hyperlink" Target="http://upload.wikimedia.org/wikipedia/commons/f/fc/EFF_version_of_NSA_logo.jp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0"/>
          </p:nvPr>
        </p:nvSpPr>
        <p:spPr>
          <a:noFill/>
        </p:spPr>
        <p:txBody>
          <a:bodyPr/>
          <a:lstStyle/>
          <a:p>
            <a:fld id="{B6E2FE8E-F12D-114C-B884-628B5A7D4A90}" type="datetime1">
              <a:rPr lang="en-US" smtClean="0"/>
              <a:t>10/15/13</a:t>
            </a:fld>
            <a:endParaRPr lang="en-US"/>
          </a:p>
        </p:txBody>
      </p:sp>
      <p:sp>
        <p:nvSpPr>
          <p:cNvPr id="15363" name="Rectangle 4"/>
          <p:cNvSpPr>
            <a:spLocks noGrp="1" noChangeArrowheads="1"/>
          </p:cNvSpPr>
          <p:nvPr>
            <p:ph type="ftr" sz="quarter" idx="11"/>
          </p:nvPr>
        </p:nvSpPr>
        <p:spPr>
          <a:noFill/>
        </p:spPr>
        <p:txBody>
          <a:bodyPr/>
          <a:lstStyle/>
          <a:p>
            <a:r>
              <a:rPr lang="en-US" smtClean="0"/>
              <a:t>© 2013 Keith A. Pray</a:t>
            </a:r>
            <a:endParaRPr lang="en-US"/>
          </a:p>
        </p:txBody>
      </p:sp>
      <p:sp>
        <p:nvSpPr>
          <p:cNvPr id="15364" name="Slide Number Placeholder 5"/>
          <p:cNvSpPr>
            <a:spLocks noGrp="1" noChangeArrowheads="1"/>
          </p:cNvSpPr>
          <p:nvPr>
            <p:ph type="sldNum" sz="quarter" idx="12"/>
          </p:nvPr>
        </p:nvSpPr>
        <p:spPr>
          <a:noFill/>
        </p:spPr>
        <p:txBody>
          <a:bodyPr/>
          <a:lstStyle/>
          <a:p>
            <a:fld id="{9D3FC9F2-B0E3-6F41-81BB-B405C5BAB1A5}" type="slidenum">
              <a:rPr lang="en-US"/>
              <a:pPr/>
              <a:t>1</a:t>
            </a:fld>
            <a:endParaRPr lang="en-US"/>
          </a:p>
        </p:txBody>
      </p:sp>
      <p:sp>
        <p:nvSpPr>
          <p:cNvPr id="15365" name="Rectangle 2"/>
          <p:cNvSpPr>
            <a:spLocks noGrp="1" noChangeArrowheads="1"/>
          </p:cNvSpPr>
          <p:nvPr>
            <p:ph type="ctrTitle"/>
          </p:nvPr>
        </p:nvSpPr>
        <p:spPr/>
        <p:txBody>
          <a:bodyPr/>
          <a:lstStyle/>
          <a:p>
            <a:pPr eaLnBrk="1" hangingPunct="1"/>
            <a:r>
              <a:rPr lang="en-US" dirty="0" smtClean="0">
                <a:ea typeface="ＭＳ Ｐゴシック" pitchFamily="-109" charset="-128"/>
                <a:cs typeface="ＭＳ Ｐゴシック" pitchFamily="-109" charset="-128"/>
              </a:rPr>
              <a:t>Class 14</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smtClean="0">
                <a:ea typeface="ＭＳ Ｐゴシック" pitchFamily="-109" charset="-128"/>
                <a:cs typeface="ＭＳ Ｐゴシック" pitchFamily="-109" charset="-128"/>
              </a:rPr>
              <a:t>Last Day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191000"/>
          </a:xfrm>
        </p:spPr>
        <p:txBody>
          <a:bodyPr/>
          <a:lstStyle/>
          <a:p>
            <a:pPr marL="0" lvl="0" indent="0" eaLnBrk="1" fontAlgn="auto" hangingPunct="1">
              <a:spcAft>
                <a:spcPts val="0"/>
              </a:spcAft>
              <a:buClrTx/>
              <a:buSzTx/>
              <a:buNone/>
            </a:pPr>
            <a:r>
              <a:rPr lang="en-US" sz="1800" kern="1200" dirty="0">
                <a:solidFill>
                  <a:schemeClr val="tx1">
                    <a:lumMod val="95000"/>
                    <a:lumOff val="5000"/>
                  </a:schemeClr>
                </a:solidFill>
                <a:latin typeface="Arial" pitchFamily="34" charset="0"/>
                <a:ea typeface="+mn-ea"/>
                <a:cs typeface="Arial" pitchFamily="34" charset="0"/>
              </a:rPr>
              <a:t>[1] "Feds start building case against NSA leaker - CNN.com." </a:t>
            </a:r>
            <a:r>
              <a:rPr lang="en-US" sz="1800" i="1" kern="1200" dirty="0">
                <a:solidFill>
                  <a:schemeClr val="tx1">
                    <a:lumMod val="95000"/>
                    <a:lumOff val="5000"/>
                  </a:schemeClr>
                </a:solidFill>
                <a:latin typeface="Arial" pitchFamily="34" charset="0"/>
                <a:ea typeface="+mn-ea"/>
                <a:cs typeface="Arial" pitchFamily="34" charset="0"/>
              </a:rPr>
              <a:t>CNN.com International - Breaking, World, Business, Sports, Entertainment and Video News</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N.p</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n.d.</a:t>
            </a:r>
            <a:r>
              <a:rPr lang="en-US" sz="1800" kern="1200" dirty="0">
                <a:solidFill>
                  <a:schemeClr val="tx1">
                    <a:lumMod val="95000"/>
                    <a:lumOff val="5000"/>
                  </a:schemeClr>
                </a:solidFill>
                <a:latin typeface="Arial" pitchFamily="34" charset="0"/>
                <a:ea typeface="+mn-ea"/>
                <a:cs typeface="Arial" pitchFamily="34" charset="0"/>
              </a:rPr>
              <a:t> Web. 19 Sept. 2013. &lt;http://edition.cnn.com/2013/06/10/politics/nsa-leak/index.html&gt;.</a:t>
            </a:r>
          </a:p>
          <a:p>
            <a:pPr marL="0" lvl="0" indent="0" eaLnBrk="1" fontAlgn="auto" hangingPunct="1">
              <a:spcAft>
                <a:spcPts val="0"/>
              </a:spcAft>
              <a:buClrTx/>
              <a:buSzTx/>
              <a:buNone/>
            </a:pPr>
            <a:r>
              <a:rPr lang="en-US" sz="1800" kern="1200" dirty="0">
                <a:solidFill>
                  <a:schemeClr val="tx1">
                    <a:lumMod val="95000"/>
                    <a:lumOff val="5000"/>
                  </a:schemeClr>
                </a:solidFill>
                <a:latin typeface="Arial" pitchFamily="34" charset="0"/>
                <a:ea typeface="+mn-ea"/>
                <a:cs typeface="Arial" pitchFamily="34" charset="0"/>
              </a:rPr>
              <a:t>[2]</a:t>
            </a:r>
            <a:r>
              <a:rPr lang="en-US" sz="1800" kern="1200" dirty="0">
                <a:solidFill>
                  <a:schemeClr val="tx1">
                    <a:lumMod val="95000"/>
                    <a:lumOff val="5000"/>
                  </a:schemeClr>
                </a:solidFill>
                <a:latin typeface="Arial" pitchFamily="34" charset="0"/>
                <a:ea typeface="+mn-ea"/>
                <a:cs typeface="Arial" pitchFamily="34" charset="0"/>
                <a:hlinkClick r:id="rId3"/>
              </a:rPr>
              <a:t> </a:t>
            </a:r>
            <a:r>
              <a:rPr lang="en-US" sz="1800" kern="1200" dirty="0">
                <a:solidFill>
                  <a:schemeClr val="tx1">
                    <a:lumMod val="95000"/>
                    <a:lumOff val="5000"/>
                  </a:schemeClr>
                </a:solidFill>
                <a:latin typeface="Arial" pitchFamily="34" charset="0"/>
                <a:ea typeface="+mn-ea"/>
                <a:cs typeface="Arial" pitchFamily="34" charset="0"/>
              </a:rPr>
              <a:t>"NSA slides explain the PRISM data-collection program - The Washington Post." The Washington Post: National, World &amp; D.C. Area News and Headlines - The Washington Post. </a:t>
            </a:r>
            <a:r>
              <a:rPr lang="en-US" sz="1800" kern="1200" dirty="0" err="1">
                <a:solidFill>
                  <a:schemeClr val="tx1">
                    <a:lumMod val="95000"/>
                    <a:lumOff val="5000"/>
                  </a:schemeClr>
                </a:solidFill>
                <a:latin typeface="Arial" pitchFamily="34" charset="0"/>
                <a:ea typeface="+mn-ea"/>
                <a:cs typeface="Arial" pitchFamily="34" charset="0"/>
              </a:rPr>
              <a:t>N.p</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n.d.</a:t>
            </a:r>
            <a:r>
              <a:rPr lang="en-US" sz="1800" kern="1200" dirty="0">
                <a:solidFill>
                  <a:schemeClr val="tx1">
                    <a:lumMod val="95000"/>
                    <a:lumOff val="5000"/>
                  </a:schemeClr>
                </a:solidFill>
                <a:latin typeface="Arial" pitchFamily="34" charset="0"/>
                <a:ea typeface="+mn-ea"/>
                <a:cs typeface="Arial" pitchFamily="34" charset="0"/>
              </a:rPr>
              <a:t> Web. 19 Sept. 2013. &lt;http://www.washingtonpost.com/wp-srv/special/politics/prism-collection-documents/&gt;.</a:t>
            </a:r>
          </a:p>
          <a:p>
            <a:pPr marL="0" lvl="0" indent="0" eaLnBrk="1" fontAlgn="auto" hangingPunct="1">
              <a:spcAft>
                <a:spcPts val="0"/>
              </a:spcAft>
              <a:buClrTx/>
              <a:buSzTx/>
              <a:buNone/>
            </a:pPr>
            <a:r>
              <a:rPr lang="en-US" sz="1800" kern="1200" dirty="0">
                <a:solidFill>
                  <a:schemeClr val="tx1">
                    <a:lumMod val="95000"/>
                    <a:lumOff val="5000"/>
                  </a:schemeClr>
                </a:solidFill>
                <a:latin typeface="Arial" pitchFamily="34" charset="0"/>
                <a:ea typeface="+mn-ea"/>
                <a:cs typeface="Arial" pitchFamily="34" charset="0"/>
              </a:rPr>
              <a:t>[3] "NSA PRISM Keywords For Domestic Spying - Business Insider." </a:t>
            </a:r>
            <a:r>
              <a:rPr lang="en-US" sz="1800" i="1" kern="1200" dirty="0">
                <a:solidFill>
                  <a:schemeClr val="tx1">
                    <a:lumMod val="95000"/>
                    <a:lumOff val="5000"/>
                  </a:schemeClr>
                </a:solidFill>
                <a:latin typeface="Arial" pitchFamily="34" charset="0"/>
                <a:ea typeface="+mn-ea"/>
                <a:cs typeface="Arial" pitchFamily="34" charset="0"/>
              </a:rPr>
              <a:t>Business Insider</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N.p</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n.d.</a:t>
            </a:r>
            <a:r>
              <a:rPr lang="en-US" sz="1800" kern="1200" dirty="0">
                <a:solidFill>
                  <a:schemeClr val="tx1">
                    <a:lumMod val="95000"/>
                    <a:lumOff val="5000"/>
                  </a:schemeClr>
                </a:solidFill>
                <a:latin typeface="Arial" pitchFamily="34" charset="0"/>
                <a:ea typeface="+mn-ea"/>
                <a:cs typeface="Arial" pitchFamily="34" charset="0"/>
              </a:rPr>
              <a:t> Web. 19 Sept. 2013. &lt;http://www.businessinsider.com/nsa-prism-keywords-for-domestic-spying-2013-6</a:t>
            </a:r>
            <a:r>
              <a:rPr lang="en-US" sz="1800" kern="1200" dirty="0" smtClean="0">
                <a:solidFill>
                  <a:schemeClr val="tx1">
                    <a:lumMod val="95000"/>
                    <a:lumOff val="5000"/>
                  </a:schemeClr>
                </a:solidFill>
                <a:latin typeface="Arial" pitchFamily="34" charset="0"/>
                <a:ea typeface="+mn-ea"/>
                <a:cs typeface="Arial" pitchFamily="34" charset="0"/>
              </a:rPr>
              <a:t>&gt;.</a:t>
            </a:r>
          </a:p>
          <a:p>
            <a:pPr marL="0" lvl="0" indent="0" eaLnBrk="1" fontAlgn="auto" hangingPunct="1">
              <a:spcAft>
                <a:spcPts val="0"/>
              </a:spcAft>
              <a:buClrTx/>
              <a:buSzTx/>
              <a:buNone/>
            </a:pPr>
            <a:r>
              <a:rPr lang="en-US" sz="1800" kern="1200" dirty="0" smtClean="0">
                <a:solidFill>
                  <a:schemeClr val="tx1">
                    <a:lumMod val="95000"/>
                    <a:lumOff val="5000"/>
                  </a:schemeClr>
                </a:solidFill>
                <a:latin typeface="Arial" pitchFamily="34" charset="0"/>
                <a:ea typeface="+mn-ea"/>
                <a:cs typeface="Arial" pitchFamily="34" charset="0"/>
              </a:rPr>
              <a:t>[4]</a:t>
            </a:r>
            <a:r>
              <a:rPr lang="en-US" sz="1800" dirty="0">
                <a:latin typeface="Arial" pitchFamily="34" charset="0"/>
                <a:cs typeface="Arial" pitchFamily="34" charset="0"/>
              </a:rPr>
              <a:t> "PRISM helped stop terrorism in US and 20-plus countries, NSA document argues | </a:t>
            </a:r>
            <a:r>
              <a:rPr lang="en-US" sz="1800" dirty="0" err="1">
                <a:latin typeface="Arial" pitchFamily="34" charset="0"/>
                <a:cs typeface="Arial" pitchFamily="34" charset="0"/>
              </a:rPr>
              <a:t>Ars</a:t>
            </a:r>
            <a:r>
              <a:rPr lang="en-US" sz="1800" dirty="0">
                <a:latin typeface="Arial" pitchFamily="34" charset="0"/>
                <a:cs typeface="Arial" pitchFamily="34" charset="0"/>
              </a:rPr>
              <a:t> </a:t>
            </a:r>
            <a:r>
              <a:rPr lang="en-US" sz="1800" dirty="0" err="1">
                <a:latin typeface="Arial" pitchFamily="34" charset="0"/>
                <a:cs typeface="Arial" pitchFamily="34" charset="0"/>
              </a:rPr>
              <a:t>Technica</a:t>
            </a:r>
            <a:r>
              <a:rPr lang="en-US" sz="1800" dirty="0">
                <a:latin typeface="Arial" pitchFamily="34" charset="0"/>
                <a:cs typeface="Arial" pitchFamily="34" charset="0"/>
              </a:rPr>
              <a:t>." </a:t>
            </a:r>
            <a:r>
              <a:rPr lang="en-US" sz="1800" i="1" dirty="0" err="1">
                <a:latin typeface="Arial" pitchFamily="34" charset="0"/>
                <a:cs typeface="Arial" pitchFamily="34" charset="0"/>
              </a:rPr>
              <a:t>Ars</a:t>
            </a:r>
            <a:r>
              <a:rPr lang="en-US" sz="1800" i="1" dirty="0">
                <a:latin typeface="Arial" pitchFamily="34" charset="0"/>
                <a:cs typeface="Arial" pitchFamily="34" charset="0"/>
              </a:rPr>
              <a:t> </a:t>
            </a:r>
            <a:r>
              <a:rPr lang="en-US" sz="1800" i="1" dirty="0" err="1">
                <a:latin typeface="Arial" pitchFamily="34" charset="0"/>
                <a:cs typeface="Arial" pitchFamily="34" charset="0"/>
              </a:rPr>
              <a:t>Technica</a:t>
            </a:r>
            <a:r>
              <a:rPr lang="en-US" sz="1800" dirty="0">
                <a:latin typeface="Arial" pitchFamily="34" charset="0"/>
                <a:cs typeface="Arial" pitchFamily="34" charset="0"/>
              </a:rPr>
              <a:t>. </a:t>
            </a:r>
            <a:r>
              <a:rPr lang="en-US" sz="1800" dirty="0" err="1">
                <a:latin typeface="Arial" pitchFamily="34" charset="0"/>
                <a:cs typeface="Arial" pitchFamily="34" charset="0"/>
              </a:rPr>
              <a:t>N.p</a:t>
            </a:r>
            <a:r>
              <a:rPr lang="en-US" sz="1800" dirty="0">
                <a:latin typeface="Arial" pitchFamily="34" charset="0"/>
                <a:cs typeface="Arial" pitchFamily="34" charset="0"/>
              </a:rPr>
              <a:t>., </a:t>
            </a:r>
            <a:r>
              <a:rPr lang="en-US" sz="1800" dirty="0" err="1">
                <a:latin typeface="Arial" pitchFamily="34" charset="0"/>
                <a:cs typeface="Arial" pitchFamily="34" charset="0"/>
              </a:rPr>
              <a:t>n.d.</a:t>
            </a:r>
            <a:r>
              <a:rPr lang="en-US" sz="1800" dirty="0">
                <a:latin typeface="Arial" pitchFamily="34" charset="0"/>
                <a:cs typeface="Arial" pitchFamily="34" charset="0"/>
              </a:rPr>
              <a:t> Web. 19 Sept. 2013. &lt;http://arstechnica.com/tech-policy/2013/06/prism-helped-stop-terrorism-in-us-and-20-plus-countries-nsa-document-argues/&gt;.</a:t>
            </a:r>
            <a:endParaRPr lang="en-US" sz="1800" kern="1200" dirty="0">
              <a:solidFill>
                <a:schemeClr val="tx1">
                  <a:lumMod val="95000"/>
                  <a:lumOff val="5000"/>
                </a:schemeClr>
              </a:solidFill>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6553200" y="571910"/>
            <a:ext cx="24735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a:p>
        </p:txBody>
      </p:sp>
    </p:spTree>
    <p:extLst>
      <p:ext uri="{BB962C8B-B14F-4D97-AF65-F5344CB8AC3E}">
        <p14:creationId xmlns:p14="http://schemas.microsoft.com/office/powerpoint/2010/main" val="186375525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191000"/>
          </a:xfrm>
        </p:spPr>
        <p:txBody>
          <a:bodyPr/>
          <a:lstStyle/>
          <a:p>
            <a:pPr marL="0" lvl="0" indent="0" eaLnBrk="1" fontAlgn="auto" hangingPunct="1">
              <a:spcAft>
                <a:spcPts val="0"/>
              </a:spcAft>
              <a:buClrTx/>
              <a:buSzTx/>
              <a:buNone/>
            </a:pPr>
            <a:r>
              <a:rPr lang="en-US" sz="1800" kern="1200" dirty="0" smtClean="0">
                <a:solidFill>
                  <a:schemeClr val="tx1">
                    <a:lumMod val="95000"/>
                    <a:lumOff val="5000"/>
                  </a:schemeClr>
                </a:solidFill>
                <a:latin typeface="Arial" pitchFamily="34" charset="0"/>
                <a:ea typeface="+mn-ea"/>
                <a:cs typeface="Arial" pitchFamily="34" charset="0"/>
              </a:rPr>
              <a:t>[</a:t>
            </a:r>
            <a:r>
              <a:rPr lang="en-US" sz="1800" kern="1200" dirty="0">
                <a:solidFill>
                  <a:schemeClr val="tx1">
                    <a:lumMod val="95000"/>
                    <a:lumOff val="5000"/>
                  </a:schemeClr>
                </a:solidFill>
                <a:latin typeface="Arial" pitchFamily="34" charset="0"/>
                <a:ea typeface="+mn-ea"/>
                <a:cs typeface="Arial" pitchFamily="34" charset="0"/>
              </a:rPr>
              <a:t>5] "The Evil Side of Google? Exploring Google's User Data Collection - Moz." Moz. </a:t>
            </a:r>
            <a:r>
              <a:rPr lang="en-US" sz="1800" kern="1200" dirty="0" err="1">
                <a:solidFill>
                  <a:schemeClr val="tx1">
                    <a:lumMod val="95000"/>
                    <a:lumOff val="5000"/>
                  </a:schemeClr>
                </a:solidFill>
                <a:latin typeface="Arial" pitchFamily="34" charset="0"/>
                <a:ea typeface="+mn-ea"/>
                <a:cs typeface="Arial" pitchFamily="34" charset="0"/>
              </a:rPr>
              <a:t>N.p</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n.d.</a:t>
            </a:r>
            <a:r>
              <a:rPr lang="en-US" sz="1800" kern="1200" dirty="0">
                <a:solidFill>
                  <a:schemeClr val="tx1">
                    <a:lumMod val="95000"/>
                    <a:lumOff val="5000"/>
                  </a:schemeClr>
                </a:solidFill>
                <a:latin typeface="Arial" pitchFamily="34" charset="0"/>
                <a:ea typeface="+mn-ea"/>
                <a:cs typeface="Arial" pitchFamily="34" charset="0"/>
              </a:rPr>
              <a:t> Web. 19 Sept. 2013. &lt;http://moz.com/blog/the-evil-side-of-google-exploring-googles-user-data-collection</a:t>
            </a:r>
            <a:r>
              <a:rPr lang="en-US" sz="1800" kern="1200" dirty="0" smtClean="0">
                <a:solidFill>
                  <a:schemeClr val="tx1">
                    <a:lumMod val="95000"/>
                    <a:lumOff val="5000"/>
                  </a:schemeClr>
                </a:solidFill>
                <a:latin typeface="Arial" pitchFamily="34" charset="0"/>
                <a:ea typeface="+mn-ea"/>
                <a:cs typeface="Arial" pitchFamily="34" charset="0"/>
              </a:rPr>
              <a:t>&gt;.</a:t>
            </a:r>
          </a:p>
          <a:p>
            <a:pPr marL="0" lvl="0" indent="0" eaLnBrk="1" fontAlgn="auto" hangingPunct="1">
              <a:spcAft>
                <a:spcPts val="0"/>
              </a:spcAft>
              <a:buClrTx/>
              <a:buSzTx/>
              <a:buNone/>
            </a:pPr>
            <a:r>
              <a:rPr lang="en-US" sz="1800" kern="1200" dirty="0">
                <a:solidFill>
                  <a:schemeClr val="tx1">
                    <a:lumMod val="95000"/>
                    <a:lumOff val="5000"/>
                  </a:schemeClr>
                </a:solidFill>
                <a:latin typeface="Arial" pitchFamily="34" charset="0"/>
                <a:ea typeface="+mn-ea"/>
                <a:cs typeface="Arial" pitchFamily="34" charset="0"/>
              </a:rPr>
              <a:t>[6] </a:t>
            </a:r>
            <a:r>
              <a:rPr lang="en-US" sz="1800" kern="1200" dirty="0" smtClean="0">
                <a:solidFill>
                  <a:schemeClr val="tx1">
                    <a:lumMod val="95000"/>
                    <a:lumOff val="5000"/>
                  </a:schemeClr>
                </a:solidFill>
                <a:latin typeface="Arial" pitchFamily="34" charset="0"/>
                <a:ea typeface="+mn-ea"/>
                <a:cs typeface="Arial" pitchFamily="34" charset="0"/>
              </a:rPr>
              <a:t> Atherton</a:t>
            </a:r>
            <a:r>
              <a:rPr lang="en-US" sz="1800" kern="1200" dirty="0">
                <a:solidFill>
                  <a:schemeClr val="tx1">
                    <a:lumMod val="95000"/>
                    <a:lumOff val="5000"/>
                  </a:schemeClr>
                </a:solidFill>
                <a:latin typeface="Arial" pitchFamily="34" charset="0"/>
                <a:ea typeface="+mn-ea"/>
                <a:cs typeface="Arial" pitchFamily="34" charset="0"/>
              </a:rPr>
              <a:t>, Kelsey D.. "A Concise History Of The NSA's Online Spying Program PRISM | Popular Science." Popular Science | New Technology, Science News, The Future Now. </a:t>
            </a:r>
            <a:r>
              <a:rPr lang="en-US" sz="1800" kern="1200" dirty="0" err="1">
                <a:solidFill>
                  <a:schemeClr val="tx1">
                    <a:lumMod val="95000"/>
                    <a:lumOff val="5000"/>
                  </a:schemeClr>
                </a:solidFill>
                <a:latin typeface="Arial" pitchFamily="34" charset="0"/>
                <a:ea typeface="+mn-ea"/>
                <a:cs typeface="Arial" pitchFamily="34" charset="0"/>
              </a:rPr>
              <a:t>N.p</a:t>
            </a:r>
            <a:r>
              <a:rPr lang="en-US" sz="1800" kern="1200" dirty="0">
                <a:solidFill>
                  <a:schemeClr val="tx1">
                    <a:lumMod val="95000"/>
                    <a:lumOff val="5000"/>
                  </a:schemeClr>
                </a:solidFill>
                <a:latin typeface="Arial" pitchFamily="34" charset="0"/>
                <a:ea typeface="+mn-ea"/>
                <a:cs typeface="Arial" pitchFamily="34" charset="0"/>
              </a:rPr>
              <a:t>., </a:t>
            </a:r>
            <a:r>
              <a:rPr lang="en-US" sz="1800" kern="1200" dirty="0" err="1">
                <a:solidFill>
                  <a:schemeClr val="tx1">
                    <a:lumMod val="95000"/>
                    <a:lumOff val="5000"/>
                  </a:schemeClr>
                </a:solidFill>
                <a:latin typeface="Arial" pitchFamily="34" charset="0"/>
                <a:ea typeface="+mn-ea"/>
                <a:cs typeface="Arial" pitchFamily="34" charset="0"/>
              </a:rPr>
              <a:t>n.d.</a:t>
            </a:r>
            <a:r>
              <a:rPr lang="en-US" sz="1800" kern="1200" dirty="0">
                <a:solidFill>
                  <a:schemeClr val="tx1">
                    <a:lumMod val="95000"/>
                    <a:lumOff val="5000"/>
                  </a:schemeClr>
                </a:solidFill>
                <a:latin typeface="Arial" pitchFamily="34" charset="0"/>
                <a:ea typeface="+mn-ea"/>
                <a:cs typeface="Arial" pitchFamily="34" charset="0"/>
              </a:rPr>
              <a:t> Web. 19 Sept. 2013. &lt;http://www.popsci.com/technology/article/2013-06/concise-history-nsas-online-spying-program-prism</a:t>
            </a:r>
            <a:r>
              <a:rPr lang="en-US" sz="1800" kern="1200" dirty="0" smtClean="0">
                <a:solidFill>
                  <a:schemeClr val="tx1">
                    <a:lumMod val="95000"/>
                    <a:lumOff val="5000"/>
                  </a:schemeClr>
                </a:solidFill>
                <a:latin typeface="Arial" pitchFamily="34" charset="0"/>
                <a:ea typeface="+mn-ea"/>
                <a:cs typeface="Arial" pitchFamily="34" charset="0"/>
              </a:rPr>
              <a:t>&gt;.</a:t>
            </a:r>
          </a:p>
          <a:p>
            <a:pPr marL="0" lvl="0" indent="0" eaLnBrk="1" fontAlgn="auto" hangingPunct="1">
              <a:spcAft>
                <a:spcPts val="0"/>
              </a:spcAft>
              <a:buClrTx/>
              <a:buSzTx/>
              <a:buNone/>
            </a:pPr>
            <a:r>
              <a:rPr lang="en-US" sz="1800" kern="1200" dirty="0" smtClean="0">
                <a:solidFill>
                  <a:schemeClr val="tx1">
                    <a:lumMod val="95000"/>
                    <a:lumOff val="5000"/>
                  </a:schemeClr>
                </a:solidFill>
                <a:latin typeface="Arial" pitchFamily="34" charset="0"/>
                <a:ea typeface="+mn-ea"/>
                <a:cs typeface="Arial" pitchFamily="34" charset="0"/>
              </a:rPr>
              <a:t>[7]</a:t>
            </a:r>
            <a:r>
              <a:rPr lang="en-US" sz="1800" dirty="0"/>
              <a:t> " </a:t>
            </a:r>
            <a:r>
              <a:rPr lang="en-US" sz="1800" dirty="0">
                <a:latin typeface="Arial" pitchFamily="34" charset="0"/>
                <a:cs typeface="Arial" pitchFamily="34" charset="0"/>
              </a:rPr>
              <a:t>NSA Officers Spy on Love Interests - Washington Wire - WSJ." </a:t>
            </a:r>
            <a:r>
              <a:rPr lang="en-US" sz="1800" i="1" dirty="0">
                <a:latin typeface="Arial" pitchFamily="34" charset="0"/>
                <a:cs typeface="Arial" pitchFamily="34" charset="0"/>
              </a:rPr>
              <a:t>WSJ Blogs - WSJ</a:t>
            </a:r>
            <a:r>
              <a:rPr lang="en-US" sz="1800" dirty="0">
                <a:latin typeface="Arial" pitchFamily="34" charset="0"/>
                <a:cs typeface="Arial" pitchFamily="34" charset="0"/>
              </a:rPr>
              <a:t>. </a:t>
            </a:r>
            <a:r>
              <a:rPr lang="en-US" sz="1800" dirty="0" err="1">
                <a:latin typeface="Arial" pitchFamily="34" charset="0"/>
                <a:cs typeface="Arial" pitchFamily="34" charset="0"/>
              </a:rPr>
              <a:t>N.p</a:t>
            </a:r>
            <a:r>
              <a:rPr lang="en-US" sz="1800" dirty="0">
                <a:latin typeface="Arial" pitchFamily="34" charset="0"/>
                <a:cs typeface="Arial" pitchFamily="34" charset="0"/>
              </a:rPr>
              <a:t>., </a:t>
            </a:r>
            <a:r>
              <a:rPr lang="en-US" sz="1800" dirty="0" err="1">
                <a:latin typeface="Arial" pitchFamily="34" charset="0"/>
                <a:cs typeface="Arial" pitchFamily="34" charset="0"/>
              </a:rPr>
              <a:t>n.d.</a:t>
            </a:r>
            <a:r>
              <a:rPr lang="en-US" sz="1800" dirty="0">
                <a:latin typeface="Arial" pitchFamily="34" charset="0"/>
                <a:cs typeface="Arial" pitchFamily="34" charset="0"/>
              </a:rPr>
              <a:t> Web. 19 Sept. 2013. &lt;http://blogs.wsj.com/washwire/2013/08/23/nsa-officers-sometimes-spy-on-love-interests</a:t>
            </a:r>
            <a:r>
              <a:rPr lang="en-US" sz="1800" dirty="0" smtClean="0">
                <a:latin typeface="Arial" pitchFamily="34" charset="0"/>
                <a:cs typeface="Arial" pitchFamily="34" charset="0"/>
              </a:rPr>
              <a:t>/&gt;.</a:t>
            </a: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324600" y="571910"/>
            <a:ext cx="2702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spTree>
    <p:extLst>
      <p:ext uri="{BB962C8B-B14F-4D97-AF65-F5344CB8AC3E}">
        <p14:creationId xmlns:p14="http://schemas.microsoft.com/office/powerpoint/2010/main" val="14798888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191000"/>
          </a:xfrm>
        </p:spPr>
        <p:txBody>
          <a:bodyPr/>
          <a:lstStyle/>
          <a:p>
            <a:pPr marL="0" lvl="0" indent="0" eaLnBrk="1" fontAlgn="auto" hangingPunct="1">
              <a:spcAft>
                <a:spcPts val="0"/>
              </a:spcAft>
              <a:buClrTx/>
              <a:buSzTx/>
              <a:buNone/>
            </a:pPr>
            <a:r>
              <a:rPr lang="en-US" sz="1800" kern="1200" dirty="0" smtClean="0">
                <a:solidFill>
                  <a:schemeClr val="tx1">
                    <a:lumMod val="95000"/>
                    <a:lumOff val="5000"/>
                  </a:schemeClr>
                </a:solidFill>
                <a:latin typeface="Arial" pitchFamily="34" charset="0"/>
                <a:ea typeface="+mn-ea"/>
                <a:cs typeface="Arial" pitchFamily="34" charset="0"/>
              </a:rPr>
              <a:t>[8] </a:t>
            </a:r>
            <a:r>
              <a:rPr lang="en-US" sz="1800" dirty="0"/>
              <a:t>"</a:t>
            </a:r>
            <a:r>
              <a:rPr lang="en-US" sz="1800" dirty="0">
                <a:latin typeface="Arial" pitchFamily="34" charset="0"/>
                <a:cs typeface="Arial" pitchFamily="34" charset="0"/>
              </a:rPr>
              <a:t>The Corrupting Power of the NSA's PRISM Domestic Surveillance Program - Brad </a:t>
            </a:r>
            <a:r>
              <a:rPr lang="en-US" sz="1800" dirty="0" err="1">
                <a:latin typeface="Arial" pitchFamily="34" charset="0"/>
                <a:cs typeface="Arial" pitchFamily="34" charset="0"/>
              </a:rPr>
              <a:t>Bannon</a:t>
            </a:r>
            <a:r>
              <a:rPr lang="en-US" sz="1800" dirty="0">
                <a:latin typeface="Arial" pitchFamily="34" charset="0"/>
                <a:cs typeface="Arial" pitchFamily="34" charset="0"/>
              </a:rPr>
              <a:t> (usnews.com)." </a:t>
            </a:r>
            <a:r>
              <a:rPr lang="en-US" sz="1800" i="1" dirty="0">
                <a:latin typeface="Arial" pitchFamily="34" charset="0"/>
                <a:cs typeface="Arial" pitchFamily="34" charset="0"/>
              </a:rPr>
              <a:t>US News &amp; World Report | News &amp; Rankings | Best Colleges, Best Hospitals, and more</a:t>
            </a:r>
            <a:r>
              <a:rPr lang="en-US" sz="1800" dirty="0">
                <a:latin typeface="Arial" pitchFamily="34" charset="0"/>
                <a:cs typeface="Arial" pitchFamily="34" charset="0"/>
              </a:rPr>
              <a:t>. </a:t>
            </a:r>
            <a:r>
              <a:rPr lang="en-US" sz="1800" dirty="0" err="1">
                <a:latin typeface="Arial" pitchFamily="34" charset="0"/>
                <a:cs typeface="Arial" pitchFamily="34" charset="0"/>
              </a:rPr>
              <a:t>N.p</a:t>
            </a:r>
            <a:r>
              <a:rPr lang="en-US" sz="1800" dirty="0">
                <a:latin typeface="Arial" pitchFamily="34" charset="0"/>
                <a:cs typeface="Arial" pitchFamily="34" charset="0"/>
              </a:rPr>
              <a:t>., </a:t>
            </a:r>
            <a:r>
              <a:rPr lang="en-US" sz="1800" dirty="0" err="1">
                <a:latin typeface="Arial" pitchFamily="34" charset="0"/>
                <a:cs typeface="Arial" pitchFamily="34" charset="0"/>
              </a:rPr>
              <a:t>n.d.</a:t>
            </a:r>
            <a:r>
              <a:rPr lang="en-US" sz="1800" dirty="0">
                <a:latin typeface="Arial" pitchFamily="34" charset="0"/>
                <a:cs typeface="Arial" pitchFamily="34" charset="0"/>
              </a:rPr>
              <a:t> Web. 19 Sept. 2013. &lt;http://www.usnews.com/opinion/blogs/brad-bannon/2013/06/20/the-corrupting-power-of-the-nsas-prism-domestic-surveillance-program</a:t>
            </a:r>
            <a:r>
              <a:rPr lang="en-US" sz="1800" dirty="0" smtClean="0">
                <a:latin typeface="Arial" pitchFamily="34" charset="0"/>
                <a:cs typeface="Arial" pitchFamily="34" charset="0"/>
              </a:rPr>
              <a:t>&gt;.</a:t>
            </a:r>
          </a:p>
          <a:p>
            <a:pPr marL="0" lvl="0" indent="0" eaLnBrk="1" fontAlgn="auto" hangingPunct="1">
              <a:spcAft>
                <a:spcPts val="0"/>
              </a:spcAft>
              <a:buClrTx/>
              <a:buSzTx/>
              <a:buNone/>
            </a:pPr>
            <a:r>
              <a:rPr lang="en-US" sz="1800" kern="1200" dirty="0" smtClean="0">
                <a:solidFill>
                  <a:schemeClr val="tx1">
                    <a:lumMod val="95000"/>
                    <a:lumOff val="5000"/>
                  </a:schemeClr>
                </a:solidFill>
                <a:latin typeface="Arial" pitchFamily="34" charset="0"/>
                <a:ea typeface="+mn-ea"/>
                <a:cs typeface="Arial" pitchFamily="34" charset="0"/>
              </a:rPr>
              <a:t>[9] </a:t>
            </a:r>
            <a:r>
              <a:rPr lang="en-US" sz="1800" dirty="0">
                <a:latin typeface="Arial" pitchFamily="34" charset="0"/>
                <a:cs typeface="Arial" pitchFamily="34" charset="0"/>
              </a:rPr>
              <a:t>"2012 Law Enforcement Requests Report ." </a:t>
            </a:r>
            <a:r>
              <a:rPr lang="en-US" sz="1800" i="1" dirty="0">
                <a:latin typeface="Arial" pitchFamily="34" charset="0"/>
                <a:cs typeface="Arial" pitchFamily="34" charset="0"/>
              </a:rPr>
              <a:t>Microsoft Corporation</a:t>
            </a:r>
            <a:r>
              <a:rPr lang="en-US" sz="1800" dirty="0">
                <a:latin typeface="Arial" pitchFamily="34" charset="0"/>
                <a:cs typeface="Arial" pitchFamily="34" charset="0"/>
              </a:rPr>
              <a:t>. </a:t>
            </a:r>
            <a:r>
              <a:rPr lang="en-US" sz="1800" dirty="0" err="1">
                <a:latin typeface="Arial" pitchFamily="34" charset="0"/>
                <a:cs typeface="Arial" pitchFamily="34" charset="0"/>
              </a:rPr>
              <a:t>N.p</a:t>
            </a:r>
            <a:r>
              <a:rPr lang="en-US" sz="1800" dirty="0">
                <a:latin typeface="Arial" pitchFamily="34" charset="0"/>
                <a:cs typeface="Arial" pitchFamily="34" charset="0"/>
              </a:rPr>
              <a:t>., </a:t>
            </a:r>
            <a:r>
              <a:rPr lang="en-US" sz="1800" dirty="0" err="1">
                <a:latin typeface="Arial" pitchFamily="34" charset="0"/>
                <a:cs typeface="Arial" pitchFamily="34" charset="0"/>
              </a:rPr>
              <a:t>n.d.</a:t>
            </a:r>
            <a:r>
              <a:rPr lang="en-US" sz="1800" dirty="0">
                <a:latin typeface="Arial" pitchFamily="34" charset="0"/>
                <a:cs typeface="Arial" pitchFamily="34" charset="0"/>
              </a:rPr>
              <a:t> Web. 19 Sept. 2013. &lt;http://www.microsoft.com/about/corporatecitizenship/en-us/reporting/transparency/&gt;.</a:t>
            </a:r>
            <a:endParaRPr lang="en-US" sz="1800" kern="1200" dirty="0">
              <a:solidFill>
                <a:schemeClr val="tx1">
                  <a:lumMod val="95000"/>
                  <a:lumOff val="5000"/>
                </a:schemeClr>
              </a:solidFill>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019800" y="571910"/>
            <a:ext cx="30069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spTree>
    <p:extLst>
      <p:ext uri="{BB962C8B-B14F-4D97-AF65-F5344CB8AC3E}">
        <p14:creationId xmlns:p14="http://schemas.microsoft.com/office/powerpoint/2010/main" val="21773856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Sources</a:t>
            </a:r>
            <a:endParaRPr lang="en-US" dirty="0"/>
          </a:p>
        </p:txBody>
      </p:sp>
      <p:sp>
        <p:nvSpPr>
          <p:cNvPr id="3" name="Content Placeholder 2"/>
          <p:cNvSpPr>
            <a:spLocks noGrp="1"/>
          </p:cNvSpPr>
          <p:nvPr>
            <p:ph idx="1"/>
          </p:nvPr>
        </p:nvSpPr>
        <p:spPr>
          <a:xfrm>
            <a:off x="457200" y="1676400"/>
            <a:ext cx="8229600" cy="4191000"/>
          </a:xfrm>
        </p:spPr>
        <p:txBody>
          <a:bodyPr/>
          <a:lstStyle/>
          <a:p>
            <a:pPr marL="0" lvl="0" indent="0" eaLnBrk="1" fontAlgn="auto" hangingPunct="1">
              <a:spcAft>
                <a:spcPts val="0"/>
              </a:spcAft>
              <a:buClrTx/>
              <a:buSzTx/>
              <a:buNone/>
            </a:pPr>
            <a:r>
              <a:rPr lang="en-US" sz="1500" kern="1200" dirty="0" smtClean="0">
                <a:solidFill>
                  <a:schemeClr val="tx1">
                    <a:lumMod val="95000"/>
                    <a:lumOff val="5000"/>
                  </a:schemeClr>
                </a:solidFill>
                <a:latin typeface="Arial" pitchFamily="34" charset="0"/>
                <a:ea typeface="+mn-ea"/>
                <a:cs typeface="Arial" pitchFamily="34" charset="0"/>
              </a:rPr>
              <a:t>Slide One:</a:t>
            </a:r>
          </a:p>
          <a:p>
            <a:pPr marL="0" lvl="0" indent="0" eaLnBrk="1" fontAlgn="auto" hangingPunct="1">
              <a:spcAft>
                <a:spcPts val="0"/>
              </a:spcAft>
              <a:buClrTx/>
              <a:buSzTx/>
              <a:buNone/>
            </a:pPr>
            <a:r>
              <a:rPr lang="en-US" sz="1500" kern="1200" dirty="0" smtClean="0">
                <a:solidFill>
                  <a:schemeClr val="tx1">
                    <a:lumMod val="95000"/>
                    <a:lumOff val="5000"/>
                  </a:schemeClr>
                </a:solidFill>
                <a:latin typeface="Arial" pitchFamily="34" charset="0"/>
                <a:ea typeface="+mn-ea"/>
                <a:cs typeface="Arial" pitchFamily="34" charset="0"/>
                <a:hlinkClick r:id="rId3"/>
              </a:rPr>
              <a:t>http</a:t>
            </a:r>
            <a:r>
              <a:rPr lang="en-US" sz="1500" kern="1200" dirty="0">
                <a:solidFill>
                  <a:schemeClr val="tx1">
                    <a:lumMod val="95000"/>
                    <a:lumOff val="5000"/>
                  </a:schemeClr>
                </a:solidFill>
                <a:latin typeface="Arial" pitchFamily="34" charset="0"/>
                <a:ea typeface="+mn-ea"/>
                <a:cs typeface="Arial" pitchFamily="34" charset="0"/>
                <a:hlinkClick r:id="rId3"/>
              </a:rPr>
              <a:t>://blog.constitutioncenter.org/wp-content/uploads/2013/06/prism-logo-61013.</a:t>
            </a:r>
            <a:r>
              <a:rPr lang="en-US" sz="1500" kern="1200" dirty="0" smtClean="0">
                <a:solidFill>
                  <a:schemeClr val="tx1">
                    <a:lumMod val="95000"/>
                    <a:lumOff val="5000"/>
                  </a:schemeClr>
                </a:solidFill>
                <a:latin typeface="Arial" pitchFamily="34" charset="0"/>
                <a:ea typeface="+mn-ea"/>
                <a:cs typeface="Arial" pitchFamily="34" charset="0"/>
                <a:hlinkClick r:id="rId3"/>
              </a:rPr>
              <a:t>jpg</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en-US" sz="1500" kern="1200" dirty="0">
                <a:solidFill>
                  <a:schemeClr val="tx1">
                    <a:lumMod val="95000"/>
                    <a:lumOff val="5000"/>
                  </a:schemeClr>
                </a:solidFill>
                <a:latin typeface="Arial" pitchFamily="34" charset="0"/>
                <a:ea typeface="+mn-ea"/>
                <a:cs typeface="Arial" pitchFamily="34" charset="0"/>
                <a:hlinkClick r:id="rId4"/>
              </a:rPr>
              <a:t>http://gizmodo.com/the-tech-companies-in-prism-arent-telling-the-complete-</a:t>
            </a:r>
            <a:r>
              <a:rPr lang="en-US" sz="1500" kern="1200" dirty="0" smtClean="0">
                <a:solidFill>
                  <a:schemeClr val="tx1">
                    <a:lumMod val="95000"/>
                    <a:lumOff val="5000"/>
                  </a:schemeClr>
                </a:solidFill>
                <a:latin typeface="Arial" pitchFamily="34" charset="0"/>
                <a:ea typeface="+mn-ea"/>
                <a:cs typeface="Arial" pitchFamily="34" charset="0"/>
                <a:hlinkClick r:id="rId4"/>
              </a:rPr>
              <a:t>512052926</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en-US" sz="1500" kern="1200" dirty="0" smtClean="0">
                <a:solidFill>
                  <a:schemeClr val="tx1">
                    <a:lumMod val="95000"/>
                    <a:lumOff val="5000"/>
                  </a:schemeClr>
                </a:solidFill>
                <a:latin typeface="Arial" pitchFamily="34" charset="0"/>
                <a:ea typeface="+mn-ea"/>
                <a:cs typeface="Arial" pitchFamily="34" charset="0"/>
              </a:rPr>
              <a:t>Slide Two:</a:t>
            </a:r>
          </a:p>
          <a:p>
            <a:pPr marL="0" lvl="0" indent="0" eaLnBrk="1" fontAlgn="auto" hangingPunct="1">
              <a:spcAft>
                <a:spcPts val="0"/>
              </a:spcAft>
              <a:buClrTx/>
              <a:buSzTx/>
              <a:buNone/>
            </a:pPr>
            <a:r>
              <a:rPr lang="en-US" sz="1500" kern="1200" dirty="0">
                <a:solidFill>
                  <a:schemeClr val="tx1">
                    <a:lumMod val="95000"/>
                    <a:lumOff val="5000"/>
                  </a:schemeClr>
                </a:solidFill>
                <a:latin typeface="Arial" pitchFamily="34" charset="0"/>
                <a:ea typeface="+mn-ea"/>
                <a:cs typeface="Arial" pitchFamily="34" charset="0"/>
                <a:hlinkClick r:id="rId5"/>
              </a:rPr>
              <a:t>http://i1-news.softpedia-static.com/images/news2/Summon-the-NSA-to-Your-House-with-This-Simple-Button-380970-2.jpg?</a:t>
            </a:r>
            <a:r>
              <a:rPr lang="en-US" sz="1500" kern="1200" dirty="0" smtClean="0">
                <a:solidFill>
                  <a:schemeClr val="tx1">
                    <a:lumMod val="95000"/>
                    <a:lumOff val="5000"/>
                  </a:schemeClr>
                </a:solidFill>
                <a:latin typeface="Arial" pitchFamily="34" charset="0"/>
                <a:ea typeface="+mn-ea"/>
                <a:cs typeface="Arial" pitchFamily="34" charset="0"/>
                <a:hlinkClick r:id="rId5"/>
              </a:rPr>
              <a:t>1378469619</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en-US" sz="1500" kern="1200" dirty="0" smtClean="0">
                <a:solidFill>
                  <a:schemeClr val="tx1">
                    <a:lumMod val="95000"/>
                    <a:lumOff val="5000"/>
                  </a:schemeClr>
                </a:solidFill>
                <a:latin typeface="Arial" pitchFamily="34" charset="0"/>
                <a:ea typeface="+mn-ea"/>
                <a:cs typeface="Arial" pitchFamily="34" charset="0"/>
              </a:rPr>
              <a:t>Slide Three:</a:t>
            </a:r>
          </a:p>
          <a:p>
            <a:pPr marL="0" lvl="0" indent="0" eaLnBrk="1" fontAlgn="auto" hangingPunct="1">
              <a:spcAft>
                <a:spcPts val="0"/>
              </a:spcAft>
              <a:buClrTx/>
              <a:buSzTx/>
              <a:buNone/>
            </a:pPr>
            <a:r>
              <a:rPr lang="en-US" sz="1500" kern="1200" dirty="0">
                <a:solidFill>
                  <a:schemeClr val="tx1">
                    <a:lumMod val="95000"/>
                    <a:lumOff val="5000"/>
                  </a:schemeClr>
                </a:solidFill>
                <a:latin typeface="Arial" pitchFamily="34" charset="0"/>
                <a:ea typeface="+mn-ea"/>
                <a:cs typeface="Arial" pitchFamily="34" charset="0"/>
                <a:hlinkClick r:id="rId6"/>
              </a:rPr>
              <a:t>http://www.accountingweb.com/sites/default/files/Chart%20for%</a:t>
            </a:r>
            <a:r>
              <a:rPr lang="en-US" sz="1500" kern="1200" dirty="0" smtClean="0">
                <a:solidFill>
                  <a:schemeClr val="tx1">
                    <a:lumMod val="95000"/>
                    <a:lumOff val="5000"/>
                  </a:schemeClr>
                </a:solidFill>
                <a:latin typeface="Arial" pitchFamily="34" charset="0"/>
                <a:ea typeface="+mn-ea"/>
                <a:cs typeface="Arial" pitchFamily="34" charset="0"/>
                <a:hlinkClick r:id="rId6"/>
              </a:rPr>
              <a:t>20article.png</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nl-NL" sz="1500" kern="1200" dirty="0">
                <a:solidFill>
                  <a:schemeClr val="tx1">
                    <a:lumMod val="95000"/>
                    <a:lumOff val="5000"/>
                  </a:schemeClr>
                </a:solidFill>
                <a:latin typeface="Arial" pitchFamily="34" charset="0"/>
                <a:ea typeface="+mn-ea"/>
                <a:cs typeface="Arial" pitchFamily="34" charset="0"/>
                <a:hlinkClick r:id="rId7"/>
              </a:rPr>
              <a:t>http://wpmu.org/wp-content/uploads/2013/06/google-trends-</a:t>
            </a:r>
            <a:r>
              <a:rPr lang="nl-NL" sz="1500" kern="1200" dirty="0" smtClean="0">
                <a:solidFill>
                  <a:schemeClr val="tx1">
                    <a:lumMod val="95000"/>
                    <a:lumOff val="5000"/>
                  </a:schemeClr>
                </a:solidFill>
                <a:latin typeface="Arial" pitchFamily="34" charset="0"/>
                <a:ea typeface="+mn-ea"/>
                <a:cs typeface="Arial" pitchFamily="34" charset="0"/>
                <a:hlinkClick r:id="rId7"/>
              </a:rPr>
              <a:t>logo.jpg</a:t>
            </a:r>
            <a:endParaRPr lang="nl-NL"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nl-NL" sz="1500" kern="1200" dirty="0">
                <a:solidFill>
                  <a:schemeClr val="tx1">
                    <a:lumMod val="95000"/>
                    <a:lumOff val="5000"/>
                  </a:schemeClr>
                </a:solidFill>
                <a:latin typeface="Arial" pitchFamily="34" charset="0"/>
                <a:ea typeface="+mn-ea"/>
                <a:cs typeface="Arial" pitchFamily="34" charset="0"/>
                <a:hlinkClick r:id="rId8"/>
              </a:rPr>
              <a:t>http://ppchero.wpengine.netdna-cdn.com/wp-content/uploads/2010/04/Google_Trends2.</a:t>
            </a:r>
            <a:r>
              <a:rPr lang="nl-NL" sz="1500" kern="1200" dirty="0" smtClean="0">
                <a:solidFill>
                  <a:schemeClr val="tx1">
                    <a:lumMod val="95000"/>
                    <a:lumOff val="5000"/>
                  </a:schemeClr>
                </a:solidFill>
                <a:latin typeface="Arial" pitchFamily="34" charset="0"/>
                <a:ea typeface="+mn-ea"/>
                <a:cs typeface="Arial" pitchFamily="34" charset="0"/>
                <a:hlinkClick r:id="rId8"/>
              </a:rPr>
              <a:t>png</a:t>
            </a:r>
            <a:endParaRPr lang="nl-NL"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nl-NL" sz="1500" kern="1200" dirty="0" smtClean="0">
                <a:solidFill>
                  <a:schemeClr val="tx1">
                    <a:lumMod val="95000"/>
                    <a:lumOff val="5000"/>
                  </a:schemeClr>
                </a:solidFill>
                <a:latin typeface="Arial" pitchFamily="34" charset="0"/>
                <a:ea typeface="+mn-ea"/>
                <a:cs typeface="Arial" pitchFamily="34" charset="0"/>
              </a:rPr>
              <a:t>Slide </a:t>
            </a:r>
            <a:r>
              <a:rPr lang="nl-NL" sz="1500" kern="1200" dirty="0" err="1" smtClean="0">
                <a:solidFill>
                  <a:schemeClr val="tx1">
                    <a:lumMod val="95000"/>
                    <a:lumOff val="5000"/>
                  </a:schemeClr>
                </a:solidFill>
                <a:latin typeface="Arial" pitchFamily="34" charset="0"/>
                <a:ea typeface="+mn-ea"/>
                <a:cs typeface="Arial" pitchFamily="34" charset="0"/>
              </a:rPr>
              <a:t>Four</a:t>
            </a:r>
            <a:r>
              <a:rPr lang="nl-NL" sz="1500" kern="1200" dirty="0" smtClean="0">
                <a:solidFill>
                  <a:schemeClr val="tx1">
                    <a:lumMod val="95000"/>
                    <a:lumOff val="5000"/>
                  </a:schemeClr>
                </a:solidFill>
                <a:latin typeface="Arial" pitchFamily="34" charset="0"/>
                <a:ea typeface="+mn-ea"/>
                <a:cs typeface="Arial" pitchFamily="34" charset="0"/>
              </a:rPr>
              <a:t>:</a:t>
            </a:r>
          </a:p>
          <a:p>
            <a:pPr marL="0" lvl="0" indent="0" eaLnBrk="1" fontAlgn="auto" hangingPunct="1">
              <a:spcAft>
                <a:spcPts val="0"/>
              </a:spcAft>
              <a:buClrTx/>
              <a:buSzTx/>
              <a:buNone/>
            </a:pPr>
            <a:r>
              <a:rPr lang="en-US" sz="1500" kern="1200" dirty="0">
                <a:solidFill>
                  <a:schemeClr val="tx1">
                    <a:lumMod val="95000"/>
                    <a:lumOff val="5000"/>
                  </a:schemeClr>
                </a:solidFill>
                <a:latin typeface="Arial" pitchFamily="34" charset="0"/>
                <a:ea typeface="+mn-ea"/>
                <a:cs typeface="Arial" pitchFamily="34" charset="0"/>
                <a:hlinkClick r:id="rId9"/>
              </a:rPr>
              <a:t>http://upload.wikimedia.org/wikipedia/commons/f/fc/</a:t>
            </a:r>
            <a:r>
              <a:rPr lang="en-US" sz="1500" kern="1200" dirty="0" smtClean="0">
                <a:solidFill>
                  <a:schemeClr val="tx1">
                    <a:lumMod val="95000"/>
                    <a:lumOff val="5000"/>
                  </a:schemeClr>
                </a:solidFill>
                <a:latin typeface="Arial" pitchFamily="34" charset="0"/>
                <a:ea typeface="+mn-ea"/>
                <a:cs typeface="Arial" pitchFamily="34" charset="0"/>
                <a:hlinkClick r:id="rId9"/>
              </a:rPr>
              <a:t>EFF_version_of_NSA_logo.jpg</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r>
              <a:rPr lang="en-US" sz="1500" kern="1200" dirty="0" smtClean="0">
                <a:solidFill>
                  <a:schemeClr val="tx1">
                    <a:lumMod val="95000"/>
                    <a:lumOff val="5000"/>
                  </a:schemeClr>
                </a:solidFill>
                <a:latin typeface="Arial" pitchFamily="34" charset="0"/>
                <a:ea typeface="+mn-ea"/>
                <a:cs typeface="Arial" pitchFamily="34" charset="0"/>
              </a:rPr>
              <a:t>Slide Five: </a:t>
            </a:r>
          </a:p>
          <a:p>
            <a:pPr marL="0" lvl="0" indent="0" eaLnBrk="1" fontAlgn="auto" hangingPunct="1">
              <a:spcAft>
                <a:spcPts val="0"/>
              </a:spcAft>
              <a:buClrTx/>
              <a:buSzTx/>
              <a:buNone/>
            </a:pPr>
            <a:r>
              <a:rPr lang="nl-NL" sz="1500" kern="1200" dirty="0">
                <a:solidFill>
                  <a:schemeClr val="tx1">
                    <a:lumMod val="95000"/>
                    <a:lumOff val="5000"/>
                  </a:schemeClr>
                </a:solidFill>
                <a:latin typeface="Arial" pitchFamily="34" charset="0"/>
                <a:ea typeface="+mn-ea"/>
                <a:cs typeface="Arial" pitchFamily="34" charset="0"/>
              </a:rPr>
              <a:t>http://</a:t>
            </a:r>
            <a:r>
              <a:rPr lang="nl-NL" sz="1500" kern="1200" dirty="0" err="1">
                <a:solidFill>
                  <a:schemeClr val="tx1">
                    <a:lumMod val="95000"/>
                    <a:lumOff val="5000"/>
                  </a:schemeClr>
                </a:solidFill>
                <a:latin typeface="Arial" pitchFamily="34" charset="0"/>
                <a:ea typeface="+mn-ea"/>
                <a:cs typeface="Arial" pitchFamily="34" charset="0"/>
              </a:rPr>
              <a:t>media.npr.org</a:t>
            </a:r>
            <a:r>
              <a:rPr lang="nl-NL" sz="1500" kern="1200" dirty="0">
                <a:solidFill>
                  <a:schemeClr val="tx1">
                    <a:lumMod val="95000"/>
                    <a:lumOff val="5000"/>
                  </a:schemeClr>
                </a:solidFill>
                <a:latin typeface="Arial" pitchFamily="34" charset="0"/>
                <a:ea typeface="+mn-ea"/>
                <a:cs typeface="Arial" pitchFamily="34" charset="0"/>
              </a:rPr>
              <a:t>/</a:t>
            </a:r>
            <a:r>
              <a:rPr lang="nl-NL" sz="1500" kern="1200" dirty="0" err="1">
                <a:solidFill>
                  <a:schemeClr val="tx1">
                    <a:lumMod val="95000"/>
                    <a:lumOff val="5000"/>
                  </a:schemeClr>
                </a:solidFill>
                <a:latin typeface="Arial" pitchFamily="34" charset="0"/>
                <a:ea typeface="+mn-ea"/>
                <a:cs typeface="Arial" pitchFamily="34" charset="0"/>
              </a:rPr>
              <a:t>assets</a:t>
            </a:r>
            <a:r>
              <a:rPr lang="nl-NL" sz="1500" kern="1200" dirty="0">
                <a:solidFill>
                  <a:schemeClr val="tx1">
                    <a:lumMod val="95000"/>
                    <a:lumOff val="5000"/>
                  </a:schemeClr>
                </a:solidFill>
                <a:latin typeface="Arial" pitchFamily="34" charset="0"/>
                <a:ea typeface="+mn-ea"/>
                <a:cs typeface="Arial" pitchFamily="34" charset="0"/>
              </a:rPr>
              <a:t>/</a:t>
            </a:r>
            <a:r>
              <a:rPr lang="nl-NL" sz="1500" kern="1200" dirty="0" err="1">
                <a:solidFill>
                  <a:schemeClr val="tx1">
                    <a:lumMod val="95000"/>
                    <a:lumOff val="5000"/>
                  </a:schemeClr>
                </a:solidFill>
                <a:latin typeface="Arial" pitchFamily="34" charset="0"/>
                <a:ea typeface="+mn-ea"/>
                <a:cs typeface="Arial" pitchFamily="34" charset="0"/>
              </a:rPr>
              <a:t>img</a:t>
            </a:r>
            <a:r>
              <a:rPr lang="nl-NL" sz="1500" kern="1200" dirty="0">
                <a:solidFill>
                  <a:schemeClr val="tx1">
                    <a:lumMod val="95000"/>
                    <a:lumOff val="5000"/>
                  </a:schemeClr>
                </a:solidFill>
                <a:latin typeface="Arial" pitchFamily="34" charset="0"/>
                <a:ea typeface="+mn-ea"/>
                <a:cs typeface="Arial" pitchFamily="34" charset="0"/>
              </a:rPr>
              <a:t>/2013/06/10/snowden102way_sq-e640efc5481e6a88137c4aa402822717bc5c48b2-s6-c30.jpg</a:t>
            </a:r>
            <a:endParaRPr lang="en-US" sz="1500" kern="1200" dirty="0" smtClean="0">
              <a:solidFill>
                <a:schemeClr val="tx1">
                  <a:lumMod val="95000"/>
                  <a:lumOff val="5000"/>
                </a:schemeClr>
              </a:solidFill>
              <a:latin typeface="Arial" pitchFamily="34" charset="0"/>
              <a:ea typeface="+mn-ea"/>
              <a:cs typeface="Arial" pitchFamily="34" charset="0"/>
            </a:endParaRPr>
          </a:p>
          <a:p>
            <a:pPr marL="0" lvl="0" indent="0" eaLnBrk="1" fontAlgn="auto" hangingPunct="1">
              <a:spcAft>
                <a:spcPts val="0"/>
              </a:spcAft>
              <a:buClrTx/>
              <a:buSzTx/>
              <a:buNone/>
            </a:pPr>
            <a:endParaRPr lang="en-US" sz="1600" kern="1200" dirty="0">
              <a:solidFill>
                <a:schemeClr val="tx1">
                  <a:lumMod val="95000"/>
                  <a:lumOff val="5000"/>
                </a:schemeClr>
              </a:solidFill>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dirty="0" smtClean="0"/>
              <a:t>© 2013 Keith A. Pray</a:t>
            </a:r>
            <a:endParaRPr lang="en-US" dirty="0"/>
          </a:p>
        </p:txBody>
      </p:sp>
      <p:sp>
        <p:nvSpPr>
          <p:cNvPr id="6" name="TextBox 5"/>
          <p:cNvSpPr txBox="1"/>
          <p:nvPr/>
        </p:nvSpPr>
        <p:spPr>
          <a:xfrm>
            <a:off x="6019800" y="571910"/>
            <a:ext cx="30069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C5055D5-8145-ED4C-9313-0D47B6F77368}"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spTree>
    <p:extLst>
      <p:ext uri="{BB962C8B-B14F-4D97-AF65-F5344CB8AC3E}">
        <p14:creationId xmlns:p14="http://schemas.microsoft.com/office/powerpoint/2010/main" val="219864607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0"/>
          </p:nvPr>
        </p:nvSpPr>
        <p:spPr>
          <a:noFill/>
        </p:spPr>
        <p:txBody>
          <a:bodyPr/>
          <a:lstStyle/>
          <a:p>
            <a:fld id="{37ABFBB2-DADE-E447-8342-F3A6F65318F7}" type="datetime1">
              <a:rPr lang="en-US" smtClean="0"/>
              <a:t>10/15/13</a:t>
            </a:fld>
            <a:endParaRPr lang="en-US"/>
          </a:p>
        </p:txBody>
      </p:sp>
      <p:sp>
        <p:nvSpPr>
          <p:cNvPr id="56323" name="Rectangle 4"/>
          <p:cNvSpPr>
            <a:spLocks noGrp="1" noChangeArrowheads="1"/>
          </p:cNvSpPr>
          <p:nvPr>
            <p:ph type="ftr" sz="quarter" idx="11"/>
          </p:nvPr>
        </p:nvSpPr>
        <p:spPr>
          <a:noFill/>
        </p:spPr>
        <p:txBody>
          <a:bodyPr/>
          <a:lstStyle/>
          <a:p>
            <a:r>
              <a:rPr lang="en-US" smtClean="0"/>
              <a:t>© 2013 Keith A. Pray</a:t>
            </a:r>
            <a:endParaRPr lang="en-US"/>
          </a:p>
        </p:txBody>
      </p:sp>
      <p:sp>
        <p:nvSpPr>
          <p:cNvPr id="56324" name="Slide Number Placeholder 5"/>
          <p:cNvSpPr>
            <a:spLocks noGrp="1" noChangeArrowheads="1"/>
          </p:cNvSpPr>
          <p:nvPr>
            <p:ph type="sldNum" sz="quarter" idx="12"/>
          </p:nvPr>
        </p:nvSpPr>
        <p:spPr>
          <a:noFill/>
        </p:spPr>
        <p:txBody>
          <a:bodyPr/>
          <a:lstStyle/>
          <a:p>
            <a:fld id="{4CCE1419-1322-7F4D-ADBA-B847A931FF79}" type="slidenum">
              <a:rPr lang="en-US"/>
              <a:pPr/>
              <a:t>14</a:t>
            </a:fld>
            <a:endParaRPr lang="en-US"/>
          </a:p>
        </p:txBody>
      </p:sp>
      <p:sp>
        <p:nvSpPr>
          <p:cNvPr id="5632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14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56326"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2</a:t>
            </a:fld>
            <a:endParaRPr lang="en-US" smtClean="0"/>
          </a:p>
        </p:txBody>
      </p:sp>
      <p:sp>
        <p:nvSpPr>
          <p:cNvPr id="17412" name="Date Placeholder 5"/>
          <p:cNvSpPr>
            <a:spLocks noGrp="1"/>
          </p:cNvSpPr>
          <p:nvPr>
            <p:ph type="dt" sz="quarter" idx="12"/>
          </p:nvPr>
        </p:nvSpPr>
        <p:spPr>
          <a:noFill/>
        </p:spPr>
        <p:txBody>
          <a:bodyPr/>
          <a:lstStyle/>
          <a:p>
            <a:fld id="{51E1011F-F410-5A4D-8756-B1561F6A3F0E}" type="datetime1">
              <a:rPr lang="en-US" smtClean="0"/>
              <a:t>10/15/13</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Course Evaluations</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a:t>
            </a:r>
          </a:p>
        </p:txBody>
      </p:sp>
      <p:sp>
        <p:nvSpPr>
          <p:cNvPr id="277508" name="Rectangle 4"/>
          <p:cNvSpPr>
            <a:spLocks noChangeArrowheads="1"/>
          </p:cNvSpPr>
          <p:nvPr/>
        </p:nvSpPr>
        <p:spPr bwMode="auto">
          <a:xfrm>
            <a:off x="0" y="1995311"/>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a:t>
            </a:r>
            <a:endParaRPr lang="en-US" dirty="0"/>
          </a:p>
        </p:txBody>
      </p:sp>
      <p:sp>
        <p:nvSpPr>
          <p:cNvPr id="3" name="Content Placeholder 2"/>
          <p:cNvSpPr>
            <a:spLocks noGrp="1"/>
          </p:cNvSpPr>
          <p:nvPr>
            <p:ph idx="1"/>
          </p:nvPr>
        </p:nvSpPr>
        <p:spPr/>
        <p:txBody>
          <a:bodyPr/>
          <a:lstStyle/>
          <a:p>
            <a:r>
              <a:rPr lang="en-US" sz="2400" dirty="0" smtClean="0"/>
              <a:t>Write MY NAME and COURSE TITLE in box at top of form</a:t>
            </a:r>
          </a:p>
          <a:p>
            <a:pPr lvl="1"/>
            <a:r>
              <a:rPr lang="en-US" sz="1400" dirty="0" smtClean="0"/>
              <a:t>Keith A. Pray</a:t>
            </a:r>
          </a:p>
          <a:p>
            <a:pPr lvl="1"/>
            <a:r>
              <a:rPr lang="en-US" sz="1400" dirty="0" smtClean="0"/>
              <a:t>CS 3043 Social Implications Of Information Processing</a:t>
            </a:r>
          </a:p>
          <a:p>
            <a:r>
              <a:rPr lang="en-US" sz="2400" dirty="0" smtClean="0"/>
              <a:t>Use only BLUE or BLACK ballpoint pen</a:t>
            </a:r>
          </a:p>
          <a:p>
            <a:r>
              <a:rPr lang="en-US" sz="2400" dirty="0" smtClean="0"/>
              <a:t>Use an X to mark (Do NOT fill in box)</a:t>
            </a:r>
          </a:p>
          <a:p>
            <a:r>
              <a:rPr lang="en-US" sz="2600" dirty="0" smtClean="0"/>
              <a:t>TA Name: David </a:t>
            </a:r>
            <a:r>
              <a:rPr lang="en-US" sz="2600" dirty="0" err="1" smtClean="0"/>
              <a:t>Muchene</a:t>
            </a:r>
            <a:endParaRPr lang="en-US" sz="2600" dirty="0" smtClean="0"/>
          </a:p>
          <a:p>
            <a:r>
              <a:rPr lang="en-US" sz="2800" dirty="0"/>
              <a:t>Course Evaluation return to </a:t>
            </a:r>
            <a:r>
              <a:rPr lang="en-US" sz="2800" smtClean="0"/>
              <a:t>Academic Advising Office </a:t>
            </a:r>
            <a:r>
              <a:rPr lang="en-US" sz="2800" dirty="0"/>
              <a:t>in Daniels Hall with “Evaluation Sheet” cover letter</a:t>
            </a:r>
            <a:r>
              <a:rPr lang="en-US" sz="2800" dirty="0" smtClean="0"/>
              <a:t>.</a:t>
            </a:r>
            <a:endParaRPr lang="en-US" sz="2800" dirty="0"/>
          </a:p>
          <a:p>
            <a:r>
              <a:rPr lang="en-US" sz="2800" dirty="0"/>
              <a:t>TA Evaluation Form return to CS department in Fuller</a:t>
            </a:r>
          </a:p>
          <a:p>
            <a:endParaRPr lang="en-US" sz="2600" dirty="0"/>
          </a:p>
        </p:txBody>
      </p:sp>
      <p:sp>
        <p:nvSpPr>
          <p:cNvPr id="4" name="Footer Placeholder 3"/>
          <p:cNvSpPr>
            <a:spLocks noGrp="1"/>
          </p:cNvSpPr>
          <p:nvPr>
            <p:ph type="ftr" sz="quarter" idx="10"/>
          </p:nvPr>
        </p:nvSpPr>
        <p:spPr/>
        <p:txBody>
          <a:bodyPr/>
          <a:lstStyle/>
          <a:p>
            <a:r>
              <a:rPr lang="en-US" smtClean="0"/>
              <a:t>© 2013 Keith A. Pray</a:t>
            </a:r>
            <a:endParaRPr lang="en-US"/>
          </a:p>
        </p:txBody>
      </p:sp>
      <p:sp>
        <p:nvSpPr>
          <p:cNvPr id="5" name="Slide Number Placeholder 4"/>
          <p:cNvSpPr>
            <a:spLocks noGrp="1"/>
          </p:cNvSpPr>
          <p:nvPr>
            <p:ph type="sldNum" sz="quarter" idx="11"/>
          </p:nvPr>
        </p:nvSpPr>
        <p:spPr/>
        <p:txBody>
          <a:bodyPr/>
          <a:lstStyle/>
          <a:p>
            <a:fld id="{6842FE0C-8D61-E84F-AF2C-824F66C4611B}" type="slidenum">
              <a:rPr lang="en-US" smtClean="0"/>
              <a:pPr/>
              <a:t>3</a:t>
            </a:fld>
            <a:endParaRPr lang="en-US"/>
          </a:p>
        </p:txBody>
      </p:sp>
      <p:sp>
        <p:nvSpPr>
          <p:cNvPr id="6" name="Date Placeholder 5"/>
          <p:cNvSpPr>
            <a:spLocks noGrp="1"/>
          </p:cNvSpPr>
          <p:nvPr>
            <p:ph type="dt" sz="half" idx="12"/>
          </p:nvPr>
        </p:nvSpPr>
        <p:spPr/>
        <p:txBody>
          <a:bodyPr/>
          <a:lstStyle/>
          <a:p>
            <a:fld id="{F52D031F-1140-EF4E-B7D4-0B900448A07D}" type="datetime1">
              <a:rPr lang="en-US" smtClean="0"/>
              <a:t>10/15/13</a:t>
            </a:fld>
            <a:endParaRPr lang="en-US"/>
          </a:p>
        </p:txBody>
      </p:sp>
    </p:spTree>
    <p:extLst>
      <p:ext uri="{BB962C8B-B14F-4D97-AF65-F5344CB8AC3E}">
        <p14:creationId xmlns:p14="http://schemas.microsoft.com/office/powerpoint/2010/main" val="451277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2013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4</a:t>
            </a:fld>
            <a:endParaRPr lang="en-US" smtClean="0"/>
          </a:p>
        </p:txBody>
      </p:sp>
      <p:sp>
        <p:nvSpPr>
          <p:cNvPr id="17412" name="Date Placeholder 5"/>
          <p:cNvSpPr>
            <a:spLocks noGrp="1"/>
          </p:cNvSpPr>
          <p:nvPr>
            <p:ph type="dt" sz="quarter" idx="12"/>
          </p:nvPr>
        </p:nvSpPr>
        <p:spPr>
          <a:noFill/>
        </p:spPr>
        <p:txBody>
          <a:bodyPr/>
          <a:lstStyle/>
          <a:p>
            <a:fld id="{51E1011F-F410-5A4D-8756-B1561F6A3F0E}" type="datetime1">
              <a:rPr lang="en-US" smtClean="0"/>
              <a:t>10/15/13</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Course Evaluations</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a:t>
            </a: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3016950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fontAlgn="auto" hangingPunct="1">
              <a:spcBef>
                <a:spcPct val="20000"/>
              </a:spcBef>
              <a:spcAft>
                <a:spcPts val="0"/>
              </a:spcAft>
            </a:pPr>
            <a:r>
              <a:rPr lang="en-US" sz="2600" b="1" kern="1200" dirty="0">
                <a:solidFill>
                  <a:prstClr val="black"/>
                </a:solidFill>
                <a:ea typeface="+mn-ea"/>
                <a:cs typeface="Arial" pitchFamily="34" charset="0"/>
              </a:rPr>
              <a:t>THE NSA AND PRISM</a:t>
            </a:r>
            <a:br>
              <a:rPr lang="en-US" sz="2600" b="1" kern="1200" dirty="0">
                <a:solidFill>
                  <a:prstClr val="black"/>
                </a:solidFill>
                <a:ea typeface="+mn-ea"/>
                <a:cs typeface="Arial" pitchFamily="34" charset="0"/>
              </a:rPr>
            </a:br>
            <a:endParaRPr lang="en-US" dirty="0"/>
          </a:p>
        </p:txBody>
      </p:sp>
      <p:sp>
        <p:nvSpPr>
          <p:cNvPr id="3" name="Content Placeholder 2"/>
          <p:cNvSpPr>
            <a:spLocks noGrp="1"/>
          </p:cNvSpPr>
          <p:nvPr>
            <p:ph idx="1"/>
          </p:nvPr>
        </p:nvSpPr>
        <p:spPr>
          <a:xfrm>
            <a:off x="457200" y="1676400"/>
            <a:ext cx="8229600" cy="4724400"/>
          </a:xfrm>
        </p:spPr>
        <p:txBody>
          <a:bodyPr/>
          <a:lstStyle/>
          <a:p>
            <a:pPr marL="457200" indent="-457200">
              <a:buFont typeface="Arial" pitchFamily="34" charset="0"/>
              <a:buChar char="•"/>
            </a:pPr>
            <a:r>
              <a:rPr lang="en-US" sz="2000" dirty="0">
                <a:latin typeface="+mj-lt"/>
                <a:cs typeface="Arial" pitchFamily="34" charset="0"/>
              </a:rPr>
              <a:t>May 2013 – Edward Snowden leaks info on the NSA [1]</a:t>
            </a:r>
          </a:p>
          <a:p>
            <a:pPr marL="457200" indent="-457200">
              <a:buFont typeface="Arial" pitchFamily="34" charset="0"/>
              <a:buChar char="•"/>
            </a:pPr>
            <a:r>
              <a:rPr lang="en-US" sz="2000" dirty="0">
                <a:latin typeface="+mj-lt"/>
                <a:cs typeface="Arial" pitchFamily="34" charset="0"/>
              </a:rPr>
              <a:t>PRISM begins in 2007 [2]</a:t>
            </a:r>
          </a:p>
          <a:p>
            <a:pPr marL="914400" lvl="1" indent="-457200">
              <a:buFont typeface="Wingdings" pitchFamily="2" charset="2"/>
              <a:buChar char="§"/>
            </a:pPr>
            <a:r>
              <a:rPr lang="en-US" sz="1800" dirty="0">
                <a:cs typeface="Arial" pitchFamily="34" charset="0"/>
              </a:rPr>
              <a:t>Microsoft – 2007</a:t>
            </a:r>
          </a:p>
          <a:p>
            <a:pPr marL="914400" lvl="1" indent="-457200">
              <a:buFont typeface="Wingdings" pitchFamily="2" charset="2"/>
              <a:buChar char="§"/>
            </a:pPr>
            <a:r>
              <a:rPr lang="en-US" sz="1800" dirty="0">
                <a:cs typeface="Arial" pitchFamily="34" charset="0"/>
              </a:rPr>
              <a:t>Yahoo! – 2008</a:t>
            </a:r>
          </a:p>
          <a:p>
            <a:pPr marL="914400" lvl="1" indent="-457200">
              <a:buFont typeface="Wingdings" pitchFamily="2" charset="2"/>
              <a:buChar char="§"/>
            </a:pPr>
            <a:r>
              <a:rPr lang="en-US" sz="1800" dirty="0">
                <a:cs typeface="Arial" pitchFamily="34" charset="0"/>
              </a:rPr>
              <a:t>Google – 2009</a:t>
            </a:r>
          </a:p>
          <a:p>
            <a:pPr marL="914400" lvl="1" indent="-457200">
              <a:buFont typeface="Wingdings" pitchFamily="2" charset="2"/>
              <a:buChar char="§"/>
            </a:pPr>
            <a:r>
              <a:rPr lang="en-US" sz="1800" dirty="0">
                <a:cs typeface="Arial" pitchFamily="34" charset="0"/>
              </a:rPr>
              <a:t>Facebook – 2009</a:t>
            </a:r>
          </a:p>
          <a:p>
            <a:pPr marL="914400" lvl="1" indent="-457200">
              <a:buFont typeface="Wingdings" pitchFamily="2" charset="2"/>
              <a:buChar char="§"/>
            </a:pPr>
            <a:r>
              <a:rPr lang="en-US" sz="1800" dirty="0" err="1">
                <a:cs typeface="Arial" pitchFamily="34" charset="0"/>
              </a:rPr>
              <a:t>Paltalk</a:t>
            </a:r>
            <a:r>
              <a:rPr lang="en-US" sz="1800" dirty="0">
                <a:cs typeface="Arial" pitchFamily="34" charset="0"/>
              </a:rPr>
              <a:t> – 2009</a:t>
            </a:r>
          </a:p>
          <a:p>
            <a:pPr marL="914400" lvl="1" indent="-457200">
              <a:buFont typeface="Wingdings" pitchFamily="2" charset="2"/>
              <a:buChar char="§"/>
            </a:pPr>
            <a:r>
              <a:rPr lang="en-US" sz="1800" dirty="0" err="1">
                <a:cs typeface="Arial" pitchFamily="34" charset="0"/>
              </a:rPr>
              <a:t>Youtube</a:t>
            </a:r>
            <a:r>
              <a:rPr lang="en-US" sz="1800" dirty="0">
                <a:cs typeface="Arial" pitchFamily="34" charset="0"/>
              </a:rPr>
              <a:t> – 2010</a:t>
            </a:r>
          </a:p>
          <a:p>
            <a:pPr marL="914400" lvl="1" indent="-457200">
              <a:buFont typeface="Wingdings" pitchFamily="2" charset="2"/>
              <a:buChar char="§"/>
            </a:pPr>
            <a:r>
              <a:rPr lang="en-US" sz="1800" dirty="0">
                <a:cs typeface="Arial" pitchFamily="34" charset="0"/>
              </a:rPr>
              <a:t>AOL – 2011</a:t>
            </a:r>
          </a:p>
          <a:p>
            <a:pPr marL="914400" lvl="1" indent="-457200">
              <a:buFont typeface="Wingdings" pitchFamily="2" charset="2"/>
              <a:buChar char="§"/>
            </a:pPr>
            <a:r>
              <a:rPr lang="en-US" sz="1800" dirty="0">
                <a:cs typeface="Arial" pitchFamily="34" charset="0"/>
              </a:rPr>
              <a:t>Skype – 2011</a:t>
            </a:r>
          </a:p>
          <a:p>
            <a:pPr marL="914400" lvl="1" indent="-457200">
              <a:buFont typeface="Wingdings" pitchFamily="2" charset="2"/>
              <a:buChar char="§"/>
            </a:pPr>
            <a:r>
              <a:rPr lang="en-US" sz="1800" dirty="0">
                <a:cs typeface="Arial" pitchFamily="34" charset="0"/>
              </a:rPr>
              <a:t>Apple – 2012 </a:t>
            </a:r>
            <a:endParaRPr lang="en-US" dirty="0">
              <a:cs typeface="Arial" pitchFamily="34" charset="0"/>
            </a:endParaRPr>
          </a:p>
          <a:p>
            <a:pPr marL="457200" indent="-457200">
              <a:buFont typeface="Arial" pitchFamily="34" charset="0"/>
              <a:buChar char="•"/>
            </a:pPr>
            <a:r>
              <a:rPr lang="en-US" sz="2000" dirty="0" smtClean="0">
                <a:latin typeface="+mj-lt"/>
                <a:cs typeface="Arial" pitchFamily="34" charset="0"/>
              </a:rPr>
              <a:t>The NSA gathers aggregate data, then patterns and certain keywords </a:t>
            </a:r>
            <a:r>
              <a:rPr lang="en-US" sz="2000" dirty="0">
                <a:latin typeface="+mj-lt"/>
                <a:cs typeface="Arial" pitchFamily="34" charset="0"/>
              </a:rPr>
              <a:t>trigger </a:t>
            </a:r>
            <a:r>
              <a:rPr lang="en-US" sz="2000" dirty="0" smtClean="0">
                <a:latin typeface="+mj-lt"/>
                <a:cs typeface="Arial" pitchFamily="34" charset="0"/>
              </a:rPr>
              <a:t>further action </a:t>
            </a:r>
            <a:r>
              <a:rPr lang="en-US" sz="2000" dirty="0">
                <a:latin typeface="+mj-lt"/>
                <a:cs typeface="Arial" pitchFamily="34" charset="0"/>
              </a:rPr>
              <a:t>[3]</a:t>
            </a:r>
          </a:p>
          <a:p>
            <a:endParaRPr lang="en-US" dirty="0" smtClean="0"/>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5943600" y="571910"/>
            <a:ext cx="3083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5</a:t>
            </a:fld>
            <a:endParaRPr lang="en-US"/>
          </a:p>
        </p:txBody>
      </p:sp>
      <p:pic>
        <p:nvPicPr>
          <p:cNvPr id="9" name="Picture 3" descr="C:\Users\Christian\Downloads\NSA-silicon-val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391" y="2514600"/>
            <a:ext cx="419241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57200"/>
            <a:ext cx="1563878"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9876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5943600" y="571910"/>
            <a:ext cx="3083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6</a:t>
            </a:fld>
            <a:endParaRPr lang="en-US"/>
          </a:p>
        </p:txBody>
      </p:sp>
      <p:pic>
        <p:nvPicPr>
          <p:cNvPr id="2050" name="Picture 2" descr="http://i1-news.softpedia-static.com/images/news2/Summon-the-NSA-to-Your-House-with-This-Simple-Button-380970-2.jpg?1378469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4447"/>
            <a:ext cx="8065020" cy="552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012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Arguments For PRISM</a:t>
            </a:r>
            <a:endParaRPr lang="en-US" sz="2600" dirty="0"/>
          </a:p>
        </p:txBody>
      </p:sp>
      <p:sp>
        <p:nvSpPr>
          <p:cNvPr id="3" name="Content Placeholder 2"/>
          <p:cNvSpPr>
            <a:spLocks noGrp="1"/>
          </p:cNvSpPr>
          <p:nvPr>
            <p:ph idx="1"/>
          </p:nvPr>
        </p:nvSpPr>
        <p:spPr/>
        <p:txBody>
          <a:bodyPr/>
          <a:lstStyle/>
          <a:p>
            <a:r>
              <a:rPr lang="en-US" sz="2000" dirty="0" smtClean="0">
                <a:latin typeface="+mj-lt"/>
              </a:rPr>
              <a:t>PRISM has been critical in the fight against terrorism [4] </a:t>
            </a:r>
          </a:p>
          <a:p>
            <a:r>
              <a:rPr lang="en-US" sz="2000" dirty="0" smtClean="0">
                <a:latin typeface="+mj-lt"/>
              </a:rPr>
              <a:t>PRISM isn’t new; we’ve already been under surveillance[2]</a:t>
            </a:r>
          </a:p>
          <a:p>
            <a:r>
              <a:rPr lang="en-US" sz="2000" dirty="0" smtClean="0">
                <a:latin typeface="+mj-lt"/>
              </a:rPr>
              <a:t>Private businesses like Google collect data too [5]</a:t>
            </a:r>
          </a:p>
          <a:p>
            <a:r>
              <a:rPr lang="en-US" sz="2000" dirty="0" smtClean="0">
                <a:latin typeface="+mj-lt"/>
              </a:rPr>
              <a:t>It can scare terrorists from committing future acts</a:t>
            </a:r>
          </a:p>
          <a:p>
            <a:r>
              <a:rPr lang="en-US" sz="2000" dirty="0" smtClean="0">
                <a:latin typeface="+mj-lt"/>
              </a:rPr>
              <a:t>We are partially to blame for sharing the data</a:t>
            </a: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5943600" y="571910"/>
            <a:ext cx="3083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7</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3124200" cy="151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274" y="4512947"/>
            <a:ext cx="2362200" cy="157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453356"/>
            <a:ext cx="2514600" cy="165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6756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Arguments Against PRISM</a:t>
            </a:r>
            <a:endParaRPr lang="en-US" sz="2600" dirty="0"/>
          </a:p>
        </p:txBody>
      </p:sp>
      <p:sp>
        <p:nvSpPr>
          <p:cNvPr id="3" name="Content Placeholder 2"/>
          <p:cNvSpPr>
            <a:spLocks noGrp="1"/>
          </p:cNvSpPr>
          <p:nvPr>
            <p:ph idx="1"/>
          </p:nvPr>
        </p:nvSpPr>
        <p:spPr/>
        <p:txBody>
          <a:bodyPr/>
          <a:lstStyle/>
          <a:p>
            <a:r>
              <a:rPr lang="en-US" sz="2000" dirty="0" smtClean="0">
                <a:latin typeface="+mj-lt"/>
              </a:rPr>
              <a:t>PRISM presumes we are guilty</a:t>
            </a:r>
          </a:p>
          <a:p>
            <a:r>
              <a:rPr lang="en-US" sz="2000" dirty="0" smtClean="0">
                <a:latin typeface="+mj-lt"/>
              </a:rPr>
              <a:t>We lose control of our personal data</a:t>
            </a:r>
          </a:p>
          <a:p>
            <a:r>
              <a:rPr lang="en-US" sz="2000" dirty="0" smtClean="0">
                <a:latin typeface="+mj-lt"/>
              </a:rPr>
              <a:t>Power is given to security organizations</a:t>
            </a:r>
          </a:p>
          <a:p>
            <a:r>
              <a:rPr lang="en-US" sz="2000" dirty="0" smtClean="0">
                <a:latin typeface="+mj-lt"/>
              </a:rPr>
              <a:t>False positives are almost ensured [6]</a:t>
            </a:r>
          </a:p>
          <a:p>
            <a:r>
              <a:rPr lang="en-US" sz="2000" dirty="0" smtClean="0">
                <a:latin typeface="+mj-lt"/>
              </a:rPr>
              <a:t>Personal abuse by NSA employees [7]</a:t>
            </a:r>
          </a:p>
          <a:p>
            <a:r>
              <a:rPr lang="en-US" sz="2000" dirty="0" smtClean="0">
                <a:latin typeface="+mj-lt"/>
              </a:rPr>
              <a:t>Has the potential for political corruption [8]</a:t>
            </a:r>
          </a:p>
          <a:p>
            <a:r>
              <a:rPr lang="en-US" sz="2000" dirty="0" smtClean="0">
                <a:latin typeface="+mj-lt"/>
              </a:rPr>
              <a:t>No guarantee that the NSA keeps our data secure</a:t>
            </a:r>
          </a:p>
          <a:p>
            <a:r>
              <a:rPr lang="en-US" sz="2000" dirty="0" smtClean="0">
                <a:latin typeface="+mj-lt"/>
              </a:rPr>
              <a:t>We can create aggregate patterns</a:t>
            </a:r>
          </a:p>
          <a:p>
            <a:endParaRPr lang="en-US" sz="2000" dirty="0" smtClean="0">
              <a:latin typeface="+mj-lt"/>
            </a:endParaRP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5943600" y="571910"/>
            <a:ext cx="3083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8</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2134438" cy="206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7682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Conclusion: Is PRISM a Bad Thing?</a:t>
            </a:r>
            <a:endParaRPr lang="en-US" sz="2600" dirty="0"/>
          </a:p>
        </p:txBody>
      </p:sp>
      <p:sp>
        <p:nvSpPr>
          <p:cNvPr id="3" name="Content Placeholder 2"/>
          <p:cNvSpPr>
            <a:spLocks noGrp="1"/>
          </p:cNvSpPr>
          <p:nvPr>
            <p:ph idx="1"/>
          </p:nvPr>
        </p:nvSpPr>
        <p:spPr>
          <a:xfrm>
            <a:off x="457200" y="1752600"/>
            <a:ext cx="8229600" cy="4343400"/>
          </a:xfrm>
        </p:spPr>
        <p:txBody>
          <a:bodyPr/>
          <a:lstStyle/>
          <a:p>
            <a:r>
              <a:rPr lang="en-US" sz="2000" dirty="0" smtClean="0">
                <a:latin typeface="+mj-lt"/>
              </a:rPr>
              <a:t>Yes and No</a:t>
            </a:r>
          </a:p>
          <a:p>
            <a:r>
              <a:rPr lang="en-US" sz="2000" dirty="0" smtClean="0">
                <a:latin typeface="+mj-lt"/>
              </a:rPr>
              <a:t>If we are ok with Google collecting </a:t>
            </a:r>
          </a:p>
          <a:p>
            <a:pPr marL="0" indent="0">
              <a:buNone/>
            </a:pPr>
            <a:r>
              <a:rPr lang="en-US" sz="2000" dirty="0" smtClean="0">
                <a:latin typeface="+mj-lt"/>
              </a:rPr>
              <a:t>    aggregate data, why not the NSA?</a:t>
            </a:r>
          </a:p>
          <a:p>
            <a:r>
              <a:rPr lang="en-US" sz="2000" dirty="0" smtClean="0">
                <a:latin typeface="+mj-lt"/>
              </a:rPr>
              <a:t>In 2012, the NSA made  75,378 requests </a:t>
            </a:r>
          </a:p>
          <a:p>
            <a:pPr marL="0" indent="0">
              <a:buNone/>
            </a:pPr>
            <a:r>
              <a:rPr lang="en-US" sz="2000" dirty="0">
                <a:latin typeface="+mj-lt"/>
              </a:rPr>
              <a:t> </a:t>
            </a:r>
            <a:r>
              <a:rPr lang="en-US" sz="2000" dirty="0" smtClean="0">
                <a:latin typeface="+mj-lt"/>
              </a:rPr>
              <a:t>   involving 137,424 accounts [9]</a:t>
            </a:r>
          </a:p>
          <a:p>
            <a:pPr lvl="1">
              <a:buClr>
                <a:srgbClr val="9999CC"/>
              </a:buClr>
              <a:buFont typeface="Wingdings" pitchFamily="2" charset="2"/>
              <a:buChar char="§"/>
            </a:pPr>
            <a:r>
              <a:rPr lang="en-US" sz="1800" dirty="0">
                <a:solidFill>
                  <a:srgbClr val="000000"/>
                </a:solidFill>
              </a:rPr>
              <a:t>18% of requests were denied </a:t>
            </a:r>
          </a:p>
          <a:p>
            <a:pPr lvl="1">
              <a:buClr>
                <a:srgbClr val="9999CC"/>
              </a:buClr>
              <a:buFont typeface="Wingdings" pitchFamily="2" charset="2"/>
              <a:buChar char="§"/>
            </a:pPr>
            <a:r>
              <a:rPr lang="en-US" sz="1800" dirty="0">
                <a:solidFill>
                  <a:srgbClr val="000000"/>
                </a:solidFill>
              </a:rPr>
              <a:t>80% only resulted in aggregate data returned </a:t>
            </a:r>
          </a:p>
          <a:p>
            <a:pPr lvl="1">
              <a:buClr>
                <a:srgbClr val="9999CC"/>
              </a:buClr>
              <a:buFont typeface="Wingdings" pitchFamily="2" charset="2"/>
              <a:buChar char="§"/>
            </a:pPr>
            <a:r>
              <a:rPr lang="en-US" sz="1800" dirty="0">
                <a:solidFill>
                  <a:srgbClr val="000000"/>
                </a:solidFill>
              </a:rPr>
              <a:t>2% resulted in user content being disclosed </a:t>
            </a:r>
            <a:endParaRPr lang="en-US" sz="2000" dirty="0" smtClean="0">
              <a:latin typeface="+mj-lt"/>
            </a:endParaRPr>
          </a:p>
          <a:p>
            <a:r>
              <a:rPr lang="en-US" sz="2000" dirty="0" smtClean="0">
                <a:latin typeface="+mj-lt"/>
              </a:rPr>
              <a:t>The government failed in providing transparency</a:t>
            </a:r>
          </a:p>
          <a:p>
            <a:r>
              <a:rPr lang="en-US" sz="2000" dirty="0" smtClean="0">
                <a:latin typeface="+mj-lt"/>
              </a:rPr>
              <a:t>We should be concerned with abuses of power</a:t>
            </a:r>
          </a:p>
          <a:p>
            <a:r>
              <a:rPr lang="en-US" sz="2000" dirty="0" smtClean="0">
                <a:latin typeface="+mj-lt"/>
              </a:rPr>
              <a:t>Edward Snowden did the right thing</a:t>
            </a:r>
          </a:p>
          <a:p>
            <a:endParaRPr lang="en-US" sz="2000" dirty="0" smtClean="0">
              <a:latin typeface="+mj-lt"/>
            </a:endParaRPr>
          </a:p>
          <a:p>
            <a:endParaRPr lang="en-US" sz="1800" dirty="0" smtClean="0">
              <a:latin typeface="+mj-lt"/>
            </a:endParaRPr>
          </a:p>
          <a:p>
            <a:pPr lvl="1">
              <a:buFont typeface="Wingdings" pitchFamily="2" charset="2"/>
              <a:buChar char="§"/>
            </a:pPr>
            <a:endParaRPr lang="en-US" sz="1800" dirty="0" smtClean="0">
              <a:latin typeface="+mj-lt"/>
            </a:endParaRPr>
          </a:p>
          <a:p>
            <a:endParaRPr lang="en-US" sz="2000" dirty="0" smtClean="0">
              <a:latin typeface="+mj-lt"/>
            </a:endParaRPr>
          </a:p>
        </p:txBody>
      </p:sp>
      <p:sp>
        <p:nvSpPr>
          <p:cNvPr id="4" name="Footer Placeholder 3"/>
          <p:cNvSpPr>
            <a:spLocks noGrp="1"/>
          </p:cNvSpPr>
          <p:nvPr>
            <p:ph type="ftr" sz="quarter" idx="10"/>
          </p:nvPr>
        </p:nvSpPr>
        <p:spPr/>
        <p:txBody>
          <a:bodyPr/>
          <a:lstStyle/>
          <a:p>
            <a:r>
              <a:rPr lang="en-US" smtClean="0"/>
              <a:t>© 2013 Keith A. Pray</a:t>
            </a:r>
            <a:endParaRPr lang="en-US" dirty="0"/>
          </a:p>
        </p:txBody>
      </p:sp>
      <p:sp>
        <p:nvSpPr>
          <p:cNvPr id="6" name="TextBox 5"/>
          <p:cNvSpPr txBox="1"/>
          <p:nvPr/>
        </p:nvSpPr>
        <p:spPr>
          <a:xfrm>
            <a:off x="5943600" y="571910"/>
            <a:ext cx="3083196" cy="307777"/>
          </a:xfrm>
          <a:prstGeom prst="rect">
            <a:avLst/>
          </a:prstGeom>
          <a:noFill/>
        </p:spPr>
        <p:txBody>
          <a:bodyPr wrap="square" rtlCol="0">
            <a:spAutoFit/>
          </a:bodyPr>
          <a:lstStyle/>
          <a:p>
            <a:r>
              <a:rPr lang="en-US" sz="1400" dirty="0" smtClean="0">
                <a:solidFill>
                  <a:schemeClr val="tx1"/>
                </a:solidFill>
                <a:latin typeface="+mj-lt"/>
              </a:rPr>
              <a:t>CHRISTIAN GONZALEZ</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6327F8A-1A4E-A943-9B01-8A64AB1BFF4B}" type="datetime1">
              <a:rPr lang="en-US" smtClean="0"/>
              <a:t>10/15/13</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9</a:t>
            </a:fld>
            <a:endParaRPr lang="en-US"/>
          </a:p>
        </p:txBody>
      </p:sp>
      <p:pic>
        <p:nvPicPr>
          <p:cNvPr id="6146" name="Picture 2" descr="http://upload.wikimedia.org/wikipedia/commons/6/60/Edward_Snowd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574" y="1219200"/>
            <a:ext cx="2058214" cy="247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564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82186</TotalTime>
  <Words>1097</Words>
  <Application>Microsoft Macintosh PowerPoint</Application>
  <PresentationFormat>On-screen Show (4:3)</PresentationFormat>
  <Paragraphs>271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Pixel</vt:lpstr>
      <vt:lpstr>Class 14 Last Day</vt:lpstr>
      <vt:lpstr>Overview</vt:lpstr>
      <vt:lpstr>Course Evaluation</vt:lpstr>
      <vt:lpstr>Overview</vt:lpstr>
      <vt:lpstr>THE NSA AND PRISM </vt:lpstr>
      <vt:lpstr>PowerPoint Presentation</vt:lpstr>
      <vt:lpstr>Arguments For PRISM</vt:lpstr>
      <vt:lpstr>Arguments Against PRISM</vt:lpstr>
      <vt:lpstr>Conclusion: Is PRISM a Bad Thing?</vt:lpstr>
      <vt:lpstr>Sources</vt:lpstr>
      <vt:lpstr>Sources</vt:lpstr>
      <vt:lpstr>Sources</vt:lpstr>
      <vt:lpstr>Photo Sources</vt:lpstr>
      <vt:lpstr>Class 14  The End</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434</cp:revision>
  <cp:lastPrinted>2004-04-28T16:30:48Z</cp:lastPrinted>
  <dcterms:created xsi:type="dcterms:W3CDTF">2010-11-29T19:14:58Z</dcterms:created>
  <dcterms:modified xsi:type="dcterms:W3CDTF">2013-10-15T18:37:33Z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