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9" r:id="rId1"/>
  </p:sldMasterIdLst>
  <p:notesMasterIdLst>
    <p:notesMasterId r:id="rId58"/>
  </p:notesMasterIdLst>
  <p:handoutMasterIdLst>
    <p:handoutMasterId r:id="rId59"/>
  </p:handoutMasterIdLst>
  <p:sldIdLst>
    <p:sldId id="256" r:id="rId2"/>
    <p:sldId id="345" r:id="rId3"/>
    <p:sldId id="601" r:id="rId4"/>
    <p:sldId id="545" r:id="rId5"/>
    <p:sldId id="507" r:id="rId6"/>
    <p:sldId id="546" r:id="rId7"/>
    <p:sldId id="508" r:id="rId8"/>
    <p:sldId id="668" r:id="rId9"/>
    <p:sldId id="669" r:id="rId10"/>
    <p:sldId id="670" r:id="rId11"/>
    <p:sldId id="671" r:id="rId12"/>
    <p:sldId id="672" r:id="rId13"/>
    <p:sldId id="673" r:id="rId14"/>
    <p:sldId id="674" r:id="rId15"/>
    <p:sldId id="675" r:id="rId16"/>
    <p:sldId id="676" r:id="rId17"/>
    <p:sldId id="677" r:id="rId18"/>
    <p:sldId id="678" r:id="rId19"/>
    <p:sldId id="679" r:id="rId20"/>
    <p:sldId id="680" r:id="rId21"/>
    <p:sldId id="681" r:id="rId22"/>
    <p:sldId id="682" r:id="rId23"/>
    <p:sldId id="650" r:id="rId24"/>
    <p:sldId id="651" r:id="rId25"/>
    <p:sldId id="652" r:id="rId26"/>
    <p:sldId id="653" r:id="rId27"/>
    <p:sldId id="654" r:id="rId28"/>
    <p:sldId id="655" r:id="rId29"/>
    <p:sldId id="656" r:id="rId30"/>
    <p:sldId id="657" r:id="rId31"/>
    <p:sldId id="658" r:id="rId32"/>
    <p:sldId id="659" r:id="rId33"/>
    <p:sldId id="660" r:id="rId34"/>
    <p:sldId id="661" r:id="rId35"/>
    <p:sldId id="662" r:id="rId36"/>
    <p:sldId id="663" r:id="rId37"/>
    <p:sldId id="664" r:id="rId38"/>
    <p:sldId id="665" r:id="rId39"/>
    <p:sldId id="666" r:id="rId40"/>
    <p:sldId id="667" r:id="rId41"/>
    <p:sldId id="329" r:id="rId42"/>
    <p:sldId id="641" r:id="rId43"/>
    <p:sldId id="570" r:id="rId44"/>
    <p:sldId id="516" r:id="rId45"/>
    <p:sldId id="478" r:id="rId46"/>
    <p:sldId id="479" r:id="rId47"/>
    <p:sldId id="480" r:id="rId48"/>
    <p:sldId id="481" r:id="rId49"/>
    <p:sldId id="482" r:id="rId50"/>
    <p:sldId id="483" r:id="rId51"/>
    <p:sldId id="484" r:id="rId52"/>
    <p:sldId id="485" r:id="rId53"/>
    <p:sldId id="486" r:id="rId54"/>
    <p:sldId id="487" r:id="rId55"/>
    <p:sldId id="488" r:id="rId56"/>
    <p:sldId id="489" r:id="rId57"/>
  </p:sldIdLst>
  <p:sldSz cx="9144000" cy="6858000" type="screen4x3"/>
  <p:notesSz cx="6858000" cy="9144000"/>
  <p:defaultTextStyle>
    <a:defPPr>
      <a:defRPr lang="en-US"/>
    </a:defPPr>
    <a:lvl1pPr algn="ctr" rtl="0" fontAlgn="base">
      <a:spcBef>
        <a:spcPct val="0"/>
      </a:spcBef>
      <a:spcAft>
        <a:spcPct val="0"/>
      </a:spcAft>
      <a:defRPr sz="2400" kern="1200">
        <a:solidFill>
          <a:schemeClr val="tx2"/>
        </a:solidFill>
        <a:latin typeface="Times New Roman" pitchFamily="-109" charset="0"/>
        <a:ea typeface="+mn-ea"/>
        <a:cs typeface="+mn-cs"/>
      </a:defRPr>
    </a:lvl1pPr>
    <a:lvl2pPr marL="457200" algn="ctr" rtl="0" fontAlgn="base">
      <a:spcBef>
        <a:spcPct val="0"/>
      </a:spcBef>
      <a:spcAft>
        <a:spcPct val="0"/>
      </a:spcAft>
      <a:defRPr sz="2400" kern="1200">
        <a:solidFill>
          <a:schemeClr val="tx2"/>
        </a:solidFill>
        <a:latin typeface="Times New Roman" pitchFamily="-109" charset="0"/>
        <a:ea typeface="+mn-ea"/>
        <a:cs typeface="+mn-cs"/>
      </a:defRPr>
    </a:lvl2pPr>
    <a:lvl3pPr marL="914400" algn="ctr" rtl="0" fontAlgn="base">
      <a:spcBef>
        <a:spcPct val="0"/>
      </a:spcBef>
      <a:spcAft>
        <a:spcPct val="0"/>
      </a:spcAft>
      <a:defRPr sz="2400" kern="1200">
        <a:solidFill>
          <a:schemeClr val="tx2"/>
        </a:solidFill>
        <a:latin typeface="Times New Roman" pitchFamily="-109" charset="0"/>
        <a:ea typeface="+mn-ea"/>
        <a:cs typeface="+mn-cs"/>
      </a:defRPr>
    </a:lvl3pPr>
    <a:lvl4pPr marL="1371600" algn="ctr" rtl="0" fontAlgn="base">
      <a:spcBef>
        <a:spcPct val="0"/>
      </a:spcBef>
      <a:spcAft>
        <a:spcPct val="0"/>
      </a:spcAft>
      <a:defRPr sz="2400" kern="1200">
        <a:solidFill>
          <a:schemeClr val="tx2"/>
        </a:solidFill>
        <a:latin typeface="Times New Roman" pitchFamily="-109" charset="0"/>
        <a:ea typeface="+mn-ea"/>
        <a:cs typeface="+mn-cs"/>
      </a:defRPr>
    </a:lvl4pPr>
    <a:lvl5pPr marL="1828800" algn="ctr" rtl="0" fontAlgn="base">
      <a:spcBef>
        <a:spcPct val="0"/>
      </a:spcBef>
      <a:spcAft>
        <a:spcPct val="0"/>
      </a:spcAft>
      <a:defRPr sz="2400" kern="1200">
        <a:solidFill>
          <a:schemeClr val="tx2"/>
        </a:solidFill>
        <a:latin typeface="Times New Roman" pitchFamily="-109" charset="0"/>
        <a:ea typeface="+mn-ea"/>
        <a:cs typeface="+mn-cs"/>
      </a:defRPr>
    </a:lvl5pPr>
    <a:lvl6pPr marL="2286000" algn="l" defTabSz="457200" rtl="0" eaLnBrk="1" latinLnBrk="0" hangingPunct="1">
      <a:defRPr sz="2400" kern="1200">
        <a:solidFill>
          <a:schemeClr val="tx2"/>
        </a:solidFill>
        <a:latin typeface="Times New Roman" pitchFamily="-109" charset="0"/>
        <a:ea typeface="+mn-ea"/>
        <a:cs typeface="+mn-cs"/>
      </a:defRPr>
    </a:lvl6pPr>
    <a:lvl7pPr marL="2743200" algn="l" defTabSz="457200" rtl="0" eaLnBrk="1" latinLnBrk="0" hangingPunct="1">
      <a:defRPr sz="2400" kern="1200">
        <a:solidFill>
          <a:schemeClr val="tx2"/>
        </a:solidFill>
        <a:latin typeface="Times New Roman" pitchFamily="-109" charset="0"/>
        <a:ea typeface="+mn-ea"/>
        <a:cs typeface="+mn-cs"/>
      </a:defRPr>
    </a:lvl7pPr>
    <a:lvl8pPr marL="3200400" algn="l" defTabSz="457200" rtl="0" eaLnBrk="1" latinLnBrk="0" hangingPunct="1">
      <a:defRPr sz="2400" kern="1200">
        <a:solidFill>
          <a:schemeClr val="tx2"/>
        </a:solidFill>
        <a:latin typeface="Times New Roman" pitchFamily="-109" charset="0"/>
        <a:ea typeface="+mn-ea"/>
        <a:cs typeface="+mn-cs"/>
      </a:defRPr>
    </a:lvl8pPr>
    <a:lvl9pPr marL="3657600" algn="l" defTabSz="457200" rtl="0" eaLnBrk="1" latinLnBrk="0" hangingPunct="1">
      <a:defRPr sz="2400" kern="1200">
        <a:solidFill>
          <a:schemeClr val="tx2"/>
        </a:solidFill>
        <a:latin typeface="Times New Roman" pitchFamily="-109"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319" autoAdjust="0"/>
  </p:normalViewPr>
  <p:slideViewPr>
    <p:cSldViewPr>
      <p:cViewPr varScale="1">
        <p:scale>
          <a:sx n="100" d="100"/>
          <a:sy n="100" d="100"/>
        </p:scale>
        <p:origin x="-1720"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1" d="100"/>
        <a:sy n="111"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theme" Target="theme/theme1.xml"/><Relationship Id="rId64"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notesMaster" Target="notesMasters/notesMaster1.xml"/><Relationship Id="rId59" Type="http://schemas.openxmlformats.org/officeDocument/2006/relationships/handoutMaster" Target="handoutMasters/handoutMaster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printerSettings" Target="printerSettings/printerSettings1.bin"/><Relationship Id="rId61" Type="http://schemas.openxmlformats.org/officeDocument/2006/relationships/presProps" Target="presProps.xml"/><Relationship Id="rId62"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pitchFamily="-109" charset="0"/>
              </a:defRPr>
            </a:lvl1pPr>
          </a:lstStyle>
          <a:p>
            <a:endParaRPr lang="en-US"/>
          </a:p>
        </p:txBody>
      </p:sp>
      <p:sp>
        <p:nvSpPr>
          <p:cNvPr id="6861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pitchFamily="-109" charset="0"/>
              </a:defRPr>
            </a:lvl1pPr>
          </a:lstStyle>
          <a:p>
            <a:fld id="{7FEB7747-8758-B748-A70F-4DA842B2CA2D}" type="datetime1">
              <a:rPr lang="en-US"/>
              <a:pPr/>
              <a:t>9/24/13</a:t>
            </a:fld>
            <a:endParaRPr lang="en-US"/>
          </a:p>
        </p:txBody>
      </p:sp>
      <p:sp>
        <p:nvSpPr>
          <p:cNvPr id="6861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pitchFamily="-109" charset="0"/>
              </a:defRPr>
            </a:lvl1pPr>
          </a:lstStyle>
          <a:p>
            <a:endParaRPr lang="en-US"/>
          </a:p>
        </p:txBody>
      </p:sp>
      <p:sp>
        <p:nvSpPr>
          <p:cNvPr id="6861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pitchFamily="-109" charset="0"/>
              </a:defRPr>
            </a:lvl1pPr>
          </a:lstStyle>
          <a:p>
            <a:fld id="{8AAA2BA9-C9A5-D849-8536-FB0739DCD31E}" type="slidenum">
              <a:rPr lang="en-US"/>
              <a:pPr/>
              <a:t>‹#›</a:t>
            </a:fld>
            <a:endParaRPr lang="en-US"/>
          </a:p>
        </p:txBody>
      </p:sp>
    </p:spTree>
    <p:extLst>
      <p:ext uri="{BB962C8B-B14F-4D97-AF65-F5344CB8AC3E}">
        <p14:creationId xmlns:p14="http://schemas.microsoft.com/office/powerpoint/2010/main" val="3485740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pitchFamily="-109" charset="0"/>
              </a:defRPr>
            </a:lvl1pPr>
          </a:lstStyle>
          <a:p>
            <a:endParaRPr lang="en-US"/>
          </a:p>
        </p:txBody>
      </p:sp>
      <p:sp>
        <p:nvSpPr>
          <p:cNvPr id="675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pitchFamily="-109" charset="0"/>
              </a:defRPr>
            </a:lvl1pPr>
          </a:lstStyle>
          <a:p>
            <a:fld id="{DF28E75B-200E-1546-A316-7C661EC1A18F}" type="datetime1">
              <a:rPr lang="en-US"/>
              <a:pPr/>
              <a:t>9/24/13</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75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75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pitchFamily="-109" charset="0"/>
              </a:defRPr>
            </a:lvl1pPr>
          </a:lstStyle>
          <a:p>
            <a:endParaRPr lang="en-US"/>
          </a:p>
        </p:txBody>
      </p:sp>
      <p:sp>
        <p:nvSpPr>
          <p:cNvPr id="675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pitchFamily="-109" charset="0"/>
              </a:defRPr>
            </a:lvl1pPr>
          </a:lstStyle>
          <a:p>
            <a:fld id="{E287B147-B3A8-D64C-A081-AA9514A203F9}" type="slidenum">
              <a:rPr lang="en-US"/>
              <a:pPr/>
              <a:t>‹#›</a:t>
            </a:fld>
            <a:endParaRPr lang="en-US"/>
          </a:p>
        </p:txBody>
      </p:sp>
    </p:spTree>
    <p:extLst>
      <p:ext uri="{BB962C8B-B14F-4D97-AF65-F5344CB8AC3E}">
        <p14:creationId xmlns:p14="http://schemas.microsoft.com/office/powerpoint/2010/main" val="2554103622"/>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ＭＳ Ｐゴシック" pitchFamily="76" charset="-128"/>
      </a:defRPr>
    </a:lvl1pPr>
    <a:lvl2pPr marL="4572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2pPr>
    <a:lvl3pPr marL="9144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3pPr>
    <a:lvl4pPr marL="13716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4pPr>
    <a:lvl5pPr marL="18288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 Id="rId3" Type="http://schemas.openxmlformats.org/officeDocument/2006/relationships/hyperlink" Target="http://socialimps.keithpray.net/documents/class-slides/07_Privacy/"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p:spPr>
        <p:txBody>
          <a:bodyPr/>
          <a:lstStyle/>
          <a:p>
            <a:fld id="{6C039FF6-8D5A-1645-B6CE-1DC12DF74E9D}" type="datetime1">
              <a:rPr lang="en-US"/>
              <a:pPr/>
              <a:t>9/24/13</a:t>
            </a:fld>
            <a:endParaRPr lang="en-US"/>
          </a:p>
        </p:txBody>
      </p:sp>
      <p:sp>
        <p:nvSpPr>
          <p:cNvPr id="16387" name="Rectangle 7"/>
          <p:cNvSpPr>
            <a:spLocks noGrp="1" noChangeArrowheads="1"/>
          </p:cNvSpPr>
          <p:nvPr>
            <p:ph type="sldNum" sz="quarter" idx="5"/>
          </p:nvPr>
        </p:nvSpPr>
        <p:spPr>
          <a:noFill/>
        </p:spPr>
        <p:txBody>
          <a:bodyPr/>
          <a:lstStyle/>
          <a:p>
            <a:fld id="{8D3A7744-334E-7A43-A73E-D33DCC6C0EAC}" type="slidenum">
              <a:rPr lang="en-US"/>
              <a:pPr/>
              <a:t>1</a:t>
            </a:fld>
            <a:endParaRPr lang="en-US"/>
          </a:p>
        </p:txBody>
      </p:sp>
      <p:sp>
        <p:nvSpPr>
          <p:cNvPr id="16388" name="Rectangle 2"/>
          <p:cNvSpPr>
            <a:spLocks noGrp="1" noRot="1" noChangeAspect="1" noChangeArrowheads="1" noTextEdit="1"/>
          </p:cNvSpPr>
          <p:nvPr>
            <p:ph type="sldImg"/>
          </p:nvPr>
        </p:nvSpPr>
        <p:spPr>
          <a:ln/>
        </p:spPr>
      </p:sp>
      <p:sp>
        <p:nvSpPr>
          <p:cNvPr id="16389" name="Rectangle 3"/>
          <p:cNvSpPr>
            <a:spLocks noGrp="1" noChangeArrowheads="1"/>
          </p:cNvSpPr>
          <p:nvPr>
            <p:ph type="body" idx="1"/>
          </p:nvPr>
        </p:nvSpPr>
        <p:spPr>
          <a:noFill/>
          <a:ln/>
        </p:spPr>
        <p:txBody>
          <a:bodyPr/>
          <a:lstStyle/>
          <a:p>
            <a:pPr eaLnBrk="1" hangingPunct="1"/>
            <a:r>
              <a:rPr lang="en-US" dirty="0">
                <a:latin typeface="Arial" pitchFamily="-109" charset="0"/>
                <a:ea typeface="ＭＳ Ｐゴシック" pitchFamily="-109" charset="-128"/>
                <a:cs typeface="ＭＳ Ｐゴシック" pitchFamily="-109" charset="-128"/>
              </a:rPr>
              <a:t>Here’s the title slide. Excited</a:t>
            </a:r>
            <a:r>
              <a:rPr lang="en-US" dirty="0" smtClean="0">
                <a:latin typeface="Arial" pitchFamily="-109" charset="0"/>
                <a:ea typeface="ＭＳ Ｐゴシック" pitchFamily="-109" charset="-128"/>
                <a:cs typeface="ＭＳ Ｐゴシック" pitchFamily="-109" charset="-128"/>
              </a:rPr>
              <a:t> again, </a:t>
            </a:r>
            <a:r>
              <a:rPr lang="en-US" dirty="0">
                <a:latin typeface="Arial" pitchFamily="-109" charset="0"/>
                <a:ea typeface="ＭＳ Ｐゴシック" pitchFamily="-109" charset="-128"/>
                <a:cs typeface="ＭＳ Ｐゴシック" pitchFamily="-109" charset="-128"/>
              </a:rPr>
              <a:t>aren’t you?</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other words, the only content I can control is what is posted on my timeline.</a:t>
            </a:r>
          </a:p>
          <a:p>
            <a:r>
              <a:rPr lang="en-US" baseline="0" dirty="0" smtClean="0"/>
              <a:t>Any posts made to a ‘page’ are considered public. </a:t>
            </a:r>
          </a:p>
          <a:p>
            <a:r>
              <a:rPr lang="en-US" baseline="0" dirty="0" smtClean="0"/>
              <a:t>Some websites such as Bing use </a:t>
            </a:r>
            <a:r>
              <a:rPr lang="en-US" baseline="0" dirty="0" err="1" smtClean="0"/>
              <a:t>facebook</a:t>
            </a:r>
            <a:r>
              <a:rPr lang="en-US" baseline="0" dirty="0" smtClean="0"/>
              <a:t> “instant personalization” to tie their services in with my </a:t>
            </a:r>
            <a:r>
              <a:rPr lang="en-US" baseline="0" dirty="0" err="1" smtClean="0"/>
              <a:t>facebook</a:t>
            </a:r>
            <a:r>
              <a:rPr lang="en-US" baseline="0" dirty="0" smtClean="0"/>
              <a:t> friend network</a:t>
            </a:r>
            <a:endParaRPr lang="en-US" dirty="0" smtClean="0"/>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9/24/13</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11</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some downsides</a:t>
            </a:r>
            <a:r>
              <a:rPr lang="en-US" baseline="0" dirty="0" smtClean="0"/>
              <a:t> to the fact that info about me is shared within networks and possibly to strangers</a:t>
            </a:r>
          </a:p>
          <a:p>
            <a:r>
              <a:rPr lang="en-US" baseline="0" dirty="0" smtClean="0"/>
              <a:t>Users report acting differently outside of </a:t>
            </a:r>
            <a:r>
              <a:rPr lang="en-US" baseline="0" dirty="0" err="1" smtClean="0"/>
              <a:t>facebook</a:t>
            </a:r>
            <a:r>
              <a:rPr lang="en-US" baseline="0" dirty="0" smtClean="0"/>
              <a:t> to improve how they look on it</a:t>
            </a:r>
          </a:p>
          <a:p>
            <a:r>
              <a:rPr lang="en-US" baseline="0" dirty="0" smtClean="0"/>
              <a:t>Users spend time </a:t>
            </a:r>
            <a:r>
              <a:rPr lang="en-US" baseline="0" dirty="0" err="1" smtClean="0"/>
              <a:t>untagging</a:t>
            </a:r>
            <a:r>
              <a:rPr lang="en-US" baseline="0" dirty="0" smtClean="0"/>
              <a:t> themselves from photos </a:t>
            </a:r>
          </a:p>
          <a:p>
            <a:r>
              <a:rPr lang="en-US" baseline="0" dirty="0" smtClean="0"/>
              <a:t>The biggest gripe among users is not being able to control what their friends post about them</a:t>
            </a:r>
          </a:p>
          <a:p>
            <a:r>
              <a:rPr lang="en-US" baseline="0" dirty="0" smtClean="0"/>
              <a:t>Some data, such as my name and profile picture, are always publicly visible</a:t>
            </a:r>
            <a:endParaRPr lang="en-US" dirty="0" smtClean="0"/>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9/24/13</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12</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Facebook having and selling</a:t>
            </a:r>
            <a:r>
              <a:rPr lang="en-US" baseline="0" dirty="0" smtClean="0"/>
              <a:t> data allows for </a:t>
            </a:r>
            <a:r>
              <a:rPr lang="en-US" baseline="0" dirty="0" err="1" smtClean="0"/>
              <a:t>targetted</a:t>
            </a:r>
            <a:r>
              <a:rPr lang="en-US" baseline="0" dirty="0" smtClean="0"/>
              <a:t> and age appropriate ads</a:t>
            </a:r>
          </a:p>
          <a:p>
            <a:r>
              <a:rPr lang="en-US" baseline="0" dirty="0" smtClean="0"/>
              <a:t>Refined search is actually pretty helpful</a:t>
            </a:r>
          </a:p>
          <a:p>
            <a:r>
              <a:rPr lang="en-US" baseline="0" dirty="0" err="1" smtClean="0"/>
              <a:t>Autotagging</a:t>
            </a:r>
            <a:r>
              <a:rPr lang="en-US" baseline="0" dirty="0" smtClean="0"/>
              <a:t> people saves time</a:t>
            </a:r>
          </a:p>
          <a:p>
            <a:r>
              <a:rPr lang="en-US" baseline="0" dirty="0" smtClean="0"/>
              <a:t>Selling data supports </a:t>
            </a:r>
            <a:r>
              <a:rPr lang="en-US" baseline="0" dirty="0" err="1" smtClean="0"/>
              <a:t>facebook</a:t>
            </a:r>
            <a:r>
              <a:rPr lang="en-US" baseline="0" dirty="0" smtClean="0"/>
              <a:t>, a service that I want</a:t>
            </a:r>
          </a:p>
          <a:p>
            <a:r>
              <a:rPr lang="en-US" baseline="0" dirty="0" smtClean="0"/>
              <a:t>I can change the default settings for my posts, so there isn’t too much to worry about</a:t>
            </a:r>
          </a:p>
          <a:p>
            <a:endParaRPr lang="en-US" dirty="0" smtClean="0"/>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9/24/13</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13</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users want only a certain</a:t>
            </a:r>
            <a:r>
              <a:rPr lang="en-US" baseline="0" dirty="0" smtClean="0"/>
              <a:t> subset of their friends to see certain content (</a:t>
            </a:r>
            <a:r>
              <a:rPr lang="en-US" baseline="0" dirty="0" err="1" smtClean="0"/>
              <a:t>ie</a:t>
            </a:r>
            <a:r>
              <a:rPr lang="en-US" baseline="0" dirty="0" smtClean="0"/>
              <a:t>. Not their boss or their parents)</a:t>
            </a:r>
          </a:p>
          <a:p>
            <a:r>
              <a:rPr lang="en-US" baseline="0" dirty="0" smtClean="0"/>
              <a:t>Some users are concerned about strangers getting info on them and using it maliciously, most people feel that they can prevent this easiest</a:t>
            </a:r>
          </a:p>
          <a:p>
            <a:r>
              <a:rPr lang="en-US" baseline="0" dirty="0" smtClean="0"/>
              <a:t>Biggest concerned is having employers see certain content, and we can’t stop that from happening! </a:t>
            </a:r>
          </a:p>
          <a:p>
            <a:r>
              <a:rPr lang="en-US" baseline="0" dirty="0" smtClean="0"/>
              <a:t>Only 1/3 of posts have the privacy/sharing that a user expected</a:t>
            </a:r>
            <a:endParaRPr lang="en-US" dirty="0" smtClean="0"/>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9/24/13</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14</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only 1/3 of content is shared at the expected level, are</a:t>
            </a:r>
            <a:r>
              <a:rPr lang="en-US" baseline="0" dirty="0" smtClean="0"/>
              <a:t> the controls too difficult to use? Is it too difficult to change the defaults? </a:t>
            </a:r>
          </a:p>
          <a:p>
            <a:r>
              <a:rPr lang="en-US" baseline="0" dirty="0" smtClean="0"/>
              <a:t>Since the default is that content is shared to everyone, </a:t>
            </a:r>
            <a:r>
              <a:rPr lang="en-US" baseline="0" dirty="0" err="1" smtClean="0"/>
              <a:t>facebook</a:t>
            </a:r>
            <a:r>
              <a:rPr lang="en-US" baseline="0" dirty="0" smtClean="0"/>
              <a:t> has essentially made an opt-out policy. </a:t>
            </a:r>
          </a:p>
          <a:p>
            <a:r>
              <a:rPr lang="en-US" baseline="0" dirty="0" smtClean="0"/>
              <a:t>Many users just don’t change the default, or don’t know how.</a:t>
            </a:r>
          </a:p>
          <a:p>
            <a:r>
              <a:rPr lang="en-US" baseline="0" dirty="0" smtClean="0"/>
              <a:t>Make it easier to change the default, and specify during posting who to share content with</a:t>
            </a:r>
            <a:endParaRPr lang="en-US" dirty="0" smtClean="0"/>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9/24/13</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15</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Controls for blocking info from getting outside of</a:t>
            </a:r>
            <a:r>
              <a:rPr lang="en-US" baseline="0" dirty="0" smtClean="0"/>
              <a:t> a person’s network are pretty good (I can just change the defaults)</a:t>
            </a:r>
          </a:p>
          <a:p>
            <a:r>
              <a:rPr lang="en-US" baseline="0" dirty="0" smtClean="0"/>
              <a:t>The bigger concern for savvy users is keeping friends from posting certain content</a:t>
            </a:r>
          </a:p>
          <a:p>
            <a:r>
              <a:rPr lang="en-US" baseline="0" dirty="0" smtClean="0"/>
              <a:t>Facebook’s privacy policy on this is “talk to that person” </a:t>
            </a:r>
            <a:endParaRPr lang="en-US" dirty="0" smtClean="0"/>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9/24/13</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16</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Possible</a:t>
            </a:r>
            <a:r>
              <a:rPr lang="en-US" baseline="0" dirty="0" smtClean="0"/>
              <a:t> solutions include making it easier to change the defaults, or at least having a pop up letting the user know, allowing users to create groups to share certain content with, and increasing controls on what my friends post about me.</a:t>
            </a:r>
            <a:endParaRPr lang="en-US" dirty="0" smtClean="0"/>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9/24/13</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17</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Previous</a:t>
            </a:r>
            <a:r>
              <a:rPr lang="en-US" baseline="0" dirty="0" smtClean="0"/>
              <a:t> charges against </a:t>
            </a:r>
            <a:r>
              <a:rPr lang="en-US" baseline="0" dirty="0" err="1" smtClean="0"/>
              <a:t>facebook</a:t>
            </a:r>
            <a:r>
              <a:rPr lang="en-US" baseline="0" dirty="0" smtClean="0"/>
              <a:t> include using misleading information, sharing content on “promoted posts” without consent, and breaking it’s privacy policy.</a:t>
            </a:r>
          </a:p>
          <a:p>
            <a:endParaRPr lang="en-US" dirty="0" smtClean="0"/>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9/24/13</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18</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Because of these charges, the FTC now frequently</a:t>
            </a:r>
            <a:r>
              <a:rPr lang="en-US" baseline="0" dirty="0" smtClean="0"/>
              <a:t> checks </a:t>
            </a:r>
            <a:r>
              <a:rPr lang="en-US" baseline="0" dirty="0" err="1" smtClean="0"/>
              <a:t>facebook</a:t>
            </a:r>
            <a:r>
              <a:rPr lang="en-US" baseline="0" dirty="0" smtClean="0"/>
              <a:t>. All new policy changes go through the FTC, and they require that </a:t>
            </a:r>
            <a:r>
              <a:rPr lang="en-US" baseline="0" dirty="0" err="1" smtClean="0"/>
              <a:t>facebook</a:t>
            </a:r>
            <a:r>
              <a:rPr lang="en-US" baseline="0" dirty="0" smtClean="0"/>
              <a:t> notify users and have them opt-in to any security or sharing changes</a:t>
            </a:r>
            <a:endParaRPr lang="en-US" dirty="0" smtClean="0"/>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9/24/13</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19</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conclusion,</a:t>
            </a:r>
            <a:r>
              <a:rPr lang="en-US" baseline="0" dirty="0" smtClean="0"/>
              <a:t> </a:t>
            </a:r>
            <a:r>
              <a:rPr lang="en-US" baseline="0" dirty="0" err="1" smtClean="0"/>
              <a:t>facebooks</a:t>
            </a:r>
            <a:r>
              <a:rPr lang="en-US" baseline="0" dirty="0" smtClean="0"/>
              <a:t> controls for keeping your data from the hands of malicious people are pretty good, although under used. The bigger problem is that many users want only certain data to be shared with certain friends, and that they want better control over what </a:t>
            </a:r>
            <a:r>
              <a:rPr lang="en-US" baseline="0" smtClean="0"/>
              <a:t>their friends post about them</a:t>
            </a:r>
            <a:endParaRPr lang="en-US" dirty="0" smtClean="0"/>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9/24/13</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20</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8191CC31-6335-364E-BB8B-F944CBCFA090}" type="datetime1">
              <a:rPr lang="en-US"/>
              <a:pPr/>
              <a:t>9/24/13</a:t>
            </a:fld>
            <a:endParaRPr lang="en-US"/>
          </a:p>
        </p:txBody>
      </p:sp>
      <p:sp>
        <p:nvSpPr>
          <p:cNvPr id="18435" name="Rectangle 7"/>
          <p:cNvSpPr>
            <a:spLocks noGrp="1" noChangeArrowheads="1"/>
          </p:cNvSpPr>
          <p:nvPr>
            <p:ph type="sldNum" sz="quarter" idx="5"/>
          </p:nvPr>
        </p:nvSpPr>
        <p:spPr>
          <a:noFill/>
        </p:spPr>
        <p:txBody>
          <a:bodyPr/>
          <a:lstStyle/>
          <a:p>
            <a:fld id="{68887E0E-871C-F642-909A-9CE2FC5B4582}" type="slidenum">
              <a:rPr lang="en-US"/>
              <a:pPr/>
              <a:t>2</a:t>
            </a:fld>
            <a:endParaRPr lang="en-US"/>
          </a:p>
        </p:txBody>
      </p:sp>
      <p:sp>
        <p:nvSpPr>
          <p:cNvPr id="18436" name="Rectangle 2"/>
          <p:cNvSpPr>
            <a:spLocks noGrp="1" noRot="1" noChangeAspect="1" noChangeArrowheads="1"/>
          </p:cNvSpPr>
          <p:nvPr>
            <p:ph type="sldImg"/>
          </p:nvPr>
        </p:nvSpPr>
        <p:spPr>
          <a:solidFill>
            <a:srgbClr val="FFFFFF"/>
          </a:solidFill>
          <a:ln/>
        </p:spPr>
      </p:sp>
      <p:sp>
        <p:nvSpPr>
          <p:cNvPr id="18437"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&lt;Your notes here.&gt;</a:t>
            </a:r>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9/24/13</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21</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&lt;Your notes here.&gt;</a:t>
            </a:r>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9/24/13</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22</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Practical obscurity is the</a:t>
            </a:r>
            <a:r>
              <a:rPr lang="en-US" baseline="0" dirty="0" smtClean="0"/>
              <a:t> protection inherent to difficult to obtain information, something that protected public records until relatively recently. It essentially means that even if a record is public, the difficulty of having to physically go somewhere and obtain it helped to protect the privacy of whomever the record was about.</a:t>
            </a:r>
            <a:endParaRPr lang="en-US" dirty="0"/>
          </a:p>
        </p:txBody>
      </p:sp>
      <p:sp>
        <p:nvSpPr>
          <p:cNvPr id="4" name="Slide Number Placeholder 3"/>
          <p:cNvSpPr>
            <a:spLocks noGrp="1"/>
          </p:cNvSpPr>
          <p:nvPr>
            <p:ph type="sldNum" sz="quarter" idx="10"/>
          </p:nvPr>
        </p:nvSpPr>
        <p:spPr/>
        <p:txBody>
          <a:bodyPr/>
          <a:lstStyle/>
          <a:p>
            <a:fld id="{E5E6D4F7-0EFB-414B-A841-95AEB9C33A51}" type="slidenum">
              <a:rPr lang="en-US" smtClean="0"/>
              <a:t>23</a:t>
            </a:fld>
            <a:endParaRPr lang="en-US"/>
          </a:p>
        </p:txBody>
      </p:sp>
    </p:spTree>
    <p:extLst>
      <p:ext uri="{BB962C8B-B14F-4D97-AF65-F5344CB8AC3E}">
        <p14:creationId xmlns:p14="http://schemas.microsoft.com/office/powerpoint/2010/main" val="42665887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Public records are becoming increasingly digitized- The president</a:t>
            </a:r>
            <a:r>
              <a:rPr lang="en-US" baseline="0" dirty="0" smtClean="0"/>
              <a:t> has made the digitization of internal records a priority across all federal agencies. The official U.S. govt. portal can link users all the way down to local or tribal governments, and there are a number of sites that search them. Search engines may even start to index them in the future. Our self-search projects are a good example of some of the information that we can find from public databases with existing search engines, since the property and phone information was based on them (and if you paid the extra money, then criminal records).</a:t>
            </a:r>
            <a:endParaRPr lang="en-US" dirty="0"/>
          </a:p>
        </p:txBody>
      </p:sp>
      <p:sp>
        <p:nvSpPr>
          <p:cNvPr id="4" name="Slide Number Placeholder 3"/>
          <p:cNvSpPr>
            <a:spLocks noGrp="1"/>
          </p:cNvSpPr>
          <p:nvPr>
            <p:ph type="sldNum" sz="quarter" idx="10"/>
          </p:nvPr>
        </p:nvSpPr>
        <p:spPr/>
        <p:txBody>
          <a:bodyPr/>
          <a:lstStyle/>
          <a:p>
            <a:fld id="{E5E6D4F7-0EFB-414B-A841-95AEB9C33A51}" type="slidenum">
              <a:rPr lang="en-US" smtClean="0"/>
              <a:t>24</a:t>
            </a:fld>
            <a:endParaRPr lang="en-US"/>
          </a:p>
        </p:txBody>
      </p:sp>
    </p:spTree>
    <p:extLst>
      <p:ext uri="{BB962C8B-B14F-4D97-AF65-F5344CB8AC3E}">
        <p14:creationId xmlns:p14="http://schemas.microsoft.com/office/powerpoint/2010/main" val="682806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freedom of information act is the primary way for people to access any Government record, although some are public to begin with. Some examples of records that are publicly accessible are things like marriage licenses (</a:t>
            </a:r>
            <a:r>
              <a:rPr lang="en-US" baseline="0" dirty="0" err="1" smtClean="0"/>
              <a:t>etc</a:t>
            </a:r>
            <a:r>
              <a:rPr lang="en-US" baseline="0" dirty="0" smtClean="0"/>
              <a:t>, see list).</a:t>
            </a:r>
            <a:endParaRPr lang="en-US" dirty="0"/>
          </a:p>
        </p:txBody>
      </p:sp>
      <p:sp>
        <p:nvSpPr>
          <p:cNvPr id="4" name="Slide Number Placeholder 3"/>
          <p:cNvSpPr>
            <a:spLocks noGrp="1"/>
          </p:cNvSpPr>
          <p:nvPr>
            <p:ph type="sldNum" sz="quarter" idx="10"/>
          </p:nvPr>
        </p:nvSpPr>
        <p:spPr/>
        <p:txBody>
          <a:bodyPr/>
          <a:lstStyle/>
          <a:p>
            <a:fld id="{E5E6D4F7-0EFB-414B-A841-95AEB9C33A51}" type="slidenum">
              <a:rPr lang="en-US" smtClean="0"/>
              <a:t>25</a:t>
            </a:fld>
            <a:endParaRPr lang="en-US"/>
          </a:p>
        </p:txBody>
      </p:sp>
    </p:spTree>
    <p:extLst>
      <p:ext uri="{BB962C8B-B14F-4D97-AF65-F5344CB8AC3E}">
        <p14:creationId xmlns:p14="http://schemas.microsoft.com/office/powerpoint/2010/main" val="33246408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we can see the responses to FOIA request in 2011, showing that most requests were granted at least in part, with only 3.3% of requests being denied</a:t>
            </a:r>
            <a:r>
              <a:rPr lang="en-US" baseline="0" dirty="0" smtClean="0"/>
              <a:t> due to exemption. There is something of a usability gap, as can be seen by the number of improperly made requests (making up most of the rest of the graph.</a:t>
            </a:r>
            <a:endParaRPr lang="en-US" dirty="0"/>
          </a:p>
        </p:txBody>
      </p:sp>
      <p:sp>
        <p:nvSpPr>
          <p:cNvPr id="4" name="Slide Number Placeholder 3"/>
          <p:cNvSpPr>
            <a:spLocks noGrp="1"/>
          </p:cNvSpPr>
          <p:nvPr>
            <p:ph type="sldNum" sz="quarter" idx="10"/>
          </p:nvPr>
        </p:nvSpPr>
        <p:spPr/>
        <p:txBody>
          <a:bodyPr/>
          <a:lstStyle/>
          <a:p>
            <a:fld id="{E5E6D4F7-0EFB-414B-A841-95AEB9C33A51}" type="slidenum">
              <a:rPr lang="en-US" smtClean="0"/>
              <a:t>26</a:t>
            </a:fld>
            <a:endParaRPr lang="en-US"/>
          </a:p>
        </p:txBody>
      </p:sp>
    </p:spTree>
    <p:extLst>
      <p:ext uri="{BB962C8B-B14F-4D97-AF65-F5344CB8AC3E}">
        <p14:creationId xmlns:p14="http://schemas.microsoft.com/office/powerpoint/2010/main" val="4487358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Digital</a:t>
            </a:r>
            <a:r>
              <a:rPr lang="en-US" baseline="0" dirty="0" smtClean="0"/>
              <a:t> public records have several benefits. They can increase the efficiency of government due to the relative ease of maintaining digital records, and also increase government transparency since records are more easily requested and accessed. That means that valuable information (which is ostensibly public for a reason) is more easily accessed by citizens.</a:t>
            </a:r>
            <a:endParaRPr lang="en-US" dirty="0"/>
          </a:p>
        </p:txBody>
      </p:sp>
      <p:sp>
        <p:nvSpPr>
          <p:cNvPr id="4" name="Slide Number Placeholder 3"/>
          <p:cNvSpPr>
            <a:spLocks noGrp="1"/>
          </p:cNvSpPr>
          <p:nvPr>
            <p:ph type="sldNum" sz="quarter" idx="10"/>
          </p:nvPr>
        </p:nvSpPr>
        <p:spPr/>
        <p:txBody>
          <a:bodyPr/>
          <a:lstStyle/>
          <a:p>
            <a:fld id="{E5E6D4F7-0EFB-414B-A841-95AEB9C33A51}" type="slidenum">
              <a:rPr lang="en-US" smtClean="0"/>
              <a:t>27</a:t>
            </a:fld>
            <a:endParaRPr lang="en-US"/>
          </a:p>
        </p:txBody>
      </p:sp>
    </p:spTree>
    <p:extLst>
      <p:ext uri="{BB962C8B-B14F-4D97-AF65-F5344CB8AC3E}">
        <p14:creationId xmlns:p14="http://schemas.microsoft.com/office/powerpoint/2010/main" val="15593759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a:t>
            </a:r>
            <a:r>
              <a:rPr lang="en-US" baseline="0" dirty="0" smtClean="0"/>
              <a:t> the other hand, there are a number of possible disadvantages that come with digital records. The relative ease of access means that snooping into the ‘private’ information of people is much easier, and in particular public officials can be put in harm’s way. Identity theft is also a concern due to the availability of identifying information. The online accessibility of petitions and their signatures can also serve as a database of people’s political beliefs. </a:t>
            </a:r>
          </a:p>
          <a:p>
            <a:endParaRPr lang="en-US" baseline="0" dirty="0" smtClean="0"/>
          </a:p>
          <a:p>
            <a:r>
              <a:rPr lang="en-US" baseline="0" dirty="0" smtClean="0"/>
              <a:t>As an example, at least one county had incidences of identity theft related to digital public records. After putting a number of records (including property records) online, the databases were used for at least one incidence of identity theft.</a:t>
            </a:r>
          </a:p>
        </p:txBody>
      </p:sp>
      <p:sp>
        <p:nvSpPr>
          <p:cNvPr id="4" name="Slide Number Placeholder 3"/>
          <p:cNvSpPr>
            <a:spLocks noGrp="1"/>
          </p:cNvSpPr>
          <p:nvPr>
            <p:ph type="sldNum" sz="quarter" idx="10"/>
          </p:nvPr>
        </p:nvSpPr>
        <p:spPr/>
        <p:txBody>
          <a:bodyPr/>
          <a:lstStyle/>
          <a:p>
            <a:fld id="{E5E6D4F7-0EFB-414B-A841-95AEB9C33A51}" type="slidenum">
              <a:rPr lang="en-US" smtClean="0"/>
              <a:t>28</a:t>
            </a:fld>
            <a:endParaRPr lang="en-US"/>
          </a:p>
        </p:txBody>
      </p:sp>
    </p:spTree>
    <p:extLst>
      <p:ext uri="{BB962C8B-B14F-4D97-AF65-F5344CB8AC3E}">
        <p14:creationId xmlns:p14="http://schemas.microsoft.com/office/powerpoint/2010/main" val="24661071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decision of</a:t>
            </a:r>
            <a:r>
              <a:rPr lang="en-US" baseline="0" dirty="0" smtClean="0"/>
              <a:t> </a:t>
            </a:r>
            <a:r>
              <a:rPr lang="en-US" dirty="0" smtClean="0"/>
              <a:t>U.S Dept. of Justice vs. Reporter’s Committee said that the core purpose of FOIA</a:t>
            </a:r>
            <a:r>
              <a:rPr lang="en-US" baseline="0" dirty="0" smtClean="0"/>
              <a:t> was to provide transparency in government activities, so records should only be released in cases where they are related to the operations of government. This distinction isn’t made by the intention of the person making the request, but rather the character of the data. Since most public records intersect in some way with government activities this is not necessarily a very strong defense.</a:t>
            </a:r>
          </a:p>
          <a:p>
            <a:endParaRPr lang="en-US" baseline="0" dirty="0" smtClean="0"/>
          </a:p>
          <a:p>
            <a:r>
              <a:rPr lang="en-US" baseline="0" dirty="0" smtClean="0"/>
              <a:t>One possible protection is limiting the searchability of public record databases to not use people’s names. For example, a database of property information would only be searchable by address rather than name of owner. This would make it more difficult to research information about a specific person without limiting the ability of a normal user to find the property information. Unfortunately this does not make much of a difference, as a marginally competent or motivated user can find out that information elsewhere (as we have seen in our last paper).</a:t>
            </a:r>
          </a:p>
        </p:txBody>
      </p:sp>
      <p:sp>
        <p:nvSpPr>
          <p:cNvPr id="4" name="Slide Number Placeholder 3"/>
          <p:cNvSpPr>
            <a:spLocks noGrp="1"/>
          </p:cNvSpPr>
          <p:nvPr>
            <p:ph type="sldNum" sz="quarter" idx="10"/>
          </p:nvPr>
        </p:nvSpPr>
        <p:spPr/>
        <p:txBody>
          <a:bodyPr/>
          <a:lstStyle/>
          <a:p>
            <a:fld id="{E5E6D4F7-0EFB-414B-A841-95AEB9C33A51}" type="slidenum">
              <a:rPr lang="en-US" smtClean="0"/>
              <a:t>29</a:t>
            </a:fld>
            <a:endParaRPr lang="en-US"/>
          </a:p>
        </p:txBody>
      </p:sp>
    </p:spTree>
    <p:extLst>
      <p:ext uri="{BB962C8B-B14F-4D97-AF65-F5344CB8AC3E}">
        <p14:creationId xmlns:p14="http://schemas.microsoft.com/office/powerpoint/2010/main" val="20112672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It’s outside of the</a:t>
            </a:r>
            <a:r>
              <a:rPr lang="en-US" baseline="0" dirty="0" smtClean="0"/>
              <a:t> scope of this project to say exactly how records should be digitized, but it is clear that the old assumptions about ‘privacy’ in public records no longer hold. Now that records are becoming increasingly more centralized, accessible, and at times even searchable, the idea of ‘practical obscurity’ protecting our information doesn’t make sense. If we can recognize this problem, then we can start to decide where the balance lies between the benefits of transparent and accessible records and the dangers of decreasing privacy. Two things that I think are critical are that records be maintained separately – even if there are efficiency gains to be found in linking a person’s records together, that would be too much personal information to be potentially accessed together. Limiting searchability of sensitive records is also important, because the instant convenience provided by such searches is not worth the price to privacy.</a:t>
            </a:r>
            <a:endParaRPr lang="en-US" dirty="0"/>
          </a:p>
        </p:txBody>
      </p:sp>
      <p:sp>
        <p:nvSpPr>
          <p:cNvPr id="4" name="Slide Number Placeholder 3"/>
          <p:cNvSpPr>
            <a:spLocks noGrp="1"/>
          </p:cNvSpPr>
          <p:nvPr>
            <p:ph type="sldNum" sz="quarter" idx="10"/>
          </p:nvPr>
        </p:nvSpPr>
        <p:spPr/>
        <p:txBody>
          <a:bodyPr/>
          <a:lstStyle/>
          <a:p>
            <a:fld id="{E5E6D4F7-0EFB-414B-A841-95AEB9C33A51}" type="slidenum">
              <a:rPr lang="en-US" smtClean="0"/>
              <a:t>30</a:t>
            </a:fld>
            <a:endParaRPr lang="en-US"/>
          </a:p>
        </p:txBody>
      </p:sp>
    </p:spTree>
    <p:extLst>
      <p:ext uri="{BB962C8B-B14F-4D97-AF65-F5344CB8AC3E}">
        <p14:creationId xmlns:p14="http://schemas.microsoft.com/office/powerpoint/2010/main" val="3650321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Accessed 2011-09-19</a:t>
            </a:r>
            <a:endParaRPr lang="en-US"/>
          </a:p>
        </p:txBody>
      </p:sp>
      <p:sp>
        <p:nvSpPr>
          <p:cNvPr id="4" name="Date Placeholder 3"/>
          <p:cNvSpPr>
            <a:spLocks noGrp="1"/>
          </p:cNvSpPr>
          <p:nvPr>
            <p:ph type="dt" idx="10"/>
          </p:nvPr>
        </p:nvSpPr>
        <p:spPr/>
        <p:txBody>
          <a:bodyPr/>
          <a:lstStyle/>
          <a:p>
            <a:fld id="{3B3024D6-64B1-C441-91BD-25FAE899D92F}" type="datetime1">
              <a:rPr lang="en-US" smtClean="0"/>
              <a:pPr/>
              <a:t>9/24/13</a:t>
            </a:fld>
            <a:endParaRPr lang="en-US"/>
          </a:p>
        </p:txBody>
      </p:sp>
      <p:sp>
        <p:nvSpPr>
          <p:cNvPr id="5" name="Slide Number Placeholder 4"/>
          <p:cNvSpPr>
            <a:spLocks noGrp="1"/>
          </p:cNvSpPr>
          <p:nvPr>
            <p:ph type="sldNum" sz="quarter" idx="11"/>
          </p:nvPr>
        </p:nvSpPr>
        <p:spPr/>
        <p:txBody>
          <a:bodyPr/>
          <a:lstStyle/>
          <a:p>
            <a:fld id="{471AD563-529E-0F4C-B4B0-089A706BE3F1}" type="slidenum">
              <a:rPr lang="en-US" smtClean="0"/>
              <a:pPr/>
              <a:t>3</a:t>
            </a:fld>
            <a:endParaRPr lang="en-US"/>
          </a:p>
        </p:txBody>
      </p:sp>
    </p:spTree>
    <p:extLst>
      <p:ext uri="{BB962C8B-B14F-4D97-AF65-F5344CB8AC3E}">
        <p14:creationId xmlns:p14="http://schemas.microsoft.com/office/powerpoint/2010/main" val="8973818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&lt;Your notes here.&gt;</a:t>
            </a:r>
          </a:p>
        </p:txBody>
      </p:sp>
      <p:sp>
        <p:nvSpPr>
          <p:cNvPr id="4" name="Date Placeholder 3"/>
          <p:cNvSpPr>
            <a:spLocks noGrp="1"/>
          </p:cNvSpPr>
          <p:nvPr>
            <p:ph type="dt" idx="10"/>
          </p:nvPr>
        </p:nvSpPr>
        <p:spPr/>
        <p:txBody>
          <a:bodyPr/>
          <a:lstStyle/>
          <a:p>
            <a:fld id="{5B1D91B5-0560-D74B-B065-4EF9F19733B0}" type="datetime1">
              <a:rPr lang="en-US" smtClean="0"/>
              <a:pPr/>
              <a:t>9/24/13</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33</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Merriam</a:t>
            </a:r>
            <a:r>
              <a:rPr lang="en-US" baseline="0" dirty="0" smtClean="0"/>
              <a:t> Webster's Dictionary defines </a:t>
            </a:r>
            <a:r>
              <a:rPr lang="en-US" baseline="0" dirty="0" err="1" smtClean="0"/>
              <a:t>Panopticon</a:t>
            </a:r>
            <a:r>
              <a:rPr lang="en-US" baseline="0" dirty="0" smtClean="0"/>
              <a:t> as: </a:t>
            </a:r>
            <a:r>
              <a:rPr lang="en-US" sz="1200" b="0" i="0" kern="1200" dirty="0" smtClean="0">
                <a:solidFill>
                  <a:schemeClr val="tx1"/>
                </a:solidFill>
                <a:effectLst/>
                <a:latin typeface="Arial" pitchFamily="76" charset="0"/>
                <a:ea typeface="ＭＳ Ｐゴシック" pitchFamily="85" charset="-128"/>
                <a:cs typeface="ＭＳ Ｐゴシック" pitchFamily="85" charset="-128"/>
              </a:rPr>
              <a:t>a prison so built radially that a guard at a central position can see all the prisoners. This definition</a:t>
            </a:r>
            <a:r>
              <a:rPr lang="en-US" sz="1200" b="0" i="0" kern="1200" baseline="0" dirty="0" smtClean="0">
                <a:solidFill>
                  <a:schemeClr val="tx1"/>
                </a:solidFill>
                <a:effectLst/>
                <a:latin typeface="Arial" pitchFamily="76" charset="0"/>
                <a:ea typeface="ＭＳ Ｐゴシック" pitchFamily="85" charset="-128"/>
                <a:cs typeface="ＭＳ Ｐゴシック" pitchFamily="85" charset="-128"/>
              </a:rPr>
              <a:t> is based on the origin of word. </a:t>
            </a:r>
            <a:r>
              <a:rPr lang="en-US" sz="1200" b="0" i="0" kern="1200" baseline="0" dirty="0" err="1" smtClean="0">
                <a:solidFill>
                  <a:schemeClr val="tx1"/>
                </a:solidFill>
                <a:effectLst/>
                <a:latin typeface="Arial" pitchFamily="76" charset="0"/>
                <a:ea typeface="ＭＳ Ｐゴシック" pitchFamily="85" charset="-128"/>
                <a:cs typeface="ＭＳ Ｐゴシック" pitchFamily="85" charset="-128"/>
              </a:rPr>
              <a:t>Panopticon</a:t>
            </a:r>
            <a:r>
              <a:rPr lang="en-US" sz="1200" b="0" i="0" kern="1200" baseline="0" dirty="0" smtClean="0">
                <a:solidFill>
                  <a:schemeClr val="tx1"/>
                </a:solidFill>
                <a:effectLst/>
                <a:latin typeface="Arial" pitchFamily="76" charset="0"/>
                <a:ea typeface="ＭＳ Ｐゴシック" pitchFamily="85" charset="-128"/>
                <a:cs typeface="ＭＳ Ｐゴシック" pitchFamily="85" charset="-128"/>
              </a:rPr>
              <a:t> was </a:t>
            </a:r>
            <a:r>
              <a:rPr lang="en-US" sz="1200" b="0" i="0" kern="1200" baseline="0" dirty="0" err="1" smtClean="0">
                <a:solidFill>
                  <a:schemeClr val="tx1"/>
                </a:solidFill>
                <a:effectLst/>
                <a:latin typeface="Arial" pitchFamily="76" charset="0"/>
                <a:ea typeface="ＭＳ Ｐゴシック" pitchFamily="85" charset="-128"/>
                <a:cs typeface="ＭＳ Ｐゴシック" pitchFamily="85" charset="-128"/>
              </a:rPr>
              <a:t>orignally</a:t>
            </a:r>
            <a:r>
              <a:rPr lang="en-US" sz="1200" b="0" i="0" kern="1200" baseline="0" dirty="0" smtClean="0">
                <a:solidFill>
                  <a:schemeClr val="tx1"/>
                </a:solidFill>
                <a:effectLst/>
                <a:latin typeface="Arial" pitchFamily="76" charset="0"/>
                <a:ea typeface="ＭＳ Ｐゴシック" pitchFamily="85" charset="-128"/>
                <a:cs typeface="ＭＳ Ｐゴシック" pitchFamily="85" charset="-128"/>
              </a:rPr>
              <a:t> coined by Jeremy Bentham in 1787 to describe a method of building a prison where all prisoners felt like they were being watched by a guard they could not see.[3] </a:t>
            </a:r>
            <a:r>
              <a:rPr lang="en-US" sz="1200" b="0" i="0" kern="1200" baseline="0" dirty="0" err="1" smtClean="0">
                <a:solidFill>
                  <a:schemeClr val="tx1"/>
                </a:solidFill>
                <a:effectLst/>
                <a:latin typeface="Arial" pitchFamily="76" charset="0"/>
                <a:ea typeface="ＭＳ Ｐゴシック" pitchFamily="85" charset="-128"/>
                <a:cs typeface="ＭＳ Ｐゴシック" pitchFamily="85" charset="-128"/>
              </a:rPr>
              <a:t>Panopticon</a:t>
            </a:r>
            <a:r>
              <a:rPr lang="en-US" sz="1200" b="0" i="0" kern="1200" baseline="0" dirty="0" smtClean="0">
                <a:solidFill>
                  <a:schemeClr val="tx1"/>
                </a:solidFill>
                <a:effectLst/>
                <a:latin typeface="Arial" pitchFamily="76" charset="0"/>
                <a:ea typeface="ＭＳ Ｐゴシック" pitchFamily="85" charset="-128"/>
                <a:cs typeface="ＭＳ Ｐゴシック" pitchFamily="85" charset="-128"/>
              </a:rPr>
              <a:t> can also refer anything that attempts to be or seem “all seeing” in some way. Today </a:t>
            </a:r>
            <a:r>
              <a:rPr lang="en-US" sz="1200" b="0" i="0" kern="1200" baseline="0" dirty="0" err="1" smtClean="0">
                <a:solidFill>
                  <a:schemeClr val="tx1"/>
                </a:solidFill>
                <a:effectLst/>
                <a:latin typeface="Arial" pitchFamily="76" charset="0"/>
                <a:ea typeface="ＭＳ Ｐゴシック" pitchFamily="85" charset="-128"/>
                <a:cs typeface="ＭＳ Ｐゴシック" pitchFamily="85" charset="-128"/>
              </a:rPr>
              <a:t>Panopticon</a:t>
            </a:r>
            <a:r>
              <a:rPr lang="en-US" sz="1200" b="0" i="0" kern="1200" baseline="0" dirty="0" smtClean="0">
                <a:solidFill>
                  <a:schemeClr val="tx1"/>
                </a:solidFill>
                <a:effectLst/>
                <a:latin typeface="Arial" pitchFamily="76" charset="0"/>
                <a:ea typeface="ＭＳ Ｐゴシック" pitchFamily="85" charset="-128"/>
                <a:cs typeface="ＭＳ Ｐゴシック" pitchFamily="85" charset="-128"/>
              </a:rPr>
              <a:t> is a term used to describe systems that attempt to watch many, many things at once. Closed circuit television networks are a common way of implementing </a:t>
            </a:r>
            <a:r>
              <a:rPr lang="en-US" sz="1200" b="0" i="0" kern="1200" baseline="0" dirty="0" err="1" smtClean="0">
                <a:solidFill>
                  <a:schemeClr val="tx1"/>
                </a:solidFill>
                <a:effectLst/>
                <a:latin typeface="Arial" pitchFamily="76" charset="0"/>
                <a:ea typeface="ＭＳ Ｐゴシック" pitchFamily="85" charset="-128"/>
                <a:cs typeface="ＭＳ Ｐゴシック" pitchFamily="85" charset="-128"/>
              </a:rPr>
              <a:t>Panopticons</a:t>
            </a:r>
            <a:r>
              <a:rPr lang="en-US" sz="1200" b="0" i="0" kern="1200" baseline="0" dirty="0" smtClean="0">
                <a:solidFill>
                  <a:schemeClr val="tx1"/>
                </a:solidFill>
                <a:effectLst/>
                <a:latin typeface="Arial" pitchFamily="76" charset="0"/>
                <a:ea typeface="ＭＳ Ｐゴシック" pitchFamily="85" charset="-128"/>
                <a:cs typeface="ＭＳ Ｐゴシック" pitchFamily="85" charset="-128"/>
              </a:rPr>
              <a:t> in metropolitan areas today.[3] As we know recent events have made it common knowledge the US government is using cell phones to monitor the American public. The Foreign Intelligence Surveillance Court recently released an opinion that collecting cell phone metadata is not in conflict with the 4</a:t>
            </a:r>
            <a:r>
              <a:rPr lang="en-US" sz="1200" b="0" i="0" kern="1200" baseline="30000" dirty="0" smtClean="0">
                <a:solidFill>
                  <a:schemeClr val="tx1"/>
                </a:solidFill>
                <a:effectLst/>
                <a:latin typeface="Arial" pitchFamily="76" charset="0"/>
                <a:ea typeface="ＭＳ Ｐゴシック" pitchFamily="85" charset="-128"/>
                <a:cs typeface="ＭＳ Ｐゴシック" pitchFamily="85" charset="-128"/>
              </a:rPr>
              <a:t>th</a:t>
            </a:r>
            <a:r>
              <a:rPr lang="en-US" sz="1200" b="0" i="0" kern="1200" baseline="0" dirty="0" smtClean="0">
                <a:solidFill>
                  <a:schemeClr val="tx1"/>
                </a:solidFill>
                <a:effectLst/>
                <a:latin typeface="Arial" pitchFamily="76" charset="0"/>
                <a:ea typeface="ＭＳ Ｐゴシック" pitchFamily="85" charset="-128"/>
                <a:cs typeface="ＭＳ Ｐゴシック" pitchFamily="85" charset="-128"/>
              </a:rPr>
              <a:t> Amendment. [5] Which also serves as documentation that the US government is indeed spying on its citizens en mass.</a:t>
            </a:r>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9/24/13</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34</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idea of a </a:t>
            </a:r>
            <a:r>
              <a:rPr lang="en-US" dirty="0" err="1" smtClean="0"/>
              <a:t>panopticon</a:t>
            </a:r>
            <a:r>
              <a:rPr lang="en-US" baseline="0" dirty="0" smtClean="0"/>
              <a:t> obviously makes some people uncomfortable. So governments find ways to justify their implementations. In the US today the Government justifies its use of mass surveillance for “interests of National Security” as “allowed” by the Patriot Act. In the US, oversight committees or entities are made to determine if certain things are ok or not. One of these as I just mentioned is the Foreign Intelligence Surveillance Court, but there are many others[4]. These entities often base their decisions on the Patriot Act. The recent decision made about mass collection of cell phone metadata was based in particular on section 215[4]. Besides national security matters, governments justify </a:t>
            </a:r>
            <a:r>
              <a:rPr lang="en-US" baseline="0" dirty="0" err="1" smtClean="0"/>
              <a:t>panopticons</a:t>
            </a:r>
            <a:r>
              <a:rPr lang="en-US" baseline="0" dirty="0" smtClean="0"/>
              <a:t> as a way to reduce prevent and crime.[9] At least in theory, a security camera would be a good reason for a criminal not to commit a crime. And if they do then the recorded CCTV feed can catch and convict them.[9] However, in practice, this does not seem to work.</a:t>
            </a:r>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9/24/13</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35</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 the Country</a:t>
            </a:r>
            <a:r>
              <a:rPr lang="en-US" baseline="0" dirty="0" smtClean="0"/>
              <a:t> </a:t>
            </a:r>
            <a:r>
              <a:rPr lang="en-US" dirty="0" smtClean="0"/>
              <a:t>that has the closest thing to a </a:t>
            </a:r>
            <a:r>
              <a:rPr lang="en-US" dirty="0" err="1" smtClean="0"/>
              <a:t>panopticon</a:t>
            </a:r>
            <a:r>
              <a:rPr lang="en-US" baseline="0" dirty="0" smtClean="0"/>
              <a:t> is Great Britain with more than 1.85 Million Cameras.[6] These cameras were put in to reduce crime in the UK. However, this is not the case. London alone has over 10,000 security cameras operated by the government, but they have not reduced crime. In most of London, only about 20% of crime gets solved[10]. The borough of London that has the highest amount of cameras, 1,484, is Hackney at 22.2% clear rate for crimes. The borough with the highest clear rate for crimes, Brent, at 25.9% only has 164 cameras[10]. This goes to show how a </a:t>
            </a:r>
            <a:r>
              <a:rPr lang="en-US" baseline="0" dirty="0" err="1" smtClean="0"/>
              <a:t>panopticon</a:t>
            </a:r>
            <a:r>
              <a:rPr lang="en-US" baseline="0" dirty="0" smtClean="0"/>
              <a:t> of security cameras is ineffective. Not to mention that the 10,000 Cameras in London alone cost UK taxpayers over 200 million Pounds.</a:t>
            </a:r>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9/24/13</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36</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other side of the</a:t>
            </a:r>
            <a:r>
              <a:rPr lang="en-US" baseline="0" dirty="0" smtClean="0"/>
              <a:t> modern day approach to a </a:t>
            </a:r>
            <a:r>
              <a:rPr lang="en-US" baseline="0" dirty="0" err="1" smtClean="0"/>
              <a:t>panopticon</a:t>
            </a:r>
            <a:r>
              <a:rPr lang="en-US" baseline="0" dirty="0" smtClean="0"/>
              <a:t> is through surveillance of cell phones and the internet. This is the approach the US Government has taken. For at least six years domestic law enforcement bodies have been making using of project Hemisphere – an AT&amp;T database filled with billions of records of American’s phone calls[11]. This is just the tip of the ice berg. According to the Electronic Frontier Foundation, “</a:t>
            </a:r>
            <a:r>
              <a:rPr lang="en-US" sz="1200" b="0" i="0" kern="1200" dirty="0" smtClean="0">
                <a:solidFill>
                  <a:schemeClr val="tx1"/>
                </a:solidFill>
                <a:effectLst/>
                <a:latin typeface="Arial" pitchFamily="76" charset="0"/>
                <a:ea typeface="ＭＳ Ｐゴシック" pitchFamily="85" charset="-128"/>
                <a:cs typeface="ＭＳ Ｐゴシック" pitchFamily="85" charset="-128"/>
              </a:rPr>
              <a:t>The US government, with assistance from major telecommunications carriers including AT&amp;T, has engaged in a massive illegal dragnet surveillance of domestic communications and communications records of millions of ordinary Americans since at least 2001[12].” It</a:t>
            </a:r>
            <a:r>
              <a:rPr lang="en-US" sz="1200" b="0" i="0" kern="1200" baseline="0" dirty="0" smtClean="0">
                <a:solidFill>
                  <a:schemeClr val="tx1"/>
                </a:solidFill>
                <a:effectLst/>
                <a:latin typeface="Arial" pitchFamily="76" charset="0"/>
                <a:ea typeface="ＭＳ Ｐゴシック" pitchFamily="85" charset="-128"/>
                <a:cs typeface="ＭＳ Ｐゴシック" pitchFamily="85" charset="-128"/>
              </a:rPr>
              <a:t> is undisputed that, “</a:t>
            </a:r>
            <a:r>
              <a:rPr lang="en-US" sz="1200" b="0" i="0" kern="1200" dirty="0" smtClean="0">
                <a:solidFill>
                  <a:schemeClr val="tx1"/>
                </a:solidFill>
                <a:effectLst/>
                <a:latin typeface="Arial" pitchFamily="76" charset="0"/>
                <a:ea typeface="ＭＳ Ｐゴシック" pitchFamily="85" charset="-128"/>
                <a:cs typeface="ＭＳ Ｐゴシック" pitchFamily="85" charset="-128"/>
              </a:rPr>
              <a:t>AT&amp;T installed a </a:t>
            </a:r>
            <a:r>
              <a:rPr lang="en-US" sz="1200" b="0" i="0" kern="1200" dirty="0" err="1" smtClean="0">
                <a:solidFill>
                  <a:schemeClr val="tx1"/>
                </a:solidFill>
                <a:effectLst/>
                <a:latin typeface="Arial" pitchFamily="76" charset="0"/>
                <a:ea typeface="ＭＳ Ｐゴシック" pitchFamily="85" charset="-128"/>
                <a:cs typeface="ＭＳ Ｐゴシック" pitchFamily="85" charset="-128"/>
              </a:rPr>
              <a:t>fiberoptic</a:t>
            </a:r>
            <a:r>
              <a:rPr lang="en-US" sz="1200" b="0" i="0" kern="1200" dirty="0" smtClean="0">
                <a:solidFill>
                  <a:schemeClr val="tx1"/>
                </a:solidFill>
                <a:effectLst/>
                <a:latin typeface="Arial" pitchFamily="76" charset="0"/>
                <a:ea typeface="ＭＳ Ｐゴシック" pitchFamily="85" charset="-128"/>
                <a:cs typeface="ＭＳ Ｐゴシック" pitchFamily="85" charset="-128"/>
              </a:rPr>
              <a:t> splitter at its facility at 611 Folsom Street in San Francisco that makes copies of all emails web browsing and other Internet traffic to and from AT&amp;T customers and provides those copies to the NSA.[12]” This documented</a:t>
            </a:r>
            <a:r>
              <a:rPr lang="en-US" sz="1200" b="0" i="0" kern="1200" baseline="0" dirty="0" smtClean="0">
                <a:solidFill>
                  <a:schemeClr val="tx1"/>
                </a:solidFill>
                <a:effectLst/>
                <a:latin typeface="Arial" pitchFamily="76" charset="0"/>
                <a:ea typeface="ＭＳ Ｐゴシック" pitchFamily="85" charset="-128"/>
                <a:cs typeface="ＭＳ Ｐゴシック" pitchFamily="85" charset="-128"/>
              </a:rPr>
              <a:t> evidence shows that the US government has quite a </a:t>
            </a:r>
            <a:r>
              <a:rPr lang="en-US" sz="1200" b="0" i="0" kern="1200" baseline="0" dirty="0" err="1" smtClean="0">
                <a:solidFill>
                  <a:schemeClr val="tx1"/>
                </a:solidFill>
                <a:effectLst/>
                <a:latin typeface="Arial" pitchFamily="76" charset="0"/>
                <a:ea typeface="ＭＳ Ｐゴシック" pitchFamily="85" charset="-128"/>
                <a:cs typeface="ＭＳ Ｐゴシック" pitchFamily="85" charset="-128"/>
              </a:rPr>
              <a:t>panopticon</a:t>
            </a:r>
            <a:r>
              <a:rPr lang="en-US" sz="1200" b="0" i="0" kern="1200" baseline="0" dirty="0" smtClean="0">
                <a:solidFill>
                  <a:schemeClr val="tx1"/>
                </a:solidFill>
                <a:effectLst/>
                <a:latin typeface="Arial" pitchFamily="76" charset="0"/>
                <a:ea typeface="ＭＳ Ｐゴシック" pitchFamily="85" charset="-128"/>
                <a:cs typeface="ＭＳ Ｐゴシック" pitchFamily="85" charset="-128"/>
              </a:rPr>
              <a:t> of internet traffic and communications.</a:t>
            </a:r>
            <a:r>
              <a:rPr lang="en-US" dirty="0" smtClean="0"/>
              <a:t> All this surveillance only stops “42 plots to conduct attacks within the United States.[13]”</a:t>
            </a:r>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9/24/13</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37</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Whether or not a </a:t>
            </a:r>
            <a:r>
              <a:rPr lang="en-US" dirty="0" err="1" smtClean="0"/>
              <a:t>panopticon</a:t>
            </a:r>
            <a:r>
              <a:rPr lang="en-US" dirty="0" smtClean="0"/>
              <a:t> is good</a:t>
            </a:r>
            <a:r>
              <a:rPr lang="en-US" baseline="0" dirty="0" smtClean="0"/>
              <a:t> or bad can’t just come from the </a:t>
            </a:r>
            <a:r>
              <a:rPr lang="en-US" baseline="0" dirty="0" err="1" smtClean="0"/>
              <a:t>meere</a:t>
            </a:r>
            <a:r>
              <a:rPr lang="en-US" baseline="0" dirty="0" smtClean="0"/>
              <a:t> gut reaction to the idea of being watched. If the methods used could in some way be justified by their results, then the idea should be given weight. However, attempts at </a:t>
            </a:r>
            <a:r>
              <a:rPr lang="en-US" baseline="0" dirty="0" err="1" smtClean="0"/>
              <a:t>panopticon</a:t>
            </a:r>
            <a:r>
              <a:rPr lang="en-US" baseline="0" dirty="0" smtClean="0"/>
              <a:t> have been proven costly and </a:t>
            </a:r>
            <a:r>
              <a:rPr lang="en-US" baseline="0" dirty="0" err="1" smtClean="0"/>
              <a:t>uneffective</a:t>
            </a:r>
            <a:r>
              <a:rPr lang="en-US" baseline="0" dirty="0" smtClean="0"/>
              <a:t>. CCTV in London alone has </a:t>
            </a:r>
            <a:r>
              <a:rPr lang="en-US" baseline="0" dirty="0" err="1" smtClean="0"/>
              <a:t>costed</a:t>
            </a:r>
            <a:r>
              <a:rPr lang="en-US" baseline="0" dirty="0" smtClean="0"/>
              <a:t> London over 200 million Pounds. Yet, the areas where the most crimes are solved have the fewest cameras. US Government </a:t>
            </a:r>
            <a:r>
              <a:rPr lang="en-US" baseline="0" dirty="0" err="1" smtClean="0"/>
              <a:t>surveillence</a:t>
            </a:r>
            <a:r>
              <a:rPr lang="en-US" baseline="0" dirty="0" smtClean="0"/>
              <a:t> has been drilling away at US Citizens privacy rights since 9/11. Yet have only been able to stop a mere 42 terror plots, most of which also involved STANDARD police work[13]. The US Governments surveillance  is so extensive that it literally gets all of AT&amp;T’s internet traffic going through San Francisco[13]. Are the results here enough to justify such massive surveillance measures in any way? </a:t>
            </a:r>
            <a:r>
              <a:rPr lang="en-US" baseline="0" smtClean="0"/>
              <a:t>NO.</a:t>
            </a:r>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9/24/13</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38</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&lt;Your notes here.&gt;</a:t>
            </a:r>
            <a:endParaRPr lang="en-US" dirty="0" smtClean="0"/>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9/24/13</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39</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&lt;Your notes here.&gt;</a:t>
            </a:r>
            <a:endParaRPr lang="en-US" dirty="0" smtClean="0"/>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9/24/13</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40</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dt" sz="quarter" idx="1"/>
          </p:nvPr>
        </p:nvSpPr>
        <p:spPr>
          <a:noFill/>
        </p:spPr>
        <p:txBody>
          <a:bodyPr/>
          <a:lstStyle/>
          <a:p>
            <a:fld id="{C7662509-0F62-2F42-A487-B234C3FE6174}" type="datetime1">
              <a:rPr lang="en-US"/>
              <a:pPr/>
              <a:t>9/24/13</a:t>
            </a:fld>
            <a:endParaRPr lang="en-US"/>
          </a:p>
        </p:txBody>
      </p:sp>
      <p:sp>
        <p:nvSpPr>
          <p:cNvPr id="27651" name="Rectangle 7"/>
          <p:cNvSpPr>
            <a:spLocks noGrp="1" noChangeArrowheads="1"/>
          </p:cNvSpPr>
          <p:nvPr>
            <p:ph type="sldNum" sz="quarter" idx="5"/>
          </p:nvPr>
        </p:nvSpPr>
        <p:spPr>
          <a:noFill/>
        </p:spPr>
        <p:txBody>
          <a:bodyPr/>
          <a:lstStyle/>
          <a:p>
            <a:fld id="{EA879E3A-01D6-6C4E-B484-D77416AE4AFC}" type="slidenum">
              <a:rPr lang="en-US"/>
              <a:pPr/>
              <a:t>41</a:t>
            </a:fld>
            <a:endParaRPr lang="en-US"/>
          </a:p>
        </p:txBody>
      </p:sp>
      <p:sp>
        <p:nvSpPr>
          <p:cNvPr id="27652" name="Rectangle 2"/>
          <p:cNvSpPr>
            <a:spLocks noGrp="1" noRot="1" noChangeAspect="1" noChangeArrowheads="1" noTextEdit="1"/>
          </p:cNvSpPr>
          <p:nvPr>
            <p:ph type="sldImg"/>
          </p:nvPr>
        </p:nvSpPr>
        <p:spPr>
          <a:ln/>
        </p:spPr>
      </p:sp>
      <p:sp>
        <p:nvSpPr>
          <p:cNvPr id="27653" name="Rectangle 3"/>
          <p:cNvSpPr>
            <a:spLocks noGrp="1" noChangeArrowheads="1"/>
          </p:cNvSpPr>
          <p:nvPr>
            <p:ph type="body" idx="1"/>
          </p:nvPr>
        </p:nvSpPr>
        <p:spPr>
          <a:noFill/>
          <a:ln/>
        </p:spPr>
        <p:txBody>
          <a:bodyPr/>
          <a:lstStyle/>
          <a:p>
            <a:pPr eaLnBrk="1" hangingPunct="1"/>
            <a:r>
              <a:rPr lang="en-US">
                <a:latin typeface="Arial" pitchFamily="-109" charset="0"/>
                <a:ea typeface="ＭＳ Ｐゴシック" pitchFamily="-109" charset="-128"/>
                <a:cs typeface="ＭＳ Ｐゴシック" pitchFamily="-109" charset="-128"/>
              </a:rPr>
              <a:t>This is the end. The slides beyond this point are for answering questions that may arise but not needed in the main talk. Some slides may also be unfinished and are not needed but kept just in case. In this particular presentation there are no further slides but it will say this on The End for most of them so I figured I’d get you ready for it now.</a:t>
            </a:r>
          </a:p>
          <a:p>
            <a:pPr eaLnBrk="1" hangingPunct="1"/>
            <a:endParaRPr lang="en-US">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Not</a:t>
            </a:r>
            <a:r>
              <a:rPr lang="en-US" baseline="0" dirty="0" smtClean="0"/>
              <a:t> significant this term:</a:t>
            </a:r>
          </a:p>
          <a:p>
            <a:r>
              <a:rPr lang="en-US" sz="2000" dirty="0" smtClean="0"/>
              <a:t>Class Discussion</a:t>
            </a:r>
          </a:p>
          <a:p>
            <a:pPr lvl="1"/>
            <a:r>
              <a:rPr lang="en-US" sz="1400" dirty="0" smtClean="0"/>
              <a:t>Majority of comments positive, for the rest:</a:t>
            </a:r>
          </a:p>
          <a:p>
            <a:pPr lvl="1"/>
            <a:r>
              <a:rPr lang="en-US" sz="1400" dirty="0" smtClean="0"/>
              <a:t>Respect everyone’s opinion and interests are important</a:t>
            </a:r>
          </a:p>
          <a:p>
            <a:pPr lvl="1"/>
            <a:r>
              <a:rPr lang="en-US" sz="1400" dirty="0" smtClean="0"/>
              <a:t>Participate more, Student Presentations</a:t>
            </a:r>
            <a:endParaRPr lang="en-US" baseline="0" dirty="0" smtClean="0"/>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sz="1200" dirty="0" smtClean="0"/>
              <a:t>Quizzes (Equal number of likes and dis-likes)</a:t>
            </a:r>
          </a:p>
          <a:p>
            <a:r>
              <a:rPr lang="en-US" sz="2000" dirty="0" smtClean="0"/>
              <a:t>Assignment Explanations (Requests for broader and narrower topics)</a:t>
            </a:r>
          </a:p>
          <a:p>
            <a:pPr lvl="1"/>
            <a:r>
              <a:rPr lang="en-US" sz="1400" dirty="0" smtClean="0"/>
              <a:t>We’ll reserve more class time, Take simple view, Ask questions in class and email</a:t>
            </a:r>
            <a:endParaRPr lang="en-US" dirty="0" smtClean="0"/>
          </a:p>
          <a:p>
            <a:r>
              <a:rPr lang="en-US" sz="2000" dirty="0" smtClean="0"/>
              <a:t>Class Slides</a:t>
            </a:r>
          </a:p>
          <a:p>
            <a:pPr lvl="1"/>
            <a:r>
              <a:rPr lang="en-US" sz="1400" dirty="0" smtClean="0"/>
              <a:t>Posted online in Power Point and Web Pages </a:t>
            </a:r>
            <a:r>
              <a:rPr lang="en-US" sz="1400" dirty="0" err="1" smtClean="0"/>
              <a:t>eg</a:t>
            </a:r>
            <a:r>
              <a:rPr lang="en-US" sz="1400" dirty="0" smtClean="0"/>
              <a:t>.</a:t>
            </a:r>
          </a:p>
          <a:p>
            <a:pPr lvl="2"/>
            <a:r>
              <a:rPr lang="en-US" sz="1600" dirty="0" smtClean="0">
                <a:hlinkClick r:id="rId3"/>
              </a:rPr>
              <a:t>http://socialimps.keithpray.net/documents/class-slides/07_Privacy/</a:t>
            </a:r>
            <a:endParaRPr lang="en-US" sz="1600" dirty="0" smtClean="0"/>
          </a:p>
          <a:p>
            <a:r>
              <a:rPr lang="en-US" sz="2000" dirty="0" smtClean="0"/>
              <a:t>Paper Grading</a:t>
            </a:r>
          </a:p>
          <a:p>
            <a:pPr lvl="1"/>
            <a:r>
              <a:rPr lang="en-US" sz="1400" dirty="0" smtClean="0"/>
              <a:t>I believe quality of feedback improving, Improving paper quality, Dropping Lowest Grade, Scaling, Re-Writes</a:t>
            </a:r>
          </a:p>
          <a:p>
            <a:pPr marL="171450" indent="-171450">
              <a:buFontTx/>
              <a:buChar char="-"/>
            </a:pPr>
            <a:r>
              <a:rPr lang="en-US" dirty="0" smtClean="0"/>
              <a:t>Be sure to go over opportunities for credit vs. taking points off.</a:t>
            </a:r>
          </a:p>
          <a:p>
            <a:pPr marL="171450" indent="-171450">
              <a:buFontTx/>
              <a:buChar char="-"/>
            </a:pPr>
            <a:r>
              <a:rPr lang="en-US" dirty="0" smtClean="0"/>
              <a:t>Overall grades can be estimated</a:t>
            </a:r>
            <a:r>
              <a:rPr lang="en-US" baseline="0" dirty="0" smtClean="0"/>
              <a:t> by adding the points so far.</a:t>
            </a:r>
          </a:p>
        </p:txBody>
      </p:sp>
      <p:sp>
        <p:nvSpPr>
          <p:cNvPr id="4" name="Date Placeholder 3"/>
          <p:cNvSpPr>
            <a:spLocks noGrp="1"/>
          </p:cNvSpPr>
          <p:nvPr>
            <p:ph type="dt" idx="10"/>
          </p:nvPr>
        </p:nvSpPr>
        <p:spPr/>
        <p:txBody>
          <a:bodyPr/>
          <a:lstStyle/>
          <a:p>
            <a:fld id="{DF28E75B-200E-1546-A316-7C661EC1A18F}" type="datetime1">
              <a:rPr lang="en-US" smtClean="0"/>
              <a:pPr/>
              <a:t>9/24/13</a:t>
            </a:fld>
            <a:endParaRPr lang="en-US"/>
          </a:p>
        </p:txBody>
      </p:sp>
      <p:sp>
        <p:nvSpPr>
          <p:cNvPr id="5" name="Slide Number Placeholder 4"/>
          <p:cNvSpPr>
            <a:spLocks noGrp="1"/>
          </p:cNvSpPr>
          <p:nvPr>
            <p:ph type="sldNum" sz="quarter" idx="11"/>
          </p:nvPr>
        </p:nvSpPr>
        <p:spPr/>
        <p:txBody>
          <a:bodyPr/>
          <a:lstStyle/>
          <a:p>
            <a:fld id="{E287B147-B3A8-D64C-A081-AA9514A203F9}" type="slidenum">
              <a:rPr lang="en-US" smtClean="0"/>
              <a:pPr/>
              <a:t>42</a:t>
            </a:fld>
            <a:endParaRPr lang="en-US"/>
          </a:p>
        </p:txBody>
      </p:sp>
    </p:spTree>
    <p:extLst>
      <p:ext uri="{BB962C8B-B14F-4D97-AF65-F5344CB8AC3E}">
        <p14:creationId xmlns:p14="http://schemas.microsoft.com/office/powerpoint/2010/main" val="3204656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8191CC31-6335-364E-BB8B-F944CBCFA090}" type="datetime1">
              <a:rPr lang="en-US"/>
              <a:pPr/>
              <a:t>9/24/13</a:t>
            </a:fld>
            <a:endParaRPr lang="en-US"/>
          </a:p>
        </p:txBody>
      </p:sp>
      <p:sp>
        <p:nvSpPr>
          <p:cNvPr id="18435" name="Rectangle 7"/>
          <p:cNvSpPr>
            <a:spLocks noGrp="1" noChangeArrowheads="1"/>
          </p:cNvSpPr>
          <p:nvPr>
            <p:ph type="sldNum" sz="quarter" idx="5"/>
          </p:nvPr>
        </p:nvSpPr>
        <p:spPr>
          <a:noFill/>
        </p:spPr>
        <p:txBody>
          <a:bodyPr/>
          <a:lstStyle/>
          <a:p>
            <a:fld id="{68887E0E-871C-F642-909A-9CE2FC5B4582}" type="slidenum">
              <a:rPr lang="en-US"/>
              <a:pPr/>
              <a:t>5</a:t>
            </a:fld>
            <a:endParaRPr lang="en-US"/>
          </a:p>
        </p:txBody>
      </p:sp>
      <p:sp>
        <p:nvSpPr>
          <p:cNvPr id="18436" name="Rectangle 2"/>
          <p:cNvSpPr>
            <a:spLocks noGrp="1" noRot="1" noChangeAspect="1" noChangeArrowheads="1"/>
          </p:cNvSpPr>
          <p:nvPr>
            <p:ph type="sldImg"/>
          </p:nvPr>
        </p:nvSpPr>
        <p:spPr>
          <a:solidFill>
            <a:srgbClr val="FFFFFF"/>
          </a:solidFill>
          <a:ln/>
        </p:spPr>
      </p:sp>
      <p:sp>
        <p:nvSpPr>
          <p:cNvPr id="18437"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RFID has been under development since 1945,</a:t>
            </a:r>
            <a:r>
              <a:rPr lang="en-US" baseline="0" dirty="0" smtClean="0"/>
              <a:t> with modern demonstrations in the 1970’s </a:t>
            </a:r>
            <a:r>
              <a:rPr lang="en-US" dirty="0" smtClean="0"/>
              <a:t>according to Wikipedia, anyone want to find a more reliable source?</a:t>
            </a:r>
          </a:p>
          <a:p>
            <a:pPr marL="171450" indent="-171450">
              <a:buFontTx/>
              <a:buChar char="-"/>
            </a:pPr>
            <a:r>
              <a:rPr lang="en-US" dirty="0" smtClean="0"/>
              <a:t>FERPA – first went into effect in 1974.</a:t>
            </a:r>
            <a:r>
              <a:rPr lang="en-US" baseline="0" dirty="0" smtClean="0"/>
              <a:t> There have been extensions to it since. Anyone want find out more?</a:t>
            </a:r>
          </a:p>
          <a:p>
            <a:pPr marL="171450" indent="-171450">
              <a:buFontTx/>
              <a:buChar char="-"/>
            </a:pPr>
            <a:endParaRPr lang="en-US" baseline="0" dirty="0" smtClean="0"/>
          </a:p>
        </p:txBody>
      </p:sp>
      <p:sp>
        <p:nvSpPr>
          <p:cNvPr id="4" name="Date Placeholder 3"/>
          <p:cNvSpPr>
            <a:spLocks noGrp="1"/>
          </p:cNvSpPr>
          <p:nvPr>
            <p:ph type="dt" idx="10"/>
          </p:nvPr>
        </p:nvSpPr>
        <p:spPr/>
        <p:txBody>
          <a:bodyPr/>
          <a:lstStyle/>
          <a:p>
            <a:fld id="{DF28E75B-200E-1546-A316-7C661EC1A18F}" type="datetime1">
              <a:rPr lang="en-US" smtClean="0"/>
              <a:pPr/>
              <a:t>9/24/13</a:t>
            </a:fld>
            <a:endParaRPr lang="en-US"/>
          </a:p>
        </p:txBody>
      </p:sp>
      <p:sp>
        <p:nvSpPr>
          <p:cNvPr id="5" name="Slide Number Placeholder 4"/>
          <p:cNvSpPr>
            <a:spLocks noGrp="1"/>
          </p:cNvSpPr>
          <p:nvPr>
            <p:ph type="sldNum" sz="quarter" idx="11"/>
          </p:nvPr>
        </p:nvSpPr>
        <p:spPr/>
        <p:txBody>
          <a:bodyPr/>
          <a:lstStyle/>
          <a:p>
            <a:fld id="{E287B147-B3A8-D64C-A081-AA9514A203F9}" type="slidenum">
              <a:rPr lang="en-US" smtClean="0"/>
              <a:pPr/>
              <a:t>43</a:t>
            </a:fld>
            <a:endParaRPr lang="en-US"/>
          </a:p>
        </p:txBody>
      </p:sp>
    </p:spTree>
    <p:extLst>
      <p:ext uri="{BB962C8B-B14F-4D97-AF65-F5344CB8AC3E}">
        <p14:creationId xmlns:p14="http://schemas.microsoft.com/office/powerpoint/2010/main" val="347859799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RFID has been under development since 1945,</a:t>
            </a:r>
            <a:r>
              <a:rPr lang="en-US" baseline="0" dirty="0" smtClean="0"/>
              <a:t> with modern demonstrations in the 1970’s </a:t>
            </a:r>
            <a:r>
              <a:rPr lang="en-US" dirty="0" smtClean="0"/>
              <a:t>according to Wikipedia, anyone want to find a more reliable source?</a:t>
            </a:r>
          </a:p>
          <a:p>
            <a:pPr marL="171450" indent="-171450">
              <a:buFontTx/>
              <a:buChar char="-"/>
            </a:pPr>
            <a:r>
              <a:rPr lang="en-US" dirty="0" smtClean="0"/>
              <a:t>FERPA – first went into effect in 1974.</a:t>
            </a:r>
            <a:r>
              <a:rPr lang="en-US" baseline="0" dirty="0" smtClean="0"/>
              <a:t> There have been extensions to it since. Anyone want find out more?</a:t>
            </a:r>
          </a:p>
          <a:p>
            <a:pPr marL="171450" indent="-171450">
              <a:buFontTx/>
              <a:buChar char="-"/>
            </a:pPr>
            <a:endParaRPr lang="en-US" baseline="0" dirty="0" smtClean="0"/>
          </a:p>
        </p:txBody>
      </p:sp>
      <p:sp>
        <p:nvSpPr>
          <p:cNvPr id="4" name="Date Placeholder 3"/>
          <p:cNvSpPr>
            <a:spLocks noGrp="1"/>
          </p:cNvSpPr>
          <p:nvPr>
            <p:ph type="dt" idx="10"/>
          </p:nvPr>
        </p:nvSpPr>
        <p:spPr/>
        <p:txBody>
          <a:bodyPr/>
          <a:lstStyle/>
          <a:p>
            <a:fld id="{DF28E75B-200E-1546-A316-7C661EC1A18F}" type="datetime1">
              <a:rPr lang="en-US" smtClean="0"/>
              <a:pPr/>
              <a:t>9/24/13</a:t>
            </a:fld>
            <a:endParaRPr lang="en-US"/>
          </a:p>
        </p:txBody>
      </p:sp>
      <p:sp>
        <p:nvSpPr>
          <p:cNvPr id="5" name="Slide Number Placeholder 4"/>
          <p:cNvSpPr>
            <a:spLocks noGrp="1"/>
          </p:cNvSpPr>
          <p:nvPr>
            <p:ph type="sldNum" sz="quarter" idx="11"/>
          </p:nvPr>
        </p:nvSpPr>
        <p:spPr/>
        <p:txBody>
          <a:bodyPr/>
          <a:lstStyle/>
          <a:p>
            <a:fld id="{E287B147-B3A8-D64C-A081-AA9514A203F9}" type="slidenum">
              <a:rPr lang="en-US" smtClean="0"/>
              <a:pPr/>
              <a:t>44</a:t>
            </a:fld>
            <a:endParaRPr lang="en-US"/>
          </a:p>
        </p:txBody>
      </p:sp>
    </p:spTree>
    <p:extLst>
      <p:ext uri="{BB962C8B-B14F-4D97-AF65-F5344CB8AC3E}">
        <p14:creationId xmlns:p14="http://schemas.microsoft.com/office/powerpoint/2010/main" val="347859799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dt" sz="quarter" idx="1"/>
          </p:nvPr>
        </p:nvSpPr>
        <p:spPr>
          <a:noFill/>
        </p:spPr>
        <p:txBody>
          <a:bodyPr/>
          <a:lstStyle/>
          <a:p>
            <a:fld id="{7101A808-D6FE-E04D-87BB-A1FEA645E885}" type="datetime1">
              <a:rPr lang="en-US"/>
              <a:pPr/>
              <a:t>9/24/13</a:t>
            </a:fld>
            <a:endParaRPr lang="en-US"/>
          </a:p>
        </p:txBody>
      </p:sp>
      <p:sp>
        <p:nvSpPr>
          <p:cNvPr id="55299" name="Rectangle 7"/>
          <p:cNvSpPr>
            <a:spLocks noGrp="1" noChangeArrowheads="1"/>
          </p:cNvSpPr>
          <p:nvPr>
            <p:ph type="sldNum" sz="quarter" idx="5"/>
          </p:nvPr>
        </p:nvSpPr>
        <p:spPr>
          <a:noFill/>
        </p:spPr>
        <p:txBody>
          <a:bodyPr/>
          <a:lstStyle/>
          <a:p>
            <a:fld id="{519F1CF4-C6CB-294C-AB18-E25F25BE1AFB}" type="slidenum">
              <a:rPr lang="en-US"/>
              <a:pPr/>
              <a:t>45</a:t>
            </a:fld>
            <a:endParaRPr lang="en-US"/>
          </a:p>
        </p:txBody>
      </p:sp>
      <p:sp>
        <p:nvSpPr>
          <p:cNvPr id="55300" name="Rectangle 2"/>
          <p:cNvSpPr>
            <a:spLocks noGrp="1" noRot="1" noChangeAspect="1" noChangeArrowheads="1"/>
          </p:cNvSpPr>
          <p:nvPr>
            <p:ph type="sldImg"/>
          </p:nvPr>
        </p:nvSpPr>
        <p:spPr>
          <a:solidFill>
            <a:srgbClr val="FFFFFF"/>
          </a:solidFill>
          <a:ln/>
        </p:spPr>
      </p:sp>
      <p:sp>
        <p:nvSpPr>
          <p:cNvPr id="55301"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latin typeface="Arial" pitchFamily="-109" charset="0"/>
                <a:ea typeface="ＭＳ Ｐゴシック" pitchFamily="-109" charset="-128"/>
                <a:cs typeface="ＭＳ Ｐゴシック" pitchFamily="-109" charset="-128"/>
              </a:rPr>
              <a:t>Any guiding principles or laws from other countries?</a:t>
            </a:r>
          </a:p>
          <a:p>
            <a:pPr eaLnBrk="1" hangingPunct="1"/>
            <a:r>
              <a:rPr lang="en-US">
                <a:latin typeface="Arial" pitchFamily="-109" charset="0"/>
                <a:ea typeface="ＭＳ Ｐゴシック" pitchFamily="-109" charset="-128"/>
                <a:cs typeface="ＭＳ Ｐゴシック" pitchFamily="-109" charset="-128"/>
              </a:rPr>
              <a:t>Any references covered in class with similar notions? Satire? Utopian or Dystopian stories?</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fld id="{FC2C22B5-553D-BC48-AC29-21D4A9F66680}" type="datetime1">
              <a:rPr lang="en-US"/>
              <a:pPr/>
              <a:t>9/24/13</a:t>
            </a:fld>
            <a:endParaRPr lang="en-US"/>
          </a:p>
        </p:txBody>
      </p:sp>
      <p:sp>
        <p:nvSpPr>
          <p:cNvPr id="57347" name="Rectangle 7"/>
          <p:cNvSpPr>
            <a:spLocks noGrp="1" noChangeArrowheads="1"/>
          </p:cNvSpPr>
          <p:nvPr>
            <p:ph type="sldNum" sz="quarter" idx="5"/>
          </p:nvPr>
        </p:nvSpPr>
        <p:spPr>
          <a:noFill/>
        </p:spPr>
        <p:txBody>
          <a:bodyPr/>
          <a:lstStyle/>
          <a:p>
            <a:fld id="{7A4F5CB2-A683-9D4C-904A-BCD686173B86}" type="slidenum">
              <a:rPr lang="en-US"/>
              <a:pPr/>
              <a:t>46</a:t>
            </a:fld>
            <a:endParaRPr lang="en-US"/>
          </a:p>
        </p:txBody>
      </p:sp>
      <p:sp>
        <p:nvSpPr>
          <p:cNvPr id="57348" name="Rectangle 2"/>
          <p:cNvSpPr>
            <a:spLocks noGrp="1" noRot="1" noChangeAspect="1" noChangeArrowheads="1" noTextEdit="1"/>
          </p:cNvSpPr>
          <p:nvPr>
            <p:ph type="sldImg"/>
          </p:nvPr>
        </p:nvSpPr>
        <p:spPr>
          <a:xfrm>
            <a:off x="1143000" y="684213"/>
            <a:ext cx="4573588" cy="3430587"/>
          </a:xfrm>
          <a:solidFill>
            <a:srgbClr val="FFFFFF"/>
          </a:solidFill>
          <a:ln/>
        </p:spPr>
      </p:sp>
      <p:sp>
        <p:nvSpPr>
          <p:cNvPr id="57349" name="Rectangle 3"/>
          <p:cNvSpPr>
            <a:spLocks noGrp="1" noChangeArrowheads="1"/>
          </p:cNvSpPr>
          <p:nvPr>
            <p:ph type="body" idx="1"/>
          </p:nvPr>
        </p:nvSpPr>
        <p:spPr>
          <a:xfrm>
            <a:off x="912813" y="4343400"/>
            <a:ext cx="5032375" cy="4116388"/>
          </a:xfrm>
          <a:solidFill>
            <a:srgbClr val="FFFFFF"/>
          </a:solidFill>
          <a:ln>
            <a:solidFill>
              <a:srgbClr val="000000"/>
            </a:solidFill>
          </a:ln>
        </p:spPr>
        <p:txBody>
          <a:bodyPr lIns="87682" tIns="43841" rIns="87682" bIns="43841"/>
          <a:lstStyle/>
          <a:p>
            <a:pPr eaLnBrk="1" hangingPunct="1"/>
            <a:r>
              <a:rPr lang="en-US" smtClean="0">
                <a:latin typeface="Arial" pitchFamily="-109" charset="0"/>
                <a:ea typeface="ＭＳ Ｐゴシック" pitchFamily="-109" charset="-128"/>
                <a:cs typeface="ＭＳ Ｐゴシック" pitchFamily="-109" charset="-128"/>
              </a:rPr>
              <a:t>These are often cultural</a:t>
            </a:r>
          </a:p>
          <a:p>
            <a:pPr eaLnBrk="1" hangingPunct="1"/>
            <a:r>
              <a:rPr lang="en-US" smtClean="0">
                <a:latin typeface="Arial" pitchFamily="-109" charset="0"/>
                <a:ea typeface="ＭＳ Ｐゴシック" pitchFamily="-109" charset="-128"/>
                <a:cs typeface="ＭＳ Ｐゴシック" pitchFamily="-109" charset="-128"/>
              </a:rPr>
              <a:t>Embarrassment, Financial info, Identity theft, Targeting (crime, marketing), Prosecution, Persecution, Discrimination, Denial of services / jobs</a:t>
            </a:r>
          </a:p>
          <a:p>
            <a:pPr eaLnBrk="1" hangingPunct="1"/>
            <a:r>
              <a:rPr lang="en-US" smtClean="0">
                <a:latin typeface="Arial" pitchFamily="-109" charset="0"/>
                <a:ea typeface="ＭＳ Ｐゴシック" pitchFamily="-109" charset="-128"/>
                <a:cs typeface="ＭＳ Ｐゴシック" pitchFamily="-109" charset="-128"/>
              </a:rPr>
              <a:t>Examples: Demographic: Race, religion, ethnicity, disability, Financial, Associates, Buying habits, Rentals, Reading, Web surfing, Credit card, Memberships, Purchases, Email, Newsgroups</a:t>
            </a:r>
          </a:p>
          <a:p>
            <a:pPr eaLnBrk="1" hangingPunct="1"/>
            <a:endParaRPr lang="en-US" smtClean="0">
              <a:latin typeface="Arial" pitchFamily="-109" charset="0"/>
              <a:ea typeface="ＭＳ Ｐゴシック" pitchFamily="-109" charset="-128"/>
              <a:cs typeface="ＭＳ Ｐゴシック" pitchFamily="-109" charset="-128"/>
            </a:endParaRPr>
          </a:p>
          <a:p>
            <a:pPr eaLnBrk="1" hangingPunct="1"/>
            <a:r>
              <a:rPr lang="en-US" smtClean="0">
                <a:latin typeface="Arial" pitchFamily="-109" charset="0"/>
                <a:ea typeface="ＭＳ Ｐゴシック" pitchFamily="-109" charset="-128"/>
                <a:cs typeface="ＭＳ Ｐゴシック" pitchFamily="-109" charset="-128"/>
              </a:rPr>
              <a:t>Friends, spouse, Co-workers, boss, General public, Government, Businesses, Criminals</a:t>
            </a:r>
          </a:p>
          <a:p>
            <a:pPr eaLnBrk="1" hangingPunct="1"/>
            <a:endParaRPr lang="en-US" smtClean="0">
              <a:latin typeface="Arial" pitchFamily="-109" charset="0"/>
              <a:ea typeface="ＭＳ Ｐゴシック" pitchFamily="-109" charset="-128"/>
              <a:cs typeface="ＭＳ Ｐゴシック" pitchFamily="-109" charset="-128"/>
            </a:endParaRPr>
          </a:p>
          <a:p>
            <a:pPr eaLnBrk="1" hangingPunct="1"/>
            <a:r>
              <a:rPr lang="en-US" smtClean="0">
                <a:latin typeface="Arial" pitchFamily="-109" charset="0"/>
                <a:ea typeface="ＭＳ Ｐゴシック" pitchFamily="-109" charset="-128"/>
                <a:cs typeface="ＭＳ Ｐゴシック" pitchFamily="-109" charset="-128"/>
              </a:rPr>
              <a:t>Medical Records (Drug interactions, Family history, Genetic counseling), </a:t>
            </a:r>
          </a:p>
          <a:p>
            <a:pPr eaLnBrk="1" hangingPunct="1"/>
            <a:r>
              <a:rPr lang="en-US" smtClean="0">
                <a:latin typeface="Arial" pitchFamily="-109" charset="0"/>
                <a:ea typeface="ＭＳ Ｐゴシック" pitchFamily="-109" charset="-128"/>
                <a:cs typeface="ＭＳ Ｐゴシック" pitchFamily="-109" charset="-128"/>
              </a:rPr>
              <a:t>Product recommendations (Other books you would like, Accessories for things you own, Gift registry), </a:t>
            </a:r>
          </a:p>
          <a:p>
            <a:pPr eaLnBrk="1" hangingPunct="1"/>
            <a:r>
              <a:rPr lang="en-US" smtClean="0">
                <a:latin typeface="Arial" pitchFamily="-109" charset="0"/>
                <a:ea typeface="ＭＳ Ｐゴシック" pitchFamily="-109" charset="-128"/>
                <a:cs typeface="ＭＳ Ｐゴシック" pitchFamily="-109" charset="-128"/>
              </a:rPr>
              <a:t>Criminal investigations (Bail jumpers, Credit card &amp; check fraud, Buying habits, Gun “fingerprinting”, Immigration / visas),</a:t>
            </a:r>
          </a:p>
          <a:p>
            <a:pPr eaLnBrk="1" hangingPunct="1"/>
            <a:r>
              <a:rPr lang="en-US" smtClean="0">
                <a:latin typeface="Arial" pitchFamily="-109" charset="0"/>
                <a:ea typeface="ＭＳ Ｐゴシック" pitchFamily="-109" charset="-128"/>
                <a:cs typeface="ＭＳ Ｐゴシック" pitchFamily="-109" charset="-128"/>
              </a:rPr>
              <a:t>Job screening (Disqualifications: Violent criminals, Sex offenders, Embezzlers - Qualifications: Degrees, Employment history)</a:t>
            </a:r>
          </a:p>
          <a:p>
            <a:pPr eaLnBrk="1" hangingPunct="1"/>
            <a:endParaRPr lang="en-US" smtClean="0">
              <a:latin typeface="Arial" pitchFamily="-109" charset="0"/>
              <a:ea typeface="ＭＳ Ｐゴシック" pitchFamily="-109" charset="-128"/>
              <a:cs typeface="ＭＳ Ｐゴシック" pitchFamily="-109" charset="-128"/>
            </a:endParaRPr>
          </a:p>
          <a:p>
            <a:pPr eaLnBrk="1" hangingPunct="1"/>
            <a:r>
              <a:rPr lang="en-US" smtClean="0">
                <a:latin typeface="Arial" pitchFamily="-109" charset="0"/>
                <a:ea typeface="ＭＳ Ｐゴシック" pitchFamily="-109" charset="-128"/>
                <a:cs typeface="ＭＳ Ｐゴシック" pitchFamily="-109" charset="-128"/>
              </a:rPr>
              <a:t>Companies / organizations / individuals: Do something good for them, good or bad for you.</a:t>
            </a:r>
          </a:p>
          <a:p>
            <a:pPr eaLnBrk="1" hangingPunct="1"/>
            <a:r>
              <a:rPr lang="en-US" smtClean="0">
                <a:latin typeface="Arial" pitchFamily="-109" charset="0"/>
                <a:ea typeface="ＭＳ Ｐゴシック" pitchFamily="-109" charset="-128"/>
                <a:cs typeface="ＭＳ Ｐゴシック" pitchFamily="-109" charset="-128"/>
              </a:rPr>
              <a:t>Government: Do something good for them, good or bad for you.</a:t>
            </a:r>
          </a:p>
          <a:p>
            <a:pPr eaLnBrk="1" hangingPunct="1"/>
            <a:r>
              <a:rPr lang="en-US" smtClean="0">
                <a:latin typeface="Arial" pitchFamily="-109" charset="0"/>
                <a:ea typeface="ＭＳ Ｐゴシック" pitchFamily="-109" charset="-128"/>
                <a:cs typeface="ＭＳ Ｐゴシック" pitchFamily="-109" charset="-128"/>
              </a:rPr>
              <a:t>Criminals: Do something good for them, bad for you.</a:t>
            </a:r>
          </a:p>
          <a:p>
            <a:pPr eaLnBrk="1" hangingPunct="1"/>
            <a:endParaRPr lang="en-US" smtClean="0">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fld id="{D3E74EDC-53AE-CF46-8E2A-38C78135BE42}" type="datetime1">
              <a:rPr lang="en-US"/>
              <a:pPr/>
              <a:t>9/24/13</a:t>
            </a:fld>
            <a:endParaRPr lang="en-US"/>
          </a:p>
        </p:txBody>
      </p:sp>
      <p:sp>
        <p:nvSpPr>
          <p:cNvPr id="59395" name="Rectangle 7"/>
          <p:cNvSpPr>
            <a:spLocks noGrp="1" noChangeArrowheads="1"/>
          </p:cNvSpPr>
          <p:nvPr>
            <p:ph type="sldNum" sz="quarter" idx="5"/>
          </p:nvPr>
        </p:nvSpPr>
        <p:spPr>
          <a:noFill/>
        </p:spPr>
        <p:txBody>
          <a:bodyPr/>
          <a:lstStyle/>
          <a:p>
            <a:fld id="{E18EFE08-7B51-784F-BF3D-8A7560732B6B}" type="slidenum">
              <a:rPr lang="en-US"/>
              <a:pPr/>
              <a:t>47</a:t>
            </a:fld>
            <a:endParaRPr lang="en-US"/>
          </a:p>
        </p:txBody>
      </p:sp>
      <p:sp>
        <p:nvSpPr>
          <p:cNvPr id="59396" name="Rectangle 2"/>
          <p:cNvSpPr>
            <a:spLocks noGrp="1" noRot="1" noChangeAspect="1" noChangeArrowheads="1" noTextEdit="1"/>
          </p:cNvSpPr>
          <p:nvPr>
            <p:ph type="sldImg"/>
          </p:nvPr>
        </p:nvSpPr>
        <p:spPr>
          <a:xfrm>
            <a:off x="1143000" y="684213"/>
            <a:ext cx="4573588" cy="3430587"/>
          </a:xfrm>
          <a:solidFill>
            <a:srgbClr val="FFFFFF"/>
          </a:solidFill>
          <a:ln/>
        </p:spPr>
      </p:sp>
      <p:sp>
        <p:nvSpPr>
          <p:cNvPr id="59397" name="Rectangle 3"/>
          <p:cNvSpPr>
            <a:spLocks noGrp="1" noChangeArrowheads="1"/>
          </p:cNvSpPr>
          <p:nvPr>
            <p:ph type="body" idx="1"/>
          </p:nvPr>
        </p:nvSpPr>
        <p:spPr>
          <a:xfrm>
            <a:off x="912813" y="4343400"/>
            <a:ext cx="5032375" cy="4116388"/>
          </a:xfrm>
          <a:solidFill>
            <a:srgbClr val="FFFFFF"/>
          </a:solidFill>
          <a:ln>
            <a:solidFill>
              <a:srgbClr val="000000"/>
            </a:solidFill>
          </a:ln>
        </p:spPr>
        <p:txBody>
          <a:bodyPr lIns="87682" tIns="43841" rIns="87682" bIns="43841"/>
          <a:lstStyle/>
          <a:p>
            <a:pPr eaLnBrk="1" hangingPunct="1"/>
            <a:r>
              <a:rPr lang="en-US">
                <a:latin typeface="Arial" pitchFamily="-109" charset="0"/>
                <a:ea typeface="ＭＳ Ｐゴシック" pitchFamily="-109" charset="-128"/>
                <a:cs typeface="ＭＳ Ｐゴシック" pitchFamily="-109" charset="-128"/>
              </a:rPr>
              <a:t>Some things are public knowledge, e.g. home ownership, phone number, arrests.</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Grp="1" noChangeArrowheads="1"/>
          </p:cNvSpPr>
          <p:nvPr>
            <p:ph type="dt" sz="quarter" idx="1"/>
          </p:nvPr>
        </p:nvSpPr>
        <p:spPr>
          <a:noFill/>
        </p:spPr>
        <p:txBody>
          <a:bodyPr/>
          <a:lstStyle/>
          <a:p>
            <a:fld id="{1B35C96B-650F-1942-8433-1965ACA9F1F8}" type="datetime1">
              <a:rPr lang="en-US"/>
              <a:pPr/>
              <a:t>9/24/13</a:t>
            </a:fld>
            <a:endParaRPr lang="en-US"/>
          </a:p>
        </p:txBody>
      </p:sp>
      <p:sp>
        <p:nvSpPr>
          <p:cNvPr id="61443" name="Rectangle 7"/>
          <p:cNvSpPr>
            <a:spLocks noGrp="1" noChangeArrowheads="1"/>
          </p:cNvSpPr>
          <p:nvPr>
            <p:ph type="sldNum" sz="quarter" idx="5"/>
          </p:nvPr>
        </p:nvSpPr>
        <p:spPr>
          <a:noFill/>
        </p:spPr>
        <p:txBody>
          <a:bodyPr/>
          <a:lstStyle/>
          <a:p>
            <a:fld id="{814BA5C0-A2B5-184D-AE51-A27E8BD762B6}" type="slidenum">
              <a:rPr lang="en-US"/>
              <a:pPr/>
              <a:t>48</a:t>
            </a:fld>
            <a:endParaRPr lang="en-US"/>
          </a:p>
        </p:txBody>
      </p:sp>
      <p:sp>
        <p:nvSpPr>
          <p:cNvPr id="61444" name="Rectangle 2"/>
          <p:cNvSpPr>
            <a:spLocks noGrp="1" noRot="1" noChangeAspect="1" noChangeArrowheads="1"/>
          </p:cNvSpPr>
          <p:nvPr>
            <p:ph type="sldImg"/>
          </p:nvPr>
        </p:nvSpPr>
        <p:spPr>
          <a:solidFill>
            <a:srgbClr val="FFFFFF"/>
          </a:solidFill>
          <a:ln/>
        </p:spPr>
      </p:sp>
      <p:sp>
        <p:nvSpPr>
          <p:cNvPr id="61445"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type="dt" sz="quarter" idx="1"/>
          </p:nvPr>
        </p:nvSpPr>
        <p:spPr>
          <a:noFill/>
        </p:spPr>
        <p:txBody>
          <a:bodyPr/>
          <a:lstStyle/>
          <a:p>
            <a:fld id="{5FDF0AE1-B411-BD4F-B356-CF38F8062373}" type="datetime1">
              <a:rPr lang="en-US"/>
              <a:pPr/>
              <a:t>9/24/13</a:t>
            </a:fld>
            <a:endParaRPr lang="en-US"/>
          </a:p>
        </p:txBody>
      </p:sp>
      <p:sp>
        <p:nvSpPr>
          <p:cNvPr id="63491" name="Rectangle 7"/>
          <p:cNvSpPr>
            <a:spLocks noGrp="1" noChangeArrowheads="1"/>
          </p:cNvSpPr>
          <p:nvPr>
            <p:ph type="sldNum" sz="quarter" idx="5"/>
          </p:nvPr>
        </p:nvSpPr>
        <p:spPr>
          <a:noFill/>
        </p:spPr>
        <p:txBody>
          <a:bodyPr/>
          <a:lstStyle/>
          <a:p>
            <a:fld id="{E570CB67-8FF2-A545-84A7-7402C874154B}" type="slidenum">
              <a:rPr lang="en-US"/>
              <a:pPr/>
              <a:t>49</a:t>
            </a:fld>
            <a:endParaRPr lang="en-US"/>
          </a:p>
        </p:txBody>
      </p:sp>
      <p:sp>
        <p:nvSpPr>
          <p:cNvPr id="63492" name="Rectangle 2"/>
          <p:cNvSpPr>
            <a:spLocks noGrp="1" noRot="1" noChangeAspect="1" noChangeArrowheads="1" noTextEdit="1"/>
          </p:cNvSpPr>
          <p:nvPr>
            <p:ph type="sldImg"/>
          </p:nvPr>
        </p:nvSpPr>
        <p:spPr>
          <a:xfrm>
            <a:off x="1143000" y="684213"/>
            <a:ext cx="4573588" cy="3430587"/>
          </a:xfrm>
          <a:solidFill>
            <a:srgbClr val="FFFFFF"/>
          </a:solidFill>
          <a:ln/>
        </p:spPr>
      </p:sp>
      <p:sp>
        <p:nvSpPr>
          <p:cNvPr id="63493" name="Rectangle 3"/>
          <p:cNvSpPr>
            <a:spLocks noGrp="1" noChangeArrowheads="1"/>
          </p:cNvSpPr>
          <p:nvPr>
            <p:ph type="body" idx="1"/>
          </p:nvPr>
        </p:nvSpPr>
        <p:spPr>
          <a:xfrm>
            <a:off x="912813" y="4343400"/>
            <a:ext cx="5032375" cy="4116388"/>
          </a:xfrm>
          <a:solidFill>
            <a:srgbClr val="FFFFFF"/>
          </a:solidFill>
          <a:ln>
            <a:solidFill>
              <a:srgbClr val="000000"/>
            </a:solidFill>
          </a:ln>
        </p:spPr>
        <p:txBody>
          <a:bodyPr lIns="87682" tIns="43841" rIns="87682" bIns="43841"/>
          <a:lstStyle/>
          <a:p>
            <a:pPr eaLnBrk="1" hangingPunct="1"/>
            <a:r>
              <a:rPr lang="en-US">
                <a:latin typeface="Arial" pitchFamily="-109" charset="0"/>
                <a:ea typeface="ＭＳ Ｐゴシック" pitchFamily="-109" charset="-128"/>
                <a:cs typeface="ＭＳ Ｐゴシック" pitchFamily="-109" charset="-128"/>
              </a:rPr>
              <a:t>Decide on level of detail, e.g. certain subgroups, activities, </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3"/>
          <p:cNvSpPr>
            <a:spLocks noGrp="1" noChangeArrowheads="1"/>
          </p:cNvSpPr>
          <p:nvPr>
            <p:ph type="dt" sz="quarter" idx="1"/>
          </p:nvPr>
        </p:nvSpPr>
        <p:spPr>
          <a:noFill/>
        </p:spPr>
        <p:txBody>
          <a:bodyPr/>
          <a:lstStyle/>
          <a:p>
            <a:fld id="{7317554C-67E2-D94D-A85F-98D76C4019C4}" type="datetime1">
              <a:rPr lang="en-US"/>
              <a:pPr/>
              <a:t>9/24/13</a:t>
            </a:fld>
            <a:endParaRPr lang="en-US"/>
          </a:p>
        </p:txBody>
      </p:sp>
      <p:sp>
        <p:nvSpPr>
          <p:cNvPr id="65539" name="Rectangle 7"/>
          <p:cNvSpPr>
            <a:spLocks noGrp="1" noChangeArrowheads="1"/>
          </p:cNvSpPr>
          <p:nvPr>
            <p:ph type="sldNum" sz="quarter" idx="5"/>
          </p:nvPr>
        </p:nvSpPr>
        <p:spPr>
          <a:noFill/>
        </p:spPr>
        <p:txBody>
          <a:bodyPr/>
          <a:lstStyle/>
          <a:p>
            <a:fld id="{03CBC032-6335-9742-BA37-DC64AEA96122}" type="slidenum">
              <a:rPr lang="en-US"/>
              <a:pPr/>
              <a:t>50</a:t>
            </a:fld>
            <a:endParaRPr lang="en-US"/>
          </a:p>
        </p:txBody>
      </p:sp>
      <p:sp>
        <p:nvSpPr>
          <p:cNvPr id="65540" name="Rectangle 2"/>
          <p:cNvSpPr>
            <a:spLocks noGrp="1" noRot="1" noChangeAspect="1" noChangeArrowheads="1" noTextEdit="1"/>
          </p:cNvSpPr>
          <p:nvPr>
            <p:ph type="sldImg"/>
          </p:nvPr>
        </p:nvSpPr>
        <p:spPr>
          <a:xfrm>
            <a:off x="1143000" y="684213"/>
            <a:ext cx="4573588" cy="3430587"/>
          </a:xfrm>
          <a:solidFill>
            <a:srgbClr val="FFFFFF"/>
          </a:solidFill>
          <a:ln/>
        </p:spPr>
      </p:sp>
      <p:sp>
        <p:nvSpPr>
          <p:cNvPr id="65541" name="Rectangle 3"/>
          <p:cNvSpPr>
            <a:spLocks noGrp="1" noChangeArrowheads="1"/>
          </p:cNvSpPr>
          <p:nvPr>
            <p:ph type="body" idx="1"/>
          </p:nvPr>
        </p:nvSpPr>
        <p:spPr>
          <a:xfrm>
            <a:off x="912813" y="4343400"/>
            <a:ext cx="5032375" cy="4116388"/>
          </a:xfrm>
          <a:solidFill>
            <a:srgbClr val="FFFFFF"/>
          </a:solidFill>
          <a:ln>
            <a:solidFill>
              <a:srgbClr val="000000"/>
            </a:solidFill>
          </a:ln>
        </p:spPr>
        <p:txBody>
          <a:bodyPr lIns="87682" tIns="43841" rIns="87682" bIns="43841"/>
          <a:lstStyle/>
          <a:p>
            <a:pPr eaLnBrk="1" hangingPunct="1"/>
            <a:r>
              <a:rPr lang="en-US">
                <a:latin typeface="Arial" pitchFamily="-109" charset="0"/>
                <a:ea typeface="ＭＳ Ｐゴシック" pitchFamily="-109" charset="-128"/>
                <a:cs typeface="ＭＳ Ｐゴシック" pitchFamily="-109" charset="-128"/>
              </a:rPr>
              <a:t>Admissibility of evidence. Why? “Fishing”</a:t>
            </a:r>
          </a:p>
          <a:p>
            <a:pPr eaLnBrk="1" hangingPunct="1"/>
            <a:r>
              <a:rPr lang="en-US">
                <a:latin typeface="Arial" pitchFamily="-109" charset="0"/>
                <a:ea typeface="ＭＳ Ｐゴシック" pitchFamily="-109" charset="-128"/>
                <a:cs typeface="ＭＳ Ｐゴシック" pitchFamily="-109" charset="-128"/>
              </a:rPr>
              <a:t>Wiretaps have to be secret to work.</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p:cNvSpPr>
            <a:spLocks noGrp="1" noChangeArrowheads="1"/>
          </p:cNvSpPr>
          <p:nvPr>
            <p:ph type="dt" sz="quarter" idx="1"/>
          </p:nvPr>
        </p:nvSpPr>
        <p:spPr>
          <a:noFill/>
        </p:spPr>
        <p:txBody>
          <a:bodyPr/>
          <a:lstStyle/>
          <a:p>
            <a:fld id="{FB9AA6D2-7EE6-FD46-92C0-ADF3AEEE6926}" type="datetime1">
              <a:rPr lang="en-US"/>
              <a:pPr/>
              <a:t>9/24/13</a:t>
            </a:fld>
            <a:endParaRPr lang="en-US"/>
          </a:p>
        </p:txBody>
      </p:sp>
      <p:sp>
        <p:nvSpPr>
          <p:cNvPr id="67587" name="Rectangle 7"/>
          <p:cNvSpPr>
            <a:spLocks noGrp="1" noChangeArrowheads="1"/>
          </p:cNvSpPr>
          <p:nvPr>
            <p:ph type="sldNum" sz="quarter" idx="5"/>
          </p:nvPr>
        </p:nvSpPr>
        <p:spPr>
          <a:noFill/>
        </p:spPr>
        <p:txBody>
          <a:bodyPr/>
          <a:lstStyle/>
          <a:p>
            <a:fld id="{CBD7E3C7-C5C9-5D46-8931-F2CDD8D3116D}" type="slidenum">
              <a:rPr lang="en-US"/>
              <a:pPr/>
              <a:t>51</a:t>
            </a:fld>
            <a:endParaRPr lang="en-US"/>
          </a:p>
        </p:txBody>
      </p:sp>
      <p:sp>
        <p:nvSpPr>
          <p:cNvPr id="67588" name="Rectangle 2"/>
          <p:cNvSpPr>
            <a:spLocks noGrp="1" noRot="1" noChangeAspect="1" noChangeArrowheads="1" noTextEdit="1"/>
          </p:cNvSpPr>
          <p:nvPr>
            <p:ph type="sldImg"/>
          </p:nvPr>
        </p:nvSpPr>
        <p:spPr>
          <a:xfrm>
            <a:off x="1143000" y="684213"/>
            <a:ext cx="4573588" cy="3430587"/>
          </a:xfrm>
          <a:solidFill>
            <a:srgbClr val="FFFFFF"/>
          </a:solidFill>
          <a:ln/>
        </p:spPr>
      </p:sp>
      <p:sp>
        <p:nvSpPr>
          <p:cNvPr id="67589" name="Rectangle 3"/>
          <p:cNvSpPr>
            <a:spLocks noGrp="1" noChangeArrowheads="1"/>
          </p:cNvSpPr>
          <p:nvPr>
            <p:ph type="body" idx="1"/>
          </p:nvPr>
        </p:nvSpPr>
        <p:spPr>
          <a:xfrm>
            <a:off x="912813" y="4343400"/>
            <a:ext cx="5032375" cy="4116388"/>
          </a:xfrm>
          <a:solidFill>
            <a:srgbClr val="FFFFFF"/>
          </a:solidFill>
          <a:ln>
            <a:solidFill>
              <a:srgbClr val="000000"/>
            </a:solidFill>
          </a:ln>
        </p:spPr>
        <p:txBody>
          <a:bodyPr lIns="87682" tIns="43841" rIns="87682" bIns="43841"/>
          <a:lstStyle/>
          <a:p>
            <a:pPr eaLnBrk="1" hangingPunct="1"/>
            <a:r>
              <a:rPr lang="en-US">
                <a:latin typeface="Arial" pitchFamily="-109" charset="0"/>
                <a:ea typeface="ＭＳ Ｐゴシック" pitchFamily="-109" charset="-128"/>
                <a:cs typeface="ＭＳ Ｐゴシック" pitchFamily="-109" charset="-128"/>
              </a:rPr>
              <a:t>Taxes. Draft.</a:t>
            </a: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3"/>
          <p:cNvSpPr>
            <a:spLocks noGrp="1" noChangeArrowheads="1"/>
          </p:cNvSpPr>
          <p:nvPr>
            <p:ph type="dt" sz="quarter" idx="1"/>
          </p:nvPr>
        </p:nvSpPr>
        <p:spPr>
          <a:noFill/>
        </p:spPr>
        <p:txBody>
          <a:bodyPr/>
          <a:lstStyle/>
          <a:p>
            <a:fld id="{518DC22F-C79A-7E44-82B3-D12A6613B3D1}" type="datetime1">
              <a:rPr lang="en-US"/>
              <a:pPr/>
              <a:t>9/24/13</a:t>
            </a:fld>
            <a:endParaRPr lang="en-US"/>
          </a:p>
        </p:txBody>
      </p:sp>
      <p:sp>
        <p:nvSpPr>
          <p:cNvPr id="69635" name="Rectangle 7"/>
          <p:cNvSpPr>
            <a:spLocks noGrp="1" noChangeArrowheads="1"/>
          </p:cNvSpPr>
          <p:nvPr>
            <p:ph type="sldNum" sz="quarter" idx="5"/>
          </p:nvPr>
        </p:nvSpPr>
        <p:spPr>
          <a:noFill/>
        </p:spPr>
        <p:txBody>
          <a:bodyPr/>
          <a:lstStyle/>
          <a:p>
            <a:fld id="{048D5027-1DD8-B94A-952C-E49E2C77719C}" type="slidenum">
              <a:rPr lang="en-US"/>
              <a:pPr/>
              <a:t>52</a:t>
            </a:fld>
            <a:endParaRPr lang="en-US"/>
          </a:p>
        </p:txBody>
      </p:sp>
      <p:sp>
        <p:nvSpPr>
          <p:cNvPr id="69636" name="Rectangle 2"/>
          <p:cNvSpPr>
            <a:spLocks noGrp="1" noRot="1" noChangeAspect="1" noChangeArrowheads="1" noTextEdit="1"/>
          </p:cNvSpPr>
          <p:nvPr>
            <p:ph type="sldImg"/>
          </p:nvPr>
        </p:nvSpPr>
        <p:spPr>
          <a:xfrm>
            <a:off x="1143000" y="684213"/>
            <a:ext cx="4573588" cy="3430587"/>
          </a:xfrm>
          <a:solidFill>
            <a:srgbClr val="FFFFFF"/>
          </a:solidFill>
          <a:ln/>
        </p:spPr>
      </p:sp>
      <p:sp>
        <p:nvSpPr>
          <p:cNvPr id="69637" name="Rectangle 3"/>
          <p:cNvSpPr>
            <a:spLocks noGrp="1" noChangeArrowheads="1"/>
          </p:cNvSpPr>
          <p:nvPr>
            <p:ph type="body" idx="1"/>
          </p:nvPr>
        </p:nvSpPr>
        <p:spPr>
          <a:xfrm>
            <a:off x="912813" y="4343400"/>
            <a:ext cx="5032375" cy="4116388"/>
          </a:xfrm>
          <a:solidFill>
            <a:srgbClr val="FFFFFF"/>
          </a:solidFill>
          <a:ln>
            <a:solidFill>
              <a:srgbClr val="000000"/>
            </a:solidFill>
          </a:ln>
        </p:spPr>
        <p:txBody>
          <a:bodyPr lIns="87682" tIns="43841" rIns="87682" bIns="43841"/>
          <a:lstStyle/>
          <a:p>
            <a:pPr eaLnBrk="1" hangingPunct="1"/>
            <a:r>
              <a:rPr lang="en-US">
                <a:latin typeface="Arial" pitchFamily="-109" charset="0"/>
                <a:ea typeface="ＭＳ Ｐゴシック" pitchFamily="-109" charset="-128"/>
                <a:cs typeface="ＭＳ Ｐゴシック" pitchFamily="-109" charset="-128"/>
              </a:rPr>
              <a:t>Taxes. Draft.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3"/>
          <p:cNvSpPr>
            <a:spLocks noGrp="1" noChangeArrowheads="1"/>
          </p:cNvSpPr>
          <p:nvPr>
            <p:ph type="dt" sz="quarter" idx="1"/>
          </p:nvPr>
        </p:nvSpPr>
        <p:spPr>
          <a:noFill/>
        </p:spPr>
        <p:txBody>
          <a:bodyPr/>
          <a:lstStyle/>
          <a:p>
            <a:fld id="{69E5DC99-0D79-7648-BD04-60F4431BE3E5}" type="datetime1">
              <a:rPr lang="en-US"/>
              <a:pPr/>
              <a:t>9/24/13</a:t>
            </a:fld>
            <a:endParaRPr lang="en-US"/>
          </a:p>
        </p:txBody>
      </p:sp>
      <p:sp>
        <p:nvSpPr>
          <p:cNvPr id="71683" name="Rectangle 7"/>
          <p:cNvSpPr>
            <a:spLocks noGrp="1" noChangeArrowheads="1"/>
          </p:cNvSpPr>
          <p:nvPr>
            <p:ph type="sldNum" sz="quarter" idx="5"/>
          </p:nvPr>
        </p:nvSpPr>
        <p:spPr>
          <a:noFill/>
        </p:spPr>
        <p:txBody>
          <a:bodyPr/>
          <a:lstStyle/>
          <a:p>
            <a:fld id="{7D735DE1-7F2D-1346-AC03-D83FD583453F}" type="slidenum">
              <a:rPr lang="en-US"/>
              <a:pPr/>
              <a:t>6</a:t>
            </a:fld>
            <a:endParaRPr lang="en-US"/>
          </a:p>
        </p:txBody>
      </p:sp>
      <p:sp>
        <p:nvSpPr>
          <p:cNvPr id="71684" name="Rectangle 2"/>
          <p:cNvSpPr>
            <a:spLocks noGrp="1" noRot="1" noChangeAspect="1" noChangeArrowheads="1"/>
          </p:cNvSpPr>
          <p:nvPr>
            <p:ph type="sldImg"/>
          </p:nvPr>
        </p:nvSpPr>
        <p:spPr>
          <a:solidFill>
            <a:srgbClr val="FFFFFF"/>
          </a:solidFill>
          <a:ln/>
        </p:spPr>
      </p:sp>
      <p:sp>
        <p:nvSpPr>
          <p:cNvPr id="71685"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3"/>
          <p:cNvSpPr>
            <a:spLocks noGrp="1" noChangeArrowheads="1"/>
          </p:cNvSpPr>
          <p:nvPr>
            <p:ph type="dt" sz="quarter" idx="1"/>
          </p:nvPr>
        </p:nvSpPr>
        <p:spPr>
          <a:noFill/>
        </p:spPr>
        <p:txBody>
          <a:bodyPr/>
          <a:lstStyle/>
          <a:p>
            <a:fld id="{2E618905-8E4B-194E-9E92-7859C4C1D17E}" type="datetime1">
              <a:rPr lang="en-US"/>
              <a:pPr/>
              <a:t>9/24/13</a:t>
            </a:fld>
            <a:endParaRPr lang="en-US"/>
          </a:p>
        </p:txBody>
      </p:sp>
      <p:sp>
        <p:nvSpPr>
          <p:cNvPr id="71683" name="Rectangle 7"/>
          <p:cNvSpPr>
            <a:spLocks noGrp="1" noChangeArrowheads="1"/>
          </p:cNvSpPr>
          <p:nvPr>
            <p:ph type="sldNum" sz="quarter" idx="5"/>
          </p:nvPr>
        </p:nvSpPr>
        <p:spPr>
          <a:noFill/>
        </p:spPr>
        <p:txBody>
          <a:bodyPr/>
          <a:lstStyle/>
          <a:p>
            <a:fld id="{1F6316D4-2EB4-AF4B-9567-6A6ACEC6967D}" type="slidenum">
              <a:rPr lang="en-US"/>
              <a:pPr/>
              <a:t>53</a:t>
            </a:fld>
            <a:endParaRPr lang="en-US"/>
          </a:p>
        </p:txBody>
      </p:sp>
      <p:sp>
        <p:nvSpPr>
          <p:cNvPr id="71684" name="Rectangle 2"/>
          <p:cNvSpPr>
            <a:spLocks noGrp="1" noRot="1" noChangeAspect="1" noChangeArrowheads="1" noTextEdit="1"/>
          </p:cNvSpPr>
          <p:nvPr>
            <p:ph type="sldImg"/>
          </p:nvPr>
        </p:nvSpPr>
        <p:spPr>
          <a:xfrm>
            <a:off x="1143000" y="684213"/>
            <a:ext cx="4573588" cy="3430587"/>
          </a:xfrm>
          <a:solidFill>
            <a:srgbClr val="FFFFFF"/>
          </a:solidFill>
          <a:ln/>
        </p:spPr>
      </p:sp>
      <p:sp>
        <p:nvSpPr>
          <p:cNvPr id="71685" name="Rectangle 3"/>
          <p:cNvSpPr>
            <a:spLocks noGrp="1" noChangeArrowheads="1"/>
          </p:cNvSpPr>
          <p:nvPr>
            <p:ph type="body" idx="1"/>
          </p:nvPr>
        </p:nvSpPr>
        <p:spPr>
          <a:xfrm>
            <a:off x="912813" y="4343400"/>
            <a:ext cx="5032375" cy="4116388"/>
          </a:xfrm>
          <a:solidFill>
            <a:srgbClr val="FFFFFF"/>
          </a:solidFill>
          <a:ln>
            <a:solidFill>
              <a:srgbClr val="000000"/>
            </a:solidFill>
          </a:ln>
        </p:spPr>
        <p:txBody>
          <a:bodyPr lIns="87682" tIns="43841" rIns="87682" bIns="43841"/>
          <a:lstStyle/>
          <a:p>
            <a:pPr eaLnBrk="1" hangingPunct="1"/>
            <a:endParaRPr lang="en-US">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p:cNvSpPr>
            <a:spLocks noGrp="1" noChangeArrowheads="1"/>
          </p:cNvSpPr>
          <p:nvPr>
            <p:ph type="dt" sz="quarter" idx="1"/>
          </p:nvPr>
        </p:nvSpPr>
        <p:spPr>
          <a:noFill/>
        </p:spPr>
        <p:txBody>
          <a:bodyPr/>
          <a:lstStyle/>
          <a:p>
            <a:fld id="{007CCA36-21BF-E94E-A623-FA74006FA133}" type="datetime1">
              <a:rPr lang="en-US"/>
              <a:pPr/>
              <a:t>9/24/13</a:t>
            </a:fld>
            <a:endParaRPr lang="en-US"/>
          </a:p>
        </p:txBody>
      </p:sp>
      <p:sp>
        <p:nvSpPr>
          <p:cNvPr id="73731" name="Rectangle 7"/>
          <p:cNvSpPr>
            <a:spLocks noGrp="1" noChangeArrowheads="1"/>
          </p:cNvSpPr>
          <p:nvPr>
            <p:ph type="sldNum" sz="quarter" idx="5"/>
          </p:nvPr>
        </p:nvSpPr>
        <p:spPr>
          <a:noFill/>
        </p:spPr>
        <p:txBody>
          <a:bodyPr/>
          <a:lstStyle/>
          <a:p>
            <a:fld id="{41C79E9C-2A3A-7B43-A128-199EF954CBB6}" type="slidenum">
              <a:rPr lang="en-US"/>
              <a:pPr/>
              <a:t>54</a:t>
            </a:fld>
            <a:endParaRPr lang="en-US"/>
          </a:p>
        </p:txBody>
      </p:sp>
      <p:sp>
        <p:nvSpPr>
          <p:cNvPr id="73732" name="Rectangle 2"/>
          <p:cNvSpPr>
            <a:spLocks noGrp="1" noRot="1" noChangeAspect="1" noChangeArrowheads="1" noTextEdit="1"/>
          </p:cNvSpPr>
          <p:nvPr>
            <p:ph type="sldImg"/>
          </p:nvPr>
        </p:nvSpPr>
        <p:spPr>
          <a:xfrm>
            <a:off x="1143000" y="684213"/>
            <a:ext cx="4573588" cy="3430587"/>
          </a:xfrm>
          <a:solidFill>
            <a:srgbClr val="FFFFFF"/>
          </a:solidFill>
          <a:ln/>
        </p:spPr>
      </p:sp>
      <p:sp>
        <p:nvSpPr>
          <p:cNvPr id="73733" name="Rectangle 3"/>
          <p:cNvSpPr>
            <a:spLocks noGrp="1" noChangeArrowheads="1"/>
          </p:cNvSpPr>
          <p:nvPr>
            <p:ph type="body" idx="1"/>
          </p:nvPr>
        </p:nvSpPr>
        <p:spPr>
          <a:xfrm>
            <a:off x="912813" y="4343400"/>
            <a:ext cx="5032375" cy="4116388"/>
          </a:xfrm>
          <a:solidFill>
            <a:srgbClr val="FFFFFF"/>
          </a:solidFill>
          <a:ln>
            <a:solidFill>
              <a:srgbClr val="000000"/>
            </a:solidFill>
          </a:ln>
        </p:spPr>
        <p:txBody>
          <a:bodyPr lIns="87682" tIns="43841" rIns="87682" bIns="43841"/>
          <a:lstStyle/>
          <a:p>
            <a:pPr eaLnBrk="1" hangingPunct="1"/>
            <a:r>
              <a:rPr lang="en-US">
                <a:latin typeface="Arial" pitchFamily="-109" charset="0"/>
                <a:ea typeface="ＭＳ Ｐゴシック" pitchFamily="-109" charset="-128"/>
                <a:cs typeface="ＭＳ Ｐゴシック" pitchFamily="-109" charset="-128"/>
              </a:rPr>
              <a:t>E.g. credit report.</a:t>
            </a: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3"/>
          <p:cNvSpPr>
            <a:spLocks noGrp="1" noChangeArrowheads="1"/>
          </p:cNvSpPr>
          <p:nvPr>
            <p:ph type="dt" sz="quarter" idx="1"/>
          </p:nvPr>
        </p:nvSpPr>
        <p:spPr>
          <a:noFill/>
        </p:spPr>
        <p:txBody>
          <a:bodyPr/>
          <a:lstStyle/>
          <a:p>
            <a:fld id="{966A2172-261D-BF4D-937C-B0A780049B3C}" type="datetime1">
              <a:rPr lang="en-US"/>
              <a:pPr/>
              <a:t>9/24/13</a:t>
            </a:fld>
            <a:endParaRPr lang="en-US"/>
          </a:p>
        </p:txBody>
      </p:sp>
      <p:sp>
        <p:nvSpPr>
          <p:cNvPr id="75779" name="Rectangle 7"/>
          <p:cNvSpPr>
            <a:spLocks noGrp="1" noChangeArrowheads="1"/>
          </p:cNvSpPr>
          <p:nvPr>
            <p:ph type="sldNum" sz="quarter" idx="5"/>
          </p:nvPr>
        </p:nvSpPr>
        <p:spPr>
          <a:noFill/>
        </p:spPr>
        <p:txBody>
          <a:bodyPr/>
          <a:lstStyle/>
          <a:p>
            <a:fld id="{33E1CCA6-F94E-0C4E-A3EB-4F3FC997958A}" type="slidenum">
              <a:rPr lang="en-US"/>
              <a:pPr/>
              <a:t>55</a:t>
            </a:fld>
            <a:endParaRPr lang="en-US"/>
          </a:p>
        </p:txBody>
      </p:sp>
      <p:sp>
        <p:nvSpPr>
          <p:cNvPr id="75780" name="Rectangle 2"/>
          <p:cNvSpPr>
            <a:spLocks noGrp="1" noRot="1" noChangeAspect="1" noChangeArrowheads="1"/>
          </p:cNvSpPr>
          <p:nvPr>
            <p:ph type="sldImg"/>
          </p:nvPr>
        </p:nvSpPr>
        <p:spPr>
          <a:solidFill>
            <a:srgbClr val="FFFFFF"/>
          </a:solidFill>
          <a:ln/>
        </p:spPr>
      </p:sp>
      <p:sp>
        <p:nvSpPr>
          <p:cNvPr id="75781"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3"/>
          <p:cNvSpPr>
            <a:spLocks noGrp="1" noChangeArrowheads="1"/>
          </p:cNvSpPr>
          <p:nvPr>
            <p:ph type="dt" sz="quarter" idx="1"/>
          </p:nvPr>
        </p:nvSpPr>
        <p:spPr>
          <a:noFill/>
        </p:spPr>
        <p:txBody>
          <a:bodyPr/>
          <a:lstStyle/>
          <a:p>
            <a:fld id="{CFACEB81-03BD-BF49-A80E-8B775DDA626C}" type="datetime1">
              <a:rPr lang="en-US"/>
              <a:pPr/>
              <a:t>9/24/13</a:t>
            </a:fld>
            <a:endParaRPr lang="en-US"/>
          </a:p>
        </p:txBody>
      </p:sp>
      <p:sp>
        <p:nvSpPr>
          <p:cNvPr id="77827" name="Rectangle 7"/>
          <p:cNvSpPr>
            <a:spLocks noGrp="1" noChangeArrowheads="1"/>
          </p:cNvSpPr>
          <p:nvPr>
            <p:ph type="sldNum" sz="quarter" idx="5"/>
          </p:nvPr>
        </p:nvSpPr>
        <p:spPr>
          <a:noFill/>
        </p:spPr>
        <p:txBody>
          <a:bodyPr/>
          <a:lstStyle/>
          <a:p>
            <a:fld id="{831BD011-0C06-6343-BE4F-68594A020A85}" type="slidenum">
              <a:rPr lang="en-US"/>
              <a:pPr/>
              <a:t>56</a:t>
            </a:fld>
            <a:endParaRPr lang="en-US"/>
          </a:p>
        </p:txBody>
      </p:sp>
      <p:sp>
        <p:nvSpPr>
          <p:cNvPr id="77828" name="Rectangle 2"/>
          <p:cNvSpPr>
            <a:spLocks noGrp="1" noRot="1" noChangeAspect="1" noChangeArrowheads="1"/>
          </p:cNvSpPr>
          <p:nvPr>
            <p:ph type="sldImg"/>
          </p:nvPr>
        </p:nvSpPr>
        <p:spPr>
          <a:solidFill>
            <a:srgbClr val="FFFFFF"/>
          </a:solidFill>
          <a:ln/>
        </p:spPr>
      </p:sp>
      <p:sp>
        <p:nvSpPr>
          <p:cNvPr id="77829"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8191CC31-6335-364E-BB8B-F944CBCFA090}" type="datetime1">
              <a:rPr lang="en-US"/>
              <a:pPr/>
              <a:t>9/24/13</a:t>
            </a:fld>
            <a:endParaRPr lang="en-US"/>
          </a:p>
        </p:txBody>
      </p:sp>
      <p:sp>
        <p:nvSpPr>
          <p:cNvPr id="18435" name="Rectangle 7"/>
          <p:cNvSpPr>
            <a:spLocks noGrp="1" noChangeArrowheads="1"/>
          </p:cNvSpPr>
          <p:nvPr>
            <p:ph type="sldNum" sz="quarter" idx="5"/>
          </p:nvPr>
        </p:nvSpPr>
        <p:spPr>
          <a:noFill/>
        </p:spPr>
        <p:txBody>
          <a:bodyPr/>
          <a:lstStyle/>
          <a:p>
            <a:fld id="{68887E0E-871C-F642-909A-9CE2FC5B4582}" type="slidenum">
              <a:rPr lang="en-US"/>
              <a:pPr/>
              <a:t>7</a:t>
            </a:fld>
            <a:endParaRPr lang="en-US"/>
          </a:p>
        </p:txBody>
      </p:sp>
      <p:sp>
        <p:nvSpPr>
          <p:cNvPr id="18436" name="Rectangle 2"/>
          <p:cNvSpPr>
            <a:spLocks noGrp="1" noRot="1" noChangeAspect="1" noChangeArrowheads="1"/>
          </p:cNvSpPr>
          <p:nvPr>
            <p:ph type="sldImg"/>
          </p:nvPr>
        </p:nvSpPr>
        <p:spPr>
          <a:solidFill>
            <a:srgbClr val="FFFFFF"/>
          </a:solidFill>
          <a:ln/>
        </p:spPr>
      </p:sp>
      <p:sp>
        <p:nvSpPr>
          <p:cNvPr id="18437"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Introduce the topic, discuss possible concerns</a:t>
            </a:r>
            <a:r>
              <a:rPr lang="en-US" baseline="0" dirty="0" smtClean="0"/>
              <a:t> (thieves seeing your info, employers or parents seeing things you don’t want them to, info to be leaked), possible solutions (introduce legislation, allow for better filtering within friend network), concerns (</a:t>
            </a:r>
            <a:r>
              <a:rPr lang="en-US" baseline="0" dirty="0" err="1" smtClean="0"/>
              <a:t>facebook</a:t>
            </a:r>
            <a:r>
              <a:rPr lang="en-US" baseline="0" dirty="0" smtClean="0"/>
              <a:t> owns everything you post)</a:t>
            </a:r>
            <a:endParaRPr lang="en-US" dirty="0" smtClean="0"/>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9/24/13</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8</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Facebook owns everything you post (pictures, statuses, notes, etc.)</a:t>
            </a:r>
            <a:r>
              <a:rPr lang="en-US" baseline="0" dirty="0" smtClean="0"/>
              <a:t> as well as your profile info (so long as it is useful aka forever)</a:t>
            </a:r>
          </a:p>
          <a:p>
            <a:r>
              <a:rPr lang="en-US" baseline="0" dirty="0" smtClean="0"/>
              <a:t>Data is kept for 90 days after account deletion</a:t>
            </a:r>
          </a:p>
          <a:p>
            <a:r>
              <a:rPr lang="en-US" baseline="0" dirty="0" smtClean="0"/>
              <a:t>When you post from your computer or mobile device it will say what your location was</a:t>
            </a:r>
          </a:p>
          <a:p>
            <a:r>
              <a:rPr lang="en-US" baseline="0" dirty="0" smtClean="0"/>
              <a:t>It keeps metadata on how often you visit a certain page or instant message a specific friend. This data helps owners of public pages (companies)</a:t>
            </a:r>
          </a:p>
          <a:p>
            <a:r>
              <a:rPr lang="en-US" baseline="0" dirty="0" smtClean="0"/>
              <a:t>Facebook games and apps generate their own data which is shared with </a:t>
            </a:r>
            <a:r>
              <a:rPr lang="en-US" baseline="0" dirty="0" err="1" smtClean="0"/>
              <a:t>facebook</a:t>
            </a:r>
            <a:r>
              <a:rPr lang="en-US" baseline="0" dirty="0" smtClean="0"/>
              <a:t>. They own all of this data, </a:t>
            </a:r>
            <a:r>
              <a:rPr lang="en-US" baseline="0" dirty="0" err="1" smtClean="0"/>
              <a:t>fulls</a:t>
            </a:r>
            <a:r>
              <a:rPr lang="en-US" baseline="0" dirty="0" smtClean="0"/>
              <a:t> under whatever their policy is.</a:t>
            </a:r>
            <a:endParaRPr lang="en-US" dirty="0" smtClean="0"/>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9/24/13</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9</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Facebook</a:t>
            </a:r>
            <a:r>
              <a:rPr lang="en-US" baseline="0" dirty="0" smtClean="0"/>
              <a:t> gives data to advertisers that doesn’t have any way to ID us. However, it’s been proven that user IDs can be found out</a:t>
            </a:r>
          </a:p>
          <a:p>
            <a:r>
              <a:rPr lang="en-US" baseline="0" dirty="0" smtClean="0"/>
              <a:t>I can tell it to not have my profile show up on search engine results</a:t>
            </a:r>
          </a:p>
          <a:p>
            <a:r>
              <a:rPr lang="en-US" baseline="0" dirty="0" smtClean="0"/>
              <a:t>On the other hand, anyone with my # or email can search me on </a:t>
            </a:r>
            <a:r>
              <a:rPr lang="en-US" baseline="0" dirty="0" err="1" smtClean="0"/>
              <a:t>facebook</a:t>
            </a:r>
            <a:r>
              <a:rPr lang="en-US" baseline="0" dirty="0" smtClean="0"/>
              <a:t> search</a:t>
            </a:r>
          </a:p>
          <a:p>
            <a:r>
              <a:rPr lang="en-US" baseline="0" dirty="0" smtClean="0"/>
              <a:t>If my friend tags me in a post, everything falls under his or her policy, not mine! I can be very cautious about exposing my profile or any info, but maybe he isn’t</a:t>
            </a:r>
            <a:endParaRPr lang="en-US" dirty="0" smtClean="0"/>
          </a:p>
        </p:txBody>
      </p:sp>
      <p:sp>
        <p:nvSpPr>
          <p:cNvPr id="4" name="Date Placeholder 3"/>
          <p:cNvSpPr>
            <a:spLocks noGrp="1"/>
          </p:cNvSpPr>
          <p:nvPr>
            <p:ph type="dt" idx="10"/>
          </p:nvPr>
        </p:nvSpPr>
        <p:spPr/>
        <p:txBody>
          <a:bodyPr/>
          <a:lstStyle/>
          <a:p>
            <a:fld id="{5B1D91B5-0560-D74B-B065-4EF9F19733B0}" type="datetime1">
              <a:rPr lang="en-US" smtClean="0"/>
              <a:pPr/>
              <a:t>9/24/13</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10</a:t>
            </a:fld>
            <a:endParaRPr lang="en-US"/>
          </a:p>
        </p:txBody>
      </p:sp>
    </p:spTree>
    <p:extLst>
      <p:ext uri="{BB962C8B-B14F-4D97-AF65-F5344CB8AC3E}">
        <p14:creationId xmlns:p14="http://schemas.microsoft.com/office/powerpoint/2010/main" val="4193645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3"/>
          <p:cNvGrpSpPr>
            <a:grpSpLocks/>
          </p:cNvGrpSpPr>
          <p:nvPr/>
        </p:nvGrpSpPr>
        <p:grpSpPr bwMode="auto">
          <a:xfrm>
            <a:off x="0" y="0"/>
            <a:ext cx="9144000" cy="6858000"/>
            <a:chOff x="0" y="0"/>
            <a:chExt cx="5760" cy="4320"/>
          </a:xfrm>
        </p:grpSpPr>
        <p:sp>
          <p:nvSpPr>
            <p:cNvPr id="5" name="Rectangle 2"/>
            <p:cNvSpPr>
              <a:spLocks noChangeArrowheads="1"/>
            </p:cNvSpPr>
            <p:nvPr userDrawn="1"/>
          </p:nvSpPr>
          <p:spPr bwMode="hidden">
            <a:xfrm>
              <a:off x="0" y="0"/>
              <a:ext cx="2208" cy="4320"/>
            </a:xfrm>
            <a:prstGeom prst="rect">
              <a:avLst/>
            </a:prstGeom>
            <a:gradFill rotWithShape="0">
              <a:gsLst>
                <a:gs pos="0">
                  <a:schemeClr val="accent2">
                    <a:lumMod val="60000"/>
                    <a:lumOff val="40000"/>
                  </a:schemeClr>
                </a:gs>
                <a:gs pos="100000">
                  <a:schemeClr val="bg1"/>
                </a:gs>
              </a:gsLst>
              <a:lin ang="0" scaled="1"/>
            </a:gradFill>
            <a:ln w="9525">
              <a:noFill/>
              <a:miter lim="800000"/>
              <a:headEnd/>
              <a:tailEnd/>
            </a:ln>
            <a:effectLst/>
          </p:spPr>
          <p:txBody>
            <a:bodyPr wrap="none" anchor="ctr">
              <a:prstTxWarp prst="textNoShape">
                <a:avLst/>
              </a:prstTxWarp>
            </a:bodyPr>
            <a:lstStyle/>
            <a:p>
              <a:endParaRPr lang="en-US">
                <a:solidFill>
                  <a:schemeClr val="tx1"/>
                </a:solidFill>
              </a:endParaRPr>
            </a:p>
          </p:txBody>
        </p:sp>
        <p:sp>
          <p:nvSpPr>
            <p:cNvPr id="6" name="Rectangle 6"/>
            <p:cNvSpPr>
              <a:spLocks noChangeArrowheads="1"/>
            </p:cNvSpPr>
            <p:nvPr userDrawn="1"/>
          </p:nvSpPr>
          <p:spPr bwMode="hidden">
            <a:xfrm>
              <a:off x="1081" y="1065"/>
              <a:ext cx="4679" cy="1596"/>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grpSp>
          <p:nvGrpSpPr>
            <p:cNvPr id="7" name="Group 22"/>
            <p:cNvGrpSpPr>
              <a:grpSpLocks/>
            </p:cNvGrpSpPr>
            <p:nvPr userDrawn="1"/>
          </p:nvGrpSpPr>
          <p:grpSpPr bwMode="auto">
            <a:xfrm>
              <a:off x="0" y="672"/>
              <a:ext cx="1806" cy="1989"/>
              <a:chOff x="0" y="672"/>
              <a:chExt cx="1806" cy="1989"/>
            </a:xfrm>
          </p:grpSpPr>
          <p:sp>
            <p:nvSpPr>
              <p:cNvPr id="8" name="Rectangle 7"/>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9" name="Rectangle 8"/>
              <p:cNvSpPr>
                <a:spLocks noChangeArrowheads="1"/>
              </p:cNvSpPr>
              <p:nvPr userDrawn="1"/>
            </p:nvSpPr>
            <p:spPr bwMode="auto">
              <a:xfrm>
                <a:off x="1081" y="1065"/>
                <a:ext cx="362" cy="405"/>
              </a:xfrm>
              <a:prstGeom prst="rect">
                <a:avLst/>
              </a:prstGeom>
              <a:solidFill>
                <a:schemeClr val="accent2">
                  <a:lumMod val="60000"/>
                  <a:lumOff val="40000"/>
                </a:schemeClr>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0" name="Rectangle 9"/>
              <p:cNvSpPr>
                <a:spLocks noChangeArrowheads="1"/>
              </p:cNvSpPr>
              <p:nvPr userDrawn="1"/>
            </p:nvSpPr>
            <p:spPr bwMode="auto">
              <a:xfrm>
                <a:off x="1437" y="672"/>
                <a:ext cx="369" cy="400"/>
              </a:xfrm>
              <a:prstGeom prst="rect">
                <a:avLst/>
              </a:prstGeom>
              <a:solidFill>
                <a:schemeClr val="accent2">
                  <a:lumMod val="60000"/>
                  <a:lumOff val="40000"/>
                </a:schemeClr>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1" name="Rectangle 10"/>
              <p:cNvSpPr>
                <a:spLocks noChangeArrowheads="1"/>
              </p:cNvSpPr>
              <p:nvPr userDrawn="1"/>
            </p:nvSpPr>
            <p:spPr bwMode="auto">
              <a:xfrm>
                <a:off x="719" y="2257"/>
                <a:ext cx="368" cy="404"/>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2" name="Rectangle 11"/>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3" name="Rectangle 12"/>
              <p:cNvSpPr>
                <a:spLocks noChangeArrowheads="1"/>
              </p:cNvSpPr>
              <p:nvPr userDrawn="1"/>
            </p:nvSpPr>
            <p:spPr bwMode="auto">
              <a:xfrm>
                <a:off x="719" y="1464"/>
                <a:ext cx="368" cy="399"/>
              </a:xfrm>
              <a:prstGeom prst="rect">
                <a:avLst/>
              </a:prstGeom>
              <a:solidFill>
                <a:schemeClr val="accent2">
                  <a:lumMod val="60000"/>
                  <a:lumOff val="40000"/>
                </a:schemeClr>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4" name="Rectangle 13"/>
              <p:cNvSpPr>
                <a:spLocks noChangeArrowheads="1"/>
              </p:cNvSpPr>
              <p:nvPr userDrawn="1"/>
            </p:nvSpPr>
            <p:spPr bwMode="auto">
              <a:xfrm>
                <a:off x="0" y="1464"/>
                <a:ext cx="367" cy="399"/>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5" name="Rectangle 14"/>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6" name="Rectangle 15"/>
              <p:cNvSpPr>
                <a:spLocks noChangeArrowheads="1"/>
              </p:cNvSpPr>
              <p:nvPr userDrawn="1"/>
            </p:nvSpPr>
            <p:spPr bwMode="auto">
              <a:xfrm>
                <a:off x="361" y="1857"/>
                <a:ext cx="363" cy="406"/>
              </a:xfrm>
              <a:prstGeom prst="rect">
                <a:avLst/>
              </a:prstGeom>
              <a:solidFill>
                <a:schemeClr val="accent2">
                  <a:lumMod val="60000"/>
                  <a:lumOff val="40000"/>
                </a:schemeClr>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7" name="Rectangle 16"/>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grpSp>
      </p:grpSp>
      <p:pic>
        <p:nvPicPr>
          <p:cNvPr id="18" name="Picture 25"/>
          <p:cNvPicPr>
            <a:picLocks noChangeAspect="1" noChangeArrowheads="1"/>
          </p:cNvPicPr>
          <p:nvPr/>
        </p:nvPicPr>
        <p:blipFill>
          <a:blip r:embed="rId2"/>
          <a:srcRect/>
          <a:stretch>
            <a:fillRect/>
          </a:stretch>
        </p:blipFill>
        <p:spPr bwMode="auto">
          <a:xfrm>
            <a:off x="7977188" y="23813"/>
            <a:ext cx="1166812" cy="433387"/>
          </a:xfrm>
          <a:prstGeom prst="rect">
            <a:avLst/>
          </a:prstGeom>
          <a:noFill/>
          <a:ln w="9525">
            <a:noFill/>
            <a:miter lim="800000"/>
            <a:headEnd/>
            <a:tailEnd/>
          </a:ln>
        </p:spPr>
      </p:pic>
      <p:sp>
        <p:nvSpPr>
          <p:cNvPr id="19" name="Text Box 26"/>
          <p:cNvSpPr txBox="1">
            <a:spLocks noChangeArrowheads="1"/>
          </p:cNvSpPr>
          <p:nvPr/>
        </p:nvSpPr>
        <p:spPr bwMode="auto">
          <a:xfrm>
            <a:off x="1576388" y="23813"/>
            <a:ext cx="6015037" cy="473075"/>
          </a:xfrm>
          <a:prstGeom prst="rect">
            <a:avLst/>
          </a:prstGeom>
          <a:noFill/>
          <a:ln w="9525">
            <a:noFill/>
            <a:miter lim="800000"/>
            <a:headEnd/>
            <a:tailEnd/>
          </a:ln>
          <a:effectLst/>
        </p:spPr>
        <p:txBody>
          <a:bodyPr wrap="none" anchor="ctr">
            <a:prstTxWarp prst="textNoShape">
              <a:avLst/>
            </a:prstTxWarp>
            <a:spAutoFit/>
          </a:bodyPr>
          <a:lstStyle/>
          <a:p>
            <a:r>
              <a:rPr lang="en-US" sz="2500" b="1">
                <a:solidFill>
                  <a:srgbClr val="990033"/>
                </a:solidFill>
              </a:rPr>
              <a:t>CS 3043 Social Implications Of Computing</a:t>
            </a:r>
          </a:p>
        </p:txBody>
      </p:sp>
      <p:sp>
        <p:nvSpPr>
          <p:cNvPr id="39953" name="Rectangle 17"/>
          <p:cNvSpPr>
            <a:spLocks noGrp="1" noChangeArrowheads="1"/>
          </p:cNvSpPr>
          <p:nvPr>
            <p:ph type="ctrTitle"/>
          </p:nvPr>
        </p:nvSpPr>
        <p:spPr>
          <a:xfrm>
            <a:off x="2971800" y="1828800"/>
            <a:ext cx="6019800" cy="2209800"/>
          </a:xfrm>
        </p:spPr>
        <p:txBody>
          <a:bodyPr/>
          <a:lstStyle>
            <a:lvl1pPr>
              <a:defRPr sz="4200">
                <a:solidFill>
                  <a:schemeClr val="tx2"/>
                </a:solidFill>
              </a:defRPr>
            </a:lvl1pPr>
          </a:lstStyle>
          <a:p>
            <a:r>
              <a:rPr lang="en-US" smtClean="0"/>
              <a:t>Click to edit Master title style</a:t>
            </a:r>
            <a:endParaRPr lang="en-US"/>
          </a:p>
        </p:txBody>
      </p:sp>
      <p:sp>
        <p:nvSpPr>
          <p:cNvPr id="39954" name="Rectangle 18"/>
          <p:cNvSpPr>
            <a:spLocks noGrp="1" noChangeArrowheads="1"/>
          </p:cNvSpPr>
          <p:nvPr>
            <p:ph type="subTitle" idx="1"/>
          </p:nvPr>
        </p:nvSpPr>
        <p:spPr>
          <a:xfrm>
            <a:off x="2971800" y="4267200"/>
            <a:ext cx="6019800" cy="1752600"/>
          </a:xfrm>
        </p:spPr>
        <p:txBody>
          <a:bodyPr/>
          <a:lstStyle>
            <a:lvl1pPr marL="0" indent="0">
              <a:buFont typeface="Wingdings" pitchFamily="76" charset="2"/>
              <a:buNone/>
              <a:defRPr sz="3200"/>
            </a:lvl1pPr>
          </a:lstStyle>
          <a:p>
            <a:r>
              <a:rPr lang="en-US" smtClean="0"/>
              <a:t>Click to edit Master subtitle style</a:t>
            </a:r>
            <a:endParaRPr lang="en-US"/>
          </a:p>
        </p:txBody>
      </p:sp>
      <p:sp>
        <p:nvSpPr>
          <p:cNvPr id="20" name="Rectangle 3"/>
          <p:cNvSpPr>
            <a:spLocks noGrp="1" noChangeArrowheads="1"/>
          </p:cNvSpPr>
          <p:nvPr>
            <p:ph type="dt" sz="half" idx="10"/>
          </p:nvPr>
        </p:nvSpPr>
        <p:spPr>
          <a:xfrm>
            <a:off x="457200" y="6248400"/>
            <a:ext cx="2133600" cy="457200"/>
          </a:xfrm>
        </p:spPr>
        <p:txBody>
          <a:bodyPr/>
          <a:lstStyle>
            <a:lvl1pPr>
              <a:defRPr/>
            </a:lvl1pPr>
          </a:lstStyle>
          <a:p>
            <a:fld id="{0E2F2B9D-BDEE-A346-A8F1-6E2B423107E2}" type="datetime1">
              <a:rPr lang="en-US" smtClean="0"/>
              <a:t>9/24/13</a:t>
            </a:fld>
            <a:endParaRPr lang="en-US"/>
          </a:p>
        </p:txBody>
      </p:sp>
      <p:sp>
        <p:nvSpPr>
          <p:cNvPr id="21" name="Rectangle 4"/>
          <p:cNvSpPr>
            <a:spLocks noGrp="1" noChangeArrowheads="1"/>
          </p:cNvSpPr>
          <p:nvPr>
            <p:ph type="ftr" sz="quarter" idx="11"/>
          </p:nvPr>
        </p:nvSpPr>
        <p:spPr/>
        <p:txBody>
          <a:bodyPr/>
          <a:lstStyle>
            <a:lvl1pPr>
              <a:defRPr/>
            </a:lvl1pPr>
          </a:lstStyle>
          <a:p>
            <a:r>
              <a:rPr lang="en-US" smtClean="0"/>
              <a:t>© 2013 Keith A. Pray</a:t>
            </a:r>
            <a:endParaRPr lang="en-US"/>
          </a:p>
        </p:txBody>
      </p:sp>
      <p:sp>
        <p:nvSpPr>
          <p:cNvPr id="22" name="Rectangle 5"/>
          <p:cNvSpPr>
            <a:spLocks noGrp="1" noChangeArrowheads="1"/>
          </p:cNvSpPr>
          <p:nvPr>
            <p:ph type="sldNum" sz="quarter" idx="12"/>
          </p:nvPr>
        </p:nvSpPr>
        <p:spPr/>
        <p:txBody>
          <a:bodyPr/>
          <a:lstStyle>
            <a:lvl1pPr>
              <a:defRPr/>
            </a:lvl1pPr>
          </a:lstStyle>
          <a:p>
            <a:fld id="{3BB724AD-6DA0-E945-ACC0-19F7BD6A2AB2}" type="slidenum">
              <a:rPr lang="en-US" smtClean="0"/>
              <a:pPr/>
              <a:t>‹#›</a:t>
            </a:fld>
            <a:endParaRPr lang="en-US"/>
          </a:p>
        </p:txBody>
      </p:sp>
      <p:pic>
        <p:nvPicPr>
          <p:cNvPr id="23" name="Picture 25"/>
          <p:cNvPicPr>
            <a:picLocks noChangeAspect="1" noChangeArrowheads="1"/>
          </p:cNvPicPr>
          <p:nvPr userDrawn="1"/>
        </p:nvPicPr>
        <p:blipFill>
          <a:blip r:embed="rId2"/>
          <a:srcRect/>
          <a:stretch>
            <a:fillRect/>
          </a:stretch>
        </p:blipFill>
        <p:spPr bwMode="auto">
          <a:xfrm>
            <a:off x="7977188" y="23813"/>
            <a:ext cx="1166812" cy="433387"/>
          </a:xfrm>
          <a:prstGeom prst="rect">
            <a:avLst/>
          </a:prstGeom>
          <a:noFill/>
          <a:ln w="9525">
            <a:noFill/>
            <a:miter lim="800000"/>
            <a:headEnd/>
            <a:tailEnd/>
          </a:ln>
        </p:spPr>
      </p:pic>
      <p:sp>
        <p:nvSpPr>
          <p:cNvPr id="24" name="Text Box 26"/>
          <p:cNvSpPr txBox="1">
            <a:spLocks noChangeArrowheads="1"/>
          </p:cNvSpPr>
          <p:nvPr userDrawn="1"/>
        </p:nvSpPr>
        <p:spPr bwMode="auto">
          <a:xfrm>
            <a:off x="1576388" y="23813"/>
            <a:ext cx="6015037" cy="473075"/>
          </a:xfrm>
          <a:prstGeom prst="rect">
            <a:avLst/>
          </a:prstGeom>
          <a:noFill/>
          <a:ln w="9525">
            <a:noFill/>
            <a:miter lim="800000"/>
            <a:headEnd/>
            <a:tailEnd/>
          </a:ln>
          <a:effectLst/>
        </p:spPr>
        <p:txBody>
          <a:bodyPr wrap="none" anchor="ctr">
            <a:prstTxWarp prst="textNoShape">
              <a:avLst/>
            </a:prstTxWarp>
            <a:spAutoFit/>
          </a:bodyPr>
          <a:lstStyle/>
          <a:p>
            <a:r>
              <a:rPr lang="en-US" sz="2500" b="1">
                <a:solidFill>
                  <a:srgbClr val="990033"/>
                </a:solidFill>
              </a:rPr>
              <a:t>CS 3043 Social Implications Of Computing</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7C125C1B-CCB9-2141-B9AF-BB93ADC03FDF}" type="slidenum">
              <a:rPr lang="en-US" smtClean="0"/>
              <a:pPr/>
              <a:t>‹#›</a:t>
            </a:fld>
            <a:endParaRPr lang="en-US"/>
          </a:p>
        </p:txBody>
      </p:sp>
      <p:sp>
        <p:nvSpPr>
          <p:cNvPr id="6" name="Rectangle 17"/>
          <p:cNvSpPr>
            <a:spLocks noGrp="1" noChangeArrowheads="1"/>
          </p:cNvSpPr>
          <p:nvPr>
            <p:ph type="dt" sz="half" idx="12"/>
          </p:nvPr>
        </p:nvSpPr>
        <p:spPr>
          <a:ln/>
        </p:spPr>
        <p:txBody>
          <a:bodyPr/>
          <a:lstStyle>
            <a:lvl1pPr>
              <a:defRPr/>
            </a:lvl1pPr>
          </a:lstStyle>
          <a:p>
            <a:fld id="{2C56A21E-E0C0-9940-B121-D89E0EE1FB8C}" type="datetime1">
              <a:rPr lang="en-US" smtClean="0"/>
              <a:t>9/24/13</a:t>
            </a:fld>
            <a:endParaRPr lang="en-US"/>
          </a:p>
        </p:txBody>
      </p:sp>
    </p:spTree>
  </p:cSld>
  <p:clrMapOvr>
    <a:masterClrMapping/>
  </p:clrMapOvr>
  <p:transition xmlns:p14="http://schemas.microsoft.com/office/powerpoint/2010/mai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2057400" cy="5105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0"/>
            <a:ext cx="6019800"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71E17E1C-2794-8246-AA64-251DDDEF7FF5}" type="slidenum">
              <a:rPr lang="en-US" smtClean="0"/>
              <a:pPr/>
              <a:t>‹#›</a:t>
            </a:fld>
            <a:endParaRPr lang="en-US"/>
          </a:p>
        </p:txBody>
      </p:sp>
      <p:sp>
        <p:nvSpPr>
          <p:cNvPr id="6" name="Rectangle 17"/>
          <p:cNvSpPr>
            <a:spLocks noGrp="1" noChangeArrowheads="1"/>
          </p:cNvSpPr>
          <p:nvPr>
            <p:ph type="dt" sz="half" idx="12"/>
          </p:nvPr>
        </p:nvSpPr>
        <p:spPr>
          <a:ln/>
        </p:spPr>
        <p:txBody>
          <a:bodyPr/>
          <a:lstStyle>
            <a:lvl1pPr>
              <a:defRPr/>
            </a:lvl1pPr>
          </a:lstStyle>
          <a:p>
            <a:fld id="{4D457B4B-8EF4-6D41-A17A-AFEA93061715}" type="datetime1">
              <a:rPr lang="en-US" smtClean="0"/>
              <a:t>9/24/13</a:t>
            </a:fld>
            <a:endParaRPr lang="en-US"/>
          </a:p>
        </p:txBody>
      </p:sp>
    </p:spTree>
  </p:cSld>
  <p:clrMapOvr>
    <a:masterClrMapping/>
  </p:clrMapOvr>
  <p:transition xmlns:p14="http://schemas.microsoft.com/office/powerpoint/2010/mai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CC7FDFB7-4A96-0F4D-9A4A-E56F94FA24DB}" type="slidenum">
              <a:rPr lang="en-US" smtClean="0"/>
              <a:pPr/>
              <a:t>‹#›</a:t>
            </a:fld>
            <a:endParaRPr lang="en-US"/>
          </a:p>
        </p:txBody>
      </p:sp>
      <p:sp>
        <p:nvSpPr>
          <p:cNvPr id="6" name="Rectangle 17"/>
          <p:cNvSpPr>
            <a:spLocks noGrp="1" noChangeArrowheads="1"/>
          </p:cNvSpPr>
          <p:nvPr>
            <p:ph type="dt" sz="half" idx="12"/>
          </p:nvPr>
        </p:nvSpPr>
        <p:spPr>
          <a:ln/>
        </p:spPr>
        <p:txBody>
          <a:bodyPr/>
          <a:lstStyle>
            <a:lvl1pPr>
              <a:defRPr/>
            </a:lvl1pPr>
          </a:lstStyle>
          <a:p>
            <a:fld id="{A235CF53-CB6B-3B4C-9493-8DD49CD125E9}" type="datetime1">
              <a:rPr lang="en-US" smtClean="0"/>
              <a:t>9/24/13</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C1CFFC32-16DE-C947-81A5-0DE76C217983}" type="slidenum">
              <a:rPr lang="en-US" smtClean="0"/>
              <a:pPr/>
              <a:t>‹#›</a:t>
            </a:fld>
            <a:endParaRPr lang="en-US"/>
          </a:p>
        </p:txBody>
      </p:sp>
      <p:sp>
        <p:nvSpPr>
          <p:cNvPr id="6" name="Rectangle 17"/>
          <p:cNvSpPr>
            <a:spLocks noGrp="1" noChangeArrowheads="1"/>
          </p:cNvSpPr>
          <p:nvPr>
            <p:ph type="dt" sz="half" idx="12"/>
          </p:nvPr>
        </p:nvSpPr>
        <p:spPr>
          <a:ln/>
        </p:spPr>
        <p:txBody>
          <a:bodyPr/>
          <a:lstStyle>
            <a:lvl1pPr>
              <a:defRPr/>
            </a:lvl1pPr>
          </a:lstStyle>
          <a:p>
            <a:fld id="{5A3301E1-4872-7A43-A9E1-8DB288763A3D}" type="datetime1">
              <a:rPr lang="en-US" smtClean="0"/>
              <a:t>9/24/13</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D0A3C30E-2E98-3F44-AB01-A28BD07C7B6E}" type="slidenum">
              <a:rPr lang="en-US" smtClean="0"/>
              <a:pPr/>
              <a:t>‹#›</a:t>
            </a:fld>
            <a:endParaRPr lang="en-US"/>
          </a:p>
        </p:txBody>
      </p:sp>
      <p:sp>
        <p:nvSpPr>
          <p:cNvPr id="7" name="Rectangle 17"/>
          <p:cNvSpPr>
            <a:spLocks noGrp="1" noChangeArrowheads="1"/>
          </p:cNvSpPr>
          <p:nvPr>
            <p:ph type="dt" sz="half" idx="12"/>
          </p:nvPr>
        </p:nvSpPr>
        <p:spPr>
          <a:ln/>
        </p:spPr>
        <p:txBody>
          <a:bodyPr/>
          <a:lstStyle>
            <a:lvl1pPr>
              <a:defRPr/>
            </a:lvl1pPr>
          </a:lstStyle>
          <a:p>
            <a:fld id="{E12F6AFE-20AC-7B47-9C5A-719301145021}" type="datetime1">
              <a:rPr lang="en-US" smtClean="0"/>
              <a:t>9/24/13</a:t>
            </a:fld>
            <a:endParaRPr lang="en-US"/>
          </a:p>
        </p:txBody>
      </p:sp>
    </p:spTree>
  </p:cSld>
  <p:clrMapOvr>
    <a:masterClrMapping/>
  </p:clrMapOvr>
  <p:transition xmlns:p14="http://schemas.microsoft.com/office/powerpoint/2010/mai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8" name="Rectangle 4"/>
          <p:cNvSpPr>
            <a:spLocks noGrp="1" noChangeArrowheads="1"/>
          </p:cNvSpPr>
          <p:nvPr>
            <p:ph type="sldNum" sz="quarter" idx="11"/>
          </p:nvPr>
        </p:nvSpPr>
        <p:spPr>
          <a:ln/>
        </p:spPr>
        <p:txBody>
          <a:bodyPr/>
          <a:lstStyle>
            <a:lvl1pPr>
              <a:defRPr/>
            </a:lvl1pPr>
          </a:lstStyle>
          <a:p>
            <a:fld id="{5BA0CAAF-4EFC-8147-8D81-F06F81C60EBE}" type="slidenum">
              <a:rPr lang="en-US" smtClean="0"/>
              <a:pPr/>
              <a:t>‹#›</a:t>
            </a:fld>
            <a:endParaRPr lang="en-US"/>
          </a:p>
        </p:txBody>
      </p:sp>
      <p:sp>
        <p:nvSpPr>
          <p:cNvPr id="9" name="Rectangle 17"/>
          <p:cNvSpPr>
            <a:spLocks noGrp="1" noChangeArrowheads="1"/>
          </p:cNvSpPr>
          <p:nvPr>
            <p:ph type="dt" sz="half" idx="12"/>
          </p:nvPr>
        </p:nvSpPr>
        <p:spPr>
          <a:ln/>
        </p:spPr>
        <p:txBody>
          <a:bodyPr/>
          <a:lstStyle>
            <a:lvl1pPr>
              <a:defRPr/>
            </a:lvl1pPr>
          </a:lstStyle>
          <a:p>
            <a:fld id="{6B5A252B-FA74-DB4A-BBDC-3890C3A6B8B1}" type="datetime1">
              <a:rPr lang="en-US" smtClean="0"/>
              <a:t>9/24/13</a:t>
            </a:fld>
            <a:endParaRPr lang="en-US"/>
          </a:p>
        </p:txBody>
      </p:sp>
    </p:spTree>
  </p:cSld>
  <p:clrMapOvr>
    <a:masterClrMapping/>
  </p:clrMapOvr>
  <p:transition xmlns:p14="http://schemas.microsoft.com/office/powerpoint/2010/mai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4" name="Rectangle 4"/>
          <p:cNvSpPr>
            <a:spLocks noGrp="1" noChangeArrowheads="1"/>
          </p:cNvSpPr>
          <p:nvPr>
            <p:ph type="sldNum" sz="quarter" idx="11"/>
          </p:nvPr>
        </p:nvSpPr>
        <p:spPr>
          <a:ln/>
        </p:spPr>
        <p:txBody>
          <a:bodyPr/>
          <a:lstStyle>
            <a:lvl1pPr>
              <a:defRPr/>
            </a:lvl1pPr>
          </a:lstStyle>
          <a:p>
            <a:fld id="{F32B2CDB-17C0-7B49-976E-D16C496E6716}" type="slidenum">
              <a:rPr lang="en-US" smtClean="0"/>
              <a:pPr/>
              <a:t>‹#›</a:t>
            </a:fld>
            <a:endParaRPr lang="en-US"/>
          </a:p>
        </p:txBody>
      </p:sp>
      <p:sp>
        <p:nvSpPr>
          <p:cNvPr id="5" name="Rectangle 17"/>
          <p:cNvSpPr>
            <a:spLocks noGrp="1" noChangeArrowheads="1"/>
          </p:cNvSpPr>
          <p:nvPr>
            <p:ph type="dt" sz="half" idx="12"/>
          </p:nvPr>
        </p:nvSpPr>
        <p:spPr>
          <a:ln/>
        </p:spPr>
        <p:txBody>
          <a:bodyPr/>
          <a:lstStyle>
            <a:lvl1pPr>
              <a:defRPr/>
            </a:lvl1pPr>
          </a:lstStyle>
          <a:p>
            <a:fld id="{99034672-5C32-BC4B-9C77-3045DE0CE261}" type="datetime1">
              <a:rPr lang="en-US" smtClean="0"/>
              <a:t>9/24/13</a:t>
            </a:fld>
            <a:endParaRPr lang="en-US"/>
          </a:p>
        </p:txBody>
      </p:sp>
    </p:spTree>
  </p:cSld>
  <p:clrMapOvr>
    <a:masterClrMapping/>
  </p:clrMapOvr>
  <p:transition xmlns:p14="http://schemas.microsoft.com/office/powerpoint/2010/mai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3" name="Rectangle 4"/>
          <p:cNvSpPr>
            <a:spLocks noGrp="1" noChangeArrowheads="1"/>
          </p:cNvSpPr>
          <p:nvPr>
            <p:ph type="sldNum" sz="quarter" idx="11"/>
          </p:nvPr>
        </p:nvSpPr>
        <p:spPr>
          <a:ln/>
        </p:spPr>
        <p:txBody>
          <a:bodyPr/>
          <a:lstStyle>
            <a:lvl1pPr>
              <a:defRPr/>
            </a:lvl1pPr>
          </a:lstStyle>
          <a:p>
            <a:fld id="{9CC035EB-A232-6D40-ABD9-D1ADE20A3A39}" type="slidenum">
              <a:rPr lang="en-US" smtClean="0"/>
              <a:pPr/>
              <a:t>‹#›</a:t>
            </a:fld>
            <a:endParaRPr lang="en-US"/>
          </a:p>
        </p:txBody>
      </p:sp>
      <p:sp>
        <p:nvSpPr>
          <p:cNvPr id="4" name="Rectangle 17"/>
          <p:cNvSpPr>
            <a:spLocks noGrp="1" noChangeArrowheads="1"/>
          </p:cNvSpPr>
          <p:nvPr>
            <p:ph type="dt" sz="half" idx="12"/>
          </p:nvPr>
        </p:nvSpPr>
        <p:spPr>
          <a:ln/>
        </p:spPr>
        <p:txBody>
          <a:bodyPr/>
          <a:lstStyle>
            <a:lvl1pPr>
              <a:defRPr/>
            </a:lvl1pPr>
          </a:lstStyle>
          <a:p>
            <a:fld id="{58075AB8-9AC8-9F48-B271-7789A915BC72}" type="datetime1">
              <a:rPr lang="en-US" smtClean="0"/>
              <a:t>9/24/13</a:t>
            </a:fld>
            <a:endParaRPr lang="en-US"/>
          </a:p>
        </p:txBody>
      </p:sp>
    </p:spTree>
  </p:cSld>
  <p:clrMapOvr>
    <a:masterClrMapping/>
  </p:clrMapOvr>
  <p:transition xmlns:p14="http://schemas.microsoft.com/office/powerpoint/2010/mai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1E963CB5-B1E5-8740-A726-84F5E7ABD84C}" type="slidenum">
              <a:rPr lang="en-US" smtClean="0"/>
              <a:pPr/>
              <a:t>‹#›</a:t>
            </a:fld>
            <a:endParaRPr lang="en-US"/>
          </a:p>
        </p:txBody>
      </p:sp>
      <p:sp>
        <p:nvSpPr>
          <p:cNvPr id="7" name="Rectangle 17"/>
          <p:cNvSpPr>
            <a:spLocks noGrp="1" noChangeArrowheads="1"/>
          </p:cNvSpPr>
          <p:nvPr>
            <p:ph type="dt" sz="half" idx="12"/>
          </p:nvPr>
        </p:nvSpPr>
        <p:spPr>
          <a:ln/>
        </p:spPr>
        <p:txBody>
          <a:bodyPr/>
          <a:lstStyle>
            <a:lvl1pPr>
              <a:defRPr/>
            </a:lvl1pPr>
          </a:lstStyle>
          <a:p>
            <a:fld id="{A42A503C-9BC0-D843-B408-D70DE690A6F4}" type="datetime1">
              <a:rPr lang="en-US" smtClean="0"/>
              <a:t>9/24/13</a:t>
            </a:fld>
            <a:endParaRPr lang="en-US"/>
          </a:p>
        </p:txBody>
      </p:sp>
    </p:spTree>
  </p:cSld>
  <p:clrMapOvr>
    <a:masterClrMapping/>
  </p:clrMapOvr>
  <p:transition xmlns:p14="http://schemas.microsoft.com/office/powerpoint/2010/mai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0D7BDC98-71CF-E040-AD1E-97566442B113}" type="slidenum">
              <a:rPr lang="en-US" smtClean="0"/>
              <a:pPr/>
              <a:t>‹#›</a:t>
            </a:fld>
            <a:endParaRPr lang="en-US"/>
          </a:p>
        </p:txBody>
      </p:sp>
      <p:sp>
        <p:nvSpPr>
          <p:cNvPr id="7" name="Rectangle 17"/>
          <p:cNvSpPr>
            <a:spLocks noGrp="1" noChangeArrowheads="1"/>
          </p:cNvSpPr>
          <p:nvPr>
            <p:ph type="dt" sz="half" idx="12"/>
          </p:nvPr>
        </p:nvSpPr>
        <p:spPr>
          <a:ln/>
        </p:spPr>
        <p:txBody>
          <a:bodyPr/>
          <a:lstStyle>
            <a:lvl1pPr>
              <a:defRPr/>
            </a:lvl1pPr>
          </a:lstStyle>
          <a:p>
            <a:fld id="{F9881B10-2B8C-674B-9A7E-890313C79FC9}" type="datetime1">
              <a:rPr lang="en-US" smtClean="0"/>
              <a:t>9/24/13</a:t>
            </a:fld>
            <a:endParaRPr lang="en-US"/>
          </a:p>
        </p:txBody>
      </p:sp>
    </p:spTree>
  </p:cSld>
  <p:clrMapOvr>
    <a:masterClrMapping/>
  </p:clrMapOvr>
  <p:transition xmlns:p14="http://schemas.microsoft.com/office/powerpoint/2010/main" spd="slow">
    <p:push/>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5"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pitchFamily="-109" charset="0"/>
              </a:defRPr>
            </a:lvl1pPr>
          </a:lstStyle>
          <a:p>
            <a:r>
              <a:rPr lang="en-US" smtClean="0"/>
              <a:t>© 2013 Keith A. Pray</a:t>
            </a:r>
            <a:endParaRPr lang="en-US"/>
          </a:p>
        </p:txBody>
      </p:sp>
      <p:sp>
        <p:nvSpPr>
          <p:cNvPr id="38916" name="Rectangle 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Black" pitchFamily="-109" charset="0"/>
              </a:defRPr>
            </a:lvl1pPr>
          </a:lstStyle>
          <a:p>
            <a:fld id="{8B06D8E0-0DB1-B648-8977-F58E03112F5A}" type="slidenum">
              <a:rPr lang="en-US" smtClean="0"/>
              <a:pPr/>
              <a:t>‹#›</a:t>
            </a:fld>
            <a:endParaRPr lang="en-US"/>
          </a:p>
        </p:txBody>
      </p:sp>
      <p:grpSp>
        <p:nvGrpSpPr>
          <p:cNvPr id="1028" name="Group 18"/>
          <p:cNvGrpSpPr>
            <a:grpSpLocks/>
          </p:cNvGrpSpPr>
          <p:nvPr/>
        </p:nvGrpSpPr>
        <p:grpSpPr bwMode="auto">
          <a:xfrm>
            <a:off x="0" y="0"/>
            <a:ext cx="9144000" cy="546100"/>
            <a:chOff x="0" y="0"/>
            <a:chExt cx="5760" cy="344"/>
          </a:xfrm>
        </p:grpSpPr>
        <p:sp>
          <p:nvSpPr>
            <p:cNvPr id="38917" name="Rectangle 5"/>
            <p:cNvSpPr>
              <a:spLocks noChangeArrowheads="1"/>
            </p:cNvSpPr>
            <p:nvPr/>
          </p:nvSpPr>
          <p:spPr bwMode="auto">
            <a:xfrm>
              <a:off x="0" y="0"/>
              <a:ext cx="180" cy="336"/>
            </a:xfrm>
            <a:prstGeom prst="rect">
              <a:avLst/>
            </a:prstGeom>
            <a:gradFill rotWithShape="0">
              <a:gsLst>
                <a:gs pos="0">
                  <a:schemeClr val="accent2">
                    <a:lumMod val="60000"/>
                    <a:lumOff val="40000"/>
                  </a:schemeClr>
                </a:gs>
                <a:gs pos="100000">
                  <a:schemeClr val="bg1"/>
                </a:gs>
              </a:gsLst>
              <a:lin ang="0" scaled="1"/>
            </a:gradFill>
            <a:ln w="9525">
              <a:noFill/>
              <a:miter lim="800000"/>
              <a:headEnd/>
              <a:tailEnd/>
            </a:ln>
            <a:effectLst/>
          </p:spPr>
          <p:txBody>
            <a:bodyPr wrap="none" anchor="ctr">
              <a:prstTxWarp prst="textNoShape">
                <a:avLst/>
              </a:prstTxWarp>
            </a:bodyPr>
            <a:lstStyle/>
            <a:p>
              <a:endParaRPr lang="en-US">
                <a:solidFill>
                  <a:schemeClr val="tx1"/>
                </a:solidFill>
              </a:endParaRPr>
            </a:p>
          </p:txBody>
        </p:sp>
        <p:sp>
          <p:nvSpPr>
            <p:cNvPr id="38918" name="Rectangle 6"/>
            <p:cNvSpPr>
              <a:spLocks noChangeArrowheads="1"/>
            </p:cNvSpPr>
            <p:nvPr/>
          </p:nvSpPr>
          <p:spPr bwMode="auto">
            <a:xfrm>
              <a:off x="260" y="85"/>
              <a:ext cx="5500" cy="173"/>
            </a:xfrm>
            <a:prstGeom prst="rect">
              <a:avLst/>
            </a:prstGeom>
            <a:gradFill rotWithShape="0">
              <a:gsLst>
                <a:gs pos="0">
                  <a:schemeClr val="accent1"/>
                </a:gs>
                <a:gs pos="100000">
                  <a:schemeClr val="bg1"/>
                </a:gs>
              </a:gsLst>
              <a:lin ang="0" scaled="1"/>
            </a:gradFill>
            <a:ln w="9525">
              <a:noFill/>
              <a:miter lim="800000"/>
              <a:headEnd/>
              <a:tailEnd/>
            </a:ln>
          </p:spPr>
          <p:txBody>
            <a:bodyPr>
              <a:prstTxWarp prst="textNoShape">
                <a:avLst/>
              </a:prstTxWarp>
            </a:bodyPr>
            <a:lstStyle/>
            <a:p>
              <a:pPr algn="l"/>
              <a:endParaRPr lang="en-US">
                <a:solidFill>
                  <a:schemeClr val="tx1"/>
                </a:solidFill>
              </a:endParaRPr>
            </a:p>
          </p:txBody>
        </p:sp>
        <p:sp>
          <p:nvSpPr>
            <p:cNvPr id="38919" name="Rectangle 7"/>
            <p:cNvSpPr>
              <a:spLocks noChangeArrowheads="1"/>
            </p:cNvSpPr>
            <p:nvPr/>
          </p:nvSpPr>
          <p:spPr bwMode="auto">
            <a:xfrm>
              <a:off x="258" y="85"/>
              <a:ext cx="87" cy="89"/>
            </a:xfrm>
            <a:prstGeom prst="rect">
              <a:avLst/>
            </a:prstGeom>
            <a:solidFill>
              <a:schemeClr val="accent2">
                <a:lumMod val="60000"/>
                <a:lumOff val="40000"/>
              </a:schemeClr>
            </a:solidFill>
            <a:ln w="9525">
              <a:noFill/>
              <a:miter lim="800000"/>
              <a:headEnd/>
              <a:tailEnd/>
            </a:ln>
          </p:spPr>
          <p:txBody>
            <a:bodyPr>
              <a:prstTxWarp prst="textNoShape">
                <a:avLst/>
              </a:prstTxWarp>
            </a:bodyPr>
            <a:lstStyle/>
            <a:p>
              <a:pPr algn="l"/>
              <a:endParaRPr lang="en-US" sz="1800">
                <a:solidFill>
                  <a:schemeClr val="hlink"/>
                </a:solidFill>
                <a:latin typeface="Arial" pitchFamily="-109" charset="0"/>
              </a:endParaRPr>
            </a:p>
          </p:txBody>
        </p:sp>
        <p:sp>
          <p:nvSpPr>
            <p:cNvPr id="38920" name="Rectangle 8"/>
            <p:cNvSpPr>
              <a:spLocks noChangeArrowheads="1"/>
            </p:cNvSpPr>
            <p:nvPr/>
          </p:nvSpPr>
          <p:spPr bwMode="auto">
            <a:xfrm>
              <a:off x="345" y="0"/>
              <a:ext cx="88" cy="87"/>
            </a:xfrm>
            <a:prstGeom prst="rect">
              <a:avLst/>
            </a:prstGeom>
            <a:solidFill>
              <a:schemeClr val="accent2">
                <a:lumMod val="60000"/>
                <a:lumOff val="40000"/>
              </a:schemeClr>
            </a:solidFill>
            <a:ln w="9525">
              <a:noFill/>
              <a:miter lim="800000"/>
              <a:headEnd/>
              <a:tailEnd/>
            </a:ln>
          </p:spPr>
          <p:txBody>
            <a:bodyPr>
              <a:prstTxWarp prst="textNoShape">
                <a:avLst/>
              </a:prstTxWarp>
            </a:bodyPr>
            <a:lstStyle/>
            <a:p>
              <a:pPr algn="l"/>
              <a:endParaRPr lang="en-US" sz="1800">
                <a:solidFill>
                  <a:schemeClr val="hlink"/>
                </a:solidFill>
                <a:latin typeface="Arial" pitchFamily="-109" charset="0"/>
              </a:endParaRPr>
            </a:p>
          </p:txBody>
        </p:sp>
        <p:sp>
          <p:nvSpPr>
            <p:cNvPr id="3892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pitchFamily="-109" charset="0"/>
              </a:endParaRPr>
            </a:p>
          </p:txBody>
        </p:sp>
        <p:sp>
          <p:nvSpPr>
            <p:cNvPr id="38922" name="Rectangle 10"/>
            <p:cNvSpPr>
              <a:spLocks noChangeArrowheads="1"/>
            </p:cNvSpPr>
            <p:nvPr/>
          </p:nvSpPr>
          <p:spPr bwMode="auto">
            <a:xfrm>
              <a:off x="173" y="173"/>
              <a:ext cx="86" cy="87"/>
            </a:xfrm>
            <a:prstGeom prst="rect">
              <a:avLst/>
            </a:prstGeom>
            <a:solidFill>
              <a:schemeClr val="accent2">
                <a:lumMod val="60000"/>
                <a:lumOff val="40000"/>
              </a:schemeClr>
            </a:solidFill>
            <a:ln w="9525">
              <a:noFill/>
              <a:miter lim="800000"/>
              <a:headEnd/>
              <a:tailEnd/>
            </a:ln>
          </p:spPr>
          <p:txBody>
            <a:bodyPr>
              <a:prstTxWarp prst="textNoShape">
                <a:avLst/>
              </a:prstTxWarp>
            </a:bodyPr>
            <a:lstStyle/>
            <a:p>
              <a:pPr algn="l"/>
              <a:endParaRPr lang="en-US" sz="1800">
                <a:solidFill>
                  <a:schemeClr val="hlink"/>
                </a:solidFill>
                <a:latin typeface="Arial" pitchFamily="-109" charset="0"/>
              </a:endParaRPr>
            </a:p>
          </p:txBody>
        </p:sp>
        <p:sp>
          <p:nvSpPr>
            <p:cNvPr id="38923" name="Rectangle 11"/>
            <p:cNvSpPr>
              <a:spLocks noChangeArrowheads="1"/>
            </p:cNvSpPr>
            <p:nvPr/>
          </p:nvSpPr>
          <p:spPr bwMode="auto">
            <a:xfrm>
              <a:off x="83" y="86"/>
              <a:ext cx="89" cy="87"/>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3892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pitchFamily="-109" charset="0"/>
              </a:endParaRPr>
            </a:p>
          </p:txBody>
        </p:sp>
        <p:sp>
          <p:nvSpPr>
            <p:cNvPr id="3892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pitchFamily="-109" charset="0"/>
              </a:endParaRPr>
            </a:p>
          </p:txBody>
        </p:sp>
      </p:grpSp>
      <p:sp>
        <p:nvSpPr>
          <p:cNvPr id="1029" name="Rectangle 14"/>
          <p:cNvSpPr>
            <a:spLocks noGrp="1" noChangeArrowheads="1"/>
          </p:cNvSpPr>
          <p:nvPr>
            <p:ph type="title"/>
          </p:nvPr>
        </p:nvSpPr>
        <p:spPr bwMode="auto">
          <a:xfrm>
            <a:off x="457200" y="7620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8929" name="Rectangle 17"/>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pitchFamily="-109" charset="0"/>
              </a:defRPr>
            </a:lvl1pPr>
          </a:lstStyle>
          <a:p>
            <a:fld id="{B54EA72C-A0AC-2F40-A635-4D59EF510309}" type="datetime1">
              <a:rPr lang="en-US" smtClean="0"/>
              <a:t>9/24/13</a:t>
            </a:fld>
            <a:endParaRPr lang="en-US"/>
          </a:p>
        </p:txBody>
      </p:sp>
      <p:pic>
        <p:nvPicPr>
          <p:cNvPr id="1032" name="Picture 22"/>
          <p:cNvPicPr>
            <a:picLocks noChangeAspect="1" noChangeArrowheads="1"/>
          </p:cNvPicPr>
          <p:nvPr/>
        </p:nvPicPr>
        <p:blipFill>
          <a:blip r:embed="rId13"/>
          <a:srcRect/>
          <a:stretch>
            <a:fillRect/>
          </a:stretch>
        </p:blipFill>
        <p:spPr bwMode="auto">
          <a:xfrm>
            <a:off x="7977188" y="23813"/>
            <a:ext cx="1166812" cy="433387"/>
          </a:xfrm>
          <a:prstGeom prst="rect">
            <a:avLst/>
          </a:prstGeom>
          <a:noFill/>
          <a:ln w="9525">
            <a:noFill/>
            <a:miter lim="800000"/>
            <a:headEnd/>
            <a:tailEnd/>
          </a:ln>
        </p:spPr>
      </p:pic>
      <p:sp>
        <p:nvSpPr>
          <p:cNvPr id="38935" name="Text Box 23"/>
          <p:cNvSpPr txBox="1">
            <a:spLocks noChangeArrowheads="1"/>
          </p:cNvSpPr>
          <p:nvPr/>
        </p:nvSpPr>
        <p:spPr bwMode="auto">
          <a:xfrm>
            <a:off x="1568450" y="23813"/>
            <a:ext cx="6015038" cy="473075"/>
          </a:xfrm>
          <a:prstGeom prst="rect">
            <a:avLst/>
          </a:prstGeom>
          <a:noFill/>
          <a:ln w="9525">
            <a:noFill/>
            <a:miter lim="800000"/>
            <a:headEnd/>
            <a:tailEnd/>
          </a:ln>
          <a:effectLst/>
        </p:spPr>
        <p:txBody>
          <a:bodyPr wrap="none" anchor="ctr">
            <a:prstTxWarp prst="textNoShape">
              <a:avLst/>
            </a:prstTxWarp>
            <a:spAutoFit/>
          </a:bodyPr>
          <a:lstStyle/>
          <a:p>
            <a:r>
              <a:rPr lang="en-US" sz="2500" b="1">
                <a:solidFill>
                  <a:srgbClr val="990033"/>
                </a:solidFill>
              </a:rPr>
              <a:t>CS 3043 Social Implications Of Computing</a:t>
            </a:r>
          </a:p>
        </p:txBody>
      </p:sp>
      <p:sp>
        <p:nvSpPr>
          <p:cNvPr id="19" name="Text Box 23"/>
          <p:cNvSpPr txBox="1">
            <a:spLocks noChangeArrowheads="1"/>
          </p:cNvSpPr>
          <p:nvPr userDrawn="1"/>
        </p:nvSpPr>
        <p:spPr bwMode="auto">
          <a:xfrm>
            <a:off x="1568450" y="23813"/>
            <a:ext cx="6015038" cy="473075"/>
          </a:xfrm>
          <a:prstGeom prst="rect">
            <a:avLst/>
          </a:prstGeom>
          <a:noFill/>
          <a:ln w="9525">
            <a:noFill/>
            <a:miter lim="800000"/>
            <a:headEnd/>
            <a:tailEnd/>
          </a:ln>
          <a:effectLst/>
        </p:spPr>
        <p:txBody>
          <a:bodyPr wrap="none" anchor="ctr">
            <a:prstTxWarp prst="textNoShape">
              <a:avLst/>
            </a:prstTxWarp>
            <a:spAutoFit/>
          </a:bodyPr>
          <a:lstStyle/>
          <a:p>
            <a:r>
              <a:rPr lang="en-US" sz="2500" b="1">
                <a:solidFill>
                  <a:srgbClr val="990033"/>
                </a:solidFill>
              </a:rPr>
              <a:t>CS 3043 Social Implications Of Computing</a:t>
            </a:r>
          </a:p>
        </p:txBody>
      </p:sp>
    </p:spTree>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ransition xmlns:p14="http://schemas.microsoft.com/office/powerpoint/2010/main" spd="slow">
    <p:push/>
  </p:transition>
  <p:timing>
    <p:tnLst>
      <p:par>
        <p:cTn xmlns:p14="http://schemas.microsoft.com/office/powerpoint/2010/main" id="1" dur="indefinite" restart="never" nodeType="tmRoot"/>
      </p:par>
    </p:tnLst>
  </p:timing>
  <p:hf hdr="0"/>
  <p:txStyles>
    <p:titleStyle>
      <a:lvl1pPr algn="l" rtl="0" eaLnBrk="1" fontAlgn="base" hangingPunct="1">
        <a:spcBef>
          <a:spcPct val="0"/>
        </a:spcBef>
        <a:spcAft>
          <a:spcPct val="0"/>
        </a:spcAft>
        <a:defRPr sz="3600">
          <a:solidFill>
            <a:schemeClr val="tx1"/>
          </a:solidFill>
          <a:latin typeface="+mj-lt"/>
          <a:ea typeface="ＭＳ Ｐゴシック" pitchFamily="85" charset="-128"/>
          <a:cs typeface="ＭＳ Ｐゴシック" pitchFamily="85" charset="-128"/>
        </a:defRPr>
      </a:lvl1pPr>
      <a:lvl2pPr algn="l" rtl="0" eaLnBrk="1" fontAlgn="base" hangingPunct="1">
        <a:spcBef>
          <a:spcPct val="0"/>
        </a:spcBef>
        <a:spcAft>
          <a:spcPct val="0"/>
        </a:spcAft>
        <a:defRPr sz="3600">
          <a:solidFill>
            <a:schemeClr val="tx1"/>
          </a:solidFill>
          <a:latin typeface="Arial Black" pitchFamily="76" charset="0"/>
          <a:ea typeface="ＭＳ Ｐゴシック" pitchFamily="85" charset="-128"/>
          <a:cs typeface="ＭＳ Ｐゴシック" pitchFamily="85" charset="-128"/>
        </a:defRPr>
      </a:lvl2pPr>
      <a:lvl3pPr algn="l" rtl="0" eaLnBrk="1" fontAlgn="base" hangingPunct="1">
        <a:spcBef>
          <a:spcPct val="0"/>
        </a:spcBef>
        <a:spcAft>
          <a:spcPct val="0"/>
        </a:spcAft>
        <a:defRPr sz="3600">
          <a:solidFill>
            <a:schemeClr val="tx1"/>
          </a:solidFill>
          <a:latin typeface="Arial Black" pitchFamily="76" charset="0"/>
          <a:ea typeface="ＭＳ Ｐゴシック" pitchFamily="85" charset="-128"/>
          <a:cs typeface="ＭＳ Ｐゴシック" pitchFamily="85" charset="-128"/>
        </a:defRPr>
      </a:lvl3pPr>
      <a:lvl4pPr algn="l" rtl="0" eaLnBrk="1" fontAlgn="base" hangingPunct="1">
        <a:spcBef>
          <a:spcPct val="0"/>
        </a:spcBef>
        <a:spcAft>
          <a:spcPct val="0"/>
        </a:spcAft>
        <a:defRPr sz="3600">
          <a:solidFill>
            <a:schemeClr val="tx1"/>
          </a:solidFill>
          <a:latin typeface="Arial Black" pitchFamily="76" charset="0"/>
          <a:ea typeface="ＭＳ Ｐゴシック" pitchFamily="85" charset="-128"/>
          <a:cs typeface="ＭＳ Ｐゴシック" pitchFamily="85" charset="-128"/>
        </a:defRPr>
      </a:lvl4pPr>
      <a:lvl5pPr algn="l" rtl="0" eaLnBrk="1" fontAlgn="base" hangingPunct="1">
        <a:spcBef>
          <a:spcPct val="0"/>
        </a:spcBef>
        <a:spcAft>
          <a:spcPct val="0"/>
        </a:spcAft>
        <a:defRPr sz="3600">
          <a:solidFill>
            <a:schemeClr val="tx1"/>
          </a:solidFill>
          <a:latin typeface="Arial Black" pitchFamily="76" charset="0"/>
          <a:ea typeface="ＭＳ Ｐゴシック" pitchFamily="85" charset="-128"/>
          <a:cs typeface="ＭＳ Ｐゴシック" pitchFamily="85" charset="-128"/>
        </a:defRPr>
      </a:lvl5pPr>
      <a:lvl6pPr marL="457200" algn="l" rtl="0" eaLnBrk="1" fontAlgn="base" hangingPunct="1">
        <a:spcBef>
          <a:spcPct val="0"/>
        </a:spcBef>
        <a:spcAft>
          <a:spcPct val="0"/>
        </a:spcAft>
        <a:defRPr sz="3600">
          <a:solidFill>
            <a:schemeClr val="tx1"/>
          </a:solidFill>
          <a:latin typeface="Arial Black" pitchFamily="76" charset="0"/>
        </a:defRPr>
      </a:lvl6pPr>
      <a:lvl7pPr marL="914400" algn="l" rtl="0" eaLnBrk="1" fontAlgn="base" hangingPunct="1">
        <a:spcBef>
          <a:spcPct val="0"/>
        </a:spcBef>
        <a:spcAft>
          <a:spcPct val="0"/>
        </a:spcAft>
        <a:defRPr sz="3600">
          <a:solidFill>
            <a:schemeClr val="tx1"/>
          </a:solidFill>
          <a:latin typeface="Arial Black" pitchFamily="76" charset="0"/>
        </a:defRPr>
      </a:lvl7pPr>
      <a:lvl8pPr marL="1371600" algn="l" rtl="0" eaLnBrk="1" fontAlgn="base" hangingPunct="1">
        <a:spcBef>
          <a:spcPct val="0"/>
        </a:spcBef>
        <a:spcAft>
          <a:spcPct val="0"/>
        </a:spcAft>
        <a:defRPr sz="3600">
          <a:solidFill>
            <a:schemeClr val="tx1"/>
          </a:solidFill>
          <a:latin typeface="Arial Black" pitchFamily="76" charset="0"/>
        </a:defRPr>
      </a:lvl8pPr>
      <a:lvl9pPr marL="1828800" algn="l" rtl="0" eaLnBrk="1" fontAlgn="base" hangingPunct="1">
        <a:spcBef>
          <a:spcPct val="0"/>
        </a:spcBef>
        <a:spcAft>
          <a:spcPct val="0"/>
        </a:spcAft>
        <a:defRPr sz="3600">
          <a:solidFill>
            <a:schemeClr val="tx1"/>
          </a:solidFill>
          <a:latin typeface="Arial Black" pitchFamily="76" charset="0"/>
        </a:defRPr>
      </a:lvl9pPr>
    </p:titleStyle>
    <p:bodyStyle>
      <a:lvl1pPr marL="342900" indent="-342900" algn="l" rtl="0" eaLnBrk="1" fontAlgn="base" hangingPunct="1">
        <a:spcBef>
          <a:spcPct val="20000"/>
        </a:spcBef>
        <a:spcAft>
          <a:spcPct val="0"/>
        </a:spcAft>
        <a:buClr>
          <a:schemeClr val="accent1"/>
        </a:buClr>
        <a:buSzPct val="75000"/>
        <a:buFont typeface="Wingdings" pitchFamily="-109" charset="2"/>
        <a:buChar char="n"/>
        <a:defRPr sz="3000">
          <a:solidFill>
            <a:schemeClr val="tx1"/>
          </a:solidFill>
          <a:latin typeface="+mn-lt"/>
          <a:ea typeface="ＭＳ Ｐゴシック" pitchFamily="85" charset="-128"/>
          <a:cs typeface="ＭＳ Ｐゴシック" pitchFamily="85" charset="-128"/>
        </a:defRPr>
      </a:lvl1pPr>
      <a:lvl2pPr marL="742950" indent="-285750" algn="l" rtl="0" eaLnBrk="1" fontAlgn="base" hangingPunct="1">
        <a:spcBef>
          <a:spcPct val="20000"/>
        </a:spcBef>
        <a:spcAft>
          <a:spcPct val="0"/>
        </a:spcAft>
        <a:buClr>
          <a:schemeClr val="accent2"/>
        </a:buClr>
        <a:buSzPct val="80000"/>
        <a:buFont typeface="Wingdings" pitchFamily="-109" charset="2"/>
        <a:buChar char="¨"/>
        <a:defRPr sz="2000">
          <a:solidFill>
            <a:schemeClr val="tx1"/>
          </a:solidFill>
          <a:latin typeface="+mj-lt"/>
          <a:ea typeface="ＭＳ Ｐゴシック" pitchFamily="76" charset="-128"/>
        </a:defRPr>
      </a:lvl2pPr>
      <a:lvl3pPr marL="1143000" indent="-228600" algn="l" rtl="0" eaLnBrk="1" fontAlgn="base" hangingPunct="1">
        <a:spcBef>
          <a:spcPct val="20000"/>
        </a:spcBef>
        <a:spcAft>
          <a:spcPct val="0"/>
        </a:spcAft>
        <a:buClr>
          <a:schemeClr val="accent1"/>
        </a:buClr>
        <a:buSzPct val="65000"/>
        <a:buFont typeface="Wingdings" pitchFamily="-109" charset="2"/>
        <a:buChar char="n"/>
        <a:defRPr sz="2400">
          <a:solidFill>
            <a:schemeClr val="tx1"/>
          </a:solidFill>
          <a:latin typeface="+mn-lt"/>
          <a:ea typeface="ＭＳ Ｐゴシック" pitchFamily="76" charset="-128"/>
        </a:defRPr>
      </a:lvl3pPr>
      <a:lvl4pPr marL="1600200" indent="-228600" algn="l" rtl="0" eaLnBrk="1" fontAlgn="base" hangingPunct="1">
        <a:spcBef>
          <a:spcPct val="20000"/>
        </a:spcBef>
        <a:spcAft>
          <a:spcPct val="0"/>
        </a:spcAft>
        <a:buClr>
          <a:schemeClr val="accent2"/>
        </a:buClr>
        <a:buSzPct val="70000"/>
        <a:buFont typeface="Wingdings" pitchFamily="-109" charset="2"/>
        <a:buChar char="¨"/>
        <a:defRPr>
          <a:solidFill>
            <a:schemeClr val="tx1"/>
          </a:solidFill>
          <a:latin typeface="+mj-lt"/>
          <a:ea typeface="ＭＳ Ｐゴシック" pitchFamily="76" charset="-128"/>
        </a:defRPr>
      </a:lvl4pPr>
      <a:lvl5pPr marL="2057400" indent="-228600" algn="l" rtl="0" eaLnBrk="1" fontAlgn="base" hangingPunct="1">
        <a:spcBef>
          <a:spcPct val="20000"/>
        </a:spcBef>
        <a:spcAft>
          <a:spcPct val="0"/>
        </a:spcAft>
        <a:buClr>
          <a:schemeClr val="accent1"/>
        </a:buClr>
        <a:buFont typeface="Wingdings" pitchFamily="-109" charset="2"/>
        <a:buChar char="§"/>
        <a:defRPr sz="2000">
          <a:solidFill>
            <a:schemeClr val="tx1"/>
          </a:solidFill>
          <a:latin typeface="+mn-lt"/>
          <a:ea typeface="ＭＳ Ｐゴシック" pitchFamily="76" charset="-128"/>
        </a:defRPr>
      </a:lvl5pPr>
      <a:lvl6pPr marL="2514600" indent="-228600" algn="l" rtl="0" eaLnBrk="1" fontAlgn="base" hangingPunct="1">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6pPr>
      <a:lvl7pPr marL="2971800" indent="-228600" algn="l" rtl="0" eaLnBrk="1" fontAlgn="base" hangingPunct="1">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7pPr>
      <a:lvl8pPr marL="3429000" indent="-228600" algn="l" rtl="0" eaLnBrk="1" fontAlgn="base" hangingPunct="1">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8pPr>
      <a:lvl9pPr marL="3886200" indent="-228600" algn="l" rtl="0" eaLnBrk="1" fontAlgn="base" hangingPunct="1">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s://www.facebook.com/full_data_use_policy"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hyperlink" Target="http://search.proquest.com/docview/1033637038"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3.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1.xml.rels><?xml version="1.0" encoding="UTF-8" standalone="yes"?>
<Relationships xmlns="http://schemas.openxmlformats.org/package/2006/relationships"><Relationship Id="rId3" Type="http://schemas.openxmlformats.org/officeDocument/2006/relationships/hyperlink" Target="http://dl.acm.org/citation.cfm?id=2046556.2046579&amp;coll=DL&amp;dl=ACM" TargetMode="External"/><Relationship Id="rId4" Type="http://schemas.openxmlformats.org/officeDocument/2006/relationships/hyperlink" Target="http://www.foia.gov/about.html" TargetMode="External"/><Relationship Id="rId5" Type="http://schemas.openxmlformats.org/officeDocument/2006/relationships/hyperlink" Target="http://www.sec.gov/foia/nfoia.htm" TargetMode="External"/><Relationship Id="rId6" Type="http://schemas.openxmlformats.org/officeDocument/2006/relationships/hyperlink" Target="http://www.jstor.org/stable/20454560" TargetMode="External"/><Relationship Id="rId7" Type="http://schemas.openxmlformats.org/officeDocument/2006/relationships/hyperlink" Target="http://ssc.sagepub.com/content/21/1/15.short" TargetMode="External"/><Relationship Id="rId8" Type="http://schemas.openxmlformats.org/officeDocument/2006/relationships/hyperlink" Target="http://lifehacker.com/280785/where-to-find-public-records-online" TargetMode="External"/><Relationship Id="rId9" Type="http://schemas.openxmlformats.org/officeDocument/2006/relationships/hyperlink" Target="http://nsarchive.wordpress.com/2012/02/29/foia-statistics-shows-the-dojs-94-5-release-rate-is-a-ahem-stretch/" TargetMode="External"/><Relationship Id="rId1" Type="http://schemas.openxmlformats.org/officeDocument/2006/relationships/slideLayout" Target="../slideLayouts/slideLayout2.xml"/><Relationship Id="rId2" Type="http://schemas.openxmlformats.org/officeDocument/2006/relationships/hyperlink" Target="http://www.whitehouse.gov/the-press-office/2011/11/28/presidential-memorandum-managing-government-records"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thehackernews.com/2013/06/digital-privacy-internet-surveillance.html" TargetMode="External"/><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9.xml.rels><?xml version="1.0" encoding="UTF-8" standalone="yes"?>
<Relationships xmlns="http://schemas.openxmlformats.org/package/2006/relationships"><Relationship Id="rId3" Type="http://schemas.openxmlformats.org/officeDocument/2006/relationships/hyperlink" Target="http://thehackernews.com/2013/06/digital-privacy-internet-surveillance.html" TargetMode="External"/><Relationship Id="rId4" Type="http://schemas.openxmlformats.org/officeDocument/2006/relationships/hyperlink" Target="http://www.merriam-webster.com/dictionary/panopticon" TargetMode="External"/><Relationship Id="rId5" Type="http://schemas.openxmlformats.org/officeDocument/2006/relationships/hyperlink" Target="http://cacm.acm.org/magazines/2010/6/92493-panopticon-revisited/fulltext" TargetMode="External"/><Relationship Id="rId6" Type="http://schemas.openxmlformats.org/officeDocument/2006/relationships/hyperlink" Target="http://www.uscourts.gov/uscourts/courts/fisc/br13-09-primary-order.pdf" TargetMode="External"/><Relationship Id="rId7" Type="http://schemas.openxmlformats.org/officeDocument/2006/relationships/hyperlink" Target="http://www.uscourts.gov/uscourts/courts/fisc/br13-09-primary-order.pdf%20(22" TargetMode="External"/><Relationship Id="rId8" Type="http://schemas.openxmlformats.org/officeDocument/2006/relationships/hyperlink" Target="http://www.cityoflondon.gov.uk/services/transport-and-streets/parking/penalty-charge-notice/Pages/cctv-enforcement.aspx%20(22" TargetMode="External"/><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cnn.com/2013/06/06/us/patriot-act-verizon/index.html%20(22" TargetMode="External"/><Relationship Id="rId4" Type="http://schemas.openxmlformats.org/officeDocument/2006/relationships/hyperlink" Target="http://crimeprevention.rutgers.edu/topics/CCTV/preventcrime.htm" TargetMode="External"/><Relationship Id="rId5" Type="http://schemas.openxmlformats.org/officeDocument/2006/relationships/hyperlink" Target="http://www.standard.co.uk/news/tens-of-thousands-of-cctv-cameras-yet-80-of-crime-unsolved-6684359.html" TargetMode="External"/><Relationship Id="rId6" Type="http://schemas.openxmlformats.org/officeDocument/2006/relationships/hyperlink" Target="http://www.huffingtonpost.com/christopher-calabrese/destroying-the-right-to-b_b_3973526.html%20(22" TargetMode="External"/><Relationship Id="rId7" Type="http://schemas.openxmlformats.org/officeDocument/2006/relationships/hyperlink" Target="https://www.eff.org/nsa-spying" TargetMode="External"/><Relationship Id="rId8" Type="http://schemas.openxmlformats.org/officeDocument/2006/relationships/hyperlink" Target="http://www.cnn.com/2013/06/17/opinion/bergen-nsa-spying/index.html" TargetMode="External"/><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ctrTitle"/>
          </p:nvPr>
        </p:nvSpPr>
        <p:spPr/>
        <p:txBody>
          <a:bodyPr/>
          <a:lstStyle/>
          <a:p>
            <a:pPr eaLnBrk="1" hangingPunct="1"/>
            <a:r>
              <a:rPr lang="en-US" sz="4000" dirty="0">
                <a:ea typeface="ＭＳ Ｐゴシック" pitchFamily="-109" charset="-128"/>
                <a:cs typeface="ＭＳ Ｐゴシック" pitchFamily="-109" charset="-128"/>
              </a:rPr>
              <a:t>Class</a:t>
            </a:r>
            <a:r>
              <a:rPr lang="en-US" sz="4000" dirty="0" smtClean="0">
                <a:ea typeface="ＭＳ Ｐゴシック" pitchFamily="-109" charset="-128"/>
                <a:cs typeface="ＭＳ Ｐゴシック" pitchFamily="-109" charset="-128"/>
              </a:rPr>
              <a:t> 8</a:t>
            </a:r>
            <a:br>
              <a:rPr lang="en-US" sz="4000" dirty="0" smtClean="0">
                <a:ea typeface="ＭＳ Ｐゴシック" pitchFamily="-109" charset="-128"/>
                <a:cs typeface="ＭＳ Ｐゴシック" pitchFamily="-109" charset="-128"/>
              </a:rPr>
            </a:br>
            <a:r>
              <a:rPr lang="en-US" sz="4000" dirty="0">
                <a:ea typeface="ＭＳ Ｐゴシック" pitchFamily="-109" charset="-128"/>
                <a:cs typeface="ＭＳ Ｐゴシック" pitchFamily="-109" charset="-128"/>
              </a:rPr>
              <a:t>Privacy</a:t>
            </a:r>
            <a:endParaRPr lang="en-US" dirty="0">
              <a:ea typeface="ＭＳ Ｐゴシック" pitchFamily="-109" charset="-128"/>
              <a:cs typeface="ＭＳ Ｐゴシック" pitchFamily="-109" charset="-128"/>
            </a:endParaRPr>
          </a:p>
        </p:txBody>
      </p:sp>
      <p:sp>
        <p:nvSpPr>
          <p:cNvPr id="15366" name="Rectangle 3"/>
          <p:cNvSpPr>
            <a:spLocks noGrp="1" noChangeArrowheads="1"/>
          </p:cNvSpPr>
          <p:nvPr>
            <p:ph type="subTitle" idx="1"/>
          </p:nvPr>
        </p:nvSpPr>
        <p:spPr/>
        <p:txBody>
          <a:bodyPr/>
          <a:lstStyle/>
          <a:p>
            <a:pPr algn="r" defTabSz="242888" eaLnBrk="1" hangingPunct="1">
              <a:buFont typeface="Wingdings" pitchFamily="-109" charset="2"/>
              <a:buNone/>
            </a:pPr>
            <a:r>
              <a:rPr lang="en-US">
                <a:ea typeface="ＭＳ Ｐゴシック" pitchFamily="-109" charset="-128"/>
                <a:cs typeface="ＭＳ Ｐゴシック" pitchFamily="-109" charset="-128"/>
              </a:rPr>
              <a:t>Keith A. Pray</a:t>
            </a:r>
          </a:p>
          <a:p>
            <a:pPr algn="r" defTabSz="242888" eaLnBrk="1" hangingPunct="1">
              <a:buFont typeface="Wingdings" pitchFamily="-109" charset="2"/>
              <a:buNone/>
            </a:pPr>
            <a:r>
              <a:rPr lang="en-US">
                <a:ea typeface="ＭＳ Ｐゴシック" pitchFamily="-109" charset="-128"/>
                <a:cs typeface="ＭＳ Ｐゴシック" pitchFamily="-109" charset="-128"/>
              </a:rPr>
              <a:t>Instructor</a:t>
            </a:r>
          </a:p>
          <a:p>
            <a:pPr defTabSz="242888" eaLnBrk="1" hangingPunct="1">
              <a:buFont typeface="Wingdings" pitchFamily="-109" charset="2"/>
              <a:buNone/>
            </a:pPr>
            <a:r>
              <a:rPr lang="en-US" sz="2400">
                <a:ea typeface="ＭＳ Ｐゴシック" pitchFamily="-109" charset="-128"/>
                <a:cs typeface="ＭＳ Ｐゴシック" pitchFamily="-109" charset="-128"/>
              </a:rPr>
              <a:t>socialimps.keithpray.net</a:t>
            </a:r>
          </a:p>
          <a:p>
            <a:pPr defTabSz="242888" eaLnBrk="1" hangingPunct="1">
              <a:buFont typeface="Wingdings" pitchFamily="-109" charset="2"/>
              <a:buNone/>
            </a:pPr>
            <a:endParaRPr lang="en-US" sz="2500">
              <a:ea typeface="ＭＳ Ｐゴシック" pitchFamily="-109" charset="-128"/>
              <a:cs typeface="ＭＳ Ｐゴシック" pitchFamily="-109" charset="-128"/>
            </a:endParaRPr>
          </a:p>
        </p:txBody>
      </p:sp>
      <p:sp>
        <p:nvSpPr>
          <p:cNvPr id="2" name="Date Placeholder 1"/>
          <p:cNvSpPr>
            <a:spLocks noGrp="1"/>
          </p:cNvSpPr>
          <p:nvPr>
            <p:ph type="dt" sz="half" idx="10"/>
          </p:nvPr>
        </p:nvSpPr>
        <p:spPr/>
        <p:txBody>
          <a:bodyPr/>
          <a:lstStyle/>
          <a:p>
            <a:fld id="{6C4539FF-71C8-384B-9A58-2E42AB9D1811}" type="datetime1">
              <a:rPr lang="en-US" smtClean="0"/>
              <a:t>9/24/13</a:t>
            </a:fld>
            <a:endParaRPr lang="en-US"/>
          </a:p>
        </p:txBody>
      </p:sp>
      <p:sp>
        <p:nvSpPr>
          <p:cNvPr id="15363" name="Rectangle 4"/>
          <p:cNvSpPr>
            <a:spLocks noGrp="1" noChangeArrowheads="1"/>
          </p:cNvSpPr>
          <p:nvPr>
            <p:ph type="ftr" sz="quarter" idx="11"/>
          </p:nvPr>
        </p:nvSpPr>
        <p:spPr>
          <a:noFill/>
        </p:spPr>
        <p:txBody>
          <a:bodyPr/>
          <a:lstStyle/>
          <a:p>
            <a:r>
              <a:rPr lang="en-US" smtClean="0"/>
              <a:t>© 2013 Keith A. Pray</a:t>
            </a:r>
          </a:p>
        </p:txBody>
      </p:sp>
      <p:sp>
        <p:nvSpPr>
          <p:cNvPr id="3" name="Slide Number Placeholder 2"/>
          <p:cNvSpPr>
            <a:spLocks noGrp="1"/>
          </p:cNvSpPr>
          <p:nvPr>
            <p:ph type="sldNum" sz="quarter" idx="12"/>
          </p:nvPr>
        </p:nvSpPr>
        <p:spPr/>
        <p:txBody>
          <a:bodyPr/>
          <a:lstStyle/>
          <a:p>
            <a:fld id="{3BB724AD-6DA0-E945-ACC0-19F7BD6A2AB2}" type="slidenum">
              <a:rPr lang="en-US" smtClean="0"/>
              <a:pPr/>
              <a:t>1</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Shared</a:t>
            </a:r>
            <a:endParaRPr lang="en-US" dirty="0"/>
          </a:p>
        </p:txBody>
      </p:sp>
      <p:sp>
        <p:nvSpPr>
          <p:cNvPr id="3" name="Content Placeholder 2"/>
          <p:cNvSpPr>
            <a:spLocks noGrp="1"/>
          </p:cNvSpPr>
          <p:nvPr>
            <p:ph idx="1"/>
          </p:nvPr>
        </p:nvSpPr>
        <p:spPr/>
        <p:txBody>
          <a:bodyPr/>
          <a:lstStyle/>
          <a:p>
            <a:r>
              <a:rPr lang="en-US" dirty="0" smtClean="0"/>
              <a:t>All information they share with others is ‘stripped of your ID’. Where have we seen that before? </a:t>
            </a:r>
          </a:p>
          <a:p>
            <a:r>
              <a:rPr lang="en-US" dirty="0" smtClean="0"/>
              <a:t>User </a:t>
            </a:r>
            <a:r>
              <a:rPr lang="en-US" dirty="0"/>
              <a:t>c</a:t>
            </a:r>
            <a:r>
              <a:rPr lang="en-US" dirty="0" smtClean="0"/>
              <a:t>an control search engine results</a:t>
            </a:r>
          </a:p>
          <a:p>
            <a:r>
              <a:rPr lang="en-US" dirty="0" smtClean="0"/>
              <a:t>Anyone with my number or email can search for me (if posted) </a:t>
            </a:r>
          </a:p>
          <a:p>
            <a:r>
              <a:rPr lang="en-US" dirty="0" smtClean="0"/>
              <a:t>My posts on a friends’ page go under his policy, not mine</a:t>
            </a:r>
          </a:p>
        </p:txBody>
      </p:sp>
      <p:sp>
        <p:nvSpPr>
          <p:cNvPr id="4" name="Footer Placeholder 3"/>
          <p:cNvSpPr>
            <a:spLocks noGrp="1"/>
          </p:cNvSpPr>
          <p:nvPr>
            <p:ph type="ftr" sz="quarter" idx="10"/>
          </p:nvPr>
        </p:nvSpPr>
        <p:spPr/>
        <p:txBody>
          <a:bodyPr/>
          <a:lstStyle/>
          <a:p>
            <a:r>
              <a:rPr lang="en-US" smtClean="0"/>
              <a:t>© 2013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Andrew </a:t>
            </a:r>
            <a:r>
              <a:rPr lang="en-US" sz="1400" dirty="0" err="1" smtClean="0">
                <a:solidFill>
                  <a:schemeClr val="tx1"/>
                </a:solidFill>
                <a:latin typeface="+mj-lt"/>
              </a:rPr>
              <a:t>Iovanna</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36327F8A-1A4E-A943-9B01-8A64AB1BFF4B}" type="datetime1">
              <a:rPr lang="en-US" smtClean="0"/>
              <a:t>9/24/13</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10</a:t>
            </a:fld>
            <a:endParaRPr lang="en-US"/>
          </a:p>
        </p:txBody>
      </p:sp>
    </p:spTree>
    <p:extLst>
      <p:ext uri="{BB962C8B-B14F-4D97-AF65-F5344CB8AC3E}">
        <p14:creationId xmlns:p14="http://schemas.microsoft.com/office/powerpoint/2010/main" val="1426841568"/>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Shared (cont.) </a:t>
            </a:r>
            <a:endParaRPr lang="en-US" dirty="0"/>
          </a:p>
        </p:txBody>
      </p:sp>
      <p:sp>
        <p:nvSpPr>
          <p:cNvPr id="3" name="Content Placeholder 2"/>
          <p:cNvSpPr>
            <a:spLocks noGrp="1"/>
          </p:cNvSpPr>
          <p:nvPr>
            <p:ph idx="1"/>
          </p:nvPr>
        </p:nvSpPr>
        <p:spPr/>
        <p:txBody>
          <a:bodyPr/>
          <a:lstStyle/>
          <a:p>
            <a:r>
              <a:rPr lang="en-US" dirty="0" smtClean="0"/>
              <a:t>I can only 100% control my timeline / profile</a:t>
            </a:r>
          </a:p>
          <a:p>
            <a:r>
              <a:rPr lang="en-US" dirty="0" smtClean="0"/>
              <a:t>Content on a ‘page’ (celebrity, business) is public</a:t>
            </a:r>
          </a:p>
          <a:p>
            <a:r>
              <a:rPr lang="en-US" dirty="0" smtClean="0"/>
              <a:t>Instant Personalization (can opt out) [1] </a:t>
            </a:r>
          </a:p>
        </p:txBody>
      </p:sp>
      <p:sp>
        <p:nvSpPr>
          <p:cNvPr id="4" name="Footer Placeholder 3"/>
          <p:cNvSpPr>
            <a:spLocks noGrp="1"/>
          </p:cNvSpPr>
          <p:nvPr>
            <p:ph type="ftr" sz="quarter" idx="10"/>
          </p:nvPr>
        </p:nvSpPr>
        <p:spPr/>
        <p:txBody>
          <a:bodyPr/>
          <a:lstStyle/>
          <a:p>
            <a:r>
              <a:rPr lang="en-US" smtClean="0"/>
              <a:t>© 2013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Andrew </a:t>
            </a:r>
            <a:r>
              <a:rPr lang="en-US" sz="1400" dirty="0" err="1" smtClean="0">
                <a:solidFill>
                  <a:schemeClr val="tx1"/>
                </a:solidFill>
                <a:latin typeface="+mj-lt"/>
              </a:rPr>
              <a:t>Iovanna</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36327F8A-1A4E-A943-9B01-8A64AB1BFF4B}" type="datetime1">
              <a:rPr lang="en-US" smtClean="0"/>
              <a:t>9/24/13</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11</a:t>
            </a:fld>
            <a:endParaRPr lang="en-US"/>
          </a:p>
        </p:txBody>
      </p:sp>
    </p:spTree>
    <p:extLst>
      <p:ext uri="{BB962C8B-B14F-4D97-AF65-F5344CB8AC3E}">
        <p14:creationId xmlns:p14="http://schemas.microsoft.com/office/powerpoint/2010/main" val="1254908414"/>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Downsides</a:t>
            </a:r>
            <a:endParaRPr lang="en-US" dirty="0"/>
          </a:p>
        </p:txBody>
      </p:sp>
      <p:sp>
        <p:nvSpPr>
          <p:cNvPr id="3" name="Content Placeholder 2"/>
          <p:cNvSpPr>
            <a:spLocks noGrp="1"/>
          </p:cNvSpPr>
          <p:nvPr>
            <p:ph idx="1"/>
          </p:nvPr>
        </p:nvSpPr>
        <p:spPr/>
        <p:txBody>
          <a:bodyPr/>
          <a:lstStyle/>
          <a:p>
            <a:r>
              <a:rPr lang="en-US" dirty="0" smtClean="0"/>
              <a:t>Users report changing outside behavior to look better online [4]</a:t>
            </a:r>
          </a:p>
          <a:p>
            <a:r>
              <a:rPr lang="en-US" dirty="0" smtClean="0"/>
              <a:t>Users often un-tag themselves from pictures or events [5] </a:t>
            </a:r>
          </a:p>
          <a:p>
            <a:r>
              <a:rPr lang="en-US" dirty="0" smtClean="0"/>
              <a:t>We can’t prevent friends from sharing our content [4] [5] </a:t>
            </a:r>
          </a:p>
          <a:p>
            <a:r>
              <a:rPr lang="en-US" dirty="0" smtClean="0"/>
              <a:t>Certain items are always ‘publicly visible’ [1]</a:t>
            </a:r>
          </a:p>
          <a:p>
            <a:endParaRPr lang="en-US" dirty="0" smtClean="0"/>
          </a:p>
        </p:txBody>
      </p:sp>
      <p:sp>
        <p:nvSpPr>
          <p:cNvPr id="4" name="Footer Placeholder 3"/>
          <p:cNvSpPr>
            <a:spLocks noGrp="1"/>
          </p:cNvSpPr>
          <p:nvPr>
            <p:ph type="ftr" sz="quarter" idx="10"/>
          </p:nvPr>
        </p:nvSpPr>
        <p:spPr/>
        <p:txBody>
          <a:bodyPr/>
          <a:lstStyle/>
          <a:p>
            <a:r>
              <a:rPr lang="en-US" smtClean="0"/>
              <a:t>© 2013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Andrew </a:t>
            </a:r>
            <a:r>
              <a:rPr lang="en-US" sz="1400" dirty="0" err="1" smtClean="0">
                <a:solidFill>
                  <a:schemeClr val="tx1"/>
                </a:solidFill>
                <a:latin typeface="+mj-lt"/>
              </a:rPr>
              <a:t>Iovanna</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36327F8A-1A4E-A943-9B01-8A64AB1BFF4B}" type="datetime1">
              <a:rPr lang="en-US" smtClean="0"/>
              <a:t>9/24/13</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12</a:t>
            </a:fld>
            <a:endParaRPr lang="en-US"/>
          </a:p>
        </p:txBody>
      </p:sp>
    </p:spTree>
    <p:extLst>
      <p:ext uri="{BB962C8B-B14F-4D97-AF65-F5344CB8AC3E}">
        <p14:creationId xmlns:p14="http://schemas.microsoft.com/office/powerpoint/2010/main" val="2005586917"/>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Pros</a:t>
            </a:r>
            <a:endParaRPr lang="en-US" dirty="0"/>
          </a:p>
        </p:txBody>
      </p:sp>
      <p:sp>
        <p:nvSpPr>
          <p:cNvPr id="3" name="Content Placeholder 2"/>
          <p:cNvSpPr>
            <a:spLocks noGrp="1"/>
          </p:cNvSpPr>
          <p:nvPr>
            <p:ph idx="1"/>
          </p:nvPr>
        </p:nvSpPr>
        <p:spPr/>
        <p:txBody>
          <a:bodyPr/>
          <a:lstStyle/>
          <a:p>
            <a:r>
              <a:rPr lang="en-US" dirty="0" smtClean="0"/>
              <a:t>Allows for age appropriate and related ads</a:t>
            </a:r>
          </a:p>
          <a:p>
            <a:r>
              <a:rPr lang="en-US" dirty="0" smtClean="0"/>
              <a:t>Friend or content search refined by location</a:t>
            </a:r>
          </a:p>
          <a:p>
            <a:r>
              <a:rPr lang="en-US" dirty="0" err="1" smtClean="0"/>
              <a:t>Autotag</a:t>
            </a:r>
            <a:r>
              <a:rPr lang="en-US" dirty="0" smtClean="0"/>
              <a:t> feature</a:t>
            </a:r>
          </a:p>
          <a:p>
            <a:r>
              <a:rPr lang="en-US" dirty="0" smtClean="0"/>
              <a:t>Allows Facebook to make money</a:t>
            </a:r>
          </a:p>
          <a:p>
            <a:r>
              <a:rPr lang="en-US" dirty="0" smtClean="0"/>
              <a:t>I can change the default sharing settings for my posts [1]</a:t>
            </a:r>
          </a:p>
          <a:p>
            <a:endParaRPr lang="en-US" dirty="0" smtClean="0"/>
          </a:p>
          <a:p>
            <a:endParaRPr lang="en-US" dirty="0" smtClean="0"/>
          </a:p>
        </p:txBody>
      </p:sp>
      <p:sp>
        <p:nvSpPr>
          <p:cNvPr id="4" name="Footer Placeholder 3"/>
          <p:cNvSpPr>
            <a:spLocks noGrp="1"/>
          </p:cNvSpPr>
          <p:nvPr>
            <p:ph type="ftr" sz="quarter" idx="10"/>
          </p:nvPr>
        </p:nvSpPr>
        <p:spPr/>
        <p:txBody>
          <a:bodyPr/>
          <a:lstStyle/>
          <a:p>
            <a:r>
              <a:rPr lang="en-US" smtClean="0"/>
              <a:t>© 2013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Andrew </a:t>
            </a:r>
            <a:r>
              <a:rPr lang="en-US" sz="1400" dirty="0" err="1" smtClean="0">
                <a:solidFill>
                  <a:schemeClr val="tx1"/>
                </a:solidFill>
                <a:latin typeface="+mj-lt"/>
              </a:rPr>
              <a:t>Iovanna</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36327F8A-1A4E-A943-9B01-8A64AB1BFF4B}" type="datetime1">
              <a:rPr lang="en-US" smtClean="0"/>
              <a:t>9/24/13</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13</a:t>
            </a:fld>
            <a:endParaRPr lang="en-US"/>
          </a:p>
        </p:txBody>
      </p:sp>
    </p:spTree>
    <p:extLst>
      <p:ext uri="{BB962C8B-B14F-4D97-AF65-F5344CB8AC3E}">
        <p14:creationId xmlns:p14="http://schemas.microsoft.com/office/powerpoint/2010/main" val="3758524430"/>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Users Concerns</a:t>
            </a:r>
            <a:endParaRPr lang="en-US" dirty="0"/>
          </a:p>
        </p:txBody>
      </p:sp>
      <p:sp>
        <p:nvSpPr>
          <p:cNvPr id="3" name="Content Placeholder 2"/>
          <p:cNvSpPr>
            <a:spLocks noGrp="1"/>
          </p:cNvSpPr>
          <p:nvPr>
            <p:ph idx="1"/>
          </p:nvPr>
        </p:nvSpPr>
        <p:spPr/>
        <p:txBody>
          <a:bodyPr/>
          <a:lstStyle/>
          <a:p>
            <a:r>
              <a:rPr lang="en-US" dirty="0" smtClean="0"/>
              <a:t>Who can see content within my friend network [2]</a:t>
            </a:r>
          </a:p>
          <a:p>
            <a:r>
              <a:rPr lang="en-US" dirty="0" smtClean="0"/>
              <a:t>Thieves using information about you to hurt you [2]</a:t>
            </a:r>
          </a:p>
          <a:p>
            <a:r>
              <a:rPr lang="en-US" dirty="0" smtClean="0"/>
              <a:t>Potential or current employers / employees seeing certain content [2]</a:t>
            </a:r>
          </a:p>
          <a:p>
            <a:r>
              <a:rPr lang="en-US" dirty="0" smtClean="0"/>
              <a:t>Users underestimate openness of their content [3].</a:t>
            </a:r>
            <a:r>
              <a:rPr lang="en-US" dirty="0"/>
              <a:t> </a:t>
            </a:r>
            <a:endParaRPr lang="en-US" dirty="0" smtClean="0"/>
          </a:p>
        </p:txBody>
      </p:sp>
      <p:sp>
        <p:nvSpPr>
          <p:cNvPr id="4" name="Footer Placeholder 3"/>
          <p:cNvSpPr>
            <a:spLocks noGrp="1"/>
          </p:cNvSpPr>
          <p:nvPr>
            <p:ph type="ftr" sz="quarter" idx="10"/>
          </p:nvPr>
        </p:nvSpPr>
        <p:spPr/>
        <p:txBody>
          <a:bodyPr/>
          <a:lstStyle/>
          <a:p>
            <a:r>
              <a:rPr lang="en-US" smtClean="0"/>
              <a:t>© 2013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Andrew </a:t>
            </a:r>
            <a:r>
              <a:rPr lang="en-US" sz="1400" dirty="0" err="1" smtClean="0">
                <a:solidFill>
                  <a:schemeClr val="tx1"/>
                </a:solidFill>
                <a:latin typeface="+mj-lt"/>
              </a:rPr>
              <a:t>Iovanna</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36327F8A-1A4E-A943-9B01-8A64AB1BFF4B}" type="datetime1">
              <a:rPr lang="en-US" smtClean="0"/>
              <a:t>9/24/13</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14</a:t>
            </a:fld>
            <a:endParaRPr lang="en-US"/>
          </a:p>
        </p:txBody>
      </p:sp>
    </p:spTree>
    <p:extLst>
      <p:ext uri="{BB962C8B-B14F-4D97-AF65-F5344CB8AC3E}">
        <p14:creationId xmlns:p14="http://schemas.microsoft.com/office/powerpoint/2010/main" val="2399086386"/>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Difficulty of Use</a:t>
            </a:r>
            <a:endParaRPr lang="en-US" dirty="0"/>
          </a:p>
        </p:txBody>
      </p:sp>
      <p:sp>
        <p:nvSpPr>
          <p:cNvPr id="3" name="Content Placeholder 2"/>
          <p:cNvSpPr>
            <a:spLocks noGrp="1"/>
          </p:cNvSpPr>
          <p:nvPr>
            <p:ph idx="1"/>
          </p:nvPr>
        </p:nvSpPr>
        <p:spPr/>
        <p:txBody>
          <a:bodyPr/>
          <a:lstStyle/>
          <a:p>
            <a:r>
              <a:rPr lang="en-US" dirty="0" smtClean="0"/>
              <a:t>Actual sharing settings match what users expect only 39% of the time [3]</a:t>
            </a:r>
          </a:p>
          <a:p>
            <a:r>
              <a:rPr lang="en-US" dirty="0" smtClean="0"/>
              <a:t>Default setting is to everyone!</a:t>
            </a:r>
          </a:p>
          <a:p>
            <a:r>
              <a:rPr lang="en-US" dirty="0" smtClean="0"/>
              <a:t>Users either don’t bother to change default, or don’t know how</a:t>
            </a:r>
          </a:p>
          <a:p>
            <a:r>
              <a:rPr lang="en-US" dirty="0" smtClean="0"/>
              <a:t>Solution: Let users create groups to share to, make it more obvious how to change sharing</a:t>
            </a:r>
          </a:p>
        </p:txBody>
      </p:sp>
      <p:sp>
        <p:nvSpPr>
          <p:cNvPr id="4" name="Footer Placeholder 3"/>
          <p:cNvSpPr>
            <a:spLocks noGrp="1"/>
          </p:cNvSpPr>
          <p:nvPr>
            <p:ph type="ftr" sz="quarter" idx="10"/>
          </p:nvPr>
        </p:nvSpPr>
        <p:spPr/>
        <p:txBody>
          <a:bodyPr/>
          <a:lstStyle/>
          <a:p>
            <a:r>
              <a:rPr lang="en-US" smtClean="0"/>
              <a:t>© 2013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Andrew </a:t>
            </a:r>
            <a:r>
              <a:rPr lang="en-US" sz="1400" dirty="0" err="1" smtClean="0">
                <a:solidFill>
                  <a:schemeClr val="tx1"/>
                </a:solidFill>
                <a:latin typeface="+mj-lt"/>
              </a:rPr>
              <a:t>Iovanna</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36327F8A-1A4E-A943-9B01-8A64AB1BFF4B}" type="datetime1">
              <a:rPr lang="en-US" smtClean="0"/>
              <a:t>9/24/13</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15</a:t>
            </a:fld>
            <a:endParaRPr lang="en-US"/>
          </a:p>
        </p:txBody>
      </p:sp>
    </p:spTree>
    <p:extLst>
      <p:ext uri="{BB962C8B-B14F-4D97-AF65-F5344CB8AC3E}">
        <p14:creationId xmlns:p14="http://schemas.microsoft.com/office/powerpoint/2010/main" val="241029922"/>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Difficulty of Use</a:t>
            </a:r>
            <a:endParaRPr lang="en-US" dirty="0"/>
          </a:p>
        </p:txBody>
      </p:sp>
      <p:sp>
        <p:nvSpPr>
          <p:cNvPr id="3" name="Content Placeholder 2"/>
          <p:cNvSpPr>
            <a:spLocks noGrp="1"/>
          </p:cNvSpPr>
          <p:nvPr>
            <p:ph idx="1"/>
          </p:nvPr>
        </p:nvSpPr>
        <p:spPr/>
        <p:txBody>
          <a:bodyPr/>
          <a:lstStyle/>
          <a:p>
            <a:r>
              <a:rPr lang="en-US" dirty="0" smtClean="0"/>
              <a:t>Majority of users successfully block outside network [2] [4] </a:t>
            </a:r>
          </a:p>
          <a:p>
            <a:r>
              <a:rPr lang="en-US" dirty="0" smtClean="0"/>
              <a:t>Bigger problem is choosing who sees content within user’s friends list</a:t>
            </a:r>
          </a:p>
        </p:txBody>
      </p:sp>
      <p:sp>
        <p:nvSpPr>
          <p:cNvPr id="4" name="Footer Placeholder 3"/>
          <p:cNvSpPr>
            <a:spLocks noGrp="1"/>
          </p:cNvSpPr>
          <p:nvPr>
            <p:ph type="ftr" sz="quarter" idx="10"/>
          </p:nvPr>
        </p:nvSpPr>
        <p:spPr/>
        <p:txBody>
          <a:bodyPr/>
          <a:lstStyle/>
          <a:p>
            <a:r>
              <a:rPr lang="en-US" smtClean="0"/>
              <a:t>© 2013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Andrew </a:t>
            </a:r>
            <a:r>
              <a:rPr lang="en-US" sz="1400" dirty="0" err="1" smtClean="0">
                <a:solidFill>
                  <a:schemeClr val="tx1"/>
                </a:solidFill>
                <a:latin typeface="+mj-lt"/>
              </a:rPr>
              <a:t>Iovanna</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36327F8A-1A4E-A943-9B01-8A64AB1BFF4B}" type="datetime1">
              <a:rPr lang="en-US" smtClean="0"/>
              <a:t>9/24/13</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16</a:t>
            </a:fld>
            <a:endParaRPr lang="en-US"/>
          </a:p>
        </p:txBody>
      </p:sp>
    </p:spTree>
    <p:extLst>
      <p:ext uri="{BB962C8B-B14F-4D97-AF65-F5344CB8AC3E}">
        <p14:creationId xmlns:p14="http://schemas.microsoft.com/office/powerpoint/2010/main" val="2511031123"/>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Solutions</a:t>
            </a:r>
            <a:endParaRPr lang="en-US" dirty="0"/>
          </a:p>
        </p:txBody>
      </p:sp>
      <p:sp>
        <p:nvSpPr>
          <p:cNvPr id="3" name="Content Placeholder 2"/>
          <p:cNvSpPr>
            <a:spLocks noGrp="1"/>
          </p:cNvSpPr>
          <p:nvPr>
            <p:ph idx="1"/>
          </p:nvPr>
        </p:nvSpPr>
        <p:spPr/>
        <p:txBody>
          <a:bodyPr/>
          <a:lstStyle/>
          <a:p>
            <a:r>
              <a:rPr lang="en-US" dirty="0" smtClean="0"/>
              <a:t>Increase user awareness of ability to change defaults</a:t>
            </a:r>
          </a:p>
          <a:p>
            <a:r>
              <a:rPr lang="en-US" dirty="0" smtClean="0"/>
              <a:t>Allow users to create groups of friends to share certain content with</a:t>
            </a:r>
          </a:p>
          <a:p>
            <a:r>
              <a:rPr lang="en-US" dirty="0" smtClean="0"/>
              <a:t>Allow a user to know who saw certain content</a:t>
            </a:r>
          </a:p>
          <a:p>
            <a:r>
              <a:rPr lang="en-US" dirty="0" smtClean="0"/>
              <a:t>Allow users to delete content shared by a friend [3][4][5]</a:t>
            </a:r>
          </a:p>
          <a:p>
            <a:endParaRPr lang="en-US" dirty="0" smtClean="0"/>
          </a:p>
          <a:p>
            <a:endParaRPr lang="en-US" dirty="0" smtClean="0"/>
          </a:p>
          <a:p>
            <a:endParaRPr lang="en-US" dirty="0" smtClean="0"/>
          </a:p>
        </p:txBody>
      </p:sp>
      <p:sp>
        <p:nvSpPr>
          <p:cNvPr id="4" name="Footer Placeholder 3"/>
          <p:cNvSpPr>
            <a:spLocks noGrp="1"/>
          </p:cNvSpPr>
          <p:nvPr>
            <p:ph type="ftr" sz="quarter" idx="10"/>
          </p:nvPr>
        </p:nvSpPr>
        <p:spPr/>
        <p:txBody>
          <a:bodyPr/>
          <a:lstStyle/>
          <a:p>
            <a:r>
              <a:rPr lang="en-US" smtClean="0"/>
              <a:t>© 2013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Andrew </a:t>
            </a:r>
            <a:r>
              <a:rPr lang="en-US" sz="1400" dirty="0" err="1" smtClean="0">
                <a:solidFill>
                  <a:schemeClr val="tx1"/>
                </a:solidFill>
                <a:latin typeface="+mj-lt"/>
              </a:rPr>
              <a:t>Iovanna</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36327F8A-1A4E-A943-9B01-8A64AB1BFF4B}" type="datetime1">
              <a:rPr lang="en-US" smtClean="0"/>
              <a:t>9/24/13</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17</a:t>
            </a:fld>
            <a:endParaRPr lang="en-US"/>
          </a:p>
        </p:txBody>
      </p:sp>
    </p:spTree>
    <p:extLst>
      <p:ext uri="{BB962C8B-B14F-4D97-AF65-F5344CB8AC3E}">
        <p14:creationId xmlns:p14="http://schemas.microsoft.com/office/powerpoint/2010/main" val="1071067315"/>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Past Controversy</a:t>
            </a:r>
            <a:endParaRPr lang="en-US" dirty="0"/>
          </a:p>
        </p:txBody>
      </p:sp>
      <p:sp>
        <p:nvSpPr>
          <p:cNvPr id="3" name="Content Placeholder 2"/>
          <p:cNvSpPr>
            <a:spLocks noGrp="1"/>
          </p:cNvSpPr>
          <p:nvPr>
            <p:ph idx="1"/>
          </p:nvPr>
        </p:nvSpPr>
        <p:spPr/>
        <p:txBody>
          <a:bodyPr/>
          <a:lstStyle/>
          <a:p>
            <a:r>
              <a:rPr lang="en-US" dirty="0" smtClean="0"/>
              <a:t>Facebook has been charged for using misleading information and language, breaching its policies [6]</a:t>
            </a:r>
          </a:p>
          <a:p>
            <a:r>
              <a:rPr lang="en-US" dirty="0" smtClean="0"/>
              <a:t>Has been sued [7] </a:t>
            </a:r>
          </a:p>
          <a:p>
            <a:r>
              <a:rPr lang="en-US" dirty="0" smtClean="0"/>
              <a:t>Has been investigated by the Federal Trade Commission</a:t>
            </a:r>
          </a:p>
        </p:txBody>
      </p:sp>
      <p:sp>
        <p:nvSpPr>
          <p:cNvPr id="4" name="Footer Placeholder 3"/>
          <p:cNvSpPr>
            <a:spLocks noGrp="1"/>
          </p:cNvSpPr>
          <p:nvPr>
            <p:ph type="ftr" sz="quarter" idx="10"/>
          </p:nvPr>
        </p:nvSpPr>
        <p:spPr/>
        <p:txBody>
          <a:bodyPr/>
          <a:lstStyle/>
          <a:p>
            <a:r>
              <a:rPr lang="en-US" smtClean="0"/>
              <a:t>© 2013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Andrew </a:t>
            </a:r>
            <a:r>
              <a:rPr lang="en-US" sz="1400" dirty="0" err="1" smtClean="0">
                <a:solidFill>
                  <a:schemeClr val="tx1"/>
                </a:solidFill>
                <a:latin typeface="+mj-lt"/>
              </a:rPr>
              <a:t>Iovanna</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36327F8A-1A4E-A943-9B01-8A64AB1BFF4B}" type="datetime1">
              <a:rPr lang="en-US" smtClean="0"/>
              <a:t>9/24/13</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18</a:t>
            </a:fld>
            <a:endParaRPr lang="en-US"/>
          </a:p>
        </p:txBody>
      </p:sp>
    </p:spTree>
    <p:extLst>
      <p:ext uri="{BB962C8B-B14F-4D97-AF65-F5344CB8AC3E}">
        <p14:creationId xmlns:p14="http://schemas.microsoft.com/office/powerpoint/2010/main" val="940111255"/>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Trade Commission (FTC)</a:t>
            </a:r>
            <a:endParaRPr lang="en-US" dirty="0"/>
          </a:p>
        </p:txBody>
      </p:sp>
      <p:sp>
        <p:nvSpPr>
          <p:cNvPr id="3" name="Content Placeholder 2"/>
          <p:cNvSpPr>
            <a:spLocks noGrp="1"/>
          </p:cNvSpPr>
          <p:nvPr>
            <p:ph idx="1"/>
          </p:nvPr>
        </p:nvSpPr>
        <p:spPr/>
        <p:txBody>
          <a:bodyPr/>
          <a:lstStyle/>
          <a:p>
            <a:r>
              <a:rPr lang="en-US" dirty="0" smtClean="0"/>
              <a:t>Reviews every policy change before release</a:t>
            </a:r>
          </a:p>
          <a:p>
            <a:r>
              <a:rPr lang="en-US" dirty="0" smtClean="0"/>
              <a:t>Closely monitors Facebook</a:t>
            </a:r>
          </a:p>
          <a:p>
            <a:r>
              <a:rPr lang="en-US" dirty="0" smtClean="0"/>
              <a:t>Requires Facebook to notify users of any change, and to ask if the user agrees [8]</a:t>
            </a:r>
          </a:p>
          <a:p>
            <a:endParaRPr lang="en-US" dirty="0" smtClean="0"/>
          </a:p>
          <a:p>
            <a:endParaRPr lang="en-US" dirty="0" smtClean="0"/>
          </a:p>
        </p:txBody>
      </p:sp>
      <p:sp>
        <p:nvSpPr>
          <p:cNvPr id="4" name="Footer Placeholder 3"/>
          <p:cNvSpPr>
            <a:spLocks noGrp="1"/>
          </p:cNvSpPr>
          <p:nvPr>
            <p:ph type="ftr" sz="quarter" idx="10"/>
          </p:nvPr>
        </p:nvSpPr>
        <p:spPr/>
        <p:txBody>
          <a:bodyPr/>
          <a:lstStyle/>
          <a:p>
            <a:r>
              <a:rPr lang="en-US" smtClean="0"/>
              <a:t>© 2013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Andrew </a:t>
            </a:r>
            <a:r>
              <a:rPr lang="en-US" sz="1400" dirty="0" err="1" smtClean="0">
                <a:solidFill>
                  <a:schemeClr val="tx1"/>
                </a:solidFill>
                <a:latin typeface="+mj-lt"/>
              </a:rPr>
              <a:t>Iovanna</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36327F8A-1A4E-A943-9B01-8A64AB1BFF4B}" type="datetime1">
              <a:rPr lang="en-US" smtClean="0"/>
              <a:t>9/24/13</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19</a:t>
            </a:fld>
            <a:endParaRPr lang="en-US"/>
          </a:p>
        </p:txBody>
      </p:sp>
    </p:spTree>
    <p:extLst>
      <p:ext uri="{BB962C8B-B14F-4D97-AF65-F5344CB8AC3E}">
        <p14:creationId xmlns:p14="http://schemas.microsoft.com/office/powerpoint/2010/main" val="4022749736"/>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pPr eaLnBrk="1" hangingPunct="1"/>
            <a:r>
              <a:rPr lang="en-US">
                <a:ea typeface="ＭＳ Ｐゴシック" pitchFamily="-109" charset="-128"/>
                <a:cs typeface="ＭＳ Ｐゴシック" pitchFamily="-109" charset="-128"/>
              </a:rPr>
              <a:t>Overview</a:t>
            </a:r>
          </a:p>
        </p:txBody>
      </p:sp>
      <p:sp>
        <p:nvSpPr>
          <p:cNvPr id="17414" name="Rectangle 3"/>
          <p:cNvSpPr>
            <a:spLocks noGrp="1" noChangeArrowheads="1"/>
          </p:cNvSpPr>
          <p:nvPr>
            <p:ph idx="1"/>
          </p:nvPr>
        </p:nvSpPr>
        <p:spPr/>
        <p:txBody>
          <a:bodyPr/>
          <a:lstStyle/>
          <a:p>
            <a:pPr marL="571500" indent="-571500" eaLnBrk="1" hangingPunct="1">
              <a:buFont typeface="Times" pitchFamily="-109" charset="0"/>
              <a:buAutoNum type="arabicPeriod"/>
            </a:pPr>
            <a:r>
              <a:rPr lang="en-US" sz="2400" dirty="0" smtClean="0">
                <a:ea typeface="ＭＳ Ｐゴシック" pitchFamily="-109" charset="-128"/>
                <a:cs typeface="ＭＳ Ｐゴシック" pitchFamily="-109" charset="-128"/>
              </a:rPr>
              <a:t>Privacy</a:t>
            </a:r>
          </a:p>
          <a:p>
            <a:pPr marL="571500" indent="-571500" eaLnBrk="1" hangingPunct="1">
              <a:buFont typeface="Times" pitchFamily="-109" charset="0"/>
              <a:buAutoNum type="arabicPeriod"/>
            </a:pPr>
            <a:r>
              <a:rPr lang="en-US" sz="2400" dirty="0" smtClean="0">
                <a:ea typeface="ＭＳ Ｐゴシック" pitchFamily="-109" charset="-128"/>
                <a:cs typeface="ＭＳ Ｐゴシック" pitchFamily="-109" charset="-128"/>
              </a:rPr>
              <a:t>Assignment</a:t>
            </a:r>
          </a:p>
          <a:p>
            <a:pPr marL="571500" indent="-571500" eaLnBrk="1" hangingPunct="1">
              <a:buFont typeface="Times" pitchFamily="-109" charset="0"/>
              <a:buAutoNum type="arabicPeriod"/>
            </a:pPr>
            <a:r>
              <a:rPr lang="en-US" sz="2400" dirty="0" smtClean="0">
                <a:ea typeface="ＭＳ Ｐゴシック" pitchFamily="-109" charset="-128"/>
                <a:cs typeface="ＭＳ Ｐゴシック" pitchFamily="-109" charset="-128"/>
              </a:rPr>
              <a:t>Students Present</a:t>
            </a:r>
          </a:p>
          <a:p>
            <a:pPr marL="571500" indent="-571500" eaLnBrk="1" hangingPunct="1">
              <a:buFont typeface="Times" pitchFamily="-109" charset="0"/>
              <a:buAutoNum type="arabicPeriod"/>
            </a:pPr>
            <a:endParaRPr lang="en-US" sz="2400" dirty="0">
              <a:ea typeface="ＭＳ Ｐゴシック" pitchFamily="-109" charset="-128"/>
              <a:cs typeface="ＭＳ Ｐゴシック" pitchFamily="-109" charset="-128"/>
            </a:endParaRPr>
          </a:p>
        </p:txBody>
      </p:sp>
      <p:sp>
        <p:nvSpPr>
          <p:cNvPr id="17410" name="Footer Placeholder 3"/>
          <p:cNvSpPr>
            <a:spLocks noGrp="1"/>
          </p:cNvSpPr>
          <p:nvPr>
            <p:ph type="ftr" sz="quarter" idx="10"/>
          </p:nvPr>
        </p:nvSpPr>
        <p:spPr>
          <a:noFill/>
        </p:spPr>
        <p:txBody>
          <a:bodyPr/>
          <a:lstStyle/>
          <a:p>
            <a:r>
              <a:rPr lang="en-US" smtClean="0"/>
              <a:t>© 2013 Keith A. Pray</a:t>
            </a:r>
          </a:p>
        </p:txBody>
      </p:sp>
      <p:sp>
        <p:nvSpPr>
          <p:cNvPr id="3" name="Slide Number Placeholder 2"/>
          <p:cNvSpPr>
            <a:spLocks noGrp="1"/>
          </p:cNvSpPr>
          <p:nvPr>
            <p:ph type="sldNum" sz="quarter" idx="11"/>
          </p:nvPr>
        </p:nvSpPr>
        <p:spPr/>
        <p:txBody>
          <a:bodyPr/>
          <a:lstStyle/>
          <a:p>
            <a:fld id="{CC7FDFB7-4A96-0F4D-9A4A-E56F94FA24DB}" type="slidenum">
              <a:rPr lang="en-US" smtClean="0"/>
              <a:pPr/>
              <a:t>2</a:t>
            </a:fld>
            <a:endParaRPr lang="en-US"/>
          </a:p>
        </p:txBody>
      </p:sp>
      <p:sp>
        <p:nvSpPr>
          <p:cNvPr id="2" name="Date Placeholder 1"/>
          <p:cNvSpPr>
            <a:spLocks noGrp="1"/>
          </p:cNvSpPr>
          <p:nvPr>
            <p:ph type="dt" sz="half" idx="12"/>
          </p:nvPr>
        </p:nvSpPr>
        <p:spPr/>
        <p:txBody>
          <a:bodyPr/>
          <a:lstStyle/>
          <a:p>
            <a:fld id="{436BFF6B-E45D-3543-B329-4091E37AB20A}" type="datetime1">
              <a:rPr lang="en-US" smtClean="0"/>
              <a:t>9/24/13</a:t>
            </a:fld>
            <a:endParaRPr lang="en-US"/>
          </a:p>
        </p:txBody>
      </p:sp>
      <p:sp>
        <p:nvSpPr>
          <p:cNvPr id="277508" name="Rectangle 4"/>
          <p:cNvSpPr>
            <a:spLocks noChangeArrowheads="1"/>
          </p:cNvSpPr>
          <p:nvPr/>
        </p:nvSpPr>
        <p:spPr bwMode="auto">
          <a:xfrm>
            <a:off x="0" y="1981200"/>
            <a:ext cx="9144000" cy="457200"/>
          </a:xfrm>
          <a:prstGeom prst="rect">
            <a:avLst/>
          </a:prstGeom>
          <a:solidFill>
            <a:schemeClr val="accent1">
              <a:alpha val="39999"/>
            </a:schemeClr>
          </a:solidFill>
          <a:ln w="9525">
            <a:solidFill>
              <a:schemeClr val="tx1"/>
            </a:solidFill>
            <a:miter lim="800000"/>
            <a:headEnd/>
            <a:tailEnd/>
          </a:ln>
        </p:spPr>
        <p:txBody>
          <a:bodyPr wrap="none" anchor="ctr">
            <a:prstTxWarp prst="textNoShape">
              <a:avLst/>
            </a:prstTxWarp>
          </a:bodyPr>
          <a:lstStyle/>
          <a:p>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7508"/>
                                        </p:tgtEl>
                                        <p:attrNameLst>
                                          <p:attrName>style.visibility</p:attrName>
                                        </p:attrNameLst>
                                      </p:cBhvr>
                                      <p:to>
                                        <p:strVal val="visible"/>
                                      </p:to>
                                    </p:set>
                                    <p:animEffect transition="in" filter="wipe(left)">
                                      <p:cBhvr>
                                        <p:cTn id="7" dur="500"/>
                                        <p:tgtEl>
                                          <p:spTgt spid="277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It is easy for users to prevent people from seeing their content</a:t>
            </a:r>
          </a:p>
          <a:p>
            <a:r>
              <a:rPr lang="en-US" dirty="0" smtClean="0"/>
              <a:t>Bigger issue is that we have no control over what our friends post, or which friends to share certain </a:t>
            </a:r>
            <a:r>
              <a:rPr lang="en-US" smtClean="0"/>
              <a:t>content with</a:t>
            </a:r>
            <a:endParaRPr lang="en-US" dirty="0" smtClean="0"/>
          </a:p>
          <a:p>
            <a:endParaRPr lang="en-US" dirty="0" smtClean="0"/>
          </a:p>
        </p:txBody>
      </p:sp>
      <p:sp>
        <p:nvSpPr>
          <p:cNvPr id="4" name="Footer Placeholder 3"/>
          <p:cNvSpPr>
            <a:spLocks noGrp="1"/>
          </p:cNvSpPr>
          <p:nvPr>
            <p:ph type="ftr" sz="quarter" idx="10"/>
          </p:nvPr>
        </p:nvSpPr>
        <p:spPr/>
        <p:txBody>
          <a:bodyPr/>
          <a:lstStyle/>
          <a:p>
            <a:r>
              <a:rPr lang="en-US" smtClean="0"/>
              <a:t>© 2013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Andrew </a:t>
            </a:r>
            <a:r>
              <a:rPr lang="en-US" sz="1400" dirty="0" err="1" smtClean="0">
                <a:solidFill>
                  <a:schemeClr val="tx1"/>
                </a:solidFill>
                <a:latin typeface="+mj-lt"/>
              </a:rPr>
              <a:t>Iovanna</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36327F8A-1A4E-A943-9B01-8A64AB1BFF4B}" type="datetime1">
              <a:rPr lang="en-US" smtClean="0"/>
              <a:t>9/24/13</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20</a:t>
            </a:fld>
            <a:endParaRPr lang="en-US"/>
          </a:p>
        </p:txBody>
      </p:sp>
    </p:spTree>
    <p:extLst>
      <p:ext uri="{BB962C8B-B14F-4D97-AF65-F5344CB8AC3E}">
        <p14:creationId xmlns:p14="http://schemas.microsoft.com/office/powerpoint/2010/main" val="505853692"/>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lstStyle/>
          <a:p>
            <a:r>
              <a:rPr lang="en-US" sz="2000" dirty="0" smtClean="0"/>
              <a:t>[1]:  </a:t>
            </a:r>
            <a:r>
              <a:rPr lang="en-US" sz="2000" dirty="0"/>
              <a:t>“Data Use Policy</a:t>
            </a:r>
            <a:r>
              <a:rPr lang="en-US" sz="2000" dirty="0" smtClean="0"/>
              <a:t>” </a:t>
            </a:r>
            <a:r>
              <a:rPr lang="en-US" sz="2000" u="sng" dirty="0">
                <a:hlinkClick r:id="rId3"/>
              </a:rPr>
              <a:t>https://www.facebook.com/full_data_use_policy</a:t>
            </a:r>
            <a:r>
              <a:rPr lang="en-US" sz="2000" dirty="0" smtClean="0"/>
              <a:t>. </a:t>
            </a:r>
            <a:r>
              <a:rPr lang="en-US" sz="2000" dirty="0"/>
              <a:t>Modified December 11, 2012.</a:t>
            </a:r>
            <a:endParaRPr lang="en-US" sz="2000" dirty="0" smtClean="0"/>
          </a:p>
          <a:p>
            <a:r>
              <a:rPr lang="en-US" sz="2000" dirty="0" smtClean="0"/>
              <a:t>[2]: </a:t>
            </a:r>
            <a:r>
              <a:rPr lang="en-US" sz="2000" dirty="0"/>
              <a:t>Johnson, Maritza. </a:t>
            </a:r>
            <a:r>
              <a:rPr lang="en-US" sz="2000" dirty="0" err="1"/>
              <a:t>Egelman</a:t>
            </a:r>
            <a:r>
              <a:rPr lang="en-US" sz="2000" dirty="0"/>
              <a:t>, Serge. </a:t>
            </a:r>
            <a:r>
              <a:rPr lang="en-US" sz="2000" dirty="0" err="1"/>
              <a:t>Bellovin</a:t>
            </a:r>
            <a:r>
              <a:rPr lang="en-US" sz="2000" dirty="0"/>
              <a:t>, Steven. “Facebook and Privacy: It’s </a:t>
            </a:r>
            <a:r>
              <a:rPr lang="en-US" sz="2000" dirty="0" err="1"/>
              <a:t>Complicated.”Association</a:t>
            </a:r>
            <a:r>
              <a:rPr lang="en-US" sz="2000" dirty="0"/>
              <a:t> of Computing Machinery. July 11, 2012. </a:t>
            </a:r>
            <a:endParaRPr lang="en-US" sz="2000" dirty="0" smtClean="0"/>
          </a:p>
          <a:p>
            <a:r>
              <a:rPr lang="en-US" sz="2000" dirty="0" smtClean="0"/>
              <a:t>[3]: </a:t>
            </a:r>
            <a:r>
              <a:rPr lang="en-US" sz="2000" dirty="0"/>
              <a:t>Liu, </a:t>
            </a:r>
            <a:r>
              <a:rPr lang="en-US" sz="2000" dirty="0" err="1"/>
              <a:t>Yabing</a:t>
            </a:r>
            <a:r>
              <a:rPr lang="en-US" sz="2000" dirty="0"/>
              <a:t>. </a:t>
            </a:r>
            <a:r>
              <a:rPr lang="en-US" sz="2000" dirty="0" err="1"/>
              <a:t>Gummadi</a:t>
            </a:r>
            <a:r>
              <a:rPr lang="en-US" sz="2000" dirty="0"/>
              <a:t>, Krishna. Krishnamurthy, </a:t>
            </a:r>
            <a:r>
              <a:rPr lang="en-US" sz="2000" dirty="0" err="1"/>
              <a:t>Balachander</a:t>
            </a:r>
            <a:r>
              <a:rPr lang="en-US" sz="2000" dirty="0"/>
              <a:t>. </a:t>
            </a:r>
            <a:r>
              <a:rPr lang="en-US" sz="2000" dirty="0" err="1"/>
              <a:t>Mislove</a:t>
            </a:r>
            <a:r>
              <a:rPr lang="en-US" sz="2000" dirty="0"/>
              <a:t>, Alan. “Analyzing Facebook Privacy Settings: User Expectations vs. Reality.” Association of Computing Machinery. </a:t>
            </a:r>
          </a:p>
          <a:p>
            <a:r>
              <a:rPr lang="en-US" sz="2000" dirty="0" smtClean="0"/>
              <a:t>[4]: </a:t>
            </a:r>
            <a:r>
              <a:rPr lang="en-US" sz="2000" dirty="0"/>
              <a:t>Alyson Leigh Young &amp; </a:t>
            </a:r>
            <a:r>
              <a:rPr lang="en-US" sz="2000" dirty="0" err="1"/>
              <a:t>Anabel</a:t>
            </a:r>
            <a:r>
              <a:rPr lang="en-US" sz="2000" dirty="0"/>
              <a:t> </a:t>
            </a:r>
            <a:r>
              <a:rPr lang="en-US" sz="2000" dirty="0" err="1"/>
              <a:t>Quan-Haase</a:t>
            </a:r>
            <a:r>
              <a:rPr lang="en-US" sz="2000" dirty="0"/>
              <a:t> (2013) “Privacy Protection Strategies On Facebook.” Information, Communication &amp; Society, </a:t>
            </a:r>
            <a:r>
              <a:rPr lang="en-US" sz="2000" dirty="0" smtClean="0"/>
              <a:t>16:4</a:t>
            </a:r>
            <a:endParaRPr lang="en-US" sz="2000" dirty="0"/>
          </a:p>
        </p:txBody>
      </p:sp>
      <p:sp>
        <p:nvSpPr>
          <p:cNvPr id="4" name="Footer Placeholder 3"/>
          <p:cNvSpPr>
            <a:spLocks noGrp="1"/>
          </p:cNvSpPr>
          <p:nvPr>
            <p:ph type="ftr" sz="quarter" idx="10"/>
          </p:nvPr>
        </p:nvSpPr>
        <p:spPr/>
        <p:txBody>
          <a:bodyPr/>
          <a:lstStyle/>
          <a:p>
            <a:r>
              <a:rPr lang="en-US" smtClean="0"/>
              <a:t>© 2013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Andrew </a:t>
            </a:r>
            <a:r>
              <a:rPr lang="en-US" sz="1400" dirty="0" err="1" smtClean="0">
                <a:solidFill>
                  <a:schemeClr val="tx1"/>
                </a:solidFill>
                <a:latin typeface="+mj-lt"/>
              </a:rPr>
              <a:t>Iovanna</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9C5055D5-8145-ED4C-9313-0D47B6F77368}" type="datetime1">
              <a:rPr lang="en-US" smtClean="0"/>
              <a:t>9/24/13</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21</a:t>
            </a:fld>
            <a:endParaRPr lang="en-US"/>
          </a:p>
        </p:txBody>
      </p:sp>
    </p:spTree>
    <p:extLst>
      <p:ext uri="{BB962C8B-B14F-4D97-AF65-F5344CB8AC3E}">
        <p14:creationId xmlns:p14="http://schemas.microsoft.com/office/powerpoint/2010/main" val="4245252170"/>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lstStyle/>
          <a:p>
            <a:r>
              <a:rPr lang="en-US" sz="2000" dirty="0" smtClean="0"/>
              <a:t>[5]: </a:t>
            </a:r>
            <a:r>
              <a:rPr lang="en-US" sz="2000" dirty="0"/>
              <a:t>Ali, </a:t>
            </a:r>
            <a:r>
              <a:rPr lang="en-US" sz="2000" dirty="0" err="1"/>
              <a:t>Haseeb</a:t>
            </a:r>
            <a:r>
              <a:rPr lang="en-US" sz="2000" dirty="0"/>
              <a:t>. “FTC Approves Facebook Privacy Breach Settlement. SNL </a:t>
            </a:r>
            <a:r>
              <a:rPr lang="en-US" sz="2000" dirty="0" err="1"/>
              <a:t>Kagan</a:t>
            </a:r>
            <a:r>
              <a:rPr lang="en-US" sz="2000" dirty="0"/>
              <a:t> Media &amp; Communications Report. Aug 13, 2012. &lt;</a:t>
            </a:r>
            <a:r>
              <a:rPr lang="en-US" sz="2000" u="sng" dirty="0">
                <a:hlinkClick r:id="rId3"/>
              </a:rPr>
              <a:t>http://search.proquest.com/docview/1033637038</a:t>
            </a:r>
            <a:r>
              <a:rPr lang="en-US" sz="2000" dirty="0"/>
              <a:t>.&gt; </a:t>
            </a:r>
            <a:endParaRPr lang="en-US" sz="2000" dirty="0" smtClean="0"/>
          </a:p>
          <a:p>
            <a:r>
              <a:rPr lang="en-US" sz="2000" dirty="0" smtClean="0"/>
              <a:t>[6]: </a:t>
            </a:r>
            <a:r>
              <a:rPr lang="en-US" sz="2000" dirty="0"/>
              <a:t>“Canadian Sues Facebook For Privacy Breach.” The Calgary Herald. April 5, 2012. </a:t>
            </a:r>
            <a:endParaRPr lang="en-US" sz="2000" dirty="0" smtClean="0"/>
          </a:p>
          <a:p>
            <a:r>
              <a:rPr lang="en-US" sz="2000" dirty="0" smtClean="0"/>
              <a:t>[7]: </a:t>
            </a:r>
            <a:r>
              <a:rPr lang="en-US" sz="2000" dirty="0" err="1"/>
              <a:t>Dwoskin</a:t>
            </a:r>
            <a:r>
              <a:rPr lang="en-US" sz="2000" dirty="0"/>
              <a:t>, Elizabeth. “Facebook Probed On Privacy Issues.” Wall Street Journal. 12 September, 2013. </a:t>
            </a:r>
            <a:r>
              <a:rPr lang="en-US" sz="2000" dirty="0" smtClean="0"/>
              <a:t> </a:t>
            </a:r>
          </a:p>
          <a:p>
            <a:endParaRPr lang="en-US" dirty="0" smtClean="0"/>
          </a:p>
        </p:txBody>
      </p:sp>
      <p:sp>
        <p:nvSpPr>
          <p:cNvPr id="4" name="Footer Placeholder 3"/>
          <p:cNvSpPr>
            <a:spLocks noGrp="1"/>
          </p:cNvSpPr>
          <p:nvPr>
            <p:ph type="ftr" sz="quarter" idx="10"/>
          </p:nvPr>
        </p:nvSpPr>
        <p:spPr/>
        <p:txBody>
          <a:bodyPr/>
          <a:lstStyle/>
          <a:p>
            <a:r>
              <a:rPr lang="en-US" smtClean="0"/>
              <a:t>© 2013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Andrew </a:t>
            </a:r>
            <a:r>
              <a:rPr lang="en-US" sz="1400" dirty="0" err="1" smtClean="0">
                <a:solidFill>
                  <a:schemeClr val="tx1"/>
                </a:solidFill>
                <a:latin typeface="+mj-lt"/>
              </a:rPr>
              <a:t>Iovanna</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9C5055D5-8145-ED4C-9313-0D47B6F77368}" type="datetime1">
              <a:rPr lang="en-US" smtClean="0"/>
              <a:t>9/24/13</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22</a:t>
            </a:fld>
            <a:endParaRPr lang="en-US"/>
          </a:p>
        </p:txBody>
      </p:sp>
    </p:spTree>
    <p:extLst>
      <p:ext uri="{BB962C8B-B14F-4D97-AF65-F5344CB8AC3E}">
        <p14:creationId xmlns:p14="http://schemas.microsoft.com/office/powerpoint/2010/main" val="3223013628"/>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‘Practical Obscurity’?</a:t>
            </a:r>
            <a:endParaRPr lang="en-US" dirty="0"/>
          </a:p>
        </p:txBody>
      </p:sp>
      <p:sp>
        <p:nvSpPr>
          <p:cNvPr id="3" name="Content Placeholder 2"/>
          <p:cNvSpPr>
            <a:spLocks noGrp="1"/>
          </p:cNvSpPr>
          <p:nvPr>
            <p:ph idx="1"/>
          </p:nvPr>
        </p:nvSpPr>
        <p:spPr/>
        <p:txBody>
          <a:bodyPr/>
          <a:lstStyle/>
          <a:p>
            <a:r>
              <a:rPr lang="en-US" dirty="0"/>
              <a:t>“the phenomenon by which sensitive information can </a:t>
            </a:r>
            <a:r>
              <a:rPr lang="en-US" dirty="0" smtClean="0"/>
              <a:t>receive considerable </a:t>
            </a:r>
            <a:r>
              <a:rPr lang="en-US" dirty="0"/>
              <a:t>protection, merely by virtue of the practical </a:t>
            </a:r>
            <a:r>
              <a:rPr lang="en-US" dirty="0" smtClean="0"/>
              <a:t>difﬁculty </a:t>
            </a:r>
            <a:r>
              <a:rPr lang="en-US" dirty="0"/>
              <a:t>cost of retrieving paper based records” - Supreme Court Justice </a:t>
            </a:r>
            <a:r>
              <a:rPr lang="en-US" dirty="0" smtClean="0"/>
              <a:t>Paul Stevens [2]</a:t>
            </a:r>
          </a:p>
          <a:p>
            <a:pPr marL="0" indent="0">
              <a:buNone/>
            </a:pPr>
            <a:endParaRPr lang="en-US" dirty="0"/>
          </a:p>
        </p:txBody>
      </p:sp>
      <p:sp>
        <p:nvSpPr>
          <p:cNvPr id="6" name="TextBox 5"/>
          <p:cNvSpPr txBox="1"/>
          <p:nvPr/>
        </p:nvSpPr>
        <p:spPr>
          <a:xfrm>
            <a:off x="7264572" y="559995"/>
            <a:ext cx="1668245" cy="584776"/>
          </a:xfrm>
          <a:prstGeom prst="rect">
            <a:avLst/>
          </a:prstGeom>
          <a:noFill/>
        </p:spPr>
        <p:txBody>
          <a:bodyPr wrap="none" rtlCol="0">
            <a:spAutoFit/>
          </a:bodyPr>
          <a:lstStyle/>
          <a:p>
            <a:r>
              <a:rPr lang="en-US" sz="1600" dirty="0" smtClean="0">
                <a:solidFill>
                  <a:schemeClr val="tx1"/>
                </a:solidFill>
              </a:rPr>
              <a:t>Jason Whitehouse</a:t>
            </a:r>
          </a:p>
          <a:p>
            <a:endParaRPr lang="en-US" sz="1600" dirty="0" smtClean="0">
              <a:solidFill>
                <a:schemeClr val="tx1"/>
              </a:solidFill>
            </a:endParaRPr>
          </a:p>
        </p:txBody>
      </p:sp>
    </p:spTree>
    <p:extLst>
      <p:ext uri="{BB962C8B-B14F-4D97-AF65-F5344CB8AC3E}">
        <p14:creationId xmlns:p14="http://schemas.microsoft.com/office/powerpoint/2010/main" val="891345001"/>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t>
            </a:r>
            <a:r>
              <a:rPr lang="en-US" smtClean="0"/>
              <a:t>are Public Records </a:t>
            </a:r>
            <a:r>
              <a:rPr lang="en-US" dirty="0" smtClean="0"/>
              <a:t>Becoming More Accessible?</a:t>
            </a:r>
            <a:endParaRPr lang="en-US" dirty="0"/>
          </a:p>
        </p:txBody>
      </p:sp>
      <p:sp>
        <p:nvSpPr>
          <p:cNvPr id="3" name="Content Placeholder 2"/>
          <p:cNvSpPr>
            <a:spLocks noGrp="1"/>
          </p:cNvSpPr>
          <p:nvPr>
            <p:ph idx="1"/>
          </p:nvPr>
        </p:nvSpPr>
        <p:spPr/>
        <p:txBody>
          <a:bodyPr/>
          <a:lstStyle/>
          <a:p>
            <a:r>
              <a:rPr lang="en-US" dirty="0" smtClean="0"/>
              <a:t>President Obama has made digitization of all government record-keeping a priority [1]</a:t>
            </a:r>
          </a:p>
          <a:p>
            <a:r>
              <a:rPr lang="en-US" dirty="0" smtClean="0"/>
              <a:t>Federal Government portal links to local governments [6]</a:t>
            </a:r>
          </a:p>
          <a:p>
            <a:r>
              <a:rPr lang="en-US" dirty="0" smtClean="0"/>
              <a:t>Google has indicated it may index them [2]</a:t>
            </a:r>
          </a:p>
          <a:p>
            <a:r>
              <a:rPr lang="en-US" dirty="0" smtClean="0"/>
              <a:t>There are already sites for searching some kinds of records [8]</a:t>
            </a:r>
          </a:p>
          <a:p>
            <a:endParaRPr lang="en-US" dirty="0" smtClean="0"/>
          </a:p>
          <a:p>
            <a:endParaRPr lang="en-US" dirty="0"/>
          </a:p>
          <a:p>
            <a:pPr marL="0" indent="0">
              <a:buNone/>
            </a:pPr>
            <a:endParaRPr lang="en-US" dirty="0"/>
          </a:p>
        </p:txBody>
      </p:sp>
      <p:sp>
        <p:nvSpPr>
          <p:cNvPr id="7" name="TextBox 6"/>
          <p:cNvSpPr txBox="1"/>
          <p:nvPr/>
        </p:nvSpPr>
        <p:spPr>
          <a:xfrm>
            <a:off x="7264572" y="569840"/>
            <a:ext cx="1668245" cy="584776"/>
          </a:xfrm>
          <a:prstGeom prst="rect">
            <a:avLst/>
          </a:prstGeom>
          <a:noFill/>
        </p:spPr>
        <p:txBody>
          <a:bodyPr wrap="none" rtlCol="0">
            <a:spAutoFit/>
          </a:bodyPr>
          <a:lstStyle/>
          <a:p>
            <a:r>
              <a:rPr lang="en-US" sz="1600" dirty="0" smtClean="0"/>
              <a:t>Jason Whitehouse</a:t>
            </a:r>
          </a:p>
          <a:p>
            <a:endParaRPr lang="en-US" sz="1600" dirty="0" smtClean="0"/>
          </a:p>
        </p:txBody>
      </p:sp>
      <p:sp>
        <p:nvSpPr>
          <p:cNvPr id="5" name="TextBox 4"/>
          <p:cNvSpPr txBox="1"/>
          <p:nvPr/>
        </p:nvSpPr>
        <p:spPr>
          <a:xfrm>
            <a:off x="7264572" y="559995"/>
            <a:ext cx="1668245" cy="584776"/>
          </a:xfrm>
          <a:prstGeom prst="rect">
            <a:avLst/>
          </a:prstGeom>
          <a:noFill/>
        </p:spPr>
        <p:txBody>
          <a:bodyPr wrap="none" rtlCol="0">
            <a:spAutoFit/>
          </a:bodyPr>
          <a:lstStyle/>
          <a:p>
            <a:r>
              <a:rPr lang="en-US" sz="1600" dirty="0" smtClean="0">
                <a:solidFill>
                  <a:schemeClr val="tx1"/>
                </a:solidFill>
              </a:rPr>
              <a:t>Jason Whitehouse</a:t>
            </a:r>
          </a:p>
          <a:p>
            <a:endParaRPr lang="en-US" sz="1600" dirty="0" smtClean="0">
              <a:solidFill>
                <a:schemeClr val="tx1"/>
              </a:solidFill>
            </a:endParaRPr>
          </a:p>
        </p:txBody>
      </p:sp>
    </p:spTree>
    <p:extLst>
      <p:ext uri="{BB962C8B-B14F-4D97-AF65-F5344CB8AC3E}">
        <p14:creationId xmlns:p14="http://schemas.microsoft.com/office/powerpoint/2010/main" val="280156222"/>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Records are Public?</a:t>
            </a:r>
            <a:endParaRPr lang="en-US" dirty="0"/>
          </a:p>
        </p:txBody>
      </p:sp>
      <p:sp>
        <p:nvSpPr>
          <p:cNvPr id="3" name="Content Placeholder 2"/>
          <p:cNvSpPr>
            <a:spLocks noGrp="1"/>
          </p:cNvSpPr>
          <p:nvPr>
            <p:ph idx="1"/>
          </p:nvPr>
        </p:nvSpPr>
        <p:spPr/>
        <p:txBody>
          <a:bodyPr/>
          <a:lstStyle/>
          <a:p>
            <a:r>
              <a:rPr lang="en-US" dirty="0" smtClean="0"/>
              <a:t>Freedom of Information Act [3]</a:t>
            </a:r>
          </a:p>
          <a:p>
            <a:r>
              <a:rPr lang="en-US" dirty="0" smtClean="0"/>
              <a:t>E.g. Marriage licenses, property deeds, birth certificates, vehicle registrations, petitions [5][2][6]</a:t>
            </a:r>
          </a:p>
          <a:p>
            <a:pPr marL="0" indent="0">
              <a:buNone/>
            </a:pPr>
            <a:endParaRPr lang="en-US" dirty="0" smtClean="0"/>
          </a:p>
          <a:p>
            <a:endParaRPr lang="en-US" dirty="0" smtClean="0"/>
          </a:p>
          <a:p>
            <a:pPr marL="0" indent="0">
              <a:buNone/>
            </a:pPr>
            <a:endParaRPr lang="en-US" dirty="0"/>
          </a:p>
        </p:txBody>
      </p:sp>
      <p:sp>
        <p:nvSpPr>
          <p:cNvPr id="7" name="TextBox 6"/>
          <p:cNvSpPr txBox="1"/>
          <p:nvPr/>
        </p:nvSpPr>
        <p:spPr>
          <a:xfrm>
            <a:off x="7264572" y="559995"/>
            <a:ext cx="1668245" cy="584776"/>
          </a:xfrm>
          <a:prstGeom prst="rect">
            <a:avLst/>
          </a:prstGeom>
          <a:noFill/>
        </p:spPr>
        <p:txBody>
          <a:bodyPr wrap="none" rtlCol="0">
            <a:spAutoFit/>
          </a:bodyPr>
          <a:lstStyle/>
          <a:p>
            <a:r>
              <a:rPr lang="en-US" sz="1600" dirty="0" smtClean="0"/>
              <a:t>Jason Whitehouse</a:t>
            </a:r>
          </a:p>
          <a:p>
            <a:endParaRPr lang="en-US" sz="1600" dirty="0" smtClean="0"/>
          </a:p>
        </p:txBody>
      </p:sp>
      <p:sp>
        <p:nvSpPr>
          <p:cNvPr id="5" name="TextBox 4"/>
          <p:cNvSpPr txBox="1"/>
          <p:nvPr/>
        </p:nvSpPr>
        <p:spPr>
          <a:xfrm>
            <a:off x="7416972" y="712395"/>
            <a:ext cx="1668245" cy="584776"/>
          </a:xfrm>
          <a:prstGeom prst="rect">
            <a:avLst/>
          </a:prstGeom>
          <a:noFill/>
        </p:spPr>
        <p:txBody>
          <a:bodyPr wrap="none" rtlCol="0">
            <a:spAutoFit/>
          </a:bodyPr>
          <a:lstStyle/>
          <a:p>
            <a:r>
              <a:rPr lang="en-US" sz="1600" dirty="0" smtClean="0">
                <a:solidFill>
                  <a:schemeClr val="tx1"/>
                </a:solidFill>
              </a:rPr>
              <a:t>Jason Whitehouse</a:t>
            </a:r>
          </a:p>
          <a:p>
            <a:endParaRPr lang="en-US" sz="1600" dirty="0" smtClean="0">
              <a:solidFill>
                <a:schemeClr val="tx1"/>
              </a:solidFill>
            </a:endParaRPr>
          </a:p>
        </p:txBody>
      </p:sp>
    </p:spTree>
    <p:extLst>
      <p:ext uri="{BB962C8B-B14F-4D97-AF65-F5344CB8AC3E}">
        <p14:creationId xmlns:p14="http://schemas.microsoft.com/office/powerpoint/2010/main" val="3310284763"/>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Often are FOIA Requests Rejected? [9]</a:t>
            </a:r>
            <a:endParaRPr lang="en-US" dirty="0"/>
          </a:p>
        </p:txBody>
      </p:sp>
      <p:pic>
        <p:nvPicPr>
          <p:cNvPr id="6" name="Picture 5" descr="dojchart201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4450" y="1905000"/>
            <a:ext cx="6207185" cy="4655389"/>
          </a:xfrm>
          <a:prstGeom prst="rect">
            <a:avLst/>
          </a:prstGeom>
        </p:spPr>
      </p:pic>
      <p:sp>
        <p:nvSpPr>
          <p:cNvPr id="9" name="TextBox 8"/>
          <p:cNvSpPr txBox="1"/>
          <p:nvPr/>
        </p:nvSpPr>
        <p:spPr>
          <a:xfrm>
            <a:off x="7264572" y="559995"/>
            <a:ext cx="1668245" cy="584776"/>
          </a:xfrm>
          <a:prstGeom prst="rect">
            <a:avLst/>
          </a:prstGeom>
          <a:noFill/>
        </p:spPr>
        <p:txBody>
          <a:bodyPr wrap="none" rtlCol="0">
            <a:spAutoFit/>
          </a:bodyPr>
          <a:lstStyle/>
          <a:p>
            <a:r>
              <a:rPr lang="en-US" sz="1600" dirty="0" smtClean="0"/>
              <a:t>Jason Whitehouse</a:t>
            </a:r>
          </a:p>
          <a:p>
            <a:endParaRPr lang="en-US" sz="1600" dirty="0" smtClean="0"/>
          </a:p>
        </p:txBody>
      </p:sp>
      <p:sp>
        <p:nvSpPr>
          <p:cNvPr id="3" name="Rectangle 2"/>
          <p:cNvSpPr/>
          <p:nvPr/>
        </p:nvSpPr>
        <p:spPr bwMode="auto">
          <a:xfrm>
            <a:off x="6541679" y="2771033"/>
            <a:ext cx="1972603" cy="3484992"/>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sp>
        <p:nvSpPr>
          <p:cNvPr id="4" name="TextBox 3"/>
          <p:cNvSpPr txBox="1"/>
          <p:nvPr/>
        </p:nvSpPr>
        <p:spPr>
          <a:xfrm>
            <a:off x="6519032" y="4036257"/>
            <a:ext cx="1249060" cy="369332"/>
          </a:xfrm>
          <a:prstGeom prst="rect">
            <a:avLst/>
          </a:prstGeom>
          <a:noFill/>
        </p:spPr>
        <p:txBody>
          <a:bodyPr wrap="none" rtlCol="0">
            <a:spAutoFit/>
          </a:bodyPr>
          <a:lstStyle/>
          <a:p>
            <a:r>
              <a:rPr lang="en-US" b="1" dirty="0" smtClean="0">
                <a:solidFill>
                  <a:srgbClr val="FF0000"/>
                </a:solidFill>
              </a:rPr>
              <a:t>Full Grant</a:t>
            </a:r>
            <a:endParaRPr lang="en-US" b="1" dirty="0">
              <a:solidFill>
                <a:srgbClr val="FF0000"/>
              </a:solidFill>
            </a:endParaRPr>
          </a:p>
        </p:txBody>
      </p:sp>
      <p:sp>
        <p:nvSpPr>
          <p:cNvPr id="7" name="TextBox 6"/>
          <p:cNvSpPr txBox="1"/>
          <p:nvPr/>
        </p:nvSpPr>
        <p:spPr>
          <a:xfrm>
            <a:off x="2512214" y="5490527"/>
            <a:ext cx="1287532" cy="369332"/>
          </a:xfrm>
          <a:prstGeom prst="rect">
            <a:avLst/>
          </a:prstGeom>
          <a:noFill/>
        </p:spPr>
        <p:txBody>
          <a:bodyPr wrap="none" rtlCol="0">
            <a:spAutoFit/>
          </a:bodyPr>
          <a:lstStyle/>
          <a:p>
            <a:r>
              <a:rPr lang="en-US" b="1" dirty="0" smtClean="0">
                <a:solidFill>
                  <a:srgbClr val="20FFFE"/>
                </a:solidFill>
              </a:rPr>
              <a:t>Full Denial</a:t>
            </a:r>
            <a:endParaRPr lang="en-US" b="1" dirty="0">
              <a:solidFill>
                <a:srgbClr val="20FFFE"/>
              </a:solidFill>
            </a:endParaRPr>
          </a:p>
        </p:txBody>
      </p:sp>
      <p:sp>
        <p:nvSpPr>
          <p:cNvPr id="8" name="TextBox 7"/>
          <p:cNvSpPr txBox="1"/>
          <p:nvPr/>
        </p:nvSpPr>
        <p:spPr>
          <a:xfrm>
            <a:off x="3895300" y="5675193"/>
            <a:ext cx="1524463" cy="369332"/>
          </a:xfrm>
          <a:prstGeom prst="rect">
            <a:avLst/>
          </a:prstGeom>
          <a:noFill/>
        </p:spPr>
        <p:txBody>
          <a:bodyPr wrap="none" rtlCol="0">
            <a:spAutoFit/>
          </a:bodyPr>
          <a:lstStyle/>
          <a:p>
            <a:r>
              <a:rPr lang="en-US" b="1" dirty="0" smtClean="0">
                <a:solidFill>
                  <a:srgbClr val="1B80AF"/>
                </a:solidFill>
              </a:rPr>
              <a:t>Partial Grant</a:t>
            </a:r>
            <a:endParaRPr lang="en-US" b="1" dirty="0">
              <a:solidFill>
                <a:srgbClr val="1B80AF"/>
              </a:solidFill>
            </a:endParaRPr>
          </a:p>
        </p:txBody>
      </p:sp>
      <p:sp>
        <p:nvSpPr>
          <p:cNvPr id="10" name="TextBox 9"/>
          <p:cNvSpPr txBox="1"/>
          <p:nvPr/>
        </p:nvSpPr>
        <p:spPr>
          <a:xfrm>
            <a:off x="1232217" y="4405589"/>
            <a:ext cx="1345002" cy="369332"/>
          </a:xfrm>
          <a:prstGeom prst="rect">
            <a:avLst/>
          </a:prstGeom>
          <a:noFill/>
        </p:spPr>
        <p:txBody>
          <a:bodyPr wrap="none" rtlCol="0">
            <a:spAutoFit/>
          </a:bodyPr>
          <a:lstStyle/>
          <a:p>
            <a:r>
              <a:rPr lang="en-US" b="1" dirty="0" smtClean="0">
                <a:solidFill>
                  <a:srgbClr val="E8E147"/>
                </a:solidFill>
              </a:rPr>
              <a:t>No Records</a:t>
            </a:r>
            <a:endParaRPr lang="en-US" b="1" dirty="0">
              <a:solidFill>
                <a:srgbClr val="E8E147"/>
              </a:solidFill>
            </a:endParaRPr>
          </a:p>
        </p:txBody>
      </p:sp>
      <p:sp>
        <p:nvSpPr>
          <p:cNvPr id="11" name="TextBox 10"/>
          <p:cNvSpPr txBox="1"/>
          <p:nvPr/>
        </p:nvSpPr>
        <p:spPr>
          <a:xfrm>
            <a:off x="7416972" y="712395"/>
            <a:ext cx="1668245" cy="584776"/>
          </a:xfrm>
          <a:prstGeom prst="rect">
            <a:avLst/>
          </a:prstGeom>
          <a:noFill/>
        </p:spPr>
        <p:txBody>
          <a:bodyPr wrap="none" rtlCol="0">
            <a:spAutoFit/>
          </a:bodyPr>
          <a:lstStyle/>
          <a:p>
            <a:r>
              <a:rPr lang="en-US" sz="1600" dirty="0" smtClean="0">
                <a:solidFill>
                  <a:schemeClr val="tx1"/>
                </a:solidFill>
              </a:rPr>
              <a:t>Jason Whitehouse</a:t>
            </a:r>
          </a:p>
          <a:p>
            <a:endParaRPr lang="en-US" sz="1600" dirty="0" smtClean="0">
              <a:solidFill>
                <a:schemeClr val="tx1"/>
              </a:solidFill>
            </a:endParaRPr>
          </a:p>
        </p:txBody>
      </p:sp>
    </p:spTree>
    <p:extLst>
      <p:ext uri="{BB962C8B-B14F-4D97-AF65-F5344CB8AC3E}">
        <p14:creationId xmlns:p14="http://schemas.microsoft.com/office/powerpoint/2010/main" val="2785245426"/>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Digital Records</a:t>
            </a:r>
            <a:endParaRPr lang="en-US" dirty="0"/>
          </a:p>
        </p:txBody>
      </p:sp>
      <p:sp>
        <p:nvSpPr>
          <p:cNvPr id="3" name="Content Placeholder 2"/>
          <p:cNvSpPr>
            <a:spLocks noGrp="1"/>
          </p:cNvSpPr>
          <p:nvPr>
            <p:ph idx="1"/>
          </p:nvPr>
        </p:nvSpPr>
        <p:spPr/>
        <p:txBody>
          <a:bodyPr/>
          <a:lstStyle/>
          <a:p>
            <a:r>
              <a:rPr lang="en-US" dirty="0" smtClean="0"/>
              <a:t>Greater government transparency [1]</a:t>
            </a:r>
          </a:p>
          <a:p>
            <a:r>
              <a:rPr lang="en-US" dirty="0" smtClean="0"/>
              <a:t>More efficient record-keeping [1]</a:t>
            </a:r>
          </a:p>
          <a:p>
            <a:r>
              <a:rPr lang="en-US" dirty="0" smtClean="0"/>
              <a:t>Easier access to valuable information.</a:t>
            </a:r>
          </a:p>
          <a:p>
            <a:endParaRPr lang="en-US" dirty="0"/>
          </a:p>
        </p:txBody>
      </p:sp>
      <p:sp>
        <p:nvSpPr>
          <p:cNvPr id="6" name="TextBox 5"/>
          <p:cNvSpPr txBox="1"/>
          <p:nvPr/>
        </p:nvSpPr>
        <p:spPr>
          <a:xfrm>
            <a:off x="7264572" y="559995"/>
            <a:ext cx="1668245" cy="584776"/>
          </a:xfrm>
          <a:prstGeom prst="rect">
            <a:avLst/>
          </a:prstGeom>
          <a:noFill/>
        </p:spPr>
        <p:txBody>
          <a:bodyPr wrap="none" rtlCol="0">
            <a:spAutoFit/>
          </a:bodyPr>
          <a:lstStyle/>
          <a:p>
            <a:r>
              <a:rPr lang="en-US" sz="1600" dirty="0" smtClean="0"/>
              <a:t>Jason Whitehouse</a:t>
            </a:r>
          </a:p>
          <a:p>
            <a:endParaRPr lang="en-US" sz="1600" dirty="0" smtClean="0"/>
          </a:p>
        </p:txBody>
      </p:sp>
      <p:sp>
        <p:nvSpPr>
          <p:cNvPr id="5" name="TextBox 4"/>
          <p:cNvSpPr txBox="1"/>
          <p:nvPr/>
        </p:nvSpPr>
        <p:spPr>
          <a:xfrm>
            <a:off x="7416972" y="712395"/>
            <a:ext cx="1668245" cy="584776"/>
          </a:xfrm>
          <a:prstGeom prst="rect">
            <a:avLst/>
          </a:prstGeom>
          <a:noFill/>
        </p:spPr>
        <p:txBody>
          <a:bodyPr wrap="none" rtlCol="0">
            <a:spAutoFit/>
          </a:bodyPr>
          <a:lstStyle/>
          <a:p>
            <a:r>
              <a:rPr lang="en-US" sz="1600" dirty="0" smtClean="0">
                <a:solidFill>
                  <a:schemeClr val="tx1"/>
                </a:solidFill>
              </a:rPr>
              <a:t>Jason Whitehouse</a:t>
            </a:r>
          </a:p>
          <a:p>
            <a:endParaRPr lang="en-US" sz="1600" dirty="0" smtClean="0">
              <a:solidFill>
                <a:schemeClr val="tx1"/>
              </a:solidFill>
            </a:endParaRPr>
          </a:p>
        </p:txBody>
      </p:sp>
    </p:spTree>
    <p:extLst>
      <p:ext uri="{BB962C8B-B14F-4D97-AF65-F5344CB8AC3E}">
        <p14:creationId xmlns:p14="http://schemas.microsoft.com/office/powerpoint/2010/main" val="2958462888"/>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Disadvantages of Digital Records</a:t>
            </a:r>
            <a:endParaRPr lang="en-US" dirty="0"/>
          </a:p>
        </p:txBody>
      </p:sp>
      <p:sp>
        <p:nvSpPr>
          <p:cNvPr id="3" name="Content Placeholder 2"/>
          <p:cNvSpPr>
            <a:spLocks noGrp="1"/>
          </p:cNvSpPr>
          <p:nvPr>
            <p:ph idx="1"/>
          </p:nvPr>
        </p:nvSpPr>
        <p:spPr/>
        <p:txBody>
          <a:bodyPr/>
          <a:lstStyle/>
          <a:p>
            <a:r>
              <a:rPr lang="en-US" dirty="0" smtClean="0"/>
              <a:t>Serious privacy risks [2][7]</a:t>
            </a:r>
          </a:p>
          <a:p>
            <a:pPr lvl="1"/>
            <a:r>
              <a:rPr lang="en-US" dirty="0" smtClean="0"/>
              <a:t>Snooping into private information</a:t>
            </a:r>
          </a:p>
          <a:p>
            <a:pPr lvl="1"/>
            <a:r>
              <a:rPr lang="en-US" dirty="0" smtClean="0"/>
              <a:t>Danger to public officials</a:t>
            </a:r>
          </a:p>
          <a:p>
            <a:pPr lvl="1"/>
            <a:r>
              <a:rPr lang="en-US" dirty="0" smtClean="0"/>
              <a:t>Identity Theft</a:t>
            </a:r>
          </a:p>
          <a:p>
            <a:pPr lvl="1"/>
            <a:r>
              <a:rPr lang="en-US" dirty="0" smtClean="0"/>
              <a:t>Disclosure of political views [</a:t>
            </a:r>
            <a:r>
              <a:rPr lang="en-US" dirty="0"/>
              <a:t>6]</a:t>
            </a:r>
            <a:endParaRPr lang="en-US" dirty="0" smtClean="0"/>
          </a:p>
          <a:p>
            <a:r>
              <a:rPr lang="en-US" dirty="0" smtClean="0"/>
              <a:t>One Cincinnati county’s online property records used for identity theft [2]</a:t>
            </a:r>
            <a:endParaRPr lang="en-US" dirty="0"/>
          </a:p>
          <a:p>
            <a:endParaRPr lang="en-US" dirty="0" smtClean="0"/>
          </a:p>
          <a:p>
            <a:endParaRPr lang="en-US" dirty="0"/>
          </a:p>
        </p:txBody>
      </p:sp>
      <p:sp>
        <p:nvSpPr>
          <p:cNvPr id="6" name="TextBox 5"/>
          <p:cNvSpPr txBox="1"/>
          <p:nvPr/>
        </p:nvSpPr>
        <p:spPr>
          <a:xfrm>
            <a:off x="7264572" y="559995"/>
            <a:ext cx="1668245" cy="584776"/>
          </a:xfrm>
          <a:prstGeom prst="rect">
            <a:avLst/>
          </a:prstGeom>
          <a:noFill/>
        </p:spPr>
        <p:txBody>
          <a:bodyPr wrap="none" rtlCol="0">
            <a:spAutoFit/>
          </a:bodyPr>
          <a:lstStyle/>
          <a:p>
            <a:r>
              <a:rPr lang="en-US" sz="1600" dirty="0" smtClean="0"/>
              <a:t>Jason Whitehouse</a:t>
            </a:r>
          </a:p>
          <a:p>
            <a:endParaRPr lang="en-US" sz="1600" dirty="0" smtClean="0"/>
          </a:p>
        </p:txBody>
      </p:sp>
      <p:sp>
        <p:nvSpPr>
          <p:cNvPr id="5" name="TextBox 4"/>
          <p:cNvSpPr txBox="1"/>
          <p:nvPr/>
        </p:nvSpPr>
        <p:spPr>
          <a:xfrm>
            <a:off x="7416972" y="762000"/>
            <a:ext cx="1668245" cy="584776"/>
          </a:xfrm>
          <a:prstGeom prst="rect">
            <a:avLst/>
          </a:prstGeom>
          <a:noFill/>
        </p:spPr>
        <p:txBody>
          <a:bodyPr wrap="none" rtlCol="0">
            <a:spAutoFit/>
          </a:bodyPr>
          <a:lstStyle/>
          <a:p>
            <a:r>
              <a:rPr lang="en-US" sz="1600" dirty="0" smtClean="0">
                <a:solidFill>
                  <a:schemeClr val="tx1"/>
                </a:solidFill>
              </a:rPr>
              <a:t>Jason Whitehouse</a:t>
            </a:r>
          </a:p>
          <a:p>
            <a:endParaRPr lang="en-US" sz="1600" dirty="0" smtClean="0">
              <a:solidFill>
                <a:schemeClr val="tx1"/>
              </a:solidFill>
            </a:endParaRPr>
          </a:p>
        </p:txBody>
      </p:sp>
    </p:spTree>
    <p:extLst>
      <p:ext uri="{BB962C8B-B14F-4D97-AF65-F5344CB8AC3E}">
        <p14:creationId xmlns:p14="http://schemas.microsoft.com/office/powerpoint/2010/main" val="3857508528"/>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Protections are In Place?</a:t>
            </a:r>
            <a:endParaRPr lang="en-US" dirty="0"/>
          </a:p>
        </p:txBody>
      </p:sp>
      <p:sp>
        <p:nvSpPr>
          <p:cNvPr id="3" name="Content Placeholder 2"/>
          <p:cNvSpPr>
            <a:spLocks noGrp="1"/>
          </p:cNvSpPr>
          <p:nvPr>
            <p:ph idx="1"/>
          </p:nvPr>
        </p:nvSpPr>
        <p:spPr/>
        <p:txBody>
          <a:bodyPr/>
          <a:lstStyle/>
          <a:p>
            <a:r>
              <a:rPr lang="en-US" dirty="0" smtClean="0"/>
              <a:t>U.S Dept. of Justice vs. Reporter’s Committee [7]</a:t>
            </a:r>
          </a:p>
          <a:p>
            <a:pPr lvl="1"/>
            <a:r>
              <a:rPr lang="en-US" dirty="0" smtClean="0"/>
              <a:t>FOIA should only apply to records relating to the operations of govt. [7]</a:t>
            </a:r>
          </a:p>
          <a:p>
            <a:pPr lvl="1"/>
            <a:r>
              <a:rPr lang="en-US" dirty="0" smtClean="0"/>
              <a:t>Most individual records intersect with govt. activity [7]</a:t>
            </a:r>
          </a:p>
          <a:p>
            <a:r>
              <a:rPr lang="en-US" dirty="0" smtClean="0"/>
              <a:t>Limited Search Capabilities</a:t>
            </a:r>
          </a:p>
          <a:p>
            <a:pPr lvl="1"/>
            <a:r>
              <a:rPr lang="en-US" dirty="0" smtClean="0"/>
              <a:t>Removing ability to search by name only has minor effect on ability to find information [2]</a:t>
            </a:r>
          </a:p>
          <a:p>
            <a:pPr lvl="1"/>
            <a:endParaRPr lang="en-US" dirty="0"/>
          </a:p>
        </p:txBody>
      </p:sp>
      <p:sp>
        <p:nvSpPr>
          <p:cNvPr id="6" name="TextBox 5"/>
          <p:cNvSpPr txBox="1"/>
          <p:nvPr/>
        </p:nvSpPr>
        <p:spPr>
          <a:xfrm>
            <a:off x="7264572" y="559995"/>
            <a:ext cx="1668245" cy="584776"/>
          </a:xfrm>
          <a:prstGeom prst="rect">
            <a:avLst/>
          </a:prstGeom>
          <a:noFill/>
        </p:spPr>
        <p:txBody>
          <a:bodyPr wrap="none" rtlCol="0">
            <a:spAutoFit/>
          </a:bodyPr>
          <a:lstStyle/>
          <a:p>
            <a:r>
              <a:rPr lang="en-US" sz="1600" dirty="0" smtClean="0"/>
              <a:t>Jason Whitehouse</a:t>
            </a:r>
          </a:p>
          <a:p>
            <a:endParaRPr lang="en-US" sz="1600" dirty="0" smtClean="0"/>
          </a:p>
        </p:txBody>
      </p:sp>
      <p:sp>
        <p:nvSpPr>
          <p:cNvPr id="5" name="TextBox 4"/>
          <p:cNvSpPr txBox="1"/>
          <p:nvPr/>
        </p:nvSpPr>
        <p:spPr>
          <a:xfrm>
            <a:off x="7416972" y="712395"/>
            <a:ext cx="1668245" cy="584776"/>
          </a:xfrm>
          <a:prstGeom prst="rect">
            <a:avLst/>
          </a:prstGeom>
          <a:noFill/>
        </p:spPr>
        <p:txBody>
          <a:bodyPr wrap="none" rtlCol="0">
            <a:spAutoFit/>
          </a:bodyPr>
          <a:lstStyle/>
          <a:p>
            <a:r>
              <a:rPr lang="en-US" sz="1600" dirty="0" smtClean="0">
                <a:solidFill>
                  <a:schemeClr val="tx1"/>
                </a:solidFill>
              </a:rPr>
              <a:t>Jason Whitehouse</a:t>
            </a:r>
          </a:p>
          <a:p>
            <a:endParaRPr lang="en-US" sz="1600" dirty="0" smtClean="0">
              <a:solidFill>
                <a:schemeClr val="tx1"/>
              </a:solidFill>
            </a:endParaRPr>
          </a:p>
        </p:txBody>
      </p:sp>
    </p:spTree>
    <p:extLst>
      <p:ext uri="{BB962C8B-B14F-4D97-AF65-F5344CB8AC3E}">
        <p14:creationId xmlns:p14="http://schemas.microsoft.com/office/powerpoint/2010/main" val="3233269366"/>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 2013 Keith A. Pray</a:t>
            </a:r>
            <a:endParaRPr lang="en-US"/>
          </a:p>
        </p:txBody>
      </p:sp>
      <p:sp>
        <p:nvSpPr>
          <p:cNvPr id="3" name="Slide Number Placeholder 2"/>
          <p:cNvSpPr>
            <a:spLocks noGrp="1"/>
          </p:cNvSpPr>
          <p:nvPr>
            <p:ph type="sldNum" sz="quarter" idx="11"/>
          </p:nvPr>
        </p:nvSpPr>
        <p:spPr/>
        <p:txBody>
          <a:bodyPr/>
          <a:lstStyle/>
          <a:p>
            <a:fld id="{CC7FDFB7-4A96-0F4D-9A4A-E56F94FA24DB}" type="slidenum">
              <a:rPr lang="en-US" smtClean="0"/>
              <a:pPr/>
              <a:t>3</a:t>
            </a:fld>
            <a:endParaRPr lang="en-US"/>
          </a:p>
        </p:txBody>
      </p:sp>
      <p:sp>
        <p:nvSpPr>
          <p:cNvPr id="2" name="Date Placeholder 1"/>
          <p:cNvSpPr>
            <a:spLocks noGrp="1"/>
          </p:cNvSpPr>
          <p:nvPr>
            <p:ph type="dt" sz="half" idx="12"/>
          </p:nvPr>
        </p:nvSpPr>
        <p:spPr/>
        <p:txBody>
          <a:bodyPr/>
          <a:lstStyle/>
          <a:p>
            <a:fld id="{7918B7E0-EB8B-CB4F-AEEB-C96908FEFA2A}" type="datetime1">
              <a:rPr lang="en-US" smtClean="0"/>
              <a:t>9/24/13</a:t>
            </a:fld>
            <a:endParaRPr lang="en-US"/>
          </a:p>
        </p:txBody>
      </p:sp>
      <p:pic>
        <p:nvPicPr>
          <p:cNvPr id="6" name="Picture 5"/>
          <p:cNvPicPr>
            <a:picLocks noChangeAspect="1"/>
          </p:cNvPicPr>
          <p:nvPr/>
        </p:nvPicPr>
        <p:blipFill>
          <a:blip r:embed="rId3"/>
          <a:stretch>
            <a:fillRect/>
          </a:stretch>
        </p:blipFill>
        <p:spPr>
          <a:xfrm>
            <a:off x="2298700" y="914400"/>
            <a:ext cx="4546600" cy="5080000"/>
          </a:xfrm>
          <a:prstGeom prst="rect">
            <a:avLst/>
          </a:prstGeom>
        </p:spPr>
      </p:pic>
    </p:spTree>
    <p:extLst>
      <p:ext uri="{BB962C8B-B14F-4D97-AF65-F5344CB8AC3E}">
        <p14:creationId xmlns:p14="http://schemas.microsoft.com/office/powerpoint/2010/main" val="949182641"/>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dirty="0" smtClean="0"/>
              <a:t>The meaning of ‘public records’ has changed</a:t>
            </a:r>
          </a:p>
          <a:p>
            <a:r>
              <a:rPr lang="en-US" dirty="0" smtClean="0"/>
              <a:t>Practical obscurity no longer offers significant privacy protection</a:t>
            </a:r>
          </a:p>
          <a:p>
            <a:r>
              <a:rPr lang="en-US" dirty="0" smtClean="0"/>
              <a:t>A balance needs to be found between transparency and privacy</a:t>
            </a:r>
          </a:p>
          <a:p>
            <a:r>
              <a:rPr lang="en-US" dirty="0" smtClean="0"/>
              <a:t>Opinion: we need to maintain separation of records and limit their searchability.</a:t>
            </a:r>
          </a:p>
          <a:p>
            <a:endParaRPr lang="en-US" dirty="0"/>
          </a:p>
        </p:txBody>
      </p:sp>
      <p:sp>
        <p:nvSpPr>
          <p:cNvPr id="7" name="TextBox 6"/>
          <p:cNvSpPr txBox="1"/>
          <p:nvPr/>
        </p:nvSpPr>
        <p:spPr>
          <a:xfrm>
            <a:off x="7264572" y="559995"/>
            <a:ext cx="1668245" cy="584776"/>
          </a:xfrm>
          <a:prstGeom prst="rect">
            <a:avLst/>
          </a:prstGeom>
          <a:noFill/>
        </p:spPr>
        <p:txBody>
          <a:bodyPr wrap="none" rtlCol="0">
            <a:spAutoFit/>
          </a:bodyPr>
          <a:lstStyle/>
          <a:p>
            <a:r>
              <a:rPr lang="en-US" sz="1600" dirty="0" smtClean="0"/>
              <a:t>Jason Whitehouse</a:t>
            </a:r>
          </a:p>
          <a:p>
            <a:endParaRPr lang="en-US" sz="1600" dirty="0" smtClean="0"/>
          </a:p>
        </p:txBody>
      </p:sp>
      <p:sp>
        <p:nvSpPr>
          <p:cNvPr id="5" name="TextBox 4"/>
          <p:cNvSpPr txBox="1"/>
          <p:nvPr/>
        </p:nvSpPr>
        <p:spPr>
          <a:xfrm>
            <a:off x="7416972" y="712395"/>
            <a:ext cx="1668245" cy="584776"/>
          </a:xfrm>
          <a:prstGeom prst="rect">
            <a:avLst/>
          </a:prstGeom>
          <a:noFill/>
        </p:spPr>
        <p:txBody>
          <a:bodyPr wrap="none" rtlCol="0">
            <a:spAutoFit/>
          </a:bodyPr>
          <a:lstStyle/>
          <a:p>
            <a:r>
              <a:rPr lang="en-US" sz="1600" dirty="0" smtClean="0">
                <a:solidFill>
                  <a:schemeClr val="tx1"/>
                </a:solidFill>
              </a:rPr>
              <a:t>Jason Whitehouse</a:t>
            </a:r>
          </a:p>
          <a:p>
            <a:endParaRPr lang="en-US" sz="1600" dirty="0" smtClean="0">
              <a:solidFill>
                <a:schemeClr val="tx1"/>
              </a:solidFill>
            </a:endParaRPr>
          </a:p>
        </p:txBody>
      </p:sp>
    </p:spTree>
    <p:extLst>
      <p:ext uri="{BB962C8B-B14F-4D97-AF65-F5344CB8AC3E}">
        <p14:creationId xmlns:p14="http://schemas.microsoft.com/office/powerpoint/2010/main" val="448408225"/>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References</a:t>
            </a:r>
            <a:endParaRPr lang="en-US" dirty="0"/>
          </a:p>
        </p:txBody>
      </p:sp>
      <p:sp>
        <p:nvSpPr>
          <p:cNvPr id="6" name="Content Placeholder 5"/>
          <p:cNvSpPr>
            <a:spLocks noGrp="1"/>
          </p:cNvSpPr>
          <p:nvPr>
            <p:ph idx="1"/>
          </p:nvPr>
        </p:nvSpPr>
        <p:spPr/>
        <p:txBody>
          <a:bodyPr>
            <a:normAutofit fontScale="47500" lnSpcReduction="20000"/>
          </a:bodyPr>
          <a:lstStyle/>
          <a:p>
            <a:pPr marL="514350" indent="-514350">
              <a:buFont typeface="Wingdings" charset="2"/>
              <a:buAutoNum type="arabicPlain"/>
            </a:pPr>
            <a:r>
              <a:rPr lang="en-US" dirty="0"/>
              <a:t>Presidential Memorandum -- Managing Government </a:t>
            </a:r>
            <a:r>
              <a:rPr lang="en-US" dirty="0" smtClean="0"/>
              <a:t>Records, 11/28/2011,</a:t>
            </a:r>
            <a:r>
              <a:rPr lang="en-US" dirty="0" smtClean="0">
                <a:hlinkClick r:id="rId2"/>
              </a:rPr>
              <a:t>http</a:t>
            </a:r>
            <a:r>
              <a:rPr lang="en-US" dirty="0">
                <a:hlinkClick r:id="rId2"/>
              </a:rPr>
              <a:t>://www.whitehouse.gov/the-press-office/2011/11/28/presidential-memorandum-managing-</a:t>
            </a:r>
            <a:r>
              <a:rPr lang="en-US" dirty="0" smtClean="0">
                <a:hlinkClick r:id="rId2"/>
              </a:rPr>
              <a:t>government</a:t>
            </a:r>
            <a:r>
              <a:rPr lang="en-US" dirty="0">
                <a:hlinkClick r:id="rId2"/>
              </a:rPr>
              <a:t>-</a:t>
            </a:r>
            <a:r>
              <a:rPr lang="en-US" dirty="0" smtClean="0">
                <a:hlinkClick r:id="rId2"/>
              </a:rPr>
              <a:t>records</a:t>
            </a:r>
            <a:r>
              <a:rPr lang="en-US" dirty="0" smtClean="0"/>
              <a:t> </a:t>
            </a:r>
            <a:r>
              <a:rPr lang="en-US" dirty="0">
                <a:solidFill>
                  <a:schemeClr val="tx1">
                    <a:lumMod val="95000"/>
                    <a:lumOff val="5000"/>
                  </a:schemeClr>
                </a:solidFill>
              </a:rPr>
              <a:t>(9/</a:t>
            </a:r>
            <a:r>
              <a:rPr lang="en-US" dirty="0" smtClean="0">
                <a:solidFill>
                  <a:schemeClr val="tx1">
                    <a:lumMod val="95000"/>
                    <a:lumOff val="5000"/>
                  </a:schemeClr>
                </a:solidFill>
              </a:rPr>
              <a:t>22/</a:t>
            </a:r>
            <a:r>
              <a:rPr lang="en-US" dirty="0">
                <a:solidFill>
                  <a:schemeClr val="tx1">
                    <a:lumMod val="95000"/>
                    <a:lumOff val="5000"/>
                  </a:schemeClr>
                </a:solidFill>
              </a:rPr>
              <a:t>2013)</a:t>
            </a:r>
            <a:endParaRPr lang="en-US" dirty="0" smtClean="0"/>
          </a:p>
          <a:p>
            <a:pPr marL="514350" indent="-514350">
              <a:buFont typeface="Wingdings" charset="2"/>
              <a:buAutoNum type="arabicPlain"/>
            </a:pPr>
            <a:r>
              <a:rPr lang="en-US" dirty="0" smtClean="0"/>
              <a:t>Sleeper, M, et al. I </a:t>
            </a:r>
            <a:r>
              <a:rPr lang="en-US" dirty="0"/>
              <a:t>know where you live: analyzing privacy protection in public </a:t>
            </a:r>
            <a:r>
              <a:rPr lang="en-US" dirty="0" smtClean="0"/>
              <a:t>databases, 2011 </a:t>
            </a:r>
            <a:r>
              <a:rPr lang="en-US" dirty="0" smtClean="0">
                <a:hlinkClick r:id="rId3"/>
              </a:rPr>
              <a:t>http</a:t>
            </a:r>
            <a:r>
              <a:rPr lang="en-US" dirty="0">
                <a:hlinkClick r:id="rId3"/>
              </a:rPr>
              <a:t>://dl.acm.org/citation.cfm?id=2046556.2046579&amp;coll=DL&amp;dl=</a:t>
            </a:r>
            <a:r>
              <a:rPr lang="en-US" dirty="0" smtClean="0">
                <a:hlinkClick r:id="rId3"/>
              </a:rPr>
              <a:t>ACM</a:t>
            </a:r>
            <a:endParaRPr lang="en-US" dirty="0" smtClean="0"/>
          </a:p>
          <a:p>
            <a:pPr marL="514350" indent="-514350">
              <a:buFont typeface="Wingdings" charset="2"/>
              <a:buAutoNum type="arabicPlain"/>
            </a:pPr>
            <a:r>
              <a:rPr lang="en-US" dirty="0" smtClean="0"/>
              <a:t>Freedom of Information Act  - About. </a:t>
            </a:r>
            <a:r>
              <a:rPr lang="en-US" dirty="0" smtClean="0">
                <a:hlinkClick r:id="rId4"/>
              </a:rPr>
              <a:t>http</a:t>
            </a:r>
            <a:r>
              <a:rPr lang="en-US" dirty="0">
                <a:hlinkClick r:id="rId4"/>
              </a:rPr>
              <a:t>://www.foia.gov/</a:t>
            </a:r>
            <a:r>
              <a:rPr lang="en-US" dirty="0" smtClean="0">
                <a:hlinkClick r:id="rId4"/>
              </a:rPr>
              <a:t>about.html</a:t>
            </a:r>
            <a:r>
              <a:rPr lang="en-US" dirty="0" smtClean="0"/>
              <a:t> </a:t>
            </a:r>
            <a:r>
              <a:rPr lang="en-US" dirty="0">
                <a:solidFill>
                  <a:schemeClr val="tx1">
                    <a:lumMod val="95000"/>
                    <a:lumOff val="5000"/>
                  </a:schemeClr>
                </a:solidFill>
              </a:rPr>
              <a:t>(9/</a:t>
            </a:r>
            <a:r>
              <a:rPr lang="en-US" dirty="0" smtClean="0">
                <a:solidFill>
                  <a:schemeClr val="tx1">
                    <a:lumMod val="95000"/>
                    <a:lumOff val="5000"/>
                  </a:schemeClr>
                </a:solidFill>
              </a:rPr>
              <a:t>20/</a:t>
            </a:r>
            <a:r>
              <a:rPr lang="en-US" dirty="0">
                <a:solidFill>
                  <a:schemeClr val="tx1">
                    <a:lumMod val="95000"/>
                    <a:lumOff val="5000"/>
                  </a:schemeClr>
                </a:solidFill>
              </a:rPr>
              <a:t>2013)</a:t>
            </a:r>
            <a:endParaRPr lang="en-US" dirty="0" smtClean="0"/>
          </a:p>
          <a:p>
            <a:pPr marL="514350" indent="-514350">
              <a:buFont typeface="Wingdings" charset="2"/>
              <a:buAutoNum type="arabicPlain"/>
            </a:pPr>
            <a:r>
              <a:rPr lang="en-US" dirty="0" smtClean="0"/>
              <a:t>SEC. Freedom </a:t>
            </a:r>
            <a:r>
              <a:rPr lang="en-US" dirty="0"/>
              <a:t>of Information Act  </a:t>
            </a:r>
            <a:r>
              <a:rPr lang="en-US" dirty="0" smtClean="0"/>
              <a:t>Exemptions. </a:t>
            </a:r>
            <a:r>
              <a:rPr lang="en-US" dirty="0" smtClean="0">
                <a:hlinkClick r:id="rId5"/>
              </a:rPr>
              <a:t>http</a:t>
            </a:r>
            <a:r>
              <a:rPr lang="en-US" dirty="0">
                <a:hlinkClick r:id="rId5"/>
              </a:rPr>
              <a:t>://www.sec.gov/foia/</a:t>
            </a:r>
            <a:r>
              <a:rPr lang="en-US" dirty="0" smtClean="0">
                <a:hlinkClick r:id="rId5"/>
              </a:rPr>
              <a:t>nfoia.htm</a:t>
            </a:r>
            <a:r>
              <a:rPr lang="en-US" dirty="0" smtClean="0"/>
              <a:t> </a:t>
            </a:r>
            <a:r>
              <a:rPr lang="en-US" dirty="0">
                <a:solidFill>
                  <a:schemeClr val="tx1">
                    <a:lumMod val="95000"/>
                    <a:lumOff val="5000"/>
                  </a:schemeClr>
                </a:solidFill>
              </a:rPr>
              <a:t>(9/21/2013)</a:t>
            </a:r>
            <a:endParaRPr lang="en-US" dirty="0" smtClean="0"/>
          </a:p>
          <a:p>
            <a:pPr marL="514350" indent="-514350">
              <a:buFont typeface="Wingdings" charset="2"/>
              <a:buAutoNum type="arabicPlain"/>
            </a:pPr>
            <a:r>
              <a:rPr lang="en-US" dirty="0" smtClean="0"/>
              <a:t>Quinn, M. Ethics for the Information Age 5E, p.238.</a:t>
            </a:r>
          </a:p>
          <a:p>
            <a:pPr marL="514350" indent="-514350">
              <a:buFont typeface="Wingdings" charset="2"/>
              <a:buAutoNum type="arabicPlain"/>
            </a:pPr>
            <a:r>
              <a:rPr lang="en-US" dirty="0" smtClean="0"/>
              <a:t>Reitz, J. E-Government, 2006. </a:t>
            </a:r>
            <a:r>
              <a:rPr lang="en-US" dirty="0" smtClean="0">
                <a:hlinkClick r:id="rId6"/>
              </a:rPr>
              <a:t>http</a:t>
            </a:r>
            <a:r>
              <a:rPr lang="en-US" dirty="0">
                <a:hlinkClick r:id="rId6"/>
              </a:rPr>
              <a:t>://www.jstor.org/stable/</a:t>
            </a:r>
            <a:r>
              <a:rPr lang="en-US" dirty="0" smtClean="0">
                <a:hlinkClick r:id="rId6"/>
              </a:rPr>
              <a:t>20454560</a:t>
            </a:r>
            <a:endParaRPr lang="en-US" dirty="0" smtClean="0"/>
          </a:p>
          <a:p>
            <a:pPr marL="514350" indent="-514350">
              <a:buFont typeface="Wingdings" charset="2"/>
              <a:buAutoNum type="arabicPlain"/>
            </a:pPr>
            <a:r>
              <a:rPr lang="en-US" dirty="0" smtClean="0"/>
              <a:t>Davis, Charles. </a:t>
            </a:r>
            <a:r>
              <a:rPr lang="en-US" dirty="0"/>
              <a:t>Electronic Access to Information and the Privacy </a:t>
            </a:r>
            <a:r>
              <a:rPr lang="en-US" dirty="0" smtClean="0"/>
              <a:t>Paradox, 2003. </a:t>
            </a:r>
            <a:r>
              <a:rPr lang="en-US" dirty="0" smtClean="0">
                <a:hlinkClick r:id="rId7"/>
              </a:rPr>
              <a:t>http</a:t>
            </a:r>
            <a:r>
              <a:rPr lang="en-US" dirty="0">
                <a:hlinkClick r:id="rId7"/>
              </a:rPr>
              <a:t>://ssc.sagepub.com/content/21/1/15.</a:t>
            </a:r>
            <a:r>
              <a:rPr lang="en-US" dirty="0" smtClean="0">
                <a:hlinkClick r:id="rId7"/>
              </a:rPr>
              <a:t>short</a:t>
            </a:r>
            <a:endParaRPr lang="en-US" dirty="0" smtClean="0"/>
          </a:p>
          <a:p>
            <a:pPr marL="514350" indent="-514350">
              <a:buFont typeface="Wingdings" charset="2"/>
              <a:buAutoNum type="arabicPlain"/>
            </a:pPr>
            <a:r>
              <a:rPr lang="en-US" dirty="0" smtClean="0"/>
              <a:t>Boswell, Wendy. Where to find public records online</a:t>
            </a:r>
            <a:r>
              <a:rPr lang="en-US" dirty="0" smtClean="0">
                <a:solidFill>
                  <a:schemeClr val="tx1">
                    <a:lumMod val="95000"/>
                    <a:lumOff val="5000"/>
                  </a:schemeClr>
                </a:solidFill>
              </a:rPr>
              <a:t>, 7/23/2007</a:t>
            </a:r>
            <a:r>
              <a:rPr lang="en-US" dirty="0">
                <a:solidFill>
                  <a:schemeClr val="tx1">
                    <a:lumMod val="95000"/>
                    <a:lumOff val="5000"/>
                  </a:schemeClr>
                </a:solidFill>
              </a:rPr>
              <a:t>. (9/</a:t>
            </a:r>
            <a:r>
              <a:rPr lang="en-US" dirty="0" smtClean="0">
                <a:solidFill>
                  <a:schemeClr val="tx1">
                    <a:lumMod val="95000"/>
                    <a:lumOff val="5000"/>
                  </a:schemeClr>
                </a:solidFill>
              </a:rPr>
              <a:t>22/</a:t>
            </a:r>
            <a:r>
              <a:rPr lang="en-US" dirty="0">
                <a:solidFill>
                  <a:schemeClr val="tx1">
                    <a:lumMod val="95000"/>
                    <a:lumOff val="5000"/>
                  </a:schemeClr>
                </a:solidFill>
              </a:rPr>
              <a:t>2013)</a:t>
            </a:r>
            <a:r>
              <a:rPr lang="en-US" dirty="0" smtClean="0">
                <a:hlinkClick r:id="rId8"/>
              </a:rPr>
              <a:t>http</a:t>
            </a:r>
            <a:r>
              <a:rPr lang="en-US" dirty="0">
                <a:hlinkClick r:id="rId8"/>
              </a:rPr>
              <a:t>://lifehacker.com/280785/where-to-find-public-records-</a:t>
            </a:r>
            <a:r>
              <a:rPr lang="en-US" dirty="0" smtClean="0">
                <a:hlinkClick r:id="rId8"/>
              </a:rPr>
              <a:t>online</a:t>
            </a:r>
            <a:endParaRPr lang="en-US" dirty="0" smtClean="0"/>
          </a:p>
          <a:p>
            <a:pPr marL="514350" indent="-514350">
              <a:buFont typeface="Wingdings" charset="2"/>
              <a:buAutoNum type="arabicPlain"/>
            </a:pPr>
            <a:r>
              <a:rPr lang="en-US" dirty="0"/>
              <a:t>[Image] </a:t>
            </a:r>
            <a:r>
              <a:rPr lang="en-US" dirty="0">
                <a:hlinkClick r:id="rId9"/>
              </a:rPr>
              <a:t>http://nsarchive.wordpress.com/2012/02/29/foia-statistics-shows-the-dojs-94-5-release-rate-is-a-ahem-stretch</a:t>
            </a:r>
            <a:r>
              <a:rPr lang="en-US" dirty="0" smtClean="0">
                <a:hlinkClick r:id="rId9"/>
              </a:rPr>
              <a:t>/</a:t>
            </a:r>
            <a:r>
              <a:rPr lang="en-US" dirty="0" smtClean="0"/>
              <a:t> from Department of Justice report data. </a:t>
            </a:r>
            <a:r>
              <a:rPr lang="en-US" dirty="0">
                <a:solidFill>
                  <a:schemeClr val="tx1">
                    <a:lumMod val="95000"/>
                    <a:lumOff val="5000"/>
                  </a:schemeClr>
                </a:solidFill>
              </a:rPr>
              <a:t>(9/</a:t>
            </a:r>
            <a:r>
              <a:rPr lang="en-US" dirty="0" smtClean="0">
                <a:solidFill>
                  <a:schemeClr val="tx1">
                    <a:lumMod val="95000"/>
                    <a:lumOff val="5000"/>
                  </a:schemeClr>
                </a:solidFill>
              </a:rPr>
              <a:t>23/</a:t>
            </a:r>
            <a:r>
              <a:rPr lang="en-US" dirty="0">
                <a:solidFill>
                  <a:schemeClr val="tx1">
                    <a:lumMod val="95000"/>
                    <a:lumOff val="5000"/>
                  </a:schemeClr>
                </a:solidFill>
              </a:rPr>
              <a:t>2013)</a:t>
            </a:r>
            <a:endParaRPr lang="en-US" dirty="0" smtClean="0"/>
          </a:p>
        </p:txBody>
      </p:sp>
      <p:sp>
        <p:nvSpPr>
          <p:cNvPr id="8" name="TextBox 7"/>
          <p:cNvSpPr txBox="1"/>
          <p:nvPr/>
        </p:nvSpPr>
        <p:spPr>
          <a:xfrm>
            <a:off x="7264572" y="559995"/>
            <a:ext cx="1668245" cy="584776"/>
          </a:xfrm>
          <a:prstGeom prst="rect">
            <a:avLst/>
          </a:prstGeom>
          <a:noFill/>
        </p:spPr>
        <p:txBody>
          <a:bodyPr wrap="none" rtlCol="0">
            <a:spAutoFit/>
          </a:bodyPr>
          <a:lstStyle/>
          <a:p>
            <a:r>
              <a:rPr lang="en-US" sz="1600" dirty="0" smtClean="0"/>
              <a:t>Jason Whitehouse</a:t>
            </a:r>
          </a:p>
          <a:p>
            <a:endParaRPr lang="en-US" sz="1600" dirty="0" smtClean="0"/>
          </a:p>
        </p:txBody>
      </p:sp>
      <p:sp>
        <p:nvSpPr>
          <p:cNvPr id="7" name="TextBox 6"/>
          <p:cNvSpPr txBox="1"/>
          <p:nvPr/>
        </p:nvSpPr>
        <p:spPr>
          <a:xfrm>
            <a:off x="7416972" y="712395"/>
            <a:ext cx="1668245" cy="584776"/>
          </a:xfrm>
          <a:prstGeom prst="rect">
            <a:avLst/>
          </a:prstGeom>
          <a:noFill/>
        </p:spPr>
        <p:txBody>
          <a:bodyPr wrap="none" rtlCol="0">
            <a:spAutoFit/>
          </a:bodyPr>
          <a:lstStyle/>
          <a:p>
            <a:r>
              <a:rPr lang="en-US" sz="1600" dirty="0" smtClean="0">
                <a:solidFill>
                  <a:schemeClr val="tx1"/>
                </a:solidFill>
              </a:rPr>
              <a:t>Jason Whitehouse</a:t>
            </a:r>
          </a:p>
          <a:p>
            <a:endParaRPr lang="en-US" sz="1600" dirty="0" smtClean="0">
              <a:solidFill>
                <a:schemeClr val="tx1"/>
              </a:solidFill>
            </a:endParaRPr>
          </a:p>
        </p:txBody>
      </p:sp>
    </p:spTree>
    <p:extLst>
      <p:ext uri="{BB962C8B-B14F-4D97-AF65-F5344CB8AC3E}">
        <p14:creationId xmlns:p14="http://schemas.microsoft.com/office/powerpoint/2010/main" val="25059857"/>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 FOIA Exemptions</a:t>
            </a:r>
            <a:endParaRPr lang="en-US" dirty="0"/>
          </a:p>
        </p:txBody>
      </p:sp>
      <p:sp>
        <p:nvSpPr>
          <p:cNvPr id="3" name="Content Placeholder 2"/>
          <p:cNvSpPr>
            <a:spLocks noGrp="1"/>
          </p:cNvSpPr>
          <p:nvPr>
            <p:ph idx="1"/>
          </p:nvPr>
        </p:nvSpPr>
        <p:spPr/>
        <p:txBody>
          <a:bodyPr/>
          <a:lstStyle/>
          <a:p>
            <a:r>
              <a:rPr lang="en-US" sz="1400" dirty="0"/>
              <a:t>Those documents properly classified as secret in the interest of national defense or foreign policy;</a:t>
            </a:r>
          </a:p>
          <a:p>
            <a:r>
              <a:rPr lang="en-US" sz="1400" dirty="0"/>
              <a:t>Related solely to internal personnel rules and practices;</a:t>
            </a:r>
          </a:p>
          <a:p>
            <a:r>
              <a:rPr lang="en-US" sz="1400" dirty="0"/>
              <a:t>Specifically exempted by other statutes;</a:t>
            </a:r>
          </a:p>
          <a:p>
            <a:r>
              <a:rPr lang="en-US" sz="1400" dirty="0"/>
              <a:t>A trade secret or privileged or confidential commercial or financial information obtained from a person;</a:t>
            </a:r>
          </a:p>
          <a:p>
            <a:r>
              <a:rPr lang="en-US" sz="1400" dirty="0"/>
              <a:t>A privileged inter-agency or intra-agency memorandum or letter;</a:t>
            </a:r>
          </a:p>
          <a:p>
            <a:r>
              <a:rPr lang="en-US" sz="1400" dirty="0"/>
              <a:t>A personnel, medical, or similar file the release of which would constitute a clearly unwarranted invasion of personal privacy;</a:t>
            </a:r>
          </a:p>
          <a:p>
            <a:r>
              <a:rPr lang="en-US" sz="1400" dirty="0"/>
              <a:t>Compiled for law enforcement purposes, the release of </a:t>
            </a:r>
            <a:r>
              <a:rPr lang="en-US" sz="1400" dirty="0" smtClean="0"/>
              <a:t>which could </a:t>
            </a:r>
            <a:r>
              <a:rPr lang="en-US" sz="1400" dirty="0"/>
              <a:t>reasonably be expected to interfere with law enforcement proceedings</a:t>
            </a:r>
            <a:r>
              <a:rPr lang="en-US" sz="1400" dirty="0" smtClean="0"/>
              <a:t>, would </a:t>
            </a:r>
            <a:r>
              <a:rPr lang="en-US" sz="1400" dirty="0"/>
              <a:t>deprive a person of a right to a fair trial or an impartial adjudication</a:t>
            </a:r>
            <a:r>
              <a:rPr lang="en-US" sz="1400" dirty="0" smtClean="0"/>
              <a:t>, could </a:t>
            </a:r>
            <a:r>
              <a:rPr lang="en-US" sz="1400" dirty="0"/>
              <a:t>reasonably be expected to constitute an unwarranted invasion of personal privacy</a:t>
            </a:r>
            <a:r>
              <a:rPr lang="en-US" sz="1400" dirty="0" smtClean="0"/>
              <a:t>, could </a:t>
            </a:r>
            <a:r>
              <a:rPr lang="en-US" sz="1400" dirty="0"/>
              <a:t>reasonably be expected to disclose the identity of a confidential source</a:t>
            </a:r>
            <a:r>
              <a:rPr lang="en-US" sz="1400" dirty="0" smtClean="0"/>
              <a:t>, would </a:t>
            </a:r>
            <a:r>
              <a:rPr lang="en-US" sz="1400" dirty="0"/>
              <a:t>disclose techniques, procedures, or guidelines for investigations or prosecutions, </a:t>
            </a:r>
            <a:r>
              <a:rPr lang="en-US" sz="1400" dirty="0" smtClean="0"/>
              <a:t>or could </a:t>
            </a:r>
            <a:r>
              <a:rPr lang="en-US" sz="1400" dirty="0"/>
              <a:t>reasonably be expected to endanger an individual's life or physical safety;</a:t>
            </a:r>
          </a:p>
          <a:p>
            <a:r>
              <a:rPr lang="en-US" sz="1400" dirty="0"/>
              <a:t>Contained in or related to examination, operating, or condition reports about financial institutions that the SEC regulates or supervises</a:t>
            </a:r>
            <a:r>
              <a:rPr lang="en-US" sz="1400" dirty="0" smtClean="0"/>
              <a:t>;</a:t>
            </a:r>
            <a:endParaRPr lang="en-US" sz="1400" dirty="0"/>
          </a:p>
          <a:p>
            <a:r>
              <a:rPr lang="en-US" sz="1400" dirty="0"/>
              <a:t>And those documents containing exempt information about gas or oil wells.</a:t>
            </a:r>
          </a:p>
        </p:txBody>
      </p:sp>
      <p:sp>
        <p:nvSpPr>
          <p:cNvPr id="4" name="TextBox 3"/>
          <p:cNvSpPr txBox="1"/>
          <p:nvPr/>
        </p:nvSpPr>
        <p:spPr>
          <a:xfrm>
            <a:off x="8232980" y="5965965"/>
            <a:ext cx="453820" cy="369332"/>
          </a:xfrm>
          <a:prstGeom prst="rect">
            <a:avLst/>
          </a:prstGeom>
          <a:noFill/>
        </p:spPr>
        <p:txBody>
          <a:bodyPr wrap="none" rtlCol="0">
            <a:spAutoFit/>
          </a:bodyPr>
          <a:lstStyle/>
          <a:p>
            <a:r>
              <a:rPr lang="en-US" dirty="0" smtClean="0"/>
              <a:t>[4]</a:t>
            </a:r>
            <a:endParaRPr lang="en-US" dirty="0"/>
          </a:p>
        </p:txBody>
      </p:sp>
      <p:sp>
        <p:nvSpPr>
          <p:cNvPr id="7" name="TextBox 6"/>
          <p:cNvSpPr txBox="1"/>
          <p:nvPr/>
        </p:nvSpPr>
        <p:spPr>
          <a:xfrm>
            <a:off x="7264572" y="559995"/>
            <a:ext cx="1668245" cy="584776"/>
          </a:xfrm>
          <a:prstGeom prst="rect">
            <a:avLst/>
          </a:prstGeom>
          <a:noFill/>
        </p:spPr>
        <p:txBody>
          <a:bodyPr wrap="none" rtlCol="0">
            <a:spAutoFit/>
          </a:bodyPr>
          <a:lstStyle/>
          <a:p>
            <a:r>
              <a:rPr lang="en-US" sz="1600" dirty="0" smtClean="0"/>
              <a:t>Jason Whitehouse</a:t>
            </a:r>
          </a:p>
          <a:p>
            <a:endParaRPr lang="en-US" sz="1600" dirty="0" smtClean="0"/>
          </a:p>
        </p:txBody>
      </p:sp>
      <p:sp>
        <p:nvSpPr>
          <p:cNvPr id="6" name="TextBox 5"/>
          <p:cNvSpPr txBox="1"/>
          <p:nvPr/>
        </p:nvSpPr>
        <p:spPr>
          <a:xfrm>
            <a:off x="7416972" y="712395"/>
            <a:ext cx="1668245" cy="584776"/>
          </a:xfrm>
          <a:prstGeom prst="rect">
            <a:avLst/>
          </a:prstGeom>
          <a:noFill/>
        </p:spPr>
        <p:txBody>
          <a:bodyPr wrap="none" rtlCol="0">
            <a:spAutoFit/>
          </a:bodyPr>
          <a:lstStyle/>
          <a:p>
            <a:r>
              <a:rPr lang="en-US" sz="1600" dirty="0" smtClean="0">
                <a:solidFill>
                  <a:schemeClr val="tx1"/>
                </a:solidFill>
              </a:rPr>
              <a:t>Jason Whitehouse</a:t>
            </a:r>
          </a:p>
          <a:p>
            <a:endParaRPr lang="en-US" sz="1600" dirty="0" smtClean="0">
              <a:solidFill>
                <a:schemeClr val="tx1"/>
              </a:solidFill>
            </a:endParaRPr>
          </a:p>
        </p:txBody>
      </p:sp>
    </p:spTree>
    <p:extLst>
      <p:ext uri="{BB962C8B-B14F-4D97-AF65-F5344CB8AC3E}">
        <p14:creationId xmlns:p14="http://schemas.microsoft.com/office/powerpoint/2010/main" val="1934094844"/>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458200" cy="1143000"/>
          </a:xfrm>
        </p:spPr>
        <p:txBody>
          <a:bodyPr/>
          <a:lstStyle/>
          <a:p>
            <a:r>
              <a:rPr lang="en-US" dirty="0" smtClean="0"/>
              <a:t>Government’s use of </a:t>
            </a:r>
            <a:r>
              <a:rPr lang="en-US" dirty="0" err="1" smtClean="0"/>
              <a:t>Panopticon</a:t>
            </a:r>
            <a:endParaRPr lang="en-US" dirty="0"/>
          </a:p>
        </p:txBody>
      </p:sp>
      <p:sp>
        <p:nvSpPr>
          <p:cNvPr id="4" name="Footer Placeholder 3"/>
          <p:cNvSpPr>
            <a:spLocks noGrp="1"/>
          </p:cNvSpPr>
          <p:nvPr>
            <p:ph type="ftr" sz="quarter" idx="10"/>
          </p:nvPr>
        </p:nvSpPr>
        <p:spPr/>
        <p:txBody>
          <a:bodyPr/>
          <a:lstStyle/>
          <a:p>
            <a:r>
              <a:rPr lang="en-US" smtClean="0"/>
              <a:t>© 2013 Keith A. Pray</a:t>
            </a:r>
            <a:endParaRPr lang="en-US" dirty="0"/>
          </a:p>
        </p:txBody>
      </p:sp>
      <p:sp>
        <p:nvSpPr>
          <p:cNvPr id="5" name="TextBox 4"/>
          <p:cNvSpPr txBox="1"/>
          <p:nvPr/>
        </p:nvSpPr>
        <p:spPr>
          <a:xfrm>
            <a:off x="627973" y="5867400"/>
            <a:ext cx="7342909" cy="276999"/>
          </a:xfrm>
          <a:prstGeom prst="rect">
            <a:avLst/>
          </a:prstGeom>
          <a:noFill/>
        </p:spPr>
        <p:txBody>
          <a:bodyPr wrap="square" rtlCol="0">
            <a:spAutoFit/>
          </a:bodyPr>
          <a:lstStyle/>
          <a:p>
            <a:pPr algn="l"/>
            <a:r>
              <a:rPr lang="en-US" sz="1200" dirty="0" smtClean="0">
                <a:hlinkClick r:id="rId3"/>
              </a:rPr>
              <a:t>[1] http</a:t>
            </a:r>
            <a:r>
              <a:rPr lang="en-US" sz="1200" dirty="0">
                <a:hlinkClick r:id="rId3"/>
              </a:rPr>
              <a:t>://thehackernews.com/2013/06/digital-privacy-internet-surveillance.html</a:t>
            </a:r>
            <a:endParaRPr lang="en-US" sz="1600"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Andrew Leonard</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36327F8A-1A4E-A943-9B01-8A64AB1BFF4B}" type="datetime1">
              <a:rPr lang="en-US" smtClean="0"/>
              <a:t>9/24/13</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33</a:t>
            </a:fld>
            <a:endParaRPr lang="en-US"/>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1673314"/>
            <a:ext cx="5715000" cy="407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1066800" y="1673314"/>
            <a:ext cx="914400" cy="584775"/>
          </a:xfrm>
          <a:prstGeom prst="rect">
            <a:avLst/>
          </a:prstGeom>
          <a:noFill/>
        </p:spPr>
        <p:txBody>
          <a:bodyPr wrap="square" rtlCol="0">
            <a:spAutoFit/>
          </a:bodyPr>
          <a:lstStyle/>
          <a:p>
            <a:r>
              <a:rPr lang="en-US" sz="3200" dirty="0" smtClean="0"/>
              <a:t>[1]</a:t>
            </a:r>
            <a:endParaRPr lang="en-US" sz="3200" dirty="0"/>
          </a:p>
        </p:txBody>
      </p:sp>
    </p:spTree>
    <p:extLst>
      <p:ext uri="{BB962C8B-B14F-4D97-AF65-F5344CB8AC3E}">
        <p14:creationId xmlns:p14="http://schemas.microsoft.com/office/powerpoint/2010/main" val="261702876"/>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458200" cy="1143000"/>
          </a:xfrm>
        </p:spPr>
        <p:txBody>
          <a:bodyPr/>
          <a:lstStyle/>
          <a:p>
            <a:pPr algn="ctr"/>
            <a:r>
              <a:rPr lang="en-US" dirty="0" smtClean="0"/>
              <a:t>What is a </a:t>
            </a:r>
            <a:r>
              <a:rPr lang="en-US" dirty="0" err="1" smtClean="0"/>
              <a:t>Panopticon</a:t>
            </a:r>
            <a:r>
              <a:rPr lang="en-US" dirty="0" smtClean="0"/>
              <a:t>?</a:t>
            </a:r>
            <a:endParaRPr lang="en-US" dirty="0"/>
          </a:p>
        </p:txBody>
      </p:sp>
      <p:sp>
        <p:nvSpPr>
          <p:cNvPr id="3" name="Content Placeholder 2"/>
          <p:cNvSpPr>
            <a:spLocks noGrp="1"/>
          </p:cNvSpPr>
          <p:nvPr>
            <p:ph idx="1"/>
          </p:nvPr>
        </p:nvSpPr>
        <p:spPr/>
        <p:txBody>
          <a:bodyPr/>
          <a:lstStyle/>
          <a:p>
            <a:r>
              <a:rPr lang="en-US" dirty="0" err="1" smtClean="0"/>
              <a:t>Panopticon</a:t>
            </a:r>
            <a:r>
              <a:rPr lang="en-US" dirty="0" smtClean="0"/>
              <a:t> - </a:t>
            </a:r>
            <a:r>
              <a:rPr lang="en-US" dirty="0"/>
              <a:t>a prison so built radially that a guard at a central position can see all the </a:t>
            </a:r>
            <a:r>
              <a:rPr lang="en-US" dirty="0" smtClean="0"/>
              <a:t>prisoners.[2]</a:t>
            </a:r>
          </a:p>
          <a:p>
            <a:endParaRPr lang="en-US" dirty="0" smtClean="0"/>
          </a:p>
          <a:p>
            <a:r>
              <a:rPr lang="en-US" dirty="0" smtClean="0"/>
              <a:t>Today </a:t>
            </a:r>
            <a:r>
              <a:rPr lang="en-US" dirty="0" err="1" smtClean="0"/>
              <a:t>Panopticons</a:t>
            </a:r>
            <a:r>
              <a:rPr lang="en-US" dirty="0" smtClean="0"/>
              <a:t> are often employed by CCTV.[3]</a:t>
            </a:r>
          </a:p>
          <a:p>
            <a:pPr marL="0" indent="0">
              <a:buNone/>
            </a:pPr>
            <a:endParaRPr lang="en-US" dirty="0"/>
          </a:p>
          <a:p>
            <a:r>
              <a:rPr lang="en-US" dirty="0" smtClean="0"/>
              <a:t>Governments are increasingly using cell phones and other electronic media.[4]</a:t>
            </a:r>
          </a:p>
          <a:p>
            <a:pPr marL="0" indent="0">
              <a:buNone/>
            </a:pPr>
            <a:endParaRPr lang="en-US" dirty="0" smtClean="0"/>
          </a:p>
          <a:p>
            <a:endParaRPr lang="en-US" dirty="0" smtClean="0"/>
          </a:p>
          <a:p>
            <a:endParaRPr lang="en-US" dirty="0" smtClean="0"/>
          </a:p>
        </p:txBody>
      </p:sp>
      <p:sp>
        <p:nvSpPr>
          <p:cNvPr id="4" name="Footer Placeholder 3"/>
          <p:cNvSpPr>
            <a:spLocks noGrp="1"/>
          </p:cNvSpPr>
          <p:nvPr>
            <p:ph type="ftr" sz="quarter" idx="10"/>
          </p:nvPr>
        </p:nvSpPr>
        <p:spPr/>
        <p:txBody>
          <a:bodyPr/>
          <a:lstStyle/>
          <a:p>
            <a:r>
              <a:rPr lang="en-US" smtClean="0"/>
              <a:t>© 2013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Andrew Leonard</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36327F8A-1A4E-A943-9B01-8A64AB1BFF4B}" type="datetime1">
              <a:rPr lang="en-US" smtClean="0"/>
              <a:t>9/24/13</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34</a:t>
            </a:fld>
            <a:endParaRPr lang="en-US"/>
          </a:p>
        </p:txBody>
      </p:sp>
    </p:spTree>
    <p:extLst>
      <p:ext uri="{BB962C8B-B14F-4D97-AF65-F5344CB8AC3E}">
        <p14:creationId xmlns:p14="http://schemas.microsoft.com/office/powerpoint/2010/main" val="2259615041"/>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458200" cy="1143000"/>
          </a:xfrm>
        </p:spPr>
        <p:txBody>
          <a:bodyPr/>
          <a:lstStyle/>
          <a:p>
            <a:pPr algn="ctr"/>
            <a:r>
              <a:rPr lang="en-US" dirty="0" smtClean="0"/>
              <a:t>Governments Justify </a:t>
            </a:r>
            <a:r>
              <a:rPr lang="en-US" dirty="0" err="1" smtClean="0"/>
              <a:t>Panopticon</a:t>
            </a:r>
            <a:endParaRPr lang="en-US" dirty="0"/>
          </a:p>
        </p:txBody>
      </p:sp>
      <p:sp>
        <p:nvSpPr>
          <p:cNvPr id="3" name="Content Placeholder 2"/>
          <p:cNvSpPr>
            <a:spLocks noGrp="1"/>
          </p:cNvSpPr>
          <p:nvPr>
            <p:ph idx="1"/>
          </p:nvPr>
        </p:nvSpPr>
        <p:spPr/>
        <p:txBody>
          <a:bodyPr/>
          <a:lstStyle/>
          <a:p>
            <a:r>
              <a:rPr lang="en-US" dirty="0"/>
              <a:t>In the interest of National Security – The Patriot Act.[8</a:t>
            </a:r>
            <a:r>
              <a:rPr lang="en-US" dirty="0" smtClean="0"/>
              <a:t>]</a:t>
            </a:r>
          </a:p>
          <a:p>
            <a:endParaRPr lang="en-US" dirty="0" smtClean="0"/>
          </a:p>
          <a:p>
            <a:r>
              <a:rPr lang="en-US" dirty="0" smtClean="0"/>
              <a:t>Oversight entities that say it’s constitutional (Foreign Intelligence Surveillance Court).[4]</a:t>
            </a:r>
          </a:p>
          <a:p>
            <a:endParaRPr lang="en-US" dirty="0" smtClean="0"/>
          </a:p>
          <a:p>
            <a:r>
              <a:rPr lang="en-US" dirty="0" smtClean="0"/>
              <a:t>Prevent and Reduce Crime. [9]</a:t>
            </a:r>
          </a:p>
          <a:p>
            <a:endParaRPr lang="en-US" dirty="0" smtClean="0"/>
          </a:p>
          <a:p>
            <a:endParaRPr lang="en-US" dirty="0" smtClean="0"/>
          </a:p>
        </p:txBody>
      </p:sp>
      <p:sp>
        <p:nvSpPr>
          <p:cNvPr id="4" name="Footer Placeholder 3"/>
          <p:cNvSpPr>
            <a:spLocks noGrp="1"/>
          </p:cNvSpPr>
          <p:nvPr>
            <p:ph type="ftr" sz="quarter" idx="10"/>
          </p:nvPr>
        </p:nvSpPr>
        <p:spPr/>
        <p:txBody>
          <a:bodyPr/>
          <a:lstStyle/>
          <a:p>
            <a:r>
              <a:rPr lang="en-US" smtClean="0"/>
              <a:t>© 2013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Andrew Leonard</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36327F8A-1A4E-A943-9B01-8A64AB1BFF4B}" type="datetime1">
              <a:rPr lang="en-US" smtClean="0"/>
              <a:t>9/24/13</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35</a:t>
            </a:fld>
            <a:endParaRPr lang="en-US"/>
          </a:p>
        </p:txBody>
      </p:sp>
    </p:spTree>
    <p:extLst>
      <p:ext uri="{BB962C8B-B14F-4D97-AF65-F5344CB8AC3E}">
        <p14:creationId xmlns:p14="http://schemas.microsoft.com/office/powerpoint/2010/main" val="1023932128"/>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458200" cy="1143000"/>
          </a:xfrm>
        </p:spPr>
        <p:txBody>
          <a:bodyPr/>
          <a:lstStyle/>
          <a:p>
            <a:pPr algn="ctr"/>
            <a:r>
              <a:rPr lang="en-US" dirty="0" smtClean="0"/>
              <a:t>British </a:t>
            </a:r>
            <a:r>
              <a:rPr lang="en-US" dirty="0" err="1" smtClean="0"/>
              <a:t>Panopticon</a:t>
            </a:r>
            <a:endParaRPr lang="en-US" dirty="0"/>
          </a:p>
        </p:txBody>
      </p:sp>
      <p:sp>
        <p:nvSpPr>
          <p:cNvPr id="3" name="Content Placeholder 2"/>
          <p:cNvSpPr>
            <a:spLocks noGrp="1"/>
          </p:cNvSpPr>
          <p:nvPr>
            <p:ph idx="1"/>
          </p:nvPr>
        </p:nvSpPr>
        <p:spPr/>
        <p:txBody>
          <a:bodyPr/>
          <a:lstStyle/>
          <a:p>
            <a:r>
              <a:rPr lang="en-US" dirty="0" smtClean="0"/>
              <a:t>Britain has the most CCTV surveillance in the world.[6]</a:t>
            </a:r>
          </a:p>
          <a:p>
            <a:r>
              <a:rPr lang="en-US" dirty="0" smtClean="0"/>
              <a:t>London alone has over 10,000 cameras directly operated by the government.[10]</a:t>
            </a:r>
          </a:p>
          <a:p>
            <a:r>
              <a:rPr lang="en-US" dirty="0" smtClean="0"/>
              <a:t>Highest crime solve rates come in areas with least coverage.[10]</a:t>
            </a:r>
          </a:p>
          <a:p>
            <a:endParaRPr lang="en-US" dirty="0" smtClean="0"/>
          </a:p>
          <a:p>
            <a:endParaRPr lang="en-US" dirty="0" smtClean="0"/>
          </a:p>
          <a:p>
            <a:endParaRPr lang="en-US" dirty="0" smtClean="0"/>
          </a:p>
        </p:txBody>
      </p:sp>
      <p:sp>
        <p:nvSpPr>
          <p:cNvPr id="4" name="Footer Placeholder 3"/>
          <p:cNvSpPr>
            <a:spLocks noGrp="1"/>
          </p:cNvSpPr>
          <p:nvPr>
            <p:ph type="ftr" sz="quarter" idx="10"/>
          </p:nvPr>
        </p:nvSpPr>
        <p:spPr/>
        <p:txBody>
          <a:bodyPr/>
          <a:lstStyle/>
          <a:p>
            <a:r>
              <a:rPr lang="en-US" smtClean="0"/>
              <a:t>© 2013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Andrew Leonard</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36327F8A-1A4E-A943-9B01-8A64AB1BFF4B}" type="datetime1">
              <a:rPr lang="en-US" smtClean="0"/>
              <a:t>9/24/13</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36</a:t>
            </a:fld>
            <a:endParaRPr lang="en-US"/>
          </a:p>
        </p:txBody>
      </p:sp>
    </p:spTree>
    <p:extLst>
      <p:ext uri="{BB962C8B-B14F-4D97-AF65-F5344CB8AC3E}">
        <p14:creationId xmlns:p14="http://schemas.microsoft.com/office/powerpoint/2010/main" val="993752282"/>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458200" cy="1143000"/>
          </a:xfrm>
        </p:spPr>
        <p:txBody>
          <a:bodyPr/>
          <a:lstStyle/>
          <a:p>
            <a:pPr algn="ctr"/>
            <a:r>
              <a:rPr lang="en-US" dirty="0" smtClean="0"/>
              <a:t>US Government Surveillance</a:t>
            </a:r>
            <a:endParaRPr lang="en-US" dirty="0"/>
          </a:p>
        </p:txBody>
      </p:sp>
      <p:sp>
        <p:nvSpPr>
          <p:cNvPr id="3" name="Content Placeholder 2"/>
          <p:cNvSpPr>
            <a:spLocks noGrp="1"/>
          </p:cNvSpPr>
          <p:nvPr>
            <p:ph idx="1"/>
          </p:nvPr>
        </p:nvSpPr>
        <p:spPr/>
        <p:txBody>
          <a:bodyPr/>
          <a:lstStyle/>
          <a:p>
            <a:r>
              <a:rPr lang="en-US" dirty="0" smtClean="0"/>
              <a:t>Hemisphere – AT&amp;T database filled with billions of records of American’s phone calls.[11]</a:t>
            </a:r>
            <a:endParaRPr lang="en-US" dirty="0"/>
          </a:p>
          <a:p>
            <a:r>
              <a:rPr lang="en-US" dirty="0" smtClean="0"/>
              <a:t>AT&amp;T sends all of it’s customer communications through 611 Folsom Street to the US government.[12]</a:t>
            </a:r>
          </a:p>
          <a:p>
            <a:r>
              <a:rPr lang="en-US" dirty="0" smtClean="0"/>
              <a:t>All this surveillance only stops “42 </a:t>
            </a:r>
            <a:r>
              <a:rPr lang="en-US" dirty="0"/>
              <a:t>plots to conduct attacks within the United </a:t>
            </a:r>
            <a:r>
              <a:rPr lang="en-US" dirty="0" smtClean="0"/>
              <a:t>States.”[13]</a:t>
            </a:r>
          </a:p>
          <a:p>
            <a:endParaRPr lang="en-US" dirty="0" smtClean="0"/>
          </a:p>
          <a:p>
            <a:endParaRPr lang="en-US" dirty="0" smtClean="0"/>
          </a:p>
          <a:p>
            <a:endParaRPr lang="en-US" dirty="0"/>
          </a:p>
          <a:p>
            <a:endParaRPr lang="en-US" dirty="0" smtClean="0"/>
          </a:p>
          <a:p>
            <a:endParaRPr lang="en-US" dirty="0" smtClean="0"/>
          </a:p>
          <a:p>
            <a:endParaRPr lang="en-US" dirty="0" smtClean="0"/>
          </a:p>
        </p:txBody>
      </p:sp>
      <p:sp>
        <p:nvSpPr>
          <p:cNvPr id="4" name="Footer Placeholder 3"/>
          <p:cNvSpPr>
            <a:spLocks noGrp="1"/>
          </p:cNvSpPr>
          <p:nvPr>
            <p:ph type="ftr" sz="quarter" idx="10"/>
          </p:nvPr>
        </p:nvSpPr>
        <p:spPr/>
        <p:txBody>
          <a:bodyPr/>
          <a:lstStyle/>
          <a:p>
            <a:r>
              <a:rPr lang="en-US" smtClean="0"/>
              <a:t>© 2013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Andrew Leonard</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36327F8A-1A4E-A943-9B01-8A64AB1BFF4B}" type="datetime1">
              <a:rPr lang="en-US" smtClean="0"/>
              <a:t>9/24/13</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37</a:t>
            </a:fld>
            <a:endParaRPr lang="en-US"/>
          </a:p>
        </p:txBody>
      </p:sp>
    </p:spTree>
    <p:extLst>
      <p:ext uri="{BB962C8B-B14F-4D97-AF65-F5344CB8AC3E}">
        <p14:creationId xmlns:p14="http://schemas.microsoft.com/office/powerpoint/2010/main" val="1990366782"/>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458200" cy="1143000"/>
          </a:xfrm>
        </p:spPr>
        <p:txBody>
          <a:bodyPr/>
          <a:lstStyle/>
          <a:p>
            <a:pPr algn="ctr"/>
            <a:r>
              <a:rPr lang="en-US" dirty="0" err="1" smtClean="0"/>
              <a:t>Panopticon</a:t>
            </a:r>
            <a:r>
              <a:rPr lang="en-US" dirty="0" smtClean="0"/>
              <a:t> – Good Or Bad</a:t>
            </a:r>
            <a:endParaRPr lang="en-US" dirty="0"/>
          </a:p>
        </p:txBody>
      </p:sp>
      <p:sp>
        <p:nvSpPr>
          <p:cNvPr id="3" name="Content Placeholder 2"/>
          <p:cNvSpPr>
            <a:spLocks noGrp="1"/>
          </p:cNvSpPr>
          <p:nvPr>
            <p:ph idx="1"/>
          </p:nvPr>
        </p:nvSpPr>
        <p:spPr/>
        <p:txBody>
          <a:bodyPr/>
          <a:lstStyle/>
          <a:p>
            <a:r>
              <a:rPr lang="en-US" dirty="0" smtClean="0"/>
              <a:t>The methods used and their results tell the tale.</a:t>
            </a:r>
            <a:endParaRPr lang="en-US" dirty="0"/>
          </a:p>
          <a:p>
            <a:r>
              <a:rPr lang="en-US" dirty="0" smtClean="0"/>
              <a:t>UK </a:t>
            </a:r>
            <a:r>
              <a:rPr lang="en-US" dirty="0" err="1" smtClean="0"/>
              <a:t>Govt’s</a:t>
            </a:r>
            <a:r>
              <a:rPr lang="en-US" dirty="0" smtClean="0"/>
              <a:t> CCTV attempts to </a:t>
            </a:r>
            <a:r>
              <a:rPr lang="en-US" dirty="0" err="1" smtClean="0"/>
              <a:t>panopticon</a:t>
            </a:r>
            <a:r>
              <a:rPr lang="en-US" dirty="0" smtClean="0"/>
              <a:t> turn out to be expensive and </a:t>
            </a:r>
            <a:r>
              <a:rPr lang="en-US" dirty="0" err="1" smtClean="0"/>
              <a:t>inneffective</a:t>
            </a:r>
            <a:r>
              <a:rPr lang="en-US" dirty="0" smtClean="0"/>
              <a:t>.</a:t>
            </a:r>
          </a:p>
          <a:p>
            <a:r>
              <a:rPr lang="en-US" dirty="0" smtClean="0"/>
              <a:t>US </a:t>
            </a:r>
            <a:r>
              <a:rPr lang="en-US" dirty="0" err="1" smtClean="0"/>
              <a:t>Govt’s</a:t>
            </a:r>
            <a:r>
              <a:rPr lang="en-US" dirty="0" smtClean="0"/>
              <a:t> Cell Phone and Internet surveillance have stopped a mere 42 terrorist attacks since 2001. </a:t>
            </a:r>
            <a:endParaRPr lang="en-US" dirty="0"/>
          </a:p>
          <a:p>
            <a:r>
              <a:rPr lang="en-US" dirty="0" smtClean="0"/>
              <a:t>Is that enough to justify US panoptic spying?</a:t>
            </a:r>
          </a:p>
          <a:p>
            <a:pPr lvl="1"/>
            <a:r>
              <a:rPr lang="en-US" dirty="0" smtClean="0"/>
              <a:t>NO</a:t>
            </a:r>
          </a:p>
          <a:p>
            <a:pPr marL="457200" lvl="1" indent="0">
              <a:buNone/>
            </a:pPr>
            <a:endParaRPr lang="en-US" dirty="0" smtClean="0"/>
          </a:p>
          <a:p>
            <a:endParaRPr lang="en-US" dirty="0" smtClean="0"/>
          </a:p>
          <a:p>
            <a:endParaRPr lang="en-US" dirty="0" smtClean="0"/>
          </a:p>
        </p:txBody>
      </p:sp>
      <p:sp>
        <p:nvSpPr>
          <p:cNvPr id="4" name="Footer Placeholder 3"/>
          <p:cNvSpPr>
            <a:spLocks noGrp="1"/>
          </p:cNvSpPr>
          <p:nvPr>
            <p:ph type="ftr" sz="quarter" idx="10"/>
          </p:nvPr>
        </p:nvSpPr>
        <p:spPr/>
        <p:txBody>
          <a:bodyPr/>
          <a:lstStyle/>
          <a:p>
            <a:r>
              <a:rPr lang="en-US" smtClean="0"/>
              <a:t>© 2013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Andrew Leonard</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36327F8A-1A4E-A943-9B01-8A64AB1BFF4B}" type="datetime1">
              <a:rPr lang="en-US" smtClean="0"/>
              <a:t>9/24/13</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38</a:t>
            </a:fld>
            <a:endParaRPr lang="en-US"/>
          </a:p>
        </p:txBody>
      </p:sp>
    </p:spTree>
    <p:extLst>
      <p:ext uri="{BB962C8B-B14F-4D97-AF65-F5344CB8AC3E}">
        <p14:creationId xmlns:p14="http://schemas.microsoft.com/office/powerpoint/2010/main" val="2317523427"/>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lstStyle/>
          <a:p>
            <a:r>
              <a:rPr lang="en-US" sz="1800" dirty="0" smtClean="0"/>
              <a:t>[1] </a:t>
            </a:r>
            <a:r>
              <a:rPr lang="en-US" sz="1800" dirty="0" smtClean="0">
                <a:hlinkClick r:id="rId3"/>
              </a:rPr>
              <a:t>http</a:t>
            </a:r>
            <a:r>
              <a:rPr lang="en-US" sz="1800" dirty="0">
                <a:hlinkClick r:id="rId3"/>
              </a:rPr>
              <a:t>://</a:t>
            </a:r>
            <a:r>
              <a:rPr lang="en-US" sz="1800" dirty="0" smtClean="0">
                <a:hlinkClick r:id="rId3"/>
              </a:rPr>
              <a:t>thehackernews.com/2013/06/digital-privacy-internet-surveillance.html</a:t>
            </a:r>
            <a:endParaRPr lang="en-US" sz="1800" dirty="0" smtClean="0"/>
          </a:p>
          <a:p>
            <a:r>
              <a:rPr lang="en-US" sz="1800" dirty="0" smtClean="0"/>
              <a:t>[2] </a:t>
            </a:r>
            <a:r>
              <a:rPr lang="en-US" sz="1800" dirty="0" smtClean="0">
                <a:hlinkClick r:id="rId4"/>
              </a:rPr>
              <a:t>http</a:t>
            </a:r>
            <a:r>
              <a:rPr lang="en-US" sz="1800" dirty="0">
                <a:hlinkClick r:id="rId4"/>
              </a:rPr>
              <a:t>://</a:t>
            </a:r>
            <a:r>
              <a:rPr lang="en-US" sz="1800" dirty="0" smtClean="0">
                <a:hlinkClick r:id="rId4"/>
              </a:rPr>
              <a:t>www.merriam-webster.com/dictionary/panopticon</a:t>
            </a:r>
            <a:endParaRPr lang="en-US" sz="1800" dirty="0" smtClean="0"/>
          </a:p>
          <a:p>
            <a:r>
              <a:rPr lang="en-US" sz="1800" dirty="0" smtClean="0"/>
              <a:t>[3] </a:t>
            </a:r>
            <a:r>
              <a:rPr lang="en-US" sz="1800" dirty="0" err="1" smtClean="0"/>
              <a:t>Kietzmann</a:t>
            </a:r>
            <a:r>
              <a:rPr lang="en-US" sz="1800" dirty="0" smtClean="0"/>
              <a:t>, Jan; Angell, Ian. </a:t>
            </a:r>
            <a:r>
              <a:rPr lang="en-US" sz="1800" dirty="0" err="1" smtClean="0"/>
              <a:t>Panopticon</a:t>
            </a:r>
            <a:r>
              <a:rPr lang="en-US" sz="1800" dirty="0" smtClean="0"/>
              <a:t> Revisited. </a:t>
            </a:r>
            <a:r>
              <a:rPr lang="en-US" sz="1800" dirty="0">
                <a:hlinkClick r:id="rId5"/>
              </a:rPr>
              <a:t>http://</a:t>
            </a:r>
            <a:r>
              <a:rPr lang="en-US" sz="1800" dirty="0" smtClean="0">
                <a:hlinkClick r:id="rId5"/>
              </a:rPr>
              <a:t>cacm.acm.org/magazines/2010/6/92493-panopticon-revisited/fulltext</a:t>
            </a:r>
            <a:r>
              <a:rPr lang="en-US" sz="1800" dirty="0" smtClean="0"/>
              <a:t>  (22 Sept 2013).</a:t>
            </a:r>
          </a:p>
          <a:p>
            <a:r>
              <a:rPr lang="en-US" sz="1800" dirty="0" smtClean="0"/>
              <a:t>[4] </a:t>
            </a:r>
            <a:r>
              <a:rPr lang="en-US" sz="1800" dirty="0" err="1" smtClean="0"/>
              <a:t>Englebert</a:t>
            </a:r>
            <a:r>
              <a:rPr lang="en-US" sz="1800" dirty="0" smtClean="0"/>
              <a:t>, Tom. No Privacy in Washington. (22 Sept 2013).</a:t>
            </a:r>
          </a:p>
          <a:p>
            <a:r>
              <a:rPr lang="en-US" sz="1800" dirty="0" smtClean="0"/>
              <a:t>[5] United States Foreign Intelligence Surveillance Court</a:t>
            </a:r>
            <a:r>
              <a:rPr lang="en-US" sz="1800" dirty="0" smtClean="0">
                <a:hlinkClick r:id="rId6"/>
              </a:rPr>
              <a:t> </a:t>
            </a:r>
            <a:r>
              <a:rPr lang="en-US" sz="1800" dirty="0" smtClean="0"/>
              <a:t>Opinion. </a:t>
            </a:r>
            <a:r>
              <a:rPr lang="en-US" sz="1800" dirty="0" smtClean="0">
                <a:hlinkClick r:id="rId7"/>
              </a:rPr>
              <a:t>http</a:t>
            </a:r>
            <a:r>
              <a:rPr lang="en-US" sz="1800" dirty="0">
                <a:hlinkClick r:id="rId7"/>
              </a:rPr>
              <a:t>://</a:t>
            </a:r>
            <a:r>
              <a:rPr lang="en-US" sz="1800" dirty="0" smtClean="0">
                <a:hlinkClick r:id="rId7"/>
              </a:rPr>
              <a:t>www.uscourts.gov/uscourts/courts/fisc/br13-09-primary-order.pdf (22</a:t>
            </a:r>
            <a:r>
              <a:rPr lang="en-US" sz="1800" dirty="0" smtClean="0"/>
              <a:t> Sept 2013).</a:t>
            </a:r>
          </a:p>
          <a:p>
            <a:r>
              <a:rPr lang="en-US" sz="1800" dirty="0" smtClean="0"/>
              <a:t>[6] Lewis, Paul. You’re being watched: there’s one CCTV camera for ever 32 people in UK.</a:t>
            </a:r>
          </a:p>
          <a:p>
            <a:r>
              <a:rPr lang="en-US" sz="1800" dirty="0"/>
              <a:t>[7] CCTV Enforcement. </a:t>
            </a:r>
            <a:r>
              <a:rPr lang="en-US" sz="1800" dirty="0">
                <a:hlinkClick r:id="rId8"/>
              </a:rPr>
              <a:t>http://www.cityoflondon.gov.uk/services/transport-and-streets/parking/penalty-charge-notice/Pages/cctv-enforcement.aspx  (22</a:t>
            </a:r>
            <a:r>
              <a:rPr lang="en-US" sz="1800" dirty="0"/>
              <a:t> Sept 2013).</a:t>
            </a:r>
          </a:p>
          <a:p>
            <a:endParaRPr lang="en-US" sz="1800" dirty="0" smtClean="0"/>
          </a:p>
        </p:txBody>
      </p:sp>
      <p:sp>
        <p:nvSpPr>
          <p:cNvPr id="4" name="Footer Placeholder 3"/>
          <p:cNvSpPr>
            <a:spLocks noGrp="1"/>
          </p:cNvSpPr>
          <p:nvPr>
            <p:ph type="ftr" sz="quarter" idx="10"/>
          </p:nvPr>
        </p:nvSpPr>
        <p:spPr/>
        <p:txBody>
          <a:bodyPr/>
          <a:lstStyle/>
          <a:p>
            <a:r>
              <a:rPr lang="en-US" smtClean="0"/>
              <a:t>© 2013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Andrew Leonard</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9C5055D5-8145-ED4C-9313-0D47B6F77368}" type="datetime1">
              <a:rPr lang="en-US" smtClean="0"/>
              <a:t>9/24/13</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39</a:t>
            </a:fld>
            <a:endParaRPr lang="en-US"/>
          </a:p>
        </p:txBody>
      </p:sp>
    </p:spTree>
    <p:extLst>
      <p:ext uri="{BB962C8B-B14F-4D97-AF65-F5344CB8AC3E}">
        <p14:creationId xmlns:p14="http://schemas.microsoft.com/office/powerpoint/2010/main" val="1858089299"/>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ea typeface="ＭＳ Ｐゴシック" pitchFamily="-109" charset="-128"/>
                <a:cs typeface="ＭＳ Ｐゴシック" pitchFamily="-109" charset="-128"/>
              </a:rPr>
              <a:t>Quiz</a:t>
            </a:r>
          </a:p>
        </p:txBody>
      </p:sp>
      <p:sp>
        <p:nvSpPr>
          <p:cNvPr id="19459" name="Content Placeholder 2"/>
          <p:cNvSpPr>
            <a:spLocks noGrp="1"/>
          </p:cNvSpPr>
          <p:nvPr>
            <p:ph idx="1"/>
          </p:nvPr>
        </p:nvSpPr>
        <p:spPr/>
        <p:txBody>
          <a:bodyPr/>
          <a:lstStyle/>
          <a:p>
            <a:pPr marL="514350" indent="-514350">
              <a:buFont typeface="Arial Black" pitchFamily="-109" charset="0"/>
              <a:buAutoNum type="arabicPeriod"/>
            </a:pPr>
            <a:r>
              <a:rPr lang="en-US" sz="2800" dirty="0" smtClean="0">
                <a:ea typeface="ＭＳ Ｐゴシック" pitchFamily="-109" charset="-128"/>
                <a:cs typeface="ＭＳ Ｐゴシック" pitchFamily="-109" charset="-128"/>
              </a:rPr>
              <a:t>List two problems with using biometrics for identification. (1 point)</a:t>
            </a:r>
          </a:p>
          <a:p>
            <a:pPr marL="514350" indent="-514350">
              <a:buFont typeface="Arial Black" pitchFamily="-109" charset="0"/>
              <a:buAutoNum type="arabicPeriod"/>
            </a:pPr>
            <a:r>
              <a:rPr lang="en-US" sz="2800" dirty="0" smtClean="0">
                <a:ea typeface="ＭＳ Ｐゴシック" pitchFamily="-109" charset="-128"/>
                <a:cs typeface="ＭＳ Ｐゴシック" pitchFamily="-109" charset="-128"/>
              </a:rPr>
              <a:t>List two advantages of using biometrics for identification. (1 point)</a:t>
            </a:r>
          </a:p>
          <a:p>
            <a:pPr marL="514350" indent="-514350">
              <a:buFont typeface="Arial Black" pitchFamily="-109" charset="0"/>
              <a:buAutoNum type="arabicPeriod"/>
            </a:pPr>
            <a:r>
              <a:rPr lang="en-US" sz="2800" dirty="0" smtClean="0">
                <a:ea typeface="ＭＳ Ｐゴシック" pitchFamily="-109" charset="-128"/>
                <a:cs typeface="ＭＳ Ｐゴシック" pitchFamily="-109" charset="-128"/>
              </a:rPr>
              <a:t>Describe two tools people can use to protect their privacy on the Web. (1 point)</a:t>
            </a:r>
          </a:p>
          <a:p>
            <a:pPr marL="514350" indent="-514350">
              <a:buFont typeface="Arial Black" pitchFamily="-109" charset="0"/>
              <a:buAutoNum type="arabicPeriod"/>
            </a:pPr>
            <a:r>
              <a:rPr lang="en-US" sz="2800" dirty="0" smtClean="0">
                <a:ea typeface="ＭＳ Ｐゴシック" pitchFamily="-109" charset="-128"/>
                <a:cs typeface="ＭＳ Ｐゴシック" pitchFamily="-109" charset="-128"/>
              </a:rPr>
              <a:t>For Daniel </a:t>
            </a:r>
            <a:r>
              <a:rPr lang="en-US" sz="2800" dirty="0" err="1" smtClean="0">
                <a:ea typeface="ＭＳ Ｐゴシック" pitchFamily="-109" charset="-128"/>
                <a:cs typeface="ＭＳ Ｐゴシック" pitchFamily="-109" charset="-128"/>
              </a:rPr>
              <a:t>Solove’s</a:t>
            </a:r>
            <a:r>
              <a:rPr lang="en-US" sz="2800" dirty="0" smtClean="0">
                <a:ea typeface="ＭＳ Ｐゴシック" pitchFamily="-109" charset="-128"/>
                <a:cs typeface="ＭＳ Ｐゴシック" pitchFamily="-109" charset="-128"/>
              </a:rPr>
              <a:t> taxonomy of privacy give an example not listed in the book of 3 of the 4 categories. (3 points) Give example for all 4 for a bonus point.</a:t>
            </a:r>
          </a:p>
        </p:txBody>
      </p:sp>
      <p:sp>
        <p:nvSpPr>
          <p:cNvPr id="19460" name="Footer Placeholder 3"/>
          <p:cNvSpPr>
            <a:spLocks noGrp="1"/>
          </p:cNvSpPr>
          <p:nvPr>
            <p:ph type="ftr" sz="quarter" idx="10"/>
          </p:nvPr>
        </p:nvSpPr>
        <p:spPr>
          <a:noFill/>
        </p:spPr>
        <p:txBody>
          <a:bodyPr/>
          <a:lstStyle/>
          <a:p>
            <a:r>
              <a:rPr lang="en-US" smtClean="0"/>
              <a:t>© 2013 Keith A. Pray</a:t>
            </a:r>
            <a:endParaRPr lang="en-US"/>
          </a:p>
        </p:txBody>
      </p:sp>
      <p:sp>
        <p:nvSpPr>
          <p:cNvPr id="3" name="Slide Number Placeholder 2"/>
          <p:cNvSpPr>
            <a:spLocks noGrp="1"/>
          </p:cNvSpPr>
          <p:nvPr>
            <p:ph type="sldNum" sz="quarter" idx="11"/>
          </p:nvPr>
        </p:nvSpPr>
        <p:spPr/>
        <p:txBody>
          <a:bodyPr/>
          <a:lstStyle/>
          <a:p>
            <a:fld id="{CC7FDFB7-4A96-0F4D-9A4A-E56F94FA24DB}" type="slidenum">
              <a:rPr lang="en-US" smtClean="0"/>
              <a:pPr/>
              <a:t>4</a:t>
            </a:fld>
            <a:endParaRPr lang="en-US"/>
          </a:p>
        </p:txBody>
      </p:sp>
      <p:sp>
        <p:nvSpPr>
          <p:cNvPr id="2" name="Date Placeholder 1"/>
          <p:cNvSpPr>
            <a:spLocks noGrp="1"/>
          </p:cNvSpPr>
          <p:nvPr>
            <p:ph type="dt" sz="half" idx="12"/>
          </p:nvPr>
        </p:nvSpPr>
        <p:spPr/>
        <p:txBody>
          <a:bodyPr/>
          <a:lstStyle/>
          <a:p>
            <a:fld id="{62CC9F9E-4A5E-0344-B28B-F4E25524728A}" type="datetime1">
              <a:rPr lang="en-US" smtClean="0"/>
              <a:t>9/24/13</a:t>
            </a:fld>
            <a:endParaRPr lang="en-US"/>
          </a:p>
        </p:txBody>
      </p:sp>
    </p:spTree>
    <p:extLst>
      <p:ext uri="{BB962C8B-B14F-4D97-AF65-F5344CB8AC3E}">
        <p14:creationId xmlns:p14="http://schemas.microsoft.com/office/powerpoint/2010/main" val="3356619388"/>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lstStyle/>
          <a:p>
            <a:r>
              <a:rPr lang="en-US" sz="1800" dirty="0" smtClean="0"/>
              <a:t>[</a:t>
            </a:r>
            <a:r>
              <a:rPr lang="en-US" sz="1800" dirty="0"/>
              <a:t>8] Martinez, Michael. “Shocking” or “Lawful” Patriot Act at center of Verizon phone log controversy. </a:t>
            </a:r>
            <a:r>
              <a:rPr lang="en-US" sz="1800" dirty="0">
                <a:hlinkClick r:id="rId3"/>
              </a:rPr>
              <a:t>http://www.cnn.com/2013/06/06/us/patriot-act-verizon/index.html (22</a:t>
            </a:r>
            <a:r>
              <a:rPr lang="en-US" sz="1800" dirty="0"/>
              <a:t> Sept 2013).</a:t>
            </a:r>
          </a:p>
          <a:p>
            <a:r>
              <a:rPr lang="en-US" sz="1800" dirty="0"/>
              <a:t>[9] How Does CCTV Prevent Crime? </a:t>
            </a:r>
            <a:r>
              <a:rPr lang="en-US" sz="1800" dirty="0">
                <a:hlinkClick r:id="rId4"/>
              </a:rPr>
              <a:t>http://crimeprevention.rutgers.edu/topics/CCTV/preventcrime.htm</a:t>
            </a:r>
            <a:r>
              <a:rPr lang="en-US" sz="1800" dirty="0"/>
              <a:t> (22 Sept 2013).</a:t>
            </a:r>
          </a:p>
          <a:p>
            <a:r>
              <a:rPr lang="en-US" sz="1800" dirty="0"/>
              <a:t>[10</a:t>
            </a:r>
            <a:r>
              <a:rPr lang="en-US" sz="1800" dirty="0" smtClean="0"/>
              <a:t>] Tens of thousands of CCTV cameras, yet 80% of crime unsolved. </a:t>
            </a:r>
            <a:r>
              <a:rPr lang="en-US" sz="1800" dirty="0">
                <a:hlinkClick r:id="rId5"/>
              </a:rPr>
              <a:t>http://</a:t>
            </a:r>
            <a:r>
              <a:rPr lang="en-US" sz="1800" dirty="0" smtClean="0">
                <a:hlinkClick r:id="rId5"/>
              </a:rPr>
              <a:t>www.standard.co.uk/news/tens-of-thousands-of-cctv-cameras-yet-80-of-crime-unsolved-6684359.html</a:t>
            </a:r>
            <a:r>
              <a:rPr lang="en-US" sz="1800" dirty="0" smtClean="0"/>
              <a:t>  (22 Sept 2013).</a:t>
            </a:r>
            <a:endParaRPr lang="en-US" sz="1800" dirty="0"/>
          </a:p>
          <a:p>
            <a:r>
              <a:rPr lang="en-US" sz="1800" dirty="0"/>
              <a:t>[11</a:t>
            </a:r>
            <a:r>
              <a:rPr lang="en-US" sz="1800" dirty="0" smtClean="0"/>
              <a:t>] Destroying the Right to Be Left Alone. </a:t>
            </a:r>
            <a:r>
              <a:rPr lang="en-US" sz="1800" dirty="0">
                <a:hlinkClick r:id="rId6"/>
              </a:rPr>
              <a:t>http://</a:t>
            </a:r>
            <a:r>
              <a:rPr lang="en-US" sz="1800" dirty="0" smtClean="0">
                <a:hlinkClick r:id="rId6"/>
              </a:rPr>
              <a:t>www.huffingtonpost.com/christopher-calabrese/destroying-the-right-to-b_b_3973526.html (22</a:t>
            </a:r>
            <a:r>
              <a:rPr lang="en-US" sz="1800" dirty="0" smtClean="0"/>
              <a:t> Sept 2013).</a:t>
            </a:r>
            <a:endParaRPr lang="en-US" sz="1800" dirty="0"/>
          </a:p>
          <a:p>
            <a:r>
              <a:rPr lang="en-US" sz="1800" dirty="0"/>
              <a:t>[12</a:t>
            </a:r>
            <a:r>
              <a:rPr lang="en-US" sz="1800" dirty="0" smtClean="0"/>
              <a:t>] NSA Spying on Americans. </a:t>
            </a:r>
            <a:r>
              <a:rPr lang="en-US" sz="1800" dirty="0">
                <a:hlinkClick r:id="rId7"/>
              </a:rPr>
              <a:t>https://</a:t>
            </a:r>
            <a:r>
              <a:rPr lang="en-US" sz="1800" dirty="0" smtClean="0">
                <a:hlinkClick r:id="rId7"/>
              </a:rPr>
              <a:t>www.eff.org/nsa-spying</a:t>
            </a:r>
            <a:r>
              <a:rPr lang="en-US" sz="1800" dirty="0" smtClean="0"/>
              <a:t>  (22 Sept 2013).</a:t>
            </a:r>
          </a:p>
          <a:p>
            <a:r>
              <a:rPr lang="en-US" sz="1800" dirty="0" smtClean="0"/>
              <a:t>[13] Bergen, Peter. Did NSA Snooping </a:t>
            </a:r>
            <a:r>
              <a:rPr lang="en-US" sz="1800" dirty="0"/>
              <a:t>S</a:t>
            </a:r>
            <a:r>
              <a:rPr lang="en-US" sz="1800" dirty="0" smtClean="0"/>
              <a:t>top Dozens of Terrorist </a:t>
            </a:r>
            <a:r>
              <a:rPr lang="en-US" sz="1800" dirty="0"/>
              <a:t>A</a:t>
            </a:r>
            <a:r>
              <a:rPr lang="en-US" sz="1800" dirty="0" smtClean="0"/>
              <a:t>ttacks? </a:t>
            </a:r>
            <a:r>
              <a:rPr lang="en-US" sz="1800" dirty="0">
                <a:hlinkClick r:id="rId8"/>
              </a:rPr>
              <a:t>http://</a:t>
            </a:r>
            <a:r>
              <a:rPr lang="en-US" sz="1800" dirty="0" smtClean="0">
                <a:hlinkClick r:id="rId8"/>
              </a:rPr>
              <a:t>www.cnn.com/2013/06/17/opinion/bergen-nsa-spying/index.html</a:t>
            </a:r>
            <a:r>
              <a:rPr lang="en-US" sz="1800" dirty="0" smtClean="0"/>
              <a:t>  (22 Sept 2013).</a:t>
            </a:r>
            <a:endParaRPr lang="en-US" sz="1800" dirty="0"/>
          </a:p>
        </p:txBody>
      </p:sp>
      <p:sp>
        <p:nvSpPr>
          <p:cNvPr id="4" name="Footer Placeholder 3"/>
          <p:cNvSpPr>
            <a:spLocks noGrp="1"/>
          </p:cNvSpPr>
          <p:nvPr>
            <p:ph type="ftr" sz="quarter" idx="10"/>
          </p:nvPr>
        </p:nvSpPr>
        <p:spPr/>
        <p:txBody>
          <a:bodyPr/>
          <a:lstStyle/>
          <a:p>
            <a:r>
              <a:rPr lang="en-US" smtClean="0"/>
              <a:t>© 2013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Andrew Leonard</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9C5055D5-8145-ED4C-9313-0D47B6F77368}" type="datetime1">
              <a:rPr lang="en-US" smtClean="0"/>
              <a:t>9/24/13</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40</a:t>
            </a:fld>
            <a:endParaRPr lang="en-US"/>
          </a:p>
        </p:txBody>
      </p:sp>
    </p:spTree>
    <p:extLst>
      <p:ext uri="{BB962C8B-B14F-4D97-AF65-F5344CB8AC3E}">
        <p14:creationId xmlns:p14="http://schemas.microsoft.com/office/powerpoint/2010/main" val="2239723526"/>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ctrTitle"/>
          </p:nvPr>
        </p:nvSpPr>
        <p:spPr/>
        <p:txBody>
          <a:bodyPr/>
          <a:lstStyle/>
          <a:p>
            <a:pPr eaLnBrk="1" hangingPunct="1"/>
            <a:r>
              <a:rPr lang="en-US" dirty="0">
                <a:ea typeface="ＭＳ Ｐゴシック" pitchFamily="-109" charset="-128"/>
                <a:cs typeface="ＭＳ Ｐゴシック" pitchFamily="-109" charset="-128"/>
              </a:rPr>
              <a:t>Class</a:t>
            </a:r>
            <a:r>
              <a:rPr lang="en-US" dirty="0" smtClean="0">
                <a:ea typeface="ＭＳ Ｐゴシック" pitchFamily="-109" charset="-128"/>
                <a:cs typeface="ＭＳ Ｐゴシック" pitchFamily="-109" charset="-128"/>
              </a:rPr>
              <a:t> 8 </a:t>
            </a:r>
            <a:r>
              <a:rPr lang="en-US" dirty="0">
                <a:ea typeface="ＭＳ Ｐゴシック" pitchFamily="-109" charset="-128"/>
                <a:cs typeface="ＭＳ Ｐゴシック" pitchFamily="-109" charset="-128"/>
              </a:rPr>
              <a:t/>
            </a:r>
            <a:br>
              <a:rPr lang="en-US" dirty="0">
                <a:ea typeface="ＭＳ Ｐゴシック" pitchFamily="-109" charset="-128"/>
                <a:cs typeface="ＭＳ Ｐゴシック" pitchFamily="-109" charset="-128"/>
              </a:rPr>
            </a:br>
            <a:r>
              <a:rPr lang="en-US" dirty="0">
                <a:ea typeface="ＭＳ Ｐゴシック" pitchFamily="-109" charset="-128"/>
                <a:cs typeface="ＭＳ Ｐゴシック" pitchFamily="-109" charset="-128"/>
              </a:rPr>
              <a:t>The End</a:t>
            </a:r>
          </a:p>
        </p:txBody>
      </p:sp>
      <p:sp>
        <p:nvSpPr>
          <p:cNvPr id="26630" name="Rectangle 8"/>
          <p:cNvSpPr>
            <a:spLocks noGrp="1" noChangeArrowheads="1"/>
          </p:cNvSpPr>
          <p:nvPr>
            <p:ph type="subTitle" idx="1"/>
          </p:nvPr>
        </p:nvSpPr>
        <p:spPr>
          <a:noFill/>
        </p:spPr>
        <p:txBody>
          <a:bodyPr/>
          <a:lstStyle/>
          <a:p>
            <a:pPr algn="r" defTabSz="242888" eaLnBrk="1" hangingPunct="1">
              <a:buFont typeface="Wingdings" pitchFamily="-109" charset="2"/>
              <a:buNone/>
            </a:pPr>
            <a:r>
              <a:rPr lang="en-US">
                <a:ea typeface="ＭＳ Ｐゴシック" pitchFamily="-109" charset="-128"/>
                <a:cs typeface="ＭＳ Ｐゴシック" pitchFamily="-109" charset="-128"/>
              </a:rPr>
              <a:t>Keith A. Pray</a:t>
            </a:r>
          </a:p>
          <a:p>
            <a:pPr algn="r" defTabSz="242888" eaLnBrk="1" hangingPunct="1">
              <a:buFont typeface="Wingdings" pitchFamily="-109" charset="2"/>
              <a:buNone/>
            </a:pPr>
            <a:r>
              <a:rPr lang="en-US">
                <a:ea typeface="ＭＳ Ｐゴシック" pitchFamily="-109" charset="-128"/>
                <a:cs typeface="ＭＳ Ｐゴシック" pitchFamily="-109" charset="-128"/>
              </a:rPr>
              <a:t>Instructor</a:t>
            </a:r>
          </a:p>
          <a:p>
            <a:pPr defTabSz="242888" eaLnBrk="1" hangingPunct="1">
              <a:buFont typeface="Wingdings" pitchFamily="-109" charset="2"/>
              <a:buNone/>
            </a:pPr>
            <a:r>
              <a:rPr lang="en-US" sz="2400">
                <a:ea typeface="ＭＳ Ｐゴシック" pitchFamily="-109" charset="-128"/>
                <a:cs typeface="ＭＳ Ｐゴシック" pitchFamily="-109" charset="-128"/>
              </a:rPr>
              <a:t>socialimps.keithpray.net</a:t>
            </a:r>
          </a:p>
        </p:txBody>
      </p:sp>
      <p:sp>
        <p:nvSpPr>
          <p:cNvPr id="2" name="Date Placeholder 1"/>
          <p:cNvSpPr>
            <a:spLocks noGrp="1"/>
          </p:cNvSpPr>
          <p:nvPr>
            <p:ph type="dt" sz="half" idx="10"/>
          </p:nvPr>
        </p:nvSpPr>
        <p:spPr/>
        <p:txBody>
          <a:bodyPr/>
          <a:lstStyle/>
          <a:p>
            <a:fld id="{238A55DD-10DF-7C4F-9CF4-0E64B0D49E78}" type="datetime1">
              <a:rPr lang="en-US" smtClean="0"/>
              <a:t>9/24/13</a:t>
            </a:fld>
            <a:endParaRPr lang="en-US"/>
          </a:p>
        </p:txBody>
      </p:sp>
      <p:sp>
        <p:nvSpPr>
          <p:cNvPr id="26627" name="Rectangle 4"/>
          <p:cNvSpPr>
            <a:spLocks noGrp="1" noChangeArrowheads="1"/>
          </p:cNvSpPr>
          <p:nvPr>
            <p:ph type="ftr" sz="quarter" idx="11"/>
          </p:nvPr>
        </p:nvSpPr>
        <p:spPr>
          <a:noFill/>
        </p:spPr>
        <p:txBody>
          <a:bodyPr/>
          <a:lstStyle/>
          <a:p>
            <a:r>
              <a:rPr lang="en-US" smtClean="0"/>
              <a:t>© 2013 Keith A. Pray</a:t>
            </a:r>
          </a:p>
        </p:txBody>
      </p:sp>
      <p:sp>
        <p:nvSpPr>
          <p:cNvPr id="3" name="Slide Number Placeholder 2"/>
          <p:cNvSpPr>
            <a:spLocks noGrp="1"/>
          </p:cNvSpPr>
          <p:nvPr>
            <p:ph type="sldNum" sz="quarter" idx="12"/>
          </p:nvPr>
        </p:nvSpPr>
        <p:spPr/>
        <p:txBody>
          <a:bodyPr/>
          <a:lstStyle/>
          <a:p>
            <a:fld id="{3BB724AD-6DA0-E945-ACC0-19F7BD6A2AB2}" type="slidenum">
              <a:rPr lang="en-US" smtClean="0"/>
              <a:pPr/>
              <a:t>41</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Feedback</a:t>
            </a:r>
            <a:endParaRPr lang="en-US" dirty="0"/>
          </a:p>
        </p:txBody>
      </p:sp>
      <p:sp>
        <p:nvSpPr>
          <p:cNvPr id="3" name="Content Placeholder 2"/>
          <p:cNvSpPr>
            <a:spLocks noGrp="1"/>
          </p:cNvSpPr>
          <p:nvPr>
            <p:ph idx="1"/>
          </p:nvPr>
        </p:nvSpPr>
        <p:spPr>
          <a:xfrm>
            <a:off x="457200" y="1524000"/>
            <a:ext cx="8229600" cy="3886200"/>
          </a:xfrm>
        </p:spPr>
        <p:txBody>
          <a:bodyPr/>
          <a:lstStyle/>
          <a:p>
            <a:r>
              <a:rPr lang="en-US" sz="2000" dirty="0" smtClean="0"/>
              <a:t>Top You Can Do’s</a:t>
            </a:r>
          </a:p>
          <a:p>
            <a:pPr lvl="1"/>
            <a:r>
              <a:rPr lang="en-US" sz="1400" dirty="0" smtClean="0"/>
              <a:t>Read early and more, Ask more questions, Start assignments earlier, Better research, Extra credit, Prepare questions for class, Participate more</a:t>
            </a:r>
            <a:endParaRPr lang="en-US" sz="1400" dirty="0"/>
          </a:p>
        </p:txBody>
      </p:sp>
      <p:sp>
        <p:nvSpPr>
          <p:cNvPr id="4" name="Footer Placeholder 3"/>
          <p:cNvSpPr>
            <a:spLocks noGrp="1"/>
          </p:cNvSpPr>
          <p:nvPr>
            <p:ph type="ftr" sz="quarter" idx="10"/>
          </p:nvPr>
        </p:nvSpPr>
        <p:spPr/>
        <p:txBody>
          <a:bodyPr/>
          <a:lstStyle/>
          <a:p>
            <a:r>
              <a:rPr lang="en-US" dirty="0" smtClean="0"/>
              <a:t>© 2013 Keith A. Pray</a:t>
            </a:r>
            <a:endParaRPr lang="en-US" dirty="0"/>
          </a:p>
        </p:txBody>
      </p:sp>
      <p:sp>
        <p:nvSpPr>
          <p:cNvPr id="5" name="Slide Number Placeholder 4"/>
          <p:cNvSpPr>
            <a:spLocks noGrp="1"/>
          </p:cNvSpPr>
          <p:nvPr>
            <p:ph type="sldNum" sz="quarter" idx="11"/>
          </p:nvPr>
        </p:nvSpPr>
        <p:spPr/>
        <p:txBody>
          <a:bodyPr/>
          <a:lstStyle/>
          <a:p>
            <a:fld id="{CC7FDFB7-4A96-0F4D-9A4A-E56F94FA24DB}" type="slidenum">
              <a:rPr lang="en-US" smtClean="0"/>
              <a:pPr/>
              <a:t>42</a:t>
            </a:fld>
            <a:endParaRPr lang="en-US" dirty="0"/>
          </a:p>
        </p:txBody>
      </p:sp>
      <p:sp>
        <p:nvSpPr>
          <p:cNvPr id="6" name="Date Placeholder 5"/>
          <p:cNvSpPr>
            <a:spLocks noGrp="1"/>
          </p:cNvSpPr>
          <p:nvPr>
            <p:ph type="dt" sz="half" idx="12"/>
          </p:nvPr>
        </p:nvSpPr>
        <p:spPr/>
        <p:txBody>
          <a:bodyPr/>
          <a:lstStyle/>
          <a:p>
            <a:fld id="{A235CF53-CB6B-3B4C-9493-8DD49CD125E9}" type="datetime1">
              <a:rPr lang="en-US" smtClean="0"/>
              <a:t>9/24/13</a:t>
            </a:fld>
            <a:endParaRPr lang="en-US"/>
          </a:p>
        </p:txBody>
      </p:sp>
    </p:spTree>
    <p:extLst>
      <p:ext uri="{BB962C8B-B14F-4D97-AF65-F5344CB8AC3E}">
        <p14:creationId xmlns:p14="http://schemas.microsoft.com/office/powerpoint/2010/main" val="3703821867"/>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Reading Notes (4</a:t>
            </a:r>
            <a:r>
              <a:rPr lang="en-US" baseline="30000" dirty="0" smtClean="0"/>
              <a:t>th</a:t>
            </a:r>
            <a:r>
              <a:rPr lang="en-US" dirty="0" smtClean="0"/>
              <a:t> Edition) 5.1-5.7</a:t>
            </a:r>
            <a:endParaRPr lang="en-US" dirty="0"/>
          </a:p>
        </p:txBody>
      </p:sp>
      <p:sp>
        <p:nvSpPr>
          <p:cNvPr id="3" name="Content Placeholder 2"/>
          <p:cNvSpPr>
            <a:spLocks noGrp="1"/>
          </p:cNvSpPr>
          <p:nvPr>
            <p:ph idx="1"/>
          </p:nvPr>
        </p:nvSpPr>
        <p:spPr>
          <a:xfrm>
            <a:off x="457200" y="1600200"/>
            <a:ext cx="8229600" cy="3886200"/>
          </a:xfrm>
        </p:spPr>
        <p:txBody>
          <a:bodyPr/>
          <a:lstStyle/>
          <a:p>
            <a:r>
              <a:rPr lang="en-US" sz="1400" dirty="0" smtClean="0"/>
              <a:t>pp. 221 Funny caption “…finishes </a:t>
            </a:r>
            <a:r>
              <a:rPr lang="en-US" sz="1400" dirty="0" err="1" smtClean="0"/>
              <a:t>Googling</a:t>
            </a:r>
            <a:r>
              <a:rPr lang="en-US" sz="1400" dirty="0" smtClean="0"/>
              <a:t> you” considering last chapter was on IP.</a:t>
            </a:r>
          </a:p>
          <a:p>
            <a:r>
              <a:rPr lang="en-US" sz="1400" dirty="0" smtClean="0"/>
              <a:t>pp. 222 Backwards: “You violate someone’s privacy when you treat him or her as a means to an end.”</a:t>
            </a:r>
          </a:p>
          <a:p>
            <a:r>
              <a:rPr lang="en-US" sz="1400" dirty="0" smtClean="0"/>
              <a:t>pp. 224 “Taking away…privacy…moral capital…no means to develop personal relationships” 1984?</a:t>
            </a:r>
          </a:p>
          <a:p>
            <a:r>
              <a:rPr lang="en-US" sz="1400" dirty="0" smtClean="0"/>
              <a:t>pp. 224 ex-spouses only rate higher than potential rivals/enemies?</a:t>
            </a:r>
          </a:p>
          <a:p>
            <a:r>
              <a:rPr lang="en-US" sz="1400" dirty="0"/>
              <a:t>pp. 233 </a:t>
            </a:r>
            <a:r>
              <a:rPr lang="en-US" sz="1400" dirty="0" smtClean="0"/>
              <a:t>Kantian should try considering non-secret monitoring as Rule Utilitarian did for a fair comparison.</a:t>
            </a:r>
            <a:endParaRPr lang="en-US" sz="1400" dirty="0"/>
          </a:p>
          <a:p>
            <a:r>
              <a:rPr lang="en-US" sz="1400" dirty="0" smtClean="0"/>
              <a:t>pp. 233 Last sentence, the nanny would not quit, the nanny would just not take the job in the first place.</a:t>
            </a:r>
          </a:p>
          <a:p>
            <a:r>
              <a:rPr lang="en-US" sz="1400" dirty="0"/>
              <a:t>pp. 238 </a:t>
            </a:r>
            <a:r>
              <a:rPr lang="en-US" sz="1400" dirty="0" smtClean="0"/>
              <a:t>Calling in sick to go to ski resort not best example for arguing to protect privacy.</a:t>
            </a:r>
            <a:endParaRPr lang="en-US" sz="1400" dirty="0"/>
          </a:p>
          <a:p>
            <a:r>
              <a:rPr lang="en-US" sz="1400" dirty="0" smtClean="0"/>
              <a:t>pp. 238 How “new” is RFID?</a:t>
            </a:r>
          </a:p>
          <a:p>
            <a:r>
              <a:rPr lang="en-US" sz="1400" dirty="0"/>
              <a:t>pp. </a:t>
            </a:r>
            <a:r>
              <a:rPr lang="en-US" sz="1400" dirty="0" smtClean="0"/>
              <a:t>239 Is scanning for medical condition chip implants standard practice? </a:t>
            </a:r>
          </a:p>
          <a:p>
            <a:r>
              <a:rPr lang="en-US" sz="1400" dirty="0" smtClean="0"/>
              <a:t>pp. 240 Is Biometrics overkill for switching between different web browser profiles?</a:t>
            </a:r>
          </a:p>
          <a:p>
            <a:r>
              <a:rPr lang="en-US" sz="1400" dirty="0"/>
              <a:t>pp. </a:t>
            </a:r>
            <a:r>
              <a:rPr lang="en-US" sz="1400" dirty="0" smtClean="0"/>
              <a:t>240 Does spyware have to communicate over an internet connection? </a:t>
            </a:r>
          </a:p>
          <a:p>
            <a:r>
              <a:rPr lang="en-US" sz="1400" dirty="0"/>
              <a:t>pp. </a:t>
            </a:r>
            <a:r>
              <a:rPr lang="en-US" sz="1400" dirty="0" smtClean="0"/>
              <a:t>241 Shouldn’t credit card issuers take “reasonable steps” even without a fraud alert? </a:t>
            </a:r>
            <a:endParaRPr lang="en-US" sz="1400" dirty="0"/>
          </a:p>
          <a:p>
            <a:r>
              <a:rPr lang="en-US" sz="1400" dirty="0" smtClean="0"/>
              <a:t>pp. 241 Year of the Family Education Rights and Privacy Act?</a:t>
            </a:r>
          </a:p>
          <a:p>
            <a:r>
              <a:rPr lang="en-US" sz="1400" dirty="0" smtClean="0"/>
              <a:t>pp. 242 Video Privacy, why not cover all media? Any previous attempts to enact such a law before Bork?</a:t>
            </a:r>
          </a:p>
          <a:p>
            <a:r>
              <a:rPr lang="en-US" sz="1400" dirty="0"/>
              <a:t>pp. </a:t>
            </a:r>
            <a:r>
              <a:rPr lang="en-US" sz="1400" dirty="0" smtClean="0"/>
              <a:t>243 Genetic Information Nondiscrimination Act of 2008, when did </a:t>
            </a:r>
            <a:r>
              <a:rPr lang="en-US" sz="1400" dirty="0" err="1" smtClean="0"/>
              <a:t>Gattaca</a:t>
            </a:r>
            <a:r>
              <a:rPr lang="en-US" sz="1400" dirty="0" smtClean="0"/>
              <a:t> come out? </a:t>
            </a:r>
          </a:p>
          <a:p>
            <a:r>
              <a:rPr lang="en-US" sz="1400" dirty="0" smtClean="0"/>
              <a:t>pp. 245 What was the result of claims against H&amp;R Block?</a:t>
            </a:r>
          </a:p>
          <a:p>
            <a:r>
              <a:rPr lang="en-US" sz="1400" dirty="0" smtClean="0"/>
              <a:t>pp. 246 NCIC privacy violations, how do first 2 bullets apply?</a:t>
            </a:r>
          </a:p>
          <a:p>
            <a:r>
              <a:rPr lang="en-US" sz="1400" dirty="0"/>
              <a:t>pp. </a:t>
            </a:r>
            <a:r>
              <a:rPr lang="en-US" sz="1400" dirty="0" smtClean="0"/>
              <a:t>247 </a:t>
            </a:r>
            <a:r>
              <a:rPr lang="en-US" sz="1400" dirty="0" err="1" smtClean="0"/>
              <a:t>OneDOJ</a:t>
            </a:r>
            <a:r>
              <a:rPr lang="en-US" sz="1400" dirty="0" smtClean="0"/>
              <a:t>, did they finish constructing it yet?</a:t>
            </a:r>
          </a:p>
          <a:p>
            <a:r>
              <a:rPr lang="en-US" sz="1400" dirty="0" smtClean="0"/>
              <a:t>pp. 249 filing a tax return is voluntary, awesome!</a:t>
            </a:r>
            <a:endParaRPr lang="en-US" sz="1400" dirty="0"/>
          </a:p>
        </p:txBody>
      </p:sp>
      <p:sp>
        <p:nvSpPr>
          <p:cNvPr id="4" name="Footer Placeholder 3"/>
          <p:cNvSpPr>
            <a:spLocks noGrp="1"/>
          </p:cNvSpPr>
          <p:nvPr>
            <p:ph type="ftr" sz="quarter" idx="10"/>
          </p:nvPr>
        </p:nvSpPr>
        <p:spPr/>
        <p:txBody>
          <a:bodyPr/>
          <a:lstStyle/>
          <a:p>
            <a:r>
              <a:rPr lang="en-US" smtClean="0"/>
              <a:t>© 2013 Keith A. Pray</a:t>
            </a:r>
            <a:endParaRPr lang="en-US"/>
          </a:p>
        </p:txBody>
      </p:sp>
      <p:sp>
        <p:nvSpPr>
          <p:cNvPr id="5" name="Slide Number Placeholder 4"/>
          <p:cNvSpPr>
            <a:spLocks noGrp="1"/>
          </p:cNvSpPr>
          <p:nvPr>
            <p:ph type="sldNum" sz="quarter" idx="11"/>
          </p:nvPr>
        </p:nvSpPr>
        <p:spPr/>
        <p:txBody>
          <a:bodyPr/>
          <a:lstStyle/>
          <a:p>
            <a:fld id="{CC7FDFB7-4A96-0F4D-9A4A-E56F94FA24DB}" type="slidenum">
              <a:rPr lang="en-US" smtClean="0"/>
              <a:pPr/>
              <a:t>43</a:t>
            </a:fld>
            <a:endParaRPr lang="en-US" dirty="0"/>
          </a:p>
        </p:txBody>
      </p:sp>
      <p:sp>
        <p:nvSpPr>
          <p:cNvPr id="6" name="Date Placeholder 5"/>
          <p:cNvSpPr>
            <a:spLocks noGrp="1"/>
          </p:cNvSpPr>
          <p:nvPr>
            <p:ph type="dt" sz="half" idx="12"/>
          </p:nvPr>
        </p:nvSpPr>
        <p:spPr/>
        <p:txBody>
          <a:bodyPr/>
          <a:lstStyle/>
          <a:p>
            <a:fld id="{67909F4C-42E6-3C41-90FD-7E087E32EBBD}" type="datetime1">
              <a:rPr lang="en-US" smtClean="0"/>
              <a:t>9/24/13</a:t>
            </a:fld>
            <a:endParaRPr lang="en-US" dirty="0"/>
          </a:p>
        </p:txBody>
      </p:sp>
    </p:spTree>
    <p:extLst>
      <p:ext uri="{BB962C8B-B14F-4D97-AF65-F5344CB8AC3E}">
        <p14:creationId xmlns:p14="http://schemas.microsoft.com/office/powerpoint/2010/main" val="3638076166"/>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Reading Notes </a:t>
            </a:r>
            <a:r>
              <a:rPr lang="en-US" dirty="0"/>
              <a:t> (4</a:t>
            </a:r>
            <a:r>
              <a:rPr lang="en-US" baseline="30000" dirty="0"/>
              <a:t>th</a:t>
            </a:r>
            <a:r>
              <a:rPr lang="en-US" dirty="0"/>
              <a:t> Edition) 5.8</a:t>
            </a:r>
            <a:r>
              <a:rPr lang="en-US" dirty="0" smtClean="0"/>
              <a:t>-5.11</a:t>
            </a:r>
            <a:endParaRPr lang="en-US" dirty="0"/>
          </a:p>
        </p:txBody>
      </p:sp>
      <p:sp>
        <p:nvSpPr>
          <p:cNvPr id="3" name="Content Placeholder 2"/>
          <p:cNvSpPr>
            <a:spLocks noGrp="1"/>
          </p:cNvSpPr>
          <p:nvPr>
            <p:ph idx="1"/>
          </p:nvPr>
        </p:nvSpPr>
        <p:spPr>
          <a:xfrm>
            <a:off x="457200" y="1752600"/>
            <a:ext cx="8229600" cy="3886200"/>
          </a:xfrm>
        </p:spPr>
        <p:txBody>
          <a:bodyPr/>
          <a:lstStyle/>
          <a:p>
            <a:r>
              <a:rPr lang="en-US" sz="1400" dirty="0" smtClean="0"/>
              <a:t>pp. 256 Did VoIP etc. modify systems so they could be “wiretapped” ?</a:t>
            </a:r>
          </a:p>
          <a:p>
            <a:r>
              <a:rPr lang="en-US" sz="1400" dirty="0" smtClean="0"/>
              <a:t>pp. 259 Does 191 out of 361 seem like a good conviction rate? How does this compare to other crimes?</a:t>
            </a:r>
          </a:p>
          <a:p>
            <a:r>
              <a:rPr lang="en-US" sz="1400" dirty="0" smtClean="0"/>
              <a:t>pp. 260 “…a few innocent bystanders…” 47% Upper bound from previous pp. more than a few.</a:t>
            </a:r>
          </a:p>
          <a:p>
            <a:r>
              <a:rPr lang="en-US" sz="1400" dirty="0" smtClean="0"/>
              <a:t>pp. 267 Identity theft = Misuse of another’s identity. How does one correctly use another’s identity?</a:t>
            </a:r>
          </a:p>
          <a:p>
            <a:r>
              <a:rPr lang="en-US" sz="1400" dirty="0" smtClean="0"/>
              <a:t>pp. 271 How does 4 follow from statement? Fallacy?</a:t>
            </a:r>
          </a:p>
          <a:p>
            <a:r>
              <a:rPr lang="en-US" sz="1400" dirty="0" smtClean="0"/>
              <a:t>pp. 273 Is the premise in 2</a:t>
            </a:r>
            <a:r>
              <a:rPr lang="en-US" sz="1400" baseline="30000" dirty="0" smtClean="0"/>
              <a:t>nd</a:t>
            </a:r>
            <a:r>
              <a:rPr lang="en-US" sz="1400" dirty="0" smtClean="0"/>
              <a:t> paragraph a fallacy?</a:t>
            </a:r>
          </a:p>
          <a:p>
            <a:r>
              <a:rPr lang="en-US" sz="1400" dirty="0" smtClean="0"/>
              <a:t>pp. 276 Will decryption times change given distributed computing, bot networks, quantum computers, etc.?</a:t>
            </a:r>
          </a:p>
          <a:p>
            <a:r>
              <a:rPr lang="en-US" sz="1400" dirty="0" smtClean="0"/>
              <a:t>pp. 281 Was it decided people do not have a natural right to privacy?</a:t>
            </a:r>
            <a:endParaRPr lang="en-US" sz="1400" dirty="0"/>
          </a:p>
        </p:txBody>
      </p:sp>
      <p:sp>
        <p:nvSpPr>
          <p:cNvPr id="4" name="Footer Placeholder 3"/>
          <p:cNvSpPr>
            <a:spLocks noGrp="1"/>
          </p:cNvSpPr>
          <p:nvPr>
            <p:ph type="ftr" sz="quarter" idx="10"/>
          </p:nvPr>
        </p:nvSpPr>
        <p:spPr/>
        <p:txBody>
          <a:bodyPr/>
          <a:lstStyle/>
          <a:p>
            <a:r>
              <a:rPr lang="en-US" smtClean="0"/>
              <a:t>© 2013 Keith A. Pray</a:t>
            </a:r>
            <a:endParaRPr lang="en-US"/>
          </a:p>
        </p:txBody>
      </p:sp>
      <p:sp>
        <p:nvSpPr>
          <p:cNvPr id="5" name="Slide Number Placeholder 4"/>
          <p:cNvSpPr>
            <a:spLocks noGrp="1"/>
          </p:cNvSpPr>
          <p:nvPr>
            <p:ph type="sldNum" sz="quarter" idx="11"/>
          </p:nvPr>
        </p:nvSpPr>
        <p:spPr/>
        <p:txBody>
          <a:bodyPr/>
          <a:lstStyle/>
          <a:p>
            <a:fld id="{CC7FDFB7-4A96-0F4D-9A4A-E56F94FA24DB}" type="slidenum">
              <a:rPr lang="en-US" smtClean="0"/>
              <a:pPr/>
              <a:t>44</a:t>
            </a:fld>
            <a:endParaRPr lang="en-US" dirty="0"/>
          </a:p>
        </p:txBody>
      </p:sp>
      <p:sp>
        <p:nvSpPr>
          <p:cNvPr id="6" name="Date Placeholder 5"/>
          <p:cNvSpPr>
            <a:spLocks noGrp="1"/>
          </p:cNvSpPr>
          <p:nvPr>
            <p:ph type="dt" sz="half" idx="12"/>
          </p:nvPr>
        </p:nvSpPr>
        <p:spPr/>
        <p:txBody>
          <a:bodyPr/>
          <a:lstStyle/>
          <a:p>
            <a:fld id="{ACCDCF1A-605C-1548-9567-A96B250AA7CD}" type="datetime1">
              <a:rPr lang="en-US" smtClean="0"/>
              <a:t>9/24/13</a:t>
            </a:fld>
            <a:endParaRPr lang="en-US" dirty="0"/>
          </a:p>
        </p:txBody>
      </p:sp>
    </p:spTree>
    <p:extLst>
      <p:ext uri="{BB962C8B-B14F-4D97-AF65-F5344CB8AC3E}">
        <p14:creationId xmlns:p14="http://schemas.microsoft.com/office/powerpoint/2010/main" val="365136270"/>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7" name="Rectangle 2"/>
          <p:cNvSpPr>
            <a:spLocks noGrp="1" noChangeArrowheads="1"/>
          </p:cNvSpPr>
          <p:nvPr>
            <p:ph type="title"/>
          </p:nvPr>
        </p:nvSpPr>
        <p:spPr/>
        <p:txBody>
          <a:bodyPr/>
          <a:lstStyle/>
          <a:p>
            <a:pPr eaLnBrk="1" hangingPunct="1"/>
            <a:r>
              <a:rPr lang="en-US">
                <a:ea typeface="ＭＳ Ｐゴシック" pitchFamily="-109" charset="-128"/>
                <a:cs typeface="ＭＳ Ｐゴシック" pitchFamily="-109" charset="-128"/>
              </a:rPr>
              <a:t>A Privacy Quote</a:t>
            </a:r>
          </a:p>
        </p:txBody>
      </p:sp>
      <p:sp>
        <p:nvSpPr>
          <p:cNvPr id="533507" name="Rectangle 3"/>
          <p:cNvSpPr>
            <a:spLocks noGrp="1" noChangeArrowheads="1"/>
          </p:cNvSpPr>
          <p:nvPr>
            <p:ph idx="1"/>
          </p:nvPr>
        </p:nvSpPr>
        <p:spPr>
          <a:xfrm>
            <a:off x="457200" y="1885950"/>
            <a:ext cx="8178800" cy="4972050"/>
          </a:xfrm>
        </p:spPr>
        <p:txBody>
          <a:bodyPr/>
          <a:lstStyle/>
          <a:p>
            <a:pPr eaLnBrk="1" hangingPunct="1">
              <a:lnSpc>
                <a:spcPct val="90000"/>
              </a:lnSpc>
            </a:pPr>
            <a:r>
              <a:rPr lang="en-US">
                <a:ea typeface="ＭＳ Ｐゴシック" pitchFamily="-109" charset="-128"/>
                <a:cs typeface="ＭＳ Ｐゴシック" pitchFamily="-109" charset="-128"/>
              </a:rPr>
              <a:t>“The right of the people to be secure in their persons, houses, papers, and effects, against unreasonable searches and seizures, shall not be violated, and no Warrants shall issue, but upon probable cause, supported by Oath or affirmation, and particularly describing the place to be searched, and the persons or things to be seized.”</a:t>
            </a:r>
          </a:p>
          <a:p>
            <a:pPr lvl="1" eaLnBrk="1" hangingPunct="1">
              <a:lnSpc>
                <a:spcPct val="90000"/>
              </a:lnSpc>
            </a:pPr>
            <a:r>
              <a:rPr lang="en-US"/>
              <a:t>-- Fourth Amendment to the US Constitution</a:t>
            </a:r>
          </a:p>
        </p:txBody>
      </p:sp>
      <p:sp>
        <p:nvSpPr>
          <p:cNvPr id="54274" name="Footer Placeholder 3"/>
          <p:cNvSpPr>
            <a:spLocks noGrp="1"/>
          </p:cNvSpPr>
          <p:nvPr>
            <p:ph type="ftr" sz="quarter" idx="10"/>
          </p:nvPr>
        </p:nvSpPr>
        <p:spPr>
          <a:noFill/>
        </p:spPr>
        <p:txBody>
          <a:bodyPr/>
          <a:lstStyle/>
          <a:p>
            <a:r>
              <a:rPr lang="en-US" smtClean="0"/>
              <a:t>© 2013 Keith A. Pray</a:t>
            </a:r>
            <a:endParaRPr lang="en-US"/>
          </a:p>
        </p:txBody>
      </p:sp>
      <p:sp>
        <p:nvSpPr>
          <p:cNvPr id="3" name="Slide Number Placeholder 2"/>
          <p:cNvSpPr>
            <a:spLocks noGrp="1"/>
          </p:cNvSpPr>
          <p:nvPr>
            <p:ph type="sldNum" sz="quarter" idx="11"/>
          </p:nvPr>
        </p:nvSpPr>
        <p:spPr/>
        <p:txBody>
          <a:bodyPr/>
          <a:lstStyle/>
          <a:p>
            <a:fld id="{CC7FDFB7-4A96-0F4D-9A4A-E56F94FA24DB}" type="slidenum">
              <a:rPr lang="en-US" smtClean="0"/>
              <a:pPr/>
              <a:t>45</a:t>
            </a:fld>
            <a:endParaRPr lang="en-US"/>
          </a:p>
        </p:txBody>
      </p:sp>
      <p:sp>
        <p:nvSpPr>
          <p:cNvPr id="2" name="Date Placeholder 1"/>
          <p:cNvSpPr>
            <a:spLocks noGrp="1"/>
          </p:cNvSpPr>
          <p:nvPr>
            <p:ph type="dt" sz="half" idx="12"/>
          </p:nvPr>
        </p:nvSpPr>
        <p:spPr/>
        <p:txBody>
          <a:bodyPr/>
          <a:lstStyle/>
          <a:p>
            <a:fld id="{354EACB8-B092-B94B-B529-368DF9A69A96}" type="datetime1">
              <a:rPr lang="en-US" smtClean="0"/>
              <a:t>9/24/13</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350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5" name="Rectangle 2"/>
          <p:cNvSpPr>
            <a:spLocks noGrp="1" noChangeArrowheads="1"/>
          </p:cNvSpPr>
          <p:nvPr>
            <p:ph type="title"/>
          </p:nvPr>
        </p:nvSpPr>
        <p:spPr/>
        <p:txBody>
          <a:bodyPr/>
          <a:lstStyle/>
          <a:p>
            <a:pPr eaLnBrk="1" hangingPunct="1"/>
            <a:r>
              <a:rPr lang="en-US">
                <a:ea typeface="ＭＳ Ｐゴシック" pitchFamily="-109" charset="-128"/>
                <a:cs typeface="ＭＳ Ｐゴシック" pitchFamily="-109" charset="-128"/>
              </a:rPr>
              <a:t>Privacy</a:t>
            </a:r>
          </a:p>
        </p:txBody>
      </p:sp>
      <p:sp>
        <p:nvSpPr>
          <p:cNvPr id="56326" name="Rectangle 3"/>
          <p:cNvSpPr>
            <a:spLocks noGrp="1" noChangeArrowheads="1"/>
          </p:cNvSpPr>
          <p:nvPr>
            <p:ph idx="1"/>
          </p:nvPr>
        </p:nvSpPr>
        <p:spPr/>
        <p:txBody>
          <a:bodyPr/>
          <a:lstStyle/>
          <a:p>
            <a:pPr eaLnBrk="1" hangingPunct="1"/>
            <a:r>
              <a:rPr lang="en-US">
                <a:ea typeface="ＭＳ Ｐゴシック" pitchFamily="-109" charset="-128"/>
                <a:cs typeface="ＭＳ Ｐゴシック" pitchFamily="-109" charset="-128"/>
              </a:rPr>
              <a:t>Why do people want it?</a:t>
            </a:r>
          </a:p>
          <a:p>
            <a:pPr eaLnBrk="1" hangingPunct="1"/>
            <a:r>
              <a:rPr lang="en-US">
                <a:ea typeface="ＭＳ Ｐゴシック" pitchFamily="-109" charset="-128"/>
                <a:cs typeface="ＭＳ Ｐゴシック" pitchFamily="-109" charset="-128"/>
              </a:rPr>
              <a:t>Keep private from whom?</a:t>
            </a:r>
          </a:p>
          <a:p>
            <a:pPr eaLnBrk="1" hangingPunct="1"/>
            <a:r>
              <a:rPr lang="en-US">
                <a:ea typeface="ＭＳ Ｐゴシック" pitchFamily="-109" charset="-128"/>
                <a:cs typeface="ＭＳ Ｐゴシック" pitchFamily="-109" charset="-128"/>
              </a:rPr>
              <a:t>Is there any benefit in not having this stuff private?</a:t>
            </a:r>
          </a:p>
          <a:p>
            <a:pPr eaLnBrk="1" hangingPunct="1"/>
            <a:r>
              <a:rPr lang="en-US">
                <a:ea typeface="ＭＳ Ｐゴシック" pitchFamily="-109" charset="-128"/>
                <a:cs typeface="ＭＳ Ｐゴシック" pitchFamily="-109" charset="-128"/>
              </a:rPr>
              <a:t>Who wants to know?</a:t>
            </a:r>
          </a:p>
        </p:txBody>
      </p:sp>
      <p:sp>
        <p:nvSpPr>
          <p:cNvPr id="56322" name="Footer Placeholder 3"/>
          <p:cNvSpPr>
            <a:spLocks noGrp="1"/>
          </p:cNvSpPr>
          <p:nvPr>
            <p:ph type="ftr" sz="quarter" idx="10"/>
          </p:nvPr>
        </p:nvSpPr>
        <p:spPr>
          <a:noFill/>
        </p:spPr>
        <p:txBody>
          <a:bodyPr/>
          <a:lstStyle/>
          <a:p>
            <a:r>
              <a:rPr lang="en-US" smtClean="0"/>
              <a:t>© 2013 Keith A. Pray</a:t>
            </a:r>
            <a:endParaRPr lang="en-US"/>
          </a:p>
        </p:txBody>
      </p:sp>
      <p:sp>
        <p:nvSpPr>
          <p:cNvPr id="3" name="Slide Number Placeholder 2"/>
          <p:cNvSpPr>
            <a:spLocks noGrp="1"/>
          </p:cNvSpPr>
          <p:nvPr>
            <p:ph type="sldNum" sz="quarter" idx="11"/>
          </p:nvPr>
        </p:nvSpPr>
        <p:spPr/>
        <p:txBody>
          <a:bodyPr/>
          <a:lstStyle/>
          <a:p>
            <a:fld id="{CC7FDFB7-4A96-0F4D-9A4A-E56F94FA24DB}" type="slidenum">
              <a:rPr lang="en-US" smtClean="0"/>
              <a:pPr/>
              <a:t>46</a:t>
            </a:fld>
            <a:endParaRPr lang="en-US"/>
          </a:p>
        </p:txBody>
      </p:sp>
      <p:sp>
        <p:nvSpPr>
          <p:cNvPr id="2" name="Date Placeholder 1"/>
          <p:cNvSpPr>
            <a:spLocks noGrp="1"/>
          </p:cNvSpPr>
          <p:nvPr>
            <p:ph type="dt" sz="half" idx="12"/>
          </p:nvPr>
        </p:nvSpPr>
        <p:spPr/>
        <p:txBody>
          <a:bodyPr/>
          <a:lstStyle/>
          <a:p>
            <a:fld id="{35D9830A-04C2-9440-A592-6E8654E5589C}" type="datetime1">
              <a:rPr lang="en-US" smtClean="0"/>
              <a:t>9/24/13</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Rectangle 2"/>
          <p:cNvSpPr>
            <a:spLocks noGrp="1" noChangeArrowheads="1"/>
          </p:cNvSpPr>
          <p:nvPr>
            <p:ph type="title"/>
          </p:nvPr>
        </p:nvSpPr>
        <p:spPr/>
        <p:txBody>
          <a:bodyPr/>
          <a:lstStyle/>
          <a:p>
            <a:pPr eaLnBrk="1" hangingPunct="1"/>
            <a:r>
              <a:rPr lang="en-US">
                <a:ea typeface="ＭＳ Ｐゴシック" pitchFamily="-109" charset="-128"/>
                <a:cs typeface="ＭＳ Ｐゴシック" pitchFamily="-109" charset="-128"/>
              </a:rPr>
              <a:t>Privacy</a:t>
            </a:r>
          </a:p>
        </p:txBody>
      </p:sp>
      <p:sp>
        <p:nvSpPr>
          <p:cNvPr id="58374" name="Rectangle 3"/>
          <p:cNvSpPr>
            <a:spLocks noGrp="1" noChangeArrowheads="1"/>
          </p:cNvSpPr>
          <p:nvPr>
            <p:ph idx="1"/>
          </p:nvPr>
        </p:nvSpPr>
        <p:spPr>
          <a:xfrm>
            <a:off x="457200" y="1885950"/>
            <a:ext cx="8305800" cy="4591050"/>
          </a:xfrm>
        </p:spPr>
        <p:txBody>
          <a:bodyPr/>
          <a:lstStyle/>
          <a:p>
            <a:pPr eaLnBrk="1" hangingPunct="1"/>
            <a:r>
              <a:rPr lang="en-US">
                <a:ea typeface="ＭＳ Ｐゴシック" pitchFamily="-109" charset="-128"/>
                <a:cs typeface="ＭＳ Ｐゴシック" pitchFamily="-109" charset="-128"/>
              </a:rPr>
              <a:t>Lots of things people would like to keep secret.</a:t>
            </a:r>
          </a:p>
          <a:p>
            <a:pPr eaLnBrk="1" hangingPunct="1"/>
            <a:r>
              <a:rPr lang="en-US">
                <a:ea typeface="ＭＳ Ｐゴシック" pitchFamily="-109" charset="-128"/>
                <a:cs typeface="ＭＳ Ｐゴシック" pitchFamily="-109" charset="-128"/>
              </a:rPr>
              <a:t>Lots of people and organizations who would like to find out.</a:t>
            </a:r>
          </a:p>
          <a:p>
            <a:pPr eaLnBrk="1" hangingPunct="1"/>
            <a:r>
              <a:rPr lang="en-US">
                <a:ea typeface="ＭＳ Ｐゴシック" pitchFamily="-109" charset="-128"/>
                <a:cs typeface="ＭＳ Ｐゴシック" pitchFamily="-109" charset="-128"/>
              </a:rPr>
              <a:t>Lots of things that could be done with the information.</a:t>
            </a:r>
          </a:p>
          <a:p>
            <a:pPr eaLnBrk="1" hangingPunct="1"/>
            <a:r>
              <a:rPr lang="en-US">
                <a:ea typeface="ＭＳ Ｐゴシック" pitchFamily="-109" charset="-128"/>
                <a:cs typeface="ＭＳ Ｐゴシック" pitchFamily="-109" charset="-128"/>
              </a:rPr>
              <a:t>Correlations can be important.</a:t>
            </a:r>
          </a:p>
          <a:p>
            <a:pPr lvl="1" eaLnBrk="1" hangingPunct="1"/>
            <a:r>
              <a:rPr lang="en-US"/>
              <a:t>Beyond secrecy.</a:t>
            </a:r>
          </a:p>
        </p:txBody>
      </p:sp>
      <p:sp>
        <p:nvSpPr>
          <p:cNvPr id="58370" name="Footer Placeholder 3"/>
          <p:cNvSpPr>
            <a:spLocks noGrp="1"/>
          </p:cNvSpPr>
          <p:nvPr>
            <p:ph type="ftr" sz="quarter" idx="10"/>
          </p:nvPr>
        </p:nvSpPr>
        <p:spPr>
          <a:noFill/>
        </p:spPr>
        <p:txBody>
          <a:bodyPr/>
          <a:lstStyle/>
          <a:p>
            <a:r>
              <a:rPr lang="en-US" smtClean="0"/>
              <a:t>© 2013 Keith A. Pray</a:t>
            </a:r>
            <a:endParaRPr lang="en-US"/>
          </a:p>
        </p:txBody>
      </p:sp>
      <p:sp>
        <p:nvSpPr>
          <p:cNvPr id="3" name="Slide Number Placeholder 2"/>
          <p:cNvSpPr>
            <a:spLocks noGrp="1"/>
          </p:cNvSpPr>
          <p:nvPr>
            <p:ph type="sldNum" sz="quarter" idx="11"/>
          </p:nvPr>
        </p:nvSpPr>
        <p:spPr/>
        <p:txBody>
          <a:bodyPr/>
          <a:lstStyle/>
          <a:p>
            <a:fld id="{CC7FDFB7-4A96-0F4D-9A4A-E56F94FA24DB}" type="slidenum">
              <a:rPr lang="en-US" smtClean="0"/>
              <a:pPr/>
              <a:t>47</a:t>
            </a:fld>
            <a:endParaRPr lang="en-US"/>
          </a:p>
        </p:txBody>
      </p:sp>
      <p:sp>
        <p:nvSpPr>
          <p:cNvPr id="2" name="Date Placeholder 1"/>
          <p:cNvSpPr>
            <a:spLocks noGrp="1"/>
          </p:cNvSpPr>
          <p:nvPr>
            <p:ph type="dt" sz="half" idx="12"/>
          </p:nvPr>
        </p:nvSpPr>
        <p:spPr/>
        <p:txBody>
          <a:bodyPr/>
          <a:lstStyle/>
          <a:p>
            <a:fld id="{0F71AA37-00ED-D740-9E7F-0817F662554B}" type="datetime1">
              <a:rPr lang="en-US" smtClean="0"/>
              <a:t>9/24/13</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1" name="Rectangle 2"/>
          <p:cNvSpPr>
            <a:spLocks noGrp="1" noChangeArrowheads="1"/>
          </p:cNvSpPr>
          <p:nvPr>
            <p:ph type="title"/>
          </p:nvPr>
        </p:nvSpPr>
        <p:spPr/>
        <p:txBody>
          <a:bodyPr/>
          <a:lstStyle/>
          <a:p>
            <a:pPr eaLnBrk="1" hangingPunct="1"/>
            <a:r>
              <a:rPr lang="en-US">
                <a:ea typeface="ＭＳ Ｐゴシック" pitchFamily="-109" charset="-128"/>
                <a:cs typeface="ＭＳ Ｐゴシック" pitchFamily="-109" charset="-128"/>
              </a:rPr>
              <a:t>Privacy</a:t>
            </a:r>
          </a:p>
        </p:txBody>
      </p:sp>
      <p:sp>
        <p:nvSpPr>
          <p:cNvPr id="60422" name="Rectangle 3"/>
          <p:cNvSpPr>
            <a:spLocks noGrp="1" noChangeArrowheads="1"/>
          </p:cNvSpPr>
          <p:nvPr>
            <p:ph idx="1"/>
          </p:nvPr>
        </p:nvSpPr>
        <p:spPr/>
        <p:txBody>
          <a:bodyPr/>
          <a:lstStyle/>
          <a:p>
            <a:pPr eaLnBrk="1" hangingPunct="1"/>
            <a:r>
              <a:rPr lang="en-US">
                <a:ea typeface="ＭＳ Ｐゴシック" pitchFamily="-109" charset="-128"/>
                <a:cs typeface="ＭＳ Ｐゴシック" pitchFamily="-109" charset="-128"/>
              </a:rPr>
              <a:t>Expectations of privacy are:</a:t>
            </a:r>
          </a:p>
          <a:p>
            <a:pPr lvl="1" eaLnBrk="1" hangingPunct="1"/>
            <a:r>
              <a:rPr lang="en-US"/>
              <a:t>Cultural</a:t>
            </a:r>
          </a:p>
          <a:p>
            <a:pPr lvl="1" eaLnBrk="1" hangingPunct="1"/>
            <a:r>
              <a:rPr lang="en-US"/>
              <a:t>Philosophical</a:t>
            </a:r>
          </a:p>
          <a:p>
            <a:pPr lvl="1" eaLnBrk="1" hangingPunct="1"/>
            <a:r>
              <a:rPr lang="en-US"/>
              <a:t>Political</a:t>
            </a:r>
          </a:p>
          <a:p>
            <a:pPr lvl="1" eaLnBrk="1" hangingPunct="1"/>
            <a:r>
              <a:rPr lang="en-US"/>
              <a:t>Personal</a:t>
            </a:r>
          </a:p>
          <a:p>
            <a:pPr eaLnBrk="1" hangingPunct="1"/>
            <a:r>
              <a:rPr lang="en-US">
                <a:ea typeface="ＭＳ Ｐゴシック" pitchFamily="-109" charset="-128"/>
                <a:cs typeface="ＭＳ Ｐゴシック" pitchFamily="-109" charset="-128"/>
              </a:rPr>
              <a:t>Who has the right to know?</a:t>
            </a:r>
          </a:p>
        </p:txBody>
      </p:sp>
      <p:sp>
        <p:nvSpPr>
          <p:cNvPr id="60418" name="Footer Placeholder 3"/>
          <p:cNvSpPr>
            <a:spLocks noGrp="1"/>
          </p:cNvSpPr>
          <p:nvPr>
            <p:ph type="ftr" sz="quarter" idx="10"/>
          </p:nvPr>
        </p:nvSpPr>
        <p:spPr>
          <a:noFill/>
        </p:spPr>
        <p:txBody>
          <a:bodyPr/>
          <a:lstStyle/>
          <a:p>
            <a:r>
              <a:rPr lang="en-US" smtClean="0"/>
              <a:t>© 2013 Keith A. Pray</a:t>
            </a:r>
            <a:endParaRPr lang="en-US"/>
          </a:p>
        </p:txBody>
      </p:sp>
      <p:sp>
        <p:nvSpPr>
          <p:cNvPr id="3" name="Slide Number Placeholder 2"/>
          <p:cNvSpPr>
            <a:spLocks noGrp="1"/>
          </p:cNvSpPr>
          <p:nvPr>
            <p:ph type="sldNum" sz="quarter" idx="11"/>
          </p:nvPr>
        </p:nvSpPr>
        <p:spPr/>
        <p:txBody>
          <a:bodyPr/>
          <a:lstStyle/>
          <a:p>
            <a:fld id="{CC7FDFB7-4A96-0F4D-9A4A-E56F94FA24DB}" type="slidenum">
              <a:rPr lang="en-US" smtClean="0"/>
              <a:pPr/>
              <a:t>48</a:t>
            </a:fld>
            <a:endParaRPr lang="en-US"/>
          </a:p>
        </p:txBody>
      </p:sp>
      <p:sp>
        <p:nvSpPr>
          <p:cNvPr id="2" name="Date Placeholder 1"/>
          <p:cNvSpPr>
            <a:spLocks noGrp="1"/>
          </p:cNvSpPr>
          <p:nvPr>
            <p:ph type="dt" sz="half" idx="12"/>
          </p:nvPr>
        </p:nvSpPr>
        <p:spPr/>
        <p:txBody>
          <a:bodyPr/>
          <a:lstStyle/>
          <a:p>
            <a:fld id="{3B2B8832-3DAA-E74D-B336-79EF7FBC8AAC}" type="datetime1">
              <a:rPr lang="en-US" smtClean="0"/>
              <a:t>9/24/13</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9" name="Rectangle 2"/>
          <p:cNvSpPr>
            <a:spLocks noGrp="1" noChangeArrowheads="1"/>
          </p:cNvSpPr>
          <p:nvPr>
            <p:ph type="title"/>
          </p:nvPr>
        </p:nvSpPr>
        <p:spPr/>
        <p:txBody>
          <a:bodyPr/>
          <a:lstStyle/>
          <a:p>
            <a:pPr eaLnBrk="1" hangingPunct="1"/>
            <a:r>
              <a:rPr lang="en-US">
                <a:ea typeface="ＭＳ Ｐゴシック" pitchFamily="-109" charset="-128"/>
                <a:cs typeface="ＭＳ Ｐゴシック" pitchFamily="-109" charset="-128"/>
              </a:rPr>
              <a:t>Government</a:t>
            </a:r>
          </a:p>
        </p:txBody>
      </p:sp>
      <p:sp>
        <p:nvSpPr>
          <p:cNvPr id="62470" name="Rectangle 3"/>
          <p:cNvSpPr>
            <a:spLocks noGrp="1" noChangeArrowheads="1"/>
          </p:cNvSpPr>
          <p:nvPr>
            <p:ph idx="1"/>
          </p:nvPr>
        </p:nvSpPr>
        <p:spPr>
          <a:xfrm>
            <a:off x="457200" y="1885950"/>
            <a:ext cx="8178800" cy="4972050"/>
          </a:xfrm>
        </p:spPr>
        <p:txBody>
          <a:bodyPr/>
          <a:lstStyle/>
          <a:p>
            <a:pPr eaLnBrk="1" hangingPunct="1"/>
            <a:r>
              <a:rPr lang="en-US">
                <a:ea typeface="ＭＳ Ｐゴシック" pitchFamily="-109" charset="-128"/>
                <a:cs typeface="ＭＳ Ｐゴシック" pitchFamily="-109" charset="-128"/>
              </a:rPr>
              <a:t>What kinds of info should a government legitimately have about its citizens or others?</a:t>
            </a:r>
          </a:p>
          <a:p>
            <a:pPr eaLnBrk="1" hangingPunct="1"/>
            <a:r>
              <a:rPr lang="en-US">
                <a:ea typeface="ＭＳ Ｐゴシック" pitchFamily="-109" charset="-128"/>
                <a:cs typeface="ＭＳ Ｐゴシック" pitchFamily="-109" charset="-128"/>
              </a:rPr>
              <a:t>What kinds of info should a government not have?</a:t>
            </a:r>
          </a:p>
          <a:p>
            <a:pPr eaLnBrk="1" hangingPunct="1"/>
            <a:r>
              <a:rPr lang="en-US">
                <a:ea typeface="ＭＳ Ｐゴシック" pitchFamily="-109" charset="-128"/>
                <a:cs typeface="ＭＳ Ｐゴシック" pitchFamily="-109" charset="-128"/>
              </a:rPr>
              <a:t>What good things (for society) could a government do with info?</a:t>
            </a:r>
          </a:p>
          <a:p>
            <a:pPr eaLnBrk="1" hangingPunct="1"/>
            <a:r>
              <a:rPr lang="en-US">
                <a:ea typeface="ＭＳ Ｐゴシック" pitchFamily="-109" charset="-128"/>
                <a:cs typeface="ＭＳ Ｐゴシック" pitchFamily="-109" charset="-128"/>
              </a:rPr>
              <a:t>What bad things could a government do?</a:t>
            </a:r>
          </a:p>
          <a:p>
            <a:pPr eaLnBrk="1" hangingPunct="1"/>
            <a:endParaRPr lang="en-US">
              <a:ea typeface="ＭＳ Ｐゴシック" pitchFamily="-109" charset="-128"/>
              <a:cs typeface="ＭＳ Ｐゴシック" pitchFamily="-109" charset="-128"/>
            </a:endParaRPr>
          </a:p>
        </p:txBody>
      </p:sp>
      <p:sp>
        <p:nvSpPr>
          <p:cNvPr id="62466" name="Footer Placeholder 3"/>
          <p:cNvSpPr>
            <a:spLocks noGrp="1"/>
          </p:cNvSpPr>
          <p:nvPr>
            <p:ph type="ftr" sz="quarter" idx="10"/>
          </p:nvPr>
        </p:nvSpPr>
        <p:spPr>
          <a:noFill/>
        </p:spPr>
        <p:txBody>
          <a:bodyPr/>
          <a:lstStyle/>
          <a:p>
            <a:r>
              <a:rPr lang="en-US" smtClean="0"/>
              <a:t>© 2013 Keith A. Pray</a:t>
            </a:r>
            <a:endParaRPr lang="en-US"/>
          </a:p>
        </p:txBody>
      </p:sp>
      <p:sp>
        <p:nvSpPr>
          <p:cNvPr id="3" name="Slide Number Placeholder 2"/>
          <p:cNvSpPr>
            <a:spLocks noGrp="1"/>
          </p:cNvSpPr>
          <p:nvPr>
            <p:ph type="sldNum" sz="quarter" idx="11"/>
          </p:nvPr>
        </p:nvSpPr>
        <p:spPr/>
        <p:txBody>
          <a:bodyPr/>
          <a:lstStyle/>
          <a:p>
            <a:fld id="{CC7FDFB7-4A96-0F4D-9A4A-E56F94FA24DB}" type="slidenum">
              <a:rPr lang="en-US" smtClean="0"/>
              <a:pPr/>
              <a:t>49</a:t>
            </a:fld>
            <a:endParaRPr lang="en-US"/>
          </a:p>
        </p:txBody>
      </p:sp>
      <p:sp>
        <p:nvSpPr>
          <p:cNvPr id="2" name="Date Placeholder 1"/>
          <p:cNvSpPr>
            <a:spLocks noGrp="1"/>
          </p:cNvSpPr>
          <p:nvPr>
            <p:ph type="dt" sz="half" idx="12"/>
          </p:nvPr>
        </p:nvSpPr>
        <p:spPr/>
        <p:txBody>
          <a:bodyPr/>
          <a:lstStyle/>
          <a:p>
            <a:fld id="{BD3E9E63-507E-8047-BFB8-611A46E892A2}" type="datetime1">
              <a:rPr lang="en-US" smtClean="0"/>
              <a:t>9/24/13</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pPr eaLnBrk="1" hangingPunct="1"/>
            <a:r>
              <a:rPr lang="en-US">
                <a:ea typeface="ＭＳ Ｐゴシック" pitchFamily="-109" charset="-128"/>
                <a:cs typeface="ＭＳ Ｐゴシック" pitchFamily="-109" charset="-128"/>
              </a:rPr>
              <a:t>Overview</a:t>
            </a:r>
          </a:p>
        </p:txBody>
      </p:sp>
      <p:sp>
        <p:nvSpPr>
          <p:cNvPr id="17414" name="Rectangle 3"/>
          <p:cNvSpPr>
            <a:spLocks noGrp="1" noChangeArrowheads="1"/>
          </p:cNvSpPr>
          <p:nvPr>
            <p:ph idx="1"/>
          </p:nvPr>
        </p:nvSpPr>
        <p:spPr/>
        <p:txBody>
          <a:bodyPr/>
          <a:lstStyle/>
          <a:p>
            <a:pPr marL="571500" indent="-571500" eaLnBrk="1" hangingPunct="1">
              <a:buFont typeface="Times" pitchFamily="-109" charset="0"/>
              <a:buAutoNum type="arabicPeriod"/>
            </a:pPr>
            <a:r>
              <a:rPr lang="en-US" sz="2400" dirty="0" smtClean="0">
                <a:ea typeface="ＭＳ Ｐゴシック" pitchFamily="-109" charset="-128"/>
                <a:cs typeface="ＭＳ Ｐゴシック" pitchFamily="-109" charset="-128"/>
              </a:rPr>
              <a:t>Privacy</a:t>
            </a:r>
          </a:p>
          <a:p>
            <a:pPr marL="571500" indent="-571500" eaLnBrk="1" hangingPunct="1">
              <a:buFont typeface="Times" pitchFamily="-109" charset="0"/>
              <a:buAutoNum type="arabicPeriod"/>
            </a:pPr>
            <a:r>
              <a:rPr lang="en-US" sz="2400" dirty="0" smtClean="0">
                <a:ea typeface="ＭＳ Ｐゴシック" pitchFamily="-109" charset="-128"/>
                <a:cs typeface="ＭＳ Ｐゴシック" pitchFamily="-109" charset="-128"/>
              </a:rPr>
              <a:t>Assignment</a:t>
            </a:r>
          </a:p>
          <a:p>
            <a:pPr marL="571500" indent="-571500" eaLnBrk="1" hangingPunct="1">
              <a:buFont typeface="Times" pitchFamily="-109" charset="0"/>
              <a:buAutoNum type="arabicPeriod"/>
            </a:pPr>
            <a:r>
              <a:rPr lang="en-US" sz="2400" dirty="0" smtClean="0">
                <a:ea typeface="ＭＳ Ｐゴシック" pitchFamily="-109" charset="-128"/>
                <a:cs typeface="ＭＳ Ｐゴシック" pitchFamily="-109" charset="-128"/>
              </a:rPr>
              <a:t>Students Present</a:t>
            </a:r>
          </a:p>
          <a:p>
            <a:pPr marL="571500" indent="-571500" eaLnBrk="1" hangingPunct="1">
              <a:buFont typeface="Times" pitchFamily="-109" charset="0"/>
              <a:buAutoNum type="arabicPeriod"/>
            </a:pPr>
            <a:endParaRPr lang="en-US" sz="2400" dirty="0">
              <a:ea typeface="ＭＳ Ｐゴシック" pitchFamily="-109" charset="-128"/>
              <a:cs typeface="ＭＳ Ｐゴシック" pitchFamily="-109" charset="-128"/>
            </a:endParaRPr>
          </a:p>
        </p:txBody>
      </p:sp>
      <p:sp>
        <p:nvSpPr>
          <p:cNvPr id="17410" name="Footer Placeholder 3"/>
          <p:cNvSpPr>
            <a:spLocks noGrp="1"/>
          </p:cNvSpPr>
          <p:nvPr>
            <p:ph type="ftr" sz="quarter" idx="10"/>
          </p:nvPr>
        </p:nvSpPr>
        <p:spPr>
          <a:noFill/>
        </p:spPr>
        <p:txBody>
          <a:bodyPr/>
          <a:lstStyle/>
          <a:p>
            <a:r>
              <a:rPr lang="en-US" smtClean="0"/>
              <a:t>© 2013 Keith A. Pray</a:t>
            </a:r>
          </a:p>
        </p:txBody>
      </p:sp>
      <p:sp>
        <p:nvSpPr>
          <p:cNvPr id="3" name="Slide Number Placeholder 2"/>
          <p:cNvSpPr>
            <a:spLocks noGrp="1"/>
          </p:cNvSpPr>
          <p:nvPr>
            <p:ph type="sldNum" sz="quarter" idx="11"/>
          </p:nvPr>
        </p:nvSpPr>
        <p:spPr/>
        <p:txBody>
          <a:bodyPr/>
          <a:lstStyle/>
          <a:p>
            <a:fld id="{CC7FDFB7-4A96-0F4D-9A4A-E56F94FA24DB}" type="slidenum">
              <a:rPr lang="en-US" smtClean="0"/>
              <a:pPr/>
              <a:t>5</a:t>
            </a:fld>
            <a:endParaRPr lang="en-US"/>
          </a:p>
        </p:txBody>
      </p:sp>
      <p:sp>
        <p:nvSpPr>
          <p:cNvPr id="2" name="Date Placeholder 1"/>
          <p:cNvSpPr>
            <a:spLocks noGrp="1"/>
          </p:cNvSpPr>
          <p:nvPr>
            <p:ph type="dt" sz="half" idx="12"/>
          </p:nvPr>
        </p:nvSpPr>
        <p:spPr/>
        <p:txBody>
          <a:bodyPr/>
          <a:lstStyle/>
          <a:p>
            <a:fld id="{71B13827-45EC-2248-9174-4847F6FEC7FF}" type="datetime1">
              <a:rPr lang="en-US" smtClean="0"/>
              <a:t>9/24/13</a:t>
            </a:fld>
            <a:endParaRPr lang="en-US"/>
          </a:p>
        </p:txBody>
      </p:sp>
      <p:sp>
        <p:nvSpPr>
          <p:cNvPr id="277508" name="Rectangle 4"/>
          <p:cNvSpPr>
            <a:spLocks noChangeArrowheads="1"/>
          </p:cNvSpPr>
          <p:nvPr/>
        </p:nvSpPr>
        <p:spPr bwMode="auto">
          <a:xfrm>
            <a:off x="0" y="2438400"/>
            <a:ext cx="9144000" cy="457200"/>
          </a:xfrm>
          <a:prstGeom prst="rect">
            <a:avLst/>
          </a:prstGeom>
          <a:solidFill>
            <a:schemeClr val="accent1">
              <a:alpha val="39999"/>
            </a:schemeClr>
          </a:solidFill>
          <a:ln w="9525">
            <a:solidFill>
              <a:schemeClr val="tx1"/>
            </a:solidFill>
            <a:miter lim="800000"/>
            <a:headEnd/>
            <a:tailEnd/>
          </a:ln>
        </p:spPr>
        <p:txBody>
          <a:bodyPr wrap="none" anchor="ctr">
            <a:prstTxWarp prst="textNoShape">
              <a:avLst/>
            </a:prstTxWarp>
          </a:bodyPr>
          <a:lstStyle/>
          <a:p>
            <a:endParaRPr lang="en-US"/>
          </a:p>
        </p:txBody>
      </p:sp>
    </p:spTree>
    <p:extLst>
      <p:ext uri="{BB962C8B-B14F-4D97-AF65-F5344CB8AC3E}">
        <p14:creationId xmlns:p14="http://schemas.microsoft.com/office/powerpoint/2010/main" val="2339809527"/>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7508"/>
                                        </p:tgtEl>
                                        <p:attrNameLst>
                                          <p:attrName>style.visibility</p:attrName>
                                        </p:attrNameLst>
                                      </p:cBhvr>
                                      <p:to>
                                        <p:strVal val="visible"/>
                                      </p:to>
                                    </p:set>
                                    <p:animEffect transition="in" filter="wipe(left)">
                                      <p:cBhvr>
                                        <p:cTn id="7" dur="500"/>
                                        <p:tgtEl>
                                          <p:spTgt spid="277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8"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7" name="Rectangle 2"/>
          <p:cNvSpPr>
            <a:spLocks noGrp="1" noChangeArrowheads="1"/>
          </p:cNvSpPr>
          <p:nvPr>
            <p:ph type="title"/>
          </p:nvPr>
        </p:nvSpPr>
        <p:spPr>
          <a:xfrm>
            <a:off x="406400" y="228600"/>
            <a:ext cx="8356600" cy="1143000"/>
          </a:xfrm>
        </p:spPr>
        <p:txBody>
          <a:bodyPr/>
          <a:lstStyle/>
          <a:p>
            <a:pPr eaLnBrk="1" hangingPunct="1"/>
            <a:r>
              <a:rPr lang="en-US">
                <a:ea typeface="ＭＳ Ｐゴシック" pitchFamily="-109" charset="-128"/>
                <a:cs typeface="ＭＳ Ｐゴシック" pitchFamily="-109" charset="-128"/>
              </a:rPr>
              <a:t>What Safeguards Are There?</a:t>
            </a:r>
          </a:p>
        </p:txBody>
      </p:sp>
      <p:sp>
        <p:nvSpPr>
          <p:cNvPr id="64518" name="Rectangle 3"/>
          <p:cNvSpPr>
            <a:spLocks noGrp="1" noChangeArrowheads="1"/>
          </p:cNvSpPr>
          <p:nvPr>
            <p:ph idx="1"/>
          </p:nvPr>
        </p:nvSpPr>
        <p:spPr/>
        <p:txBody>
          <a:bodyPr/>
          <a:lstStyle/>
          <a:p>
            <a:pPr eaLnBrk="1" hangingPunct="1"/>
            <a:r>
              <a:rPr lang="en-US">
                <a:ea typeface="ＭＳ Ｐゴシック" pitchFamily="-109" charset="-128"/>
                <a:cs typeface="ＭＳ Ｐゴシック" pitchFamily="-109" charset="-128"/>
              </a:rPr>
              <a:t>In US:</a:t>
            </a:r>
          </a:p>
          <a:p>
            <a:pPr lvl="1" eaLnBrk="1" hangingPunct="1"/>
            <a:r>
              <a:rPr lang="en-US"/>
              <a:t>Census</a:t>
            </a:r>
          </a:p>
          <a:p>
            <a:pPr lvl="1" eaLnBrk="1" hangingPunct="1"/>
            <a:r>
              <a:rPr lang="en-US"/>
              <a:t>Taxes</a:t>
            </a:r>
          </a:p>
          <a:p>
            <a:pPr lvl="2" eaLnBrk="1" hangingPunct="1"/>
            <a:r>
              <a:rPr lang="en-US">
                <a:ea typeface="ＭＳ Ｐゴシック" pitchFamily="-109" charset="-128"/>
              </a:rPr>
              <a:t>Federal</a:t>
            </a:r>
          </a:p>
          <a:p>
            <a:pPr lvl="2" eaLnBrk="1" hangingPunct="1"/>
            <a:r>
              <a:rPr lang="en-US">
                <a:ea typeface="ＭＳ Ｐゴシック" pitchFamily="-109" charset="-128"/>
              </a:rPr>
              <a:t>Local</a:t>
            </a:r>
          </a:p>
          <a:p>
            <a:pPr lvl="1" eaLnBrk="1" hangingPunct="1"/>
            <a:r>
              <a:rPr lang="en-US"/>
              <a:t>Search warrants</a:t>
            </a:r>
          </a:p>
          <a:p>
            <a:pPr lvl="1" eaLnBrk="1" hangingPunct="1"/>
            <a:r>
              <a:rPr lang="en-US"/>
              <a:t>Wiretaps</a:t>
            </a:r>
          </a:p>
          <a:p>
            <a:pPr lvl="1" eaLnBrk="1" hangingPunct="1"/>
            <a:r>
              <a:rPr lang="en-US"/>
              <a:t>Inter-agency sharing</a:t>
            </a:r>
          </a:p>
          <a:p>
            <a:pPr eaLnBrk="1" hangingPunct="1"/>
            <a:endParaRPr lang="en-US">
              <a:ea typeface="ＭＳ Ｐゴシック" pitchFamily="-109" charset="-128"/>
              <a:cs typeface="ＭＳ Ｐゴシック" pitchFamily="-109" charset="-128"/>
            </a:endParaRPr>
          </a:p>
        </p:txBody>
      </p:sp>
      <p:sp>
        <p:nvSpPr>
          <p:cNvPr id="64514" name="Footer Placeholder 3"/>
          <p:cNvSpPr>
            <a:spLocks noGrp="1"/>
          </p:cNvSpPr>
          <p:nvPr>
            <p:ph type="ftr" sz="quarter" idx="10"/>
          </p:nvPr>
        </p:nvSpPr>
        <p:spPr>
          <a:noFill/>
        </p:spPr>
        <p:txBody>
          <a:bodyPr/>
          <a:lstStyle/>
          <a:p>
            <a:r>
              <a:rPr lang="en-US" smtClean="0"/>
              <a:t>© 2013 Keith A. Pray</a:t>
            </a:r>
            <a:endParaRPr lang="en-US"/>
          </a:p>
        </p:txBody>
      </p:sp>
      <p:sp>
        <p:nvSpPr>
          <p:cNvPr id="3" name="Slide Number Placeholder 2"/>
          <p:cNvSpPr>
            <a:spLocks noGrp="1"/>
          </p:cNvSpPr>
          <p:nvPr>
            <p:ph type="sldNum" sz="quarter" idx="11"/>
          </p:nvPr>
        </p:nvSpPr>
        <p:spPr/>
        <p:txBody>
          <a:bodyPr/>
          <a:lstStyle/>
          <a:p>
            <a:fld id="{CC7FDFB7-4A96-0F4D-9A4A-E56F94FA24DB}" type="slidenum">
              <a:rPr lang="en-US" smtClean="0"/>
              <a:pPr/>
              <a:t>50</a:t>
            </a:fld>
            <a:endParaRPr lang="en-US"/>
          </a:p>
        </p:txBody>
      </p:sp>
      <p:sp>
        <p:nvSpPr>
          <p:cNvPr id="2" name="Date Placeholder 1"/>
          <p:cNvSpPr>
            <a:spLocks noGrp="1"/>
          </p:cNvSpPr>
          <p:nvPr>
            <p:ph type="dt" sz="half" idx="12"/>
          </p:nvPr>
        </p:nvSpPr>
        <p:spPr/>
        <p:txBody>
          <a:bodyPr/>
          <a:lstStyle/>
          <a:p>
            <a:fld id="{52E47252-CBE3-FE48-9A6F-CAED5DCF6947}" type="datetime1">
              <a:rPr lang="en-US" smtClean="0"/>
              <a:t>9/24/13</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5" name="Rectangle 2"/>
          <p:cNvSpPr>
            <a:spLocks noGrp="1" noChangeArrowheads="1"/>
          </p:cNvSpPr>
          <p:nvPr>
            <p:ph type="title"/>
          </p:nvPr>
        </p:nvSpPr>
        <p:spPr/>
        <p:txBody>
          <a:bodyPr/>
          <a:lstStyle/>
          <a:p>
            <a:pPr eaLnBrk="1" hangingPunct="1"/>
            <a:r>
              <a:rPr lang="en-US">
                <a:ea typeface="ＭＳ Ｐゴシック" pitchFamily="-109" charset="-128"/>
                <a:cs typeface="ＭＳ Ｐゴシック" pitchFamily="-109" charset="-128"/>
              </a:rPr>
              <a:t>Other Factors</a:t>
            </a:r>
          </a:p>
        </p:txBody>
      </p:sp>
      <p:sp>
        <p:nvSpPr>
          <p:cNvPr id="66566" name="Rectangle 3"/>
          <p:cNvSpPr>
            <a:spLocks noGrp="1" noChangeArrowheads="1"/>
          </p:cNvSpPr>
          <p:nvPr>
            <p:ph idx="1"/>
          </p:nvPr>
        </p:nvSpPr>
        <p:spPr>
          <a:xfrm>
            <a:off x="457200" y="1600200"/>
            <a:ext cx="8178800" cy="4457700"/>
          </a:xfrm>
        </p:spPr>
        <p:txBody>
          <a:bodyPr/>
          <a:lstStyle/>
          <a:p>
            <a:pPr eaLnBrk="1" hangingPunct="1"/>
            <a:r>
              <a:rPr lang="en-US">
                <a:ea typeface="ＭＳ Ｐゴシック" pitchFamily="-109" charset="-128"/>
                <a:cs typeface="ＭＳ Ｐゴシック" pitchFamily="-109" charset="-128"/>
              </a:rPr>
              <a:t>Police: outstanding warrants</a:t>
            </a:r>
          </a:p>
          <a:p>
            <a:pPr eaLnBrk="1" hangingPunct="1"/>
            <a:r>
              <a:rPr lang="en-US">
                <a:ea typeface="ＭＳ Ｐゴシック" pitchFamily="-109" charset="-128"/>
                <a:cs typeface="ＭＳ Ｐゴシック" pitchFamily="-109" charset="-128"/>
              </a:rPr>
              <a:t>Combos: child support /driver’s license</a:t>
            </a:r>
          </a:p>
          <a:p>
            <a:pPr eaLnBrk="1" hangingPunct="1"/>
            <a:r>
              <a:rPr lang="en-US">
                <a:ea typeface="ＭＳ Ｐゴシック" pitchFamily="-109" charset="-128"/>
                <a:cs typeface="ＭＳ Ｐゴシック" pitchFamily="-109" charset="-128"/>
              </a:rPr>
              <a:t>Immigration</a:t>
            </a:r>
          </a:p>
          <a:p>
            <a:pPr eaLnBrk="1" hangingPunct="1"/>
            <a:r>
              <a:rPr lang="en-US">
                <a:ea typeface="ＭＳ Ｐゴシック" pitchFamily="-109" charset="-128"/>
                <a:cs typeface="ＭＳ Ｐゴシック" pitchFamily="-109" charset="-128"/>
              </a:rPr>
              <a:t>Public health</a:t>
            </a:r>
          </a:p>
          <a:p>
            <a:pPr eaLnBrk="1" hangingPunct="1"/>
            <a:r>
              <a:rPr lang="en-US">
                <a:ea typeface="ＭＳ Ｐゴシック" pitchFamily="-109" charset="-128"/>
                <a:cs typeface="ＭＳ Ｐゴシック" pitchFamily="-109" charset="-128"/>
              </a:rPr>
              <a:t>Security of Information</a:t>
            </a:r>
          </a:p>
          <a:p>
            <a:pPr eaLnBrk="1" hangingPunct="1"/>
            <a:endParaRPr lang="en-US">
              <a:ea typeface="ＭＳ Ｐゴシック" pitchFamily="-109" charset="-128"/>
              <a:cs typeface="ＭＳ Ｐゴシック" pitchFamily="-109" charset="-128"/>
            </a:endParaRPr>
          </a:p>
        </p:txBody>
      </p:sp>
      <p:sp>
        <p:nvSpPr>
          <p:cNvPr id="66562" name="Footer Placeholder 3"/>
          <p:cNvSpPr>
            <a:spLocks noGrp="1"/>
          </p:cNvSpPr>
          <p:nvPr>
            <p:ph type="ftr" sz="quarter" idx="10"/>
          </p:nvPr>
        </p:nvSpPr>
        <p:spPr>
          <a:noFill/>
        </p:spPr>
        <p:txBody>
          <a:bodyPr/>
          <a:lstStyle/>
          <a:p>
            <a:r>
              <a:rPr lang="en-US" smtClean="0"/>
              <a:t>© 2013 Keith A. Pray</a:t>
            </a:r>
            <a:endParaRPr lang="en-US"/>
          </a:p>
        </p:txBody>
      </p:sp>
      <p:sp>
        <p:nvSpPr>
          <p:cNvPr id="3" name="Slide Number Placeholder 2"/>
          <p:cNvSpPr>
            <a:spLocks noGrp="1"/>
          </p:cNvSpPr>
          <p:nvPr>
            <p:ph type="sldNum" sz="quarter" idx="11"/>
          </p:nvPr>
        </p:nvSpPr>
        <p:spPr/>
        <p:txBody>
          <a:bodyPr/>
          <a:lstStyle/>
          <a:p>
            <a:fld id="{CC7FDFB7-4A96-0F4D-9A4A-E56F94FA24DB}" type="slidenum">
              <a:rPr lang="en-US" smtClean="0"/>
              <a:pPr/>
              <a:t>51</a:t>
            </a:fld>
            <a:endParaRPr lang="en-US"/>
          </a:p>
        </p:txBody>
      </p:sp>
      <p:sp>
        <p:nvSpPr>
          <p:cNvPr id="2" name="Date Placeholder 1"/>
          <p:cNvSpPr>
            <a:spLocks noGrp="1"/>
          </p:cNvSpPr>
          <p:nvPr>
            <p:ph type="dt" sz="half" idx="12"/>
          </p:nvPr>
        </p:nvSpPr>
        <p:spPr/>
        <p:txBody>
          <a:bodyPr/>
          <a:lstStyle/>
          <a:p>
            <a:fld id="{5C78546E-6FE7-C64C-B162-951E1BDA423C}" type="datetime1">
              <a:rPr lang="en-US" smtClean="0"/>
              <a:t>9/24/13</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3" name="Rectangle 2"/>
          <p:cNvSpPr>
            <a:spLocks noGrp="1" noChangeArrowheads="1"/>
          </p:cNvSpPr>
          <p:nvPr>
            <p:ph type="title"/>
          </p:nvPr>
        </p:nvSpPr>
        <p:spPr/>
        <p:txBody>
          <a:bodyPr/>
          <a:lstStyle/>
          <a:p>
            <a:pPr eaLnBrk="1" hangingPunct="1"/>
            <a:r>
              <a:rPr lang="en-US">
                <a:ea typeface="ＭＳ Ｐゴシック" pitchFamily="-109" charset="-128"/>
                <a:cs typeface="ＭＳ Ｐゴシック" pitchFamily="-109" charset="-128"/>
              </a:rPr>
              <a:t>Other Factors II</a:t>
            </a:r>
          </a:p>
        </p:txBody>
      </p:sp>
      <p:sp>
        <p:nvSpPr>
          <p:cNvPr id="68614" name="Rectangle 3"/>
          <p:cNvSpPr>
            <a:spLocks noGrp="1" noChangeArrowheads="1"/>
          </p:cNvSpPr>
          <p:nvPr>
            <p:ph idx="1"/>
          </p:nvPr>
        </p:nvSpPr>
        <p:spPr>
          <a:xfrm>
            <a:off x="457200" y="1600200"/>
            <a:ext cx="8178800" cy="4457700"/>
          </a:xfrm>
        </p:spPr>
        <p:txBody>
          <a:bodyPr/>
          <a:lstStyle/>
          <a:p>
            <a:pPr eaLnBrk="1" hangingPunct="1">
              <a:lnSpc>
                <a:spcPct val="90000"/>
              </a:lnSpc>
            </a:pPr>
            <a:r>
              <a:rPr lang="en-US">
                <a:ea typeface="ＭＳ Ｐゴシック" pitchFamily="-109" charset="-128"/>
                <a:cs typeface="ＭＳ Ｐゴシック" pitchFamily="-109" charset="-128"/>
              </a:rPr>
              <a:t>Surveillance</a:t>
            </a:r>
          </a:p>
          <a:p>
            <a:pPr eaLnBrk="1" hangingPunct="1">
              <a:lnSpc>
                <a:spcPct val="90000"/>
              </a:lnSpc>
            </a:pPr>
            <a:r>
              <a:rPr lang="en-US">
                <a:ea typeface="ＭＳ Ｐゴシック" pitchFamily="-109" charset="-128"/>
                <a:cs typeface="ＭＳ Ｐゴシック" pitchFamily="-109" charset="-128"/>
              </a:rPr>
              <a:t>Freedom of association</a:t>
            </a:r>
          </a:p>
          <a:p>
            <a:pPr eaLnBrk="1" hangingPunct="1">
              <a:lnSpc>
                <a:spcPct val="90000"/>
              </a:lnSpc>
            </a:pPr>
            <a:r>
              <a:rPr lang="en-US">
                <a:ea typeface="ＭＳ Ｐゴシック" pitchFamily="-109" charset="-128"/>
                <a:cs typeface="ＭＳ Ｐゴシック" pitchFamily="-109" charset="-128"/>
              </a:rPr>
              <a:t>Anonymity? Newsgroups, email, snail mail, posters &amp; flyers, ads.</a:t>
            </a:r>
          </a:p>
          <a:p>
            <a:pPr eaLnBrk="1" hangingPunct="1">
              <a:lnSpc>
                <a:spcPct val="90000"/>
              </a:lnSpc>
            </a:pPr>
            <a:r>
              <a:rPr lang="en-US">
                <a:ea typeface="ＭＳ Ｐゴシック" pitchFamily="-109" charset="-128"/>
                <a:cs typeface="ＭＳ Ｐゴシック" pitchFamily="-109" charset="-128"/>
              </a:rPr>
              <a:t>Criminal background</a:t>
            </a:r>
          </a:p>
          <a:p>
            <a:pPr eaLnBrk="1" hangingPunct="1">
              <a:lnSpc>
                <a:spcPct val="90000"/>
              </a:lnSpc>
            </a:pPr>
            <a:r>
              <a:rPr lang="en-US">
                <a:ea typeface="ＭＳ Ｐゴシック" pitchFamily="-109" charset="-128"/>
                <a:cs typeface="ＭＳ Ｐゴシック" pitchFamily="-109" charset="-128"/>
              </a:rPr>
              <a:t>Sexual harassment</a:t>
            </a:r>
          </a:p>
          <a:p>
            <a:pPr eaLnBrk="1" hangingPunct="1">
              <a:lnSpc>
                <a:spcPct val="90000"/>
              </a:lnSpc>
            </a:pPr>
            <a:r>
              <a:rPr lang="en-US">
                <a:ea typeface="ＭＳ Ｐゴシック" pitchFamily="-109" charset="-128"/>
                <a:cs typeface="ＭＳ Ｐゴシック" pitchFamily="-109" charset="-128"/>
              </a:rPr>
              <a:t>Discrimination</a:t>
            </a:r>
          </a:p>
          <a:p>
            <a:pPr eaLnBrk="1" hangingPunct="1">
              <a:lnSpc>
                <a:spcPct val="90000"/>
              </a:lnSpc>
            </a:pPr>
            <a:r>
              <a:rPr lang="en-US">
                <a:ea typeface="ＭＳ Ｐゴシック" pitchFamily="-109" charset="-128"/>
                <a:cs typeface="ＭＳ Ｐゴシック" pitchFamily="-109" charset="-128"/>
              </a:rPr>
              <a:t>Gun registration</a:t>
            </a:r>
          </a:p>
        </p:txBody>
      </p:sp>
      <p:sp>
        <p:nvSpPr>
          <p:cNvPr id="68610" name="Footer Placeholder 3"/>
          <p:cNvSpPr>
            <a:spLocks noGrp="1"/>
          </p:cNvSpPr>
          <p:nvPr>
            <p:ph type="ftr" sz="quarter" idx="10"/>
          </p:nvPr>
        </p:nvSpPr>
        <p:spPr>
          <a:noFill/>
        </p:spPr>
        <p:txBody>
          <a:bodyPr/>
          <a:lstStyle/>
          <a:p>
            <a:r>
              <a:rPr lang="en-US" smtClean="0"/>
              <a:t>© 2013 Keith A. Pray</a:t>
            </a:r>
            <a:endParaRPr lang="en-US"/>
          </a:p>
        </p:txBody>
      </p:sp>
      <p:sp>
        <p:nvSpPr>
          <p:cNvPr id="3" name="Slide Number Placeholder 2"/>
          <p:cNvSpPr>
            <a:spLocks noGrp="1"/>
          </p:cNvSpPr>
          <p:nvPr>
            <p:ph type="sldNum" sz="quarter" idx="11"/>
          </p:nvPr>
        </p:nvSpPr>
        <p:spPr/>
        <p:txBody>
          <a:bodyPr/>
          <a:lstStyle/>
          <a:p>
            <a:fld id="{CC7FDFB7-4A96-0F4D-9A4A-E56F94FA24DB}" type="slidenum">
              <a:rPr lang="en-US" smtClean="0"/>
              <a:pPr/>
              <a:t>52</a:t>
            </a:fld>
            <a:endParaRPr lang="en-US"/>
          </a:p>
        </p:txBody>
      </p:sp>
      <p:sp>
        <p:nvSpPr>
          <p:cNvPr id="2" name="Date Placeholder 1"/>
          <p:cNvSpPr>
            <a:spLocks noGrp="1"/>
          </p:cNvSpPr>
          <p:nvPr>
            <p:ph type="dt" sz="half" idx="12"/>
          </p:nvPr>
        </p:nvSpPr>
        <p:spPr/>
        <p:txBody>
          <a:bodyPr/>
          <a:lstStyle/>
          <a:p>
            <a:fld id="{1F1A2F1B-5D3E-0749-B868-81489A74C677}" type="datetime1">
              <a:rPr lang="en-US" smtClean="0"/>
              <a:t>9/24/13</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1" name="Rectangle 2"/>
          <p:cNvSpPr>
            <a:spLocks noGrp="1" noChangeArrowheads="1"/>
          </p:cNvSpPr>
          <p:nvPr>
            <p:ph type="title"/>
          </p:nvPr>
        </p:nvSpPr>
        <p:spPr/>
        <p:txBody>
          <a:bodyPr/>
          <a:lstStyle/>
          <a:p>
            <a:pPr eaLnBrk="1" hangingPunct="1"/>
            <a:r>
              <a:rPr lang="en-US">
                <a:ea typeface="ＭＳ Ｐゴシック" pitchFamily="-109" charset="-128"/>
                <a:cs typeface="ＭＳ Ｐゴシック" pitchFamily="-109" charset="-128"/>
              </a:rPr>
              <a:t>Companies</a:t>
            </a:r>
          </a:p>
        </p:txBody>
      </p:sp>
      <p:sp>
        <p:nvSpPr>
          <p:cNvPr id="70662" name="Rectangle 3"/>
          <p:cNvSpPr>
            <a:spLocks noGrp="1" noChangeArrowheads="1"/>
          </p:cNvSpPr>
          <p:nvPr>
            <p:ph idx="1"/>
          </p:nvPr>
        </p:nvSpPr>
        <p:spPr>
          <a:xfrm>
            <a:off x="457200" y="1885950"/>
            <a:ext cx="8178800" cy="4972050"/>
          </a:xfrm>
        </p:spPr>
        <p:txBody>
          <a:bodyPr/>
          <a:lstStyle/>
          <a:p>
            <a:pPr eaLnBrk="1" hangingPunct="1"/>
            <a:r>
              <a:rPr lang="en-US">
                <a:ea typeface="ＭＳ Ｐゴシック" pitchFamily="-109" charset="-128"/>
                <a:cs typeface="ＭＳ Ｐゴシック" pitchFamily="-109" charset="-128"/>
              </a:rPr>
              <a:t>What kinds of info should a company legitimately have about its customers, employees, or others?</a:t>
            </a:r>
          </a:p>
          <a:p>
            <a:pPr eaLnBrk="1" hangingPunct="1"/>
            <a:r>
              <a:rPr lang="en-US">
                <a:ea typeface="ＭＳ Ｐゴシック" pitchFamily="-109" charset="-128"/>
                <a:cs typeface="ＭＳ Ｐゴシック" pitchFamily="-109" charset="-128"/>
              </a:rPr>
              <a:t>What kinds of info should a company not have?</a:t>
            </a:r>
          </a:p>
          <a:p>
            <a:pPr eaLnBrk="1" hangingPunct="1"/>
            <a:r>
              <a:rPr lang="en-US">
                <a:ea typeface="ＭＳ Ｐゴシック" pitchFamily="-109" charset="-128"/>
                <a:cs typeface="ＭＳ Ｐゴシック" pitchFamily="-109" charset="-128"/>
              </a:rPr>
              <a:t>What good things (for society) could a company do with info?</a:t>
            </a:r>
          </a:p>
          <a:p>
            <a:pPr eaLnBrk="1" hangingPunct="1"/>
            <a:r>
              <a:rPr lang="en-US">
                <a:ea typeface="ＭＳ Ｐゴシック" pitchFamily="-109" charset="-128"/>
                <a:cs typeface="ＭＳ Ｐゴシック" pitchFamily="-109" charset="-128"/>
              </a:rPr>
              <a:t>What bad things could a company do?</a:t>
            </a:r>
          </a:p>
          <a:p>
            <a:pPr eaLnBrk="1" hangingPunct="1"/>
            <a:endParaRPr lang="en-US">
              <a:ea typeface="ＭＳ Ｐゴシック" pitchFamily="-109" charset="-128"/>
              <a:cs typeface="ＭＳ Ｐゴシック" pitchFamily="-109" charset="-128"/>
            </a:endParaRPr>
          </a:p>
        </p:txBody>
      </p:sp>
      <p:sp>
        <p:nvSpPr>
          <p:cNvPr id="70658" name="Footer Placeholder 3"/>
          <p:cNvSpPr>
            <a:spLocks noGrp="1"/>
          </p:cNvSpPr>
          <p:nvPr>
            <p:ph type="ftr" sz="quarter" idx="10"/>
          </p:nvPr>
        </p:nvSpPr>
        <p:spPr>
          <a:noFill/>
        </p:spPr>
        <p:txBody>
          <a:bodyPr/>
          <a:lstStyle/>
          <a:p>
            <a:r>
              <a:rPr lang="en-US" smtClean="0"/>
              <a:t>© 2013 Keith A. Pray</a:t>
            </a:r>
            <a:endParaRPr lang="en-US"/>
          </a:p>
        </p:txBody>
      </p:sp>
      <p:sp>
        <p:nvSpPr>
          <p:cNvPr id="3" name="Slide Number Placeholder 2"/>
          <p:cNvSpPr>
            <a:spLocks noGrp="1"/>
          </p:cNvSpPr>
          <p:nvPr>
            <p:ph type="sldNum" sz="quarter" idx="11"/>
          </p:nvPr>
        </p:nvSpPr>
        <p:spPr/>
        <p:txBody>
          <a:bodyPr/>
          <a:lstStyle/>
          <a:p>
            <a:fld id="{CC7FDFB7-4A96-0F4D-9A4A-E56F94FA24DB}" type="slidenum">
              <a:rPr lang="en-US" smtClean="0"/>
              <a:pPr/>
              <a:t>53</a:t>
            </a:fld>
            <a:endParaRPr lang="en-US"/>
          </a:p>
        </p:txBody>
      </p:sp>
      <p:sp>
        <p:nvSpPr>
          <p:cNvPr id="2" name="Date Placeholder 1"/>
          <p:cNvSpPr>
            <a:spLocks noGrp="1"/>
          </p:cNvSpPr>
          <p:nvPr>
            <p:ph type="dt" sz="half" idx="12"/>
          </p:nvPr>
        </p:nvSpPr>
        <p:spPr/>
        <p:txBody>
          <a:bodyPr/>
          <a:lstStyle/>
          <a:p>
            <a:fld id="{AC065DF4-9161-3F48-96B4-AF5A83595E9D}" type="datetime1">
              <a:rPr lang="en-US" smtClean="0"/>
              <a:t>9/24/13</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9" name="Rectangle 2"/>
          <p:cNvSpPr>
            <a:spLocks noGrp="1" noChangeArrowheads="1"/>
          </p:cNvSpPr>
          <p:nvPr>
            <p:ph type="title"/>
          </p:nvPr>
        </p:nvSpPr>
        <p:spPr/>
        <p:txBody>
          <a:bodyPr/>
          <a:lstStyle/>
          <a:p>
            <a:pPr eaLnBrk="1" hangingPunct="1"/>
            <a:r>
              <a:rPr lang="en-US">
                <a:ea typeface="ＭＳ Ｐゴシック" pitchFamily="-109" charset="-128"/>
                <a:cs typeface="ＭＳ Ｐゴシック" pitchFamily="-109" charset="-128"/>
              </a:rPr>
              <a:t>Safeguards</a:t>
            </a:r>
          </a:p>
        </p:txBody>
      </p:sp>
      <p:sp>
        <p:nvSpPr>
          <p:cNvPr id="72710" name="Rectangle 3"/>
          <p:cNvSpPr>
            <a:spLocks noGrp="1" noChangeArrowheads="1"/>
          </p:cNvSpPr>
          <p:nvPr>
            <p:ph idx="1"/>
          </p:nvPr>
        </p:nvSpPr>
        <p:spPr/>
        <p:txBody>
          <a:bodyPr/>
          <a:lstStyle/>
          <a:p>
            <a:pPr eaLnBrk="1" hangingPunct="1"/>
            <a:r>
              <a:rPr lang="en-US">
                <a:ea typeface="ＭＳ Ｐゴシック" pitchFamily="-109" charset="-128"/>
                <a:cs typeface="ＭＳ Ｐゴシック" pitchFamily="-109" charset="-128"/>
              </a:rPr>
              <a:t>Privacy policies</a:t>
            </a:r>
          </a:p>
          <a:p>
            <a:pPr lvl="1" eaLnBrk="1" hangingPunct="1"/>
            <a:r>
              <a:rPr lang="en-US"/>
              <a:t>Special for children</a:t>
            </a:r>
          </a:p>
          <a:p>
            <a:pPr eaLnBrk="1" hangingPunct="1"/>
            <a:r>
              <a:rPr lang="en-US">
                <a:ea typeface="ＭＳ Ｐゴシック" pitchFamily="-109" charset="-128"/>
                <a:cs typeface="ＭＳ Ｐゴシック" pitchFamily="-109" charset="-128"/>
              </a:rPr>
              <a:t>Sharing within / between companies</a:t>
            </a:r>
          </a:p>
          <a:p>
            <a:pPr eaLnBrk="1" hangingPunct="1"/>
            <a:r>
              <a:rPr lang="en-US">
                <a:ea typeface="ＭＳ Ｐゴシック" pitchFamily="-109" charset="-128"/>
                <a:cs typeface="ＭＳ Ｐゴシック" pitchFamily="-109" charset="-128"/>
              </a:rPr>
              <a:t>Right to correct / comment</a:t>
            </a:r>
          </a:p>
          <a:p>
            <a:pPr eaLnBrk="1" hangingPunct="1"/>
            <a:r>
              <a:rPr lang="en-US">
                <a:ea typeface="ＭＳ Ｐゴシック" pitchFamily="-109" charset="-128"/>
                <a:cs typeface="ＭＳ Ｐゴシック" pitchFamily="-109" charset="-128"/>
              </a:rPr>
              <a:t>Privacy in the workplace</a:t>
            </a:r>
          </a:p>
          <a:p>
            <a:pPr eaLnBrk="1" hangingPunct="1"/>
            <a:r>
              <a:rPr lang="en-US">
                <a:ea typeface="ＭＳ Ｐゴシック" pitchFamily="-109" charset="-128"/>
                <a:cs typeface="ＭＳ Ｐゴシック" pitchFamily="-109" charset="-128"/>
              </a:rPr>
              <a:t>Surveillance of employees &amp; customers</a:t>
            </a:r>
          </a:p>
        </p:txBody>
      </p:sp>
      <p:sp>
        <p:nvSpPr>
          <p:cNvPr id="72706" name="Footer Placeholder 3"/>
          <p:cNvSpPr>
            <a:spLocks noGrp="1"/>
          </p:cNvSpPr>
          <p:nvPr>
            <p:ph type="ftr" sz="quarter" idx="10"/>
          </p:nvPr>
        </p:nvSpPr>
        <p:spPr>
          <a:noFill/>
        </p:spPr>
        <p:txBody>
          <a:bodyPr/>
          <a:lstStyle/>
          <a:p>
            <a:r>
              <a:rPr lang="en-US" smtClean="0"/>
              <a:t>© 2013 Keith A. Pray</a:t>
            </a:r>
            <a:endParaRPr lang="en-US"/>
          </a:p>
        </p:txBody>
      </p:sp>
      <p:sp>
        <p:nvSpPr>
          <p:cNvPr id="3" name="Slide Number Placeholder 2"/>
          <p:cNvSpPr>
            <a:spLocks noGrp="1"/>
          </p:cNvSpPr>
          <p:nvPr>
            <p:ph type="sldNum" sz="quarter" idx="11"/>
          </p:nvPr>
        </p:nvSpPr>
        <p:spPr/>
        <p:txBody>
          <a:bodyPr/>
          <a:lstStyle/>
          <a:p>
            <a:fld id="{CC7FDFB7-4A96-0F4D-9A4A-E56F94FA24DB}" type="slidenum">
              <a:rPr lang="en-US" smtClean="0"/>
              <a:pPr/>
              <a:t>54</a:t>
            </a:fld>
            <a:endParaRPr lang="en-US"/>
          </a:p>
        </p:txBody>
      </p:sp>
      <p:sp>
        <p:nvSpPr>
          <p:cNvPr id="2" name="Date Placeholder 1"/>
          <p:cNvSpPr>
            <a:spLocks noGrp="1"/>
          </p:cNvSpPr>
          <p:nvPr>
            <p:ph type="dt" sz="half" idx="12"/>
          </p:nvPr>
        </p:nvSpPr>
        <p:spPr/>
        <p:txBody>
          <a:bodyPr/>
          <a:lstStyle/>
          <a:p>
            <a:fld id="{B2A1435C-213B-8D41-8B2B-98D339BEACC3}" type="datetime1">
              <a:rPr lang="en-US" smtClean="0"/>
              <a:t>9/24/13</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7" name="Rectangle 2"/>
          <p:cNvSpPr>
            <a:spLocks noGrp="1" noChangeArrowheads="1"/>
          </p:cNvSpPr>
          <p:nvPr>
            <p:ph type="title"/>
          </p:nvPr>
        </p:nvSpPr>
        <p:spPr/>
        <p:txBody>
          <a:bodyPr/>
          <a:lstStyle/>
          <a:p>
            <a:pPr eaLnBrk="1" hangingPunct="1"/>
            <a:r>
              <a:rPr lang="en-US">
                <a:ea typeface="ＭＳ Ｐゴシック" pitchFamily="-109" charset="-128"/>
                <a:cs typeface="ＭＳ Ｐゴシック" pitchFamily="-109" charset="-128"/>
              </a:rPr>
              <a:t>Other Business Things</a:t>
            </a:r>
          </a:p>
        </p:txBody>
      </p:sp>
      <p:sp>
        <p:nvSpPr>
          <p:cNvPr id="74758" name="Rectangle 3"/>
          <p:cNvSpPr>
            <a:spLocks noGrp="1" noChangeArrowheads="1"/>
          </p:cNvSpPr>
          <p:nvPr>
            <p:ph idx="1"/>
          </p:nvPr>
        </p:nvSpPr>
        <p:spPr/>
        <p:txBody>
          <a:bodyPr/>
          <a:lstStyle/>
          <a:p>
            <a:pPr eaLnBrk="1" hangingPunct="1"/>
            <a:r>
              <a:rPr lang="en-US">
                <a:ea typeface="ＭＳ Ｐゴシック" pitchFamily="-109" charset="-128"/>
                <a:cs typeface="ＭＳ Ｐゴシック" pitchFamily="-109" charset="-128"/>
              </a:rPr>
              <a:t>Bankruptcy</a:t>
            </a:r>
          </a:p>
          <a:p>
            <a:pPr eaLnBrk="1" hangingPunct="1"/>
            <a:r>
              <a:rPr lang="en-US">
                <a:ea typeface="ＭＳ Ｐゴシック" pitchFamily="-109" charset="-128"/>
                <a:cs typeface="ＭＳ Ｐゴシック" pitchFamily="-109" charset="-128"/>
              </a:rPr>
              <a:t>Fraud</a:t>
            </a:r>
          </a:p>
        </p:txBody>
      </p:sp>
      <p:sp>
        <p:nvSpPr>
          <p:cNvPr id="74754" name="Footer Placeholder 3"/>
          <p:cNvSpPr>
            <a:spLocks noGrp="1"/>
          </p:cNvSpPr>
          <p:nvPr>
            <p:ph type="ftr" sz="quarter" idx="10"/>
          </p:nvPr>
        </p:nvSpPr>
        <p:spPr>
          <a:noFill/>
        </p:spPr>
        <p:txBody>
          <a:bodyPr/>
          <a:lstStyle/>
          <a:p>
            <a:r>
              <a:rPr lang="en-US" smtClean="0"/>
              <a:t>© 2013 Keith A. Pray</a:t>
            </a:r>
            <a:endParaRPr lang="en-US"/>
          </a:p>
        </p:txBody>
      </p:sp>
      <p:sp>
        <p:nvSpPr>
          <p:cNvPr id="3" name="Slide Number Placeholder 2"/>
          <p:cNvSpPr>
            <a:spLocks noGrp="1"/>
          </p:cNvSpPr>
          <p:nvPr>
            <p:ph type="sldNum" sz="quarter" idx="11"/>
          </p:nvPr>
        </p:nvSpPr>
        <p:spPr/>
        <p:txBody>
          <a:bodyPr/>
          <a:lstStyle/>
          <a:p>
            <a:fld id="{CC7FDFB7-4A96-0F4D-9A4A-E56F94FA24DB}" type="slidenum">
              <a:rPr lang="en-US" smtClean="0"/>
              <a:pPr/>
              <a:t>55</a:t>
            </a:fld>
            <a:endParaRPr lang="en-US"/>
          </a:p>
        </p:txBody>
      </p:sp>
      <p:sp>
        <p:nvSpPr>
          <p:cNvPr id="2" name="Date Placeholder 1"/>
          <p:cNvSpPr>
            <a:spLocks noGrp="1"/>
          </p:cNvSpPr>
          <p:nvPr>
            <p:ph type="dt" sz="half" idx="12"/>
          </p:nvPr>
        </p:nvSpPr>
        <p:spPr/>
        <p:txBody>
          <a:bodyPr/>
          <a:lstStyle/>
          <a:p>
            <a:fld id="{B80E5CC0-CBFC-5F4C-A024-76BFE87A7D3B}" type="datetime1">
              <a:rPr lang="en-US" smtClean="0"/>
              <a:t>9/24/13</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5" name="Rectangle 2"/>
          <p:cNvSpPr>
            <a:spLocks noGrp="1" noChangeArrowheads="1"/>
          </p:cNvSpPr>
          <p:nvPr>
            <p:ph type="title"/>
          </p:nvPr>
        </p:nvSpPr>
        <p:spPr/>
        <p:txBody>
          <a:bodyPr/>
          <a:lstStyle/>
          <a:p>
            <a:pPr eaLnBrk="1" hangingPunct="1"/>
            <a:r>
              <a:rPr lang="en-US">
                <a:ea typeface="ＭＳ Ｐゴシック" pitchFamily="-109" charset="-128"/>
                <a:cs typeface="ＭＳ Ｐゴシック" pitchFamily="-109" charset="-128"/>
              </a:rPr>
              <a:t>Technology</a:t>
            </a:r>
          </a:p>
        </p:txBody>
      </p:sp>
      <p:sp>
        <p:nvSpPr>
          <p:cNvPr id="76806" name="Rectangle 3"/>
          <p:cNvSpPr>
            <a:spLocks noGrp="1" noChangeArrowheads="1"/>
          </p:cNvSpPr>
          <p:nvPr>
            <p:ph idx="1"/>
          </p:nvPr>
        </p:nvSpPr>
        <p:spPr/>
        <p:txBody>
          <a:bodyPr/>
          <a:lstStyle/>
          <a:p>
            <a:pPr eaLnBrk="1" hangingPunct="1"/>
            <a:r>
              <a:rPr lang="en-US">
                <a:ea typeface="ＭＳ Ｐゴシック" pitchFamily="-109" charset="-128"/>
                <a:cs typeface="ＭＳ Ｐゴシック" pitchFamily="-109" charset="-128"/>
              </a:rPr>
              <a:t>Overall computer security</a:t>
            </a:r>
          </a:p>
          <a:p>
            <a:pPr eaLnBrk="1" hangingPunct="1"/>
            <a:r>
              <a:rPr lang="en-US">
                <a:ea typeface="ＭＳ Ｐゴシック" pitchFamily="-109" charset="-128"/>
                <a:cs typeface="ＭＳ Ｐゴシック" pitchFamily="-109" charset="-128"/>
              </a:rPr>
              <a:t>Encryption</a:t>
            </a:r>
          </a:p>
          <a:p>
            <a:pPr eaLnBrk="1" hangingPunct="1"/>
            <a:endParaRPr lang="en-US">
              <a:ea typeface="ＭＳ Ｐゴシック" pitchFamily="-109" charset="-128"/>
              <a:cs typeface="ＭＳ Ｐゴシック" pitchFamily="-109" charset="-128"/>
            </a:endParaRPr>
          </a:p>
        </p:txBody>
      </p:sp>
      <p:sp>
        <p:nvSpPr>
          <p:cNvPr id="76802" name="Footer Placeholder 3"/>
          <p:cNvSpPr>
            <a:spLocks noGrp="1"/>
          </p:cNvSpPr>
          <p:nvPr>
            <p:ph type="ftr" sz="quarter" idx="10"/>
          </p:nvPr>
        </p:nvSpPr>
        <p:spPr>
          <a:noFill/>
        </p:spPr>
        <p:txBody>
          <a:bodyPr/>
          <a:lstStyle/>
          <a:p>
            <a:r>
              <a:rPr lang="en-US" smtClean="0"/>
              <a:t>© 2013 Keith A. Pray</a:t>
            </a:r>
            <a:endParaRPr lang="en-US"/>
          </a:p>
        </p:txBody>
      </p:sp>
      <p:sp>
        <p:nvSpPr>
          <p:cNvPr id="3" name="Slide Number Placeholder 2"/>
          <p:cNvSpPr>
            <a:spLocks noGrp="1"/>
          </p:cNvSpPr>
          <p:nvPr>
            <p:ph type="sldNum" sz="quarter" idx="11"/>
          </p:nvPr>
        </p:nvSpPr>
        <p:spPr/>
        <p:txBody>
          <a:bodyPr/>
          <a:lstStyle/>
          <a:p>
            <a:fld id="{CC7FDFB7-4A96-0F4D-9A4A-E56F94FA24DB}" type="slidenum">
              <a:rPr lang="en-US" smtClean="0"/>
              <a:pPr/>
              <a:t>56</a:t>
            </a:fld>
            <a:endParaRPr lang="en-US"/>
          </a:p>
        </p:txBody>
      </p:sp>
      <p:sp>
        <p:nvSpPr>
          <p:cNvPr id="2" name="Date Placeholder 1"/>
          <p:cNvSpPr>
            <a:spLocks noGrp="1"/>
          </p:cNvSpPr>
          <p:nvPr>
            <p:ph type="dt" sz="half" idx="12"/>
          </p:nvPr>
        </p:nvSpPr>
        <p:spPr/>
        <p:txBody>
          <a:bodyPr/>
          <a:lstStyle/>
          <a:p>
            <a:fld id="{2EEE58EB-7CB0-7341-B2D3-C122A6943047}" type="datetime1">
              <a:rPr lang="en-US" smtClean="0"/>
              <a:t>9/24/13</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1"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Assignment</a:t>
            </a:r>
          </a:p>
        </p:txBody>
      </p:sp>
      <p:sp>
        <p:nvSpPr>
          <p:cNvPr id="70662" name="Rectangle 3"/>
          <p:cNvSpPr>
            <a:spLocks noGrp="1" noChangeArrowheads="1"/>
          </p:cNvSpPr>
          <p:nvPr>
            <p:ph idx="1"/>
          </p:nvPr>
        </p:nvSpPr>
        <p:spPr/>
        <p:txBody>
          <a:bodyPr/>
          <a:lstStyle/>
          <a:p>
            <a:pPr eaLnBrk="1" hangingPunct="1"/>
            <a:r>
              <a:rPr lang="en-US" sz="2600" dirty="0" smtClean="0">
                <a:ea typeface="ＭＳ Ｐゴシック" charset="-128"/>
                <a:cs typeface="ＭＳ Ｐゴシック" charset="-128"/>
              </a:rPr>
              <a:t>One Page paper:</a:t>
            </a:r>
          </a:p>
          <a:p>
            <a:pPr lvl="1" eaLnBrk="1" hangingPunct="1"/>
            <a:r>
              <a:rPr lang="en-US" sz="1800" dirty="0" smtClean="0"/>
              <a:t>Will eliminating anonymity make computers more secure?</a:t>
            </a:r>
          </a:p>
          <a:p>
            <a:pPr lvl="1" eaLnBrk="1" hangingPunct="1"/>
            <a:endParaRPr lang="en-US" sz="1800" dirty="0" smtClean="0"/>
          </a:p>
          <a:p>
            <a:pPr lvl="1" eaLnBrk="1" hangingPunct="1"/>
            <a:r>
              <a:rPr lang="en-US" sz="1800" dirty="0" smtClean="0"/>
              <a:t>Sources could include legislation not covered in your text concerning computer related crimes.</a:t>
            </a:r>
          </a:p>
        </p:txBody>
      </p:sp>
      <p:sp>
        <p:nvSpPr>
          <p:cNvPr id="70658" name="Footer Placeholder 3"/>
          <p:cNvSpPr>
            <a:spLocks noGrp="1"/>
          </p:cNvSpPr>
          <p:nvPr>
            <p:ph type="ftr" sz="quarter" idx="10"/>
          </p:nvPr>
        </p:nvSpPr>
        <p:spPr>
          <a:noFill/>
        </p:spPr>
        <p:txBody>
          <a:bodyPr/>
          <a:lstStyle/>
          <a:p>
            <a:r>
              <a:rPr lang="en-US" smtClean="0"/>
              <a:t>© 2013 Keith A. Pray</a:t>
            </a:r>
          </a:p>
        </p:txBody>
      </p:sp>
      <p:sp>
        <p:nvSpPr>
          <p:cNvPr id="70659" name="Slide Number Placeholder 4"/>
          <p:cNvSpPr>
            <a:spLocks noGrp="1"/>
          </p:cNvSpPr>
          <p:nvPr>
            <p:ph type="sldNum" sz="quarter" idx="11"/>
          </p:nvPr>
        </p:nvSpPr>
        <p:spPr>
          <a:noFill/>
        </p:spPr>
        <p:txBody>
          <a:bodyPr/>
          <a:lstStyle/>
          <a:p>
            <a:fld id="{66A7908D-4573-4A48-A18C-BE5AD6B0E4EF}" type="slidenum">
              <a:rPr lang="en-US"/>
              <a:pPr/>
              <a:t>6</a:t>
            </a:fld>
            <a:endParaRPr lang="en-US"/>
          </a:p>
        </p:txBody>
      </p:sp>
      <p:sp>
        <p:nvSpPr>
          <p:cNvPr id="70660" name="Date Placeholder 5"/>
          <p:cNvSpPr>
            <a:spLocks noGrp="1"/>
          </p:cNvSpPr>
          <p:nvPr>
            <p:ph type="dt" sz="half" idx="12"/>
          </p:nvPr>
        </p:nvSpPr>
        <p:spPr>
          <a:noFill/>
        </p:spPr>
        <p:txBody>
          <a:bodyPr/>
          <a:lstStyle/>
          <a:p>
            <a:fld id="{6DE6336C-87B0-9C4C-8999-17E24F504306}" type="datetime1">
              <a:rPr lang="en-US" smtClean="0"/>
              <a:t>9/24/13</a:t>
            </a:fld>
            <a:endParaRPr lang="en-US" smtClean="0"/>
          </a:p>
        </p:txBody>
      </p:sp>
    </p:spTree>
    <p:extLst>
      <p:ext uri="{BB962C8B-B14F-4D97-AF65-F5344CB8AC3E}">
        <p14:creationId xmlns:p14="http://schemas.microsoft.com/office/powerpoint/2010/main" val="404605427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pPr eaLnBrk="1" hangingPunct="1"/>
            <a:r>
              <a:rPr lang="en-US">
                <a:ea typeface="ＭＳ Ｐゴシック" pitchFamily="-109" charset="-128"/>
                <a:cs typeface="ＭＳ Ｐゴシック" pitchFamily="-109" charset="-128"/>
              </a:rPr>
              <a:t>Overview</a:t>
            </a:r>
          </a:p>
        </p:txBody>
      </p:sp>
      <p:sp>
        <p:nvSpPr>
          <p:cNvPr id="17414" name="Rectangle 3"/>
          <p:cNvSpPr>
            <a:spLocks noGrp="1" noChangeArrowheads="1"/>
          </p:cNvSpPr>
          <p:nvPr>
            <p:ph idx="1"/>
          </p:nvPr>
        </p:nvSpPr>
        <p:spPr/>
        <p:txBody>
          <a:bodyPr/>
          <a:lstStyle/>
          <a:p>
            <a:pPr marL="571500" indent="-571500" eaLnBrk="1" hangingPunct="1">
              <a:buFont typeface="Times" pitchFamily="-109" charset="0"/>
              <a:buAutoNum type="arabicPeriod"/>
            </a:pPr>
            <a:r>
              <a:rPr lang="en-US" sz="2400" dirty="0" smtClean="0">
                <a:ea typeface="ＭＳ Ｐゴシック" pitchFamily="-109" charset="-128"/>
                <a:cs typeface="ＭＳ Ｐゴシック" pitchFamily="-109" charset="-128"/>
              </a:rPr>
              <a:t>Privacy</a:t>
            </a:r>
          </a:p>
          <a:p>
            <a:pPr marL="571500" indent="-571500" eaLnBrk="1" hangingPunct="1">
              <a:buFont typeface="Times" pitchFamily="-109" charset="0"/>
              <a:buAutoNum type="arabicPeriod"/>
            </a:pPr>
            <a:r>
              <a:rPr lang="en-US" sz="2400" dirty="0" smtClean="0">
                <a:ea typeface="ＭＳ Ｐゴシック" pitchFamily="-109" charset="-128"/>
                <a:cs typeface="ＭＳ Ｐゴシック" pitchFamily="-109" charset="-128"/>
              </a:rPr>
              <a:t>Assignment</a:t>
            </a:r>
          </a:p>
          <a:p>
            <a:pPr marL="571500" indent="-571500" eaLnBrk="1" hangingPunct="1">
              <a:buFont typeface="Times" pitchFamily="-109" charset="0"/>
              <a:buAutoNum type="arabicPeriod"/>
            </a:pPr>
            <a:r>
              <a:rPr lang="en-US" sz="2400" dirty="0" smtClean="0">
                <a:ea typeface="ＭＳ Ｐゴシック" pitchFamily="-109" charset="-128"/>
                <a:cs typeface="ＭＳ Ｐゴシック" pitchFamily="-109" charset="-128"/>
              </a:rPr>
              <a:t>Students Present</a:t>
            </a:r>
          </a:p>
          <a:p>
            <a:pPr marL="571500" indent="-571500" eaLnBrk="1" hangingPunct="1">
              <a:buFont typeface="Times" pitchFamily="-109" charset="0"/>
              <a:buAutoNum type="arabicPeriod"/>
            </a:pPr>
            <a:endParaRPr lang="en-US" sz="2400" dirty="0">
              <a:ea typeface="ＭＳ Ｐゴシック" pitchFamily="-109" charset="-128"/>
              <a:cs typeface="ＭＳ Ｐゴシック" pitchFamily="-109" charset="-128"/>
            </a:endParaRPr>
          </a:p>
        </p:txBody>
      </p:sp>
      <p:sp>
        <p:nvSpPr>
          <p:cNvPr id="17410" name="Footer Placeholder 3"/>
          <p:cNvSpPr>
            <a:spLocks noGrp="1"/>
          </p:cNvSpPr>
          <p:nvPr>
            <p:ph type="ftr" sz="quarter" idx="10"/>
          </p:nvPr>
        </p:nvSpPr>
        <p:spPr>
          <a:noFill/>
        </p:spPr>
        <p:txBody>
          <a:bodyPr/>
          <a:lstStyle/>
          <a:p>
            <a:r>
              <a:rPr lang="en-US" smtClean="0"/>
              <a:t>© 2013 Keith A. Pray</a:t>
            </a:r>
          </a:p>
        </p:txBody>
      </p:sp>
      <p:sp>
        <p:nvSpPr>
          <p:cNvPr id="3" name="Slide Number Placeholder 2"/>
          <p:cNvSpPr>
            <a:spLocks noGrp="1"/>
          </p:cNvSpPr>
          <p:nvPr>
            <p:ph type="sldNum" sz="quarter" idx="11"/>
          </p:nvPr>
        </p:nvSpPr>
        <p:spPr/>
        <p:txBody>
          <a:bodyPr/>
          <a:lstStyle/>
          <a:p>
            <a:fld id="{CC7FDFB7-4A96-0F4D-9A4A-E56F94FA24DB}" type="slidenum">
              <a:rPr lang="en-US" smtClean="0"/>
              <a:pPr/>
              <a:t>7</a:t>
            </a:fld>
            <a:endParaRPr lang="en-US"/>
          </a:p>
        </p:txBody>
      </p:sp>
      <p:sp>
        <p:nvSpPr>
          <p:cNvPr id="2" name="Date Placeholder 1"/>
          <p:cNvSpPr>
            <a:spLocks noGrp="1"/>
          </p:cNvSpPr>
          <p:nvPr>
            <p:ph type="dt" sz="half" idx="12"/>
          </p:nvPr>
        </p:nvSpPr>
        <p:spPr/>
        <p:txBody>
          <a:bodyPr/>
          <a:lstStyle/>
          <a:p>
            <a:fld id="{3BD1A035-5880-024F-9428-22055F468703}" type="datetime1">
              <a:rPr lang="en-US" smtClean="0"/>
              <a:t>9/24/13</a:t>
            </a:fld>
            <a:endParaRPr lang="en-US"/>
          </a:p>
        </p:txBody>
      </p:sp>
      <p:sp>
        <p:nvSpPr>
          <p:cNvPr id="277508" name="Rectangle 4"/>
          <p:cNvSpPr>
            <a:spLocks noChangeArrowheads="1"/>
          </p:cNvSpPr>
          <p:nvPr/>
        </p:nvSpPr>
        <p:spPr bwMode="auto">
          <a:xfrm>
            <a:off x="0" y="2895600"/>
            <a:ext cx="9144000" cy="457200"/>
          </a:xfrm>
          <a:prstGeom prst="rect">
            <a:avLst/>
          </a:prstGeom>
          <a:solidFill>
            <a:schemeClr val="accent1">
              <a:alpha val="39999"/>
            </a:schemeClr>
          </a:solidFill>
          <a:ln w="9525">
            <a:solidFill>
              <a:schemeClr val="tx1"/>
            </a:solidFill>
            <a:miter lim="800000"/>
            <a:headEnd/>
            <a:tailEnd/>
          </a:ln>
        </p:spPr>
        <p:txBody>
          <a:bodyPr wrap="none" anchor="ctr">
            <a:prstTxWarp prst="textNoShape">
              <a:avLst/>
            </a:prstTxWarp>
          </a:bodyPr>
          <a:lstStyle/>
          <a:p>
            <a:endParaRPr lang="en-US"/>
          </a:p>
        </p:txBody>
      </p:sp>
    </p:spTree>
    <p:extLst>
      <p:ext uri="{BB962C8B-B14F-4D97-AF65-F5344CB8AC3E}">
        <p14:creationId xmlns:p14="http://schemas.microsoft.com/office/powerpoint/2010/main" val="2339809527"/>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7508"/>
                                        </p:tgtEl>
                                        <p:attrNameLst>
                                          <p:attrName>style.visibility</p:attrName>
                                        </p:attrNameLst>
                                      </p:cBhvr>
                                      <p:to>
                                        <p:strVal val="visible"/>
                                      </p:to>
                                    </p:set>
                                    <p:animEffect transition="in" filter="wipe(left)">
                                      <p:cBhvr>
                                        <p:cTn id="7" dur="500"/>
                                        <p:tgtEl>
                                          <p:spTgt spid="277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Facebook Data and You… and everyone else</a:t>
            </a:r>
            <a:endParaRPr lang="en-US" dirty="0"/>
          </a:p>
        </p:txBody>
      </p:sp>
      <p:sp>
        <p:nvSpPr>
          <p:cNvPr id="3" name="Content Placeholder 2"/>
          <p:cNvSpPr>
            <a:spLocks noGrp="1"/>
          </p:cNvSpPr>
          <p:nvPr>
            <p:ph idx="1"/>
          </p:nvPr>
        </p:nvSpPr>
        <p:spPr/>
        <p:txBody>
          <a:bodyPr/>
          <a:lstStyle/>
          <a:p>
            <a:pPr algn="ctr"/>
            <a:endParaRPr lang="en-US" dirty="0"/>
          </a:p>
          <a:p>
            <a:pPr algn="ctr"/>
            <a:endParaRPr lang="en-US" dirty="0" smtClean="0"/>
          </a:p>
          <a:p>
            <a:pPr marL="0" indent="0" algn="ctr">
              <a:buNone/>
            </a:pPr>
            <a:r>
              <a:rPr lang="en-US" dirty="0" smtClean="0"/>
              <a:t>What you need to know</a:t>
            </a:r>
          </a:p>
        </p:txBody>
      </p:sp>
      <p:sp>
        <p:nvSpPr>
          <p:cNvPr id="4" name="Footer Placeholder 3"/>
          <p:cNvSpPr>
            <a:spLocks noGrp="1"/>
          </p:cNvSpPr>
          <p:nvPr>
            <p:ph type="ftr" sz="quarter" idx="10"/>
          </p:nvPr>
        </p:nvSpPr>
        <p:spPr/>
        <p:txBody>
          <a:bodyPr/>
          <a:lstStyle/>
          <a:p>
            <a:r>
              <a:rPr lang="en-US" smtClean="0"/>
              <a:t>© 2013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Andrew </a:t>
            </a:r>
            <a:r>
              <a:rPr lang="en-US" sz="1400" dirty="0" err="1" smtClean="0">
                <a:solidFill>
                  <a:schemeClr val="tx1"/>
                </a:solidFill>
                <a:latin typeface="+mj-lt"/>
              </a:rPr>
              <a:t>Iovanna</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36327F8A-1A4E-A943-9B01-8A64AB1BFF4B}" type="datetime1">
              <a:rPr lang="en-US" smtClean="0"/>
              <a:t>9/24/13</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8</a:t>
            </a:fld>
            <a:endParaRPr lang="en-US"/>
          </a:p>
        </p:txBody>
      </p:sp>
    </p:spTree>
    <p:extLst>
      <p:ext uri="{BB962C8B-B14F-4D97-AF65-F5344CB8AC3E}">
        <p14:creationId xmlns:p14="http://schemas.microsoft.com/office/powerpoint/2010/main" val="1147535015"/>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Kept</a:t>
            </a:r>
            <a:endParaRPr lang="en-US" dirty="0"/>
          </a:p>
        </p:txBody>
      </p:sp>
      <p:sp>
        <p:nvSpPr>
          <p:cNvPr id="3" name="Content Placeholder 2"/>
          <p:cNvSpPr>
            <a:spLocks noGrp="1"/>
          </p:cNvSpPr>
          <p:nvPr>
            <p:ph idx="1"/>
          </p:nvPr>
        </p:nvSpPr>
        <p:spPr/>
        <p:txBody>
          <a:bodyPr/>
          <a:lstStyle/>
          <a:p>
            <a:r>
              <a:rPr lang="en-US" dirty="0" smtClean="0"/>
              <a:t>Facebook owns every piece of information you post (“so long as it’s useful”) </a:t>
            </a:r>
          </a:p>
          <a:p>
            <a:r>
              <a:rPr lang="en-US" dirty="0" smtClean="0"/>
              <a:t>Claims to keep data for 90 days after account deletion </a:t>
            </a:r>
          </a:p>
          <a:p>
            <a:r>
              <a:rPr lang="en-US" dirty="0" smtClean="0"/>
              <a:t>Physical Location</a:t>
            </a:r>
          </a:p>
          <a:p>
            <a:r>
              <a:rPr lang="en-US" dirty="0" smtClean="0"/>
              <a:t>‘Metadata’ frequency of contact / page visit, etc.</a:t>
            </a:r>
          </a:p>
          <a:p>
            <a:r>
              <a:rPr lang="en-US" dirty="0" smtClean="0"/>
              <a:t>Data from sites and apps that use </a:t>
            </a:r>
            <a:r>
              <a:rPr lang="en-US" dirty="0" err="1" smtClean="0"/>
              <a:t>facebook</a:t>
            </a:r>
            <a:r>
              <a:rPr lang="en-US" dirty="0" smtClean="0"/>
              <a:t> API</a:t>
            </a:r>
          </a:p>
        </p:txBody>
      </p:sp>
      <p:sp>
        <p:nvSpPr>
          <p:cNvPr id="4" name="Footer Placeholder 3"/>
          <p:cNvSpPr>
            <a:spLocks noGrp="1"/>
          </p:cNvSpPr>
          <p:nvPr>
            <p:ph type="ftr" sz="quarter" idx="10"/>
          </p:nvPr>
        </p:nvSpPr>
        <p:spPr/>
        <p:txBody>
          <a:bodyPr/>
          <a:lstStyle/>
          <a:p>
            <a:r>
              <a:rPr lang="en-US" smtClean="0"/>
              <a:t>© 2013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Andrew </a:t>
            </a:r>
            <a:r>
              <a:rPr lang="en-US" sz="1400" dirty="0" err="1" smtClean="0">
                <a:solidFill>
                  <a:schemeClr val="tx1"/>
                </a:solidFill>
                <a:latin typeface="+mj-lt"/>
              </a:rPr>
              <a:t>Iovanna</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36327F8A-1A4E-A943-9B01-8A64AB1BFF4B}" type="datetime1">
              <a:rPr lang="en-US" smtClean="0"/>
              <a:t>9/24/13</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9</a:t>
            </a:fld>
            <a:endParaRPr lang="en-US"/>
          </a:p>
        </p:txBody>
      </p:sp>
    </p:spTree>
    <p:extLst>
      <p:ext uri="{BB962C8B-B14F-4D97-AF65-F5344CB8AC3E}">
        <p14:creationId xmlns:p14="http://schemas.microsoft.com/office/powerpoint/2010/main" val="4150237990"/>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Presentation_Template">
  <a:themeElements>
    <a:clrScheme name="Custom 3">
      <a:dk1>
        <a:srgbClr val="000000"/>
      </a:dk1>
      <a:lt1>
        <a:srgbClr val="FFFFFF"/>
      </a:lt1>
      <a:dk2>
        <a:srgbClr val="FFFFFF"/>
      </a:dk2>
      <a:lt2>
        <a:srgbClr val="808080"/>
      </a:lt2>
      <a:accent1>
        <a:srgbClr val="333366"/>
      </a:accent1>
      <a:accent2>
        <a:srgbClr val="9999CC"/>
      </a:accent2>
      <a:accent3>
        <a:srgbClr val="FFFFFF"/>
      </a:accent3>
      <a:accent4>
        <a:srgbClr val="000000"/>
      </a:accent4>
      <a:accent5>
        <a:srgbClr val="ADADB8"/>
      </a:accent5>
      <a:accent6>
        <a:srgbClr val="8A8AB9"/>
      </a:accent6>
      <a:hlink>
        <a:srgbClr val="3C3D44"/>
      </a:hlink>
      <a:folHlink>
        <a:srgbClr val="3F3F3F"/>
      </a:folHlink>
    </a:clrScheme>
    <a:fontScheme name="Pixel">
      <a:majorFont>
        <a:latin typeface="Arial Black"/>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2"/>
            </a:solidFill>
            <a:effectLst/>
            <a:latin typeface="Times New Roman" pitchFamily="7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2"/>
            </a:solidFill>
            <a:effectLst/>
            <a:latin typeface="Times New Roman" pitchFamily="76" charset="0"/>
          </a:defRPr>
        </a:defPPr>
      </a:lstStyle>
    </a:lnDef>
  </a:objectDefaults>
  <a:extraClrSchemeLst>
    <a:extraClrScheme>
      <a:clrScheme name="Pixel 1">
        <a:dk1>
          <a:srgbClr val="666699"/>
        </a:dk1>
        <a:lt1>
          <a:srgbClr val="FFFFFF"/>
        </a:lt1>
        <a:dk2>
          <a:srgbClr val="000066"/>
        </a:dk2>
        <a:lt2>
          <a:srgbClr val="FFFFFF"/>
        </a:lt2>
        <a:accent1>
          <a:srgbClr val="0066FF"/>
        </a:accent1>
        <a:accent2>
          <a:srgbClr val="3333FF"/>
        </a:accent2>
        <a:accent3>
          <a:srgbClr val="AAAAB8"/>
        </a:accent3>
        <a:accent4>
          <a:srgbClr val="DADADA"/>
        </a:accent4>
        <a:accent5>
          <a:srgbClr val="AAB8FF"/>
        </a:accent5>
        <a:accent6>
          <a:srgbClr val="2D2DE7"/>
        </a:accent6>
        <a:hlink>
          <a:srgbClr val="0000CC"/>
        </a:hlink>
        <a:folHlink>
          <a:srgbClr val="B2B2B2"/>
        </a:folHlink>
      </a:clrScheme>
      <a:clrMap bg1="dk2" tx1="lt1" bg2="dk1" tx2="lt2" accent1="accent1" accent2="accent2" accent3="accent3" accent4="accent4" accent5="accent5" accent6="accent6" hlink="hlink" folHlink="folHlink"/>
    </a:extraClrScheme>
    <a:extraClrScheme>
      <a:clrScheme name="Pixel 2">
        <a:dk1>
          <a:srgbClr val="000000"/>
        </a:dk1>
        <a:lt1>
          <a:srgbClr val="FFFFFF"/>
        </a:lt1>
        <a:dk2>
          <a:srgbClr val="334B49"/>
        </a:dk2>
        <a:lt2>
          <a:srgbClr val="FFFFFF"/>
        </a:lt2>
        <a:accent1>
          <a:srgbClr val="009999"/>
        </a:accent1>
        <a:accent2>
          <a:srgbClr val="008080"/>
        </a:accent2>
        <a:accent3>
          <a:srgbClr val="ADB1B1"/>
        </a:accent3>
        <a:accent4>
          <a:srgbClr val="DADADA"/>
        </a:accent4>
        <a:accent5>
          <a:srgbClr val="AACACA"/>
        </a:accent5>
        <a:accent6>
          <a:srgbClr val="007373"/>
        </a:accent6>
        <a:hlink>
          <a:srgbClr val="006666"/>
        </a:hlink>
        <a:folHlink>
          <a:srgbClr val="B2B2B2"/>
        </a:folHlink>
      </a:clrScheme>
      <a:clrMap bg1="dk2" tx1="lt1" bg2="dk1" tx2="lt2" accent1="accent1" accent2="accent2" accent3="accent3" accent4="accent4" accent5="accent5" accent6="accent6" hlink="hlink" folHlink="folHlink"/>
    </a:extraClrScheme>
    <a:extraClrScheme>
      <a:clrScheme name="Pixel 3">
        <a:dk1>
          <a:srgbClr val="000000"/>
        </a:dk1>
        <a:lt1>
          <a:srgbClr val="FFFFFF"/>
        </a:lt1>
        <a:dk2>
          <a:srgbClr val="FFFFFF"/>
        </a:dk2>
        <a:lt2>
          <a:srgbClr val="808080"/>
        </a:lt2>
        <a:accent1>
          <a:srgbClr val="FF9900"/>
        </a:accent1>
        <a:accent2>
          <a:srgbClr val="FCB138"/>
        </a:accent2>
        <a:accent3>
          <a:srgbClr val="FFFFFF"/>
        </a:accent3>
        <a:accent4>
          <a:srgbClr val="000000"/>
        </a:accent4>
        <a:accent5>
          <a:srgbClr val="FFCAAA"/>
        </a:accent5>
        <a:accent6>
          <a:srgbClr val="E4A032"/>
        </a:accent6>
        <a:hlink>
          <a:srgbClr val="FCC66E"/>
        </a:hlink>
        <a:folHlink>
          <a:srgbClr val="B2B2B2"/>
        </a:folHlink>
      </a:clrScheme>
      <a:clrMap bg1="lt1" tx1="dk1" bg2="lt2" tx2="dk2" accent1="accent1" accent2="accent2" accent3="accent3" accent4="accent4" accent5="accent5" accent6="accent6" hlink="hlink" folHlink="folHlink"/>
    </a:extraClrScheme>
    <a:extraClrScheme>
      <a:clrScheme name="Pixel 4">
        <a:dk1>
          <a:srgbClr val="000000"/>
        </a:dk1>
        <a:lt1>
          <a:srgbClr val="FFFFFF"/>
        </a:lt1>
        <a:dk2>
          <a:srgbClr val="FFFFFF"/>
        </a:dk2>
        <a:lt2>
          <a:srgbClr val="808080"/>
        </a:lt2>
        <a:accent1>
          <a:srgbClr val="440044"/>
        </a:accent1>
        <a:accent2>
          <a:srgbClr val="790571"/>
        </a:accent2>
        <a:accent3>
          <a:srgbClr val="FFFFFF"/>
        </a:accent3>
        <a:accent4>
          <a:srgbClr val="000000"/>
        </a:accent4>
        <a:accent5>
          <a:srgbClr val="B0AAB0"/>
        </a:accent5>
        <a:accent6>
          <a:srgbClr val="6D0466"/>
        </a:accent6>
        <a:hlink>
          <a:srgbClr val="9F839F"/>
        </a:hlink>
        <a:folHlink>
          <a:srgbClr val="B2B2B2"/>
        </a:folHlink>
      </a:clrScheme>
      <a:clrMap bg1="lt1" tx1="dk1" bg2="lt2" tx2="dk2" accent1="accent1" accent2="accent2" accent3="accent3" accent4="accent4" accent5="accent5" accent6="accent6" hlink="hlink" folHlink="folHlink"/>
    </a:extraClrScheme>
    <a:extraClrScheme>
      <a:clrScheme name="Pixel 5">
        <a:dk1>
          <a:srgbClr val="000000"/>
        </a:dk1>
        <a:lt1>
          <a:srgbClr val="FFFFFF"/>
        </a:lt1>
        <a:dk2>
          <a:srgbClr val="FFFFFF"/>
        </a:dk2>
        <a:lt2>
          <a:srgbClr val="666699"/>
        </a:lt2>
        <a:accent1>
          <a:srgbClr val="779F92"/>
        </a:accent1>
        <a:accent2>
          <a:srgbClr val="9DC2D7"/>
        </a:accent2>
        <a:accent3>
          <a:srgbClr val="FFFFFF"/>
        </a:accent3>
        <a:accent4>
          <a:srgbClr val="000000"/>
        </a:accent4>
        <a:accent5>
          <a:srgbClr val="BDCDC7"/>
        </a:accent5>
        <a:accent6>
          <a:srgbClr val="8EB0C3"/>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ixel 6">
        <a:dk1>
          <a:srgbClr val="6A0000"/>
        </a:dk1>
        <a:lt1>
          <a:srgbClr val="FFFFFF"/>
        </a:lt1>
        <a:dk2>
          <a:srgbClr val="FFFFFF"/>
        </a:dk2>
        <a:lt2>
          <a:srgbClr val="666699"/>
        </a:lt2>
        <a:accent1>
          <a:srgbClr val="CC3300"/>
        </a:accent1>
        <a:accent2>
          <a:srgbClr val="CC6600"/>
        </a:accent2>
        <a:accent3>
          <a:srgbClr val="FFFFFF"/>
        </a:accent3>
        <a:accent4>
          <a:srgbClr val="590000"/>
        </a:accent4>
        <a:accent5>
          <a:srgbClr val="E2ADAA"/>
        </a:accent5>
        <a:accent6>
          <a:srgbClr val="B95C00"/>
        </a:accent6>
        <a:hlink>
          <a:srgbClr val="CC9900"/>
        </a:hlink>
        <a:folHlink>
          <a:srgbClr val="B2B2B2"/>
        </a:folHlink>
      </a:clrScheme>
      <a:clrMap bg1="lt1" tx1="dk1" bg2="lt2" tx2="dk2" accent1="accent1" accent2="accent2" accent3="accent3" accent4="accent4" accent5="accent5" accent6="accent6" hlink="hlink" folHlink="folHlink"/>
    </a:extraClrScheme>
    <a:extraClrScheme>
      <a:clrScheme name="Pixel 7">
        <a:dk1>
          <a:srgbClr val="4F4F77"/>
        </a:dk1>
        <a:lt1>
          <a:srgbClr val="FFFFFF"/>
        </a:lt1>
        <a:dk2>
          <a:srgbClr val="4A7911"/>
        </a:dk2>
        <a:lt2>
          <a:srgbClr val="FFFFFF"/>
        </a:lt2>
        <a:accent1>
          <a:srgbClr val="336600"/>
        </a:accent1>
        <a:accent2>
          <a:srgbClr val="669900"/>
        </a:accent2>
        <a:accent3>
          <a:srgbClr val="B1BEAA"/>
        </a:accent3>
        <a:accent4>
          <a:srgbClr val="DADADA"/>
        </a:accent4>
        <a:accent5>
          <a:srgbClr val="ADB8AA"/>
        </a:accent5>
        <a:accent6>
          <a:srgbClr val="5C8A00"/>
        </a:accent6>
        <a:hlink>
          <a:srgbClr val="99CC00"/>
        </a:hlink>
        <a:folHlink>
          <a:srgbClr val="B2B2B2"/>
        </a:folHlink>
      </a:clrScheme>
      <a:clrMap bg1="dk2" tx1="lt1" bg2="dk1" tx2="lt2" accent1="accent1" accent2="accent2" accent3="accent3" accent4="accent4" accent5="accent5" accent6="accent6" hlink="hlink" folHlink="folHlink"/>
    </a:extraClrScheme>
    <a:extraClrScheme>
      <a:clrScheme name="Pixel 8">
        <a:dk1>
          <a:srgbClr val="003300"/>
        </a:dk1>
        <a:lt1>
          <a:srgbClr val="FFFFFF"/>
        </a:lt1>
        <a:dk2>
          <a:srgbClr val="FFFFFF"/>
        </a:dk2>
        <a:lt2>
          <a:srgbClr val="4F4F77"/>
        </a:lt2>
        <a:accent1>
          <a:srgbClr val="336600"/>
        </a:accent1>
        <a:accent2>
          <a:srgbClr val="669900"/>
        </a:accent2>
        <a:accent3>
          <a:srgbClr val="FFFFFF"/>
        </a:accent3>
        <a:accent4>
          <a:srgbClr val="002A00"/>
        </a:accent4>
        <a:accent5>
          <a:srgbClr val="ADB8AA"/>
        </a:accent5>
        <a:accent6>
          <a:srgbClr val="5C8A00"/>
        </a:accent6>
        <a:hlink>
          <a:srgbClr val="99CC00"/>
        </a:hlink>
        <a:folHlink>
          <a:srgbClr val="B2B2B2"/>
        </a:folHlink>
      </a:clrScheme>
      <a:clrMap bg1="lt1" tx1="dk1" bg2="lt2" tx2="dk2" accent1="accent1" accent2="accent2" accent3="accent3" accent4="accent4" accent5="accent5" accent6="accent6" hlink="hlink" folHlink="folHlink"/>
    </a:extraClrScheme>
    <a:extraClrScheme>
      <a:clrScheme name="Pixel 9">
        <a:dk1>
          <a:srgbClr val="808080"/>
        </a:dk1>
        <a:lt1>
          <a:srgbClr val="FFFFFF"/>
        </a:lt1>
        <a:dk2>
          <a:srgbClr val="2F978D"/>
        </a:dk2>
        <a:lt2>
          <a:srgbClr val="FFFFFF"/>
        </a:lt2>
        <a:accent1>
          <a:srgbClr val="008080"/>
        </a:accent1>
        <a:accent2>
          <a:srgbClr val="009999"/>
        </a:accent2>
        <a:accent3>
          <a:srgbClr val="ADC9C5"/>
        </a:accent3>
        <a:accent4>
          <a:srgbClr val="DADADA"/>
        </a:accent4>
        <a:accent5>
          <a:srgbClr val="AAC0C0"/>
        </a:accent5>
        <a:accent6>
          <a:srgbClr val="008A8A"/>
        </a:accent6>
        <a:hlink>
          <a:srgbClr val="70CAC6"/>
        </a:hlink>
        <a:folHlink>
          <a:srgbClr val="B2B2B2"/>
        </a:folHlink>
      </a:clrScheme>
      <a:clrMap bg1="dk2" tx1="lt1" bg2="dk1" tx2="lt2" accent1="accent1" accent2="accent2" accent3="accent3" accent4="accent4" accent5="accent5" accent6="accent6" hlink="hlink" folHlink="folHlink"/>
    </a:extraClrScheme>
    <a:extraClrScheme>
      <a:clrScheme name="Pixel 10">
        <a:dk1>
          <a:srgbClr val="4F4F77"/>
        </a:dk1>
        <a:lt1>
          <a:srgbClr val="FFFFFF"/>
        </a:lt1>
        <a:dk2>
          <a:srgbClr val="330000"/>
        </a:dk2>
        <a:lt2>
          <a:srgbClr val="FFFFFF"/>
        </a:lt2>
        <a:accent1>
          <a:srgbClr val="822504"/>
        </a:accent1>
        <a:accent2>
          <a:srgbClr val="9E2A06"/>
        </a:accent2>
        <a:accent3>
          <a:srgbClr val="ADAAAA"/>
        </a:accent3>
        <a:accent4>
          <a:srgbClr val="DADADA"/>
        </a:accent4>
        <a:accent5>
          <a:srgbClr val="C1ACAA"/>
        </a:accent5>
        <a:accent6>
          <a:srgbClr val="8F2505"/>
        </a:accent6>
        <a:hlink>
          <a:srgbClr val="7C0704"/>
        </a:hlink>
        <a:folHlink>
          <a:srgbClr val="B2B2B2"/>
        </a:folHlink>
      </a:clrScheme>
      <a:clrMap bg1="dk2" tx1="lt1" bg2="dk1" tx2="lt2" accent1="accent1" accent2="accent2" accent3="accent3" accent4="accent4" accent5="accent5" accent6="accent6" hlink="hlink" folHlink="folHlink"/>
    </a:extraClrScheme>
    <a:extraClrScheme>
      <a:clrScheme name="Pixel 11">
        <a:dk1>
          <a:srgbClr val="333333"/>
        </a:dk1>
        <a:lt1>
          <a:srgbClr val="FFFFFF"/>
        </a:lt1>
        <a:dk2>
          <a:srgbClr val="333399"/>
        </a:dk2>
        <a:lt2>
          <a:srgbClr val="FFFFFF"/>
        </a:lt2>
        <a:accent1>
          <a:srgbClr val="006699"/>
        </a:accent1>
        <a:accent2>
          <a:srgbClr val="0386AF"/>
        </a:accent2>
        <a:accent3>
          <a:srgbClr val="ADADCA"/>
        </a:accent3>
        <a:accent4>
          <a:srgbClr val="DADADA"/>
        </a:accent4>
        <a:accent5>
          <a:srgbClr val="AAB8CA"/>
        </a:accent5>
        <a:accent6>
          <a:srgbClr val="02799E"/>
        </a:accent6>
        <a:hlink>
          <a:srgbClr val="6699FF"/>
        </a:hlink>
        <a:folHlink>
          <a:srgbClr val="B2B2B2"/>
        </a:folHlink>
      </a:clrScheme>
      <a:clrMap bg1="dk2" tx1="lt1" bg2="dk1" tx2="lt2" accent1="accent1" accent2="accent2" accent3="accent3" accent4="accent4" accent5="accent5" accent6="accent6" hlink="hlink" folHlink="folHlink"/>
    </a:extraClrScheme>
    <a:extraClrScheme>
      <a:clrScheme name="Pixel 12">
        <a:dk1>
          <a:srgbClr val="000000"/>
        </a:dk1>
        <a:lt1>
          <a:srgbClr val="FFFFFF"/>
        </a:lt1>
        <a:dk2>
          <a:srgbClr val="FFFFFF"/>
        </a:dk2>
        <a:lt2>
          <a:srgbClr val="808080"/>
        </a:lt2>
        <a:accent1>
          <a:srgbClr val="000080"/>
        </a:accent1>
        <a:accent2>
          <a:srgbClr val="9999CC"/>
        </a:accent2>
        <a:accent3>
          <a:srgbClr val="FFFFFF"/>
        </a:accent3>
        <a:accent4>
          <a:srgbClr val="000000"/>
        </a:accent4>
        <a:accent5>
          <a:srgbClr val="AAAAC0"/>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
      <a:clrScheme name="Pixel 13">
        <a:dk1>
          <a:srgbClr val="000000"/>
        </a:dk1>
        <a:lt1>
          <a:srgbClr val="FFFFFF"/>
        </a:lt1>
        <a:dk2>
          <a:srgbClr val="FFFFFF"/>
        </a:dk2>
        <a:lt2>
          <a:srgbClr val="808080"/>
        </a:lt2>
        <a:accent1>
          <a:srgbClr val="333366"/>
        </a:accent1>
        <a:accent2>
          <a:srgbClr val="9999CC"/>
        </a:accent2>
        <a:accent3>
          <a:srgbClr val="FFFFFF"/>
        </a:accent3>
        <a:accent4>
          <a:srgbClr val="000000"/>
        </a:accent4>
        <a:accent5>
          <a:srgbClr val="ADADB8"/>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Presentation_Template.thmx</Template>
  <TotalTime>64409</TotalTime>
  <Words>7080</Words>
  <Application>Microsoft Macintosh PowerPoint</Application>
  <PresentationFormat>On-screen Show (4:3)</PresentationFormat>
  <Paragraphs>692</Paragraphs>
  <Slides>56</Slides>
  <Notes>53</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Presentation_Template</vt:lpstr>
      <vt:lpstr>Class 8 Privacy</vt:lpstr>
      <vt:lpstr>Overview</vt:lpstr>
      <vt:lpstr>PowerPoint Presentation</vt:lpstr>
      <vt:lpstr>Quiz</vt:lpstr>
      <vt:lpstr>Overview</vt:lpstr>
      <vt:lpstr>Assignment</vt:lpstr>
      <vt:lpstr>Overview</vt:lpstr>
      <vt:lpstr>Facebook Data and You… and everyone else</vt:lpstr>
      <vt:lpstr>What is Kept</vt:lpstr>
      <vt:lpstr>What is Shared</vt:lpstr>
      <vt:lpstr>What is Shared (cont.) </vt:lpstr>
      <vt:lpstr>Downsides</vt:lpstr>
      <vt:lpstr>Pros</vt:lpstr>
      <vt:lpstr>Users Concerns</vt:lpstr>
      <vt:lpstr>Difficulty of Use</vt:lpstr>
      <vt:lpstr>Difficulty of Use</vt:lpstr>
      <vt:lpstr>Solutions</vt:lpstr>
      <vt:lpstr>Past Controversy</vt:lpstr>
      <vt:lpstr>Federal Trade Commission (FTC)</vt:lpstr>
      <vt:lpstr>Conclusion</vt:lpstr>
      <vt:lpstr>Sources</vt:lpstr>
      <vt:lpstr>Sources</vt:lpstr>
      <vt:lpstr>What is ‘Practical Obscurity’?</vt:lpstr>
      <vt:lpstr>How are Public Records Becoming More Accessible?</vt:lpstr>
      <vt:lpstr>What Records are Public?</vt:lpstr>
      <vt:lpstr>How Often are FOIA Requests Rejected? [9]</vt:lpstr>
      <vt:lpstr>Advantages of Digital Records</vt:lpstr>
      <vt:lpstr>Disadvantages of Digital Records</vt:lpstr>
      <vt:lpstr>What Protections are In Place?</vt:lpstr>
      <vt:lpstr>Conclusions</vt:lpstr>
      <vt:lpstr>References</vt:lpstr>
      <vt:lpstr>Appendix: FOIA Exemptions</vt:lpstr>
      <vt:lpstr>Government’s use of Panopticon</vt:lpstr>
      <vt:lpstr>What is a Panopticon?</vt:lpstr>
      <vt:lpstr>Governments Justify Panopticon</vt:lpstr>
      <vt:lpstr>British Panopticon</vt:lpstr>
      <vt:lpstr>US Government Surveillance</vt:lpstr>
      <vt:lpstr>Panopticon – Good Or Bad</vt:lpstr>
      <vt:lpstr>Sources</vt:lpstr>
      <vt:lpstr>Sources</vt:lpstr>
      <vt:lpstr>Class 8  The End</vt:lpstr>
      <vt:lpstr>Survey Feedback</vt:lpstr>
      <vt:lpstr>My Reading Notes (4th Edition) 5.1-5.7</vt:lpstr>
      <vt:lpstr>My Reading Notes  (4th Edition) 5.8-5.11</vt:lpstr>
      <vt:lpstr>A Privacy Quote</vt:lpstr>
      <vt:lpstr>Privacy</vt:lpstr>
      <vt:lpstr>Privacy</vt:lpstr>
      <vt:lpstr>Privacy</vt:lpstr>
      <vt:lpstr>Government</vt:lpstr>
      <vt:lpstr>What Safeguards Are There?</vt:lpstr>
      <vt:lpstr>Other Factors</vt:lpstr>
      <vt:lpstr>Other Factors II</vt:lpstr>
      <vt:lpstr>Companies</vt:lpstr>
      <vt:lpstr>Safeguards</vt:lpstr>
      <vt:lpstr>Other Business Things</vt:lpstr>
      <vt:lpstr>Technology</vt:lpstr>
    </vt:vector>
  </TitlesOfParts>
  <Manager/>
  <Company>WPI Computer Science Department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3043 Social Implications Of Computing</dc:title>
  <dc:subject/>
  <dc:creator>Keith A. Pray</dc:creator>
  <cp:keywords/>
  <dc:description/>
  <cp:lastModifiedBy>Keith A. Pray</cp:lastModifiedBy>
  <cp:revision>447</cp:revision>
  <cp:lastPrinted>2004-04-28T16:30:48Z</cp:lastPrinted>
  <dcterms:created xsi:type="dcterms:W3CDTF">2010-11-11T03:44:14Z</dcterms:created>
  <dcterms:modified xsi:type="dcterms:W3CDTF">2013-09-24T23:27:43Z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ies>
</file>