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49"/>
  </p:notesMasterIdLst>
  <p:handoutMasterIdLst>
    <p:handoutMasterId r:id="rId50"/>
  </p:handoutMasterIdLst>
  <p:sldIdLst>
    <p:sldId id="256" r:id="rId2"/>
    <p:sldId id="345" r:id="rId3"/>
    <p:sldId id="576" r:id="rId4"/>
    <p:sldId id="502" r:id="rId5"/>
    <p:sldId id="532" r:id="rId6"/>
    <p:sldId id="503" r:id="rId7"/>
    <p:sldId id="617" r:id="rId8"/>
    <p:sldId id="618" r:id="rId9"/>
    <p:sldId id="619" r:id="rId10"/>
    <p:sldId id="620" r:id="rId11"/>
    <p:sldId id="621" r:id="rId12"/>
    <p:sldId id="622" r:id="rId13"/>
    <p:sldId id="623" r:id="rId14"/>
    <p:sldId id="624" r:id="rId15"/>
    <p:sldId id="625" r:id="rId16"/>
    <p:sldId id="626" r:id="rId17"/>
    <p:sldId id="627" r:id="rId18"/>
    <p:sldId id="628" r:id="rId19"/>
    <p:sldId id="629" r:id="rId20"/>
    <p:sldId id="630" r:id="rId21"/>
    <p:sldId id="631" r:id="rId22"/>
    <p:sldId id="632" r:id="rId23"/>
    <p:sldId id="633" r:id="rId24"/>
    <p:sldId id="605" r:id="rId25"/>
    <p:sldId id="606" r:id="rId26"/>
    <p:sldId id="607" r:id="rId27"/>
    <p:sldId id="608" r:id="rId28"/>
    <p:sldId id="609" r:id="rId29"/>
    <p:sldId id="610" r:id="rId30"/>
    <p:sldId id="611" r:id="rId31"/>
    <p:sldId id="612" r:id="rId32"/>
    <p:sldId id="613" r:id="rId33"/>
    <p:sldId id="615" r:id="rId34"/>
    <p:sldId id="616" r:id="rId35"/>
    <p:sldId id="504" r:id="rId36"/>
    <p:sldId id="329" r:id="rId37"/>
    <p:sldId id="491" r:id="rId38"/>
    <p:sldId id="492" r:id="rId39"/>
    <p:sldId id="493" r:id="rId40"/>
    <p:sldId id="494" r:id="rId41"/>
    <p:sldId id="495" r:id="rId42"/>
    <p:sldId id="496" r:id="rId43"/>
    <p:sldId id="497" r:id="rId44"/>
    <p:sldId id="498" r:id="rId45"/>
    <p:sldId id="499" r:id="rId46"/>
    <p:sldId id="500" r:id="rId47"/>
    <p:sldId id="501" r:id="rId48"/>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1926" autoAdjust="0"/>
  </p:normalViewPr>
  <p:slideViewPr>
    <p:cSldViewPr>
      <p:cViewPr varScale="1">
        <p:scale>
          <a:sx n="86" d="100"/>
          <a:sy n="86" d="100"/>
        </p:scale>
        <p:origin x="-20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pPr>
              <a:defRPr/>
            </a:pPr>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pPr>
              <a:defRPr/>
            </a:pPr>
            <a:fld id="{1EE7B6E8-6C65-EE49-B148-5D9E1E359D97}" type="datetime1">
              <a:rPr lang="en-US"/>
              <a:pPr>
                <a:defRPr/>
              </a:pPr>
              <a:t>4/11/13</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pPr>
              <a:defRPr/>
            </a:pPr>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pPr>
              <a:defRPr/>
            </a:pPr>
            <a:fld id="{0866DD58-777F-CA49-8D49-646FFAFD39F4}" type="slidenum">
              <a:rPr lang="en-US"/>
              <a:pPr>
                <a:defRPr/>
              </a:pPr>
              <a:t>‹#›</a:t>
            </a:fld>
            <a:endParaRPr lang="en-US"/>
          </a:p>
        </p:txBody>
      </p:sp>
    </p:spTree>
    <p:extLst>
      <p:ext uri="{BB962C8B-B14F-4D97-AF65-F5344CB8AC3E}">
        <p14:creationId xmlns:p14="http://schemas.microsoft.com/office/powerpoint/2010/main" val="3183270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pPr>
              <a:defRPr/>
            </a:pPr>
            <a:fld id="{DF2BABD9-C0A7-2946-BB06-05BD38511531}" type="datetime1">
              <a:rPr lang="en-US"/>
              <a:pPr>
                <a:defRPr/>
              </a:pPr>
              <a:t>4/11/13</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pPr>
              <a:defRPr/>
            </a:pPr>
            <a:fld id="{E0ECBA04-F2C1-0940-9A6F-6105D02873AD}" type="slidenum">
              <a:rPr lang="en-US"/>
              <a:pPr>
                <a:defRPr/>
              </a:pPr>
              <a:t>‹#›</a:t>
            </a:fld>
            <a:endParaRPr lang="en-US"/>
          </a:p>
        </p:txBody>
      </p:sp>
    </p:spTree>
    <p:extLst>
      <p:ext uri="{BB962C8B-B14F-4D97-AF65-F5344CB8AC3E}">
        <p14:creationId xmlns:p14="http://schemas.microsoft.com/office/powerpoint/2010/main" val="256244100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2154001B-2BCE-E84F-8F88-423948E8763D}" type="datetime1">
              <a:rPr lang="en-US"/>
              <a:pPr/>
              <a:t>4/11/13</a:t>
            </a:fld>
            <a:endParaRPr lang="en-US"/>
          </a:p>
        </p:txBody>
      </p:sp>
      <p:sp>
        <p:nvSpPr>
          <p:cNvPr id="16387" name="Rectangle 7"/>
          <p:cNvSpPr>
            <a:spLocks noGrp="1" noChangeArrowheads="1"/>
          </p:cNvSpPr>
          <p:nvPr>
            <p:ph type="sldNum" sz="quarter" idx="5"/>
          </p:nvPr>
        </p:nvSpPr>
        <p:spPr>
          <a:noFill/>
        </p:spPr>
        <p:txBody>
          <a:bodyPr/>
          <a:lstStyle/>
          <a:p>
            <a:fld id="{86B6F716-E5EF-5B4A-A233-E7A1FF9C995D}"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pitchFamily="76" charset="0"/>
                <a:ea typeface="ＭＳ Ｐゴシック" pitchFamily="85" charset="-128"/>
                <a:cs typeface="ＭＳ Ｐゴシック" pitchFamily="85" charset="-128"/>
              </a:rPr>
              <a:t>So here are some examples where the validity of simulations have been called into question.</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A Washington man was convicted in 2002 for a 2000 traffic accident in which his friend was killed; the car crash simulation PC-Crash was used as evidence.  In 2005, this was overturned  in the Court of Appeals, with a ruling that PC-Crash had not been properly validated for modeling damage to occupants of cars</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Many of you probably remember the 2010 incident where an Icelandic volcano spewed ash into the sky above Europe, causing a lengthy air traffic ban.  The spread of the ash was simulated by a program created by the Met Office.  Considerable financial losses occurred as a result of the ban, and subsequently many blamed Met Office for the "unnecessary" ban, not believing in the simulation's validity, largely due to its probabilistic basis.</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In 2012, the San </a:t>
            </a:r>
            <a:r>
              <a:rPr lang="en-US" sz="1200" kern="1200" dirty="0" err="1" smtClean="0">
                <a:solidFill>
                  <a:schemeClr val="tx1"/>
                </a:solidFill>
                <a:latin typeface="Arial" pitchFamily="76" charset="0"/>
                <a:ea typeface="ＭＳ Ｐゴシック" pitchFamily="85" charset="-128"/>
                <a:cs typeface="ＭＳ Ｐゴシック" pitchFamily="85" charset="-128"/>
              </a:rPr>
              <a:t>Onofre</a:t>
            </a:r>
            <a:r>
              <a:rPr lang="en-US" sz="1200" kern="1200" dirty="0" smtClean="0">
                <a:solidFill>
                  <a:schemeClr val="tx1"/>
                </a:solidFill>
                <a:latin typeface="Arial" pitchFamily="76" charset="0"/>
                <a:ea typeface="ＭＳ Ｐゴシック" pitchFamily="85" charset="-128"/>
                <a:cs typeface="ＭＳ Ｐゴシック" pitchFamily="85" charset="-128"/>
              </a:rPr>
              <a:t> Nuclear Generating Station was shut down due to a radiation leak in a generator; the plant provides power to over a million homes, so this represents a substantial financial loss.  The failure was partially attributed to Mitsubishi Heavy Industries' simulation, which drastically underestimated steam and water velocities in the generators.</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a:t>
            </a:r>
            <a:r>
              <a:rPr lang="en-US" baseline="0" dirty="0" smtClean="0"/>
              <a:t> what’s on the slide</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you can tell… this photo is</a:t>
            </a:r>
            <a:r>
              <a:rPr lang="en-US" baseline="0" dirty="0" smtClean="0"/>
              <a:t> an updated version of the Uncle Sam picture used in WWI and WWII to advertise for volunteers for the army.  I thought it was an appropriate way to start the presentation because the war is being constantly introduced to more robots</a:t>
            </a:r>
          </a:p>
          <a:p>
            <a:pPr marL="171450" indent="-171450">
              <a:buFontTx/>
              <a:buChar char="-"/>
            </a:pPr>
            <a:r>
              <a:rPr lang="en-US" dirty="0" smtClean="0"/>
              <a:t>In 2003, when the</a:t>
            </a:r>
            <a:r>
              <a:rPr lang="en-US" baseline="0" dirty="0" smtClean="0"/>
              <a:t> Untied Stated attacked Iraq there were no ground robots and only a few flying drones used in the war. [1]</a:t>
            </a:r>
          </a:p>
          <a:p>
            <a:pPr marL="171450" indent="-171450">
              <a:buFontTx/>
              <a:buChar char="-"/>
            </a:pPr>
            <a:r>
              <a:rPr lang="en-US" baseline="0" dirty="0" smtClean="0"/>
              <a:t>In 2009 America had almost 20,000 military robots in operation. [1]</a:t>
            </a:r>
          </a:p>
          <a:p>
            <a:pPr marL="171450" indent="-171450">
              <a:buFontTx/>
              <a:buChar char="-"/>
            </a:pPr>
            <a:r>
              <a:rPr lang="en-US" baseline="0" dirty="0" smtClean="0"/>
              <a:t>To first understand how robots can effect the war, first we must understand what a robot is.</a:t>
            </a:r>
          </a:p>
          <a:p>
            <a:pPr marL="0" indent="0">
              <a:buFontTx/>
              <a:buNone/>
            </a:pPr>
            <a:r>
              <a:rPr lang="en-US" baseline="0" dirty="0" smtClean="0"/>
              <a:t>[next slide]</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a:t>
            </a:r>
            <a:r>
              <a:rPr lang="en-US" i="1" dirty="0" smtClean="0"/>
              <a:t>Robot</a:t>
            </a:r>
            <a:r>
              <a:rPr lang="en-US" i="1" baseline="0" dirty="0" smtClean="0"/>
              <a:t> Ethics</a:t>
            </a:r>
            <a:r>
              <a:rPr lang="en-US" baseline="0" dirty="0" smtClean="0"/>
              <a:t> by Lin, Abney and </a:t>
            </a:r>
            <a:r>
              <a:rPr lang="en-US" baseline="0" dirty="0" err="1" smtClean="0"/>
              <a:t>Bekey</a:t>
            </a:r>
            <a:r>
              <a:rPr lang="en-US" baseline="0" dirty="0" smtClean="0"/>
              <a:t> the word robot is defined “as a machine, situated in the world, that senses, thinks, and acts.” [2]</a:t>
            </a:r>
          </a:p>
          <a:p>
            <a:pPr marL="171450" indent="-171450">
              <a:buFontTx/>
              <a:buChar char="-"/>
            </a:pPr>
            <a:r>
              <a:rPr lang="en-US" baseline="0" dirty="0" smtClean="0"/>
              <a:t>Another way to think of this is that a robot is designed to be placed in an environment</a:t>
            </a:r>
          </a:p>
          <a:p>
            <a:pPr marL="171450" indent="-171450">
              <a:buFontTx/>
              <a:buChar char="-"/>
            </a:pPr>
            <a:r>
              <a:rPr lang="en-US" baseline="0" dirty="0" smtClean="0"/>
              <a:t>The robot can surveys this environment with available sensors</a:t>
            </a:r>
          </a:p>
          <a:p>
            <a:pPr marL="171450" indent="-171450">
              <a:buFontTx/>
              <a:buChar char="-"/>
            </a:pPr>
            <a:r>
              <a:rPr lang="en-US" baseline="0" dirty="0" smtClean="0"/>
              <a:t>Along with this information and prior knowledge the robot tries determine (or “think”) of its location or situation</a:t>
            </a:r>
          </a:p>
          <a:p>
            <a:pPr marL="171450" indent="-171450">
              <a:buFontTx/>
              <a:buChar char="-"/>
            </a:pPr>
            <a:r>
              <a:rPr lang="en-US" baseline="0" dirty="0" smtClean="0"/>
              <a:t>That determination is then used in the control software, which helps the robot act on the situation</a:t>
            </a:r>
          </a:p>
          <a:p>
            <a:pPr marL="0" indent="0">
              <a:buFontTx/>
              <a:buNone/>
            </a:pPr>
            <a:r>
              <a:rPr lang="en-US" baseline="0" dirty="0" smtClean="0"/>
              <a:t>[next slide]</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 what is a military robot…?</a:t>
            </a:r>
          </a:p>
          <a:p>
            <a:pPr marL="171450" indent="-171450">
              <a:buFontTx/>
              <a:buChar char="-"/>
            </a:pPr>
            <a:r>
              <a:rPr lang="en-US" dirty="0" smtClean="0"/>
              <a:t>Military robots serve a variety of purposes</a:t>
            </a:r>
          </a:p>
          <a:p>
            <a:pPr marL="171450" indent="-171450">
              <a:buFontTx/>
              <a:buChar char="-"/>
            </a:pPr>
            <a:r>
              <a:rPr lang="en-US" dirty="0" smtClean="0"/>
              <a:t>The first robots used in war</a:t>
            </a:r>
            <a:r>
              <a:rPr lang="en-US" baseline="0" dirty="0" smtClean="0"/>
              <a:t> were </a:t>
            </a:r>
            <a:r>
              <a:rPr lang="en-US" dirty="0" smtClean="0"/>
              <a:t>Drones or unmanned aerial</a:t>
            </a:r>
            <a:r>
              <a:rPr lang="en-US" baseline="0" dirty="0" smtClean="0"/>
              <a:t> </a:t>
            </a:r>
            <a:r>
              <a:rPr lang="en-US" dirty="0" smtClean="0"/>
              <a:t>vehicles</a:t>
            </a:r>
            <a:r>
              <a:rPr lang="en-US" baseline="0" dirty="0" smtClean="0"/>
              <a:t> or UAVs</a:t>
            </a:r>
            <a:r>
              <a:rPr lang="en-US" dirty="0" smtClean="0"/>
              <a:t> </a:t>
            </a:r>
            <a:r>
              <a:rPr lang="en-US" baseline="0" dirty="0" smtClean="0"/>
              <a:t>[1]</a:t>
            </a:r>
          </a:p>
          <a:p>
            <a:pPr marL="171450" indent="-171450">
              <a:buFontTx/>
              <a:buChar char="-"/>
            </a:pPr>
            <a:r>
              <a:rPr lang="en-US" dirty="0" smtClean="0"/>
              <a:t>They can be equipped with</a:t>
            </a:r>
            <a:r>
              <a:rPr lang="en-US" baseline="0" dirty="0" smtClean="0"/>
              <a:t> cameras or missiles [4]</a:t>
            </a:r>
            <a:endParaRPr lang="en-US" dirty="0" smtClean="0"/>
          </a:p>
          <a:p>
            <a:pPr marL="171450" indent="-171450">
              <a:buFontTx/>
              <a:buChar char="-"/>
            </a:pPr>
            <a:r>
              <a:rPr lang="en-US" dirty="0" smtClean="0"/>
              <a:t>Within a few years many different types</a:t>
            </a:r>
            <a:r>
              <a:rPr lang="en-US" baseline="0" dirty="0" smtClean="0"/>
              <a:t> of ground robots were created</a:t>
            </a:r>
          </a:p>
          <a:p>
            <a:pPr marL="171450" indent="-171450">
              <a:buFontTx/>
              <a:buChar char="-"/>
            </a:pPr>
            <a:r>
              <a:rPr lang="en-US" dirty="0" smtClean="0"/>
              <a:t>Most of</a:t>
            </a:r>
            <a:r>
              <a:rPr lang="en-US" baseline="0" dirty="0" smtClean="0"/>
              <a:t> which are used for locating enemies and defusing roadside bombs [5]</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As of in 2004 the United States started to be introduced to the idea of combat robots [5]</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The</a:t>
            </a:r>
            <a:r>
              <a:rPr lang="en-US" baseline="0" dirty="0" smtClean="0"/>
              <a:t> first ground robot approved for combat was released in 2007 [1]</a:t>
            </a:r>
          </a:p>
          <a:p>
            <a:pPr marL="0" indent="0">
              <a:buFontTx/>
              <a:buNone/>
            </a:pPr>
            <a:r>
              <a:rPr lang="en-US" baseline="0" dirty="0" smtClean="0"/>
              <a:t>[next slide]</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 Special Weapons Observation Remote Direct-Action System or SWORDS robotic weapons platform was first deployed in Iraq in June 2007</a:t>
            </a:r>
          </a:p>
          <a:p>
            <a:pPr marL="171450" indent="-171450">
              <a:buFontTx/>
              <a:buChar char="-"/>
            </a:pPr>
            <a:r>
              <a:rPr lang="en-US" baseline="0" dirty="0" smtClean="0"/>
              <a:t>This system originally cost upwards of $240,000 but was brought down to about $180,00 per unit</a:t>
            </a:r>
          </a:p>
          <a:p>
            <a:pPr marL="171450" indent="-171450">
              <a:buFontTx/>
              <a:buChar char="-"/>
            </a:pPr>
            <a:r>
              <a:rPr lang="en-US" baseline="0" dirty="0" smtClean="0"/>
              <a:t>SWORDS was designed to be controlled by a soldier up to a mile away [5]</a:t>
            </a:r>
          </a:p>
          <a:p>
            <a:pPr marL="171450" indent="-171450">
              <a:buFontTx/>
              <a:buChar char="-"/>
            </a:pPr>
            <a:r>
              <a:rPr lang="en-US" baseline="0" dirty="0" smtClean="0"/>
              <a:t>This robot is completely silent, can travel up to 4 miles per hour, climb stairs, and can carry a M249 light machine gun [5, 6]</a:t>
            </a:r>
          </a:p>
          <a:p>
            <a:pPr marL="171450" indent="-171450">
              <a:buFontTx/>
              <a:buChar char="-"/>
            </a:pPr>
            <a:r>
              <a:rPr lang="en-US" baseline="0" dirty="0" smtClean="0"/>
              <a:t>SWORDS was designed to be sent into an area of known enemy activity that could cause potential harm to soldiers [7] </a:t>
            </a:r>
          </a:p>
          <a:p>
            <a:pPr marL="171450" indent="-171450">
              <a:buFontTx/>
              <a:buChar char="-"/>
            </a:pPr>
            <a:r>
              <a:rPr lang="en-US" baseline="0" dirty="0" smtClean="0"/>
              <a:t>5 video cameras, from the viewpoint of the guns, are used to send information on the situation back to the person controlling the robot [7]</a:t>
            </a:r>
          </a:p>
          <a:p>
            <a:pPr marL="171450" indent="-171450">
              <a:buFontTx/>
              <a:buChar char="-"/>
            </a:pPr>
            <a:r>
              <a:rPr lang="en-US" baseline="0" dirty="0" smtClean="0"/>
              <a:t>The Army's 3rd Infantry Division used this platform as a surveillance, and never once used it in combat or to fire a gun [6]</a:t>
            </a:r>
          </a:p>
          <a:p>
            <a:pPr marL="171450" indent="-171450">
              <a:buFontTx/>
              <a:buChar char="-"/>
            </a:pPr>
            <a:r>
              <a:rPr lang="en-US" dirty="0" smtClean="0"/>
              <a:t>This system was reported to have 3 </a:t>
            </a:r>
            <a:r>
              <a:rPr lang="en-US" dirty="0" err="1" smtClean="0"/>
              <a:t>uncommanded</a:t>
            </a:r>
            <a:r>
              <a:rPr lang="en-US" dirty="0" smtClean="0"/>
              <a:t> </a:t>
            </a:r>
            <a:r>
              <a:rPr lang="en-US" baseline="0" dirty="0" smtClean="0"/>
              <a:t>actions by 2008:</a:t>
            </a:r>
          </a:p>
          <a:p>
            <a:pPr marL="628650" lvl="1" indent="-171450">
              <a:buFontTx/>
              <a:buChar char="-"/>
            </a:pPr>
            <a:r>
              <a:rPr lang="en-US" baseline="0" dirty="0" smtClean="0"/>
              <a:t>One included a loose wire</a:t>
            </a:r>
          </a:p>
          <a:p>
            <a:pPr marL="628650" lvl="1" indent="-171450">
              <a:buFontTx/>
              <a:buChar char="-"/>
            </a:pPr>
            <a:r>
              <a:rPr lang="en-US" baseline="0" dirty="0" smtClean="0"/>
              <a:t>Another a broken solder</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And the motor being shut off [8]</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Not much is know about the effects of these defaults but it shows that if these robots were in the wrong place at the wrong time something serious could have happened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The SWORDS robot is not currently funded [6]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[next slide]</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MAARS also known as the Modular Advanced Armed Robotic System was the next ground robot approved for combat [6]</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It has been designed to locate enemies, surveillance, and target acquisition to increase the security of personnel manning forward location [10]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Sensors have been created to identify any enemies some kilometers away and is able to send that information back to the soldier controlling it [10]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Like the SWORDS robot, the MAARS robot also includes many cameras allowing the controller a lot of information on the current situation.  [10]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Along with the cameras the robot has a speaker and microphone that allows the controller the capability to listen in on the situation and project his or her voice if need be.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The speaker also allows the controller to set off an alarm to warn other solders in range of danger [11]</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Unlike SWORDS, MAARS can be equip in three different ways: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Non lethal – the controller’s voice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Less Lethal – throwing bean bags, smoke, or pepper spray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And Lethal – firing a M240 machine gun [12]</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Another important feature for the MAARS robot is that is if it determines that shots are being fired at it and it can determine where these shots are coming from then it can return fire.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If the robot is wrong about any of this information destruction can occur. [13]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[next slide]</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1</a:t>
            </a:r>
            <a:r>
              <a:rPr lang="en-US" baseline="30000" dirty="0" smtClean="0"/>
              <a:t>st</a:t>
            </a:r>
            <a:r>
              <a:rPr lang="en-US" baseline="0" dirty="0" smtClean="0"/>
              <a:t>: Sen. John Warner added a requirement to the National Defense Authorization Act of 2001 specifying that one-third of all attack aircraft should be unmanned by 2010 and one-third of all ground combat vehicles should be driverless by 2015 [14]</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This can cause pressure to the get job done, not the job done well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2</a:t>
            </a:r>
            <a:r>
              <a:rPr lang="en-US" baseline="30000" dirty="0" smtClean="0"/>
              <a:t>nd</a:t>
            </a:r>
            <a:r>
              <a:rPr lang="en-US" baseline="0" dirty="0" smtClean="0"/>
              <a:t>: the New America Foundation estimates that remotely piloted U.S. drones in Pakistan have killed up to almost 3,200 people since 2004. 14 percent of which have been classified as either civilian or unknown [14]</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3</a:t>
            </a:r>
            <a:r>
              <a:rPr lang="en-US" baseline="30000" dirty="0" smtClean="0"/>
              <a:t>rd</a:t>
            </a:r>
            <a:r>
              <a:rPr lang="en-US" baseline="0" dirty="0" smtClean="0"/>
              <a:t>: During the Iraq-Iraq war in 1988 a civilian aircraft carrying almost 300 people was fired at because an Aegis computer system displayed an icon for an Iranian F-14 fighter, even though it was producing a civilian signal.  Author Peter W. Singer claimed that "Not one of the 18 sailors and officers on the command crew was willing to challenge the computer's wisdom. They authorized it to fire.” [14]  showing that humans will trust the computer over their own thoughts.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4</a:t>
            </a:r>
            <a:r>
              <a:rPr lang="en-US" baseline="30000" dirty="0" smtClean="0"/>
              <a:t>th</a:t>
            </a:r>
            <a:r>
              <a:rPr lang="en-US" baseline="0" dirty="0" smtClean="0"/>
              <a:t>: Wendell Wallach, a scholar at the Yale Interdisciplinary Center for Bioethics and chairman of its technology and ethics study group, claims that wars will beginning to start on an easier level due to the minimal cost.  Machines can fire second.  They are not as fragile as human life.  However with easier wars civilians will be in more risks because there are still issues determining between fighters and innocent people. [15]</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5</a:t>
            </a:r>
            <a:r>
              <a:rPr lang="en-US" baseline="30000" dirty="0" smtClean="0"/>
              <a:t>th</a:t>
            </a:r>
            <a:r>
              <a:rPr lang="en-US" baseline="0" dirty="0" smtClean="0"/>
              <a:t>: 56 countries are developing military robots.  If we don’t our technologies may be behind and we could loose more life [15]</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57A5C5BA-4248-0047-8DAB-219737ADE553}" type="datetime1">
              <a:rPr lang="en-US"/>
              <a:pPr/>
              <a:t>4/11/13</a:t>
            </a:fld>
            <a:endParaRPr lang="en-US"/>
          </a:p>
        </p:txBody>
      </p:sp>
      <p:sp>
        <p:nvSpPr>
          <p:cNvPr id="18435" name="Rectangle 7"/>
          <p:cNvSpPr>
            <a:spLocks noGrp="1" noChangeArrowheads="1"/>
          </p:cNvSpPr>
          <p:nvPr>
            <p:ph type="sldNum" sz="quarter" idx="5"/>
          </p:nvPr>
        </p:nvSpPr>
        <p:spPr>
          <a:noFill/>
        </p:spPr>
        <p:txBody>
          <a:bodyPr/>
          <a:lstStyle/>
          <a:p>
            <a:fld id="{600E68DC-E7EA-D54C-9D7B-C45B94D076DC}"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I believe that, with how much money and time the government is spending on military robots that there will be one day many more out there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Even more then the 1/3 required by the National Defense Authorization Act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I also believe that there needs to be more safety features and trial experiments.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Right now, I believe the government wants to create completely autonomous robots but I think there needs to be a person watching the situation and being able to stop it, maybe not controlling it, but being able to override the system, if necessary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Technology is not perfect and I believe the risks of a completely autonomous system out weighs the benefits</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QC Bot</a:t>
            </a:r>
          </a:p>
          <a:p>
            <a:pPr marL="171450" indent="-171450">
              <a:buFontTx/>
              <a:buChar char="-"/>
            </a:pPr>
            <a:r>
              <a:rPr lang="en-US" dirty="0" smtClean="0"/>
              <a:t>Automates everyday tasks so that hospital staff can focus on more complex responsibilities.</a:t>
            </a:r>
          </a:p>
          <a:p>
            <a:pPr marL="628650" lvl="1" indent="-171450">
              <a:buFontTx/>
              <a:buChar char="-"/>
            </a:pPr>
            <a:r>
              <a:rPr lang="en-US" dirty="0" smtClean="0"/>
              <a:t>Checks</a:t>
            </a:r>
            <a:r>
              <a:rPr lang="en-US" baseline="0" dirty="0" smtClean="0"/>
              <a:t> patients in and out of the hospital</a:t>
            </a:r>
            <a:endParaRPr lang="en-US" dirty="0" smtClean="0"/>
          </a:p>
          <a:p>
            <a:pPr marL="628650" lvl="1" indent="-171450">
              <a:buFontTx/>
              <a:buChar char="-"/>
            </a:pPr>
            <a:r>
              <a:rPr lang="en-US" dirty="0" smtClean="0"/>
              <a:t>Escorts patients to appointments</a:t>
            </a:r>
          </a:p>
          <a:p>
            <a:pPr marL="628650" lvl="1" indent="-171450">
              <a:buFontTx/>
              <a:buChar char="-"/>
            </a:pPr>
            <a:r>
              <a:rPr lang="en-US" dirty="0" smtClean="0"/>
              <a:t>Delivers</a:t>
            </a:r>
            <a:r>
              <a:rPr lang="en-US" baseline="0" dirty="0" smtClean="0"/>
              <a:t> medications to patients</a:t>
            </a: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aseline="0" dirty="0" smtClean="0"/>
          </a:p>
          <a:p>
            <a:pPr marL="0" lvl="0" indent="0">
              <a:buFontTx/>
              <a:buNone/>
            </a:pPr>
            <a:r>
              <a:rPr lang="en-US" baseline="0" dirty="0" err="1" smtClean="0"/>
              <a:t>ScriptPro</a:t>
            </a:r>
            <a:endParaRPr lang="en-US" baseline="0" dirty="0" smtClean="0"/>
          </a:p>
          <a:p>
            <a:pPr marL="171450" lvl="0" indent="-171450">
              <a:buFontTx/>
              <a:buChar char="-"/>
            </a:pPr>
            <a:r>
              <a:rPr lang="en-US" baseline="0" dirty="0" smtClean="0"/>
              <a:t>Stationed in the pharmacy area of the hospital</a:t>
            </a:r>
          </a:p>
          <a:p>
            <a:pPr marL="628650" lvl="1" indent="-171450">
              <a:buFontTx/>
              <a:buChar char="-"/>
            </a:pPr>
            <a:r>
              <a:rPr lang="en-US" baseline="0" dirty="0" smtClean="0"/>
              <a:t>Stacks drugs onto shelves</a:t>
            </a:r>
          </a:p>
          <a:p>
            <a:pPr marL="628650" lvl="1" indent="-171450">
              <a:buFontTx/>
              <a:buChar char="-"/>
            </a:pPr>
            <a:r>
              <a:rPr lang="en-US" baseline="0" dirty="0" smtClean="0"/>
              <a:t>Dispenses correct number of pills per prescription</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700,000</a:t>
            </a:r>
            <a:r>
              <a:rPr lang="en-US" baseline="0" dirty="0" smtClean="0"/>
              <a:t> pounds saved by using automated pharmacy robots in a newly built hospital in Scotland.</a:t>
            </a:r>
            <a:endParaRPr lang="en-US" dirty="0" smtClean="0"/>
          </a:p>
          <a:p>
            <a:endParaRPr lang="en-US" dirty="0" smtClean="0"/>
          </a:p>
          <a:p>
            <a:r>
              <a:rPr lang="en-US" dirty="0" smtClean="0"/>
              <a:t>Robots provide more precision, whether through dispensing</a:t>
            </a:r>
            <a:r>
              <a:rPr lang="en-US" baseline="0" dirty="0" smtClean="0"/>
              <a:t> correct number of pills, or giving more precise actions while in surgery.</a:t>
            </a:r>
          </a:p>
          <a:p>
            <a:endParaRPr lang="en-US" baseline="0" dirty="0" smtClean="0"/>
          </a:p>
          <a:p>
            <a:r>
              <a:rPr lang="en-US" baseline="0" dirty="0" smtClean="0"/>
              <a:t>Having robots doing the “busy work” will allow nursing staff the ability to monitor patients vital signs more frequently.</a:t>
            </a:r>
          </a:p>
          <a:p>
            <a:r>
              <a:rPr lang="en-US" baseline="0" dirty="0" smtClean="0"/>
              <a:t>Also allows doctors to see more patients through video calls stationed on the robot.</a:t>
            </a:r>
          </a:p>
          <a:p>
            <a:endParaRPr lang="en-US" baseline="0" dirty="0" smtClean="0"/>
          </a:p>
          <a:p>
            <a:r>
              <a:rPr lang="en-US" baseline="0" dirty="0" smtClean="0"/>
              <a:t>A hospital in Thailand currently has two robots, </a:t>
            </a:r>
            <a:r>
              <a:rPr lang="en-US" baseline="0" dirty="0" err="1" smtClean="0"/>
              <a:t>PillPicker</a:t>
            </a:r>
            <a:r>
              <a:rPr lang="en-US" baseline="0" dirty="0" smtClean="0"/>
              <a:t> and </a:t>
            </a:r>
            <a:r>
              <a:rPr lang="en-US" baseline="0" dirty="0" err="1" smtClean="0"/>
              <a:t>BoxPicker</a:t>
            </a:r>
            <a:r>
              <a:rPr lang="en-US" baseline="0" dirty="0" smtClean="0"/>
              <a:t>, much like the </a:t>
            </a:r>
            <a:r>
              <a:rPr lang="en-US" baseline="0" dirty="0" err="1" smtClean="0"/>
              <a:t>ScriptPro</a:t>
            </a:r>
            <a:r>
              <a:rPr lang="en-US" baseline="0" dirty="0" smtClean="0"/>
              <a:t>. The chief technology officer at this hospital says that having these robots eliminate errors, because when they evaluate where the errors come from it is mostly human errors. </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any software, there can be errors. It is especially difficult to assure that everything is working as it is suppose to, bugs appear all the time in computer software. Add that onto robots, which never do exactly the same thing two times in a row, there are bound to be errors.</a:t>
            </a:r>
          </a:p>
          <a:p>
            <a:endParaRPr lang="en-US" baseline="0" dirty="0" smtClean="0"/>
          </a:p>
          <a:p>
            <a:r>
              <a:rPr lang="en-US" baseline="0" dirty="0" smtClean="0"/>
              <a:t>There is also the potential that having robots not eliminate human error. If the robot needs to get certain instructions from a member of the medical staff, this continues the risk of having human errors. </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doctors have the knowledge required to preform the surgery, however they may not be properly trained for robotic surgery.</a:t>
            </a:r>
          </a:p>
          <a:p>
            <a:endParaRPr lang="en-US" baseline="0" dirty="0" smtClean="0"/>
          </a:p>
          <a:p>
            <a:endParaRPr lang="en-US" baseline="0" dirty="0" smtClean="0"/>
          </a:p>
          <a:p>
            <a:r>
              <a:rPr lang="en-US" baseline="0" dirty="0" smtClean="0"/>
              <a:t>Robots may not be able to adjust if complications arise from within a surgery.</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 Errors, Failures</a:t>
            </a:r>
            <a:r>
              <a:rPr lang="en-US" baseline="0" smtClean="0"/>
              <a:t>, Risks</a:t>
            </a:r>
            <a:endParaRPr lang="en-US" dirty="0"/>
          </a:p>
        </p:txBody>
      </p:sp>
      <p:sp>
        <p:nvSpPr>
          <p:cNvPr id="4" name="Date Placeholder 3"/>
          <p:cNvSpPr>
            <a:spLocks noGrp="1"/>
          </p:cNvSpPr>
          <p:nvPr>
            <p:ph type="dt" idx="10"/>
          </p:nvPr>
        </p:nvSpPr>
        <p:spPr/>
        <p:txBody>
          <a:bodyPr/>
          <a:lstStyle/>
          <a:p>
            <a:fld id="{7C4F819E-56B0-9740-B0CC-DE7603347DB0}" type="datetime1">
              <a:rPr lang="en-US" smtClean="0"/>
              <a:pPr/>
              <a:t>4/11/13</a:t>
            </a:fld>
            <a:endParaRPr lang="en-US"/>
          </a:p>
        </p:txBody>
      </p:sp>
      <p:sp>
        <p:nvSpPr>
          <p:cNvPr id="5" name="Slide Number Placeholder 4"/>
          <p:cNvSpPr>
            <a:spLocks noGrp="1"/>
          </p:cNvSpPr>
          <p:nvPr>
            <p:ph type="sldNum" sz="quarter" idx="11"/>
          </p:nvPr>
        </p:nvSpPr>
        <p:spPr/>
        <p:txBody>
          <a:bodyPr/>
          <a:lstStyle/>
          <a:p>
            <a:fld id="{BAC055B7-19CA-4944-96D8-BA6A6F60ACF0}" type="slidenum">
              <a:rPr lang="en-US" smtClean="0"/>
              <a:pPr/>
              <a:t>3</a:t>
            </a:fld>
            <a:endParaRPr lang="en-US"/>
          </a:p>
        </p:txBody>
      </p:sp>
    </p:spTree>
    <p:extLst>
      <p:ext uri="{BB962C8B-B14F-4D97-AF65-F5344CB8AC3E}">
        <p14:creationId xmlns:p14="http://schemas.microsoft.com/office/powerpoint/2010/main" val="1126802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Robots are</a:t>
            </a:r>
            <a:r>
              <a:rPr lang="en-US" baseline="0" dirty="0" smtClean="0"/>
              <a:t> already becoming more involved in hospitals. </a:t>
            </a:r>
            <a:endParaRPr lang="en-US" dirty="0" smtClean="0"/>
          </a:p>
          <a:p>
            <a:endParaRPr lang="en-US" dirty="0" smtClean="0"/>
          </a:p>
          <a:p>
            <a:r>
              <a:rPr lang="en-US" dirty="0" smtClean="0"/>
              <a:t>RP-VITA</a:t>
            </a:r>
          </a:p>
          <a:p>
            <a:pPr marL="171450" indent="-171450">
              <a:buFontTx/>
              <a:buChar char="-"/>
            </a:pPr>
            <a:r>
              <a:rPr lang="en-US" baseline="0" dirty="0" smtClean="0"/>
              <a:t>Developed by iRobot</a:t>
            </a:r>
          </a:p>
          <a:p>
            <a:pPr marL="171450" indent="-171450">
              <a:buFontTx/>
              <a:buChar char="-"/>
            </a:pPr>
            <a:r>
              <a:rPr lang="en-US" baseline="0" dirty="0" smtClean="0"/>
              <a:t>FDA approved in early January of this year, making it the first robot to be approved for hospital use in the United States.</a:t>
            </a:r>
          </a:p>
          <a:p>
            <a:pPr marL="171450" indent="-171450">
              <a:buFontTx/>
              <a:buChar char="-"/>
            </a:pPr>
            <a:r>
              <a:rPr lang="en-US" baseline="0" dirty="0" smtClean="0"/>
              <a:t>Can properly navigate through a chaotic environment, like the ICU</a:t>
            </a:r>
          </a:p>
          <a:p>
            <a:pPr marL="171450" indent="-171450">
              <a:buFontTx/>
              <a:buChar char="-"/>
            </a:pPr>
            <a:endParaRPr lang="en-US" baseline="0" dirty="0" smtClean="0"/>
          </a:p>
          <a:p>
            <a:pPr marL="0" indent="0">
              <a:buFontTx/>
              <a:buNone/>
            </a:pPr>
            <a:r>
              <a:rPr lang="en-US" baseline="0" dirty="0" smtClean="0"/>
              <a:t>Robotic surgery</a:t>
            </a:r>
          </a:p>
          <a:p>
            <a:pPr marL="171450" indent="-171450">
              <a:buFontTx/>
              <a:buChar char="-"/>
            </a:pPr>
            <a:r>
              <a:rPr lang="en-US" baseline="0" dirty="0" smtClean="0"/>
              <a:t>In 2006 the first ever unassisted robotic surgery took place for a heart </a:t>
            </a:r>
            <a:r>
              <a:rPr lang="en-US" baseline="0" dirty="0" err="1" smtClean="0"/>
              <a:t>arythmia</a:t>
            </a:r>
            <a:r>
              <a:rPr lang="en-US" baseline="0" dirty="0" smtClean="0"/>
              <a:t>. </a:t>
            </a:r>
          </a:p>
          <a:p>
            <a:pPr marL="0" indent="0">
              <a:buFontTx/>
              <a:buNone/>
            </a:pPr>
            <a:endParaRPr lang="en-US" baseline="0" dirty="0" smtClean="0"/>
          </a:p>
          <a:p>
            <a:pPr marL="0" indent="0">
              <a:buFontTx/>
              <a:buNone/>
            </a:pPr>
            <a:r>
              <a:rPr lang="en-US" baseline="0" dirty="0" smtClean="0"/>
              <a:t>Da Vinci</a:t>
            </a:r>
          </a:p>
          <a:p>
            <a:pPr marL="171450" indent="-171450">
              <a:buFontTx/>
              <a:buChar char="-"/>
            </a:pPr>
            <a:r>
              <a:rPr lang="en-US" baseline="0" dirty="0" smtClean="0"/>
              <a:t>Consists of a surgeons console and a patient-side cart</a:t>
            </a:r>
          </a:p>
          <a:p>
            <a:pPr marL="171450" indent="-171450">
              <a:buFontTx/>
              <a:buChar char="-"/>
            </a:pPr>
            <a:r>
              <a:rPr lang="en-US" baseline="0" dirty="0" smtClean="0"/>
              <a:t>Been in use since 2000</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a:t>
            </a:r>
            <a:r>
              <a:rPr lang="en-US" baseline="0" dirty="0" smtClean="0"/>
              <a:t> the beginning of robots in hospitals. Being able to reduce costs and improve efficiency, hospitals will want to invest in these technologies.</a:t>
            </a:r>
          </a:p>
          <a:p>
            <a:endParaRPr lang="en-US" baseline="0" dirty="0" smtClean="0"/>
          </a:p>
          <a:p>
            <a:r>
              <a:rPr lang="en-US" baseline="0" dirty="0" smtClean="0"/>
              <a:t>Lawsuits will still exist, there are always people who are suing a hospital due to some error from the hospital staff. This won’t change unless we only have automated robotic surgeries.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57A5C5BA-4248-0047-8DAB-219737ADE553}" type="datetime1">
              <a:rPr lang="en-US"/>
              <a:pPr/>
              <a:t>4/11/13</a:t>
            </a:fld>
            <a:endParaRPr lang="en-US"/>
          </a:p>
        </p:txBody>
      </p:sp>
      <p:sp>
        <p:nvSpPr>
          <p:cNvPr id="18435" name="Rectangle 7"/>
          <p:cNvSpPr>
            <a:spLocks noGrp="1" noChangeArrowheads="1"/>
          </p:cNvSpPr>
          <p:nvPr>
            <p:ph type="sldNum" sz="quarter" idx="5"/>
          </p:nvPr>
        </p:nvSpPr>
        <p:spPr>
          <a:noFill/>
        </p:spPr>
        <p:txBody>
          <a:bodyPr/>
          <a:lstStyle/>
          <a:p>
            <a:fld id="{600E68DC-E7EA-D54C-9D7B-C45B94D076DC}" type="slidenum">
              <a:rPr lang="en-US"/>
              <a:pPr/>
              <a:t>35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9ADEF511-2D13-F044-96C7-6421139CF900}" type="datetime1">
              <a:rPr lang="en-US"/>
              <a:pPr/>
              <a:t>4/11/13</a:t>
            </a:fld>
            <a:endParaRPr lang="en-US"/>
          </a:p>
        </p:txBody>
      </p:sp>
      <p:sp>
        <p:nvSpPr>
          <p:cNvPr id="25603" name="Rectangle 7"/>
          <p:cNvSpPr>
            <a:spLocks noGrp="1" noChangeArrowheads="1"/>
          </p:cNvSpPr>
          <p:nvPr>
            <p:ph type="sldNum" sz="quarter" idx="5"/>
          </p:nvPr>
        </p:nvSpPr>
        <p:spPr>
          <a:noFill/>
        </p:spPr>
        <p:txBody>
          <a:bodyPr/>
          <a:lstStyle/>
          <a:p>
            <a:fld id="{FB5398D3-AA93-B649-A9BC-7CE3AE70CD62}" type="slidenum">
              <a:rPr lang="en-US"/>
              <a:pPr/>
              <a:t>36</a:t>
            </a:fld>
            <a:endParaRPr 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1D12553E-4C5A-6D4D-84C8-638A5AC578F6}" type="datetime1">
              <a:rPr lang="en-US"/>
              <a:pPr/>
              <a:t>4/11/13</a:t>
            </a:fld>
            <a:endParaRPr lang="en-US"/>
          </a:p>
        </p:txBody>
      </p:sp>
      <p:sp>
        <p:nvSpPr>
          <p:cNvPr id="71683" name="Rectangle 7"/>
          <p:cNvSpPr>
            <a:spLocks noGrp="1" noChangeArrowheads="1"/>
          </p:cNvSpPr>
          <p:nvPr>
            <p:ph type="sldNum" sz="quarter" idx="5"/>
          </p:nvPr>
        </p:nvSpPr>
        <p:spPr>
          <a:noFill/>
        </p:spPr>
        <p:txBody>
          <a:bodyPr/>
          <a:lstStyle/>
          <a:p>
            <a:fld id="{8E1D667E-7059-E640-85C9-8660E3A69AA1}" type="slidenum">
              <a:rPr lang="en-US"/>
              <a:pPr/>
              <a:t>37</a:t>
            </a:fld>
            <a:endParaRPr lang="en-US"/>
          </a:p>
        </p:txBody>
      </p:sp>
      <p:sp>
        <p:nvSpPr>
          <p:cNvPr id="7168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168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Something that could go wrong. Natural, deliberate, accidental…</a:t>
            </a:r>
          </a:p>
          <a:p>
            <a:pPr eaLnBrk="1" hangingPunct="1"/>
            <a:r>
              <a:rPr lang="en-US" dirty="0">
                <a:latin typeface="Arial" pitchFamily="-109" charset="0"/>
                <a:ea typeface="ＭＳ Ｐゴシック" pitchFamily="-109" charset="-128"/>
                <a:cs typeface="ＭＳ Ｐゴシック" pitchFamily="-109" charset="-128"/>
              </a:rPr>
              <a:t>Inherently random, like Roulette - 1/37 or 1/38 chance of any </a:t>
            </a:r>
            <a:r>
              <a:rPr lang="en-US" u="sng" dirty="0">
                <a:latin typeface="Arial" pitchFamily="-109" charset="0"/>
                <a:ea typeface="ＭＳ Ｐゴシック" pitchFamily="-109" charset="-128"/>
                <a:cs typeface="ＭＳ Ｐゴシック" pitchFamily="-109" charset="-128"/>
              </a:rPr>
              <a:t>one</a:t>
            </a:r>
            <a:r>
              <a:rPr lang="en-US" dirty="0">
                <a:latin typeface="Arial" pitchFamily="-109" charset="0"/>
                <a:ea typeface="ＭＳ Ｐゴシック" pitchFamily="-109" charset="-128"/>
                <a:cs typeface="ＭＳ Ｐゴシック" pitchFamily="-109" charset="-128"/>
              </a:rPr>
              <a:t> number coming up. </a:t>
            </a:r>
          </a:p>
          <a:p>
            <a:pPr eaLnBrk="1" hangingPunct="1"/>
            <a:r>
              <a:rPr lang="en-US" dirty="0">
                <a:latin typeface="Arial" pitchFamily="-109" charset="0"/>
                <a:ea typeface="ＭＳ Ｐゴシック" pitchFamily="-109" charset="-128"/>
                <a:cs typeface="ＭＳ Ｐゴシック" pitchFamily="-109" charset="-128"/>
              </a:rPr>
              <a:t>Historical statistics, Number of auto accidents per passenger-mile.</a:t>
            </a:r>
          </a:p>
          <a:p>
            <a:pPr eaLnBrk="1" hangingPunct="1"/>
            <a:r>
              <a:rPr lang="en-US" dirty="0">
                <a:latin typeface="Arial" pitchFamily="-109" charset="0"/>
                <a:ea typeface="ＭＳ Ｐゴシック" pitchFamily="-109" charset="-128"/>
                <a:cs typeface="ＭＳ Ｐゴシック" pitchFamily="-109" charset="-128"/>
              </a:rPr>
              <a:t>Analysis, Nuclear accident, Power grid, Asteroid strike, Chance of failure of  various components.</a:t>
            </a:r>
          </a:p>
          <a:p>
            <a:pPr eaLnBrk="1" hangingPunct="1"/>
            <a:r>
              <a:rPr lang="en-US" dirty="0">
                <a:latin typeface="Arial" pitchFamily="-109" charset="0"/>
                <a:ea typeface="ＭＳ Ｐゴシック" pitchFamily="-109" charset="-128"/>
                <a:cs typeface="ＭＳ Ｐゴシック" pitchFamily="-109" charset="-128"/>
              </a:rPr>
              <a:t>Hardware failure, Software failure, Data corruption, Incorrect data, Disclosed data, Weird things, Hardware failure is pretty rare and can be checked. (Alpha particles?  / ECC), Computer falling on you., Accidental war, Traffic-stop suicide, </a:t>
            </a:r>
            <a:r>
              <a:rPr lang="en-US" dirty="0" err="1">
                <a:latin typeface="Arial" pitchFamily="-109" charset="0"/>
                <a:ea typeface="ＭＳ Ｐゴシック" pitchFamily="-109" charset="-128"/>
                <a:cs typeface="ＭＳ Ｐゴシック" pitchFamily="-109" charset="-128"/>
              </a:rPr>
              <a:t>Therac</a:t>
            </a:r>
            <a:endParaRPr lang="en-US"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A39E9B37-0CCC-C845-B7D6-35898355DC78}" type="datetime1">
              <a:rPr lang="en-US"/>
              <a:pPr/>
              <a:t>4/11/13</a:t>
            </a:fld>
            <a:endParaRPr lang="en-US"/>
          </a:p>
        </p:txBody>
      </p:sp>
      <p:sp>
        <p:nvSpPr>
          <p:cNvPr id="73731" name="Rectangle 7"/>
          <p:cNvSpPr>
            <a:spLocks noGrp="1" noChangeArrowheads="1"/>
          </p:cNvSpPr>
          <p:nvPr>
            <p:ph type="sldNum" sz="quarter" idx="5"/>
          </p:nvPr>
        </p:nvSpPr>
        <p:spPr>
          <a:noFill/>
        </p:spPr>
        <p:txBody>
          <a:bodyPr/>
          <a:lstStyle/>
          <a:p>
            <a:fld id="{37F928C5-61FD-584E-AE1C-9A5A2B199599}" type="slidenum">
              <a:rPr lang="en-US"/>
              <a:pPr/>
              <a:t>38</a:t>
            </a:fld>
            <a:endParaRPr lang="en-US"/>
          </a:p>
        </p:txBody>
      </p:sp>
      <p:sp>
        <p:nvSpPr>
          <p:cNvPr id="7373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373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Space Shuttle</a:t>
            </a:r>
          </a:p>
          <a:p>
            <a:pPr eaLnBrk="1" hangingPunct="1"/>
            <a:r>
              <a:rPr lang="en-US">
                <a:latin typeface="Arial" pitchFamily="-109" charset="0"/>
                <a:ea typeface="ＭＳ Ｐゴシック" pitchFamily="-109" charset="-128"/>
                <a:cs typeface="ＭＳ Ｐゴシック" pitchFamily="-109" charset="-128"/>
              </a:rPr>
              <a:t>Disease: exposure, vaccination, hand washing, quarantine.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4/11/13</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39</a:t>
            </a:fld>
            <a:endParaRPr lang="en-US"/>
          </a:p>
        </p:txBody>
      </p:sp>
      <p:sp>
        <p:nvSpPr>
          <p:cNvPr id="7578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4/11/13</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40</a:t>
            </a:fld>
            <a:endParaRPr lang="en-US"/>
          </a:p>
        </p:txBody>
      </p:sp>
      <p:sp>
        <p:nvSpPr>
          <p:cNvPr id="77828"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57A5C5BA-4248-0047-8DAB-219737ADE553}" type="datetime1">
              <a:rPr lang="en-US"/>
              <a:pPr/>
              <a:t>4/11/13</a:t>
            </a:fld>
            <a:endParaRPr lang="en-US"/>
          </a:p>
        </p:txBody>
      </p:sp>
      <p:sp>
        <p:nvSpPr>
          <p:cNvPr id="18435" name="Rectangle 7"/>
          <p:cNvSpPr>
            <a:spLocks noGrp="1" noChangeArrowheads="1"/>
          </p:cNvSpPr>
          <p:nvPr>
            <p:ph type="sldNum" sz="quarter" idx="5"/>
          </p:nvPr>
        </p:nvSpPr>
        <p:spPr>
          <a:noFill/>
        </p:spPr>
        <p:txBody>
          <a:bodyPr/>
          <a:lstStyle/>
          <a:p>
            <a:fld id="{600E68DC-E7EA-D54C-9D7B-C45B94D076DC}"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4/11/13</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41</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4/11/13</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42</a:t>
            </a:fld>
            <a:endParaRPr lang="en-US"/>
          </a:p>
        </p:txBody>
      </p:sp>
      <p:sp>
        <p:nvSpPr>
          <p:cNvPr id="8192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4/11/13</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43</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4/11/13</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44</a:t>
            </a:fld>
            <a:endParaRPr lang="en-US"/>
          </a:p>
        </p:txBody>
      </p:sp>
      <p:sp>
        <p:nvSpPr>
          <p:cNvPr id="8602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p>
            <a:fld id="{7154B835-9DD6-6146-A5B8-CED953C898F4}" type="datetime1">
              <a:rPr lang="en-US"/>
              <a:pPr/>
              <a:t>4/11/13</a:t>
            </a:fld>
            <a:endParaRPr lang="en-US"/>
          </a:p>
        </p:txBody>
      </p:sp>
      <p:sp>
        <p:nvSpPr>
          <p:cNvPr id="88067" name="Rectangle 7"/>
          <p:cNvSpPr>
            <a:spLocks noGrp="1" noChangeArrowheads="1"/>
          </p:cNvSpPr>
          <p:nvPr>
            <p:ph type="sldNum" sz="quarter" idx="5"/>
          </p:nvPr>
        </p:nvSpPr>
        <p:spPr>
          <a:noFill/>
        </p:spPr>
        <p:txBody>
          <a:bodyPr/>
          <a:lstStyle/>
          <a:p>
            <a:fld id="{AEEA5EE9-43CD-AD43-923B-16904FE41F6E}" type="slidenum">
              <a:rPr lang="en-US"/>
              <a:pPr/>
              <a:t>45</a:t>
            </a:fld>
            <a:endParaRPr lang="en-US"/>
          </a:p>
        </p:txBody>
      </p:sp>
      <p:sp>
        <p:nvSpPr>
          <p:cNvPr id="88068" name="Rectangle 2"/>
          <p:cNvSpPr>
            <a:spLocks noGrp="1" noRot="1" noChangeAspect="1" noChangeArrowheads="1" noTextEdit="1"/>
          </p:cNvSpPr>
          <p:nvPr>
            <p:ph type="sldImg"/>
          </p:nvPr>
        </p:nvSpPr>
        <p:spPr>
          <a:solidFill>
            <a:srgbClr val="FFFFFF"/>
          </a:solidFill>
          <a:ln/>
        </p:spPr>
      </p:sp>
      <p:sp>
        <p:nvSpPr>
          <p:cNvPr id="8806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Trust in computer infallibility.</a:t>
            </a:r>
          </a:p>
          <a:p>
            <a:pPr eaLnBrk="1" hangingPunct="1"/>
            <a:r>
              <a:rPr lang="en-US">
                <a:latin typeface="Arial" pitchFamily="-109" charset="0"/>
                <a:ea typeface="ＭＳ Ｐゴシック" pitchFamily="-109" charset="-128"/>
                <a:cs typeface="ＭＳ Ｐゴシック" pitchFamily="-109" charset="-128"/>
              </a:rPr>
              <a:t>Statistics software.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4/11/13</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46</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a:t>
            </a:r>
            <a:r>
              <a:rPr lang="en-US" dirty="0" smtClean="0">
                <a:latin typeface="Arial" pitchFamily="-109" charset="0"/>
                <a:ea typeface="ＭＳ Ｐゴシック" pitchFamily="-109" charset="-128"/>
                <a:cs typeface="ＭＳ Ｐゴシック" pitchFamily="-109" charset="-128"/>
              </a:rPr>
              <a:t>Flexible, </a:t>
            </a:r>
            <a:r>
              <a:rPr lang="en-US" dirty="0">
                <a:latin typeface="Arial" pitchFamily="-109" charset="0"/>
                <a:ea typeface="ＭＳ Ｐゴシック" pitchFamily="-109" charset="-128"/>
                <a:cs typeface="ＭＳ Ｐゴシック" pitchFamily="-109" charset="-128"/>
              </a:rPr>
              <a:t>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4/11/13</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47</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57A5C5BA-4248-0047-8DAB-219737ADE553}" type="datetime1">
              <a:rPr lang="en-US"/>
              <a:pPr/>
              <a:t>4/11/13</a:t>
            </a:fld>
            <a:endParaRPr lang="en-US"/>
          </a:p>
        </p:txBody>
      </p:sp>
      <p:sp>
        <p:nvSpPr>
          <p:cNvPr id="18435" name="Rectangle 7"/>
          <p:cNvSpPr>
            <a:spLocks noGrp="1" noChangeArrowheads="1"/>
          </p:cNvSpPr>
          <p:nvPr>
            <p:ph type="sldNum" sz="quarter" idx="5"/>
          </p:nvPr>
        </p:nvSpPr>
        <p:spPr>
          <a:noFill/>
        </p:spPr>
        <p:txBody>
          <a:bodyPr/>
          <a:lstStyle/>
          <a:p>
            <a:fld id="{600E68DC-E7EA-D54C-9D7B-C45B94D076DC}" type="slidenum">
              <a:rPr lang="en-US"/>
              <a:pPr/>
              <a:t>6</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pitchFamily="76" charset="0"/>
                <a:ea typeface="ＭＳ Ｐゴシック" pitchFamily="85" charset="-128"/>
                <a:cs typeface="ＭＳ Ｐゴシック" pitchFamily="85" charset="-128"/>
              </a:rPr>
              <a:t>Hi, I'm Nick Mollica</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Going more in-depth about simulations</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Particularly issues to overcome to prove reliability, and the consequences of not doing so</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pitchFamily="76" charset="0"/>
                <a:ea typeface="ＭＳ Ｐゴシック" pitchFamily="85" charset="-128"/>
                <a:cs typeface="ＭＳ Ｐゴシック" pitchFamily="85" charset="-128"/>
              </a:rPr>
              <a:t>We're all aware of some simulation uses, like weather prediction</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Here's some examples from the past year</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A simulation by Brandon Marshall of Brown University models the spread of HIV in New York City over ten years, with the goal of pinpointing the necessary countermeasures to take</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A </a:t>
            </a:r>
            <a:r>
              <a:rPr lang="en-US" sz="1200" kern="1200" dirty="0" err="1" smtClean="0">
                <a:solidFill>
                  <a:schemeClr val="tx1"/>
                </a:solidFill>
                <a:latin typeface="Arial" pitchFamily="76" charset="0"/>
                <a:ea typeface="ＭＳ Ｐゴシック" pitchFamily="85" charset="-128"/>
                <a:cs typeface="ＭＳ Ｐゴシック" pitchFamily="85" charset="-128"/>
              </a:rPr>
              <a:t>Eurpoean</a:t>
            </a:r>
            <a:r>
              <a:rPr lang="en-US" sz="1200" kern="1200" dirty="0" smtClean="0">
                <a:solidFill>
                  <a:schemeClr val="tx1"/>
                </a:solidFill>
                <a:latin typeface="Arial" pitchFamily="76" charset="0"/>
                <a:ea typeface="ＭＳ Ｐゴシック" pitchFamily="85" charset="-128"/>
                <a:cs typeface="ＭＳ Ｐゴシック" pitchFamily="85" charset="-128"/>
              </a:rPr>
              <a:t> study compared various stock trading strategies in a statistical simulation, found random to be the best</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A follow-up to the Club of Rome's 'The Limits of Growth' predicts a global economic peak in 2030, followed by a decline, unless drastic corrective measures are taken soon</a:t>
            </a:r>
            <a:endParaRPr lang="en-US" sz="1200" kern="1200" dirty="0">
              <a:solidFill>
                <a:schemeClr val="tx1"/>
              </a:solidFill>
              <a:latin typeface="Arial" pitchFamily="76" charset="0"/>
              <a:ea typeface="ＭＳ Ｐゴシック" pitchFamily="85" charset="-128"/>
              <a:cs typeface="ＭＳ Ｐゴシック" pitchFamily="85" charset="-128"/>
            </a:endParaRPr>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pitchFamily="76" charset="0"/>
                <a:ea typeface="ＭＳ Ｐゴシック" pitchFamily="85" charset="-128"/>
                <a:cs typeface="ＭＳ Ｐゴシック" pitchFamily="85" charset="-128"/>
              </a:rPr>
              <a:t>Verification:</a:t>
            </a:r>
            <a:r>
              <a:rPr lang="en-US" sz="1200" kern="1200" baseline="0" dirty="0" smtClean="0">
                <a:solidFill>
                  <a:schemeClr val="tx1"/>
                </a:solidFill>
                <a:latin typeface="Arial" pitchFamily="76" charset="0"/>
                <a:ea typeface="ＭＳ Ｐゴシック" pitchFamily="85" charset="-128"/>
                <a:cs typeface="ＭＳ Ｐゴシック" pitchFamily="85" charset="-128"/>
              </a:rPr>
              <a:t> </a:t>
            </a:r>
            <a:r>
              <a:rPr lang="en-US" sz="1200" kern="1200" dirty="0" smtClean="0">
                <a:solidFill>
                  <a:schemeClr val="tx1"/>
                </a:solidFill>
                <a:latin typeface="Arial" pitchFamily="76" charset="0"/>
                <a:ea typeface="ＭＳ Ｐゴシック" pitchFamily="85" charset="-128"/>
                <a:cs typeface="ＭＳ Ｐゴシック" pitchFamily="85" charset="-128"/>
              </a:rPr>
              <a:t>Involving the accuracy of the computer in representing the abstract model</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One category, as pointed out by a study in the journal Nonlinearity: computers have finite precision, so errors accumulate and cause rapid divergence; the study looks at points of divergence in a model to see if the computer trajectory can be close to the real trajectory (extensive proof involved, Taylor formula, etc.)</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Second category: the presence of bugs in the system.  An MIT study planted a bug in a simulation and had engineers search for flaws.  With one method, the one-factor-at-a-time plan, the more thorough one, about 82% of the subjects found the flaw; with the second, the more complex plan, known as the fractional factorial method, only one subject found the flaw.  Significance; the complex plan virtually guarantees flaws, while even the more reliable one, even if double-checked, will see a flaw slip through in about 1 of 36 cases.</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pitchFamily="76" charset="0"/>
                <a:ea typeface="ＭＳ Ｐゴシック" pitchFamily="85" charset="-128"/>
                <a:cs typeface="ＭＳ Ｐゴシック" pitchFamily="85" charset="-128"/>
              </a:rPr>
              <a:t>Validity: Meaning, does the model accurately reflect reality? Some points of divergence:</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Missing factors or variables in the model; as seen in The Limits of Growth as mentioned in the book, where undiscovered resource deposits and improved technology were not considered</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Unrealistic assumptions; Kevin Anderson of the University of Manchester believes models of climate change are overly optimistic with many of their values, such as low emission rates and greater nuclear power propagation</a:t>
            </a:r>
          </a:p>
          <a:p>
            <a:pPr lvl="0"/>
            <a:r>
              <a:rPr lang="en-US" sz="1200" kern="1200" dirty="0" smtClean="0">
                <a:solidFill>
                  <a:schemeClr val="tx1"/>
                </a:solidFill>
                <a:latin typeface="Arial" pitchFamily="76" charset="0"/>
                <a:ea typeface="ＭＳ Ｐゴシック" pitchFamily="85" charset="-128"/>
                <a:cs typeface="ＭＳ Ｐゴシック" pitchFamily="85" charset="-128"/>
              </a:rPr>
              <a:t>Chaos theory: 1960s, Edward Lorenz ran a simple weather model multiple times with the same initial conditions and saw the results rapidly diverge due to many small, random interactions.  Dr. </a:t>
            </a:r>
            <a:r>
              <a:rPr lang="en-US" sz="1200" kern="1200" dirty="0" err="1" smtClean="0">
                <a:solidFill>
                  <a:schemeClr val="tx1"/>
                </a:solidFill>
                <a:latin typeface="Arial" pitchFamily="76" charset="0"/>
                <a:ea typeface="ＭＳ Ｐゴシック" pitchFamily="85" charset="-128"/>
                <a:cs typeface="ＭＳ Ｐゴシック" pitchFamily="85" charset="-128"/>
              </a:rPr>
              <a:t>Jacek</a:t>
            </a:r>
            <a:r>
              <a:rPr lang="en-US" sz="1200" kern="1200" dirty="0" smtClean="0">
                <a:solidFill>
                  <a:schemeClr val="tx1"/>
                </a:solidFill>
                <a:latin typeface="Arial" pitchFamily="76" charset="0"/>
                <a:ea typeface="ＭＳ Ｐゴシック" pitchFamily="85" charset="-128"/>
                <a:cs typeface="ＭＳ Ｐゴシック" pitchFamily="85" charset="-128"/>
              </a:rPr>
              <a:t> </a:t>
            </a:r>
            <a:r>
              <a:rPr lang="en-US" sz="1200" kern="1200" dirty="0" err="1" smtClean="0">
                <a:solidFill>
                  <a:schemeClr val="tx1"/>
                </a:solidFill>
                <a:latin typeface="Arial" pitchFamily="76" charset="0"/>
                <a:ea typeface="ＭＳ Ｐゴシック" pitchFamily="85" charset="-128"/>
                <a:cs typeface="ＭＳ Ｐゴシック" pitchFamily="85" charset="-128"/>
              </a:rPr>
              <a:t>Marcyzk</a:t>
            </a:r>
            <a:r>
              <a:rPr lang="en-US" sz="1200" kern="1200" dirty="0" smtClean="0">
                <a:solidFill>
                  <a:schemeClr val="tx1"/>
                </a:solidFill>
                <a:latin typeface="Arial" pitchFamily="76" charset="0"/>
                <a:ea typeface="ＭＳ Ｐゴシック" pitchFamily="85" charset="-128"/>
                <a:cs typeface="ＭＳ Ｐゴシック" pitchFamily="85" charset="-128"/>
              </a:rPr>
              <a:t> of MSC Software echoed this issue - the uncertainty of real-life events - in 2002 and pointed out the possible use of the Monte Carlo method (run the simulation many times and create a probabilistic distribution model)</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4/12/13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a:p>
        </p:txBody>
      </p:sp>
    </p:spTree>
    <p:extLst>
      <p:ext uri="{BB962C8B-B14F-4D97-AF65-F5344CB8AC3E}">
        <p14:creationId xmlns:p14="http://schemas.microsoft.com/office/powerpoint/2010/main" val="419364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pPr>
              <a:defRPr/>
            </a:pPr>
            <a:fld id="{F30866D4-F9CE-E043-8FBA-36F86592058E}" type="datetime1">
              <a:rPr lang="en-US" smtClean="0"/>
              <a:t>4/11/13</a:t>
            </a:fld>
            <a:endParaRPr lang="en-US"/>
          </a:p>
        </p:txBody>
      </p:sp>
      <p:sp>
        <p:nvSpPr>
          <p:cNvPr id="21" name="Rectangle 4"/>
          <p:cNvSpPr>
            <a:spLocks noGrp="1" noChangeArrowheads="1"/>
          </p:cNvSpPr>
          <p:nvPr>
            <p:ph type="ftr" sz="quarter" idx="11"/>
          </p:nvPr>
        </p:nvSpPr>
        <p:spPr/>
        <p:txBody>
          <a:bodyPr/>
          <a:lstStyle>
            <a:lvl1pPr>
              <a:defRPr/>
            </a:lvl1pPr>
          </a:lstStyle>
          <a:p>
            <a:pPr>
              <a:defRPr/>
            </a:pPr>
            <a:r>
              <a:rPr lang="en-US" smtClean="0"/>
              <a:t>© 2013 Keith A. Pray</a:t>
            </a:r>
            <a:endParaRPr lang="en-US"/>
          </a:p>
        </p:txBody>
      </p:sp>
      <p:sp>
        <p:nvSpPr>
          <p:cNvPr id="22" name="Rectangle 5"/>
          <p:cNvSpPr>
            <a:spLocks noGrp="1" noChangeArrowheads="1"/>
          </p:cNvSpPr>
          <p:nvPr>
            <p:ph type="sldNum" sz="quarter" idx="12"/>
          </p:nvPr>
        </p:nvSpPr>
        <p:spPr/>
        <p:txBody>
          <a:bodyPr/>
          <a:lstStyle>
            <a:lvl1pPr>
              <a:defRPr/>
            </a:lvl1pPr>
          </a:lstStyle>
          <a:p>
            <a:pPr>
              <a:defRPr/>
            </a:pPr>
            <a:fld id="{871CE1E6-6587-8F48-BF22-91483513B1C2}" type="slidenum">
              <a:rPr lang="en-US" smtClean="0"/>
              <a:pPr>
                <a:defRPr/>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pPr>
              <a:defRPr/>
            </a:pPr>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C5D8520D-F98A-9740-9A8C-F592006E49D7}" type="slidenum">
              <a:rPr lang="en-US" smtClean="0"/>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fld id="{FFA3CC42-3EF0-104A-9501-21D7CD8219EA}"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7E5BE8CB-9714-1345-A1D2-016BF102FCC0}" type="slidenum">
              <a:rPr lang="en-US" smtClean="0"/>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fld id="{03F0F371-188B-CC4C-9F41-A3952606288D}"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985E9C52-5B02-1644-BEBA-54605878FC0F}" type="slidenum">
              <a:rPr lang="en-US" smtClean="0"/>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fld id="{B5117552-44C9-3D46-BCDC-44888E140D52}"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51027B7E-1EFE-9A4C-8D26-CB535F077E93}" type="slidenum">
              <a:rPr lang="en-US" smtClean="0"/>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fld id="{487268B3-E3DA-FB43-8176-5EA1D7D6DBAE}"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79C45EF-46F1-1541-97EA-F63C4B9DB192}" type="slidenum">
              <a:rPr lang="en-US" smtClean="0"/>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fld id="{A31C36DC-5B5E-0240-9413-DBD505602C61}"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5E6FC5CB-7E39-E847-9AB7-EE1AB54236C8}" type="slidenum">
              <a:rPr lang="en-US" smtClean="0"/>
              <a:pPr>
                <a:defRPr/>
              </a:pPr>
              <a:t>‹#›</a:t>
            </a:fld>
            <a:endParaRPr lang="en-US"/>
          </a:p>
        </p:txBody>
      </p:sp>
      <p:sp>
        <p:nvSpPr>
          <p:cNvPr id="9" name="Rectangle 17"/>
          <p:cNvSpPr>
            <a:spLocks noGrp="1" noChangeArrowheads="1"/>
          </p:cNvSpPr>
          <p:nvPr>
            <p:ph type="dt" sz="half" idx="12"/>
          </p:nvPr>
        </p:nvSpPr>
        <p:spPr>
          <a:ln/>
        </p:spPr>
        <p:txBody>
          <a:bodyPr/>
          <a:lstStyle>
            <a:lvl1pPr>
              <a:defRPr/>
            </a:lvl1pPr>
          </a:lstStyle>
          <a:p>
            <a:pPr>
              <a:defRPr/>
            </a:pPr>
            <a:fld id="{C64EBBF6-093A-A741-AE50-CDB74CE11F28}"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1C7D0ED3-64B2-DC4A-870E-7B7BD77A6B2E}" type="slidenum">
              <a:rPr lang="en-US" smtClean="0"/>
              <a:pPr>
                <a:defRPr/>
              </a:pPr>
              <a:t>‹#›</a:t>
            </a:fld>
            <a:endParaRPr lang="en-US"/>
          </a:p>
        </p:txBody>
      </p:sp>
      <p:sp>
        <p:nvSpPr>
          <p:cNvPr id="5" name="Rectangle 17"/>
          <p:cNvSpPr>
            <a:spLocks noGrp="1" noChangeArrowheads="1"/>
          </p:cNvSpPr>
          <p:nvPr>
            <p:ph type="dt" sz="half" idx="12"/>
          </p:nvPr>
        </p:nvSpPr>
        <p:spPr>
          <a:ln/>
        </p:spPr>
        <p:txBody>
          <a:bodyPr/>
          <a:lstStyle>
            <a:lvl1pPr>
              <a:defRPr/>
            </a:lvl1pPr>
          </a:lstStyle>
          <a:p>
            <a:pPr>
              <a:defRPr/>
            </a:pPr>
            <a:fld id="{EC0E6819-C649-EE40-8C65-D4906D6010BD}"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8242F5D4-E39C-8949-B684-CC639D642546}" type="slidenum">
              <a:rPr lang="en-US" smtClean="0"/>
              <a:pPr>
                <a:defRPr/>
              </a:pPr>
              <a:t>‹#›</a:t>
            </a:fld>
            <a:endParaRPr lang="en-US"/>
          </a:p>
        </p:txBody>
      </p:sp>
      <p:sp>
        <p:nvSpPr>
          <p:cNvPr id="4" name="Rectangle 17"/>
          <p:cNvSpPr>
            <a:spLocks noGrp="1" noChangeArrowheads="1"/>
          </p:cNvSpPr>
          <p:nvPr>
            <p:ph type="dt" sz="half" idx="12"/>
          </p:nvPr>
        </p:nvSpPr>
        <p:spPr>
          <a:ln/>
        </p:spPr>
        <p:txBody>
          <a:bodyPr/>
          <a:lstStyle>
            <a:lvl1pPr>
              <a:defRPr/>
            </a:lvl1pPr>
          </a:lstStyle>
          <a:p>
            <a:pPr>
              <a:defRPr/>
            </a:pPr>
            <a:fld id="{595EDD9C-EF22-F14D-BA05-E88BD2175F79}"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E7D73679-7A1D-964F-B401-97DA072ABBE4}" type="slidenum">
              <a:rPr lang="en-US" smtClean="0"/>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fld id="{609FEC7C-A9D3-4B40-9D3D-E72A4C06A9E9}" type="datetime1">
              <a:rPr lang="en-US" smtClean="0"/>
              <a:t>4/11/13</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372B8918-87E3-EB42-9E04-CE19855BDCA7}" type="slidenum">
              <a:rPr lang="en-US" smtClean="0"/>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fld id="{19C3A134-23F4-7048-B550-7B29E0F70A7B}" type="datetime1">
              <a:rPr lang="en-US" smtClean="0"/>
              <a:t>4/11/13</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pPr>
              <a:defRPr/>
            </a:pPr>
            <a:r>
              <a:rPr lang="en-US" smtClean="0"/>
              <a:t>© 2013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pPr>
              <a:defRPr/>
            </a:pPr>
            <a:fld id="{3D9FC63B-D99C-3C4C-9479-FA7ED7CBA786}" type="slidenum">
              <a:rPr lang="en-US" smtClean="0"/>
              <a:pPr>
                <a:defRPr/>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pPr>
              <a:defRPr/>
            </a:pPr>
            <a:fld id="{438FE602-0FC5-574A-A487-7B150A0EF6FA}" type="datetime1">
              <a:rPr lang="en-US" smtClean="0"/>
              <a:t>4/11/13</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pPr>
              <a:defRPr/>
            </a:pPr>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sinohouseparty.com/images/roulettewheel.jpg"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wattsupwiththat.files.wordpress.com/2010/04/final_name2.gif"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news.brown.edu/pressreleases/2012/07/hiv" TargetMode="External"/><Relationship Id="rId4" Type="http://schemas.openxmlformats.org/officeDocument/2006/relationships/hyperlink" Target="http://www.clubofrome.org/?p=326" TargetMode="External"/><Relationship Id="rId5" Type="http://schemas.openxmlformats.org/officeDocument/2006/relationships/hyperlink" Target="http://www.justmeans.com/Computer-Simulations-on-Climate-Change-are-Flawed/46092.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topologicoceans.wordpress.com/2011/08/17/you-cant-predict-the-weather/" TargetMode="External"/><Relationship Id="rId4" Type="http://schemas.openxmlformats.org/officeDocument/2006/relationships/hyperlink" Target="http://www.marczyk.net/downloads/Engineering_Mag_Toulouse.pdf" TargetMode="External"/><Relationship Id="rId5" Type="http://schemas.openxmlformats.org/officeDocument/2006/relationships/hyperlink" Target="http://seattletimes.com/html/localnews/2002181501_pccrash16m.html" TargetMode="External"/><Relationship Id="rId6" Type="http://schemas.openxmlformats.org/officeDocument/2006/relationships/hyperlink" Target="http://www.telegraph.co.uk/news/7608722/Volcanic-ash-cloud-Met-Office-blamed-for-unnecessary-six-day-closure.html" TargetMode="External"/><Relationship Id="rId7" Type="http://schemas.openxmlformats.org/officeDocument/2006/relationships/hyperlink" Target="http://eenews.net/public/Greenwire/2012/06/19/2"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simthetiqestore.com/tracked-vehicle-robot-talon-swords-p-455.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mynursingdegree.com/career-news/2009/09/japans-answer-to-nursing-shortage.asp" TargetMode="External"/><Relationship Id="rId4" Type="http://schemas.openxmlformats.org/officeDocument/2006/relationships/hyperlink" Target="http://www.mynursingdegree.com" TargetMode="External"/><Relationship Id="rId5" Type="http://schemas.openxmlformats.org/officeDocument/2006/relationships/hyperlink" Target="http://www.vecna.com/" TargetMode="External"/><Relationship Id="rId6" Type="http://schemas.openxmlformats.org/officeDocument/2006/relationships/hyperlink" Target="http://www.scriptpro.com/Products/Robotic-Prescription-Dispensing-Systems/" TargetMode="External"/><Relationship Id="rId7" Type="http://schemas.openxmlformats.org/officeDocument/2006/relationships/hyperlink" Target="http://www.bbc.co.uk/news/uk-scotland-tayside-central-11552610" TargetMode="External"/><Relationship Id="rId8" Type="http://schemas.openxmlformats.org/officeDocument/2006/relationships/hyperlink" Target="http://www.swisslog.com/index/hcs-index/hcs-pharmacy.htm" TargetMode="External"/><Relationship Id="rId9" Type="http://schemas.openxmlformats.org/officeDocument/2006/relationships/hyperlink" Target="http://www.pcworld.com/article/164786/article.html" TargetMode="External"/><Relationship Id="rId10" Type="http://schemas.openxmlformats.org/officeDocument/2006/relationships/hyperlink" Target="http://www.rotlaw.com/da-vinci-surgical-system/" TargetMode="External"/><Relationship Id="rId11" Type="http://schemas.openxmlformats.org/officeDocument/2006/relationships/hyperlink" Target="http://www.bostonglobe.com/lifestyle/health-wellness/2013/03/25/state-cautions-hospitals-about-patient-complications-during-robot-assisted-surgery/xOAsxR80qH5mVENDdktjKL/story.html"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gizmag.com/irobot-intouch-health-rp-vita-medical-fda-approval/25977/" TargetMode="External"/><Relationship Id="rId4" Type="http://schemas.openxmlformats.org/officeDocument/2006/relationships/hyperlink" Target="http://www.intuitivesurgical.com/products/davinci_surgical_system/" TargetMode="External"/><Relationship Id="rId5" Type="http://schemas.openxmlformats.org/officeDocument/2006/relationships/hyperlink" Target="http://www.intuitivesurgical.com"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sz="4000" dirty="0">
                <a:ea typeface="ＭＳ Ｐゴシック" pitchFamily="-109" charset="-128"/>
                <a:cs typeface="ＭＳ Ｐゴシック" pitchFamily="-109" charset="-128"/>
              </a:rPr>
              <a:t>Class</a:t>
            </a:r>
            <a:r>
              <a:rPr lang="en-US" sz="4000" dirty="0" smtClean="0">
                <a:ea typeface="ＭＳ Ｐゴシック" pitchFamily="-109" charset="-128"/>
                <a:cs typeface="ＭＳ Ｐゴシック" pitchFamily="-109" charset="-128"/>
              </a:rPr>
              <a:t> 10</a:t>
            </a:r>
            <a:br>
              <a:rPr lang="en-US" sz="4000" dirty="0" smtClean="0">
                <a:ea typeface="ＭＳ Ｐゴシック" pitchFamily="-109" charset="-128"/>
                <a:cs typeface="ＭＳ Ｐゴシック" pitchFamily="-109" charset="-128"/>
              </a:rPr>
            </a:br>
            <a:r>
              <a:rPr lang="en-US" sz="4000" dirty="0" smtClean="0">
                <a:ea typeface="ＭＳ Ｐゴシック" pitchFamily="-109" charset="-128"/>
                <a:cs typeface="ＭＳ Ｐゴシック" pitchFamily="-109" charset="-128"/>
              </a:rPr>
              <a:t>Errors Failures Risks</a:t>
            </a:r>
            <a:br>
              <a:rPr lang="en-US" sz="4000" dirty="0" smtClean="0">
                <a:ea typeface="ＭＳ Ｐゴシック" pitchFamily="-109" charset="-128"/>
                <a:cs typeface="ＭＳ Ｐゴシック" pitchFamily="-109" charset="-128"/>
              </a:rPr>
            </a:b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7CB8C009-EDEA-4640-A841-C9E31130E01C}" type="datetime1">
              <a:rPr lang="en-US" smtClean="0"/>
              <a:t>4/11/13</a:t>
            </a:fld>
            <a:endParaRPr lang="en-US"/>
          </a:p>
        </p:txBody>
      </p:sp>
      <p:sp>
        <p:nvSpPr>
          <p:cNvPr id="15363" name="Rectangle 4"/>
          <p:cNvSpPr>
            <a:spLocks noGrp="1" noChangeArrowheads="1"/>
          </p:cNvSpPr>
          <p:nvPr>
            <p:ph type="ftr" sz="quarter" idx="11"/>
          </p:nvPr>
        </p:nvSpPr>
        <p:spPr>
          <a:noFill/>
        </p:spPr>
        <p:txBody>
          <a:bodyPr/>
          <a:lstStyle/>
          <a:p>
            <a:r>
              <a:rPr lang="en-US" smtClean="0"/>
              <a:t>© 2013 Keith A. Pray</a:t>
            </a:r>
            <a:endParaRPr lang="en-US"/>
          </a:p>
        </p:txBody>
      </p:sp>
      <p:sp>
        <p:nvSpPr>
          <p:cNvPr id="15364" name="Slide Number Placeholder 5"/>
          <p:cNvSpPr>
            <a:spLocks noGrp="1" noChangeArrowheads="1"/>
          </p:cNvSpPr>
          <p:nvPr>
            <p:ph type="sldNum" sz="quarter" idx="12"/>
          </p:nvPr>
        </p:nvSpPr>
        <p:spPr>
          <a:noFill/>
        </p:spPr>
        <p:txBody>
          <a:bodyPr/>
          <a:lstStyle/>
          <a:p>
            <a:fld id="{ACCBC1E0-7C24-B945-A953-DBF63756B706}"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r>
              <a:rPr lang="en-US" dirty="0" smtClean="0"/>
              <a:t>Variables not accounted for in system</a:t>
            </a:r>
          </a:p>
          <a:p>
            <a:r>
              <a:rPr lang="en-US" dirty="0" smtClean="0"/>
              <a:t>Inaccurate assumptions</a:t>
            </a:r>
          </a:p>
          <a:p>
            <a:pPr lvl="1"/>
            <a:r>
              <a:rPr lang="en-US" dirty="0" smtClean="0"/>
              <a:t>Climate Change</a:t>
            </a:r>
          </a:p>
          <a:p>
            <a:r>
              <a:rPr lang="en-US" dirty="0" smtClean="0"/>
              <a:t>Chaos theory (Lorenz)</a:t>
            </a:r>
          </a:p>
          <a:p>
            <a:pPr lvl="1"/>
            <a:r>
              <a:rPr lang="en-US" dirty="0" smtClean="0"/>
              <a:t>Monte Carlo as solution </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27973" y="5867400"/>
            <a:ext cx="7342909" cy="707886"/>
          </a:xfrm>
          <a:prstGeom prst="rect">
            <a:avLst/>
          </a:prstGeom>
          <a:noFill/>
        </p:spPr>
        <p:txBody>
          <a:bodyPr wrap="square" rtlCol="0">
            <a:spAutoFit/>
          </a:bodyPr>
          <a:lstStyle/>
          <a:p>
            <a:pPr algn="l"/>
            <a:r>
              <a:rPr lang="en-US" sz="1200" dirty="0" smtClean="0">
                <a:solidFill>
                  <a:schemeClr val="tx1"/>
                </a:solidFill>
              </a:rPr>
              <a:t>Image from </a:t>
            </a:r>
            <a:r>
              <a:rPr lang="en-US" sz="1200" dirty="0" smtClean="0">
                <a:hlinkClick r:id="rId3"/>
              </a:rPr>
              <a:t>http://www.casinohouseparty.com/images/roulettewheel.jpg</a:t>
            </a:r>
            <a:endParaRPr lang="en-US" sz="1200" dirty="0" smtClean="0"/>
          </a:p>
          <a:p>
            <a:pPr algn="l"/>
            <a:r>
              <a:rPr lang="en-US" sz="1200" dirty="0" smtClean="0">
                <a:solidFill>
                  <a:schemeClr val="tx1"/>
                </a:solidFill>
              </a:rPr>
              <a:t>(4/11/13)</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a:p>
        </p:txBody>
      </p:sp>
      <p:pic>
        <p:nvPicPr>
          <p:cNvPr id="28674" name="Picture 2" descr="roulettewheel.jpg (755×500)"/>
          <p:cNvPicPr>
            <a:picLocks noChangeAspect="1" noChangeArrowheads="1"/>
          </p:cNvPicPr>
          <p:nvPr/>
        </p:nvPicPr>
        <p:blipFill>
          <a:blip r:embed="rId4"/>
          <a:srcRect/>
          <a:stretch>
            <a:fillRect/>
          </a:stretch>
        </p:blipFill>
        <p:spPr bwMode="auto">
          <a:xfrm>
            <a:off x="4800600" y="2895600"/>
            <a:ext cx="3912108" cy="2590800"/>
          </a:xfrm>
          <a:prstGeom prst="rect">
            <a:avLst/>
          </a:prstGeom>
          <a:noFill/>
        </p:spPr>
      </p:pic>
    </p:spTree>
    <p:extLst>
      <p:ext uri="{BB962C8B-B14F-4D97-AF65-F5344CB8AC3E}">
        <p14:creationId xmlns:p14="http://schemas.microsoft.com/office/powerpoint/2010/main" val="30154194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Doubts and Failures</a:t>
            </a:r>
            <a:endParaRPr lang="en-US" dirty="0"/>
          </a:p>
        </p:txBody>
      </p:sp>
      <p:sp>
        <p:nvSpPr>
          <p:cNvPr id="3" name="Content Placeholder 2"/>
          <p:cNvSpPr>
            <a:spLocks noGrp="1"/>
          </p:cNvSpPr>
          <p:nvPr>
            <p:ph idx="1"/>
          </p:nvPr>
        </p:nvSpPr>
        <p:spPr>
          <a:xfrm>
            <a:off x="457200" y="1981200"/>
            <a:ext cx="4953000" cy="3886200"/>
          </a:xfrm>
        </p:spPr>
        <p:txBody>
          <a:bodyPr/>
          <a:lstStyle/>
          <a:p>
            <a:r>
              <a:rPr lang="en-US" dirty="0" smtClean="0"/>
              <a:t>Lack of validation causes conviction to be overturned</a:t>
            </a:r>
          </a:p>
          <a:p>
            <a:r>
              <a:rPr lang="en-US" dirty="0" smtClean="0"/>
              <a:t>April 2010 flight ban</a:t>
            </a:r>
          </a:p>
          <a:p>
            <a:r>
              <a:rPr lang="en-US" dirty="0" smtClean="0"/>
              <a:t>San </a:t>
            </a:r>
            <a:r>
              <a:rPr lang="en-US" dirty="0" err="1" smtClean="0"/>
              <a:t>Onofre</a:t>
            </a:r>
            <a:r>
              <a:rPr lang="en-US" dirty="0" smtClean="0"/>
              <a:t> Nuclear Generating Station</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pic>
        <p:nvPicPr>
          <p:cNvPr id="9218" name="Picture 2" descr="http://wattsupwiththat.files.wordpress.com/2010/04/final_name2.gif"/>
          <p:cNvPicPr>
            <a:picLocks noChangeAspect="1" noChangeArrowheads="1"/>
          </p:cNvPicPr>
          <p:nvPr/>
        </p:nvPicPr>
        <p:blipFill>
          <a:blip r:embed="rId3"/>
          <a:srcRect/>
          <a:stretch>
            <a:fillRect/>
          </a:stretch>
        </p:blipFill>
        <p:spPr bwMode="auto">
          <a:xfrm>
            <a:off x="6019800" y="838200"/>
            <a:ext cx="2790825" cy="5038726"/>
          </a:xfrm>
          <a:prstGeom prst="rect">
            <a:avLst/>
          </a:prstGeom>
          <a:noFill/>
        </p:spPr>
      </p:pic>
      <p:sp>
        <p:nvSpPr>
          <p:cNvPr id="9" name="TextBox 8"/>
          <p:cNvSpPr txBox="1"/>
          <p:nvPr/>
        </p:nvSpPr>
        <p:spPr>
          <a:xfrm>
            <a:off x="627973" y="5867400"/>
            <a:ext cx="7342909" cy="707886"/>
          </a:xfrm>
          <a:prstGeom prst="rect">
            <a:avLst/>
          </a:prstGeom>
          <a:noFill/>
        </p:spPr>
        <p:txBody>
          <a:bodyPr wrap="square" rtlCol="0">
            <a:spAutoFit/>
          </a:bodyPr>
          <a:lstStyle/>
          <a:p>
            <a:pPr algn="l"/>
            <a:r>
              <a:rPr lang="en-US" sz="1200" dirty="0" smtClean="0">
                <a:solidFill>
                  <a:schemeClr val="tx1"/>
                </a:solidFill>
              </a:rPr>
              <a:t>Image from </a:t>
            </a:r>
            <a:r>
              <a:rPr lang="en-US" sz="1200" dirty="0" smtClean="0">
                <a:hlinkClick r:id="rId4"/>
              </a:rPr>
              <a:t>http://wattsupwiththat.files.wordpress.com/2010/04/final_name2.gif</a:t>
            </a:r>
            <a:r>
              <a:rPr lang="en-US" sz="1200" dirty="0" smtClean="0"/>
              <a:t>, </a:t>
            </a:r>
          </a:p>
          <a:p>
            <a:pPr algn="l"/>
            <a:r>
              <a:rPr lang="en-US" sz="1200" dirty="0" smtClean="0">
                <a:solidFill>
                  <a:schemeClr val="tx1"/>
                </a:solidFill>
              </a:rPr>
              <a:t>(4/11/13)</a:t>
            </a:r>
            <a:endParaRPr lang="en-US" sz="1200" dirty="0">
              <a:solidFill>
                <a:schemeClr val="tx1"/>
              </a:solidFill>
            </a:endParaRPr>
          </a:p>
          <a:p>
            <a:pPr algn="l"/>
            <a:endParaRPr lang="en-US" sz="1600" dirty="0"/>
          </a:p>
        </p:txBody>
      </p:sp>
      <p:sp>
        <p:nvSpPr>
          <p:cNvPr id="10" name="TextBox 9"/>
          <p:cNvSpPr txBox="1"/>
          <p:nvPr/>
        </p:nvSpPr>
        <p:spPr>
          <a:xfrm>
            <a:off x="6248401" y="5943600"/>
            <a:ext cx="2133600" cy="523220"/>
          </a:xfrm>
          <a:prstGeom prst="rect">
            <a:avLst/>
          </a:prstGeom>
          <a:noFill/>
        </p:spPr>
        <p:txBody>
          <a:bodyPr wrap="square" rtlCol="0">
            <a:spAutoFit/>
          </a:bodyPr>
          <a:lstStyle/>
          <a:p>
            <a:pPr algn="l"/>
            <a:r>
              <a:rPr lang="en-US" sz="1200" dirty="0" smtClean="0">
                <a:solidFill>
                  <a:schemeClr val="tx1"/>
                </a:solidFill>
              </a:rPr>
              <a:t>Ash cloud dispersion data</a:t>
            </a:r>
          </a:p>
          <a:p>
            <a:pPr algn="l"/>
            <a:endParaRPr lang="en-US" sz="1600" dirty="0"/>
          </a:p>
        </p:txBody>
      </p:sp>
    </p:spTree>
    <p:extLst>
      <p:ext uri="{BB962C8B-B14F-4D97-AF65-F5344CB8AC3E}">
        <p14:creationId xmlns:p14="http://schemas.microsoft.com/office/powerpoint/2010/main" val="364633238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Thoughts/Conclusions</a:t>
            </a:r>
            <a:endParaRPr lang="en-US" dirty="0"/>
          </a:p>
        </p:txBody>
      </p:sp>
      <p:sp>
        <p:nvSpPr>
          <p:cNvPr id="3" name="Content Placeholder 2"/>
          <p:cNvSpPr>
            <a:spLocks noGrp="1"/>
          </p:cNvSpPr>
          <p:nvPr>
            <p:ph idx="1"/>
          </p:nvPr>
        </p:nvSpPr>
        <p:spPr/>
        <p:txBody>
          <a:bodyPr/>
          <a:lstStyle/>
          <a:p>
            <a:r>
              <a:rPr lang="en-US" dirty="0" smtClean="0"/>
              <a:t>Commercial simulations probably more likely to be initially flawed – tight schedules cause oversights of bugs, variables</a:t>
            </a:r>
          </a:p>
          <a:p>
            <a:r>
              <a:rPr lang="en-US" dirty="0" smtClean="0"/>
              <a:t>Significant actual data necessary to validate models, hard to convince public otherwise</a:t>
            </a:r>
          </a:p>
          <a:p>
            <a:r>
              <a:rPr lang="en-US" dirty="0" smtClean="0"/>
              <a:t>Average reliability should improve over time – increase in processing power and precision</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spTree>
    <p:extLst>
      <p:ext uri="{BB962C8B-B14F-4D97-AF65-F5344CB8AC3E}">
        <p14:creationId xmlns:p14="http://schemas.microsoft.com/office/powerpoint/2010/main" val="11447302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David Orenstein, “Computers can predict effects of  HIV policies” </a:t>
            </a:r>
            <a:r>
              <a:rPr lang="en-US" sz="1800" dirty="0" smtClean="0">
                <a:hlinkClick r:id="rId3"/>
              </a:rPr>
              <a:t>http://news.brown.edu/pressreleases/2012/07/hiv</a:t>
            </a:r>
            <a:r>
              <a:rPr lang="en-US" sz="1800" dirty="0" smtClean="0"/>
              <a:t> (4/11/13)</a:t>
            </a:r>
          </a:p>
          <a:p>
            <a:r>
              <a:rPr lang="en-US" sz="1800" dirty="0" err="1" smtClean="0"/>
              <a:t>A.E.Biondo</a:t>
            </a:r>
            <a:r>
              <a:rPr lang="en-US" sz="1800" dirty="0" smtClean="0"/>
              <a:t>, </a:t>
            </a:r>
            <a:r>
              <a:rPr lang="en-US" sz="1800" dirty="0" err="1" smtClean="0"/>
              <a:t>A.Pluchino</a:t>
            </a:r>
            <a:r>
              <a:rPr lang="en-US" sz="1800" dirty="0" smtClean="0"/>
              <a:t>, </a:t>
            </a:r>
            <a:r>
              <a:rPr lang="en-US" sz="1800" dirty="0" err="1" smtClean="0"/>
              <a:t>A.Rapisarda</a:t>
            </a:r>
            <a:r>
              <a:rPr lang="en-US" sz="1800" dirty="0" smtClean="0"/>
              <a:t>, and </a:t>
            </a:r>
            <a:r>
              <a:rPr lang="en-US" sz="1800" dirty="0" err="1" smtClean="0"/>
              <a:t>D.Helbing</a:t>
            </a:r>
            <a:r>
              <a:rPr lang="en-US" sz="1800" dirty="0" smtClean="0"/>
              <a:t>. “Are random trading strategies more successful than technical ones?” </a:t>
            </a:r>
            <a:r>
              <a:rPr lang="en-US" sz="1800" dirty="0" err="1" smtClean="0"/>
              <a:t>Universita</a:t>
            </a:r>
            <a:r>
              <a:rPr lang="en-US" sz="1800" dirty="0" smtClean="0"/>
              <a:t> </a:t>
            </a:r>
            <a:r>
              <a:rPr lang="en-US" sz="1800" dirty="0" err="1" smtClean="0"/>
              <a:t>di</a:t>
            </a:r>
            <a:r>
              <a:rPr lang="en-US" sz="1800" dirty="0" smtClean="0"/>
              <a:t> Catania, Italy. March 19, 2013</a:t>
            </a:r>
          </a:p>
          <a:p>
            <a:r>
              <a:rPr lang="en-US" sz="1800" dirty="0" smtClean="0"/>
              <a:t>Club of Rome, “40 years ‘Limits to Growth’” </a:t>
            </a:r>
            <a:r>
              <a:rPr lang="en-US" sz="1800" dirty="0" smtClean="0">
                <a:hlinkClick r:id="rId4"/>
              </a:rPr>
              <a:t>http://www.clubofrome.org/?p=326</a:t>
            </a:r>
            <a:r>
              <a:rPr lang="en-US" sz="1800" dirty="0" smtClean="0"/>
              <a:t> (4/11/13)</a:t>
            </a:r>
          </a:p>
          <a:p>
            <a:r>
              <a:rPr lang="en-US" sz="1800" dirty="0" smtClean="0"/>
              <a:t>Tim Sauer and James A. </a:t>
            </a:r>
            <a:r>
              <a:rPr lang="en-US" sz="1800" dirty="0" err="1" smtClean="0"/>
              <a:t>Yorke</a:t>
            </a:r>
            <a:r>
              <a:rPr lang="en-US" sz="1800" dirty="0" smtClean="0"/>
              <a:t>, “Rigorous verification of trajectories for the computer  simulation of dynamical systems” Nonlinearity 4.  August 1991</a:t>
            </a:r>
          </a:p>
          <a:p>
            <a:r>
              <a:rPr lang="en-US" sz="1800" dirty="0" smtClean="0"/>
              <a:t>Troy Brendon </a:t>
            </a:r>
            <a:r>
              <a:rPr lang="en-US" sz="1800" dirty="0" err="1" smtClean="0"/>
              <a:t>Savoie</a:t>
            </a:r>
            <a:r>
              <a:rPr lang="en-US" sz="1800" dirty="0" smtClean="0"/>
              <a:t>, “Human detection of computer simulation mistakes in engineering experiments” Massachusetts Institute of Technology. 2010</a:t>
            </a:r>
          </a:p>
          <a:p>
            <a:r>
              <a:rPr lang="en-US" sz="1800" dirty="0" err="1" smtClean="0"/>
              <a:t>Ciaran</a:t>
            </a:r>
            <a:r>
              <a:rPr lang="en-US" sz="1800" dirty="0" smtClean="0"/>
              <a:t> Hogg, “Computer Simulations on Climate Change are Flawed” </a:t>
            </a:r>
            <a:r>
              <a:rPr lang="en-US" sz="1800" dirty="0" smtClean="0">
                <a:hlinkClick r:id="rId5"/>
              </a:rPr>
              <a:t>http://www.justmeans.com/Computer-Simulations-on-Climate-Change-are-Flawed/46092.html</a:t>
            </a:r>
            <a:r>
              <a:rPr lang="en-US" sz="1800" dirty="0" smtClean="0"/>
              <a:t> (4/11/13)</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spTree>
    <p:extLst>
      <p:ext uri="{BB962C8B-B14F-4D97-AF65-F5344CB8AC3E}">
        <p14:creationId xmlns:p14="http://schemas.microsoft.com/office/powerpoint/2010/main" val="58580433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Cont.</a:t>
            </a:r>
            <a:endParaRPr lang="en-US" dirty="0"/>
          </a:p>
        </p:txBody>
      </p:sp>
      <p:sp>
        <p:nvSpPr>
          <p:cNvPr id="3" name="Content Placeholder 2"/>
          <p:cNvSpPr>
            <a:spLocks noGrp="1"/>
          </p:cNvSpPr>
          <p:nvPr>
            <p:ph idx="1"/>
          </p:nvPr>
        </p:nvSpPr>
        <p:spPr/>
        <p:txBody>
          <a:bodyPr/>
          <a:lstStyle/>
          <a:p>
            <a:r>
              <a:rPr lang="en-US" sz="1800" dirty="0" smtClean="0"/>
              <a:t>Author unspecified, “You can’t predict the weather” </a:t>
            </a:r>
            <a:r>
              <a:rPr lang="en-US" sz="1800" dirty="0" smtClean="0">
                <a:hlinkClick r:id="rId3"/>
              </a:rPr>
              <a:t>http://topologicoceans.wordpress.com/2011/08/17/you-cant-predict-the-weather/</a:t>
            </a:r>
            <a:r>
              <a:rPr lang="en-US" sz="1800" dirty="0" smtClean="0"/>
              <a:t> (4/11/13)</a:t>
            </a:r>
          </a:p>
          <a:p>
            <a:r>
              <a:rPr lang="en-US" sz="1800" dirty="0" smtClean="0"/>
              <a:t>Ben Hargreaves, “Chaos theory” </a:t>
            </a:r>
            <a:r>
              <a:rPr lang="en-US" sz="1800" dirty="0" smtClean="0">
                <a:hlinkClick r:id="rId4"/>
              </a:rPr>
              <a:t>http://www.marczyk.net/downloads/Engineering_Mag_Toulouse.pdf</a:t>
            </a:r>
            <a:r>
              <a:rPr lang="en-US" sz="1800" dirty="0" smtClean="0"/>
              <a:t> (4/11/13)</a:t>
            </a:r>
          </a:p>
          <a:p>
            <a:r>
              <a:rPr lang="en-US" sz="1800" dirty="0" smtClean="0"/>
              <a:t>Susan Gilmore, “Man wins new trial in car-accident death” </a:t>
            </a:r>
            <a:r>
              <a:rPr lang="en-US" sz="1800" dirty="0" smtClean="0">
                <a:hlinkClick r:id="rId5"/>
              </a:rPr>
              <a:t>http://seattletimes.com/html/localnews/2002181501_pccrash16m.html</a:t>
            </a:r>
            <a:r>
              <a:rPr lang="en-US" sz="1800" dirty="0" smtClean="0"/>
              <a:t> (4/11/13)</a:t>
            </a:r>
          </a:p>
          <a:p>
            <a:r>
              <a:rPr lang="en-US" sz="1800" dirty="0" smtClean="0"/>
              <a:t>Caroline </a:t>
            </a:r>
            <a:r>
              <a:rPr lang="en-US" sz="1800" dirty="0" err="1" smtClean="0"/>
              <a:t>Gammell</a:t>
            </a:r>
            <a:r>
              <a:rPr lang="en-US" sz="1800" dirty="0" smtClean="0"/>
              <a:t>, David </a:t>
            </a:r>
            <a:r>
              <a:rPr lang="en-US" sz="1800" dirty="0" err="1" smtClean="0"/>
              <a:t>Millward</a:t>
            </a:r>
            <a:r>
              <a:rPr lang="en-US" sz="1800" dirty="0" smtClean="0"/>
              <a:t> and Bruno </a:t>
            </a:r>
            <a:r>
              <a:rPr lang="en-US" sz="1800" dirty="0" err="1" smtClean="0"/>
              <a:t>Waterfield</a:t>
            </a:r>
            <a:r>
              <a:rPr lang="en-US" sz="1800" dirty="0" smtClean="0"/>
              <a:t>, “Volcanic ash cloud: Met Office blamed for unnecessary six-day closure” </a:t>
            </a:r>
            <a:r>
              <a:rPr lang="en-US" sz="1800" dirty="0" smtClean="0">
                <a:hlinkClick r:id="rId6"/>
              </a:rPr>
              <a:t>http://www.telegraph.co.uk/news/7608722/Volcanic-ash-cloud-Met-Office-blamed-for-unnecessary-six-day-closure.html</a:t>
            </a:r>
            <a:r>
              <a:rPr lang="en-US" sz="1800" dirty="0" smtClean="0"/>
              <a:t> (4/11/13)</a:t>
            </a:r>
          </a:p>
          <a:p>
            <a:r>
              <a:rPr lang="en-US" sz="1800" dirty="0" smtClean="0"/>
              <a:t>Anne C. </a:t>
            </a:r>
            <a:r>
              <a:rPr lang="en-US" sz="1800" dirty="0" err="1" smtClean="0"/>
              <a:t>Mulkern</a:t>
            </a:r>
            <a:r>
              <a:rPr lang="en-US" sz="1800" dirty="0" smtClean="0"/>
              <a:t>, “Flawed computer model, generator design led to San </a:t>
            </a:r>
            <a:r>
              <a:rPr lang="en-US" sz="1800" dirty="0" err="1" smtClean="0"/>
              <a:t>Onofre</a:t>
            </a:r>
            <a:r>
              <a:rPr lang="en-US" sz="1800" dirty="0" smtClean="0"/>
              <a:t> leak – NRC” </a:t>
            </a:r>
            <a:r>
              <a:rPr lang="en-US" sz="1800" dirty="0" smtClean="0">
                <a:hlinkClick r:id="rId7"/>
              </a:rPr>
              <a:t>http://eenews.net/public/Greenwire/2012/06/19/2</a:t>
            </a:r>
            <a:r>
              <a:rPr lang="en-US" sz="1800" dirty="0" smtClean="0"/>
              <a:t> (4/11/13)</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spTree>
    <p:extLst>
      <p:ext uri="{BB962C8B-B14F-4D97-AF65-F5344CB8AC3E}">
        <p14:creationId xmlns:p14="http://schemas.microsoft.com/office/powerpoint/2010/main" val="41284187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Robots</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smtClean="0">
                <a:solidFill>
                  <a:schemeClr val="tx1"/>
                </a:solidFill>
              </a:rPr>
              <a:t>[1]</a:t>
            </a:r>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pic>
        <p:nvPicPr>
          <p:cNvPr id="10" name="Picture 9"/>
          <p:cNvPicPr>
            <a:picLocks noChangeAspect="1"/>
          </p:cNvPicPr>
          <p:nvPr/>
        </p:nvPicPr>
        <p:blipFill>
          <a:blip r:embed="rId3"/>
          <a:stretch>
            <a:fillRect/>
          </a:stretch>
        </p:blipFill>
        <p:spPr>
          <a:xfrm>
            <a:off x="2752725" y="1524000"/>
            <a:ext cx="3638550" cy="4385446"/>
          </a:xfrm>
          <a:prstGeom prst="rect">
            <a:avLst/>
          </a:prstGeom>
        </p:spPr>
      </p:pic>
    </p:spTree>
    <p:extLst>
      <p:ext uri="{BB962C8B-B14F-4D97-AF65-F5344CB8AC3E}">
        <p14:creationId xmlns:p14="http://schemas.microsoft.com/office/powerpoint/2010/main" val="361581665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robot?</a:t>
            </a:r>
            <a:endParaRPr lang="en-US" dirty="0"/>
          </a:p>
        </p:txBody>
      </p:sp>
      <p:sp>
        <p:nvSpPr>
          <p:cNvPr id="3" name="Content Placeholder 2"/>
          <p:cNvSpPr>
            <a:spLocks noGrp="1"/>
          </p:cNvSpPr>
          <p:nvPr>
            <p:ph idx="1"/>
          </p:nvPr>
        </p:nvSpPr>
        <p:spPr/>
        <p:txBody>
          <a:bodyPr/>
          <a:lstStyle/>
          <a:p>
            <a:r>
              <a:rPr lang="en-US" dirty="0" smtClean="0"/>
              <a:t>Machine</a:t>
            </a:r>
          </a:p>
          <a:p>
            <a:r>
              <a:rPr lang="en-US" dirty="0" smtClean="0"/>
              <a:t>Sense</a:t>
            </a:r>
          </a:p>
          <a:p>
            <a:r>
              <a:rPr lang="en-US" dirty="0" smtClean="0"/>
              <a:t>Think</a:t>
            </a:r>
          </a:p>
          <a:p>
            <a:r>
              <a:rPr lang="en-US" dirty="0" smtClean="0"/>
              <a:t>Act</a:t>
            </a:r>
            <a:endParaRPr lang="en-US" sz="11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smtClean="0">
                <a:solidFill>
                  <a:schemeClr val="tx1"/>
                </a:solidFill>
              </a:rPr>
              <a:t>[2], [3]</a:t>
            </a:r>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a:p>
        </p:txBody>
      </p:sp>
      <p:pic>
        <p:nvPicPr>
          <p:cNvPr id="10" name="Picture 9"/>
          <p:cNvPicPr>
            <a:picLocks noChangeAspect="1"/>
          </p:cNvPicPr>
          <p:nvPr/>
        </p:nvPicPr>
        <p:blipFill>
          <a:blip r:embed="rId3"/>
          <a:stretch>
            <a:fillRect/>
          </a:stretch>
        </p:blipFill>
        <p:spPr>
          <a:xfrm>
            <a:off x="3048000" y="2209800"/>
            <a:ext cx="5181600" cy="3385889"/>
          </a:xfrm>
          <a:prstGeom prst="rect">
            <a:avLst/>
          </a:prstGeom>
        </p:spPr>
      </p:pic>
    </p:spTree>
    <p:extLst>
      <p:ext uri="{BB962C8B-B14F-4D97-AF65-F5344CB8AC3E}">
        <p14:creationId xmlns:p14="http://schemas.microsoft.com/office/powerpoint/2010/main" val="38507224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Military Robots</a:t>
            </a:r>
            <a:endParaRPr lang="en-US" dirty="0"/>
          </a:p>
        </p:txBody>
      </p:sp>
      <p:sp>
        <p:nvSpPr>
          <p:cNvPr id="3" name="Content Placeholder 2"/>
          <p:cNvSpPr>
            <a:spLocks noGrp="1"/>
          </p:cNvSpPr>
          <p:nvPr>
            <p:ph idx="1"/>
          </p:nvPr>
        </p:nvSpPr>
        <p:spPr/>
        <p:txBody>
          <a:bodyPr/>
          <a:lstStyle/>
          <a:p>
            <a:r>
              <a:rPr lang="en-US" dirty="0" smtClean="0"/>
              <a:t>Drones (UAV)</a:t>
            </a:r>
          </a:p>
          <a:p>
            <a:r>
              <a:rPr lang="en-US" dirty="0" smtClean="0"/>
              <a:t>Locating Enemies</a:t>
            </a:r>
          </a:p>
          <a:p>
            <a:r>
              <a:rPr lang="en-US" dirty="0" smtClean="0"/>
              <a:t>Defuse Roadside Bombs</a:t>
            </a:r>
          </a:p>
          <a:p>
            <a:r>
              <a:rPr lang="en-US" dirty="0" smtClean="0"/>
              <a:t>Combat</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09600" y="5943600"/>
            <a:ext cx="7342909" cy="276999"/>
          </a:xfrm>
          <a:prstGeom prst="rect">
            <a:avLst/>
          </a:prstGeom>
          <a:noFill/>
        </p:spPr>
        <p:txBody>
          <a:bodyPr wrap="square" rtlCol="0">
            <a:spAutoFit/>
          </a:bodyPr>
          <a:lstStyle/>
          <a:p>
            <a:pPr algn="l"/>
            <a:r>
              <a:rPr lang="en-US" sz="1200" dirty="0" smtClean="0">
                <a:solidFill>
                  <a:schemeClr val="tx1"/>
                </a:solidFill>
              </a:rPr>
              <a:t>[1], [4], [</a:t>
            </a:r>
            <a:r>
              <a:rPr lang="en-US" sz="1200" dirty="0">
                <a:solidFill>
                  <a:schemeClr val="tx1"/>
                </a:solidFill>
              </a:rPr>
              <a:t>5</a:t>
            </a:r>
            <a:r>
              <a:rPr lang="en-US" sz="1200" dirty="0" smtClean="0">
                <a:solidFill>
                  <a:schemeClr val="tx1"/>
                </a:solidFill>
              </a:rPr>
              <a:t>], [6]</a:t>
            </a:r>
            <a:endParaRPr lang="en-US" sz="1200" dirty="0">
              <a:solidFill>
                <a:schemeClr val="tx1"/>
              </a:solidFill>
            </a:endParaRP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dirty="0"/>
          </a:p>
        </p:txBody>
      </p:sp>
      <p:pic>
        <p:nvPicPr>
          <p:cNvPr id="9" name="Picture 8"/>
          <p:cNvPicPr>
            <a:picLocks noChangeAspect="1"/>
          </p:cNvPicPr>
          <p:nvPr/>
        </p:nvPicPr>
        <p:blipFill>
          <a:blip r:embed="rId3"/>
          <a:stretch>
            <a:fillRect/>
          </a:stretch>
        </p:blipFill>
        <p:spPr>
          <a:xfrm>
            <a:off x="5257800" y="2209800"/>
            <a:ext cx="3124200" cy="2483739"/>
          </a:xfrm>
          <a:prstGeom prst="rect">
            <a:avLst/>
          </a:prstGeom>
        </p:spPr>
      </p:pic>
    </p:spTree>
    <p:extLst>
      <p:ext uri="{BB962C8B-B14F-4D97-AF65-F5344CB8AC3E}">
        <p14:creationId xmlns:p14="http://schemas.microsoft.com/office/powerpoint/2010/main" val="126023647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SWORDS</a:t>
            </a:r>
            <a:endParaRPr lang="en-US" dirty="0"/>
          </a:p>
        </p:txBody>
      </p:sp>
      <p:sp>
        <p:nvSpPr>
          <p:cNvPr id="3" name="Content Placeholder 2"/>
          <p:cNvSpPr>
            <a:spLocks noGrp="1"/>
          </p:cNvSpPr>
          <p:nvPr>
            <p:ph idx="1"/>
          </p:nvPr>
        </p:nvSpPr>
        <p:spPr/>
        <p:txBody>
          <a:bodyPr/>
          <a:lstStyle/>
          <a:p>
            <a:r>
              <a:rPr lang="en-US" dirty="0"/>
              <a:t>Special Weapons Observation Remote Direct-Action System</a:t>
            </a:r>
            <a:endParaRPr lang="en-US" dirty="0" smtClean="0"/>
          </a:p>
          <a:p>
            <a:r>
              <a:rPr lang="en-US" dirty="0" smtClean="0"/>
              <a:t>3 built &amp; sent to Iraq </a:t>
            </a:r>
          </a:p>
          <a:p>
            <a:r>
              <a:rPr lang="en-US" dirty="0" smtClean="0"/>
              <a:t>5 cameras</a:t>
            </a:r>
          </a:p>
          <a:p>
            <a:r>
              <a:rPr lang="en-US" dirty="0" smtClean="0"/>
              <a:t>Surveillance</a:t>
            </a:r>
          </a:p>
          <a:p>
            <a:r>
              <a:rPr lang="en-US" dirty="0" smtClean="0"/>
              <a:t>Never fired a shot</a:t>
            </a:r>
          </a:p>
          <a:p>
            <a:r>
              <a:rPr lang="en-US" dirty="0" smtClean="0"/>
              <a:t>3 </a:t>
            </a:r>
            <a:r>
              <a:rPr lang="en-US" dirty="0" err="1" smtClean="0"/>
              <a:t>uncommanded</a:t>
            </a:r>
            <a:r>
              <a:rPr lang="en-US" dirty="0" smtClean="0"/>
              <a:t> actions</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09600" y="5867400"/>
            <a:ext cx="1447800" cy="276999"/>
          </a:xfrm>
          <a:prstGeom prst="rect">
            <a:avLst/>
          </a:prstGeom>
          <a:noFill/>
        </p:spPr>
        <p:txBody>
          <a:bodyPr wrap="square" rtlCol="0">
            <a:spAutoFit/>
          </a:bodyPr>
          <a:lstStyle/>
          <a:p>
            <a:pPr algn="l"/>
            <a:r>
              <a:rPr lang="en-US" sz="1200" dirty="0" smtClean="0">
                <a:solidFill>
                  <a:schemeClr val="tx1"/>
                </a:solidFill>
              </a:rPr>
              <a:t>[6], [</a:t>
            </a:r>
            <a:r>
              <a:rPr lang="en-US" sz="1200" dirty="0">
                <a:solidFill>
                  <a:schemeClr val="tx1"/>
                </a:solidFill>
              </a:rPr>
              <a:t>7</a:t>
            </a:r>
            <a:r>
              <a:rPr lang="en-US" sz="1200" dirty="0" smtClean="0">
                <a:solidFill>
                  <a:schemeClr val="tx1"/>
                </a:solidFill>
              </a:rPr>
              <a:t>], [</a:t>
            </a:r>
            <a:r>
              <a:rPr lang="en-US" sz="1200" dirty="0">
                <a:solidFill>
                  <a:schemeClr val="tx1"/>
                </a:solidFill>
              </a:rPr>
              <a:t>8</a:t>
            </a:r>
            <a:r>
              <a:rPr lang="en-US" sz="1200" dirty="0" smtClean="0">
                <a:solidFill>
                  <a:schemeClr val="tx1"/>
                </a:solidFill>
              </a:rPr>
              <a:t>], [</a:t>
            </a:r>
            <a:r>
              <a:rPr lang="en-US" sz="1200" dirty="0">
                <a:solidFill>
                  <a:schemeClr val="tx1"/>
                </a:solidFill>
              </a:rPr>
              <a:t>9</a:t>
            </a:r>
            <a:r>
              <a:rPr lang="en-US" sz="1200" dirty="0" smtClean="0">
                <a:solidFill>
                  <a:schemeClr val="tx1"/>
                </a:solidFill>
              </a:rPr>
              <a:t>], [10] </a:t>
            </a: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18</a:t>
            </a:fld>
            <a:endParaRPr lang="en-US" dirty="0"/>
          </a:p>
        </p:txBody>
      </p:sp>
      <p:pic>
        <p:nvPicPr>
          <p:cNvPr id="11" name="Picture 10"/>
          <p:cNvPicPr>
            <a:picLocks noChangeAspect="1"/>
          </p:cNvPicPr>
          <p:nvPr/>
        </p:nvPicPr>
        <p:blipFill>
          <a:blip r:embed="rId3"/>
          <a:stretch>
            <a:fillRect/>
          </a:stretch>
        </p:blipFill>
        <p:spPr>
          <a:xfrm>
            <a:off x="5257800" y="2616200"/>
            <a:ext cx="3556000" cy="3556000"/>
          </a:xfrm>
          <a:prstGeom prst="rect">
            <a:avLst/>
          </a:prstGeom>
        </p:spPr>
      </p:pic>
    </p:spTree>
    <p:extLst>
      <p:ext uri="{BB962C8B-B14F-4D97-AF65-F5344CB8AC3E}">
        <p14:creationId xmlns:p14="http://schemas.microsoft.com/office/powerpoint/2010/main" val="853264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MAARS</a:t>
            </a:r>
          </a:p>
        </p:txBody>
      </p:sp>
      <p:sp>
        <p:nvSpPr>
          <p:cNvPr id="3" name="Content Placeholder 2"/>
          <p:cNvSpPr>
            <a:spLocks noGrp="1"/>
          </p:cNvSpPr>
          <p:nvPr>
            <p:ph idx="1"/>
          </p:nvPr>
        </p:nvSpPr>
        <p:spPr/>
        <p:txBody>
          <a:bodyPr/>
          <a:lstStyle/>
          <a:p>
            <a:r>
              <a:rPr lang="en-US" dirty="0"/>
              <a:t>Modular Advanced Armed Robotic System</a:t>
            </a:r>
            <a:endParaRPr lang="en-US" dirty="0" smtClean="0"/>
          </a:p>
          <a:p>
            <a:r>
              <a:rPr lang="en-US" dirty="0" smtClean="0"/>
              <a:t>Locating enemies and surveillance </a:t>
            </a:r>
          </a:p>
          <a:p>
            <a:r>
              <a:rPr lang="en-US" dirty="0" smtClean="0"/>
              <a:t>Multiple cameras</a:t>
            </a:r>
          </a:p>
          <a:p>
            <a:r>
              <a:rPr lang="en-US" dirty="0" smtClean="0"/>
              <a:t>Microphone/Speaker</a:t>
            </a:r>
          </a:p>
          <a:p>
            <a:r>
              <a:rPr lang="en-US" dirty="0" smtClean="0"/>
              <a:t>3 Equip Modes</a:t>
            </a:r>
          </a:p>
          <a:p>
            <a:r>
              <a:rPr lang="en-US" dirty="0" smtClean="0"/>
              <a:t>Return Fire Capable</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5" name="TextBox 4"/>
          <p:cNvSpPr txBox="1"/>
          <p:nvPr/>
        </p:nvSpPr>
        <p:spPr>
          <a:xfrm>
            <a:off x="609600" y="5943600"/>
            <a:ext cx="7342909" cy="276999"/>
          </a:xfrm>
          <a:prstGeom prst="rect">
            <a:avLst/>
          </a:prstGeom>
          <a:noFill/>
        </p:spPr>
        <p:txBody>
          <a:bodyPr wrap="square" rtlCol="0">
            <a:spAutoFit/>
          </a:bodyPr>
          <a:lstStyle/>
          <a:p>
            <a:pPr algn="l"/>
            <a:r>
              <a:rPr lang="en-US" sz="1200" dirty="0" smtClean="0">
                <a:solidFill>
                  <a:schemeClr val="tx1"/>
                </a:solidFill>
              </a:rPr>
              <a:t>[11], [12], [13],</a:t>
            </a:r>
            <a:r>
              <a:rPr lang="en-US" sz="1200" dirty="0">
                <a:solidFill>
                  <a:schemeClr val="tx1"/>
                </a:solidFill>
              </a:rPr>
              <a:t> </a:t>
            </a:r>
            <a:r>
              <a:rPr lang="en-US" sz="1200" dirty="0" smtClean="0">
                <a:solidFill>
                  <a:schemeClr val="tx1"/>
                </a:solidFill>
              </a:rPr>
              <a:t>[14]</a:t>
            </a: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19</a:t>
            </a:fld>
            <a:endParaRPr lang="en-US" dirty="0"/>
          </a:p>
        </p:txBody>
      </p:sp>
      <p:pic>
        <p:nvPicPr>
          <p:cNvPr id="12" name="Picture 11"/>
          <p:cNvPicPr>
            <a:picLocks noChangeAspect="1"/>
          </p:cNvPicPr>
          <p:nvPr/>
        </p:nvPicPr>
        <p:blipFill>
          <a:blip r:embed="rId3"/>
          <a:stretch>
            <a:fillRect/>
          </a:stretch>
        </p:blipFill>
        <p:spPr>
          <a:xfrm>
            <a:off x="5257800" y="3219450"/>
            <a:ext cx="3530600" cy="2647950"/>
          </a:xfrm>
          <a:prstGeom prst="rect">
            <a:avLst/>
          </a:prstGeom>
        </p:spPr>
      </p:pic>
    </p:spTree>
    <p:extLst>
      <p:ext uri="{BB962C8B-B14F-4D97-AF65-F5344CB8AC3E}">
        <p14:creationId xmlns:p14="http://schemas.microsoft.com/office/powerpoint/2010/main" val="113287028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Errors, Failures, And Risks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strike="sngStrike" dirty="0" smtClean="0">
                <a:ea typeface="ＭＳ Ｐゴシック" pitchFamily="-109" charset="-128"/>
                <a:cs typeface="ＭＳ Ｐゴシック" pitchFamily="-109" charset="-128"/>
              </a:rPr>
              <a:t>Guest Speaker</a:t>
            </a: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B9AEBF3-464F-464C-8D24-78D5E5DFEF6E}"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A8121A93-5D49-A249-A1FE-A484C90D25DC}" type="datetime1">
              <a:rPr lang="en-US" smtClean="0"/>
              <a:t>4/11/13</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Risk?</a:t>
            </a:r>
            <a:endParaRPr lang="en-US" dirty="0"/>
          </a:p>
        </p:txBody>
      </p:sp>
      <p:sp>
        <p:nvSpPr>
          <p:cNvPr id="3" name="Content Placeholder 2"/>
          <p:cNvSpPr>
            <a:spLocks noGrp="1"/>
          </p:cNvSpPr>
          <p:nvPr>
            <p:ph idx="1"/>
          </p:nvPr>
        </p:nvSpPr>
        <p:spPr>
          <a:xfrm>
            <a:off x="457200" y="1676400"/>
            <a:ext cx="8229600" cy="4267200"/>
          </a:xfrm>
        </p:spPr>
        <p:txBody>
          <a:bodyPr/>
          <a:lstStyle/>
          <a:p>
            <a:r>
              <a:rPr lang="en-US" dirty="0"/>
              <a:t>National Defense Authorization Act of </a:t>
            </a:r>
            <a:r>
              <a:rPr lang="en-US" dirty="0" smtClean="0"/>
              <a:t>2001</a:t>
            </a:r>
          </a:p>
          <a:p>
            <a:pPr lvl="1"/>
            <a:r>
              <a:rPr lang="en-US" dirty="0" smtClean="0"/>
              <a:t>1/3 attack aircrafts – unarmed by 2010</a:t>
            </a:r>
          </a:p>
          <a:p>
            <a:pPr lvl="1"/>
            <a:r>
              <a:rPr lang="en-US" dirty="0" smtClean="0"/>
              <a:t>1/3 ground combat vehicles– driverless by 2015</a:t>
            </a:r>
          </a:p>
          <a:p>
            <a:r>
              <a:rPr lang="en-US" dirty="0" smtClean="0"/>
              <a:t>Innocent people attacked</a:t>
            </a:r>
          </a:p>
          <a:p>
            <a:pPr lvl="1"/>
            <a:r>
              <a:rPr lang="en-US" dirty="0" smtClean="0"/>
              <a:t>~450 civilians or unknown deaths</a:t>
            </a:r>
          </a:p>
          <a:p>
            <a:r>
              <a:rPr lang="en-US" dirty="0" smtClean="0"/>
              <a:t>Human self consciousness</a:t>
            </a:r>
            <a:endParaRPr lang="en-US" dirty="0"/>
          </a:p>
          <a:p>
            <a:pPr lvl="1"/>
            <a:r>
              <a:rPr lang="en-US" dirty="0"/>
              <a:t>Civilian aircraft fired </a:t>
            </a:r>
            <a:r>
              <a:rPr lang="en-US" dirty="0" smtClean="0"/>
              <a:t>at</a:t>
            </a:r>
          </a:p>
          <a:p>
            <a:r>
              <a:rPr lang="en-US" dirty="0" smtClean="0"/>
              <a:t>More &amp; easier wars</a:t>
            </a:r>
          </a:p>
          <a:p>
            <a:r>
              <a:rPr lang="en-US" dirty="0" smtClean="0"/>
              <a:t>Being behind</a:t>
            </a:r>
          </a:p>
          <a:p>
            <a:pPr lvl="1"/>
            <a:r>
              <a:rPr lang="en-US" dirty="0" smtClean="0"/>
              <a:t>56 countries with military robots</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5" name="TextBox 4"/>
          <p:cNvSpPr txBox="1"/>
          <p:nvPr/>
        </p:nvSpPr>
        <p:spPr>
          <a:xfrm>
            <a:off x="609600" y="5943600"/>
            <a:ext cx="7342909" cy="276999"/>
          </a:xfrm>
          <a:prstGeom prst="rect">
            <a:avLst/>
          </a:prstGeom>
          <a:noFill/>
        </p:spPr>
        <p:txBody>
          <a:bodyPr wrap="square" rtlCol="0">
            <a:spAutoFit/>
          </a:bodyPr>
          <a:lstStyle/>
          <a:p>
            <a:pPr algn="l"/>
            <a:r>
              <a:rPr lang="en-US" sz="1200" dirty="0" smtClean="0">
                <a:solidFill>
                  <a:schemeClr val="tx1"/>
                </a:solidFill>
              </a:rPr>
              <a:t>[15], [16]</a:t>
            </a: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20</a:t>
            </a:fld>
            <a:endParaRPr lang="en-US" dirty="0"/>
          </a:p>
        </p:txBody>
      </p:sp>
    </p:spTree>
    <p:extLst>
      <p:ext uri="{BB962C8B-B14F-4D97-AF65-F5344CB8AC3E}">
        <p14:creationId xmlns:p14="http://schemas.microsoft.com/office/powerpoint/2010/main" val="17178092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There will be more robots</a:t>
            </a:r>
          </a:p>
          <a:p>
            <a:r>
              <a:rPr lang="en-US" dirty="0" smtClean="0"/>
              <a:t>Safety actions need to be in place</a:t>
            </a:r>
          </a:p>
          <a:p>
            <a:endParaRPr lang="en-US" dirty="0" smtClean="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21</a:t>
            </a:fld>
            <a:endParaRPr lang="en-US" dirty="0"/>
          </a:p>
        </p:txBody>
      </p:sp>
    </p:spTree>
    <p:extLst>
      <p:ext uri="{BB962C8B-B14F-4D97-AF65-F5344CB8AC3E}">
        <p14:creationId xmlns:p14="http://schemas.microsoft.com/office/powerpoint/2010/main" val="37377895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500" dirty="0"/>
              <a:t>[1] Eric Stoner, ‘Robot Wars’, http://</a:t>
            </a:r>
            <a:r>
              <a:rPr lang="en-US" sz="1500" dirty="0" err="1"/>
              <a:t>www.warresisters.org</a:t>
            </a:r>
            <a:r>
              <a:rPr lang="en-US" sz="1500" dirty="0"/>
              <a:t>/node/694 (April 6, 2013</a:t>
            </a:r>
            <a:r>
              <a:rPr lang="en-US" sz="1500" dirty="0" smtClean="0"/>
              <a:t>)</a:t>
            </a:r>
          </a:p>
          <a:p>
            <a:r>
              <a:rPr lang="en-US" sz="1500" dirty="0"/>
              <a:t>[2] Patrick Lin, Keith Abney, George A. </a:t>
            </a:r>
            <a:r>
              <a:rPr lang="en-US" sz="1500" dirty="0" err="1"/>
              <a:t>Bekey</a:t>
            </a:r>
            <a:r>
              <a:rPr lang="en-US" sz="1500" dirty="0"/>
              <a:t>, ‘Robot Ethics: The Ethical and Social Implications of Robotics’, Massachusetts Institute of Technology, 2012 (17-18)</a:t>
            </a:r>
          </a:p>
          <a:p>
            <a:r>
              <a:rPr lang="en-US" sz="1500" dirty="0"/>
              <a:t>[3] Photo, http://</a:t>
            </a:r>
            <a:r>
              <a:rPr lang="en-US" sz="1500" dirty="0" err="1"/>
              <a:t>visualservoing.files.wordpress.com</a:t>
            </a:r>
            <a:r>
              <a:rPr lang="en-US" sz="1500" dirty="0"/>
              <a:t>/2012/04/</a:t>
            </a:r>
            <a:r>
              <a:rPr lang="en-US" sz="1500" dirty="0" err="1"/>
              <a:t>reem_perception_action_loop.jpg</a:t>
            </a:r>
            <a:r>
              <a:rPr lang="en-US" sz="1500" dirty="0"/>
              <a:t> (April </a:t>
            </a:r>
            <a:r>
              <a:rPr lang="en-US" sz="1500" dirty="0" smtClean="0"/>
              <a:t>10, </a:t>
            </a:r>
            <a:r>
              <a:rPr lang="en-US" sz="1500" dirty="0"/>
              <a:t>2013</a:t>
            </a:r>
            <a:r>
              <a:rPr lang="en-US" sz="1500" dirty="0" smtClean="0"/>
              <a:t>)</a:t>
            </a:r>
            <a:endParaRPr lang="en-US" sz="1500" dirty="0"/>
          </a:p>
          <a:p>
            <a:r>
              <a:rPr lang="en-US" sz="1500" dirty="0"/>
              <a:t>[4] FCNL, ‘Understanding Drones’, http://</a:t>
            </a:r>
            <a:r>
              <a:rPr lang="en-US" sz="1500" dirty="0" err="1"/>
              <a:t>fcnl.org</a:t>
            </a:r>
            <a:r>
              <a:rPr lang="en-US" sz="1500" dirty="0"/>
              <a:t>/issues/</a:t>
            </a:r>
            <a:r>
              <a:rPr lang="en-US" sz="1500" dirty="0" err="1"/>
              <a:t>foreign_policy</a:t>
            </a:r>
            <a:r>
              <a:rPr lang="en-US" sz="1500" dirty="0"/>
              <a:t>/</a:t>
            </a:r>
            <a:r>
              <a:rPr lang="en-US" sz="1500" dirty="0" err="1"/>
              <a:t>understanding_drones</a:t>
            </a:r>
            <a:r>
              <a:rPr lang="en-US" sz="1500" dirty="0"/>
              <a:t>/ (</a:t>
            </a:r>
            <a:r>
              <a:rPr lang="en-US" sz="1500" dirty="0" err="1"/>
              <a:t>Apirl</a:t>
            </a:r>
            <a:r>
              <a:rPr lang="en-US" sz="1500" dirty="0"/>
              <a:t> 7, 2013</a:t>
            </a:r>
            <a:r>
              <a:rPr lang="en-US" sz="1500" dirty="0" smtClean="0"/>
              <a:t>)</a:t>
            </a:r>
          </a:p>
          <a:p>
            <a:r>
              <a:rPr lang="en-US" sz="1500" dirty="0" smtClean="0"/>
              <a:t>[5] </a:t>
            </a:r>
            <a:r>
              <a:rPr lang="en-US" sz="1500" dirty="0"/>
              <a:t>Mike Hanlon, ‘The first gun-toting robotic combat soldiers set to be deployed’, January 26, 2006,  http://</a:t>
            </a:r>
            <a:r>
              <a:rPr lang="en-US" sz="1500" dirty="0" err="1"/>
              <a:t>www.gizmag.com</a:t>
            </a:r>
            <a:r>
              <a:rPr lang="en-US" sz="1500" dirty="0"/>
              <a:t>/go/5098/,  April 7, </a:t>
            </a:r>
            <a:r>
              <a:rPr lang="en-US" sz="1500" dirty="0" smtClean="0"/>
              <a:t>2013</a:t>
            </a:r>
          </a:p>
          <a:p>
            <a:r>
              <a:rPr lang="en-US" sz="1500" dirty="0" smtClean="0"/>
              <a:t>[6] Silver </a:t>
            </a:r>
            <a:r>
              <a:rPr lang="en-US" sz="1500" dirty="0"/>
              <a:t>Circle Underground, ‘Thomas Jefferson’s Home Town First to Ban Drone Surveillance’, </a:t>
            </a:r>
            <a:r>
              <a:rPr lang="en-US" sz="1500" dirty="0" smtClean="0"/>
              <a:t>February 6, 2013, http</a:t>
            </a:r>
            <a:r>
              <a:rPr lang="en-US" sz="1500" dirty="0"/>
              <a:t>://</a:t>
            </a:r>
            <a:r>
              <a:rPr lang="en-US" sz="1500" dirty="0" err="1"/>
              <a:t>silverunderground.com</a:t>
            </a:r>
            <a:r>
              <a:rPr lang="en-US" sz="1500" dirty="0"/>
              <a:t>/2013/02/</a:t>
            </a:r>
            <a:r>
              <a:rPr lang="en-US" sz="1500" dirty="0" err="1"/>
              <a:t>thomas</a:t>
            </a:r>
            <a:r>
              <a:rPr lang="en-US" sz="1500" dirty="0"/>
              <a:t>-</a:t>
            </a:r>
            <a:r>
              <a:rPr lang="en-US" sz="1500" dirty="0" err="1"/>
              <a:t>jeffersons</a:t>
            </a:r>
            <a:r>
              <a:rPr lang="en-US" sz="1500" dirty="0"/>
              <a:t>-home-town-first-to-ban-drone-surveillance</a:t>
            </a:r>
            <a:r>
              <a:rPr lang="en-US" sz="1500" dirty="0" smtClean="0"/>
              <a:t>/ (April 10, 2013)</a:t>
            </a:r>
          </a:p>
          <a:p>
            <a:r>
              <a:rPr lang="en-US" sz="1500" dirty="0" smtClean="0"/>
              <a:t>[7] </a:t>
            </a:r>
            <a:r>
              <a:rPr lang="en-US" sz="1500" dirty="0"/>
              <a:t>Erik </a:t>
            </a:r>
            <a:r>
              <a:rPr lang="en-US" sz="1500" dirty="0" err="1"/>
              <a:t>Sofge</a:t>
            </a:r>
            <a:r>
              <a:rPr lang="en-US" sz="1500" dirty="0"/>
              <a:t>, ‘America's Robot Army: Are Unmanned Fighters Ready for Combat?’, December 18, 2009 http://</a:t>
            </a:r>
            <a:r>
              <a:rPr lang="en-US" sz="1500" dirty="0" err="1"/>
              <a:t>www.popularmechanics.com</a:t>
            </a:r>
            <a:r>
              <a:rPr lang="en-US" sz="1500" dirty="0"/>
              <a:t>/technology/military/robots/4252643 (April 7, 2013</a:t>
            </a:r>
            <a:r>
              <a:rPr lang="en-US" sz="1500" dirty="0" smtClean="0"/>
              <a:t>)</a:t>
            </a:r>
          </a:p>
          <a:p>
            <a:r>
              <a:rPr lang="en-US" sz="1500" dirty="0" smtClean="0"/>
              <a:t>[8] </a:t>
            </a:r>
            <a:r>
              <a:rPr lang="en-US" sz="1500" dirty="0" err="1"/>
              <a:t>ETVProducer</a:t>
            </a:r>
            <a:r>
              <a:rPr lang="en-US" sz="1500" dirty="0"/>
              <a:t>, ‘SWORDS Robotic Weapons Platform’, March 19, 2008 http://</a:t>
            </a:r>
            <a:r>
              <a:rPr lang="en-US" sz="1500" dirty="0" err="1"/>
              <a:t>www.youtube.com</a:t>
            </a:r>
            <a:r>
              <a:rPr lang="en-US" sz="1500" dirty="0"/>
              <a:t>/</a:t>
            </a:r>
            <a:r>
              <a:rPr lang="en-US" sz="1500" dirty="0" err="1"/>
              <a:t>watch?v</a:t>
            </a:r>
            <a:r>
              <a:rPr lang="en-US" sz="1500" dirty="0"/>
              <a:t>=Zj6NTrUFSAQ (April 7, 2013</a:t>
            </a:r>
            <a:r>
              <a:rPr lang="en-US" sz="1500" dirty="0" smtClean="0"/>
              <a:t>)</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22</a:t>
            </a:fld>
            <a:endParaRPr lang="en-US"/>
          </a:p>
        </p:txBody>
      </p:sp>
    </p:spTree>
    <p:extLst>
      <p:ext uri="{BB962C8B-B14F-4D97-AF65-F5344CB8AC3E}">
        <p14:creationId xmlns:p14="http://schemas.microsoft.com/office/powerpoint/2010/main" val="20718913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endParaRPr lang="en-US" sz="1500" dirty="0"/>
          </a:p>
          <a:p>
            <a:r>
              <a:rPr lang="en-US" sz="1500" dirty="0" smtClean="0"/>
              <a:t>[9] </a:t>
            </a:r>
            <a:r>
              <a:rPr lang="en-US" sz="1500" dirty="0"/>
              <a:t>Popular Mechanics, ‘Armed Robots Still in Iraq, But Grounded (Updated)’, April 15, 2008, http://</a:t>
            </a:r>
            <a:r>
              <a:rPr lang="en-US" sz="1500" dirty="0" err="1"/>
              <a:t>www.wired.com</a:t>
            </a:r>
            <a:r>
              <a:rPr lang="en-US" sz="1500" dirty="0"/>
              <a:t>/</a:t>
            </a:r>
            <a:r>
              <a:rPr lang="en-US" sz="1500" dirty="0" err="1"/>
              <a:t>dangerroom</a:t>
            </a:r>
            <a:r>
              <a:rPr lang="en-US" sz="1500" dirty="0"/>
              <a:t>/2008/04/armed-robots-</a:t>
            </a:r>
            <a:r>
              <a:rPr lang="en-US" sz="1500" dirty="0" err="1"/>
              <a:t>st</a:t>
            </a:r>
            <a:r>
              <a:rPr lang="en-US" sz="1500" dirty="0"/>
              <a:t>/(April 7, 2013)</a:t>
            </a:r>
          </a:p>
          <a:p>
            <a:r>
              <a:rPr lang="en-US" sz="1500" dirty="0" smtClean="0"/>
              <a:t>[10] </a:t>
            </a:r>
            <a:r>
              <a:rPr lang="en-US" sz="1500" dirty="0"/>
              <a:t>Robot-</a:t>
            </a:r>
            <a:r>
              <a:rPr lang="en-US" sz="1500" dirty="0" err="1"/>
              <a:t>Talan</a:t>
            </a:r>
            <a:r>
              <a:rPr lang="en-US" sz="1500" dirty="0"/>
              <a:t>-SWORDS, </a:t>
            </a:r>
            <a:r>
              <a:rPr lang="en-US" sz="1500" dirty="0">
                <a:hlinkClick r:id="rId3"/>
              </a:rPr>
              <a:t>http://www.simthetiqestore.com/tracked-vehicle-robot-talon-swords-p-455.html</a:t>
            </a:r>
            <a:r>
              <a:rPr lang="en-US" sz="1500" dirty="0"/>
              <a:t> (April 7, 2013</a:t>
            </a:r>
            <a:r>
              <a:rPr lang="en-US" sz="1500" dirty="0" smtClean="0"/>
              <a:t>)</a:t>
            </a:r>
          </a:p>
          <a:p>
            <a:r>
              <a:rPr lang="en-US" sz="1500" dirty="0" smtClean="0"/>
              <a:t>[11] </a:t>
            </a:r>
            <a:r>
              <a:rPr lang="en-US" sz="1500" dirty="0"/>
              <a:t>‘MAARS’, https://</a:t>
            </a:r>
            <a:r>
              <a:rPr lang="en-US" sz="1500" dirty="0" err="1"/>
              <a:t>www.qinetiq-na.com</a:t>
            </a:r>
            <a:r>
              <a:rPr lang="en-US" sz="1500" dirty="0"/>
              <a:t>/products/unmanned-systems/maars/(April 7, 2013</a:t>
            </a:r>
          </a:p>
          <a:p>
            <a:r>
              <a:rPr lang="en-US" sz="1500" dirty="0"/>
              <a:t>[</a:t>
            </a:r>
            <a:r>
              <a:rPr lang="en-US" sz="1500" dirty="0" smtClean="0"/>
              <a:t>12] </a:t>
            </a:r>
            <a:r>
              <a:rPr lang="en-US" sz="1500" dirty="0"/>
              <a:t>‘MAARS Robot Demonstration during RIMPAC 2010’, http://</a:t>
            </a:r>
            <a:r>
              <a:rPr lang="en-US" sz="1500" dirty="0" err="1"/>
              <a:t>www.youtube.com</a:t>
            </a:r>
            <a:r>
              <a:rPr lang="en-US" sz="1500" dirty="0"/>
              <a:t>/</a:t>
            </a:r>
            <a:r>
              <a:rPr lang="en-US" sz="1500" dirty="0" err="1"/>
              <a:t>watch?v</a:t>
            </a:r>
            <a:r>
              <a:rPr lang="en-US" sz="1500" dirty="0"/>
              <a:t>=n6Fisf5_9T4 (April 7, 2013)</a:t>
            </a:r>
          </a:p>
          <a:p>
            <a:r>
              <a:rPr lang="en-US" sz="1500" dirty="0"/>
              <a:t>[</a:t>
            </a:r>
            <a:r>
              <a:rPr lang="en-US" sz="1500" dirty="0" smtClean="0"/>
              <a:t>13]  </a:t>
            </a:r>
            <a:r>
              <a:rPr lang="en-US" sz="1500" dirty="0"/>
              <a:t>‘US Government Receives the First MAARS </a:t>
            </a:r>
            <a:r>
              <a:rPr lang="en-US" sz="1500" dirty="0" err="1"/>
              <a:t>Weaponized</a:t>
            </a:r>
            <a:r>
              <a:rPr lang="en-US" sz="1500" dirty="0"/>
              <a:t> Robot’, http://defense-</a:t>
            </a:r>
            <a:r>
              <a:rPr lang="en-US" sz="1500" dirty="0" err="1"/>
              <a:t>update.com</a:t>
            </a:r>
            <a:r>
              <a:rPr lang="en-US" sz="1500" dirty="0"/>
              <a:t>/newscast/0608/news/news0806_maars.htm (April 7, 2013)</a:t>
            </a:r>
          </a:p>
          <a:p>
            <a:r>
              <a:rPr lang="en-US" sz="1500" dirty="0"/>
              <a:t>[</a:t>
            </a:r>
            <a:r>
              <a:rPr lang="en-US" sz="1500" dirty="0" smtClean="0"/>
              <a:t>14] </a:t>
            </a:r>
            <a:r>
              <a:rPr lang="en-US" sz="1500" dirty="0"/>
              <a:t>Jean </a:t>
            </a:r>
            <a:r>
              <a:rPr lang="en-US" sz="1500" dirty="0" err="1"/>
              <a:t>Dubiel</a:t>
            </a:r>
            <a:r>
              <a:rPr lang="en-US" sz="1500" dirty="0"/>
              <a:t>, ‘Robots can stand in for Soldiers during risky missions’, August 11, 2008, http://</a:t>
            </a:r>
            <a:r>
              <a:rPr lang="en-US" sz="1500" dirty="0" err="1"/>
              <a:t>www.army.mil</a:t>
            </a:r>
            <a:r>
              <a:rPr lang="en-US" sz="1500" dirty="0"/>
              <a:t>/article/11592/robots-can-stand-in-for-soldiers-during-risky-missions/ (April 7, 2013)</a:t>
            </a:r>
          </a:p>
          <a:p>
            <a:r>
              <a:rPr lang="en-US" sz="1500" dirty="0"/>
              <a:t>[</a:t>
            </a:r>
            <a:r>
              <a:rPr lang="en-US" sz="1500" dirty="0" smtClean="0"/>
              <a:t>15] </a:t>
            </a:r>
            <a:r>
              <a:rPr lang="en-US" sz="1500" dirty="0"/>
              <a:t>Don Troop, ‘Robots at War: Scholars Debate the Ethical Issues’, September 10, 2012, http://</a:t>
            </a:r>
            <a:r>
              <a:rPr lang="en-US" sz="1500" dirty="0" err="1"/>
              <a:t>chronicle.com</a:t>
            </a:r>
            <a:r>
              <a:rPr lang="en-US" sz="1500" dirty="0"/>
              <a:t>/article/Moral-Robots-the-Future-of/134240/ (April 6, 2013) </a:t>
            </a:r>
          </a:p>
          <a:p>
            <a:r>
              <a:rPr lang="en-US" sz="1500" dirty="0"/>
              <a:t>[</a:t>
            </a:r>
            <a:r>
              <a:rPr lang="en-US" sz="1500" dirty="0" smtClean="0"/>
              <a:t>16] </a:t>
            </a:r>
            <a:r>
              <a:rPr lang="en-US" sz="1500" dirty="0"/>
              <a:t>John </a:t>
            </a:r>
            <a:r>
              <a:rPr lang="en-US" sz="1500" dirty="0" err="1"/>
              <a:t>Markoff</a:t>
            </a:r>
            <a:r>
              <a:rPr lang="en-US" sz="1500" dirty="0"/>
              <a:t>, New York Times, ‘War Machines: Recruiting Robots for Combat’, November 27, 2010, http://</a:t>
            </a:r>
            <a:r>
              <a:rPr lang="en-US" sz="1500" dirty="0" err="1"/>
              <a:t>www.nytimes.com</a:t>
            </a:r>
            <a:r>
              <a:rPr lang="en-US" sz="1500" dirty="0"/>
              <a:t>/2010/11/28/science/28robot.html?pagewanted=</a:t>
            </a:r>
            <a:r>
              <a:rPr lang="en-US" sz="1500" dirty="0" err="1"/>
              <a:t>all&amp;_r</a:t>
            </a:r>
            <a:r>
              <a:rPr lang="en-US" sz="1500" dirty="0"/>
              <a:t>=0 (</a:t>
            </a:r>
            <a:r>
              <a:rPr lang="en-US" sz="1500" dirty="0" err="1"/>
              <a:t>Apirl</a:t>
            </a:r>
            <a:r>
              <a:rPr lang="en-US" sz="1500" dirty="0"/>
              <a:t> 6, 2013)</a:t>
            </a:r>
          </a:p>
          <a:p>
            <a:endParaRPr lang="en-US" sz="1500" dirty="0"/>
          </a:p>
          <a:p>
            <a:endParaRPr lang="en-US" sz="15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Amanda Piscopiello</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23</a:t>
            </a:fld>
            <a:endParaRPr lang="en-US"/>
          </a:p>
        </p:txBody>
      </p:sp>
    </p:spTree>
    <p:extLst>
      <p:ext uri="{BB962C8B-B14F-4D97-AF65-F5344CB8AC3E}">
        <p14:creationId xmlns:p14="http://schemas.microsoft.com/office/powerpoint/2010/main" val="32983282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Robots in Hospitals</a:t>
            </a:r>
            <a:endParaRPr lang="en-US" dirty="0"/>
          </a:p>
        </p:txBody>
      </p:sp>
      <p:pic>
        <p:nvPicPr>
          <p:cNvPr id="10" name="Content Placeholder 8" descr="Ri-Man-robot.jpg"/>
          <p:cNvPicPr>
            <a:picLocks noGrp="1" noChangeAspect="1"/>
          </p:cNvPicPr>
          <p:nvPr>
            <p:ph idx="1"/>
          </p:nvPr>
        </p:nvPicPr>
        <p:blipFill>
          <a:blip r:embed="rId3">
            <a:extLst>
              <a:ext uri="{28A0092B-C50C-407E-A947-70E740481C1C}">
                <a14:useLocalDpi xmlns:a14="http://schemas.microsoft.com/office/drawing/2010/main" val="0"/>
              </a:ext>
            </a:extLst>
          </a:blip>
          <a:srcRect t="21306" b="21306"/>
          <a:stretch>
            <a:fillRect/>
          </a:stretch>
        </p:blipFill>
        <p:spPr/>
      </p:pic>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24</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{1}</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22254537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Current robots in hospitals</a:t>
            </a:r>
            <a:endParaRPr lang="en-US" dirty="0"/>
          </a:p>
          <a:p>
            <a:r>
              <a:rPr lang="en-US" dirty="0" smtClean="0"/>
              <a:t>Benefits</a:t>
            </a:r>
          </a:p>
          <a:p>
            <a:r>
              <a:rPr lang="en-US" dirty="0" smtClean="0"/>
              <a:t>Errors and Risks</a:t>
            </a:r>
          </a:p>
          <a:p>
            <a:r>
              <a:rPr lang="en-US" dirty="0" smtClean="0"/>
              <a:t>Looking into the future</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25</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22823966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in Hospitals</a:t>
            </a:r>
            <a:endParaRPr lang="en-US" dirty="0"/>
          </a:p>
        </p:txBody>
      </p:sp>
      <p:sp>
        <p:nvSpPr>
          <p:cNvPr id="3" name="Content Placeholder 2"/>
          <p:cNvSpPr>
            <a:spLocks noGrp="1"/>
          </p:cNvSpPr>
          <p:nvPr>
            <p:ph idx="1"/>
          </p:nvPr>
        </p:nvSpPr>
        <p:spPr/>
        <p:txBody>
          <a:bodyPr/>
          <a:lstStyle/>
          <a:p>
            <a:r>
              <a:rPr lang="en-US" dirty="0" smtClean="0"/>
              <a:t>QC Bot </a:t>
            </a:r>
          </a:p>
          <a:p>
            <a:pPr lvl="1"/>
            <a:r>
              <a:rPr lang="en-US" dirty="0" smtClean="0"/>
              <a:t>Patient interactions [2]</a:t>
            </a:r>
          </a:p>
          <a:p>
            <a:endParaRPr lang="en-US" dirty="0"/>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26</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pic>
        <p:nvPicPr>
          <p:cNvPr id="9" name="Picture 8" descr="qcbo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667000"/>
            <a:ext cx="3467100" cy="2311400"/>
          </a:xfrm>
          <a:prstGeom prst="rect">
            <a:avLst/>
          </a:prstGeom>
        </p:spPr>
      </p:pic>
      <p:sp>
        <p:nvSpPr>
          <p:cNvPr id="11" name="TextBox 10"/>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9659749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in Hospitals</a:t>
            </a:r>
            <a:endParaRPr lang="en-US" dirty="0"/>
          </a:p>
        </p:txBody>
      </p:sp>
      <p:sp>
        <p:nvSpPr>
          <p:cNvPr id="3" name="Content Placeholder 2"/>
          <p:cNvSpPr>
            <a:spLocks noGrp="1"/>
          </p:cNvSpPr>
          <p:nvPr>
            <p:ph idx="1"/>
          </p:nvPr>
        </p:nvSpPr>
        <p:spPr/>
        <p:txBody>
          <a:bodyPr/>
          <a:lstStyle/>
          <a:p>
            <a:r>
              <a:rPr lang="en-US" dirty="0" err="1" smtClean="0"/>
              <a:t>ScriptPro</a:t>
            </a:r>
            <a:r>
              <a:rPr lang="en-US" dirty="0" smtClean="0"/>
              <a:t> </a:t>
            </a:r>
          </a:p>
          <a:p>
            <a:pPr lvl="1"/>
            <a:r>
              <a:rPr lang="en-US" dirty="0" smtClean="0"/>
              <a:t>Pill organizer [3]</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27</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pic>
        <p:nvPicPr>
          <p:cNvPr id="10" name="Picture 9" descr="SP_200_ACC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09800"/>
            <a:ext cx="2749594" cy="2730500"/>
          </a:xfrm>
          <a:prstGeom prst="rect">
            <a:avLst/>
          </a:prstGeom>
        </p:spPr>
      </p:pic>
      <p:sp>
        <p:nvSpPr>
          <p:cNvPr id="11" name="TextBox 10"/>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40005954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a:t>Saves the hospital money [4</a:t>
            </a:r>
            <a:r>
              <a:rPr lang="en-US" dirty="0" smtClean="0"/>
              <a:t>]</a:t>
            </a:r>
          </a:p>
          <a:p>
            <a:pPr lvl="1"/>
            <a:r>
              <a:rPr lang="en-US" dirty="0"/>
              <a:t>£</a:t>
            </a:r>
            <a:r>
              <a:rPr lang="en-US" dirty="0" smtClean="0"/>
              <a:t>700,000 saved in hospital in Scotland</a:t>
            </a:r>
          </a:p>
          <a:p>
            <a:r>
              <a:rPr lang="en-US" dirty="0" smtClean="0"/>
              <a:t>More precision [5]</a:t>
            </a:r>
          </a:p>
          <a:p>
            <a:r>
              <a:rPr lang="en-US" dirty="0" smtClean="0"/>
              <a:t>More patient interaction</a:t>
            </a:r>
          </a:p>
          <a:p>
            <a:r>
              <a:rPr lang="en-US" dirty="0" smtClean="0"/>
              <a:t>Eliminates errors [6]</a:t>
            </a:r>
          </a:p>
          <a:p>
            <a:pPr lvl="1"/>
            <a:r>
              <a:rPr lang="en-US" dirty="0" smtClean="0"/>
              <a:t>Human errors (numerical)</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28</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
        <p:nvSpPr>
          <p:cNvPr id="9" name="TextBox 8"/>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31858158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p:txBody>
          <a:bodyPr/>
          <a:lstStyle/>
          <a:p>
            <a:r>
              <a:rPr lang="en-US" dirty="0" smtClean="0"/>
              <a:t>Computer errors</a:t>
            </a:r>
          </a:p>
          <a:p>
            <a:r>
              <a:rPr lang="en-US" dirty="0" smtClean="0"/>
              <a:t>User errors</a:t>
            </a:r>
          </a:p>
          <a:p>
            <a:pPr lvl="1"/>
            <a:r>
              <a:rPr lang="en-US" dirty="0" smtClean="0"/>
              <a:t>Pending lawsuits [7]</a:t>
            </a:r>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29</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31161209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397695"/>
            <a:ext cx="3657600" cy="3679545"/>
          </a:xfrm>
        </p:spPr>
      </p:pic>
      <p:sp>
        <p:nvSpPr>
          <p:cNvPr id="4" name="Footer Placeholder 3"/>
          <p:cNvSpPr>
            <a:spLocks noGrp="1"/>
          </p:cNvSpPr>
          <p:nvPr>
            <p:ph type="ftr" sz="quarter" idx="10"/>
          </p:nvPr>
        </p:nvSpPr>
        <p:spPr/>
        <p:txBody>
          <a:bodyPr/>
          <a:lstStyle/>
          <a:p>
            <a:r>
              <a:rPr lang="en-US" smtClean="0"/>
              <a:t>© 2012 Keith A. Pray</a:t>
            </a:r>
            <a:endParaRPr lang="en-US"/>
          </a:p>
        </p:txBody>
      </p:sp>
      <p:sp>
        <p:nvSpPr>
          <p:cNvPr id="5" name="Slide Number Placeholder 4"/>
          <p:cNvSpPr>
            <a:spLocks noGrp="1"/>
          </p:cNvSpPr>
          <p:nvPr>
            <p:ph type="sldNum" sz="quarter" idx="11"/>
          </p:nvPr>
        </p:nvSpPr>
        <p:spPr/>
        <p:txBody>
          <a:bodyPr/>
          <a:lstStyle/>
          <a:p>
            <a:fld id="{C29C510E-AEE8-B94A-A253-09A0CF9544B5}" type="slidenum">
              <a:rPr lang="en-US" smtClean="0"/>
              <a:pPr/>
              <a:t>3</a:t>
            </a:fld>
            <a:endParaRPr lang="en-US"/>
          </a:p>
        </p:txBody>
      </p:sp>
      <p:sp>
        <p:nvSpPr>
          <p:cNvPr id="6" name="Date Placeholder 5"/>
          <p:cNvSpPr>
            <a:spLocks noGrp="1"/>
          </p:cNvSpPr>
          <p:nvPr>
            <p:ph type="dt" sz="half" idx="12"/>
          </p:nvPr>
        </p:nvSpPr>
        <p:spPr/>
        <p:txBody>
          <a:bodyPr/>
          <a:lstStyle/>
          <a:p>
            <a:fld id="{3EF3E051-5846-3140-9AF0-985631F4FD62}" type="datetime1">
              <a:rPr lang="en-US" smtClean="0"/>
              <a:t>4/11/13</a:t>
            </a:fld>
            <a:endParaRPr lang="en-US"/>
          </a:p>
        </p:txBody>
      </p:sp>
      <p:pic>
        <p:nvPicPr>
          <p:cNvPr id="3" name="Picture 2"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9496"/>
            <a:ext cx="9144000" cy="3048000"/>
          </a:xfrm>
          <a:prstGeom prst="rect">
            <a:avLst/>
          </a:prstGeom>
        </p:spPr>
      </p:pic>
      <p:sp>
        <p:nvSpPr>
          <p:cNvPr id="11" name="TextBox 10"/>
          <p:cNvSpPr txBox="1"/>
          <p:nvPr/>
        </p:nvSpPr>
        <p:spPr>
          <a:xfrm>
            <a:off x="3733800" y="6019800"/>
            <a:ext cx="3639227" cy="276999"/>
          </a:xfrm>
          <a:prstGeom prst="rect">
            <a:avLst/>
          </a:prstGeom>
          <a:noFill/>
        </p:spPr>
        <p:txBody>
          <a:bodyPr wrap="square" rtlCol="0">
            <a:spAutoFit/>
          </a:bodyPr>
          <a:lstStyle/>
          <a:p>
            <a:pPr algn="l"/>
            <a:r>
              <a:rPr lang="en-US" sz="1200" dirty="0">
                <a:solidFill>
                  <a:schemeClr val="tx1"/>
                </a:solidFill>
              </a:rPr>
              <a:t>http://xkcd.com/251/</a:t>
            </a:r>
            <a:endParaRPr lang="en-US" sz="1600" dirty="0"/>
          </a:p>
        </p:txBody>
      </p:sp>
    </p:spTree>
    <p:extLst>
      <p:ext uri="{BB962C8B-B14F-4D97-AF65-F5344CB8AC3E}">
        <p14:creationId xmlns:p14="http://schemas.microsoft.com/office/powerpoint/2010/main" val="184978079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Doctors </a:t>
            </a:r>
            <a:r>
              <a:rPr lang="en-US" dirty="0"/>
              <a:t>not </a:t>
            </a:r>
            <a:r>
              <a:rPr lang="en-US" dirty="0" smtClean="0"/>
              <a:t>qualified [8]</a:t>
            </a:r>
          </a:p>
          <a:p>
            <a:r>
              <a:rPr lang="en-US" dirty="0" smtClean="0"/>
              <a:t>Robots not able to adjust properly</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30</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
        <p:nvSpPr>
          <p:cNvPr id="9" name="TextBox 8"/>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35979358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Robots in Hospitals</a:t>
            </a:r>
            <a:endParaRPr lang="en-US" dirty="0"/>
          </a:p>
        </p:txBody>
      </p:sp>
      <p:sp>
        <p:nvSpPr>
          <p:cNvPr id="3" name="Content Placeholder 2"/>
          <p:cNvSpPr>
            <a:spLocks noGrp="1"/>
          </p:cNvSpPr>
          <p:nvPr>
            <p:ph idx="1"/>
          </p:nvPr>
        </p:nvSpPr>
        <p:spPr/>
        <p:txBody>
          <a:bodyPr/>
          <a:lstStyle/>
          <a:p>
            <a:r>
              <a:rPr lang="en-US" dirty="0" smtClean="0"/>
              <a:t>RP-VITA [9]</a:t>
            </a:r>
          </a:p>
          <a:p>
            <a:r>
              <a:rPr lang="en-US" dirty="0" smtClean="0"/>
              <a:t>Robotic surgery</a:t>
            </a:r>
          </a:p>
          <a:p>
            <a:pPr lvl="1"/>
            <a:r>
              <a:rPr lang="en-US" dirty="0" smtClean="0"/>
              <a:t>Da Vinci [10]</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31</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5" name="TextBox 4"/>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pic>
        <p:nvPicPr>
          <p:cNvPr id="9" name="Picture 8" descr="davinci_surgical_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09800"/>
            <a:ext cx="5308690" cy="3234509"/>
          </a:xfrm>
          <a:prstGeom prst="rect">
            <a:avLst/>
          </a:prstGeom>
        </p:spPr>
      </p:pic>
    </p:spTree>
    <p:extLst>
      <p:ext uri="{BB962C8B-B14F-4D97-AF65-F5344CB8AC3E}">
        <p14:creationId xmlns:p14="http://schemas.microsoft.com/office/powerpoint/2010/main" val="355948279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Robots will make a bigger presence in hospitals</a:t>
            </a:r>
          </a:p>
          <a:p>
            <a:r>
              <a:rPr lang="en-US" dirty="0" smtClean="0"/>
              <a:t>Lawsuits still exist</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32</a:t>
            </a:fld>
            <a:endParaRPr lang="en-US"/>
          </a:p>
        </p:txBody>
      </p:sp>
      <p:sp>
        <p:nvSpPr>
          <p:cNvPr id="7" name="Date Placeholder 6"/>
          <p:cNvSpPr>
            <a:spLocks noGrp="1"/>
          </p:cNvSpPr>
          <p:nvPr>
            <p:ph type="dt" sz="half" idx="12"/>
          </p:nvPr>
        </p:nvSpPr>
        <p:spPr/>
        <p:txBody>
          <a:bodyPr/>
          <a:lstStyle/>
          <a:p>
            <a:fld id="{36327F8A-1A4E-A943-9B01-8A64AB1BFF4B}"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129935500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nb-NO" sz="1800" dirty="0" smtClean="0">
                <a:hlinkClick r:id="rId3"/>
              </a:rPr>
              <a:t>1. </a:t>
            </a:r>
            <a:r>
              <a:rPr lang="nb-NO" sz="1800" dirty="0" smtClean="0">
                <a:hlinkClick r:id="rId4"/>
              </a:rPr>
              <a:t>www.mynursingdegree.com</a:t>
            </a:r>
            <a:r>
              <a:rPr lang="nb-NO" sz="1800" dirty="0" smtClean="0"/>
              <a:t>, (04.10.13)</a:t>
            </a:r>
            <a:endParaRPr lang="pl-PL" sz="1800" dirty="0" smtClean="0">
              <a:hlinkClick r:id=""/>
            </a:endParaRPr>
          </a:p>
          <a:p>
            <a:r>
              <a:rPr lang="pl-PL" sz="1800" dirty="0" smtClean="0">
                <a:hlinkClick r:id=""/>
              </a:rPr>
              <a:t>2. http</a:t>
            </a:r>
            <a:r>
              <a:rPr lang="pl-PL" sz="1800" dirty="0">
                <a:hlinkClick r:id="rId5"/>
              </a:rPr>
              <a:t>://www.vecna.com</a:t>
            </a:r>
            <a:r>
              <a:rPr lang="pl-PL" sz="1800" dirty="0" smtClean="0">
                <a:hlinkClick r:id="rId5"/>
              </a:rPr>
              <a:t>/</a:t>
            </a:r>
            <a:r>
              <a:rPr lang="pl-PL" sz="1800" dirty="0" smtClean="0"/>
              <a:t> , </a:t>
            </a:r>
            <a:r>
              <a:rPr lang="nb-NO" sz="1800" dirty="0"/>
              <a:t>(04.10.13)</a:t>
            </a:r>
            <a:endParaRPr lang="pl-PL" sz="1800" dirty="0" smtClean="0"/>
          </a:p>
          <a:p>
            <a:r>
              <a:rPr lang="en-US" sz="1800" dirty="0" smtClean="0">
                <a:hlinkClick r:id="rId6"/>
              </a:rPr>
              <a:t>3. http</a:t>
            </a:r>
            <a:r>
              <a:rPr lang="en-US" sz="1800" dirty="0">
                <a:hlinkClick r:id="rId6"/>
              </a:rPr>
              <a:t>://www.scriptpro.com/Products/Robotic-Prescription-Dispensing-Systems</a:t>
            </a:r>
            <a:r>
              <a:rPr lang="en-US" sz="1800" dirty="0" smtClean="0">
                <a:hlinkClick r:id="rId6"/>
              </a:rPr>
              <a:t>/</a:t>
            </a:r>
            <a:r>
              <a:rPr lang="en-US" sz="1800" dirty="0" smtClean="0"/>
              <a:t>, </a:t>
            </a:r>
            <a:r>
              <a:rPr lang="nb-NO" sz="1800" dirty="0"/>
              <a:t>(04.10.13</a:t>
            </a:r>
            <a:r>
              <a:rPr lang="nb-NO" sz="1800" dirty="0" smtClean="0"/>
              <a:t>)</a:t>
            </a:r>
          </a:p>
          <a:p>
            <a:r>
              <a:rPr lang="nb-NO" sz="1800" dirty="0" smtClean="0"/>
              <a:t>4. Eleanor Bradford, Hospital robots </a:t>
            </a:r>
            <a:r>
              <a:rPr lang="nb-NO" sz="1800" dirty="0" err="1" smtClean="0"/>
              <a:t>cut</a:t>
            </a:r>
            <a:r>
              <a:rPr lang="nb-NO" sz="1800" dirty="0" smtClean="0"/>
              <a:t> hospital </a:t>
            </a:r>
            <a:r>
              <a:rPr lang="nb-NO" sz="1800" dirty="0" err="1" smtClean="0"/>
              <a:t>pharmacy</a:t>
            </a:r>
            <a:r>
              <a:rPr lang="nb-NO" sz="1800" dirty="0" smtClean="0"/>
              <a:t> </a:t>
            </a:r>
            <a:r>
              <a:rPr lang="nb-NO" sz="1800" dirty="0" err="1" smtClean="0"/>
              <a:t>bill</a:t>
            </a:r>
            <a:r>
              <a:rPr lang="nb-NO" sz="1800" dirty="0" smtClean="0"/>
              <a:t>, </a:t>
            </a:r>
            <a:r>
              <a:rPr lang="en-US" sz="1800" dirty="0">
                <a:hlinkClick r:id="rId7"/>
              </a:rPr>
              <a:t>http://www.bbc.co.uk/news/uk-scotland-tayside-central-</a:t>
            </a:r>
            <a:r>
              <a:rPr lang="en-US" sz="1800" dirty="0" smtClean="0">
                <a:hlinkClick r:id="rId7"/>
              </a:rPr>
              <a:t>11552610</a:t>
            </a:r>
            <a:r>
              <a:rPr lang="en-US" sz="1800" dirty="0" smtClean="0"/>
              <a:t>, (04.10.13)</a:t>
            </a:r>
          </a:p>
          <a:p>
            <a:r>
              <a:rPr lang="en-US" sz="1800" dirty="0"/>
              <a:t>5. </a:t>
            </a:r>
            <a:r>
              <a:rPr lang="en-US" sz="1800" dirty="0">
                <a:hlinkClick r:id="rId8"/>
              </a:rPr>
              <a:t>http://www.swisslog.com/index/hcs-index/hcs-</a:t>
            </a:r>
            <a:r>
              <a:rPr lang="en-US" sz="1800" dirty="0" smtClean="0">
                <a:hlinkClick r:id="rId8"/>
              </a:rPr>
              <a:t>pharmacy.htm</a:t>
            </a:r>
            <a:r>
              <a:rPr lang="en-US" sz="1800" dirty="0" smtClean="0"/>
              <a:t>, (04.10.13)</a:t>
            </a:r>
          </a:p>
          <a:p>
            <a:r>
              <a:rPr lang="en-US" sz="1800" dirty="0" smtClean="0"/>
              <a:t>6. Dan </a:t>
            </a:r>
            <a:r>
              <a:rPr lang="en-US" sz="1800" dirty="0" err="1" smtClean="0"/>
              <a:t>Nystedt</a:t>
            </a:r>
            <a:r>
              <a:rPr lang="en-US" sz="1800" dirty="0"/>
              <a:t>, </a:t>
            </a:r>
            <a:r>
              <a:rPr lang="en-US" sz="1800" dirty="0">
                <a:hlinkClick r:id="rId9"/>
              </a:rPr>
              <a:t>http://www.pcworld.com/article/164786/</a:t>
            </a:r>
            <a:r>
              <a:rPr lang="en-US" sz="1800" dirty="0" smtClean="0">
                <a:hlinkClick r:id="rId9"/>
              </a:rPr>
              <a:t>article.html</a:t>
            </a:r>
            <a:r>
              <a:rPr lang="en-US" sz="1800" dirty="0" smtClean="0"/>
              <a:t>, (04.10.13)</a:t>
            </a:r>
          </a:p>
          <a:p>
            <a:r>
              <a:rPr lang="en-US" sz="1800" dirty="0"/>
              <a:t>7. </a:t>
            </a:r>
            <a:r>
              <a:rPr lang="en-US" sz="1800" dirty="0">
                <a:hlinkClick r:id="rId10"/>
              </a:rPr>
              <a:t>http://www.rotlaw.com/da-vinci-surgical-system</a:t>
            </a:r>
            <a:r>
              <a:rPr lang="en-US" sz="1800" dirty="0" smtClean="0">
                <a:hlinkClick r:id="rId10"/>
              </a:rPr>
              <a:t>/</a:t>
            </a:r>
            <a:r>
              <a:rPr lang="en-US" sz="1800" dirty="0" smtClean="0"/>
              <a:t> (04.12.13)</a:t>
            </a:r>
          </a:p>
          <a:p>
            <a:r>
              <a:rPr lang="en-US" sz="1800" dirty="0">
                <a:hlinkClick r:id="rId11"/>
              </a:rPr>
              <a:t>8</a:t>
            </a:r>
            <a:r>
              <a:rPr lang="en-US" sz="1800" dirty="0" smtClean="0">
                <a:hlinkClick r:id="rId11"/>
              </a:rPr>
              <a:t>. Liz Kowalczyk, Mass. Cautions hospitals about robotic surgery, http</a:t>
            </a:r>
            <a:r>
              <a:rPr lang="en-US" sz="1800" dirty="0">
                <a:hlinkClick r:id="rId11"/>
              </a:rPr>
              <a:t>://www.bostonglobe.com/lifestyle/health-wellness/2013/03/25/state-cautions-hospitals-about-patient-complications-during-robot-assisted-surgery/xOAsxR80qH5mVENDdktjKL/</a:t>
            </a:r>
            <a:r>
              <a:rPr lang="en-US" sz="1800" dirty="0" smtClean="0">
                <a:hlinkClick r:id="rId11"/>
              </a:rPr>
              <a:t>story.html</a:t>
            </a:r>
            <a:r>
              <a:rPr lang="en-US" sz="1800" dirty="0" smtClean="0"/>
              <a:t>, </a:t>
            </a:r>
            <a:r>
              <a:rPr lang="nb-NO" sz="1800" dirty="0"/>
              <a:t>(04.10.13</a:t>
            </a:r>
            <a:r>
              <a:rPr lang="nb-NO" sz="1800" dirty="0" smtClean="0"/>
              <a:t>)</a:t>
            </a:r>
          </a:p>
          <a:p>
            <a:endParaRPr lang="en-US" sz="1800" dirty="0"/>
          </a:p>
          <a:p>
            <a:pPr marL="0" indent="0">
              <a:buNone/>
            </a:pPr>
            <a:endParaRPr lang="en-US" sz="1800" dirty="0" smtClean="0"/>
          </a:p>
          <a:p>
            <a:endParaRPr lang="en-US" sz="18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33</a:t>
            </a:fld>
            <a:endParaRPr lang="en-US"/>
          </a:p>
        </p:txBody>
      </p:sp>
      <p:sp>
        <p:nvSpPr>
          <p:cNvPr id="7" name="Date Placeholder 6"/>
          <p:cNvSpPr>
            <a:spLocks noGrp="1"/>
          </p:cNvSpPr>
          <p:nvPr>
            <p:ph type="dt" sz="half" idx="12"/>
          </p:nvPr>
        </p:nvSpPr>
        <p:spPr/>
        <p:txBody>
          <a:bodyPr/>
          <a:lstStyle/>
          <a:p>
            <a:fld id="{9C5055D5-8145-ED4C-9313-0D47B6F77368}"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375336475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a:hlinkClick r:id="rId3"/>
              </a:rPr>
              <a:t>9</a:t>
            </a:r>
            <a:r>
              <a:rPr lang="en-US" sz="1800" dirty="0" smtClean="0">
                <a:hlinkClick r:id="rId3"/>
              </a:rPr>
              <a:t>. </a:t>
            </a:r>
            <a:r>
              <a:rPr lang="en-US" sz="1800" dirty="0">
                <a:hlinkClick r:id="rId3"/>
              </a:rPr>
              <a:t>http://www.gizmag.com/irobot-intouch-health-rp-vita-medical-fda-approval/25977/</a:t>
            </a:r>
            <a:r>
              <a:rPr lang="en-US" sz="1800" dirty="0"/>
              <a:t>, (04.10.13</a:t>
            </a:r>
            <a:r>
              <a:rPr lang="en-US" sz="1800" dirty="0" smtClean="0"/>
              <a:t>)</a:t>
            </a:r>
          </a:p>
          <a:p>
            <a:r>
              <a:rPr lang="en-US" sz="1800" dirty="0" smtClean="0"/>
              <a:t>10. </a:t>
            </a:r>
            <a:r>
              <a:rPr lang="en-US" sz="1800" dirty="0">
                <a:hlinkClick r:id="rId4"/>
              </a:rPr>
              <a:t>http://www.intuitivesurgical.com/products/davinci_surgical_system</a:t>
            </a:r>
            <a:r>
              <a:rPr lang="en-US" sz="1800" dirty="0" smtClean="0">
                <a:hlinkClick r:id="rId4"/>
              </a:rPr>
              <a:t>/</a:t>
            </a:r>
            <a:r>
              <a:rPr lang="en-US" sz="1800" dirty="0" smtClean="0"/>
              <a:t>, (04.12.13)</a:t>
            </a:r>
          </a:p>
          <a:p>
            <a:r>
              <a:rPr lang="en-US" sz="1800" dirty="0" smtClean="0"/>
              <a:t>11. </a:t>
            </a:r>
            <a:r>
              <a:rPr lang="pl-PL" sz="1800" dirty="0" smtClean="0">
                <a:hlinkClick r:id="rId5"/>
              </a:rPr>
              <a:t>www.intuitivesurgical.com</a:t>
            </a:r>
            <a:r>
              <a:rPr lang="pl-PL" sz="1800" dirty="0" smtClean="0"/>
              <a:t> (04.12.13)</a:t>
            </a:r>
            <a:endParaRPr lang="en-US" sz="1800" dirty="0"/>
          </a:p>
          <a:p>
            <a:endParaRPr lang="nb-NO" sz="1800" dirty="0" smtClean="0"/>
          </a:p>
          <a:p>
            <a:endParaRPr lang="en-US" sz="1800" dirty="0"/>
          </a:p>
          <a:p>
            <a:pPr marL="0" indent="0">
              <a:buNone/>
            </a:pPr>
            <a:endParaRPr lang="en-US" sz="1800" dirty="0" smtClean="0"/>
          </a:p>
          <a:p>
            <a:endParaRPr lang="en-US" sz="18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34</a:t>
            </a:fld>
            <a:endParaRPr lang="en-US"/>
          </a:p>
        </p:txBody>
      </p:sp>
      <p:sp>
        <p:nvSpPr>
          <p:cNvPr id="7" name="Date Placeholder 6"/>
          <p:cNvSpPr>
            <a:spLocks noGrp="1"/>
          </p:cNvSpPr>
          <p:nvPr>
            <p:ph type="dt" sz="half" idx="12"/>
          </p:nvPr>
        </p:nvSpPr>
        <p:spPr/>
        <p:txBody>
          <a:bodyPr/>
          <a:lstStyle/>
          <a:p>
            <a:fld id="{9C5055D5-8145-ED4C-9313-0D47B6F77368}" type="datetime1">
              <a:rPr lang="en-US" smtClean="0"/>
              <a:t>4/12/13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Kevin Mee</a:t>
            </a:r>
            <a:endParaRPr lang="en-US" sz="1400" dirty="0">
              <a:solidFill>
                <a:schemeClr val="tx1"/>
              </a:solidFill>
              <a:latin typeface="+mj-lt"/>
            </a:endParaRPr>
          </a:p>
        </p:txBody>
      </p:sp>
    </p:spTree>
    <p:extLst>
      <p:ext uri="{BB962C8B-B14F-4D97-AF65-F5344CB8AC3E}">
        <p14:creationId xmlns:p14="http://schemas.microsoft.com/office/powerpoint/2010/main" val="15681964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Security &amp; Errors, Failures, And Risks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strike="sngStrike" dirty="0" smtClean="0">
                <a:ea typeface="ＭＳ Ｐゴシック" pitchFamily="-109" charset="-128"/>
                <a:cs typeface="ＭＳ Ｐゴシック" pitchFamily="-109" charset="-128"/>
              </a:rPr>
              <a:t>Guest Speaker</a:t>
            </a: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B9AEBF3-464F-464C-8D24-78D5E5DFEF6E}" type="slidenum">
              <a:rPr lang="en-US" smtClean="0"/>
              <a:pPr/>
              <a:t>35</a:t>
            </a:fld>
            <a:endParaRPr lang="en-US" smtClean="0"/>
          </a:p>
        </p:txBody>
      </p:sp>
      <p:sp>
        <p:nvSpPr>
          <p:cNvPr id="17412" name="Date Placeholder 5"/>
          <p:cNvSpPr>
            <a:spLocks noGrp="1"/>
          </p:cNvSpPr>
          <p:nvPr>
            <p:ph type="dt" sz="half" idx="12"/>
          </p:nvPr>
        </p:nvSpPr>
        <p:spPr>
          <a:noFill/>
        </p:spPr>
        <p:txBody>
          <a:bodyPr/>
          <a:lstStyle/>
          <a:p>
            <a:fld id="{8EA9427C-B079-1149-B826-590155F5F7E3}" type="datetime1">
              <a:rPr lang="en-US" smtClean="0"/>
              <a:t>4/11/13</a:t>
            </a:fld>
            <a:endParaRPr lang="en-US"/>
          </a:p>
        </p:txBody>
      </p:sp>
      <p:sp>
        <p:nvSpPr>
          <p:cNvPr id="277508" name="Rectangle 4"/>
          <p:cNvSpPr>
            <a:spLocks noChangeArrowheads="1"/>
          </p:cNvSpPr>
          <p:nvPr/>
        </p:nvSpPr>
        <p:spPr bwMode="auto">
          <a:xfrm>
            <a:off x="0" y="3310926"/>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599480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10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24582"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24578" name="Rectangle 3"/>
          <p:cNvSpPr>
            <a:spLocks noGrp="1" noChangeArrowheads="1"/>
          </p:cNvSpPr>
          <p:nvPr>
            <p:ph type="dt" sz="half" idx="10"/>
          </p:nvPr>
        </p:nvSpPr>
        <p:spPr>
          <a:noFill/>
        </p:spPr>
        <p:txBody>
          <a:bodyPr/>
          <a:lstStyle/>
          <a:p>
            <a:fld id="{0AD706E8-B7C0-2147-A324-7839E83DC23E}" type="datetime1">
              <a:rPr lang="en-US" smtClean="0"/>
              <a:t>4/11/13</a:t>
            </a:fld>
            <a:endParaRPr lang="en-US"/>
          </a:p>
        </p:txBody>
      </p:sp>
      <p:sp>
        <p:nvSpPr>
          <p:cNvPr id="24579" name="Rectangle 4"/>
          <p:cNvSpPr>
            <a:spLocks noGrp="1" noChangeArrowheads="1"/>
          </p:cNvSpPr>
          <p:nvPr>
            <p:ph type="ftr" sz="quarter" idx="11"/>
          </p:nvPr>
        </p:nvSpPr>
        <p:spPr>
          <a:noFill/>
        </p:spPr>
        <p:txBody>
          <a:bodyPr/>
          <a:lstStyle/>
          <a:p>
            <a:r>
              <a:rPr lang="en-US" smtClean="0"/>
              <a:t>© 2013 Keith A. Pray</a:t>
            </a:r>
            <a:endParaRPr lang="en-US"/>
          </a:p>
        </p:txBody>
      </p:sp>
      <p:sp>
        <p:nvSpPr>
          <p:cNvPr id="24580" name="Slide Number Placeholder 5"/>
          <p:cNvSpPr>
            <a:spLocks noGrp="1" noChangeArrowheads="1"/>
          </p:cNvSpPr>
          <p:nvPr>
            <p:ph type="sldNum" sz="quarter" idx="12"/>
          </p:nvPr>
        </p:nvSpPr>
        <p:spPr>
          <a:noFill/>
        </p:spPr>
        <p:txBody>
          <a:bodyPr/>
          <a:lstStyle/>
          <a:p>
            <a:fld id="{2B952223-F6C4-434B-84B0-6E3187559B8C}" type="slidenum">
              <a:rPr lang="en-US"/>
              <a:pPr/>
              <a:t>36</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a:t>
            </a:r>
          </a:p>
        </p:txBody>
      </p:sp>
      <p:sp>
        <p:nvSpPr>
          <p:cNvPr id="7066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is it?</a:t>
            </a:r>
          </a:p>
          <a:p>
            <a:pPr eaLnBrk="1" hangingPunct="1"/>
            <a:r>
              <a:rPr lang="en-US">
                <a:ea typeface="ＭＳ Ｐゴシック" pitchFamily="-109" charset="-128"/>
                <a:cs typeface="ＭＳ Ｐゴシック" pitchFamily="-109" charset="-128"/>
              </a:rPr>
              <a:t>Chance of it happening?</a:t>
            </a:r>
          </a:p>
          <a:p>
            <a:pPr lvl="1" eaLnBrk="1" hangingPunct="1"/>
            <a:r>
              <a:rPr lang="en-US"/>
              <a:t>Random, Historical statistics, Analysis</a:t>
            </a:r>
          </a:p>
          <a:p>
            <a:pPr eaLnBrk="1" hangingPunct="1"/>
            <a:r>
              <a:rPr lang="en-US">
                <a:ea typeface="ＭＳ Ｐゴシック" pitchFamily="-109" charset="-128"/>
                <a:cs typeface="ＭＳ Ｐゴシック" pitchFamily="-109" charset="-128"/>
              </a:rPr>
              <a:t>Give examples of risks with computer systems</a:t>
            </a:r>
          </a:p>
        </p:txBody>
      </p:sp>
      <p:sp>
        <p:nvSpPr>
          <p:cNvPr id="70658" name="Footer Placeholder 3"/>
          <p:cNvSpPr>
            <a:spLocks noGrp="1"/>
          </p:cNvSpPr>
          <p:nvPr>
            <p:ph type="ftr" sz="quarter" idx="10"/>
          </p:nvPr>
        </p:nvSpPr>
        <p:spPr>
          <a:noFill/>
        </p:spPr>
        <p:txBody>
          <a:bodyPr/>
          <a:lstStyle/>
          <a:p>
            <a:r>
              <a:rPr lang="en-US" smtClean="0"/>
              <a:t>© 2013 Keith A. Pray</a:t>
            </a:r>
            <a:endParaRPr lang="en-US"/>
          </a:p>
        </p:txBody>
      </p:sp>
      <p:sp>
        <p:nvSpPr>
          <p:cNvPr id="70659" name="Slide Number Placeholder 4"/>
          <p:cNvSpPr>
            <a:spLocks noGrp="1"/>
          </p:cNvSpPr>
          <p:nvPr>
            <p:ph type="sldNum" sz="quarter" idx="11"/>
          </p:nvPr>
        </p:nvSpPr>
        <p:spPr>
          <a:noFill/>
        </p:spPr>
        <p:txBody>
          <a:bodyPr/>
          <a:lstStyle/>
          <a:p>
            <a:fld id="{74952D27-B126-384D-A428-72AC4E47AEF0}" type="slidenum">
              <a:rPr lang="en-US"/>
              <a:pPr/>
              <a:t>37</a:t>
            </a:fld>
            <a:endParaRPr lang="en-US"/>
          </a:p>
        </p:txBody>
      </p:sp>
      <p:sp>
        <p:nvSpPr>
          <p:cNvPr id="70660" name="Date Placeholder 5"/>
          <p:cNvSpPr>
            <a:spLocks noGrp="1"/>
          </p:cNvSpPr>
          <p:nvPr>
            <p:ph type="dt" sz="half" idx="12"/>
          </p:nvPr>
        </p:nvSpPr>
        <p:spPr>
          <a:noFill/>
        </p:spPr>
        <p:txBody>
          <a:bodyPr/>
          <a:lstStyle/>
          <a:p>
            <a:fld id="{4F6E1C4B-B0F4-F148-8BA6-6663796BDB16}"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Predicting Risk</a:t>
            </a:r>
          </a:p>
        </p:txBody>
      </p:sp>
      <p:sp>
        <p:nvSpPr>
          <p:cNvPr id="7271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are the factors?</a:t>
            </a:r>
          </a:p>
          <a:p>
            <a:pPr eaLnBrk="1" hangingPunct="1"/>
            <a:r>
              <a:rPr lang="en-US">
                <a:ea typeface="ＭＳ Ｐゴシック" pitchFamily="-109" charset="-128"/>
                <a:cs typeface="ＭＳ Ｐゴシック" pitchFamily="-109" charset="-128"/>
              </a:rPr>
              <a:t>Enough data to be statistically significant?</a:t>
            </a:r>
          </a:p>
          <a:p>
            <a:pPr eaLnBrk="1" hangingPunct="1"/>
            <a:r>
              <a:rPr lang="en-US">
                <a:ea typeface="ＭＳ Ｐゴシック" pitchFamily="-109" charset="-128"/>
                <a:cs typeface="ＭＳ Ｐゴシック" pitchFamily="-109" charset="-128"/>
              </a:rPr>
              <a:t>Can you reduce or increase your own risk?</a:t>
            </a:r>
          </a:p>
          <a:p>
            <a:pPr lvl="1" eaLnBrk="1" hangingPunct="1"/>
            <a:r>
              <a:rPr lang="en-US"/>
              <a:t>Chance</a:t>
            </a:r>
          </a:p>
          <a:p>
            <a:pPr lvl="1" eaLnBrk="1" hangingPunct="1"/>
            <a:r>
              <a:rPr lang="en-US"/>
              <a:t>Severity</a:t>
            </a:r>
          </a:p>
        </p:txBody>
      </p:sp>
      <p:sp>
        <p:nvSpPr>
          <p:cNvPr id="72706" name="Footer Placeholder 3"/>
          <p:cNvSpPr>
            <a:spLocks noGrp="1"/>
          </p:cNvSpPr>
          <p:nvPr>
            <p:ph type="ftr" sz="quarter" idx="10"/>
          </p:nvPr>
        </p:nvSpPr>
        <p:spPr>
          <a:noFill/>
        </p:spPr>
        <p:txBody>
          <a:bodyPr/>
          <a:lstStyle/>
          <a:p>
            <a:r>
              <a:rPr lang="en-US" smtClean="0"/>
              <a:t>© 2013 Keith A. Pray</a:t>
            </a:r>
            <a:endParaRPr lang="en-US"/>
          </a:p>
        </p:txBody>
      </p:sp>
      <p:sp>
        <p:nvSpPr>
          <p:cNvPr id="72707" name="Slide Number Placeholder 4"/>
          <p:cNvSpPr>
            <a:spLocks noGrp="1"/>
          </p:cNvSpPr>
          <p:nvPr>
            <p:ph type="sldNum" sz="quarter" idx="11"/>
          </p:nvPr>
        </p:nvSpPr>
        <p:spPr>
          <a:noFill/>
        </p:spPr>
        <p:txBody>
          <a:bodyPr/>
          <a:lstStyle/>
          <a:p>
            <a:fld id="{233F866E-CB9B-EF43-BFC4-A7F519E0B241}" type="slidenum">
              <a:rPr lang="en-US"/>
              <a:pPr/>
              <a:t>38</a:t>
            </a:fld>
            <a:endParaRPr lang="en-US"/>
          </a:p>
        </p:txBody>
      </p:sp>
      <p:sp>
        <p:nvSpPr>
          <p:cNvPr id="72708" name="Date Placeholder 5"/>
          <p:cNvSpPr>
            <a:spLocks noGrp="1"/>
          </p:cNvSpPr>
          <p:nvPr>
            <p:ph type="dt" sz="half" idx="12"/>
          </p:nvPr>
        </p:nvSpPr>
        <p:spPr>
          <a:noFill/>
        </p:spPr>
        <p:txBody>
          <a:bodyPr/>
          <a:lstStyle/>
          <a:p>
            <a:fld id="{B2C66149-28D5-0644-BD81-BF645FCD939C}"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Are other factors controlled?</a:t>
            </a:r>
          </a:p>
          <a:p>
            <a:pPr eaLnBrk="1" hangingPunct="1"/>
            <a:r>
              <a:rPr lang="en-US">
                <a:ea typeface="ＭＳ Ｐゴシック" pitchFamily="-109" charset="-128"/>
                <a:cs typeface="ＭＳ Ｐゴシック" pitchFamily="-109" charset="-128"/>
              </a:rPr>
              <a:t>Is enough time covered?</a:t>
            </a:r>
          </a:p>
          <a:p>
            <a:pPr eaLnBrk="1" hangingPunct="1"/>
            <a:r>
              <a:rPr lang="en-US">
                <a:ea typeface="ＭＳ Ｐゴシック" pitchFamily="-109" charset="-128"/>
                <a:cs typeface="ＭＳ Ｐゴシック" pitchFamily="-109" charset="-128"/>
              </a:rPr>
              <a:t>Is all data reported?</a:t>
            </a:r>
          </a:p>
        </p:txBody>
      </p:sp>
      <p:sp>
        <p:nvSpPr>
          <p:cNvPr id="74754" name="Footer Placeholder 3"/>
          <p:cNvSpPr>
            <a:spLocks noGrp="1"/>
          </p:cNvSpPr>
          <p:nvPr>
            <p:ph type="ftr" sz="quarter" idx="10"/>
          </p:nvPr>
        </p:nvSpPr>
        <p:spPr>
          <a:noFill/>
        </p:spPr>
        <p:txBody>
          <a:bodyPr/>
          <a:lstStyle/>
          <a:p>
            <a:r>
              <a:rPr lang="en-US" smtClean="0"/>
              <a:t>© 2013 Keith A. Pray</a:t>
            </a:r>
            <a:endParaRPr lang="en-US"/>
          </a:p>
        </p:txBody>
      </p:sp>
      <p:sp>
        <p:nvSpPr>
          <p:cNvPr id="74755" name="Slide Number Placeholder 4"/>
          <p:cNvSpPr>
            <a:spLocks noGrp="1"/>
          </p:cNvSpPr>
          <p:nvPr>
            <p:ph type="sldNum" sz="quarter" idx="11"/>
          </p:nvPr>
        </p:nvSpPr>
        <p:spPr>
          <a:noFill/>
        </p:spPr>
        <p:txBody>
          <a:bodyPr/>
          <a:lstStyle/>
          <a:p>
            <a:fld id="{6B691FB7-603E-8547-8C8E-B2BD8C1018D9}" type="slidenum">
              <a:rPr lang="en-US"/>
              <a:pPr/>
              <a:t>39</a:t>
            </a:fld>
            <a:endParaRPr lang="en-US"/>
          </a:p>
        </p:txBody>
      </p:sp>
      <p:sp>
        <p:nvSpPr>
          <p:cNvPr id="74756" name="Date Placeholder 5"/>
          <p:cNvSpPr>
            <a:spLocks noGrp="1"/>
          </p:cNvSpPr>
          <p:nvPr>
            <p:ph type="dt" sz="half" idx="12"/>
          </p:nvPr>
        </p:nvSpPr>
        <p:spPr>
          <a:noFill/>
        </p:spPr>
        <p:txBody>
          <a:bodyPr/>
          <a:lstStyle/>
          <a:p>
            <a:fld id="{17554725-87A8-E240-80B6-82855A719A1A}" type="datetime1">
              <a:rPr lang="en-US" smtClean="0"/>
              <a:t>4/11/13</a:t>
            </a:fld>
            <a:endParaRPr lang="en-US"/>
          </a:p>
        </p:txBody>
      </p:sp>
    </p:spTree>
  </p:cSld>
  <p:clrMapOvr>
    <a:masterClrMapping/>
  </p:clrMapOvr>
  <p:transition xmlns:p14="http://schemas.microsoft.com/office/powerpoint/2010/mai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Errors, Failures, And Risks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strike="sngStrike" dirty="0" smtClean="0">
                <a:ea typeface="ＭＳ Ｐゴシック" pitchFamily="-109" charset="-128"/>
                <a:cs typeface="ＭＳ Ｐゴシック" pitchFamily="-109" charset="-128"/>
              </a:rPr>
              <a:t>Guest Speaker</a:t>
            </a: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B9AEBF3-464F-464C-8D24-78D5E5DFEF6E}" type="slidenum">
              <a:rPr lang="en-US" smtClean="0"/>
              <a:pPr/>
              <a:t>4</a:t>
            </a:fld>
            <a:endParaRPr lang="en-US" smtClean="0"/>
          </a:p>
        </p:txBody>
      </p:sp>
      <p:sp>
        <p:nvSpPr>
          <p:cNvPr id="17412" name="Date Placeholder 5"/>
          <p:cNvSpPr>
            <a:spLocks noGrp="1"/>
          </p:cNvSpPr>
          <p:nvPr>
            <p:ph type="dt" sz="half" idx="12"/>
          </p:nvPr>
        </p:nvSpPr>
        <p:spPr>
          <a:noFill/>
        </p:spPr>
        <p:txBody>
          <a:bodyPr/>
          <a:lstStyle/>
          <a:p>
            <a:fld id="{08B6EE81-27B3-B84A-9F63-31544A55B08A}" type="datetime1">
              <a:rPr lang="en-US" smtClean="0"/>
              <a:t>4/11/13</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599480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76802" name="Footer Placeholder 3"/>
          <p:cNvSpPr>
            <a:spLocks noGrp="1"/>
          </p:cNvSpPr>
          <p:nvPr>
            <p:ph type="ftr" sz="quarter" idx="10"/>
          </p:nvPr>
        </p:nvSpPr>
        <p:spPr>
          <a:noFill/>
        </p:spPr>
        <p:txBody>
          <a:bodyPr/>
          <a:lstStyle/>
          <a:p>
            <a:r>
              <a:rPr lang="en-US" smtClean="0"/>
              <a:t>© 2013 Keith A. Pray</a:t>
            </a:r>
            <a:endParaRPr lang="en-US"/>
          </a:p>
        </p:txBody>
      </p:sp>
      <p:sp>
        <p:nvSpPr>
          <p:cNvPr id="76803" name="Slide Number Placeholder 4"/>
          <p:cNvSpPr>
            <a:spLocks noGrp="1"/>
          </p:cNvSpPr>
          <p:nvPr>
            <p:ph type="sldNum" sz="quarter" idx="11"/>
          </p:nvPr>
        </p:nvSpPr>
        <p:spPr>
          <a:noFill/>
        </p:spPr>
        <p:txBody>
          <a:bodyPr/>
          <a:lstStyle/>
          <a:p>
            <a:fld id="{B9A63D78-3C0D-914F-82E8-E07049D438FF}" type="slidenum">
              <a:rPr lang="en-US"/>
              <a:pPr/>
              <a:t>40</a:t>
            </a:fld>
            <a:endParaRPr lang="en-US"/>
          </a:p>
        </p:txBody>
      </p:sp>
      <p:sp>
        <p:nvSpPr>
          <p:cNvPr id="76804" name="Date Placeholder 5"/>
          <p:cNvSpPr>
            <a:spLocks noGrp="1"/>
          </p:cNvSpPr>
          <p:nvPr>
            <p:ph type="dt" sz="half" idx="12"/>
          </p:nvPr>
        </p:nvSpPr>
        <p:spPr>
          <a:noFill/>
        </p:spPr>
        <p:txBody>
          <a:bodyPr/>
          <a:lstStyle/>
          <a:p>
            <a:fld id="{07829A92-B608-A046-8150-717F5AA16255}"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78850" name="Footer Placeholder 3"/>
          <p:cNvSpPr>
            <a:spLocks noGrp="1"/>
          </p:cNvSpPr>
          <p:nvPr>
            <p:ph type="ftr" sz="quarter" idx="10"/>
          </p:nvPr>
        </p:nvSpPr>
        <p:spPr>
          <a:noFill/>
        </p:spPr>
        <p:txBody>
          <a:bodyPr/>
          <a:lstStyle/>
          <a:p>
            <a:r>
              <a:rPr lang="en-US" smtClean="0"/>
              <a:t>© 2013 Keith A. Pray</a:t>
            </a:r>
            <a:endParaRPr lang="en-US"/>
          </a:p>
        </p:txBody>
      </p:sp>
      <p:sp>
        <p:nvSpPr>
          <p:cNvPr id="78851" name="Slide Number Placeholder 4"/>
          <p:cNvSpPr>
            <a:spLocks noGrp="1"/>
          </p:cNvSpPr>
          <p:nvPr>
            <p:ph type="sldNum" sz="quarter" idx="11"/>
          </p:nvPr>
        </p:nvSpPr>
        <p:spPr>
          <a:noFill/>
        </p:spPr>
        <p:txBody>
          <a:bodyPr/>
          <a:lstStyle/>
          <a:p>
            <a:fld id="{9F41145E-64B3-C946-9213-8BFBC096AA32}" type="slidenum">
              <a:rPr lang="en-US"/>
              <a:pPr/>
              <a:t>41</a:t>
            </a:fld>
            <a:endParaRPr lang="en-US"/>
          </a:p>
        </p:txBody>
      </p:sp>
      <p:sp>
        <p:nvSpPr>
          <p:cNvPr id="78852" name="Date Placeholder 5"/>
          <p:cNvSpPr>
            <a:spLocks noGrp="1"/>
          </p:cNvSpPr>
          <p:nvPr>
            <p:ph type="dt" sz="half" idx="12"/>
          </p:nvPr>
        </p:nvSpPr>
        <p:spPr>
          <a:noFill/>
        </p:spPr>
        <p:txBody>
          <a:bodyPr/>
          <a:lstStyle/>
          <a:p>
            <a:fld id="{3FBDBE07-79B7-0B4F-82E8-F1797D66F8CE}"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80898" name="Footer Placeholder 3"/>
          <p:cNvSpPr>
            <a:spLocks noGrp="1"/>
          </p:cNvSpPr>
          <p:nvPr>
            <p:ph type="ftr" sz="quarter" idx="10"/>
          </p:nvPr>
        </p:nvSpPr>
        <p:spPr>
          <a:noFill/>
        </p:spPr>
        <p:txBody>
          <a:bodyPr/>
          <a:lstStyle/>
          <a:p>
            <a:r>
              <a:rPr lang="en-US" smtClean="0"/>
              <a:t>© 2013 Keith A. Pray</a:t>
            </a:r>
            <a:endParaRPr lang="en-US"/>
          </a:p>
        </p:txBody>
      </p:sp>
      <p:sp>
        <p:nvSpPr>
          <p:cNvPr id="80899" name="Slide Number Placeholder 4"/>
          <p:cNvSpPr>
            <a:spLocks noGrp="1"/>
          </p:cNvSpPr>
          <p:nvPr>
            <p:ph type="sldNum" sz="quarter" idx="11"/>
          </p:nvPr>
        </p:nvSpPr>
        <p:spPr>
          <a:noFill/>
        </p:spPr>
        <p:txBody>
          <a:bodyPr/>
          <a:lstStyle/>
          <a:p>
            <a:fld id="{5C509F0B-E38A-A140-9861-0503CBB13236}" type="slidenum">
              <a:rPr lang="en-US"/>
              <a:pPr/>
              <a:t>42</a:t>
            </a:fld>
            <a:endParaRPr lang="en-US"/>
          </a:p>
        </p:txBody>
      </p:sp>
      <p:sp>
        <p:nvSpPr>
          <p:cNvPr id="80900" name="Date Placeholder 5"/>
          <p:cNvSpPr>
            <a:spLocks noGrp="1"/>
          </p:cNvSpPr>
          <p:nvPr>
            <p:ph type="dt" sz="half" idx="12"/>
          </p:nvPr>
        </p:nvSpPr>
        <p:spPr>
          <a:noFill/>
        </p:spPr>
        <p:txBody>
          <a:bodyPr/>
          <a:lstStyle/>
          <a:p>
            <a:fld id="{15CDEFD3-AC25-A348-B2BC-4C8660516F13}"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82946" name="Footer Placeholder 3"/>
          <p:cNvSpPr>
            <a:spLocks noGrp="1"/>
          </p:cNvSpPr>
          <p:nvPr>
            <p:ph type="ftr" sz="quarter" idx="10"/>
          </p:nvPr>
        </p:nvSpPr>
        <p:spPr>
          <a:noFill/>
        </p:spPr>
        <p:txBody>
          <a:bodyPr/>
          <a:lstStyle/>
          <a:p>
            <a:r>
              <a:rPr lang="en-US" smtClean="0"/>
              <a:t>© 2013 Keith A. Pray</a:t>
            </a:r>
            <a:endParaRPr lang="en-US"/>
          </a:p>
        </p:txBody>
      </p:sp>
      <p:sp>
        <p:nvSpPr>
          <p:cNvPr id="82947" name="Slide Number Placeholder 4"/>
          <p:cNvSpPr>
            <a:spLocks noGrp="1"/>
          </p:cNvSpPr>
          <p:nvPr>
            <p:ph type="sldNum" sz="quarter" idx="11"/>
          </p:nvPr>
        </p:nvSpPr>
        <p:spPr>
          <a:noFill/>
        </p:spPr>
        <p:txBody>
          <a:bodyPr/>
          <a:lstStyle/>
          <a:p>
            <a:fld id="{D6098F57-7744-D04A-A204-F0C64338B918}" type="slidenum">
              <a:rPr lang="en-US"/>
              <a:pPr/>
              <a:t>43</a:t>
            </a:fld>
            <a:endParaRPr lang="en-US"/>
          </a:p>
        </p:txBody>
      </p:sp>
      <p:sp>
        <p:nvSpPr>
          <p:cNvPr id="82948" name="Date Placeholder 5"/>
          <p:cNvSpPr>
            <a:spLocks noGrp="1"/>
          </p:cNvSpPr>
          <p:nvPr>
            <p:ph type="dt" sz="half" idx="12"/>
          </p:nvPr>
        </p:nvSpPr>
        <p:spPr>
          <a:noFill/>
        </p:spPr>
        <p:txBody>
          <a:bodyPr/>
          <a:lstStyle/>
          <a:p>
            <a:fld id="{AD6877B3-CD67-BF4E-93C8-A296AAB4A01C}"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84994" name="Footer Placeholder 3"/>
          <p:cNvSpPr>
            <a:spLocks noGrp="1"/>
          </p:cNvSpPr>
          <p:nvPr>
            <p:ph type="ftr" sz="quarter" idx="10"/>
          </p:nvPr>
        </p:nvSpPr>
        <p:spPr>
          <a:noFill/>
        </p:spPr>
        <p:txBody>
          <a:bodyPr/>
          <a:lstStyle/>
          <a:p>
            <a:r>
              <a:rPr lang="en-US" smtClean="0"/>
              <a:t>© 2013 Keith A. Pray</a:t>
            </a:r>
            <a:endParaRPr lang="en-US"/>
          </a:p>
        </p:txBody>
      </p:sp>
      <p:sp>
        <p:nvSpPr>
          <p:cNvPr id="84995" name="Slide Number Placeholder 4"/>
          <p:cNvSpPr>
            <a:spLocks noGrp="1"/>
          </p:cNvSpPr>
          <p:nvPr>
            <p:ph type="sldNum" sz="quarter" idx="11"/>
          </p:nvPr>
        </p:nvSpPr>
        <p:spPr>
          <a:noFill/>
        </p:spPr>
        <p:txBody>
          <a:bodyPr/>
          <a:lstStyle/>
          <a:p>
            <a:fld id="{94DE8664-0C11-F24F-A5AD-90B5827D9538}" type="slidenum">
              <a:rPr lang="en-US"/>
              <a:pPr/>
              <a:t>44</a:t>
            </a:fld>
            <a:endParaRPr lang="en-US"/>
          </a:p>
        </p:txBody>
      </p:sp>
      <p:sp>
        <p:nvSpPr>
          <p:cNvPr id="84996" name="Date Placeholder 5"/>
          <p:cNvSpPr>
            <a:spLocks noGrp="1"/>
          </p:cNvSpPr>
          <p:nvPr>
            <p:ph type="dt" sz="half" idx="12"/>
          </p:nvPr>
        </p:nvSpPr>
        <p:spPr>
          <a:noFill/>
        </p:spPr>
        <p:txBody>
          <a:bodyPr/>
          <a:lstStyle/>
          <a:p>
            <a:fld id="{B5F1F983-7BCE-C84B-AFF3-03D34565EDA7}" type="datetime1">
              <a:rPr lang="en-US" smtClean="0"/>
              <a:t>4/11/13</a:t>
            </a:fld>
            <a:endParaRPr lang="en-US"/>
          </a:p>
        </p:txBody>
      </p:sp>
    </p:spTree>
  </p:cSld>
  <p:clrMapOvr>
    <a:masterClrMapping/>
  </p:clrMapOvr>
  <p:transition xmlns:p14="http://schemas.microsoft.com/office/powerpoint/2010/mai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Value of Intuition</a:t>
            </a:r>
          </a:p>
        </p:txBody>
      </p:sp>
      <p:sp>
        <p:nvSpPr>
          <p:cNvPr id="87046"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Are results reasonable?</a:t>
            </a:r>
          </a:p>
        </p:txBody>
      </p:sp>
      <p:sp>
        <p:nvSpPr>
          <p:cNvPr id="87042" name="Footer Placeholder 3"/>
          <p:cNvSpPr>
            <a:spLocks noGrp="1"/>
          </p:cNvSpPr>
          <p:nvPr>
            <p:ph type="ftr" sz="quarter" idx="10"/>
          </p:nvPr>
        </p:nvSpPr>
        <p:spPr>
          <a:noFill/>
        </p:spPr>
        <p:txBody>
          <a:bodyPr/>
          <a:lstStyle/>
          <a:p>
            <a:r>
              <a:rPr lang="en-US" smtClean="0"/>
              <a:t>© 2013 Keith A. Pray</a:t>
            </a:r>
            <a:endParaRPr lang="en-US"/>
          </a:p>
        </p:txBody>
      </p:sp>
      <p:sp>
        <p:nvSpPr>
          <p:cNvPr id="87043" name="Slide Number Placeholder 4"/>
          <p:cNvSpPr>
            <a:spLocks noGrp="1"/>
          </p:cNvSpPr>
          <p:nvPr>
            <p:ph type="sldNum" sz="quarter" idx="11"/>
          </p:nvPr>
        </p:nvSpPr>
        <p:spPr>
          <a:noFill/>
        </p:spPr>
        <p:txBody>
          <a:bodyPr/>
          <a:lstStyle/>
          <a:p>
            <a:fld id="{E5B7090A-2BE2-614D-9A7F-3E6BD224B795}" type="slidenum">
              <a:rPr lang="en-US"/>
              <a:pPr/>
              <a:t>45</a:t>
            </a:fld>
            <a:endParaRPr lang="en-US"/>
          </a:p>
        </p:txBody>
      </p:sp>
      <p:sp>
        <p:nvSpPr>
          <p:cNvPr id="87044" name="Date Placeholder 5"/>
          <p:cNvSpPr>
            <a:spLocks noGrp="1"/>
          </p:cNvSpPr>
          <p:nvPr>
            <p:ph type="dt" sz="half" idx="12"/>
          </p:nvPr>
        </p:nvSpPr>
        <p:spPr>
          <a:noFill/>
        </p:spPr>
        <p:txBody>
          <a:bodyPr/>
          <a:lstStyle/>
          <a:p>
            <a:fld id="{F9B2E414-799C-C34E-AD60-5999BFB93467}"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89090" name="Footer Placeholder 3"/>
          <p:cNvSpPr>
            <a:spLocks noGrp="1"/>
          </p:cNvSpPr>
          <p:nvPr>
            <p:ph type="ftr" sz="quarter" idx="10"/>
          </p:nvPr>
        </p:nvSpPr>
        <p:spPr>
          <a:noFill/>
        </p:spPr>
        <p:txBody>
          <a:bodyPr/>
          <a:lstStyle/>
          <a:p>
            <a:r>
              <a:rPr lang="en-US" smtClean="0"/>
              <a:t>© 2013 Keith A. Pray</a:t>
            </a:r>
            <a:endParaRPr lang="en-US"/>
          </a:p>
        </p:txBody>
      </p:sp>
      <p:sp>
        <p:nvSpPr>
          <p:cNvPr id="89091" name="Slide Number Placeholder 4"/>
          <p:cNvSpPr>
            <a:spLocks noGrp="1"/>
          </p:cNvSpPr>
          <p:nvPr>
            <p:ph type="sldNum" sz="quarter" idx="11"/>
          </p:nvPr>
        </p:nvSpPr>
        <p:spPr>
          <a:noFill/>
        </p:spPr>
        <p:txBody>
          <a:bodyPr/>
          <a:lstStyle/>
          <a:p>
            <a:fld id="{D97A140F-064A-6141-A60B-0E8D1A2B5A7C}" type="slidenum">
              <a:rPr lang="en-US"/>
              <a:pPr/>
              <a:t>46</a:t>
            </a:fld>
            <a:endParaRPr lang="en-US"/>
          </a:p>
        </p:txBody>
      </p:sp>
      <p:sp>
        <p:nvSpPr>
          <p:cNvPr id="89092" name="Date Placeholder 5"/>
          <p:cNvSpPr>
            <a:spLocks noGrp="1"/>
          </p:cNvSpPr>
          <p:nvPr>
            <p:ph type="dt" sz="half" idx="12"/>
          </p:nvPr>
        </p:nvSpPr>
        <p:spPr>
          <a:noFill/>
        </p:spPr>
        <p:txBody>
          <a:bodyPr/>
          <a:lstStyle/>
          <a:p>
            <a:fld id="{6FEE78D4-0136-1143-8BC9-DD54B67D04FC}" type="datetime1">
              <a:rPr lang="en-US" smtClean="0"/>
              <a:t>4/11/13</a:t>
            </a:fld>
            <a:endParaRPr lang="en-US"/>
          </a:p>
        </p:txBody>
      </p:sp>
    </p:spTree>
  </p:cSld>
  <p:clrMapOvr>
    <a:masterClrMapping/>
  </p:clrMapOvr>
  <p:transition xmlns:p14="http://schemas.microsoft.com/office/powerpoint/2010/mai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91138" name="Footer Placeholder 3"/>
          <p:cNvSpPr>
            <a:spLocks noGrp="1"/>
          </p:cNvSpPr>
          <p:nvPr>
            <p:ph type="ftr" sz="quarter" idx="10"/>
          </p:nvPr>
        </p:nvSpPr>
        <p:spPr>
          <a:noFill/>
        </p:spPr>
        <p:txBody>
          <a:bodyPr/>
          <a:lstStyle/>
          <a:p>
            <a:r>
              <a:rPr lang="en-US" smtClean="0"/>
              <a:t>© 2013 Keith A. Pray</a:t>
            </a:r>
            <a:endParaRPr lang="en-US"/>
          </a:p>
        </p:txBody>
      </p:sp>
      <p:sp>
        <p:nvSpPr>
          <p:cNvPr id="91139" name="Slide Number Placeholder 4"/>
          <p:cNvSpPr>
            <a:spLocks noGrp="1"/>
          </p:cNvSpPr>
          <p:nvPr>
            <p:ph type="sldNum" sz="quarter" idx="11"/>
          </p:nvPr>
        </p:nvSpPr>
        <p:spPr>
          <a:noFill/>
        </p:spPr>
        <p:txBody>
          <a:bodyPr/>
          <a:lstStyle/>
          <a:p>
            <a:fld id="{5B420E1B-09EE-E446-9349-621DE07BDCB1}" type="slidenum">
              <a:rPr lang="en-US"/>
              <a:pPr/>
              <a:t>47</a:t>
            </a:fld>
            <a:endParaRPr lang="en-US"/>
          </a:p>
        </p:txBody>
      </p:sp>
      <p:sp>
        <p:nvSpPr>
          <p:cNvPr id="91140" name="Date Placeholder 5"/>
          <p:cNvSpPr>
            <a:spLocks noGrp="1"/>
          </p:cNvSpPr>
          <p:nvPr>
            <p:ph type="dt" sz="half" idx="12"/>
          </p:nvPr>
        </p:nvSpPr>
        <p:spPr>
          <a:noFill/>
        </p:spPr>
        <p:txBody>
          <a:bodyPr/>
          <a:lstStyle/>
          <a:p>
            <a:fld id="{82147C76-3D80-3046-B445-BD232746462B}" type="datetime1">
              <a:rPr lang="en-US" smtClean="0"/>
              <a:t>4/11/13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1 Page Paper – For Good</a:t>
            </a: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p>
          <a:p>
            <a:pPr eaLnBrk="1" hangingPunct="1"/>
            <a:r>
              <a:rPr lang="en-US" dirty="0" smtClean="0">
                <a:latin typeface="Arial" pitchFamily="-109" charset="0"/>
                <a:ea typeface="ＭＳ Ｐゴシック" pitchFamily="-109" charset="-128"/>
                <a:cs typeface="ＭＳ Ｐゴシック" pitchFamily="-109" charset="-128"/>
              </a:rPr>
              <a:t>Finish </a:t>
            </a:r>
            <a:r>
              <a:rPr lang="en-US" dirty="0" smtClean="0">
                <a:latin typeface="Arial" pitchFamily="-109" charset="0"/>
                <a:ea typeface="ＭＳ Ｐゴシック" pitchFamily="-109" charset="-128"/>
                <a:cs typeface="ＭＳ Ｐゴシック" pitchFamily="-109" charset="-128"/>
              </a:rPr>
              <a:t>reading</a:t>
            </a:r>
            <a:endParaRPr lang="en-US" dirty="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First </a:t>
            </a:r>
            <a:r>
              <a:rPr lang="en-US" dirty="0">
                <a:latin typeface="Arial" pitchFamily="-109" charset="0"/>
                <a:ea typeface="ＭＳ Ｐゴシック" pitchFamily="-109" charset="-128"/>
                <a:cs typeface="ＭＳ Ｐゴシック" pitchFamily="-109" charset="-128"/>
              </a:rPr>
              <a:t>draft of group </a:t>
            </a:r>
            <a:r>
              <a:rPr lang="en-US" dirty="0" smtClean="0">
                <a:latin typeface="Arial" pitchFamily="-109" charset="0"/>
                <a:ea typeface="ＭＳ Ｐゴシック" pitchFamily="-109" charset="-128"/>
                <a:cs typeface="ＭＳ Ｐゴシック" pitchFamily="-109" charset="-128"/>
              </a:rPr>
              <a:t>presentation</a:t>
            </a:r>
            <a:endParaRPr lang="en-US" dirty="0">
              <a:latin typeface="Arial" pitchFamily="-109" charset="0"/>
              <a:ea typeface="ＭＳ Ｐゴシック" pitchFamily="-109" charset="-128"/>
              <a:cs typeface="ＭＳ Ｐゴシック" pitchFamily="-109" charset="-128"/>
            </a:endParaRPr>
          </a:p>
          <a:p>
            <a:pPr lvl="1"/>
            <a:r>
              <a:rPr lang="en-US" dirty="0" smtClean="0"/>
              <a:t>Due Friday 2:59PM</a:t>
            </a:r>
          </a:p>
          <a:p>
            <a:pPr lvl="1"/>
            <a:r>
              <a:rPr lang="en-US" dirty="0" smtClean="0"/>
              <a:t>Email presentation to Keith and </a:t>
            </a:r>
            <a:r>
              <a:rPr lang="en-US" dirty="0" smtClean="0"/>
              <a:t>TA</a:t>
            </a:r>
            <a:endParaRPr lang="en-US" dirty="0" smtClean="0"/>
          </a:p>
          <a:p>
            <a:pPr lvl="1"/>
            <a:r>
              <a:rPr lang="en-US" dirty="0" smtClean="0"/>
              <a:t>Post on group website too</a:t>
            </a:r>
            <a:endParaRPr lang="en-US" dirty="0"/>
          </a:p>
        </p:txBody>
      </p:sp>
      <p:sp>
        <p:nvSpPr>
          <p:cNvPr id="4" name="Footer Placeholder 3"/>
          <p:cNvSpPr>
            <a:spLocks noGrp="1"/>
          </p:cNvSpPr>
          <p:nvPr>
            <p:ph type="ftr" sz="quarter" idx="10"/>
          </p:nvPr>
        </p:nvSpPr>
        <p:spPr/>
        <p:txBody>
          <a:bodyPr/>
          <a:lstStyle/>
          <a:p>
            <a:pPr>
              <a:defRPr/>
            </a:pPr>
            <a:r>
              <a:rPr lang="en-US" smtClean="0"/>
              <a:t>© 2013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5</a:t>
            </a:fld>
            <a:endParaRPr lang="en-US"/>
          </a:p>
        </p:txBody>
      </p:sp>
      <p:sp>
        <p:nvSpPr>
          <p:cNvPr id="6" name="Date Placeholder 5"/>
          <p:cNvSpPr>
            <a:spLocks noGrp="1"/>
          </p:cNvSpPr>
          <p:nvPr>
            <p:ph type="dt" sz="half" idx="12"/>
          </p:nvPr>
        </p:nvSpPr>
        <p:spPr/>
        <p:txBody>
          <a:bodyPr/>
          <a:lstStyle/>
          <a:p>
            <a:pPr>
              <a:defRPr/>
            </a:pPr>
            <a:fld id="{5D31142B-77DD-2D42-8F69-BA45103B1DB4}" type="datetime1">
              <a:rPr lang="en-US" smtClean="0"/>
              <a:t>4/11/13</a:t>
            </a:fld>
            <a:endParaRPr lang="en-US"/>
          </a:p>
        </p:txBody>
      </p:sp>
    </p:spTree>
    <p:extLst>
      <p:ext uri="{BB962C8B-B14F-4D97-AF65-F5344CB8AC3E}">
        <p14:creationId xmlns:p14="http://schemas.microsoft.com/office/powerpoint/2010/main" val="40006104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Errors, Failures, And Risks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strike="sngStrike" dirty="0" smtClean="0">
                <a:ea typeface="ＭＳ Ｐゴシック" pitchFamily="-109" charset="-128"/>
                <a:cs typeface="ＭＳ Ｐゴシック" pitchFamily="-109" charset="-128"/>
              </a:rPr>
              <a:t>Guest Speaker</a:t>
            </a: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B9AEBF3-464F-464C-8D24-78D5E5DFEF6E}" type="slidenum">
              <a:rPr lang="en-US" smtClean="0"/>
              <a:pPr/>
              <a:t>6</a:t>
            </a:fld>
            <a:endParaRPr lang="en-US" smtClean="0"/>
          </a:p>
        </p:txBody>
      </p:sp>
      <p:sp>
        <p:nvSpPr>
          <p:cNvPr id="17412" name="Date Placeholder 5"/>
          <p:cNvSpPr>
            <a:spLocks noGrp="1"/>
          </p:cNvSpPr>
          <p:nvPr>
            <p:ph type="dt" sz="half" idx="12"/>
          </p:nvPr>
        </p:nvSpPr>
        <p:spPr>
          <a:noFill/>
        </p:spPr>
        <p:txBody>
          <a:bodyPr/>
          <a:lstStyle/>
          <a:p>
            <a:fld id="{C8EECC14-101C-7B43-B21A-4DA36400D8DA}" type="datetime1">
              <a:rPr lang="en-US" smtClean="0"/>
              <a:t>4/11/13</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599480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Trust Computer Simulations?</a:t>
            </a:r>
            <a:endParaRPr lang="en-US"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7</a:t>
            </a:fld>
            <a:endParaRPr lang="en-US"/>
          </a:p>
        </p:txBody>
      </p:sp>
      <p:pic>
        <p:nvPicPr>
          <p:cNvPr id="11268" name="Picture 4" descr="http://i1109.photobucket.com/albums/h428/csoeder/klimate/klimate_kaos1.jpg"/>
          <p:cNvPicPr>
            <a:picLocks noChangeAspect="1" noChangeArrowheads="1"/>
          </p:cNvPicPr>
          <p:nvPr/>
        </p:nvPicPr>
        <p:blipFill>
          <a:blip r:embed="rId3"/>
          <a:srcRect/>
          <a:stretch>
            <a:fillRect/>
          </a:stretch>
        </p:blipFill>
        <p:spPr bwMode="auto">
          <a:xfrm>
            <a:off x="381000" y="2362200"/>
            <a:ext cx="8382000" cy="3552825"/>
          </a:xfrm>
          <a:prstGeom prst="rect">
            <a:avLst/>
          </a:prstGeom>
          <a:noFill/>
        </p:spPr>
      </p:pic>
    </p:spTree>
    <p:extLst>
      <p:ext uri="{BB962C8B-B14F-4D97-AF65-F5344CB8AC3E}">
        <p14:creationId xmlns:p14="http://schemas.microsoft.com/office/powerpoint/2010/main" val="230164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Notable Uses</a:t>
            </a:r>
            <a:endParaRPr lang="en-US" dirty="0"/>
          </a:p>
        </p:txBody>
      </p:sp>
      <p:sp>
        <p:nvSpPr>
          <p:cNvPr id="3" name="Content Placeholder 2"/>
          <p:cNvSpPr>
            <a:spLocks noGrp="1"/>
          </p:cNvSpPr>
          <p:nvPr>
            <p:ph idx="1"/>
          </p:nvPr>
        </p:nvSpPr>
        <p:spPr>
          <a:xfrm>
            <a:off x="457200" y="1981200"/>
            <a:ext cx="5257800" cy="3886200"/>
          </a:xfrm>
        </p:spPr>
        <p:txBody>
          <a:bodyPr/>
          <a:lstStyle/>
          <a:p>
            <a:r>
              <a:rPr lang="en-US" dirty="0" smtClean="0"/>
              <a:t>Spread of HIV modeled to determine countermeasures</a:t>
            </a:r>
          </a:p>
          <a:p>
            <a:r>
              <a:rPr lang="en-US" dirty="0" smtClean="0"/>
              <a:t>Study on ideal investment methods, random concluded to be best</a:t>
            </a:r>
          </a:p>
          <a:p>
            <a:r>
              <a:rPr lang="en-US" dirty="0" smtClean="0"/>
              <a:t>Club of Rome revisits “The Limits of Growth”, predicts 2030 peak</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8</a:t>
            </a:fld>
            <a:endParaRPr lang="en-US"/>
          </a:p>
        </p:txBody>
      </p:sp>
      <p:pic>
        <p:nvPicPr>
          <p:cNvPr id="4098" name="Picture 2" descr="Going viral - A visualization generated by an agent-based model of New York City’s HIV epidemic shows the risky interactions of unprotected sex or needle sharing among injection drug users (red), non-injection drug users (blue) and non-users (green)."/>
          <p:cNvPicPr>
            <a:picLocks noChangeAspect="1" noChangeArrowheads="1"/>
          </p:cNvPicPr>
          <p:nvPr/>
        </p:nvPicPr>
        <p:blipFill>
          <a:blip r:embed="rId3"/>
          <a:srcRect/>
          <a:stretch>
            <a:fillRect/>
          </a:stretch>
        </p:blipFill>
        <p:spPr bwMode="auto">
          <a:xfrm>
            <a:off x="6019800" y="1828800"/>
            <a:ext cx="2952750" cy="3352800"/>
          </a:xfrm>
          <a:prstGeom prst="rect">
            <a:avLst/>
          </a:prstGeom>
          <a:noFill/>
        </p:spPr>
      </p:pic>
      <p:sp>
        <p:nvSpPr>
          <p:cNvPr id="10" name="TextBox 9"/>
          <p:cNvSpPr txBox="1"/>
          <p:nvPr/>
        </p:nvSpPr>
        <p:spPr>
          <a:xfrm>
            <a:off x="6324600" y="5257800"/>
            <a:ext cx="7342909" cy="276999"/>
          </a:xfrm>
          <a:prstGeom prst="rect">
            <a:avLst/>
          </a:prstGeom>
          <a:noFill/>
        </p:spPr>
        <p:txBody>
          <a:bodyPr wrap="square" rtlCol="0">
            <a:spAutoFit/>
          </a:bodyPr>
          <a:lstStyle/>
          <a:p>
            <a:pPr algn="l"/>
            <a:r>
              <a:rPr lang="en-US" sz="1200" dirty="0" smtClean="0">
                <a:solidFill>
                  <a:schemeClr val="tx1"/>
                </a:solidFill>
              </a:rPr>
              <a:t>Visualization of HIV Spread</a:t>
            </a:r>
            <a:endParaRPr lang="en-US" sz="1200" dirty="0" smtClean="0"/>
          </a:p>
        </p:txBody>
      </p:sp>
    </p:spTree>
    <p:extLst>
      <p:ext uri="{BB962C8B-B14F-4D97-AF65-F5344CB8AC3E}">
        <p14:creationId xmlns:p14="http://schemas.microsoft.com/office/powerpoint/2010/main" val="288697740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r>
              <a:rPr lang="en-US" dirty="0" smtClean="0"/>
              <a:t>Computer accuracy is finite, detailed mathematical study often important to show correspondence</a:t>
            </a:r>
          </a:p>
          <a:p>
            <a:r>
              <a:rPr lang="en-US" dirty="0" smtClean="0"/>
              <a:t>MIT study – finding a planted bug in a simulation</a:t>
            </a:r>
          </a:p>
          <a:p>
            <a:pPr lvl="1"/>
            <a:r>
              <a:rPr lang="en-US" dirty="0" smtClean="0"/>
              <a:t>More thorough method – about 82% of subjects found bug</a:t>
            </a:r>
          </a:p>
          <a:p>
            <a:pPr lvl="1"/>
            <a:r>
              <a:rPr lang="en-US" dirty="0" smtClean="0"/>
              <a:t>Less thorough, more complex method – only one (about 4%) found bug</a:t>
            </a:r>
          </a:p>
          <a:p>
            <a:pPr lvl="1"/>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627973" y="5867400"/>
            <a:ext cx="7342909" cy="338554"/>
          </a:xfrm>
          <a:prstGeom prst="rect">
            <a:avLst/>
          </a:prstGeom>
          <a:noFill/>
        </p:spPr>
        <p:txBody>
          <a:bodyPr wrap="square" rtlCol="0">
            <a:spAutoFit/>
          </a:bodyPr>
          <a:lstStyle/>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Nick Mollica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pPr/>
              <a:t>4/12/13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9</a:t>
            </a:fld>
            <a:endParaRPr lang="en-US"/>
          </a:p>
        </p:txBody>
      </p:sp>
    </p:spTree>
    <p:extLst>
      <p:ext uri="{BB962C8B-B14F-4D97-AF65-F5344CB8AC3E}">
        <p14:creationId xmlns:p14="http://schemas.microsoft.com/office/powerpoint/2010/main" val="6947153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62360</TotalTime>
  <Words>5589</Words>
  <Application>Microsoft Macintosh PowerPoint</Application>
  <PresentationFormat>On-screen Show (4:3)</PresentationFormat>
  <Paragraphs>667</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Presentation_Template</vt:lpstr>
      <vt:lpstr>Class 10 Errors Failures Risks </vt:lpstr>
      <vt:lpstr>Overview</vt:lpstr>
      <vt:lpstr>PowerPoint Presentation</vt:lpstr>
      <vt:lpstr>Overview</vt:lpstr>
      <vt:lpstr>Assignment</vt:lpstr>
      <vt:lpstr>Overview</vt:lpstr>
      <vt:lpstr>Can We Trust Computer Simulations?</vt:lpstr>
      <vt:lpstr>Current Notable Uses</vt:lpstr>
      <vt:lpstr>Verification</vt:lpstr>
      <vt:lpstr>Validity</vt:lpstr>
      <vt:lpstr>Doubts and Failures</vt:lpstr>
      <vt:lpstr>My Thoughts/Conclusions</vt:lpstr>
      <vt:lpstr>Sources</vt:lpstr>
      <vt:lpstr>Sources Cont.</vt:lpstr>
      <vt:lpstr>War Robots</vt:lpstr>
      <vt:lpstr>What is a robot?</vt:lpstr>
      <vt:lpstr>Current Military Robots</vt:lpstr>
      <vt:lpstr>SWORDS</vt:lpstr>
      <vt:lpstr>MAARS</vt:lpstr>
      <vt:lpstr>What is at Risk?</vt:lpstr>
      <vt:lpstr>Conclusion</vt:lpstr>
      <vt:lpstr>Sources</vt:lpstr>
      <vt:lpstr>Sources</vt:lpstr>
      <vt:lpstr>Robots in Hospitals</vt:lpstr>
      <vt:lpstr>Overview</vt:lpstr>
      <vt:lpstr>Currently in Hospitals</vt:lpstr>
      <vt:lpstr>Currently in Hospitals</vt:lpstr>
      <vt:lpstr>Benefits</vt:lpstr>
      <vt:lpstr>Errors</vt:lpstr>
      <vt:lpstr>Risks</vt:lpstr>
      <vt:lpstr>Future of Robots in Hospitals</vt:lpstr>
      <vt:lpstr>Conclusions</vt:lpstr>
      <vt:lpstr>Sources</vt:lpstr>
      <vt:lpstr>Sources</vt:lpstr>
      <vt:lpstr>Overview</vt:lpstr>
      <vt:lpstr>Class 10  The End</vt:lpstr>
      <vt:lpstr>Risk</vt:lpstr>
      <vt:lpstr>Predicting Risk</vt:lpstr>
      <vt:lpstr>Reliability Of Statistics</vt:lpstr>
      <vt:lpstr>Cost-Benefit Analysis</vt:lpstr>
      <vt:lpstr>Risk-Benefit Analysis</vt:lpstr>
      <vt:lpstr>Limitations to  Risk-Benefit Analysis</vt:lpstr>
      <vt:lpstr>Some Measures</vt:lpstr>
      <vt:lpstr>Relying Too Much</vt:lpstr>
      <vt:lpstr>Value of Intuition</vt:lpstr>
      <vt:lpstr>Producing Good Software</vt:lpstr>
      <vt:lpstr>Plan For The Long Term</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430</cp:revision>
  <cp:lastPrinted>2004-04-28T16:30:48Z</cp:lastPrinted>
  <dcterms:created xsi:type="dcterms:W3CDTF">2010-11-11T03:48:27Z</dcterms:created>
  <dcterms:modified xsi:type="dcterms:W3CDTF">2013-04-12T18:53:26Z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