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34"/>
  </p:notesMasterIdLst>
  <p:handoutMasterIdLst>
    <p:handoutMasterId r:id="rId35"/>
  </p:handoutMasterIdLst>
  <p:sldIdLst>
    <p:sldId id="256" r:id="rId2"/>
    <p:sldId id="345" r:id="rId3"/>
    <p:sldId id="502" r:id="rId4"/>
    <p:sldId id="532" r:id="rId5"/>
    <p:sldId id="503" r:id="rId6"/>
    <p:sldId id="568" r:id="rId7"/>
    <p:sldId id="569" r:id="rId8"/>
    <p:sldId id="570" r:id="rId9"/>
    <p:sldId id="571" r:id="rId10"/>
    <p:sldId id="572" r:id="rId11"/>
    <p:sldId id="573" r:id="rId12"/>
    <p:sldId id="574" r:id="rId13"/>
    <p:sldId id="561" r:id="rId14"/>
    <p:sldId id="562" r:id="rId15"/>
    <p:sldId id="563" r:id="rId16"/>
    <p:sldId id="564" r:id="rId17"/>
    <p:sldId id="565" r:id="rId18"/>
    <p:sldId id="566" r:id="rId19"/>
    <p:sldId id="567" r:id="rId20"/>
    <p:sldId id="504" r:id="rId21"/>
    <p:sldId id="329" r:id="rId22"/>
    <p:sldId id="491" r:id="rId23"/>
    <p:sldId id="492" r:id="rId24"/>
    <p:sldId id="493" r:id="rId25"/>
    <p:sldId id="494" r:id="rId26"/>
    <p:sldId id="495" r:id="rId27"/>
    <p:sldId id="496" r:id="rId28"/>
    <p:sldId id="497" r:id="rId29"/>
    <p:sldId id="498" r:id="rId30"/>
    <p:sldId id="499" r:id="rId31"/>
    <p:sldId id="500" r:id="rId32"/>
    <p:sldId id="501" r:id="rId33"/>
  </p:sldIdLst>
  <p:sldSz cx="9144000" cy="6858000" type="screen4x3"/>
  <p:notesSz cx="6858000" cy="9144000"/>
  <p:defaultTextStyle>
    <a:defPPr>
      <a:defRPr lang="en-US"/>
    </a:defPPr>
    <a:lvl1pPr algn="ctr" rtl="0" fontAlgn="base">
      <a:spcBef>
        <a:spcPct val="0"/>
      </a:spcBef>
      <a:spcAft>
        <a:spcPct val="0"/>
      </a:spcAft>
      <a:defRPr sz="2400" kern="1200">
        <a:solidFill>
          <a:schemeClr val="tx2"/>
        </a:solidFill>
        <a:latin typeface="Times New Roman"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926" autoAdjust="0"/>
  </p:normalViewPr>
  <p:slideViewPr>
    <p:cSldViewPr>
      <p:cViewPr varScale="1">
        <p:scale>
          <a:sx n="87" d="100"/>
          <a:sy n="87" d="100"/>
        </p:scale>
        <p:origin x="-152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pPr>
              <a:defRPr/>
            </a:pPr>
            <a:fld id="{1EE7B6E8-6C65-EE49-B148-5D9E1E359D97}" type="datetime1">
              <a:rPr lang="en-US"/>
              <a:pPr>
                <a:defRPr/>
              </a:pPr>
              <a:t>9/25/12</a:t>
            </a:fld>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pPr>
              <a:defRPr/>
            </a:pPr>
            <a:fld id="{0866DD58-777F-CA49-8D49-646FFAFD39F4}" type="slidenum">
              <a:rPr lang="en-US"/>
              <a:pPr>
                <a:defRPr/>
              </a:pPr>
              <a:t>‹#›</a:t>
            </a:fld>
            <a:endParaRPr lang="en-US"/>
          </a:p>
        </p:txBody>
      </p:sp>
    </p:spTree>
    <p:extLst>
      <p:ext uri="{BB962C8B-B14F-4D97-AF65-F5344CB8AC3E}">
        <p14:creationId xmlns:p14="http://schemas.microsoft.com/office/powerpoint/2010/main" val="3183270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pPr>
              <a:defRPr/>
            </a:pPr>
            <a:fld id="{DF2BABD9-C0A7-2946-BB06-05BD38511531}" type="datetime1">
              <a:rPr lang="en-US"/>
              <a:pPr>
                <a:defRPr/>
              </a:pPr>
              <a:t>9/25/12</a:t>
            </a:fld>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pPr>
              <a:defRPr/>
            </a:pPr>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pPr>
              <a:defRPr/>
            </a:pPr>
            <a:fld id="{E0ECBA04-F2C1-0940-9A6F-6105D02873AD}" type="slidenum">
              <a:rPr lang="en-US"/>
              <a:pPr>
                <a:defRPr/>
              </a:pPr>
              <a:t>‹#›</a:t>
            </a:fld>
            <a:endParaRPr lang="en-US"/>
          </a:p>
        </p:txBody>
      </p:sp>
    </p:spTree>
    <p:extLst>
      <p:ext uri="{BB962C8B-B14F-4D97-AF65-F5344CB8AC3E}">
        <p14:creationId xmlns:p14="http://schemas.microsoft.com/office/powerpoint/2010/main" val="256244100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ＭＳ Ｐゴシック" pitchFamily="76" charset="-128"/>
      </a:defRPr>
    </a:lvl1pPr>
    <a:lvl2pPr marL="4572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2pPr>
    <a:lvl3pPr marL="9144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3pPr>
    <a:lvl4pPr marL="13716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4pPr>
    <a:lvl5pPr marL="18288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dt" sz="quarter" idx="1"/>
          </p:nvPr>
        </p:nvSpPr>
        <p:spPr>
          <a:noFill/>
        </p:spPr>
        <p:txBody>
          <a:bodyPr/>
          <a:lstStyle/>
          <a:p>
            <a:fld id="{2154001B-2BCE-E84F-8F88-423948E8763D}" type="datetime1">
              <a:rPr lang="en-US"/>
              <a:pPr/>
              <a:t>9/25/12</a:t>
            </a:fld>
            <a:endParaRPr lang="en-US"/>
          </a:p>
        </p:txBody>
      </p:sp>
      <p:sp>
        <p:nvSpPr>
          <p:cNvPr id="16387" name="Rectangle 7"/>
          <p:cNvSpPr>
            <a:spLocks noGrp="1" noChangeArrowheads="1"/>
          </p:cNvSpPr>
          <p:nvPr>
            <p:ph type="sldNum" sz="quarter" idx="5"/>
          </p:nvPr>
        </p:nvSpPr>
        <p:spPr>
          <a:noFill/>
        </p:spPr>
        <p:txBody>
          <a:bodyPr/>
          <a:lstStyle/>
          <a:p>
            <a:fld id="{86B6F716-E5EF-5B4A-A233-E7A1FF9C995D}" type="slidenum">
              <a:rPr lang="en-US"/>
              <a:pPr/>
              <a:t>1</a:t>
            </a:fld>
            <a:endParaRPr lang="en-US"/>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Here’s the title slide. Excited already, aren’t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&lt;Your notes here.&gt;</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Offer</a:t>
            </a:r>
            <a:r>
              <a:rPr lang="en-US" baseline="0" dirty="0" smtClean="0"/>
              <a:t> to answer questions</a:t>
            </a:r>
            <a:endParaRPr lang="en-US" dirty="0" smtClean="0"/>
          </a:p>
          <a:p>
            <a:endParaRPr lang="en-US" dirty="0" smtClean="0"/>
          </a:p>
          <a:p>
            <a:pPr marL="171450" indent="-171450">
              <a:buFont typeface="Arial" pitchFamily="34" charset="0"/>
              <a:buChar char="•"/>
            </a:pPr>
            <a:r>
              <a:rPr lang="en-US" dirty="0" smtClean="0"/>
              <a:t>The picture is of an</a:t>
            </a:r>
            <a:r>
              <a:rPr lang="en-US" baseline="0" dirty="0" smtClean="0"/>
              <a:t> Antoinette flight training simulator from 1909… its actuation is from a guy sitting on barrels (cut in half) and controls the pitch and roll with a couple wheels while the other guys move it for pitch and roll [6]</a:t>
            </a:r>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 I’m Rob, going</a:t>
            </a:r>
            <a:r>
              <a:rPr lang="en-US" baseline="0" dirty="0" smtClean="0"/>
              <a:t> to tell you about  </a:t>
            </a:r>
            <a:r>
              <a:rPr lang="en-US" dirty="0" smtClean="0"/>
              <a:t>Full Flight Simulators    </a:t>
            </a:r>
            <a:r>
              <a:rPr lang="en-US" baseline="0" dirty="0" smtClean="0"/>
              <a:t> </a:t>
            </a:r>
            <a:r>
              <a:rPr lang="en-US" dirty="0" smtClean="0"/>
              <a:t>[9][6][7]</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smtClean="0"/>
              <a:t>They are a little special    - have some specific qualifications [1]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a</a:t>
            </a:r>
            <a:r>
              <a:rPr lang="en-US" baseline="0" dirty="0" smtClean="0"/>
              <a:t> full replica of a specific cockpit, like Boeing 747</a:t>
            </a:r>
            <a:endParaRPr lang="en-US" baseline="0"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including all control buttons, switches, monitors and keys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all the software to mock a real plane in actual situations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a system for out-of-the-cockpit viewing -  monitors to act as windows, or projections onto curved screens - more later</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motion system to make it “feel” real, at least 3-degrees of motion- the whole cockpit moves                    - more later</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Even trivial things like fire extinguishers and flashlights must be represented</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baseline="0" dirty="0" smtClean="0"/>
              <a:t>[1]</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aseline="0" dirty="0" smtClean="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Most have 6</a:t>
            </a:r>
            <a:r>
              <a:rPr lang="en-US" baseline="0" dirty="0" smtClean="0"/>
              <a:t> degrees of freedom – to feel any jerk/jolt of a plane and any swaying motion, roll pitch yaw </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6 linear actuators = pistons usually – they used to make them with hydraulics(pumping liquid), but pneumatics(compressed air) and electric screw jacks are also used now</a:t>
            </a:r>
          </a:p>
          <a:p>
            <a:pPr marL="171450" indent="-171450">
              <a:buFont typeface="Arial" pitchFamily="34" charset="0"/>
              <a:buChar char="•"/>
            </a:pPr>
            <a:r>
              <a:rPr lang="en-US" dirty="0" smtClean="0"/>
              <a:t>Most </a:t>
            </a:r>
            <a:r>
              <a:rPr lang="en-US" baseline="0" dirty="0" smtClean="0"/>
              <a:t>systems can get 1.5 g’s of acceleration – one and a half times your body weight on Earth </a:t>
            </a:r>
          </a:p>
          <a:p>
            <a:pPr marL="171450" indent="-171450">
              <a:buFont typeface="Arial" pitchFamily="34" charset="0"/>
              <a:buChar char="•"/>
            </a:pPr>
            <a:r>
              <a:rPr lang="en-US" baseline="0" dirty="0" smtClean="0"/>
              <a:t> (reference on g forces) -5+ g’s is usually black out – Strong roller coaster is 3.5g’s</a:t>
            </a:r>
          </a:p>
          <a:p>
            <a:pPr marL="171450" indent="-171450">
              <a:buFont typeface="Arial" pitchFamily="34" charset="0"/>
              <a:buChar char="•"/>
            </a:pPr>
            <a:r>
              <a:rPr lang="en-US" baseline="0" dirty="0" smtClean="0"/>
              <a:t>Precise control -  move below the threshold for human perception so that it can reset/not over extend its pistons</a:t>
            </a:r>
            <a:endParaRPr lang="en-US" dirty="0" smtClean="0"/>
          </a:p>
          <a:p>
            <a:endParaRPr lang="en-US" dirty="0" smtClean="0"/>
          </a:p>
          <a:p>
            <a:r>
              <a:rPr lang="en-US" dirty="0" smtClean="0"/>
              <a:t>This slide use:</a:t>
            </a:r>
            <a:r>
              <a:rPr lang="en-US" baseline="0" dirty="0" smtClean="0"/>
              <a:t> [1][6][7][4]</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FAA – Federal Aviation Administration [1]   </a:t>
            </a:r>
            <a:r>
              <a:rPr lang="en-US" baseline="0" dirty="0" smtClean="0"/>
              <a:t>covers aircraft in the USA, as well as training of pilots</a:t>
            </a:r>
            <a:endParaRPr lang="en-US" i="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0" dirty="0" smtClean="0"/>
              <a:t>Very </a:t>
            </a:r>
            <a:r>
              <a:rPr lang="en-US" b="1" i="0" dirty="0" smtClean="0"/>
              <a:t>particular</a:t>
            </a:r>
            <a:r>
              <a:rPr lang="en-US" i="0" dirty="0" smtClean="0"/>
              <a:t>  and </a:t>
            </a:r>
            <a:r>
              <a:rPr lang="en-US" dirty="0" smtClean="0"/>
              <a:t>Many qualifications</a:t>
            </a:r>
            <a:r>
              <a:rPr lang="en-US" baseline="0" dirty="0" smtClean="0"/>
              <a:t>- </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0" baseline="0" dirty="0" smtClean="0"/>
              <a:t>Diagram – just to illustrate some of the many things that the FAA expects out of the simulation- the details aren’t important – the </a:t>
            </a:r>
            <a:r>
              <a:rPr lang="en-US" b="1" i="0" baseline="0" dirty="0" smtClean="0"/>
              <a:t>magnitude</a:t>
            </a:r>
            <a:r>
              <a:rPr lang="en-US" i="0" baseline="0" dirty="0" smtClean="0"/>
              <a:t> </a:t>
            </a:r>
            <a:r>
              <a:rPr lang="en-US" i="0" baseline="0" smtClean="0"/>
              <a:t>of detail is</a:t>
            </a:r>
            <a:endParaRPr lang="en-US" i="0"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i="0" dirty="0" smtClean="0"/>
              <a:t>Verification</a:t>
            </a:r>
            <a:r>
              <a:rPr lang="en-US" i="0" baseline="0" dirty="0" smtClean="0"/>
              <a:t> of the program-- FAA – </a:t>
            </a:r>
            <a:r>
              <a:rPr lang="en-US" i="0" dirty="0" smtClean="0"/>
              <a:t>even the </a:t>
            </a:r>
            <a:r>
              <a:rPr lang="en-US" i="0" u="sng" dirty="0" smtClean="0"/>
              <a:t>lines</a:t>
            </a:r>
            <a:r>
              <a:rPr lang="en-US" i="0" u="sng" baseline="0" dirty="0" smtClean="0"/>
              <a:t> on the pavement </a:t>
            </a:r>
            <a:r>
              <a:rPr lang="en-US" i="0" baseline="0" dirty="0" smtClean="0"/>
              <a:t>in the simulation </a:t>
            </a:r>
            <a:r>
              <a:rPr lang="en-US" i="0" u="sng" baseline="0" dirty="0" smtClean="0"/>
              <a:t>and their visibility properties [1]</a:t>
            </a:r>
            <a:endParaRPr lang="en-US" dirty="0" smtClean="0"/>
          </a:p>
          <a:p>
            <a:pPr marL="171450" indent="-171450">
              <a:buFont typeface="Arial" pitchFamily="34" charset="0"/>
              <a:buChar char="•"/>
            </a:pPr>
            <a:r>
              <a:rPr lang="en-US" dirty="0" smtClean="0"/>
              <a:t>Validation of the whole thing – most commonly</a:t>
            </a:r>
            <a:r>
              <a:rPr lang="en-US" baseline="0" dirty="0" smtClean="0"/>
              <a:t> done by real, experienced pilots [5]</a:t>
            </a:r>
            <a:endParaRPr lang="en-US" dirty="0" smtClean="0"/>
          </a:p>
          <a:p>
            <a:pPr marL="171450" indent="-171450">
              <a:buFont typeface="Arial" pitchFamily="34" charset="0"/>
              <a:buChar char="•"/>
            </a:pPr>
            <a:r>
              <a:rPr lang="en-US" i="0" dirty="0" smtClean="0"/>
              <a:t>IACO - International</a:t>
            </a:r>
            <a:r>
              <a:rPr lang="en-US" i="0" baseline="0" dirty="0" smtClean="0"/>
              <a:t> Civil Aviation Organization [8]</a:t>
            </a:r>
          </a:p>
          <a:p>
            <a:pPr marL="171450" indent="-171450">
              <a:buFont typeface="Arial" pitchFamily="34" charset="0"/>
              <a:buChar char="•"/>
            </a:pPr>
            <a:r>
              <a:rPr lang="en-US" i="0" baseline="0" dirty="0" smtClean="0"/>
              <a:t>EASA – European Aviation Safety Agency [9]          similar to the FAA</a:t>
            </a:r>
          </a:p>
          <a:p>
            <a:pPr marL="0" indent="0">
              <a:buFont typeface="Arial" pitchFamily="34" charset="0"/>
              <a:buNone/>
            </a:pPr>
            <a:endParaRPr lang="en-US" i="0" dirty="0" smtClean="0"/>
          </a:p>
          <a:p>
            <a:endParaRPr lang="en-US" i="0"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They are used for Training mainly</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Commercial pilots for airlines [10]</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Specialized combat training – can do war scenarios in a safe environment during times of peace [6][10]</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NASA uses them for shuttle training because they have to do it right the first time [10][5]</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They also do research through flight simulators ------ next slide-----</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err="1" smtClean="0"/>
              <a:t>Ommited</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baseline="0" dirty="0" smtClean="0"/>
              <a:t>Ethical to use?</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baseline="0" dirty="0" smtClean="0"/>
              <a:t>YES – easy from Act Utilitarian because simulations can cost up to10 times less for training than the real thing, with barely any risk [6]</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baseline="0" dirty="0" smtClean="0"/>
              <a:t>----- a supplement to pilot training --or extra -----  real experience is always better</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baseline="0" dirty="0" smtClean="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SIMONA (</a:t>
            </a:r>
            <a:r>
              <a:rPr lang="en-US" sz="1200" b="0" i="0" kern="1200" dirty="0" err="1" smtClean="0">
                <a:solidFill>
                  <a:schemeClr val="tx1"/>
                </a:solidFill>
                <a:effectLst/>
                <a:latin typeface="Arial" pitchFamily="76" charset="0"/>
                <a:ea typeface="ＭＳ Ｐゴシック" pitchFamily="85" charset="-128"/>
                <a:cs typeface="ＭＳ Ｐゴシック" pitchFamily="85" charset="-128"/>
              </a:rPr>
              <a:t>SImulation</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 </a:t>
            </a:r>
            <a:r>
              <a:rPr lang="en-US" sz="1200" b="0" i="0" kern="1200" dirty="0" err="1" smtClean="0">
                <a:solidFill>
                  <a:schemeClr val="tx1"/>
                </a:solidFill>
                <a:effectLst/>
                <a:latin typeface="Arial" pitchFamily="76" charset="0"/>
                <a:ea typeface="ＭＳ Ｐゴシック" pitchFamily="85" charset="-128"/>
                <a:cs typeface="ＭＳ Ｐゴシック" pitchFamily="85" charset="-128"/>
              </a:rPr>
              <a:t>MOtion</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 and </a:t>
            </a:r>
            <a:r>
              <a:rPr lang="en-US" sz="1200" b="0" i="0" kern="1200" dirty="0" err="1" smtClean="0">
                <a:solidFill>
                  <a:schemeClr val="tx1"/>
                </a:solidFill>
                <a:effectLst/>
                <a:latin typeface="Arial" pitchFamily="76" charset="0"/>
                <a:ea typeface="ＭＳ Ｐゴシック" pitchFamily="85" charset="-128"/>
                <a:cs typeface="ＭＳ Ｐゴシック" pitchFamily="85" charset="-128"/>
              </a:rPr>
              <a:t>NAvigation</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a:t>
            </a:r>
            <a:r>
              <a:rPr lang="en-US" dirty="0" smtClean="0"/>
              <a:t> is</a:t>
            </a:r>
            <a:r>
              <a:rPr lang="en-US" baseline="0" dirty="0" smtClean="0"/>
              <a:t> a flight simulator made by TU Delft University of Technology in the Netherlands [4]</a:t>
            </a:r>
            <a:endParaRPr lang="en-US" dirty="0" smtClean="0"/>
          </a:p>
          <a:p>
            <a:pPr marL="171450" indent="-171450">
              <a:buFont typeface="Arial" pitchFamily="34" charset="0"/>
              <a:buChar char="•"/>
            </a:pPr>
            <a:r>
              <a:rPr lang="en-US" dirty="0" smtClean="0"/>
              <a:t>Researching</a:t>
            </a:r>
            <a:r>
              <a:rPr lang="en-US" baseline="0" dirty="0" smtClean="0"/>
              <a:t> “fault tolerant flight control”= additional computer control algorithms to compensate for any fault during flight [2]</a:t>
            </a:r>
            <a:endParaRPr lang="en-US" dirty="0" smtClean="0"/>
          </a:p>
          <a:p>
            <a:endParaRPr lang="en-US" dirty="0" smtClean="0"/>
          </a:p>
          <a:p>
            <a:r>
              <a:rPr lang="en-US" dirty="0" smtClean="0"/>
              <a:t>They are making predictive programs to help control the plane when sensors are defective or faulty.</a:t>
            </a:r>
          </a:p>
          <a:p>
            <a:endParaRPr lang="en-US" dirty="0" smtClean="0"/>
          </a:p>
          <a:p>
            <a:r>
              <a:rPr lang="en-US" dirty="0" smtClean="0"/>
              <a:t>The</a:t>
            </a:r>
            <a:r>
              <a:rPr lang="en-US" baseline="0" dirty="0" smtClean="0"/>
              <a:t> point is to implement their theories and programs on the simulator, where nobody will be at risk. </a:t>
            </a:r>
            <a:endParaRPr lang="en-US" dirty="0" smtClean="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my sources</a:t>
            </a:r>
            <a:endParaRPr lang="en-US" dirty="0" smtClean="0"/>
          </a:p>
          <a:p>
            <a:endParaRPr lang="en-US" dirty="0" smtClean="0"/>
          </a:p>
          <a:p>
            <a:r>
              <a:rPr lang="en-US" dirty="0" smtClean="0"/>
              <a:t>I</a:t>
            </a:r>
            <a:r>
              <a:rPr lang="en-US" baseline="0" dirty="0" smtClean="0"/>
              <a:t> didn’t use #3 because I figured it would make my presentation too long. I kept it because it thought it was an interesting article about researching/developing flight simulators to simulate ice accumulation. (and I would have had to renumber other citations) </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19</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9/25/12</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20</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a:noFill/>
        </p:spPr>
        <p:txBody>
          <a:bodyPr/>
          <a:lstStyle/>
          <a:p>
            <a:fld id="{9ADEF511-2D13-F044-96C7-6421139CF900}" type="datetime1">
              <a:rPr lang="en-US"/>
              <a:pPr/>
              <a:t>9/25/12</a:t>
            </a:fld>
            <a:endParaRPr lang="en-US"/>
          </a:p>
        </p:txBody>
      </p:sp>
      <p:sp>
        <p:nvSpPr>
          <p:cNvPr id="25603" name="Rectangle 7"/>
          <p:cNvSpPr>
            <a:spLocks noGrp="1" noChangeArrowheads="1"/>
          </p:cNvSpPr>
          <p:nvPr>
            <p:ph type="sldNum" sz="quarter" idx="5"/>
          </p:nvPr>
        </p:nvSpPr>
        <p:spPr>
          <a:noFill/>
        </p:spPr>
        <p:txBody>
          <a:bodyPr/>
          <a:lstStyle/>
          <a:p>
            <a:fld id="{FB5398D3-AA93-B649-A9BC-7CE3AE70CD62}" type="slidenum">
              <a:rPr lang="en-US"/>
              <a:pPr/>
              <a:t>21</a:t>
            </a:fld>
            <a:endParaRPr lang="en-US"/>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This is the end. The slides beyond this point are for answering questions that may arise but not needed in the main talk. Some slides may also be unfinished and are not needed but kept just in case.</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9/25/12</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2</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dt" sz="quarter" idx="1"/>
          </p:nvPr>
        </p:nvSpPr>
        <p:spPr>
          <a:noFill/>
        </p:spPr>
        <p:txBody>
          <a:bodyPr/>
          <a:lstStyle/>
          <a:p>
            <a:fld id="{1D12553E-4C5A-6D4D-84C8-638A5AC578F6}" type="datetime1">
              <a:rPr lang="en-US"/>
              <a:pPr/>
              <a:t>9/25/12</a:t>
            </a:fld>
            <a:endParaRPr lang="en-US"/>
          </a:p>
        </p:txBody>
      </p:sp>
      <p:sp>
        <p:nvSpPr>
          <p:cNvPr id="71683" name="Rectangle 7"/>
          <p:cNvSpPr>
            <a:spLocks noGrp="1" noChangeArrowheads="1"/>
          </p:cNvSpPr>
          <p:nvPr>
            <p:ph type="sldNum" sz="quarter" idx="5"/>
          </p:nvPr>
        </p:nvSpPr>
        <p:spPr>
          <a:noFill/>
        </p:spPr>
        <p:txBody>
          <a:bodyPr/>
          <a:lstStyle/>
          <a:p>
            <a:fld id="{8E1D667E-7059-E640-85C9-8660E3A69AA1}" type="slidenum">
              <a:rPr lang="en-US"/>
              <a:pPr/>
              <a:t>22</a:t>
            </a:fld>
            <a:endParaRPr lang="en-US"/>
          </a:p>
        </p:txBody>
      </p:sp>
      <p:sp>
        <p:nvSpPr>
          <p:cNvPr id="7168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168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Something that could go wrong. Natural, deliberate, accidental…</a:t>
            </a:r>
          </a:p>
          <a:p>
            <a:pPr eaLnBrk="1" hangingPunct="1"/>
            <a:r>
              <a:rPr lang="en-US" dirty="0">
                <a:latin typeface="Arial" pitchFamily="-109" charset="0"/>
                <a:ea typeface="ＭＳ Ｐゴシック" pitchFamily="-109" charset="-128"/>
                <a:cs typeface="ＭＳ Ｐゴシック" pitchFamily="-109" charset="-128"/>
              </a:rPr>
              <a:t>Inherently random, like Roulette - 1/37 or 1/38 chance of any </a:t>
            </a:r>
            <a:r>
              <a:rPr lang="en-US" u="sng" dirty="0">
                <a:latin typeface="Arial" pitchFamily="-109" charset="0"/>
                <a:ea typeface="ＭＳ Ｐゴシック" pitchFamily="-109" charset="-128"/>
                <a:cs typeface="ＭＳ Ｐゴシック" pitchFamily="-109" charset="-128"/>
              </a:rPr>
              <a:t>one</a:t>
            </a:r>
            <a:r>
              <a:rPr lang="en-US" dirty="0">
                <a:latin typeface="Arial" pitchFamily="-109" charset="0"/>
                <a:ea typeface="ＭＳ Ｐゴシック" pitchFamily="-109" charset="-128"/>
                <a:cs typeface="ＭＳ Ｐゴシック" pitchFamily="-109" charset="-128"/>
              </a:rPr>
              <a:t> number coming up. </a:t>
            </a:r>
          </a:p>
          <a:p>
            <a:pPr eaLnBrk="1" hangingPunct="1"/>
            <a:r>
              <a:rPr lang="en-US" dirty="0">
                <a:latin typeface="Arial" pitchFamily="-109" charset="0"/>
                <a:ea typeface="ＭＳ Ｐゴシック" pitchFamily="-109" charset="-128"/>
                <a:cs typeface="ＭＳ Ｐゴシック" pitchFamily="-109" charset="-128"/>
              </a:rPr>
              <a:t>Historical statistics, Number of auto accidents per passenger-mile.</a:t>
            </a:r>
          </a:p>
          <a:p>
            <a:pPr eaLnBrk="1" hangingPunct="1"/>
            <a:r>
              <a:rPr lang="en-US" dirty="0">
                <a:latin typeface="Arial" pitchFamily="-109" charset="0"/>
                <a:ea typeface="ＭＳ Ｐゴシック" pitchFamily="-109" charset="-128"/>
                <a:cs typeface="ＭＳ Ｐゴシック" pitchFamily="-109" charset="-128"/>
              </a:rPr>
              <a:t>Analysis, Nuclear accident, Power grid, Asteroid strike, Chance of failure of  various components.</a:t>
            </a:r>
          </a:p>
          <a:p>
            <a:pPr eaLnBrk="1" hangingPunct="1"/>
            <a:r>
              <a:rPr lang="en-US" dirty="0">
                <a:latin typeface="Arial" pitchFamily="-109" charset="0"/>
                <a:ea typeface="ＭＳ Ｐゴシック" pitchFamily="-109" charset="-128"/>
                <a:cs typeface="ＭＳ Ｐゴシック" pitchFamily="-109" charset="-128"/>
              </a:rPr>
              <a:t>Hardware failure, Software failure, Data corruption, Incorrect data, Disclosed data, Weird things, Hardware failure is pretty rare and can be checked. (Alpha particles?  / ECC), Computer falling on you., Accidental war, Traffic-stop suicide, </a:t>
            </a:r>
            <a:r>
              <a:rPr lang="en-US" dirty="0" err="1">
                <a:latin typeface="Arial" pitchFamily="-109" charset="0"/>
                <a:ea typeface="ＭＳ Ｐゴシック" pitchFamily="-109" charset="-128"/>
                <a:cs typeface="ＭＳ Ｐゴシック" pitchFamily="-109" charset="-128"/>
              </a:rPr>
              <a:t>Therac</a:t>
            </a:r>
            <a:endParaRPr lang="en-US"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dt" sz="quarter" idx="1"/>
          </p:nvPr>
        </p:nvSpPr>
        <p:spPr>
          <a:noFill/>
        </p:spPr>
        <p:txBody>
          <a:bodyPr/>
          <a:lstStyle/>
          <a:p>
            <a:fld id="{A39E9B37-0CCC-C845-B7D6-35898355DC78}" type="datetime1">
              <a:rPr lang="en-US"/>
              <a:pPr/>
              <a:t>9/25/12</a:t>
            </a:fld>
            <a:endParaRPr lang="en-US"/>
          </a:p>
        </p:txBody>
      </p:sp>
      <p:sp>
        <p:nvSpPr>
          <p:cNvPr id="73731" name="Rectangle 7"/>
          <p:cNvSpPr>
            <a:spLocks noGrp="1" noChangeArrowheads="1"/>
          </p:cNvSpPr>
          <p:nvPr>
            <p:ph type="sldNum" sz="quarter" idx="5"/>
          </p:nvPr>
        </p:nvSpPr>
        <p:spPr>
          <a:noFill/>
        </p:spPr>
        <p:txBody>
          <a:bodyPr/>
          <a:lstStyle/>
          <a:p>
            <a:fld id="{37F928C5-61FD-584E-AE1C-9A5A2B199599}" type="slidenum">
              <a:rPr lang="en-US"/>
              <a:pPr/>
              <a:t>23</a:t>
            </a:fld>
            <a:endParaRPr lang="en-US"/>
          </a:p>
        </p:txBody>
      </p:sp>
      <p:sp>
        <p:nvSpPr>
          <p:cNvPr id="73732"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373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Space Shuttle</a:t>
            </a:r>
          </a:p>
          <a:p>
            <a:pPr eaLnBrk="1" hangingPunct="1"/>
            <a:r>
              <a:rPr lang="en-US">
                <a:latin typeface="Arial" pitchFamily="-109" charset="0"/>
                <a:ea typeface="ＭＳ Ｐゴシック" pitchFamily="-109" charset="-128"/>
                <a:cs typeface="ＭＳ Ｐゴシック" pitchFamily="-109" charset="-128"/>
              </a:rPr>
              <a:t>Disease: exposure, vaccination, hand washing, quarantine.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9/25/12</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24</a:t>
            </a:fld>
            <a:endParaRPr lang="en-US"/>
          </a:p>
        </p:txBody>
      </p:sp>
      <p:sp>
        <p:nvSpPr>
          <p:cNvPr id="7578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9/25/12</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25</a:t>
            </a:fld>
            <a:endParaRPr lang="en-US"/>
          </a:p>
        </p:txBody>
      </p:sp>
      <p:sp>
        <p:nvSpPr>
          <p:cNvPr id="77828"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9/25/12</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26</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9/25/12</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27</a:t>
            </a:fld>
            <a:endParaRPr lang="en-US"/>
          </a:p>
        </p:txBody>
      </p:sp>
      <p:sp>
        <p:nvSpPr>
          <p:cNvPr id="8192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9/25/12</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28</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9/25/12</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29</a:t>
            </a:fld>
            <a:endParaRPr lang="en-US"/>
          </a:p>
        </p:txBody>
      </p:sp>
      <p:sp>
        <p:nvSpPr>
          <p:cNvPr id="8602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dt" sz="quarter" idx="1"/>
          </p:nvPr>
        </p:nvSpPr>
        <p:spPr>
          <a:noFill/>
        </p:spPr>
        <p:txBody>
          <a:bodyPr/>
          <a:lstStyle/>
          <a:p>
            <a:fld id="{7154B835-9DD6-6146-A5B8-CED953C898F4}" type="datetime1">
              <a:rPr lang="en-US"/>
              <a:pPr/>
              <a:t>9/25/12</a:t>
            </a:fld>
            <a:endParaRPr lang="en-US"/>
          </a:p>
        </p:txBody>
      </p:sp>
      <p:sp>
        <p:nvSpPr>
          <p:cNvPr id="88067" name="Rectangle 7"/>
          <p:cNvSpPr>
            <a:spLocks noGrp="1" noChangeArrowheads="1"/>
          </p:cNvSpPr>
          <p:nvPr>
            <p:ph type="sldNum" sz="quarter" idx="5"/>
          </p:nvPr>
        </p:nvSpPr>
        <p:spPr>
          <a:noFill/>
        </p:spPr>
        <p:txBody>
          <a:bodyPr/>
          <a:lstStyle/>
          <a:p>
            <a:fld id="{AEEA5EE9-43CD-AD43-923B-16904FE41F6E}" type="slidenum">
              <a:rPr lang="en-US"/>
              <a:pPr/>
              <a:t>30</a:t>
            </a:fld>
            <a:endParaRPr lang="en-US"/>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Trust in computer infallibility.</a:t>
            </a:r>
          </a:p>
          <a:p>
            <a:pPr eaLnBrk="1" hangingPunct="1"/>
            <a:r>
              <a:rPr lang="en-US">
                <a:latin typeface="Arial" pitchFamily="-109" charset="0"/>
                <a:ea typeface="ＭＳ Ｐゴシック" pitchFamily="-109" charset="-128"/>
                <a:cs typeface="ＭＳ Ｐゴシック" pitchFamily="-109" charset="-128"/>
              </a:rPr>
              <a:t>Statistics software.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9/25/12</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31</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a:t>
            </a:r>
            <a:r>
              <a:rPr lang="en-US" dirty="0" smtClean="0">
                <a:latin typeface="Arial" pitchFamily="-109" charset="0"/>
                <a:ea typeface="ＭＳ Ｐゴシック" pitchFamily="-109" charset="-128"/>
                <a:cs typeface="ＭＳ Ｐゴシック" pitchFamily="-109" charset="-128"/>
              </a:rPr>
              <a:t>Flexible, </a:t>
            </a:r>
            <a:r>
              <a:rPr lang="en-US" dirty="0">
                <a:latin typeface="Arial" pitchFamily="-109" charset="0"/>
                <a:ea typeface="ＭＳ Ｐゴシック" pitchFamily="-109" charset="-128"/>
                <a:cs typeface="ＭＳ Ｐゴシック" pitchFamily="-109" charset="-128"/>
              </a:rPr>
              <a:t>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9/25/12</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3</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9/25/12</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32</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57A5C5BA-4248-0047-8DAB-219737ADE553}" type="datetime1">
              <a:rPr lang="en-US"/>
              <a:pPr/>
              <a:t>9/25/12</a:t>
            </a:fld>
            <a:endParaRPr lang="en-US"/>
          </a:p>
        </p:txBody>
      </p:sp>
      <p:sp>
        <p:nvSpPr>
          <p:cNvPr id="18435" name="Rectangle 7"/>
          <p:cNvSpPr>
            <a:spLocks noGrp="1" noChangeArrowheads="1"/>
          </p:cNvSpPr>
          <p:nvPr>
            <p:ph type="sldNum" sz="quarter" idx="5"/>
          </p:nvPr>
        </p:nvSpPr>
        <p:spPr>
          <a:noFill/>
        </p:spPr>
        <p:txBody>
          <a:bodyPr/>
          <a:lstStyle/>
          <a:p>
            <a:fld id="{600E68DC-E7EA-D54C-9D7B-C45B94D076DC}" type="slidenum">
              <a:rPr lang="en-US"/>
              <a:pPr/>
              <a:t>5</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Name and Topic</a:t>
            </a:r>
          </a:p>
          <a:p>
            <a:r>
              <a:rPr lang="en-US" baseline="0" dirty="0" smtClean="0"/>
              <a:t>Today we will be talking about errors and risks in medical and security robots</a:t>
            </a:r>
          </a:p>
          <a:p>
            <a:r>
              <a:rPr lang="en-US" baseline="0" dirty="0" smtClean="0"/>
              <a:t>       We will see if the risks and possible errors out way the potential benefits of the technology</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risks facing robotics comes from the medical field two common used robots are:</a:t>
            </a:r>
          </a:p>
          <a:p>
            <a:r>
              <a:rPr lang="en-US" baseline="0" dirty="0" smtClean="0"/>
              <a:t>    da Vinci</a:t>
            </a:r>
          </a:p>
          <a:p>
            <a:r>
              <a:rPr lang="en-US" baseline="0" dirty="0" smtClean="0"/>
              <a:t>    also robots for laser eye surgery (no name just referred to as “the system”)</a:t>
            </a:r>
          </a:p>
          <a:p>
            <a:r>
              <a:rPr lang="en-US" baseline="0" dirty="0" smtClean="0"/>
              <a:t>	will only be talking about Da Vinci for today</a:t>
            </a:r>
          </a:p>
          <a:p>
            <a:r>
              <a:rPr lang="en-US" baseline="0" dirty="0" smtClean="0"/>
              <a:t>Introduced by Intuitive Surgical Inc.</a:t>
            </a:r>
          </a:p>
          <a:p>
            <a:r>
              <a:rPr lang="en-US" baseline="0" dirty="0" smtClean="0"/>
              <a:t>Explain how it works</a:t>
            </a:r>
          </a:p>
          <a:p>
            <a:r>
              <a:rPr lang="en-US" baseline="0" dirty="0" smtClean="0"/>
              <a:t>    </a:t>
            </a:r>
            <a:r>
              <a:rPr lang="en-US" baseline="0" dirty="0" err="1" smtClean="0"/>
              <a:t>telli</a:t>
            </a:r>
            <a:r>
              <a:rPr lang="en-US" baseline="0" dirty="0" smtClean="0"/>
              <a:t>-operated</a:t>
            </a:r>
          </a:p>
          <a:p>
            <a:r>
              <a:rPr lang="en-US" baseline="0" dirty="0" smtClean="0"/>
              <a:t>    surgeon still in room</a:t>
            </a:r>
          </a:p>
          <a:p>
            <a:r>
              <a:rPr lang="en-US" baseline="0" dirty="0" smtClean="0"/>
              <a:t>	can be done outside but company does not want to stay focused on that	</a:t>
            </a:r>
          </a:p>
          <a:p>
            <a:r>
              <a:rPr lang="en-US" baseline="0" dirty="0" smtClean="0"/>
              <a:t>    Other forms of surgery are open surgery, and laparoscopy</a:t>
            </a:r>
          </a:p>
          <a:p>
            <a:r>
              <a:rPr lang="en-US" baseline="0" dirty="0" smtClean="0"/>
              <a:t>	Open is when they cut the human open like traditional surgery</a:t>
            </a:r>
          </a:p>
          <a:p>
            <a:r>
              <a:rPr lang="en-US" baseline="0" dirty="0" smtClean="0"/>
              <a:t>	laparoscopy is when they make an incision in the human and use tools on cords attached to a small camera, all manual. </a:t>
            </a:r>
          </a:p>
          <a:p>
            <a:r>
              <a:rPr lang="en-US" baseline="0" dirty="0" smtClean="0"/>
              <a:t>  </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9/25/12</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Robot Company was sued </a:t>
            </a:r>
          </a:p>
          <a:p>
            <a:r>
              <a:rPr lang="en-US" baseline="0" dirty="0" smtClean="0"/>
              <a:t>    First Case: there were suspected burns</a:t>
            </a:r>
          </a:p>
          <a:p>
            <a:r>
              <a:rPr lang="en-US" baseline="0" dirty="0" smtClean="0"/>
              <a:t>         could not prove there was a mechanical malfunction</a:t>
            </a:r>
          </a:p>
          <a:p>
            <a:r>
              <a:rPr lang="en-US" dirty="0" smtClean="0"/>
              <a:t>    Second Case: Family of man was awarded $ 7.5 Million for malpractice on Hospital</a:t>
            </a:r>
          </a:p>
          <a:p>
            <a:r>
              <a:rPr lang="en-US" dirty="0" smtClean="0"/>
              <a:t>Many Risks involved with robotics taking</a:t>
            </a:r>
            <a:r>
              <a:rPr lang="en-US" baseline="0" dirty="0" smtClean="0"/>
              <a:t> over for human control</a:t>
            </a:r>
          </a:p>
          <a:p>
            <a:r>
              <a:rPr lang="en-US" baseline="0" dirty="0" smtClean="0"/>
              <a:t>    Malfunctioning could cause serious risk and death</a:t>
            </a:r>
          </a:p>
          <a:p>
            <a:r>
              <a:rPr lang="en-US" baseline="0" dirty="0" smtClean="0"/>
              <a:t>    What is human error over robotic error</a:t>
            </a:r>
          </a:p>
          <a:p>
            <a:r>
              <a:rPr lang="en-US" baseline="0" dirty="0" smtClean="0"/>
              <a:t>Most deaths and injuries are due to surgeons not being antiquity trained</a:t>
            </a:r>
          </a:p>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9/25/12</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8</a:t>
            </a:fld>
            <a:endParaRPr lang="en-US"/>
          </a:p>
        </p:txBody>
      </p:sp>
    </p:spTree>
    <p:extLst>
      <p:ext uri="{BB962C8B-B14F-4D97-AF65-F5344CB8AC3E}">
        <p14:creationId xmlns:p14="http://schemas.microsoft.com/office/powerpoint/2010/main" val="288125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 by Gamma Two Robotics in CO</a:t>
            </a:r>
          </a:p>
          <a:p>
            <a:r>
              <a:rPr lang="en-US" dirty="0" smtClean="0"/>
              <a:t>Built</a:t>
            </a:r>
            <a:r>
              <a:rPr lang="en-US" baseline="0" dirty="0" smtClean="0"/>
              <a:t> to patrol warehouses and possibly prisons at night. </a:t>
            </a:r>
          </a:p>
          <a:p>
            <a:r>
              <a:rPr lang="en-US" baseline="0" dirty="0" smtClean="0"/>
              <a:t>Has camera on top and voice activated</a:t>
            </a:r>
          </a:p>
          <a:p>
            <a:r>
              <a:rPr lang="en-US" baseline="0" dirty="0" smtClean="0"/>
              <a:t>    Patrol can tell robot remotely or in person where to go and what to watch</a:t>
            </a:r>
          </a:p>
          <a:p>
            <a:r>
              <a:rPr lang="en-US" baseline="0" dirty="0" smtClean="0"/>
              <a:t>    Autonomously avoids obstacles and has real-time path planning</a:t>
            </a:r>
          </a:p>
          <a:p>
            <a:r>
              <a:rPr lang="en-US" baseline="0" dirty="0" smtClean="0"/>
              <a:t>    Can identify humans </a:t>
            </a:r>
          </a:p>
          <a:p>
            <a:r>
              <a:rPr lang="en-US" baseline="0" dirty="0" smtClean="0"/>
              <a:t>Currently no other autonomous competitors, all others are </a:t>
            </a:r>
            <a:r>
              <a:rPr lang="en-US" baseline="0" dirty="0" err="1" smtClean="0"/>
              <a:t>telli</a:t>
            </a:r>
            <a:r>
              <a:rPr lang="en-US" baseline="0" dirty="0" smtClean="0"/>
              <a:t>-operated </a:t>
            </a:r>
          </a:p>
          <a:p>
            <a:r>
              <a:rPr lang="en-US" baseline="0" dirty="0" smtClean="0"/>
              <a:t>Cost about the amount to employ 1 night shift security guard for a year.</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9/25/12</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9</a:t>
            </a:fld>
            <a:endParaRPr lang="en-US"/>
          </a:p>
        </p:txBody>
      </p:sp>
    </p:spTree>
    <p:extLst>
      <p:ext uri="{BB962C8B-B14F-4D97-AF65-F5344CB8AC3E}">
        <p14:creationId xmlns:p14="http://schemas.microsoft.com/office/powerpoint/2010/main" val="26762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 Class discussion on what they think Gamma Two should do about adding a weapon or not</a:t>
            </a:r>
          </a:p>
          <a:p>
            <a:r>
              <a:rPr lang="en-US" baseline="0" dirty="0" smtClean="0"/>
              <a:t>   Things to say to possibly get discussion going:</a:t>
            </a:r>
          </a:p>
          <a:p>
            <a:r>
              <a:rPr lang="en-US" baseline="0" dirty="0" smtClean="0"/>
              <a:t>       What if robot malfunctions/ is hacked?</a:t>
            </a:r>
          </a:p>
          <a:p>
            <a:r>
              <a:rPr lang="en-US" baseline="0" dirty="0" smtClean="0"/>
              <a:t>        Could sending a robot in to stop a threat save a guards life?</a:t>
            </a:r>
          </a:p>
          <a:p>
            <a:r>
              <a:rPr lang="en-US" baseline="0" dirty="0" smtClean="0"/>
              <a:t>Currently first model will be shipped with no weapon, and no weapon is planed to be used in the future. </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9/25/12</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10</a:t>
            </a:fld>
            <a:endParaRPr lang="en-US"/>
          </a:p>
        </p:txBody>
      </p:sp>
    </p:spTree>
    <p:extLst>
      <p:ext uri="{BB962C8B-B14F-4D97-AF65-F5344CB8AC3E}">
        <p14:creationId xmlns:p14="http://schemas.microsoft.com/office/powerpoint/2010/main" val="272363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p:nvGrpSpPr>
        <p:grpSpPr bwMode="auto">
          <a:xfrm>
            <a:off x="0" y="0"/>
            <a:ext cx="9144000" cy="6858000"/>
            <a:chOff x="0" y="0"/>
            <a:chExt cx="5760" cy="4320"/>
          </a:xfrm>
        </p:grpSpPr>
        <p:sp>
          <p:nvSpPr>
            <p:cNvPr id="5" name="Rectangle 2"/>
            <p:cNvSpPr>
              <a:spLocks noChangeArrowheads="1"/>
            </p:cNvSpPr>
            <p:nvPr userDrawn="1"/>
          </p:nvSpPr>
          <p:spPr bwMode="hidden">
            <a:xfrm>
              <a:off x="0" y="0"/>
              <a:ext cx="2208" cy="4320"/>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solidFill>
                  <a:schemeClr val="tx1"/>
                </a:solidFill>
              </a:endParaRPr>
            </a:p>
          </p:txBody>
        </p:sp>
        <p:sp>
          <p:nvSpPr>
            <p:cNvPr id="6" name="Rectangle 6"/>
            <p:cNvSpPr>
              <a:spLocks noChangeArrowheads="1"/>
            </p:cNvSpPr>
            <p:nvPr userDrawn="1"/>
          </p:nvSpPr>
          <p:spPr bwMode="hidden">
            <a:xfrm>
              <a:off x="1081" y="1065"/>
              <a:ext cx="4679" cy="1596"/>
            </a:xfrm>
            <a:prstGeom prst="rect">
              <a:avLst/>
            </a:prstGeom>
            <a:solidFill>
              <a:schemeClr val="accent1"/>
            </a:solidFill>
            <a:ln w="9525">
              <a:noFill/>
              <a:miter lim="800000"/>
              <a:headEnd/>
              <a:tailEnd/>
            </a:ln>
          </p:spPr>
          <p:txBody>
            <a:bodyPr>
              <a:prstTxWarp prst="textNoShape">
                <a:avLst/>
              </a:prstTxWarp>
            </a:bodyPr>
            <a:lstStyle/>
            <a:p>
              <a:pPr algn="l">
                <a:defRPr/>
              </a:pPr>
              <a:endParaRPr lang="en-US">
                <a:solidFill>
                  <a:schemeClr val="tx1"/>
                </a:solidFill>
              </a:endParaRPr>
            </a:p>
          </p:txBody>
        </p:sp>
        <p:grpSp>
          <p:nvGrpSpPr>
            <p:cNvPr id="7" name="Group 22"/>
            <p:cNvGrpSpPr>
              <a:grpSpLocks/>
            </p:cNvGrpSpPr>
            <p:nvPr userDrawn="1"/>
          </p:nvGrpSpPr>
          <p:grpSpPr bwMode="auto">
            <a:xfrm>
              <a:off x="0" y="672"/>
              <a:ext cx="1806" cy="1989"/>
              <a:chOff x="0" y="672"/>
              <a:chExt cx="1806" cy="1989"/>
            </a:xfrm>
          </p:grpSpPr>
          <p:sp>
            <p:nvSpPr>
              <p:cNvPr id="8" name="Rectangle 7"/>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9" name="Rectangle 8"/>
              <p:cNvSpPr>
                <a:spLocks noChangeArrowheads="1"/>
              </p:cNvSpPr>
              <p:nvPr userDrawn="1"/>
            </p:nvSpPr>
            <p:spPr bwMode="auto">
              <a:xfrm>
                <a:off x="1081" y="1065"/>
                <a:ext cx="362" cy="405"/>
              </a:xfrm>
              <a:prstGeom prst="rect">
                <a:avLst/>
              </a:prstGeom>
              <a:solidFill>
                <a:schemeClr val="hlink"/>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0" name="Rectangle 9"/>
              <p:cNvSpPr>
                <a:spLocks noChangeArrowheads="1"/>
              </p:cNvSpPr>
              <p:nvPr userDrawn="1"/>
            </p:nvSpPr>
            <p:spPr bwMode="auto">
              <a:xfrm>
                <a:off x="1437" y="672"/>
                <a:ext cx="369" cy="400"/>
              </a:xfrm>
              <a:prstGeom prst="rect">
                <a:avLst/>
              </a:prstGeom>
              <a:solidFill>
                <a:schemeClr val="hlink"/>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1" name="Rectangle 10"/>
              <p:cNvSpPr>
                <a:spLocks noChangeArrowheads="1"/>
              </p:cNvSpPr>
              <p:nvPr userDrawn="1"/>
            </p:nvSpPr>
            <p:spPr bwMode="auto">
              <a:xfrm>
                <a:off x="719" y="2257"/>
                <a:ext cx="368" cy="40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2" name="Rectangle 11"/>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3" name="Rectangle 12"/>
              <p:cNvSpPr>
                <a:spLocks noChangeArrowheads="1"/>
              </p:cNvSpPr>
              <p:nvPr userDrawn="1"/>
            </p:nvSpPr>
            <p:spPr bwMode="auto">
              <a:xfrm>
                <a:off x="719" y="1464"/>
                <a:ext cx="368" cy="399"/>
              </a:xfrm>
              <a:prstGeom prst="rect">
                <a:avLst/>
              </a:prstGeom>
              <a:solidFill>
                <a:schemeClr val="hlink"/>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4" name="Rectangle 13"/>
              <p:cNvSpPr>
                <a:spLocks noChangeArrowheads="1"/>
              </p:cNvSpPr>
              <p:nvPr userDrawn="1"/>
            </p:nvSpPr>
            <p:spPr bwMode="auto">
              <a:xfrm>
                <a:off x="0" y="1464"/>
                <a:ext cx="367" cy="399"/>
              </a:xfrm>
              <a:prstGeom prst="rect">
                <a:avLst/>
              </a:prstGeom>
              <a:solidFill>
                <a:schemeClr val="accent1"/>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5" name="Rectangle 14"/>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6" name="Rectangle 15"/>
              <p:cNvSpPr>
                <a:spLocks noChangeArrowheads="1"/>
              </p:cNvSpPr>
              <p:nvPr userDrawn="1"/>
            </p:nvSpPr>
            <p:spPr bwMode="auto">
              <a:xfrm>
                <a:off x="361" y="1857"/>
                <a:ext cx="363" cy="406"/>
              </a:xfrm>
              <a:prstGeom prst="rect">
                <a:avLst/>
              </a:prstGeom>
              <a:solidFill>
                <a:schemeClr val="hlink"/>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17" name="Rectangle 16"/>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prstTxWarp prst="textNoShape">
                  <a:avLst/>
                </a:prstTxWarp>
              </a:bodyPr>
              <a:lstStyle/>
              <a:p>
                <a:pPr algn="l">
                  <a:defRPr/>
                </a:pPr>
                <a:endParaRPr lang="en-US">
                  <a:solidFill>
                    <a:schemeClr val="tx1"/>
                  </a:solidFill>
                </a:endParaRPr>
              </a:p>
            </p:txBody>
          </p:sp>
        </p:grpSp>
      </p:grpSp>
      <p:pic>
        <p:nvPicPr>
          <p:cNvPr id="18" name="Picture 25"/>
          <p:cNvPicPr>
            <a:picLocks noChangeAspect="1" noChangeArrowheads="1"/>
          </p:cNvPicPr>
          <p:nvPr userDrawn="1"/>
        </p:nvPicPr>
        <p:blipFill>
          <a:blip r:embed="rId2"/>
          <a:srcRect/>
          <a:stretch>
            <a:fillRect/>
          </a:stretch>
        </p:blipFill>
        <p:spPr bwMode="auto">
          <a:xfrm>
            <a:off x="7977188" y="23813"/>
            <a:ext cx="1166812" cy="433387"/>
          </a:xfrm>
          <a:prstGeom prst="rect">
            <a:avLst/>
          </a:prstGeom>
          <a:noFill/>
          <a:ln w="9525">
            <a:noFill/>
            <a:miter lim="800000"/>
            <a:headEnd/>
            <a:tailEnd/>
          </a:ln>
        </p:spPr>
      </p:pic>
      <p:sp>
        <p:nvSpPr>
          <p:cNvPr id="19" name="Text Box 26"/>
          <p:cNvSpPr txBox="1">
            <a:spLocks noChangeArrowheads="1"/>
          </p:cNvSpPr>
          <p:nvPr userDrawn="1"/>
        </p:nvSpPr>
        <p:spPr bwMode="auto">
          <a:xfrm>
            <a:off x="1576388" y="23813"/>
            <a:ext cx="6015037" cy="473075"/>
          </a:xfrm>
          <a:prstGeom prst="rect">
            <a:avLst/>
          </a:prstGeom>
          <a:noFill/>
          <a:ln w="9525">
            <a:noFill/>
            <a:miter lim="800000"/>
            <a:headEnd/>
            <a:tailEnd/>
          </a:ln>
          <a:effectLst/>
        </p:spPr>
        <p:txBody>
          <a:bodyPr wrap="none" anchor="ctr">
            <a:prstTxWarp prst="textNoShape">
              <a:avLst/>
            </a:prstTxWarp>
            <a:spAutoFit/>
          </a:bodyPr>
          <a:lstStyle/>
          <a:p>
            <a:pPr>
              <a:defRPr/>
            </a:pPr>
            <a:r>
              <a:rPr lang="en-US" sz="2500" b="1">
                <a:solidFill>
                  <a:srgbClr val="990033"/>
                </a:solidFill>
              </a:rPr>
              <a:t>CS 3043 Social Implications Of Computing</a:t>
            </a:r>
          </a:p>
        </p:txBody>
      </p:sp>
      <p:sp>
        <p:nvSpPr>
          <p:cNvPr id="39953" name="Rectangle 17"/>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a:t>Click to edit Master title style</a:t>
            </a:r>
          </a:p>
        </p:txBody>
      </p:sp>
      <p:sp>
        <p:nvSpPr>
          <p:cNvPr id="39954" name="Rectangle 18"/>
          <p:cNvSpPr>
            <a:spLocks noGrp="1" noChangeArrowheads="1"/>
          </p:cNvSpPr>
          <p:nvPr>
            <p:ph type="subTitle" idx="1"/>
          </p:nvPr>
        </p:nvSpPr>
        <p:spPr>
          <a:xfrm>
            <a:off x="2971800" y="4267200"/>
            <a:ext cx="6019800" cy="1752600"/>
          </a:xfrm>
        </p:spPr>
        <p:txBody>
          <a:bodyPr/>
          <a:lstStyle>
            <a:lvl1pPr marL="0" indent="0">
              <a:buFont typeface="Wingdings" pitchFamily="76" charset="2"/>
              <a:buNone/>
              <a:defRPr sz="3200"/>
            </a:lvl1pPr>
          </a:lstStyle>
          <a:p>
            <a:r>
              <a:rPr lang="en-US"/>
              <a:t>Click to edit Master subtitle style</a:t>
            </a:r>
          </a:p>
        </p:txBody>
      </p:sp>
      <p:sp>
        <p:nvSpPr>
          <p:cNvPr id="20" name="Rectangle 3"/>
          <p:cNvSpPr>
            <a:spLocks noGrp="1" noChangeArrowheads="1"/>
          </p:cNvSpPr>
          <p:nvPr>
            <p:ph type="dt" sz="half" idx="10"/>
          </p:nvPr>
        </p:nvSpPr>
        <p:spPr>
          <a:xfrm>
            <a:off x="457200" y="6248400"/>
            <a:ext cx="2133600" cy="457200"/>
          </a:xfrm>
        </p:spPr>
        <p:txBody>
          <a:bodyPr/>
          <a:lstStyle>
            <a:lvl1pPr>
              <a:defRPr smtClean="0"/>
            </a:lvl1pPr>
          </a:lstStyle>
          <a:p>
            <a:pPr>
              <a:defRPr/>
            </a:pPr>
            <a:fld id="{544A7B3E-41AD-ED46-8819-58179AE4204B}" type="datetime1">
              <a:rPr lang="en-US" smtClean="0"/>
              <a:t>9/25/12</a:t>
            </a:fld>
            <a:endParaRPr lang="en-US"/>
          </a:p>
        </p:txBody>
      </p:sp>
      <p:sp>
        <p:nvSpPr>
          <p:cNvPr id="21" name="Rectangle 4"/>
          <p:cNvSpPr>
            <a:spLocks noGrp="1" noChangeArrowheads="1"/>
          </p:cNvSpPr>
          <p:nvPr>
            <p:ph type="ftr" sz="quarter" idx="11"/>
          </p:nvPr>
        </p:nvSpPr>
        <p:spPr/>
        <p:txBody>
          <a:bodyPr/>
          <a:lstStyle>
            <a:lvl1pPr>
              <a:defRPr smtClean="0"/>
            </a:lvl1pPr>
          </a:lstStyle>
          <a:p>
            <a:pPr>
              <a:defRPr/>
            </a:pPr>
            <a:r>
              <a:rPr lang="en-US" smtClean="0"/>
              <a:t>© 2012 Keith A. Pray</a:t>
            </a:r>
            <a:endParaRPr lang="en-US"/>
          </a:p>
        </p:txBody>
      </p:sp>
      <p:sp>
        <p:nvSpPr>
          <p:cNvPr id="22" name="Rectangle 5"/>
          <p:cNvSpPr>
            <a:spLocks noGrp="1" noChangeArrowheads="1"/>
          </p:cNvSpPr>
          <p:nvPr>
            <p:ph type="sldNum" sz="quarter" idx="12"/>
          </p:nvPr>
        </p:nvSpPr>
        <p:spPr/>
        <p:txBody>
          <a:bodyPr/>
          <a:lstStyle>
            <a:lvl1pPr>
              <a:defRPr/>
            </a:lvl1pPr>
          </a:lstStyle>
          <a:p>
            <a:pPr>
              <a:defRPr/>
            </a:pPr>
            <a:fld id="{871CE1E6-6587-8F48-BF22-91483513B1C2}" type="slidenum">
              <a:rPr lang="en-US"/>
              <a:pPr>
                <a:defRPr/>
              </a:pPr>
              <a:t>‹#›</a:t>
            </a:fld>
            <a:endParaRPr lang="en-US"/>
          </a:p>
        </p:txBody>
      </p:sp>
    </p:spTree>
  </p:cSld>
  <p:clrMapOvr>
    <a:masterClrMapping/>
  </p:clrMapOvr>
  <p:transition xmlns:p14="http://schemas.microsoft.com/office/powerpoint/2010/mai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C5D8520D-F98A-9740-9A8C-F592006E49D7}" type="slidenum">
              <a:rPr lang="en-US"/>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022F4181-7AC8-5E40-A6B1-2D2EE232079E}"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5BE8CB-9714-1345-A1D2-016BF102FCC0}" type="slidenum">
              <a:rPr lang="en-US"/>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CB1A688C-58CC-684A-B963-37D42F0580BC}"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85E9C52-5B02-1644-BEBA-54605878FC0F}" type="slidenum">
              <a:rPr lang="en-US"/>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4EDE501E-2BFA-2842-9DAA-1B8CD257A46D}"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51027B7E-1EFE-9A4C-8D26-CB535F077E93}" type="slidenum">
              <a:rPr lang="en-US"/>
              <a:pPr>
                <a:defRPr/>
              </a:pPr>
              <a:t>‹#›</a:t>
            </a:fld>
            <a:endParaRPr lang="en-US"/>
          </a:p>
        </p:txBody>
      </p:sp>
      <p:sp>
        <p:nvSpPr>
          <p:cNvPr id="6" name="Rectangle 17"/>
          <p:cNvSpPr>
            <a:spLocks noGrp="1" noChangeArrowheads="1"/>
          </p:cNvSpPr>
          <p:nvPr>
            <p:ph type="dt" sz="half" idx="12"/>
          </p:nvPr>
        </p:nvSpPr>
        <p:spPr>
          <a:ln/>
        </p:spPr>
        <p:txBody>
          <a:bodyPr/>
          <a:lstStyle>
            <a:lvl1pPr>
              <a:defRPr/>
            </a:lvl1pPr>
          </a:lstStyle>
          <a:p>
            <a:pPr>
              <a:defRPr/>
            </a:pPr>
            <a:fld id="{75B0070C-9A34-9D48-AE8E-4B19CD4D1926}"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879C45EF-46F1-1541-97EA-F63C4B9DB192}" type="slidenum">
              <a:rPr lang="en-US"/>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BDF33446-09CA-6545-BC37-DD13081B8268}"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5E6FC5CB-7E39-E847-9AB7-EE1AB54236C8}" type="slidenum">
              <a:rPr lang="en-US"/>
              <a:pPr>
                <a:defRPr/>
              </a:pPr>
              <a:t>‹#›</a:t>
            </a:fld>
            <a:endParaRPr lang="en-US"/>
          </a:p>
        </p:txBody>
      </p:sp>
      <p:sp>
        <p:nvSpPr>
          <p:cNvPr id="9" name="Rectangle 17"/>
          <p:cNvSpPr>
            <a:spLocks noGrp="1" noChangeArrowheads="1"/>
          </p:cNvSpPr>
          <p:nvPr>
            <p:ph type="dt" sz="half" idx="12"/>
          </p:nvPr>
        </p:nvSpPr>
        <p:spPr>
          <a:ln/>
        </p:spPr>
        <p:txBody>
          <a:bodyPr/>
          <a:lstStyle>
            <a:lvl1pPr>
              <a:defRPr/>
            </a:lvl1pPr>
          </a:lstStyle>
          <a:p>
            <a:pPr>
              <a:defRPr/>
            </a:pPr>
            <a:fld id="{A10E6DDB-9B66-3B44-8818-D15951E5A3A3}"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1C7D0ED3-64B2-DC4A-870E-7B7BD77A6B2E}" type="slidenum">
              <a:rPr lang="en-US"/>
              <a:pPr>
                <a:defRPr/>
              </a:pPr>
              <a:t>‹#›</a:t>
            </a:fld>
            <a:endParaRPr lang="en-US"/>
          </a:p>
        </p:txBody>
      </p:sp>
      <p:sp>
        <p:nvSpPr>
          <p:cNvPr id="5" name="Rectangle 17"/>
          <p:cNvSpPr>
            <a:spLocks noGrp="1" noChangeArrowheads="1"/>
          </p:cNvSpPr>
          <p:nvPr>
            <p:ph type="dt" sz="half" idx="12"/>
          </p:nvPr>
        </p:nvSpPr>
        <p:spPr>
          <a:ln/>
        </p:spPr>
        <p:txBody>
          <a:bodyPr/>
          <a:lstStyle>
            <a:lvl1pPr>
              <a:defRPr/>
            </a:lvl1pPr>
          </a:lstStyle>
          <a:p>
            <a:pPr>
              <a:defRPr/>
            </a:pPr>
            <a:fld id="{1ECD11E8-8ED3-674E-85CD-FFB267130F6C}"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242F5D4-E39C-8949-B684-CC639D642546}" type="slidenum">
              <a:rPr lang="en-US"/>
              <a:pPr>
                <a:defRPr/>
              </a:pPr>
              <a:t>‹#›</a:t>
            </a:fld>
            <a:endParaRPr lang="en-US"/>
          </a:p>
        </p:txBody>
      </p:sp>
      <p:sp>
        <p:nvSpPr>
          <p:cNvPr id="4" name="Rectangle 17"/>
          <p:cNvSpPr>
            <a:spLocks noGrp="1" noChangeArrowheads="1"/>
          </p:cNvSpPr>
          <p:nvPr>
            <p:ph type="dt" sz="half" idx="12"/>
          </p:nvPr>
        </p:nvSpPr>
        <p:spPr>
          <a:ln/>
        </p:spPr>
        <p:txBody>
          <a:bodyPr/>
          <a:lstStyle>
            <a:lvl1pPr>
              <a:defRPr/>
            </a:lvl1pPr>
          </a:lstStyle>
          <a:p>
            <a:pPr>
              <a:defRPr/>
            </a:pPr>
            <a:fld id="{1F3877AA-2442-8347-A5EB-9CCC37AEEC3A}"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E7D73679-7A1D-964F-B401-97DA072ABBE4}" type="slidenum">
              <a:rPr lang="en-US"/>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D7A9BC18-A3FA-E44B-8C1C-A5D7B2EE443C}" type="datetime1">
              <a:rPr lang="en-US" smtClean="0"/>
              <a:t>9/25/12</a:t>
            </a:fld>
            <a:endParaRPr lang="en-US"/>
          </a:p>
        </p:txBody>
      </p:sp>
    </p:spTree>
  </p:cSld>
  <p:clrMapOvr>
    <a:masterClrMapping/>
  </p:clrMapOvr>
  <p:transition xmlns:p14="http://schemas.microsoft.com/office/powerpoint/2010/mai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r>
              <a:rPr lang="en-US" smtClean="0"/>
              <a:t>© 2012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372B8918-87E3-EB42-9E04-CE19855BDCA7}" type="slidenum">
              <a:rPr lang="en-US"/>
              <a:pPr>
                <a:defRPr/>
              </a:pPr>
              <a:t>‹#›</a:t>
            </a:fld>
            <a:endParaRPr lang="en-US"/>
          </a:p>
        </p:txBody>
      </p:sp>
      <p:sp>
        <p:nvSpPr>
          <p:cNvPr id="7" name="Rectangle 17"/>
          <p:cNvSpPr>
            <a:spLocks noGrp="1" noChangeArrowheads="1"/>
          </p:cNvSpPr>
          <p:nvPr>
            <p:ph type="dt" sz="half" idx="12"/>
          </p:nvPr>
        </p:nvSpPr>
        <p:spPr>
          <a:ln/>
        </p:spPr>
        <p:txBody>
          <a:bodyPr/>
          <a:lstStyle>
            <a:lvl1pPr>
              <a:defRPr/>
            </a:lvl1pPr>
          </a:lstStyle>
          <a:p>
            <a:pPr>
              <a:defRPr/>
            </a:pPr>
            <a:fld id="{C091D67E-EE5A-584B-BD7D-D8ECF3BAA3D4}" type="datetime1">
              <a:rPr lang="en-US" smtClean="0"/>
              <a:t>9/25/12</a:t>
            </a:fld>
            <a:endParaRPr lang="en-US"/>
          </a:p>
        </p:txBody>
      </p:sp>
    </p:spTree>
  </p:cSld>
  <p:clrMapOvr>
    <a:masterClrMapping/>
  </p:clrMapOvr>
  <p:transition xmlns:p14="http://schemas.microsoft.com/office/powerpoint/2010/mai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Arial" pitchFamily="-109" charset="0"/>
              </a:defRPr>
            </a:lvl1pPr>
          </a:lstStyle>
          <a:p>
            <a:pPr>
              <a:defRPr/>
            </a:pPr>
            <a:r>
              <a:rPr lang="en-US" smtClean="0"/>
              <a:t>© 2012 Keith A. Pray</a:t>
            </a:r>
            <a:endParaRPr lang="en-US"/>
          </a:p>
        </p:txBody>
      </p:sp>
      <p:sp>
        <p:nvSpPr>
          <p:cNvPr id="38916" name="Rectangle 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09" charset="0"/>
              </a:defRPr>
            </a:lvl1pPr>
          </a:lstStyle>
          <a:p>
            <a:pPr>
              <a:defRPr/>
            </a:pPr>
            <a:fld id="{3D9FC63B-D99C-3C4C-9479-FA7ED7CBA786}" type="slidenum">
              <a:rPr lang="en-US"/>
              <a:pPr>
                <a:defRPr/>
              </a:pPr>
              <a:t>‹#›</a:t>
            </a:fld>
            <a:endParaRPr lang="en-US"/>
          </a:p>
        </p:txBody>
      </p:sp>
      <p:grpSp>
        <p:nvGrpSpPr>
          <p:cNvPr id="1028" name="Group 18"/>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solidFill>
                  <a:schemeClr val="tx1"/>
                </a:solidFill>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38919" name="Rectangle 7"/>
            <p:cNvSpPr>
              <a:spLocks noChangeArrowheads="1"/>
            </p:cNvSpPr>
            <p:nvPr/>
          </p:nvSpPr>
          <p:spPr bwMode="auto">
            <a:xfrm>
              <a:off x="258" y="85"/>
              <a:ext cx="87" cy="89"/>
            </a:xfrm>
            <a:prstGeom prst="rect">
              <a:avLst/>
            </a:prstGeom>
            <a:solidFill>
              <a:schemeClr val="hlink"/>
            </a:solidFill>
            <a:ln w="9525">
              <a:noFill/>
              <a:miter lim="800000"/>
              <a:headEnd/>
              <a:tailEnd/>
            </a:ln>
          </p:spPr>
          <p:txBody>
            <a:bodyPr>
              <a:prstTxWarp prst="textNoShape">
                <a:avLst/>
              </a:prstTxWarp>
            </a:bodyPr>
            <a:lstStyle/>
            <a:p>
              <a:pPr algn="l">
                <a:defRPr/>
              </a:pPr>
              <a:endParaRPr lang="en-US" sz="1800">
                <a:solidFill>
                  <a:schemeClr val="hlink"/>
                </a:solidFill>
                <a:latin typeface="Arial" pitchFamily="-109" charset="0"/>
              </a:endParaRPr>
            </a:p>
          </p:txBody>
        </p:sp>
        <p:sp>
          <p:nvSpPr>
            <p:cNvPr id="38920" name="Rectangle 8"/>
            <p:cNvSpPr>
              <a:spLocks noChangeArrowheads="1"/>
            </p:cNvSpPr>
            <p:nvPr/>
          </p:nvSpPr>
          <p:spPr bwMode="auto">
            <a:xfrm>
              <a:off x="345" y="0"/>
              <a:ext cx="88" cy="87"/>
            </a:xfrm>
            <a:prstGeom prst="rect">
              <a:avLst/>
            </a:prstGeom>
            <a:solidFill>
              <a:schemeClr val="hlink"/>
            </a:solidFill>
            <a:ln w="9525">
              <a:noFill/>
              <a:miter lim="800000"/>
              <a:headEnd/>
              <a:tailEnd/>
            </a:ln>
          </p:spPr>
          <p:txBody>
            <a:bodyPr>
              <a:prstTxWarp prst="textNoShape">
                <a:avLst/>
              </a:prstTxWarp>
            </a:bodyPr>
            <a:lstStyle/>
            <a:p>
              <a:pPr algn="l">
                <a:defRPr/>
              </a:pPr>
              <a:endParaRPr lang="en-US" sz="1800">
                <a:solidFill>
                  <a:schemeClr val="hlink"/>
                </a:solidFill>
                <a:latin typeface="Arial" pitchFamily="-109" charset="0"/>
              </a:endParaRPr>
            </a:p>
          </p:txBody>
        </p:sp>
        <p:sp>
          <p:nvSpPr>
            <p:cNvPr id="3892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sz="1800">
                <a:solidFill>
                  <a:schemeClr val="accent2"/>
                </a:solidFill>
                <a:latin typeface="Arial" pitchFamily="-109" charset="0"/>
              </a:endParaRPr>
            </a:p>
          </p:txBody>
        </p:sp>
        <p:sp>
          <p:nvSpPr>
            <p:cNvPr id="38922" name="Rectangle 10"/>
            <p:cNvSpPr>
              <a:spLocks noChangeArrowheads="1"/>
            </p:cNvSpPr>
            <p:nvPr/>
          </p:nvSpPr>
          <p:spPr bwMode="auto">
            <a:xfrm>
              <a:off x="173" y="173"/>
              <a:ext cx="86" cy="87"/>
            </a:xfrm>
            <a:prstGeom prst="rect">
              <a:avLst/>
            </a:prstGeom>
            <a:solidFill>
              <a:schemeClr val="hlink"/>
            </a:solidFill>
            <a:ln w="9525">
              <a:noFill/>
              <a:miter lim="800000"/>
              <a:headEnd/>
              <a:tailEnd/>
            </a:ln>
          </p:spPr>
          <p:txBody>
            <a:bodyPr>
              <a:prstTxWarp prst="textNoShape">
                <a:avLst/>
              </a:prstTxWarp>
            </a:bodyPr>
            <a:lstStyle/>
            <a:p>
              <a:pPr algn="l">
                <a:defRPr/>
              </a:pPr>
              <a:endParaRPr lang="en-US" sz="1800">
                <a:solidFill>
                  <a:schemeClr val="hlink"/>
                </a:solidFill>
                <a:latin typeface="Arial" pitchFamily="-109" charset="0"/>
              </a:endParaRPr>
            </a:p>
          </p:txBody>
        </p:sp>
        <p:sp>
          <p:nvSpPr>
            <p:cNvPr id="38923" name="Rectangle 11"/>
            <p:cNvSpPr>
              <a:spLocks noChangeArrowheads="1"/>
            </p:cNvSpPr>
            <p:nvPr/>
          </p:nvSpPr>
          <p:spPr bwMode="auto">
            <a:xfrm>
              <a:off x="83" y="86"/>
              <a:ext cx="89" cy="87"/>
            </a:xfrm>
            <a:prstGeom prst="rect">
              <a:avLst/>
            </a:prstGeom>
            <a:solidFill>
              <a:schemeClr val="accent1"/>
            </a:solidFill>
            <a:ln w="9525">
              <a:noFill/>
              <a:miter lim="800000"/>
              <a:headEnd/>
              <a:tailEnd/>
            </a:ln>
          </p:spPr>
          <p:txBody>
            <a:bodyPr>
              <a:prstTxWarp prst="textNoShape">
                <a:avLst/>
              </a:prstTxWarp>
            </a:bodyPr>
            <a:lstStyle/>
            <a:p>
              <a:pPr algn="l">
                <a:defRPr/>
              </a:pPr>
              <a:endParaRPr lang="en-US">
                <a:solidFill>
                  <a:schemeClr val="tx1"/>
                </a:solidFill>
              </a:endParaRPr>
            </a:p>
          </p:txBody>
        </p:sp>
        <p:sp>
          <p:nvSpPr>
            <p:cNvPr id="3892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sz="1800">
                <a:solidFill>
                  <a:schemeClr val="accent2"/>
                </a:solidFill>
                <a:latin typeface="Arial" pitchFamily="-109" charset="0"/>
              </a:endParaRPr>
            </a:p>
          </p:txBody>
        </p:sp>
        <p:sp>
          <p:nvSpPr>
            <p:cNvPr id="3892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prstTxWarp prst="textNoShape">
                <a:avLst/>
              </a:prstTxWarp>
            </a:bodyPr>
            <a:lstStyle/>
            <a:p>
              <a:pPr algn="l">
                <a:defRPr/>
              </a:pPr>
              <a:endParaRPr lang="en-US" sz="1800">
                <a:solidFill>
                  <a:schemeClr val="accent2"/>
                </a:solidFill>
                <a:latin typeface="Arial" pitchFamily="-109" charset="0"/>
              </a:endParaRPr>
            </a:p>
          </p:txBody>
        </p:sp>
      </p:grpSp>
      <p:sp>
        <p:nvSpPr>
          <p:cNvPr id="1029" name="Rectangle 14"/>
          <p:cNvSpPr>
            <a:spLocks noGrp="1" noChangeArrowheads="1"/>
          </p:cNvSpPr>
          <p:nvPr>
            <p:ph type="title"/>
          </p:nvPr>
        </p:nvSpPr>
        <p:spPr bwMode="auto">
          <a:xfrm>
            <a:off x="4572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29" name="Rectangle 1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solidFill>
                  <a:schemeClr val="tx1"/>
                </a:solidFill>
                <a:latin typeface="Arial" pitchFamily="-109" charset="0"/>
              </a:defRPr>
            </a:lvl1pPr>
          </a:lstStyle>
          <a:p>
            <a:pPr>
              <a:defRPr/>
            </a:pPr>
            <a:fld id="{A045FF72-D4BA-844E-A588-9E03557C3551}" type="datetime1">
              <a:rPr lang="en-US" smtClean="0"/>
              <a:t>9/25/12</a:t>
            </a:fld>
            <a:endParaRPr lang="en-US"/>
          </a:p>
        </p:txBody>
      </p:sp>
      <p:pic>
        <p:nvPicPr>
          <p:cNvPr id="1032" name="Picture 22"/>
          <p:cNvPicPr>
            <a:picLocks noChangeAspect="1" noChangeArrowheads="1"/>
          </p:cNvPicPr>
          <p:nvPr/>
        </p:nvPicPr>
        <p:blipFill>
          <a:blip r:embed="rId13"/>
          <a:srcRect/>
          <a:stretch>
            <a:fillRect/>
          </a:stretch>
        </p:blipFill>
        <p:spPr bwMode="auto">
          <a:xfrm>
            <a:off x="7977188" y="23813"/>
            <a:ext cx="1166812" cy="433387"/>
          </a:xfrm>
          <a:prstGeom prst="rect">
            <a:avLst/>
          </a:prstGeom>
          <a:noFill/>
          <a:ln w="9525">
            <a:noFill/>
            <a:miter lim="800000"/>
            <a:headEnd/>
            <a:tailEnd/>
          </a:ln>
        </p:spPr>
      </p:pic>
      <p:sp>
        <p:nvSpPr>
          <p:cNvPr id="38935" name="Text Box 23"/>
          <p:cNvSpPr txBox="1">
            <a:spLocks noChangeArrowheads="1"/>
          </p:cNvSpPr>
          <p:nvPr userDrawn="1"/>
        </p:nvSpPr>
        <p:spPr bwMode="auto">
          <a:xfrm>
            <a:off x="1568450" y="23813"/>
            <a:ext cx="6015038" cy="473075"/>
          </a:xfrm>
          <a:prstGeom prst="rect">
            <a:avLst/>
          </a:prstGeom>
          <a:noFill/>
          <a:ln w="9525">
            <a:noFill/>
            <a:miter lim="800000"/>
            <a:headEnd/>
            <a:tailEnd/>
          </a:ln>
          <a:effectLst/>
        </p:spPr>
        <p:txBody>
          <a:bodyPr wrap="none" anchor="ctr">
            <a:prstTxWarp prst="textNoShape">
              <a:avLst/>
            </a:prstTxWarp>
            <a:spAutoFit/>
          </a:bodyPr>
          <a:lstStyle/>
          <a:p>
            <a:pPr>
              <a:defRPr/>
            </a:pPr>
            <a:r>
              <a:rPr lang="en-US" sz="2500" b="1">
                <a:solidFill>
                  <a:srgbClr val="990033"/>
                </a:solidFill>
              </a:rPr>
              <a:t>CS 3043 Social Implications Of Computing</a:t>
            </a:r>
          </a:p>
        </p:txBody>
      </p:sp>
    </p:spTree>
  </p:cSld>
  <p:clrMap bg1="lt1" tx1="dk1" bg2="lt2" tx2="dk2" accent1="accent1" accent2="accent2" accent3="accent3" accent4="accent4" accent5="accent5" accent6="accent6" hlink="hlink" folHlink="folHlink"/>
  <p:sldLayoutIdLst>
    <p:sldLayoutId id="2147483760"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xmlns:p14="http://schemas.microsoft.com/office/powerpoint/2010/main" spd="slow">
    <p:push/>
  </p:transition>
  <p:hf hdr="0"/>
  <p:txStyles>
    <p:titleStyle>
      <a:lvl1pPr algn="l" rtl="0" eaLnBrk="0" fontAlgn="base" hangingPunct="0">
        <a:spcBef>
          <a:spcPct val="0"/>
        </a:spcBef>
        <a:spcAft>
          <a:spcPct val="0"/>
        </a:spcAft>
        <a:defRPr sz="3600">
          <a:solidFill>
            <a:schemeClr val="tx1"/>
          </a:solidFill>
          <a:latin typeface="+mj-lt"/>
          <a:ea typeface="ＭＳ Ｐゴシック" pitchFamily="76" charset="-128"/>
          <a:cs typeface="ＭＳ Ｐゴシック" pitchFamily="76" charset="-128"/>
        </a:defRPr>
      </a:lvl1pPr>
      <a:lvl2pPr algn="l" rtl="0" eaLnBrk="0" fontAlgn="base" hangingPunct="0">
        <a:spcBef>
          <a:spcPct val="0"/>
        </a:spcBef>
        <a:spcAft>
          <a:spcPct val="0"/>
        </a:spcAft>
        <a:defRPr sz="3600">
          <a:solidFill>
            <a:schemeClr val="tx1"/>
          </a:solidFill>
          <a:latin typeface="Arial Black" pitchFamily="76" charset="0"/>
          <a:ea typeface="ＭＳ Ｐゴシック" pitchFamily="76" charset="-128"/>
          <a:cs typeface="ＭＳ Ｐゴシック" pitchFamily="76" charset="-128"/>
        </a:defRPr>
      </a:lvl2pPr>
      <a:lvl3pPr algn="l" rtl="0" eaLnBrk="0" fontAlgn="base" hangingPunct="0">
        <a:spcBef>
          <a:spcPct val="0"/>
        </a:spcBef>
        <a:spcAft>
          <a:spcPct val="0"/>
        </a:spcAft>
        <a:defRPr sz="3600">
          <a:solidFill>
            <a:schemeClr val="tx1"/>
          </a:solidFill>
          <a:latin typeface="Arial Black" pitchFamily="76" charset="0"/>
          <a:ea typeface="ＭＳ Ｐゴシック" pitchFamily="76" charset="-128"/>
          <a:cs typeface="ＭＳ Ｐゴシック" pitchFamily="76" charset="-128"/>
        </a:defRPr>
      </a:lvl3pPr>
      <a:lvl4pPr algn="l" rtl="0" eaLnBrk="0" fontAlgn="base" hangingPunct="0">
        <a:spcBef>
          <a:spcPct val="0"/>
        </a:spcBef>
        <a:spcAft>
          <a:spcPct val="0"/>
        </a:spcAft>
        <a:defRPr sz="3600">
          <a:solidFill>
            <a:schemeClr val="tx1"/>
          </a:solidFill>
          <a:latin typeface="Arial Black" pitchFamily="76" charset="0"/>
          <a:ea typeface="ＭＳ Ｐゴシック" pitchFamily="76" charset="-128"/>
          <a:cs typeface="ＭＳ Ｐゴシック" pitchFamily="76" charset="-128"/>
        </a:defRPr>
      </a:lvl4pPr>
      <a:lvl5pPr algn="l" rtl="0" eaLnBrk="0" fontAlgn="base" hangingPunct="0">
        <a:spcBef>
          <a:spcPct val="0"/>
        </a:spcBef>
        <a:spcAft>
          <a:spcPct val="0"/>
        </a:spcAft>
        <a:defRPr sz="3600">
          <a:solidFill>
            <a:schemeClr val="tx1"/>
          </a:solidFill>
          <a:latin typeface="Arial Black" pitchFamily="76" charset="0"/>
          <a:ea typeface="ＭＳ Ｐゴシック" pitchFamily="76" charset="-128"/>
          <a:cs typeface="ＭＳ Ｐゴシック" pitchFamily="76" charset="-128"/>
        </a:defRPr>
      </a:lvl5pPr>
      <a:lvl6pPr marL="457200" algn="l" rtl="0" fontAlgn="base">
        <a:spcBef>
          <a:spcPct val="0"/>
        </a:spcBef>
        <a:spcAft>
          <a:spcPct val="0"/>
        </a:spcAft>
        <a:defRPr sz="3600">
          <a:solidFill>
            <a:schemeClr val="tx1"/>
          </a:solidFill>
          <a:latin typeface="Arial Black" pitchFamily="76" charset="0"/>
        </a:defRPr>
      </a:lvl6pPr>
      <a:lvl7pPr marL="914400" algn="l" rtl="0" fontAlgn="base">
        <a:spcBef>
          <a:spcPct val="0"/>
        </a:spcBef>
        <a:spcAft>
          <a:spcPct val="0"/>
        </a:spcAft>
        <a:defRPr sz="3600">
          <a:solidFill>
            <a:schemeClr val="tx1"/>
          </a:solidFill>
          <a:latin typeface="Arial Black" pitchFamily="76" charset="0"/>
        </a:defRPr>
      </a:lvl7pPr>
      <a:lvl8pPr marL="1371600" algn="l" rtl="0" fontAlgn="base">
        <a:spcBef>
          <a:spcPct val="0"/>
        </a:spcBef>
        <a:spcAft>
          <a:spcPct val="0"/>
        </a:spcAft>
        <a:defRPr sz="3600">
          <a:solidFill>
            <a:schemeClr val="tx1"/>
          </a:solidFill>
          <a:latin typeface="Arial Black" pitchFamily="76" charset="0"/>
        </a:defRPr>
      </a:lvl8pPr>
      <a:lvl9pPr marL="1828800" algn="l" rtl="0" fontAlgn="base">
        <a:spcBef>
          <a:spcPct val="0"/>
        </a:spcBef>
        <a:spcAft>
          <a:spcPct val="0"/>
        </a:spcAft>
        <a:defRPr sz="3600">
          <a:solidFill>
            <a:schemeClr val="tx1"/>
          </a:solidFill>
          <a:latin typeface="Arial Black" pitchFamily="76" charset="0"/>
        </a:defRPr>
      </a:lvl9pPr>
    </p:titleStyle>
    <p:body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76" charset="-128"/>
          <a:cs typeface="ＭＳ Ｐゴシック" pitchFamily="76"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hyperlink" Target="http://www.davincisurgery.com/" TargetMode="External"/><Relationship Id="rId4" Type="http://schemas.openxmlformats.org/officeDocument/2006/relationships/hyperlink" Target="http://allaboutroboticsurgery.com/images/Surgical_Robot_Examined_in_Injuries_-_WSJ.com.pdf" TargetMode="External"/><Relationship Id="rId5" Type="http://schemas.openxmlformats.org/officeDocument/2006/relationships/hyperlink" Target="http://www.outpatientsurgery.net/news/2012/04/6-Robot-Maker-Sued-Over-Hysterectomy-Patient-s-Death" TargetMode="External"/><Relationship Id="rId6" Type="http://schemas.openxmlformats.org/officeDocument/2006/relationships/hyperlink" Target="http://fightforvictims.com/medical-devices/da-vinci-surgical-robot-injury-lawsui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nsumerjusticefoundation.com/20120410617/united-states/injuries-linked-to-da-vinci-robot" TargetMode="External"/><Relationship Id="rId3" Type="http://schemas.openxmlformats.org/officeDocument/2006/relationships/hyperlink" Target="http://gamma-two.com/security-mc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balticaa.com/"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hyperlink" Target="http://en.wikipedia.org/wiki/Flight_simulator"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hyperlink" Target="http://www.faa.gov/about/initiatives/nsp/flight_training/bulletins/media/12-01.pdf" TargetMode="External"/><Relationship Id="rId4" Type="http://schemas.openxmlformats.org/officeDocument/2006/relationships/hyperlink" Target="http://en.wikipedia.org/wiki/File:AC97-0295-13_a.jpeg" TargetMode="External"/><Relationship Id="rId5" Type="http://schemas.openxmlformats.org/officeDocument/2006/relationships/image" Target="../media/image9.emf"/><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fsctraining.nl/simulators/a320/"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hyperlink" Target="http://www.faa.gov/about/initiatives/nsp/flight_training/bulletins/" TargetMode="External"/><Relationship Id="rId4" Type="http://schemas.openxmlformats.org/officeDocument/2006/relationships/hyperlink" Target="http://www.ae.illinois.edu/m-selig/pubs/DetersDimockSelig-JofAC-SmartIcingSystem.pdf" TargetMode="External"/><Relationship Id="rId5" Type="http://schemas.openxmlformats.org/officeDocument/2006/relationships/hyperlink" Target="http://www.lr.tudelft.nl/en/cooperation/facilities/simona/the-simona-research-simulator/" TargetMode="External"/><Relationship Id="rId6" Type="http://schemas.openxmlformats.org/officeDocument/2006/relationships/hyperlink" Target="http://bulletin.incas.ro/files/koblen_kovacova__v4_iss_3_full.pdf" TargetMode="External"/><Relationship Id="rId7" Type="http://schemas.openxmlformats.org/officeDocument/2006/relationships/hyperlink" Target="http://www.icao.int/Pages/default.aspx" TargetMode="External"/><Relationship Id="rId8" Type="http://schemas.openxmlformats.org/officeDocument/2006/relationships/hyperlink" Target="http://easa.europa.eu/home.php" TargetMode="External"/><Relationship Id="rId9" Type="http://schemas.openxmlformats.org/officeDocument/2006/relationships/hyperlink" Target="http://www.faa.gov/news/safety_briefing/2012/media/SepOct2012ATD.pdf"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0"/>
          </p:nvPr>
        </p:nvSpPr>
        <p:spPr>
          <a:noFill/>
        </p:spPr>
        <p:txBody>
          <a:bodyPr/>
          <a:lstStyle/>
          <a:p>
            <a:fld id="{EBC56730-F133-9245-9FD1-9DECF7AAAF15}" type="datetime1">
              <a:rPr lang="en-US" smtClean="0"/>
              <a:t>9/25/12</a:t>
            </a:fld>
            <a:endParaRPr lang="en-US"/>
          </a:p>
        </p:txBody>
      </p:sp>
      <p:sp>
        <p:nvSpPr>
          <p:cNvPr id="15363" name="Rectangle 4"/>
          <p:cNvSpPr>
            <a:spLocks noGrp="1" noChangeArrowheads="1"/>
          </p:cNvSpPr>
          <p:nvPr>
            <p:ph type="ftr" sz="quarter" idx="11"/>
          </p:nvPr>
        </p:nvSpPr>
        <p:spPr>
          <a:noFill/>
        </p:spPr>
        <p:txBody>
          <a:bodyPr/>
          <a:lstStyle/>
          <a:p>
            <a:r>
              <a:rPr lang="en-US" smtClean="0"/>
              <a:t>© 2012 Keith A. Pray</a:t>
            </a:r>
            <a:endParaRPr lang="en-US"/>
          </a:p>
        </p:txBody>
      </p:sp>
      <p:sp>
        <p:nvSpPr>
          <p:cNvPr id="15364" name="Slide Number Placeholder 5"/>
          <p:cNvSpPr>
            <a:spLocks noGrp="1" noChangeArrowheads="1"/>
          </p:cNvSpPr>
          <p:nvPr>
            <p:ph type="sldNum" sz="quarter" idx="12"/>
          </p:nvPr>
        </p:nvSpPr>
        <p:spPr>
          <a:noFill/>
        </p:spPr>
        <p:txBody>
          <a:bodyPr/>
          <a:lstStyle/>
          <a:p>
            <a:fld id="{ACCBC1E0-7C24-B945-A953-DBF63756B706}" type="slidenum">
              <a:rPr lang="en-US"/>
              <a:pPr/>
              <a:t>1</a:t>
            </a:fld>
            <a:endParaRPr lang="en-US"/>
          </a:p>
        </p:txBody>
      </p:sp>
      <p:sp>
        <p:nvSpPr>
          <p:cNvPr id="15365" name="Rectangle 2"/>
          <p:cNvSpPr>
            <a:spLocks noGrp="1" noChangeArrowheads="1"/>
          </p:cNvSpPr>
          <p:nvPr>
            <p:ph type="ctrTitle"/>
          </p:nvPr>
        </p:nvSpPr>
        <p:spPr/>
        <p:txBody>
          <a:bodyPr/>
          <a:lstStyle/>
          <a:p>
            <a:pPr eaLnBrk="1" hangingPunct="1"/>
            <a:r>
              <a:rPr lang="en-US" sz="4000" dirty="0">
                <a:ea typeface="ＭＳ Ｐゴシック" pitchFamily="-109" charset="-128"/>
                <a:cs typeface="ＭＳ Ｐゴシック" pitchFamily="-109" charset="-128"/>
              </a:rPr>
              <a:t>Class</a:t>
            </a:r>
            <a:r>
              <a:rPr lang="en-US" sz="4000" dirty="0" smtClean="0">
                <a:ea typeface="ＭＳ Ｐゴシック" pitchFamily="-109" charset="-128"/>
                <a:cs typeface="ＭＳ Ｐゴシック" pitchFamily="-109" charset="-128"/>
              </a:rPr>
              <a:t> 10</a:t>
            </a:r>
            <a:br>
              <a:rPr lang="en-US" sz="4000" dirty="0" smtClean="0">
                <a:ea typeface="ＭＳ Ｐゴシック" pitchFamily="-109" charset="-128"/>
                <a:cs typeface="ＭＳ Ｐゴシック" pitchFamily="-109" charset="-128"/>
              </a:rPr>
            </a:br>
            <a:r>
              <a:rPr lang="en-US" sz="4000" dirty="0" smtClean="0">
                <a:ea typeface="ＭＳ Ｐゴシック" pitchFamily="-109" charset="-128"/>
                <a:cs typeface="ＭＳ Ｐゴシック" pitchFamily="-109" charset="-128"/>
              </a:rPr>
              <a:t>Errors Failures Risks</a:t>
            </a:r>
            <a:br>
              <a:rPr lang="en-US" sz="4000" dirty="0" smtClean="0">
                <a:ea typeface="ＭＳ Ｐゴシック" pitchFamily="-109" charset="-128"/>
                <a:cs typeface="ＭＳ Ｐゴシック" pitchFamily="-109" charset="-128"/>
              </a:rPr>
            </a:br>
            <a:endParaRPr lang="en-US" dirty="0">
              <a:ea typeface="ＭＳ Ｐゴシック" pitchFamily="-109" charset="-128"/>
              <a:cs typeface="ＭＳ Ｐゴシック" pitchFamily="-109" charset="-128"/>
            </a:endParaRPr>
          </a:p>
        </p:txBody>
      </p:sp>
      <p:sp>
        <p:nvSpPr>
          <p:cNvPr id="15366" name="Rectangle 3"/>
          <p:cNvSpPr>
            <a:spLocks noGrp="1" noChangeArrowheads="1"/>
          </p:cNvSpPr>
          <p:nvPr>
            <p:ph type="subTitle" idx="1"/>
          </p:nvPr>
        </p:nvSpPr>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a:p>
            <a:pPr defTabSz="242888" eaLnBrk="1" hangingPunct="1">
              <a:buFont typeface="Wingdings" pitchFamily="-109" charset="2"/>
              <a:buNone/>
            </a:pPr>
            <a:endParaRPr lang="en-US" sz="2500">
              <a:ea typeface="ＭＳ Ｐゴシック" pitchFamily="-109" charset="-128"/>
              <a:cs typeface="ＭＳ Ｐゴシック" pitchFamily="-109" charset="-128"/>
            </a:endParaRP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Security Robot</a:t>
            </a:r>
            <a:endParaRPr lang="en-US" dirty="0"/>
          </a:p>
        </p:txBody>
      </p:sp>
      <p:sp>
        <p:nvSpPr>
          <p:cNvPr id="3" name="Content Placeholder 2"/>
          <p:cNvSpPr>
            <a:spLocks noGrp="1"/>
          </p:cNvSpPr>
          <p:nvPr>
            <p:ph idx="1"/>
          </p:nvPr>
        </p:nvSpPr>
        <p:spPr/>
        <p:txBody>
          <a:bodyPr/>
          <a:lstStyle/>
          <a:p>
            <a:r>
              <a:rPr lang="en-US" dirty="0" smtClean="0"/>
              <a:t>Gamma Two has no intention of putting a lethal or non-lethal weapon on the robot</a:t>
            </a:r>
          </a:p>
          <a:p>
            <a:pPr lvl="1"/>
            <a:r>
              <a:rPr lang="en-US" dirty="0" smtClean="0"/>
              <a:t>Safety of humans in #1 concern</a:t>
            </a:r>
          </a:p>
          <a:p>
            <a:pPr lvl="1"/>
            <a:r>
              <a:rPr lang="en-US" dirty="0" smtClean="0"/>
              <a:t>Do not want any chance of accident by user or malfunction </a:t>
            </a:r>
          </a:p>
        </p:txBody>
      </p:sp>
      <p:sp>
        <p:nvSpPr>
          <p:cNvPr id="4" name="Footer Placeholder 3"/>
          <p:cNvSpPr>
            <a:spLocks noGrp="1"/>
          </p:cNvSpPr>
          <p:nvPr>
            <p:ph type="ftr" sz="quarter" idx="10"/>
          </p:nvPr>
        </p:nvSpPr>
        <p:spPr/>
        <p:txBody>
          <a:bodyPr/>
          <a:lstStyle/>
          <a:p>
            <a:r>
              <a:rPr lang="en-US" smtClean="0"/>
              <a:t>© 2012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10</a:t>
            </a:fld>
            <a:endParaRPr lang="en-US"/>
          </a:p>
        </p:txBody>
      </p:sp>
      <p:sp>
        <p:nvSpPr>
          <p:cNvPr id="6" name="Date Placeholder 5"/>
          <p:cNvSpPr>
            <a:spLocks noGrp="1"/>
          </p:cNvSpPr>
          <p:nvPr>
            <p:ph type="dt" sz="half" idx="12"/>
          </p:nvPr>
        </p:nvSpPr>
        <p:spPr/>
        <p:txBody>
          <a:bodyPr/>
          <a:lstStyle/>
          <a:p>
            <a:fld id="{FFA00987-0FB7-8747-AE80-0273474E3550}" type="datetime1">
              <a:rPr lang="en-US" smtClean="0"/>
              <a:t>9/25/12</a:t>
            </a:fld>
            <a:endParaRPr lang="en-US"/>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Tree>
    <p:extLst>
      <p:ext uri="{BB962C8B-B14F-4D97-AF65-F5344CB8AC3E}">
        <p14:creationId xmlns:p14="http://schemas.microsoft.com/office/powerpoint/2010/main" val="85378062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sz="2000" dirty="0" smtClean="0"/>
              <a:t>[1] Da </a:t>
            </a:r>
            <a:r>
              <a:rPr lang="en-US" sz="2000" dirty="0"/>
              <a:t>Vinci Surgery (</a:t>
            </a:r>
            <a:r>
              <a:rPr lang="en-US" sz="2000" dirty="0">
                <a:hlinkClick r:id="rId3"/>
              </a:rPr>
              <a:t>http://www.davincisurgery.com</a:t>
            </a:r>
            <a:r>
              <a:rPr lang="en-US" sz="2000" dirty="0" smtClean="0">
                <a:hlinkClick r:id="rId3"/>
              </a:rPr>
              <a:t>/</a:t>
            </a:r>
            <a:r>
              <a:rPr lang="en-US" sz="2000" dirty="0" smtClean="0"/>
              <a:t> , 9/23/12)</a:t>
            </a:r>
          </a:p>
          <a:p>
            <a:r>
              <a:rPr lang="en-US" sz="2000" dirty="0" smtClean="0"/>
              <a:t>[2] Surgical </a:t>
            </a:r>
            <a:r>
              <a:rPr lang="en-US" sz="2000" dirty="0"/>
              <a:t>Robot Examined In </a:t>
            </a:r>
            <a:r>
              <a:rPr lang="en-US" sz="2000" dirty="0" smtClean="0"/>
              <a:t>Injuries, John </a:t>
            </a:r>
            <a:r>
              <a:rPr lang="en-US" sz="2000" dirty="0" err="1" smtClean="0"/>
              <a:t>Carreyrou</a:t>
            </a:r>
            <a:r>
              <a:rPr lang="en-US" sz="2000" dirty="0"/>
              <a:t> (</a:t>
            </a:r>
            <a:r>
              <a:rPr lang="en-US" sz="2000" dirty="0">
                <a:hlinkClick r:id="rId4"/>
              </a:rPr>
              <a:t>http://allaboutroboticsurgery.com/images/Surgical_Robot_Examined_in_Injuries_-_</a:t>
            </a:r>
            <a:r>
              <a:rPr lang="en-US" sz="2000" dirty="0" smtClean="0">
                <a:hlinkClick r:id="rId4"/>
              </a:rPr>
              <a:t>WSJ.com.pdf</a:t>
            </a:r>
            <a:r>
              <a:rPr lang="en-US" sz="2000" dirty="0" smtClean="0"/>
              <a:t>, 9/23/12)</a:t>
            </a:r>
          </a:p>
          <a:p>
            <a:r>
              <a:rPr lang="en-US" sz="2000" dirty="0" smtClean="0"/>
              <a:t>[3] Robot </a:t>
            </a:r>
            <a:r>
              <a:rPr lang="en-US" sz="2000" dirty="0"/>
              <a:t>Maker Sued Over Hysterectomy Patient's </a:t>
            </a:r>
            <a:r>
              <a:rPr lang="en-US" sz="2000" dirty="0" smtClean="0"/>
              <a:t>Death, </a:t>
            </a:r>
            <a:r>
              <a:rPr lang="en-US" sz="2000" dirty="0"/>
              <a:t>Leigh Page (</a:t>
            </a:r>
            <a:r>
              <a:rPr lang="en-US" sz="2000" dirty="0">
                <a:hlinkClick r:id="rId5"/>
              </a:rPr>
              <a:t>http://</a:t>
            </a:r>
            <a:r>
              <a:rPr lang="en-US" sz="2000" dirty="0" smtClean="0">
                <a:hlinkClick r:id="rId5"/>
              </a:rPr>
              <a:t>www.outpatientsurgery.net/news/2012/04/6-Robot-Maker-Sued-Over-Hysterectomy-Patient-s-Death</a:t>
            </a:r>
            <a:r>
              <a:rPr lang="en-US" sz="2000" dirty="0" smtClean="0"/>
              <a:t>, 9/23/12)</a:t>
            </a:r>
          </a:p>
          <a:p>
            <a:r>
              <a:rPr lang="en-US" sz="2000" dirty="0"/>
              <a:t>[4] Da Vinci Surgical Robot Lawsuit | Robotic Surgery Lawsuit, (</a:t>
            </a:r>
            <a:r>
              <a:rPr lang="en-US" sz="2000" dirty="0">
                <a:hlinkClick r:id="rId6"/>
              </a:rPr>
              <a:t>http://</a:t>
            </a:r>
            <a:r>
              <a:rPr lang="en-US" sz="2000" dirty="0" smtClean="0">
                <a:hlinkClick r:id="rId6"/>
              </a:rPr>
              <a:t>fightforvictims.com/medical-devices/da-vinci-surgical-robot-injury-lawsuit</a:t>
            </a:r>
            <a:r>
              <a:rPr lang="en-US" sz="2000" dirty="0" smtClean="0"/>
              <a:t>, 9/23/12) </a:t>
            </a:r>
          </a:p>
          <a:p>
            <a:endParaRPr lang="en-US" sz="1800" dirty="0" smtClean="0"/>
          </a:p>
          <a:p>
            <a:endParaRPr lang="en-US" dirty="0" smtClean="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11</a:t>
            </a:fld>
            <a:endParaRPr lang="en-US"/>
          </a:p>
        </p:txBody>
      </p:sp>
      <p:sp>
        <p:nvSpPr>
          <p:cNvPr id="9" name="TextBox 8"/>
          <p:cNvSpPr txBox="1"/>
          <p:nvPr/>
        </p:nvSpPr>
        <p:spPr>
          <a:xfrm>
            <a:off x="6964318" y="570421"/>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Tree>
    <p:extLst>
      <p:ext uri="{BB962C8B-B14F-4D97-AF65-F5344CB8AC3E}">
        <p14:creationId xmlns:p14="http://schemas.microsoft.com/office/powerpoint/2010/main" val="224742761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(2)</a:t>
            </a:r>
            <a:endParaRPr lang="en-US" dirty="0"/>
          </a:p>
        </p:txBody>
      </p:sp>
      <p:sp>
        <p:nvSpPr>
          <p:cNvPr id="3" name="Content Placeholder 2"/>
          <p:cNvSpPr>
            <a:spLocks noGrp="1"/>
          </p:cNvSpPr>
          <p:nvPr>
            <p:ph idx="1"/>
          </p:nvPr>
        </p:nvSpPr>
        <p:spPr/>
        <p:txBody>
          <a:bodyPr/>
          <a:lstStyle/>
          <a:p>
            <a:r>
              <a:rPr lang="en-US" sz="2000" dirty="0"/>
              <a:t>[5] Injuries Linked to da Vinci Robot, Faith Anderson (</a:t>
            </a:r>
            <a:r>
              <a:rPr lang="en-US" sz="2000" dirty="0">
                <a:hlinkClick r:id="rId2"/>
              </a:rPr>
              <a:t>http://www.consumerjusticefoundation.com/20120410617/united-states/injuries-linked-to-da-vinci-robot</a:t>
            </a:r>
            <a:r>
              <a:rPr lang="en-US" sz="2000" dirty="0"/>
              <a:t>, 9/23/12</a:t>
            </a:r>
            <a:r>
              <a:rPr lang="en-US" sz="2000" dirty="0" smtClean="0"/>
              <a:t>)</a:t>
            </a:r>
          </a:p>
          <a:p>
            <a:r>
              <a:rPr lang="en-US" sz="2000" dirty="0" smtClean="0"/>
              <a:t>[6] Security-MCS, </a:t>
            </a:r>
            <a:r>
              <a:rPr lang="en-US" sz="2000" dirty="0"/>
              <a:t>Pam (</a:t>
            </a:r>
            <a:r>
              <a:rPr lang="en-US" sz="2000" dirty="0">
                <a:hlinkClick r:id="rId3"/>
              </a:rPr>
              <a:t>http://</a:t>
            </a:r>
            <a:r>
              <a:rPr lang="en-US" sz="2000" dirty="0" smtClean="0">
                <a:hlinkClick r:id="rId3"/>
              </a:rPr>
              <a:t>gamma-two.com/security-mcs.html</a:t>
            </a:r>
            <a:r>
              <a:rPr lang="en-US" sz="2000" dirty="0" smtClean="0"/>
              <a:t>, 9/24/12)</a:t>
            </a:r>
            <a:endParaRPr lang="en-US" sz="2000" dirty="0"/>
          </a:p>
        </p:txBody>
      </p:sp>
      <p:sp>
        <p:nvSpPr>
          <p:cNvPr id="4" name="Footer Placeholder 3"/>
          <p:cNvSpPr>
            <a:spLocks noGrp="1"/>
          </p:cNvSpPr>
          <p:nvPr>
            <p:ph type="ftr" sz="quarter" idx="10"/>
          </p:nvPr>
        </p:nvSpPr>
        <p:spPr/>
        <p:txBody>
          <a:bodyPr/>
          <a:lstStyle/>
          <a:p>
            <a:r>
              <a:rPr lang="en-US" smtClean="0"/>
              <a:t>© 2012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12</a:t>
            </a:fld>
            <a:endParaRPr lang="en-US"/>
          </a:p>
        </p:txBody>
      </p:sp>
      <p:sp>
        <p:nvSpPr>
          <p:cNvPr id="6" name="Date Placeholder 5"/>
          <p:cNvSpPr>
            <a:spLocks noGrp="1"/>
          </p:cNvSpPr>
          <p:nvPr>
            <p:ph type="dt" sz="half" idx="12"/>
          </p:nvPr>
        </p:nvSpPr>
        <p:spPr/>
        <p:txBody>
          <a:bodyPr/>
          <a:lstStyle/>
          <a:p>
            <a:fld id="{FFA00987-0FB7-8747-AE80-0273474E3550}" type="datetime1">
              <a:rPr lang="en-US" smtClean="0"/>
              <a:t>9/25/12</a:t>
            </a:fld>
            <a:endParaRPr lang="en-US"/>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Tree>
    <p:extLst>
      <p:ext uri="{BB962C8B-B14F-4D97-AF65-F5344CB8AC3E}">
        <p14:creationId xmlns:p14="http://schemas.microsoft.com/office/powerpoint/2010/main" val="418472815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44" t="5325" b="6822"/>
          <a:stretch/>
        </p:blipFill>
        <p:spPr bwMode="auto">
          <a:xfrm>
            <a:off x="1981200" y="1890013"/>
            <a:ext cx="5803355" cy="375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Full Flight Simulators</a:t>
            </a:r>
            <a:endParaRPr lang="en-US" dirty="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13</a:t>
            </a:fld>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907175"/>
            <a:ext cx="324326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47709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Flight Simulators</a:t>
            </a:r>
            <a:endParaRPr lang="en-US" dirty="0"/>
          </a:p>
        </p:txBody>
      </p:sp>
      <p:sp>
        <p:nvSpPr>
          <p:cNvPr id="3" name="Content Placeholder 2"/>
          <p:cNvSpPr>
            <a:spLocks noGrp="1"/>
          </p:cNvSpPr>
          <p:nvPr>
            <p:ph idx="1"/>
          </p:nvPr>
        </p:nvSpPr>
        <p:spPr/>
        <p:txBody>
          <a:bodyPr/>
          <a:lstStyle/>
          <a:p>
            <a:r>
              <a:rPr lang="en-US" dirty="0" smtClean="0"/>
              <a:t>Full Scale Interior</a:t>
            </a:r>
          </a:p>
          <a:p>
            <a:pPr lvl="1"/>
            <a:r>
              <a:rPr lang="en-US" dirty="0" smtClean="0"/>
              <a:t>Real plane</a:t>
            </a:r>
          </a:p>
          <a:p>
            <a:pPr lvl="1"/>
            <a:r>
              <a:rPr lang="en-US" dirty="0" smtClean="0"/>
              <a:t>Controls</a:t>
            </a:r>
          </a:p>
          <a:p>
            <a:pPr lvl="1"/>
            <a:r>
              <a:rPr lang="en-US" dirty="0" smtClean="0"/>
              <a:t>Software</a:t>
            </a:r>
          </a:p>
          <a:p>
            <a:pPr lvl="1"/>
            <a:r>
              <a:rPr lang="en-US" dirty="0" smtClean="0"/>
              <a:t>“Windows”</a:t>
            </a:r>
          </a:p>
          <a:p>
            <a:pPr lvl="1"/>
            <a:r>
              <a:rPr lang="en-US" dirty="0" smtClean="0"/>
              <a:t>Motion System</a:t>
            </a:r>
          </a:p>
          <a:p>
            <a:pPr marL="0" indent="0">
              <a:buNone/>
            </a:pPr>
            <a:endParaRPr lang="en-US" dirty="0" smtClean="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848" y="2058226"/>
            <a:ext cx="5232748" cy="348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64370" y="5559241"/>
            <a:ext cx="1252266" cy="215444"/>
          </a:xfrm>
          <a:prstGeom prst="rect">
            <a:avLst/>
          </a:prstGeom>
        </p:spPr>
        <p:txBody>
          <a:bodyPr wrap="none">
            <a:spAutoFit/>
          </a:bodyPr>
          <a:lstStyle/>
          <a:p>
            <a:r>
              <a:rPr lang="en-US" sz="800" dirty="0">
                <a:solidFill>
                  <a:schemeClr val="tx1"/>
                </a:solidFill>
                <a:hlinkClick r:id="rId4"/>
              </a:rPr>
              <a:t>http://www.balticaa.com</a:t>
            </a:r>
            <a:r>
              <a:rPr lang="en-US" sz="800" dirty="0" smtClean="0">
                <a:solidFill>
                  <a:schemeClr val="tx1"/>
                </a:solidFill>
                <a:hlinkClick r:id="rId4"/>
              </a:rPr>
              <a:t>/</a:t>
            </a:r>
            <a:r>
              <a:rPr lang="en-US" sz="800" dirty="0" smtClean="0">
                <a:solidFill>
                  <a:schemeClr val="tx1"/>
                </a:solidFill>
              </a:rPr>
              <a:t> </a:t>
            </a:r>
            <a:endParaRPr lang="en-US" sz="800" dirty="0">
              <a:solidFill>
                <a:schemeClr val="tx1"/>
              </a:solidFill>
            </a:endParaRPr>
          </a:p>
        </p:txBody>
      </p:sp>
    </p:spTree>
    <p:extLst>
      <p:ext uri="{BB962C8B-B14F-4D97-AF65-F5344CB8AC3E}">
        <p14:creationId xmlns:p14="http://schemas.microsoft.com/office/powerpoint/2010/main" val="32269580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Systems</a:t>
            </a:r>
            <a:endParaRPr lang="en-US" dirty="0"/>
          </a:p>
        </p:txBody>
      </p:sp>
      <p:sp>
        <p:nvSpPr>
          <p:cNvPr id="3" name="Content Placeholder 2"/>
          <p:cNvSpPr>
            <a:spLocks noGrp="1"/>
          </p:cNvSpPr>
          <p:nvPr>
            <p:ph idx="1"/>
          </p:nvPr>
        </p:nvSpPr>
        <p:spPr/>
        <p:txBody>
          <a:bodyPr/>
          <a:lstStyle/>
          <a:p>
            <a:r>
              <a:rPr lang="en-US" dirty="0" smtClean="0"/>
              <a:t>6 Degrees of Freedom</a:t>
            </a:r>
          </a:p>
          <a:p>
            <a:r>
              <a:rPr lang="en-US" dirty="0" smtClean="0"/>
              <a:t>6 Linear Actuations</a:t>
            </a:r>
          </a:p>
          <a:p>
            <a:r>
              <a:rPr lang="en-US" dirty="0" smtClean="0"/>
              <a:t>Up to 1.5 g</a:t>
            </a:r>
          </a:p>
          <a:p>
            <a:r>
              <a:rPr lang="en-US" dirty="0" smtClean="0"/>
              <a:t>Precise Control</a:t>
            </a:r>
          </a:p>
          <a:p>
            <a:endParaRPr lang="en-US" dirty="0" smtClean="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15</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062" y="1066800"/>
            <a:ext cx="3000375" cy="4364181"/>
          </a:xfrm>
          <a:prstGeom prst="rect">
            <a:avLst/>
          </a:prstGeom>
        </p:spPr>
      </p:pic>
      <p:sp>
        <p:nvSpPr>
          <p:cNvPr id="10" name="TextBox 9"/>
          <p:cNvSpPr txBox="1"/>
          <p:nvPr/>
        </p:nvSpPr>
        <p:spPr>
          <a:xfrm>
            <a:off x="5116062" y="5613400"/>
            <a:ext cx="3809134" cy="400110"/>
          </a:xfrm>
          <a:prstGeom prst="rect">
            <a:avLst/>
          </a:prstGeom>
          <a:noFill/>
        </p:spPr>
        <p:txBody>
          <a:bodyPr wrap="square" rtlCol="0">
            <a:spAutoFit/>
          </a:bodyPr>
          <a:lstStyle/>
          <a:p>
            <a:r>
              <a:rPr lang="en-US" sz="1200" dirty="0">
                <a:solidFill>
                  <a:schemeClr val="tx1"/>
                </a:solidFill>
                <a:hlinkClick r:id="rId4"/>
              </a:rPr>
              <a:t>http://en.wikipedia.org/wiki/Flight_simulator#cite_ref-5</a:t>
            </a:r>
            <a:endParaRPr lang="en-US" sz="1200" dirty="0">
              <a:solidFill>
                <a:schemeClr val="tx1"/>
              </a:solidFill>
            </a:endParaRPr>
          </a:p>
          <a:p>
            <a:endParaRPr lang="en-US" sz="800" dirty="0">
              <a:solidFill>
                <a:schemeClr val="tx1"/>
              </a:solidFill>
            </a:endParaRPr>
          </a:p>
        </p:txBody>
      </p:sp>
    </p:spTree>
    <p:extLst>
      <p:ext uri="{BB962C8B-B14F-4D97-AF65-F5344CB8AC3E}">
        <p14:creationId xmlns:p14="http://schemas.microsoft.com/office/powerpoint/2010/main" val="178147426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Verification/Validation</a:t>
            </a:r>
            <a:endParaRPr lang="en-US" dirty="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5" name="TextBox 4"/>
          <p:cNvSpPr txBox="1"/>
          <p:nvPr/>
        </p:nvSpPr>
        <p:spPr>
          <a:xfrm>
            <a:off x="538325" y="5867400"/>
            <a:ext cx="7819023" cy="215444"/>
          </a:xfrm>
          <a:prstGeom prst="rect">
            <a:avLst/>
          </a:prstGeom>
          <a:noFill/>
        </p:spPr>
        <p:txBody>
          <a:bodyPr wrap="square" rtlCol="0">
            <a:spAutoFit/>
          </a:bodyPr>
          <a:lstStyle/>
          <a:p>
            <a:pPr algn="l"/>
            <a:r>
              <a:rPr lang="en-US" sz="800" dirty="0">
                <a:hlinkClick r:id="rId3"/>
              </a:rPr>
              <a:t>http://</a:t>
            </a:r>
            <a:r>
              <a:rPr lang="en-US" sz="800" dirty="0" smtClean="0">
                <a:hlinkClick r:id="rId3"/>
              </a:rPr>
              <a:t>www.faa.gov/about/initiatives/nsp/flight_training/bulletins/media/12-01.pdf</a:t>
            </a:r>
            <a:r>
              <a:rPr lang="en-US" sz="800" dirty="0" smtClean="0"/>
              <a:t>              	</a:t>
            </a:r>
            <a:r>
              <a:rPr lang="en-US" sz="800" dirty="0" smtClean="0">
                <a:hlinkClick r:id="rId4"/>
              </a:rPr>
              <a:t>http</a:t>
            </a:r>
            <a:r>
              <a:rPr lang="en-US" sz="800" dirty="0">
                <a:hlinkClick r:id="rId4"/>
              </a:rPr>
              <a:t>://en.wikipedia.org/wiki/File:AC97-0295-13_a.jpeg</a:t>
            </a:r>
            <a:endParaRPr lang="en-US" sz="8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16</a:t>
            </a:fld>
            <a:endParaRPr 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73" y="1828800"/>
            <a:ext cx="3819864"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477" y="1828801"/>
            <a:ext cx="3810519" cy="384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82687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Flight Simulators</a:t>
            </a:r>
            <a:endParaRPr lang="en-US" dirty="0"/>
          </a:p>
        </p:txBody>
      </p:sp>
      <p:sp>
        <p:nvSpPr>
          <p:cNvPr id="3" name="Content Placeholder 2"/>
          <p:cNvSpPr>
            <a:spLocks noGrp="1"/>
          </p:cNvSpPr>
          <p:nvPr>
            <p:ph idx="1"/>
          </p:nvPr>
        </p:nvSpPr>
        <p:spPr/>
        <p:txBody>
          <a:bodyPr/>
          <a:lstStyle/>
          <a:p>
            <a:r>
              <a:rPr lang="en-US" dirty="0"/>
              <a:t>Training</a:t>
            </a:r>
          </a:p>
          <a:p>
            <a:pPr lvl="1"/>
            <a:r>
              <a:rPr lang="en-US" dirty="0"/>
              <a:t>Commercial </a:t>
            </a:r>
          </a:p>
          <a:p>
            <a:pPr lvl="1"/>
            <a:r>
              <a:rPr lang="en-US" dirty="0" smtClean="0"/>
              <a:t>Combat </a:t>
            </a:r>
            <a:endParaRPr lang="en-US" dirty="0"/>
          </a:p>
          <a:p>
            <a:pPr lvl="1"/>
            <a:r>
              <a:rPr lang="en-US" dirty="0"/>
              <a:t>Shuttle Training</a:t>
            </a:r>
          </a:p>
          <a:p>
            <a:r>
              <a:rPr lang="en-US" dirty="0" smtClean="0"/>
              <a:t>Research</a:t>
            </a:r>
            <a:endParaRPr lang="en-US" dirty="0"/>
          </a:p>
          <a:p>
            <a:endParaRPr lang="en-US" dirty="0"/>
          </a:p>
          <a:p>
            <a:pPr marL="0" indent="0">
              <a:buNone/>
            </a:pPr>
            <a:endParaRPr lang="en-US" dirty="0" smtClean="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17</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848" y="1981200"/>
            <a:ext cx="515108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23988" y="5486400"/>
            <a:ext cx="4495800" cy="215444"/>
          </a:xfrm>
          <a:prstGeom prst="rect">
            <a:avLst/>
          </a:prstGeom>
          <a:noFill/>
        </p:spPr>
        <p:txBody>
          <a:bodyPr wrap="square" rtlCol="0">
            <a:spAutoFit/>
          </a:bodyPr>
          <a:lstStyle/>
          <a:p>
            <a:r>
              <a:rPr lang="en-US" sz="800" dirty="0" smtClean="0">
                <a:solidFill>
                  <a:schemeClr val="tx1"/>
                </a:solidFill>
                <a:hlinkClick r:id="rId4"/>
              </a:rPr>
              <a:t>http://www.fsctraining.nl/simulators/a320/</a:t>
            </a:r>
            <a:r>
              <a:rPr lang="en-US" sz="800" dirty="0" smtClean="0">
                <a:solidFill>
                  <a:schemeClr val="tx1"/>
                </a:solidFill>
              </a:rPr>
              <a:t> </a:t>
            </a:r>
            <a:endParaRPr lang="en-US" sz="800" dirty="0">
              <a:solidFill>
                <a:schemeClr val="tx1"/>
              </a:solidFill>
            </a:endParaRPr>
          </a:p>
        </p:txBody>
      </p:sp>
    </p:spTree>
    <p:extLst>
      <p:ext uri="{BB962C8B-B14F-4D97-AF65-F5344CB8AC3E}">
        <p14:creationId xmlns:p14="http://schemas.microsoft.com/office/powerpoint/2010/main" val="207435582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with Flight Simulators</a:t>
            </a:r>
            <a:endParaRPr lang="en-US" dirty="0"/>
          </a:p>
        </p:txBody>
      </p:sp>
      <p:sp>
        <p:nvSpPr>
          <p:cNvPr id="3" name="Content Placeholder 2"/>
          <p:cNvSpPr>
            <a:spLocks noGrp="1"/>
          </p:cNvSpPr>
          <p:nvPr>
            <p:ph idx="1"/>
          </p:nvPr>
        </p:nvSpPr>
        <p:spPr/>
        <p:txBody>
          <a:bodyPr/>
          <a:lstStyle/>
          <a:p>
            <a:r>
              <a:rPr lang="en-US" dirty="0" smtClean="0"/>
              <a:t>SIMONA</a:t>
            </a:r>
          </a:p>
          <a:p>
            <a:pPr lvl="1"/>
            <a:r>
              <a:rPr lang="en-US" dirty="0" smtClean="0"/>
              <a:t>Netherlands</a:t>
            </a:r>
          </a:p>
          <a:p>
            <a:pPr lvl="1"/>
            <a:r>
              <a:rPr lang="en-US" dirty="0" smtClean="0"/>
              <a:t>Fault Tolerance</a:t>
            </a:r>
          </a:p>
          <a:p>
            <a:pPr lvl="1"/>
            <a:r>
              <a:rPr lang="en-US" dirty="0" smtClean="0"/>
              <a:t>Safety</a:t>
            </a:r>
          </a:p>
          <a:p>
            <a:pPr lvl="1"/>
            <a:endParaRPr lang="en-US" dirty="0" smtClean="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5" name="TextBox 4"/>
          <p:cNvSpPr txBox="1"/>
          <p:nvPr/>
        </p:nvSpPr>
        <p:spPr>
          <a:xfrm>
            <a:off x="627973" y="5867400"/>
            <a:ext cx="7342909" cy="523220"/>
          </a:xfrm>
          <a:prstGeom prst="rect">
            <a:avLst/>
          </a:prstGeom>
          <a:noFill/>
        </p:spPr>
        <p:txBody>
          <a:bodyPr wrap="square" rtlCol="0">
            <a:spAutoFit/>
          </a:bodyPr>
          <a:lstStyle/>
          <a:p>
            <a:pPr algn="l"/>
            <a:r>
              <a:rPr lang="en-US" sz="1200" dirty="0" smtClean="0">
                <a:solidFill>
                  <a:schemeClr val="tx1"/>
                </a:solidFill>
              </a:rPr>
              <a:t>Picture is from [2]</a:t>
            </a:r>
            <a:endParaRPr lang="en-US" sz="1200"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18</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8803"/>
          <a:stretch/>
        </p:blipFill>
        <p:spPr bwMode="auto">
          <a:xfrm>
            <a:off x="4173474" y="2057400"/>
            <a:ext cx="4401928" cy="365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08894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pPr>
              <a:buFont typeface="+mj-lt"/>
              <a:buAutoNum type="arabicPeriod"/>
            </a:pPr>
            <a:r>
              <a:rPr lang="en-US" sz="1200" dirty="0" smtClean="0"/>
              <a:t>"</a:t>
            </a:r>
            <a:r>
              <a:rPr lang="en-US" sz="1200" dirty="0"/>
              <a:t>Flight Simulation Training Device Qualification (FSTD)." </a:t>
            </a:r>
            <a:r>
              <a:rPr lang="en-US" sz="1200" i="1" dirty="0"/>
              <a:t>- Guidance Bulletins</a:t>
            </a:r>
            <a:r>
              <a:rPr lang="en-US" sz="1200" dirty="0"/>
              <a:t>. </a:t>
            </a:r>
            <a:r>
              <a:rPr lang="en-US" sz="1200" dirty="0" err="1"/>
              <a:t>N.p</a:t>
            </a:r>
            <a:r>
              <a:rPr lang="en-US" sz="1200" dirty="0"/>
              <a:t>., </a:t>
            </a:r>
            <a:r>
              <a:rPr lang="en-US" sz="1200" dirty="0" err="1"/>
              <a:t>n.d.</a:t>
            </a:r>
            <a:r>
              <a:rPr lang="en-US" sz="1200" dirty="0"/>
              <a:t> Web. 24 Sept. 2012. </a:t>
            </a:r>
            <a:r>
              <a:rPr lang="en-US" sz="1200" dirty="0" smtClean="0"/>
              <a:t>&lt; </a:t>
            </a:r>
            <a:r>
              <a:rPr lang="en-US" sz="1200" dirty="0" smtClean="0">
                <a:hlinkClick r:id="rId3"/>
              </a:rPr>
              <a:t>http</a:t>
            </a:r>
            <a:r>
              <a:rPr lang="en-US" sz="1200" dirty="0">
                <a:hlinkClick r:id="rId3"/>
              </a:rPr>
              <a:t>://www.faa.gov/about/initiatives/nsp/flight_training/bulletins</a:t>
            </a:r>
            <a:r>
              <a:rPr lang="en-US" sz="1200" dirty="0" smtClean="0">
                <a:hlinkClick r:id="rId3"/>
              </a:rPr>
              <a:t>/</a:t>
            </a:r>
            <a:r>
              <a:rPr lang="en-US" sz="1200" dirty="0" smtClean="0"/>
              <a:t> &gt;.</a:t>
            </a:r>
          </a:p>
          <a:p>
            <a:pPr>
              <a:buFont typeface="+mj-lt"/>
              <a:buAutoNum type="arabicPeriod"/>
            </a:pPr>
            <a:r>
              <a:rPr lang="en-US" sz="1200" dirty="0" err="1"/>
              <a:t>Cieslak</a:t>
            </a:r>
            <a:r>
              <a:rPr lang="en-US" sz="1200" dirty="0"/>
              <a:t>, J., D. Henry, and A. </a:t>
            </a:r>
            <a:r>
              <a:rPr lang="en-US" sz="1200" dirty="0" err="1"/>
              <a:t>Zolghadri</a:t>
            </a:r>
            <a:r>
              <a:rPr lang="en-US" sz="1200" dirty="0"/>
              <a:t>. "Fault Tolerant Flight Control: From Theory to Piloted Flight Simulator Experiments." </a:t>
            </a:r>
            <a:r>
              <a:rPr lang="en-US" sz="1200" i="1" dirty="0"/>
              <a:t>IET Control Theory &amp; Applications</a:t>
            </a:r>
            <a:r>
              <a:rPr lang="en-US" sz="1200" dirty="0"/>
              <a:t> 4.8 (2010): 1451. Print</a:t>
            </a:r>
            <a:r>
              <a:rPr lang="en-US" sz="1200" dirty="0" smtClean="0"/>
              <a:t>.</a:t>
            </a:r>
          </a:p>
          <a:p>
            <a:pPr>
              <a:buFont typeface="+mj-lt"/>
              <a:buAutoNum type="arabicPeriod"/>
            </a:pPr>
            <a:r>
              <a:rPr lang="en-US" sz="1200" dirty="0" smtClean="0"/>
              <a:t>Deters</a:t>
            </a:r>
            <a:r>
              <a:rPr lang="en-US" sz="1200" dirty="0"/>
              <a:t>, Robert W., Glen A. </a:t>
            </a:r>
            <a:r>
              <a:rPr lang="en-US" sz="1200" dirty="0" err="1"/>
              <a:t>Dimock</a:t>
            </a:r>
            <a:r>
              <a:rPr lang="en-US" sz="1200" dirty="0"/>
              <a:t>, and Michael S. Selig. "Icing Encounter Flight Simulator</a:t>
            </a:r>
            <a:r>
              <a:rPr lang="en-US" sz="1200" dirty="0" smtClean="0"/>
              <a:t>.“ </a:t>
            </a:r>
            <a:r>
              <a:rPr lang="en-US" sz="1200" i="1" dirty="0" smtClean="0"/>
              <a:t>Icing </a:t>
            </a:r>
            <a:r>
              <a:rPr lang="en-US" sz="1200" i="1" dirty="0"/>
              <a:t>Encounter Flight Simulator</a:t>
            </a:r>
            <a:r>
              <a:rPr lang="en-US" sz="1200" dirty="0"/>
              <a:t> 43.5 (2006): 1528-537. Web. 23 Sept. 2012. </a:t>
            </a:r>
            <a:r>
              <a:rPr lang="en-US" sz="1200" dirty="0" smtClean="0"/>
              <a:t>&lt; </a:t>
            </a:r>
            <a:r>
              <a:rPr lang="en-US" sz="1200" dirty="0" smtClean="0">
                <a:hlinkClick r:id="rId4"/>
              </a:rPr>
              <a:t>http</a:t>
            </a:r>
            <a:r>
              <a:rPr lang="en-US" sz="1200" dirty="0">
                <a:hlinkClick r:id="rId4"/>
              </a:rPr>
              <a:t>://</a:t>
            </a:r>
            <a:r>
              <a:rPr lang="en-US" sz="1200" dirty="0" smtClean="0">
                <a:hlinkClick r:id="rId4"/>
              </a:rPr>
              <a:t>www.ae.illinois.edu/m-selig/pubs/DetersDimockSelig-JofAC-SmartIcingSystem.pdf</a:t>
            </a:r>
            <a:r>
              <a:rPr lang="en-US" sz="1200" dirty="0" smtClean="0"/>
              <a:t>  &gt;.  </a:t>
            </a:r>
            <a:endParaRPr lang="en-US" sz="1200" dirty="0"/>
          </a:p>
          <a:p>
            <a:pPr>
              <a:buFont typeface="+mj-lt"/>
              <a:buAutoNum type="arabicPeriod"/>
            </a:pPr>
            <a:r>
              <a:rPr lang="en-US" sz="1200" dirty="0"/>
              <a:t>"The SIMONA Research Simulator." </a:t>
            </a:r>
            <a:r>
              <a:rPr lang="en-US" sz="1200" i="1" dirty="0"/>
              <a:t>TU Delft:</a:t>
            </a:r>
            <a:r>
              <a:rPr lang="en-US" sz="1200" dirty="0"/>
              <a:t>. </a:t>
            </a:r>
            <a:r>
              <a:rPr lang="en-US" sz="1200" dirty="0" err="1"/>
              <a:t>N.p</a:t>
            </a:r>
            <a:r>
              <a:rPr lang="en-US" sz="1200" dirty="0"/>
              <a:t>., </a:t>
            </a:r>
            <a:r>
              <a:rPr lang="en-US" sz="1200" dirty="0" err="1"/>
              <a:t>n.d.</a:t>
            </a:r>
            <a:r>
              <a:rPr lang="en-US" sz="1200" dirty="0"/>
              <a:t> Web. 23 Sept. 2012. </a:t>
            </a:r>
            <a:r>
              <a:rPr lang="en-US" sz="1200" dirty="0" smtClean="0"/>
              <a:t>&lt; </a:t>
            </a:r>
            <a:r>
              <a:rPr lang="en-US" sz="1200" dirty="0" smtClean="0">
                <a:hlinkClick r:id="rId5"/>
              </a:rPr>
              <a:t>http</a:t>
            </a:r>
            <a:r>
              <a:rPr lang="en-US" sz="1200" dirty="0">
                <a:hlinkClick r:id="rId5"/>
              </a:rPr>
              <a:t>://www.lr.tudelft.nl/en/cooperation/facilities/simona/the-simona-research-simulator</a:t>
            </a:r>
            <a:r>
              <a:rPr lang="en-US" sz="1200" dirty="0" smtClean="0">
                <a:hlinkClick r:id="rId5"/>
              </a:rPr>
              <a:t>/</a:t>
            </a:r>
            <a:r>
              <a:rPr lang="en-US" sz="1200" dirty="0" smtClean="0"/>
              <a:t> &gt;.</a:t>
            </a:r>
          </a:p>
          <a:p>
            <a:pPr>
              <a:buFont typeface="+mj-lt"/>
              <a:buAutoNum type="arabicPeriod"/>
            </a:pPr>
            <a:r>
              <a:rPr lang="en-US" sz="1200" dirty="0"/>
              <a:t>Chance, Diana La. "Synthetic Flight." </a:t>
            </a:r>
            <a:r>
              <a:rPr lang="en-US" sz="1200" i="1" dirty="0"/>
              <a:t>Huntsville R&amp;D Report</a:t>
            </a:r>
            <a:r>
              <a:rPr lang="en-US" sz="1200" dirty="0"/>
              <a:t> (2011): 26. </a:t>
            </a:r>
            <a:r>
              <a:rPr lang="en-US" sz="1200" i="1" dirty="0"/>
              <a:t>Regional Business News</a:t>
            </a:r>
            <a:r>
              <a:rPr lang="en-US" sz="1200" dirty="0"/>
              <a:t>. Web. 24 Sept. 2012</a:t>
            </a:r>
            <a:r>
              <a:rPr lang="en-US" sz="1200" dirty="0" smtClean="0"/>
              <a:t>.</a:t>
            </a:r>
          </a:p>
          <a:p>
            <a:pPr>
              <a:buFont typeface="+mj-lt"/>
              <a:buAutoNum type="arabicPeriod"/>
            </a:pPr>
            <a:r>
              <a:rPr lang="en-US" sz="1200" dirty="0" err="1" smtClean="0"/>
              <a:t>Koblen</a:t>
            </a:r>
            <a:r>
              <a:rPr lang="en-US" sz="1200" dirty="0"/>
              <a:t>, Ivan, and Jana </a:t>
            </a:r>
            <a:r>
              <a:rPr lang="en-US" sz="1200" dirty="0" err="1"/>
              <a:t>Kovacova</a:t>
            </a:r>
            <a:r>
              <a:rPr lang="en-US" sz="1200" dirty="0"/>
              <a:t>. </a:t>
            </a:r>
            <a:r>
              <a:rPr lang="en-US" sz="1200" i="1" dirty="0"/>
              <a:t>Selected Information on Flight Simulators - Main Requirements, Categories and Their Development, Production and Using for Flight Crew Training in the Both Slovak Republic and Czech Republic Conditions</a:t>
            </a:r>
            <a:r>
              <a:rPr lang="en-US" sz="1200" dirty="0"/>
              <a:t>. Tech. </a:t>
            </a:r>
            <a:r>
              <a:rPr lang="en-US" sz="1200" dirty="0" err="1"/>
              <a:t>N.p</a:t>
            </a:r>
            <a:r>
              <a:rPr lang="en-US" sz="1200" dirty="0"/>
              <a:t>., 2012. Web. 23 Sept. 2012</a:t>
            </a:r>
            <a:r>
              <a:rPr lang="en-US" sz="1200" dirty="0" smtClean="0"/>
              <a:t>. &lt; </a:t>
            </a:r>
            <a:r>
              <a:rPr lang="en-US" sz="1200" dirty="0" smtClean="0">
                <a:hlinkClick r:id="rId6"/>
              </a:rPr>
              <a:t>http</a:t>
            </a:r>
            <a:r>
              <a:rPr lang="en-US" sz="1200" dirty="0">
                <a:hlinkClick r:id="rId6"/>
              </a:rPr>
              <a:t>://bulletin.incas.ro/files/koblen_kovacova__</a:t>
            </a:r>
            <a:r>
              <a:rPr lang="en-US" sz="1200" dirty="0" smtClean="0">
                <a:hlinkClick r:id="rId6"/>
              </a:rPr>
              <a:t>v4_iss_3_full.pdf</a:t>
            </a:r>
            <a:r>
              <a:rPr lang="en-US" sz="1200" dirty="0" smtClean="0"/>
              <a:t>&gt;</a:t>
            </a:r>
          </a:p>
          <a:p>
            <a:pPr>
              <a:buFont typeface="+mj-lt"/>
              <a:buAutoNum type="arabicPeriod"/>
            </a:pPr>
            <a:r>
              <a:rPr lang="en-US" sz="1200" dirty="0"/>
              <a:t>"Flight Simulator." </a:t>
            </a:r>
            <a:r>
              <a:rPr lang="en-US" sz="1200" i="1" dirty="0"/>
              <a:t>Wikipedia</a:t>
            </a:r>
            <a:r>
              <a:rPr lang="en-US" sz="1200" dirty="0"/>
              <a:t>. Wikimedia Foundation, 20 Sept. 2012. Web. 23 Sept. 2012. &lt;http://en.wikipedia.org/wiki/Flight_simulator</a:t>
            </a:r>
            <a:r>
              <a:rPr lang="en-US" sz="1200" dirty="0" smtClean="0"/>
              <a:t>&gt;.   ( for some pictures and images )</a:t>
            </a:r>
          </a:p>
          <a:p>
            <a:pPr>
              <a:buFont typeface="+mj-lt"/>
              <a:buAutoNum type="arabicPeriod"/>
            </a:pPr>
            <a:r>
              <a:rPr lang="en-US" sz="1200" dirty="0"/>
              <a:t>"Home." </a:t>
            </a:r>
            <a:r>
              <a:rPr lang="en-US" sz="1200" i="1" dirty="0"/>
              <a:t>Home</a:t>
            </a:r>
            <a:r>
              <a:rPr lang="en-US" sz="1200" dirty="0"/>
              <a:t>. IACO, </a:t>
            </a:r>
            <a:r>
              <a:rPr lang="en-US" sz="1200" dirty="0" err="1"/>
              <a:t>n.d.</a:t>
            </a:r>
            <a:r>
              <a:rPr lang="en-US" sz="1200" dirty="0"/>
              <a:t> Web. 24 Sept. 2012. </a:t>
            </a:r>
            <a:r>
              <a:rPr lang="en-US" sz="1200" dirty="0" smtClean="0"/>
              <a:t>&lt; </a:t>
            </a:r>
            <a:r>
              <a:rPr lang="en-US" sz="1200" dirty="0" smtClean="0">
                <a:hlinkClick r:id="rId7"/>
              </a:rPr>
              <a:t>http</a:t>
            </a:r>
            <a:r>
              <a:rPr lang="en-US" sz="1200" dirty="0">
                <a:hlinkClick r:id="rId7"/>
              </a:rPr>
              <a:t>://</a:t>
            </a:r>
            <a:r>
              <a:rPr lang="en-US" sz="1200" dirty="0" smtClean="0">
                <a:hlinkClick r:id="rId7"/>
              </a:rPr>
              <a:t>www.icao.int/Pages/default.aspx</a:t>
            </a:r>
            <a:r>
              <a:rPr lang="en-US" sz="1200" dirty="0" smtClean="0"/>
              <a:t> &gt;.</a:t>
            </a:r>
          </a:p>
          <a:p>
            <a:pPr>
              <a:buFont typeface="+mj-lt"/>
              <a:buAutoNum type="arabicPeriod"/>
            </a:pPr>
            <a:r>
              <a:rPr lang="en-US" sz="1200" dirty="0"/>
              <a:t>"European Aviation Safety Agency." </a:t>
            </a:r>
            <a:r>
              <a:rPr lang="en-US" sz="1200" i="1" dirty="0"/>
              <a:t>EASA -</a:t>
            </a:r>
            <a:r>
              <a:rPr lang="en-US" sz="1200" dirty="0"/>
              <a:t>. EASA, </a:t>
            </a:r>
            <a:r>
              <a:rPr lang="en-US" sz="1200" dirty="0" err="1"/>
              <a:t>n.d.</a:t>
            </a:r>
            <a:r>
              <a:rPr lang="en-US" sz="1200" dirty="0"/>
              <a:t> Web. 24 Sept. 2012. </a:t>
            </a:r>
            <a:r>
              <a:rPr lang="en-US" sz="1200" dirty="0" smtClean="0"/>
              <a:t>&lt; </a:t>
            </a:r>
            <a:r>
              <a:rPr lang="en-US" sz="1200" dirty="0" smtClean="0">
                <a:hlinkClick r:id="rId8"/>
              </a:rPr>
              <a:t>http</a:t>
            </a:r>
            <a:r>
              <a:rPr lang="en-US" sz="1200" dirty="0">
                <a:hlinkClick r:id="rId8"/>
              </a:rPr>
              <a:t>://</a:t>
            </a:r>
            <a:r>
              <a:rPr lang="en-US" sz="1200" dirty="0" smtClean="0">
                <a:hlinkClick r:id="rId8"/>
              </a:rPr>
              <a:t>easa.europa.eu/home.php</a:t>
            </a:r>
            <a:r>
              <a:rPr lang="en-US" sz="1200" dirty="0" smtClean="0"/>
              <a:t> &gt;.</a:t>
            </a:r>
          </a:p>
          <a:p>
            <a:pPr>
              <a:buFont typeface="+mj-lt"/>
              <a:buAutoNum type="arabicPeriod"/>
            </a:pPr>
            <a:r>
              <a:rPr lang="en-US" sz="1200" dirty="0"/>
              <a:t>Bernard, Marcel. </a:t>
            </a:r>
            <a:r>
              <a:rPr lang="en-US" sz="1200" i="1" dirty="0"/>
              <a:t>Real Learning through Flight Simulation: The ABCs of ATDs</a:t>
            </a:r>
            <a:r>
              <a:rPr lang="en-US" sz="1200" dirty="0"/>
              <a:t>. Issue brief. </a:t>
            </a:r>
            <a:r>
              <a:rPr lang="en-US" sz="1200" dirty="0" err="1"/>
              <a:t>N.p</a:t>
            </a:r>
            <a:r>
              <a:rPr lang="en-US" sz="1200" dirty="0"/>
              <a:t>.: FAA, 2012. Print. Safety </a:t>
            </a:r>
            <a:r>
              <a:rPr lang="en-US" sz="1200" dirty="0" smtClean="0"/>
              <a:t>Briefing. </a:t>
            </a:r>
            <a:fld id="{2213CA24-DD7E-0443-BFBF-B40077A269F6}" type="datetime1">
              <a:rPr lang="en-US" sz="1200"/>
              <a:pPr>
                <a:buFont typeface="+mj-lt"/>
                <a:buAutoNum type="arabicPeriod"/>
              </a:pPr>
              <a:t>9/25/12</a:t>
            </a:fld>
            <a:r>
              <a:rPr lang="en-US" sz="1200" dirty="0"/>
              <a:t> &lt;</a:t>
            </a:r>
            <a:r>
              <a:rPr lang="en-US" sz="1200" dirty="0" smtClean="0">
                <a:hlinkClick r:id="rId9"/>
              </a:rPr>
              <a:t>http</a:t>
            </a:r>
            <a:r>
              <a:rPr lang="en-US" sz="1200" dirty="0">
                <a:hlinkClick r:id="rId9"/>
              </a:rPr>
              <a:t>://</a:t>
            </a:r>
            <a:r>
              <a:rPr lang="en-US" sz="1200" dirty="0" smtClean="0">
                <a:hlinkClick r:id="rId9"/>
              </a:rPr>
              <a:t>www.faa.gov/news/safety_briefing/2012/media/SepOct2012ATD.pdf</a:t>
            </a:r>
            <a:r>
              <a:rPr lang="en-US" sz="1200" dirty="0" smtClean="0"/>
              <a:t>&gt; </a:t>
            </a:r>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Robert Dabrowski</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19</a:t>
            </a:fld>
            <a:endParaRPr lang="en-US"/>
          </a:p>
        </p:txBody>
      </p:sp>
    </p:spTree>
    <p:extLst>
      <p:ext uri="{BB962C8B-B14F-4D97-AF65-F5344CB8AC3E}">
        <p14:creationId xmlns:p14="http://schemas.microsoft.com/office/powerpoint/2010/main" val="289227719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t>© 2012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2</a:t>
            </a:fld>
            <a:endParaRPr lang="en-US" smtClean="0"/>
          </a:p>
        </p:txBody>
      </p:sp>
      <p:sp>
        <p:nvSpPr>
          <p:cNvPr id="17412" name="Date Placeholder 5"/>
          <p:cNvSpPr>
            <a:spLocks noGrp="1"/>
          </p:cNvSpPr>
          <p:nvPr>
            <p:ph type="dt" sz="quarter" idx="12"/>
          </p:nvPr>
        </p:nvSpPr>
        <p:spPr>
          <a:noFill/>
        </p:spPr>
        <p:txBody>
          <a:bodyPr/>
          <a:lstStyle/>
          <a:p>
            <a:fld id="{D0A57F75-7DBD-B445-8829-744B8BD23393}" type="datetime1">
              <a:rPr lang="en-US" smtClean="0"/>
              <a:t>9/25/12</a:t>
            </a:fld>
            <a:endParaRPr lang="en-US"/>
          </a:p>
        </p:txBody>
      </p:sp>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type="body"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277508" name="Rectangle 4"/>
          <p:cNvSpPr>
            <a:spLocks noChangeArrowheads="1"/>
          </p:cNvSpPr>
          <p:nvPr/>
        </p:nvSpPr>
        <p:spPr bwMode="auto">
          <a:xfrm>
            <a:off x="0" y="19812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t>© 2012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20</a:t>
            </a:fld>
            <a:endParaRPr lang="en-US" smtClean="0"/>
          </a:p>
        </p:txBody>
      </p:sp>
      <p:sp>
        <p:nvSpPr>
          <p:cNvPr id="17412" name="Date Placeholder 5"/>
          <p:cNvSpPr>
            <a:spLocks noGrp="1"/>
          </p:cNvSpPr>
          <p:nvPr>
            <p:ph type="dt" sz="quarter" idx="12"/>
          </p:nvPr>
        </p:nvSpPr>
        <p:spPr>
          <a:noFill/>
        </p:spPr>
        <p:txBody>
          <a:bodyPr/>
          <a:lstStyle/>
          <a:p>
            <a:fld id="{1AD1EED3-6469-614F-A13C-7ABE95C301BA}" type="datetime1">
              <a:rPr lang="en-US" smtClean="0"/>
              <a:t>9/25/12</a:t>
            </a:fld>
            <a:endParaRPr lang="en-US"/>
          </a:p>
        </p:txBody>
      </p:sp>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type="body"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Security &amp; 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277508" name="Rectangle 4"/>
          <p:cNvSpPr>
            <a:spLocks noChangeArrowheads="1"/>
          </p:cNvSpPr>
          <p:nvPr/>
        </p:nvSpPr>
        <p:spPr bwMode="auto">
          <a:xfrm>
            <a:off x="0" y="3310926"/>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dt" sz="quarter" idx="10"/>
          </p:nvPr>
        </p:nvSpPr>
        <p:spPr>
          <a:noFill/>
        </p:spPr>
        <p:txBody>
          <a:bodyPr/>
          <a:lstStyle/>
          <a:p>
            <a:fld id="{F382D288-0946-A74B-90FA-FCBAA67E439D}" type="datetime1">
              <a:rPr lang="en-US" smtClean="0"/>
              <a:t>9/25/12</a:t>
            </a:fld>
            <a:endParaRPr lang="en-US"/>
          </a:p>
        </p:txBody>
      </p:sp>
      <p:sp>
        <p:nvSpPr>
          <p:cNvPr id="24579" name="Rectangle 4"/>
          <p:cNvSpPr>
            <a:spLocks noGrp="1" noChangeArrowheads="1"/>
          </p:cNvSpPr>
          <p:nvPr>
            <p:ph type="ftr" sz="quarter" idx="11"/>
          </p:nvPr>
        </p:nvSpPr>
        <p:spPr>
          <a:noFill/>
        </p:spPr>
        <p:txBody>
          <a:bodyPr/>
          <a:lstStyle/>
          <a:p>
            <a:r>
              <a:rPr lang="en-US" smtClean="0"/>
              <a:t>© 2012 Keith A. Pray</a:t>
            </a:r>
            <a:endParaRPr lang="en-US"/>
          </a:p>
        </p:txBody>
      </p:sp>
      <p:sp>
        <p:nvSpPr>
          <p:cNvPr id="24580" name="Slide Number Placeholder 5"/>
          <p:cNvSpPr>
            <a:spLocks noGrp="1" noChangeArrowheads="1"/>
          </p:cNvSpPr>
          <p:nvPr>
            <p:ph type="sldNum" sz="quarter" idx="12"/>
          </p:nvPr>
        </p:nvSpPr>
        <p:spPr>
          <a:noFill/>
        </p:spPr>
        <p:txBody>
          <a:bodyPr/>
          <a:lstStyle/>
          <a:p>
            <a:fld id="{2B952223-F6C4-434B-84B0-6E3187559B8C}" type="slidenum">
              <a:rPr lang="en-US"/>
              <a:pPr/>
              <a:t>21</a:t>
            </a:fld>
            <a:endParaRPr lang="en-US"/>
          </a:p>
        </p:txBody>
      </p:sp>
      <p:sp>
        <p:nvSpPr>
          <p:cNvPr id="24581" name="Rectangle 2"/>
          <p:cNvSpPr>
            <a:spLocks noGrp="1" noChangeArrowheads="1"/>
          </p:cNvSpPr>
          <p:nvPr>
            <p:ph type="ctrTitle"/>
          </p:nvPr>
        </p:nvSpPr>
        <p:spPr/>
        <p:txBody>
          <a:bodyPr/>
          <a:lstStyle/>
          <a:p>
            <a:pPr eaLnBrk="1" hangingPunct="1"/>
            <a:r>
              <a:rPr lang="en-US" dirty="0">
                <a:ea typeface="ＭＳ Ｐゴシック" pitchFamily="-109" charset="-128"/>
                <a:cs typeface="ＭＳ Ｐゴシック" pitchFamily="-109" charset="-128"/>
              </a:rPr>
              <a:t>Class</a:t>
            </a:r>
            <a:r>
              <a:rPr lang="en-US" dirty="0" smtClean="0">
                <a:ea typeface="ＭＳ Ｐゴシック" pitchFamily="-109" charset="-128"/>
                <a:cs typeface="ＭＳ Ｐゴシック" pitchFamily="-109" charset="-128"/>
              </a:rPr>
              <a:t> 10 </a:t>
            </a:r>
            <a:r>
              <a:rPr lang="en-US" dirty="0">
                <a:ea typeface="ＭＳ Ｐゴシック" pitchFamily="-109" charset="-128"/>
                <a:cs typeface="ＭＳ Ｐゴシック" pitchFamily="-109" charset="-128"/>
              </a:rPr>
              <a:t/>
            </a:r>
            <a:br>
              <a:rPr lang="en-US" dirty="0">
                <a:ea typeface="ＭＳ Ｐゴシック" pitchFamily="-109" charset="-128"/>
                <a:cs typeface="ＭＳ Ｐゴシック" pitchFamily="-109" charset="-128"/>
              </a:rPr>
            </a:br>
            <a:r>
              <a:rPr lang="en-US" dirty="0">
                <a:ea typeface="ＭＳ Ｐゴシック" pitchFamily="-109" charset="-128"/>
                <a:cs typeface="ＭＳ Ｐゴシック" pitchFamily="-109" charset="-128"/>
              </a:rPr>
              <a:t>The End</a:t>
            </a:r>
          </a:p>
        </p:txBody>
      </p:sp>
      <p:sp>
        <p:nvSpPr>
          <p:cNvPr id="24582" name="Rectangle 8"/>
          <p:cNvSpPr>
            <a:spLocks noGrp="1" noChangeArrowheads="1"/>
          </p:cNvSpPr>
          <p:nvPr>
            <p:ph type="subTitle" idx="1"/>
          </p:nvPr>
        </p:nvSpPr>
        <p:spPr>
          <a:noFill/>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3"/>
          <p:cNvSpPr>
            <a:spLocks noGrp="1"/>
          </p:cNvSpPr>
          <p:nvPr>
            <p:ph type="ftr" sz="quarter" idx="10"/>
          </p:nvPr>
        </p:nvSpPr>
        <p:spPr>
          <a:noFill/>
        </p:spPr>
        <p:txBody>
          <a:bodyPr/>
          <a:lstStyle/>
          <a:p>
            <a:r>
              <a:rPr lang="en-US" smtClean="0"/>
              <a:t>© 2012 Keith A. Pray</a:t>
            </a:r>
            <a:endParaRPr lang="en-US"/>
          </a:p>
        </p:txBody>
      </p:sp>
      <p:sp>
        <p:nvSpPr>
          <p:cNvPr id="70659" name="Slide Number Placeholder 4"/>
          <p:cNvSpPr>
            <a:spLocks noGrp="1"/>
          </p:cNvSpPr>
          <p:nvPr>
            <p:ph type="sldNum" sz="quarter" idx="11"/>
          </p:nvPr>
        </p:nvSpPr>
        <p:spPr>
          <a:noFill/>
        </p:spPr>
        <p:txBody>
          <a:bodyPr/>
          <a:lstStyle/>
          <a:p>
            <a:fld id="{74952D27-B126-384D-A428-72AC4E47AEF0}" type="slidenum">
              <a:rPr lang="en-US"/>
              <a:pPr/>
              <a:t>22</a:t>
            </a:fld>
            <a:endParaRPr lang="en-US"/>
          </a:p>
        </p:txBody>
      </p:sp>
      <p:sp>
        <p:nvSpPr>
          <p:cNvPr id="70660" name="Date Placeholder 5"/>
          <p:cNvSpPr>
            <a:spLocks noGrp="1"/>
          </p:cNvSpPr>
          <p:nvPr>
            <p:ph type="dt" sz="quarter" idx="12"/>
          </p:nvPr>
        </p:nvSpPr>
        <p:spPr>
          <a:noFill/>
        </p:spPr>
        <p:txBody>
          <a:bodyPr/>
          <a:lstStyle/>
          <a:p>
            <a:fld id="{D1BC07DF-49AC-3E44-BFE6-E215429E060F}" type="datetime1">
              <a:rPr lang="en-US" smtClean="0"/>
              <a:t>9/25/12</a:t>
            </a:fld>
            <a:endParaRPr lang="en-US"/>
          </a:p>
        </p:txBody>
      </p:sp>
      <p:sp>
        <p:nvSpPr>
          <p:cNvPr id="7066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a:t>
            </a:r>
          </a:p>
        </p:txBody>
      </p:sp>
      <p:sp>
        <p:nvSpPr>
          <p:cNvPr id="70662"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What is it?</a:t>
            </a:r>
          </a:p>
          <a:p>
            <a:pPr eaLnBrk="1" hangingPunct="1"/>
            <a:r>
              <a:rPr lang="en-US">
                <a:ea typeface="ＭＳ Ｐゴシック" pitchFamily="-109" charset="-128"/>
                <a:cs typeface="ＭＳ Ｐゴシック" pitchFamily="-109" charset="-128"/>
              </a:rPr>
              <a:t>Chance of it happening?</a:t>
            </a:r>
          </a:p>
          <a:p>
            <a:pPr lvl="1" eaLnBrk="1" hangingPunct="1"/>
            <a:r>
              <a:rPr lang="en-US"/>
              <a:t>Random, Historical statistics, Analysis</a:t>
            </a:r>
          </a:p>
          <a:p>
            <a:pPr eaLnBrk="1" hangingPunct="1"/>
            <a:r>
              <a:rPr lang="en-US">
                <a:ea typeface="ＭＳ Ｐゴシック" pitchFamily="-109" charset="-128"/>
                <a:cs typeface="ＭＳ Ｐゴシック" pitchFamily="-109" charset="-128"/>
              </a:rPr>
              <a:t>Give examples of risks with computer systems</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3"/>
          <p:cNvSpPr>
            <a:spLocks noGrp="1"/>
          </p:cNvSpPr>
          <p:nvPr>
            <p:ph type="ftr" sz="quarter" idx="10"/>
          </p:nvPr>
        </p:nvSpPr>
        <p:spPr>
          <a:noFill/>
        </p:spPr>
        <p:txBody>
          <a:bodyPr/>
          <a:lstStyle/>
          <a:p>
            <a:r>
              <a:rPr lang="en-US" smtClean="0"/>
              <a:t>© 2012 Keith A. Pray</a:t>
            </a:r>
            <a:endParaRPr lang="en-US"/>
          </a:p>
        </p:txBody>
      </p:sp>
      <p:sp>
        <p:nvSpPr>
          <p:cNvPr id="72707" name="Slide Number Placeholder 4"/>
          <p:cNvSpPr>
            <a:spLocks noGrp="1"/>
          </p:cNvSpPr>
          <p:nvPr>
            <p:ph type="sldNum" sz="quarter" idx="11"/>
          </p:nvPr>
        </p:nvSpPr>
        <p:spPr>
          <a:noFill/>
        </p:spPr>
        <p:txBody>
          <a:bodyPr/>
          <a:lstStyle/>
          <a:p>
            <a:fld id="{233F866E-CB9B-EF43-BFC4-A7F519E0B241}" type="slidenum">
              <a:rPr lang="en-US"/>
              <a:pPr/>
              <a:t>23</a:t>
            </a:fld>
            <a:endParaRPr lang="en-US"/>
          </a:p>
        </p:txBody>
      </p:sp>
      <p:sp>
        <p:nvSpPr>
          <p:cNvPr id="72708" name="Date Placeholder 5"/>
          <p:cNvSpPr>
            <a:spLocks noGrp="1"/>
          </p:cNvSpPr>
          <p:nvPr>
            <p:ph type="dt" sz="quarter" idx="12"/>
          </p:nvPr>
        </p:nvSpPr>
        <p:spPr>
          <a:noFill/>
        </p:spPr>
        <p:txBody>
          <a:bodyPr/>
          <a:lstStyle/>
          <a:p>
            <a:fld id="{68E6B121-B547-964D-9E74-3EAB6A43F84D}" type="datetime1">
              <a:rPr lang="en-US" smtClean="0"/>
              <a:t>9/25/12</a:t>
            </a:fld>
            <a:endParaRPr lang="en-US"/>
          </a:p>
        </p:txBody>
      </p:sp>
      <p:sp>
        <p:nvSpPr>
          <p:cNvPr id="7270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Predicting Risk</a:t>
            </a:r>
          </a:p>
        </p:txBody>
      </p:sp>
      <p:sp>
        <p:nvSpPr>
          <p:cNvPr id="72710"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What are the factors?</a:t>
            </a:r>
          </a:p>
          <a:p>
            <a:pPr eaLnBrk="1" hangingPunct="1"/>
            <a:r>
              <a:rPr lang="en-US">
                <a:ea typeface="ＭＳ Ｐゴシック" pitchFamily="-109" charset="-128"/>
                <a:cs typeface="ＭＳ Ｐゴシック" pitchFamily="-109" charset="-128"/>
              </a:rPr>
              <a:t>Enough data to be statistically significant?</a:t>
            </a:r>
          </a:p>
          <a:p>
            <a:pPr eaLnBrk="1" hangingPunct="1"/>
            <a:r>
              <a:rPr lang="en-US">
                <a:ea typeface="ＭＳ Ｐゴシック" pitchFamily="-109" charset="-128"/>
                <a:cs typeface="ＭＳ Ｐゴシック" pitchFamily="-109" charset="-128"/>
              </a:rPr>
              <a:t>Can you reduce or increase your own risk?</a:t>
            </a:r>
          </a:p>
          <a:p>
            <a:pPr lvl="1" eaLnBrk="1" hangingPunct="1"/>
            <a:r>
              <a:rPr lang="en-US"/>
              <a:t>Chance</a:t>
            </a:r>
          </a:p>
          <a:p>
            <a:pPr lvl="1" eaLnBrk="1" hangingPunct="1"/>
            <a:r>
              <a:rPr lang="en-US"/>
              <a:t>Severity</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3"/>
          <p:cNvSpPr>
            <a:spLocks noGrp="1"/>
          </p:cNvSpPr>
          <p:nvPr>
            <p:ph type="ftr" sz="quarter" idx="10"/>
          </p:nvPr>
        </p:nvSpPr>
        <p:spPr>
          <a:noFill/>
        </p:spPr>
        <p:txBody>
          <a:bodyPr/>
          <a:lstStyle/>
          <a:p>
            <a:r>
              <a:rPr lang="en-US" smtClean="0"/>
              <a:t>© 2012 Keith A. Pray</a:t>
            </a:r>
            <a:endParaRPr lang="en-US"/>
          </a:p>
        </p:txBody>
      </p:sp>
      <p:sp>
        <p:nvSpPr>
          <p:cNvPr id="74755" name="Slide Number Placeholder 4"/>
          <p:cNvSpPr>
            <a:spLocks noGrp="1"/>
          </p:cNvSpPr>
          <p:nvPr>
            <p:ph type="sldNum" sz="quarter" idx="11"/>
          </p:nvPr>
        </p:nvSpPr>
        <p:spPr>
          <a:noFill/>
        </p:spPr>
        <p:txBody>
          <a:bodyPr/>
          <a:lstStyle/>
          <a:p>
            <a:fld id="{6B691FB7-603E-8547-8C8E-B2BD8C1018D9}" type="slidenum">
              <a:rPr lang="en-US"/>
              <a:pPr/>
              <a:t>24</a:t>
            </a:fld>
            <a:endParaRPr lang="en-US"/>
          </a:p>
        </p:txBody>
      </p:sp>
      <p:sp>
        <p:nvSpPr>
          <p:cNvPr id="74756" name="Date Placeholder 5"/>
          <p:cNvSpPr>
            <a:spLocks noGrp="1"/>
          </p:cNvSpPr>
          <p:nvPr>
            <p:ph type="dt" sz="quarter" idx="12"/>
          </p:nvPr>
        </p:nvSpPr>
        <p:spPr>
          <a:noFill/>
        </p:spPr>
        <p:txBody>
          <a:bodyPr/>
          <a:lstStyle/>
          <a:p>
            <a:fld id="{02DA366D-9EA6-7A4C-AF30-8497CB6B6D65}" type="datetime1">
              <a:rPr lang="en-US" smtClean="0"/>
              <a:t>9/25/12</a:t>
            </a:fld>
            <a:endParaRPr lang="en-US"/>
          </a:p>
        </p:txBody>
      </p:sp>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Are other factors controlled?</a:t>
            </a:r>
          </a:p>
          <a:p>
            <a:pPr eaLnBrk="1" hangingPunct="1"/>
            <a:r>
              <a:rPr lang="en-US">
                <a:ea typeface="ＭＳ Ｐゴシック" pitchFamily="-109" charset="-128"/>
                <a:cs typeface="ＭＳ Ｐゴシック" pitchFamily="-109" charset="-128"/>
              </a:rPr>
              <a:t>Is enough time covered?</a:t>
            </a:r>
          </a:p>
          <a:p>
            <a:pPr eaLnBrk="1" hangingPunct="1"/>
            <a:r>
              <a:rPr lang="en-US">
                <a:ea typeface="ＭＳ Ｐゴシック" pitchFamily="-109" charset="-128"/>
                <a:cs typeface="ＭＳ Ｐゴシック" pitchFamily="-109" charset="-128"/>
              </a:rPr>
              <a:t>Is all data reported?</a:t>
            </a:r>
          </a:p>
        </p:txBody>
      </p:sp>
    </p:spTree>
  </p:cSld>
  <p:clrMapOvr>
    <a:masterClrMapping/>
  </p:clrMapOvr>
  <p:transition xmlns:p14="http://schemas.microsoft.com/office/powerpoint/2010/mai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3"/>
          <p:cNvSpPr>
            <a:spLocks noGrp="1"/>
          </p:cNvSpPr>
          <p:nvPr>
            <p:ph type="ftr" sz="quarter" idx="10"/>
          </p:nvPr>
        </p:nvSpPr>
        <p:spPr>
          <a:noFill/>
        </p:spPr>
        <p:txBody>
          <a:bodyPr/>
          <a:lstStyle/>
          <a:p>
            <a:r>
              <a:rPr lang="en-US" smtClean="0"/>
              <a:t>© 2012 Keith A. Pray</a:t>
            </a:r>
            <a:endParaRPr lang="en-US"/>
          </a:p>
        </p:txBody>
      </p:sp>
      <p:sp>
        <p:nvSpPr>
          <p:cNvPr id="76803" name="Slide Number Placeholder 4"/>
          <p:cNvSpPr>
            <a:spLocks noGrp="1"/>
          </p:cNvSpPr>
          <p:nvPr>
            <p:ph type="sldNum" sz="quarter" idx="11"/>
          </p:nvPr>
        </p:nvSpPr>
        <p:spPr>
          <a:noFill/>
        </p:spPr>
        <p:txBody>
          <a:bodyPr/>
          <a:lstStyle/>
          <a:p>
            <a:fld id="{B9A63D78-3C0D-914F-82E8-E07049D438FF}" type="slidenum">
              <a:rPr lang="en-US"/>
              <a:pPr/>
              <a:t>25</a:t>
            </a:fld>
            <a:endParaRPr lang="en-US"/>
          </a:p>
        </p:txBody>
      </p:sp>
      <p:sp>
        <p:nvSpPr>
          <p:cNvPr id="76804" name="Date Placeholder 5"/>
          <p:cNvSpPr>
            <a:spLocks noGrp="1"/>
          </p:cNvSpPr>
          <p:nvPr>
            <p:ph type="dt" sz="quarter" idx="12"/>
          </p:nvPr>
        </p:nvSpPr>
        <p:spPr>
          <a:noFill/>
        </p:spPr>
        <p:txBody>
          <a:bodyPr/>
          <a:lstStyle/>
          <a:p>
            <a:fld id="{D43B0B1B-DA8A-D243-A98C-6C257547C394}" type="datetime1">
              <a:rPr lang="en-US" smtClean="0"/>
              <a:t>9/25/12</a:t>
            </a:fld>
            <a:endParaRPr lang="en-US"/>
          </a:p>
        </p:txBody>
      </p:sp>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3"/>
          <p:cNvSpPr>
            <a:spLocks noGrp="1"/>
          </p:cNvSpPr>
          <p:nvPr>
            <p:ph type="ftr" sz="quarter" idx="10"/>
          </p:nvPr>
        </p:nvSpPr>
        <p:spPr>
          <a:noFill/>
        </p:spPr>
        <p:txBody>
          <a:bodyPr/>
          <a:lstStyle/>
          <a:p>
            <a:r>
              <a:rPr lang="en-US" smtClean="0"/>
              <a:t>© 2012 Keith A. Pray</a:t>
            </a:r>
            <a:endParaRPr lang="en-US"/>
          </a:p>
        </p:txBody>
      </p:sp>
      <p:sp>
        <p:nvSpPr>
          <p:cNvPr id="78851" name="Slide Number Placeholder 4"/>
          <p:cNvSpPr>
            <a:spLocks noGrp="1"/>
          </p:cNvSpPr>
          <p:nvPr>
            <p:ph type="sldNum" sz="quarter" idx="11"/>
          </p:nvPr>
        </p:nvSpPr>
        <p:spPr>
          <a:noFill/>
        </p:spPr>
        <p:txBody>
          <a:bodyPr/>
          <a:lstStyle/>
          <a:p>
            <a:fld id="{9F41145E-64B3-C946-9213-8BFBC096AA32}" type="slidenum">
              <a:rPr lang="en-US"/>
              <a:pPr/>
              <a:t>26</a:t>
            </a:fld>
            <a:endParaRPr lang="en-US"/>
          </a:p>
        </p:txBody>
      </p:sp>
      <p:sp>
        <p:nvSpPr>
          <p:cNvPr id="78852" name="Date Placeholder 5"/>
          <p:cNvSpPr>
            <a:spLocks noGrp="1"/>
          </p:cNvSpPr>
          <p:nvPr>
            <p:ph type="dt" sz="quarter" idx="12"/>
          </p:nvPr>
        </p:nvSpPr>
        <p:spPr>
          <a:noFill/>
        </p:spPr>
        <p:txBody>
          <a:bodyPr/>
          <a:lstStyle/>
          <a:p>
            <a:fld id="{850D2C3F-03E6-3A4C-AD53-A122FF98C439}" type="datetime1">
              <a:rPr lang="en-US" smtClean="0"/>
              <a:t>9/25/12</a:t>
            </a:fld>
            <a:endParaRPr lang="en-US"/>
          </a:p>
        </p:txBody>
      </p:sp>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3"/>
          <p:cNvSpPr>
            <a:spLocks noGrp="1"/>
          </p:cNvSpPr>
          <p:nvPr>
            <p:ph type="ftr" sz="quarter" idx="10"/>
          </p:nvPr>
        </p:nvSpPr>
        <p:spPr>
          <a:noFill/>
        </p:spPr>
        <p:txBody>
          <a:bodyPr/>
          <a:lstStyle/>
          <a:p>
            <a:r>
              <a:rPr lang="en-US" smtClean="0"/>
              <a:t>© 2012 Keith A. Pray</a:t>
            </a:r>
            <a:endParaRPr lang="en-US"/>
          </a:p>
        </p:txBody>
      </p:sp>
      <p:sp>
        <p:nvSpPr>
          <p:cNvPr id="80899" name="Slide Number Placeholder 4"/>
          <p:cNvSpPr>
            <a:spLocks noGrp="1"/>
          </p:cNvSpPr>
          <p:nvPr>
            <p:ph type="sldNum" sz="quarter" idx="11"/>
          </p:nvPr>
        </p:nvSpPr>
        <p:spPr>
          <a:noFill/>
        </p:spPr>
        <p:txBody>
          <a:bodyPr/>
          <a:lstStyle/>
          <a:p>
            <a:fld id="{5C509F0B-E38A-A140-9861-0503CBB13236}" type="slidenum">
              <a:rPr lang="en-US"/>
              <a:pPr/>
              <a:t>27</a:t>
            </a:fld>
            <a:endParaRPr lang="en-US"/>
          </a:p>
        </p:txBody>
      </p:sp>
      <p:sp>
        <p:nvSpPr>
          <p:cNvPr id="80900" name="Date Placeholder 5"/>
          <p:cNvSpPr>
            <a:spLocks noGrp="1"/>
          </p:cNvSpPr>
          <p:nvPr>
            <p:ph type="dt" sz="quarter" idx="12"/>
          </p:nvPr>
        </p:nvSpPr>
        <p:spPr>
          <a:noFill/>
        </p:spPr>
        <p:txBody>
          <a:bodyPr/>
          <a:lstStyle/>
          <a:p>
            <a:fld id="{3057CEFC-0453-E24C-8988-F6422CB5D6B9}" type="datetime1">
              <a:rPr lang="en-US" smtClean="0"/>
              <a:t>9/25/12</a:t>
            </a:fld>
            <a:endParaRPr lang="en-US"/>
          </a:p>
        </p:txBody>
      </p:sp>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3"/>
          <p:cNvSpPr>
            <a:spLocks noGrp="1"/>
          </p:cNvSpPr>
          <p:nvPr>
            <p:ph type="ftr" sz="quarter" idx="10"/>
          </p:nvPr>
        </p:nvSpPr>
        <p:spPr>
          <a:noFill/>
        </p:spPr>
        <p:txBody>
          <a:bodyPr/>
          <a:lstStyle/>
          <a:p>
            <a:r>
              <a:rPr lang="en-US" smtClean="0"/>
              <a:t>© 2012 Keith A. Pray</a:t>
            </a:r>
            <a:endParaRPr lang="en-US"/>
          </a:p>
        </p:txBody>
      </p:sp>
      <p:sp>
        <p:nvSpPr>
          <p:cNvPr id="82947" name="Slide Number Placeholder 4"/>
          <p:cNvSpPr>
            <a:spLocks noGrp="1"/>
          </p:cNvSpPr>
          <p:nvPr>
            <p:ph type="sldNum" sz="quarter" idx="11"/>
          </p:nvPr>
        </p:nvSpPr>
        <p:spPr>
          <a:noFill/>
        </p:spPr>
        <p:txBody>
          <a:bodyPr/>
          <a:lstStyle/>
          <a:p>
            <a:fld id="{D6098F57-7744-D04A-A204-F0C64338B918}" type="slidenum">
              <a:rPr lang="en-US"/>
              <a:pPr/>
              <a:t>28</a:t>
            </a:fld>
            <a:endParaRPr lang="en-US"/>
          </a:p>
        </p:txBody>
      </p:sp>
      <p:sp>
        <p:nvSpPr>
          <p:cNvPr id="82948" name="Date Placeholder 5"/>
          <p:cNvSpPr>
            <a:spLocks noGrp="1"/>
          </p:cNvSpPr>
          <p:nvPr>
            <p:ph type="dt" sz="quarter" idx="12"/>
          </p:nvPr>
        </p:nvSpPr>
        <p:spPr>
          <a:noFill/>
        </p:spPr>
        <p:txBody>
          <a:bodyPr/>
          <a:lstStyle/>
          <a:p>
            <a:fld id="{5C6455A2-BC47-5244-8CEA-F8AB5E07D343}" type="datetime1">
              <a:rPr lang="en-US" smtClean="0"/>
              <a:t>9/25/12</a:t>
            </a:fld>
            <a:endParaRPr lang="en-US"/>
          </a:p>
        </p:txBody>
      </p:sp>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3"/>
          <p:cNvSpPr>
            <a:spLocks noGrp="1"/>
          </p:cNvSpPr>
          <p:nvPr>
            <p:ph type="ftr" sz="quarter" idx="10"/>
          </p:nvPr>
        </p:nvSpPr>
        <p:spPr>
          <a:noFill/>
        </p:spPr>
        <p:txBody>
          <a:bodyPr/>
          <a:lstStyle/>
          <a:p>
            <a:r>
              <a:rPr lang="en-US" smtClean="0"/>
              <a:t>© 2012 Keith A. Pray</a:t>
            </a:r>
            <a:endParaRPr lang="en-US"/>
          </a:p>
        </p:txBody>
      </p:sp>
      <p:sp>
        <p:nvSpPr>
          <p:cNvPr id="84995" name="Slide Number Placeholder 4"/>
          <p:cNvSpPr>
            <a:spLocks noGrp="1"/>
          </p:cNvSpPr>
          <p:nvPr>
            <p:ph type="sldNum" sz="quarter" idx="11"/>
          </p:nvPr>
        </p:nvSpPr>
        <p:spPr>
          <a:noFill/>
        </p:spPr>
        <p:txBody>
          <a:bodyPr/>
          <a:lstStyle/>
          <a:p>
            <a:fld id="{94DE8664-0C11-F24F-A5AD-90B5827D9538}" type="slidenum">
              <a:rPr lang="en-US"/>
              <a:pPr/>
              <a:t>29</a:t>
            </a:fld>
            <a:endParaRPr lang="en-US"/>
          </a:p>
        </p:txBody>
      </p:sp>
      <p:sp>
        <p:nvSpPr>
          <p:cNvPr id="84996" name="Date Placeholder 5"/>
          <p:cNvSpPr>
            <a:spLocks noGrp="1"/>
          </p:cNvSpPr>
          <p:nvPr>
            <p:ph type="dt" sz="quarter" idx="12"/>
          </p:nvPr>
        </p:nvSpPr>
        <p:spPr>
          <a:noFill/>
        </p:spPr>
        <p:txBody>
          <a:bodyPr/>
          <a:lstStyle/>
          <a:p>
            <a:fld id="{A3C7D62C-C32A-AA43-96BB-0BA168C6A1D2}" type="datetime1">
              <a:rPr lang="en-US" smtClean="0"/>
              <a:t>9/25/12</a:t>
            </a:fld>
            <a:endParaRPr lang="en-US"/>
          </a:p>
        </p:txBody>
      </p:sp>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Tree>
  </p:cSld>
  <p:clrMapOvr>
    <a:masterClrMapping/>
  </p:clrMapOvr>
  <p:transition xmlns:p14="http://schemas.microsoft.com/office/powerpoint/2010/mai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t>© 2012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3</a:t>
            </a:fld>
            <a:endParaRPr lang="en-US" smtClean="0"/>
          </a:p>
        </p:txBody>
      </p:sp>
      <p:sp>
        <p:nvSpPr>
          <p:cNvPr id="17412" name="Date Placeholder 5"/>
          <p:cNvSpPr>
            <a:spLocks noGrp="1"/>
          </p:cNvSpPr>
          <p:nvPr>
            <p:ph type="dt" sz="quarter" idx="12"/>
          </p:nvPr>
        </p:nvSpPr>
        <p:spPr>
          <a:noFill/>
        </p:spPr>
        <p:txBody>
          <a:bodyPr/>
          <a:lstStyle/>
          <a:p>
            <a:fld id="{E86DA0EC-9D8A-0C43-A804-D8049818B60B}" type="datetime1">
              <a:rPr lang="en-US" smtClean="0"/>
              <a:t>9/25/12</a:t>
            </a:fld>
            <a:endParaRPr lang="en-US"/>
          </a:p>
        </p:txBody>
      </p:sp>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type="body"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277508" name="Rectangle 4"/>
          <p:cNvSpPr>
            <a:spLocks noChangeArrowheads="1"/>
          </p:cNvSpPr>
          <p:nvPr/>
        </p:nvSpPr>
        <p:spPr bwMode="auto">
          <a:xfrm>
            <a:off x="0" y="24384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3"/>
          <p:cNvSpPr>
            <a:spLocks noGrp="1"/>
          </p:cNvSpPr>
          <p:nvPr>
            <p:ph type="ftr" sz="quarter" idx="10"/>
          </p:nvPr>
        </p:nvSpPr>
        <p:spPr>
          <a:noFill/>
        </p:spPr>
        <p:txBody>
          <a:bodyPr/>
          <a:lstStyle/>
          <a:p>
            <a:r>
              <a:rPr lang="en-US" smtClean="0"/>
              <a:t>© 2012 Keith A. Pray</a:t>
            </a:r>
            <a:endParaRPr lang="en-US"/>
          </a:p>
        </p:txBody>
      </p:sp>
      <p:sp>
        <p:nvSpPr>
          <p:cNvPr id="87043" name="Slide Number Placeholder 4"/>
          <p:cNvSpPr>
            <a:spLocks noGrp="1"/>
          </p:cNvSpPr>
          <p:nvPr>
            <p:ph type="sldNum" sz="quarter" idx="11"/>
          </p:nvPr>
        </p:nvSpPr>
        <p:spPr>
          <a:noFill/>
        </p:spPr>
        <p:txBody>
          <a:bodyPr/>
          <a:lstStyle/>
          <a:p>
            <a:fld id="{E5B7090A-2BE2-614D-9A7F-3E6BD224B795}" type="slidenum">
              <a:rPr lang="en-US"/>
              <a:pPr/>
              <a:t>30</a:t>
            </a:fld>
            <a:endParaRPr lang="en-US"/>
          </a:p>
        </p:txBody>
      </p:sp>
      <p:sp>
        <p:nvSpPr>
          <p:cNvPr id="87044" name="Date Placeholder 5"/>
          <p:cNvSpPr>
            <a:spLocks noGrp="1"/>
          </p:cNvSpPr>
          <p:nvPr>
            <p:ph type="dt" sz="quarter" idx="12"/>
          </p:nvPr>
        </p:nvSpPr>
        <p:spPr>
          <a:noFill/>
        </p:spPr>
        <p:txBody>
          <a:bodyPr/>
          <a:lstStyle/>
          <a:p>
            <a:fld id="{FFAB4F6E-E4CF-3540-8D6C-889A596E6CAF}" type="datetime1">
              <a:rPr lang="en-US" smtClean="0"/>
              <a:t>9/25/12</a:t>
            </a:fld>
            <a:endParaRPr lang="en-US"/>
          </a:p>
        </p:txBody>
      </p:sp>
      <p:sp>
        <p:nvSpPr>
          <p:cNvPr id="8704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Value of Intuition</a:t>
            </a:r>
          </a:p>
        </p:txBody>
      </p:sp>
      <p:sp>
        <p:nvSpPr>
          <p:cNvPr id="87046"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Are results reasonable?</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3"/>
          <p:cNvSpPr>
            <a:spLocks noGrp="1"/>
          </p:cNvSpPr>
          <p:nvPr>
            <p:ph type="ftr" sz="quarter" idx="10"/>
          </p:nvPr>
        </p:nvSpPr>
        <p:spPr>
          <a:noFill/>
        </p:spPr>
        <p:txBody>
          <a:bodyPr/>
          <a:lstStyle/>
          <a:p>
            <a:r>
              <a:rPr lang="en-US" smtClean="0"/>
              <a:t>© 2012 Keith A. Pray</a:t>
            </a:r>
            <a:endParaRPr lang="en-US"/>
          </a:p>
        </p:txBody>
      </p:sp>
      <p:sp>
        <p:nvSpPr>
          <p:cNvPr id="89091" name="Slide Number Placeholder 4"/>
          <p:cNvSpPr>
            <a:spLocks noGrp="1"/>
          </p:cNvSpPr>
          <p:nvPr>
            <p:ph type="sldNum" sz="quarter" idx="11"/>
          </p:nvPr>
        </p:nvSpPr>
        <p:spPr>
          <a:noFill/>
        </p:spPr>
        <p:txBody>
          <a:bodyPr/>
          <a:lstStyle/>
          <a:p>
            <a:fld id="{D97A140F-064A-6141-A60B-0E8D1A2B5A7C}" type="slidenum">
              <a:rPr lang="en-US"/>
              <a:pPr/>
              <a:t>31</a:t>
            </a:fld>
            <a:endParaRPr lang="en-US"/>
          </a:p>
        </p:txBody>
      </p:sp>
      <p:sp>
        <p:nvSpPr>
          <p:cNvPr id="89092" name="Date Placeholder 5"/>
          <p:cNvSpPr>
            <a:spLocks noGrp="1"/>
          </p:cNvSpPr>
          <p:nvPr>
            <p:ph type="dt" sz="quarter" idx="12"/>
          </p:nvPr>
        </p:nvSpPr>
        <p:spPr>
          <a:noFill/>
        </p:spPr>
        <p:txBody>
          <a:bodyPr/>
          <a:lstStyle/>
          <a:p>
            <a:fld id="{743AF0C9-AAB3-3646-B458-A24002D1D770}" type="datetime1">
              <a:rPr lang="en-US" smtClean="0"/>
              <a:t>9/25/12</a:t>
            </a:fld>
            <a:endParaRPr lang="en-US"/>
          </a:p>
        </p:txBody>
      </p:sp>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type="body"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Tree>
  </p:cSld>
  <p:clrMapOvr>
    <a:masterClrMapping/>
  </p:clrMapOvr>
  <p:transition xmlns:p14="http://schemas.microsoft.com/office/powerpoint/2010/mai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oter Placeholder 3"/>
          <p:cNvSpPr>
            <a:spLocks noGrp="1"/>
          </p:cNvSpPr>
          <p:nvPr>
            <p:ph type="ftr" sz="quarter" idx="10"/>
          </p:nvPr>
        </p:nvSpPr>
        <p:spPr>
          <a:noFill/>
        </p:spPr>
        <p:txBody>
          <a:bodyPr/>
          <a:lstStyle/>
          <a:p>
            <a:r>
              <a:rPr lang="en-US" smtClean="0"/>
              <a:t>© 2012 Keith A. Pray</a:t>
            </a:r>
            <a:endParaRPr lang="en-US"/>
          </a:p>
        </p:txBody>
      </p:sp>
      <p:sp>
        <p:nvSpPr>
          <p:cNvPr id="91139" name="Slide Number Placeholder 4"/>
          <p:cNvSpPr>
            <a:spLocks noGrp="1"/>
          </p:cNvSpPr>
          <p:nvPr>
            <p:ph type="sldNum" sz="quarter" idx="11"/>
          </p:nvPr>
        </p:nvSpPr>
        <p:spPr>
          <a:noFill/>
        </p:spPr>
        <p:txBody>
          <a:bodyPr/>
          <a:lstStyle/>
          <a:p>
            <a:fld id="{5B420E1B-09EE-E446-9349-621DE07BDCB1}" type="slidenum">
              <a:rPr lang="en-US"/>
              <a:pPr/>
              <a:t>32</a:t>
            </a:fld>
            <a:endParaRPr lang="en-US"/>
          </a:p>
        </p:txBody>
      </p:sp>
      <p:sp>
        <p:nvSpPr>
          <p:cNvPr id="91140" name="Date Placeholder 5"/>
          <p:cNvSpPr>
            <a:spLocks noGrp="1"/>
          </p:cNvSpPr>
          <p:nvPr>
            <p:ph type="dt" sz="quarter" idx="12"/>
          </p:nvPr>
        </p:nvSpPr>
        <p:spPr>
          <a:noFill/>
        </p:spPr>
        <p:txBody>
          <a:bodyPr/>
          <a:lstStyle/>
          <a:p>
            <a:fld id="{C668F9E0-D3D9-894B-8F91-71EBCC550A8C}" type="datetime1">
              <a:rPr lang="en-US" smtClean="0"/>
              <a:t>9/25/12</a:t>
            </a:fld>
            <a:endParaRPr lang="en-US"/>
          </a:p>
        </p:txBody>
      </p:sp>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type="body"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1 Page Paper </a:t>
            </a:r>
            <a:r>
              <a:rPr lang="en-US" dirty="0" smtClean="0">
                <a:latin typeface="Arial" pitchFamily="-109" charset="0"/>
                <a:ea typeface="ＭＳ Ｐゴシック" pitchFamily="-109" charset="-128"/>
                <a:cs typeface="ＭＳ Ｐゴシック" pitchFamily="-109" charset="-128"/>
              </a:rPr>
              <a:t>– For Good</a:t>
            </a:r>
            <a:endParaRPr lang="en-US" dirty="0" smtClean="0">
              <a:latin typeface="Arial" pitchFamily="-109" charset="0"/>
              <a:ea typeface="ＭＳ Ｐゴシック" pitchFamily="-109" charset="-128"/>
              <a:cs typeface="ＭＳ Ｐゴシック" pitchFamily="-109" charset="-128"/>
            </a:endParaRPr>
          </a:p>
          <a:p>
            <a:pPr lvl="1" eaLnBrk="1" hangingPunct="1"/>
            <a:r>
              <a:rPr lang="en-US" dirty="0" smtClean="0">
                <a:ea typeface="ＭＳ Ｐゴシック" pitchFamily="-109" charset="-128"/>
                <a:cs typeface="ＭＳ Ｐゴシック" pitchFamily="-109" charset="-128"/>
              </a:rPr>
              <a:t>How will you use your computing related education to do good in the world?</a:t>
            </a:r>
            <a:endParaRPr lang="en-US" dirty="0" smtClean="0">
              <a:ea typeface="ＭＳ Ｐゴシック" pitchFamily="-109" charset="-128"/>
              <a:cs typeface="ＭＳ Ｐゴシック" pitchFamily="-109" charset="-128"/>
            </a:endParaRPr>
          </a:p>
          <a:p>
            <a:pPr lvl="1" eaLnBrk="1" hangingPunct="1"/>
            <a:r>
              <a:rPr lang="en-US" dirty="0" smtClean="0">
                <a:ea typeface="ＭＳ Ｐゴシック" pitchFamily="-109" charset="-128"/>
                <a:cs typeface="ＭＳ Ｐゴシック" pitchFamily="-109" charset="-128"/>
              </a:rPr>
              <a:t>This </a:t>
            </a:r>
            <a:r>
              <a:rPr lang="en-US" dirty="0" smtClean="0">
                <a:ea typeface="ＭＳ Ｐゴシック" pitchFamily="-109" charset="-128"/>
                <a:cs typeface="ＭＳ Ｐゴシック" pitchFamily="-109" charset="-128"/>
              </a:rPr>
              <a:t>paper is </a:t>
            </a:r>
            <a:r>
              <a:rPr lang="en-US" dirty="0" smtClean="0">
                <a:ea typeface="ＭＳ Ｐゴシック" pitchFamily="-109" charset="-128"/>
                <a:cs typeface="ＭＳ Ｐゴシック" pitchFamily="-109" charset="-128"/>
              </a:rPr>
              <a:t>not required to pass the course.</a:t>
            </a:r>
          </a:p>
          <a:p>
            <a:pPr lvl="1" eaLnBrk="1" hangingPunct="1"/>
            <a:r>
              <a:rPr lang="en-US" dirty="0" smtClean="0">
                <a:ea typeface="ＭＳ Ｐゴシック" pitchFamily="-109" charset="-128"/>
                <a:cs typeface="ＭＳ Ｐゴシック" pitchFamily="-109" charset="-128"/>
              </a:rPr>
              <a:t>Those participating will have their 2 lowest paper grades dropped.</a:t>
            </a:r>
            <a:endParaRPr lang="en-US" dirty="0" smtClean="0">
              <a:ea typeface="ＭＳ Ｐゴシック" pitchFamily="-109" charset="-128"/>
              <a:cs typeface="ＭＳ Ｐゴシック" pitchFamily="-109" charset="-128"/>
            </a:endParaRPr>
          </a:p>
          <a:p>
            <a:pPr eaLnBrk="1" hangingPunct="1"/>
            <a:r>
              <a:rPr lang="en-US" dirty="0" smtClean="0">
                <a:latin typeface="Arial" pitchFamily="-109" charset="0"/>
                <a:ea typeface="ＭＳ Ｐゴシック" pitchFamily="-109" charset="-128"/>
                <a:cs typeface="ＭＳ Ｐゴシック" pitchFamily="-109" charset="-128"/>
              </a:rPr>
              <a:t>Finish </a:t>
            </a:r>
            <a:r>
              <a:rPr lang="en-US" dirty="0" smtClean="0">
                <a:latin typeface="Arial" pitchFamily="-109" charset="0"/>
                <a:ea typeface="ＭＳ Ｐゴシック" pitchFamily="-109" charset="-128"/>
                <a:cs typeface="ＭＳ Ｐゴシック" pitchFamily="-109" charset="-128"/>
              </a:rPr>
              <a:t>reading</a:t>
            </a:r>
            <a:endParaRPr lang="en-US" dirty="0">
              <a:latin typeface="Arial" pitchFamily="-109" charset="0"/>
              <a:ea typeface="ＭＳ Ｐゴシック" pitchFamily="-109" charset="-128"/>
              <a:cs typeface="ＭＳ Ｐゴシック" pitchFamily="-109" charset="-128"/>
            </a:endParaRPr>
          </a:p>
          <a:p>
            <a:pPr eaLnBrk="1" hangingPunct="1"/>
            <a:r>
              <a:rPr lang="en-US" dirty="0" smtClean="0">
                <a:latin typeface="Arial" pitchFamily="-109" charset="0"/>
                <a:ea typeface="ＭＳ Ｐゴシック" pitchFamily="-109" charset="-128"/>
                <a:cs typeface="ＭＳ Ｐゴシック" pitchFamily="-109" charset="-128"/>
              </a:rPr>
              <a:t>First </a:t>
            </a:r>
            <a:r>
              <a:rPr lang="en-US" dirty="0">
                <a:latin typeface="Arial" pitchFamily="-109" charset="0"/>
                <a:ea typeface="ＭＳ Ｐゴシック" pitchFamily="-109" charset="-128"/>
                <a:cs typeface="ＭＳ Ｐゴシック" pitchFamily="-109" charset="-128"/>
              </a:rPr>
              <a:t>draft of group </a:t>
            </a:r>
            <a:r>
              <a:rPr lang="en-US" dirty="0" smtClean="0">
                <a:latin typeface="Arial" pitchFamily="-109" charset="0"/>
                <a:ea typeface="ＭＳ Ｐゴシック" pitchFamily="-109" charset="-128"/>
                <a:cs typeface="ＭＳ Ｐゴシック" pitchFamily="-109" charset="-128"/>
              </a:rPr>
              <a:t>presentation</a:t>
            </a:r>
            <a:endParaRPr lang="en-US" dirty="0">
              <a:latin typeface="Arial" pitchFamily="-109" charset="0"/>
              <a:ea typeface="ＭＳ Ｐゴシック" pitchFamily="-109" charset="-128"/>
              <a:cs typeface="ＭＳ Ｐゴシック" pitchFamily="-109" charset="-128"/>
            </a:endParaRPr>
          </a:p>
          <a:p>
            <a:pPr lvl="1"/>
            <a:r>
              <a:rPr lang="en-US" dirty="0" smtClean="0"/>
              <a:t>Due Friday 2:59PM</a:t>
            </a:r>
          </a:p>
          <a:p>
            <a:pPr lvl="1"/>
            <a:r>
              <a:rPr lang="en-US" dirty="0" smtClean="0"/>
              <a:t>Email presentation to Keith and James</a:t>
            </a:r>
          </a:p>
          <a:p>
            <a:pPr lvl="1"/>
            <a:r>
              <a:rPr lang="en-US" dirty="0" smtClean="0"/>
              <a:t>Post on group website too</a:t>
            </a:r>
            <a:endParaRPr lang="en-US" dirty="0"/>
          </a:p>
        </p:txBody>
      </p:sp>
      <p:sp>
        <p:nvSpPr>
          <p:cNvPr id="4" name="Footer Placeholder 3"/>
          <p:cNvSpPr>
            <a:spLocks noGrp="1"/>
          </p:cNvSpPr>
          <p:nvPr>
            <p:ph type="ftr" sz="quarter" idx="10"/>
          </p:nvPr>
        </p:nvSpPr>
        <p:spPr/>
        <p:txBody>
          <a:bodyPr/>
          <a:lstStyle/>
          <a:p>
            <a:pPr>
              <a:defRPr/>
            </a:pPr>
            <a:r>
              <a:rPr lang="en-US" smtClean="0"/>
              <a:t>© 2012 Keith A. Pray</a:t>
            </a:r>
            <a:endParaRPr lang="en-US"/>
          </a:p>
        </p:txBody>
      </p:sp>
      <p:sp>
        <p:nvSpPr>
          <p:cNvPr id="5" name="Slide Number Placeholder 4"/>
          <p:cNvSpPr>
            <a:spLocks noGrp="1"/>
          </p:cNvSpPr>
          <p:nvPr>
            <p:ph type="sldNum" sz="quarter" idx="11"/>
          </p:nvPr>
        </p:nvSpPr>
        <p:spPr/>
        <p:txBody>
          <a:bodyPr/>
          <a:lstStyle/>
          <a:p>
            <a:pPr>
              <a:defRPr/>
            </a:pPr>
            <a:fld id="{985E9C52-5B02-1644-BEBA-54605878FC0F}" type="slidenum">
              <a:rPr lang="en-US" smtClean="0"/>
              <a:pPr>
                <a:defRPr/>
              </a:pPr>
              <a:t>4</a:t>
            </a:fld>
            <a:endParaRPr lang="en-US"/>
          </a:p>
        </p:txBody>
      </p:sp>
      <p:sp>
        <p:nvSpPr>
          <p:cNvPr id="6" name="Date Placeholder 5"/>
          <p:cNvSpPr>
            <a:spLocks noGrp="1"/>
          </p:cNvSpPr>
          <p:nvPr>
            <p:ph type="dt" sz="half" idx="12"/>
          </p:nvPr>
        </p:nvSpPr>
        <p:spPr/>
        <p:txBody>
          <a:bodyPr/>
          <a:lstStyle/>
          <a:p>
            <a:pPr>
              <a:defRPr/>
            </a:pPr>
            <a:fld id="{9F87FDBC-9814-B04C-9EF2-E6CA649819C7}" type="datetime1">
              <a:rPr lang="en-US" smtClean="0"/>
              <a:t>9/25/12</a:t>
            </a:fld>
            <a:endParaRPr lang="en-US"/>
          </a:p>
        </p:txBody>
      </p:sp>
    </p:spTree>
    <p:extLst>
      <p:ext uri="{BB962C8B-B14F-4D97-AF65-F5344CB8AC3E}">
        <p14:creationId xmlns:p14="http://schemas.microsoft.com/office/powerpoint/2010/main" val="400061044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t>© 2012 Keith A. Pray</a:t>
            </a:r>
            <a:endParaRPr lang="en-US"/>
          </a:p>
        </p:txBody>
      </p:sp>
      <p:sp>
        <p:nvSpPr>
          <p:cNvPr id="17411" name="Slide Number Placeholder 4"/>
          <p:cNvSpPr>
            <a:spLocks noGrp="1"/>
          </p:cNvSpPr>
          <p:nvPr>
            <p:ph type="sldNum" sz="quarter" idx="11"/>
          </p:nvPr>
        </p:nvSpPr>
        <p:spPr>
          <a:noFill/>
        </p:spPr>
        <p:txBody>
          <a:bodyPr/>
          <a:lstStyle/>
          <a:p>
            <a:fld id="{0B9AEBF3-464F-464C-8D24-78D5E5DFEF6E}" type="slidenum">
              <a:rPr lang="en-US" smtClean="0"/>
              <a:pPr/>
              <a:t>5</a:t>
            </a:fld>
            <a:endParaRPr lang="en-US" smtClean="0"/>
          </a:p>
        </p:txBody>
      </p:sp>
      <p:sp>
        <p:nvSpPr>
          <p:cNvPr id="17412" name="Date Placeholder 5"/>
          <p:cNvSpPr>
            <a:spLocks noGrp="1"/>
          </p:cNvSpPr>
          <p:nvPr>
            <p:ph type="dt" sz="quarter" idx="12"/>
          </p:nvPr>
        </p:nvSpPr>
        <p:spPr>
          <a:noFill/>
        </p:spPr>
        <p:txBody>
          <a:bodyPr/>
          <a:lstStyle/>
          <a:p>
            <a:fld id="{1ABEE033-B10E-9B49-9FA6-E2DF9233938B}" type="datetime1">
              <a:rPr lang="en-US" smtClean="0"/>
              <a:t>9/25/12</a:t>
            </a:fld>
            <a:endParaRPr lang="en-US"/>
          </a:p>
        </p:txBody>
      </p:sp>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type="body"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Errors, Failures, And Risks</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a:p>
            <a:pPr marL="571500" indent="-571500" eaLnBrk="1" hangingPunct="1">
              <a:buFont typeface="Times" pitchFamily="-109" charset="0"/>
              <a:buAutoNum type="arabicPeriod"/>
            </a:pPr>
            <a:r>
              <a:rPr lang="en-US" sz="2400" strike="sngStrike" dirty="0" smtClean="0">
                <a:ea typeface="ＭＳ Ｐゴシック" pitchFamily="-109" charset="-128"/>
                <a:cs typeface="ＭＳ Ｐゴシック" pitchFamily="-109" charset="-128"/>
              </a:rPr>
              <a:t>Guest Speaker</a:t>
            </a:r>
          </a:p>
        </p:txBody>
      </p:sp>
      <p:sp>
        <p:nvSpPr>
          <p:cNvPr id="277508" name="Rectangle 4"/>
          <p:cNvSpPr>
            <a:spLocks noChangeArrowheads="1"/>
          </p:cNvSpPr>
          <p:nvPr/>
        </p:nvSpPr>
        <p:spPr bwMode="auto">
          <a:xfrm>
            <a:off x="0" y="28956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25994801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Errors and Risks in Medical and Security Robots</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981200"/>
            <a:ext cx="3657600" cy="3679545"/>
          </a:xfrm>
        </p:spPr>
      </p:pic>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5" name="TextBox 4"/>
          <p:cNvSpPr txBox="1"/>
          <p:nvPr/>
        </p:nvSpPr>
        <p:spPr>
          <a:xfrm>
            <a:off x="627973" y="5867400"/>
            <a:ext cx="7342909" cy="276999"/>
          </a:xfrm>
          <a:prstGeom prst="rect">
            <a:avLst/>
          </a:prstGeom>
          <a:noFill/>
        </p:spPr>
        <p:txBody>
          <a:bodyPr wrap="square" rtlCol="0">
            <a:spAutoFit/>
          </a:bodyPr>
          <a:lstStyle/>
          <a:p>
            <a:pPr algn="l"/>
            <a:r>
              <a:rPr lang="en-US" sz="1200" dirty="0">
                <a:solidFill>
                  <a:schemeClr val="tx1"/>
                </a:solidFill>
              </a:rPr>
              <a:t>http://xkcd.com/251/</a:t>
            </a:r>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r>
              <a:rPr lang="en-US" dirty="0"/>
              <a:t>2</a:t>
            </a:r>
          </a:p>
        </p:txBody>
      </p:sp>
    </p:spTree>
    <p:extLst>
      <p:ext uri="{BB962C8B-B14F-4D97-AF65-F5344CB8AC3E}">
        <p14:creationId xmlns:p14="http://schemas.microsoft.com/office/powerpoint/2010/main" val="307003585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Robots</a:t>
            </a:r>
            <a:endParaRPr lang="en-US" dirty="0"/>
          </a:p>
        </p:txBody>
      </p:sp>
      <p:sp>
        <p:nvSpPr>
          <p:cNvPr id="4" name="Footer Placeholder 3"/>
          <p:cNvSpPr>
            <a:spLocks noGrp="1"/>
          </p:cNvSpPr>
          <p:nvPr>
            <p:ph type="ftr" sz="quarter" idx="10"/>
          </p:nvPr>
        </p:nvSpPr>
        <p:spPr/>
        <p:txBody>
          <a:bodyPr/>
          <a:lstStyle/>
          <a:p>
            <a:r>
              <a:rPr lang="en-US" dirty="0" smtClean="0"/>
              <a:t>© 2012 Keith A. Pray</a:t>
            </a:r>
            <a:endParaRPr lang="en-US" dirty="0"/>
          </a:p>
        </p:txBody>
      </p:sp>
      <p:sp>
        <p:nvSpPr>
          <p:cNvPr id="5" name="TextBox 4"/>
          <p:cNvSpPr txBox="1"/>
          <p:nvPr/>
        </p:nvSpPr>
        <p:spPr>
          <a:xfrm>
            <a:off x="627973" y="5867400"/>
            <a:ext cx="7342909" cy="276999"/>
          </a:xfrm>
          <a:prstGeom prst="rect">
            <a:avLst/>
          </a:prstGeom>
          <a:noFill/>
        </p:spPr>
        <p:txBody>
          <a:bodyPr wrap="square" rtlCol="0">
            <a:spAutoFit/>
          </a:bodyPr>
          <a:lstStyle/>
          <a:p>
            <a:pPr algn="l"/>
            <a:r>
              <a:rPr lang="en-US" sz="1200" dirty="0">
                <a:solidFill>
                  <a:schemeClr val="tx1"/>
                </a:solidFill>
              </a:rPr>
              <a:t>http://www.davincisurgery.com/assets/images/000334_si_male_seated_with_nurse_at_cart_no_vc_400x235.jpg/</a:t>
            </a:r>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2213CA24-DD7E-0443-BFBF-B40077A269F6}" type="datetime1">
              <a:rPr lang="en-US" smtClean="0"/>
              <a:t>9/25/12</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7</a:t>
            </a:fld>
            <a:endParaRPr lang="en-US"/>
          </a:p>
        </p:txBody>
      </p:sp>
      <p:sp>
        <p:nvSpPr>
          <p:cNvPr id="3" name="Content Placeholder 2"/>
          <p:cNvSpPr>
            <a:spLocks noGrp="1"/>
          </p:cNvSpPr>
          <p:nvPr>
            <p:ph idx="1"/>
          </p:nvPr>
        </p:nvSpPr>
        <p:spPr>
          <a:xfrm>
            <a:off x="457200" y="1981200"/>
            <a:ext cx="4114800" cy="3886200"/>
          </a:xfrm>
        </p:spPr>
        <p:txBody>
          <a:bodyPr/>
          <a:lstStyle/>
          <a:p>
            <a:r>
              <a:rPr lang="en-US" sz="1800" dirty="0" smtClean="0"/>
              <a:t>Da Vinci</a:t>
            </a:r>
          </a:p>
          <a:p>
            <a:pPr lvl="1"/>
            <a:r>
              <a:rPr lang="en-US" sz="1800" dirty="0" smtClean="0"/>
              <a:t>Introduced in 2000</a:t>
            </a:r>
          </a:p>
          <a:p>
            <a:pPr lvl="1"/>
            <a:r>
              <a:rPr lang="en-US" sz="1800" dirty="0" smtClean="0"/>
              <a:t>Costs $1-$2.25 Million</a:t>
            </a:r>
          </a:p>
          <a:p>
            <a:pPr lvl="1"/>
            <a:r>
              <a:rPr lang="en-US" sz="1800" dirty="0" smtClean="0"/>
              <a:t>Used in 853 Hospitals (as of May 2010)</a:t>
            </a:r>
          </a:p>
          <a:p>
            <a:r>
              <a:rPr lang="en-US" sz="1800" dirty="0" smtClean="0"/>
              <a:t>Details</a:t>
            </a:r>
          </a:p>
          <a:p>
            <a:pPr lvl="1"/>
            <a:r>
              <a:rPr lang="en-US" sz="1800" dirty="0" smtClean="0"/>
              <a:t>4 Arms</a:t>
            </a:r>
          </a:p>
          <a:p>
            <a:pPr lvl="1"/>
            <a:r>
              <a:rPr lang="en-US" sz="1800" dirty="0" smtClean="0"/>
              <a:t>1 arm with camera</a:t>
            </a:r>
          </a:p>
          <a:p>
            <a:pPr lvl="2"/>
            <a:r>
              <a:rPr lang="en-US" sz="1800" dirty="0" smtClean="0"/>
              <a:t>10X Magnification</a:t>
            </a:r>
          </a:p>
          <a:p>
            <a:pPr lvl="2"/>
            <a:r>
              <a:rPr lang="en-US" sz="1800" dirty="0" smtClean="0"/>
              <a:t>3D HD View</a:t>
            </a:r>
          </a:p>
          <a:p>
            <a:pPr marL="914400" lvl="2" indent="0">
              <a:buNone/>
            </a:pPr>
            <a:endParaRPr lang="en-US" dirty="0" smtClean="0"/>
          </a:p>
          <a:p>
            <a:pPr lvl="1"/>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741" y="2362200"/>
            <a:ext cx="4409872" cy="2590800"/>
          </a:xfrm>
          <a:prstGeom prst="rect">
            <a:avLst/>
          </a:prstGeom>
        </p:spPr>
      </p:pic>
    </p:spTree>
    <p:extLst>
      <p:ext uri="{BB962C8B-B14F-4D97-AF65-F5344CB8AC3E}">
        <p14:creationId xmlns:p14="http://schemas.microsoft.com/office/powerpoint/2010/main" val="421562039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 Error of the Da Vinci </a:t>
            </a:r>
            <a:endParaRPr lang="en-US" dirty="0"/>
          </a:p>
        </p:txBody>
      </p:sp>
      <p:sp>
        <p:nvSpPr>
          <p:cNvPr id="3" name="Content Placeholder 2"/>
          <p:cNvSpPr>
            <a:spLocks noGrp="1"/>
          </p:cNvSpPr>
          <p:nvPr>
            <p:ph idx="1"/>
          </p:nvPr>
        </p:nvSpPr>
        <p:spPr/>
        <p:txBody>
          <a:bodyPr/>
          <a:lstStyle/>
          <a:p>
            <a:r>
              <a:rPr lang="en-US" dirty="0" smtClean="0"/>
              <a:t>Da Vinci has been involved in deaths</a:t>
            </a:r>
          </a:p>
          <a:p>
            <a:pPr lvl="1"/>
            <a:r>
              <a:rPr lang="en-US" dirty="0" smtClean="0"/>
              <a:t>August 2010: 24 year old female died 2 weeks after Hysterectomy from Da Vinci Surgery[3]</a:t>
            </a:r>
          </a:p>
          <a:p>
            <a:pPr lvl="1"/>
            <a:r>
              <a:rPr lang="en-US" dirty="0" smtClean="0"/>
              <a:t>2007: Man dies of punctured lower intestine after spleen removal from Da Vinci Surgery [4]</a:t>
            </a:r>
          </a:p>
          <a:p>
            <a:pPr lvl="2"/>
            <a:r>
              <a:rPr lang="en-US" dirty="0" smtClean="0"/>
              <a:t>Was doctors first time operation on human with Da Vinci Machine[4]</a:t>
            </a:r>
          </a:p>
          <a:p>
            <a:pPr lvl="1"/>
            <a:endParaRPr lang="en-US" dirty="0" smtClean="0"/>
          </a:p>
          <a:p>
            <a:pPr marL="0" indent="0">
              <a:buNone/>
            </a:pPr>
            <a:endParaRPr lang="en-US" dirty="0"/>
          </a:p>
        </p:txBody>
      </p:sp>
      <p:sp>
        <p:nvSpPr>
          <p:cNvPr id="4" name="Footer Placeholder 3"/>
          <p:cNvSpPr>
            <a:spLocks noGrp="1"/>
          </p:cNvSpPr>
          <p:nvPr>
            <p:ph type="ftr" sz="quarter" idx="10"/>
          </p:nvPr>
        </p:nvSpPr>
        <p:spPr/>
        <p:txBody>
          <a:bodyPr/>
          <a:lstStyle/>
          <a:p>
            <a:r>
              <a:rPr lang="en-US" smtClean="0"/>
              <a:t>© 2012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8</a:t>
            </a:fld>
            <a:endParaRPr lang="en-US"/>
          </a:p>
        </p:txBody>
      </p:sp>
      <p:sp>
        <p:nvSpPr>
          <p:cNvPr id="6" name="Date Placeholder 5"/>
          <p:cNvSpPr>
            <a:spLocks noGrp="1"/>
          </p:cNvSpPr>
          <p:nvPr>
            <p:ph type="dt" sz="half" idx="12"/>
          </p:nvPr>
        </p:nvSpPr>
        <p:spPr/>
        <p:txBody>
          <a:bodyPr/>
          <a:lstStyle/>
          <a:p>
            <a:fld id="{FFA00987-0FB7-8747-AE80-0273474E3550}" type="datetime1">
              <a:rPr lang="en-US" smtClean="0"/>
              <a:t>9/25/12</a:t>
            </a:fld>
            <a:endParaRPr lang="en-US"/>
          </a:p>
        </p:txBody>
      </p:sp>
      <p:sp>
        <p:nvSpPr>
          <p:cNvPr id="7" name="TextBox 6"/>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Tree>
    <p:extLst>
      <p:ext uri="{BB962C8B-B14F-4D97-AF65-F5344CB8AC3E}">
        <p14:creationId xmlns:p14="http://schemas.microsoft.com/office/powerpoint/2010/main" val="235058343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Vigilus</a:t>
            </a:r>
            <a:r>
              <a:rPr lang="en-US" b="1" dirty="0" smtClean="0"/>
              <a:t>™ Security System</a:t>
            </a:r>
            <a:endParaRPr lang="en-US" dirty="0"/>
          </a:p>
        </p:txBody>
      </p:sp>
      <p:sp>
        <p:nvSpPr>
          <p:cNvPr id="3" name="Content Placeholder 2"/>
          <p:cNvSpPr>
            <a:spLocks noGrp="1"/>
          </p:cNvSpPr>
          <p:nvPr>
            <p:ph idx="1"/>
          </p:nvPr>
        </p:nvSpPr>
        <p:spPr>
          <a:xfrm>
            <a:off x="457200" y="1981200"/>
            <a:ext cx="4114800" cy="3886200"/>
          </a:xfrm>
        </p:spPr>
        <p:txBody>
          <a:bodyPr/>
          <a:lstStyle/>
          <a:p>
            <a:r>
              <a:rPr lang="en-US" dirty="0" smtClean="0"/>
              <a:t>Mobile Camera System for night shift security and prison cells.</a:t>
            </a:r>
          </a:p>
          <a:p>
            <a:pPr lvl="1"/>
            <a:r>
              <a:rPr lang="en-US" dirty="0" smtClean="0"/>
              <a:t>Cost about $40,000</a:t>
            </a:r>
          </a:p>
          <a:p>
            <a:endParaRPr lang="en-US" dirty="0"/>
          </a:p>
        </p:txBody>
      </p:sp>
      <p:sp>
        <p:nvSpPr>
          <p:cNvPr id="4" name="Footer Placeholder 3"/>
          <p:cNvSpPr>
            <a:spLocks noGrp="1"/>
          </p:cNvSpPr>
          <p:nvPr>
            <p:ph type="ftr" sz="quarter" idx="10"/>
          </p:nvPr>
        </p:nvSpPr>
        <p:spPr/>
        <p:txBody>
          <a:bodyPr/>
          <a:lstStyle/>
          <a:p>
            <a:r>
              <a:rPr lang="en-US" smtClean="0"/>
              <a:t>© 2012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9</a:t>
            </a:fld>
            <a:endParaRPr lang="en-US"/>
          </a:p>
        </p:txBody>
      </p:sp>
      <p:sp>
        <p:nvSpPr>
          <p:cNvPr id="6" name="Date Placeholder 5"/>
          <p:cNvSpPr>
            <a:spLocks noGrp="1"/>
          </p:cNvSpPr>
          <p:nvPr>
            <p:ph type="dt" sz="half" idx="12"/>
          </p:nvPr>
        </p:nvSpPr>
        <p:spPr/>
        <p:txBody>
          <a:bodyPr/>
          <a:lstStyle/>
          <a:p>
            <a:fld id="{FFA00987-0FB7-8747-AE80-0273474E3550}" type="datetime1">
              <a:rPr lang="en-US" smtClean="0"/>
              <a:t>9/25/12</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408" r="4141"/>
          <a:stretch/>
        </p:blipFill>
        <p:spPr>
          <a:xfrm>
            <a:off x="5562600" y="1828801"/>
            <a:ext cx="2643809" cy="3733800"/>
          </a:xfrm>
          <a:prstGeom prst="rect">
            <a:avLst/>
          </a:prstGeom>
        </p:spPr>
      </p:pic>
      <p:sp>
        <p:nvSpPr>
          <p:cNvPr id="8" name="TextBox 7"/>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Cody Shultz</a:t>
            </a:r>
            <a:endParaRPr lang="en-US" sz="1400" dirty="0">
              <a:solidFill>
                <a:schemeClr val="tx1"/>
              </a:solidFill>
              <a:latin typeface="+mj-lt"/>
            </a:endParaRPr>
          </a:p>
        </p:txBody>
      </p:sp>
    </p:spTree>
    <p:extLst>
      <p:ext uri="{BB962C8B-B14F-4D97-AF65-F5344CB8AC3E}">
        <p14:creationId xmlns:p14="http://schemas.microsoft.com/office/powerpoint/2010/main" val="13865264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ixel">
  <a:themeElements>
    <a:clrScheme name="Pixel 1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CCCCE6"/>
      </a:hlink>
      <a:folHlink>
        <a:srgbClr val="B2B2B2"/>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X:Templates:Presentations:Designs:Pixel</Template>
  <TotalTime>61306</TotalTime>
  <Words>2687</Words>
  <Application>Microsoft Macintosh PowerPoint</Application>
  <PresentationFormat>On-screen Show (4:3)</PresentationFormat>
  <Paragraphs>451</Paragraphs>
  <Slides>32</Slides>
  <Notes>30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Pixel</vt:lpstr>
      <vt:lpstr>Class 10 Errors Failures Risks </vt:lpstr>
      <vt:lpstr>Overview</vt:lpstr>
      <vt:lpstr>Overview</vt:lpstr>
      <vt:lpstr>Assignment</vt:lpstr>
      <vt:lpstr>Overview</vt:lpstr>
      <vt:lpstr>Errors and Risks in Medical and Security Robots</vt:lpstr>
      <vt:lpstr>Medical Robots</vt:lpstr>
      <vt:lpstr>Operator Error of the Da Vinci </vt:lpstr>
      <vt:lpstr>Vigilus™ Security System</vt:lpstr>
      <vt:lpstr>Risks of Security Robot</vt:lpstr>
      <vt:lpstr>Sources</vt:lpstr>
      <vt:lpstr>Sources (2)</vt:lpstr>
      <vt:lpstr>Full Flight Simulators</vt:lpstr>
      <vt:lpstr>Full Flight Simulators</vt:lpstr>
      <vt:lpstr>Motion Systems</vt:lpstr>
      <vt:lpstr>Verification/Validation</vt:lpstr>
      <vt:lpstr>Full Flight Simulators</vt:lpstr>
      <vt:lpstr>Research with Flight Simulators</vt:lpstr>
      <vt:lpstr>Sources</vt:lpstr>
      <vt:lpstr>Overview</vt:lpstr>
      <vt:lpstr>Class 10  The End</vt:lpstr>
      <vt:lpstr>Risk</vt:lpstr>
      <vt:lpstr>Predicting Risk</vt:lpstr>
      <vt:lpstr>Reliability Of Statistics</vt:lpstr>
      <vt:lpstr>Cost-Benefit Analysis</vt:lpstr>
      <vt:lpstr>Risk-Benefit Analysis</vt:lpstr>
      <vt:lpstr>Limitations to  Risk-Benefit Analysis</vt:lpstr>
      <vt:lpstr>Some Measures</vt:lpstr>
      <vt:lpstr>Relying Too Much</vt:lpstr>
      <vt:lpstr>Value of Intuition</vt:lpstr>
      <vt:lpstr>Producing Good Software</vt:lpstr>
      <vt:lpstr>Plan For The Long Term</vt:lpstr>
    </vt:vector>
  </TitlesOfParts>
  <Manager/>
  <Company>WPI Computer Science Department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3043 Social Implications Of Computing</dc:title>
  <dc:subject/>
  <dc:creator>Keith A. Pray</dc:creator>
  <cp:keywords/>
  <dc:description/>
  <cp:lastModifiedBy>Keith A. Pray</cp:lastModifiedBy>
  <cp:revision>420</cp:revision>
  <cp:lastPrinted>2004-04-28T16:30:48Z</cp:lastPrinted>
  <dcterms:created xsi:type="dcterms:W3CDTF">2010-11-11T03:48:27Z</dcterms:created>
  <dcterms:modified xsi:type="dcterms:W3CDTF">2012-09-25T21:44:52Z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