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1"/>
  </p:sldMasterIdLst>
  <p:notesMasterIdLst>
    <p:notesMasterId r:id="rId40"/>
  </p:notesMasterIdLst>
  <p:handoutMasterIdLst>
    <p:handoutMasterId r:id="rId41"/>
  </p:handoutMasterIdLst>
  <p:sldIdLst>
    <p:sldId id="256" r:id="rId2"/>
    <p:sldId id="345" r:id="rId3"/>
    <p:sldId id="471" r:id="rId4"/>
    <p:sldId id="470" r:id="rId5"/>
    <p:sldId id="468" r:id="rId6"/>
    <p:sldId id="443" r:id="rId7"/>
    <p:sldId id="469" r:id="rId8"/>
    <p:sldId id="501" r:id="rId9"/>
    <p:sldId id="502" r:id="rId10"/>
    <p:sldId id="503" r:id="rId11"/>
    <p:sldId id="504" r:id="rId12"/>
    <p:sldId id="505" r:id="rId13"/>
    <p:sldId id="506" r:id="rId14"/>
    <p:sldId id="493" r:id="rId15"/>
    <p:sldId id="494" r:id="rId16"/>
    <p:sldId id="495" r:id="rId17"/>
    <p:sldId id="496" r:id="rId18"/>
    <p:sldId id="497" r:id="rId19"/>
    <p:sldId id="498" r:id="rId20"/>
    <p:sldId id="499" r:id="rId21"/>
    <p:sldId id="500" r:id="rId22"/>
    <p:sldId id="485" r:id="rId23"/>
    <p:sldId id="486" r:id="rId24"/>
    <p:sldId id="487" r:id="rId25"/>
    <p:sldId id="488" r:id="rId26"/>
    <p:sldId id="489" r:id="rId27"/>
    <p:sldId id="490" r:id="rId28"/>
    <p:sldId id="491" r:id="rId29"/>
    <p:sldId id="492" r:id="rId30"/>
    <p:sldId id="329" r:id="rId31"/>
    <p:sldId id="467" r:id="rId32"/>
    <p:sldId id="376" r:id="rId33"/>
    <p:sldId id="383" r:id="rId34"/>
    <p:sldId id="378" r:id="rId35"/>
    <p:sldId id="384" r:id="rId36"/>
    <p:sldId id="438" r:id="rId37"/>
    <p:sldId id="439" r:id="rId38"/>
    <p:sldId id="440" r:id="rId39"/>
  </p:sldIdLst>
  <p:sldSz cx="9144000" cy="6858000" type="screen4x3"/>
  <p:notesSz cx="6858000" cy="9144000"/>
  <p:defaultTextStyle>
    <a:defPPr>
      <a:defRPr lang="en-US"/>
    </a:defPPr>
    <a:lvl1pPr algn="ctr" rtl="0" fontAlgn="base">
      <a:spcBef>
        <a:spcPct val="0"/>
      </a:spcBef>
      <a:spcAft>
        <a:spcPct val="0"/>
      </a:spcAft>
      <a:defRPr sz="2400" kern="1200">
        <a:solidFill>
          <a:schemeClr val="tx2"/>
        </a:solidFill>
        <a:latin typeface="Times New Roman" pitchFamily="-109" charset="0"/>
        <a:ea typeface="+mn-ea"/>
        <a:cs typeface="+mn-cs"/>
      </a:defRPr>
    </a:lvl1pPr>
    <a:lvl2pPr marL="457200" algn="ctr" rtl="0" fontAlgn="base">
      <a:spcBef>
        <a:spcPct val="0"/>
      </a:spcBef>
      <a:spcAft>
        <a:spcPct val="0"/>
      </a:spcAft>
      <a:defRPr sz="2400" kern="1200">
        <a:solidFill>
          <a:schemeClr val="tx2"/>
        </a:solidFill>
        <a:latin typeface="Times New Roman" pitchFamily="-109" charset="0"/>
        <a:ea typeface="+mn-ea"/>
        <a:cs typeface="+mn-cs"/>
      </a:defRPr>
    </a:lvl2pPr>
    <a:lvl3pPr marL="914400" algn="ctr" rtl="0" fontAlgn="base">
      <a:spcBef>
        <a:spcPct val="0"/>
      </a:spcBef>
      <a:spcAft>
        <a:spcPct val="0"/>
      </a:spcAft>
      <a:defRPr sz="2400" kern="1200">
        <a:solidFill>
          <a:schemeClr val="tx2"/>
        </a:solidFill>
        <a:latin typeface="Times New Roman" pitchFamily="-109" charset="0"/>
        <a:ea typeface="+mn-ea"/>
        <a:cs typeface="+mn-cs"/>
      </a:defRPr>
    </a:lvl3pPr>
    <a:lvl4pPr marL="1371600" algn="ctr" rtl="0" fontAlgn="base">
      <a:spcBef>
        <a:spcPct val="0"/>
      </a:spcBef>
      <a:spcAft>
        <a:spcPct val="0"/>
      </a:spcAft>
      <a:defRPr sz="2400" kern="1200">
        <a:solidFill>
          <a:schemeClr val="tx2"/>
        </a:solidFill>
        <a:latin typeface="Times New Roman" pitchFamily="-109" charset="0"/>
        <a:ea typeface="+mn-ea"/>
        <a:cs typeface="+mn-cs"/>
      </a:defRPr>
    </a:lvl4pPr>
    <a:lvl5pPr marL="1828800" algn="ctr" rtl="0" fontAlgn="base">
      <a:spcBef>
        <a:spcPct val="0"/>
      </a:spcBef>
      <a:spcAft>
        <a:spcPct val="0"/>
      </a:spcAft>
      <a:defRPr sz="2400" kern="1200">
        <a:solidFill>
          <a:schemeClr val="tx2"/>
        </a:solidFill>
        <a:latin typeface="Times New Roman" pitchFamily="-109" charset="0"/>
        <a:ea typeface="+mn-ea"/>
        <a:cs typeface="+mn-cs"/>
      </a:defRPr>
    </a:lvl5pPr>
    <a:lvl6pPr marL="2286000" algn="l" defTabSz="457200" rtl="0" eaLnBrk="1" latinLnBrk="0" hangingPunct="1">
      <a:defRPr sz="2400" kern="1200">
        <a:solidFill>
          <a:schemeClr val="tx2"/>
        </a:solidFill>
        <a:latin typeface="Times New Roman" pitchFamily="-109" charset="0"/>
        <a:ea typeface="+mn-ea"/>
        <a:cs typeface="+mn-cs"/>
      </a:defRPr>
    </a:lvl6pPr>
    <a:lvl7pPr marL="2743200" algn="l" defTabSz="457200" rtl="0" eaLnBrk="1" latinLnBrk="0" hangingPunct="1">
      <a:defRPr sz="2400" kern="1200">
        <a:solidFill>
          <a:schemeClr val="tx2"/>
        </a:solidFill>
        <a:latin typeface="Times New Roman" pitchFamily="-109" charset="0"/>
        <a:ea typeface="+mn-ea"/>
        <a:cs typeface="+mn-cs"/>
      </a:defRPr>
    </a:lvl7pPr>
    <a:lvl8pPr marL="3200400" algn="l" defTabSz="457200" rtl="0" eaLnBrk="1" latinLnBrk="0" hangingPunct="1">
      <a:defRPr sz="2400" kern="1200">
        <a:solidFill>
          <a:schemeClr val="tx2"/>
        </a:solidFill>
        <a:latin typeface="Times New Roman" pitchFamily="-109" charset="0"/>
        <a:ea typeface="+mn-ea"/>
        <a:cs typeface="+mn-cs"/>
      </a:defRPr>
    </a:lvl8pPr>
    <a:lvl9pPr marL="3657600" algn="l" defTabSz="457200" rtl="0" eaLnBrk="1" latinLnBrk="0" hangingPunct="1">
      <a:defRPr sz="2400" kern="1200">
        <a:solidFill>
          <a:schemeClr val="tx2"/>
        </a:solidFill>
        <a:latin typeface="Times New Roman" pitchFamily="-109"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444" autoAdjust="0"/>
  </p:normalViewPr>
  <p:slideViewPr>
    <p:cSldViewPr>
      <p:cViewPr varScale="1">
        <p:scale>
          <a:sx n="81" d="100"/>
          <a:sy n="81" d="100"/>
        </p:scale>
        <p:origin x="-2240"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1952"/>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interSettings" Target="printerSettings/printerSettings1.bin"/><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pitchFamily="-109" charset="0"/>
              </a:defRPr>
            </a:lvl1pPr>
          </a:lstStyle>
          <a:p>
            <a:endParaRPr lang="en-US"/>
          </a:p>
        </p:txBody>
      </p:sp>
      <p:sp>
        <p:nvSpPr>
          <p:cNvPr id="6861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pitchFamily="-109" charset="0"/>
              </a:defRPr>
            </a:lvl1pPr>
          </a:lstStyle>
          <a:p>
            <a:fld id="{323C083C-7582-AE4B-9498-460DA86B6DD7}" type="datetime1">
              <a:rPr lang="en-US"/>
              <a:pPr/>
              <a:t>9/11/12</a:t>
            </a:fld>
            <a:endParaRPr lang="en-US"/>
          </a:p>
        </p:txBody>
      </p:sp>
      <p:sp>
        <p:nvSpPr>
          <p:cNvPr id="6861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pitchFamily="-109" charset="0"/>
              </a:defRPr>
            </a:lvl1pPr>
          </a:lstStyle>
          <a:p>
            <a:endParaRPr lang="en-US"/>
          </a:p>
        </p:txBody>
      </p:sp>
      <p:sp>
        <p:nvSpPr>
          <p:cNvPr id="6861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pitchFamily="-109" charset="0"/>
              </a:defRPr>
            </a:lvl1pPr>
          </a:lstStyle>
          <a:p>
            <a:fld id="{50BF8B41-5C0B-EB4A-8475-0D1ACB32AD67}" type="slidenum">
              <a:rPr lang="en-US"/>
              <a:pPr/>
              <a:t>‹#›</a:t>
            </a:fld>
            <a:endParaRPr lang="en-US"/>
          </a:p>
        </p:txBody>
      </p:sp>
    </p:spTree>
    <p:extLst>
      <p:ext uri="{BB962C8B-B14F-4D97-AF65-F5344CB8AC3E}">
        <p14:creationId xmlns:p14="http://schemas.microsoft.com/office/powerpoint/2010/main" val="8855924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pitchFamily="-109" charset="0"/>
              </a:defRPr>
            </a:lvl1pPr>
          </a:lstStyle>
          <a:p>
            <a:endParaRPr lang="en-US"/>
          </a:p>
        </p:txBody>
      </p:sp>
      <p:sp>
        <p:nvSpPr>
          <p:cNvPr id="675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pitchFamily="-109" charset="0"/>
              </a:defRPr>
            </a:lvl1pPr>
          </a:lstStyle>
          <a:p>
            <a:fld id="{6C6701A5-E2B4-084E-AFA6-719602F16EA1}" type="datetime1">
              <a:rPr lang="en-US"/>
              <a:pPr/>
              <a:t>9/11/12</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75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75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pitchFamily="-109" charset="0"/>
              </a:defRPr>
            </a:lvl1pPr>
          </a:lstStyle>
          <a:p>
            <a:endParaRPr lang="en-US"/>
          </a:p>
        </p:txBody>
      </p:sp>
      <p:sp>
        <p:nvSpPr>
          <p:cNvPr id="675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pitchFamily="-109" charset="0"/>
              </a:defRPr>
            </a:lvl1pPr>
          </a:lstStyle>
          <a:p>
            <a:fld id="{33D615BE-1A93-B744-BC3B-5559F626EC92}" type="slidenum">
              <a:rPr lang="en-US"/>
              <a:pPr/>
              <a:t>‹#›</a:t>
            </a:fld>
            <a:endParaRPr lang="en-US"/>
          </a:p>
        </p:txBody>
      </p:sp>
    </p:spTree>
    <p:extLst>
      <p:ext uri="{BB962C8B-B14F-4D97-AF65-F5344CB8AC3E}">
        <p14:creationId xmlns:p14="http://schemas.microsoft.com/office/powerpoint/2010/main" val="3404803604"/>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ＭＳ Ｐゴシック" pitchFamily="76" charset="-128"/>
      </a:defRPr>
    </a:lvl1pPr>
    <a:lvl2pPr marL="4572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2pPr>
    <a:lvl3pPr marL="9144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3pPr>
    <a:lvl4pPr marL="13716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4pPr>
    <a:lvl5pPr marL="18288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p:spPr>
        <p:txBody>
          <a:bodyPr/>
          <a:lstStyle/>
          <a:p>
            <a:fld id="{D24BA11A-F117-C347-B62E-E03984F0A801}" type="datetime1">
              <a:rPr lang="en-US"/>
              <a:pPr/>
              <a:t>9/11/12</a:t>
            </a:fld>
            <a:endParaRPr lang="en-US"/>
          </a:p>
        </p:txBody>
      </p:sp>
      <p:sp>
        <p:nvSpPr>
          <p:cNvPr id="16387" name="Rectangle 7"/>
          <p:cNvSpPr>
            <a:spLocks noGrp="1" noChangeArrowheads="1"/>
          </p:cNvSpPr>
          <p:nvPr>
            <p:ph type="sldNum" sz="quarter" idx="5"/>
          </p:nvPr>
        </p:nvSpPr>
        <p:spPr>
          <a:noFill/>
        </p:spPr>
        <p:txBody>
          <a:bodyPr/>
          <a:lstStyle/>
          <a:p>
            <a:fld id="{100B9C44-E186-4E42-A1BC-598C57F066CF}" type="slidenum">
              <a:rPr lang="en-US"/>
              <a:pPr/>
              <a:t>1</a:t>
            </a:fld>
            <a:endParaRPr lang="en-US"/>
          </a:p>
        </p:txBody>
      </p:sp>
      <p:sp>
        <p:nvSpPr>
          <p:cNvPr id="16388" name="Rectangle 2"/>
          <p:cNvSpPr>
            <a:spLocks noGrp="1" noRot="1" noChangeAspect="1" noChangeArrowheads="1" noTextEdit="1"/>
          </p:cNvSpPr>
          <p:nvPr>
            <p:ph type="sldImg"/>
          </p:nvPr>
        </p:nvSpPr>
        <p:spPr>
          <a:ln/>
        </p:spPr>
      </p:sp>
      <p:sp>
        <p:nvSpPr>
          <p:cNvPr id="16389" name="Rectangle 3"/>
          <p:cNvSpPr>
            <a:spLocks noGrp="1" noChangeArrowheads="1"/>
          </p:cNvSpPr>
          <p:nvPr>
            <p:ph type="body" idx="1"/>
          </p:nvPr>
        </p:nvSpPr>
        <p:spPr>
          <a:noFill/>
          <a:ln/>
        </p:spPr>
        <p:txBody>
          <a:bodyPr/>
          <a:lstStyle/>
          <a:p>
            <a:pPr eaLnBrk="1" hangingPunct="1"/>
            <a:r>
              <a:rPr lang="en-US">
                <a:latin typeface="Arial" pitchFamily="-109" charset="0"/>
                <a:ea typeface="ＭＳ Ｐゴシック" pitchFamily="-109" charset="-128"/>
                <a:cs typeface="ＭＳ Ｐゴシック" pitchFamily="-109" charset="-128"/>
              </a:rPr>
              <a:t>Here’s the title slide. Excited already, aren’t you?</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Dropbox</a:t>
            </a:r>
            <a:r>
              <a:rPr lang="en-US" baseline="0" dirty="0" smtClean="0"/>
              <a:t> – At first the terms allowed </a:t>
            </a:r>
            <a:r>
              <a:rPr lang="en-US" baseline="0" dirty="0" err="1" smtClean="0"/>
              <a:t>dropbox</a:t>
            </a:r>
            <a:r>
              <a:rPr lang="en-US" baseline="0" dirty="0" smtClean="0"/>
              <a:t> to get IP rights on uploaded content, with many outraged comments, </a:t>
            </a:r>
            <a:r>
              <a:rPr lang="en-US" baseline="0" dirty="0" err="1" smtClean="0"/>
              <a:t>Dropbox</a:t>
            </a:r>
            <a:r>
              <a:rPr lang="en-US" baseline="0" dirty="0" smtClean="0"/>
              <a:t> changed this. Ex a pro photographer stated that he was not willing to give any copyright permissions to </a:t>
            </a:r>
            <a:r>
              <a:rPr lang="en-US" baseline="0" dirty="0" err="1" smtClean="0"/>
              <a:t>dropbox</a:t>
            </a:r>
            <a:r>
              <a:rPr lang="en-US" baseline="0" dirty="0" smtClean="0"/>
              <a:t> for any reason. </a:t>
            </a:r>
          </a:p>
          <a:p>
            <a:endParaRPr lang="en-US" baseline="0" dirty="0" smtClean="0"/>
          </a:p>
          <a:p>
            <a:r>
              <a:rPr lang="en-US" baseline="0" dirty="0" smtClean="0"/>
              <a:t>Facebook – users cannot opt out of uploading content and keeping rights to stuff they upload. Even after content is deleted, their terms say that it may still be on their servers, so they still have rights to do whatever that want with it.  Only way to prevent this is to not upload anything of value or nor use </a:t>
            </a:r>
            <a:r>
              <a:rPr lang="en-US" baseline="0" dirty="0" err="1" smtClean="0"/>
              <a:t>facebook</a:t>
            </a:r>
            <a:endParaRPr lang="en-US" baseline="0" dirty="0" smtClean="0"/>
          </a:p>
          <a:p>
            <a:endParaRPr lang="en-US" baseline="0" dirty="0" smtClean="0"/>
          </a:p>
          <a:p>
            <a:r>
              <a:rPr lang="en-US" baseline="0" dirty="0" smtClean="0"/>
              <a:t>Ubuntu One – No mention of IP rights, relatively new, users not complaining about service</a:t>
            </a:r>
          </a:p>
          <a:p>
            <a:endParaRPr lang="en-US" baseline="0" dirty="0" smtClean="0"/>
          </a:p>
          <a:p>
            <a:r>
              <a:rPr lang="en-US" dirty="0" err="1" smtClean="0"/>
              <a:t>GoogleDrive</a:t>
            </a:r>
            <a:r>
              <a:rPr lang="en-US" dirty="0" smtClean="0"/>
              <a:t> / YouTube -  Not very</a:t>
            </a:r>
            <a:r>
              <a:rPr lang="en-US" baseline="0" dirty="0" smtClean="0"/>
              <a:t> appealing to people who would like to retain their IP rights. Their terms are confusing stating you own everything you upload, but </a:t>
            </a:r>
            <a:r>
              <a:rPr lang="en-US" baseline="0" dirty="0" err="1" smtClean="0"/>
              <a:t>google</a:t>
            </a:r>
            <a:r>
              <a:rPr lang="en-US" baseline="0" dirty="0" smtClean="0"/>
              <a:t> can do what it wants with the content</a:t>
            </a:r>
          </a:p>
          <a:p>
            <a:endParaRPr lang="en-US" baseline="0" dirty="0" smtClean="0"/>
          </a:p>
          <a:p>
            <a:r>
              <a:rPr lang="en-US" baseline="0" dirty="0" smtClean="0"/>
              <a:t>Overall there were quite a few news articles and mostly blogs containing discussions </a:t>
            </a:r>
            <a:r>
              <a:rPr lang="en-US" baseline="0" smtClean="0"/>
              <a:t>about these IP rights</a:t>
            </a:r>
            <a:endParaRPr lang="en-US" dirty="0"/>
          </a:p>
        </p:txBody>
      </p:sp>
      <p:sp>
        <p:nvSpPr>
          <p:cNvPr id="4" name="Date Placeholder 3"/>
          <p:cNvSpPr>
            <a:spLocks noGrp="1"/>
          </p:cNvSpPr>
          <p:nvPr>
            <p:ph type="dt" idx="10"/>
          </p:nvPr>
        </p:nvSpPr>
        <p:spPr/>
        <p:txBody>
          <a:bodyPr/>
          <a:lstStyle/>
          <a:p>
            <a:fld id="{BBCA8B03-0F9E-6843-8873-A8DAC9B368CA}" type="datetime1">
              <a:rPr lang="en-US" smtClean="0"/>
              <a:pPr/>
              <a:t>9/11/12</a:t>
            </a:fld>
            <a:endParaRPr lang="en-US"/>
          </a:p>
        </p:txBody>
      </p:sp>
      <p:sp>
        <p:nvSpPr>
          <p:cNvPr id="5" name="Slide Number Placeholder 4"/>
          <p:cNvSpPr>
            <a:spLocks noGrp="1"/>
          </p:cNvSpPr>
          <p:nvPr>
            <p:ph type="sldNum" sz="quarter" idx="11"/>
          </p:nvPr>
        </p:nvSpPr>
        <p:spPr/>
        <p:txBody>
          <a:bodyPr/>
          <a:lstStyle/>
          <a:p>
            <a:fld id="{4FC883A1-F8A5-EA4E-8D73-931514293BE7}" type="slidenum">
              <a:rPr lang="en-US" smtClean="0"/>
              <a:pPr/>
              <a:t>11</a:t>
            </a:fld>
            <a:endParaRPr lang="en-US"/>
          </a:p>
        </p:txBody>
      </p:sp>
    </p:spTree>
    <p:extLst>
      <p:ext uri="{BB962C8B-B14F-4D97-AF65-F5344CB8AC3E}">
        <p14:creationId xmlns:p14="http://schemas.microsoft.com/office/powerpoint/2010/main" val="16578940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Dropbox</a:t>
            </a:r>
            <a:r>
              <a:rPr lang="en-US" dirty="0" smtClean="0"/>
              <a:t> -  easy</a:t>
            </a:r>
            <a:r>
              <a:rPr lang="en-US" baseline="0" dirty="0" smtClean="0"/>
              <a:t> to find, all in an easy to read format. Tabs for different topics of information</a:t>
            </a:r>
          </a:p>
          <a:p>
            <a:endParaRPr lang="en-US" baseline="0" dirty="0" smtClean="0"/>
          </a:p>
          <a:p>
            <a:r>
              <a:rPr lang="en-US" baseline="0" dirty="0" smtClean="0"/>
              <a:t>Facebook- Only two sections breaking the terms down. Statements of rights is all in one page. Data use is split into many </a:t>
            </a:r>
            <a:r>
              <a:rPr lang="en-US" baseline="0" dirty="0" err="1" smtClean="0"/>
              <a:t>many</a:t>
            </a:r>
            <a:r>
              <a:rPr lang="en-US" baseline="0" dirty="0" smtClean="0"/>
              <a:t> sub sections which is very confusing, hard to search</a:t>
            </a:r>
          </a:p>
          <a:p>
            <a:endParaRPr lang="en-US" baseline="0" dirty="0" smtClean="0"/>
          </a:p>
          <a:p>
            <a:r>
              <a:rPr lang="en-US" baseline="0" dirty="0" smtClean="0"/>
              <a:t>Ubuntu One- Sorted nicely into one page with links at the bottom of the homage to </a:t>
            </a:r>
            <a:r>
              <a:rPr lang="en-US" baseline="0" dirty="0" err="1" smtClean="0"/>
              <a:t>ubuntu</a:t>
            </a:r>
            <a:r>
              <a:rPr lang="en-US" baseline="0" dirty="0" smtClean="0"/>
              <a:t> one directly linking to each section of the terms of use. </a:t>
            </a:r>
          </a:p>
          <a:p>
            <a:endParaRPr lang="en-US" baseline="0" dirty="0" smtClean="0"/>
          </a:p>
          <a:p>
            <a:r>
              <a:rPr lang="en-US" baseline="0" dirty="0" err="1" smtClean="0"/>
              <a:t>GoogleDrive</a:t>
            </a:r>
            <a:r>
              <a:rPr lang="en-US" baseline="0" dirty="0" smtClean="0"/>
              <a:t> / </a:t>
            </a:r>
            <a:r>
              <a:rPr lang="en-US" baseline="0" dirty="0" err="1" smtClean="0"/>
              <a:t>youtube</a:t>
            </a:r>
            <a:r>
              <a:rPr lang="en-US" baseline="0" dirty="0" smtClean="0"/>
              <a:t> – Hard to find desired topic of terms of service. All services offered by </a:t>
            </a:r>
            <a:r>
              <a:rPr lang="en-US" baseline="0" dirty="0" err="1" smtClean="0"/>
              <a:t>google</a:t>
            </a:r>
            <a:r>
              <a:rPr lang="en-US" baseline="0" dirty="0" smtClean="0"/>
              <a:t> in one place, so they are broad and very unspecific. </a:t>
            </a:r>
          </a:p>
          <a:p>
            <a:endParaRPr lang="en-US" baseline="0" dirty="0" smtClean="0"/>
          </a:p>
          <a:p>
            <a:r>
              <a:rPr lang="en-US" baseline="0" dirty="0" smtClean="0"/>
              <a:t>Overall, some of the terms were misleading such as </a:t>
            </a:r>
            <a:r>
              <a:rPr lang="en-US" baseline="0" dirty="0" err="1" smtClean="0"/>
              <a:t>google</a:t>
            </a:r>
            <a:r>
              <a:rPr lang="en-US" baseline="0" dirty="0" smtClean="0"/>
              <a:t> and </a:t>
            </a:r>
            <a:r>
              <a:rPr lang="en-US" baseline="0" dirty="0" err="1" smtClean="0"/>
              <a:t>facebook</a:t>
            </a:r>
            <a:r>
              <a:rPr lang="en-US" baseline="0" dirty="0" smtClean="0"/>
              <a:t>, while </a:t>
            </a:r>
            <a:r>
              <a:rPr lang="en-US" baseline="0" dirty="0" err="1" smtClean="0"/>
              <a:t>dropbox</a:t>
            </a:r>
            <a:r>
              <a:rPr lang="en-US" baseline="0" dirty="0" smtClean="0"/>
              <a:t> was pretty straightforward and </a:t>
            </a:r>
            <a:r>
              <a:rPr lang="en-US" baseline="0" dirty="0" err="1" smtClean="0"/>
              <a:t>ubuntu</a:t>
            </a:r>
            <a:r>
              <a:rPr lang="en-US" baseline="0" dirty="0" smtClean="0"/>
              <a:t> one had no mention of IP rights for uploaded content</a:t>
            </a:r>
          </a:p>
        </p:txBody>
      </p:sp>
      <p:sp>
        <p:nvSpPr>
          <p:cNvPr id="4" name="Date Placeholder 3"/>
          <p:cNvSpPr>
            <a:spLocks noGrp="1"/>
          </p:cNvSpPr>
          <p:nvPr>
            <p:ph type="dt" idx="10"/>
          </p:nvPr>
        </p:nvSpPr>
        <p:spPr/>
        <p:txBody>
          <a:bodyPr/>
          <a:lstStyle/>
          <a:p>
            <a:fld id="{BBCA8B03-0F9E-6843-8873-A8DAC9B368CA}" type="datetime1">
              <a:rPr lang="en-US" smtClean="0"/>
              <a:pPr/>
              <a:t>9/11/12</a:t>
            </a:fld>
            <a:endParaRPr lang="en-US"/>
          </a:p>
        </p:txBody>
      </p:sp>
      <p:sp>
        <p:nvSpPr>
          <p:cNvPr id="5" name="Slide Number Placeholder 4"/>
          <p:cNvSpPr>
            <a:spLocks noGrp="1"/>
          </p:cNvSpPr>
          <p:nvPr>
            <p:ph type="sldNum" sz="quarter" idx="11"/>
          </p:nvPr>
        </p:nvSpPr>
        <p:spPr/>
        <p:txBody>
          <a:bodyPr/>
          <a:lstStyle/>
          <a:p>
            <a:fld id="{4FC883A1-F8A5-EA4E-8D73-931514293BE7}" type="slidenum">
              <a:rPr lang="en-US" smtClean="0"/>
              <a:pPr/>
              <a:t>12</a:t>
            </a:fld>
            <a:endParaRPr lang="en-US"/>
          </a:p>
        </p:txBody>
      </p:sp>
    </p:spTree>
    <p:extLst>
      <p:ext uri="{BB962C8B-B14F-4D97-AF65-F5344CB8AC3E}">
        <p14:creationId xmlns:p14="http://schemas.microsoft.com/office/powerpoint/2010/main" val="16578940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&lt;Your notes here.&gt;</a:t>
            </a:r>
            <a:endParaRPr lang="en-US" dirty="0" smtClean="0"/>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9/11/12</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13</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a quick overview of the case, you can see the struggle is occurring in multiple countries. To date, Apple claimed a large victory in the US, both companies face bans on certain products in South Korea, Samsung proving they didn’t infringe in Japan as well as in Germany, where Apple had to advertise that Samsung didn’t copy them, and courts in the UK claiming that the Galaxy Tab wasn’t “cool” enough to be confused with the </a:t>
            </a:r>
            <a:r>
              <a:rPr lang="en-US" baseline="0" dirty="0" err="1" smtClean="0"/>
              <a:t>iPad</a:t>
            </a:r>
            <a:r>
              <a:rPr lang="en-US" baseline="0" dirty="0" smtClean="0"/>
              <a:t>.  The devices involved in the disputes range largely all of the handheld devices created by both companies, with the focus being on newer devices.</a:t>
            </a:r>
          </a:p>
          <a:p>
            <a:r>
              <a:rPr lang="en-US" dirty="0" smtClean="0"/>
              <a:t>Patents range</a:t>
            </a:r>
            <a:r>
              <a:rPr lang="en-US" baseline="0" dirty="0" smtClean="0"/>
              <a:t> from trivial things such as pinch to zoom and bouncing back when you reach the end of a page all the way to essential items such as the way the devices communicate using wireless technologies.</a:t>
            </a:r>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9/11/12</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14</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9/11/12</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15</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Patent: “</a:t>
            </a:r>
            <a:r>
              <a:rPr lang="en-US" sz="1200" b="0" i="0" kern="1200" dirty="0" smtClean="0">
                <a:solidFill>
                  <a:schemeClr val="tx1"/>
                </a:solidFill>
                <a:effectLst/>
                <a:latin typeface="Arial" pitchFamily="76" charset="0"/>
                <a:ea typeface="ＭＳ Ｐゴシック" pitchFamily="85" charset="-128"/>
                <a:cs typeface="ＭＳ Ｐゴシック" pitchFamily="85" charset="-128"/>
              </a:rPr>
              <a:t>A patent is an intellectual property right granted by the Government of the United States of America to an inventor “to exclude others from making, using, offering for sale, or selling the invention throughout the United States or importing the invention into the United States” for a limited time in exchange for public disclosure of the invention when the patent is granted.”</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Purpose is to inspire invention by attaching a monetary value to it.  I understand it as a means to defend your property.  There is no fair use.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r>
              <a:rPr lang="en-US" dirty="0" smtClean="0"/>
              <a:t>The</a:t>
            </a:r>
            <a:r>
              <a:rPr lang="en-US" baseline="0" dirty="0" smtClean="0"/>
              <a:t> on-going battle over IP has a 2 sides to it.  Intellectual property, as the book says, is important to our society, and it lays out some foundation upon which our society rests.  Thus it’s clear that we need to protect IP if we value our way of life.  It makes sense to protect what’s yours.  What doesn’t make sense is the evolution of the patent lawsuit, which used to focus on the injunction of sales of the infringing product.  What we’ve seen in the Apple vs. Samsung cases is the use of patents as a means to control a market.  </a:t>
            </a:r>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9/11/12</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16</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9/11/12</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17</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9/11/12</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18</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largest 2 factors are the renewed vigor of protecting intellectual property and a priority towards monetary benefits imposed by receiving a victory in court.  The combination of these 2 factors creates a number of possible effects on the consumer market.  Due to the cost of pursuing legal action and the consequences of it as well as the increase in licensing fees over numerous items, prices are likely go to up.  The other possibility is that the diversity in the products will increase, due to the active pursuit of avoiding each other’s designs.  This has the chance to go beyond logical avoidance, since an accidental similarity could easily be brought to court.</a:t>
            </a:r>
          </a:p>
          <a:p>
            <a:endParaRPr lang="en-US" baseline="0" dirty="0"/>
          </a:p>
          <a:p>
            <a:r>
              <a:rPr lang="en-US" baseline="0" dirty="0" smtClean="0"/>
              <a:t>The events in the legal sequence between Apple and Samsung have brought up the question whether patent laws ought to be changed to better fit the times.  The text mentions Amazon’s CEO supporting this, since the laws don’t accurately reflect the evolving culture.</a:t>
            </a:r>
          </a:p>
        </p:txBody>
      </p:sp>
      <p:sp>
        <p:nvSpPr>
          <p:cNvPr id="4" name="Date Placeholder 3"/>
          <p:cNvSpPr>
            <a:spLocks noGrp="1"/>
          </p:cNvSpPr>
          <p:nvPr>
            <p:ph type="dt" idx="10"/>
          </p:nvPr>
        </p:nvSpPr>
        <p:spPr/>
        <p:txBody>
          <a:bodyPr/>
          <a:lstStyle/>
          <a:p>
            <a:fld id="{5B1D91B5-0560-D74B-B065-4EF9F19733B0}" type="datetime1">
              <a:rPr lang="en-US" smtClean="0"/>
              <a:pPr/>
              <a:t>9/11/12</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19</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&lt;Your notes here.&gt;</a:t>
            </a:r>
            <a:endParaRPr lang="en-US" dirty="0" smtClean="0"/>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9/11/12</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20</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4659B5E-739E-DF4D-8DEE-28CC43D42D97}" type="datetime1">
              <a:rPr lang="en-US"/>
              <a:pPr/>
              <a:t>9/11/12</a:t>
            </a:fld>
            <a:endParaRPr lang="en-US"/>
          </a:p>
        </p:txBody>
      </p:sp>
      <p:sp>
        <p:nvSpPr>
          <p:cNvPr id="18435" name="Rectangle 7"/>
          <p:cNvSpPr>
            <a:spLocks noGrp="1" noChangeArrowheads="1"/>
          </p:cNvSpPr>
          <p:nvPr>
            <p:ph type="sldNum" sz="quarter" idx="5"/>
          </p:nvPr>
        </p:nvSpPr>
        <p:spPr>
          <a:noFill/>
        </p:spPr>
        <p:txBody>
          <a:bodyPr/>
          <a:lstStyle/>
          <a:p>
            <a:fld id="{9FCD778C-2168-C747-A1C2-BDAC247798A8}" type="slidenum">
              <a:rPr lang="en-US"/>
              <a:pPr/>
              <a:t>2</a:t>
            </a:fld>
            <a:endParaRPr lang="en-US"/>
          </a:p>
        </p:txBody>
      </p:sp>
      <p:sp>
        <p:nvSpPr>
          <p:cNvPr id="18436" name="Rectangle 2"/>
          <p:cNvSpPr>
            <a:spLocks noGrp="1" noRot="1" noChangeAspect="1" noChangeArrowheads="1"/>
          </p:cNvSpPr>
          <p:nvPr>
            <p:ph type="sldImg"/>
          </p:nvPr>
        </p:nvSpPr>
        <p:spPr>
          <a:solidFill>
            <a:srgbClr val="FFFFFF"/>
          </a:solidFill>
          <a:ln/>
        </p:spPr>
      </p:sp>
      <p:sp>
        <p:nvSpPr>
          <p:cNvPr id="18437"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smtClean="0">
                <a:latin typeface="Arial" pitchFamily="-109" charset="0"/>
                <a:ea typeface="ＭＳ Ｐゴシック" pitchFamily="-109" charset="-128"/>
                <a:cs typeface="ＭＳ Ｐゴシック" pitchFamily="-109" charset="-128"/>
              </a:rPr>
              <a:t>Before starting let’s handle questions from homework and reading.</a:t>
            </a:r>
          </a:p>
          <a:p>
            <a:pPr eaLnBrk="1" hangingPunct="1"/>
            <a:r>
              <a:rPr lang="en-US" dirty="0" smtClean="0">
                <a:latin typeface="Arial" pitchFamily="-109" charset="0"/>
                <a:ea typeface="ＭＳ Ｐゴシック" pitchFamily="-109" charset="-128"/>
                <a:cs typeface="ＭＳ Ｐゴシック" pitchFamily="-109" charset="-128"/>
              </a:rPr>
              <a:t>Let’s also go over the group project details.</a:t>
            </a:r>
            <a:endParaRPr lang="en-US" dirty="0">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&lt;Your notes here.&gt;</a:t>
            </a:r>
            <a:endParaRPr lang="en-US" dirty="0" smtClean="0"/>
          </a:p>
          <a:p>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9/11/12</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21</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PlaceHolder 1"/>
          <p:cNvSpPr>
            <a:spLocks noGrp="1"/>
          </p:cNvSpPr>
          <p:nvPr>
            <p:ph type="body"/>
          </p:nvPr>
        </p:nvSpPr>
        <p:spPr>
          <a:xfrm>
            <a:off x="0" y="0"/>
            <a:ext cx="11796480" cy="11796480"/>
          </a:xfrm>
          <a:prstGeom prst="rect">
            <a:avLst/>
          </a:prstGeom>
        </p:spPr>
        <p:txBody>
          <a:bodyPr lIns="90000" tIns="45000" rIns="90000" bIns="45000"/>
          <a:lstStyle/>
          <a:p>
            <a:r>
              <a:rPr lang="en-US"/>
              <a:t>&lt;Your notes here.&gt;</a:t>
            </a:r>
            <a:endParaRPr/>
          </a:p>
          <a:p>
            <a:endParaRPr/>
          </a:p>
        </p:txBody>
      </p:sp>
      <p:sp>
        <p:nvSpPr>
          <p:cNvPr id="107" name="CustomShape 2"/>
          <p:cNvSpPr/>
          <p:nvPr/>
        </p:nvSpPr>
        <p:spPr>
          <a:xfrm>
            <a:off x="0" y="0"/>
            <a:ext cx="11796480" cy="11796480"/>
          </a:xfrm>
          <a:prstGeom prst="rect">
            <a:avLst/>
          </a:prstGeom>
        </p:spPr>
        <p:txBody>
          <a:bodyPr lIns="90000" tIns="45000" rIns="90000" bIns="45000"/>
          <a:lstStyle/>
          <a:p>
            <a:pPr algn="ctr">
              <a:lnSpc>
                <a:spcPct val="100000"/>
              </a:lnSpc>
            </a:pPr>
            <a:r>
              <a:rPr lang="en-US" sz="2400">
                <a:solidFill>
                  <a:srgbClr val="FFFFFF"/>
                </a:solidFill>
                <a:latin typeface="Times New Roman"/>
                <a:ea typeface="+mn-ea"/>
              </a:rPr>
              <a:t>9/10/12</a:t>
            </a:r>
            <a:endParaRPr/>
          </a:p>
        </p:txBody>
      </p:sp>
      <p:sp>
        <p:nvSpPr>
          <p:cNvPr id="108" name="CustomShape 3"/>
          <p:cNvSpPr/>
          <p:nvPr/>
        </p:nvSpPr>
        <p:spPr>
          <a:xfrm>
            <a:off x="0" y="0"/>
            <a:ext cx="11796480" cy="11796480"/>
          </a:xfrm>
          <a:prstGeom prst="rect">
            <a:avLst/>
          </a:prstGeom>
        </p:spPr>
        <p:txBody>
          <a:bodyPr lIns="90000" tIns="45000" rIns="90000" bIns="45000"/>
          <a:lstStyle/>
          <a:p>
            <a:pPr algn="ctr">
              <a:lnSpc>
                <a:spcPct val="100000"/>
              </a:lnSpc>
            </a:pPr>
            <a:fld id="{11212101-B181-4151-81C1-9151E1611151}" type="slidenum">
              <a:rPr lang="en-US" sz="2400">
                <a:solidFill>
                  <a:srgbClr val="FFFFFF"/>
                </a:solidFill>
                <a:latin typeface="Times New Roman"/>
                <a:ea typeface="+mn-ea"/>
              </a:rPr>
              <a:t>22</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PlaceHolder 1"/>
          <p:cNvSpPr>
            <a:spLocks noGrp="1"/>
          </p:cNvSpPr>
          <p:nvPr>
            <p:ph type="body"/>
          </p:nvPr>
        </p:nvSpPr>
        <p:spPr>
          <a:xfrm>
            <a:off x="0" y="0"/>
            <a:ext cx="11796480" cy="11796480"/>
          </a:xfrm>
          <a:prstGeom prst="rect">
            <a:avLst/>
          </a:prstGeom>
        </p:spPr>
        <p:txBody>
          <a:bodyPr lIns="90000" tIns="45000" rIns="90000" bIns="45000"/>
          <a:lstStyle/>
          <a:p>
            <a:r>
              <a:rPr lang="en-US"/>
              <a:t>&lt;Your notes here.&gt;</a:t>
            </a:r>
            <a:endParaRPr/>
          </a:p>
          <a:p>
            <a:endParaRPr/>
          </a:p>
        </p:txBody>
      </p:sp>
      <p:sp>
        <p:nvSpPr>
          <p:cNvPr id="110" name="CustomShape 2"/>
          <p:cNvSpPr/>
          <p:nvPr/>
        </p:nvSpPr>
        <p:spPr>
          <a:xfrm>
            <a:off x="0" y="0"/>
            <a:ext cx="11796480" cy="11796480"/>
          </a:xfrm>
          <a:prstGeom prst="rect">
            <a:avLst/>
          </a:prstGeom>
        </p:spPr>
        <p:txBody>
          <a:bodyPr lIns="90000" tIns="45000" rIns="90000" bIns="45000"/>
          <a:lstStyle/>
          <a:p>
            <a:pPr algn="ctr">
              <a:lnSpc>
                <a:spcPct val="100000"/>
              </a:lnSpc>
            </a:pPr>
            <a:r>
              <a:rPr lang="en-US" sz="2400">
                <a:solidFill>
                  <a:srgbClr val="FFFFFF"/>
                </a:solidFill>
                <a:latin typeface="Times New Roman"/>
                <a:ea typeface="+mn-ea"/>
              </a:rPr>
              <a:t>9/10/12</a:t>
            </a:r>
            <a:endParaRPr/>
          </a:p>
        </p:txBody>
      </p:sp>
      <p:sp>
        <p:nvSpPr>
          <p:cNvPr id="111" name="CustomShape 3"/>
          <p:cNvSpPr/>
          <p:nvPr/>
        </p:nvSpPr>
        <p:spPr>
          <a:xfrm>
            <a:off x="0" y="0"/>
            <a:ext cx="11796480" cy="11796480"/>
          </a:xfrm>
          <a:prstGeom prst="rect">
            <a:avLst/>
          </a:prstGeom>
        </p:spPr>
        <p:txBody>
          <a:bodyPr lIns="90000" tIns="45000" rIns="90000" bIns="45000"/>
          <a:lstStyle/>
          <a:p>
            <a:pPr algn="ctr">
              <a:lnSpc>
                <a:spcPct val="100000"/>
              </a:lnSpc>
            </a:pPr>
            <a:fld id="{D1818141-3151-41F1-91D1-E16101E1C121}" type="slidenum">
              <a:rPr lang="en-US" sz="2400">
                <a:solidFill>
                  <a:srgbClr val="FFFFFF"/>
                </a:solidFill>
                <a:latin typeface="Times New Roman"/>
                <a:ea typeface="+mn-ea"/>
              </a:rPr>
              <a:t>23</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PlaceHolder 1"/>
          <p:cNvSpPr>
            <a:spLocks noGrp="1"/>
          </p:cNvSpPr>
          <p:nvPr>
            <p:ph type="body"/>
          </p:nvPr>
        </p:nvSpPr>
        <p:spPr>
          <a:xfrm>
            <a:off x="0" y="0"/>
            <a:ext cx="11796480" cy="11796480"/>
          </a:xfrm>
          <a:prstGeom prst="rect">
            <a:avLst/>
          </a:prstGeom>
        </p:spPr>
        <p:txBody>
          <a:bodyPr lIns="90000" tIns="45000" rIns="90000" bIns="45000"/>
          <a:lstStyle/>
          <a:p>
            <a:r>
              <a:rPr lang="en-US"/>
              <a:t>&lt;Your notes here.&gt;</a:t>
            </a:r>
            <a:endParaRPr/>
          </a:p>
          <a:p>
            <a:endParaRPr/>
          </a:p>
        </p:txBody>
      </p:sp>
      <p:sp>
        <p:nvSpPr>
          <p:cNvPr id="113" name="CustomShape 2"/>
          <p:cNvSpPr/>
          <p:nvPr/>
        </p:nvSpPr>
        <p:spPr>
          <a:xfrm>
            <a:off x="0" y="0"/>
            <a:ext cx="11796480" cy="11796480"/>
          </a:xfrm>
          <a:prstGeom prst="rect">
            <a:avLst/>
          </a:prstGeom>
        </p:spPr>
        <p:txBody>
          <a:bodyPr lIns="90000" tIns="45000" rIns="90000" bIns="45000"/>
          <a:lstStyle/>
          <a:p>
            <a:pPr algn="ctr">
              <a:lnSpc>
                <a:spcPct val="100000"/>
              </a:lnSpc>
            </a:pPr>
            <a:r>
              <a:rPr lang="en-US" sz="2400">
                <a:solidFill>
                  <a:srgbClr val="FFFFFF"/>
                </a:solidFill>
                <a:latin typeface="Times New Roman"/>
                <a:ea typeface="+mn-ea"/>
              </a:rPr>
              <a:t>9/10/12</a:t>
            </a:r>
            <a:endParaRPr/>
          </a:p>
        </p:txBody>
      </p:sp>
      <p:sp>
        <p:nvSpPr>
          <p:cNvPr id="114" name="CustomShape 3"/>
          <p:cNvSpPr/>
          <p:nvPr/>
        </p:nvSpPr>
        <p:spPr>
          <a:xfrm>
            <a:off x="0" y="0"/>
            <a:ext cx="11796480" cy="11796480"/>
          </a:xfrm>
          <a:prstGeom prst="rect">
            <a:avLst/>
          </a:prstGeom>
        </p:spPr>
        <p:txBody>
          <a:bodyPr lIns="90000" tIns="45000" rIns="90000" bIns="45000"/>
          <a:lstStyle/>
          <a:p>
            <a:pPr algn="ctr">
              <a:lnSpc>
                <a:spcPct val="100000"/>
              </a:lnSpc>
            </a:pPr>
            <a:fld id="{11F1E151-D1F1-4161-9181-D1013171A1B1}" type="slidenum">
              <a:rPr lang="en-US" sz="2400">
                <a:solidFill>
                  <a:srgbClr val="FFFFFF"/>
                </a:solidFill>
                <a:latin typeface="Times New Roman"/>
                <a:ea typeface="+mn-ea"/>
              </a:rPr>
              <a:t>24</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PlaceHolder 1"/>
          <p:cNvSpPr>
            <a:spLocks noGrp="1"/>
          </p:cNvSpPr>
          <p:nvPr>
            <p:ph type="body"/>
          </p:nvPr>
        </p:nvSpPr>
        <p:spPr>
          <a:xfrm>
            <a:off x="0" y="0"/>
            <a:ext cx="11796480" cy="11796480"/>
          </a:xfrm>
          <a:prstGeom prst="rect">
            <a:avLst/>
          </a:prstGeom>
        </p:spPr>
        <p:txBody>
          <a:bodyPr lIns="90000" tIns="45000" rIns="90000" bIns="45000"/>
          <a:lstStyle/>
          <a:p>
            <a:r>
              <a:rPr lang="en-US"/>
              <a:t>&lt;Your notes here.&gt;</a:t>
            </a:r>
            <a:endParaRPr/>
          </a:p>
          <a:p>
            <a:endParaRPr/>
          </a:p>
        </p:txBody>
      </p:sp>
      <p:sp>
        <p:nvSpPr>
          <p:cNvPr id="116" name="CustomShape 2"/>
          <p:cNvSpPr/>
          <p:nvPr/>
        </p:nvSpPr>
        <p:spPr>
          <a:xfrm>
            <a:off x="0" y="0"/>
            <a:ext cx="11796480" cy="11796480"/>
          </a:xfrm>
          <a:prstGeom prst="rect">
            <a:avLst/>
          </a:prstGeom>
        </p:spPr>
        <p:txBody>
          <a:bodyPr lIns="90000" tIns="45000" rIns="90000" bIns="45000"/>
          <a:lstStyle/>
          <a:p>
            <a:pPr algn="ctr">
              <a:lnSpc>
                <a:spcPct val="100000"/>
              </a:lnSpc>
            </a:pPr>
            <a:r>
              <a:rPr lang="en-US" sz="2400">
                <a:solidFill>
                  <a:srgbClr val="FFFFFF"/>
                </a:solidFill>
                <a:latin typeface="Times New Roman"/>
                <a:ea typeface="+mn-ea"/>
              </a:rPr>
              <a:t>9/10/12</a:t>
            </a:r>
            <a:endParaRPr/>
          </a:p>
        </p:txBody>
      </p:sp>
      <p:sp>
        <p:nvSpPr>
          <p:cNvPr id="117" name="CustomShape 3"/>
          <p:cNvSpPr/>
          <p:nvPr/>
        </p:nvSpPr>
        <p:spPr>
          <a:xfrm>
            <a:off x="0" y="0"/>
            <a:ext cx="11796480" cy="11796480"/>
          </a:xfrm>
          <a:prstGeom prst="rect">
            <a:avLst/>
          </a:prstGeom>
        </p:spPr>
        <p:txBody>
          <a:bodyPr lIns="90000" tIns="45000" rIns="90000" bIns="45000"/>
          <a:lstStyle/>
          <a:p>
            <a:pPr algn="ctr">
              <a:lnSpc>
                <a:spcPct val="100000"/>
              </a:lnSpc>
            </a:pPr>
            <a:fld id="{E1D101F1-4151-4111-8101-A19181C1E1F1}" type="slidenum">
              <a:rPr lang="en-US" sz="2400">
                <a:solidFill>
                  <a:srgbClr val="FFFFFF"/>
                </a:solidFill>
                <a:latin typeface="Times New Roman"/>
                <a:ea typeface="+mn-ea"/>
              </a:rPr>
              <a:t>25</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PlaceHolder 1"/>
          <p:cNvSpPr>
            <a:spLocks noGrp="1"/>
          </p:cNvSpPr>
          <p:nvPr>
            <p:ph type="body"/>
          </p:nvPr>
        </p:nvSpPr>
        <p:spPr>
          <a:xfrm>
            <a:off x="0" y="0"/>
            <a:ext cx="11796480" cy="11796480"/>
          </a:xfrm>
          <a:prstGeom prst="rect">
            <a:avLst/>
          </a:prstGeom>
        </p:spPr>
        <p:txBody>
          <a:bodyPr lIns="90000" tIns="45000" rIns="90000" bIns="45000"/>
          <a:lstStyle/>
          <a:p>
            <a:r>
              <a:rPr lang="en-US"/>
              <a:t>&lt;Your notes here.&gt;</a:t>
            </a:r>
            <a:endParaRPr/>
          </a:p>
          <a:p>
            <a:endParaRPr/>
          </a:p>
        </p:txBody>
      </p:sp>
      <p:sp>
        <p:nvSpPr>
          <p:cNvPr id="119" name="CustomShape 2"/>
          <p:cNvSpPr/>
          <p:nvPr/>
        </p:nvSpPr>
        <p:spPr>
          <a:xfrm>
            <a:off x="0" y="0"/>
            <a:ext cx="11796480" cy="11796480"/>
          </a:xfrm>
          <a:prstGeom prst="rect">
            <a:avLst/>
          </a:prstGeom>
        </p:spPr>
        <p:txBody>
          <a:bodyPr lIns="90000" tIns="45000" rIns="90000" bIns="45000"/>
          <a:lstStyle/>
          <a:p>
            <a:pPr algn="ctr">
              <a:lnSpc>
                <a:spcPct val="100000"/>
              </a:lnSpc>
            </a:pPr>
            <a:r>
              <a:rPr lang="en-US" sz="2400">
                <a:solidFill>
                  <a:srgbClr val="FFFFFF"/>
                </a:solidFill>
                <a:latin typeface="Times New Roman"/>
                <a:ea typeface="+mn-ea"/>
              </a:rPr>
              <a:t>9/10/12</a:t>
            </a:r>
            <a:endParaRPr/>
          </a:p>
        </p:txBody>
      </p:sp>
      <p:sp>
        <p:nvSpPr>
          <p:cNvPr id="120" name="CustomShape 3"/>
          <p:cNvSpPr/>
          <p:nvPr/>
        </p:nvSpPr>
        <p:spPr>
          <a:xfrm>
            <a:off x="0" y="0"/>
            <a:ext cx="11796480" cy="11796480"/>
          </a:xfrm>
          <a:prstGeom prst="rect">
            <a:avLst/>
          </a:prstGeom>
        </p:spPr>
        <p:txBody>
          <a:bodyPr lIns="90000" tIns="45000" rIns="90000" bIns="45000"/>
          <a:lstStyle/>
          <a:p>
            <a:pPr algn="ctr">
              <a:lnSpc>
                <a:spcPct val="100000"/>
              </a:lnSpc>
            </a:pPr>
            <a:fld id="{C13131C1-B1D1-4191-A1D1-51F131011171}" type="slidenum">
              <a:rPr lang="en-US" sz="2400">
                <a:solidFill>
                  <a:srgbClr val="FFFFFF"/>
                </a:solidFill>
                <a:latin typeface="Times New Roman"/>
                <a:ea typeface="+mn-ea"/>
              </a:rPr>
              <a:t>26</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PlaceHolder 1"/>
          <p:cNvSpPr>
            <a:spLocks noGrp="1"/>
          </p:cNvSpPr>
          <p:nvPr>
            <p:ph type="body"/>
          </p:nvPr>
        </p:nvSpPr>
        <p:spPr>
          <a:xfrm>
            <a:off x="0" y="0"/>
            <a:ext cx="11796480" cy="11796480"/>
          </a:xfrm>
          <a:prstGeom prst="rect">
            <a:avLst/>
          </a:prstGeom>
        </p:spPr>
        <p:txBody>
          <a:bodyPr lIns="90000" tIns="45000" rIns="90000" bIns="45000"/>
          <a:lstStyle/>
          <a:p>
            <a:r>
              <a:rPr lang="en-US"/>
              <a:t>&lt;Your notes here.&gt;</a:t>
            </a:r>
            <a:endParaRPr/>
          </a:p>
          <a:p>
            <a:endParaRPr/>
          </a:p>
        </p:txBody>
      </p:sp>
      <p:sp>
        <p:nvSpPr>
          <p:cNvPr id="122" name="CustomShape 2"/>
          <p:cNvSpPr/>
          <p:nvPr/>
        </p:nvSpPr>
        <p:spPr>
          <a:xfrm>
            <a:off x="0" y="0"/>
            <a:ext cx="11796480" cy="11796480"/>
          </a:xfrm>
          <a:prstGeom prst="rect">
            <a:avLst/>
          </a:prstGeom>
        </p:spPr>
        <p:txBody>
          <a:bodyPr lIns="90000" tIns="45000" rIns="90000" bIns="45000"/>
          <a:lstStyle/>
          <a:p>
            <a:pPr algn="ctr">
              <a:lnSpc>
                <a:spcPct val="100000"/>
              </a:lnSpc>
            </a:pPr>
            <a:r>
              <a:rPr lang="en-US" sz="2400">
                <a:solidFill>
                  <a:srgbClr val="FFFFFF"/>
                </a:solidFill>
                <a:latin typeface="Times New Roman"/>
                <a:ea typeface="+mn-ea"/>
              </a:rPr>
              <a:t>9/10/12</a:t>
            </a:r>
            <a:endParaRPr/>
          </a:p>
        </p:txBody>
      </p:sp>
      <p:sp>
        <p:nvSpPr>
          <p:cNvPr id="123" name="CustomShape 3"/>
          <p:cNvSpPr/>
          <p:nvPr/>
        </p:nvSpPr>
        <p:spPr>
          <a:xfrm>
            <a:off x="0" y="0"/>
            <a:ext cx="11796480" cy="11796480"/>
          </a:xfrm>
          <a:prstGeom prst="rect">
            <a:avLst/>
          </a:prstGeom>
        </p:spPr>
        <p:txBody>
          <a:bodyPr lIns="90000" tIns="45000" rIns="90000" bIns="45000"/>
          <a:lstStyle/>
          <a:p>
            <a:pPr algn="ctr">
              <a:lnSpc>
                <a:spcPct val="100000"/>
              </a:lnSpc>
            </a:pPr>
            <a:fld id="{A1710181-4111-4101-91F1-D1E1B1614181}" type="slidenum">
              <a:rPr lang="en-US" sz="2400">
                <a:solidFill>
                  <a:srgbClr val="FFFFFF"/>
                </a:solidFill>
                <a:latin typeface="Times New Roman"/>
                <a:ea typeface="+mn-ea"/>
              </a:rPr>
              <a:t>27</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PlaceHolder 1"/>
          <p:cNvSpPr>
            <a:spLocks noGrp="1"/>
          </p:cNvSpPr>
          <p:nvPr>
            <p:ph type="body"/>
          </p:nvPr>
        </p:nvSpPr>
        <p:spPr>
          <a:xfrm>
            <a:off x="0" y="0"/>
            <a:ext cx="11796480" cy="11796480"/>
          </a:xfrm>
          <a:prstGeom prst="rect">
            <a:avLst/>
          </a:prstGeom>
        </p:spPr>
        <p:txBody>
          <a:bodyPr lIns="90000" tIns="45000" rIns="90000" bIns="45000"/>
          <a:lstStyle/>
          <a:p>
            <a:r>
              <a:rPr lang="en-US"/>
              <a:t>&lt;Your notes here.&gt;</a:t>
            </a:r>
            <a:endParaRPr/>
          </a:p>
          <a:p>
            <a:endParaRPr/>
          </a:p>
        </p:txBody>
      </p:sp>
      <p:sp>
        <p:nvSpPr>
          <p:cNvPr id="125" name="CustomShape 2"/>
          <p:cNvSpPr/>
          <p:nvPr/>
        </p:nvSpPr>
        <p:spPr>
          <a:xfrm>
            <a:off x="0" y="0"/>
            <a:ext cx="11796480" cy="11796480"/>
          </a:xfrm>
          <a:prstGeom prst="rect">
            <a:avLst/>
          </a:prstGeom>
        </p:spPr>
        <p:txBody>
          <a:bodyPr lIns="90000" tIns="45000" rIns="90000" bIns="45000"/>
          <a:lstStyle/>
          <a:p>
            <a:pPr algn="ctr">
              <a:lnSpc>
                <a:spcPct val="100000"/>
              </a:lnSpc>
            </a:pPr>
            <a:r>
              <a:rPr lang="en-US" sz="2400">
                <a:solidFill>
                  <a:srgbClr val="FFFFFF"/>
                </a:solidFill>
                <a:latin typeface="Times New Roman"/>
                <a:ea typeface="+mn-ea"/>
              </a:rPr>
              <a:t>9/10/12</a:t>
            </a:r>
            <a:endParaRPr/>
          </a:p>
        </p:txBody>
      </p:sp>
      <p:sp>
        <p:nvSpPr>
          <p:cNvPr id="126" name="CustomShape 3"/>
          <p:cNvSpPr/>
          <p:nvPr/>
        </p:nvSpPr>
        <p:spPr>
          <a:xfrm>
            <a:off x="0" y="0"/>
            <a:ext cx="11796480" cy="11796480"/>
          </a:xfrm>
          <a:prstGeom prst="rect">
            <a:avLst/>
          </a:prstGeom>
        </p:spPr>
        <p:txBody>
          <a:bodyPr lIns="90000" tIns="45000" rIns="90000" bIns="45000"/>
          <a:lstStyle/>
          <a:p>
            <a:pPr algn="ctr">
              <a:lnSpc>
                <a:spcPct val="100000"/>
              </a:lnSpc>
            </a:pPr>
            <a:fld id="{D1613161-B131-4171-B161-71B15171D101}" type="slidenum">
              <a:rPr lang="en-US" sz="2400">
                <a:solidFill>
                  <a:srgbClr val="FFFFFF"/>
                </a:solidFill>
                <a:latin typeface="Times New Roman"/>
                <a:ea typeface="+mn-ea"/>
              </a:rPr>
              <a:t>28</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PlaceHolder 1"/>
          <p:cNvSpPr>
            <a:spLocks noGrp="1"/>
          </p:cNvSpPr>
          <p:nvPr>
            <p:ph type="body"/>
          </p:nvPr>
        </p:nvSpPr>
        <p:spPr>
          <a:xfrm>
            <a:off x="0" y="0"/>
            <a:ext cx="11796480" cy="11796480"/>
          </a:xfrm>
          <a:prstGeom prst="rect">
            <a:avLst/>
          </a:prstGeom>
        </p:spPr>
        <p:txBody>
          <a:bodyPr lIns="90000" tIns="45000" rIns="90000" bIns="45000"/>
          <a:lstStyle/>
          <a:p>
            <a:r>
              <a:rPr lang="en-US"/>
              <a:t>&lt;Your notes here.&gt;</a:t>
            </a:r>
            <a:endParaRPr/>
          </a:p>
          <a:p>
            <a:endParaRPr/>
          </a:p>
        </p:txBody>
      </p:sp>
      <p:sp>
        <p:nvSpPr>
          <p:cNvPr id="128" name="CustomShape 2"/>
          <p:cNvSpPr/>
          <p:nvPr/>
        </p:nvSpPr>
        <p:spPr>
          <a:xfrm>
            <a:off x="0" y="0"/>
            <a:ext cx="11796480" cy="11796480"/>
          </a:xfrm>
          <a:prstGeom prst="rect">
            <a:avLst/>
          </a:prstGeom>
        </p:spPr>
        <p:txBody>
          <a:bodyPr lIns="90000" tIns="45000" rIns="90000" bIns="45000"/>
          <a:lstStyle/>
          <a:p>
            <a:pPr algn="ctr">
              <a:lnSpc>
                <a:spcPct val="100000"/>
              </a:lnSpc>
            </a:pPr>
            <a:r>
              <a:rPr lang="en-US" sz="2400">
                <a:solidFill>
                  <a:srgbClr val="FFFFFF"/>
                </a:solidFill>
                <a:latin typeface="Times New Roman"/>
                <a:ea typeface="+mn-ea"/>
              </a:rPr>
              <a:t>9/10/12</a:t>
            </a:r>
            <a:endParaRPr/>
          </a:p>
        </p:txBody>
      </p:sp>
      <p:sp>
        <p:nvSpPr>
          <p:cNvPr id="129" name="CustomShape 3"/>
          <p:cNvSpPr/>
          <p:nvPr/>
        </p:nvSpPr>
        <p:spPr>
          <a:xfrm>
            <a:off x="0" y="0"/>
            <a:ext cx="11796480" cy="11796480"/>
          </a:xfrm>
          <a:prstGeom prst="rect">
            <a:avLst/>
          </a:prstGeom>
        </p:spPr>
        <p:txBody>
          <a:bodyPr lIns="90000" tIns="45000" rIns="90000" bIns="45000"/>
          <a:lstStyle/>
          <a:p>
            <a:pPr algn="ctr">
              <a:lnSpc>
                <a:spcPct val="100000"/>
              </a:lnSpc>
            </a:pPr>
            <a:fld id="{F181C191-B1D1-4111-A141-B1D1510171C1}" type="slidenum">
              <a:rPr lang="en-US" sz="2400">
                <a:solidFill>
                  <a:srgbClr val="FFFFFF"/>
                </a:solidFill>
                <a:latin typeface="Times New Roman"/>
                <a:ea typeface="+mn-ea"/>
              </a:rPr>
              <a:t>29</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3"/>
          <p:cNvSpPr>
            <a:spLocks noGrp="1" noChangeArrowheads="1"/>
          </p:cNvSpPr>
          <p:nvPr>
            <p:ph type="dt" sz="quarter" idx="1"/>
          </p:nvPr>
        </p:nvSpPr>
        <p:spPr>
          <a:noFill/>
        </p:spPr>
        <p:txBody>
          <a:bodyPr/>
          <a:lstStyle/>
          <a:p>
            <a:fld id="{1D4CA414-BE7E-5D49-A4BC-65E2145E1551}" type="datetime1">
              <a:rPr lang="en-US"/>
              <a:pPr/>
              <a:t>9/11/12</a:t>
            </a:fld>
            <a:endParaRPr lang="en-US"/>
          </a:p>
        </p:txBody>
      </p:sp>
      <p:sp>
        <p:nvSpPr>
          <p:cNvPr id="76803" name="Rectangle 7"/>
          <p:cNvSpPr>
            <a:spLocks noGrp="1" noChangeArrowheads="1"/>
          </p:cNvSpPr>
          <p:nvPr>
            <p:ph type="sldNum" sz="quarter" idx="5"/>
          </p:nvPr>
        </p:nvSpPr>
        <p:spPr>
          <a:noFill/>
        </p:spPr>
        <p:txBody>
          <a:bodyPr/>
          <a:lstStyle/>
          <a:p>
            <a:fld id="{7661A9FE-E867-EF47-A53C-2A01F131813A}" type="slidenum">
              <a:rPr lang="en-US"/>
              <a:pPr/>
              <a:t>30</a:t>
            </a:fld>
            <a:endParaRPr lang="en-US"/>
          </a:p>
        </p:txBody>
      </p:sp>
      <p:sp>
        <p:nvSpPr>
          <p:cNvPr id="76804" name="Rectangle 2"/>
          <p:cNvSpPr>
            <a:spLocks noGrp="1" noRot="1" noChangeAspect="1" noChangeArrowheads="1" noTextEdit="1"/>
          </p:cNvSpPr>
          <p:nvPr>
            <p:ph type="sldImg"/>
          </p:nvPr>
        </p:nvSpPr>
        <p:spPr>
          <a:ln/>
        </p:spPr>
      </p:sp>
      <p:sp>
        <p:nvSpPr>
          <p:cNvPr id="76805" name="Rectangle 3"/>
          <p:cNvSpPr>
            <a:spLocks noGrp="1" noChangeArrowheads="1"/>
          </p:cNvSpPr>
          <p:nvPr>
            <p:ph type="body" idx="1"/>
          </p:nvPr>
        </p:nvSpPr>
        <p:spPr>
          <a:noFill/>
          <a:ln/>
        </p:spPr>
        <p:txBody>
          <a:bodyPr/>
          <a:lstStyle/>
          <a:p>
            <a:pPr eaLnBrk="1" hangingPunct="1"/>
            <a:r>
              <a:rPr lang="en-US" dirty="0">
                <a:latin typeface="Arial" pitchFamily="-109" charset="0"/>
                <a:ea typeface="ＭＳ Ｐゴシック" pitchFamily="-109" charset="-128"/>
                <a:cs typeface="ＭＳ Ｐゴシック" pitchFamily="-109" charset="-128"/>
              </a:rPr>
              <a:t>This is the end. The slides beyond this point are for answering questions that may arise but not needed in the main talk. Some slides may also be unfinished and are not needed but kept just </a:t>
            </a:r>
            <a:r>
              <a:rPr lang="en-US">
                <a:latin typeface="Arial" pitchFamily="-109" charset="0"/>
                <a:ea typeface="ＭＳ Ｐゴシック" pitchFamily="-109" charset="-128"/>
                <a:cs typeface="ＭＳ Ｐゴシック" pitchFamily="-109" charset="-128"/>
              </a:rPr>
              <a:t>in </a:t>
            </a:r>
            <a:r>
              <a:rPr lang="en-US" smtClean="0">
                <a:latin typeface="Arial" pitchFamily="-109" charset="0"/>
                <a:ea typeface="ＭＳ Ｐゴシック" pitchFamily="-109" charset="-128"/>
                <a:cs typeface="ＭＳ Ｐゴシック" pitchFamily="-109" charset="-128"/>
              </a:rPr>
              <a:t>case.</a:t>
            </a:r>
            <a:endParaRPr lang="en-US" dirty="0">
              <a:latin typeface="Arial" pitchFamily="-109" charset="0"/>
              <a:ea typeface="ＭＳ Ｐゴシック" pitchFamily="-109" charset="-128"/>
              <a:cs typeface="ＭＳ Ｐゴシック" pitchFamily="-109" charset="-128"/>
            </a:endParaRPr>
          </a:p>
          <a:p>
            <a:pPr eaLnBrk="1" hangingPunct="1"/>
            <a:endParaRPr lang="en-US" dirty="0">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Work?</a:t>
            </a:r>
            <a:endParaRPr lang="en-US" dirty="0"/>
          </a:p>
        </p:txBody>
      </p:sp>
      <p:sp>
        <p:nvSpPr>
          <p:cNvPr id="4" name="Date Placeholder 3"/>
          <p:cNvSpPr>
            <a:spLocks noGrp="1"/>
          </p:cNvSpPr>
          <p:nvPr>
            <p:ph type="dt" idx="10"/>
          </p:nvPr>
        </p:nvSpPr>
        <p:spPr/>
        <p:txBody>
          <a:bodyPr/>
          <a:lstStyle/>
          <a:p>
            <a:fld id="{3B3024D6-64B1-C441-91BD-25FAE899D92F}" type="datetime1">
              <a:rPr lang="en-US" smtClean="0"/>
              <a:pPr/>
              <a:t>9/11/12</a:t>
            </a:fld>
            <a:endParaRPr lang="en-US"/>
          </a:p>
        </p:txBody>
      </p:sp>
      <p:sp>
        <p:nvSpPr>
          <p:cNvPr id="5" name="Slide Number Placeholder 4"/>
          <p:cNvSpPr>
            <a:spLocks noGrp="1"/>
          </p:cNvSpPr>
          <p:nvPr>
            <p:ph type="sldNum" sz="quarter" idx="11"/>
          </p:nvPr>
        </p:nvSpPr>
        <p:spPr/>
        <p:txBody>
          <a:bodyPr/>
          <a:lstStyle/>
          <a:p>
            <a:fld id="{471AD563-529E-0F4C-B4B0-089A706BE3F1}" type="slidenum">
              <a:rPr lang="en-US" smtClean="0"/>
              <a:pPr/>
              <a:t>3</a:t>
            </a:fld>
            <a:endParaRPr lang="en-US"/>
          </a:p>
        </p:txBody>
      </p:sp>
    </p:spTree>
    <p:extLst>
      <p:ext uri="{BB962C8B-B14F-4D97-AF65-F5344CB8AC3E}">
        <p14:creationId xmlns:p14="http://schemas.microsoft.com/office/powerpoint/2010/main" val="9481865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3"/>
          <p:cNvSpPr>
            <a:spLocks noGrp="1" noChangeArrowheads="1"/>
          </p:cNvSpPr>
          <p:nvPr>
            <p:ph type="dt" sz="quarter" idx="1"/>
          </p:nvPr>
        </p:nvSpPr>
        <p:spPr>
          <a:noFill/>
        </p:spPr>
        <p:txBody>
          <a:bodyPr/>
          <a:lstStyle/>
          <a:p>
            <a:fld id="{BE53FA4A-5E7E-D546-A44C-B6609A952BF2}" type="datetime1">
              <a:rPr lang="en-US"/>
              <a:pPr/>
              <a:t>9/11/12</a:t>
            </a:fld>
            <a:endParaRPr lang="en-US"/>
          </a:p>
        </p:txBody>
      </p:sp>
      <p:sp>
        <p:nvSpPr>
          <p:cNvPr id="78851" name="Rectangle 7"/>
          <p:cNvSpPr>
            <a:spLocks noGrp="1" noChangeArrowheads="1"/>
          </p:cNvSpPr>
          <p:nvPr>
            <p:ph type="sldNum" sz="quarter" idx="5"/>
          </p:nvPr>
        </p:nvSpPr>
        <p:spPr>
          <a:noFill/>
        </p:spPr>
        <p:txBody>
          <a:bodyPr/>
          <a:lstStyle/>
          <a:p>
            <a:fld id="{D82F05DF-5551-8046-B643-3C0C043378FF}" type="slidenum">
              <a:rPr lang="en-US"/>
              <a:pPr/>
              <a:t>32</a:t>
            </a:fld>
            <a:endParaRPr lang="en-US"/>
          </a:p>
        </p:txBody>
      </p:sp>
      <p:sp>
        <p:nvSpPr>
          <p:cNvPr id="78852" name="Rectangle 2"/>
          <p:cNvSpPr>
            <a:spLocks noGrp="1" noRot="1" noChangeAspect="1" noChangeArrowheads="1" noTextEdit="1"/>
          </p:cNvSpPr>
          <p:nvPr>
            <p:ph type="sldImg"/>
          </p:nvPr>
        </p:nvSpPr>
        <p:spPr>
          <a:ln/>
        </p:spPr>
      </p:sp>
      <p:sp>
        <p:nvSpPr>
          <p:cNvPr id="78853" name="Rectangle 3"/>
          <p:cNvSpPr>
            <a:spLocks noGrp="1" noChangeArrowheads="1"/>
          </p:cNvSpPr>
          <p:nvPr>
            <p:ph type="body" idx="1"/>
          </p:nvPr>
        </p:nvSpPr>
        <p:spPr>
          <a:noFill/>
          <a:ln/>
        </p:spPr>
        <p:txBody>
          <a:bodyPr/>
          <a:lstStyle/>
          <a:p>
            <a:pPr eaLnBrk="1" hangingPunct="1"/>
            <a:r>
              <a:rPr lang="en-US">
                <a:latin typeface="Arial" pitchFamily="-109" charset="0"/>
                <a:ea typeface="ＭＳ Ｐゴシック" pitchFamily="-109" charset="-128"/>
                <a:cs typeface="ＭＳ Ｐゴシック" pitchFamily="-109" charset="-128"/>
              </a:rPr>
              <a:t>Intangible things, Data, Programs, Algorithms, Processes, Music, text, etc., Inventions</a:t>
            </a:r>
          </a:p>
          <a:p>
            <a:pPr eaLnBrk="1" hangingPunct="1"/>
            <a:r>
              <a:rPr lang="en-US">
                <a:latin typeface="Arial" pitchFamily="-109" charset="0"/>
                <a:ea typeface="ＭＳ Ｐゴシック" pitchFamily="-109" charset="-128"/>
                <a:cs typeface="ＭＳ Ｐゴシック" pitchFamily="-109" charset="-128"/>
              </a:rPr>
              <a:t>Has commercial value. Has value beyond its physical form.</a:t>
            </a:r>
          </a:p>
          <a:p>
            <a:pPr eaLnBrk="1" hangingPunct="1"/>
            <a:r>
              <a:rPr lang="en-US">
                <a:latin typeface="Arial" pitchFamily="-109" charset="0"/>
                <a:ea typeface="ＭＳ Ｐゴシック" pitchFamily="-109" charset="-128"/>
                <a:cs typeface="ＭＳ Ｐゴシック" pitchFamily="-109" charset="-128"/>
              </a:rPr>
              <a:t>Trademark, Copyright, Patent, Technology, Trade Secret (Covered on next slides)</a:t>
            </a:r>
          </a:p>
          <a:p>
            <a:pPr eaLnBrk="1" hangingPunct="1"/>
            <a:endParaRPr lang="en-US">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3"/>
          <p:cNvSpPr>
            <a:spLocks noGrp="1" noChangeArrowheads="1"/>
          </p:cNvSpPr>
          <p:nvPr>
            <p:ph type="dt" sz="quarter" idx="1"/>
          </p:nvPr>
        </p:nvSpPr>
        <p:spPr>
          <a:noFill/>
        </p:spPr>
        <p:txBody>
          <a:bodyPr/>
          <a:lstStyle/>
          <a:p>
            <a:fld id="{D6ADA96F-0DA3-114C-AA5B-32811BEE4029}" type="datetime1">
              <a:rPr lang="en-US"/>
              <a:pPr/>
              <a:t>9/11/12</a:t>
            </a:fld>
            <a:endParaRPr lang="en-US"/>
          </a:p>
        </p:txBody>
      </p:sp>
      <p:sp>
        <p:nvSpPr>
          <p:cNvPr id="80899" name="Rectangle 7"/>
          <p:cNvSpPr>
            <a:spLocks noGrp="1" noChangeArrowheads="1"/>
          </p:cNvSpPr>
          <p:nvPr>
            <p:ph type="sldNum" sz="quarter" idx="5"/>
          </p:nvPr>
        </p:nvSpPr>
        <p:spPr>
          <a:noFill/>
        </p:spPr>
        <p:txBody>
          <a:bodyPr/>
          <a:lstStyle/>
          <a:p>
            <a:fld id="{7366EE9A-103A-C04D-9C5F-965683C7EF31}" type="slidenum">
              <a:rPr lang="en-US"/>
              <a:pPr/>
              <a:t>33</a:t>
            </a:fld>
            <a:endParaRPr lang="en-US"/>
          </a:p>
        </p:txBody>
      </p:sp>
      <p:sp>
        <p:nvSpPr>
          <p:cNvPr id="80900" name="Rectangle 2"/>
          <p:cNvSpPr>
            <a:spLocks noGrp="1" noRot="1" noChangeAspect="1" noChangeArrowheads="1"/>
          </p:cNvSpPr>
          <p:nvPr>
            <p:ph type="sldImg"/>
          </p:nvPr>
        </p:nvSpPr>
        <p:spPr>
          <a:solidFill>
            <a:srgbClr val="FFFFFF"/>
          </a:solidFill>
          <a:ln/>
        </p:spPr>
      </p:sp>
      <p:sp>
        <p:nvSpPr>
          <p:cNvPr id="80901"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a:latin typeface="Arial" pitchFamily="-109" charset="0"/>
                <a:ea typeface="ＭＳ Ｐゴシック" pitchFamily="-109" charset="-128"/>
                <a:cs typeface="ＭＳ Ｐゴシック" pitchFamily="-109" charset="-128"/>
              </a:rPr>
              <a:t>Used to denote a product or service.</a:t>
            </a:r>
          </a:p>
          <a:p>
            <a:pPr eaLnBrk="1" hangingPunct="1"/>
            <a:r>
              <a:rPr lang="en-US" dirty="0">
                <a:latin typeface="Arial" pitchFamily="-109" charset="0"/>
                <a:ea typeface="ＭＳ Ｐゴシック" pitchFamily="-109" charset="-128"/>
                <a:cs typeface="ＭＳ Ｐゴシック" pitchFamily="-109" charset="-128"/>
              </a:rPr>
              <a:t>Apply in specific areas of commerce. Only applies in specified area of business</a:t>
            </a:r>
          </a:p>
          <a:p>
            <a:pPr eaLnBrk="1" hangingPunct="1"/>
            <a:r>
              <a:rPr lang="en-US" dirty="0">
                <a:latin typeface="Arial" pitchFamily="-109" charset="0"/>
                <a:ea typeface="ＭＳ Ｐゴシック" pitchFamily="-109" charset="-128"/>
                <a:cs typeface="ＭＳ Ｐゴシック" pitchFamily="-109" charset="-128"/>
              </a:rPr>
              <a:t>Indefinite term as long as in </a:t>
            </a:r>
            <a:r>
              <a:rPr lang="en-US" dirty="0" smtClean="0">
                <a:latin typeface="Arial" pitchFamily="-109" charset="0"/>
                <a:ea typeface="ＭＳ Ｐゴシック" pitchFamily="-109" charset="-128"/>
                <a:cs typeface="ＭＳ Ｐゴシック" pitchFamily="-109" charset="-128"/>
              </a:rPr>
              <a:t>use and protected against becoming a common noun or verb. </a:t>
            </a:r>
          </a:p>
          <a:p>
            <a:pPr eaLnBrk="1" hangingPunct="1"/>
            <a:r>
              <a:rPr lang="en-US" dirty="0" smtClean="0">
                <a:latin typeface="Arial" pitchFamily="-109" charset="0"/>
                <a:ea typeface="ＭＳ Ｐゴシック" pitchFamily="-109" charset="-128"/>
                <a:cs typeface="ＭＳ Ｐゴシック" pitchFamily="-109" charset="-128"/>
              </a:rPr>
              <a:t>You do not have to register a trademark unless you want to bring</a:t>
            </a:r>
            <a:r>
              <a:rPr lang="en-US" baseline="0" dirty="0" smtClean="0">
                <a:latin typeface="Arial" pitchFamily="-109" charset="0"/>
                <a:ea typeface="ＭＳ Ｐゴシック" pitchFamily="-109" charset="-128"/>
                <a:cs typeface="ＭＳ Ｐゴシック" pitchFamily="-109" charset="-128"/>
              </a:rPr>
              <a:t> litigation before a federal court (there are other benefits too)</a:t>
            </a:r>
          </a:p>
          <a:p>
            <a:pPr eaLnBrk="1" hangingPunct="1"/>
            <a:endParaRPr lang="en-US" dirty="0">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3"/>
          <p:cNvSpPr>
            <a:spLocks noGrp="1" noChangeArrowheads="1"/>
          </p:cNvSpPr>
          <p:nvPr>
            <p:ph type="dt" sz="quarter" idx="1"/>
          </p:nvPr>
        </p:nvSpPr>
        <p:spPr>
          <a:noFill/>
        </p:spPr>
        <p:txBody>
          <a:bodyPr/>
          <a:lstStyle/>
          <a:p>
            <a:fld id="{62D2F2AF-DF8E-5046-8BA9-0636DE3E6F9E}" type="datetime1">
              <a:rPr lang="en-US"/>
              <a:pPr/>
              <a:t>9/11/12</a:t>
            </a:fld>
            <a:endParaRPr lang="en-US"/>
          </a:p>
        </p:txBody>
      </p:sp>
      <p:sp>
        <p:nvSpPr>
          <p:cNvPr id="82947" name="Rectangle 7"/>
          <p:cNvSpPr>
            <a:spLocks noGrp="1" noChangeArrowheads="1"/>
          </p:cNvSpPr>
          <p:nvPr>
            <p:ph type="sldNum" sz="quarter" idx="5"/>
          </p:nvPr>
        </p:nvSpPr>
        <p:spPr>
          <a:noFill/>
        </p:spPr>
        <p:txBody>
          <a:bodyPr/>
          <a:lstStyle/>
          <a:p>
            <a:fld id="{98B08E2D-A9E9-6B49-9E81-0EA3972A3A6F}" type="slidenum">
              <a:rPr lang="en-US"/>
              <a:pPr/>
              <a:t>34</a:t>
            </a:fld>
            <a:endParaRPr lang="en-US"/>
          </a:p>
        </p:txBody>
      </p:sp>
      <p:sp>
        <p:nvSpPr>
          <p:cNvPr id="82948" name="Rectangle 2"/>
          <p:cNvSpPr>
            <a:spLocks noGrp="1" noRot="1" noChangeAspect="1" noChangeArrowheads="1" noTextEdit="1"/>
          </p:cNvSpPr>
          <p:nvPr>
            <p:ph type="sldImg"/>
          </p:nvPr>
        </p:nvSpPr>
        <p:spPr>
          <a:ln/>
        </p:spPr>
      </p:sp>
      <p:sp>
        <p:nvSpPr>
          <p:cNvPr id="82949" name="Rectangle 3"/>
          <p:cNvSpPr>
            <a:spLocks noGrp="1" noChangeArrowheads="1"/>
          </p:cNvSpPr>
          <p:nvPr>
            <p:ph type="body" idx="1"/>
          </p:nvPr>
        </p:nvSpPr>
        <p:spPr>
          <a:noFill/>
          <a:ln/>
        </p:spPr>
        <p:txBody>
          <a:bodyPr/>
          <a:lstStyle/>
          <a:p>
            <a:pPr eaLnBrk="1" hangingPunct="1"/>
            <a:r>
              <a:rPr lang="en-US" dirty="0">
                <a:latin typeface="Arial" pitchFamily="-109" charset="0"/>
                <a:ea typeface="ＭＳ Ｐゴシック" pitchFamily="-109" charset="-128"/>
                <a:cs typeface="ＭＳ Ｐゴシック" pitchFamily="-109" charset="-128"/>
              </a:rPr>
              <a:t>Expression, not ideas: Fuzzy. E.g. derivative works, characters, merchandising, plots.</a:t>
            </a:r>
          </a:p>
          <a:p>
            <a:pPr eaLnBrk="1" hangingPunct="1"/>
            <a:r>
              <a:rPr lang="en-US" dirty="0">
                <a:latin typeface="Arial" pitchFamily="-109" charset="0"/>
                <a:ea typeface="ＭＳ Ｐゴシック" pitchFamily="-109" charset="-128"/>
                <a:cs typeface="ＭＳ Ｐゴシック" pitchFamily="-109" charset="-128"/>
              </a:rPr>
              <a:t>Mickey Mouse, Tarzan.</a:t>
            </a:r>
          </a:p>
          <a:p>
            <a:pPr eaLnBrk="1" hangingPunct="1"/>
            <a:r>
              <a:rPr lang="en-US" dirty="0">
                <a:latin typeface="Arial" pitchFamily="-109" charset="0"/>
                <a:ea typeface="ＭＳ Ｐゴシック" pitchFamily="-109" charset="-128"/>
                <a:cs typeface="ＭＳ Ｐゴシック" pitchFamily="-109" charset="-128"/>
              </a:rPr>
              <a:t>US Default : Original Author, Exception: work for hire, Transferred: yes</a:t>
            </a:r>
          </a:p>
          <a:p>
            <a:pPr eaLnBrk="1" hangingPunct="1"/>
            <a:r>
              <a:rPr lang="en-US" dirty="0">
                <a:latin typeface="Arial" pitchFamily="-109" charset="0"/>
                <a:ea typeface="ＭＳ Ｐゴシック" pitchFamily="-109" charset="-128"/>
                <a:cs typeface="ＭＳ Ｐゴシック" pitchFamily="-109" charset="-128"/>
              </a:rPr>
              <a:t>Rights: Publication, Performance / exhibition, Adaptation to other media, Excerpting, Attribution, Derivative works</a:t>
            </a:r>
          </a:p>
          <a:p>
            <a:pPr eaLnBrk="1" hangingPunct="1"/>
            <a:r>
              <a:rPr lang="en-US" dirty="0">
                <a:latin typeface="Arial" pitchFamily="-109" charset="0"/>
                <a:ea typeface="ＭＳ Ｐゴシック" pitchFamily="-109" charset="-128"/>
                <a:cs typeface="ＭＳ Ｐゴシック" pitchFamily="-109" charset="-128"/>
              </a:rPr>
              <a:t>US Term: Lifetime of author plus 70 years., 95 years for companies.</a:t>
            </a:r>
          </a:p>
          <a:p>
            <a:pPr eaLnBrk="1" hangingPunct="1"/>
            <a:r>
              <a:rPr lang="en-US" dirty="0">
                <a:latin typeface="Arial" pitchFamily="-109" charset="0"/>
                <a:ea typeface="ＭＳ Ｐゴシック" pitchFamily="-109" charset="-128"/>
                <a:cs typeface="ＭＳ Ｐゴシック" pitchFamily="-109" charset="-128"/>
              </a:rPr>
              <a:t>Governed by US law and international treaties (e.g. WIPO).</a:t>
            </a:r>
          </a:p>
          <a:p>
            <a:pPr eaLnBrk="1" hangingPunct="1"/>
            <a:r>
              <a:rPr lang="en-US" dirty="0">
                <a:latin typeface="Arial" pitchFamily="-109" charset="0"/>
                <a:ea typeface="ＭＳ Ｐゴシック" pitchFamily="-109" charset="-128"/>
                <a:cs typeface="ＭＳ Ｐゴシック" pitchFamily="-109" charset="-128"/>
              </a:rPr>
              <a:t>Fair Use: News reporting, reviews, etc., Scholarly / educational use, </a:t>
            </a:r>
            <a:r>
              <a:rPr lang="en-US" u="sng" dirty="0">
                <a:latin typeface="Arial" pitchFamily="-109" charset="0"/>
                <a:ea typeface="ＭＳ Ｐゴシック" pitchFamily="-109" charset="-128"/>
                <a:cs typeface="ＭＳ Ｐゴシック" pitchFamily="-109" charset="-128"/>
              </a:rPr>
              <a:t>Private</a:t>
            </a:r>
            <a:r>
              <a:rPr lang="en-US" dirty="0">
                <a:latin typeface="Arial" pitchFamily="-109" charset="0"/>
                <a:ea typeface="ＭＳ Ｐゴシック" pitchFamily="-109" charset="-128"/>
                <a:cs typeface="ＭＳ Ｐゴシック" pitchFamily="-109" charset="-128"/>
              </a:rPr>
              <a:t>, non-commercial use, Lending libraries and archives</a:t>
            </a:r>
          </a:p>
          <a:p>
            <a:pPr eaLnBrk="1" hangingPunct="1"/>
            <a:r>
              <a:rPr lang="en-US" dirty="0">
                <a:latin typeface="Arial" pitchFamily="-109" charset="0"/>
                <a:ea typeface="ＭＳ Ｐゴシック" pitchFamily="-109" charset="-128"/>
                <a:cs typeface="ＭＳ Ｐゴシック" pitchFamily="-109" charset="-128"/>
              </a:rPr>
              <a:t>Fair Use restrictions: Admission charge, Re-transmission</a:t>
            </a:r>
          </a:p>
          <a:p>
            <a:pPr eaLnBrk="1" hangingPunct="1"/>
            <a:r>
              <a:rPr lang="en-US" dirty="0">
                <a:latin typeface="Arial" pitchFamily="-109" charset="0"/>
                <a:ea typeface="ＭＳ Ｐゴシック" pitchFamily="-109" charset="-128"/>
                <a:cs typeface="ＭＳ Ｐゴシック" pitchFamily="-109" charset="-128"/>
              </a:rPr>
              <a:t>In general, you can: Read, view, play, etc., Copy for personal use., Time-shift.</a:t>
            </a:r>
          </a:p>
          <a:p>
            <a:pPr eaLnBrk="1" hangingPunct="1"/>
            <a:r>
              <a:rPr lang="en-US" dirty="0">
                <a:latin typeface="Arial" pitchFamily="-109" charset="0"/>
                <a:ea typeface="ＭＳ Ｐゴシック" pitchFamily="-109" charset="-128"/>
                <a:cs typeface="ＭＳ Ｐゴシック" pitchFamily="-109" charset="-128"/>
              </a:rPr>
              <a:t>In general, you cannot: Copy for others., Transfer to someone else but  keep a copy., Show / perform it publicly.</a:t>
            </a:r>
          </a:p>
          <a:p>
            <a:pPr eaLnBrk="1" hangingPunct="1"/>
            <a:r>
              <a:rPr lang="en-US" dirty="0" smtClean="0">
                <a:latin typeface="Arial" pitchFamily="-109" charset="0"/>
                <a:ea typeface="ＭＳ Ｐゴシック" pitchFamily="-109" charset="-128"/>
                <a:cs typeface="ＭＳ Ｐゴシック" pitchFamily="-109" charset="-128"/>
              </a:rPr>
              <a:t>What </a:t>
            </a:r>
            <a:r>
              <a:rPr lang="en-US" dirty="0">
                <a:latin typeface="Arial" pitchFamily="-109" charset="0"/>
                <a:ea typeface="ＭＳ Ｐゴシック" pitchFamily="-109" charset="-128"/>
                <a:cs typeface="ＭＳ Ｐゴシック" pitchFamily="-109" charset="-128"/>
              </a:rPr>
              <a:t>about video rentals?</a:t>
            </a:r>
          </a:p>
          <a:p>
            <a:pPr eaLnBrk="1" hangingPunct="1"/>
            <a:r>
              <a:rPr lang="en-US" dirty="0">
                <a:latin typeface="Arial" pitchFamily="-109" charset="0"/>
                <a:ea typeface="ＭＳ Ｐゴシック" pitchFamily="-109" charset="-128"/>
                <a:cs typeface="ＭＳ Ｐゴシック" pitchFamily="-109" charset="-128"/>
              </a:rPr>
              <a:t>Rationale: Encourage creativity. Encourage dissemination. Balance between private and public good. It’s a social contract.</a:t>
            </a:r>
          </a:p>
          <a:p>
            <a:pPr eaLnBrk="1" hangingPunct="1"/>
            <a:endParaRPr lang="en-US" dirty="0">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3"/>
          <p:cNvSpPr>
            <a:spLocks noGrp="1" noChangeArrowheads="1"/>
          </p:cNvSpPr>
          <p:nvPr>
            <p:ph type="dt" sz="quarter" idx="1"/>
          </p:nvPr>
        </p:nvSpPr>
        <p:spPr>
          <a:noFill/>
        </p:spPr>
        <p:txBody>
          <a:bodyPr/>
          <a:lstStyle/>
          <a:p>
            <a:fld id="{361FCDB2-BF92-CD45-B2BF-6FB7DBB50E18}" type="datetime1">
              <a:rPr lang="en-US"/>
              <a:pPr/>
              <a:t>9/11/12</a:t>
            </a:fld>
            <a:endParaRPr lang="en-US"/>
          </a:p>
        </p:txBody>
      </p:sp>
      <p:sp>
        <p:nvSpPr>
          <p:cNvPr id="84995" name="Rectangle 7"/>
          <p:cNvSpPr>
            <a:spLocks noGrp="1" noChangeArrowheads="1"/>
          </p:cNvSpPr>
          <p:nvPr>
            <p:ph type="sldNum" sz="quarter" idx="5"/>
          </p:nvPr>
        </p:nvSpPr>
        <p:spPr>
          <a:noFill/>
        </p:spPr>
        <p:txBody>
          <a:bodyPr/>
          <a:lstStyle/>
          <a:p>
            <a:fld id="{4FE008DD-278B-6042-A632-83265BA4206C}" type="slidenum">
              <a:rPr lang="en-US"/>
              <a:pPr/>
              <a:t>35</a:t>
            </a:fld>
            <a:endParaRPr lang="en-US"/>
          </a:p>
        </p:txBody>
      </p:sp>
      <p:sp>
        <p:nvSpPr>
          <p:cNvPr id="84996" name="Rectangle 2"/>
          <p:cNvSpPr>
            <a:spLocks noGrp="1" noRot="1" noChangeAspect="1" noChangeArrowheads="1" noTextEdit="1"/>
          </p:cNvSpPr>
          <p:nvPr>
            <p:ph type="sldImg"/>
          </p:nvPr>
        </p:nvSpPr>
        <p:spPr>
          <a:xfrm>
            <a:off x="1143000" y="684213"/>
            <a:ext cx="4573588" cy="3430587"/>
          </a:xfrm>
          <a:solidFill>
            <a:srgbClr val="FFFFFF"/>
          </a:solidFill>
          <a:ln/>
        </p:spPr>
      </p:sp>
      <p:sp>
        <p:nvSpPr>
          <p:cNvPr id="84997" name="Rectangle 3"/>
          <p:cNvSpPr>
            <a:spLocks noGrp="1" noChangeArrowheads="1"/>
          </p:cNvSpPr>
          <p:nvPr>
            <p:ph type="body" idx="1"/>
          </p:nvPr>
        </p:nvSpPr>
        <p:spPr>
          <a:xfrm>
            <a:off x="912813" y="4343400"/>
            <a:ext cx="5032375" cy="4116388"/>
          </a:xfrm>
          <a:solidFill>
            <a:srgbClr val="FFFFFF"/>
          </a:solidFill>
          <a:ln>
            <a:solidFill>
              <a:srgbClr val="000000"/>
            </a:solidFill>
          </a:ln>
        </p:spPr>
        <p:txBody>
          <a:bodyPr lIns="87682" tIns="43841" rIns="87682" bIns="43841"/>
          <a:lstStyle/>
          <a:p>
            <a:pPr eaLnBrk="1" hangingPunct="1"/>
            <a:r>
              <a:rPr lang="en-US" dirty="0">
                <a:latin typeface="Arial" pitchFamily="-109" charset="0"/>
                <a:ea typeface="ＭＳ Ｐゴシック" pitchFamily="-109" charset="-128"/>
                <a:cs typeface="ＭＳ Ｐゴシック" pitchFamily="-109" charset="-128"/>
              </a:rPr>
              <a:t>A mechanism, process, or composition of matter. </a:t>
            </a:r>
          </a:p>
          <a:p>
            <a:pPr eaLnBrk="1" hangingPunct="1"/>
            <a:r>
              <a:rPr lang="en-US" dirty="0">
                <a:latin typeface="Arial" pitchFamily="-109" charset="0"/>
                <a:ea typeface="ＭＳ Ｐゴシック" pitchFamily="-109" charset="-128"/>
                <a:cs typeface="ＭＳ Ｐゴシック" pitchFamily="-109" charset="-128"/>
              </a:rPr>
              <a:t>Something patentable must be: Novel. Useful. Non-obvious. Described clearly. Must do what it says.</a:t>
            </a:r>
          </a:p>
          <a:p>
            <a:pPr eaLnBrk="1" hangingPunct="1"/>
            <a:r>
              <a:rPr lang="en-US" dirty="0">
                <a:latin typeface="Arial" pitchFamily="-109" charset="0"/>
                <a:ea typeface="ＭＳ Ｐゴシック" pitchFamily="-109" charset="-128"/>
                <a:cs typeface="ＭＳ Ｐゴシック" pitchFamily="-109" charset="-128"/>
              </a:rPr>
              <a:t>Usual term 20 years.</a:t>
            </a:r>
          </a:p>
          <a:p>
            <a:pPr eaLnBrk="1" hangingPunct="1"/>
            <a:r>
              <a:rPr lang="en-US" dirty="0" smtClean="0">
                <a:latin typeface="Arial" pitchFamily="-109" charset="0"/>
                <a:ea typeface="ＭＳ Ｐゴシック" pitchFamily="-109" charset="-128"/>
                <a:cs typeface="ＭＳ Ｐゴシック" pitchFamily="-109" charset="-128"/>
              </a:rPr>
              <a:t>Utility and plant patents: 20 years.</a:t>
            </a:r>
          </a:p>
          <a:p>
            <a:pPr eaLnBrk="1" hangingPunct="1"/>
            <a:r>
              <a:rPr lang="en-US" dirty="0" smtClean="0">
                <a:latin typeface="Arial" pitchFamily="-109" charset="0"/>
                <a:ea typeface="ＭＳ Ｐゴシック" pitchFamily="-109" charset="-128"/>
                <a:cs typeface="ＭＳ Ｐゴシック" pitchFamily="-109" charset="-128"/>
              </a:rPr>
              <a:t>Design patents last 14 years. (ornamental design of functional item)</a:t>
            </a:r>
          </a:p>
          <a:p>
            <a:pPr eaLnBrk="1" hangingPunct="1"/>
            <a:r>
              <a:rPr lang="en-US" dirty="0" smtClean="0">
                <a:latin typeface="Arial" pitchFamily="-109" charset="0"/>
                <a:ea typeface="ＭＳ Ｐゴシック" pitchFamily="-109" charset="-128"/>
                <a:cs typeface="ＭＳ Ｐゴシック" pitchFamily="-109" charset="-128"/>
              </a:rPr>
              <a:t>Provisional patent gives 1 year, before</a:t>
            </a:r>
            <a:r>
              <a:rPr lang="en-US" baseline="0" dirty="0" smtClean="0">
                <a:latin typeface="Arial" pitchFamily="-109" charset="0"/>
                <a:ea typeface="ＭＳ Ｐゴシック" pitchFamily="-109" charset="-128"/>
                <a:cs typeface="ＭＳ Ｐゴシック" pitchFamily="-109" charset="-128"/>
              </a:rPr>
              <a:t> full patent</a:t>
            </a:r>
          </a:p>
          <a:p>
            <a:pPr eaLnBrk="1" hangingPunct="1"/>
            <a:endParaRPr lang="en-US" dirty="0">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3"/>
          <p:cNvSpPr>
            <a:spLocks noGrp="1" noChangeArrowheads="1"/>
          </p:cNvSpPr>
          <p:nvPr>
            <p:ph type="dt" sz="quarter" idx="1"/>
          </p:nvPr>
        </p:nvSpPr>
        <p:spPr>
          <a:noFill/>
        </p:spPr>
        <p:txBody>
          <a:bodyPr/>
          <a:lstStyle/>
          <a:p>
            <a:fld id="{0E1A3B50-A51B-124D-8D1C-57233A833744}" type="datetime1">
              <a:rPr lang="en-US"/>
              <a:pPr/>
              <a:t>9/11/12</a:t>
            </a:fld>
            <a:endParaRPr lang="en-US"/>
          </a:p>
        </p:txBody>
      </p:sp>
      <p:sp>
        <p:nvSpPr>
          <p:cNvPr id="87043" name="Rectangle 7"/>
          <p:cNvSpPr>
            <a:spLocks noGrp="1" noChangeArrowheads="1"/>
          </p:cNvSpPr>
          <p:nvPr>
            <p:ph type="sldNum" sz="quarter" idx="5"/>
          </p:nvPr>
        </p:nvSpPr>
        <p:spPr>
          <a:noFill/>
        </p:spPr>
        <p:txBody>
          <a:bodyPr/>
          <a:lstStyle/>
          <a:p>
            <a:fld id="{DECB1E32-3286-CE47-8925-1689C93B69B4}" type="slidenum">
              <a:rPr lang="en-US"/>
              <a:pPr/>
              <a:t>36</a:t>
            </a:fld>
            <a:endParaRPr lang="en-US"/>
          </a:p>
        </p:txBody>
      </p:sp>
      <p:sp>
        <p:nvSpPr>
          <p:cNvPr id="87044" name="Rectangle 2"/>
          <p:cNvSpPr>
            <a:spLocks noGrp="1" noRot="1" noChangeAspect="1" noChangeArrowheads="1"/>
          </p:cNvSpPr>
          <p:nvPr>
            <p:ph type="sldImg"/>
          </p:nvPr>
        </p:nvSpPr>
        <p:spPr>
          <a:solidFill>
            <a:srgbClr val="FFFFFF"/>
          </a:solidFill>
          <a:ln/>
        </p:spPr>
      </p:sp>
      <p:sp>
        <p:nvSpPr>
          <p:cNvPr id="87045" name="Rectangle 3"/>
          <p:cNvSpPr>
            <a:spLocks noGrp="1" noChangeArrowheads="1"/>
          </p:cNvSpPr>
          <p:nvPr>
            <p:ph type="body" idx="1"/>
          </p:nvPr>
        </p:nvSpPr>
        <p:spPr>
          <a:solidFill>
            <a:srgbClr val="FFFFFF"/>
          </a:solidFill>
          <a:ln>
            <a:solidFill>
              <a:srgbClr val="000000"/>
            </a:solidFill>
          </a:ln>
        </p:spPr>
        <p:txBody>
          <a:bodyPr/>
          <a:lstStyle/>
          <a:p>
            <a:r>
              <a:rPr lang="en-US">
                <a:latin typeface="Arial" pitchFamily="-109" charset="0"/>
                <a:ea typeface="ＭＳ Ｐゴシック" pitchFamily="-109" charset="-128"/>
                <a:cs typeface="ＭＳ Ｐゴシック" pitchFamily="-109" charset="-128"/>
              </a:rPr>
              <a:t>You must take steps.</a:t>
            </a:r>
          </a:p>
          <a:p>
            <a:r>
              <a:rPr lang="en-US">
                <a:latin typeface="Arial" pitchFamily="-109" charset="0"/>
                <a:ea typeface="ＭＳ Ｐゴシック" pitchFamily="-109" charset="-128"/>
                <a:cs typeface="ＭＳ Ｐゴシック" pitchFamily="-109" charset="-128"/>
              </a:rPr>
              <a:t>Enforceable by: Contracts, Laws against industrial espionage.</a:t>
            </a:r>
          </a:p>
          <a:p>
            <a:endParaRPr lang="en-US">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3"/>
          <p:cNvSpPr>
            <a:spLocks noGrp="1" noChangeArrowheads="1"/>
          </p:cNvSpPr>
          <p:nvPr>
            <p:ph type="dt" sz="quarter" idx="1"/>
          </p:nvPr>
        </p:nvSpPr>
        <p:spPr>
          <a:noFill/>
        </p:spPr>
        <p:txBody>
          <a:bodyPr/>
          <a:lstStyle/>
          <a:p>
            <a:fld id="{6BB0807C-AD0E-C84F-864F-9EA3FEE5F189}" type="datetime1">
              <a:rPr lang="en-US"/>
              <a:pPr/>
              <a:t>9/11/12</a:t>
            </a:fld>
            <a:endParaRPr lang="en-US"/>
          </a:p>
        </p:txBody>
      </p:sp>
      <p:sp>
        <p:nvSpPr>
          <p:cNvPr id="89091" name="Rectangle 7"/>
          <p:cNvSpPr>
            <a:spLocks noGrp="1" noChangeArrowheads="1"/>
          </p:cNvSpPr>
          <p:nvPr>
            <p:ph type="sldNum" sz="quarter" idx="5"/>
          </p:nvPr>
        </p:nvSpPr>
        <p:spPr>
          <a:noFill/>
        </p:spPr>
        <p:txBody>
          <a:bodyPr/>
          <a:lstStyle/>
          <a:p>
            <a:fld id="{75451A94-4A9A-A34E-A427-33FE78473D6C}" type="slidenum">
              <a:rPr lang="en-US"/>
              <a:pPr/>
              <a:t>37</a:t>
            </a:fld>
            <a:endParaRPr lang="en-US"/>
          </a:p>
        </p:txBody>
      </p:sp>
      <p:sp>
        <p:nvSpPr>
          <p:cNvPr id="89092" name="Rectangle 2"/>
          <p:cNvSpPr>
            <a:spLocks noGrp="1" noRot="1" noChangeAspect="1" noChangeArrowheads="1"/>
          </p:cNvSpPr>
          <p:nvPr>
            <p:ph type="sldImg"/>
          </p:nvPr>
        </p:nvSpPr>
        <p:spPr>
          <a:solidFill>
            <a:srgbClr val="FFFFFF"/>
          </a:solidFill>
          <a:ln/>
        </p:spPr>
      </p:sp>
      <p:sp>
        <p:nvSpPr>
          <p:cNvPr id="89093" name="Rectangle 3"/>
          <p:cNvSpPr>
            <a:spLocks noGrp="1" noChangeArrowheads="1"/>
          </p:cNvSpPr>
          <p:nvPr>
            <p:ph type="body" idx="1"/>
          </p:nvPr>
        </p:nvSpPr>
        <p:spPr>
          <a:solidFill>
            <a:srgbClr val="FFFFFF"/>
          </a:solidFill>
          <a:ln>
            <a:solidFill>
              <a:srgbClr val="000000"/>
            </a:solidFill>
          </a:ln>
        </p:spPr>
        <p:txBody>
          <a:bodyPr/>
          <a:lstStyle/>
          <a:p>
            <a:endParaRPr lang="en-US">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3"/>
          <p:cNvSpPr>
            <a:spLocks noGrp="1" noChangeArrowheads="1"/>
          </p:cNvSpPr>
          <p:nvPr>
            <p:ph type="dt" sz="quarter" idx="1"/>
          </p:nvPr>
        </p:nvSpPr>
        <p:spPr>
          <a:noFill/>
        </p:spPr>
        <p:txBody>
          <a:bodyPr/>
          <a:lstStyle/>
          <a:p>
            <a:fld id="{D11E676C-6A95-A448-8486-5B989A84A01D}" type="datetime1">
              <a:rPr lang="en-US"/>
              <a:pPr/>
              <a:t>9/11/12</a:t>
            </a:fld>
            <a:endParaRPr lang="en-US"/>
          </a:p>
        </p:txBody>
      </p:sp>
      <p:sp>
        <p:nvSpPr>
          <p:cNvPr id="91139" name="Rectangle 7"/>
          <p:cNvSpPr>
            <a:spLocks noGrp="1" noChangeArrowheads="1"/>
          </p:cNvSpPr>
          <p:nvPr>
            <p:ph type="sldNum" sz="quarter" idx="5"/>
          </p:nvPr>
        </p:nvSpPr>
        <p:spPr>
          <a:noFill/>
        </p:spPr>
        <p:txBody>
          <a:bodyPr/>
          <a:lstStyle/>
          <a:p>
            <a:fld id="{CA35BF2D-36F3-AB45-8CE8-CDA376BCA7CB}" type="slidenum">
              <a:rPr lang="en-US"/>
              <a:pPr/>
              <a:t>38</a:t>
            </a:fld>
            <a:endParaRPr lang="en-US"/>
          </a:p>
        </p:txBody>
      </p:sp>
      <p:sp>
        <p:nvSpPr>
          <p:cNvPr id="91140" name="Rectangle 2"/>
          <p:cNvSpPr>
            <a:spLocks noGrp="1" noRot="1" noChangeAspect="1" noChangeArrowheads="1"/>
          </p:cNvSpPr>
          <p:nvPr>
            <p:ph type="sldImg"/>
          </p:nvPr>
        </p:nvSpPr>
        <p:spPr>
          <a:solidFill>
            <a:srgbClr val="FFFFFF"/>
          </a:solidFill>
          <a:ln/>
        </p:spPr>
      </p:sp>
      <p:sp>
        <p:nvSpPr>
          <p:cNvPr id="91141" name="Rectangle 3"/>
          <p:cNvSpPr>
            <a:spLocks noGrp="1" noChangeArrowheads="1"/>
          </p:cNvSpPr>
          <p:nvPr>
            <p:ph type="body" idx="1"/>
          </p:nvPr>
        </p:nvSpPr>
        <p:spPr>
          <a:solidFill>
            <a:srgbClr val="FFFFFF"/>
          </a:solidFill>
          <a:ln>
            <a:solidFill>
              <a:srgbClr val="000000"/>
            </a:solidFill>
          </a:ln>
        </p:spPr>
        <p:txBody>
          <a:bodyPr/>
          <a:lstStyle/>
          <a:p>
            <a:r>
              <a:rPr lang="en-US" dirty="0" smtClean="0">
                <a:latin typeface="Arial" pitchFamily="-109" charset="0"/>
                <a:ea typeface="ＭＳ Ｐゴシック" pitchFamily="-109" charset="-128"/>
                <a:cs typeface="ＭＳ Ｐゴシック" pitchFamily="-109" charset="-128"/>
              </a:rPr>
              <a:t>Patent: Yes, to the extent that it embodies a process. No, to the extent that it is a law of nature or a concept.</a:t>
            </a:r>
          </a:p>
          <a:p>
            <a:r>
              <a:rPr lang="en-US" dirty="0" smtClean="0">
                <a:latin typeface="Arial" pitchFamily="-109" charset="0"/>
                <a:ea typeface="ＭＳ Ｐゴシック" pitchFamily="-109" charset="-128"/>
                <a:cs typeface="ＭＳ Ｐゴシック" pitchFamily="-109" charset="-128"/>
              </a:rPr>
              <a:t>Copyright: Yes. Both source and object code. It can even be copyrighted as an “unpublished work.” What is “unpublished”?</a:t>
            </a:r>
          </a:p>
          <a:p>
            <a:r>
              <a:rPr lang="en-US" dirty="0" smtClean="0">
                <a:latin typeface="Arial" pitchFamily="-109" charset="0"/>
                <a:ea typeface="ＭＳ Ｐゴシック" pitchFamily="-109" charset="-128"/>
                <a:cs typeface="ＭＳ Ｐゴシック" pitchFamily="-109" charset="-128"/>
              </a:rPr>
              <a:t>Trade Secret: Yes. You must take steps to protect it.</a:t>
            </a:r>
          </a:p>
          <a:p>
            <a:r>
              <a:rPr lang="en-US" dirty="0" smtClean="0">
                <a:latin typeface="Arial" pitchFamily="-109" charset="0"/>
                <a:ea typeface="ＭＳ Ｐゴシック" pitchFamily="-109" charset="-128"/>
                <a:cs typeface="ＭＳ Ｐゴシック" pitchFamily="-109" charset="-128"/>
              </a:rPr>
              <a:t>License: In general, you can: Install and execute on your computer. Make copies for backup.</a:t>
            </a:r>
          </a:p>
          <a:p>
            <a:r>
              <a:rPr lang="en-US" dirty="0" smtClean="0">
                <a:latin typeface="Arial" pitchFamily="-109" charset="0"/>
                <a:ea typeface="ＭＳ Ｐゴシック" pitchFamily="-109" charset="-128"/>
                <a:cs typeface="ＭＳ Ｐゴシック" pitchFamily="-109" charset="-128"/>
              </a:rPr>
              <a:t>In general, you cannot: Install and use on multiple computers. Copy for others. Transfer to someone else but keep a copy.</a:t>
            </a:r>
          </a:p>
          <a:p>
            <a:r>
              <a:rPr lang="en-US" dirty="0" smtClean="0">
                <a:latin typeface="Arial" pitchFamily="-109" charset="0"/>
                <a:ea typeface="ＭＳ Ｐゴシック" pitchFamily="-109" charset="-128"/>
                <a:cs typeface="ＭＳ Ｐゴシック" pitchFamily="-109" charset="-128"/>
              </a:rPr>
              <a:t>“Free as in free speech, not free beer.” -- Richard Stallman</a:t>
            </a:r>
          </a:p>
          <a:p>
            <a:r>
              <a:rPr lang="en-US" dirty="0" smtClean="0">
                <a:latin typeface="Arial" pitchFamily="-109" charset="0"/>
                <a:ea typeface="ＭＳ Ｐゴシック" pitchFamily="-109" charset="-128"/>
                <a:cs typeface="ＭＳ Ｐゴシック" pitchFamily="-109" charset="-128"/>
              </a:rPr>
              <a:t>General principles: Source code is available. Programs are modifiable. Can be freely shared. Users cannot impose additional restrictions. </a:t>
            </a:r>
          </a:p>
          <a:p>
            <a:endParaRPr lang="en-US" dirty="0" smtClean="0">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4659B5E-739E-DF4D-8DEE-28CC43D42D97}" type="datetime1">
              <a:rPr lang="en-US"/>
              <a:pPr/>
              <a:t>9/11/12</a:t>
            </a:fld>
            <a:endParaRPr lang="en-US"/>
          </a:p>
        </p:txBody>
      </p:sp>
      <p:sp>
        <p:nvSpPr>
          <p:cNvPr id="18435" name="Rectangle 7"/>
          <p:cNvSpPr>
            <a:spLocks noGrp="1" noChangeArrowheads="1"/>
          </p:cNvSpPr>
          <p:nvPr>
            <p:ph type="sldNum" sz="quarter" idx="5"/>
          </p:nvPr>
        </p:nvSpPr>
        <p:spPr>
          <a:noFill/>
        </p:spPr>
        <p:txBody>
          <a:bodyPr/>
          <a:lstStyle/>
          <a:p>
            <a:fld id="{9FCD778C-2168-C747-A1C2-BDAC247798A8}" type="slidenum">
              <a:rPr lang="en-US"/>
              <a:pPr/>
              <a:t>5</a:t>
            </a:fld>
            <a:endParaRPr lang="en-US"/>
          </a:p>
        </p:txBody>
      </p:sp>
      <p:sp>
        <p:nvSpPr>
          <p:cNvPr id="18436" name="Rectangle 2"/>
          <p:cNvSpPr>
            <a:spLocks noGrp="1" noRot="1" noChangeAspect="1" noChangeArrowheads="1"/>
          </p:cNvSpPr>
          <p:nvPr>
            <p:ph type="sldImg"/>
          </p:nvPr>
        </p:nvSpPr>
        <p:spPr>
          <a:solidFill>
            <a:srgbClr val="FFFFFF"/>
          </a:solidFill>
          <a:ln/>
        </p:spPr>
      </p:sp>
      <p:sp>
        <p:nvSpPr>
          <p:cNvPr id="18437"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smtClean="0">
                <a:latin typeface="Arial" pitchFamily="-109" charset="0"/>
                <a:ea typeface="ＭＳ Ｐゴシック" pitchFamily="-109" charset="-128"/>
                <a:cs typeface="ＭＳ Ｐゴシック" pitchFamily="-109" charset="-128"/>
              </a:rPr>
              <a:t>Before starting let’s handle questions from homework and reading.</a:t>
            </a:r>
          </a:p>
          <a:p>
            <a:pPr eaLnBrk="1" hangingPunct="1"/>
            <a:r>
              <a:rPr lang="en-US" dirty="0" smtClean="0">
                <a:latin typeface="Arial" pitchFamily="-109" charset="0"/>
                <a:ea typeface="ＭＳ Ｐゴシック" pitchFamily="-109" charset="-128"/>
                <a:cs typeface="ＭＳ Ｐゴシック" pitchFamily="-109" charset="-128"/>
              </a:rPr>
              <a:t>Let’s also go over the group project details.</a:t>
            </a:r>
            <a:endParaRPr lang="en-US" dirty="0">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dt" sz="quarter" idx="1"/>
          </p:nvPr>
        </p:nvSpPr>
        <p:spPr>
          <a:noFill/>
        </p:spPr>
        <p:txBody>
          <a:bodyPr/>
          <a:lstStyle/>
          <a:p>
            <a:fld id="{8F19B64A-6F35-AE42-9939-4E316C495588}" type="datetime1">
              <a:rPr lang="en-US"/>
              <a:pPr/>
              <a:t>9/11/12</a:t>
            </a:fld>
            <a:endParaRPr lang="en-US"/>
          </a:p>
        </p:txBody>
      </p:sp>
      <p:sp>
        <p:nvSpPr>
          <p:cNvPr id="40963" name="Rectangle 7"/>
          <p:cNvSpPr>
            <a:spLocks noGrp="1" noChangeArrowheads="1"/>
          </p:cNvSpPr>
          <p:nvPr>
            <p:ph type="sldNum" sz="quarter" idx="5"/>
          </p:nvPr>
        </p:nvSpPr>
        <p:spPr>
          <a:noFill/>
        </p:spPr>
        <p:txBody>
          <a:bodyPr/>
          <a:lstStyle/>
          <a:p>
            <a:fld id="{AA4F585F-72FB-664D-AC39-5DE4A212738A}" type="slidenum">
              <a:rPr lang="en-US"/>
              <a:pPr/>
              <a:t>6</a:t>
            </a:fld>
            <a:endParaRPr lang="en-US"/>
          </a:p>
        </p:txBody>
      </p:sp>
      <p:sp>
        <p:nvSpPr>
          <p:cNvPr id="40964" name="Rectangle 2"/>
          <p:cNvSpPr>
            <a:spLocks noGrp="1" noRot="1" noChangeAspect="1" noChangeArrowheads="1"/>
          </p:cNvSpPr>
          <p:nvPr>
            <p:ph type="sldImg"/>
          </p:nvPr>
        </p:nvSpPr>
        <p:spPr>
          <a:solidFill>
            <a:srgbClr val="FFFFFF"/>
          </a:solidFill>
          <a:ln/>
        </p:spPr>
      </p:sp>
      <p:sp>
        <p:nvSpPr>
          <p:cNvPr id="40965"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4659B5E-739E-DF4D-8DEE-28CC43D42D97}" type="datetime1">
              <a:rPr lang="en-US"/>
              <a:pPr/>
              <a:t>9/11/12</a:t>
            </a:fld>
            <a:endParaRPr lang="en-US"/>
          </a:p>
        </p:txBody>
      </p:sp>
      <p:sp>
        <p:nvSpPr>
          <p:cNvPr id="18435" name="Rectangle 7"/>
          <p:cNvSpPr>
            <a:spLocks noGrp="1" noChangeArrowheads="1"/>
          </p:cNvSpPr>
          <p:nvPr>
            <p:ph type="sldNum" sz="quarter" idx="5"/>
          </p:nvPr>
        </p:nvSpPr>
        <p:spPr>
          <a:noFill/>
        </p:spPr>
        <p:txBody>
          <a:bodyPr/>
          <a:lstStyle/>
          <a:p>
            <a:fld id="{9FCD778C-2168-C747-A1C2-BDAC247798A8}" type="slidenum">
              <a:rPr lang="en-US"/>
              <a:pPr/>
              <a:t>7</a:t>
            </a:fld>
            <a:endParaRPr lang="en-US"/>
          </a:p>
        </p:txBody>
      </p:sp>
      <p:sp>
        <p:nvSpPr>
          <p:cNvPr id="18436" name="Rectangle 2"/>
          <p:cNvSpPr>
            <a:spLocks noGrp="1" noRot="1" noChangeAspect="1" noChangeArrowheads="1"/>
          </p:cNvSpPr>
          <p:nvPr>
            <p:ph type="sldImg"/>
          </p:nvPr>
        </p:nvSpPr>
        <p:spPr>
          <a:solidFill>
            <a:srgbClr val="FFFFFF"/>
          </a:solidFill>
          <a:ln/>
        </p:spPr>
      </p:sp>
      <p:sp>
        <p:nvSpPr>
          <p:cNvPr id="18437"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Quick</a:t>
            </a:r>
            <a:r>
              <a:rPr lang="en-US" baseline="0" dirty="0" smtClean="0"/>
              <a:t> intro here introduce myself and explain what IP rights are etc..</a:t>
            </a:r>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9/11/12</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8</a:t>
            </a:fld>
            <a:endParaRPr lang="en-US"/>
          </a:p>
        </p:txBody>
      </p:sp>
    </p:spTree>
    <p:extLst>
      <p:ext uri="{BB962C8B-B14F-4D97-AF65-F5344CB8AC3E}">
        <p14:creationId xmlns:p14="http://schemas.microsoft.com/office/powerpoint/2010/main" val="4193645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Compare and</a:t>
            </a:r>
            <a:r>
              <a:rPr lang="en-US" baseline="0" dirty="0" smtClean="0"/>
              <a:t> contrast the services offered by </a:t>
            </a:r>
            <a:r>
              <a:rPr lang="en-US" baseline="0" dirty="0" err="1" smtClean="0"/>
              <a:t>dropbox</a:t>
            </a:r>
            <a:r>
              <a:rPr lang="en-US" baseline="0" dirty="0" smtClean="0"/>
              <a:t>, </a:t>
            </a:r>
            <a:r>
              <a:rPr lang="en-US" baseline="0" dirty="0" err="1" smtClean="0"/>
              <a:t>facebook</a:t>
            </a:r>
            <a:r>
              <a:rPr lang="en-US" baseline="0" dirty="0" smtClean="0"/>
              <a:t>, </a:t>
            </a:r>
            <a:r>
              <a:rPr lang="en-US" baseline="0" dirty="0" err="1" smtClean="0"/>
              <a:t>ubuntu</a:t>
            </a:r>
            <a:r>
              <a:rPr lang="en-US" baseline="0" dirty="0" smtClean="0"/>
              <a:t> one, and </a:t>
            </a:r>
            <a:r>
              <a:rPr lang="en-US" baseline="0" dirty="0" err="1" smtClean="0"/>
              <a:t>google</a:t>
            </a:r>
            <a:endParaRPr lang="en-US" baseline="0" dirty="0" smtClean="0"/>
          </a:p>
          <a:p>
            <a:r>
              <a:rPr lang="en-US" baseline="0" dirty="0" err="1" smtClean="0"/>
              <a:t>Dropbox</a:t>
            </a:r>
            <a:r>
              <a:rPr lang="en-US" baseline="0" dirty="0" smtClean="0"/>
              <a:t>, </a:t>
            </a:r>
            <a:r>
              <a:rPr lang="en-US" baseline="0" dirty="0" err="1" smtClean="0"/>
              <a:t>ubuntu</a:t>
            </a:r>
            <a:r>
              <a:rPr lang="en-US" baseline="0" dirty="0" smtClean="0"/>
              <a:t> one, and </a:t>
            </a:r>
            <a:r>
              <a:rPr lang="en-US" baseline="0" dirty="0" err="1" smtClean="0"/>
              <a:t>google</a:t>
            </a:r>
            <a:r>
              <a:rPr lang="en-US" baseline="0" dirty="0" smtClean="0"/>
              <a:t> drive – cloud storage</a:t>
            </a:r>
          </a:p>
          <a:p>
            <a:r>
              <a:rPr lang="en-US" baseline="0" dirty="0" smtClean="0"/>
              <a:t>Facebook – social network</a:t>
            </a:r>
          </a:p>
          <a:p>
            <a:r>
              <a:rPr lang="en-US" baseline="0" dirty="0" err="1" smtClean="0"/>
              <a:t>Youtube</a:t>
            </a:r>
            <a:r>
              <a:rPr lang="en-US" baseline="0" dirty="0" smtClean="0"/>
              <a:t> – video sharing</a:t>
            </a:r>
          </a:p>
          <a:p>
            <a:endParaRPr lang="en-US" baseline="0" dirty="0" smtClean="0"/>
          </a:p>
          <a:p>
            <a:r>
              <a:rPr lang="en-US" baseline="0" dirty="0" err="1" smtClean="0"/>
              <a:t>Dropbox</a:t>
            </a:r>
            <a:r>
              <a:rPr lang="en-US" baseline="0" dirty="0" smtClean="0"/>
              <a:t> – can obtain rights to share and distribute material if the user gives them the right ex make a file public or share with friends; Uses amazons storage services, so these IP rights carry over to their services</a:t>
            </a:r>
          </a:p>
          <a:p>
            <a:endParaRPr lang="en-US" baseline="0" dirty="0" smtClean="0"/>
          </a:p>
          <a:p>
            <a:r>
              <a:rPr lang="en-US" baseline="0" dirty="0" smtClean="0"/>
              <a:t>Facebook – </a:t>
            </a:r>
            <a:r>
              <a:rPr lang="en-US" baseline="0" dirty="0" err="1" smtClean="0"/>
              <a:t>facebook</a:t>
            </a:r>
            <a:r>
              <a:rPr lang="en-US" baseline="0" dirty="0" smtClean="0"/>
              <a:t> states in their terms of agreement that the users own the content they upload and keep their IP rights, but they also state that you give </a:t>
            </a:r>
            <a:r>
              <a:rPr lang="en-US" baseline="0" dirty="0" err="1" smtClean="0"/>
              <a:t>facebook</a:t>
            </a:r>
            <a:r>
              <a:rPr lang="en-US" baseline="0" dirty="0" smtClean="0"/>
              <a:t> a worldwide license to do what they want with your files. Content that is deleted will nullify the license to </a:t>
            </a:r>
            <a:r>
              <a:rPr lang="en-US" baseline="0" dirty="0" err="1" smtClean="0"/>
              <a:t>facebook</a:t>
            </a:r>
            <a:r>
              <a:rPr lang="en-US" baseline="0" dirty="0" smtClean="0"/>
              <a:t> to use your </a:t>
            </a:r>
            <a:r>
              <a:rPr lang="en-US" baseline="0" dirty="0" err="1" smtClean="0"/>
              <a:t>ip</a:t>
            </a:r>
            <a:r>
              <a:rPr lang="en-US" baseline="0" dirty="0" smtClean="0"/>
              <a:t>. They also state that deleted content is deleted, but stays in a type of “recycle bin” so there is no knowing if they still have it. Friends also need to delete this content.</a:t>
            </a:r>
          </a:p>
          <a:p>
            <a:endParaRPr lang="en-US" baseline="0" dirty="0" smtClean="0"/>
          </a:p>
          <a:p>
            <a:r>
              <a:rPr lang="en-US" baseline="0" dirty="0" smtClean="0"/>
              <a:t>Ubuntu One – Only mentions that the users cannot gain IP rights to the server software since it is released under an open source </a:t>
            </a:r>
            <a:r>
              <a:rPr lang="en-US" baseline="0" dirty="0" err="1" smtClean="0"/>
              <a:t>lisence</a:t>
            </a:r>
            <a:r>
              <a:rPr lang="en-US" baseline="0" dirty="0" smtClean="0"/>
              <a:t>. GPL and CC. It can be assumed that you keep all IP, but it would be a good idea to contact them further. </a:t>
            </a:r>
          </a:p>
          <a:p>
            <a:endParaRPr lang="en-US" baseline="0" dirty="0" smtClean="0"/>
          </a:p>
          <a:p>
            <a:r>
              <a:rPr lang="en-US" baseline="0" dirty="0" err="1" smtClean="0"/>
              <a:t>GoogleDrive</a:t>
            </a:r>
            <a:r>
              <a:rPr lang="en-US" baseline="0" dirty="0" smtClean="0"/>
              <a:t>/</a:t>
            </a:r>
            <a:r>
              <a:rPr lang="en-US" baseline="0" dirty="0" err="1" smtClean="0"/>
              <a:t>Youtube</a:t>
            </a:r>
            <a:r>
              <a:rPr lang="en-US" baseline="0" dirty="0" smtClean="0"/>
              <a:t> – User retains all IP rights according to the terms of agreement, but their terms also state that they can do whatever they want with the files you upload even after you delete the content. </a:t>
            </a:r>
          </a:p>
          <a:p>
            <a:endParaRPr lang="en-US" dirty="0"/>
          </a:p>
        </p:txBody>
      </p:sp>
      <p:sp>
        <p:nvSpPr>
          <p:cNvPr id="4" name="Date Placeholder 3"/>
          <p:cNvSpPr>
            <a:spLocks noGrp="1"/>
          </p:cNvSpPr>
          <p:nvPr>
            <p:ph type="dt" idx="10"/>
          </p:nvPr>
        </p:nvSpPr>
        <p:spPr/>
        <p:txBody>
          <a:bodyPr/>
          <a:lstStyle/>
          <a:p>
            <a:fld id="{BBCA8B03-0F9E-6843-8873-A8DAC9B368CA}" type="datetime1">
              <a:rPr lang="en-US" smtClean="0"/>
              <a:pPr/>
              <a:t>9/11/12</a:t>
            </a:fld>
            <a:endParaRPr lang="en-US"/>
          </a:p>
        </p:txBody>
      </p:sp>
      <p:sp>
        <p:nvSpPr>
          <p:cNvPr id="5" name="Slide Number Placeholder 4"/>
          <p:cNvSpPr>
            <a:spLocks noGrp="1"/>
          </p:cNvSpPr>
          <p:nvPr>
            <p:ph type="sldNum" sz="quarter" idx="11"/>
          </p:nvPr>
        </p:nvSpPr>
        <p:spPr/>
        <p:txBody>
          <a:bodyPr/>
          <a:lstStyle/>
          <a:p>
            <a:fld id="{4FC883A1-F8A5-EA4E-8D73-931514293BE7}" type="slidenum">
              <a:rPr lang="en-US" smtClean="0"/>
              <a:pPr/>
              <a:t>9</a:t>
            </a:fld>
            <a:endParaRPr lang="en-US"/>
          </a:p>
        </p:txBody>
      </p:sp>
    </p:spTree>
    <p:extLst>
      <p:ext uri="{BB962C8B-B14F-4D97-AF65-F5344CB8AC3E}">
        <p14:creationId xmlns:p14="http://schemas.microsoft.com/office/powerpoint/2010/main" val="38004670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Dropbox</a:t>
            </a:r>
            <a:r>
              <a:rPr lang="en-US" dirty="0" smtClean="0"/>
              <a:t> –</a:t>
            </a:r>
            <a:r>
              <a:rPr lang="en-US" baseline="0" dirty="0" smtClean="0"/>
              <a:t> Used to state that uploading content gives </a:t>
            </a:r>
            <a:r>
              <a:rPr lang="en-US" baseline="0" dirty="0" err="1" smtClean="0"/>
              <a:t>Dropbox</a:t>
            </a:r>
            <a:r>
              <a:rPr lang="en-US" baseline="0" dirty="0" smtClean="0"/>
              <a:t> a worldwide sub license to your content. Could do what they want with it.  </a:t>
            </a:r>
            <a:endParaRPr lang="en-US" dirty="0" smtClean="0"/>
          </a:p>
          <a:p>
            <a:endParaRPr lang="en-US" dirty="0" smtClean="0"/>
          </a:p>
          <a:p>
            <a:r>
              <a:rPr lang="en-US" dirty="0" smtClean="0"/>
              <a:t>Facebook – once</a:t>
            </a:r>
            <a:r>
              <a:rPr lang="en-US" baseline="0" dirty="0" smtClean="0"/>
              <a:t> files were deleted, the license you gave </a:t>
            </a:r>
            <a:r>
              <a:rPr lang="en-US" baseline="0" dirty="0" err="1" smtClean="0"/>
              <a:t>facebook</a:t>
            </a:r>
            <a:r>
              <a:rPr lang="en-US" baseline="0" dirty="0" smtClean="0"/>
              <a:t> to do whatever they wanted with uploaded content was terminated reinforced in termination section. This is now missing..</a:t>
            </a:r>
          </a:p>
          <a:p>
            <a:endParaRPr lang="en-US" baseline="0" dirty="0" smtClean="0"/>
          </a:p>
          <a:p>
            <a:r>
              <a:rPr lang="en-US" baseline="0" dirty="0" smtClean="0"/>
              <a:t>Ubuntu One – relatively new, no changes in IP content rights. Not shown in agreement about who owns the things you upload. </a:t>
            </a:r>
          </a:p>
          <a:p>
            <a:endParaRPr lang="en-US" baseline="0" dirty="0" smtClean="0"/>
          </a:p>
          <a:p>
            <a:r>
              <a:rPr lang="en-US" baseline="0" dirty="0" smtClean="0"/>
              <a:t>Google Drive/</a:t>
            </a:r>
            <a:r>
              <a:rPr lang="en-US" baseline="0" dirty="0" err="1" smtClean="0"/>
              <a:t>Youtube</a:t>
            </a:r>
            <a:r>
              <a:rPr lang="en-US" baseline="0" dirty="0" smtClean="0"/>
              <a:t> – relatively new, no changes to copyright. Consolidated their terms of use into one and now they apply to everything. </a:t>
            </a:r>
            <a:endParaRPr lang="en-US" dirty="0"/>
          </a:p>
        </p:txBody>
      </p:sp>
      <p:sp>
        <p:nvSpPr>
          <p:cNvPr id="4" name="Date Placeholder 3"/>
          <p:cNvSpPr>
            <a:spLocks noGrp="1"/>
          </p:cNvSpPr>
          <p:nvPr>
            <p:ph type="dt" idx="10"/>
          </p:nvPr>
        </p:nvSpPr>
        <p:spPr/>
        <p:txBody>
          <a:bodyPr/>
          <a:lstStyle/>
          <a:p>
            <a:fld id="{BBCA8B03-0F9E-6843-8873-A8DAC9B368CA}" type="datetime1">
              <a:rPr lang="en-US" smtClean="0"/>
              <a:pPr/>
              <a:t>9/11/12</a:t>
            </a:fld>
            <a:endParaRPr lang="en-US"/>
          </a:p>
        </p:txBody>
      </p:sp>
      <p:sp>
        <p:nvSpPr>
          <p:cNvPr id="5" name="Slide Number Placeholder 4"/>
          <p:cNvSpPr>
            <a:spLocks noGrp="1"/>
          </p:cNvSpPr>
          <p:nvPr>
            <p:ph type="sldNum" sz="quarter" idx="11"/>
          </p:nvPr>
        </p:nvSpPr>
        <p:spPr/>
        <p:txBody>
          <a:bodyPr/>
          <a:lstStyle/>
          <a:p>
            <a:fld id="{4FC883A1-F8A5-EA4E-8D73-931514293BE7}" type="slidenum">
              <a:rPr lang="en-US" smtClean="0"/>
              <a:pPr/>
              <a:t>10</a:t>
            </a:fld>
            <a:endParaRPr lang="en-US"/>
          </a:p>
        </p:txBody>
      </p:sp>
    </p:spTree>
    <p:extLst>
      <p:ext uri="{BB962C8B-B14F-4D97-AF65-F5344CB8AC3E}">
        <p14:creationId xmlns:p14="http://schemas.microsoft.com/office/powerpoint/2010/main" val="3800467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3"/>
          <p:cNvGrpSpPr>
            <a:grpSpLocks/>
          </p:cNvGrpSpPr>
          <p:nvPr/>
        </p:nvGrpSpPr>
        <p:grpSpPr bwMode="auto">
          <a:xfrm>
            <a:off x="0" y="0"/>
            <a:ext cx="9144000" cy="6858000"/>
            <a:chOff x="0" y="0"/>
            <a:chExt cx="5760" cy="4320"/>
          </a:xfrm>
        </p:grpSpPr>
        <p:sp>
          <p:nvSpPr>
            <p:cNvPr id="5" name="Rectangle 2"/>
            <p:cNvSpPr>
              <a:spLocks noChangeArrowheads="1"/>
            </p:cNvSpPr>
            <p:nvPr userDrawn="1"/>
          </p:nvSpPr>
          <p:spPr bwMode="hidden">
            <a:xfrm>
              <a:off x="0" y="0"/>
              <a:ext cx="2208" cy="4320"/>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prstTxWarp prst="textNoShape">
                <a:avLst/>
              </a:prstTxWarp>
            </a:bodyPr>
            <a:lstStyle/>
            <a:p>
              <a:endParaRPr lang="en-US">
                <a:solidFill>
                  <a:schemeClr val="tx1"/>
                </a:solidFill>
              </a:endParaRPr>
            </a:p>
          </p:txBody>
        </p:sp>
        <p:sp>
          <p:nvSpPr>
            <p:cNvPr id="6" name="Rectangle 6"/>
            <p:cNvSpPr>
              <a:spLocks noChangeArrowheads="1"/>
            </p:cNvSpPr>
            <p:nvPr userDrawn="1"/>
          </p:nvSpPr>
          <p:spPr bwMode="hidden">
            <a:xfrm>
              <a:off x="1081" y="1065"/>
              <a:ext cx="4679" cy="1596"/>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grpSp>
          <p:nvGrpSpPr>
            <p:cNvPr id="7" name="Group 22"/>
            <p:cNvGrpSpPr>
              <a:grpSpLocks/>
            </p:cNvGrpSpPr>
            <p:nvPr userDrawn="1"/>
          </p:nvGrpSpPr>
          <p:grpSpPr bwMode="auto">
            <a:xfrm>
              <a:off x="0" y="672"/>
              <a:ext cx="1806" cy="1989"/>
              <a:chOff x="0" y="672"/>
              <a:chExt cx="1806" cy="1989"/>
            </a:xfrm>
          </p:grpSpPr>
          <p:sp>
            <p:nvSpPr>
              <p:cNvPr id="8" name="Rectangle 7"/>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9" name="Rectangle 8"/>
              <p:cNvSpPr>
                <a:spLocks noChangeArrowheads="1"/>
              </p:cNvSpPr>
              <p:nvPr userDrawn="1"/>
            </p:nvSpPr>
            <p:spPr bwMode="auto">
              <a:xfrm>
                <a:off x="1081" y="1065"/>
                <a:ext cx="362" cy="405"/>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0" name="Rectangle 9"/>
              <p:cNvSpPr>
                <a:spLocks noChangeArrowheads="1"/>
              </p:cNvSpPr>
              <p:nvPr userDrawn="1"/>
            </p:nvSpPr>
            <p:spPr bwMode="auto">
              <a:xfrm>
                <a:off x="1437" y="672"/>
                <a:ext cx="369" cy="400"/>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1" name="Rectangle 10"/>
              <p:cNvSpPr>
                <a:spLocks noChangeArrowheads="1"/>
              </p:cNvSpPr>
              <p:nvPr userDrawn="1"/>
            </p:nvSpPr>
            <p:spPr bwMode="auto">
              <a:xfrm>
                <a:off x="719" y="2257"/>
                <a:ext cx="368" cy="404"/>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2" name="Rectangle 11"/>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3" name="Rectangle 12"/>
              <p:cNvSpPr>
                <a:spLocks noChangeArrowheads="1"/>
              </p:cNvSpPr>
              <p:nvPr userDrawn="1"/>
            </p:nvSpPr>
            <p:spPr bwMode="auto">
              <a:xfrm>
                <a:off x="719" y="1464"/>
                <a:ext cx="368" cy="399"/>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4" name="Rectangle 13"/>
              <p:cNvSpPr>
                <a:spLocks noChangeArrowheads="1"/>
              </p:cNvSpPr>
              <p:nvPr userDrawn="1"/>
            </p:nvSpPr>
            <p:spPr bwMode="auto">
              <a:xfrm>
                <a:off x="0" y="1464"/>
                <a:ext cx="367" cy="399"/>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5" name="Rectangle 14"/>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6" name="Rectangle 15"/>
              <p:cNvSpPr>
                <a:spLocks noChangeArrowheads="1"/>
              </p:cNvSpPr>
              <p:nvPr userDrawn="1"/>
            </p:nvSpPr>
            <p:spPr bwMode="auto">
              <a:xfrm>
                <a:off x="361" y="1857"/>
                <a:ext cx="363" cy="406"/>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7" name="Rectangle 16"/>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grpSp>
      </p:grpSp>
      <p:pic>
        <p:nvPicPr>
          <p:cNvPr id="18" name="Picture 25"/>
          <p:cNvPicPr>
            <a:picLocks noChangeAspect="1" noChangeArrowheads="1"/>
          </p:cNvPicPr>
          <p:nvPr userDrawn="1"/>
        </p:nvPicPr>
        <p:blipFill>
          <a:blip r:embed="rId2"/>
          <a:srcRect/>
          <a:stretch>
            <a:fillRect/>
          </a:stretch>
        </p:blipFill>
        <p:spPr bwMode="auto">
          <a:xfrm>
            <a:off x="7977188" y="23813"/>
            <a:ext cx="1166812" cy="433387"/>
          </a:xfrm>
          <a:prstGeom prst="rect">
            <a:avLst/>
          </a:prstGeom>
          <a:noFill/>
          <a:ln w="9525">
            <a:noFill/>
            <a:miter lim="800000"/>
            <a:headEnd/>
            <a:tailEnd/>
          </a:ln>
        </p:spPr>
      </p:pic>
      <p:sp>
        <p:nvSpPr>
          <p:cNvPr id="19" name="Text Box 26"/>
          <p:cNvSpPr txBox="1">
            <a:spLocks noChangeArrowheads="1"/>
          </p:cNvSpPr>
          <p:nvPr userDrawn="1"/>
        </p:nvSpPr>
        <p:spPr bwMode="auto">
          <a:xfrm>
            <a:off x="1576388" y="23813"/>
            <a:ext cx="6015037" cy="473075"/>
          </a:xfrm>
          <a:prstGeom prst="rect">
            <a:avLst/>
          </a:prstGeom>
          <a:noFill/>
          <a:ln w="9525">
            <a:noFill/>
            <a:miter lim="800000"/>
            <a:headEnd/>
            <a:tailEnd/>
          </a:ln>
          <a:effectLst/>
        </p:spPr>
        <p:txBody>
          <a:bodyPr wrap="none" anchor="ctr">
            <a:prstTxWarp prst="textNoShape">
              <a:avLst/>
            </a:prstTxWarp>
            <a:spAutoFit/>
          </a:bodyPr>
          <a:lstStyle/>
          <a:p>
            <a:r>
              <a:rPr lang="en-US" sz="2500" b="1">
                <a:solidFill>
                  <a:srgbClr val="990033"/>
                </a:solidFill>
              </a:rPr>
              <a:t>CS 3043 Social Implications Of Computing</a:t>
            </a:r>
          </a:p>
        </p:txBody>
      </p:sp>
      <p:sp>
        <p:nvSpPr>
          <p:cNvPr id="39953" name="Rectangle 17"/>
          <p:cNvSpPr>
            <a:spLocks noGrp="1" noChangeArrowheads="1"/>
          </p:cNvSpPr>
          <p:nvPr>
            <p:ph type="ctrTitle"/>
          </p:nvPr>
        </p:nvSpPr>
        <p:spPr>
          <a:xfrm>
            <a:off x="2971800" y="1828800"/>
            <a:ext cx="6019800" cy="2209800"/>
          </a:xfrm>
        </p:spPr>
        <p:txBody>
          <a:bodyPr/>
          <a:lstStyle>
            <a:lvl1pPr>
              <a:defRPr sz="4200">
                <a:solidFill>
                  <a:schemeClr val="tx2"/>
                </a:solidFill>
              </a:defRPr>
            </a:lvl1pPr>
          </a:lstStyle>
          <a:p>
            <a:r>
              <a:rPr lang="en-US"/>
              <a:t>Click to edit Master title style</a:t>
            </a:r>
          </a:p>
        </p:txBody>
      </p:sp>
      <p:sp>
        <p:nvSpPr>
          <p:cNvPr id="39954" name="Rectangle 18"/>
          <p:cNvSpPr>
            <a:spLocks noGrp="1" noChangeArrowheads="1"/>
          </p:cNvSpPr>
          <p:nvPr>
            <p:ph type="subTitle" idx="1"/>
          </p:nvPr>
        </p:nvSpPr>
        <p:spPr>
          <a:xfrm>
            <a:off x="2971800" y="4267200"/>
            <a:ext cx="6019800" cy="1752600"/>
          </a:xfrm>
        </p:spPr>
        <p:txBody>
          <a:bodyPr/>
          <a:lstStyle>
            <a:lvl1pPr marL="0" indent="0">
              <a:buFont typeface="Wingdings" pitchFamily="76" charset="2"/>
              <a:buNone/>
              <a:defRPr sz="3200"/>
            </a:lvl1pPr>
          </a:lstStyle>
          <a:p>
            <a:r>
              <a:rPr lang="en-US"/>
              <a:t>Click to edit Master subtitle style</a:t>
            </a:r>
          </a:p>
        </p:txBody>
      </p:sp>
      <p:sp>
        <p:nvSpPr>
          <p:cNvPr id="20" name="Rectangle 3"/>
          <p:cNvSpPr>
            <a:spLocks noGrp="1" noChangeArrowheads="1"/>
          </p:cNvSpPr>
          <p:nvPr>
            <p:ph type="dt" sz="half" idx="10"/>
          </p:nvPr>
        </p:nvSpPr>
        <p:spPr>
          <a:xfrm>
            <a:off x="457200" y="6248400"/>
            <a:ext cx="2133600" cy="457200"/>
          </a:xfrm>
        </p:spPr>
        <p:txBody>
          <a:bodyPr/>
          <a:lstStyle>
            <a:lvl1pPr>
              <a:defRPr/>
            </a:lvl1pPr>
          </a:lstStyle>
          <a:p>
            <a:fld id="{CB33B6E8-C0DC-3C40-8126-D7176BC08A79}" type="datetime1">
              <a:rPr lang="en-US" smtClean="0"/>
              <a:t>9/11/12</a:t>
            </a:fld>
            <a:endParaRPr lang="en-US"/>
          </a:p>
        </p:txBody>
      </p:sp>
      <p:sp>
        <p:nvSpPr>
          <p:cNvPr id="21" name="Rectangle 4"/>
          <p:cNvSpPr>
            <a:spLocks noGrp="1" noChangeArrowheads="1"/>
          </p:cNvSpPr>
          <p:nvPr>
            <p:ph type="ftr" sz="quarter" idx="11"/>
          </p:nvPr>
        </p:nvSpPr>
        <p:spPr/>
        <p:txBody>
          <a:bodyPr/>
          <a:lstStyle>
            <a:lvl1pPr>
              <a:defRPr/>
            </a:lvl1pPr>
          </a:lstStyle>
          <a:p>
            <a:r>
              <a:rPr lang="en-US" smtClean="0"/>
              <a:t>© 2012 Keith A. Pray</a:t>
            </a:r>
            <a:endParaRPr lang="en-US"/>
          </a:p>
        </p:txBody>
      </p:sp>
      <p:sp>
        <p:nvSpPr>
          <p:cNvPr id="22" name="Rectangle 5"/>
          <p:cNvSpPr>
            <a:spLocks noGrp="1" noChangeArrowheads="1"/>
          </p:cNvSpPr>
          <p:nvPr>
            <p:ph type="sldNum" sz="quarter" idx="12"/>
          </p:nvPr>
        </p:nvSpPr>
        <p:spPr/>
        <p:txBody>
          <a:bodyPr/>
          <a:lstStyle>
            <a:lvl1pPr>
              <a:defRPr/>
            </a:lvl1pPr>
          </a:lstStyle>
          <a:p>
            <a:fld id="{3BF7AB40-A5D9-794B-841B-C5C95D58E9A1}" type="slidenum">
              <a:rPr lang="en-US"/>
              <a:pPr/>
              <a:t>‹#›</a:t>
            </a:fld>
            <a:endParaRPr lang="en-US"/>
          </a:p>
        </p:txBody>
      </p:sp>
    </p:spTree>
  </p:cSld>
  <p:clrMapOvr>
    <a:masterClrMapping/>
  </p:clrMapOvr>
  <p:transition xmlns:p14="http://schemas.microsoft.com/office/powerpoint/2010/mai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2012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E6746ED4-2F38-4444-964F-A34627AAC11E}"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A9624FA1-AC0C-B849-9609-16030C8F4013}" type="datetime1">
              <a:rPr lang="en-US" smtClean="0"/>
              <a:t>9/11/12</a:t>
            </a:fld>
            <a:endParaRPr lang="en-US"/>
          </a:p>
        </p:txBody>
      </p:sp>
    </p:spTree>
  </p:cSld>
  <p:clrMapOvr>
    <a:masterClrMapping/>
  </p:clrMapOvr>
  <p:transition xmlns:p14="http://schemas.microsoft.com/office/powerpoint/2010/mai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2057400" cy="5105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0"/>
            <a:ext cx="6019800"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2012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035F09CB-457E-364C-843B-76796EEFEF8A}"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1AA371AE-B688-B94C-BC87-B5E247FF4F35}" type="datetime1">
              <a:rPr lang="en-US" smtClean="0"/>
              <a:t>9/11/12</a:t>
            </a:fld>
            <a:endParaRPr lang="en-US"/>
          </a:p>
        </p:txBody>
      </p:sp>
    </p:spTree>
  </p:cSld>
  <p:clrMapOvr>
    <a:masterClrMapping/>
  </p:clrMapOvr>
  <p:transition xmlns:p14="http://schemas.microsoft.com/office/powerpoint/2010/mai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2012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62640876-9D26-F348-8907-5A74C799E685}"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B196470B-D2EE-2943-8E76-6BB4EA591B8D}" type="datetime1">
              <a:rPr lang="en-US" smtClean="0"/>
              <a:t>9/11/12</a:t>
            </a:fld>
            <a:endParaRPr lang="en-US"/>
          </a:p>
        </p:txBody>
      </p:sp>
    </p:spTree>
  </p:cSld>
  <p:clrMapOvr>
    <a:masterClrMapping/>
  </p:clrMapOvr>
  <p:transition xmlns:p14="http://schemas.microsoft.com/office/powerpoint/2010/mai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ftr" sz="quarter" idx="10"/>
          </p:nvPr>
        </p:nvSpPr>
        <p:spPr>
          <a:ln/>
        </p:spPr>
        <p:txBody>
          <a:bodyPr/>
          <a:lstStyle>
            <a:lvl1pPr>
              <a:defRPr/>
            </a:lvl1pPr>
          </a:lstStyle>
          <a:p>
            <a:r>
              <a:rPr lang="en-US" smtClean="0"/>
              <a:t>© 2012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4A738880-6368-C449-8CCF-82F7F682D556}"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3225262D-D6C3-8744-AEE1-694A6E019702}" type="datetime1">
              <a:rPr lang="en-US" smtClean="0"/>
              <a:t>9/11/12</a:t>
            </a:fld>
            <a:endParaRPr lang="en-US"/>
          </a:p>
        </p:txBody>
      </p:sp>
    </p:spTree>
  </p:cSld>
  <p:clrMapOvr>
    <a:masterClrMapping/>
  </p:clrMapOvr>
  <p:transition xmlns:p14="http://schemas.microsoft.com/office/powerpoint/2010/mai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ftr" sz="quarter" idx="10"/>
          </p:nvPr>
        </p:nvSpPr>
        <p:spPr>
          <a:ln/>
        </p:spPr>
        <p:txBody>
          <a:bodyPr/>
          <a:lstStyle>
            <a:lvl1pPr>
              <a:defRPr/>
            </a:lvl1pPr>
          </a:lstStyle>
          <a:p>
            <a:r>
              <a:rPr lang="en-US" smtClean="0"/>
              <a:t>© 2012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E6550BC0-9608-674F-9711-7EAD23045C3D}"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373D9FA2-B3CB-3A4C-8EA8-9DB83876FB03}" type="datetime1">
              <a:rPr lang="en-US" smtClean="0"/>
              <a:t>9/11/12</a:t>
            </a:fld>
            <a:endParaRPr lang="en-US"/>
          </a:p>
        </p:txBody>
      </p:sp>
    </p:spTree>
  </p:cSld>
  <p:clrMapOvr>
    <a:masterClrMapping/>
  </p:clrMapOvr>
  <p:transition xmlns:p14="http://schemas.microsoft.com/office/powerpoint/2010/mai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ftr" sz="quarter" idx="10"/>
          </p:nvPr>
        </p:nvSpPr>
        <p:spPr>
          <a:ln/>
        </p:spPr>
        <p:txBody>
          <a:bodyPr/>
          <a:lstStyle>
            <a:lvl1pPr>
              <a:defRPr/>
            </a:lvl1pPr>
          </a:lstStyle>
          <a:p>
            <a:r>
              <a:rPr lang="en-US" smtClean="0"/>
              <a:t>© 2012 Keith A. Pray</a:t>
            </a:r>
            <a:endParaRPr lang="en-US"/>
          </a:p>
        </p:txBody>
      </p:sp>
      <p:sp>
        <p:nvSpPr>
          <p:cNvPr id="8" name="Rectangle 4"/>
          <p:cNvSpPr>
            <a:spLocks noGrp="1" noChangeArrowheads="1"/>
          </p:cNvSpPr>
          <p:nvPr>
            <p:ph type="sldNum" sz="quarter" idx="11"/>
          </p:nvPr>
        </p:nvSpPr>
        <p:spPr>
          <a:ln/>
        </p:spPr>
        <p:txBody>
          <a:bodyPr/>
          <a:lstStyle>
            <a:lvl1pPr>
              <a:defRPr/>
            </a:lvl1pPr>
          </a:lstStyle>
          <a:p>
            <a:fld id="{A4165D9A-BB99-7C4F-88EB-AE303FC3FD9B}" type="slidenum">
              <a:rPr lang="en-US"/>
              <a:pPr/>
              <a:t>‹#›</a:t>
            </a:fld>
            <a:endParaRPr lang="en-US"/>
          </a:p>
        </p:txBody>
      </p:sp>
      <p:sp>
        <p:nvSpPr>
          <p:cNvPr id="9" name="Rectangle 17"/>
          <p:cNvSpPr>
            <a:spLocks noGrp="1" noChangeArrowheads="1"/>
          </p:cNvSpPr>
          <p:nvPr>
            <p:ph type="dt" sz="half" idx="12"/>
          </p:nvPr>
        </p:nvSpPr>
        <p:spPr>
          <a:ln/>
        </p:spPr>
        <p:txBody>
          <a:bodyPr/>
          <a:lstStyle>
            <a:lvl1pPr>
              <a:defRPr/>
            </a:lvl1pPr>
          </a:lstStyle>
          <a:p>
            <a:fld id="{414C1544-4398-3645-9941-6A313DF222C0}" type="datetime1">
              <a:rPr lang="en-US" smtClean="0"/>
              <a:t>9/11/12</a:t>
            </a:fld>
            <a:endParaRPr lang="en-US"/>
          </a:p>
        </p:txBody>
      </p:sp>
    </p:spTree>
  </p:cSld>
  <p:clrMapOvr>
    <a:masterClrMapping/>
  </p:clrMapOvr>
  <p:transition xmlns:p14="http://schemas.microsoft.com/office/powerpoint/2010/mai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ftr" sz="quarter" idx="10"/>
          </p:nvPr>
        </p:nvSpPr>
        <p:spPr>
          <a:ln/>
        </p:spPr>
        <p:txBody>
          <a:bodyPr/>
          <a:lstStyle>
            <a:lvl1pPr>
              <a:defRPr/>
            </a:lvl1pPr>
          </a:lstStyle>
          <a:p>
            <a:r>
              <a:rPr lang="en-US" smtClean="0"/>
              <a:t>© 2012 Keith A. Pray</a:t>
            </a:r>
            <a:endParaRPr lang="en-US"/>
          </a:p>
        </p:txBody>
      </p:sp>
      <p:sp>
        <p:nvSpPr>
          <p:cNvPr id="4" name="Rectangle 4"/>
          <p:cNvSpPr>
            <a:spLocks noGrp="1" noChangeArrowheads="1"/>
          </p:cNvSpPr>
          <p:nvPr>
            <p:ph type="sldNum" sz="quarter" idx="11"/>
          </p:nvPr>
        </p:nvSpPr>
        <p:spPr>
          <a:ln/>
        </p:spPr>
        <p:txBody>
          <a:bodyPr/>
          <a:lstStyle>
            <a:lvl1pPr>
              <a:defRPr/>
            </a:lvl1pPr>
          </a:lstStyle>
          <a:p>
            <a:fld id="{B1545B69-19C3-A646-967D-E0F0B48E4E39}" type="slidenum">
              <a:rPr lang="en-US"/>
              <a:pPr/>
              <a:t>‹#›</a:t>
            </a:fld>
            <a:endParaRPr lang="en-US"/>
          </a:p>
        </p:txBody>
      </p:sp>
      <p:sp>
        <p:nvSpPr>
          <p:cNvPr id="5" name="Rectangle 17"/>
          <p:cNvSpPr>
            <a:spLocks noGrp="1" noChangeArrowheads="1"/>
          </p:cNvSpPr>
          <p:nvPr>
            <p:ph type="dt" sz="half" idx="12"/>
          </p:nvPr>
        </p:nvSpPr>
        <p:spPr>
          <a:ln/>
        </p:spPr>
        <p:txBody>
          <a:bodyPr/>
          <a:lstStyle>
            <a:lvl1pPr>
              <a:defRPr/>
            </a:lvl1pPr>
          </a:lstStyle>
          <a:p>
            <a:fld id="{17AE02F9-D502-9647-9530-512D8A8C4674}" type="datetime1">
              <a:rPr lang="en-US" smtClean="0"/>
              <a:t>9/11/12</a:t>
            </a:fld>
            <a:endParaRPr lang="en-US"/>
          </a:p>
        </p:txBody>
      </p:sp>
    </p:spTree>
  </p:cSld>
  <p:clrMapOvr>
    <a:masterClrMapping/>
  </p:clrMapOvr>
  <p:transition xmlns:p14="http://schemas.microsoft.com/office/powerpoint/2010/mai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sz="quarter" idx="10"/>
          </p:nvPr>
        </p:nvSpPr>
        <p:spPr>
          <a:ln/>
        </p:spPr>
        <p:txBody>
          <a:bodyPr/>
          <a:lstStyle>
            <a:lvl1pPr>
              <a:defRPr/>
            </a:lvl1pPr>
          </a:lstStyle>
          <a:p>
            <a:r>
              <a:rPr lang="en-US" smtClean="0"/>
              <a:t>© 2012 Keith A. Pray</a:t>
            </a:r>
            <a:endParaRPr lang="en-US"/>
          </a:p>
        </p:txBody>
      </p:sp>
      <p:sp>
        <p:nvSpPr>
          <p:cNvPr id="3" name="Rectangle 4"/>
          <p:cNvSpPr>
            <a:spLocks noGrp="1" noChangeArrowheads="1"/>
          </p:cNvSpPr>
          <p:nvPr>
            <p:ph type="sldNum" sz="quarter" idx="11"/>
          </p:nvPr>
        </p:nvSpPr>
        <p:spPr>
          <a:ln/>
        </p:spPr>
        <p:txBody>
          <a:bodyPr/>
          <a:lstStyle>
            <a:lvl1pPr>
              <a:defRPr/>
            </a:lvl1pPr>
          </a:lstStyle>
          <a:p>
            <a:fld id="{5F5AB265-2ABF-AF45-8112-5B977F4ACA40}" type="slidenum">
              <a:rPr lang="en-US"/>
              <a:pPr/>
              <a:t>‹#›</a:t>
            </a:fld>
            <a:endParaRPr lang="en-US"/>
          </a:p>
        </p:txBody>
      </p:sp>
      <p:sp>
        <p:nvSpPr>
          <p:cNvPr id="4" name="Rectangle 17"/>
          <p:cNvSpPr>
            <a:spLocks noGrp="1" noChangeArrowheads="1"/>
          </p:cNvSpPr>
          <p:nvPr>
            <p:ph type="dt" sz="half" idx="12"/>
          </p:nvPr>
        </p:nvSpPr>
        <p:spPr>
          <a:ln/>
        </p:spPr>
        <p:txBody>
          <a:bodyPr/>
          <a:lstStyle>
            <a:lvl1pPr>
              <a:defRPr/>
            </a:lvl1pPr>
          </a:lstStyle>
          <a:p>
            <a:fld id="{D37B22F6-D423-5149-B769-AC529D06EF03}" type="datetime1">
              <a:rPr lang="en-US" smtClean="0"/>
              <a:t>9/11/12</a:t>
            </a:fld>
            <a:endParaRPr lang="en-US"/>
          </a:p>
        </p:txBody>
      </p:sp>
    </p:spTree>
  </p:cSld>
  <p:clrMapOvr>
    <a:masterClrMapping/>
  </p:clrMapOvr>
  <p:transition xmlns:p14="http://schemas.microsoft.com/office/powerpoint/2010/mai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r>
              <a:rPr lang="en-US" smtClean="0"/>
              <a:t>© 2012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CBA213E4-FD26-E749-A677-24D59A4EB1AD}"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DFAB1E75-DD1E-F543-87A5-F44F17B676F8}" type="datetime1">
              <a:rPr lang="en-US" smtClean="0"/>
              <a:t>9/11/12</a:t>
            </a:fld>
            <a:endParaRPr lang="en-US"/>
          </a:p>
        </p:txBody>
      </p:sp>
    </p:spTree>
  </p:cSld>
  <p:clrMapOvr>
    <a:masterClrMapping/>
  </p:clrMapOvr>
  <p:transition xmlns:p14="http://schemas.microsoft.com/office/powerpoint/2010/mai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r>
              <a:rPr lang="en-US" smtClean="0"/>
              <a:t>© 2012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F1CB5386-7D80-3E44-B6C5-64B83BB0D22E}"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64600760-5F99-A940-90CB-3C49C4F8019A}" type="datetime1">
              <a:rPr lang="en-US" smtClean="0"/>
              <a:t>9/11/12</a:t>
            </a:fld>
            <a:endParaRPr lang="en-US"/>
          </a:p>
        </p:txBody>
      </p:sp>
    </p:spTree>
  </p:cSld>
  <p:clrMapOvr>
    <a:masterClrMapping/>
  </p:clrMapOvr>
  <p:transition xmlns:p14="http://schemas.microsoft.com/office/powerpoint/2010/main" spd="slow">
    <p:push/>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5"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pitchFamily="-109" charset="0"/>
              </a:defRPr>
            </a:lvl1pPr>
          </a:lstStyle>
          <a:p>
            <a:r>
              <a:rPr lang="en-US" smtClean="0"/>
              <a:t>© 2012 Keith A. Pray</a:t>
            </a:r>
            <a:endParaRPr lang="en-US"/>
          </a:p>
        </p:txBody>
      </p:sp>
      <p:sp>
        <p:nvSpPr>
          <p:cNvPr id="38916" name="Rectangle 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Black" pitchFamily="-109" charset="0"/>
              </a:defRPr>
            </a:lvl1pPr>
          </a:lstStyle>
          <a:p>
            <a:fld id="{1FE0B4E4-FC88-4045-8B37-4CF4CE76A2B2}" type="slidenum">
              <a:rPr lang="en-US"/>
              <a:pPr/>
              <a:t>‹#›</a:t>
            </a:fld>
            <a:endParaRPr lang="en-US"/>
          </a:p>
        </p:txBody>
      </p:sp>
      <p:grpSp>
        <p:nvGrpSpPr>
          <p:cNvPr id="1028" name="Group 18"/>
          <p:cNvGrpSpPr>
            <a:grpSpLocks/>
          </p:cNvGrpSpPr>
          <p:nvPr/>
        </p:nvGrpSpPr>
        <p:grpSpPr bwMode="auto">
          <a:xfrm>
            <a:off x="0" y="0"/>
            <a:ext cx="9144000" cy="546100"/>
            <a:chOff x="0" y="0"/>
            <a:chExt cx="5760" cy="344"/>
          </a:xfrm>
        </p:grpSpPr>
        <p:sp>
          <p:nvSpPr>
            <p:cNvPr id="38917" name="Rectangle 5"/>
            <p:cNvSpPr>
              <a:spLocks noChangeArrowheads="1"/>
            </p:cNvSpPr>
            <p:nvPr/>
          </p:nvSpPr>
          <p:spPr bwMode="auto">
            <a:xfrm>
              <a:off x="0" y="0"/>
              <a:ext cx="180" cy="336"/>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prstTxWarp prst="textNoShape">
                <a:avLst/>
              </a:prstTxWarp>
            </a:bodyPr>
            <a:lstStyle/>
            <a:p>
              <a:endParaRPr lang="en-US">
                <a:solidFill>
                  <a:schemeClr val="tx1"/>
                </a:solidFill>
              </a:endParaRPr>
            </a:p>
          </p:txBody>
        </p:sp>
        <p:sp>
          <p:nvSpPr>
            <p:cNvPr id="38918" name="Rectangle 6"/>
            <p:cNvSpPr>
              <a:spLocks noChangeArrowheads="1"/>
            </p:cNvSpPr>
            <p:nvPr/>
          </p:nvSpPr>
          <p:spPr bwMode="auto">
            <a:xfrm>
              <a:off x="260" y="85"/>
              <a:ext cx="5500" cy="173"/>
            </a:xfrm>
            <a:prstGeom prst="rect">
              <a:avLst/>
            </a:prstGeom>
            <a:gradFill rotWithShape="0">
              <a:gsLst>
                <a:gs pos="0">
                  <a:schemeClr val="accent1"/>
                </a:gs>
                <a:gs pos="100000">
                  <a:schemeClr val="bg1"/>
                </a:gs>
              </a:gsLst>
              <a:lin ang="0" scaled="1"/>
            </a:gradFill>
            <a:ln w="9525">
              <a:noFill/>
              <a:miter lim="800000"/>
              <a:headEnd/>
              <a:tailEnd/>
            </a:ln>
          </p:spPr>
          <p:txBody>
            <a:bodyPr>
              <a:prstTxWarp prst="textNoShape">
                <a:avLst/>
              </a:prstTxWarp>
            </a:bodyPr>
            <a:lstStyle/>
            <a:p>
              <a:pPr algn="l"/>
              <a:endParaRPr lang="en-US">
                <a:solidFill>
                  <a:schemeClr val="tx1"/>
                </a:solidFill>
              </a:endParaRPr>
            </a:p>
          </p:txBody>
        </p:sp>
        <p:sp>
          <p:nvSpPr>
            <p:cNvPr id="38919" name="Rectangle 7"/>
            <p:cNvSpPr>
              <a:spLocks noChangeArrowheads="1"/>
            </p:cNvSpPr>
            <p:nvPr/>
          </p:nvSpPr>
          <p:spPr bwMode="auto">
            <a:xfrm>
              <a:off x="258" y="85"/>
              <a:ext cx="87" cy="89"/>
            </a:xfrm>
            <a:prstGeom prst="rect">
              <a:avLst/>
            </a:prstGeom>
            <a:solidFill>
              <a:schemeClr val="hlink"/>
            </a:solidFill>
            <a:ln w="9525">
              <a:noFill/>
              <a:miter lim="800000"/>
              <a:headEnd/>
              <a:tailEnd/>
            </a:ln>
          </p:spPr>
          <p:txBody>
            <a:bodyPr>
              <a:prstTxWarp prst="textNoShape">
                <a:avLst/>
              </a:prstTxWarp>
            </a:bodyPr>
            <a:lstStyle/>
            <a:p>
              <a:pPr algn="l"/>
              <a:endParaRPr lang="en-US" sz="1800">
                <a:solidFill>
                  <a:schemeClr val="hlink"/>
                </a:solidFill>
                <a:latin typeface="Arial" pitchFamily="-109" charset="0"/>
              </a:endParaRPr>
            </a:p>
          </p:txBody>
        </p:sp>
        <p:sp>
          <p:nvSpPr>
            <p:cNvPr id="38920" name="Rectangle 8"/>
            <p:cNvSpPr>
              <a:spLocks noChangeArrowheads="1"/>
            </p:cNvSpPr>
            <p:nvPr/>
          </p:nvSpPr>
          <p:spPr bwMode="auto">
            <a:xfrm>
              <a:off x="345" y="0"/>
              <a:ext cx="88" cy="87"/>
            </a:xfrm>
            <a:prstGeom prst="rect">
              <a:avLst/>
            </a:prstGeom>
            <a:solidFill>
              <a:schemeClr val="hlink"/>
            </a:solidFill>
            <a:ln w="9525">
              <a:noFill/>
              <a:miter lim="800000"/>
              <a:headEnd/>
              <a:tailEnd/>
            </a:ln>
          </p:spPr>
          <p:txBody>
            <a:bodyPr>
              <a:prstTxWarp prst="textNoShape">
                <a:avLst/>
              </a:prstTxWarp>
            </a:bodyPr>
            <a:lstStyle/>
            <a:p>
              <a:pPr algn="l"/>
              <a:endParaRPr lang="en-US" sz="1800">
                <a:solidFill>
                  <a:schemeClr val="hlink"/>
                </a:solidFill>
                <a:latin typeface="Arial" pitchFamily="-109" charset="0"/>
              </a:endParaRPr>
            </a:p>
          </p:txBody>
        </p:sp>
        <p:sp>
          <p:nvSpPr>
            <p:cNvPr id="3892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pitchFamily="-109" charset="0"/>
              </a:endParaRPr>
            </a:p>
          </p:txBody>
        </p:sp>
        <p:sp>
          <p:nvSpPr>
            <p:cNvPr id="38922" name="Rectangle 10"/>
            <p:cNvSpPr>
              <a:spLocks noChangeArrowheads="1"/>
            </p:cNvSpPr>
            <p:nvPr/>
          </p:nvSpPr>
          <p:spPr bwMode="auto">
            <a:xfrm>
              <a:off x="173" y="173"/>
              <a:ext cx="86" cy="87"/>
            </a:xfrm>
            <a:prstGeom prst="rect">
              <a:avLst/>
            </a:prstGeom>
            <a:solidFill>
              <a:schemeClr val="hlink"/>
            </a:solidFill>
            <a:ln w="9525">
              <a:noFill/>
              <a:miter lim="800000"/>
              <a:headEnd/>
              <a:tailEnd/>
            </a:ln>
          </p:spPr>
          <p:txBody>
            <a:bodyPr>
              <a:prstTxWarp prst="textNoShape">
                <a:avLst/>
              </a:prstTxWarp>
            </a:bodyPr>
            <a:lstStyle/>
            <a:p>
              <a:pPr algn="l"/>
              <a:endParaRPr lang="en-US" sz="1800">
                <a:solidFill>
                  <a:schemeClr val="hlink"/>
                </a:solidFill>
                <a:latin typeface="Arial" pitchFamily="-109" charset="0"/>
              </a:endParaRPr>
            </a:p>
          </p:txBody>
        </p:sp>
        <p:sp>
          <p:nvSpPr>
            <p:cNvPr id="38923" name="Rectangle 11"/>
            <p:cNvSpPr>
              <a:spLocks noChangeArrowheads="1"/>
            </p:cNvSpPr>
            <p:nvPr/>
          </p:nvSpPr>
          <p:spPr bwMode="auto">
            <a:xfrm>
              <a:off x="83" y="86"/>
              <a:ext cx="89" cy="87"/>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3892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pitchFamily="-109" charset="0"/>
              </a:endParaRPr>
            </a:p>
          </p:txBody>
        </p:sp>
        <p:sp>
          <p:nvSpPr>
            <p:cNvPr id="3892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pitchFamily="-109" charset="0"/>
              </a:endParaRPr>
            </a:p>
          </p:txBody>
        </p:sp>
      </p:grpSp>
      <p:sp>
        <p:nvSpPr>
          <p:cNvPr id="1029" name="Rectangle 14"/>
          <p:cNvSpPr>
            <a:spLocks noGrp="1" noChangeArrowheads="1"/>
          </p:cNvSpPr>
          <p:nvPr>
            <p:ph type="title"/>
          </p:nvPr>
        </p:nvSpPr>
        <p:spPr bwMode="auto">
          <a:xfrm>
            <a:off x="457200" y="7620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8929" name="Rectangle 17"/>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pitchFamily="-109" charset="0"/>
              </a:defRPr>
            </a:lvl1pPr>
          </a:lstStyle>
          <a:p>
            <a:fld id="{E65118B2-D8E1-EB4C-8AA5-91DCE1AC732E}" type="datetime1">
              <a:rPr lang="en-US" smtClean="0"/>
              <a:t>9/11/12</a:t>
            </a:fld>
            <a:endParaRPr lang="en-US"/>
          </a:p>
        </p:txBody>
      </p:sp>
      <p:pic>
        <p:nvPicPr>
          <p:cNvPr id="1032" name="Picture 22"/>
          <p:cNvPicPr>
            <a:picLocks noChangeAspect="1" noChangeArrowheads="1"/>
          </p:cNvPicPr>
          <p:nvPr/>
        </p:nvPicPr>
        <p:blipFill>
          <a:blip r:embed="rId13"/>
          <a:srcRect/>
          <a:stretch>
            <a:fillRect/>
          </a:stretch>
        </p:blipFill>
        <p:spPr bwMode="auto">
          <a:xfrm>
            <a:off x="7977188" y="23813"/>
            <a:ext cx="1166812" cy="433387"/>
          </a:xfrm>
          <a:prstGeom prst="rect">
            <a:avLst/>
          </a:prstGeom>
          <a:noFill/>
          <a:ln w="9525">
            <a:noFill/>
            <a:miter lim="800000"/>
            <a:headEnd/>
            <a:tailEnd/>
          </a:ln>
        </p:spPr>
      </p:pic>
      <p:sp>
        <p:nvSpPr>
          <p:cNvPr id="38935" name="Text Box 23"/>
          <p:cNvSpPr txBox="1">
            <a:spLocks noChangeArrowheads="1"/>
          </p:cNvSpPr>
          <p:nvPr userDrawn="1"/>
        </p:nvSpPr>
        <p:spPr bwMode="auto">
          <a:xfrm>
            <a:off x="1568450" y="23813"/>
            <a:ext cx="6015038" cy="473075"/>
          </a:xfrm>
          <a:prstGeom prst="rect">
            <a:avLst/>
          </a:prstGeom>
          <a:noFill/>
          <a:ln w="9525">
            <a:noFill/>
            <a:miter lim="800000"/>
            <a:headEnd/>
            <a:tailEnd/>
          </a:ln>
          <a:effectLst/>
        </p:spPr>
        <p:txBody>
          <a:bodyPr wrap="none" anchor="ctr">
            <a:prstTxWarp prst="textNoShape">
              <a:avLst/>
            </a:prstTxWarp>
            <a:spAutoFit/>
          </a:bodyPr>
          <a:lstStyle/>
          <a:p>
            <a:r>
              <a:rPr lang="en-US" sz="2500" b="1">
                <a:solidFill>
                  <a:srgbClr val="990033"/>
                </a:solidFill>
              </a:rPr>
              <a:t>CS 3043 Social Implications Of Computing</a:t>
            </a:r>
          </a:p>
        </p:txBody>
      </p:sp>
    </p:spTree>
  </p:cSld>
  <p:clrMap bg1="lt1" tx1="dk1" bg2="lt2" tx2="dk2" accent1="accent1" accent2="accent2" accent3="accent3" accent4="accent4" accent5="accent5" accent6="accent6" hlink="hlink" folHlink="folHlink"/>
  <p:sldLayoutIdLst>
    <p:sldLayoutId id="2147483736"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ransition xmlns:p14="http://schemas.microsoft.com/office/powerpoint/2010/main" spd="slow">
    <p:push/>
  </p:transition>
  <p:hf hdr="0"/>
  <p:txStyles>
    <p:titleStyle>
      <a:lvl1pPr algn="l" rtl="0" eaLnBrk="0" fontAlgn="base" hangingPunct="0">
        <a:spcBef>
          <a:spcPct val="0"/>
        </a:spcBef>
        <a:spcAft>
          <a:spcPct val="0"/>
        </a:spcAft>
        <a:defRPr sz="3600">
          <a:solidFill>
            <a:schemeClr val="tx1"/>
          </a:solidFill>
          <a:latin typeface="+mj-lt"/>
          <a:ea typeface="ＭＳ Ｐゴシック" pitchFamily="76" charset="-128"/>
          <a:cs typeface="ＭＳ Ｐゴシック" pitchFamily="76" charset="-128"/>
        </a:defRPr>
      </a:lvl1pPr>
      <a:lvl2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2pPr>
      <a:lvl3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3pPr>
      <a:lvl4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4pPr>
      <a:lvl5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5pPr>
      <a:lvl6pPr marL="457200" algn="l" rtl="0" fontAlgn="base">
        <a:spcBef>
          <a:spcPct val="0"/>
        </a:spcBef>
        <a:spcAft>
          <a:spcPct val="0"/>
        </a:spcAft>
        <a:defRPr sz="3600">
          <a:solidFill>
            <a:schemeClr val="tx1"/>
          </a:solidFill>
          <a:latin typeface="Arial Black" pitchFamily="76" charset="0"/>
        </a:defRPr>
      </a:lvl6pPr>
      <a:lvl7pPr marL="914400" algn="l" rtl="0" fontAlgn="base">
        <a:spcBef>
          <a:spcPct val="0"/>
        </a:spcBef>
        <a:spcAft>
          <a:spcPct val="0"/>
        </a:spcAft>
        <a:defRPr sz="3600">
          <a:solidFill>
            <a:schemeClr val="tx1"/>
          </a:solidFill>
          <a:latin typeface="Arial Black" pitchFamily="76" charset="0"/>
        </a:defRPr>
      </a:lvl7pPr>
      <a:lvl8pPr marL="1371600" algn="l" rtl="0" fontAlgn="base">
        <a:spcBef>
          <a:spcPct val="0"/>
        </a:spcBef>
        <a:spcAft>
          <a:spcPct val="0"/>
        </a:spcAft>
        <a:defRPr sz="3600">
          <a:solidFill>
            <a:schemeClr val="tx1"/>
          </a:solidFill>
          <a:latin typeface="Arial Black" pitchFamily="76" charset="0"/>
        </a:defRPr>
      </a:lvl8pPr>
      <a:lvl9pPr marL="1828800" algn="l" rtl="0" fontAlgn="base">
        <a:spcBef>
          <a:spcPct val="0"/>
        </a:spcBef>
        <a:spcAft>
          <a:spcPct val="0"/>
        </a:spcAft>
        <a:defRPr sz="3600">
          <a:solidFill>
            <a:schemeClr val="tx1"/>
          </a:solidFill>
          <a:latin typeface="Arial Black" pitchFamily="76" charset="0"/>
        </a:defRPr>
      </a:lvl9pPr>
    </p:titleStyle>
    <p:bodyStyle>
      <a:lvl1pPr marL="342900" indent="-342900" algn="l" rtl="0" eaLnBrk="0" fontAlgn="base" hangingPunct="0">
        <a:spcBef>
          <a:spcPct val="20000"/>
        </a:spcBef>
        <a:spcAft>
          <a:spcPct val="0"/>
        </a:spcAft>
        <a:buClr>
          <a:schemeClr val="accent1"/>
        </a:buClr>
        <a:buSzPct val="75000"/>
        <a:buFont typeface="Wingdings" pitchFamily="-109" charset="2"/>
        <a:buChar char="n"/>
        <a:defRPr sz="3000">
          <a:solidFill>
            <a:schemeClr val="tx1"/>
          </a:solidFill>
          <a:latin typeface="+mn-lt"/>
          <a:ea typeface="ＭＳ Ｐゴシック" pitchFamily="76" charset="-128"/>
          <a:cs typeface="ＭＳ Ｐゴシック" pitchFamily="76" charset="-128"/>
        </a:defRPr>
      </a:lvl1pPr>
      <a:lvl2pPr marL="742950" indent="-285750" algn="l" rtl="0" eaLnBrk="0" fontAlgn="base" hangingPunct="0">
        <a:spcBef>
          <a:spcPct val="20000"/>
        </a:spcBef>
        <a:spcAft>
          <a:spcPct val="0"/>
        </a:spcAft>
        <a:buClr>
          <a:schemeClr val="accent2"/>
        </a:buClr>
        <a:buSzPct val="80000"/>
        <a:buFont typeface="Wingdings" pitchFamily="-109" charset="2"/>
        <a:buChar char="¨"/>
        <a:defRPr sz="2000">
          <a:solidFill>
            <a:schemeClr val="tx1"/>
          </a:solidFill>
          <a:latin typeface="+mj-lt"/>
          <a:ea typeface="ＭＳ Ｐゴシック" pitchFamily="76" charset="-128"/>
        </a:defRPr>
      </a:lvl2pPr>
      <a:lvl3pPr marL="1143000" indent="-228600" algn="l" rtl="0" eaLnBrk="0" fontAlgn="base" hangingPunct="0">
        <a:spcBef>
          <a:spcPct val="20000"/>
        </a:spcBef>
        <a:spcAft>
          <a:spcPct val="0"/>
        </a:spcAft>
        <a:buClr>
          <a:schemeClr val="accent1"/>
        </a:buClr>
        <a:buSzPct val="65000"/>
        <a:buFont typeface="Wingdings" pitchFamily="-109" charset="2"/>
        <a:buChar char="n"/>
        <a:defRPr sz="2400">
          <a:solidFill>
            <a:schemeClr val="tx1"/>
          </a:solidFill>
          <a:latin typeface="+mn-lt"/>
          <a:ea typeface="ＭＳ Ｐゴシック" pitchFamily="76" charset="-128"/>
        </a:defRPr>
      </a:lvl3pPr>
      <a:lvl4pPr marL="1600200" indent="-228600" algn="l" rtl="0" eaLnBrk="0" fontAlgn="base" hangingPunct="0">
        <a:spcBef>
          <a:spcPct val="20000"/>
        </a:spcBef>
        <a:spcAft>
          <a:spcPct val="0"/>
        </a:spcAft>
        <a:buClr>
          <a:schemeClr val="accent2"/>
        </a:buClr>
        <a:buSzPct val="70000"/>
        <a:buFont typeface="Wingdings" pitchFamily="-109" charset="2"/>
        <a:buChar char="¨"/>
        <a:defRPr>
          <a:solidFill>
            <a:schemeClr val="tx1"/>
          </a:solidFill>
          <a:latin typeface="+mj-lt"/>
          <a:ea typeface="ＭＳ Ｐゴシック" pitchFamily="76" charset="-128"/>
        </a:defRPr>
      </a:lvl4pPr>
      <a:lvl5pPr marL="2057400" indent="-228600" algn="l" rtl="0" eaLnBrk="0" fontAlgn="base" hangingPunct="0">
        <a:spcBef>
          <a:spcPct val="20000"/>
        </a:spcBef>
        <a:spcAft>
          <a:spcPct val="0"/>
        </a:spcAft>
        <a:buClr>
          <a:schemeClr val="accent1"/>
        </a:buClr>
        <a:buFont typeface="Wingdings" pitchFamily="-109" charset="2"/>
        <a:buChar char="§"/>
        <a:defRPr sz="2000">
          <a:solidFill>
            <a:schemeClr val="tx1"/>
          </a:solidFill>
          <a:latin typeface="+mn-lt"/>
          <a:ea typeface="ＭＳ Ｐゴシック" pitchFamily="76" charset="-128"/>
        </a:defRPr>
      </a:lvl5pPr>
      <a:lvl6pPr marL="25146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6pPr>
      <a:lvl7pPr marL="29718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7pPr>
      <a:lvl8pPr marL="34290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8pPr>
      <a:lvl9pPr marL="38862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3.png"/><Relationship Id="rId6" Type="http://schemas.openxmlformats.org/officeDocument/2006/relationships/image" Target="../media/image7.jpeg"/><Relationship Id="rId7" Type="http://schemas.openxmlformats.org/officeDocument/2006/relationships/image" Target="../media/image6.jpeg"/><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3.png"/><Relationship Id="rId6" Type="http://schemas.openxmlformats.org/officeDocument/2006/relationships/image" Target="../media/image7.jpeg"/><Relationship Id="rId7" Type="http://schemas.openxmlformats.org/officeDocument/2006/relationships/image" Target="../media/image6.jpeg"/><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hyperlink" Target="http://www.winlinhack.com/wp-content/uploads/2012/01/ubuntu_one.png"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dropbox.com/privacy" TargetMode="External"/><Relationship Id="rId4" Type="http://schemas.openxmlformats.org/officeDocument/2006/relationships/hyperlink" Target="http://www.facebook.com/legal/terms" TargetMode="External"/><Relationship Id="rId5" Type="http://schemas.openxmlformats.org/officeDocument/2006/relationships/hyperlink" Target="https://one.ubuntu.com/terms/" TargetMode="External"/><Relationship Id="rId6" Type="http://schemas.openxmlformats.org/officeDocument/2006/relationships/hyperlink" Target="https://www.google.com/intl/en/policies/terms/" TargetMode="External"/><Relationship Id="rId7" Type="http://schemas.openxmlformats.org/officeDocument/2006/relationships/hyperlink" Target="http://mashable.com/2009/02/16/facebook-tos-privacy/" TargetMode="External"/><Relationship Id="rId8" Type="http://schemas.openxmlformats.org/officeDocument/2006/relationships/hyperlink" Target="http://www.cloudpro.co.uk/iaas/cloud-storage/1213/dropbox-faces-backlash-over-tcs"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3" Type="http://schemas.openxmlformats.org/officeDocument/2006/relationships/image" Target="../media/image8.jpg"/><Relationship Id="rId4" Type="http://schemas.openxmlformats.org/officeDocument/2006/relationships/image" Target="../media/image9.jpg"/><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go.galegroup.com.ezproxy.wpi.edu/ps/i.do?id=GALE%7CA300800057&amp;v=2.1&amp;u=mlin_c_worpoly&amp;it=r&amp;p=ITOF&amp;sw=w" TargetMode="External"/><Relationship Id="rId4" Type="http://schemas.openxmlformats.org/officeDocument/2006/relationships/hyperlink" Target="http://www.nytimes.com/2012/09/01/technology/in-japan-a-setback-for-apples-patent-fight.html" TargetMode="External"/><Relationship Id="rId5" Type="http://schemas.openxmlformats.org/officeDocument/2006/relationships/hyperlink" Target="http://www.nytimes.com/2012/08/25/technology/jury-reaches-decision-in-apple-samsung-patent-trial.html" TargetMode="External"/><Relationship Id="rId6" Type="http://schemas.openxmlformats.org/officeDocument/2006/relationships/hyperlink" Target="http://search.proquest.com.ezproxy.wpi.edu/docview/893870417" TargetMode="External"/><Relationship Id="rId7" Type="http://schemas.openxmlformats.org/officeDocument/2006/relationships/hyperlink" Target="http://go.galegroup.com.ezproxy.wpi.edu/ps/i.do?id=GALE%7CA254597022&amp;v=2.1&amp;u=mlin_c_worpoly&amp;it=r&amp;p=ITOF&amp;sw=w" TargetMode="External"/><Relationship Id="rId8" Type="http://schemas.openxmlformats.org/officeDocument/2006/relationships/hyperlink" Target="http://search.proquest.com.ezproxy.wpi.edu/docview/1027177557" TargetMode="External"/><Relationship Id="rId9" Type="http://schemas.openxmlformats.org/officeDocument/2006/relationships/hyperlink" Target="http://www.economist.com/blogs/schumpeter/2012/08/apple-versus-samsung" TargetMode="Externa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3" Type="http://schemas.openxmlformats.org/officeDocument/2006/relationships/hyperlink" Target="http://www.uspto.gov/patents/index.jsp" TargetMode="External"/><Relationship Id="rId4" Type="http://schemas.openxmlformats.org/officeDocument/2006/relationships/hyperlink" Target="http://www.bgr.com/2012/08/14/mobile-phone-q2-2012-market-share-sales/" TargetMode="External"/><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 Id="rId3" Type="http://schemas.openxmlformats.org/officeDocument/2006/relationships/image" Target="../media/image10.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3" Type="http://schemas.openxmlformats.org/officeDocument/2006/relationships/hyperlink" Target="http://www.theregister.co.uk/2001/03/19/dvd_descrambler_encoded_in_illegal/" TargetMode="External"/><Relationship Id="rId4" Type="http://schemas.openxmlformats.org/officeDocument/2006/relationships/hyperlink" Target="http://qntm.org/number" TargetMode="External"/><Relationship Id="rId5" Type="http://schemas.openxmlformats.org/officeDocument/2006/relationships/hyperlink" Target="http://www.cci-compeng.com/Unit_5_PC_Architecture/5303_Pentium_Family.htm" TargetMode="External"/><Relationship Id="rId6" Type="http://schemas.openxmlformats.org/officeDocument/2006/relationships/hyperlink" Target="http://www.chillingeffects.org/anticircumvention/notice.cgi?NoticeID=7180" TargetMode="External"/><Relationship Id="rId7" Type="http://schemas.openxmlformats.org/officeDocument/2006/relationships/hyperlink" Target="http://primes.utm.edu/curios/page.php?number_id=1214" TargetMode="External"/><Relationship Id="rId1" Type="http://schemas.openxmlformats.org/officeDocument/2006/relationships/slideLayout" Target="../slideLayouts/slideLayout7.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hyperlink" Target="http://blogs-images.forbes.com/jonbruner/files/2011/07/facebook_logo.jpg" TargetMode="External"/><Relationship Id="rId4" Type="http://schemas.openxmlformats.org/officeDocument/2006/relationships/hyperlink" Target="http://www.geek.com/wp-content/uploads/2011/05/getdropbox.jpg" TargetMode="External"/><Relationship Id="rId5" Type="http://schemas.openxmlformats.org/officeDocument/2006/relationships/hyperlink" Target="http://www.winlinhack.com/wp-content/uploads/2012/01/ubuntu_one.png" TargetMode="External"/><Relationship Id="rId6" Type="http://schemas.openxmlformats.org/officeDocument/2006/relationships/image" Target="../media/image3.png"/><Relationship Id="rId7" Type="http://schemas.openxmlformats.org/officeDocument/2006/relationships/image" Target="../media/image4.png"/><Relationship Id="rId8" Type="http://schemas.openxmlformats.org/officeDocument/2006/relationships/image" Target="../media/image5.png"/><Relationship Id="rId9" Type="http://schemas.openxmlformats.org/officeDocument/2006/relationships/image" Target="../media/image6.jpeg"/><Relationship Id="rId10" Type="http://schemas.openxmlformats.org/officeDocument/2006/relationships/image" Target="../media/image7.jpe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7.jpeg"/><Relationship Id="rId6" Type="http://schemas.openxmlformats.org/officeDocument/2006/relationships/image" Target="../media/image3.png"/><Relationship Id="rId7" Type="http://schemas.openxmlformats.org/officeDocument/2006/relationships/image" Target="../media/image6.jpeg"/><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dt" sz="quarter" idx="10"/>
          </p:nvPr>
        </p:nvSpPr>
        <p:spPr>
          <a:noFill/>
        </p:spPr>
        <p:txBody>
          <a:bodyPr/>
          <a:lstStyle/>
          <a:p>
            <a:fld id="{8AE6752A-AC59-B54E-A722-96FB9EFD87D6}" type="datetime1">
              <a:rPr lang="en-US" smtClean="0"/>
              <a:t>9/11/12</a:t>
            </a:fld>
            <a:endParaRPr lang="en-US"/>
          </a:p>
        </p:txBody>
      </p:sp>
      <p:sp>
        <p:nvSpPr>
          <p:cNvPr id="15363" name="Rectangle 4"/>
          <p:cNvSpPr>
            <a:spLocks noGrp="1" noChangeArrowheads="1"/>
          </p:cNvSpPr>
          <p:nvPr>
            <p:ph type="ftr" sz="quarter" idx="11"/>
          </p:nvPr>
        </p:nvSpPr>
        <p:spPr>
          <a:noFill/>
        </p:spPr>
        <p:txBody>
          <a:bodyPr/>
          <a:lstStyle/>
          <a:p>
            <a:r>
              <a:rPr lang="en-US" smtClean="0"/>
              <a:t>© 2012 Keith A. Pray</a:t>
            </a:r>
            <a:endParaRPr lang="en-US"/>
          </a:p>
        </p:txBody>
      </p:sp>
      <p:sp>
        <p:nvSpPr>
          <p:cNvPr id="15364" name="Slide Number Placeholder 5"/>
          <p:cNvSpPr>
            <a:spLocks noGrp="1" noChangeArrowheads="1"/>
          </p:cNvSpPr>
          <p:nvPr>
            <p:ph type="sldNum" sz="quarter" idx="12"/>
          </p:nvPr>
        </p:nvSpPr>
        <p:spPr>
          <a:noFill/>
        </p:spPr>
        <p:txBody>
          <a:bodyPr/>
          <a:lstStyle/>
          <a:p>
            <a:fld id="{814A4E8C-D39B-E841-9963-4367F9E8A001}" type="slidenum">
              <a:rPr lang="en-US"/>
              <a:pPr/>
              <a:t>1</a:t>
            </a:fld>
            <a:endParaRPr lang="en-US"/>
          </a:p>
        </p:txBody>
      </p:sp>
      <p:sp>
        <p:nvSpPr>
          <p:cNvPr id="15365" name="Rectangle 2"/>
          <p:cNvSpPr>
            <a:spLocks noGrp="1" noChangeArrowheads="1"/>
          </p:cNvSpPr>
          <p:nvPr>
            <p:ph type="ctrTitle"/>
          </p:nvPr>
        </p:nvSpPr>
        <p:spPr/>
        <p:txBody>
          <a:bodyPr/>
          <a:lstStyle/>
          <a:p>
            <a:pPr eaLnBrk="1" hangingPunct="1"/>
            <a:r>
              <a:rPr lang="en-US" dirty="0">
                <a:ea typeface="ＭＳ Ｐゴシック" pitchFamily="-109" charset="-128"/>
                <a:cs typeface="ＭＳ Ｐゴシック" pitchFamily="-109" charset="-128"/>
              </a:rPr>
              <a:t>Class</a:t>
            </a:r>
            <a:r>
              <a:rPr lang="en-US" dirty="0" smtClean="0">
                <a:ea typeface="ＭＳ Ｐゴシック" pitchFamily="-109" charset="-128"/>
                <a:cs typeface="ＭＳ Ｐゴシック" pitchFamily="-109" charset="-128"/>
              </a:rPr>
              <a:t> 6</a:t>
            </a:r>
            <a:br>
              <a:rPr lang="en-US" dirty="0" smtClean="0">
                <a:ea typeface="ＭＳ Ｐゴシック" pitchFamily="-109" charset="-128"/>
                <a:cs typeface="ＭＳ Ｐゴシック" pitchFamily="-109" charset="-128"/>
              </a:rPr>
            </a:br>
            <a:r>
              <a:rPr lang="en-US" dirty="0">
                <a:ea typeface="ＭＳ Ｐゴシック" pitchFamily="-109" charset="-128"/>
                <a:cs typeface="ＭＳ Ｐゴシック" pitchFamily="-109" charset="-128"/>
              </a:rPr>
              <a:t>Intellectual Property</a:t>
            </a:r>
          </a:p>
        </p:txBody>
      </p:sp>
      <p:sp>
        <p:nvSpPr>
          <p:cNvPr id="15366" name="Rectangle 3"/>
          <p:cNvSpPr>
            <a:spLocks noGrp="1" noChangeArrowheads="1"/>
          </p:cNvSpPr>
          <p:nvPr>
            <p:ph type="subTitle" idx="1"/>
          </p:nvPr>
        </p:nvSpPr>
        <p:spPr/>
        <p:txBody>
          <a:bodyPr/>
          <a:lstStyle/>
          <a:p>
            <a:pPr algn="r" defTabSz="242888" eaLnBrk="1" hangingPunct="1">
              <a:buFont typeface="Wingdings" pitchFamily="-109" charset="2"/>
              <a:buNone/>
            </a:pPr>
            <a:r>
              <a:rPr lang="en-US">
                <a:ea typeface="ＭＳ Ｐゴシック" pitchFamily="-109" charset="-128"/>
                <a:cs typeface="ＭＳ Ｐゴシック" pitchFamily="-109" charset="-128"/>
              </a:rPr>
              <a:t>Keith A. Pray</a:t>
            </a:r>
          </a:p>
          <a:p>
            <a:pPr algn="r" defTabSz="242888" eaLnBrk="1" hangingPunct="1">
              <a:buFont typeface="Wingdings" pitchFamily="-109" charset="2"/>
              <a:buNone/>
            </a:pPr>
            <a:r>
              <a:rPr lang="en-US">
                <a:ea typeface="ＭＳ Ｐゴシック" pitchFamily="-109" charset="-128"/>
                <a:cs typeface="ＭＳ Ｐゴシック" pitchFamily="-109" charset="-128"/>
              </a:rPr>
              <a:t>Instructor</a:t>
            </a:r>
          </a:p>
          <a:p>
            <a:pPr defTabSz="242888" eaLnBrk="1" hangingPunct="1">
              <a:buFont typeface="Wingdings" pitchFamily="-109" charset="2"/>
              <a:buNone/>
            </a:pPr>
            <a:r>
              <a:rPr lang="en-US" sz="2400">
                <a:ea typeface="ＭＳ Ｐゴシック" pitchFamily="-109" charset="-128"/>
                <a:cs typeface="ＭＳ Ｐゴシック" pitchFamily="-109" charset="-128"/>
              </a:rPr>
              <a:t>socialimps.keithpray.net</a:t>
            </a:r>
          </a:p>
          <a:p>
            <a:pPr defTabSz="242888" eaLnBrk="1" hangingPunct="1">
              <a:buFont typeface="Wingdings" pitchFamily="-109" charset="2"/>
              <a:buNone/>
            </a:pPr>
            <a:endParaRPr lang="en-US" sz="2500">
              <a:ea typeface="ＭＳ Ｐゴシック" pitchFamily="-109" charset="-128"/>
              <a:cs typeface="ＭＳ Ｐゴシック" pitchFamily="-109" charset="-128"/>
            </a:endParaRP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CustomShape 2"/>
          <p:cNvSpPr/>
          <p:nvPr/>
        </p:nvSpPr>
        <p:spPr>
          <a:xfrm>
            <a:off x="457920" y="572400"/>
            <a:ext cx="8228520" cy="1141920"/>
          </a:xfrm>
          <a:prstGeom prst="rect">
            <a:avLst/>
          </a:prstGeom>
        </p:spPr>
        <p:txBody>
          <a:bodyPr lIns="90000" tIns="45000" rIns="90000" bIns="45000" anchor="ctr"/>
          <a:lstStyle/>
          <a:p>
            <a:pPr algn="l">
              <a:lnSpc>
                <a:spcPct val="100000"/>
              </a:lnSpc>
            </a:pPr>
            <a:r>
              <a:rPr lang="de-DE" sz="3600" dirty="0" smtClean="0">
                <a:solidFill>
                  <a:srgbClr val="000000"/>
                </a:solidFill>
                <a:latin typeface="Arial Black"/>
                <a:ea typeface="ＭＳ Ｐゴシック"/>
              </a:rPr>
              <a:t>IP rights in the past</a:t>
            </a:r>
            <a:endParaRPr dirty="0"/>
          </a:p>
        </p:txBody>
      </p:sp>
      <p:sp>
        <p:nvSpPr>
          <p:cNvPr id="74" name="CustomShape 3"/>
          <p:cNvSpPr/>
          <p:nvPr/>
        </p:nvSpPr>
        <p:spPr>
          <a:xfrm>
            <a:off x="6848280" y="572400"/>
            <a:ext cx="2178720" cy="302760"/>
          </a:xfrm>
          <a:prstGeom prst="rect">
            <a:avLst/>
          </a:prstGeom>
        </p:spPr>
        <p:txBody>
          <a:bodyPr lIns="90000" tIns="45000" rIns="90000" bIns="45000"/>
          <a:lstStyle/>
          <a:p>
            <a:pPr algn="ctr">
              <a:lnSpc>
                <a:spcPct val="100000"/>
              </a:lnSpc>
            </a:pPr>
            <a:r>
              <a:rPr lang="de-DE" sz="1400">
                <a:solidFill>
                  <a:srgbClr val="000000"/>
                </a:solidFill>
                <a:latin typeface="Arial Black"/>
              </a:rPr>
              <a:t>Frederick Hunter</a:t>
            </a:r>
            <a:endParaRPr/>
          </a:p>
        </p:txBody>
      </p:sp>
      <p:graphicFrame>
        <p:nvGraphicFramePr>
          <p:cNvPr id="75" name="Table 4"/>
          <p:cNvGraphicFramePr/>
          <p:nvPr>
            <p:extLst>
              <p:ext uri="{D42A27DB-BD31-4B8C-83A1-F6EECF244321}">
                <p14:modId xmlns:p14="http://schemas.microsoft.com/office/powerpoint/2010/main" val="2011646250"/>
              </p:ext>
            </p:extLst>
          </p:nvPr>
        </p:nvGraphicFramePr>
        <p:xfrm>
          <a:off x="0" y="1714320"/>
          <a:ext cx="9067800" cy="3920400"/>
        </p:xfrm>
        <a:graphic>
          <a:graphicData uri="http://schemas.openxmlformats.org/drawingml/2006/table">
            <a:tbl>
              <a:tblPr/>
              <a:tblGrid>
                <a:gridCol w="2264765"/>
                <a:gridCol w="2264765"/>
                <a:gridCol w="1976343"/>
                <a:gridCol w="2561927"/>
              </a:tblGrid>
              <a:tr h="1360080">
                <a:tc>
                  <a:txBody>
                    <a:bodyPr/>
                    <a:lstStyle/>
                    <a:p>
                      <a:pPr algn="ctr"/>
                      <a:r>
                        <a:rPr lang="de-DE" b="1" dirty="0"/>
                        <a:t>Dropbox</a:t>
                      </a:r>
                      <a:endParaRPr dirty="0"/>
                    </a:p>
                  </a:txBody>
                  <a:tcPr/>
                </a:tc>
                <a:tc>
                  <a:txBody>
                    <a:bodyPr/>
                    <a:lstStyle/>
                    <a:p>
                      <a:pPr algn="ctr"/>
                      <a:r>
                        <a:rPr lang="de-DE" b="1" dirty="0"/>
                        <a:t>facebook</a:t>
                      </a:r>
                      <a:endParaRPr b="1" dirty="0"/>
                    </a:p>
                  </a:txBody>
                  <a:tcPr/>
                </a:tc>
                <a:tc>
                  <a:txBody>
                    <a:bodyPr/>
                    <a:lstStyle/>
                    <a:p>
                      <a:pPr algn="ctr"/>
                      <a:r>
                        <a:rPr lang="de-DE" b="1" dirty="0" smtClean="0"/>
                        <a:t>Ubuntu One</a:t>
                      </a:r>
                      <a:endParaRPr b="1" dirty="0"/>
                    </a:p>
                  </a:txBody>
                  <a:tcPr/>
                </a:tc>
                <a:tc>
                  <a:txBody>
                    <a:bodyPr/>
                    <a:lstStyle/>
                    <a:p>
                      <a:pPr algn="ctr"/>
                      <a:r>
                        <a:rPr lang="de-DE" b="1" dirty="0"/>
                        <a:t>Google </a:t>
                      </a:r>
                      <a:r>
                        <a:rPr lang="en-US" b="1" dirty="0"/>
                        <a:t>Drive</a:t>
                      </a:r>
                      <a:r>
                        <a:rPr lang="de-DE" b="1" dirty="0"/>
                        <a:t> / </a:t>
                      </a:r>
                      <a:r>
                        <a:rPr lang="de-DE" b="1" dirty="0" smtClean="0"/>
                        <a:t>YouTube</a:t>
                      </a:r>
                      <a:endParaRPr b="1" dirty="0"/>
                    </a:p>
                  </a:txBody>
                  <a:tcPr/>
                </a:tc>
              </a:tr>
              <a:tr h="1666440">
                <a:tc>
                  <a:txBody>
                    <a:bodyPr/>
                    <a:lstStyle/>
                    <a:p>
                      <a:pPr marL="0" marR="0" indent="0" algn="l" defTabSz="457200" rtl="0" eaLnBrk="1" fontAlgn="auto" latinLnBrk="0" hangingPunct="1">
                        <a:lnSpc>
                          <a:spcPct val="100000"/>
                        </a:lnSpc>
                        <a:spcBef>
                          <a:spcPts val="0"/>
                        </a:spcBef>
                        <a:spcAft>
                          <a:spcPts val="0"/>
                        </a:spcAft>
                        <a:buClr>
                          <a:schemeClr val="accent1"/>
                        </a:buClr>
                        <a:buSzPct val="45000"/>
                        <a:buFont typeface="Arial" pitchFamily="34" charset="0"/>
                        <a:buNone/>
                        <a:tabLst/>
                        <a:defRPr/>
                      </a:pPr>
                      <a:r>
                        <a:rPr lang="de-DE" dirty="0" smtClean="0"/>
                        <a:t>User respect others IP rights</a:t>
                      </a:r>
                    </a:p>
                    <a:p>
                      <a:pPr marL="0" marR="0" indent="0" algn="l" defTabSz="457200" rtl="0" eaLnBrk="1" fontAlgn="auto" latinLnBrk="0" hangingPunct="1">
                        <a:lnSpc>
                          <a:spcPct val="100000"/>
                        </a:lnSpc>
                        <a:spcBef>
                          <a:spcPts val="0"/>
                        </a:spcBef>
                        <a:spcAft>
                          <a:spcPts val="0"/>
                        </a:spcAft>
                        <a:buClr>
                          <a:schemeClr val="accent1"/>
                        </a:buClr>
                        <a:buSzPct val="45000"/>
                        <a:buFont typeface="Arial" pitchFamily="34" charset="0"/>
                        <a:buNone/>
                        <a:tabLst/>
                        <a:defRPr/>
                      </a:pPr>
                      <a:endParaRPr lang="de-DE" dirty="0" smtClean="0"/>
                    </a:p>
                    <a:p>
                      <a:pPr marL="0" marR="0" indent="0" algn="l" defTabSz="457200" rtl="0" eaLnBrk="1" fontAlgn="auto" latinLnBrk="0" hangingPunct="1">
                        <a:lnSpc>
                          <a:spcPct val="100000"/>
                        </a:lnSpc>
                        <a:spcBef>
                          <a:spcPts val="0"/>
                        </a:spcBef>
                        <a:spcAft>
                          <a:spcPts val="0"/>
                        </a:spcAft>
                        <a:buClr>
                          <a:schemeClr val="accent1"/>
                        </a:buClr>
                        <a:buSzPct val="45000"/>
                        <a:buFont typeface="Arial" pitchFamily="34" charset="0"/>
                        <a:buNone/>
                        <a:tabLst/>
                        <a:defRPr/>
                      </a:pPr>
                      <a:r>
                        <a:rPr lang="de-DE" dirty="0" smtClean="0"/>
                        <a:t>Full rights to do what they want</a:t>
                      </a:r>
                    </a:p>
                    <a:p>
                      <a:pPr marL="0" indent="0">
                        <a:buClr>
                          <a:schemeClr val="accent1"/>
                        </a:buClr>
                        <a:buSzPct val="45000"/>
                        <a:buFont typeface="Arial" pitchFamily="34" charset="0"/>
                        <a:buNone/>
                      </a:pPr>
                      <a:endParaRPr dirty="0"/>
                    </a:p>
                    <a:p>
                      <a:endParaRPr dirty="0"/>
                    </a:p>
                  </a:txBody>
                  <a:tcPr/>
                </a:tc>
                <a:tc>
                  <a:txBody>
                    <a:bodyPr/>
                    <a:lstStyle/>
                    <a:p>
                      <a:pPr marL="0" marR="0" indent="0" algn="l" defTabSz="457200" rtl="0" eaLnBrk="1" fontAlgn="auto" latinLnBrk="0" hangingPunct="1">
                        <a:lnSpc>
                          <a:spcPct val="100000"/>
                        </a:lnSpc>
                        <a:spcBef>
                          <a:spcPts val="0"/>
                        </a:spcBef>
                        <a:spcAft>
                          <a:spcPts val="0"/>
                        </a:spcAft>
                        <a:buClrTx/>
                        <a:buSzPct val="45000"/>
                        <a:buFont typeface="StarSymbol"/>
                        <a:buNone/>
                        <a:tabLst/>
                        <a:defRPr/>
                      </a:pPr>
                      <a:r>
                        <a:rPr lang="de-DE" dirty="0" smtClean="0"/>
                        <a:t>User respect others IP rights</a:t>
                      </a:r>
                    </a:p>
                    <a:p>
                      <a:pPr>
                        <a:buSzPct val="45000"/>
                        <a:buFont typeface="StarSymbol"/>
                        <a:buNone/>
                      </a:pPr>
                      <a:endParaRPr lang="en-US" dirty="0" smtClean="0"/>
                    </a:p>
                    <a:p>
                      <a:pPr>
                        <a:buSzPct val="45000"/>
                        <a:buFont typeface="StarSymbol"/>
                        <a:buNone/>
                      </a:pPr>
                      <a:r>
                        <a:rPr lang="en-US" dirty="0" smtClean="0"/>
                        <a:t>Can remove content and </a:t>
                      </a:r>
                      <a:r>
                        <a:rPr lang="en-US" dirty="0" err="1" smtClean="0"/>
                        <a:t>facebook</a:t>
                      </a:r>
                      <a:r>
                        <a:rPr lang="en-US" dirty="0" smtClean="0"/>
                        <a:t> license will expire</a:t>
                      </a:r>
                    </a:p>
                    <a:p>
                      <a:pPr>
                        <a:buSzPct val="45000"/>
                        <a:buFont typeface="StarSymbol"/>
                        <a:buNone/>
                      </a:pPr>
                      <a:endParaRPr lang="en-US" dirty="0" smtClean="0"/>
                    </a:p>
                    <a:p>
                      <a:pPr>
                        <a:buSzPct val="45000"/>
                        <a:buFont typeface="StarSymbol"/>
                        <a:buNone/>
                      </a:pPr>
                      <a:r>
                        <a:rPr lang="en-US" dirty="0" smtClean="0"/>
                        <a:t>Reinforced in termination section</a:t>
                      </a:r>
                      <a:endParaRPr dirty="0"/>
                    </a:p>
                  </a:txBody>
                  <a:tcPr/>
                </a:tc>
                <a:tc>
                  <a:txBody>
                    <a:bodyPr/>
                    <a:lstStyle/>
                    <a:p>
                      <a:pPr marL="0" marR="0" indent="0" algn="l" defTabSz="457200" rtl="0" eaLnBrk="1" fontAlgn="auto" latinLnBrk="0" hangingPunct="1">
                        <a:lnSpc>
                          <a:spcPct val="100000"/>
                        </a:lnSpc>
                        <a:spcBef>
                          <a:spcPts val="0"/>
                        </a:spcBef>
                        <a:spcAft>
                          <a:spcPts val="0"/>
                        </a:spcAft>
                        <a:buClrTx/>
                        <a:buSzPct val="45000"/>
                        <a:buFont typeface="StarSymbol"/>
                        <a:buNone/>
                        <a:tabLst/>
                        <a:defRPr/>
                      </a:pPr>
                      <a:r>
                        <a:rPr lang="de-DE" dirty="0" smtClean="0"/>
                        <a:t>User respect others IP rights</a:t>
                      </a:r>
                    </a:p>
                    <a:p>
                      <a:pPr>
                        <a:buSzPct val="45000"/>
                        <a:buFont typeface="StarSymbol"/>
                        <a:buNone/>
                      </a:pPr>
                      <a:endParaRPr lang="en-US" b="0" dirty="0" smtClean="0"/>
                    </a:p>
                    <a:p>
                      <a:pPr>
                        <a:buSzPct val="45000"/>
                        <a:buFont typeface="StarSymbol"/>
                        <a:buNone/>
                      </a:pPr>
                      <a:r>
                        <a:rPr lang="en-US" dirty="0" smtClean="0"/>
                        <a:t>Relatively</a:t>
                      </a:r>
                      <a:r>
                        <a:rPr lang="en-US" baseline="0" dirty="0" smtClean="0"/>
                        <a:t> new, no changes in IP content rights</a:t>
                      </a:r>
                      <a:endParaRPr dirty="0"/>
                    </a:p>
                  </a:txBody>
                  <a:tcPr/>
                </a:tc>
                <a:tc>
                  <a:txBody>
                    <a:bodyPr/>
                    <a:lstStyle/>
                    <a:p>
                      <a:pPr>
                        <a:buSzPct val="45000"/>
                        <a:buFont typeface="StarSymbol"/>
                        <a:buNone/>
                      </a:pPr>
                      <a:r>
                        <a:rPr lang="de-DE" dirty="0"/>
                        <a:t>User respect others IP </a:t>
                      </a:r>
                      <a:r>
                        <a:rPr lang="de-DE" dirty="0" smtClean="0"/>
                        <a:t>rights</a:t>
                      </a:r>
                    </a:p>
                    <a:p>
                      <a:pPr>
                        <a:buSzPct val="45000"/>
                        <a:buFont typeface="StarSymbol"/>
                        <a:buNone/>
                      </a:pPr>
                      <a:endParaRPr lang="de-DE" dirty="0" smtClean="0"/>
                    </a:p>
                    <a:p>
                      <a:pPr>
                        <a:buSzPct val="45000"/>
                        <a:buFont typeface="StarSymbol"/>
                        <a:buNone/>
                      </a:pPr>
                      <a:r>
                        <a:rPr lang="de-DE" dirty="0" smtClean="0"/>
                        <a:t>Relatively new,</a:t>
                      </a:r>
                      <a:r>
                        <a:rPr lang="de-DE" baseline="0" dirty="0" smtClean="0"/>
                        <a:t> no changes</a:t>
                      </a:r>
                      <a:endParaRPr lang="de-DE" dirty="0" smtClean="0"/>
                    </a:p>
                  </a:txBody>
                  <a:tcPr/>
                </a:tc>
              </a:tr>
            </a:tbl>
          </a:graphicData>
        </a:graphic>
      </p:graphicFrame>
      <p:sp>
        <p:nvSpPr>
          <p:cNvPr id="6" name="Date Placeholder 6"/>
          <p:cNvSpPr>
            <a:spLocks noGrp="1"/>
          </p:cNvSpPr>
          <p:nvPr>
            <p:ph type="dt" sz="half" idx="12"/>
          </p:nvPr>
        </p:nvSpPr>
        <p:spPr>
          <a:xfrm>
            <a:off x="457200" y="6245225"/>
            <a:ext cx="2133600" cy="476250"/>
          </a:xfrm>
        </p:spPr>
        <p:txBody>
          <a:bodyPr/>
          <a:lstStyle/>
          <a:p>
            <a:fld id="{2213CA24-DD7E-0443-BFBF-B40077A269F6}" type="datetime1">
              <a:rPr lang="en-US" smtClean="0"/>
              <a:t>9/11/12</a:t>
            </a:fld>
            <a:endParaRPr lang="en-US"/>
          </a:p>
        </p:txBody>
      </p:sp>
      <p:sp>
        <p:nvSpPr>
          <p:cNvPr id="7" name="Footer Placeholder 3"/>
          <p:cNvSpPr>
            <a:spLocks noGrp="1"/>
          </p:cNvSpPr>
          <p:nvPr>
            <p:ph type="ftr" sz="quarter" idx="10"/>
          </p:nvPr>
        </p:nvSpPr>
        <p:spPr>
          <a:xfrm>
            <a:off x="3124200" y="6248400"/>
            <a:ext cx="2895600" cy="457200"/>
          </a:xfrm>
        </p:spPr>
        <p:txBody>
          <a:bodyPr/>
          <a:lstStyle/>
          <a:p>
            <a:r>
              <a:rPr lang="en-US" dirty="0" smtClean="0"/>
              <a:t>© 2012 Keith A. Pray</a:t>
            </a:r>
            <a:endParaRPr lang="en-US" dirty="0"/>
          </a:p>
        </p:txBody>
      </p:sp>
      <p:pic>
        <p:nvPicPr>
          <p:cNvPr id="8" name="Picture 7"/>
          <p:cNvPicPr/>
          <p:nvPr/>
        </p:nvPicPr>
        <p:blipFill>
          <a:blip r:embed="rId3"/>
          <a:stretch>
            <a:fillRect/>
          </a:stretch>
        </p:blipFill>
        <p:spPr>
          <a:xfrm>
            <a:off x="2438400" y="2286000"/>
            <a:ext cx="1856880" cy="495000"/>
          </a:xfrm>
          <a:prstGeom prst="rect">
            <a:avLst/>
          </a:prstGeom>
        </p:spPr>
      </p:pic>
      <p:pic>
        <p:nvPicPr>
          <p:cNvPr id="9" name="Picture 8"/>
          <p:cNvPicPr/>
          <p:nvPr/>
        </p:nvPicPr>
        <p:blipFill>
          <a:blip r:embed="rId4"/>
          <a:stretch>
            <a:fillRect/>
          </a:stretch>
        </p:blipFill>
        <p:spPr>
          <a:xfrm>
            <a:off x="4572180" y="2128860"/>
            <a:ext cx="1828620" cy="809280"/>
          </a:xfrm>
          <a:prstGeom prst="rect">
            <a:avLst/>
          </a:prstGeom>
        </p:spPr>
      </p:pic>
      <p:pic>
        <p:nvPicPr>
          <p:cNvPr id="11" name="Picture 10"/>
          <p:cNvPicPr/>
          <p:nvPr/>
        </p:nvPicPr>
        <p:blipFill>
          <a:blip r:embed="rId5"/>
          <a:stretch>
            <a:fillRect/>
          </a:stretch>
        </p:blipFill>
        <p:spPr>
          <a:xfrm>
            <a:off x="152400" y="2172369"/>
            <a:ext cx="2049434" cy="800193"/>
          </a:xfrm>
          <a:prstGeom prst="rect">
            <a:avLst/>
          </a:prstGeom>
        </p:spPr>
      </p:pic>
      <p:sp>
        <p:nvSpPr>
          <p:cNvPr id="12" name="Slide Number Placeholder 7"/>
          <p:cNvSpPr>
            <a:spLocks noGrp="1"/>
          </p:cNvSpPr>
          <p:nvPr>
            <p:ph type="sldNum" sz="quarter" idx="11"/>
          </p:nvPr>
        </p:nvSpPr>
        <p:spPr>
          <a:xfrm>
            <a:off x="6553200" y="6248400"/>
            <a:ext cx="2133600" cy="457200"/>
          </a:xfrm>
        </p:spPr>
        <p:txBody>
          <a:bodyPr/>
          <a:lstStyle/>
          <a:p>
            <a:fld id="{599FE963-493D-6C4E-B686-D39790523B81}" type="slidenum">
              <a:rPr lang="en-US" smtClean="0"/>
              <a:pPr/>
              <a:t>10</a:t>
            </a:fld>
            <a:endParaRPr lang="en-US" dirty="0"/>
          </a:p>
        </p:txBody>
      </p:sp>
      <p:pic>
        <p:nvPicPr>
          <p:cNvPr id="13" name="Picture 4" descr="http://media.idownloadblog.com/wp-content/uploads/2012/06/Google-Drive.jpe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37640" y="2137894"/>
            <a:ext cx="908699" cy="72225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http://www.dvd-photo-slideshow.com/photos/youtube.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19800" y="2031077"/>
            <a:ext cx="1247860" cy="9358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6857507"/>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
          <p:cNvSpPr/>
          <p:nvPr/>
        </p:nvSpPr>
        <p:spPr>
          <a:xfrm>
            <a:off x="6847920" y="572040"/>
            <a:ext cx="2178720" cy="302760"/>
          </a:xfrm>
          <a:prstGeom prst="rect">
            <a:avLst/>
          </a:prstGeom>
        </p:spPr>
        <p:txBody>
          <a:bodyPr lIns="90000" tIns="45000" rIns="90000" bIns="45000"/>
          <a:lstStyle/>
          <a:p>
            <a:pPr algn="ctr">
              <a:lnSpc>
                <a:spcPct val="100000"/>
              </a:lnSpc>
            </a:pPr>
            <a:r>
              <a:rPr lang="de-DE" sz="1400">
                <a:solidFill>
                  <a:srgbClr val="000000"/>
                </a:solidFill>
                <a:latin typeface="Arial Black"/>
              </a:rPr>
              <a:t>Frederick Hunter</a:t>
            </a:r>
            <a:endParaRPr/>
          </a:p>
        </p:txBody>
      </p:sp>
      <p:sp>
        <p:nvSpPr>
          <p:cNvPr id="68" name="CustomShape 3"/>
          <p:cNvSpPr/>
          <p:nvPr/>
        </p:nvSpPr>
        <p:spPr>
          <a:xfrm>
            <a:off x="457200" y="572400"/>
            <a:ext cx="8228520" cy="1141920"/>
          </a:xfrm>
          <a:prstGeom prst="rect">
            <a:avLst/>
          </a:prstGeom>
        </p:spPr>
        <p:txBody>
          <a:bodyPr lIns="90000" tIns="45000" rIns="90000" bIns="45000" anchor="ctr"/>
          <a:lstStyle/>
          <a:p>
            <a:pPr algn="l">
              <a:lnSpc>
                <a:spcPct val="100000"/>
              </a:lnSpc>
            </a:pPr>
            <a:r>
              <a:rPr lang="de-DE" sz="3600" dirty="0" smtClean="0">
                <a:solidFill>
                  <a:srgbClr val="000000"/>
                </a:solidFill>
                <a:latin typeface="Arial Black"/>
                <a:ea typeface="ＭＳ Ｐゴシック"/>
              </a:rPr>
              <a:t>Public opinions</a:t>
            </a:r>
            <a:endParaRPr dirty="0"/>
          </a:p>
        </p:txBody>
      </p:sp>
      <p:sp>
        <p:nvSpPr>
          <p:cNvPr id="7" name="Date Placeholder 6"/>
          <p:cNvSpPr>
            <a:spLocks noGrp="1"/>
          </p:cNvSpPr>
          <p:nvPr>
            <p:ph type="dt" sz="half" idx="12"/>
          </p:nvPr>
        </p:nvSpPr>
        <p:spPr>
          <a:xfrm>
            <a:off x="457200" y="6245225"/>
            <a:ext cx="2133600" cy="476250"/>
          </a:xfrm>
        </p:spPr>
        <p:txBody>
          <a:bodyPr/>
          <a:lstStyle/>
          <a:p>
            <a:fld id="{2213CA24-DD7E-0443-BFBF-B40077A269F6}" type="datetime1">
              <a:rPr lang="en-US" smtClean="0"/>
              <a:t>9/11/12</a:t>
            </a:fld>
            <a:endParaRPr lang="en-US"/>
          </a:p>
        </p:txBody>
      </p:sp>
      <p:sp>
        <p:nvSpPr>
          <p:cNvPr id="8" name="Footer Placeholder 3"/>
          <p:cNvSpPr>
            <a:spLocks noGrp="1"/>
          </p:cNvSpPr>
          <p:nvPr>
            <p:ph type="ftr" sz="quarter" idx="10"/>
          </p:nvPr>
        </p:nvSpPr>
        <p:spPr>
          <a:xfrm>
            <a:off x="3124200" y="6248400"/>
            <a:ext cx="2895600" cy="457200"/>
          </a:xfrm>
        </p:spPr>
        <p:txBody>
          <a:bodyPr/>
          <a:lstStyle/>
          <a:p>
            <a:r>
              <a:rPr lang="en-US" dirty="0" smtClean="0"/>
              <a:t>© 2012 Keith A. Pray</a:t>
            </a:r>
            <a:endParaRPr lang="en-US" dirty="0"/>
          </a:p>
        </p:txBody>
      </p:sp>
      <p:sp>
        <p:nvSpPr>
          <p:cNvPr id="9" name="TextBox 8"/>
          <p:cNvSpPr txBox="1"/>
          <p:nvPr/>
        </p:nvSpPr>
        <p:spPr>
          <a:xfrm>
            <a:off x="399373" y="6101665"/>
            <a:ext cx="8211227" cy="584775"/>
          </a:xfrm>
          <a:prstGeom prst="rect">
            <a:avLst/>
          </a:prstGeom>
          <a:noFill/>
        </p:spPr>
        <p:txBody>
          <a:bodyPr wrap="square" rtlCol="0">
            <a:spAutoFit/>
          </a:bodyPr>
          <a:lstStyle/>
          <a:p>
            <a:pPr algn="l"/>
            <a:endParaRPr lang="de-DE" sz="1600" dirty="0"/>
          </a:p>
          <a:p>
            <a:pPr algn="l"/>
            <a:endParaRPr lang="en-US" sz="1600" dirty="0"/>
          </a:p>
        </p:txBody>
      </p:sp>
      <p:sp>
        <p:nvSpPr>
          <p:cNvPr id="10" name="Slide Number Placeholder 7"/>
          <p:cNvSpPr>
            <a:spLocks noGrp="1"/>
          </p:cNvSpPr>
          <p:nvPr>
            <p:ph type="sldNum" sz="quarter" idx="11"/>
          </p:nvPr>
        </p:nvSpPr>
        <p:spPr>
          <a:xfrm>
            <a:off x="6553200" y="6248400"/>
            <a:ext cx="2133600" cy="457200"/>
          </a:xfrm>
        </p:spPr>
        <p:txBody>
          <a:bodyPr/>
          <a:lstStyle/>
          <a:p>
            <a:fld id="{599FE963-493D-6C4E-B686-D39790523B81}" type="slidenum">
              <a:rPr lang="en-US" smtClean="0"/>
              <a:pPr/>
              <a:t>11</a:t>
            </a:fld>
            <a:endParaRPr lang="en-US" dirty="0"/>
          </a:p>
        </p:txBody>
      </p:sp>
      <p:graphicFrame>
        <p:nvGraphicFramePr>
          <p:cNvPr id="11" name="Table 4"/>
          <p:cNvGraphicFramePr/>
          <p:nvPr>
            <p:extLst>
              <p:ext uri="{D42A27DB-BD31-4B8C-83A1-F6EECF244321}">
                <p14:modId xmlns:p14="http://schemas.microsoft.com/office/powerpoint/2010/main" val="1887048453"/>
              </p:ext>
            </p:extLst>
          </p:nvPr>
        </p:nvGraphicFramePr>
        <p:xfrm>
          <a:off x="0" y="1714320"/>
          <a:ext cx="9067800" cy="3371759"/>
        </p:xfrm>
        <a:graphic>
          <a:graphicData uri="http://schemas.openxmlformats.org/drawingml/2006/table">
            <a:tbl>
              <a:tblPr/>
              <a:tblGrid>
                <a:gridCol w="2264765"/>
                <a:gridCol w="2264765"/>
                <a:gridCol w="1976343"/>
                <a:gridCol w="2561927"/>
              </a:tblGrid>
              <a:tr h="1360080">
                <a:tc>
                  <a:txBody>
                    <a:bodyPr/>
                    <a:lstStyle/>
                    <a:p>
                      <a:pPr algn="ctr"/>
                      <a:r>
                        <a:rPr lang="de-DE" b="1" dirty="0"/>
                        <a:t>Dropbox</a:t>
                      </a:r>
                      <a:endParaRPr dirty="0"/>
                    </a:p>
                  </a:txBody>
                  <a:tcPr/>
                </a:tc>
                <a:tc>
                  <a:txBody>
                    <a:bodyPr/>
                    <a:lstStyle/>
                    <a:p>
                      <a:pPr algn="ctr"/>
                      <a:r>
                        <a:rPr lang="de-DE" b="1" dirty="0"/>
                        <a:t>facebook</a:t>
                      </a:r>
                      <a:endParaRPr b="1" dirty="0"/>
                    </a:p>
                  </a:txBody>
                  <a:tcPr/>
                </a:tc>
                <a:tc>
                  <a:txBody>
                    <a:bodyPr/>
                    <a:lstStyle/>
                    <a:p>
                      <a:pPr algn="ctr"/>
                      <a:r>
                        <a:rPr lang="de-DE" b="1" dirty="0" smtClean="0"/>
                        <a:t>Ubuntu One</a:t>
                      </a:r>
                      <a:endParaRPr b="1" dirty="0"/>
                    </a:p>
                  </a:txBody>
                  <a:tcPr/>
                </a:tc>
                <a:tc>
                  <a:txBody>
                    <a:bodyPr/>
                    <a:lstStyle/>
                    <a:p>
                      <a:pPr algn="ctr"/>
                      <a:r>
                        <a:rPr lang="de-DE" b="1" dirty="0"/>
                        <a:t>Google </a:t>
                      </a:r>
                      <a:r>
                        <a:rPr lang="en-US" b="1" dirty="0"/>
                        <a:t>Drive</a:t>
                      </a:r>
                      <a:r>
                        <a:rPr lang="de-DE" b="1" dirty="0"/>
                        <a:t> / </a:t>
                      </a:r>
                      <a:r>
                        <a:rPr lang="de-DE" b="1" dirty="0" smtClean="0"/>
                        <a:t>YouTube</a:t>
                      </a:r>
                      <a:endParaRPr b="1" dirty="0"/>
                    </a:p>
                  </a:txBody>
                  <a:tcPr/>
                </a:tc>
              </a:tr>
              <a:tr h="1666440">
                <a:tc>
                  <a:txBody>
                    <a:bodyPr/>
                    <a:lstStyle/>
                    <a:p>
                      <a:pPr marL="0" indent="0">
                        <a:buClr>
                          <a:schemeClr val="accent1"/>
                        </a:buClr>
                        <a:buSzPct val="45000"/>
                        <a:buFont typeface="Arial" pitchFamily="34" charset="0"/>
                        <a:buNone/>
                      </a:pPr>
                      <a:endParaRPr dirty="0"/>
                    </a:p>
                    <a:p>
                      <a:r>
                        <a:rPr lang="en-US" dirty="0" smtClean="0"/>
                        <a:t>Users outraged</a:t>
                      </a:r>
                      <a:r>
                        <a:rPr lang="en-US" baseline="0" dirty="0" smtClean="0"/>
                        <a:t> by terms </a:t>
                      </a:r>
                    </a:p>
                    <a:p>
                      <a:endParaRPr lang="en-US" baseline="0" dirty="0" smtClean="0"/>
                    </a:p>
                    <a:p>
                      <a:r>
                        <a:rPr lang="en-US" baseline="0" dirty="0" smtClean="0"/>
                        <a:t>Terms were changed </a:t>
                      </a:r>
                    </a:p>
                    <a:p>
                      <a:endParaRPr dirty="0"/>
                    </a:p>
                  </a:txBody>
                  <a:tcPr/>
                </a:tc>
                <a:tc>
                  <a:txBody>
                    <a:bodyPr/>
                    <a:lstStyle/>
                    <a:p>
                      <a:pPr marL="0" marR="0" indent="0" algn="l" defTabSz="457200" rtl="0" eaLnBrk="1" fontAlgn="auto" latinLnBrk="0" hangingPunct="1">
                        <a:lnSpc>
                          <a:spcPct val="100000"/>
                        </a:lnSpc>
                        <a:spcBef>
                          <a:spcPts val="0"/>
                        </a:spcBef>
                        <a:spcAft>
                          <a:spcPts val="0"/>
                        </a:spcAft>
                        <a:buClrTx/>
                        <a:buSzPct val="45000"/>
                        <a:buFont typeface="StarSymbol"/>
                        <a:buNone/>
                        <a:tabLst/>
                        <a:defRPr/>
                      </a:pPr>
                      <a:endParaRPr lang="en-US" dirty="0" smtClean="0"/>
                    </a:p>
                    <a:p>
                      <a:pPr marL="0" marR="0" indent="0" algn="l" defTabSz="457200" rtl="0" eaLnBrk="1" fontAlgn="auto" latinLnBrk="0" hangingPunct="1">
                        <a:lnSpc>
                          <a:spcPct val="100000"/>
                        </a:lnSpc>
                        <a:spcBef>
                          <a:spcPts val="0"/>
                        </a:spcBef>
                        <a:spcAft>
                          <a:spcPts val="0"/>
                        </a:spcAft>
                        <a:buClrTx/>
                        <a:buSzPct val="45000"/>
                        <a:buFont typeface="StarSymbol"/>
                        <a:buNone/>
                        <a:tabLst/>
                        <a:defRPr/>
                      </a:pPr>
                      <a:r>
                        <a:rPr lang="en-US" dirty="0" smtClean="0"/>
                        <a:t>Users</a:t>
                      </a:r>
                      <a:r>
                        <a:rPr lang="en-US" baseline="0" dirty="0" smtClean="0"/>
                        <a:t> forced to give in to conditions</a:t>
                      </a:r>
                    </a:p>
                    <a:p>
                      <a:pPr marL="0" marR="0" indent="0" algn="l" defTabSz="457200" rtl="0" eaLnBrk="1" fontAlgn="auto" latinLnBrk="0" hangingPunct="1">
                        <a:lnSpc>
                          <a:spcPct val="100000"/>
                        </a:lnSpc>
                        <a:spcBef>
                          <a:spcPts val="0"/>
                        </a:spcBef>
                        <a:spcAft>
                          <a:spcPts val="0"/>
                        </a:spcAft>
                        <a:buClrTx/>
                        <a:buSzPct val="45000"/>
                        <a:buFont typeface="StarSymbol"/>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Pct val="45000"/>
                        <a:buFont typeface="StarSymbol"/>
                        <a:buNone/>
                        <a:tabLst/>
                        <a:defRPr/>
                      </a:pPr>
                      <a:endParaRPr lang="en-US" dirty="0" smtClean="0"/>
                    </a:p>
                    <a:p>
                      <a:pPr marL="0" marR="0" indent="0" algn="l" defTabSz="457200" rtl="0" eaLnBrk="1" fontAlgn="auto" latinLnBrk="0" hangingPunct="1">
                        <a:lnSpc>
                          <a:spcPct val="100000"/>
                        </a:lnSpc>
                        <a:spcBef>
                          <a:spcPts val="0"/>
                        </a:spcBef>
                        <a:spcAft>
                          <a:spcPts val="0"/>
                        </a:spcAft>
                        <a:buClrTx/>
                        <a:buSzPct val="45000"/>
                        <a:buFont typeface="StarSymbol"/>
                        <a:buNone/>
                        <a:tabLst/>
                        <a:defRPr/>
                      </a:pPr>
                      <a:endParaRPr lang="en-US" dirty="0" smtClean="0"/>
                    </a:p>
                  </a:txBody>
                  <a:tcPr/>
                </a:tc>
                <a:tc>
                  <a:txBody>
                    <a:bodyPr/>
                    <a:lstStyle/>
                    <a:p>
                      <a:pPr marL="0" marR="0" indent="0" algn="l" defTabSz="457200" rtl="0" eaLnBrk="1" fontAlgn="auto" latinLnBrk="0" hangingPunct="1">
                        <a:lnSpc>
                          <a:spcPct val="100000"/>
                        </a:lnSpc>
                        <a:spcBef>
                          <a:spcPts val="0"/>
                        </a:spcBef>
                        <a:spcAft>
                          <a:spcPts val="0"/>
                        </a:spcAft>
                        <a:buClrTx/>
                        <a:buSzPct val="45000"/>
                        <a:buFont typeface="StarSymbol"/>
                        <a:buNone/>
                        <a:tabLst/>
                        <a:defRPr/>
                      </a:pPr>
                      <a:endParaRPr lang="en-US" dirty="0" smtClean="0"/>
                    </a:p>
                    <a:p>
                      <a:pPr marL="0" marR="0" indent="0" algn="l" defTabSz="457200" rtl="0" eaLnBrk="1" fontAlgn="auto" latinLnBrk="0" hangingPunct="1">
                        <a:lnSpc>
                          <a:spcPct val="100000"/>
                        </a:lnSpc>
                        <a:spcBef>
                          <a:spcPts val="0"/>
                        </a:spcBef>
                        <a:spcAft>
                          <a:spcPts val="0"/>
                        </a:spcAft>
                        <a:buClrTx/>
                        <a:buSzPct val="45000"/>
                        <a:buFont typeface="StarSymbol"/>
                        <a:buNone/>
                        <a:tabLst/>
                        <a:defRPr/>
                      </a:pPr>
                      <a:r>
                        <a:rPr lang="en-US" dirty="0" smtClean="0"/>
                        <a:t>Relatively</a:t>
                      </a:r>
                      <a:r>
                        <a:rPr lang="en-US" baseline="0" dirty="0" smtClean="0"/>
                        <a:t> new</a:t>
                      </a:r>
                    </a:p>
                    <a:p>
                      <a:pPr marL="0" marR="0" indent="0" algn="l" defTabSz="457200" rtl="0" eaLnBrk="1" fontAlgn="auto" latinLnBrk="0" hangingPunct="1">
                        <a:lnSpc>
                          <a:spcPct val="100000"/>
                        </a:lnSpc>
                        <a:spcBef>
                          <a:spcPts val="0"/>
                        </a:spcBef>
                        <a:spcAft>
                          <a:spcPts val="0"/>
                        </a:spcAft>
                        <a:buClrTx/>
                        <a:buSzPct val="45000"/>
                        <a:buFont typeface="StarSymbol"/>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Pct val="45000"/>
                        <a:buFont typeface="StarSymbol"/>
                        <a:buNone/>
                        <a:tabLst/>
                        <a:defRPr/>
                      </a:pPr>
                      <a:r>
                        <a:rPr lang="en-US" baseline="0" dirty="0" smtClean="0"/>
                        <a:t>Doesn’t state user loses any IP rights</a:t>
                      </a:r>
                    </a:p>
                    <a:p>
                      <a:pPr marL="0" marR="0" indent="0" algn="l" defTabSz="457200" rtl="0" eaLnBrk="1" fontAlgn="auto" latinLnBrk="0" hangingPunct="1">
                        <a:lnSpc>
                          <a:spcPct val="100000"/>
                        </a:lnSpc>
                        <a:spcBef>
                          <a:spcPts val="0"/>
                        </a:spcBef>
                        <a:spcAft>
                          <a:spcPts val="0"/>
                        </a:spcAft>
                        <a:buClrTx/>
                        <a:buSzPct val="45000"/>
                        <a:buFont typeface="StarSymbol"/>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Pct val="45000"/>
                        <a:buFont typeface="StarSymbol"/>
                        <a:buNone/>
                        <a:tabLst/>
                        <a:defRPr/>
                      </a:pPr>
                      <a:endParaRPr lang="en-US" baseline="0" dirty="0" smtClean="0"/>
                    </a:p>
                  </a:txBody>
                  <a:tcPr/>
                </a:tc>
                <a:tc>
                  <a:txBody>
                    <a:bodyPr/>
                    <a:lstStyle/>
                    <a:p>
                      <a:pPr>
                        <a:buSzPct val="45000"/>
                        <a:buFont typeface="StarSymbol"/>
                        <a:buNone/>
                      </a:pPr>
                      <a:endParaRPr lang="de-DE" dirty="0" smtClean="0"/>
                    </a:p>
                    <a:p>
                      <a:pPr>
                        <a:buSzPct val="45000"/>
                        <a:buFont typeface="StarSymbol"/>
                        <a:buNone/>
                      </a:pPr>
                      <a:r>
                        <a:rPr lang="de-DE" dirty="0" smtClean="0"/>
                        <a:t>Relatively New</a:t>
                      </a:r>
                    </a:p>
                    <a:p>
                      <a:pPr>
                        <a:buSzPct val="45000"/>
                        <a:buFont typeface="StarSymbol"/>
                        <a:buNone/>
                      </a:pPr>
                      <a:endParaRPr lang="de-DE" dirty="0" smtClean="0"/>
                    </a:p>
                    <a:p>
                      <a:pPr>
                        <a:buSzPct val="45000"/>
                        <a:buFont typeface="StarSymbol"/>
                        <a:buNone/>
                      </a:pPr>
                      <a:r>
                        <a:rPr lang="de-DE" dirty="0" smtClean="0"/>
                        <a:t>Playing</a:t>
                      </a:r>
                      <a:r>
                        <a:rPr lang="de-DE" baseline="0" dirty="0" smtClean="0"/>
                        <a:t> with words </a:t>
                      </a:r>
                    </a:p>
                    <a:p>
                      <a:pPr>
                        <a:buSzPct val="45000"/>
                        <a:buFont typeface="StarSymbol"/>
                        <a:buNone/>
                      </a:pPr>
                      <a:endParaRPr lang="de-DE" baseline="0" dirty="0" smtClean="0"/>
                    </a:p>
                    <a:p>
                      <a:pPr>
                        <a:buSzPct val="45000"/>
                        <a:buFont typeface="StarSymbol"/>
                        <a:buNone/>
                      </a:pPr>
                      <a:r>
                        <a:rPr lang="de-DE" baseline="0" dirty="0" smtClean="0"/>
                        <a:t>Not very appealing</a:t>
                      </a:r>
                      <a:endParaRPr lang="de-DE" dirty="0" smtClean="0"/>
                    </a:p>
                  </a:txBody>
                  <a:tcPr/>
                </a:tc>
              </a:tr>
            </a:tbl>
          </a:graphicData>
        </a:graphic>
      </p:graphicFrame>
      <p:pic>
        <p:nvPicPr>
          <p:cNvPr id="12" name="Picture 11"/>
          <p:cNvPicPr/>
          <p:nvPr/>
        </p:nvPicPr>
        <p:blipFill>
          <a:blip r:embed="rId3"/>
          <a:stretch>
            <a:fillRect/>
          </a:stretch>
        </p:blipFill>
        <p:spPr>
          <a:xfrm>
            <a:off x="2438400" y="2286000"/>
            <a:ext cx="1856880" cy="495000"/>
          </a:xfrm>
          <a:prstGeom prst="rect">
            <a:avLst/>
          </a:prstGeom>
        </p:spPr>
      </p:pic>
      <p:pic>
        <p:nvPicPr>
          <p:cNvPr id="13" name="Picture 12"/>
          <p:cNvPicPr/>
          <p:nvPr/>
        </p:nvPicPr>
        <p:blipFill>
          <a:blip r:embed="rId4"/>
          <a:stretch>
            <a:fillRect/>
          </a:stretch>
        </p:blipFill>
        <p:spPr>
          <a:xfrm>
            <a:off x="4572180" y="2128860"/>
            <a:ext cx="1828620" cy="809280"/>
          </a:xfrm>
          <a:prstGeom prst="rect">
            <a:avLst/>
          </a:prstGeom>
        </p:spPr>
      </p:pic>
      <p:pic>
        <p:nvPicPr>
          <p:cNvPr id="15" name="Picture 14"/>
          <p:cNvPicPr/>
          <p:nvPr/>
        </p:nvPicPr>
        <p:blipFill>
          <a:blip r:embed="rId5"/>
          <a:stretch>
            <a:fillRect/>
          </a:stretch>
        </p:blipFill>
        <p:spPr>
          <a:xfrm>
            <a:off x="152400" y="2172369"/>
            <a:ext cx="2049434" cy="800193"/>
          </a:xfrm>
          <a:prstGeom prst="rect">
            <a:avLst/>
          </a:prstGeom>
        </p:spPr>
      </p:pic>
      <p:pic>
        <p:nvPicPr>
          <p:cNvPr id="16" name="Picture 4" descr="http://media.idownloadblog.com/wp-content/uploads/2012/06/Google-Drive.jpe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37640" y="2137894"/>
            <a:ext cx="908699" cy="72225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http://www.dvd-photo-slideshow.com/photos/youtube.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19800" y="2031077"/>
            <a:ext cx="1247860" cy="9358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4285959"/>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
          <p:cNvSpPr/>
          <p:nvPr/>
        </p:nvSpPr>
        <p:spPr>
          <a:xfrm>
            <a:off x="6847920" y="572040"/>
            <a:ext cx="2178720" cy="302760"/>
          </a:xfrm>
          <a:prstGeom prst="rect">
            <a:avLst/>
          </a:prstGeom>
        </p:spPr>
        <p:txBody>
          <a:bodyPr lIns="90000" tIns="45000" rIns="90000" bIns="45000"/>
          <a:lstStyle/>
          <a:p>
            <a:pPr algn="ctr">
              <a:lnSpc>
                <a:spcPct val="100000"/>
              </a:lnSpc>
            </a:pPr>
            <a:r>
              <a:rPr lang="de-DE" sz="1400">
                <a:solidFill>
                  <a:srgbClr val="000000"/>
                </a:solidFill>
                <a:latin typeface="Arial Black"/>
              </a:rPr>
              <a:t>Frederick Hunter</a:t>
            </a:r>
            <a:endParaRPr/>
          </a:p>
        </p:txBody>
      </p:sp>
      <p:sp>
        <p:nvSpPr>
          <p:cNvPr id="68" name="CustomShape 3"/>
          <p:cNvSpPr/>
          <p:nvPr/>
        </p:nvSpPr>
        <p:spPr>
          <a:xfrm>
            <a:off x="457200" y="572400"/>
            <a:ext cx="8228520" cy="1141920"/>
          </a:xfrm>
          <a:prstGeom prst="rect">
            <a:avLst/>
          </a:prstGeom>
        </p:spPr>
        <p:txBody>
          <a:bodyPr lIns="90000" tIns="45000" rIns="90000" bIns="45000" anchor="ctr"/>
          <a:lstStyle/>
          <a:p>
            <a:pPr algn="l">
              <a:lnSpc>
                <a:spcPct val="100000"/>
              </a:lnSpc>
            </a:pPr>
            <a:r>
              <a:rPr lang="de-DE" sz="3600" dirty="0" smtClean="0">
                <a:solidFill>
                  <a:srgbClr val="000000"/>
                </a:solidFill>
                <a:latin typeface="Arial Black"/>
                <a:ea typeface="ＭＳ Ｐゴシック"/>
              </a:rPr>
              <a:t>Ease in finding your rights</a:t>
            </a:r>
            <a:endParaRPr dirty="0"/>
          </a:p>
        </p:txBody>
      </p:sp>
      <p:sp>
        <p:nvSpPr>
          <p:cNvPr id="5" name="Content Placeholder 2"/>
          <p:cNvSpPr txBox="1">
            <a:spLocks/>
          </p:cNvSpPr>
          <p:nvPr/>
        </p:nvSpPr>
        <p:spPr>
          <a:xfrm>
            <a:off x="381000" y="1447800"/>
            <a:ext cx="8229600" cy="3886200"/>
          </a:xfrm>
          <a:prstGeom prst="rect">
            <a:avLst/>
          </a:prstGeom>
        </p:spPr>
        <p:txBody>
          <a:bodyPr/>
          <a:lstStyle>
            <a:lvl1pPr marL="342900" indent="-342900" algn="l" rtl="0" eaLnBrk="0" fontAlgn="base" hangingPunct="0">
              <a:spcBef>
                <a:spcPct val="20000"/>
              </a:spcBef>
              <a:spcAft>
                <a:spcPct val="0"/>
              </a:spcAft>
              <a:buClr>
                <a:schemeClr val="accent1"/>
              </a:buClr>
              <a:buSzPct val="75000"/>
              <a:buFont typeface="Wingdings" pitchFamily="-109" charset="2"/>
              <a:buChar char="n"/>
              <a:defRPr sz="3000">
                <a:solidFill>
                  <a:schemeClr val="tx1"/>
                </a:solidFill>
                <a:latin typeface="+mn-lt"/>
                <a:ea typeface="ＭＳ Ｐゴシック" pitchFamily="85" charset="-128"/>
                <a:cs typeface="ＭＳ Ｐゴシック" pitchFamily="85" charset="-128"/>
              </a:defRPr>
            </a:lvl1pPr>
            <a:lvl2pPr marL="742950" indent="-285750" algn="l" rtl="0" eaLnBrk="0" fontAlgn="base" hangingPunct="0">
              <a:spcBef>
                <a:spcPct val="20000"/>
              </a:spcBef>
              <a:spcAft>
                <a:spcPct val="0"/>
              </a:spcAft>
              <a:buClr>
                <a:schemeClr val="accent2"/>
              </a:buClr>
              <a:buSzPct val="80000"/>
              <a:buFont typeface="Wingdings" pitchFamily="-109" charset="2"/>
              <a:buChar char="¨"/>
              <a:defRPr sz="2000">
                <a:solidFill>
                  <a:schemeClr val="tx1"/>
                </a:solidFill>
                <a:latin typeface="+mj-lt"/>
                <a:ea typeface="ＭＳ Ｐゴシック" pitchFamily="76" charset="-128"/>
              </a:defRPr>
            </a:lvl2pPr>
            <a:lvl3pPr marL="1143000" indent="-228600" algn="l" rtl="0" eaLnBrk="0" fontAlgn="base" hangingPunct="0">
              <a:spcBef>
                <a:spcPct val="20000"/>
              </a:spcBef>
              <a:spcAft>
                <a:spcPct val="0"/>
              </a:spcAft>
              <a:buClr>
                <a:schemeClr val="accent1"/>
              </a:buClr>
              <a:buSzPct val="65000"/>
              <a:buFont typeface="Wingdings" pitchFamily="-109" charset="2"/>
              <a:buChar char="n"/>
              <a:defRPr sz="2400">
                <a:solidFill>
                  <a:schemeClr val="tx1"/>
                </a:solidFill>
                <a:latin typeface="+mn-lt"/>
                <a:ea typeface="ＭＳ Ｐゴシック" pitchFamily="76" charset="-128"/>
              </a:defRPr>
            </a:lvl3pPr>
            <a:lvl4pPr marL="1600200" indent="-228600" algn="l" rtl="0" eaLnBrk="0" fontAlgn="base" hangingPunct="0">
              <a:spcBef>
                <a:spcPct val="20000"/>
              </a:spcBef>
              <a:spcAft>
                <a:spcPct val="0"/>
              </a:spcAft>
              <a:buClr>
                <a:schemeClr val="accent2"/>
              </a:buClr>
              <a:buSzPct val="70000"/>
              <a:buFont typeface="Wingdings" pitchFamily="-109" charset="2"/>
              <a:buChar char="¨"/>
              <a:defRPr>
                <a:solidFill>
                  <a:schemeClr val="tx1"/>
                </a:solidFill>
                <a:latin typeface="+mj-lt"/>
                <a:ea typeface="ＭＳ Ｐゴシック" pitchFamily="76" charset="-128"/>
              </a:defRPr>
            </a:lvl4pPr>
            <a:lvl5pPr marL="2057400" indent="-228600" algn="l" rtl="0" eaLnBrk="0" fontAlgn="base" hangingPunct="0">
              <a:spcBef>
                <a:spcPct val="20000"/>
              </a:spcBef>
              <a:spcAft>
                <a:spcPct val="0"/>
              </a:spcAft>
              <a:buClr>
                <a:schemeClr val="accent1"/>
              </a:buClr>
              <a:buFont typeface="Wingdings" pitchFamily="-109" charset="2"/>
              <a:buChar char="§"/>
              <a:defRPr sz="2000">
                <a:solidFill>
                  <a:schemeClr val="tx1"/>
                </a:solidFill>
                <a:latin typeface="+mn-lt"/>
                <a:ea typeface="ＭＳ Ｐゴシック" pitchFamily="76" charset="-128"/>
              </a:defRPr>
            </a:lvl5pPr>
            <a:lvl6pPr marL="25146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6pPr>
            <a:lvl7pPr marL="29718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7pPr>
            <a:lvl8pPr marL="34290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8pPr>
            <a:lvl9pPr marL="38862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9pPr>
          </a:lstStyle>
          <a:p>
            <a:pPr>
              <a:buFont typeface="Wingdings" charset="2"/>
              <a:buChar char=""/>
            </a:pPr>
            <a:r>
              <a:rPr lang="en-US" dirty="0" err="1" smtClean="0"/>
              <a:t>Dropbox</a:t>
            </a:r>
            <a:endParaRPr lang="en-US" dirty="0" smtClean="0"/>
          </a:p>
          <a:p>
            <a:pPr lvl="1">
              <a:buFont typeface="Wingdings" charset="2"/>
              <a:buChar char=""/>
            </a:pPr>
            <a:r>
              <a:rPr lang="en-US" dirty="0" smtClean="0">
                <a:latin typeface="+mn-lt"/>
              </a:rPr>
              <a:t>Easy to find at bottom of page</a:t>
            </a:r>
          </a:p>
          <a:p>
            <a:pPr lvl="1">
              <a:buFont typeface="Wingdings" charset="2"/>
              <a:buChar char=""/>
            </a:pPr>
            <a:r>
              <a:rPr lang="en-US" dirty="0" smtClean="0">
                <a:latin typeface="+mn-lt"/>
              </a:rPr>
              <a:t>Tabs for each group </a:t>
            </a:r>
          </a:p>
          <a:p>
            <a:pPr>
              <a:buFont typeface="Wingdings" charset="2"/>
              <a:buChar char=""/>
            </a:pPr>
            <a:r>
              <a:rPr lang="en-US" dirty="0" err="1" smtClean="0"/>
              <a:t>facebook</a:t>
            </a:r>
            <a:endParaRPr lang="en-US" dirty="0" smtClean="0"/>
          </a:p>
          <a:p>
            <a:pPr lvl="1">
              <a:buFont typeface="Wingdings" charset="2"/>
              <a:buChar char=""/>
            </a:pPr>
            <a:r>
              <a:rPr lang="en-US" dirty="0" smtClean="0">
                <a:latin typeface="+mn-lt"/>
              </a:rPr>
              <a:t>Somewhat confusing</a:t>
            </a:r>
          </a:p>
          <a:p>
            <a:pPr lvl="1">
              <a:buFont typeface="Wingdings" charset="2"/>
              <a:buChar char=""/>
            </a:pPr>
            <a:r>
              <a:rPr lang="en-US" dirty="0" smtClean="0">
                <a:latin typeface="+mn-lt"/>
              </a:rPr>
              <a:t>Not many sections on root page of terms</a:t>
            </a:r>
          </a:p>
          <a:p>
            <a:pPr>
              <a:buFont typeface="Wingdings" charset="2"/>
              <a:buChar char=""/>
            </a:pPr>
            <a:r>
              <a:rPr lang="en-US" dirty="0" smtClean="0"/>
              <a:t>Ubuntu One</a:t>
            </a:r>
          </a:p>
          <a:p>
            <a:pPr lvl="1">
              <a:buFont typeface="Wingdings" charset="2"/>
              <a:buChar char=""/>
            </a:pPr>
            <a:r>
              <a:rPr lang="en-US" dirty="0" smtClean="0">
                <a:latin typeface="+mn-lt"/>
              </a:rPr>
              <a:t>Easy to navigate, split into sections with links</a:t>
            </a:r>
          </a:p>
          <a:p>
            <a:pPr>
              <a:buFont typeface="Wingdings" charset="2"/>
              <a:buChar char=""/>
            </a:pPr>
            <a:r>
              <a:rPr lang="en-US" dirty="0" smtClean="0"/>
              <a:t>Google Drive / YouTube</a:t>
            </a:r>
          </a:p>
          <a:p>
            <a:pPr lvl="1">
              <a:buFont typeface="Wingdings" charset="2"/>
              <a:buChar char=""/>
            </a:pPr>
            <a:r>
              <a:rPr lang="en-US" dirty="0" smtClean="0">
                <a:latin typeface="+mn-lt"/>
              </a:rPr>
              <a:t>Confusing to read and navigate</a:t>
            </a:r>
          </a:p>
          <a:p>
            <a:pPr lvl="1">
              <a:buFont typeface="Wingdings" charset="2"/>
              <a:buChar char=""/>
            </a:pPr>
            <a:r>
              <a:rPr lang="en-US" dirty="0" smtClean="0">
                <a:latin typeface="+mn-lt"/>
              </a:rPr>
              <a:t>Terms of all services in one place</a:t>
            </a:r>
          </a:p>
        </p:txBody>
      </p:sp>
      <p:sp>
        <p:nvSpPr>
          <p:cNvPr id="7" name="Date Placeholder 6"/>
          <p:cNvSpPr>
            <a:spLocks noGrp="1"/>
          </p:cNvSpPr>
          <p:nvPr>
            <p:ph type="dt" sz="half" idx="12"/>
          </p:nvPr>
        </p:nvSpPr>
        <p:spPr>
          <a:xfrm>
            <a:off x="457200" y="6245225"/>
            <a:ext cx="2133600" cy="476250"/>
          </a:xfrm>
        </p:spPr>
        <p:txBody>
          <a:bodyPr/>
          <a:lstStyle/>
          <a:p>
            <a:fld id="{2213CA24-DD7E-0443-BFBF-B40077A269F6}" type="datetime1">
              <a:rPr lang="en-US" smtClean="0"/>
              <a:t>9/11/12</a:t>
            </a:fld>
            <a:endParaRPr lang="en-US"/>
          </a:p>
        </p:txBody>
      </p:sp>
      <p:sp>
        <p:nvSpPr>
          <p:cNvPr id="8" name="Footer Placeholder 3"/>
          <p:cNvSpPr>
            <a:spLocks noGrp="1"/>
          </p:cNvSpPr>
          <p:nvPr>
            <p:ph type="ftr" sz="quarter" idx="10"/>
          </p:nvPr>
        </p:nvSpPr>
        <p:spPr>
          <a:xfrm>
            <a:off x="3124200" y="6248400"/>
            <a:ext cx="2895600" cy="457200"/>
          </a:xfrm>
        </p:spPr>
        <p:txBody>
          <a:bodyPr/>
          <a:lstStyle/>
          <a:p>
            <a:r>
              <a:rPr lang="en-US" dirty="0" smtClean="0"/>
              <a:t>© 2012 Keith A. Pray</a:t>
            </a:r>
            <a:endParaRPr lang="en-US" dirty="0"/>
          </a:p>
        </p:txBody>
      </p:sp>
      <p:sp>
        <p:nvSpPr>
          <p:cNvPr id="9" name="TextBox 8"/>
          <p:cNvSpPr txBox="1"/>
          <p:nvPr/>
        </p:nvSpPr>
        <p:spPr>
          <a:xfrm>
            <a:off x="399373" y="6101665"/>
            <a:ext cx="8211227" cy="830997"/>
          </a:xfrm>
          <a:prstGeom prst="rect">
            <a:avLst/>
          </a:prstGeom>
          <a:noFill/>
        </p:spPr>
        <p:txBody>
          <a:bodyPr wrap="square" rtlCol="0">
            <a:spAutoFit/>
          </a:bodyPr>
          <a:lstStyle/>
          <a:p>
            <a:pPr algn="l"/>
            <a:r>
              <a:rPr lang="de-DE" sz="1600" dirty="0" smtClean="0">
                <a:solidFill>
                  <a:srgbClr val="000000"/>
                </a:solidFill>
                <a:latin typeface="Times New Roman"/>
              </a:rPr>
              <a:t>UbuntuOne </a:t>
            </a:r>
            <a:r>
              <a:rPr lang="de-DE" sz="1600" dirty="0">
                <a:solidFill>
                  <a:srgbClr val="000000"/>
                </a:solidFill>
                <a:latin typeface="Times New Roman"/>
              </a:rPr>
              <a:t>Logo: </a:t>
            </a:r>
            <a:r>
              <a:rPr lang="de-DE" sz="1600" dirty="0">
                <a:solidFill>
                  <a:srgbClr val="000000"/>
                </a:solidFill>
                <a:latin typeface="Times New Roman"/>
                <a:hlinkClick r:id="rId3"/>
              </a:rPr>
              <a:t>http://www.winlinhack.com/wp-content/uploads/2012/01/ubuntu_one.png</a:t>
            </a:r>
            <a:endParaRPr lang="de-DE" sz="1600" dirty="0">
              <a:solidFill>
                <a:srgbClr val="000000"/>
              </a:solidFill>
              <a:latin typeface="Times New Roman"/>
            </a:endParaRPr>
          </a:p>
          <a:p>
            <a:pPr algn="l"/>
            <a:endParaRPr lang="de-DE" sz="1600" dirty="0"/>
          </a:p>
          <a:p>
            <a:pPr algn="l"/>
            <a:endParaRPr lang="en-US" sz="1600" dirty="0"/>
          </a:p>
        </p:txBody>
      </p:sp>
      <p:sp>
        <p:nvSpPr>
          <p:cNvPr id="10" name="Slide Number Placeholder 7"/>
          <p:cNvSpPr>
            <a:spLocks noGrp="1"/>
          </p:cNvSpPr>
          <p:nvPr>
            <p:ph type="sldNum" sz="quarter" idx="11"/>
          </p:nvPr>
        </p:nvSpPr>
        <p:spPr>
          <a:xfrm>
            <a:off x="6553200" y="6248400"/>
            <a:ext cx="2133600" cy="457200"/>
          </a:xfrm>
        </p:spPr>
        <p:txBody>
          <a:bodyPr/>
          <a:lstStyle/>
          <a:p>
            <a:fld id="{599FE963-493D-6C4E-B686-D39790523B81}" type="slidenum">
              <a:rPr lang="en-US" smtClean="0"/>
              <a:pPr/>
              <a:t>12</a:t>
            </a:fld>
            <a:endParaRPr lang="en-US" dirty="0"/>
          </a:p>
        </p:txBody>
      </p:sp>
    </p:spTree>
    <p:extLst>
      <p:ext uri="{BB962C8B-B14F-4D97-AF65-F5344CB8AC3E}">
        <p14:creationId xmlns:p14="http://schemas.microsoft.com/office/powerpoint/2010/main" val="4121311313"/>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lstStyle/>
          <a:p>
            <a:r>
              <a:rPr lang="en-US" sz="1800" dirty="0" err="1">
                <a:solidFill>
                  <a:srgbClr val="000000"/>
                </a:solidFill>
                <a:ea typeface="ＭＳ Ｐゴシック"/>
              </a:rPr>
              <a:t>Dropbox</a:t>
            </a:r>
            <a:r>
              <a:rPr lang="en-US" sz="1800" dirty="0">
                <a:solidFill>
                  <a:srgbClr val="000000"/>
                </a:solidFill>
                <a:ea typeface="ＭＳ Ｐゴシック"/>
              </a:rPr>
              <a:t>, </a:t>
            </a:r>
            <a:r>
              <a:rPr lang="en-US" sz="1800" dirty="0" err="1">
                <a:solidFill>
                  <a:srgbClr val="000000"/>
                </a:solidFill>
                <a:ea typeface="ＭＳ Ｐゴシック"/>
              </a:rPr>
              <a:t>Dropbox</a:t>
            </a:r>
            <a:r>
              <a:rPr lang="en-US" sz="1800" dirty="0">
                <a:solidFill>
                  <a:srgbClr val="000000"/>
                </a:solidFill>
                <a:ea typeface="ＭＳ Ｐゴシック"/>
              </a:rPr>
              <a:t> – Terms – Simplify your life, </a:t>
            </a:r>
            <a:r>
              <a:rPr lang="en-US" sz="1800" dirty="0">
                <a:solidFill>
                  <a:srgbClr val="000000"/>
                </a:solidFill>
                <a:ea typeface="ＭＳ Ｐゴシック"/>
                <a:hlinkClick r:id="rId3"/>
              </a:rPr>
              <a:t>https://</a:t>
            </a:r>
            <a:r>
              <a:rPr lang="en-US" sz="1800" dirty="0" smtClean="0">
                <a:solidFill>
                  <a:srgbClr val="000000"/>
                </a:solidFill>
                <a:ea typeface="ＭＳ Ｐゴシック"/>
                <a:hlinkClick r:id="rId3"/>
              </a:rPr>
              <a:t>www.dropbox.com/privacy#terms</a:t>
            </a:r>
            <a:r>
              <a:rPr lang="en-US" sz="1800" dirty="0" smtClean="0">
                <a:solidFill>
                  <a:srgbClr val="000000"/>
                </a:solidFill>
                <a:ea typeface="ＭＳ Ｐゴシック"/>
              </a:rPr>
              <a:t> , September 10, 2012</a:t>
            </a:r>
          </a:p>
          <a:p>
            <a:r>
              <a:rPr lang="en-US" sz="1800" dirty="0">
                <a:solidFill>
                  <a:srgbClr val="000000"/>
                </a:solidFill>
                <a:ea typeface="ＭＳ Ｐゴシック"/>
              </a:rPr>
              <a:t>Facebook, Statements of Rights and Responsibilities, </a:t>
            </a:r>
            <a:r>
              <a:rPr lang="en-US" sz="1800" dirty="0">
                <a:solidFill>
                  <a:srgbClr val="000000"/>
                </a:solidFill>
                <a:ea typeface="ＭＳ Ｐゴシック"/>
                <a:hlinkClick r:id="rId4"/>
              </a:rPr>
              <a:t>http://</a:t>
            </a:r>
            <a:r>
              <a:rPr lang="en-US" sz="1800" dirty="0" smtClean="0">
                <a:solidFill>
                  <a:srgbClr val="000000"/>
                </a:solidFill>
                <a:ea typeface="ＭＳ Ｐゴシック"/>
                <a:hlinkClick r:id="rId4"/>
              </a:rPr>
              <a:t>www.facebook.com/legal/terms</a:t>
            </a:r>
            <a:r>
              <a:rPr lang="en-US" sz="1800" dirty="0">
                <a:solidFill>
                  <a:srgbClr val="000000"/>
                </a:solidFill>
                <a:ea typeface="ＭＳ Ｐゴシック"/>
              </a:rPr>
              <a:t> </a:t>
            </a:r>
            <a:r>
              <a:rPr lang="en-US" sz="1800" dirty="0" smtClean="0">
                <a:solidFill>
                  <a:srgbClr val="000000"/>
                </a:solidFill>
                <a:ea typeface="ＭＳ Ｐゴシック"/>
              </a:rPr>
              <a:t>, September </a:t>
            </a:r>
            <a:r>
              <a:rPr lang="en-US" sz="1800" dirty="0">
                <a:solidFill>
                  <a:srgbClr val="000000"/>
                </a:solidFill>
                <a:ea typeface="ＭＳ Ｐゴシック"/>
              </a:rPr>
              <a:t>10, 2012</a:t>
            </a:r>
            <a:endParaRPr lang="en-US" sz="1800" dirty="0" smtClean="0">
              <a:solidFill>
                <a:srgbClr val="000000"/>
              </a:solidFill>
              <a:ea typeface="ＭＳ Ｐゴシック"/>
            </a:endParaRPr>
          </a:p>
          <a:p>
            <a:r>
              <a:rPr lang="en-US" sz="1800" dirty="0" smtClean="0">
                <a:solidFill>
                  <a:srgbClr val="000000"/>
                </a:solidFill>
                <a:ea typeface="ＭＳ Ｐゴシック"/>
              </a:rPr>
              <a:t>Ubuntu One</a:t>
            </a:r>
            <a:r>
              <a:rPr lang="en-US" sz="1800" dirty="0">
                <a:solidFill>
                  <a:srgbClr val="000000"/>
                </a:solidFill>
                <a:ea typeface="ＭＳ Ｐゴシック"/>
              </a:rPr>
              <a:t>, Ubuntu One : Terms and Conditions</a:t>
            </a:r>
            <a:r>
              <a:rPr lang="en-US" sz="1800" dirty="0" smtClean="0">
                <a:solidFill>
                  <a:srgbClr val="000000"/>
                </a:solidFill>
                <a:ea typeface="ＭＳ Ｐゴシック"/>
              </a:rPr>
              <a:t>, </a:t>
            </a:r>
            <a:r>
              <a:rPr lang="en-US" sz="1800" dirty="0" smtClean="0">
                <a:solidFill>
                  <a:srgbClr val="000000"/>
                </a:solidFill>
                <a:ea typeface="ＭＳ Ｐゴシック"/>
                <a:hlinkClick r:id="rId5"/>
              </a:rPr>
              <a:t>https</a:t>
            </a:r>
            <a:r>
              <a:rPr lang="en-US" sz="1800" dirty="0">
                <a:solidFill>
                  <a:srgbClr val="000000"/>
                </a:solidFill>
                <a:ea typeface="ＭＳ Ｐゴシック"/>
                <a:hlinkClick r:id="rId5"/>
              </a:rPr>
              <a:t>://one.ubuntu.com/terms</a:t>
            </a:r>
            <a:r>
              <a:rPr lang="en-US" sz="1800" dirty="0" smtClean="0">
                <a:solidFill>
                  <a:srgbClr val="000000"/>
                </a:solidFill>
                <a:ea typeface="ＭＳ Ｐゴシック"/>
                <a:hlinkClick r:id="rId5"/>
              </a:rPr>
              <a:t>/</a:t>
            </a:r>
            <a:r>
              <a:rPr lang="en-US" sz="1800" dirty="0">
                <a:solidFill>
                  <a:srgbClr val="000000"/>
                </a:solidFill>
                <a:ea typeface="ＭＳ Ｐゴシック"/>
              </a:rPr>
              <a:t>, September 10, </a:t>
            </a:r>
            <a:r>
              <a:rPr lang="en-US" sz="1800" dirty="0" smtClean="0">
                <a:solidFill>
                  <a:srgbClr val="000000"/>
                </a:solidFill>
                <a:ea typeface="ＭＳ Ｐゴシック"/>
              </a:rPr>
              <a:t>2012</a:t>
            </a:r>
          </a:p>
          <a:p>
            <a:r>
              <a:rPr lang="en-US" sz="1800" dirty="0">
                <a:solidFill>
                  <a:srgbClr val="000000"/>
                </a:solidFill>
                <a:ea typeface="ＭＳ Ｐゴシック"/>
              </a:rPr>
              <a:t>Google, Google Terms of Service – Policies &amp; </a:t>
            </a:r>
            <a:r>
              <a:rPr lang="en-US" sz="1800" dirty="0" smtClean="0">
                <a:solidFill>
                  <a:srgbClr val="000000"/>
                </a:solidFill>
                <a:ea typeface="ＭＳ Ｐゴシック"/>
              </a:rPr>
              <a:t>Principles</a:t>
            </a:r>
            <a:r>
              <a:rPr lang="en-US" sz="1800" dirty="0">
                <a:solidFill>
                  <a:srgbClr val="000000"/>
                </a:solidFill>
                <a:ea typeface="ＭＳ Ｐゴシック"/>
              </a:rPr>
              <a:t>, </a:t>
            </a:r>
            <a:r>
              <a:rPr lang="en-US" sz="1800" dirty="0">
                <a:solidFill>
                  <a:srgbClr val="000000"/>
                </a:solidFill>
                <a:ea typeface="ＭＳ Ｐゴシック"/>
                <a:hlinkClick r:id="rId6"/>
              </a:rPr>
              <a:t>https://www.google.com/intl/en/policies/terms</a:t>
            </a:r>
            <a:r>
              <a:rPr lang="en-US" sz="1800" dirty="0" smtClean="0">
                <a:solidFill>
                  <a:srgbClr val="000000"/>
                </a:solidFill>
                <a:ea typeface="ＭＳ Ｐゴシック"/>
                <a:hlinkClick r:id="rId6"/>
              </a:rPr>
              <a:t>/</a:t>
            </a:r>
            <a:r>
              <a:rPr lang="en-US" sz="1800" dirty="0">
                <a:solidFill>
                  <a:srgbClr val="000000"/>
                </a:solidFill>
                <a:ea typeface="ＭＳ Ｐゴシック"/>
              </a:rPr>
              <a:t>, September 10, </a:t>
            </a:r>
            <a:r>
              <a:rPr lang="en-US" sz="1800" dirty="0" smtClean="0">
                <a:solidFill>
                  <a:srgbClr val="000000"/>
                </a:solidFill>
                <a:ea typeface="ＭＳ Ｐゴシック"/>
              </a:rPr>
              <a:t>2012</a:t>
            </a:r>
          </a:p>
          <a:p>
            <a:r>
              <a:rPr lang="en-US" sz="1800" dirty="0"/>
              <a:t>Stan </a:t>
            </a:r>
            <a:r>
              <a:rPr lang="en-US" sz="1800" dirty="0" smtClean="0"/>
              <a:t>Schroeder</a:t>
            </a:r>
            <a:r>
              <a:rPr lang="en-US" sz="1800" dirty="0"/>
              <a:t>, Facebook: All Your Stuff is Ours, Even if You Quit, </a:t>
            </a:r>
            <a:r>
              <a:rPr lang="en-US" sz="1800" dirty="0" smtClean="0">
                <a:solidFill>
                  <a:srgbClr val="000000"/>
                </a:solidFill>
                <a:ea typeface="ＭＳ Ｐゴシック"/>
                <a:hlinkClick r:id="rId7"/>
              </a:rPr>
              <a:t>http</a:t>
            </a:r>
            <a:r>
              <a:rPr lang="en-US" sz="1800" dirty="0">
                <a:solidFill>
                  <a:srgbClr val="000000"/>
                </a:solidFill>
                <a:ea typeface="ＭＳ Ｐゴシック"/>
                <a:hlinkClick r:id="rId7"/>
              </a:rPr>
              <a:t>://mashable.com/2009/02/16/facebook-tos-privacy</a:t>
            </a:r>
            <a:r>
              <a:rPr lang="en-US" sz="1800" dirty="0" smtClean="0">
                <a:solidFill>
                  <a:srgbClr val="000000"/>
                </a:solidFill>
                <a:ea typeface="ＭＳ Ｐゴシック"/>
                <a:hlinkClick r:id="rId7"/>
              </a:rPr>
              <a:t>/</a:t>
            </a:r>
            <a:r>
              <a:rPr lang="en-US" sz="1800" dirty="0" smtClean="0">
                <a:solidFill>
                  <a:srgbClr val="000000"/>
                </a:solidFill>
                <a:ea typeface="ＭＳ Ｐゴシック"/>
              </a:rPr>
              <a:t>, September 11, 2012</a:t>
            </a:r>
          </a:p>
          <a:p>
            <a:r>
              <a:rPr lang="en-US" sz="1800" dirty="0" smtClean="0">
                <a:solidFill>
                  <a:srgbClr val="000000"/>
                </a:solidFill>
                <a:ea typeface="ＭＳ Ｐゴシック"/>
              </a:rPr>
              <a:t>Jennifer Scott, </a:t>
            </a:r>
            <a:r>
              <a:rPr lang="en-US" sz="1800" dirty="0" err="1" smtClean="0">
                <a:solidFill>
                  <a:srgbClr val="000000"/>
                </a:solidFill>
                <a:ea typeface="ＭＳ Ｐゴシック"/>
              </a:rPr>
              <a:t>Dropbox</a:t>
            </a:r>
            <a:r>
              <a:rPr lang="en-US" sz="1800" dirty="0" smtClean="0">
                <a:solidFill>
                  <a:srgbClr val="000000"/>
                </a:solidFill>
                <a:ea typeface="ＭＳ Ｐゴシック"/>
              </a:rPr>
              <a:t> </a:t>
            </a:r>
            <a:r>
              <a:rPr lang="en-US" sz="1800" dirty="0">
                <a:solidFill>
                  <a:srgbClr val="000000"/>
                </a:solidFill>
                <a:ea typeface="ＭＳ Ｐゴシック"/>
              </a:rPr>
              <a:t>faces backlash over T&amp;Cs </a:t>
            </a:r>
            <a:r>
              <a:rPr lang="en-US" sz="1800" dirty="0" smtClean="0">
                <a:solidFill>
                  <a:srgbClr val="000000"/>
                </a:solidFill>
                <a:ea typeface="ＭＳ Ｐゴシック"/>
              </a:rPr>
              <a:t>, </a:t>
            </a:r>
            <a:r>
              <a:rPr lang="en-US" sz="1800" dirty="0" smtClean="0">
                <a:solidFill>
                  <a:srgbClr val="000000"/>
                </a:solidFill>
                <a:ea typeface="ＭＳ Ｐゴシック"/>
                <a:hlinkClick r:id="rId8"/>
              </a:rPr>
              <a:t>http</a:t>
            </a:r>
            <a:r>
              <a:rPr lang="en-US" sz="1800" dirty="0">
                <a:solidFill>
                  <a:srgbClr val="000000"/>
                </a:solidFill>
                <a:ea typeface="ＭＳ Ｐゴシック"/>
                <a:hlinkClick r:id="rId8"/>
              </a:rPr>
              <a:t>://</a:t>
            </a:r>
            <a:r>
              <a:rPr lang="en-US" sz="1800" dirty="0" smtClean="0">
                <a:solidFill>
                  <a:srgbClr val="000000"/>
                </a:solidFill>
                <a:ea typeface="ＭＳ Ｐゴシック"/>
                <a:hlinkClick r:id="rId8"/>
              </a:rPr>
              <a:t>www.cloudpro.co.uk/iaas/cloud-storage/1213/dropbox-faces-backlash-over-tcs</a:t>
            </a:r>
            <a:r>
              <a:rPr lang="en-US" sz="1800" dirty="0" smtClean="0">
                <a:solidFill>
                  <a:srgbClr val="000000"/>
                </a:solidFill>
                <a:ea typeface="ＭＳ Ｐゴシック"/>
              </a:rPr>
              <a:t>, September 11, 2012</a:t>
            </a:r>
          </a:p>
          <a:p>
            <a:endParaRPr lang="en-US" sz="1800" dirty="0">
              <a:solidFill>
                <a:srgbClr val="000000"/>
              </a:solidFill>
              <a:ea typeface="ＭＳ Ｐゴシック"/>
            </a:endParaRPr>
          </a:p>
          <a:p>
            <a:endParaRPr lang="en-US" sz="1800" dirty="0"/>
          </a:p>
          <a:p>
            <a:pPr marL="0" indent="0">
              <a:buNone/>
            </a:pPr>
            <a:endParaRPr lang="en-US" sz="1800" dirty="0"/>
          </a:p>
          <a:p>
            <a:endParaRPr lang="en-US" sz="1800" dirty="0"/>
          </a:p>
          <a:p>
            <a:endParaRPr lang="en-US" sz="1800" dirty="0" smtClean="0"/>
          </a:p>
        </p:txBody>
      </p:sp>
      <p:sp>
        <p:nvSpPr>
          <p:cNvPr id="4" name="Footer Placeholder 3"/>
          <p:cNvSpPr>
            <a:spLocks noGrp="1"/>
          </p:cNvSpPr>
          <p:nvPr>
            <p:ph type="ftr" sz="quarter" idx="10"/>
          </p:nvPr>
        </p:nvSpPr>
        <p:spPr/>
        <p:txBody>
          <a:bodyPr/>
          <a:lstStyle/>
          <a:p>
            <a:r>
              <a:rPr lang="en-US" dirty="0" smtClean="0"/>
              <a:t>© 2012 Keith A. Pray</a:t>
            </a:r>
            <a:endParaRPr lang="en-US" dirty="0"/>
          </a:p>
        </p:txBody>
      </p:sp>
      <p:sp>
        <p:nvSpPr>
          <p:cNvPr id="8" name="Slide Number Placeholder 7"/>
          <p:cNvSpPr>
            <a:spLocks noGrp="1"/>
          </p:cNvSpPr>
          <p:nvPr>
            <p:ph type="sldNum" sz="quarter" idx="11"/>
          </p:nvPr>
        </p:nvSpPr>
        <p:spPr/>
        <p:txBody>
          <a:bodyPr/>
          <a:lstStyle/>
          <a:p>
            <a:fld id="{599FE963-493D-6C4E-B686-D39790523B81}" type="slidenum">
              <a:rPr lang="en-US" smtClean="0"/>
              <a:pPr/>
              <a:t>13</a:t>
            </a:fld>
            <a:endParaRPr lang="en-US"/>
          </a:p>
        </p:txBody>
      </p:sp>
      <p:sp>
        <p:nvSpPr>
          <p:cNvPr id="7" name="Date Placeholder 6"/>
          <p:cNvSpPr>
            <a:spLocks noGrp="1"/>
          </p:cNvSpPr>
          <p:nvPr>
            <p:ph type="dt" sz="half" idx="12"/>
          </p:nvPr>
        </p:nvSpPr>
        <p:spPr/>
        <p:txBody>
          <a:bodyPr/>
          <a:lstStyle/>
          <a:p>
            <a:fld id="{2213CA24-DD7E-0443-BFBF-B40077A269F6}" type="datetime1">
              <a:rPr lang="en-US" smtClean="0"/>
              <a:t>9/11/12</a:t>
            </a:fld>
            <a:endParaRPr lang="en-US"/>
          </a:p>
        </p:txBody>
      </p:sp>
      <p:sp>
        <p:nvSpPr>
          <p:cNvPr id="6" name="TextBox 5"/>
          <p:cNvSpPr txBox="1"/>
          <p:nvPr/>
        </p:nvSpPr>
        <p:spPr>
          <a:xfrm>
            <a:off x="6847114" y="571910"/>
            <a:ext cx="2179682" cy="307777"/>
          </a:xfrm>
          <a:prstGeom prst="rect">
            <a:avLst/>
          </a:prstGeom>
          <a:noFill/>
        </p:spPr>
        <p:txBody>
          <a:bodyPr wrap="square" rtlCol="0">
            <a:spAutoFit/>
          </a:bodyPr>
          <a:lstStyle/>
          <a:p>
            <a:r>
              <a:rPr lang="de-DE" sz="1400" dirty="0">
                <a:solidFill>
                  <a:srgbClr val="000000"/>
                </a:solidFill>
                <a:latin typeface="Arial Black"/>
              </a:rPr>
              <a:t>Frederick </a:t>
            </a:r>
            <a:r>
              <a:rPr lang="de-DE" sz="1400" dirty="0" smtClean="0">
                <a:solidFill>
                  <a:srgbClr val="000000"/>
                </a:solidFill>
                <a:latin typeface="Arial Black"/>
              </a:rPr>
              <a:t>Hunter</a:t>
            </a:r>
            <a:endParaRPr lang="de-DE" sz="1400" dirty="0"/>
          </a:p>
        </p:txBody>
      </p:sp>
    </p:spTree>
    <p:extLst>
      <p:ext uri="{BB962C8B-B14F-4D97-AF65-F5344CB8AC3E}">
        <p14:creationId xmlns:p14="http://schemas.microsoft.com/office/powerpoint/2010/main" val="3657654488"/>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Samsung Apple Patent Dispute</a:t>
            </a:r>
            <a:endParaRPr lang="en-US" dirty="0"/>
          </a:p>
        </p:txBody>
      </p:sp>
      <p:sp>
        <p:nvSpPr>
          <p:cNvPr id="3" name="Content Placeholder 2"/>
          <p:cNvSpPr>
            <a:spLocks noGrp="1"/>
          </p:cNvSpPr>
          <p:nvPr>
            <p:ph idx="1"/>
          </p:nvPr>
        </p:nvSpPr>
        <p:spPr/>
        <p:txBody>
          <a:bodyPr/>
          <a:lstStyle/>
          <a:p>
            <a:r>
              <a:rPr lang="en-US" dirty="0" smtClean="0"/>
              <a:t>Countries</a:t>
            </a:r>
          </a:p>
          <a:p>
            <a:pPr lvl="1"/>
            <a:r>
              <a:rPr lang="en-US" dirty="0" smtClean="0"/>
              <a:t>USA, South Korea, Japan, Germany, Netherlands, Australia, UK, France</a:t>
            </a:r>
          </a:p>
          <a:p>
            <a:r>
              <a:rPr lang="en-US" dirty="0" smtClean="0"/>
              <a:t>Devices</a:t>
            </a:r>
          </a:p>
          <a:p>
            <a:pPr lvl="1"/>
            <a:r>
              <a:rPr lang="en-US" dirty="0" smtClean="0"/>
              <a:t>Apple</a:t>
            </a:r>
          </a:p>
          <a:p>
            <a:pPr lvl="2"/>
            <a:r>
              <a:rPr lang="en-US" dirty="0" smtClean="0"/>
              <a:t>iPhone, </a:t>
            </a:r>
            <a:r>
              <a:rPr lang="en-US" dirty="0" err="1" smtClean="0"/>
              <a:t>iPad</a:t>
            </a:r>
            <a:endParaRPr lang="en-US" dirty="0" smtClean="0"/>
          </a:p>
          <a:p>
            <a:pPr lvl="1"/>
            <a:r>
              <a:rPr lang="en-US" dirty="0" smtClean="0"/>
              <a:t>Samsung</a:t>
            </a:r>
          </a:p>
          <a:p>
            <a:pPr lvl="2"/>
            <a:r>
              <a:rPr lang="en-US" dirty="0" smtClean="0"/>
              <a:t>Galaxy S Smartphones, Galaxy Note, Galaxy Tab, Galaxy Nexus</a:t>
            </a:r>
          </a:p>
          <a:p>
            <a:endParaRPr lang="en-US" dirty="0" smtClean="0"/>
          </a:p>
        </p:txBody>
      </p:sp>
      <p:sp>
        <p:nvSpPr>
          <p:cNvPr id="4" name="Footer Placeholder 3"/>
          <p:cNvSpPr>
            <a:spLocks noGrp="1"/>
          </p:cNvSpPr>
          <p:nvPr>
            <p:ph type="ftr" sz="quarter" idx="10"/>
          </p:nvPr>
        </p:nvSpPr>
        <p:spPr/>
        <p:txBody>
          <a:bodyPr/>
          <a:lstStyle/>
          <a:p>
            <a:r>
              <a:rPr lang="en-US" dirty="0" smtClean="0"/>
              <a:t>© 2012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Aaron </a:t>
            </a:r>
            <a:r>
              <a:rPr lang="en-US" sz="1400" dirty="0" err="1" smtClean="0">
                <a:solidFill>
                  <a:schemeClr val="tx1"/>
                </a:solidFill>
                <a:latin typeface="+mj-lt"/>
              </a:rPr>
              <a:t>Durkee</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2213CA24-DD7E-0443-BFBF-B40077A269F6}" type="datetime1">
              <a:rPr lang="en-US" smtClean="0"/>
              <a:t>9/11/12</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14</a:t>
            </a:fld>
            <a:endParaRPr lang="en-US"/>
          </a:p>
        </p:txBody>
      </p:sp>
    </p:spTree>
    <p:extLst>
      <p:ext uri="{BB962C8B-B14F-4D97-AF65-F5344CB8AC3E}">
        <p14:creationId xmlns:p14="http://schemas.microsoft.com/office/powerpoint/2010/main" val="3406523445"/>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Samsung Apple Patent Dispute</a:t>
            </a:r>
            <a:endParaRPr lang="en-US"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1000" y="1984057"/>
            <a:ext cx="4189104" cy="3886200"/>
          </a:xfrm>
        </p:spPr>
      </p:pic>
      <p:sp>
        <p:nvSpPr>
          <p:cNvPr id="4" name="Footer Placeholder 3"/>
          <p:cNvSpPr>
            <a:spLocks noGrp="1"/>
          </p:cNvSpPr>
          <p:nvPr>
            <p:ph type="ftr" sz="quarter" idx="10"/>
          </p:nvPr>
        </p:nvSpPr>
        <p:spPr/>
        <p:txBody>
          <a:bodyPr/>
          <a:lstStyle/>
          <a:p>
            <a:r>
              <a:rPr lang="en-US" dirty="0" smtClean="0"/>
              <a:t>© 2012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Aaron </a:t>
            </a:r>
            <a:r>
              <a:rPr lang="en-US" sz="1400" dirty="0" err="1" smtClean="0">
                <a:solidFill>
                  <a:schemeClr val="tx1"/>
                </a:solidFill>
                <a:latin typeface="+mj-lt"/>
              </a:rPr>
              <a:t>Durkee</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2213CA24-DD7E-0443-BFBF-B40077A269F6}" type="datetime1">
              <a:rPr lang="en-US" smtClean="0"/>
              <a:t>9/11/12</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15</a:t>
            </a:fld>
            <a:endParaRPr lang="en-US"/>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8200" y="2560320"/>
            <a:ext cx="4121118" cy="2733675"/>
          </a:xfrm>
          <a:prstGeom prst="rect">
            <a:avLst/>
          </a:prstGeom>
        </p:spPr>
      </p:pic>
    </p:spTree>
    <p:extLst>
      <p:ext uri="{BB962C8B-B14F-4D97-AF65-F5344CB8AC3E}">
        <p14:creationId xmlns:p14="http://schemas.microsoft.com/office/powerpoint/2010/main" val="454970369"/>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as a Weapon</a:t>
            </a:r>
            <a:endParaRPr lang="en-US" dirty="0"/>
          </a:p>
        </p:txBody>
      </p:sp>
      <p:sp>
        <p:nvSpPr>
          <p:cNvPr id="3" name="Content Placeholder 2"/>
          <p:cNvSpPr>
            <a:spLocks noGrp="1"/>
          </p:cNvSpPr>
          <p:nvPr>
            <p:ph idx="1"/>
          </p:nvPr>
        </p:nvSpPr>
        <p:spPr/>
        <p:txBody>
          <a:bodyPr/>
          <a:lstStyle/>
          <a:p>
            <a:r>
              <a:rPr lang="en-US" dirty="0" smtClean="0"/>
              <a:t>Patent</a:t>
            </a:r>
          </a:p>
          <a:p>
            <a:pPr lvl="1"/>
            <a:r>
              <a:rPr lang="en-US" dirty="0" smtClean="0"/>
              <a:t>Purpose</a:t>
            </a:r>
          </a:p>
          <a:p>
            <a:pPr lvl="1"/>
            <a:r>
              <a:rPr lang="en-US" dirty="0" smtClean="0"/>
              <a:t>Fair Use</a:t>
            </a:r>
          </a:p>
          <a:p>
            <a:r>
              <a:rPr lang="en-US" dirty="0" smtClean="0"/>
              <a:t>On-going battle</a:t>
            </a:r>
          </a:p>
          <a:p>
            <a:pPr lvl="1"/>
            <a:r>
              <a:rPr lang="en-US" dirty="0" smtClean="0"/>
              <a:t>Patents Apparent Use in Case</a:t>
            </a:r>
          </a:p>
          <a:p>
            <a:pPr lvl="1"/>
            <a:r>
              <a:rPr lang="en-US" dirty="0" smtClean="0"/>
              <a:t>Evolution of Patent Law</a:t>
            </a:r>
          </a:p>
          <a:p>
            <a:pPr lvl="1"/>
            <a:endParaRPr lang="en-US" dirty="0" smtClean="0"/>
          </a:p>
        </p:txBody>
      </p:sp>
      <p:sp>
        <p:nvSpPr>
          <p:cNvPr id="4" name="Footer Placeholder 3"/>
          <p:cNvSpPr>
            <a:spLocks noGrp="1"/>
          </p:cNvSpPr>
          <p:nvPr>
            <p:ph type="ftr" sz="quarter" idx="10"/>
          </p:nvPr>
        </p:nvSpPr>
        <p:spPr/>
        <p:txBody>
          <a:bodyPr/>
          <a:lstStyle/>
          <a:p>
            <a:r>
              <a:rPr lang="en-US" dirty="0" smtClean="0"/>
              <a:t>© 2012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Aaron </a:t>
            </a:r>
            <a:r>
              <a:rPr lang="en-US" sz="1400" dirty="0" err="1" smtClean="0">
                <a:solidFill>
                  <a:schemeClr val="tx1"/>
                </a:solidFill>
                <a:latin typeface="+mj-lt"/>
              </a:rPr>
              <a:t>Durkee</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2213CA24-DD7E-0443-BFBF-B40077A269F6}" type="datetime1">
              <a:rPr lang="en-US" smtClean="0"/>
              <a:t>9/11/12</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16</a:t>
            </a:fld>
            <a:endParaRPr lang="en-US"/>
          </a:p>
        </p:txBody>
      </p:sp>
    </p:spTree>
    <p:extLst>
      <p:ext uri="{BB962C8B-B14F-4D97-AF65-F5344CB8AC3E}">
        <p14:creationId xmlns:p14="http://schemas.microsoft.com/office/powerpoint/2010/main" val="477081443"/>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Shares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39391320"/>
              </p:ext>
            </p:extLst>
          </p:nvPr>
        </p:nvGraphicFramePr>
        <p:xfrm>
          <a:off x="928687" y="1973580"/>
          <a:ext cx="7286625" cy="3901440"/>
        </p:xfrm>
        <a:graphic>
          <a:graphicData uri="http://schemas.openxmlformats.org/drawingml/2006/table">
            <a:tbl>
              <a:tblPr/>
              <a:tblGrid>
                <a:gridCol w="1457325"/>
                <a:gridCol w="1457325"/>
                <a:gridCol w="1457325"/>
                <a:gridCol w="1457325"/>
                <a:gridCol w="1457325"/>
              </a:tblGrid>
              <a:tr h="485775">
                <a:tc>
                  <a:txBody>
                    <a:bodyPr/>
                    <a:lstStyle/>
                    <a:p>
                      <a:pPr algn="l"/>
                      <a:r>
                        <a:rPr lang="en-US" sz="1600" b="1" i="0" dirty="0" smtClean="0">
                          <a:effectLst/>
                        </a:rPr>
                        <a:t>Company</a:t>
                      </a:r>
                      <a:endParaRPr lang="en-US" sz="1600" dirty="0">
                        <a:effectLst/>
                      </a:endParaRP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b="1" i="0">
                          <a:effectLst/>
                        </a:rPr>
                        <a:t>2Q12</a:t>
                      </a:r>
                      <a:endParaRPr lang="en-US" sz="1600">
                        <a:effectLst/>
                      </a:endParaRPr>
                    </a:p>
                    <a:p>
                      <a:pPr algn="r"/>
                      <a:r>
                        <a:rPr lang="en-US" sz="1600" b="1" i="0">
                          <a:effectLst/>
                        </a:rPr>
                        <a:t>Units</a:t>
                      </a:r>
                      <a:endParaRPr lang="en-US" sz="1600">
                        <a:effectLst/>
                      </a:endParaRP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b="1" i="0">
                          <a:effectLst/>
                        </a:rPr>
                        <a:t>2Q12 Market Share (%)</a:t>
                      </a:r>
                      <a:endParaRPr lang="en-US" sz="1600">
                        <a:effectLst/>
                      </a:endParaRP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b="1" i="0">
                          <a:effectLst/>
                        </a:rPr>
                        <a:t>2Q11</a:t>
                      </a:r>
                      <a:endParaRPr lang="en-US" sz="1600">
                        <a:effectLst/>
                      </a:endParaRPr>
                    </a:p>
                    <a:p>
                      <a:pPr algn="r"/>
                      <a:r>
                        <a:rPr lang="en-US" sz="1600" b="1" i="0">
                          <a:effectLst/>
                        </a:rPr>
                        <a:t>Units</a:t>
                      </a:r>
                      <a:endParaRPr lang="en-US" sz="1600">
                        <a:effectLst/>
                      </a:endParaRP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b="1" i="0">
                          <a:effectLst/>
                        </a:rPr>
                        <a:t>2Q11 Market Share (%)</a:t>
                      </a:r>
                      <a:endParaRPr lang="en-US" sz="1600">
                        <a:effectLst/>
                      </a:endParaRP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242888">
                <a:tc>
                  <a:txBody>
                    <a:bodyPr/>
                    <a:lstStyle/>
                    <a:p>
                      <a:r>
                        <a:rPr lang="en-US" sz="1600">
                          <a:effectLst/>
                        </a:rPr>
                        <a:t>Samsung</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90,432.1</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21.6</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69,827.6</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16.3</a:t>
                      </a: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242888">
                <a:tc>
                  <a:txBody>
                    <a:bodyPr/>
                    <a:lstStyle/>
                    <a:p>
                      <a:r>
                        <a:rPr lang="en-US" sz="1600">
                          <a:effectLst/>
                        </a:rPr>
                        <a:t>Nokia</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83,420.1</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19.9</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97,869.3</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22.8</a:t>
                      </a: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242888">
                <a:tc>
                  <a:txBody>
                    <a:bodyPr/>
                    <a:lstStyle/>
                    <a:p>
                      <a:r>
                        <a:rPr lang="en-US" sz="1600">
                          <a:effectLst/>
                        </a:rPr>
                        <a:t>Apple</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28,935.0</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6.9</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19,628.8</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4.6</a:t>
                      </a: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242888">
                <a:tc>
                  <a:txBody>
                    <a:bodyPr/>
                    <a:lstStyle/>
                    <a:p>
                      <a:r>
                        <a:rPr lang="en-US" sz="1600">
                          <a:effectLst/>
                        </a:rPr>
                        <a:t>ZTE</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17,936.4</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4.3</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13,070.2</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3.0</a:t>
                      </a: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242888">
                <a:tc>
                  <a:txBody>
                    <a:bodyPr/>
                    <a:lstStyle/>
                    <a:p>
                      <a:r>
                        <a:rPr lang="en-US" sz="1600">
                          <a:effectLst/>
                        </a:rPr>
                        <a:t>LG Electronics</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14,345.4</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3.4</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24,420.8</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5.7</a:t>
                      </a: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242888">
                <a:tc>
                  <a:txBody>
                    <a:bodyPr/>
                    <a:lstStyle/>
                    <a:p>
                      <a:r>
                        <a:rPr lang="en-US" sz="1600">
                          <a:effectLst/>
                        </a:rPr>
                        <a:t>Huawei Device</a:t>
                      </a: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10,894.2</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2.6</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9,026.1</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2.1</a:t>
                      </a: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485775">
                <a:tc>
                  <a:txBody>
                    <a:bodyPr/>
                    <a:lstStyle/>
                    <a:p>
                      <a:r>
                        <a:rPr lang="en-US" sz="1600">
                          <a:effectLst/>
                        </a:rPr>
                        <a:t>TCL Communications</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9,355.7</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2.2</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7,938.9</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1.9</a:t>
                      </a: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242888">
                <a:tc>
                  <a:txBody>
                    <a:bodyPr/>
                    <a:lstStyle/>
                    <a:p>
                      <a:r>
                        <a:rPr lang="en-US" sz="1600">
                          <a:effectLst/>
                        </a:rPr>
                        <a:t>HTC</a:t>
                      </a: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9,301.2</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2.2</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11,016.1</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2.6</a:t>
                      </a: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242888">
                <a:tc>
                  <a:txBody>
                    <a:bodyPr/>
                    <a:lstStyle/>
                    <a:p>
                      <a:r>
                        <a:rPr lang="en-US" sz="1600">
                          <a:effectLst/>
                        </a:rPr>
                        <a:t>Motorola</a:t>
                      </a: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9,163.2</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2.2</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10,221.4</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2.4</a:t>
                      </a: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485775">
                <a:tc>
                  <a:txBody>
                    <a:bodyPr/>
                    <a:lstStyle/>
                    <a:p>
                      <a:r>
                        <a:rPr lang="en-US" sz="1600">
                          <a:effectLst/>
                        </a:rPr>
                        <a:t>Research In Motion</a:t>
                      </a: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7,991.2</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1.9</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12,652.3</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3.0</a:t>
                      </a: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242888">
                <a:tc>
                  <a:txBody>
                    <a:bodyPr/>
                    <a:lstStyle/>
                    <a:p>
                      <a:r>
                        <a:rPr lang="en-US" sz="1600">
                          <a:effectLst/>
                        </a:rPr>
                        <a:t>Others</a:t>
                      </a: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137,233.4</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32.8</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152,989.70</a:t>
                      </a: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a:effectLst/>
                        </a:rPr>
                        <a:t>35.7</a:t>
                      </a: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242888">
                <a:tc>
                  <a:txBody>
                    <a:bodyPr/>
                    <a:lstStyle/>
                    <a:p>
                      <a:r>
                        <a:rPr lang="en-US" sz="1600" b="1" i="0">
                          <a:effectLst/>
                        </a:rPr>
                        <a:t>Total</a:t>
                      </a:r>
                      <a:endParaRPr lang="en-US" sz="1600">
                        <a:effectLst/>
                      </a:endParaRPr>
                    </a:p>
                  </a:txBody>
                  <a:tcPr marL="0" marR="0" marT="0" marB="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b="1" i="0">
                          <a:effectLst/>
                        </a:rPr>
                        <a:t>419,007.90</a:t>
                      </a:r>
                      <a:endParaRPr lang="en-US" sz="1600">
                        <a:effectLst/>
                      </a:endParaRP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b="1" i="0">
                          <a:effectLst/>
                        </a:rPr>
                        <a:t>100.0</a:t>
                      </a:r>
                      <a:endParaRPr lang="en-US" sz="1600">
                        <a:effectLst/>
                      </a:endParaRP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b="1" i="0">
                          <a:effectLst/>
                        </a:rPr>
                        <a:t>428,661.15</a:t>
                      </a:r>
                      <a:endParaRPr lang="en-US" sz="1600">
                        <a:effectLst/>
                      </a:endParaRP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r"/>
                      <a:r>
                        <a:rPr lang="en-US" sz="1600" b="1" i="0" dirty="0">
                          <a:effectLst/>
                        </a:rPr>
                        <a:t>100.0</a:t>
                      </a:r>
                      <a:endParaRPr lang="en-US" sz="1600" dirty="0">
                        <a:effectLst/>
                      </a:endParaRPr>
                    </a:p>
                  </a:txBody>
                  <a:tcPr marL="0" marR="0" marT="0" marB="0" anchor="b">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bl>
          </a:graphicData>
        </a:graphic>
      </p:graphicFrame>
      <p:sp>
        <p:nvSpPr>
          <p:cNvPr id="4" name="Footer Placeholder 3"/>
          <p:cNvSpPr>
            <a:spLocks noGrp="1"/>
          </p:cNvSpPr>
          <p:nvPr>
            <p:ph type="ftr" sz="quarter" idx="10"/>
          </p:nvPr>
        </p:nvSpPr>
        <p:spPr/>
        <p:txBody>
          <a:bodyPr/>
          <a:lstStyle/>
          <a:p>
            <a:r>
              <a:rPr lang="en-US" dirty="0" smtClean="0"/>
              <a:t>© 2012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Aaron </a:t>
            </a:r>
            <a:r>
              <a:rPr lang="en-US" sz="1400" dirty="0" err="1" smtClean="0">
                <a:solidFill>
                  <a:schemeClr val="tx1"/>
                </a:solidFill>
                <a:latin typeface="+mj-lt"/>
              </a:rPr>
              <a:t>Durkee</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2213CA24-DD7E-0443-BFBF-B40077A269F6}" type="datetime1">
              <a:rPr lang="en-US" smtClean="0"/>
              <a:t>9/11/12</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17</a:t>
            </a:fld>
            <a:endParaRPr lang="en-US"/>
          </a:p>
        </p:txBody>
      </p:sp>
    </p:spTree>
    <p:extLst>
      <p:ext uri="{BB962C8B-B14F-4D97-AF65-F5344CB8AC3E}">
        <p14:creationId xmlns:p14="http://schemas.microsoft.com/office/powerpoint/2010/main" val="532430715"/>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Ethics</a:t>
            </a:r>
            <a:endParaRPr lang="en-US" dirty="0"/>
          </a:p>
        </p:txBody>
      </p:sp>
      <p:sp>
        <p:nvSpPr>
          <p:cNvPr id="3" name="Content Placeholder 2"/>
          <p:cNvSpPr>
            <a:spLocks noGrp="1"/>
          </p:cNvSpPr>
          <p:nvPr>
            <p:ph idx="1"/>
          </p:nvPr>
        </p:nvSpPr>
        <p:spPr/>
        <p:txBody>
          <a:bodyPr/>
          <a:lstStyle/>
          <a:p>
            <a:r>
              <a:rPr lang="en-US" dirty="0" smtClean="0"/>
              <a:t>Kantian</a:t>
            </a:r>
          </a:p>
          <a:p>
            <a:r>
              <a:rPr lang="en-US" dirty="0" smtClean="0"/>
              <a:t>Act Utilitarian</a:t>
            </a:r>
          </a:p>
          <a:p>
            <a:r>
              <a:rPr lang="en-US" dirty="0" smtClean="0"/>
              <a:t>Social Contract</a:t>
            </a:r>
          </a:p>
          <a:p>
            <a:endParaRPr lang="en-US" dirty="0" smtClean="0"/>
          </a:p>
        </p:txBody>
      </p:sp>
      <p:sp>
        <p:nvSpPr>
          <p:cNvPr id="4" name="Footer Placeholder 3"/>
          <p:cNvSpPr>
            <a:spLocks noGrp="1"/>
          </p:cNvSpPr>
          <p:nvPr>
            <p:ph type="ftr" sz="quarter" idx="10"/>
          </p:nvPr>
        </p:nvSpPr>
        <p:spPr/>
        <p:txBody>
          <a:bodyPr/>
          <a:lstStyle/>
          <a:p>
            <a:r>
              <a:rPr lang="en-US" dirty="0" smtClean="0"/>
              <a:t>© 2012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Aaron </a:t>
            </a:r>
            <a:r>
              <a:rPr lang="en-US" sz="1400" dirty="0" err="1" smtClean="0">
                <a:solidFill>
                  <a:schemeClr val="tx1"/>
                </a:solidFill>
                <a:latin typeface="+mj-lt"/>
              </a:rPr>
              <a:t>Durkee</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2213CA24-DD7E-0443-BFBF-B40077A269F6}" type="datetime1">
              <a:rPr lang="en-US" smtClean="0"/>
              <a:t>9/11/12</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18</a:t>
            </a:fld>
            <a:endParaRPr lang="en-US"/>
          </a:p>
        </p:txBody>
      </p:sp>
    </p:spTree>
    <p:extLst>
      <p:ext uri="{BB962C8B-B14F-4D97-AF65-F5344CB8AC3E}">
        <p14:creationId xmlns:p14="http://schemas.microsoft.com/office/powerpoint/2010/main" val="3508706069"/>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on Consumer</a:t>
            </a:r>
            <a:endParaRPr lang="en-US" dirty="0"/>
          </a:p>
        </p:txBody>
      </p:sp>
      <p:sp>
        <p:nvSpPr>
          <p:cNvPr id="3" name="Content Placeholder 2"/>
          <p:cNvSpPr>
            <a:spLocks noGrp="1"/>
          </p:cNvSpPr>
          <p:nvPr>
            <p:ph idx="1"/>
          </p:nvPr>
        </p:nvSpPr>
        <p:spPr/>
        <p:txBody>
          <a:bodyPr/>
          <a:lstStyle/>
          <a:p>
            <a:r>
              <a:rPr lang="en-US" dirty="0" smtClean="0"/>
              <a:t>Possibilities</a:t>
            </a:r>
          </a:p>
          <a:p>
            <a:pPr lvl="1"/>
            <a:r>
              <a:rPr lang="en-US" dirty="0" smtClean="0"/>
              <a:t>Prices</a:t>
            </a:r>
          </a:p>
          <a:p>
            <a:pPr lvl="2"/>
            <a:r>
              <a:rPr lang="en-US" dirty="0" smtClean="0"/>
              <a:t>Licensing, trial costs</a:t>
            </a:r>
          </a:p>
          <a:p>
            <a:pPr lvl="1"/>
            <a:r>
              <a:rPr lang="en-US" dirty="0" smtClean="0"/>
              <a:t>Diversity</a:t>
            </a:r>
          </a:p>
          <a:p>
            <a:pPr lvl="2"/>
            <a:r>
              <a:rPr lang="en-US" dirty="0" err="1" smtClean="0"/>
              <a:t>iProduct</a:t>
            </a:r>
            <a:r>
              <a:rPr lang="en-US" dirty="0" smtClean="0"/>
              <a:t> look-alikes vs. innovation</a:t>
            </a:r>
          </a:p>
          <a:p>
            <a:r>
              <a:rPr lang="en-US" dirty="0" smtClean="0"/>
              <a:t>Win or Lose?</a:t>
            </a:r>
          </a:p>
        </p:txBody>
      </p:sp>
      <p:sp>
        <p:nvSpPr>
          <p:cNvPr id="4" name="Footer Placeholder 3"/>
          <p:cNvSpPr>
            <a:spLocks noGrp="1"/>
          </p:cNvSpPr>
          <p:nvPr>
            <p:ph type="ftr" sz="quarter" idx="10"/>
          </p:nvPr>
        </p:nvSpPr>
        <p:spPr/>
        <p:txBody>
          <a:bodyPr/>
          <a:lstStyle/>
          <a:p>
            <a:r>
              <a:rPr lang="en-US" dirty="0" smtClean="0"/>
              <a:t>© 2012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Aaron </a:t>
            </a:r>
            <a:r>
              <a:rPr lang="en-US" sz="1400" dirty="0" err="1" smtClean="0">
                <a:solidFill>
                  <a:schemeClr val="tx1"/>
                </a:solidFill>
                <a:latin typeface="+mj-lt"/>
              </a:rPr>
              <a:t>Durkee</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2213CA24-DD7E-0443-BFBF-B40077A269F6}" type="datetime1">
              <a:rPr lang="en-US" smtClean="0"/>
              <a:t>9/11/12</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19</a:t>
            </a:fld>
            <a:endParaRPr lang="en-US"/>
          </a:p>
        </p:txBody>
      </p:sp>
    </p:spTree>
    <p:extLst>
      <p:ext uri="{BB962C8B-B14F-4D97-AF65-F5344CB8AC3E}">
        <p14:creationId xmlns:p14="http://schemas.microsoft.com/office/powerpoint/2010/main" val="2044453789"/>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0"/>
          </p:nvPr>
        </p:nvSpPr>
        <p:spPr>
          <a:noFill/>
        </p:spPr>
        <p:txBody>
          <a:bodyPr/>
          <a:lstStyle/>
          <a:p>
            <a:r>
              <a:rPr lang="en-US" smtClean="0"/>
              <a:t>© 2012 Keith A. Pray</a:t>
            </a:r>
            <a:endParaRPr lang="en-US"/>
          </a:p>
        </p:txBody>
      </p:sp>
      <p:sp>
        <p:nvSpPr>
          <p:cNvPr id="17411" name="Slide Number Placeholder 4"/>
          <p:cNvSpPr>
            <a:spLocks noGrp="1"/>
          </p:cNvSpPr>
          <p:nvPr>
            <p:ph type="sldNum" sz="quarter" idx="11"/>
          </p:nvPr>
        </p:nvSpPr>
        <p:spPr>
          <a:noFill/>
        </p:spPr>
        <p:txBody>
          <a:bodyPr/>
          <a:lstStyle/>
          <a:p>
            <a:fld id="{0E64C568-17ED-2D4B-A36A-EC5603E09877}" type="slidenum">
              <a:rPr lang="en-US" smtClean="0"/>
              <a:pPr/>
              <a:t>2</a:t>
            </a:fld>
            <a:endParaRPr lang="en-US" smtClean="0"/>
          </a:p>
        </p:txBody>
      </p:sp>
      <p:sp>
        <p:nvSpPr>
          <p:cNvPr id="17412" name="Date Placeholder 5"/>
          <p:cNvSpPr>
            <a:spLocks noGrp="1"/>
          </p:cNvSpPr>
          <p:nvPr>
            <p:ph type="dt" sz="quarter" idx="12"/>
          </p:nvPr>
        </p:nvSpPr>
        <p:spPr>
          <a:noFill/>
        </p:spPr>
        <p:txBody>
          <a:bodyPr/>
          <a:lstStyle/>
          <a:p>
            <a:fld id="{2D62CEF5-E5D8-6C4C-9995-DE7EEED961AC}" type="datetime1">
              <a:rPr lang="en-US" smtClean="0"/>
              <a:t>9/11/12</a:t>
            </a:fld>
            <a:endParaRPr lang="en-US"/>
          </a:p>
        </p:txBody>
      </p:sp>
      <p:sp>
        <p:nvSpPr>
          <p:cNvPr id="17413" name="Rectangle 2"/>
          <p:cNvSpPr>
            <a:spLocks noGrp="1" noChangeArrowheads="1"/>
          </p:cNvSpPr>
          <p:nvPr>
            <p:ph type="title"/>
          </p:nvPr>
        </p:nvSpPr>
        <p:spPr/>
        <p:txBody>
          <a:bodyPr/>
          <a:lstStyle/>
          <a:p>
            <a:pPr eaLnBrk="1" hangingPunct="1"/>
            <a:r>
              <a:rPr lang="en-US">
                <a:ea typeface="ＭＳ Ｐゴシック" pitchFamily="-109" charset="-128"/>
                <a:cs typeface="ＭＳ Ｐゴシック" pitchFamily="-109" charset="-128"/>
              </a:rPr>
              <a:t>Overview</a:t>
            </a:r>
          </a:p>
        </p:txBody>
      </p:sp>
      <p:sp>
        <p:nvSpPr>
          <p:cNvPr id="17414" name="Rectangle 3"/>
          <p:cNvSpPr>
            <a:spLocks noGrp="1" noChangeArrowheads="1"/>
          </p:cNvSpPr>
          <p:nvPr>
            <p:ph type="body" idx="1"/>
          </p:nvPr>
        </p:nvSpPr>
        <p:spPr/>
        <p:txBody>
          <a:bodyPr/>
          <a:lstStyle/>
          <a:p>
            <a:pPr marL="571500" indent="-571500" eaLnBrk="1" hangingPunct="1">
              <a:buFont typeface="Times" pitchFamily="-109" charset="0"/>
              <a:buAutoNum type="arabicPeriod"/>
            </a:pPr>
            <a:r>
              <a:rPr lang="en-US" sz="2400" dirty="0" smtClean="0">
                <a:ea typeface="ＭＳ Ｐゴシック" pitchFamily="-109" charset="-128"/>
                <a:cs typeface="ＭＳ Ｐゴシック" pitchFamily="-109" charset="-128"/>
              </a:rPr>
              <a:t>Intellectual Property</a:t>
            </a:r>
          </a:p>
          <a:p>
            <a:pPr marL="571500" indent="-571500" eaLnBrk="1" hangingPunct="1">
              <a:buFont typeface="Times" pitchFamily="-109" charset="0"/>
              <a:buAutoNum type="arabicPeriod"/>
            </a:pPr>
            <a:r>
              <a:rPr lang="en-US" sz="2400" dirty="0" smtClean="0">
                <a:ea typeface="ＭＳ Ｐゴシック" pitchFamily="-109" charset="-128"/>
                <a:cs typeface="ＭＳ Ｐゴシック" pitchFamily="-109" charset="-128"/>
              </a:rPr>
              <a:t>Assignment</a:t>
            </a:r>
          </a:p>
          <a:p>
            <a:pPr marL="571500" indent="-571500" eaLnBrk="1" hangingPunct="1">
              <a:buFont typeface="Times" pitchFamily="-109" charset="0"/>
              <a:buAutoNum type="arabicPeriod"/>
            </a:pPr>
            <a:r>
              <a:rPr lang="en-US" sz="2400" dirty="0">
                <a:ea typeface="ＭＳ Ｐゴシック" pitchFamily="-109" charset="-128"/>
                <a:cs typeface="ＭＳ Ｐゴシック" pitchFamily="-109" charset="-128"/>
              </a:rPr>
              <a:t>Students </a:t>
            </a:r>
            <a:r>
              <a:rPr lang="en-US" sz="2400" dirty="0" smtClean="0">
                <a:ea typeface="ＭＳ Ｐゴシック" pitchFamily="-109" charset="-128"/>
                <a:cs typeface="ＭＳ Ｐゴシック" pitchFamily="-109" charset="-128"/>
              </a:rPr>
              <a:t>Present</a:t>
            </a:r>
          </a:p>
        </p:txBody>
      </p:sp>
      <p:sp>
        <p:nvSpPr>
          <p:cNvPr id="277508" name="Rectangle 4"/>
          <p:cNvSpPr>
            <a:spLocks noChangeArrowheads="1"/>
          </p:cNvSpPr>
          <p:nvPr/>
        </p:nvSpPr>
        <p:spPr bwMode="auto">
          <a:xfrm>
            <a:off x="0" y="1981200"/>
            <a:ext cx="9144000" cy="457200"/>
          </a:xfrm>
          <a:prstGeom prst="rect">
            <a:avLst/>
          </a:prstGeom>
          <a:solidFill>
            <a:schemeClr val="accent1">
              <a:alpha val="39999"/>
            </a:schemeClr>
          </a:solidFill>
          <a:ln w="9525">
            <a:solidFill>
              <a:schemeClr val="tx1"/>
            </a:solidFill>
            <a:miter lim="800000"/>
            <a:headEnd/>
            <a:tailEnd/>
          </a:ln>
        </p:spPr>
        <p:txBody>
          <a:bodyPr wrap="none" anchor="ctr">
            <a:prstTxWarp prst="textNoShape">
              <a:avLst/>
            </a:prstTxWarp>
          </a:bodyPr>
          <a:lstStyle/>
          <a:p>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7508"/>
                                        </p:tgtEl>
                                        <p:attrNameLst>
                                          <p:attrName>style.visibility</p:attrName>
                                        </p:attrNameLst>
                                      </p:cBhvr>
                                      <p:to>
                                        <p:strVal val="visible"/>
                                      </p:to>
                                    </p:set>
                                    <p:animEffect transition="in" filter="wipe(left)">
                                      <p:cBhvr>
                                        <p:cTn id="7" dur="500"/>
                                        <p:tgtEl>
                                          <p:spTgt spid="277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lstStyle/>
          <a:p>
            <a:r>
              <a:rPr lang="en-US" sz="1400" dirty="0" smtClean="0"/>
              <a:t>Who Lost the Apple Samsung Trial? Google. </a:t>
            </a:r>
            <a:r>
              <a:rPr lang="en-US" sz="1400" dirty="0">
                <a:hlinkClick r:id="rId3"/>
              </a:rPr>
              <a:t>http://</a:t>
            </a:r>
            <a:r>
              <a:rPr lang="en-US" sz="1400" dirty="0" smtClean="0">
                <a:hlinkClick r:id="rId3"/>
              </a:rPr>
              <a:t>go.galegroup.com.ezproxy.wpi.edu/ps/i.do?id=GALE%7CA300800057&amp;v=2.1&amp;u=mlin_c_worpoly&amp;it=r&amp;p=ITOF&amp;sw=w</a:t>
            </a:r>
            <a:r>
              <a:rPr lang="en-US" sz="1400" dirty="0" smtClean="0"/>
              <a:t> (9/9/2012)</a:t>
            </a:r>
          </a:p>
          <a:p>
            <a:r>
              <a:rPr lang="en-US" sz="1400" dirty="0" err="1" smtClean="0"/>
              <a:t>Wingfield</a:t>
            </a:r>
            <a:r>
              <a:rPr lang="en-US" sz="1400" dirty="0" smtClean="0"/>
              <a:t>, Nick. Tokyo Court Hands Win to Samsung Over Apple. </a:t>
            </a:r>
            <a:r>
              <a:rPr lang="en-US" sz="1400" dirty="0">
                <a:hlinkClick r:id="rId4"/>
              </a:rPr>
              <a:t>http://</a:t>
            </a:r>
            <a:r>
              <a:rPr lang="en-US" sz="1400" dirty="0" smtClean="0">
                <a:hlinkClick r:id="rId4"/>
              </a:rPr>
              <a:t>www.nytimes.com/2012/09/01/technology/in-japan-a-setback-for-apples-patent-fight.html</a:t>
            </a:r>
            <a:r>
              <a:rPr lang="en-US" sz="1400" dirty="0"/>
              <a:t> </a:t>
            </a:r>
            <a:r>
              <a:rPr lang="en-US" sz="1400" dirty="0" smtClean="0"/>
              <a:t>(9/10/2012)</a:t>
            </a:r>
          </a:p>
          <a:p>
            <a:r>
              <a:rPr lang="en-US" sz="1400" dirty="0" err="1" smtClean="0"/>
              <a:t>Wingfield</a:t>
            </a:r>
            <a:r>
              <a:rPr lang="en-US" sz="1400" dirty="0" smtClean="0"/>
              <a:t>, Nick. </a:t>
            </a:r>
            <a:r>
              <a:rPr lang="en-US" sz="1400" dirty="0"/>
              <a:t>Jury Awards $1 Billion to Apple in Samsung Patent </a:t>
            </a:r>
            <a:r>
              <a:rPr lang="en-US" sz="1400" dirty="0" smtClean="0"/>
              <a:t>Case. </a:t>
            </a:r>
            <a:r>
              <a:rPr lang="en-US" sz="1400" dirty="0">
                <a:hlinkClick r:id="rId5"/>
              </a:rPr>
              <a:t>http://</a:t>
            </a:r>
            <a:r>
              <a:rPr lang="en-US" sz="1400" dirty="0" smtClean="0">
                <a:hlinkClick r:id="rId5"/>
              </a:rPr>
              <a:t>www.nytimes.com/2012/08/25/technology/jury-reaches-decision-in-apple-samsung-patent-trial.html</a:t>
            </a:r>
            <a:r>
              <a:rPr lang="en-US" sz="1400" dirty="0"/>
              <a:t> </a:t>
            </a:r>
            <a:r>
              <a:rPr lang="en-US" sz="1400" dirty="0" smtClean="0"/>
              <a:t>(9/9/2012)</a:t>
            </a:r>
          </a:p>
          <a:p>
            <a:r>
              <a:rPr lang="en-US" sz="1400" dirty="0" err="1" smtClean="0"/>
              <a:t>Zeman</a:t>
            </a:r>
            <a:r>
              <a:rPr lang="en-US" sz="1400" dirty="0" smtClean="0"/>
              <a:t>, Eric. Samsung Sues Apple (Again). </a:t>
            </a:r>
            <a:r>
              <a:rPr lang="en-US" sz="1400" dirty="0">
                <a:hlinkClick r:id="rId6"/>
              </a:rPr>
              <a:t>http://</a:t>
            </a:r>
            <a:r>
              <a:rPr lang="en-US" sz="1400" dirty="0" smtClean="0">
                <a:hlinkClick r:id="rId6"/>
              </a:rPr>
              <a:t>search.proquest.com.ezproxy.wpi.edu/docview/893870417</a:t>
            </a:r>
            <a:r>
              <a:rPr lang="en-US" sz="1400" dirty="0" smtClean="0"/>
              <a:t> (9/9/2012).</a:t>
            </a:r>
          </a:p>
          <a:p>
            <a:r>
              <a:rPr lang="en-US" sz="1400" dirty="0" smtClean="0"/>
              <a:t>Samsung Countersues Apple for Patent Infringement. </a:t>
            </a:r>
            <a:r>
              <a:rPr lang="en-US" sz="1400" dirty="0">
                <a:hlinkClick r:id="rId7"/>
              </a:rPr>
              <a:t>http://</a:t>
            </a:r>
            <a:r>
              <a:rPr lang="en-US" sz="1400" dirty="0" smtClean="0">
                <a:hlinkClick r:id="rId7"/>
              </a:rPr>
              <a:t>go.galegroup.com.ezproxy.wpi.edu/ps/i.do?id=GALE%7CA254597022&amp;v=2.1&amp;u=mlin_c_worpoly&amp;it=r&amp;p=ITOF&amp;sw=w</a:t>
            </a:r>
            <a:r>
              <a:rPr lang="en-US" sz="1400" dirty="0" smtClean="0"/>
              <a:t>. (9/8/2012).</a:t>
            </a:r>
          </a:p>
          <a:p>
            <a:r>
              <a:rPr lang="en-US" sz="1400" dirty="0" err="1" smtClean="0"/>
              <a:t>Zeman</a:t>
            </a:r>
            <a:r>
              <a:rPr lang="en-US" sz="1400" dirty="0" smtClean="0"/>
              <a:t>, Eric. Apple, Samsung Patent Fight Draws Blood. </a:t>
            </a:r>
            <a:r>
              <a:rPr lang="en-US" sz="1400" dirty="0">
                <a:hlinkClick r:id="rId8"/>
              </a:rPr>
              <a:t>http://</a:t>
            </a:r>
            <a:r>
              <a:rPr lang="en-US" sz="1400" dirty="0" smtClean="0">
                <a:hlinkClick r:id="rId8"/>
              </a:rPr>
              <a:t>search.proquest.com.ezproxy.wpi.edu/docview/1027177557</a:t>
            </a:r>
            <a:r>
              <a:rPr lang="en-US" sz="1400" dirty="0" smtClean="0"/>
              <a:t>  (9/8/2012)</a:t>
            </a:r>
          </a:p>
          <a:p>
            <a:r>
              <a:rPr lang="en-US" sz="1400" dirty="0" smtClean="0"/>
              <a:t>Apple versus Samsung Copy that. </a:t>
            </a:r>
            <a:r>
              <a:rPr lang="en-US" sz="1400" dirty="0">
                <a:hlinkClick r:id="rId9"/>
              </a:rPr>
              <a:t>http://</a:t>
            </a:r>
            <a:r>
              <a:rPr lang="en-US" sz="1400" dirty="0" smtClean="0">
                <a:hlinkClick r:id="rId9"/>
              </a:rPr>
              <a:t>www.economist.com/blogs/schumpeter/2012/08/apple-versus-samsung</a:t>
            </a:r>
            <a:r>
              <a:rPr lang="en-US" sz="1400" dirty="0"/>
              <a:t> </a:t>
            </a:r>
            <a:r>
              <a:rPr lang="en-US" sz="1400" dirty="0" smtClean="0"/>
              <a:t>(9/9/2012)</a:t>
            </a:r>
            <a:endParaRPr lang="en-US" sz="1400" dirty="0"/>
          </a:p>
        </p:txBody>
      </p:sp>
      <p:sp>
        <p:nvSpPr>
          <p:cNvPr id="4" name="Footer Placeholder 3"/>
          <p:cNvSpPr>
            <a:spLocks noGrp="1"/>
          </p:cNvSpPr>
          <p:nvPr>
            <p:ph type="ftr" sz="quarter" idx="10"/>
          </p:nvPr>
        </p:nvSpPr>
        <p:spPr/>
        <p:txBody>
          <a:bodyPr/>
          <a:lstStyle/>
          <a:p>
            <a:r>
              <a:rPr lang="en-US" dirty="0" smtClean="0"/>
              <a:t>© 2012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Aaron </a:t>
            </a:r>
            <a:r>
              <a:rPr lang="en-US" sz="1400" dirty="0" err="1" smtClean="0">
                <a:solidFill>
                  <a:schemeClr val="tx1"/>
                </a:solidFill>
                <a:latin typeface="+mj-lt"/>
              </a:rPr>
              <a:t>Durkee</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2213CA24-DD7E-0443-BFBF-B40077A269F6}" type="datetime1">
              <a:rPr lang="en-US" smtClean="0"/>
              <a:t>9/11/12</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20</a:t>
            </a:fld>
            <a:endParaRPr lang="en-US"/>
          </a:p>
        </p:txBody>
      </p:sp>
    </p:spTree>
    <p:extLst>
      <p:ext uri="{BB962C8B-B14F-4D97-AF65-F5344CB8AC3E}">
        <p14:creationId xmlns:p14="http://schemas.microsoft.com/office/powerpoint/2010/main" val="976045936"/>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lstStyle/>
          <a:p>
            <a:r>
              <a:rPr lang="en-US" sz="1400" dirty="0" smtClean="0"/>
              <a:t>The United States Patent and Trademark Office. </a:t>
            </a:r>
            <a:r>
              <a:rPr lang="en-US" sz="1400" dirty="0">
                <a:hlinkClick r:id="rId3"/>
              </a:rPr>
              <a:t>http://</a:t>
            </a:r>
            <a:r>
              <a:rPr lang="en-US" sz="1400" dirty="0" smtClean="0">
                <a:hlinkClick r:id="rId3"/>
              </a:rPr>
              <a:t>www.uspto.gov/patents/index.jsp</a:t>
            </a:r>
            <a:r>
              <a:rPr lang="en-US" sz="1400" dirty="0" smtClean="0"/>
              <a:t> (9/10/2012)</a:t>
            </a:r>
          </a:p>
          <a:p>
            <a:r>
              <a:rPr lang="en-US" sz="1400" dirty="0" smtClean="0"/>
              <a:t>Quinn, Michael J. Ethics for the Information Age. (Pearson Education, Inc., 2013). 161-221</a:t>
            </a:r>
          </a:p>
          <a:p>
            <a:r>
              <a:rPr lang="en-US" sz="1400" dirty="0" smtClean="0"/>
              <a:t>Epstein, Zach.  Gartner: Apple and Samsung exploded in Q2 while BlackBerry sales slid 37%. </a:t>
            </a:r>
            <a:r>
              <a:rPr lang="en-US" sz="1400" dirty="0">
                <a:hlinkClick r:id="rId4"/>
              </a:rPr>
              <a:t>http://www.bgr.com/2012/08/14/mobile-phone-q2-2012-market-share-sales</a:t>
            </a:r>
            <a:r>
              <a:rPr lang="en-US" sz="1400" dirty="0" smtClean="0">
                <a:hlinkClick r:id="rId4"/>
              </a:rPr>
              <a:t>/</a:t>
            </a:r>
            <a:r>
              <a:rPr lang="en-US" sz="1400" dirty="0" smtClean="0"/>
              <a:t> (9/11/2012)</a:t>
            </a:r>
          </a:p>
        </p:txBody>
      </p:sp>
      <p:sp>
        <p:nvSpPr>
          <p:cNvPr id="4" name="Footer Placeholder 3"/>
          <p:cNvSpPr>
            <a:spLocks noGrp="1"/>
          </p:cNvSpPr>
          <p:nvPr>
            <p:ph type="ftr" sz="quarter" idx="10"/>
          </p:nvPr>
        </p:nvSpPr>
        <p:spPr/>
        <p:txBody>
          <a:bodyPr/>
          <a:lstStyle/>
          <a:p>
            <a:r>
              <a:rPr lang="en-US" dirty="0" smtClean="0"/>
              <a:t>© 2012 Keith A. Pray</a:t>
            </a:r>
            <a:endParaRPr lang="en-US"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en-US" sz="1400" dirty="0" smtClean="0">
                <a:solidFill>
                  <a:schemeClr val="tx1"/>
                </a:solidFill>
                <a:latin typeface="+mj-lt"/>
              </a:rPr>
              <a:t>Aaron </a:t>
            </a:r>
            <a:r>
              <a:rPr lang="en-US" sz="1400" dirty="0" err="1" smtClean="0">
                <a:solidFill>
                  <a:schemeClr val="tx1"/>
                </a:solidFill>
                <a:latin typeface="+mj-lt"/>
              </a:rPr>
              <a:t>Durkee</a:t>
            </a:r>
            <a:endParaRPr lang="en-US" sz="1400" dirty="0">
              <a:solidFill>
                <a:schemeClr val="tx1"/>
              </a:solidFill>
              <a:latin typeface="+mj-lt"/>
            </a:endParaRPr>
          </a:p>
        </p:txBody>
      </p:sp>
      <p:sp>
        <p:nvSpPr>
          <p:cNvPr id="7" name="Date Placeholder 6"/>
          <p:cNvSpPr>
            <a:spLocks noGrp="1"/>
          </p:cNvSpPr>
          <p:nvPr>
            <p:ph type="dt" sz="half" idx="12"/>
          </p:nvPr>
        </p:nvSpPr>
        <p:spPr/>
        <p:txBody>
          <a:bodyPr/>
          <a:lstStyle/>
          <a:p>
            <a:fld id="{2213CA24-DD7E-0443-BFBF-B40077A269F6}" type="datetime1">
              <a:rPr lang="en-US" smtClean="0"/>
              <a:t>9/11/12</a:t>
            </a:fld>
            <a:endParaRPr lang="en-US"/>
          </a:p>
        </p:txBody>
      </p:sp>
      <p:sp>
        <p:nvSpPr>
          <p:cNvPr id="8" name="Slide Number Placeholder 7"/>
          <p:cNvSpPr>
            <a:spLocks noGrp="1"/>
          </p:cNvSpPr>
          <p:nvPr>
            <p:ph type="sldNum" sz="quarter" idx="11"/>
          </p:nvPr>
        </p:nvSpPr>
        <p:spPr/>
        <p:txBody>
          <a:bodyPr/>
          <a:lstStyle/>
          <a:p>
            <a:fld id="{599FE963-493D-6C4E-B686-D39790523B81}" type="slidenum">
              <a:rPr lang="en-US" smtClean="0"/>
              <a:pPr/>
              <a:t>21</a:t>
            </a:fld>
            <a:endParaRPr lang="en-US"/>
          </a:p>
        </p:txBody>
      </p:sp>
    </p:spTree>
    <p:extLst>
      <p:ext uri="{BB962C8B-B14F-4D97-AF65-F5344CB8AC3E}">
        <p14:creationId xmlns:p14="http://schemas.microsoft.com/office/powerpoint/2010/main" val="2937884237"/>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CustomShape 1"/>
          <p:cNvSpPr/>
          <p:nvPr/>
        </p:nvSpPr>
        <p:spPr>
          <a:xfrm>
            <a:off x="457200" y="762120"/>
            <a:ext cx="8228880" cy="1142280"/>
          </a:xfrm>
          <a:prstGeom prst="rect">
            <a:avLst/>
          </a:prstGeom>
        </p:spPr>
        <p:txBody>
          <a:bodyPr lIns="90000" tIns="45000" rIns="90000" bIns="45000" anchor="ctr"/>
          <a:lstStyle/>
          <a:p>
            <a:pPr>
              <a:lnSpc>
                <a:spcPct val="100000"/>
              </a:lnSpc>
            </a:pPr>
            <a:r>
              <a:rPr lang="en-US" sz="3600">
                <a:solidFill>
                  <a:srgbClr val="000000"/>
                </a:solidFill>
                <a:latin typeface="Arial Black"/>
                <a:ea typeface="ＭＳ Ｐゴシック"/>
              </a:rPr>
              <a:t>Illegal Numbers</a:t>
            </a:r>
            <a:endParaRPr/>
          </a:p>
        </p:txBody>
      </p:sp>
      <p:sp>
        <p:nvSpPr>
          <p:cNvPr id="51" name="CustomShape 2"/>
          <p:cNvSpPr/>
          <p:nvPr/>
        </p:nvSpPr>
        <p:spPr>
          <a:xfrm>
            <a:off x="457200" y="1981080"/>
            <a:ext cx="8228880" cy="3885480"/>
          </a:xfrm>
          <a:prstGeom prst="rect">
            <a:avLst/>
          </a:prstGeom>
        </p:spPr>
        <p:txBody>
          <a:bodyPr lIns="90000" tIns="45000" rIns="90000" bIns="45000"/>
          <a:lstStyle/>
          <a:p>
            <a:pPr algn="l">
              <a:lnSpc>
                <a:spcPct val="100000"/>
              </a:lnSpc>
              <a:buSzPct val="75000"/>
              <a:buFont typeface="Wingdings" charset="2"/>
              <a:buChar char=""/>
            </a:pPr>
            <a:r>
              <a:rPr lang="en-US" sz="3000" dirty="0">
                <a:solidFill>
                  <a:srgbClr val="000000"/>
                </a:solidFill>
                <a:latin typeface="Times New Roman"/>
                <a:ea typeface="ＭＳ Ｐゴシック"/>
              </a:rPr>
              <a:t>Definitions</a:t>
            </a:r>
            <a:endParaRPr dirty="0"/>
          </a:p>
          <a:p>
            <a:pPr algn="l">
              <a:lnSpc>
                <a:spcPct val="100000"/>
              </a:lnSpc>
              <a:buSzPct val="75000"/>
              <a:buFont typeface="Wingdings" charset="2"/>
              <a:buChar char=""/>
            </a:pPr>
            <a:r>
              <a:rPr lang="en-US" sz="3000" dirty="0">
                <a:solidFill>
                  <a:srgbClr val="000000"/>
                </a:solidFill>
                <a:latin typeface="Times New Roman"/>
                <a:ea typeface="ＭＳ Ｐゴシック"/>
              </a:rPr>
              <a:t>Legal Status of Numbers</a:t>
            </a:r>
            <a:endParaRPr dirty="0"/>
          </a:p>
          <a:p>
            <a:pPr algn="l">
              <a:lnSpc>
                <a:spcPct val="100000"/>
              </a:lnSpc>
              <a:buSzPct val="75000"/>
              <a:buFont typeface="Wingdings" charset="2"/>
              <a:buChar char=""/>
            </a:pPr>
            <a:r>
              <a:rPr lang="en-US" sz="3000" dirty="0">
                <a:solidFill>
                  <a:srgbClr val="000000"/>
                </a:solidFill>
                <a:latin typeface="Times New Roman"/>
                <a:ea typeface="ＭＳ Ｐゴシック"/>
              </a:rPr>
              <a:t>History</a:t>
            </a:r>
            <a:endParaRPr dirty="0"/>
          </a:p>
          <a:p>
            <a:pPr algn="l">
              <a:lnSpc>
                <a:spcPct val="100000"/>
              </a:lnSpc>
              <a:buSzPct val="75000"/>
              <a:buFont typeface="Wingdings" charset="2"/>
              <a:buChar char=""/>
            </a:pPr>
            <a:r>
              <a:rPr lang="en-US" sz="3000" dirty="0">
                <a:solidFill>
                  <a:srgbClr val="000000"/>
                </a:solidFill>
                <a:latin typeface="Times New Roman"/>
                <a:ea typeface="ＭＳ Ｐゴシック"/>
              </a:rPr>
              <a:t>Case: AACS Key</a:t>
            </a:r>
            <a:endParaRPr dirty="0"/>
          </a:p>
          <a:p>
            <a:pPr algn="l">
              <a:lnSpc>
                <a:spcPct val="100000"/>
              </a:lnSpc>
              <a:buSzPct val="75000"/>
              <a:buFont typeface="Wingdings" charset="2"/>
              <a:buChar char=""/>
            </a:pPr>
            <a:r>
              <a:rPr lang="en-US" sz="3000" dirty="0">
                <a:solidFill>
                  <a:srgbClr val="000000"/>
                </a:solidFill>
                <a:latin typeface="Times New Roman"/>
                <a:ea typeface="ＭＳ Ｐゴシック"/>
              </a:rPr>
              <a:t>A Look at Digital Data Storage</a:t>
            </a:r>
            <a:endParaRPr dirty="0"/>
          </a:p>
          <a:p>
            <a:pPr algn="l">
              <a:lnSpc>
                <a:spcPct val="100000"/>
              </a:lnSpc>
              <a:buSzPct val="75000"/>
              <a:buFont typeface="Wingdings" charset="2"/>
              <a:buChar char=""/>
            </a:pPr>
            <a:r>
              <a:rPr lang="en-US" sz="3000" dirty="0">
                <a:solidFill>
                  <a:srgbClr val="000000"/>
                </a:solidFill>
                <a:latin typeface="Times New Roman"/>
                <a:ea typeface="ＭＳ Ｐゴシック"/>
              </a:rPr>
              <a:t>Illegal Primes and Programs</a:t>
            </a:r>
            <a:endParaRPr dirty="0"/>
          </a:p>
          <a:p>
            <a:pPr algn="l">
              <a:lnSpc>
                <a:spcPct val="100000"/>
              </a:lnSpc>
            </a:pPr>
            <a:endParaRPr dirty="0"/>
          </a:p>
        </p:txBody>
      </p:sp>
      <p:sp>
        <p:nvSpPr>
          <p:cNvPr id="53" name="CustomShape 4"/>
          <p:cNvSpPr/>
          <p:nvPr/>
        </p:nvSpPr>
        <p:spPr>
          <a:xfrm>
            <a:off x="627840" y="5867280"/>
            <a:ext cx="7342200" cy="515880"/>
          </a:xfrm>
          <a:prstGeom prst="rect">
            <a:avLst/>
          </a:prstGeom>
        </p:spPr>
        <p:txBody>
          <a:bodyPr lIns="90000" tIns="45000" rIns="90000" bIns="45000"/>
          <a:lstStyle/>
          <a:p>
            <a:pPr>
              <a:lnSpc>
                <a:spcPct val="100000"/>
              </a:lnSpc>
            </a:pPr>
            <a:endParaRPr/>
          </a:p>
          <a:p>
            <a:pPr>
              <a:lnSpc>
                <a:spcPct val="100000"/>
              </a:lnSpc>
            </a:pPr>
            <a:endParaRPr/>
          </a:p>
        </p:txBody>
      </p:sp>
      <p:sp>
        <p:nvSpPr>
          <p:cNvPr id="54" name="CustomShape 5"/>
          <p:cNvSpPr/>
          <p:nvPr/>
        </p:nvSpPr>
        <p:spPr>
          <a:xfrm>
            <a:off x="6847200" y="572040"/>
            <a:ext cx="2179080" cy="303120"/>
          </a:xfrm>
          <a:prstGeom prst="rect">
            <a:avLst/>
          </a:prstGeom>
        </p:spPr>
        <p:txBody>
          <a:bodyPr lIns="90000" tIns="45000" rIns="90000" bIns="45000"/>
          <a:lstStyle/>
          <a:p>
            <a:pPr algn="ctr">
              <a:lnSpc>
                <a:spcPct val="100000"/>
              </a:lnSpc>
            </a:pPr>
            <a:r>
              <a:rPr lang="en-US" sz="1400">
                <a:solidFill>
                  <a:srgbClr val="000000"/>
                </a:solidFill>
                <a:latin typeface="Arial Black"/>
              </a:rPr>
              <a:t>John French</a:t>
            </a:r>
            <a:endParaRPr/>
          </a:p>
        </p:txBody>
      </p:sp>
      <p:sp>
        <p:nvSpPr>
          <p:cNvPr id="2" name="Date Placeholder 1"/>
          <p:cNvSpPr>
            <a:spLocks noGrp="1"/>
          </p:cNvSpPr>
          <p:nvPr>
            <p:ph type="dt" sz="half" idx="12"/>
          </p:nvPr>
        </p:nvSpPr>
        <p:spPr/>
        <p:txBody>
          <a:bodyPr/>
          <a:lstStyle/>
          <a:p>
            <a:fld id="{E5B8286B-D470-C54E-8D95-D2CDFBA6DDFE}" type="datetime1">
              <a:rPr lang="en-US" smtClean="0"/>
              <a:t>9/11/12</a:t>
            </a:fld>
            <a:endParaRPr lang="en-US"/>
          </a:p>
        </p:txBody>
      </p:sp>
      <p:sp>
        <p:nvSpPr>
          <p:cNvPr id="3" name="Footer Placeholder 2"/>
          <p:cNvSpPr>
            <a:spLocks noGrp="1"/>
          </p:cNvSpPr>
          <p:nvPr>
            <p:ph type="ftr" sz="quarter" idx="10"/>
          </p:nvPr>
        </p:nvSpPr>
        <p:spPr/>
        <p:txBody>
          <a:bodyPr/>
          <a:lstStyle/>
          <a:p>
            <a:r>
              <a:rPr lang="en-US" smtClean="0"/>
              <a:t>© 2012 Keith A. Pray</a:t>
            </a:r>
            <a:endParaRPr lang="en-US"/>
          </a:p>
        </p:txBody>
      </p:sp>
      <p:sp>
        <p:nvSpPr>
          <p:cNvPr id="4" name="Slide Number Placeholder 3"/>
          <p:cNvSpPr>
            <a:spLocks noGrp="1"/>
          </p:cNvSpPr>
          <p:nvPr>
            <p:ph type="sldNum" sz="quarter" idx="11"/>
          </p:nvPr>
        </p:nvSpPr>
        <p:spPr/>
        <p:txBody>
          <a:bodyPr/>
          <a:lstStyle/>
          <a:p>
            <a:fld id="{5F5AB265-2ABF-AF45-8112-5B977F4ACA40}" type="slidenum">
              <a:rPr lang="en-US" smtClean="0"/>
              <a:pPr/>
              <a:t>22</a:t>
            </a:fld>
            <a:endParaRPr lang="en-US"/>
          </a:p>
        </p:txBody>
      </p:sp>
    </p:spTree>
    <p:extLst>
      <p:ext uri="{BB962C8B-B14F-4D97-AF65-F5344CB8AC3E}">
        <p14:creationId xmlns:p14="http://schemas.microsoft.com/office/powerpoint/2010/main" val="1994944093"/>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CustomShape 1"/>
          <p:cNvSpPr/>
          <p:nvPr/>
        </p:nvSpPr>
        <p:spPr>
          <a:xfrm>
            <a:off x="457200" y="762120"/>
            <a:ext cx="8228880" cy="1142280"/>
          </a:xfrm>
          <a:prstGeom prst="rect">
            <a:avLst/>
          </a:prstGeom>
        </p:spPr>
        <p:txBody>
          <a:bodyPr lIns="90000" tIns="45000" rIns="90000" bIns="45000" anchor="ctr"/>
          <a:lstStyle/>
          <a:p>
            <a:pPr>
              <a:lnSpc>
                <a:spcPct val="100000"/>
              </a:lnSpc>
            </a:pPr>
            <a:r>
              <a:rPr lang="en-US" sz="3600">
                <a:solidFill>
                  <a:srgbClr val="000000"/>
                </a:solidFill>
                <a:latin typeface="Arial Black"/>
                <a:ea typeface="ＭＳ Ｐゴシック"/>
              </a:rPr>
              <a:t>Definitions</a:t>
            </a:r>
            <a:endParaRPr/>
          </a:p>
        </p:txBody>
      </p:sp>
      <p:sp>
        <p:nvSpPr>
          <p:cNvPr id="58" name="CustomShape 2"/>
          <p:cNvSpPr/>
          <p:nvPr/>
        </p:nvSpPr>
        <p:spPr>
          <a:xfrm>
            <a:off x="457200" y="1981080"/>
            <a:ext cx="8228880" cy="3885480"/>
          </a:xfrm>
          <a:prstGeom prst="rect">
            <a:avLst/>
          </a:prstGeom>
        </p:spPr>
        <p:txBody>
          <a:bodyPr lIns="90000" tIns="45000" rIns="90000" bIns="45000"/>
          <a:lstStyle/>
          <a:p>
            <a:pPr algn="l">
              <a:lnSpc>
                <a:spcPct val="100000"/>
              </a:lnSpc>
              <a:buSzPct val="75000"/>
              <a:buFont typeface="Wingdings" charset="2"/>
              <a:buChar char=""/>
            </a:pPr>
            <a:r>
              <a:rPr lang="en-US" sz="3000" dirty="0">
                <a:solidFill>
                  <a:srgbClr val="000000"/>
                </a:solidFill>
                <a:latin typeface="Times New Roman"/>
                <a:ea typeface="ＭＳ Ｐゴシック"/>
              </a:rPr>
              <a:t>Illegal number: a number which may be considered illegal to possess or distribute</a:t>
            </a:r>
            <a:endParaRPr dirty="0"/>
          </a:p>
          <a:p>
            <a:pPr algn="l">
              <a:lnSpc>
                <a:spcPct val="100000"/>
              </a:lnSpc>
              <a:buSzPct val="75000"/>
              <a:buFont typeface="Wingdings" charset="2"/>
              <a:buChar char=""/>
            </a:pPr>
            <a:r>
              <a:rPr lang="en-US" sz="3000" dirty="0">
                <a:solidFill>
                  <a:srgbClr val="000000"/>
                </a:solidFill>
                <a:latin typeface="Times New Roman"/>
                <a:ea typeface="ＭＳ Ｐゴシック"/>
              </a:rPr>
              <a:t>Illegal prime: an illegal number which is also prime </a:t>
            </a:r>
            <a:endParaRPr dirty="0"/>
          </a:p>
        </p:txBody>
      </p:sp>
      <p:sp>
        <p:nvSpPr>
          <p:cNvPr id="60" name="CustomShape 4"/>
          <p:cNvSpPr/>
          <p:nvPr/>
        </p:nvSpPr>
        <p:spPr>
          <a:xfrm>
            <a:off x="627840" y="5867280"/>
            <a:ext cx="7342200" cy="515880"/>
          </a:xfrm>
          <a:prstGeom prst="rect">
            <a:avLst/>
          </a:prstGeom>
        </p:spPr>
        <p:txBody>
          <a:bodyPr lIns="90000" tIns="45000" rIns="90000" bIns="45000"/>
          <a:lstStyle/>
          <a:p>
            <a:pPr>
              <a:lnSpc>
                <a:spcPct val="100000"/>
              </a:lnSpc>
            </a:pPr>
            <a:endParaRPr/>
          </a:p>
          <a:p>
            <a:pPr>
              <a:lnSpc>
                <a:spcPct val="100000"/>
              </a:lnSpc>
            </a:pPr>
            <a:endParaRPr/>
          </a:p>
        </p:txBody>
      </p:sp>
      <p:sp>
        <p:nvSpPr>
          <p:cNvPr id="61" name="CustomShape 5"/>
          <p:cNvSpPr/>
          <p:nvPr/>
        </p:nvSpPr>
        <p:spPr>
          <a:xfrm>
            <a:off x="6847200" y="572040"/>
            <a:ext cx="2179080" cy="303120"/>
          </a:xfrm>
          <a:prstGeom prst="rect">
            <a:avLst/>
          </a:prstGeom>
        </p:spPr>
        <p:txBody>
          <a:bodyPr lIns="90000" tIns="45000" rIns="90000" bIns="45000"/>
          <a:lstStyle/>
          <a:p>
            <a:pPr algn="ctr">
              <a:lnSpc>
                <a:spcPct val="100000"/>
              </a:lnSpc>
            </a:pPr>
            <a:r>
              <a:rPr lang="en-US" sz="1400">
                <a:solidFill>
                  <a:srgbClr val="000000"/>
                </a:solidFill>
                <a:latin typeface="Arial Black"/>
              </a:rPr>
              <a:t>John French</a:t>
            </a:r>
            <a:endParaRPr/>
          </a:p>
        </p:txBody>
      </p:sp>
      <p:sp>
        <p:nvSpPr>
          <p:cNvPr id="2" name="Date Placeholder 1"/>
          <p:cNvSpPr>
            <a:spLocks noGrp="1"/>
          </p:cNvSpPr>
          <p:nvPr>
            <p:ph type="dt" sz="half" idx="12"/>
          </p:nvPr>
        </p:nvSpPr>
        <p:spPr/>
        <p:txBody>
          <a:bodyPr/>
          <a:lstStyle/>
          <a:p>
            <a:fld id="{2BE5C150-DB1D-1B44-8008-F681CB894230}" type="datetime1">
              <a:rPr lang="en-US" smtClean="0"/>
              <a:t>9/11/12</a:t>
            </a:fld>
            <a:endParaRPr lang="en-US"/>
          </a:p>
        </p:txBody>
      </p:sp>
      <p:sp>
        <p:nvSpPr>
          <p:cNvPr id="3" name="Footer Placeholder 2"/>
          <p:cNvSpPr>
            <a:spLocks noGrp="1"/>
          </p:cNvSpPr>
          <p:nvPr>
            <p:ph type="ftr" sz="quarter" idx="10"/>
          </p:nvPr>
        </p:nvSpPr>
        <p:spPr/>
        <p:txBody>
          <a:bodyPr/>
          <a:lstStyle/>
          <a:p>
            <a:r>
              <a:rPr lang="en-US" smtClean="0"/>
              <a:t>© 2012 Keith A. Pray</a:t>
            </a:r>
            <a:endParaRPr lang="en-US"/>
          </a:p>
        </p:txBody>
      </p:sp>
      <p:sp>
        <p:nvSpPr>
          <p:cNvPr id="4" name="Slide Number Placeholder 3"/>
          <p:cNvSpPr>
            <a:spLocks noGrp="1"/>
          </p:cNvSpPr>
          <p:nvPr>
            <p:ph type="sldNum" sz="quarter" idx="11"/>
          </p:nvPr>
        </p:nvSpPr>
        <p:spPr/>
        <p:txBody>
          <a:bodyPr/>
          <a:lstStyle/>
          <a:p>
            <a:fld id="{5F5AB265-2ABF-AF45-8112-5B977F4ACA40}" type="slidenum">
              <a:rPr lang="en-US" smtClean="0"/>
              <a:pPr/>
              <a:t>23</a:t>
            </a:fld>
            <a:endParaRPr lang="en-US"/>
          </a:p>
        </p:txBody>
      </p:sp>
    </p:spTree>
    <p:extLst>
      <p:ext uri="{BB962C8B-B14F-4D97-AF65-F5344CB8AC3E}">
        <p14:creationId xmlns:p14="http://schemas.microsoft.com/office/powerpoint/2010/main" val="2330234615"/>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p:nvPr/>
        </p:nvSpPr>
        <p:spPr>
          <a:xfrm>
            <a:off x="457200" y="762120"/>
            <a:ext cx="8228880" cy="1142280"/>
          </a:xfrm>
          <a:prstGeom prst="rect">
            <a:avLst/>
          </a:prstGeom>
        </p:spPr>
        <p:txBody>
          <a:bodyPr lIns="90000" tIns="45000" rIns="90000" bIns="45000" anchor="ctr"/>
          <a:lstStyle/>
          <a:p>
            <a:pPr>
              <a:lnSpc>
                <a:spcPct val="100000"/>
              </a:lnSpc>
            </a:pPr>
            <a:r>
              <a:rPr lang="en-US" sz="3600" dirty="0">
                <a:solidFill>
                  <a:srgbClr val="000000"/>
                </a:solidFill>
                <a:latin typeface="Arial Black"/>
                <a:ea typeface="ＭＳ Ｐゴシック"/>
              </a:rPr>
              <a:t>Legal Status</a:t>
            </a:r>
            <a:endParaRPr dirty="0"/>
          </a:p>
        </p:txBody>
      </p:sp>
      <p:sp>
        <p:nvSpPr>
          <p:cNvPr id="65" name="CustomShape 2"/>
          <p:cNvSpPr/>
          <p:nvPr/>
        </p:nvSpPr>
        <p:spPr>
          <a:xfrm>
            <a:off x="457200" y="1981080"/>
            <a:ext cx="8228880" cy="3885480"/>
          </a:xfrm>
          <a:prstGeom prst="rect">
            <a:avLst/>
          </a:prstGeom>
        </p:spPr>
        <p:txBody>
          <a:bodyPr lIns="90000" tIns="45000" rIns="90000" bIns="45000"/>
          <a:lstStyle/>
          <a:p>
            <a:pPr algn="l">
              <a:lnSpc>
                <a:spcPct val="100000"/>
              </a:lnSpc>
              <a:buSzPct val="75000"/>
              <a:buFont typeface="Wingdings" charset="2"/>
              <a:buChar char=""/>
            </a:pPr>
            <a:r>
              <a:rPr lang="en-US" sz="3000" dirty="0">
                <a:solidFill>
                  <a:srgbClr val="000000"/>
                </a:solidFill>
                <a:latin typeface="Times New Roman"/>
                <a:ea typeface="ＭＳ Ｐゴシック"/>
              </a:rPr>
              <a:t>Can't trademark numbers</a:t>
            </a:r>
            <a:endParaRPr dirty="0"/>
          </a:p>
          <a:p>
            <a:pPr lvl="1" algn="l">
              <a:lnSpc>
                <a:spcPct val="100000"/>
              </a:lnSpc>
              <a:buSzPct val="45000"/>
              <a:buFont typeface="StarSymbol"/>
              <a:buChar char=""/>
            </a:pPr>
            <a:r>
              <a:rPr lang="en-US" sz="3000" dirty="0">
                <a:solidFill>
                  <a:srgbClr val="000000"/>
                </a:solidFill>
                <a:latin typeface="Times New Roman"/>
                <a:ea typeface="ＭＳ Ｐゴシック"/>
              </a:rPr>
              <a:t>80586 vs. Pentium</a:t>
            </a:r>
            <a:endParaRPr dirty="0"/>
          </a:p>
          <a:p>
            <a:pPr algn="l">
              <a:lnSpc>
                <a:spcPct val="100000"/>
              </a:lnSpc>
              <a:buSzPct val="75000"/>
              <a:buFont typeface="Wingdings" charset="2"/>
              <a:buChar char=""/>
            </a:pPr>
            <a:r>
              <a:rPr lang="en-US" sz="3000" dirty="0">
                <a:solidFill>
                  <a:srgbClr val="000000"/>
                </a:solidFill>
                <a:latin typeface="Times New Roman"/>
                <a:ea typeface="ＭＳ Ｐゴシック"/>
              </a:rPr>
              <a:t>Can copyright numbers</a:t>
            </a:r>
            <a:endParaRPr dirty="0"/>
          </a:p>
          <a:p>
            <a:pPr lvl="1" algn="l">
              <a:lnSpc>
                <a:spcPct val="100000"/>
              </a:lnSpc>
              <a:buSzPct val="45000"/>
              <a:buFont typeface="StarSymbol"/>
              <a:buChar char=""/>
            </a:pPr>
            <a:r>
              <a:rPr lang="en-US" sz="3000" dirty="0">
                <a:solidFill>
                  <a:srgbClr val="000000"/>
                </a:solidFill>
                <a:latin typeface="Times New Roman"/>
                <a:ea typeface="ＭＳ Ｐゴシック"/>
              </a:rPr>
              <a:t>Any information stored digitally</a:t>
            </a:r>
            <a:endParaRPr dirty="0"/>
          </a:p>
        </p:txBody>
      </p:sp>
      <p:sp>
        <p:nvSpPr>
          <p:cNvPr id="67" name="CustomShape 4"/>
          <p:cNvSpPr/>
          <p:nvPr/>
        </p:nvSpPr>
        <p:spPr>
          <a:xfrm>
            <a:off x="627840" y="5867280"/>
            <a:ext cx="7342200" cy="515880"/>
          </a:xfrm>
          <a:prstGeom prst="rect">
            <a:avLst/>
          </a:prstGeom>
        </p:spPr>
        <p:txBody>
          <a:bodyPr lIns="90000" tIns="45000" rIns="90000" bIns="45000"/>
          <a:lstStyle/>
          <a:p>
            <a:pPr>
              <a:lnSpc>
                <a:spcPct val="100000"/>
              </a:lnSpc>
            </a:pPr>
            <a:endParaRPr/>
          </a:p>
          <a:p>
            <a:pPr>
              <a:lnSpc>
                <a:spcPct val="100000"/>
              </a:lnSpc>
            </a:pPr>
            <a:endParaRPr/>
          </a:p>
        </p:txBody>
      </p:sp>
      <p:sp>
        <p:nvSpPr>
          <p:cNvPr id="68" name="CustomShape 5"/>
          <p:cNvSpPr/>
          <p:nvPr/>
        </p:nvSpPr>
        <p:spPr>
          <a:xfrm>
            <a:off x="6847200" y="572040"/>
            <a:ext cx="2179080" cy="303120"/>
          </a:xfrm>
          <a:prstGeom prst="rect">
            <a:avLst/>
          </a:prstGeom>
        </p:spPr>
        <p:txBody>
          <a:bodyPr lIns="90000" tIns="45000" rIns="90000" bIns="45000"/>
          <a:lstStyle/>
          <a:p>
            <a:pPr algn="ctr">
              <a:lnSpc>
                <a:spcPct val="100000"/>
              </a:lnSpc>
            </a:pPr>
            <a:r>
              <a:rPr lang="en-US" sz="1400">
                <a:solidFill>
                  <a:srgbClr val="000000"/>
                </a:solidFill>
                <a:latin typeface="Arial Black"/>
              </a:rPr>
              <a:t>John French</a:t>
            </a:r>
            <a:endParaRPr/>
          </a:p>
        </p:txBody>
      </p:sp>
      <p:sp>
        <p:nvSpPr>
          <p:cNvPr id="2" name="Date Placeholder 1"/>
          <p:cNvSpPr>
            <a:spLocks noGrp="1"/>
          </p:cNvSpPr>
          <p:nvPr>
            <p:ph type="dt" sz="half" idx="12"/>
          </p:nvPr>
        </p:nvSpPr>
        <p:spPr/>
        <p:txBody>
          <a:bodyPr/>
          <a:lstStyle/>
          <a:p>
            <a:fld id="{10586140-34B4-6B42-B90D-6B9D6DEE4953}" type="datetime1">
              <a:rPr lang="en-US" smtClean="0"/>
              <a:t>9/11/12</a:t>
            </a:fld>
            <a:endParaRPr lang="en-US"/>
          </a:p>
        </p:txBody>
      </p:sp>
      <p:sp>
        <p:nvSpPr>
          <p:cNvPr id="3" name="Footer Placeholder 2"/>
          <p:cNvSpPr>
            <a:spLocks noGrp="1"/>
          </p:cNvSpPr>
          <p:nvPr>
            <p:ph type="ftr" sz="quarter" idx="10"/>
          </p:nvPr>
        </p:nvSpPr>
        <p:spPr/>
        <p:txBody>
          <a:bodyPr/>
          <a:lstStyle/>
          <a:p>
            <a:r>
              <a:rPr lang="en-US" smtClean="0"/>
              <a:t>© 2012 Keith A. Pray</a:t>
            </a:r>
            <a:endParaRPr lang="en-US"/>
          </a:p>
        </p:txBody>
      </p:sp>
      <p:sp>
        <p:nvSpPr>
          <p:cNvPr id="4" name="Slide Number Placeholder 3"/>
          <p:cNvSpPr>
            <a:spLocks noGrp="1"/>
          </p:cNvSpPr>
          <p:nvPr>
            <p:ph type="sldNum" sz="quarter" idx="11"/>
          </p:nvPr>
        </p:nvSpPr>
        <p:spPr/>
        <p:txBody>
          <a:bodyPr/>
          <a:lstStyle/>
          <a:p>
            <a:fld id="{5F5AB265-2ABF-AF45-8112-5B977F4ACA40}" type="slidenum">
              <a:rPr lang="en-US" smtClean="0"/>
              <a:pPr/>
              <a:t>24</a:t>
            </a:fld>
            <a:endParaRPr lang="en-US"/>
          </a:p>
        </p:txBody>
      </p:sp>
    </p:spTree>
    <p:extLst>
      <p:ext uri="{BB962C8B-B14F-4D97-AF65-F5344CB8AC3E}">
        <p14:creationId xmlns:p14="http://schemas.microsoft.com/office/powerpoint/2010/main" val="3331479760"/>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CustomShape 1"/>
          <p:cNvSpPr/>
          <p:nvPr/>
        </p:nvSpPr>
        <p:spPr>
          <a:xfrm>
            <a:off x="457200" y="762120"/>
            <a:ext cx="8228880" cy="1142280"/>
          </a:xfrm>
          <a:prstGeom prst="rect">
            <a:avLst/>
          </a:prstGeom>
        </p:spPr>
        <p:txBody>
          <a:bodyPr lIns="90000" tIns="45000" rIns="90000" bIns="45000" anchor="ctr"/>
          <a:lstStyle/>
          <a:p>
            <a:pPr>
              <a:lnSpc>
                <a:spcPct val="100000"/>
              </a:lnSpc>
            </a:pPr>
            <a:r>
              <a:rPr lang="en-US" sz="3600">
                <a:solidFill>
                  <a:srgbClr val="000000"/>
                </a:solidFill>
                <a:latin typeface="Arial Black"/>
                <a:ea typeface="ＭＳ Ｐゴシック"/>
              </a:rPr>
              <a:t>AACS Key</a:t>
            </a:r>
            <a:endParaRPr/>
          </a:p>
        </p:txBody>
      </p:sp>
      <p:sp>
        <p:nvSpPr>
          <p:cNvPr id="72" name="CustomShape 2"/>
          <p:cNvSpPr/>
          <p:nvPr/>
        </p:nvSpPr>
        <p:spPr>
          <a:xfrm>
            <a:off x="457200" y="1981080"/>
            <a:ext cx="8228880" cy="3885480"/>
          </a:xfrm>
          <a:prstGeom prst="rect">
            <a:avLst/>
          </a:prstGeom>
        </p:spPr>
        <p:txBody>
          <a:bodyPr lIns="90000" tIns="45000" rIns="90000" bIns="45000"/>
          <a:lstStyle/>
          <a:p>
            <a:pPr algn="l">
              <a:lnSpc>
                <a:spcPct val="100000"/>
              </a:lnSpc>
              <a:buSzPct val="75000"/>
              <a:buFont typeface="Wingdings" charset="2"/>
              <a:buChar char=""/>
            </a:pPr>
            <a:r>
              <a:rPr lang="en-US" sz="3000" dirty="0">
                <a:solidFill>
                  <a:srgbClr val="000000"/>
                </a:solidFill>
                <a:latin typeface="Times New Roman"/>
                <a:ea typeface="ＭＳ Ｐゴシック"/>
              </a:rPr>
              <a:t>May 2007: AACS Key Leaked</a:t>
            </a:r>
            <a:endParaRPr dirty="0"/>
          </a:p>
          <a:p>
            <a:pPr algn="l">
              <a:lnSpc>
                <a:spcPct val="100000"/>
              </a:lnSpc>
              <a:buSzPct val="75000"/>
              <a:buFont typeface="Wingdings" charset="2"/>
              <a:buChar char=""/>
            </a:pPr>
            <a:r>
              <a:rPr lang="en-US" sz="3000" dirty="0">
                <a:solidFill>
                  <a:srgbClr val="000000"/>
                </a:solidFill>
                <a:latin typeface="Times New Roman"/>
                <a:ea typeface="ＭＳ Ｐゴシック"/>
              </a:rPr>
              <a:t>Used to decrypt Blu-Ray and HD-DVD</a:t>
            </a:r>
            <a:endParaRPr dirty="0"/>
          </a:p>
          <a:p>
            <a:pPr algn="l">
              <a:lnSpc>
                <a:spcPct val="100000"/>
              </a:lnSpc>
              <a:buSzPct val="75000"/>
              <a:buFont typeface="Wingdings" charset="2"/>
              <a:buChar char=""/>
            </a:pPr>
            <a:r>
              <a:rPr lang="en-US" sz="3000" dirty="0">
                <a:solidFill>
                  <a:srgbClr val="000000"/>
                </a:solidFill>
                <a:latin typeface="Times New Roman"/>
                <a:ea typeface="ＭＳ Ｐゴシック"/>
              </a:rPr>
              <a:t>AACS sends cease-and-desist, claims DMCA protection</a:t>
            </a:r>
            <a:endParaRPr dirty="0"/>
          </a:p>
          <a:p>
            <a:pPr algn="l">
              <a:lnSpc>
                <a:spcPct val="100000"/>
              </a:lnSpc>
              <a:buSzPct val="75000"/>
              <a:buFont typeface="Wingdings" charset="2"/>
              <a:buChar char=""/>
            </a:pPr>
            <a:r>
              <a:rPr lang="en-US" sz="3000" dirty="0">
                <a:solidFill>
                  <a:srgbClr val="000000"/>
                </a:solidFill>
                <a:latin typeface="Times New Roman"/>
                <a:ea typeface="ＭＳ Ｐゴシック"/>
              </a:rPr>
              <a:t>Key is short enough to be represented by a flag</a:t>
            </a:r>
            <a:endParaRPr dirty="0"/>
          </a:p>
          <a:p>
            <a:pPr algn="l">
              <a:lnSpc>
                <a:spcPct val="100000"/>
              </a:lnSpc>
              <a:buSzPct val="75000"/>
              <a:buFont typeface="Wingdings" charset="2"/>
              <a:buChar char=""/>
            </a:pPr>
            <a:r>
              <a:rPr lang="en-US" sz="3000" dirty="0">
                <a:solidFill>
                  <a:srgbClr val="000000"/>
                </a:solidFill>
                <a:latin typeface="Times New Roman"/>
                <a:ea typeface="ＭＳ Ｐゴシック"/>
              </a:rPr>
              <a:t>2011: PS3 key released, Sony responds similarly</a:t>
            </a:r>
            <a:endParaRPr dirty="0"/>
          </a:p>
          <a:p>
            <a:pPr algn="l">
              <a:lnSpc>
                <a:spcPct val="100000"/>
              </a:lnSpc>
              <a:buSzPct val="75000"/>
              <a:buFont typeface="Wingdings" charset="2"/>
              <a:buChar char=""/>
            </a:pPr>
            <a:r>
              <a:rPr lang="en-US" sz="3000" dirty="0">
                <a:solidFill>
                  <a:srgbClr val="000000"/>
                </a:solidFill>
                <a:latin typeface="Times New Roman"/>
                <a:ea typeface="ＭＳ Ｐゴシック"/>
              </a:rPr>
              <a:t>Keys spread quickly on social media before takedown notices have any effect</a:t>
            </a:r>
            <a:endParaRPr dirty="0"/>
          </a:p>
          <a:p>
            <a:pPr algn="l">
              <a:lnSpc>
                <a:spcPct val="100000"/>
              </a:lnSpc>
            </a:pPr>
            <a:r>
              <a:rPr lang="en-US" sz="3000" dirty="0">
                <a:solidFill>
                  <a:srgbClr val="000000"/>
                </a:solidFill>
                <a:latin typeface="Times New Roman"/>
                <a:ea typeface="ＭＳ Ｐゴシック"/>
              </a:rPr>
              <a:t>09 F9 11 02 9D 74 E3 5B D8 41 56 C5 63 56 88 C0</a:t>
            </a:r>
            <a:endParaRPr dirty="0"/>
          </a:p>
        </p:txBody>
      </p:sp>
      <p:sp>
        <p:nvSpPr>
          <p:cNvPr id="74" name="CustomShape 4"/>
          <p:cNvSpPr/>
          <p:nvPr/>
        </p:nvSpPr>
        <p:spPr>
          <a:xfrm>
            <a:off x="627840" y="5867280"/>
            <a:ext cx="7342200" cy="515880"/>
          </a:xfrm>
          <a:prstGeom prst="rect">
            <a:avLst/>
          </a:prstGeom>
        </p:spPr>
        <p:txBody>
          <a:bodyPr lIns="90000" tIns="45000" rIns="90000" bIns="45000"/>
          <a:lstStyle/>
          <a:p>
            <a:pPr>
              <a:lnSpc>
                <a:spcPct val="100000"/>
              </a:lnSpc>
            </a:pPr>
            <a:endParaRPr/>
          </a:p>
          <a:p>
            <a:pPr>
              <a:lnSpc>
                <a:spcPct val="100000"/>
              </a:lnSpc>
            </a:pPr>
            <a:endParaRPr/>
          </a:p>
        </p:txBody>
      </p:sp>
      <p:sp>
        <p:nvSpPr>
          <p:cNvPr id="75" name="CustomShape 5"/>
          <p:cNvSpPr/>
          <p:nvPr/>
        </p:nvSpPr>
        <p:spPr>
          <a:xfrm>
            <a:off x="6847200" y="572040"/>
            <a:ext cx="2179080" cy="303120"/>
          </a:xfrm>
          <a:prstGeom prst="rect">
            <a:avLst/>
          </a:prstGeom>
        </p:spPr>
        <p:txBody>
          <a:bodyPr lIns="90000" tIns="45000" rIns="90000" bIns="45000"/>
          <a:lstStyle/>
          <a:p>
            <a:pPr algn="ctr">
              <a:lnSpc>
                <a:spcPct val="100000"/>
              </a:lnSpc>
            </a:pPr>
            <a:r>
              <a:rPr lang="en-US" sz="1400">
                <a:solidFill>
                  <a:srgbClr val="000000"/>
                </a:solidFill>
                <a:latin typeface="Arial Black"/>
              </a:rPr>
              <a:t>John French</a:t>
            </a:r>
            <a:endParaRPr/>
          </a:p>
        </p:txBody>
      </p:sp>
      <p:pic>
        <p:nvPicPr>
          <p:cNvPr id="78" name="Picture 77"/>
          <p:cNvPicPr/>
          <p:nvPr/>
        </p:nvPicPr>
        <p:blipFill>
          <a:blip r:embed="rId3"/>
          <a:stretch>
            <a:fillRect/>
          </a:stretch>
        </p:blipFill>
        <p:spPr>
          <a:xfrm>
            <a:off x="6050520" y="1417680"/>
            <a:ext cx="1904760" cy="1142640"/>
          </a:xfrm>
          <a:prstGeom prst="rect">
            <a:avLst/>
          </a:prstGeom>
        </p:spPr>
      </p:pic>
      <p:sp>
        <p:nvSpPr>
          <p:cNvPr id="2" name="Date Placeholder 1"/>
          <p:cNvSpPr>
            <a:spLocks noGrp="1"/>
          </p:cNvSpPr>
          <p:nvPr>
            <p:ph type="dt" sz="half" idx="12"/>
          </p:nvPr>
        </p:nvSpPr>
        <p:spPr/>
        <p:txBody>
          <a:bodyPr/>
          <a:lstStyle/>
          <a:p>
            <a:fld id="{7D09703F-8BB1-1A4F-AC1B-078CC36454DF}" type="datetime1">
              <a:rPr lang="en-US" smtClean="0"/>
              <a:t>9/11/12</a:t>
            </a:fld>
            <a:endParaRPr lang="en-US"/>
          </a:p>
        </p:txBody>
      </p:sp>
      <p:sp>
        <p:nvSpPr>
          <p:cNvPr id="3" name="Footer Placeholder 2"/>
          <p:cNvSpPr>
            <a:spLocks noGrp="1"/>
          </p:cNvSpPr>
          <p:nvPr>
            <p:ph type="ftr" sz="quarter" idx="10"/>
          </p:nvPr>
        </p:nvSpPr>
        <p:spPr/>
        <p:txBody>
          <a:bodyPr/>
          <a:lstStyle/>
          <a:p>
            <a:r>
              <a:rPr lang="en-US" smtClean="0"/>
              <a:t>© 2012 Keith A. Pray</a:t>
            </a:r>
            <a:endParaRPr lang="en-US"/>
          </a:p>
        </p:txBody>
      </p:sp>
      <p:sp>
        <p:nvSpPr>
          <p:cNvPr id="4" name="Slide Number Placeholder 3"/>
          <p:cNvSpPr>
            <a:spLocks noGrp="1"/>
          </p:cNvSpPr>
          <p:nvPr>
            <p:ph type="sldNum" sz="quarter" idx="11"/>
          </p:nvPr>
        </p:nvSpPr>
        <p:spPr/>
        <p:txBody>
          <a:bodyPr/>
          <a:lstStyle/>
          <a:p>
            <a:fld id="{5F5AB265-2ABF-AF45-8112-5B977F4ACA40}" type="slidenum">
              <a:rPr lang="en-US" smtClean="0"/>
              <a:pPr/>
              <a:t>25</a:t>
            </a:fld>
            <a:endParaRPr lang="en-US"/>
          </a:p>
        </p:txBody>
      </p:sp>
    </p:spTree>
    <p:extLst>
      <p:ext uri="{BB962C8B-B14F-4D97-AF65-F5344CB8AC3E}">
        <p14:creationId xmlns:p14="http://schemas.microsoft.com/office/powerpoint/2010/main" val="1126147017"/>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CustomShape 1"/>
          <p:cNvSpPr/>
          <p:nvPr/>
        </p:nvSpPr>
        <p:spPr>
          <a:xfrm>
            <a:off x="457200" y="762120"/>
            <a:ext cx="8228880" cy="1142280"/>
          </a:xfrm>
          <a:prstGeom prst="rect">
            <a:avLst/>
          </a:prstGeom>
        </p:spPr>
        <p:txBody>
          <a:bodyPr lIns="90000" tIns="45000" rIns="90000" bIns="45000" anchor="ctr"/>
          <a:lstStyle/>
          <a:p>
            <a:pPr>
              <a:lnSpc>
                <a:spcPct val="100000"/>
              </a:lnSpc>
            </a:pPr>
            <a:r>
              <a:rPr lang="en-US" sz="3600" dirty="0">
                <a:solidFill>
                  <a:srgbClr val="000000"/>
                </a:solidFill>
                <a:latin typeface="Arial Black"/>
                <a:ea typeface="ＭＳ Ｐゴシック"/>
              </a:rPr>
              <a:t>Digital Data Storage</a:t>
            </a:r>
            <a:endParaRPr dirty="0"/>
          </a:p>
        </p:txBody>
      </p:sp>
      <p:sp>
        <p:nvSpPr>
          <p:cNvPr id="80" name="CustomShape 2"/>
          <p:cNvSpPr/>
          <p:nvPr/>
        </p:nvSpPr>
        <p:spPr>
          <a:xfrm>
            <a:off x="457200" y="1981080"/>
            <a:ext cx="8228880" cy="3885480"/>
          </a:xfrm>
          <a:prstGeom prst="rect">
            <a:avLst/>
          </a:prstGeom>
        </p:spPr>
        <p:txBody>
          <a:bodyPr lIns="90000" tIns="45000" rIns="90000" bIns="45000"/>
          <a:lstStyle/>
          <a:p>
            <a:pPr algn="l">
              <a:lnSpc>
                <a:spcPct val="100000"/>
              </a:lnSpc>
              <a:buSzPct val="75000"/>
              <a:buFont typeface="Wingdings" charset="2"/>
              <a:buChar char=""/>
            </a:pPr>
            <a:r>
              <a:rPr lang="en-US" sz="3000" dirty="0">
                <a:solidFill>
                  <a:srgbClr val="000000"/>
                </a:solidFill>
                <a:latin typeface="Times New Roman"/>
                <a:ea typeface="ＭＳ Ｐゴシック"/>
              </a:rPr>
              <a:t>All text, images, movies, etc. is numbers</a:t>
            </a:r>
            <a:endParaRPr dirty="0"/>
          </a:p>
          <a:p>
            <a:pPr algn="l">
              <a:lnSpc>
                <a:spcPct val="100000"/>
              </a:lnSpc>
              <a:buSzPct val="75000"/>
              <a:buFont typeface="Wingdings" charset="2"/>
              <a:buChar char=""/>
            </a:pPr>
            <a:r>
              <a:rPr lang="en-US" sz="3000" dirty="0">
                <a:solidFill>
                  <a:srgbClr val="000000"/>
                </a:solidFill>
                <a:latin typeface="Times New Roman"/>
                <a:ea typeface="ＭＳ Ｐゴシック"/>
              </a:rPr>
              <a:t>Can you own a film if it is a number?</a:t>
            </a:r>
            <a:endParaRPr dirty="0"/>
          </a:p>
          <a:p>
            <a:pPr lvl="1" algn="l">
              <a:lnSpc>
                <a:spcPct val="100000"/>
              </a:lnSpc>
              <a:buSzPct val="45000"/>
              <a:buFont typeface="StarSymbol"/>
              <a:buChar char=""/>
            </a:pPr>
            <a:r>
              <a:rPr lang="en-US" sz="3000" dirty="0">
                <a:solidFill>
                  <a:srgbClr val="000000"/>
                </a:solidFill>
                <a:latin typeface="Times New Roman"/>
                <a:ea typeface="ＭＳ Ｐゴシック"/>
              </a:rPr>
              <a:t>Clearly.</a:t>
            </a:r>
            <a:endParaRPr dirty="0"/>
          </a:p>
          <a:p>
            <a:pPr algn="l">
              <a:lnSpc>
                <a:spcPct val="100000"/>
              </a:lnSpc>
              <a:buSzPct val="75000"/>
              <a:buFont typeface="Wingdings" charset="2"/>
              <a:buChar char=""/>
            </a:pPr>
            <a:r>
              <a:rPr lang="en-US" sz="3000" dirty="0">
                <a:solidFill>
                  <a:srgbClr val="000000"/>
                </a:solidFill>
                <a:latin typeface="Times New Roman"/>
                <a:ea typeface="ＭＳ Ｐゴシック"/>
              </a:rPr>
              <a:t>Can you own the number 2?</a:t>
            </a:r>
            <a:endParaRPr dirty="0"/>
          </a:p>
          <a:p>
            <a:pPr lvl="1" algn="l">
              <a:lnSpc>
                <a:spcPct val="100000"/>
              </a:lnSpc>
              <a:buSzPct val="45000"/>
              <a:buFont typeface="StarSymbol"/>
              <a:buChar char=""/>
            </a:pPr>
            <a:r>
              <a:rPr lang="en-US" sz="3000" dirty="0">
                <a:solidFill>
                  <a:srgbClr val="000000"/>
                </a:solidFill>
                <a:latin typeface="Times New Roman"/>
                <a:ea typeface="ＭＳ Ｐゴシック"/>
              </a:rPr>
              <a:t>Obviously not.</a:t>
            </a:r>
            <a:endParaRPr dirty="0"/>
          </a:p>
          <a:p>
            <a:pPr algn="l">
              <a:lnSpc>
                <a:spcPct val="100000"/>
              </a:lnSpc>
              <a:buSzPct val="75000"/>
              <a:buFont typeface="Wingdings" charset="2"/>
              <a:buChar char=""/>
            </a:pPr>
            <a:r>
              <a:rPr lang="en-US" sz="3000" dirty="0">
                <a:solidFill>
                  <a:srgbClr val="000000"/>
                </a:solidFill>
                <a:latin typeface="Times New Roman"/>
                <a:ea typeface="ＭＳ Ｐゴシック"/>
              </a:rPr>
              <a:t>No clearly defined border</a:t>
            </a:r>
            <a:endParaRPr dirty="0"/>
          </a:p>
          <a:p>
            <a:pPr lvl="1" algn="l">
              <a:lnSpc>
                <a:spcPct val="100000"/>
              </a:lnSpc>
              <a:buSzPct val="45000"/>
              <a:buFont typeface="StarSymbol"/>
              <a:buChar char=""/>
            </a:pPr>
            <a:r>
              <a:rPr lang="en-US" sz="3000" dirty="0">
                <a:solidFill>
                  <a:srgbClr val="000000"/>
                </a:solidFill>
                <a:latin typeface="Times New Roman"/>
                <a:ea typeface="ＭＳ Ｐゴシック"/>
              </a:rPr>
              <a:t>Interesting numbers? (Nobody will use the representation of a movie for mathematics.)</a:t>
            </a:r>
            <a:endParaRPr dirty="0"/>
          </a:p>
          <a:p>
            <a:pPr lvl="1" algn="l">
              <a:lnSpc>
                <a:spcPct val="100000"/>
              </a:lnSpc>
              <a:buSzPct val="45000"/>
              <a:buFont typeface="StarSymbol"/>
              <a:buChar char=""/>
            </a:pPr>
            <a:r>
              <a:rPr lang="en-US" sz="3000" dirty="0">
                <a:solidFill>
                  <a:srgbClr val="000000"/>
                </a:solidFill>
                <a:latin typeface="Times New Roman"/>
                <a:ea typeface="ＭＳ Ｐゴシック"/>
              </a:rPr>
              <a:t>Primes?</a:t>
            </a:r>
            <a:endParaRPr dirty="0"/>
          </a:p>
        </p:txBody>
      </p:sp>
      <p:sp>
        <p:nvSpPr>
          <p:cNvPr id="82" name="CustomShape 4"/>
          <p:cNvSpPr/>
          <p:nvPr/>
        </p:nvSpPr>
        <p:spPr>
          <a:xfrm>
            <a:off x="627840" y="5867280"/>
            <a:ext cx="7342200" cy="515880"/>
          </a:xfrm>
          <a:prstGeom prst="rect">
            <a:avLst/>
          </a:prstGeom>
        </p:spPr>
        <p:txBody>
          <a:bodyPr lIns="90000" tIns="45000" rIns="90000" bIns="45000"/>
          <a:lstStyle/>
          <a:p>
            <a:pPr>
              <a:lnSpc>
                <a:spcPct val="100000"/>
              </a:lnSpc>
            </a:pPr>
            <a:endParaRPr/>
          </a:p>
          <a:p>
            <a:pPr>
              <a:lnSpc>
                <a:spcPct val="100000"/>
              </a:lnSpc>
            </a:pPr>
            <a:endParaRPr/>
          </a:p>
        </p:txBody>
      </p:sp>
      <p:sp>
        <p:nvSpPr>
          <p:cNvPr id="83" name="CustomShape 5"/>
          <p:cNvSpPr/>
          <p:nvPr/>
        </p:nvSpPr>
        <p:spPr>
          <a:xfrm>
            <a:off x="6847200" y="572040"/>
            <a:ext cx="2179080" cy="303120"/>
          </a:xfrm>
          <a:prstGeom prst="rect">
            <a:avLst/>
          </a:prstGeom>
        </p:spPr>
        <p:txBody>
          <a:bodyPr lIns="90000" tIns="45000" rIns="90000" bIns="45000"/>
          <a:lstStyle/>
          <a:p>
            <a:pPr algn="ctr">
              <a:lnSpc>
                <a:spcPct val="100000"/>
              </a:lnSpc>
            </a:pPr>
            <a:r>
              <a:rPr lang="en-US" sz="1400">
                <a:solidFill>
                  <a:srgbClr val="000000"/>
                </a:solidFill>
                <a:latin typeface="Arial Black"/>
              </a:rPr>
              <a:t>John French</a:t>
            </a:r>
            <a:endParaRPr/>
          </a:p>
        </p:txBody>
      </p:sp>
      <p:sp>
        <p:nvSpPr>
          <p:cNvPr id="2" name="Date Placeholder 1"/>
          <p:cNvSpPr>
            <a:spLocks noGrp="1"/>
          </p:cNvSpPr>
          <p:nvPr>
            <p:ph type="dt" sz="half" idx="12"/>
          </p:nvPr>
        </p:nvSpPr>
        <p:spPr/>
        <p:txBody>
          <a:bodyPr/>
          <a:lstStyle/>
          <a:p>
            <a:fld id="{DF46E1F0-BB63-6C4B-A53A-3DAC47F25F6A}" type="datetime1">
              <a:rPr lang="en-US" smtClean="0"/>
              <a:t>9/11/12</a:t>
            </a:fld>
            <a:endParaRPr lang="en-US"/>
          </a:p>
        </p:txBody>
      </p:sp>
      <p:sp>
        <p:nvSpPr>
          <p:cNvPr id="3" name="Footer Placeholder 2"/>
          <p:cNvSpPr>
            <a:spLocks noGrp="1"/>
          </p:cNvSpPr>
          <p:nvPr>
            <p:ph type="ftr" sz="quarter" idx="10"/>
          </p:nvPr>
        </p:nvSpPr>
        <p:spPr/>
        <p:txBody>
          <a:bodyPr/>
          <a:lstStyle/>
          <a:p>
            <a:r>
              <a:rPr lang="en-US" smtClean="0"/>
              <a:t>© 2012 Keith A. Pray</a:t>
            </a:r>
            <a:endParaRPr lang="en-US"/>
          </a:p>
        </p:txBody>
      </p:sp>
      <p:sp>
        <p:nvSpPr>
          <p:cNvPr id="4" name="Slide Number Placeholder 3"/>
          <p:cNvSpPr>
            <a:spLocks noGrp="1"/>
          </p:cNvSpPr>
          <p:nvPr>
            <p:ph type="sldNum" sz="quarter" idx="11"/>
          </p:nvPr>
        </p:nvSpPr>
        <p:spPr/>
        <p:txBody>
          <a:bodyPr/>
          <a:lstStyle/>
          <a:p>
            <a:fld id="{5F5AB265-2ABF-AF45-8112-5B977F4ACA40}" type="slidenum">
              <a:rPr lang="en-US" smtClean="0"/>
              <a:pPr/>
              <a:t>26</a:t>
            </a:fld>
            <a:endParaRPr lang="en-US"/>
          </a:p>
        </p:txBody>
      </p:sp>
    </p:spTree>
    <p:extLst>
      <p:ext uri="{BB962C8B-B14F-4D97-AF65-F5344CB8AC3E}">
        <p14:creationId xmlns:p14="http://schemas.microsoft.com/office/powerpoint/2010/main" val="796639151"/>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CustomShape 1"/>
          <p:cNvSpPr/>
          <p:nvPr/>
        </p:nvSpPr>
        <p:spPr>
          <a:xfrm>
            <a:off x="457200" y="762120"/>
            <a:ext cx="8228880" cy="1142280"/>
          </a:xfrm>
          <a:prstGeom prst="rect">
            <a:avLst/>
          </a:prstGeom>
        </p:spPr>
        <p:txBody>
          <a:bodyPr lIns="90000" tIns="45000" rIns="90000" bIns="45000" anchor="ctr"/>
          <a:lstStyle/>
          <a:p>
            <a:pPr>
              <a:lnSpc>
                <a:spcPct val="100000"/>
              </a:lnSpc>
            </a:pPr>
            <a:r>
              <a:rPr lang="en-US" sz="3600" dirty="0">
                <a:solidFill>
                  <a:srgbClr val="000000"/>
                </a:solidFill>
                <a:latin typeface="Arial Black"/>
                <a:ea typeface="ＭＳ Ｐゴシック"/>
              </a:rPr>
              <a:t>Illegal Primes</a:t>
            </a:r>
            <a:endParaRPr dirty="0"/>
          </a:p>
        </p:txBody>
      </p:sp>
      <p:sp>
        <p:nvSpPr>
          <p:cNvPr id="87" name="CustomShape 2"/>
          <p:cNvSpPr/>
          <p:nvPr/>
        </p:nvSpPr>
        <p:spPr>
          <a:xfrm>
            <a:off x="457200" y="1981080"/>
            <a:ext cx="8228880" cy="3885480"/>
          </a:xfrm>
          <a:prstGeom prst="rect">
            <a:avLst/>
          </a:prstGeom>
        </p:spPr>
        <p:txBody>
          <a:bodyPr lIns="90000" tIns="45000" rIns="90000" bIns="45000"/>
          <a:lstStyle/>
          <a:p>
            <a:pPr algn="l">
              <a:lnSpc>
                <a:spcPct val="100000"/>
              </a:lnSpc>
              <a:buSzPct val="75000"/>
              <a:buFont typeface="Wingdings" charset="2"/>
              <a:buChar char=""/>
            </a:pPr>
            <a:r>
              <a:rPr lang="en-US" sz="3000" dirty="0">
                <a:solidFill>
                  <a:srgbClr val="000000"/>
                </a:solidFill>
                <a:latin typeface="Times New Roman"/>
                <a:ea typeface="ＭＳ Ｐゴシック"/>
              </a:rPr>
              <a:t>Can you copyright a prime number?</a:t>
            </a:r>
            <a:endParaRPr dirty="0"/>
          </a:p>
          <a:p>
            <a:pPr lvl="2" algn="l">
              <a:lnSpc>
                <a:spcPct val="100000"/>
              </a:lnSpc>
              <a:buSzPct val="45000"/>
              <a:buFont typeface="StarSymbol"/>
              <a:buChar char=""/>
            </a:pPr>
            <a:r>
              <a:rPr lang="en-US" sz="800" dirty="0">
                <a:solidFill>
                  <a:srgbClr val="000000"/>
                </a:solidFill>
                <a:latin typeface="Times New Roman"/>
                <a:ea typeface="ＭＳ Ｐゴシック"/>
              </a:rPr>
              <a:t>49310 83597 02850 19002 75777 67239 07649 57284 90777 21502 08632 08075 01840 97926 27885 09765 88645 57802 01366 00732 86795 44734 11283 17353 67831 20155 75359 81978 54505 48115 71939 34587 73300 38009 93261 95058 76452 50238 20408 11018 98850 42615 17657 99417 04250 88903 70291 19015 87003 04794 32826 07382 14695 41570 33022 79875 57681 89560 16240 30064 11151 69008 72879 83819 42582 71674 56477 48166 84347 92846 45809 29131 53186 00700 10043 35318 93631 93439 12948 60445 03709 91980 04770 94629 21558 18071 11691 53031 87628 84778 78354 15759 32891 09329 54473 50881 88246 54950 60005 01900 62747 05305 38116 42782 94267 47485 34965 25745 36815 11706 55028 19055 52656 22135 31463 10421 00866 28679 71144 46706 36692 19825 86158 11125 15556 50481 34207 68673 23407 65505 48591 08269 56266 69306 62367 99702 10481 23965 62518 00681 83236 53959 34839 56753 57557 53246 19023 48106 47009 87753 02795 61868 92925 38069 33052 04238 14996 99454 56945 77413 83356 89906 00587 08321 81270 48611 33682 02651 59051 66351 87402 90181 97693 93767 78529 28722 10955 04129 25792 57381 86605 84501 50552 50274 99477 18831 29310 45769 80909 15304 61335 94190 30258 81320 59322 77444 38525 50466 77902 45186 97062 62778 88919 79580 42306 57506 15669 83469 56177 97879 65920 16440 51939 96071 69811 12615 19561 02762 83233 98257 91423 32172 69614 43744 38105 64855 29348 87634 92103 09887 02878 74532 33132 53212 26786 33283 70279 25099 74996 94887 75936 91591 76445 88032 71838 47402 35933 02037 48885 06755 70658 79194 61134 19323 07814 85443 64543 75113 20709 86063 90746 41756 41216 35042 38800 29678 08558 67037 03875 09410 76982 11837 65499 20520 43682 55854 64228 85024 29963 32268 53691 24648 55000 75591 66402 47292 40716 45072 53196 74499 95294 48434 74190 21077 29606 82055 81309 23626 83798 79519 66199 79828 55258 87161 09613 65617 80745 66159 24886 60889 81645 68541 72136 29208 46656 27913 14784 66791 55096 51543 10113 53858 62081 96875 83688 35955 77893 91454 53935 68199 60988 08540 47659 07358 97289 89834 25047 12891 84162 65878 96821 85380 87956 27903 99786 29449 39760 54675 34821 25675 01215 17082 73710 76462 70712 46753 21024 83678 15940 00875 05452 54353 7</a:t>
            </a:r>
            <a:endParaRPr dirty="0"/>
          </a:p>
          <a:p>
            <a:pPr algn="l">
              <a:lnSpc>
                <a:spcPct val="100000"/>
              </a:lnSpc>
              <a:buSzPct val="75000"/>
              <a:buFont typeface="Wingdings" charset="2"/>
              <a:buChar char=""/>
            </a:pPr>
            <a:r>
              <a:rPr lang="en-US" sz="3000" dirty="0">
                <a:solidFill>
                  <a:srgbClr val="000000"/>
                </a:solidFill>
                <a:latin typeface="Times New Roman"/>
                <a:ea typeface="ＭＳ Ｐゴシック"/>
              </a:rPr>
              <a:t>This number is executable and will decrypt a DVD. It is prime.</a:t>
            </a:r>
            <a:endParaRPr dirty="0"/>
          </a:p>
          <a:p>
            <a:pPr algn="l">
              <a:lnSpc>
                <a:spcPct val="100000"/>
              </a:lnSpc>
              <a:buSzPct val="75000"/>
              <a:buFont typeface="Wingdings" charset="2"/>
              <a:buChar char=""/>
            </a:pPr>
            <a:r>
              <a:rPr lang="en-US" sz="3000" dirty="0">
                <a:solidFill>
                  <a:srgbClr val="000000"/>
                </a:solidFill>
                <a:latin typeface="Times New Roman"/>
                <a:ea typeface="ＭＳ Ｐゴシック"/>
              </a:rPr>
              <a:t>Unlicensed DVD </a:t>
            </a:r>
            <a:r>
              <a:rPr lang="en-US" sz="3000" dirty="0" err="1">
                <a:solidFill>
                  <a:srgbClr val="000000"/>
                </a:solidFill>
                <a:latin typeface="Times New Roman"/>
                <a:ea typeface="ＭＳ Ｐゴシック"/>
              </a:rPr>
              <a:t>decprytion</a:t>
            </a:r>
            <a:r>
              <a:rPr lang="en-US" sz="3000" dirty="0">
                <a:solidFill>
                  <a:srgbClr val="000000"/>
                </a:solidFill>
                <a:latin typeface="Times New Roman"/>
                <a:ea typeface="ＭＳ Ｐゴシック"/>
              </a:rPr>
              <a:t> software is illegal to distribute under DMCA.</a:t>
            </a:r>
            <a:endParaRPr dirty="0"/>
          </a:p>
        </p:txBody>
      </p:sp>
      <p:sp>
        <p:nvSpPr>
          <p:cNvPr id="89" name="CustomShape 4"/>
          <p:cNvSpPr/>
          <p:nvPr/>
        </p:nvSpPr>
        <p:spPr>
          <a:xfrm>
            <a:off x="627840" y="5867280"/>
            <a:ext cx="7342200" cy="515880"/>
          </a:xfrm>
          <a:prstGeom prst="rect">
            <a:avLst/>
          </a:prstGeom>
        </p:spPr>
        <p:txBody>
          <a:bodyPr lIns="90000" tIns="45000" rIns="90000" bIns="45000"/>
          <a:lstStyle/>
          <a:p>
            <a:pPr>
              <a:lnSpc>
                <a:spcPct val="100000"/>
              </a:lnSpc>
            </a:pPr>
            <a:endParaRPr/>
          </a:p>
          <a:p>
            <a:pPr>
              <a:lnSpc>
                <a:spcPct val="100000"/>
              </a:lnSpc>
            </a:pPr>
            <a:endParaRPr/>
          </a:p>
        </p:txBody>
      </p:sp>
      <p:sp>
        <p:nvSpPr>
          <p:cNvPr id="90" name="CustomShape 5"/>
          <p:cNvSpPr/>
          <p:nvPr/>
        </p:nvSpPr>
        <p:spPr>
          <a:xfrm>
            <a:off x="6847200" y="572040"/>
            <a:ext cx="2179080" cy="303120"/>
          </a:xfrm>
          <a:prstGeom prst="rect">
            <a:avLst/>
          </a:prstGeom>
        </p:spPr>
        <p:txBody>
          <a:bodyPr lIns="90000" tIns="45000" rIns="90000" bIns="45000"/>
          <a:lstStyle/>
          <a:p>
            <a:pPr algn="ctr">
              <a:lnSpc>
                <a:spcPct val="100000"/>
              </a:lnSpc>
            </a:pPr>
            <a:r>
              <a:rPr lang="en-US" sz="1400">
                <a:solidFill>
                  <a:srgbClr val="000000"/>
                </a:solidFill>
                <a:latin typeface="Arial Black"/>
              </a:rPr>
              <a:t>John French</a:t>
            </a:r>
            <a:endParaRPr/>
          </a:p>
        </p:txBody>
      </p:sp>
      <p:sp>
        <p:nvSpPr>
          <p:cNvPr id="2" name="Date Placeholder 1"/>
          <p:cNvSpPr>
            <a:spLocks noGrp="1"/>
          </p:cNvSpPr>
          <p:nvPr>
            <p:ph type="dt" sz="half" idx="12"/>
          </p:nvPr>
        </p:nvSpPr>
        <p:spPr/>
        <p:txBody>
          <a:bodyPr/>
          <a:lstStyle/>
          <a:p>
            <a:fld id="{2D67C92C-523F-D340-8218-9983E86252EB}" type="datetime1">
              <a:rPr lang="en-US" smtClean="0"/>
              <a:t>9/11/12</a:t>
            </a:fld>
            <a:endParaRPr lang="en-US"/>
          </a:p>
        </p:txBody>
      </p:sp>
      <p:sp>
        <p:nvSpPr>
          <p:cNvPr id="3" name="Footer Placeholder 2"/>
          <p:cNvSpPr>
            <a:spLocks noGrp="1"/>
          </p:cNvSpPr>
          <p:nvPr>
            <p:ph type="ftr" sz="quarter" idx="10"/>
          </p:nvPr>
        </p:nvSpPr>
        <p:spPr/>
        <p:txBody>
          <a:bodyPr/>
          <a:lstStyle/>
          <a:p>
            <a:r>
              <a:rPr lang="en-US" smtClean="0"/>
              <a:t>© 2012 Keith A. Pray</a:t>
            </a:r>
            <a:endParaRPr lang="en-US"/>
          </a:p>
        </p:txBody>
      </p:sp>
      <p:sp>
        <p:nvSpPr>
          <p:cNvPr id="4" name="Slide Number Placeholder 3"/>
          <p:cNvSpPr>
            <a:spLocks noGrp="1"/>
          </p:cNvSpPr>
          <p:nvPr>
            <p:ph type="sldNum" sz="quarter" idx="11"/>
          </p:nvPr>
        </p:nvSpPr>
        <p:spPr/>
        <p:txBody>
          <a:bodyPr/>
          <a:lstStyle/>
          <a:p>
            <a:fld id="{5F5AB265-2ABF-AF45-8112-5B977F4ACA40}" type="slidenum">
              <a:rPr lang="en-US" smtClean="0"/>
              <a:pPr/>
              <a:t>27</a:t>
            </a:fld>
            <a:endParaRPr lang="en-US"/>
          </a:p>
        </p:txBody>
      </p:sp>
    </p:spTree>
    <p:extLst>
      <p:ext uri="{BB962C8B-B14F-4D97-AF65-F5344CB8AC3E}">
        <p14:creationId xmlns:p14="http://schemas.microsoft.com/office/powerpoint/2010/main" val="2075977319"/>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CustomShape 1"/>
          <p:cNvSpPr/>
          <p:nvPr/>
        </p:nvSpPr>
        <p:spPr>
          <a:xfrm>
            <a:off x="457200" y="762120"/>
            <a:ext cx="8228880" cy="1142280"/>
          </a:xfrm>
          <a:prstGeom prst="rect">
            <a:avLst/>
          </a:prstGeom>
        </p:spPr>
        <p:txBody>
          <a:bodyPr lIns="90000" tIns="45000" rIns="90000" bIns="45000" anchor="ctr"/>
          <a:lstStyle/>
          <a:p>
            <a:pPr>
              <a:lnSpc>
                <a:spcPct val="100000"/>
              </a:lnSpc>
            </a:pPr>
            <a:r>
              <a:rPr lang="en-US" sz="3600">
                <a:solidFill>
                  <a:srgbClr val="000000"/>
                </a:solidFill>
                <a:latin typeface="Arial Black"/>
                <a:ea typeface="ＭＳ Ｐゴシック"/>
              </a:rPr>
              <a:t>What should be illegal?</a:t>
            </a:r>
            <a:endParaRPr/>
          </a:p>
        </p:txBody>
      </p:sp>
      <p:sp>
        <p:nvSpPr>
          <p:cNvPr id="94" name="CustomShape 2"/>
          <p:cNvSpPr/>
          <p:nvPr/>
        </p:nvSpPr>
        <p:spPr>
          <a:xfrm>
            <a:off x="457200" y="1981080"/>
            <a:ext cx="8228880" cy="3885480"/>
          </a:xfrm>
          <a:prstGeom prst="rect">
            <a:avLst/>
          </a:prstGeom>
        </p:spPr>
        <p:txBody>
          <a:bodyPr lIns="90000" tIns="45000" rIns="90000" bIns="45000"/>
          <a:lstStyle/>
          <a:p>
            <a:pPr algn="l">
              <a:lnSpc>
                <a:spcPct val="100000"/>
              </a:lnSpc>
              <a:buSzPct val="75000"/>
              <a:buFont typeface="Wingdings" charset="2"/>
              <a:buChar char=""/>
            </a:pPr>
            <a:r>
              <a:rPr lang="en-US" sz="3000" dirty="0">
                <a:solidFill>
                  <a:srgbClr val="000000"/>
                </a:solidFill>
                <a:latin typeface="Times New Roman"/>
                <a:ea typeface="ＭＳ Ｐゴシック"/>
              </a:rPr>
              <a:t>Where do we draw the line?</a:t>
            </a:r>
            <a:endParaRPr dirty="0"/>
          </a:p>
          <a:p>
            <a:pPr algn="l">
              <a:lnSpc>
                <a:spcPct val="100000"/>
              </a:lnSpc>
              <a:buSzPct val="75000"/>
              <a:buFont typeface="Wingdings" charset="2"/>
              <a:buChar char=""/>
            </a:pPr>
            <a:r>
              <a:rPr lang="en-US" sz="3000" dirty="0">
                <a:solidFill>
                  <a:srgbClr val="000000"/>
                </a:solidFill>
                <a:latin typeface="Times New Roman"/>
                <a:ea typeface="ＭＳ Ｐゴシック"/>
              </a:rPr>
              <a:t>Every 64-bit number: 128 </a:t>
            </a:r>
            <a:r>
              <a:rPr lang="en-US" sz="3000" dirty="0" err="1">
                <a:solidFill>
                  <a:srgbClr val="000000"/>
                </a:solidFill>
                <a:latin typeface="Times New Roman"/>
                <a:ea typeface="ＭＳ Ｐゴシック"/>
              </a:rPr>
              <a:t>exabytes</a:t>
            </a:r>
            <a:endParaRPr dirty="0"/>
          </a:p>
          <a:p>
            <a:pPr algn="l">
              <a:lnSpc>
                <a:spcPct val="100000"/>
              </a:lnSpc>
              <a:buSzPct val="75000"/>
              <a:buFont typeface="Wingdings" charset="2"/>
              <a:buChar char=""/>
            </a:pPr>
            <a:r>
              <a:rPr lang="en-US" sz="3000" dirty="0">
                <a:solidFill>
                  <a:srgbClr val="000000"/>
                </a:solidFill>
                <a:latin typeface="Times New Roman"/>
                <a:ea typeface="ＭＳ Ｐゴシック"/>
              </a:rPr>
              <a:t>AACS key is 128 bits</a:t>
            </a:r>
            <a:endParaRPr dirty="0"/>
          </a:p>
          <a:p>
            <a:pPr algn="l">
              <a:lnSpc>
                <a:spcPct val="100000"/>
              </a:lnSpc>
              <a:buSzPct val="75000"/>
              <a:buFont typeface="Wingdings" charset="2"/>
              <a:buChar char=""/>
            </a:pPr>
            <a:r>
              <a:rPr lang="en-US" sz="3000" dirty="0">
                <a:solidFill>
                  <a:srgbClr val="000000"/>
                </a:solidFill>
                <a:latin typeface="Times New Roman"/>
                <a:ea typeface="ＭＳ Ｐゴシック"/>
              </a:rPr>
              <a:t>There is no defined limit, however.</a:t>
            </a:r>
            <a:endParaRPr dirty="0"/>
          </a:p>
        </p:txBody>
      </p:sp>
      <p:sp>
        <p:nvSpPr>
          <p:cNvPr id="96" name="CustomShape 4"/>
          <p:cNvSpPr/>
          <p:nvPr/>
        </p:nvSpPr>
        <p:spPr>
          <a:xfrm>
            <a:off x="627840" y="5867280"/>
            <a:ext cx="7342200" cy="515880"/>
          </a:xfrm>
          <a:prstGeom prst="rect">
            <a:avLst/>
          </a:prstGeom>
        </p:spPr>
        <p:txBody>
          <a:bodyPr lIns="90000" tIns="45000" rIns="90000" bIns="45000"/>
          <a:lstStyle/>
          <a:p>
            <a:pPr>
              <a:lnSpc>
                <a:spcPct val="100000"/>
              </a:lnSpc>
            </a:pPr>
            <a:endParaRPr/>
          </a:p>
          <a:p>
            <a:pPr>
              <a:lnSpc>
                <a:spcPct val="100000"/>
              </a:lnSpc>
            </a:pPr>
            <a:endParaRPr/>
          </a:p>
        </p:txBody>
      </p:sp>
      <p:sp>
        <p:nvSpPr>
          <p:cNvPr id="97" name="CustomShape 5"/>
          <p:cNvSpPr/>
          <p:nvPr/>
        </p:nvSpPr>
        <p:spPr>
          <a:xfrm>
            <a:off x="6847200" y="572040"/>
            <a:ext cx="2179080" cy="303120"/>
          </a:xfrm>
          <a:prstGeom prst="rect">
            <a:avLst/>
          </a:prstGeom>
        </p:spPr>
        <p:txBody>
          <a:bodyPr lIns="90000" tIns="45000" rIns="90000" bIns="45000"/>
          <a:lstStyle/>
          <a:p>
            <a:pPr algn="ctr">
              <a:lnSpc>
                <a:spcPct val="100000"/>
              </a:lnSpc>
            </a:pPr>
            <a:r>
              <a:rPr lang="en-US" sz="1400">
                <a:solidFill>
                  <a:srgbClr val="000000"/>
                </a:solidFill>
                <a:latin typeface="Arial Black"/>
              </a:rPr>
              <a:t>John French</a:t>
            </a:r>
            <a:endParaRPr/>
          </a:p>
        </p:txBody>
      </p:sp>
      <p:sp>
        <p:nvSpPr>
          <p:cNvPr id="2" name="Date Placeholder 1"/>
          <p:cNvSpPr>
            <a:spLocks noGrp="1"/>
          </p:cNvSpPr>
          <p:nvPr>
            <p:ph type="dt" sz="half" idx="12"/>
          </p:nvPr>
        </p:nvSpPr>
        <p:spPr/>
        <p:txBody>
          <a:bodyPr/>
          <a:lstStyle/>
          <a:p>
            <a:fld id="{46147848-EE5D-F841-9CAF-01EAB4979224}" type="datetime1">
              <a:rPr lang="en-US" smtClean="0"/>
              <a:t>9/11/12</a:t>
            </a:fld>
            <a:endParaRPr lang="en-US"/>
          </a:p>
        </p:txBody>
      </p:sp>
      <p:sp>
        <p:nvSpPr>
          <p:cNvPr id="3" name="Footer Placeholder 2"/>
          <p:cNvSpPr>
            <a:spLocks noGrp="1"/>
          </p:cNvSpPr>
          <p:nvPr>
            <p:ph type="ftr" sz="quarter" idx="10"/>
          </p:nvPr>
        </p:nvSpPr>
        <p:spPr/>
        <p:txBody>
          <a:bodyPr/>
          <a:lstStyle/>
          <a:p>
            <a:r>
              <a:rPr lang="en-US" smtClean="0"/>
              <a:t>© 2012 Keith A. Pray</a:t>
            </a:r>
            <a:endParaRPr lang="en-US"/>
          </a:p>
        </p:txBody>
      </p:sp>
      <p:sp>
        <p:nvSpPr>
          <p:cNvPr id="4" name="Slide Number Placeholder 3"/>
          <p:cNvSpPr>
            <a:spLocks noGrp="1"/>
          </p:cNvSpPr>
          <p:nvPr>
            <p:ph type="sldNum" sz="quarter" idx="11"/>
          </p:nvPr>
        </p:nvSpPr>
        <p:spPr/>
        <p:txBody>
          <a:bodyPr/>
          <a:lstStyle/>
          <a:p>
            <a:fld id="{5F5AB265-2ABF-AF45-8112-5B977F4ACA40}" type="slidenum">
              <a:rPr lang="en-US" smtClean="0"/>
              <a:pPr/>
              <a:t>28</a:t>
            </a:fld>
            <a:endParaRPr lang="en-US"/>
          </a:p>
        </p:txBody>
      </p:sp>
    </p:spTree>
    <p:extLst>
      <p:ext uri="{BB962C8B-B14F-4D97-AF65-F5344CB8AC3E}">
        <p14:creationId xmlns:p14="http://schemas.microsoft.com/office/powerpoint/2010/main" val="2013604912"/>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ustomShape 1"/>
          <p:cNvSpPr/>
          <p:nvPr/>
        </p:nvSpPr>
        <p:spPr>
          <a:xfrm>
            <a:off x="457200" y="762120"/>
            <a:ext cx="8228880" cy="1142280"/>
          </a:xfrm>
          <a:prstGeom prst="rect">
            <a:avLst/>
          </a:prstGeom>
        </p:spPr>
        <p:txBody>
          <a:bodyPr lIns="90000" tIns="45000" rIns="90000" bIns="45000" anchor="ctr"/>
          <a:lstStyle/>
          <a:p>
            <a:pPr>
              <a:lnSpc>
                <a:spcPct val="100000"/>
              </a:lnSpc>
            </a:pPr>
            <a:r>
              <a:rPr lang="en-US" sz="3600" dirty="0">
                <a:solidFill>
                  <a:srgbClr val="000000"/>
                </a:solidFill>
                <a:latin typeface="Arial Black"/>
                <a:ea typeface="ＭＳ Ｐゴシック"/>
              </a:rPr>
              <a:t>Sources</a:t>
            </a:r>
            <a:endParaRPr dirty="0"/>
          </a:p>
        </p:txBody>
      </p:sp>
      <p:sp>
        <p:nvSpPr>
          <p:cNvPr id="101" name="CustomShape 2"/>
          <p:cNvSpPr/>
          <p:nvPr/>
        </p:nvSpPr>
        <p:spPr>
          <a:xfrm>
            <a:off x="457200" y="1981080"/>
            <a:ext cx="8228880" cy="3885480"/>
          </a:xfrm>
          <a:prstGeom prst="rect">
            <a:avLst/>
          </a:prstGeom>
        </p:spPr>
        <p:txBody>
          <a:bodyPr lIns="90000" tIns="45000" rIns="90000" bIns="45000"/>
          <a:lstStyle/>
          <a:p>
            <a:pPr algn="l">
              <a:lnSpc>
                <a:spcPct val="100000"/>
              </a:lnSpc>
            </a:pPr>
            <a:r>
              <a:rPr lang="en-US" sz="3000" dirty="0">
                <a:solidFill>
                  <a:srgbClr val="000000"/>
                </a:solidFill>
                <a:latin typeface="Times New Roman"/>
                <a:ea typeface="ＭＳ Ｐゴシック"/>
                <a:hlinkClick r:id="rId3"/>
              </a:rPr>
              <a:t>http://www.theregister.co.uk/2001/03/19/dvd_descrambler_encoded_in_illegal/</a:t>
            </a:r>
            <a:endParaRPr dirty="0"/>
          </a:p>
          <a:p>
            <a:pPr algn="l">
              <a:lnSpc>
                <a:spcPct val="100000"/>
              </a:lnSpc>
            </a:pPr>
            <a:r>
              <a:rPr lang="en-US" sz="3000" dirty="0">
                <a:solidFill>
                  <a:srgbClr val="000000"/>
                </a:solidFill>
                <a:latin typeface="Times New Roman"/>
                <a:ea typeface="ＭＳ Ｐゴシック"/>
                <a:hlinkClick r:id="rId4"/>
              </a:rPr>
              <a:t>http://qntm.org/number</a:t>
            </a:r>
            <a:endParaRPr dirty="0"/>
          </a:p>
          <a:p>
            <a:pPr algn="l">
              <a:lnSpc>
                <a:spcPct val="100000"/>
              </a:lnSpc>
            </a:pPr>
            <a:r>
              <a:rPr lang="en-US" sz="3000" dirty="0">
                <a:solidFill>
                  <a:srgbClr val="000000"/>
                </a:solidFill>
                <a:latin typeface="Times New Roman"/>
                <a:ea typeface="ＭＳ Ｐゴシック"/>
                <a:hlinkClick r:id="rId5"/>
              </a:rPr>
              <a:t>http://www.cci-compeng.com/Unit_5_PC_Architecture/5303_Pentium_Family.htm</a:t>
            </a:r>
            <a:endParaRPr dirty="0"/>
          </a:p>
          <a:p>
            <a:pPr algn="l">
              <a:lnSpc>
                <a:spcPct val="100000"/>
              </a:lnSpc>
            </a:pPr>
            <a:r>
              <a:rPr lang="en-US" sz="3000" dirty="0">
                <a:solidFill>
                  <a:srgbClr val="000000"/>
                </a:solidFill>
                <a:latin typeface="Times New Roman"/>
                <a:ea typeface="ＭＳ Ｐゴシック"/>
                <a:hlinkClick r:id="rId6"/>
              </a:rPr>
              <a:t>http://www.chillingeffects.org/anticircumvention/notice.cgi?NoticeID=7180</a:t>
            </a:r>
            <a:endParaRPr dirty="0"/>
          </a:p>
          <a:p>
            <a:pPr algn="l">
              <a:lnSpc>
                <a:spcPct val="100000"/>
              </a:lnSpc>
            </a:pPr>
            <a:r>
              <a:rPr lang="en-US" sz="3000" dirty="0">
                <a:solidFill>
                  <a:srgbClr val="000000"/>
                </a:solidFill>
                <a:latin typeface="Times New Roman"/>
                <a:ea typeface="ＭＳ Ｐゴシック"/>
                <a:hlinkClick r:id="rId7"/>
              </a:rPr>
              <a:t>http://primes.utm.edu/curios/page.php?number_id=1214</a:t>
            </a:r>
            <a:endParaRPr dirty="0"/>
          </a:p>
          <a:p>
            <a:pPr algn="l">
              <a:lnSpc>
                <a:spcPct val="100000"/>
              </a:lnSpc>
            </a:pPr>
            <a:endParaRPr dirty="0"/>
          </a:p>
        </p:txBody>
      </p:sp>
      <p:sp>
        <p:nvSpPr>
          <p:cNvPr id="103" name="CustomShape 4"/>
          <p:cNvSpPr/>
          <p:nvPr/>
        </p:nvSpPr>
        <p:spPr>
          <a:xfrm>
            <a:off x="6847200" y="572040"/>
            <a:ext cx="2179080" cy="303120"/>
          </a:xfrm>
          <a:prstGeom prst="rect">
            <a:avLst/>
          </a:prstGeom>
        </p:spPr>
        <p:txBody>
          <a:bodyPr lIns="90000" tIns="45000" rIns="90000" bIns="45000"/>
          <a:lstStyle/>
          <a:p>
            <a:pPr algn="ctr">
              <a:lnSpc>
                <a:spcPct val="100000"/>
              </a:lnSpc>
            </a:pPr>
            <a:r>
              <a:rPr lang="en-US" sz="1400">
                <a:solidFill>
                  <a:srgbClr val="000000"/>
                </a:solidFill>
                <a:latin typeface="Arial Black"/>
              </a:rPr>
              <a:t>John French</a:t>
            </a:r>
            <a:endParaRPr/>
          </a:p>
        </p:txBody>
      </p:sp>
      <p:sp>
        <p:nvSpPr>
          <p:cNvPr id="2" name="Date Placeholder 1"/>
          <p:cNvSpPr>
            <a:spLocks noGrp="1"/>
          </p:cNvSpPr>
          <p:nvPr>
            <p:ph type="dt" sz="half" idx="12"/>
          </p:nvPr>
        </p:nvSpPr>
        <p:spPr/>
        <p:txBody>
          <a:bodyPr/>
          <a:lstStyle/>
          <a:p>
            <a:fld id="{3221D0BA-0BEE-B946-B33E-067F1A7F51DE}" type="datetime1">
              <a:rPr lang="en-US" smtClean="0"/>
              <a:t>9/11/12</a:t>
            </a:fld>
            <a:endParaRPr lang="en-US"/>
          </a:p>
        </p:txBody>
      </p:sp>
      <p:sp>
        <p:nvSpPr>
          <p:cNvPr id="3" name="Footer Placeholder 2"/>
          <p:cNvSpPr>
            <a:spLocks noGrp="1"/>
          </p:cNvSpPr>
          <p:nvPr>
            <p:ph type="ftr" sz="quarter" idx="10"/>
          </p:nvPr>
        </p:nvSpPr>
        <p:spPr/>
        <p:txBody>
          <a:bodyPr/>
          <a:lstStyle/>
          <a:p>
            <a:r>
              <a:rPr lang="en-US" smtClean="0"/>
              <a:t>© 2012 Keith A. Pray</a:t>
            </a:r>
            <a:endParaRPr lang="en-US"/>
          </a:p>
        </p:txBody>
      </p:sp>
      <p:sp>
        <p:nvSpPr>
          <p:cNvPr id="4" name="Slide Number Placeholder 3"/>
          <p:cNvSpPr>
            <a:spLocks noGrp="1"/>
          </p:cNvSpPr>
          <p:nvPr>
            <p:ph type="sldNum" sz="quarter" idx="11"/>
          </p:nvPr>
        </p:nvSpPr>
        <p:spPr/>
        <p:txBody>
          <a:bodyPr/>
          <a:lstStyle/>
          <a:p>
            <a:fld id="{5F5AB265-2ABF-AF45-8112-5B977F4ACA40}" type="slidenum">
              <a:rPr lang="en-US" smtClean="0"/>
              <a:pPr/>
              <a:t>29</a:t>
            </a:fld>
            <a:endParaRPr lang="en-US"/>
          </a:p>
        </p:txBody>
      </p:sp>
    </p:spTree>
    <p:extLst>
      <p:ext uri="{BB962C8B-B14F-4D97-AF65-F5344CB8AC3E}">
        <p14:creationId xmlns:p14="http://schemas.microsoft.com/office/powerpoint/2010/main" val="2256666070"/>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 2012 Keith A. Pray</a:t>
            </a:r>
            <a:endParaRPr lang="en-US"/>
          </a:p>
        </p:txBody>
      </p:sp>
      <p:pic>
        <p:nvPicPr>
          <p:cNvPr id="3" name="Picture 2"/>
          <p:cNvPicPr>
            <a:picLocks noChangeAspect="1"/>
          </p:cNvPicPr>
          <p:nvPr/>
        </p:nvPicPr>
        <p:blipFill>
          <a:blip r:embed="rId3"/>
          <a:stretch>
            <a:fillRect/>
          </a:stretch>
        </p:blipFill>
        <p:spPr>
          <a:xfrm>
            <a:off x="508000" y="2159000"/>
            <a:ext cx="8128000" cy="2527300"/>
          </a:xfrm>
          <a:prstGeom prst="rect">
            <a:avLst/>
          </a:prstGeom>
        </p:spPr>
      </p:pic>
      <p:sp>
        <p:nvSpPr>
          <p:cNvPr id="2" name="Date Placeholder 1"/>
          <p:cNvSpPr>
            <a:spLocks noGrp="1"/>
          </p:cNvSpPr>
          <p:nvPr>
            <p:ph type="dt" sz="half" idx="12"/>
          </p:nvPr>
        </p:nvSpPr>
        <p:spPr/>
        <p:txBody>
          <a:bodyPr/>
          <a:lstStyle/>
          <a:p>
            <a:fld id="{00C4552D-91EE-0D4F-BB44-17299688BA53}" type="datetime1">
              <a:rPr lang="en-US" smtClean="0"/>
              <a:t>9/11/12</a:t>
            </a:fld>
            <a:endParaRPr lang="en-US"/>
          </a:p>
        </p:txBody>
      </p:sp>
      <p:sp>
        <p:nvSpPr>
          <p:cNvPr id="5" name="Slide Number Placeholder 4"/>
          <p:cNvSpPr>
            <a:spLocks noGrp="1"/>
          </p:cNvSpPr>
          <p:nvPr>
            <p:ph type="sldNum" sz="quarter" idx="11"/>
          </p:nvPr>
        </p:nvSpPr>
        <p:spPr/>
        <p:txBody>
          <a:bodyPr/>
          <a:lstStyle/>
          <a:p>
            <a:fld id="{62640876-9D26-F348-8907-5A74C799E685}" type="slidenum">
              <a:rPr lang="en-US" smtClean="0"/>
              <a:pPr/>
              <a:t>3</a:t>
            </a:fld>
            <a:endParaRPr lang="en-US"/>
          </a:p>
        </p:txBody>
      </p:sp>
    </p:spTree>
    <p:extLst>
      <p:ext uri="{BB962C8B-B14F-4D97-AF65-F5344CB8AC3E}">
        <p14:creationId xmlns:p14="http://schemas.microsoft.com/office/powerpoint/2010/main" val="2369796363"/>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3"/>
          <p:cNvSpPr>
            <a:spLocks noGrp="1" noChangeArrowheads="1"/>
          </p:cNvSpPr>
          <p:nvPr>
            <p:ph type="dt" sz="quarter" idx="10"/>
          </p:nvPr>
        </p:nvSpPr>
        <p:spPr>
          <a:noFill/>
        </p:spPr>
        <p:txBody>
          <a:bodyPr/>
          <a:lstStyle/>
          <a:p>
            <a:fld id="{4DB22402-3CFF-5445-9747-10177D0AE49D}" type="datetime1">
              <a:rPr lang="en-US" smtClean="0"/>
              <a:t>9/11/12</a:t>
            </a:fld>
            <a:endParaRPr lang="en-US"/>
          </a:p>
        </p:txBody>
      </p:sp>
      <p:sp>
        <p:nvSpPr>
          <p:cNvPr id="75779" name="Rectangle 4"/>
          <p:cNvSpPr>
            <a:spLocks noGrp="1" noChangeArrowheads="1"/>
          </p:cNvSpPr>
          <p:nvPr>
            <p:ph type="ftr" sz="quarter" idx="11"/>
          </p:nvPr>
        </p:nvSpPr>
        <p:spPr>
          <a:noFill/>
        </p:spPr>
        <p:txBody>
          <a:bodyPr/>
          <a:lstStyle/>
          <a:p>
            <a:r>
              <a:rPr lang="en-US" smtClean="0"/>
              <a:t>© 2012 Keith A. Pray</a:t>
            </a:r>
            <a:endParaRPr lang="en-US"/>
          </a:p>
        </p:txBody>
      </p:sp>
      <p:sp>
        <p:nvSpPr>
          <p:cNvPr id="75780" name="Slide Number Placeholder 5"/>
          <p:cNvSpPr>
            <a:spLocks noGrp="1" noChangeArrowheads="1"/>
          </p:cNvSpPr>
          <p:nvPr>
            <p:ph type="sldNum" sz="quarter" idx="12"/>
          </p:nvPr>
        </p:nvSpPr>
        <p:spPr>
          <a:noFill/>
        </p:spPr>
        <p:txBody>
          <a:bodyPr/>
          <a:lstStyle/>
          <a:p>
            <a:fld id="{C31142B9-D246-D747-AAA7-3867F827A0DA}" type="slidenum">
              <a:rPr lang="en-US"/>
              <a:pPr/>
              <a:t>30</a:t>
            </a:fld>
            <a:endParaRPr lang="en-US"/>
          </a:p>
        </p:txBody>
      </p:sp>
      <p:sp>
        <p:nvSpPr>
          <p:cNvPr id="75781" name="Rectangle 2"/>
          <p:cNvSpPr>
            <a:spLocks noGrp="1" noChangeArrowheads="1"/>
          </p:cNvSpPr>
          <p:nvPr>
            <p:ph type="ctrTitle"/>
          </p:nvPr>
        </p:nvSpPr>
        <p:spPr/>
        <p:txBody>
          <a:bodyPr/>
          <a:lstStyle/>
          <a:p>
            <a:pPr eaLnBrk="1" hangingPunct="1"/>
            <a:r>
              <a:rPr lang="en-US" dirty="0">
                <a:ea typeface="ＭＳ Ｐゴシック" pitchFamily="-109" charset="-128"/>
                <a:cs typeface="ＭＳ Ｐゴシック" pitchFamily="-109" charset="-128"/>
              </a:rPr>
              <a:t>Class</a:t>
            </a:r>
            <a:r>
              <a:rPr lang="en-US" dirty="0" smtClean="0">
                <a:ea typeface="ＭＳ Ｐゴシック" pitchFamily="-109" charset="-128"/>
                <a:cs typeface="ＭＳ Ｐゴシック" pitchFamily="-109" charset="-128"/>
              </a:rPr>
              <a:t> 6 </a:t>
            </a:r>
            <a:r>
              <a:rPr lang="en-US" dirty="0">
                <a:ea typeface="ＭＳ Ｐゴシック" pitchFamily="-109" charset="-128"/>
                <a:cs typeface="ＭＳ Ｐゴシック" pitchFamily="-109" charset="-128"/>
              </a:rPr>
              <a:t/>
            </a:r>
            <a:br>
              <a:rPr lang="en-US" dirty="0">
                <a:ea typeface="ＭＳ Ｐゴシック" pitchFamily="-109" charset="-128"/>
                <a:cs typeface="ＭＳ Ｐゴシック" pitchFamily="-109" charset="-128"/>
              </a:rPr>
            </a:br>
            <a:r>
              <a:rPr lang="en-US" dirty="0">
                <a:ea typeface="ＭＳ Ｐゴシック" pitchFamily="-109" charset="-128"/>
                <a:cs typeface="ＭＳ Ｐゴシック" pitchFamily="-109" charset="-128"/>
              </a:rPr>
              <a:t>The End</a:t>
            </a:r>
          </a:p>
        </p:txBody>
      </p:sp>
      <p:sp>
        <p:nvSpPr>
          <p:cNvPr id="75782" name="Rectangle 8"/>
          <p:cNvSpPr>
            <a:spLocks noGrp="1" noChangeArrowheads="1"/>
          </p:cNvSpPr>
          <p:nvPr>
            <p:ph type="subTitle" idx="1"/>
          </p:nvPr>
        </p:nvSpPr>
        <p:spPr>
          <a:noFill/>
        </p:spPr>
        <p:txBody>
          <a:bodyPr/>
          <a:lstStyle/>
          <a:p>
            <a:pPr algn="r" defTabSz="242888" eaLnBrk="1" hangingPunct="1">
              <a:buFont typeface="Wingdings" pitchFamily="-109" charset="2"/>
              <a:buNone/>
            </a:pPr>
            <a:r>
              <a:rPr lang="en-US">
                <a:ea typeface="ＭＳ Ｐゴシック" pitchFamily="-109" charset="-128"/>
                <a:cs typeface="ＭＳ Ｐゴシック" pitchFamily="-109" charset="-128"/>
              </a:rPr>
              <a:t>Keith A. Pray</a:t>
            </a:r>
          </a:p>
          <a:p>
            <a:pPr algn="r" defTabSz="242888" eaLnBrk="1" hangingPunct="1">
              <a:buFont typeface="Wingdings" pitchFamily="-109" charset="2"/>
              <a:buNone/>
            </a:pPr>
            <a:r>
              <a:rPr lang="en-US">
                <a:ea typeface="ＭＳ Ｐゴシック" pitchFamily="-109" charset="-128"/>
                <a:cs typeface="ＭＳ Ｐゴシック" pitchFamily="-109" charset="-128"/>
              </a:rPr>
              <a:t>Instructor</a:t>
            </a:r>
          </a:p>
          <a:p>
            <a:pPr defTabSz="242888" eaLnBrk="1" hangingPunct="1">
              <a:buFont typeface="Wingdings" pitchFamily="-109" charset="2"/>
              <a:buNone/>
            </a:pPr>
            <a:r>
              <a:rPr lang="en-US" sz="2400">
                <a:ea typeface="ＭＳ Ｐゴシック" pitchFamily="-109" charset="-128"/>
                <a:cs typeface="ＭＳ Ｐゴシック" pitchFamily="-109" charset="-128"/>
              </a:rPr>
              <a:t>socialimps.keithpray.net</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Reading Notes – 4</a:t>
            </a:r>
            <a:r>
              <a:rPr lang="en-US" baseline="30000" dirty="0" smtClean="0"/>
              <a:t>th</a:t>
            </a:r>
            <a:r>
              <a:rPr lang="en-US" dirty="0" smtClean="0"/>
              <a:t> Edition</a:t>
            </a:r>
            <a:endParaRPr lang="en-US" dirty="0"/>
          </a:p>
        </p:txBody>
      </p:sp>
      <p:sp>
        <p:nvSpPr>
          <p:cNvPr id="3" name="Content Placeholder 2"/>
          <p:cNvSpPr>
            <a:spLocks noGrp="1"/>
          </p:cNvSpPr>
          <p:nvPr>
            <p:ph idx="1"/>
          </p:nvPr>
        </p:nvSpPr>
        <p:spPr/>
        <p:txBody>
          <a:bodyPr/>
          <a:lstStyle/>
          <a:p>
            <a:r>
              <a:rPr lang="en-US" sz="1800" dirty="0" smtClean="0"/>
              <a:t>pp. 184 does peer-to-peer always mean access to hard drives?</a:t>
            </a:r>
          </a:p>
          <a:p>
            <a:r>
              <a:rPr lang="en-US" sz="1800" dirty="0" smtClean="0"/>
              <a:t>pp. 187 How affordable were legal music download purchases at this time?</a:t>
            </a:r>
          </a:p>
          <a:p>
            <a:r>
              <a:rPr lang="en-US" sz="1800" dirty="0" smtClean="0"/>
              <a:t>pp. 190 Where does the 40 billion illegally music exchanges estimate come from (as in how did cited source arrive at the number)?</a:t>
            </a:r>
          </a:p>
          <a:p>
            <a:r>
              <a:rPr lang="en-US" sz="1800" dirty="0" smtClean="0"/>
              <a:t>pp. 197 Ambiguous use of “hackers”. In Chapter 6 it seems use of the term in this book is negative while recursive acronyms are clearly positive.</a:t>
            </a:r>
            <a:endParaRPr lang="en-US" sz="1800" dirty="0" smtClean="0">
              <a:sym typeface="Wingdings"/>
            </a:endParaRPr>
          </a:p>
          <a:p>
            <a:r>
              <a:rPr lang="en-US" sz="1800" dirty="0" smtClean="0"/>
              <a:t>pp. 199 Is this all the criticism of open source?</a:t>
            </a:r>
          </a:p>
          <a:p>
            <a:r>
              <a:rPr lang="en-US" sz="1800" dirty="0" smtClean="0"/>
              <a:t>pp. 202 Are these the only arguments for software IP protection?</a:t>
            </a:r>
          </a:p>
          <a:p>
            <a:r>
              <a:rPr lang="en-US" sz="1800" dirty="0" smtClean="0"/>
              <a:t>pp. 203 “tape and edit movies”?</a:t>
            </a:r>
          </a:p>
          <a:p>
            <a:r>
              <a:rPr lang="en-US" sz="1800" dirty="0" smtClean="0"/>
              <a:t>pp. 204 So lawyers are neither computers nor human?</a:t>
            </a:r>
          </a:p>
          <a:p>
            <a:r>
              <a:rPr lang="en-US" sz="1800" dirty="0" smtClean="0"/>
              <a:t>pp. 206 Does the conclusion compel publication of trade secrets?</a:t>
            </a:r>
          </a:p>
          <a:p>
            <a:r>
              <a:rPr lang="en-US" sz="1800" dirty="0" smtClean="0"/>
              <a:t>pp. 206 Last paragraph, “…to make copies that were previously considered fair use.” they still are fair use regardless of whether the technology prevents it or not.</a:t>
            </a:r>
          </a:p>
          <a:p>
            <a:r>
              <a:rPr lang="en-US" sz="1800" dirty="0" smtClean="0"/>
              <a:t>pp. 207 “…Napster … could not block 100%...” Who could?</a:t>
            </a:r>
            <a:endParaRPr lang="en-US" sz="1800" dirty="0"/>
          </a:p>
        </p:txBody>
      </p:sp>
      <p:sp>
        <p:nvSpPr>
          <p:cNvPr id="4" name="Footer Placeholder 3"/>
          <p:cNvSpPr>
            <a:spLocks noGrp="1"/>
          </p:cNvSpPr>
          <p:nvPr>
            <p:ph type="ftr" sz="quarter" idx="10"/>
          </p:nvPr>
        </p:nvSpPr>
        <p:spPr/>
        <p:txBody>
          <a:bodyPr/>
          <a:lstStyle/>
          <a:p>
            <a:r>
              <a:rPr lang="en-US" smtClean="0"/>
              <a:t>© 2012 Keith A. Pray</a:t>
            </a:r>
            <a:endParaRPr lang="en-US" dirty="0"/>
          </a:p>
        </p:txBody>
      </p:sp>
      <p:sp>
        <p:nvSpPr>
          <p:cNvPr id="5" name="Slide Number Placeholder 4"/>
          <p:cNvSpPr>
            <a:spLocks noGrp="1"/>
          </p:cNvSpPr>
          <p:nvPr>
            <p:ph type="sldNum" sz="quarter" idx="11"/>
          </p:nvPr>
        </p:nvSpPr>
        <p:spPr/>
        <p:txBody>
          <a:bodyPr/>
          <a:lstStyle/>
          <a:p>
            <a:fld id="{62640876-9D26-F348-8907-5A74C799E685}" type="slidenum">
              <a:rPr lang="en-US" smtClean="0"/>
              <a:pPr/>
              <a:t>31</a:t>
            </a:fld>
            <a:endParaRPr lang="en-US"/>
          </a:p>
        </p:txBody>
      </p:sp>
      <p:sp>
        <p:nvSpPr>
          <p:cNvPr id="6" name="Date Placeholder 5"/>
          <p:cNvSpPr>
            <a:spLocks noGrp="1"/>
          </p:cNvSpPr>
          <p:nvPr>
            <p:ph type="dt" sz="half" idx="12"/>
          </p:nvPr>
        </p:nvSpPr>
        <p:spPr/>
        <p:txBody>
          <a:bodyPr/>
          <a:lstStyle/>
          <a:p>
            <a:fld id="{9D4A5015-EFD5-C844-8502-BE06D9F15FA8}" type="datetime1">
              <a:rPr lang="en-US" smtClean="0"/>
              <a:t>9/11/12</a:t>
            </a:fld>
            <a:endParaRPr lang="en-US" dirty="0"/>
          </a:p>
        </p:txBody>
      </p:sp>
    </p:spTree>
    <p:extLst>
      <p:ext uri="{BB962C8B-B14F-4D97-AF65-F5344CB8AC3E}">
        <p14:creationId xmlns:p14="http://schemas.microsoft.com/office/powerpoint/2010/main" val="909166315"/>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Footer Placeholder 3"/>
          <p:cNvSpPr>
            <a:spLocks noGrp="1"/>
          </p:cNvSpPr>
          <p:nvPr>
            <p:ph type="ftr" sz="quarter" idx="10"/>
          </p:nvPr>
        </p:nvSpPr>
        <p:spPr>
          <a:noFill/>
        </p:spPr>
        <p:txBody>
          <a:bodyPr/>
          <a:lstStyle/>
          <a:p>
            <a:r>
              <a:rPr lang="en-US" smtClean="0"/>
              <a:t>© 2012 Keith A. Pray</a:t>
            </a:r>
            <a:endParaRPr lang="en-US"/>
          </a:p>
        </p:txBody>
      </p:sp>
      <p:sp>
        <p:nvSpPr>
          <p:cNvPr id="77827" name="Slide Number Placeholder 4"/>
          <p:cNvSpPr>
            <a:spLocks noGrp="1"/>
          </p:cNvSpPr>
          <p:nvPr>
            <p:ph type="sldNum" sz="quarter" idx="11"/>
          </p:nvPr>
        </p:nvSpPr>
        <p:spPr>
          <a:noFill/>
        </p:spPr>
        <p:txBody>
          <a:bodyPr/>
          <a:lstStyle/>
          <a:p>
            <a:fld id="{26F14FAB-DA30-C640-B3CC-EFD95BA742D9}" type="slidenum">
              <a:rPr lang="en-US" smtClean="0"/>
              <a:pPr/>
              <a:t>32</a:t>
            </a:fld>
            <a:endParaRPr lang="en-US" smtClean="0"/>
          </a:p>
        </p:txBody>
      </p:sp>
      <p:sp>
        <p:nvSpPr>
          <p:cNvPr id="77828" name="Date Placeholder 5"/>
          <p:cNvSpPr>
            <a:spLocks noGrp="1"/>
          </p:cNvSpPr>
          <p:nvPr>
            <p:ph type="dt" sz="quarter" idx="12"/>
          </p:nvPr>
        </p:nvSpPr>
        <p:spPr>
          <a:noFill/>
        </p:spPr>
        <p:txBody>
          <a:bodyPr/>
          <a:lstStyle/>
          <a:p>
            <a:fld id="{BB2A6106-7C34-D747-A8A7-9774483085D2}" type="datetime1">
              <a:rPr lang="en-US" smtClean="0"/>
              <a:t>9/11/12</a:t>
            </a:fld>
            <a:endParaRPr lang="en-US"/>
          </a:p>
        </p:txBody>
      </p:sp>
      <p:sp>
        <p:nvSpPr>
          <p:cNvPr id="77829" name="Rectangle 2"/>
          <p:cNvSpPr>
            <a:spLocks noGrp="1" noChangeArrowheads="1"/>
          </p:cNvSpPr>
          <p:nvPr>
            <p:ph type="title"/>
          </p:nvPr>
        </p:nvSpPr>
        <p:spPr/>
        <p:txBody>
          <a:bodyPr/>
          <a:lstStyle/>
          <a:p>
            <a:pPr eaLnBrk="1" hangingPunct="1"/>
            <a:r>
              <a:rPr lang="en-US">
                <a:ea typeface="ＭＳ Ｐゴシック" pitchFamily="-109" charset="-128"/>
                <a:cs typeface="ＭＳ Ｐゴシック" pitchFamily="-109" charset="-128"/>
              </a:rPr>
              <a:t>Intellectual Property</a:t>
            </a:r>
            <a:endParaRPr lang="en-US" sz="3200">
              <a:ea typeface="ＭＳ Ｐゴシック" pitchFamily="-109" charset="-128"/>
              <a:cs typeface="ＭＳ Ｐゴシック" pitchFamily="-109" charset="-128"/>
            </a:endParaRPr>
          </a:p>
        </p:txBody>
      </p:sp>
      <p:sp>
        <p:nvSpPr>
          <p:cNvPr id="77830" name="Rectangle 3"/>
          <p:cNvSpPr>
            <a:spLocks noGrp="1" noChangeArrowheads="1"/>
          </p:cNvSpPr>
          <p:nvPr>
            <p:ph type="body" idx="1"/>
          </p:nvPr>
        </p:nvSpPr>
        <p:spPr/>
        <p:txBody>
          <a:bodyPr/>
          <a:lstStyle/>
          <a:p>
            <a:pPr eaLnBrk="1" hangingPunct="1"/>
            <a:r>
              <a:rPr lang="en-US">
                <a:ea typeface="ＭＳ Ｐゴシック" pitchFamily="-109" charset="-128"/>
                <a:cs typeface="ＭＳ Ｐゴシック" pitchFamily="-109" charset="-128"/>
              </a:rPr>
              <a:t>What is it?</a:t>
            </a:r>
          </a:p>
          <a:p>
            <a:pPr lvl="1" eaLnBrk="1" hangingPunct="1"/>
            <a:r>
              <a:rPr lang="en-US">
                <a:ea typeface="ＭＳ Ｐゴシック" pitchFamily="-109" charset="-128"/>
                <a:cs typeface="ＭＳ Ｐゴシック" pitchFamily="-109" charset="-128"/>
              </a:rPr>
              <a:t>How is it different from physical property?</a:t>
            </a:r>
          </a:p>
          <a:p>
            <a:pPr eaLnBrk="1" hangingPunct="1"/>
            <a:r>
              <a:rPr lang="en-US">
                <a:ea typeface="ＭＳ Ｐゴシック" pitchFamily="-109" charset="-128"/>
                <a:cs typeface="ＭＳ Ｐゴシック" pitchFamily="-109" charset="-128"/>
              </a:rPr>
              <a:t>Why is it protected? </a:t>
            </a:r>
          </a:p>
          <a:p>
            <a:pPr eaLnBrk="1" hangingPunct="1"/>
            <a:r>
              <a:rPr lang="en-US">
                <a:ea typeface="ＭＳ Ｐゴシック" pitchFamily="-109" charset="-128"/>
                <a:cs typeface="ＭＳ Ｐゴシック" pitchFamily="-109" charset="-128"/>
              </a:rPr>
              <a:t>How is it protected?</a:t>
            </a:r>
          </a:p>
          <a:p>
            <a:pPr eaLnBrk="1" hangingPunct="1"/>
            <a:endParaRPr lang="en-US">
              <a:ea typeface="ＭＳ Ｐゴシック" pitchFamily="-109" charset="-128"/>
              <a:cs typeface="ＭＳ Ｐゴシック" pitchFamily="-109" charset="-128"/>
            </a:endParaRP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Footer Placeholder 3"/>
          <p:cNvSpPr>
            <a:spLocks noGrp="1"/>
          </p:cNvSpPr>
          <p:nvPr>
            <p:ph type="ftr" sz="quarter" idx="10"/>
          </p:nvPr>
        </p:nvSpPr>
        <p:spPr>
          <a:noFill/>
        </p:spPr>
        <p:txBody>
          <a:bodyPr/>
          <a:lstStyle/>
          <a:p>
            <a:r>
              <a:rPr lang="en-US" smtClean="0"/>
              <a:t>© 2012 Keith A. Pray</a:t>
            </a:r>
            <a:endParaRPr lang="en-US"/>
          </a:p>
        </p:txBody>
      </p:sp>
      <p:sp>
        <p:nvSpPr>
          <p:cNvPr id="79875" name="Slide Number Placeholder 4"/>
          <p:cNvSpPr>
            <a:spLocks noGrp="1"/>
          </p:cNvSpPr>
          <p:nvPr>
            <p:ph type="sldNum" sz="quarter" idx="11"/>
          </p:nvPr>
        </p:nvSpPr>
        <p:spPr>
          <a:noFill/>
        </p:spPr>
        <p:txBody>
          <a:bodyPr/>
          <a:lstStyle/>
          <a:p>
            <a:fld id="{A6B4CC1E-171F-D64E-B0B3-748339935C72}" type="slidenum">
              <a:rPr lang="en-US" smtClean="0"/>
              <a:pPr/>
              <a:t>33</a:t>
            </a:fld>
            <a:endParaRPr lang="en-US" smtClean="0"/>
          </a:p>
        </p:txBody>
      </p:sp>
      <p:sp>
        <p:nvSpPr>
          <p:cNvPr id="79876" name="Date Placeholder 5"/>
          <p:cNvSpPr>
            <a:spLocks noGrp="1"/>
          </p:cNvSpPr>
          <p:nvPr>
            <p:ph type="dt" sz="quarter" idx="12"/>
          </p:nvPr>
        </p:nvSpPr>
        <p:spPr>
          <a:noFill/>
        </p:spPr>
        <p:txBody>
          <a:bodyPr/>
          <a:lstStyle/>
          <a:p>
            <a:fld id="{390DCD79-BF7B-954D-8694-739E8E828B0A}" type="datetime1">
              <a:rPr lang="en-US" smtClean="0"/>
              <a:t>9/11/12</a:t>
            </a:fld>
            <a:endParaRPr lang="en-US"/>
          </a:p>
        </p:txBody>
      </p:sp>
      <p:sp>
        <p:nvSpPr>
          <p:cNvPr id="79877" name="Rectangle 2"/>
          <p:cNvSpPr>
            <a:spLocks noGrp="1" noChangeArrowheads="1"/>
          </p:cNvSpPr>
          <p:nvPr>
            <p:ph type="title"/>
          </p:nvPr>
        </p:nvSpPr>
        <p:spPr/>
        <p:txBody>
          <a:bodyPr/>
          <a:lstStyle/>
          <a:p>
            <a:pPr eaLnBrk="1" hangingPunct="1"/>
            <a:r>
              <a:rPr lang="en-US">
                <a:ea typeface="ＭＳ Ｐゴシック" pitchFamily="-109" charset="-128"/>
                <a:cs typeface="ＭＳ Ｐゴシック" pitchFamily="-109" charset="-128"/>
              </a:rPr>
              <a:t>Trademark</a:t>
            </a:r>
          </a:p>
        </p:txBody>
      </p:sp>
      <p:sp>
        <p:nvSpPr>
          <p:cNvPr id="79878" name="Rectangle 3"/>
          <p:cNvSpPr>
            <a:spLocks noGrp="1" noChangeArrowheads="1"/>
          </p:cNvSpPr>
          <p:nvPr>
            <p:ph type="body" idx="1"/>
          </p:nvPr>
        </p:nvSpPr>
        <p:spPr/>
        <p:txBody>
          <a:bodyPr/>
          <a:lstStyle/>
          <a:p>
            <a:pPr eaLnBrk="1" hangingPunct="1"/>
            <a:r>
              <a:rPr lang="en-US">
                <a:ea typeface="ＭＳ Ｐゴシック" pitchFamily="-109" charset="-128"/>
                <a:cs typeface="ＭＳ Ｐゴシック" pitchFamily="-109" charset="-128"/>
              </a:rPr>
              <a:t>Unique name, phrase, design, etc.</a:t>
            </a:r>
          </a:p>
          <a:p>
            <a:pPr eaLnBrk="1" hangingPunct="1"/>
            <a:r>
              <a:rPr lang="en-US">
                <a:ea typeface="ＭＳ Ｐゴシック" pitchFamily="-109" charset="-128"/>
                <a:cs typeface="ＭＳ Ｐゴシック" pitchFamily="-109" charset="-128"/>
              </a:rPr>
              <a:t>Use?</a:t>
            </a:r>
          </a:p>
          <a:p>
            <a:pPr eaLnBrk="1" hangingPunct="1"/>
            <a:r>
              <a:rPr lang="en-US">
                <a:ea typeface="ＭＳ Ｐゴシック" pitchFamily="-109" charset="-128"/>
                <a:cs typeface="ＭＳ Ｐゴシック" pitchFamily="-109" charset="-128"/>
              </a:rPr>
              <a:t>Scope?</a:t>
            </a:r>
          </a:p>
          <a:p>
            <a:pPr eaLnBrk="1" hangingPunct="1"/>
            <a:r>
              <a:rPr lang="en-US">
                <a:ea typeface="ＭＳ Ｐゴシック" pitchFamily="-109" charset="-128"/>
                <a:cs typeface="ＭＳ Ｐゴシック" pitchFamily="-109" charset="-128"/>
              </a:rPr>
              <a:t>Term?</a:t>
            </a:r>
          </a:p>
          <a:p>
            <a:pPr eaLnBrk="1" hangingPunct="1"/>
            <a:r>
              <a:rPr lang="en-US">
                <a:ea typeface="ＭＳ Ｐゴシック" pitchFamily="-109" charset="-128"/>
                <a:cs typeface="ＭＳ Ｐゴシック" pitchFamily="-109" charset="-128"/>
              </a:rPr>
              <a:t>What are some examples?</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Footer Placeholder 3"/>
          <p:cNvSpPr>
            <a:spLocks noGrp="1"/>
          </p:cNvSpPr>
          <p:nvPr>
            <p:ph type="ftr" sz="quarter" idx="10"/>
          </p:nvPr>
        </p:nvSpPr>
        <p:spPr>
          <a:noFill/>
        </p:spPr>
        <p:txBody>
          <a:bodyPr/>
          <a:lstStyle/>
          <a:p>
            <a:r>
              <a:rPr lang="en-US" smtClean="0"/>
              <a:t>© 2012 Keith A. Pray</a:t>
            </a:r>
            <a:endParaRPr lang="en-US"/>
          </a:p>
        </p:txBody>
      </p:sp>
      <p:sp>
        <p:nvSpPr>
          <p:cNvPr id="81923" name="Slide Number Placeholder 4"/>
          <p:cNvSpPr>
            <a:spLocks noGrp="1"/>
          </p:cNvSpPr>
          <p:nvPr>
            <p:ph type="sldNum" sz="quarter" idx="11"/>
          </p:nvPr>
        </p:nvSpPr>
        <p:spPr>
          <a:noFill/>
        </p:spPr>
        <p:txBody>
          <a:bodyPr/>
          <a:lstStyle/>
          <a:p>
            <a:fld id="{F339FFC4-2C16-364A-82B1-C88AF12285AA}" type="slidenum">
              <a:rPr lang="en-US" smtClean="0"/>
              <a:pPr/>
              <a:t>34</a:t>
            </a:fld>
            <a:endParaRPr lang="en-US" smtClean="0"/>
          </a:p>
        </p:txBody>
      </p:sp>
      <p:sp>
        <p:nvSpPr>
          <p:cNvPr id="81924" name="Date Placeholder 5"/>
          <p:cNvSpPr>
            <a:spLocks noGrp="1"/>
          </p:cNvSpPr>
          <p:nvPr>
            <p:ph type="dt" sz="quarter" idx="12"/>
          </p:nvPr>
        </p:nvSpPr>
        <p:spPr>
          <a:noFill/>
        </p:spPr>
        <p:txBody>
          <a:bodyPr/>
          <a:lstStyle/>
          <a:p>
            <a:fld id="{207DD8A3-FD5E-314A-9308-472623DEB3C4}" type="datetime1">
              <a:rPr lang="en-US" smtClean="0"/>
              <a:t>9/11/12</a:t>
            </a:fld>
            <a:endParaRPr lang="en-US"/>
          </a:p>
        </p:txBody>
      </p:sp>
      <p:sp>
        <p:nvSpPr>
          <p:cNvPr id="81925" name="Rectangle 2"/>
          <p:cNvSpPr>
            <a:spLocks noGrp="1" noChangeArrowheads="1"/>
          </p:cNvSpPr>
          <p:nvPr>
            <p:ph type="title"/>
          </p:nvPr>
        </p:nvSpPr>
        <p:spPr/>
        <p:txBody>
          <a:bodyPr/>
          <a:lstStyle/>
          <a:p>
            <a:pPr eaLnBrk="1" hangingPunct="1"/>
            <a:r>
              <a:rPr lang="en-US">
                <a:ea typeface="ＭＳ Ｐゴシック" pitchFamily="-109" charset="-128"/>
                <a:cs typeface="ＭＳ Ｐゴシック" pitchFamily="-109" charset="-128"/>
              </a:rPr>
              <a:t>Copyright</a:t>
            </a:r>
          </a:p>
        </p:txBody>
      </p:sp>
      <p:sp>
        <p:nvSpPr>
          <p:cNvPr id="81926" name="Rectangle 3"/>
          <p:cNvSpPr>
            <a:spLocks noGrp="1" noChangeArrowheads="1"/>
          </p:cNvSpPr>
          <p:nvPr>
            <p:ph type="body" idx="1"/>
          </p:nvPr>
        </p:nvSpPr>
        <p:spPr/>
        <p:txBody>
          <a:bodyPr/>
          <a:lstStyle/>
          <a:p>
            <a:pPr eaLnBrk="1" hangingPunct="1">
              <a:lnSpc>
                <a:spcPct val="90000"/>
              </a:lnSpc>
            </a:pPr>
            <a:r>
              <a:rPr lang="en-US" sz="2600">
                <a:ea typeface="ＭＳ Ｐゴシック" pitchFamily="-109" charset="-128"/>
                <a:cs typeface="ＭＳ Ｐゴシック" pitchFamily="-109" charset="-128"/>
              </a:rPr>
              <a:t>Protects work in tangible form.</a:t>
            </a:r>
          </a:p>
          <a:p>
            <a:pPr lvl="1" eaLnBrk="1" hangingPunct="1">
              <a:lnSpc>
                <a:spcPct val="90000"/>
              </a:lnSpc>
            </a:pPr>
            <a:r>
              <a:rPr lang="en-US" sz="1800"/>
              <a:t>Expression, not ideas</a:t>
            </a:r>
          </a:p>
          <a:p>
            <a:pPr eaLnBrk="1" hangingPunct="1">
              <a:lnSpc>
                <a:spcPct val="90000"/>
              </a:lnSpc>
            </a:pPr>
            <a:r>
              <a:rPr lang="en-US" sz="2600">
                <a:ea typeface="ＭＳ Ｐゴシック" pitchFamily="-109" charset="-128"/>
                <a:cs typeface="ＭＳ Ｐゴシック" pitchFamily="-109" charset="-128"/>
              </a:rPr>
              <a:t>Holder</a:t>
            </a:r>
          </a:p>
          <a:p>
            <a:pPr lvl="1" eaLnBrk="1" hangingPunct="1">
              <a:lnSpc>
                <a:spcPct val="90000"/>
              </a:lnSpc>
            </a:pPr>
            <a:r>
              <a:rPr lang="en-US" sz="1800"/>
              <a:t>US Default?</a:t>
            </a:r>
          </a:p>
          <a:p>
            <a:pPr lvl="2" eaLnBrk="1" hangingPunct="1">
              <a:lnSpc>
                <a:spcPct val="90000"/>
              </a:lnSpc>
            </a:pPr>
            <a:r>
              <a:rPr lang="en-US" sz="2000">
                <a:ea typeface="ＭＳ Ｐゴシック" pitchFamily="-109" charset="-128"/>
              </a:rPr>
              <a:t>Exceptions?, Transferred? Regained?</a:t>
            </a:r>
          </a:p>
          <a:p>
            <a:pPr lvl="1" eaLnBrk="1" hangingPunct="1">
              <a:lnSpc>
                <a:spcPct val="90000"/>
              </a:lnSpc>
            </a:pPr>
            <a:r>
              <a:rPr lang="en-US" sz="1800"/>
              <a:t>Rights: Controls distribution, Controls derivative work, Public Performance, others?</a:t>
            </a:r>
          </a:p>
          <a:p>
            <a:pPr lvl="1" eaLnBrk="1" hangingPunct="1">
              <a:lnSpc>
                <a:spcPct val="90000"/>
              </a:lnSpc>
            </a:pPr>
            <a:r>
              <a:rPr lang="en-US" sz="1800"/>
              <a:t>US Term?</a:t>
            </a:r>
          </a:p>
          <a:p>
            <a:pPr eaLnBrk="1" hangingPunct="1">
              <a:lnSpc>
                <a:spcPct val="90000"/>
              </a:lnSpc>
            </a:pPr>
            <a:r>
              <a:rPr lang="en-US" sz="2600">
                <a:ea typeface="ＭＳ Ｐゴシック" pitchFamily="-109" charset="-128"/>
                <a:cs typeface="ＭＳ Ｐゴシック" pitchFamily="-109" charset="-128"/>
              </a:rPr>
              <a:t>How are they governed?</a:t>
            </a:r>
          </a:p>
          <a:p>
            <a:pPr eaLnBrk="1" hangingPunct="1">
              <a:lnSpc>
                <a:spcPct val="90000"/>
              </a:lnSpc>
            </a:pPr>
            <a:r>
              <a:rPr lang="en-US" sz="2600">
                <a:ea typeface="ＭＳ Ｐゴシック" pitchFamily="-109" charset="-128"/>
                <a:cs typeface="ＭＳ Ｐゴシック" pitchFamily="-109" charset="-128"/>
              </a:rPr>
              <a:t>Fair Use?</a:t>
            </a:r>
          </a:p>
          <a:p>
            <a:pPr eaLnBrk="1" hangingPunct="1">
              <a:lnSpc>
                <a:spcPct val="90000"/>
              </a:lnSpc>
            </a:pPr>
            <a:r>
              <a:rPr lang="en-US" sz="2600">
                <a:ea typeface="ＭＳ Ｐゴシック" pitchFamily="-109" charset="-128"/>
                <a:cs typeface="ＭＳ Ｐゴシック" pitchFamily="-109" charset="-128"/>
              </a:rPr>
              <a:t>Rationale?</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Footer Placeholder 3"/>
          <p:cNvSpPr>
            <a:spLocks noGrp="1"/>
          </p:cNvSpPr>
          <p:nvPr>
            <p:ph type="ftr" sz="quarter" idx="10"/>
          </p:nvPr>
        </p:nvSpPr>
        <p:spPr>
          <a:noFill/>
        </p:spPr>
        <p:txBody>
          <a:bodyPr/>
          <a:lstStyle/>
          <a:p>
            <a:r>
              <a:rPr lang="en-US" smtClean="0"/>
              <a:t>© 2012 Keith A. Pray</a:t>
            </a:r>
            <a:endParaRPr lang="en-US"/>
          </a:p>
        </p:txBody>
      </p:sp>
      <p:sp>
        <p:nvSpPr>
          <p:cNvPr id="83971" name="Slide Number Placeholder 4"/>
          <p:cNvSpPr>
            <a:spLocks noGrp="1"/>
          </p:cNvSpPr>
          <p:nvPr>
            <p:ph type="sldNum" sz="quarter" idx="11"/>
          </p:nvPr>
        </p:nvSpPr>
        <p:spPr>
          <a:noFill/>
        </p:spPr>
        <p:txBody>
          <a:bodyPr/>
          <a:lstStyle/>
          <a:p>
            <a:fld id="{97E4A760-7DB0-2A4F-B4E1-87FCF8258516}" type="slidenum">
              <a:rPr lang="en-US" smtClean="0"/>
              <a:pPr/>
              <a:t>35</a:t>
            </a:fld>
            <a:endParaRPr lang="en-US" smtClean="0"/>
          </a:p>
        </p:txBody>
      </p:sp>
      <p:sp>
        <p:nvSpPr>
          <p:cNvPr id="83972" name="Date Placeholder 5"/>
          <p:cNvSpPr>
            <a:spLocks noGrp="1"/>
          </p:cNvSpPr>
          <p:nvPr>
            <p:ph type="dt" sz="quarter" idx="12"/>
          </p:nvPr>
        </p:nvSpPr>
        <p:spPr>
          <a:noFill/>
        </p:spPr>
        <p:txBody>
          <a:bodyPr/>
          <a:lstStyle/>
          <a:p>
            <a:fld id="{93419CC7-B971-5E44-9EBE-AE43EF5AFA13}" type="datetime1">
              <a:rPr lang="en-US" smtClean="0"/>
              <a:t>9/11/12</a:t>
            </a:fld>
            <a:endParaRPr lang="en-US"/>
          </a:p>
        </p:txBody>
      </p:sp>
      <p:sp>
        <p:nvSpPr>
          <p:cNvPr id="83973" name="Rectangle 2"/>
          <p:cNvSpPr>
            <a:spLocks noGrp="1" noChangeArrowheads="1"/>
          </p:cNvSpPr>
          <p:nvPr>
            <p:ph type="title"/>
          </p:nvPr>
        </p:nvSpPr>
        <p:spPr/>
        <p:txBody>
          <a:bodyPr/>
          <a:lstStyle/>
          <a:p>
            <a:pPr eaLnBrk="1" hangingPunct="1"/>
            <a:r>
              <a:rPr lang="en-US">
                <a:ea typeface="ＭＳ Ｐゴシック" pitchFamily="-109" charset="-128"/>
                <a:cs typeface="ＭＳ Ｐゴシック" pitchFamily="-109" charset="-128"/>
              </a:rPr>
              <a:t>Patent</a:t>
            </a:r>
          </a:p>
        </p:txBody>
      </p:sp>
      <p:sp>
        <p:nvSpPr>
          <p:cNvPr id="83974" name="Rectangle 3"/>
          <p:cNvSpPr>
            <a:spLocks noGrp="1" noChangeArrowheads="1"/>
          </p:cNvSpPr>
          <p:nvPr>
            <p:ph type="body" idx="1"/>
          </p:nvPr>
        </p:nvSpPr>
        <p:spPr/>
        <p:txBody>
          <a:bodyPr/>
          <a:lstStyle/>
          <a:p>
            <a:pPr eaLnBrk="1" hangingPunct="1"/>
            <a:r>
              <a:rPr lang="en-US">
                <a:ea typeface="ＭＳ Ｐゴシック" pitchFamily="-109" charset="-128"/>
                <a:cs typeface="ＭＳ Ｐゴシック" pitchFamily="-109" charset="-128"/>
              </a:rPr>
              <a:t>Covers?</a:t>
            </a:r>
          </a:p>
          <a:p>
            <a:pPr eaLnBrk="1" hangingPunct="1"/>
            <a:r>
              <a:rPr lang="en-US">
                <a:ea typeface="ＭＳ Ｐゴシック" pitchFamily="-109" charset="-128"/>
                <a:cs typeface="ＭＳ Ｐゴシック" pitchFamily="-109" charset="-128"/>
              </a:rPr>
              <a:t>Requirements?</a:t>
            </a:r>
          </a:p>
          <a:p>
            <a:pPr eaLnBrk="1" hangingPunct="1"/>
            <a:r>
              <a:rPr lang="en-US">
                <a:ea typeface="ＭＳ Ｐゴシック" pitchFamily="-109" charset="-128"/>
                <a:cs typeface="ＭＳ Ｐゴシック" pitchFamily="-109" charset="-128"/>
              </a:rPr>
              <a:t>Terms?</a:t>
            </a:r>
          </a:p>
          <a:p>
            <a:pPr eaLnBrk="1" hangingPunct="1"/>
            <a:endParaRPr lang="en-US">
              <a:ea typeface="ＭＳ Ｐゴシック" pitchFamily="-109" charset="-128"/>
              <a:cs typeface="ＭＳ Ｐゴシック" pitchFamily="-109" charset="-128"/>
            </a:endParaRPr>
          </a:p>
          <a:p>
            <a:pPr eaLnBrk="1" hangingPunct="1"/>
            <a:r>
              <a:rPr lang="en-US">
                <a:ea typeface="ＭＳ Ｐゴシック" pitchFamily="-109" charset="-128"/>
                <a:cs typeface="ＭＳ Ｐゴシック" pitchFamily="-109" charset="-128"/>
              </a:rPr>
              <a:t>You cannot patent an idea.</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Footer Placeholder 3"/>
          <p:cNvSpPr>
            <a:spLocks noGrp="1"/>
          </p:cNvSpPr>
          <p:nvPr>
            <p:ph type="ftr" sz="quarter" idx="10"/>
          </p:nvPr>
        </p:nvSpPr>
        <p:spPr>
          <a:noFill/>
        </p:spPr>
        <p:txBody>
          <a:bodyPr/>
          <a:lstStyle/>
          <a:p>
            <a:r>
              <a:rPr lang="en-US" smtClean="0"/>
              <a:t>© 2012 Keith A. Pray</a:t>
            </a:r>
            <a:endParaRPr lang="en-US"/>
          </a:p>
        </p:txBody>
      </p:sp>
      <p:sp>
        <p:nvSpPr>
          <p:cNvPr id="86019" name="Slide Number Placeholder 4"/>
          <p:cNvSpPr>
            <a:spLocks noGrp="1"/>
          </p:cNvSpPr>
          <p:nvPr>
            <p:ph type="sldNum" sz="quarter" idx="11"/>
          </p:nvPr>
        </p:nvSpPr>
        <p:spPr>
          <a:noFill/>
        </p:spPr>
        <p:txBody>
          <a:bodyPr/>
          <a:lstStyle/>
          <a:p>
            <a:fld id="{2796D12C-E283-6D45-B894-AC8E8760DB96}" type="slidenum">
              <a:rPr lang="en-US"/>
              <a:pPr/>
              <a:t>36</a:t>
            </a:fld>
            <a:endParaRPr lang="en-US"/>
          </a:p>
        </p:txBody>
      </p:sp>
      <p:sp>
        <p:nvSpPr>
          <p:cNvPr id="86020" name="Date Placeholder 5"/>
          <p:cNvSpPr>
            <a:spLocks noGrp="1"/>
          </p:cNvSpPr>
          <p:nvPr>
            <p:ph type="dt" sz="quarter" idx="12"/>
          </p:nvPr>
        </p:nvSpPr>
        <p:spPr>
          <a:noFill/>
        </p:spPr>
        <p:txBody>
          <a:bodyPr/>
          <a:lstStyle/>
          <a:p>
            <a:fld id="{AF433DAF-84DB-DB45-BCEF-F5D4BFB90D5E}" type="datetime1">
              <a:rPr lang="en-US" smtClean="0"/>
              <a:t>9/11/12</a:t>
            </a:fld>
            <a:endParaRPr lang="en-US"/>
          </a:p>
        </p:txBody>
      </p:sp>
      <p:sp>
        <p:nvSpPr>
          <p:cNvPr id="86021" name="Rectangle 2"/>
          <p:cNvSpPr>
            <a:spLocks noGrp="1" noChangeArrowheads="1"/>
          </p:cNvSpPr>
          <p:nvPr>
            <p:ph type="title"/>
          </p:nvPr>
        </p:nvSpPr>
        <p:spPr/>
        <p:txBody>
          <a:bodyPr/>
          <a:lstStyle/>
          <a:p>
            <a:r>
              <a:rPr lang="en-US">
                <a:ea typeface="ＭＳ Ｐゴシック" pitchFamily="-109" charset="-128"/>
                <a:cs typeface="ＭＳ Ｐゴシック" pitchFamily="-109" charset="-128"/>
              </a:rPr>
              <a:t>Trade Secret</a:t>
            </a:r>
          </a:p>
        </p:txBody>
      </p:sp>
      <p:sp>
        <p:nvSpPr>
          <p:cNvPr id="86022" name="Rectangle 3"/>
          <p:cNvSpPr>
            <a:spLocks noGrp="1" noChangeArrowheads="1"/>
          </p:cNvSpPr>
          <p:nvPr>
            <p:ph type="body" idx="1"/>
          </p:nvPr>
        </p:nvSpPr>
        <p:spPr/>
        <p:txBody>
          <a:bodyPr/>
          <a:lstStyle/>
          <a:p>
            <a:r>
              <a:rPr lang="en-US">
                <a:ea typeface="ＭＳ Ｐゴシック" pitchFamily="-109" charset="-128"/>
                <a:cs typeface="ＭＳ Ｐゴシック" pitchFamily="-109" charset="-128"/>
              </a:rPr>
              <a:t>What are they?</a:t>
            </a:r>
          </a:p>
          <a:p>
            <a:r>
              <a:rPr lang="en-US">
                <a:ea typeface="ＭＳ Ｐゴシック" pitchFamily="-109" charset="-128"/>
                <a:cs typeface="ＭＳ Ｐゴシック" pitchFamily="-109" charset="-128"/>
              </a:rPr>
              <a:t>How are they enforced?</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Footer Placeholder 3"/>
          <p:cNvSpPr>
            <a:spLocks noGrp="1"/>
          </p:cNvSpPr>
          <p:nvPr>
            <p:ph type="ftr" sz="quarter" idx="10"/>
          </p:nvPr>
        </p:nvSpPr>
        <p:spPr>
          <a:noFill/>
        </p:spPr>
        <p:txBody>
          <a:bodyPr/>
          <a:lstStyle/>
          <a:p>
            <a:r>
              <a:rPr lang="en-US" smtClean="0"/>
              <a:t>© 2012 Keith A. Pray</a:t>
            </a:r>
            <a:endParaRPr lang="en-US"/>
          </a:p>
        </p:txBody>
      </p:sp>
      <p:sp>
        <p:nvSpPr>
          <p:cNvPr id="88067" name="Slide Number Placeholder 4"/>
          <p:cNvSpPr>
            <a:spLocks noGrp="1"/>
          </p:cNvSpPr>
          <p:nvPr>
            <p:ph type="sldNum" sz="quarter" idx="11"/>
          </p:nvPr>
        </p:nvSpPr>
        <p:spPr>
          <a:noFill/>
        </p:spPr>
        <p:txBody>
          <a:bodyPr/>
          <a:lstStyle/>
          <a:p>
            <a:fld id="{5194380A-DC83-F247-9D3F-0E7C250710BA}" type="slidenum">
              <a:rPr lang="en-US"/>
              <a:pPr/>
              <a:t>37</a:t>
            </a:fld>
            <a:endParaRPr lang="en-US"/>
          </a:p>
        </p:txBody>
      </p:sp>
      <p:sp>
        <p:nvSpPr>
          <p:cNvPr id="88068" name="Date Placeholder 5"/>
          <p:cNvSpPr>
            <a:spLocks noGrp="1"/>
          </p:cNvSpPr>
          <p:nvPr>
            <p:ph type="dt" sz="quarter" idx="12"/>
          </p:nvPr>
        </p:nvSpPr>
        <p:spPr>
          <a:noFill/>
        </p:spPr>
        <p:txBody>
          <a:bodyPr/>
          <a:lstStyle/>
          <a:p>
            <a:fld id="{D1DBA3AE-D098-D949-835F-5D295487B98B}" type="datetime1">
              <a:rPr lang="en-US" smtClean="0"/>
              <a:t>9/11/12</a:t>
            </a:fld>
            <a:endParaRPr lang="en-US"/>
          </a:p>
        </p:txBody>
      </p:sp>
      <p:sp>
        <p:nvSpPr>
          <p:cNvPr id="88069" name="Rectangle 2"/>
          <p:cNvSpPr>
            <a:spLocks noGrp="1" noChangeArrowheads="1"/>
          </p:cNvSpPr>
          <p:nvPr>
            <p:ph type="title"/>
          </p:nvPr>
        </p:nvSpPr>
        <p:spPr/>
        <p:txBody>
          <a:bodyPr/>
          <a:lstStyle/>
          <a:p>
            <a:r>
              <a:rPr lang="en-US" sz="3200">
                <a:ea typeface="ＭＳ Ｐゴシック" pitchFamily="-109" charset="-128"/>
                <a:cs typeface="ＭＳ Ｐゴシック" pitchFamily="-109" charset="-128"/>
              </a:rPr>
              <a:t>How Does Intellectual Property Protection Apply To Computers?</a:t>
            </a:r>
          </a:p>
        </p:txBody>
      </p:sp>
      <p:sp>
        <p:nvSpPr>
          <p:cNvPr id="88070" name="Rectangle 3"/>
          <p:cNvSpPr>
            <a:spLocks noGrp="1" noChangeArrowheads="1"/>
          </p:cNvSpPr>
          <p:nvPr>
            <p:ph type="body" idx="1"/>
          </p:nvPr>
        </p:nvSpPr>
        <p:spPr/>
        <p:txBody>
          <a:bodyPr/>
          <a:lstStyle/>
          <a:p>
            <a:r>
              <a:rPr lang="en-US">
                <a:ea typeface="ＭＳ Ｐゴシック" pitchFamily="-109" charset="-128"/>
                <a:cs typeface="ＭＳ Ｐゴシック" pitchFamily="-109" charset="-128"/>
              </a:rPr>
              <a:t>Hardware design</a:t>
            </a:r>
          </a:p>
          <a:p>
            <a:r>
              <a:rPr lang="en-US">
                <a:ea typeface="ＭＳ Ｐゴシック" pitchFamily="-109" charset="-128"/>
                <a:cs typeface="ＭＳ Ｐゴシック" pitchFamily="-109" charset="-128"/>
              </a:rPr>
              <a:t>Programs</a:t>
            </a:r>
          </a:p>
          <a:p>
            <a:r>
              <a:rPr lang="en-US">
                <a:ea typeface="ＭＳ Ｐゴシック" pitchFamily="-109" charset="-128"/>
                <a:cs typeface="ＭＳ Ｐゴシック" pitchFamily="-109" charset="-128"/>
              </a:rPr>
              <a:t>Algorithms</a:t>
            </a:r>
          </a:p>
          <a:p>
            <a:r>
              <a:rPr lang="en-US">
                <a:ea typeface="ＭＳ Ｐゴシック" pitchFamily="-109" charset="-128"/>
                <a:cs typeface="ＭＳ Ｐゴシック" pitchFamily="-109" charset="-128"/>
              </a:rPr>
              <a:t>Look And feel</a:t>
            </a:r>
          </a:p>
          <a:p>
            <a:r>
              <a:rPr lang="en-US">
                <a:ea typeface="ＭＳ Ｐゴシック" pitchFamily="-109" charset="-128"/>
                <a:cs typeface="ＭＳ Ｐゴシック" pitchFamily="-109" charset="-128"/>
              </a:rPr>
              <a:t>Music And Text Sharing</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Footer Placeholder 3"/>
          <p:cNvSpPr>
            <a:spLocks noGrp="1"/>
          </p:cNvSpPr>
          <p:nvPr>
            <p:ph type="ftr" sz="quarter" idx="10"/>
          </p:nvPr>
        </p:nvSpPr>
        <p:spPr>
          <a:noFill/>
        </p:spPr>
        <p:txBody>
          <a:bodyPr/>
          <a:lstStyle/>
          <a:p>
            <a:r>
              <a:rPr lang="en-US" smtClean="0"/>
              <a:t>© 2012 Keith A. Pray</a:t>
            </a:r>
            <a:endParaRPr lang="en-US"/>
          </a:p>
        </p:txBody>
      </p:sp>
      <p:sp>
        <p:nvSpPr>
          <p:cNvPr id="90115" name="Slide Number Placeholder 4"/>
          <p:cNvSpPr>
            <a:spLocks noGrp="1"/>
          </p:cNvSpPr>
          <p:nvPr>
            <p:ph type="sldNum" sz="quarter" idx="11"/>
          </p:nvPr>
        </p:nvSpPr>
        <p:spPr>
          <a:noFill/>
        </p:spPr>
        <p:txBody>
          <a:bodyPr/>
          <a:lstStyle/>
          <a:p>
            <a:fld id="{FCFCAC67-FF01-BE42-9E87-5AE8C7A00C1D}" type="slidenum">
              <a:rPr lang="en-US"/>
              <a:pPr/>
              <a:t>38</a:t>
            </a:fld>
            <a:endParaRPr lang="en-US"/>
          </a:p>
        </p:txBody>
      </p:sp>
      <p:sp>
        <p:nvSpPr>
          <p:cNvPr id="90116" name="Date Placeholder 5"/>
          <p:cNvSpPr>
            <a:spLocks noGrp="1"/>
          </p:cNvSpPr>
          <p:nvPr>
            <p:ph type="dt" sz="quarter" idx="12"/>
          </p:nvPr>
        </p:nvSpPr>
        <p:spPr>
          <a:noFill/>
        </p:spPr>
        <p:txBody>
          <a:bodyPr/>
          <a:lstStyle/>
          <a:p>
            <a:fld id="{E44B2B55-7893-9D49-8639-36D6C5FECCCE}" type="datetime1">
              <a:rPr lang="en-US" smtClean="0"/>
              <a:t>9/11/12</a:t>
            </a:fld>
            <a:endParaRPr lang="en-US"/>
          </a:p>
        </p:txBody>
      </p:sp>
      <p:sp>
        <p:nvSpPr>
          <p:cNvPr id="90117" name="Rectangle 2"/>
          <p:cNvSpPr>
            <a:spLocks noGrp="1" noChangeArrowheads="1"/>
          </p:cNvSpPr>
          <p:nvPr>
            <p:ph type="title"/>
          </p:nvPr>
        </p:nvSpPr>
        <p:spPr/>
        <p:txBody>
          <a:bodyPr/>
          <a:lstStyle/>
          <a:p>
            <a:r>
              <a:rPr lang="en-US">
                <a:ea typeface="ＭＳ Ｐゴシック" pitchFamily="-109" charset="-128"/>
                <a:cs typeface="ＭＳ Ｐゴシック" pitchFamily="-109" charset="-128"/>
              </a:rPr>
              <a:t>Protecting Software</a:t>
            </a:r>
          </a:p>
        </p:txBody>
      </p:sp>
      <p:sp>
        <p:nvSpPr>
          <p:cNvPr id="90118" name="Rectangle 3"/>
          <p:cNvSpPr>
            <a:spLocks noGrp="1" noChangeArrowheads="1"/>
          </p:cNvSpPr>
          <p:nvPr>
            <p:ph type="body" idx="1"/>
          </p:nvPr>
        </p:nvSpPr>
        <p:spPr/>
        <p:txBody>
          <a:bodyPr/>
          <a:lstStyle/>
          <a:p>
            <a:r>
              <a:rPr lang="en-US">
                <a:ea typeface="ＭＳ Ｐゴシック" pitchFamily="-109" charset="-128"/>
                <a:cs typeface="ＭＳ Ｐゴシック" pitchFamily="-109" charset="-128"/>
              </a:rPr>
              <a:t>Patented?</a:t>
            </a:r>
          </a:p>
          <a:p>
            <a:r>
              <a:rPr lang="en-US">
                <a:ea typeface="ＭＳ Ｐゴシック" pitchFamily="-109" charset="-128"/>
                <a:cs typeface="ＭＳ Ｐゴシック" pitchFamily="-109" charset="-128"/>
              </a:rPr>
              <a:t>Copyrighted?</a:t>
            </a:r>
          </a:p>
          <a:p>
            <a:r>
              <a:rPr lang="en-US">
                <a:ea typeface="ＭＳ Ｐゴシック" pitchFamily="-109" charset="-128"/>
                <a:cs typeface="ＭＳ Ｐゴシック" pitchFamily="-109" charset="-128"/>
              </a:rPr>
              <a:t>Trade Secret?</a:t>
            </a:r>
          </a:p>
          <a:p>
            <a:endParaRPr lang="en-US">
              <a:ea typeface="ＭＳ Ｐゴシック" pitchFamily="-109" charset="-128"/>
              <a:cs typeface="ＭＳ Ｐゴシック" pitchFamily="-109" charset="-128"/>
            </a:endParaRPr>
          </a:p>
          <a:p>
            <a:r>
              <a:rPr lang="en-US">
                <a:ea typeface="ＭＳ Ｐゴシック" pitchFamily="-109" charset="-128"/>
                <a:cs typeface="ＭＳ Ｐゴシック" pitchFamily="-109" charset="-128"/>
              </a:rPr>
              <a:t>License agreements?</a:t>
            </a:r>
          </a:p>
          <a:p>
            <a:r>
              <a:rPr lang="en-US">
                <a:ea typeface="ＭＳ Ｐゴシック" pitchFamily="-109" charset="-128"/>
                <a:cs typeface="ＭＳ Ｐゴシック" pitchFamily="-109" charset="-128"/>
              </a:rPr>
              <a:t>Open source and free software?</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ea typeface="ＭＳ Ｐゴシック" pitchFamily="-109" charset="-128"/>
                <a:cs typeface="ＭＳ Ｐゴシック" pitchFamily="-109" charset="-128"/>
              </a:rPr>
              <a:t>Quiz - Intellectual Property </a:t>
            </a:r>
          </a:p>
        </p:txBody>
      </p:sp>
      <p:sp>
        <p:nvSpPr>
          <p:cNvPr id="19459" name="Text Placeholder 7"/>
          <p:cNvSpPr>
            <a:spLocks noGrp="1"/>
          </p:cNvSpPr>
          <p:nvPr>
            <p:ph type="body" idx="1"/>
          </p:nvPr>
        </p:nvSpPr>
        <p:spPr>
          <a:xfrm>
            <a:off x="457200" y="1535113"/>
            <a:ext cx="4191000" cy="639762"/>
          </a:xfrm>
        </p:spPr>
        <p:txBody>
          <a:bodyPr/>
          <a:lstStyle/>
          <a:p>
            <a:r>
              <a:rPr lang="en-US" dirty="0" smtClean="0">
                <a:ea typeface="ＭＳ Ｐゴシック" pitchFamily="-109" charset="-128"/>
                <a:cs typeface="ＭＳ Ｐゴシック" pitchFamily="-109" charset="-128"/>
              </a:rPr>
              <a:t>For each of the IP protections below answer a - </a:t>
            </a:r>
            <a:r>
              <a:rPr lang="en-US" dirty="0" err="1" smtClean="0">
                <a:ea typeface="ＭＳ Ｐゴシック" pitchFamily="-109" charset="-128"/>
                <a:cs typeface="ＭＳ Ｐゴシック" pitchFamily="-109" charset="-128"/>
              </a:rPr>
              <a:t>f</a:t>
            </a:r>
            <a:r>
              <a:rPr lang="en-US" dirty="0" smtClean="0">
                <a:ea typeface="ＭＳ Ｐゴシック" pitchFamily="-109" charset="-128"/>
                <a:cs typeface="ＭＳ Ｐゴシック" pitchFamily="-109" charset="-128"/>
              </a:rPr>
              <a:t>.</a:t>
            </a:r>
          </a:p>
        </p:txBody>
      </p:sp>
      <p:sp>
        <p:nvSpPr>
          <p:cNvPr id="19460" name="Content Placeholder 2"/>
          <p:cNvSpPr>
            <a:spLocks noGrp="1"/>
          </p:cNvSpPr>
          <p:nvPr>
            <p:ph sz="half" idx="2"/>
          </p:nvPr>
        </p:nvSpPr>
        <p:spPr/>
        <p:txBody>
          <a:bodyPr/>
          <a:lstStyle/>
          <a:p>
            <a:pPr marL="514350" indent="-514350">
              <a:buFont typeface="Arial Black" pitchFamily="-109" charset="0"/>
              <a:buAutoNum type="arabicPeriod"/>
            </a:pPr>
            <a:endParaRPr lang="en-US" dirty="0" smtClean="0">
              <a:ea typeface="ＭＳ Ｐゴシック" pitchFamily="-109" charset="-128"/>
              <a:cs typeface="ＭＳ Ｐゴシック" pitchFamily="-109" charset="-128"/>
            </a:endParaRPr>
          </a:p>
          <a:p>
            <a:pPr marL="514350" indent="-514350">
              <a:buFont typeface="Arial Black" pitchFamily="-109" charset="0"/>
              <a:buAutoNum type="arabicPeriod"/>
            </a:pPr>
            <a:r>
              <a:rPr lang="en-US" dirty="0" smtClean="0">
                <a:ea typeface="ＭＳ Ｐゴシック" pitchFamily="-109" charset="-128"/>
                <a:cs typeface="ＭＳ Ｐゴシック" pitchFamily="-109" charset="-128"/>
              </a:rPr>
              <a:t>Trademark</a:t>
            </a:r>
          </a:p>
          <a:p>
            <a:pPr marL="514350" indent="-514350">
              <a:buFont typeface="Arial Black" pitchFamily="-109" charset="0"/>
              <a:buAutoNum type="arabicPeriod"/>
            </a:pPr>
            <a:r>
              <a:rPr lang="en-US" dirty="0" smtClean="0">
                <a:ea typeface="ＭＳ Ｐゴシック" pitchFamily="-109" charset="-128"/>
                <a:cs typeface="ＭＳ Ｐゴシック" pitchFamily="-109" charset="-128"/>
              </a:rPr>
              <a:t>Copyright</a:t>
            </a:r>
          </a:p>
          <a:p>
            <a:pPr marL="514350" indent="-514350">
              <a:buFont typeface="Arial Black" pitchFamily="-109" charset="0"/>
              <a:buAutoNum type="arabicPeriod"/>
            </a:pPr>
            <a:r>
              <a:rPr lang="en-US" dirty="0" smtClean="0">
                <a:ea typeface="ＭＳ Ｐゴシック" pitchFamily="-109" charset="-128"/>
                <a:cs typeface="ＭＳ Ｐゴシック" pitchFamily="-109" charset="-128"/>
              </a:rPr>
              <a:t>Patent</a:t>
            </a:r>
          </a:p>
          <a:p>
            <a:pPr marL="514350" indent="-514350">
              <a:buFont typeface="Arial Black" pitchFamily="-109" charset="0"/>
              <a:buAutoNum type="arabicPeriod"/>
            </a:pPr>
            <a:r>
              <a:rPr lang="en-US" dirty="0" smtClean="0">
                <a:ea typeface="ＭＳ Ｐゴシック" pitchFamily="-109" charset="-128"/>
                <a:cs typeface="ＭＳ Ｐゴシック" pitchFamily="-109" charset="-128"/>
              </a:rPr>
              <a:t>Trade Secret</a:t>
            </a:r>
          </a:p>
          <a:p>
            <a:pPr marL="514350" indent="-514350">
              <a:buFont typeface="Arial Black" pitchFamily="-109" charset="0"/>
              <a:buAutoNum type="arabicPeriod"/>
            </a:pPr>
            <a:endParaRPr lang="en-US" dirty="0" smtClean="0">
              <a:ea typeface="ＭＳ Ｐゴシック" pitchFamily="-109" charset="-128"/>
              <a:cs typeface="ＭＳ Ｐゴシック" pitchFamily="-109" charset="-128"/>
            </a:endParaRPr>
          </a:p>
          <a:p>
            <a:pPr marL="514350" indent="-514350">
              <a:buFont typeface="Arial Black" pitchFamily="-109" charset="0"/>
              <a:buAutoNum type="arabicPeriod"/>
            </a:pPr>
            <a:endParaRPr lang="en-US" dirty="0" smtClean="0">
              <a:ea typeface="ＭＳ Ｐゴシック" pitchFamily="-109" charset="-128"/>
              <a:cs typeface="ＭＳ Ｐゴシック" pitchFamily="-109" charset="-128"/>
            </a:endParaRPr>
          </a:p>
          <a:p>
            <a:pPr marL="514350" indent="-514350">
              <a:buFont typeface="Wingdings" pitchFamily="-109" charset="2"/>
              <a:buNone/>
            </a:pPr>
            <a:r>
              <a:rPr lang="en-US" dirty="0" smtClean="0">
                <a:ea typeface="ＭＳ Ｐゴシック" pitchFamily="-109" charset="-128"/>
                <a:cs typeface="ＭＳ Ｐゴシック" pitchFamily="-109" charset="-128"/>
              </a:rPr>
              <a:t>a-c (1/4 point)</a:t>
            </a:r>
          </a:p>
          <a:p>
            <a:pPr marL="514350" indent="-514350">
              <a:buFont typeface="Wingdings" pitchFamily="-109" charset="2"/>
              <a:buNone/>
            </a:pPr>
            <a:r>
              <a:rPr lang="en-US" dirty="0" err="1" smtClean="0">
                <a:ea typeface="ＭＳ Ｐゴシック" pitchFamily="-109" charset="-128"/>
                <a:cs typeface="ＭＳ Ｐゴシック" pitchFamily="-109" charset="-128"/>
              </a:rPr>
              <a:t>d</a:t>
            </a:r>
            <a:r>
              <a:rPr lang="en-US" dirty="0" smtClean="0">
                <a:ea typeface="ＭＳ Ｐゴシック" pitchFamily="-109" charset="-128"/>
                <a:cs typeface="ＭＳ Ｐゴシック" pitchFamily="-109" charset="-128"/>
              </a:rPr>
              <a:t> (1/4 bonus point)</a:t>
            </a:r>
          </a:p>
        </p:txBody>
      </p:sp>
      <p:sp>
        <p:nvSpPr>
          <p:cNvPr id="19462" name="Content Placeholder 6"/>
          <p:cNvSpPr>
            <a:spLocks noGrp="1"/>
          </p:cNvSpPr>
          <p:nvPr>
            <p:ph sz="quarter" idx="4"/>
          </p:nvPr>
        </p:nvSpPr>
        <p:spPr>
          <a:xfrm>
            <a:off x="3352800" y="2174875"/>
            <a:ext cx="5334000" cy="3951288"/>
          </a:xfrm>
        </p:spPr>
        <p:txBody>
          <a:bodyPr/>
          <a:lstStyle/>
          <a:p>
            <a:pPr marL="914400" lvl="1" indent="-514350">
              <a:buFont typeface="Arial Black" pitchFamily="-109" charset="0"/>
              <a:buAutoNum type="alphaLcParenR"/>
            </a:pPr>
            <a:endParaRPr lang="en-US" dirty="0" smtClean="0"/>
          </a:p>
          <a:p>
            <a:pPr marL="514350" indent="-514350">
              <a:buFont typeface="Arial Black" pitchFamily="-109" charset="0"/>
              <a:buAutoNum type="alphaLcParenR"/>
            </a:pPr>
            <a:r>
              <a:rPr lang="en-US" dirty="0" smtClean="0">
                <a:ea typeface="ＭＳ Ｐゴシック" pitchFamily="-109" charset="-128"/>
                <a:cs typeface="ＭＳ Ｐゴシック" pitchFamily="-109" charset="-128"/>
              </a:rPr>
              <a:t>What kind of IP does it protect?</a:t>
            </a:r>
          </a:p>
          <a:p>
            <a:pPr marL="514350" indent="-514350">
              <a:buFont typeface="Arial Black" pitchFamily="-109" charset="0"/>
              <a:buAutoNum type="alphaLcParenR"/>
            </a:pPr>
            <a:r>
              <a:rPr lang="en-US" dirty="0" smtClean="0">
                <a:ea typeface="ＭＳ Ｐゴシック" pitchFamily="-109" charset="-128"/>
                <a:cs typeface="ＭＳ Ｐゴシック" pitchFamily="-109" charset="-128"/>
              </a:rPr>
              <a:t>What qualifications does the IP have to meet to be protected?</a:t>
            </a:r>
          </a:p>
          <a:p>
            <a:pPr marL="514350" indent="-514350">
              <a:buFont typeface="Arial Black" pitchFamily="-109" charset="0"/>
              <a:buAutoNum type="alphaLcParenR"/>
            </a:pPr>
            <a:r>
              <a:rPr lang="en-US" dirty="0" smtClean="0">
                <a:ea typeface="ＭＳ Ｐゴシック" pitchFamily="-109" charset="-128"/>
                <a:cs typeface="ＭＳ Ｐゴシック" pitchFamily="-109" charset="-128"/>
              </a:rPr>
              <a:t>How long does the protection last?</a:t>
            </a:r>
          </a:p>
          <a:p>
            <a:pPr marL="514350" indent="-514350">
              <a:buFont typeface="Arial Black" pitchFamily="-109" charset="0"/>
              <a:buAutoNum type="alphaLcParenR"/>
            </a:pPr>
            <a:r>
              <a:rPr lang="en-US" dirty="0" smtClean="0">
                <a:ea typeface="ＭＳ Ｐゴシック" pitchFamily="-109" charset="-128"/>
                <a:cs typeface="ＭＳ Ｐゴシック" pitchFamily="-109" charset="-128"/>
              </a:rPr>
              <a:t>Give a specific example of IP currently protected?</a:t>
            </a:r>
          </a:p>
        </p:txBody>
      </p:sp>
      <p:sp>
        <p:nvSpPr>
          <p:cNvPr id="19463" name="Footer Placeholder 3"/>
          <p:cNvSpPr>
            <a:spLocks noGrp="1"/>
          </p:cNvSpPr>
          <p:nvPr>
            <p:ph type="ftr" sz="quarter" idx="10"/>
          </p:nvPr>
        </p:nvSpPr>
        <p:spPr>
          <a:noFill/>
        </p:spPr>
        <p:txBody>
          <a:bodyPr/>
          <a:lstStyle/>
          <a:p>
            <a:r>
              <a:rPr lang="en-US" smtClean="0"/>
              <a:t>© 2012 Keith A. Pray</a:t>
            </a:r>
            <a:endParaRPr lang="en-US"/>
          </a:p>
        </p:txBody>
      </p:sp>
      <p:sp>
        <p:nvSpPr>
          <p:cNvPr id="19464" name="Slide Number Placeholder 4"/>
          <p:cNvSpPr>
            <a:spLocks noGrp="1"/>
          </p:cNvSpPr>
          <p:nvPr>
            <p:ph type="sldNum" sz="quarter" idx="11"/>
          </p:nvPr>
        </p:nvSpPr>
        <p:spPr>
          <a:noFill/>
        </p:spPr>
        <p:txBody>
          <a:bodyPr/>
          <a:lstStyle/>
          <a:p>
            <a:fld id="{F6486006-7524-554C-B08C-9E5609764A7D}" type="slidenum">
              <a:rPr lang="en-US" smtClean="0"/>
              <a:pPr/>
              <a:t>4</a:t>
            </a:fld>
            <a:endParaRPr lang="en-US" smtClean="0"/>
          </a:p>
        </p:txBody>
      </p:sp>
      <p:sp>
        <p:nvSpPr>
          <p:cNvPr id="19465" name="Date Placeholder 5"/>
          <p:cNvSpPr>
            <a:spLocks noGrp="1"/>
          </p:cNvSpPr>
          <p:nvPr>
            <p:ph type="dt" sz="quarter" idx="12"/>
          </p:nvPr>
        </p:nvSpPr>
        <p:spPr>
          <a:noFill/>
        </p:spPr>
        <p:txBody>
          <a:bodyPr/>
          <a:lstStyle/>
          <a:p>
            <a:fld id="{0680AF33-4F7C-834D-A740-0EEF6A4A1F17}" type="datetime1">
              <a:rPr lang="en-US" smtClean="0"/>
              <a:t>9/11/12</a:t>
            </a:fld>
            <a:endParaRPr lang="en-US"/>
          </a:p>
        </p:txBody>
      </p:sp>
    </p:spTree>
    <p:extLst>
      <p:ext uri="{BB962C8B-B14F-4D97-AF65-F5344CB8AC3E}">
        <p14:creationId xmlns:p14="http://schemas.microsoft.com/office/powerpoint/2010/main" val="3176234516"/>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0"/>
          </p:nvPr>
        </p:nvSpPr>
        <p:spPr>
          <a:noFill/>
        </p:spPr>
        <p:txBody>
          <a:bodyPr/>
          <a:lstStyle/>
          <a:p>
            <a:r>
              <a:rPr lang="en-US" smtClean="0"/>
              <a:t>© 2012 Keith A. Pray</a:t>
            </a:r>
            <a:endParaRPr lang="en-US"/>
          </a:p>
        </p:txBody>
      </p:sp>
      <p:sp>
        <p:nvSpPr>
          <p:cNvPr id="17411" name="Slide Number Placeholder 4"/>
          <p:cNvSpPr>
            <a:spLocks noGrp="1"/>
          </p:cNvSpPr>
          <p:nvPr>
            <p:ph type="sldNum" sz="quarter" idx="11"/>
          </p:nvPr>
        </p:nvSpPr>
        <p:spPr>
          <a:noFill/>
        </p:spPr>
        <p:txBody>
          <a:bodyPr/>
          <a:lstStyle/>
          <a:p>
            <a:fld id="{0E64C568-17ED-2D4B-A36A-EC5603E09877}" type="slidenum">
              <a:rPr lang="en-US" smtClean="0"/>
              <a:pPr/>
              <a:t>5</a:t>
            </a:fld>
            <a:endParaRPr lang="en-US" smtClean="0"/>
          </a:p>
        </p:txBody>
      </p:sp>
      <p:sp>
        <p:nvSpPr>
          <p:cNvPr id="17412" name="Date Placeholder 5"/>
          <p:cNvSpPr>
            <a:spLocks noGrp="1"/>
          </p:cNvSpPr>
          <p:nvPr>
            <p:ph type="dt" sz="quarter" idx="12"/>
          </p:nvPr>
        </p:nvSpPr>
        <p:spPr>
          <a:noFill/>
        </p:spPr>
        <p:txBody>
          <a:bodyPr/>
          <a:lstStyle/>
          <a:p>
            <a:fld id="{87BBB8B7-D73A-544B-9872-F03B5616CB22}" type="datetime1">
              <a:rPr lang="en-US" smtClean="0"/>
              <a:t>9/11/12</a:t>
            </a:fld>
            <a:endParaRPr lang="en-US"/>
          </a:p>
        </p:txBody>
      </p:sp>
      <p:sp>
        <p:nvSpPr>
          <p:cNvPr id="17413" name="Rectangle 2"/>
          <p:cNvSpPr>
            <a:spLocks noGrp="1" noChangeArrowheads="1"/>
          </p:cNvSpPr>
          <p:nvPr>
            <p:ph type="title"/>
          </p:nvPr>
        </p:nvSpPr>
        <p:spPr/>
        <p:txBody>
          <a:bodyPr/>
          <a:lstStyle/>
          <a:p>
            <a:pPr eaLnBrk="1" hangingPunct="1"/>
            <a:r>
              <a:rPr lang="en-US">
                <a:ea typeface="ＭＳ Ｐゴシック" pitchFamily="-109" charset="-128"/>
                <a:cs typeface="ＭＳ Ｐゴシック" pitchFamily="-109" charset="-128"/>
              </a:rPr>
              <a:t>Overview</a:t>
            </a:r>
          </a:p>
        </p:txBody>
      </p:sp>
      <p:sp>
        <p:nvSpPr>
          <p:cNvPr id="17414" name="Rectangle 3"/>
          <p:cNvSpPr>
            <a:spLocks noGrp="1" noChangeArrowheads="1"/>
          </p:cNvSpPr>
          <p:nvPr>
            <p:ph type="body" idx="1"/>
          </p:nvPr>
        </p:nvSpPr>
        <p:spPr/>
        <p:txBody>
          <a:bodyPr/>
          <a:lstStyle/>
          <a:p>
            <a:pPr marL="571500" indent="-571500" eaLnBrk="1" hangingPunct="1">
              <a:buFont typeface="Times" pitchFamily="-109" charset="0"/>
              <a:buAutoNum type="arabicPeriod"/>
            </a:pPr>
            <a:r>
              <a:rPr lang="en-US" sz="2400" dirty="0" smtClean="0">
                <a:ea typeface="ＭＳ Ｐゴシック" pitchFamily="-109" charset="-128"/>
                <a:cs typeface="ＭＳ Ｐゴシック" pitchFamily="-109" charset="-128"/>
              </a:rPr>
              <a:t>Intellectual Property</a:t>
            </a:r>
          </a:p>
          <a:p>
            <a:pPr marL="571500" indent="-571500" eaLnBrk="1" hangingPunct="1">
              <a:buFont typeface="Times" pitchFamily="-109" charset="0"/>
              <a:buAutoNum type="arabicPeriod"/>
            </a:pPr>
            <a:r>
              <a:rPr lang="en-US" sz="2400" dirty="0" smtClean="0">
                <a:ea typeface="ＭＳ Ｐゴシック" pitchFamily="-109" charset="-128"/>
                <a:cs typeface="ＭＳ Ｐゴシック" pitchFamily="-109" charset="-128"/>
              </a:rPr>
              <a:t>Assignment</a:t>
            </a:r>
          </a:p>
          <a:p>
            <a:pPr marL="571500" indent="-571500" eaLnBrk="1" hangingPunct="1">
              <a:buFont typeface="Times" pitchFamily="-109" charset="0"/>
              <a:buAutoNum type="arabicPeriod"/>
            </a:pPr>
            <a:r>
              <a:rPr lang="en-US" sz="2400" dirty="0">
                <a:ea typeface="ＭＳ Ｐゴシック" pitchFamily="-109" charset="-128"/>
                <a:cs typeface="ＭＳ Ｐゴシック" pitchFamily="-109" charset="-128"/>
              </a:rPr>
              <a:t>Students </a:t>
            </a:r>
            <a:r>
              <a:rPr lang="en-US" sz="2400" dirty="0" smtClean="0">
                <a:ea typeface="ＭＳ Ｐゴシック" pitchFamily="-109" charset="-128"/>
                <a:cs typeface="ＭＳ Ｐゴシック" pitchFamily="-109" charset="-128"/>
              </a:rPr>
              <a:t>Present</a:t>
            </a:r>
            <a:endParaRPr lang="en-US" sz="2400" dirty="0">
              <a:ea typeface="ＭＳ Ｐゴシック" pitchFamily="-109" charset="-128"/>
              <a:cs typeface="ＭＳ Ｐゴシック" pitchFamily="-109" charset="-128"/>
            </a:endParaRPr>
          </a:p>
          <a:p>
            <a:pPr marL="0" indent="0" eaLnBrk="1" hangingPunct="1">
              <a:buNone/>
            </a:pPr>
            <a:endParaRPr lang="en-US" sz="2400" dirty="0">
              <a:ea typeface="ＭＳ Ｐゴシック" pitchFamily="-109" charset="-128"/>
              <a:cs typeface="ＭＳ Ｐゴシック" pitchFamily="-109" charset="-128"/>
            </a:endParaRPr>
          </a:p>
        </p:txBody>
      </p:sp>
      <p:sp>
        <p:nvSpPr>
          <p:cNvPr id="277508" name="Rectangle 4"/>
          <p:cNvSpPr>
            <a:spLocks noChangeArrowheads="1"/>
          </p:cNvSpPr>
          <p:nvPr/>
        </p:nvSpPr>
        <p:spPr bwMode="auto">
          <a:xfrm>
            <a:off x="0" y="2438400"/>
            <a:ext cx="9144000" cy="457200"/>
          </a:xfrm>
          <a:prstGeom prst="rect">
            <a:avLst/>
          </a:prstGeom>
          <a:solidFill>
            <a:schemeClr val="accent1">
              <a:alpha val="39999"/>
            </a:schemeClr>
          </a:solidFill>
          <a:ln w="9525">
            <a:solidFill>
              <a:schemeClr val="tx1"/>
            </a:solidFill>
            <a:miter lim="800000"/>
            <a:headEnd/>
            <a:tailEnd/>
          </a:ln>
        </p:spPr>
        <p:txBody>
          <a:bodyPr wrap="none" anchor="ctr">
            <a:prstTxWarp prst="textNoShape">
              <a:avLst/>
            </a:prstTxWarp>
          </a:bodyPr>
          <a:lstStyle/>
          <a:p>
            <a:endParaRPr lang="en-US"/>
          </a:p>
        </p:txBody>
      </p:sp>
    </p:spTree>
    <p:extLst>
      <p:ext uri="{BB962C8B-B14F-4D97-AF65-F5344CB8AC3E}">
        <p14:creationId xmlns:p14="http://schemas.microsoft.com/office/powerpoint/2010/main" val="3462384474"/>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7508"/>
                                        </p:tgtEl>
                                        <p:attrNameLst>
                                          <p:attrName>style.visibility</p:attrName>
                                        </p:attrNameLst>
                                      </p:cBhvr>
                                      <p:to>
                                        <p:strVal val="visible"/>
                                      </p:to>
                                    </p:set>
                                    <p:animEffect transition="in" filter="wipe(left)">
                                      <p:cBhvr>
                                        <p:cTn id="7" dur="500"/>
                                        <p:tgtEl>
                                          <p:spTgt spid="277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3"/>
          <p:cNvSpPr>
            <a:spLocks noGrp="1"/>
          </p:cNvSpPr>
          <p:nvPr>
            <p:ph type="ftr" sz="quarter" idx="10"/>
          </p:nvPr>
        </p:nvSpPr>
        <p:spPr>
          <a:noFill/>
        </p:spPr>
        <p:txBody>
          <a:bodyPr/>
          <a:lstStyle/>
          <a:p>
            <a:r>
              <a:rPr lang="en-US" smtClean="0"/>
              <a:t>© 2012 Keith A. Pray</a:t>
            </a:r>
          </a:p>
        </p:txBody>
      </p:sp>
      <p:sp>
        <p:nvSpPr>
          <p:cNvPr id="39939" name="Slide Number Placeholder 4"/>
          <p:cNvSpPr>
            <a:spLocks noGrp="1"/>
          </p:cNvSpPr>
          <p:nvPr>
            <p:ph type="sldNum" sz="quarter" idx="11"/>
          </p:nvPr>
        </p:nvSpPr>
        <p:spPr>
          <a:noFill/>
        </p:spPr>
        <p:txBody>
          <a:bodyPr/>
          <a:lstStyle/>
          <a:p>
            <a:fld id="{01DA7108-EE6A-5543-90DA-D7BFE935D973}" type="slidenum">
              <a:rPr lang="en-US" smtClean="0"/>
              <a:pPr/>
              <a:t>6</a:t>
            </a:fld>
            <a:endParaRPr lang="en-US" smtClean="0"/>
          </a:p>
        </p:txBody>
      </p:sp>
      <p:sp>
        <p:nvSpPr>
          <p:cNvPr id="39940" name="Date Placeholder 5"/>
          <p:cNvSpPr>
            <a:spLocks noGrp="1"/>
          </p:cNvSpPr>
          <p:nvPr>
            <p:ph type="dt" sz="quarter" idx="12"/>
          </p:nvPr>
        </p:nvSpPr>
        <p:spPr>
          <a:noFill/>
        </p:spPr>
        <p:txBody>
          <a:bodyPr/>
          <a:lstStyle/>
          <a:p>
            <a:fld id="{DAE2CD70-D166-8646-8B1D-3651D082959E}" type="datetime1">
              <a:rPr lang="en-US" smtClean="0"/>
              <a:t>9/11/12</a:t>
            </a:fld>
            <a:endParaRPr lang="en-US" smtClean="0"/>
          </a:p>
        </p:txBody>
      </p:sp>
      <p:sp>
        <p:nvSpPr>
          <p:cNvPr id="39941" name="Rectangle 2"/>
          <p:cNvSpPr>
            <a:spLocks noGrp="1" noChangeArrowheads="1"/>
          </p:cNvSpPr>
          <p:nvPr>
            <p:ph type="title"/>
          </p:nvPr>
        </p:nvSpPr>
        <p:spPr/>
        <p:txBody>
          <a:bodyPr/>
          <a:lstStyle/>
          <a:p>
            <a:pPr eaLnBrk="1" hangingPunct="1"/>
            <a:r>
              <a:rPr lang="en-US">
                <a:ea typeface="ＭＳ Ｐゴシック" pitchFamily="-109" charset="-128"/>
                <a:cs typeface="ＭＳ Ｐゴシック" pitchFamily="-109" charset="-128"/>
              </a:rPr>
              <a:t>Assignment</a:t>
            </a:r>
          </a:p>
        </p:txBody>
      </p:sp>
      <p:sp>
        <p:nvSpPr>
          <p:cNvPr id="39942" name="Rectangle 3"/>
          <p:cNvSpPr>
            <a:spLocks noGrp="1" noChangeArrowheads="1"/>
          </p:cNvSpPr>
          <p:nvPr>
            <p:ph type="body" idx="1"/>
          </p:nvPr>
        </p:nvSpPr>
        <p:spPr/>
        <p:txBody>
          <a:bodyPr/>
          <a:lstStyle/>
          <a:p>
            <a:pPr eaLnBrk="1" hangingPunct="1">
              <a:lnSpc>
                <a:spcPct val="90000"/>
              </a:lnSpc>
            </a:pPr>
            <a:r>
              <a:rPr lang="en-US" dirty="0" smtClean="0">
                <a:ea typeface="ＭＳ Ｐゴシック" pitchFamily="-109" charset="-128"/>
                <a:cs typeface="ＭＳ Ｐゴシック" pitchFamily="-109" charset="-128"/>
              </a:rPr>
              <a:t>One page paper</a:t>
            </a:r>
          </a:p>
          <a:p>
            <a:pPr lvl="1" eaLnBrk="1" hangingPunct="1">
              <a:lnSpc>
                <a:spcPct val="90000"/>
              </a:lnSpc>
            </a:pPr>
            <a:r>
              <a:rPr lang="en-US" dirty="0" smtClean="0">
                <a:ea typeface="ＭＳ Ｐゴシック" pitchFamily="-109" charset="-128"/>
                <a:cs typeface="ＭＳ Ｐゴシック" pitchFamily="-109" charset="-128"/>
              </a:rPr>
              <a:t>Open source software development tools, friends or foes?</a:t>
            </a:r>
          </a:p>
          <a:p>
            <a:pPr marL="457200" lvl="1" indent="0" eaLnBrk="1" hangingPunct="1">
              <a:lnSpc>
                <a:spcPct val="90000"/>
              </a:lnSpc>
              <a:buNone/>
            </a:pPr>
            <a:endParaRPr lang="en-US" dirty="0">
              <a:ea typeface="ＭＳ Ｐゴシック" pitchFamily="-109" charset="-128"/>
              <a:cs typeface="ＭＳ Ｐゴシック" pitchFamily="-109" charset="-128"/>
            </a:endParaRPr>
          </a:p>
          <a:p>
            <a:pPr eaLnBrk="1" hangingPunct="1">
              <a:lnSpc>
                <a:spcPct val="90000"/>
              </a:lnSpc>
            </a:pPr>
            <a:r>
              <a:rPr lang="en-US" dirty="0" smtClean="0">
                <a:ea typeface="ＭＳ Ｐゴシック" pitchFamily="-109" charset="-128"/>
                <a:cs typeface="ＭＳ Ｐゴシック" pitchFamily="-109" charset="-128"/>
              </a:rPr>
              <a:t>Extra Credit – One page paper</a:t>
            </a:r>
          </a:p>
          <a:p>
            <a:pPr lvl="1" eaLnBrk="1" hangingPunct="1">
              <a:lnSpc>
                <a:spcPct val="90000"/>
              </a:lnSpc>
            </a:pPr>
            <a:r>
              <a:rPr lang="en-US" dirty="0" smtClean="0">
                <a:ea typeface="ＭＳ Ｐゴシック" pitchFamily="-109" charset="-128"/>
                <a:cs typeface="ＭＳ Ｐゴシック" pitchFamily="-109" charset="-128"/>
              </a:rPr>
              <a:t>Is WPI’s IT Acceptable Use Policy morally acceptable?</a:t>
            </a:r>
          </a:p>
          <a:p>
            <a:pPr lvl="1" eaLnBrk="1" hangingPunct="1">
              <a:lnSpc>
                <a:spcPct val="90000"/>
              </a:lnSpc>
            </a:pPr>
            <a:endParaRPr lang="en-US" dirty="0" smtClean="0">
              <a:ea typeface="ＭＳ Ｐゴシック" pitchFamily="-109" charset="-128"/>
              <a:cs typeface="ＭＳ Ｐゴシック" pitchFamily="-109" charset="-128"/>
            </a:endParaRPr>
          </a:p>
          <a:p>
            <a:pPr eaLnBrk="1" hangingPunct="1">
              <a:lnSpc>
                <a:spcPct val="90000"/>
              </a:lnSpc>
            </a:pPr>
            <a:r>
              <a:rPr lang="en-US" dirty="0" smtClean="0">
                <a:ea typeface="ＭＳ Ｐゴシック" pitchFamily="-109" charset="-128"/>
                <a:cs typeface="ＭＳ Ｐゴシック" pitchFamily="-109" charset="-128"/>
              </a:rPr>
              <a:t>Remember to work on your group project.</a:t>
            </a:r>
          </a:p>
          <a:p>
            <a:pPr lvl="1" eaLnBrk="1" hangingPunct="1">
              <a:lnSpc>
                <a:spcPct val="90000"/>
              </a:lnSpc>
            </a:pPr>
            <a:r>
              <a:rPr lang="en-US" dirty="0" smtClean="0">
                <a:ea typeface="ＭＳ Ｐゴシック" pitchFamily="-109" charset="-128"/>
                <a:cs typeface="ＭＳ Ｐゴシック" pitchFamily="-109" charset="-128"/>
              </a:rPr>
              <a:t>See full group project description on course website.</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0"/>
          </p:nvPr>
        </p:nvSpPr>
        <p:spPr>
          <a:noFill/>
        </p:spPr>
        <p:txBody>
          <a:bodyPr/>
          <a:lstStyle/>
          <a:p>
            <a:r>
              <a:rPr lang="en-US" smtClean="0"/>
              <a:t>© 2012 Keith A. Pray</a:t>
            </a:r>
            <a:endParaRPr lang="en-US"/>
          </a:p>
        </p:txBody>
      </p:sp>
      <p:sp>
        <p:nvSpPr>
          <p:cNvPr id="17411" name="Slide Number Placeholder 4"/>
          <p:cNvSpPr>
            <a:spLocks noGrp="1"/>
          </p:cNvSpPr>
          <p:nvPr>
            <p:ph type="sldNum" sz="quarter" idx="11"/>
          </p:nvPr>
        </p:nvSpPr>
        <p:spPr>
          <a:noFill/>
        </p:spPr>
        <p:txBody>
          <a:bodyPr/>
          <a:lstStyle/>
          <a:p>
            <a:fld id="{0E64C568-17ED-2D4B-A36A-EC5603E09877}" type="slidenum">
              <a:rPr lang="en-US" smtClean="0"/>
              <a:pPr/>
              <a:t>7</a:t>
            </a:fld>
            <a:endParaRPr lang="en-US" smtClean="0"/>
          </a:p>
        </p:txBody>
      </p:sp>
      <p:sp>
        <p:nvSpPr>
          <p:cNvPr id="17412" name="Date Placeholder 5"/>
          <p:cNvSpPr>
            <a:spLocks noGrp="1"/>
          </p:cNvSpPr>
          <p:nvPr>
            <p:ph type="dt" sz="quarter" idx="12"/>
          </p:nvPr>
        </p:nvSpPr>
        <p:spPr>
          <a:noFill/>
        </p:spPr>
        <p:txBody>
          <a:bodyPr/>
          <a:lstStyle/>
          <a:p>
            <a:fld id="{4DB0DE97-B7AB-7549-9059-4DEBF90F1DDB}" type="datetime1">
              <a:rPr lang="en-US" smtClean="0"/>
              <a:t>9/11/12</a:t>
            </a:fld>
            <a:endParaRPr lang="en-US"/>
          </a:p>
        </p:txBody>
      </p:sp>
      <p:sp>
        <p:nvSpPr>
          <p:cNvPr id="17413" name="Rectangle 2"/>
          <p:cNvSpPr>
            <a:spLocks noGrp="1" noChangeArrowheads="1"/>
          </p:cNvSpPr>
          <p:nvPr>
            <p:ph type="title"/>
          </p:nvPr>
        </p:nvSpPr>
        <p:spPr/>
        <p:txBody>
          <a:bodyPr/>
          <a:lstStyle/>
          <a:p>
            <a:pPr eaLnBrk="1" hangingPunct="1"/>
            <a:r>
              <a:rPr lang="en-US">
                <a:ea typeface="ＭＳ Ｐゴシック" pitchFamily="-109" charset="-128"/>
                <a:cs typeface="ＭＳ Ｐゴシック" pitchFamily="-109" charset="-128"/>
              </a:rPr>
              <a:t>Overview</a:t>
            </a:r>
          </a:p>
        </p:txBody>
      </p:sp>
      <p:sp>
        <p:nvSpPr>
          <p:cNvPr id="17414" name="Rectangle 3"/>
          <p:cNvSpPr>
            <a:spLocks noGrp="1" noChangeArrowheads="1"/>
          </p:cNvSpPr>
          <p:nvPr>
            <p:ph type="body" idx="1"/>
          </p:nvPr>
        </p:nvSpPr>
        <p:spPr/>
        <p:txBody>
          <a:bodyPr/>
          <a:lstStyle/>
          <a:p>
            <a:pPr marL="571500" indent="-571500" eaLnBrk="1" hangingPunct="1">
              <a:buFont typeface="Times" pitchFamily="-109" charset="0"/>
              <a:buAutoNum type="arabicPeriod"/>
            </a:pPr>
            <a:r>
              <a:rPr lang="en-US" sz="2400" dirty="0" smtClean="0">
                <a:ea typeface="ＭＳ Ｐゴシック" pitchFamily="-109" charset="-128"/>
                <a:cs typeface="ＭＳ Ｐゴシック" pitchFamily="-109" charset="-128"/>
              </a:rPr>
              <a:t>Intellectual Property</a:t>
            </a:r>
          </a:p>
          <a:p>
            <a:pPr marL="571500" indent="-571500" eaLnBrk="1" hangingPunct="1">
              <a:buFont typeface="Times" pitchFamily="-109" charset="0"/>
              <a:buAutoNum type="arabicPeriod"/>
            </a:pPr>
            <a:r>
              <a:rPr lang="en-US" sz="2400" dirty="0" smtClean="0">
                <a:ea typeface="ＭＳ Ｐゴシック" pitchFamily="-109" charset="-128"/>
                <a:cs typeface="ＭＳ Ｐゴシック" pitchFamily="-109" charset="-128"/>
              </a:rPr>
              <a:t>Assignment</a:t>
            </a:r>
          </a:p>
          <a:p>
            <a:pPr marL="571500" indent="-571500" eaLnBrk="1" hangingPunct="1">
              <a:buFont typeface="Times" pitchFamily="-109" charset="0"/>
              <a:buAutoNum type="arabicPeriod"/>
            </a:pPr>
            <a:r>
              <a:rPr lang="en-US" sz="2400" dirty="0">
                <a:ea typeface="ＭＳ Ｐゴシック" pitchFamily="-109" charset="-128"/>
                <a:cs typeface="ＭＳ Ｐゴシック" pitchFamily="-109" charset="-128"/>
              </a:rPr>
              <a:t>Students </a:t>
            </a:r>
            <a:r>
              <a:rPr lang="en-US" sz="2400" dirty="0" smtClean="0">
                <a:ea typeface="ＭＳ Ｐゴシック" pitchFamily="-109" charset="-128"/>
                <a:cs typeface="ＭＳ Ｐゴシック" pitchFamily="-109" charset="-128"/>
              </a:rPr>
              <a:t>Present</a:t>
            </a:r>
            <a:endParaRPr lang="en-US" sz="2400" dirty="0">
              <a:ea typeface="ＭＳ Ｐゴシック" pitchFamily="-109" charset="-128"/>
              <a:cs typeface="ＭＳ Ｐゴシック" pitchFamily="-109" charset="-128"/>
            </a:endParaRPr>
          </a:p>
          <a:p>
            <a:pPr marL="0" indent="0" eaLnBrk="1" hangingPunct="1">
              <a:buNone/>
            </a:pPr>
            <a:endParaRPr lang="en-US" sz="2400" dirty="0">
              <a:ea typeface="ＭＳ Ｐゴシック" pitchFamily="-109" charset="-128"/>
              <a:cs typeface="ＭＳ Ｐゴシック" pitchFamily="-109" charset="-128"/>
            </a:endParaRPr>
          </a:p>
        </p:txBody>
      </p:sp>
      <p:sp>
        <p:nvSpPr>
          <p:cNvPr id="277508" name="Rectangle 4"/>
          <p:cNvSpPr>
            <a:spLocks noChangeArrowheads="1"/>
          </p:cNvSpPr>
          <p:nvPr/>
        </p:nvSpPr>
        <p:spPr bwMode="auto">
          <a:xfrm>
            <a:off x="0" y="2895600"/>
            <a:ext cx="9144000" cy="457200"/>
          </a:xfrm>
          <a:prstGeom prst="rect">
            <a:avLst/>
          </a:prstGeom>
          <a:solidFill>
            <a:schemeClr val="accent1">
              <a:alpha val="39999"/>
            </a:schemeClr>
          </a:solidFill>
          <a:ln w="9525">
            <a:solidFill>
              <a:schemeClr val="tx1"/>
            </a:solidFill>
            <a:miter lim="800000"/>
            <a:headEnd/>
            <a:tailEnd/>
          </a:ln>
        </p:spPr>
        <p:txBody>
          <a:bodyPr wrap="none" anchor="ctr">
            <a:prstTxWarp prst="textNoShape">
              <a:avLst/>
            </a:prstTxWarp>
          </a:bodyPr>
          <a:lstStyle/>
          <a:p>
            <a:endParaRPr lang="en-US"/>
          </a:p>
        </p:txBody>
      </p:sp>
    </p:spTree>
    <p:extLst>
      <p:ext uri="{BB962C8B-B14F-4D97-AF65-F5344CB8AC3E}">
        <p14:creationId xmlns:p14="http://schemas.microsoft.com/office/powerpoint/2010/main" val="3462384474"/>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7508"/>
                                        </p:tgtEl>
                                        <p:attrNameLst>
                                          <p:attrName>style.visibility</p:attrName>
                                        </p:attrNameLst>
                                      </p:cBhvr>
                                      <p:to>
                                        <p:strVal val="visible"/>
                                      </p:to>
                                    </p:set>
                                    <p:animEffect transition="in" filter="wipe(left)">
                                      <p:cBhvr>
                                        <p:cTn id="7" dur="500"/>
                                        <p:tgtEl>
                                          <p:spTgt spid="277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00"/>
                </a:solidFill>
                <a:ea typeface="ＭＳ Ｐゴシック"/>
              </a:rPr>
              <a:t>IP Rights and Cloud Storage </a:t>
            </a:r>
            <a:endParaRPr lang="en-US" dirty="0"/>
          </a:p>
        </p:txBody>
      </p:sp>
      <p:sp>
        <p:nvSpPr>
          <p:cNvPr id="3" name="Content Placeholder 2"/>
          <p:cNvSpPr>
            <a:spLocks noGrp="1"/>
          </p:cNvSpPr>
          <p:nvPr>
            <p:ph idx="1"/>
          </p:nvPr>
        </p:nvSpPr>
        <p:spPr/>
        <p:txBody>
          <a:bodyPr/>
          <a:lstStyle/>
          <a:p>
            <a:pPr>
              <a:buFont typeface="Wingdings" charset="2"/>
              <a:buChar char=""/>
            </a:pPr>
            <a:r>
              <a:rPr lang="de-DE" dirty="0">
                <a:solidFill>
                  <a:srgbClr val="000000"/>
                </a:solidFill>
                <a:ea typeface="ＭＳ Ｐゴシック"/>
              </a:rPr>
              <a:t>Dropbox</a:t>
            </a:r>
            <a:endParaRPr lang="de-DE" dirty="0"/>
          </a:p>
          <a:p>
            <a:pPr>
              <a:buFont typeface="Wingdings" charset="2"/>
              <a:buChar char=""/>
            </a:pPr>
            <a:r>
              <a:rPr lang="de-DE" dirty="0">
                <a:solidFill>
                  <a:srgbClr val="000000"/>
                </a:solidFill>
                <a:ea typeface="ＭＳ Ｐゴシック"/>
              </a:rPr>
              <a:t>f</a:t>
            </a:r>
            <a:r>
              <a:rPr lang="de-DE" dirty="0" smtClean="0">
                <a:solidFill>
                  <a:srgbClr val="000000"/>
                </a:solidFill>
                <a:ea typeface="ＭＳ Ｐゴシック"/>
              </a:rPr>
              <a:t>acebook</a:t>
            </a:r>
            <a:endParaRPr lang="de-DE" dirty="0"/>
          </a:p>
          <a:p>
            <a:pPr>
              <a:buFont typeface="Wingdings" charset="2"/>
              <a:buChar char=""/>
            </a:pPr>
            <a:r>
              <a:rPr lang="de-DE" dirty="0">
                <a:solidFill>
                  <a:srgbClr val="000000"/>
                </a:solidFill>
                <a:ea typeface="ＭＳ Ｐゴシック"/>
              </a:rPr>
              <a:t>Ubuntu One</a:t>
            </a:r>
            <a:endParaRPr lang="de-DE" dirty="0"/>
          </a:p>
          <a:p>
            <a:pPr>
              <a:buFont typeface="Wingdings" charset="2"/>
              <a:buChar char=""/>
            </a:pPr>
            <a:r>
              <a:rPr lang="de-DE" dirty="0">
                <a:solidFill>
                  <a:srgbClr val="000000"/>
                </a:solidFill>
                <a:ea typeface="ＭＳ Ｐゴシック"/>
              </a:rPr>
              <a:t>Google </a:t>
            </a:r>
            <a:r>
              <a:rPr lang="de-DE" dirty="0" smtClean="0">
                <a:solidFill>
                  <a:srgbClr val="000000"/>
                </a:solidFill>
                <a:ea typeface="ＭＳ Ｐゴシック"/>
              </a:rPr>
              <a:t>Drive/YouTube</a:t>
            </a:r>
            <a:endParaRPr lang="de-DE" dirty="0"/>
          </a:p>
          <a:p>
            <a:pPr marL="0" indent="0">
              <a:buNone/>
            </a:pPr>
            <a:endParaRPr lang="de-DE" dirty="0"/>
          </a:p>
          <a:p>
            <a:pPr marL="0" indent="0">
              <a:buNone/>
            </a:pPr>
            <a:endParaRPr lang="en-US" dirty="0" smtClean="0"/>
          </a:p>
          <a:p>
            <a:pPr lvl="1"/>
            <a:endParaRPr lang="en-US" dirty="0" smtClean="0"/>
          </a:p>
        </p:txBody>
      </p:sp>
      <p:sp>
        <p:nvSpPr>
          <p:cNvPr id="4" name="Footer Placeholder 3"/>
          <p:cNvSpPr>
            <a:spLocks noGrp="1"/>
          </p:cNvSpPr>
          <p:nvPr>
            <p:ph type="ftr" sz="quarter" idx="10"/>
          </p:nvPr>
        </p:nvSpPr>
        <p:spPr/>
        <p:txBody>
          <a:bodyPr/>
          <a:lstStyle/>
          <a:p>
            <a:r>
              <a:rPr lang="en-US" dirty="0" smtClean="0"/>
              <a:t>© 2012 Keith A. Pray</a:t>
            </a:r>
            <a:endParaRPr lang="en-US" dirty="0"/>
          </a:p>
        </p:txBody>
      </p:sp>
      <p:sp>
        <p:nvSpPr>
          <p:cNvPr id="8" name="Slide Number Placeholder 7"/>
          <p:cNvSpPr>
            <a:spLocks noGrp="1"/>
          </p:cNvSpPr>
          <p:nvPr>
            <p:ph type="sldNum" sz="quarter" idx="11"/>
          </p:nvPr>
        </p:nvSpPr>
        <p:spPr/>
        <p:txBody>
          <a:bodyPr/>
          <a:lstStyle/>
          <a:p>
            <a:fld id="{599FE963-493D-6C4E-B686-D39790523B81}" type="slidenum">
              <a:rPr lang="en-US" smtClean="0"/>
              <a:pPr/>
              <a:t>8</a:t>
            </a:fld>
            <a:endParaRPr lang="en-US"/>
          </a:p>
        </p:txBody>
      </p:sp>
      <p:sp>
        <p:nvSpPr>
          <p:cNvPr id="7" name="Date Placeholder 6"/>
          <p:cNvSpPr>
            <a:spLocks noGrp="1"/>
          </p:cNvSpPr>
          <p:nvPr>
            <p:ph type="dt" sz="half" idx="12"/>
          </p:nvPr>
        </p:nvSpPr>
        <p:spPr/>
        <p:txBody>
          <a:bodyPr/>
          <a:lstStyle/>
          <a:p>
            <a:fld id="{2213CA24-DD7E-0443-BFBF-B40077A269F6}" type="datetime1">
              <a:rPr lang="en-US" smtClean="0"/>
              <a:t>9/11/12</a:t>
            </a:fld>
            <a:endParaRPr lang="en-US"/>
          </a:p>
        </p:txBody>
      </p:sp>
      <p:sp>
        <p:nvSpPr>
          <p:cNvPr id="5" name="TextBox 4"/>
          <p:cNvSpPr txBox="1"/>
          <p:nvPr/>
        </p:nvSpPr>
        <p:spPr>
          <a:xfrm>
            <a:off x="522514" y="5410200"/>
            <a:ext cx="8211227" cy="1754326"/>
          </a:xfrm>
          <a:prstGeom prst="rect">
            <a:avLst/>
          </a:prstGeom>
          <a:noFill/>
        </p:spPr>
        <p:txBody>
          <a:bodyPr wrap="square" rtlCol="0">
            <a:spAutoFit/>
          </a:bodyPr>
          <a:lstStyle/>
          <a:p>
            <a:pPr algn="l"/>
            <a:r>
              <a:rPr lang="de-DE" sz="1200" dirty="0">
                <a:solidFill>
                  <a:srgbClr val="000000"/>
                </a:solidFill>
                <a:latin typeface="Times New Roman"/>
              </a:rPr>
              <a:t>Facebook Logo: </a:t>
            </a:r>
            <a:r>
              <a:rPr lang="de-DE" sz="1200" dirty="0">
                <a:solidFill>
                  <a:srgbClr val="000000"/>
                </a:solidFill>
                <a:latin typeface="Times New Roman"/>
                <a:hlinkClick r:id="rId3"/>
              </a:rPr>
              <a:t>http://</a:t>
            </a:r>
            <a:r>
              <a:rPr lang="de-DE" sz="1200" dirty="0" smtClean="0">
                <a:solidFill>
                  <a:srgbClr val="000000"/>
                </a:solidFill>
                <a:latin typeface="Times New Roman"/>
                <a:hlinkClick r:id="rId3"/>
              </a:rPr>
              <a:t>blogs-images.forbes.com/jonbruner/files/2011/07/facebook_logo.jpg</a:t>
            </a:r>
            <a:endParaRPr lang="de-DE" sz="1200" dirty="0" smtClean="0">
              <a:solidFill>
                <a:srgbClr val="000000"/>
              </a:solidFill>
              <a:latin typeface="Times New Roman"/>
            </a:endParaRPr>
          </a:p>
          <a:p>
            <a:pPr algn="l"/>
            <a:r>
              <a:rPr lang="de-DE" sz="1200" dirty="0">
                <a:solidFill>
                  <a:srgbClr val="000000"/>
                </a:solidFill>
                <a:latin typeface="Times New Roman"/>
              </a:rPr>
              <a:t>Dropbox Logo:</a:t>
            </a:r>
            <a:r>
              <a:rPr lang="de-DE" sz="1200" dirty="0">
                <a:solidFill>
                  <a:srgbClr val="000000"/>
                </a:solidFill>
                <a:latin typeface="Times New Roman"/>
                <a:hlinkClick r:id="rId4"/>
              </a:rPr>
              <a:t>http://www.geek.com/wp-content/uploads/2011/05/getdropbox.jpg</a:t>
            </a:r>
            <a:endParaRPr lang="de-DE" sz="1200" dirty="0"/>
          </a:p>
          <a:p>
            <a:pPr algn="l"/>
            <a:r>
              <a:rPr lang="de-DE" sz="1200" dirty="0">
                <a:solidFill>
                  <a:srgbClr val="000000"/>
                </a:solidFill>
                <a:latin typeface="Times New Roman"/>
              </a:rPr>
              <a:t>UbuntuOne Logo: </a:t>
            </a:r>
            <a:r>
              <a:rPr lang="de-DE" sz="1200" dirty="0">
                <a:solidFill>
                  <a:srgbClr val="000000"/>
                </a:solidFill>
                <a:latin typeface="Times New Roman"/>
                <a:hlinkClick r:id="rId5"/>
              </a:rPr>
              <a:t>http://</a:t>
            </a:r>
            <a:r>
              <a:rPr lang="de-DE" sz="1200" dirty="0" smtClean="0">
                <a:solidFill>
                  <a:srgbClr val="000000"/>
                </a:solidFill>
                <a:latin typeface="Times New Roman"/>
                <a:hlinkClick r:id="rId5"/>
              </a:rPr>
              <a:t>www.winlinhack.com/wp-content/uploads/2012/01/ubuntu_one.png</a:t>
            </a:r>
            <a:endParaRPr lang="de-DE" sz="1200" dirty="0" smtClean="0">
              <a:solidFill>
                <a:srgbClr val="000000"/>
              </a:solidFill>
              <a:latin typeface="Times New Roman"/>
            </a:endParaRPr>
          </a:p>
          <a:p>
            <a:pPr algn="l"/>
            <a:r>
              <a:rPr lang="de-DE" sz="1200" dirty="0">
                <a:solidFill>
                  <a:srgbClr val="000000"/>
                </a:solidFill>
                <a:latin typeface="Times New Roman"/>
              </a:rPr>
              <a:t>Youtube Logo: http://www.dvd-photo-slideshow.com/photos/youtube.jpg</a:t>
            </a:r>
          </a:p>
          <a:p>
            <a:pPr algn="l"/>
            <a:r>
              <a:rPr lang="de-DE" sz="1200" dirty="0">
                <a:solidFill>
                  <a:srgbClr val="000000"/>
                </a:solidFill>
                <a:latin typeface="Times New Roman"/>
              </a:rPr>
              <a:t>Google Drive Logo: http://media.idownloadblog.com/wp-content/uploads/2012/06/Google-Drive.jpeg</a:t>
            </a:r>
            <a:endParaRPr lang="de-DE" sz="1200" dirty="0"/>
          </a:p>
          <a:p>
            <a:pPr algn="l"/>
            <a:endParaRPr lang="de-DE" sz="1600" dirty="0">
              <a:solidFill>
                <a:srgbClr val="000000"/>
              </a:solidFill>
              <a:latin typeface="Times New Roman"/>
            </a:endParaRPr>
          </a:p>
          <a:p>
            <a:pPr algn="l"/>
            <a:endParaRPr lang="de-DE" sz="1600" dirty="0"/>
          </a:p>
          <a:p>
            <a:pPr algn="l"/>
            <a:endParaRPr lang="en-US" sz="1600" dirty="0"/>
          </a:p>
        </p:txBody>
      </p:sp>
      <p:sp>
        <p:nvSpPr>
          <p:cNvPr id="6" name="TextBox 5"/>
          <p:cNvSpPr txBox="1"/>
          <p:nvPr/>
        </p:nvSpPr>
        <p:spPr>
          <a:xfrm>
            <a:off x="6847114" y="571910"/>
            <a:ext cx="2179682" cy="307777"/>
          </a:xfrm>
          <a:prstGeom prst="rect">
            <a:avLst/>
          </a:prstGeom>
          <a:noFill/>
        </p:spPr>
        <p:txBody>
          <a:bodyPr wrap="square" rtlCol="0">
            <a:spAutoFit/>
          </a:bodyPr>
          <a:lstStyle/>
          <a:p>
            <a:r>
              <a:rPr lang="de-DE" sz="1400" dirty="0">
                <a:solidFill>
                  <a:srgbClr val="000000"/>
                </a:solidFill>
                <a:latin typeface="Arial Black"/>
              </a:rPr>
              <a:t>Frederick </a:t>
            </a:r>
            <a:r>
              <a:rPr lang="de-DE" sz="1400" dirty="0" smtClean="0">
                <a:solidFill>
                  <a:srgbClr val="000000"/>
                </a:solidFill>
                <a:latin typeface="Arial Black"/>
              </a:rPr>
              <a:t>Hunter</a:t>
            </a:r>
            <a:endParaRPr lang="de-DE" sz="1400" dirty="0"/>
          </a:p>
        </p:txBody>
      </p:sp>
      <p:pic>
        <p:nvPicPr>
          <p:cNvPr id="9" name="Picture 8"/>
          <p:cNvPicPr/>
          <p:nvPr/>
        </p:nvPicPr>
        <p:blipFill>
          <a:blip r:embed="rId6"/>
          <a:stretch>
            <a:fillRect/>
          </a:stretch>
        </p:blipFill>
        <p:spPr>
          <a:xfrm>
            <a:off x="4886280" y="1758600"/>
            <a:ext cx="3609720" cy="1409400"/>
          </a:xfrm>
          <a:prstGeom prst="rect">
            <a:avLst/>
          </a:prstGeom>
        </p:spPr>
      </p:pic>
      <p:pic>
        <p:nvPicPr>
          <p:cNvPr id="10" name="Picture 9"/>
          <p:cNvPicPr/>
          <p:nvPr/>
        </p:nvPicPr>
        <p:blipFill>
          <a:blip r:embed="rId7"/>
          <a:stretch>
            <a:fillRect/>
          </a:stretch>
        </p:blipFill>
        <p:spPr>
          <a:xfrm>
            <a:off x="838200" y="4419600"/>
            <a:ext cx="1856880" cy="495000"/>
          </a:xfrm>
          <a:prstGeom prst="rect">
            <a:avLst/>
          </a:prstGeom>
        </p:spPr>
      </p:pic>
      <p:pic>
        <p:nvPicPr>
          <p:cNvPr id="11" name="Picture 10"/>
          <p:cNvPicPr/>
          <p:nvPr/>
        </p:nvPicPr>
        <p:blipFill>
          <a:blip r:embed="rId8"/>
          <a:stretch>
            <a:fillRect/>
          </a:stretch>
        </p:blipFill>
        <p:spPr>
          <a:xfrm>
            <a:off x="2514240" y="2058660"/>
            <a:ext cx="1923840" cy="809280"/>
          </a:xfrm>
          <a:prstGeom prst="rect">
            <a:avLst/>
          </a:prstGeom>
        </p:spPr>
      </p:pic>
      <p:pic>
        <p:nvPicPr>
          <p:cNvPr id="12" name="Picture 2" descr="http://www.dvd-photo-slideshow.com/photos/youtube.jp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800600" y="4199152"/>
            <a:ext cx="1247860" cy="935895"/>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http://media.idownloadblog.com/wp-content/uploads/2012/06/Google-Drive.jpe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353631" y="4298028"/>
            <a:ext cx="908699" cy="7222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3194373"/>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CustomShape 2"/>
          <p:cNvSpPr/>
          <p:nvPr/>
        </p:nvSpPr>
        <p:spPr>
          <a:xfrm>
            <a:off x="457920" y="572400"/>
            <a:ext cx="8228520" cy="1141920"/>
          </a:xfrm>
          <a:prstGeom prst="rect">
            <a:avLst/>
          </a:prstGeom>
        </p:spPr>
        <p:txBody>
          <a:bodyPr lIns="90000" tIns="45000" rIns="90000" bIns="45000" anchor="ctr"/>
          <a:lstStyle/>
          <a:p>
            <a:pPr algn="l">
              <a:lnSpc>
                <a:spcPct val="100000"/>
              </a:lnSpc>
            </a:pPr>
            <a:r>
              <a:rPr lang="de-DE" sz="3600" dirty="0" smtClean="0">
                <a:solidFill>
                  <a:srgbClr val="000000"/>
                </a:solidFill>
                <a:latin typeface="Arial Black"/>
                <a:ea typeface="ＭＳ Ｐゴシック"/>
              </a:rPr>
              <a:t>IP rights now</a:t>
            </a:r>
            <a:endParaRPr dirty="0"/>
          </a:p>
        </p:txBody>
      </p:sp>
      <p:sp>
        <p:nvSpPr>
          <p:cNvPr id="74" name="CustomShape 3"/>
          <p:cNvSpPr/>
          <p:nvPr/>
        </p:nvSpPr>
        <p:spPr>
          <a:xfrm>
            <a:off x="6848280" y="572400"/>
            <a:ext cx="2178720" cy="302760"/>
          </a:xfrm>
          <a:prstGeom prst="rect">
            <a:avLst/>
          </a:prstGeom>
        </p:spPr>
        <p:txBody>
          <a:bodyPr lIns="90000" tIns="45000" rIns="90000" bIns="45000"/>
          <a:lstStyle/>
          <a:p>
            <a:pPr algn="ctr">
              <a:lnSpc>
                <a:spcPct val="100000"/>
              </a:lnSpc>
            </a:pPr>
            <a:r>
              <a:rPr lang="de-DE" sz="1400">
                <a:solidFill>
                  <a:srgbClr val="000000"/>
                </a:solidFill>
                <a:latin typeface="Arial Black"/>
              </a:rPr>
              <a:t>Frederick Hunter</a:t>
            </a:r>
            <a:endParaRPr/>
          </a:p>
        </p:txBody>
      </p:sp>
      <p:graphicFrame>
        <p:nvGraphicFramePr>
          <p:cNvPr id="75" name="Table 4"/>
          <p:cNvGraphicFramePr/>
          <p:nvPr>
            <p:extLst>
              <p:ext uri="{D42A27DB-BD31-4B8C-83A1-F6EECF244321}">
                <p14:modId xmlns:p14="http://schemas.microsoft.com/office/powerpoint/2010/main" val="1196208032"/>
              </p:ext>
            </p:extLst>
          </p:nvPr>
        </p:nvGraphicFramePr>
        <p:xfrm>
          <a:off x="0" y="1714320"/>
          <a:ext cx="9067800" cy="4469040"/>
        </p:xfrm>
        <a:graphic>
          <a:graphicData uri="http://schemas.openxmlformats.org/drawingml/2006/table">
            <a:tbl>
              <a:tblPr/>
              <a:tblGrid>
                <a:gridCol w="2264765"/>
                <a:gridCol w="2264765"/>
                <a:gridCol w="1976343"/>
                <a:gridCol w="2561927"/>
              </a:tblGrid>
              <a:tr h="1360080">
                <a:tc>
                  <a:txBody>
                    <a:bodyPr/>
                    <a:lstStyle/>
                    <a:p>
                      <a:pPr algn="ctr"/>
                      <a:r>
                        <a:rPr lang="de-DE" b="1" dirty="0"/>
                        <a:t>Dropbox</a:t>
                      </a:r>
                      <a:endParaRPr dirty="0"/>
                    </a:p>
                  </a:txBody>
                  <a:tcPr/>
                </a:tc>
                <a:tc>
                  <a:txBody>
                    <a:bodyPr/>
                    <a:lstStyle/>
                    <a:p>
                      <a:pPr algn="ctr"/>
                      <a:r>
                        <a:rPr lang="de-DE" b="1" dirty="0"/>
                        <a:t>facebook</a:t>
                      </a:r>
                      <a:endParaRPr b="1" dirty="0"/>
                    </a:p>
                  </a:txBody>
                  <a:tcPr/>
                </a:tc>
                <a:tc>
                  <a:txBody>
                    <a:bodyPr/>
                    <a:lstStyle/>
                    <a:p>
                      <a:pPr algn="ctr"/>
                      <a:r>
                        <a:rPr lang="de-DE" b="1" dirty="0" smtClean="0"/>
                        <a:t>Ubuntu One</a:t>
                      </a:r>
                      <a:endParaRPr b="1" dirty="0"/>
                    </a:p>
                  </a:txBody>
                  <a:tcPr/>
                </a:tc>
                <a:tc>
                  <a:txBody>
                    <a:bodyPr/>
                    <a:lstStyle/>
                    <a:p>
                      <a:pPr algn="ctr"/>
                      <a:r>
                        <a:rPr lang="de-DE" b="1" dirty="0"/>
                        <a:t>Google </a:t>
                      </a:r>
                      <a:r>
                        <a:rPr lang="en-US" b="1" dirty="0"/>
                        <a:t>Drive</a:t>
                      </a:r>
                      <a:r>
                        <a:rPr lang="de-DE" b="1" dirty="0"/>
                        <a:t> / </a:t>
                      </a:r>
                      <a:r>
                        <a:rPr lang="de-DE" b="1" dirty="0" smtClean="0"/>
                        <a:t>YouTube</a:t>
                      </a:r>
                      <a:endParaRPr b="1" dirty="0"/>
                    </a:p>
                  </a:txBody>
                  <a:tcPr/>
                </a:tc>
              </a:tr>
              <a:tr h="1666440">
                <a:tc>
                  <a:txBody>
                    <a:bodyPr/>
                    <a:lstStyle/>
                    <a:p>
                      <a:pPr marL="0" indent="0">
                        <a:buClr>
                          <a:schemeClr val="accent1"/>
                        </a:buClr>
                        <a:buSzPct val="45000"/>
                        <a:buFont typeface="Arial" pitchFamily="34" charset="0"/>
                        <a:buNone/>
                      </a:pPr>
                      <a:r>
                        <a:rPr lang="de-DE" dirty="0"/>
                        <a:t>User respect others IP </a:t>
                      </a:r>
                      <a:r>
                        <a:rPr lang="de-DE" dirty="0" smtClean="0"/>
                        <a:t>rights</a:t>
                      </a:r>
                    </a:p>
                    <a:p>
                      <a:pPr marL="0" indent="0">
                        <a:buClr>
                          <a:schemeClr val="accent1"/>
                        </a:buClr>
                        <a:buSzPct val="45000"/>
                        <a:buFont typeface="Arial" pitchFamily="34" charset="0"/>
                        <a:buNone/>
                      </a:pPr>
                      <a:endParaRPr dirty="0"/>
                    </a:p>
                    <a:p>
                      <a:pPr marL="0" indent="0">
                        <a:buClr>
                          <a:schemeClr val="accent1"/>
                        </a:buClr>
                        <a:buSzPct val="45000"/>
                        <a:buFont typeface="Wingdings" pitchFamily="2" charset="2"/>
                        <a:buNone/>
                      </a:pPr>
                      <a:r>
                        <a:rPr lang="de-DE" dirty="0"/>
                        <a:t>User owns </a:t>
                      </a:r>
                      <a:r>
                        <a:rPr lang="de-DE" dirty="0" smtClean="0"/>
                        <a:t>IP </a:t>
                      </a:r>
                    </a:p>
                    <a:p>
                      <a:pPr marL="0" indent="0">
                        <a:buClr>
                          <a:schemeClr val="accent1"/>
                        </a:buClr>
                        <a:buSzPct val="45000"/>
                        <a:buFont typeface="Wingdings" pitchFamily="2" charset="2"/>
                        <a:buNone/>
                      </a:pPr>
                      <a:endParaRPr lang="de-DE" dirty="0" smtClean="0"/>
                    </a:p>
                    <a:p>
                      <a:pPr marL="0" indent="0">
                        <a:buClr>
                          <a:schemeClr val="accent1"/>
                        </a:buClr>
                        <a:buSzPct val="45000"/>
                        <a:buFont typeface="Wingdings" pitchFamily="2" charset="2"/>
                        <a:buNone/>
                      </a:pPr>
                      <a:r>
                        <a:rPr lang="de-DE" dirty="0" smtClean="0"/>
                        <a:t>Can</a:t>
                      </a:r>
                      <a:r>
                        <a:rPr lang="de-DE" baseline="0" dirty="0" smtClean="0"/>
                        <a:t> obtain sharing rights</a:t>
                      </a:r>
                    </a:p>
                    <a:p>
                      <a:pPr marL="0" indent="0">
                        <a:buClr>
                          <a:schemeClr val="accent1"/>
                        </a:buClr>
                        <a:buSzPct val="45000"/>
                        <a:buFont typeface="Wingdings" pitchFamily="2" charset="2"/>
                        <a:buNone/>
                      </a:pPr>
                      <a:endParaRPr lang="de-DE" baseline="0" dirty="0" smtClean="0"/>
                    </a:p>
                    <a:p>
                      <a:pPr marL="0" indent="0">
                        <a:buClr>
                          <a:schemeClr val="accent1"/>
                        </a:buClr>
                        <a:buSzPct val="45000"/>
                        <a:buFont typeface="Wingdings" pitchFamily="2" charset="2"/>
                        <a:buNone/>
                      </a:pPr>
                      <a:r>
                        <a:rPr lang="de-DE" baseline="0" dirty="0" smtClean="0"/>
                        <a:t>Rights carry over to third party sites</a:t>
                      </a:r>
                      <a:endParaRPr lang="de-DE" dirty="0" smtClean="0"/>
                    </a:p>
                    <a:p>
                      <a:endParaRPr dirty="0"/>
                    </a:p>
                  </a:txBody>
                  <a:tcPr/>
                </a:tc>
                <a:tc>
                  <a:txBody>
                    <a:bodyPr/>
                    <a:lstStyle/>
                    <a:p>
                      <a:pPr>
                        <a:buSzPct val="45000"/>
                        <a:buFont typeface="StarSymbol"/>
                        <a:buNone/>
                      </a:pPr>
                      <a:r>
                        <a:rPr lang="de-DE" dirty="0"/>
                        <a:t>User respect others IP </a:t>
                      </a:r>
                      <a:r>
                        <a:rPr lang="de-DE" dirty="0" smtClean="0"/>
                        <a:t>rights</a:t>
                      </a:r>
                    </a:p>
                    <a:p>
                      <a:pPr>
                        <a:buSzPct val="45000"/>
                        <a:buFont typeface="StarSymbol"/>
                        <a:buNone/>
                      </a:pPr>
                      <a:endParaRPr dirty="0"/>
                    </a:p>
                    <a:p>
                      <a:pPr>
                        <a:buSzPct val="45000"/>
                        <a:buFont typeface="StarSymbol"/>
                        <a:buNone/>
                      </a:pPr>
                      <a:r>
                        <a:rPr lang="de-DE" dirty="0" smtClean="0"/>
                        <a:t>Claims</a:t>
                      </a:r>
                      <a:r>
                        <a:rPr lang="de-DE" baseline="0" dirty="0" smtClean="0"/>
                        <a:t> u</a:t>
                      </a:r>
                      <a:r>
                        <a:rPr lang="de-DE" dirty="0" smtClean="0"/>
                        <a:t>ser </a:t>
                      </a:r>
                      <a:r>
                        <a:rPr lang="de-DE" dirty="0"/>
                        <a:t>owns content, facebook can do what it wants with </a:t>
                      </a:r>
                      <a:r>
                        <a:rPr lang="de-DE" dirty="0" smtClean="0"/>
                        <a:t>it</a:t>
                      </a:r>
                    </a:p>
                    <a:p>
                      <a:pPr>
                        <a:buSzPct val="45000"/>
                        <a:buFont typeface="StarSymbol"/>
                        <a:buNone/>
                      </a:pPr>
                      <a:endParaRPr dirty="0"/>
                    </a:p>
                    <a:p>
                      <a:pPr>
                        <a:buSzPct val="45000"/>
                        <a:buFont typeface="StarSymbol"/>
                        <a:buNone/>
                      </a:pPr>
                      <a:r>
                        <a:rPr lang="de-DE" dirty="0"/>
                        <a:t>Facebook loses rights for deleted content</a:t>
                      </a:r>
                      <a:endParaRPr dirty="0"/>
                    </a:p>
                  </a:txBody>
                  <a:tcPr/>
                </a:tc>
                <a:tc>
                  <a:txBody>
                    <a:bodyPr/>
                    <a:lstStyle/>
                    <a:p>
                      <a:pPr>
                        <a:buSzPct val="45000"/>
                        <a:buFont typeface="StarSymbol"/>
                        <a:buNone/>
                      </a:pPr>
                      <a:r>
                        <a:rPr lang="de-DE" dirty="0"/>
                        <a:t>User respect others IP </a:t>
                      </a:r>
                      <a:r>
                        <a:rPr lang="de-DE" dirty="0" smtClean="0"/>
                        <a:t>rights</a:t>
                      </a:r>
                    </a:p>
                    <a:p>
                      <a:pPr>
                        <a:buSzPct val="45000"/>
                        <a:buFont typeface="StarSymbol"/>
                        <a:buNone/>
                      </a:pPr>
                      <a:endParaRPr dirty="0"/>
                    </a:p>
                    <a:p>
                      <a:pPr>
                        <a:buSzPct val="45000"/>
                        <a:buFont typeface="StarSymbol"/>
                        <a:buNone/>
                      </a:pPr>
                      <a:r>
                        <a:rPr lang="de-DE" dirty="0"/>
                        <a:t>Not specified who owns IP</a:t>
                      </a:r>
                      <a:endParaRPr dirty="0"/>
                    </a:p>
                    <a:p>
                      <a:pPr>
                        <a:buSzPct val="45000"/>
                        <a:buFont typeface="StarSymbol"/>
                        <a:buChar char=""/>
                      </a:pPr>
                      <a:endParaRPr lang="en-US" dirty="0" smtClean="0"/>
                    </a:p>
                    <a:p>
                      <a:pPr>
                        <a:buSzPct val="45000"/>
                        <a:buFont typeface="StarSymbol"/>
                        <a:buNone/>
                      </a:pPr>
                      <a:endParaRPr dirty="0"/>
                    </a:p>
                  </a:txBody>
                  <a:tcPr/>
                </a:tc>
                <a:tc>
                  <a:txBody>
                    <a:bodyPr/>
                    <a:lstStyle/>
                    <a:p>
                      <a:pPr>
                        <a:buSzPct val="45000"/>
                        <a:buFont typeface="StarSymbol"/>
                        <a:buNone/>
                      </a:pPr>
                      <a:r>
                        <a:rPr lang="de-DE" dirty="0"/>
                        <a:t>User respect others IP </a:t>
                      </a:r>
                      <a:r>
                        <a:rPr lang="de-DE" dirty="0" smtClean="0"/>
                        <a:t>rights</a:t>
                      </a:r>
                    </a:p>
                    <a:p>
                      <a:pPr>
                        <a:buSzPct val="45000"/>
                        <a:buFont typeface="StarSymbol"/>
                        <a:buNone/>
                      </a:pPr>
                      <a:endParaRPr dirty="0"/>
                    </a:p>
                    <a:p>
                      <a:pPr>
                        <a:buSzPct val="45000"/>
                        <a:buFont typeface="StarSymbol"/>
                        <a:buNone/>
                      </a:pPr>
                      <a:r>
                        <a:rPr lang="de-DE" dirty="0" smtClean="0"/>
                        <a:t>Claims</a:t>
                      </a:r>
                      <a:r>
                        <a:rPr lang="de-DE" baseline="0" dirty="0" smtClean="0"/>
                        <a:t> u</a:t>
                      </a:r>
                      <a:r>
                        <a:rPr lang="de-DE" dirty="0" smtClean="0"/>
                        <a:t>ser keeps IP rights, but Google </a:t>
                      </a:r>
                      <a:r>
                        <a:rPr lang="de-DE" dirty="0"/>
                        <a:t>can </a:t>
                      </a:r>
                      <a:r>
                        <a:rPr lang="de-DE" dirty="0" smtClean="0"/>
                        <a:t>do </a:t>
                      </a:r>
                      <a:r>
                        <a:rPr lang="de-DE" dirty="0"/>
                        <a:t>what it wants with </a:t>
                      </a:r>
                      <a:r>
                        <a:rPr lang="de-DE" dirty="0" smtClean="0"/>
                        <a:t>content</a:t>
                      </a:r>
                    </a:p>
                    <a:p>
                      <a:pPr>
                        <a:buSzPct val="45000"/>
                        <a:buFont typeface="StarSymbol"/>
                        <a:buNone/>
                      </a:pPr>
                      <a:endParaRPr dirty="0"/>
                    </a:p>
                    <a:p>
                      <a:pPr>
                        <a:buSzPct val="45000"/>
                        <a:buFont typeface="StarSymbol"/>
                        <a:buNone/>
                      </a:pPr>
                      <a:r>
                        <a:rPr lang="de-DE" dirty="0"/>
                        <a:t>Can use content even if it was deleted</a:t>
                      </a:r>
                      <a:endParaRPr dirty="0"/>
                    </a:p>
                  </a:txBody>
                  <a:tcPr/>
                </a:tc>
              </a:tr>
            </a:tbl>
          </a:graphicData>
        </a:graphic>
      </p:graphicFrame>
      <p:sp>
        <p:nvSpPr>
          <p:cNvPr id="6" name="Date Placeholder 6"/>
          <p:cNvSpPr>
            <a:spLocks noGrp="1"/>
          </p:cNvSpPr>
          <p:nvPr>
            <p:ph type="dt" sz="half" idx="12"/>
          </p:nvPr>
        </p:nvSpPr>
        <p:spPr>
          <a:xfrm>
            <a:off x="457200" y="6245225"/>
            <a:ext cx="2133600" cy="476250"/>
          </a:xfrm>
        </p:spPr>
        <p:txBody>
          <a:bodyPr/>
          <a:lstStyle/>
          <a:p>
            <a:fld id="{2213CA24-DD7E-0443-BFBF-B40077A269F6}" type="datetime1">
              <a:rPr lang="en-US" smtClean="0"/>
              <a:t>9/11/12</a:t>
            </a:fld>
            <a:endParaRPr lang="en-US"/>
          </a:p>
        </p:txBody>
      </p:sp>
      <p:sp>
        <p:nvSpPr>
          <p:cNvPr id="7" name="Footer Placeholder 3"/>
          <p:cNvSpPr>
            <a:spLocks noGrp="1"/>
          </p:cNvSpPr>
          <p:nvPr>
            <p:ph type="ftr" sz="quarter" idx="10"/>
          </p:nvPr>
        </p:nvSpPr>
        <p:spPr>
          <a:xfrm>
            <a:off x="3124200" y="6248400"/>
            <a:ext cx="2895600" cy="457200"/>
          </a:xfrm>
        </p:spPr>
        <p:txBody>
          <a:bodyPr/>
          <a:lstStyle/>
          <a:p>
            <a:r>
              <a:rPr lang="en-US" dirty="0" smtClean="0"/>
              <a:t>© 2012 Keith A. Pray</a:t>
            </a:r>
            <a:endParaRPr lang="en-US" dirty="0"/>
          </a:p>
        </p:txBody>
      </p:sp>
      <p:pic>
        <p:nvPicPr>
          <p:cNvPr id="8" name="Picture 7"/>
          <p:cNvPicPr/>
          <p:nvPr/>
        </p:nvPicPr>
        <p:blipFill>
          <a:blip r:embed="rId3"/>
          <a:stretch>
            <a:fillRect/>
          </a:stretch>
        </p:blipFill>
        <p:spPr>
          <a:xfrm>
            <a:off x="2438400" y="2286000"/>
            <a:ext cx="1856880" cy="495000"/>
          </a:xfrm>
          <a:prstGeom prst="rect">
            <a:avLst/>
          </a:prstGeom>
        </p:spPr>
      </p:pic>
      <p:pic>
        <p:nvPicPr>
          <p:cNvPr id="9" name="Picture 8"/>
          <p:cNvPicPr/>
          <p:nvPr/>
        </p:nvPicPr>
        <p:blipFill>
          <a:blip r:embed="rId4"/>
          <a:stretch>
            <a:fillRect/>
          </a:stretch>
        </p:blipFill>
        <p:spPr>
          <a:xfrm>
            <a:off x="4572180" y="2128860"/>
            <a:ext cx="1828620" cy="809280"/>
          </a:xfrm>
          <a:prstGeom prst="rect">
            <a:avLst/>
          </a:prstGeom>
        </p:spPr>
      </p:pic>
      <p:pic>
        <p:nvPicPr>
          <p:cNvPr id="10" name="Picture 4" descr="http://media.idownloadblog.com/wp-content/uploads/2012/06/Google-Drive.jpe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37640" y="2137894"/>
            <a:ext cx="908699" cy="72225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p:cNvPicPr/>
          <p:nvPr/>
        </p:nvPicPr>
        <p:blipFill>
          <a:blip r:embed="rId6"/>
          <a:stretch>
            <a:fillRect/>
          </a:stretch>
        </p:blipFill>
        <p:spPr>
          <a:xfrm>
            <a:off x="152400" y="2172369"/>
            <a:ext cx="2049434" cy="800193"/>
          </a:xfrm>
          <a:prstGeom prst="rect">
            <a:avLst/>
          </a:prstGeom>
        </p:spPr>
      </p:pic>
      <p:sp>
        <p:nvSpPr>
          <p:cNvPr id="12" name="Slide Number Placeholder 7"/>
          <p:cNvSpPr>
            <a:spLocks noGrp="1"/>
          </p:cNvSpPr>
          <p:nvPr>
            <p:ph type="sldNum" sz="quarter" idx="11"/>
          </p:nvPr>
        </p:nvSpPr>
        <p:spPr>
          <a:xfrm>
            <a:off x="6553200" y="6248400"/>
            <a:ext cx="2133600" cy="457200"/>
          </a:xfrm>
        </p:spPr>
        <p:txBody>
          <a:bodyPr/>
          <a:lstStyle/>
          <a:p>
            <a:fld id="{599FE963-493D-6C4E-B686-D39790523B81}" type="slidenum">
              <a:rPr lang="en-US" smtClean="0"/>
              <a:pPr/>
              <a:t>9</a:t>
            </a:fld>
            <a:endParaRPr lang="en-US" dirty="0"/>
          </a:p>
        </p:txBody>
      </p:sp>
      <p:pic>
        <p:nvPicPr>
          <p:cNvPr id="13" name="Picture 2" descr="http://www.dvd-photo-slideshow.com/photos/youtube.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19800" y="2031077"/>
            <a:ext cx="1247860" cy="9358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0583305"/>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ixel">
  <a:themeElements>
    <a:clrScheme name="Pixel 13">
      <a:dk1>
        <a:srgbClr val="000000"/>
      </a:dk1>
      <a:lt1>
        <a:srgbClr val="FFFFFF"/>
      </a:lt1>
      <a:dk2>
        <a:srgbClr val="FFFFFF"/>
      </a:dk2>
      <a:lt2>
        <a:srgbClr val="808080"/>
      </a:lt2>
      <a:accent1>
        <a:srgbClr val="333366"/>
      </a:accent1>
      <a:accent2>
        <a:srgbClr val="9999CC"/>
      </a:accent2>
      <a:accent3>
        <a:srgbClr val="FFFFFF"/>
      </a:accent3>
      <a:accent4>
        <a:srgbClr val="000000"/>
      </a:accent4>
      <a:accent5>
        <a:srgbClr val="ADADB8"/>
      </a:accent5>
      <a:accent6>
        <a:srgbClr val="8A8AB9"/>
      </a:accent6>
      <a:hlink>
        <a:srgbClr val="CCCCE6"/>
      </a:hlink>
      <a:folHlink>
        <a:srgbClr val="B2B2B2"/>
      </a:folHlink>
    </a:clrScheme>
    <a:fontScheme name="Pixel">
      <a:majorFont>
        <a:latin typeface="Arial Black"/>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2"/>
            </a:solidFill>
            <a:effectLst/>
            <a:latin typeface="Times New Roman" pitchFamily="7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2"/>
            </a:solidFill>
            <a:effectLst/>
            <a:latin typeface="Times New Roman" pitchFamily="76" charset="0"/>
          </a:defRPr>
        </a:defPPr>
      </a:lstStyle>
    </a:lnDef>
  </a:objectDefaults>
  <a:extraClrSchemeLst>
    <a:extraClrScheme>
      <a:clrScheme name="Pixel 1">
        <a:dk1>
          <a:srgbClr val="666699"/>
        </a:dk1>
        <a:lt1>
          <a:srgbClr val="FFFFFF"/>
        </a:lt1>
        <a:dk2>
          <a:srgbClr val="000066"/>
        </a:dk2>
        <a:lt2>
          <a:srgbClr val="FFFFFF"/>
        </a:lt2>
        <a:accent1>
          <a:srgbClr val="0066FF"/>
        </a:accent1>
        <a:accent2>
          <a:srgbClr val="3333FF"/>
        </a:accent2>
        <a:accent3>
          <a:srgbClr val="AAAAB8"/>
        </a:accent3>
        <a:accent4>
          <a:srgbClr val="DADADA"/>
        </a:accent4>
        <a:accent5>
          <a:srgbClr val="AAB8FF"/>
        </a:accent5>
        <a:accent6>
          <a:srgbClr val="2D2DE7"/>
        </a:accent6>
        <a:hlink>
          <a:srgbClr val="0000CC"/>
        </a:hlink>
        <a:folHlink>
          <a:srgbClr val="B2B2B2"/>
        </a:folHlink>
      </a:clrScheme>
      <a:clrMap bg1="dk2" tx1="lt1" bg2="dk1" tx2="lt2" accent1="accent1" accent2="accent2" accent3="accent3" accent4="accent4" accent5="accent5" accent6="accent6" hlink="hlink" folHlink="folHlink"/>
    </a:extraClrScheme>
    <a:extraClrScheme>
      <a:clrScheme name="Pixel 2">
        <a:dk1>
          <a:srgbClr val="000000"/>
        </a:dk1>
        <a:lt1>
          <a:srgbClr val="FFFFFF"/>
        </a:lt1>
        <a:dk2>
          <a:srgbClr val="334B49"/>
        </a:dk2>
        <a:lt2>
          <a:srgbClr val="FFFFFF"/>
        </a:lt2>
        <a:accent1>
          <a:srgbClr val="009999"/>
        </a:accent1>
        <a:accent2>
          <a:srgbClr val="008080"/>
        </a:accent2>
        <a:accent3>
          <a:srgbClr val="ADB1B1"/>
        </a:accent3>
        <a:accent4>
          <a:srgbClr val="DADADA"/>
        </a:accent4>
        <a:accent5>
          <a:srgbClr val="AACACA"/>
        </a:accent5>
        <a:accent6>
          <a:srgbClr val="007373"/>
        </a:accent6>
        <a:hlink>
          <a:srgbClr val="006666"/>
        </a:hlink>
        <a:folHlink>
          <a:srgbClr val="B2B2B2"/>
        </a:folHlink>
      </a:clrScheme>
      <a:clrMap bg1="dk2" tx1="lt1" bg2="dk1" tx2="lt2" accent1="accent1" accent2="accent2" accent3="accent3" accent4="accent4" accent5="accent5" accent6="accent6" hlink="hlink" folHlink="folHlink"/>
    </a:extraClrScheme>
    <a:extraClrScheme>
      <a:clrScheme name="Pixel 3">
        <a:dk1>
          <a:srgbClr val="000000"/>
        </a:dk1>
        <a:lt1>
          <a:srgbClr val="FFFFFF"/>
        </a:lt1>
        <a:dk2>
          <a:srgbClr val="FFFFFF"/>
        </a:dk2>
        <a:lt2>
          <a:srgbClr val="808080"/>
        </a:lt2>
        <a:accent1>
          <a:srgbClr val="FF9900"/>
        </a:accent1>
        <a:accent2>
          <a:srgbClr val="FCB138"/>
        </a:accent2>
        <a:accent3>
          <a:srgbClr val="FFFFFF"/>
        </a:accent3>
        <a:accent4>
          <a:srgbClr val="000000"/>
        </a:accent4>
        <a:accent5>
          <a:srgbClr val="FFCAAA"/>
        </a:accent5>
        <a:accent6>
          <a:srgbClr val="E4A032"/>
        </a:accent6>
        <a:hlink>
          <a:srgbClr val="FCC66E"/>
        </a:hlink>
        <a:folHlink>
          <a:srgbClr val="B2B2B2"/>
        </a:folHlink>
      </a:clrScheme>
      <a:clrMap bg1="lt1" tx1="dk1" bg2="lt2" tx2="dk2" accent1="accent1" accent2="accent2" accent3="accent3" accent4="accent4" accent5="accent5" accent6="accent6" hlink="hlink" folHlink="folHlink"/>
    </a:extraClrScheme>
    <a:extraClrScheme>
      <a:clrScheme name="Pixel 4">
        <a:dk1>
          <a:srgbClr val="000000"/>
        </a:dk1>
        <a:lt1>
          <a:srgbClr val="FFFFFF"/>
        </a:lt1>
        <a:dk2>
          <a:srgbClr val="FFFFFF"/>
        </a:dk2>
        <a:lt2>
          <a:srgbClr val="808080"/>
        </a:lt2>
        <a:accent1>
          <a:srgbClr val="440044"/>
        </a:accent1>
        <a:accent2>
          <a:srgbClr val="790571"/>
        </a:accent2>
        <a:accent3>
          <a:srgbClr val="FFFFFF"/>
        </a:accent3>
        <a:accent4>
          <a:srgbClr val="000000"/>
        </a:accent4>
        <a:accent5>
          <a:srgbClr val="B0AAB0"/>
        </a:accent5>
        <a:accent6>
          <a:srgbClr val="6D0466"/>
        </a:accent6>
        <a:hlink>
          <a:srgbClr val="9F839F"/>
        </a:hlink>
        <a:folHlink>
          <a:srgbClr val="B2B2B2"/>
        </a:folHlink>
      </a:clrScheme>
      <a:clrMap bg1="lt1" tx1="dk1" bg2="lt2" tx2="dk2" accent1="accent1" accent2="accent2" accent3="accent3" accent4="accent4" accent5="accent5" accent6="accent6" hlink="hlink" folHlink="folHlink"/>
    </a:extraClrScheme>
    <a:extraClrScheme>
      <a:clrScheme name="Pixel 5">
        <a:dk1>
          <a:srgbClr val="000000"/>
        </a:dk1>
        <a:lt1>
          <a:srgbClr val="FFFFFF"/>
        </a:lt1>
        <a:dk2>
          <a:srgbClr val="FFFFFF"/>
        </a:dk2>
        <a:lt2>
          <a:srgbClr val="666699"/>
        </a:lt2>
        <a:accent1>
          <a:srgbClr val="779F92"/>
        </a:accent1>
        <a:accent2>
          <a:srgbClr val="9DC2D7"/>
        </a:accent2>
        <a:accent3>
          <a:srgbClr val="FFFFFF"/>
        </a:accent3>
        <a:accent4>
          <a:srgbClr val="000000"/>
        </a:accent4>
        <a:accent5>
          <a:srgbClr val="BDCDC7"/>
        </a:accent5>
        <a:accent6>
          <a:srgbClr val="8EB0C3"/>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ixel 6">
        <a:dk1>
          <a:srgbClr val="6A0000"/>
        </a:dk1>
        <a:lt1>
          <a:srgbClr val="FFFFFF"/>
        </a:lt1>
        <a:dk2>
          <a:srgbClr val="FFFFFF"/>
        </a:dk2>
        <a:lt2>
          <a:srgbClr val="666699"/>
        </a:lt2>
        <a:accent1>
          <a:srgbClr val="CC3300"/>
        </a:accent1>
        <a:accent2>
          <a:srgbClr val="CC6600"/>
        </a:accent2>
        <a:accent3>
          <a:srgbClr val="FFFFFF"/>
        </a:accent3>
        <a:accent4>
          <a:srgbClr val="590000"/>
        </a:accent4>
        <a:accent5>
          <a:srgbClr val="E2ADAA"/>
        </a:accent5>
        <a:accent6>
          <a:srgbClr val="B95C00"/>
        </a:accent6>
        <a:hlink>
          <a:srgbClr val="CC9900"/>
        </a:hlink>
        <a:folHlink>
          <a:srgbClr val="B2B2B2"/>
        </a:folHlink>
      </a:clrScheme>
      <a:clrMap bg1="lt1" tx1="dk1" bg2="lt2" tx2="dk2" accent1="accent1" accent2="accent2" accent3="accent3" accent4="accent4" accent5="accent5" accent6="accent6" hlink="hlink" folHlink="folHlink"/>
    </a:extraClrScheme>
    <a:extraClrScheme>
      <a:clrScheme name="Pixel 7">
        <a:dk1>
          <a:srgbClr val="4F4F77"/>
        </a:dk1>
        <a:lt1>
          <a:srgbClr val="FFFFFF"/>
        </a:lt1>
        <a:dk2>
          <a:srgbClr val="4A7911"/>
        </a:dk2>
        <a:lt2>
          <a:srgbClr val="FFFFFF"/>
        </a:lt2>
        <a:accent1>
          <a:srgbClr val="336600"/>
        </a:accent1>
        <a:accent2>
          <a:srgbClr val="669900"/>
        </a:accent2>
        <a:accent3>
          <a:srgbClr val="B1BEAA"/>
        </a:accent3>
        <a:accent4>
          <a:srgbClr val="DADADA"/>
        </a:accent4>
        <a:accent5>
          <a:srgbClr val="ADB8AA"/>
        </a:accent5>
        <a:accent6>
          <a:srgbClr val="5C8A00"/>
        </a:accent6>
        <a:hlink>
          <a:srgbClr val="99CC00"/>
        </a:hlink>
        <a:folHlink>
          <a:srgbClr val="B2B2B2"/>
        </a:folHlink>
      </a:clrScheme>
      <a:clrMap bg1="dk2" tx1="lt1" bg2="dk1" tx2="lt2" accent1="accent1" accent2="accent2" accent3="accent3" accent4="accent4" accent5="accent5" accent6="accent6" hlink="hlink" folHlink="folHlink"/>
    </a:extraClrScheme>
    <a:extraClrScheme>
      <a:clrScheme name="Pixel 8">
        <a:dk1>
          <a:srgbClr val="003300"/>
        </a:dk1>
        <a:lt1>
          <a:srgbClr val="FFFFFF"/>
        </a:lt1>
        <a:dk2>
          <a:srgbClr val="FFFFFF"/>
        </a:dk2>
        <a:lt2>
          <a:srgbClr val="4F4F77"/>
        </a:lt2>
        <a:accent1>
          <a:srgbClr val="336600"/>
        </a:accent1>
        <a:accent2>
          <a:srgbClr val="669900"/>
        </a:accent2>
        <a:accent3>
          <a:srgbClr val="FFFFFF"/>
        </a:accent3>
        <a:accent4>
          <a:srgbClr val="002A00"/>
        </a:accent4>
        <a:accent5>
          <a:srgbClr val="ADB8AA"/>
        </a:accent5>
        <a:accent6>
          <a:srgbClr val="5C8A00"/>
        </a:accent6>
        <a:hlink>
          <a:srgbClr val="99CC00"/>
        </a:hlink>
        <a:folHlink>
          <a:srgbClr val="B2B2B2"/>
        </a:folHlink>
      </a:clrScheme>
      <a:clrMap bg1="lt1" tx1="dk1" bg2="lt2" tx2="dk2" accent1="accent1" accent2="accent2" accent3="accent3" accent4="accent4" accent5="accent5" accent6="accent6" hlink="hlink" folHlink="folHlink"/>
    </a:extraClrScheme>
    <a:extraClrScheme>
      <a:clrScheme name="Pixel 9">
        <a:dk1>
          <a:srgbClr val="808080"/>
        </a:dk1>
        <a:lt1>
          <a:srgbClr val="FFFFFF"/>
        </a:lt1>
        <a:dk2>
          <a:srgbClr val="2F978D"/>
        </a:dk2>
        <a:lt2>
          <a:srgbClr val="FFFFFF"/>
        </a:lt2>
        <a:accent1>
          <a:srgbClr val="008080"/>
        </a:accent1>
        <a:accent2>
          <a:srgbClr val="009999"/>
        </a:accent2>
        <a:accent3>
          <a:srgbClr val="ADC9C5"/>
        </a:accent3>
        <a:accent4>
          <a:srgbClr val="DADADA"/>
        </a:accent4>
        <a:accent5>
          <a:srgbClr val="AAC0C0"/>
        </a:accent5>
        <a:accent6>
          <a:srgbClr val="008A8A"/>
        </a:accent6>
        <a:hlink>
          <a:srgbClr val="70CAC6"/>
        </a:hlink>
        <a:folHlink>
          <a:srgbClr val="B2B2B2"/>
        </a:folHlink>
      </a:clrScheme>
      <a:clrMap bg1="dk2" tx1="lt1" bg2="dk1" tx2="lt2" accent1="accent1" accent2="accent2" accent3="accent3" accent4="accent4" accent5="accent5" accent6="accent6" hlink="hlink" folHlink="folHlink"/>
    </a:extraClrScheme>
    <a:extraClrScheme>
      <a:clrScheme name="Pixel 10">
        <a:dk1>
          <a:srgbClr val="4F4F77"/>
        </a:dk1>
        <a:lt1>
          <a:srgbClr val="FFFFFF"/>
        </a:lt1>
        <a:dk2>
          <a:srgbClr val="330000"/>
        </a:dk2>
        <a:lt2>
          <a:srgbClr val="FFFFFF"/>
        </a:lt2>
        <a:accent1>
          <a:srgbClr val="822504"/>
        </a:accent1>
        <a:accent2>
          <a:srgbClr val="9E2A06"/>
        </a:accent2>
        <a:accent3>
          <a:srgbClr val="ADAAAA"/>
        </a:accent3>
        <a:accent4>
          <a:srgbClr val="DADADA"/>
        </a:accent4>
        <a:accent5>
          <a:srgbClr val="C1ACAA"/>
        </a:accent5>
        <a:accent6>
          <a:srgbClr val="8F2505"/>
        </a:accent6>
        <a:hlink>
          <a:srgbClr val="7C0704"/>
        </a:hlink>
        <a:folHlink>
          <a:srgbClr val="B2B2B2"/>
        </a:folHlink>
      </a:clrScheme>
      <a:clrMap bg1="dk2" tx1="lt1" bg2="dk1" tx2="lt2" accent1="accent1" accent2="accent2" accent3="accent3" accent4="accent4" accent5="accent5" accent6="accent6" hlink="hlink" folHlink="folHlink"/>
    </a:extraClrScheme>
    <a:extraClrScheme>
      <a:clrScheme name="Pixel 11">
        <a:dk1>
          <a:srgbClr val="333333"/>
        </a:dk1>
        <a:lt1>
          <a:srgbClr val="FFFFFF"/>
        </a:lt1>
        <a:dk2>
          <a:srgbClr val="333399"/>
        </a:dk2>
        <a:lt2>
          <a:srgbClr val="FFFFFF"/>
        </a:lt2>
        <a:accent1>
          <a:srgbClr val="006699"/>
        </a:accent1>
        <a:accent2>
          <a:srgbClr val="0386AF"/>
        </a:accent2>
        <a:accent3>
          <a:srgbClr val="ADADCA"/>
        </a:accent3>
        <a:accent4>
          <a:srgbClr val="DADADA"/>
        </a:accent4>
        <a:accent5>
          <a:srgbClr val="AAB8CA"/>
        </a:accent5>
        <a:accent6>
          <a:srgbClr val="02799E"/>
        </a:accent6>
        <a:hlink>
          <a:srgbClr val="6699FF"/>
        </a:hlink>
        <a:folHlink>
          <a:srgbClr val="B2B2B2"/>
        </a:folHlink>
      </a:clrScheme>
      <a:clrMap bg1="dk2" tx1="lt1" bg2="dk1" tx2="lt2" accent1="accent1" accent2="accent2" accent3="accent3" accent4="accent4" accent5="accent5" accent6="accent6" hlink="hlink" folHlink="folHlink"/>
    </a:extraClrScheme>
    <a:extraClrScheme>
      <a:clrScheme name="Pixel 12">
        <a:dk1>
          <a:srgbClr val="000000"/>
        </a:dk1>
        <a:lt1>
          <a:srgbClr val="FFFFFF"/>
        </a:lt1>
        <a:dk2>
          <a:srgbClr val="FFFFFF"/>
        </a:dk2>
        <a:lt2>
          <a:srgbClr val="808080"/>
        </a:lt2>
        <a:accent1>
          <a:srgbClr val="000080"/>
        </a:accent1>
        <a:accent2>
          <a:srgbClr val="9999CC"/>
        </a:accent2>
        <a:accent3>
          <a:srgbClr val="FFFFFF"/>
        </a:accent3>
        <a:accent4>
          <a:srgbClr val="000000"/>
        </a:accent4>
        <a:accent5>
          <a:srgbClr val="AAAAC0"/>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
      <a:clrScheme name="Pixel 13">
        <a:dk1>
          <a:srgbClr val="000000"/>
        </a:dk1>
        <a:lt1>
          <a:srgbClr val="FFFFFF"/>
        </a:lt1>
        <a:dk2>
          <a:srgbClr val="FFFFFF"/>
        </a:dk2>
        <a:lt2>
          <a:srgbClr val="808080"/>
        </a:lt2>
        <a:accent1>
          <a:srgbClr val="333366"/>
        </a:accent1>
        <a:accent2>
          <a:srgbClr val="9999CC"/>
        </a:accent2>
        <a:accent3>
          <a:srgbClr val="FFFFFF"/>
        </a:accent3>
        <a:accent4>
          <a:srgbClr val="000000"/>
        </a:accent4>
        <a:accent5>
          <a:srgbClr val="ADADB8"/>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X:Templates:Presentations:Designs:Pixel</Template>
  <TotalTime>79019</TotalTime>
  <Words>4743</Words>
  <Application>Microsoft Macintosh PowerPoint</Application>
  <PresentationFormat>On-screen Show (4:3)</PresentationFormat>
  <Paragraphs>665</Paragraphs>
  <Slides>38</Slides>
  <Notes>36</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Pixel</vt:lpstr>
      <vt:lpstr>Class 6 Intellectual Property</vt:lpstr>
      <vt:lpstr>Overview</vt:lpstr>
      <vt:lpstr>PowerPoint Presentation</vt:lpstr>
      <vt:lpstr>Quiz - Intellectual Property </vt:lpstr>
      <vt:lpstr>Overview</vt:lpstr>
      <vt:lpstr>Assignment</vt:lpstr>
      <vt:lpstr>Overview</vt:lpstr>
      <vt:lpstr>IP Rights and Cloud Storage </vt:lpstr>
      <vt:lpstr>PowerPoint Presentation</vt:lpstr>
      <vt:lpstr>PowerPoint Presentation</vt:lpstr>
      <vt:lpstr>PowerPoint Presentation</vt:lpstr>
      <vt:lpstr>PowerPoint Presentation</vt:lpstr>
      <vt:lpstr>Sources</vt:lpstr>
      <vt:lpstr>Samsung Apple Patent Dispute</vt:lpstr>
      <vt:lpstr>Samsung Apple Patent Dispute</vt:lpstr>
      <vt:lpstr>Patent as a Weapon</vt:lpstr>
      <vt:lpstr>Market Shares</vt:lpstr>
      <vt:lpstr>Ethics</vt:lpstr>
      <vt:lpstr>Impact on Consumer</vt:lpstr>
      <vt:lpstr>Sources</vt:lpstr>
      <vt:lpstr>Sources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Class 6  The End</vt:lpstr>
      <vt:lpstr>My Reading Notes – 4th Edition</vt:lpstr>
      <vt:lpstr>Intellectual Property</vt:lpstr>
      <vt:lpstr>Trademark</vt:lpstr>
      <vt:lpstr>Copyright</vt:lpstr>
      <vt:lpstr>Patent</vt:lpstr>
      <vt:lpstr>Trade Secret</vt:lpstr>
      <vt:lpstr>How Does Intellectual Property Protection Apply To Computers?</vt:lpstr>
      <vt:lpstr>Protecting Software</vt:lpstr>
    </vt:vector>
  </TitlesOfParts>
  <Manager/>
  <Company>WPI Computer Science Department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3043 Social Implications OfComputing</dc:title>
  <dc:subject/>
  <dc:creator>Keith A. Pray</dc:creator>
  <cp:keywords/>
  <dc:description/>
  <cp:lastModifiedBy>Keith A. Pray</cp:lastModifiedBy>
  <cp:revision>443</cp:revision>
  <cp:lastPrinted>2004-04-28T16:30:48Z</cp:lastPrinted>
  <dcterms:created xsi:type="dcterms:W3CDTF">2010-11-19T13:46:53Z</dcterms:created>
  <dcterms:modified xsi:type="dcterms:W3CDTF">2012-09-11T21:42:35Z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ies>
</file>