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59"/>
  </p:notesMasterIdLst>
  <p:handoutMasterIdLst>
    <p:handoutMasterId r:id="rId60"/>
  </p:handoutMasterIdLst>
  <p:sldIdLst>
    <p:sldId id="256" r:id="rId2"/>
    <p:sldId id="609" r:id="rId3"/>
    <p:sldId id="608" r:id="rId4"/>
    <p:sldId id="628" r:id="rId5"/>
    <p:sldId id="259" r:id="rId6"/>
    <p:sldId id="261" r:id="rId7"/>
    <p:sldId id="335" r:id="rId8"/>
    <p:sldId id="668" r:id="rId9"/>
    <p:sldId id="669" r:id="rId10"/>
    <p:sldId id="670" r:id="rId11"/>
    <p:sldId id="308" r:id="rId12"/>
    <p:sldId id="267" r:id="rId13"/>
    <p:sldId id="330" r:id="rId14"/>
    <p:sldId id="309" r:id="rId15"/>
    <p:sldId id="680" r:id="rId16"/>
    <p:sldId id="681" r:id="rId17"/>
    <p:sldId id="682" r:id="rId18"/>
    <p:sldId id="683" r:id="rId19"/>
    <p:sldId id="684" r:id="rId20"/>
    <p:sldId id="685" r:id="rId21"/>
    <p:sldId id="686" r:id="rId22"/>
    <p:sldId id="687" r:id="rId23"/>
    <p:sldId id="688" r:id="rId24"/>
    <p:sldId id="689" r:id="rId25"/>
    <p:sldId id="678" r:id="rId26"/>
    <p:sldId id="279" r:id="rId27"/>
    <p:sldId id="268" r:id="rId28"/>
    <p:sldId id="278" r:id="rId29"/>
    <p:sldId id="277" r:id="rId30"/>
    <p:sldId id="276" r:id="rId31"/>
    <p:sldId id="280" r:id="rId32"/>
    <p:sldId id="679" r:id="rId33"/>
    <p:sldId id="690" r:id="rId34"/>
    <p:sldId id="691" r:id="rId35"/>
    <p:sldId id="272" r:id="rId36"/>
    <p:sldId id="271" r:id="rId37"/>
    <p:sldId id="270" r:id="rId38"/>
    <p:sldId id="274" r:id="rId39"/>
    <p:sldId id="273" r:id="rId40"/>
    <p:sldId id="275" r:id="rId41"/>
    <p:sldId id="692" r:id="rId42"/>
    <p:sldId id="693" r:id="rId43"/>
    <p:sldId id="694" r:id="rId44"/>
    <p:sldId id="269" r:id="rId45"/>
    <p:sldId id="501" r:id="rId46"/>
    <p:sldId id="502" r:id="rId47"/>
    <p:sldId id="505" r:id="rId48"/>
    <p:sldId id="506" r:id="rId49"/>
    <p:sldId id="507" r:id="rId50"/>
    <p:sldId id="331" r:id="rId51"/>
    <p:sldId id="332" r:id="rId52"/>
    <p:sldId id="333" r:id="rId53"/>
    <p:sldId id="334" r:id="rId54"/>
    <p:sldId id="336" r:id="rId55"/>
    <p:sldId id="337" r:id="rId56"/>
    <p:sldId id="338" r:id="rId57"/>
    <p:sldId id="640" r:id="rId5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mon" id="{DE7BE287-3DE4-C947-AA8E-C91CDAC72794}">
          <p14:sldIdLst>
            <p14:sldId id="256"/>
            <p14:sldId id="609"/>
            <p14:sldId id="608"/>
            <p14:sldId id="628"/>
            <p14:sldId id="259"/>
            <p14:sldId id="261"/>
            <p14:sldId id="335"/>
            <p14:sldId id="668"/>
            <p14:sldId id="669"/>
            <p14:sldId id="670"/>
            <p14:sldId id="308"/>
            <p14:sldId id="267"/>
            <p14:sldId id="330"/>
            <p14:sldId id="309"/>
          </p14:sldIdLst>
        </p14:section>
        <p14:section name="Students" id="{20244982-054D-774B-9E12-24C2D44D25DA}">
          <p14:sldIdLst>
            <p14:sldId id="680"/>
            <p14:sldId id="681"/>
            <p14:sldId id="682"/>
            <p14:sldId id="683"/>
            <p14:sldId id="684"/>
            <p14:sldId id="685"/>
            <p14:sldId id="686"/>
            <p14:sldId id="687"/>
            <p14:sldId id="688"/>
            <p14:sldId id="689"/>
            <p14:sldId id="678"/>
            <p14:sldId id="279"/>
            <p14:sldId id="268"/>
            <p14:sldId id="278"/>
            <p14:sldId id="277"/>
            <p14:sldId id="276"/>
            <p14:sldId id="280"/>
            <p14:sldId id="679"/>
            <p14:sldId id="690"/>
            <p14:sldId id="691"/>
            <p14:sldId id="272"/>
            <p14:sldId id="271"/>
            <p14:sldId id="270"/>
            <p14:sldId id="274"/>
            <p14:sldId id="273"/>
            <p14:sldId id="275"/>
            <p14:sldId id="692"/>
            <p14:sldId id="693"/>
            <p14:sldId id="694"/>
          </p14:sldIdLst>
        </p14:section>
        <p14:section name="Common" id="{4A019CEC-5F1D-154A-B7D5-1C807EE4A006}">
          <p14:sldIdLst>
            <p14:sldId id="269"/>
            <p14:sldId id="501"/>
            <p14:sldId id="502"/>
            <p14:sldId id="505"/>
            <p14:sldId id="506"/>
            <p14:sldId id="507"/>
            <p14:sldId id="331"/>
            <p14:sldId id="332"/>
            <p14:sldId id="333"/>
            <p14:sldId id="334"/>
            <p14:sldId id="336"/>
            <p14:sldId id="337"/>
            <p14:sldId id="338"/>
            <p14:sldId id="640"/>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43" autoAdjust="0"/>
    <p:restoredTop sz="86098" autoAdjust="0"/>
  </p:normalViewPr>
  <p:slideViewPr>
    <p:cSldViewPr snapToGrid="0" snapToObjects="1">
      <p:cViewPr varScale="1">
        <p:scale>
          <a:sx n="172" d="100"/>
          <a:sy n="172" d="100"/>
        </p:scale>
        <p:origin x="1200" y="184"/>
      </p:cViewPr>
      <p:guideLst>
        <p:guide orient="horz" pos="1620"/>
        <p:guide pos="2880"/>
      </p:guideLst>
    </p:cSldViewPr>
  </p:slideViewPr>
  <p:notesTextViewPr>
    <p:cViewPr>
      <p:scale>
        <a:sx n="100" d="100"/>
        <a:sy n="100" d="100"/>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err="1"/>
              <a:t>Zerodium</a:t>
            </a:r>
            <a:r>
              <a:rPr lang="en-US" baseline="0" dirty="0"/>
              <a:t> Payouts for Zero-Day Exploits [2]</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Sheet1!$B$1</c:f>
              <c:strCache>
                <c:ptCount val="1"/>
                <c:pt idx="0">
                  <c:v>Cost ($ millions)</c:v>
                </c:pt>
              </c:strCache>
            </c:strRef>
          </c:tx>
          <c:spPr>
            <a:solidFill>
              <a:srgbClr val="92D050"/>
            </a:solidFill>
            <a:ln>
              <a:noFill/>
            </a:ln>
            <a:effectLst/>
            <a:sp3d/>
          </c:spPr>
          <c:invertIfNegative val="0"/>
          <c:cat>
            <c:strRef>
              <c:f>Sheet1!$A$2:$A$5</c:f>
              <c:strCache>
                <c:ptCount val="4"/>
                <c:pt idx="0">
                  <c:v>Android Zero Click Exploit</c:v>
                </c:pt>
                <c:pt idx="1">
                  <c:v>iOS Zero Click Exploit</c:v>
                </c:pt>
                <c:pt idx="2">
                  <c:v>WhatsApp Zero Click Exploit</c:v>
                </c:pt>
                <c:pt idx="3">
                  <c:v>iMessage Zero Click Exploit</c:v>
                </c:pt>
              </c:strCache>
            </c:strRef>
          </c:cat>
          <c:val>
            <c:numRef>
              <c:f>Sheet1!$B$2:$B$5</c:f>
              <c:numCache>
                <c:formatCode>General</c:formatCode>
                <c:ptCount val="4"/>
                <c:pt idx="0">
                  <c:v>2.5</c:v>
                </c:pt>
                <c:pt idx="1">
                  <c:v>2</c:v>
                </c:pt>
                <c:pt idx="2">
                  <c:v>1.5</c:v>
                </c:pt>
                <c:pt idx="3">
                  <c:v>1.5</c:v>
                </c:pt>
              </c:numCache>
            </c:numRef>
          </c:val>
          <c:extLst>
            <c:ext xmlns:c16="http://schemas.microsoft.com/office/drawing/2014/chart" uri="{C3380CC4-5D6E-409C-BE32-E72D297353CC}">
              <c16:uniqueId val="{00000000-2D19-4771-8CB4-A39A74C45FC5}"/>
            </c:ext>
          </c:extLst>
        </c:ser>
        <c:dLbls>
          <c:showLegendKey val="0"/>
          <c:showVal val="0"/>
          <c:showCatName val="0"/>
          <c:showSerName val="0"/>
          <c:showPercent val="0"/>
          <c:showBubbleSize val="0"/>
        </c:dLbls>
        <c:gapWidth val="150"/>
        <c:shape val="box"/>
        <c:axId val="602404736"/>
        <c:axId val="602401856"/>
        <c:axId val="0"/>
      </c:bar3DChart>
      <c:catAx>
        <c:axId val="60240473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2401856"/>
        <c:crosses val="autoZero"/>
        <c:auto val="1"/>
        <c:lblAlgn val="ctr"/>
        <c:lblOffset val="100"/>
        <c:noMultiLvlLbl val="0"/>
      </c:catAx>
      <c:valAx>
        <c:axId val="6024018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2404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EF980C-06B9-9541-9929-F1E71D9341C4}" type="datetimeFigureOut">
              <a:rPr lang="en-US" smtClean="0"/>
              <a:t>9/15/24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CE36D42-B77C-2B48-B602-2114A3AD328F}" type="slidenum">
              <a:rPr lang="en-US" smtClean="0"/>
              <a:t>‹#›</a:t>
            </a:fld>
            <a:endParaRPr lang="en-US"/>
          </a:p>
        </p:txBody>
      </p:sp>
    </p:spTree>
    <p:extLst>
      <p:ext uri="{BB962C8B-B14F-4D97-AF65-F5344CB8AC3E}">
        <p14:creationId xmlns:p14="http://schemas.microsoft.com/office/powerpoint/2010/main" val="34171676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BFA80-5DE8-754C-A5A4-B0D948BE7BE3}" type="datetimeFigureOut">
              <a:rPr lang="en-US" smtClean="0"/>
              <a:t>9/15/24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0700B2-88B9-1642-B8EB-F86842378D04}" type="slidenum">
              <a:rPr lang="en-US" smtClean="0"/>
              <a:t>‹#›</a:t>
            </a:fld>
            <a:endParaRPr lang="en-US"/>
          </a:p>
        </p:txBody>
      </p:sp>
    </p:spTree>
    <p:extLst>
      <p:ext uri="{BB962C8B-B14F-4D97-AF65-F5344CB8AC3E}">
        <p14:creationId xmlns:p14="http://schemas.microsoft.com/office/powerpoint/2010/main" val="13685056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cloudflare.com/ddos/reflection-attack-1.png"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i.imgur.com/lxYv8cF.png"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cert.org/historical/advisories/CA-1996-21.cfm" TargetMode="External"/><Relationship Id="rId2" Type="http://schemas.openxmlformats.org/officeDocument/2006/relationships/slide" Target="../slides/slide49.xml"/><Relationship Id="rId1" Type="http://schemas.openxmlformats.org/officeDocument/2006/relationships/notesMaster" Target="../notesMasters/notesMaster1.xml"/><Relationship Id="rId5" Type="http://schemas.openxmlformats.org/officeDocument/2006/relationships/hyperlink" Target="www.giac.org/paper/gsec/705/egress-filtering-keeping-internet-safe-systems/101588" TargetMode="External"/><Relationship Id="rId4" Type="http://schemas.openxmlformats.org/officeDocument/2006/relationships/hyperlink" Target="https://www.cert.org/historical/incident_notes/IN-2000-04.cfm"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“Weird” Al Yankovic – Virus Alert (2006) (3:43)</a:t>
            </a:r>
          </a:p>
          <a:p>
            <a:pPr eaLnBrk="1" hangingPunct="1"/>
            <a:r>
              <a:rPr lang="en-US" dirty="0">
                <a:latin typeface="Arial" charset="0"/>
                <a:ea typeface="ＭＳ Ｐゴシック" charset="-128"/>
                <a:cs typeface="ＭＳ Ｐゴシック" charset="-128"/>
              </a:rPr>
              <a:t>https://</a:t>
            </a:r>
            <a:r>
              <a:rPr lang="en-US" dirty="0" err="1">
                <a:latin typeface="Arial" charset="0"/>
                <a:ea typeface="ＭＳ Ｐゴシック" charset="-128"/>
                <a:cs typeface="ＭＳ Ｐゴシック" charset="-128"/>
              </a:rPr>
              <a:t>www.youtube.com</a:t>
            </a:r>
            <a:r>
              <a:rPr lang="en-US" dirty="0">
                <a:latin typeface="Arial" charset="0"/>
                <a:ea typeface="ＭＳ Ｐゴシック" charset="-128"/>
                <a:cs typeface="ＭＳ Ｐゴシック" charset="-128"/>
              </a:rPr>
              <a:t>/</a:t>
            </a:r>
            <a:r>
              <a:rPr lang="en-US" dirty="0" err="1">
                <a:latin typeface="Arial" charset="0"/>
                <a:ea typeface="ＭＳ Ｐゴシック" charset="-128"/>
                <a:cs typeface="ＭＳ Ｐゴシック" charset="-128"/>
              </a:rPr>
              <a:t>watch?v</a:t>
            </a:r>
            <a:r>
              <a:rPr lang="en-US" dirty="0">
                <a:latin typeface="Arial" charset="0"/>
                <a:ea typeface="ＭＳ Ｐゴシック" charset="-128"/>
                <a:cs typeface="ＭＳ Ｐゴシック" charset="-128"/>
              </a:rPr>
              <a:t>=zvfD5rnkTws</a:t>
            </a:r>
          </a:p>
          <a:p>
            <a:pPr eaLnBrk="1" hangingPunct="1"/>
            <a:endParaRPr lang="en-US"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Internet of Things (IoT) first coined in 1999</a:t>
            </a:r>
          </a:p>
          <a:p>
            <a:pPr eaLnBrk="1" hangingPunct="1"/>
            <a:endParaRPr lang="en-US"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Take 5 minutes to fill out survey on Canvas </a:t>
            </a:r>
            <a:r>
              <a:rPr lang="en-US" dirty="0">
                <a:latin typeface="Arial" charset="0"/>
                <a:ea typeface="ＭＳ Ｐゴシック" charset="-128"/>
                <a:cs typeface="ＭＳ Ｐゴシック" charset="-128"/>
                <a:sym typeface="Wingdings" pitchFamily="2" charset="2"/>
              </a:rPr>
              <a:t> Quizzes  SGA’s Midterm Course Feedback Questionnaire</a:t>
            </a:r>
            <a:endParaRPr lang="en-US"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128"/>
                <a:cs typeface="ＭＳ Ｐゴシック" charset="-128"/>
              </a:rPr>
              <a:t>Retired slide. Most students have this in depth from new class now.</a:t>
            </a:r>
          </a:p>
          <a:p>
            <a:endParaRPr lang="en-US" dirty="0">
              <a:latin typeface="Arial" charset="0"/>
              <a:ea typeface="ＭＳ Ｐゴシック" charset="-128"/>
              <a:cs typeface="ＭＳ Ｐゴシック" charset="-128"/>
            </a:endParaRPr>
          </a:p>
          <a:p>
            <a:r>
              <a:rPr lang="en-US" dirty="0">
                <a:latin typeface="Arial" charset="0"/>
                <a:ea typeface="ＭＳ Ｐゴシック" charset="-128"/>
                <a:cs typeface="ＭＳ Ｐゴシック" charset="-128"/>
              </a:rPr>
              <a:t>Attacker spoofs the IP address so the SYN-ACK is sent to a different machine that cannot respond to the SYN-ACK. </a:t>
            </a:r>
          </a:p>
          <a:p>
            <a:r>
              <a:rPr lang="en-US" dirty="0">
                <a:latin typeface="Arial" charset="0"/>
                <a:ea typeface="ＭＳ Ｐゴシック" charset="-128"/>
                <a:cs typeface="ＭＳ Ｐゴシック" charset="-128"/>
              </a:rPr>
              <a:t>This leaves the connection half open on the server machine decreasing the resources (sockets, memory, threads/processes) available to respond to legitimate clients. </a:t>
            </a:r>
          </a:p>
          <a:p>
            <a:r>
              <a:rPr lang="en-US" dirty="0">
                <a:latin typeface="Arial" charset="0"/>
                <a:ea typeface="ＭＳ Ｐゴシック" charset="-128"/>
                <a:cs typeface="ＭＳ Ｐゴシック" charset="-128"/>
              </a:rPr>
              <a:t>The attacker send many such spoofed SYN messages.</a:t>
            </a:r>
          </a:p>
        </p:txBody>
      </p:sp>
      <p:sp>
        <p:nvSpPr>
          <p:cNvPr id="4" name="Slide Number Placeholder 3"/>
          <p:cNvSpPr>
            <a:spLocks noGrp="1"/>
          </p:cNvSpPr>
          <p:nvPr>
            <p:ph type="sldNum" sz="quarter" idx="10"/>
          </p:nvPr>
        </p:nvSpPr>
        <p:spPr/>
        <p:txBody>
          <a:bodyPr/>
          <a:lstStyle/>
          <a:p>
            <a:fld id="{270700B2-88B9-1642-B8EB-F86842378D04}" type="slidenum">
              <a:rPr lang="en-US" smtClean="0"/>
              <a:t>10</a:t>
            </a:fld>
            <a:endParaRPr lang="en-US"/>
          </a:p>
        </p:txBody>
      </p:sp>
    </p:spTree>
    <p:extLst>
      <p:ext uri="{BB962C8B-B14F-4D97-AF65-F5344CB8AC3E}">
        <p14:creationId xmlns:p14="http://schemas.microsoft.com/office/powerpoint/2010/main" val="809518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Works well as small group exercise.</a:t>
            </a:r>
          </a:p>
          <a:p>
            <a:endParaRPr lang="en-US" dirty="0"/>
          </a:p>
          <a:p>
            <a:r>
              <a:rPr lang="en-US" dirty="0"/>
              <a:t>Note:</a:t>
            </a:r>
            <a:r>
              <a:rPr lang="en-US" baseline="0" dirty="0"/>
              <a:t> short answer format expected.</a:t>
            </a:r>
          </a:p>
          <a:p>
            <a:r>
              <a:rPr lang="en-US" baseline="0" dirty="0"/>
              <a:t>Note: 2. only one argument needed, should include logic for all parties</a:t>
            </a:r>
          </a:p>
          <a:p>
            <a:r>
              <a:rPr lang="en-US" baseline="0" dirty="0"/>
              <a:t>Note: 3. same law(s) should be applicable to all parties</a:t>
            </a:r>
          </a:p>
          <a:p>
            <a:endParaRPr lang="en-US" baseline="0" dirty="0"/>
          </a:p>
          <a:p>
            <a:r>
              <a:rPr lang="en-US" baseline="0" dirty="0"/>
              <a:t>Usually no time for groups to get to:</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4. Name the laws/acts under which these parties could be prosecuted</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11</a:t>
            </a:fld>
            <a:endParaRPr lang="en-US"/>
          </a:p>
        </p:txBody>
      </p:sp>
    </p:spTree>
    <p:extLst>
      <p:ext uri="{BB962C8B-B14F-4D97-AF65-F5344CB8AC3E}">
        <p14:creationId xmlns:p14="http://schemas.microsoft.com/office/powerpoint/2010/main" val="395997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pitchFamily="-109" charset="0"/>
                <a:ea typeface="ＭＳ Ｐゴシック" pitchFamily="-109" charset="-128"/>
                <a:cs typeface="ＭＳ Ｐゴシック" pitchFamily="-109" charset="-128"/>
              </a:rPr>
              <a:t>If guest</a:t>
            </a:r>
            <a:r>
              <a:rPr lang="en-US" baseline="0" dirty="0">
                <a:latin typeface="Arial" pitchFamily="-109" charset="0"/>
                <a:ea typeface="ＭＳ Ｐゴシック" pitchFamily="-109" charset="-128"/>
                <a:cs typeface="ＭＳ Ｐゴシック" pitchFamily="-109" charset="-128"/>
              </a:rPr>
              <a:t> presenter coming next class remind students to prepare questions for him.</a:t>
            </a:r>
          </a:p>
          <a:p>
            <a:pPr eaLnBrk="1" hangingPunct="1"/>
            <a:r>
              <a:rPr lang="en-US" baseline="0" dirty="0">
                <a:latin typeface="Arial" pitchFamily="-109" charset="0"/>
                <a:ea typeface="ＭＳ Ｐゴシック" pitchFamily="-109" charset="-128"/>
                <a:cs typeface="ＭＳ Ｐゴシック" pitchFamily="-109" charset="-128"/>
              </a:rPr>
              <a:t>Remember to work on groups projects.</a:t>
            </a:r>
          </a:p>
          <a:p>
            <a:pPr eaLnBrk="1" hangingPunct="1"/>
            <a:r>
              <a:rPr lang="en-US" baseline="0" dirty="0">
                <a:latin typeface="Arial" pitchFamily="-109" charset="0"/>
                <a:ea typeface="ＭＳ Ｐゴシック" pitchFamily="-109" charset="-128"/>
                <a:cs typeface="ＭＳ Ｐゴシック" pitchFamily="-109" charset="-128"/>
              </a:rPr>
              <a:t>Each group should have material on their sites for the topics we’ve covered so far.</a:t>
            </a:r>
          </a:p>
          <a:p>
            <a:pPr eaLnBrk="1" hangingPunct="1"/>
            <a:endParaRPr lang="en-US" baseline="0" dirty="0">
              <a:latin typeface="Arial" pitchFamily="-109" charset="0"/>
              <a:ea typeface="ＭＳ Ｐゴシック" pitchFamily="-109" charset="-128"/>
              <a:cs typeface="ＭＳ Ｐゴシック" pitchFamily="-109" charset="-128"/>
            </a:endParaRPr>
          </a:p>
          <a:p>
            <a:pPr eaLnBrk="1" hangingPunct="1"/>
            <a:r>
              <a:rPr lang="en-US" baseline="0" dirty="0">
                <a:latin typeface="Arial" pitchFamily="-109" charset="0"/>
                <a:ea typeface="ＭＳ Ｐゴシック" pitchFamily="-109" charset="-128"/>
                <a:cs typeface="ＭＳ Ｐゴシック" pitchFamily="-109" charset="-128"/>
              </a:rPr>
              <a:t>OLD Prompt:</a:t>
            </a:r>
          </a:p>
          <a:p>
            <a:r>
              <a:rPr lang="en-US" dirty="0"/>
              <a:t>Design tests for the code on the following slide.</a:t>
            </a:r>
          </a:p>
          <a:p>
            <a:r>
              <a:rPr lang="en-US" dirty="0"/>
              <a:t>Contains at least one major defect and several minor ones.</a:t>
            </a:r>
          </a:p>
          <a:p>
            <a:r>
              <a:rPr lang="en-US" dirty="0"/>
              <a:t>Write a paper (1 page not counting any source code) including :</a:t>
            </a:r>
          </a:p>
          <a:p>
            <a:pPr lvl="1"/>
            <a:r>
              <a:rPr lang="en-US" dirty="0"/>
              <a:t>Did you choose a good test strategy? (This is your conclusion.)</a:t>
            </a:r>
          </a:p>
          <a:p>
            <a:pPr lvl="1"/>
            <a:r>
              <a:rPr lang="en-US" dirty="0"/>
              <a:t>The inputs and expected outputs</a:t>
            </a:r>
          </a:p>
          <a:p>
            <a:pPr lvl="1"/>
            <a:r>
              <a:rPr lang="en-US" dirty="0"/>
              <a:t>What defects you found</a:t>
            </a:r>
          </a:p>
          <a:p>
            <a:pPr lvl="1"/>
            <a:r>
              <a:rPr lang="en-US" dirty="0"/>
              <a:t>How you would fix the defects (you may include fixed source)</a:t>
            </a:r>
          </a:p>
          <a:p>
            <a:pPr lvl="1"/>
            <a:r>
              <a:rPr lang="en-US" dirty="0"/>
              <a:t>Why would that fix the problems?</a:t>
            </a:r>
          </a:p>
          <a:p>
            <a:pPr lvl="1"/>
            <a:r>
              <a:rPr lang="en-US" dirty="0"/>
              <a:t>What could happen if the defects are not found before the code is put into production?</a:t>
            </a:r>
          </a:p>
          <a:p>
            <a:pPr eaLnBrk="1" hangingPunct="1"/>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12</a:t>
            </a:fld>
            <a:endParaRPr lang="en-US"/>
          </a:p>
        </p:txBody>
      </p:sp>
    </p:spTree>
    <p:extLst>
      <p:ext uri="{BB962C8B-B14F-4D97-AF65-F5344CB8AC3E}">
        <p14:creationId xmlns:p14="http://schemas.microsoft.com/office/powerpoint/2010/main" val="1271861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r>
              <a:rPr lang="en-US" dirty="0">
                <a:latin typeface="Arial" pitchFamily="-109" charset="0"/>
                <a:ea typeface="ＭＳ Ｐゴシック" pitchFamily="-109" charset="-128"/>
                <a:cs typeface="ＭＳ Ｐゴシック" pitchFamily="-109" charset="-128"/>
              </a:rPr>
              <a:t>Bold lines are real</a:t>
            </a:r>
            <a:r>
              <a:rPr lang="en-US" baseline="0" dirty="0">
                <a:latin typeface="Arial" pitchFamily="-109" charset="0"/>
                <a:ea typeface="ＭＳ Ｐゴシック" pitchFamily="-109" charset="-128"/>
                <a:cs typeface="ＭＳ Ｐゴシック" pitchFamily="-109" charset="-128"/>
              </a:rPr>
              <a:t> focus.</a:t>
            </a:r>
            <a:endParaRPr lang="en-US" dirty="0">
              <a:latin typeface="Arial" pitchFamily="-109" charset="0"/>
              <a:ea typeface="ＭＳ Ｐゴシック" pitchFamily="-109" charset="-128"/>
              <a:cs typeface="ＭＳ Ｐゴシック" pitchFamily="-109" charset="-128"/>
            </a:endParaRPr>
          </a:p>
          <a:p>
            <a:pPr marL="514350" indent="-514350"/>
            <a:endParaRPr lang="en-US" dirty="0">
              <a:latin typeface="Arial" pitchFamily="-109" charset="0"/>
              <a:ea typeface="ＭＳ Ｐゴシック" pitchFamily="-109" charset="-128"/>
              <a:cs typeface="ＭＳ Ｐゴシック" pitchFamily="-109" charset="-128"/>
            </a:endParaRPr>
          </a:p>
          <a:p>
            <a:pPr marL="514350" indent="-514350"/>
            <a:r>
              <a:rPr lang="en-US" dirty="0">
                <a:latin typeface="Arial" pitchFamily="-109" charset="0"/>
                <a:ea typeface="ＭＳ Ｐゴシック" pitchFamily="-109" charset="-128"/>
                <a:cs typeface="ＭＳ Ｐゴシック" pitchFamily="-109" charset="-128"/>
              </a:rPr>
              <a:t>Example input:</a:t>
            </a:r>
          </a:p>
          <a:p>
            <a:pPr marL="514350" indent="-514350"/>
            <a:endParaRPr lang="en-US" dirty="0">
              <a:latin typeface="Arial" pitchFamily="-109" charset="0"/>
              <a:ea typeface="ＭＳ Ｐゴシック" pitchFamily="-109" charset="-128"/>
              <a:cs typeface="ＭＳ Ｐゴシック" pitchFamily="-109" charset="-128"/>
            </a:endParaRPr>
          </a:p>
          <a:p>
            <a:pPr marL="514350" indent="-514350"/>
            <a:r>
              <a:rPr lang="en-US" dirty="0">
                <a:latin typeface="Arial" pitchFamily="-109" charset="0"/>
                <a:ea typeface="ＭＳ Ｐゴシック" pitchFamily="-109" charset="-128"/>
                <a:cs typeface="ＭＳ Ｐゴシック" pitchFamily="-109" charset="-128"/>
              </a:rPr>
              <a:t>amount = 100.05; </a:t>
            </a:r>
          </a:p>
          <a:p>
            <a:pPr marL="514350" indent="-514350"/>
            <a:r>
              <a:rPr lang="en-US" dirty="0" err="1">
                <a:latin typeface="Arial" pitchFamily="-109" charset="0"/>
                <a:ea typeface="ＭＳ Ｐゴシック" pitchFamily="-109" charset="-128"/>
                <a:cs typeface="ＭＳ Ｐゴシック" pitchFamily="-109" charset="-128"/>
              </a:rPr>
              <a:t>discountRate</a:t>
            </a:r>
            <a:r>
              <a:rPr lang="en-US" dirty="0">
                <a:latin typeface="Arial" pitchFamily="-109" charset="0"/>
                <a:ea typeface="ＭＳ Ｐゴシック" pitchFamily="-109" charset="-128"/>
                <a:cs typeface="ＭＳ Ｐゴシック" pitchFamily="-109" charset="-128"/>
              </a:rPr>
              <a:t> = 0.10; </a:t>
            </a:r>
          </a:p>
          <a:p>
            <a:pPr marL="514350" indent="-514350"/>
            <a:r>
              <a:rPr lang="en-US" dirty="0" err="1">
                <a:latin typeface="Arial" pitchFamily="-109" charset="0"/>
                <a:ea typeface="ＭＳ Ｐゴシック" pitchFamily="-109" charset="-128"/>
                <a:cs typeface="ＭＳ Ｐゴシック" pitchFamily="-109" charset="-128"/>
              </a:rPr>
              <a:t>taxRate</a:t>
            </a:r>
            <a:r>
              <a:rPr lang="en-US" dirty="0">
                <a:latin typeface="Arial" pitchFamily="-109" charset="0"/>
                <a:ea typeface="ＭＳ Ｐゴシック" pitchFamily="-109" charset="-128"/>
                <a:cs typeface="ＭＳ Ｐゴシック" pitchFamily="-109" charset="-128"/>
              </a:rPr>
              <a:t> = 0.05; </a:t>
            </a:r>
          </a:p>
          <a:p>
            <a:pPr marL="514350" indent="-514350">
              <a:buFontTx/>
              <a:buChar char="•"/>
            </a:pPr>
            <a:endParaRPr lang="en-US" dirty="0">
              <a:latin typeface="Arial" pitchFamily="-109" charset="0"/>
              <a:ea typeface="ＭＳ Ｐゴシック" pitchFamily="-109" charset="-128"/>
              <a:cs typeface="ＭＳ Ｐゴシック" pitchFamily="-109" charset="-128"/>
            </a:endParaRPr>
          </a:p>
          <a:p>
            <a:pPr marL="514350" indent="-514350"/>
            <a:r>
              <a:rPr lang="en-US" dirty="0">
                <a:latin typeface="Arial" pitchFamily="-109" charset="0"/>
                <a:ea typeface="ＭＳ Ｐゴシック" pitchFamily="-109" charset="-128"/>
                <a:cs typeface="ＭＳ Ｐゴシック" pitchFamily="-109" charset="-128"/>
              </a:rPr>
              <a:t>OR</a:t>
            </a:r>
          </a:p>
          <a:p>
            <a:pPr marL="514350" indent="-514350"/>
            <a:r>
              <a:rPr lang="en-US" dirty="0">
                <a:latin typeface="Arial" pitchFamily="-109" charset="0"/>
                <a:ea typeface="ＭＳ Ｐゴシック" pitchFamily="-109" charset="-128"/>
                <a:cs typeface="ＭＳ Ｐゴシック" pitchFamily="-109" charset="-128"/>
              </a:rPr>
              <a:t>0.70, 0.0, 0.05</a:t>
            </a:r>
          </a:p>
          <a:p>
            <a:pPr marL="514350" indent="-514350"/>
            <a:r>
              <a:rPr lang="en-US" dirty="0">
                <a:latin typeface="Arial" pitchFamily="-109" charset="0"/>
                <a:ea typeface="ＭＳ Ｐゴシック" pitchFamily="-109" charset="-128"/>
                <a:cs typeface="ＭＳ Ｐゴシック" pitchFamily="-109" charset="-128"/>
              </a:rPr>
              <a:t>95.67, 0.20, 0.7</a:t>
            </a:r>
          </a:p>
        </p:txBody>
      </p:sp>
      <p:sp>
        <p:nvSpPr>
          <p:cNvPr id="4" name="Slide Number Placeholder 3"/>
          <p:cNvSpPr>
            <a:spLocks noGrp="1"/>
          </p:cNvSpPr>
          <p:nvPr>
            <p:ph type="sldNum" sz="quarter" idx="10"/>
          </p:nvPr>
        </p:nvSpPr>
        <p:spPr/>
        <p:txBody>
          <a:bodyPr/>
          <a:lstStyle/>
          <a:p>
            <a:fld id="{270700B2-88B9-1642-B8EB-F86842378D04}" type="slidenum">
              <a:rPr lang="en-US" smtClean="0"/>
              <a:t>13</a:t>
            </a:fld>
            <a:endParaRPr lang="en-US"/>
          </a:p>
        </p:txBody>
      </p:sp>
    </p:spTree>
    <p:extLst>
      <p:ext uri="{BB962C8B-B14F-4D97-AF65-F5344CB8AC3E}">
        <p14:creationId xmlns:p14="http://schemas.microsoft.com/office/powerpoint/2010/main" val="1271861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14</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15</a:t>
            </a:fld>
            <a:endParaRPr lang="en-US"/>
          </a:p>
        </p:txBody>
      </p:sp>
    </p:spTree>
    <p:extLst>
      <p:ext uri="{BB962C8B-B14F-4D97-AF65-F5344CB8AC3E}">
        <p14:creationId xmlns:p14="http://schemas.microsoft.com/office/powerpoint/2010/main" val="1072009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value of security flaws are measured by how long they have been publicly known about. Week-old exploits have likely been patched. If they are a few days old, they’re potentially valuable, but developers are likely already working on patching it. But if an exploit is unknown to the developers, i.e., it has been known for “zero days,” it’s a whole other story. Useful zero-days are the holy-grail of hacking, as they allow unfettered access to a device, app, or an entire network, completely undetected. But zero-days are hard to come by, as you’d have to spot a flaw in a program’s code that every single engineer working on it had missed. So instead, you could look for someone who already did that. </a:t>
            </a:r>
          </a:p>
        </p:txBody>
      </p:sp>
      <p:sp>
        <p:nvSpPr>
          <p:cNvPr id="4" name="Slide Number Placeholder 3"/>
          <p:cNvSpPr>
            <a:spLocks noGrp="1"/>
          </p:cNvSpPr>
          <p:nvPr>
            <p:ph type="sldNum" sz="quarter" idx="10"/>
          </p:nvPr>
        </p:nvSpPr>
        <p:spPr/>
        <p:txBody>
          <a:bodyPr/>
          <a:lstStyle/>
          <a:p>
            <a:fld id="{270700B2-88B9-1642-B8EB-F86842378D04}" type="slidenum">
              <a:rPr lang="en-US" smtClean="0"/>
              <a:t>16</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in the 90s, you had websites like </a:t>
            </a:r>
            <a:r>
              <a:rPr lang="en-US" dirty="0" err="1"/>
              <a:t>Bugtraq</a:t>
            </a:r>
            <a:r>
              <a:rPr lang="en-US" dirty="0"/>
              <a:t>, where hackers anonymously shared zero-days they independently discovered. The hacking culture at the time placed little importance on money and mainly shared these exploits to gain “street cred.” Eventually, though, these exploits caught the attention of much bigger players with deeper pockets than any hacker could have ever imagined-governments. Many governments began investing heavily into purchasing zero-day exploits, not only ensuring that political enemies don’t have access to them, but also allowing them to wait until the optimal time to take advantage of the exploits.</a:t>
            </a:r>
          </a:p>
        </p:txBody>
      </p:sp>
      <p:sp>
        <p:nvSpPr>
          <p:cNvPr id="4" name="Slide Number Placeholder 3"/>
          <p:cNvSpPr>
            <a:spLocks noGrp="1"/>
          </p:cNvSpPr>
          <p:nvPr>
            <p:ph type="sldNum" sz="quarter" idx="10"/>
          </p:nvPr>
        </p:nvSpPr>
        <p:spPr/>
        <p:txBody>
          <a:bodyPr/>
          <a:lstStyle/>
          <a:p>
            <a:fld id="{270700B2-88B9-1642-B8EB-F86842378D04}" type="slidenum">
              <a:rPr lang="en-US" smtClean="0"/>
              <a:t>17</a:t>
            </a:fld>
            <a:endParaRPr lang="en-US"/>
          </a:p>
        </p:txBody>
      </p:sp>
    </p:spTree>
    <p:extLst>
      <p:ext uri="{BB962C8B-B14F-4D97-AF65-F5344CB8AC3E}">
        <p14:creationId xmlns:p14="http://schemas.microsoft.com/office/powerpoint/2010/main" val="28846223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Zero-day exploits nowadays are often used by governments for espionage purposes. Leaked documents from </a:t>
            </a:r>
            <a:r>
              <a:rPr lang="en-US" dirty="0" err="1"/>
              <a:t>WikLeaks</a:t>
            </a:r>
            <a:r>
              <a:rPr lang="en-US" dirty="0"/>
              <a:t> indicate that the NSA has discreetly built programs that exploit many zero-day vulnerabilities in iOS, Android, Windows, and Linux devices. Stuxnet, an American-Israeli joint operation, used zero-days to spy on and attack Iranian nuclear facilities, destroying their centrifuges. Despite the US in the past agreeing to disclose most of the vulnerabilities they find, there is little transparency in how they decide what to disclose, and the vulnerabilities they don’t disclose can always end up being independently discovered by bad actors.</a:t>
            </a:r>
          </a:p>
        </p:txBody>
      </p:sp>
      <p:sp>
        <p:nvSpPr>
          <p:cNvPr id="4" name="Slide Number Placeholder 3"/>
          <p:cNvSpPr>
            <a:spLocks noGrp="1"/>
          </p:cNvSpPr>
          <p:nvPr>
            <p:ph type="sldNum" sz="quarter" idx="10"/>
          </p:nvPr>
        </p:nvSpPr>
        <p:spPr/>
        <p:txBody>
          <a:bodyPr/>
          <a:lstStyle/>
          <a:p>
            <a:fld id="{270700B2-88B9-1642-B8EB-F86842378D04}" type="slidenum">
              <a:rPr lang="en-US" smtClean="0"/>
              <a:t>18</a:t>
            </a:fld>
            <a:endParaRPr lang="en-US"/>
          </a:p>
        </p:txBody>
      </p:sp>
    </p:spTree>
    <p:extLst>
      <p:ext uri="{BB962C8B-B14F-4D97-AF65-F5344CB8AC3E}">
        <p14:creationId xmlns:p14="http://schemas.microsoft.com/office/powerpoint/2010/main" val="2440416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NotPetya</a:t>
            </a:r>
            <a:r>
              <a:rPr lang="en-US" dirty="0"/>
              <a:t>, a Russian-made malware, originally was delivered through an exploit in a Ukrainian tax accounting software, suggesting a clear focus on targeting Ukrainian infrastructure. Using multiple other exploits in Windows, </a:t>
            </a:r>
            <a:r>
              <a:rPr lang="en-US" dirty="0" err="1"/>
              <a:t>NotPetya</a:t>
            </a:r>
            <a:r>
              <a:rPr lang="en-US" dirty="0"/>
              <a:t> was able to spread within an infected network. The exploit allowed the malware to download and run exploits on the affected system, which it used to encrypt files, and potentially the computer’s master boot record, making infected computers unusable. </a:t>
            </a:r>
            <a:r>
              <a:rPr lang="en-US" dirty="0" err="1"/>
              <a:t>NotPetya</a:t>
            </a:r>
            <a:r>
              <a:rPr lang="en-US" dirty="0"/>
              <a:t> paralyzed major companies like FedEx, Merck, an American pharmaceutical company, and Maersk, a Danish shipping company. Within Ukraine, the attack sent the radiation monitoring system at Chernobyl offline. Additionally, several Ukrainian banks and metro systems were also affected. </a:t>
            </a:r>
          </a:p>
        </p:txBody>
      </p:sp>
      <p:sp>
        <p:nvSpPr>
          <p:cNvPr id="4" name="Slide Number Placeholder 3"/>
          <p:cNvSpPr>
            <a:spLocks noGrp="1"/>
          </p:cNvSpPr>
          <p:nvPr>
            <p:ph type="sldNum" sz="quarter" idx="10"/>
          </p:nvPr>
        </p:nvSpPr>
        <p:spPr/>
        <p:txBody>
          <a:bodyPr/>
          <a:lstStyle/>
          <a:p>
            <a:fld id="{270700B2-88B9-1642-B8EB-F86842378D04}" type="slidenum">
              <a:rPr lang="en-US" smtClean="0"/>
              <a:t>19</a:t>
            </a:fld>
            <a:endParaRPr lang="en-US"/>
          </a:p>
        </p:txBody>
      </p:sp>
    </p:spTree>
    <p:extLst>
      <p:ext uri="{BB962C8B-B14F-4D97-AF65-F5344CB8AC3E}">
        <p14:creationId xmlns:p14="http://schemas.microsoft.com/office/powerpoint/2010/main" val="3634765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TODO:</a:t>
            </a:r>
          </a:p>
          <a:p>
            <a:pPr marL="171450" indent="-171450">
              <a:buFontTx/>
              <a:buChar char="-"/>
            </a:pPr>
            <a:r>
              <a:rPr lang="en-US" dirty="0"/>
              <a:t>Find publish date</a:t>
            </a:r>
          </a:p>
          <a:p>
            <a:pPr marL="171450" indent="-171450">
              <a:buFontTx/>
              <a:buChar char="-"/>
            </a:pPr>
            <a:r>
              <a:rPr lang="en-US" dirty="0"/>
              <a:t>Note which really exist</a:t>
            </a:r>
          </a:p>
          <a:p>
            <a:pPr marL="171450" indent="-171450">
              <a:buFontTx/>
              <a:buChar char="-"/>
            </a:pPr>
            <a:r>
              <a:rPr lang="en-US" dirty="0"/>
              <a:t>Extra credit</a:t>
            </a:r>
          </a:p>
        </p:txBody>
      </p:sp>
      <p:sp>
        <p:nvSpPr>
          <p:cNvPr id="4" name="Slide Number Placeholder 3"/>
          <p:cNvSpPr>
            <a:spLocks noGrp="1"/>
          </p:cNvSpPr>
          <p:nvPr>
            <p:ph type="sldNum" sz="quarter" idx="5"/>
          </p:nvPr>
        </p:nvSpPr>
        <p:spPr/>
        <p:txBody>
          <a:bodyPr/>
          <a:lstStyle/>
          <a:p>
            <a:fld id="{270700B2-88B9-1642-B8EB-F86842378D04}" type="slidenum">
              <a:rPr lang="en-US" smtClean="0"/>
              <a:t>2</a:t>
            </a:fld>
            <a:endParaRPr lang="en-US"/>
          </a:p>
        </p:txBody>
      </p:sp>
    </p:spTree>
    <p:extLst>
      <p:ext uri="{BB962C8B-B14F-4D97-AF65-F5344CB8AC3E}">
        <p14:creationId xmlns:p14="http://schemas.microsoft.com/office/powerpoint/2010/main" val="3634257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Stuxnet worm targeted industrial control systems used in Iran’s nuclear facilities. After entering a system via a USB stick, the worm infected all machines running Microsoft Windows by brandishing a forged digital certificate that made it look as if it came from a reliable company. Undetected, it spread across the network, checking each system if it’s a part of the targeted control systems used for uranium enrichment. Once the logic controllers of the control systems are compromised through the use of zero-day vulnerabilities, Stuxnet spied on their operations. With the information it gathered, it took control of the centrifuges, making them spin themselves to failure. All the while, Stuxnet provided false feedback to the controllers, ensuring the failure of the centrifuges. </a:t>
            </a:r>
          </a:p>
        </p:txBody>
      </p:sp>
      <p:sp>
        <p:nvSpPr>
          <p:cNvPr id="4" name="Slide Number Placeholder 3"/>
          <p:cNvSpPr>
            <a:spLocks noGrp="1"/>
          </p:cNvSpPr>
          <p:nvPr>
            <p:ph type="sldNum" sz="quarter" idx="10"/>
          </p:nvPr>
        </p:nvSpPr>
        <p:spPr/>
        <p:txBody>
          <a:bodyPr/>
          <a:lstStyle/>
          <a:p>
            <a:fld id="{270700B2-88B9-1642-B8EB-F86842378D04}" type="slidenum">
              <a:rPr lang="en-US" smtClean="0"/>
              <a:t>20</a:t>
            </a:fld>
            <a:endParaRPr lang="en-US"/>
          </a:p>
        </p:txBody>
      </p:sp>
    </p:spTree>
    <p:extLst>
      <p:ext uri="{BB962C8B-B14F-4D97-AF65-F5344CB8AC3E}">
        <p14:creationId xmlns:p14="http://schemas.microsoft.com/office/powerpoint/2010/main" val="2758909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2021 and 2022, China exploited eight and seven zero-day vulnerabilities respectively, which was the highest of any country. In particular, in 2022, they used an exploit in Microsoft Office that allowed for remote code execution just from opening a .docx file. The malicious code could even run just from a user displaying the Preview Tab in Explorer, without ever actually opening the file. [19] They also exploited multiple vulnerabilities in </a:t>
            </a:r>
            <a:r>
              <a:rPr lang="en-US" dirty="0" err="1"/>
              <a:t>FortiOS</a:t>
            </a:r>
            <a:r>
              <a:rPr lang="en-US" dirty="0"/>
              <a:t>, a platform used by Fortinet, a cybersecurity company, to run remote code. Chinese cyberattacks in recent years suggest that they are no longer deterred by foreign governments, as they haven’t had to face any consequences for these attacks. </a:t>
            </a:r>
          </a:p>
        </p:txBody>
      </p:sp>
      <p:sp>
        <p:nvSpPr>
          <p:cNvPr id="4" name="Slide Number Placeholder 3"/>
          <p:cNvSpPr>
            <a:spLocks noGrp="1"/>
          </p:cNvSpPr>
          <p:nvPr>
            <p:ph type="sldNum" sz="quarter" idx="10"/>
          </p:nvPr>
        </p:nvSpPr>
        <p:spPr/>
        <p:txBody>
          <a:bodyPr/>
          <a:lstStyle/>
          <a:p>
            <a:fld id="{270700B2-88B9-1642-B8EB-F86842378D04}" type="slidenum">
              <a:rPr lang="en-US" smtClean="0"/>
              <a:t>21</a:t>
            </a:fld>
            <a:endParaRPr lang="en-US"/>
          </a:p>
        </p:txBody>
      </p:sp>
    </p:spTree>
    <p:extLst>
      <p:ext uri="{BB962C8B-B14F-4D97-AF65-F5344CB8AC3E}">
        <p14:creationId xmlns:p14="http://schemas.microsoft.com/office/powerpoint/2010/main" val="31154413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2017, the WannaCry cyberattack caused havoc by encrypting files on affected computers, demanding a ransom. WannaCry used the same zero-day vulnerability in Microsoft Windows that </a:t>
            </a:r>
            <a:r>
              <a:rPr lang="en-US" dirty="0" err="1"/>
              <a:t>NotPetya</a:t>
            </a:r>
            <a:r>
              <a:rPr lang="en-US" dirty="0"/>
              <a:t> used that was reportedly stolen from the NSA. The NSA knew about this vulnerability, but did not disclose it to Microsoft, as they planned to use it as a defense mechanism against cyber attacks. Microsoft’s president at the time criticized governments for stockpiling software vulnerabilities, and emphasized the need for international standards to prevent such exploits from being used maliciously [10]. But whether or not the US government should disclose software vulnerabilities is a complicated issue. On one hand, disclosing these vulnerabilities would allow companies to patch them, protecting citizens from malicious parties who find the same vulnerabilities. But on the other hand, disclosing these vulnerabilities would mean that the US would no longer be able to use them themselves. </a:t>
            </a:r>
          </a:p>
        </p:txBody>
      </p:sp>
      <p:sp>
        <p:nvSpPr>
          <p:cNvPr id="4" name="Slide Number Placeholder 3"/>
          <p:cNvSpPr>
            <a:spLocks noGrp="1"/>
          </p:cNvSpPr>
          <p:nvPr>
            <p:ph type="sldNum" sz="quarter" idx="10"/>
          </p:nvPr>
        </p:nvSpPr>
        <p:spPr/>
        <p:txBody>
          <a:bodyPr/>
          <a:lstStyle/>
          <a:p>
            <a:fld id="{270700B2-88B9-1642-B8EB-F86842378D04}" type="slidenum">
              <a:rPr lang="en-US" smtClean="0"/>
              <a:t>22</a:t>
            </a:fld>
            <a:endParaRPr lang="en-US"/>
          </a:p>
        </p:txBody>
      </p:sp>
    </p:spTree>
    <p:extLst>
      <p:ext uri="{BB962C8B-B14F-4D97-AF65-F5344CB8AC3E}">
        <p14:creationId xmlns:p14="http://schemas.microsoft.com/office/powerpoint/2010/main" val="30605298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Nowadays, zero-day vulnerabilities are mostly being used by government agencies for political and military purposes. There are few regulations regarding the usage of these exploits, and the ones that do exist, are unclear and not enforceable. Disclosing these vulnerabilities would protect citizens, but governments would then lose the ability to take advantage of the vulnerabilities themselves. As a result, there is an ethical dilemma as to what the right course of action is, and currently, due to the limited transparency in how governments decide what to disclose, your security is at risk.  </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23</a:t>
            </a:fld>
            <a:endParaRPr lang="en-US"/>
          </a:p>
        </p:txBody>
      </p:sp>
    </p:spTree>
    <p:extLst>
      <p:ext uri="{BB962C8B-B14F-4D97-AF65-F5344CB8AC3E}">
        <p14:creationId xmlns:p14="http://schemas.microsoft.com/office/powerpoint/2010/main" val="19295950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24</a:t>
            </a:fld>
            <a:endParaRPr lang="en-US"/>
          </a:p>
        </p:txBody>
      </p:sp>
    </p:spTree>
    <p:extLst>
      <p:ext uri="{BB962C8B-B14F-4D97-AF65-F5344CB8AC3E}">
        <p14:creationId xmlns:p14="http://schemas.microsoft.com/office/powerpoint/2010/main" val="468848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25</a:t>
            </a:fld>
            <a:endParaRPr lang="en-US"/>
          </a:p>
        </p:txBody>
      </p:sp>
    </p:spTree>
    <p:extLst>
      <p:ext uri="{BB962C8B-B14F-4D97-AF65-F5344CB8AC3E}">
        <p14:creationId xmlns:p14="http://schemas.microsoft.com/office/powerpoint/2010/main" val="38952775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last few classes, we have talked about the importance of privacy and the risks associated with having your privacy compromised, so we know how important both security and privacy are today. </a:t>
            </a:r>
          </a:p>
          <a:p>
            <a:endParaRPr lang="en-US" dirty="0"/>
          </a:p>
          <a:p>
            <a:r>
              <a:rPr lang="en-US" dirty="0"/>
              <a:t>In my presentation I will discuss how cybersecurity companies represent a gray area in the privacy dilemma. </a:t>
            </a:r>
          </a:p>
          <a:p>
            <a:r>
              <a:rPr lang="en-US" dirty="0"/>
              <a:t>They sometimes access data in ways which may infringe upon privacy but in pursuit of the greater goal of protecting you from cyber attacks.</a:t>
            </a:r>
          </a:p>
          <a:p>
            <a:endParaRPr lang="en-US" dirty="0"/>
          </a:p>
          <a:p>
            <a:r>
              <a:rPr lang="en-US" dirty="0"/>
              <a:t>Is it better to over secure data leaving it in the hands of security providers - or to under secure it, leaving it vulnerable to attacks and breaches</a:t>
            </a:r>
          </a:p>
          <a:p>
            <a:endParaRPr lang="en-US" dirty="0"/>
          </a:p>
          <a:p>
            <a:r>
              <a:rPr lang="en-US" dirty="0"/>
              <a:t>OR – can a balance be reached where data is by trusted security methods which wont infringe on privacy</a:t>
            </a:r>
          </a:p>
          <a:p>
            <a:endParaRPr lang="en-US" dirty="0"/>
          </a:p>
          <a:p>
            <a:r>
              <a:rPr lang="en-US" dirty="0"/>
              <a:t> I will try to show that a balance can be struck between the two. </a:t>
            </a:r>
          </a:p>
          <a:p>
            <a:endParaRPr lang="en-US" dirty="0"/>
          </a:p>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26</a:t>
            </a:fld>
            <a:endParaRPr lang="en-US"/>
          </a:p>
        </p:txBody>
      </p:sp>
    </p:spTree>
    <p:extLst>
      <p:ext uri="{BB962C8B-B14F-4D97-AF65-F5344CB8AC3E}">
        <p14:creationId xmlns:p14="http://schemas.microsoft.com/office/powerpoint/2010/main" val="25566003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 want to talk about how privacy and security are related</a:t>
            </a:r>
          </a:p>
          <a:p>
            <a:endParaRPr lang="en-US" dirty="0"/>
          </a:p>
          <a:p>
            <a:r>
              <a:rPr lang="en-US" dirty="0"/>
              <a:t>Privacy – protects our data, allows us to control its use/ who can access it</a:t>
            </a:r>
          </a:p>
          <a:p>
            <a:r>
              <a:rPr lang="en-US" dirty="0"/>
              <a:t>Security – what methods we use to protect our data with (prevent unauthorized access)</a:t>
            </a:r>
          </a:p>
          <a:p>
            <a:endParaRPr lang="en-US" dirty="0"/>
          </a:p>
          <a:p>
            <a:r>
              <a:rPr lang="en-US" dirty="0"/>
              <a:t>Venn diagram – where privacy and security intersect – they both concern the protection of personal data</a:t>
            </a:r>
          </a:p>
          <a:p>
            <a:r>
              <a:rPr lang="en-US" dirty="0"/>
              <a:t>		privacy describes the nature of the information being protected – it’s private, we don’t want anyone to see it (personal information)</a:t>
            </a:r>
          </a:p>
          <a:p>
            <a:r>
              <a:rPr lang="en-US" dirty="0"/>
              <a:t>		security concerns how we enforce / maintain the privacy of the data (products/services)</a:t>
            </a:r>
          </a:p>
          <a:p>
            <a:endParaRPr lang="en-US" dirty="0"/>
          </a:p>
          <a:p>
            <a:r>
              <a:rPr lang="en-US" dirty="0"/>
              <a:t>whoever we trust to provide our security, we must also trust not to misuse our data</a:t>
            </a:r>
          </a:p>
          <a:p>
            <a:r>
              <a:rPr lang="en-US" dirty="0"/>
              <a:t>We want the provider of our security do uphold and respect our privacy</a:t>
            </a:r>
          </a:p>
        </p:txBody>
      </p:sp>
      <p:sp>
        <p:nvSpPr>
          <p:cNvPr id="4" name="Slide Number Placeholder 3"/>
          <p:cNvSpPr>
            <a:spLocks noGrp="1"/>
          </p:cNvSpPr>
          <p:nvPr>
            <p:ph type="sldNum" sz="quarter" idx="10"/>
          </p:nvPr>
        </p:nvSpPr>
        <p:spPr/>
        <p:txBody>
          <a:bodyPr/>
          <a:lstStyle/>
          <a:p>
            <a:fld id="{270700B2-88B9-1642-B8EB-F86842378D04}" type="slidenum">
              <a:rPr lang="en-US" smtClean="0"/>
              <a:t>27</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Cybersecurity services can monitor your networks and infringe on your privacy</a:t>
            </a:r>
          </a:p>
          <a:p>
            <a:endParaRPr lang="en-US" dirty="0"/>
          </a:p>
          <a:p>
            <a:r>
              <a:rPr lang="en-US" dirty="0"/>
              <a:t>Dpi – analyzes data packets passing through a network. Used to identify malicious traffic/behavior</a:t>
            </a:r>
          </a:p>
          <a:p>
            <a:r>
              <a:rPr lang="en-US" dirty="0"/>
              <a:t>         can be used for mass surveillance, reveals extensive record of online activities. </a:t>
            </a:r>
          </a:p>
          <a:p>
            <a:r>
              <a:rPr lang="en-US" dirty="0"/>
              <a:t>	mostly used for monitoring, but misuse regular traffic data – targeted ads </a:t>
            </a:r>
            <a:r>
              <a:rPr lang="en-US" dirty="0" err="1"/>
              <a:t>etc</a:t>
            </a:r>
            <a:endParaRPr lang="en-US" dirty="0"/>
          </a:p>
          <a:p>
            <a:endParaRPr lang="en-US" dirty="0"/>
          </a:p>
          <a:p>
            <a:r>
              <a:rPr lang="en-US" dirty="0"/>
              <a:t>	</a:t>
            </a:r>
            <a:r>
              <a:rPr lang="en-US" dirty="0" err="1"/>
              <a:t>idp</a:t>
            </a:r>
            <a:r>
              <a:rPr lang="en-US" dirty="0"/>
              <a:t>/</a:t>
            </a:r>
            <a:r>
              <a:rPr lang="en-US" dirty="0" err="1"/>
              <a:t>ips</a:t>
            </a:r>
            <a:r>
              <a:rPr lang="en-US" dirty="0"/>
              <a:t> – Intrusion Detection / Prevention System – uses deep packet analysis</a:t>
            </a:r>
          </a:p>
          <a:p>
            <a:endParaRPr lang="en-US" dirty="0"/>
          </a:p>
          <a:p>
            <a:endParaRPr lang="en-US" dirty="0"/>
          </a:p>
          <a:p>
            <a:r>
              <a:rPr lang="en-US" dirty="0"/>
              <a:t>SIEM – security information and event management – monitors all behavior on you network to detect threats.</a:t>
            </a:r>
          </a:p>
          <a:p>
            <a:r>
              <a:rPr lang="en-US" dirty="0"/>
              <a:t>	collects behavioral trends, activity logs, IP addresses, email addresses, more</a:t>
            </a:r>
          </a:p>
          <a:p>
            <a:endParaRPr lang="en-US" dirty="0"/>
          </a:p>
          <a:p>
            <a:r>
              <a:rPr lang="en-US" dirty="0"/>
              <a:t>IAM – manages all credentials on a network, usernames, passwords, API keys, and associates them with a single user</a:t>
            </a:r>
          </a:p>
          <a:p>
            <a:r>
              <a:rPr lang="en-US" dirty="0"/>
              <a:t>	logs all your log in activity and collects data on every user on the network</a:t>
            </a:r>
          </a:p>
          <a:p>
            <a:endParaRPr lang="en-US" dirty="0"/>
          </a:p>
          <a:p>
            <a:r>
              <a:rPr lang="en-US" dirty="0"/>
              <a:t>EDR – like </a:t>
            </a:r>
            <a:r>
              <a:rPr lang="en-US" dirty="0" err="1"/>
              <a:t>siem</a:t>
            </a:r>
            <a:r>
              <a:rPr lang="en-US" dirty="0"/>
              <a:t> but monitors individual devices (endpoints) on a certain network to detect suspicious behavior, collects lots of behavioral data,</a:t>
            </a:r>
          </a:p>
          <a:p>
            <a:r>
              <a:rPr lang="en-US" dirty="0"/>
              <a:t>	oftentimes sent to one central database (vulnerable to data leaks), can be intrusive</a:t>
            </a:r>
          </a:p>
          <a:p>
            <a:endParaRPr lang="en-US" dirty="0"/>
          </a:p>
          <a:p>
            <a:r>
              <a:rPr lang="en-US" dirty="0" err="1"/>
              <a:t>Etc</a:t>
            </a:r>
            <a:r>
              <a:rPr lang="en-US" dirty="0"/>
              <a:t> – anything that monitories you network and devices, does so extensively</a:t>
            </a:r>
          </a:p>
          <a:p>
            <a:r>
              <a:rPr lang="en-US" dirty="0"/>
              <a:t>	effective in stopping threats, but threatens user privacy</a:t>
            </a:r>
          </a:p>
          <a:p>
            <a:endParaRPr lang="en-US" dirty="0"/>
          </a:p>
          <a:p>
            <a:r>
              <a:rPr lang="en-US" dirty="0"/>
              <a:t>Image – shows how widespread these technologies are, each are multi billion-dollar industries projected to grow, think of all the data that has been monitored, logged and stored by these services</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28</a:t>
            </a:fld>
            <a:endParaRPr lang="en-US"/>
          </a:p>
        </p:txBody>
      </p:sp>
    </p:spTree>
    <p:extLst>
      <p:ext uri="{BB962C8B-B14F-4D97-AF65-F5344CB8AC3E}">
        <p14:creationId xmlns:p14="http://schemas.microsoft.com/office/powerpoint/2010/main" val="24731666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other hand, to little security leaves data vulnerable to breaches and leaks</a:t>
            </a:r>
          </a:p>
          <a:p>
            <a:endParaRPr lang="en-US" dirty="0"/>
          </a:p>
          <a:p>
            <a:r>
              <a:rPr lang="en-US" dirty="0"/>
              <a:t>Last </a:t>
            </a:r>
            <a:r>
              <a:rPr lang="en-US" dirty="0" err="1"/>
              <a:t>yer</a:t>
            </a:r>
            <a:r>
              <a:rPr lang="en-US" dirty="0"/>
              <a:t>, almost 40% of breaches we by system intrusion by external threats</a:t>
            </a:r>
          </a:p>
          <a:p>
            <a:r>
              <a:rPr lang="en-US" dirty="0"/>
              <a:t>Half of the compromised data is categorized as personal</a:t>
            </a:r>
          </a:p>
          <a:p>
            <a:r>
              <a:rPr lang="en-US" dirty="0"/>
              <a:t>Hacking/malware attacks on internal networks which would be caught/detected by tech from last slide</a:t>
            </a:r>
          </a:p>
          <a:p>
            <a:endParaRPr lang="en-US" dirty="0"/>
          </a:p>
          <a:p>
            <a:r>
              <a:rPr lang="en-US" dirty="0"/>
              <a:t>Exploitation of vulnerabilities - The most common way to initiate a breach – targets systems with weak security</a:t>
            </a:r>
          </a:p>
          <a:p>
            <a:r>
              <a:rPr lang="en-US" dirty="0"/>
              <a:t>Exploitation of vulnerabilities to initiate data breaches has increased by 180% in the last year</a:t>
            </a:r>
          </a:p>
          <a:p>
            <a:endParaRPr lang="en-US" dirty="0"/>
          </a:p>
          <a:p>
            <a:r>
              <a:rPr lang="en-US" dirty="0"/>
              <a:t>Weak security causes vulnerabilities, vulnerabilities get exploited which cause system intrusions</a:t>
            </a:r>
          </a:p>
          <a:p>
            <a:endParaRPr lang="en-US" dirty="0"/>
          </a:p>
          <a:p>
            <a:r>
              <a:rPr lang="en-US" dirty="0"/>
              <a:t>Graph – shows how system intrusion is the most exploited method of breaching data, shows how a lack of effective security measures endangers privacy</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Security measures from last slide may mitigate breaches, but infringe on privacy, where is the balance?</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29</a:t>
            </a:fld>
            <a:endParaRPr lang="en-US"/>
          </a:p>
        </p:txBody>
      </p:sp>
    </p:spTree>
    <p:extLst>
      <p:ext uri="{BB962C8B-B14F-4D97-AF65-F5344CB8AC3E}">
        <p14:creationId xmlns:p14="http://schemas.microsoft.com/office/powerpoint/2010/main" val="3328157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78" rtl="0" eaLnBrk="1" fontAlgn="auto" latinLnBrk="0" hangingPunct="1">
              <a:lnSpc>
                <a:spcPct val="100000"/>
              </a:lnSpc>
              <a:spcBef>
                <a:spcPts val="0"/>
              </a:spcBef>
              <a:spcAft>
                <a:spcPts val="0"/>
              </a:spcAft>
              <a:buClrTx/>
              <a:buSzTx/>
              <a:buFontTx/>
              <a:buNone/>
              <a:tabLst/>
              <a:defRPr/>
            </a:pPr>
            <a:r>
              <a:rPr lang="en-US" baseline="0" dirty="0">
                <a:latin typeface="Arial" charset="0"/>
                <a:ea typeface="ＭＳ Ｐゴシック" charset="-128"/>
                <a:cs typeface="ＭＳ Ｐゴシック" charset="-128"/>
                <a:sym typeface="Wingdings"/>
              </a:rPr>
              <a:t>0s not included.</a:t>
            </a:r>
          </a:p>
          <a:p>
            <a:pPr marL="0" marR="0" indent="0" algn="l" defTabSz="457178" rtl="0" eaLnBrk="1" fontAlgn="auto" latinLnBrk="0" hangingPunct="1">
              <a:lnSpc>
                <a:spcPct val="100000"/>
              </a:lnSpc>
              <a:spcBef>
                <a:spcPts val="0"/>
              </a:spcBef>
              <a:spcAft>
                <a:spcPts val="0"/>
              </a:spcAft>
              <a:buClrTx/>
              <a:buSzTx/>
              <a:buFontTx/>
              <a:buNone/>
              <a:tabLst/>
              <a:defRPr/>
            </a:pPr>
            <a:endParaRPr lang="en-US" baseline="0" dirty="0">
              <a:latin typeface="Arial" charset="0"/>
              <a:ea typeface="ＭＳ Ｐゴシック" charset="-128"/>
              <a:cs typeface="ＭＳ Ｐゴシック" charset="-128"/>
              <a:sym typeface="Wingdings"/>
            </a:endParaRPr>
          </a:p>
          <a:p>
            <a:pPr marL="0" marR="0" indent="0" algn="l" defTabSz="457178" rtl="0" eaLnBrk="1" fontAlgn="auto" latinLnBrk="0" hangingPunct="1">
              <a:lnSpc>
                <a:spcPct val="100000"/>
              </a:lnSpc>
              <a:spcBef>
                <a:spcPts val="0"/>
              </a:spcBef>
              <a:spcAft>
                <a:spcPts val="0"/>
              </a:spcAft>
              <a:buClrTx/>
              <a:buSzTx/>
              <a:buFontTx/>
              <a:buNone/>
              <a:tabLst/>
              <a:defRPr/>
            </a:pPr>
            <a:r>
              <a:rPr lang="en-US" baseline="0" dirty="0">
                <a:latin typeface="Arial" charset="0"/>
                <a:ea typeface="ＭＳ Ｐゴシック" charset="-128"/>
                <a:cs typeface="ＭＳ Ｐゴシック" charset="-128"/>
                <a:sym typeface="Wingdings"/>
              </a:rPr>
              <a:t>Save for next time: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Search results provide a single data point, motivation, and anecdotal context. Still need to back claims with high quality source and data.</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Use sources that back claims with data</a:t>
            </a:r>
          </a:p>
          <a:p>
            <a:pPr marL="171450" indent="-171450">
              <a:buFont typeface="Arial" panose="020B0604020202020204" pitchFamily="34" charset="0"/>
              <a:buChar char="•"/>
            </a:pPr>
            <a:r>
              <a:rPr lang="en-US" dirty="0"/>
              <a:t>Read assignment</a:t>
            </a:r>
          </a:p>
          <a:p>
            <a:pPr marL="628650" lvl="1" indent="-171450">
              <a:buFont typeface="Arial" panose="020B0604020202020204" pitchFamily="34" charset="0"/>
              <a:buChar char="•"/>
            </a:pPr>
            <a:r>
              <a:rPr lang="en-US" dirty="0"/>
              <a:t>many profiles missing</a:t>
            </a:r>
          </a:p>
          <a:p>
            <a:pPr marL="628650" lvl="1" indent="-171450">
              <a:buFont typeface="Arial" panose="020B0604020202020204" pitchFamily="34" charset="0"/>
              <a:buChar char="•"/>
            </a:pPr>
            <a:r>
              <a:rPr lang="en-US" dirty="0"/>
              <a:t>space used to describe search findings instead of providing argument</a:t>
            </a:r>
          </a:p>
          <a:p>
            <a:pPr marL="171450" indent="-171450">
              <a:buFont typeface="Arial" panose="020B0604020202020204" pitchFamily="34" charset="0"/>
              <a:buChar char="•"/>
            </a:pPr>
            <a:r>
              <a:rPr lang="en-US" dirty="0"/>
              <a:t>Make decisive conclusions</a:t>
            </a:r>
          </a:p>
          <a:p>
            <a:pPr marL="628650" lvl="1" indent="-171450">
              <a:buFont typeface="Arial" panose="020B0604020202020204" pitchFamily="34" charset="0"/>
              <a:buChar char="•"/>
            </a:pPr>
            <a:r>
              <a:rPr lang="en-US" dirty="0"/>
              <a:t>may, could, etc. = trivial</a:t>
            </a:r>
          </a:p>
          <a:p>
            <a:pPr marL="171450" indent="-171450">
              <a:buFont typeface="Arial" charset="0"/>
              <a:buChar char="•"/>
            </a:pPr>
            <a:r>
              <a:rPr lang="en-US" dirty="0"/>
              <a:t>Absolute statements are difficult to prove</a:t>
            </a:r>
          </a:p>
          <a:p>
            <a:pPr marL="628650" lvl="1" indent="-171450">
              <a:buFont typeface="Arial" charset="0"/>
              <a:buChar char="•"/>
            </a:pPr>
            <a:r>
              <a:rPr lang="en-US" dirty="0"/>
              <a:t>Avoid: all, always, any, every, everyone, never, none</a:t>
            </a:r>
            <a:r>
              <a:rPr lang="is-IS" dirty="0"/>
              <a:t>…</a:t>
            </a:r>
            <a:r>
              <a:rPr lang="en-US" dirty="0"/>
              <a:t> unless you can show it</a:t>
            </a:r>
          </a:p>
          <a:p>
            <a:pPr marL="171450" indent="-171450" eaLnBrk="1" hangingPunct="1">
              <a:buFont typeface="Arial"/>
              <a:buChar char="•"/>
            </a:pPr>
            <a:r>
              <a:rPr lang="en-US" baseline="0" dirty="0">
                <a:latin typeface="Arial" charset="0"/>
                <a:ea typeface="ＭＳ Ｐゴシック" charset="-128"/>
                <a:cs typeface="ＭＳ Ｐゴシック" charset="-128"/>
              </a:rPr>
              <a:t>Be sure to put quotes around entire quote</a:t>
            </a:r>
          </a:p>
          <a:p>
            <a:pPr marL="171450" indent="-171450">
              <a:buFont typeface="Arial" panose="020B0604020202020204" pitchFamily="34" charset="0"/>
              <a:buChar char="•"/>
            </a:pPr>
            <a:r>
              <a:rPr lang="en-US" dirty="0"/>
              <a:t>Hyperbole is the best thing ever!</a:t>
            </a:r>
          </a:p>
          <a:p>
            <a:pPr marL="628650" lvl="1" indent="-171450">
              <a:buFont typeface="Arial" panose="020B0604020202020204" pitchFamily="34" charset="0"/>
              <a:buChar char="•"/>
            </a:pPr>
            <a:r>
              <a:rPr lang="en-US" dirty="0"/>
              <a:t>but not in these papers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Print 2 sided and save a tree</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Use template, saves time</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Use and cite supporting data from at least 5 high quality sources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Argument should directly support conclusion</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Response should directly address counter point</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Arguments should have at least 3 statements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Review fallacies in Appendix B and Class 2 Slides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Avoid Strawman Fallacy</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Counter Point and Rebuttal should relate to each other and conclusion</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Use supporting data in counter point and rebuttal</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Clear, strong conclusion, easy to find</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Quantify</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dirty="0"/>
              <a:t>Instead of terms like: less, more, a lot, huge, great, big, tiny, growing, etc.</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Make clear what claim evidence is supporting, explain how it’s relevant</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Avoid fallacies, e.g. begging the question</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Try reading paper out loud to yourself to catch typos, grammatical errors, contradictions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Be concise with language, avoid filler words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Review feedback from previous papers, located in Word doc attachment in Canvas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a:t>
            </a:fld>
            <a:endParaRPr lang="en-US"/>
          </a:p>
        </p:txBody>
      </p:sp>
    </p:spTree>
    <p:extLst>
      <p:ext uri="{BB962C8B-B14F-4D97-AF65-F5344CB8AC3E}">
        <p14:creationId xmlns:p14="http://schemas.microsoft.com/office/powerpoint/2010/main" val="17965401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Nist</a:t>
            </a:r>
            <a:r>
              <a:rPr lang="en-US" dirty="0"/>
              <a:t> = national institute for standards and technology</a:t>
            </a:r>
          </a:p>
          <a:p>
            <a:endParaRPr lang="en-US" dirty="0"/>
          </a:p>
          <a:p>
            <a:r>
              <a:rPr lang="en-US" dirty="0" err="1"/>
              <a:t>Nist</a:t>
            </a:r>
            <a:r>
              <a:rPr lang="en-US" dirty="0"/>
              <a:t> has proposed two complimentary frameworks – cybersecurity and privacy frameworks</a:t>
            </a:r>
          </a:p>
          <a:p>
            <a:r>
              <a:rPr lang="en-US" dirty="0"/>
              <a:t>Cybersecurity – protecting against cyber threats</a:t>
            </a:r>
          </a:p>
          <a:p>
            <a:r>
              <a:rPr lang="en-US" dirty="0"/>
              <a:t>Privacy – managing privacy risks associated with security</a:t>
            </a:r>
          </a:p>
          <a:p>
            <a:endParaRPr lang="en-US" dirty="0"/>
          </a:p>
          <a:p>
            <a:r>
              <a:rPr lang="en-US" dirty="0"/>
              <a:t>They outline standards and guidelines for implementing security solutions that balance security and privacy</a:t>
            </a:r>
          </a:p>
          <a:p>
            <a:endParaRPr lang="en-US" dirty="0"/>
          </a:p>
          <a:p>
            <a:r>
              <a:rPr lang="en-US" dirty="0"/>
              <a:t>Overlapping core functions – where both areas can be addressed simultaneously</a:t>
            </a:r>
          </a:p>
          <a:p>
            <a:r>
              <a:rPr lang="en-US" dirty="0"/>
              <a:t>			– protect – protecting against threats, protecting privacy</a:t>
            </a:r>
          </a:p>
          <a:p>
            <a:r>
              <a:rPr lang="en-US" dirty="0"/>
              <a:t>			 - detect – detecting threats and privacy breaches</a:t>
            </a:r>
          </a:p>
          <a:p>
            <a:r>
              <a:rPr lang="en-US" dirty="0"/>
              <a:t>			 - respond – responding to threats and privacy incidents</a:t>
            </a:r>
          </a:p>
          <a:p>
            <a:r>
              <a:rPr lang="en-US" dirty="0"/>
              <a:t>			 - recover – restore system integrity, make improvements – continuous optimization</a:t>
            </a:r>
          </a:p>
          <a:p>
            <a:endParaRPr lang="en-US" dirty="0"/>
          </a:p>
          <a:p>
            <a:r>
              <a:rPr lang="en-US" dirty="0"/>
              <a:t>Non overlapping functions – ensured that specific needs are met so that neither area suffers in the course of achieving balance</a:t>
            </a:r>
          </a:p>
          <a:p>
            <a:endParaRPr lang="en-US" dirty="0"/>
          </a:p>
          <a:p>
            <a:r>
              <a:rPr lang="en-US" dirty="0"/>
              <a:t>Risk based approach – each area receives focus based on perceived risk, paying more attention to the side carrying more risk – prevents lopsidedness and promotes balance</a:t>
            </a:r>
          </a:p>
          <a:p>
            <a:endParaRPr lang="en-US" dirty="0"/>
          </a:p>
          <a:p>
            <a:r>
              <a:rPr lang="en-US" dirty="0"/>
              <a:t>Continuous improvement – adjusting strategies ensures neither area weakens over time</a:t>
            </a:r>
          </a:p>
          <a:p>
            <a:endParaRPr lang="en-US" dirty="0"/>
          </a:p>
          <a:p>
            <a:r>
              <a:rPr lang="en-US" dirty="0"/>
              <a:t>In essence, when implemented side by side - establishes clear guidelines for maintaining strong security while properly managing data privacy</a:t>
            </a:r>
          </a:p>
          <a:p>
            <a:endParaRPr lang="en-US" dirty="0"/>
          </a:p>
          <a:p>
            <a:endParaRPr lang="en-US" dirty="0"/>
          </a:p>
          <a:p>
            <a:r>
              <a:rPr lang="en-US" dirty="0"/>
              <a:t>Don’t just take it from me</a:t>
            </a:r>
          </a:p>
          <a:p>
            <a:r>
              <a:rPr lang="en-US" dirty="0"/>
              <a:t>These frameworks have been steadily increasing in adaptation </a:t>
            </a:r>
          </a:p>
          <a:p>
            <a:r>
              <a:rPr lang="en-US" dirty="0"/>
              <a:t>Over half of companies/agencies surveyed in information systems security association survey use framework</a:t>
            </a:r>
          </a:p>
          <a:p>
            <a:r>
              <a:rPr lang="en-US" dirty="0"/>
              <a:t>Additional 14% intend on using it in the future</a:t>
            </a:r>
          </a:p>
          <a:p>
            <a:endParaRPr lang="en-US" dirty="0"/>
          </a:p>
          <a:p>
            <a:r>
              <a:rPr lang="en-US" dirty="0"/>
              <a:t>Venn diagram  - how </a:t>
            </a:r>
            <a:r>
              <a:rPr lang="en-US" dirty="0" err="1"/>
              <a:t>nist</a:t>
            </a:r>
            <a:r>
              <a:rPr lang="en-US" dirty="0"/>
              <a:t> categorizes security and privacy needs. They overlap in area where both must be attended, shows how the two frameworks work together to balance security and privacy</a:t>
            </a:r>
          </a:p>
          <a:p>
            <a:endParaRPr lang="en-US" dirty="0"/>
          </a:p>
          <a:p>
            <a:r>
              <a:rPr lang="en-US" dirty="0"/>
              <a:t>Graph – shows how </a:t>
            </a:r>
            <a:r>
              <a:rPr lang="en-US" dirty="0" err="1"/>
              <a:t>nist</a:t>
            </a:r>
            <a:r>
              <a:rPr lang="en-US" dirty="0"/>
              <a:t> framework is adopted in a wide range of industries and adaptation will continue to increase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30</a:t>
            </a:fld>
            <a:endParaRPr lang="en-US"/>
          </a:p>
        </p:txBody>
      </p:sp>
    </p:spTree>
    <p:extLst>
      <p:ext uri="{BB962C8B-B14F-4D97-AF65-F5344CB8AC3E}">
        <p14:creationId xmlns:p14="http://schemas.microsoft.com/office/powerpoint/2010/main" val="31056243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(of many) examples of successful implementations of the NIST framework</a:t>
            </a:r>
          </a:p>
          <a:p>
            <a:endParaRPr lang="en-US" dirty="0"/>
          </a:p>
          <a:p>
            <a:r>
              <a:rPr lang="en-US" dirty="0"/>
              <a:t>Bermuda – relied on commercial security sources, feared for the integrity of citizens sensitive information</a:t>
            </a:r>
          </a:p>
          <a:p>
            <a:r>
              <a:rPr lang="en-US" dirty="0"/>
              <a:t>	after implementing frameworks – adopted standardized approach across govt departments, integrated privacy policies regarding how to protect data integrity</a:t>
            </a:r>
          </a:p>
          <a:p>
            <a:r>
              <a:rPr lang="en-US" dirty="0"/>
              <a:t>						better equipped to handle citizens privacy and further innovate their security landscape</a:t>
            </a:r>
          </a:p>
          <a:p>
            <a:r>
              <a:rPr lang="en-US" dirty="0"/>
              <a:t>						</a:t>
            </a:r>
          </a:p>
          <a:p>
            <a:r>
              <a:rPr lang="en-US" dirty="0"/>
              <a:t>Kansas – newly founded office of information security – needed strong security framework that protected student and patient data</a:t>
            </a:r>
          </a:p>
          <a:p>
            <a:r>
              <a:rPr lang="en-US" dirty="0"/>
              <a:t>	implemented </a:t>
            </a:r>
            <a:r>
              <a:rPr lang="en-US" dirty="0" err="1"/>
              <a:t>nist</a:t>
            </a:r>
            <a:r>
              <a:rPr lang="en-US" dirty="0"/>
              <a:t> framework – and security practices are seamlessly balanced with privacy measures, very important when dealing with patients in a hospital setting</a:t>
            </a:r>
          </a:p>
          <a:p>
            <a:endParaRPr lang="en-US" dirty="0"/>
          </a:p>
          <a:p>
            <a:endParaRPr lang="en-US" dirty="0"/>
          </a:p>
          <a:p>
            <a:r>
              <a:rPr lang="en-US" dirty="0"/>
              <a:t>Image – this graph shows  how surveyed framework users truly believe this is the optimal solution to security and privacy</a:t>
            </a:r>
          </a:p>
          <a:p>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t>In conclusion, the </a:t>
            </a:r>
            <a:r>
              <a:rPr lang="en-US" dirty="0"/>
              <a:t>framework is widely adopted and strongly praised, very effective in balancing privacy and security  - showing how achieving balance IS possible</a:t>
            </a:r>
          </a:p>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31</a:t>
            </a:fld>
            <a:endParaRPr lang="en-US"/>
          </a:p>
        </p:txBody>
      </p:sp>
    </p:spTree>
    <p:extLst>
      <p:ext uri="{BB962C8B-B14F-4D97-AF65-F5344CB8AC3E}">
        <p14:creationId xmlns:p14="http://schemas.microsoft.com/office/powerpoint/2010/main" val="13070223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32</a:t>
            </a:fld>
            <a:endParaRPr lang="en-US"/>
          </a:p>
        </p:txBody>
      </p:sp>
    </p:spTree>
    <p:extLst>
      <p:ext uri="{BB962C8B-B14F-4D97-AF65-F5344CB8AC3E}">
        <p14:creationId xmlns:p14="http://schemas.microsoft.com/office/powerpoint/2010/main" val="16163575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images/stickers from </a:t>
            </a:r>
            <a:r>
              <a:rPr lang="en-US" dirty="0" err="1"/>
              <a:t>Giffy</a:t>
            </a:r>
            <a:endParaRPr lang="en-US" dirty="0"/>
          </a:p>
          <a:p>
            <a:r>
              <a:rPr lang="en-US" sz="1800" b="0" i="0" u="none" strike="noStrike" dirty="0">
                <a:solidFill>
                  <a:srgbClr val="222222"/>
                </a:solidFill>
                <a:effectLst/>
                <a:latin typeface="Times New Roman" panose="02020603050405020304" pitchFamily="18" charset="0"/>
              </a:rPr>
              <a:t>https://</a:t>
            </a:r>
            <a:r>
              <a:rPr lang="en-US" sz="1800" b="0" i="0" u="none" strike="noStrike" dirty="0" err="1">
                <a:solidFill>
                  <a:srgbClr val="222222"/>
                </a:solidFill>
                <a:effectLst/>
                <a:latin typeface="Times New Roman" panose="02020603050405020304" pitchFamily="18" charset="0"/>
              </a:rPr>
              <a:t>i.giphy.com</a:t>
            </a:r>
            <a:r>
              <a:rPr lang="en-US" sz="1800" b="0" i="0" u="none" strike="noStrike" dirty="0">
                <a:solidFill>
                  <a:srgbClr val="222222"/>
                </a:solidFill>
                <a:effectLst/>
                <a:latin typeface="Times New Roman" panose="02020603050405020304" pitchFamily="18" charset="0"/>
              </a:rPr>
              <a:t>/media/gw3UgyajaNJmtXVK/</a:t>
            </a:r>
            <a:r>
              <a:rPr lang="en-US" sz="1800" b="0" i="0" u="none" strike="noStrike" dirty="0" err="1">
                <a:solidFill>
                  <a:srgbClr val="222222"/>
                </a:solidFill>
                <a:effectLst/>
                <a:latin typeface="Times New Roman" panose="02020603050405020304" pitchFamily="18" charset="0"/>
              </a:rPr>
              <a:t>giphy.gif</a:t>
            </a:r>
            <a:br>
              <a:rPr lang="en-US" sz="1800" b="0" i="0" u="none" strike="noStrike" dirty="0">
                <a:solidFill>
                  <a:srgbClr val="222222"/>
                </a:solidFill>
                <a:effectLst/>
                <a:latin typeface="Times New Roman" panose="02020603050405020304" pitchFamily="18" charset="0"/>
              </a:rPr>
            </a:br>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33</a:t>
            </a:fld>
            <a:endParaRPr lang="en-US"/>
          </a:p>
        </p:txBody>
      </p:sp>
    </p:spTree>
    <p:extLst>
      <p:ext uri="{BB962C8B-B14F-4D97-AF65-F5344CB8AC3E}">
        <p14:creationId xmlns:p14="http://schemas.microsoft.com/office/powerpoint/2010/main" val="16674674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CJIS- </a:t>
            </a:r>
            <a:r>
              <a:rPr lang="en-US" b="0" i="0" u="none" strike="noStrike" dirty="0">
                <a:solidFill>
                  <a:srgbClr val="FFFFFF"/>
                </a:solidFill>
                <a:effectLst/>
                <a:latin typeface="Google Sans"/>
              </a:rPr>
              <a:t>Criminal Justice Information Services</a:t>
            </a:r>
          </a:p>
          <a:p>
            <a:pPr algn="l" rtl="0">
              <a:spcBef>
                <a:spcPts val="0"/>
              </a:spcBef>
              <a:spcAft>
                <a:spcPts val="0"/>
              </a:spcAft>
            </a:pPr>
            <a:r>
              <a:rPr lang="en-US" b="0" i="0" u="none" strike="noStrike" dirty="0">
                <a:solidFill>
                  <a:srgbClr val="FFFFFF"/>
                </a:solidFill>
                <a:effectLst/>
                <a:latin typeface="Google Sans"/>
              </a:rPr>
              <a:t>The FBI database acts as a really great analogy to the problem with collecting so much digital data. [9]</a:t>
            </a:r>
            <a:br>
              <a:rPr lang="en-US" dirty="0"/>
            </a:br>
            <a:endParaRPr lang="en-US" b="0" i="0" u="none" strike="noStrike" dirty="0">
              <a:solidFill>
                <a:srgbClr val="FFFFFF"/>
              </a:solidFill>
              <a:effectLst/>
              <a:latin typeface="Google Sans"/>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34</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Level of state surveillance like this was downright impossible and unaffordable before. </a:t>
            </a:r>
          </a:p>
          <a:p>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Social media sites are a great source of data for law enforcement to use without a warrant. In the past, if they wanted to match your blood type or DNA sample to one from a crime scene, a warrant was required. However, more modern biometrics can be collected from social media posts and photos freely available on the internet.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IAFIS- </a:t>
            </a:r>
            <a:r>
              <a:rPr lang="en-US" b="0" i="0" u="none" strike="noStrike" dirty="0">
                <a:solidFill>
                  <a:srgbClr val="FFFFFF"/>
                </a:solidFill>
                <a:effectLst/>
                <a:latin typeface="Google Sans"/>
              </a:rPr>
              <a:t>Integrated Automated Fingerprint Identification System. </a:t>
            </a:r>
            <a:r>
              <a:rPr lang="en-US" dirty="0"/>
              <a:t>Allowed the FBI to digitally collect and search for fingerprints.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NGI- Next generation identification which allows for multiple biometrics to be used in searches. [9]</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Some of the lists that NGIs rapid search system uses to match prints in the system include, sex offenders, ”suspected terrorists” , as well as using your fingerprint to determine if you have any warrants for your arrest.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Photo, unknown man analyzes fingerprints for FBI.</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algn="l" rtl="0">
              <a:spcBef>
                <a:spcPts val="0"/>
              </a:spcBef>
              <a:spcAft>
                <a:spcPts val="0"/>
              </a:spcAft>
            </a:pPr>
            <a:endParaRPr lang="en-US" dirty="0"/>
          </a:p>
          <a:p>
            <a:pPr algn="l" rtl="0">
              <a:spcBef>
                <a:spcPts val="0"/>
              </a:spcBef>
              <a:spcAft>
                <a:spcPts val="0"/>
              </a:spcAft>
            </a:pPr>
            <a:r>
              <a:rPr lang="en-US" dirty="0"/>
              <a:t>While digital surveillance data is being collected on such a large scale, it still requires a secure space to store it all, as well as computing power both by human investigators and by all of the different software. While our processing abilities now exponentially greater than in the 1900s, the data set as also grown because the advancements that have increased law enforcement capabilities have also given the public the ability to access, create and share content about themselves and other online. This has created a situation where the data growth has continued to pose challenges due to the sheer amount of information that the government is now collecting. Plus, instead of just fingerprints, these databases have advanced to encompass pretty much any biometric that you can think of. Face ID, fingerprints, eye/iris scans/palm prints, you name it.</a:t>
            </a:r>
            <a:endParaRPr lang="en-US" b="0" i="0" u="none" strike="noStrike" dirty="0">
              <a:solidFill>
                <a:srgbClr val="FFFFFF"/>
              </a:solidFill>
              <a:effectLst/>
              <a:latin typeface="Google San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35</a:t>
            </a:fld>
            <a:endParaRPr lang="en-US"/>
          </a:p>
        </p:txBody>
      </p:sp>
    </p:spTree>
    <p:extLst>
      <p:ext uri="{BB962C8B-B14F-4D97-AF65-F5344CB8AC3E}">
        <p14:creationId xmlns:p14="http://schemas.microsoft.com/office/powerpoint/2010/main" val="32935253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222222"/>
                </a:solidFill>
                <a:effectLst/>
                <a:latin typeface="Times New Roman" panose="02020603050405020304" pitchFamily="18" charset="0"/>
              </a:rPr>
              <a:t>The biggest argument in support of the use of mass surveillance is the claim that it make us safer and enhances the ability of law enforcement to identify and stop terrorist attacks before they occur. Unfortunately the opposite is true. Too much data actually increases the amount of time it takes to find a specific suspect. </a:t>
            </a:r>
          </a:p>
        </p:txBody>
      </p:sp>
      <p:sp>
        <p:nvSpPr>
          <p:cNvPr id="4" name="Slide Number Placeholder 3"/>
          <p:cNvSpPr>
            <a:spLocks noGrp="1"/>
          </p:cNvSpPr>
          <p:nvPr>
            <p:ph type="sldNum" sz="quarter" idx="10"/>
          </p:nvPr>
        </p:nvSpPr>
        <p:spPr/>
        <p:txBody>
          <a:bodyPr/>
          <a:lstStyle/>
          <a:p>
            <a:fld id="{270700B2-88B9-1642-B8EB-F86842378D04}" type="slidenum">
              <a:rPr lang="en-US" smtClean="0"/>
              <a:t>36</a:t>
            </a:fld>
            <a:endParaRPr lang="en-US"/>
          </a:p>
        </p:txBody>
      </p:sp>
    </p:spTree>
    <p:extLst>
      <p:ext uri="{BB962C8B-B14F-4D97-AF65-F5344CB8AC3E}">
        <p14:creationId xmlns:p14="http://schemas.microsoft.com/office/powerpoint/2010/main" val="33973693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government is wasting resources watching every single person, they don’t catch leads they should. [8] All of this surveillance is not only inconsequential to public safety, it is a dangerous distraction from real crimes. When you have more data, not only do you have more to sort, but it is harder to identify the most strategic starting point. Too much data means more dead ends. [3/4]</a:t>
            </a:r>
          </a:p>
        </p:txBody>
      </p:sp>
      <p:sp>
        <p:nvSpPr>
          <p:cNvPr id="4" name="Slide Number Placeholder 3"/>
          <p:cNvSpPr>
            <a:spLocks noGrp="1"/>
          </p:cNvSpPr>
          <p:nvPr>
            <p:ph type="sldNum" sz="quarter" idx="10"/>
          </p:nvPr>
        </p:nvSpPr>
        <p:spPr/>
        <p:txBody>
          <a:bodyPr/>
          <a:lstStyle/>
          <a:p>
            <a:fld id="{270700B2-88B9-1642-B8EB-F86842378D04}" type="slidenum">
              <a:rPr lang="en-US" smtClean="0"/>
              <a:t>37</a:t>
            </a:fld>
            <a:endParaRPr lang="en-US"/>
          </a:p>
        </p:txBody>
      </p:sp>
    </p:spTree>
    <p:extLst>
      <p:ext uri="{BB962C8B-B14F-4D97-AF65-F5344CB8AC3E}">
        <p14:creationId xmlns:p14="http://schemas.microsoft.com/office/powerpoint/2010/main" val="8356815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r>
              <a:rPr lang="en-US" sz="1800" b="0" i="0" u="none" strike="noStrike" dirty="0">
                <a:solidFill>
                  <a:srgbClr val="222222"/>
                </a:solidFill>
                <a:effectLst/>
                <a:latin typeface="Times New Roman" panose="02020603050405020304" pitchFamily="18" charset="0"/>
              </a:rPr>
              <a:t>It is not the lack of efficacy though, that makes mass surveillance such a threat to freedom, privacy and safety. </a:t>
            </a:r>
            <a:endParaRPr lang="en-US" b="0" i="0" u="none" strike="noStrike" dirty="0">
              <a:solidFill>
                <a:srgbClr val="000000"/>
              </a:solidFill>
              <a:effectLst/>
            </a:endParaRPr>
          </a:p>
          <a:p>
            <a:pPr algn="l" rtl="0">
              <a:spcBef>
                <a:spcPts val="0"/>
              </a:spcBef>
              <a:spcAft>
                <a:spcPts val="0"/>
              </a:spcAft>
            </a:pPr>
            <a:r>
              <a:rPr lang="en-US" sz="1800" b="0" i="0" u="none" strike="noStrike" dirty="0">
                <a:solidFill>
                  <a:srgbClr val="222222"/>
                </a:solidFill>
                <a:effectLst/>
                <a:latin typeface="Times New Roman" panose="02020603050405020304" pitchFamily="18" charset="0"/>
              </a:rPr>
              <a:t>Mass surveillance technology being used widespread by a country that is already be dangerous for members of the LGBTQIA+, threatens the safety of anyone who is not cis gendered and straight. There are concerns that even in governments that do not outwardly persecute members of the  LGBTQIA+ community, that this technology could be used to gather data on a citizens gender/sexual orientation. [5]</a:t>
            </a:r>
            <a:endParaRPr lang="en-US" b="0" i="0" u="none" strike="noStrike" dirty="0">
              <a:solidFill>
                <a:srgbClr val="000000"/>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br>
              <a:rPr lang="en-US" b="0" i="0" u="none" strike="noStrike" dirty="0">
                <a:solidFill>
                  <a:srgbClr val="000000"/>
                </a:solidFill>
                <a:effectLst/>
              </a:rPr>
            </a:br>
            <a:r>
              <a:rPr lang="en-US" sz="1800" b="0" i="0" u="none" strike="noStrike" dirty="0">
                <a:solidFill>
                  <a:srgbClr val="222222"/>
                </a:solidFill>
                <a:effectLst/>
                <a:latin typeface="Times New Roman" panose="02020603050405020304" pitchFamily="18" charset="0"/>
              </a:rPr>
              <a:t>Some of these cameras utilize a combination of biometric and AI technology algorithms to detect activity such as loitering or “suspicious” behavior. This was the case in a city run park in Como Italy in 2016. The municipality was forced to shut down the system before it was allowed to turn on.</a:t>
            </a:r>
            <a:r>
              <a:rPr lang="en-US" sz="1200" b="0" i="0" u="none" strike="noStrike" dirty="0">
                <a:solidFill>
                  <a:srgbClr val="222222"/>
                </a:solidFill>
                <a:effectLst/>
                <a:latin typeface="Times New Roman" panose="02020603050405020304" pitchFamily="18" charset="0"/>
              </a:rPr>
              <a:t>  [5]</a:t>
            </a:r>
            <a:endParaRPr lang="en-US" b="0" i="0" u="none" strike="noStrike" dirty="0">
              <a:solidFill>
                <a:srgbClr val="000000"/>
              </a:solidFill>
              <a:effectLst/>
            </a:endParaRPr>
          </a:p>
          <a:p>
            <a:pPr algn="l" rtl="0">
              <a:spcBef>
                <a:spcPts val="0"/>
              </a:spcBef>
              <a:spcAft>
                <a:spcPts val="0"/>
              </a:spcAft>
            </a:pPr>
            <a:endParaRPr lang="en-US" b="0" i="0" u="none" strike="noStrike" dirty="0">
              <a:solidFill>
                <a:srgbClr val="000000"/>
              </a:solidFill>
              <a:effectLst/>
            </a:endParaRPr>
          </a:p>
          <a:p>
            <a:br>
              <a:rPr lang="en-US" dirty="0"/>
            </a:br>
            <a:br>
              <a:rPr lang="en-US" dirty="0"/>
            </a:b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38</a:t>
            </a:fld>
            <a:endParaRPr lang="en-US"/>
          </a:p>
        </p:txBody>
      </p:sp>
    </p:spTree>
    <p:extLst>
      <p:ext uri="{BB962C8B-B14F-4D97-AF65-F5344CB8AC3E}">
        <p14:creationId xmlns:p14="http://schemas.microsoft.com/office/powerpoint/2010/main" val="32970390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r>
              <a:rPr lang="en-US" sz="1800" b="0" i="0" u="none" strike="noStrike" dirty="0">
                <a:solidFill>
                  <a:srgbClr val="222222"/>
                </a:solidFill>
                <a:effectLst/>
                <a:latin typeface="Times New Roman" panose="02020603050405020304" pitchFamily="18" charset="0"/>
              </a:rPr>
              <a:t>Here lies another issue with collecting so much data. If you have enough data, you will undoubtedly be able to take small sections out of context in order to misrepresent the truth. Facial recognition and AI are only as fair as the people that train them, and we humans are terribly prejudiced. This alone means that building a system that will work equally on all races and genders is almost impossible. This means that gender and racial minorities will likely always have a much higher risk of popping a false positive. When take this in the context of a society so damaged by systemic racism, this technology will almost undoubtedly do more to harm and restrict the rights of citizens than it ever will to solve/thwart/dissuade crimes or terrorism. [my analysis]</a:t>
            </a:r>
            <a:endParaRPr lang="en-US" b="0" i="0" u="none" strike="noStrike" dirty="0">
              <a:solidFill>
                <a:srgbClr val="000000"/>
              </a:solidFill>
              <a:effectLst/>
            </a:endParaRPr>
          </a:p>
          <a:p>
            <a:br>
              <a:rPr lang="en-US" b="0" i="0" u="none" strike="noStrike" dirty="0">
                <a:solidFill>
                  <a:srgbClr val="000000"/>
                </a:solidFill>
                <a:effectLst/>
              </a:rPr>
            </a:br>
            <a:br>
              <a:rPr lang="en-US" dirty="0"/>
            </a:b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39</a:t>
            </a:fld>
            <a:endParaRPr lang="en-US"/>
          </a:p>
        </p:txBody>
      </p:sp>
    </p:spTree>
    <p:extLst>
      <p:ext uri="{BB962C8B-B14F-4D97-AF65-F5344CB8AC3E}">
        <p14:creationId xmlns:p14="http://schemas.microsoft.com/office/powerpoint/2010/main" val="3577455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4</a:t>
            </a:fld>
            <a:endParaRPr lang="en-US"/>
          </a:p>
        </p:txBody>
      </p:sp>
    </p:spTree>
    <p:extLst>
      <p:ext uri="{BB962C8B-B14F-4D97-AF65-F5344CB8AC3E}">
        <p14:creationId xmlns:p14="http://schemas.microsoft.com/office/powerpoint/2010/main" val="23289572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222222"/>
                </a:solidFill>
                <a:effectLst/>
                <a:latin typeface="Times New Roman" panose="02020603050405020304" pitchFamily="18" charset="0"/>
              </a:rPr>
              <a:t>Unfortunately, the reality is that neither the federal government nor the institution of policing come anywhere near to meeting the most basic expectations of transparency, equity and justice simply as a product of the fact that these institutions interests are not aligned with morality, ethics, fact or logic, but instead serve to reinforce themselves. It makes sense that a police department would have an incredible amount of bias in handling this situation, as the activist in question was actively speaking out against the police state as a whole. If you are a police officer, the notion that your salary and pension could be jeopardized by systemic change, even if that change is in the best interest of the country overall, it is easier to understand what motivated the misuse of this technology in this situation. Had police departments not been permitted to use drones and facial recognition, this would probably have never happened.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222222"/>
                </a:solidFill>
                <a:effectLst/>
                <a:latin typeface="Times New Roman" panose="02020603050405020304" pitchFamily="18" charset="0"/>
              </a:rPr>
              <a:t>This</a:t>
            </a:r>
            <a:r>
              <a:rPr lang="en-US" sz="1200" dirty="0"/>
              <a:t> example abuse of police resources to terrorize someone in an attempt to intimidate them and suppress their activist work is just one of many cases where the use of mass surveillance along with facial recognition and AI enabled government officials to abuse their power in order to uphold systemic injustices. [2] See CNN article images are pulled from for more on Derrick Ingram, his story, and his activist work.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000000"/>
              </a:solidFill>
              <a:effectLst/>
            </a:endParaRPr>
          </a:p>
          <a:p>
            <a:br>
              <a:rPr lang="en-US" dirty="0"/>
            </a:br>
            <a:br>
              <a:rPr lang="en-US" dirty="0"/>
            </a:b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40</a:t>
            </a:fld>
            <a:endParaRPr lang="en-US"/>
          </a:p>
        </p:txBody>
      </p:sp>
    </p:spTree>
    <p:extLst>
      <p:ext uri="{BB962C8B-B14F-4D97-AF65-F5344CB8AC3E}">
        <p14:creationId xmlns:p14="http://schemas.microsoft.com/office/powerpoint/2010/main" val="41141436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references needed, all from previous knowledge and/or personal experience </a:t>
            </a:r>
          </a:p>
          <a:p>
            <a:r>
              <a:rPr lang="en-US" dirty="0"/>
              <a:t>Spread awareness, vote responsibly, be smart online, and stay one step ahead of the government. </a:t>
            </a:r>
          </a:p>
        </p:txBody>
      </p:sp>
      <p:sp>
        <p:nvSpPr>
          <p:cNvPr id="4" name="Slide Number Placeholder 3"/>
          <p:cNvSpPr>
            <a:spLocks noGrp="1"/>
          </p:cNvSpPr>
          <p:nvPr>
            <p:ph type="sldNum" sz="quarter" idx="10"/>
          </p:nvPr>
        </p:nvSpPr>
        <p:spPr/>
        <p:txBody>
          <a:bodyPr/>
          <a:lstStyle/>
          <a:p>
            <a:fld id="{270700B2-88B9-1642-B8EB-F86842378D04}" type="slidenum">
              <a:rPr lang="en-US" smtClean="0"/>
              <a:t>41</a:t>
            </a:fld>
            <a:endParaRPr lang="en-US"/>
          </a:p>
        </p:txBody>
      </p:sp>
    </p:spTree>
    <p:extLst>
      <p:ext uri="{BB962C8B-B14F-4D97-AF65-F5344CB8AC3E}">
        <p14:creationId xmlns:p14="http://schemas.microsoft.com/office/powerpoint/2010/main" val="3748118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42</a:t>
            </a:fld>
            <a:endParaRPr lang="en-US"/>
          </a:p>
        </p:txBody>
      </p:sp>
    </p:spTree>
    <p:extLst>
      <p:ext uri="{BB962C8B-B14F-4D97-AF65-F5344CB8AC3E}">
        <p14:creationId xmlns:p14="http://schemas.microsoft.com/office/powerpoint/2010/main" val="10112866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 not possible for me to get all of this to fit on a slide in list form. This is the list in Docs, and can be accessed directly here; https://</a:t>
            </a:r>
            <a:r>
              <a:rPr lang="en-US" dirty="0" err="1"/>
              <a:t>docs.google.com</a:t>
            </a:r>
            <a:r>
              <a:rPr lang="en-US" dirty="0"/>
              <a:t>/document/d/1rD_B1LSvdChWK3v8e-35pQxIPk2OG39EV5HNkxSDTOg/</a:t>
            </a:r>
            <a:r>
              <a:rPr lang="en-US" dirty="0" err="1"/>
              <a:t>edit?usp</a:t>
            </a:r>
            <a:r>
              <a:rPr lang="en-US" dirty="0"/>
              <a:t>=sharing</a:t>
            </a:r>
          </a:p>
        </p:txBody>
      </p:sp>
      <p:sp>
        <p:nvSpPr>
          <p:cNvPr id="4" name="Slide Number Placeholder 3"/>
          <p:cNvSpPr>
            <a:spLocks noGrp="1"/>
          </p:cNvSpPr>
          <p:nvPr>
            <p:ph type="sldNum" sz="quarter" idx="5"/>
          </p:nvPr>
        </p:nvSpPr>
        <p:spPr/>
        <p:txBody>
          <a:bodyPr/>
          <a:lstStyle/>
          <a:p>
            <a:fld id="{270700B2-88B9-1642-B8EB-F86842378D04}" type="slidenum">
              <a:rPr lang="en-US" smtClean="0"/>
              <a:t>43</a:t>
            </a:fld>
            <a:endParaRPr lang="en-US"/>
          </a:p>
        </p:txBody>
      </p:sp>
    </p:spTree>
    <p:extLst>
      <p:ext uri="{BB962C8B-B14F-4D97-AF65-F5344CB8AC3E}">
        <p14:creationId xmlns:p14="http://schemas.microsoft.com/office/powerpoint/2010/main" val="26194267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ea typeface="ＭＳ Ｐゴシック" charset="-128"/>
                <a:cs typeface="ＭＳ Ｐゴシック" charset="-128"/>
              </a:rPr>
              <a:t>Any slides beyond this point are for answering questions that may arise but not needed in the main talk. </a:t>
            </a:r>
          </a:p>
          <a:p>
            <a:pPr eaLnBrk="1" hangingPunct="1"/>
            <a:r>
              <a:rPr lang="en-US" dirty="0">
                <a:latin typeface="Arial" charset="0"/>
                <a:ea typeface="ＭＳ Ｐゴシック" charset="-128"/>
                <a:cs typeface="ＭＳ Ｐゴシック" charset="-128"/>
              </a:rPr>
              <a:t>Some slides may also be unfinished and are not needed but kept just in case.</a:t>
            </a:r>
          </a:p>
        </p:txBody>
      </p:sp>
      <p:sp>
        <p:nvSpPr>
          <p:cNvPr id="4" name="Slide Number Placeholder 3"/>
          <p:cNvSpPr>
            <a:spLocks noGrp="1"/>
          </p:cNvSpPr>
          <p:nvPr>
            <p:ph type="sldNum" sz="quarter" idx="10"/>
          </p:nvPr>
        </p:nvSpPr>
        <p:spPr/>
        <p:txBody>
          <a:bodyPr/>
          <a:lstStyle/>
          <a:p>
            <a:fld id="{270700B2-88B9-1642-B8EB-F86842378D04}" type="slidenum">
              <a:rPr lang="en-US" smtClean="0"/>
              <a:t>44</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128"/>
                <a:cs typeface="ＭＳ Ｐゴシック" charset="-128"/>
              </a:rPr>
              <a:t>Retired demonstration. Most students have this in depth from new class now.</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128"/>
                <a:cs typeface="ＭＳ Ｐゴシック" charset="-128"/>
              </a:rPr>
              <a:t>Also, compilers getting more difficult to disable protections, need older HW/OS/compiler for demo to work.</a:t>
            </a:r>
          </a:p>
          <a:p>
            <a:endParaRPr lang="en-US" dirty="0"/>
          </a:p>
          <a:p>
            <a:r>
              <a:rPr lang="en-US" dirty="0"/>
              <a:t>&gt;</a:t>
            </a:r>
            <a:r>
              <a:rPr lang="en-US" baseline="0" dirty="0"/>
              <a:t> i</a:t>
            </a:r>
            <a:r>
              <a:rPr lang="en-US" dirty="0"/>
              <a:t>mps</a:t>
            </a:r>
          </a:p>
          <a:p>
            <a:r>
              <a:rPr lang="en-US" dirty="0"/>
              <a:t>&gt; assembly</a:t>
            </a:r>
          </a:p>
          <a:p>
            <a:r>
              <a:rPr lang="en-US" dirty="0"/>
              <a:t>&gt; </a:t>
            </a:r>
            <a:r>
              <a:rPr lang="de-DE" sz="1200" kern="1200" dirty="0">
                <a:solidFill>
                  <a:schemeClr val="tx1"/>
                </a:solidFill>
                <a:latin typeface="+mn-lt"/>
                <a:ea typeface="+mn-ea"/>
                <a:cs typeface="+mn-cs"/>
              </a:rPr>
              <a:t>123456789qwerty1</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45</a:t>
            </a:fld>
            <a:endParaRPr lang="en-US"/>
          </a:p>
        </p:txBody>
      </p:sp>
    </p:spTree>
    <p:extLst>
      <p:ext uri="{BB962C8B-B14F-4D97-AF65-F5344CB8AC3E}">
        <p14:creationId xmlns:p14="http://schemas.microsoft.com/office/powerpoint/2010/main" val="32281970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128"/>
                <a:cs typeface="ＭＳ Ｐゴシック" charset="-128"/>
              </a:rPr>
              <a:t>Retired slide. Most students have this in depth from new class now.</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46</a:t>
            </a:fld>
            <a:endParaRPr lang="en-US"/>
          </a:p>
        </p:txBody>
      </p:sp>
    </p:spTree>
    <p:extLst>
      <p:ext uri="{BB962C8B-B14F-4D97-AF65-F5344CB8AC3E}">
        <p14:creationId xmlns:p14="http://schemas.microsoft.com/office/powerpoint/2010/main" val="23113689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128"/>
                <a:cs typeface="ＭＳ Ｐゴシック" charset="-128"/>
              </a:rPr>
              <a:t>Retired slide. Most students have this in depth from new class now.</a:t>
            </a:r>
          </a:p>
          <a:p>
            <a:endParaRPr lang="en-US" dirty="0">
              <a:latin typeface="Arial" charset="0"/>
              <a:ea typeface="ＭＳ Ｐゴシック" charset="-128"/>
              <a:cs typeface="ＭＳ Ｐゴシック" charset="-128"/>
            </a:endParaRPr>
          </a:p>
          <a:p>
            <a:r>
              <a:rPr lang="en-US" dirty="0">
                <a:latin typeface="Arial" charset="0"/>
                <a:ea typeface="ＭＳ Ｐゴシック" charset="-128"/>
                <a:cs typeface="ＭＳ Ｐゴシック" charset="-128"/>
              </a:rPr>
              <a:t>Attacker finds routers that support broadcasting messages to all computers on their local area networks. </a:t>
            </a:r>
          </a:p>
          <a:p>
            <a:r>
              <a:rPr lang="en-US" dirty="0">
                <a:latin typeface="Arial" charset="0"/>
                <a:ea typeface="ＭＳ Ｐゴシック" charset="-128"/>
                <a:cs typeface="ＭＳ Ｐゴシック" charset="-128"/>
              </a:rPr>
              <a:t>The attacker sends a spoofed ping message, which the routers echo to the spoofed address.</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47</a:t>
            </a:fld>
            <a:endParaRPr lang="en-US"/>
          </a:p>
        </p:txBody>
      </p:sp>
    </p:spTree>
    <p:extLst>
      <p:ext uri="{BB962C8B-B14F-4D97-AF65-F5344CB8AC3E}">
        <p14:creationId xmlns:p14="http://schemas.microsoft.com/office/powerpoint/2010/main" val="14268123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a:t>Contributed by Brett </a:t>
            </a:r>
            <a:r>
              <a:rPr lang="en-US" dirty="0" err="1"/>
              <a:t>Ammeson</a:t>
            </a:r>
            <a:r>
              <a:rPr lang="en-US" dirty="0"/>
              <a:t>.</a:t>
            </a:r>
          </a:p>
          <a:p>
            <a:pPr lvl="0">
              <a:spcBef>
                <a:spcPts val="0"/>
              </a:spcBef>
              <a:buNone/>
            </a:pPr>
            <a:r>
              <a:rPr lang="en" u="sng" dirty="0">
                <a:solidFill>
                  <a:schemeClr val="hlink"/>
                </a:solidFill>
                <a:hlinkClick r:id="rId3"/>
              </a:rPr>
              <a:t>https://www.cloudflare.com/ddos/reflection-attack-1.png</a:t>
            </a:r>
          </a:p>
          <a:p>
            <a:pPr lvl="0">
              <a:spcBef>
                <a:spcPts val="0"/>
              </a:spcBef>
              <a:buNone/>
            </a:pPr>
            <a:r>
              <a:rPr lang="en" u="sng" dirty="0">
                <a:solidFill>
                  <a:schemeClr val="hlink"/>
                </a:solidFill>
                <a:hlinkClick r:id="rId4"/>
              </a:rPr>
              <a:t>https://i.imgur.com/lxYv8cF.png</a:t>
            </a:r>
          </a:p>
          <a:p>
            <a:pPr lvl="0">
              <a:spcBef>
                <a:spcPts val="0"/>
              </a:spcBef>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Contributed by Brett </a:t>
            </a:r>
            <a:r>
              <a:rPr lang="en-US" dirty="0" err="1"/>
              <a:t>Ammeson</a:t>
            </a:r>
            <a:r>
              <a:rPr lang="en-US" dirty="0"/>
              <a:t>.</a:t>
            </a:r>
          </a:p>
          <a:p>
            <a:pPr lvl="0">
              <a:spcBef>
                <a:spcPts val="0"/>
              </a:spcBef>
              <a:buNone/>
            </a:pPr>
            <a:r>
              <a:rPr lang="en" dirty="0"/>
              <a:t>TCP SYN: </a:t>
            </a:r>
            <a:r>
              <a:rPr lang="en" u="sng" dirty="0">
                <a:solidFill>
                  <a:schemeClr val="hlink"/>
                </a:solidFill>
                <a:hlinkClick r:id="rId3"/>
              </a:rPr>
              <a:t>https://www.cert.org/historical/advisories/CA-1996-21.cfm</a:t>
            </a:r>
          </a:p>
          <a:p>
            <a:pPr lvl="0">
              <a:spcBef>
                <a:spcPts val="0"/>
              </a:spcBef>
              <a:buNone/>
            </a:pPr>
            <a:r>
              <a:rPr lang="en" dirty="0"/>
              <a:t>DNS amplification: </a:t>
            </a:r>
            <a:r>
              <a:rPr lang="en" u="sng" dirty="0">
                <a:solidFill>
                  <a:schemeClr val="hlink"/>
                </a:solidFill>
                <a:hlinkClick r:id="rId4"/>
              </a:rPr>
              <a:t>https://www.cert.org/historical/incident_notes/IN-2000-04.cfm</a:t>
            </a:r>
          </a:p>
          <a:p>
            <a:pPr lvl="0">
              <a:spcBef>
                <a:spcPts val="0"/>
              </a:spcBef>
              <a:buNone/>
            </a:pPr>
            <a:r>
              <a:rPr lang="en" dirty="0"/>
              <a:t>Ingress/egress: </a:t>
            </a:r>
            <a:r>
              <a:rPr lang="en" u="sng" dirty="0">
                <a:solidFill>
                  <a:schemeClr val="hlink"/>
                </a:solidFill>
                <a:hlinkClick r:id="rId5"/>
              </a:rPr>
              <a:t>www.giac.org/paper/gsec/705/egress-filtering-keeping-internet-safe-systems/101588</a:t>
            </a:r>
          </a:p>
          <a:p>
            <a:pPr lvl="0">
              <a:spcBef>
                <a:spcPts val="0"/>
              </a:spcBef>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there any questions on the assigned reading?</a:t>
            </a:r>
          </a:p>
          <a:p>
            <a:r>
              <a:rPr lang="en-US" dirty="0"/>
              <a:t>Use the backup slides to explain Buffer Overflow or TCP attack methods from</a:t>
            </a:r>
            <a:r>
              <a:rPr lang="en-US" baseline="0" dirty="0"/>
              <a:t> the text. </a:t>
            </a:r>
          </a:p>
          <a:p>
            <a:endParaRPr lang="en-US" baseline="0" dirty="0"/>
          </a:p>
          <a:p>
            <a:r>
              <a:rPr lang="en-US" baseline="0" dirty="0"/>
              <a:t>XKCD Links last accessed 2020-09-25</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5</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Grp="1" noChangeArrowheads="1"/>
          </p:cNvSpPr>
          <p:nvPr>
            <p:ph type="dt" sz="quarter" idx="1"/>
          </p:nvPr>
        </p:nvSpPr>
        <p:spPr>
          <a:noFill/>
        </p:spPr>
        <p:txBody>
          <a:bodyPr/>
          <a:lstStyle/>
          <a:p>
            <a:fld id="{A3718B9F-EDEF-CF4A-846B-EA0EB275322B}" type="datetime1">
              <a:rPr lang="en-US"/>
              <a:pPr/>
              <a:t>9/15/24</a:t>
            </a:fld>
            <a:endParaRPr lang="en-US"/>
          </a:p>
        </p:txBody>
      </p:sp>
      <p:sp>
        <p:nvSpPr>
          <p:cNvPr id="46083" name="Rectangle 7"/>
          <p:cNvSpPr>
            <a:spLocks noGrp="1" noChangeArrowheads="1"/>
          </p:cNvSpPr>
          <p:nvPr>
            <p:ph type="sldNum" sz="quarter" idx="5"/>
          </p:nvPr>
        </p:nvSpPr>
        <p:spPr>
          <a:noFill/>
        </p:spPr>
        <p:txBody>
          <a:bodyPr/>
          <a:lstStyle/>
          <a:p>
            <a:fld id="{AA88732D-BCAF-4E47-9213-CEF2CAB2E2DA}" type="slidenum">
              <a:rPr lang="en-US"/>
              <a:pPr/>
              <a:t>50</a:t>
            </a:fld>
            <a:endParaRPr lang="en-US"/>
          </a:p>
        </p:txBody>
      </p:sp>
      <p:sp>
        <p:nvSpPr>
          <p:cNvPr id="46084" name="Rectangle 2"/>
          <p:cNvSpPr>
            <a:spLocks noGrp="1" noRot="1" noChangeAspect="1" noChangeArrowheads="1"/>
          </p:cNvSpPr>
          <p:nvPr>
            <p:ph type="sldImg"/>
          </p:nvPr>
        </p:nvSpPr>
        <p:spPr>
          <a:solidFill>
            <a:srgbClr val="FFFFFF"/>
          </a:solidFill>
          <a:ln/>
        </p:spPr>
      </p:sp>
      <p:sp>
        <p:nvSpPr>
          <p:cNvPr id="46085" name="Rectangle 3"/>
          <p:cNvSpPr>
            <a:spLocks noGrp="1" noChangeArrowheads="1"/>
          </p:cNvSpPr>
          <p:nvPr>
            <p:ph type="body" idx="1"/>
          </p:nvPr>
        </p:nvSpPr>
        <p:spPr>
          <a:solidFill>
            <a:srgbClr val="FFFFFF"/>
          </a:solidFill>
          <a:ln>
            <a:solidFill>
              <a:srgbClr val="000000"/>
            </a:solidFill>
          </a:ln>
        </p:spPr>
        <p:txBody>
          <a:bodyPr/>
          <a:lstStyle/>
          <a:p>
            <a:pPr lvl="0" algn="l" eaLnBrk="1" hangingPunct="1">
              <a:lnSpc>
                <a:spcPct val="90000"/>
              </a:lnSpc>
            </a:pPr>
            <a:r>
              <a:rPr lang="en-US" dirty="0">
                <a:latin typeface="Arial" charset="0"/>
              </a:rPr>
              <a:t>Exploit security holes, Break encryption, Spoofing</a:t>
            </a:r>
          </a:p>
          <a:p>
            <a:pPr eaLnBrk="1" hangingPunct="1"/>
            <a:r>
              <a:rPr lang="en-US" dirty="0">
                <a:latin typeface="Arial" charset="0"/>
                <a:ea typeface="ＭＳ Ｐゴシック" charset="-128"/>
                <a:cs typeface="ＭＳ Ｐゴシック" charset="-128"/>
              </a:rPr>
              <a:t>Social Engineering: Guess passwords, Find out passwords and procedures</a:t>
            </a:r>
          </a:p>
          <a:p>
            <a:pPr eaLnBrk="1" hangingPunct="1">
              <a:lnSpc>
                <a:spcPct val="90000"/>
              </a:lnSpc>
            </a:pPr>
            <a:r>
              <a:rPr lang="en-US" dirty="0">
                <a:latin typeface="Arial" charset="0"/>
                <a:ea typeface="ＭＳ Ｐゴシック" charset="-128"/>
                <a:cs typeface="ＭＳ Ｐゴシック" charset="-128"/>
              </a:rPr>
              <a:t>Poor passwords, Insecure protocols, Program limitations (buffer overruns), Eavesdropping (Email, Interactive), Insecure files</a:t>
            </a:r>
          </a:p>
          <a:p>
            <a:pPr eaLnBrk="1" hangingPunct="1"/>
            <a:endParaRPr lang="en-US" dirty="0">
              <a:latin typeface="Arial" charset="0"/>
              <a:ea typeface="ＭＳ Ｐゴシック" charset="-128"/>
              <a:cs typeface="ＭＳ Ｐゴシック"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dt" sz="quarter" idx="1"/>
          </p:nvPr>
        </p:nvSpPr>
        <p:spPr>
          <a:noFill/>
        </p:spPr>
        <p:txBody>
          <a:bodyPr/>
          <a:lstStyle/>
          <a:p>
            <a:fld id="{F259C308-743B-B74B-A085-56FE5F7E9065}" type="datetime1">
              <a:rPr lang="en-US"/>
              <a:pPr/>
              <a:t>9/15/24</a:t>
            </a:fld>
            <a:endParaRPr lang="en-US"/>
          </a:p>
        </p:txBody>
      </p:sp>
      <p:sp>
        <p:nvSpPr>
          <p:cNvPr id="48131" name="Rectangle 7"/>
          <p:cNvSpPr>
            <a:spLocks noGrp="1" noChangeArrowheads="1"/>
          </p:cNvSpPr>
          <p:nvPr>
            <p:ph type="sldNum" sz="quarter" idx="5"/>
          </p:nvPr>
        </p:nvSpPr>
        <p:spPr>
          <a:noFill/>
        </p:spPr>
        <p:txBody>
          <a:bodyPr/>
          <a:lstStyle/>
          <a:p>
            <a:fld id="{AB05F7EA-FC72-4041-BDE8-E3F03A90F709}" type="slidenum">
              <a:rPr lang="en-US"/>
              <a:pPr/>
              <a:t>51</a:t>
            </a:fld>
            <a:endParaRPr lang="en-US"/>
          </a:p>
        </p:txBody>
      </p:sp>
      <p:sp>
        <p:nvSpPr>
          <p:cNvPr id="48132" name="Rectangle 2"/>
          <p:cNvSpPr>
            <a:spLocks noGrp="1" noRot="1" noChangeAspect="1" noChangeArrowheads="1"/>
          </p:cNvSpPr>
          <p:nvPr>
            <p:ph type="sldImg"/>
          </p:nvPr>
        </p:nvSpPr>
        <p:spPr>
          <a:solidFill>
            <a:srgbClr val="FFFFFF"/>
          </a:solidFill>
          <a:ln/>
        </p:spPr>
      </p:sp>
      <p:sp>
        <p:nvSpPr>
          <p:cNvPr id="4813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a:spLocks noGrp="1" noChangeArrowheads="1"/>
          </p:cNvSpPr>
          <p:nvPr>
            <p:ph type="dt" sz="quarter" idx="1"/>
          </p:nvPr>
        </p:nvSpPr>
        <p:spPr>
          <a:noFill/>
        </p:spPr>
        <p:txBody>
          <a:bodyPr/>
          <a:lstStyle/>
          <a:p>
            <a:fld id="{A9D6C982-4C2A-1C45-A0FC-ACACFA435DE7}" type="datetime1">
              <a:rPr lang="en-US"/>
              <a:pPr/>
              <a:t>9/15/24</a:t>
            </a:fld>
            <a:endParaRPr lang="en-US"/>
          </a:p>
        </p:txBody>
      </p:sp>
      <p:sp>
        <p:nvSpPr>
          <p:cNvPr id="57347" name="Rectangle 7"/>
          <p:cNvSpPr>
            <a:spLocks noGrp="1" noChangeArrowheads="1"/>
          </p:cNvSpPr>
          <p:nvPr>
            <p:ph type="sldNum" sz="quarter" idx="5"/>
          </p:nvPr>
        </p:nvSpPr>
        <p:spPr>
          <a:noFill/>
        </p:spPr>
        <p:txBody>
          <a:bodyPr/>
          <a:lstStyle/>
          <a:p>
            <a:fld id="{32B222BE-0034-BE45-8492-E0AADFD7E131}" type="slidenum">
              <a:rPr lang="en-US"/>
              <a:pPr/>
              <a:t>52</a:t>
            </a:fld>
            <a:endParaRPr lang="en-US"/>
          </a:p>
        </p:txBody>
      </p:sp>
      <p:sp>
        <p:nvSpPr>
          <p:cNvPr id="57348" name="Rectangle 2"/>
          <p:cNvSpPr>
            <a:spLocks noGrp="1" noRot="1" noChangeAspect="1" noChangeArrowheads="1" noTextEdit="1"/>
          </p:cNvSpPr>
          <p:nvPr>
            <p:ph type="sldImg"/>
          </p:nvPr>
        </p:nvSpPr>
        <p:spPr>
          <a:xfrm>
            <a:off x="381000" y="684213"/>
            <a:ext cx="6097588" cy="3430587"/>
          </a:xfrm>
          <a:solidFill>
            <a:srgbClr val="FFFFFF"/>
          </a:solidFill>
          <a:ln/>
        </p:spPr>
      </p:sp>
      <p:sp>
        <p:nvSpPr>
          <p:cNvPr id="57349" name="Rectangle 3"/>
          <p:cNvSpPr>
            <a:spLocks noGrp="1" noChangeArrowheads="1"/>
          </p:cNvSpPr>
          <p:nvPr>
            <p:ph type="body" idx="1"/>
          </p:nvPr>
        </p:nvSpPr>
        <p:spPr>
          <a:xfrm>
            <a:off x="912813" y="4343400"/>
            <a:ext cx="5032375" cy="4116388"/>
          </a:xfrm>
          <a:solidFill>
            <a:srgbClr val="FFFFFF"/>
          </a:solidFill>
          <a:ln>
            <a:solidFill>
              <a:srgbClr val="000000"/>
            </a:solidFill>
          </a:ln>
        </p:spPr>
        <p:txBody>
          <a:bodyPr lIns="87682" tIns="43841" rIns="87682" bIns="43841"/>
          <a:lstStyle/>
          <a:p>
            <a:pPr eaLnBrk="1" hangingPunct="1"/>
            <a:r>
              <a:rPr lang="en-US">
                <a:latin typeface="Arial" charset="0"/>
                <a:ea typeface="ＭＳ Ｐゴシック" charset="-128"/>
                <a:cs typeface="ＭＳ Ｐゴシック" charset="-128"/>
              </a:rPr>
              <a:t>Money: stolen credit cards, change records, stolen property.</a:t>
            </a:r>
          </a:p>
          <a:p>
            <a:pPr eaLnBrk="1" hangingPunct="1"/>
            <a:r>
              <a:rPr lang="en-US">
                <a:latin typeface="Arial" charset="0"/>
                <a:ea typeface="ＭＳ Ｐゴシック" charset="-128"/>
                <a:cs typeface="ＭＳ Ｐゴシック" charset="-128"/>
              </a:rPr>
              <a:t>Political, military, economic.</a:t>
            </a:r>
          </a:p>
          <a:p>
            <a:pPr eaLnBrk="1" hangingPunct="1"/>
            <a:r>
              <a:rPr lang="en-US">
                <a:latin typeface="Arial" charset="0"/>
                <a:ea typeface="ＭＳ Ｐゴシック" charset="-128"/>
                <a:cs typeface="ＭＳ Ｐゴシック" charset="-128"/>
              </a:rPr>
              <a:t>Challenge, Revenge, Mean</a:t>
            </a:r>
          </a:p>
          <a:p>
            <a:pPr eaLnBrk="1" hangingPunct="1"/>
            <a:r>
              <a:rPr lang="en-US">
                <a:latin typeface="Arial" charset="0"/>
                <a:ea typeface="ＭＳ Ｐゴシック" charset="-128"/>
                <a:cs typeface="ＭＳ Ｐゴシック" charset="-128"/>
              </a:rPr>
              <a:t>Why do at all? Have motivation, think about it, think it will help, think it’s acceptable.</a:t>
            </a:r>
          </a:p>
          <a:p>
            <a:pPr eaLnBrk="1" hangingPunct="1"/>
            <a:r>
              <a:rPr lang="en-US">
                <a:latin typeface="Arial" charset="0"/>
                <a:ea typeface="ＭＳ Ｐゴシック" charset="-128"/>
                <a:cs typeface="ＭＳ Ｐゴシック" charset="-128"/>
              </a:rPr>
              <a:t>Feel forced. Don’t agree. Don’t care.</a:t>
            </a:r>
          </a:p>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a:spLocks noGrp="1" noChangeArrowheads="1"/>
          </p:cNvSpPr>
          <p:nvPr>
            <p:ph type="dt" sz="quarter" idx="1"/>
          </p:nvPr>
        </p:nvSpPr>
        <p:spPr>
          <a:noFill/>
        </p:spPr>
        <p:txBody>
          <a:bodyPr/>
          <a:lstStyle/>
          <a:p>
            <a:fld id="{13AFCE52-CAFD-9F4E-9284-D2AEBB6DF65B}" type="datetime1">
              <a:rPr lang="en-US"/>
              <a:pPr/>
              <a:t>9/15/24</a:t>
            </a:fld>
            <a:endParaRPr lang="en-US"/>
          </a:p>
        </p:txBody>
      </p:sp>
      <p:sp>
        <p:nvSpPr>
          <p:cNvPr id="59395" name="Rectangle 7"/>
          <p:cNvSpPr>
            <a:spLocks noGrp="1" noChangeArrowheads="1"/>
          </p:cNvSpPr>
          <p:nvPr>
            <p:ph type="sldNum" sz="quarter" idx="5"/>
          </p:nvPr>
        </p:nvSpPr>
        <p:spPr>
          <a:noFill/>
        </p:spPr>
        <p:txBody>
          <a:bodyPr/>
          <a:lstStyle/>
          <a:p>
            <a:fld id="{0A572A9B-4E8D-E748-B6B5-7CB401A4AE31}" type="slidenum">
              <a:rPr lang="en-US"/>
              <a:pPr/>
              <a:t>53</a:t>
            </a:fld>
            <a:endParaRPr lang="en-US"/>
          </a:p>
        </p:txBody>
      </p:sp>
      <p:sp>
        <p:nvSpPr>
          <p:cNvPr id="59396" name="Rectangle 2"/>
          <p:cNvSpPr>
            <a:spLocks noGrp="1" noRot="1" noChangeAspect="1" noChangeArrowheads="1"/>
          </p:cNvSpPr>
          <p:nvPr>
            <p:ph type="sldImg"/>
          </p:nvPr>
        </p:nvSpPr>
        <p:spPr>
          <a:solidFill>
            <a:srgbClr val="FFFFFF"/>
          </a:solidFill>
          <a:ln/>
        </p:spPr>
      </p:sp>
      <p:sp>
        <p:nvSpPr>
          <p:cNvPr id="5939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128"/>
                <a:cs typeface="ＭＳ Ｐゴシック" charset="-128"/>
              </a:rPr>
              <a:t>More computers. Unsophisticated owners. More complex software. Greater connectivity. Easy access to cracking tools. Incentives. File-sharing</a:t>
            </a:r>
          </a:p>
          <a:p>
            <a:pPr eaLnBrk="1" hangingPunct="1"/>
            <a:r>
              <a:rPr lang="en-US">
                <a:latin typeface="Arial" charset="0"/>
                <a:ea typeface="ＭＳ Ｐゴシック" charset="-128"/>
                <a:cs typeface="ＭＳ Ｐゴシック" charset="-128"/>
              </a:rPr>
              <a:t>In ’60s and ’70s, access was mostly localized.</a:t>
            </a:r>
          </a:p>
          <a:p>
            <a:pPr eaLnBrk="1" hangingPunct="1"/>
            <a:r>
              <a:rPr lang="en-US">
                <a:latin typeface="Arial" charset="0"/>
                <a:ea typeface="ＭＳ Ｐゴシック" charset="-128"/>
                <a:cs typeface="ＭＳ Ｐゴシック" charset="-128"/>
              </a:rPr>
              <a:t>Modems. Wardialing.</a:t>
            </a:r>
          </a:p>
          <a:p>
            <a:pPr eaLnBrk="1" hangingPunct="1"/>
            <a:r>
              <a:rPr lang="en-US">
                <a:latin typeface="Arial" charset="0"/>
                <a:ea typeface="ＭＳ Ｐゴシック" charset="-128"/>
                <a:cs typeface="ＭＳ Ｐゴシック" charset="-128"/>
              </a:rPr>
              <a:t>Some Arpanet and Usenet.</a:t>
            </a:r>
          </a:p>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3"/>
          <p:cNvSpPr>
            <a:spLocks noGrp="1" noChangeArrowheads="1"/>
          </p:cNvSpPr>
          <p:nvPr>
            <p:ph type="dt" sz="quarter" idx="1"/>
          </p:nvPr>
        </p:nvSpPr>
        <p:spPr>
          <a:noFill/>
        </p:spPr>
        <p:txBody>
          <a:bodyPr/>
          <a:lstStyle/>
          <a:p>
            <a:fld id="{1802CC8B-0F5C-E04E-A805-AD8ED888C008}" type="datetime1">
              <a:rPr lang="en-US"/>
              <a:pPr/>
              <a:t>9/15/24</a:t>
            </a:fld>
            <a:endParaRPr lang="en-US"/>
          </a:p>
        </p:txBody>
      </p:sp>
      <p:sp>
        <p:nvSpPr>
          <p:cNvPr id="63491" name="Rectangle 7"/>
          <p:cNvSpPr>
            <a:spLocks noGrp="1" noChangeArrowheads="1"/>
          </p:cNvSpPr>
          <p:nvPr>
            <p:ph type="sldNum" sz="quarter" idx="5"/>
          </p:nvPr>
        </p:nvSpPr>
        <p:spPr>
          <a:noFill/>
        </p:spPr>
        <p:txBody>
          <a:bodyPr/>
          <a:lstStyle/>
          <a:p>
            <a:fld id="{384A2750-F4F5-0045-9F65-BCFCF81AE8DD}" type="slidenum">
              <a:rPr lang="en-US"/>
              <a:pPr/>
              <a:t>54</a:t>
            </a:fld>
            <a:endParaRPr lang="en-US"/>
          </a:p>
        </p:txBody>
      </p:sp>
      <p:sp>
        <p:nvSpPr>
          <p:cNvPr id="63492" name="Rectangle 2"/>
          <p:cNvSpPr>
            <a:spLocks noGrp="1" noRot="1" noChangeAspect="1" noChangeArrowheads="1"/>
          </p:cNvSpPr>
          <p:nvPr>
            <p:ph type="sldImg"/>
          </p:nvPr>
        </p:nvSpPr>
        <p:spPr>
          <a:solidFill>
            <a:srgbClr val="FFFFFF"/>
          </a:solidFill>
          <a:ln/>
        </p:spPr>
      </p:sp>
      <p:sp>
        <p:nvSpPr>
          <p:cNvPr id="6349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128"/>
                <a:cs typeface="ＭＳ Ｐゴシック" charset="-128"/>
              </a:rPr>
              <a:t>Machines are unused. No harm done. Education. Exposes security holes. Exposes abuses.</a:t>
            </a:r>
          </a:p>
          <a:p>
            <a:pPr eaLnBrk="1" hangingPunct="1"/>
            <a:r>
              <a:rPr lang="en-US">
                <a:latin typeface="Arial" charset="0"/>
                <a:ea typeface="ＭＳ Ｐゴシック" charset="-128"/>
                <a:cs typeface="ＭＳ Ｐゴシック" charset="-128"/>
              </a:rPr>
              <a:t>Use computer and/or resources. Take data. Destroy data. Alter data. Lock out others. Attack other computers.</a:t>
            </a:r>
          </a:p>
          <a:p>
            <a:pPr eaLnBrk="1" hangingPunct="1"/>
            <a:r>
              <a:rPr lang="en-US">
                <a:latin typeface="Arial" charset="0"/>
                <a:ea typeface="ＭＳ Ｐゴシック" charset="-128"/>
                <a:cs typeface="ＭＳ Ｐゴシック" charset="-128"/>
              </a:rPr>
              <a:t>Equipment, Processor Time, Disk space, Printer time / paper, Bandwidth</a:t>
            </a:r>
          </a:p>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Grp="1" noChangeArrowheads="1"/>
          </p:cNvSpPr>
          <p:nvPr>
            <p:ph type="dt" sz="quarter" idx="1"/>
          </p:nvPr>
        </p:nvSpPr>
        <p:spPr>
          <a:noFill/>
        </p:spPr>
        <p:txBody>
          <a:bodyPr/>
          <a:lstStyle/>
          <a:p>
            <a:fld id="{76926696-22C3-0C40-B085-938139E437AF}" type="datetime1">
              <a:rPr lang="en-US"/>
              <a:pPr/>
              <a:t>9/15/24</a:t>
            </a:fld>
            <a:endParaRPr lang="en-US"/>
          </a:p>
        </p:txBody>
      </p:sp>
      <p:sp>
        <p:nvSpPr>
          <p:cNvPr id="65539" name="Rectangle 7"/>
          <p:cNvSpPr>
            <a:spLocks noGrp="1" noChangeArrowheads="1"/>
          </p:cNvSpPr>
          <p:nvPr>
            <p:ph type="sldNum" sz="quarter" idx="5"/>
          </p:nvPr>
        </p:nvSpPr>
        <p:spPr>
          <a:noFill/>
        </p:spPr>
        <p:txBody>
          <a:bodyPr/>
          <a:lstStyle/>
          <a:p>
            <a:fld id="{A6AFFA11-F2F9-C047-AAA1-508A65DD45D5}" type="slidenum">
              <a:rPr lang="en-US"/>
              <a:pPr/>
              <a:t>55</a:t>
            </a:fld>
            <a:endParaRPr lang="en-US"/>
          </a:p>
        </p:txBody>
      </p:sp>
      <p:sp>
        <p:nvSpPr>
          <p:cNvPr id="65540" name="Rectangle 2"/>
          <p:cNvSpPr>
            <a:spLocks noGrp="1" noRot="1" noChangeAspect="1" noChangeArrowheads="1"/>
          </p:cNvSpPr>
          <p:nvPr>
            <p:ph type="sldImg"/>
          </p:nvPr>
        </p:nvSpPr>
        <p:spPr>
          <a:solidFill>
            <a:srgbClr val="FFFFFF"/>
          </a:solidFill>
          <a:ln/>
        </p:spPr>
      </p:sp>
      <p:sp>
        <p:nvSpPr>
          <p:cNvPr id="6554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128"/>
                <a:cs typeface="ＭＳ Ｐゴシック" charset="-128"/>
              </a:rPr>
              <a:t>Are either of these laws still in effect? Have they been changed?</a:t>
            </a:r>
          </a:p>
          <a:p>
            <a:pPr eaLnBrk="1" hangingPunct="1"/>
            <a:r>
              <a:rPr lang="en-US">
                <a:latin typeface="Arial" charset="0"/>
                <a:ea typeface="ＭＳ Ｐゴシック" charset="-128"/>
                <a:cs typeface="ＭＳ Ｐゴシック" charset="-128"/>
              </a:rPr>
              <a:t>For additional legislation ask for presenting volunteers to brief recent incidents/cases.</a:t>
            </a:r>
          </a:p>
          <a:p>
            <a:pPr eaLnBrk="1" hangingPunct="1"/>
            <a:r>
              <a:rPr lang="en-US">
                <a:latin typeface="Arial" charset="0"/>
                <a:ea typeface="ＭＳ Ｐゴシック" charset="-128"/>
                <a:cs typeface="ＭＳ Ｐゴシック" charset="-128"/>
              </a:rPr>
              <a:t>Also ask for volunteers to find out laws from their home country/state.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p:cNvSpPr>
            <a:spLocks noGrp="1" noChangeArrowheads="1"/>
          </p:cNvSpPr>
          <p:nvPr>
            <p:ph type="dt" sz="quarter" idx="1"/>
          </p:nvPr>
        </p:nvSpPr>
        <p:spPr>
          <a:noFill/>
        </p:spPr>
        <p:txBody>
          <a:bodyPr/>
          <a:lstStyle/>
          <a:p>
            <a:fld id="{C4DCDDFD-C10C-5C4E-AF41-68B2FC935340}" type="datetime1">
              <a:rPr lang="en-US"/>
              <a:pPr/>
              <a:t>9/15/24</a:t>
            </a:fld>
            <a:endParaRPr lang="en-US"/>
          </a:p>
        </p:txBody>
      </p:sp>
      <p:sp>
        <p:nvSpPr>
          <p:cNvPr id="67587" name="Rectangle 7"/>
          <p:cNvSpPr>
            <a:spLocks noGrp="1" noChangeArrowheads="1"/>
          </p:cNvSpPr>
          <p:nvPr>
            <p:ph type="sldNum" sz="quarter" idx="5"/>
          </p:nvPr>
        </p:nvSpPr>
        <p:spPr>
          <a:noFill/>
        </p:spPr>
        <p:txBody>
          <a:bodyPr/>
          <a:lstStyle/>
          <a:p>
            <a:fld id="{ABB49B77-8A72-294C-8C73-60CEADD5AAAC}" type="slidenum">
              <a:rPr lang="en-US"/>
              <a:pPr/>
              <a:t>56</a:t>
            </a:fld>
            <a:endParaRPr lang="en-US"/>
          </a:p>
        </p:txBody>
      </p:sp>
      <p:sp>
        <p:nvSpPr>
          <p:cNvPr id="67588" name="Rectangle 2"/>
          <p:cNvSpPr>
            <a:spLocks noGrp="1" noRot="1" noChangeAspect="1" noChangeArrowheads="1"/>
          </p:cNvSpPr>
          <p:nvPr>
            <p:ph type="sldImg"/>
          </p:nvPr>
        </p:nvSpPr>
        <p:spPr>
          <a:solidFill>
            <a:srgbClr val="FFFFFF"/>
          </a:solidFill>
          <a:ln/>
        </p:spPr>
      </p:sp>
      <p:sp>
        <p:nvSpPr>
          <p:cNvPr id="6758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128"/>
                <a:cs typeface="ＭＳ Ｐゴシック" charset="-128"/>
              </a:rPr>
              <a:t>Encryption, Authentication, Biometrics, Anti-virus, File integrity checking (E.g. Tripwire), Virtual private networks, Point-to-point networking (Twisted-pair Ethernet vs. Coax vs. wireless)</a:t>
            </a:r>
          </a:p>
          <a:p>
            <a:pPr eaLnBrk="1" hangingPunct="1"/>
            <a:r>
              <a:rPr lang="en-US" dirty="0">
                <a:latin typeface="Arial" charset="0"/>
                <a:ea typeface="ＭＳ Ｐゴシック" charset="-128"/>
                <a:cs typeface="ＭＳ Ｐゴシック" charset="-128"/>
              </a:rPr>
              <a:t>Security through obscurity, physical access required, not on network, behind locked doors.</a:t>
            </a:r>
          </a:p>
          <a:p>
            <a:pPr eaLnBrk="1" hangingPunct="1"/>
            <a:r>
              <a:rPr lang="en-US" dirty="0">
                <a:latin typeface="Arial" charset="0"/>
                <a:ea typeface="ＭＳ Ｐゴシック" charset="-128"/>
                <a:cs typeface="ＭＳ Ｐゴシック" charset="-128"/>
              </a:rPr>
              <a:t>Remove desire, remove incentives</a:t>
            </a:r>
          </a:p>
          <a:p>
            <a:pPr eaLnBrk="1" hangingPunct="1"/>
            <a:r>
              <a:rPr lang="en-US" dirty="0">
                <a:latin typeface="Arial" charset="0"/>
                <a:ea typeface="ＭＳ Ｐゴシック" charset="-128"/>
                <a:cs typeface="ＭＳ Ｐゴシック" charset="-128"/>
              </a:rPr>
              <a:t>Legalize, increase penalties, increase chance of getting caught.</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57</a:t>
            </a:fld>
            <a:endParaRPr lang="en-US" dirty="0"/>
          </a:p>
        </p:txBody>
      </p:sp>
    </p:spTree>
    <p:extLst>
      <p:ext uri="{BB962C8B-B14F-4D97-AF65-F5344CB8AC3E}">
        <p14:creationId xmlns:p14="http://schemas.microsoft.com/office/powerpoint/2010/main" val="3258813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If time ask class about online voting in light of COVID-19 challenges.</a:t>
            </a:r>
          </a:p>
        </p:txBody>
      </p:sp>
      <p:sp>
        <p:nvSpPr>
          <p:cNvPr id="4" name="Slide Number Placeholder 3"/>
          <p:cNvSpPr>
            <a:spLocks noGrp="1"/>
          </p:cNvSpPr>
          <p:nvPr>
            <p:ph type="sldNum" sz="quarter" idx="10"/>
          </p:nvPr>
        </p:nvSpPr>
        <p:spPr/>
        <p:txBody>
          <a:bodyPr/>
          <a:lstStyle/>
          <a:p>
            <a:fld id="{270700B2-88B9-1642-B8EB-F86842378D04}" type="slidenum">
              <a:rPr lang="en-US" smtClean="0"/>
              <a:t>6</a:t>
            </a:fld>
            <a:endParaRPr lang="en-US"/>
          </a:p>
        </p:txBody>
      </p:sp>
    </p:spTree>
    <p:extLst>
      <p:ext uri="{BB962C8B-B14F-4D97-AF65-F5344CB8AC3E}">
        <p14:creationId xmlns:p14="http://schemas.microsoft.com/office/powerpoint/2010/main" val="2553297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type="dt" sz="quarter" idx="1"/>
          </p:nvPr>
        </p:nvSpPr>
        <p:spPr>
          <a:noFill/>
        </p:spPr>
        <p:txBody>
          <a:bodyPr/>
          <a:lstStyle/>
          <a:p>
            <a:fld id="{31E81670-4D1A-C746-ACE7-E7FE8A6A94A5}" type="datetime1">
              <a:rPr lang="en-US"/>
              <a:pPr/>
              <a:t>9/17/24</a:t>
            </a:fld>
            <a:endParaRPr lang="en-US"/>
          </a:p>
        </p:txBody>
      </p:sp>
      <p:sp>
        <p:nvSpPr>
          <p:cNvPr id="61443" name="Rectangle 7"/>
          <p:cNvSpPr>
            <a:spLocks noGrp="1" noChangeArrowheads="1"/>
          </p:cNvSpPr>
          <p:nvPr>
            <p:ph type="sldNum" sz="quarter" idx="5"/>
          </p:nvPr>
        </p:nvSpPr>
        <p:spPr>
          <a:noFill/>
        </p:spPr>
        <p:txBody>
          <a:bodyPr/>
          <a:lstStyle/>
          <a:p>
            <a:fld id="{95595B30-617C-4D41-8CEF-627F36A62CFE}" type="slidenum">
              <a:rPr lang="en-US"/>
              <a:pPr/>
              <a:t>7</a:t>
            </a:fld>
            <a:endParaRPr lang="en-US"/>
          </a:p>
        </p:txBody>
      </p:sp>
      <p:sp>
        <p:nvSpPr>
          <p:cNvPr id="61444" name="Rectangle 2"/>
          <p:cNvSpPr>
            <a:spLocks noGrp="1" noRot="1" noChangeAspect="1" noChangeArrowheads="1"/>
          </p:cNvSpPr>
          <p:nvPr>
            <p:ph type="sldImg"/>
          </p:nvPr>
        </p:nvSpPr>
        <p:spPr>
          <a:solidFill>
            <a:srgbClr val="FFFFFF"/>
          </a:solidFill>
          <a:ln/>
        </p:spPr>
      </p:sp>
      <p:sp>
        <p:nvSpPr>
          <p:cNvPr id="6144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128"/>
                <a:cs typeface="ＭＳ Ｐゴシック" charset="-128"/>
              </a:rPr>
              <a:t>[1] </a:t>
            </a:r>
            <a:r>
              <a:rPr lang="en-US" dirty="0"/>
              <a:t>Michael J. Quinn, Ethics for the Information Age, Eighth Edition, 2020. Addison-Wesley. ISBN: 9780136681595 </a:t>
            </a:r>
            <a:endParaRPr lang="en-US"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[2] G. Malkin and T. </a:t>
            </a:r>
            <a:r>
              <a:rPr lang="en-US" dirty="0" err="1">
                <a:latin typeface="Arial" charset="0"/>
                <a:ea typeface="ＭＳ Ｐゴシック" charset="-128"/>
                <a:cs typeface="ＭＳ Ｐゴシック" charset="-128"/>
              </a:rPr>
              <a:t>LaQuery</a:t>
            </a:r>
            <a:r>
              <a:rPr lang="en-US" dirty="0">
                <a:latin typeface="Arial" charset="0"/>
                <a:ea typeface="ＭＳ Ｐゴシック" charset="-128"/>
                <a:cs typeface="ＭＳ Ｐゴシック" charset="-128"/>
              </a:rPr>
              <a:t> Parker, editors. “Hacker.” Internet Users’ Glossary, January 1993. https://</a:t>
            </a:r>
            <a:r>
              <a:rPr lang="en-US" dirty="0" err="1">
                <a:latin typeface="Arial" charset="0"/>
                <a:ea typeface="ＭＳ Ｐゴシック" charset="-128"/>
                <a:cs typeface="ＭＳ Ｐゴシック" charset="-128"/>
              </a:rPr>
              <a:t>www.rfc-editor.org</a:t>
            </a:r>
            <a:r>
              <a:rPr lang="en-US" dirty="0">
                <a:latin typeface="Arial" charset="0"/>
                <a:ea typeface="ＭＳ Ｐゴシック" charset="-128"/>
                <a:cs typeface="ＭＳ Ｐゴシック" charset="-128"/>
              </a:rPr>
              <a:t> https://</a:t>
            </a:r>
            <a:r>
              <a:rPr lang="en-US" dirty="0" err="1">
                <a:latin typeface="Arial" charset="0"/>
                <a:ea typeface="ＭＳ Ｐゴシック" charset="-128"/>
                <a:cs typeface="ＭＳ Ｐゴシック" charset="-128"/>
              </a:rPr>
              <a:t>www.rfc-editor.org</a:t>
            </a:r>
            <a:r>
              <a:rPr lang="en-US" dirty="0">
                <a:latin typeface="Arial" charset="0"/>
                <a:ea typeface="ＭＳ Ｐゴシック" charset="-128"/>
                <a:cs typeface="ＭＳ Ｐゴシック" charset="-128"/>
              </a:rPr>
              <a:t>/</a:t>
            </a:r>
            <a:r>
              <a:rPr lang="en-US" dirty="0" err="1">
                <a:latin typeface="Arial" charset="0"/>
                <a:ea typeface="ＭＳ Ｐゴシック" charset="-128"/>
                <a:cs typeface="ＭＳ Ｐゴシック" charset="-128"/>
              </a:rPr>
              <a:t>rfc</a:t>
            </a:r>
            <a:r>
              <a:rPr lang="en-US" dirty="0">
                <a:latin typeface="Arial" charset="0"/>
                <a:ea typeface="ＭＳ Ｐゴシック" charset="-128"/>
                <a:cs typeface="ＭＳ Ｐゴシック" charset="-128"/>
              </a:rPr>
              <a:t>/rfc1392.html#appendix-H (Accessed 2024-09-17)</a:t>
            </a:r>
          </a:p>
        </p:txBody>
      </p:sp>
    </p:spTree>
    <p:extLst>
      <p:ext uri="{BB962C8B-B14F-4D97-AF65-F5344CB8AC3E}">
        <p14:creationId xmlns:p14="http://schemas.microsoft.com/office/powerpoint/2010/main" val="3607092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charset="0"/>
                <a:ea typeface="ＭＳ Ｐゴシック" charset="-128"/>
                <a:cs typeface="ＭＳ Ｐゴシック" charset="-128"/>
              </a:rPr>
              <a:t>Retired slide. Most students have this in depth from new class now.</a:t>
            </a:r>
          </a:p>
          <a:p>
            <a:endParaRPr lang="en-US" dirty="0">
              <a:latin typeface="Arial" charset="0"/>
              <a:ea typeface="ＭＳ Ｐゴシック" charset="-128"/>
              <a:cs typeface="ＭＳ Ｐゴシック" charset="-128"/>
            </a:endParaRPr>
          </a:p>
          <a:p>
            <a:r>
              <a:rPr lang="en-US" dirty="0">
                <a:latin typeface="Arial" charset="0"/>
                <a:ea typeface="ＭＳ Ｐゴシック" charset="-128"/>
                <a:cs typeface="ＭＳ Ｐゴシック" charset="-128"/>
              </a:rPr>
              <a:t>When a function call is made, local variables, return address, parameters stored on run time stack. Local variables occupy lower memory addresses.</a:t>
            </a:r>
          </a:p>
          <a:p>
            <a:r>
              <a:rPr lang="en-US" b="1" dirty="0">
                <a:latin typeface="Arial" charset="0"/>
                <a:ea typeface="ＭＳ Ｐゴシック" charset="-128"/>
                <a:cs typeface="ＭＳ Ｐゴシック" charset="-128"/>
              </a:rPr>
              <a:t>Variable attack </a:t>
            </a:r>
            <a:r>
              <a:rPr lang="en-US" dirty="0">
                <a:latin typeface="Arial" charset="0"/>
                <a:ea typeface="ＭＳ Ｐゴシック" charset="-128"/>
                <a:cs typeface="ＭＳ Ｐゴシック" charset="-128"/>
              </a:rPr>
              <a:t>– change variable value. Program expects user to input character and allocates a buffer for them. Attacker supplies too many characters and ends up over writing a variable.</a:t>
            </a:r>
          </a:p>
          <a:p>
            <a:r>
              <a:rPr lang="en-US" dirty="0">
                <a:latin typeface="Arial" charset="0"/>
                <a:ea typeface="ＭＳ Ｐゴシック" charset="-128"/>
                <a:cs typeface="ＭＳ Ｐゴシック" charset="-128"/>
              </a:rPr>
              <a:t>	Run example of this if there’s interest – next slide</a:t>
            </a:r>
          </a:p>
          <a:p>
            <a:r>
              <a:rPr lang="en-US" b="1" dirty="0">
                <a:latin typeface="Arial" charset="0"/>
                <a:ea typeface="ＭＳ Ｐゴシック" charset="-128"/>
                <a:cs typeface="ＭＳ Ｐゴシック" charset="-128"/>
              </a:rPr>
              <a:t>Stack Attack </a:t>
            </a:r>
            <a:r>
              <a:rPr lang="en-US" dirty="0">
                <a:latin typeface="Arial" charset="0"/>
                <a:ea typeface="ＭＳ Ｐゴシック" charset="-128"/>
                <a:cs typeface="ＭＳ Ｐゴシック" charset="-128"/>
              </a:rPr>
              <a:t>– goal is to change value of return address so execution control goes to code which the attacker has provided in the input buffer.</a:t>
            </a:r>
          </a:p>
          <a:p>
            <a:r>
              <a:rPr lang="en-US" b="1" dirty="0">
                <a:latin typeface="Arial" charset="0"/>
                <a:ea typeface="ＭＳ Ｐゴシック" charset="-128"/>
                <a:cs typeface="ＭＳ Ｐゴシック" charset="-128"/>
              </a:rPr>
              <a:t>Prevention</a:t>
            </a:r>
            <a:r>
              <a:rPr lang="en-US" dirty="0">
                <a:latin typeface="Arial" charset="0"/>
                <a:ea typeface="ＭＳ Ｐゴシック" charset="-128"/>
                <a:cs typeface="ＭＳ Ｐゴシック" charset="-128"/>
              </a:rPr>
              <a:t> – add checks against array bounds being exceeded. modify operating system to not execute instructions stored on run time stack.</a:t>
            </a:r>
          </a:p>
        </p:txBody>
      </p:sp>
      <p:sp>
        <p:nvSpPr>
          <p:cNvPr id="4" name="Slide Number Placeholder 3"/>
          <p:cNvSpPr>
            <a:spLocks noGrp="1"/>
          </p:cNvSpPr>
          <p:nvPr>
            <p:ph type="sldNum" sz="quarter" idx="10"/>
          </p:nvPr>
        </p:nvSpPr>
        <p:spPr/>
        <p:txBody>
          <a:bodyPr/>
          <a:lstStyle/>
          <a:p>
            <a:fld id="{270700B2-88B9-1642-B8EB-F86842378D04}" type="slidenum">
              <a:rPr lang="en-US" smtClean="0"/>
              <a:t>8</a:t>
            </a:fld>
            <a:endParaRPr lang="en-US"/>
          </a:p>
        </p:txBody>
      </p:sp>
    </p:spTree>
    <p:extLst>
      <p:ext uri="{BB962C8B-B14F-4D97-AF65-F5344CB8AC3E}">
        <p14:creationId xmlns:p14="http://schemas.microsoft.com/office/powerpoint/2010/main" val="119497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128"/>
                <a:cs typeface="ＭＳ Ｐゴシック" charset="-128"/>
              </a:rPr>
              <a:t>Retired slide. Most students have this in depth from new class now.</a:t>
            </a:r>
          </a:p>
          <a:p>
            <a:endParaRPr lang="en-US" dirty="0"/>
          </a:p>
          <a:p>
            <a:r>
              <a:rPr lang="en-US" dirty="0" err="1"/>
              <a:t>SYNchronize</a:t>
            </a:r>
            <a:endParaRPr lang="en-US" dirty="0"/>
          </a:p>
          <a:p>
            <a:r>
              <a:rPr lang="en-US" dirty="0" err="1"/>
              <a:t>SYNchronize</a:t>
            </a:r>
            <a:r>
              <a:rPr lang="en-US" dirty="0"/>
              <a:t> </a:t>
            </a:r>
            <a:r>
              <a:rPr lang="en-US" dirty="0" err="1"/>
              <a:t>ACKnowledgement</a:t>
            </a:r>
            <a:r>
              <a:rPr lang="en-US" dirty="0"/>
              <a:t> (socket reserved awaiting ACK)</a:t>
            </a:r>
            <a:endParaRPr lang="en-US" baseline="0" dirty="0"/>
          </a:p>
          <a:p>
            <a:r>
              <a:rPr lang="en-US" dirty="0" err="1"/>
              <a:t>ACKnowledgement</a:t>
            </a:r>
            <a:r>
              <a:rPr lang="en-US" dirty="0"/>
              <a:t> </a:t>
            </a:r>
          </a:p>
          <a:p>
            <a:r>
              <a:rPr lang="en-US" dirty="0"/>
              <a:t>TCP socket connection established</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9</a:t>
            </a:fld>
            <a:endParaRPr lang="en-US"/>
          </a:p>
        </p:txBody>
      </p:sp>
    </p:spTree>
    <p:extLst>
      <p:ext uri="{BB962C8B-B14F-4D97-AF65-F5344CB8AC3E}">
        <p14:creationId xmlns:p14="http://schemas.microsoft.com/office/powerpoint/2010/main" val="1485268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3" name="Subtitle 2"/>
          <p:cNvSpPr>
            <a:spLocks noGrp="1"/>
          </p:cNvSpPr>
          <p:nvPr>
            <p:ph type="subTitle" idx="1"/>
          </p:nvPr>
        </p:nvSpPr>
        <p:spPr>
          <a:xfrm>
            <a:off x="914400" y="3105150"/>
            <a:ext cx="7315200" cy="762000"/>
          </a:xfrm>
        </p:spPr>
        <p:txBody>
          <a:bodyPr>
            <a:normAutofit/>
          </a:bodyPr>
          <a:lstStyle>
            <a:lvl1pPr marL="0" indent="0" algn="ctr">
              <a:spcBef>
                <a:spcPts val="0"/>
              </a:spcBef>
              <a:buNone/>
              <a:defRPr sz="2100">
                <a:solidFill>
                  <a:schemeClr val="tx1"/>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a:t>Click to edit Master subtitle style</a:t>
            </a:r>
            <a:endParaRPr/>
          </a:p>
        </p:txBody>
      </p:sp>
      <p:sp>
        <p:nvSpPr>
          <p:cNvPr id="62" name="Rectangle 61"/>
          <p:cNvSpPr/>
          <p:nvPr/>
        </p:nvSpPr>
        <p:spPr bwMode="hidden">
          <a:xfrm>
            <a:off x="0" y="1428751"/>
            <a:ext cx="9144000" cy="16111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lnSpc>
                <a:spcPct val="90000"/>
              </a:lnSpc>
            </a:pPr>
            <a:endParaRPr sz="2400">
              <a:solidFill>
                <a:schemeClr val="tx2"/>
              </a:solidFill>
            </a:endParaRPr>
          </a:p>
        </p:txBody>
      </p:sp>
      <p:sp>
        <p:nvSpPr>
          <p:cNvPr id="2" name="Title 1"/>
          <p:cNvSpPr>
            <a:spLocks noGrp="1"/>
          </p:cNvSpPr>
          <p:nvPr>
            <p:ph type="ctrTitle"/>
          </p:nvPr>
        </p:nvSpPr>
        <p:spPr>
          <a:xfrm>
            <a:off x="914400" y="1428751"/>
            <a:ext cx="7315200" cy="1610945"/>
          </a:xfrm>
        </p:spPr>
        <p:txBody>
          <a:bodyPr anchor="ctr">
            <a:normAutofit/>
          </a:bodyPr>
          <a:lstStyle>
            <a:lvl1pPr algn="l">
              <a:defRPr sz="3300" cap="all" normalizeH="0" baseline="0"/>
            </a:lvl1pPr>
          </a:lstStyle>
          <a:p>
            <a:r>
              <a:rPr lang="en-US" dirty="0"/>
              <a:t>Click to edit Master title style</a:t>
            </a:r>
            <a:endParaRPr dirty="0"/>
          </a:p>
        </p:txBody>
      </p:sp>
      <p:sp>
        <p:nvSpPr>
          <p:cNvPr id="7"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sk-SK"/>
              <a:t>© 2024 Keith A. Pray</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9" name="Rectangle 8"/>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0" y="361950"/>
            <a:ext cx="4953001" cy="4381501"/>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867400" y="1581150"/>
            <a:ext cx="2971800" cy="3200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extLst>
      <p:ext uri="{BB962C8B-B14F-4D97-AF65-F5344CB8AC3E}">
        <p14:creationId xmlns:p14="http://schemas.microsoft.com/office/powerpoint/2010/main" val="2076303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002453">
              <a:defRPr baseline="0"/>
            </a:lvl6pPr>
            <a:lvl7pPr marL="2002453">
              <a:defRPr baseline="0"/>
            </a:lvl7pPr>
            <a:lvl8pPr marL="2002453">
              <a:defRPr baseline="0"/>
            </a:lvl8pPr>
            <a:lvl9pPr marL="2002453">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2024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31994" y="361950"/>
            <a:ext cx="1383347" cy="434340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85800" y="361950"/>
            <a:ext cx="6781800" cy="4343401"/>
          </a:xfrm>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2024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sk-SK"/>
              <a:t>© 2024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914400" y="1143000"/>
            <a:ext cx="7315200" cy="1494448"/>
          </a:xfrm>
        </p:spPr>
        <p:txBody>
          <a:bodyPr anchor="b" anchorCtr="0">
            <a:noAutofit/>
          </a:bodyPr>
          <a:lstStyle>
            <a:lvl1pPr algn="ctr">
              <a:defRPr sz="3300" b="0" cap="all" baseline="0"/>
            </a:lvl1pPr>
          </a:lstStyle>
          <a:p>
            <a:r>
              <a:rPr lang="en-US"/>
              <a:t>Click to edit Master title style</a:t>
            </a:r>
            <a:endParaRPr/>
          </a:p>
        </p:txBody>
      </p:sp>
      <p:sp>
        <p:nvSpPr>
          <p:cNvPr id="3" name="Text Placeholder 2"/>
          <p:cNvSpPr>
            <a:spLocks noGrp="1"/>
          </p:cNvSpPr>
          <p:nvPr>
            <p:ph type="body" idx="1"/>
          </p:nvPr>
        </p:nvSpPr>
        <p:spPr>
          <a:xfrm>
            <a:off x="914400" y="2724150"/>
            <a:ext cx="7315200" cy="762000"/>
          </a:xfrm>
        </p:spPr>
        <p:txBody>
          <a:bodyPr anchor="t" anchorCtr="0">
            <a:noAutofit/>
          </a:bodyPr>
          <a:lstStyle>
            <a:lvl1pPr marL="0" indent="0" algn="ctr">
              <a:spcBef>
                <a:spcPts val="0"/>
              </a:spcBef>
              <a:buNone/>
              <a:defRPr sz="2100">
                <a:solidFill>
                  <a:schemeClr val="tx1"/>
                </a:solidFill>
              </a:defRPr>
            </a:lvl1pPr>
            <a:lvl2pPr marL="457181" indent="0">
              <a:buNone/>
              <a:defRPr sz="1800">
                <a:solidFill>
                  <a:schemeClr val="tx1">
                    <a:tint val="75000"/>
                  </a:schemeClr>
                </a:solidFill>
              </a:defRPr>
            </a:lvl2pPr>
            <a:lvl3pPr marL="914362" indent="0">
              <a:buNone/>
              <a:defRPr sz="1600">
                <a:solidFill>
                  <a:schemeClr val="tx1">
                    <a:tint val="75000"/>
                  </a:schemeClr>
                </a:solidFill>
              </a:defRPr>
            </a:lvl3pPr>
            <a:lvl4pPr marL="1371543" indent="0">
              <a:buNone/>
              <a:defRPr sz="1400">
                <a:solidFill>
                  <a:schemeClr val="tx1">
                    <a:tint val="75000"/>
                  </a:schemeClr>
                </a:solidFill>
              </a:defRPr>
            </a:lvl4pPr>
            <a:lvl5pPr marL="1828724" indent="0">
              <a:buNone/>
              <a:defRPr sz="1400">
                <a:solidFill>
                  <a:schemeClr val="tx1">
                    <a:tint val="75000"/>
                  </a:schemeClr>
                </a:solidFill>
              </a:defRPr>
            </a:lvl5pPr>
            <a:lvl6pPr marL="2285905" indent="0">
              <a:buNone/>
              <a:defRPr sz="1400">
                <a:solidFill>
                  <a:schemeClr val="tx1">
                    <a:tint val="75000"/>
                  </a:schemeClr>
                </a:solidFill>
              </a:defRPr>
            </a:lvl6pPr>
            <a:lvl7pPr marL="2743086" indent="0">
              <a:buNone/>
              <a:defRPr sz="1400">
                <a:solidFill>
                  <a:schemeClr val="tx1">
                    <a:tint val="75000"/>
                  </a:schemeClr>
                </a:solidFill>
              </a:defRPr>
            </a:lvl7pPr>
            <a:lvl8pPr marL="3200266" indent="0">
              <a:buNone/>
              <a:defRPr sz="1400">
                <a:solidFill>
                  <a:schemeClr val="tx1">
                    <a:tint val="75000"/>
                  </a:schemeClr>
                </a:solidFill>
              </a:defRPr>
            </a:lvl8pPr>
            <a:lvl9pPr marL="365744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2024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85800" y="1352551"/>
            <a:ext cx="3733800" cy="3352800"/>
          </a:xfrm>
        </p:spPr>
        <p:txBody>
          <a:bodyPr>
            <a:normAutofit/>
          </a:bodyPr>
          <a:lstStyle>
            <a:lvl1pPr>
              <a:defRPr sz="1800"/>
            </a:lvl1pPr>
            <a:lvl2pPr>
              <a:defRPr sz="1500"/>
            </a:lvl2pPr>
            <a:lvl3pPr>
              <a:defRPr sz="1400"/>
            </a:lvl3pPr>
            <a:lvl4pPr>
              <a:defRPr sz="1200"/>
            </a:lvl4pPr>
            <a:lvl5pPr>
              <a:defRPr sz="1100"/>
            </a:lvl5pPr>
            <a:lvl6pPr>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724400" y="1352551"/>
            <a:ext cx="3733800" cy="3352800"/>
          </a:xfrm>
        </p:spPr>
        <p:txBody>
          <a:bodyPr>
            <a:normAutofit/>
          </a:bodyPr>
          <a:lstStyle>
            <a:lvl1pPr>
              <a:defRPr sz="1800"/>
            </a:lvl1pPr>
            <a:lvl2pPr>
              <a:defRPr sz="1500"/>
            </a:lvl2pPr>
            <a:lvl3pPr>
              <a:defRPr sz="1400"/>
            </a:lvl3pPr>
            <a:lvl4pPr>
              <a:defRPr sz="1200"/>
            </a:lvl4pPr>
            <a:lvl5pPr>
              <a:defRPr sz="1100"/>
            </a:lvl5pPr>
            <a:lvl6pPr marL="2002453">
              <a:defRPr sz="1100" baseline="0"/>
            </a:lvl6pPr>
            <a:lvl7pPr marL="2002453">
              <a:defRPr sz="1100" baseline="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sk-SK"/>
              <a:t>© 2024 Keith A. Pray</a:t>
            </a:r>
            <a:endParaRPr lang="en-US" dirty="0"/>
          </a:p>
        </p:txBody>
      </p:sp>
      <p:sp>
        <p:nvSpPr>
          <p:cNvPr id="7" name="Slide Number Placeholder 6"/>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6858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7244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44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sk-SK"/>
              <a:t>© 2024 Keith A. Pray</a:t>
            </a:r>
            <a:endParaRPr lang="en-US"/>
          </a:p>
        </p:txBody>
      </p:sp>
      <p:sp>
        <p:nvSpPr>
          <p:cNvPr id="9" name="Slide Number Placeholder 8"/>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sk-SK"/>
              <a:t>© 2024 Keith A. Pray</a:t>
            </a:r>
            <a:endParaRPr lang="en-US" dirty="0"/>
          </a:p>
        </p:txBody>
      </p:sp>
      <p:sp>
        <p:nvSpPr>
          <p:cNvPr id="5" name="Slide Number Placeholder 4"/>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3"/>
          <p:cNvSpPr>
            <a:spLocks noGrp="1"/>
          </p:cNvSpPr>
          <p:nvPr>
            <p:ph type="ftr" sz="quarter" idx="11"/>
          </p:nvPr>
        </p:nvSpPr>
        <p:spPr>
          <a:xfrm>
            <a:off x="0" y="4997196"/>
            <a:ext cx="5562600" cy="146304"/>
          </a:xfrm>
        </p:spPr>
        <p:txBody>
          <a:bodyPr/>
          <a:lstStyle/>
          <a:p>
            <a:r>
              <a:rPr lang="sk-SK"/>
              <a:t>© 2024 Keith A. Pray</a:t>
            </a:r>
            <a:endParaRPr lang="en-US" dirty="0"/>
          </a:p>
        </p:txBody>
      </p:sp>
      <p:sp>
        <p:nvSpPr>
          <p:cNvPr id="3" name="Slide Number Placeholder 4"/>
          <p:cNvSpPr>
            <a:spLocks noGrp="1"/>
          </p:cNvSpPr>
          <p:nvPr>
            <p:ph type="sldNum" sz="quarter" idx="12"/>
          </p:nvPr>
        </p:nvSpPr>
        <p:spPr>
          <a:xfrm>
            <a:off x="8519160" y="4997196"/>
            <a:ext cx="624840" cy="146304"/>
          </a:xfrm>
        </p:spPr>
        <p:txBody>
          <a:bodyPr/>
          <a:lstStyle/>
          <a:p>
            <a:fld id="{A2A17EAB-8B51-5C40-8776-6683E51FA7A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0" name="Rectangle 19"/>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oAutofit/>
          </a:bodyPr>
          <a:lstStyle>
            <a:lvl1pPr algn="l">
              <a:defRPr sz="2400" b="0"/>
            </a:lvl1pPr>
          </a:lstStyle>
          <a:p>
            <a:r>
              <a:rPr lang="en-US"/>
              <a:t>Click to edit Master title style</a:t>
            </a:r>
            <a:endParaRPr/>
          </a:p>
        </p:txBody>
      </p:sp>
      <p:sp>
        <p:nvSpPr>
          <p:cNvPr id="3" name="Content Placeholder 2"/>
          <p:cNvSpPr>
            <a:spLocks noGrp="1"/>
          </p:cNvSpPr>
          <p:nvPr>
            <p:ph idx="1"/>
          </p:nvPr>
        </p:nvSpPr>
        <p:spPr bwMode="white">
          <a:xfrm>
            <a:off x="381000" y="361950"/>
            <a:ext cx="4953000" cy="4381501"/>
          </a:xfrm>
        </p:spPr>
        <p:txBody>
          <a:bodyPr>
            <a:normAutofit/>
          </a:bodyPr>
          <a:lstStyle>
            <a:lvl1pPr>
              <a:defRPr sz="2100"/>
            </a:lvl1pPr>
            <a:lvl2pPr>
              <a:defRPr sz="1800"/>
            </a:lvl2pPr>
            <a:lvl3pPr>
              <a:defRPr sz="1500"/>
            </a:lvl3pPr>
            <a:lvl4pPr>
              <a:defRPr sz="14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5867400" y="1581150"/>
            <a:ext cx="2971800" cy="3200400"/>
          </a:xfrm>
        </p:spPr>
        <p:txBody>
          <a:bodyPr anchor="t" anchorCtr="0">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9" name="Rectangle 8"/>
          <p:cNvSpPr/>
          <p:nvPr/>
        </p:nvSpPr>
        <p:spPr>
          <a:xfrm>
            <a:off x="0" y="-836"/>
            <a:ext cx="4571386"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4800600" y="1428750"/>
            <a:ext cx="3886200" cy="12954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1" y="361951"/>
            <a:ext cx="3809386" cy="4397030"/>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800600" y="2800350"/>
            <a:ext cx="3886200" cy="1295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61950"/>
            <a:ext cx="7772400" cy="914400"/>
          </a:xfrm>
          <a:prstGeom prst="rect">
            <a:avLst/>
          </a:prstGeom>
          <a:effectLst/>
        </p:spPr>
        <p:txBody>
          <a:bodyPr vert="horz" lIns="91436" tIns="45718" rIns="91436" bIns="45718" rtlCol="0" anchor="ctr" anchorCtr="0">
            <a:normAutofit/>
          </a:bodyPr>
          <a:lstStyle/>
          <a:p>
            <a:r>
              <a:rPr lang="en-US" dirty="0"/>
              <a:t>Click to edit Master title style</a:t>
            </a:r>
            <a:endParaRPr dirty="0"/>
          </a:p>
        </p:txBody>
      </p:sp>
      <p:sp>
        <p:nvSpPr>
          <p:cNvPr id="3" name="Text Placeholder 2"/>
          <p:cNvSpPr>
            <a:spLocks noGrp="1"/>
          </p:cNvSpPr>
          <p:nvPr>
            <p:ph type="body" idx="1"/>
          </p:nvPr>
        </p:nvSpPr>
        <p:spPr>
          <a:xfrm>
            <a:off x="685800" y="1352551"/>
            <a:ext cx="7772400" cy="3352800"/>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6553200" y="4997196"/>
            <a:ext cx="1066800" cy="146304"/>
          </a:xfrm>
          <a:prstGeom prst="rect">
            <a:avLst/>
          </a:prstGeom>
        </p:spPr>
        <p:txBody>
          <a:bodyPr vert="horz" lIns="91436" tIns="45718" rIns="91436" bIns="45718" rtlCol="0" anchor="ctr"/>
          <a:lstStyle>
            <a:lvl1pPr algn="r">
              <a:defRPr sz="900">
                <a:solidFill>
                  <a:schemeClr val="tx1"/>
                </a:solidFill>
              </a:defRPr>
            </a:lvl1pPr>
          </a:lstStyle>
          <a:p>
            <a:endParaRPr lang="en-US" dirty="0"/>
          </a:p>
        </p:txBody>
      </p:sp>
      <p:sp>
        <p:nvSpPr>
          <p:cNvPr id="5"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sk-SK"/>
              <a:t>© 2024 Keith A. Pray</a:t>
            </a:r>
            <a:endParaRPr lang="en-US" dirty="0"/>
          </a:p>
        </p:txBody>
      </p:sp>
      <p:sp>
        <p:nvSpPr>
          <p:cNvPr id="6" name="Slide Number Placeholder 5"/>
          <p:cNvSpPr>
            <a:spLocks noGrp="1"/>
          </p:cNvSpPr>
          <p:nvPr>
            <p:ph type="sldNum" sz="quarter" idx="4"/>
          </p:nvPr>
        </p:nvSpPr>
        <p:spPr>
          <a:xfrm>
            <a:off x="8519160" y="4997196"/>
            <a:ext cx="624840" cy="146304"/>
          </a:xfrm>
          <a:prstGeom prst="rect">
            <a:avLst/>
          </a:prstGeom>
        </p:spPr>
        <p:txBody>
          <a:bodyPr vert="horz" lIns="91436" tIns="45718" rIns="91436" bIns="45718" rtlCol="0" anchor="ctr"/>
          <a:lstStyle>
            <a:lvl1pPr algn="r">
              <a:defRPr sz="900">
                <a:solidFill>
                  <a:schemeClr val="tx1"/>
                </a:solidFill>
              </a:defRPr>
            </a:lvl1pPr>
          </a:lstStyle>
          <a:p>
            <a:fld id="{A2A17EAB-8B51-5C40-8776-6683E51FA7A0}" type="slidenum">
              <a:rPr lang="en-US" smtClean="0"/>
              <a:pPr/>
              <a:t>‹#›</a:t>
            </a:fld>
            <a:endParaRPr lang="en-US"/>
          </a:p>
        </p:txBody>
      </p:sp>
      <p:grpSp>
        <p:nvGrpSpPr>
          <p:cNvPr id="10" name="Group 9"/>
          <p:cNvGrpSpPr/>
          <p:nvPr userDrawn="1"/>
        </p:nvGrpSpPr>
        <p:grpSpPr>
          <a:xfrm>
            <a:off x="23" y="21342"/>
            <a:ext cx="9143977" cy="295715"/>
            <a:chOff x="23" y="21342"/>
            <a:chExt cx="9143977" cy="295715"/>
          </a:xfrm>
        </p:grpSpPr>
        <p:sp>
          <p:nvSpPr>
            <p:cNvPr id="9" name="Rectangle 6"/>
            <p:cNvSpPr>
              <a:spLocks noChangeArrowheads="1"/>
            </p:cNvSpPr>
            <p:nvPr userDrawn="1"/>
          </p:nvSpPr>
          <p:spPr bwMode="auto">
            <a:xfrm>
              <a:off x="23" y="36417"/>
              <a:ext cx="9143977" cy="274320"/>
            </a:xfrm>
            <a:prstGeom prst="rect">
              <a:avLst/>
            </a:prstGeom>
            <a:gradFill flip="none" rotWithShape="1">
              <a:gsLst>
                <a:gs pos="0">
                  <a:schemeClr val="bg2"/>
                </a:gs>
                <a:gs pos="100000">
                  <a:schemeClr val="bg1"/>
                </a:gs>
              </a:gsLst>
              <a:path path="shape">
                <a:fillToRect l="50000" t="50000" r="50000" b="50000"/>
              </a:path>
              <a:tileRect/>
            </a:gradFill>
            <a:ln w="9525">
              <a:noFill/>
              <a:miter lim="800000"/>
              <a:headEnd/>
              <a:tailEnd/>
            </a:ln>
          </p:spPr>
          <p:txBody>
            <a:bodyPr tIns="0" anchor="ctr" anchorCtr="0">
              <a:prstTxWarp prst="textNoShape">
                <a:avLst/>
              </a:prstTxWarp>
            </a:bodyPr>
            <a:lstStyle/>
            <a:p>
              <a:pPr algn="l"/>
              <a:r>
                <a:rPr lang="en-US" dirty="0">
                  <a:solidFill>
                    <a:schemeClr val="tx1"/>
                  </a:solidFill>
                </a:rPr>
                <a:t>CS 3043 Social Implications Of Computing</a:t>
              </a:r>
            </a:p>
          </p:txBody>
        </p:sp>
        <p:pic>
          <p:nvPicPr>
            <p:cNvPr id="8" name="Picture 7" descr="WPI_Inst_Prim_FulClr_Rev.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123338" y="21342"/>
              <a:ext cx="914400" cy="295715"/>
            </a:xfrm>
            <a:prstGeom prst="rect">
              <a:avLst/>
            </a:prstGeom>
          </p:spPr>
        </p:pic>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914362" rtl="0" eaLnBrk="1" latinLnBrk="0" hangingPunct="1">
        <a:lnSpc>
          <a:spcPct val="80000"/>
        </a:lnSpc>
        <a:spcBef>
          <a:spcPct val="0"/>
        </a:spcBef>
        <a:buNone/>
        <a:defRPr sz="2700" kern="1200" cap="all" baseline="0">
          <a:solidFill>
            <a:schemeClr val="tx1"/>
          </a:solidFill>
          <a:effectLst/>
          <a:latin typeface="+mj-lt"/>
          <a:ea typeface="+mj-ea"/>
          <a:cs typeface="+mj-cs"/>
        </a:defRPr>
      </a:lvl1pPr>
    </p:titleStyle>
    <p:body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21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8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5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4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6pPr>
      <a:lvl7pPr marL="1440372"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7pPr>
      <a:lvl8pPr marL="1646139"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8pPr>
      <a:lvl9pPr marL="185190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9pPr>
    </p:bodyStyle>
    <p:otherStyle>
      <a:defPPr>
        <a:defRP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zvfD5rnkTw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socialimps.keithpray.net/document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ocialimps.keithpray.net/assignments/Test_Sales_Fun/"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hyperlink" Target="https://www.dashlane.com/blog/zero-day-vulnerability" TargetMode="Externa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https://spectrum.ieee.org/the-real-story-of-stuxne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svg"/></Relationships>
</file>

<file path=ppt/slides/_rels/slide24.xml.rels><?xml version="1.0" encoding="UTF-8" standalone="yes"?>
<Relationships xmlns="http://schemas.openxmlformats.org/package/2006/relationships"><Relationship Id="rId8" Type="http://schemas.openxmlformats.org/officeDocument/2006/relationships/hyperlink" Target="https://www.cisa.gov/news-events/alerts/2017/07/01/petya-ransomware" TargetMode="External"/><Relationship Id="rId13" Type="http://schemas.openxmlformats.org/officeDocument/2006/relationships/hyperlink" Target="https://www.snewsonline.com/en/cyberattacks-against-governments-rise-2023/" TargetMode="External"/><Relationship Id="rId18" Type="http://schemas.openxmlformats.org/officeDocument/2006/relationships/hyperlink" Target="https://www.nytimes.com/2017/06/27/technology/ransomware-hackers.html" TargetMode="External"/><Relationship Id="rId3" Type="http://schemas.openxmlformats.org/officeDocument/2006/relationships/hyperlink" Target="https://www.ibm.com/topics/zero-day" TargetMode="External"/><Relationship Id="rId7" Type="http://schemas.openxmlformats.org/officeDocument/2006/relationships/hyperlink" Target="https://www.theguardian.com/technology/2010/sep/24/stuxnet-worm-national-agency" TargetMode="External"/><Relationship Id="rId12" Type="http://schemas.openxmlformats.org/officeDocument/2006/relationships/hyperlink" Target="https://www.npr.org/sections/thetwo-way/2017/05/15/528439968/wannacry-ransomware-microsoft-calls-out-nsa-for-stockpiling-vulnerabilities" TargetMode="External"/><Relationship Id="rId17" Type="http://schemas.openxmlformats.org/officeDocument/2006/relationships/hyperlink" Target="https://www.independent.co.uk/tech/chernobyl-ukraine-petya-cyber-attack-hack-nuclear-power-plant-danger-latest-a7810941.html" TargetMode="External"/><Relationship Id="rId2" Type="http://schemas.openxmlformats.org/officeDocument/2006/relationships/notesSlide" Target="../notesSlides/notesSlide24.xml"/><Relationship Id="rId16" Type="http://schemas.openxmlformats.org/officeDocument/2006/relationships/hyperlink" Target="https://www.cbsnews.com/news/lessons-to-learn-from-devastating-notpetya-cyberattack-wired-investigation/" TargetMode="External"/><Relationship Id="rId20" Type="http://schemas.openxmlformats.org/officeDocument/2006/relationships/hyperlink" Target="https://www.blackberry.com/us/en/solutions/endpoint-security/security-vulnerabilities/follina-vulnerability" TargetMode="External"/><Relationship Id="rId1" Type="http://schemas.openxmlformats.org/officeDocument/2006/relationships/slideLayout" Target="../slideLayouts/slideLayout2.xml"/><Relationship Id="rId6" Type="http://schemas.openxmlformats.org/officeDocument/2006/relationships/hyperlink" Target="https://www.dashlane.com/blog/zero-day-vulnerability" TargetMode="External"/><Relationship Id="rId11" Type="http://schemas.openxmlformats.org/officeDocument/2006/relationships/hyperlink" Target="https://spectrum.ieee.org/the-real-story-of-stuxnet" TargetMode="External"/><Relationship Id="rId5" Type="http://schemas.openxmlformats.org/officeDocument/2006/relationships/hyperlink" Target="https://seclists.org/bugtraq/" TargetMode="External"/><Relationship Id="rId15" Type="http://schemas.openxmlformats.org/officeDocument/2006/relationships/hyperlink" Target="https://cloud.google.com/blog/topics/threat-intelligence/zero-days-exploited-2021" TargetMode="External"/><Relationship Id="rId10" Type="http://schemas.openxmlformats.org/officeDocument/2006/relationships/hyperlink" Target="https://www.kaspersky.com/resource-center/definitions/what-is-stuxnet" TargetMode="External"/><Relationship Id="rId19" Type="http://schemas.openxmlformats.org/officeDocument/2006/relationships/hyperlink" Target="https://spectrum.ieee.org/after-wikileaks-a-recap-of-how-the-us-government-discloses-a-zero-day" TargetMode="External"/><Relationship Id="rId4" Type="http://schemas.openxmlformats.org/officeDocument/2006/relationships/hyperlink" Target="https://zerodium.com/program.html" TargetMode="External"/><Relationship Id="rId9" Type="http://schemas.openxmlformats.org/officeDocument/2006/relationships/hyperlink" Target="https://web.archive.org/web/20170630193942/http:/blog.checkpoint.com/2016/04/11/decrypting-the-petya-ransomware/" TargetMode="External"/><Relationship Id="rId14" Type="http://schemas.openxmlformats.org/officeDocument/2006/relationships/hyperlink" Target="https://cloud.google.com/blog/topics/threat-intelligence/zero-days-exploited-2022"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hyperlink" Target="https://sentisms.com/when-does-edr-become-a-problem-for-user-privacy/#:~:text=There%20is%20a%20potential%20risk,and%20responding%20to%20cyber%20threats" TargetMode="External"/><Relationship Id="rId13" Type="http://schemas.openxmlformats.org/officeDocument/2006/relationships/hyperlink" Target="https://www.issa.org/wp-content/uploads/2017/11/2017-ESG-ISSA-full-report.pdf" TargetMode="External"/><Relationship Id="rId3" Type="http://schemas.openxmlformats.org/officeDocument/2006/relationships/hyperlink" Target="https://www.securitymagazine.com/articles/100506-tap-into-connection-points-between-security-and-privacy" TargetMode="External"/><Relationship Id="rId7" Type="http://schemas.openxmlformats.org/officeDocument/2006/relationships/hyperlink" Target="https://docs.aws.amazon.com/IAM/latest/UserGuide/intro-structure.ht" TargetMode="External"/><Relationship Id="rId12" Type="http://schemas.openxmlformats.org/officeDocument/2006/relationships/hyperlink" Target="https://doi.org/10.6028/NIST.CSWP.01162020"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www.splunk.com/en_us/blog/learn/siem-security-information-event-management.html" TargetMode="External"/><Relationship Id="rId11" Type="http://schemas.openxmlformats.org/officeDocument/2006/relationships/hyperlink" Target="https://www.verizon.com/business/resources/reports/dbir/2024/summary-of-findings/" TargetMode="External"/><Relationship Id="rId5" Type="http://schemas.openxmlformats.org/officeDocument/2006/relationships/hyperlink" Target="https://doi.org/10.1016/j.fsidi.2019.200892" TargetMode="External"/><Relationship Id="rId10" Type="http://schemas.openxmlformats.org/officeDocument/2006/relationships/hyperlink" Target="https://www.grandviewresearch.com/industry-analysis/cyber-security-market" TargetMode="External"/><Relationship Id="rId4" Type="http://schemas.openxmlformats.org/officeDocument/2006/relationships/hyperlink" Target="https://www.onx.com/blog/information-privacy-and-information-security-is-there-a-difference" TargetMode="External"/><Relationship Id="rId9" Type="http://schemas.openxmlformats.org/officeDocument/2006/relationships/hyperlink" Target="https://www.securitymagazine.com/articles/98532-over-half-of-consumers-use-biometrics-to-secure-mobile-devices" TargetMode="External"/><Relationship Id="rId14" Type="http://schemas.openxmlformats.org/officeDocument/2006/relationships/hyperlink" Target="https://static.tenable.com/marketing/tenable-csf-report.pdf"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www.dailymail.co.uk/news/article-2802019/Snowden-Bombing-shows-limits-mass-"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endParaRPr lang="en-US" dirty="0"/>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pPr algn="l"/>
            <a:r>
              <a:rPr lang="en-US" dirty="0"/>
              <a:t>Class 8</a:t>
            </a:r>
            <a:br>
              <a:rPr lang="en-US"/>
            </a:br>
            <a:r>
              <a:rPr lang="en-US"/>
              <a:t>Security</a:t>
            </a:r>
            <a:endParaRPr lang="en-US" dirty="0"/>
          </a:p>
        </p:txBody>
      </p:sp>
      <p:sp>
        <p:nvSpPr>
          <p:cNvPr id="4" name="Action Button: Movie 3">
            <a:hlinkClick r:id="rId3" highlightClick="1"/>
            <a:extLst>
              <a:ext uri="{FF2B5EF4-FFF2-40B4-BE49-F238E27FC236}">
                <a16:creationId xmlns:a16="http://schemas.microsoft.com/office/drawing/2014/main" id="{510D471D-7DB2-6647-AA71-2B02F389E1D8}"/>
              </a:ext>
            </a:extLst>
          </p:cNvPr>
          <p:cNvSpPr/>
          <p:nvPr/>
        </p:nvSpPr>
        <p:spPr>
          <a:xfrm>
            <a:off x="1112363" y="4438574"/>
            <a:ext cx="395926" cy="321887"/>
          </a:xfrm>
          <a:prstGeom prst="actionButtonMovi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5" name="Picture 2" descr="Virus Alert | Music Video Wiki | Fandom">
            <a:hlinkClick r:id="rId3"/>
            <a:extLst>
              <a:ext uri="{FF2B5EF4-FFF2-40B4-BE49-F238E27FC236}">
                <a16:creationId xmlns:a16="http://schemas.microsoft.com/office/drawing/2014/main" id="{60D8321A-4533-8941-BC52-B62917B3AB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63" y="4257772"/>
            <a:ext cx="914400" cy="683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341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SYN Flood Attack</a:t>
            </a:r>
          </a:p>
        </p:txBody>
      </p:sp>
      <p:sp>
        <p:nvSpPr>
          <p:cNvPr id="4" name="Footer Placeholder 3"/>
          <p:cNvSpPr>
            <a:spLocks noGrp="1"/>
          </p:cNvSpPr>
          <p:nvPr>
            <p:ph type="ftr" sz="quarter" idx="11"/>
          </p:nvPr>
        </p:nvSpPr>
        <p:spPr/>
        <p:txBody>
          <a:bodyPr/>
          <a:lstStyle/>
          <a:p>
            <a:r>
              <a:rPr lang="sk-SK"/>
              <a:t>© 2024 Keith A. Pray</a:t>
            </a:r>
            <a:endParaRPr lang="en-US"/>
          </a:p>
        </p:txBody>
      </p:sp>
      <p:sp>
        <p:nvSpPr>
          <p:cNvPr id="6" name="Cube 11"/>
          <p:cNvSpPr>
            <a:spLocks noChangeArrowheads="1"/>
          </p:cNvSpPr>
          <p:nvPr/>
        </p:nvSpPr>
        <p:spPr bwMode="auto">
          <a:xfrm>
            <a:off x="1981200" y="2244850"/>
            <a:ext cx="990600" cy="9906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7" name="Cube 12"/>
          <p:cNvSpPr>
            <a:spLocks noChangeArrowheads="1"/>
          </p:cNvSpPr>
          <p:nvPr/>
        </p:nvSpPr>
        <p:spPr bwMode="auto">
          <a:xfrm>
            <a:off x="6324600" y="1787650"/>
            <a:ext cx="838200" cy="19050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8" name="Right Arrow 20"/>
          <p:cNvSpPr>
            <a:spLocks noChangeArrowheads="1"/>
          </p:cNvSpPr>
          <p:nvPr/>
        </p:nvSpPr>
        <p:spPr bwMode="auto">
          <a:xfrm>
            <a:off x="3962400" y="1787650"/>
            <a:ext cx="1447800" cy="533400"/>
          </a:xfrm>
          <a:prstGeom prst="rightArrow">
            <a:avLst>
              <a:gd name="adj1" fmla="val 50000"/>
              <a:gd name="adj2" fmla="val 50001"/>
            </a:avLst>
          </a:prstGeom>
          <a:solidFill>
            <a:schemeClr val="tx1"/>
          </a:solidFill>
          <a:ln w="9525">
            <a:solidFill>
              <a:srgbClr val="000000"/>
            </a:solidFill>
            <a:round/>
            <a:headEnd/>
            <a:tailEnd/>
          </a:ln>
        </p:spPr>
        <p:txBody>
          <a:bodyPr wrap="none" anchor="ctr">
            <a:prstTxWarp prst="textNoShape">
              <a:avLst/>
            </a:prstTxWarp>
          </a:bodyPr>
          <a:lstStyle/>
          <a:p>
            <a:pPr algn="ctr">
              <a:lnSpc>
                <a:spcPct val="80000"/>
              </a:lnSpc>
            </a:pPr>
            <a:r>
              <a:rPr lang="en-US" sz="1300">
                <a:solidFill>
                  <a:srgbClr val="000000"/>
                </a:solidFill>
              </a:rPr>
              <a:t>SYN</a:t>
            </a:r>
          </a:p>
        </p:txBody>
      </p:sp>
      <p:sp>
        <p:nvSpPr>
          <p:cNvPr id="10" name="Left Arrow 25"/>
          <p:cNvSpPr>
            <a:spLocks noChangeArrowheads="1"/>
          </p:cNvSpPr>
          <p:nvPr/>
        </p:nvSpPr>
        <p:spPr bwMode="auto">
          <a:xfrm rot="20057174">
            <a:off x="3886199" y="3102312"/>
            <a:ext cx="1447800" cy="533400"/>
          </a:xfrm>
          <a:prstGeom prst="leftArrow">
            <a:avLst>
              <a:gd name="adj1" fmla="val 50000"/>
              <a:gd name="adj2" fmla="val 50001"/>
            </a:avLst>
          </a:prstGeom>
          <a:solidFill>
            <a:schemeClr val="tx1"/>
          </a:solidFill>
          <a:ln w="9525">
            <a:solidFill>
              <a:srgbClr val="000000"/>
            </a:solidFill>
            <a:round/>
            <a:headEnd/>
            <a:tailEnd/>
          </a:ln>
        </p:spPr>
        <p:txBody>
          <a:bodyPr wrap="none" anchor="ctr">
            <a:prstTxWarp prst="textNoShape">
              <a:avLst/>
            </a:prstTxWarp>
          </a:bodyPr>
          <a:lstStyle/>
          <a:p>
            <a:pPr algn="ctr">
              <a:lnSpc>
                <a:spcPct val="80000"/>
              </a:lnSpc>
            </a:pPr>
            <a:r>
              <a:rPr lang="en-US" sz="1300" dirty="0">
                <a:solidFill>
                  <a:srgbClr val="000000"/>
                </a:solidFill>
              </a:rPr>
              <a:t>SYN-ACK</a:t>
            </a:r>
          </a:p>
        </p:txBody>
      </p:sp>
      <p:sp>
        <p:nvSpPr>
          <p:cNvPr id="11" name="Cube 11"/>
          <p:cNvSpPr>
            <a:spLocks noChangeArrowheads="1"/>
          </p:cNvSpPr>
          <p:nvPr/>
        </p:nvSpPr>
        <p:spPr bwMode="auto">
          <a:xfrm>
            <a:off x="1981200" y="3566164"/>
            <a:ext cx="990600" cy="9906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10</a:t>
            </a:fld>
            <a:endParaRPr lang="en-US"/>
          </a:p>
        </p:txBody>
      </p:sp>
    </p:spTree>
    <p:extLst>
      <p:ext uri="{BB962C8B-B14F-4D97-AF65-F5344CB8AC3E}">
        <p14:creationId xmlns:p14="http://schemas.microsoft.com/office/powerpoint/2010/main" val="2674271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Group Quiz</a:t>
            </a:r>
          </a:p>
        </p:txBody>
      </p:sp>
      <p:sp>
        <p:nvSpPr>
          <p:cNvPr id="3" name="Content Placeholder 2"/>
          <p:cNvSpPr>
            <a:spLocks noGrp="1"/>
          </p:cNvSpPr>
          <p:nvPr>
            <p:ph idx="1"/>
          </p:nvPr>
        </p:nvSpPr>
        <p:spPr>
          <a:xfrm>
            <a:off x="685801" y="1176950"/>
            <a:ext cx="7772400" cy="3730028"/>
          </a:xfrm>
        </p:spPr>
        <p:txBody>
          <a:bodyPr>
            <a:normAutofit fontScale="92500" lnSpcReduction="10000"/>
          </a:bodyPr>
          <a:lstStyle/>
          <a:p>
            <a:pPr marL="0" indent="0">
              <a:buNone/>
            </a:pPr>
            <a:endParaRPr lang="en-US" dirty="0"/>
          </a:p>
          <a:p>
            <a:pPr marL="0" indent="0">
              <a:buNone/>
            </a:pPr>
            <a:r>
              <a:rPr lang="en-US" dirty="0"/>
              <a:t>A denial-of-service attack shuts down a bunch of retailer, stock brokerage, large corporate entertainment, and information web sites. </a:t>
            </a:r>
          </a:p>
          <a:p>
            <a:pPr marL="0" indent="0">
              <a:buNone/>
            </a:pPr>
            <a:r>
              <a:rPr lang="en-US" dirty="0"/>
              <a:t>Guilty parties:</a:t>
            </a:r>
          </a:p>
          <a:p>
            <a:pPr marL="662968" lvl="1" indent="-457200">
              <a:buFont typeface="+mj-lt"/>
              <a:buAutoNum type="alphaLcPeriod"/>
            </a:pPr>
            <a:r>
              <a:rPr lang="en-US" dirty="0"/>
              <a:t>Terrorist who aimed to cause billions of damage to U.S. economy</a:t>
            </a:r>
          </a:p>
          <a:p>
            <a:pPr marL="662968" lvl="1" indent="-457200">
              <a:buFont typeface="+mj-lt"/>
              <a:buAutoNum type="alphaLcPeriod"/>
            </a:pPr>
            <a:r>
              <a:rPr lang="en-US" dirty="0"/>
              <a:t>Protestor opposing corporate manipulation of consumers</a:t>
            </a:r>
          </a:p>
          <a:p>
            <a:pPr marL="662968" lvl="1" indent="-457200">
              <a:buFont typeface="+mj-lt"/>
              <a:buAutoNum type="alphaLcPeriod"/>
            </a:pPr>
            <a:r>
              <a:rPr lang="en-US" dirty="0"/>
              <a:t>A minor just having fun with tools found on the web</a:t>
            </a:r>
          </a:p>
          <a:p>
            <a:pPr marL="662968" lvl="1" indent="-457200">
              <a:buFont typeface="+mj-lt"/>
              <a:buAutoNum type="alphaLcPeriod"/>
            </a:pPr>
            <a:r>
              <a:rPr lang="en-US" dirty="0"/>
              <a:t>Show off hacker in search of bragging rights</a:t>
            </a:r>
          </a:p>
          <a:p>
            <a:pPr marL="457200" indent="-457200">
              <a:buFont typeface="+mj-lt"/>
              <a:buAutoNum type="arabicPeriod"/>
            </a:pPr>
            <a:r>
              <a:rPr lang="en-US" dirty="0"/>
              <a:t>State what penalties are appropriate for each</a:t>
            </a:r>
          </a:p>
          <a:p>
            <a:pPr marL="457200" indent="-457200">
              <a:buFont typeface="+mj-lt"/>
              <a:buAutoNum type="arabicPeriod"/>
            </a:pPr>
            <a:r>
              <a:rPr lang="en-US" dirty="0"/>
              <a:t>Use one ethical theory to evaluate decisions from previous step:</a:t>
            </a:r>
          </a:p>
          <a:p>
            <a:pPr marL="662968" lvl="1" indent="-457200">
              <a:buFont typeface="+mj-lt"/>
              <a:buAutoNum type="arabicPeriod"/>
            </a:pPr>
            <a:r>
              <a:rPr lang="en-US" dirty="0"/>
              <a:t>Kantian, Rule Utilitarian, Act Utilitarian, Social Contract Theory, Virtue Ethics</a:t>
            </a:r>
          </a:p>
        </p:txBody>
      </p:sp>
      <p:sp>
        <p:nvSpPr>
          <p:cNvPr id="4" name="Footer Placeholder 3"/>
          <p:cNvSpPr>
            <a:spLocks noGrp="1"/>
          </p:cNvSpPr>
          <p:nvPr>
            <p:ph type="ftr" sz="quarter" idx="11"/>
          </p:nvPr>
        </p:nvSpPr>
        <p:spPr/>
        <p:txBody>
          <a:bodyPr/>
          <a:lstStyle/>
          <a:p>
            <a:r>
              <a:rPr lang="sk-SK"/>
              <a:t>© 2024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11</a:t>
            </a:fld>
            <a:endParaRPr lang="en-US"/>
          </a:p>
        </p:txBody>
      </p:sp>
      <p:sp>
        <p:nvSpPr>
          <p:cNvPr id="6" name="Content Placeholder 6">
            <a:extLst>
              <a:ext uri="{FF2B5EF4-FFF2-40B4-BE49-F238E27FC236}">
                <a16:creationId xmlns:a16="http://schemas.microsoft.com/office/drawing/2014/main" id="{696CA234-F0DA-BC04-F3F2-C41246EFD09A}"/>
              </a:ext>
            </a:extLst>
          </p:cNvPr>
          <p:cNvSpPr txBox="1">
            <a:spLocks/>
          </p:cNvSpPr>
          <p:nvPr/>
        </p:nvSpPr>
        <p:spPr>
          <a:xfrm>
            <a:off x="3645817" y="506459"/>
            <a:ext cx="5498183" cy="815000"/>
          </a:xfrm>
          <a:prstGeom prst="rect">
            <a:avLst/>
          </a:prstGeom>
          <a:ln>
            <a:solidFill>
              <a:schemeClr val="tx1"/>
            </a:solidFill>
          </a:ln>
        </p:spPr>
        <p:txBody>
          <a:bodyPr>
            <a:no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21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8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5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4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6pPr>
            <a:lvl7pPr marL="1440372"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7pPr>
            <a:lvl8pPr marL="1646139"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8pPr>
            <a:lvl9pPr marL="185190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9pPr>
          </a:lstStyle>
          <a:p>
            <a:r>
              <a:rPr lang="en-US" dirty="0"/>
              <a:t>Ethical Analysis Guide:</a:t>
            </a:r>
            <a:br>
              <a:rPr lang="en-US" dirty="0"/>
            </a:br>
            <a:r>
              <a:rPr lang="en-US" dirty="0">
                <a:hlinkClick r:id="rId3"/>
              </a:rPr>
              <a:t>https://socialimps.keithpray.net/documents</a:t>
            </a:r>
            <a:r>
              <a:rPr lang="en-US" dirty="0"/>
              <a:t> </a:t>
            </a:r>
          </a:p>
        </p:txBody>
      </p:sp>
    </p:spTree>
    <p:extLst>
      <p:ext uri="{BB962C8B-B14F-4D97-AF65-F5344CB8AC3E}">
        <p14:creationId xmlns:p14="http://schemas.microsoft.com/office/powerpoint/2010/main" val="1504764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Assignment</a:t>
            </a:r>
            <a:br>
              <a:rPr lang="en-US" dirty="0"/>
            </a:br>
            <a:r>
              <a:rPr lang="en-US" dirty="0"/>
              <a:t>Code Testing 1 Page Paper 1/2</a:t>
            </a:r>
          </a:p>
        </p:txBody>
      </p:sp>
      <p:sp>
        <p:nvSpPr>
          <p:cNvPr id="3" name="Content Placeholder 2"/>
          <p:cNvSpPr>
            <a:spLocks noGrp="1"/>
          </p:cNvSpPr>
          <p:nvPr>
            <p:ph idx="1"/>
          </p:nvPr>
        </p:nvSpPr>
        <p:spPr/>
        <p:txBody>
          <a:bodyPr>
            <a:normAutofit fontScale="92500" lnSpcReduction="20000"/>
          </a:bodyPr>
          <a:lstStyle/>
          <a:p>
            <a:r>
              <a:rPr lang="en-US" sz="1800" dirty="0"/>
              <a:t>Research testing, decide on test strategy, test the given code</a:t>
            </a:r>
          </a:p>
          <a:p>
            <a:r>
              <a:rPr lang="en-US" sz="1800" dirty="0"/>
              <a:t>There are major and minor defects to find</a:t>
            </a:r>
          </a:p>
          <a:p>
            <a:r>
              <a:rPr lang="en-US" sz="1800" dirty="0"/>
              <a:t>Write paper with conclusion: “</a:t>
            </a:r>
            <a:r>
              <a:rPr lang="en-US" sz="1800" b="1" dirty="0"/>
              <a:t>Testing strategy was adequate.”</a:t>
            </a:r>
          </a:p>
          <a:p>
            <a:pPr lvl="1"/>
            <a:r>
              <a:rPr lang="en-US" sz="1500" dirty="0"/>
              <a:t>Include tests and results in an Appendix to save paper space for argument</a:t>
            </a:r>
          </a:p>
          <a:p>
            <a:r>
              <a:rPr lang="en-US" sz="1800" dirty="0"/>
              <a:t>Things that might be useful in your argument:</a:t>
            </a:r>
          </a:p>
          <a:p>
            <a:pPr lvl="1"/>
            <a:r>
              <a:rPr lang="en-US" sz="1600" dirty="0"/>
              <a:t>Rationale for testing strategy used </a:t>
            </a:r>
            <a:r>
              <a:rPr lang="en-US" sz="1600" b="1" dirty="0"/>
              <a:t>(use data, high quality sources)</a:t>
            </a:r>
          </a:p>
          <a:p>
            <a:pPr lvl="1"/>
            <a:r>
              <a:rPr lang="en-US" sz="1600" dirty="0"/>
              <a:t>Explanations of defects found </a:t>
            </a:r>
            <a:r>
              <a:rPr lang="en-US" sz="1600" b="1" dirty="0"/>
              <a:t>(use data, high quality sources)</a:t>
            </a:r>
          </a:p>
          <a:p>
            <a:pPr lvl="1"/>
            <a:r>
              <a:rPr lang="en-US" sz="1600" dirty="0"/>
              <a:t>How to fix them </a:t>
            </a:r>
            <a:r>
              <a:rPr lang="en-US" sz="1600" b="1" dirty="0"/>
              <a:t>(use data, high quality sources)</a:t>
            </a:r>
          </a:p>
          <a:p>
            <a:pPr lvl="1"/>
            <a:r>
              <a:rPr lang="en-US" sz="1600" dirty="0"/>
              <a:t>Consequences of leaving defects in production code </a:t>
            </a:r>
            <a:r>
              <a:rPr lang="en-US" sz="1600" b="1" dirty="0"/>
              <a:t>(use data, high quality sources)</a:t>
            </a:r>
          </a:p>
          <a:p>
            <a:r>
              <a:rPr lang="en-US" sz="1800" dirty="0"/>
              <a:t>Weakness in testing strategy as counter point </a:t>
            </a:r>
            <a:r>
              <a:rPr lang="en-US" sz="1800" b="1" dirty="0"/>
              <a:t>(use data, high quality source)</a:t>
            </a:r>
          </a:p>
          <a:p>
            <a:r>
              <a:rPr lang="en-US" sz="1800" dirty="0"/>
              <a:t>Working example: </a:t>
            </a:r>
            <a:r>
              <a:rPr lang="en-US" sz="1800" dirty="0">
                <a:hlinkClick r:id="rId3"/>
              </a:rPr>
              <a:t>http://socialimps.keithpray.net/assignments/Test_Sales_Fun</a:t>
            </a:r>
            <a:endParaRPr lang="en-US" sz="1800" dirty="0"/>
          </a:p>
        </p:txBody>
      </p:sp>
      <p:sp>
        <p:nvSpPr>
          <p:cNvPr id="4" name="Footer Placeholder 3"/>
          <p:cNvSpPr>
            <a:spLocks noGrp="1"/>
          </p:cNvSpPr>
          <p:nvPr>
            <p:ph type="ftr" sz="quarter" idx="11"/>
          </p:nvPr>
        </p:nvSpPr>
        <p:spPr/>
        <p:txBody>
          <a:bodyPr/>
          <a:lstStyle/>
          <a:p>
            <a:r>
              <a:rPr lang="sk-SK"/>
              <a:t>© 2024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12</a:t>
            </a:fld>
            <a:endParaRPr lang="en-US"/>
          </a:p>
        </p:txBody>
      </p:sp>
    </p:spTree>
    <p:extLst>
      <p:ext uri="{BB962C8B-B14F-4D97-AF65-F5344CB8AC3E}">
        <p14:creationId xmlns:p14="http://schemas.microsoft.com/office/powerpoint/2010/main" val="663296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Assignment</a:t>
            </a:r>
            <a:br>
              <a:rPr lang="en-US" dirty="0"/>
            </a:br>
            <a:r>
              <a:rPr lang="en-US" dirty="0"/>
              <a:t>Code Testing 2/2</a:t>
            </a:r>
          </a:p>
        </p:txBody>
      </p:sp>
      <p:sp>
        <p:nvSpPr>
          <p:cNvPr id="3" name="Content Placeholder 2"/>
          <p:cNvSpPr>
            <a:spLocks noGrp="1"/>
          </p:cNvSpPr>
          <p:nvPr>
            <p:ph idx="1"/>
          </p:nvPr>
        </p:nvSpPr>
        <p:spPr>
          <a:xfrm>
            <a:off x="685800" y="1144859"/>
            <a:ext cx="7772400" cy="3798848"/>
          </a:xfrm>
        </p:spPr>
        <p:txBody>
          <a:bodyPr>
            <a:normAutofit lnSpcReduction="10000"/>
          </a:bodyPr>
          <a:lstStyle/>
          <a:p>
            <a:pPr marL="457200" indent="-457200">
              <a:lnSpc>
                <a:spcPct val="120000"/>
              </a:lnSpc>
              <a:spcBef>
                <a:spcPts val="0"/>
              </a:spcBef>
              <a:buFont typeface="+mj-lt"/>
              <a:buAutoNum type="arabicPeriod"/>
            </a:pPr>
            <a:r>
              <a:rPr lang="en-US" sz="1100" dirty="0">
                <a:latin typeface="Courier New" panose="02070309020205020404" pitchFamily="49" charset="0"/>
                <a:cs typeface="Courier New" panose="02070309020205020404" pitchFamily="49" charset="0"/>
              </a:rPr>
              <a:t>import </a:t>
            </a:r>
            <a:r>
              <a:rPr lang="en-US" sz="1100" dirty="0" err="1">
                <a:latin typeface="Courier New" panose="02070309020205020404" pitchFamily="49" charset="0"/>
                <a:cs typeface="Courier New" panose="02070309020205020404" pitchFamily="49" charset="0"/>
              </a:rPr>
              <a:t>java.text.NumberFormat</a:t>
            </a:r>
            <a:r>
              <a:rPr lang="en-US" sz="1100" dirty="0">
                <a:latin typeface="Courier New" panose="02070309020205020404" pitchFamily="49" charset="0"/>
                <a:cs typeface="Courier New" panose="02070309020205020404" pitchFamily="49" charset="0"/>
              </a:rPr>
              <a:t>;</a:t>
            </a:r>
          </a:p>
          <a:p>
            <a:pPr marL="457200" indent="-457200">
              <a:lnSpc>
                <a:spcPct val="120000"/>
              </a:lnSpc>
              <a:spcBef>
                <a:spcPts val="0"/>
              </a:spcBef>
              <a:buFont typeface="+mj-lt"/>
              <a:buAutoNum type="arabicPeriod"/>
            </a:pPr>
            <a:r>
              <a:rPr lang="en-US" sz="1100" dirty="0">
                <a:latin typeface="Courier New" panose="02070309020205020404" pitchFamily="49" charset="0"/>
                <a:cs typeface="Courier New" panose="02070309020205020404" pitchFamily="49" charset="0"/>
              </a:rPr>
              <a:t>public class </a:t>
            </a:r>
            <a:r>
              <a:rPr lang="en-US" sz="1100" dirty="0" err="1">
                <a:latin typeface="Courier New" panose="02070309020205020404" pitchFamily="49" charset="0"/>
                <a:cs typeface="Courier New" panose="02070309020205020404" pitchFamily="49" charset="0"/>
              </a:rPr>
              <a:t>SalesFun</a:t>
            </a:r>
            <a:endParaRPr lang="en-US" sz="1100" dirty="0">
              <a:latin typeface="Courier New" panose="02070309020205020404" pitchFamily="49" charset="0"/>
              <a:cs typeface="Courier New" panose="02070309020205020404" pitchFamily="49" charset="0"/>
            </a:endParaRPr>
          </a:p>
          <a:p>
            <a:pPr marL="457200" indent="-457200">
              <a:lnSpc>
                <a:spcPct val="120000"/>
              </a:lnSpc>
              <a:spcBef>
                <a:spcPts val="0"/>
              </a:spcBef>
              <a:buFont typeface="+mj-lt"/>
              <a:buAutoNum type="arabicPeriod"/>
            </a:pPr>
            <a:r>
              <a:rPr lang="en-US" sz="1100" dirty="0">
                <a:latin typeface="Courier New" panose="02070309020205020404" pitchFamily="49" charset="0"/>
                <a:cs typeface="Courier New" panose="02070309020205020404" pitchFamily="49" charset="0"/>
              </a:rPr>
              <a:t>{</a:t>
            </a:r>
          </a:p>
          <a:p>
            <a:pPr marL="457200" indent="-457200">
              <a:lnSpc>
                <a:spcPct val="120000"/>
              </a:lnSpc>
              <a:spcBef>
                <a:spcPts val="0"/>
              </a:spcBef>
              <a:buFont typeface="+mj-lt"/>
              <a:buAutoNum type="arabicPeriod"/>
            </a:pPr>
            <a:r>
              <a:rPr lang="en-US" sz="1100" dirty="0">
                <a:latin typeface="Courier New" panose="02070309020205020404" pitchFamily="49" charset="0"/>
                <a:cs typeface="Courier New" panose="02070309020205020404" pitchFamily="49" charset="0"/>
              </a:rPr>
              <a:t>  public static double </a:t>
            </a:r>
            <a:r>
              <a:rPr lang="en-US" sz="1100" dirty="0" err="1">
                <a:latin typeface="Courier New" panose="02070309020205020404" pitchFamily="49" charset="0"/>
                <a:cs typeface="Courier New" panose="02070309020205020404" pitchFamily="49" charset="0"/>
              </a:rPr>
              <a:t>calculateSalesTotal</a:t>
            </a:r>
            <a:r>
              <a:rPr lang="en-US" sz="1100" dirty="0">
                <a:latin typeface="Courier New" panose="02070309020205020404" pitchFamily="49" charset="0"/>
                <a:cs typeface="Courier New" panose="02070309020205020404" pitchFamily="49" charset="0"/>
              </a:rPr>
              <a:t> ( double amount, </a:t>
            </a:r>
          </a:p>
          <a:p>
            <a:pPr marL="457200" indent="-457200">
              <a:lnSpc>
                <a:spcPct val="120000"/>
              </a:lnSpc>
              <a:spcBef>
                <a:spcPts val="0"/>
              </a:spcBef>
              <a:buFont typeface="+mj-lt"/>
              <a:buAutoNum type="arabicPeriod"/>
            </a:pPr>
            <a:r>
              <a:rPr lang="en-US" sz="1100" dirty="0">
                <a:latin typeface="Courier New" panose="02070309020205020404" pitchFamily="49" charset="0"/>
                <a:cs typeface="Courier New" panose="02070309020205020404" pitchFamily="49" charset="0"/>
              </a:rPr>
              <a:t>                                             double </a:t>
            </a:r>
            <a:r>
              <a:rPr lang="en-US" sz="1100" dirty="0" err="1">
                <a:latin typeface="Courier New" panose="02070309020205020404" pitchFamily="49" charset="0"/>
                <a:cs typeface="Courier New" panose="02070309020205020404" pitchFamily="49" charset="0"/>
              </a:rPr>
              <a:t>discountRate</a:t>
            </a:r>
            <a:r>
              <a:rPr lang="en-US" sz="1100" dirty="0">
                <a:latin typeface="Courier New" panose="02070309020205020404" pitchFamily="49" charset="0"/>
                <a:cs typeface="Courier New" panose="02070309020205020404" pitchFamily="49" charset="0"/>
              </a:rPr>
              <a:t>, </a:t>
            </a:r>
          </a:p>
          <a:p>
            <a:pPr marL="457200" indent="-457200">
              <a:lnSpc>
                <a:spcPct val="120000"/>
              </a:lnSpc>
              <a:spcBef>
                <a:spcPts val="0"/>
              </a:spcBef>
              <a:buFont typeface="+mj-lt"/>
              <a:buAutoNum type="arabicPeriod"/>
            </a:pPr>
            <a:r>
              <a:rPr lang="en-US" sz="1100" dirty="0">
                <a:latin typeface="Courier New" panose="02070309020205020404" pitchFamily="49" charset="0"/>
                <a:cs typeface="Courier New" panose="02070309020205020404" pitchFamily="49" charset="0"/>
              </a:rPr>
              <a:t>                                             double </a:t>
            </a:r>
            <a:r>
              <a:rPr lang="en-US" sz="1100" dirty="0" err="1">
                <a:latin typeface="Courier New" panose="02070309020205020404" pitchFamily="49" charset="0"/>
                <a:cs typeface="Courier New" panose="02070309020205020404" pitchFamily="49" charset="0"/>
              </a:rPr>
              <a:t>taxRate</a:t>
            </a:r>
            <a:r>
              <a:rPr lang="en-US" sz="1100" dirty="0">
                <a:latin typeface="Courier New" panose="02070309020205020404" pitchFamily="49" charset="0"/>
                <a:cs typeface="Courier New" panose="02070309020205020404" pitchFamily="49" charset="0"/>
              </a:rPr>
              <a:t> ) </a:t>
            </a:r>
          </a:p>
          <a:p>
            <a:pPr marL="457200" indent="-457200">
              <a:lnSpc>
                <a:spcPct val="120000"/>
              </a:lnSpc>
              <a:spcBef>
                <a:spcPts val="0"/>
              </a:spcBef>
              <a:buFont typeface="+mj-lt"/>
              <a:buAutoNum type="arabicPeriod"/>
            </a:pPr>
            <a:r>
              <a:rPr lang="en-US" sz="1100" dirty="0">
                <a:latin typeface="Courier New" panose="02070309020205020404" pitchFamily="49" charset="0"/>
                <a:cs typeface="Courier New" panose="02070309020205020404" pitchFamily="49" charset="0"/>
              </a:rPr>
              <a:t>  { </a:t>
            </a:r>
          </a:p>
          <a:p>
            <a:pPr marL="457200" indent="-457200">
              <a:lnSpc>
                <a:spcPct val="120000"/>
              </a:lnSpc>
              <a:spcBef>
                <a:spcPts val="0"/>
              </a:spcBef>
              <a:buFont typeface="+mj-lt"/>
              <a:buAutoNum type="arabicPeriod"/>
            </a:pPr>
            <a:r>
              <a:rPr lang="en-US" sz="1100" dirty="0">
                <a:solidFill>
                  <a:srgbClr val="000000"/>
                </a:solidFill>
                <a:latin typeface="Courier New" panose="02070309020205020404" pitchFamily="49" charset="0"/>
                <a:cs typeface="Courier New" panose="02070309020205020404" pitchFamily="49" charset="0"/>
              </a:rPr>
              <a:t>    </a:t>
            </a:r>
            <a:r>
              <a:rPr lang="en-US" sz="1100" b="1" dirty="0">
                <a:solidFill>
                  <a:srgbClr val="000000"/>
                </a:solidFill>
                <a:latin typeface="Courier New" panose="02070309020205020404" pitchFamily="49" charset="0"/>
                <a:cs typeface="Courier New" panose="02070309020205020404" pitchFamily="49" charset="0"/>
              </a:rPr>
              <a:t>double discount   = amount * </a:t>
            </a:r>
            <a:r>
              <a:rPr lang="en-US" sz="1100" b="1" dirty="0" err="1">
                <a:solidFill>
                  <a:srgbClr val="000000"/>
                </a:solidFill>
                <a:latin typeface="Courier New" panose="02070309020205020404" pitchFamily="49" charset="0"/>
                <a:cs typeface="Courier New" panose="02070309020205020404" pitchFamily="49" charset="0"/>
              </a:rPr>
              <a:t>discountRate</a:t>
            </a:r>
            <a:r>
              <a:rPr lang="en-US" sz="1100" b="1" dirty="0">
                <a:solidFill>
                  <a:srgbClr val="000000"/>
                </a:solidFill>
                <a:latin typeface="Courier New" panose="02070309020205020404" pitchFamily="49" charset="0"/>
                <a:cs typeface="Courier New" panose="02070309020205020404" pitchFamily="49" charset="0"/>
              </a:rPr>
              <a:t>;</a:t>
            </a:r>
            <a:r>
              <a:rPr lang="en-US" sz="1100" dirty="0">
                <a:solidFill>
                  <a:srgbClr val="000000"/>
                </a:solidFill>
                <a:latin typeface="Courier New" panose="02070309020205020404" pitchFamily="49" charset="0"/>
                <a:cs typeface="Courier New" panose="02070309020205020404" pitchFamily="49" charset="0"/>
              </a:rPr>
              <a:t> </a:t>
            </a:r>
          </a:p>
          <a:p>
            <a:pPr marL="457200" indent="-457200">
              <a:lnSpc>
                <a:spcPct val="120000"/>
              </a:lnSpc>
              <a:spcBef>
                <a:spcPts val="0"/>
              </a:spcBef>
              <a:buFont typeface="+mj-lt"/>
              <a:buAutoNum type="arabicPeriod"/>
            </a:pPr>
            <a:r>
              <a:rPr lang="en-US" sz="1100" dirty="0">
                <a:solidFill>
                  <a:srgbClr val="000000"/>
                </a:solidFill>
                <a:latin typeface="Courier New" panose="02070309020205020404" pitchFamily="49" charset="0"/>
                <a:cs typeface="Courier New" panose="02070309020205020404" pitchFamily="49" charset="0"/>
              </a:rPr>
              <a:t>    </a:t>
            </a:r>
            <a:r>
              <a:rPr lang="en-US" sz="1100" b="1" dirty="0">
                <a:solidFill>
                  <a:srgbClr val="000000"/>
                </a:solidFill>
                <a:latin typeface="Courier New" panose="02070309020205020404" pitchFamily="49" charset="0"/>
                <a:cs typeface="Courier New" panose="02070309020205020404" pitchFamily="49" charset="0"/>
              </a:rPr>
              <a:t>double total      = amount - discount;</a:t>
            </a:r>
            <a:r>
              <a:rPr lang="en-US" sz="1100" dirty="0">
                <a:solidFill>
                  <a:srgbClr val="000000"/>
                </a:solidFill>
                <a:latin typeface="Courier New" panose="02070309020205020404" pitchFamily="49" charset="0"/>
                <a:cs typeface="Courier New" panose="02070309020205020404" pitchFamily="49" charset="0"/>
              </a:rPr>
              <a:t> </a:t>
            </a:r>
          </a:p>
          <a:p>
            <a:pPr marL="457200" indent="-457200">
              <a:lnSpc>
                <a:spcPct val="120000"/>
              </a:lnSpc>
              <a:spcBef>
                <a:spcPts val="0"/>
              </a:spcBef>
              <a:buFont typeface="+mj-lt"/>
              <a:buAutoNum type="arabicPeriod"/>
            </a:pPr>
            <a:r>
              <a:rPr lang="en-US" sz="1100" dirty="0">
                <a:solidFill>
                  <a:srgbClr val="000000"/>
                </a:solidFill>
                <a:latin typeface="Courier New" panose="02070309020205020404" pitchFamily="49" charset="0"/>
                <a:cs typeface="Courier New" panose="02070309020205020404" pitchFamily="49" charset="0"/>
              </a:rPr>
              <a:t>    </a:t>
            </a:r>
            <a:r>
              <a:rPr lang="en-US" sz="1100" b="1" dirty="0">
                <a:solidFill>
                  <a:srgbClr val="000000"/>
                </a:solidFill>
                <a:latin typeface="Courier New" panose="02070309020205020404" pitchFamily="49" charset="0"/>
                <a:cs typeface="Courier New" panose="02070309020205020404" pitchFamily="49" charset="0"/>
              </a:rPr>
              <a:t>double tax        = total * </a:t>
            </a:r>
            <a:r>
              <a:rPr lang="en-US" sz="1100" b="1" dirty="0" err="1">
                <a:solidFill>
                  <a:srgbClr val="000000"/>
                </a:solidFill>
                <a:latin typeface="Courier New" panose="02070309020205020404" pitchFamily="49" charset="0"/>
                <a:cs typeface="Courier New" panose="02070309020205020404" pitchFamily="49" charset="0"/>
              </a:rPr>
              <a:t>taxRate</a:t>
            </a:r>
            <a:r>
              <a:rPr lang="en-US" sz="1100" b="1" dirty="0">
                <a:solidFill>
                  <a:srgbClr val="000000"/>
                </a:solidFill>
                <a:latin typeface="Courier New" panose="02070309020205020404" pitchFamily="49" charset="0"/>
                <a:cs typeface="Courier New" panose="02070309020205020404" pitchFamily="49" charset="0"/>
              </a:rPr>
              <a:t>;</a:t>
            </a:r>
            <a:r>
              <a:rPr lang="en-US" sz="1100" dirty="0">
                <a:solidFill>
                  <a:srgbClr val="000000"/>
                </a:solidFill>
                <a:latin typeface="Courier New" panose="02070309020205020404" pitchFamily="49" charset="0"/>
                <a:cs typeface="Courier New" panose="02070309020205020404" pitchFamily="49" charset="0"/>
              </a:rPr>
              <a:t> </a:t>
            </a:r>
          </a:p>
          <a:p>
            <a:pPr marL="457200" indent="-457200">
              <a:lnSpc>
                <a:spcPct val="120000"/>
              </a:lnSpc>
              <a:spcBef>
                <a:spcPts val="0"/>
              </a:spcBef>
              <a:buFont typeface="+mj-lt"/>
              <a:buAutoNum type="arabicPeriod"/>
            </a:pPr>
            <a:r>
              <a:rPr lang="en-US" sz="1100" dirty="0">
                <a:solidFill>
                  <a:srgbClr val="000000"/>
                </a:solidFill>
                <a:latin typeface="Courier New" panose="02070309020205020404" pitchFamily="49" charset="0"/>
                <a:cs typeface="Courier New" panose="02070309020205020404" pitchFamily="49" charset="0"/>
              </a:rPr>
              <a:t>    </a:t>
            </a:r>
            <a:r>
              <a:rPr lang="en-US" sz="1100" b="1" dirty="0">
                <a:solidFill>
                  <a:srgbClr val="000000"/>
                </a:solidFill>
                <a:latin typeface="Courier New" panose="02070309020205020404" pitchFamily="49" charset="0"/>
                <a:cs typeface="Courier New" panose="02070309020205020404" pitchFamily="49" charset="0"/>
              </a:rPr>
              <a:t>double </a:t>
            </a:r>
            <a:r>
              <a:rPr lang="en-US" sz="1100" b="1" dirty="0" err="1">
                <a:solidFill>
                  <a:srgbClr val="000000"/>
                </a:solidFill>
                <a:latin typeface="Courier New" panose="02070309020205020404" pitchFamily="49" charset="0"/>
                <a:cs typeface="Courier New" panose="02070309020205020404" pitchFamily="49" charset="0"/>
              </a:rPr>
              <a:t>taxedTotal</a:t>
            </a:r>
            <a:r>
              <a:rPr lang="en-US" sz="1100" b="1" dirty="0">
                <a:solidFill>
                  <a:srgbClr val="000000"/>
                </a:solidFill>
                <a:latin typeface="Courier New" panose="02070309020205020404" pitchFamily="49" charset="0"/>
                <a:cs typeface="Courier New" panose="02070309020205020404" pitchFamily="49" charset="0"/>
              </a:rPr>
              <a:t> = tax + total;</a:t>
            </a:r>
            <a:r>
              <a:rPr lang="en-US" sz="1100" dirty="0">
                <a:solidFill>
                  <a:srgbClr val="000000"/>
                </a:solidFill>
                <a:latin typeface="Courier New" panose="02070309020205020404" pitchFamily="49" charset="0"/>
                <a:cs typeface="Courier New" panose="02070309020205020404" pitchFamily="49" charset="0"/>
              </a:rPr>
              <a:t> </a:t>
            </a:r>
          </a:p>
          <a:p>
            <a:pPr marL="457200" indent="-457200">
              <a:lnSpc>
                <a:spcPct val="120000"/>
              </a:lnSpc>
              <a:spcBef>
                <a:spcPts val="0"/>
              </a:spcBef>
              <a:buFont typeface="+mj-lt"/>
              <a:buAutoNum type="arabicPeriod"/>
            </a:pP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NumberFormat</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numberFormat</a:t>
            </a:r>
            <a:r>
              <a:rPr lang="en-US" sz="1100" dirty="0">
                <a:latin typeface="Courier New" panose="02070309020205020404" pitchFamily="49" charset="0"/>
                <a:cs typeface="Courier New" panose="02070309020205020404" pitchFamily="49" charset="0"/>
              </a:rPr>
              <a:t> = </a:t>
            </a:r>
            <a:r>
              <a:rPr lang="en-US" sz="1100" dirty="0" err="1">
                <a:latin typeface="Courier New" panose="02070309020205020404" pitchFamily="49" charset="0"/>
                <a:cs typeface="Courier New" panose="02070309020205020404" pitchFamily="49" charset="0"/>
              </a:rPr>
              <a:t>NumberFormat.getCurrencyInstance</a:t>
            </a:r>
            <a:r>
              <a:rPr lang="en-US" sz="1100" dirty="0">
                <a:latin typeface="Courier New" panose="02070309020205020404" pitchFamily="49" charset="0"/>
                <a:cs typeface="Courier New" panose="02070309020205020404" pitchFamily="49" charset="0"/>
              </a:rPr>
              <a:t>(); </a:t>
            </a:r>
          </a:p>
          <a:p>
            <a:pPr marL="457200" indent="-457200">
              <a:lnSpc>
                <a:spcPct val="120000"/>
              </a:lnSpc>
              <a:spcBef>
                <a:spcPts val="0"/>
              </a:spcBef>
              <a:buFont typeface="+mj-lt"/>
              <a:buAutoNum type="arabicPeriod"/>
            </a:pP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System.out.println</a:t>
            </a:r>
            <a:r>
              <a:rPr lang="en-US" sz="1100" dirty="0">
                <a:latin typeface="Courier New" panose="02070309020205020404" pitchFamily="49" charset="0"/>
                <a:cs typeface="Courier New" panose="02070309020205020404" pitchFamily="49" charset="0"/>
              </a:rPr>
              <a:t> ( "Subtotal : " + </a:t>
            </a:r>
            <a:r>
              <a:rPr lang="en-US" sz="1100" dirty="0" err="1">
                <a:latin typeface="Courier New" panose="02070309020205020404" pitchFamily="49" charset="0"/>
                <a:cs typeface="Courier New" panose="02070309020205020404" pitchFamily="49" charset="0"/>
              </a:rPr>
              <a:t>numberFormat.format</a:t>
            </a:r>
            <a:r>
              <a:rPr lang="en-US" sz="1100" dirty="0">
                <a:latin typeface="Courier New" panose="02070309020205020404" pitchFamily="49" charset="0"/>
                <a:cs typeface="Courier New" panose="02070309020205020404" pitchFamily="49" charset="0"/>
              </a:rPr>
              <a:t> ( amount ) ); </a:t>
            </a:r>
          </a:p>
          <a:p>
            <a:pPr marL="457200" indent="-457200">
              <a:lnSpc>
                <a:spcPct val="120000"/>
              </a:lnSpc>
              <a:spcBef>
                <a:spcPts val="0"/>
              </a:spcBef>
              <a:buFont typeface="+mj-lt"/>
              <a:buAutoNum type="arabicPeriod"/>
            </a:pP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System.out.println</a:t>
            </a:r>
            <a:r>
              <a:rPr lang="en-US" sz="1100" dirty="0">
                <a:latin typeface="Courier New" panose="02070309020205020404" pitchFamily="49" charset="0"/>
                <a:cs typeface="Courier New" panose="02070309020205020404" pitchFamily="49" charset="0"/>
              </a:rPr>
              <a:t> ( "Discount : " + </a:t>
            </a:r>
            <a:r>
              <a:rPr lang="en-US" sz="1100" dirty="0" err="1">
                <a:latin typeface="Courier New" panose="02070309020205020404" pitchFamily="49" charset="0"/>
                <a:cs typeface="Courier New" panose="02070309020205020404" pitchFamily="49" charset="0"/>
              </a:rPr>
              <a:t>numberFormat.format</a:t>
            </a:r>
            <a:r>
              <a:rPr lang="en-US" sz="1100" dirty="0">
                <a:latin typeface="Courier New" panose="02070309020205020404" pitchFamily="49" charset="0"/>
                <a:cs typeface="Courier New" panose="02070309020205020404" pitchFamily="49" charset="0"/>
              </a:rPr>
              <a:t> ( discount ) ); </a:t>
            </a:r>
          </a:p>
          <a:p>
            <a:pPr marL="457200" indent="-457200">
              <a:lnSpc>
                <a:spcPct val="120000"/>
              </a:lnSpc>
              <a:spcBef>
                <a:spcPts val="0"/>
              </a:spcBef>
              <a:buFont typeface="+mj-lt"/>
              <a:buAutoNum type="arabicPeriod"/>
            </a:pP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System.out.println</a:t>
            </a:r>
            <a:r>
              <a:rPr lang="en-US" sz="1100" dirty="0">
                <a:latin typeface="Courier New" panose="02070309020205020404" pitchFamily="49" charset="0"/>
                <a:cs typeface="Courier New" panose="02070309020205020404" pitchFamily="49" charset="0"/>
              </a:rPr>
              <a:t> ( "Total : "    + </a:t>
            </a:r>
            <a:r>
              <a:rPr lang="en-US" sz="1100" dirty="0" err="1">
                <a:latin typeface="Courier New" panose="02070309020205020404" pitchFamily="49" charset="0"/>
                <a:cs typeface="Courier New" panose="02070309020205020404" pitchFamily="49" charset="0"/>
              </a:rPr>
              <a:t>numberFormat.format</a:t>
            </a:r>
            <a:r>
              <a:rPr lang="en-US" sz="1100" dirty="0">
                <a:latin typeface="Courier New" panose="02070309020205020404" pitchFamily="49" charset="0"/>
                <a:cs typeface="Courier New" panose="02070309020205020404" pitchFamily="49" charset="0"/>
              </a:rPr>
              <a:t> ( total ) ); </a:t>
            </a:r>
          </a:p>
          <a:p>
            <a:pPr marL="457200" indent="-457200">
              <a:lnSpc>
                <a:spcPct val="120000"/>
              </a:lnSpc>
              <a:spcBef>
                <a:spcPts val="0"/>
              </a:spcBef>
              <a:buFont typeface="+mj-lt"/>
              <a:buAutoNum type="arabicPeriod"/>
            </a:pP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System.out.println</a:t>
            </a:r>
            <a:r>
              <a:rPr lang="en-US" sz="1100" dirty="0">
                <a:latin typeface="Courier New" panose="02070309020205020404" pitchFamily="49" charset="0"/>
                <a:cs typeface="Courier New" panose="02070309020205020404" pitchFamily="49" charset="0"/>
              </a:rPr>
              <a:t> ( "Tax : "      + </a:t>
            </a:r>
            <a:r>
              <a:rPr lang="en-US" sz="1100" dirty="0" err="1">
                <a:latin typeface="Courier New" panose="02070309020205020404" pitchFamily="49" charset="0"/>
                <a:cs typeface="Courier New" panose="02070309020205020404" pitchFamily="49" charset="0"/>
              </a:rPr>
              <a:t>numberFormat.format</a:t>
            </a:r>
            <a:r>
              <a:rPr lang="en-US" sz="1100" dirty="0">
                <a:latin typeface="Courier New" panose="02070309020205020404" pitchFamily="49" charset="0"/>
                <a:cs typeface="Courier New" panose="02070309020205020404" pitchFamily="49" charset="0"/>
              </a:rPr>
              <a:t> ( tax ) ); </a:t>
            </a:r>
          </a:p>
          <a:p>
            <a:pPr marL="457200" indent="-457200">
              <a:lnSpc>
                <a:spcPct val="120000"/>
              </a:lnSpc>
              <a:spcBef>
                <a:spcPts val="0"/>
              </a:spcBef>
              <a:buFont typeface="+mj-lt"/>
              <a:buAutoNum type="arabicPeriod"/>
            </a:pP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System.out.println</a:t>
            </a:r>
            <a:r>
              <a:rPr lang="en-US" sz="1100" dirty="0">
                <a:latin typeface="Courier New" panose="02070309020205020404" pitchFamily="49" charset="0"/>
                <a:cs typeface="Courier New" panose="02070309020205020404" pitchFamily="49" charset="0"/>
              </a:rPr>
              <a:t> ( "</a:t>
            </a:r>
            <a:r>
              <a:rPr lang="en-US" sz="1100" dirty="0" err="1">
                <a:latin typeface="Courier New" panose="02070309020205020404" pitchFamily="49" charset="0"/>
                <a:cs typeface="Courier New" panose="02070309020205020404" pitchFamily="49" charset="0"/>
              </a:rPr>
              <a:t>Tax+Total</a:t>
            </a:r>
            <a:r>
              <a:rPr lang="en-US" sz="1100" dirty="0">
                <a:latin typeface="Courier New" panose="02070309020205020404" pitchFamily="49" charset="0"/>
                <a:cs typeface="Courier New" panose="02070309020205020404" pitchFamily="49" charset="0"/>
              </a:rPr>
              <a:t>: " + </a:t>
            </a:r>
            <a:r>
              <a:rPr lang="en-US" sz="1100" dirty="0" err="1">
                <a:latin typeface="Courier New" panose="02070309020205020404" pitchFamily="49" charset="0"/>
                <a:cs typeface="Courier New" panose="02070309020205020404" pitchFamily="49" charset="0"/>
              </a:rPr>
              <a:t>numberFormat.format</a:t>
            </a:r>
            <a:r>
              <a:rPr lang="en-US" sz="1100" dirty="0">
                <a:latin typeface="Courier New" panose="02070309020205020404" pitchFamily="49" charset="0"/>
                <a:cs typeface="Courier New" panose="02070309020205020404" pitchFamily="49" charset="0"/>
              </a:rPr>
              <a:t> ( </a:t>
            </a:r>
            <a:r>
              <a:rPr lang="en-US" sz="1100" dirty="0" err="1">
                <a:latin typeface="Courier New" panose="02070309020205020404" pitchFamily="49" charset="0"/>
                <a:cs typeface="Courier New" panose="02070309020205020404" pitchFamily="49" charset="0"/>
              </a:rPr>
              <a:t>taxedTotal</a:t>
            </a:r>
            <a:r>
              <a:rPr lang="en-US" sz="1100" dirty="0">
                <a:latin typeface="Courier New" panose="02070309020205020404" pitchFamily="49" charset="0"/>
                <a:cs typeface="Courier New" panose="02070309020205020404" pitchFamily="49" charset="0"/>
              </a:rPr>
              <a:t> ) ); </a:t>
            </a:r>
          </a:p>
          <a:p>
            <a:pPr marL="457200" indent="-457200">
              <a:lnSpc>
                <a:spcPct val="120000"/>
              </a:lnSpc>
              <a:spcBef>
                <a:spcPts val="0"/>
              </a:spcBef>
              <a:buFont typeface="+mj-lt"/>
              <a:buAutoNum type="arabicPeriod"/>
            </a:pPr>
            <a:r>
              <a:rPr lang="en-US" sz="1100" dirty="0">
                <a:latin typeface="Courier New" panose="02070309020205020404" pitchFamily="49" charset="0"/>
                <a:cs typeface="Courier New" panose="02070309020205020404" pitchFamily="49" charset="0"/>
              </a:rPr>
              <a:t>    return </a:t>
            </a:r>
            <a:r>
              <a:rPr lang="en-US" sz="1100" dirty="0" err="1">
                <a:latin typeface="Courier New" panose="02070309020205020404" pitchFamily="49" charset="0"/>
                <a:cs typeface="Courier New" panose="02070309020205020404" pitchFamily="49" charset="0"/>
              </a:rPr>
              <a:t>taxedTotal</a:t>
            </a:r>
            <a:r>
              <a:rPr lang="en-US" sz="1100" dirty="0">
                <a:latin typeface="Courier New" panose="02070309020205020404" pitchFamily="49" charset="0"/>
                <a:cs typeface="Courier New" panose="02070309020205020404" pitchFamily="49" charset="0"/>
              </a:rPr>
              <a:t>;</a:t>
            </a:r>
          </a:p>
          <a:p>
            <a:pPr marL="457200" indent="-457200">
              <a:lnSpc>
                <a:spcPct val="120000"/>
              </a:lnSpc>
              <a:spcBef>
                <a:spcPts val="0"/>
              </a:spcBef>
              <a:buFont typeface="+mj-lt"/>
              <a:buAutoNum type="arabicPeriod"/>
            </a:pPr>
            <a:r>
              <a:rPr lang="en-US" sz="1100" dirty="0">
                <a:latin typeface="Courier New" panose="02070309020205020404" pitchFamily="49" charset="0"/>
                <a:cs typeface="Courier New" panose="02070309020205020404" pitchFamily="49" charset="0"/>
              </a:rPr>
              <a:t>  } </a:t>
            </a:r>
          </a:p>
          <a:p>
            <a:pPr marL="457200" indent="-457200">
              <a:lnSpc>
                <a:spcPct val="120000"/>
              </a:lnSpc>
              <a:spcBef>
                <a:spcPts val="0"/>
              </a:spcBef>
              <a:buFont typeface="+mj-lt"/>
              <a:buAutoNum type="arabicPeriod"/>
            </a:pPr>
            <a:r>
              <a:rPr lang="en-US" sz="1100" dirty="0">
                <a:latin typeface="Courier New" panose="02070309020205020404" pitchFamily="49" charset="0"/>
                <a:cs typeface="Courier New" panose="02070309020205020404" pitchFamily="49" charset="0"/>
              </a:rPr>
              <a:t>}</a:t>
            </a:r>
          </a:p>
        </p:txBody>
      </p:sp>
      <p:sp>
        <p:nvSpPr>
          <p:cNvPr id="4" name="Footer Placeholder 3"/>
          <p:cNvSpPr>
            <a:spLocks noGrp="1"/>
          </p:cNvSpPr>
          <p:nvPr>
            <p:ph type="ftr" sz="quarter" idx="11"/>
          </p:nvPr>
        </p:nvSpPr>
        <p:spPr/>
        <p:txBody>
          <a:bodyPr/>
          <a:lstStyle/>
          <a:p>
            <a:r>
              <a:rPr lang="sk-SK"/>
              <a:t>© 2024 Keith A. Pray</a:t>
            </a:r>
            <a:endParaRPr lang="en-US"/>
          </a:p>
        </p:txBody>
      </p:sp>
      <p:sp>
        <p:nvSpPr>
          <p:cNvPr id="8" name="TextBox 7"/>
          <p:cNvSpPr txBox="1"/>
          <p:nvPr/>
        </p:nvSpPr>
        <p:spPr>
          <a:xfrm>
            <a:off x="5040794" y="2165477"/>
            <a:ext cx="3790786" cy="1107996"/>
          </a:xfrm>
          <a:prstGeom prst="rect">
            <a:avLst/>
          </a:prstGeom>
          <a:noFill/>
        </p:spPr>
        <p:txBody>
          <a:bodyPr wrap="square" rtlCol="0" anchor="t" anchorCtr="0">
            <a:spAutoFit/>
          </a:bodyPr>
          <a:lstStyle/>
          <a:p>
            <a:pPr algn="l"/>
            <a:r>
              <a:rPr lang="en-US" sz="6600" dirty="0">
                <a:solidFill>
                  <a:srgbClr val="000000"/>
                </a:solidFill>
              </a:rPr>
              <a:t>}</a:t>
            </a:r>
            <a:r>
              <a:rPr lang="en-US" sz="3200" dirty="0">
                <a:solidFill>
                  <a:srgbClr val="000000"/>
                </a:solidFill>
              </a:rPr>
              <a:t>Lines of interest</a:t>
            </a:r>
          </a:p>
        </p:txBody>
      </p:sp>
      <p:sp>
        <p:nvSpPr>
          <p:cNvPr id="5" name="Slide Number Placeholder 4"/>
          <p:cNvSpPr>
            <a:spLocks noGrp="1"/>
          </p:cNvSpPr>
          <p:nvPr>
            <p:ph type="sldNum" sz="quarter" idx="12"/>
          </p:nvPr>
        </p:nvSpPr>
        <p:spPr/>
        <p:txBody>
          <a:bodyPr/>
          <a:lstStyle/>
          <a:p>
            <a:fld id="{A2A17EAB-8B51-5C40-8776-6683E51FA7A0}" type="slidenum">
              <a:rPr lang="en-US" smtClean="0"/>
              <a:t>13</a:t>
            </a:fld>
            <a:endParaRPr lang="en-US"/>
          </a:p>
        </p:txBody>
      </p:sp>
    </p:spTree>
    <p:extLst>
      <p:ext uri="{BB962C8B-B14F-4D97-AF65-F5344CB8AC3E}">
        <p14:creationId xmlns:p14="http://schemas.microsoft.com/office/powerpoint/2010/main" val="3574800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2270667"/>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Review</a:t>
            </a:r>
          </a:p>
          <a:p>
            <a:pPr marL="457200" indent="-457200">
              <a:buFont typeface="+mj-lt"/>
              <a:buAutoNum type="arabicPeriod"/>
            </a:pPr>
            <a:r>
              <a:rPr lang="en-US" dirty="0"/>
              <a:t>Assignment</a:t>
            </a:r>
          </a:p>
          <a:p>
            <a:pPr marL="457200" indent="-457200">
              <a:buFont typeface="+mj-lt"/>
              <a:buAutoNum type="arabicPeriod"/>
            </a:pPr>
            <a:r>
              <a:rPr lang="en-US" dirty="0"/>
              <a:t>Students Present</a:t>
            </a:r>
          </a:p>
        </p:txBody>
      </p:sp>
      <p:sp>
        <p:nvSpPr>
          <p:cNvPr id="4" name="Footer Placeholder 3"/>
          <p:cNvSpPr>
            <a:spLocks noGrp="1"/>
          </p:cNvSpPr>
          <p:nvPr>
            <p:ph type="ftr" sz="quarter" idx="11"/>
          </p:nvPr>
        </p:nvSpPr>
        <p:spPr/>
        <p:txBody>
          <a:bodyPr/>
          <a:lstStyle/>
          <a:p>
            <a:r>
              <a:rPr lang="sk-SK"/>
              <a:t>© 2024 Keith A. Pray</a:t>
            </a:r>
            <a:endParaRPr lang="en-US"/>
          </a:p>
        </p:txBody>
      </p:sp>
      <p:sp>
        <p:nvSpPr>
          <p:cNvPr id="2" name="Slide Number Placeholder 1"/>
          <p:cNvSpPr>
            <a:spLocks noGrp="1"/>
          </p:cNvSpPr>
          <p:nvPr>
            <p:ph type="sldNum" sz="quarter" idx="12"/>
          </p:nvPr>
        </p:nvSpPr>
        <p:spPr/>
        <p:txBody>
          <a:bodyPr/>
          <a:lstStyle/>
          <a:p>
            <a:fld id="{A2A17EAB-8B51-5C40-8776-6683E51FA7A0}" type="slidenum">
              <a:rPr lang="en-US" smtClean="0"/>
              <a:t>14</a:t>
            </a:fld>
            <a:endParaRPr lang="en-US"/>
          </a:p>
        </p:txBody>
      </p:sp>
    </p:spTree>
    <p:extLst>
      <p:ext uri="{BB962C8B-B14F-4D97-AF65-F5344CB8AC3E}">
        <p14:creationId xmlns:p14="http://schemas.microsoft.com/office/powerpoint/2010/main" val="158648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The geopolitics of zero-day exploits</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Bradley Kohler</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2024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15</a:t>
            </a:fld>
            <a:endParaRPr lang="en-US"/>
          </a:p>
        </p:txBody>
      </p:sp>
    </p:spTree>
    <p:extLst>
      <p:ext uri="{BB962C8B-B14F-4D97-AF65-F5344CB8AC3E}">
        <p14:creationId xmlns:p14="http://schemas.microsoft.com/office/powerpoint/2010/main" val="748046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zero day Exploits?</a:t>
            </a:r>
          </a:p>
        </p:txBody>
      </p:sp>
      <p:sp>
        <p:nvSpPr>
          <p:cNvPr id="3" name="Content Placeholder 2"/>
          <p:cNvSpPr>
            <a:spLocks noGrp="1"/>
          </p:cNvSpPr>
          <p:nvPr>
            <p:ph sz="half" idx="1"/>
          </p:nvPr>
        </p:nvSpPr>
        <p:spPr>
          <a:xfrm>
            <a:off x="685800" y="1352551"/>
            <a:ext cx="3215640" cy="3352800"/>
          </a:xfrm>
        </p:spPr>
        <p:txBody>
          <a:bodyPr/>
          <a:lstStyle/>
          <a:p>
            <a:r>
              <a:rPr lang="en-US" dirty="0"/>
              <a:t>Vulnerabilities unknown to a software vendor</a:t>
            </a:r>
          </a:p>
          <a:p>
            <a:r>
              <a:rPr lang="en-US" dirty="0"/>
              <a:t>Used before developers have time to release a patch</a:t>
            </a:r>
          </a:p>
        </p:txBody>
      </p:sp>
      <p:sp>
        <p:nvSpPr>
          <p:cNvPr id="5" name="Footer Placeholder 4"/>
          <p:cNvSpPr>
            <a:spLocks noGrp="1"/>
          </p:cNvSpPr>
          <p:nvPr>
            <p:ph type="ftr" sz="quarter" idx="11"/>
          </p:nvPr>
        </p:nvSpPr>
        <p:spPr/>
        <p:txBody>
          <a:bodyPr/>
          <a:lstStyle/>
          <a:p>
            <a:r>
              <a:rPr lang="sk-SK"/>
              <a:t>© 2024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16</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Bradley Kohler</a:t>
            </a:r>
          </a:p>
        </p:txBody>
      </p:sp>
      <p:pic>
        <p:nvPicPr>
          <p:cNvPr id="23" name="Picture 22" descr="A few icons of people and a few words&#10;&#10;Description automatically generated with medium confidence">
            <a:extLst>
              <a:ext uri="{FF2B5EF4-FFF2-40B4-BE49-F238E27FC236}">
                <a16:creationId xmlns:a16="http://schemas.microsoft.com/office/drawing/2014/main" id="{C03AD3F2-B587-1F9C-FFEB-386B7D3DAF0C}"/>
              </a:ext>
            </a:extLst>
          </p:cNvPr>
          <p:cNvPicPr>
            <a:picLocks noChangeAspect="1"/>
          </p:cNvPicPr>
          <p:nvPr/>
        </p:nvPicPr>
        <p:blipFill>
          <a:blip r:embed="rId3"/>
          <a:stretch>
            <a:fillRect/>
          </a:stretch>
        </p:blipFill>
        <p:spPr>
          <a:xfrm>
            <a:off x="4097295" y="1286737"/>
            <a:ext cx="4929501" cy="2647682"/>
          </a:xfrm>
          <a:prstGeom prst="rect">
            <a:avLst/>
          </a:prstGeom>
        </p:spPr>
      </p:pic>
      <p:sp>
        <p:nvSpPr>
          <p:cNvPr id="24" name="TextBox 23">
            <a:extLst>
              <a:ext uri="{FF2B5EF4-FFF2-40B4-BE49-F238E27FC236}">
                <a16:creationId xmlns:a16="http://schemas.microsoft.com/office/drawing/2014/main" id="{99EC9B50-FC79-A522-C286-455D2FE0C6CD}"/>
              </a:ext>
            </a:extLst>
          </p:cNvPr>
          <p:cNvSpPr txBox="1"/>
          <p:nvPr/>
        </p:nvSpPr>
        <p:spPr>
          <a:xfrm>
            <a:off x="4196035" y="3917443"/>
            <a:ext cx="4732020" cy="286232"/>
          </a:xfrm>
          <a:prstGeom prst="rect">
            <a:avLst/>
          </a:prstGeom>
          <a:noFill/>
        </p:spPr>
        <p:txBody>
          <a:bodyPr wrap="square" rtlCol="0">
            <a:spAutoFit/>
          </a:bodyPr>
          <a:lstStyle/>
          <a:p>
            <a:pPr>
              <a:lnSpc>
                <a:spcPct val="90000"/>
              </a:lnSpc>
            </a:pPr>
            <a:r>
              <a:rPr lang="en-US" sz="1400" dirty="0">
                <a:hlinkClick r:id="rId4"/>
              </a:rPr>
              <a:t>https://www.dashlane.com/blog/zero-day-vulnerability</a:t>
            </a:r>
            <a:r>
              <a:rPr lang="en-US" sz="1400" dirty="0"/>
              <a:t> [4]</a:t>
            </a:r>
          </a:p>
        </p:txBody>
      </p:sp>
    </p:spTree>
    <p:extLst>
      <p:ext uri="{BB962C8B-B14F-4D97-AF65-F5344CB8AC3E}">
        <p14:creationId xmlns:p14="http://schemas.microsoft.com/office/powerpoint/2010/main" val="42358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Historical context</a:t>
            </a:r>
          </a:p>
        </p:txBody>
      </p:sp>
      <p:sp>
        <p:nvSpPr>
          <p:cNvPr id="3" name="Content Placeholder 2"/>
          <p:cNvSpPr>
            <a:spLocks noGrp="1"/>
          </p:cNvSpPr>
          <p:nvPr>
            <p:ph sz="half" idx="1"/>
          </p:nvPr>
        </p:nvSpPr>
        <p:spPr/>
        <p:txBody>
          <a:bodyPr>
            <a:normAutofit/>
          </a:bodyPr>
          <a:lstStyle/>
          <a:p>
            <a:r>
              <a:rPr lang="en-US" dirty="0"/>
              <a:t>Websites like </a:t>
            </a:r>
            <a:r>
              <a:rPr lang="en-US" dirty="0" err="1"/>
              <a:t>Bugtraq</a:t>
            </a:r>
            <a:r>
              <a:rPr lang="en-US" dirty="0"/>
              <a:t> in the 90s shared zero-days before hackers had interest in money [3].</a:t>
            </a:r>
          </a:p>
          <a:p>
            <a:r>
              <a:rPr lang="en-US" dirty="0"/>
              <a:t>A market began to form as various entities began to realize the potential of these exploits.</a:t>
            </a:r>
          </a:p>
          <a:p>
            <a:r>
              <a:rPr lang="en-US" dirty="0"/>
              <a:t>Eventually, mostly governments were purchasing these exploits [2].</a:t>
            </a:r>
          </a:p>
        </p:txBody>
      </p:sp>
      <p:sp>
        <p:nvSpPr>
          <p:cNvPr id="5" name="Footer Placeholder 4"/>
          <p:cNvSpPr>
            <a:spLocks noGrp="1"/>
          </p:cNvSpPr>
          <p:nvPr>
            <p:ph type="ftr" sz="quarter" idx="11"/>
          </p:nvPr>
        </p:nvSpPr>
        <p:spPr/>
        <p:txBody>
          <a:bodyPr/>
          <a:lstStyle/>
          <a:p>
            <a:r>
              <a:rPr lang="sk-SK"/>
              <a:t>© 2024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17</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Bradley Kohler</a:t>
            </a:r>
            <a:endParaRPr lang="en-US" sz="1400" dirty="0">
              <a:solidFill>
                <a:schemeClr val="tx1"/>
              </a:solidFill>
              <a:latin typeface="+mj-lt"/>
            </a:endParaRPr>
          </a:p>
        </p:txBody>
      </p:sp>
      <p:graphicFrame>
        <p:nvGraphicFramePr>
          <p:cNvPr id="11" name="Chart 10">
            <a:extLst>
              <a:ext uri="{FF2B5EF4-FFF2-40B4-BE49-F238E27FC236}">
                <a16:creationId xmlns:a16="http://schemas.microsoft.com/office/drawing/2014/main" id="{71DB5221-265B-5D1A-CC23-ED623AD5F4A4}"/>
              </a:ext>
            </a:extLst>
          </p:cNvPr>
          <p:cNvGraphicFramePr/>
          <p:nvPr/>
        </p:nvGraphicFramePr>
        <p:xfrm>
          <a:off x="4419600" y="1171955"/>
          <a:ext cx="4640580" cy="345313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72223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Geopolitical implications</a:t>
            </a:r>
          </a:p>
        </p:txBody>
      </p:sp>
      <p:sp>
        <p:nvSpPr>
          <p:cNvPr id="3" name="Content Placeholder 2"/>
          <p:cNvSpPr>
            <a:spLocks noGrp="1"/>
          </p:cNvSpPr>
          <p:nvPr>
            <p:ph sz="half" idx="1"/>
          </p:nvPr>
        </p:nvSpPr>
        <p:spPr>
          <a:xfrm>
            <a:off x="685800" y="1352551"/>
            <a:ext cx="3307080" cy="3352800"/>
          </a:xfrm>
        </p:spPr>
        <p:txBody>
          <a:bodyPr>
            <a:normAutofit fontScale="92500" lnSpcReduction="10000"/>
          </a:bodyPr>
          <a:lstStyle/>
          <a:p>
            <a:r>
              <a:rPr lang="en-US" dirty="0"/>
              <a:t>Espionage</a:t>
            </a:r>
          </a:p>
          <a:p>
            <a:pPr lvl="1"/>
            <a:r>
              <a:rPr lang="en-US" dirty="0"/>
              <a:t>Leaked documents show that the NSA does not disclose zero-day vulnerabilities they know about. [18]</a:t>
            </a:r>
          </a:p>
          <a:p>
            <a:pPr lvl="2"/>
            <a:r>
              <a:rPr lang="en-US" dirty="0"/>
              <a:t>14 iOS exploits, ~two dozen for Android devices, and others that target Windows and Linux operating systems [18]</a:t>
            </a:r>
          </a:p>
          <a:p>
            <a:r>
              <a:rPr lang="en-US" dirty="0"/>
              <a:t>Sabotage</a:t>
            </a:r>
          </a:p>
          <a:p>
            <a:pPr lvl="1"/>
            <a:r>
              <a:rPr lang="en-US" dirty="0"/>
              <a:t>Stuxnet spied on Iranian nuclear facilities [8]</a:t>
            </a:r>
          </a:p>
          <a:p>
            <a:r>
              <a:rPr lang="en-US" dirty="0"/>
              <a:t>How can you ensure that vulnerabilities don’t end up in the wrong hands?</a:t>
            </a:r>
          </a:p>
        </p:txBody>
      </p:sp>
      <p:sp>
        <p:nvSpPr>
          <p:cNvPr id="4" name="Content Placeholder 3"/>
          <p:cNvSpPr>
            <a:spLocks noGrp="1"/>
          </p:cNvSpPr>
          <p:nvPr>
            <p:ph sz="half" idx="2"/>
          </p:nvPr>
        </p:nvSpPr>
        <p:spPr>
          <a:ln>
            <a:solidFill>
              <a:schemeClr val="bg1"/>
            </a:solidFill>
          </a:ln>
        </p:spPr>
        <p:txBody>
          <a:bodyPr anchor="ctr">
            <a:normAutofit fontScale="92500" lnSpcReduction="10000"/>
          </a:bodyPr>
          <a:lstStyle/>
          <a:p>
            <a:pPr marL="0" indent="0" algn="ctr">
              <a:buNone/>
            </a:pPr>
            <a:r>
              <a:rPr lang="en-US" dirty="0"/>
              <a:t>&lt;Graphic as big as will fit&gt;</a:t>
            </a:r>
          </a:p>
        </p:txBody>
      </p:sp>
      <p:sp>
        <p:nvSpPr>
          <p:cNvPr id="5" name="Footer Placeholder 4"/>
          <p:cNvSpPr>
            <a:spLocks noGrp="1"/>
          </p:cNvSpPr>
          <p:nvPr>
            <p:ph type="ftr" sz="quarter" idx="11"/>
          </p:nvPr>
        </p:nvSpPr>
        <p:spPr/>
        <p:txBody>
          <a:bodyPr/>
          <a:lstStyle/>
          <a:p>
            <a:r>
              <a:rPr lang="sk-SK"/>
              <a:t>© 2024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18</a:t>
            </a:fld>
            <a:endParaRPr lang="en-US"/>
          </a:p>
        </p:txBody>
      </p:sp>
      <p:sp>
        <p:nvSpPr>
          <p:cNvPr id="10" name="TextBox 9">
            <a:extLst>
              <a:ext uri="{FF2B5EF4-FFF2-40B4-BE49-F238E27FC236}">
                <a16:creationId xmlns:a16="http://schemas.microsoft.com/office/drawing/2014/main" id="{86A77FEE-9E59-7A47-9E0F-AB8944C88D2A}"/>
              </a:ext>
            </a:extLst>
          </p:cNvPr>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Bradley Kohler</a:t>
            </a:r>
            <a:endParaRPr lang="en-US" sz="1400" dirty="0">
              <a:solidFill>
                <a:schemeClr val="tx1"/>
              </a:solidFill>
              <a:latin typeface="+mj-lt"/>
            </a:endParaRPr>
          </a:p>
        </p:txBody>
      </p:sp>
      <p:pic>
        <p:nvPicPr>
          <p:cNvPr id="13" name="Picture 12" descr="A graph of the number of cyberattacks&#10;&#10;Description automatically generated">
            <a:extLst>
              <a:ext uri="{FF2B5EF4-FFF2-40B4-BE49-F238E27FC236}">
                <a16:creationId xmlns:a16="http://schemas.microsoft.com/office/drawing/2014/main" id="{A4FFF658-7005-2260-B891-D048B86F1876}"/>
              </a:ext>
            </a:extLst>
          </p:cNvPr>
          <p:cNvPicPr>
            <a:picLocks noChangeAspect="1"/>
          </p:cNvPicPr>
          <p:nvPr/>
        </p:nvPicPr>
        <p:blipFill>
          <a:blip r:embed="rId3"/>
          <a:stretch>
            <a:fillRect/>
          </a:stretch>
        </p:blipFill>
        <p:spPr>
          <a:xfrm>
            <a:off x="4083811" y="1028700"/>
            <a:ext cx="4776419" cy="3893820"/>
          </a:xfrm>
          <a:prstGeom prst="rect">
            <a:avLst/>
          </a:prstGeom>
        </p:spPr>
      </p:pic>
    </p:spTree>
    <p:extLst>
      <p:ext uri="{BB962C8B-B14F-4D97-AF65-F5344CB8AC3E}">
        <p14:creationId xmlns:p14="http://schemas.microsoft.com/office/powerpoint/2010/main" val="164539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zero-days in geopolitics</a:t>
            </a:r>
          </a:p>
        </p:txBody>
      </p:sp>
      <p:sp>
        <p:nvSpPr>
          <p:cNvPr id="3" name="Content Placeholder 2"/>
          <p:cNvSpPr>
            <a:spLocks noGrp="1"/>
          </p:cNvSpPr>
          <p:nvPr>
            <p:ph sz="half" idx="1"/>
          </p:nvPr>
        </p:nvSpPr>
        <p:spPr>
          <a:xfrm>
            <a:off x="685800" y="1352551"/>
            <a:ext cx="3139440" cy="3352800"/>
          </a:xfrm>
        </p:spPr>
        <p:txBody>
          <a:bodyPr>
            <a:normAutofit/>
          </a:bodyPr>
          <a:lstStyle/>
          <a:p>
            <a:r>
              <a:rPr lang="en-US" dirty="0"/>
              <a:t>Russia: Ransomware attack, </a:t>
            </a:r>
            <a:r>
              <a:rPr lang="en-US" dirty="0" err="1"/>
              <a:t>NotPetya</a:t>
            </a:r>
            <a:r>
              <a:rPr lang="en-US" dirty="0"/>
              <a:t>, primarily on Ukrainian banks, newspapers, electricity firms, public transportation, and healthcare. [6][17]</a:t>
            </a:r>
          </a:p>
          <a:p>
            <a:pPr lvl="1"/>
            <a:r>
              <a:rPr lang="en-US" dirty="0"/>
              <a:t>Caused more than $10 billion in damages [15]</a:t>
            </a:r>
          </a:p>
          <a:p>
            <a:pPr lvl="1"/>
            <a:r>
              <a:rPr lang="en-US" dirty="0"/>
              <a:t>Deactivated the radiation monitoring system at Chernobyl [16]</a:t>
            </a:r>
          </a:p>
        </p:txBody>
      </p:sp>
      <p:sp>
        <p:nvSpPr>
          <p:cNvPr id="5" name="Footer Placeholder 4"/>
          <p:cNvSpPr>
            <a:spLocks noGrp="1"/>
          </p:cNvSpPr>
          <p:nvPr>
            <p:ph type="ftr" sz="quarter" idx="11"/>
          </p:nvPr>
        </p:nvSpPr>
        <p:spPr/>
        <p:txBody>
          <a:bodyPr/>
          <a:lstStyle/>
          <a:p>
            <a:r>
              <a:rPr lang="sk-SK"/>
              <a:t>© 2024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19</a:t>
            </a:fld>
            <a:endParaRPr lang="en-US"/>
          </a:p>
        </p:txBody>
      </p:sp>
      <p:sp>
        <p:nvSpPr>
          <p:cNvPr id="8" name="TextBox 7">
            <a:extLst>
              <a:ext uri="{FF2B5EF4-FFF2-40B4-BE49-F238E27FC236}">
                <a16:creationId xmlns:a16="http://schemas.microsoft.com/office/drawing/2014/main" id="{3652EB4F-2C6E-9D1C-EE84-99F47984AFBB}"/>
              </a:ext>
            </a:extLst>
          </p:cNvPr>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Bradley Kohler</a:t>
            </a:r>
            <a:endParaRPr lang="en-US" sz="1400" dirty="0">
              <a:solidFill>
                <a:schemeClr val="tx1"/>
              </a:solidFill>
              <a:latin typeface="+mj-lt"/>
            </a:endParaRPr>
          </a:p>
        </p:txBody>
      </p:sp>
      <p:pic>
        <p:nvPicPr>
          <p:cNvPr id="12" name="Picture 11" descr="A red background with white symbols on it&#10;&#10;Description automatically generated">
            <a:extLst>
              <a:ext uri="{FF2B5EF4-FFF2-40B4-BE49-F238E27FC236}">
                <a16:creationId xmlns:a16="http://schemas.microsoft.com/office/drawing/2014/main" id="{9DD00415-F543-1562-ECB4-A08D92123488}"/>
              </a:ext>
            </a:extLst>
          </p:cNvPr>
          <p:cNvPicPr>
            <a:picLocks noChangeAspect="1"/>
          </p:cNvPicPr>
          <p:nvPr/>
        </p:nvPicPr>
        <p:blipFill>
          <a:blip r:embed="rId3"/>
          <a:stretch>
            <a:fillRect/>
          </a:stretch>
        </p:blipFill>
        <p:spPr>
          <a:xfrm>
            <a:off x="3927981" y="1352551"/>
            <a:ext cx="4903599" cy="2724222"/>
          </a:xfrm>
          <a:prstGeom prst="rect">
            <a:avLst/>
          </a:prstGeom>
        </p:spPr>
      </p:pic>
      <p:sp>
        <p:nvSpPr>
          <p:cNvPr id="13" name="TextBox 12">
            <a:extLst>
              <a:ext uri="{FF2B5EF4-FFF2-40B4-BE49-F238E27FC236}">
                <a16:creationId xmlns:a16="http://schemas.microsoft.com/office/drawing/2014/main" id="{A5B1603A-BE3C-6A98-89D7-D344C1546C1E}"/>
              </a:ext>
            </a:extLst>
          </p:cNvPr>
          <p:cNvSpPr txBox="1"/>
          <p:nvPr/>
        </p:nvSpPr>
        <p:spPr>
          <a:xfrm>
            <a:off x="3927981" y="3902362"/>
            <a:ext cx="4998720" cy="997196"/>
          </a:xfrm>
          <a:prstGeom prst="rect">
            <a:avLst/>
          </a:prstGeom>
          <a:noFill/>
        </p:spPr>
        <p:txBody>
          <a:bodyPr wrap="square" rtlCol="0">
            <a:spAutoFit/>
          </a:bodyPr>
          <a:lstStyle/>
          <a:p>
            <a:endParaRPr lang="en-US" sz="1200" dirty="0">
              <a:solidFill>
                <a:srgbClr val="000000"/>
              </a:solidFill>
              <a:effectLst/>
              <a:latin typeface="Calibri" panose="020F0502020204030204" pitchFamily="34" charset="0"/>
            </a:endParaRPr>
          </a:p>
          <a:p>
            <a:r>
              <a:rPr lang="en-US" sz="1200" dirty="0">
                <a:effectLst/>
              </a:rPr>
              <a:t>Skull and crossbones that were displayed as part of the original version of Petya. [7]</a:t>
            </a:r>
          </a:p>
          <a:p>
            <a:r>
              <a:rPr lang="en-US" sz="1200" dirty="0">
                <a:solidFill>
                  <a:srgbClr val="000000"/>
                </a:solidFill>
                <a:effectLst/>
                <a:latin typeface="Calibri" panose="020F0502020204030204" pitchFamily="34" charset="0"/>
              </a:rPr>
              <a:t>‌</a:t>
            </a:r>
          </a:p>
          <a:p>
            <a:pPr>
              <a:lnSpc>
                <a:spcPct val="90000"/>
              </a:lnSpc>
            </a:pPr>
            <a:endParaRPr lang="en-US" sz="1200" dirty="0"/>
          </a:p>
        </p:txBody>
      </p:sp>
    </p:spTree>
    <p:extLst>
      <p:ext uri="{BB962C8B-B14F-4D97-AF65-F5344CB8AC3E}">
        <p14:creationId xmlns:p14="http://schemas.microsoft.com/office/powerpoint/2010/main" val="1555294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A4C08A3-2E22-BC41-B6CE-060FE9056722}"/>
              </a:ext>
            </a:extLst>
          </p:cNvPr>
          <p:cNvSpPr>
            <a:spLocks noGrp="1"/>
          </p:cNvSpPr>
          <p:nvPr>
            <p:ph type="ftr" sz="quarter" idx="11"/>
          </p:nvPr>
        </p:nvSpPr>
        <p:spPr/>
        <p:txBody>
          <a:bodyPr/>
          <a:lstStyle/>
          <a:p>
            <a:r>
              <a:rPr lang="sk-SK"/>
              <a:t>© 2024 Keith A. Pray</a:t>
            </a:r>
            <a:endParaRPr lang="en-US"/>
          </a:p>
        </p:txBody>
      </p:sp>
      <p:sp>
        <p:nvSpPr>
          <p:cNvPr id="5" name="Slide Number Placeholder 4">
            <a:extLst>
              <a:ext uri="{FF2B5EF4-FFF2-40B4-BE49-F238E27FC236}">
                <a16:creationId xmlns:a16="http://schemas.microsoft.com/office/drawing/2014/main" id="{A027194A-2C8C-B24C-8508-6E2F814C4AA5}"/>
              </a:ext>
            </a:extLst>
          </p:cNvPr>
          <p:cNvSpPr>
            <a:spLocks noGrp="1"/>
          </p:cNvSpPr>
          <p:nvPr>
            <p:ph type="sldNum" sz="quarter" idx="12"/>
          </p:nvPr>
        </p:nvSpPr>
        <p:spPr/>
        <p:txBody>
          <a:bodyPr/>
          <a:lstStyle/>
          <a:p>
            <a:fld id="{A2A17EAB-8B51-5C40-8776-6683E51FA7A0}" type="slidenum">
              <a:rPr lang="en-US" smtClean="0"/>
              <a:t>2</a:t>
            </a:fld>
            <a:endParaRPr lang="en-US"/>
          </a:p>
        </p:txBody>
      </p:sp>
      <p:pic>
        <p:nvPicPr>
          <p:cNvPr id="6" name="Picture 5">
            <a:extLst>
              <a:ext uri="{FF2B5EF4-FFF2-40B4-BE49-F238E27FC236}">
                <a16:creationId xmlns:a16="http://schemas.microsoft.com/office/drawing/2014/main" id="{F264E5C5-0925-B24B-ADAD-72E709EE4448}"/>
              </a:ext>
            </a:extLst>
          </p:cNvPr>
          <p:cNvPicPr>
            <a:picLocks noChangeAspect="1"/>
          </p:cNvPicPr>
          <p:nvPr/>
        </p:nvPicPr>
        <p:blipFill>
          <a:blip r:embed="rId3"/>
          <a:stretch>
            <a:fillRect/>
          </a:stretch>
        </p:blipFill>
        <p:spPr>
          <a:xfrm>
            <a:off x="1519506" y="320934"/>
            <a:ext cx="6104988" cy="5370739"/>
          </a:xfrm>
          <a:prstGeom prst="rect">
            <a:avLst/>
          </a:prstGeom>
        </p:spPr>
      </p:pic>
      <p:sp>
        <p:nvSpPr>
          <p:cNvPr id="7" name="TextBox 6">
            <a:extLst>
              <a:ext uri="{FF2B5EF4-FFF2-40B4-BE49-F238E27FC236}">
                <a16:creationId xmlns:a16="http://schemas.microsoft.com/office/drawing/2014/main" id="{B4F6EF76-1FC3-DE41-8ABB-F47A1D085C3B}"/>
              </a:ext>
            </a:extLst>
          </p:cNvPr>
          <p:cNvSpPr txBox="1"/>
          <p:nvPr/>
        </p:nvSpPr>
        <p:spPr>
          <a:xfrm rot="16200000">
            <a:off x="5301196" y="2644233"/>
            <a:ext cx="4863581" cy="216982"/>
          </a:xfrm>
          <a:prstGeom prst="rect">
            <a:avLst/>
          </a:prstGeom>
          <a:noFill/>
        </p:spPr>
        <p:txBody>
          <a:bodyPr wrap="square" rtlCol="0">
            <a:spAutoFit/>
          </a:bodyPr>
          <a:lstStyle/>
          <a:p>
            <a:pPr>
              <a:lnSpc>
                <a:spcPct val="90000"/>
              </a:lnSpc>
            </a:pPr>
            <a:r>
              <a:rPr lang="en-US" sz="900" dirty="0"/>
              <a:t>https://cointelegraph.com/storage/uploads/view/5e8f6e0d3a029807dfe181dc3d160cf0.png</a:t>
            </a:r>
          </a:p>
        </p:txBody>
      </p:sp>
    </p:spTree>
    <p:extLst>
      <p:ext uri="{BB962C8B-B14F-4D97-AF65-F5344CB8AC3E}">
        <p14:creationId xmlns:p14="http://schemas.microsoft.com/office/powerpoint/2010/main" val="441977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zero-days in geopolitics</a:t>
            </a:r>
          </a:p>
        </p:txBody>
      </p:sp>
      <p:sp>
        <p:nvSpPr>
          <p:cNvPr id="3" name="Content Placeholder 2"/>
          <p:cNvSpPr>
            <a:spLocks noGrp="1"/>
          </p:cNvSpPr>
          <p:nvPr>
            <p:ph sz="half" idx="1"/>
          </p:nvPr>
        </p:nvSpPr>
        <p:spPr>
          <a:xfrm>
            <a:off x="685800" y="1352551"/>
            <a:ext cx="2926080" cy="3352800"/>
          </a:xfrm>
        </p:spPr>
        <p:txBody>
          <a:bodyPr>
            <a:normAutofit/>
          </a:bodyPr>
          <a:lstStyle/>
          <a:p>
            <a:r>
              <a:rPr lang="en-US" dirty="0"/>
              <a:t>USA/Israel: Stuxnet worm used multiple zero-day exploits to target Iranian uranium enrichment facilities to cripple their nuclear facilities [8].</a:t>
            </a:r>
          </a:p>
        </p:txBody>
      </p:sp>
      <p:sp>
        <p:nvSpPr>
          <p:cNvPr id="5" name="Footer Placeholder 4"/>
          <p:cNvSpPr>
            <a:spLocks noGrp="1"/>
          </p:cNvSpPr>
          <p:nvPr>
            <p:ph type="ftr" sz="quarter" idx="11"/>
          </p:nvPr>
        </p:nvSpPr>
        <p:spPr/>
        <p:txBody>
          <a:bodyPr/>
          <a:lstStyle/>
          <a:p>
            <a:r>
              <a:rPr lang="sk-SK"/>
              <a:t>© 2024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20</a:t>
            </a:fld>
            <a:endParaRPr lang="en-US"/>
          </a:p>
        </p:txBody>
      </p:sp>
      <p:sp>
        <p:nvSpPr>
          <p:cNvPr id="8" name="TextBox 7">
            <a:extLst>
              <a:ext uri="{FF2B5EF4-FFF2-40B4-BE49-F238E27FC236}">
                <a16:creationId xmlns:a16="http://schemas.microsoft.com/office/drawing/2014/main" id="{65958709-4FE6-8FF9-1236-E8E3921A6170}"/>
              </a:ext>
            </a:extLst>
          </p:cNvPr>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Bradley Kohler</a:t>
            </a:r>
            <a:endParaRPr lang="en-US" sz="1400" dirty="0">
              <a:solidFill>
                <a:schemeClr val="tx1"/>
              </a:solidFill>
              <a:latin typeface="+mj-lt"/>
            </a:endParaRPr>
          </a:p>
        </p:txBody>
      </p:sp>
      <p:pic>
        <p:nvPicPr>
          <p:cNvPr id="14" name="Picture 13" descr="A diagram of a computer system&#10;&#10;Description automatically generated">
            <a:extLst>
              <a:ext uri="{FF2B5EF4-FFF2-40B4-BE49-F238E27FC236}">
                <a16:creationId xmlns:a16="http://schemas.microsoft.com/office/drawing/2014/main" id="{77E77631-6B16-6CCA-C08E-958FA504B7A7}"/>
              </a:ext>
            </a:extLst>
          </p:cNvPr>
          <p:cNvPicPr>
            <a:picLocks noChangeAspect="1"/>
          </p:cNvPicPr>
          <p:nvPr/>
        </p:nvPicPr>
        <p:blipFill>
          <a:blip r:embed="rId3"/>
          <a:stretch>
            <a:fillRect/>
          </a:stretch>
        </p:blipFill>
        <p:spPr>
          <a:xfrm>
            <a:off x="3848100" y="1026414"/>
            <a:ext cx="5067808" cy="3800856"/>
          </a:xfrm>
          <a:prstGeom prst="rect">
            <a:avLst/>
          </a:prstGeom>
        </p:spPr>
      </p:pic>
      <p:sp>
        <p:nvSpPr>
          <p:cNvPr id="15" name="TextBox 14">
            <a:extLst>
              <a:ext uri="{FF2B5EF4-FFF2-40B4-BE49-F238E27FC236}">
                <a16:creationId xmlns:a16="http://schemas.microsoft.com/office/drawing/2014/main" id="{6EF73E0A-81B5-C201-0F66-A336C534FD85}"/>
              </a:ext>
            </a:extLst>
          </p:cNvPr>
          <p:cNvSpPr txBox="1"/>
          <p:nvPr/>
        </p:nvSpPr>
        <p:spPr>
          <a:xfrm>
            <a:off x="3848100" y="4827270"/>
            <a:ext cx="5097780" cy="258532"/>
          </a:xfrm>
          <a:prstGeom prst="rect">
            <a:avLst/>
          </a:prstGeom>
          <a:noFill/>
        </p:spPr>
        <p:txBody>
          <a:bodyPr wrap="square" rtlCol="0">
            <a:spAutoFit/>
          </a:bodyPr>
          <a:lstStyle/>
          <a:p>
            <a:pPr algn="ctr">
              <a:lnSpc>
                <a:spcPct val="90000"/>
              </a:lnSpc>
            </a:pPr>
            <a:r>
              <a:rPr lang="en-US" sz="1200" dirty="0">
                <a:hlinkClick r:id="rId4"/>
              </a:rPr>
              <a:t>https://spectrum.ieee.org/the-real-story-of-stuxnet</a:t>
            </a:r>
            <a:r>
              <a:rPr lang="en-US" sz="1200" dirty="0"/>
              <a:t> [9]</a:t>
            </a:r>
          </a:p>
        </p:txBody>
      </p:sp>
    </p:spTree>
    <p:extLst>
      <p:ext uri="{BB962C8B-B14F-4D97-AF65-F5344CB8AC3E}">
        <p14:creationId xmlns:p14="http://schemas.microsoft.com/office/powerpoint/2010/main" val="2277809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zero-days in geopolitics</a:t>
            </a:r>
          </a:p>
        </p:txBody>
      </p:sp>
      <p:sp>
        <p:nvSpPr>
          <p:cNvPr id="3" name="Content Placeholder 2"/>
          <p:cNvSpPr>
            <a:spLocks noGrp="1"/>
          </p:cNvSpPr>
          <p:nvPr>
            <p:ph sz="half" idx="1"/>
          </p:nvPr>
        </p:nvSpPr>
        <p:spPr>
          <a:xfrm>
            <a:off x="685800" y="1352551"/>
            <a:ext cx="3215640" cy="3352800"/>
          </a:xfrm>
        </p:spPr>
        <p:txBody>
          <a:bodyPr>
            <a:normAutofit fontScale="92500"/>
          </a:bodyPr>
          <a:lstStyle/>
          <a:p>
            <a:r>
              <a:rPr lang="en-US" dirty="0"/>
              <a:t>China: Eight zero-day vulnerabilities exploited by China in 2021, and seven 2022, highest of any country. [13][14]</a:t>
            </a:r>
          </a:p>
          <a:p>
            <a:pPr lvl="1"/>
            <a:r>
              <a:rPr lang="en-US" dirty="0"/>
              <a:t>Used a vulnerability in Microsoft Office to run code remotely [13]</a:t>
            </a:r>
          </a:p>
          <a:p>
            <a:pPr lvl="1"/>
            <a:r>
              <a:rPr lang="en-US" dirty="0"/>
              <a:t>Used multiple vulnerabilities in </a:t>
            </a:r>
            <a:r>
              <a:rPr lang="en-US" dirty="0" err="1"/>
              <a:t>FortiOS</a:t>
            </a:r>
            <a:r>
              <a:rPr lang="en-US" dirty="0"/>
              <a:t>, a cybersecurity platform, to run code remotely [19] </a:t>
            </a:r>
          </a:p>
          <a:p>
            <a:pPr lvl="1"/>
            <a:r>
              <a:rPr lang="en-US" dirty="0"/>
              <a:t>Chinese cyber espionage operations suggest that China is no longer deterred by formal government statements. [13] </a:t>
            </a:r>
          </a:p>
        </p:txBody>
      </p:sp>
      <p:sp>
        <p:nvSpPr>
          <p:cNvPr id="5" name="Footer Placeholder 4"/>
          <p:cNvSpPr>
            <a:spLocks noGrp="1"/>
          </p:cNvSpPr>
          <p:nvPr>
            <p:ph type="ftr" sz="quarter" idx="11"/>
          </p:nvPr>
        </p:nvSpPr>
        <p:spPr/>
        <p:txBody>
          <a:bodyPr/>
          <a:lstStyle/>
          <a:p>
            <a:r>
              <a:rPr lang="sk-SK"/>
              <a:t>© 2024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21</a:t>
            </a:fld>
            <a:endParaRPr lang="en-US"/>
          </a:p>
        </p:txBody>
      </p:sp>
      <p:sp>
        <p:nvSpPr>
          <p:cNvPr id="8" name="TextBox 7">
            <a:extLst>
              <a:ext uri="{FF2B5EF4-FFF2-40B4-BE49-F238E27FC236}">
                <a16:creationId xmlns:a16="http://schemas.microsoft.com/office/drawing/2014/main" id="{84788D97-D6DE-D728-FE17-76FF22570DD8}"/>
              </a:ext>
            </a:extLst>
          </p:cNvPr>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Bradley Kohler</a:t>
            </a:r>
            <a:endParaRPr lang="en-US" sz="1400" dirty="0">
              <a:solidFill>
                <a:schemeClr val="tx1"/>
              </a:solidFill>
              <a:latin typeface="+mj-lt"/>
            </a:endParaRPr>
          </a:p>
        </p:txBody>
      </p:sp>
      <p:pic>
        <p:nvPicPr>
          <p:cNvPr id="1028" name="Picture 4">
            <a:extLst>
              <a:ext uri="{FF2B5EF4-FFF2-40B4-BE49-F238E27FC236}">
                <a16:creationId xmlns:a16="http://schemas.microsoft.com/office/drawing/2014/main" id="{D9E2D058-AD52-29E8-F934-783787BA06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3340" y="1075497"/>
            <a:ext cx="5058728" cy="3695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253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Ethical and legal considerations</a:t>
            </a:r>
          </a:p>
        </p:txBody>
      </p:sp>
      <p:sp>
        <p:nvSpPr>
          <p:cNvPr id="3" name="Content Placeholder 2"/>
          <p:cNvSpPr>
            <a:spLocks noGrp="1"/>
          </p:cNvSpPr>
          <p:nvPr>
            <p:ph sz="half" idx="1"/>
          </p:nvPr>
        </p:nvSpPr>
        <p:spPr>
          <a:xfrm>
            <a:off x="685800" y="1352551"/>
            <a:ext cx="8122920" cy="3352800"/>
          </a:xfrm>
        </p:spPr>
        <p:txBody>
          <a:bodyPr>
            <a:normAutofit fontScale="85000" lnSpcReduction="20000"/>
          </a:bodyPr>
          <a:lstStyle/>
          <a:p>
            <a:r>
              <a:rPr lang="en-US" dirty="0"/>
              <a:t>Risks of stockpiling zero-days</a:t>
            </a:r>
          </a:p>
          <a:p>
            <a:pPr lvl="1"/>
            <a:r>
              <a:rPr lang="en-US" dirty="0"/>
              <a:t>Can be leaked</a:t>
            </a:r>
          </a:p>
          <a:p>
            <a:pPr lvl="1"/>
            <a:r>
              <a:rPr lang="en-US" dirty="0"/>
              <a:t>Leaves all software uses at risk</a:t>
            </a:r>
          </a:p>
          <a:p>
            <a:pPr lvl="1"/>
            <a:r>
              <a:rPr lang="en-US" dirty="0"/>
              <a:t>Contributes to the growing black market of zero-day vulnerabilities </a:t>
            </a:r>
          </a:p>
          <a:p>
            <a:r>
              <a:rPr lang="en-US" dirty="0"/>
              <a:t>Should governments disclose vulnerabilities?</a:t>
            </a:r>
          </a:p>
          <a:p>
            <a:pPr lvl="1"/>
            <a:r>
              <a:rPr lang="en-US" dirty="0"/>
              <a:t>Companies like Microsoft have criticized governments for not informing them about vulnerabilities in their software. [10].</a:t>
            </a:r>
          </a:p>
          <a:p>
            <a:pPr lvl="1"/>
            <a:r>
              <a:rPr lang="en-US" dirty="0"/>
              <a:t>When surveyed, most Americans favor disclosure, even if withholding could save lives in a future conflict. [12]</a:t>
            </a:r>
          </a:p>
          <a:p>
            <a:r>
              <a:rPr lang="en-US" dirty="0"/>
              <a:t>The Vulnerabilities Equities Process (2010), released by the US [12]</a:t>
            </a:r>
          </a:p>
          <a:p>
            <a:pPr lvl="1"/>
            <a:r>
              <a:rPr lang="en-US" dirty="0"/>
              <a:t>Guides executive decisions on disclosing vulnerabilities</a:t>
            </a:r>
          </a:p>
          <a:p>
            <a:pPr lvl="1"/>
            <a:r>
              <a:rPr lang="en-US" dirty="0"/>
              <a:t>Considers their longevity, likelihood of being leaked, and potential consequences</a:t>
            </a:r>
          </a:p>
          <a:p>
            <a:pPr lvl="1"/>
            <a:r>
              <a:rPr lang="en-US" dirty="0"/>
              <a:t>Vague</a:t>
            </a:r>
          </a:p>
          <a:p>
            <a:pPr lvl="1"/>
            <a:r>
              <a:rPr lang="en-US" dirty="0"/>
              <a:t>Not enforceable</a:t>
            </a:r>
          </a:p>
        </p:txBody>
      </p:sp>
      <p:sp>
        <p:nvSpPr>
          <p:cNvPr id="5" name="Footer Placeholder 4"/>
          <p:cNvSpPr>
            <a:spLocks noGrp="1"/>
          </p:cNvSpPr>
          <p:nvPr>
            <p:ph type="ftr" sz="quarter" idx="11"/>
          </p:nvPr>
        </p:nvSpPr>
        <p:spPr/>
        <p:txBody>
          <a:bodyPr/>
          <a:lstStyle/>
          <a:p>
            <a:r>
              <a:rPr lang="sk-SK"/>
              <a:t>© 2024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22</a:t>
            </a:fld>
            <a:endParaRPr lang="en-US"/>
          </a:p>
        </p:txBody>
      </p:sp>
      <p:sp>
        <p:nvSpPr>
          <p:cNvPr id="8" name="TextBox 7">
            <a:extLst>
              <a:ext uri="{FF2B5EF4-FFF2-40B4-BE49-F238E27FC236}">
                <a16:creationId xmlns:a16="http://schemas.microsoft.com/office/drawing/2014/main" id="{617C9583-3C9A-A08C-3A45-6C92DBED1266}"/>
              </a:ext>
            </a:extLst>
          </p:cNvPr>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Bradley Kohler</a:t>
            </a:r>
            <a:endParaRPr lang="en-US" sz="1400" dirty="0">
              <a:solidFill>
                <a:schemeClr val="tx1"/>
              </a:solidFill>
              <a:latin typeface="+mj-lt"/>
            </a:endParaRPr>
          </a:p>
        </p:txBody>
      </p:sp>
    </p:spTree>
    <p:extLst>
      <p:ext uri="{BB962C8B-B14F-4D97-AF65-F5344CB8AC3E}">
        <p14:creationId xmlns:p14="http://schemas.microsoft.com/office/powerpoint/2010/main" val="18460849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sz="half" idx="1"/>
          </p:nvPr>
        </p:nvSpPr>
        <p:spPr>
          <a:xfrm>
            <a:off x="685800" y="1352551"/>
            <a:ext cx="4029324" cy="3352800"/>
          </a:xfrm>
        </p:spPr>
        <p:txBody>
          <a:bodyPr>
            <a:normAutofit lnSpcReduction="10000"/>
          </a:bodyPr>
          <a:lstStyle/>
          <a:p>
            <a:r>
              <a:rPr lang="en-US" dirty="0"/>
              <a:t>Zero-day vulnerabilities are primarily being used by government agencies instead of independent organizations. [2]</a:t>
            </a:r>
          </a:p>
          <a:p>
            <a:r>
              <a:rPr lang="en-US" dirty="0"/>
              <a:t>Regulations such as the Vulnerabilities Equities Process (2010) are unclear and often not enforceable. [12]</a:t>
            </a:r>
          </a:p>
          <a:p>
            <a:r>
              <a:rPr lang="en-US" dirty="0"/>
              <a:t>Users’ security is at risk due to the stockpiling of zero-day vulnerabilities for geopolitical purposes.</a:t>
            </a:r>
          </a:p>
        </p:txBody>
      </p:sp>
      <p:sp>
        <p:nvSpPr>
          <p:cNvPr id="5" name="Footer Placeholder 4"/>
          <p:cNvSpPr>
            <a:spLocks noGrp="1"/>
          </p:cNvSpPr>
          <p:nvPr>
            <p:ph type="ftr" sz="quarter" idx="11"/>
          </p:nvPr>
        </p:nvSpPr>
        <p:spPr/>
        <p:txBody>
          <a:bodyPr/>
          <a:lstStyle/>
          <a:p>
            <a:r>
              <a:rPr lang="sk-SK"/>
              <a:t>© 2024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23</a:t>
            </a:fld>
            <a:endParaRPr lang="en-US"/>
          </a:p>
        </p:txBody>
      </p:sp>
      <p:sp>
        <p:nvSpPr>
          <p:cNvPr id="8" name="TextBox 7">
            <a:extLst>
              <a:ext uri="{FF2B5EF4-FFF2-40B4-BE49-F238E27FC236}">
                <a16:creationId xmlns:a16="http://schemas.microsoft.com/office/drawing/2014/main" id="{BFAB8667-E372-F25C-3EA6-1F904268ABE8}"/>
              </a:ext>
            </a:extLst>
          </p:cNvPr>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Bradley Kohler</a:t>
            </a:r>
            <a:endParaRPr lang="en-US" sz="1400" dirty="0">
              <a:solidFill>
                <a:schemeClr val="tx1"/>
              </a:solidFill>
              <a:latin typeface="+mj-lt"/>
            </a:endParaRPr>
          </a:p>
        </p:txBody>
      </p:sp>
      <p:pic>
        <p:nvPicPr>
          <p:cNvPr id="11" name="Graphic 10">
            <a:extLst>
              <a:ext uri="{FF2B5EF4-FFF2-40B4-BE49-F238E27FC236}">
                <a16:creationId xmlns:a16="http://schemas.microsoft.com/office/drawing/2014/main" id="{E4DD54DD-D793-A436-0917-977CD622AF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74787" y="819150"/>
            <a:ext cx="1672327" cy="1672327"/>
          </a:xfrm>
          <a:prstGeom prst="rect">
            <a:avLst/>
          </a:prstGeom>
        </p:spPr>
      </p:pic>
      <p:pic>
        <p:nvPicPr>
          <p:cNvPr id="13" name="Picture 12" descr="A blue and white circular logo&#10;&#10;Description automatically generated">
            <a:extLst>
              <a:ext uri="{FF2B5EF4-FFF2-40B4-BE49-F238E27FC236}">
                <a16:creationId xmlns:a16="http://schemas.microsoft.com/office/drawing/2014/main" id="{AF785600-792F-FC42-5535-3146227C2440}"/>
              </a:ext>
            </a:extLst>
          </p:cNvPr>
          <p:cNvPicPr>
            <a:picLocks noChangeAspect="1"/>
          </p:cNvPicPr>
          <p:nvPr/>
        </p:nvPicPr>
        <p:blipFill>
          <a:blip r:embed="rId5"/>
          <a:stretch>
            <a:fillRect/>
          </a:stretch>
        </p:blipFill>
        <p:spPr>
          <a:xfrm>
            <a:off x="7181740" y="819150"/>
            <a:ext cx="1672326" cy="1672326"/>
          </a:xfrm>
          <a:prstGeom prst="rect">
            <a:avLst/>
          </a:prstGeom>
        </p:spPr>
      </p:pic>
      <p:pic>
        <p:nvPicPr>
          <p:cNvPr id="15" name="Picture 14" descr="A shield with a double headed eagle and blue ribbon&#10;&#10;Description automatically generated">
            <a:extLst>
              <a:ext uri="{FF2B5EF4-FFF2-40B4-BE49-F238E27FC236}">
                <a16:creationId xmlns:a16="http://schemas.microsoft.com/office/drawing/2014/main" id="{65F70733-BFFB-3B48-BDF8-EE02492C61E6}"/>
              </a:ext>
            </a:extLst>
          </p:cNvPr>
          <p:cNvPicPr>
            <a:picLocks noChangeAspect="1"/>
          </p:cNvPicPr>
          <p:nvPr/>
        </p:nvPicPr>
        <p:blipFill>
          <a:blip r:embed="rId6"/>
          <a:stretch>
            <a:fillRect/>
          </a:stretch>
        </p:blipFill>
        <p:spPr>
          <a:xfrm>
            <a:off x="6419059" y="2491476"/>
            <a:ext cx="1190736" cy="2254460"/>
          </a:xfrm>
          <a:prstGeom prst="rect">
            <a:avLst/>
          </a:prstGeom>
        </p:spPr>
      </p:pic>
    </p:spTree>
    <p:extLst>
      <p:ext uri="{BB962C8B-B14F-4D97-AF65-F5344CB8AC3E}">
        <p14:creationId xmlns:p14="http://schemas.microsoft.com/office/powerpoint/2010/main" val="17234925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685800" y="1104900"/>
            <a:ext cx="7772400" cy="3817620"/>
          </a:xfrm>
        </p:spPr>
        <p:txBody>
          <a:bodyPr lIns="91440">
            <a:normAutofit fontScale="32500" lnSpcReduction="20000"/>
          </a:bodyPr>
          <a:lstStyle/>
          <a:p>
            <a:pPr marL="0" indent="0">
              <a:spcBef>
                <a:spcPts val="600"/>
              </a:spcBef>
              <a:buNone/>
            </a:pPr>
            <a:r>
              <a:rPr lang="en-US" dirty="0"/>
              <a:t>1. IBM, “What is a Zero-Day Exploit? | IBM,” www.ibm.com. </a:t>
            </a:r>
            <a:r>
              <a:rPr lang="en-US" dirty="0">
                <a:hlinkClick r:id="rId3"/>
              </a:rPr>
              <a:t>https://www.ibm.com/topics/zero-day</a:t>
            </a:r>
            <a:r>
              <a:rPr lang="en-US" dirty="0"/>
              <a:t> </a:t>
            </a:r>
          </a:p>
          <a:p>
            <a:pPr marL="0" indent="0">
              <a:spcBef>
                <a:spcPts val="600"/>
              </a:spcBef>
              <a:buNone/>
            </a:pPr>
            <a:r>
              <a:rPr lang="en-US" dirty="0"/>
              <a:t>2. “ZERODIUM - How to Sell Your 0day Exploit to ZERODIUM,” zerodium.com. </a:t>
            </a:r>
            <a:r>
              <a:rPr lang="en-US" dirty="0">
                <a:hlinkClick r:id="rId4"/>
              </a:rPr>
              <a:t>https://zerodium.com/program.html</a:t>
            </a:r>
            <a:r>
              <a:rPr lang="en-US" dirty="0"/>
              <a:t> </a:t>
            </a:r>
          </a:p>
          <a:p>
            <a:pPr marL="0" indent="0">
              <a:spcBef>
                <a:spcPts val="600"/>
              </a:spcBef>
              <a:buNone/>
            </a:pPr>
            <a:r>
              <a:rPr lang="en-US" dirty="0"/>
              <a:t>3. “</a:t>
            </a:r>
            <a:r>
              <a:rPr lang="en-US" dirty="0" err="1"/>
              <a:t>Bugtraq</a:t>
            </a:r>
            <a:r>
              <a:rPr lang="en-US" dirty="0"/>
              <a:t> Mailing List,” seclists.org. </a:t>
            </a:r>
            <a:r>
              <a:rPr lang="en-US" dirty="0">
                <a:hlinkClick r:id="rId5"/>
              </a:rPr>
              <a:t>https://seclists.org/bugtraq/</a:t>
            </a:r>
            <a:endParaRPr lang="en-US" dirty="0"/>
          </a:p>
          <a:p>
            <a:pPr marL="0" indent="0">
              <a:spcBef>
                <a:spcPts val="600"/>
              </a:spcBef>
              <a:buNone/>
            </a:pPr>
            <a:r>
              <a:rPr lang="en-US" dirty="0"/>
              <a:t>4. </a:t>
            </a:r>
            <a:r>
              <a:rPr lang="en-US" dirty="0" err="1"/>
              <a:t>Dashlane</a:t>
            </a:r>
            <a:r>
              <a:rPr lang="en-US" dirty="0"/>
              <a:t>, “What Is a Zero-Day Vulnerability? - </a:t>
            </a:r>
            <a:r>
              <a:rPr lang="en-US" dirty="0" err="1"/>
              <a:t>Dashlane</a:t>
            </a:r>
            <a:r>
              <a:rPr lang="en-US" dirty="0"/>
              <a:t>,” </a:t>
            </a:r>
            <a:r>
              <a:rPr lang="en-US" dirty="0" err="1"/>
              <a:t>Dashlane</a:t>
            </a:r>
            <a:r>
              <a:rPr lang="en-US" dirty="0"/>
              <a:t>, Jan. 11, 2024. </a:t>
            </a:r>
            <a:r>
              <a:rPr lang="en-US" dirty="0">
                <a:hlinkClick r:id="rId6"/>
              </a:rPr>
              <a:t>https://www.dashlane.com/blog/zero-day-vulnerability</a:t>
            </a:r>
            <a:endParaRPr lang="en-US" dirty="0"/>
          </a:p>
          <a:p>
            <a:pPr marL="0" indent="0">
              <a:spcBef>
                <a:spcPts val="600"/>
              </a:spcBef>
              <a:buNone/>
            </a:pPr>
            <a:r>
              <a:rPr lang="en-US" dirty="0"/>
              <a:t>5. J. Halliday, “Stuxnet worm is the ‘work of a national government agency,’” The Guardian, Sep. 24, 2010. Available: </a:t>
            </a:r>
            <a:r>
              <a:rPr lang="en-US" dirty="0">
                <a:hlinkClick r:id="rId7"/>
              </a:rPr>
              <a:t>https://www.theguardian.com/technology/2010/sep/24/stuxnet-worm-national-agency</a:t>
            </a:r>
            <a:endParaRPr lang="en-US" dirty="0"/>
          </a:p>
          <a:p>
            <a:pPr marL="0" indent="0">
              <a:spcBef>
                <a:spcPts val="600"/>
              </a:spcBef>
              <a:buNone/>
            </a:pPr>
            <a:r>
              <a:rPr lang="en-US" dirty="0"/>
              <a:t>6. </a:t>
            </a:r>
            <a:r>
              <a:rPr lang="it-IT" dirty="0"/>
              <a:t>CISA, “Petya Ransomware | CISA,” www.cisa.gov, Feb. 15, 2018. </a:t>
            </a:r>
            <a:r>
              <a:rPr lang="it-IT" dirty="0">
                <a:hlinkClick r:id="rId8"/>
              </a:rPr>
              <a:t>https://www.cisa.gov/news-events/alerts/2017/07/01/petya-ransomware</a:t>
            </a:r>
            <a:endParaRPr lang="it-IT" dirty="0"/>
          </a:p>
          <a:p>
            <a:pPr marL="0" indent="0">
              <a:spcBef>
                <a:spcPts val="600"/>
              </a:spcBef>
              <a:buNone/>
            </a:pPr>
            <a:r>
              <a:rPr lang="it-IT" dirty="0"/>
              <a:t>7. “Decrypting the Petya Ransomware | Check Point Blog,” Check Point Blog, Apr. 11, 2016. </a:t>
            </a:r>
            <a:r>
              <a:rPr lang="it-IT" dirty="0">
                <a:hlinkClick r:id="rId9"/>
              </a:rPr>
              <a:t>https://web.archive.org/web/20170630193942/http://blog.checkpoint.com/2016/04/11/decrypting-the-petya-ransomware/</a:t>
            </a:r>
            <a:r>
              <a:rPr lang="it-IT" dirty="0"/>
              <a:t> (accessed Sep. 16, 2024).</a:t>
            </a:r>
          </a:p>
          <a:p>
            <a:pPr marL="0" indent="0">
              <a:spcBef>
                <a:spcPts val="600"/>
              </a:spcBef>
              <a:buNone/>
            </a:pPr>
            <a:r>
              <a:rPr lang="it-IT" dirty="0"/>
              <a:t>8. </a:t>
            </a:r>
            <a:r>
              <a:rPr lang="en-US" dirty="0"/>
              <a:t>Kaspersky, “Stuxnet explained: What it is, who created it and how it works,” www.kaspersky.com, Apr. 19, 2023. </a:t>
            </a:r>
            <a:r>
              <a:rPr lang="en-US" dirty="0">
                <a:hlinkClick r:id="rId10"/>
              </a:rPr>
              <a:t>https://www.kaspersky.com/resource-center/definitions/what-is-stuxnet</a:t>
            </a:r>
            <a:r>
              <a:rPr lang="en-US" dirty="0"/>
              <a:t> </a:t>
            </a:r>
          </a:p>
          <a:p>
            <a:pPr marL="0" indent="0">
              <a:spcBef>
                <a:spcPts val="600"/>
              </a:spcBef>
              <a:buNone/>
            </a:pPr>
            <a:r>
              <a:rPr lang="en-US" dirty="0"/>
              <a:t>9. D. Kushner, “The Real Story of Stuxnet,” IEEE Spectrum, Feb. 26, 2013. </a:t>
            </a:r>
            <a:r>
              <a:rPr lang="en-US" dirty="0">
                <a:hlinkClick r:id="rId11"/>
              </a:rPr>
              <a:t>https://spectrum.ieee.org/the-real-story-of-stuxnet</a:t>
            </a:r>
            <a:endParaRPr lang="en-US" dirty="0"/>
          </a:p>
          <a:p>
            <a:pPr marL="0" indent="0">
              <a:spcBef>
                <a:spcPts val="600"/>
              </a:spcBef>
              <a:buNone/>
            </a:pPr>
            <a:r>
              <a:rPr lang="en-US" dirty="0"/>
              <a:t>10. “WannaCry Ransomware: Microsoft Calls Out NSA For ‘Stockpiling’ Vulnerabilities,” NPR.org. </a:t>
            </a:r>
            <a:r>
              <a:rPr lang="en-US" dirty="0">
                <a:hlinkClick r:id="rId12"/>
              </a:rPr>
              <a:t>https://www.npr.org/sections/thetwo-way/2017/05/15/528439968/wannacry-ransomware-microsoft-calls-out-nsa-for-stockpiling-vulnerabilities</a:t>
            </a:r>
            <a:r>
              <a:rPr lang="en-US" dirty="0"/>
              <a:t> </a:t>
            </a:r>
          </a:p>
          <a:p>
            <a:pPr marL="0" indent="0">
              <a:spcBef>
                <a:spcPts val="600"/>
              </a:spcBef>
              <a:buNone/>
            </a:pPr>
            <a:r>
              <a:rPr lang="en-US" dirty="0"/>
              <a:t>11. </a:t>
            </a:r>
            <a:r>
              <a:rPr lang="en-US" dirty="0" err="1"/>
              <a:t>Redazione</a:t>
            </a:r>
            <a:r>
              <a:rPr lang="en-US" dirty="0"/>
              <a:t>, “Cyberattacks against governments on the rise in 2023,” S News </a:t>
            </a:r>
            <a:r>
              <a:rPr lang="en-US" dirty="0" err="1"/>
              <a:t>S.r.l</a:t>
            </a:r>
            <a:r>
              <a:rPr lang="en-US" dirty="0"/>
              <a:t>., Aug. 30, 2023. </a:t>
            </a:r>
            <a:r>
              <a:rPr lang="en-US" dirty="0">
                <a:hlinkClick r:id="rId13"/>
              </a:rPr>
              <a:t>https://www.snewsonline.com/en/cyberattacks-against-governments-rise-2023/</a:t>
            </a:r>
            <a:r>
              <a:rPr lang="en-US" dirty="0"/>
              <a:t> </a:t>
            </a:r>
          </a:p>
          <a:p>
            <a:pPr marL="0" indent="0">
              <a:spcBef>
                <a:spcPts val="600"/>
              </a:spcBef>
              <a:buNone/>
            </a:pPr>
            <a:r>
              <a:rPr lang="en-US" dirty="0"/>
              <a:t>12. “Zero-day vulnerabilities are powerful cyber weapons: Use them or patch them? – Contemporary Security Policy,” Jun. 02, 2023. htt://contemporarysecuritypolicy.org/zero-day-vulnerabilities-are-powerful-cyber-weapons-use-them-or-patch-them/ </a:t>
            </a:r>
          </a:p>
          <a:p>
            <a:pPr marL="0" indent="0">
              <a:spcBef>
                <a:spcPts val="600"/>
              </a:spcBef>
              <a:buNone/>
            </a:pPr>
            <a:r>
              <a:rPr lang="en-US" dirty="0"/>
              <a:t>13. “Move, Patch, Get Out the Way: 2022 Zero-Day Exploitation Continues at an Elevated Pace,” Google Cloud Blog. </a:t>
            </a:r>
            <a:r>
              <a:rPr lang="en-US" dirty="0">
                <a:hlinkClick r:id="rId14"/>
              </a:rPr>
              <a:t>https://cloud.google.com/blog/topics/threat-intelligence/zero-days-exploited-2022</a:t>
            </a:r>
            <a:endParaRPr lang="en-US" dirty="0"/>
          </a:p>
          <a:p>
            <a:pPr marL="0" indent="0">
              <a:spcBef>
                <a:spcPts val="600"/>
              </a:spcBef>
              <a:buNone/>
            </a:pPr>
            <a:r>
              <a:rPr lang="en-US" dirty="0"/>
              <a:t>14. “Zero-Day Exploitation Increase Reaches an All-Time High,” Google Cloud Blog. </a:t>
            </a:r>
            <a:r>
              <a:rPr lang="en-US" dirty="0">
                <a:hlinkClick r:id="rId15"/>
              </a:rPr>
              <a:t>https://cloud.google.com/blog/topics/threat-intelligence/zero-days-exploited-2021</a:t>
            </a:r>
            <a:r>
              <a:rPr lang="en-US" dirty="0"/>
              <a:t> </a:t>
            </a:r>
          </a:p>
          <a:p>
            <a:pPr marL="0" indent="0">
              <a:spcBef>
                <a:spcPts val="600"/>
              </a:spcBef>
              <a:buNone/>
            </a:pPr>
            <a:r>
              <a:rPr lang="en-US" dirty="0"/>
              <a:t>15. CBS News, “What can we learn from the ‘most devastating’ cyberattack in history?,” Cbsnews.com, Aug. 22, 2018. </a:t>
            </a:r>
            <a:r>
              <a:rPr lang="en-US" dirty="0">
                <a:hlinkClick r:id="rId16"/>
              </a:rPr>
              <a:t>https://www.cbsnews.com/news/lessons-to-learn-from-devastating-notpetya-cyberattack-wired-investigation/</a:t>
            </a:r>
            <a:endParaRPr lang="en-US" dirty="0"/>
          </a:p>
          <a:p>
            <a:pPr marL="0" indent="0">
              <a:spcBef>
                <a:spcPts val="600"/>
              </a:spcBef>
              <a:buNone/>
            </a:pPr>
            <a:r>
              <a:rPr lang="en-US" dirty="0"/>
              <a:t>16. A. Griffin, “Chernobyl’s Radiation Monitoring System Has Been Hit by the Worldwide Cyber Attack,” The Independent, Jun. 27, 2017. </a:t>
            </a:r>
            <a:r>
              <a:rPr lang="en-US" dirty="0">
                <a:hlinkClick r:id="rId17"/>
              </a:rPr>
              <a:t>https://www.independent.co.uk/tech/chernobyl-ukraine-petya-cyber-attack-hack-nuclear-power-plant-danger-latest-a7810941.html</a:t>
            </a:r>
            <a:r>
              <a:rPr lang="en-US" dirty="0"/>
              <a:t> </a:t>
            </a:r>
          </a:p>
          <a:p>
            <a:pPr marL="0" indent="0">
              <a:spcBef>
                <a:spcPts val="600"/>
              </a:spcBef>
              <a:buNone/>
            </a:pPr>
            <a:r>
              <a:rPr lang="en-US" dirty="0"/>
              <a:t>17. N. </a:t>
            </a:r>
            <a:r>
              <a:rPr lang="en-US" dirty="0" err="1"/>
              <a:t>Perlroth</a:t>
            </a:r>
            <a:r>
              <a:rPr lang="en-US" dirty="0"/>
              <a:t>, M. Scott, and S. Frenkel, “Cyberattack Hits Ukraine Then Spreads Internationally,” The New York Times, Jun. 27, 2017. Available: </a:t>
            </a:r>
            <a:r>
              <a:rPr lang="en-US" dirty="0">
                <a:hlinkClick r:id="rId18"/>
              </a:rPr>
              <a:t>https://www.nytimes.com/2017/06/27/technology/ransomware-hackers.html</a:t>
            </a:r>
            <a:r>
              <a:rPr lang="en-US" dirty="0"/>
              <a:t> </a:t>
            </a:r>
          </a:p>
          <a:p>
            <a:pPr marL="0" indent="0">
              <a:spcBef>
                <a:spcPts val="600"/>
              </a:spcBef>
              <a:buNone/>
            </a:pPr>
            <a:r>
              <a:rPr lang="en-US" dirty="0"/>
              <a:t>18. A. </a:t>
            </a:r>
            <a:r>
              <a:rPr lang="en-US" dirty="0" err="1"/>
              <a:t>Nordrum</a:t>
            </a:r>
            <a:r>
              <a:rPr lang="en-US" dirty="0"/>
              <a:t>, “After WikiLeaks, a Recap of How the U.S. Government Discloses a Zero-Day,” IEEE Spectrum, Mar. 09, 2017. </a:t>
            </a:r>
            <a:r>
              <a:rPr lang="en-US" dirty="0">
                <a:hlinkClick r:id="rId19"/>
              </a:rPr>
              <a:t>https://spectrum.ieee.org/after-wikileaks-a-recap-of-how-the-us-government-discloses-a-zero-day</a:t>
            </a:r>
            <a:r>
              <a:rPr lang="en-US" dirty="0"/>
              <a:t> (accessed Sep. 17, 2024).</a:t>
            </a:r>
          </a:p>
          <a:p>
            <a:pPr marL="0" indent="0">
              <a:spcBef>
                <a:spcPts val="600"/>
              </a:spcBef>
              <a:buNone/>
            </a:pPr>
            <a:r>
              <a:rPr lang="en-US" dirty="0"/>
              <a:t>‌19. “</a:t>
            </a:r>
            <a:r>
              <a:rPr lang="it-IT" dirty="0"/>
              <a:t>Follina Vulnerability,” www.blackberry.com. </a:t>
            </a:r>
            <a:r>
              <a:rPr lang="it-IT" dirty="0">
                <a:hlinkClick r:id="rId20"/>
              </a:rPr>
              <a:t>https://www.blackberry.com/us/en/solutions/endpoint-security/security-vulnerabilities/follina-vulnerability</a:t>
            </a:r>
            <a:r>
              <a:rPr lang="it-IT" dirty="0"/>
              <a:t> </a:t>
            </a:r>
          </a:p>
          <a:p>
            <a:pPr marL="0" indent="0">
              <a:spcBef>
                <a:spcPts val="600"/>
              </a:spcBef>
              <a:buNone/>
            </a:pPr>
            <a:endParaRPr lang="it-IT" dirty="0"/>
          </a:p>
          <a:p>
            <a:pPr marL="0" indent="0">
              <a:spcBef>
                <a:spcPts val="600"/>
              </a:spcBef>
              <a:buNone/>
            </a:pPr>
            <a:r>
              <a:rPr lang="it-IT" dirty="0"/>
              <a:t>‌</a:t>
            </a:r>
            <a:endParaRPr lang="en-US" dirty="0"/>
          </a:p>
        </p:txBody>
      </p:sp>
      <p:sp>
        <p:nvSpPr>
          <p:cNvPr id="4" name="Footer Placeholder 3"/>
          <p:cNvSpPr>
            <a:spLocks noGrp="1"/>
          </p:cNvSpPr>
          <p:nvPr>
            <p:ph type="ftr" sz="quarter" idx="11"/>
          </p:nvPr>
        </p:nvSpPr>
        <p:spPr/>
        <p:txBody>
          <a:bodyPr/>
          <a:lstStyle/>
          <a:p>
            <a:r>
              <a:rPr lang="sk-SK" dirty="0"/>
              <a:t>© 2024 Keith A. Pray</a:t>
            </a:r>
            <a:endParaRPr lang="en-US" dirty="0"/>
          </a:p>
        </p:txBody>
      </p:sp>
      <p:sp>
        <p:nvSpPr>
          <p:cNvPr id="5" name="Slide Number Placeholder 4"/>
          <p:cNvSpPr>
            <a:spLocks noGrp="1"/>
          </p:cNvSpPr>
          <p:nvPr>
            <p:ph type="sldNum" sz="quarter" idx="12"/>
          </p:nvPr>
        </p:nvSpPr>
        <p:spPr/>
        <p:txBody>
          <a:bodyPr/>
          <a:lstStyle/>
          <a:p>
            <a:fld id="{A2A17EAB-8B51-5C40-8776-6683E51FA7A0}" type="slidenum">
              <a:rPr lang="en-US" smtClean="0"/>
              <a:t>24</a:t>
            </a:fld>
            <a:endParaRPr lang="en-US"/>
          </a:p>
        </p:txBody>
      </p:sp>
      <p:sp>
        <p:nvSpPr>
          <p:cNvPr id="7" name="TextBox 6">
            <a:extLst>
              <a:ext uri="{FF2B5EF4-FFF2-40B4-BE49-F238E27FC236}">
                <a16:creationId xmlns:a16="http://schemas.microsoft.com/office/drawing/2014/main" id="{CEF889F0-AAA5-932D-4E9D-12DAE2EDA66B}"/>
              </a:ext>
            </a:extLst>
          </p:cNvPr>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Bradley Kohler</a:t>
            </a:r>
            <a:endParaRPr lang="en-US" sz="1400" dirty="0">
              <a:solidFill>
                <a:schemeClr val="tx1"/>
              </a:solidFill>
              <a:latin typeface="+mj-lt"/>
            </a:endParaRPr>
          </a:p>
        </p:txBody>
      </p:sp>
    </p:spTree>
    <p:extLst>
      <p:ext uri="{BB962C8B-B14F-4D97-AF65-F5344CB8AC3E}">
        <p14:creationId xmlns:p14="http://schemas.microsoft.com/office/powerpoint/2010/main" val="1135311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Balancing security and Privacy</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Michael Elkinson</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2024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25</a:t>
            </a:fld>
            <a:endParaRPr lang="en-US"/>
          </a:p>
        </p:txBody>
      </p:sp>
    </p:spTree>
    <p:extLst>
      <p:ext uri="{BB962C8B-B14F-4D97-AF65-F5344CB8AC3E}">
        <p14:creationId xmlns:p14="http://schemas.microsoft.com/office/powerpoint/2010/main" val="632748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A balance exists</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2024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26</a:t>
            </a:fld>
            <a:endParaRPr lang="en-US"/>
          </a:p>
        </p:txBody>
      </p:sp>
      <p:sp>
        <p:nvSpPr>
          <p:cNvPr id="3" name="TextBox 2">
            <a:extLst>
              <a:ext uri="{FF2B5EF4-FFF2-40B4-BE49-F238E27FC236}">
                <a16:creationId xmlns:a16="http://schemas.microsoft.com/office/drawing/2014/main" id="{C7C31D1D-E3D3-2A89-72BA-B14BC230BBCD}"/>
              </a:ext>
            </a:extLst>
          </p:cNvPr>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Michael Elkinson</a:t>
            </a:r>
            <a:endParaRPr lang="en-US" sz="1400" dirty="0">
              <a:solidFill>
                <a:schemeClr val="tx1"/>
              </a:solidFill>
              <a:latin typeface="+mj-lt"/>
            </a:endParaRPr>
          </a:p>
        </p:txBody>
      </p:sp>
    </p:spTree>
    <p:extLst>
      <p:ext uri="{BB962C8B-B14F-4D97-AF65-F5344CB8AC3E}">
        <p14:creationId xmlns:p14="http://schemas.microsoft.com/office/powerpoint/2010/main" val="21487262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Must not compromise privacy</a:t>
            </a:r>
          </a:p>
        </p:txBody>
      </p:sp>
      <p:sp>
        <p:nvSpPr>
          <p:cNvPr id="3" name="Content Placeholder 2"/>
          <p:cNvSpPr>
            <a:spLocks noGrp="1"/>
          </p:cNvSpPr>
          <p:nvPr>
            <p:ph sz="half" idx="1"/>
          </p:nvPr>
        </p:nvSpPr>
        <p:spPr/>
        <p:txBody>
          <a:bodyPr/>
          <a:lstStyle/>
          <a:p>
            <a:r>
              <a:rPr lang="en-US" dirty="0"/>
              <a:t>Security and privacy intersection </a:t>
            </a:r>
          </a:p>
          <a:p>
            <a:pPr lvl="1"/>
            <a:r>
              <a:rPr lang="en-US" dirty="0"/>
              <a:t>Dealing with personal information [1]</a:t>
            </a:r>
          </a:p>
          <a:p>
            <a:r>
              <a:rPr lang="en-US" dirty="0"/>
              <a:t>Security measures must consider privacy</a:t>
            </a:r>
          </a:p>
        </p:txBody>
      </p:sp>
      <p:sp>
        <p:nvSpPr>
          <p:cNvPr id="5" name="Footer Placeholder 4"/>
          <p:cNvSpPr>
            <a:spLocks noGrp="1"/>
          </p:cNvSpPr>
          <p:nvPr>
            <p:ph type="ftr" sz="quarter" idx="11"/>
          </p:nvPr>
        </p:nvSpPr>
        <p:spPr/>
        <p:txBody>
          <a:bodyPr/>
          <a:lstStyle/>
          <a:p>
            <a:r>
              <a:rPr lang="sk-SK"/>
              <a:t>© 2024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27</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Michael Elkinson</a:t>
            </a:r>
            <a:endParaRPr lang="en-US" sz="1400" dirty="0">
              <a:solidFill>
                <a:schemeClr val="tx1"/>
              </a:solidFill>
              <a:latin typeface="+mj-lt"/>
            </a:endParaRPr>
          </a:p>
        </p:txBody>
      </p:sp>
      <p:sp>
        <p:nvSpPr>
          <p:cNvPr id="17" name="TextBox 16">
            <a:extLst>
              <a:ext uri="{FF2B5EF4-FFF2-40B4-BE49-F238E27FC236}">
                <a16:creationId xmlns:a16="http://schemas.microsoft.com/office/drawing/2014/main" id="{AB5BE3AC-4F7E-2CA8-8025-51393C352320}"/>
              </a:ext>
            </a:extLst>
          </p:cNvPr>
          <p:cNvSpPr txBox="1"/>
          <p:nvPr/>
        </p:nvSpPr>
        <p:spPr>
          <a:xfrm>
            <a:off x="5103688" y="4113106"/>
            <a:ext cx="3486852" cy="230832"/>
          </a:xfrm>
          <a:prstGeom prst="rect">
            <a:avLst/>
          </a:prstGeom>
          <a:noFill/>
        </p:spPr>
        <p:txBody>
          <a:bodyPr wrap="none" rtlCol="0">
            <a:spAutoFit/>
          </a:bodyPr>
          <a:lstStyle/>
          <a:p>
            <a:pPr>
              <a:lnSpc>
                <a:spcPct val="90000"/>
              </a:lnSpc>
            </a:pPr>
            <a:r>
              <a:rPr lang="en-US" sz="1000" dirty="0"/>
              <a:t>Security and privacy intersect with the protection of data [2]</a:t>
            </a:r>
          </a:p>
        </p:txBody>
      </p:sp>
      <p:pic>
        <p:nvPicPr>
          <p:cNvPr id="19" name="Picture 18" descr="A diagram of privacy and security&#10;&#10;Description automatically generated">
            <a:extLst>
              <a:ext uri="{FF2B5EF4-FFF2-40B4-BE49-F238E27FC236}">
                <a16:creationId xmlns:a16="http://schemas.microsoft.com/office/drawing/2014/main" id="{AB99E422-C52B-EF2D-7FE3-6D95B08C5F61}"/>
              </a:ext>
            </a:extLst>
          </p:cNvPr>
          <p:cNvPicPr>
            <a:picLocks noChangeAspect="1"/>
          </p:cNvPicPr>
          <p:nvPr/>
        </p:nvPicPr>
        <p:blipFill>
          <a:blip r:embed="rId3"/>
          <a:stretch>
            <a:fillRect/>
          </a:stretch>
        </p:blipFill>
        <p:spPr>
          <a:xfrm>
            <a:off x="4419600" y="1330224"/>
            <a:ext cx="4241973" cy="2733932"/>
          </a:xfrm>
          <a:prstGeom prst="rect">
            <a:avLst/>
          </a:prstGeom>
        </p:spPr>
      </p:pic>
    </p:spTree>
    <p:extLst>
      <p:ext uri="{BB962C8B-B14F-4D97-AF65-F5344CB8AC3E}">
        <p14:creationId xmlns:p14="http://schemas.microsoft.com/office/powerpoint/2010/main" val="20757257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 much Security infringes on privacy</a:t>
            </a:r>
          </a:p>
        </p:txBody>
      </p:sp>
      <p:sp>
        <p:nvSpPr>
          <p:cNvPr id="3" name="Content Placeholder 2"/>
          <p:cNvSpPr>
            <a:spLocks noGrp="1"/>
          </p:cNvSpPr>
          <p:nvPr>
            <p:ph sz="half" idx="1"/>
          </p:nvPr>
        </p:nvSpPr>
        <p:spPr>
          <a:xfrm>
            <a:off x="589560" y="1346278"/>
            <a:ext cx="4116468" cy="3352800"/>
          </a:xfrm>
        </p:spPr>
        <p:txBody>
          <a:bodyPr/>
          <a:lstStyle/>
          <a:p>
            <a:r>
              <a:rPr lang="en-US" dirty="0"/>
              <a:t>Many security measures require the use of private data</a:t>
            </a:r>
          </a:p>
          <a:p>
            <a:pPr lvl="1"/>
            <a:r>
              <a:rPr lang="en-US" sz="1600" dirty="0"/>
              <a:t>Deep packet inspection (IDS/IPS)[3]</a:t>
            </a:r>
          </a:p>
          <a:p>
            <a:pPr lvl="1"/>
            <a:r>
              <a:rPr lang="en-US" sz="1600" dirty="0"/>
              <a:t>Security Information and Event Management (SIEM) [4]</a:t>
            </a:r>
          </a:p>
          <a:p>
            <a:pPr lvl="1"/>
            <a:r>
              <a:rPr lang="en-US" sz="1600" dirty="0"/>
              <a:t>Identity Access Management (IAM) [5]</a:t>
            </a:r>
          </a:p>
          <a:p>
            <a:pPr lvl="1"/>
            <a:r>
              <a:rPr lang="en-US" sz="1600" dirty="0"/>
              <a:t>Endpoint detection response (EDR) [6]</a:t>
            </a:r>
          </a:p>
          <a:p>
            <a:pPr lvl="1"/>
            <a:endParaRPr lang="en-US" sz="1600" dirty="0"/>
          </a:p>
        </p:txBody>
      </p:sp>
      <p:sp>
        <p:nvSpPr>
          <p:cNvPr id="5" name="Footer Placeholder 4"/>
          <p:cNvSpPr>
            <a:spLocks noGrp="1"/>
          </p:cNvSpPr>
          <p:nvPr>
            <p:ph type="ftr" sz="quarter" idx="11"/>
          </p:nvPr>
        </p:nvSpPr>
        <p:spPr/>
        <p:txBody>
          <a:bodyPr/>
          <a:lstStyle/>
          <a:p>
            <a:r>
              <a:rPr lang="sk-SK"/>
              <a:t>© 2024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Michael Elkinson</a:t>
            </a:r>
            <a:endParaRPr lang="en-US" sz="1400" dirty="0">
              <a:solidFill>
                <a:schemeClr val="tx1"/>
              </a:solidFill>
              <a:latin typeface="+mj-lt"/>
            </a:endParaRPr>
          </a:p>
        </p:txBody>
      </p:sp>
      <p:sp>
        <p:nvSpPr>
          <p:cNvPr id="13" name="TextBox 12">
            <a:extLst>
              <a:ext uri="{FF2B5EF4-FFF2-40B4-BE49-F238E27FC236}">
                <a16:creationId xmlns:a16="http://schemas.microsoft.com/office/drawing/2014/main" id="{099BA379-735A-FD49-B4D6-1303B6DDAE66}"/>
              </a:ext>
            </a:extLst>
          </p:cNvPr>
          <p:cNvSpPr txBox="1"/>
          <p:nvPr/>
        </p:nvSpPr>
        <p:spPr>
          <a:xfrm>
            <a:off x="5031553" y="4448123"/>
            <a:ext cx="3631122" cy="244682"/>
          </a:xfrm>
          <a:prstGeom prst="rect">
            <a:avLst/>
          </a:prstGeom>
          <a:noFill/>
        </p:spPr>
        <p:txBody>
          <a:bodyPr wrap="none" rtlCol="0">
            <a:spAutoFit/>
          </a:bodyPr>
          <a:lstStyle/>
          <a:p>
            <a:pPr>
              <a:lnSpc>
                <a:spcPct val="90000"/>
              </a:lnSpc>
            </a:pPr>
            <a:r>
              <a:rPr lang="en-US" sz="1100" dirty="0"/>
              <a:t>Market for data collecting security services is growing [8]</a:t>
            </a:r>
          </a:p>
        </p:txBody>
      </p:sp>
      <p:pic>
        <p:nvPicPr>
          <p:cNvPr id="8" name="Picture 7" descr="A graph of security market&#10;&#10;Description automatically generated">
            <a:extLst>
              <a:ext uri="{FF2B5EF4-FFF2-40B4-BE49-F238E27FC236}">
                <a16:creationId xmlns:a16="http://schemas.microsoft.com/office/drawing/2014/main" id="{AA7D09E9-01D9-0C45-922E-46198A9FB9CE}"/>
              </a:ext>
            </a:extLst>
          </p:cNvPr>
          <p:cNvPicPr>
            <a:picLocks noChangeAspect="1"/>
          </p:cNvPicPr>
          <p:nvPr/>
        </p:nvPicPr>
        <p:blipFill>
          <a:blip r:embed="rId3"/>
          <a:srcRect r="25541"/>
          <a:stretch/>
        </p:blipFill>
        <p:spPr>
          <a:xfrm>
            <a:off x="4572000" y="1275555"/>
            <a:ext cx="4454796" cy="3125405"/>
          </a:xfrm>
          <a:prstGeom prst="rect">
            <a:avLst/>
          </a:prstGeom>
        </p:spPr>
      </p:pic>
    </p:spTree>
    <p:extLst>
      <p:ext uri="{BB962C8B-B14F-4D97-AF65-F5344CB8AC3E}">
        <p14:creationId xmlns:p14="http://schemas.microsoft.com/office/powerpoint/2010/main" val="3809690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 Little Security Jeopardizes data</a:t>
            </a:r>
          </a:p>
        </p:txBody>
      </p:sp>
      <p:sp>
        <p:nvSpPr>
          <p:cNvPr id="5" name="Footer Placeholder 4"/>
          <p:cNvSpPr>
            <a:spLocks noGrp="1"/>
          </p:cNvSpPr>
          <p:nvPr>
            <p:ph type="ftr" sz="quarter" idx="11"/>
          </p:nvPr>
        </p:nvSpPr>
        <p:spPr/>
        <p:txBody>
          <a:bodyPr/>
          <a:lstStyle/>
          <a:p>
            <a:r>
              <a:rPr lang="sk-SK"/>
              <a:t>© 2024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Michael Elkinson</a:t>
            </a:r>
            <a:endParaRPr lang="en-US" sz="1400" dirty="0">
              <a:solidFill>
                <a:schemeClr val="tx1"/>
              </a:solidFill>
              <a:latin typeface="+mj-lt"/>
            </a:endParaRPr>
          </a:p>
        </p:txBody>
      </p:sp>
      <p:sp>
        <p:nvSpPr>
          <p:cNvPr id="10" name="AutoShape 2" descr="Data Breach Investigation Report figure 26">
            <a:extLst>
              <a:ext uri="{FF2B5EF4-FFF2-40B4-BE49-F238E27FC236}">
                <a16:creationId xmlns:a16="http://schemas.microsoft.com/office/drawing/2014/main" id="{1D372D7E-3A7D-7359-08DB-D9ACF83D7668}"/>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Content Placeholder 22">
            <a:extLst>
              <a:ext uri="{FF2B5EF4-FFF2-40B4-BE49-F238E27FC236}">
                <a16:creationId xmlns:a16="http://schemas.microsoft.com/office/drawing/2014/main" id="{E46325CA-4849-9A43-1869-544C4743535A}"/>
              </a:ext>
            </a:extLst>
          </p:cNvPr>
          <p:cNvSpPr>
            <a:spLocks noGrp="1"/>
          </p:cNvSpPr>
          <p:nvPr>
            <p:ph sz="half" idx="1"/>
          </p:nvPr>
        </p:nvSpPr>
        <p:spPr/>
        <p:txBody>
          <a:bodyPr/>
          <a:lstStyle/>
          <a:p>
            <a:r>
              <a:rPr lang="en-US" dirty="0"/>
              <a:t>System intrusion [9]</a:t>
            </a:r>
          </a:p>
          <a:p>
            <a:pPr lvl="1"/>
            <a:r>
              <a:rPr lang="en-US" dirty="0"/>
              <a:t>Hacking, malware </a:t>
            </a:r>
          </a:p>
          <a:p>
            <a:pPr lvl="1"/>
            <a:r>
              <a:rPr lang="en-US" dirty="0"/>
              <a:t>5200 incidents (40% of all breaches) </a:t>
            </a:r>
          </a:p>
          <a:p>
            <a:pPr lvl="1"/>
            <a:r>
              <a:rPr lang="en-US" dirty="0"/>
              <a:t>50% of compromised data is personal</a:t>
            </a:r>
          </a:p>
          <a:p>
            <a:r>
              <a:rPr lang="en-US" dirty="0"/>
              <a:t>Exploiting vulnerabilities [9]</a:t>
            </a:r>
          </a:p>
          <a:p>
            <a:pPr lvl="1"/>
            <a:r>
              <a:rPr lang="en-US" dirty="0"/>
              <a:t>“critical path to initiate breach”</a:t>
            </a:r>
          </a:p>
          <a:p>
            <a:pPr lvl="1"/>
            <a:r>
              <a:rPr lang="en-US" dirty="0"/>
              <a:t>180% increase</a:t>
            </a:r>
          </a:p>
          <a:p>
            <a:pPr lvl="1"/>
            <a:endParaRPr lang="en-US" dirty="0"/>
          </a:p>
          <a:p>
            <a:pPr marL="205768" lvl="1" indent="0">
              <a:buNone/>
            </a:pPr>
            <a:endParaRPr lang="en-US" dirty="0"/>
          </a:p>
          <a:p>
            <a:pPr lvl="1"/>
            <a:endParaRPr lang="en-US" dirty="0"/>
          </a:p>
          <a:p>
            <a:pPr lvl="1"/>
            <a:endParaRPr lang="en-US" dirty="0"/>
          </a:p>
        </p:txBody>
      </p:sp>
      <p:pic>
        <p:nvPicPr>
          <p:cNvPr id="32" name="Picture 31">
            <a:extLst>
              <a:ext uri="{FF2B5EF4-FFF2-40B4-BE49-F238E27FC236}">
                <a16:creationId xmlns:a16="http://schemas.microsoft.com/office/drawing/2014/main" id="{B2294655-7FFF-6D20-00BC-D7B9D76A4A7D}"/>
              </a:ext>
            </a:extLst>
          </p:cNvPr>
          <p:cNvPicPr>
            <a:picLocks noChangeAspect="1"/>
          </p:cNvPicPr>
          <p:nvPr/>
        </p:nvPicPr>
        <p:blipFill>
          <a:blip r:embed="rId3"/>
          <a:stretch>
            <a:fillRect/>
          </a:stretch>
        </p:blipFill>
        <p:spPr>
          <a:xfrm>
            <a:off x="2781300" y="3181085"/>
            <a:ext cx="6116594" cy="1889263"/>
          </a:xfrm>
          <a:prstGeom prst="rect">
            <a:avLst/>
          </a:prstGeom>
        </p:spPr>
      </p:pic>
      <p:sp>
        <p:nvSpPr>
          <p:cNvPr id="33" name="TextBox 32">
            <a:extLst>
              <a:ext uri="{FF2B5EF4-FFF2-40B4-BE49-F238E27FC236}">
                <a16:creationId xmlns:a16="http://schemas.microsoft.com/office/drawing/2014/main" id="{B8B6CD72-DA30-3599-8B78-0B7479FEAC7A}"/>
              </a:ext>
            </a:extLst>
          </p:cNvPr>
          <p:cNvSpPr txBox="1"/>
          <p:nvPr/>
        </p:nvSpPr>
        <p:spPr>
          <a:xfrm>
            <a:off x="5328348" y="2957802"/>
            <a:ext cx="3698448" cy="230832"/>
          </a:xfrm>
          <a:prstGeom prst="rect">
            <a:avLst/>
          </a:prstGeom>
          <a:noFill/>
        </p:spPr>
        <p:txBody>
          <a:bodyPr wrap="none" rtlCol="0">
            <a:spAutoFit/>
          </a:bodyPr>
          <a:lstStyle/>
          <a:p>
            <a:pPr>
              <a:lnSpc>
                <a:spcPct val="90000"/>
              </a:lnSpc>
            </a:pPr>
            <a:r>
              <a:rPr lang="en-US" sz="1000" dirty="0"/>
              <a:t>System Intrusion is the most common cause of data breaches [9]</a:t>
            </a:r>
          </a:p>
        </p:txBody>
      </p:sp>
    </p:spTree>
    <p:extLst>
      <p:ext uri="{BB962C8B-B14F-4D97-AF65-F5344CB8AC3E}">
        <p14:creationId xmlns:p14="http://schemas.microsoft.com/office/powerpoint/2010/main" val="97452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Papers</a:t>
            </a:r>
          </a:p>
        </p:txBody>
      </p:sp>
      <p:sp>
        <p:nvSpPr>
          <p:cNvPr id="3" name="Content Placeholder 2"/>
          <p:cNvSpPr>
            <a:spLocks noGrp="1"/>
          </p:cNvSpPr>
          <p:nvPr>
            <p:ph sz="half" idx="1"/>
          </p:nvPr>
        </p:nvSpPr>
        <p:spPr>
          <a:xfrm>
            <a:off x="187037" y="1165514"/>
            <a:ext cx="3566636" cy="3759080"/>
          </a:xfrm>
        </p:spPr>
        <p:txBody>
          <a:bodyPr>
            <a:normAutofit fontScale="92500" lnSpcReduction="10000"/>
          </a:bodyPr>
          <a:lstStyle/>
          <a:p>
            <a:r>
              <a:rPr lang="en-US" dirty="0"/>
              <a:t>Support each claim with data, including counter point and rebuttal</a:t>
            </a:r>
          </a:p>
          <a:p>
            <a:r>
              <a:rPr lang="en-US" dirty="0"/>
              <a:t>Quantify</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dirty="0"/>
              <a:t>Instead of terms like: less, more, a lot, huge, great, big, tiny, growing, etc.</a:t>
            </a:r>
          </a:p>
          <a:p>
            <a:r>
              <a:rPr lang="en-US" dirty="0"/>
              <a:t>Be wary of sources with an agenda. A company selling privacy protection services is biased.</a:t>
            </a:r>
          </a:p>
          <a:p>
            <a:r>
              <a:rPr lang="en-US" dirty="0"/>
              <a:t>Name files:  “</a:t>
            </a:r>
            <a:r>
              <a:rPr lang="en-US" dirty="0" err="1"/>
              <a:t>FirstnameLastname-Topic.docx</a:t>
            </a:r>
            <a:r>
              <a:rPr lang="en-US" dirty="0"/>
              <a:t>”</a:t>
            </a:r>
          </a:p>
          <a:p>
            <a:r>
              <a:rPr lang="en-US" dirty="0"/>
              <a:t>http://</a:t>
            </a:r>
            <a:r>
              <a:rPr lang="en-US" dirty="0" err="1"/>
              <a:t>socialimps.keithpray.net</a:t>
            </a:r>
            <a:r>
              <a:rPr lang="en-US" dirty="0"/>
              <a:t>/assignments/paper-guidelines/</a:t>
            </a:r>
          </a:p>
        </p:txBody>
      </p:sp>
      <p:sp>
        <p:nvSpPr>
          <p:cNvPr id="4" name="Footer Placeholder 3"/>
          <p:cNvSpPr>
            <a:spLocks noGrp="1"/>
          </p:cNvSpPr>
          <p:nvPr>
            <p:ph type="ftr" sz="quarter" idx="11"/>
          </p:nvPr>
        </p:nvSpPr>
        <p:spPr/>
        <p:txBody>
          <a:bodyPr/>
          <a:lstStyle/>
          <a:p>
            <a:r>
              <a:rPr lang="sk-SK"/>
              <a:t>© 2024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3</a:t>
            </a:fld>
            <a:endParaRPr lang="en-US"/>
          </a:p>
        </p:txBody>
      </p:sp>
      <p:pic>
        <p:nvPicPr>
          <p:cNvPr id="7" name="Picture 6">
            <a:extLst>
              <a:ext uri="{FF2B5EF4-FFF2-40B4-BE49-F238E27FC236}">
                <a16:creationId xmlns:a16="http://schemas.microsoft.com/office/drawing/2014/main" id="{2E959B81-1B94-035B-45BC-54B1D8A198F4}"/>
              </a:ext>
            </a:extLst>
          </p:cNvPr>
          <p:cNvPicPr>
            <a:picLocks noChangeAspect="1"/>
          </p:cNvPicPr>
          <p:nvPr/>
        </p:nvPicPr>
        <p:blipFill>
          <a:blip r:embed="rId3"/>
          <a:stretch>
            <a:fillRect/>
          </a:stretch>
        </p:blipFill>
        <p:spPr>
          <a:xfrm>
            <a:off x="3696893" y="561702"/>
            <a:ext cx="5447107" cy="4144113"/>
          </a:xfrm>
          <a:prstGeom prst="rect">
            <a:avLst/>
          </a:prstGeom>
        </p:spPr>
      </p:pic>
    </p:spTree>
    <p:extLst>
      <p:ext uri="{BB962C8B-B14F-4D97-AF65-F5344CB8AC3E}">
        <p14:creationId xmlns:p14="http://schemas.microsoft.com/office/powerpoint/2010/main" val="6991236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dirty="0"/>
              <a:t>National Institute of Standards and Technology</a:t>
            </a:r>
          </a:p>
          <a:p>
            <a:r>
              <a:rPr lang="en-US" dirty="0"/>
              <a:t>Cybersecurity and Privacy framework[10]</a:t>
            </a:r>
          </a:p>
          <a:p>
            <a:pPr lvl="1"/>
            <a:r>
              <a:rPr lang="en-US" dirty="0"/>
              <a:t>Overlapping functions</a:t>
            </a:r>
          </a:p>
          <a:p>
            <a:pPr lvl="1"/>
            <a:r>
              <a:rPr lang="en-US" dirty="0"/>
              <a:t>Risk based approach</a:t>
            </a:r>
          </a:p>
          <a:p>
            <a:pPr lvl="1"/>
            <a:r>
              <a:rPr lang="en-US" dirty="0"/>
              <a:t>Continuous optimization</a:t>
            </a:r>
          </a:p>
          <a:p>
            <a:r>
              <a:rPr lang="en-US" dirty="0"/>
              <a:t>Adopted by 52% of surveyed businesses [11]</a:t>
            </a:r>
          </a:p>
          <a:p>
            <a:pPr lvl="1"/>
            <a:r>
              <a:rPr lang="en-US" dirty="0"/>
              <a:t>Additional 14% planning to implement [12]</a:t>
            </a:r>
            <a:endParaRPr lang="en-US" sz="1400" dirty="0"/>
          </a:p>
          <a:p>
            <a:pPr marL="205768" lvl="1" indent="0">
              <a:buNone/>
            </a:pPr>
            <a:endParaRPr lang="en-US" dirty="0"/>
          </a:p>
          <a:p>
            <a:pPr marL="205768" lvl="1" indent="0">
              <a:buNone/>
            </a:pPr>
            <a:endParaRPr lang="en-US" dirty="0"/>
          </a:p>
          <a:p>
            <a:pPr marL="205768" lvl="1" indent="0">
              <a:buNone/>
            </a:pPr>
            <a:endParaRPr lang="en-US" dirty="0"/>
          </a:p>
          <a:p>
            <a:pPr lvl="1"/>
            <a:endParaRPr lang="en-US" dirty="0"/>
          </a:p>
          <a:p>
            <a:endParaRPr lang="en-US" dirty="0"/>
          </a:p>
        </p:txBody>
      </p:sp>
      <p:sp>
        <p:nvSpPr>
          <p:cNvPr id="2" name="Title 1"/>
          <p:cNvSpPr>
            <a:spLocks noGrp="1"/>
          </p:cNvSpPr>
          <p:nvPr>
            <p:ph type="title"/>
          </p:nvPr>
        </p:nvSpPr>
        <p:spPr/>
        <p:txBody>
          <a:bodyPr/>
          <a:lstStyle/>
          <a:p>
            <a:r>
              <a:rPr lang="en-US" dirty="0"/>
              <a:t>NIST frameworks offer balance</a:t>
            </a:r>
          </a:p>
        </p:txBody>
      </p:sp>
      <p:sp>
        <p:nvSpPr>
          <p:cNvPr id="5" name="Footer Placeholder 4"/>
          <p:cNvSpPr>
            <a:spLocks noGrp="1"/>
          </p:cNvSpPr>
          <p:nvPr>
            <p:ph type="ftr" sz="quarter" idx="11"/>
          </p:nvPr>
        </p:nvSpPr>
        <p:spPr/>
        <p:txBody>
          <a:bodyPr/>
          <a:lstStyle/>
          <a:p>
            <a:r>
              <a:rPr lang="sk-SK"/>
              <a:t>© 2024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Michael Elkinson</a:t>
            </a:r>
            <a:endParaRPr lang="en-US" sz="1400" dirty="0">
              <a:solidFill>
                <a:schemeClr val="tx1"/>
              </a:solidFill>
              <a:latin typeface="+mj-lt"/>
            </a:endParaRPr>
          </a:p>
        </p:txBody>
      </p:sp>
      <p:pic>
        <p:nvPicPr>
          <p:cNvPr id="10" name="Picture 9" descr="A diagram of a diagram&#10;&#10;Description automatically generated with medium confidence">
            <a:extLst>
              <a:ext uri="{FF2B5EF4-FFF2-40B4-BE49-F238E27FC236}">
                <a16:creationId xmlns:a16="http://schemas.microsoft.com/office/drawing/2014/main" id="{178B8B9B-5546-46AC-567E-AD148A547160}"/>
              </a:ext>
            </a:extLst>
          </p:cNvPr>
          <p:cNvPicPr>
            <a:picLocks noChangeAspect="1"/>
          </p:cNvPicPr>
          <p:nvPr/>
        </p:nvPicPr>
        <p:blipFill>
          <a:blip r:embed="rId3"/>
          <a:srcRect t="50539"/>
          <a:stretch/>
        </p:blipFill>
        <p:spPr>
          <a:xfrm>
            <a:off x="6483097" y="815574"/>
            <a:ext cx="2348484" cy="1574485"/>
          </a:xfrm>
          <a:prstGeom prst="rect">
            <a:avLst/>
          </a:prstGeom>
        </p:spPr>
      </p:pic>
      <p:sp>
        <p:nvSpPr>
          <p:cNvPr id="11" name="TextBox 10">
            <a:extLst>
              <a:ext uri="{FF2B5EF4-FFF2-40B4-BE49-F238E27FC236}">
                <a16:creationId xmlns:a16="http://schemas.microsoft.com/office/drawing/2014/main" id="{ECD6EEAF-1A17-8130-47A2-46CE04F491AB}"/>
              </a:ext>
            </a:extLst>
          </p:cNvPr>
          <p:cNvSpPr txBox="1"/>
          <p:nvPr/>
        </p:nvSpPr>
        <p:spPr>
          <a:xfrm>
            <a:off x="5887981" y="2388012"/>
            <a:ext cx="4097948" cy="216982"/>
          </a:xfrm>
          <a:prstGeom prst="rect">
            <a:avLst/>
          </a:prstGeom>
          <a:noFill/>
        </p:spPr>
        <p:txBody>
          <a:bodyPr wrap="square" rtlCol="0">
            <a:spAutoFit/>
          </a:bodyPr>
          <a:lstStyle/>
          <a:p>
            <a:pPr>
              <a:lnSpc>
                <a:spcPct val="90000"/>
              </a:lnSpc>
            </a:pPr>
            <a:r>
              <a:rPr lang="en-US" sz="900" dirty="0"/>
              <a:t>NIST frameworks promote both privacy and security [10]</a:t>
            </a:r>
          </a:p>
        </p:txBody>
      </p:sp>
      <p:sp>
        <p:nvSpPr>
          <p:cNvPr id="18" name="TextBox 17">
            <a:extLst>
              <a:ext uri="{FF2B5EF4-FFF2-40B4-BE49-F238E27FC236}">
                <a16:creationId xmlns:a16="http://schemas.microsoft.com/office/drawing/2014/main" id="{D90570F6-BD36-E62D-DD17-784710416361}"/>
              </a:ext>
            </a:extLst>
          </p:cNvPr>
          <p:cNvSpPr txBox="1"/>
          <p:nvPr/>
        </p:nvSpPr>
        <p:spPr>
          <a:xfrm>
            <a:off x="2581788" y="4898663"/>
            <a:ext cx="3980424" cy="216982"/>
          </a:xfrm>
          <a:prstGeom prst="rect">
            <a:avLst/>
          </a:prstGeom>
          <a:noFill/>
        </p:spPr>
        <p:txBody>
          <a:bodyPr wrap="square" rtlCol="0">
            <a:spAutoFit/>
          </a:bodyPr>
          <a:lstStyle/>
          <a:p>
            <a:pPr>
              <a:lnSpc>
                <a:spcPct val="90000"/>
              </a:lnSpc>
            </a:pPr>
            <a:r>
              <a:rPr lang="en-US" sz="900" dirty="0"/>
              <a:t>NIST framework growing in popularity [12]</a:t>
            </a:r>
          </a:p>
        </p:txBody>
      </p:sp>
      <p:pic>
        <p:nvPicPr>
          <p:cNvPr id="8" name="Picture 7" descr="A graph with green bars&#10;&#10;Description automatically generated">
            <a:extLst>
              <a:ext uri="{FF2B5EF4-FFF2-40B4-BE49-F238E27FC236}">
                <a16:creationId xmlns:a16="http://schemas.microsoft.com/office/drawing/2014/main" id="{673345DC-AFE1-301E-32D3-B26AD59DC6B2}"/>
              </a:ext>
            </a:extLst>
          </p:cNvPr>
          <p:cNvPicPr>
            <a:picLocks noChangeAspect="1"/>
          </p:cNvPicPr>
          <p:nvPr/>
        </p:nvPicPr>
        <p:blipFill>
          <a:blip r:embed="rId4"/>
          <a:srcRect l="6811" t="3054" r="9647" b="4996"/>
          <a:stretch/>
        </p:blipFill>
        <p:spPr>
          <a:xfrm>
            <a:off x="4816958" y="2604994"/>
            <a:ext cx="4014622" cy="2500693"/>
          </a:xfrm>
          <a:prstGeom prst="rect">
            <a:avLst/>
          </a:prstGeom>
        </p:spPr>
      </p:pic>
    </p:spTree>
    <p:extLst>
      <p:ext uri="{BB962C8B-B14F-4D97-AF65-F5344CB8AC3E}">
        <p14:creationId xmlns:p14="http://schemas.microsoft.com/office/powerpoint/2010/main" val="39126730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AE8D8-5956-E28A-BD16-7888EACACAEA}"/>
              </a:ext>
            </a:extLst>
          </p:cNvPr>
          <p:cNvSpPr>
            <a:spLocks noGrp="1"/>
          </p:cNvSpPr>
          <p:nvPr>
            <p:ph type="title"/>
          </p:nvPr>
        </p:nvSpPr>
        <p:spPr/>
        <p:txBody>
          <a:bodyPr/>
          <a:lstStyle/>
          <a:p>
            <a:r>
              <a:rPr lang="en-US" dirty="0" err="1"/>
              <a:t>Nist</a:t>
            </a:r>
            <a:r>
              <a:rPr lang="en-US" dirty="0"/>
              <a:t> frameworks succeed in practice</a:t>
            </a:r>
          </a:p>
        </p:txBody>
      </p:sp>
      <p:sp>
        <p:nvSpPr>
          <p:cNvPr id="3" name="Content Placeholder 2">
            <a:extLst>
              <a:ext uri="{FF2B5EF4-FFF2-40B4-BE49-F238E27FC236}">
                <a16:creationId xmlns:a16="http://schemas.microsoft.com/office/drawing/2014/main" id="{AEEFF65A-7711-A3BA-93D6-E385BCBB2372}"/>
              </a:ext>
            </a:extLst>
          </p:cNvPr>
          <p:cNvSpPr>
            <a:spLocks noGrp="1"/>
          </p:cNvSpPr>
          <p:nvPr>
            <p:ph sz="half" idx="1"/>
          </p:nvPr>
        </p:nvSpPr>
        <p:spPr/>
        <p:txBody>
          <a:bodyPr/>
          <a:lstStyle/>
          <a:p>
            <a:r>
              <a:rPr lang="en-US" dirty="0"/>
              <a:t>Bermuda Government [13]</a:t>
            </a:r>
          </a:p>
          <a:p>
            <a:pPr lvl="1"/>
            <a:r>
              <a:rPr lang="en-US" dirty="0"/>
              <a:t>Relied on commercial security sources </a:t>
            </a:r>
          </a:p>
          <a:p>
            <a:pPr lvl="1"/>
            <a:r>
              <a:rPr lang="en-US" dirty="0"/>
              <a:t>“Comprehensive roadmap”</a:t>
            </a:r>
          </a:p>
          <a:p>
            <a:pPr lvl="1"/>
            <a:r>
              <a:rPr lang="en-US" dirty="0"/>
              <a:t>“Close integration” with “privacy policies”</a:t>
            </a:r>
          </a:p>
          <a:p>
            <a:r>
              <a:rPr lang="en-US" dirty="0"/>
              <a:t>University of Kansas Medical Center [13]</a:t>
            </a:r>
          </a:p>
          <a:p>
            <a:pPr lvl="1"/>
            <a:r>
              <a:rPr lang="en-US" dirty="0"/>
              <a:t>New security program</a:t>
            </a:r>
          </a:p>
          <a:p>
            <a:pPr lvl="1"/>
            <a:r>
              <a:rPr lang="en-US" dirty="0"/>
              <a:t>“Balance information security, usability, privacy”</a:t>
            </a:r>
          </a:p>
          <a:p>
            <a:endParaRPr lang="en-US" dirty="0"/>
          </a:p>
          <a:p>
            <a:pPr lvl="1"/>
            <a:endParaRPr lang="en-US" dirty="0"/>
          </a:p>
        </p:txBody>
      </p:sp>
      <p:sp>
        <p:nvSpPr>
          <p:cNvPr id="5" name="Footer Placeholder 4">
            <a:extLst>
              <a:ext uri="{FF2B5EF4-FFF2-40B4-BE49-F238E27FC236}">
                <a16:creationId xmlns:a16="http://schemas.microsoft.com/office/drawing/2014/main" id="{DD32130A-47C2-88BD-967C-BF85C2B701A9}"/>
              </a:ext>
            </a:extLst>
          </p:cNvPr>
          <p:cNvSpPr>
            <a:spLocks noGrp="1"/>
          </p:cNvSpPr>
          <p:nvPr>
            <p:ph type="ftr" sz="quarter" idx="11"/>
          </p:nvPr>
        </p:nvSpPr>
        <p:spPr/>
        <p:txBody>
          <a:bodyPr/>
          <a:lstStyle/>
          <a:p>
            <a:r>
              <a:rPr lang="sk-SK"/>
              <a:t>© 2024 Keith A. Pray</a:t>
            </a:r>
            <a:endParaRPr lang="en-US"/>
          </a:p>
        </p:txBody>
      </p:sp>
      <p:sp>
        <p:nvSpPr>
          <p:cNvPr id="6" name="Slide Number Placeholder 5">
            <a:extLst>
              <a:ext uri="{FF2B5EF4-FFF2-40B4-BE49-F238E27FC236}">
                <a16:creationId xmlns:a16="http://schemas.microsoft.com/office/drawing/2014/main" id="{79857A35-7032-D385-3AC2-98809D95E339}"/>
              </a:ext>
            </a:extLst>
          </p:cNvPr>
          <p:cNvSpPr>
            <a:spLocks noGrp="1"/>
          </p:cNvSpPr>
          <p:nvPr>
            <p:ph type="sldNum" sz="quarter" idx="12"/>
          </p:nvPr>
        </p:nvSpPr>
        <p:spPr/>
        <p:txBody>
          <a:bodyPr/>
          <a:lstStyle/>
          <a:p>
            <a:fld id="{A2A17EAB-8B51-5C40-8776-6683E51FA7A0}" type="slidenum">
              <a:rPr lang="en-US" smtClean="0"/>
              <a:t>31</a:t>
            </a:fld>
            <a:endParaRPr lang="en-US"/>
          </a:p>
        </p:txBody>
      </p:sp>
      <p:pic>
        <p:nvPicPr>
          <p:cNvPr id="8" name="Picture 7" descr="A graph with blue bars&#10;&#10;Description automatically generated">
            <a:extLst>
              <a:ext uri="{FF2B5EF4-FFF2-40B4-BE49-F238E27FC236}">
                <a16:creationId xmlns:a16="http://schemas.microsoft.com/office/drawing/2014/main" id="{99980712-4EAA-8833-4EAA-B4B25A4EF5A0}"/>
              </a:ext>
            </a:extLst>
          </p:cNvPr>
          <p:cNvPicPr>
            <a:picLocks noChangeAspect="1"/>
          </p:cNvPicPr>
          <p:nvPr/>
        </p:nvPicPr>
        <p:blipFill>
          <a:blip r:embed="rId3"/>
          <a:srcRect l="6083" r="4924"/>
          <a:stretch/>
        </p:blipFill>
        <p:spPr>
          <a:xfrm>
            <a:off x="3935450" y="2478025"/>
            <a:ext cx="5153356" cy="2240648"/>
          </a:xfrm>
          <a:prstGeom prst="rect">
            <a:avLst/>
          </a:prstGeom>
        </p:spPr>
      </p:pic>
      <p:sp>
        <p:nvSpPr>
          <p:cNvPr id="9" name="TextBox 8">
            <a:extLst>
              <a:ext uri="{FF2B5EF4-FFF2-40B4-BE49-F238E27FC236}">
                <a16:creationId xmlns:a16="http://schemas.microsoft.com/office/drawing/2014/main" id="{71A60A6F-6EE7-B09A-043C-5D9018D76C5C}"/>
              </a:ext>
            </a:extLst>
          </p:cNvPr>
          <p:cNvSpPr txBox="1"/>
          <p:nvPr/>
        </p:nvSpPr>
        <p:spPr>
          <a:xfrm>
            <a:off x="3965979" y="4731993"/>
            <a:ext cx="5178021" cy="230832"/>
          </a:xfrm>
          <a:prstGeom prst="rect">
            <a:avLst/>
          </a:prstGeom>
          <a:noFill/>
        </p:spPr>
        <p:txBody>
          <a:bodyPr wrap="none" rtlCol="0">
            <a:spAutoFit/>
          </a:bodyPr>
          <a:lstStyle/>
          <a:p>
            <a:pPr>
              <a:lnSpc>
                <a:spcPct val="90000"/>
              </a:lnSpc>
            </a:pPr>
            <a:r>
              <a:rPr lang="en-US" sz="1000" dirty="0"/>
              <a:t>NIST framework users consider it the best solution for balancing security and privacy [12] </a:t>
            </a:r>
          </a:p>
        </p:txBody>
      </p:sp>
      <p:sp>
        <p:nvSpPr>
          <p:cNvPr id="4" name="TextBox 3">
            <a:extLst>
              <a:ext uri="{FF2B5EF4-FFF2-40B4-BE49-F238E27FC236}">
                <a16:creationId xmlns:a16="http://schemas.microsoft.com/office/drawing/2014/main" id="{55601205-DCDF-182E-50A4-6183E4DCB2D4}"/>
              </a:ext>
            </a:extLst>
          </p:cNvPr>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Michael Elkinson</a:t>
            </a:r>
            <a:endParaRPr lang="en-US" sz="1400" dirty="0">
              <a:solidFill>
                <a:schemeClr val="tx1"/>
              </a:solidFill>
              <a:latin typeface="+mj-lt"/>
            </a:endParaRPr>
          </a:p>
        </p:txBody>
      </p:sp>
    </p:spTree>
    <p:extLst>
      <p:ext uri="{BB962C8B-B14F-4D97-AF65-F5344CB8AC3E}">
        <p14:creationId xmlns:p14="http://schemas.microsoft.com/office/powerpoint/2010/main" val="32677410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4" name="Footer Placeholder 3"/>
          <p:cNvSpPr>
            <a:spLocks noGrp="1"/>
          </p:cNvSpPr>
          <p:nvPr>
            <p:ph type="ftr" sz="quarter" idx="11"/>
          </p:nvPr>
        </p:nvSpPr>
        <p:spPr/>
        <p:txBody>
          <a:bodyPr/>
          <a:lstStyle/>
          <a:p>
            <a:r>
              <a:rPr lang="sk-SK"/>
              <a:t>© 2024 Keith A. Pray</a:t>
            </a:r>
            <a:endParaRPr lang="en-US" dirty="0"/>
          </a:p>
        </p:txBody>
      </p:sp>
      <p:sp>
        <p:nvSpPr>
          <p:cNvPr id="5" name="Slide Number Placeholder 4"/>
          <p:cNvSpPr>
            <a:spLocks noGrp="1"/>
          </p:cNvSpPr>
          <p:nvPr>
            <p:ph type="sldNum" sz="quarter" idx="12"/>
          </p:nvPr>
        </p:nvSpPr>
        <p:spPr/>
        <p:txBody>
          <a:bodyPr/>
          <a:lstStyle/>
          <a:p>
            <a:fld id="{A2A17EAB-8B51-5C40-8776-6683E51FA7A0}" type="slidenum">
              <a:rPr lang="en-US" smtClean="0"/>
              <a:t>32</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Michael Elkinson</a:t>
            </a:r>
          </a:p>
        </p:txBody>
      </p:sp>
      <p:sp>
        <p:nvSpPr>
          <p:cNvPr id="10" name="Content Placeholder 9">
            <a:extLst>
              <a:ext uri="{FF2B5EF4-FFF2-40B4-BE49-F238E27FC236}">
                <a16:creationId xmlns:a16="http://schemas.microsoft.com/office/drawing/2014/main" id="{EE0DF02A-3BD3-6E59-7A4F-15BD8B93DECF}"/>
              </a:ext>
            </a:extLst>
          </p:cNvPr>
          <p:cNvSpPr>
            <a:spLocks noGrp="1"/>
          </p:cNvSpPr>
          <p:nvPr>
            <p:ph idx="1"/>
          </p:nvPr>
        </p:nvSpPr>
        <p:spPr>
          <a:xfrm>
            <a:off x="283464" y="164592"/>
            <a:ext cx="8860536" cy="4997196"/>
          </a:xfrm>
        </p:spPr>
        <p:txBody>
          <a:bodyPr>
            <a:noAutofit/>
          </a:bodyPr>
          <a:lstStyle/>
          <a:p>
            <a:pPr marL="0" indent="0">
              <a:lnSpc>
                <a:spcPts val="960"/>
              </a:lnSpc>
              <a:spcBef>
                <a:spcPts val="600"/>
              </a:spcBef>
              <a:buNone/>
            </a:pPr>
            <a:endParaRPr lang="en-US" sz="1000" dirty="0"/>
          </a:p>
          <a:p>
            <a:pPr marL="0" indent="0">
              <a:lnSpc>
                <a:spcPts val="960"/>
              </a:lnSpc>
              <a:spcBef>
                <a:spcPts val="600"/>
              </a:spcBef>
              <a:buNone/>
            </a:pPr>
            <a:endParaRPr lang="en-US" sz="1000" dirty="0"/>
          </a:p>
          <a:p>
            <a:pPr marL="0" indent="0">
              <a:lnSpc>
                <a:spcPts val="960"/>
              </a:lnSpc>
              <a:spcBef>
                <a:spcPts val="600"/>
              </a:spcBef>
              <a:buNone/>
            </a:pPr>
            <a:endParaRPr lang="en-US" sz="1000" dirty="0"/>
          </a:p>
          <a:p>
            <a:pPr marL="0" indent="0">
              <a:lnSpc>
                <a:spcPts val="960"/>
              </a:lnSpc>
              <a:spcBef>
                <a:spcPts val="600"/>
              </a:spcBef>
              <a:buNone/>
            </a:pPr>
            <a:endParaRPr lang="en-US" sz="1000" dirty="0"/>
          </a:p>
          <a:p>
            <a:pPr marL="0" indent="0">
              <a:lnSpc>
                <a:spcPts val="960"/>
              </a:lnSpc>
              <a:spcBef>
                <a:spcPts val="600"/>
              </a:spcBef>
              <a:buNone/>
            </a:pPr>
            <a:r>
              <a:rPr lang="en-US" sz="1000" dirty="0"/>
              <a:t>[1] </a:t>
            </a:r>
            <a:r>
              <a:rPr lang="en-US" sz="1000" b="0" i="0" dirty="0">
                <a:effectLst/>
                <a:latin typeface="Glyph"/>
              </a:rPr>
              <a:t>Nigro, P. (2024, March 14). </a:t>
            </a:r>
            <a:r>
              <a:rPr lang="en-US" sz="1000" b="0" i="1" dirty="0">
                <a:effectLst/>
                <a:latin typeface="Glyph"/>
              </a:rPr>
              <a:t>Tap into connection points between security and privacy</a:t>
            </a:r>
            <a:r>
              <a:rPr lang="en-US" sz="1000" b="0" i="0" dirty="0">
                <a:effectLst/>
                <a:latin typeface="Glyph"/>
              </a:rPr>
              <a:t>. Security Magazine. Retrieved September 15, 2024, from </a:t>
            </a:r>
            <a:r>
              <a:rPr lang="en-US" sz="1000" dirty="0">
                <a:latin typeface="Glyph"/>
                <a:hlinkClick r:id="rId3">
                  <a:extLst>
                    <a:ext uri="{A12FA001-AC4F-418D-AE19-62706E023703}">
                      <ahyp:hlinkClr xmlns:ahyp="http://schemas.microsoft.com/office/drawing/2018/hyperlinkcolor" val="tx"/>
                    </a:ext>
                  </a:extLst>
                </a:hlinkClick>
              </a:rPr>
              <a:t>https://www.securitymagazine.com/articles/100506-tap-into-connection-points-between-security-an</a:t>
            </a:r>
            <a:r>
              <a:rPr lang="en-US" sz="1000" b="0" i="0" dirty="0">
                <a:effectLst/>
                <a:latin typeface="Glyph"/>
                <a:hlinkClick r:id="rId3">
                  <a:extLst>
                    <a:ext uri="{A12FA001-AC4F-418D-AE19-62706E023703}">
                      <ahyp:hlinkClr xmlns:ahyp="http://schemas.microsoft.com/office/drawing/2018/hyperlinkcolor" val="tx"/>
                    </a:ext>
                  </a:extLst>
                </a:hlinkClick>
              </a:rPr>
              <a:t>d-privacy</a:t>
            </a:r>
            <a:r>
              <a:rPr lang="en-US" sz="1000" dirty="0">
                <a:latin typeface="Glyph"/>
              </a:rPr>
              <a:t>                                                                                                                                                                                                                                                                                                                                                                                                                            </a:t>
            </a:r>
          </a:p>
          <a:p>
            <a:pPr marL="0" indent="0">
              <a:lnSpc>
                <a:spcPts val="960"/>
              </a:lnSpc>
              <a:spcBef>
                <a:spcPts val="600"/>
              </a:spcBef>
              <a:buNone/>
            </a:pPr>
            <a:r>
              <a:rPr lang="en-US" sz="1000" dirty="0">
                <a:latin typeface="Glyph"/>
              </a:rPr>
              <a:t>[2]</a:t>
            </a:r>
            <a:r>
              <a:rPr lang="en-US" sz="1000" b="0" i="0" dirty="0">
                <a:effectLst/>
                <a:latin typeface="Glyph"/>
              </a:rPr>
              <a:t> Bruggeman, J. (2022, October 21). </a:t>
            </a:r>
            <a:r>
              <a:rPr lang="en-US" sz="1000" b="0" i="1" dirty="0">
                <a:effectLst/>
                <a:latin typeface="Glyph"/>
              </a:rPr>
              <a:t>Information privacy and information security: Is there a difference?</a:t>
            </a:r>
            <a:r>
              <a:rPr lang="en-US" sz="1000" b="0" i="0" dirty="0">
                <a:effectLst/>
                <a:latin typeface="Glyph"/>
              </a:rPr>
              <a:t> </a:t>
            </a:r>
            <a:r>
              <a:rPr lang="en-US" sz="1000" b="0" i="0" dirty="0" err="1">
                <a:effectLst/>
                <a:latin typeface="Glyph"/>
              </a:rPr>
              <a:t>OnX</a:t>
            </a:r>
            <a:r>
              <a:rPr lang="en-US" sz="1000" b="0" i="0" dirty="0">
                <a:effectLst/>
                <a:latin typeface="Glyph"/>
              </a:rPr>
              <a:t>. Retrieved September 15, 2024, from </a:t>
            </a:r>
            <a:r>
              <a:rPr lang="en-US" sz="1000" b="0" i="0" dirty="0">
                <a:effectLst/>
                <a:latin typeface="Glyph"/>
                <a:hlinkClick r:id="rId4">
                  <a:extLst>
                    <a:ext uri="{A12FA001-AC4F-418D-AE19-62706E023703}">
                      <ahyp:hlinkClr xmlns:ahyp="http://schemas.microsoft.com/office/drawing/2018/hyperlinkcolor" val="tx"/>
                    </a:ext>
                  </a:extLst>
                </a:hlinkClick>
              </a:rPr>
              <a:t>https://www.onx.com/blog/information-privacy-and-information-security-is-there-a-difference</a:t>
            </a:r>
            <a:r>
              <a:rPr lang="en-US" sz="1000" b="0" i="0" dirty="0">
                <a:effectLst/>
                <a:latin typeface="Glyph"/>
              </a:rPr>
              <a:t> </a:t>
            </a:r>
          </a:p>
          <a:p>
            <a:pPr marL="0" indent="0">
              <a:lnSpc>
                <a:spcPts val="960"/>
              </a:lnSpc>
              <a:spcBef>
                <a:spcPts val="600"/>
              </a:spcBef>
              <a:buNone/>
            </a:pPr>
            <a:r>
              <a:rPr lang="en-US" sz="1000" dirty="0">
                <a:latin typeface="Glyph"/>
              </a:rPr>
              <a:t>[3]</a:t>
            </a:r>
            <a:r>
              <a:rPr lang="en-US" sz="1000" b="0" i="0" dirty="0">
                <a:effectLst/>
                <a:latin typeface="Glyph"/>
              </a:rPr>
              <a:t> </a:t>
            </a:r>
            <a:r>
              <a:rPr lang="en-US" sz="1000" b="0" i="0" dirty="0" err="1">
                <a:effectLst/>
                <a:latin typeface="Glyph"/>
              </a:rPr>
              <a:t>Sikos</a:t>
            </a:r>
            <a:r>
              <a:rPr lang="en-US" sz="1000" b="0" i="0" dirty="0">
                <a:effectLst/>
                <a:latin typeface="Glyph"/>
              </a:rPr>
              <a:t>, L. F. (2020). Packet analysis for network forensics: A comprehensive survey. </a:t>
            </a:r>
            <a:r>
              <a:rPr lang="en-US" sz="1000" b="0" i="1" dirty="0">
                <a:effectLst/>
                <a:latin typeface="Glyph"/>
              </a:rPr>
              <a:t>Forensic Science International</a:t>
            </a:r>
            <a:r>
              <a:rPr lang="en-US" sz="1000" b="0" i="0" dirty="0">
                <a:effectLst/>
                <a:latin typeface="Glyph"/>
              </a:rPr>
              <a:t>, </a:t>
            </a:r>
            <a:r>
              <a:rPr lang="en-US" sz="1000" b="0" i="1" dirty="0">
                <a:effectLst/>
                <a:latin typeface="Glyph"/>
              </a:rPr>
              <a:t>32</a:t>
            </a:r>
            <a:r>
              <a:rPr lang="en-US" sz="1000" b="0" i="0" dirty="0">
                <a:effectLst/>
                <a:latin typeface="Glyph"/>
              </a:rPr>
              <a:t>. </a:t>
            </a:r>
            <a:r>
              <a:rPr lang="en-US" sz="1000" b="0" i="0" dirty="0">
                <a:effectLst/>
                <a:latin typeface="Glyph"/>
                <a:hlinkClick r:id="rId5">
                  <a:extLst>
                    <a:ext uri="{A12FA001-AC4F-418D-AE19-62706E023703}">
                      <ahyp:hlinkClr xmlns:ahyp="http://schemas.microsoft.com/office/drawing/2018/hyperlinkcolor" val="tx"/>
                    </a:ext>
                  </a:extLst>
                </a:hlinkClick>
              </a:rPr>
              <a:t>https://doi.org/10.1016/j.fsidi.2019.200892</a:t>
            </a:r>
            <a:r>
              <a:rPr lang="en-US" sz="1000" dirty="0">
                <a:latin typeface="Glyph"/>
              </a:rPr>
              <a:t>                                                                                                                                           </a:t>
            </a:r>
          </a:p>
          <a:p>
            <a:pPr marL="0" indent="0">
              <a:lnSpc>
                <a:spcPts val="960"/>
              </a:lnSpc>
              <a:spcBef>
                <a:spcPts val="600"/>
              </a:spcBef>
              <a:buNone/>
            </a:pPr>
            <a:r>
              <a:rPr lang="en-US" sz="1000" dirty="0">
                <a:latin typeface="Glyph"/>
              </a:rPr>
              <a:t>[4]</a:t>
            </a:r>
            <a:r>
              <a:rPr lang="en-US" sz="1000" b="0" i="0" dirty="0">
                <a:effectLst/>
                <a:latin typeface="Glyph"/>
              </a:rPr>
              <a:t> Kidd, C. (2023, October 12). </a:t>
            </a:r>
            <a:r>
              <a:rPr lang="en-US" sz="1000" b="0" i="1" dirty="0">
                <a:effectLst/>
                <a:latin typeface="Glyph"/>
              </a:rPr>
              <a:t>SIEM: Security Information &amp; Event Management Explained</a:t>
            </a:r>
            <a:r>
              <a:rPr lang="en-US" sz="1000" b="0" i="0" dirty="0">
                <a:effectLst/>
                <a:latin typeface="Glyph"/>
              </a:rPr>
              <a:t>. Splunk. Retrieved September 15, 2024, from </a:t>
            </a:r>
            <a:r>
              <a:rPr lang="en-US" sz="1000" b="0" i="0" dirty="0">
                <a:effectLst/>
                <a:latin typeface="Glyph"/>
                <a:hlinkClick r:id="rId6">
                  <a:extLst>
                    <a:ext uri="{A12FA001-AC4F-418D-AE19-62706E023703}">
                      <ahyp:hlinkClr xmlns:ahyp="http://schemas.microsoft.com/office/drawing/2018/hyperlinkcolor" val="tx"/>
                    </a:ext>
                  </a:extLst>
                </a:hlinkClick>
              </a:rPr>
              <a:t>https://www.splunk.com/en_us/blog/learn/siem-security-information-event-management.html</a:t>
            </a:r>
            <a:r>
              <a:rPr lang="en-US" sz="1000" dirty="0">
                <a:latin typeface="Glyph"/>
              </a:rPr>
              <a:t>                    </a:t>
            </a:r>
          </a:p>
          <a:p>
            <a:pPr marL="0" indent="0">
              <a:lnSpc>
                <a:spcPts val="960"/>
              </a:lnSpc>
              <a:spcBef>
                <a:spcPts val="600"/>
              </a:spcBef>
              <a:buNone/>
            </a:pPr>
            <a:r>
              <a:rPr lang="en-US" sz="1000" dirty="0">
                <a:latin typeface="Glyph"/>
              </a:rPr>
              <a:t>[5] </a:t>
            </a:r>
            <a:r>
              <a:rPr lang="en-US" sz="1000" b="0" i="0" dirty="0">
                <a:effectLst/>
                <a:latin typeface="Glyph"/>
              </a:rPr>
              <a:t>(n.d.). </a:t>
            </a:r>
            <a:r>
              <a:rPr lang="en-US" sz="1000" b="0" i="1" dirty="0">
                <a:effectLst/>
                <a:latin typeface="Glyph"/>
              </a:rPr>
              <a:t>How IAM works</a:t>
            </a:r>
            <a:r>
              <a:rPr lang="en-US" sz="1000" b="0" i="0" dirty="0">
                <a:effectLst/>
                <a:latin typeface="Glyph"/>
              </a:rPr>
              <a:t>. Amazon. Retrieved September 15, 2024, from </a:t>
            </a:r>
            <a:r>
              <a:rPr lang="en-US" sz="1000" b="0" i="0" dirty="0">
                <a:effectLst/>
                <a:latin typeface="Glyph"/>
                <a:hlinkClick r:id="rId7"/>
              </a:rPr>
              <a:t>https://docs.aws.amazon.com/IAM/latest/UserGuide/intro-structure.ht</a:t>
            </a:r>
            <a:r>
              <a:rPr lang="en-US" sz="1000" b="0" i="0" dirty="0">
                <a:effectLst/>
                <a:latin typeface="Glyph"/>
              </a:rPr>
              <a:t>                                                                                                                                                                                    </a:t>
            </a:r>
          </a:p>
          <a:p>
            <a:pPr marL="0" indent="0">
              <a:lnSpc>
                <a:spcPts val="960"/>
              </a:lnSpc>
              <a:spcBef>
                <a:spcPts val="600"/>
              </a:spcBef>
              <a:buNone/>
            </a:pPr>
            <a:r>
              <a:rPr lang="en-US" sz="1000" dirty="0">
                <a:latin typeface="Glyph"/>
              </a:rPr>
              <a:t>[6]</a:t>
            </a:r>
            <a:r>
              <a:rPr lang="en-US" sz="1000" b="0" i="0" dirty="0">
                <a:effectLst/>
                <a:latin typeface="Glyph"/>
              </a:rPr>
              <a:t> (2023, February 13). </a:t>
            </a:r>
            <a:r>
              <a:rPr lang="en-US" sz="1000" b="0" i="1" dirty="0">
                <a:effectLst/>
                <a:latin typeface="Glyph"/>
              </a:rPr>
              <a:t>When does EDR become a problem for user privacy?</a:t>
            </a:r>
            <a:r>
              <a:rPr lang="en-US" sz="1000" b="0" i="0" dirty="0">
                <a:effectLst/>
                <a:latin typeface="Glyph"/>
              </a:rPr>
              <a:t> </a:t>
            </a:r>
            <a:r>
              <a:rPr lang="en-US" sz="1000" b="0" i="0" dirty="0" err="1">
                <a:effectLst/>
                <a:latin typeface="Glyph"/>
              </a:rPr>
              <a:t>Sentisms</a:t>
            </a:r>
            <a:r>
              <a:rPr lang="en-US" sz="1000" b="0" i="0" dirty="0">
                <a:effectLst/>
                <a:latin typeface="Glyph"/>
              </a:rPr>
              <a:t>. Retrieved September 15, 2024, from </a:t>
            </a:r>
            <a:r>
              <a:rPr lang="en-US" sz="1000" b="0" i="0" dirty="0">
                <a:effectLst/>
                <a:latin typeface="Glyph"/>
                <a:hlinkClick r:id="rId8">
                  <a:extLst>
                    <a:ext uri="{A12FA001-AC4F-418D-AE19-62706E023703}">
                      <ahyp:hlinkClr xmlns:ahyp="http://schemas.microsoft.com/office/drawing/2018/hyperlinkcolor" val="tx"/>
                    </a:ext>
                  </a:extLst>
                </a:hlinkClick>
              </a:rPr>
              <a:t>https://sentisms.com/when-does-edr-become-a-problem-for-user-privacy/#:~:text=There%20is%20a%20potential%20risk,and%20responding%20to%20cyber%20threats</a:t>
            </a:r>
            <a:r>
              <a:rPr lang="en-US" sz="1000" b="0" i="0" dirty="0">
                <a:effectLst/>
                <a:latin typeface="Glyph"/>
              </a:rPr>
              <a:t>.                                                                                                                                                                                                                                                           </a:t>
            </a:r>
          </a:p>
          <a:p>
            <a:pPr marL="0" indent="0">
              <a:lnSpc>
                <a:spcPts val="960"/>
              </a:lnSpc>
              <a:spcBef>
                <a:spcPts val="600"/>
              </a:spcBef>
              <a:buNone/>
            </a:pPr>
            <a:r>
              <a:rPr lang="en-US" sz="1000" dirty="0">
                <a:latin typeface="Glyph"/>
              </a:rPr>
              <a:t>[7]</a:t>
            </a:r>
            <a:r>
              <a:rPr lang="en-US" sz="1000" b="0" i="0" dirty="0">
                <a:effectLst/>
                <a:latin typeface="Glyph"/>
              </a:rPr>
              <a:t> (n.d.). </a:t>
            </a:r>
            <a:r>
              <a:rPr lang="en-US" sz="1000" b="0" i="1" dirty="0">
                <a:effectLst/>
                <a:latin typeface="Glyph"/>
              </a:rPr>
              <a:t>Over half of consumers use biometrics to secure mobile devices</a:t>
            </a:r>
            <a:r>
              <a:rPr lang="en-US" sz="1000" b="0" i="0" dirty="0">
                <a:effectLst/>
                <a:latin typeface="Glyph"/>
              </a:rPr>
              <a:t>. Security Magazine. Retrieved September 15, 2024, from </a:t>
            </a:r>
            <a:r>
              <a:rPr lang="en-US" sz="1000" b="0" i="0" dirty="0">
                <a:effectLst/>
                <a:latin typeface="Glyph"/>
                <a:hlinkClick r:id="rId9">
                  <a:extLst>
                    <a:ext uri="{A12FA001-AC4F-418D-AE19-62706E023703}">
                      <ahyp:hlinkClr xmlns:ahyp="http://schemas.microsoft.com/office/drawing/2018/hyperlinkcolor" val="tx"/>
                    </a:ext>
                  </a:extLst>
                </a:hlinkClick>
              </a:rPr>
              <a:t>https://www.securitymagazine.com/articles/98532-over-half-of-consumers-use-biometrics-to-secure-mobile-devices</a:t>
            </a:r>
            <a:r>
              <a:rPr lang="en-US" sz="1000" dirty="0">
                <a:latin typeface="Glyph"/>
              </a:rPr>
              <a:t>                                                                                                                                                                                                                                                                                                                                                                                                                                          </a:t>
            </a:r>
          </a:p>
          <a:p>
            <a:pPr marL="0" indent="0">
              <a:lnSpc>
                <a:spcPts val="960"/>
              </a:lnSpc>
              <a:spcBef>
                <a:spcPts val="600"/>
              </a:spcBef>
              <a:buNone/>
            </a:pPr>
            <a:r>
              <a:rPr lang="en-US" sz="1000" dirty="0">
                <a:latin typeface="Glyph"/>
              </a:rPr>
              <a:t>8]</a:t>
            </a:r>
            <a:r>
              <a:rPr lang="en-US" sz="1000" b="0" i="0" dirty="0">
                <a:effectLst/>
                <a:latin typeface="Glyph"/>
              </a:rPr>
              <a:t> (n.d.). </a:t>
            </a:r>
            <a:r>
              <a:rPr lang="en-US" sz="1000" b="0" i="1" dirty="0">
                <a:effectLst/>
                <a:latin typeface="Glyph"/>
              </a:rPr>
              <a:t>Cyber Security Market Size, Share &amp; Trends Analysis Report By Component, By Security Type, By Solution, By Services, By Deployment, By Organization Size, By Verticals, By Region And Segment Forecasts, 2024 - 2030</a:t>
            </a:r>
            <a:r>
              <a:rPr lang="en-US" sz="1000" b="0" i="0" dirty="0">
                <a:effectLst/>
                <a:latin typeface="Glyph"/>
              </a:rPr>
              <a:t>. Grand View Research. Retrieved September 15, 2024, from </a:t>
            </a:r>
            <a:r>
              <a:rPr lang="en-US" sz="1000" b="0" i="0" dirty="0">
                <a:effectLst/>
                <a:latin typeface="Glyph"/>
                <a:hlinkClick r:id="rId10">
                  <a:extLst>
                    <a:ext uri="{A12FA001-AC4F-418D-AE19-62706E023703}">
                      <ahyp:hlinkClr xmlns:ahyp="http://schemas.microsoft.com/office/drawing/2018/hyperlinkcolor" val="tx"/>
                    </a:ext>
                  </a:extLst>
                </a:hlinkClick>
              </a:rPr>
              <a:t>https://www.grandviewresearch.com/industry-analysis/cyber-security-market</a:t>
            </a:r>
            <a:r>
              <a:rPr lang="en-US" sz="1000" b="0" i="0" dirty="0">
                <a:effectLst/>
                <a:latin typeface="Glyph"/>
              </a:rPr>
              <a:t>                                                                                                                                                                                                                         </a:t>
            </a:r>
          </a:p>
          <a:p>
            <a:pPr marL="0" indent="0">
              <a:lnSpc>
                <a:spcPts val="960"/>
              </a:lnSpc>
              <a:spcBef>
                <a:spcPts val="600"/>
              </a:spcBef>
              <a:buNone/>
            </a:pPr>
            <a:r>
              <a:rPr lang="en-US" sz="1000" dirty="0">
                <a:latin typeface="Glyph"/>
              </a:rPr>
              <a:t>[9]</a:t>
            </a:r>
            <a:r>
              <a:rPr lang="en-US" sz="1000" dirty="0">
                <a:effectLst/>
                <a:latin typeface="Calibri" panose="020F0502020204030204" pitchFamily="34" charset="0"/>
                <a:ea typeface="Times New Roman" panose="02020603050405020304" pitchFamily="18" charset="0"/>
                <a:cs typeface="Calibri" panose="020F0502020204030204" pitchFamily="34" charset="0"/>
              </a:rPr>
              <a:t> Verizon (2024). </a:t>
            </a:r>
            <a:r>
              <a:rPr lang="en-US" sz="1000" i="1" dirty="0">
                <a:effectLst/>
                <a:latin typeface="Calibri" panose="020F0502020204030204" pitchFamily="34" charset="0"/>
                <a:ea typeface="Times New Roman" panose="02020603050405020304" pitchFamily="18" charset="0"/>
                <a:cs typeface="Calibri" panose="020F0502020204030204" pitchFamily="34" charset="0"/>
              </a:rPr>
              <a:t>2024 Data Breach Investigations Report</a:t>
            </a:r>
            <a:r>
              <a:rPr lang="en-US" sz="1000" dirty="0">
                <a:effectLst/>
                <a:latin typeface="Calibri" panose="020F0502020204030204" pitchFamily="34" charset="0"/>
                <a:ea typeface="Times New Roman" panose="02020603050405020304" pitchFamily="18" charset="0"/>
                <a:cs typeface="Calibri" panose="020F0502020204030204" pitchFamily="34" charset="0"/>
              </a:rPr>
              <a:t>. Retrieved September 11, 2024, from </a:t>
            </a:r>
            <a:r>
              <a:rPr lang="en-US" sz="1000" dirty="0">
                <a:effectLst/>
                <a:latin typeface="Calibri" panose="020F0502020204030204" pitchFamily="34" charset="0"/>
                <a:ea typeface="Times New Roman" panose="02020603050405020304" pitchFamily="18" charset="0"/>
                <a:cs typeface="Calibri" panose="020F0502020204030204" pitchFamily="34" charset="0"/>
                <a:hlinkClick r:id="rId11"/>
              </a:rPr>
              <a:t>https://www.verizon.com/business/resources/reports/dbir/2024/summary-of-findings/</a:t>
            </a:r>
            <a:r>
              <a:rPr lang="en-US" sz="1000" dirty="0">
                <a:latin typeface="Calibri" panose="020F0502020204030204" pitchFamily="34" charset="0"/>
                <a:ea typeface="Calibri" panose="020F0502020204030204" pitchFamily="34" charset="0"/>
                <a:cs typeface="Times New Roman" panose="02020603050405020304" pitchFamily="18" charset="0"/>
              </a:rPr>
              <a:t>                                                                                                   </a:t>
            </a:r>
          </a:p>
          <a:p>
            <a:pPr marL="0" indent="0">
              <a:lnSpc>
                <a:spcPts val="960"/>
              </a:lnSpc>
              <a:spcBef>
                <a:spcPts val="600"/>
              </a:spcBef>
              <a:buNone/>
            </a:pPr>
            <a:r>
              <a:rPr lang="en-US" sz="1000" dirty="0"/>
              <a:t>[10]</a:t>
            </a:r>
            <a:r>
              <a:rPr lang="en-US" sz="1000" b="0" i="0" dirty="0">
                <a:effectLst/>
                <a:latin typeface="Glyph"/>
              </a:rPr>
              <a:t> (2020, January 16). </a:t>
            </a:r>
            <a:r>
              <a:rPr lang="en-US" sz="1000" b="0" i="1" dirty="0">
                <a:effectLst/>
                <a:latin typeface="Glyph"/>
              </a:rPr>
              <a:t>NIST PRIVACY FRAMEWORK: A TOOL FOR IMPROVING PRIVACY THROUGH ENTERPRISE RISK MANAGEMENT, VERSION 1.0</a:t>
            </a:r>
            <a:r>
              <a:rPr lang="en-US" sz="1000" b="0" i="0" dirty="0">
                <a:effectLst/>
                <a:latin typeface="Glyph"/>
              </a:rPr>
              <a:t>. National Institute of Standards and Technology. Retrieved September 15, 2024, from </a:t>
            </a:r>
            <a:r>
              <a:rPr lang="en-US" sz="1000" b="0" i="0" dirty="0">
                <a:effectLst/>
                <a:latin typeface="Glyph"/>
                <a:hlinkClick r:id="rId12">
                  <a:extLst>
                    <a:ext uri="{A12FA001-AC4F-418D-AE19-62706E023703}">
                      <ahyp:hlinkClr xmlns:ahyp="http://schemas.microsoft.com/office/drawing/2018/hyperlinkcolor" val="tx"/>
                    </a:ext>
                  </a:extLst>
                </a:hlinkClick>
              </a:rPr>
              <a:t>https://doi.org/10.6028/NIST.CSWP.01162020</a:t>
            </a:r>
            <a:endParaRPr lang="en-US" sz="1000" b="0" i="0" dirty="0">
              <a:effectLst/>
              <a:latin typeface="Glyph"/>
            </a:endParaRPr>
          </a:p>
          <a:p>
            <a:pPr marL="0" indent="0">
              <a:lnSpc>
                <a:spcPts val="960"/>
              </a:lnSpc>
              <a:spcBef>
                <a:spcPts val="600"/>
              </a:spcBef>
              <a:buNone/>
            </a:pPr>
            <a:r>
              <a:rPr lang="en-US" sz="1000" dirty="0">
                <a:latin typeface="Glyph"/>
              </a:rPr>
              <a:t>[11]</a:t>
            </a:r>
            <a:r>
              <a:rPr lang="en-US" sz="1000" b="0" i="0" dirty="0">
                <a:effectLst/>
                <a:latin typeface="Glyph"/>
              </a:rPr>
              <a:t> </a:t>
            </a:r>
            <a:r>
              <a:rPr lang="en-US" sz="1000" b="0" i="0" dirty="0" err="1">
                <a:effectLst/>
                <a:latin typeface="Glyph"/>
              </a:rPr>
              <a:t>Olstik</a:t>
            </a:r>
            <a:r>
              <a:rPr lang="en-US" sz="1000" b="0" i="0" dirty="0">
                <a:effectLst/>
                <a:latin typeface="Glyph"/>
              </a:rPr>
              <a:t>, J. (n.d.). </a:t>
            </a:r>
            <a:r>
              <a:rPr lang="en-US" sz="1000" b="0" i="1" dirty="0">
                <a:effectLst/>
                <a:latin typeface="Glyph"/>
              </a:rPr>
              <a:t>The Life and Times of Cybersecurity Professionals</a:t>
            </a:r>
            <a:r>
              <a:rPr lang="en-US" sz="1000" b="0" i="0" dirty="0">
                <a:effectLst/>
                <a:latin typeface="Glyph"/>
              </a:rPr>
              <a:t>. Information Systems Security Association. Retrieved September 15, 2024, from </a:t>
            </a:r>
            <a:r>
              <a:rPr lang="en-US" sz="1000" b="0" i="0" dirty="0">
                <a:effectLst/>
                <a:latin typeface="Glyph"/>
                <a:hlinkClick r:id="rId13">
                  <a:extLst>
                    <a:ext uri="{A12FA001-AC4F-418D-AE19-62706E023703}">
                      <ahyp:hlinkClr xmlns:ahyp="http://schemas.microsoft.com/office/drawing/2018/hyperlinkcolor" val="tx"/>
                    </a:ext>
                  </a:extLst>
                </a:hlinkClick>
              </a:rPr>
              <a:t>https://www.issa.org/wp-content/uploads/2017/11/2017-ESG-ISSA-full-report.pdf</a:t>
            </a:r>
            <a:endParaRPr lang="en-US" sz="1000" b="0" i="0" dirty="0">
              <a:effectLst/>
              <a:latin typeface="Glyph"/>
            </a:endParaRPr>
          </a:p>
          <a:p>
            <a:pPr marL="0" indent="0">
              <a:lnSpc>
                <a:spcPts val="960"/>
              </a:lnSpc>
              <a:spcBef>
                <a:spcPts val="600"/>
              </a:spcBef>
              <a:buNone/>
            </a:pPr>
            <a:r>
              <a:rPr lang="en-US" sz="1000" dirty="0">
                <a:latin typeface="Glyph"/>
              </a:rPr>
              <a:t>[12]</a:t>
            </a:r>
            <a:r>
              <a:rPr lang="en-US" sz="1000" b="0" i="0" dirty="0">
                <a:effectLst/>
                <a:latin typeface="Glyph"/>
              </a:rPr>
              <a:t> (n.d.). </a:t>
            </a:r>
            <a:r>
              <a:rPr lang="en-US" sz="1000" b="0" i="1" dirty="0">
                <a:effectLst/>
                <a:latin typeface="Glyph"/>
              </a:rPr>
              <a:t>TRENDS IN SECURITY FRAMEWORK ADOPTION A SURVEY OF IT AND SECURITY PROFESSIONALS</a:t>
            </a:r>
            <a:r>
              <a:rPr lang="en-US" sz="1000" b="0" i="0" dirty="0">
                <a:effectLst/>
                <a:latin typeface="Glyph"/>
              </a:rPr>
              <a:t>. Tenable. Retrieved September 15, 2024, from </a:t>
            </a:r>
            <a:r>
              <a:rPr lang="en-US" sz="1000" b="0" i="0" dirty="0">
                <a:effectLst/>
                <a:latin typeface="Glyph"/>
                <a:hlinkClick r:id="rId14">
                  <a:extLst>
                    <a:ext uri="{A12FA001-AC4F-418D-AE19-62706E023703}">
                      <ahyp:hlinkClr xmlns:ahyp="http://schemas.microsoft.com/office/drawing/2018/hyperlinkcolor" val="tx"/>
                    </a:ext>
                  </a:extLst>
                </a:hlinkClick>
              </a:rPr>
              <a:t>https://static.tenable.com/marketing/tenable-csf-report.pdf</a:t>
            </a:r>
            <a:endParaRPr lang="en-US" sz="1000" b="0" i="0" dirty="0">
              <a:effectLst/>
              <a:latin typeface="Glyph"/>
            </a:endParaRPr>
          </a:p>
          <a:p>
            <a:pPr marL="0" indent="0">
              <a:lnSpc>
                <a:spcPts val="960"/>
              </a:lnSpc>
              <a:spcBef>
                <a:spcPts val="600"/>
              </a:spcBef>
              <a:buNone/>
            </a:pPr>
            <a:r>
              <a:rPr lang="en-US" sz="1000" dirty="0">
                <a:latin typeface="Glyph"/>
              </a:rPr>
              <a:t>[13] </a:t>
            </a:r>
            <a:r>
              <a:rPr lang="en-US" sz="1000" b="0" i="0" dirty="0">
                <a:effectLst/>
                <a:latin typeface="Glyph"/>
              </a:rPr>
              <a:t>(n.d.). </a:t>
            </a:r>
            <a:r>
              <a:rPr lang="en-US" sz="1000" b="0" i="1" dirty="0">
                <a:effectLst/>
                <a:latin typeface="Glyph"/>
              </a:rPr>
              <a:t>Success Stories</a:t>
            </a:r>
            <a:r>
              <a:rPr lang="en-US" sz="1000" b="0" i="0" dirty="0">
                <a:effectLst/>
                <a:latin typeface="Glyph"/>
              </a:rPr>
              <a:t>. National Institute of Standards and Technology. Retrieved September 15, 2024, from https://www.nist.gov/cyberframework/success-stories</a:t>
            </a:r>
            <a:endParaRPr lang="en-US" sz="1000" dirty="0"/>
          </a:p>
        </p:txBody>
      </p:sp>
    </p:spTree>
    <p:extLst>
      <p:ext uri="{BB962C8B-B14F-4D97-AF65-F5344CB8AC3E}">
        <p14:creationId xmlns:p14="http://schemas.microsoft.com/office/powerpoint/2010/main" val="927170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a:xfrm>
            <a:off x="1261240" y="136471"/>
            <a:ext cx="5654566" cy="1494448"/>
          </a:xfrm>
        </p:spPr>
        <p:txBody>
          <a:bodyPr/>
          <a:lstStyle/>
          <a:p>
            <a:r>
              <a:rPr lang="en-US" dirty="0"/>
              <a:t>Mass Surveillance; Does it make us safer? </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a:xfrm>
            <a:off x="3605048" y="315219"/>
            <a:ext cx="7315200" cy="762000"/>
          </a:xfrm>
        </p:spPr>
        <p:txBody>
          <a:bodyPr/>
          <a:lstStyle/>
          <a:p>
            <a:r>
              <a:rPr lang="en-US" dirty="0"/>
              <a:t>Alexa Carr</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2024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33</a:t>
            </a:fld>
            <a:endParaRPr lang="en-US"/>
          </a:p>
        </p:txBody>
      </p:sp>
      <p:pic>
        <p:nvPicPr>
          <p:cNvPr id="7" name="Picture 6">
            <a:extLst>
              <a:ext uri="{FF2B5EF4-FFF2-40B4-BE49-F238E27FC236}">
                <a16:creationId xmlns:a16="http://schemas.microsoft.com/office/drawing/2014/main" id="{B257A91D-DFC8-5503-7790-B150D557EFC2}"/>
              </a:ext>
            </a:extLst>
          </p:cNvPr>
          <p:cNvPicPr>
            <a:picLocks noChangeAspect="1"/>
          </p:cNvPicPr>
          <p:nvPr/>
        </p:nvPicPr>
        <p:blipFill>
          <a:blip r:embed="rId3"/>
          <a:stretch>
            <a:fillRect/>
          </a:stretch>
        </p:blipFill>
        <p:spPr>
          <a:xfrm>
            <a:off x="2616637" y="1653281"/>
            <a:ext cx="3175000" cy="3175000"/>
          </a:xfrm>
          <a:prstGeom prst="rect">
            <a:avLst/>
          </a:prstGeom>
        </p:spPr>
      </p:pic>
      <p:pic>
        <p:nvPicPr>
          <p:cNvPr id="9" name="Picture 8">
            <a:extLst>
              <a:ext uri="{FF2B5EF4-FFF2-40B4-BE49-F238E27FC236}">
                <a16:creationId xmlns:a16="http://schemas.microsoft.com/office/drawing/2014/main" id="{8BA6C182-3173-1502-9FC6-BA73DEB17B26}"/>
              </a:ext>
            </a:extLst>
          </p:cNvPr>
          <p:cNvPicPr>
            <a:picLocks noChangeAspect="1"/>
          </p:cNvPicPr>
          <p:nvPr/>
        </p:nvPicPr>
        <p:blipFill>
          <a:blip r:embed="rId4"/>
          <a:stretch>
            <a:fillRect/>
          </a:stretch>
        </p:blipFill>
        <p:spPr>
          <a:xfrm>
            <a:off x="5996150" y="1514315"/>
            <a:ext cx="1839311" cy="1839311"/>
          </a:xfrm>
          <a:prstGeom prst="rect">
            <a:avLst/>
          </a:prstGeom>
        </p:spPr>
      </p:pic>
      <p:pic>
        <p:nvPicPr>
          <p:cNvPr id="11" name="Picture 10">
            <a:extLst>
              <a:ext uri="{FF2B5EF4-FFF2-40B4-BE49-F238E27FC236}">
                <a16:creationId xmlns:a16="http://schemas.microsoft.com/office/drawing/2014/main" id="{42DD5955-27D3-A081-C6AF-2748F6F28827}"/>
              </a:ext>
            </a:extLst>
          </p:cNvPr>
          <p:cNvPicPr>
            <a:picLocks noChangeAspect="1"/>
          </p:cNvPicPr>
          <p:nvPr/>
        </p:nvPicPr>
        <p:blipFill>
          <a:blip r:embed="rId5"/>
          <a:stretch>
            <a:fillRect/>
          </a:stretch>
        </p:blipFill>
        <p:spPr>
          <a:xfrm>
            <a:off x="-101603" y="1605468"/>
            <a:ext cx="2819840" cy="2819840"/>
          </a:xfrm>
          <a:prstGeom prst="rect">
            <a:avLst/>
          </a:prstGeom>
        </p:spPr>
      </p:pic>
    </p:spTree>
    <p:extLst>
      <p:ext uri="{BB962C8B-B14F-4D97-AF65-F5344CB8AC3E}">
        <p14:creationId xmlns:p14="http://schemas.microsoft.com/office/powerpoint/2010/main" val="41818683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did we get here?</a:t>
            </a:r>
          </a:p>
        </p:txBody>
      </p:sp>
      <p:sp>
        <p:nvSpPr>
          <p:cNvPr id="3" name="Content Placeholder 2"/>
          <p:cNvSpPr>
            <a:spLocks noGrp="1"/>
          </p:cNvSpPr>
          <p:nvPr>
            <p:ph sz="half" idx="1"/>
          </p:nvPr>
        </p:nvSpPr>
        <p:spPr>
          <a:xfrm>
            <a:off x="685800" y="1111111"/>
            <a:ext cx="3733800" cy="3352800"/>
          </a:xfrm>
        </p:spPr>
        <p:txBody>
          <a:bodyPr>
            <a:normAutofit fontScale="85000" lnSpcReduction="10000"/>
          </a:bodyPr>
          <a:lstStyle/>
          <a:p>
            <a:r>
              <a:rPr lang="en-US" dirty="0"/>
              <a:t>Early 1900s, fingerprints became the widespread way to identify suspects/solve crimes. </a:t>
            </a:r>
            <a:r>
              <a:rPr lang="en-US" b="0" i="0" u="none" strike="noStrike" dirty="0">
                <a:solidFill>
                  <a:srgbClr val="FFFFFF"/>
                </a:solidFill>
                <a:effectLst/>
                <a:latin typeface="Google Sans"/>
              </a:rPr>
              <a:t>[9]</a:t>
            </a:r>
            <a:endParaRPr lang="en-US" dirty="0"/>
          </a:p>
          <a:p>
            <a:r>
              <a:rPr lang="en-US" dirty="0"/>
              <a:t>FBI’s national fingerprint database contained 100,000 files by 1936. </a:t>
            </a:r>
            <a:r>
              <a:rPr lang="en-US" b="0" i="0" u="none" strike="noStrike" dirty="0">
                <a:solidFill>
                  <a:srgbClr val="FFFFFF"/>
                </a:solidFill>
                <a:effectLst/>
                <a:latin typeface="Google Sans"/>
              </a:rPr>
              <a:t>[9]</a:t>
            </a:r>
            <a:endParaRPr lang="en-US" dirty="0"/>
          </a:p>
          <a:p>
            <a:r>
              <a:rPr lang="en-US" dirty="0"/>
              <a:t>Ten years later, in 1946, this collection had grown to 100 million. </a:t>
            </a:r>
            <a:r>
              <a:rPr lang="en-US" b="0" i="0" u="none" strike="noStrike" dirty="0">
                <a:solidFill>
                  <a:srgbClr val="FFFFFF"/>
                </a:solidFill>
                <a:effectLst/>
                <a:latin typeface="Google Sans"/>
              </a:rPr>
              <a:t>[9]</a:t>
            </a:r>
            <a:endParaRPr lang="en-US" dirty="0"/>
          </a:p>
          <a:p>
            <a:r>
              <a:rPr lang="en-US" dirty="0"/>
              <a:t>Process of finding a specific suspect in this fingerprint collection became incredibly difficult due to the size of the collection. </a:t>
            </a:r>
            <a:r>
              <a:rPr lang="en-US" b="0" i="0" u="none" strike="noStrike" dirty="0">
                <a:solidFill>
                  <a:srgbClr val="FFFFFF"/>
                </a:solidFill>
                <a:effectLst/>
                <a:latin typeface="Google Sans"/>
              </a:rPr>
              <a:t>[9]</a:t>
            </a:r>
            <a:endParaRPr lang="en-US" dirty="0"/>
          </a:p>
          <a:p>
            <a:r>
              <a:rPr lang="en-US" dirty="0"/>
              <a:t>In 1992, the FBI established a CJIS division. It is now the FBI’s biggest division. </a:t>
            </a:r>
            <a:r>
              <a:rPr lang="en-US" b="0" i="0" u="none" strike="noStrike" dirty="0">
                <a:solidFill>
                  <a:srgbClr val="FFFFFF"/>
                </a:solidFill>
                <a:effectLst/>
                <a:latin typeface="Google Sans"/>
              </a:rPr>
              <a:t>[9]</a:t>
            </a:r>
            <a:endParaRPr lang="en-US" dirty="0"/>
          </a:p>
        </p:txBody>
      </p:sp>
      <p:sp>
        <p:nvSpPr>
          <p:cNvPr id="4" name="Content Placeholder 3"/>
          <p:cNvSpPr>
            <a:spLocks noGrp="1"/>
          </p:cNvSpPr>
          <p:nvPr>
            <p:ph sz="half" idx="2"/>
          </p:nvPr>
        </p:nvSpPr>
        <p:spPr>
          <a:ln>
            <a:solidFill>
              <a:schemeClr val="bg1"/>
            </a:solidFill>
          </a:ln>
        </p:spPr>
        <p:txBody>
          <a:bodyPr anchor="ctr">
            <a:normAutofit fontScale="85000" lnSpcReduction="10000"/>
          </a:bodyPr>
          <a:lstStyle/>
          <a:p>
            <a:pPr marL="0" indent="0" algn="ctr">
              <a:buNone/>
            </a:pPr>
            <a:r>
              <a:rPr lang="en-US" dirty="0"/>
              <a:t>&lt;Graphic as big as will fit&gt;</a:t>
            </a:r>
          </a:p>
        </p:txBody>
      </p:sp>
      <p:sp>
        <p:nvSpPr>
          <p:cNvPr id="5" name="Footer Placeholder 4"/>
          <p:cNvSpPr>
            <a:spLocks noGrp="1"/>
          </p:cNvSpPr>
          <p:nvPr>
            <p:ph type="ftr" sz="quarter" idx="11"/>
          </p:nvPr>
        </p:nvSpPr>
        <p:spPr/>
        <p:txBody>
          <a:bodyPr/>
          <a:lstStyle/>
          <a:p>
            <a:r>
              <a:rPr lang="sk-SK"/>
              <a:t>© 2024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34</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Alexa</a:t>
            </a:r>
            <a:endParaRPr lang="en-US" sz="1400" dirty="0">
              <a:solidFill>
                <a:schemeClr val="tx1"/>
              </a:solidFill>
              <a:latin typeface="+mj-lt"/>
            </a:endParaRPr>
          </a:p>
        </p:txBody>
      </p:sp>
      <p:sp>
        <p:nvSpPr>
          <p:cNvPr id="9" name="Content Placeholder 3">
            <a:extLst>
              <a:ext uri="{FF2B5EF4-FFF2-40B4-BE49-F238E27FC236}">
                <a16:creationId xmlns:a16="http://schemas.microsoft.com/office/drawing/2014/main" id="{9AF92CE0-4994-C701-A3B9-94DD6A23D248}"/>
              </a:ext>
            </a:extLst>
          </p:cNvPr>
          <p:cNvSpPr txBox="1">
            <a:spLocks/>
          </p:cNvSpPr>
          <p:nvPr/>
        </p:nvSpPr>
        <p:spPr>
          <a:xfrm>
            <a:off x="4724400" y="4400959"/>
            <a:ext cx="3733800" cy="304391"/>
          </a:xfrm>
          <a:prstGeom prst="rect">
            <a:avLst/>
          </a:prstGeom>
          <a:ln>
            <a:solidFill>
              <a:schemeClr val="bg1"/>
            </a:solidFill>
          </a:ln>
        </p:spPr>
        <p:txBody>
          <a:bodyPr vert="horz" lIns="91436" tIns="45718" rIns="91436" bIns="45718" rtlCol="0" anchor="ctr">
            <a:normAutofit fontScale="92500" lnSpcReduction="10000"/>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baseline="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baseline="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baseline="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baseline="0">
                <a:solidFill>
                  <a:schemeClr val="tx1"/>
                </a:solidFill>
                <a:latin typeface="+mn-lt"/>
                <a:ea typeface="+mn-ea"/>
                <a:cs typeface="+mn-cs"/>
              </a:defRPr>
            </a:lvl9pPr>
          </a:lstStyle>
          <a:p>
            <a:pPr marL="0" indent="0" algn="ctr">
              <a:buFont typeface="Arial" pitchFamily="34" charset="0"/>
              <a:buNone/>
            </a:pPr>
            <a:r>
              <a:rPr lang="en-US"/>
              <a:t>FBI fingerprint database in 1944</a:t>
            </a:r>
            <a:endParaRPr lang="en-US" dirty="0"/>
          </a:p>
        </p:txBody>
      </p:sp>
      <p:pic>
        <p:nvPicPr>
          <p:cNvPr id="10" name="Picture 9">
            <a:extLst>
              <a:ext uri="{FF2B5EF4-FFF2-40B4-BE49-F238E27FC236}">
                <a16:creationId xmlns:a16="http://schemas.microsoft.com/office/drawing/2014/main" id="{DEC430D5-38BB-64D9-CE92-3CFD2523C86D}"/>
              </a:ext>
            </a:extLst>
          </p:cNvPr>
          <p:cNvPicPr>
            <a:picLocks noChangeAspect="1"/>
          </p:cNvPicPr>
          <p:nvPr/>
        </p:nvPicPr>
        <p:blipFill>
          <a:blip r:embed="rId3"/>
          <a:stretch>
            <a:fillRect/>
          </a:stretch>
        </p:blipFill>
        <p:spPr>
          <a:xfrm>
            <a:off x="4427468" y="1182755"/>
            <a:ext cx="4327663" cy="3115917"/>
          </a:xfrm>
          <a:prstGeom prst="rect">
            <a:avLst/>
          </a:prstGeom>
        </p:spPr>
      </p:pic>
    </p:spTree>
    <p:extLst>
      <p:ext uri="{BB962C8B-B14F-4D97-AF65-F5344CB8AC3E}">
        <p14:creationId xmlns:p14="http://schemas.microsoft.com/office/powerpoint/2010/main" val="34722539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489" y="372337"/>
            <a:ext cx="7772400" cy="914400"/>
          </a:xfrm>
        </p:spPr>
        <p:txBody>
          <a:bodyPr/>
          <a:lstStyle/>
          <a:p>
            <a:r>
              <a:rPr lang="en-US" b="0" i="0" u="none" strike="noStrike" dirty="0">
                <a:solidFill>
                  <a:srgbClr val="FFFFFF"/>
                </a:solidFill>
                <a:effectLst/>
              </a:rPr>
              <a:t>why the focus on data now? </a:t>
            </a:r>
            <a:endParaRPr lang="en-US" dirty="0"/>
          </a:p>
        </p:txBody>
      </p:sp>
      <p:sp>
        <p:nvSpPr>
          <p:cNvPr id="3" name="Content Placeholder 2"/>
          <p:cNvSpPr>
            <a:spLocks noGrp="1"/>
          </p:cNvSpPr>
          <p:nvPr>
            <p:ph sz="half" idx="1"/>
          </p:nvPr>
        </p:nvSpPr>
        <p:spPr>
          <a:xfrm>
            <a:off x="117204" y="1017615"/>
            <a:ext cx="6911977" cy="3642080"/>
          </a:xfrm>
        </p:spPr>
        <p:txBody>
          <a:bodyPr>
            <a:noAutofit/>
          </a:bodyPr>
          <a:lstStyle/>
          <a:p>
            <a:r>
              <a:rPr lang="en-US" sz="1400" dirty="0"/>
              <a:t>AI and facial recognition advancements have greatly reduced the amount of time required to sort and find a specific suspect.</a:t>
            </a:r>
          </a:p>
          <a:p>
            <a:pPr lvl="1"/>
            <a:r>
              <a:rPr lang="en-US" sz="1400" dirty="0"/>
              <a:t>FBI employes IAFIS in 1999</a:t>
            </a:r>
          </a:p>
          <a:p>
            <a:pPr lvl="1"/>
            <a:r>
              <a:rPr lang="en-US" sz="1400" dirty="0"/>
              <a:t>FBI begins to transition to NGI in 2011, which allowed a mobile fingerprinting device to within ten seconds, identify if the fingerprint was located in any FBI “lists”.</a:t>
            </a:r>
          </a:p>
          <a:p>
            <a:pPr lvl="1"/>
            <a:r>
              <a:rPr lang="en-US" sz="1400" dirty="0"/>
              <a:t>Allows law enforcement to compare your face with more than 30 million mugshots. </a:t>
            </a:r>
          </a:p>
          <a:p>
            <a:pPr lvl="1"/>
            <a:r>
              <a:rPr lang="en-US" sz="1400" dirty="0"/>
              <a:t>Currently iris biometrics are being used to keep track of incarcerated people, which the FBI says is to avoid releasing or moving the wrong inmate. Irises are scanned on arrival to a correctional facility. [9]</a:t>
            </a:r>
          </a:p>
          <a:p>
            <a:pPr lvl="1"/>
            <a:r>
              <a:rPr lang="en-US" sz="1400" dirty="0"/>
              <a:t>The FBI’s official website indicates that they plan to expand the use of this technology, saying …</a:t>
            </a:r>
          </a:p>
          <a:p>
            <a:pPr marL="205768" lvl="1" indent="0">
              <a:buNone/>
            </a:pPr>
            <a:r>
              <a:rPr lang="en-US" sz="1400" dirty="0"/>
              <a:t>“Once the NGI iris image repository grows, participating agencies will be able to search an iris image against the repository for an automated and contactless way to identify a subject.”[9]</a:t>
            </a:r>
          </a:p>
        </p:txBody>
      </p:sp>
      <p:sp>
        <p:nvSpPr>
          <p:cNvPr id="5" name="Footer Placeholder 4"/>
          <p:cNvSpPr>
            <a:spLocks noGrp="1"/>
          </p:cNvSpPr>
          <p:nvPr>
            <p:ph type="ftr" sz="quarter" idx="11"/>
          </p:nvPr>
        </p:nvSpPr>
        <p:spPr/>
        <p:txBody>
          <a:bodyPr/>
          <a:lstStyle/>
          <a:p>
            <a:r>
              <a:rPr lang="sk-SK" dirty="0"/>
              <a:t>© 2024 </a:t>
            </a:r>
            <a:r>
              <a:rPr lang="sk-SK" dirty="0" err="1"/>
              <a:t>Keith</a:t>
            </a:r>
            <a:r>
              <a:rPr lang="sk-SK" dirty="0"/>
              <a:t> A. </a:t>
            </a:r>
            <a:r>
              <a:rPr lang="sk-SK" dirty="0" err="1"/>
              <a:t>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35</a:t>
            </a:fld>
            <a:endParaRPr lang="en-US"/>
          </a:p>
        </p:txBody>
      </p:sp>
      <p:sp>
        <p:nvSpPr>
          <p:cNvPr id="7" name="TextBox 6"/>
          <p:cNvSpPr txBox="1"/>
          <p:nvPr/>
        </p:nvSpPr>
        <p:spPr>
          <a:xfrm>
            <a:off x="6651898" y="425218"/>
            <a:ext cx="2179682" cy="307777"/>
          </a:xfrm>
          <a:prstGeom prst="rect">
            <a:avLst/>
          </a:prstGeom>
          <a:noFill/>
        </p:spPr>
        <p:txBody>
          <a:bodyPr wrap="square" rtlCol="0">
            <a:spAutoFit/>
          </a:bodyPr>
          <a:lstStyle/>
          <a:p>
            <a:pPr algn="r"/>
            <a:r>
              <a:rPr lang="en-US" sz="1400" dirty="0">
                <a:latin typeface="+mj-lt"/>
              </a:rPr>
              <a:t>Alexa</a:t>
            </a:r>
            <a:endParaRPr lang="en-US" sz="1400" dirty="0">
              <a:solidFill>
                <a:schemeClr val="tx1"/>
              </a:solidFill>
              <a:latin typeface="+mj-lt"/>
            </a:endParaRPr>
          </a:p>
        </p:txBody>
      </p:sp>
      <p:pic>
        <p:nvPicPr>
          <p:cNvPr id="19" name="Picture 18" descr="A person looking at a file&#10;&#10;Description automatically generated">
            <a:extLst>
              <a:ext uri="{FF2B5EF4-FFF2-40B4-BE49-F238E27FC236}">
                <a16:creationId xmlns:a16="http://schemas.microsoft.com/office/drawing/2014/main" id="{F602EE34-293C-9F9A-7845-BD5C176744EF}"/>
              </a:ext>
            </a:extLst>
          </p:cNvPr>
          <p:cNvPicPr>
            <a:picLocks noChangeAspect="1"/>
          </p:cNvPicPr>
          <p:nvPr/>
        </p:nvPicPr>
        <p:blipFill>
          <a:blip r:embed="rId3"/>
          <a:stretch>
            <a:fillRect/>
          </a:stretch>
        </p:blipFill>
        <p:spPr>
          <a:xfrm>
            <a:off x="7157891" y="991092"/>
            <a:ext cx="1808881" cy="2025377"/>
          </a:xfrm>
          <a:prstGeom prst="rect">
            <a:avLst/>
          </a:prstGeom>
        </p:spPr>
      </p:pic>
    </p:spTree>
    <p:extLst>
      <p:ext uri="{BB962C8B-B14F-4D97-AF65-F5344CB8AC3E}">
        <p14:creationId xmlns:p14="http://schemas.microsoft.com/office/powerpoint/2010/main" val="7024429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data </a:t>
            </a:r>
            <a:r>
              <a:rPr lang="en-US" b="0" i="0" u="none" strike="noStrike" dirty="0">
                <a:solidFill>
                  <a:srgbClr val="FFFFFF"/>
                </a:solidFill>
                <a:effectLst/>
                <a:latin typeface="Google Sans"/>
              </a:rPr>
              <a:t>≠</a:t>
            </a:r>
            <a:r>
              <a:rPr lang="en-US" dirty="0"/>
              <a:t> more safety</a:t>
            </a:r>
          </a:p>
        </p:txBody>
      </p:sp>
      <p:sp>
        <p:nvSpPr>
          <p:cNvPr id="3" name="Content Placeholder 2"/>
          <p:cNvSpPr>
            <a:spLocks noGrp="1"/>
          </p:cNvSpPr>
          <p:nvPr>
            <p:ph sz="half" idx="1"/>
          </p:nvPr>
        </p:nvSpPr>
        <p:spPr>
          <a:xfrm>
            <a:off x="685800" y="1218066"/>
            <a:ext cx="3733800" cy="3428999"/>
          </a:xfrm>
        </p:spPr>
        <p:txBody>
          <a:bodyPr>
            <a:normAutofit/>
          </a:bodyPr>
          <a:lstStyle/>
          <a:p>
            <a:r>
              <a:rPr lang="en-US" dirty="0"/>
              <a:t>The argument in support of the use of mass surveillance is the claim that it make us safer and enhances the ability of law enforcement to identify and stop terrorist attacks before they occur, as well as make it easier to solve crimes. [4/8]</a:t>
            </a:r>
          </a:p>
          <a:p>
            <a:r>
              <a:rPr lang="en-US" dirty="0"/>
              <a:t>Unfortunately the opposite is true. </a:t>
            </a:r>
          </a:p>
          <a:p>
            <a:endParaRPr lang="en-US" dirty="0"/>
          </a:p>
        </p:txBody>
      </p:sp>
      <p:sp>
        <p:nvSpPr>
          <p:cNvPr id="5" name="Footer Placeholder 4"/>
          <p:cNvSpPr>
            <a:spLocks noGrp="1"/>
          </p:cNvSpPr>
          <p:nvPr>
            <p:ph type="ftr" sz="quarter" idx="11"/>
          </p:nvPr>
        </p:nvSpPr>
        <p:spPr/>
        <p:txBody>
          <a:bodyPr/>
          <a:lstStyle/>
          <a:p>
            <a:r>
              <a:rPr lang="sk-SK" dirty="0"/>
              <a:t>© 2024 </a:t>
            </a:r>
            <a:r>
              <a:rPr lang="sk-SK" dirty="0" err="1"/>
              <a:t>Keith</a:t>
            </a:r>
            <a:r>
              <a:rPr lang="sk-SK" dirty="0"/>
              <a:t> A. </a:t>
            </a:r>
            <a:r>
              <a:rPr lang="sk-SK" dirty="0" err="1"/>
              <a:t>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36</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Alexa</a:t>
            </a:r>
            <a:endParaRPr lang="en-US" sz="1400" dirty="0">
              <a:solidFill>
                <a:schemeClr val="tx1"/>
              </a:solidFill>
              <a:latin typeface="+mj-lt"/>
            </a:endParaRPr>
          </a:p>
        </p:txBody>
      </p:sp>
      <p:pic>
        <p:nvPicPr>
          <p:cNvPr id="11" name="Picture 10" descr="Cartoon of a cartoon of two people standing in a pile of papers&#10;&#10;Description automatically generated">
            <a:extLst>
              <a:ext uri="{FF2B5EF4-FFF2-40B4-BE49-F238E27FC236}">
                <a16:creationId xmlns:a16="http://schemas.microsoft.com/office/drawing/2014/main" id="{F15FF0A6-1B27-9BAD-CD5C-F502A3A3F3DD}"/>
              </a:ext>
            </a:extLst>
          </p:cNvPr>
          <p:cNvPicPr>
            <a:picLocks noChangeAspect="1"/>
          </p:cNvPicPr>
          <p:nvPr/>
        </p:nvPicPr>
        <p:blipFill>
          <a:blip r:embed="rId3"/>
          <a:stretch>
            <a:fillRect/>
          </a:stretch>
        </p:blipFill>
        <p:spPr>
          <a:xfrm>
            <a:off x="4849421" y="975761"/>
            <a:ext cx="3813564" cy="3913611"/>
          </a:xfrm>
          <a:prstGeom prst="rect">
            <a:avLst/>
          </a:prstGeom>
        </p:spPr>
      </p:pic>
    </p:spTree>
    <p:extLst>
      <p:ext uri="{BB962C8B-B14F-4D97-AF65-F5344CB8AC3E}">
        <p14:creationId xmlns:p14="http://schemas.microsoft.com/office/powerpoint/2010/main" val="11717063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204" y="456923"/>
            <a:ext cx="8458200" cy="838201"/>
          </a:xfrm>
        </p:spPr>
        <p:txBody>
          <a:bodyPr>
            <a:normAutofit/>
          </a:bodyPr>
          <a:lstStyle/>
          <a:p>
            <a:r>
              <a:rPr lang="en-US" sz="2400" dirty="0"/>
              <a:t>Finding the needle is harder in a bigger haystack. </a:t>
            </a:r>
          </a:p>
        </p:txBody>
      </p:sp>
      <p:sp>
        <p:nvSpPr>
          <p:cNvPr id="3" name="Content Placeholder 2"/>
          <p:cNvSpPr>
            <a:spLocks noGrp="1"/>
          </p:cNvSpPr>
          <p:nvPr>
            <p:ph sz="half" idx="1"/>
          </p:nvPr>
        </p:nvSpPr>
        <p:spPr>
          <a:xfrm>
            <a:off x="1111581" y="1519507"/>
            <a:ext cx="3733800" cy="3352800"/>
          </a:xfrm>
        </p:spPr>
        <p:txBody>
          <a:bodyPr>
            <a:normAutofit/>
          </a:bodyPr>
          <a:lstStyle/>
          <a:p>
            <a:pPr marL="0" indent="0">
              <a:buNone/>
            </a:pPr>
            <a:r>
              <a:rPr lang="en-US" dirty="0"/>
              <a:t>We’re monitoring everybody’s communications, instead of suspects’ communications. That lack of focus has caused us to miss leads that we should’ve had.” Pointing to Boston bomber </a:t>
            </a:r>
            <a:r>
              <a:rPr lang="en-US" dirty="0" err="1"/>
              <a:t>Tamerlan</a:t>
            </a:r>
            <a:r>
              <a:rPr lang="en-US" dirty="0"/>
              <a:t> Tsarnaev, Snowden said, “If we hadn’t spent so much on mass surveillance, if we had followed the traditional models, we might’ve caught him.</a:t>
            </a:r>
          </a:p>
        </p:txBody>
      </p:sp>
      <p:sp>
        <p:nvSpPr>
          <p:cNvPr id="4" name="Content Placeholder 3"/>
          <p:cNvSpPr>
            <a:spLocks noGrp="1"/>
          </p:cNvSpPr>
          <p:nvPr>
            <p:ph sz="half" idx="2"/>
          </p:nvPr>
        </p:nvSpPr>
        <p:spPr>
          <a:xfrm flipV="1">
            <a:off x="4234070" y="5655745"/>
            <a:ext cx="4092349" cy="1444301"/>
          </a:xfrm>
          <a:ln>
            <a:solidFill>
              <a:schemeClr val="bg1"/>
            </a:solidFill>
          </a:ln>
        </p:spPr>
        <p:txBody>
          <a:bodyPr anchor="ctr">
            <a:normAutofit/>
          </a:bodyPr>
          <a:lstStyle/>
          <a:p>
            <a:pPr marL="0" indent="0" algn="ctr">
              <a:buNone/>
            </a:pPr>
            <a:br>
              <a:rPr lang="en-US" dirty="0"/>
            </a:br>
            <a:r>
              <a:rPr lang="en-US" dirty="0"/>
              <a:t>&gt;</a:t>
            </a:r>
          </a:p>
        </p:txBody>
      </p:sp>
      <p:sp>
        <p:nvSpPr>
          <p:cNvPr id="5" name="Footer Placeholder 4"/>
          <p:cNvSpPr>
            <a:spLocks noGrp="1"/>
          </p:cNvSpPr>
          <p:nvPr>
            <p:ph type="ftr" sz="quarter" idx="11"/>
          </p:nvPr>
        </p:nvSpPr>
        <p:spPr/>
        <p:txBody>
          <a:bodyPr/>
          <a:lstStyle/>
          <a:p>
            <a:r>
              <a:rPr lang="sk-SK"/>
              <a:t>© 2024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37</a:t>
            </a:fld>
            <a:endParaRPr lang="en-US"/>
          </a:p>
        </p:txBody>
      </p:sp>
      <p:pic>
        <p:nvPicPr>
          <p:cNvPr id="1026" name="Picture 2" descr="Leaker Edward Snowden says the US government failed to keep track of the Boston bombing suspects">
            <a:extLst>
              <a:ext uri="{FF2B5EF4-FFF2-40B4-BE49-F238E27FC236}">
                <a16:creationId xmlns:a16="http://schemas.microsoft.com/office/drawing/2014/main" id="{870C8D19-D744-3834-6B0E-C03AE90BF7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7746" y="1076202"/>
            <a:ext cx="3081189" cy="37961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4D78CA22-B8AE-C77D-15E5-0AF6858F4CA6}"/>
              </a:ext>
            </a:extLst>
          </p:cNvPr>
          <p:cNvPicPr>
            <a:picLocks noChangeAspect="1"/>
          </p:cNvPicPr>
          <p:nvPr/>
        </p:nvPicPr>
        <p:blipFill>
          <a:blip r:embed="rId4"/>
          <a:stretch>
            <a:fillRect/>
          </a:stretch>
        </p:blipFill>
        <p:spPr>
          <a:xfrm>
            <a:off x="-66404" y="1076202"/>
            <a:ext cx="1270000" cy="1270000"/>
          </a:xfrm>
          <a:prstGeom prst="rect">
            <a:avLst/>
          </a:prstGeom>
        </p:spPr>
      </p:pic>
      <p:sp>
        <p:nvSpPr>
          <p:cNvPr id="9" name="TextBox 8">
            <a:extLst>
              <a:ext uri="{FF2B5EF4-FFF2-40B4-BE49-F238E27FC236}">
                <a16:creationId xmlns:a16="http://schemas.microsoft.com/office/drawing/2014/main" id="{8E3EC98D-41A5-51D5-D5A4-474886CB86E8}"/>
              </a:ext>
            </a:extLst>
          </p:cNvPr>
          <p:cNvSpPr txBox="1"/>
          <p:nvPr/>
        </p:nvSpPr>
        <p:spPr>
          <a:xfrm>
            <a:off x="1203596" y="4115619"/>
            <a:ext cx="4598894" cy="369332"/>
          </a:xfrm>
          <a:prstGeom prst="rect">
            <a:avLst/>
          </a:prstGeom>
          <a:noFill/>
        </p:spPr>
        <p:txBody>
          <a:bodyPr wrap="square">
            <a:spAutoFit/>
          </a:bodyPr>
          <a:lstStyle/>
          <a:p>
            <a:pPr algn="l"/>
            <a:r>
              <a:rPr lang="en-US" b="0" i="0" u="none" strike="noStrike" dirty="0">
                <a:effectLst/>
              </a:rPr>
              <a:t>-Edward </a:t>
            </a:r>
            <a:r>
              <a:rPr lang="en-US" dirty="0"/>
              <a:t>S</a:t>
            </a:r>
            <a:r>
              <a:rPr lang="en-US" b="0" i="0" u="none" strike="noStrike" dirty="0">
                <a:effectLst/>
              </a:rPr>
              <a:t>nowden [8]</a:t>
            </a:r>
          </a:p>
        </p:txBody>
      </p:sp>
      <p:pic>
        <p:nvPicPr>
          <p:cNvPr id="15" name="Picture 14">
            <a:extLst>
              <a:ext uri="{FF2B5EF4-FFF2-40B4-BE49-F238E27FC236}">
                <a16:creationId xmlns:a16="http://schemas.microsoft.com/office/drawing/2014/main" id="{47554453-4AF1-5566-D070-D45904C416D7}"/>
              </a:ext>
            </a:extLst>
          </p:cNvPr>
          <p:cNvPicPr>
            <a:picLocks noChangeAspect="1"/>
          </p:cNvPicPr>
          <p:nvPr/>
        </p:nvPicPr>
        <p:blipFill>
          <a:blip r:embed="rId4"/>
          <a:stretch>
            <a:fillRect/>
          </a:stretch>
        </p:blipFill>
        <p:spPr>
          <a:xfrm rot="10800000">
            <a:off x="3532350" y="3559088"/>
            <a:ext cx="1270000" cy="1270000"/>
          </a:xfrm>
          <a:prstGeom prst="rect">
            <a:avLst/>
          </a:prstGeom>
        </p:spPr>
      </p:pic>
      <p:sp>
        <p:nvSpPr>
          <p:cNvPr id="20" name="TextBox 19">
            <a:extLst>
              <a:ext uri="{FF2B5EF4-FFF2-40B4-BE49-F238E27FC236}">
                <a16:creationId xmlns:a16="http://schemas.microsoft.com/office/drawing/2014/main" id="{E7F33946-AF33-1C5B-9306-7087AD46ABD4}"/>
              </a:ext>
            </a:extLst>
          </p:cNvPr>
          <p:cNvSpPr txBox="1"/>
          <p:nvPr/>
        </p:nvSpPr>
        <p:spPr>
          <a:xfrm>
            <a:off x="8163039" y="315151"/>
            <a:ext cx="4608786" cy="369332"/>
          </a:xfrm>
          <a:prstGeom prst="rect">
            <a:avLst/>
          </a:prstGeom>
          <a:noFill/>
        </p:spPr>
        <p:txBody>
          <a:bodyPr wrap="square">
            <a:spAutoFit/>
          </a:bodyPr>
          <a:lstStyle/>
          <a:p>
            <a:r>
              <a:rPr lang="en-US" sz="1800" dirty="0">
                <a:latin typeface="+mj-lt"/>
              </a:rPr>
              <a:t>Alexa</a:t>
            </a:r>
            <a:endParaRPr lang="en-US" dirty="0"/>
          </a:p>
        </p:txBody>
      </p:sp>
    </p:spTree>
    <p:extLst>
      <p:ext uri="{BB962C8B-B14F-4D97-AF65-F5344CB8AC3E}">
        <p14:creationId xmlns:p14="http://schemas.microsoft.com/office/powerpoint/2010/main" val="24856885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is the data collected?</a:t>
            </a:r>
          </a:p>
        </p:txBody>
      </p:sp>
      <p:sp>
        <p:nvSpPr>
          <p:cNvPr id="3" name="Content Placeholder 2"/>
          <p:cNvSpPr>
            <a:spLocks noGrp="1"/>
          </p:cNvSpPr>
          <p:nvPr>
            <p:ph sz="half" idx="1"/>
          </p:nvPr>
        </p:nvSpPr>
        <p:spPr>
          <a:xfrm>
            <a:off x="360893" y="1276350"/>
            <a:ext cx="5002925" cy="3505200"/>
          </a:xfrm>
        </p:spPr>
        <p:txBody>
          <a:bodyPr>
            <a:normAutofit fontScale="85000" lnSpcReduction="10000"/>
          </a:bodyPr>
          <a:lstStyle/>
          <a:p>
            <a:pPr marL="0" indent="0">
              <a:buNone/>
            </a:pPr>
            <a:r>
              <a:rPr lang="en-US" dirty="0"/>
              <a:t>Digital data is obtained by either taping internet traffic to collect information being sent and received, and by government agencies working with/paying social media sites to hand over messages, posts and other personal information. [10]</a:t>
            </a:r>
          </a:p>
          <a:p>
            <a:pPr marL="0" indent="0">
              <a:buNone/>
            </a:pPr>
            <a:r>
              <a:rPr lang="en-US" dirty="0"/>
              <a:t>Cameras that cover the majority of a city allow for law enforcement to track a person's movements all day, everyday. Oftentimes, AI/Face ID/biometric technology is used, even though most footage is not quality enough resolution to to accurately identify a suspect.  </a:t>
            </a:r>
          </a:p>
          <a:p>
            <a:pPr marL="0" indent="0">
              <a:buNone/>
            </a:pPr>
            <a:r>
              <a:rPr lang="en-US" dirty="0"/>
              <a:t>Amazon and ring cameras are often able to be accessed directly by law enforcement . [3 ,6, 7]</a:t>
            </a:r>
          </a:p>
          <a:p>
            <a:pPr marL="0" indent="0">
              <a:buNone/>
            </a:pPr>
            <a:r>
              <a:rPr lang="en-US" dirty="0"/>
              <a:t>All of this data is uploaded from the device it is uploaded and collected in the cloud. On the way, it is venerable to cyberattacks. With all of this data out there, how do we prevent it from getting into the wrong hands?</a:t>
            </a:r>
          </a:p>
        </p:txBody>
      </p:sp>
      <p:sp>
        <p:nvSpPr>
          <p:cNvPr id="5" name="Footer Placeholder 4"/>
          <p:cNvSpPr>
            <a:spLocks noGrp="1"/>
          </p:cNvSpPr>
          <p:nvPr>
            <p:ph type="ftr" sz="quarter" idx="11"/>
          </p:nvPr>
        </p:nvSpPr>
        <p:spPr/>
        <p:txBody>
          <a:bodyPr/>
          <a:lstStyle/>
          <a:p>
            <a:r>
              <a:rPr lang="sk-SK" dirty="0"/>
              <a:t>© 2024 </a:t>
            </a:r>
            <a:r>
              <a:rPr lang="sk-SK" dirty="0" err="1"/>
              <a:t>Keith</a:t>
            </a:r>
            <a:r>
              <a:rPr lang="sk-SK" dirty="0"/>
              <a:t> A. </a:t>
            </a:r>
            <a:r>
              <a:rPr lang="sk-SK" dirty="0" err="1"/>
              <a:t>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Alexa</a:t>
            </a:r>
            <a:endParaRPr lang="en-US" sz="1400" dirty="0">
              <a:solidFill>
                <a:schemeClr val="tx1"/>
              </a:solidFill>
              <a:latin typeface="+mj-lt"/>
            </a:endParaRPr>
          </a:p>
        </p:txBody>
      </p:sp>
      <p:pic>
        <p:nvPicPr>
          <p:cNvPr id="4098" name="Picture 2" descr="NSA huge data collection NSA huge data collection">
            <a:extLst>
              <a:ext uri="{FF2B5EF4-FFF2-40B4-BE49-F238E27FC236}">
                <a16:creationId xmlns:a16="http://schemas.microsoft.com/office/drawing/2014/main" id="{49779BAC-1AF3-FCCE-9FD1-45C3F6D31A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9998" y="1591745"/>
            <a:ext cx="3479802" cy="2493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7756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If more data </a:t>
            </a:r>
            <a:r>
              <a:rPr lang="en-US" b="0" i="0" u="none" strike="noStrike" dirty="0">
                <a:solidFill>
                  <a:srgbClr val="FFFFFF"/>
                </a:solidFill>
                <a:effectLst/>
                <a:latin typeface="Google Sans"/>
              </a:rPr>
              <a:t>≠ safer world, why collect it?</a:t>
            </a:r>
            <a:endParaRPr lang="en-US" dirty="0"/>
          </a:p>
        </p:txBody>
      </p:sp>
      <p:sp>
        <p:nvSpPr>
          <p:cNvPr id="3" name="Content Placeholder 2"/>
          <p:cNvSpPr>
            <a:spLocks noGrp="1"/>
          </p:cNvSpPr>
          <p:nvPr>
            <p:ph sz="half" idx="1"/>
          </p:nvPr>
        </p:nvSpPr>
        <p:spPr>
          <a:xfrm>
            <a:off x="5063790" y="1345380"/>
            <a:ext cx="3815978" cy="3505200"/>
          </a:xfrm>
        </p:spPr>
        <p:txBody>
          <a:bodyPr>
            <a:normAutofit fontScale="85000" lnSpcReduction="20000"/>
          </a:bodyPr>
          <a:lstStyle/>
          <a:p>
            <a:r>
              <a:rPr lang="en-US" dirty="0"/>
              <a:t>These surveillance systems utilize a combination of biometric and AI technology algorithms to detect activity such as loitering or “suspicious” behavior. This was the case in a city run park in Como Italy in 2016. The municipality was forced to shut down the system before it was allowed to turn on.</a:t>
            </a:r>
          </a:p>
          <a:p>
            <a:r>
              <a:rPr lang="en-US" dirty="0"/>
              <a:t>“Biometric analysis algorithms tend to penalize minorities in particular, and thus this undermines from within what are foundations of liberal democracy, which must be inclusive”.</a:t>
            </a:r>
          </a:p>
          <a:p>
            <a:r>
              <a:rPr lang="en-US" dirty="0"/>
              <a:t>“States are very hungry for data. Data is clearly very useful to them in order to be able to control the population.”[6]</a:t>
            </a:r>
          </a:p>
          <a:p>
            <a:pPr marL="0" indent="0">
              <a:buNone/>
            </a:pPr>
            <a:br>
              <a:rPr lang="en-US" dirty="0"/>
            </a:br>
            <a:endParaRPr lang="en-US" dirty="0"/>
          </a:p>
          <a:p>
            <a:endParaRPr lang="en-US" dirty="0"/>
          </a:p>
        </p:txBody>
      </p:sp>
      <p:sp>
        <p:nvSpPr>
          <p:cNvPr id="5" name="Footer Placeholder 4"/>
          <p:cNvSpPr>
            <a:spLocks noGrp="1"/>
          </p:cNvSpPr>
          <p:nvPr>
            <p:ph type="ftr" sz="quarter" idx="11"/>
          </p:nvPr>
        </p:nvSpPr>
        <p:spPr/>
        <p:txBody>
          <a:bodyPr/>
          <a:lstStyle/>
          <a:p>
            <a:r>
              <a:rPr lang="sk-SK" dirty="0"/>
              <a:t>© 2024 </a:t>
            </a:r>
            <a:r>
              <a:rPr lang="sk-SK" dirty="0" err="1"/>
              <a:t>Keith</a:t>
            </a:r>
            <a:r>
              <a:rPr lang="sk-SK" dirty="0"/>
              <a:t> A. </a:t>
            </a:r>
            <a:r>
              <a:rPr lang="sk-SK" dirty="0" err="1"/>
              <a:t>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Alexa</a:t>
            </a:r>
            <a:endParaRPr lang="en-US" sz="1400" dirty="0">
              <a:solidFill>
                <a:schemeClr val="tx1"/>
              </a:solidFill>
              <a:latin typeface="+mj-lt"/>
            </a:endParaRPr>
          </a:p>
        </p:txBody>
      </p:sp>
      <p:pic>
        <p:nvPicPr>
          <p:cNvPr id="8" name="Picture 7" descr="A person with a beard&#10;&#10;Description automatically generated">
            <a:extLst>
              <a:ext uri="{FF2B5EF4-FFF2-40B4-BE49-F238E27FC236}">
                <a16:creationId xmlns:a16="http://schemas.microsoft.com/office/drawing/2014/main" id="{75D94DB4-BAC0-7A4F-A517-5DDEE5A078D5}"/>
              </a:ext>
            </a:extLst>
          </p:cNvPr>
          <p:cNvPicPr>
            <a:picLocks noChangeAspect="1"/>
          </p:cNvPicPr>
          <p:nvPr/>
        </p:nvPicPr>
        <p:blipFill>
          <a:blip r:embed="rId3"/>
          <a:stretch>
            <a:fillRect/>
          </a:stretch>
        </p:blipFill>
        <p:spPr>
          <a:xfrm>
            <a:off x="490584" y="1133770"/>
            <a:ext cx="4525018" cy="2750985"/>
          </a:xfrm>
          <a:prstGeom prst="rect">
            <a:avLst/>
          </a:prstGeom>
        </p:spPr>
      </p:pic>
      <p:sp>
        <p:nvSpPr>
          <p:cNvPr id="9" name="TextBox 8">
            <a:extLst>
              <a:ext uri="{FF2B5EF4-FFF2-40B4-BE49-F238E27FC236}">
                <a16:creationId xmlns:a16="http://schemas.microsoft.com/office/drawing/2014/main" id="{5FA14D74-B6E5-FCC7-FFC4-92714CE85BA2}"/>
              </a:ext>
            </a:extLst>
          </p:cNvPr>
          <p:cNvSpPr txBox="1"/>
          <p:nvPr/>
        </p:nvSpPr>
        <p:spPr>
          <a:xfrm>
            <a:off x="-2469930" y="4180743"/>
            <a:ext cx="4186116" cy="523220"/>
          </a:xfrm>
          <a:prstGeom prst="rect">
            <a:avLst/>
          </a:prstGeom>
          <a:noFill/>
        </p:spPr>
        <p:txBody>
          <a:bodyPr wrap="square" rtlCol="0">
            <a:spAutoFit/>
          </a:bodyPr>
          <a:lstStyle/>
          <a:p>
            <a:r>
              <a:rPr lang="en-US" sz="2800" b="1" i="0" u="none" strike="noStrike" dirty="0">
                <a:solidFill>
                  <a:srgbClr val="0F0F0F"/>
                </a:solidFill>
                <a:effectLst/>
                <a:latin typeface="Roboto" panose="02000000000000000000" pitchFamily="2" charset="0"/>
              </a:rPr>
              <a:t>New</a:t>
            </a:r>
            <a:endParaRPr lang="en-US" sz="2800" b="1" i="0" u="none" strike="noStrike" dirty="0">
              <a:solidFill>
                <a:srgbClr val="0F0F0F"/>
              </a:solidFill>
              <a:effectLst/>
              <a:latin typeface="Roboto" panose="020F0502020204030204" pitchFamily="34" charset="0"/>
            </a:endParaRPr>
          </a:p>
        </p:txBody>
      </p:sp>
      <p:sp>
        <p:nvSpPr>
          <p:cNvPr id="10" name="Content Placeholder 2">
            <a:extLst>
              <a:ext uri="{FF2B5EF4-FFF2-40B4-BE49-F238E27FC236}">
                <a16:creationId xmlns:a16="http://schemas.microsoft.com/office/drawing/2014/main" id="{6E67A8FD-A507-E3D7-36AB-62969587ABD8}"/>
              </a:ext>
            </a:extLst>
          </p:cNvPr>
          <p:cNvSpPr txBox="1">
            <a:spLocks/>
          </p:cNvSpPr>
          <p:nvPr/>
        </p:nvSpPr>
        <p:spPr>
          <a:xfrm>
            <a:off x="685800" y="4031372"/>
            <a:ext cx="4377990" cy="3186402"/>
          </a:xfrm>
          <a:prstGeom prst="rect">
            <a:avLst/>
          </a:prstGeom>
        </p:spPr>
        <p:txBody>
          <a:bodyPr vert="horz" lIns="91436" tIns="45718" rIns="91436" bIns="45718" rtlCol="0">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pPr marL="0" indent="0">
              <a:buNone/>
            </a:pPr>
            <a:r>
              <a:rPr lang="en-US" sz="1400" i="1" dirty="0"/>
              <a:t>New tools of oppression? Here's why Italy banned mass surveillance </a:t>
            </a:r>
            <a:r>
              <a:rPr lang="en-US" sz="1400" dirty="0"/>
              <a:t>[quotes 4:15- 4:56] (available on YouTube)</a:t>
            </a:r>
          </a:p>
          <a:p>
            <a:pPr marL="0" indent="0">
              <a:buNone/>
            </a:pPr>
            <a:endParaRPr lang="en-US" sz="1400" dirty="0"/>
          </a:p>
        </p:txBody>
      </p:sp>
    </p:spTree>
    <p:extLst>
      <p:ext uri="{BB962C8B-B14F-4D97-AF65-F5344CB8AC3E}">
        <p14:creationId xmlns:p14="http://schemas.microsoft.com/office/powerpoint/2010/main" val="1539207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B184FB-3CA3-A84C-9DE0-B9D7B7DCDA7C}"/>
              </a:ext>
            </a:extLst>
          </p:cNvPr>
          <p:cNvSpPr>
            <a:spLocks noGrp="1"/>
          </p:cNvSpPr>
          <p:nvPr>
            <p:ph type="title"/>
          </p:nvPr>
        </p:nvSpPr>
        <p:spPr>
          <a:xfrm>
            <a:off x="685800" y="361950"/>
            <a:ext cx="7772400" cy="914400"/>
          </a:xfrm>
        </p:spPr>
        <p:txBody>
          <a:bodyPr anchor="ctr">
            <a:normAutofit/>
          </a:bodyPr>
          <a:lstStyle/>
          <a:p>
            <a:r>
              <a:rPr lang="en-US" dirty="0"/>
              <a:t>Grades</a:t>
            </a:r>
            <a:br>
              <a:rPr lang="en-US" dirty="0"/>
            </a:br>
            <a:r>
              <a:rPr lang="en-US" dirty="0"/>
              <a:t>To Date</a:t>
            </a:r>
          </a:p>
        </p:txBody>
      </p:sp>
      <p:sp>
        <p:nvSpPr>
          <p:cNvPr id="3" name="Content Placeholder 2">
            <a:extLst>
              <a:ext uri="{FF2B5EF4-FFF2-40B4-BE49-F238E27FC236}">
                <a16:creationId xmlns:a16="http://schemas.microsoft.com/office/drawing/2014/main" id="{441F7036-20FB-024E-8014-FAB323652A70}"/>
              </a:ext>
            </a:extLst>
          </p:cNvPr>
          <p:cNvSpPr>
            <a:spLocks noGrp="1"/>
          </p:cNvSpPr>
          <p:nvPr>
            <p:ph sz="half" idx="1"/>
          </p:nvPr>
        </p:nvSpPr>
        <p:spPr>
          <a:xfrm>
            <a:off x="685800" y="1352551"/>
            <a:ext cx="3733800" cy="3352800"/>
          </a:xfrm>
        </p:spPr>
        <p:txBody>
          <a:bodyPr>
            <a:normAutofit/>
          </a:bodyPr>
          <a:lstStyle/>
          <a:p>
            <a:pPr marL="0" indent="0">
              <a:buNone/>
            </a:pPr>
            <a:r>
              <a:rPr lang="en-US" dirty="0"/>
              <a:t>30 Max Possible</a:t>
            </a:r>
          </a:p>
          <a:p>
            <a:pPr>
              <a:buFontTx/>
              <a:buChar char="-"/>
            </a:pPr>
            <a:r>
              <a:rPr lang="en-US" dirty="0"/>
              <a:t>7 Classes</a:t>
            </a:r>
          </a:p>
          <a:p>
            <a:pPr>
              <a:buFontTx/>
              <a:buChar char="-"/>
            </a:pPr>
            <a:r>
              <a:rPr lang="en-US" dirty="0"/>
              <a:t>2 Papers </a:t>
            </a:r>
          </a:p>
        </p:txBody>
      </p:sp>
      <p:pic>
        <p:nvPicPr>
          <p:cNvPr id="4" name="Picture 3">
            <a:extLst>
              <a:ext uri="{FF2B5EF4-FFF2-40B4-BE49-F238E27FC236}">
                <a16:creationId xmlns:a16="http://schemas.microsoft.com/office/drawing/2014/main" id="{A92C159E-0A68-C0F3-4928-89C0A3BB40AA}"/>
              </a:ext>
            </a:extLst>
          </p:cNvPr>
          <p:cNvPicPr>
            <a:picLocks noChangeAspect="1"/>
          </p:cNvPicPr>
          <p:nvPr/>
        </p:nvPicPr>
        <p:blipFill>
          <a:blip r:embed="rId3"/>
          <a:stretch>
            <a:fillRect/>
          </a:stretch>
        </p:blipFill>
        <p:spPr>
          <a:xfrm>
            <a:off x="2840211" y="361950"/>
            <a:ext cx="5678949" cy="4785249"/>
          </a:xfrm>
          <a:prstGeom prst="rect">
            <a:avLst/>
          </a:prstGeom>
        </p:spPr>
      </p:pic>
      <p:sp>
        <p:nvSpPr>
          <p:cNvPr id="9" name="Footer Placeholder 8">
            <a:extLst>
              <a:ext uri="{FF2B5EF4-FFF2-40B4-BE49-F238E27FC236}">
                <a16:creationId xmlns:a16="http://schemas.microsoft.com/office/drawing/2014/main" id="{C28D9363-C954-7198-CAF8-B0BD5CA19813}"/>
              </a:ext>
            </a:extLst>
          </p:cNvPr>
          <p:cNvSpPr>
            <a:spLocks noGrp="1"/>
          </p:cNvSpPr>
          <p:nvPr>
            <p:ph type="ftr" sz="quarter" idx="11"/>
          </p:nvPr>
        </p:nvSpPr>
        <p:spPr/>
        <p:txBody>
          <a:bodyPr/>
          <a:lstStyle/>
          <a:p>
            <a:r>
              <a:rPr lang="sk-SK"/>
              <a:t>© 2024 Keith A. Pray</a:t>
            </a:r>
            <a:endParaRPr lang="en-US" dirty="0"/>
          </a:p>
        </p:txBody>
      </p:sp>
      <p:sp>
        <p:nvSpPr>
          <p:cNvPr id="10" name="Slide Number Placeholder 9">
            <a:extLst>
              <a:ext uri="{FF2B5EF4-FFF2-40B4-BE49-F238E27FC236}">
                <a16:creationId xmlns:a16="http://schemas.microsoft.com/office/drawing/2014/main" id="{6ABE523C-8C0E-5E17-D378-FB78EE921327}"/>
              </a:ext>
            </a:extLst>
          </p:cNvPr>
          <p:cNvSpPr>
            <a:spLocks noGrp="1"/>
          </p:cNvSpPr>
          <p:nvPr>
            <p:ph type="sldNum" sz="quarter" idx="12"/>
          </p:nvPr>
        </p:nvSpPr>
        <p:spPr/>
        <p:txBody>
          <a:bodyPr/>
          <a:lstStyle/>
          <a:p>
            <a:fld id="{A2A17EAB-8B51-5C40-8776-6683E51FA7A0}" type="slidenum">
              <a:rPr lang="en-US" smtClean="0"/>
              <a:t>4</a:t>
            </a:fld>
            <a:endParaRPr lang="en-US"/>
          </a:p>
        </p:txBody>
      </p:sp>
    </p:spTree>
    <p:extLst>
      <p:ext uri="{BB962C8B-B14F-4D97-AF65-F5344CB8AC3E}">
        <p14:creationId xmlns:p14="http://schemas.microsoft.com/office/powerpoint/2010/main" val="38406961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63061"/>
            <a:ext cx="7772400" cy="914400"/>
          </a:xfrm>
        </p:spPr>
        <p:txBody>
          <a:bodyPr/>
          <a:lstStyle/>
          <a:p>
            <a:r>
              <a:rPr lang="en-US" dirty="0"/>
              <a:t>What happens when it all goes wrong?</a:t>
            </a:r>
          </a:p>
        </p:txBody>
      </p:sp>
      <p:sp>
        <p:nvSpPr>
          <p:cNvPr id="3" name="Content Placeholder 2"/>
          <p:cNvSpPr>
            <a:spLocks noGrp="1"/>
          </p:cNvSpPr>
          <p:nvPr>
            <p:ph sz="half" idx="1"/>
          </p:nvPr>
        </p:nvSpPr>
        <p:spPr>
          <a:xfrm>
            <a:off x="604403" y="909662"/>
            <a:ext cx="5057139" cy="4449282"/>
          </a:xfrm>
        </p:spPr>
        <p:txBody>
          <a:bodyPr>
            <a:noAutofit/>
          </a:bodyPr>
          <a:lstStyle/>
          <a:p>
            <a:pPr marL="0" indent="0">
              <a:buNone/>
            </a:pPr>
            <a:r>
              <a:rPr lang="en-US" sz="1200" dirty="0"/>
              <a:t>Up until this point, the concerns I’ve presented about this technology surrounding equity have all been theoretical. </a:t>
            </a:r>
          </a:p>
          <a:p>
            <a:pPr marL="0" indent="0">
              <a:buNone/>
            </a:pPr>
            <a:r>
              <a:rPr lang="en-US" sz="1200" dirty="0"/>
              <a:t>Unfortunately, Derrick </a:t>
            </a:r>
            <a:r>
              <a:rPr lang="en-US" sz="1200" dirty="0" err="1"/>
              <a:t>Ingrim</a:t>
            </a:r>
            <a:r>
              <a:rPr lang="en-US" sz="1200" dirty="0"/>
              <a:t> learned the hard way just how dangerous this technology can be when it is weaponized. In 2020, </a:t>
            </a:r>
            <a:r>
              <a:rPr lang="en-US" sz="1200" dirty="0" err="1"/>
              <a:t>Ingrim</a:t>
            </a:r>
            <a:r>
              <a:rPr lang="en-US" sz="1200" dirty="0"/>
              <a:t> was accused of using a blowhorn “too close” to an officers ear at a Black Lives Matter march. [2]</a:t>
            </a:r>
          </a:p>
          <a:p>
            <a:pPr marL="0" indent="0">
              <a:buNone/>
            </a:pPr>
            <a:r>
              <a:rPr lang="en-US" sz="1200" dirty="0"/>
              <a:t>The NYPD and Customs/boarder protection used drones to conduct surveillance of crowds at protests. This footage allowed </a:t>
            </a:r>
            <a:r>
              <a:rPr lang="en-US" sz="1200" dirty="0" err="1"/>
              <a:t>Ingrim</a:t>
            </a:r>
            <a:r>
              <a:rPr lang="en-US" sz="1200" dirty="0"/>
              <a:t> to be identified, and using AI, they matched the footage from the protest to a photo of  him on social media. [2]</a:t>
            </a:r>
          </a:p>
          <a:p>
            <a:pPr marL="0" indent="0">
              <a:buNone/>
            </a:pPr>
            <a:r>
              <a:rPr lang="en-US" sz="1200" dirty="0"/>
              <a:t>The NYPD proceeded to use this match as justification to send a helicopter along with heavily armed police officers in tactical gear to surround the apartment building where </a:t>
            </a:r>
            <a:r>
              <a:rPr lang="en-US" sz="1200" dirty="0" err="1"/>
              <a:t>Ingrim</a:t>
            </a:r>
            <a:r>
              <a:rPr lang="en-US" sz="1200" dirty="0"/>
              <a:t> lived, supposedly in an attempt to arrest him. They were unsuccessful, as </a:t>
            </a:r>
            <a:r>
              <a:rPr lang="en-US" sz="1200" dirty="0" err="1"/>
              <a:t>Ingrim</a:t>
            </a:r>
            <a:r>
              <a:rPr lang="en-US" sz="1200" dirty="0"/>
              <a:t> refused to interact with the any of the officers. During the five hour standoff, he live streamed everything on Instagram, allowing the world to see. [2]</a:t>
            </a:r>
          </a:p>
          <a:p>
            <a:pPr marL="0" indent="0">
              <a:buNone/>
            </a:pPr>
            <a:r>
              <a:rPr lang="en-US" sz="1200" dirty="0"/>
              <a:t>On the advice of his lawyer, </a:t>
            </a:r>
            <a:r>
              <a:rPr lang="en-US" sz="1200" dirty="0" err="1"/>
              <a:t>Ingrim</a:t>
            </a:r>
            <a:r>
              <a:rPr lang="en-US" sz="1200" dirty="0"/>
              <a:t> turned himself in, marching with around 100 supporters, to the NYPD the next day. Much to no ones surprise, the 3</a:t>
            </a:r>
            <a:r>
              <a:rPr lang="en-US" sz="1200" baseline="30000" dirty="0"/>
              <a:t>rd</a:t>
            </a:r>
            <a:r>
              <a:rPr lang="en-US" sz="1200" dirty="0"/>
              <a:t> degree assault charge was promptly dropped. [2]</a:t>
            </a:r>
          </a:p>
          <a:p>
            <a:pPr marL="0" indent="0">
              <a:buNone/>
            </a:pPr>
            <a:br>
              <a:rPr lang="en-US" sz="1200" dirty="0"/>
            </a:br>
            <a:br>
              <a:rPr lang="en-US" sz="1200" dirty="0"/>
            </a:br>
            <a:endParaRPr lang="en-US" sz="1200" dirty="0"/>
          </a:p>
          <a:p>
            <a:pPr marL="0" indent="0">
              <a:buNone/>
            </a:pPr>
            <a:br>
              <a:rPr lang="en-US" sz="1200" dirty="0"/>
            </a:br>
            <a:endParaRPr lang="en-US" sz="1200" dirty="0"/>
          </a:p>
          <a:p>
            <a:endParaRPr lang="en-US" sz="1200" dirty="0"/>
          </a:p>
        </p:txBody>
      </p:sp>
      <p:sp>
        <p:nvSpPr>
          <p:cNvPr id="5" name="Footer Placeholder 4"/>
          <p:cNvSpPr>
            <a:spLocks noGrp="1"/>
          </p:cNvSpPr>
          <p:nvPr>
            <p:ph type="ftr" sz="quarter" idx="11"/>
          </p:nvPr>
        </p:nvSpPr>
        <p:spPr/>
        <p:txBody>
          <a:bodyPr/>
          <a:lstStyle/>
          <a:p>
            <a:r>
              <a:rPr lang="sk-SK" dirty="0"/>
              <a:t>© 2024 </a:t>
            </a:r>
            <a:r>
              <a:rPr lang="sk-SK" dirty="0" err="1"/>
              <a:t>Keith</a:t>
            </a:r>
            <a:r>
              <a:rPr lang="sk-SK" dirty="0"/>
              <a:t> A. </a:t>
            </a:r>
            <a:r>
              <a:rPr lang="sk-SK" dirty="0" err="1"/>
              <a:t>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40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Alexa</a:t>
            </a:r>
            <a:endParaRPr lang="en-US" sz="1400" dirty="0">
              <a:solidFill>
                <a:schemeClr val="tx1"/>
              </a:solidFill>
              <a:latin typeface="+mj-lt"/>
            </a:endParaRPr>
          </a:p>
        </p:txBody>
      </p:sp>
      <p:sp>
        <p:nvSpPr>
          <p:cNvPr id="9" name="TextBox 8">
            <a:extLst>
              <a:ext uri="{FF2B5EF4-FFF2-40B4-BE49-F238E27FC236}">
                <a16:creationId xmlns:a16="http://schemas.microsoft.com/office/drawing/2014/main" id="{5FA14D74-B6E5-FCC7-FFC4-92714CE85BA2}"/>
              </a:ext>
            </a:extLst>
          </p:cNvPr>
          <p:cNvSpPr txBox="1"/>
          <p:nvPr/>
        </p:nvSpPr>
        <p:spPr>
          <a:xfrm>
            <a:off x="-2469930" y="4180743"/>
            <a:ext cx="4186116" cy="523220"/>
          </a:xfrm>
          <a:prstGeom prst="rect">
            <a:avLst/>
          </a:prstGeom>
          <a:noFill/>
        </p:spPr>
        <p:txBody>
          <a:bodyPr wrap="square" rtlCol="0">
            <a:spAutoFit/>
          </a:bodyPr>
          <a:lstStyle/>
          <a:p>
            <a:r>
              <a:rPr lang="en-US" sz="2800" b="1" i="0" u="none" strike="noStrike" dirty="0">
                <a:solidFill>
                  <a:srgbClr val="0F0F0F"/>
                </a:solidFill>
                <a:effectLst/>
                <a:latin typeface="Roboto" panose="02000000000000000000" pitchFamily="2" charset="0"/>
              </a:rPr>
              <a:t>New</a:t>
            </a:r>
            <a:endParaRPr lang="en-US" sz="2800" b="1" i="0" u="none" strike="noStrike" dirty="0">
              <a:solidFill>
                <a:srgbClr val="0F0F0F"/>
              </a:solidFill>
              <a:effectLst/>
              <a:latin typeface="Roboto" panose="020F0502020204030204" pitchFamily="34" charset="0"/>
            </a:endParaRPr>
          </a:p>
        </p:txBody>
      </p:sp>
      <p:sp>
        <p:nvSpPr>
          <p:cNvPr id="10" name="Content Placeholder 2">
            <a:extLst>
              <a:ext uri="{FF2B5EF4-FFF2-40B4-BE49-F238E27FC236}">
                <a16:creationId xmlns:a16="http://schemas.microsoft.com/office/drawing/2014/main" id="{6E67A8FD-A507-E3D7-36AB-62969587ABD8}"/>
              </a:ext>
            </a:extLst>
          </p:cNvPr>
          <p:cNvSpPr txBox="1">
            <a:spLocks/>
          </p:cNvSpPr>
          <p:nvPr/>
        </p:nvSpPr>
        <p:spPr>
          <a:xfrm>
            <a:off x="5388359" y="4288221"/>
            <a:ext cx="3305042" cy="2845756"/>
          </a:xfrm>
          <a:prstGeom prst="rect">
            <a:avLst/>
          </a:prstGeom>
        </p:spPr>
        <p:txBody>
          <a:bodyPr vert="horz" lIns="91436" tIns="45718" rIns="91436" bIns="45718" rtlCol="0">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pPr marL="0" indent="0">
              <a:buNone/>
            </a:pPr>
            <a:endParaRPr lang="en-US" sz="1400" dirty="0"/>
          </a:p>
        </p:txBody>
      </p:sp>
      <p:pic>
        <p:nvPicPr>
          <p:cNvPr id="12" name="Picture 11" descr="A person wearing a mask and holding his fist up&#10;&#10;Description automatically generated">
            <a:extLst>
              <a:ext uri="{FF2B5EF4-FFF2-40B4-BE49-F238E27FC236}">
                <a16:creationId xmlns:a16="http://schemas.microsoft.com/office/drawing/2014/main" id="{8F47BBF6-3189-F6F5-320D-E108CF3B4E24}"/>
              </a:ext>
            </a:extLst>
          </p:cNvPr>
          <p:cNvPicPr>
            <a:picLocks noChangeAspect="1"/>
          </p:cNvPicPr>
          <p:nvPr/>
        </p:nvPicPr>
        <p:blipFill>
          <a:blip r:embed="rId3"/>
          <a:stretch>
            <a:fillRect/>
          </a:stretch>
        </p:blipFill>
        <p:spPr>
          <a:xfrm>
            <a:off x="5661542" y="2899016"/>
            <a:ext cx="2371143" cy="1819183"/>
          </a:xfrm>
          <a:prstGeom prst="rect">
            <a:avLst/>
          </a:prstGeom>
        </p:spPr>
      </p:pic>
      <p:pic>
        <p:nvPicPr>
          <p:cNvPr id="16" name="Picture 15" descr="A person holding a microphone&#10;&#10;Description automatically generated">
            <a:extLst>
              <a:ext uri="{FF2B5EF4-FFF2-40B4-BE49-F238E27FC236}">
                <a16:creationId xmlns:a16="http://schemas.microsoft.com/office/drawing/2014/main" id="{C9277439-48BD-3E6D-A23F-DCE307A1B498}"/>
              </a:ext>
            </a:extLst>
          </p:cNvPr>
          <p:cNvPicPr>
            <a:picLocks noChangeAspect="1"/>
          </p:cNvPicPr>
          <p:nvPr/>
        </p:nvPicPr>
        <p:blipFill>
          <a:blip r:embed="rId4"/>
          <a:stretch>
            <a:fillRect/>
          </a:stretch>
        </p:blipFill>
        <p:spPr>
          <a:xfrm>
            <a:off x="6604797" y="893590"/>
            <a:ext cx="1712186" cy="2193738"/>
          </a:xfrm>
          <a:prstGeom prst="rect">
            <a:avLst/>
          </a:prstGeom>
        </p:spPr>
      </p:pic>
      <p:sp>
        <p:nvSpPr>
          <p:cNvPr id="18" name="TextBox 17">
            <a:extLst>
              <a:ext uri="{FF2B5EF4-FFF2-40B4-BE49-F238E27FC236}">
                <a16:creationId xmlns:a16="http://schemas.microsoft.com/office/drawing/2014/main" id="{9F2D06E2-5218-FBAC-946B-2904A17C7173}"/>
              </a:ext>
            </a:extLst>
          </p:cNvPr>
          <p:cNvSpPr txBox="1"/>
          <p:nvPr/>
        </p:nvSpPr>
        <p:spPr>
          <a:xfrm>
            <a:off x="8032685" y="3134303"/>
            <a:ext cx="1032583" cy="1569660"/>
          </a:xfrm>
          <a:prstGeom prst="rect">
            <a:avLst/>
          </a:prstGeom>
          <a:noFill/>
        </p:spPr>
        <p:txBody>
          <a:bodyPr wrap="square">
            <a:spAutoFit/>
          </a:bodyPr>
          <a:lstStyle/>
          <a:p>
            <a:r>
              <a:rPr lang="en-US" sz="1200" b="0" i="0" u="none" strike="noStrike" dirty="0">
                <a:effectLst/>
                <a:latin typeface="+mj-lt"/>
              </a:rPr>
              <a:t>Derrick Ingram, marching and giving a speech prior to turning himself into the NYPD</a:t>
            </a:r>
            <a:endParaRPr lang="en-US" sz="1200" dirty="0">
              <a:latin typeface="+mj-lt"/>
            </a:endParaRPr>
          </a:p>
        </p:txBody>
      </p:sp>
    </p:spTree>
    <p:extLst>
      <p:ext uri="{BB962C8B-B14F-4D97-AF65-F5344CB8AC3E}">
        <p14:creationId xmlns:p14="http://schemas.microsoft.com/office/powerpoint/2010/main" val="13717300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654" y="222914"/>
            <a:ext cx="7772400" cy="914400"/>
          </a:xfrm>
        </p:spPr>
        <p:txBody>
          <a:bodyPr/>
          <a:lstStyle/>
          <a:p>
            <a:r>
              <a:rPr lang="en-US" dirty="0">
                <a:solidFill>
                  <a:srgbClr val="FFFFFF"/>
                </a:solidFill>
              </a:rPr>
              <a:t>So, what Can you do?</a:t>
            </a:r>
            <a:endParaRPr lang="en-US" dirty="0"/>
          </a:p>
        </p:txBody>
      </p:sp>
      <p:sp>
        <p:nvSpPr>
          <p:cNvPr id="3" name="Content Placeholder 2"/>
          <p:cNvSpPr>
            <a:spLocks noGrp="1"/>
          </p:cNvSpPr>
          <p:nvPr>
            <p:ph sz="half" idx="1"/>
          </p:nvPr>
        </p:nvSpPr>
        <p:spPr>
          <a:xfrm>
            <a:off x="538654" y="962716"/>
            <a:ext cx="7196959" cy="3949444"/>
          </a:xfrm>
        </p:spPr>
        <p:txBody>
          <a:bodyPr>
            <a:normAutofit fontScale="92500" lnSpcReduction="20000"/>
          </a:bodyPr>
          <a:lstStyle/>
          <a:p>
            <a:r>
              <a:rPr lang="en-US" dirty="0"/>
              <a:t>Vote Vote Vote!!! Do your research before elections and identify candidates who value and intend to safeguard civil liberties and privacy.</a:t>
            </a:r>
          </a:p>
          <a:p>
            <a:r>
              <a:rPr lang="en-US" dirty="0"/>
              <a:t>Talk with family/friends about the ways in which collecting all of this data makes us less safe, both in terms of cyberattack vulnerability and as a result of government surveillance.</a:t>
            </a:r>
          </a:p>
          <a:p>
            <a:r>
              <a:rPr lang="en-US" dirty="0"/>
              <a:t>Choose browsers that don’t make their money data mining (DuckDuckGo and TOR are great).</a:t>
            </a:r>
          </a:p>
          <a:p>
            <a:r>
              <a:rPr lang="en-US" dirty="0"/>
              <a:t>Be mindful of protecting your identity when engaging in political action that could result in persecution. With AI &amp; Face ID technology only getting more powerful, it is advised to cover as much hair, face and head as possible. </a:t>
            </a:r>
          </a:p>
          <a:p>
            <a:r>
              <a:rPr lang="en-US" dirty="0"/>
              <a:t>Turn off location services/Bluetooth/cellular and WIFI networks prior to arriving at a demonstration and do not turn them back on until you are at a location that will not implicate you. </a:t>
            </a:r>
          </a:p>
          <a:p>
            <a:r>
              <a:rPr lang="en-US" dirty="0"/>
              <a:t>Limit your use of or at least the amount of content you post to social media sites that collect large amounts of data to sell to the government or train AI models. I’m looking at you Zuckerburg. </a:t>
            </a:r>
          </a:p>
        </p:txBody>
      </p:sp>
      <p:sp>
        <p:nvSpPr>
          <p:cNvPr id="5" name="Footer Placeholder 4"/>
          <p:cNvSpPr>
            <a:spLocks noGrp="1"/>
          </p:cNvSpPr>
          <p:nvPr>
            <p:ph type="ftr" sz="quarter" idx="11"/>
          </p:nvPr>
        </p:nvSpPr>
        <p:spPr/>
        <p:txBody>
          <a:bodyPr/>
          <a:lstStyle/>
          <a:p>
            <a:r>
              <a:rPr lang="sk-SK" dirty="0"/>
              <a:t>© 2024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41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Alexa</a:t>
            </a:r>
            <a:endParaRPr lang="en-US" sz="1400" dirty="0">
              <a:solidFill>
                <a:schemeClr val="tx1"/>
              </a:solidFill>
              <a:latin typeface="+mj-lt"/>
            </a:endParaRPr>
          </a:p>
        </p:txBody>
      </p:sp>
    </p:spTree>
    <p:extLst>
      <p:ext uri="{BB962C8B-B14F-4D97-AF65-F5344CB8AC3E}">
        <p14:creationId xmlns:p14="http://schemas.microsoft.com/office/powerpoint/2010/main" val="25625221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427" y="222914"/>
            <a:ext cx="7772400" cy="914400"/>
          </a:xfrm>
        </p:spPr>
        <p:txBody>
          <a:bodyPr/>
          <a:lstStyle/>
          <a:p>
            <a:r>
              <a:rPr lang="en-US" dirty="0"/>
              <a:t>References</a:t>
            </a:r>
          </a:p>
        </p:txBody>
      </p:sp>
      <p:sp>
        <p:nvSpPr>
          <p:cNvPr id="3" name="Content Placeholder 2"/>
          <p:cNvSpPr>
            <a:spLocks noGrp="1"/>
          </p:cNvSpPr>
          <p:nvPr>
            <p:ph idx="1"/>
          </p:nvPr>
        </p:nvSpPr>
        <p:spPr>
          <a:xfrm>
            <a:off x="307427" y="536202"/>
            <a:ext cx="8530183" cy="4460994"/>
          </a:xfrm>
        </p:spPr>
        <p:txBody>
          <a:bodyPr lIns="91440">
            <a:noAutofit/>
          </a:bodyPr>
          <a:lstStyle/>
          <a:p>
            <a:pPr marL="0" indent="0">
              <a:lnSpc>
                <a:spcPct val="100000"/>
              </a:lnSpc>
              <a:buNone/>
            </a:pPr>
            <a:br>
              <a:rPr lang="en-US" sz="900" dirty="0"/>
            </a:br>
            <a:endParaRPr lang="en-US" sz="900" dirty="0"/>
          </a:p>
          <a:p>
            <a:pPr marL="0" indent="0">
              <a:lnSpc>
                <a:spcPct val="100000"/>
              </a:lnSpc>
              <a:buNone/>
            </a:pPr>
            <a:br>
              <a:rPr lang="en-US" sz="900" dirty="0"/>
            </a:br>
            <a:r>
              <a:rPr lang="en-US" sz="900" dirty="0"/>
              <a:t>[1] ACLU, The Privacy Lesson of 9/11: Mass Surveillance is Not the Way Forward, (ACLU, 2021), https://</a:t>
            </a:r>
            <a:r>
              <a:rPr lang="en-US" sz="900" dirty="0" err="1"/>
              <a:t>www.aclu.org</a:t>
            </a:r>
            <a:r>
              <a:rPr lang="en-US" sz="900" dirty="0"/>
              <a:t>/news/national-security/the-privacy-lesson-of-9-11-mass-surveillance-is-not-the-way-forward(Accessed September 16, 2024).</a:t>
            </a:r>
            <a:br>
              <a:rPr lang="en-US" sz="900" dirty="0"/>
            </a:br>
            <a:r>
              <a:rPr lang="en-US" sz="900" dirty="0"/>
              <a:t>[2] Derrick Ingram, "NYPD Standoff," (New York Magazine Intelligencer, May 2021), https://</a:t>
            </a:r>
            <a:r>
              <a:rPr lang="en-US" sz="900" dirty="0" err="1"/>
              <a:t>nymag.com</a:t>
            </a:r>
            <a:r>
              <a:rPr lang="en-US" sz="900" dirty="0"/>
              <a:t>/intelligencer/2021/05/derrick-ingram-</a:t>
            </a:r>
            <a:r>
              <a:rPr lang="en-US" sz="900" dirty="0" err="1"/>
              <a:t>nypd</a:t>
            </a:r>
            <a:r>
              <a:rPr lang="en-US" sz="900" dirty="0"/>
              <a:t>-</a:t>
            </a:r>
            <a:r>
              <a:rPr lang="en-US" sz="900" dirty="0" err="1"/>
              <a:t>standoff.html</a:t>
            </a:r>
            <a:r>
              <a:rPr lang="en-US" sz="900" dirty="0"/>
              <a:t> (Accessed September 16, 2024).</a:t>
            </a:r>
            <a:br>
              <a:rPr lang="en-US" sz="900" dirty="0"/>
            </a:br>
            <a:r>
              <a:rPr lang="en-US" sz="900" dirty="0"/>
              <a:t>[3] Security Cameras Make Us Feel Safe, but Are They Worth the Invasion?, (The New York Times, 2022), https://</a:t>
            </a:r>
            <a:r>
              <a:rPr lang="en-US" sz="900" dirty="0" err="1"/>
              <a:t>www.nytimes.com</a:t>
            </a:r>
            <a:r>
              <a:rPr lang="en-US" sz="900" dirty="0"/>
              <a:t>/2022/11/02/technology/</a:t>
            </a:r>
            <a:r>
              <a:rPr lang="en-US" sz="900" dirty="0" err="1"/>
              <a:t>personaltech</a:t>
            </a:r>
            <a:r>
              <a:rPr lang="en-US" sz="900" dirty="0"/>
              <a:t>/security-cameras-surveillance-</a:t>
            </a:r>
            <a:r>
              <a:rPr lang="en-US" sz="900" dirty="0" err="1"/>
              <a:t>privacy.html</a:t>
            </a:r>
            <a:r>
              <a:rPr lang="en-US" sz="900" dirty="0"/>
              <a:t> (Accessed September 16, 2024).</a:t>
            </a:r>
            <a:br>
              <a:rPr lang="en-US" sz="900" dirty="0"/>
            </a:br>
            <a:r>
              <a:rPr lang="en-US" sz="900" dirty="0"/>
              <a:t>[4] Too Much Surveillance Makes Us Less Free. It Also Makes Us Less Safe, (The Washington Post, 2020), https://</a:t>
            </a:r>
            <a:r>
              <a:rPr lang="en-US" sz="900" dirty="0" err="1"/>
              <a:t>www.washingtonpost.com</a:t>
            </a:r>
            <a:r>
              <a:rPr lang="en-US" sz="900" dirty="0"/>
              <a:t>/opinions/too-much-surveillance-makes-us-less-free-it-also-makes-us-less-safe/2020/11/20/ (Accessed September 16, 2024).</a:t>
            </a:r>
            <a:br>
              <a:rPr lang="en-US" sz="900" dirty="0"/>
            </a:br>
            <a:r>
              <a:rPr lang="en-US" sz="900" dirty="0"/>
              <a:t>[5] Mass Surveillance in the Age of COVID-19, Journal of Law and the Biosciences, (2020), https://</a:t>
            </a:r>
            <a:r>
              <a:rPr lang="en-US" sz="900" dirty="0" err="1"/>
              <a:t>academic.oup.com</a:t>
            </a:r>
            <a:r>
              <a:rPr lang="en-US" sz="900" dirty="0"/>
              <a:t>/</a:t>
            </a:r>
            <a:r>
              <a:rPr lang="en-US" sz="900" dirty="0" err="1"/>
              <a:t>jlb</a:t>
            </a:r>
            <a:r>
              <a:rPr lang="en-US" sz="900" dirty="0"/>
              <a:t>/article/7/1/lsaa030/5867428 (Accessed September 16, 2024).</a:t>
            </a:r>
            <a:br>
              <a:rPr lang="en-US" sz="900" dirty="0"/>
            </a:br>
            <a:r>
              <a:rPr lang="en-US" sz="900" dirty="0"/>
              <a:t>[6]New tools of oppression? Here's why Italy banned mass surveillance (YouTube, 2021), https://</a:t>
            </a:r>
            <a:r>
              <a:rPr lang="en-US" sz="900" dirty="0" err="1"/>
              <a:t>www.youtube.com</a:t>
            </a:r>
            <a:r>
              <a:rPr lang="en-US" sz="900" dirty="0"/>
              <a:t>/</a:t>
            </a:r>
            <a:r>
              <a:rPr lang="en-US" sz="900" dirty="0" err="1"/>
              <a:t>watch?v</a:t>
            </a:r>
            <a:r>
              <a:rPr lang="en-US" sz="900" dirty="0"/>
              <a:t>=h_dbUUpd4ck (Accessed September 16, 2024).</a:t>
            </a:r>
            <a:br>
              <a:rPr lang="en-US" sz="900" dirty="0"/>
            </a:br>
            <a:r>
              <a:rPr lang="en-US" sz="900" dirty="0"/>
              <a:t>[7] How Police Cameras Recognize and Track You, (YouTube, 2021), https://</a:t>
            </a:r>
            <a:r>
              <a:rPr lang="en-US" sz="900" dirty="0" err="1"/>
              <a:t>www.youtube.com</a:t>
            </a:r>
            <a:r>
              <a:rPr lang="en-US" sz="900" dirty="0"/>
              <a:t>/</a:t>
            </a:r>
            <a:r>
              <a:rPr lang="en-US" sz="900" dirty="0" err="1"/>
              <a:t>watch?v</a:t>
            </a:r>
            <a:r>
              <a:rPr lang="en-US" sz="900" dirty="0"/>
              <a:t>=9Xg-7FfLIVw (Accessed September 16, 2024).	                                         [8] Snowden: Bombing Shows Limits of Mass Surveillance, (Daily Mail, 2014), </a:t>
            </a:r>
            <a:r>
              <a:rPr lang="en-US" sz="900" dirty="0">
                <a:hlinkClick r:id="rId3"/>
              </a:rPr>
              <a:t>https://www.dailymail.co.uk/news/article-2802019/Snowden-Bombing-shows-limits-mass-</a:t>
            </a:r>
            <a:r>
              <a:rPr lang="en-US" sz="900" dirty="0" err="1"/>
              <a:t>surveillance.html</a:t>
            </a:r>
            <a:r>
              <a:rPr lang="en-US" sz="900" dirty="0"/>
              <a:t> (Accessed September 16, 2024).</a:t>
            </a:r>
            <a:br>
              <a:rPr lang="en-US" sz="900" dirty="0"/>
            </a:br>
            <a:r>
              <a:rPr lang="en-US" sz="900" dirty="0"/>
              <a:t>[9] Department of Justice, "FBI Privacy Impact Assessments: FIRS/IAFIS," (Federal Bureau of Investigation), https://</a:t>
            </a:r>
            <a:r>
              <a:rPr lang="en-US" sz="900" dirty="0" err="1"/>
              <a:t>www.fbi.gov</a:t>
            </a:r>
            <a:r>
              <a:rPr lang="en-US" sz="900" dirty="0"/>
              <a:t>/how-we-can-help-you/more-</a:t>
            </a:r>
            <a:r>
              <a:rPr lang="en-US" sz="900" dirty="0" err="1"/>
              <a:t>fbi</a:t>
            </a:r>
            <a:r>
              <a:rPr lang="en-US" sz="900" dirty="0"/>
              <a:t>-services-and-information/freedom-of-information-privacy-act/department-of-justice-</a:t>
            </a:r>
            <a:r>
              <a:rPr lang="en-US" sz="900" dirty="0" err="1"/>
              <a:t>fbi</a:t>
            </a:r>
            <a:r>
              <a:rPr lang="en-US" sz="900" dirty="0"/>
              <a:t>-privacy-impact-assessments/firs-</a:t>
            </a:r>
            <a:r>
              <a:rPr lang="en-US" sz="900" dirty="0" err="1"/>
              <a:t>iafis</a:t>
            </a:r>
            <a:r>
              <a:rPr lang="en-US" sz="900" dirty="0"/>
              <a:t> (Accessed September 16, 2024).                                                                                  [10] The Guardian, The NSA and surveillance, (YouTube, 2021), https://</a:t>
            </a:r>
            <a:r>
              <a:rPr lang="en-US" sz="900" dirty="0" err="1"/>
              <a:t>www.youtube.com</a:t>
            </a:r>
            <a:r>
              <a:rPr lang="en-US" sz="900" dirty="0"/>
              <a:t>/</a:t>
            </a:r>
            <a:r>
              <a:rPr lang="en-US" sz="900" dirty="0" err="1"/>
              <a:t>watch?v</a:t>
            </a:r>
            <a:r>
              <a:rPr lang="en-US" sz="900" dirty="0"/>
              <a:t>=GoM4jIZbTtQ (Accessed September 16, 2024)</a:t>
            </a:r>
            <a:br>
              <a:rPr lang="en-US" sz="900" dirty="0"/>
            </a:br>
            <a:endParaRPr lang="en-US" sz="900" dirty="0"/>
          </a:p>
          <a:p>
            <a:pPr marL="0" indent="0">
              <a:lnSpc>
                <a:spcPct val="100000"/>
              </a:lnSpc>
              <a:buNone/>
            </a:pPr>
            <a:r>
              <a:rPr lang="en-US" sz="900" dirty="0"/>
              <a:t>AI was used for citing after being taught to to format citations according to the layout requested. I am not citing this as a source, because in my AI in the Life Sciences class, I was instructed that AI is not an author, but should instead be cited as a tool used. This is my attempt to do that. If you have any questions, please let me know, and if I don’t know, </a:t>
            </a:r>
            <a:r>
              <a:rPr lang="en-US" sz="900" dirty="0" err="1"/>
              <a:t>i’ll</a:t>
            </a:r>
            <a:r>
              <a:rPr lang="en-US" sz="900" dirty="0"/>
              <a:t> see if the prof of this class can help us to find the answer. I am equal parts frightened and excited by AI, but the lack of widespread protocols for it’s use make me a bit uneasy when it comes to making sure everything is cited correctly.</a:t>
            </a:r>
          </a:p>
        </p:txBody>
      </p:sp>
      <p:sp>
        <p:nvSpPr>
          <p:cNvPr id="4" name="Footer Placeholder 3"/>
          <p:cNvSpPr>
            <a:spLocks noGrp="1"/>
          </p:cNvSpPr>
          <p:nvPr>
            <p:ph type="ftr" sz="quarter" idx="11"/>
          </p:nvPr>
        </p:nvSpPr>
        <p:spPr/>
        <p:txBody>
          <a:bodyPr/>
          <a:lstStyle/>
          <a:p>
            <a:r>
              <a:rPr lang="sk-SK"/>
              <a:t>© 2024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42</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Alexa</a:t>
            </a:r>
          </a:p>
        </p:txBody>
      </p:sp>
    </p:spTree>
    <p:extLst>
      <p:ext uri="{BB962C8B-B14F-4D97-AF65-F5344CB8AC3E}">
        <p14:creationId xmlns:p14="http://schemas.microsoft.com/office/powerpoint/2010/main" val="30357155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427" y="222914"/>
            <a:ext cx="7772400" cy="914400"/>
          </a:xfrm>
        </p:spPr>
        <p:txBody>
          <a:bodyPr/>
          <a:lstStyle/>
          <a:p>
            <a:r>
              <a:rPr lang="en-US" dirty="0"/>
              <a:t>Images</a:t>
            </a:r>
          </a:p>
        </p:txBody>
      </p:sp>
      <p:sp>
        <p:nvSpPr>
          <p:cNvPr id="3" name="Content Placeholder 2"/>
          <p:cNvSpPr>
            <a:spLocks noGrp="1"/>
          </p:cNvSpPr>
          <p:nvPr>
            <p:ph idx="1"/>
          </p:nvPr>
        </p:nvSpPr>
        <p:spPr>
          <a:xfrm>
            <a:off x="236482" y="514340"/>
            <a:ext cx="10213428" cy="4460994"/>
          </a:xfrm>
        </p:spPr>
        <p:txBody>
          <a:bodyPr lIns="91440">
            <a:noAutofit/>
          </a:bodyPr>
          <a:lstStyle/>
          <a:p>
            <a:pPr marL="0" indent="0">
              <a:lnSpc>
                <a:spcPct val="100000"/>
              </a:lnSpc>
              <a:buNone/>
            </a:pPr>
            <a:br>
              <a:rPr lang="en-US" sz="900" dirty="0"/>
            </a:br>
            <a:endParaRPr lang="en-US" sz="900" dirty="0"/>
          </a:p>
          <a:p>
            <a:pPr marL="0" indent="0">
              <a:lnSpc>
                <a:spcPct val="100000"/>
              </a:lnSpc>
              <a:buNone/>
            </a:pPr>
            <a:br>
              <a:rPr lang="en-US" sz="600" dirty="0"/>
            </a:br>
            <a:endParaRPr lang="en-US" sz="600" dirty="0"/>
          </a:p>
        </p:txBody>
      </p:sp>
      <p:sp>
        <p:nvSpPr>
          <p:cNvPr id="4" name="Footer Placeholder 3"/>
          <p:cNvSpPr>
            <a:spLocks noGrp="1"/>
          </p:cNvSpPr>
          <p:nvPr>
            <p:ph type="ftr" sz="quarter" idx="11"/>
          </p:nvPr>
        </p:nvSpPr>
        <p:spPr/>
        <p:txBody>
          <a:bodyPr/>
          <a:lstStyle/>
          <a:p>
            <a:r>
              <a:rPr lang="sk-SK"/>
              <a:t>© 2024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43</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Alexa</a:t>
            </a:r>
          </a:p>
        </p:txBody>
      </p:sp>
      <p:pic>
        <p:nvPicPr>
          <p:cNvPr id="8" name="Picture 7" descr="A screenshot of a computer&#10;&#10;Description automatically generated">
            <a:extLst>
              <a:ext uri="{FF2B5EF4-FFF2-40B4-BE49-F238E27FC236}">
                <a16:creationId xmlns:a16="http://schemas.microsoft.com/office/drawing/2014/main" id="{90196DDA-847F-E4C8-8578-04E4BF5A70F1}"/>
              </a:ext>
            </a:extLst>
          </p:cNvPr>
          <p:cNvPicPr>
            <a:picLocks noChangeAspect="1"/>
          </p:cNvPicPr>
          <p:nvPr/>
        </p:nvPicPr>
        <p:blipFill>
          <a:blip r:embed="rId3"/>
          <a:stretch>
            <a:fillRect/>
          </a:stretch>
        </p:blipFill>
        <p:spPr>
          <a:xfrm>
            <a:off x="2162398" y="406138"/>
            <a:ext cx="5050637" cy="4580127"/>
          </a:xfrm>
          <a:prstGeom prst="rect">
            <a:avLst/>
          </a:prstGeom>
        </p:spPr>
      </p:pic>
    </p:spTree>
    <p:extLst>
      <p:ext uri="{BB962C8B-B14F-4D97-AF65-F5344CB8AC3E}">
        <p14:creationId xmlns:p14="http://schemas.microsoft.com/office/powerpoint/2010/main" val="710088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endParaRPr lang="en-US" dirty="0"/>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pPr algn="l"/>
            <a:r>
              <a:rPr lang="en-US" dirty="0"/>
              <a:t>Class 8</a:t>
            </a:r>
            <a:br>
              <a:rPr lang="en-US" dirty="0"/>
            </a:br>
            <a:r>
              <a:rPr lang="en-US" dirty="0"/>
              <a:t>The End</a:t>
            </a:r>
          </a:p>
        </p:txBody>
      </p:sp>
    </p:spTree>
    <p:extLst>
      <p:ext uri="{BB962C8B-B14F-4D97-AF65-F5344CB8AC3E}">
        <p14:creationId xmlns:p14="http://schemas.microsoft.com/office/powerpoint/2010/main" val="36757978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335763"/>
            <a:ext cx="7315200" cy="1494448"/>
          </a:xfrm>
        </p:spPr>
        <p:txBody>
          <a:bodyPr/>
          <a:lstStyle/>
          <a:p>
            <a:r>
              <a:rPr lang="en-US" dirty="0"/>
              <a:t>Run Example Code</a:t>
            </a:r>
          </a:p>
        </p:txBody>
      </p:sp>
      <p:sp>
        <p:nvSpPr>
          <p:cNvPr id="4" name="Footer Placeholder 3"/>
          <p:cNvSpPr>
            <a:spLocks noGrp="1"/>
          </p:cNvSpPr>
          <p:nvPr>
            <p:ph type="ftr" sz="quarter" idx="11"/>
          </p:nvPr>
        </p:nvSpPr>
        <p:spPr/>
        <p:txBody>
          <a:bodyPr/>
          <a:lstStyle/>
          <a:p>
            <a:r>
              <a:rPr lang="sk-SK"/>
              <a:t>© 2024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45</a:t>
            </a:fld>
            <a:endParaRPr lang="en-US"/>
          </a:p>
        </p:txBody>
      </p:sp>
    </p:spTree>
    <p:extLst>
      <p:ext uri="{BB962C8B-B14F-4D97-AF65-F5344CB8AC3E}">
        <p14:creationId xmlns:p14="http://schemas.microsoft.com/office/powerpoint/2010/main" val="10652789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Buffer Overrun Code</a:t>
            </a:r>
          </a:p>
        </p:txBody>
      </p:sp>
      <p:sp>
        <p:nvSpPr>
          <p:cNvPr id="3" name="Content Placeholder 2"/>
          <p:cNvSpPr>
            <a:spLocks noGrp="1"/>
          </p:cNvSpPr>
          <p:nvPr>
            <p:ph idx="1"/>
          </p:nvPr>
        </p:nvSpPr>
        <p:spPr/>
        <p:txBody>
          <a:bodyPr>
            <a:normAutofit fontScale="85000" lnSpcReduction="20000"/>
          </a:bodyPr>
          <a:lstStyle/>
          <a:p>
            <a:pPr marL="457200" indent="-457200">
              <a:lnSpc>
                <a:spcPct val="120000"/>
              </a:lnSpc>
              <a:spcBef>
                <a:spcPts val="0"/>
              </a:spcBef>
              <a:buFont typeface="+mj-lt"/>
              <a:buAutoNum type="arabicPeriod"/>
            </a:pPr>
            <a:r>
              <a:rPr lang="en-US" dirty="0"/>
              <a:t>#include &lt;</a:t>
            </a:r>
            <a:r>
              <a:rPr lang="en-US" dirty="0" err="1"/>
              <a:t>stdio.h</a:t>
            </a:r>
            <a:r>
              <a:rPr lang="en-US" dirty="0"/>
              <a:t>&gt;</a:t>
            </a:r>
          </a:p>
          <a:p>
            <a:pPr marL="457200" indent="-457200">
              <a:lnSpc>
                <a:spcPct val="120000"/>
              </a:lnSpc>
              <a:spcBef>
                <a:spcPts val="0"/>
              </a:spcBef>
              <a:buFont typeface="+mj-lt"/>
              <a:buAutoNum type="arabicPeriod"/>
            </a:pPr>
            <a:r>
              <a:rPr lang="en-US" dirty="0"/>
              <a:t>#include &lt;</a:t>
            </a:r>
            <a:r>
              <a:rPr lang="en-US" dirty="0" err="1"/>
              <a:t>string.h</a:t>
            </a:r>
            <a:r>
              <a:rPr lang="en-US" dirty="0"/>
              <a:t>&gt;</a:t>
            </a:r>
          </a:p>
          <a:p>
            <a:pPr marL="457200" indent="-457200">
              <a:lnSpc>
                <a:spcPct val="120000"/>
              </a:lnSpc>
              <a:spcBef>
                <a:spcPts val="0"/>
              </a:spcBef>
              <a:buFont typeface="+mj-lt"/>
              <a:buAutoNum type="arabicPeriod"/>
            </a:pPr>
            <a:r>
              <a:rPr lang="en-US" dirty="0" err="1"/>
              <a:t>int</a:t>
            </a:r>
            <a:r>
              <a:rPr lang="en-US" dirty="0"/>
              <a:t> main ( void ) {</a:t>
            </a:r>
          </a:p>
          <a:p>
            <a:pPr marL="457200" indent="-457200">
              <a:lnSpc>
                <a:spcPct val="120000"/>
              </a:lnSpc>
              <a:spcBef>
                <a:spcPts val="0"/>
              </a:spcBef>
              <a:buFont typeface="+mj-lt"/>
              <a:buAutoNum type="arabicPeriod"/>
            </a:pPr>
            <a:r>
              <a:rPr lang="en-US" dirty="0"/>
              <a:t>  char buff [ 15 ]; </a:t>
            </a:r>
            <a:r>
              <a:rPr lang="en-US" dirty="0" err="1"/>
              <a:t>int</a:t>
            </a:r>
            <a:r>
              <a:rPr lang="en-US" dirty="0"/>
              <a:t> ace = 0;</a:t>
            </a:r>
          </a:p>
          <a:p>
            <a:pPr marL="457200" indent="-457200">
              <a:lnSpc>
                <a:spcPct val="120000"/>
              </a:lnSpc>
              <a:spcBef>
                <a:spcPts val="0"/>
              </a:spcBef>
              <a:buFont typeface="+mj-lt"/>
              <a:buAutoNum type="arabicPeriod"/>
            </a:pPr>
            <a:r>
              <a:rPr lang="en-US" dirty="0"/>
              <a:t>  </a:t>
            </a:r>
            <a:r>
              <a:rPr lang="en-US" dirty="0" err="1"/>
              <a:t>printf</a:t>
            </a:r>
            <a:r>
              <a:rPr lang="en-US" dirty="0"/>
              <a:t> ( "\n Enter best class ever : \n" );</a:t>
            </a:r>
          </a:p>
          <a:p>
            <a:pPr marL="457200" indent="-457200">
              <a:lnSpc>
                <a:spcPct val="120000"/>
              </a:lnSpc>
              <a:spcBef>
                <a:spcPts val="0"/>
              </a:spcBef>
              <a:buFont typeface="+mj-lt"/>
              <a:buAutoNum type="arabicPeriod"/>
            </a:pPr>
            <a:r>
              <a:rPr lang="en-US" dirty="0"/>
              <a:t> </a:t>
            </a:r>
            <a:r>
              <a:rPr lang="en-US" dirty="0">
                <a:solidFill>
                  <a:schemeClr val="bg1"/>
                </a:solidFill>
              </a:rPr>
              <a:t> gets ( buff );</a:t>
            </a:r>
          </a:p>
          <a:p>
            <a:pPr marL="457200" indent="-457200">
              <a:lnSpc>
                <a:spcPct val="120000"/>
              </a:lnSpc>
              <a:spcBef>
                <a:spcPts val="0"/>
              </a:spcBef>
              <a:buFont typeface="+mj-lt"/>
              <a:buAutoNum type="arabicPeriod"/>
            </a:pPr>
            <a:r>
              <a:rPr lang="en-US" dirty="0"/>
              <a:t>  if ( </a:t>
            </a:r>
            <a:r>
              <a:rPr lang="en-US" dirty="0" err="1"/>
              <a:t>strcmp</a:t>
            </a:r>
            <a:r>
              <a:rPr lang="en-US" dirty="0"/>
              <a:t> ( buff, "imps" ) ) {</a:t>
            </a:r>
          </a:p>
          <a:p>
            <a:pPr marL="457200" indent="-457200">
              <a:lnSpc>
                <a:spcPct val="120000"/>
              </a:lnSpc>
              <a:spcBef>
                <a:spcPts val="0"/>
              </a:spcBef>
              <a:buFont typeface="+mj-lt"/>
              <a:buAutoNum type="arabicPeriod"/>
            </a:pPr>
            <a:r>
              <a:rPr lang="en-US" dirty="0"/>
              <a:t>      </a:t>
            </a:r>
            <a:r>
              <a:rPr lang="en-US" dirty="0" err="1"/>
              <a:t>printf</a:t>
            </a:r>
            <a:r>
              <a:rPr lang="en-US" dirty="0"/>
              <a:t> ( "\n %s is wrong! You should FAIL! \n ace=%</a:t>
            </a:r>
            <a:r>
              <a:rPr lang="en-US" dirty="0" err="1"/>
              <a:t>i</a:t>
            </a:r>
            <a:r>
              <a:rPr lang="en-US" dirty="0"/>
              <a:t>\n", buff, ace ); }</a:t>
            </a:r>
          </a:p>
          <a:p>
            <a:pPr marL="457200" indent="-457200">
              <a:lnSpc>
                <a:spcPct val="120000"/>
              </a:lnSpc>
              <a:spcBef>
                <a:spcPts val="0"/>
              </a:spcBef>
              <a:buFont typeface="+mj-lt"/>
              <a:buAutoNum type="arabicPeriod"/>
            </a:pPr>
            <a:r>
              <a:rPr lang="en-US" dirty="0"/>
              <a:t>  else  { </a:t>
            </a:r>
            <a:r>
              <a:rPr lang="en-US" dirty="0" err="1"/>
              <a:t>printf</a:t>
            </a:r>
            <a:r>
              <a:rPr lang="en-US" dirty="0"/>
              <a:t> ( "Correct! \n") ; ace = 1; }</a:t>
            </a:r>
          </a:p>
          <a:p>
            <a:pPr marL="457200" indent="-457200">
              <a:lnSpc>
                <a:spcPct val="120000"/>
              </a:lnSpc>
              <a:spcBef>
                <a:spcPts val="0"/>
              </a:spcBef>
              <a:buFont typeface="+mj-lt"/>
              <a:buAutoNum type="arabicPeriod"/>
            </a:pPr>
            <a:r>
              <a:rPr lang="en-US" dirty="0"/>
              <a:t>  if ( ace ) {  </a:t>
            </a:r>
            <a:r>
              <a:rPr lang="en-US" dirty="0" err="1"/>
              <a:t>printf</a:t>
            </a:r>
            <a:r>
              <a:rPr lang="en-US" dirty="0"/>
              <a:t> ( "You get an A! \n" ); }</a:t>
            </a:r>
          </a:p>
          <a:p>
            <a:pPr marL="457200" indent="-457200">
              <a:lnSpc>
                <a:spcPct val="120000"/>
              </a:lnSpc>
              <a:spcBef>
                <a:spcPts val="0"/>
              </a:spcBef>
              <a:buFont typeface="+mj-lt"/>
              <a:buAutoNum type="arabicPeriod"/>
            </a:pPr>
            <a:r>
              <a:rPr lang="en-US" dirty="0"/>
              <a:t>  return 0; }</a:t>
            </a:r>
          </a:p>
        </p:txBody>
      </p:sp>
      <p:sp>
        <p:nvSpPr>
          <p:cNvPr id="4" name="Footer Placeholder 3"/>
          <p:cNvSpPr>
            <a:spLocks noGrp="1"/>
          </p:cNvSpPr>
          <p:nvPr>
            <p:ph type="ftr" sz="quarter" idx="11"/>
          </p:nvPr>
        </p:nvSpPr>
        <p:spPr/>
        <p:txBody>
          <a:bodyPr/>
          <a:lstStyle/>
          <a:p>
            <a:r>
              <a:rPr lang="sk-SK"/>
              <a:t>© 2024 Keith A. Pray</a:t>
            </a:r>
            <a:endParaRPr lang="en-US"/>
          </a:p>
        </p:txBody>
      </p:sp>
      <p:sp>
        <p:nvSpPr>
          <p:cNvPr id="6" name="TextBox 5"/>
          <p:cNvSpPr txBox="1"/>
          <p:nvPr/>
        </p:nvSpPr>
        <p:spPr>
          <a:xfrm>
            <a:off x="3856974" y="2469815"/>
            <a:ext cx="4343400" cy="707886"/>
          </a:xfrm>
          <a:prstGeom prst="rect">
            <a:avLst/>
          </a:prstGeom>
          <a:noFill/>
        </p:spPr>
        <p:txBody>
          <a:bodyPr wrap="square" rtlCol="0" anchor="t" anchorCtr="0">
            <a:spAutoFit/>
          </a:bodyPr>
          <a:lstStyle/>
          <a:p>
            <a:pPr algn="l"/>
            <a:r>
              <a:rPr lang="en-US" sz="2800" dirty="0">
                <a:solidFill>
                  <a:srgbClr val="000000"/>
                </a:solidFill>
              </a:rPr>
              <a:t>}</a:t>
            </a:r>
            <a:r>
              <a:rPr lang="en-US" sz="4000" dirty="0">
                <a:solidFill>
                  <a:srgbClr val="000000"/>
                </a:solidFill>
              </a:rPr>
              <a:t> </a:t>
            </a:r>
            <a:r>
              <a:rPr lang="en-US" sz="2400" dirty="0">
                <a:solidFill>
                  <a:srgbClr val="000000"/>
                </a:solidFill>
              </a:rPr>
              <a:t>The Naughty Line</a:t>
            </a:r>
            <a:endParaRPr lang="en-US" sz="1100" dirty="0">
              <a:solidFill>
                <a:srgbClr val="000000"/>
              </a:solidFill>
            </a:endParaRPr>
          </a:p>
        </p:txBody>
      </p:sp>
      <p:sp>
        <p:nvSpPr>
          <p:cNvPr id="5" name="Slide Number Placeholder 4"/>
          <p:cNvSpPr>
            <a:spLocks noGrp="1"/>
          </p:cNvSpPr>
          <p:nvPr>
            <p:ph type="sldNum" sz="quarter" idx="12"/>
          </p:nvPr>
        </p:nvSpPr>
        <p:spPr/>
        <p:txBody>
          <a:bodyPr/>
          <a:lstStyle/>
          <a:p>
            <a:fld id="{A2A17EAB-8B51-5C40-8776-6683E51FA7A0}" type="slidenum">
              <a:rPr lang="en-US" smtClean="0"/>
              <a:t>46</a:t>
            </a:fld>
            <a:endParaRPr lang="en-US"/>
          </a:p>
        </p:txBody>
      </p:sp>
    </p:spTree>
    <p:extLst>
      <p:ext uri="{BB962C8B-B14F-4D97-AF65-F5344CB8AC3E}">
        <p14:creationId xmlns:p14="http://schemas.microsoft.com/office/powerpoint/2010/main" val="36112398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Ping Attack</a:t>
            </a:r>
          </a:p>
        </p:txBody>
      </p:sp>
      <p:sp>
        <p:nvSpPr>
          <p:cNvPr id="4" name="Footer Placeholder 3"/>
          <p:cNvSpPr>
            <a:spLocks noGrp="1"/>
          </p:cNvSpPr>
          <p:nvPr>
            <p:ph type="ftr" sz="quarter" idx="11"/>
          </p:nvPr>
        </p:nvSpPr>
        <p:spPr/>
        <p:txBody>
          <a:bodyPr/>
          <a:lstStyle/>
          <a:p>
            <a:r>
              <a:rPr lang="sk-SK"/>
              <a:t>© 2024 Keith A. Pray</a:t>
            </a:r>
            <a:endParaRPr lang="en-US"/>
          </a:p>
        </p:txBody>
      </p:sp>
      <p:sp>
        <p:nvSpPr>
          <p:cNvPr id="6" name="Cube 11"/>
          <p:cNvSpPr>
            <a:spLocks noChangeArrowheads="1"/>
          </p:cNvSpPr>
          <p:nvPr/>
        </p:nvSpPr>
        <p:spPr bwMode="auto">
          <a:xfrm>
            <a:off x="304800" y="2590800"/>
            <a:ext cx="990600" cy="9906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7" name="Cube 12"/>
          <p:cNvSpPr>
            <a:spLocks noChangeArrowheads="1"/>
          </p:cNvSpPr>
          <p:nvPr/>
        </p:nvSpPr>
        <p:spPr bwMode="auto">
          <a:xfrm>
            <a:off x="3962400" y="614363"/>
            <a:ext cx="838200" cy="19050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8" name="Right Arrow 20"/>
          <p:cNvSpPr>
            <a:spLocks noChangeArrowheads="1"/>
          </p:cNvSpPr>
          <p:nvPr/>
        </p:nvSpPr>
        <p:spPr bwMode="auto">
          <a:xfrm rot="20562649">
            <a:off x="1447800" y="2438400"/>
            <a:ext cx="1447800" cy="533400"/>
          </a:xfrm>
          <a:prstGeom prst="rightArrow">
            <a:avLst>
              <a:gd name="adj1" fmla="val 50000"/>
              <a:gd name="adj2" fmla="val 50001"/>
            </a:avLst>
          </a:prstGeom>
          <a:solidFill>
            <a:srgbClr val="FFFFFF"/>
          </a:solidFill>
          <a:ln w="9525">
            <a:solidFill>
              <a:srgbClr val="000000"/>
            </a:solidFill>
            <a:round/>
            <a:headEnd/>
            <a:tailEnd/>
          </a:ln>
        </p:spPr>
        <p:txBody>
          <a:bodyPr wrap="none" anchor="ctr">
            <a:prstTxWarp prst="textNoShape">
              <a:avLst/>
            </a:prstTxWarp>
          </a:bodyPr>
          <a:lstStyle/>
          <a:p>
            <a:pPr algn="ctr">
              <a:lnSpc>
                <a:spcPct val="80000"/>
              </a:lnSpc>
            </a:pPr>
            <a:r>
              <a:rPr lang="en-US" sz="1300">
                <a:solidFill>
                  <a:srgbClr val="000000"/>
                </a:solidFill>
              </a:rPr>
              <a:t>ping</a:t>
            </a:r>
          </a:p>
        </p:txBody>
      </p:sp>
      <p:sp>
        <p:nvSpPr>
          <p:cNvPr id="9" name="TextBox 13"/>
          <p:cNvSpPr txBox="1">
            <a:spLocks noChangeArrowheads="1"/>
          </p:cNvSpPr>
          <p:nvPr/>
        </p:nvSpPr>
        <p:spPr bwMode="auto">
          <a:xfrm>
            <a:off x="228600" y="2057400"/>
            <a:ext cx="1262063" cy="461963"/>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Attacker</a:t>
            </a:r>
          </a:p>
        </p:txBody>
      </p:sp>
      <p:sp>
        <p:nvSpPr>
          <p:cNvPr id="10" name="Cube 14"/>
          <p:cNvSpPr>
            <a:spLocks noChangeArrowheads="1"/>
          </p:cNvSpPr>
          <p:nvPr/>
        </p:nvSpPr>
        <p:spPr bwMode="auto">
          <a:xfrm>
            <a:off x="3962400" y="2976563"/>
            <a:ext cx="838200" cy="19050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11" name="Cube 15"/>
          <p:cNvSpPr>
            <a:spLocks noChangeArrowheads="1"/>
          </p:cNvSpPr>
          <p:nvPr/>
        </p:nvSpPr>
        <p:spPr bwMode="auto">
          <a:xfrm>
            <a:off x="8153400" y="1828800"/>
            <a:ext cx="838200" cy="19050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12" name="Right Arrow 16"/>
          <p:cNvSpPr>
            <a:spLocks noChangeArrowheads="1"/>
          </p:cNvSpPr>
          <p:nvPr/>
        </p:nvSpPr>
        <p:spPr bwMode="auto">
          <a:xfrm rot="1047622">
            <a:off x="1524000" y="3124200"/>
            <a:ext cx="1447800" cy="533400"/>
          </a:xfrm>
          <a:prstGeom prst="rightArrow">
            <a:avLst>
              <a:gd name="adj1" fmla="val 50000"/>
              <a:gd name="adj2" fmla="val 50001"/>
            </a:avLst>
          </a:prstGeom>
          <a:solidFill>
            <a:srgbClr val="FFFFFF"/>
          </a:solidFill>
          <a:ln w="9525">
            <a:solidFill>
              <a:srgbClr val="000000"/>
            </a:solidFill>
            <a:round/>
            <a:headEnd/>
            <a:tailEnd/>
          </a:ln>
        </p:spPr>
        <p:txBody>
          <a:bodyPr wrap="none" anchor="ctr">
            <a:prstTxWarp prst="textNoShape">
              <a:avLst/>
            </a:prstTxWarp>
          </a:bodyPr>
          <a:lstStyle/>
          <a:p>
            <a:pPr algn="ctr">
              <a:lnSpc>
                <a:spcPct val="80000"/>
              </a:lnSpc>
            </a:pPr>
            <a:r>
              <a:rPr lang="en-US" sz="1300">
                <a:solidFill>
                  <a:srgbClr val="000000"/>
                </a:solidFill>
              </a:rPr>
              <a:t>ping</a:t>
            </a:r>
          </a:p>
        </p:txBody>
      </p:sp>
      <p:sp>
        <p:nvSpPr>
          <p:cNvPr id="13" name="Cube 17"/>
          <p:cNvSpPr>
            <a:spLocks noChangeArrowheads="1"/>
          </p:cNvSpPr>
          <p:nvPr/>
        </p:nvSpPr>
        <p:spPr bwMode="auto">
          <a:xfrm>
            <a:off x="6096000" y="494519"/>
            <a:ext cx="990600" cy="9906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14" name="Cube 19"/>
          <p:cNvSpPr>
            <a:spLocks noChangeArrowheads="1"/>
          </p:cNvSpPr>
          <p:nvPr/>
        </p:nvSpPr>
        <p:spPr bwMode="auto">
          <a:xfrm>
            <a:off x="6096000" y="1637519"/>
            <a:ext cx="990600" cy="9906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15" name="Cube 21"/>
          <p:cNvSpPr>
            <a:spLocks noChangeArrowheads="1"/>
          </p:cNvSpPr>
          <p:nvPr/>
        </p:nvSpPr>
        <p:spPr bwMode="auto">
          <a:xfrm>
            <a:off x="6096000" y="2780519"/>
            <a:ext cx="990600" cy="9906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16" name="Cube 22"/>
          <p:cNvSpPr>
            <a:spLocks noChangeArrowheads="1"/>
          </p:cNvSpPr>
          <p:nvPr/>
        </p:nvSpPr>
        <p:spPr bwMode="auto">
          <a:xfrm>
            <a:off x="6096000" y="3923519"/>
            <a:ext cx="990600" cy="9906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cxnSp>
        <p:nvCxnSpPr>
          <p:cNvPr id="18" name="Straight Arrow Connector 26"/>
          <p:cNvCxnSpPr>
            <a:cxnSpLocks noChangeShapeType="1"/>
            <a:stCxn id="7" idx="5"/>
            <a:endCxn id="13" idx="2"/>
          </p:cNvCxnSpPr>
          <p:nvPr/>
        </p:nvCxnSpPr>
        <p:spPr bwMode="auto">
          <a:xfrm flipV="1">
            <a:off x="4800600" y="1113644"/>
            <a:ext cx="1295400" cy="348444"/>
          </a:xfrm>
          <a:prstGeom prst="straightConnector1">
            <a:avLst/>
          </a:prstGeom>
          <a:noFill/>
          <a:ln w="9525">
            <a:solidFill>
              <a:schemeClr val="tx1"/>
            </a:solidFill>
            <a:round/>
            <a:headEnd/>
            <a:tailEnd type="arrow" w="med" len="med"/>
          </a:ln>
        </p:spPr>
      </p:cxnSp>
      <p:cxnSp>
        <p:nvCxnSpPr>
          <p:cNvPr id="19" name="Straight Arrow Connector 28"/>
          <p:cNvCxnSpPr>
            <a:cxnSpLocks noChangeShapeType="1"/>
            <a:endCxn id="14" idx="2"/>
          </p:cNvCxnSpPr>
          <p:nvPr/>
        </p:nvCxnSpPr>
        <p:spPr bwMode="auto">
          <a:xfrm>
            <a:off x="4800600" y="1828800"/>
            <a:ext cx="1295400" cy="427844"/>
          </a:xfrm>
          <a:prstGeom prst="straightConnector1">
            <a:avLst/>
          </a:prstGeom>
          <a:noFill/>
          <a:ln w="9525">
            <a:solidFill>
              <a:schemeClr val="tx1"/>
            </a:solidFill>
            <a:round/>
            <a:headEnd/>
            <a:tailEnd type="arrow" w="med" len="med"/>
          </a:ln>
        </p:spPr>
      </p:cxnSp>
      <p:cxnSp>
        <p:nvCxnSpPr>
          <p:cNvPr id="20" name="Straight Arrow Connector 30"/>
          <p:cNvCxnSpPr>
            <a:cxnSpLocks noChangeShapeType="1"/>
            <a:stCxn id="10" idx="5"/>
            <a:endCxn id="15" idx="2"/>
          </p:cNvCxnSpPr>
          <p:nvPr/>
        </p:nvCxnSpPr>
        <p:spPr bwMode="auto">
          <a:xfrm flipV="1">
            <a:off x="4800600" y="3399644"/>
            <a:ext cx="1295400" cy="424644"/>
          </a:xfrm>
          <a:prstGeom prst="straightConnector1">
            <a:avLst/>
          </a:prstGeom>
          <a:noFill/>
          <a:ln w="9525">
            <a:solidFill>
              <a:schemeClr val="tx1"/>
            </a:solidFill>
            <a:round/>
            <a:headEnd/>
            <a:tailEnd type="arrow" w="med" len="med"/>
          </a:ln>
        </p:spPr>
      </p:cxnSp>
      <p:cxnSp>
        <p:nvCxnSpPr>
          <p:cNvPr id="21" name="Straight Arrow Connector 32"/>
          <p:cNvCxnSpPr>
            <a:cxnSpLocks noChangeShapeType="1"/>
            <a:endCxn id="16" idx="2"/>
          </p:cNvCxnSpPr>
          <p:nvPr/>
        </p:nvCxnSpPr>
        <p:spPr bwMode="auto">
          <a:xfrm>
            <a:off x="4800600" y="4124916"/>
            <a:ext cx="1295400" cy="417728"/>
          </a:xfrm>
          <a:prstGeom prst="straightConnector1">
            <a:avLst/>
          </a:prstGeom>
          <a:noFill/>
          <a:ln w="9525">
            <a:solidFill>
              <a:schemeClr val="tx1"/>
            </a:solidFill>
            <a:round/>
            <a:headEnd/>
            <a:tailEnd type="arrow" w="med" len="med"/>
          </a:ln>
        </p:spPr>
      </p:cxnSp>
      <p:cxnSp>
        <p:nvCxnSpPr>
          <p:cNvPr id="23" name="Straight Arrow Connector 37"/>
          <p:cNvCxnSpPr>
            <a:cxnSpLocks noChangeShapeType="1"/>
          </p:cNvCxnSpPr>
          <p:nvPr/>
        </p:nvCxnSpPr>
        <p:spPr bwMode="auto">
          <a:xfrm rot="16200000" flipH="1">
            <a:off x="6743700" y="876300"/>
            <a:ext cx="1752600" cy="1066800"/>
          </a:xfrm>
          <a:prstGeom prst="straightConnector1">
            <a:avLst/>
          </a:prstGeom>
          <a:noFill/>
          <a:ln w="9525">
            <a:solidFill>
              <a:schemeClr val="tx1"/>
            </a:solidFill>
            <a:round/>
            <a:headEnd/>
            <a:tailEnd type="arrow" w="med" len="med"/>
          </a:ln>
        </p:spPr>
      </p:cxnSp>
      <p:cxnSp>
        <p:nvCxnSpPr>
          <p:cNvPr id="24" name="Straight Arrow Connector 39"/>
          <p:cNvCxnSpPr>
            <a:cxnSpLocks noChangeShapeType="1"/>
            <a:stCxn id="14" idx="5"/>
          </p:cNvCxnSpPr>
          <p:nvPr/>
        </p:nvCxnSpPr>
        <p:spPr bwMode="auto">
          <a:xfrm>
            <a:off x="7086600" y="2008994"/>
            <a:ext cx="1066801" cy="581806"/>
          </a:xfrm>
          <a:prstGeom prst="straightConnector1">
            <a:avLst/>
          </a:prstGeom>
          <a:noFill/>
          <a:ln w="9525">
            <a:solidFill>
              <a:schemeClr val="tx1"/>
            </a:solidFill>
            <a:round/>
            <a:headEnd/>
            <a:tailEnd type="arrow" w="med" len="med"/>
          </a:ln>
        </p:spPr>
      </p:cxnSp>
      <p:cxnSp>
        <p:nvCxnSpPr>
          <p:cNvPr id="25" name="Straight Arrow Connector 41"/>
          <p:cNvCxnSpPr>
            <a:cxnSpLocks noChangeShapeType="1"/>
            <a:stCxn id="15" idx="5"/>
            <a:endCxn id="11" idx="2"/>
          </p:cNvCxnSpPr>
          <p:nvPr/>
        </p:nvCxnSpPr>
        <p:spPr bwMode="auto">
          <a:xfrm flipV="1">
            <a:off x="7086600" y="2886075"/>
            <a:ext cx="1066800" cy="265919"/>
          </a:xfrm>
          <a:prstGeom prst="straightConnector1">
            <a:avLst/>
          </a:prstGeom>
          <a:noFill/>
          <a:ln w="9525">
            <a:solidFill>
              <a:schemeClr val="tx1"/>
            </a:solidFill>
            <a:round/>
            <a:headEnd/>
            <a:tailEnd type="arrow" w="med" len="med"/>
          </a:ln>
        </p:spPr>
      </p:cxnSp>
      <p:cxnSp>
        <p:nvCxnSpPr>
          <p:cNvPr id="26" name="Straight Arrow Connector 43"/>
          <p:cNvCxnSpPr>
            <a:cxnSpLocks noChangeShapeType="1"/>
          </p:cNvCxnSpPr>
          <p:nvPr/>
        </p:nvCxnSpPr>
        <p:spPr bwMode="auto">
          <a:xfrm flipV="1">
            <a:off x="7010400" y="3200400"/>
            <a:ext cx="1143000" cy="762000"/>
          </a:xfrm>
          <a:prstGeom prst="straightConnector1">
            <a:avLst/>
          </a:prstGeom>
          <a:noFill/>
          <a:ln w="9525">
            <a:solidFill>
              <a:schemeClr val="tx1"/>
            </a:solidFill>
            <a:round/>
            <a:headEnd/>
            <a:tailEnd type="arrow" w="med" len="med"/>
          </a:ln>
        </p:spPr>
      </p:cxnSp>
      <p:sp>
        <p:nvSpPr>
          <p:cNvPr id="28" name="TextBox 13"/>
          <p:cNvSpPr txBox="1">
            <a:spLocks noChangeArrowheads="1"/>
          </p:cNvSpPr>
          <p:nvPr/>
        </p:nvSpPr>
        <p:spPr bwMode="auto">
          <a:xfrm>
            <a:off x="8077200" y="1219200"/>
            <a:ext cx="966931" cy="461665"/>
          </a:xfrm>
          <a:prstGeom prst="rect">
            <a:avLst/>
          </a:prstGeom>
          <a:noFill/>
          <a:ln w="9525">
            <a:noFill/>
            <a:miter lim="800000"/>
            <a:headEnd/>
            <a:tailEnd/>
          </a:ln>
        </p:spPr>
        <p:txBody>
          <a:bodyPr wrap="none">
            <a:prstTxWarp prst="textNoShape">
              <a:avLst/>
            </a:prstTxWarp>
            <a:spAutoFit/>
          </a:bodyPr>
          <a:lstStyle/>
          <a:p>
            <a:r>
              <a:rPr lang="en-US" dirty="0">
                <a:solidFill>
                  <a:srgbClr val="000000"/>
                </a:solidFill>
              </a:rPr>
              <a:t>Target</a:t>
            </a:r>
          </a:p>
        </p:txBody>
      </p:sp>
      <p:sp>
        <p:nvSpPr>
          <p:cNvPr id="3" name="Slide Number Placeholder 2"/>
          <p:cNvSpPr>
            <a:spLocks noGrp="1"/>
          </p:cNvSpPr>
          <p:nvPr>
            <p:ph type="sldNum" sz="quarter" idx="12"/>
          </p:nvPr>
        </p:nvSpPr>
        <p:spPr/>
        <p:txBody>
          <a:bodyPr/>
          <a:lstStyle/>
          <a:p>
            <a:fld id="{A2A17EAB-8B51-5C40-8776-6683E51FA7A0}" type="slidenum">
              <a:rPr lang="en-US" smtClean="0"/>
              <a:t>47</a:t>
            </a:fld>
            <a:endParaRPr lang="en-US"/>
          </a:p>
        </p:txBody>
      </p:sp>
    </p:spTree>
    <p:extLst>
      <p:ext uri="{BB962C8B-B14F-4D97-AF65-F5344CB8AC3E}">
        <p14:creationId xmlns:p14="http://schemas.microsoft.com/office/powerpoint/2010/main" val="8088743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6" name="Shape 56"/>
          <p:cNvPicPr preferRelativeResize="0"/>
          <p:nvPr/>
        </p:nvPicPr>
        <p:blipFill>
          <a:blip r:embed="rId3">
            <a:alphaModFix/>
          </a:blip>
          <a:stretch>
            <a:fillRect/>
          </a:stretch>
        </p:blipFill>
        <p:spPr>
          <a:xfrm>
            <a:off x="5380461" y="2862919"/>
            <a:ext cx="3367426" cy="2280581"/>
          </a:xfrm>
          <a:prstGeom prst="rect">
            <a:avLst/>
          </a:prstGeom>
          <a:noFill/>
          <a:ln>
            <a:noFill/>
          </a:ln>
        </p:spPr>
      </p:pic>
      <p:sp>
        <p:nvSpPr>
          <p:cNvPr id="54" name="Shape 54"/>
          <p:cNvSpPr txBox="1">
            <a:spLocks noGrp="1"/>
          </p:cNvSpPr>
          <p:nvPr>
            <p:ph type="title"/>
          </p:nvPr>
        </p:nvSpPr>
        <p:spPr>
          <a:prstGeom prst="rect">
            <a:avLst/>
          </a:prstGeom>
        </p:spPr>
        <p:txBody>
          <a:bodyPr lIns="91425" tIns="91425" rIns="91425" bIns="91425" anchor="ctr" anchorCtr="0">
            <a:noAutofit/>
          </a:bodyPr>
          <a:lstStyle/>
          <a:p>
            <a:pPr lvl="0">
              <a:spcBef>
                <a:spcPts val="0"/>
              </a:spcBef>
              <a:buNone/>
            </a:pPr>
            <a:r>
              <a:rPr lang="en" dirty="0"/>
              <a:t>What is Denial of Service (DoS)</a:t>
            </a:r>
          </a:p>
        </p:txBody>
      </p:sp>
      <p:sp>
        <p:nvSpPr>
          <p:cNvPr id="55" name="Shape 55"/>
          <p:cNvSpPr txBox="1">
            <a:spLocks noGrp="1"/>
          </p:cNvSpPr>
          <p:nvPr>
            <p:ph idx="1"/>
          </p:nvPr>
        </p:nvSpPr>
        <p:spPr>
          <a:prstGeom prst="rect">
            <a:avLst/>
          </a:prstGeom>
        </p:spPr>
        <p:txBody>
          <a:bodyPr lIns="91425" tIns="91425" rIns="91425" bIns="91425" anchor="t" anchorCtr="0">
            <a:noAutofit/>
          </a:bodyPr>
          <a:lstStyle/>
          <a:p>
            <a:pPr marL="457200" indent="-228600">
              <a:lnSpc>
                <a:spcPct val="100000"/>
              </a:lnSpc>
            </a:pPr>
            <a:r>
              <a:rPr lang="en" dirty="0"/>
              <a:t>Attempts to make target unavailable by flooding with traffic</a:t>
            </a:r>
          </a:p>
          <a:p>
            <a:pPr marL="457200" lvl="0" indent="-228600" rtl="0">
              <a:lnSpc>
                <a:spcPct val="100000"/>
              </a:lnSpc>
              <a:spcBef>
                <a:spcPts val="0"/>
              </a:spcBef>
            </a:pPr>
            <a:r>
              <a:rPr lang="en" dirty="0"/>
              <a:t>If victim has to filter attack, it’s too late</a:t>
            </a:r>
          </a:p>
          <a:p>
            <a:pPr marL="457200" lvl="0" indent="-228600" rtl="0">
              <a:lnSpc>
                <a:spcPct val="100000"/>
              </a:lnSpc>
              <a:spcBef>
                <a:spcPts val="0"/>
              </a:spcBef>
            </a:pPr>
            <a:r>
              <a:rPr lang="en" dirty="0"/>
              <a:t>Internet Providers have no incentive to help</a:t>
            </a:r>
          </a:p>
          <a:p>
            <a:pPr marL="914400" lvl="1" indent="-228600" rtl="0">
              <a:lnSpc>
                <a:spcPct val="100000"/>
              </a:lnSpc>
              <a:spcBef>
                <a:spcPts val="0"/>
              </a:spcBef>
            </a:pPr>
            <a:r>
              <a:rPr lang="en" dirty="0"/>
              <a:t>Businesses get affected, but would not</a:t>
            </a:r>
            <a:r>
              <a:rPr lang="en-US" dirty="0"/>
              <a:t> </a:t>
            </a:r>
            <a:r>
              <a:rPr lang="en" dirty="0"/>
              <a:t>pay provider enough to make worthwhile</a:t>
            </a:r>
          </a:p>
          <a:p>
            <a:pPr marL="914400" lvl="1" indent="-228600" rtl="0">
              <a:lnSpc>
                <a:spcPct val="100000"/>
              </a:lnSpc>
              <a:spcBef>
                <a:spcPts val="0"/>
              </a:spcBef>
            </a:pPr>
            <a:r>
              <a:rPr lang="en" dirty="0"/>
              <a:t>This is why Cloudflare, e.g., exists</a:t>
            </a:r>
          </a:p>
          <a:p>
            <a:pPr marL="457200" lvl="0" indent="-228600" rtl="0">
              <a:lnSpc>
                <a:spcPct val="100000"/>
              </a:lnSpc>
              <a:spcBef>
                <a:spcPts val="0"/>
              </a:spcBef>
            </a:pPr>
            <a:r>
              <a:rPr lang="en" dirty="0"/>
              <a:t>Many ways to perform this attack</a:t>
            </a:r>
          </a:p>
          <a:p>
            <a:pPr marL="457200" lvl="0" indent="0">
              <a:lnSpc>
                <a:spcPct val="100000"/>
              </a:lnSpc>
              <a:spcBef>
                <a:spcPts val="0"/>
              </a:spcBef>
              <a:buNone/>
            </a:pPr>
            <a:endParaRPr dirty="0"/>
          </a:p>
        </p:txBody>
      </p:sp>
      <p:sp>
        <p:nvSpPr>
          <p:cNvPr id="2" name="Slide Number Placeholder 1"/>
          <p:cNvSpPr>
            <a:spLocks noGrp="1"/>
          </p:cNvSpPr>
          <p:nvPr>
            <p:ph type="sldNum" sz="quarter" idx="12"/>
          </p:nvPr>
        </p:nvSpPr>
        <p:spPr/>
        <p:txBody>
          <a:bodyPr/>
          <a:lstStyle/>
          <a:p>
            <a:pPr lvl="0">
              <a:spcBef>
                <a:spcPts val="0"/>
              </a:spcBef>
              <a:buNone/>
            </a:pPr>
            <a:fld id="{00000000-1234-1234-1234-123412341234}" type="slidenum">
              <a:rPr lang="en" smtClean="0"/>
              <a:t>48</a:t>
            </a:fld>
            <a:endParaRPr lang="en"/>
          </a:p>
        </p:txBody>
      </p:sp>
      <p:sp>
        <p:nvSpPr>
          <p:cNvPr id="3" name="Footer Placeholder 2"/>
          <p:cNvSpPr>
            <a:spLocks noGrp="1"/>
          </p:cNvSpPr>
          <p:nvPr>
            <p:ph type="ftr" sz="quarter" idx="11"/>
          </p:nvPr>
        </p:nvSpPr>
        <p:spPr/>
        <p:txBody>
          <a:bodyPr/>
          <a:lstStyle/>
          <a:p>
            <a:r>
              <a:rPr lang="sk-SK"/>
              <a:t>© 2024 Keith A. Pray</a:t>
            </a:r>
            <a:endParaRPr lang="en-US"/>
          </a:p>
        </p:txBody>
      </p:sp>
    </p:spTree>
    <p:extLst>
      <p:ext uri="{BB962C8B-B14F-4D97-AF65-F5344CB8AC3E}">
        <p14:creationId xmlns:p14="http://schemas.microsoft.com/office/powerpoint/2010/main" val="1600300821"/>
      </p:ext>
    </p:extLst>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txBox="1">
            <a:spLocks noGrp="1"/>
          </p:cNvSpPr>
          <p:nvPr>
            <p:ph type="title"/>
          </p:nvPr>
        </p:nvSpPr>
        <p:spPr>
          <a:prstGeom prst="rect">
            <a:avLst/>
          </a:prstGeom>
        </p:spPr>
        <p:txBody>
          <a:bodyPr lIns="91425" tIns="91425" rIns="91425" bIns="91425" anchor="ctr" anchorCtr="0">
            <a:noAutofit/>
          </a:bodyPr>
          <a:lstStyle/>
          <a:p>
            <a:pPr lvl="0">
              <a:spcBef>
                <a:spcPts val="0"/>
              </a:spcBef>
              <a:buNone/>
            </a:pPr>
            <a:r>
              <a:rPr lang="en" dirty="0"/>
              <a:t>Distributed DoS Vectors</a:t>
            </a:r>
          </a:p>
        </p:txBody>
      </p:sp>
      <p:sp>
        <p:nvSpPr>
          <p:cNvPr id="62" name="Shape 62"/>
          <p:cNvSpPr txBox="1">
            <a:spLocks noGrp="1"/>
          </p:cNvSpPr>
          <p:nvPr>
            <p:ph sz="half" idx="1"/>
          </p:nvPr>
        </p:nvSpPr>
        <p:spPr>
          <a:prstGeom prst="rect">
            <a:avLst/>
          </a:prstGeom>
        </p:spPr>
        <p:txBody>
          <a:bodyPr lIns="91425" tIns="91425" rIns="91425" bIns="91425" anchor="t" anchorCtr="0">
            <a:noAutofit/>
          </a:bodyPr>
          <a:lstStyle/>
          <a:p>
            <a:pPr marL="457200" lvl="0" indent="-228600" rtl="0">
              <a:spcBef>
                <a:spcPts val="0"/>
              </a:spcBef>
            </a:pPr>
            <a:r>
              <a:rPr lang="en" dirty="0"/>
              <a:t>TCP SYN attack</a:t>
            </a:r>
          </a:p>
          <a:p>
            <a:pPr marL="914400" lvl="1" indent="-228600" rtl="0">
              <a:spcBef>
                <a:spcPts val="0"/>
              </a:spcBef>
            </a:pPr>
            <a:r>
              <a:rPr lang="en" dirty="0"/>
              <a:t>SYN packets are small, low difficulty for attacker</a:t>
            </a:r>
          </a:p>
          <a:p>
            <a:pPr marL="914400" lvl="1" indent="-228600" rtl="0">
              <a:spcBef>
                <a:spcPts val="0"/>
              </a:spcBef>
            </a:pPr>
            <a:r>
              <a:rPr lang="en" dirty="0"/>
              <a:t>Leaves half-open connections on server</a:t>
            </a:r>
          </a:p>
          <a:p>
            <a:pPr marL="914400" lvl="1" indent="-228600" rtl="0">
              <a:spcBef>
                <a:spcPts val="0"/>
              </a:spcBef>
            </a:pPr>
            <a:r>
              <a:rPr lang="en" dirty="0"/>
              <a:t>SYN cookies mitigate this</a:t>
            </a:r>
            <a:endParaRPr lang="en-US" dirty="0"/>
          </a:p>
          <a:p>
            <a:pPr marL="457200" lvl="0" indent="-228600">
              <a:spcBef>
                <a:spcPts val="0"/>
              </a:spcBef>
            </a:pPr>
            <a:r>
              <a:rPr lang="en" dirty="0"/>
              <a:t>DNS amplification attack</a:t>
            </a:r>
          </a:p>
          <a:p>
            <a:pPr marL="914400" lvl="1" indent="-228600">
              <a:spcBef>
                <a:spcPts val="0"/>
              </a:spcBef>
            </a:pPr>
            <a:r>
              <a:rPr lang="en" dirty="0"/>
              <a:t>DNS requests are small</a:t>
            </a:r>
          </a:p>
          <a:p>
            <a:pPr marL="914400" lvl="1" indent="-228600">
              <a:spcBef>
                <a:spcPts val="0"/>
              </a:spcBef>
            </a:pPr>
            <a:r>
              <a:rPr lang="en" dirty="0"/>
              <a:t>Can request all records on server</a:t>
            </a:r>
          </a:p>
          <a:p>
            <a:pPr marL="914400" lvl="1" indent="-228600">
              <a:spcBef>
                <a:spcPts val="0"/>
              </a:spcBef>
            </a:pPr>
            <a:r>
              <a:rPr lang="en" dirty="0"/>
              <a:t>Crippled by proper configuration</a:t>
            </a:r>
          </a:p>
        </p:txBody>
      </p:sp>
      <p:sp>
        <p:nvSpPr>
          <p:cNvPr id="4" name="Content Placeholder 3"/>
          <p:cNvSpPr>
            <a:spLocks noGrp="1"/>
          </p:cNvSpPr>
          <p:nvPr>
            <p:ph sz="half" idx="2"/>
          </p:nvPr>
        </p:nvSpPr>
        <p:spPr/>
        <p:txBody>
          <a:bodyPr/>
          <a:lstStyle/>
          <a:p>
            <a:pPr marL="457200" lvl="0" indent="-228600">
              <a:spcBef>
                <a:spcPts val="0"/>
              </a:spcBef>
            </a:pPr>
            <a:r>
              <a:rPr lang="en" dirty="0"/>
              <a:t>Ingress/egress filtering will reduce effect</a:t>
            </a:r>
          </a:p>
        </p:txBody>
      </p:sp>
      <p:sp>
        <p:nvSpPr>
          <p:cNvPr id="3" name="Footer Placeholder 2"/>
          <p:cNvSpPr>
            <a:spLocks noGrp="1"/>
          </p:cNvSpPr>
          <p:nvPr>
            <p:ph type="ftr" sz="quarter" idx="11"/>
          </p:nvPr>
        </p:nvSpPr>
        <p:spPr/>
        <p:txBody>
          <a:bodyPr/>
          <a:lstStyle/>
          <a:p>
            <a:r>
              <a:rPr lang="sk-SK"/>
              <a:t>© 2024 Keith A. Pray</a:t>
            </a:r>
            <a:endParaRPr lang="en-US"/>
          </a:p>
        </p:txBody>
      </p:sp>
      <p:sp>
        <p:nvSpPr>
          <p:cNvPr id="2" name="Slide Number Placeholder 1"/>
          <p:cNvSpPr>
            <a:spLocks noGrp="1"/>
          </p:cNvSpPr>
          <p:nvPr>
            <p:ph type="sldNum" sz="quarter" idx="12"/>
          </p:nvPr>
        </p:nvSpPr>
        <p:spPr/>
        <p:txBody>
          <a:bodyPr/>
          <a:lstStyle/>
          <a:p>
            <a:pPr lvl="0">
              <a:spcBef>
                <a:spcPts val="0"/>
              </a:spcBef>
              <a:buNone/>
            </a:pPr>
            <a:fld id="{00000000-1234-1234-1234-123412341234}" type="slidenum">
              <a:rPr lang="en" smtClean="0"/>
              <a:t>49</a:t>
            </a:fld>
            <a:endParaRPr lang="en"/>
          </a:p>
        </p:txBody>
      </p:sp>
      <p:pic>
        <p:nvPicPr>
          <p:cNvPr id="63" name="Shape 63"/>
          <p:cNvPicPr preferRelativeResize="0"/>
          <p:nvPr/>
        </p:nvPicPr>
        <p:blipFill>
          <a:blip r:embed="rId3">
            <a:alphaModFix/>
          </a:blip>
          <a:stretch>
            <a:fillRect/>
          </a:stretch>
        </p:blipFill>
        <p:spPr>
          <a:xfrm>
            <a:off x="2521600" y="2521163"/>
            <a:ext cx="6286500" cy="2590800"/>
          </a:xfrm>
          <a:prstGeom prst="rect">
            <a:avLst/>
          </a:prstGeom>
          <a:noFill/>
          <a:ln>
            <a:noFill/>
          </a:ln>
        </p:spPr>
      </p:pic>
    </p:spTree>
    <p:extLst>
      <p:ext uri="{BB962C8B-B14F-4D97-AF65-F5344CB8AC3E}">
        <p14:creationId xmlns:p14="http://schemas.microsoft.com/office/powerpoint/2010/main" val="1643976888"/>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392764"/>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Review</a:t>
            </a:r>
          </a:p>
          <a:p>
            <a:pPr marL="457200" indent="-457200">
              <a:buFont typeface="+mj-lt"/>
              <a:buAutoNum type="arabicPeriod"/>
            </a:pPr>
            <a:r>
              <a:rPr lang="en-US" dirty="0"/>
              <a:t>Assignment</a:t>
            </a:r>
          </a:p>
          <a:p>
            <a:pPr marL="457200" indent="-457200">
              <a:buFont typeface="+mj-lt"/>
              <a:buAutoNum type="arabicPeriod"/>
            </a:pPr>
            <a:r>
              <a:rPr lang="en-US" dirty="0"/>
              <a:t>Students Present</a:t>
            </a:r>
          </a:p>
        </p:txBody>
      </p:sp>
      <p:sp>
        <p:nvSpPr>
          <p:cNvPr id="4" name="Footer Placeholder 3"/>
          <p:cNvSpPr>
            <a:spLocks noGrp="1"/>
          </p:cNvSpPr>
          <p:nvPr>
            <p:ph type="ftr" sz="quarter" idx="11"/>
          </p:nvPr>
        </p:nvSpPr>
        <p:spPr/>
        <p:txBody>
          <a:bodyPr/>
          <a:lstStyle/>
          <a:p>
            <a:r>
              <a:rPr lang="sk-SK"/>
              <a:t>© 2024 Keith A. Pray</a:t>
            </a:r>
            <a:endParaRPr lang="en-US"/>
          </a:p>
        </p:txBody>
      </p:sp>
      <p:sp>
        <p:nvSpPr>
          <p:cNvPr id="2" name="Slide Number Placeholder 1"/>
          <p:cNvSpPr>
            <a:spLocks noGrp="1"/>
          </p:cNvSpPr>
          <p:nvPr>
            <p:ph type="sldNum" sz="quarter" idx="12"/>
          </p:nvPr>
        </p:nvSpPr>
        <p:spPr/>
        <p:txBody>
          <a:bodyPr/>
          <a:lstStyle/>
          <a:p>
            <a:fld id="{A2A17EAB-8B51-5C40-8776-6683E51FA7A0}" type="slidenum">
              <a:rPr lang="en-US" smtClean="0"/>
              <a:t>5</a:t>
            </a:fld>
            <a:endParaRPr lang="en-US"/>
          </a:p>
        </p:txBody>
      </p:sp>
      <p:pic>
        <p:nvPicPr>
          <p:cNvPr id="10" name="Picture 9"/>
          <p:cNvPicPr>
            <a:picLocks noChangeAspect="1"/>
          </p:cNvPicPr>
          <p:nvPr/>
        </p:nvPicPr>
        <p:blipFill>
          <a:blip r:embed="rId3"/>
          <a:stretch>
            <a:fillRect/>
          </a:stretch>
        </p:blipFill>
        <p:spPr>
          <a:xfrm>
            <a:off x="3454400" y="361950"/>
            <a:ext cx="5689600" cy="3479800"/>
          </a:xfrm>
          <a:prstGeom prst="rect">
            <a:avLst/>
          </a:prstGeom>
        </p:spPr>
      </p:pic>
      <p:sp>
        <p:nvSpPr>
          <p:cNvPr id="11" name="TextBox 10"/>
          <p:cNvSpPr txBox="1"/>
          <p:nvPr/>
        </p:nvSpPr>
        <p:spPr>
          <a:xfrm>
            <a:off x="5725576" y="3849458"/>
            <a:ext cx="3502882" cy="313932"/>
          </a:xfrm>
          <a:prstGeom prst="rect">
            <a:avLst/>
          </a:prstGeom>
          <a:noFill/>
        </p:spPr>
        <p:txBody>
          <a:bodyPr wrap="none" rtlCol="0">
            <a:spAutoFit/>
          </a:bodyPr>
          <a:lstStyle/>
          <a:p>
            <a:pPr>
              <a:lnSpc>
                <a:spcPct val="90000"/>
              </a:lnSpc>
            </a:pPr>
            <a:r>
              <a:rPr lang="en-US" sz="1600" dirty="0"/>
              <a:t>https://</a:t>
            </a:r>
            <a:r>
              <a:rPr lang="en-US" sz="1600" dirty="0" err="1"/>
              <a:t>xkcd.com</a:t>
            </a:r>
            <a:r>
              <a:rPr lang="en-US" sz="1600" dirty="0"/>
              <a:t>/538/ (2010-11-14)</a:t>
            </a:r>
          </a:p>
        </p:txBody>
      </p:sp>
      <p:pic>
        <p:nvPicPr>
          <p:cNvPr id="2050" name="Picture 2" descr="Exploits of a Mom">
            <a:extLst>
              <a:ext uri="{FF2B5EF4-FFF2-40B4-BE49-F238E27FC236}">
                <a16:creationId xmlns:a16="http://schemas.microsoft.com/office/drawing/2014/main" id="{7E8B7E1D-AAD2-C74E-9D88-347B981273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90" y="3267577"/>
            <a:ext cx="5536019" cy="170403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AB73FC5-CBB0-164B-8D37-2C240CA97E79}"/>
              </a:ext>
            </a:extLst>
          </p:cNvPr>
          <p:cNvSpPr txBox="1"/>
          <p:nvPr/>
        </p:nvSpPr>
        <p:spPr>
          <a:xfrm>
            <a:off x="5477540" y="4670470"/>
            <a:ext cx="3507370" cy="313932"/>
          </a:xfrm>
          <a:prstGeom prst="rect">
            <a:avLst/>
          </a:prstGeom>
          <a:noFill/>
        </p:spPr>
        <p:txBody>
          <a:bodyPr wrap="none" rtlCol="0">
            <a:spAutoFit/>
          </a:bodyPr>
          <a:lstStyle/>
          <a:p>
            <a:pPr>
              <a:lnSpc>
                <a:spcPct val="90000"/>
              </a:lnSpc>
            </a:pPr>
            <a:r>
              <a:rPr lang="en-US" sz="1600" dirty="0"/>
              <a:t>https://</a:t>
            </a:r>
            <a:r>
              <a:rPr lang="en-US" sz="1600" dirty="0" err="1"/>
              <a:t>xkcd.com</a:t>
            </a:r>
            <a:r>
              <a:rPr lang="en-US" sz="1600" dirty="0"/>
              <a:t>/327/ (2007-10-10)</a:t>
            </a:r>
          </a:p>
        </p:txBody>
      </p:sp>
    </p:spTree>
    <p:extLst>
      <p:ext uri="{BB962C8B-B14F-4D97-AF65-F5344CB8AC3E}">
        <p14:creationId xmlns:p14="http://schemas.microsoft.com/office/powerpoint/2010/main" val="271150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2"/>
          <p:cNvSpPr>
            <a:spLocks noGrp="1" noChangeArrowheads="1"/>
          </p:cNvSpPr>
          <p:nvPr>
            <p:ph type="title"/>
          </p:nvPr>
        </p:nvSpPr>
        <p:spPr/>
        <p:txBody>
          <a:bodyPr/>
          <a:lstStyle/>
          <a:p>
            <a:pPr eaLnBrk="1" hangingPunct="1"/>
            <a:r>
              <a:rPr lang="en-US">
                <a:ea typeface="ＭＳ Ｐゴシック" charset="-128"/>
                <a:cs typeface="ＭＳ Ｐゴシック" charset="-128"/>
              </a:rPr>
              <a:t>Crime How</a:t>
            </a:r>
          </a:p>
        </p:txBody>
      </p:sp>
      <p:sp>
        <p:nvSpPr>
          <p:cNvPr id="45062" name="Rectangle 3"/>
          <p:cNvSpPr>
            <a:spLocks noGrp="1" noChangeArrowheads="1"/>
          </p:cNvSpPr>
          <p:nvPr>
            <p:ph idx="1"/>
          </p:nvPr>
        </p:nvSpPr>
        <p:spPr/>
        <p:txBody>
          <a:bodyPr/>
          <a:lstStyle/>
          <a:p>
            <a:pPr eaLnBrk="1" hangingPunct="1">
              <a:lnSpc>
                <a:spcPct val="90000"/>
              </a:lnSpc>
            </a:pPr>
            <a:r>
              <a:rPr lang="en-US">
                <a:ea typeface="ＭＳ Ｐゴシック" charset="-128"/>
                <a:cs typeface="ＭＳ Ｐゴシック" charset="-128"/>
              </a:rPr>
              <a:t>Technical and Non-Technical</a:t>
            </a:r>
          </a:p>
          <a:p>
            <a:pPr lvl="1" eaLnBrk="1" hangingPunct="1">
              <a:lnSpc>
                <a:spcPct val="90000"/>
              </a:lnSpc>
            </a:pPr>
            <a:r>
              <a:rPr lang="en-US"/>
              <a:t>Break into computer.</a:t>
            </a:r>
          </a:p>
          <a:p>
            <a:pPr lvl="1" eaLnBrk="1" hangingPunct="1">
              <a:lnSpc>
                <a:spcPct val="90000"/>
              </a:lnSpc>
            </a:pPr>
            <a:r>
              <a:rPr lang="en-US"/>
              <a:t>Prevent access to computer.</a:t>
            </a:r>
          </a:p>
          <a:p>
            <a:pPr lvl="1" eaLnBrk="1" hangingPunct="1">
              <a:lnSpc>
                <a:spcPct val="90000"/>
              </a:lnSpc>
            </a:pPr>
            <a:endParaRPr lang="en-US"/>
          </a:p>
          <a:p>
            <a:pPr eaLnBrk="1" hangingPunct="1">
              <a:lnSpc>
                <a:spcPct val="90000"/>
              </a:lnSpc>
            </a:pPr>
            <a:r>
              <a:rPr lang="en-US">
                <a:ea typeface="ＭＳ Ｐゴシック" charset="-128"/>
                <a:cs typeface="ＭＳ Ｐゴシック" charset="-128"/>
              </a:rPr>
              <a:t>What things make computer related crime easy?</a:t>
            </a:r>
          </a:p>
          <a:p>
            <a:pPr eaLnBrk="1" hangingPunct="1">
              <a:lnSpc>
                <a:spcPct val="90000"/>
              </a:lnSpc>
            </a:pPr>
            <a:endParaRPr lang="en-US">
              <a:ea typeface="ＭＳ Ｐゴシック" charset="-128"/>
              <a:cs typeface="ＭＳ Ｐゴシック" charset="-128"/>
            </a:endParaRPr>
          </a:p>
        </p:txBody>
      </p:sp>
      <p:sp>
        <p:nvSpPr>
          <p:cNvPr id="2" name="Footer Placeholder 1"/>
          <p:cNvSpPr>
            <a:spLocks noGrp="1"/>
          </p:cNvSpPr>
          <p:nvPr>
            <p:ph type="ftr" sz="quarter" idx="11"/>
          </p:nvPr>
        </p:nvSpPr>
        <p:spPr/>
        <p:txBody>
          <a:bodyPr/>
          <a:lstStyle/>
          <a:p>
            <a:r>
              <a:rPr lang="sk-SK"/>
              <a:t>© 2024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50</a:t>
            </a:fld>
            <a:endParaRPr lang="en-US"/>
          </a:p>
        </p:txBody>
      </p:sp>
    </p:spTree>
    <p:extLst>
      <p:ext uri="{BB962C8B-B14F-4D97-AF65-F5344CB8AC3E}">
        <p14:creationId xmlns:p14="http://schemas.microsoft.com/office/powerpoint/2010/main" val="9134826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a:ea typeface="ＭＳ Ｐゴシック" charset="-128"/>
                <a:cs typeface="ＭＳ Ｐゴシック" charset="-128"/>
              </a:rPr>
              <a:t>Crime Bane</a:t>
            </a:r>
          </a:p>
        </p:txBody>
      </p:sp>
      <p:sp>
        <p:nvSpPr>
          <p:cNvPr id="47107" name="Rectangle 3"/>
          <p:cNvSpPr>
            <a:spLocks noGrp="1" noChangeArrowheads="1"/>
          </p:cNvSpPr>
          <p:nvPr>
            <p:ph sz="half" idx="1"/>
          </p:nvPr>
        </p:nvSpPr>
        <p:spPr/>
        <p:txBody>
          <a:bodyPr/>
          <a:lstStyle/>
          <a:p>
            <a:pPr eaLnBrk="1" hangingPunct="1"/>
            <a:r>
              <a:rPr lang="en-US" dirty="0">
                <a:ea typeface="ＭＳ Ｐゴシック" charset="-128"/>
                <a:cs typeface="ＭＳ Ｐゴシック" charset="-128"/>
              </a:rPr>
              <a:t>Trojan Horse</a:t>
            </a:r>
          </a:p>
          <a:p>
            <a:pPr eaLnBrk="1" hangingPunct="1"/>
            <a:r>
              <a:rPr lang="en-US" dirty="0">
                <a:ea typeface="ＭＳ Ｐゴシック" charset="-128"/>
                <a:cs typeface="ＭＳ Ｐゴシック" charset="-128"/>
              </a:rPr>
              <a:t>Virus</a:t>
            </a:r>
          </a:p>
          <a:p>
            <a:pPr eaLnBrk="1" hangingPunct="1"/>
            <a:r>
              <a:rPr lang="en-US" dirty="0">
                <a:ea typeface="ＭＳ Ｐゴシック" charset="-128"/>
                <a:cs typeface="ＭＳ Ｐゴシック" charset="-128"/>
              </a:rPr>
              <a:t>Worm</a:t>
            </a:r>
          </a:p>
          <a:p>
            <a:pPr eaLnBrk="1" hangingPunct="1"/>
            <a:r>
              <a:rPr lang="en-US" dirty="0">
                <a:ea typeface="ＭＳ Ｐゴシック" charset="-128"/>
                <a:cs typeface="ＭＳ Ｐゴシック" charset="-128"/>
              </a:rPr>
              <a:t>Bot Network</a:t>
            </a:r>
          </a:p>
          <a:p>
            <a:pPr eaLnBrk="1" hangingPunct="1"/>
            <a:r>
              <a:rPr lang="en-US" dirty="0">
                <a:ea typeface="ＭＳ Ｐゴシック" charset="-128"/>
                <a:cs typeface="ＭＳ Ｐゴシック" charset="-128"/>
              </a:rPr>
              <a:t>Buffer Overrun </a:t>
            </a:r>
          </a:p>
          <a:p>
            <a:pPr eaLnBrk="1" hangingPunct="1"/>
            <a:r>
              <a:rPr lang="en-US" dirty="0">
                <a:ea typeface="ＭＳ Ｐゴシック" charset="-128"/>
                <a:cs typeface="ＭＳ Ｐゴシック" charset="-128"/>
              </a:rPr>
              <a:t>(Distributed) Denial Of Service Attack</a:t>
            </a:r>
          </a:p>
        </p:txBody>
      </p:sp>
      <p:sp>
        <p:nvSpPr>
          <p:cNvPr id="47108" name="Content Placeholder 6"/>
          <p:cNvSpPr>
            <a:spLocks noGrp="1"/>
          </p:cNvSpPr>
          <p:nvPr>
            <p:ph sz="half" idx="2"/>
          </p:nvPr>
        </p:nvSpPr>
        <p:spPr/>
        <p:txBody>
          <a:bodyPr/>
          <a:lstStyle/>
          <a:p>
            <a:r>
              <a:rPr lang="en-US">
                <a:ea typeface="ＭＳ Ｐゴシック" charset="-128"/>
                <a:cs typeface="ＭＳ Ｐゴシック" charset="-128"/>
              </a:rPr>
              <a:t>How do they work?</a:t>
            </a:r>
          </a:p>
          <a:p>
            <a:r>
              <a:rPr lang="en-US">
                <a:ea typeface="ＭＳ Ｐゴシック" charset="-128"/>
                <a:cs typeface="ＭＳ Ｐゴシック" charset="-128"/>
              </a:rPr>
              <a:t>How harmful are they?</a:t>
            </a:r>
          </a:p>
        </p:txBody>
      </p:sp>
      <p:sp>
        <p:nvSpPr>
          <p:cNvPr id="2" name="Footer Placeholder 1"/>
          <p:cNvSpPr>
            <a:spLocks noGrp="1"/>
          </p:cNvSpPr>
          <p:nvPr>
            <p:ph type="ftr" sz="quarter" idx="11"/>
          </p:nvPr>
        </p:nvSpPr>
        <p:spPr/>
        <p:txBody>
          <a:bodyPr/>
          <a:lstStyle/>
          <a:p>
            <a:r>
              <a:rPr lang="sk-SK"/>
              <a:t>© 2024 Keith A. Pray</a:t>
            </a:r>
            <a:endParaRPr lang="en-US" dirty="0"/>
          </a:p>
        </p:txBody>
      </p:sp>
      <p:sp>
        <p:nvSpPr>
          <p:cNvPr id="3" name="Slide Number Placeholder 2"/>
          <p:cNvSpPr>
            <a:spLocks noGrp="1"/>
          </p:cNvSpPr>
          <p:nvPr>
            <p:ph type="sldNum" sz="quarter" idx="12"/>
          </p:nvPr>
        </p:nvSpPr>
        <p:spPr/>
        <p:txBody>
          <a:bodyPr/>
          <a:lstStyle/>
          <a:p>
            <a:fld id="{A2A17EAB-8B51-5C40-8776-6683E51FA7A0}" type="slidenum">
              <a:rPr lang="en-US" smtClean="0"/>
              <a:t>51</a:t>
            </a:fld>
            <a:endParaRPr lang="en-US"/>
          </a:p>
        </p:txBody>
      </p:sp>
    </p:spTree>
    <p:extLst>
      <p:ext uri="{BB962C8B-B14F-4D97-AF65-F5344CB8AC3E}">
        <p14:creationId xmlns:p14="http://schemas.microsoft.com/office/powerpoint/2010/main" val="21523322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Rectangle 2"/>
          <p:cNvSpPr>
            <a:spLocks noGrp="1" noChangeArrowheads="1"/>
          </p:cNvSpPr>
          <p:nvPr>
            <p:ph type="title"/>
          </p:nvPr>
        </p:nvSpPr>
        <p:spPr/>
        <p:txBody>
          <a:bodyPr/>
          <a:lstStyle/>
          <a:p>
            <a:pPr eaLnBrk="1" hangingPunct="1"/>
            <a:r>
              <a:rPr lang="en-US">
                <a:ea typeface="ＭＳ Ｐゴシック" charset="-128"/>
                <a:cs typeface="ＭＳ Ｐゴシック" charset="-128"/>
              </a:rPr>
              <a:t>Crime Why</a:t>
            </a:r>
          </a:p>
        </p:txBody>
      </p:sp>
      <p:sp>
        <p:nvSpPr>
          <p:cNvPr id="56326" name="Rectangle 3"/>
          <p:cNvSpPr>
            <a:spLocks noGrp="1" noChangeArrowheads="1"/>
          </p:cNvSpPr>
          <p:nvPr>
            <p:ph idx="1"/>
          </p:nvPr>
        </p:nvSpPr>
        <p:spPr/>
        <p:txBody>
          <a:bodyPr/>
          <a:lstStyle/>
          <a:p>
            <a:pPr eaLnBrk="1" hangingPunct="1"/>
            <a:r>
              <a:rPr lang="en-US">
                <a:ea typeface="ＭＳ Ｐゴシック" charset="-128"/>
                <a:cs typeface="ＭＳ Ｐゴシック" charset="-128"/>
              </a:rPr>
              <a:t>Why?</a:t>
            </a:r>
          </a:p>
        </p:txBody>
      </p:sp>
      <p:sp>
        <p:nvSpPr>
          <p:cNvPr id="2" name="Footer Placeholder 1"/>
          <p:cNvSpPr>
            <a:spLocks noGrp="1"/>
          </p:cNvSpPr>
          <p:nvPr>
            <p:ph type="ftr" sz="quarter" idx="11"/>
          </p:nvPr>
        </p:nvSpPr>
        <p:spPr/>
        <p:txBody>
          <a:bodyPr/>
          <a:lstStyle/>
          <a:p>
            <a:r>
              <a:rPr lang="sk-SK"/>
              <a:t>© 2024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52</a:t>
            </a:fld>
            <a:endParaRPr lang="en-US"/>
          </a:p>
        </p:txBody>
      </p:sp>
    </p:spTree>
    <p:extLst>
      <p:ext uri="{BB962C8B-B14F-4D97-AF65-F5344CB8AC3E}">
        <p14:creationId xmlns:p14="http://schemas.microsoft.com/office/powerpoint/2010/main" val="23638508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2"/>
          <p:cNvSpPr>
            <a:spLocks noGrp="1" noChangeArrowheads="1"/>
          </p:cNvSpPr>
          <p:nvPr>
            <p:ph type="title"/>
          </p:nvPr>
        </p:nvSpPr>
        <p:spPr/>
        <p:txBody>
          <a:bodyPr/>
          <a:lstStyle/>
          <a:p>
            <a:pPr eaLnBrk="1" hangingPunct="1"/>
            <a:r>
              <a:rPr lang="en-US">
                <a:ea typeface="ＭＳ Ｐゴシック" charset="-128"/>
                <a:cs typeface="ＭＳ Ｐゴシック" charset="-128"/>
              </a:rPr>
              <a:t>Crime Time</a:t>
            </a:r>
            <a:endParaRPr lang="en-US" sz="3200">
              <a:ea typeface="ＭＳ Ｐゴシック" charset="-128"/>
              <a:cs typeface="ＭＳ Ｐゴシック" charset="-128"/>
            </a:endParaRPr>
          </a:p>
        </p:txBody>
      </p:sp>
      <p:sp>
        <p:nvSpPr>
          <p:cNvPr id="58374" name="Rectangle 3"/>
          <p:cNvSpPr>
            <a:spLocks noGrp="1" noChangeArrowheads="1"/>
          </p:cNvSpPr>
          <p:nvPr>
            <p:ph idx="1"/>
          </p:nvPr>
        </p:nvSpPr>
        <p:spPr/>
        <p:txBody>
          <a:bodyPr/>
          <a:lstStyle/>
          <a:p>
            <a:pPr eaLnBrk="1" hangingPunct="1"/>
            <a:r>
              <a:rPr lang="en-US" dirty="0">
                <a:ea typeface="ＭＳ Ｐゴシック" charset="-128"/>
                <a:cs typeface="ＭＳ Ｐゴシック" charset="-128"/>
              </a:rPr>
              <a:t>What is different now compared to:</a:t>
            </a:r>
          </a:p>
          <a:p>
            <a:pPr lvl="1" eaLnBrk="1" hangingPunct="1"/>
            <a:r>
              <a:rPr lang="en-US" dirty="0"/>
              <a:t>10 years ago?</a:t>
            </a:r>
          </a:p>
          <a:p>
            <a:pPr lvl="1" eaLnBrk="1" hangingPunct="1"/>
            <a:r>
              <a:rPr lang="en-US" dirty="0"/>
              <a:t>20 years ago?</a:t>
            </a:r>
          </a:p>
          <a:p>
            <a:pPr lvl="1" eaLnBrk="1" hangingPunct="1"/>
            <a:r>
              <a:rPr lang="en-US" dirty="0"/>
              <a:t>30 years ago?</a:t>
            </a:r>
          </a:p>
          <a:p>
            <a:pPr lvl="1"/>
            <a:r>
              <a:rPr lang="en-US" dirty="0"/>
              <a:t>40 years ago?</a:t>
            </a:r>
          </a:p>
        </p:txBody>
      </p:sp>
      <p:sp>
        <p:nvSpPr>
          <p:cNvPr id="2" name="Footer Placeholder 1"/>
          <p:cNvSpPr>
            <a:spLocks noGrp="1"/>
          </p:cNvSpPr>
          <p:nvPr>
            <p:ph type="ftr" sz="quarter" idx="11"/>
          </p:nvPr>
        </p:nvSpPr>
        <p:spPr/>
        <p:txBody>
          <a:bodyPr/>
          <a:lstStyle/>
          <a:p>
            <a:r>
              <a:rPr lang="sk-SK"/>
              <a:t>© 2024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53</a:t>
            </a:fld>
            <a:endParaRPr lang="en-US"/>
          </a:p>
        </p:txBody>
      </p:sp>
    </p:spTree>
    <p:extLst>
      <p:ext uri="{BB962C8B-B14F-4D97-AF65-F5344CB8AC3E}">
        <p14:creationId xmlns:p14="http://schemas.microsoft.com/office/powerpoint/2010/main" val="16200571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9" name="Rectangle 2"/>
          <p:cNvSpPr>
            <a:spLocks noGrp="1" noChangeArrowheads="1"/>
          </p:cNvSpPr>
          <p:nvPr>
            <p:ph type="title"/>
          </p:nvPr>
        </p:nvSpPr>
        <p:spPr/>
        <p:txBody>
          <a:bodyPr/>
          <a:lstStyle/>
          <a:p>
            <a:pPr eaLnBrk="1" hangingPunct="1"/>
            <a:r>
              <a:rPr lang="en-US">
                <a:ea typeface="ＭＳ Ｐゴシック" charset="-128"/>
                <a:cs typeface="ＭＳ Ｐゴシック" charset="-128"/>
              </a:rPr>
              <a:t>Crime Gain</a:t>
            </a:r>
            <a:endParaRPr lang="en-US" sz="3200">
              <a:ea typeface="ＭＳ Ｐゴシック" charset="-128"/>
              <a:cs typeface="ＭＳ Ｐゴシック" charset="-128"/>
            </a:endParaRPr>
          </a:p>
        </p:txBody>
      </p:sp>
      <p:sp>
        <p:nvSpPr>
          <p:cNvPr id="62470" name="Rectangle 3"/>
          <p:cNvSpPr>
            <a:spLocks noGrp="1" noChangeArrowheads="1"/>
          </p:cNvSpPr>
          <p:nvPr>
            <p:ph idx="1"/>
          </p:nvPr>
        </p:nvSpPr>
        <p:spPr/>
        <p:txBody>
          <a:bodyPr/>
          <a:lstStyle/>
          <a:p>
            <a:pPr eaLnBrk="1" hangingPunct="1"/>
            <a:r>
              <a:rPr lang="en-US">
                <a:ea typeface="ＭＳ Ｐゴシック" charset="-128"/>
                <a:cs typeface="ＭＳ Ｐゴシック" charset="-128"/>
              </a:rPr>
              <a:t>Justifications for Computing Crimes?</a:t>
            </a:r>
          </a:p>
          <a:p>
            <a:pPr eaLnBrk="1" hangingPunct="1"/>
            <a:r>
              <a:rPr lang="en-US">
                <a:ea typeface="ＭＳ Ｐゴシック" charset="-128"/>
                <a:cs typeface="ＭＳ Ｐゴシック" charset="-128"/>
              </a:rPr>
              <a:t>What can be done after access is gained?</a:t>
            </a:r>
          </a:p>
          <a:p>
            <a:pPr lvl="1" eaLnBrk="1" hangingPunct="1"/>
            <a:r>
              <a:rPr lang="en-US"/>
              <a:t>What resources are available?</a:t>
            </a:r>
          </a:p>
          <a:p>
            <a:pPr lvl="1" eaLnBrk="1" hangingPunct="1"/>
            <a:r>
              <a:rPr lang="en-US"/>
              <a:t>How valuable are they?</a:t>
            </a:r>
          </a:p>
        </p:txBody>
      </p:sp>
      <p:sp>
        <p:nvSpPr>
          <p:cNvPr id="2" name="Footer Placeholder 1"/>
          <p:cNvSpPr>
            <a:spLocks noGrp="1"/>
          </p:cNvSpPr>
          <p:nvPr>
            <p:ph type="ftr" sz="quarter" idx="11"/>
          </p:nvPr>
        </p:nvSpPr>
        <p:spPr/>
        <p:txBody>
          <a:bodyPr/>
          <a:lstStyle/>
          <a:p>
            <a:r>
              <a:rPr lang="sk-SK"/>
              <a:t>© 2024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54</a:t>
            </a:fld>
            <a:endParaRPr lang="en-US"/>
          </a:p>
        </p:txBody>
      </p:sp>
    </p:spTree>
    <p:extLst>
      <p:ext uri="{BB962C8B-B14F-4D97-AF65-F5344CB8AC3E}">
        <p14:creationId xmlns:p14="http://schemas.microsoft.com/office/powerpoint/2010/main" val="27643946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7" name="Rectangle 2"/>
          <p:cNvSpPr>
            <a:spLocks noGrp="1" noChangeArrowheads="1"/>
          </p:cNvSpPr>
          <p:nvPr>
            <p:ph type="title"/>
          </p:nvPr>
        </p:nvSpPr>
        <p:spPr/>
        <p:txBody>
          <a:bodyPr/>
          <a:lstStyle/>
          <a:p>
            <a:pPr eaLnBrk="1" hangingPunct="1"/>
            <a:r>
              <a:rPr lang="en-US">
                <a:ea typeface="ＭＳ Ｐゴシック" charset="-128"/>
                <a:cs typeface="ＭＳ Ｐゴシック" charset="-128"/>
              </a:rPr>
              <a:t>Crime Pay</a:t>
            </a:r>
          </a:p>
        </p:txBody>
      </p:sp>
      <p:sp>
        <p:nvSpPr>
          <p:cNvPr id="64518" name="Rectangle 3"/>
          <p:cNvSpPr>
            <a:spLocks noGrp="1" noChangeArrowheads="1"/>
          </p:cNvSpPr>
          <p:nvPr>
            <p:ph idx="1"/>
          </p:nvPr>
        </p:nvSpPr>
        <p:spPr>
          <a:xfrm>
            <a:off x="457200" y="1200150"/>
            <a:ext cx="8178800" cy="3657600"/>
          </a:xfrm>
        </p:spPr>
        <p:txBody>
          <a:bodyPr>
            <a:normAutofit fontScale="92500" lnSpcReduction="20000"/>
          </a:bodyPr>
          <a:lstStyle/>
          <a:p>
            <a:pPr eaLnBrk="1" hangingPunct="1">
              <a:lnSpc>
                <a:spcPct val="90000"/>
              </a:lnSpc>
            </a:pPr>
            <a:r>
              <a:rPr lang="en-US" sz="2000" dirty="0">
                <a:ea typeface="ＭＳ Ｐゴシック" charset="-128"/>
                <a:cs typeface="ＭＳ Ｐゴシック" charset="-128"/>
              </a:rPr>
              <a:t>Computer Fraud and Abuse Act (1986)</a:t>
            </a:r>
          </a:p>
          <a:p>
            <a:pPr lvl="1" eaLnBrk="1" hangingPunct="1">
              <a:lnSpc>
                <a:spcPct val="90000"/>
              </a:lnSpc>
            </a:pPr>
            <a:r>
              <a:rPr lang="en-US" sz="1400" dirty="0"/>
              <a:t>Bans :</a:t>
            </a:r>
          </a:p>
          <a:p>
            <a:pPr lvl="2" eaLnBrk="1" hangingPunct="1">
              <a:lnSpc>
                <a:spcPct val="90000"/>
              </a:lnSpc>
            </a:pPr>
            <a:r>
              <a:rPr lang="en-US" sz="1600" dirty="0">
                <a:ea typeface="ＭＳ Ｐゴシック" charset="-128"/>
              </a:rPr>
              <a:t>unauthorized access or use of computers, copying, modifying, or destroying data, disclosing of passwords.</a:t>
            </a:r>
          </a:p>
          <a:p>
            <a:pPr lvl="2" eaLnBrk="1" hangingPunct="1">
              <a:lnSpc>
                <a:spcPct val="90000"/>
              </a:lnSpc>
            </a:pPr>
            <a:r>
              <a:rPr lang="en-US" sz="1600" dirty="0">
                <a:ea typeface="ＭＳ Ｐゴシック" charset="-128"/>
              </a:rPr>
              <a:t>disrupting government and utilities.</a:t>
            </a:r>
          </a:p>
          <a:p>
            <a:pPr lvl="1" eaLnBrk="1" hangingPunct="1">
              <a:lnSpc>
                <a:spcPct val="90000"/>
              </a:lnSpc>
            </a:pPr>
            <a:r>
              <a:rPr lang="en-US" sz="1400" dirty="0"/>
              <a:t>Covers government, financial, medical, and interstate systems.</a:t>
            </a:r>
          </a:p>
          <a:p>
            <a:pPr eaLnBrk="1" hangingPunct="1">
              <a:lnSpc>
                <a:spcPct val="90000"/>
              </a:lnSpc>
            </a:pPr>
            <a:r>
              <a:rPr lang="en-US" sz="2000" dirty="0">
                <a:ea typeface="ＭＳ Ｐゴシック" charset="-128"/>
                <a:cs typeface="ＭＳ Ｐゴシック" charset="-128"/>
              </a:rPr>
              <a:t>USA Patriot Act (2001)</a:t>
            </a:r>
          </a:p>
          <a:p>
            <a:pPr lvl="1" eaLnBrk="1" hangingPunct="1">
              <a:lnSpc>
                <a:spcPct val="90000"/>
              </a:lnSpc>
            </a:pPr>
            <a:r>
              <a:rPr lang="en-US" sz="1400" dirty="0"/>
              <a:t>Raised penalties.</a:t>
            </a:r>
          </a:p>
          <a:p>
            <a:pPr lvl="1" eaLnBrk="1" hangingPunct="1">
              <a:lnSpc>
                <a:spcPct val="90000"/>
              </a:lnSpc>
            </a:pPr>
            <a:r>
              <a:rPr lang="en-US" sz="1400" dirty="0"/>
              <a:t>Permits freer surveillance and monitoring to detect illegal activity.</a:t>
            </a:r>
            <a:endParaRPr lang="en-US" sz="2400" dirty="0"/>
          </a:p>
          <a:p>
            <a:pPr eaLnBrk="1" hangingPunct="1">
              <a:lnSpc>
                <a:spcPct val="90000"/>
              </a:lnSpc>
            </a:pPr>
            <a:r>
              <a:rPr lang="en-US" sz="2000" dirty="0">
                <a:ea typeface="ＭＳ Ｐゴシック" charset="-128"/>
                <a:cs typeface="ＭＳ Ｐゴシック" charset="-128"/>
              </a:rPr>
              <a:t>Electronic Communications Privacy Act</a:t>
            </a:r>
          </a:p>
          <a:p>
            <a:pPr lvl="1" eaLnBrk="1" hangingPunct="1">
              <a:lnSpc>
                <a:spcPct val="90000"/>
              </a:lnSpc>
            </a:pPr>
            <a:r>
              <a:rPr lang="en-US" sz="1400" dirty="0"/>
              <a:t>Illegal to intercept telephone, email, other data transmissions, access stored email messages without authorization</a:t>
            </a:r>
          </a:p>
          <a:p>
            <a:pPr eaLnBrk="1" hangingPunct="1">
              <a:lnSpc>
                <a:spcPct val="90000"/>
              </a:lnSpc>
            </a:pPr>
            <a:r>
              <a:rPr lang="en-US" sz="2000" dirty="0">
                <a:ea typeface="ＭＳ Ｐゴシック" charset="-128"/>
                <a:cs typeface="ＭＳ Ｐゴシック" charset="-128"/>
              </a:rPr>
              <a:t>Assign Cybercrime Treaty (2006), Wire Fraud Act, National Stolen Property Act, Identity Theft and Assumption Deterrence Act</a:t>
            </a:r>
          </a:p>
        </p:txBody>
      </p:sp>
      <p:sp>
        <p:nvSpPr>
          <p:cNvPr id="2" name="Footer Placeholder 1"/>
          <p:cNvSpPr>
            <a:spLocks noGrp="1"/>
          </p:cNvSpPr>
          <p:nvPr>
            <p:ph type="ftr" sz="quarter" idx="11"/>
          </p:nvPr>
        </p:nvSpPr>
        <p:spPr/>
        <p:txBody>
          <a:bodyPr/>
          <a:lstStyle/>
          <a:p>
            <a:r>
              <a:rPr lang="sk-SK"/>
              <a:t>© 2024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55</a:t>
            </a:fld>
            <a:endParaRPr lang="en-US"/>
          </a:p>
        </p:txBody>
      </p:sp>
    </p:spTree>
    <p:extLst>
      <p:ext uri="{BB962C8B-B14F-4D97-AF65-F5344CB8AC3E}">
        <p14:creationId xmlns:p14="http://schemas.microsoft.com/office/powerpoint/2010/main" val="8076892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5" name="Rectangle 2"/>
          <p:cNvSpPr>
            <a:spLocks noGrp="1" noChangeArrowheads="1"/>
          </p:cNvSpPr>
          <p:nvPr>
            <p:ph type="title"/>
          </p:nvPr>
        </p:nvSpPr>
        <p:spPr/>
        <p:txBody>
          <a:bodyPr/>
          <a:lstStyle/>
          <a:p>
            <a:pPr eaLnBrk="1" hangingPunct="1"/>
            <a:r>
              <a:rPr lang="en-US">
                <a:ea typeface="ＭＳ Ｐゴシック" charset="-128"/>
                <a:cs typeface="ＭＳ Ｐゴシック" charset="-128"/>
              </a:rPr>
              <a:t>Crime Stop</a:t>
            </a:r>
          </a:p>
        </p:txBody>
      </p:sp>
      <p:sp>
        <p:nvSpPr>
          <p:cNvPr id="66566" name="Rectangle 3"/>
          <p:cNvSpPr>
            <a:spLocks noGrp="1" noChangeArrowheads="1"/>
          </p:cNvSpPr>
          <p:nvPr>
            <p:ph idx="1"/>
          </p:nvPr>
        </p:nvSpPr>
        <p:spPr/>
        <p:txBody>
          <a:bodyPr/>
          <a:lstStyle/>
          <a:p>
            <a:pPr eaLnBrk="1" hangingPunct="1"/>
            <a:r>
              <a:rPr lang="en-US">
                <a:ea typeface="ＭＳ Ｐゴシック" charset="-128"/>
                <a:cs typeface="ＭＳ Ｐゴシック" charset="-128"/>
              </a:rPr>
              <a:t>Technical</a:t>
            </a:r>
          </a:p>
          <a:p>
            <a:pPr lvl="1" eaLnBrk="1" hangingPunct="1"/>
            <a:r>
              <a:rPr lang="en-US"/>
              <a:t>Protect Data</a:t>
            </a:r>
          </a:p>
          <a:p>
            <a:pPr lvl="1" eaLnBrk="1" hangingPunct="1"/>
            <a:r>
              <a:rPr lang="en-US"/>
              <a:t>Protect Machine</a:t>
            </a:r>
          </a:p>
          <a:p>
            <a:pPr lvl="1" eaLnBrk="1" hangingPunct="1"/>
            <a:r>
              <a:rPr lang="en-US"/>
              <a:t>Protect Access</a:t>
            </a:r>
          </a:p>
          <a:p>
            <a:pPr eaLnBrk="1" hangingPunct="1"/>
            <a:r>
              <a:rPr lang="en-US">
                <a:ea typeface="ＭＳ Ｐゴシック" charset="-128"/>
                <a:cs typeface="ＭＳ Ｐゴシック" charset="-128"/>
              </a:rPr>
              <a:t>Non-technical?</a:t>
            </a:r>
          </a:p>
          <a:p>
            <a:pPr lvl="1" eaLnBrk="1" hangingPunct="1"/>
            <a:r>
              <a:rPr lang="en-US"/>
              <a:t>Social? </a:t>
            </a:r>
          </a:p>
          <a:p>
            <a:pPr lvl="1" eaLnBrk="1" hangingPunct="1"/>
            <a:r>
              <a:rPr lang="en-US"/>
              <a:t>Legal?</a:t>
            </a:r>
          </a:p>
        </p:txBody>
      </p:sp>
      <p:sp>
        <p:nvSpPr>
          <p:cNvPr id="2" name="Footer Placeholder 1"/>
          <p:cNvSpPr>
            <a:spLocks noGrp="1"/>
          </p:cNvSpPr>
          <p:nvPr>
            <p:ph type="ftr" sz="quarter" idx="11"/>
          </p:nvPr>
        </p:nvSpPr>
        <p:spPr/>
        <p:txBody>
          <a:bodyPr/>
          <a:lstStyle/>
          <a:p>
            <a:r>
              <a:rPr lang="sk-SK"/>
              <a:t>© 2024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56</a:t>
            </a:fld>
            <a:endParaRPr lang="en-US"/>
          </a:p>
        </p:txBody>
      </p:sp>
    </p:spTree>
    <p:extLst>
      <p:ext uri="{BB962C8B-B14F-4D97-AF65-F5344CB8AC3E}">
        <p14:creationId xmlns:p14="http://schemas.microsoft.com/office/powerpoint/2010/main" val="25159365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60BC0-6B1B-FB45-BDAA-92F078D9A5E6}"/>
              </a:ext>
            </a:extLst>
          </p:cNvPr>
          <p:cNvSpPr>
            <a:spLocks noGrp="1"/>
          </p:cNvSpPr>
          <p:nvPr>
            <p:ph type="title"/>
          </p:nvPr>
        </p:nvSpPr>
        <p:spPr/>
        <p:txBody>
          <a:bodyPr/>
          <a:lstStyle/>
          <a:p>
            <a:r>
              <a:rPr lang="en-US" dirty="0"/>
              <a:t>what works well Online With Zoom</a:t>
            </a:r>
          </a:p>
        </p:txBody>
      </p:sp>
      <p:sp>
        <p:nvSpPr>
          <p:cNvPr id="3" name="Content Placeholder 2">
            <a:extLst>
              <a:ext uri="{FF2B5EF4-FFF2-40B4-BE49-F238E27FC236}">
                <a16:creationId xmlns:a16="http://schemas.microsoft.com/office/drawing/2014/main" id="{56C0F8E4-4D19-D347-A0C9-7696DE688D23}"/>
              </a:ext>
            </a:extLst>
          </p:cNvPr>
          <p:cNvSpPr>
            <a:spLocks noGrp="1"/>
          </p:cNvSpPr>
          <p:nvPr>
            <p:ph idx="1"/>
          </p:nvPr>
        </p:nvSpPr>
        <p:spPr>
          <a:xfrm>
            <a:off x="667512" y="1353312"/>
            <a:ext cx="7772400" cy="3352800"/>
          </a:xfrm>
        </p:spPr>
        <p:txBody>
          <a:bodyPr>
            <a:normAutofit/>
          </a:bodyPr>
          <a:lstStyle/>
          <a:p>
            <a:r>
              <a:rPr lang="en-US" dirty="0"/>
              <a:t>Turn your camera on</a:t>
            </a:r>
          </a:p>
          <a:p>
            <a:r>
              <a:rPr lang="en-US" dirty="0"/>
              <a:t>Sign in with First and Last Name</a:t>
            </a:r>
          </a:p>
          <a:p>
            <a:r>
              <a:rPr lang="en-US" dirty="0"/>
              <a:t>Stay muted unless you are going to speak</a:t>
            </a:r>
          </a:p>
          <a:p>
            <a:r>
              <a:rPr lang="en-US" dirty="0"/>
              <a:t>Use the raise your hand feature to ensure your turn</a:t>
            </a:r>
          </a:p>
          <a:p>
            <a:r>
              <a:rPr lang="en-US" dirty="0"/>
              <a:t>Wait until the end of student presentations to ask questions</a:t>
            </a:r>
          </a:p>
          <a:p>
            <a:pPr lvl="1"/>
            <a:r>
              <a:rPr lang="en-US" dirty="0"/>
              <a:t>Write them down so you don’t forget</a:t>
            </a:r>
          </a:p>
        </p:txBody>
      </p:sp>
      <p:sp>
        <p:nvSpPr>
          <p:cNvPr id="4" name="Footer Placeholder 3">
            <a:extLst>
              <a:ext uri="{FF2B5EF4-FFF2-40B4-BE49-F238E27FC236}">
                <a16:creationId xmlns:a16="http://schemas.microsoft.com/office/drawing/2014/main" id="{5881CB2F-E262-2841-832D-9D9241063D87}"/>
              </a:ext>
            </a:extLst>
          </p:cNvPr>
          <p:cNvSpPr>
            <a:spLocks noGrp="1"/>
          </p:cNvSpPr>
          <p:nvPr>
            <p:ph type="ftr" sz="quarter" idx="11"/>
          </p:nvPr>
        </p:nvSpPr>
        <p:spPr/>
        <p:txBody>
          <a:bodyPr/>
          <a:lstStyle/>
          <a:p>
            <a:r>
              <a:rPr lang="sk-SK"/>
              <a:t>© 2024 Keith A. Pray</a:t>
            </a:r>
            <a:endParaRPr lang="en-US" dirty="0"/>
          </a:p>
        </p:txBody>
      </p:sp>
      <p:sp>
        <p:nvSpPr>
          <p:cNvPr id="5" name="Slide Number Placeholder 4">
            <a:extLst>
              <a:ext uri="{FF2B5EF4-FFF2-40B4-BE49-F238E27FC236}">
                <a16:creationId xmlns:a16="http://schemas.microsoft.com/office/drawing/2014/main" id="{F1B0291D-315D-984F-BF54-FDD6D8484D75}"/>
              </a:ext>
            </a:extLst>
          </p:cNvPr>
          <p:cNvSpPr>
            <a:spLocks noGrp="1"/>
          </p:cNvSpPr>
          <p:nvPr>
            <p:ph type="sldNum" sz="quarter" idx="12"/>
          </p:nvPr>
        </p:nvSpPr>
        <p:spPr/>
        <p:txBody>
          <a:bodyPr/>
          <a:lstStyle/>
          <a:p>
            <a:fld id="{A2A17EAB-8B51-5C40-8776-6683E51FA7A0}" type="slidenum">
              <a:rPr lang="en-US" smtClean="0"/>
              <a:t>57</a:t>
            </a:fld>
            <a:endParaRPr lang="en-US"/>
          </a:p>
        </p:txBody>
      </p:sp>
    </p:spTree>
    <p:extLst>
      <p:ext uri="{BB962C8B-B14F-4D97-AF65-F5344CB8AC3E}">
        <p14:creationId xmlns:p14="http://schemas.microsoft.com/office/powerpoint/2010/main" val="95252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Reading Notes</a:t>
            </a:r>
          </a:p>
        </p:txBody>
      </p:sp>
      <p:sp>
        <p:nvSpPr>
          <p:cNvPr id="3" name="Content Placeholder 2"/>
          <p:cNvSpPr>
            <a:spLocks noGrp="1"/>
          </p:cNvSpPr>
          <p:nvPr>
            <p:ph sz="half" idx="1"/>
          </p:nvPr>
        </p:nvSpPr>
        <p:spPr/>
        <p:txBody>
          <a:bodyPr>
            <a:normAutofit fontScale="62500" lnSpcReduction="20000"/>
          </a:bodyPr>
          <a:lstStyle/>
          <a:p>
            <a:pPr>
              <a:spcBef>
                <a:spcPts val="600"/>
              </a:spcBef>
            </a:pPr>
            <a:r>
              <a:rPr lang="en-US" dirty="0"/>
              <a:t>p. 315 2 movies first page. Compare current modem with </a:t>
            </a:r>
            <a:r>
              <a:rPr lang="en-US" dirty="0" err="1"/>
              <a:t>WarGames</a:t>
            </a:r>
            <a:r>
              <a:rPr lang="en-US" dirty="0"/>
              <a:t> modem.</a:t>
            </a:r>
          </a:p>
          <a:p>
            <a:pPr>
              <a:spcBef>
                <a:spcPts val="600"/>
              </a:spcBef>
            </a:pPr>
            <a:r>
              <a:rPr lang="en-US" dirty="0"/>
              <a:t>p. 316 Previous edition had interesting history of the word “hacker”. Interesting to compare password guidance over the years. Anything sources newer than 2013? Writing down pw not option for classified systems. Giving silly answers good for info privacy too.</a:t>
            </a:r>
          </a:p>
          <a:p>
            <a:pPr>
              <a:spcBef>
                <a:spcPts val="600"/>
              </a:spcBef>
            </a:pPr>
            <a:r>
              <a:rPr lang="en-US" dirty="0"/>
              <a:t>p. 319 Apple altruism or marketing? Precedent setting to take advantage of emotions?</a:t>
            </a:r>
          </a:p>
          <a:p>
            <a:pPr>
              <a:spcBef>
                <a:spcPts val="600"/>
              </a:spcBef>
            </a:pPr>
            <a:r>
              <a:rPr lang="en-US" dirty="0"/>
              <a:t>p. 320 Rare to find just HTTP today, but common during </a:t>
            </a:r>
            <a:r>
              <a:rPr lang="en-US" dirty="0" err="1"/>
              <a:t>Firesheep</a:t>
            </a:r>
            <a:r>
              <a:rPr lang="en-US" dirty="0"/>
              <a:t> event.</a:t>
            </a:r>
          </a:p>
          <a:p>
            <a:pPr>
              <a:spcBef>
                <a:spcPts val="600"/>
              </a:spcBef>
            </a:pPr>
            <a:r>
              <a:rPr lang="en-US" dirty="0"/>
              <a:t>p. 322 privacy policies AND implementations need to change. Getting on TV much more difficult than releasing software. </a:t>
            </a:r>
          </a:p>
          <a:p>
            <a:pPr>
              <a:spcBef>
                <a:spcPts val="600"/>
              </a:spcBef>
            </a:pPr>
            <a:r>
              <a:rPr lang="en-US" dirty="0"/>
              <a:t>p. 324 Virus could be new, 0 Day.</a:t>
            </a:r>
          </a:p>
          <a:p>
            <a:pPr>
              <a:spcBef>
                <a:spcPts val="600"/>
              </a:spcBef>
            </a:pPr>
            <a:r>
              <a:rPr lang="en-US" dirty="0"/>
              <a:t>p. 326 Goals include infect 3 machine per LAN and as many computers as possible? </a:t>
            </a:r>
          </a:p>
          <a:p>
            <a:pPr>
              <a:spcBef>
                <a:spcPts val="600"/>
              </a:spcBef>
            </a:pPr>
            <a:r>
              <a:rPr lang="en-US" dirty="0"/>
              <a:t>p. 327 Never make last minute changes before release. Were they related to the defects? Testing w/out DEBUG often neglected</a:t>
            </a:r>
          </a:p>
        </p:txBody>
      </p:sp>
      <p:sp>
        <p:nvSpPr>
          <p:cNvPr id="11" name="Content Placeholder 10"/>
          <p:cNvSpPr>
            <a:spLocks noGrp="1"/>
          </p:cNvSpPr>
          <p:nvPr>
            <p:ph sz="half" idx="2"/>
          </p:nvPr>
        </p:nvSpPr>
        <p:spPr/>
        <p:txBody>
          <a:bodyPr>
            <a:normAutofit fontScale="62500" lnSpcReduction="20000"/>
          </a:bodyPr>
          <a:lstStyle/>
          <a:p>
            <a:pPr>
              <a:spcBef>
                <a:spcPts val="600"/>
              </a:spcBef>
            </a:pPr>
            <a:r>
              <a:rPr lang="en-US" dirty="0"/>
              <a:t>p. 329 Do people use the Internet as an experimental laboratory these days? </a:t>
            </a:r>
          </a:p>
          <a:p>
            <a:pPr>
              <a:spcBef>
                <a:spcPts val="600"/>
              </a:spcBef>
            </a:pPr>
            <a:r>
              <a:rPr lang="en-US" dirty="0"/>
              <a:t>p. 330 “send reports back to a </a:t>
            </a:r>
            <a:r>
              <a:rPr lang="en-US" b="1" dirty="0"/>
              <a:t>host</a:t>
            </a:r>
            <a:r>
              <a:rPr lang="en-US" dirty="0"/>
              <a:t> computer”? 90% spam sent through botnets, source 2006. </a:t>
            </a:r>
          </a:p>
          <a:p>
            <a:pPr>
              <a:spcBef>
                <a:spcPts val="600"/>
              </a:spcBef>
            </a:pPr>
            <a:r>
              <a:rPr lang="en-US" dirty="0"/>
              <a:t>p. 332 BAE prohibits use of non-company owned devices. New trend?</a:t>
            </a:r>
          </a:p>
          <a:p>
            <a:pPr>
              <a:spcBef>
                <a:spcPts val="600"/>
              </a:spcBef>
            </a:pPr>
            <a:r>
              <a:rPr lang="en-US" dirty="0"/>
              <a:t>p. 353 “An interesting development” *was*</a:t>
            </a:r>
          </a:p>
          <a:p>
            <a:pPr>
              <a:spcBef>
                <a:spcPts val="600"/>
              </a:spcBef>
            </a:pPr>
            <a:r>
              <a:rPr lang="en-US" dirty="0"/>
              <a:t>p. 334 Did DoS attacks become an important  part of the terrorist arsenal? Source 2003.</a:t>
            </a:r>
          </a:p>
          <a:p>
            <a:pPr>
              <a:spcBef>
                <a:spcPts val="600"/>
              </a:spcBef>
            </a:pPr>
            <a:r>
              <a:rPr lang="en-US" dirty="0"/>
              <a:t>p. 335 1993 BMW in 2005, maybe crime doesn’t pay.</a:t>
            </a:r>
          </a:p>
          <a:p>
            <a:pPr>
              <a:spcBef>
                <a:spcPts val="600"/>
              </a:spcBef>
            </a:pPr>
            <a:r>
              <a:rPr lang="en-US" dirty="0"/>
              <a:t>p. 338 “…paralyzed a third of them… attack was relatively minor…”?</a:t>
            </a:r>
          </a:p>
          <a:p>
            <a:pPr>
              <a:spcBef>
                <a:spcPts val="600"/>
              </a:spcBef>
            </a:pPr>
            <a:r>
              <a:rPr lang="en-US" dirty="0"/>
              <a:t>p. 340 South Park – Trapped In The Closet</a:t>
            </a:r>
          </a:p>
          <a:p>
            <a:pPr>
              <a:spcBef>
                <a:spcPts val="600"/>
              </a:spcBef>
            </a:pPr>
            <a:r>
              <a:rPr lang="en-US" dirty="0"/>
              <a:t>p. 344 12 study from 2003, now? 14 Why couldn’t server authenticate sender? Eliminating anonymity may help with email, but everywhere?</a:t>
            </a:r>
          </a:p>
          <a:p>
            <a:pPr>
              <a:spcBef>
                <a:spcPts val="600"/>
              </a:spcBef>
            </a:pPr>
            <a:r>
              <a:rPr lang="en-US" dirty="0"/>
              <a:t>End of Chapter questions: 1, 14, 30</a:t>
            </a:r>
          </a:p>
        </p:txBody>
      </p:sp>
      <p:sp>
        <p:nvSpPr>
          <p:cNvPr id="4" name="Footer Placeholder 3"/>
          <p:cNvSpPr>
            <a:spLocks noGrp="1"/>
          </p:cNvSpPr>
          <p:nvPr>
            <p:ph type="ftr" sz="quarter" idx="11"/>
          </p:nvPr>
        </p:nvSpPr>
        <p:spPr/>
        <p:txBody>
          <a:bodyPr/>
          <a:lstStyle/>
          <a:p>
            <a:r>
              <a:rPr lang="sk-SK"/>
              <a:t>© 2024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6</a:t>
            </a:fld>
            <a:endParaRPr lang="en-US"/>
          </a:p>
        </p:txBody>
      </p:sp>
    </p:spTree>
    <p:extLst>
      <p:ext uri="{BB962C8B-B14F-4D97-AF65-F5344CB8AC3E}">
        <p14:creationId xmlns:p14="http://schemas.microsoft.com/office/powerpoint/2010/main" val="2108164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1" name="Rectangle 2"/>
          <p:cNvSpPr>
            <a:spLocks noGrp="1" noChangeArrowheads="1"/>
          </p:cNvSpPr>
          <p:nvPr>
            <p:ph type="title"/>
          </p:nvPr>
        </p:nvSpPr>
        <p:spPr/>
        <p:txBody>
          <a:bodyPr/>
          <a:lstStyle/>
          <a:p>
            <a:pPr eaLnBrk="1" hangingPunct="1"/>
            <a:r>
              <a:rPr lang="en-US" dirty="0">
                <a:ea typeface="ＭＳ Ｐゴシック" charset="-128"/>
                <a:cs typeface="ＭＳ Ｐゴシック" charset="-128"/>
              </a:rPr>
              <a:t>Hacker Used To Mean Something Else</a:t>
            </a:r>
          </a:p>
        </p:txBody>
      </p:sp>
      <p:sp>
        <p:nvSpPr>
          <p:cNvPr id="60422" name="Rectangle 3"/>
          <p:cNvSpPr>
            <a:spLocks noGrp="1" noChangeArrowheads="1"/>
          </p:cNvSpPr>
          <p:nvPr>
            <p:ph sz="half" idx="1"/>
          </p:nvPr>
        </p:nvSpPr>
        <p:spPr/>
        <p:txBody>
          <a:bodyPr>
            <a:normAutofit fontScale="77500" lnSpcReduction="20000"/>
          </a:bodyPr>
          <a:lstStyle/>
          <a:p>
            <a:r>
              <a:rPr lang="en-US" dirty="0"/>
              <a:t>1950s</a:t>
            </a:r>
          </a:p>
          <a:p>
            <a:pPr lvl="1"/>
            <a:r>
              <a:rPr lang="en-US" dirty="0">
                <a:sym typeface="Wingdings" charset="2"/>
              </a:rPr>
              <a:t>Hack: newly constructed piece of equipment, useful, demonstrated “creator’s technical virtuosity” </a:t>
            </a:r>
          </a:p>
          <a:p>
            <a:pPr lvl="1"/>
            <a:r>
              <a:rPr lang="en-US" dirty="0">
                <a:sym typeface="Wingdings" charset="2"/>
              </a:rPr>
              <a:t>Hacker: Explorer, risk taker, make system do something it had never done</a:t>
            </a:r>
          </a:p>
          <a:p>
            <a:pPr lvl="1"/>
            <a:r>
              <a:rPr lang="en-US" dirty="0">
                <a:sym typeface="Wingdings" charset="2"/>
              </a:rPr>
              <a:t>“person who delights in having an intimate understanding of the internal workings of a system, computer and networks in particular” [2]</a:t>
            </a:r>
          </a:p>
          <a:p>
            <a:r>
              <a:rPr lang="en-US" dirty="0">
                <a:sym typeface="Wingdings" charset="2"/>
              </a:rPr>
              <a:t>1980s: </a:t>
            </a:r>
          </a:p>
          <a:p>
            <a:pPr lvl="1"/>
            <a:r>
              <a:rPr lang="en-US" dirty="0">
                <a:sym typeface="Wingdings" charset="2"/>
              </a:rPr>
              <a:t>Start of change to negative connotation</a:t>
            </a:r>
          </a:p>
          <a:p>
            <a:r>
              <a:rPr lang="en-US" dirty="0">
                <a:sym typeface="Wingdings" charset="2"/>
              </a:rPr>
              <a:t>1990s: Hacker / Hero / Villain</a:t>
            </a:r>
          </a:p>
          <a:p>
            <a:r>
              <a:rPr lang="en-US" dirty="0">
                <a:sym typeface="Wingdings" charset="2"/>
              </a:rPr>
              <a:t>2000s: Negative</a:t>
            </a:r>
          </a:p>
        </p:txBody>
      </p:sp>
      <p:sp>
        <p:nvSpPr>
          <p:cNvPr id="4" name="Content Placeholder 3">
            <a:extLst>
              <a:ext uri="{FF2B5EF4-FFF2-40B4-BE49-F238E27FC236}">
                <a16:creationId xmlns:a16="http://schemas.microsoft.com/office/drawing/2014/main" id="{6EC184B6-B53F-9BEE-5A80-A59A9C8B43BA}"/>
              </a:ext>
            </a:extLst>
          </p:cNvPr>
          <p:cNvSpPr>
            <a:spLocks noGrp="1"/>
          </p:cNvSpPr>
          <p:nvPr>
            <p:ph sz="half" idx="2"/>
          </p:nvPr>
        </p:nvSpPr>
        <p:spPr/>
        <p:txBody>
          <a:bodyPr>
            <a:normAutofit fontScale="77500" lnSpcReduction="20000"/>
          </a:bodyPr>
          <a:lstStyle/>
          <a:p>
            <a:r>
              <a:rPr lang="en-US" dirty="0"/>
              <a:t>Hacker</a:t>
            </a:r>
          </a:p>
          <a:p>
            <a:r>
              <a:rPr lang="en-US" dirty="0"/>
              <a:t>Cracker</a:t>
            </a:r>
          </a:p>
          <a:p>
            <a:r>
              <a:rPr lang="en-US" dirty="0"/>
              <a:t>Phreakers</a:t>
            </a:r>
          </a:p>
          <a:p>
            <a:r>
              <a:rPr lang="en-US" dirty="0"/>
              <a:t>Cyberpunk</a:t>
            </a:r>
          </a:p>
          <a:p>
            <a:r>
              <a:rPr lang="en-US" dirty="0"/>
              <a:t>Packet Monkey</a:t>
            </a:r>
          </a:p>
          <a:p>
            <a:r>
              <a:rPr lang="en-US" dirty="0"/>
              <a:t>Script Kiddie</a:t>
            </a:r>
          </a:p>
          <a:p>
            <a:r>
              <a:rPr lang="en-US" dirty="0"/>
              <a:t>Phisher</a:t>
            </a:r>
          </a:p>
          <a:p>
            <a:r>
              <a:rPr lang="en-US" dirty="0"/>
              <a:t>Cyber Terrorist</a:t>
            </a:r>
          </a:p>
          <a:p>
            <a:r>
              <a:rPr lang="en-US" dirty="0"/>
              <a:t>Security Analysts</a:t>
            </a:r>
          </a:p>
          <a:p>
            <a:endParaRPr lang="en-US" dirty="0"/>
          </a:p>
          <a:p>
            <a:r>
              <a:rPr lang="en-US" dirty="0"/>
              <a:t>Black/White/ Hat – Should these be used?</a:t>
            </a:r>
          </a:p>
        </p:txBody>
      </p:sp>
      <p:sp>
        <p:nvSpPr>
          <p:cNvPr id="2" name="Footer Placeholder 1"/>
          <p:cNvSpPr>
            <a:spLocks noGrp="1"/>
          </p:cNvSpPr>
          <p:nvPr>
            <p:ph type="ftr" sz="quarter" idx="11"/>
          </p:nvPr>
        </p:nvSpPr>
        <p:spPr/>
        <p:txBody>
          <a:bodyPr/>
          <a:lstStyle/>
          <a:p>
            <a:r>
              <a:rPr lang="sk-SK"/>
              <a:t>© 2024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7</a:t>
            </a:fld>
            <a:endParaRPr lang="en-US"/>
          </a:p>
        </p:txBody>
      </p:sp>
    </p:spTree>
    <p:extLst>
      <p:ext uri="{BB962C8B-B14F-4D97-AF65-F5344CB8AC3E}">
        <p14:creationId xmlns:p14="http://schemas.microsoft.com/office/powerpoint/2010/main" val="2248734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Buffer Overrun</a:t>
            </a:r>
          </a:p>
        </p:txBody>
      </p:sp>
      <p:sp>
        <p:nvSpPr>
          <p:cNvPr id="4" name="Footer Placeholder 3"/>
          <p:cNvSpPr>
            <a:spLocks noGrp="1"/>
          </p:cNvSpPr>
          <p:nvPr>
            <p:ph type="ftr" sz="quarter" idx="11"/>
          </p:nvPr>
        </p:nvSpPr>
        <p:spPr/>
        <p:txBody>
          <a:bodyPr/>
          <a:lstStyle/>
          <a:p>
            <a:r>
              <a:rPr lang="sk-SK"/>
              <a:t>© 2024 Keith A. Pray</a:t>
            </a:r>
            <a:endParaRPr lang="en-US"/>
          </a:p>
        </p:txBody>
      </p:sp>
      <p:sp>
        <p:nvSpPr>
          <p:cNvPr id="6" name="Rectangle 4"/>
          <p:cNvSpPr>
            <a:spLocks noChangeArrowheads="1"/>
          </p:cNvSpPr>
          <p:nvPr/>
        </p:nvSpPr>
        <p:spPr bwMode="auto">
          <a:xfrm>
            <a:off x="0" y="1209479"/>
            <a:ext cx="9144000" cy="457200"/>
          </a:xfrm>
          <a:prstGeom prst="rect">
            <a:avLst/>
          </a:prstGeom>
          <a:solidFill>
            <a:schemeClr val="bg1">
              <a:lumMod val="50000"/>
              <a:lumOff val="50000"/>
            </a:schemeClr>
          </a:solidFill>
          <a:ln w="9525">
            <a:solidFill>
              <a:schemeClr val="tx1"/>
            </a:solidFill>
            <a:miter lim="800000"/>
            <a:headEnd/>
            <a:tailEnd/>
          </a:ln>
        </p:spPr>
        <p:txBody>
          <a:bodyPr wrap="none" anchor="ctr">
            <a:prstTxWarp prst="textNoShape">
              <a:avLst/>
            </a:prstTxWarp>
          </a:bodyPr>
          <a:lstStyle/>
          <a:p>
            <a:endParaRPr lang="en-US"/>
          </a:p>
        </p:txBody>
      </p:sp>
      <p:sp>
        <p:nvSpPr>
          <p:cNvPr id="7" name="TextBox 13"/>
          <p:cNvSpPr txBox="1">
            <a:spLocks noChangeArrowheads="1"/>
          </p:cNvSpPr>
          <p:nvPr/>
        </p:nvSpPr>
        <p:spPr bwMode="auto">
          <a:xfrm>
            <a:off x="2063750" y="1209479"/>
            <a:ext cx="2101850" cy="461963"/>
          </a:xfrm>
          <a:prstGeom prst="rect">
            <a:avLst/>
          </a:prstGeom>
          <a:solidFill>
            <a:schemeClr val="tx1"/>
          </a:solidFill>
          <a:ln w="9525">
            <a:solidFill>
              <a:schemeClr val="bg1"/>
            </a:solidFill>
            <a:miter lim="800000"/>
            <a:headEnd/>
            <a:tailEnd/>
          </a:ln>
        </p:spPr>
        <p:txBody>
          <a:bodyPr wrap="none">
            <a:prstTxWarp prst="textNoShape">
              <a:avLst/>
            </a:prstTxWarp>
            <a:noAutofit/>
          </a:bodyPr>
          <a:lstStyle/>
          <a:p>
            <a:pPr algn="ctr"/>
            <a:r>
              <a:rPr lang="en-US" dirty="0">
                <a:solidFill>
                  <a:schemeClr val="bg1"/>
                </a:solidFill>
              </a:rPr>
              <a:t>Local Variables</a:t>
            </a:r>
          </a:p>
        </p:txBody>
      </p:sp>
      <p:sp>
        <p:nvSpPr>
          <p:cNvPr id="8" name="TextBox 14"/>
          <p:cNvSpPr txBox="1">
            <a:spLocks noChangeArrowheads="1"/>
          </p:cNvSpPr>
          <p:nvPr/>
        </p:nvSpPr>
        <p:spPr bwMode="auto">
          <a:xfrm>
            <a:off x="4162425" y="1209479"/>
            <a:ext cx="2092325" cy="461963"/>
          </a:xfrm>
          <a:prstGeom prst="rect">
            <a:avLst/>
          </a:prstGeom>
          <a:solidFill>
            <a:schemeClr val="tx1"/>
          </a:solidFill>
          <a:ln w="9525">
            <a:solidFill>
              <a:schemeClr val="bg1"/>
            </a:solidFill>
            <a:miter lim="800000"/>
            <a:headEnd/>
            <a:tailEnd/>
          </a:ln>
        </p:spPr>
        <p:txBody>
          <a:bodyPr wrap="none">
            <a:prstTxWarp prst="textNoShape">
              <a:avLst/>
            </a:prstTxWarp>
            <a:noAutofit/>
          </a:bodyPr>
          <a:lstStyle/>
          <a:p>
            <a:pPr algn="ctr"/>
            <a:r>
              <a:rPr lang="en-US" dirty="0">
                <a:solidFill>
                  <a:schemeClr val="bg1"/>
                </a:solidFill>
              </a:rPr>
              <a:t>Return Address</a:t>
            </a:r>
          </a:p>
        </p:txBody>
      </p:sp>
      <p:sp>
        <p:nvSpPr>
          <p:cNvPr id="9" name="TextBox 15"/>
          <p:cNvSpPr txBox="1">
            <a:spLocks noChangeArrowheads="1"/>
          </p:cNvSpPr>
          <p:nvPr/>
        </p:nvSpPr>
        <p:spPr bwMode="auto">
          <a:xfrm>
            <a:off x="6219825" y="1209479"/>
            <a:ext cx="1552575" cy="461963"/>
          </a:xfrm>
          <a:prstGeom prst="rect">
            <a:avLst/>
          </a:prstGeom>
          <a:solidFill>
            <a:schemeClr val="tx1"/>
          </a:solidFill>
          <a:ln w="9525">
            <a:solidFill>
              <a:schemeClr val="bg1"/>
            </a:solidFill>
            <a:miter lim="800000"/>
            <a:headEnd/>
            <a:tailEnd/>
          </a:ln>
        </p:spPr>
        <p:txBody>
          <a:bodyPr wrap="none">
            <a:prstTxWarp prst="textNoShape">
              <a:avLst/>
            </a:prstTxWarp>
            <a:noAutofit/>
          </a:bodyPr>
          <a:lstStyle/>
          <a:p>
            <a:pPr algn="ctr"/>
            <a:r>
              <a:rPr lang="en-US" dirty="0">
                <a:solidFill>
                  <a:schemeClr val="bg1"/>
                </a:solidFill>
              </a:rPr>
              <a:t>Parameters</a:t>
            </a:r>
          </a:p>
        </p:txBody>
      </p:sp>
      <p:sp>
        <p:nvSpPr>
          <p:cNvPr id="10" name="Rectangle 4"/>
          <p:cNvSpPr>
            <a:spLocks noChangeArrowheads="1"/>
          </p:cNvSpPr>
          <p:nvPr/>
        </p:nvSpPr>
        <p:spPr bwMode="auto">
          <a:xfrm>
            <a:off x="0" y="2347717"/>
            <a:ext cx="9144000" cy="457200"/>
          </a:xfrm>
          <a:prstGeom prst="rect">
            <a:avLst/>
          </a:prstGeom>
          <a:solidFill>
            <a:srgbClr val="7F7F7F"/>
          </a:solidFill>
          <a:ln w="9525">
            <a:solidFill>
              <a:schemeClr val="tx1"/>
            </a:solidFill>
            <a:miter lim="800000"/>
            <a:headEnd/>
            <a:tailEnd/>
          </a:ln>
        </p:spPr>
        <p:txBody>
          <a:bodyPr wrap="none" anchor="ctr">
            <a:prstTxWarp prst="textNoShape">
              <a:avLst/>
            </a:prstTxWarp>
          </a:bodyPr>
          <a:lstStyle/>
          <a:p>
            <a:endParaRPr lang="en-US"/>
          </a:p>
        </p:txBody>
      </p:sp>
      <p:sp>
        <p:nvSpPr>
          <p:cNvPr id="11" name="TextBox 17"/>
          <p:cNvSpPr txBox="1">
            <a:spLocks noChangeArrowheads="1"/>
          </p:cNvSpPr>
          <p:nvPr/>
        </p:nvSpPr>
        <p:spPr bwMode="auto">
          <a:xfrm>
            <a:off x="838200" y="2347717"/>
            <a:ext cx="930275" cy="461962"/>
          </a:xfrm>
          <a:prstGeom prst="rect">
            <a:avLst/>
          </a:prstGeom>
          <a:solidFill>
            <a:srgbClr val="FFFFFF"/>
          </a:solidFill>
          <a:ln w="9525">
            <a:solidFill>
              <a:srgbClr val="000000"/>
            </a:solidFill>
            <a:miter lim="800000"/>
            <a:headEnd/>
            <a:tailEnd/>
          </a:ln>
        </p:spPr>
        <p:txBody>
          <a:bodyPr wrap="none">
            <a:prstTxWarp prst="textNoShape">
              <a:avLst/>
            </a:prstTxWarp>
            <a:noAutofit/>
          </a:bodyPr>
          <a:lstStyle/>
          <a:p>
            <a:pPr algn="ctr"/>
            <a:r>
              <a:rPr lang="en-US">
                <a:solidFill>
                  <a:srgbClr val="000000"/>
                </a:solidFill>
              </a:rPr>
              <a:t>buffer</a:t>
            </a:r>
          </a:p>
        </p:txBody>
      </p:sp>
      <p:sp>
        <p:nvSpPr>
          <p:cNvPr id="12" name="TextBox 18"/>
          <p:cNvSpPr txBox="1">
            <a:spLocks noChangeArrowheads="1"/>
          </p:cNvSpPr>
          <p:nvPr/>
        </p:nvSpPr>
        <p:spPr bwMode="auto">
          <a:xfrm>
            <a:off x="2122488" y="2347717"/>
            <a:ext cx="2057400" cy="461962"/>
          </a:xfrm>
          <a:prstGeom prst="rect">
            <a:avLst/>
          </a:prstGeom>
          <a:solidFill>
            <a:srgbClr val="FFFFFF"/>
          </a:solidFill>
          <a:ln w="9525">
            <a:solidFill>
              <a:srgbClr val="000000"/>
            </a:solidFill>
            <a:miter lim="800000"/>
            <a:headEnd/>
            <a:tailEnd/>
          </a:ln>
        </p:spPr>
        <p:txBody>
          <a:bodyPr wrap="none">
            <a:prstTxWarp prst="textNoShape">
              <a:avLst/>
            </a:prstTxWarp>
            <a:noAutofit/>
          </a:bodyPr>
          <a:lstStyle/>
          <a:p>
            <a:pPr algn="ctr"/>
            <a:r>
              <a:rPr lang="en-US">
                <a:solidFill>
                  <a:srgbClr val="000000"/>
                </a:solidFill>
              </a:rPr>
              <a:t>Target Variable</a:t>
            </a:r>
          </a:p>
        </p:txBody>
      </p:sp>
      <p:sp>
        <p:nvSpPr>
          <p:cNvPr id="13" name="TextBox 21"/>
          <p:cNvSpPr txBox="1">
            <a:spLocks noChangeArrowheads="1"/>
          </p:cNvSpPr>
          <p:nvPr/>
        </p:nvSpPr>
        <p:spPr bwMode="auto">
          <a:xfrm>
            <a:off x="854075" y="2352479"/>
            <a:ext cx="3352800" cy="461963"/>
          </a:xfrm>
          <a:prstGeom prst="rect">
            <a:avLst/>
          </a:prstGeom>
          <a:solidFill>
            <a:schemeClr val="bg2">
              <a:alpha val="50195"/>
            </a:schemeClr>
          </a:solidFill>
          <a:ln w="9525">
            <a:solidFill>
              <a:srgbClr val="000000"/>
            </a:solidFill>
            <a:miter lim="800000"/>
            <a:headEnd/>
            <a:tailEnd/>
          </a:ln>
        </p:spPr>
        <p:txBody>
          <a:bodyPr>
            <a:prstTxWarp prst="textNoShape">
              <a:avLst/>
            </a:prstTxWarp>
            <a:noAutofit/>
          </a:bodyPr>
          <a:lstStyle/>
          <a:p>
            <a:pPr algn="ctr"/>
            <a:r>
              <a:rPr lang="en-US">
                <a:solidFill>
                  <a:srgbClr val="000000"/>
                </a:solidFill>
              </a:rPr>
              <a:t>  </a:t>
            </a:r>
          </a:p>
        </p:txBody>
      </p:sp>
      <p:sp>
        <p:nvSpPr>
          <p:cNvPr id="14" name="Rectangle 4"/>
          <p:cNvSpPr>
            <a:spLocks noChangeArrowheads="1"/>
          </p:cNvSpPr>
          <p:nvPr/>
        </p:nvSpPr>
        <p:spPr bwMode="auto">
          <a:xfrm>
            <a:off x="0" y="3472212"/>
            <a:ext cx="9144000" cy="457200"/>
          </a:xfrm>
          <a:prstGeom prst="rect">
            <a:avLst/>
          </a:prstGeom>
          <a:solidFill>
            <a:srgbClr val="7F7F7F"/>
          </a:solidFill>
          <a:ln w="9525">
            <a:solidFill>
              <a:schemeClr val="tx1"/>
            </a:solidFill>
            <a:miter lim="800000"/>
            <a:headEnd/>
            <a:tailEnd/>
          </a:ln>
        </p:spPr>
        <p:txBody>
          <a:bodyPr wrap="none" anchor="ctr">
            <a:prstTxWarp prst="textNoShape">
              <a:avLst/>
            </a:prstTxWarp>
          </a:bodyPr>
          <a:lstStyle/>
          <a:p>
            <a:endParaRPr lang="en-US"/>
          </a:p>
        </p:txBody>
      </p:sp>
      <p:sp>
        <p:nvSpPr>
          <p:cNvPr id="15" name="TextBox 23"/>
          <p:cNvSpPr txBox="1">
            <a:spLocks noChangeArrowheads="1"/>
          </p:cNvSpPr>
          <p:nvPr/>
        </p:nvSpPr>
        <p:spPr bwMode="auto">
          <a:xfrm>
            <a:off x="2193925" y="3472212"/>
            <a:ext cx="1539875" cy="461963"/>
          </a:xfrm>
          <a:prstGeom prst="rect">
            <a:avLst/>
          </a:prstGeom>
          <a:solidFill>
            <a:schemeClr val="tx1"/>
          </a:solidFill>
          <a:ln w="9525">
            <a:solidFill>
              <a:srgbClr val="000000"/>
            </a:solidFill>
            <a:miter lim="800000"/>
            <a:headEnd/>
            <a:tailEnd/>
          </a:ln>
        </p:spPr>
        <p:txBody>
          <a:bodyPr>
            <a:prstTxWarp prst="textNoShape">
              <a:avLst/>
            </a:prstTxWarp>
            <a:noAutofit/>
          </a:bodyPr>
          <a:lstStyle/>
          <a:p>
            <a:pPr algn="ctr"/>
            <a:r>
              <a:rPr lang="en-US" dirty="0">
                <a:solidFill>
                  <a:srgbClr val="000000"/>
                </a:solidFill>
              </a:rPr>
              <a:t>buffer</a:t>
            </a:r>
          </a:p>
        </p:txBody>
      </p:sp>
      <p:sp>
        <p:nvSpPr>
          <p:cNvPr id="16" name="TextBox 27"/>
          <p:cNvSpPr txBox="1">
            <a:spLocks noChangeArrowheads="1"/>
          </p:cNvSpPr>
          <p:nvPr/>
        </p:nvSpPr>
        <p:spPr bwMode="auto">
          <a:xfrm>
            <a:off x="4267200" y="3481737"/>
            <a:ext cx="2090738" cy="460375"/>
          </a:xfrm>
          <a:prstGeom prst="rect">
            <a:avLst/>
          </a:prstGeom>
          <a:solidFill>
            <a:schemeClr val="tx1"/>
          </a:solidFill>
          <a:ln w="9525">
            <a:solidFill>
              <a:srgbClr val="000000"/>
            </a:solidFill>
            <a:miter lim="800000"/>
            <a:headEnd/>
            <a:tailEnd/>
          </a:ln>
        </p:spPr>
        <p:txBody>
          <a:bodyPr wrap="none">
            <a:prstTxWarp prst="textNoShape">
              <a:avLst/>
            </a:prstTxWarp>
            <a:noAutofit/>
          </a:bodyPr>
          <a:lstStyle/>
          <a:p>
            <a:pPr algn="ctr"/>
            <a:r>
              <a:rPr lang="en-US" dirty="0">
                <a:solidFill>
                  <a:srgbClr val="000000"/>
                </a:solidFill>
              </a:rPr>
              <a:t>Return Address</a:t>
            </a:r>
          </a:p>
        </p:txBody>
      </p:sp>
      <p:sp>
        <p:nvSpPr>
          <p:cNvPr id="17" name="Rectangle 4"/>
          <p:cNvSpPr>
            <a:spLocks noChangeArrowheads="1"/>
          </p:cNvSpPr>
          <p:nvPr/>
        </p:nvSpPr>
        <p:spPr bwMode="auto">
          <a:xfrm>
            <a:off x="0" y="4305650"/>
            <a:ext cx="9144000" cy="457200"/>
          </a:xfrm>
          <a:prstGeom prst="rect">
            <a:avLst/>
          </a:prstGeom>
          <a:solidFill>
            <a:srgbClr val="7F7F7F"/>
          </a:solidFill>
          <a:ln w="9525">
            <a:solidFill>
              <a:schemeClr val="tx1"/>
            </a:solidFill>
            <a:miter lim="800000"/>
            <a:headEnd/>
            <a:tailEnd/>
          </a:ln>
        </p:spPr>
        <p:txBody>
          <a:bodyPr wrap="none" anchor="ctr">
            <a:prstTxWarp prst="textNoShape">
              <a:avLst/>
            </a:prstTxWarp>
          </a:bodyPr>
          <a:lstStyle/>
          <a:p>
            <a:endParaRPr lang="en-US"/>
          </a:p>
        </p:txBody>
      </p:sp>
      <p:sp>
        <p:nvSpPr>
          <p:cNvPr id="18" name="TextBox 29"/>
          <p:cNvSpPr txBox="1">
            <a:spLocks noChangeArrowheads="1"/>
          </p:cNvSpPr>
          <p:nvPr/>
        </p:nvSpPr>
        <p:spPr bwMode="auto">
          <a:xfrm>
            <a:off x="2193925" y="4305650"/>
            <a:ext cx="1539875" cy="461962"/>
          </a:xfrm>
          <a:prstGeom prst="rect">
            <a:avLst/>
          </a:prstGeom>
          <a:solidFill>
            <a:srgbClr val="FFFFFF"/>
          </a:solidFill>
          <a:ln w="9525">
            <a:solidFill>
              <a:srgbClr val="000000"/>
            </a:solidFill>
            <a:miter lim="800000"/>
            <a:headEnd/>
            <a:tailEnd/>
          </a:ln>
        </p:spPr>
        <p:txBody>
          <a:bodyPr>
            <a:prstTxWarp prst="textNoShape">
              <a:avLst/>
            </a:prstTxWarp>
            <a:noAutofit/>
          </a:bodyPr>
          <a:lstStyle/>
          <a:p>
            <a:pPr algn="ctr"/>
            <a:r>
              <a:rPr lang="en-US">
                <a:solidFill>
                  <a:srgbClr val="000000"/>
                </a:solidFill>
              </a:rPr>
              <a:t>code</a:t>
            </a:r>
          </a:p>
        </p:txBody>
      </p:sp>
      <p:sp>
        <p:nvSpPr>
          <p:cNvPr id="19" name="TextBox 30"/>
          <p:cNvSpPr txBox="1">
            <a:spLocks noChangeArrowheads="1"/>
          </p:cNvSpPr>
          <p:nvPr/>
        </p:nvSpPr>
        <p:spPr bwMode="auto">
          <a:xfrm>
            <a:off x="4267200" y="4315175"/>
            <a:ext cx="2090738" cy="461962"/>
          </a:xfrm>
          <a:prstGeom prst="rect">
            <a:avLst/>
          </a:prstGeom>
          <a:solidFill>
            <a:srgbClr val="FFFFFF"/>
          </a:solidFill>
          <a:ln w="9525">
            <a:solidFill>
              <a:srgbClr val="000000"/>
            </a:solidFill>
            <a:miter lim="800000"/>
            <a:headEnd/>
            <a:tailEnd/>
          </a:ln>
        </p:spPr>
        <p:txBody>
          <a:bodyPr wrap="none">
            <a:prstTxWarp prst="textNoShape">
              <a:avLst/>
            </a:prstTxWarp>
            <a:noAutofit/>
          </a:bodyPr>
          <a:lstStyle/>
          <a:p>
            <a:pPr algn="ctr"/>
            <a:r>
              <a:rPr lang="en-US">
                <a:solidFill>
                  <a:srgbClr val="000000"/>
                </a:solidFill>
              </a:rPr>
              <a:t>Return Address</a:t>
            </a:r>
          </a:p>
        </p:txBody>
      </p:sp>
      <p:sp>
        <p:nvSpPr>
          <p:cNvPr id="20" name="TextBox 31"/>
          <p:cNvSpPr txBox="1">
            <a:spLocks noChangeArrowheads="1"/>
          </p:cNvSpPr>
          <p:nvPr/>
        </p:nvSpPr>
        <p:spPr bwMode="auto">
          <a:xfrm>
            <a:off x="2209800" y="4315175"/>
            <a:ext cx="4191000" cy="461962"/>
          </a:xfrm>
          <a:prstGeom prst="rect">
            <a:avLst/>
          </a:prstGeom>
          <a:solidFill>
            <a:srgbClr val="990033">
              <a:alpha val="50195"/>
            </a:srgbClr>
          </a:solidFill>
          <a:ln w="9525">
            <a:solidFill>
              <a:schemeClr val="tx1"/>
            </a:solidFill>
            <a:miter lim="800000"/>
            <a:headEnd/>
            <a:tailEnd/>
          </a:ln>
        </p:spPr>
        <p:txBody>
          <a:bodyPr>
            <a:prstTxWarp prst="textNoShape">
              <a:avLst/>
            </a:prstTxWarp>
            <a:noAutofit/>
          </a:bodyPr>
          <a:lstStyle/>
          <a:p>
            <a:r>
              <a:rPr lang="en-US">
                <a:solidFill>
                  <a:srgbClr val="000000"/>
                </a:solidFill>
              </a:rPr>
              <a:t>  </a:t>
            </a:r>
          </a:p>
        </p:txBody>
      </p:sp>
      <p:cxnSp>
        <p:nvCxnSpPr>
          <p:cNvPr id="21" name="Elbow Connector 33"/>
          <p:cNvCxnSpPr>
            <a:cxnSpLocks noChangeShapeType="1"/>
            <a:stCxn id="20" idx="3"/>
            <a:endCxn id="18" idx="1"/>
          </p:cNvCxnSpPr>
          <p:nvPr/>
        </p:nvCxnSpPr>
        <p:spPr bwMode="auto">
          <a:xfrm flipH="1" flipV="1">
            <a:off x="2193925" y="4537425"/>
            <a:ext cx="4206875" cy="7937"/>
          </a:xfrm>
          <a:prstGeom prst="bentConnector5">
            <a:avLst>
              <a:gd name="adj1" fmla="val -5435"/>
              <a:gd name="adj2" fmla="val -6559204"/>
              <a:gd name="adj3" fmla="val 105435"/>
            </a:avLst>
          </a:prstGeom>
          <a:noFill/>
          <a:ln w="9525">
            <a:solidFill>
              <a:schemeClr val="tx1"/>
            </a:solidFill>
            <a:round/>
            <a:headEnd/>
            <a:tailEnd type="arrow" w="med" len="med"/>
          </a:ln>
        </p:spPr>
      </p:cxnSp>
      <p:sp>
        <p:nvSpPr>
          <p:cNvPr id="22" name="TextBox 13"/>
          <p:cNvSpPr txBox="1">
            <a:spLocks noChangeArrowheads="1"/>
          </p:cNvSpPr>
          <p:nvPr/>
        </p:nvSpPr>
        <p:spPr bwMode="auto">
          <a:xfrm>
            <a:off x="6400800" y="853435"/>
            <a:ext cx="2743200" cy="369332"/>
          </a:xfrm>
          <a:prstGeom prst="rect">
            <a:avLst/>
          </a:prstGeom>
          <a:noFill/>
          <a:ln w="9525">
            <a:noFill/>
            <a:miter lim="800000"/>
            <a:headEnd/>
            <a:tailEnd/>
          </a:ln>
        </p:spPr>
        <p:txBody>
          <a:bodyPr wrap="square">
            <a:prstTxWarp prst="textNoShape">
              <a:avLst/>
            </a:prstTxWarp>
            <a:spAutoFit/>
          </a:bodyPr>
          <a:lstStyle/>
          <a:p>
            <a:r>
              <a:rPr lang="en-US" b="1" dirty="0"/>
              <a:t>Run time stack</a:t>
            </a:r>
          </a:p>
        </p:txBody>
      </p:sp>
      <p:sp>
        <p:nvSpPr>
          <p:cNvPr id="23" name="TextBox 13"/>
          <p:cNvSpPr txBox="1">
            <a:spLocks noChangeArrowheads="1"/>
          </p:cNvSpPr>
          <p:nvPr/>
        </p:nvSpPr>
        <p:spPr bwMode="auto">
          <a:xfrm>
            <a:off x="6400800" y="1969491"/>
            <a:ext cx="2743200" cy="369332"/>
          </a:xfrm>
          <a:prstGeom prst="rect">
            <a:avLst/>
          </a:prstGeom>
          <a:noFill/>
          <a:ln w="9525">
            <a:noFill/>
            <a:miter lim="800000"/>
            <a:headEnd/>
            <a:tailEnd/>
          </a:ln>
        </p:spPr>
        <p:txBody>
          <a:bodyPr wrap="square">
            <a:prstTxWarp prst="textNoShape">
              <a:avLst/>
            </a:prstTxWarp>
            <a:spAutoFit/>
          </a:bodyPr>
          <a:lstStyle/>
          <a:p>
            <a:r>
              <a:rPr lang="en-US" b="1" dirty="0"/>
              <a:t>Variable Attack</a:t>
            </a:r>
          </a:p>
        </p:txBody>
      </p:sp>
      <p:sp>
        <p:nvSpPr>
          <p:cNvPr id="24" name="TextBox 13"/>
          <p:cNvSpPr txBox="1">
            <a:spLocks noChangeArrowheads="1"/>
          </p:cNvSpPr>
          <p:nvPr/>
        </p:nvSpPr>
        <p:spPr bwMode="auto">
          <a:xfrm>
            <a:off x="6400800" y="3100463"/>
            <a:ext cx="2743200" cy="369332"/>
          </a:xfrm>
          <a:prstGeom prst="rect">
            <a:avLst/>
          </a:prstGeom>
          <a:noFill/>
          <a:ln w="9525">
            <a:noFill/>
            <a:miter lim="800000"/>
            <a:headEnd/>
            <a:tailEnd/>
          </a:ln>
        </p:spPr>
        <p:txBody>
          <a:bodyPr wrap="square">
            <a:prstTxWarp prst="textNoShape">
              <a:avLst/>
            </a:prstTxWarp>
            <a:spAutoFit/>
          </a:bodyPr>
          <a:lstStyle/>
          <a:p>
            <a:r>
              <a:rPr lang="en-US" b="1" dirty="0"/>
              <a:t>Stack Attack</a:t>
            </a:r>
          </a:p>
        </p:txBody>
      </p:sp>
      <p:sp>
        <p:nvSpPr>
          <p:cNvPr id="3" name="Slide Number Placeholder 2"/>
          <p:cNvSpPr>
            <a:spLocks noGrp="1"/>
          </p:cNvSpPr>
          <p:nvPr>
            <p:ph type="sldNum" sz="quarter" idx="12"/>
          </p:nvPr>
        </p:nvSpPr>
        <p:spPr/>
        <p:txBody>
          <a:bodyPr/>
          <a:lstStyle/>
          <a:p>
            <a:fld id="{A2A17EAB-8B51-5C40-8776-6683E51FA7A0}" type="slidenum">
              <a:rPr lang="en-US" smtClean="0"/>
              <a:t>8</a:t>
            </a:fld>
            <a:endParaRPr lang="en-US"/>
          </a:p>
        </p:txBody>
      </p:sp>
    </p:spTree>
    <p:extLst>
      <p:ext uri="{BB962C8B-B14F-4D97-AF65-F5344CB8AC3E}">
        <p14:creationId xmlns:p14="http://schemas.microsoft.com/office/powerpoint/2010/main" val="251540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TCP Three-way Handshake</a:t>
            </a:r>
          </a:p>
        </p:txBody>
      </p:sp>
      <p:sp>
        <p:nvSpPr>
          <p:cNvPr id="4" name="Footer Placeholder 3"/>
          <p:cNvSpPr>
            <a:spLocks noGrp="1"/>
          </p:cNvSpPr>
          <p:nvPr>
            <p:ph type="ftr" sz="quarter" idx="11"/>
          </p:nvPr>
        </p:nvSpPr>
        <p:spPr/>
        <p:txBody>
          <a:bodyPr/>
          <a:lstStyle/>
          <a:p>
            <a:r>
              <a:rPr lang="sk-SK"/>
              <a:t>© 2024 Keith A. Pray</a:t>
            </a:r>
            <a:endParaRPr lang="en-US"/>
          </a:p>
        </p:txBody>
      </p:sp>
      <p:sp>
        <p:nvSpPr>
          <p:cNvPr id="6" name="Cube 11"/>
          <p:cNvSpPr>
            <a:spLocks noChangeArrowheads="1"/>
          </p:cNvSpPr>
          <p:nvPr/>
        </p:nvSpPr>
        <p:spPr bwMode="auto">
          <a:xfrm>
            <a:off x="1981200" y="2247900"/>
            <a:ext cx="990600" cy="9906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7" name="Cube 12"/>
          <p:cNvSpPr>
            <a:spLocks noChangeArrowheads="1"/>
          </p:cNvSpPr>
          <p:nvPr/>
        </p:nvSpPr>
        <p:spPr bwMode="auto">
          <a:xfrm>
            <a:off x="6324600" y="1790700"/>
            <a:ext cx="838200" cy="19050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8" name="Right Arrow 20"/>
          <p:cNvSpPr>
            <a:spLocks noChangeArrowheads="1"/>
          </p:cNvSpPr>
          <p:nvPr/>
        </p:nvSpPr>
        <p:spPr bwMode="auto">
          <a:xfrm>
            <a:off x="3962400" y="1790700"/>
            <a:ext cx="1447800" cy="533400"/>
          </a:xfrm>
          <a:prstGeom prst="rightArrow">
            <a:avLst>
              <a:gd name="adj1" fmla="val 50000"/>
              <a:gd name="adj2" fmla="val 50001"/>
            </a:avLst>
          </a:prstGeom>
          <a:solidFill>
            <a:schemeClr val="tx1"/>
          </a:solidFill>
          <a:ln w="9525">
            <a:solidFill>
              <a:srgbClr val="000000"/>
            </a:solidFill>
            <a:round/>
            <a:headEnd/>
            <a:tailEnd/>
          </a:ln>
        </p:spPr>
        <p:txBody>
          <a:bodyPr wrap="none" anchor="ctr">
            <a:prstTxWarp prst="textNoShape">
              <a:avLst/>
            </a:prstTxWarp>
          </a:bodyPr>
          <a:lstStyle/>
          <a:p>
            <a:pPr algn="ctr">
              <a:lnSpc>
                <a:spcPct val="80000"/>
              </a:lnSpc>
            </a:pPr>
            <a:r>
              <a:rPr lang="en-US" sz="1300">
                <a:solidFill>
                  <a:srgbClr val="000000"/>
                </a:solidFill>
              </a:rPr>
              <a:t>SYN</a:t>
            </a:r>
          </a:p>
        </p:txBody>
      </p:sp>
      <p:sp>
        <p:nvSpPr>
          <p:cNvPr id="9" name="Right Arrow 24"/>
          <p:cNvSpPr>
            <a:spLocks noChangeArrowheads="1"/>
          </p:cNvSpPr>
          <p:nvPr/>
        </p:nvSpPr>
        <p:spPr bwMode="auto">
          <a:xfrm>
            <a:off x="3962400" y="3086100"/>
            <a:ext cx="1447800" cy="533400"/>
          </a:xfrm>
          <a:prstGeom prst="rightArrow">
            <a:avLst>
              <a:gd name="adj1" fmla="val 50000"/>
              <a:gd name="adj2" fmla="val 50001"/>
            </a:avLst>
          </a:prstGeom>
          <a:solidFill>
            <a:schemeClr val="tx1"/>
          </a:solidFill>
          <a:ln w="9525">
            <a:solidFill>
              <a:srgbClr val="000000"/>
            </a:solidFill>
            <a:round/>
            <a:headEnd/>
            <a:tailEnd/>
          </a:ln>
        </p:spPr>
        <p:txBody>
          <a:bodyPr wrap="none" anchor="ctr">
            <a:prstTxWarp prst="textNoShape">
              <a:avLst/>
            </a:prstTxWarp>
          </a:bodyPr>
          <a:lstStyle/>
          <a:p>
            <a:pPr algn="ctr">
              <a:lnSpc>
                <a:spcPct val="80000"/>
              </a:lnSpc>
            </a:pPr>
            <a:r>
              <a:rPr lang="en-US" sz="1300">
                <a:solidFill>
                  <a:srgbClr val="000000"/>
                </a:solidFill>
              </a:rPr>
              <a:t>ACK</a:t>
            </a:r>
          </a:p>
        </p:txBody>
      </p:sp>
      <p:sp>
        <p:nvSpPr>
          <p:cNvPr id="10" name="Left Arrow 25"/>
          <p:cNvSpPr>
            <a:spLocks noChangeArrowheads="1"/>
          </p:cNvSpPr>
          <p:nvPr/>
        </p:nvSpPr>
        <p:spPr bwMode="auto">
          <a:xfrm>
            <a:off x="3886200" y="2476500"/>
            <a:ext cx="1447800" cy="533400"/>
          </a:xfrm>
          <a:prstGeom prst="leftArrow">
            <a:avLst>
              <a:gd name="adj1" fmla="val 50000"/>
              <a:gd name="adj2" fmla="val 50001"/>
            </a:avLst>
          </a:prstGeom>
          <a:solidFill>
            <a:schemeClr val="tx1"/>
          </a:solidFill>
          <a:ln w="9525">
            <a:solidFill>
              <a:srgbClr val="000000"/>
            </a:solidFill>
            <a:round/>
            <a:headEnd/>
            <a:tailEnd/>
          </a:ln>
        </p:spPr>
        <p:txBody>
          <a:bodyPr wrap="none" anchor="ctr">
            <a:prstTxWarp prst="textNoShape">
              <a:avLst/>
            </a:prstTxWarp>
          </a:bodyPr>
          <a:lstStyle/>
          <a:p>
            <a:pPr algn="ctr">
              <a:lnSpc>
                <a:spcPct val="80000"/>
              </a:lnSpc>
            </a:pPr>
            <a:r>
              <a:rPr lang="en-US" sz="1300">
                <a:solidFill>
                  <a:srgbClr val="000000"/>
                </a:solidFill>
              </a:rPr>
              <a:t>SYN-ACK</a:t>
            </a:r>
          </a:p>
        </p:txBody>
      </p:sp>
      <p:sp>
        <p:nvSpPr>
          <p:cNvPr id="3" name="Slide Number Placeholder 2"/>
          <p:cNvSpPr>
            <a:spLocks noGrp="1"/>
          </p:cNvSpPr>
          <p:nvPr>
            <p:ph type="sldNum" sz="quarter" idx="12"/>
          </p:nvPr>
        </p:nvSpPr>
        <p:spPr/>
        <p:txBody>
          <a:bodyPr/>
          <a:lstStyle/>
          <a:p>
            <a:fld id="{A2A17EAB-8B51-5C40-8776-6683E51FA7A0}" type="slidenum">
              <a:rPr lang="en-US" smtClean="0"/>
              <a:t>9</a:t>
            </a:fld>
            <a:endParaRPr lang="en-US"/>
          </a:p>
        </p:txBody>
      </p:sp>
    </p:spTree>
    <p:extLst>
      <p:ext uri="{BB962C8B-B14F-4D97-AF65-F5344CB8AC3E}">
        <p14:creationId xmlns:p14="http://schemas.microsoft.com/office/powerpoint/2010/main" val="554466261"/>
      </p:ext>
    </p:extLst>
  </p:cSld>
  <p:clrMapOvr>
    <a:masterClrMapping/>
  </p:clrMapOvr>
</p:sld>
</file>

<file path=ppt/theme/theme1.xml><?xml version="1.0" encoding="utf-8"?>
<a:theme xmlns:a="http://schemas.openxmlformats.org/drawingml/2006/main" name="Red Radial 16x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TS102804895.potx</Template>
  <TotalTime>45694</TotalTime>
  <Words>10765</Words>
  <Application>Microsoft Macintosh PowerPoint</Application>
  <PresentationFormat>On-screen Show (16:9)</PresentationFormat>
  <Paragraphs>919</Paragraphs>
  <Slides>57</Slides>
  <Notes>57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57</vt:i4>
      </vt:variant>
    </vt:vector>
  </HeadingPairs>
  <TitlesOfParts>
    <vt:vector size="68" baseType="lpstr">
      <vt:lpstr>ＭＳ Ｐゴシック</vt:lpstr>
      <vt:lpstr>Arial</vt:lpstr>
      <vt:lpstr>Calibri</vt:lpstr>
      <vt:lpstr>Cambria</vt:lpstr>
      <vt:lpstr>Courier New</vt:lpstr>
      <vt:lpstr>Glyph</vt:lpstr>
      <vt:lpstr>Google Sans</vt:lpstr>
      <vt:lpstr>Roboto</vt:lpstr>
      <vt:lpstr>Times New Roman</vt:lpstr>
      <vt:lpstr>Wingdings</vt:lpstr>
      <vt:lpstr>Red Radial 16x9</vt:lpstr>
      <vt:lpstr>Class 8 Security</vt:lpstr>
      <vt:lpstr>PowerPoint Presentation</vt:lpstr>
      <vt:lpstr>Papers</vt:lpstr>
      <vt:lpstr>Grades To Date</vt:lpstr>
      <vt:lpstr>Overview</vt:lpstr>
      <vt:lpstr>My Reading Notes</vt:lpstr>
      <vt:lpstr>Hacker Used To Mean Something Else</vt:lpstr>
      <vt:lpstr>Buffer Overrun</vt:lpstr>
      <vt:lpstr>TCP Three-way Handshake</vt:lpstr>
      <vt:lpstr>SYN Flood Attack</vt:lpstr>
      <vt:lpstr>Group Quiz</vt:lpstr>
      <vt:lpstr>Assignment Code Testing 1 Page Paper 1/2</vt:lpstr>
      <vt:lpstr>Assignment Code Testing 2/2</vt:lpstr>
      <vt:lpstr>Overview</vt:lpstr>
      <vt:lpstr>The geopolitics of zero-day exploits</vt:lpstr>
      <vt:lpstr>What are zero day Exploits?</vt:lpstr>
      <vt:lpstr>Historical context</vt:lpstr>
      <vt:lpstr>Geopolitical implications</vt:lpstr>
      <vt:lpstr>Examples of zero-days in geopolitics</vt:lpstr>
      <vt:lpstr>Examples of zero-days in geopolitics</vt:lpstr>
      <vt:lpstr>Examples of zero-days in geopolitics</vt:lpstr>
      <vt:lpstr>Ethical and legal considerations</vt:lpstr>
      <vt:lpstr>Summary</vt:lpstr>
      <vt:lpstr>References</vt:lpstr>
      <vt:lpstr>Balancing security and Privacy</vt:lpstr>
      <vt:lpstr>A balance exists</vt:lpstr>
      <vt:lpstr>Security Must not compromise privacy</vt:lpstr>
      <vt:lpstr>Too much Security infringes on privacy</vt:lpstr>
      <vt:lpstr>TOO Little Security Jeopardizes data</vt:lpstr>
      <vt:lpstr>NIST frameworks offer balance</vt:lpstr>
      <vt:lpstr>Nist frameworks succeed in practice</vt:lpstr>
      <vt:lpstr>References</vt:lpstr>
      <vt:lpstr>Mass Surveillance; Does it make us safer? </vt:lpstr>
      <vt:lpstr>How did we get here?</vt:lpstr>
      <vt:lpstr>why the focus on data now? </vt:lpstr>
      <vt:lpstr>More data ≠ more safety</vt:lpstr>
      <vt:lpstr>Finding the needle is harder in a bigger haystack. </vt:lpstr>
      <vt:lpstr>How is the data collected?</vt:lpstr>
      <vt:lpstr>If more data ≠ safer world, why collect it?</vt:lpstr>
      <vt:lpstr>What happens when it all goes wrong?</vt:lpstr>
      <vt:lpstr>So, what Can you do?</vt:lpstr>
      <vt:lpstr>References</vt:lpstr>
      <vt:lpstr>Images</vt:lpstr>
      <vt:lpstr>Class 8 The End</vt:lpstr>
      <vt:lpstr>Run Example Code</vt:lpstr>
      <vt:lpstr>Buffer Overrun Code</vt:lpstr>
      <vt:lpstr>Ping Attack</vt:lpstr>
      <vt:lpstr>What is Denial of Service (DoS)</vt:lpstr>
      <vt:lpstr>Distributed DoS Vectors</vt:lpstr>
      <vt:lpstr>Crime How</vt:lpstr>
      <vt:lpstr>Crime Bane</vt:lpstr>
      <vt:lpstr>Crime Why</vt:lpstr>
      <vt:lpstr>Crime Time</vt:lpstr>
      <vt:lpstr>Crime Gain</vt:lpstr>
      <vt:lpstr>Crime Pay</vt:lpstr>
      <vt:lpstr>Crime Stop</vt:lpstr>
      <vt:lpstr>what works well Online With Zoom</vt:lpstr>
    </vt:vector>
  </TitlesOfParts>
  <Company>WPI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A. Pray</dc:creator>
  <cp:lastModifiedBy>Keith A. Pray</cp:lastModifiedBy>
  <cp:revision>618</cp:revision>
  <dcterms:created xsi:type="dcterms:W3CDTF">2014-08-25T02:19:16Z</dcterms:created>
  <dcterms:modified xsi:type="dcterms:W3CDTF">2024-09-17T22:33:28Z</dcterms:modified>
</cp:coreProperties>
</file>