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5"/>
  </p:notesMasterIdLst>
  <p:handoutMasterIdLst>
    <p:handoutMasterId r:id="rId36"/>
  </p:handoutMasterIdLst>
  <p:sldIdLst>
    <p:sldId id="256" r:id="rId2"/>
    <p:sldId id="315" r:id="rId3"/>
    <p:sldId id="337" r:id="rId4"/>
    <p:sldId id="259"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30" r:id="rId21"/>
    <p:sldId id="268" r:id="rId22"/>
    <p:sldId id="271" r:id="rId23"/>
    <p:sldId id="331" r:id="rId24"/>
    <p:sldId id="332" r:id="rId25"/>
    <p:sldId id="333" r:id="rId26"/>
    <p:sldId id="334" r:id="rId27"/>
    <p:sldId id="335" r:id="rId28"/>
    <p:sldId id="270" r:id="rId29"/>
    <p:sldId id="272" r:id="rId30"/>
    <p:sldId id="273" r:id="rId31"/>
    <p:sldId id="274" r:id="rId32"/>
    <p:sldId id="336" r:id="rId33"/>
    <p:sldId id="269"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337"/>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30"/>
            <p14:sldId id="268"/>
            <p14:sldId id="271"/>
            <p14:sldId id="331"/>
            <p14:sldId id="332"/>
            <p14:sldId id="333"/>
            <p14:sldId id="334"/>
            <p14:sldId id="335"/>
            <p14:sldId id="270"/>
            <p14:sldId id="272"/>
            <p14:sldId id="273"/>
            <p14:sldId id="274"/>
            <p14:sldId id="336"/>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5" autoAdjust="0"/>
    <p:restoredTop sz="74727" autoAdjust="0"/>
  </p:normalViewPr>
  <p:slideViewPr>
    <p:cSldViewPr snapToGrid="0" snapToObjects="1">
      <p:cViewPr varScale="1">
        <p:scale>
          <a:sx n="142" d="100"/>
          <a:sy n="142" d="100"/>
        </p:scale>
        <p:origin x="264" y="168"/>
      </p:cViewPr>
      <p:guideLst>
        <p:guide orient="horz" pos="1620"/>
        <p:guide pos="2880"/>
      </p:guideLst>
    </p:cSldViewPr>
  </p:slideViewPr>
  <p:notesTextViewPr>
    <p:cViewPr>
      <p:scale>
        <a:sx n="100" d="100"/>
        <a:sy n="100" d="100"/>
      </p:scale>
      <p:origin x="0" y="0"/>
    </p:cViewPr>
  </p:notesTextViewPr>
  <p:sorterViewPr>
    <p:cViewPr>
      <p:scale>
        <a:sx n="1" d="1"/>
        <a:sy n="1" d="1"/>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3/31/23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12:57:43.918"/>
    </inkml:context>
    <inkml:brush xml:id="br0">
      <inkml:brushProperty name="width" value="0.3" units="cm"/>
      <inkml:brushProperty name="height" value="0.6" units="cm"/>
      <inkml:brushProperty name="color" value="#00F900"/>
      <inkml:brushProperty name="tip" value="rectangle"/>
      <inkml:brushProperty name="rasterOp" value="maskPen"/>
    </inkml:brush>
  </inkml:definitions>
  <inkml:trace contextRef="#ctx0" brushRef="#br0">1 90,'99'0,"-6"0,-24 1,-8 0,-9 1,-10-1,1 1,-2-2,1 2,6 1,3 4,10 0,-5 0,0-2,-9-3,-10-1,-2-1,-7 0,2 0,0 0,-3 0,-6 0,-4 0,4 0,11 0,18 1,15 1,5-1,-3-1,-13 0,-13-1,-8-2,-2-1,4 0,4 1,2 1,9 1,3-1,2-1,-6 0,-7 2,-5 0,3 1,14 0,9 0,7 0,-3 0,-8 0,-9 0,-6-1,-3 0,-4-1,6-1,8-1,13-1,11 1,5 0,2 1,-7 2,-5 0,-4 1,8 0,14 0,8 0,-2-1,-19 0,-18 0,-11 0,0 1,7 0,8 1,6 0,-2 0,-4 0,-5-1,-9 0,-1 0,2 0,6 0,15 0,7 0,5 0,-8 0,-8 1,1 0,3 0,9 1,1 0,-2-2,1 0,-1-2,4 1,1 1,1 1,-2 1,-6 1,-9 0,-14 0,-3 0,-1-1,3-1,7-1,6 0,20 0,4 1,-5 1,-15 0,-27 0,-6-1,-1-1,8-1,13 0,11-1,8-1,-5-1,-1 1,-2 1,-1-1,17 1,4-1,2 0,-9 0,-22 1,-11 1,-8 0,1 0,-2 0,-9 1,-7 1,-5 0,8-1,19-4,17-5,10-3,-6 0,-11 2,-13 5,0 3,19 3,22 0,-29 0,1-1,1 1,0-1,43 0,-17 0,-15 1,-8-1,-6 2,-1 0,3 0,1 0,1 0,-4 0,-1-1,0-1,1 0,0 0,-8-1,-5 0,-1-1,13 0,27-2,22-2,-40 3,1 1,-5 0,-2 0,29-1,-23 2,-24-1,-6 1,-6-1,-1 1,-2 1,-1-1,-3 1,-97-1,64 1,-71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3/31/23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foxnews.com/"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cei.org/experts/jessica-melugin/" TargetMode="External"/><Relationship Id="rId4" Type="http://schemas.openxmlformats.org/officeDocument/2006/relationships/hyperlink" Target="http://cnbc.com/"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late, society has become fascinated by the abilities of AI; chat bots, homework helpers, and ai generated artwork, but all of these things open up new questions and ethical dilemmas. The Commercialized creation of AI art without clarification about who owns the rights to this art will allow people to sell art that they did not create or even cause copyright problems for existing artists </a:t>
            </a:r>
            <a:r>
              <a:rPr lang="en-US" dirty="0" err="1"/>
              <a:t>whos</a:t>
            </a:r>
            <a:r>
              <a:rPr lang="en-US" dirty="0"/>
              <a:t> images may have been used by the AI. It has even been acknowledged by the creator of the Dall-E AI GPT software that their AI will sometimes use copyrighted images, characters, and logos when generating images. </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18543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copyright laws, works cannot be copywritten if they aren’t made by a human being. It has been stated by the U.S. Copyright office that since AI generated images are not “the product of human authorship” they cannot be copywritten. Usually, within the art world, the work produced by an artist is automatically attributed to them without them needing to directly get it copywritten. But who is the “artist” when thinking about AI?</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an AI to create a story, art, or something else that can be produced with a prompt or other images, the software being used will usually have some sort of user agreement. By using the software the user is agreeing to follow a set of rules. </a:t>
            </a:r>
            <a:r>
              <a:rPr lang="en-US" dirty="0" err="1"/>
              <a:t>OpenAI</a:t>
            </a:r>
            <a:r>
              <a:rPr lang="en-US" dirty="0"/>
              <a:t> writes in the terms and conditions that the user receives full permission to use the produced art in any way they choose. This includes reprinting and selling the created art. Although, these terms and conditions are subject to change. They also include in the terms and conditions that “</a:t>
            </a:r>
            <a:r>
              <a:rPr lang="en-US" dirty="0" err="1"/>
              <a:t>OpenAI</a:t>
            </a:r>
            <a:r>
              <a:rPr lang="en-US" dirty="0"/>
              <a:t> may change these terms or suspend or terminate your use of the services at any time.” Although they have given up their right to the product, in the case of copyright infringement, the creator of the AI may still be the one to face a lawsuit for allowing the copywritten item to be input. </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95395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I’ve previously stated, art created through AI cannot be </a:t>
            </a:r>
            <a:r>
              <a:rPr lang="en-US" dirty="0" err="1"/>
              <a:t>copyritten</a:t>
            </a:r>
            <a:r>
              <a:rPr lang="en-US" dirty="0"/>
              <a:t>. Although, if the creator of the AI gives the user permission to distribute the art created, then they can still profit off of the work that they did not entirely create. The “owner” of the art would technically be the creator of the prompt, but since they cannot copyright the art, it would end up falling under the public domain category. </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710914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possibility to answer the question; “Who owns AI art?” would be the AI itself. In this case, the AI is the entity that created the art. Just like any other artist, they could be the ones to receive automatic rights to the art. Although, this cannot be the case due to the copyright laws specification of human beings creating the work to be copywritten. This brings up the case of Naruto the Monkey. In 2011, a Monkey named Naruto used a nature photographers camera to take photos of himself and the surrounding nature. The photographer David John Slater used the photos in a book that he published. As a result, PETA sued Slater and said that since Naruto took the photos, he should be receiving compensation for his work, but this did not pass in the court of law. The courts ruled against Naruto because non-human beings cannot have copyright claims on anything they’ve created. If the courts did not side with the monkey, they are unlikely to side with the AI.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734256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the new development of commercially available artificial intelligence art development software has caused a confusion surrounding the ownership of the produced art. At this point, it has been determined that there is no “owner” of the art if the creator of the AI itself relinquished their rights to the work in the terms of service. </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55735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Epic Games vs Apple lawsuit and/or Epic Games vs Google lawsuit which prompted this question. </a:t>
            </a:r>
            <a:br>
              <a:rPr lang="en-US" dirty="0"/>
            </a:b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7D7F81"/>
                </a:solidFill>
                <a:effectLst/>
                <a:latin typeface="Nunito" panose="020B0604020202020204" pitchFamily="2" charset="0"/>
              </a:rPr>
              <a:t>Developers like Epic Games view the Apple/Google App Store tax as excessive and the App Store rules as overly burdensome. The App Store is top-heavy, ~1% of all developers generate over 90% of all revenue, and a small number of large developers are disproportionately impacted. Digital content publishers with marginal costs are particularly affected, with several (including Spotify and Netflix) no longer offering subscriptions through the App Store. [4]</a:t>
            </a:r>
          </a:p>
          <a:p>
            <a:endParaRPr lang="en-US" dirty="0"/>
          </a:p>
          <a:p>
            <a:br>
              <a:rPr lang="en-US" dirty="0"/>
            </a:br>
            <a:r>
              <a:rPr lang="en-US" dirty="0"/>
              <a:t>Take a poll of the number of people who have heard about this lawsuit </a:t>
            </a:r>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205084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93A"/>
                </a:solidFill>
                <a:effectLst/>
                <a:latin typeface="Open Sans" panose="020B0606030504020204" pitchFamily="34" charset="0"/>
              </a:rPr>
              <a:t>The proposed law seeks to set new rules for the operation of app stores, including requiring app stores to allow more payment options inside apps and requiring Apple devices to afford users more permissive downloading options. </a:t>
            </a:r>
            <a:endParaRPr lang="en-US" dirty="0"/>
          </a:p>
          <a:p>
            <a:endParaRPr lang="en-US" dirty="0"/>
          </a:p>
          <a:p>
            <a:r>
              <a:rPr lang="en-US" dirty="0"/>
              <a:t>Graphics Elaboration </a:t>
            </a:r>
          </a:p>
          <a:p>
            <a:r>
              <a:rPr lang="en-US" dirty="0"/>
              <a:t>There is clear, overwhelming, and bipartisan support for Congress to pass the Open App Markets Act and other legislative measures. Across all states and key political demographics, likely voters believe Big Tech companies are too powerful and have not been regulated enough. Likely voters in these key political states are rejecting the arguments being made by Big Tech companies and their allies as they attempt to stave off new regulations. [2] </a:t>
            </a:r>
          </a:p>
          <a:p>
            <a:endParaRPr lang="en-US" dirty="0"/>
          </a:p>
          <a:p>
            <a:r>
              <a:rPr lang="en-US" dirty="0"/>
              <a:t>Key Findings  [2]</a:t>
            </a:r>
          </a:p>
          <a:p>
            <a:r>
              <a:rPr lang="en-US" dirty="0"/>
              <a:t>• The Open App Markets Act is supported by 79 percent of likely voters. </a:t>
            </a:r>
          </a:p>
          <a:p>
            <a:r>
              <a:rPr lang="en-US" dirty="0"/>
              <a:t>• Further, more than 60 percent of likely voters say they would feel more favorable toward their Representative if they support the Open App Markets Act. </a:t>
            </a:r>
          </a:p>
          <a:p>
            <a:r>
              <a:rPr lang="en-US" dirty="0"/>
              <a:t>• In a head-to-head comparison of arguments for and against OAM Act, the argument in support (“Customers, not Apple or Google, should be able to decide what apps they want to download on their phones.”) has 60% agreement while the argument against has only 21% agreement. Voters Strongly Disapprove of Congress’ Work to </a:t>
            </a:r>
            <a:r>
              <a:rPr lang="en-US" dirty="0" err="1"/>
              <a:t>Hol</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843554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393A"/>
                </a:solidFill>
                <a:effectLst/>
                <a:latin typeface="Open Sans" panose="020B0606030504020204" pitchFamily="34" charset="0"/>
              </a:rPr>
              <a:t>Use the graphics to explain Apple’s App Store Commission breakdown by specifying the 30% tax on general in-app purchases and 15% on recurring yearly subscriptions. Additionally, explain some key contingencies within the app store policies.</a:t>
            </a:r>
            <a:br>
              <a:rPr lang="en-US" b="0" i="0" dirty="0">
                <a:solidFill>
                  <a:srgbClr val="39393A"/>
                </a:solidFill>
                <a:effectLst/>
                <a:latin typeface="Open Sans" panose="020B0606030504020204" pitchFamily="34" charset="0"/>
              </a:rPr>
            </a:br>
            <a:br>
              <a:rPr lang="en-US" b="0" i="0" dirty="0">
                <a:solidFill>
                  <a:srgbClr val="39393A"/>
                </a:solidFill>
                <a:effectLst/>
                <a:latin typeface="Open Sans" panose="020B0606030504020204" pitchFamily="34" charset="0"/>
              </a:rPr>
            </a:br>
            <a:r>
              <a:rPr lang="en-US" b="0" i="0" dirty="0">
                <a:solidFill>
                  <a:srgbClr val="39393A"/>
                </a:solidFill>
                <a:effectLst/>
                <a:latin typeface="Open Sans" panose="020B0606030504020204" pitchFamily="34" charset="0"/>
              </a:rPr>
              <a:t>Apple currently has a 30 percent baseline fee, but exceptions are plentiful; in many cases, the fee falls to 15 percent. For example, a subscription-based purchase commission that automatically renews declines to 15 percent after one year. Similarly, Apple’s Small Business Program, announced in November 2020, reduces Apple’s commission to 15 percent if the developer earned less than $1 million during the previous calendar year. And Apple’s News Partner Program, announced on August 26, 2021, allows developers that create content for Apple News to qualify for a 15 percent commission rate. [1]</a:t>
            </a:r>
          </a:p>
          <a:p>
            <a:endParaRPr lang="en-US" b="0" i="0" dirty="0">
              <a:solidFill>
                <a:srgbClr val="39393A"/>
              </a:solidFill>
              <a:effectLst/>
              <a:latin typeface="Open Sans" panose="020B0606030504020204" pitchFamily="34" charset="0"/>
            </a:endParaRPr>
          </a:p>
          <a:p>
            <a:r>
              <a:rPr lang="en-US" b="0" i="0" dirty="0">
                <a:solidFill>
                  <a:srgbClr val="39393A"/>
                </a:solidFill>
                <a:effectLst/>
                <a:latin typeface="Open Sans" panose="020B0606030504020204" pitchFamily="34" charset="0"/>
              </a:rPr>
              <a:t>Google Play’s standard “service fee” for developers is 30 percent. For automatically renewing subscriptions, the service fee is 15 percent.</a:t>
            </a:r>
            <a:r>
              <a:rPr lang="en-US" b="0" i="0" u="none" strike="noStrike" baseline="30000" dirty="0">
                <a:solidFill>
                  <a:srgbClr val="62ACCA"/>
                </a:solidFill>
                <a:effectLst/>
                <a:latin typeface="Open Sans" panose="020B0606030504020204" pitchFamily="34" charset="0"/>
              </a:rPr>
              <a:t> </a:t>
            </a:r>
            <a:r>
              <a:rPr lang="en-US" b="0" i="0" dirty="0">
                <a:solidFill>
                  <a:srgbClr val="39393A"/>
                </a:solidFill>
                <a:effectLst/>
                <a:latin typeface="Open Sans" panose="020B0606030504020204" pitchFamily="34" charset="0"/>
              </a:rPr>
              <a:t>Unlike Apple’s App Store, this 15 percent rate for subscriptions does not appear to be predicated on a subscription during the previous calendar year. Google announced a “15% service fee tier” in March 2021. Enrolled developers incur a 15 percent service fee for their first $1 million of earnings each year. All earnings over $1 million incur the standard 30 percent service fee. [1]</a:t>
            </a:r>
            <a:br>
              <a:rPr lang="en-US" b="0" i="0" dirty="0">
                <a:solidFill>
                  <a:srgbClr val="39393A"/>
                </a:solidFill>
                <a:effectLst/>
                <a:latin typeface="Open Sans" panose="020B0606030504020204" pitchFamily="34" charset="0"/>
              </a:rPr>
            </a:br>
            <a:br>
              <a:rPr lang="en-US" b="0" i="0" dirty="0">
                <a:solidFill>
                  <a:srgbClr val="39393A"/>
                </a:solidFill>
                <a:effectLst/>
                <a:latin typeface="Open Sans" panose="020B0606030504020204" pitchFamily="34" charset="0"/>
              </a:rPr>
            </a:br>
            <a:r>
              <a:rPr lang="en-US" b="0" i="0" dirty="0">
                <a:solidFill>
                  <a:srgbClr val="39393A"/>
                </a:solidFill>
                <a:effectLst/>
                <a:latin typeface="Open Sans" panose="020B0606030504020204" pitchFamily="34" charset="0"/>
              </a:rPr>
              <a:t>Emphasize on how Apple and Google do not take a share of the in-app advertising revenue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1209286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9393A"/>
                </a:solidFill>
                <a:effectLst/>
                <a:latin typeface="Open Sans" panose="020B0606030504020204" pitchFamily="34" charset="0"/>
              </a:rPr>
              <a:t>As for the assertion that Apple App Store and Google Play Store are charging inflated fees because of their monopolist power to do so, the app store commissions charged by both companies are in line with commissions charged by other app stores. This rough consistency across the industry at least suggests a lack of monopoly power and profits by Apple’s and Google’s app stores. [3]</a:t>
            </a:r>
          </a:p>
          <a:p>
            <a:pPr algn="l"/>
            <a:endParaRPr lang="en-US" b="0" i="0" dirty="0">
              <a:solidFill>
                <a:srgbClr val="39393A"/>
              </a:solidFill>
              <a:effectLst/>
              <a:latin typeface="Open Sans" panose="020B0606030504020204" pitchFamily="34" charset="0"/>
            </a:endParaRPr>
          </a:p>
          <a:p>
            <a:pPr algn="l"/>
            <a:r>
              <a:rPr lang="en-US" b="0" i="0" dirty="0">
                <a:solidFill>
                  <a:srgbClr val="39393A"/>
                </a:solidFill>
                <a:effectLst/>
                <a:latin typeface="Open Sans" panose="020B0606030504020204" pitchFamily="34" charset="0"/>
              </a:rPr>
              <a:t>Both Samsung and Amazon operate app stores that distribute applications for Android devices and their own respective app-enabled devices. The Samsung Galaxy Store has a standard commission rate of 30 percent. The Galaxy Store’s terms and conditions stipulate that “an alternative revenue share rate may be established upon mutual written agreement during the certification process for an Application.” [3]</a:t>
            </a:r>
          </a:p>
          <a:p>
            <a:pPr algn="l"/>
            <a:endParaRPr lang="en-US" b="0" i="0" dirty="0">
              <a:solidFill>
                <a:srgbClr val="39393A"/>
              </a:solidFill>
              <a:effectLst/>
              <a:latin typeface="Open Sans" panose="020B0606030504020204" pitchFamily="34" charset="0"/>
            </a:endParaRPr>
          </a:p>
          <a:p>
            <a:pPr algn="l"/>
            <a:r>
              <a:rPr lang="en-US" b="0" i="0" dirty="0">
                <a:solidFill>
                  <a:srgbClr val="39393A"/>
                </a:solidFill>
                <a:effectLst/>
                <a:latin typeface="Open Sans" panose="020B0606030504020204" pitchFamily="34" charset="0"/>
              </a:rPr>
              <a:t>Amazon charges 30 percent as a standard commission for purchases made in its app store, but the company provides a lower commission rate of 20 percent for small businesses through its Small Business Accelerator Program. Certain small developers making under $1 million a year can also utilize Amazon Web Services credits amounting to 10 percent of revenue, which brings total revenue paid to developers to 90 percent.</a:t>
            </a:r>
            <a:r>
              <a:rPr lang="en-US" b="0" i="0" u="none" strike="noStrike" baseline="30000" dirty="0">
                <a:solidFill>
                  <a:srgbClr val="62ACCA"/>
                </a:solidFill>
                <a:effectLst/>
                <a:latin typeface="Open Sans" panose="020B0606030504020204" pitchFamily="34" charset="0"/>
              </a:rPr>
              <a:t>19</a:t>
            </a:r>
            <a:r>
              <a:rPr lang="en-US" b="0" i="0" dirty="0">
                <a:solidFill>
                  <a:srgbClr val="39393A"/>
                </a:solidFill>
                <a:effectLst/>
                <a:latin typeface="Open Sans" panose="020B0606030504020204" pitchFamily="34" charset="0"/>
              </a:rPr>
              <a:t> In-app subscription payments for movies and TV subscriptions incur a 20 percent commission.</a:t>
            </a:r>
          </a:p>
          <a:p>
            <a:pPr algn="l"/>
            <a:r>
              <a:rPr lang="en-US" b="0" i="0" dirty="0">
                <a:solidFill>
                  <a:srgbClr val="39393A"/>
                </a:solidFill>
                <a:effectLst/>
                <a:latin typeface="Open Sans" panose="020B0606030504020204" pitchFamily="34" charset="0"/>
              </a:rPr>
              <a:t>The Microsoft Store assesses a 30 percent store fee for Xbox console apps purchased on a </a:t>
            </a:r>
            <a:r>
              <a:rPr lang="en-US" b="0" i="0" dirty="0" err="1">
                <a:solidFill>
                  <a:srgbClr val="39393A"/>
                </a:solidFill>
                <a:effectLst/>
                <a:latin typeface="Open Sans" panose="020B0606030504020204" pitchFamily="34" charset="0"/>
              </a:rPr>
              <a:t>nonsubscription</a:t>
            </a:r>
            <a:r>
              <a:rPr lang="en-US" b="0" i="0" dirty="0">
                <a:solidFill>
                  <a:srgbClr val="39393A"/>
                </a:solidFill>
                <a:effectLst/>
                <a:latin typeface="Open Sans" panose="020B0606030504020204" pitchFamily="34" charset="0"/>
              </a:rPr>
              <a:t> basis. The fee applies to Xbox console games, in-app purchases on Xbox consoles, and apps and in-app purchases on Windows 8 devices, including phones. A 15 percent store fee is applied to apps and in-app purchases from the Microsoft Store that are not included in the above criteria. A 12 percent store fee is applied to any game purchases or in-game purchases, after August 1, 2021, that are not included in the aforementioned criteria. This has been understood to include PC games. [3]</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20637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Graphics Explanation</a:t>
            </a:r>
            <a:br>
              <a:rPr lang="en-US" dirty="0"/>
            </a:br>
            <a:r>
              <a:rPr lang="en-US" dirty="0"/>
              <a:t>As of January 2022, Apple has paid out $260 billion to iOS developers, a figure that has increased steadily for years. As of July 2021, Google has paid out $120 billion to Android app developers. The size and scope of Google’s and Apple’s app stores enable developers to achieve distribution and profitability that would otherwise be unlikely or perhaps even impossible. These two roads to success at scale exist alongside all the other options for developer success in the marketplace. [3]</a:t>
            </a:r>
          </a:p>
          <a:p>
            <a:endParaRPr lang="en-US" dirty="0"/>
          </a:p>
          <a:p>
            <a:r>
              <a:rPr lang="en-US" b="0" i="0" dirty="0">
                <a:solidFill>
                  <a:srgbClr val="001E20"/>
                </a:solidFill>
                <a:effectLst/>
                <a:latin typeface="Aileron"/>
              </a:rPr>
              <a:t>The Apple App Store provides an additional benefit to developers by enabling them to piggyback on Apple’s valuable reputation for security. Developers whose apps meet Apple’s high standards for inclusion in its app store can skip starting from scratch to earn that trust with consumers. This increases their efficiency in catering to consumers who place a premium on heightened security and quality in apps. Again, this path sits alongside Google’s more open and permissive model and all the other options for app developers to distribute their products. [3]</a:t>
            </a:r>
          </a:p>
          <a:p>
            <a:endParaRPr lang="en-US" b="0" i="0" dirty="0">
              <a:solidFill>
                <a:srgbClr val="001E20"/>
              </a:solidFill>
              <a:effectLst/>
              <a:latin typeface="Aileron"/>
            </a:endParaRPr>
          </a:p>
          <a:p>
            <a:r>
              <a:rPr lang="en-US" b="0" i="0" dirty="0">
                <a:solidFill>
                  <a:srgbClr val="001E20"/>
                </a:solidFill>
                <a:effectLst/>
                <a:latin typeface="Aileron"/>
              </a:rPr>
              <a:t>Indeed, far from being exploited by the scope and size of the two largest app stores, developers derive significant advantages from the economies of scale inherent in the massive distribution systems of the Apple App Store and Google Play.</a:t>
            </a:r>
            <a:br>
              <a:rPr lang="en-US" b="0" i="0" dirty="0">
                <a:solidFill>
                  <a:srgbClr val="001E20"/>
                </a:solidFill>
                <a:effectLst/>
                <a:latin typeface="Aileron"/>
              </a:rPr>
            </a:br>
            <a:br>
              <a:rPr lang="en-US" b="0" i="0" dirty="0">
                <a:solidFill>
                  <a:srgbClr val="001E20"/>
                </a:solidFill>
                <a:effectLst/>
                <a:latin typeface="Aileron"/>
              </a:rPr>
            </a:br>
            <a:r>
              <a:rPr lang="en-US" b="0" i="0" dirty="0">
                <a:solidFill>
                  <a:srgbClr val="001E20"/>
                </a:solidFill>
                <a:effectLst/>
                <a:latin typeface="Aileron"/>
              </a:rPr>
              <a:t>To proceed to regulate the Open App Markets Act which consists of poor initial analysis increases the risk of unintended and harmful consequences. These types of regulatory schemes should be abandoned in order to preserve innovation in the marketplace and benefit to consumers. </a:t>
            </a:r>
            <a:r>
              <a:rPr lang="en-US" b="0" i="0">
                <a:solidFill>
                  <a:srgbClr val="001E20"/>
                </a:solidFill>
                <a:effectLst/>
                <a:latin typeface="Aileron"/>
              </a:rPr>
              <a:t>[1]</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3643743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cap="all" dirty="0">
                <a:solidFill>
                  <a:srgbClr val="FFFFFF"/>
                </a:solidFill>
                <a:effectLst/>
                <a:latin typeface="+mn-lt"/>
              </a:rPr>
              <a:t>KEY FINDINGS FROM THE BELOW CREDIBLE AUTHOR: </a:t>
            </a:r>
            <a:br>
              <a:rPr lang="en-US" b="1" i="0" cap="all" dirty="0">
                <a:solidFill>
                  <a:srgbClr val="FFFFFF"/>
                </a:solidFill>
                <a:effectLst/>
                <a:latin typeface="Open Sans" panose="020B0606030504020204" pitchFamily="34" charset="0"/>
              </a:rPr>
            </a:br>
            <a:r>
              <a:rPr lang="en-US" b="1" i="0" cap="all" dirty="0">
                <a:solidFill>
                  <a:srgbClr val="FFFFFF"/>
                </a:solidFill>
                <a:effectLst/>
                <a:latin typeface="Open Sans" panose="020B0606030504020204" pitchFamily="34" charset="0"/>
              </a:rPr>
              <a:t>JESSICA MELUGIN</a:t>
            </a:r>
          </a:p>
          <a:p>
            <a:r>
              <a:rPr lang="en-US" dirty="0"/>
              <a:t>Director of the Center for Technology &amp; Innovation</a:t>
            </a:r>
          </a:p>
          <a:p>
            <a:r>
              <a:rPr lang="en-US" b="0" i="0" dirty="0">
                <a:solidFill>
                  <a:srgbClr val="14171A"/>
                </a:solidFill>
                <a:effectLst/>
                <a:latin typeface="Noto Serif" panose="02020600060500020200" pitchFamily="18" charset="0"/>
              </a:rPr>
              <a:t>“Jessica </a:t>
            </a:r>
            <a:r>
              <a:rPr lang="en-US" b="0" i="0" dirty="0" err="1">
                <a:solidFill>
                  <a:srgbClr val="14171A"/>
                </a:solidFill>
                <a:effectLst/>
                <a:latin typeface="Noto Serif" panose="02020600060500020200" pitchFamily="18" charset="0"/>
              </a:rPr>
              <a:t>Melugin</a:t>
            </a:r>
            <a:r>
              <a:rPr lang="en-US" b="0" i="0" dirty="0">
                <a:solidFill>
                  <a:srgbClr val="14171A"/>
                </a:solidFill>
                <a:effectLst/>
                <a:latin typeface="Noto Serif" panose="02020600060500020200" pitchFamily="18" charset="0"/>
              </a:rPr>
              <a:t> is director of the Center for Technology &amp; Innovation at the Competitive Enterprise Institute. Her research focuses on technology issues including antitrust, online privacy, Internet taxation, telecommunications, social media content and net neutrality regulation. Her writings have appeared in The New York Times, Wall Street Journal, Financial Times, USA Today, Bloomberg Law, National Review, Forbes, Fortune, The Hill, Washington Examiner, The Washington Times, </a:t>
            </a:r>
            <a:r>
              <a:rPr lang="en-US" b="0" i="0" u="none" strike="noStrike" dirty="0">
                <a:solidFill>
                  <a:srgbClr val="007BFF"/>
                </a:solidFill>
                <a:effectLst/>
                <a:latin typeface="Noto Serif" panose="02020600060500020200" pitchFamily="18" charset="0"/>
                <a:hlinkClick r:id="rId3"/>
              </a:rPr>
              <a:t>FoxNews.com</a:t>
            </a:r>
            <a:r>
              <a:rPr lang="en-US" b="0" i="0" dirty="0">
                <a:solidFill>
                  <a:srgbClr val="14171A"/>
                </a:solidFill>
                <a:effectLst/>
                <a:latin typeface="Noto Serif" panose="02020600060500020200" pitchFamily="18" charset="0"/>
              </a:rPr>
              <a:t>, </a:t>
            </a:r>
            <a:r>
              <a:rPr lang="en-US" b="0" i="0" u="none" strike="noStrike" dirty="0">
                <a:solidFill>
                  <a:srgbClr val="007BFF"/>
                </a:solidFill>
                <a:effectLst/>
                <a:latin typeface="Noto Serif" panose="02020600060500020200" pitchFamily="18" charset="0"/>
                <a:hlinkClick r:id="rId4"/>
              </a:rPr>
              <a:t>CNBC.com</a:t>
            </a:r>
            <a:r>
              <a:rPr lang="en-US" b="0" i="0" dirty="0">
                <a:solidFill>
                  <a:srgbClr val="14171A"/>
                </a:solidFill>
                <a:effectLst/>
                <a:latin typeface="Noto Serif" panose="02020600060500020200" pitchFamily="18" charset="0"/>
              </a:rPr>
              <a:t>, various regional papers. She has been cited in The Washington Post, Politico, U.S. News and World Report and Variety, among many other publications. Ms. </a:t>
            </a:r>
            <a:r>
              <a:rPr lang="en-US" b="0" i="0" dirty="0" err="1">
                <a:solidFill>
                  <a:srgbClr val="14171A"/>
                </a:solidFill>
                <a:effectLst/>
                <a:latin typeface="Noto Serif" panose="02020600060500020200" pitchFamily="18" charset="0"/>
              </a:rPr>
              <a:t>Melugin</a:t>
            </a:r>
            <a:r>
              <a:rPr lang="en-US" b="0" i="0" dirty="0">
                <a:solidFill>
                  <a:srgbClr val="14171A"/>
                </a:solidFill>
                <a:effectLst/>
                <a:latin typeface="Noto Serif" panose="02020600060500020200" pitchFamily="18" charset="0"/>
              </a:rPr>
              <a:t> has appeared on Fox News, CSPAN’s Washington Journal, CNBC’s Power Lunch, and Varney &amp; Co. on Fox Business Network. She’s been featured on NPR’s Marketplace, The David Webb Show on SiriusXM, and is regularly interviewed on terrestrial radio programs.”</a:t>
            </a:r>
          </a:p>
          <a:p>
            <a:r>
              <a:rPr lang="en-US" dirty="0">
                <a:hlinkClick r:id="rId5"/>
              </a:rPr>
              <a:t>Jessica </a:t>
            </a:r>
            <a:r>
              <a:rPr lang="en-US" dirty="0" err="1">
                <a:hlinkClick r:id="rId5"/>
              </a:rPr>
              <a:t>Melugin</a:t>
            </a:r>
            <a:r>
              <a:rPr lang="en-US" dirty="0">
                <a:hlinkClick r:id="rId5"/>
              </a:rPr>
              <a:t> - Competitive Enterprise Institute (cei.org)</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1424589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customXml" Target="../ink/ink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grpSp>
        <p:nvGrpSpPr>
          <p:cNvPr id="7" name="Group 6">
            <a:extLst>
              <a:ext uri="{FF2B5EF4-FFF2-40B4-BE49-F238E27FC236}">
                <a16:creationId xmlns:a16="http://schemas.microsoft.com/office/drawing/2014/main" id="{49DA77B9-678E-3048-ADB3-2F79EE14E987}"/>
              </a:ext>
            </a:extLst>
          </p:cNvPr>
          <p:cNvGrpSpPr/>
          <p:nvPr/>
        </p:nvGrpSpPr>
        <p:grpSpPr>
          <a:xfrm>
            <a:off x="655163" y="3987729"/>
            <a:ext cx="914400" cy="868964"/>
            <a:chOff x="655163" y="3987729"/>
            <a:chExt cx="914400" cy="868964"/>
          </a:xfrm>
        </p:grpSpPr>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914400" y="398772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https://492152-1554050-1-raikfcquaxqncofqfm.stackpathdns.com/wp-content/uploads/2019/10/dontdownloadthissong-675-sized.png">
              <a:hlinkClick r:id="rId3"/>
              <a:extLst>
                <a:ext uri="{FF2B5EF4-FFF2-40B4-BE49-F238E27FC236}">
                  <a16:creationId xmlns:a16="http://schemas.microsoft.com/office/drawing/2014/main" id="{05EB6802-21D4-A94E-ABC5-3D1A456FA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3901186"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611807"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2" descr="Video for welcome to life tom scott">
              <a:hlinkClick r:id="rId4"/>
              <a:extLst>
                <a:ext uri="{FF2B5EF4-FFF2-40B4-BE49-F238E27FC236}">
                  <a16:creationId xmlns:a16="http://schemas.microsoft.com/office/drawing/2014/main" id="{DC29AB0D-24A7-8F4C-98DC-631F5F73E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3"/>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lnSpcReduction="10000"/>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a:p>
            <a:r>
              <a:rPr lang="en-US" dirty="0"/>
              <a:t>Subscribe to the Discussion Board</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lnSpcReduction="10000"/>
          </a:bodyPr>
          <a:lstStyle/>
          <a:p>
            <a:r>
              <a:rPr lang="en-US" dirty="0"/>
              <a:t>Decide how, if at all, you, or people in general, should change their online activities.</a:t>
            </a:r>
          </a:p>
          <a:p>
            <a:r>
              <a:rPr lang="en-US" dirty="0"/>
              <a:t>Example considerations:</a:t>
            </a:r>
          </a:p>
          <a:p>
            <a:pPr lvl="1"/>
            <a:r>
              <a:rPr lang="en-US" dirty="0"/>
              <a:t>What impression would the profile make on a potential employer?</a:t>
            </a:r>
          </a:p>
          <a:p>
            <a:pPr lvl="1"/>
            <a:r>
              <a:rPr lang="en-US" dirty="0"/>
              <a:t>What would an elder family member (or equivalent) think?</a:t>
            </a:r>
          </a:p>
          <a:p>
            <a:pPr lvl="1"/>
            <a:r>
              <a:rPr lang="en-US" dirty="0"/>
              <a:t>Are you comfortable with what you found or did not find?</a:t>
            </a:r>
          </a:p>
          <a:p>
            <a:pPr lvl="1"/>
            <a:r>
              <a:rPr lang="en-US" dirty="0"/>
              <a:t>Do you believe protecting your privacy is important or needed?</a:t>
            </a:r>
          </a:p>
          <a:p>
            <a:r>
              <a:rPr lang="en-US" dirty="0"/>
              <a:t>Refer to search results to support your conclusion</a:t>
            </a:r>
          </a:p>
          <a:p>
            <a:r>
              <a:rPr lang="en-US" dirty="0"/>
              <a:t>5 High quality sources still required</a:t>
            </a:r>
          </a:p>
          <a:p>
            <a:pPr lvl="1"/>
            <a:r>
              <a:rPr lang="en-US" dirty="0"/>
              <a:t>Sites used in search techniques do not count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Who owns ai art?</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Emma Herman 1</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261045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Laws</a:t>
            </a:r>
          </a:p>
        </p:txBody>
      </p:sp>
      <p:sp>
        <p:nvSpPr>
          <p:cNvPr id="3" name="Content Placeholder 2"/>
          <p:cNvSpPr>
            <a:spLocks noGrp="1"/>
          </p:cNvSpPr>
          <p:nvPr>
            <p:ph sz="half" idx="1"/>
          </p:nvPr>
        </p:nvSpPr>
        <p:spPr/>
        <p:txBody>
          <a:bodyPr/>
          <a:lstStyle/>
          <a:p>
            <a:r>
              <a:rPr lang="en-US" dirty="0"/>
              <a:t>A human being must be the one to create the work </a:t>
            </a:r>
          </a:p>
          <a:p>
            <a:r>
              <a:rPr lang="en-US" dirty="0"/>
              <a:t>The creator of the work (primarily art) gets automatic rights</a:t>
            </a:r>
          </a:p>
          <a:p>
            <a:r>
              <a:rPr lang="en-US" dirty="0"/>
              <a:t>AI Generated Images cannot be copyrighted </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Emma Herman 2</a:t>
            </a:r>
            <a:endParaRPr lang="en-US" sz="1400" dirty="0">
              <a:solidFill>
                <a:schemeClr val="tx1"/>
              </a:solidFill>
              <a:latin typeface="+mj-lt"/>
            </a:endParaRPr>
          </a:p>
        </p:txBody>
      </p:sp>
      <p:pic>
        <p:nvPicPr>
          <p:cNvPr id="2050" name="Picture 2" descr="Will Divergent Copyright Laws Between the US and UK Influence Where You Do  Business as an Artificial Intelligence Company? | Rothwell, Figg, Ernst &amp;  Manbeck, P.C. - JDSupra">
            <a:extLst>
              <a:ext uri="{FF2B5EF4-FFF2-40B4-BE49-F238E27FC236}">
                <a16:creationId xmlns:a16="http://schemas.microsoft.com/office/drawing/2014/main" id="{37790944-6D4B-0F88-626E-402DD118C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805" y="1779172"/>
            <a:ext cx="4605753" cy="1746348"/>
          </a:xfrm>
          <a:prstGeom prst="rect">
            <a:avLst/>
          </a:prstGeom>
          <a:noFill/>
          <a:ln w="381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72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Creator of the AI</a:t>
            </a:r>
          </a:p>
        </p:txBody>
      </p:sp>
      <p:sp>
        <p:nvSpPr>
          <p:cNvPr id="3" name="Content Placeholder 2"/>
          <p:cNvSpPr>
            <a:spLocks noGrp="1"/>
          </p:cNvSpPr>
          <p:nvPr>
            <p:ph sz="half" idx="1"/>
          </p:nvPr>
        </p:nvSpPr>
        <p:spPr/>
        <p:txBody>
          <a:bodyPr/>
          <a:lstStyle/>
          <a:p>
            <a:r>
              <a:rPr lang="en-US" dirty="0"/>
              <a:t>Terms and conditions</a:t>
            </a:r>
          </a:p>
          <a:p>
            <a:r>
              <a:rPr lang="en-US" dirty="0"/>
              <a:t>Allows selling and Reprinting</a:t>
            </a:r>
          </a:p>
          <a:p>
            <a:r>
              <a:rPr lang="en-US" dirty="0"/>
              <a:t>Subject to change</a:t>
            </a:r>
          </a:p>
        </p:txBody>
      </p:sp>
      <p:sp>
        <p:nvSpPr>
          <p:cNvPr id="4" name="Content Placeholder 3"/>
          <p:cNvSpPr>
            <a:spLocks noGrp="1"/>
          </p:cNvSpPr>
          <p:nvPr>
            <p:ph sz="half" idx="2"/>
          </p:nvPr>
        </p:nvSpPr>
        <p:spPr>
          <a:xfrm>
            <a:off x="5232400" y="1352551"/>
            <a:ext cx="2722138" cy="33528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Emma Herman 3</a:t>
            </a:r>
            <a:endParaRPr lang="en-US" sz="1400" dirty="0">
              <a:solidFill>
                <a:schemeClr val="tx1"/>
              </a:solidFill>
              <a:latin typeface="+mj-lt"/>
            </a:endParaRPr>
          </a:p>
        </p:txBody>
      </p:sp>
      <p:pic>
        <p:nvPicPr>
          <p:cNvPr id="1026" name="Picture 2" descr="Ai generated pic of a medieval painting of the wifi not working | DALL-E |  Know Your Meme">
            <a:extLst>
              <a:ext uri="{FF2B5EF4-FFF2-40B4-BE49-F238E27FC236}">
                <a16:creationId xmlns:a16="http://schemas.microsoft.com/office/drawing/2014/main" id="{59650CE1-EEA5-C816-0072-E4C63308A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302" y="751522"/>
            <a:ext cx="3230138" cy="413825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716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Creator of the prompt</a:t>
            </a:r>
          </a:p>
        </p:txBody>
      </p:sp>
      <p:sp>
        <p:nvSpPr>
          <p:cNvPr id="3" name="Content Placeholder 2"/>
          <p:cNvSpPr>
            <a:spLocks noGrp="1"/>
          </p:cNvSpPr>
          <p:nvPr>
            <p:ph sz="half" idx="1"/>
          </p:nvPr>
        </p:nvSpPr>
        <p:spPr/>
        <p:txBody>
          <a:bodyPr/>
          <a:lstStyle/>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Emma Herman 4</a:t>
            </a:r>
          </a:p>
        </p:txBody>
      </p:sp>
      <p:sp>
        <p:nvSpPr>
          <p:cNvPr id="10" name="TextBox 9">
            <a:extLst>
              <a:ext uri="{FF2B5EF4-FFF2-40B4-BE49-F238E27FC236}">
                <a16:creationId xmlns:a16="http://schemas.microsoft.com/office/drawing/2014/main" id="{3D8D76DA-AC41-1809-20F7-F1DF673668F4}"/>
              </a:ext>
            </a:extLst>
          </p:cNvPr>
          <p:cNvSpPr txBox="1"/>
          <p:nvPr/>
        </p:nvSpPr>
        <p:spPr>
          <a:xfrm>
            <a:off x="685800" y="1383529"/>
            <a:ext cx="4597400" cy="1754326"/>
          </a:xfrm>
          <a:prstGeom prst="rect">
            <a:avLst/>
          </a:prstGeom>
          <a:noFill/>
        </p:spPr>
        <p:txBody>
          <a:bodyPr wrap="square">
            <a:spAutoFit/>
          </a:bodyPr>
          <a:lstStyle/>
          <a:p>
            <a:r>
              <a:rPr lang="en-US" dirty="0"/>
              <a:t>Cannot copyright the work</a:t>
            </a:r>
          </a:p>
          <a:p>
            <a:endParaRPr lang="en-US" dirty="0"/>
          </a:p>
          <a:p>
            <a:r>
              <a:rPr lang="en-US" dirty="0"/>
              <a:t>May Distribute and Profit off of the created work</a:t>
            </a:r>
          </a:p>
          <a:p>
            <a:endParaRPr lang="en-US" dirty="0"/>
          </a:p>
          <a:p>
            <a:r>
              <a:rPr lang="en-US" dirty="0"/>
              <a:t>They own the art, but it is still public domain. </a:t>
            </a:r>
          </a:p>
        </p:txBody>
      </p:sp>
      <p:pic>
        <p:nvPicPr>
          <p:cNvPr id="3074" name="Picture 2" descr="Artists Protest AI Art by Generating Images of ...">
            <a:extLst>
              <a:ext uri="{FF2B5EF4-FFF2-40B4-BE49-F238E27FC236}">
                <a16:creationId xmlns:a16="http://schemas.microsoft.com/office/drawing/2014/main" id="{06E4CEBC-E638-A652-6D80-EE109C9BA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935" y="971959"/>
            <a:ext cx="3484563" cy="341210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5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ai itself</a:t>
            </a:r>
          </a:p>
        </p:txBody>
      </p:sp>
      <p:sp>
        <p:nvSpPr>
          <p:cNvPr id="3" name="Content Placeholder 2"/>
          <p:cNvSpPr>
            <a:spLocks noGrp="1"/>
          </p:cNvSpPr>
          <p:nvPr>
            <p:ph sz="half" idx="1"/>
          </p:nvPr>
        </p:nvSpPr>
        <p:spPr/>
        <p:txBody>
          <a:bodyPr/>
          <a:lstStyle/>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Emma Herman 5</a:t>
            </a:r>
          </a:p>
        </p:txBody>
      </p:sp>
      <p:sp>
        <p:nvSpPr>
          <p:cNvPr id="10" name="TextBox 9">
            <a:extLst>
              <a:ext uri="{FF2B5EF4-FFF2-40B4-BE49-F238E27FC236}">
                <a16:creationId xmlns:a16="http://schemas.microsoft.com/office/drawing/2014/main" id="{3D8D76DA-AC41-1809-20F7-F1DF673668F4}"/>
              </a:ext>
            </a:extLst>
          </p:cNvPr>
          <p:cNvSpPr txBox="1"/>
          <p:nvPr/>
        </p:nvSpPr>
        <p:spPr>
          <a:xfrm>
            <a:off x="685800" y="1352551"/>
            <a:ext cx="4597400" cy="1477328"/>
          </a:xfrm>
          <a:prstGeom prst="rect">
            <a:avLst/>
          </a:prstGeom>
          <a:noFill/>
        </p:spPr>
        <p:txBody>
          <a:bodyPr wrap="square">
            <a:spAutoFit/>
          </a:bodyPr>
          <a:lstStyle/>
          <a:p>
            <a:r>
              <a:rPr lang="en-US" dirty="0"/>
              <a:t>The AI is the artist</a:t>
            </a:r>
          </a:p>
          <a:p>
            <a:endParaRPr lang="en-US" dirty="0"/>
          </a:p>
          <a:p>
            <a:r>
              <a:rPr lang="en-US" dirty="0"/>
              <a:t>Copyright laws prevent this </a:t>
            </a:r>
          </a:p>
          <a:p>
            <a:endParaRPr lang="en-US" dirty="0"/>
          </a:p>
          <a:p>
            <a:r>
              <a:rPr lang="en-US" dirty="0"/>
              <a:t>Naruto the Monkey</a:t>
            </a:r>
          </a:p>
        </p:txBody>
      </p:sp>
      <p:pic>
        <p:nvPicPr>
          <p:cNvPr id="4098" name="Picture 2" descr="This AI-Generated Artwork Won 1st Place At Fine Arts Contest And Enraged  Artists | Bored Panda">
            <a:extLst>
              <a:ext uri="{FF2B5EF4-FFF2-40B4-BE49-F238E27FC236}">
                <a16:creationId xmlns:a16="http://schemas.microsoft.com/office/drawing/2014/main" id="{C62A5D75-F2C8-EE54-9F52-6692935A3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325" y="1060706"/>
            <a:ext cx="4570270" cy="267687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32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Nobody owns AI art</a:t>
            </a:r>
          </a:p>
          <a:p>
            <a:endParaRPr lang="en-US" dirty="0"/>
          </a:p>
          <a:p>
            <a:r>
              <a:rPr lang="en-US" dirty="0"/>
              <a:t>It is public domain if the creator of the AI states in the terms of service </a:t>
            </a:r>
          </a:p>
          <a:p>
            <a:endParaRPr lang="en-US" dirty="0"/>
          </a:p>
          <a:p>
            <a:r>
              <a:rPr lang="en-US" dirty="0"/>
              <a:t>It is the responsibility of the prompt writer but a copyright cannot be placed on the art. </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Emma Herman 6</a:t>
            </a:r>
            <a:endParaRPr lang="en-US" sz="1400" dirty="0">
              <a:solidFill>
                <a:schemeClr val="tx1"/>
              </a:solidFill>
              <a:latin typeface="+mj-lt"/>
            </a:endParaRPr>
          </a:p>
        </p:txBody>
      </p:sp>
      <p:pic>
        <p:nvPicPr>
          <p:cNvPr id="5122" name="Picture 2" descr="AI Image Generators Keep Messing Up Hands. Here's Why.">
            <a:extLst>
              <a:ext uri="{FF2B5EF4-FFF2-40B4-BE49-F238E27FC236}">
                <a16:creationId xmlns:a16="http://schemas.microsoft.com/office/drawing/2014/main" id="{CFEA07E7-0BAA-AB59-513A-23589C50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70310"/>
            <a:ext cx="3853180" cy="398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47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r>
              <a:rPr lang="en-US" dirty="0"/>
              <a:t>[1] </a:t>
            </a:r>
            <a:r>
              <a:rPr lang="en-US" dirty="0">
                <a:effectLst/>
              </a:rPr>
              <a:t>Cullinane, Susannah. “Monkey Does Not Own Selfie Copyright, Appeals Court Rules.” </a:t>
            </a:r>
            <a:r>
              <a:rPr lang="en-US" i="1" dirty="0">
                <a:effectLst/>
              </a:rPr>
              <a:t>CNN</a:t>
            </a:r>
            <a:r>
              <a:rPr lang="en-US" dirty="0">
                <a:effectLst/>
              </a:rPr>
              <a:t>, Cable News Network, 24 Apr. 2018, https://www.cnn.com/2018/04/24/us/monkey-selfie-peta-appeal/index.html. </a:t>
            </a:r>
          </a:p>
          <a:p>
            <a:r>
              <a:rPr lang="en-US" dirty="0">
                <a:effectLst/>
              </a:rPr>
              <a:t>[2] Lang, Jamie. “U.S. Copyright Office Says AI-Generated Images Do Not Qualify for Copyright Protection.” </a:t>
            </a:r>
            <a:r>
              <a:rPr lang="en-US" i="1" dirty="0">
                <a:effectLst/>
              </a:rPr>
              <a:t>Cartoon Brew</a:t>
            </a:r>
            <a:r>
              <a:rPr lang="en-US" dirty="0">
                <a:effectLst/>
              </a:rPr>
              <a:t>, Toggle Navigation       Sign </a:t>
            </a:r>
            <a:r>
              <a:rPr lang="en-US" dirty="0" err="1">
                <a:effectLst/>
              </a:rPr>
              <a:t>InMembership</a:t>
            </a:r>
            <a:r>
              <a:rPr lang="en-US" dirty="0">
                <a:effectLst/>
              </a:rPr>
              <a:t> Manage Account Film TV Shorts Awards Tech VFX CG Animation VR/AR/MR Tools Biz Business Box Office Report Artist Rights Studios Cities Bay Area London Los Angeles Montreal New York City Vancouver Paris Toronto Charts &amp; Data LIST: 2022 Animated Features LIST: 2022 New Animated Series For Broadcast, Streaming &amp; Cable Top 50 Most-Viewed Indie </a:t>
            </a:r>
            <a:r>
              <a:rPr lang="en-US" dirty="0" err="1">
                <a:effectLst/>
              </a:rPr>
              <a:t>Youtube</a:t>
            </a:r>
            <a:r>
              <a:rPr lang="en-US" dirty="0">
                <a:effectLst/>
              </a:rPr>
              <a:t> Shorts Streaming Animation Guide Search: Film TV Shorts Interviews Business VFX/Tech Artist Rights Box Office Festivals, 28 Feb. 2023, https://www.cartoonbrew.com/law/midjourney-ai-images-us-copyright-office-226437.html. </a:t>
            </a:r>
          </a:p>
          <a:p>
            <a:r>
              <a:rPr lang="en-US" dirty="0">
                <a:effectLst/>
              </a:rPr>
              <a:t>[3] Mathur, </a:t>
            </a:r>
            <a:r>
              <a:rPr lang="en-US" dirty="0" err="1">
                <a:effectLst/>
              </a:rPr>
              <a:t>Atreya</a:t>
            </a:r>
            <a:r>
              <a:rPr lang="en-US" dirty="0">
                <a:effectLst/>
              </a:rPr>
              <a:t>. “Art-</a:t>
            </a:r>
            <a:r>
              <a:rPr lang="en-US" dirty="0" err="1">
                <a:effectLst/>
              </a:rPr>
              <a:t>Istic</a:t>
            </a:r>
            <a:r>
              <a:rPr lang="en-US" dirty="0">
                <a:effectLst/>
              </a:rPr>
              <a:t> or Art-</a:t>
            </a:r>
            <a:r>
              <a:rPr lang="en-US" dirty="0" err="1">
                <a:effectLst/>
              </a:rPr>
              <a:t>Ificial</a:t>
            </a:r>
            <a:r>
              <a:rPr lang="en-US" dirty="0">
                <a:effectLst/>
              </a:rPr>
              <a:t>? Ownership and Copyright Concerns in AI-Generated Artwork.” </a:t>
            </a:r>
            <a:r>
              <a:rPr lang="en-US" i="1" dirty="0">
                <a:effectLst/>
              </a:rPr>
              <a:t>Center for Art Law</a:t>
            </a:r>
            <a:r>
              <a:rPr lang="en-US" dirty="0">
                <a:effectLst/>
              </a:rPr>
              <a:t>, 6 Jan. 2023, https://itsartlaw.org/2022/11/21/artistic-or-artificial-ai/. </a:t>
            </a:r>
          </a:p>
          <a:p>
            <a:r>
              <a:rPr lang="en-US" dirty="0">
                <a:effectLst/>
              </a:rPr>
              <a:t>[4] </a:t>
            </a:r>
            <a:r>
              <a:rPr lang="en-US" dirty="0" err="1">
                <a:effectLst/>
              </a:rPr>
              <a:t>Nanou</a:t>
            </a:r>
            <a:r>
              <a:rPr lang="en-US" dirty="0">
                <a:effectLst/>
              </a:rPr>
              <a:t>, Electra. “How to Generate and Use AI Art Ethically.” </a:t>
            </a:r>
            <a:r>
              <a:rPr lang="en-US" i="1" dirty="0">
                <a:effectLst/>
              </a:rPr>
              <a:t>MUO</a:t>
            </a:r>
            <a:r>
              <a:rPr lang="en-US" dirty="0">
                <a:effectLst/>
              </a:rPr>
              <a:t>, 20 Jan. 2023, https://www.makeuseof.com/how-to-use-ai-art-ethically/#:~:text=Don't%20Try%20to%20Profit%20From%20AI%2DGenerated%20Art&amp;text=The%20artwork%20may%20be%20based,monetizing%20it%20in%20any%20way. </a:t>
            </a:r>
          </a:p>
          <a:p>
            <a:r>
              <a:rPr lang="en-US" dirty="0">
                <a:effectLst/>
              </a:rPr>
              <a:t>[5] Vincent, James. “The Scary Truth about AI Copyright Is Nobody Knows What Will Happen Next.” </a:t>
            </a:r>
            <a:r>
              <a:rPr lang="en-US" i="1" dirty="0">
                <a:effectLst/>
              </a:rPr>
              <a:t>The Verge</a:t>
            </a:r>
            <a:r>
              <a:rPr lang="en-US" dirty="0">
                <a:effectLst/>
              </a:rPr>
              <a:t>, 15 Nov. 2022, https://www.theverge.com/23444685/generative-ai-copyright-infringement-legal-fair-use-training-data. </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Emma Herman 7</a:t>
            </a:r>
            <a:endParaRPr lang="en-US" sz="1400" dirty="0">
              <a:solidFill>
                <a:schemeClr val="tx1"/>
              </a:solidFill>
              <a:latin typeface="+mj-lt"/>
            </a:endParaRPr>
          </a:p>
        </p:txBody>
      </p:sp>
    </p:spTree>
    <p:extLst>
      <p:ext uri="{BB962C8B-B14F-4D97-AF65-F5344CB8AC3E}">
        <p14:creationId xmlns:p14="http://schemas.microsoft.com/office/powerpoint/2010/main" val="216359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 Apple and Google </a:t>
            </a:r>
            <a:br>
              <a:rPr lang="en-US" dirty="0"/>
            </a:br>
            <a:r>
              <a:rPr lang="en-US" dirty="0"/>
              <a:t>hold monopoly power</a:t>
            </a:r>
            <a:br>
              <a:rPr lang="en-US" dirty="0"/>
            </a:br>
            <a:r>
              <a:rPr lang="en-US" dirty="0"/>
              <a:t>over App Store?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Aman Gupta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6327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E9598-25FC-639A-73A8-CC34FBFA0FC7}"/>
              </a:ext>
            </a:extLst>
          </p:cNvPr>
          <p:cNvSpPr>
            <a:spLocks noGrp="1"/>
          </p:cNvSpPr>
          <p:nvPr>
            <p:ph type="title"/>
          </p:nvPr>
        </p:nvSpPr>
        <p:spPr/>
        <p:txBody>
          <a:bodyPr/>
          <a:lstStyle/>
          <a:p>
            <a:r>
              <a:rPr lang="en-US" dirty="0"/>
              <a:t>Open App Markets (OAM) act</a:t>
            </a:r>
          </a:p>
        </p:txBody>
      </p:sp>
      <p:sp>
        <p:nvSpPr>
          <p:cNvPr id="3" name="Content Placeholder 2">
            <a:extLst>
              <a:ext uri="{FF2B5EF4-FFF2-40B4-BE49-F238E27FC236}">
                <a16:creationId xmlns:a16="http://schemas.microsoft.com/office/drawing/2014/main" id="{F618C18E-9DB7-EC9B-108C-9709B745B3B4}"/>
              </a:ext>
            </a:extLst>
          </p:cNvPr>
          <p:cNvSpPr>
            <a:spLocks noGrp="1"/>
          </p:cNvSpPr>
          <p:nvPr>
            <p:ph sz="half" idx="1"/>
          </p:nvPr>
        </p:nvSpPr>
        <p:spPr/>
        <p:txBody>
          <a:bodyPr/>
          <a:lstStyle/>
          <a:p>
            <a:pPr>
              <a:lnSpc>
                <a:spcPct val="200000"/>
              </a:lnSpc>
            </a:pPr>
            <a:r>
              <a:rPr lang="en-US" dirty="0"/>
              <a:t>Legislation to help App Developers bypass Apple/Google App Store fees and policies </a:t>
            </a:r>
          </a:p>
          <a:p>
            <a:pPr lvl="1">
              <a:lnSpc>
                <a:spcPct val="200000"/>
              </a:lnSpc>
            </a:pPr>
            <a:r>
              <a:rPr lang="en-US" sz="1600" dirty="0"/>
              <a:t>Promotes app sideloading</a:t>
            </a:r>
          </a:p>
          <a:p>
            <a:pPr lvl="1">
              <a:lnSpc>
                <a:spcPct val="200000"/>
              </a:lnSpc>
            </a:pPr>
            <a:r>
              <a:rPr lang="en-US" sz="1600" dirty="0"/>
              <a:t>Promotes more competition</a:t>
            </a:r>
          </a:p>
          <a:p>
            <a:pPr lvl="1">
              <a:lnSpc>
                <a:spcPct val="200000"/>
              </a:lnSpc>
            </a:pPr>
            <a:endParaRPr lang="en-US" dirty="0"/>
          </a:p>
          <a:p>
            <a:pPr>
              <a:lnSpc>
                <a:spcPct val="200000"/>
              </a:lnSpc>
            </a:pPr>
            <a:endParaRPr lang="en-US" dirty="0"/>
          </a:p>
        </p:txBody>
      </p:sp>
      <p:sp>
        <p:nvSpPr>
          <p:cNvPr id="5" name="Footer Placeholder 4">
            <a:extLst>
              <a:ext uri="{FF2B5EF4-FFF2-40B4-BE49-F238E27FC236}">
                <a16:creationId xmlns:a16="http://schemas.microsoft.com/office/drawing/2014/main" id="{440759D3-6555-C755-48EE-AD0CBBA4EBFA}"/>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A5BD89ED-D975-C3F3-41E5-8E95A7C3DED5}"/>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9" name="TextBox 8">
            <a:extLst>
              <a:ext uri="{FF2B5EF4-FFF2-40B4-BE49-F238E27FC236}">
                <a16:creationId xmlns:a16="http://schemas.microsoft.com/office/drawing/2014/main" id="{C3AA5A00-366E-663D-1F82-08297CB882A8}"/>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 Gupta</a:t>
            </a:r>
          </a:p>
        </p:txBody>
      </p:sp>
      <p:sp>
        <p:nvSpPr>
          <p:cNvPr id="11" name="TextBox 10">
            <a:extLst>
              <a:ext uri="{FF2B5EF4-FFF2-40B4-BE49-F238E27FC236}">
                <a16:creationId xmlns:a16="http://schemas.microsoft.com/office/drawing/2014/main" id="{B4A4D975-7717-F5CE-996C-F3C921306E24}"/>
              </a:ext>
            </a:extLst>
          </p:cNvPr>
          <p:cNvSpPr txBox="1"/>
          <p:nvPr/>
        </p:nvSpPr>
        <p:spPr>
          <a:xfrm>
            <a:off x="3895597" y="4114103"/>
            <a:ext cx="480289" cy="369332"/>
          </a:xfrm>
          <a:prstGeom prst="rect">
            <a:avLst/>
          </a:prstGeom>
          <a:noFill/>
        </p:spPr>
        <p:txBody>
          <a:bodyPr wrap="square">
            <a:spAutoFit/>
          </a:bodyPr>
          <a:lstStyle/>
          <a:p>
            <a:pPr algn="ctr"/>
            <a:r>
              <a:rPr lang="en-US" dirty="0"/>
              <a:t>[1] </a:t>
            </a:r>
          </a:p>
        </p:txBody>
      </p:sp>
      <p:pic>
        <p:nvPicPr>
          <p:cNvPr id="14" name="Content Placeholder 13" descr="Chart">
            <a:extLst>
              <a:ext uri="{FF2B5EF4-FFF2-40B4-BE49-F238E27FC236}">
                <a16:creationId xmlns:a16="http://schemas.microsoft.com/office/drawing/2014/main" id="{900D6529-88AD-1237-E7E4-B3F25668F829}"/>
              </a:ext>
            </a:extLst>
          </p:cNvPr>
          <p:cNvPicPr>
            <a:picLocks noGrp="1" noChangeAspect="1"/>
          </p:cNvPicPr>
          <p:nvPr>
            <p:ph sz="half" idx="2"/>
          </p:nvPr>
        </p:nvPicPr>
        <p:blipFill>
          <a:blip r:embed="rId3"/>
          <a:stretch>
            <a:fillRect/>
          </a:stretch>
        </p:blipFill>
        <p:spPr>
          <a:xfrm>
            <a:off x="4375886" y="1817925"/>
            <a:ext cx="4385196" cy="2665510"/>
          </a:xfrm>
        </p:spPr>
      </p:pic>
      <p:sp>
        <p:nvSpPr>
          <p:cNvPr id="4" name="Text Placeholder 4">
            <a:extLst>
              <a:ext uri="{FF2B5EF4-FFF2-40B4-BE49-F238E27FC236}">
                <a16:creationId xmlns:a16="http://schemas.microsoft.com/office/drawing/2014/main" id="{DE668165-10BB-21B9-01EB-53AD8BF6973E}"/>
              </a:ext>
            </a:extLst>
          </p:cNvPr>
          <p:cNvSpPr txBox="1">
            <a:spLocks/>
          </p:cNvSpPr>
          <p:nvPr/>
        </p:nvSpPr>
        <p:spPr>
          <a:xfrm>
            <a:off x="4724400" y="1352550"/>
            <a:ext cx="3733800" cy="426304"/>
          </a:xfrm>
          <a:prstGeom prst="rect">
            <a:avLst/>
          </a:prstGeom>
        </p:spPr>
        <p:txBody>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lgn="ctr">
              <a:buNone/>
            </a:pPr>
            <a:r>
              <a:rPr lang="en-US" dirty="0"/>
              <a:t>Public Opinion regarding OAM</a:t>
            </a:r>
          </a:p>
        </p:txBody>
      </p:sp>
    </p:spTree>
    <p:extLst>
      <p:ext uri="{BB962C8B-B14F-4D97-AF65-F5344CB8AC3E}">
        <p14:creationId xmlns:p14="http://schemas.microsoft.com/office/powerpoint/2010/main" val="264400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2559B1-FF50-A5E5-745F-E797FA5AF18D}"/>
              </a:ext>
            </a:extLst>
          </p:cNvPr>
          <p:cNvSpPr>
            <a:spLocks noGrp="1"/>
          </p:cNvSpPr>
          <p:nvPr>
            <p:ph type="title"/>
          </p:nvPr>
        </p:nvSpPr>
        <p:spPr>
          <a:xfrm>
            <a:off x="685800" y="361950"/>
            <a:ext cx="7772400" cy="914400"/>
          </a:xfrm>
        </p:spPr>
        <p:txBody>
          <a:bodyPr/>
          <a:lstStyle/>
          <a:p>
            <a:r>
              <a:rPr lang="en-US" dirty="0"/>
              <a:t>Contextual information</a:t>
            </a:r>
          </a:p>
        </p:txBody>
      </p:sp>
      <p:sp>
        <p:nvSpPr>
          <p:cNvPr id="15" name="Content Placeholder 2">
            <a:extLst>
              <a:ext uri="{FF2B5EF4-FFF2-40B4-BE49-F238E27FC236}">
                <a16:creationId xmlns:a16="http://schemas.microsoft.com/office/drawing/2014/main" id="{6A3AF394-7241-8821-0175-072883BFB9F0}"/>
              </a:ext>
            </a:extLst>
          </p:cNvPr>
          <p:cNvSpPr>
            <a:spLocks noGrp="1"/>
          </p:cNvSpPr>
          <p:nvPr>
            <p:ph sz="half" idx="1"/>
          </p:nvPr>
        </p:nvSpPr>
        <p:spPr>
          <a:xfrm>
            <a:off x="685800" y="1352551"/>
            <a:ext cx="3886200" cy="3352800"/>
          </a:xfrm>
        </p:spPr>
        <p:txBody>
          <a:bodyPr>
            <a:normAutofit/>
          </a:bodyPr>
          <a:lstStyle/>
          <a:p>
            <a:pPr marL="0" indent="0">
              <a:lnSpc>
                <a:spcPct val="150000"/>
              </a:lnSpc>
              <a:buNone/>
            </a:pPr>
            <a:r>
              <a:rPr lang="en-US" sz="1900" dirty="0"/>
              <a:t>Apple/Google App Store policies:</a:t>
            </a:r>
          </a:p>
          <a:p>
            <a:pPr>
              <a:lnSpc>
                <a:spcPct val="150000"/>
              </a:lnSpc>
            </a:pPr>
            <a:r>
              <a:rPr lang="en-US" sz="1900" dirty="0"/>
              <a:t>30 percent baseline fee</a:t>
            </a:r>
          </a:p>
          <a:p>
            <a:pPr>
              <a:lnSpc>
                <a:spcPct val="150000"/>
              </a:lnSpc>
            </a:pPr>
            <a:r>
              <a:rPr lang="en-US" sz="1900" dirty="0"/>
              <a:t>Fee falls to 15 percent for</a:t>
            </a:r>
          </a:p>
          <a:p>
            <a:pPr lvl="1">
              <a:lnSpc>
                <a:spcPct val="150000"/>
              </a:lnSpc>
            </a:pPr>
            <a:r>
              <a:rPr lang="en-US" sz="1600" dirty="0"/>
              <a:t>Small Business Program for Developers with under $1 million of earnings</a:t>
            </a:r>
          </a:p>
          <a:p>
            <a:pPr lvl="1">
              <a:lnSpc>
                <a:spcPct val="150000"/>
              </a:lnSpc>
            </a:pPr>
            <a:r>
              <a:rPr lang="en-US" sz="1600" dirty="0"/>
              <a:t>Automatically renewing subscriptions</a:t>
            </a:r>
          </a:p>
        </p:txBody>
      </p:sp>
      <p:pic>
        <p:nvPicPr>
          <p:cNvPr id="8" name="Content Placeholder 7" descr="Chart, bar chart&#10;&#10;Description automatically generated">
            <a:extLst>
              <a:ext uri="{FF2B5EF4-FFF2-40B4-BE49-F238E27FC236}">
                <a16:creationId xmlns:a16="http://schemas.microsoft.com/office/drawing/2014/main" id="{2417AFBD-375B-9DDF-9790-4A6B505074DB}"/>
              </a:ext>
            </a:extLst>
          </p:cNvPr>
          <p:cNvPicPr>
            <a:picLocks noGrp="1" noChangeAspect="1"/>
          </p:cNvPicPr>
          <p:nvPr>
            <p:ph sz="half" idx="2"/>
          </p:nvPr>
        </p:nvPicPr>
        <p:blipFill>
          <a:blip r:embed="rId3"/>
          <a:stretch>
            <a:fillRect/>
          </a:stretch>
        </p:blipFill>
        <p:spPr>
          <a:xfrm>
            <a:off x="4733793" y="1352551"/>
            <a:ext cx="3715013" cy="3352800"/>
          </a:xfrm>
          <a:noFill/>
        </p:spPr>
      </p:pic>
      <p:sp>
        <p:nvSpPr>
          <p:cNvPr id="9" name="TextBox 8">
            <a:extLst>
              <a:ext uri="{FF2B5EF4-FFF2-40B4-BE49-F238E27FC236}">
                <a16:creationId xmlns:a16="http://schemas.microsoft.com/office/drawing/2014/main" id="{4BD893CE-97DB-F054-2AC0-B8144435A8A5}"/>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 Gupta</a:t>
            </a:r>
          </a:p>
        </p:txBody>
      </p:sp>
      <p:sp>
        <p:nvSpPr>
          <p:cNvPr id="12" name="TextBox 11">
            <a:extLst>
              <a:ext uri="{FF2B5EF4-FFF2-40B4-BE49-F238E27FC236}">
                <a16:creationId xmlns:a16="http://schemas.microsoft.com/office/drawing/2014/main" id="{0BB44436-136C-B8AD-C726-F73F68D8EFB1}"/>
              </a:ext>
            </a:extLst>
          </p:cNvPr>
          <p:cNvSpPr txBox="1"/>
          <p:nvPr/>
        </p:nvSpPr>
        <p:spPr>
          <a:xfrm>
            <a:off x="7719717" y="4666608"/>
            <a:ext cx="919020" cy="369332"/>
          </a:xfrm>
          <a:prstGeom prst="rect">
            <a:avLst/>
          </a:prstGeom>
          <a:noFill/>
        </p:spPr>
        <p:txBody>
          <a:bodyPr wrap="square">
            <a:spAutoFit/>
          </a:bodyPr>
          <a:lstStyle/>
          <a:p>
            <a:pPr algn="ctr"/>
            <a:r>
              <a:rPr lang="en-US" dirty="0"/>
              <a:t>[2] [5] </a:t>
            </a:r>
          </a:p>
        </p:txBody>
      </p:sp>
      <p:sp>
        <p:nvSpPr>
          <p:cNvPr id="2" name="Footer Placeholder 1">
            <a:extLst>
              <a:ext uri="{FF2B5EF4-FFF2-40B4-BE49-F238E27FC236}">
                <a16:creationId xmlns:a16="http://schemas.microsoft.com/office/drawing/2014/main" id="{BADA711A-090F-7EB7-2A00-B78C1C754C19}"/>
              </a:ext>
            </a:extLst>
          </p:cNvPr>
          <p:cNvSpPr>
            <a:spLocks noGrp="1"/>
          </p:cNvSpPr>
          <p:nvPr>
            <p:ph type="ftr" sz="quarter" idx="11"/>
          </p:nvPr>
        </p:nvSpPr>
        <p:spPr/>
        <p:txBody>
          <a:bodyPr/>
          <a:lstStyle/>
          <a:p>
            <a:r>
              <a:rPr lang="sk-SK"/>
              <a:t>© 2023 Keith A. Pray</a:t>
            </a:r>
            <a:endParaRPr lang="en-US"/>
          </a:p>
        </p:txBody>
      </p:sp>
      <p:sp>
        <p:nvSpPr>
          <p:cNvPr id="3" name="Slide Number Placeholder 2">
            <a:extLst>
              <a:ext uri="{FF2B5EF4-FFF2-40B4-BE49-F238E27FC236}">
                <a16:creationId xmlns:a16="http://schemas.microsoft.com/office/drawing/2014/main" id="{465A4D62-B214-6B6C-D1C4-CE625E5DF00A}"/>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224967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fontScale="77500" lnSpcReduction="20000"/>
          </a:bodyPr>
          <a:lstStyle/>
          <a:p>
            <a:r>
              <a:rPr lang="en-US" dirty="0"/>
              <a:t>Read assignment</a:t>
            </a:r>
          </a:p>
          <a:p>
            <a:pPr lvl="1"/>
            <a:r>
              <a:rPr lang="en-US" dirty="0"/>
              <a:t>many time lines missing (and space used describing history instead of providing argument)</a:t>
            </a:r>
          </a:p>
          <a:p>
            <a:pPr lvl="1"/>
            <a:r>
              <a:rPr lang="en-US" dirty="0"/>
              <a:t>many conclusions did not answer prompt</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r>
              <a:rPr lang="en-US" dirty="0"/>
              <a:t>Cite as specified [1]</a:t>
            </a:r>
          </a:p>
          <a:p>
            <a:r>
              <a:rPr lang="en-US" dirty="0"/>
              <a:t>Read paper aloud to proof</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02B088C6-8174-814F-8603-3DC2918D4F3C}"/>
              </a:ext>
            </a:extLst>
          </p:cNvPr>
          <p:cNvPicPr>
            <a:picLocks noChangeAspect="1"/>
          </p:cNvPicPr>
          <p:nvPr/>
        </p:nvPicPr>
        <p:blipFill>
          <a:blip r:embed="rId4"/>
          <a:stretch>
            <a:fillRect/>
          </a:stretch>
        </p:blipFill>
        <p:spPr>
          <a:xfrm>
            <a:off x="3861335" y="515954"/>
            <a:ext cx="5282665" cy="4313187"/>
          </a:xfrm>
          <a:prstGeom prst="rect">
            <a:avLst/>
          </a:prstGeom>
        </p:spPr>
      </p:pic>
      <p:sp>
        <p:nvSpPr>
          <p:cNvPr id="7" name="Rounded Rectangular Callout 6">
            <a:extLst>
              <a:ext uri="{FF2B5EF4-FFF2-40B4-BE49-F238E27FC236}">
                <a16:creationId xmlns:a16="http://schemas.microsoft.com/office/drawing/2014/main" id="{9D6683EE-8B6D-0D92-7AA3-38895654ACB4}"/>
              </a:ext>
            </a:extLst>
          </p:cNvPr>
          <p:cNvSpPr/>
          <p:nvPr/>
        </p:nvSpPr>
        <p:spPr>
          <a:xfrm>
            <a:off x="4216667" y="1509486"/>
            <a:ext cx="2286000" cy="1778000"/>
          </a:xfrm>
          <a:prstGeom prst="wedgeRoundRectCallout">
            <a:avLst>
              <a:gd name="adj1" fmla="val -19881"/>
              <a:gd name="adj2" fmla="val 43724"/>
              <a:gd name="adj3" fmla="val 16667"/>
            </a:avLst>
          </a:prstGeom>
          <a:solidFill>
            <a:schemeClr val="bg2"/>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We will release grades this weekend and review the average next class.</a:t>
            </a:r>
          </a:p>
        </p:txBody>
      </p:sp>
    </p:spTree>
    <p:extLst>
      <p:ext uri="{BB962C8B-B14F-4D97-AF65-F5344CB8AC3E}">
        <p14:creationId xmlns:p14="http://schemas.microsoft.com/office/powerpoint/2010/main" val="216472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410C-00CD-79AB-32C4-3DE1F2708246}"/>
              </a:ext>
            </a:extLst>
          </p:cNvPr>
          <p:cNvSpPr>
            <a:spLocks noGrp="1"/>
          </p:cNvSpPr>
          <p:nvPr>
            <p:ph type="title"/>
          </p:nvPr>
        </p:nvSpPr>
        <p:spPr>
          <a:xfrm>
            <a:off x="685800" y="361950"/>
            <a:ext cx="7772400" cy="914400"/>
          </a:xfrm>
        </p:spPr>
        <p:txBody>
          <a:bodyPr anchor="ctr">
            <a:normAutofit/>
          </a:bodyPr>
          <a:lstStyle/>
          <a:p>
            <a:r>
              <a:rPr lang="en-US" dirty="0"/>
              <a:t>Problems with OAM Act</a:t>
            </a:r>
          </a:p>
        </p:txBody>
      </p:sp>
      <p:sp>
        <p:nvSpPr>
          <p:cNvPr id="11" name="Content Placeholder 3">
            <a:extLst>
              <a:ext uri="{FF2B5EF4-FFF2-40B4-BE49-F238E27FC236}">
                <a16:creationId xmlns:a16="http://schemas.microsoft.com/office/drawing/2014/main" id="{97CCD49A-4B44-70B1-08FB-5358FB8F78A3}"/>
              </a:ext>
            </a:extLst>
          </p:cNvPr>
          <p:cNvSpPr>
            <a:spLocks noGrp="1"/>
          </p:cNvSpPr>
          <p:nvPr>
            <p:ph sz="half" idx="2"/>
          </p:nvPr>
        </p:nvSpPr>
        <p:spPr>
          <a:xfrm>
            <a:off x="685800" y="1352550"/>
            <a:ext cx="3733800" cy="3352800"/>
          </a:xfrm>
        </p:spPr>
        <p:txBody>
          <a:bodyPr>
            <a:normAutofit fontScale="92500" lnSpcReduction="20000"/>
          </a:bodyPr>
          <a:lstStyle/>
          <a:p>
            <a:pPr>
              <a:lnSpc>
                <a:spcPct val="150000"/>
              </a:lnSpc>
            </a:pPr>
            <a:r>
              <a:rPr lang="en-US" dirty="0"/>
              <a:t>OAM legislation over-narrows focus to mobile platforms</a:t>
            </a:r>
          </a:p>
          <a:p>
            <a:pPr>
              <a:lnSpc>
                <a:spcPct val="150000"/>
              </a:lnSpc>
            </a:pPr>
            <a:r>
              <a:rPr lang="en-US" dirty="0"/>
              <a:t>Apple/Google fee commissions are not significantly different from other app-based platforms</a:t>
            </a:r>
          </a:p>
          <a:p>
            <a:pPr lvl="1">
              <a:lnSpc>
                <a:spcPct val="150000"/>
              </a:lnSpc>
            </a:pPr>
            <a:r>
              <a:rPr lang="en-US" dirty="0"/>
              <a:t>Microsoft/Xbox Store charges 15-30%</a:t>
            </a:r>
          </a:p>
          <a:p>
            <a:pPr lvl="1">
              <a:lnSpc>
                <a:spcPct val="150000"/>
              </a:lnSpc>
            </a:pPr>
            <a:r>
              <a:rPr lang="en-US" dirty="0"/>
              <a:t>Amazon AppStore charges 20-30%</a:t>
            </a:r>
          </a:p>
          <a:p>
            <a:pPr lvl="1">
              <a:lnSpc>
                <a:spcPct val="150000"/>
              </a:lnSpc>
            </a:pPr>
            <a:r>
              <a:rPr lang="en-US" dirty="0"/>
              <a:t>Samsung generally charges 30%</a:t>
            </a:r>
          </a:p>
          <a:p>
            <a:pPr lvl="1">
              <a:lnSpc>
                <a:spcPct val="150000"/>
              </a:lnSpc>
            </a:pPr>
            <a:r>
              <a:rPr lang="en-US" dirty="0"/>
              <a:t>Steam charges 30%</a:t>
            </a:r>
          </a:p>
          <a:p>
            <a:pPr lvl="1">
              <a:lnSpc>
                <a:spcPct val="150000"/>
              </a:lnSpc>
            </a:pPr>
            <a:endParaRPr lang="en-US" dirty="0"/>
          </a:p>
        </p:txBody>
      </p:sp>
      <p:sp>
        <p:nvSpPr>
          <p:cNvPr id="12" name="Text Placeholder 4">
            <a:extLst>
              <a:ext uri="{FF2B5EF4-FFF2-40B4-BE49-F238E27FC236}">
                <a16:creationId xmlns:a16="http://schemas.microsoft.com/office/drawing/2014/main" id="{3C705A58-3CAD-5D1A-5CDF-8CA260B5E726}"/>
              </a:ext>
            </a:extLst>
          </p:cNvPr>
          <p:cNvSpPr>
            <a:spLocks noGrp="1"/>
          </p:cNvSpPr>
          <p:nvPr>
            <p:ph type="body" sz="quarter" idx="3"/>
          </p:nvPr>
        </p:nvSpPr>
        <p:spPr>
          <a:xfrm>
            <a:off x="4724400" y="1352550"/>
            <a:ext cx="3733800" cy="685800"/>
          </a:xfrm>
        </p:spPr>
        <p:txBody>
          <a:bodyPr/>
          <a:lstStyle/>
          <a:p>
            <a:pPr algn="ctr"/>
            <a:r>
              <a:rPr lang="en-US" dirty="0"/>
              <a:t>Sample of Commonly Used App Stores</a:t>
            </a:r>
          </a:p>
        </p:txBody>
      </p:sp>
      <p:pic>
        <p:nvPicPr>
          <p:cNvPr id="8" name="Content Placeholder 7" descr="Table&#10;&#10;Description automatically generated">
            <a:extLst>
              <a:ext uri="{FF2B5EF4-FFF2-40B4-BE49-F238E27FC236}">
                <a16:creationId xmlns:a16="http://schemas.microsoft.com/office/drawing/2014/main" id="{627CD4F4-4993-AA97-534B-9920AD62490E}"/>
              </a:ext>
            </a:extLst>
          </p:cNvPr>
          <p:cNvPicPr>
            <a:picLocks noGrp="1" noChangeAspect="1"/>
          </p:cNvPicPr>
          <p:nvPr>
            <p:ph sz="quarter" idx="4"/>
          </p:nvPr>
        </p:nvPicPr>
        <p:blipFill>
          <a:blip r:embed="rId3"/>
          <a:stretch>
            <a:fillRect/>
          </a:stretch>
        </p:blipFill>
        <p:spPr>
          <a:xfrm>
            <a:off x="4724400" y="2132012"/>
            <a:ext cx="3733800" cy="2464308"/>
          </a:xfrm>
          <a:noFill/>
        </p:spPr>
      </p:pic>
      <p:sp>
        <p:nvSpPr>
          <p:cNvPr id="14" name="TextBox 13">
            <a:extLst>
              <a:ext uri="{FF2B5EF4-FFF2-40B4-BE49-F238E27FC236}">
                <a16:creationId xmlns:a16="http://schemas.microsoft.com/office/drawing/2014/main" id="{1FED8591-C073-AD78-B95D-90C070F454EB}"/>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 Gupta</a:t>
            </a:r>
          </a:p>
        </p:txBody>
      </p:sp>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A42D2597-7A67-95C5-7825-2BE44CEA8B16}"/>
                  </a:ext>
                </a:extLst>
              </p14:cNvPr>
              <p14:cNvContentPartPr/>
              <p14:nvPr/>
            </p14:nvContentPartPr>
            <p14:xfrm>
              <a:off x="4775371" y="2430436"/>
              <a:ext cx="3560040" cy="48600"/>
            </p14:xfrm>
          </p:contentPart>
        </mc:Choice>
        <mc:Fallback xmlns="">
          <p:pic>
            <p:nvPicPr>
              <p:cNvPr id="21" name="Ink 20">
                <a:extLst>
                  <a:ext uri="{FF2B5EF4-FFF2-40B4-BE49-F238E27FC236}">
                    <a16:creationId xmlns:a16="http://schemas.microsoft.com/office/drawing/2014/main" id="{A42D2597-7A67-95C5-7825-2BE44CEA8B16}"/>
                  </a:ext>
                </a:extLst>
              </p:cNvPr>
              <p:cNvPicPr/>
              <p:nvPr/>
            </p:nvPicPr>
            <p:blipFill>
              <a:blip r:embed="rId5"/>
              <a:stretch>
                <a:fillRect/>
              </a:stretch>
            </p:blipFill>
            <p:spPr>
              <a:xfrm>
                <a:off x="4721731" y="2322796"/>
                <a:ext cx="3667680" cy="264240"/>
              </a:xfrm>
              <a:prstGeom prst="rect">
                <a:avLst/>
              </a:prstGeom>
            </p:spPr>
          </p:pic>
        </mc:Fallback>
      </mc:AlternateContent>
      <p:sp>
        <p:nvSpPr>
          <p:cNvPr id="24" name="TextBox 23">
            <a:extLst>
              <a:ext uri="{FF2B5EF4-FFF2-40B4-BE49-F238E27FC236}">
                <a16:creationId xmlns:a16="http://schemas.microsoft.com/office/drawing/2014/main" id="{705B7E3B-94B1-C200-5A4F-DD9BC216D759}"/>
              </a:ext>
            </a:extLst>
          </p:cNvPr>
          <p:cNvSpPr txBox="1"/>
          <p:nvPr/>
        </p:nvSpPr>
        <p:spPr>
          <a:xfrm>
            <a:off x="4267372" y="4288948"/>
            <a:ext cx="507999" cy="369332"/>
          </a:xfrm>
          <a:prstGeom prst="rect">
            <a:avLst/>
          </a:prstGeom>
          <a:noFill/>
        </p:spPr>
        <p:txBody>
          <a:bodyPr wrap="square">
            <a:spAutoFit/>
          </a:bodyPr>
          <a:lstStyle/>
          <a:p>
            <a:pPr algn="ctr"/>
            <a:r>
              <a:rPr lang="en-US" dirty="0"/>
              <a:t>[2] </a:t>
            </a:r>
          </a:p>
        </p:txBody>
      </p:sp>
      <p:sp>
        <p:nvSpPr>
          <p:cNvPr id="3" name="Footer Placeholder 2">
            <a:extLst>
              <a:ext uri="{FF2B5EF4-FFF2-40B4-BE49-F238E27FC236}">
                <a16:creationId xmlns:a16="http://schemas.microsoft.com/office/drawing/2014/main" id="{7E52C7D6-EA6A-1D71-725C-5497D748D7F0}"/>
              </a:ext>
            </a:extLst>
          </p:cNvPr>
          <p:cNvSpPr>
            <a:spLocks noGrp="1"/>
          </p:cNvSpPr>
          <p:nvPr>
            <p:ph type="ftr" sz="quarter" idx="11"/>
          </p:nvPr>
        </p:nvSpPr>
        <p:spPr/>
        <p:txBody>
          <a:bodyPr/>
          <a:lstStyle/>
          <a:p>
            <a:r>
              <a:rPr lang="sk-SK"/>
              <a:t>© 2023 Keith A. Pray</a:t>
            </a:r>
            <a:endParaRPr lang="en-US"/>
          </a:p>
        </p:txBody>
      </p:sp>
      <p:sp>
        <p:nvSpPr>
          <p:cNvPr id="4" name="Slide Number Placeholder 3">
            <a:extLst>
              <a:ext uri="{FF2B5EF4-FFF2-40B4-BE49-F238E27FC236}">
                <a16:creationId xmlns:a16="http://schemas.microsoft.com/office/drawing/2014/main" id="{546B9A06-C669-51CF-E529-BCAF4857CEC4}"/>
              </a:ext>
            </a:extLst>
          </p:cNvPr>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673721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5F0A-8B91-F509-6122-A39141FDC934}"/>
              </a:ext>
            </a:extLst>
          </p:cNvPr>
          <p:cNvSpPr>
            <a:spLocks noGrp="1"/>
          </p:cNvSpPr>
          <p:nvPr>
            <p:ph type="title"/>
          </p:nvPr>
        </p:nvSpPr>
        <p:spPr>
          <a:xfrm>
            <a:off x="685800" y="361950"/>
            <a:ext cx="7772400" cy="914400"/>
          </a:xfrm>
        </p:spPr>
        <p:txBody>
          <a:bodyPr vert="horz" lIns="91436" tIns="45718" rIns="91436" bIns="45718" rtlCol="0" anchor="ctr" anchorCtr="0">
            <a:normAutofit/>
          </a:bodyPr>
          <a:lstStyle/>
          <a:p>
            <a:pPr algn="ctr"/>
            <a:r>
              <a:rPr lang="en-US" dirty="0"/>
              <a:t>Concluding Remarks</a:t>
            </a:r>
          </a:p>
        </p:txBody>
      </p:sp>
      <p:pic>
        <p:nvPicPr>
          <p:cNvPr id="12" name="Content Placeholder 11" descr="Chart, bar chart, histogram&#10;&#10;Description automatically generated">
            <a:extLst>
              <a:ext uri="{FF2B5EF4-FFF2-40B4-BE49-F238E27FC236}">
                <a16:creationId xmlns:a16="http://schemas.microsoft.com/office/drawing/2014/main" id="{B4D07E1F-8C81-E02D-3770-C0F852DC7A7A}"/>
              </a:ext>
            </a:extLst>
          </p:cNvPr>
          <p:cNvPicPr>
            <a:picLocks noGrp="1" noChangeAspect="1"/>
          </p:cNvPicPr>
          <p:nvPr>
            <p:ph sz="half" idx="1"/>
          </p:nvPr>
        </p:nvPicPr>
        <p:blipFill>
          <a:blip r:embed="rId3"/>
          <a:stretch>
            <a:fillRect/>
          </a:stretch>
        </p:blipFill>
        <p:spPr>
          <a:xfrm>
            <a:off x="685800" y="1778688"/>
            <a:ext cx="3733800" cy="2772346"/>
          </a:xfrm>
          <a:noFill/>
        </p:spPr>
      </p:pic>
      <p:sp>
        <p:nvSpPr>
          <p:cNvPr id="18" name="Content Placeholder 3">
            <a:extLst>
              <a:ext uri="{FF2B5EF4-FFF2-40B4-BE49-F238E27FC236}">
                <a16:creationId xmlns:a16="http://schemas.microsoft.com/office/drawing/2014/main" id="{10578F4B-06BE-03C1-9122-0A4A8A32C6A2}"/>
              </a:ext>
            </a:extLst>
          </p:cNvPr>
          <p:cNvSpPr>
            <a:spLocks noGrp="1"/>
          </p:cNvSpPr>
          <p:nvPr>
            <p:ph sz="half" idx="2"/>
          </p:nvPr>
        </p:nvSpPr>
        <p:spPr>
          <a:xfrm>
            <a:off x="4571999" y="1211730"/>
            <a:ext cx="4341479" cy="3352800"/>
          </a:xfrm>
        </p:spPr>
        <p:txBody>
          <a:bodyPr>
            <a:normAutofit/>
          </a:bodyPr>
          <a:lstStyle/>
          <a:p>
            <a:pPr>
              <a:lnSpc>
                <a:spcPct val="150000"/>
              </a:lnSpc>
            </a:pPr>
            <a:r>
              <a:rPr lang="en-US" sz="1600" b="1" dirty="0"/>
              <a:t>Just 2 App Stores Don’t Make a Monopoly </a:t>
            </a:r>
          </a:p>
          <a:p>
            <a:pPr>
              <a:lnSpc>
                <a:spcPct val="150000"/>
              </a:lnSpc>
            </a:pPr>
            <a:r>
              <a:rPr lang="en-US" sz="1600" dirty="0"/>
              <a:t>Americans’ homes on average have 22 connected devices with vastly varying app stores</a:t>
            </a:r>
          </a:p>
          <a:p>
            <a:pPr>
              <a:lnSpc>
                <a:spcPct val="150000"/>
              </a:lnSpc>
            </a:pPr>
            <a:r>
              <a:rPr lang="en-US" sz="1600" dirty="0"/>
              <a:t>“Legislation like the Open App Markets Act, with its focus on just two app stores out of approximately 300, fails to accurately define the market” [3]</a:t>
            </a:r>
          </a:p>
        </p:txBody>
      </p:sp>
      <p:sp>
        <p:nvSpPr>
          <p:cNvPr id="6" name="TextBox 5">
            <a:extLst>
              <a:ext uri="{FF2B5EF4-FFF2-40B4-BE49-F238E27FC236}">
                <a16:creationId xmlns:a16="http://schemas.microsoft.com/office/drawing/2014/main" id="{E511EBEB-F3A6-FB80-16BC-6ED268E6369A}"/>
              </a:ext>
            </a:extLst>
          </p:cNvPr>
          <p:cNvSpPr txBox="1"/>
          <p:nvPr/>
        </p:nvSpPr>
        <p:spPr>
          <a:xfrm>
            <a:off x="4724400" y="1211730"/>
            <a:ext cx="3733800" cy="3352800"/>
          </a:xfrm>
          <a:prstGeom prst="rect">
            <a:avLst/>
          </a:prstGeom>
        </p:spPr>
        <p:txBody>
          <a:bodyPr vert="horz" lIns="91436" tIns="45718" rIns="91436" bIns="45718" rtlCol="0">
            <a:normAutofit/>
          </a:bodyPr>
          <a:lstStyle/>
          <a:p>
            <a:pPr indent="-205767" defTabSz="914362">
              <a:lnSpc>
                <a:spcPct val="90000"/>
              </a:lnSpc>
              <a:spcAft>
                <a:spcPts val="600"/>
              </a:spcAft>
              <a:buClr>
                <a:schemeClr val="tx2"/>
              </a:buClr>
            </a:pPr>
            <a:endParaRPr lang="en-US" dirty="0"/>
          </a:p>
        </p:txBody>
      </p:sp>
      <p:sp>
        <p:nvSpPr>
          <p:cNvPr id="14" name="TextBox 13">
            <a:extLst>
              <a:ext uri="{FF2B5EF4-FFF2-40B4-BE49-F238E27FC236}">
                <a16:creationId xmlns:a16="http://schemas.microsoft.com/office/drawing/2014/main" id="{45F297AF-B6E3-20C8-40DB-2736C375098F}"/>
              </a:ext>
            </a:extLst>
          </p:cNvPr>
          <p:cNvSpPr txBox="1"/>
          <p:nvPr/>
        </p:nvSpPr>
        <p:spPr>
          <a:xfrm>
            <a:off x="565672" y="4521474"/>
            <a:ext cx="759824" cy="369332"/>
          </a:xfrm>
          <a:prstGeom prst="rect">
            <a:avLst/>
          </a:prstGeom>
          <a:noFill/>
        </p:spPr>
        <p:txBody>
          <a:bodyPr wrap="square">
            <a:spAutoFit/>
          </a:bodyPr>
          <a:lstStyle/>
          <a:p>
            <a:pPr algn="ctr"/>
            <a:r>
              <a:rPr lang="en-US" dirty="0"/>
              <a:t>[4][5] </a:t>
            </a:r>
          </a:p>
        </p:txBody>
      </p:sp>
      <p:sp>
        <p:nvSpPr>
          <p:cNvPr id="15" name="TextBox 14">
            <a:extLst>
              <a:ext uri="{FF2B5EF4-FFF2-40B4-BE49-F238E27FC236}">
                <a16:creationId xmlns:a16="http://schemas.microsoft.com/office/drawing/2014/main" id="{9DAB8881-4DBC-8942-AF79-FB1BFDC43043}"/>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 Gupta</a:t>
            </a:r>
          </a:p>
        </p:txBody>
      </p:sp>
      <p:sp>
        <p:nvSpPr>
          <p:cNvPr id="20" name="Text Placeholder 4">
            <a:extLst>
              <a:ext uri="{FF2B5EF4-FFF2-40B4-BE49-F238E27FC236}">
                <a16:creationId xmlns:a16="http://schemas.microsoft.com/office/drawing/2014/main" id="{8BD0E015-3059-37F3-CE77-C88EC5BCCED1}"/>
              </a:ext>
            </a:extLst>
          </p:cNvPr>
          <p:cNvSpPr txBox="1">
            <a:spLocks/>
          </p:cNvSpPr>
          <p:nvPr/>
        </p:nvSpPr>
        <p:spPr>
          <a:xfrm>
            <a:off x="616819" y="1205840"/>
            <a:ext cx="3733800" cy="473392"/>
          </a:xfrm>
          <a:prstGeom prst="rect">
            <a:avLst/>
          </a:prstGeom>
        </p:spPr>
        <p:txBody>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lgn="ctr">
              <a:buNone/>
            </a:pPr>
            <a:r>
              <a:rPr lang="en-US" sz="1800" dirty="0"/>
              <a:t>Exponential Growth in Developer Payout </a:t>
            </a:r>
          </a:p>
        </p:txBody>
      </p:sp>
      <p:sp>
        <p:nvSpPr>
          <p:cNvPr id="3" name="Footer Placeholder 2">
            <a:extLst>
              <a:ext uri="{FF2B5EF4-FFF2-40B4-BE49-F238E27FC236}">
                <a16:creationId xmlns:a16="http://schemas.microsoft.com/office/drawing/2014/main" id="{DBFEBB10-2575-C4A9-214E-B19B985E90FF}"/>
              </a:ext>
            </a:extLst>
          </p:cNvPr>
          <p:cNvSpPr>
            <a:spLocks noGrp="1"/>
          </p:cNvSpPr>
          <p:nvPr>
            <p:ph type="ftr" sz="quarter" idx="11"/>
          </p:nvPr>
        </p:nvSpPr>
        <p:spPr/>
        <p:txBody>
          <a:bodyPr/>
          <a:lstStyle/>
          <a:p>
            <a:r>
              <a:rPr lang="sk-SK"/>
              <a:t>© 2023 Keith A. Pray</a:t>
            </a:r>
            <a:endParaRPr lang="en-US"/>
          </a:p>
        </p:txBody>
      </p:sp>
      <p:sp>
        <p:nvSpPr>
          <p:cNvPr id="7" name="Slide Number Placeholder 6">
            <a:extLst>
              <a:ext uri="{FF2B5EF4-FFF2-40B4-BE49-F238E27FC236}">
                <a16:creationId xmlns:a16="http://schemas.microsoft.com/office/drawing/2014/main" id="{8C926878-8BF0-D701-4F6D-D37D67AA47F7}"/>
              </a:ext>
            </a:extLst>
          </p:cNvPr>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217612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0" indent="0">
              <a:buNone/>
            </a:pPr>
            <a:r>
              <a:rPr lang="en-US" dirty="0"/>
              <a:t>[1] </a:t>
            </a:r>
            <a:r>
              <a:rPr lang="en-US" i="1" dirty="0">
                <a:effectLst/>
              </a:rPr>
              <a:t>Coalition for App Fairness </a:t>
            </a:r>
            <a:r>
              <a:rPr lang="en-US" i="1" dirty="0" err="1">
                <a:effectLst/>
              </a:rPr>
              <a:t>Onmessage</a:t>
            </a:r>
            <a:r>
              <a:rPr lang="en-US" i="1" dirty="0">
                <a:effectLst/>
              </a:rPr>
              <a:t> Public Strategies and Lake ...</a:t>
            </a:r>
            <a:r>
              <a:rPr lang="en-US" dirty="0">
                <a:effectLst/>
              </a:rPr>
              <a:t> https://</a:t>
            </a:r>
            <a:r>
              <a:rPr lang="en-US" dirty="0" err="1">
                <a:effectLst/>
              </a:rPr>
              <a:t>appfairness.org</a:t>
            </a:r>
            <a:r>
              <a:rPr lang="en-US" dirty="0">
                <a:effectLst/>
              </a:rPr>
              <a:t>/wp-content/uploads/2022/06/202206-Key-Political-States-Memo.pdf. </a:t>
            </a:r>
          </a:p>
          <a:p>
            <a:pPr marL="0" indent="0">
              <a:buNone/>
            </a:pPr>
            <a:r>
              <a:rPr lang="en-US" dirty="0"/>
              <a:t>[2] </a:t>
            </a:r>
            <a:r>
              <a:rPr lang="en-US" dirty="0" err="1">
                <a:effectLst/>
              </a:rPr>
              <a:t>Melugin</a:t>
            </a:r>
            <a:r>
              <a:rPr lang="en-US" dirty="0">
                <a:effectLst/>
              </a:rPr>
              <a:t>, Jessica. “Do Claims of App Store Monopoly Power Have Merit?” </a:t>
            </a:r>
            <a:r>
              <a:rPr lang="en-US" i="1" dirty="0">
                <a:effectLst/>
              </a:rPr>
              <a:t>The CGO</a:t>
            </a:r>
            <a:r>
              <a:rPr lang="en-US" dirty="0">
                <a:effectLst/>
              </a:rPr>
              <a:t>, 17 Nov. 2022, https://</a:t>
            </a:r>
            <a:r>
              <a:rPr lang="en-US" dirty="0" err="1">
                <a:effectLst/>
              </a:rPr>
              <a:t>www.thecgo.org</a:t>
            </a:r>
            <a:r>
              <a:rPr lang="en-US" dirty="0">
                <a:effectLst/>
              </a:rPr>
              <a:t>/research/do-claims-of-app-store-monopoly-power-have-merit/. </a:t>
            </a:r>
          </a:p>
          <a:p>
            <a:pPr marL="0" indent="0">
              <a:buNone/>
            </a:pPr>
            <a:r>
              <a:rPr lang="en-US" dirty="0"/>
              <a:t>[3] </a:t>
            </a:r>
            <a:r>
              <a:rPr lang="en-US" dirty="0" err="1">
                <a:effectLst/>
              </a:rPr>
              <a:t>Melugin</a:t>
            </a:r>
            <a:r>
              <a:rPr lang="en-US" dirty="0">
                <a:effectLst/>
              </a:rPr>
              <a:t>, Jessica. “Two App Stores Don't Make a Monopoly.” </a:t>
            </a:r>
            <a:r>
              <a:rPr lang="en-US" i="1" dirty="0">
                <a:effectLst/>
              </a:rPr>
              <a:t>The Open Markets Act Is Based on a False Premise About App Stores | Barron's</a:t>
            </a:r>
            <a:r>
              <a:rPr lang="en-US" dirty="0">
                <a:effectLst/>
              </a:rPr>
              <a:t>, </a:t>
            </a:r>
            <a:r>
              <a:rPr lang="en-US" dirty="0" err="1">
                <a:effectLst/>
              </a:rPr>
              <a:t>Barrons</a:t>
            </a:r>
            <a:r>
              <a:rPr lang="en-US" dirty="0">
                <a:effectLst/>
              </a:rPr>
              <a:t>, 9 Dec. 2022, https://</a:t>
            </a:r>
            <a:r>
              <a:rPr lang="en-US" dirty="0" err="1">
                <a:effectLst/>
              </a:rPr>
              <a:t>www.barrons.com</a:t>
            </a:r>
            <a:r>
              <a:rPr lang="en-US" dirty="0">
                <a:effectLst/>
              </a:rPr>
              <a:t>/articles/two-app-stores-dont-make-a-monopoly-apple-google-51670534785. </a:t>
            </a:r>
          </a:p>
          <a:p>
            <a:pPr marL="0" indent="0">
              <a:buNone/>
            </a:pPr>
            <a:r>
              <a:rPr lang="en-US" dirty="0"/>
              <a:t>[4] </a:t>
            </a:r>
            <a:r>
              <a:rPr lang="en-US" dirty="0">
                <a:effectLst/>
              </a:rPr>
              <a:t>“Regulatory Interventions Open Apple's App Store, Sparking a Payments Gold Rush.” </a:t>
            </a:r>
            <a:r>
              <a:rPr lang="en-US" i="1" dirty="0">
                <a:effectLst/>
              </a:rPr>
              <a:t>Flagship Advisory Partners</a:t>
            </a:r>
            <a:r>
              <a:rPr lang="en-US" dirty="0">
                <a:effectLst/>
              </a:rPr>
              <a:t>, https://</a:t>
            </a:r>
            <a:r>
              <a:rPr lang="en-US" dirty="0" err="1">
                <a:effectLst/>
              </a:rPr>
              <a:t>www.flagshipadvisorypartners.com</a:t>
            </a:r>
            <a:r>
              <a:rPr lang="en-US" dirty="0">
                <a:effectLst/>
              </a:rPr>
              <a:t>/regulatory-interventions-open-apples-app-store-sparking-a-payments-gold-rush. </a:t>
            </a:r>
          </a:p>
          <a:p>
            <a:pPr marL="0" indent="0">
              <a:buNone/>
            </a:pPr>
            <a:r>
              <a:rPr lang="en-US" dirty="0"/>
              <a:t>[5] </a:t>
            </a:r>
            <a:r>
              <a:rPr lang="en-US" dirty="0">
                <a:effectLst/>
              </a:rPr>
              <a:t>Richter, Felix. “Infographic: Apple's Contentious App Store Commissions.” </a:t>
            </a:r>
            <a:r>
              <a:rPr lang="en-US" i="1" dirty="0">
                <a:effectLst/>
              </a:rPr>
              <a:t>Statista Infographics</a:t>
            </a:r>
            <a:r>
              <a:rPr lang="en-US" dirty="0">
                <a:effectLst/>
              </a:rPr>
              <a:t>, 27 Aug. 2021, https://</a:t>
            </a:r>
            <a:r>
              <a:rPr lang="en-US" dirty="0" err="1">
                <a:effectLst/>
              </a:rPr>
              <a:t>www.statista.com</a:t>
            </a:r>
            <a:r>
              <a:rPr lang="en-US" dirty="0">
                <a:effectLst/>
              </a:rPr>
              <a:t>/chart/25647/apple-app-store-commission-rates/. </a:t>
            </a:r>
          </a:p>
          <a:p>
            <a:pPr marL="0" indent="0">
              <a:buNone/>
            </a:pP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Aman Gupta</a:t>
            </a:r>
          </a:p>
        </p:txBody>
      </p:sp>
    </p:spTree>
    <p:extLst>
      <p:ext uri="{BB962C8B-B14F-4D97-AF65-F5344CB8AC3E}">
        <p14:creationId xmlns:p14="http://schemas.microsoft.com/office/powerpoint/2010/main" val="2227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47500" lnSpcReduction="20000"/>
          </a:bodyPr>
          <a:lstStyle/>
          <a:p>
            <a:r>
              <a:rPr lang="is-IS" dirty="0"/>
              <a:t>pp. 172 „not have bothered to invent it.“ or had the time. Any music entering public domain, not just classical. Why does orchestra budget matter? Public domain year 1997/1999 from source published in 1996? </a:t>
            </a:r>
            <a:endParaRPr lang="en-US" dirty="0"/>
          </a:p>
          <a:p>
            <a:r>
              <a:rPr lang="en-US" dirty="0"/>
              <a:t>pp. 174 SaaS, Google Search example? “…before he </a:t>
            </a:r>
            <a:r>
              <a:rPr lang="en-US" b="1" dirty="0"/>
              <a:t>gave</a:t>
            </a:r>
            <a:r>
              <a:rPr lang="en-US" dirty="0"/>
              <a:t> them the plot.”? “</a:t>
            </a:r>
            <a:r>
              <a:rPr lang="is-IS" dirty="0"/>
              <a:t>…cannot erase the memories...” Paycheck (2003)</a:t>
            </a:r>
            <a:endParaRPr lang="en-US" dirty="0"/>
          </a:p>
          <a:p>
            <a:r>
              <a:rPr lang="en-US" dirty="0"/>
              <a:t>pp. 176 When was instant photography invented?</a:t>
            </a:r>
          </a:p>
          <a:p>
            <a:r>
              <a:rPr lang="en-US" dirty="0"/>
              <a:t>pp. 177 $134 billion, copyright leading export 2010, now?</a:t>
            </a:r>
          </a:p>
          <a:p>
            <a:r>
              <a:rPr lang="en-US" dirty="0"/>
              <a:t>pp. 178 ”not profited” but violated right to distribute and reproduce…</a:t>
            </a:r>
          </a:p>
          <a:p>
            <a:r>
              <a:rPr lang="en-US" dirty="0"/>
              <a:t>pp. 179 Mickey Mouse – CGP Grey “Copyright: Forever Less One Day”</a:t>
            </a:r>
          </a:p>
          <a:p>
            <a:r>
              <a:rPr lang="en-US" dirty="0"/>
              <a:t>pp. 180 $150K for VP seems low.</a:t>
            </a:r>
          </a:p>
          <a:p>
            <a:r>
              <a:rPr lang="en-US" dirty="0"/>
              <a:t>pp. 182 Felicity is also an affected party.</a:t>
            </a:r>
          </a:p>
          <a:p>
            <a:r>
              <a:rPr lang="en-US" dirty="0"/>
              <a:t>pp. 185 4.4 #2 preferred assuming means published works more likely fair use. See pp. 190</a:t>
            </a:r>
          </a:p>
          <a:p>
            <a:r>
              <a:rPr lang="en-US" dirty="0"/>
              <a:t>pp. 190 Will Google do the same for music and movies as books?</a:t>
            </a:r>
          </a:p>
          <a:p>
            <a:r>
              <a:rPr lang="en-US" dirty="0"/>
              <a:t>pp. 191 What about lawsuits over a single hook sample? Revenue != profit. (also pp. 201)</a:t>
            </a:r>
          </a:p>
          <a:p>
            <a:r>
              <a:rPr lang="en-US" dirty="0"/>
              <a:t>pp. 195 Blocking 100% seems impossible.</a:t>
            </a:r>
          </a:p>
          <a:p>
            <a:r>
              <a:rPr lang="en-US" dirty="0"/>
              <a:t>pp. 199 Any legitimate </a:t>
            </a:r>
            <a:r>
              <a:rPr lang="en-US" dirty="0" err="1"/>
              <a:t>BitTorrent</a:t>
            </a:r>
            <a:r>
              <a:rPr lang="en-US" dirty="0"/>
              <a:t> use examples since 2005?</a:t>
            </a:r>
          </a:p>
          <a:p>
            <a:r>
              <a:rPr lang="en-US" dirty="0"/>
              <a:t>pp. 2021 How many subscribe now compared to 2015?</a:t>
            </a:r>
          </a:p>
        </p:txBody>
      </p:sp>
      <p:sp>
        <p:nvSpPr>
          <p:cNvPr id="11" name="Content Placeholder 10"/>
          <p:cNvSpPr>
            <a:spLocks noGrp="1"/>
          </p:cNvSpPr>
          <p:nvPr>
            <p:ph sz="half" idx="2"/>
          </p:nvPr>
        </p:nvSpPr>
        <p:spPr>
          <a:xfrm>
            <a:off x="4574568" y="1017142"/>
            <a:ext cx="4179013" cy="3980054"/>
          </a:xfrm>
        </p:spPr>
        <p:txBody>
          <a:bodyPr>
            <a:normAutofit fontScale="47500" lnSpcReduction="20000"/>
          </a:bodyPr>
          <a:lstStyle/>
          <a:p>
            <a:r>
              <a:rPr lang="en-US" dirty="0"/>
              <a:t>pp. 202 “licensing agreement </a:t>
            </a:r>
            <a:r>
              <a:rPr lang="is-IS" dirty="0"/>
              <a:t>… hardware”? Confidential source code very outdated.</a:t>
            </a:r>
            <a:endParaRPr lang="en-US" dirty="0"/>
          </a:p>
          <a:p>
            <a:r>
              <a:rPr lang="en-US" dirty="0"/>
              <a:t>pp. 203 4.7.3 references?</a:t>
            </a:r>
          </a:p>
          <a:p>
            <a:r>
              <a:rPr lang="en-US" dirty="0"/>
              <a:t>pp. 204 2021-04-05 Supreme Court find fair use in favor of Google [1]</a:t>
            </a:r>
          </a:p>
          <a:p>
            <a:r>
              <a:rPr lang="en-US" dirty="0"/>
              <a:t>pp. 207 What did the smartphone patent wars cost consumers?</a:t>
            </a:r>
          </a:p>
          <a:p>
            <a:r>
              <a:rPr lang="en-US" dirty="0"/>
              <a:t>pp. 208 Pouring can of tomato juice into ocean != hard work/labor</a:t>
            </a:r>
          </a:p>
          <a:p>
            <a:r>
              <a:rPr lang="en-US" dirty="0"/>
              <a:t>pp. 210 Developers often need the tool they make and share.  Good reputation can lead to more financial remuneration. Producers are currently allowed to share, just not forced. 3</a:t>
            </a:r>
            <a:r>
              <a:rPr lang="en-US" baseline="30000" dirty="0"/>
              <a:t>rd</a:t>
            </a:r>
            <a:r>
              <a:rPr lang="en-US" dirty="0"/>
              <a:t> claim used by opposing argument too.</a:t>
            </a:r>
          </a:p>
          <a:p>
            <a:r>
              <a:rPr lang="en-US" dirty="0"/>
              <a:t>pp. 212 Perhaps friends should not ask you to break the law? </a:t>
            </a:r>
          </a:p>
          <a:p>
            <a:r>
              <a:rPr lang="en-US" dirty="0"/>
              <a:t>pp. 213 With Dev/Sec/Ops adoption trending is long release cycles still true? Any successful businesses operate as a support service? Shift to service may be most compelling.</a:t>
            </a:r>
          </a:p>
          <a:p>
            <a:r>
              <a:rPr lang="en-US" dirty="0"/>
              <a:t>pp. 214 Is Perl still most popular? Source? Quality study from 2003, change?</a:t>
            </a:r>
          </a:p>
          <a:p>
            <a:r>
              <a:rPr lang="en-US" dirty="0"/>
              <a:t>pp. 215 who uses tape?</a:t>
            </a:r>
          </a:p>
          <a:p>
            <a:r>
              <a:rPr lang="en-US" dirty="0"/>
              <a:t>pp. 216 “human-readable, lawyer-readable</a:t>
            </a:r>
            <a:r>
              <a:rPr lang="is-IS" dirty="0"/>
              <a:t>…” How strong is Creative Commons chain of reasoning?</a:t>
            </a:r>
          </a:p>
          <a:p>
            <a:r>
              <a:rPr lang="is-IS" dirty="0"/>
              <a:t>pp. 229 Interview has nothing to do with computing</a:t>
            </a:r>
          </a:p>
          <a:p>
            <a:r>
              <a:rPr lang="is-IS" dirty="0"/>
              <a:t>Questions I liked: 20</a:t>
            </a:r>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30432</TotalTime>
  <Words>6180</Words>
  <Application>Microsoft Macintosh PowerPoint</Application>
  <PresentationFormat>On-screen Show (16:9)</PresentationFormat>
  <Paragraphs>571</Paragraphs>
  <Slides>33</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Aileron</vt:lpstr>
      <vt:lpstr>Arial</vt:lpstr>
      <vt:lpstr>Calibri</vt:lpstr>
      <vt:lpstr>Cambria</vt:lpstr>
      <vt:lpstr>Noto Serif</vt:lpstr>
      <vt:lpstr>Nunito</vt:lpstr>
      <vt:lpstr>Open Sans</vt:lpstr>
      <vt:lpstr>Times New Roman</vt:lpstr>
      <vt:lpstr>Red Radial 16x9</vt:lpstr>
      <vt:lpstr>Class 5 Intellectual Property</vt:lpstr>
      <vt:lpstr>what works well Online With Zoom</vt:lpstr>
      <vt:lpstr>Papers</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Who owns ai art?</vt:lpstr>
      <vt:lpstr>Copyright Laws</vt:lpstr>
      <vt:lpstr>The Creator of the AI</vt:lpstr>
      <vt:lpstr>Creator of the prompt</vt:lpstr>
      <vt:lpstr>The ai itself</vt:lpstr>
      <vt:lpstr>Conclusion</vt:lpstr>
      <vt:lpstr>References</vt:lpstr>
      <vt:lpstr>Do Apple and Google  hold monopoly power over App Store?</vt:lpstr>
      <vt:lpstr>Open App Markets (OAM) act</vt:lpstr>
      <vt:lpstr>Contextual information</vt:lpstr>
      <vt:lpstr>Problems with OAM Act</vt:lpstr>
      <vt:lpstr>Concluding Remarks</vt:lpstr>
      <vt:lpstr>References</vt:lpstr>
      <vt:lpstr>Class 5 The End</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412</cp:revision>
  <dcterms:created xsi:type="dcterms:W3CDTF">2014-08-25T02:19:16Z</dcterms:created>
  <dcterms:modified xsi:type="dcterms:W3CDTF">2023-03-31T22:32:15Z</dcterms:modified>
</cp:coreProperties>
</file>