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6"/>
  </p:notesMasterIdLst>
  <p:handoutMasterIdLst>
    <p:handoutMasterId r:id="rId37"/>
  </p:handoutMasterIdLst>
  <p:sldIdLst>
    <p:sldId id="256" r:id="rId2"/>
    <p:sldId id="259" r:id="rId3"/>
    <p:sldId id="261" r:id="rId4"/>
    <p:sldId id="264" r:id="rId5"/>
    <p:sldId id="320" r:id="rId6"/>
    <p:sldId id="321" r:id="rId7"/>
    <p:sldId id="323" r:id="rId8"/>
    <p:sldId id="322" r:id="rId9"/>
    <p:sldId id="325" r:id="rId10"/>
    <p:sldId id="324" r:id="rId11"/>
    <p:sldId id="327" r:id="rId12"/>
    <p:sldId id="326" r:id="rId13"/>
    <p:sldId id="318" r:id="rId14"/>
    <p:sldId id="304" r:id="rId15"/>
    <p:sldId id="267" r:id="rId16"/>
    <p:sldId id="303" r:id="rId17"/>
    <p:sldId id="305" r:id="rId18"/>
    <p:sldId id="330" r:id="rId19"/>
    <p:sldId id="331" r:id="rId20"/>
    <p:sldId id="332" r:id="rId21"/>
    <p:sldId id="333" r:id="rId22"/>
    <p:sldId id="334" r:id="rId23"/>
    <p:sldId id="335" r:id="rId24"/>
    <p:sldId id="336" r:id="rId25"/>
    <p:sldId id="268" r:id="rId26"/>
    <p:sldId id="270" r:id="rId27"/>
    <p:sldId id="271" r:id="rId28"/>
    <p:sldId id="275" r:id="rId29"/>
    <p:sldId id="272" r:id="rId30"/>
    <p:sldId id="273" r:id="rId31"/>
    <p:sldId id="274" r:id="rId32"/>
    <p:sldId id="337" r:id="rId33"/>
    <p:sldId id="269" r:id="rId34"/>
    <p:sldId id="315" r:id="rId3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mon" id="{D24C7C4E-32E0-8649-8495-55C0B6F008B2}">
          <p14:sldIdLst>
            <p14:sldId id="256"/>
            <p14:sldId id="259"/>
            <p14:sldId id="261"/>
            <p14:sldId id="264"/>
            <p14:sldId id="320"/>
            <p14:sldId id="321"/>
            <p14:sldId id="323"/>
            <p14:sldId id="322"/>
            <p14:sldId id="325"/>
            <p14:sldId id="324"/>
            <p14:sldId id="327"/>
            <p14:sldId id="326"/>
            <p14:sldId id="318"/>
            <p14:sldId id="304"/>
            <p14:sldId id="267"/>
            <p14:sldId id="303"/>
            <p14:sldId id="305"/>
          </p14:sldIdLst>
        </p14:section>
        <p14:section name="Students" id="{930F6A5C-996B-F644-A366-0334989268C8}">
          <p14:sldIdLst>
            <p14:sldId id="330"/>
            <p14:sldId id="331"/>
            <p14:sldId id="332"/>
            <p14:sldId id="333"/>
            <p14:sldId id="334"/>
            <p14:sldId id="335"/>
            <p14:sldId id="336"/>
            <p14:sldId id="268"/>
            <p14:sldId id="270"/>
            <p14:sldId id="271"/>
            <p14:sldId id="275"/>
            <p14:sldId id="272"/>
            <p14:sldId id="273"/>
            <p14:sldId id="274"/>
            <p14:sldId id="337"/>
          </p14:sldIdLst>
        </p14:section>
        <p14:section name="Common" id="{816C9087-CAEC-4B4F-A749-57EDEC908EE0}">
          <p14:sldIdLst>
            <p14:sldId id="269"/>
            <p14:sldId id="315"/>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19" autoAdjust="0"/>
    <p:restoredTop sz="74725" autoAdjust="0"/>
  </p:normalViewPr>
  <p:slideViewPr>
    <p:cSldViewPr snapToGrid="0" snapToObjects="1">
      <p:cViewPr varScale="1">
        <p:scale>
          <a:sx n="124" d="100"/>
          <a:sy n="124" d="100"/>
        </p:scale>
        <p:origin x="1096" y="176"/>
      </p:cViewPr>
      <p:guideLst>
        <p:guide orient="horz" pos="1620"/>
        <p:guide pos="2880"/>
      </p:guideLst>
    </p:cSldViewPr>
  </p:slideViewPr>
  <p:notesTextViewPr>
    <p:cViewPr>
      <p:scale>
        <a:sx n="100" d="100"/>
        <a:sy n="100" d="100"/>
      </p:scale>
      <p:origin x="0" y="0"/>
    </p:cViewPr>
  </p:notesTextViewPr>
  <p:sorterViewPr>
    <p:cViewPr>
      <p:scale>
        <a:sx n="145" d="100"/>
        <a:sy n="145" d="100"/>
      </p:scale>
      <p:origin x="0" y="45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EF980C-06B9-9541-9929-F1E71D9341C4}" type="datetimeFigureOut">
              <a:rPr lang="en-US" smtClean="0"/>
              <a:t>9/8/22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CE36D42-B77C-2B48-B602-2114A3AD328F}" type="slidenum">
              <a:rPr lang="en-US" smtClean="0"/>
              <a:t>‹#›</a:t>
            </a:fld>
            <a:endParaRPr lang="en-US"/>
          </a:p>
        </p:txBody>
      </p:sp>
    </p:spTree>
    <p:extLst>
      <p:ext uri="{BB962C8B-B14F-4D97-AF65-F5344CB8AC3E}">
        <p14:creationId xmlns:p14="http://schemas.microsoft.com/office/powerpoint/2010/main" val="34171676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2BFA80-5DE8-754C-A5A4-B0D948BE7BE3}" type="datetimeFigureOut">
              <a:rPr lang="en-US" smtClean="0"/>
              <a:t>9/8/22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0700B2-88B9-1642-B8EB-F86842378D04}" type="slidenum">
              <a:rPr lang="en-US" smtClean="0"/>
              <a:t>‹#›</a:t>
            </a:fld>
            <a:endParaRPr lang="en-US"/>
          </a:p>
        </p:txBody>
      </p:sp>
    </p:spTree>
    <p:extLst>
      <p:ext uri="{BB962C8B-B14F-4D97-AF65-F5344CB8AC3E}">
        <p14:creationId xmlns:p14="http://schemas.microsoft.com/office/powerpoint/2010/main" val="13685056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latin typeface="Arial" pitchFamily="-109" charset="0"/>
                <a:ea typeface="ＭＳ Ｐゴシック" pitchFamily="-109" charset="-128"/>
                <a:cs typeface="ＭＳ Ｐゴシック" pitchFamily="-109" charset="-128"/>
              </a:rPr>
              <a:t>Weird Al </a:t>
            </a:r>
            <a:r>
              <a:rPr lang="en-US" b="1" dirty="0" err="1">
                <a:latin typeface="Arial" pitchFamily="-109" charset="0"/>
                <a:ea typeface="ＭＳ Ｐゴシック" pitchFamily="-109" charset="-128"/>
                <a:cs typeface="ＭＳ Ｐゴシック" pitchFamily="-109" charset="-128"/>
              </a:rPr>
              <a:t>Yankovic</a:t>
            </a:r>
            <a:r>
              <a:rPr lang="en-US" b="1" dirty="0">
                <a:latin typeface="Arial" pitchFamily="-109" charset="0"/>
                <a:ea typeface="ＭＳ Ｐゴシック" pitchFamily="-109" charset="-128"/>
                <a:cs typeface="ＭＳ Ｐゴシック" pitchFamily="-109" charset="-128"/>
              </a:rPr>
              <a:t> “Don’t Download This Song” (3:53)</a:t>
            </a:r>
            <a:br>
              <a:rPr lang="en-US" b="1" dirty="0">
                <a:latin typeface="Arial" pitchFamily="-109" charset="0"/>
                <a:ea typeface="ＭＳ Ｐゴシック" pitchFamily="-109" charset="-128"/>
                <a:cs typeface="ＭＳ Ｐゴシック" pitchFamily="-109" charset="-128"/>
              </a:rPr>
            </a:br>
            <a:r>
              <a:rPr lang="en-US" b="0" dirty="0">
                <a:latin typeface="Arial" pitchFamily="-109" charset="0"/>
                <a:ea typeface="ＭＳ Ｐゴシック" pitchFamily="-109" charset="-128"/>
                <a:cs typeface="ＭＳ Ｐゴシック" pitchFamily="-109" charset="-128"/>
              </a:rPr>
              <a:t>2006-08-21 released exclusively as digital download</a:t>
            </a:r>
          </a:p>
          <a:p>
            <a:pPr eaLnBrk="1" hangingPunct="1"/>
            <a:r>
              <a:rPr lang="en-US" dirty="0">
                <a:latin typeface="Arial" pitchFamily="-109" charset="0"/>
                <a:ea typeface="ＭＳ Ｐゴシック" pitchFamily="-109" charset="-128"/>
                <a:cs typeface="ＭＳ Ｐゴシック" pitchFamily="-109" charset="-128"/>
              </a:rPr>
              <a:t>https://</a:t>
            </a:r>
            <a:r>
              <a:rPr lang="en-US" dirty="0" err="1">
                <a:latin typeface="Arial" pitchFamily="-109" charset="0"/>
                <a:ea typeface="ＭＳ Ｐゴシック" pitchFamily="-109" charset="-128"/>
                <a:cs typeface="ＭＳ Ｐゴシック" pitchFamily="-109" charset="-128"/>
              </a:rPr>
              <a:t>www.youtube.com</a:t>
            </a:r>
            <a:r>
              <a:rPr lang="en-US" dirty="0">
                <a:latin typeface="Arial" pitchFamily="-109" charset="0"/>
                <a:ea typeface="ＭＳ Ｐゴシック" pitchFamily="-109" charset="-128"/>
                <a:cs typeface="ＭＳ Ｐゴシック" pitchFamily="-109" charset="-128"/>
              </a:rPr>
              <a:t>/</a:t>
            </a:r>
            <a:r>
              <a:rPr lang="en-US" dirty="0" err="1">
                <a:latin typeface="Arial" pitchFamily="-109" charset="0"/>
                <a:ea typeface="ＭＳ Ｐゴシック" pitchFamily="-109" charset="-128"/>
                <a:cs typeface="ＭＳ Ｐゴシック" pitchFamily="-109" charset="-128"/>
              </a:rPr>
              <a:t>watch?v</a:t>
            </a:r>
            <a:r>
              <a:rPr lang="en-US" dirty="0">
                <a:latin typeface="Arial" pitchFamily="-109" charset="0"/>
                <a:ea typeface="ＭＳ Ｐゴシック" pitchFamily="-109" charset="-128"/>
                <a:cs typeface="ＭＳ Ｐゴシック" pitchFamily="-109" charset="-128"/>
              </a:rPr>
              <a:t>=zGM8PT1eAvY</a:t>
            </a:r>
          </a:p>
          <a:p>
            <a:pPr eaLnBrk="1" hangingPunct="1"/>
            <a:endParaRPr lang="en-US" dirty="0">
              <a:latin typeface="Arial" pitchFamily="-109" charset="0"/>
              <a:ea typeface="ＭＳ Ｐゴシック" pitchFamily="-109" charset="-128"/>
              <a:cs typeface="ＭＳ Ｐゴシック" pitchFamily="-109" charset="-128"/>
            </a:endParaRPr>
          </a:p>
          <a:p>
            <a:pPr eaLnBrk="1" hangingPunct="1"/>
            <a:r>
              <a:rPr lang="en-US" dirty="0">
                <a:latin typeface="Arial" pitchFamily="-109" charset="0"/>
                <a:ea typeface="ＭＳ Ｐゴシック" pitchFamily="-109" charset="-128"/>
                <a:cs typeface="ＭＳ Ｐゴシック" pitchFamily="-109" charset="-128"/>
              </a:rPr>
              <a:t>Some Analysis Points:</a:t>
            </a:r>
          </a:p>
          <a:p>
            <a:pPr eaLnBrk="1" hangingPunct="1"/>
            <a:r>
              <a:rPr lang="en-US" dirty="0">
                <a:latin typeface="Arial" pitchFamily="-109" charset="0"/>
                <a:ea typeface="ＭＳ Ｐゴシック" pitchFamily="-109" charset="-128"/>
                <a:cs typeface="ＭＳ Ｐゴシック" pitchFamily="-109" charset="-128"/>
              </a:rPr>
              <a:t>- Slippery Slope Fallacy</a:t>
            </a:r>
            <a:br>
              <a:rPr lang="en-US" dirty="0">
                <a:latin typeface="Arial" pitchFamily="-109" charset="0"/>
                <a:ea typeface="ＭＳ Ｐゴシック" pitchFamily="-109" charset="-128"/>
                <a:cs typeface="ＭＳ Ｐゴシック" pitchFamily="-109" charset="-128"/>
              </a:rPr>
            </a:br>
            <a:r>
              <a:rPr lang="en-US" dirty="0">
                <a:latin typeface="Arial" pitchFamily="-109" charset="0"/>
                <a:ea typeface="ＭＳ Ｐゴシック" pitchFamily="-109" charset="-128"/>
                <a:cs typeface="ＭＳ Ｐゴシック" pitchFamily="-109" charset="-128"/>
              </a:rPr>
              <a:t>- CDs were most common way to obtain music</a:t>
            </a:r>
            <a:br>
              <a:rPr lang="en-US" dirty="0">
                <a:latin typeface="Arial" pitchFamily="-109" charset="0"/>
                <a:ea typeface="ＭＳ Ｐゴシック" pitchFamily="-109" charset="-128"/>
                <a:cs typeface="ＭＳ Ｐゴシック" pitchFamily="-109" charset="-128"/>
              </a:rPr>
            </a:br>
            <a:r>
              <a:rPr lang="en-US" dirty="0">
                <a:latin typeface="Arial" pitchFamily="-109" charset="0"/>
                <a:ea typeface="ＭＳ Ｐゴシック" pitchFamily="-109" charset="-128"/>
                <a:cs typeface="ＭＳ Ｐゴシック" pitchFamily="-109" charset="-128"/>
              </a:rPr>
              <a:t>- Winner take all society</a:t>
            </a:r>
          </a:p>
          <a:p>
            <a:pPr eaLnBrk="1" hangingPunct="1"/>
            <a:r>
              <a:rPr lang="en-US" dirty="0">
                <a:latin typeface="Arial" pitchFamily="-109" charset="0"/>
                <a:ea typeface="ＭＳ Ｐゴシック" pitchFamily="-109" charset="-128"/>
                <a:cs typeface="ＭＳ Ｐゴシック" pitchFamily="-109" charset="-128"/>
              </a:rPr>
              <a:t>- Virtue ethics, guilt, shame</a:t>
            </a:r>
          </a:p>
          <a:p>
            <a:pPr marL="171450" indent="-171450" eaLnBrk="1" hangingPunct="1">
              <a:buFontTx/>
              <a:buChar char="-"/>
            </a:pPr>
            <a:endParaRPr lang="en-US"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1" hangingPunct="1">
              <a:buFont typeface="Arial"/>
              <a:buChar char="•"/>
            </a:pPr>
            <a:r>
              <a:rPr lang="en-US" baseline="0" dirty="0">
                <a:latin typeface="Arial" pitchFamily="-109" charset="0"/>
                <a:ea typeface="ＭＳ Ｐゴシック" pitchFamily="-109" charset="-128"/>
                <a:cs typeface="ＭＳ Ｐゴシック" pitchFamily="-109" charset="-128"/>
              </a:rPr>
              <a:t>Patent</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A mechanism, process, or composition of matter. </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Must be: Novel. Useful. Non-obvious. Described clearly. Must do what it says.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Usual term 20 years.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Utility and plant patents: 20 years.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Design patents last 14 years. (ornamental design of functional item)</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Provisional patent gives 1 year, before</a:t>
            </a:r>
            <a:r>
              <a:rPr lang="en-US" baseline="0" dirty="0">
                <a:latin typeface="Arial" pitchFamily="-109" charset="0"/>
                <a:ea typeface="ＭＳ Ｐゴシック" pitchFamily="-109" charset="-128"/>
                <a:cs typeface="ＭＳ Ｐゴシック" pitchFamily="-109" charset="-128"/>
              </a:rPr>
              <a:t> full patent</a:t>
            </a:r>
          </a:p>
        </p:txBody>
      </p:sp>
      <p:sp>
        <p:nvSpPr>
          <p:cNvPr id="4" name="Slide Number Placeholder 3"/>
          <p:cNvSpPr>
            <a:spLocks noGrp="1"/>
          </p:cNvSpPr>
          <p:nvPr>
            <p:ph type="sldNum" sz="quarter" idx="10"/>
          </p:nvPr>
        </p:nvSpPr>
        <p:spPr/>
        <p:txBody>
          <a:bodyPr/>
          <a:lstStyle/>
          <a:p>
            <a:fld id="{270700B2-88B9-1642-B8EB-F86842378D04}" type="slidenum">
              <a:rPr lang="en-US" smtClean="0"/>
              <a:t>10</a:t>
            </a:fld>
            <a:endParaRPr lang="en-US"/>
          </a:p>
        </p:txBody>
      </p:sp>
    </p:spTree>
    <p:extLst>
      <p:ext uri="{BB962C8B-B14F-4D97-AF65-F5344CB8AC3E}">
        <p14:creationId xmlns:p14="http://schemas.microsoft.com/office/powerpoint/2010/main" val="1312556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1" hangingPunct="1">
              <a:buFont typeface="Arial"/>
              <a:buChar char="•"/>
            </a:pPr>
            <a:r>
              <a:rPr lang="en-US" baseline="0" dirty="0">
                <a:latin typeface="Arial" pitchFamily="-109" charset="0"/>
                <a:ea typeface="ＭＳ Ｐゴシック" pitchFamily="-109" charset="-128"/>
                <a:cs typeface="ＭＳ Ｐゴシック" pitchFamily="-109" charset="-128"/>
              </a:rPr>
              <a:t>Trade Secret</a:t>
            </a:r>
          </a:p>
          <a:p>
            <a:pPr marL="628650" lvl="1" indent="-171450" eaLnBrk="1" hangingPunct="1">
              <a:buFont typeface="Arial"/>
              <a:buChar char="•"/>
            </a:pPr>
            <a:r>
              <a:rPr lang="en-US" baseline="0" dirty="0">
                <a:latin typeface="Arial" pitchFamily="-109" charset="0"/>
                <a:ea typeface="ＭＳ Ｐゴシック" pitchFamily="-109" charset="-128"/>
                <a:cs typeface="ＭＳ Ｐゴシック" pitchFamily="-109" charset="-128"/>
              </a:rPr>
              <a:t>Anything with business value</a:t>
            </a:r>
          </a:p>
          <a:p>
            <a:pPr marL="628650" lvl="1" indent="-171450">
              <a:buFont typeface="Arial"/>
              <a:buChar char="•"/>
            </a:pPr>
            <a:r>
              <a:rPr lang="en-US" dirty="0">
                <a:latin typeface="Arial" pitchFamily="-109" charset="0"/>
                <a:ea typeface="ＭＳ Ｐゴシック" pitchFamily="-109" charset="-128"/>
                <a:cs typeface="ＭＳ Ｐゴシック" pitchFamily="-109" charset="-128"/>
              </a:rPr>
              <a:t>You must take steps to keep it secret: Non Disclosure Agreement, protected storage, compartmentalization, etc.</a:t>
            </a:r>
          </a:p>
          <a:p>
            <a:pPr marL="628650" lvl="1" indent="-171450">
              <a:buFont typeface="Arial"/>
              <a:buChar char="•"/>
            </a:pPr>
            <a:r>
              <a:rPr lang="en-US" dirty="0">
                <a:latin typeface="Arial" pitchFamily="-109" charset="0"/>
                <a:ea typeface="ＭＳ Ｐゴシック" pitchFamily="-109" charset="-128"/>
                <a:cs typeface="ＭＳ Ｐゴシック" pitchFamily="-109" charset="-128"/>
              </a:rPr>
              <a:t>As long as the secret is kept</a:t>
            </a:r>
          </a:p>
          <a:p>
            <a:pPr marL="628650" lvl="1" indent="-171450">
              <a:buFont typeface="Arial"/>
              <a:buChar char="•"/>
            </a:pPr>
            <a:r>
              <a:rPr lang="en-US" dirty="0">
                <a:latin typeface="Arial" pitchFamily="-109" charset="0"/>
                <a:ea typeface="ＭＳ Ｐゴシック" pitchFamily="-109" charset="-128"/>
                <a:cs typeface="ＭＳ Ｐゴシック" pitchFamily="-109" charset="-128"/>
              </a:rPr>
              <a:t>Enforceable by: Contracts, Laws against industrial espionage.</a:t>
            </a:r>
          </a:p>
        </p:txBody>
      </p:sp>
      <p:sp>
        <p:nvSpPr>
          <p:cNvPr id="4" name="Slide Number Placeholder 3"/>
          <p:cNvSpPr>
            <a:spLocks noGrp="1"/>
          </p:cNvSpPr>
          <p:nvPr>
            <p:ph type="sldNum" sz="quarter" idx="10"/>
          </p:nvPr>
        </p:nvSpPr>
        <p:spPr/>
        <p:txBody>
          <a:bodyPr/>
          <a:lstStyle/>
          <a:p>
            <a:fld id="{270700B2-88B9-1642-B8EB-F86842378D04}" type="slidenum">
              <a:rPr lang="en-US" smtClean="0"/>
              <a:t>11</a:t>
            </a:fld>
            <a:endParaRPr lang="en-US"/>
          </a:p>
        </p:txBody>
      </p:sp>
    </p:spTree>
    <p:extLst>
      <p:ext uri="{BB962C8B-B14F-4D97-AF65-F5344CB8AC3E}">
        <p14:creationId xmlns:p14="http://schemas.microsoft.com/office/powerpoint/2010/main" val="3946818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1" hangingPunct="1">
              <a:buFont typeface="Arial"/>
              <a:buChar char="•"/>
            </a:pPr>
            <a:r>
              <a:rPr lang="en-US" baseline="0" dirty="0">
                <a:latin typeface="Arial" pitchFamily="-109" charset="0"/>
                <a:ea typeface="ＭＳ Ｐゴシック" pitchFamily="-109" charset="-128"/>
                <a:cs typeface="ＭＳ Ｐゴシック" pitchFamily="-109" charset="-128"/>
              </a:rPr>
              <a:t>Trade Secret</a:t>
            </a:r>
          </a:p>
          <a:p>
            <a:pPr marL="628650" lvl="1" indent="-171450" eaLnBrk="1" hangingPunct="1">
              <a:buFont typeface="Arial"/>
              <a:buChar char="•"/>
            </a:pPr>
            <a:r>
              <a:rPr lang="en-US" baseline="0" dirty="0">
                <a:latin typeface="Arial" pitchFamily="-109" charset="0"/>
                <a:ea typeface="ＭＳ Ｐゴシック" pitchFamily="-109" charset="-128"/>
                <a:cs typeface="ＭＳ Ｐゴシック" pitchFamily="-109" charset="-128"/>
              </a:rPr>
              <a:t>Anything with business value</a:t>
            </a:r>
          </a:p>
          <a:p>
            <a:pPr marL="628650" lvl="1" indent="-171450">
              <a:buFont typeface="Arial"/>
              <a:buChar char="•"/>
            </a:pPr>
            <a:r>
              <a:rPr lang="en-US" dirty="0">
                <a:latin typeface="Arial" pitchFamily="-109" charset="0"/>
                <a:ea typeface="ＭＳ Ｐゴシック" pitchFamily="-109" charset="-128"/>
                <a:cs typeface="ＭＳ Ｐゴシック" pitchFamily="-109" charset="-128"/>
              </a:rPr>
              <a:t>You must take steps to keep it secret: Non Disclosure Agreement, protected storage, compartmentalization, etc.</a:t>
            </a:r>
          </a:p>
          <a:p>
            <a:pPr marL="628650" lvl="1" indent="-171450">
              <a:buFont typeface="Arial"/>
              <a:buChar char="•"/>
            </a:pPr>
            <a:r>
              <a:rPr lang="en-US" dirty="0">
                <a:latin typeface="Arial" pitchFamily="-109" charset="0"/>
                <a:ea typeface="ＭＳ Ｐゴシック" pitchFamily="-109" charset="-128"/>
                <a:cs typeface="ＭＳ Ｐゴシック" pitchFamily="-109" charset="-128"/>
              </a:rPr>
              <a:t>As long as the secret is kept</a:t>
            </a:r>
          </a:p>
          <a:p>
            <a:pPr marL="628650" lvl="1" indent="-171450">
              <a:buFont typeface="Arial"/>
              <a:buChar char="•"/>
            </a:pPr>
            <a:r>
              <a:rPr lang="en-US" dirty="0">
                <a:latin typeface="Arial" pitchFamily="-109" charset="0"/>
                <a:ea typeface="ＭＳ Ｐゴシック" pitchFamily="-109" charset="-128"/>
                <a:cs typeface="ＭＳ Ｐゴシック" pitchFamily="-109" charset="-128"/>
              </a:rPr>
              <a:t>Enforceable by: Contracts, Laws against industrial espionage.</a:t>
            </a:r>
          </a:p>
        </p:txBody>
      </p:sp>
      <p:sp>
        <p:nvSpPr>
          <p:cNvPr id="4" name="Slide Number Placeholder 3"/>
          <p:cNvSpPr>
            <a:spLocks noGrp="1"/>
          </p:cNvSpPr>
          <p:nvPr>
            <p:ph type="sldNum" sz="quarter" idx="10"/>
          </p:nvPr>
        </p:nvSpPr>
        <p:spPr/>
        <p:txBody>
          <a:bodyPr/>
          <a:lstStyle/>
          <a:p>
            <a:fld id="{270700B2-88B9-1642-B8EB-F86842378D04}" type="slidenum">
              <a:rPr lang="en-US" smtClean="0"/>
              <a:t>12</a:t>
            </a:fld>
            <a:endParaRPr lang="en-US"/>
          </a:p>
        </p:txBody>
      </p:sp>
    </p:spTree>
    <p:extLst>
      <p:ext uri="{BB962C8B-B14F-4D97-AF65-F5344CB8AC3E}">
        <p14:creationId xmlns:p14="http://schemas.microsoft.com/office/powerpoint/2010/main" val="2929834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charset="0"/>
                <a:ea typeface="ＭＳ Ｐゴシック" charset="-128"/>
                <a:cs typeface="ＭＳ Ｐゴシック" charset="-128"/>
              </a:rPr>
              <a:t>But first take a look at:</a:t>
            </a:r>
          </a:p>
          <a:p>
            <a:pPr eaLnBrk="1" hangingPunct="1"/>
            <a:r>
              <a:rPr lang="en-US" dirty="0">
                <a:latin typeface="Arial" charset="0"/>
                <a:ea typeface="ＭＳ Ｐゴシック" charset="-128"/>
                <a:cs typeface="ＭＳ Ｐゴシック" charset="-128"/>
              </a:rPr>
              <a:t>CGP Grey</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Copyright: Forever Less One Day (6:27)</a:t>
            </a:r>
            <a:endParaRPr lang="en-US"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https://</a:t>
            </a:r>
            <a:r>
              <a:rPr lang="en-US" dirty="0" err="1">
                <a:latin typeface="Arial" charset="0"/>
                <a:ea typeface="ＭＳ Ｐゴシック" charset="-128"/>
                <a:cs typeface="ＭＳ Ｐゴシック" charset="-128"/>
              </a:rPr>
              <a:t>www.youtube.com</a:t>
            </a:r>
            <a:r>
              <a:rPr lang="en-US" dirty="0">
                <a:latin typeface="Arial" charset="0"/>
                <a:ea typeface="ＭＳ Ｐゴシック" charset="-128"/>
                <a:cs typeface="ＭＳ Ｐゴシック" charset="-128"/>
              </a:rPr>
              <a:t>/</a:t>
            </a:r>
            <a:r>
              <a:rPr lang="en-US" dirty="0" err="1">
                <a:latin typeface="Arial" charset="0"/>
                <a:ea typeface="ＭＳ Ｐゴシック" charset="-128"/>
                <a:cs typeface="ＭＳ Ｐゴシック" charset="-128"/>
              </a:rPr>
              <a:t>watch?v</a:t>
            </a:r>
            <a:r>
              <a:rPr lang="en-US" dirty="0">
                <a:latin typeface="Arial" charset="0"/>
                <a:ea typeface="ＭＳ Ｐゴシック" charset="-128"/>
                <a:cs typeface="ＭＳ Ｐゴシック" charset="-128"/>
              </a:rPr>
              <a:t>=tk862BbjWx4</a:t>
            </a:r>
          </a:p>
          <a:p>
            <a:pPr eaLnBrk="1" hangingPunct="1"/>
            <a:endParaRPr lang="en-US"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Tom Scott</a:t>
            </a:r>
          </a:p>
          <a:p>
            <a:pPr eaLnBrk="1" hangingPunct="1"/>
            <a:r>
              <a:rPr lang="en-US" dirty="0">
                <a:latin typeface="Arial" charset="0"/>
                <a:ea typeface="ＭＳ Ｐゴシック" charset="-128"/>
                <a:cs typeface="ＭＳ Ｐゴシック" charset="-128"/>
              </a:rPr>
              <a:t>http://</a:t>
            </a:r>
            <a:r>
              <a:rPr lang="en-US" dirty="0" err="1">
                <a:latin typeface="Arial" charset="0"/>
                <a:ea typeface="ＭＳ Ｐゴシック" charset="-128"/>
                <a:cs typeface="ＭＳ Ｐゴシック" charset="-128"/>
              </a:rPr>
              <a:t>tomscott.com</a:t>
            </a:r>
            <a:endParaRPr lang="en-US" dirty="0">
              <a:latin typeface="Arial" charset="0"/>
              <a:ea typeface="ＭＳ Ｐゴシック" charset="-128"/>
              <a:cs typeface="ＭＳ Ｐゴシック" charset="-128"/>
            </a:endParaRPr>
          </a:p>
          <a:p>
            <a:pPr eaLnBrk="1" hangingPunct="1"/>
            <a:r>
              <a:rPr lang="en-US" b="1" dirty="0">
                <a:latin typeface="Arial" charset="0"/>
                <a:ea typeface="ＭＳ Ｐゴシック" charset="-128"/>
                <a:cs typeface="ＭＳ Ｐゴシック" charset="-128"/>
              </a:rPr>
              <a:t>Welcome To</a:t>
            </a:r>
            <a:r>
              <a:rPr lang="en-US" b="1" baseline="0" dirty="0">
                <a:latin typeface="Arial" charset="0"/>
                <a:ea typeface="ＭＳ Ｐゴシック" charset="-128"/>
                <a:cs typeface="ＭＳ Ｐゴシック" charset="-128"/>
              </a:rPr>
              <a:t> Life (2:44)</a:t>
            </a:r>
            <a:endParaRPr lang="en-US" b="1"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https://</a:t>
            </a:r>
            <a:r>
              <a:rPr lang="en-US" dirty="0" err="1">
                <a:latin typeface="Arial" charset="0"/>
                <a:ea typeface="ＭＳ Ｐゴシック" charset="-128"/>
                <a:cs typeface="ＭＳ Ｐゴシック" charset="-128"/>
              </a:rPr>
              <a:t>www.youtube.com</a:t>
            </a:r>
            <a:r>
              <a:rPr lang="en-US" dirty="0">
                <a:latin typeface="Arial" charset="0"/>
                <a:ea typeface="ＭＳ Ｐゴシック" charset="-128"/>
                <a:cs typeface="ＭＳ Ｐゴシック" charset="-128"/>
              </a:rPr>
              <a:t>/</a:t>
            </a:r>
            <a:r>
              <a:rPr lang="en-US" dirty="0" err="1">
                <a:latin typeface="Arial" charset="0"/>
                <a:ea typeface="ＭＳ Ｐゴシック" charset="-128"/>
                <a:cs typeface="ＭＳ Ｐゴシック" charset="-128"/>
              </a:rPr>
              <a:t>watch?v</a:t>
            </a:r>
            <a:r>
              <a:rPr lang="en-US" dirty="0">
                <a:latin typeface="Arial" charset="0"/>
                <a:ea typeface="ＭＳ Ｐゴシック" charset="-128"/>
                <a:cs typeface="ＭＳ Ｐゴシック" charset="-128"/>
              </a:rPr>
              <a:t>=IFe9wiDfb0E&amp;feature=</a:t>
            </a:r>
            <a:r>
              <a:rPr lang="en-US" dirty="0" err="1">
                <a:latin typeface="Arial" charset="0"/>
                <a:ea typeface="ＭＳ Ｐゴシック" charset="-128"/>
                <a:cs typeface="ＭＳ Ｐゴシック" charset="-128"/>
              </a:rPr>
              <a:t>youtu.be</a:t>
            </a:r>
            <a:endParaRPr lang="en-US" dirty="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13</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14</a:t>
            </a:fld>
            <a:endParaRPr lang="en-US"/>
          </a:p>
        </p:txBody>
      </p:sp>
    </p:spTree>
    <p:extLst>
      <p:ext uri="{BB962C8B-B14F-4D97-AF65-F5344CB8AC3E}">
        <p14:creationId xmlns:p14="http://schemas.microsoft.com/office/powerpoint/2010/main" val="1271861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15</a:t>
            </a:fld>
            <a:endParaRPr lang="en-US"/>
          </a:p>
        </p:txBody>
      </p:sp>
    </p:spTree>
    <p:extLst>
      <p:ext uri="{BB962C8B-B14F-4D97-AF65-F5344CB8AC3E}">
        <p14:creationId xmlns:p14="http://schemas.microsoft.com/office/powerpoint/2010/main" val="1271861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16</a:t>
            </a:fld>
            <a:endParaRPr lang="en-US"/>
          </a:p>
        </p:txBody>
      </p:sp>
    </p:spTree>
    <p:extLst>
      <p:ext uri="{BB962C8B-B14F-4D97-AF65-F5344CB8AC3E}">
        <p14:creationId xmlns:p14="http://schemas.microsoft.com/office/powerpoint/2010/main" val="12718613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17</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Calibri" panose="020F0502020204030204" pitchFamily="34" charset="0"/>
              </a:rPr>
              <a:t>Should trademarking have additional restrictions based on the changing atmosphere surrounding words created by online platforms? </a:t>
            </a:r>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18</a:t>
            </a:fld>
            <a:endParaRPr lang="en-US"/>
          </a:p>
        </p:txBody>
      </p:sp>
    </p:spTree>
    <p:extLst>
      <p:ext uri="{BB962C8B-B14F-4D97-AF65-F5344CB8AC3E}">
        <p14:creationId xmlns:p14="http://schemas.microsoft.com/office/powerpoint/2010/main" val="35822285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Times New Roman" panose="02020603050405020304" pitchFamily="18" charset="0"/>
              </a:rPr>
              <a:t>In the past two decades, Social Media has become a primary means of communication. Across multiple platforms, individuals can send text, images, and videos to a large audience with only a few clicks.  </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Times New Roman" panose="02020603050405020304" pitchFamily="18" charset="0"/>
              </a:rPr>
              <a:t>Social media has undeniably changed marketing and created a vast number of opportunities for companies to promote their products and services. This is especially true with domestic trade, which with the use of social media can have exposure on a global and international scale [1]. </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Times New Roman" panose="02020603050405020304" pitchFamily="18" charset="0"/>
              </a:rPr>
              <a:t>The use of social media provides a cheaper option for advertisement. </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Times New Roman" panose="02020603050405020304" pitchFamily="18" charset="0"/>
              </a:rPr>
              <a:t>Over the past two decades the number of trademark applications has increased from 461, 002 to 1,068,092 per year[4]. (Read off figure 2)  </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Times New Roman" panose="02020603050405020304" pitchFamily="18" charset="0"/>
              </a:rPr>
              <a:t>This increase can be seen as a result of social media’s effect on trademarks. </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Times New Roman" panose="02020603050405020304" pitchFamily="18" charset="0"/>
              </a:rPr>
              <a:t>For businesses, trademarking a name or brand can be crucial for their own marketing purposes as well as to avoid infringing on others. </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Times New Roman" panose="02020603050405020304" pitchFamily="18" charset="0"/>
              </a:rPr>
              <a:t>Social Media is the next big marketing tool for large and small enterprises [1].  </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Times New Roman" panose="02020603050405020304" pitchFamily="18" charset="0"/>
              </a:rPr>
              <a:t>There is an existing debate on social media’s role in trademark strength analysis which would influence businesses claims to trademarks. </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Times New Roman" panose="02020603050405020304" pitchFamily="18" charset="0"/>
              </a:rPr>
              <a:t>Finding a name that is not already trademarked in some way is a challenge. </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Times New Roman" panose="02020603050405020304" pitchFamily="18" charset="0"/>
              </a:rPr>
              <a:t>One individual looking to open an ice cream shop wanted to chose the name ‘Cold Hearted’, but trademark screenings discovered that ‘Cold Stone Creamery’ was quite litigious when protecting its name, so it was decided that the word ‘cold’ was going to be problematic. Even if it was unlikely that there would be confusion between Cold Hearted and Cold Stone and that the individual would have had a good chance of success if questioned, she did not want to invest the time or money to fight it [2].  </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19</a:t>
            </a:fld>
            <a:endParaRPr lang="en-US"/>
          </a:p>
        </p:txBody>
      </p:sp>
    </p:spTree>
    <p:extLst>
      <p:ext uri="{BB962C8B-B14F-4D97-AF65-F5344CB8AC3E}">
        <p14:creationId xmlns:p14="http://schemas.microsoft.com/office/powerpoint/2010/main" val="1328802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Comments, observations, questions on IP Chapter?</a:t>
            </a:r>
          </a:p>
        </p:txBody>
      </p:sp>
      <p:sp>
        <p:nvSpPr>
          <p:cNvPr id="4" name="Slide Number Placeholder 3"/>
          <p:cNvSpPr>
            <a:spLocks noGrp="1"/>
          </p:cNvSpPr>
          <p:nvPr>
            <p:ph type="sldNum" sz="quarter" idx="10"/>
          </p:nvPr>
        </p:nvSpPr>
        <p:spPr/>
        <p:txBody>
          <a:bodyPr/>
          <a:lstStyle/>
          <a:p>
            <a:fld id="{270700B2-88B9-1642-B8EB-F86842378D04}" type="slidenum">
              <a:rPr lang="en-US" smtClean="0"/>
              <a:t>2</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Times New Roman" panose="02020603050405020304" pitchFamily="18" charset="0"/>
              </a:rPr>
              <a:t> 9.1 million trademark applications were filed worldwide in 2017 which was a 30% increase from the year before [2]. </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Times New Roman" panose="02020603050405020304" pitchFamily="18" charset="0"/>
              </a:rPr>
              <a:t>Table to the right shows that 81.3% of common words are registered marks which is proving that it is becoming increasingly difficult to find unique trademarks. </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Times New Roman" panose="02020603050405020304" pitchFamily="18" charset="0"/>
              </a:rPr>
              <a:t> The idea that we are at a level of economic development where we are running out of words to, trademark but looking at the statistics it is not a reality that is far off [5]. </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Times New Roman" panose="02020603050405020304" pitchFamily="18" charset="0"/>
              </a:rPr>
              <a:t>Ohio State University officially registered a trademark for the word "THE.” There was a nearly three-year battle to gain legal branding access to a word. They reached an agreement with Marc Jacobs, the designer, that allowed both to register "THE" branded products for continuous use and license [6]. </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Times New Roman" panose="02020603050405020304" pitchFamily="18" charset="0"/>
              </a:rPr>
              <a:t>Song lyrics are covered under copyright because they are a work of art whereas trademark distinguishes goods and services. Recently artists have also been trademarking unique phrases from their songs. Taylor Swift was the first to do so [7]. </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Times New Roman" panose="02020603050405020304" pitchFamily="18" charset="0"/>
              </a:rPr>
              <a:t>People have been known to trademark their names or versions of it, but now celebrities are trademarking their children's as well. This can only occur if the individuals promise to be selling products associated with the name as trademarks are meant to represent goods or services [8]. </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20</a:t>
            </a:fld>
            <a:endParaRPr lang="en-US"/>
          </a:p>
        </p:txBody>
      </p:sp>
    </p:spTree>
    <p:extLst>
      <p:ext uri="{BB962C8B-B14F-4D97-AF65-F5344CB8AC3E}">
        <p14:creationId xmlns:p14="http://schemas.microsoft.com/office/powerpoint/2010/main" val="40878740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Times New Roman" panose="02020603050405020304" pitchFamily="18" charset="0"/>
              </a:rPr>
              <a:t>The development of technology, specifically social media, has increased at a rapid rate over the past 20 years. </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Times New Roman" panose="02020603050405020304" pitchFamily="18" charset="0"/>
              </a:rPr>
              <a:t>Facebook at nearly 3 billion users and Instagram 1.44 million users when 20 years ago they didn’t exist [3]. </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Times New Roman" panose="02020603050405020304" pitchFamily="18" charset="0"/>
              </a:rPr>
              <a:t>In the early 2000s about 600 laws were enacted in two years, in the last Congress session ~1,200 laws were enacted [12]. Some laws can take month or years to enact because of the significant process of drafting and changing bills for them to pass. </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Times New Roman" panose="02020603050405020304" pitchFamily="18" charset="0"/>
              </a:rPr>
              <a:t>Despite it being two decades since the surge of social media use, few laws have been updated or created to reflect the changing atmosphere surrounding trademarks in regard to social media. </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Times New Roman" panose="02020603050405020304" pitchFamily="18" charset="0"/>
              </a:rPr>
              <a:t>The situation exemplifies the constant disparity between technology in the world and associated laws. </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Times New Roman" panose="02020603050405020304" pitchFamily="18" charset="0"/>
              </a:rPr>
              <a:t>The potential damage that could result from the unauthorized use of a trademark on social media is incomparable to the potential of unauthorized trademark use offline [10]. </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Times New Roman" panose="02020603050405020304" pitchFamily="18" charset="0"/>
              </a:rPr>
              <a:t>Technology has created issues, that were previously unconsidered, with current trademark law [1]. </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Times New Roman" panose="02020603050405020304" pitchFamily="18" charset="0"/>
              </a:rPr>
              <a:t>Trademark infringement (the use of the trademark without the explicit authorization from the trademark owner) is a common issue of social media with the ability for individuals to create fake accounts and sell knock off products [10]. </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Times New Roman" panose="02020603050405020304" pitchFamily="18" charset="0"/>
              </a:rPr>
              <a:t>Trademark dilution (the ability of the trademark owner to stop others from using the trademark in order to keep it unique to the owner's purpose) is also common on social media for similar reasons to infringement [10]. A common example of this was with the word thermos. </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21</a:t>
            </a:fld>
            <a:endParaRPr lang="en-US"/>
          </a:p>
        </p:txBody>
      </p:sp>
    </p:spTree>
    <p:extLst>
      <p:ext uri="{BB962C8B-B14F-4D97-AF65-F5344CB8AC3E}">
        <p14:creationId xmlns:p14="http://schemas.microsoft.com/office/powerpoint/2010/main" val="20617344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Times New Roman" panose="02020603050405020304" pitchFamily="18" charset="0"/>
              </a:rPr>
              <a:t>To “free” some of the words already trademarked, the US patent and trademark agency should consider reevaluating trademarks after a period of time to ensure that trademarks are being used as they are intended. This would help eliminate the trademarks that were registered but never actually used. </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Times New Roman" panose="02020603050405020304" pitchFamily="18" charset="0"/>
              </a:rPr>
              <a:t>Similar to the agreement that Marc Jacobs and The Ohio State came to over the trademark “THE”, splitting the claim to trademarks based on the intended use could also loosen the hold individuals or businesses have on words or phrases. </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Times New Roman" panose="02020603050405020304" pitchFamily="18" charset="0"/>
              </a:rPr>
              <a:t>Maintenance and renewal fees to increase the likelihood that registered trademarks will be released and more strictly enforced use requirements are other ways to deal with the issue [5]. </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Times New Roman" panose="02020603050405020304" pitchFamily="18" charset="0"/>
              </a:rPr>
              <a:t>Regarding the issues with trademark law, social media should be considered when conducting trademark strength analysis. When investigating commercial strength of a trademark, courts consider sales and advertising costs as circumstantial evidence, but neglect to assess the social media presence [11]. </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Times New Roman" panose="02020603050405020304" pitchFamily="18" charset="0"/>
              </a:rPr>
              <a:t>Trademark laws need to be updated to accurately reflect the climate regarding infringement and dilution on social media. </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22</a:t>
            </a:fld>
            <a:endParaRPr lang="en-US"/>
          </a:p>
        </p:txBody>
      </p:sp>
    </p:spTree>
    <p:extLst>
      <p:ext uri="{BB962C8B-B14F-4D97-AF65-F5344CB8AC3E}">
        <p14:creationId xmlns:p14="http://schemas.microsoft.com/office/powerpoint/2010/main" val="36451385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Today I'm going to be talking about the rather controversial topic that is AI-generated art. In particular, how it relates to fair use and how it is affecting today's artists. I believe that it's in our best interests to carefully consider where we should implement AI art and where we should leave things to human artists.</a:t>
            </a:r>
            <a:endParaRPr lang="en-US" dirty="0">
              <a:cs typeface="Calibri"/>
            </a:endParaRPr>
          </a:p>
        </p:txBody>
      </p:sp>
      <p:sp>
        <p:nvSpPr>
          <p:cNvPr id="4" name="Slide Number Placeholder 3"/>
          <p:cNvSpPr>
            <a:spLocks noGrp="1"/>
          </p:cNvSpPr>
          <p:nvPr>
            <p:ph type="sldNum" sz="quarter" idx="5"/>
          </p:nvPr>
        </p:nvSpPr>
        <p:spPr/>
        <p:txBody>
          <a:bodyPr/>
          <a:lstStyle/>
          <a:p>
            <a:fld id="{270700B2-88B9-1642-B8EB-F86842378D04}" type="slidenum">
              <a:rPr lang="en-US" smtClean="0"/>
              <a:t>24</a:t>
            </a:fld>
            <a:endParaRPr lang="en-US"/>
          </a:p>
        </p:txBody>
      </p:sp>
    </p:spTree>
    <p:extLst>
      <p:ext uri="{BB962C8B-B14F-4D97-AF65-F5344CB8AC3E}">
        <p14:creationId xmlns:p14="http://schemas.microsoft.com/office/powerpoint/2010/main" val="20171767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talk about the ramifications of AI art, it's important that we understand how this art is made. AI art generators work by being fed thousands of images from curated databases. A lot of models use what is called a "General Adversarial Network," that features two neural networks. One of which generates numerous random images, which then get fed into the other network, which appraises the images based on criteria developed by looking at the databases it is fed. From there, creators and users of AI art tools run the algorithm and generate images until they stumble upon something of meaning. The creators of the AI may then tweak the program's parameters to produce more favorable results. Due to the nature of AI not being able to perfectly emulate human form, a lot of AI art takes a much more novel form than most human art. As you can see in the image of AI generated portraits, something feels kind of "off" about them. Another aspect of AI art is the use of prompts. The images used to train these prompt-based generators will have words associated with them, which then factor into what data to choose from when given a prompt. I decided to generate "my own" image using one of the first sites to come up on google, and used the name of this class as the prompt.</a:t>
            </a:r>
          </a:p>
        </p:txBody>
      </p:sp>
      <p:sp>
        <p:nvSpPr>
          <p:cNvPr id="4" name="Slide Number Placeholder 3"/>
          <p:cNvSpPr>
            <a:spLocks noGrp="1"/>
          </p:cNvSpPr>
          <p:nvPr>
            <p:ph type="sldNum" sz="quarter" idx="10"/>
          </p:nvPr>
        </p:nvSpPr>
        <p:spPr/>
        <p:txBody>
          <a:bodyPr/>
          <a:lstStyle/>
          <a:p>
            <a:fld id="{270700B2-88B9-1642-B8EB-F86842378D04}" type="slidenum">
              <a:rPr lang="en-US" smtClean="0"/>
              <a:t>25</a:t>
            </a:fld>
            <a:endParaRPr lang="en-US"/>
          </a:p>
        </p:txBody>
      </p:sp>
    </p:spTree>
    <p:extLst>
      <p:ext uri="{BB962C8B-B14F-4D97-AF65-F5344CB8AC3E}">
        <p14:creationId xmlns:p14="http://schemas.microsoft.com/office/powerpoint/2010/main" val="18290143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thing chapter four mentioned was the idea of fair use, which is judged by four scales. Some datasets used to train AI are comprised of public domain images. However, unless we think that every single image generator uses images from public domain databased, or images with expressed permission from their authors, then we need to analyze the use of image datasets in AI to consider whether it is fair use. For the commercial to educational scale, many AI image generators (including the one I used on the last slide) have some way of commercializing the images that users create, whether that be through prints of the images or even NFT's (I'll leave the topic of NFT's for someone else's presentation, though). In this way, AI art is indeed commercialized. The images in the training datasets are all art, and are used in their full portions and in vast quantities, thus corresponding to the middle two dimensions. As for the market impact dimension, it is considered very impactful when the new work serves as a substitution for the old work that it uses. But how much does AI art affect the market of the types of human art used to produce it? More on the next slide.</a:t>
            </a:r>
          </a:p>
        </p:txBody>
      </p:sp>
      <p:sp>
        <p:nvSpPr>
          <p:cNvPr id="4" name="Slide Number Placeholder 3"/>
          <p:cNvSpPr>
            <a:spLocks noGrp="1"/>
          </p:cNvSpPr>
          <p:nvPr>
            <p:ph type="sldNum" sz="quarter" idx="10"/>
          </p:nvPr>
        </p:nvSpPr>
        <p:spPr/>
        <p:txBody>
          <a:bodyPr/>
          <a:lstStyle/>
          <a:p>
            <a:fld id="{270700B2-88B9-1642-B8EB-F86842378D04}" type="slidenum">
              <a:rPr lang="en-US" smtClean="0"/>
              <a:t>26</a:t>
            </a:fld>
            <a:endParaRPr lang="en-US"/>
          </a:p>
        </p:txBody>
      </p:sp>
    </p:spTree>
    <p:extLst>
      <p:ext uri="{BB962C8B-B14F-4D97-AF65-F5344CB8AC3E}">
        <p14:creationId xmlns:p14="http://schemas.microsoft.com/office/powerpoint/2010/main" val="11590365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There have been cases where AI art competed directly with human art. One example (that Twitter especially was up in arms about) happened not to long ago, where an AI-generated piece of art won the digital art category of the Colorado State Fair. Rather than digitally illustrating their piece, the creator spent weeks generating images and choosing between. About a year ago, an AI-generated portrait, </a:t>
            </a:r>
            <a:r>
              <a:rPr lang="en-US" i="1" dirty="0"/>
              <a:t>La Baronne de Belamy</a:t>
            </a:r>
            <a:r>
              <a:rPr lang="en-US" dirty="0"/>
              <a:t>, was sold at auction for just over 430,000 dollars. Since the auction house also deals with human art, it could be argued that AI art is competing with human art for space at auction. At first, you may think that the novel nature of AI-generated art gives it an entirely new market compared to human art. However, 75-85% of participants in a survey conducted on around a couple hundred users from Amazon were only able to correctly identify 1 out of 5 AI-generated landscape as being AI-generated. The fact that any people at all were fooled by this means that AI art has potential to pose as human art and directly compete with it in sales.</a:t>
            </a:r>
            <a:endParaRPr lang="en-US" dirty="0">
              <a:cs typeface="Calibri"/>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27</a:t>
            </a:fld>
            <a:endParaRPr lang="en-US"/>
          </a:p>
        </p:txBody>
      </p:sp>
    </p:spTree>
    <p:extLst>
      <p:ext uri="{BB962C8B-B14F-4D97-AF65-F5344CB8AC3E}">
        <p14:creationId xmlns:p14="http://schemas.microsoft.com/office/powerpoint/2010/main" val="38666446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Let's take another look at our example and rank it on the scale of fair use. In our case, it is being used in this presentation, which is a fairly educational endeavor. However, the tool it was made with draws on the complete creative works of many artists, putting it pretty low on both of those scales. In terms of market impact, however, it is not impacting the market of human-made art, as I chose it specifically because it was AI-generated. </a:t>
            </a:r>
          </a:p>
        </p:txBody>
      </p:sp>
      <p:sp>
        <p:nvSpPr>
          <p:cNvPr id="4" name="Slide Number Placeholder 3"/>
          <p:cNvSpPr>
            <a:spLocks noGrp="1"/>
          </p:cNvSpPr>
          <p:nvPr>
            <p:ph type="sldNum" sz="quarter" idx="10"/>
          </p:nvPr>
        </p:nvSpPr>
        <p:spPr/>
        <p:txBody>
          <a:bodyPr/>
          <a:lstStyle/>
          <a:p>
            <a:fld id="{270700B2-88B9-1642-B8EB-F86842378D04}" type="slidenum">
              <a:rPr lang="en-US" smtClean="0"/>
              <a:t>28</a:t>
            </a:fld>
            <a:endParaRPr lang="en-US"/>
          </a:p>
        </p:txBody>
      </p:sp>
    </p:spTree>
    <p:extLst>
      <p:ext uri="{BB962C8B-B14F-4D97-AF65-F5344CB8AC3E}">
        <p14:creationId xmlns:p14="http://schemas.microsoft.com/office/powerpoint/2010/main" val="23397359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on, one of the main arguments and mission statements of AI art is that it makes art more accessible to create, even for people who have no background in art. To that extent, there are tools that are made for different mediums, such as music, that have similar goals. For example, many modern songs contain samples from other songs or online libraries. Splice is an example of an online library that provides a myriad of musical samples across many genres and moods. Using these libraries can greatly increase what composers are capable of creating relative to their skill level, to the point where it is possible to make entire songs using just samples. In the case of both sample-based music creation and AI-generated art, the user still has a role. Making music with samples still requires users to place these samples in a rhythmically interesting and engaging way, and AI art still requires the user to create prompts and sift through what the algorithm has created. Some may argue that these processes are inherently less artful than their full counterparts due to the lack of skill or effort involved in the process.</a:t>
            </a:r>
          </a:p>
        </p:txBody>
      </p:sp>
      <p:sp>
        <p:nvSpPr>
          <p:cNvPr id="4" name="Slide Number Placeholder 3"/>
          <p:cNvSpPr>
            <a:spLocks noGrp="1"/>
          </p:cNvSpPr>
          <p:nvPr>
            <p:ph type="sldNum" sz="quarter" idx="10"/>
          </p:nvPr>
        </p:nvSpPr>
        <p:spPr/>
        <p:txBody>
          <a:bodyPr/>
          <a:lstStyle/>
          <a:p>
            <a:fld id="{270700B2-88B9-1642-B8EB-F86842378D04}" type="slidenum">
              <a:rPr lang="en-US" smtClean="0"/>
              <a:t>29</a:t>
            </a:fld>
            <a:endParaRPr lang="en-US"/>
          </a:p>
        </p:txBody>
      </p:sp>
    </p:spTree>
    <p:extLst>
      <p:ext uri="{BB962C8B-B14F-4D97-AF65-F5344CB8AC3E}">
        <p14:creationId xmlns:p14="http://schemas.microsoft.com/office/powerpoint/2010/main" val="1605769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this being said, I think it's important to establish some base criteria around AI art and fair use. As I said at the start of this presentation, I think it would be a good idea to exercise caution in our implementations of AI-generated art. Since there are artists whose works are used to train AI image generators, it's important to consider whether those artists chose to have their art be incorporated in the training datasets, and whether they are compensated for it. For example, some museums post extensive libraries of their works online. Since the artists that created those works either sold or donated them to the museums, it is up to the museum to decide how to use their works. In this case, the original artists, the museum, and the creators of the AI all benefit from this process. The only party to get negatively affected is the artists whose work is competed with by AI artwork. Another criteria that may be important is the idea of originality. If I were to train an AI off of the complete works of an artist (who is alive today) in order to produce a parody of that artist's work, then that artist would have reasonable legal ground to sue. That being said, there is a legal grey area regarding what may be considered original. Additionally, the creative process of creating and manipulating prompts to produce AI art should be considered at least to some degree, even if it takes less skill and effort. It's also worth noting that the machine or algorithm does not have the legal right to the art it creates, similar to how animals cannot be represented in court. Overall, I think the ethics of AI art should strongly tie to its intention. If it is made with the intent to produce an entirely new category of art based around the interactions between human and machine (like those DALL-E memes you may see floating around), then it is more moral. AI art is less permissible when aimed specifically at replacing the artist entirely.</a:t>
            </a:r>
          </a:p>
        </p:txBody>
      </p:sp>
      <p:sp>
        <p:nvSpPr>
          <p:cNvPr id="4" name="Slide Number Placeholder 3"/>
          <p:cNvSpPr>
            <a:spLocks noGrp="1"/>
          </p:cNvSpPr>
          <p:nvPr>
            <p:ph type="sldNum" sz="quarter" idx="10"/>
          </p:nvPr>
        </p:nvSpPr>
        <p:spPr/>
        <p:txBody>
          <a:bodyPr/>
          <a:lstStyle/>
          <a:p>
            <a:fld id="{270700B2-88B9-1642-B8EB-F86842378D04}" type="slidenum">
              <a:rPr lang="en-US" smtClean="0"/>
              <a:t>30</a:t>
            </a:fld>
            <a:endParaRPr lang="en-US"/>
          </a:p>
        </p:txBody>
      </p:sp>
    </p:spTree>
    <p:extLst>
      <p:ext uri="{BB962C8B-B14F-4D97-AF65-F5344CB8AC3E}">
        <p14:creationId xmlns:p14="http://schemas.microsoft.com/office/powerpoint/2010/main" val="851822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SaaS = Software As A Service</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[1] 2021-04-05: </a:t>
            </a:r>
            <a:r>
              <a:rPr lang="en-US" sz="1200" kern="1200" dirty="0">
                <a:solidFill>
                  <a:schemeClr val="tx1"/>
                </a:solidFill>
                <a:effectLst/>
                <a:latin typeface="+mn-lt"/>
                <a:ea typeface="+mn-ea"/>
                <a:cs typeface="+mn-cs"/>
              </a:rPr>
              <a:t>SUPREME COURT OF THE UNITED STATES Syllabus GOOGLE LLC v. ORACLE AMERICA, INC. </a:t>
            </a:r>
            <a:r>
              <a:rPr lang="en-US" baseline="0" dirty="0"/>
              <a:t> </a:t>
            </a:r>
            <a:br>
              <a:rPr lang="en-US" baseline="0" dirty="0"/>
            </a:br>
            <a:r>
              <a:rPr lang="en-US" baseline="0" dirty="0"/>
              <a:t>https://</a:t>
            </a:r>
            <a:r>
              <a:rPr lang="en-US" baseline="0" dirty="0" err="1"/>
              <a:t>www.supremecourt.gov</a:t>
            </a:r>
            <a:r>
              <a:rPr lang="en-US" baseline="0" dirty="0"/>
              <a:t>/opinions/20pdf/18-956_d18f.pdf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Accessed 2021-09-09</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a:t>
            </a:fld>
            <a:endParaRPr lang="en-US"/>
          </a:p>
        </p:txBody>
      </p:sp>
    </p:spTree>
    <p:extLst>
      <p:ext uri="{BB962C8B-B14F-4D97-AF65-F5344CB8AC3E}">
        <p14:creationId xmlns:p14="http://schemas.microsoft.com/office/powerpoint/2010/main" val="25532978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final bit of food for thought, I thought it'd be interesting to discuss whether AI-generated art even constitutes art. This definition states that it is "the expression or application of </a:t>
            </a:r>
            <a:r>
              <a:rPr lang="en-US" i="1" dirty="0"/>
              <a:t>human </a:t>
            </a:r>
            <a:r>
              <a:rPr lang="en-US" dirty="0"/>
              <a:t>creative skill and imagination," which begs a few questions. Is the process of creating an algorithm analyze and sort through images inherently creative? How about the process of coming up with prompts for image generators? If not, should the definition of art be expanded to include these machine-dependent expressions? I leave you with these questions as I close my presentation. Thank you.</a:t>
            </a:r>
          </a:p>
        </p:txBody>
      </p:sp>
      <p:sp>
        <p:nvSpPr>
          <p:cNvPr id="4" name="Slide Number Placeholder 3"/>
          <p:cNvSpPr>
            <a:spLocks noGrp="1"/>
          </p:cNvSpPr>
          <p:nvPr>
            <p:ph type="sldNum" sz="quarter" idx="10"/>
          </p:nvPr>
        </p:nvSpPr>
        <p:spPr/>
        <p:txBody>
          <a:bodyPr/>
          <a:lstStyle/>
          <a:p>
            <a:fld id="{270700B2-88B9-1642-B8EB-F86842378D04}" type="slidenum">
              <a:rPr lang="en-US" smtClean="0"/>
              <a:t>31</a:t>
            </a:fld>
            <a:endParaRPr lang="en-US"/>
          </a:p>
        </p:txBody>
      </p:sp>
    </p:spTree>
    <p:extLst>
      <p:ext uri="{BB962C8B-B14F-4D97-AF65-F5344CB8AC3E}">
        <p14:creationId xmlns:p14="http://schemas.microsoft.com/office/powerpoint/2010/main" val="30830465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charset="0"/>
                <a:ea typeface="ＭＳ Ｐゴシック" charset="-128"/>
                <a:cs typeface="ＭＳ Ｐゴシック" charset="-128"/>
              </a:rPr>
              <a:t>This is the end. Any slides beyond this point are for answering questions that may arise but not needed in the main talk. Some slides may also be unfinished and are not needed but kept just in case.</a:t>
            </a:r>
          </a:p>
        </p:txBody>
      </p:sp>
      <p:sp>
        <p:nvSpPr>
          <p:cNvPr id="4" name="Slide Number Placeholder 3"/>
          <p:cNvSpPr>
            <a:spLocks noGrp="1"/>
          </p:cNvSpPr>
          <p:nvPr>
            <p:ph type="sldNum" sz="quarter" idx="10"/>
          </p:nvPr>
        </p:nvSpPr>
        <p:spPr/>
        <p:txBody>
          <a:bodyPr/>
          <a:lstStyle/>
          <a:p>
            <a:fld id="{270700B2-88B9-1642-B8EB-F86842378D04}" type="slidenum">
              <a:rPr lang="en-US" smtClean="0"/>
              <a:t>33</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34</a:t>
            </a:fld>
            <a:endParaRPr lang="en-US" dirty="0"/>
          </a:p>
        </p:txBody>
      </p:sp>
    </p:spTree>
    <p:extLst>
      <p:ext uri="{BB962C8B-B14F-4D97-AF65-F5344CB8AC3E}">
        <p14:creationId xmlns:p14="http://schemas.microsoft.com/office/powerpoint/2010/main" val="601857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a:latin typeface="Arial" pitchFamily="-109" charset="0"/>
                <a:ea typeface="ＭＳ Ｐゴシック" pitchFamily="-109" charset="-128"/>
                <a:cs typeface="ＭＳ Ｐゴシック" pitchFamily="-109" charset="-128"/>
              </a:rPr>
              <a:t>Trademark</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Used to denote a product or service.</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Apply in specific areas of commerce. Only applies in specified area of business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Indefinite term as long as in use and protected against becoming a common noun or verb. </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You do not have to register a trademark unless you want to bring</a:t>
            </a:r>
            <a:r>
              <a:rPr lang="en-US" baseline="0" dirty="0">
                <a:latin typeface="Arial" pitchFamily="-109" charset="0"/>
                <a:ea typeface="ＭＳ Ｐゴシック" pitchFamily="-109" charset="-128"/>
                <a:cs typeface="ＭＳ Ｐゴシック" pitchFamily="-109" charset="-128"/>
              </a:rPr>
              <a:t> litigation before a federal court (there are other benefits too, but what are they?)</a:t>
            </a:r>
          </a:p>
          <a:p>
            <a:pPr marL="171450" lvl="0" indent="-171450" eaLnBrk="1" hangingPunct="1">
              <a:buFont typeface="Arial"/>
              <a:buChar char="•"/>
            </a:pPr>
            <a:r>
              <a:rPr lang="en-US" baseline="0" dirty="0">
                <a:latin typeface="Arial" pitchFamily="-109" charset="0"/>
                <a:ea typeface="ＭＳ Ｐゴシック" pitchFamily="-109" charset="-128"/>
                <a:cs typeface="ＭＳ Ｐゴシック" pitchFamily="-109" charset="-128"/>
              </a:rPr>
              <a:t>Copyright</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Expression, not ideas: Fuzzy. E.g. derivative works, characters, merchandising, plots.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Mickey Mouse, Tarzan.</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US Default : Original Author, Exception: work for hire, Transferred: yes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Rights: Publication, Performance / exhibition, Adaptation to other media, Excerpting, Attribution, Derivative works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US Term: Lifetime of author plus 70 years., 95 years for companies.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Governed by US law and international treaties (e.g. WIPO).</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Fair Use: News reporting, reviews, etc., Scholarly / educational use, </a:t>
            </a:r>
            <a:r>
              <a:rPr lang="en-US" u="sng" dirty="0">
                <a:latin typeface="Arial" pitchFamily="-109" charset="0"/>
                <a:ea typeface="ＭＳ Ｐゴシック" pitchFamily="-109" charset="-128"/>
                <a:cs typeface="ＭＳ Ｐゴシック" pitchFamily="-109" charset="-128"/>
              </a:rPr>
              <a:t>Private</a:t>
            </a:r>
            <a:r>
              <a:rPr lang="en-US" dirty="0">
                <a:latin typeface="Arial" pitchFamily="-109" charset="0"/>
                <a:ea typeface="ＭＳ Ｐゴシック" pitchFamily="-109" charset="-128"/>
                <a:cs typeface="ＭＳ Ｐゴシック" pitchFamily="-109" charset="-128"/>
              </a:rPr>
              <a:t>, non-commercial use, Lending libraries and archives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Fair Use restrictions: Admission charge, Re-transmission</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In general, you can: Read, view, play, etc., Copy for personal use., Time-shift,</a:t>
            </a:r>
            <a:r>
              <a:rPr lang="en-US" baseline="0" dirty="0">
                <a:latin typeface="Arial" pitchFamily="-109" charset="0"/>
                <a:ea typeface="ＭＳ Ｐゴシック" pitchFamily="-109" charset="-128"/>
                <a:cs typeface="ＭＳ Ｐゴシック" pitchFamily="-109" charset="-128"/>
              </a:rPr>
              <a:t> Space-shift</a:t>
            </a:r>
            <a:endParaRPr lang="en-US" dirty="0">
              <a:latin typeface="Arial" pitchFamily="-109" charset="0"/>
              <a:ea typeface="ＭＳ Ｐゴシック" pitchFamily="-109" charset="-128"/>
              <a:cs typeface="ＭＳ Ｐゴシック" pitchFamily="-109" charset="-128"/>
            </a:endParaRP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In general, you cannot: Copy for others., Transfer to someone else but  keep a copy., Show / perform it publicly.</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What about video rentals?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Rationale: Encourage creativity. Encourage dissemination. Balance between private and public good. It’s a social contract.</a:t>
            </a:r>
          </a:p>
          <a:p>
            <a:pPr marL="171450" lvl="0" indent="-171450" eaLnBrk="1" hangingPunct="1">
              <a:buFont typeface="Arial"/>
              <a:buChar char="•"/>
            </a:pPr>
            <a:r>
              <a:rPr lang="en-US" baseline="0" dirty="0">
                <a:latin typeface="Arial" pitchFamily="-109" charset="0"/>
                <a:ea typeface="ＭＳ Ｐゴシック" pitchFamily="-109" charset="-128"/>
                <a:cs typeface="ＭＳ Ｐゴシック" pitchFamily="-109" charset="-128"/>
              </a:rPr>
              <a:t>Patent</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A mechanism, process, or composition of matter. </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Must be: Novel. Useful. Non-obvious. Described clearly. Must do what it says.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Usual term 20 years.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Utility and plant patents: 20 years.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Design patents last 14 years. (ornamental design of functional item)</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Provisional patent gives 1 year, before</a:t>
            </a:r>
            <a:r>
              <a:rPr lang="en-US" baseline="0" dirty="0">
                <a:latin typeface="Arial" pitchFamily="-109" charset="0"/>
                <a:ea typeface="ＭＳ Ｐゴシック" pitchFamily="-109" charset="-128"/>
                <a:cs typeface="ＭＳ Ｐゴシック" pitchFamily="-109" charset="-128"/>
              </a:rPr>
              <a:t> full patent</a:t>
            </a:r>
          </a:p>
          <a:p>
            <a:pPr marL="171450" lvl="0" indent="-171450" eaLnBrk="1" hangingPunct="1">
              <a:buFont typeface="Arial"/>
              <a:buChar char="•"/>
            </a:pPr>
            <a:r>
              <a:rPr lang="en-US" baseline="0" dirty="0">
                <a:latin typeface="Arial" pitchFamily="-109" charset="0"/>
                <a:ea typeface="ＭＳ Ｐゴシック" pitchFamily="-109" charset="-128"/>
                <a:cs typeface="ＭＳ Ｐゴシック" pitchFamily="-109" charset="-128"/>
              </a:rPr>
              <a:t>Trade Secret</a:t>
            </a:r>
          </a:p>
          <a:p>
            <a:pPr marL="628650" lvl="1" indent="-171450">
              <a:buFont typeface="Arial"/>
              <a:buChar char="•"/>
            </a:pPr>
            <a:r>
              <a:rPr lang="en-US" dirty="0">
                <a:latin typeface="Arial" pitchFamily="-109" charset="0"/>
                <a:ea typeface="ＭＳ Ｐゴシック" pitchFamily="-109" charset="-128"/>
                <a:cs typeface="ＭＳ Ｐゴシック" pitchFamily="-109" charset="-128"/>
              </a:rPr>
              <a:t>You must take steps.</a:t>
            </a:r>
          </a:p>
          <a:p>
            <a:pPr marL="628650" lvl="1" indent="-171450">
              <a:buFont typeface="Arial"/>
              <a:buChar char="•"/>
            </a:pPr>
            <a:r>
              <a:rPr lang="en-US" dirty="0">
                <a:latin typeface="Arial" pitchFamily="-109" charset="0"/>
                <a:ea typeface="ＭＳ Ｐゴシック" pitchFamily="-109" charset="-128"/>
                <a:cs typeface="ＭＳ Ｐゴシック" pitchFamily="-109" charset="-128"/>
              </a:rPr>
              <a:t>Enforceable by: Contracts, Laws against industrial espionage.</a:t>
            </a:r>
          </a:p>
        </p:txBody>
      </p:sp>
      <p:sp>
        <p:nvSpPr>
          <p:cNvPr id="4" name="Slide Number Placeholder 3"/>
          <p:cNvSpPr>
            <a:spLocks noGrp="1"/>
          </p:cNvSpPr>
          <p:nvPr>
            <p:ph type="sldNum" sz="quarter" idx="10"/>
          </p:nvPr>
        </p:nvSpPr>
        <p:spPr/>
        <p:txBody>
          <a:bodyPr/>
          <a:lstStyle/>
          <a:p>
            <a:fld id="{270700B2-88B9-1642-B8EB-F86842378D04}" type="slidenum">
              <a:rPr lang="en-US" smtClean="0"/>
              <a:t>4</a:t>
            </a:fld>
            <a:endParaRPr lang="en-US"/>
          </a:p>
        </p:txBody>
      </p:sp>
    </p:spTree>
    <p:extLst>
      <p:ext uri="{BB962C8B-B14F-4D97-AF65-F5344CB8AC3E}">
        <p14:creationId xmlns:p14="http://schemas.microsoft.com/office/powerpoint/2010/main" val="4215312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a:latin typeface="Arial" pitchFamily="-109" charset="0"/>
                <a:ea typeface="ＭＳ Ｐゴシック" pitchFamily="-109" charset="-128"/>
                <a:cs typeface="ＭＳ Ｐゴシック" pitchFamily="-109" charset="-128"/>
              </a:rPr>
              <a:t>Trademark</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Used to denote a product or service.</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Apply in specific areas of commerce. Only applies in specified area of business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Indefinite term as long as in use and protected against becoming a common noun or verb. </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You do not have to register a trademark unless you want to bring</a:t>
            </a:r>
            <a:r>
              <a:rPr lang="en-US" baseline="0" dirty="0">
                <a:latin typeface="Arial" pitchFamily="-109" charset="0"/>
                <a:ea typeface="ＭＳ Ｐゴシック" pitchFamily="-109" charset="-128"/>
                <a:cs typeface="ＭＳ Ｐゴシック" pitchFamily="-109" charset="-128"/>
              </a:rPr>
              <a:t> litigation before a federal court (there are other benefits too, but what are they?)</a:t>
            </a:r>
          </a:p>
        </p:txBody>
      </p:sp>
      <p:sp>
        <p:nvSpPr>
          <p:cNvPr id="4" name="Slide Number Placeholder 3"/>
          <p:cNvSpPr>
            <a:spLocks noGrp="1"/>
          </p:cNvSpPr>
          <p:nvPr>
            <p:ph type="sldNum" sz="quarter" idx="10"/>
          </p:nvPr>
        </p:nvSpPr>
        <p:spPr/>
        <p:txBody>
          <a:bodyPr/>
          <a:lstStyle/>
          <a:p>
            <a:fld id="{270700B2-88B9-1642-B8EB-F86842378D04}" type="slidenum">
              <a:rPr lang="en-US" smtClean="0"/>
              <a:t>5</a:t>
            </a:fld>
            <a:endParaRPr lang="en-US"/>
          </a:p>
        </p:txBody>
      </p:sp>
    </p:spTree>
    <p:extLst>
      <p:ext uri="{BB962C8B-B14F-4D97-AF65-F5344CB8AC3E}">
        <p14:creationId xmlns:p14="http://schemas.microsoft.com/office/powerpoint/2010/main" val="10486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a:latin typeface="Arial" pitchFamily="-109" charset="0"/>
                <a:ea typeface="ＭＳ Ｐゴシック" pitchFamily="-109" charset="-128"/>
                <a:cs typeface="ＭＳ Ｐゴシック" pitchFamily="-109" charset="-128"/>
              </a:rPr>
              <a:t>Trademark</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Used to denote a product or service.</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Apply in specific areas of commerce. Only applies in specified area of business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Indefinite term as long as in use and protected against becoming a common noun or verb. </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You do not have to register a trademark unless you want to bring</a:t>
            </a:r>
            <a:r>
              <a:rPr lang="en-US" baseline="0" dirty="0">
                <a:latin typeface="Arial" pitchFamily="-109" charset="0"/>
                <a:ea typeface="ＭＳ Ｐゴシック" pitchFamily="-109" charset="-128"/>
                <a:cs typeface="ＭＳ Ｐゴシック" pitchFamily="-109" charset="-128"/>
              </a:rPr>
              <a:t> litigation before a federal court (there are other benefits too, but what are they?)</a:t>
            </a:r>
          </a:p>
        </p:txBody>
      </p:sp>
      <p:sp>
        <p:nvSpPr>
          <p:cNvPr id="4" name="Slide Number Placeholder 3"/>
          <p:cNvSpPr>
            <a:spLocks noGrp="1"/>
          </p:cNvSpPr>
          <p:nvPr>
            <p:ph type="sldNum" sz="quarter" idx="10"/>
          </p:nvPr>
        </p:nvSpPr>
        <p:spPr/>
        <p:txBody>
          <a:bodyPr/>
          <a:lstStyle/>
          <a:p>
            <a:fld id="{270700B2-88B9-1642-B8EB-F86842378D04}" type="slidenum">
              <a:rPr lang="en-US" smtClean="0"/>
              <a:t>6</a:t>
            </a:fld>
            <a:endParaRPr lang="en-US"/>
          </a:p>
        </p:txBody>
      </p:sp>
    </p:spTree>
    <p:extLst>
      <p:ext uri="{BB962C8B-B14F-4D97-AF65-F5344CB8AC3E}">
        <p14:creationId xmlns:p14="http://schemas.microsoft.com/office/powerpoint/2010/main" val="2465464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1" hangingPunct="1">
              <a:buFont typeface="Arial"/>
              <a:buChar char="•"/>
            </a:pPr>
            <a:r>
              <a:rPr lang="en-US" baseline="0" dirty="0">
                <a:latin typeface="Arial" pitchFamily="-109" charset="0"/>
                <a:ea typeface="ＭＳ Ｐゴシック" pitchFamily="-109" charset="-128"/>
                <a:cs typeface="ＭＳ Ｐゴシック" pitchFamily="-109" charset="-128"/>
              </a:rPr>
              <a:t>Copyright</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Expression, not ideas: Fuzzy. E.g. derivative works, characters, merchandising, plots.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Mickey Mouse, Tarzan.</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US Default : Original Author, Exception: work for hire, Transferred: yes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Rights: Publication, Performance / exhibition, Adaptation to other media, Excerpting, Attribution, Derivative works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US Term: Lifetime of author plus 70 years., 95 years for companies.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Governed by US law and international treaties (e.g. WIPO).</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Fair Use: News reporting, reviews, etc., Scholarly / educational use, </a:t>
            </a:r>
            <a:r>
              <a:rPr lang="en-US" u="sng" dirty="0">
                <a:latin typeface="Arial" pitchFamily="-109" charset="0"/>
                <a:ea typeface="ＭＳ Ｐゴシック" pitchFamily="-109" charset="-128"/>
                <a:cs typeface="ＭＳ Ｐゴシック" pitchFamily="-109" charset="-128"/>
              </a:rPr>
              <a:t>Private</a:t>
            </a:r>
            <a:r>
              <a:rPr lang="en-US" dirty="0">
                <a:latin typeface="Arial" pitchFamily="-109" charset="0"/>
                <a:ea typeface="ＭＳ Ｐゴシック" pitchFamily="-109" charset="-128"/>
                <a:cs typeface="ＭＳ Ｐゴシック" pitchFamily="-109" charset="-128"/>
              </a:rPr>
              <a:t>, non-commercial use, Lending libraries and archives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Fair Use restrictions: Admission charge, Re-transmission</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In general, you can: Read, view, play, etc., Copy for personal use., Time-shift,</a:t>
            </a:r>
            <a:r>
              <a:rPr lang="en-US" baseline="0" dirty="0">
                <a:latin typeface="Arial" pitchFamily="-109" charset="0"/>
                <a:ea typeface="ＭＳ Ｐゴシック" pitchFamily="-109" charset="-128"/>
                <a:cs typeface="ＭＳ Ｐゴシック" pitchFamily="-109" charset="-128"/>
              </a:rPr>
              <a:t> Space-shift</a:t>
            </a:r>
            <a:endParaRPr lang="en-US" dirty="0">
              <a:latin typeface="Arial" pitchFamily="-109" charset="0"/>
              <a:ea typeface="ＭＳ Ｐゴシック" pitchFamily="-109" charset="-128"/>
              <a:cs typeface="ＭＳ Ｐゴシック" pitchFamily="-109" charset="-128"/>
            </a:endParaRP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In general, you cannot: Copy for others., Transfer to someone else but  keep a copy., Show / perform it publicly.</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What about video rentals?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Rationale: Encourage creativity. Encourage dissemination. Balance between private and public good. It’s a social contract.</a:t>
            </a:r>
          </a:p>
        </p:txBody>
      </p:sp>
      <p:sp>
        <p:nvSpPr>
          <p:cNvPr id="4" name="Slide Number Placeholder 3"/>
          <p:cNvSpPr>
            <a:spLocks noGrp="1"/>
          </p:cNvSpPr>
          <p:nvPr>
            <p:ph type="sldNum" sz="quarter" idx="10"/>
          </p:nvPr>
        </p:nvSpPr>
        <p:spPr/>
        <p:txBody>
          <a:bodyPr/>
          <a:lstStyle/>
          <a:p>
            <a:fld id="{270700B2-88B9-1642-B8EB-F86842378D04}" type="slidenum">
              <a:rPr lang="en-US" smtClean="0"/>
              <a:t>7</a:t>
            </a:fld>
            <a:endParaRPr lang="en-US"/>
          </a:p>
        </p:txBody>
      </p:sp>
    </p:spTree>
    <p:extLst>
      <p:ext uri="{BB962C8B-B14F-4D97-AF65-F5344CB8AC3E}">
        <p14:creationId xmlns:p14="http://schemas.microsoft.com/office/powerpoint/2010/main" val="64095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1" hangingPunct="1">
              <a:buFont typeface="Arial"/>
              <a:buChar char="•"/>
            </a:pPr>
            <a:r>
              <a:rPr lang="en-US" baseline="0" dirty="0">
                <a:latin typeface="Arial" pitchFamily="-109" charset="0"/>
                <a:ea typeface="ＭＳ Ｐゴシック" pitchFamily="-109" charset="-128"/>
                <a:cs typeface="ＭＳ Ｐゴシック" pitchFamily="-109" charset="-128"/>
              </a:rPr>
              <a:t>Copyright</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Expression, not ideas: Fuzzy. E.g. derivative works, characters, merchandising, plots.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Mickey Mouse, Tarzan.</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US Default : Original Author, Exception: work for hire, Transferred: yes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Rights: Publication, Performance / exhibition, Adaptation to other media, Excerpting, Attribution, Derivative works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US Term: Lifetime of author plus 70 years., 95 years for companies.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Governed by US law and international treaties (e.g. WIPO).</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Fair Use: News reporting, reviews, etc., Scholarly / educational use, </a:t>
            </a:r>
            <a:r>
              <a:rPr lang="en-US" u="sng" dirty="0">
                <a:latin typeface="Arial" pitchFamily="-109" charset="0"/>
                <a:ea typeface="ＭＳ Ｐゴシック" pitchFamily="-109" charset="-128"/>
                <a:cs typeface="ＭＳ Ｐゴシック" pitchFamily="-109" charset="-128"/>
              </a:rPr>
              <a:t>Private</a:t>
            </a:r>
            <a:r>
              <a:rPr lang="en-US" dirty="0">
                <a:latin typeface="Arial" pitchFamily="-109" charset="0"/>
                <a:ea typeface="ＭＳ Ｐゴシック" pitchFamily="-109" charset="-128"/>
                <a:cs typeface="ＭＳ Ｐゴシック" pitchFamily="-109" charset="-128"/>
              </a:rPr>
              <a:t>, non-commercial use, Lending libraries and archives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Fair Use restrictions: Admission charge, Re-transmission</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In general, you can: Read, view, play, etc., Copy for personal use., Time-shift,</a:t>
            </a:r>
            <a:r>
              <a:rPr lang="en-US" baseline="0" dirty="0">
                <a:latin typeface="Arial" pitchFamily="-109" charset="0"/>
                <a:ea typeface="ＭＳ Ｐゴシック" pitchFamily="-109" charset="-128"/>
                <a:cs typeface="ＭＳ Ｐゴシック" pitchFamily="-109" charset="-128"/>
              </a:rPr>
              <a:t> Space-shift</a:t>
            </a:r>
            <a:endParaRPr lang="en-US" dirty="0">
              <a:latin typeface="Arial" pitchFamily="-109" charset="0"/>
              <a:ea typeface="ＭＳ Ｐゴシック" pitchFamily="-109" charset="-128"/>
              <a:cs typeface="ＭＳ Ｐゴシック" pitchFamily="-109" charset="-128"/>
            </a:endParaRP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In general, you cannot: Copy for others., Transfer to someone else but  keep a copy., Show / perform it publicly.</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What about video rentals?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Rationale: Encourage creativity. Encourage dissemination. Balance between private and public good. It’s a social contract.</a:t>
            </a:r>
          </a:p>
        </p:txBody>
      </p:sp>
      <p:sp>
        <p:nvSpPr>
          <p:cNvPr id="4" name="Slide Number Placeholder 3"/>
          <p:cNvSpPr>
            <a:spLocks noGrp="1"/>
          </p:cNvSpPr>
          <p:nvPr>
            <p:ph type="sldNum" sz="quarter" idx="10"/>
          </p:nvPr>
        </p:nvSpPr>
        <p:spPr/>
        <p:txBody>
          <a:bodyPr/>
          <a:lstStyle/>
          <a:p>
            <a:fld id="{270700B2-88B9-1642-B8EB-F86842378D04}" type="slidenum">
              <a:rPr lang="en-US" smtClean="0"/>
              <a:t>8</a:t>
            </a:fld>
            <a:endParaRPr lang="en-US"/>
          </a:p>
        </p:txBody>
      </p:sp>
    </p:spTree>
    <p:extLst>
      <p:ext uri="{BB962C8B-B14F-4D97-AF65-F5344CB8AC3E}">
        <p14:creationId xmlns:p14="http://schemas.microsoft.com/office/powerpoint/2010/main" val="3160503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1" hangingPunct="1">
              <a:buFont typeface="Arial"/>
              <a:buChar char="•"/>
            </a:pPr>
            <a:r>
              <a:rPr lang="en-US" baseline="0" dirty="0">
                <a:latin typeface="Arial" pitchFamily="-109" charset="0"/>
                <a:ea typeface="ＭＳ Ｐゴシック" pitchFamily="-109" charset="-128"/>
                <a:cs typeface="ＭＳ Ｐゴシック" pitchFamily="-109" charset="-128"/>
              </a:rPr>
              <a:t>Patent</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A mechanism, process, or composition of matter. </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Must be: Novel. Useful. Non-obvious. Described clearly. Must do what it says.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Usual term 20 years.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Utility and plant patents: 20 years.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Design patents last 14 years. (ornamental design of functional item)</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Provisional patent gives 1 year, before</a:t>
            </a:r>
            <a:r>
              <a:rPr lang="en-US" baseline="0" dirty="0">
                <a:latin typeface="Arial" pitchFamily="-109" charset="0"/>
                <a:ea typeface="ＭＳ Ｐゴシック" pitchFamily="-109" charset="-128"/>
                <a:cs typeface="ＭＳ Ｐゴシック" pitchFamily="-109" charset="-128"/>
              </a:rPr>
              <a:t> full patent</a:t>
            </a:r>
          </a:p>
        </p:txBody>
      </p:sp>
      <p:sp>
        <p:nvSpPr>
          <p:cNvPr id="4" name="Slide Number Placeholder 3"/>
          <p:cNvSpPr>
            <a:spLocks noGrp="1"/>
          </p:cNvSpPr>
          <p:nvPr>
            <p:ph type="sldNum" sz="quarter" idx="10"/>
          </p:nvPr>
        </p:nvSpPr>
        <p:spPr/>
        <p:txBody>
          <a:bodyPr/>
          <a:lstStyle/>
          <a:p>
            <a:fld id="{270700B2-88B9-1642-B8EB-F86842378D04}" type="slidenum">
              <a:rPr lang="en-US" smtClean="0"/>
              <a:t>9</a:t>
            </a:fld>
            <a:endParaRPr lang="en-US"/>
          </a:p>
        </p:txBody>
      </p:sp>
    </p:spTree>
    <p:extLst>
      <p:ext uri="{BB962C8B-B14F-4D97-AF65-F5344CB8AC3E}">
        <p14:creationId xmlns:p14="http://schemas.microsoft.com/office/powerpoint/2010/main" val="1541276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3" name="Subtitle 2"/>
          <p:cNvSpPr>
            <a:spLocks noGrp="1"/>
          </p:cNvSpPr>
          <p:nvPr>
            <p:ph type="subTitle" idx="1"/>
          </p:nvPr>
        </p:nvSpPr>
        <p:spPr>
          <a:xfrm>
            <a:off x="914400" y="3105150"/>
            <a:ext cx="7315200" cy="762000"/>
          </a:xfrm>
        </p:spPr>
        <p:txBody>
          <a:bodyPr>
            <a:normAutofit/>
          </a:bodyPr>
          <a:lstStyle>
            <a:lvl1pPr marL="0" indent="0" algn="ctr">
              <a:spcBef>
                <a:spcPts val="0"/>
              </a:spcBef>
              <a:buNone/>
              <a:defRPr sz="2100">
                <a:solidFill>
                  <a:schemeClr val="tx1"/>
                </a:solidFill>
              </a:defRPr>
            </a:lvl1pPr>
            <a:lvl2pPr marL="457181" indent="0" algn="ctr">
              <a:buNone/>
              <a:defRPr>
                <a:solidFill>
                  <a:schemeClr val="tx1">
                    <a:tint val="75000"/>
                  </a:schemeClr>
                </a:solidFill>
              </a:defRPr>
            </a:lvl2pPr>
            <a:lvl3pPr marL="914362" indent="0" algn="ctr">
              <a:buNone/>
              <a:defRPr>
                <a:solidFill>
                  <a:schemeClr val="tx1">
                    <a:tint val="75000"/>
                  </a:schemeClr>
                </a:solidFill>
              </a:defRPr>
            </a:lvl3pPr>
            <a:lvl4pPr marL="1371543" indent="0" algn="ctr">
              <a:buNone/>
              <a:defRPr>
                <a:solidFill>
                  <a:schemeClr val="tx1">
                    <a:tint val="75000"/>
                  </a:schemeClr>
                </a:solidFill>
              </a:defRPr>
            </a:lvl4pPr>
            <a:lvl5pPr marL="1828724" indent="0" algn="ctr">
              <a:buNone/>
              <a:defRPr>
                <a:solidFill>
                  <a:schemeClr val="tx1">
                    <a:tint val="75000"/>
                  </a:schemeClr>
                </a:solidFill>
              </a:defRPr>
            </a:lvl5pPr>
            <a:lvl6pPr marL="2285905" indent="0" algn="ctr">
              <a:buNone/>
              <a:defRPr>
                <a:solidFill>
                  <a:schemeClr val="tx1">
                    <a:tint val="75000"/>
                  </a:schemeClr>
                </a:solidFill>
              </a:defRPr>
            </a:lvl6pPr>
            <a:lvl7pPr marL="2743086" indent="0" algn="ctr">
              <a:buNone/>
              <a:defRPr>
                <a:solidFill>
                  <a:schemeClr val="tx1">
                    <a:tint val="75000"/>
                  </a:schemeClr>
                </a:solidFill>
              </a:defRPr>
            </a:lvl7pPr>
            <a:lvl8pPr marL="3200266" indent="0" algn="ctr">
              <a:buNone/>
              <a:defRPr>
                <a:solidFill>
                  <a:schemeClr val="tx1">
                    <a:tint val="75000"/>
                  </a:schemeClr>
                </a:solidFill>
              </a:defRPr>
            </a:lvl8pPr>
            <a:lvl9pPr marL="3657448" indent="0" algn="ctr">
              <a:buNone/>
              <a:defRPr>
                <a:solidFill>
                  <a:schemeClr val="tx1">
                    <a:tint val="75000"/>
                  </a:schemeClr>
                </a:solidFill>
              </a:defRPr>
            </a:lvl9pPr>
          </a:lstStyle>
          <a:p>
            <a:r>
              <a:rPr lang="en-US"/>
              <a:t>Click to edit Master subtitle style</a:t>
            </a:r>
            <a:endParaRPr/>
          </a:p>
        </p:txBody>
      </p:sp>
      <p:sp>
        <p:nvSpPr>
          <p:cNvPr id="62" name="Rectangle 61"/>
          <p:cNvSpPr/>
          <p:nvPr/>
        </p:nvSpPr>
        <p:spPr bwMode="hidden">
          <a:xfrm>
            <a:off x="0" y="1428751"/>
            <a:ext cx="9144000" cy="16111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lnSpc>
                <a:spcPct val="90000"/>
              </a:lnSpc>
            </a:pPr>
            <a:endParaRPr sz="2400">
              <a:solidFill>
                <a:schemeClr val="tx2"/>
              </a:solidFill>
            </a:endParaRPr>
          </a:p>
        </p:txBody>
      </p:sp>
      <p:sp>
        <p:nvSpPr>
          <p:cNvPr id="2" name="Title 1"/>
          <p:cNvSpPr>
            <a:spLocks noGrp="1"/>
          </p:cNvSpPr>
          <p:nvPr>
            <p:ph type="ctrTitle"/>
          </p:nvPr>
        </p:nvSpPr>
        <p:spPr>
          <a:xfrm>
            <a:off x="914400" y="1428751"/>
            <a:ext cx="7315200" cy="1610945"/>
          </a:xfrm>
        </p:spPr>
        <p:txBody>
          <a:bodyPr anchor="ctr">
            <a:normAutofit/>
          </a:bodyPr>
          <a:lstStyle>
            <a:lvl1pPr algn="l">
              <a:defRPr sz="3300" cap="all" normalizeH="0" baseline="0"/>
            </a:lvl1pPr>
          </a:lstStyle>
          <a:p>
            <a:r>
              <a:rPr lang="en-US" dirty="0"/>
              <a:t>Click to edit Master title style</a:t>
            </a:r>
            <a:endParaRPr dirty="0"/>
          </a:p>
        </p:txBody>
      </p:sp>
      <p:sp>
        <p:nvSpPr>
          <p:cNvPr id="7"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800">
                <a:solidFill>
                  <a:schemeClr val="tx1"/>
                </a:solidFill>
              </a:defRPr>
            </a:lvl1pPr>
          </a:lstStyle>
          <a:p>
            <a:r>
              <a:rPr lang="sk-SK"/>
              <a:t>© 2022 Keith A. Pray</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9" name="Rectangle 8"/>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0" y="361950"/>
            <a:ext cx="4953001" cy="4381501"/>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5867400" y="1581150"/>
            <a:ext cx="2971800" cy="3200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extLst>
      <p:ext uri="{BB962C8B-B14F-4D97-AF65-F5344CB8AC3E}">
        <p14:creationId xmlns:p14="http://schemas.microsoft.com/office/powerpoint/2010/main" val="2076303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002453">
              <a:defRPr baseline="0"/>
            </a:lvl6pPr>
            <a:lvl7pPr marL="2002453">
              <a:defRPr baseline="0"/>
            </a:lvl7pPr>
            <a:lvl8pPr marL="2002453">
              <a:defRPr baseline="0"/>
            </a:lvl8pPr>
            <a:lvl9pPr marL="2002453">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2022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31994" y="361950"/>
            <a:ext cx="1383347" cy="434340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85800" y="361950"/>
            <a:ext cx="6781800" cy="4343401"/>
          </a:xfrm>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2022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2022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914400" y="1143000"/>
            <a:ext cx="7315200" cy="1494448"/>
          </a:xfrm>
        </p:spPr>
        <p:txBody>
          <a:bodyPr anchor="b" anchorCtr="0">
            <a:noAutofit/>
          </a:bodyPr>
          <a:lstStyle>
            <a:lvl1pPr algn="ctr">
              <a:defRPr sz="3300" b="0" cap="all" baseline="0"/>
            </a:lvl1pPr>
          </a:lstStyle>
          <a:p>
            <a:r>
              <a:rPr lang="en-US"/>
              <a:t>Click to edit Master title style</a:t>
            </a:r>
            <a:endParaRPr/>
          </a:p>
        </p:txBody>
      </p:sp>
      <p:sp>
        <p:nvSpPr>
          <p:cNvPr id="3" name="Text Placeholder 2"/>
          <p:cNvSpPr>
            <a:spLocks noGrp="1"/>
          </p:cNvSpPr>
          <p:nvPr>
            <p:ph type="body" idx="1"/>
          </p:nvPr>
        </p:nvSpPr>
        <p:spPr>
          <a:xfrm>
            <a:off x="914400" y="2724150"/>
            <a:ext cx="7315200" cy="762000"/>
          </a:xfrm>
        </p:spPr>
        <p:txBody>
          <a:bodyPr anchor="t" anchorCtr="0">
            <a:noAutofit/>
          </a:bodyPr>
          <a:lstStyle>
            <a:lvl1pPr marL="0" indent="0" algn="ctr">
              <a:spcBef>
                <a:spcPts val="0"/>
              </a:spcBef>
              <a:buNone/>
              <a:defRPr sz="2100">
                <a:solidFill>
                  <a:schemeClr val="tx1"/>
                </a:solidFill>
              </a:defRPr>
            </a:lvl1pPr>
            <a:lvl2pPr marL="457181" indent="0">
              <a:buNone/>
              <a:defRPr sz="1800">
                <a:solidFill>
                  <a:schemeClr val="tx1">
                    <a:tint val="75000"/>
                  </a:schemeClr>
                </a:solidFill>
              </a:defRPr>
            </a:lvl2pPr>
            <a:lvl3pPr marL="914362" indent="0">
              <a:buNone/>
              <a:defRPr sz="1600">
                <a:solidFill>
                  <a:schemeClr val="tx1">
                    <a:tint val="75000"/>
                  </a:schemeClr>
                </a:solidFill>
              </a:defRPr>
            </a:lvl3pPr>
            <a:lvl4pPr marL="1371543" indent="0">
              <a:buNone/>
              <a:defRPr sz="1400">
                <a:solidFill>
                  <a:schemeClr val="tx1">
                    <a:tint val="75000"/>
                  </a:schemeClr>
                </a:solidFill>
              </a:defRPr>
            </a:lvl4pPr>
            <a:lvl5pPr marL="1828724" indent="0">
              <a:buNone/>
              <a:defRPr sz="1400">
                <a:solidFill>
                  <a:schemeClr val="tx1">
                    <a:tint val="75000"/>
                  </a:schemeClr>
                </a:solidFill>
              </a:defRPr>
            </a:lvl5pPr>
            <a:lvl6pPr marL="2285905" indent="0">
              <a:buNone/>
              <a:defRPr sz="1400">
                <a:solidFill>
                  <a:schemeClr val="tx1">
                    <a:tint val="75000"/>
                  </a:schemeClr>
                </a:solidFill>
              </a:defRPr>
            </a:lvl6pPr>
            <a:lvl7pPr marL="2743086" indent="0">
              <a:buNone/>
              <a:defRPr sz="1400">
                <a:solidFill>
                  <a:schemeClr val="tx1">
                    <a:tint val="75000"/>
                  </a:schemeClr>
                </a:solidFill>
              </a:defRPr>
            </a:lvl7pPr>
            <a:lvl8pPr marL="3200266" indent="0">
              <a:buNone/>
              <a:defRPr sz="1400">
                <a:solidFill>
                  <a:schemeClr val="tx1">
                    <a:tint val="75000"/>
                  </a:schemeClr>
                </a:solidFill>
              </a:defRPr>
            </a:lvl8pPr>
            <a:lvl9pPr marL="365744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2022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85800" y="1352551"/>
            <a:ext cx="3733800" cy="3352800"/>
          </a:xfrm>
        </p:spPr>
        <p:txBody>
          <a:bodyPr>
            <a:normAutofit/>
          </a:bodyPr>
          <a:lstStyle>
            <a:lvl1pPr>
              <a:defRPr sz="1800"/>
            </a:lvl1pPr>
            <a:lvl2pPr>
              <a:defRPr sz="1500"/>
            </a:lvl2pPr>
            <a:lvl3pPr>
              <a:defRPr sz="1400"/>
            </a:lvl3pPr>
            <a:lvl4pPr>
              <a:defRPr sz="1200"/>
            </a:lvl4pPr>
            <a:lvl5pPr>
              <a:defRPr sz="1100"/>
            </a:lvl5pPr>
            <a:lvl6pPr>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724400" y="1352551"/>
            <a:ext cx="3733800" cy="3352800"/>
          </a:xfrm>
        </p:spPr>
        <p:txBody>
          <a:bodyPr>
            <a:normAutofit/>
          </a:bodyPr>
          <a:lstStyle>
            <a:lvl1pPr>
              <a:defRPr sz="1800"/>
            </a:lvl1pPr>
            <a:lvl2pPr>
              <a:defRPr sz="1500"/>
            </a:lvl2pPr>
            <a:lvl3pPr>
              <a:defRPr sz="1400"/>
            </a:lvl3pPr>
            <a:lvl4pPr>
              <a:defRPr sz="1200"/>
            </a:lvl4pPr>
            <a:lvl5pPr>
              <a:defRPr sz="1100"/>
            </a:lvl5pPr>
            <a:lvl6pPr marL="2002453">
              <a:defRPr sz="1100" baseline="0"/>
            </a:lvl6pPr>
            <a:lvl7pPr marL="2002453">
              <a:defRPr sz="1100" baseline="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sk-SK"/>
              <a:t>© 2022 Keith A. Pray</a:t>
            </a:r>
            <a:endParaRPr lang="en-US"/>
          </a:p>
        </p:txBody>
      </p:sp>
      <p:sp>
        <p:nvSpPr>
          <p:cNvPr id="7" name="Slide Number Placeholder 6"/>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6858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7244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244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sk-SK"/>
              <a:t>© 2022 Keith A. Pray</a:t>
            </a:r>
            <a:endParaRPr lang="en-US"/>
          </a:p>
        </p:txBody>
      </p:sp>
      <p:sp>
        <p:nvSpPr>
          <p:cNvPr id="9" name="Slide Number Placeholder 8"/>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sk-SK"/>
              <a:t>© 2022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0" name="Rectangle 19"/>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oAutofit/>
          </a:bodyPr>
          <a:lstStyle>
            <a:lvl1pPr algn="l">
              <a:defRPr sz="2400" b="0"/>
            </a:lvl1pPr>
          </a:lstStyle>
          <a:p>
            <a:r>
              <a:rPr lang="en-US"/>
              <a:t>Click to edit Master title style</a:t>
            </a:r>
            <a:endParaRPr/>
          </a:p>
        </p:txBody>
      </p:sp>
      <p:sp>
        <p:nvSpPr>
          <p:cNvPr id="3" name="Content Placeholder 2"/>
          <p:cNvSpPr>
            <a:spLocks noGrp="1"/>
          </p:cNvSpPr>
          <p:nvPr>
            <p:ph idx="1"/>
          </p:nvPr>
        </p:nvSpPr>
        <p:spPr bwMode="white">
          <a:xfrm>
            <a:off x="381000" y="361950"/>
            <a:ext cx="4953000" cy="4381501"/>
          </a:xfrm>
        </p:spPr>
        <p:txBody>
          <a:bodyPr>
            <a:normAutofit/>
          </a:bodyPr>
          <a:lstStyle>
            <a:lvl1pPr>
              <a:defRPr sz="2100"/>
            </a:lvl1pPr>
            <a:lvl2pPr>
              <a:defRPr sz="1800"/>
            </a:lvl2pPr>
            <a:lvl3pPr>
              <a:defRPr sz="1500"/>
            </a:lvl3pPr>
            <a:lvl4pPr>
              <a:defRPr sz="14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5867400" y="1581150"/>
            <a:ext cx="2971800" cy="3200400"/>
          </a:xfrm>
        </p:spPr>
        <p:txBody>
          <a:bodyPr anchor="t" anchorCtr="0">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9" name="Rectangle 8"/>
          <p:cNvSpPr/>
          <p:nvPr/>
        </p:nvSpPr>
        <p:spPr>
          <a:xfrm>
            <a:off x="0" y="-836"/>
            <a:ext cx="4571386"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4800600" y="1428750"/>
            <a:ext cx="3886200" cy="12954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1" y="361951"/>
            <a:ext cx="3809386" cy="4397030"/>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800600" y="2800350"/>
            <a:ext cx="3886200" cy="1295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61950"/>
            <a:ext cx="7772400" cy="914400"/>
          </a:xfrm>
          <a:prstGeom prst="rect">
            <a:avLst/>
          </a:prstGeom>
          <a:effectLst/>
        </p:spPr>
        <p:txBody>
          <a:bodyPr vert="horz" lIns="91436" tIns="45718" rIns="91436" bIns="45718" rtlCol="0" anchor="ctr" anchorCtr="0">
            <a:normAutofit/>
          </a:bodyPr>
          <a:lstStyle/>
          <a:p>
            <a:r>
              <a:rPr lang="en-US" dirty="0"/>
              <a:t>Click to edit Master title style</a:t>
            </a:r>
            <a:endParaRPr dirty="0"/>
          </a:p>
        </p:txBody>
      </p:sp>
      <p:sp>
        <p:nvSpPr>
          <p:cNvPr id="3" name="Text Placeholder 2"/>
          <p:cNvSpPr>
            <a:spLocks noGrp="1"/>
          </p:cNvSpPr>
          <p:nvPr>
            <p:ph type="body" idx="1"/>
          </p:nvPr>
        </p:nvSpPr>
        <p:spPr>
          <a:xfrm>
            <a:off x="685800" y="1352551"/>
            <a:ext cx="7772400" cy="3352800"/>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2"/>
          </p:nvPr>
        </p:nvSpPr>
        <p:spPr>
          <a:xfrm>
            <a:off x="6553200" y="4997196"/>
            <a:ext cx="1066800" cy="146304"/>
          </a:xfrm>
          <a:prstGeom prst="rect">
            <a:avLst/>
          </a:prstGeom>
        </p:spPr>
        <p:txBody>
          <a:bodyPr vert="horz" lIns="91436" tIns="45718" rIns="91436" bIns="45718" rtlCol="0" anchor="ctr"/>
          <a:lstStyle>
            <a:lvl1pPr algn="r">
              <a:defRPr sz="800">
                <a:solidFill>
                  <a:schemeClr val="tx1"/>
                </a:solidFill>
              </a:defRPr>
            </a:lvl1pPr>
          </a:lstStyle>
          <a:p>
            <a:endParaRPr lang="en-US" noProof="0" dirty="0"/>
          </a:p>
        </p:txBody>
      </p:sp>
      <p:sp>
        <p:nvSpPr>
          <p:cNvPr id="5"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800">
                <a:solidFill>
                  <a:schemeClr val="tx1"/>
                </a:solidFill>
              </a:defRPr>
            </a:lvl1pPr>
          </a:lstStyle>
          <a:p>
            <a:r>
              <a:rPr lang="sk-SK"/>
              <a:t>© 2022 Keith A. Pray</a:t>
            </a:r>
            <a:endParaRPr lang="en-US" dirty="0"/>
          </a:p>
        </p:txBody>
      </p:sp>
      <p:sp>
        <p:nvSpPr>
          <p:cNvPr id="6" name="Slide Number Placeholder 5"/>
          <p:cNvSpPr>
            <a:spLocks noGrp="1"/>
          </p:cNvSpPr>
          <p:nvPr>
            <p:ph type="sldNum" sz="quarter" idx="4"/>
          </p:nvPr>
        </p:nvSpPr>
        <p:spPr>
          <a:xfrm>
            <a:off x="8519160" y="4997196"/>
            <a:ext cx="624840" cy="146304"/>
          </a:xfrm>
          <a:prstGeom prst="rect">
            <a:avLst/>
          </a:prstGeom>
        </p:spPr>
        <p:txBody>
          <a:bodyPr vert="horz" lIns="91436" tIns="45718" rIns="91436" bIns="45718" rtlCol="0" anchor="ctr"/>
          <a:lstStyle>
            <a:lvl1pPr algn="r">
              <a:defRPr sz="800">
                <a:solidFill>
                  <a:schemeClr val="tx1"/>
                </a:solidFill>
              </a:defRPr>
            </a:lvl1pPr>
          </a:lstStyle>
          <a:p>
            <a:fld id="{A2A17EAB-8B51-5C40-8776-6683E51FA7A0}" type="slidenum">
              <a:rPr lang="en-US" smtClean="0"/>
              <a:t>‹#›</a:t>
            </a:fld>
            <a:endParaRPr lang="en-US"/>
          </a:p>
        </p:txBody>
      </p:sp>
      <p:grpSp>
        <p:nvGrpSpPr>
          <p:cNvPr id="10" name="Group 9"/>
          <p:cNvGrpSpPr/>
          <p:nvPr userDrawn="1"/>
        </p:nvGrpSpPr>
        <p:grpSpPr>
          <a:xfrm>
            <a:off x="23" y="21342"/>
            <a:ext cx="9143977" cy="295715"/>
            <a:chOff x="23" y="21342"/>
            <a:chExt cx="9143977" cy="295715"/>
          </a:xfrm>
        </p:grpSpPr>
        <p:sp>
          <p:nvSpPr>
            <p:cNvPr id="9" name="Rectangle 6"/>
            <p:cNvSpPr>
              <a:spLocks noChangeArrowheads="1"/>
            </p:cNvSpPr>
            <p:nvPr userDrawn="1"/>
          </p:nvSpPr>
          <p:spPr bwMode="auto">
            <a:xfrm>
              <a:off x="23" y="36417"/>
              <a:ext cx="9143977" cy="274320"/>
            </a:xfrm>
            <a:prstGeom prst="rect">
              <a:avLst/>
            </a:prstGeom>
            <a:gradFill flip="none" rotWithShape="1">
              <a:gsLst>
                <a:gs pos="0">
                  <a:schemeClr val="bg2"/>
                </a:gs>
                <a:gs pos="100000">
                  <a:schemeClr val="bg1"/>
                </a:gs>
              </a:gsLst>
              <a:path path="shape">
                <a:fillToRect l="50000" t="50000" r="50000" b="50000"/>
              </a:path>
              <a:tileRect/>
            </a:gradFill>
            <a:ln w="9525">
              <a:noFill/>
              <a:miter lim="800000"/>
              <a:headEnd/>
              <a:tailEnd/>
            </a:ln>
          </p:spPr>
          <p:txBody>
            <a:bodyPr tIns="0" anchor="ctr" anchorCtr="0">
              <a:prstTxWarp prst="textNoShape">
                <a:avLst/>
              </a:prstTxWarp>
            </a:bodyPr>
            <a:lstStyle/>
            <a:p>
              <a:pPr algn="l"/>
              <a:r>
                <a:rPr lang="en-US" dirty="0">
                  <a:solidFill>
                    <a:schemeClr val="tx1"/>
                  </a:solidFill>
                </a:rPr>
                <a:t>CS 3043 Social Implications Of Computing</a:t>
              </a:r>
            </a:p>
          </p:txBody>
        </p:sp>
        <p:pic>
          <p:nvPicPr>
            <p:cNvPr id="8" name="Picture 7" descr="WPI_Inst_Prim_FulClr_Rev.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123338" y="21342"/>
              <a:ext cx="914400" cy="295715"/>
            </a:xfrm>
            <a:prstGeom prst="rect">
              <a:avLst/>
            </a:prstGeom>
          </p:spPr>
        </p:pic>
      </p:gr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defTabSz="914362" rtl="0" eaLnBrk="1" latinLnBrk="0" hangingPunct="1">
        <a:lnSpc>
          <a:spcPct val="80000"/>
        </a:lnSpc>
        <a:spcBef>
          <a:spcPct val="0"/>
        </a:spcBef>
        <a:buNone/>
        <a:defRPr sz="2700" kern="1200" cap="all" baseline="0">
          <a:solidFill>
            <a:schemeClr val="tx1"/>
          </a:solidFill>
          <a:effectLst/>
          <a:latin typeface="+mj-lt"/>
          <a:ea typeface="+mj-ea"/>
          <a:cs typeface="+mj-cs"/>
        </a:defRPr>
      </a:lvl1pPr>
    </p:titleStyle>
    <p:body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21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8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5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4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6pPr>
      <a:lvl7pPr marL="1440372"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7pPr>
      <a:lvl8pPr marL="1646139"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8pPr>
      <a:lvl9pPr marL="185190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9pPr>
    </p:bodyStyle>
    <p:otherStyle>
      <a:defPPr>
        <a:defRP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zGM8PT1eAvY"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tk862BbjWx4"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hyperlink" Target="https://www.youtube.com/watch?v=IFe9wiDfb0E&amp;feature=youtu.be"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hyperlink" Target="https://www.vox.com/the-goods/2019/4/19/18507920/celebrity-trademark-history-baby-names-taylor-swift" TargetMode="External"/><Relationship Id="rId3" Type="http://schemas.openxmlformats.org/officeDocument/2006/relationships/hyperlink" Target="https://www.worldtrademarkreview.com/article/dig-deep-branding-expert-reveals-challenges-of-finding-new-brand-names-in-crowded-trademark-market" TargetMode="External"/><Relationship Id="rId7" Type="http://schemas.openxmlformats.org/officeDocument/2006/relationships/hyperlink" Target="https://secureyourtrademark.com/blog/taylor-swift/" TargetMode="External"/><Relationship Id="rId2" Type="http://schemas.openxmlformats.org/officeDocument/2006/relationships/hyperlink" Target="https://www.theippress.com/2022/02/02/the-tale-of-trademark-infringement-on-social-media-from-protection-to-disparagement/" TargetMode="External"/><Relationship Id="rId1" Type="http://schemas.openxmlformats.org/officeDocument/2006/relationships/slideLayout" Target="../slideLayouts/slideLayout2.xml"/><Relationship Id="rId6" Type="http://schemas.openxmlformats.org/officeDocument/2006/relationships/hyperlink" Target="https://www.cnn.com/2022/06/23/us/ohio-state-university-trademarks-the/index.html" TargetMode="External"/><Relationship Id="rId5" Type="http://schemas.openxmlformats.org/officeDocument/2006/relationships/hyperlink" Target="https://www.statista.com/statistics/256754/number-of-trademark-filings-in-the-united-states/" TargetMode="External"/><Relationship Id="rId10" Type="http://schemas.openxmlformats.org/officeDocument/2006/relationships/hyperlink" Target="https://www.govtrack.us/congress/bills/statistics" TargetMode="External"/><Relationship Id="rId4" Type="http://schemas.openxmlformats.org/officeDocument/2006/relationships/hyperlink" Target="https://ourworldindata.org/rise-of-social-media" TargetMode="External"/><Relationship Id="rId9" Type="http://schemas.openxmlformats.org/officeDocument/2006/relationships/hyperlink" Target="https://www.congress.gov/legislative-process"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a:t>Keith A. Pray</a:t>
            </a:r>
          </a:p>
          <a:p>
            <a:pPr algn="r"/>
            <a:endParaRPr lang="en-US" dirty="0"/>
          </a:p>
          <a:p>
            <a:pPr algn="r"/>
            <a:endParaRPr lang="en-US" dirty="0"/>
          </a:p>
          <a:p>
            <a:r>
              <a:rPr lang="en-US" sz="2000" dirty="0" err="1"/>
              <a:t>socialimps.keithpray.net</a:t>
            </a:r>
            <a:endParaRPr lang="en-US" sz="2000" dirty="0"/>
          </a:p>
        </p:txBody>
      </p:sp>
      <p:sp>
        <p:nvSpPr>
          <p:cNvPr id="2" name="Title 1"/>
          <p:cNvSpPr>
            <a:spLocks noGrp="1"/>
          </p:cNvSpPr>
          <p:nvPr>
            <p:ph type="ctrTitle"/>
          </p:nvPr>
        </p:nvSpPr>
        <p:spPr/>
        <p:txBody>
          <a:bodyPr/>
          <a:lstStyle/>
          <a:p>
            <a:pPr algn="l"/>
            <a:r>
              <a:rPr lang="en-US" dirty="0"/>
              <a:t>Class 5</a:t>
            </a:r>
            <a:br>
              <a:rPr lang="en-US" dirty="0"/>
            </a:br>
            <a:r>
              <a:rPr lang="en-US" dirty="0"/>
              <a:t>Intellectual Property</a:t>
            </a:r>
          </a:p>
        </p:txBody>
      </p:sp>
      <p:grpSp>
        <p:nvGrpSpPr>
          <p:cNvPr id="7" name="Group 6">
            <a:extLst>
              <a:ext uri="{FF2B5EF4-FFF2-40B4-BE49-F238E27FC236}">
                <a16:creationId xmlns:a16="http://schemas.microsoft.com/office/drawing/2014/main" id="{49DA77B9-678E-3048-ADB3-2F79EE14E987}"/>
              </a:ext>
            </a:extLst>
          </p:cNvPr>
          <p:cNvGrpSpPr/>
          <p:nvPr/>
        </p:nvGrpSpPr>
        <p:grpSpPr>
          <a:xfrm>
            <a:off x="655163" y="3987729"/>
            <a:ext cx="914400" cy="868964"/>
            <a:chOff x="655163" y="3987729"/>
            <a:chExt cx="914400" cy="868964"/>
          </a:xfrm>
        </p:grpSpPr>
        <p:sp>
          <p:nvSpPr>
            <p:cNvPr id="4" name="Action Button: Movie 3">
              <a:hlinkClick r:id="rId3" highlightClick="1"/>
              <a:extLst>
                <a:ext uri="{FF2B5EF4-FFF2-40B4-BE49-F238E27FC236}">
                  <a16:creationId xmlns:a16="http://schemas.microsoft.com/office/drawing/2014/main" id="{0B5FBC03-FE8D-C546-8C86-ABDAC851671C}"/>
                </a:ext>
              </a:extLst>
            </p:cNvPr>
            <p:cNvSpPr/>
            <p:nvPr/>
          </p:nvSpPr>
          <p:spPr>
            <a:xfrm>
              <a:off x="914400" y="3987729"/>
              <a:ext cx="395926" cy="321887"/>
            </a:xfrm>
            <a:prstGeom prst="actionButtonMovi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5" name="Picture 2" descr="https://492152-1554050-1-raikfcquaxqncofqfm.stackpathdns.com/wp-content/uploads/2019/10/dontdownloadthissong-675-sized.png">
              <a:hlinkClick r:id="rId3"/>
              <a:extLst>
                <a:ext uri="{FF2B5EF4-FFF2-40B4-BE49-F238E27FC236}">
                  <a16:creationId xmlns:a16="http://schemas.microsoft.com/office/drawing/2014/main" id="{05EB6802-21D4-A94E-ABC5-3D1A456FA6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163" y="4342343"/>
              <a:ext cx="914400" cy="51435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49341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8968ADFB-1811-3B4E-89DF-DD688C5E1C58}"/>
              </a:ext>
            </a:extLst>
          </p:cNvPr>
          <p:cNvSpPr>
            <a:spLocks noChangeArrowheads="1"/>
          </p:cNvSpPr>
          <p:nvPr/>
        </p:nvSpPr>
        <p:spPr bwMode="auto">
          <a:xfrm>
            <a:off x="0" y="2158961"/>
            <a:ext cx="3733800" cy="320194"/>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1" name="Rectangle 4">
            <a:extLst>
              <a:ext uri="{FF2B5EF4-FFF2-40B4-BE49-F238E27FC236}">
                <a16:creationId xmlns:a16="http://schemas.microsoft.com/office/drawing/2014/main" id="{30FFBC67-CB0A-1E40-B4FB-F9505204677E}"/>
              </a:ext>
            </a:extLst>
          </p:cNvPr>
          <p:cNvSpPr>
            <a:spLocks noChangeArrowheads="1"/>
          </p:cNvSpPr>
          <p:nvPr/>
        </p:nvSpPr>
        <p:spPr bwMode="auto">
          <a:xfrm>
            <a:off x="4724400" y="3244691"/>
            <a:ext cx="3733800" cy="840460"/>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3" name="Rectangle 4">
            <a:extLst>
              <a:ext uri="{FF2B5EF4-FFF2-40B4-BE49-F238E27FC236}">
                <a16:creationId xmlns:a16="http://schemas.microsoft.com/office/drawing/2014/main" id="{19AE2436-E0F7-9D4A-94FB-7D9E8823B480}"/>
              </a:ext>
            </a:extLst>
          </p:cNvPr>
          <p:cNvSpPr>
            <a:spLocks noChangeArrowheads="1"/>
          </p:cNvSpPr>
          <p:nvPr/>
        </p:nvSpPr>
        <p:spPr bwMode="auto">
          <a:xfrm>
            <a:off x="3733800" y="1352551"/>
            <a:ext cx="990600" cy="2732600"/>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0" name="Rectangle 4">
            <a:extLst>
              <a:ext uri="{FF2B5EF4-FFF2-40B4-BE49-F238E27FC236}">
                <a16:creationId xmlns:a16="http://schemas.microsoft.com/office/drawing/2014/main" id="{AB1A00A4-70E3-E74D-AF9A-3850B0A735E7}"/>
              </a:ext>
            </a:extLst>
          </p:cNvPr>
          <p:cNvSpPr>
            <a:spLocks noChangeArrowheads="1"/>
          </p:cNvSpPr>
          <p:nvPr/>
        </p:nvSpPr>
        <p:spPr bwMode="auto">
          <a:xfrm>
            <a:off x="4724400" y="2480240"/>
            <a:ext cx="3733800" cy="472606"/>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9" name="Rectangle 4">
            <a:extLst>
              <a:ext uri="{FF2B5EF4-FFF2-40B4-BE49-F238E27FC236}">
                <a16:creationId xmlns:a16="http://schemas.microsoft.com/office/drawing/2014/main" id="{B6ABA7D5-1EF6-5344-85D4-0AE58E22C93B}"/>
              </a:ext>
            </a:extLst>
          </p:cNvPr>
          <p:cNvSpPr>
            <a:spLocks noChangeArrowheads="1"/>
          </p:cNvSpPr>
          <p:nvPr/>
        </p:nvSpPr>
        <p:spPr bwMode="auto">
          <a:xfrm>
            <a:off x="4724400" y="1602214"/>
            <a:ext cx="3733800" cy="515651"/>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2" name="Title 1"/>
          <p:cNvSpPr>
            <a:spLocks noGrp="1"/>
          </p:cNvSpPr>
          <p:nvPr>
            <p:ph type="title"/>
          </p:nvPr>
        </p:nvSpPr>
        <p:spPr/>
        <p:txBody>
          <a:bodyPr>
            <a:normAutofit/>
          </a:bodyPr>
          <a:lstStyle/>
          <a:p>
            <a:r>
              <a:rPr lang="en-US" dirty="0"/>
              <a:t>Group Quiz</a:t>
            </a:r>
            <a:br>
              <a:rPr lang="en-US" dirty="0"/>
            </a:br>
            <a:r>
              <a:rPr lang="en-US" dirty="0"/>
              <a:t>For each On the left answer a–d on Right</a:t>
            </a:r>
          </a:p>
        </p:txBody>
      </p:sp>
      <p:sp>
        <p:nvSpPr>
          <p:cNvPr id="6" name="Content Placeholder 5"/>
          <p:cNvSpPr>
            <a:spLocks noGrp="1"/>
          </p:cNvSpPr>
          <p:nvPr>
            <p:ph sz="half" idx="2"/>
          </p:nvPr>
        </p:nvSpPr>
        <p:spPr/>
        <p:txBody>
          <a:bodyPr>
            <a:normAutofit lnSpcReduction="10000"/>
          </a:bodyPr>
          <a:lstStyle/>
          <a:p>
            <a:pPr marL="342900" indent="-342900">
              <a:buFont typeface="+mj-lt"/>
              <a:buAutoNum type="alphaUcPeriod"/>
            </a:pPr>
            <a:r>
              <a:rPr lang="en-US" dirty="0"/>
              <a:t>What does it protect?</a:t>
            </a:r>
          </a:p>
          <a:p>
            <a:pPr lvl="1"/>
            <a:r>
              <a:rPr lang="en-US" dirty="0"/>
              <a:t>Mechanism, process, composition of matter</a:t>
            </a:r>
          </a:p>
          <a:p>
            <a:pPr marL="342900" indent="-342900">
              <a:buFont typeface="+mj-lt"/>
              <a:buAutoNum type="alphaUcPeriod"/>
            </a:pPr>
            <a:r>
              <a:rPr lang="en-US" dirty="0"/>
              <a:t>Qualifications required?</a:t>
            </a:r>
          </a:p>
          <a:p>
            <a:pPr lvl="1"/>
            <a:r>
              <a:rPr lang="en-US" dirty="0"/>
              <a:t>Novel, useful, non-obvious, described clearly, must function </a:t>
            </a:r>
          </a:p>
          <a:p>
            <a:pPr marL="342900" indent="-342900">
              <a:buFont typeface="+mj-lt"/>
              <a:buAutoNum type="alphaUcPeriod"/>
            </a:pPr>
            <a:r>
              <a:rPr lang="en-US" dirty="0"/>
              <a:t>How long does protection last?</a:t>
            </a:r>
          </a:p>
          <a:p>
            <a:pPr lvl="1"/>
            <a:r>
              <a:rPr lang="en-US" dirty="0"/>
              <a:t>Utility and plant: 20 years</a:t>
            </a:r>
          </a:p>
          <a:p>
            <a:pPr lvl="1"/>
            <a:r>
              <a:rPr lang="en-US" dirty="0"/>
              <a:t>Design: 14 years</a:t>
            </a:r>
          </a:p>
          <a:p>
            <a:pPr lvl="1"/>
            <a:r>
              <a:rPr lang="en-US" dirty="0"/>
              <a:t>Provisional adds 1 year</a:t>
            </a:r>
          </a:p>
          <a:p>
            <a:pPr marL="342900" indent="-342900">
              <a:buFont typeface="+mj-lt"/>
              <a:buAutoNum type="alphaUcPeriod"/>
            </a:pPr>
            <a:r>
              <a:rPr lang="en-US" dirty="0"/>
              <a:t>Specific example currently protected?</a:t>
            </a:r>
          </a:p>
          <a:p>
            <a:pPr lvl="1"/>
            <a:endParaRPr lang="en-US" dirty="0"/>
          </a:p>
        </p:txBody>
      </p:sp>
      <p:sp>
        <p:nvSpPr>
          <p:cNvPr id="4" name="Footer Placeholder 3"/>
          <p:cNvSpPr>
            <a:spLocks noGrp="1"/>
          </p:cNvSpPr>
          <p:nvPr>
            <p:ph type="ftr" sz="quarter" idx="11"/>
          </p:nvPr>
        </p:nvSpPr>
        <p:spPr/>
        <p:txBody>
          <a:bodyPr/>
          <a:lstStyle/>
          <a:p>
            <a:r>
              <a:rPr lang="sk-SK"/>
              <a:t>© 2022 Keith A. Pray</a:t>
            </a:r>
            <a:endParaRPr lang="en-US"/>
          </a:p>
        </p:txBody>
      </p:sp>
      <p:sp>
        <p:nvSpPr>
          <p:cNvPr id="7" name="Slide Number Placeholder 6"/>
          <p:cNvSpPr>
            <a:spLocks noGrp="1"/>
          </p:cNvSpPr>
          <p:nvPr>
            <p:ph type="sldNum" sz="quarter" idx="12"/>
          </p:nvPr>
        </p:nvSpPr>
        <p:spPr/>
        <p:txBody>
          <a:bodyPr/>
          <a:lstStyle/>
          <a:p>
            <a:fld id="{A2A17EAB-8B51-5C40-8776-6683E51FA7A0}" type="slidenum">
              <a:rPr lang="en-US" smtClean="0"/>
              <a:t>10</a:t>
            </a:fld>
            <a:endParaRPr lang="en-US"/>
          </a:p>
        </p:txBody>
      </p:sp>
      <p:sp>
        <p:nvSpPr>
          <p:cNvPr id="14" name="Content Placeholder 2">
            <a:extLst>
              <a:ext uri="{FF2B5EF4-FFF2-40B4-BE49-F238E27FC236}">
                <a16:creationId xmlns:a16="http://schemas.microsoft.com/office/drawing/2014/main" id="{FE737610-BEEC-774A-9C0E-9E1C3C342B9A}"/>
              </a:ext>
            </a:extLst>
          </p:cNvPr>
          <p:cNvSpPr txBox="1">
            <a:spLocks/>
          </p:cNvSpPr>
          <p:nvPr/>
        </p:nvSpPr>
        <p:spPr>
          <a:xfrm>
            <a:off x="685800" y="1352551"/>
            <a:ext cx="3733800" cy="3352800"/>
          </a:xfrm>
          <a:prstGeom prst="rect">
            <a:avLst/>
          </a:prstGeom>
        </p:spPr>
        <p:txBody>
          <a:bodyPr vert="horz" lIns="91436" tIns="45718" rIns="91436" bIns="45718" rtlCol="0">
            <a:norm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9pPr>
          </a:lstStyle>
          <a:p>
            <a:pPr marL="457200" indent="-457200">
              <a:buFont typeface="+mj-lt"/>
              <a:buAutoNum type="arabicPeriod"/>
            </a:pPr>
            <a:r>
              <a:rPr lang="en-US"/>
              <a:t>Trademark</a:t>
            </a:r>
          </a:p>
          <a:p>
            <a:pPr marL="457200" indent="-457200">
              <a:buFont typeface="+mj-lt"/>
              <a:buAutoNum type="arabicPeriod"/>
            </a:pPr>
            <a:r>
              <a:rPr lang="en-US"/>
              <a:t>Copyright</a:t>
            </a:r>
          </a:p>
          <a:p>
            <a:pPr marL="457200" indent="-457200">
              <a:buFont typeface="+mj-lt"/>
              <a:buAutoNum type="arabicPeriod"/>
            </a:pPr>
            <a:r>
              <a:rPr lang="en-US"/>
              <a:t>Patent</a:t>
            </a:r>
          </a:p>
          <a:p>
            <a:pPr marL="457200" indent="-457200">
              <a:buFont typeface="+mj-lt"/>
              <a:buAutoNum type="arabicPeriod"/>
            </a:pPr>
            <a:r>
              <a:rPr lang="en-US"/>
              <a:t>Trade Secret</a:t>
            </a:r>
            <a:endParaRPr lang="en-US" dirty="0"/>
          </a:p>
        </p:txBody>
      </p:sp>
    </p:spTree>
    <p:extLst>
      <p:ext uri="{BB962C8B-B14F-4D97-AF65-F5344CB8AC3E}">
        <p14:creationId xmlns:p14="http://schemas.microsoft.com/office/powerpoint/2010/main" val="2711830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8968ADFB-1811-3B4E-89DF-DD688C5E1C58}"/>
              </a:ext>
            </a:extLst>
          </p:cNvPr>
          <p:cNvSpPr>
            <a:spLocks noChangeArrowheads="1"/>
          </p:cNvSpPr>
          <p:nvPr/>
        </p:nvSpPr>
        <p:spPr bwMode="auto">
          <a:xfrm>
            <a:off x="0" y="2556446"/>
            <a:ext cx="3733800" cy="320194"/>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1" name="Rectangle 4">
            <a:extLst>
              <a:ext uri="{FF2B5EF4-FFF2-40B4-BE49-F238E27FC236}">
                <a16:creationId xmlns:a16="http://schemas.microsoft.com/office/drawing/2014/main" id="{30FFBC67-CB0A-1E40-B4FB-F9505204677E}"/>
              </a:ext>
            </a:extLst>
          </p:cNvPr>
          <p:cNvSpPr>
            <a:spLocks noChangeArrowheads="1"/>
          </p:cNvSpPr>
          <p:nvPr/>
        </p:nvSpPr>
        <p:spPr bwMode="auto">
          <a:xfrm>
            <a:off x="4724400" y="3244691"/>
            <a:ext cx="3733800" cy="361538"/>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3" name="Rectangle 4">
            <a:extLst>
              <a:ext uri="{FF2B5EF4-FFF2-40B4-BE49-F238E27FC236}">
                <a16:creationId xmlns:a16="http://schemas.microsoft.com/office/drawing/2014/main" id="{19AE2436-E0F7-9D4A-94FB-7D9E8823B480}"/>
              </a:ext>
            </a:extLst>
          </p:cNvPr>
          <p:cNvSpPr>
            <a:spLocks noChangeArrowheads="1"/>
          </p:cNvSpPr>
          <p:nvPr/>
        </p:nvSpPr>
        <p:spPr bwMode="auto">
          <a:xfrm>
            <a:off x="3733800" y="1352551"/>
            <a:ext cx="990600" cy="2253678"/>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0" name="Rectangle 4">
            <a:extLst>
              <a:ext uri="{FF2B5EF4-FFF2-40B4-BE49-F238E27FC236}">
                <a16:creationId xmlns:a16="http://schemas.microsoft.com/office/drawing/2014/main" id="{AB1A00A4-70E3-E74D-AF9A-3850B0A735E7}"/>
              </a:ext>
            </a:extLst>
          </p:cNvPr>
          <p:cNvSpPr>
            <a:spLocks noChangeArrowheads="1"/>
          </p:cNvSpPr>
          <p:nvPr/>
        </p:nvSpPr>
        <p:spPr bwMode="auto">
          <a:xfrm>
            <a:off x="4724400" y="2388188"/>
            <a:ext cx="3733800" cy="472606"/>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9" name="Rectangle 4">
            <a:extLst>
              <a:ext uri="{FF2B5EF4-FFF2-40B4-BE49-F238E27FC236}">
                <a16:creationId xmlns:a16="http://schemas.microsoft.com/office/drawing/2014/main" id="{B6ABA7D5-1EF6-5344-85D4-0AE58E22C93B}"/>
              </a:ext>
            </a:extLst>
          </p:cNvPr>
          <p:cNvSpPr>
            <a:spLocks noChangeArrowheads="1"/>
          </p:cNvSpPr>
          <p:nvPr/>
        </p:nvSpPr>
        <p:spPr bwMode="auto">
          <a:xfrm>
            <a:off x="4724400" y="1654139"/>
            <a:ext cx="3733800" cy="339048"/>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2" name="Title 1"/>
          <p:cNvSpPr>
            <a:spLocks noGrp="1"/>
          </p:cNvSpPr>
          <p:nvPr>
            <p:ph type="title"/>
          </p:nvPr>
        </p:nvSpPr>
        <p:spPr/>
        <p:txBody>
          <a:bodyPr>
            <a:normAutofit/>
          </a:bodyPr>
          <a:lstStyle/>
          <a:p>
            <a:r>
              <a:rPr lang="en-US" dirty="0"/>
              <a:t>Group Quiz</a:t>
            </a:r>
            <a:br>
              <a:rPr lang="en-US" dirty="0"/>
            </a:br>
            <a:r>
              <a:rPr lang="en-US" dirty="0"/>
              <a:t>For each On the left answer a–d on Right</a:t>
            </a:r>
          </a:p>
        </p:txBody>
      </p:sp>
      <p:sp>
        <p:nvSpPr>
          <p:cNvPr id="6" name="Content Placeholder 5"/>
          <p:cNvSpPr>
            <a:spLocks noGrp="1"/>
          </p:cNvSpPr>
          <p:nvPr>
            <p:ph sz="half" idx="2"/>
          </p:nvPr>
        </p:nvSpPr>
        <p:spPr/>
        <p:txBody>
          <a:bodyPr>
            <a:normAutofit/>
          </a:bodyPr>
          <a:lstStyle/>
          <a:p>
            <a:pPr marL="342900" indent="-342900">
              <a:buFont typeface="+mj-lt"/>
              <a:buAutoNum type="alphaUcPeriod"/>
            </a:pPr>
            <a:r>
              <a:rPr lang="en-US" dirty="0"/>
              <a:t>What does it protect?</a:t>
            </a:r>
          </a:p>
          <a:p>
            <a:pPr lvl="1"/>
            <a:r>
              <a:rPr lang="en-US" dirty="0"/>
              <a:t> </a:t>
            </a:r>
          </a:p>
          <a:p>
            <a:pPr marL="342900" indent="-342900">
              <a:buFont typeface="+mj-lt"/>
              <a:buAutoNum type="alphaUcPeriod"/>
            </a:pPr>
            <a:r>
              <a:rPr lang="en-US" dirty="0"/>
              <a:t>Qualifications required?</a:t>
            </a:r>
          </a:p>
          <a:p>
            <a:pPr lvl="1"/>
            <a:r>
              <a:rPr lang="en-US" dirty="0"/>
              <a:t> 				</a:t>
            </a:r>
          </a:p>
          <a:p>
            <a:pPr marL="342900" indent="-342900">
              <a:buFont typeface="+mj-lt"/>
              <a:buAutoNum type="alphaUcPeriod"/>
            </a:pPr>
            <a:r>
              <a:rPr lang="en-US" dirty="0"/>
              <a:t>How long does protection last?</a:t>
            </a:r>
          </a:p>
          <a:p>
            <a:pPr lvl="1"/>
            <a:r>
              <a:rPr lang="en-US" dirty="0"/>
              <a:t> </a:t>
            </a:r>
          </a:p>
          <a:p>
            <a:pPr marL="342900" indent="-342900">
              <a:buFont typeface="+mj-lt"/>
              <a:buAutoNum type="alphaUcPeriod"/>
            </a:pPr>
            <a:r>
              <a:rPr lang="en-US" dirty="0"/>
              <a:t>Specific example currently protected?</a:t>
            </a:r>
          </a:p>
          <a:p>
            <a:pPr lvl="1"/>
            <a:endParaRPr lang="en-US" dirty="0"/>
          </a:p>
        </p:txBody>
      </p:sp>
      <p:sp>
        <p:nvSpPr>
          <p:cNvPr id="4" name="Footer Placeholder 3"/>
          <p:cNvSpPr>
            <a:spLocks noGrp="1"/>
          </p:cNvSpPr>
          <p:nvPr>
            <p:ph type="ftr" sz="quarter" idx="11"/>
          </p:nvPr>
        </p:nvSpPr>
        <p:spPr/>
        <p:txBody>
          <a:bodyPr/>
          <a:lstStyle/>
          <a:p>
            <a:r>
              <a:rPr lang="sk-SK"/>
              <a:t>© 2022 Keith A. Pray</a:t>
            </a:r>
            <a:endParaRPr lang="en-US"/>
          </a:p>
        </p:txBody>
      </p:sp>
      <p:sp>
        <p:nvSpPr>
          <p:cNvPr id="7" name="Slide Number Placeholder 6"/>
          <p:cNvSpPr>
            <a:spLocks noGrp="1"/>
          </p:cNvSpPr>
          <p:nvPr>
            <p:ph type="sldNum" sz="quarter" idx="12"/>
          </p:nvPr>
        </p:nvSpPr>
        <p:spPr/>
        <p:txBody>
          <a:bodyPr/>
          <a:lstStyle/>
          <a:p>
            <a:fld id="{A2A17EAB-8B51-5C40-8776-6683E51FA7A0}" type="slidenum">
              <a:rPr lang="en-US" smtClean="0"/>
              <a:t>11</a:t>
            </a:fld>
            <a:endParaRPr lang="en-US"/>
          </a:p>
        </p:txBody>
      </p:sp>
      <p:sp>
        <p:nvSpPr>
          <p:cNvPr id="14" name="Content Placeholder 2">
            <a:extLst>
              <a:ext uri="{FF2B5EF4-FFF2-40B4-BE49-F238E27FC236}">
                <a16:creationId xmlns:a16="http://schemas.microsoft.com/office/drawing/2014/main" id="{FE737610-BEEC-774A-9C0E-9E1C3C342B9A}"/>
              </a:ext>
            </a:extLst>
          </p:cNvPr>
          <p:cNvSpPr txBox="1">
            <a:spLocks/>
          </p:cNvSpPr>
          <p:nvPr/>
        </p:nvSpPr>
        <p:spPr>
          <a:xfrm>
            <a:off x="685800" y="1352551"/>
            <a:ext cx="3733800" cy="3352800"/>
          </a:xfrm>
          <a:prstGeom prst="rect">
            <a:avLst/>
          </a:prstGeom>
        </p:spPr>
        <p:txBody>
          <a:bodyPr vert="horz" lIns="91436" tIns="45718" rIns="91436" bIns="45718" rtlCol="0">
            <a:norm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9pPr>
          </a:lstStyle>
          <a:p>
            <a:pPr marL="457200" indent="-457200">
              <a:buFont typeface="+mj-lt"/>
              <a:buAutoNum type="arabicPeriod"/>
            </a:pPr>
            <a:r>
              <a:rPr lang="en-US"/>
              <a:t>Trademark</a:t>
            </a:r>
          </a:p>
          <a:p>
            <a:pPr marL="457200" indent="-457200">
              <a:buFont typeface="+mj-lt"/>
              <a:buAutoNum type="arabicPeriod"/>
            </a:pPr>
            <a:r>
              <a:rPr lang="en-US"/>
              <a:t>Copyright</a:t>
            </a:r>
          </a:p>
          <a:p>
            <a:pPr marL="457200" indent="-457200">
              <a:buFont typeface="+mj-lt"/>
              <a:buAutoNum type="arabicPeriod"/>
            </a:pPr>
            <a:r>
              <a:rPr lang="en-US"/>
              <a:t>Patent</a:t>
            </a:r>
          </a:p>
          <a:p>
            <a:pPr marL="457200" indent="-457200">
              <a:buFont typeface="+mj-lt"/>
              <a:buAutoNum type="arabicPeriod"/>
            </a:pPr>
            <a:r>
              <a:rPr lang="en-US"/>
              <a:t>Trade Secret</a:t>
            </a:r>
            <a:endParaRPr lang="en-US" dirty="0"/>
          </a:p>
        </p:txBody>
      </p:sp>
    </p:spTree>
    <p:extLst>
      <p:ext uri="{BB962C8B-B14F-4D97-AF65-F5344CB8AC3E}">
        <p14:creationId xmlns:p14="http://schemas.microsoft.com/office/powerpoint/2010/main" val="140663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8968ADFB-1811-3B4E-89DF-DD688C5E1C58}"/>
              </a:ext>
            </a:extLst>
          </p:cNvPr>
          <p:cNvSpPr>
            <a:spLocks noChangeArrowheads="1"/>
          </p:cNvSpPr>
          <p:nvPr/>
        </p:nvSpPr>
        <p:spPr bwMode="auto">
          <a:xfrm>
            <a:off x="0" y="2556446"/>
            <a:ext cx="3733800" cy="320194"/>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1" name="Rectangle 4">
            <a:extLst>
              <a:ext uri="{FF2B5EF4-FFF2-40B4-BE49-F238E27FC236}">
                <a16:creationId xmlns:a16="http://schemas.microsoft.com/office/drawing/2014/main" id="{30FFBC67-CB0A-1E40-B4FB-F9505204677E}"/>
              </a:ext>
            </a:extLst>
          </p:cNvPr>
          <p:cNvSpPr>
            <a:spLocks noChangeArrowheads="1"/>
          </p:cNvSpPr>
          <p:nvPr/>
        </p:nvSpPr>
        <p:spPr bwMode="auto">
          <a:xfrm>
            <a:off x="4724400" y="3244691"/>
            <a:ext cx="3733800" cy="361538"/>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3" name="Rectangle 4">
            <a:extLst>
              <a:ext uri="{FF2B5EF4-FFF2-40B4-BE49-F238E27FC236}">
                <a16:creationId xmlns:a16="http://schemas.microsoft.com/office/drawing/2014/main" id="{19AE2436-E0F7-9D4A-94FB-7D9E8823B480}"/>
              </a:ext>
            </a:extLst>
          </p:cNvPr>
          <p:cNvSpPr>
            <a:spLocks noChangeArrowheads="1"/>
          </p:cNvSpPr>
          <p:nvPr/>
        </p:nvSpPr>
        <p:spPr bwMode="auto">
          <a:xfrm>
            <a:off x="3733800" y="1352551"/>
            <a:ext cx="990600" cy="2253678"/>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0" name="Rectangle 4">
            <a:extLst>
              <a:ext uri="{FF2B5EF4-FFF2-40B4-BE49-F238E27FC236}">
                <a16:creationId xmlns:a16="http://schemas.microsoft.com/office/drawing/2014/main" id="{AB1A00A4-70E3-E74D-AF9A-3850B0A735E7}"/>
              </a:ext>
            </a:extLst>
          </p:cNvPr>
          <p:cNvSpPr>
            <a:spLocks noChangeArrowheads="1"/>
          </p:cNvSpPr>
          <p:nvPr/>
        </p:nvSpPr>
        <p:spPr bwMode="auto">
          <a:xfrm>
            <a:off x="4724400" y="2388188"/>
            <a:ext cx="3733800" cy="472606"/>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9" name="Rectangle 4">
            <a:extLst>
              <a:ext uri="{FF2B5EF4-FFF2-40B4-BE49-F238E27FC236}">
                <a16:creationId xmlns:a16="http://schemas.microsoft.com/office/drawing/2014/main" id="{B6ABA7D5-1EF6-5344-85D4-0AE58E22C93B}"/>
              </a:ext>
            </a:extLst>
          </p:cNvPr>
          <p:cNvSpPr>
            <a:spLocks noChangeArrowheads="1"/>
          </p:cNvSpPr>
          <p:nvPr/>
        </p:nvSpPr>
        <p:spPr bwMode="auto">
          <a:xfrm>
            <a:off x="4724400" y="1654139"/>
            <a:ext cx="3733800" cy="339048"/>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2" name="Title 1"/>
          <p:cNvSpPr>
            <a:spLocks noGrp="1"/>
          </p:cNvSpPr>
          <p:nvPr>
            <p:ph type="title"/>
          </p:nvPr>
        </p:nvSpPr>
        <p:spPr/>
        <p:txBody>
          <a:bodyPr>
            <a:normAutofit/>
          </a:bodyPr>
          <a:lstStyle/>
          <a:p>
            <a:r>
              <a:rPr lang="en-US" dirty="0"/>
              <a:t>Group Quiz</a:t>
            </a:r>
            <a:br>
              <a:rPr lang="en-US" dirty="0"/>
            </a:br>
            <a:r>
              <a:rPr lang="en-US" dirty="0"/>
              <a:t>For each On the left answer a–d on Right</a:t>
            </a:r>
          </a:p>
        </p:txBody>
      </p:sp>
      <p:sp>
        <p:nvSpPr>
          <p:cNvPr id="6" name="Content Placeholder 5"/>
          <p:cNvSpPr>
            <a:spLocks noGrp="1"/>
          </p:cNvSpPr>
          <p:nvPr>
            <p:ph sz="half" idx="2"/>
          </p:nvPr>
        </p:nvSpPr>
        <p:spPr/>
        <p:txBody>
          <a:bodyPr>
            <a:normAutofit/>
          </a:bodyPr>
          <a:lstStyle/>
          <a:p>
            <a:pPr marL="342900" indent="-342900">
              <a:buFont typeface="+mj-lt"/>
              <a:buAutoNum type="alphaUcPeriod"/>
            </a:pPr>
            <a:r>
              <a:rPr lang="en-US" dirty="0"/>
              <a:t>What does it protect?</a:t>
            </a:r>
          </a:p>
          <a:p>
            <a:pPr lvl="1"/>
            <a:r>
              <a:rPr lang="en-US" dirty="0"/>
              <a:t>Anything</a:t>
            </a:r>
          </a:p>
          <a:p>
            <a:pPr marL="342900" indent="-342900">
              <a:buFont typeface="+mj-lt"/>
              <a:buAutoNum type="alphaUcPeriod"/>
            </a:pPr>
            <a:r>
              <a:rPr lang="en-US" dirty="0"/>
              <a:t>Qualifications required?</a:t>
            </a:r>
          </a:p>
          <a:p>
            <a:pPr lvl="1"/>
            <a:r>
              <a:rPr lang="en-US" dirty="0"/>
              <a:t>Must take steps to keep secret, e.g. Non-Disclosure Agreements, contracts</a:t>
            </a:r>
          </a:p>
          <a:p>
            <a:pPr marL="342900" indent="-342900">
              <a:buFont typeface="+mj-lt"/>
              <a:buAutoNum type="alphaUcPeriod"/>
            </a:pPr>
            <a:r>
              <a:rPr lang="en-US" dirty="0"/>
              <a:t>How long does protection last?</a:t>
            </a:r>
          </a:p>
          <a:p>
            <a:pPr lvl="1"/>
            <a:r>
              <a:rPr lang="en-US" dirty="0"/>
              <a:t>As long as kept secret</a:t>
            </a:r>
          </a:p>
          <a:p>
            <a:pPr marL="342900" indent="-342900">
              <a:buFont typeface="+mj-lt"/>
              <a:buAutoNum type="alphaUcPeriod"/>
            </a:pPr>
            <a:r>
              <a:rPr lang="en-US" dirty="0"/>
              <a:t>Specific example currently protected?</a:t>
            </a:r>
          </a:p>
          <a:p>
            <a:pPr lvl="1"/>
            <a:endParaRPr lang="en-US" dirty="0"/>
          </a:p>
        </p:txBody>
      </p:sp>
      <p:sp>
        <p:nvSpPr>
          <p:cNvPr id="4" name="Footer Placeholder 3"/>
          <p:cNvSpPr>
            <a:spLocks noGrp="1"/>
          </p:cNvSpPr>
          <p:nvPr>
            <p:ph type="ftr" sz="quarter" idx="11"/>
          </p:nvPr>
        </p:nvSpPr>
        <p:spPr/>
        <p:txBody>
          <a:bodyPr/>
          <a:lstStyle/>
          <a:p>
            <a:r>
              <a:rPr lang="sk-SK"/>
              <a:t>© 2022 Keith A. Pray</a:t>
            </a:r>
            <a:endParaRPr lang="en-US"/>
          </a:p>
        </p:txBody>
      </p:sp>
      <p:sp>
        <p:nvSpPr>
          <p:cNvPr id="7" name="Slide Number Placeholder 6"/>
          <p:cNvSpPr>
            <a:spLocks noGrp="1"/>
          </p:cNvSpPr>
          <p:nvPr>
            <p:ph type="sldNum" sz="quarter" idx="12"/>
          </p:nvPr>
        </p:nvSpPr>
        <p:spPr/>
        <p:txBody>
          <a:bodyPr/>
          <a:lstStyle/>
          <a:p>
            <a:fld id="{A2A17EAB-8B51-5C40-8776-6683E51FA7A0}" type="slidenum">
              <a:rPr lang="en-US" smtClean="0"/>
              <a:t>12</a:t>
            </a:fld>
            <a:endParaRPr lang="en-US"/>
          </a:p>
        </p:txBody>
      </p:sp>
      <p:sp>
        <p:nvSpPr>
          <p:cNvPr id="14" name="Content Placeholder 2">
            <a:extLst>
              <a:ext uri="{FF2B5EF4-FFF2-40B4-BE49-F238E27FC236}">
                <a16:creationId xmlns:a16="http://schemas.microsoft.com/office/drawing/2014/main" id="{FE737610-BEEC-774A-9C0E-9E1C3C342B9A}"/>
              </a:ext>
            </a:extLst>
          </p:cNvPr>
          <p:cNvSpPr txBox="1">
            <a:spLocks/>
          </p:cNvSpPr>
          <p:nvPr/>
        </p:nvSpPr>
        <p:spPr>
          <a:xfrm>
            <a:off x="685800" y="1352551"/>
            <a:ext cx="3733800" cy="3352800"/>
          </a:xfrm>
          <a:prstGeom prst="rect">
            <a:avLst/>
          </a:prstGeom>
        </p:spPr>
        <p:txBody>
          <a:bodyPr vert="horz" lIns="91436" tIns="45718" rIns="91436" bIns="45718" rtlCol="0">
            <a:norm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9pPr>
          </a:lstStyle>
          <a:p>
            <a:pPr marL="457200" indent="-457200">
              <a:buFont typeface="+mj-lt"/>
              <a:buAutoNum type="arabicPeriod"/>
            </a:pPr>
            <a:r>
              <a:rPr lang="en-US"/>
              <a:t>Trademark</a:t>
            </a:r>
          </a:p>
          <a:p>
            <a:pPr marL="457200" indent="-457200">
              <a:buFont typeface="+mj-lt"/>
              <a:buAutoNum type="arabicPeriod"/>
            </a:pPr>
            <a:r>
              <a:rPr lang="en-US"/>
              <a:t>Copyright</a:t>
            </a:r>
          </a:p>
          <a:p>
            <a:pPr marL="457200" indent="-457200">
              <a:buFont typeface="+mj-lt"/>
              <a:buAutoNum type="arabicPeriod"/>
            </a:pPr>
            <a:r>
              <a:rPr lang="en-US"/>
              <a:t>Patent</a:t>
            </a:r>
          </a:p>
          <a:p>
            <a:pPr marL="457200" indent="-457200">
              <a:buFont typeface="+mj-lt"/>
              <a:buAutoNum type="arabicPeriod"/>
            </a:pPr>
            <a:r>
              <a:rPr lang="en-US"/>
              <a:t>Trade Secret</a:t>
            </a:r>
            <a:endParaRPr lang="en-US" dirty="0"/>
          </a:p>
        </p:txBody>
      </p:sp>
    </p:spTree>
    <p:extLst>
      <p:ext uri="{BB962C8B-B14F-4D97-AF65-F5344CB8AC3E}">
        <p14:creationId xmlns:p14="http://schemas.microsoft.com/office/powerpoint/2010/main" val="1073318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824223"/>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200" indent="-457200">
              <a:buFont typeface="+mj-lt"/>
              <a:buAutoNum type="arabicPeriod"/>
            </a:pPr>
            <a:r>
              <a:rPr lang="en-US" dirty="0"/>
              <a:t>Review</a:t>
            </a:r>
          </a:p>
          <a:p>
            <a:pPr marL="457200" indent="-457200">
              <a:buFont typeface="+mj-lt"/>
              <a:buAutoNum type="arabicPeriod"/>
            </a:pPr>
            <a:r>
              <a:rPr lang="en-US" dirty="0"/>
              <a:t>Assignment</a:t>
            </a:r>
          </a:p>
          <a:p>
            <a:pPr marL="457200" indent="-457200">
              <a:buFont typeface="+mj-lt"/>
              <a:buAutoNum type="arabicPeriod"/>
            </a:pPr>
            <a:r>
              <a:rPr lang="en-US" dirty="0"/>
              <a:t>Students Present</a:t>
            </a:r>
          </a:p>
        </p:txBody>
      </p:sp>
      <p:sp>
        <p:nvSpPr>
          <p:cNvPr id="4" name="Footer Placeholder 3"/>
          <p:cNvSpPr>
            <a:spLocks noGrp="1"/>
          </p:cNvSpPr>
          <p:nvPr>
            <p:ph type="ftr" sz="quarter" idx="11"/>
          </p:nvPr>
        </p:nvSpPr>
        <p:spPr/>
        <p:txBody>
          <a:bodyPr/>
          <a:lstStyle/>
          <a:p>
            <a:r>
              <a:rPr lang="sk-SK"/>
              <a:t>© 2022 Keith A. Pray</a:t>
            </a:r>
            <a:endParaRPr lang="en-US" dirty="0"/>
          </a:p>
        </p:txBody>
      </p:sp>
      <p:sp>
        <p:nvSpPr>
          <p:cNvPr id="3" name="Slide Number Placeholder 2"/>
          <p:cNvSpPr>
            <a:spLocks noGrp="1"/>
          </p:cNvSpPr>
          <p:nvPr>
            <p:ph type="sldNum" sz="quarter" idx="12"/>
          </p:nvPr>
        </p:nvSpPr>
        <p:spPr/>
        <p:txBody>
          <a:bodyPr/>
          <a:lstStyle/>
          <a:p>
            <a:fld id="{A2A17EAB-8B51-5C40-8776-6683E51FA7A0}" type="slidenum">
              <a:rPr lang="en-US" smtClean="0"/>
              <a:t>13</a:t>
            </a:fld>
            <a:endParaRPr lang="en-US"/>
          </a:p>
        </p:txBody>
      </p:sp>
      <p:grpSp>
        <p:nvGrpSpPr>
          <p:cNvPr id="2" name="Group 1">
            <a:extLst>
              <a:ext uri="{FF2B5EF4-FFF2-40B4-BE49-F238E27FC236}">
                <a16:creationId xmlns:a16="http://schemas.microsoft.com/office/drawing/2014/main" id="{B2C22B96-8132-CE4E-AC9C-A95C301F52DC}"/>
              </a:ext>
            </a:extLst>
          </p:cNvPr>
          <p:cNvGrpSpPr/>
          <p:nvPr/>
        </p:nvGrpSpPr>
        <p:grpSpPr>
          <a:xfrm>
            <a:off x="3002564" y="4311396"/>
            <a:ext cx="3138872" cy="685800"/>
            <a:chOff x="2880928" y="4311396"/>
            <a:chExt cx="3138872" cy="685800"/>
          </a:xfrm>
        </p:grpSpPr>
        <p:sp>
          <p:nvSpPr>
            <p:cNvPr id="9" name="Action Button: Movie 8">
              <a:hlinkClick r:id="rId3" highlightClick="1"/>
              <a:extLst>
                <a:ext uri="{FF2B5EF4-FFF2-40B4-BE49-F238E27FC236}">
                  <a16:creationId xmlns:a16="http://schemas.microsoft.com/office/drawing/2014/main" id="{1247116C-9265-BD44-8D98-4C697B5514B7}"/>
                </a:ext>
              </a:extLst>
            </p:cNvPr>
            <p:cNvSpPr/>
            <p:nvPr/>
          </p:nvSpPr>
          <p:spPr>
            <a:xfrm>
              <a:off x="3901186" y="4493353"/>
              <a:ext cx="395926" cy="321887"/>
            </a:xfrm>
            <a:prstGeom prst="actionButtonMovi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0" name="Action Button: Movie 9">
              <a:hlinkClick r:id="rId4" highlightClick="1"/>
              <a:extLst>
                <a:ext uri="{FF2B5EF4-FFF2-40B4-BE49-F238E27FC236}">
                  <a16:creationId xmlns:a16="http://schemas.microsoft.com/office/drawing/2014/main" id="{69417184-E6FF-3C40-931E-C45C8A352C8D}"/>
                </a:ext>
              </a:extLst>
            </p:cNvPr>
            <p:cNvSpPr/>
            <p:nvPr/>
          </p:nvSpPr>
          <p:spPr>
            <a:xfrm>
              <a:off x="4611807" y="4493353"/>
              <a:ext cx="395926" cy="321887"/>
            </a:xfrm>
            <a:prstGeom prst="actionButtonMovi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11" name="Picture 12" descr="Video for welcome to life tom scott">
              <a:hlinkClick r:id="rId4"/>
              <a:extLst>
                <a:ext uri="{FF2B5EF4-FFF2-40B4-BE49-F238E27FC236}">
                  <a16:creationId xmlns:a16="http://schemas.microsoft.com/office/drawing/2014/main" id="{DC29AB0D-24A7-8F4C-98DC-631F5F73E6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4311396"/>
              <a:ext cx="9144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opyright: Forever Less One Day - YouTube">
              <a:hlinkClick r:id="rId3"/>
              <a:extLst>
                <a:ext uri="{FF2B5EF4-FFF2-40B4-BE49-F238E27FC236}">
                  <a16:creationId xmlns:a16="http://schemas.microsoft.com/office/drawing/2014/main" id="{283C63D6-EA4C-4B4E-9538-2A40C5EA2A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0928" y="4396740"/>
              <a:ext cx="914400" cy="51511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2397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Assignment - Self Search 1/3 </a:t>
            </a:r>
          </a:p>
        </p:txBody>
      </p:sp>
      <p:sp>
        <p:nvSpPr>
          <p:cNvPr id="4" name="Footer Placeholder 3"/>
          <p:cNvSpPr>
            <a:spLocks noGrp="1"/>
          </p:cNvSpPr>
          <p:nvPr>
            <p:ph type="ftr" sz="quarter" idx="11"/>
          </p:nvPr>
        </p:nvSpPr>
        <p:spPr/>
        <p:txBody>
          <a:bodyPr/>
          <a:lstStyle/>
          <a:p>
            <a:r>
              <a:rPr lang="sk-SK"/>
              <a:t>© 2022 Keith A. Pray</a:t>
            </a:r>
            <a:endParaRPr lang="en-US"/>
          </a:p>
        </p:txBody>
      </p:sp>
      <p:sp>
        <p:nvSpPr>
          <p:cNvPr id="72" name="Down Arrow 71"/>
          <p:cNvSpPr/>
          <p:nvPr/>
        </p:nvSpPr>
        <p:spPr bwMode="auto">
          <a:xfrm>
            <a:off x="801108" y="1910980"/>
            <a:ext cx="533400" cy="914400"/>
          </a:xfrm>
          <a:prstGeom prst="downArrow">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graphicFrame>
        <p:nvGraphicFramePr>
          <p:cNvPr id="73" name="Table 72"/>
          <p:cNvGraphicFramePr>
            <a:graphicFrameLocks noGrp="1"/>
          </p:cNvGraphicFramePr>
          <p:nvPr>
            <p:extLst>
              <p:ext uri="{D42A27DB-BD31-4B8C-83A1-F6EECF244321}">
                <p14:modId xmlns:p14="http://schemas.microsoft.com/office/powerpoint/2010/main" val="2482732484"/>
              </p:ext>
            </p:extLst>
          </p:nvPr>
        </p:nvGraphicFramePr>
        <p:xfrm>
          <a:off x="160811" y="2822964"/>
          <a:ext cx="1828800" cy="2103120"/>
        </p:xfrm>
        <a:graphic>
          <a:graphicData uri="http://schemas.openxmlformats.org/drawingml/2006/table">
            <a:tbl>
              <a:tblPr firstRow="1" bandRow="1">
                <a:tableStyleId>{073A0DAA-6AF3-43AB-8588-CEC1D06C72B9}</a:tableStyleId>
              </a:tblPr>
              <a:tblGrid>
                <a:gridCol w="1828800">
                  <a:extLst>
                    <a:ext uri="{9D8B030D-6E8A-4147-A177-3AD203B41FA5}">
                      <a16:colId xmlns:a16="http://schemas.microsoft.com/office/drawing/2014/main" val="20000"/>
                    </a:ext>
                  </a:extLst>
                </a:gridCol>
              </a:tblGrid>
              <a:tr h="365760">
                <a:tc>
                  <a:txBody>
                    <a:bodyPr/>
                    <a:lstStyle/>
                    <a:p>
                      <a:r>
                        <a:rPr lang="en-US" dirty="0"/>
                        <a:t>Search Methods</a:t>
                      </a:r>
                    </a:p>
                  </a:txBody>
                  <a:tcPr/>
                </a:tc>
                <a:extLst>
                  <a:ext uri="{0D108BD9-81ED-4DB2-BD59-A6C34878D82A}">
                    <a16:rowId xmlns:a16="http://schemas.microsoft.com/office/drawing/2014/main" val="10000"/>
                  </a:ext>
                </a:extLst>
              </a:tr>
              <a:tr h="365760">
                <a:tc>
                  <a:txBody>
                    <a:bodyPr/>
                    <a:lstStyle/>
                    <a:p>
                      <a:r>
                        <a:rPr lang="en-US" dirty="0"/>
                        <a:t>…</a:t>
                      </a:r>
                    </a:p>
                  </a:txBody>
                  <a:tcPr/>
                </a:tc>
                <a:extLst>
                  <a:ext uri="{0D108BD9-81ED-4DB2-BD59-A6C34878D82A}">
                    <a16:rowId xmlns:a16="http://schemas.microsoft.com/office/drawing/2014/main" val="10001"/>
                  </a:ext>
                </a:extLst>
              </a:tr>
              <a:tr h="365760">
                <a:tc>
                  <a:txBody>
                    <a:bodyPr/>
                    <a:lstStyle/>
                    <a:p>
                      <a:r>
                        <a:rPr lang="en-US" dirty="0"/>
                        <a:t>…</a:t>
                      </a:r>
                    </a:p>
                  </a:txBody>
                  <a:tcPr/>
                </a:tc>
                <a:extLst>
                  <a:ext uri="{0D108BD9-81ED-4DB2-BD59-A6C34878D82A}">
                    <a16:rowId xmlns:a16="http://schemas.microsoft.com/office/drawing/2014/main" val="10002"/>
                  </a:ext>
                </a:extLst>
              </a:tr>
              <a:tr h="365760">
                <a:tc>
                  <a:txBody>
                    <a:bodyPr/>
                    <a:lstStyle/>
                    <a:p>
                      <a:r>
                        <a:rPr lang="en-US" dirty="0"/>
                        <a:t>…</a:t>
                      </a:r>
                    </a:p>
                  </a:txBody>
                  <a:tcPr/>
                </a:tc>
                <a:extLst>
                  <a:ext uri="{0D108BD9-81ED-4DB2-BD59-A6C34878D82A}">
                    <a16:rowId xmlns:a16="http://schemas.microsoft.com/office/drawing/2014/main" val="10003"/>
                  </a:ext>
                </a:extLst>
              </a:tr>
              <a:tr h="365760">
                <a:tc>
                  <a:txBody>
                    <a:bodyPr/>
                    <a:lstStyle/>
                    <a:p>
                      <a:r>
                        <a:rPr lang="en-US" dirty="0"/>
                        <a:t>…</a:t>
                      </a:r>
                    </a:p>
                  </a:txBody>
                  <a:tcPr/>
                </a:tc>
                <a:extLst>
                  <a:ext uri="{0D108BD9-81ED-4DB2-BD59-A6C34878D82A}">
                    <a16:rowId xmlns:a16="http://schemas.microsoft.com/office/drawing/2014/main" val="10004"/>
                  </a:ext>
                </a:extLst>
              </a:tr>
            </a:tbl>
          </a:graphicData>
        </a:graphic>
      </p:graphicFrame>
      <p:sp>
        <p:nvSpPr>
          <p:cNvPr id="74" name="Right Arrow 73"/>
          <p:cNvSpPr/>
          <p:nvPr/>
        </p:nvSpPr>
        <p:spPr bwMode="auto">
          <a:xfrm>
            <a:off x="1989611" y="3604401"/>
            <a:ext cx="1073864" cy="917079"/>
          </a:xfrm>
          <a:prstGeom prst="rightArrow">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Times New Roman" pitchFamily="76" charset="0"/>
              </a:rPr>
              <a:t>Filter</a:t>
            </a:r>
          </a:p>
        </p:txBody>
      </p:sp>
      <p:sp>
        <p:nvSpPr>
          <p:cNvPr id="75" name="Multidocument 74"/>
          <p:cNvSpPr>
            <a:spLocks noChangeAspect="1"/>
          </p:cNvSpPr>
          <p:nvPr/>
        </p:nvSpPr>
        <p:spPr bwMode="auto">
          <a:xfrm>
            <a:off x="3063475" y="3536586"/>
            <a:ext cx="1600200" cy="1600200"/>
          </a:xfrm>
          <a:prstGeom prst="flowChartMultidocumen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Times New Roman" pitchFamily="76" charset="0"/>
              </a:rPr>
              <a:t>Profile</a:t>
            </a:r>
          </a:p>
          <a:p>
            <a:pPr marL="0" marR="0" indent="0" algn="ctr" defTabSz="914400" rtl="0" eaLnBrk="1" fontAlgn="base" latinLnBrk="0" hangingPunct="1">
              <a:lnSpc>
                <a:spcPct val="100000"/>
              </a:lnSpc>
              <a:spcBef>
                <a:spcPct val="0"/>
              </a:spcBef>
              <a:spcAft>
                <a:spcPct val="0"/>
              </a:spcAft>
              <a:buClrTx/>
              <a:buSzTx/>
              <a:buFontTx/>
              <a:buNone/>
              <a:tabLst/>
            </a:pPr>
            <a:r>
              <a:rPr lang="en-US" dirty="0">
                <a:latin typeface="Times New Roman" pitchFamily="76" charset="0"/>
              </a:rPr>
              <a:t>Could Be You</a:t>
            </a:r>
            <a:endParaRPr kumimoji="0" lang="en-US" sz="2400" b="0" i="0" u="none" strike="noStrike" cap="none" normalizeH="0" baseline="0" dirty="0">
              <a:ln>
                <a:noFill/>
              </a:ln>
              <a:solidFill>
                <a:schemeClr val="tx2"/>
              </a:solidFill>
              <a:effectLst/>
              <a:latin typeface="Times New Roman" pitchFamily="76" charset="0"/>
            </a:endParaRPr>
          </a:p>
        </p:txBody>
      </p:sp>
      <p:sp>
        <p:nvSpPr>
          <p:cNvPr id="76" name="Document 75"/>
          <p:cNvSpPr>
            <a:spLocks noChangeAspect="1"/>
          </p:cNvSpPr>
          <p:nvPr/>
        </p:nvSpPr>
        <p:spPr bwMode="auto">
          <a:xfrm>
            <a:off x="4214821" y="1051343"/>
            <a:ext cx="1600200" cy="1600200"/>
          </a:xfrm>
          <a:prstGeom prst="flowChartDocumen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Times New Roman" pitchFamily="76" charset="0"/>
              </a:rPr>
              <a:t>What Really</a:t>
            </a:r>
          </a:p>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rgbClr val="000000"/>
                </a:solidFill>
                <a:latin typeface="Times New Roman" pitchFamily="76" charset="0"/>
              </a:rPr>
              <a:t>Is You?</a:t>
            </a:r>
            <a:endParaRPr kumimoji="0" lang="en-US" sz="2400" b="0" i="0" u="none" strike="noStrike" cap="none" normalizeH="0" baseline="0" dirty="0">
              <a:ln>
                <a:noFill/>
              </a:ln>
              <a:solidFill>
                <a:srgbClr val="000000"/>
              </a:solidFill>
              <a:effectLst/>
              <a:latin typeface="Times New Roman" pitchFamily="76" charset="0"/>
            </a:endParaRPr>
          </a:p>
        </p:txBody>
      </p:sp>
      <p:sp>
        <p:nvSpPr>
          <p:cNvPr id="77" name="Right Arrow 76"/>
          <p:cNvSpPr/>
          <p:nvPr/>
        </p:nvSpPr>
        <p:spPr bwMode="auto">
          <a:xfrm rot="18968425">
            <a:off x="3677889" y="2538399"/>
            <a:ext cx="1073864" cy="917079"/>
          </a:xfrm>
          <a:prstGeom prst="rightArrow">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Times New Roman" pitchFamily="76" charset="0"/>
              </a:rPr>
              <a:t>Filter</a:t>
            </a:r>
          </a:p>
        </p:txBody>
      </p:sp>
      <p:cxnSp>
        <p:nvCxnSpPr>
          <p:cNvPr id="79" name="Straight Arrow Connector 78"/>
          <p:cNvCxnSpPr>
            <a:stCxn id="75" idx="3"/>
            <a:endCxn id="185" idx="1"/>
          </p:cNvCxnSpPr>
          <p:nvPr/>
        </p:nvCxnSpPr>
        <p:spPr bwMode="auto">
          <a:xfrm flipV="1">
            <a:off x="4663675" y="3081492"/>
            <a:ext cx="750045" cy="1255194"/>
          </a:xfrm>
          <a:prstGeom prst="straightConnector1">
            <a:avLst/>
          </a:prstGeom>
          <a:ln>
            <a:headEnd type="none" w="med" len="med"/>
            <a:tailEnd type="triangle" w="lg" len="lg"/>
          </a:ln>
        </p:spPr>
        <p:style>
          <a:lnRef idx="1">
            <a:schemeClr val="dk1"/>
          </a:lnRef>
          <a:fillRef idx="2">
            <a:schemeClr val="dk1"/>
          </a:fillRef>
          <a:effectRef idx="1">
            <a:schemeClr val="dk1"/>
          </a:effectRef>
          <a:fontRef idx="minor">
            <a:schemeClr val="dk1"/>
          </a:fontRef>
        </p:style>
      </p:cxnSp>
      <p:cxnSp>
        <p:nvCxnSpPr>
          <p:cNvPr id="80" name="Straight Arrow Connector 79"/>
          <p:cNvCxnSpPr>
            <a:stCxn id="76" idx="2"/>
            <a:endCxn id="185" idx="1"/>
          </p:cNvCxnSpPr>
          <p:nvPr/>
        </p:nvCxnSpPr>
        <p:spPr bwMode="auto">
          <a:xfrm>
            <a:off x="5014921" y="2545752"/>
            <a:ext cx="398799" cy="535740"/>
          </a:xfrm>
          <a:prstGeom prst="straightConnector1">
            <a:avLst/>
          </a:prstGeom>
          <a:ln>
            <a:headEnd type="none" w="med" len="med"/>
            <a:tailEnd type="triangle" w="lg" len="lg"/>
          </a:ln>
        </p:spPr>
        <p:style>
          <a:lnRef idx="1">
            <a:schemeClr val="dk1"/>
          </a:lnRef>
          <a:fillRef idx="2">
            <a:schemeClr val="dk1"/>
          </a:fillRef>
          <a:effectRef idx="1">
            <a:schemeClr val="dk1"/>
          </a:effectRef>
          <a:fontRef idx="minor">
            <a:schemeClr val="dk1"/>
          </a:fontRef>
        </p:style>
      </p:cxnSp>
      <p:grpSp>
        <p:nvGrpSpPr>
          <p:cNvPr id="96" name="Group 95"/>
          <p:cNvGrpSpPr/>
          <p:nvPr/>
        </p:nvGrpSpPr>
        <p:grpSpPr>
          <a:xfrm>
            <a:off x="7167034" y="1938492"/>
            <a:ext cx="1752600" cy="2286000"/>
            <a:chOff x="7277100" y="1316181"/>
            <a:chExt cx="1752600" cy="2286000"/>
          </a:xfrm>
        </p:grpSpPr>
        <p:sp>
          <p:nvSpPr>
            <p:cNvPr id="78" name="Folded Corner 77"/>
            <p:cNvSpPr/>
            <p:nvPr/>
          </p:nvSpPr>
          <p:spPr bwMode="auto">
            <a:xfrm>
              <a:off x="7277100" y="1316181"/>
              <a:ext cx="1752600" cy="2286000"/>
            </a:xfrm>
            <a:prstGeom prst="foldedCorner">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Times New Roman" pitchFamily="76" charset="0"/>
                </a:rPr>
                <a:t>1 Page </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Times New Roman" pitchFamily="76" charset="0"/>
                </a:rPr>
                <a:t>Paper</a:t>
              </a:r>
            </a:p>
          </p:txBody>
        </p:sp>
        <p:sp>
          <p:nvSpPr>
            <p:cNvPr id="82" name="5-Point Star 81"/>
            <p:cNvSpPr>
              <a:spLocks noChangeAspect="1"/>
            </p:cNvSpPr>
            <p:nvPr/>
          </p:nvSpPr>
          <p:spPr bwMode="auto">
            <a:xfrm>
              <a:off x="8456815" y="1421753"/>
              <a:ext cx="481584" cy="481584"/>
            </a:xfrm>
            <a:prstGeom prst="star5">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990033"/>
                </a:solidFill>
                <a:effectLst/>
                <a:latin typeface="Times New Roman" pitchFamily="76" charset="0"/>
              </a:endParaRPr>
            </a:p>
          </p:txBody>
        </p:sp>
      </p:grpSp>
      <p:grpSp>
        <p:nvGrpSpPr>
          <p:cNvPr id="123" name="Group 122"/>
          <p:cNvGrpSpPr/>
          <p:nvPr/>
        </p:nvGrpSpPr>
        <p:grpSpPr>
          <a:xfrm>
            <a:off x="160811" y="1165643"/>
            <a:ext cx="2065811" cy="685800"/>
            <a:chOff x="1441121" y="1034680"/>
            <a:chExt cx="2065811" cy="685800"/>
          </a:xfrm>
        </p:grpSpPr>
        <p:grpSp>
          <p:nvGrpSpPr>
            <p:cNvPr id="45" name="Group 44"/>
            <p:cNvGrpSpPr/>
            <p:nvPr/>
          </p:nvGrpSpPr>
          <p:grpSpPr>
            <a:xfrm flipH="1">
              <a:off x="1441121" y="1034680"/>
              <a:ext cx="1608611" cy="228600"/>
              <a:chOff x="-45503" y="3429000"/>
              <a:chExt cx="1608611" cy="228600"/>
            </a:xfrm>
          </p:grpSpPr>
          <p:sp>
            <p:nvSpPr>
              <p:cNvPr id="46" name="Smiley Face 45"/>
              <p:cNvSpPr/>
              <p:nvPr/>
            </p:nvSpPr>
            <p:spPr bwMode="auto">
              <a:xfrm>
                <a:off x="183097"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54" name="Smiley Face 53"/>
              <p:cNvSpPr/>
              <p:nvPr/>
            </p:nvSpPr>
            <p:spPr bwMode="auto">
              <a:xfrm>
                <a:off x="411697"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66" name="Smiley Face 65"/>
              <p:cNvSpPr/>
              <p:nvPr/>
            </p:nvSpPr>
            <p:spPr bwMode="auto">
              <a:xfrm>
                <a:off x="640297"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67" name="Smiley Face 66"/>
              <p:cNvSpPr/>
              <p:nvPr/>
            </p:nvSpPr>
            <p:spPr bwMode="auto">
              <a:xfrm>
                <a:off x="1105908"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68" name="Smiley Face 67"/>
              <p:cNvSpPr/>
              <p:nvPr/>
            </p:nvSpPr>
            <p:spPr bwMode="auto">
              <a:xfrm>
                <a:off x="876300"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69" name="Smiley Face 68"/>
              <p:cNvSpPr/>
              <p:nvPr/>
            </p:nvSpPr>
            <p:spPr bwMode="auto">
              <a:xfrm>
                <a:off x="1334508"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71" name="Smiley Face 70"/>
              <p:cNvSpPr/>
              <p:nvPr/>
            </p:nvSpPr>
            <p:spPr bwMode="auto">
              <a:xfrm>
                <a:off x="-45503"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grpSp>
        <p:grpSp>
          <p:nvGrpSpPr>
            <p:cNvPr id="99" name="Group 98"/>
            <p:cNvGrpSpPr/>
            <p:nvPr/>
          </p:nvGrpSpPr>
          <p:grpSpPr>
            <a:xfrm flipH="1">
              <a:off x="1593521" y="1187080"/>
              <a:ext cx="1608611" cy="228600"/>
              <a:chOff x="-45503" y="3429000"/>
              <a:chExt cx="1608611" cy="228600"/>
            </a:xfrm>
          </p:grpSpPr>
          <p:sp>
            <p:nvSpPr>
              <p:cNvPr id="100" name="Smiley Face 99"/>
              <p:cNvSpPr/>
              <p:nvPr/>
            </p:nvSpPr>
            <p:spPr bwMode="auto">
              <a:xfrm>
                <a:off x="183097"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01" name="Smiley Face 100"/>
              <p:cNvSpPr/>
              <p:nvPr/>
            </p:nvSpPr>
            <p:spPr bwMode="auto">
              <a:xfrm>
                <a:off x="411697"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02" name="Smiley Face 101"/>
              <p:cNvSpPr/>
              <p:nvPr/>
            </p:nvSpPr>
            <p:spPr bwMode="auto">
              <a:xfrm>
                <a:off x="640297"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03" name="Smiley Face 102"/>
              <p:cNvSpPr/>
              <p:nvPr/>
            </p:nvSpPr>
            <p:spPr bwMode="auto">
              <a:xfrm>
                <a:off x="1105908"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04" name="Smiley Face 103"/>
              <p:cNvSpPr/>
              <p:nvPr/>
            </p:nvSpPr>
            <p:spPr bwMode="auto">
              <a:xfrm>
                <a:off x="876300"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05" name="Smiley Face 104"/>
              <p:cNvSpPr/>
              <p:nvPr/>
            </p:nvSpPr>
            <p:spPr bwMode="auto">
              <a:xfrm>
                <a:off x="1334508"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06" name="Smiley Face 105"/>
              <p:cNvSpPr/>
              <p:nvPr/>
            </p:nvSpPr>
            <p:spPr bwMode="auto">
              <a:xfrm>
                <a:off x="-45503"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grpSp>
        <p:grpSp>
          <p:nvGrpSpPr>
            <p:cNvPr id="107" name="Group 106"/>
            <p:cNvGrpSpPr/>
            <p:nvPr/>
          </p:nvGrpSpPr>
          <p:grpSpPr>
            <a:xfrm flipH="1">
              <a:off x="1745921" y="1339480"/>
              <a:ext cx="1608611" cy="228600"/>
              <a:chOff x="-45503" y="3429000"/>
              <a:chExt cx="1608611" cy="228600"/>
            </a:xfrm>
          </p:grpSpPr>
          <p:sp>
            <p:nvSpPr>
              <p:cNvPr id="108" name="Smiley Face 107"/>
              <p:cNvSpPr/>
              <p:nvPr/>
            </p:nvSpPr>
            <p:spPr bwMode="auto">
              <a:xfrm>
                <a:off x="183097"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09" name="Smiley Face 108"/>
              <p:cNvSpPr/>
              <p:nvPr/>
            </p:nvSpPr>
            <p:spPr bwMode="auto">
              <a:xfrm>
                <a:off x="411697"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10" name="Smiley Face 109"/>
              <p:cNvSpPr/>
              <p:nvPr/>
            </p:nvSpPr>
            <p:spPr bwMode="auto">
              <a:xfrm>
                <a:off x="640297"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11" name="Smiley Face 110"/>
              <p:cNvSpPr/>
              <p:nvPr/>
            </p:nvSpPr>
            <p:spPr bwMode="auto">
              <a:xfrm>
                <a:off x="1105908"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12" name="Smiley Face 111"/>
              <p:cNvSpPr/>
              <p:nvPr/>
            </p:nvSpPr>
            <p:spPr bwMode="auto">
              <a:xfrm>
                <a:off x="876300"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13" name="Smiley Face 112"/>
              <p:cNvSpPr/>
              <p:nvPr/>
            </p:nvSpPr>
            <p:spPr bwMode="auto">
              <a:xfrm>
                <a:off x="1334508"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14" name="Smiley Face 113"/>
              <p:cNvSpPr/>
              <p:nvPr/>
            </p:nvSpPr>
            <p:spPr bwMode="auto">
              <a:xfrm>
                <a:off x="-45503"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grpSp>
        <p:grpSp>
          <p:nvGrpSpPr>
            <p:cNvPr id="115" name="Group 114"/>
            <p:cNvGrpSpPr/>
            <p:nvPr/>
          </p:nvGrpSpPr>
          <p:grpSpPr>
            <a:xfrm flipH="1">
              <a:off x="1898321" y="1491880"/>
              <a:ext cx="1608611" cy="228600"/>
              <a:chOff x="-45503" y="3429000"/>
              <a:chExt cx="1608611" cy="228600"/>
            </a:xfrm>
          </p:grpSpPr>
          <p:sp>
            <p:nvSpPr>
              <p:cNvPr id="116" name="Smiley Face 115"/>
              <p:cNvSpPr/>
              <p:nvPr/>
            </p:nvSpPr>
            <p:spPr bwMode="auto">
              <a:xfrm>
                <a:off x="183097"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17" name="Smiley Face 116"/>
              <p:cNvSpPr/>
              <p:nvPr/>
            </p:nvSpPr>
            <p:spPr bwMode="auto">
              <a:xfrm>
                <a:off x="411697"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18" name="Smiley Face 117"/>
              <p:cNvSpPr/>
              <p:nvPr/>
            </p:nvSpPr>
            <p:spPr bwMode="auto">
              <a:xfrm>
                <a:off x="640297"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19" name="Smiley Face 118"/>
              <p:cNvSpPr/>
              <p:nvPr/>
            </p:nvSpPr>
            <p:spPr bwMode="auto">
              <a:xfrm>
                <a:off x="1105908"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20" name="Smiley Face 119"/>
              <p:cNvSpPr/>
              <p:nvPr/>
            </p:nvSpPr>
            <p:spPr bwMode="auto">
              <a:xfrm>
                <a:off x="876300"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21" name="Smiley Face 120"/>
              <p:cNvSpPr/>
              <p:nvPr/>
            </p:nvSpPr>
            <p:spPr bwMode="auto">
              <a:xfrm>
                <a:off x="1334508"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22" name="Smiley Face 121"/>
              <p:cNvSpPr/>
              <p:nvPr/>
            </p:nvSpPr>
            <p:spPr bwMode="auto">
              <a:xfrm>
                <a:off x="-45503"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grpSp>
      </p:grpSp>
      <p:sp>
        <p:nvSpPr>
          <p:cNvPr id="185" name="Right Arrow 184"/>
          <p:cNvSpPr/>
          <p:nvPr/>
        </p:nvSpPr>
        <p:spPr bwMode="auto">
          <a:xfrm>
            <a:off x="5413720" y="2622952"/>
            <a:ext cx="1753314" cy="917079"/>
          </a:xfrm>
          <a:prstGeom prst="rightArrow">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Times New Roman" pitchFamily="76" charset="0"/>
              </a:rPr>
              <a:t>Inspiration</a:t>
            </a:r>
          </a:p>
        </p:txBody>
      </p:sp>
      <p:sp>
        <p:nvSpPr>
          <p:cNvPr id="5" name="Slide Number Placeholder 4"/>
          <p:cNvSpPr>
            <a:spLocks noGrp="1"/>
          </p:cNvSpPr>
          <p:nvPr>
            <p:ph type="sldNum" sz="quarter" idx="12"/>
          </p:nvPr>
        </p:nvSpPr>
        <p:spPr/>
        <p:txBody>
          <a:bodyPr/>
          <a:lstStyle/>
          <a:p>
            <a:fld id="{A2A17EAB-8B51-5C40-8776-6683E51FA7A0}" type="slidenum">
              <a:rPr lang="en-US" smtClean="0"/>
              <a:t>14</a:t>
            </a:fld>
            <a:endParaRPr lang="en-US"/>
          </a:p>
        </p:txBody>
      </p:sp>
    </p:spTree>
    <p:extLst>
      <p:ext uri="{BB962C8B-B14F-4D97-AF65-F5344CB8AC3E}">
        <p14:creationId xmlns:p14="http://schemas.microsoft.com/office/powerpoint/2010/main" val="3245212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Assignment - Self Search 2/3 </a:t>
            </a:r>
            <a:br>
              <a:rPr lang="en-US" dirty="0"/>
            </a:br>
            <a:r>
              <a:rPr lang="en-US" dirty="0"/>
              <a:t>Discussion Board</a:t>
            </a:r>
          </a:p>
        </p:txBody>
      </p:sp>
      <p:sp>
        <p:nvSpPr>
          <p:cNvPr id="3" name="Content Placeholder 2"/>
          <p:cNvSpPr>
            <a:spLocks noGrp="1"/>
          </p:cNvSpPr>
          <p:nvPr>
            <p:ph sz="half" idx="1"/>
          </p:nvPr>
        </p:nvSpPr>
        <p:spPr/>
        <p:txBody>
          <a:bodyPr>
            <a:normAutofit/>
          </a:bodyPr>
          <a:lstStyle/>
          <a:p>
            <a:r>
              <a:rPr lang="en-US" dirty="0"/>
              <a:t>Post search techniques</a:t>
            </a:r>
          </a:p>
          <a:p>
            <a:pPr lvl="1"/>
            <a:r>
              <a:rPr lang="en-US" dirty="0"/>
              <a:t>Do not repeat entries.</a:t>
            </a:r>
          </a:p>
          <a:p>
            <a:r>
              <a:rPr lang="en-US" dirty="0"/>
              <a:t>Use techniques listed to produce a profile that could be you.</a:t>
            </a:r>
          </a:p>
          <a:p>
            <a:pPr lvl="1"/>
            <a:r>
              <a:rPr lang="en-US" dirty="0"/>
              <a:t>Not responsible for techniques posted less than 24 hours before due</a:t>
            </a:r>
          </a:p>
          <a:p>
            <a:r>
              <a:rPr lang="en-US" dirty="0"/>
              <a:t>Filter first profile so that the information is for you.</a:t>
            </a:r>
          </a:p>
          <a:p>
            <a:r>
              <a:rPr lang="en-US" dirty="0"/>
              <a:t>Provide as paper appendix</a:t>
            </a:r>
          </a:p>
          <a:p>
            <a:pPr lvl="1"/>
            <a:r>
              <a:rPr lang="en-US" dirty="0"/>
              <a:t>Summary is fine. No details needed unless you for making a point.</a:t>
            </a:r>
          </a:p>
        </p:txBody>
      </p:sp>
      <p:sp>
        <p:nvSpPr>
          <p:cNvPr id="6" name="Content Placeholder 5"/>
          <p:cNvSpPr>
            <a:spLocks noGrp="1"/>
          </p:cNvSpPr>
          <p:nvPr>
            <p:ph sz="half" idx="2"/>
          </p:nvPr>
        </p:nvSpPr>
        <p:spPr/>
        <p:txBody>
          <a:bodyPr>
            <a:normAutofit/>
          </a:bodyPr>
          <a:lstStyle/>
          <a:p>
            <a:r>
              <a:rPr lang="en-US" dirty="0"/>
              <a:t>Consider:</a:t>
            </a:r>
          </a:p>
          <a:p>
            <a:pPr lvl="1"/>
            <a:r>
              <a:rPr lang="en-US" dirty="0"/>
              <a:t>Exactly how did the data get there?</a:t>
            </a:r>
          </a:p>
          <a:p>
            <a:pPr lvl="1"/>
            <a:r>
              <a:rPr lang="en-US" dirty="0"/>
              <a:t>How can this data be used?</a:t>
            </a:r>
          </a:p>
          <a:p>
            <a:pPr lvl="1"/>
            <a:r>
              <a:rPr lang="en-US" dirty="0"/>
              <a:t>Is this a secondary use?</a:t>
            </a:r>
          </a:p>
          <a:p>
            <a:pPr lvl="1"/>
            <a:r>
              <a:rPr lang="en-US" dirty="0"/>
              <a:t>Did you authorized use of the data? If not and you want to, request its use be discontinued and share the experience. </a:t>
            </a:r>
          </a:p>
          <a:p>
            <a:r>
              <a:rPr lang="en-US" dirty="0"/>
              <a:t>Be creative, anyone can type a name into Google</a:t>
            </a:r>
          </a:p>
          <a:p>
            <a:r>
              <a:rPr lang="en-US" dirty="0"/>
              <a:t>Do not pay for search services</a:t>
            </a:r>
          </a:p>
        </p:txBody>
      </p:sp>
      <p:sp>
        <p:nvSpPr>
          <p:cNvPr id="4" name="Footer Placeholder 3"/>
          <p:cNvSpPr>
            <a:spLocks noGrp="1"/>
          </p:cNvSpPr>
          <p:nvPr>
            <p:ph type="ftr" sz="quarter" idx="11"/>
          </p:nvPr>
        </p:nvSpPr>
        <p:spPr/>
        <p:txBody>
          <a:bodyPr/>
          <a:lstStyle/>
          <a:p>
            <a:r>
              <a:rPr lang="sk-SK"/>
              <a:t>© 2022 Keith A. Pray</a:t>
            </a:r>
            <a:endParaRPr lang="en-US"/>
          </a:p>
        </p:txBody>
      </p:sp>
      <p:sp>
        <p:nvSpPr>
          <p:cNvPr id="7" name="Slide Number Placeholder 6"/>
          <p:cNvSpPr>
            <a:spLocks noGrp="1"/>
          </p:cNvSpPr>
          <p:nvPr>
            <p:ph type="sldNum" sz="quarter" idx="12"/>
          </p:nvPr>
        </p:nvSpPr>
        <p:spPr/>
        <p:txBody>
          <a:bodyPr/>
          <a:lstStyle/>
          <a:p>
            <a:fld id="{A2A17EAB-8B51-5C40-8776-6683E51FA7A0}" type="slidenum">
              <a:rPr lang="en-US" smtClean="0"/>
              <a:t>15</a:t>
            </a:fld>
            <a:endParaRPr lang="en-US"/>
          </a:p>
        </p:txBody>
      </p:sp>
    </p:spTree>
    <p:extLst>
      <p:ext uri="{BB962C8B-B14F-4D97-AF65-F5344CB8AC3E}">
        <p14:creationId xmlns:p14="http://schemas.microsoft.com/office/powerpoint/2010/main" val="663296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Assignment - Self Search 3/3 </a:t>
            </a:r>
            <a:br>
              <a:rPr lang="en-US" dirty="0"/>
            </a:br>
            <a:r>
              <a:rPr lang="en-US" dirty="0"/>
              <a:t>1 Page Paper</a:t>
            </a:r>
          </a:p>
        </p:txBody>
      </p:sp>
      <p:sp>
        <p:nvSpPr>
          <p:cNvPr id="3" name="Content Placeholder 2"/>
          <p:cNvSpPr>
            <a:spLocks noGrp="1"/>
          </p:cNvSpPr>
          <p:nvPr>
            <p:ph idx="1"/>
          </p:nvPr>
        </p:nvSpPr>
        <p:spPr/>
        <p:txBody>
          <a:bodyPr>
            <a:normAutofit/>
          </a:bodyPr>
          <a:lstStyle/>
          <a:p>
            <a:r>
              <a:rPr lang="en-US" dirty="0"/>
              <a:t>Refer to search results to support your conclusion</a:t>
            </a:r>
          </a:p>
          <a:p>
            <a:r>
              <a:rPr lang="en-US" dirty="0"/>
              <a:t>Subscribe to the Discussion Board</a:t>
            </a:r>
          </a:p>
          <a:p>
            <a:r>
              <a:rPr lang="en-US" dirty="0"/>
              <a:t>Example questions conclusion could answer:</a:t>
            </a:r>
          </a:p>
          <a:p>
            <a:pPr lvl="1"/>
            <a:r>
              <a:rPr lang="en-US" dirty="0"/>
              <a:t>What impression would the profile make on a potential employer?</a:t>
            </a:r>
          </a:p>
          <a:p>
            <a:pPr lvl="1"/>
            <a:r>
              <a:rPr lang="en-US" dirty="0"/>
              <a:t>What would an elder family member (or equivalent) think?</a:t>
            </a:r>
          </a:p>
          <a:p>
            <a:pPr lvl="1"/>
            <a:r>
              <a:rPr lang="en-US" dirty="0"/>
              <a:t>Are you comfortable with what you found or did not find?</a:t>
            </a:r>
          </a:p>
          <a:p>
            <a:pPr lvl="1"/>
            <a:r>
              <a:rPr lang="en-US" dirty="0"/>
              <a:t>Do you believe protecting your privacy is important or needed?</a:t>
            </a:r>
          </a:p>
          <a:p>
            <a:r>
              <a:rPr lang="en-US" dirty="0"/>
              <a:t>5 High quality sources required</a:t>
            </a:r>
          </a:p>
          <a:p>
            <a:pPr lvl="1"/>
            <a:r>
              <a:rPr lang="en-US" dirty="0"/>
              <a:t>Sites used in search techniques not included</a:t>
            </a:r>
          </a:p>
        </p:txBody>
      </p:sp>
      <p:sp>
        <p:nvSpPr>
          <p:cNvPr id="4" name="Footer Placeholder 3"/>
          <p:cNvSpPr>
            <a:spLocks noGrp="1"/>
          </p:cNvSpPr>
          <p:nvPr>
            <p:ph type="ftr" sz="quarter" idx="11"/>
          </p:nvPr>
        </p:nvSpPr>
        <p:spPr/>
        <p:txBody>
          <a:bodyPr/>
          <a:lstStyle/>
          <a:p>
            <a:r>
              <a:rPr lang="sk-SK"/>
              <a:t>© 2022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16</a:t>
            </a:fld>
            <a:endParaRPr lang="en-US"/>
          </a:p>
        </p:txBody>
      </p:sp>
    </p:spTree>
    <p:extLst>
      <p:ext uri="{BB962C8B-B14F-4D97-AF65-F5344CB8AC3E}">
        <p14:creationId xmlns:p14="http://schemas.microsoft.com/office/powerpoint/2010/main" val="679332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2259163"/>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200" indent="-457200">
              <a:buFont typeface="+mj-lt"/>
              <a:buAutoNum type="arabicPeriod"/>
            </a:pPr>
            <a:r>
              <a:rPr lang="en-US" dirty="0"/>
              <a:t>Review</a:t>
            </a:r>
          </a:p>
          <a:p>
            <a:pPr marL="457200" indent="-457200">
              <a:buFont typeface="+mj-lt"/>
              <a:buAutoNum type="arabicPeriod"/>
            </a:pPr>
            <a:r>
              <a:rPr lang="en-US" dirty="0"/>
              <a:t>Assignment</a:t>
            </a:r>
          </a:p>
          <a:p>
            <a:pPr marL="457200" indent="-457200">
              <a:buFont typeface="+mj-lt"/>
              <a:buAutoNum type="arabicPeriod"/>
            </a:pPr>
            <a:r>
              <a:rPr lang="en-US" dirty="0"/>
              <a:t>Students Present</a:t>
            </a:r>
          </a:p>
        </p:txBody>
      </p:sp>
      <p:sp>
        <p:nvSpPr>
          <p:cNvPr id="4" name="Footer Placeholder 3"/>
          <p:cNvSpPr>
            <a:spLocks noGrp="1"/>
          </p:cNvSpPr>
          <p:nvPr>
            <p:ph type="ftr" sz="quarter" idx="11"/>
          </p:nvPr>
        </p:nvSpPr>
        <p:spPr/>
        <p:txBody>
          <a:bodyPr/>
          <a:lstStyle/>
          <a:p>
            <a:r>
              <a:rPr lang="sk-SK"/>
              <a:t>© 2022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17</a:t>
            </a:fld>
            <a:endParaRPr lang="en-US"/>
          </a:p>
        </p:txBody>
      </p:sp>
    </p:spTree>
    <p:extLst>
      <p:ext uri="{BB962C8B-B14F-4D97-AF65-F5344CB8AC3E}">
        <p14:creationId xmlns:p14="http://schemas.microsoft.com/office/powerpoint/2010/main" val="361640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Trademarks and Social Media</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Timory Goggin</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2022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18</a:t>
            </a:fld>
            <a:endParaRPr lang="en-US"/>
          </a:p>
        </p:txBody>
      </p:sp>
    </p:spTree>
    <p:extLst>
      <p:ext uri="{BB962C8B-B14F-4D97-AF65-F5344CB8AC3E}">
        <p14:creationId xmlns:p14="http://schemas.microsoft.com/office/powerpoint/2010/main" val="1888380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614" y="351141"/>
            <a:ext cx="4140200" cy="914400"/>
          </a:xfrm>
        </p:spPr>
        <p:txBody>
          <a:bodyPr>
            <a:noAutofit/>
          </a:bodyPr>
          <a:lstStyle/>
          <a:p>
            <a:r>
              <a:rPr lang="en-US" sz="2800" dirty="0"/>
              <a:t>Social Media Effects on Trademarks </a:t>
            </a:r>
          </a:p>
        </p:txBody>
      </p:sp>
      <p:sp>
        <p:nvSpPr>
          <p:cNvPr id="3" name="Content Placeholder 2"/>
          <p:cNvSpPr>
            <a:spLocks noGrp="1"/>
          </p:cNvSpPr>
          <p:nvPr>
            <p:ph sz="half" idx="1"/>
          </p:nvPr>
        </p:nvSpPr>
        <p:spPr/>
        <p:txBody>
          <a:bodyPr/>
          <a:lstStyle/>
          <a:p>
            <a:r>
              <a:rPr lang="en-US" sz="2000" dirty="0"/>
              <a:t>Social Media </a:t>
            </a:r>
          </a:p>
          <a:p>
            <a:pPr lvl="1"/>
            <a:r>
              <a:rPr lang="en-US" sz="1800" dirty="0"/>
              <a:t>Means of communication [1]</a:t>
            </a:r>
          </a:p>
          <a:p>
            <a:pPr lvl="1"/>
            <a:r>
              <a:rPr lang="en-US" sz="1800" dirty="0"/>
              <a:t>1,068,092 trademark requests</a:t>
            </a:r>
          </a:p>
          <a:p>
            <a:pPr lvl="1"/>
            <a:r>
              <a:rPr lang="en-US" sz="1800" dirty="0"/>
              <a:t>Cost</a:t>
            </a:r>
          </a:p>
          <a:p>
            <a:r>
              <a:rPr lang="en-US" sz="2000" dirty="0"/>
              <a:t>Affects on Businesses </a:t>
            </a:r>
          </a:p>
          <a:p>
            <a:pPr lvl="1"/>
            <a:r>
              <a:rPr lang="en-US" sz="1800" dirty="0"/>
              <a:t>Trademark Strength Analysis</a:t>
            </a:r>
          </a:p>
          <a:p>
            <a:pPr lvl="1"/>
            <a:r>
              <a:rPr lang="en-US" sz="1800" dirty="0"/>
              <a:t>Challenges with names </a:t>
            </a:r>
          </a:p>
          <a:p>
            <a:pPr lvl="1"/>
            <a:r>
              <a:rPr lang="en-US" sz="1800" dirty="0"/>
              <a:t>Ex: Cold Stone Creamery [2]</a:t>
            </a:r>
          </a:p>
        </p:txBody>
      </p:sp>
      <p:sp>
        <p:nvSpPr>
          <p:cNvPr id="5" name="Footer Placeholder 4"/>
          <p:cNvSpPr>
            <a:spLocks noGrp="1"/>
          </p:cNvSpPr>
          <p:nvPr>
            <p:ph type="ftr" sz="quarter" idx="11"/>
          </p:nvPr>
        </p:nvSpPr>
        <p:spPr/>
        <p:txBody>
          <a:bodyPr/>
          <a:lstStyle/>
          <a:p>
            <a:r>
              <a:rPr lang="sk-SK"/>
              <a:t>© 2022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19</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Timory Goggin</a:t>
            </a:r>
            <a:endParaRPr lang="en-US" sz="1400" dirty="0">
              <a:solidFill>
                <a:schemeClr val="tx1"/>
              </a:solidFill>
              <a:latin typeface="+mj-lt"/>
            </a:endParaRPr>
          </a:p>
        </p:txBody>
      </p:sp>
      <p:pic>
        <p:nvPicPr>
          <p:cNvPr id="9" name="Picture 8">
            <a:extLst>
              <a:ext uri="{FF2B5EF4-FFF2-40B4-BE49-F238E27FC236}">
                <a16:creationId xmlns:a16="http://schemas.microsoft.com/office/drawing/2014/main" id="{9C7F1DE8-9549-0DE9-5AF1-675B32839225}"/>
              </a:ext>
            </a:extLst>
          </p:cNvPr>
          <p:cNvPicPr>
            <a:picLocks noChangeAspect="1"/>
          </p:cNvPicPr>
          <p:nvPr/>
        </p:nvPicPr>
        <p:blipFill rotWithShape="1">
          <a:blip r:embed="rId3"/>
          <a:srcRect l="3421" r="5704" b="9327"/>
          <a:stretch/>
        </p:blipFill>
        <p:spPr>
          <a:xfrm>
            <a:off x="4419600" y="2774439"/>
            <a:ext cx="3318933" cy="2340471"/>
          </a:xfrm>
          <a:prstGeom prst="rect">
            <a:avLst/>
          </a:prstGeom>
        </p:spPr>
      </p:pic>
      <p:pic>
        <p:nvPicPr>
          <p:cNvPr id="8" name="Picture 7" descr="Chart, line chart&#10;&#10;Description automatically generated">
            <a:extLst>
              <a:ext uri="{FF2B5EF4-FFF2-40B4-BE49-F238E27FC236}">
                <a16:creationId xmlns:a16="http://schemas.microsoft.com/office/drawing/2014/main" id="{0514BB01-19D6-A979-0A41-531B15CB4268}"/>
              </a:ext>
            </a:extLst>
          </p:cNvPr>
          <p:cNvPicPr>
            <a:picLocks noChangeAspect="1"/>
          </p:cNvPicPr>
          <p:nvPr/>
        </p:nvPicPr>
        <p:blipFill>
          <a:blip r:embed="rId4"/>
          <a:stretch>
            <a:fillRect/>
          </a:stretch>
        </p:blipFill>
        <p:spPr>
          <a:xfrm>
            <a:off x="4572000" y="509348"/>
            <a:ext cx="3168377" cy="2236501"/>
          </a:xfrm>
          <a:prstGeom prst="rect">
            <a:avLst/>
          </a:prstGeom>
        </p:spPr>
      </p:pic>
      <p:sp>
        <p:nvSpPr>
          <p:cNvPr id="10" name="Content Placeholder 2">
            <a:extLst>
              <a:ext uri="{FF2B5EF4-FFF2-40B4-BE49-F238E27FC236}">
                <a16:creationId xmlns:a16="http://schemas.microsoft.com/office/drawing/2014/main" id="{43FC7D7E-FE73-BF91-F8F8-41706C5FC294}"/>
              </a:ext>
            </a:extLst>
          </p:cNvPr>
          <p:cNvSpPr txBox="1">
            <a:spLocks/>
          </p:cNvSpPr>
          <p:nvPr/>
        </p:nvSpPr>
        <p:spPr>
          <a:xfrm>
            <a:off x="7487706" y="1250724"/>
            <a:ext cx="1733823" cy="3285045"/>
          </a:xfrm>
          <a:prstGeom prst="rect">
            <a:avLst/>
          </a:prstGeom>
        </p:spPr>
        <p:txBody>
          <a:bodyPr vert="horz" lIns="91436" tIns="45718" rIns="91436" bIns="45718" rtlCol="0">
            <a:norm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9pPr>
          </a:lstStyle>
          <a:p>
            <a:pPr marL="205768" lvl="1" indent="0">
              <a:buNone/>
            </a:pPr>
            <a:r>
              <a:rPr lang="en-US" sz="1600" dirty="0"/>
              <a:t>Figure 1 (top) and 2 (bottom): Depict the sharp increase in social media use and trademark requests in the past two decades, suggesting a correlation [3,4]. </a:t>
            </a:r>
          </a:p>
        </p:txBody>
      </p:sp>
      <p:sp>
        <p:nvSpPr>
          <p:cNvPr id="11" name="Content Placeholder 2">
            <a:extLst>
              <a:ext uri="{FF2B5EF4-FFF2-40B4-BE49-F238E27FC236}">
                <a16:creationId xmlns:a16="http://schemas.microsoft.com/office/drawing/2014/main" id="{D5442C27-7B5C-8F21-1E65-ABDEFAB1F201}"/>
              </a:ext>
            </a:extLst>
          </p:cNvPr>
          <p:cNvSpPr txBox="1">
            <a:spLocks/>
          </p:cNvSpPr>
          <p:nvPr/>
        </p:nvSpPr>
        <p:spPr>
          <a:xfrm>
            <a:off x="7537177" y="2774460"/>
            <a:ext cx="1606823" cy="1949961"/>
          </a:xfrm>
          <a:prstGeom prst="rect">
            <a:avLst/>
          </a:prstGeom>
        </p:spPr>
        <p:txBody>
          <a:bodyPr vert="horz" lIns="91436" tIns="45718" rIns="91436" bIns="45718" rtlCol="0">
            <a:norm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9pPr>
          </a:lstStyle>
          <a:p>
            <a:pPr marL="205768" lvl="1" indent="0">
              <a:buNone/>
            </a:pPr>
            <a:endParaRPr lang="en-US" dirty="0"/>
          </a:p>
        </p:txBody>
      </p:sp>
    </p:spTree>
    <p:extLst>
      <p:ext uri="{BB962C8B-B14F-4D97-AF65-F5344CB8AC3E}">
        <p14:creationId xmlns:p14="http://schemas.microsoft.com/office/powerpoint/2010/main" val="2069393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392764"/>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200" indent="-457200">
              <a:buFont typeface="+mj-lt"/>
              <a:buAutoNum type="arabicPeriod"/>
            </a:pPr>
            <a:r>
              <a:rPr lang="en-US" dirty="0"/>
              <a:t>Review</a:t>
            </a:r>
          </a:p>
          <a:p>
            <a:pPr marL="457200" indent="-457200">
              <a:buFont typeface="+mj-lt"/>
              <a:buAutoNum type="arabicPeriod"/>
            </a:pPr>
            <a:r>
              <a:rPr lang="en-US" dirty="0"/>
              <a:t>Assignment</a:t>
            </a:r>
          </a:p>
          <a:p>
            <a:pPr marL="457200" indent="-457200">
              <a:buFont typeface="+mj-lt"/>
              <a:buAutoNum type="arabicPeriod"/>
            </a:pPr>
            <a:r>
              <a:rPr lang="en-US" dirty="0"/>
              <a:t>Students Present</a:t>
            </a:r>
          </a:p>
        </p:txBody>
      </p:sp>
      <p:sp>
        <p:nvSpPr>
          <p:cNvPr id="4" name="Footer Placeholder 3"/>
          <p:cNvSpPr>
            <a:spLocks noGrp="1"/>
          </p:cNvSpPr>
          <p:nvPr>
            <p:ph type="ftr" sz="quarter" idx="11"/>
          </p:nvPr>
        </p:nvSpPr>
        <p:spPr/>
        <p:txBody>
          <a:bodyPr/>
          <a:lstStyle/>
          <a:p>
            <a:r>
              <a:rPr lang="sk-SK"/>
              <a:t>© 2022 Keith A. Pray</a:t>
            </a:r>
            <a:endParaRPr lang="en-US" dirty="0"/>
          </a:p>
        </p:txBody>
      </p:sp>
      <p:sp>
        <p:nvSpPr>
          <p:cNvPr id="3" name="Slide Number Placeholder 2"/>
          <p:cNvSpPr>
            <a:spLocks noGrp="1"/>
          </p:cNvSpPr>
          <p:nvPr>
            <p:ph type="sldNum" sz="quarter" idx="12"/>
          </p:nvPr>
        </p:nvSpPr>
        <p:spPr/>
        <p:txBody>
          <a:bodyPr/>
          <a:lstStyle/>
          <a:p>
            <a:fld id="{A2A17EAB-8B51-5C40-8776-6683E51FA7A0}" type="slidenum">
              <a:rPr lang="en-US" smtClean="0"/>
              <a:t>2</a:t>
            </a:fld>
            <a:endParaRPr lang="en-US"/>
          </a:p>
        </p:txBody>
      </p:sp>
      <p:pic>
        <p:nvPicPr>
          <p:cNvPr id="9" name="Picture 8">
            <a:extLst>
              <a:ext uri="{FF2B5EF4-FFF2-40B4-BE49-F238E27FC236}">
                <a16:creationId xmlns:a16="http://schemas.microsoft.com/office/drawing/2014/main" id="{4396F9FB-A338-6848-9E93-427B4451AD47}"/>
              </a:ext>
            </a:extLst>
          </p:cNvPr>
          <p:cNvPicPr>
            <a:picLocks noChangeAspect="1"/>
          </p:cNvPicPr>
          <p:nvPr/>
        </p:nvPicPr>
        <p:blipFill>
          <a:blip r:embed="rId3"/>
          <a:stretch>
            <a:fillRect/>
          </a:stretch>
        </p:blipFill>
        <p:spPr>
          <a:xfrm>
            <a:off x="1027416" y="2674058"/>
            <a:ext cx="7941923" cy="2469442"/>
          </a:xfrm>
          <a:prstGeom prst="rect">
            <a:avLst/>
          </a:prstGeom>
        </p:spPr>
      </p:pic>
    </p:spTree>
    <p:extLst>
      <p:ext uri="{BB962C8B-B14F-4D97-AF65-F5344CB8AC3E}">
        <p14:creationId xmlns:p14="http://schemas.microsoft.com/office/powerpoint/2010/main" val="271150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Evolution of Trademarks</a:t>
            </a:r>
          </a:p>
        </p:txBody>
      </p:sp>
      <p:sp>
        <p:nvSpPr>
          <p:cNvPr id="3" name="Content Placeholder 2"/>
          <p:cNvSpPr>
            <a:spLocks noGrp="1"/>
          </p:cNvSpPr>
          <p:nvPr>
            <p:ph sz="half" idx="1"/>
          </p:nvPr>
        </p:nvSpPr>
        <p:spPr>
          <a:xfrm>
            <a:off x="685800" y="1352551"/>
            <a:ext cx="3666067" cy="3352800"/>
          </a:xfrm>
        </p:spPr>
        <p:txBody>
          <a:bodyPr/>
          <a:lstStyle/>
          <a:p>
            <a:r>
              <a:rPr lang="en-US" sz="2000" dirty="0"/>
              <a:t>Trademark Percentages </a:t>
            </a:r>
          </a:p>
          <a:p>
            <a:pPr lvl="1"/>
            <a:r>
              <a:rPr lang="en-US" sz="1800" dirty="0"/>
              <a:t>9.1 million request in 2017 [2]</a:t>
            </a:r>
          </a:p>
          <a:p>
            <a:pPr lvl="1"/>
            <a:r>
              <a:rPr lang="en-US" sz="1800" dirty="0"/>
              <a:t>Commonly used words </a:t>
            </a:r>
          </a:p>
          <a:p>
            <a:pPr lvl="1"/>
            <a:r>
              <a:rPr lang="en-US" sz="1800" dirty="0"/>
              <a:t>81.3%  of 1,000 most frequent words [5] </a:t>
            </a:r>
          </a:p>
          <a:p>
            <a:r>
              <a:rPr lang="en-US" sz="2000" dirty="0"/>
              <a:t>Trademark Range </a:t>
            </a:r>
          </a:p>
          <a:p>
            <a:pPr lvl="1"/>
            <a:r>
              <a:rPr lang="en-US" sz="1800" dirty="0"/>
              <a:t>“The” – The Ohio State and Marc Jacobs [6] </a:t>
            </a:r>
          </a:p>
          <a:p>
            <a:pPr lvl="1"/>
            <a:r>
              <a:rPr lang="en-US" sz="1800" dirty="0"/>
              <a:t>Phrases and Song Lyrics </a:t>
            </a:r>
          </a:p>
          <a:p>
            <a:pPr lvl="1"/>
            <a:r>
              <a:rPr lang="en-US" sz="1800" dirty="0"/>
              <a:t>Names</a:t>
            </a:r>
          </a:p>
        </p:txBody>
      </p:sp>
      <p:sp>
        <p:nvSpPr>
          <p:cNvPr id="5" name="Footer Placeholder 4"/>
          <p:cNvSpPr>
            <a:spLocks noGrp="1"/>
          </p:cNvSpPr>
          <p:nvPr>
            <p:ph type="ftr" sz="quarter" idx="11"/>
          </p:nvPr>
        </p:nvSpPr>
        <p:spPr/>
        <p:txBody>
          <a:bodyPr/>
          <a:lstStyle/>
          <a:p>
            <a:r>
              <a:rPr lang="sk-SK"/>
              <a:t>© 2022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20</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Timory Goggin</a:t>
            </a:r>
            <a:endParaRPr lang="en-US" sz="1400" dirty="0">
              <a:solidFill>
                <a:schemeClr val="tx1"/>
              </a:solidFill>
              <a:latin typeface="+mj-lt"/>
            </a:endParaRPr>
          </a:p>
        </p:txBody>
      </p:sp>
      <p:pic>
        <p:nvPicPr>
          <p:cNvPr id="9" name="Picture 8">
            <a:extLst>
              <a:ext uri="{FF2B5EF4-FFF2-40B4-BE49-F238E27FC236}">
                <a16:creationId xmlns:a16="http://schemas.microsoft.com/office/drawing/2014/main" id="{C55E5943-1044-6086-4718-D2F8B2B7F949}"/>
              </a:ext>
            </a:extLst>
          </p:cNvPr>
          <p:cNvPicPr>
            <a:picLocks noChangeAspect="1"/>
          </p:cNvPicPr>
          <p:nvPr/>
        </p:nvPicPr>
        <p:blipFill>
          <a:blip r:embed="rId3"/>
          <a:stretch>
            <a:fillRect/>
          </a:stretch>
        </p:blipFill>
        <p:spPr>
          <a:xfrm>
            <a:off x="4264469" y="1781704"/>
            <a:ext cx="4762327" cy="2028296"/>
          </a:xfrm>
          <a:prstGeom prst="rect">
            <a:avLst/>
          </a:prstGeom>
        </p:spPr>
      </p:pic>
      <p:sp>
        <p:nvSpPr>
          <p:cNvPr id="4" name="Content Placeholder 2">
            <a:extLst>
              <a:ext uri="{FF2B5EF4-FFF2-40B4-BE49-F238E27FC236}">
                <a16:creationId xmlns:a16="http://schemas.microsoft.com/office/drawing/2014/main" id="{6D2B1271-3E67-4115-394D-297C10AEAFED}"/>
              </a:ext>
            </a:extLst>
          </p:cNvPr>
          <p:cNvSpPr txBox="1">
            <a:spLocks/>
          </p:cNvSpPr>
          <p:nvPr/>
        </p:nvSpPr>
        <p:spPr>
          <a:xfrm>
            <a:off x="4264469" y="3886201"/>
            <a:ext cx="4762327" cy="425056"/>
          </a:xfrm>
          <a:prstGeom prst="rect">
            <a:avLst/>
          </a:prstGeom>
        </p:spPr>
        <p:txBody>
          <a:bodyPr vert="horz" lIns="91436" tIns="45718" rIns="91436" bIns="45718" rtlCol="0">
            <a:no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9pPr>
          </a:lstStyle>
          <a:p>
            <a:pPr marL="0" indent="0">
              <a:buNone/>
            </a:pPr>
            <a:r>
              <a:rPr lang="en-US" sz="1600" dirty="0"/>
              <a:t>Figure 3: The chart illustrating how increasingly common trademarks are [5]. </a:t>
            </a:r>
          </a:p>
        </p:txBody>
      </p:sp>
    </p:spTree>
    <p:extLst>
      <p:ext uri="{BB962C8B-B14F-4D97-AF65-F5344CB8AC3E}">
        <p14:creationId xmlns:p14="http://schemas.microsoft.com/office/powerpoint/2010/main" val="38194872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Gap Between The Law and the World </a:t>
            </a:r>
          </a:p>
        </p:txBody>
      </p:sp>
      <p:sp>
        <p:nvSpPr>
          <p:cNvPr id="3" name="Content Placeholder 2"/>
          <p:cNvSpPr>
            <a:spLocks noGrp="1"/>
          </p:cNvSpPr>
          <p:nvPr>
            <p:ph sz="half" idx="1"/>
          </p:nvPr>
        </p:nvSpPr>
        <p:spPr>
          <a:xfrm>
            <a:off x="685799" y="1352551"/>
            <a:ext cx="3876041" cy="3352800"/>
          </a:xfrm>
        </p:spPr>
        <p:txBody>
          <a:bodyPr/>
          <a:lstStyle/>
          <a:p>
            <a:r>
              <a:rPr lang="en-US" sz="2000" dirty="0"/>
              <a:t>Rate of change in the legal world </a:t>
            </a:r>
          </a:p>
          <a:p>
            <a:pPr lvl="1"/>
            <a:r>
              <a:rPr lang="en-US" sz="1800" dirty="0"/>
              <a:t>3 billion Facebook and 1.44 million Instagram users [3]</a:t>
            </a:r>
          </a:p>
          <a:p>
            <a:pPr lvl="1"/>
            <a:r>
              <a:rPr lang="en-US" sz="1800" dirty="0"/>
              <a:t>Two decades of social media</a:t>
            </a:r>
          </a:p>
          <a:p>
            <a:pPr lvl="1"/>
            <a:r>
              <a:rPr lang="en-US" sz="1800" dirty="0"/>
              <a:t>620 to 1,200 laws enacted [12]  </a:t>
            </a:r>
          </a:p>
          <a:p>
            <a:r>
              <a:rPr lang="en-US" sz="2000" dirty="0"/>
              <a:t>The need to define new bounds </a:t>
            </a:r>
          </a:p>
          <a:p>
            <a:pPr lvl="1"/>
            <a:r>
              <a:rPr lang="en-US" sz="1800" dirty="0"/>
              <a:t>Trademarks on social media </a:t>
            </a:r>
          </a:p>
          <a:p>
            <a:pPr lvl="1"/>
            <a:r>
              <a:rPr lang="en-US" sz="1800" dirty="0"/>
              <a:t>Trademark infringement </a:t>
            </a:r>
          </a:p>
          <a:p>
            <a:pPr lvl="1"/>
            <a:r>
              <a:rPr lang="en-US" sz="1800" dirty="0"/>
              <a:t>Trademark dilution </a:t>
            </a:r>
          </a:p>
        </p:txBody>
      </p:sp>
      <p:sp>
        <p:nvSpPr>
          <p:cNvPr id="5" name="Footer Placeholder 4"/>
          <p:cNvSpPr>
            <a:spLocks noGrp="1"/>
          </p:cNvSpPr>
          <p:nvPr>
            <p:ph type="ftr" sz="quarter" idx="11"/>
          </p:nvPr>
        </p:nvSpPr>
        <p:spPr/>
        <p:txBody>
          <a:bodyPr/>
          <a:lstStyle/>
          <a:p>
            <a:r>
              <a:rPr lang="sk-SK"/>
              <a:t>© 2022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21</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Timory Goggin</a:t>
            </a:r>
            <a:endParaRPr lang="en-US" sz="1400" dirty="0">
              <a:solidFill>
                <a:schemeClr val="tx1"/>
              </a:solidFill>
              <a:latin typeface="+mj-lt"/>
            </a:endParaRPr>
          </a:p>
        </p:txBody>
      </p:sp>
      <p:pic>
        <p:nvPicPr>
          <p:cNvPr id="1026" name="Picture 2" descr="The Legislative Process: Overview (Video) | Congress.gov | Library of  Congress">
            <a:extLst>
              <a:ext uri="{FF2B5EF4-FFF2-40B4-BE49-F238E27FC236}">
                <a16:creationId xmlns:a16="http://schemas.microsoft.com/office/drawing/2014/main" id="{3CB264F9-1806-C2FE-3702-4C33BE20C0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471" t="3438" r="12587" b="2447"/>
          <a:stretch/>
        </p:blipFill>
        <p:spPr bwMode="auto">
          <a:xfrm>
            <a:off x="4582160" y="1211015"/>
            <a:ext cx="4139804" cy="2978688"/>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678AE0B2-9BF8-C35A-F053-5178496C43F9}"/>
              </a:ext>
            </a:extLst>
          </p:cNvPr>
          <p:cNvSpPr txBox="1">
            <a:spLocks/>
          </p:cNvSpPr>
          <p:nvPr/>
        </p:nvSpPr>
        <p:spPr>
          <a:xfrm>
            <a:off x="4454313" y="4544766"/>
            <a:ext cx="3733800" cy="3352800"/>
          </a:xfrm>
          <a:prstGeom prst="rect">
            <a:avLst/>
          </a:prstGeom>
        </p:spPr>
        <p:txBody>
          <a:bodyPr vert="horz" lIns="91436" tIns="45718" rIns="91436" bIns="45718" rtlCol="0">
            <a:norm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9pPr>
          </a:lstStyle>
          <a:p>
            <a:pPr marL="0" indent="0">
              <a:buNone/>
            </a:pPr>
            <a:r>
              <a:rPr lang="en-US" dirty="0"/>
              <a:t> </a:t>
            </a:r>
          </a:p>
        </p:txBody>
      </p:sp>
      <p:sp>
        <p:nvSpPr>
          <p:cNvPr id="12" name="TextBox 11">
            <a:extLst>
              <a:ext uri="{FF2B5EF4-FFF2-40B4-BE49-F238E27FC236}">
                <a16:creationId xmlns:a16="http://schemas.microsoft.com/office/drawing/2014/main" id="{D2C1E0E6-7508-4F40-8F8A-5D559149D751}"/>
              </a:ext>
            </a:extLst>
          </p:cNvPr>
          <p:cNvSpPr txBox="1"/>
          <p:nvPr/>
        </p:nvSpPr>
        <p:spPr>
          <a:xfrm>
            <a:off x="4582160" y="4205237"/>
            <a:ext cx="4139804" cy="830997"/>
          </a:xfrm>
          <a:prstGeom prst="rect">
            <a:avLst/>
          </a:prstGeom>
          <a:noFill/>
        </p:spPr>
        <p:txBody>
          <a:bodyPr wrap="square">
            <a:spAutoFit/>
          </a:bodyPr>
          <a:lstStyle/>
          <a:p>
            <a:r>
              <a:rPr lang="en-US" sz="1600" dirty="0"/>
              <a:t>Figure 4: Depicts the extensive process to enact laws which can not match the pace of evolving social media [9].</a:t>
            </a:r>
          </a:p>
        </p:txBody>
      </p:sp>
    </p:spTree>
    <p:extLst>
      <p:ext uri="{BB962C8B-B14F-4D97-AF65-F5344CB8AC3E}">
        <p14:creationId xmlns:p14="http://schemas.microsoft.com/office/powerpoint/2010/main" val="545462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Shifting The </a:t>
            </a:r>
            <a:r>
              <a:rPr lang="en-US" sz="2800" dirty="0"/>
              <a:t>restrictions</a:t>
            </a:r>
          </a:p>
        </p:txBody>
      </p:sp>
      <p:sp>
        <p:nvSpPr>
          <p:cNvPr id="3" name="Content Placeholder 2"/>
          <p:cNvSpPr>
            <a:spLocks noGrp="1"/>
          </p:cNvSpPr>
          <p:nvPr>
            <p:ph sz="half" idx="1"/>
          </p:nvPr>
        </p:nvSpPr>
        <p:spPr>
          <a:xfrm>
            <a:off x="685800" y="1352551"/>
            <a:ext cx="3886200" cy="3352800"/>
          </a:xfrm>
        </p:spPr>
        <p:txBody>
          <a:bodyPr/>
          <a:lstStyle/>
          <a:p>
            <a:r>
              <a:rPr lang="en-US" sz="2000" dirty="0"/>
              <a:t>Existing trademarks </a:t>
            </a:r>
          </a:p>
          <a:p>
            <a:pPr lvl="1"/>
            <a:r>
              <a:rPr lang="en-US" sz="1800" dirty="0"/>
              <a:t>Reevaluation after a couple years </a:t>
            </a:r>
          </a:p>
          <a:p>
            <a:pPr lvl="1"/>
            <a:r>
              <a:rPr lang="en-US" sz="1800" dirty="0"/>
              <a:t>Opposing contexts </a:t>
            </a:r>
          </a:p>
          <a:p>
            <a:pPr lvl="1"/>
            <a:r>
              <a:rPr lang="en-US" sz="1800" dirty="0"/>
              <a:t>Raising maintenance and renewal fees </a:t>
            </a:r>
          </a:p>
          <a:p>
            <a:r>
              <a:rPr lang="en-US" sz="2000" dirty="0"/>
              <a:t>Trademark law </a:t>
            </a:r>
          </a:p>
          <a:p>
            <a:pPr lvl="1"/>
            <a:r>
              <a:rPr lang="en-US" sz="1800" dirty="0"/>
              <a:t>Social Media’s contribution to strength analysis </a:t>
            </a:r>
          </a:p>
          <a:p>
            <a:pPr lvl="1"/>
            <a:r>
              <a:rPr lang="en-US" sz="1800" dirty="0"/>
              <a:t>Infringement and dilution </a:t>
            </a:r>
          </a:p>
          <a:p>
            <a:pPr lvl="1"/>
            <a:endParaRPr lang="en-US" dirty="0"/>
          </a:p>
        </p:txBody>
      </p:sp>
      <p:sp>
        <p:nvSpPr>
          <p:cNvPr id="5" name="Footer Placeholder 4"/>
          <p:cNvSpPr>
            <a:spLocks noGrp="1"/>
          </p:cNvSpPr>
          <p:nvPr>
            <p:ph type="ftr" sz="quarter" idx="11"/>
          </p:nvPr>
        </p:nvSpPr>
        <p:spPr/>
        <p:txBody>
          <a:bodyPr/>
          <a:lstStyle/>
          <a:p>
            <a:r>
              <a:rPr lang="sk-SK"/>
              <a:t>© 2022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22</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Timory Goggin</a:t>
            </a:r>
            <a:endParaRPr lang="en-US" sz="1400" dirty="0">
              <a:solidFill>
                <a:schemeClr val="tx1"/>
              </a:solidFill>
              <a:latin typeface="+mj-lt"/>
            </a:endParaRPr>
          </a:p>
        </p:txBody>
      </p:sp>
    </p:spTree>
    <p:extLst>
      <p:ext uri="{BB962C8B-B14F-4D97-AF65-F5344CB8AC3E}">
        <p14:creationId xmlns:p14="http://schemas.microsoft.com/office/powerpoint/2010/main" val="2302254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703580" y="1048160"/>
            <a:ext cx="8128000" cy="3949036"/>
          </a:xfrm>
        </p:spPr>
        <p:txBody>
          <a:bodyPr lIns="91440">
            <a:noAutofit/>
          </a:bodyPr>
          <a:lstStyle/>
          <a:p>
            <a:pPr marL="0" indent="0">
              <a:buNone/>
            </a:pPr>
            <a:r>
              <a:rPr lang="en-US" sz="800" dirty="0"/>
              <a:t>[1] </a:t>
            </a:r>
            <a:r>
              <a:rPr lang="en-US" sz="800" b="0" i="0" u="none" strike="noStrike" dirty="0" err="1">
                <a:effectLst/>
                <a:latin typeface="Times New Roman" panose="02020603050405020304" pitchFamily="18" charset="0"/>
              </a:rPr>
              <a:t>Neema</a:t>
            </a:r>
            <a:r>
              <a:rPr lang="en-US" sz="800" b="0" i="0" u="none" strike="noStrike" dirty="0">
                <a:effectLst/>
                <a:latin typeface="Times New Roman" panose="02020603050405020304" pitchFamily="18" charset="0"/>
              </a:rPr>
              <a:t>, S., &amp; Sura, V. (2022, January 29). </a:t>
            </a:r>
            <a:r>
              <a:rPr lang="en-US" sz="800" b="0" i="1" u="none" strike="noStrike" dirty="0">
                <a:effectLst/>
                <a:latin typeface="Times New Roman" panose="02020603050405020304" pitchFamily="18" charset="0"/>
              </a:rPr>
              <a:t>The tale of trademark infringement on social media: From protection to disparagement</a:t>
            </a:r>
            <a:r>
              <a:rPr lang="en-US" sz="800" b="0" i="0" u="none" strike="noStrike" dirty="0">
                <a:effectLst/>
                <a:latin typeface="Times New Roman" panose="02020603050405020304" pitchFamily="18" charset="0"/>
              </a:rPr>
              <a:t>. The IP Press. Retrieved September 5, 2022, from </a:t>
            </a:r>
            <a:r>
              <a:rPr lang="en-US" sz="800" b="0" i="0" u="sng" strike="noStrike" dirty="0">
                <a:solidFill>
                  <a:srgbClr val="1155CC"/>
                </a:solidFill>
                <a:effectLst/>
                <a:latin typeface="Times New Roman" panose="02020603050405020304" pitchFamily="18" charset="0"/>
                <a:hlinkClick r:id="rId2"/>
              </a:rPr>
              <a:t>https://www.theippress.com/2022/02/02/the-tale-of-trademark-infringement-on-social-media-fro-m-protection-to-disparagement/</a:t>
            </a:r>
            <a:r>
              <a:rPr lang="en-US" sz="800" b="0" i="0" u="none" strike="noStrike" dirty="0">
                <a:solidFill>
                  <a:srgbClr val="000000"/>
                </a:solidFill>
                <a:effectLst/>
                <a:latin typeface="Times New Roman" panose="02020603050405020304" pitchFamily="18" charset="0"/>
              </a:rPr>
              <a:t> </a:t>
            </a:r>
            <a:endParaRPr lang="en-US" sz="800" dirty="0"/>
          </a:p>
          <a:p>
            <a:pPr marL="0" indent="0">
              <a:buNone/>
            </a:pPr>
            <a:r>
              <a:rPr lang="en-US" sz="800" dirty="0"/>
              <a:t>[2] </a:t>
            </a:r>
            <a:r>
              <a:rPr lang="en-US" sz="800" b="0" i="0" u="none" strike="noStrike" dirty="0" err="1">
                <a:effectLst/>
                <a:latin typeface="Times New Roman" panose="02020603050405020304" pitchFamily="18" charset="0"/>
              </a:rPr>
              <a:t>Lince</a:t>
            </a:r>
            <a:r>
              <a:rPr lang="en-US" sz="800" b="0" i="0" u="none" strike="noStrike" dirty="0">
                <a:effectLst/>
                <a:latin typeface="Times New Roman" panose="02020603050405020304" pitchFamily="18" charset="0"/>
              </a:rPr>
              <a:t>, T. (2019, September 2). </a:t>
            </a:r>
            <a:r>
              <a:rPr lang="en-US" sz="800" b="0" i="1" u="none" strike="noStrike" dirty="0">
                <a:effectLst/>
                <a:latin typeface="Times New Roman" panose="02020603050405020304" pitchFamily="18" charset="0"/>
              </a:rPr>
              <a:t>"dig deep" – branding expert reveals challenges of finding new brand names in a crowded trademark market</a:t>
            </a:r>
            <a:r>
              <a:rPr lang="en-US" sz="800" b="0" i="0" u="none" strike="noStrike" dirty="0">
                <a:effectLst/>
                <a:latin typeface="Times New Roman" panose="02020603050405020304" pitchFamily="18" charset="0"/>
              </a:rPr>
              <a:t>. World Trademark Review. Retrieved September 5, 2022, from </a:t>
            </a:r>
            <a:r>
              <a:rPr lang="en-US" sz="800" b="0" i="0" u="sng" strike="noStrike" dirty="0">
                <a:solidFill>
                  <a:srgbClr val="1155CC"/>
                </a:solidFill>
                <a:effectLst/>
                <a:latin typeface="Times New Roman" panose="02020603050405020304" pitchFamily="18" charset="0"/>
                <a:hlinkClick r:id="rId3"/>
              </a:rPr>
              <a:t>https://www.worldtrademarkreview.com/article/dig-deep-branding-expert-reveals-challenges-of-finding-new-brand-names-in-crowded-trademark-market</a:t>
            </a:r>
            <a:r>
              <a:rPr lang="en-US" sz="800" b="0" i="0" u="none" strike="noStrike" dirty="0">
                <a:solidFill>
                  <a:srgbClr val="000000"/>
                </a:solidFill>
                <a:effectLst/>
                <a:latin typeface="Times New Roman" panose="02020603050405020304" pitchFamily="18" charset="0"/>
              </a:rPr>
              <a:t> </a:t>
            </a:r>
          </a:p>
          <a:p>
            <a:pPr marL="0" indent="0">
              <a:buNone/>
            </a:pPr>
            <a:r>
              <a:rPr lang="en-US" sz="800" dirty="0"/>
              <a:t>[3] </a:t>
            </a:r>
            <a:r>
              <a:rPr lang="en-US" sz="800" b="0" i="0" u="none" strike="noStrike" dirty="0">
                <a:effectLst/>
                <a:latin typeface="Times New Roman" panose="02020603050405020304" pitchFamily="18" charset="0"/>
              </a:rPr>
              <a:t>Ortiz-Ospina, E. (2019, September 18). </a:t>
            </a:r>
            <a:r>
              <a:rPr lang="en-US" sz="800" b="0" i="1" u="none" strike="noStrike" dirty="0">
                <a:effectLst/>
                <a:latin typeface="Times New Roman" panose="02020603050405020304" pitchFamily="18" charset="0"/>
              </a:rPr>
              <a:t>The rise of Social Media</a:t>
            </a:r>
            <a:r>
              <a:rPr lang="en-US" sz="800" b="0" i="0" u="none" strike="noStrike" dirty="0">
                <a:effectLst/>
                <a:latin typeface="Times New Roman" panose="02020603050405020304" pitchFamily="18" charset="0"/>
              </a:rPr>
              <a:t>. Our World in Data. Retrieved September 5, 2022, from </a:t>
            </a:r>
            <a:r>
              <a:rPr lang="en-US" sz="800" b="0" i="0" u="sng" strike="noStrike" dirty="0">
                <a:solidFill>
                  <a:srgbClr val="1155CC"/>
                </a:solidFill>
                <a:effectLst/>
                <a:latin typeface="Times New Roman" panose="02020603050405020304" pitchFamily="18" charset="0"/>
                <a:hlinkClick r:id="rId4"/>
              </a:rPr>
              <a:t>https://ourworldindata.org/rise-of-social-media</a:t>
            </a:r>
            <a:r>
              <a:rPr lang="en-US" sz="800" b="0" i="0" u="none" strike="noStrike" dirty="0">
                <a:solidFill>
                  <a:srgbClr val="000000"/>
                </a:solidFill>
                <a:effectLst/>
                <a:latin typeface="Times New Roman" panose="02020603050405020304" pitchFamily="18" charset="0"/>
              </a:rPr>
              <a:t> </a:t>
            </a:r>
          </a:p>
          <a:p>
            <a:pPr marL="0" indent="0">
              <a:buNone/>
            </a:pPr>
            <a:r>
              <a:rPr lang="en-US" sz="800" dirty="0"/>
              <a:t>[4] </a:t>
            </a:r>
            <a:r>
              <a:rPr lang="en-US" sz="800" b="0" i="0" u="none" strike="noStrike" dirty="0">
                <a:effectLst/>
                <a:latin typeface="Times New Roman" panose="02020603050405020304" pitchFamily="18" charset="0"/>
              </a:rPr>
              <a:t>Published by Erin Duffin. (2022, August 11). Number of trademark filings U.S. 2020. Statista. Retrieved September 5, 2022, from </a:t>
            </a:r>
            <a:r>
              <a:rPr lang="en-US" sz="800" b="0" i="0" u="sng" strike="noStrike" dirty="0">
                <a:solidFill>
                  <a:srgbClr val="1155CC"/>
                </a:solidFill>
                <a:effectLst/>
                <a:latin typeface="Times New Roman" panose="02020603050405020304" pitchFamily="18" charset="0"/>
                <a:hlinkClick r:id="rId5"/>
              </a:rPr>
              <a:t>https://www.statista.com/statistics/256754/number-of-trademark-filings-in-the-united-states/</a:t>
            </a:r>
            <a:r>
              <a:rPr lang="en-US" sz="800" b="0" i="0" u="none" strike="noStrike" dirty="0">
                <a:solidFill>
                  <a:srgbClr val="000000"/>
                </a:solidFill>
                <a:effectLst/>
                <a:latin typeface="Times New Roman" panose="02020603050405020304" pitchFamily="18" charset="0"/>
              </a:rPr>
              <a:t>  </a:t>
            </a:r>
            <a:endParaRPr lang="en-US" sz="800" dirty="0"/>
          </a:p>
          <a:p>
            <a:pPr marL="0" indent="0">
              <a:buNone/>
            </a:pPr>
            <a:r>
              <a:rPr lang="en-US" sz="800" dirty="0"/>
              <a:t>[5] </a:t>
            </a:r>
            <a:r>
              <a:rPr lang="en-US" sz="800" b="0" i="0" u="none" strike="noStrike" dirty="0">
                <a:effectLst/>
                <a:latin typeface="Times New Roman" panose="02020603050405020304" pitchFamily="18" charset="0"/>
              </a:rPr>
              <a:t>Beebe, B., &amp; </a:t>
            </a:r>
            <a:r>
              <a:rPr lang="en-US" sz="800" b="0" i="0" u="none" strike="noStrike" dirty="0" err="1">
                <a:effectLst/>
                <a:latin typeface="Times New Roman" panose="02020603050405020304" pitchFamily="18" charset="0"/>
              </a:rPr>
              <a:t>Fromer</a:t>
            </a:r>
            <a:r>
              <a:rPr lang="en-US" sz="800" b="0" i="0" u="none" strike="noStrike" dirty="0">
                <a:effectLst/>
                <a:latin typeface="Times New Roman" panose="02020603050405020304" pitchFamily="18" charset="0"/>
              </a:rPr>
              <a:t>, J. C. (2018). Are we running out of trademarks? An empirical study of trademark depletion and congestion. </a:t>
            </a:r>
            <a:r>
              <a:rPr lang="en-US" sz="800" b="0" i="1" u="none" strike="noStrike" dirty="0">
                <a:effectLst/>
                <a:latin typeface="Times New Roman" panose="02020603050405020304" pitchFamily="18" charset="0"/>
              </a:rPr>
              <a:t>Harvard Law Review </a:t>
            </a:r>
            <a:r>
              <a:rPr lang="en-US" sz="800" b="0" i="0" u="none" strike="noStrike" dirty="0">
                <a:effectLst/>
                <a:latin typeface="Times New Roman" panose="02020603050405020304" pitchFamily="18" charset="0"/>
              </a:rPr>
              <a:t>, </a:t>
            </a:r>
            <a:r>
              <a:rPr lang="en-US" sz="800" b="0" i="1" u="none" strike="noStrike" dirty="0">
                <a:effectLst/>
                <a:latin typeface="Times New Roman" panose="02020603050405020304" pitchFamily="18" charset="0"/>
              </a:rPr>
              <a:t>131</a:t>
            </a:r>
            <a:r>
              <a:rPr lang="en-US" sz="800" b="0" i="0" u="none" strike="noStrike" dirty="0">
                <a:effectLst/>
                <a:latin typeface="Times New Roman" panose="02020603050405020304" pitchFamily="18" charset="0"/>
              </a:rPr>
              <a:t>(4). </a:t>
            </a:r>
          </a:p>
          <a:p>
            <a:pPr marL="0" indent="0">
              <a:buNone/>
            </a:pPr>
            <a:r>
              <a:rPr lang="en-US" sz="800" dirty="0"/>
              <a:t>[6] </a:t>
            </a:r>
            <a:r>
              <a:rPr lang="en-US" sz="800" b="0" i="0" u="none" strike="noStrike" dirty="0">
                <a:effectLst/>
                <a:latin typeface="Times New Roman" panose="02020603050405020304" pitchFamily="18" charset="0"/>
              </a:rPr>
              <a:t>Simonson, A. (2022, June 23). </a:t>
            </a:r>
            <a:r>
              <a:rPr lang="en-US" sz="800" b="0" i="1" u="none" strike="noStrike" dirty="0">
                <a:effectLst/>
                <a:latin typeface="Times New Roman" panose="02020603050405020304" pitchFamily="18" charset="0"/>
              </a:rPr>
              <a:t>Ohio State University wins trademark for the word 'the'</a:t>
            </a:r>
            <a:r>
              <a:rPr lang="en-US" sz="800" b="0" i="0" u="none" strike="noStrike" dirty="0">
                <a:effectLst/>
                <a:latin typeface="Times New Roman" panose="02020603050405020304" pitchFamily="18" charset="0"/>
              </a:rPr>
              <a:t>. CNN. Retrieved September 5, 2022, from </a:t>
            </a:r>
            <a:r>
              <a:rPr lang="en-US" sz="800" b="0" i="0" u="sng" strike="noStrike" dirty="0">
                <a:solidFill>
                  <a:srgbClr val="1155CC"/>
                </a:solidFill>
                <a:effectLst/>
                <a:latin typeface="Times New Roman" panose="02020603050405020304" pitchFamily="18" charset="0"/>
                <a:hlinkClick r:id="rId6"/>
              </a:rPr>
              <a:t>https://www.cnn.com/2022/06/23/us/ohio-state-university-trademarks-the/index.html</a:t>
            </a:r>
            <a:endParaRPr lang="en-US" sz="800" dirty="0">
              <a:solidFill>
                <a:srgbClr val="000000"/>
              </a:solidFill>
              <a:latin typeface="Times New Roman" panose="02020603050405020304" pitchFamily="18" charset="0"/>
            </a:endParaRPr>
          </a:p>
          <a:p>
            <a:pPr marL="0" indent="0">
              <a:buNone/>
            </a:pPr>
            <a:r>
              <a:rPr lang="en-US" sz="800" dirty="0">
                <a:latin typeface="Times New Roman" panose="02020603050405020304" pitchFamily="18" charset="0"/>
              </a:rPr>
              <a:t>[7]</a:t>
            </a:r>
            <a:r>
              <a:rPr lang="en-US" sz="800" b="0" i="0" u="none" strike="noStrike" dirty="0">
                <a:effectLst/>
                <a:latin typeface="Times New Roman" panose="02020603050405020304" pitchFamily="18" charset="0"/>
              </a:rPr>
              <a:t> Morales, X. (2022, January 7). </a:t>
            </a:r>
            <a:r>
              <a:rPr lang="en-US" sz="800" b="0" i="1" u="none" strike="noStrike" dirty="0">
                <a:effectLst/>
                <a:latin typeface="Times New Roman" panose="02020603050405020304" pitchFamily="18" charset="0"/>
              </a:rPr>
              <a:t>This sick trademark - trademarks owned by Taylor Swift</a:t>
            </a:r>
            <a:r>
              <a:rPr lang="en-US" sz="800" b="0" i="0" u="none" strike="noStrike" dirty="0">
                <a:effectLst/>
                <a:latin typeface="Times New Roman" panose="02020603050405020304" pitchFamily="18" charset="0"/>
              </a:rPr>
              <a:t>. Secure Your Trademark. Retrieved September 5, 2022, from </a:t>
            </a:r>
            <a:r>
              <a:rPr lang="en-US" sz="800" b="0" i="0" u="sng" strike="noStrike" dirty="0">
                <a:solidFill>
                  <a:srgbClr val="1155CC"/>
                </a:solidFill>
                <a:effectLst/>
                <a:latin typeface="Times New Roman" panose="02020603050405020304" pitchFamily="18" charset="0"/>
                <a:hlinkClick r:id="rId7"/>
              </a:rPr>
              <a:t>https://secureyourtrademark.com/blog/taylor-swift/</a:t>
            </a:r>
            <a:r>
              <a:rPr lang="en-US" sz="800" b="0" i="0" u="none" strike="noStrike" dirty="0">
                <a:solidFill>
                  <a:srgbClr val="000000"/>
                </a:solidFill>
                <a:effectLst/>
                <a:latin typeface="Times New Roman" panose="02020603050405020304" pitchFamily="18" charset="0"/>
              </a:rPr>
              <a:t> </a:t>
            </a:r>
          </a:p>
          <a:p>
            <a:pPr marL="0" indent="0">
              <a:buNone/>
            </a:pPr>
            <a:r>
              <a:rPr lang="en-US" sz="800" dirty="0"/>
              <a:t>[8] </a:t>
            </a:r>
            <a:r>
              <a:rPr lang="en-US" sz="800" b="0" i="0" u="none" strike="noStrike" dirty="0">
                <a:effectLst/>
                <a:latin typeface="Times New Roman" panose="02020603050405020304" pitchFamily="18" charset="0"/>
              </a:rPr>
              <a:t>Tiffany, K. (2019, April 19). </a:t>
            </a:r>
            <a:r>
              <a:rPr lang="en-US" sz="800" b="0" i="1" u="none" strike="noStrike" dirty="0">
                <a:effectLst/>
                <a:latin typeface="Times New Roman" panose="02020603050405020304" pitchFamily="18" charset="0"/>
              </a:rPr>
              <a:t>Why celebrities try to trademark their catchphrases and Baby Names</a:t>
            </a:r>
            <a:r>
              <a:rPr lang="en-US" sz="800" b="0" i="0" u="none" strike="noStrike" dirty="0">
                <a:effectLst/>
                <a:latin typeface="Times New Roman" panose="02020603050405020304" pitchFamily="18" charset="0"/>
              </a:rPr>
              <a:t>. Vox. Retrieved September 5, 2022, from </a:t>
            </a:r>
            <a:r>
              <a:rPr lang="en-US" sz="800" b="0" i="0" u="none" strike="noStrike" dirty="0">
                <a:effectLst/>
                <a:latin typeface="Times New Roman" panose="02020603050405020304" pitchFamily="18" charset="0"/>
                <a:hlinkClick r:id="rId8"/>
              </a:rPr>
              <a:t>https://www.vox.com/the-goods/2019/4/19/18507920/celebrity-trademark-history-baby-names-taylor-swift</a:t>
            </a:r>
            <a:r>
              <a:rPr lang="en-US" sz="800" b="0" i="0" u="none" strike="noStrike" dirty="0">
                <a:effectLst/>
                <a:latin typeface="Times New Roman" panose="02020603050405020304" pitchFamily="18" charset="0"/>
              </a:rPr>
              <a:t>   </a:t>
            </a:r>
          </a:p>
          <a:p>
            <a:pPr marL="0" indent="0">
              <a:buNone/>
            </a:pPr>
            <a:r>
              <a:rPr lang="en-US" sz="800" dirty="0">
                <a:latin typeface="Times New Roman" panose="02020603050405020304" pitchFamily="18" charset="0"/>
              </a:rPr>
              <a:t>[9] </a:t>
            </a:r>
            <a:r>
              <a:rPr lang="en-US" sz="800" b="0" i="0" u="none" strike="noStrike" dirty="0">
                <a:effectLst/>
                <a:latin typeface="Times New Roman" panose="02020603050405020304" pitchFamily="18" charset="0"/>
              </a:rPr>
              <a:t>The Legislative Process: Overview (video) - congress. Congress.gov. (n.d.). Retrieved September 5, 2022, from </a:t>
            </a:r>
            <a:r>
              <a:rPr lang="en-US" sz="800" b="0" i="0" u="sng" strike="noStrike" dirty="0">
                <a:solidFill>
                  <a:srgbClr val="1155CC"/>
                </a:solidFill>
                <a:effectLst/>
                <a:latin typeface="Times New Roman" panose="02020603050405020304" pitchFamily="18" charset="0"/>
                <a:hlinkClick r:id="rId9"/>
              </a:rPr>
              <a:t>https://www.congress.gov/legislative-process</a:t>
            </a:r>
            <a:r>
              <a:rPr lang="en-US" sz="800" b="0" i="0" u="none" strike="noStrike" dirty="0">
                <a:solidFill>
                  <a:srgbClr val="000000"/>
                </a:solidFill>
                <a:effectLst/>
                <a:latin typeface="Times New Roman" panose="02020603050405020304" pitchFamily="18" charset="0"/>
              </a:rPr>
              <a:t> </a:t>
            </a:r>
            <a:endParaRPr lang="en-US" sz="800" dirty="0">
              <a:solidFill>
                <a:srgbClr val="000000"/>
              </a:solidFill>
              <a:latin typeface="Times New Roman" panose="02020603050405020304" pitchFamily="18" charset="0"/>
            </a:endParaRPr>
          </a:p>
          <a:p>
            <a:pPr marL="0" indent="0">
              <a:buNone/>
            </a:pPr>
            <a:r>
              <a:rPr lang="en-US" sz="800" dirty="0"/>
              <a:t>[10] </a:t>
            </a:r>
            <a:r>
              <a:rPr lang="en-US" sz="800" b="0" i="0" u="none" strike="noStrike" dirty="0">
                <a:effectLst/>
                <a:latin typeface="Times New Roman" panose="02020603050405020304" pitchFamily="18" charset="0"/>
              </a:rPr>
              <a:t>Friedmann, D. (2015). </a:t>
            </a:r>
            <a:r>
              <a:rPr lang="en-US" sz="800" b="0" i="1" u="none" strike="noStrike" dirty="0">
                <a:effectLst/>
                <a:latin typeface="Times New Roman" panose="02020603050405020304" pitchFamily="18" charset="0"/>
              </a:rPr>
              <a:t>Trademarks and social media: Towards algorithmic justice</a:t>
            </a:r>
            <a:r>
              <a:rPr lang="en-US" sz="800" b="0" i="0" u="none" strike="noStrike" dirty="0">
                <a:effectLst/>
                <a:latin typeface="Times New Roman" panose="02020603050405020304" pitchFamily="18" charset="0"/>
              </a:rPr>
              <a:t>. Edward Elgar. </a:t>
            </a:r>
          </a:p>
          <a:p>
            <a:pPr marL="0" indent="0">
              <a:buNone/>
            </a:pPr>
            <a:r>
              <a:rPr lang="en-US" sz="800" dirty="0">
                <a:latin typeface="Times New Roman" panose="02020603050405020304" pitchFamily="18" charset="0"/>
              </a:rPr>
              <a:t>[11] </a:t>
            </a:r>
            <a:r>
              <a:rPr lang="en-US" sz="800" b="0" i="0" u="none" strike="noStrike" dirty="0">
                <a:effectLst/>
                <a:latin typeface="Times New Roman" panose="02020603050405020304" pitchFamily="18" charset="0"/>
              </a:rPr>
              <a:t>Connors, E. (2018). Trademarks and Twitter: The Costs and Benefits of Social Media on Trademark Strength, and What This Means for Internet-Savvy Celebs. </a:t>
            </a:r>
            <a:r>
              <a:rPr lang="en-US" sz="800" b="0" i="1" u="none" strike="noStrike" dirty="0">
                <a:effectLst/>
                <a:latin typeface="Times New Roman" panose="02020603050405020304" pitchFamily="18" charset="0"/>
              </a:rPr>
              <a:t>New England Law Review</a:t>
            </a:r>
            <a:r>
              <a:rPr lang="en-US" sz="800" b="0" i="0" u="none" strike="noStrike" dirty="0">
                <a:effectLst/>
                <a:latin typeface="Times New Roman" panose="02020603050405020304" pitchFamily="18" charset="0"/>
              </a:rPr>
              <a:t>, </a:t>
            </a:r>
            <a:r>
              <a:rPr lang="en-US" sz="800" b="0" i="1" u="none" strike="noStrike" dirty="0">
                <a:effectLst/>
                <a:latin typeface="Times New Roman" panose="02020603050405020304" pitchFamily="18" charset="0"/>
              </a:rPr>
              <a:t>52</a:t>
            </a:r>
            <a:r>
              <a:rPr lang="en-US" sz="800" b="0" i="0" u="none" strike="noStrike" dirty="0">
                <a:effectLst/>
                <a:latin typeface="Times New Roman" panose="02020603050405020304" pitchFamily="18" charset="0"/>
              </a:rPr>
              <a:t>(2), 189–213. </a:t>
            </a:r>
          </a:p>
          <a:p>
            <a:pPr marL="0" indent="0">
              <a:buNone/>
            </a:pPr>
            <a:r>
              <a:rPr lang="en-US" sz="800" dirty="0">
                <a:latin typeface="Times New Roman" panose="02020603050405020304" pitchFamily="18" charset="0"/>
              </a:rPr>
              <a:t>[12] </a:t>
            </a:r>
            <a:r>
              <a:rPr lang="en-US" sz="800" i="1" dirty="0">
                <a:effectLst/>
              </a:rPr>
              <a:t>Statistics and historical comparison</a:t>
            </a:r>
            <a:r>
              <a:rPr lang="en-US" sz="800" dirty="0">
                <a:effectLst/>
              </a:rPr>
              <a:t>. GovTrack.us. (n.d.). Retrieved September 8, 2022, from </a:t>
            </a:r>
            <a:r>
              <a:rPr lang="en-US" sz="800" dirty="0">
                <a:effectLst/>
                <a:hlinkClick r:id="rId10"/>
              </a:rPr>
              <a:t>https://www.govtrack.us/congress/bills/statistics</a:t>
            </a:r>
            <a:r>
              <a:rPr lang="en-US" sz="800" dirty="0">
                <a:effectLst/>
              </a:rPr>
              <a:t>   </a:t>
            </a:r>
          </a:p>
          <a:p>
            <a:pPr marL="0" indent="0">
              <a:buNone/>
            </a:pPr>
            <a:endParaRPr lang="en-US" sz="800" dirty="0"/>
          </a:p>
        </p:txBody>
      </p:sp>
      <p:sp>
        <p:nvSpPr>
          <p:cNvPr id="4" name="Footer Placeholder 3"/>
          <p:cNvSpPr>
            <a:spLocks noGrp="1"/>
          </p:cNvSpPr>
          <p:nvPr>
            <p:ph type="ftr" sz="quarter" idx="11"/>
          </p:nvPr>
        </p:nvSpPr>
        <p:spPr/>
        <p:txBody>
          <a:bodyPr/>
          <a:lstStyle/>
          <a:p>
            <a:r>
              <a:rPr lang="sk-SK"/>
              <a:t>© 2022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23</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err="1"/>
              <a:t>Timory</a:t>
            </a:r>
            <a:r>
              <a:rPr lang="en-US" sz="1400" dirty="0"/>
              <a:t> Goggin</a:t>
            </a:r>
          </a:p>
        </p:txBody>
      </p:sp>
    </p:spTree>
    <p:extLst>
      <p:ext uri="{BB962C8B-B14F-4D97-AF65-F5344CB8AC3E}">
        <p14:creationId xmlns:p14="http://schemas.microsoft.com/office/powerpoint/2010/main" val="34049051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AI-Generated Art: Caution Advised</a:t>
            </a:r>
            <a:endParaRPr lang="en-US" dirty="0">
              <a:ea typeface="Cambria"/>
            </a:endParaRP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Mich </a:t>
            </a:r>
            <a:r>
              <a:rPr lang="en-US" dirty="0" err="1"/>
              <a:t>Toryu</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2022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24</a:t>
            </a:fld>
            <a:endParaRPr lang="en-US"/>
          </a:p>
        </p:txBody>
      </p:sp>
    </p:spTree>
    <p:extLst>
      <p:ext uri="{BB962C8B-B14F-4D97-AF65-F5344CB8AC3E}">
        <p14:creationId xmlns:p14="http://schemas.microsoft.com/office/powerpoint/2010/main" val="13545695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is AI Art Generated?</a:t>
            </a:r>
          </a:p>
        </p:txBody>
      </p:sp>
      <p:sp>
        <p:nvSpPr>
          <p:cNvPr id="3" name="Content Placeholder 2"/>
          <p:cNvSpPr>
            <a:spLocks noGrp="1"/>
          </p:cNvSpPr>
          <p:nvPr>
            <p:ph sz="half" idx="1"/>
          </p:nvPr>
        </p:nvSpPr>
        <p:spPr/>
        <p:txBody>
          <a:bodyPr vert="horz" lIns="91436" tIns="45718" rIns="91436" bIns="45718" rtlCol="0" anchor="t">
            <a:normAutofit fontScale="92500" lnSpcReduction="10000"/>
          </a:bodyPr>
          <a:lstStyle/>
          <a:p>
            <a:pPr marL="205740" indent="-205740"/>
            <a:r>
              <a:rPr lang="en-US" dirty="0"/>
              <a:t>AI "learns" art styles by being fed thousands of images</a:t>
            </a:r>
          </a:p>
          <a:p>
            <a:pPr marL="411480" lvl="1" indent="-205740"/>
            <a:r>
              <a:rPr lang="en-US" dirty="0">
                <a:ea typeface="Cambria"/>
              </a:rPr>
              <a:t>Adversarial networks: one leg generates, another chooses [1]</a:t>
            </a:r>
          </a:p>
          <a:p>
            <a:pPr marL="205740" indent="-205740"/>
            <a:r>
              <a:rPr lang="en-US" dirty="0">
                <a:ea typeface="Cambria"/>
              </a:rPr>
              <a:t>Users sift through AI-generated images to find one that they can assign value to</a:t>
            </a:r>
          </a:p>
          <a:p>
            <a:pPr marL="205740" indent="-205740"/>
            <a:r>
              <a:rPr lang="en-US" dirty="0">
                <a:ea typeface="Cambria"/>
              </a:rPr>
              <a:t>Lots of AI art generates deformed versions what we would typically see in human art</a:t>
            </a:r>
          </a:p>
          <a:p>
            <a:pPr marL="205740" indent="-205740"/>
            <a:r>
              <a:rPr lang="en-US" dirty="0">
                <a:ea typeface="Cambria"/>
              </a:rPr>
              <a:t>Users can input prompts</a:t>
            </a:r>
          </a:p>
          <a:p>
            <a:pPr marL="411480" lvl="1" indent="-205740"/>
            <a:r>
              <a:rPr lang="en-US" dirty="0">
                <a:ea typeface="Cambria"/>
              </a:rPr>
              <a:t>Databases with photos corresponding to words [10]</a:t>
            </a:r>
          </a:p>
          <a:p>
            <a:pPr marL="205740" indent="-205740"/>
            <a:endParaRPr lang="en-US" dirty="0">
              <a:ea typeface="Cambria"/>
            </a:endParaRPr>
          </a:p>
        </p:txBody>
      </p:sp>
      <p:sp>
        <p:nvSpPr>
          <p:cNvPr id="5" name="Footer Placeholder 4"/>
          <p:cNvSpPr>
            <a:spLocks noGrp="1"/>
          </p:cNvSpPr>
          <p:nvPr>
            <p:ph type="ftr" sz="quarter" idx="11"/>
          </p:nvPr>
        </p:nvSpPr>
        <p:spPr/>
        <p:txBody>
          <a:bodyPr/>
          <a:lstStyle/>
          <a:p>
            <a:r>
              <a:rPr lang="sk-SK"/>
              <a:t>© 2022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25</a:t>
            </a:fld>
            <a:endParaRPr lang="en-US"/>
          </a:p>
        </p:txBody>
      </p:sp>
      <p:sp>
        <p:nvSpPr>
          <p:cNvPr id="7" name="TextBox 6"/>
          <p:cNvSpPr txBox="1"/>
          <p:nvPr/>
        </p:nvSpPr>
        <p:spPr>
          <a:xfrm>
            <a:off x="6847114" y="372337"/>
            <a:ext cx="2179682" cy="307777"/>
          </a:xfrm>
          <a:prstGeom prst="rect">
            <a:avLst/>
          </a:prstGeom>
          <a:noFill/>
        </p:spPr>
        <p:txBody>
          <a:bodyPr wrap="square" lIns="91440" tIns="45720" rIns="91440" bIns="45720" rtlCol="0" anchor="t">
            <a:spAutoFit/>
          </a:bodyPr>
          <a:lstStyle/>
          <a:p>
            <a:pPr algn="r"/>
            <a:r>
              <a:rPr lang="en-US" sz="1400" dirty="0">
                <a:latin typeface="+mj-lt"/>
              </a:rPr>
              <a:t>Mich </a:t>
            </a:r>
            <a:r>
              <a:rPr lang="en-US" sz="1400" dirty="0" err="1">
                <a:latin typeface="+mj-lt"/>
              </a:rPr>
              <a:t>Toryu</a:t>
            </a:r>
            <a:endParaRPr lang="en-US" dirty="0" err="1"/>
          </a:p>
        </p:txBody>
      </p:sp>
      <p:pic>
        <p:nvPicPr>
          <p:cNvPr id="8" name="Picture 8" descr="A picture containing nature, sky, mountain, outdoor&#10;&#10;Description automatically generated">
            <a:extLst>
              <a:ext uri="{FF2B5EF4-FFF2-40B4-BE49-F238E27FC236}">
                <a16:creationId xmlns:a16="http://schemas.microsoft.com/office/drawing/2014/main" id="{C6E4826A-122C-5C7E-F0AF-34EC1B610BF6}"/>
              </a:ext>
            </a:extLst>
          </p:cNvPr>
          <p:cNvPicPr>
            <a:picLocks noChangeAspect="1"/>
          </p:cNvPicPr>
          <p:nvPr/>
        </p:nvPicPr>
        <p:blipFill>
          <a:blip r:embed="rId3"/>
          <a:stretch>
            <a:fillRect/>
          </a:stretch>
        </p:blipFill>
        <p:spPr>
          <a:xfrm>
            <a:off x="6525938" y="2816114"/>
            <a:ext cx="1713515" cy="1708589"/>
          </a:xfrm>
          <a:prstGeom prst="rect">
            <a:avLst/>
          </a:prstGeom>
          <a:ln w="12700">
            <a:solidFill>
              <a:schemeClr val="bg1"/>
            </a:solidFill>
          </a:ln>
        </p:spPr>
      </p:pic>
      <p:sp>
        <p:nvSpPr>
          <p:cNvPr id="9" name="Content Placeholder 2">
            <a:extLst>
              <a:ext uri="{FF2B5EF4-FFF2-40B4-BE49-F238E27FC236}">
                <a16:creationId xmlns:a16="http://schemas.microsoft.com/office/drawing/2014/main" id="{07D29423-5F19-E560-90BD-F7D5160D0096}"/>
              </a:ext>
            </a:extLst>
          </p:cNvPr>
          <p:cNvSpPr txBox="1">
            <a:spLocks/>
          </p:cNvSpPr>
          <p:nvPr/>
        </p:nvSpPr>
        <p:spPr>
          <a:xfrm>
            <a:off x="5789556" y="4520106"/>
            <a:ext cx="3177081" cy="411547"/>
          </a:xfrm>
          <a:prstGeom prst="rect">
            <a:avLst/>
          </a:prstGeom>
        </p:spPr>
        <p:txBody>
          <a:bodyPr vert="horz" lIns="91436" tIns="45718" rIns="91436" bIns="45718" rtlCol="0" anchor="t">
            <a:normAutofit fontScale="55000" lnSpcReduction="20000"/>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9pPr>
          </a:lstStyle>
          <a:p>
            <a:pPr marL="0" indent="0" algn="ctr">
              <a:buNone/>
            </a:pPr>
            <a:r>
              <a:rPr lang="en-US" i="1" dirty="0">
                <a:ea typeface="Cambria"/>
              </a:rPr>
              <a:t>Image created on </a:t>
            </a:r>
            <a:r>
              <a:rPr lang="en-US" i="1" dirty="0" err="1">
                <a:ea typeface="Cambria"/>
              </a:rPr>
              <a:t>nightcafe.studio</a:t>
            </a:r>
            <a:r>
              <a:rPr lang="en-US" i="1" dirty="0">
                <a:ea typeface="Cambria"/>
              </a:rPr>
              <a:t> using the prompt "Social Implications of Information Processing"</a:t>
            </a:r>
            <a:endParaRPr lang="en-US" i="1">
              <a:ea typeface="Cambria"/>
            </a:endParaRPr>
          </a:p>
          <a:p>
            <a:pPr marL="205740" indent="-205740"/>
            <a:endParaRPr lang="en-US" dirty="0">
              <a:ea typeface="Cambria"/>
            </a:endParaRPr>
          </a:p>
        </p:txBody>
      </p:sp>
      <p:pic>
        <p:nvPicPr>
          <p:cNvPr id="10" name="Picture 10">
            <a:extLst>
              <a:ext uri="{FF2B5EF4-FFF2-40B4-BE49-F238E27FC236}">
                <a16:creationId xmlns:a16="http://schemas.microsoft.com/office/drawing/2014/main" id="{B422CF95-6EFA-C031-DA92-444A8541BB71}"/>
              </a:ext>
            </a:extLst>
          </p:cNvPr>
          <p:cNvPicPr>
            <a:picLocks noChangeAspect="1"/>
          </p:cNvPicPr>
          <p:nvPr/>
        </p:nvPicPr>
        <p:blipFill rotWithShape="1">
          <a:blip r:embed="rId4"/>
          <a:srcRect l="5924" r="6284" b="1036"/>
          <a:stretch/>
        </p:blipFill>
        <p:spPr>
          <a:xfrm>
            <a:off x="6065170" y="1233918"/>
            <a:ext cx="2635815" cy="1027769"/>
          </a:xfrm>
          <a:prstGeom prst="rect">
            <a:avLst/>
          </a:prstGeom>
          <a:ln w="12700">
            <a:solidFill>
              <a:schemeClr val="bg1"/>
            </a:solidFill>
          </a:ln>
        </p:spPr>
      </p:pic>
      <p:sp>
        <p:nvSpPr>
          <p:cNvPr id="11" name="Content Placeholder 2">
            <a:extLst>
              <a:ext uri="{FF2B5EF4-FFF2-40B4-BE49-F238E27FC236}">
                <a16:creationId xmlns:a16="http://schemas.microsoft.com/office/drawing/2014/main" id="{3AE853DC-D481-6CE1-43AE-833C77C1CD4B}"/>
              </a:ext>
            </a:extLst>
          </p:cNvPr>
          <p:cNvSpPr txBox="1">
            <a:spLocks/>
          </p:cNvSpPr>
          <p:nvPr/>
        </p:nvSpPr>
        <p:spPr>
          <a:xfrm>
            <a:off x="5789556" y="2369136"/>
            <a:ext cx="3177081" cy="411547"/>
          </a:xfrm>
          <a:prstGeom prst="rect">
            <a:avLst/>
          </a:prstGeom>
        </p:spPr>
        <p:txBody>
          <a:bodyPr vert="horz" lIns="91436" tIns="45718" rIns="91436" bIns="45718" rtlCol="0" anchor="t">
            <a:norm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9pPr>
          </a:lstStyle>
          <a:p>
            <a:pPr marL="0" indent="0" algn="ctr">
              <a:buNone/>
            </a:pPr>
            <a:r>
              <a:rPr lang="en-US" sz="1000" i="1" dirty="0">
                <a:ea typeface="Cambria"/>
              </a:rPr>
              <a:t>AI-generated portraits</a:t>
            </a:r>
            <a:endParaRPr lang="en-US" sz="1000">
              <a:ea typeface="Cambria"/>
            </a:endParaRPr>
          </a:p>
          <a:p>
            <a:pPr marL="205740" indent="-205740"/>
            <a:endParaRPr lang="en-US" dirty="0">
              <a:ea typeface="Cambria"/>
            </a:endParaRPr>
          </a:p>
        </p:txBody>
      </p:sp>
    </p:spTree>
    <p:extLst>
      <p:ext uri="{BB962C8B-B14F-4D97-AF65-F5344CB8AC3E}">
        <p14:creationId xmlns:p14="http://schemas.microsoft.com/office/powerpoint/2010/main" val="780035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Does Ai Art fall under Fair Use?</a:t>
            </a:r>
          </a:p>
        </p:txBody>
      </p:sp>
      <p:sp>
        <p:nvSpPr>
          <p:cNvPr id="3" name="Content Placeholder 2"/>
          <p:cNvSpPr>
            <a:spLocks noGrp="1"/>
          </p:cNvSpPr>
          <p:nvPr>
            <p:ph sz="half" idx="1"/>
          </p:nvPr>
        </p:nvSpPr>
        <p:spPr/>
        <p:txBody>
          <a:bodyPr vert="horz" lIns="91436" tIns="45718" rIns="91436" bIns="45718" rtlCol="0" anchor="t">
            <a:normAutofit lnSpcReduction="10000"/>
          </a:bodyPr>
          <a:lstStyle/>
          <a:p>
            <a:pPr marL="205740" indent="-205740"/>
            <a:r>
              <a:rPr lang="en-US" dirty="0"/>
              <a:t>Images used to train AI had to come from somewhere</a:t>
            </a:r>
            <a:endParaRPr lang="en-US" dirty="0">
              <a:ea typeface="Cambria"/>
            </a:endParaRPr>
          </a:p>
          <a:p>
            <a:pPr marL="411480" lvl="1" indent="-205740"/>
            <a:r>
              <a:rPr lang="en-US" dirty="0">
                <a:ea typeface="Cambria"/>
              </a:rPr>
              <a:t>Some datasets are public domain [3]</a:t>
            </a:r>
          </a:p>
          <a:p>
            <a:pPr marL="205740" indent="-205740"/>
            <a:r>
              <a:rPr lang="en-US" dirty="0">
                <a:ea typeface="Cambria"/>
              </a:rPr>
              <a:t>Many art generation tools commercialize the images their users generate [2]</a:t>
            </a:r>
          </a:p>
          <a:p>
            <a:pPr marL="205740" indent="-205740"/>
            <a:r>
              <a:rPr lang="en-US" dirty="0">
                <a:ea typeface="Cambria"/>
              </a:rPr>
              <a:t>AI is trained on collections of art</a:t>
            </a:r>
          </a:p>
          <a:p>
            <a:pPr marL="205740" indent="-205740"/>
            <a:r>
              <a:rPr lang="en-US" dirty="0">
                <a:ea typeface="Cambria"/>
              </a:rPr>
              <a:t>Does AI art take the market of human art?</a:t>
            </a:r>
          </a:p>
          <a:p>
            <a:pPr marL="411480" lvl="1" indent="-205740"/>
            <a:r>
              <a:rPr lang="en-US" dirty="0">
                <a:ea typeface="Cambria"/>
              </a:rPr>
              <a:t>Market impact is highest when the new work substitutes the used work [4] </a:t>
            </a:r>
          </a:p>
          <a:p>
            <a:pPr marL="205740" indent="-205740"/>
            <a:endParaRPr lang="en-US" dirty="0">
              <a:ea typeface="Cambria"/>
            </a:endParaRPr>
          </a:p>
          <a:p>
            <a:pPr marL="205740" indent="-205740"/>
            <a:endParaRPr lang="en-US" dirty="0">
              <a:ea typeface="Cambria"/>
            </a:endParaRPr>
          </a:p>
          <a:p>
            <a:pPr marL="411480" lvl="1" indent="-205740"/>
            <a:endParaRPr lang="en-US" dirty="0">
              <a:ea typeface="Cambria"/>
            </a:endParaRPr>
          </a:p>
        </p:txBody>
      </p:sp>
      <p:sp>
        <p:nvSpPr>
          <p:cNvPr id="5" name="Footer Placeholder 4"/>
          <p:cNvSpPr>
            <a:spLocks noGrp="1"/>
          </p:cNvSpPr>
          <p:nvPr>
            <p:ph type="ftr" sz="quarter" idx="11"/>
          </p:nvPr>
        </p:nvSpPr>
        <p:spPr/>
        <p:txBody>
          <a:bodyPr/>
          <a:lstStyle/>
          <a:p>
            <a:r>
              <a:rPr lang="sk-SK"/>
              <a:t>© 2022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26</a:t>
            </a:fld>
            <a:endParaRPr lang="en-US"/>
          </a:p>
        </p:txBody>
      </p:sp>
      <p:sp>
        <p:nvSpPr>
          <p:cNvPr id="7" name="TextBox 6"/>
          <p:cNvSpPr txBox="1"/>
          <p:nvPr/>
        </p:nvSpPr>
        <p:spPr>
          <a:xfrm>
            <a:off x="6847114" y="372337"/>
            <a:ext cx="2179682" cy="307777"/>
          </a:xfrm>
          <a:prstGeom prst="rect">
            <a:avLst/>
          </a:prstGeom>
          <a:noFill/>
        </p:spPr>
        <p:txBody>
          <a:bodyPr wrap="square" lIns="91440" tIns="45720" rIns="91440" bIns="45720" rtlCol="0" anchor="t">
            <a:spAutoFit/>
          </a:bodyPr>
          <a:lstStyle/>
          <a:p>
            <a:pPr algn="r"/>
            <a:r>
              <a:rPr lang="en-US" sz="1400" dirty="0">
                <a:latin typeface="+mj-lt"/>
              </a:rPr>
              <a:t>Mich </a:t>
            </a:r>
            <a:r>
              <a:rPr lang="en-US" sz="1400" dirty="0" err="1">
                <a:latin typeface="+mj-lt"/>
              </a:rPr>
              <a:t>Toryu</a:t>
            </a:r>
            <a:endParaRPr lang="en-US" dirty="0" err="1"/>
          </a:p>
        </p:txBody>
      </p:sp>
      <p:sp>
        <p:nvSpPr>
          <p:cNvPr id="8" name="Content Placeholder 2">
            <a:extLst>
              <a:ext uri="{FF2B5EF4-FFF2-40B4-BE49-F238E27FC236}">
                <a16:creationId xmlns:a16="http://schemas.microsoft.com/office/drawing/2014/main" id="{EC5D1545-C16B-428F-E44F-A328B89716AB}"/>
              </a:ext>
            </a:extLst>
          </p:cNvPr>
          <p:cNvSpPr txBox="1">
            <a:spLocks/>
          </p:cNvSpPr>
          <p:nvPr/>
        </p:nvSpPr>
        <p:spPr>
          <a:xfrm>
            <a:off x="5094890" y="4273770"/>
            <a:ext cx="3733800" cy="3352800"/>
          </a:xfrm>
          <a:prstGeom prst="rect">
            <a:avLst/>
          </a:prstGeom>
        </p:spPr>
        <p:txBody>
          <a:bodyPr vert="horz" lIns="91436" tIns="45718" rIns="91436" bIns="45718" rtlCol="0" anchor="t">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i="1" dirty="0">
                <a:ea typeface="Cambria"/>
              </a:rPr>
              <a:t>Fair use is decided on a sliding scale based on four factors [4]</a:t>
            </a:r>
            <a:endParaRPr lang="en-US" dirty="0"/>
          </a:p>
        </p:txBody>
      </p:sp>
      <p:pic>
        <p:nvPicPr>
          <p:cNvPr id="9" name="Picture 9" descr="Shape, arrow&#10;&#10;Description automatically generated">
            <a:extLst>
              <a:ext uri="{FF2B5EF4-FFF2-40B4-BE49-F238E27FC236}">
                <a16:creationId xmlns:a16="http://schemas.microsoft.com/office/drawing/2014/main" id="{40F2EBA9-251C-A3E8-E5C8-7AFDEEF6778E}"/>
              </a:ext>
            </a:extLst>
          </p:cNvPr>
          <p:cNvPicPr>
            <a:picLocks noChangeAspect="1"/>
          </p:cNvPicPr>
          <p:nvPr/>
        </p:nvPicPr>
        <p:blipFill>
          <a:blip r:embed="rId3"/>
          <a:stretch>
            <a:fillRect/>
          </a:stretch>
        </p:blipFill>
        <p:spPr>
          <a:xfrm>
            <a:off x="5097189" y="1471107"/>
            <a:ext cx="3738398" cy="2689030"/>
          </a:xfrm>
          <a:prstGeom prst="rect">
            <a:avLst/>
          </a:prstGeom>
          <a:ln>
            <a:solidFill>
              <a:schemeClr val="bg1"/>
            </a:solidFill>
          </a:ln>
        </p:spPr>
      </p:pic>
    </p:spTree>
    <p:extLst>
      <p:ext uri="{BB962C8B-B14F-4D97-AF65-F5344CB8AC3E}">
        <p14:creationId xmlns:p14="http://schemas.microsoft.com/office/powerpoint/2010/main" val="24893696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Art Affects the Market of Human Art</a:t>
            </a:r>
          </a:p>
        </p:txBody>
      </p:sp>
      <p:sp>
        <p:nvSpPr>
          <p:cNvPr id="3" name="Content Placeholder 2"/>
          <p:cNvSpPr>
            <a:spLocks noGrp="1"/>
          </p:cNvSpPr>
          <p:nvPr>
            <p:ph sz="half" idx="1"/>
          </p:nvPr>
        </p:nvSpPr>
        <p:spPr/>
        <p:txBody>
          <a:bodyPr vert="horz" lIns="91436" tIns="45718" rIns="91436" bIns="45718" rtlCol="0" anchor="t">
            <a:normAutofit lnSpcReduction="10000"/>
          </a:bodyPr>
          <a:lstStyle/>
          <a:p>
            <a:pPr marL="205740" indent="-205740"/>
            <a:r>
              <a:rPr lang="en-US" dirty="0"/>
              <a:t>Recently, an AI-generated image won an award at the Colorado State Fair</a:t>
            </a:r>
          </a:p>
          <a:p>
            <a:pPr marL="411480" lvl="1" indent="-205740"/>
            <a:r>
              <a:rPr lang="en-US" dirty="0">
                <a:ea typeface="Cambria"/>
              </a:rPr>
              <a:t>Creator spent weeks choosing between generated imagery [5]</a:t>
            </a:r>
          </a:p>
          <a:p>
            <a:pPr marL="205740" indent="-205740"/>
            <a:r>
              <a:rPr lang="en-US" dirty="0"/>
              <a:t>AI art has been auctioned off at over $400k</a:t>
            </a:r>
            <a:endParaRPr lang="en-US" dirty="0">
              <a:ea typeface="Cambria"/>
            </a:endParaRPr>
          </a:p>
          <a:p>
            <a:pPr marL="205740" indent="-205740"/>
            <a:r>
              <a:rPr lang="en-US" dirty="0">
                <a:ea typeface="Cambria"/>
              </a:rPr>
              <a:t>Is AI art a distinguishable category of art?</a:t>
            </a:r>
          </a:p>
          <a:p>
            <a:pPr marL="411480" lvl="1" indent="-205740"/>
            <a:r>
              <a:rPr lang="en-US" dirty="0">
                <a:ea typeface="Cambria"/>
              </a:rPr>
              <a:t>In a survey of participants recruited on Amazon, 75-85% of users were only able to identify 1 out of 5 AI landscapes [6]</a:t>
            </a:r>
          </a:p>
          <a:p>
            <a:pPr marL="411480" lvl="1" indent="-205740"/>
            <a:endParaRPr lang="en-US" dirty="0">
              <a:ea typeface="Cambria"/>
            </a:endParaRPr>
          </a:p>
        </p:txBody>
      </p:sp>
      <p:sp>
        <p:nvSpPr>
          <p:cNvPr id="5" name="Footer Placeholder 4"/>
          <p:cNvSpPr>
            <a:spLocks noGrp="1"/>
          </p:cNvSpPr>
          <p:nvPr>
            <p:ph type="ftr" sz="quarter" idx="11"/>
          </p:nvPr>
        </p:nvSpPr>
        <p:spPr/>
        <p:txBody>
          <a:bodyPr/>
          <a:lstStyle/>
          <a:p>
            <a:r>
              <a:rPr lang="sk-SK"/>
              <a:t>© 2022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27</a:t>
            </a:fld>
            <a:endParaRPr lang="en-US"/>
          </a:p>
        </p:txBody>
      </p:sp>
      <p:sp>
        <p:nvSpPr>
          <p:cNvPr id="7" name="TextBox 6"/>
          <p:cNvSpPr txBox="1"/>
          <p:nvPr/>
        </p:nvSpPr>
        <p:spPr>
          <a:xfrm>
            <a:off x="6847114" y="372337"/>
            <a:ext cx="2179682" cy="307777"/>
          </a:xfrm>
          <a:prstGeom prst="rect">
            <a:avLst/>
          </a:prstGeom>
          <a:noFill/>
        </p:spPr>
        <p:txBody>
          <a:bodyPr wrap="square" lIns="91440" tIns="45720" rIns="91440" bIns="45720" rtlCol="0" anchor="t">
            <a:spAutoFit/>
          </a:bodyPr>
          <a:lstStyle/>
          <a:p>
            <a:pPr algn="r"/>
            <a:r>
              <a:rPr lang="en-US" sz="1400" dirty="0">
                <a:latin typeface="+mj-lt"/>
              </a:rPr>
              <a:t>Mich </a:t>
            </a:r>
            <a:r>
              <a:rPr lang="en-US" sz="1400" dirty="0" err="1">
                <a:latin typeface="+mj-lt"/>
              </a:rPr>
              <a:t>Toryu</a:t>
            </a:r>
            <a:endParaRPr lang="en-US" dirty="0" err="1"/>
          </a:p>
        </p:txBody>
      </p:sp>
      <p:pic>
        <p:nvPicPr>
          <p:cNvPr id="8" name="Picture 8" descr="A picture containing text, indoor, different&#10;&#10;Description automatically generated">
            <a:extLst>
              <a:ext uri="{FF2B5EF4-FFF2-40B4-BE49-F238E27FC236}">
                <a16:creationId xmlns:a16="http://schemas.microsoft.com/office/drawing/2014/main" id="{AD2C7586-DD1B-7E5D-D46D-248961DF2087}"/>
              </a:ext>
            </a:extLst>
          </p:cNvPr>
          <p:cNvPicPr>
            <a:picLocks noChangeAspect="1"/>
          </p:cNvPicPr>
          <p:nvPr/>
        </p:nvPicPr>
        <p:blipFill>
          <a:blip r:embed="rId3"/>
          <a:stretch>
            <a:fillRect/>
          </a:stretch>
        </p:blipFill>
        <p:spPr>
          <a:xfrm>
            <a:off x="4609443" y="1750834"/>
            <a:ext cx="3881272" cy="2173919"/>
          </a:xfrm>
          <a:prstGeom prst="rect">
            <a:avLst/>
          </a:prstGeom>
          <a:ln w="12700">
            <a:solidFill>
              <a:schemeClr val="bg1"/>
            </a:solidFill>
          </a:ln>
        </p:spPr>
      </p:pic>
    </p:spTree>
    <p:extLst>
      <p:ext uri="{BB962C8B-B14F-4D97-AF65-F5344CB8AC3E}">
        <p14:creationId xmlns:p14="http://schemas.microsoft.com/office/powerpoint/2010/main" val="39892201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does our example fit?</a:t>
            </a:r>
          </a:p>
        </p:txBody>
      </p:sp>
      <p:sp>
        <p:nvSpPr>
          <p:cNvPr id="5" name="Footer Placeholder 4"/>
          <p:cNvSpPr>
            <a:spLocks noGrp="1"/>
          </p:cNvSpPr>
          <p:nvPr>
            <p:ph type="ftr" sz="quarter" idx="11"/>
          </p:nvPr>
        </p:nvSpPr>
        <p:spPr/>
        <p:txBody>
          <a:bodyPr/>
          <a:lstStyle/>
          <a:p>
            <a:r>
              <a:rPr lang="sk-SK"/>
              <a:t>© 2022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28</a:t>
            </a:fld>
            <a:endParaRPr lang="en-US"/>
          </a:p>
        </p:txBody>
      </p:sp>
      <p:sp>
        <p:nvSpPr>
          <p:cNvPr id="7" name="TextBox 6"/>
          <p:cNvSpPr txBox="1"/>
          <p:nvPr/>
        </p:nvSpPr>
        <p:spPr>
          <a:xfrm>
            <a:off x="6847114" y="372337"/>
            <a:ext cx="2179682" cy="307777"/>
          </a:xfrm>
          <a:prstGeom prst="rect">
            <a:avLst/>
          </a:prstGeom>
          <a:noFill/>
        </p:spPr>
        <p:txBody>
          <a:bodyPr wrap="square" lIns="91440" tIns="45720" rIns="91440" bIns="45720" rtlCol="0" anchor="t">
            <a:spAutoFit/>
          </a:bodyPr>
          <a:lstStyle/>
          <a:p>
            <a:pPr algn="r"/>
            <a:r>
              <a:rPr lang="en-US" sz="1400" dirty="0">
                <a:latin typeface="+mj-lt"/>
              </a:rPr>
              <a:t>Mich </a:t>
            </a:r>
            <a:r>
              <a:rPr lang="en-US" sz="1400" dirty="0" err="1">
                <a:latin typeface="+mj-lt"/>
              </a:rPr>
              <a:t>Toryu</a:t>
            </a:r>
            <a:endParaRPr lang="en-US" dirty="0" err="1"/>
          </a:p>
        </p:txBody>
      </p:sp>
      <p:pic>
        <p:nvPicPr>
          <p:cNvPr id="9" name="Picture 9" descr="Shape, arrow&#10;&#10;Description automatically generated">
            <a:extLst>
              <a:ext uri="{FF2B5EF4-FFF2-40B4-BE49-F238E27FC236}">
                <a16:creationId xmlns:a16="http://schemas.microsoft.com/office/drawing/2014/main" id="{40F2EBA9-251C-A3E8-E5C8-7AFDEEF6778E}"/>
              </a:ext>
            </a:extLst>
          </p:cNvPr>
          <p:cNvPicPr>
            <a:picLocks noChangeAspect="1"/>
          </p:cNvPicPr>
          <p:nvPr/>
        </p:nvPicPr>
        <p:blipFill>
          <a:blip r:embed="rId3"/>
          <a:stretch>
            <a:fillRect/>
          </a:stretch>
        </p:blipFill>
        <p:spPr>
          <a:xfrm>
            <a:off x="5097189" y="1471107"/>
            <a:ext cx="3738398" cy="2689030"/>
          </a:xfrm>
          <a:prstGeom prst="rect">
            <a:avLst/>
          </a:prstGeom>
          <a:ln>
            <a:solidFill>
              <a:schemeClr val="bg1"/>
            </a:solidFill>
          </a:ln>
        </p:spPr>
      </p:pic>
      <p:pic>
        <p:nvPicPr>
          <p:cNvPr id="12" name="Picture 8" descr="A picture containing nature, sky, mountain, outdoor&#10;&#10;Description automatically generated">
            <a:extLst>
              <a:ext uri="{FF2B5EF4-FFF2-40B4-BE49-F238E27FC236}">
                <a16:creationId xmlns:a16="http://schemas.microsoft.com/office/drawing/2014/main" id="{D65CC77E-16AA-1BB4-928F-57B9B6EE8CB7}"/>
              </a:ext>
            </a:extLst>
          </p:cNvPr>
          <p:cNvPicPr>
            <a:picLocks noChangeAspect="1"/>
          </p:cNvPicPr>
          <p:nvPr/>
        </p:nvPicPr>
        <p:blipFill>
          <a:blip r:embed="rId4"/>
          <a:stretch>
            <a:fillRect/>
          </a:stretch>
        </p:blipFill>
        <p:spPr>
          <a:xfrm>
            <a:off x="766550" y="1473366"/>
            <a:ext cx="2739995" cy="2729521"/>
          </a:xfrm>
          <a:prstGeom prst="rect">
            <a:avLst/>
          </a:prstGeom>
          <a:ln w="12700">
            <a:solidFill>
              <a:schemeClr val="bg1"/>
            </a:solidFill>
          </a:ln>
        </p:spPr>
      </p:pic>
    </p:spTree>
    <p:extLst>
      <p:ext uri="{BB962C8B-B14F-4D97-AF65-F5344CB8AC3E}">
        <p14:creationId xmlns:p14="http://schemas.microsoft.com/office/powerpoint/2010/main" val="405054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Cambria"/>
              </a:rPr>
              <a:t>Ai Art's Accessibility</a:t>
            </a:r>
          </a:p>
        </p:txBody>
      </p:sp>
      <p:sp>
        <p:nvSpPr>
          <p:cNvPr id="3" name="Content Placeholder 2"/>
          <p:cNvSpPr>
            <a:spLocks noGrp="1"/>
          </p:cNvSpPr>
          <p:nvPr>
            <p:ph sz="half" idx="1"/>
          </p:nvPr>
        </p:nvSpPr>
        <p:spPr/>
        <p:txBody>
          <a:bodyPr vert="horz" lIns="91436" tIns="45718" rIns="91436" bIns="45718" rtlCol="0" anchor="t">
            <a:normAutofit/>
          </a:bodyPr>
          <a:lstStyle/>
          <a:p>
            <a:pPr marL="205740" indent="-205740"/>
            <a:r>
              <a:rPr lang="en-US" dirty="0"/>
              <a:t>Art generators pride themselves on increasing the accessibility of art creation</a:t>
            </a:r>
          </a:p>
          <a:p>
            <a:pPr marL="205740" indent="-205740"/>
            <a:r>
              <a:rPr lang="en-US" dirty="0">
                <a:ea typeface="Cambria"/>
              </a:rPr>
              <a:t>Tools for accessibility exist in other mediums</a:t>
            </a:r>
          </a:p>
          <a:p>
            <a:pPr marL="411480" lvl="1" indent="-205740"/>
            <a:r>
              <a:rPr lang="en-US" dirty="0">
                <a:ea typeface="Cambria"/>
              </a:rPr>
              <a:t>Music: sampling</a:t>
            </a:r>
          </a:p>
          <a:p>
            <a:pPr marL="205740" indent="-205740"/>
            <a:r>
              <a:rPr lang="en-US" dirty="0">
                <a:ea typeface="Cambria"/>
              </a:rPr>
              <a:t>Users are still involved [1]</a:t>
            </a:r>
          </a:p>
          <a:p>
            <a:pPr marL="411480" lvl="1" indent="-205740"/>
            <a:r>
              <a:rPr lang="en-US" dirty="0">
                <a:ea typeface="Cambria"/>
              </a:rPr>
              <a:t>At what point does the process become un-artful?</a:t>
            </a:r>
          </a:p>
          <a:p>
            <a:pPr marL="205740" indent="-205740"/>
            <a:endParaRPr lang="en-US" dirty="0">
              <a:ea typeface="Cambria"/>
            </a:endParaRPr>
          </a:p>
        </p:txBody>
      </p:sp>
      <p:sp>
        <p:nvSpPr>
          <p:cNvPr id="5" name="Footer Placeholder 4"/>
          <p:cNvSpPr>
            <a:spLocks noGrp="1"/>
          </p:cNvSpPr>
          <p:nvPr>
            <p:ph type="ftr" sz="quarter" idx="11"/>
          </p:nvPr>
        </p:nvSpPr>
        <p:spPr/>
        <p:txBody>
          <a:bodyPr/>
          <a:lstStyle/>
          <a:p>
            <a:r>
              <a:rPr lang="sk-SK"/>
              <a:t>© 2022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29</a:t>
            </a:fld>
            <a:endParaRPr lang="en-US"/>
          </a:p>
        </p:txBody>
      </p:sp>
      <p:sp>
        <p:nvSpPr>
          <p:cNvPr id="7" name="TextBox 6"/>
          <p:cNvSpPr txBox="1"/>
          <p:nvPr/>
        </p:nvSpPr>
        <p:spPr>
          <a:xfrm>
            <a:off x="6847114" y="372337"/>
            <a:ext cx="2179682" cy="307777"/>
          </a:xfrm>
          <a:prstGeom prst="rect">
            <a:avLst/>
          </a:prstGeom>
          <a:noFill/>
        </p:spPr>
        <p:txBody>
          <a:bodyPr wrap="square" lIns="91440" tIns="45720" rIns="91440" bIns="45720" rtlCol="0" anchor="t">
            <a:spAutoFit/>
          </a:bodyPr>
          <a:lstStyle/>
          <a:p>
            <a:pPr algn="r"/>
            <a:r>
              <a:rPr lang="en-US" sz="1400" dirty="0">
                <a:latin typeface="+mj-lt"/>
              </a:rPr>
              <a:t>Mich </a:t>
            </a:r>
            <a:r>
              <a:rPr lang="en-US" sz="1400" dirty="0" err="1">
                <a:latin typeface="+mj-lt"/>
              </a:rPr>
              <a:t>Toryu</a:t>
            </a:r>
            <a:endParaRPr lang="en-US" dirty="0" err="1"/>
          </a:p>
        </p:txBody>
      </p:sp>
      <p:pic>
        <p:nvPicPr>
          <p:cNvPr id="10" name="Picture 10" descr="Graphical user interface, text, application&#10;&#10;Description automatically generated">
            <a:extLst>
              <a:ext uri="{FF2B5EF4-FFF2-40B4-BE49-F238E27FC236}">
                <a16:creationId xmlns:a16="http://schemas.microsoft.com/office/drawing/2014/main" id="{A540F54A-BB46-9663-3629-C77E2CB44404}"/>
              </a:ext>
            </a:extLst>
          </p:cNvPr>
          <p:cNvPicPr>
            <a:picLocks noGrp="1" noChangeAspect="1"/>
          </p:cNvPicPr>
          <p:nvPr>
            <p:ph sz="half" idx="2"/>
          </p:nvPr>
        </p:nvPicPr>
        <p:blipFill>
          <a:blip r:embed="rId3"/>
          <a:stretch>
            <a:fillRect/>
          </a:stretch>
        </p:blipFill>
        <p:spPr>
          <a:xfrm>
            <a:off x="4980590" y="1083554"/>
            <a:ext cx="3733800" cy="3102518"/>
          </a:xfrm>
        </p:spPr>
      </p:pic>
      <p:sp>
        <p:nvSpPr>
          <p:cNvPr id="12" name="Content Placeholder 2">
            <a:extLst>
              <a:ext uri="{FF2B5EF4-FFF2-40B4-BE49-F238E27FC236}">
                <a16:creationId xmlns:a16="http://schemas.microsoft.com/office/drawing/2014/main" id="{071B0DB9-7526-CAED-492F-CF7B43B0B6B3}"/>
              </a:ext>
            </a:extLst>
          </p:cNvPr>
          <p:cNvSpPr txBox="1">
            <a:spLocks/>
          </p:cNvSpPr>
          <p:nvPr/>
        </p:nvSpPr>
        <p:spPr>
          <a:xfrm>
            <a:off x="4981575" y="4239281"/>
            <a:ext cx="3733800" cy="598763"/>
          </a:xfrm>
          <a:prstGeom prst="rect">
            <a:avLst/>
          </a:prstGeom>
        </p:spPr>
        <p:txBody>
          <a:bodyPr vert="horz" lIns="91436" tIns="45718" rIns="91436" bIns="45718" rtlCol="0" anchor="t">
            <a:normAutofit fontScale="775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i="1" dirty="0">
                <a:ea typeface="Cambria"/>
              </a:rPr>
              <a:t>Music-making tools such as Splice provide libraries of sounds that users can feature in their own works</a:t>
            </a:r>
            <a:endParaRPr lang="en-US" dirty="0"/>
          </a:p>
        </p:txBody>
      </p:sp>
    </p:spTree>
    <p:extLst>
      <p:ext uri="{BB962C8B-B14F-4D97-AF65-F5344CB8AC3E}">
        <p14:creationId xmlns:p14="http://schemas.microsoft.com/office/powerpoint/2010/main" val="899393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Reading Notes</a:t>
            </a:r>
          </a:p>
        </p:txBody>
      </p:sp>
      <p:sp>
        <p:nvSpPr>
          <p:cNvPr id="3" name="Content Placeholder 2"/>
          <p:cNvSpPr>
            <a:spLocks noGrp="1"/>
          </p:cNvSpPr>
          <p:nvPr>
            <p:ph sz="half" idx="1"/>
          </p:nvPr>
        </p:nvSpPr>
        <p:spPr>
          <a:xfrm>
            <a:off x="400691" y="1017142"/>
            <a:ext cx="4179013" cy="3980054"/>
          </a:xfrm>
        </p:spPr>
        <p:txBody>
          <a:bodyPr>
            <a:normAutofit fontScale="47500" lnSpcReduction="20000"/>
          </a:bodyPr>
          <a:lstStyle/>
          <a:p>
            <a:r>
              <a:rPr lang="is-IS" dirty="0"/>
              <a:t>pp. 172 „not have bothered to invent it.“ or had the time. Any music entering public domain, not just classical. Why does orchestra budget matter? Public domain year 1997/1999 from source published in 1996? </a:t>
            </a:r>
            <a:endParaRPr lang="en-US" dirty="0"/>
          </a:p>
          <a:p>
            <a:r>
              <a:rPr lang="en-US" dirty="0"/>
              <a:t>pp. 174 SaaS, Google Search example? “…before he </a:t>
            </a:r>
            <a:r>
              <a:rPr lang="en-US" b="1" dirty="0"/>
              <a:t>gave</a:t>
            </a:r>
            <a:r>
              <a:rPr lang="en-US" dirty="0"/>
              <a:t> them the plot.”? “</a:t>
            </a:r>
            <a:r>
              <a:rPr lang="is-IS" dirty="0"/>
              <a:t>…cannot erase the memories...” Paycheck (2003)</a:t>
            </a:r>
            <a:endParaRPr lang="en-US" dirty="0"/>
          </a:p>
          <a:p>
            <a:r>
              <a:rPr lang="en-US" dirty="0"/>
              <a:t>pp. 176 When was instant photography invented?</a:t>
            </a:r>
          </a:p>
          <a:p>
            <a:r>
              <a:rPr lang="en-US" dirty="0"/>
              <a:t>pp. 177 $134 billion, copyright leading export 2010, now?</a:t>
            </a:r>
          </a:p>
          <a:p>
            <a:r>
              <a:rPr lang="en-US" dirty="0"/>
              <a:t>pp. 178 ”not profited” but violated right to distribute and reproduce…</a:t>
            </a:r>
          </a:p>
          <a:p>
            <a:r>
              <a:rPr lang="en-US" dirty="0"/>
              <a:t>pp. 179 Mickey Mouse – CGP Grey “Copyright: Forever Less One Day”</a:t>
            </a:r>
          </a:p>
          <a:p>
            <a:r>
              <a:rPr lang="en-US" dirty="0"/>
              <a:t>pp. 180 $150K for VP seems low.</a:t>
            </a:r>
          </a:p>
          <a:p>
            <a:r>
              <a:rPr lang="en-US" dirty="0"/>
              <a:t>pp. 182 Felicity is also an affected party.</a:t>
            </a:r>
          </a:p>
          <a:p>
            <a:r>
              <a:rPr lang="en-US" dirty="0"/>
              <a:t>pp. 185 4.4 #2 preferred assuming means published works more likely fair use. See pp. 190</a:t>
            </a:r>
          </a:p>
          <a:p>
            <a:r>
              <a:rPr lang="en-US" dirty="0"/>
              <a:t>pp. 190 Will Google do the same for music and movies as books?</a:t>
            </a:r>
          </a:p>
          <a:p>
            <a:r>
              <a:rPr lang="en-US" dirty="0"/>
              <a:t>pp. 191 What about lawsuits over a single hook sample? Revenue != profit. (also pp. 201)</a:t>
            </a:r>
          </a:p>
          <a:p>
            <a:r>
              <a:rPr lang="en-US" dirty="0"/>
              <a:t>pp. 195 Blocking 100% seems impossible.</a:t>
            </a:r>
          </a:p>
          <a:p>
            <a:r>
              <a:rPr lang="en-US" dirty="0"/>
              <a:t>pp. 199 Any legitimate </a:t>
            </a:r>
            <a:r>
              <a:rPr lang="en-US" dirty="0" err="1"/>
              <a:t>BitTorrent</a:t>
            </a:r>
            <a:r>
              <a:rPr lang="en-US" dirty="0"/>
              <a:t> use examples since 2005?</a:t>
            </a:r>
          </a:p>
          <a:p>
            <a:r>
              <a:rPr lang="en-US" dirty="0"/>
              <a:t>pp. 2021 How many subscribe now compared to 2015?</a:t>
            </a:r>
          </a:p>
        </p:txBody>
      </p:sp>
      <p:sp>
        <p:nvSpPr>
          <p:cNvPr id="11" name="Content Placeholder 10"/>
          <p:cNvSpPr>
            <a:spLocks noGrp="1"/>
          </p:cNvSpPr>
          <p:nvPr>
            <p:ph sz="half" idx="2"/>
          </p:nvPr>
        </p:nvSpPr>
        <p:spPr>
          <a:xfrm>
            <a:off x="4574568" y="1017142"/>
            <a:ext cx="4179013" cy="3980054"/>
          </a:xfrm>
        </p:spPr>
        <p:txBody>
          <a:bodyPr>
            <a:normAutofit fontScale="47500" lnSpcReduction="20000"/>
          </a:bodyPr>
          <a:lstStyle/>
          <a:p>
            <a:r>
              <a:rPr lang="en-US" dirty="0"/>
              <a:t>pp. 202 “licensing agreement </a:t>
            </a:r>
            <a:r>
              <a:rPr lang="is-IS" dirty="0"/>
              <a:t>… hardware”? Confidential source code very outdated.</a:t>
            </a:r>
            <a:endParaRPr lang="en-US" dirty="0"/>
          </a:p>
          <a:p>
            <a:r>
              <a:rPr lang="en-US" dirty="0"/>
              <a:t>pp. 203 4.7.3 references?</a:t>
            </a:r>
          </a:p>
          <a:p>
            <a:r>
              <a:rPr lang="en-US" dirty="0"/>
              <a:t>pp. 204 2021-04-05 Supreme Court find fair use in favor of Google [1]</a:t>
            </a:r>
          </a:p>
          <a:p>
            <a:r>
              <a:rPr lang="en-US" dirty="0"/>
              <a:t>pp. 207 What did the smartphone patent wars cost consumers?</a:t>
            </a:r>
          </a:p>
          <a:p>
            <a:r>
              <a:rPr lang="en-US" dirty="0"/>
              <a:t>pp. 208 Pouring can of tomato juice into ocean != hard work/labor</a:t>
            </a:r>
          </a:p>
          <a:p>
            <a:r>
              <a:rPr lang="en-US" dirty="0"/>
              <a:t>pp. 210 Developers often need the tool they make and share.  Good reputation can lead to more financial remuneration. Producers are currently allowed to share, just not forced. 3</a:t>
            </a:r>
            <a:r>
              <a:rPr lang="en-US" baseline="30000" dirty="0"/>
              <a:t>rd</a:t>
            </a:r>
            <a:r>
              <a:rPr lang="en-US" dirty="0"/>
              <a:t> claim used by opposing argument too.</a:t>
            </a:r>
          </a:p>
          <a:p>
            <a:r>
              <a:rPr lang="en-US" dirty="0"/>
              <a:t>pp. 212 Perhaps friends should not ask you to break the law? </a:t>
            </a:r>
          </a:p>
          <a:p>
            <a:r>
              <a:rPr lang="en-US" dirty="0"/>
              <a:t>pp. 213 With Dev/Sec/Ops adoption trending is long release cycles still true? Any successful businesses operate as a support service? Shift to service may be most compelling I list.</a:t>
            </a:r>
          </a:p>
          <a:p>
            <a:r>
              <a:rPr lang="en-US" dirty="0"/>
              <a:t>pp. 214 Is Perl still most popular? Source? Quality study from 2003, change?</a:t>
            </a:r>
          </a:p>
          <a:p>
            <a:r>
              <a:rPr lang="en-US" dirty="0"/>
              <a:t>pp. 215 who uses tape?</a:t>
            </a:r>
          </a:p>
          <a:p>
            <a:r>
              <a:rPr lang="en-US" dirty="0"/>
              <a:t>pp. 216 “human-readable, lawyer-readable</a:t>
            </a:r>
            <a:r>
              <a:rPr lang="is-IS" dirty="0"/>
              <a:t>…” How strong is Creative Commons chain of reasoning?</a:t>
            </a:r>
          </a:p>
          <a:p>
            <a:r>
              <a:rPr lang="is-IS" dirty="0"/>
              <a:t>pp. 229 Interview has nothing to do with computing</a:t>
            </a:r>
          </a:p>
          <a:p>
            <a:r>
              <a:rPr lang="is-IS" dirty="0"/>
              <a:t>Questions I liked: 20</a:t>
            </a:r>
            <a:endParaRPr lang="en-US" dirty="0"/>
          </a:p>
        </p:txBody>
      </p:sp>
      <p:sp>
        <p:nvSpPr>
          <p:cNvPr id="4" name="Footer Placeholder 3"/>
          <p:cNvSpPr>
            <a:spLocks noGrp="1"/>
          </p:cNvSpPr>
          <p:nvPr>
            <p:ph type="ftr" sz="quarter" idx="11"/>
          </p:nvPr>
        </p:nvSpPr>
        <p:spPr/>
        <p:txBody>
          <a:bodyPr/>
          <a:lstStyle/>
          <a:p>
            <a:r>
              <a:rPr lang="sk-SK"/>
              <a:t>© 2022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3</a:t>
            </a:fld>
            <a:endParaRPr lang="en-US"/>
          </a:p>
        </p:txBody>
      </p:sp>
    </p:spTree>
    <p:extLst>
      <p:ext uri="{BB962C8B-B14F-4D97-AF65-F5344CB8AC3E}">
        <p14:creationId xmlns:p14="http://schemas.microsoft.com/office/powerpoint/2010/main" val="21081641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Cambria"/>
              </a:rPr>
              <a:t>Criteria: what is a step too far?</a:t>
            </a:r>
            <a:endParaRPr lang="en-US" dirty="0"/>
          </a:p>
        </p:txBody>
      </p:sp>
      <p:sp>
        <p:nvSpPr>
          <p:cNvPr id="3" name="Content Placeholder 2"/>
          <p:cNvSpPr>
            <a:spLocks noGrp="1"/>
          </p:cNvSpPr>
          <p:nvPr>
            <p:ph sz="half" idx="1"/>
          </p:nvPr>
        </p:nvSpPr>
        <p:spPr>
          <a:xfrm>
            <a:off x="685800" y="1352551"/>
            <a:ext cx="7773713" cy="3352800"/>
          </a:xfrm>
        </p:spPr>
        <p:txBody>
          <a:bodyPr vert="horz" lIns="91436" tIns="45718" rIns="91436" bIns="45718" rtlCol="0" anchor="t">
            <a:normAutofit/>
          </a:bodyPr>
          <a:lstStyle/>
          <a:p>
            <a:pPr marL="285750" indent="-285750"/>
            <a:r>
              <a:rPr lang="en-US" dirty="0">
                <a:ea typeface="Cambria"/>
              </a:rPr>
              <a:t>Do the artists featured in AI training datasets receive compensation or give consent?</a:t>
            </a:r>
            <a:endParaRPr lang="en-US" dirty="0"/>
          </a:p>
          <a:p>
            <a:pPr marL="411480" lvl="1" indent="-205740"/>
            <a:r>
              <a:rPr lang="en-US" dirty="0">
                <a:ea typeface="Cambria"/>
              </a:rPr>
              <a:t>E.g., museum datasets [7]</a:t>
            </a:r>
          </a:p>
          <a:p>
            <a:pPr marL="205740" indent="-205740"/>
            <a:r>
              <a:rPr lang="en-US" dirty="0"/>
              <a:t>Is the work sufficiently different than the source?</a:t>
            </a:r>
          </a:p>
          <a:p>
            <a:pPr marL="411480" lvl="1" indent="-205740">
              <a:buFont typeface="Cambria,Serif" pitchFamily="34" charset="0"/>
              <a:buChar char="–"/>
            </a:pPr>
            <a:r>
              <a:rPr lang="en-US" dirty="0">
                <a:ea typeface="+mn-lt"/>
                <a:cs typeface="+mn-lt"/>
              </a:rPr>
              <a:t>Legal grey area [8]</a:t>
            </a:r>
          </a:p>
          <a:p>
            <a:pPr marL="411480" lvl="1" indent="-205740">
              <a:buFont typeface="Cambria,Serif" pitchFamily="34" charset="0"/>
              <a:buChar char="–"/>
            </a:pPr>
            <a:r>
              <a:rPr lang="en-US" dirty="0">
                <a:ea typeface="Cambria"/>
              </a:rPr>
              <a:t>Novel enough to not be considered human-made?</a:t>
            </a:r>
            <a:endParaRPr lang="en-US" dirty="0"/>
          </a:p>
          <a:p>
            <a:pPr marL="205740" indent="-205740"/>
            <a:r>
              <a:rPr lang="en-US" dirty="0">
                <a:ea typeface="Cambria"/>
              </a:rPr>
              <a:t>What role did the prompts play in generating the art? [9]</a:t>
            </a:r>
          </a:p>
          <a:p>
            <a:pPr marL="205740" indent="-205740"/>
            <a:r>
              <a:rPr lang="en-US" dirty="0">
                <a:ea typeface="Cambria"/>
              </a:rPr>
              <a:t>The machine cannot legally own the artwork [9]</a:t>
            </a:r>
          </a:p>
          <a:p>
            <a:pPr marL="205740" indent="-205740"/>
            <a:r>
              <a:rPr lang="en-US" dirty="0">
                <a:ea typeface="Cambria"/>
              </a:rPr>
              <a:t>Intention: provide a new medium based on human-machine interaction</a:t>
            </a:r>
            <a:endParaRPr lang="en-US"/>
          </a:p>
          <a:p>
            <a:pPr marL="411480" lvl="1" indent="-205740"/>
            <a:r>
              <a:rPr lang="en-US" dirty="0">
                <a:ea typeface="Cambria"/>
              </a:rPr>
              <a:t>Don't try to replace artists</a:t>
            </a:r>
          </a:p>
          <a:p>
            <a:pPr marL="205740" indent="-205740"/>
            <a:endParaRPr lang="en-US" dirty="0">
              <a:ea typeface="Cambria"/>
            </a:endParaRPr>
          </a:p>
          <a:p>
            <a:pPr marL="205740" indent="-205740"/>
            <a:endParaRPr lang="en-US" dirty="0">
              <a:ea typeface="Cambria"/>
            </a:endParaRPr>
          </a:p>
          <a:p>
            <a:pPr marL="411480" lvl="1" indent="-205740">
              <a:buFont typeface="Cambria" pitchFamily="34" charset="0"/>
              <a:buChar char="–"/>
            </a:pPr>
            <a:endParaRPr lang="en-US" dirty="0">
              <a:ea typeface="Cambria"/>
            </a:endParaRPr>
          </a:p>
          <a:p>
            <a:pPr marL="205740" lvl="1" indent="0">
              <a:buNone/>
            </a:pPr>
            <a:endParaRPr lang="en-US" dirty="0">
              <a:ea typeface="Cambria"/>
            </a:endParaRPr>
          </a:p>
        </p:txBody>
      </p:sp>
      <p:sp>
        <p:nvSpPr>
          <p:cNvPr id="5" name="Footer Placeholder 4"/>
          <p:cNvSpPr>
            <a:spLocks noGrp="1"/>
          </p:cNvSpPr>
          <p:nvPr>
            <p:ph type="ftr" sz="quarter" idx="11"/>
          </p:nvPr>
        </p:nvSpPr>
        <p:spPr/>
        <p:txBody>
          <a:bodyPr/>
          <a:lstStyle/>
          <a:p>
            <a:r>
              <a:rPr lang="sk-SK"/>
              <a:t>© 2022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30</a:t>
            </a:fld>
            <a:endParaRPr lang="en-US"/>
          </a:p>
        </p:txBody>
      </p:sp>
      <p:sp>
        <p:nvSpPr>
          <p:cNvPr id="7" name="TextBox 6"/>
          <p:cNvSpPr txBox="1"/>
          <p:nvPr/>
        </p:nvSpPr>
        <p:spPr>
          <a:xfrm>
            <a:off x="6847114" y="372337"/>
            <a:ext cx="2179682" cy="307777"/>
          </a:xfrm>
          <a:prstGeom prst="rect">
            <a:avLst/>
          </a:prstGeom>
          <a:noFill/>
        </p:spPr>
        <p:txBody>
          <a:bodyPr wrap="square" lIns="91440" tIns="45720" rIns="91440" bIns="45720" rtlCol="0" anchor="t">
            <a:spAutoFit/>
          </a:bodyPr>
          <a:lstStyle/>
          <a:p>
            <a:pPr algn="r"/>
            <a:r>
              <a:rPr lang="en-US" sz="1400" dirty="0">
                <a:latin typeface="+mj-lt"/>
              </a:rPr>
              <a:t>Mich </a:t>
            </a:r>
            <a:r>
              <a:rPr lang="en-US" sz="1400" dirty="0" err="1">
                <a:latin typeface="+mj-lt"/>
              </a:rPr>
              <a:t>Toryu</a:t>
            </a:r>
            <a:endParaRPr lang="en-US" dirty="0" err="1"/>
          </a:p>
        </p:txBody>
      </p:sp>
    </p:spTree>
    <p:extLst>
      <p:ext uri="{BB962C8B-B14F-4D97-AF65-F5344CB8AC3E}">
        <p14:creationId xmlns:p14="http://schemas.microsoft.com/office/powerpoint/2010/main" val="37060912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Cambria"/>
              </a:rPr>
              <a:t>Is AI art even Art?</a:t>
            </a:r>
            <a:endParaRPr lang="en-US" dirty="0"/>
          </a:p>
        </p:txBody>
      </p:sp>
      <p:sp>
        <p:nvSpPr>
          <p:cNvPr id="5" name="Footer Placeholder 4"/>
          <p:cNvSpPr>
            <a:spLocks noGrp="1"/>
          </p:cNvSpPr>
          <p:nvPr>
            <p:ph type="ftr" sz="quarter" idx="11"/>
          </p:nvPr>
        </p:nvSpPr>
        <p:spPr/>
        <p:txBody>
          <a:bodyPr/>
          <a:lstStyle/>
          <a:p>
            <a:r>
              <a:rPr lang="sk-SK"/>
              <a:t>© 2022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31</a:t>
            </a:fld>
            <a:endParaRPr lang="en-US"/>
          </a:p>
        </p:txBody>
      </p:sp>
      <p:sp>
        <p:nvSpPr>
          <p:cNvPr id="7" name="TextBox 6"/>
          <p:cNvSpPr txBox="1"/>
          <p:nvPr/>
        </p:nvSpPr>
        <p:spPr>
          <a:xfrm>
            <a:off x="6847114" y="372337"/>
            <a:ext cx="2179682" cy="307777"/>
          </a:xfrm>
          <a:prstGeom prst="rect">
            <a:avLst/>
          </a:prstGeom>
          <a:noFill/>
        </p:spPr>
        <p:txBody>
          <a:bodyPr wrap="square" lIns="91440" tIns="45720" rIns="91440" bIns="45720" rtlCol="0" anchor="t">
            <a:spAutoFit/>
          </a:bodyPr>
          <a:lstStyle/>
          <a:p>
            <a:pPr algn="r"/>
            <a:r>
              <a:rPr lang="en-US" sz="1400" dirty="0">
                <a:latin typeface="+mj-lt"/>
              </a:rPr>
              <a:t>Mich </a:t>
            </a:r>
            <a:r>
              <a:rPr lang="en-US" sz="1400" dirty="0" err="1">
                <a:latin typeface="+mj-lt"/>
              </a:rPr>
              <a:t>Toryu</a:t>
            </a:r>
            <a:endParaRPr lang="en-US" dirty="0" err="1"/>
          </a:p>
        </p:txBody>
      </p:sp>
      <p:pic>
        <p:nvPicPr>
          <p:cNvPr id="9" name="Picture 9" descr="Graphical user interface, text, application&#10;&#10;Description automatically generated">
            <a:extLst>
              <a:ext uri="{FF2B5EF4-FFF2-40B4-BE49-F238E27FC236}">
                <a16:creationId xmlns:a16="http://schemas.microsoft.com/office/drawing/2014/main" id="{98222B14-AC76-B66C-4949-032ECACE3347}"/>
              </a:ext>
            </a:extLst>
          </p:cNvPr>
          <p:cNvPicPr>
            <a:picLocks noChangeAspect="1"/>
          </p:cNvPicPr>
          <p:nvPr/>
        </p:nvPicPr>
        <p:blipFill>
          <a:blip r:embed="rId3"/>
          <a:stretch>
            <a:fillRect/>
          </a:stretch>
        </p:blipFill>
        <p:spPr>
          <a:xfrm>
            <a:off x="2029657" y="1080888"/>
            <a:ext cx="5040296" cy="1938600"/>
          </a:xfrm>
          <a:prstGeom prst="rect">
            <a:avLst/>
          </a:prstGeom>
          <a:ln>
            <a:solidFill>
              <a:schemeClr val="bg1"/>
            </a:solidFill>
          </a:ln>
        </p:spPr>
      </p:pic>
      <p:sp>
        <p:nvSpPr>
          <p:cNvPr id="11" name="Content Placeholder 2">
            <a:extLst>
              <a:ext uri="{FF2B5EF4-FFF2-40B4-BE49-F238E27FC236}">
                <a16:creationId xmlns:a16="http://schemas.microsoft.com/office/drawing/2014/main" id="{306EF34A-3AA3-F3C1-D57C-16AEC87F5C82}"/>
              </a:ext>
            </a:extLst>
          </p:cNvPr>
          <p:cNvSpPr txBox="1">
            <a:spLocks/>
          </p:cNvSpPr>
          <p:nvPr/>
        </p:nvSpPr>
        <p:spPr>
          <a:xfrm>
            <a:off x="2678929" y="3062990"/>
            <a:ext cx="3733800" cy="598763"/>
          </a:xfrm>
          <a:prstGeom prst="rect">
            <a:avLst/>
          </a:prstGeom>
        </p:spPr>
        <p:txBody>
          <a:bodyPr vert="horz" lIns="91436" tIns="45718" rIns="91436" bIns="45718" rtlCol="0" anchor="t">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i="1" dirty="0">
                <a:ea typeface="Cambria"/>
              </a:rPr>
              <a:t>The Oxford Dictionary definition of art. Does AI art fall under this? Should it?</a:t>
            </a:r>
          </a:p>
        </p:txBody>
      </p:sp>
    </p:spTree>
    <p:extLst>
      <p:ext uri="{BB962C8B-B14F-4D97-AF65-F5344CB8AC3E}">
        <p14:creationId xmlns:p14="http://schemas.microsoft.com/office/powerpoint/2010/main" val="15943821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vert="horz" lIns="91440" tIns="45718" rIns="91436" bIns="45718" rtlCol="0" anchor="t">
            <a:normAutofit fontScale="40000" lnSpcReduction="20000"/>
          </a:bodyPr>
          <a:lstStyle/>
          <a:p>
            <a:pPr marL="0" indent="0">
              <a:buNone/>
            </a:pPr>
            <a:r>
              <a:rPr lang="en-US" dirty="0"/>
              <a:t>[1] </a:t>
            </a:r>
            <a:r>
              <a:rPr lang="en-US" dirty="0" err="1">
                <a:ea typeface="+mn-lt"/>
                <a:cs typeface="+mn-lt"/>
              </a:rPr>
              <a:t>Elgammal</a:t>
            </a:r>
            <a:r>
              <a:rPr lang="en-US" dirty="0">
                <a:ea typeface="+mn-lt"/>
                <a:cs typeface="+mn-lt"/>
              </a:rPr>
              <a:t>, Ahmed. “Ai Is Blurring the Definition of Artist.” American Scientist, 14 June 2019, https://www.americanscientist.org/article/ai-is-blurring-the-definition-of-artist. Accessed 9/7/22. </a:t>
            </a:r>
            <a:endParaRPr lang="en-US" dirty="0"/>
          </a:p>
          <a:p>
            <a:pPr marL="0" indent="0">
              <a:buNone/>
            </a:pPr>
            <a:r>
              <a:rPr lang="en-US" dirty="0"/>
              <a:t>[2] </a:t>
            </a:r>
            <a:r>
              <a:rPr lang="en-US" dirty="0">
                <a:ea typeface="+mn-lt"/>
                <a:cs typeface="+mn-lt"/>
              </a:rPr>
              <a:t>Knight, Will. “When AI Makes Art, Humans Supply the Creative Spark.” Wired, Conde Nast, 13 July 2022, https://www.wired.com/story/when-ai-makes-art/. Accessed 9/7/22.</a:t>
            </a:r>
          </a:p>
          <a:p>
            <a:pPr marL="0" indent="0">
              <a:buNone/>
            </a:pPr>
            <a:r>
              <a:rPr lang="en-US" dirty="0"/>
              <a:t>[3] </a:t>
            </a:r>
            <a:r>
              <a:rPr lang="en-US" dirty="0">
                <a:ea typeface="+mn-lt"/>
                <a:cs typeface="+mn-lt"/>
              </a:rPr>
              <a:t>Gross, Dariusz. “65 Art Datasets for AI Artwork Generation. Ready-to-Use.” Medium, 27 June 2022, https://medium.com/mlearning-ai/65-art-datasets-for-ai-artwork-generation-ready-to-use-beabc34afd9b. Accessed 9/7/22.</a:t>
            </a:r>
          </a:p>
          <a:p>
            <a:pPr marL="0" indent="0">
              <a:buNone/>
            </a:pPr>
            <a:r>
              <a:rPr lang="en-US" dirty="0"/>
              <a:t>[4] </a:t>
            </a:r>
            <a:r>
              <a:rPr lang="en-US" dirty="0">
                <a:ea typeface="+mn-lt"/>
                <a:cs typeface="+mn-lt"/>
              </a:rPr>
              <a:t>“Fair Use.” Georgetown University Library, https://library.georgetown.edu/copyright/fair-use. Accessed 9/7/22.</a:t>
            </a:r>
            <a:endParaRPr lang="en-US" dirty="0">
              <a:ea typeface="Cambria"/>
            </a:endParaRPr>
          </a:p>
          <a:p>
            <a:pPr marL="0" indent="0">
              <a:buNone/>
            </a:pPr>
            <a:r>
              <a:rPr lang="en-US" dirty="0"/>
              <a:t>[5] </a:t>
            </a:r>
            <a:r>
              <a:rPr lang="en-US" dirty="0">
                <a:ea typeface="+mn-lt"/>
                <a:cs typeface="+mn-lt"/>
              </a:rPr>
              <a:t>Foley, Joseph. “Ai-Generated Art Won a Fine Arts Competition – and Artists Are up in Arms.” Creative </a:t>
            </a:r>
            <a:r>
              <a:rPr lang="en-US" err="1">
                <a:ea typeface="+mn-lt"/>
                <a:cs typeface="+mn-lt"/>
              </a:rPr>
              <a:t>Bloq</a:t>
            </a:r>
            <a:r>
              <a:rPr lang="en-US" dirty="0">
                <a:ea typeface="+mn-lt"/>
                <a:cs typeface="+mn-lt"/>
              </a:rPr>
              <a:t>, 7 Sept. 2022, https://www.creativebloq.com/news/ai-art-wins-competition. Accessed 9/7/22.</a:t>
            </a:r>
          </a:p>
          <a:p>
            <a:pPr marL="0" indent="0">
              <a:buNone/>
            </a:pPr>
            <a:r>
              <a:rPr lang="en-US" dirty="0">
                <a:ea typeface="Cambria"/>
              </a:rPr>
              <a:t>[6] </a:t>
            </a:r>
            <a:r>
              <a:rPr lang="en-US" dirty="0">
                <a:ea typeface="+mn-lt"/>
                <a:cs typeface="+mn-lt"/>
              </a:rPr>
              <a:t>Boucher, Brian. “Most People Can't Tell the Difference between Art Made by Humans and by Ai, a Rather Concerning New Study Says.” Artnet News, 27 Apr. 2021, https://news.artnet.com/art-world/machine-art-versus-human-art-study-1946514. Accessed 9/7/22.</a:t>
            </a:r>
          </a:p>
          <a:p>
            <a:pPr marL="0" indent="0">
              <a:buNone/>
            </a:pPr>
            <a:r>
              <a:rPr lang="en-US" dirty="0">
                <a:ea typeface="Cambria"/>
              </a:rPr>
              <a:t>[7] </a:t>
            </a:r>
            <a:r>
              <a:rPr lang="en-US" dirty="0">
                <a:ea typeface="+mn-lt"/>
                <a:cs typeface="+mn-lt"/>
              </a:rPr>
              <a:t>“Art Data.” </a:t>
            </a:r>
            <a:r>
              <a:rPr lang="en-US" dirty="0" err="1">
                <a:ea typeface="+mn-lt"/>
                <a:cs typeface="+mn-lt"/>
              </a:rPr>
              <a:t>Artnome</a:t>
            </a:r>
            <a:r>
              <a:rPr lang="en-US" dirty="0">
                <a:ea typeface="+mn-lt"/>
                <a:cs typeface="+mn-lt"/>
              </a:rPr>
              <a:t>, https://www.artnome.com/art-data.  Accessed 9/7/22.</a:t>
            </a:r>
          </a:p>
          <a:p>
            <a:pPr marL="0" indent="0">
              <a:buNone/>
            </a:pPr>
            <a:r>
              <a:rPr lang="en-US" dirty="0">
                <a:ea typeface="+mn-lt"/>
                <a:cs typeface="+mn-lt"/>
              </a:rPr>
              <a:t>[8] Ligon, Sarah. “AI Can Create Art, but Can It Own Copyright in It, or Infringe?” Lexis Nexis, 1 Mar. 2019, https://www.lexisnexis.com/community/insights/legal/practical-guidance-journal/b/pa/posts/ai-can-create-art-but-can-it-own-copyright-in-it-or-infringe. Accessed 9/7/22.</a:t>
            </a:r>
          </a:p>
          <a:p>
            <a:pPr marL="0" indent="0">
              <a:buNone/>
            </a:pPr>
            <a:r>
              <a:rPr lang="en-US" dirty="0">
                <a:ea typeface="+mn-lt"/>
                <a:cs typeface="+mn-lt"/>
              </a:rPr>
              <a:t>[9] Lawson-Tancred, Jo. “'A.I. Is Being Trained on the Collective Works of Humanity': How Artists Are Using Image Generators to Usher in the New 'Recombinant Art' Movement.” Artnet News, 20 July 2022, https://news.artnet.com/art-world/ai-image-generators-dall-e2-2143275.  Accessed 9/7/22.</a:t>
            </a:r>
          </a:p>
          <a:p>
            <a:pPr marL="0" indent="0">
              <a:buNone/>
            </a:pPr>
            <a:r>
              <a:rPr lang="en-US" dirty="0">
                <a:ea typeface="+mn-lt"/>
                <a:cs typeface="+mn-lt"/>
              </a:rPr>
              <a:t>[10] Wu, Yonghui. “How AI Creates Photorealistic Images from Text.” Google, Google, 22 June 2022, https://blog.google/technology/research/how-ai-creates-photorealistic-images-from-text/. Accessed 9/7/22.</a:t>
            </a:r>
          </a:p>
        </p:txBody>
      </p:sp>
      <p:sp>
        <p:nvSpPr>
          <p:cNvPr id="4" name="Footer Placeholder 3"/>
          <p:cNvSpPr>
            <a:spLocks noGrp="1"/>
          </p:cNvSpPr>
          <p:nvPr>
            <p:ph type="ftr" sz="quarter" idx="11"/>
          </p:nvPr>
        </p:nvSpPr>
        <p:spPr/>
        <p:txBody>
          <a:bodyPr/>
          <a:lstStyle/>
          <a:p>
            <a:r>
              <a:rPr lang="sk-SK"/>
              <a:t>© 2022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32</a:t>
            </a:fld>
            <a:endParaRPr lang="en-US"/>
          </a:p>
        </p:txBody>
      </p:sp>
      <p:sp>
        <p:nvSpPr>
          <p:cNvPr id="6" name="TextBox 5"/>
          <p:cNvSpPr txBox="1"/>
          <p:nvPr/>
        </p:nvSpPr>
        <p:spPr>
          <a:xfrm>
            <a:off x="6847114" y="372337"/>
            <a:ext cx="2179682" cy="307777"/>
          </a:xfrm>
          <a:prstGeom prst="rect">
            <a:avLst/>
          </a:prstGeom>
          <a:noFill/>
        </p:spPr>
        <p:txBody>
          <a:bodyPr wrap="square" lIns="91440" tIns="45720" rIns="91440" bIns="45720" rtlCol="0" anchor="t">
            <a:spAutoFit/>
          </a:bodyPr>
          <a:lstStyle/>
          <a:p>
            <a:pPr algn="r"/>
            <a:r>
              <a:rPr lang="en-US" sz="1400" dirty="0">
                <a:latin typeface="+mj-lt"/>
              </a:rPr>
              <a:t>Mich </a:t>
            </a:r>
            <a:r>
              <a:rPr lang="en-US" sz="1400" dirty="0" err="1">
                <a:latin typeface="+mj-lt"/>
              </a:rPr>
              <a:t>Toryu</a:t>
            </a:r>
            <a:endParaRPr lang="en-US" dirty="0" err="1"/>
          </a:p>
        </p:txBody>
      </p:sp>
    </p:spTree>
    <p:extLst>
      <p:ext uri="{BB962C8B-B14F-4D97-AF65-F5344CB8AC3E}">
        <p14:creationId xmlns:p14="http://schemas.microsoft.com/office/powerpoint/2010/main" val="1584461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a:t>Keith A. Pray</a:t>
            </a:r>
          </a:p>
          <a:p>
            <a:pPr algn="r"/>
            <a:endParaRPr lang="en-US" dirty="0"/>
          </a:p>
          <a:p>
            <a:pPr algn="r"/>
            <a:endParaRPr lang="en-US" dirty="0"/>
          </a:p>
          <a:p>
            <a:r>
              <a:rPr lang="en-US" sz="2000" dirty="0" err="1"/>
              <a:t>socialimps.keithpray.net</a:t>
            </a:r>
            <a:endParaRPr lang="en-US" sz="2000" dirty="0"/>
          </a:p>
        </p:txBody>
      </p:sp>
      <p:sp>
        <p:nvSpPr>
          <p:cNvPr id="2" name="Title 1"/>
          <p:cNvSpPr>
            <a:spLocks noGrp="1"/>
          </p:cNvSpPr>
          <p:nvPr>
            <p:ph type="ctrTitle"/>
          </p:nvPr>
        </p:nvSpPr>
        <p:spPr/>
        <p:txBody>
          <a:bodyPr/>
          <a:lstStyle/>
          <a:p>
            <a:pPr algn="l"/>
            <a:r>
              <a:rPr lang="en-US" dirty="0"/>
              <a:t>Class 5</a:t>
            </a:r>
            <a:br>
              <a:rPr lang="en-US" dirty="0"/>
            </a:br>
            <a:r>
              <a:rPr lang="en-US" dirty="0"/>
              <a:t>The End</a:t>
            </a:r>
          </a:p>
        </p:txBody>
      </p:sp>
    </p:spTree>
    <p:extLst>
      <p:ext uri="{BB962C8B-B14F-4D97-AF65-F5344CB8AC3E}">
        <p14:creationId xmlns:p14="http://schemas.microsoft.com/office/powerpoint/2010/main" val="36757978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60BC0-6B1B-FB45-BDAA-92F078D9A5E6}"/>
              </a:ext>
            </a:extLst>
          </p:cNvPr>
          <p:cNvSpPr>
            <a:spLocks noGrp="1"/>
          </p:cNvSpPr>
          <p:nvPr>
            <p:ph type="title"/>
          </p:nvPr>
        </p:nvSpPr>
        <p:spPr/>
        <p:txBody>
          <a:bodyPr/>
          <a:lstStyle/>
          <a:p>
            <a:r>
              <a:rPr lang="en-US" dirty="0"/>
              <a:t>what works well Online With Zoom</a:t>
            </a:r>
          </a:p>
        </p:txBody>
      </p:sp>
      <p:sp>
        <p:nvSpPr>
          <p:cNvPr id="3" name="Content Placeholder 2">
            <a:extLst>
              <a:ext uri="{FF2B5EF4-FFF2-40B4-BE49-F238E27FC236}">
                <a16:creationId xmlns:a16="http://schemas.microsoft.com/office/drawing/2014/main" id="{56C0F8E4-4D19-D347-A0C9-7696DE688D23}"/>
              </a:ext>
            </a:extLst>
          </p:cNvPr>
          <p:cNvSpPr>
            <a:spLocks noGrp="1"/>
          </p:cNvSpPr>
          <p:nvPr>
            <p:ph idx="1"/>
          </p:nvPr>
        </p:nvSpPr>
        <p:spPr>
          <a:xfrm>
            <a:off x="667512" y="1353312"/>
            <a:ext cx="7772400" cy="3352800"/>
          </a:xfrm>
        </p:spPr>
        <p:txBody>
          <a:bodyPr>
            <a:normAutofit/>
          </a:bodyPr>
          <a:lstStyle/>
          <a:p>
            <a:r>
              <a:rPr lang="en-US" dirty="0"/>
              <a:t>Sign in with First and Last Name</a:t>
            </a:r>
          </a:p>
          <a:p>
            <a:r>
              <a:rPr lang="en-US" dirty="0"/>
              <a:t>Stay muted unless you are going to speak</a:t>
            </a:r>
          </a:p>
          <a:p>
            <a:r>
              <a:rPr lang="en-US" dirty="0"/>
              <a:t>To speak use the raise your hand feature </a:t>
            </a:r>
          </a:p>
          <a:p>
            <a:r>
              <a:rPr lang="en-US" dirty="0"/>
              <a:t>To answer yes/no questions use the “yes” ”no” buttons</a:t>
            </a:r>
          </a:p>
          <a:p>
            <a:r>
              <a:rPr lang="en-US" dirty="0"/>
              <a:t>Turn your camera on</a:t>
            </a:r>
          </a:p>
          <a:p>
            <a:r>
              <a:rPr lang="en-US" dirty="0"/>
              <a:t>Wait until the end of student presentations to ask questions</a:t>
            </a:r>
          </a:p>
          <a:p>
            <a:pPr lvl="1"/>
            <a:r>
              <a:rPr lang="en-US" dirty="0"/>
              <a:t>Write them down so you don’t forget</a:t>
            </a:r>
          </a:p>
        </p:txBody>
      </p:sp>
      <p:sp>
        <p:nvSpPr>
          <p:cNvPr id="4" name="Footer Placeholder 3">
            <a:extLst>
              <a:ext uri="{FF2B5EF4-FFF2-40B4-BE49-F238E27FC236}">
                <a16:creationId xmlns:a16="http://schemas.microsoft.com/office/drawing/2014/main" id="{5881CB2F-E262-2841-832D-9D9241063D87}"/>
              </a:ext>
            </a:extLst>
          </p:cNvPr>
          <p:cNvSpPr>
            <a:spLocks noGrp="1"/>
          </p:cNvSpPr>
          <p:nvPr>
            <p:ph type="ftr" sz="quarter" idx="11"/>
          </p:nvPr>
        </p:nvSpPr>
        <p:spPr/>
        <p:txBody>
          <a:bodyPr/>
          <a:lstStyle/>
          <a:p>
            <a:r>
              <a:rPr lang="sk-SK"/>
              <a:t>© 2022 Keith A. Pray</a:t>
            </a:r>
            <a:endParaRPr lang="en-US" dirty="0"/>
          </a:p>
        </p:txBody>
      </p:sp>
      <p:sp>
        <p:nvSpPr>
          <p:cNvPr id="5" name="Slide Number Placeholder 4">
            <a:extLst>
              <a:ext uri="{FF2B5EF4-FFF2-40B4-BE49-F238E27FC236}">
                <a16:creationId xmlns:a16="http://schemas.microsoft.com/office/drawing/2014/main" id="{F1B0291D-315D-984F-BF54-FDD6D8484D75}"/>
              </a:ext>
            </a:extLst>
          </p:cNvPr>
          <p:cNvSpPr>
            <a:spLocks noGrp="1"/>
          </p:cNvSpPr>
          <p:nvPr>
            <p:ph type="sldNum" sz="quarter" idx="12"/>
          </p:nvPr>
        </p:nvSpPr>
        <p:spPr/>
        <p:txBody>
          <a:bodyPr/>
          <a:lstStyle/>
          <a:p>
            <a:fld id="{A2A17EAB-8B51-5C40-8776-6683E51FA7A0}" type="slidenum">
              <a:rPr lang="en-US" smtClean="0"/>
              <a:t>34</a:t>
            </a:fld>
            <a:endParaRPr lang="en-US"/>
          </a:p>
        </p:txBody>
      </p:sp>
    </p:spTree>
    <p:extLst>
      <p:ext uri="{BB962C8B-B14F-4D97-AF65-F5344CB8AC3E}">
        <p14:creationId xmlns:p14="http://schemas.microsoft.com/office/powerpoint/2010/main" val="2928596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Group Quiz</a:t>
            </a:r>
            <a:br>
              <a:rPr lang="en-US" dirty="0"/>
            </a:br>
            <a:r>
              <a:rPr lang="en-US" dirty="0"/>
              <a:t>For each On the left answer a–d on Right</a:t>
            </a:r>
          </a:p>
        </p:txBody>
      </p:sp>
      <p:sp>
        <p:nvSpPr>
          <p:cNvPr id="3" name="Content Placeholder 2"/>
          <p:cNvSpPr>
            <a:spLocks noGrp="1"/>
          </p:cNvSpPr>
          <p:nvPr>
            <p:ph sz="half" idx="1"/>
          </p:nvPr>
        </p:nvSpPr>
        <p:spPr/>
        <p:txBody>
          <a:bodyPr>
            <a:normAutofit/>
          </a:bodyPr>
          <a:lstStyle/>
          <a:p>
            <a:pPr marL="457200" indent="-457200">
              <a:buFont typeface="+mj-lt"/>
              <a:buAutoNum type="arabicPeriod"/>
            </a:pPr>
            <a:r>
              <a:rPr lang="en-US" dirty="0"/>
              <a:t>Trademark</a:t>
            </a:r>
          </a:p>
          <a:p>
            <a:pPr marL="457200" indent="-457200">
              <a:buFont typeface="+mj-lt"/>
              <a:buAutoNum type="arabicPeriod"/>
            </a:pPr>
            <a:r>
              <a:rPr lang="en-US" dirty="0"/>
              <a:t>Copyright</a:t>
            </a:r>
          </a:p>
          <a:p>
            <a:pPr marL="457200" indent="-457200">
              <a:buFont typeface="+mj-lt"/>
              <a:buAutoNum type="arabicPeriod"/>
            </a:pPr>
            <a:r>
              <a:rPr lang="en-US" dirty="0"/>
              <a:t>Patent</a:t>
            </a:r>
          </a:p>
          <a:p>
            <a:pPr marL="457200" indent="-457200">
              <a:buFont typeface="+mj-lt"/>
              <a:buAutoNum type="arabicPeriod"/>
            </a:pPr>
            <a:r>
              <a:rPr lang="en-US" dirty="0"/>
              <a:t>Trade Secret</a:t>
            </a:r>
          </a:p>
        </p:txBody>
      </p:sp>
      <p:sp>
        <p:nvSpPr>
          <p:cNvPr id="6" name="Content Placeholder 5"/>
          <p:cNvSpPr>
            <a:spLocks noGrp="1"/>
          </p:cNvSpPr>
          <p:nvPr>
            <p:ph sz="half" idx="2"/>
          </p:nvPr>
        </p:nvSpPr>
        <p:spPr/>
        <p:txBody>
          <a:bodyPr>
            <a:normAutofit/>
          </a:bodyPr>
          <a:lstStyle/>
          <a:p>
            <a:pPr marL="342900" indent="-342900">
              <a:buFont typeface="+mj-lt"/>
              <a:buAutoNum type="alphaUcPeriod"/>
            </a:pPr>
            <a:r>
              <a:rPr lang="en-US" dirty="0"/>
              <a:t>What does it protect?</a:t>
            </a:r>
          </a:p>
          <a:p>
            <a:pPr lvl="1"/>
            <a:endParaRPr lang="en-US" dirty="0"/>
          </a:p>
          <a:p>
            <a:pPr marL="342900" indent="-342900">
              <a:buFont typeface="+mj-lt"/>
              <a:buAutoNum type="alphaUcPeriod"/>
            </a:pPr>
            <a:r>
              <a:rPr lang="en-US" dirty="0"/>
              <a:t>Qualifications required?</a:t>
            </a:r>
          </a:p>
          <a:p>
            <a:pPr lvl="1"/>
            <a:endParaRPr lang="en-US" dirty="0"/>
          </a:p>
          <a:p>
            <a:pPr marL="342900" indent="-342900">
              <a:buFont typeface="+mj-lt"/>
              <a:buAutoNum type="alphaUcPeriod"/>
            </a:pPr>
            <a:r>
              <a:rPr lang="en-US" dirty="0"/>
              <a:t>How long does protection last?</a:t>
            </a:r>
          </a:p>
          <a:p>
            <a:pPr lvl="1"/>
            <a:endParaRPr lang="en-US" dirty="0"/>
          </a:p>
          <a:p>
            <a:pPr marL="342900" indent="-342900">
              <a:buFont typeface="+mj-lt"/>
              <a:buAutoNum type="alphaUcPeriod"/>
            </a:pPr>
            <a:endParaRPr lang="en-US" dirty="0"/>
          </a:p>
          <a:p>
            <a:pPr marL="342900" indent="-342900">
              <a:buFont typeface="+mj-lt"/>
              <a:buAutoNum type="alphaUcPeriod"/>
            </a:pPr>
            <a:r>
              <a:rPr lang="en-US" dirty="0"/>
              <a:t>Specific example currently protected?</a:t>
            </a:r>
          </a:p>
          <a:p>
            <a:pPr lvl="1"/>
            <a:endParaRPr lang="en-US" dirty="0"/>
          </a:p>
        </p:txBody>
      </p:sp>
      <p:sp>
        <p:nvSpPr>
          <p:cNvPr id="4" name="Footer Placeholder 3"/>
          <p:cNvSpPr>
            <a:spLocks noGrp="1"/>
          </p:cNvSpPr>
          <p:nvPr>
            <p:ph type="ftr" sz="quarter" idx="11"/>
          </p:nvPr>
        </p:nvSpPr>
        <p:spPr/>
        <p:txBody>
          <a:bodyPr/>
          <a:lstStyle/>
          <a:p>
            <a:r>
              <a:rPr lang="sk-SK"/>
              <a:t>© 2022 Keith A. Pray</a:t>
            </a:r>
            <a:endParaRPr lang="en-US"/>
          </a:p>
        </p:txBody>
      </p:sp>
      <p:sp>
        <p:nvSpPr>
          <p:cNvPr id="7" name="Slide Number Placeholder 6"/>
          <p:cNvSpPr>
            <a:spLocks noGrp="1"/>
          </p:cNvSpPr>
          <p:nvPr>
            <p:ph type="sldNum" sz="quarter" idx="12"/>
          </p:nvPr>
        </p:nvSpPr>
        <p:spPr/>
        <p:txBody>
          <a:bodyPr/>
          <a:lstStyle/>
          <a:p>
            <a:fld id="{A2A17EAB-8B51-5C40-8776-6683E51FA7A0}" type="slidenum">
              <a:rPr lang="en-US" smtClean="0"/>
              <a:t>4</a:t>
            </a:fld>
            <a:endParaRPr lang="en-US"/>
          </a:p>
        </p:txBody>
      </p:sp>
    </p:spTree>
    <p:extLst>
      <p:ext uri="{BB962C8B-B14F-4D97-AF65-F5344CB8AC3E}">
        <p14:creationId xmlns:p14="http://schemas.microsoft.com/office/powerpoint/2010/main" val="3262248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8968ADFB-1811-3B4E-89DF-DD688C5E1C58}"/>
              </a:ext>
            </a:extLst>
          </p:cNvPr>
          <p:cNvSpPr>
            <a:spLocks noChangeArrowheads="1"/>
          </p:cNvSpPr>
          <p:nvPr/>
        </p:nvSpPr>
        <p:spPr bwMode="auto">
          <a:xfrm>
            <a:off x="0" y="1352551"/>
            <a:ext cx="4724400" cy="320194"/>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9" name="Rectangle 4">
            <a:extLst>
              <a:ext uri="{FF2B5EF4-FFF2-40B4-BE49-F238E27FC236}">
                <a16:creationId xmlns:a16="http://schemas.microsoft.com/office/drawing/2014/main" id="{B6ABA7D5-1EF6-5344-85D4-0AE58E22C93B}"/>
              </a:ext>
            </a:extLst>
          </p:cNvPr>
          <p:cNvSpPr>
            <a:spLocks noChangeArrowheads="1"/>
          </p:cNvSpPr>
          <p:nvPr/>
        </p:nvSpPr>
        <p:spPr bwMode="auto">
          <a:xfrm>
            <a:off x="4724400" y="1672745"/>
            <a:ext cx="3733800" cy="320194"/>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0" name="Rectangle 4">
            <a:extLst>
              <a:ext uri="{FF2B5EF4-FFF2-40B4-BE49-F238E27FC236}">
                <a16:creationId xmlns:a16="http://schemas.microsoft.com/office/drawing/2014/main" id="{AB1A00A4-70E3-E74D-AF9A-3850B0A735E7}"/>
              </a:ext>
            </a:extLst>
          </p:cNvPr>
          <p:cNvSpPr>
            <a:spLocks noChangeArrowheads="1"/>
          </p:cNvSpPr>
          <p:nvPr/>
        </p:nvSpPr>
        <p:spPr bwMode="auto">
          <a:xfrm>
            <a:off x="4724400" y="2343761"/>
            <a:ext cx="3733800" cy="320194"/>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1" name="Rectangle 4">
            <a:extLst>
              <a:ext uri="{FF2B5EF4-FFF2-40B4-BE49-F238E27FC236}">
                <a16:creationId xmlns:a16="http://schemas.microsoft.com/office/drawing/2014/main" id="{30FFBC67-CB0A-1E40-B4FB-F9505204677E}"/>
              </a:ext>
            </a:extLst>
          </p:cNvPr>
          <p:cNvSpPr>
            <a:spLocks noChangeArrowheads="1"/>
          </p:cNvSpPr>
          <p:nvPr/>
        </p:nvSpPr>
        <p:spPr bwMode="auto">
          <a:xfrm>
            <a:off x="4724400" y="3060350"/>
            <a:ext cx="3733800" cy="699992"/>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3" name="Rectangle 4">
            <a:extLst>
              <a:ext uri="{FF2B5EF4-FFF2-40B4-BE49-F238E27FC236}">
                <a16:creationId xmlns:a16="http://schemas.microsoft.com/office/drawing/2014/main" id="{19AE2436-E0F7-9D4A-94FB-7D9E8823B480}"/>
              </a:ext>
            </a:extLst>
          </p:cNvPr>
          <p:cNvSpPr>
            <a:spLocks noChangeArrowheads="1"/>
          </p:cNvSpPr>
          <p:nvPr/>
        </p:nvSpPr>
        <p:spPr bwMode="auto">
          <a:xfrm>
            <a:off x="3733800" y="1672745"/>
            <a:ext cx="990600" cy="2087597"/>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2" name="Title 1"/>
          <p:cNvSpPr>
            <a:spLocks noGrp="1"/>
          </p:cNvSpPr>
          <p:nvPr>
            <p:ph type="title"/>
          </p:nvPr>
        </p:nvSpPr>
        <p:spPr/>
        <p:txBody>
          <a:bodyPr>
            <a:normAutofit/>
          </a:bodyPr>
          <a:lstStyle/>
          <a:p>
            <a:r>
              <a:rPr lang="en-US" dirty="0"/>
              <a:t>Group Quiz</a:t>
            </a:r>
            <a:br>
              <a:rPr lang="en-US" dirty="0"/>
            </a:br>
            <a:r>
              <a:rPr lang="en-US" dirty="0"/>
              <a:t>For each On the left answer a–d on Right</a:t>
            </a:r>
          </a:p>
        </p:txBody>
      </p:sp>
      <p:sp>
        <p:nvSpPr>
          <p:cNvPr id="3" name="Content Placeholder 2"/>
          <p:cNvSpPr>
            <a:spLocks noGrp="1"/>
          </p:cNvSpPr>
          <p:nvPr>
            <p:ph sz="half" idx="1"/>
          </p:nvPr>
        </p:nvSpPr>
        <p:spPr/>
        <p:txBody>
          <a:bodyPr>
            <a:normAutofit/>
          </a:bodyPr>
          <a:lstStyle/>
          <a:p>
            <a:pPr marL="457200" indent="-457200">
              <a:buFont typeface="+mj-lt"/>
              <a:buAutoNum type="arabicPeriod"/>
            </a:pPr>
            <a:r>
              <a:rPr lang="en-US" dirty="0"/>
              <a:t>Trademark</a:t>
            </a:r>
          </a:p>
          <a:p>
            <a:pPr marL="457200" indent="-457200">
              <a:buFont typeface="+mj-lt"/>
              <a:buAutoNum type="arabicPeriod"/>
            </a:pPr>
            <a:r>
              <a:rPr lang="en-US" dirty="0"/>
              <a:t>Copyright</a:t>
            </a:r>
          </a:p>
          <a:p>
            <a:pPr marL="457200" indent="-457200">
              <a:buFont typeface="+mj-lt"/>
              <a:buAutoNum type="arabicPeriod"/>
            </a:pPr>
            <a:r>
              <a:rPr lang="en-US" dirty="0"/>
              <a:t>Patent</a:t>
            </a:r>
          </a:p>
          <a:p>
            <a:pPr marL="457200" indent="-457200">
              <a:buFont typeface="+mj-lt"/>
              <a:buAutoNum type="arabicPeriod"/>
            </a:pPr>
            <a:r>
              <a:rPr lang="en-US" dirty="0"/>
              <a:t>Trade Secret</a:t>
            </a:r>
          </a:p>
        </p:txBody>
      </p:sp>
      <p:sp>
        <p:nvSpPr>
          <p:cNvPr id="6" name="Content Placeholder 5"/>
          <p:cNvSpPr>
            <a:spLocks noGrp="1"/>
          </p:cNvSpPr>
          <p:nvPr>
            <p:ph sz="half" idx="2"/>
          </p:nvPr>
        </p:nvSpPr>
        <p:spPr/>
        <p:txBody>
          <a:bodyPr>
            <a:normAutofit/>
          </a:bodyPr>
          <a:lstStyle/>
          <a:p>
            <a:pPr marL="342900" indent="-342900">
              <a:buFont typeface="+mj-lt"/>
              <a:buAutoNum type="alphaUcPeriod"/>
            </a:pPr>
            <a:r>
              <a:rPr lang="en-US" dirty="0"/>
              <a:t>What does it protect?</a:t>
            </a:r>
          </a:p>
          <a:p>
            <a:pPr lvl="1"/>
            <a:r>
              <a:rPr lang="en-US" dirty="0"/>
              <a:t> </a:t>
            </a:r>
          </a:p>
          <a:p>
            <a:pPr marL="342900" indent="-342900">
              <a:buFont typeface="+mj-lt"/>
              <a:buAutoNum type="alphaUcPeriod"/>
            </a:pPr>
            <a:r>
              <a:rPr lang="en-US" dirty="0"/>
              <a:t>Qualifications required?</a:t>
            </a:r>
          </a:p>
          <a:p>
            <a:pPr lvl="1"/>
            <a:r>
              <a:rPr lang="en-US" dirty="0"/>
              <a:t> </a:t>
            </a:r>
          </a:p>
          <a:p>
            <a:pPr marL="342900" indent="-342900">
              <a:buFont typeface="+mj-lt"/>
              <a:buAutoNum type="alphaUcPeriod"/>
            </a:pPr>
            <a:r>
              <a:rPr lang="en-US" dirty="0"/>
              <a:t>How long does protection last?</a:t>
            </a:r>
          </a:p>
          <a:p>
            <a:pPr lvl="1"/>
            <a:r>
              <a:rPr lang="en-US" dirty="0"/>
              <a:t>							</a:t>
            </a:r>
          </a:p>
          <a:p>
            <a:pPr marL="342900" indent="-342900">
              <a:buFont typeface="+mj-lt"/>
              <a:buAutoNum type="alphaUcPeriod"/>
            </a:pPr>
            <a:r>
              <a:rPr lang="en-US" dirty="0"/>
              <a:t>Specific example currently protected?</a:t>
            </a:r>
          </a:p>
          <a:p>
            <a:pPr lvl="1"/>
            <a:endParaRPr lang="en-US" dirty="0"/>
          </a:p>
        </p:txBody>
      </p:sp>
      <p:sp>
        <p:nvSpPr>
          <p:cNvPr id="4" name="Footer Placeholder 3"/>
          <p:cNvSpPr>
            <a:spLocks noGrp="1"/>
          </p:cNvSpPr>
          <p:nvPr>
            <p:ph type="ftr" sz="quarter" idx="11"/>
          </p:nvPr>
        </p:nvSpPr>
        <p:spPr/>
        <p:txBody>
          <a:bodyPr/>
          <a:lstStyle/>
          <a:p>
            <a:r>
              <a:rPr lang="sk-SK"/>
              <a:t>© 2022 Keith A. Pray</a:t>
            </a:r>
            <a:endParaRPr lang="en-US"/>
          </a:p>
        </p:txBody>
      </p:sp>
      <p:sp>
        <p:nvSpPr>
          <p:cNvPr id="7" name="Slide Number Placeholder 6"/>
          <p:cNvSpPr>
            <a:spLocks noGrp="1"/>
          </p:cNvSpPr>
          <p:nvPr>
            <p:ph type="sldNum" sz="quarter" idx="12"/>
          </p:nvPr>
        </p:nvSpPr>
        <p:spPr/>
        <p:txBody>
          <a:bodyPr/>
          <a:lstStyle/>
          <a:p>
            <a:fld id="{A2A17EAB-8B51-5C40-8776-6683E51FA7A0}" type="slidenum">
              <a:rPr lang="en-US" smtClean="0"/>
              <a:t>5</a:t>
            </a:fld>
            <a:endParaRPr lang="en-US"/>
          </a:p>
        </p:txBody>
      </p:sp>
    </p:spTree>
    <p:extLst>
      <p:ext uri="{BB962C8B-B14F-4D97-AF65-F5344CB8AC3E}">
        <p14:creationId xmlns:p14="http://schemas.microsoft.com/office/powerpoint/2010/main" val="1710598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8968ADFB-1811-3B4E-89DF-DD688C5E1C58}"/>
              </a:ext>
            </a:extLst>
          </p:cNvPr>
          <p:cNvSpPr>
            <a:spLocks noChangeArrowheads="1"/>
          </p:cNvSpPr>
          <p:nvPr/>
        </p:nvSpPr>
        <p:spPr bwMode="auto">
          <a:xfrm>
            <a:off x="0" y="1352551"/>
            <a:ext cx="3733800" cy="320194"/>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9" name="Rectangle 4">
            <a:extLst>
              <a:ext uri="{FF2B5EF4-FFF2-40B4-BE49-F238E27FC236}">
                <a16:creationId xmlns:a16="http://schemas.microsoft.com/office/drawing/2014/main" id="{B6ABA7D5-1EF6-5344-85D4-0AE58E22C93B}"/>
              </a:ext>
            </a:extLst>
          </p:cNvPr>
          <p:cNvSpPr>
            <a:spLocks noChangeArrowheads="1"/>
          </p:cNvSpPr>
          <p:nvPr/>
        </p:nvSpPr>
        <p:spPr bwMode="auto">
          <a:xfrm>
            <a:off x="4724400" y="1672745"/>
            <a:ext cx="3733800" cy="320194"/>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0" name="Rectangle 4">
            <a:extLst>
              <a:ext uri="{FF2B5EF4-FFF2-40B4-BE49-F238E27FC236}">
                <a16:creationId xmlns:a16="http://schemas.microsoft.com/office/drawing/2014/main" id="{AB1A00A4-70E3-E74D-AF9A-3850B0A735E7}"/>
              </a:ext>
            </a:extLst>
          </p:cNvPr>
          <p:cNvSpPr>
            <a:spLocks noChangeArrowheads="1"/>
          </p:cNvSpPr>
          <p:nvPr/>
        </p:nvSpPr>
        <p:spPr bwMode="auto">
          <a:xfrm>
            <a:off x="4724400" y="2343761"/>
            <a:ext cx="3733800" cy="320194"/>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1" name="Rectangle 4">
            <a:extLst>
              <a:ext uri="{FF2B5EF4-FFF2-40B4-BE49-F238E27FC236}">
                <a16:creationId xmlns:a16="http://schemas.microsoft.com/office/drawing/2014/main" id="{30FFBC67-CB0A-1E40-B4FB-F9505204677E}"/>
              </a:ext>
            </a:extLst>
          </p:cNvPr>
          <p:cNvSpPr>
            <a:spLocks noChangeArrowheads="1"/>
          </p:cNvSpPr>
          <p:nvPr/>
        </p:nvSpPr>
        <p:spPr bwMode="auto">
          <a:xfrm>
            <a:off x="4724400" y="3060350"/>
            <a:ext cx="3733800" cy="699992"/>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3" name="Rectangle 4">
            <a:extLst>
              <a:ext uri="{FF2B5EF4-FFF2-40B4-BE49-F238E27FC236}">
                <a16:creationId xmlns:a16="http://schemas.microsoft.com/office/drawing/2014/main" id="{19AE2436-E0F7-9D4A-94FB-7D9E8823B480}"/>
              </a:ext>
            </a:extLst>
          </p:cNvPr>
          <p:cNvSpPr>
            <a:spLocks noChangeArrowheads="1"/>
          </p:cNvSpPr>
          <p:nvPr/>
        </p:nvSpPr>
        <p:spPr bwMode="auto">
          <a:xfrm>
            <a:off x="3733800" y="1352551"/>
            <a:ext cx="990600" cy="2407791"/>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2" name="Title 1"/>
          <p:cNvSpPr>
            <a:spLocks noGrp="1"/>
          </p:cNvSpPr>
          <p:nvPr>
            <p:ph type="title"/>
          </p:nvPr>
        </p:nvSpPr>
        <p:spPr/>
        <p:txBody>
          <a:bodyPr>
            <a:normAutofit/>
          </a:bodyPr>
          <a:lstStyle/>
          <a:p>
            <a:r>
              <a:rPr lang="en-US" dirty="0"/>
              <a:t>Group Quiz</a:t>
            </a:r>
            <a:br>
              <a:rPr lang="en-US" dirty="0"/>
            </a:br>
            <a:r>
              <a:rPr lang="en-US" dirty="0"/>
              <a:t>For each On the left answer a–d on Right</a:t>
            </a:r>
          </a:p>
        </p:txBody>
      </p:sp>
      <p:sp>
        <p:nvSpPr>
          <p:cNvPr id="3" name="Content Placeholder 2"/>
          <p:cNvSpPr>
            <a:spLocks noGrp="1"/>
          </p:cNvSpPr>
          <p:nvPr>
            <p:ph sz="half" idx="1"/>
          </p:nvPr>
        </p:nvSpPr>
        <p:spPr/>
        <p:txBody>
          <a:bodyPr>
            <a:normAutofit/>
          </a:bodyPr>
          <a:lstStyle/>
          <a:p>
            <a:pPr marL="457200" indent="-457200">
              <a:buFont typeface="+mj-lt"/>
              <a:buAutoNum type="arabicPeriod"/>
            </a:pPr>
            <a:r>
              <a:rPr lang="en-US" dirty="0"/>
              <a:t>Trademark</a:t>
            </a:r>
          </a:p>
          <a:p>
            <a:pPr marL="457200" indent="-457200">
              <a:buFont typeface="+mj-lt"/>
              <a:buAutoNum type="arabicPeriod"/>
            </a:pPr>
            <a:r>
              <a:rPr lang="en-US" dirty="0"/>
              <a:t>Copyright</a:t>
            </a:r>
          </a:p>
          <a:p>
            <a:pPr marL="457200" indent="-457200">
              <a:buFont typeface="+mj-lt"/>
              <a:buAutoNum type="arabicPeriod"/>
            </a:pPr>
            <a:r>
              <a:rPr lang="en-US" dirty="0"/>
              <a:t>Patent</a:t>
            </a:r>
          </a:p>
          <a:p>
            <a:pPr marL="457200" indent="-457200">
              <a:buFont typeface="+mj-lt"/>
              <a:buAutoNum type="arabicPeriod"/>
            </a:pPr>
            <a:r>
              <a:rPr lang="en-US" dirty="0"/>
              <a:t>Trade Secret</a:t>
            </a:r>
          </a:p>
        </p:txBody>
      </p:sp>
      <p:sp>
        <p:nvSpPr>
          <p:cNvPr id="6" name="Content Placeholder 5"/>
          <p:cNvSpPr>
            <a:spLocks noGrp="1"/>
          </p:cNvSpPr>
          <p:nvPr>
            <p:ph sz="half" idx="2"/>
          </p:nvPr>
        </p:nvSpPr>
        <p:spPr/>
        <p:txBody>
          <a:bodyPr>
            <a:normAutofit/>
          </a:bodyPr>
          <a:lstStyle/>
          <a:p>
            <a:pPr marL="342900" indent="-342900">
              <a:buFont typeface="+mj-lt"/>
              <a:buAutoNum type="alphaUcPeriod"/>
            </a:pPr>
            <a:r>
              <a:rPr lang="en-US" dirty="0"/>
              <a:t>What does it protect?</a:t>
            </a:r>
          </a:p>
          <a:p>
            <a:pPr lvl="1"/>
            <a:r>
              <a:rPr lang="en-US" dirty="0"/>
              <a:t>Mark denoting product or service</a:t>
            </a:r>
          </a:p>
          <a:p>
            <a:pPr marL="342900" indent="-342900">
              <a:buFont typeface="+mj-lt"/>
              <a:buAutoNum type="alphaUcPeriod"/>
            </a:pPr>
            <a:r>
              <a:rPr lang="en-US" dirty="0"/>
              <a:t>Qualifications required?</a:t>
            </a:r>
          </a:p>
          <a:p>
            <a:pPr lvl="1"/>
            <a:r>
              <a:rPr lang="en-US" dirty="0"/>
              <a:t>Unique in specific area of commerce</a:t>
            </a:r>
          </a:p>
          <a:p>
            <a:pPr marL="342900" indent="-342900">
              <a:buFont typeface="+mj-lt"/>
              <a:buAutoNum type="alphaUcPeriod"/>
            </a:pPr>
            <a:r>
              <a:rPr lang="en-US" dirty="0"/>
              <a:t>How long does protection last?</a:t>
            </a:r>
          </a:p>
          <a:p>
            <a:pPr lvl="1"/>
            <a:r>
              <a:rPr lang="en-US" dirty="0"/>
              <a:t>While in use and protected against common noun or verb usage. Need to register to sue.</a:t>
            </a:r>
          </a:p>
          <a:p>
            <a:pPr marL="342900" indent="-342900">
              <a:buFont typeface="+mj-lt"/>
              <a:buAutoNum type="alphaUcPeriod"/>
            </a:pPr>
            <a:r>
              <a:rPr lang="en-US" dirty="0"/>
              <a:t>Specific example currently protected?</a:t>
            </a:r>
          </a:p>
          <a:p>
            <a:pPr lvl="1"/>
            <a:endParaRPr lang="en-US" dirty="0"/>
          </a:p>
        </p:txBody>
      </p:sp>
      <p:sp>
        <p:nvSpPr>
          <p:cNvPr id="4" name="Footer Placeholder 3"/>
          <p:cNvSpPr>
            <a:spLocks noGrp="1"/>
          </p:cNvSpPr>
          <p:nvPr>
            <p:ph type="ftr" sz="quarter" idx="11"/>
          </p:nvPr>
        </p:nvSpPr>
        <p:spPr/>
        <p:txBody>
          <a:bodyPr/>
          <a:lstStyle/>
          <a:p>
            <a:r>
              <a:rPr lang="sk-SK"/>
              <a:t>© 2022 Keith A. Pray</a:t>
            </a:r>
            <a:endParaRPr lang="en-US"/>
          </a:p>
        </p:txBody>
      </p:sp>
      <p:sp>
        <p:nvSpPr>
          <p:cNvPr id="7" name="Slide Number Placeholder 6"/>
          <p:cNvSpPr>
            <a:spLocks noGrp="1"/>
          </p:cNvSpPr>
          <p:nvPr>
            <p:ph type="sldNum" sz="quarter" idx="12"/>
          </p:nvPr>
        </p:nvSpPr>
        <p:spPr/>
        <p:txBody>
          <a:bodyPr/>
          <a:lstStyle/>
          <a:p>
            <a:fld id="{A2A17EAB-8B51-5C40-8776-6683E51FA7A0}" type="slidenum">
              <a:rPr lang="en-US" smtClean="0"/>
              <a:t>6</a:t>
            </a:fld>
            <a:endParaRPr lang="en-US"/>
          </a:p>
        </p:txBody>
      </p:sp>
    </p:spTree>
    <p:extLst>
      <p:ext uri="{BB962C8B-B14F-4D97-AF65-F5344CB8AC3E}">
        <p14:creationId xmlns:p14="http://schemas.microsoft.com/office/powerpoint/2010/main" val="3187853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8968ADFB-1811-3B4E-89DF-DD688C5E1C58}"/>
              </a:ext>
            </a:extLst>
          </p:cNvPr>
          <p:cNvSpPr>
            <a:spLocks noChangeArrowheads="1"/>
          </p:cNvSpPr>
          <p:nvPr/>
        </p:nvSpPr>
        <p:spPr bwMode="auto">
          <a:xfrm>
            <a:off x="0" y="1748946"/>
            <a:ext cx="3733800" cy="320194"/>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1" name="Rectangle 4">
            <a:extLst>
              <a:ext uri="{FF2B5EF4-FFF2-40B4-BE49-F238E27FC236}">
                <a16:creationId xmlns:a16="http://schemas.microsoft.com/office/drawing/2014/main" id="{30FFBC67-CB0A-1E40-B4FB-F9505204677E}"/>
              </a:ext>
            </a:extLst>
          </p:cNvPr>
          <p:cNvSpPr>
            <a:spLocks noChangeArrowheads="1"/>
          </p:cNvSpPr>
          <p:nvPr/>
        </p:nvSpPr>
        <p:spPr bwMode="auto">
          <a:xfrm>
            <a:off x="4724400" y="3244691"/>
            <a:ext cx="3733800" cy="515651"/>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3" name="Rectangle 4">
            <a:extLst>
              <a:ext uri="{FF2B5EF4-FFF2-40B4-BE49-F238E27FC236}">
                <a16:creationId xmlns:a16="http://schemas.microsoft.com/office/drawing/2014/main" id="{19AE2436-E0F7-9D4A-94FB-7D9E8823B480}"/>
              </a:ext>
            </a:extLst>
          </p:cNvPr>
          <p:cNvSpPr>
            <a:spLocks noChangeArrowheads="1"/>
          </p:cNvSpPr>
          <p:nvPr/>
        </p:nvSpPr>
        <p:spPr bwMode="auto">
          <a:xfrm>
            <a:off x="3733800" y="1352551"/>
            <a:ext cx="990600" cy="2407791"/>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0" name="Rectangle 4">
            <a:extLst>
              <a:ext uri="{FF2B5EF4-FFF2-40B4-BE49-F238E27FC236}">
                <a16:creationId xmlns:a16="http://schemas.microsoft.com/office/drawing/2014/main" id="{AB1A00A4-70E3-E74D-AF9A-3850B0A735E7}"/>
              </a:ext>
            </a:extLst>
          </p:cNvPr>
          <p:cNvSpPr>
            <a:spLocks noChangeArrowheads="1"/>
          </p:cNvSpPr>
          <p:nvPr/>
        </p:nvSpPr>
        <p:spPr bwMode="auto">
          <a:xfrm>
            <a:off x="4724400" y="2556446"/>
            <a:ext cx="3733800" cy="320194"/>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9" name="Rectangle 4">
            <a:extLst>
              <a:ext uri="{FF2B5EF4-FFF2-40B4-BE49-F238E27FC236}">
                <a16:creationId xmlns:a16="http://schemas.microsoft.com/office/drawing/2014/main" id="{B6ABA7D5-1EF6-5344-85D4-0AE58E22C93B}"/>
              </a:ext>
            </a:extLst>
          </p:cNvPr>
          <p:cNvSpPr>
            <a:spLocks noChangeArrowheads="1"/>
          </p:cNvSpPr>
          <p:nvPr/>
        </p:nvSpPr>
        <p:spPr bwMode="auto">
          <a:xfrm>
            <a:off x="4724400" y="1672744"/>
            <a:ext cx="3733800" cy="515651"/>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2" name="Title 1"/>
          <p:cNvSpPr>
            <a:spLocks noGrp="1"/>
          </p:cNvSpPr>
          <p:nvPr>
            <p:ph type="title"/>
          </p:nvPr>
        </p:nvSpPr>
        <p:spPr/>
        <p:txBody>
          <a:bodyPr>
            <a:normAutofit/>
          </a:bodyPr>
          <a:lstStyle/>
          <a:p>
            <a:r>
              <a:rPr lang="en-US" dirty="0"/>
              <a:t>Group Quiz</a:t>
            </a:r>
            <a:br>
              <a:rPr lang="en-US" dirty="0"/>
            </a:br>
            <a:r>
              <a:rPr lang="en-US" dirty="0"/>
              <a:t>For each On the left answer a–d on Right</a:t>
            </a:r>
          </a:p>
        </p:txBody>
      </p:sp>
      <p:sp>
        <p:nvSpPr>
          <p:cNvPr id="3" name="Content Placeholder 2"/>
          <p:cNvSpPr>
            <a:spLocks noGrp="1"/>
          </p:cNvSpPr>
          <p:nvPr>
            <p:ph sz="half" idx="1"/>
          </p:nvPr>
        </p:nvSpPr>
        <p:spPr/>
        <p:txBody>
          <a:bodyPr>
            <a:normAutofit/>
          </a:bodyPr>
          <a:lstStyle/>
          <a:p>
            <a:pPr marL="457200" indent="-457200">
              <a:buFont typeface="+mj-lt"/>
              <a:buAutoNum type="arabicPeriod"/>
            </a:pPr>
            <a:r>
              <a:rPr lang="en-US" dirty="0"/>
              <a:t>Trademark</a:t>
            </a:r>
          </a:p>
          <a:p>
            <a:pPr marL="457200" indent="-457200">
              <a:buFont typeface="+mj-lt"/>
              <a:buAutoNum type="arabicPeriod"/>
            </a:pPr>
            <a:r>
              <a:rPr lang="en-US" dirty="0"/>
              <a:t>Copyright</a:t>
            </a:r>
          </a:p>
          <a:p>
            <a:pPr marL="457200" indent="-457200">
              <a:buFont typeface="+mj-lt"/>
              <a:buAutoNum type="arabicPeriod"/>
            </a:pPr>
            <a:r>
              <a:rPr lang="en-US" dirty="0"/>
              <a:t>Patent</a:t>
            </a:r>
          </a:p>
          <a:p>
            <a:pPr marL="457200" indent="-457200">
              <a:buFont typeface="+mj-lt"/>
              <a:buAutoNum type="arabicPeriod"/>
            </a:pPr>
            <a:r>
              <a:rPr lang="en-US" dirty="0"/>
              <a:t>Trade Secret</a:t>
            </a:r>
          </a:p>
        </p:txBody>
      </p:sp>
      <p:sp>
        <p:nvSpPr>
          <p:cNvPr id="6" name="Content Placeholder 5"/>
          <p:cNvSpPr>
            <a:spLocks noGrp="1"/>
          </p:cNvSpPr>
          <p:nvPr>
            <p:ph sz="half" idx="2"/>
          </p:nvPr>
        </p:nvSpPr>
        <p:spPr/>
        <p:txBody>
          <a:bodyPr>
            <a:normAutofit/>
          </a:bodyPr>
          <a:lstStyle/>
          <a:p>
            <a:pPr marL="342900" indent="-342900">
              <a:buFont typeface="+mj-lt"/>
              <a:buAutoNum type="alphaUcPeriod"/>
            </a:pPr>
            <a:r>
              <a:rPr lang="en-US" dirty="0"/>
              <a:t>What does it protect?</a:t>
            </a:r>
          </a:p>
          <a:p>
            <a:pPr lvl="1"/>
            <a:r>
              <a:rPr lang="en-US" dirty="0"/>
              <a:t> 				</a:t>
            </a:r>
          </a:p>
          <a:p>
            <a:pPr marL="342900" indent="-342900">
              <a:buFont typeface="+mj-lt"/>
              <a:buAutoNum type="alphaUcPeriod"/>
            </a:pPr>
            <a:r>
              <a:rPr lang="en-US" dirty="0"/>
              <a:t>Qualifications required?</a:t>
            </a:r>
          </a:p>
          <a:p>
            <a:pPr lvl="1"/>
            <a:r>
              <a:rPr lang="en-US" dirty="0"/>
              <a:t> </a:t>
            </a:r>
          </a:p>
          <a:p>
            <a:pPr marL="342900" indent="-342900">
              <a:buFont typeface="+mj-lt"/>
              <a:buAutoNum type="alphaUcPeriod"/>
            </a:pPr>
            <a:r>
              <a:rPr lang="en-US" dirty="0"/>
              <a:t>How long does protection last?</a:t>
            </a:r>
          </a:p>
          <a:p>
            <a:pPr lvl="1"/>
            <a:r>
              <a:rPr lang="en-US" dirty="0"/>
              <a:t> 				</a:t>
            </a:r>
          </a:p>
          <a:p>
            <a:pPr marL="342900" indent="-342900">
              <a:buFont typeface="+mj-lt"/>
              <a:buAutoNum type="alphaUcPeriod"/>
            </a:pPr>
            <a:r>
              <a:rPr lang="en-US" dirty="0"/>
              <a:t>Specific example currently protected?</a:t>
            </a:r>
          </a:p>
          <a:p>
            <a:pPr lvl="1"/>
            <a:endParaRPr lang="en-US" dirty="0"/>
          </a:p>
        </p:txBody>
      </p:sp>
      <p:sp>
        <p:nvSpPr>
          <p:cNvPr id="4" name="Footer Placeholder 3"/>
          <p:cNvSpPr>
            <a:spLocks noGrp="1"/>
          </p:cNvSpPr>
          <p:nvPr>
            <p:ph type="ftr" sz="quarter" idx="11"/>
          </p:nvPr>
        </p:nvSpPr>
        <p:spPr/>
        <p:txBody>
          <a:bodyPr/>
          <a:lstStyle/>
          <a:p>
            <a:r>
              <a:rPr lang="sk-SK"/>
              <a:t>© 2022 Keith A. Pray</a:t>
            </a:r>
            <a:endParaRPr lang="en-US"/>
          </a:p>
        </p:txBody>
      </p:sp>
      <p:sp>
        <p:nvSpPr>
          <p:cNvPr id="7" name="Slide Number Placeholder 6"/>
          <p:cNvSpPr>
            <a:spLocks noGrp="1"/>
          </p:cNvSpPr>
          <p:nvPr>
            <p:ph type="sldNum" sz="quarter" idx="12"/>
          </p:nvPr>
        </p:nvSpPr>
        <p:spPr/>
        <p:txBody>
          <a:bodyPr/>
          <a:lstStyle/>
          <a:p>
            <a:fld id="{A2A17EAB-8B51-5C40-8776-6683E51FA7A0}" type="slidenum">
              <a:rPr lang="en-US" smtClean="0"/>
              <a:t>7</a:t>
            </a:fld>
            <a:endParaRPr lang="en-US"/>
          </a:p>
        </p:txBody>
      </p:sp>
    </p:spTree>
    <p:extLst>
      <p:ext uri="{BB962C8B-B14F-4D97-AF65-F5344CB8AC3E}">
        <p14:creationId xmlns:p14="http://schemas.microsoft.com/office/powerpoint/2010/main" val="4124093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8968ADFB-1811-3B4E-89DF-DD688C5E1C58}"/>
              </a:ext>
            </a:extLst>
          </p:cNvPr>
          <p:cNvSpPr>
            <a:spLocks noChangeArrowheads="1"/>
          </p:cNvSpPr>
          <p:nvPr/>
        </p:nvSpPr>
        <p:spPr bwMode="auto">
          <a:xfrm>
            <a:off x="0" y="1748946"/>
            <a:ext cx="3733800" cy="320194"/>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1" name="Rectangle 4">
            <a:extLst>
              <a:ext uri="{FF2B5EF4-FFF2-40B4-BE49-F238E27FC236}">
                <a16:creationId xmlns:a16="http://schemas.microsoft.com/office/drawing/2014/main" id="{30FFBC67-CB0A-1E40-B4FB-F9505204677E}"/>
              </a:ext>
            </a:extLst>
          </p:cNvPr>
          <p:cNvSpPr>
            <a:spLocks noChangeArrowheads="1"/>
          </p:cNvSpPr>
          <p:nvPr/>
        </p:nvSpPr>
        <p:spPr bwMode="auto">
          <a:xfrm>
            <a:off x="4724400" y="3244691"/>
            <a:ext cx="3733800" cy="515651"/>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3" name="Rectangle 4">
            <a:extLst>
              <a:ext uri="{FF2B5EF4-FFF2-40B4-BE49-F238E27FC236}">
                <a16:creationId xmlns:a16="http://schemas.microsoft.com/office/drawing/2014/main" id="{19AE2436-E0F7-9D4A-94FB-7D9E8823B480}"/>
              </a:ext>
            </a:extLst>
          </p:cNvPr>
          <p:cNvSpPr>
            <a:spLocks noChangeArrowheads="1"/>
          </p:cNvSpPr>
          <p:nvPr/>
        </p:nvSpPr>
        <p:spPr bwMode="auto">
          <a:xfrm>
            <a:off x="3733800" y="1352551"/>
            <a:ext cx="990600" cy="2407791"/>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0" name="Rectangle 4">
            <a:extLst>
              <a:ext uri="{FF2B5EF4-FFF2-40B4-BE49-F238E27FC236}">
                <a16:creationId xmlns:a16="http://schemas.microsoft.com/office/drawing/2014/main" id="{AB1A00A4-70E3-E74D-AF9A-3850B0A735E7}"/>
              </a:ext>
            </a:extLst>
          </p:cNvPr>
          <p:cNvSpPr>
            <a:spLocks noChangeArrowheads="1"/>
          </p:cNvSpPr>
          <p:nvPr/>
        </p:nvSpPr>
        <p:spPr bwMode="auto">
          <a:xfrm>
            <a:off x="4724400" y="2556446"/>
            <a:ext cx="3733800" cy="320194"/>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9" name="Rectangle 4">
            <a:extLst>
              <a:ext uri="{FF2B5EF4-FFF2-40B4-BE49-F238E27FC236}">
                <a16:creationId xmlns:a16="http://schemas.microsoft.com/office/drawing/2014/main" id="{B6ABA7D5-1EF6-5344-85D4-0AE58E22C93B}"/>
              </a:ext>
            </a:extLst>
          </p:cNvPr>
          <p:cNvSpPr>
            <a:spLocks noChangeArrowheads="1"/>
          </p:cNvSpPr>
          <p:nvPr/>
        </p:nvSpPr>
        <p:spPr bwMode="auto">
          <a:xfrm>
            <a:off x="4724400" y="1672744"/>
            <a:ext cx="3733800" cy="515651"/>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2" name="Title 1"/>
          <p:cNvSpPr>
            <a:spLocks noGrp="1"/>
          </p:cNvSpPr>
          <p:nvPr>
            <p:ph type="title"/>
          </p:nvPr>
        </p:nvSpPr>
        <p:spPr/>
        <p:txBody>
          <a:bodyPr>
            <a:normAutofit/>
          </a:bodyPr>
          <a:lstStyle/>
          <a:p>
            <a:r>
              <a:rPr lang="en-US" dirty="0"/>
              <a:t>Group Quiz</a:t>
            </a:r>
            <a:br>
              <a:rPr lang="en-US" dirty="0"/>
            </a:br>
            <a:r>
              <a:rPr lang="en-US" dirty="0"/>
              <a:t>For each On the left answer a–d on Right</a:t>
            </a:r>
          </a:p>
        </p:txBody>
      </p:sp>
      <p:sp>
        <p:nvSpPr>
          <p:cNvPr id="3" name="Content Placeholder 2"/>
          <p:cNvSpPr>
            <a:spLocks noGrp="1"/>
          </p:cNvSpPr>
          <p:nvPr>
            <p:ph sz="half" idx="1"/>
          </p:nvPr>
        </p:nvSpPr>
        <p:spPr/>
        <p:txBody>
          <a:bodyPr>
            <a:normAutofit/>
          </a:bodyPr>
          <a:lstStyle/>
          <a:p>
            <a:pPr marL="457200" indent="-457200">
              <a:buFont typeface="+mj-lt"/>
              <a:buAutoNum type="arabicPeriod"/>
            </a:pPr>
            <a:r>
              <a:rPr lang="en-US" dirty="0"/>
              <a:t>Trademark</a:t>
            </a:r>
          </a:p>
          <a:p>
            <a:pPr marL="457200" indent="-457200">
              <a:buFont typeface="+mj-lt"/>
              <a:buAutoNum type="arabicPeriod"/>
            </a:pPr>
            <a:r>
              <a:rPr lang="en-US" dirty="0"/>
              <a:t>Copyright</a:t>
            </a:r>
          </a:p>
          <a:p>
            <a:pPr marL="457200" indent="-457200">
              <a:buFont typeface="+mj-lt"/>
              <a:buAutoNum type="arabicPeriod"/>
            </a:pPr>
            <a:r>
              <a:rPr lang="en-US" dirty="0"/>
              <a:t>Patent</a:t>
            </a:r>
          </a:p>
          <a:p>
            <a:pPr marL="457200" indent="-457200">
              <a:buFont typeface="+mj-lt"/>
              <a:buAutoNum type="arabicPeriod"/>
            </a:pPr>
            <a:r>
              <a:rPr lang="en-US" dirty="0"/>
              <a:t>Trade Secret</a:t>
            </a:r>
          </a:p>
        </p:txBody>
      </p:sp>
      <p:sp>
        <p:nvSpPr>
          <p:cNvPr id="6" name="Content Placeholder 5"/>
          <p:cNvSpPr>
            <a:spLocks noGrp="1"/>
          </p:cNvSpPr>
          <p:nvPr>
            <p:ph sz="half" idx="2"/>
          </p:nvPr>
        </p:nvSpPr>
        <p:spPr/>
        <p:txBody>
          <a:bodyPr>
            <a:normAutofit/>
          </a:bodyPr>
          <a:lstStyle/>
          <a:p>
            <a:pPr marL="342900" indent="-342900">
              <a:buFont typeface="+mj-lt"/>
              <a:buAutoNum type="alphaUcPeriod"/>
            </a:pPr>
            <a:r>
              <a:rPr lang="en-US" dirty="0"/>
              <a:t>What does it protect?</a:t>
            </a:r>
          </a:p>
          <a:p>
            <a:pPr lvl="1"/>
            <a:r>
              <a:rPr lang="en-US" dirty="0"/>
              <a:t>Expression, not ideas. Derivative work, publication, performance</a:t>
            </a:r>
          </a:p>
          <a:p>
            <a:pPr marL="342900" indent="-342900">
              <a:buFont typeface="+mj-lt"/>
              <a:buAutoNum type="alphaUcPeriod"/>
            </a:pPr>
            <a:r>
              <a:rPr lang="en-US" dirty="0"/>
              <a:t>Qualifications required?</a:t>
            </a:r>
          </a:p>
          <a:p>
            <a:pPr lvl="1"/>
            <a:r>
              <a:rPr lang="en-US" dirty="0"/>
              <a:t>Original</a:t>
            </a:r>
          </a:p>
          <a:p>
            <a:pPr marL="342900" indent="-342900">
              <a:buFont typeface="+mj-lt"/>
              <a:buAutoNum type="alphaUcPeriod"/>
            </a:pPr>
            <a:r>
              <a:rPr lang="en-US" dirty="0"/>
              <a:t>How long does protection last?</a:t>
            </a:r>
          </a:p>
          <a:p>
            <a:pPr lvl="1"/>
            <a:r>
              <a:rPr lang="en-US" dirty="0"/>
              <a:t>Author lifetime + 70 years, 95 years for companies</a:t>
            </a:r>
          </a:p>
          <a:p>
            <a:pPr marL="342900" indent="-342900">
              <a:buFont typeface="+mj-lt"/>
              <a:buAutoNum type="alphaUcPeriod"/>
            </a:pPr>
            <a:r>
              <a:rPr lang="en-US" dirty="0"/>
              <a:t>Specific example currently protected?</a:t>
            </a:r>
          </a:p>
          <a:p>
            <a:pPr lvl="1"/>
            <a:endParaRPr lang="en-US" dirty="0"/>
          </a:p>
        </p:txBody>
      </p:sp>
      <p:sp>
        <p:nvSpPr>
          <p:cNvPr id="4" name="Footer Placeholder 3"/>
          <p:cNvSpPr>
            <a:spLocks noGrp="1"/>
          </p:cNvSpPr>
          <p:nvPr>
            <p:ph type="ftr" sz="quarter" idx="11"/>
          </p:nvPr>
        </p:nvSpPr>
        <p:spPr/>
        <p:txBody>
          <a:bodyPr/>
          <a:lstStyle/>
          <a:p>
            <a:r>
              <a:rPr lang="sk-SK"/>
              <a:t>© 2022 Keith A. Pray</a:t>
            </a:r>
            <a:endParaRPr lang="en-US"/>
          </a:p>
        </p:txBody>
      </p:sp>
      <p:sp>
        <p:nvSpPr>
          <p:cNvPr id="7" name="Slide Number Placeholder 6"/>
          <p:cNvSpPr>
            <a:spLocks noGrp="1"/>
          </p:cNvSpPr>
          <p:nvPr>
            <p:ph type="sldNum" sz="quarter" idx="12"/>
          </p:nvPr>
        </p:nvSpPr>
        <p:spPr/>
        <p:txBody>
          <a:bodyPr/>
          <a:lstStyle/>
          <a:p>
            <a:fld id="{A2A17EAB-8B51-5C40-8776-6683E51FA7A0}" type="slidenum">
              <a:rPr lang="en-US" smtClean="0"/>
              <a:t>8</a:t>
            </a:fld>
            <a:endParaRPr lang="en-US"/>
          </a:p>
        </p:txBody>
      </p:sp>
    </p:spTree>
    <p:extLst>
      <p:ext uri="{BB962C8B-B14F-4D97-AF65-F5344CB8AC3E}">
        <p14:creationId xmlns:p14="http://schemas.microsoft.com/office/powerpoint/2010/main" val="58599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8968ADFB-1811-3B4E-89DF-DD688C5E1C58}"/>
              </a:ext>
            </a:extLst>
          </p:cNvPr>
          <p:cNvSpPr>
            <a:spLocks noChangeArrowheads="1"/>
          </p:cNvSpPr>
          <p:nvPr/>
        </p:nvSpPr>
        <p:spPr bwMode="auto">
          <a:xfrm>
            <a:off x="0" y="2158961"/>
            <a:ext cx="3733800" cy="320194"/>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1" name="Rectangle 4">
            <a:extLst>
              <a:ext uri="{FF2B5EF4-FFF2-40B4-BE49-F238E27FC236}">
                <a16:creationId xmlns:a16="http://schemas.microsoft.com/office/drawing/2014/main" id="{30FFBC67-CB0A-1E40-B4FB-F9505204677E}"/>
              </a:ext>
            </a:extLst>
          </p:cNvPr>
          <p:cNvSpPr>
            <a:spLocks noChangeArrowheads="1"/>
          </p:cNvSpPr>
          <p:nvPr/>
        </p:nvSpPr>
        <p:spPr bwMode="auto">
          <a:xfrm>
            <a:off x="4724400" y="3244691"/>
            <a:ext cx="3733800" cy="840460"/>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3" name="Rectangle 4">
            <a:extLst>
              <a:ext uri="{FF2B5EF4-FFF2-40B4-BE49-F238E27FC236}">
                <a16:creationId xmlns:a16="http://schemas.microsoft.com/office/drawing/2014/main" id="{19AE2436-E0F7-9D4A-94FB-7D9E8823B480}"/>
              </a:ext>
            </a:extLst>
          </p:cNvPr>
          <p:cNvSpPr>
            <a:spLocks noChangeArrowheads="1"/>
          </p:cNvSpPr>
          <p:nvPr/>
        </p:nvSpPr>
        <p:spPr bwMode="auto">
          <a:xfrm>
            <a:off x="3733800" y="1352551"/>
            <a:ext cx="990600" cy="2732600"/>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0" name="Rectangle 4">
            <a:extLst>
              <a:ext uri="{FF2B5EF4-FFF2-40B4-BE49-F238E27FC236}">
                <a16:creationId xmlns:a16="http://schemas.microsoft.com/office/drawing/2014/main" id="{AB1A00A4-70E3-E74D-AF9A-3850B0A735E7}"/>
              </a:ext>
            </a:extLst>
          </p:cNvPr>
          <p:cNvSpPr>
            <a:spLocks noChangeArrowheads="1"/>
          </p:cNvSpPr>
          <p:nvPr/>
        </p:nvSpPr>
        <p:spPr bwMode="auto">
          <a:xfrm>
            <a:off x="4724400" y="2480240"/>
            <a:ext cx="3733800" cy="472606"/>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9" name="Rectangle 4">
            <a:extLst>
              <a:ext uri="{FF2B5EF4-FFF2-40B4-BE49-F238E27FC236}">
                <a16:creationId xmlns:a16="http://schemas.microsoft.com/office/drawing/2014/main" id="{B6ABA7D5-1EF6-5344-85D4-0AE58E22C93B}"/>
              </a:ext>
            </a:extLst>
          </p:cNvPr>
          <p:cNvSpPr>
            <a:spLocks noChangeArrowheads="1"/>
          </p:cNvSpPr>
          <p:nvPr/>
        </p:nvSpPr>
        <p:spPr bwMode="auto">
          <a:xfrm>
            <a:off x="4724400" y="1602214"/>
            <a:ext cx="3733800" cy="515651"/>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2" name="Title 1"/>
          <p:cNvSpPr>
            <a:spLocks noGrp="1"/>
          </p:cNvSpPr>
          <p:nvPr>
            <p:ph type="title"/>
          </p:nvPr>
        </p:nvSpPr>
        <p:spPr/>
        <p:txBody>
          <a:bodyPr>
            <a:normAutofit/>
          </a:bodyPr>
          <a:lstStyle/>
          <a:p>
            <a:r>
              <a:rPr lang="en-US" dirty="0"/>
              <a:t>Group Quiz</a:t>
            </a:r>
            <a:br>
              <a:rPr lang="en-US" dirty="0"/>
            </a:br>
            <a:r>
              <a:rPr lang="en-US" dirty="0"/>
              <a:t>For each On the left answer a–d on Right</a:t>
            </a:r>
          </a:p>
        </p:txBody>
      </p:sp>
      <p:sp>
        <p:nvSpPr>
          <p:cNvPr id="6" name="Content Placeholder 5"/>
          <p:cNvSpPr>
            <a:spLocks noGrp="1"/>
          </p:cNvSpPr>
          <p:nvPr>
            <p:ph sz="half" idx="2"/>
          </p:nvPr>
        </p:nvSpPr>
        <p:spPr/>
        <p:txBody>
          <a:bodyPr>
            <a:normAutofit lnSpcReduction="10000"/>
          </a:bodyPr>
          <a:lstStyle/>
          <a:p>
            <a:pPr marL="342900" indent="-342900">
              <a:buFont typeface="+mj-lt"/>
              <a:buAutoNum type="alphaUcPeriod"/>
            </a:pPr>
            <a:r>
              <a:rPr lang="en-US" dirty="0"/>
              <a:t>What does it protect?</a:t>
            </a:r>
          </a:p>
          <a:p>
            <a:pPr lvl="1"/>
            <a:r>
              <a:rPr lang="en-US" dirty="0"/>
              <a:t> 				</a:t>
            </a:r>
          </a:p>
          <a:p>
            <a:pPr marL="342900" indent="-342900">
              <a:buFont typeface="+mj-lt"/>
              <a:buAutoNum type="alphaUcPeriod"/>
            </a:pPr>
            <a:r>
              <a:rPr lang="en-US" dirty="0"/>
              <a:t>Qualifications required?</a:t>
            </a:r>
          </a:p>
          <a:p>
            <a:pPr lvl="1"/>
            <a:r>
              <a:rPr lang="en-US" dirty="0"/>
              <a:t> 				</a:t>
            </a:r>
          </a:p>
          <a:p>
            <a:pPr marL="342900" indent="-342900">
              <a:buFont typeface="+mj-lt"/>
              <a:buAutoNum type="alphaUcPeriod"/>
            </a:pPr>
            <a:r>
              <a:rPr lang="en-US" dirty="0"/>
              <a:t>How long does protection last?</a:t>
            </a:r>
          </a:p>
          <a:p>
            <a:pPr lvl="1"/>
            <a:r>
              <a:rPr lang="en-US" dirty="0"/>
              <a:t> </a:t>
            </a:r>
          </a:p>
          <a:p>
            <a:pPr lvl="1"/>
            <a:r>
              <a:rPr lang="en-US" dirty="0"/>
              <a:t> </a:t>
            </a:r>
          </a:p>
          <a:p>
            <a:pPr lvl="1"/>
            <a:r>
              <a:rPr lang="en-US" dirty="0"/>
              <a:t> </a:t>
            </a:r>
          </a:p>
          <a:p>
            <a:pPr marL="342900" indent="-342900">
              <a:buFont typeface="+mj-lt"/>
              <a:buAutoNum type="alphaUcPeriod"/>
            </a:pPr>
            <a:r>
              <a:rPr lang="en-US" dirty="0"/>
              <a:t>Specific example currently protected?</a:t>
            </a:r>
          </a:p>
          <a:p>
            <a:pPr lvl="1"/>
            <a:endParaRPr lang="en-US" dirty="0"/>
          </a:p>
        </p:txBody>
      </p:sp>
      <p:sp>
        <p:nvSpPr>
          <p:cNvPr id="4" name="Footer Placeholder 3"/>
          <p:cNvSpPr>
            <a:spLocks noGrp="1"/>
          </p:cNvSpPr>
          <p:nvPr>
            <p:ph type="ftr" sz="quarter" idx="11"/>
          </p:nvPr>
        </p:nvSpPr>
        <p:spPr/>
        <p:txBody>
          <a:bodyPr/>
          <a:lstStyle/>
          <a:p>
            <a:r>
              <a:rPr lang="sk-SK"/>
              <a:t>© 2022 Keith A. Pray</a:t>
            </a:r>
            <a:endParaRPr lang="en-US"/>
          </a:p>
        </p:txBody>
      </p:sp>
      <p:sp>
        <p:nvSpPr>
          <p:cNvPr id="7" name="Slide Number Placeholder 6"/>
          <p:cNvSpPr>
            <a:spLocks noGrp="1"/>
          </p:cNvSpPr>
          <p:nvPr>
            <p:ph type="sldNum" sz="quarter" idx="12"/>
          </p:nvPr>
        </p:nvSpPr>
        <p:spPr/>
        <p:txBody>
          <a:bodyPr/>
          <a:lstStyle/>
          <a:p>
            <a:fld id="{A2A17EAB-8B51-5C40-8776-6683E51FA7A0}" type="slidenum">
              <a:rPr lang="en-US" smtClean="0"/>
              <a:t>9</a:t>
            </a:fld>
            <a:endParaRPr lang="en-US"/>
          </a:p>
        </p:txBody>
      </p:sp>
      <p:sp>
        <p:nvSpPr>
          <p:cNvPr id="14" name="Content Placeholder 2">
            <a:extLst>
              <a:ext uri="{FF2B5EF4-FFF2-40B4-BE49-F238E27FC236}">
                <a16:creationId xmlns:a16="http://schemas.microsoft.com/office/drawing/2014/main" id="{FE737610-BEEC-774A-9C0E-9E1C3C342B9A}"/>
              </a:ext>
            </a:extLst>
          </p:cNvPr>
          <p:cNvSpPr txBox="1">
            <a:spLocks/>
          </p:cNvSpPr>
          <p:nvPr/>
        </p:nvSpPr>
        <p:spPr>
          <a:xfrm>
            <a:off x="685800" y="1352551"/>
            <a:ext cx="3733800" cy="3352800"/>
          </a:xfrm>
          <a:prstGeom prst="rect">
            <a:avLst/>
          </a:prstGeom>
        </p:spPr>
        <p:txBody>
          <a:bodyPr vert="horz" lIns="91436" tIns="45718" rIns="91436" bIns="45718" rtlCol="0">
            <a:norm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9pPr>
          </a:lstStyle>
          <a:p>
            <a:pPr marL="457200" indent="-457200">
              <a:buFont typeface="+mj-lt"/>
              <a:buAutoNum type="arabicPeriod"/>
            </a:pPr>
            <a:r>
              <a:rPr lang="en-US"/>
              <a:t>Trademark</a:t>
            </a:r>
          </a:p>
          <a:p>
            <a:pPr marL="457200" indent="-457200">
              <a:buFont typeface="+mj-lt"/>
              <a:buAutoNum type="arabicPeriod"/>
            </a:pPr>
            <a:r>
              <a:rPr lang="en-US"/>
              <a:t>Copyright</a:t>
            </a:r>
          </a:p>
          <a:p>
            <a:pPr marL="457200" indent="-457200">
              <a:buFont typeface="+mj-lt"/>
              <a:buAutoNum type="arabicPeriod"/>
            </a:pPr>
            <a:r>
              <a:rPr lang="en-US"/>
              <a:t>Patent</a:t>
            </a:r>
          </a:p>
          <a:p>
            <a:pPr marL="457200" indent="-457200">
              <a:buFont typeface="+mj-lt"/>
              <a:buAutoNum type="arabicPeriod"/>
            </a:pPr>
            <a:r>
              <a:rPr lang="en-US"/>
              <a:t>Trade Secret</a:t>
            </a:r>
            <a:endParaRPr lang="en-US" dirty="0"/>
          </a:p>
        </p:txBody>
      </p:sp>
    </p:spTree>
    <p:extLst>
      <p:ext uri="{BB962C8B-B14F-4D97-AF65-F5344CB8AC3E}">
        <p14:creationId xmlns:p14="http://schemas.microsoft.com/office/powerpoint/2010/main" val="2862982074"/>
      </p:ext>
    </p:extLst>
  </p:cSld>
  <p:clrMapOvr>
    <a:masterClrMapping/>
  </p:clrMapOvr>
</p:sld>
</file>

<file path=ppt/theme/theme1.xml><?xml version="1.0" encoding="utf-8"?>
<a:theme xmlns:a="http://schemas.openxmlformats.org/drawingml/2006/main" name="Red Radial 16x9">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TS102804895.potx</Template>
  <TotalTime>29879</TotalTime>
  <Words>7119</Words>
  <Application>Microsoft Macintosh PowerPoint</Application>
  <PresentationFormat>On-screen Show (16:9)</PresentationFormat>
  <Paragraphs>581</Paragraphs>
  <Slides>34</Slides>
  <Notes>32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ＭＳ Ｐゴシック</vt:lpstr>
      <vt:lpstr>Arial</vt:lpstr>
      <vt:lpstr>Calibri</vt:lpstr>
      <vt:lpstr>Cambria</vt:lpstr>
      <vt:lpstr>Cambria,Serif</vt:lpstr>
      <vt:lpstr>Times New Roman</vt:lpstr>
      <vt:lpstr>Red Radial 16x9</vt:lpstr>
      <vt:lpstr>Class 5 Intellectual Property</vt:lpstr>
      <vt:lpstr>Overview</vt:lpstr>
      <vt:lpstr>My Reading Notes</vt:lpstr>
      <vt:lpstr>Group Quiz For each On the left answer a–d on Right</vt:lpstr>
      <vt:lpstr>Group Quiz For each On the left answer a–d on Right</vt:lpstr>
      <vt:lpstr>Group Quiz For each On the left answer a–d on Right</vt:lpstr>
      <vt:lpstr>Group Quiz For each On the left answer a–d on Right</vt:lpstr>
      <vt:lpstr>Group Quiz For each On the left answer a–d on Right</vt:lpstr>
      <vt:lpstr>Group Quiz For each On the left answer a–d on Right</vt:lpstr>
      <vt:lpstr>Group Quiz For each On the left answer a–d on Right</vt:lpstr>
      <vt:lpstr>Group Quiz For each On the left answer a–d on Right</vt:lpstr>
      <vt:lpstr>Group Quiz For each On the left answer a–d on Right</vt:lpstr>
      <vt:lpstr>Overview</vt:lpstr>
      <vt:lpstr>Assignment - Self Search 1/3 </vt:lpstr>
      <vt:lpstr>Assignment - Self Search 2/3  Discussion Board</vt:lpstr>
      <vt:lpstr>Assignment - Self Search 3/3  1 Page Paper</vt:lpstr>
      <vt:lpstr>Overview</vt:lpstr>
      <vt:lpstr>Trademarks and Social Media</vt:lpstr>
      <vt:lpstr>Social Media Effects on Trademarks </vt:lpstr>
      <vt:lpstr>Evolution of Trademarks</vt:lpstr>
      <vt:lpstr>Gap Between The Law and the World </vt:lpstr>
      <vt:lpstr>Shifting The restrictions</vt:lpstr>
      <vt:lpstr>References</vt:lpstr>
      <vt:lpstr>AI-Generated Art: Caution Advised</vt:lpstr>
      <vt:lpstr>How is AI Art Generated?</vt:lpstr>
      <vt:lpstr>Does Ai Art fall under Fair Use?</vt:lpstr>
      <vt:lpstr>AI Art Affects the Market of Human Art</vt:lpstr>
      <vt:lpstr>Where does our example fit?</vt:lpstr>
      <vt:lpstr>Ai Art's Accessibility</vt:lpstr>
      <vt:lpstr>Criteria: what is a step too far?</vt:lpstr>
      <vt:lpstr>Is AI art even Art?</vt:lpstr>
      <vt:lpstr>References</vt:lpstr>
      <vt:lpstr>Class 5 The End</vt:lpstr>
      <vt:lpstr>what works well Online With Zoom</vt:lpstr>
    </vt:vector>
  </TitlesOfParts>
  <Company>WPI</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A. Pray</dc:creator>
  <cp:lastModifiedBy>Keith Pray</cp:lastModifiedBy>
  <cp:revision>401</cp:revision>
  <dcterms:created xsi:type="dcterms:W3CDTF">2014-08-25T02:19:16Z</dcterms:created>
  <dcterms:modified xsi:type="dcterms:W3CDTF">2022-09-09T22:52:19Z</dcterms:modified>
</cp:coreProperties>
</file>