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handoutMasterIdLst>
    <p:handoutMasterId r:id="rId35"/>
  </p:handoutMasterIdLst>
  <p:sldIdLst>
    <p:sldId id="256" r:id="rId2"/>
    <p:sldId id="315" r:id="rId3"/>
    <p:sldId id="259" r:id="rId4"/>
    <p:sldId id="291" r:id="rId5"/>
    <p:sldId id="261" r:id="rId6"/>
    <p:sldId id="264" r:id="rId7"/>
    <p:sldId id="323" r:id="rId8"/>
    <p:sldId id="359" r:id="rId9"/>
    <p:sldId id="297" r:id="rId10"/>
    <p:sldId id="370" r:id="rId11"/>
    <p:sldId id="371" r:id="rId12"/>
    <p:sldId id="372" r:id="rId13"/>
    <p:sldId id="373" r:id="rId14"/>
    <p:sldId id="273" r:id="rId15"/>
    <p:sldId id="274" r:id="rId16"/>
    <p:sldId id="374" r:id="rId17"/>
    <p:sldId id="375" r:id="rId18"/>
    <p:sldId id="376" r:id="rId19"/>
    <p:sldId id="271" r:id="rId20"/>
    <p:sldId id="270" r:id="rId21"/>
    <p:sldId id="272" r:id="rId22"/>
    <p:sldId id="377" r:id="rId23"/>
    <p:sldId id="369" r:id="rId24"/>
    <p:sldId id="268" r:id="rId25"/>
    <p:sldId id="280" r:id="rId26"/>
    <p:sldId id="278" r:id="rId27"/>
    <p:sldId id="279" r:id="rId28"/>
    <p:sldId id="281" r:id="rId29"/>
    <p:sldId id="282" r:id="rId30"/>
    <p:sldId id="284" r:id="rId31"/>
    <p:sldId id="267" r:id="rId32"/>
    <p:sldId id="269" r:id="rId33"/>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315"/>
            <p14:sldId id="259"/>
            <p14:sldId id="291"/>
            <p14:sldId id="261"/>
            <p14:sldId id="264"/>
            <p14:sldId id="323"/>
            <p14:sldId id="359"/>
            <p14:sldId id="297"/>
          </p14:sldIdLst>
        </p14:section>
        <p14:section name="Students" id="{03AE23C9-21E0-8F4A-B153-0900C2F809BC}">
          <p14:sldIdLst>
            <p14:sldId id="370"/>
            <p14:sldId id="371"/>
            <p14:sldId id="372"/>
            <p14:sldId id="373"/>
            <p14:sldId id="273"/>
            <p14:sldId id="274"/>
            <p14:sldId id="374"/>
            <p14:sldId id="375"/>
            <p14:sldId id="376"/>
            <p14:sldId id="271"/>
            <p14:sldId id="270"/>
            <p14:sldId id="272"/>
            <p14:sldId id="377"/>
            <p14:sldId id="369"/>
            <p14:sldId id="268"/>
            <p14:sldId id="280"/>
            <p14:sldId id="278"/>
            <p14:sldId id="279"/>
            <p14:sldId id="281"/>
            <p14:sldId id="282"/>
            <p14:sldId id="284"/>
            <p14:sldId id="267"/>
          </p14:sldIdLst>
        </p14:section>
        <p14:section name="Common" id="{62B1AA91-D93D-9C4F-8ABE-6423F5BD3A6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5" autoAdjust="0"/>
    <p:restoredTop sz="80614" autoAdjust="0"/>
  </p:normalViewPr>
  <p:slideViewPr>
    <p:cSldViewPr snapToGrid="0" snapToObjects="1">
      <p:cViewPr varScale="1">
        <p:scale>
          <a:sx n="132" d="100"/>
          <a:sy n="132" d="100"/>
        </p:scale>
        <p:origin x="768" y="176"/>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5F49C-C932-4389-B434-EA5535556A44}" type="doc">
      <dgm:prSet loTypeId="urn:microsoft.com/office/officeart/2005/8/layout/cycle2" loCatId="cycle" qsTypeId="urn:microsoft.com/office/officeart/2005/8/quickstyle/simple1" qsCatId="simple" csTypeId="urn:microsoft.com/office/officeart/2005/8/colors/accent3_2" csCatId="accent3" phldr="1"/>
      <dgm:spPr/>
      <dgm:t>
        <a:bodyPr/>
        <a:lstStyle/>
        <a:p>
          <a:endParaRPr lang="en-US"/>
        </a:p>
      </dgm:t>
    </dgm:pt>
    <dgm:pt modelId="{3EE98749-8648-4FB2-8B71-22D7B4B620EB}">
      <dgm:prSet phldrT="[Text]"/>
      <dgm:spPr/>
      <dgm:t>
        <a:bodyPr/>
        <a:lstStyle/>
        <a:p>
          <a:r>
            <a:rPr lang="en-US" dirty="0"/>
            <a:t>Trigger</a:t>
          </a:r>
        </a:p>
      </dgm:t>
    </dgm:pt>
    <dgm:pt modelId="{23A7622A-8702-4DA7-87FB-E64448013F10}" type="parTrans" cxnId="{AED27662-9EFA-4098-A98F-E3ED201C3F6F}">
      <dgm:prSet/>
      <dgm:spPr/>
      <dgm:t>
        <a:bodyPr/>
        <a:lstStyle/>
        <a:p>
          <a:endParaRPr lang="en-US"/>
        </a:p>
      </dgm:t>
    </dgm:pt>
    <dgm:pt modelId="{881B6855-CAC4-4D18-9E6A-B1997DAE420C}" type="sibTrans" cxnId="{AED27662-9EFA-4098-A98F-E3ED201C3F6F}">
      <dgm:prSet/>
      <dgm:spPr/>
      <dgm:t>
        <a:bodyPr/>
        <a:lstStyle/>
        <a:p>
          <a:endParaRPr lang="en-US"/>
        </a:p>
      </dgm:t>
    </dgm:pt>
    <dgm:pt modelId="{74230C2F-DDE7-46CD-93B3-11A5079FF934}">
      <dgm:prSet phldrT="[Text]"/>
      <dgm:spPr/>
      <dgm:t>
        <a:bodyPr/>
        <a:lstStyle/>
        <a:p>
          <a:r>
            <a:rPr lang="en-US" dirty="0"/>
            <a:t>Action</a:t>
          </a:r>
        </a:p>
      </dgm:t>
    </dgm:pt>
    <dgm:pt modelId="{AC9041EB-BD51-41EB-929A-950E0541B351}" type="parTrans" cxnId="{D048A01C-6122-4A69-A95F-7A4C15C487C6}">
      <dgm:prSet/>
      <dgm:spPr/>
      <dgm:t>
        <a:bodyPr/>
        <a:lstStyle/>
        <a:p>
          <a:endParaRPr lang="en-US"/>
        </a:p>
      </dgm:t>
    </dgm:pt>
    <dgm:pt modelId="{3AD20CBB-E273-4CB9-82F1-FA86873C4F63}" type="sibTrans" cxnId="{D048A01C-6122-4A69-A95F-7A4C15C487C6}">
      <dgm:prSet/>
      <dgm:spPr/>
      <dgm:t>
        <a:bodyPr/>
        <a:lstStyle/>
        <a:p>
          <a:endParaRPr lang="en-US"/>
        </a:p>
      </dgm:t>
    </dgm:pt>
    <dgm:pt modelId="{1AF5F6E7-8CBB-4755-909F-87333F4C2A69}">
      <dgm:prSet phldrT="[Text]"/>
      <dgm:spPr/>
      <dgm:t>
        <a:bodyPr/>
        <a:lstStyle/>
        <a:p>
          <a:r>
            <a:rPr lang="en-US" dirty="0"/>
            <a:t>Reward</a:t>
          </a:r>
        </a:p>
      </dgm:t>
    </dgm:pt>
    <dgm:pt modelId="{D881AE21-E887-4E0C-8723-DAEE6E33F11D}" type="parTrans" cxnId="{980980F3-68DD-4BDC-B9B6-0A8B224B6C02}">
      <dgm:prSet/>
      <dgm:spPr/>
      <dgm:t>
        <a:bodyPr/>
        <a:lstStyle/>
        <a:p>
          <a:endParaRPr lang="en-US"/>
        </a:p>
      </dgm:t>
    </dgm:pt>
    <dgm:pt modelId="{58145F2A-B735-440B-9E51-67CE2ADC612C}" type="sibTrans" cxnId="{980980F3-68DD-4BDC-B9B6-0A8B224B6C02}">
      <dgm:prSet/>
      <dgm:spPr/>
      <dgm:t>
        <a:bodyPr/>
        <a:lstStyle/>
        <a:p>
          <a:endParaRPr lang="en-US"/>
        </a:p>
      </dgm:t>
    </dgm:pt>
    <dgm:pt modelId="{6C0C7FDF-048C-46AF-82AA-B2406AB4CE11}">
      <dgm:prSet phldrT="[Text]"/>
      <dgm:spPr/>
      <dgm:t>
        <a:bodyPr/>
        <a:lstStyle/>
        <a:p>
          <a:r>
            <a:rPr lang="en-US" dirty="0"/>
            <a:t>Investment</a:t>
          </a:r>
        </a:p>
      </dgm:t>
    </dgm:pt>
    <dgm:pt modelId="{FD03BDA2-C8EB-4B74-9273-0E4AD3110B2D}" type="parTrans" cxnId="{2ECE888E-E4CD-4257-9BEA-E7CDF705C8CE}">
      <dgm:prSet/>
      <dgm:spPr/>
      <dgm:t>
        <a:bodyPr/>
        <a:lstStyle/>
        <a:p>
          <a:endParaRPr lang="en-US"/>
        </a:p>
      </dgm:t>
    </dgm:pt>
    <dgm:pt modelId="{4054F5AA-1399-4E7F-A0B1-009406B6E487}" type="sibTrans" cxnId="{2ECE888E-E4CD-4257-9BEA-E7CDF705C8CE}">
      <dgm:prSet/>
      <dgm:spPr/>
      <dgm:t>
        <a:bodyPr/>
        <a:lstStyle/>
        <a:p>
          <a:endParaRPr lang="en-US"/>
        </a:p>
      </dgm:t>
    </dgm:pt>
    <dgm:pt modelId="{BB601E4E-9AF9-44E1-8BFB-9D8EBCD2B312}" type="pres">
      <dgm:prSet presAssocID="{6395F49C-C932-4389-B434-EA5535556A44}" presName="cycle" presStyleCnt="0">
        <dgm:presLayoutVars>
          <dgm:dir/>
          <dgm:resizeHandles val="exact"/>
        </dgm:presLayoutVars>
      </dgm:prSet>
      <dgm:spPr/>
    </dgm:pt>
    <dgm:pt modelId="{95B02383-0EF6-4F69-8A16-88FCC46B5B57}" type="pres">
      <dgm:prSet presAssocID="{3EE98749-8648-4FB2-8B71-22D7B4B620EB}" presName="node" presStyleLbl="node1" presStyleIdx="0" presStyleCnt="4">
        <dgm:presLayoutVars>
          <dgm:bulletEnabled val="1"/>
        </dgm:presLayoutVars>
      </dgm:prSet>
      <dgm:spPr/>
    </dgm:pt>
    <dgm:pt modelId="{F6FB9E6D-FC5B-48DF-8283-A595C2B21360}" type="pres">
      <dgm:prSet presAssocID="{881B6855-CAC4-4D18-9E6A-B1997DAE420C}" presName="sibTrans" presStyleLbl="sibTrans2D1" presStyleIdx="0" presStyleCnt="4"/>
      <dgm:spPr/>
    </dgm:pt>
    <dgm:pt modelId="{59FD79EE-8671-453F-9C86-B8479B3067DB}" type="pres">
      <dgm:prSet presAssocID="{881B6855-CAC4-4D18-9E6A-B1997DAE420C}" presName="connectorText" presStyleLbl="sibTrans2D1" presStyleIdx="0" presStyleCnt="4"/>
      <dgm:spPr/>
    </dgm:pt>
    <dgm:pt modelId="{3306C888-4BB8-47F8-86DB-44B49028A2DE}" type="pres">
      <dgm:prSet presAssocID="{74230C2F-DDE7-46CD-93B3-11A5079FF934}" presName="node" presStyleLbl="node1" presStyleIdx="1" presStyleCnt="4">
        <dgm:presLayoutVars>
          <dgm:bulletEnabled val="1"/>
        </dgm:presLayoutVars>
      </dgm:prSet>
      <dgm:spPr/>
    </dgm:pt>
    <dgm:pt modelId="{A6FF94C4-A749-4DB6-8E7A-A829DDFD8E7E}" type="pres">
      <dgm:prSet presAssocID="{3AD20CBB-E273-4CB9-82F1-FA86873C4F63}" presName="sibTrans" presStyleLbl="sibTrans2D1" presStyleIdx="1" presStyleCnt="4"/>
      <dgm:spPr/>
    </dgm:pt>
    <dgm:pt modelId="{BA68776E-0B62-4FD9-AB8D-7D2CC9C82588}" type="pres">
      <dgm:prSet presAssocID="{3AD20CBB-E273-4CB9-82F1-FA86873C4F63}" presName="connectorText" presStyleLbl="sibTrans2D1" presStyleIdx="1" presStyleCnt="4"/>
      <dgm:spPr/>
    </dgm:pt>
    <dgm:pt modelId="{7D3BB62F-019C-4B34-91C7-2F220869EC6C}" type="pres">
      <dgm:prSet presAssocID="{1AF5F6E7-8CBB-4755-909F-87333F4C2A69}" presName="node" presStyleLbl="node1" presStyleIdx="2" presStyleCnt="4">
        <dgm:presLayoutVars>
          <dgm:bulletEnabled val="1"/>
        </dgm:presLayoutVars>
      </dgm:prSet>
      <dgm:spPr/>
    </dgm:pt>
    <dgm:pt modelId="{607E57BB-1F64-40F0-93C2-B57CC27B81BB}" type="pres">
      <dgm:prSet presAssocID="{58145F2A-B735-440B-9E51-67CE2ADC612C}" presName="sibTrans" presStyleLbl="sibTrans2D1" presStyleIdx="2" presStyleCnt="4"/>
      <dgm:spPr/>
    </dgm:pt>
    <dgm:pt modelId="{231F42AE-4C39-4B0A-B178-D119544DC9FB}" type="pres">
      <dgm:prSet presAssocID="{58145F2A-B735-440B-9E51-67CE2ADC612C}" presName="connectorText" presStyleLbl="sibTrans2D1" presStyleIdx="2" presStyleCnt="4"/>
      <dgm:spPr/>
    </dgm:pt>
    <dgm:pt modelId="{794C0EAC-B68E-4C18-AB7D-E08D6D7D6B3E}" type="pres">
      <dgm:prSet presAssocID="{6C0C7FDF-048C-46AF-82AA-B2406AB4CE11}" presName="node" presStyleLbl="node1" presStyleIdx="3" presStyleCnt="4">
        <dgm:presLayoutVars>
          <dgm:bulletEnabled val="1"/>
        </dgm:presLayoutVars>
      </dgm:prSet>
      <dgm:spPr/>
    </dgm:pt>
    <dgm:pt modelId="{D1C50846-F86D-47EA-B11F-676CF6E394B1}" type="pres">
      <dgm:prSet presAssocID="{4054F5AA-1399-4E7F-A0B1-009406B6E487}" presName="sibTrans" presStyleLbl="sibTrans2D1" presStyleIdx="3" presStyleCnt="4"/>
      <dgm:spPr/>
    </dgm:pt>
    <dgm:pt modelId="{497BCF5A-4A54-466A-A455-ABA2DD0B3F89}" type="pres">
      <dgm:prSet presAssocID="{4054F5AA-1399-4E7F-A0B1-009406B6E487}" presName="connectorText" presStyleLbl="sibTrans2D1" presStyleIdx="3" presStyleCnt="4"/>
      <dgm:spPr/>
    </dgm:pt>
  </dgm:ptLst>
  <dgm:cxnLst>
    <dgm:cxn modelId="{E26C3B04-90EB-490E-8EE9-B839565DC246}" type="presOf" srcId="{1AF5F6E7-8CBB-4755-909F-87333F4C2A69}" destId="{7D3BB62F-019C-4B34-91C7-2F220869EC6C}" srcOrd="0" destOrd="0" presId="urn:microsoft.com/office/officeart/2005/8/layout/cycle2"/>
    <dgm:cxn modelId="{A2D5A507-C2D9-41C7-AEA3-3E77B99D1261}" type="presOf" srcId="{6C0C7FDF-048C-46AF-82AA-B2406AB4CE11}" destId="{794C0EAC-B68E-4C18-AB7D-E08D6D7D6B3E}" srcOrd="0" destOrd="0" presId="urn:microsoft.com/office/officeart/2005/8/layout/cycle2"/>
    <dgm:cxn modelId="{D048A01C-6122-4A69-A95F-7A4C15C487C6}" srcId="{6395F49C-C932-4389-B434-EA5535556A44}" destId="{74230C2F-DDE7-46CD-93B3-11A5079FF934}" srcOrd="1" destOrd="0" parTransId="{AC9041EB-BD51-41EB-929A-950E0541B351}" sibTransId="{3AD20CBB-E273-4CB9-82F1-FA86873C4F63}"/>
    <dgm:cxn modelId="{FFD53A56-3CB2-4782-952B-04ABE1E64112}" type="presOf" srcId="{881B6855-CAC4-4D18-9E6A-B1997DAE420C}" destId="{59FD79EE-8671-453F-9C86-B8479B3067DB}" srcOrd="1" destOrd="0" presId="urn:microsoft.com/office/officeart/2005/8/layout/cycle2"/>
    <dgm:cxn modelId="{90D5CE5F-9D84-4702-A151-0318ED035DA5}" type="presOf" srcId="{4054F5AA-1399-4E7F-A0B1-009406B6E487}" destId="{D1C50846-F86D-47EA-B11F-676CF6E394B1}" srcOrd="0" destOrd="0" presId="urn:microsoft.com/office/officeart/2005/8/layout/cycle2"/>
    <dgm:cxn modelId="{AED27662-9EFA-4098-A98F-E3ED201C3F6F}" srcId="{6395F49C-C932-4389-B434-EA5535556A44}" destId="{3EE98749-8648-4FB2-8B71-22D7B4B620EB}" srcOrd="0" destOrd="0" parTransId="{23A7622A-8702-4DA7-87FB-E64448013F10}" sibTransId="{881B6855-CAC4-4D18-9E6A-B1997DAE420C}"/>
    <dgm:cxn modelId="{B8284175-ECFB-4F64-91C2-EDD0576A9A7B}" type="presOf" srcId="{881B6855-CAC4-4D18-9E6A-B1997DAE420C}" destId="{F6FB9E6D-FC5B-48DF-8283-A595C2B21360}" srcOrd="0" destOrd="0" presId="urn:microsoft.com/office/officeart/2005/8/layout/cycle2"/>
    <dgm:cxn modelId="{CF8D3878-D8B2-45F0-9072-15867E3B4F01}" type="presOf" srcId="{3AD20CBB-E273-4CB9-82F1-FA86873C4F63}" destId="{BA68776E-0B62-4FD9-AB8D-7D2CC9C82588}" srcOrd="1" destOrd="0" presId="urn:microsoft.com/office/officeart/2005/8/layout/cycle2"/>
    <dgm:cxn modelId="{F8A21B80-8217-4C95-B4E5-B3A7C3AF42E3}" type="presOf" srcId="{4054F5AA-1399-4E7F-A0B1-009406B6E487}" destId="{497BCF5A-4A54-466A-A455-ABA2DD0B3F89}" srcOrd="1" destOrd="0" presId="urn:microsoft.com/office/officeart/2005/8/layout/cycle2"/>
    <dgm:cxn modelId="{2ECE888E-E4CD-4257-9BEA-E7CDF705C8CE}" srcId="{6395F49C-C932-4389-B434-EA5535556A44}" destId="{6C0C7FDF-048C-46AF-82AA-B2406AB4CE11}" srcOrd="3" destOrd="0" parTransId="{FD03BDA2-C8EB-4B74-9273-0E4AD3110B2D}" sibTransId="{4054F5AA-1399-4E7F-A0B1-009406B6E487}"/>
    <dgm:cxn modelId="{D4A60999-F9BC-40BB-9D6B-871C4D7E8973}" type="presOf" srcId="{6395F49C-C932-4389-B434-EA5535556A44}" destId="{BB601E4E-9AF9-44E1-8BFB-9D8EBCD2B312}" srcOrd="0" destOrd="0" presId="urn:microsoft.com/office/officeart/2005/8/layout/cycle2"/>
    <dgm:cxn modelId="{7016399C-45BE-4148-912E-43303CAE52F1}" type="presOf" srcId="{58145F2A-B735-440B-9E51-67CE2ADC612C}" destId="{607E57BB-1F64-40F0-93C2-B57CC27B81BB}" srcOrd="0" destOrd="0" presId="urn:microsoft.com/office/officeart/2005/8/layout/cycle2"/>
    <dgm:cxn modelId="{5964DAA2-A0A2-4B4E-B420-10D6AE1B6434}" type="presOf" srcId="{58145F2A-B735-440B-9E51-67CE2ADC612C}" destId="{231F42AE-4C39-4B0A-B178-D119544DC9FB}" srcOrd="1" destOrd="0" presId="urn:microsoft.com/office/officeart/2005/8/layout/cycle2"/>
    <dgm:cxn modelId="{C60C54CB-7D30-492D-8F55-8DE39E92FBA7}" type="presOf" srcId="{74230C2F-DDE7-46CD-93B3-11A5079FF934}" destId="{3306C888-4BB8-47F8-86DB-44B49028A2DE}" srcOrd="0" destOrd="0" presId="urn:microsoft.com/office/officeart/2005/8/layout/cycle2"/>
    <dgm:cxn modelId="{E67EBBD7-81E5-4224-ACA2-2A1BF49AAAA3}" type="presOf" srcId="{3EE98749-8648-4FB2-8B71-22D7B4B620EB}" destId="{95B02383-0EF6-4F69-8A16-88FCC46B5B57}" srcOrd="0" destOrd="0" presId="urn:microsoft.com/office/officeart/2005/8/layout/cycle2"/>
    <dgm:cxn modelId="{CB49B2D9-86F5-4182-B6D7-C3BB497156CB}" type="presOf" srcId="{3AD20CBB-E273-4CB9-82F1-FA86873C4F63}" destId="{A6FF94C4-A749-4DB6-8E7A-A829DDFD8E7E}" srcOrd="0" destOrd="0" presId="urn:microsoft.com/office/officeart/2005/8/layout/cycle2"/>
    <dgm:cxn modelId="{980980F3-68DD-4BDC-B9B6-0A8B224B6C02}" srcId="{6395F49C-C932-4389-B434-EA5535556A44}" destId="{1AF5F6E7-8CBB-4755-909F-87333F4C2A69}" srcOrd="2" destOrd="0" parTransId="{D881AE21-E887-4E0C-8723-DAEE6E33F11D}" sibTransId="{58145F2A-B735-440B-9E51-67CE2ADC612C}"/>
    <dgm:cxn modelId="{5FC73026-638D-4ED4-9DB3-676C4D7175BE}" type="presParOf" srcId="{BB601E4E-9AF9-44E1-8BFB-9D8EBCD2B312}" destId="{95B02383-0EF6-4F69-8A16-88FCC46B5B57}" srcOrd="0" destOrd="0" presId="urn:microsoft.com/office/officeart/2005/8/layout/cycle2"/>
    <dgm:cxn modelId="{9949C7B1-9B18-4B45-B235-954CFC85F7BD}" type="presParOf" srcId="{BB601E4E-9AF9-44E1-8BFB-9D8EBCD2B312}" destId="{F6FB9E6D-FC5B-48DF-8283-A595C2B21360}" srcOrd="1" destOrd="0" presId="urn:microsoft.com/office/officeart/2005/8/layout/cycle2"/>
    <dgm:cxn modelId="{AAE09F0D-6307-43D6-90C4-D0B8848B2450}" type="presParOf" srcId="{F6FB9E6D-FC5B-48DF-8283-A595C2B21360}" destId="{59FD79EE-8671-453F-9C86-B8479B3067DB}" srcOrd="0" destOrd="0" presId="urn:microsoft.com/office/officeart/2005/8/layout/cycle2"/>
    <dgm:cxn modelId="{F739992B-24E2-4EF5-8F0C-335ACE32B833}" type="presParOf" srcId="{BB601E4E-9AF9-44E1-8BFB-9D8EBCD2B312}" destId="{3306C888-4BB8-47F8-86DB-44B49028A2DE}" srcOrd="2" destOrd="0" presId="urn:microsoft.com/office/officeart/2005/8/layout/cycle2"/>
    <dgm:cxn modelId="{26D16061-46B8-4458-9A01-01BA34A539AA}" type="presParOf" srcId="{BB601E4E-9AF9-44E1-8BFB-9D8EBCD2B312}" destId="{A6FF94C4-A749-4DB6-8E7A-A829DDFD8E7E}" srcOrd="3" destOrd="0" presId="urn:microsoft.com/office/officeart/2005/8/layout/cycle2"/>
    <dgm:cxn modelId="{582A0CFB-62B0-4E17-B991-23A354A297F7}" type="presParOf" srcId="{A6FF94C4-A749-4DB6-8E7A-A829DDFD8E7E}" destId="{BA68776E-0B62-4FD9-AB8D-7D2CC9C82588}" srcOrd="0" destOrd="0" presId="urn:microsoft.com/office/officeart/2005/8/layout/cycle2"/>
    <dgm:cxn modelId="{35312E4F-9BED-49BC-ACB5-9A9EC4AE0DEB}" type="presParOf" srcId="{BB601E4E-9AF9-44E1-8BFB-9D8EBCD2B312}" destId="{7D3BB62F-019C-4B34-91C7-2F220869EC6C}" srcOrd="4" destOrd="0" presId="urn:microsoft.com/office/officeart/2005/8/layout/cycle2"/>
    <dgm:cxn modelId="{ED8754C1-3399-4F95-AAA5-4832A6C5D817}" type="presParOf" srcId="{BB601E4E-9AF9-44E1-8BFB-9D8EBCD2B312}" destId="{607E57BB-1F64-40F0-93C2-B57CC27B81BB}" srcOrd="5" destOrd="0" presId="urn:microsoft.com/office/officeart/2005/8/layout/cycle2"/>
    <dgm:cxn modelId="{9CDA9FE8-7C12-40C3-B363-F4258DEFC44C}" type="presParOf" srcId="{607E57BB-1F64-40F0-93C2-B57CC27B81BB}" destId="{231F42AE-4C39-4B0A-B178-D119544DC9FB}" srcOrd="0" destOrd="0" presId="urn:microsoft.com/office/officeart/2005/8/layout/cycle2"/>
    <dgm:cxn modelId="{40C8A23B-8F6D-4A55-AFB4-3F2713815FAD}" type="presParOf" srcId="{BB601E4E-9AF9-44E1-8BFB-9D8EBCD2B312}" destId="{794C0EAC-B68E-4C18-AB7D-E08D6D7D6B3E}" srcOrd="6" destOrd="0" presId="urn:microsoft.com/office/officeart/2005/8/layout/cycle2"/>
    <dgm:cxn modelId="{072CB75F-3778-41AE-A08C-0118475753BA}" type="presParOf" srcId="{BB601E4E-9AF9-44E1-8BFB-9D8EBCD2B312}" destId="{D1C50846-F86D-47EA-B11F-676CF6E394B1}" srcOrd="7" destOrd="0" presId="urn:microsoft.com/office/officeart/2005/8/layout/cycle2"/>
    <dgm:cxn modelId="{F68C82D2-CF94-40EE-92C2-BFE5CE22045F}" type="presParOf" srcId="{D1C50846-F86D-47EA-B11F-676CF6E394B1}" destId="{497BCF5A-4A54-466A-A455-ABA2DD0B3F8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02383-0EF6-4F69-8A16-88FCC46B5B57}">
      <dsp:nvSpPr>
        <dsp:cNvPr id="0" name=""/>
        <dsp:cNvSpPr/>
      </dsp:nvSpPr>
      <dsp:spPr>
        <a:xfrm>
          <a:off x="1793083" y="619"/>
          <a:ext cx="1239371" cy="123937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Trigger</a:t>
          </a:r>
        </a:p>
      </dsp:txBody>
      <dsp:txXfrm>
        <a:off x="1974585" y="182121"/>
        <a:ext cx="876367" cy="876367"/>
      </dsp:txXfrm>
    </dsp:sp>
    <dsp:sp modelId="{F6FB9E6D-FC5B-48DF-8283-A595C2B21360}">
      <dsp:nvSpPr>
        <dsp:cNvPr id="0" name=""/>
        <dsp:cNvSpPr/>
      </dsp:nvSpPr>
      <dsp:spPr>
        <a:xfrm rot="2700000">
          <a:off x="2899496" y="1062922"/>
          <a:ext cx="330068" cy="41828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913997" y="1111570"/>
        <a:ext cx="231048" cy="250973"/>
      </dsp:txXfrm>
    </dsp:sp>
    <dsp:sp modelId="{3306C888-4BB8-47F8-86DB-44B49028A2DE}">
      <dsp:nvSpPr>
        <dsp:cNvPr id="0" name=""/>
        <dsp:cNvSpPr/>
      </dsp:nvSpPr>
      <dsp:spPr>
        <a:xfrm>
          <a:off x="3109816" y="1317352"/>
          <a:ext cx="1239371" cy="123937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Action</a:t>
          </a:r>
        </a:p>
      </dsp:txBody>
      <dsp:txXfrm>
        <a:off x="3291318" y="1498854"/>
        <a:ext cx="876367" cy="876367"/>
      </dsp:txXfrm>
    </dsp:sp>
    <dsp:sp modelId="{A6FF94C4-A749-4DB6-8E7A-A829DDFD8E7E}">
      <dsp:nvSpPr>
        <dsp:cNvPr id="0" name=""/>
        <dsp:cNvSpPr/>
      </dsp:nvSpPr>
      <dsp:spPr>
        <a:xfrm rot="8100000">
          <a:off x="2912706" y="2379655"/>
          <a:ext cx="330068" cy="41828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997225" y="2428303"/>
        <a:ext cx="231048" cy="250973"/>
      </dsp:txXfrm>
    </dsp:sp>
    <dsp:sp modelId="{7D3BB62F-019C-4B34-91C7-2F220869EC6C}">
      <dsp:nvSpPr>
        <dsp:cNvPr id="0" name=""/>
        <dsp:cNvSpPr/>
      </dsp:nvSpPr>
      <dsp:spPr>
        <a:xfrm>
          <a:off x="1793083" y="2634086"/>
          <a:ext cx="1239371" cy="123937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Reward</a:t>
          </a:r>
        </a:p>
      </dsp:txBody>
      <dsp:txXfrm>
        <a:off x="1974585" y="2815588"/>
        <a:ext cx="876367" cy="876367"/>
      </dsp:txXfrm>
    </dsp:sp>
    <dsp:sp modelId="{607E57BB-1F64-40F0-93C2-B57CC27B81BB}">
      <dsp:nvSpPr>
        <dsp:cNvPr id="0" name=""/>
        <dsp:cNvSpPr/>
      </dsp:nvSpPr>
      <dsp:spPr>
        <a:xfrm rot="13500000">
          <a:off x="1595973" y="2392866"/>
          <a:ext cx="330068" cy="41828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680492" y="2511532"/>
        <a:ext cx="231048" cy="250973"/>
      </dsp:txXfrm>
    </dsp:sp>
    <dsp:sp modelId="{794C0EAC-B68E-4C18-AB7D-E08D6D7D6B3E}">
      <dsp:nvSpPr>
        <dsp:cNvPr id="0" name=""/>
        <dsp:cNvSpPr/>
      </dsp:nvSpPr>
      <dsp:spPr>
        <a:xfrm>
          <a:off x="476349" y="1317352"/>
          <a:ext cx="1239371" cy="123937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Investment</a:t>
          </a:r>
        </a:p>
      </dsp:txBody>
      <dsp:txXfrm>
        <a:off x="657851" y="1498854"/>
        <a:ext cx="876367" cy="876367"/>
      </dsp:txXfrm>
    </dsp:sp>
    <dsp:sp modelId="{D1C50846-F86D-47EA-B11F-676CF6E394B1}">
      <dsp:nvSpPr>
        <dsp:cNvPr id="0" name=""/>
        <dsp:cNvSpPr/>
      </dsp:nvSpPr>
      <dsp:spPr>
        <a:xfrm rot="18900000">
          <a:off x="1582762" y="1076133"/>
          <a:ext cx="330068" cy="41828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597263" y="1194799"/>
        <a:ext cx="231048" cy="25097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9/5/22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otaku.com/5953371/today-is-the-40th-anniversary-of-the-worlds-first-known-video-gaming-tourna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forgot to show the ethical analysis guide, do so now.</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22019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There is a complex relationship between freedom of speech and hate speech</a:t>
            </a:r>
          </a:p>
          <a:p>
            <a:pPr marL="628650" lvl="1" indent="-171450">
              <a:buFontTx/>
              <a:buChar char="-"/>
            </a:pPr>
            <a:r>
              <a:rPr lang="en-US" dirty="0"/>
              <a:t>Freedom of speech critical to society, important to express thoughts and ideas, people want to be heard</a:t>
            </a:r>
          </a:p>
          <a:p>
            <a:pPr marL="628650" lvl="1" indent="-171450">
              <a:buFontTx/>
              <a:buChar char="-"/>
            </a:pPr>
            <a:r>
              <a:rPr lang="en-US" dirty="0"/>
              <a:t>Fine line between the two</a:t>
            </a:r>
          </a:p>
          <a:p>
            <a:pPr marL="628650" lvl="1" indent="-171450">
              <a:buFontTx/>
              <a:buChar char="-"/>
            </a:pPr>
            <a:r>
              <a:rPr lang="en-US" dirty="0"/>
              <a:t>Difference between speaking your opinion and being purposefully malicious</a:t>
            </a:r>
          </a:p>
          <a:p>
            <a:pPr marL="628650" lvl="1" indent="-171450">
              <a:buFontTx/>
              <a:buChar char="-"/>
            </a:pPr>
            <a:r>
              <a:rPr lang="en-US" dirty="0"/>
              <a:t>In some countries, creating more of a push against</a:t>
            </a:r>
          </a:p>
          <a:p>
            <a:pPr marL="1085850" lvl="2" indent="-171450">
              <a:buFontTx/>
              <a:buChar char="-"/>
            </a:pPr>
            <a:r>
              <a:rPr lang="en-US" dirty="0"/>
              <a:t>Ex: Germany fines $60 million to companies fail to remove hate speech / Denmark  + </a:t>
            </a:r>
            <a:r>
              <a:rPr lang="en-US" dirty="0" err="1"/>
              <a:t>Canda</a:t>
            </a:r>
            <a:r>
              <a:rPr lang="en-US" dirty="0"/>
              <a:t> creates laws against hate speech directed at minorities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“Moral and social responsibility” to place limitations on hate speech</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dirty="0"/>
              <a:t>Ethically wrong to purposefully cause harm to someone else</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sz="1800" b="0" i="0" u="none" strike="noStrike" dirty="0">
                <a:solidFill>
                  <a:srgbClr val="000000"/>
                </a:solidFill>
                <a:effectLst/>
                <a:latin typeface="Arial" panose="020B0604020202020204" pitchFamily="34" charset="0"/>
              </a:rPr>
              <a:t>Can strongly negatively impact an individual -&gt; “words kill”</a:t>
            </a:r>
          </a:p>
          <a:p>
            <a:pPr marL="171450" indent="-171450">
              <a:buFontTx/>
              <a:buChar char="-"/>
            </a:pPr>
            <a:r>
              <a:rPr lang="en-US" sz="1800" b="0" i="0" u="none" strike="noStrike" dirty="0">
                <a:solidFill>
                  <a:srgbClr val="000000"/>
                </a:solidFill>
                <a:effectLst/>
                <a:latin typeface="Arial" panose="020B0604020202020204" pitchFamily="34" charset="0"/>
              </a:rPr>
              <a:t>Definition of hate speech: “Any kind of communication which is offensive, underestimating and humiliating an individual or group of people” (Source 4)</a:t>
            </a:r>
          </a:p>
          <a:p>
            <a:pPr marL="628650" lvl="1" indent="-171450">
              <a:buFontTx/>
              <a:buChar char="-"/>
            </a:pPr>
            <a:r>
              <a:rPr lang="en-US" b="0" i="0" u="none" strike="noStrike" dirty="0">
                <a:solidFill>
                  <a:srgbClr val="000000"/>
                </a:solidFill>
                <a:effectLst/>
                <a:latin typeface="Arial" panose="020B0604020202020204" pitchFamily="34" charset="0"/>
              </a:rPr>
              <a:t>Commonly include racism, sexism, homophobia, religious slander, etc.</a:t>
            </a:r>
            <a:endParaRPr lang="en-US" dirty="0"/>
          </a:p>
          <a:p>
            <a:pPr marL="171450" indent="-171450">
              <a:buFontTx/>
              <a:buChar char="-"/>
            </a:pPr>
            <a:r>
              <a:rPr lang="en-US" dirty="0"/>
              <a:t>Especially as social media continues to grow</a:t>
            </a:r>
          </a:p>
          <a:p>
            <a:pPr marL="628650" lvl="1" indent="-171450">
              <a:buFontTx/>
              <a:buChar char="-"/>
            </a:pPr>
            <a:r>
              <a:rPr lang="en-US" dirty="0"/>
              <a:t>potential for more hate online that needs to be regulated</a:t>
            </a:r>
          </a:p>
          <a:p>
            <a:pPr marL="628650" lvl="1" indent="-171450">
              <a:buFontTx/>
              <a:buChar char="-"/>
            </a:pPr>
            <a:r>
              <a:rPr lang="en-US" dirty="0"/>
              <a:t>Private companies have their own policies -&gt; ex: Twitter being bought by Elon Musk, who wanted to increase freedom of speech</a:t>
            </a:r>
          </a:p>
          <a:p>
            <a:pPr marL="628650" lvl="1" indent="-171450">
              <a:buFontTx/>
              <a:buChar char="-"/>
            </a:pPr>
            <a:r>
              <a:rPr lang="en-US" dirty="0"/>
              <a:t>Can give platform to spread more hate</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9000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Based on research, it is impossible to draw a universal concrete line</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Widespread use of social media worldwide</a:t>
            </a:r>
          </a:p>
          <a:p>
            <a:pPr marL="171450" indent="-171450">
              <a:buFontTx/>
              <a:buChar char="-"/>
            </a:pPr>
            <a:r>
              <a:rPr lang="en-US" dirty="0"/>
              <a:t>Difficult to draw a “line” due to multicultural differences in what is deemed hate speech or what different cultures may be more or less sensitive too</a:t>
            </a:r>
          </a:p>
          <a:p>
            <a:pPr marL="171450" indent="-171450">
              <a:buFontTx/>
              <a:buChar char="-"/>
            </a:pPr>
            <a:r>
              <a:rPr lang="en-US" dirty="0"/>
              <a:t>Drawing a concrete line would make difficult to change later</a:t>
            </a:r>
          </a:p>
          <a:p>
            <a:pPr marL="171450" indent="-171450">
              <a:buFontTx/>
              <a:buChar char="-"/>
            </a:pPr>
            <a:r>
              <a:rPr lang="en-US" dirty="0"/>
              <a:t>“sliding scale taking into multiple factors including magnitude, frequency, intent of platform, and content of post and platform” (Source 3)</a:t>
            </a:r>
          </a:p>
          <a:p>
            <a:pPr marL="171450" indent="-171450">
              <a:buFontTx/>
              <a:buChar char="-"/>
            </a:pPr>
            <a:r>
              <a:rPr lang="en-US" dirty="0"/>
              <a:t>Restrictions should be based on area to align with differences</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168024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Having solely human detection would be inefficient -&gt; not possible to monitor everything</a:t>
            </a:r>
          </a:p>
          <a:p>
            <a:pPr marL="4572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Multiple approaches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Social network analysis</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Network embedding -&gt; machine learning -&gt; uses queries to find </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Uses complex algorithm through sentiment analysis, a data mining strategy, to detect feelings of content (positive/negative)</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CNN </a:t>
            </a:r>
          </a:p>
          <a:p>
            <a:pPr marL="1600200" lvl="3"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Breaks down into sequences to extract the exact information wanted</a:t>
            </a:r>
          </a:p>
          <a:p>
            <a:pPr marL="1600200" marR="0" lvl="3" indent="-22860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Arial" panose="020B0604020202020204" pitchFamily="34" charset="0"/>
              </a:rPr>
              <a:t>No need for manual feature extraction</a:t>
            </a:r>
          </a:p>
          <a:p>
            <a:pPr marL="1600200" lvl="3"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76% accuracy in labelling words as racist v. non-racist</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Multi Level Perceptron (MLP)</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Indonesia -&gt; Twitter </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83.4% accuracy</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Multinomial Naive Bayes algorithm</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Study done in Indonesia</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93.2% recall value</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71.2% classification of hate speech</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Lexicon detection</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Lower precision</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Hard to differentiate between hate speech &amp; offensive language</a:t>
            </a:r>
          </a:p>
          <a:p>
            <a:pPr marL="1143000" lvl="2" indent="-22860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Misclassify any sentence containing slang indicative of hate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109987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Social media will continue to evolve, important to begin to look at how we can have optimal use</a:t>
            </a:r>
          </a:p>
          <a:p>
            <a:pPr marL="628650" lvl="1" indent="-171450">
              <a:buFontTx/>
              <a:buChar char="-"/>
            </a:pPr>
            <a:r>
              <a:rPr lang="en-US" dirty="0"/>
              <a:t>Push for more regulation of hate speech will help everyone</a:t>
            </a:r>
          </a:p>
          <a:p>
            <a:pPr marL="171450" indent="-171450">
              <a:buFontTx/>
              <a:buChar char="-"/>
            </a:pPr>
            <a:r>
              <a:rPr lang="en-US" dirty="0"/>
              <a:t>Platform important for expression of ideas and creativity</a:t>
            </a:r>
          </a:p>
          <a:p>
            <a:pPr marL="628650" lvl="1" indent="-171450">
              <a:buFontTx/>
              <a:buChar char="-"/>
            </a:pPr>
            <a:r>
              <a:rPr lang="en-US" dirty="0"/>
              <a:t>Restrictions are needed to ensure everyone has a safe experience</a:t>
            </a:r>
          </a:p>
          <a:p>
            <a:pPr marL="628650" lvl="1" indent="-171450">
              <a:buFontTx/>
              <a:buChar char="-"/>
            </a:pPr>
            <a:r>
              <a:rPr lang="en-US" dirty="0"/>
              <a:t>Creates a balance to protect freedom of speech</a:t>
            </a:r>
          </a:p>
          <a:p>
            <a:pPr marL="171450" indent="-171450">
              <a:buFontTx/>
              <a:buChar char="-"/>
            </a:pPr>
            <a:r>
              <a:rPr lang="en-US" dirty="0"/>
              <a:t>Since social media is still fairly young and tackling social media hate speech is a newer issue</a:t>
            </a:r>
          </a:p>
          <a:p>
            <a:pPr marL="628650" lvl="1" indent="-171450">
              <a:buFontTx/>
              <a:buChar char="-"/>
            </a:pPr>
            <a:r>
              <a:rPr lang="en-US" dirty="0"/>
              <a:t>Most research that I found was all from the past 5 years</a:t>
            </a:r>
          </a:p>
          <a:p>
            <a:pPr marL="628650" lvl="1" indent="-171450">
              <a:buFontTx/>
              <a:buChar char="-"/>
            </a:pPr>
            <a:r>
              <a:rPr lang="en-US" dirty="0"/>
              <a:t>More research and development of software and algorithms to detect speech is necessary</a:t>
            </a:r>
          </a:p>
          <a:p>
            <a:r>
              <a:rPr lang="en-US" dirty="0"/>
              <a:t>	- Challenges</a:t>
            </a:r>
          </a:p>
          <a:p>
            <a:pPr lvl="1"/>
            <a:r>
              <a:rPr lang="en-US" dirty="0"/>
              <a:t>	- Detecting different languages</a:t>
            </a:r>
          </a:p>
          <a:p>
            <a:pPr lvl="1"/>
            <a:r>
              <a:rPr lang="en-US" dirty="0"/>
              <a:t>	- Errors in labelling type of hate</a:t>
            </a:r>
          </a:p>
          <a:p>
            <a:pPr marL="171450" indent="-171450">
              <a:buFontTx/>
              <a:buChar char="-"/>
            </a:pPr>
            <a:r>
              <a:rPr lang="en-US" dirty="0"/>
              <a:t>Abundance of factors might require case-by-case approach depending on the location, language, company who owns</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89785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I’ve said, it would be nearly impossible to find guidelines that would create a perfect worldwide definition of hate speech</a:t>
            </a:r>
          </a:p>
          <a:p>
            <a:pPr marL="171450" indent="-171450">
              <a:buFontTx/>
              <a:buChar char="-"/>
            </a:pPr>
            <a:r>
              <a:rPr lang="en-US" dirty="0"/>
              <a:t>Yet, some basic universal rules can be established as a base layer</a:t>
            </a:r>
          </a:p>
          <a:p>
            <a:pPr marL="628650" lvl="1" indent="-171450">
              <a:buFontTx/>
              <a:buChar char="-"/>
            </a:pPr>
            <a:r>
              <a:rPr lang="en-US" dirty="0"/>
              <a:t>Incitement</a:t>
            </a:r>
          </a:p>
          <a:p>
            <a:pPr marL="628650" lvl="1" indent="-171450">
              <a:buFontTx/>
              <a:buChar char="-"/>
            </a:pPr>
            <a:r>
              <a:rPr lang="en-US" dirty="0"/>
              <a:t>“Fighting words” -&gt; want a reaction</a:t>
            </a:r>
          </a:p>
          <a:p>
            <a:pPr marL="628650" lvl="1" indent="-171450">
              <a:buFontTx/>
              <a:buChar char="-"/>
            </a:pPr>
            <a:r>
              <a:rPr lang="en-US" dirty="0"/>
              <a:t>Threats</a:t>
            </a:r>
          </a:p>
          <a:p>
            <a:pPr marL="628650" lvl="1" indent="-171450">
              <a:buFontTx/>
              <a:buChar char="-"/>
            </a:pPr>
            <a:r>
              <a:rPr lang="en-US" dirty="0"/>
              <a:t>Degrading language</a:t>
            </a:r>
          </a:p>
          <a:p>
            <a:pPr marL="628650" lvl="1" indent="-171450">
              <a:buFontTx/>
              <a:buChar char="-"/>
            </a:pPr>
            <a:r>
              <a:rPr lang="en-US" dirty="0"/>
              <a:t>Slurs</a:t>
            </a:r>
          </a:p>
          <a:p>
            <a:pPr marL="171450" indent="-171450">
              <a:buFontTx/>
              <a:buChar char="-"/>
            </a:pPr>
            <a:r>
              <a:rPr lang="en-US" dirty="0"/>
              <a:t>All social media platforms need to track and remove hate speech</a:t>
            </a:r>
          </a:p>
          <a:p>
            <a:pPr marL="628650" lvl="1" indent="-171450">
              <a:buFontTx/>
              <a:buChar char="-"/>
            </a:pPr>
            <a:r>
              <a:rPr lang="en-US" dirty="0"/>
              <a:t>Should be company standard to ensure wellbeing of users</a:t>
            </a:r>
          </a:p>
          <a:p>
            <a:pPr marL="171450" indent="-171450">
              <a:buFontTx/>
              <a:buChar char="-"/>
            </a:pPr>
            <a:r>
              <a:rPr lang="en-US" dirty="0"/>
              <a:t>While software isn’t perfect at the moment, helpful tool to help platforms remove hate speech in a faster way</a:t>
            </a:r>
          </a:p>
          <a:p>
            <a:pPr marL="171450" indent="-171450">
              <a:buFontTx/>
              <a:buChar char="-"/>
            </a:pPr>
            <a:r>
              <a:rPr lang="en-US" dirty="0"/>
              <a:t>More guidelines could be implemented based on the region and platform as necessary</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19121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can censor things by using firewalls (like in </a:t>
            </a:r>
            <a:r>
              <a:rPr lang="en-US" dirty="0" err="1"/>
              <a:t>china</a:t>
            </a:r>
            <a:r>
              <a:rPr lang="en-US" dirty="0"/>
              <a:t>), or can go to ISPs to censor domains and sites.</a:t>
            </a:r>
          </a:p>
          <a:p>
            <a:r>
              <a:rPr lang="en-US" dirty="0"/>
              <a:t>In the United States, because of the 1</a:t>
            </a:r>
            <a:r>
              <a:rPr lang="en-US" baseline="30000" dirty="0"/>
              <a:t>st</a:t>
            </a:r>
            <a:r>
              <a:rPr lang="en-US" dirty="0"/>
              <a:t> amendment, the government is not allowed to censor most sites, but censors sites containing illegal content.</a:t>
            </a:r>
          </a:p>
          <a:p>
            <a:r>
              <a:rPr lang="en-US"/>
              <a:t>In China, </a:t>
            </a:r>
            <a:r>
              <a:rPr lang="en-US" dirty="0"/>
              <a:t>they hire people to spy on you, and also have people that block websites that don’t support </a:t>
            </a:r>
            <a:r>
              <a:rPr lang="en-US"/>
              <a:t>them.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19835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86% of people believe freedom of expression should be guaranteed on the internet</a:t>
            </a:r>
          </a:p>
          <a:p>
            <a:r>
              <a:rPr lang="en-US" dirty="0"/>
              <a:t>74% of people believe </a:t>
            </a:r>
            <a:r>
              <a:rPr lang="en-US" b="0" i="0" dirty="0">
                <a:solidFill>
                  <a:srgbClr val="202122"/>
                </a:solidFill>
                <a:effectLst/>
                <a:latin typeface="Arial" panose="020B0604020202020204" pitchFamily="34" charset="0"/>
              </a:rPr>
              <a:t>increased government control of the Internet would limit their freedom of expression.</a:t>
            </a:r>
          </a:p>
          <a:p>
            <a:r>
              <a:rPr lang="en-US" b="0" i="0" dirty="0">
                <a:solidFill>
                  <a:srgbClr val="202122"/>
                </a:solidFill>
                <a:effectLst/>
                <a:latin typeface="Arial" panose="020B0604020202020204" pitchFamily="34" charset="0"/>
              </a:rPr>
              <a:t>49% of people believe increased government control of the Internet would improve the content on the Internet.</a:t>
            </a:r>
          </a:p>
          <a:p>
            <a:endParaRPr lang="en-US" b="0" i="0" dirty="0">
              <a:solidFill>
                <a:srgbClr val="202122"/>
              </a:solidFill>
              <a:effectLst/>
              <a:latin typeface="Arial" panose="020B0604020202020204" pitchFamily="34" charset="0"/>
            </a:endParaRPr>
          </a:p>
          <a:p>
            <a:r>
              <a:rPr lang="en-US" b="0" i="0" dirty="0">
                <a:solidFill>
                  <a:srgbClr val="000000"/>
                </a:solidFill>
                <a:effectLst/>
                <a:latin typeface="Verdana" panose="020B0604030504040204" pitchFamily="34" charset="0"/>
              </a:rPr>
              <a:t>"Please tell the world, that we need Google, or Yahoo or something else that's useful to do the research. We don't care about politics, but please help us to reach Google.“</a:t>
            </a:r>
          </a:p>
          <a:p>
            <a:r>
              <a:rPr lang="en-US" b="0" i="0" dirty="0">
                <a:solidFill>
                  <a:srgbClr val="000000"/>
                </a:solidFill>
                <a:effectLst/>
                <a:latin typeface="Verdana" panose="020B0604030504040204" pitchFamily="34" charset="0"/>
              </a:rPr>
              <a:t>"I'm currently in China right now on a project, and coding without Google is not easy," he said, "especially since there isn't any English bookstore I can run over to while I'm here to pick up a tech manual."</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33659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Hired over 280,000 members to influence public opinion on the internet [2]</a:t>
            </a:r>
          </a:p>
          <a:p>
            <a:pPr marL="0" indent="0">
              <a:buNone/>
            </a:pPr>
            <a:r>
              <a:rPr lang="en-US" sz="1200" dirty="0"/>
              <a:t>Blocked citizens from using Google [5]</a:t>
            </a:r>
          </a:p>
          <a:p>
            <a:pPr marL="0" indent="0">
              <a:buNone/>
            </a:pPr>
            <a:r>
              <a:rPr lang="en-US" sz="1200" dirty="0"/>
              <a:t>Closed 150,000 internet café’s and had remaining café’s use software to block 500,000 banned sites [5]</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081597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a:t>
            </a:r>
            <a:r>
              <a:rPr lang="en-US" dirty="0" err="1"/>
              <a:t>korea</a:t>
            </a:r>
            <a:r>
              <a:rPr lang="en-US" dirty="0"/>
              <a:t> censors by going to </a:t>
            </a:r>
            <a:r>
              <a:rPr lang="en-US" dirty="0" err="1"/>
              <a:t>isp</a:t>
            </a:r>
            <a:r>
              <a:rPr lang="en-US" dirty="0"/>
              <a:t>. 3000 extra domains hosted on the same servers as the blocked websites were also blocked for no reason.</a:t>
            </a:r>
          </a:p>
          <a:p>
            <a:r>
              <a:rPr lang="en-US" dirty="0"/>
              <a:t>Criminal site censorship includes hate speech, pornographic sites, gambling sites, and quite a few more. </a:t>
            </a:r>
          </a:p>
          <a:p>
            <a:r>
              <a:rPr lang="en-US" dirty="0"/>
              <a:t>Although these are good sites to block, some other countries will block sites that may include things we believe shouldn’t be blocked like </a:t>
            </a:r>
            <a:r>
              <a:rPr lang="en-US" dirty="0" err="1"/>
              <a:t>lgbt</a:t>
            </a:r>
            <a:r>
              <a:rPr lang="en-US" dirty="0"/>
              <a:t> and minority websites, and sites that oppose current governments</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47941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63785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asked the question: Are the users in control of the social media they use, or does social media control their users. The conclusion I came to is …</a:t>
            </a:r>
          </a:p>
        </p:txBody>
      </p:sp>
      <p:sp>
        <p:nvSpPr>
          <p:cNvPr id="4" name="Slide Number Placeholder 3"/>
          <p:cNvSpPr>
            <a:spLocks noGrp="1"/>
          </p:cNvSpPr>
          <p:nvPr>
            <p:ph type="sldNum" sz="quarter" idx="5"/>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862372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Average age of introduction is 12 years old.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age of 12.6 corresponds to kids in 7</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grade. The range of people using these platforms is very vast. 13 year old’s are using the same platforms as adults.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info graph provides meaningful statistics about social media use. We can see that there is a total of 4.70 billion social media users, that is nearly 60% of the world's population. In reality this percent is slightly lower because the count does not take into account users having multiple accounts. Despite that, we still see a 5.1% increase from last year to this year in social media accounts. That is more than the entire population of Brazil. All of these users are spending on average 2 hours and 29 minutes a day on social media. Suppose someone gets 8 hours of sleep a night. That would allow them to be awake for 16 hours. This means that this person would spend 15.625 % of the time awake on social media. But how has social media become this prominent.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553969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Social media has implemented tactics make their users become addicted to their platform. They take 4 simple steps.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29489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Trigger: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most common way to activate a trigger is to play with our fear, anxiety, and loneliness. Take advantage of the humans when they are feeling the worst. They want us to feel this when we are not using the apps.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a:p>
            <a:r>
              <a:rPr lang="en-US" dirty="0"/>
              <a:t>The only way for us to handle these feelings is to check our phones.</a:t>
            </a:r>
          </a:p>
          <a:p>
            <a:endParaRPr lang="en-US" dirty="0"/>
          </a:p>
          <a:p>
            <a:r>
              <a:rPr lang="en-US" dirty="0"/>
              <a:t>Companies are taking advantage of rising anxiety, One could even argue that they are responsible for rise</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2636692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55555"/>
                </a:solidFill>
                <a:effectLst/>
                <a:latin typeface="Roboto" panose="02000000000000000000" pitchFamily="2" charset="0"/>
              </a:rPr>
              <a:t>Action:</a:t>
            </a:r>
          </a:p>
          <a:p>
            <a:r>
              <a:rPr lang="en-US" b="0" i="0" dirty="0">
                <a:solidFill>
                  <a:srgbClr val="555555"/>
                </a:solidFill>
                <a:effectLst/>
                <a:latin typeface="Roboto" panose="02000000000000000000" pitchFamily="2" charset="0"/>
              </a:rPr>
              <a:t>A behavior happens when a trigger coincides with both the motivation to take action and the ability to do so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comparison that is quite similar to social media use is gambling.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Tristan Harris -&gt; quit his job of software manager at google to speak out against the business models of tech companies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800" b="0" i="0" dirty="0">
                <a:solidFill>
                  <a:srgbClr val="292929"/>
                </a:solidFill>
                <a:effectLst/>
                <a:latin typeface="charter"/>
              </a:rPr>
              <a:t>When we swipe down our finger to scroll the Instagram feed, we’re playing a slot machine to see what photo comes next.</a:t>
            </a:r>
            <a:r>
              <a:rPr lang="en-US" sz="1800" b="0" i="0" dirty="0">
                <a:solidFill>
                  <a:srgbClr val="292929"/>
                </a:solidFill>
                <a:effectLst/>
                <a:latin typeface="Calibri" panose="020F0502020204030204" pitchFamily="34" charset="0"/>
                <a:cs typeface="Times New Roman" panose="02020603050405020304" pitchFamily="18" charset="0"/>
              </a:rPr>
              <a:t>” This unknowing of what is coming next keeps users engaged. Instead of having to pull a lever all you need to do is swipe your thumb. In a study by a graduate student at the university of Washington found that 42 percent of users of a twitter like app lost track of time. [11] The infinite scroll makes it so the user never runs out of feed.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dirty="0">
              <a:solidFill>
                <a:srgbClr val="292929"/>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 other action that takes place is interacting with people. Likes, posts, comments It is easy to essentially create a public group chat under every post. You can leave a like or create your own post or comment on your feed. Taking a picture and starting a streak. You take a gamble of how many likes is this going to get. How will people respond to my comment.</a:t>
            </a:r>
          </a:p>
          <a:p>
            <a:endParaRPr lang="en-US" dirty="0"/>
          </a:p>
          <a:p>
            <a:r>
              <a:rPr lang="en-US" dirty="0"/>
              <a:t>With each action comes a reward.</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609302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55555"/>
                </a:solidFill>
                <a:effectLst/>
                <a:latin typeface="Roboto" panose="02000000000000000000" pitchFamily="2" charset="0"/>
              </a:rPr>
              <a:t>Reward:</a:t>
            </a:r>
          </a:p>
          <a:p>
            <a:r>
              <a:rPr lang="en-US" b="0" i="0" dirty="0">
                <a:solidFill>
                  <a:srgbClr val="555555"/>
                </a:solidFill>
                <a:effectLst/>
                <a:latin typeface="Roboto" panose="02000000000000000000" pitchFamily="2" charset="0"/>
              </a:rPr>
              <a:t>Rewards can come in an almost endless variety of forms, from receiving attention, acceptance, and appreciation. </a:t>
            </a:r>
          </a:p>
          <a:p>
            <a:endParaRPr lang="en-US" b="0" i="0" dirty="0">
              <a:solidFill>
                <a:srgbClr val="555555"/>
              </a:solidFill>
              <a:effectLst/>
              <a:latin typeface="Roboto" panose="02000000000000000000" pitchFamily="2" charset="0"/>
            </a:endParaRPr>
          </a:p>
          <a:p>
            <a:r>
              <a:rPr lang="en-US" b="0" i="0" dirty="0">
                <a:solidFill>
                  <a:srgbClr val="555555"/>
                </a:solidFill>
                <a:effectLst/>
                <a:latin typeface="Roboto" panose="02000000000000000000" pitchFamily="2" charset="0"/>
              </a:rPr>
              <a:t>Can be thought of the result of the gamble.</a:t>
            </a:r>
          </a:p>
          <a:p>
            <a:endParaRPr lang="en-US" b="0" i="0" dirty="0">
              <a:solidFill>
                <a:srgbClr val="555555"/>
              </a:solidFill>
              <a:effectLst/>
              <a:latin typeface="Roboto" panose="02000000000000000000" pitchFamily="2" charset="0"/>
            </a:endParaRPr>
          </a:p>
          <a:p>
            <a:r>
              <a:rPr lang="en-US" b="0" i="0" dirty="0">
                <a:solidFill>
                  <a:srgbClr val="555555"/>
                </a:solidFill>
                <a:effectLst/>
                <a:latin typeface="Roboto" panose="02000000000000000000" pitchFamily="2" charset="0"/>
              </a:rPr>
              <a:t>Example is snapchat streaks. Prevalent in youth.</a:t>
            </a:r>
          </a:p>
          <a:p>
            <a:endParaRPr lang="en-US" b="0" i="0" dirty="0">
              <a:solidFill>
                <a:srgbClr val="555555"/>
              </a:solidFill>
              <a:effectLst/>
              <a:latin typeface="Roboto" panose="02000000000000000000" pitchFamily="2" charset="0"/>
            </a:endParaRPr>
          </a:p>
          <a:p>
            <a:endParaRPr lang="en-US" b="0" i="0" dirty="0">
              <a:solidFill>
                <a:srgbClr val="555555"/>
              </a:solidFill>
              <a:effectLst/>
              <a:latin typeface="Roboto" panose="02000000000000000000" pitchFamily="2" charset="0"/>
            </a:endParaRPr>
          </a:p>
          <a:p>
            <a:r>
              <a:rPr lang="en-US" b="0" i="0" dirty="0">
                <a:solidFill>
                  <a:srgbClr val="292929"/>
                </a:solidFill>
                <a:effectLst/>
                <a:latin typeface="charter"/>
              </a:rPr>
              <a:t>This is essentially why the like button is so effective. Let’s say you post an image or tweet that garners a lot of likes. These likes ultimately translate into three of the most powerful reinforcers — attention, approval, and affection from other people</a:t>
            </a:r>
            <a:r>
              <a:rPr lang="en-US" b="0" i="0" dirty="0">
                <a:solidFill>
                  <a:srgbClr val="292929"/>
                </a:solidFill>
                <a:effectLst/>
                <a:highlight>
                  <a:srgbClr val="FFFF00"/>
                </a:highlight>
                <a:latin typeface="charter"/>
              </a:rPr>
              <a:t>.</a:t>
            </a:r>
            <a:r>
              <a:rPr lang="en-US" b="0" i="0" dirty="0">
                <a:solidFill>
                  <a:srgbClr val="555555"/>
                </a:solidFill>
                <a:effectLst/>
                <a:latin typeface="Roboto" panose="02000000000000000000" pitchFamily="2" charset="0"/>
              </a:rPr>
              <a:t>[8] </a:t>
            </a:r>
          </a:p>
          <a:p>
            <a:endParaRPr lang="en-US" b="0" i="0" dirty="0">
              <a:solidFill>
                <a:srgbClr val="555555"/>
              </a:solidFill>
              <a:effectLst/>
              <a:latin typeface="Roboto" panose="02000000000000000000" pitchFamily="2" charset="0"/>
            </a:endParaRPr>
          </a:p>
          <a:p>
            <a:r>
              <a:rPr lang="en-US" b="0" i="0" dirty="0">
                <a:solidFill>
                  <a:srgbClr val="555555"/>
                </a:solidFill>
                <a:effectLst/>
                <a:latin typeface="Roboto" panose="02000000000000000000" pitchFamily="2" charset="0"/>
              </a:rPr>
              <a:t>Can be seen in the graph… explain the graph</a:t>
            </a:r>
          </a:p>
          <a:p>
            <a:endParaRPr lang="en-US" b="0" i="0" dirty="0">
              <a:solidFill>
                <a:srgbClr val="555555"/>
              </a:solidFill>
              <a:effectLst/>
              <a:latin typeface="Roboto" panose="02000000000000000000" pitchFamily="2" charset="0"/>
            </a:endParaRPr>
          </a:p>
          <a:p>
            <a:r>
              <a:rPr lang="en-US" b="0" i="0" dirty="0">
                <a:solidFill>
                  <a:srgbClr val="555555"/>
                </a:solidFill>
                <a:effectLst/>
                <a:latin typeface="Roboto" panose="02000000000000000000" pitchFamily="2" charset="0"/>
              </a:rPr>
              <a:t>There are algorithms in place to determine the best time to reward its users. They will hold back the reward to provide them in bursts for the users. Each user is an experiment and an algorithm is figuring out when the best time to reward the user is to get better behavior [5]</a:t>
            </a:r>
          </a:p>
          <a:p>
            <a:endParaRPr lang="en-US" b="0" i="0" dirty="0">
              <a:solidFill>
                <a:srgbClr val="555555"/>
              </a:solidFill>
              <a:effectLst/>
              <a:latin typeface="Roboto" panose="02000000000000000000" pitchFamily="2" charset="0"/>
            </a:endParaRPr>
          </a:p>
          <a:p>
            <a:r>
              <a:rPr lang="en-US" b="0" i="0" dirty="0">
                <a:solidFill>
                  <a:srgbClr val="555555"/>
                </a:solidFill>
                <a:effectLst/>
                <a:latin typeface="Roboto" panose="02000000000000000000" pitchFamily="2" charset="0"/>
              </a:rPr>
              <a:t>Tristan Harris brings up the idea of helping or hooking, is the software that these companies release helping society or is it hooking them to the platform. Most of the time the answer is hooking and this is part of the reason why Tristan Harris finally decided to speak out against the current model of tech companies. </a:t>
            </a:r>
          </a:p>
          <a:p>
            <a:endParaRPr lang="en-US" b="0" i="0" dirty="0">
              <a:solidFill>
                <a:srgbClr val="555555"/>
              </a:solidFill>
              <a:effectLst/>
              <a:latin typeface="Roboto" panose="02000000000000000000" pitchFamily="2" charset="0"/>
            </a:endParaRPr>
          </a:p>
          <a:p>
            <a:r>
              <a:rPr lang="en-US" b="0" i="0" dirty="0">
                <a:solidFill>
                  <a:srgbClr val="555555"/>
                </a:solidFill>
                <a:effectLst/>
                <a:latin typeface="Roboto" panose="02000000000000000000" pitchFamily="2" charset="0"/>
              </a:rPr>
              <a:t>The rewards that people receive hook them to their devices.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614790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55555"/>
                </a:solidFill>
                <a:effectLst/>
                <a:latin typeface="Roboto" panose="02000000000000000000" pitchFamily="2" charset="0"/>
              </a:rPr>
              <a:t>Investment </a:t>
            </a:r>
          </a:p>
          <a:p>
            <a:r>
              <a:rPr lang="en-US" b="0" i="0" dirty="0">
                <a:solidFill>
                  <a:srgbClr val="555555"/>
                </a:solidFill>
                <a:effectLst/>
                <a:latin typeface="Roboto" panose="02000000000000000000" pitchFamily="2" charset="0"/>
              </a:rPr>
              <a:t>"loading the next trigger”. </a:t>
            </a:r>
          </a:p>
          <a:p>
            <a:endParaRPr lang="en-US" b="0" i="0" dirty="0">
              <a:solidFill>
                <a:srgbClr val="555555"/>
              </a:solidFill>
              <a:effectLst/>
              <a:latin typeface="Roboto" panose="02000000000000000000" pitchFamily="2" charset="0"/>
            </a:endParaRPr>
          </a:p>
          <a:p>
            <a:r>
              <a:rPr lang="en-US" b="0" i="0" u="none" dirty="0">
                <a:solidFill>
                  <a:schemeClr val="bg1"/>
                </a:solidFill>
                <a:effectLst/>
                <a:latin typeface="Source Sans Pro" panose="020B0503030403020204" pitchFamily="34" charset="0"/>
              </a:rPr>
              <a:t>Think of cortisol as nature’s built-in alarm system. It’s your body’s main stress </a:t>
            </a:r>
            <a:r>
              <a:rPr lang="en-US" b="0" i="0" u="none" strike="noStrike" dirty="0">
                <a:solidFill>
                  <a:schemeClr val="bg1"/>
                </a:solidFill>
                <a:effectLst/>
                <a:latin typeface="Source Sans Pro" panose="020B0503030403020204" pitchFamily="34" charset="0"/>
              </a:rPr>
              <a:t>hormone</a:t>
            </a:r>
            <a:r>
              <a:rPr lang="en-US" b="0" i="0" u="none" dirty="0">
                <a:solidFill>
                  <a:schemeClr val="bg1"/>
                </a:solidFill>
                <a:effectLst/>
                <a:latin typeface="Source Sans Pro" panose="020B0503030403020204" pitchFamily="34" charset="0"/>
              </a:rPr>
              <a:t>. It works with certain parts of your </a:t>
            </a:r>
            <a:r>
              <a:rPr lang="en-US" b="0" i="0" u="none" strike="noStrike" dirty="0">
                <a:solidFill>
                  <a:schemeClr val="bg1"/>
                </a:solidFill>
                <a:effectLst/>
                <a:latin typeface="Source Sans Pro" panose="020B0503030403020204" pitchFamily="34" charset="0"/>
              </a:rPr>
              <a:t>brain</a:t>
            </a:r>
            <a:r>
              <a:rPr lang="en-US" b="0" i="0" u="none" dirty="0">
                <a:solidFill>
                  <a:schemeClr val="bg1"/>
                </a:solidFill>
                <a:effectLst/>
                <a:latin typeface="Source Sans Pro" panose="020B0503030403020204" pitchFamily="34" charset="0"/>
              </a:rPr>
              <a:t> to</a:t>
            </a:r>
            <a:r>
              <a:rPr lang="en-US" b="0" i="0" u="none" dirty="0">
                <a:solidFill>
                  <a:srgbClr val="444444"/>
                </a:solidFill>
                <a:effectLst/>
                <a:latin typeface="Source Sans Pro" panose="020B0503030403020204" pitchFamily="34" charset="0"/>
              </a:rPr>
              <a:t> control your mood, motivation, and fear.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Ramsey Brown -&gt; Study neuroscience and now is a software engineer for exercising apps:</a:t>
            </a:r>
            <a:endParaRPr lang="en-US" b="0" i="0" dirty="0">
              <a:solidFill>
                <a:srgbClr val="444444"/>
              </a:solidFill>
              <a:effectLst/>
              <a:latin typeface="Source Sans Pro" panose="020B0503030403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“They’re engineered to become addictive… because we have figured out how these pieces of the brain that handle addiction are working people have figured out how to juice them further and bake that information into apps.” [5]</a:t>
            </a:r>
          </a:p>
          <a:p>
            <a:endParaRPr lang="en-US" b="0" i="0" dirty="0">
              <a:solidFill>
                <a:srgbClr val="444444"/>
              </a:solidFill>
              <a:effectLst/>
              <a:latin typeface="Source Sans Pro" panose="020B0503030403020204" pitchFamily="34" charset="0"/>
            </a:endParaRPr>
          </a:p>
          <a:p>
            <a:r>
              <a:rPr lang="en-US" b="0" i="0" dirty="0" err="1">
                <a:solidFill>
                  <a:srgbClr val="444444"/>
                </a:solidFill>
                <a:effectLst/>
                <a:latin typeface="Source Sans Pro" panose="020B0503030403020204" pitchFamily="34" charset="0"/>
              </a:rPr>
              <a:t>Everytime</a:t>
            </a:r>
            <a:r>
              <a:rPr lang="en-US" b="0" i="0" dirty="0">
                <a:solidFill>
                  <a:srgbClr val="444444"/>
                </a:solidFill>
                <a:effectLst/>
                <a:latin typeface="Source Sans Pro" panose="020B0503030403020204" pitchFamily="34" charset="0"/>
              </a:rPr>
              <a:t> we put our phone down, cortisol is released by our brain. This in turn sets off the alarm system. Users become anxious about what is going on. People have the fear of missing out. This in turn reloads the cycle for they are triggered once again to check their phone and their social media accounts. People are waiting for their next reward or want to take an action to reward someone else. We can see the habit cycle and how closely related it is to this social media addiction cycle. Overtime this cycle becomes habitual and the users do not even realize how often they are checking their phone.</a:t>
            </a:r>
          </a:p>
          <a:p>
            <a:endParaRPr lang="en-US" b="0" i="0" dirty="0">
              <a:solidFill>
                <a:srgbClr val="444444"/>
              </a:solidFill>
              <a:effectLst/>
              <a:latin typeface="Source Sans Pro" panose="020B0503030403020204" pitchFamily="34" charset="0"/>
            </a:endParaRPr>
          </a:p>
          <a:p>
            <a:r>
              <a:rPr lang="en-US" b="0" i="0" dirty="0">
                <a:solidFill>
                  <a:srgbClr val="444444"/>
                </a:solidFill>
                <a:effectLst/>
                <a:latin typeface="Source Sans Pro" panose="020B0503030403020204" pitchFamily="34" charset="0"/>
              </a:rPr>
              <a:t>Now you may be wondering, why are social media companies trying to get their users addicted, well it is for money of course.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252071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social media companies do not care about you, they care about the fact that they can sell you. Users do not pay to use the platforms, rather the income for these companies come from people paying for ads. Companies would want to promote their product on a platform based on retention of customers. If their users are addicted then it is clear that advertisements would be largely viewed.</a:t>
            </a:r>
          </a:p>
          <a:p>
            <a:endParaRPr lang="en-US" dirty="0"/>
          </a:p>
          <a:p>
            <a:r>
              <a:rPr lang="en-US" dirty="0"/>
              <a:t>Tristan Harris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“Technology is neutral, and it is up to us how to use it. This is just not true, they want you to use in particular ways for a long period of time, because that is how they make their money.”</a:t>
            </a:r>
          </a:p>
          <a:p>
            <a:endParaRPr lang="en-US" dirty="0"/>
          </a:p>
          <a:p>
            <a:r>
              <a:rPr lang="en-US" dirty="0"/>
              <a:t>Social media wants users to use their platform as much as possible so they can leverage negotiations.</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483542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for group project questions and/or review group assignment slides.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is more exciting now for you, email or snail mail?</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i="1" dirty="0"/>
              <a:t>Owen Good (19 October 2012). </a:t>
            </a:r>
            <a:r>
              <a:rPr lang="en-US" i="1" dirty="0">
                <a:hlinkClick r:id="rId3"/>
              </a:rPr>
              <a:t>"Today is the 40th Anniversary of the World's First Known Video Gaming Tournament"</a:t>
            </a:r>
            <a:r>
              <a:rPr lang="en-US" i="1" dirty="0"/>
              <a:t>. </a:t>
            </a:r>
            <a:r>
              <a:rPr lang="en-US" i="1" dirty="0" err="1"/>
              <a:t>Kotaku</a:t>
            </a:r>
            <a:r>
              <a:rPr lang="en-US" i="1" dirty="0"/>
              <a:t>. Retrieved 1 August 2013</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Firewalls. Government owned media outlets (TV and radio stations, newspapers), private photocopier ownership illegal</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First Amendment prohibits Congress from making laws limiting free speech, not private companies.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Uniform Resource Locator</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2700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 – 2015-03-10</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Find better examples: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Gervais - Hashtag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04482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11571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98303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atareportal.com/reports/more-than-half-the-world-now-uses-social-media" TargetMode="External"/><Relationship Id="rId2" Type="http://schemas.openxmlformats.org/officeDocument/2006/relationships/hyperlink" Target="https://www.proquest.com/compscijour/docview/2582738776/C12944B4018546A5PQ/12" TargetMode="External"/><Relationship Id="rId1" Type="http://schemas.openxmlformats.org/officeDocument/2006/relationships/slideLayout" Target="../slideLayouts/slideLayout2.xml"/><Relationship Id="rId4" Type="http://schemas.openxmlformats.org/officeDocument/2006/relationships/hyperlink" Target="https://www.mathworks.com/discovery/convolutional-neural-network-matlab.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hyperlink" Target="https://www.fastcompany.com/1724119/infographics-internet-censorship-rampant-around-world" TargetMode="External"/><Relationship Id="rId3" Type="http://schemas.openxmlformats.org/officeDocument/2006/relationships/hyperlink" Target="https://web.archive.org/web/20090225113222/http:/feer.com/essays/2008/august/chinas-guerrilla-war-for-the-web" TargetMode="External"/><Relationship Id="rId7" Type="http://schemas.openxmlformats.org/officeDocument/2006/relationships/hyperlink" Target="https://standard.asl.org/14083/opinions/censorship-extends-to-internet/" TargetMode="External"/><Relationship Id="rId2" Type="http://schemas.openxmlformats.org/officeDocument/2006/relationships/hyperlink" Target="https://web.archive.org/web/20081211175806/http:/www.theaustralian.news.com.au/story/0,25197,22885402-12335,00.html" TargetMode="External"/><Relationship Id="rId1" Type="http://schemas.openxmlformats.org/officeDocument/2006/relationships/slideLayout" Target="../slideLayouts/slideLayout2.xml"/><Relationship Id="rId6" Type="http://schemas.openxmlformats.org/officeDocument/2006/relationships/hyperlink" Target="http://news.bbc.co.uk/2/hi/technology/2231101.stm" TargetMode="External"/><Relationship Id="rId11" Type="http://schemas.openxmlformats.org/officeDocument/2006/relationships/hyperlink" Target="https://www.eff.org/issues/content-blocking" TargetMode="External"/><Relationship Id="rId5" Type="http://schemas.openxmlformats.org/officeDocument/2006/relationships/hyperlink" Target="https://opennet.net/bulletins/009/" TargetMode="External"/><Relationship Id="rId10" Type="http://schemas.openxmlformats.org/officeDocument/2006/relationships/hyperlink" Target="https://www.pewresearch.org/global/2014/03/19/emerging-and-developing-nations-want-freedom-on-the-internet/" TargetMode="External"/><Relationship Id="rId4" Type="http://schemas.openxmlformats.org/officeDocument/2006/relationships/hyperlink" Target="https://web.archive.org/web/20130314063616/https:/www.internetsociety.org/sites/default/files/GIUS2012-GlobalData-Table-20121120_0.pdf" TargetMode="External"/><Relationship Id="rId9" Type="http://schemas.openxmlformats.org/officeDocument/2006/relationships/hyperlink" Target="https://www.hostinger.com/tutorials/fix-site-ahead-contains-harmful-programs-erro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www.vox.com/2018/9/10/17826810/social-media-use-teens-time-spent-facebook-instagram-snapchat" TargetMode="External"/><Relationship Id="rId3" Type="http://schemas.openxmlformats.org/officeDocument/2006/relationships/hyperlink" Target="https://datareportal.com/reports/digital-2022-july-global-statshot" TargetMode="External"/><Relationship Id="rId7" Type="http://schemas.openxmlformats.org/officeDocument/2006/relationships/hyperlink" Target="https://www.theguardian.com/technology/2019/aug/23/social-media-addiction-gambling" TargetMode="External"/><Relationship Id="rId12" Type="http://schemas.openxmlformats.org/officeDocument/2006/relationships/hyperlink" Target="https://www.thepipettepen.com/its-just-mindless-scrolling-right-a-brief-look-at-social-media-effects-on-mental-health/" TargetMode="External"/><Relationship Id="rId2" Type="http://schemas.openxmlformats.org/officeDocument/2006/relationships/hyperlink" Target="https://www.cnn.com/2018/06/22/health/social-media-for-kids-parent-curve/index.html" TargetMode="External"/><Relationship Id="rId1" Type="http://schemas.openxmlformats.org/officeDocument/2006/relationships/slideLayout" Target="../slideLayouts/slideLayout2.xml"/><Relationship Id="rId6" Type="http://schemas.openxmlformats.org/officeDocument/2006/relationships/hyperlink" Target="https://www.youtube.com/watch?v=awAMTQZmvPE" TargetMode="External"/><Relationship Id="rId11" Type="http://schemas.openxmlformats.org/officeDocument/2006/relationships/hyperlink" Target="https://en-ingles.com.ar/blog/2019/01/08/new-year-new-habits-language-learning-habits/" TargetMode="External"/><Relationship Id="rId5" Type="http://schemas.openxmlformats.org/officeDocument/2006/relationships/hyperlink" Target="https://doi.org/10.1016/j.jpsychires.2020.08.014" TargetMode="External"/><Relationship Id="rId10" Type="http://schemas.openxmlformats.org/officeDocument/2006/relationships/hyperlink" Target="https://www.webmd.com/a-to-z-guides/what-is-cortisol" TargetMode="External"/><Relationship Id="rId4" Type="http://schemas.openxmlformats.org/officeDocument/2006/relationships/hyperlink" Target="https://www.proquest.com/docview/1648130961?accountid=29120&amp;parentSessionId=8ESNgs4QMTv17e%2BAQ7q8ZBWa0r3YrbgCiYF9A%2BaMbSE%3D&amp;pq-origsite=primo&amp;parentSessionId=MgEKSKAJBcGTyP42QelCIgb3sttNjmtDOSsa%2BXCdui8%3D" TargetMode="External"/><Relationship Id="rId9" Type="http://schemas.openxmlformats.org/officeDocument/2006/relationships/hyperlink" Target="https://uxdesign.cc/why-the-infinite-scroll-is-so-addictive-9928367019c5"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Freedom of Speech and Hate On social media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Sasha Daraskevich</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89405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47B0B7-9490-D216-BB9A-C2E6CEA6B737}"/>
              </a:ext>
            </a:extLst>
          </p:cNvPr>
          <p:cNvSpPr/>
          <p:nvPr/>
        </p:nvSpPr>
        <p:spPr>
          <a:xfrm>
            <a:off x="4656841" y="1171059"/>
            <a:ext cx="4474175" cy="3432839"/>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Restrictions on hate speech are imperative</a:t>
            </a:r>
          </a:p>
        </p:txBody>
      </p:sp>
      <p:sp>
        <p:nvSpPr>
          <p:cNvPr id="3" name="Content Placeholder 2"/>
          <p:cNvSpPr>
            <a:spLocks noGrp="1"/>
          </p:cNvSpPr>
          <p:nvPr>
            <p:ph sz="half" idx="1"/>
          </p:nvPr>
        </p:nvSpPr>
        <p:spPr>
          <a:xfrm>
            <a:off x="685800" y="1352551"/>
            <a:ext cx="4130750" cy="3352800"/>
          </a:xfrm>
        </p:spPr>
        <p:txBody>
          <a:bodyPr>
            <a:normAutofit/>
          </a:bodyPr>
          <a:lstStyle/>
          <a:p>
            <a:r>
              <a:rPr lang="en-US" dirty="0"/>
              <a:t>Freedom v. Hate = Complex relationship </a:t>
            </a:r>
          </a:p>
          <a:p>
            <a:r>
              <a:rPr lang="en-US" dirty="0"/>
              <a:t>“Moral and social responsibility” [3]</a:t>
            </a:r>
          </a:p>
          <a:p>
            <a:r>
              <a:rPr lang="en-US" dirty="0"/>
              <a:t>Broad definition of hate speech</a:t>
            </a:r>
          </a:p>
          <a:p>
            <a:pPr lvl="1"/>
            <a:r>
              <a:rPr lang="en-US" dirty="0"/>
              <a:t>Racism, sexism, homophobia, religious slander, etc. [4]</a:t>
            </a:r>
          </a:p>
          <a:p>
            <a:r>
              <a:rPr lang="en-US" dirty="0"/>
              <a:t>Social media becoming more popular</a:t>
            </a:r>
          </a:p>
          <a:p>
            <a:pPr lvl="1"/>
            <a:r>
              <a:rPr lang="en-US" dirty="0"/>
              <a:t>More need to regulate</a:t>
            </a:r>
          </a:p>
          <a:p>
            <a:pPr lvl="1"/>
            <a:r>
              <a:rPr lang="en-US" dirty="0"/>
              <a:t>Different companies, different restrictions</a:t>
            </a:r>
          </a:p>
          <a:p>
            <a:pPr lvl="2"/>
            <a:r>
              <a:rPr lang="en-US" dirty="0"/>
              <a:t>Ex: Twitter &amp; Elon Musk</a:t>
            </a:r>
          </a:p>
          <a:p>
            <a:pPr marL="0" indent="0">
              <a:buNone/>
            </a:pPr>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dirty="0"/>
              <a:t>© 2022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Sasha Daraskevich</a:t>
            </a:r>
          </a:p>
        </p:txBody>
      </p:sp>
      <p:pic>
        <p:nvPicPr>
          <p:cNvPr id="10" name="Picture 2" descr="Social media groups step up action on hate speech | Financial Times">
            <a:extLst>
              <a:ext uri="{FF2B5EF4-FFF2-40B4-BE49-F238E27FC236}">
                <a16:creationId xmlns:a16="http://schemas.microsoft.com/office/drawing/2014/main" id="{A58D090E-1A03-1690-19C3-33009B45A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970" y="1344312"/>
            <a:ext cx="4331592" cy="309399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E613BC29-F953-1FAE-A5A2-2686D7B403A0}"/>
              </a:ext>
            </a:extLst>
          </p:cNvPr>
          <p:cNvSpPr txBox="1">
            <a:spLocks/>
          </p:cNvSpPr>
          <p:nvPr/>
        </p:nvSpPr>
        <p:spPr>
          <a:xfrm>
            <a:off x="8298180" y="4596639"/>
            <a:ext cx="533400" cy="525868"/>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[6]</a:t>
            </a:r>
          </a:p>
        </p:txBody>
      </p:sp>
    </p:spTree>
    <p:extLst>
      <p:ext uri="{BB962C8B-B14F-4D97-AF65-F5344CB8AC3E}">
        <p14:creationId xmlns:p14="http://schemas.microsoft.com/office/powerpoint/2010/main" val="394930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definition not possible</a:t>
            </a:r>
          </a:p>
        </p:txBody>
      </p:sp>
      <p:sp>
        <p:nvSpPr>
          <p:cNvPr id="3" name="Content Placeholder 2"/>
          <p:cNvSpPr>
            <a:spLocks noGrp="1"/>
          </p:cNvSpPr>
          <p:nvPr>
            <p:ph sz="half" idx="1"/>
          </p:nvPr>
        </p:nvSpPr>
        <p:spPr>
          <a:xfrm>
            <a:off x="685800" y="1352551"/>
            <a:ext cx="3195735" cy="3352800"/>
          </a:xfrm>
        </p:spPr>
        <p:txBody>
          <a:bodyPr>
            <a:normAutofit/>
          </a:bodyPr>
          <a:lstStyle/>
          <a:p>
            <a:r>
              <a:rPr lang="en-US" dirty="0"/>
              <a:t>Widespread use of social media</a:t>
            </a:r>
          </a:p>
          <a:p>
            <a:r>
              <a:rPr lang="en-US" dirty="0"/>
              <a:t>Multicultural differences</a:t>
            </a:r>
          </a:p>
          <a:p>
            <a:r>
              <a:rPr lang="en-US" dirty="0"/>
              <a:t>Flexible definition needed</a:t>
            </a:r>
          </a:p>
          <a:p>
            <a:r>
              <a:rPr lang="en-US" dirty="0"/>
              <a:t>Instead - “sliding scale”</a:t>
            </a:r>
          </a:p>
          <a:p>
            <a:pPr lvl="1"/>
            <a:r>
              <a:rPr lang="en-US" dirty="0"/>
              <a:t>Magnitude</a:t>
            </a:r>
          </a:p>
          <a:p>
            <a:pPr lvl="1"/>
            <a:r>
              <a:rPr lang="en-US" dirty="0"/>
              <a:t>Frequency</a:t>
            </a:r>
          </a:p>
          <a:p>
            <a:pPr lvl="1"/>
            <a:r>
              <a:rPr lang="en-US" dirty="0"/>
              <a:t>Platform</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Sasha Daraskevich</a:t>
            </a:r>
          </a:p>
        </p:txBody>
      </p:sp>
      <p:sp>
        <p:nvSpPr>
          <p:cNvPr id="12" name="Content Placeholder 2">
            <a:extLst>
              <a:ext uri="{FF2B5EF4-FFF2-40B4-BE49-F238E27FC236}">
                <a16:creationId xmlns:a16="http://schemas.microsoft.com/office/drawing/2014/main" id="{A18C7463-7B33-BF3E-071C-E701B2B77876}"/>
              </a:ext>
            </a:extLst>
          </p:cNvPr>
          <p:cNvSpPr txBox="1">
            <a:spLocks/>
          </p:cNvSpPr>
          <p:nvPr/>
        </p:nvSpPr>
        <p:spPr>
          <a:xfrm>
            <a:off x="7859232" y="4349823"/>
            <a:ext cx="533400" cy="525868"/>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[7]</a:t>
            </a:r>
          </a:p>
        </p:txBody>
      </p:sp>
      <p:pic>
        <p:nvPicPr>
          <p:cNvPr id="1030" name="Picture 6" descr="More than half of the people on Earth now use social media — DataReportal –  Global Digital Insights">
            <a:extLst>
              <a:ext uri="{FF2B5EF4-FFF2-40B4-BE49-F238E27FC236}">
                <a16:creationId xmlns:a16="http://schemas.microsoft.com/office/drawing/2014/main" id="{A61FBCFA-227A-29D5-DA8B-1DEC2F774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173" y="1286737"/>
            <a:ext cx="5458288" cy="306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for detection is key</a:t>
            </a:r>
          </a:p>
        </p:txBody>
      </p:sp>
      <p:sp>
        <p:nvSpPr>
          <p:cNvPr id="3" name="Content Placeholder 2"/>
          <p:cNvSpPr>
            <a:spLocks noGrp="1"/>
          </p:cNvSpPr>
          <p:nvPr>
            <p:ph sz="half" idx="1"/>
          </p:nvPr>
        </p:nvSpPr>
        <p:spPr/>
        <p:txBody>
          <a:bodyPr>
            <a:normAutofit/>
          </a:bodyPr>
          <a:lstStyle/>
          <a:p>
            <a:r>
              <a:rPr lang="en-US" dirty="0"/>
              <a:t>Solely human detection inefficient</a:t>
            </a:r>
          </a:p>
          <a:p>
            <a:r>
              <a:rPr lang="en-US" dirty="0"/>
              <a:t>Multiple approaches</a:t>
            </a:r>
          </a:p>
          <a:p>
            <a:pPr lvl="1"/>
            <a:r>
              <a:rPr lang="en-US" dirty="0"/>
              <a:t>Social network analysis [2]</a:t>
            </a:r>
          </a:p>
          <a:p>
            <a:pPr lvl="1"/>
            <a:r>
              <a:rPr lang="en-US" dirty="0"/>
              <a:t>Convolutional neural network [5]</a:t>
            </a:r>
          </a:p>
          <a:p>
            <a:pPr lvl="2"/>
            <a:r>
              <a:rPr lang="en-US" dirty="0"/>
              <a:t>Network learn directly from data [8]</a:t>
            </a:r>
          </a:p>
          <a:p>
            <a:pPr lvl="2"/>
            <a:r>
              <a:rPr lang="en-US" dirty="0"/>
              <a:t>76% accuracy  </a:t>
            </a:r>
          </a:p>
          <a:p>
            <a:pPr lvl="1"/>
            <a:r>
              <a:rPr lang="en-US" dirty="0"/>
              <a:t>Multi Level Perception [4]</a:t>
            </a:r>
          </a:p>
          <a:p>
            <a:pPr lvl="2"/>
            <a:r>
              <a:rPr lang="en-US" dirty="0"/>
              <a:t>83.4% accuracy</a:t>
            </a:r>
          </a:p>
          <a:p>
            <a:pPr lvl="1"/>
            <a:r>
              <a:rPr lang="en-US" dirty="0"/>
              <a:t>Multinomial Naïve Bayes [4]</a:t>
            </a:r>
          </a:p>
          <a:p>
            <a:pPr lvl="2"/>
            <a:r>
              <a:rPr lang="en-US" dirty="0"/>
              <a:t>Recall value 93.2%, accuracy 71.2%</a:t>
            </a:r>
          </a:p>
          <a:p>
            <a:pPr lvl="1"/>
            <a:r>
              <a:rPr lang="en-US" dirty="0"/>
              <a:t>Lexicon detection [2]</a:t>
            </a:r>
          </a:p>
          <a:p>
            <a:pPr marL="0" indent="0">
              <a:buNone/>
            </a:pPr>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Sasha Daraskevich</a:t>
            </a:r>
          </a:p>
        </p:txBody>
      </p:sp>
      <p:pic>
        <p:nvPicPr>
          <p:cNvPr id="11" name="Picture 10" descr="Diagram&#10;&#10;Description automatically generated">
            <a:extLst>
              <a:ext uri="{FF2B5EF4-FFF2-40B4-BE49-F238E27FC236}">
                <a16:creationId xmlns:a16="http://schemas.microsoft.com/office/drawing/2014/main" id="{ABEFC2F2-17E4-21E8-013A-E6DB6867C171}"/>
              </a:ext>
            </a:extLst>
          </p:cNvPr>
          <p:cNvPicPr>
            <a:picLocks noChangeAspect="1"/>
          </p:cNvPicPr>
          <p:nvPr/>
        </p:nvPicPr>
        <p:blipFill>
          <a:blip r:embed="rId3"/>
          <a:stretch>
            <a:fillRect/>
          </a:stretch>
        </p:blipFill>
        <p:spPr>
          <a:xfrm>
            <a:off x="4232635" y="1868413"/>
            <a:ext cx="4914846" cy="2508406"/>
          </a:xfrm>
          <a:prstGeom prst="rect">
            <a:avLst/>
          </a:prstGeom>
        </p:spPr>
      </p:pic>
      <p:sp>
        <p:nvSpPr>
          <p:cNvPr id="14" name="Content Placeholder 2">
            <a:extLst>
              <a:ext uri="{FF2B5EF4-FFF2-40B4-BE49-F238E27FC236}">
                <a16:creationId xmlns:a16="http://schemas.microsoft.com/office/drawing/2014/main" id="{FF990AE6-F7D1-A6FE-1247-9C79DEEA011C}"/>
              </a:ext>
            </a:extLst>
          </p:cNvPr>
          <p:cNvSpPr txBox="1">
            <a:spLocks/>
          </p:cNvSpPr>
          <p:nvPr/>
        </p:nvSpPr>
        <p:spPr>
          <a:xfrm>
            <a:off x="8252460" y="4424073"/>
            <a:ext cx="533400" cy="525868"/>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[5]</a:t>
            </a:r>
          </a:p>
        </p:txBody>
      </p:sp>
    </p:spTree>
    <p:extLst>
      <p:ext uri="{BB962C8B-B14F-4D97-AF65-F5344CB8AC3E}">
        <p14:creationId xmlns:p14="http://schemas.microsoft.com/office/powerpoint/2010/main" val="97731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EF20-FEB0-DD18-50F9-46C1C2A0F9FD}"/>
              </a:ext>
            </a:extLst>
          </p:cNvPr>
          <p:cNvSpPr>
            <a:spLocks noGrp="1"/>
          </p:cNvSpPr>
          <p:nvPr>
            <p:ph type="title"/>
          </p:nvPr>
        </p:nvSpPr>
        <p:spPr/>
        <p:txBody>
          <a:bodyPr/>
          <a:lstStyle/>
          <a:p>
            <a:r>
              <a:rPr lang="en-US" dirty="0"/>
              <a:t>Looking forward</a:t>
            </a:r>
          </a:p>
        </p:txBody>
      </p:sp>
      <p:sp>
        <p:nvSpPr>
          <p:cNvPr id="3" name="Content Placeholder 2">
            <a:extLst>
              <a:ext uri="{FF2B5EF4-FFF2-40B4-BE49-F238E27FC236}">
                <a16:creationId xmlns:a16="http://schemas.microsoft.com/office/drawing/2014/main" id="{31A01263-7106-C4C6-D008-C58F871C8097}"/>
              </a:ext>
            </a:extLst>
          </p:cNvPr>
          <p:cNvSpPr>
            <a:spLocks noGrp="1"/>
          </p:cNvSpPr>
          <p:nvPr>
            <p:ph sz="half" idx="1"/>
          </p:nvPr>
        </p:nvSpPr>
        <p:spPr>
          <a:xfrm>
            <a:off x="685800" y="1352551"/>
            <a:ext cx="3699588" cy="3352800"/>
          </a:xfrm>
        </p:spPr>
        <p:txBody>
          <a:bodyPr>
            <a:normAutofit/>
          </a:bodyPr>
          <a:lstStyle/>
          <a:p>
            <a:r>
              <a:rPr lang="en-US" dirty="0"/>
              <a:t>Social media will continue to evolve</a:t>
            </a:r>
          </a:p>
          <a:p>
            <a:r>
              <a:rPr lang="en-US" dirty="0"/>
              <a:t>Platforms important for expression</a:t>
            </a:r>
          </a:p>
          <a:p>
            <a:pPr lvl="1"/>
            <a:r>
              <a:rPr lang="en-US" dirty="0"/>
              <a:t>Restrictions necessary</a:t>
            </a:r>
          </a:p>
          <a:p>
            <a:r>
              <a:rPr lang="en-US" dirty="0"/>
              <a:t>Newer problem</a:t>
            </a:r>
          </a:p>
          <a:p>
            <a:pPr lvl="1"/>
            <a:r>
              <a:rPr lang="en-US" dirty="0"/>
              <a:t>More research/development needed</a:t>
            </a:r>
          </a:p>
          <a:p>
            <a:pPr lvl="1"/>
            <a:r>
              <a:rPr lang="en-US" dirty="0"/>
              <a:t>Current challenges</a:t>
            </a:r>
          </a:p>
          <a:p>
            <a:r>
              <a:rPr lang="en-US" dirty="0"/>
              <a:t>Different factors may require case-by-case approach</a:t>
            </a:r>
          </a:p>
        </p:txBody>
      </p:sp>
      <p:sp>
        <p:nvSpPr>
          <p:cNvPr id="5" name="Footer Placeholder 4">
            <a:extLst>
              <a:ext uri="{FF2B5EF4-FFF2-40B4-BE49-F238E27FC236}">
                <a16:creationId xmlns:a16="http://schemas.microsoft.com/office/drawing/2014/main" id="{85EA2DEF-5FFF-4D49-0287-485C5F5E193E}"/>
              </a:ext>
            </a:extLst>
          </p:cNvPr>
          <p:cNvSpPr>
            <a:spLocks noGrp="1"/>
          </p:cNvSpPr>
          <p:nvPr>
            <p:ph type="ftr" sz="quarter" idx="11"/>
          </p:nvPr>
        </p:nvSpPr>
        <p:spPr/>
        <p:txBody>
          <a:bodyPr/>
          <a:lstStyle/>
          <a:p>
            <a:r>
              <a:rPr lang="sk-SK" dirty="0"/>
              <a:t>© 2022 </a:t>
            </a:r>
            <a:r>
              <a:rPr lang="sk-SK" dirty="0" err="1"/>
              <a:t>Keith</a:t>
            </a:r>
            <a:r>
              <a:rPr lang="sk-SK" dirty="0"/>
              <a:t> A. </a:t>
            </a:r>
            <a:r>
              <a:rPr lang="sk-SK" dirty="0" err="1"/>
              <a:t>Pray</a:t>
            </a:r>
            <a:endParaRPr lang="en-US" dirty="0"/>
          </a:p>
        </p:txBody>
      </p:sp>
      <p:sp>
        <p:nvSpPr>
          <p:cNvPr id="6" name="Slide Number Placeholder 5">
            <a:extLst>
              <a:ext uri="{FF2B5EF4-FFF2-40B4-BE49-F238E27FC236}">
                <a16:creationId xmlns:a16="http://schemas.microsoft.com/office/drawing/2014/main" id="{3E510ED4-6A48-450B-F6A4-63E4AA37A58B}"/>
              </a:ext>
            </a:extLst>
          </p:cNvPr>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a:extLst>
              <a:ext uri="{FF2B5EF4-FFF2-40B4-BE49-F238E27FC236}">
                <a16:creationId xmlns:a16="http://schemas.microsoft.com/office/drawing/2014/main" id="{AFD03331-2BD7-777F-1F57-DC91EFF1D54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Sasha Daraskevich</a:t>
            </a:r>
          </a:p>
        </p:txBody>
      </p:sp>
      <p:pic>
        <p:nvPicPr>
          <p:cNvPr id="4100" name="Picture 4" descr="Global Social Media Overview July 2020 DataReportal">
            <a:extLst>
              <a:ext uri="{FF2B5EF4-FFF2-40B4-BE49-F238E27FC236}">
                <a16:creationId xmlns:a16="http://schemas.microsoft.com/office/drawing/2014/main" id="{8BB1E406-ED0A-32BA-46EA-5059260C7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355" y="1314754"/>
            <a:ext cx="4900117" cy="275727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1E9CFB4E-F343-E995-8F63-7358E92230ED}"/>
              </a:ext>
            </a:extLst>
          </p:cNvPr>
          <p:cNvSpPr txBox="1">
            <a:spLocks/>
          </p:cNvSpPr>
          <p:nvPr/>
        </p:nvSpPr>
        <p:spPr>
          <a:xfrm>
            <a:off x="7985760" y="4138025"/>
            <a:ext cx="533400" cy="525868"/>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dirty="0"/>
              <a:t>[7]</a:t>
            </a:r>
          </a:p>
        </p:txBody>
      </p:sp>
    </p:spTree>
    <p:extLst>
      <p:ext uri="{BB962C8B-B14F-4D97-AF65-F5344CB8AC3E}">
        <p14:creationId xmlns:p14="http://schemas.microsoft.com/office/powerpoint/2010/main" val="387575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EF20-FEB0-DD18-50F9-46C1C2A0F9FD}"/>
              </a:ext>
            </a:extLst>
          </p:cNvPr>
          <p:cNvSpPr>
            <a:spLocks noGrp="1"/>
          </p:cNvSpPr>
          <p:nvPr>
            <p:ph type="title"/>
          </p:nvPr>
        </p:nvSpPr>
        <p:spPr/>
        <p:txBody>
          <a:bodyPr/>
          <a:lstStyle/>
          <a:p>
            <a:r>
              <a:rPr lang="en-US" dirty="0"/>
              <a:t>Drawing the line</a:t>
            </a:r>
          </a:p>
        </p:txBody>
      </p:sp>
      <p:sp>
        <p:nvSpPr>
          <p:cNvPr id="3" name="Content Placeholder 2">
            <a:extLst>
              <a:ext uri="{FF2B5EF4-FFF2-40B4-BE49-F238E27FC236}">
                <a16:creationId xmlns:a16="http://schemas.microsoft.com/office/drawing/2014/main" id="{31A01263-7106-C4C6-D008-C58F871C8097}"/>
              </a:ext>
            </a:extLst>
          </p:cNvPr>
          <p:cNvSpPr>
            <a:spLocks noGrp="1"/>
          </p:cNvSpPr>
          <p:nvPr>
            <p:ph sz="half" idx="1"/>
          </p:nvPr>
        </p:nvSpPr>
        <p:spPr>
          <a:xfrm>
            <a:off x="685800" y="1352551"/>
            <a:ext cx="7488044" cy="3352800"/>
          </a:xfrm>
        </p:spPr>
        <p:txBody>
          <a:bodyPr/>
          <a:lstStyle/>
          <a:p>
            <a:r>
              <a:rPr lang="en-US" dirty="0"/>
              <a:t>Some basic universal rules</a:t>
            </a:r>
          </a:p>
          <a:p>
            <a:pPr lvl="1"/>
            <a:r>
              <a:rPr lang="en-US" dirty="0"/>
              <a:t>Incitement</a:t>
            </a:r>
          </a:p>
          <a:p>
            <a:pPr lvl="1"/>
            <a:r>
              <a:rPr lang="en-US" dirty="0"/>
              <a:t>“Fighting words” [3]</a:t>
            </a:r>
          </a:p>
          <a:p>
            <a:pPr lvl="1"/>
            <a:r>
              <a:rPr lang="en-US" dirty="0"/>
              <a:t>Threats</a:t>
            </a:r>
          </a:p>
          <a:p>
            <a:pPr lvl="1"/>
            <a:r>
              <a:rPr lang="en-US" dirty="0"/>
              <a:t>Degrading language</a:t>
            </a:r>
          </a:p>
          <a:p>
            <a:pPr lvl="1"/>
            <a:r>
              <a:rPr lang="en-US" dirty="0"/>
              <a:t>Slurs</a:t>
            </a:r>
          </a:p>
          <a:p>
            <a:r>
              <a:rPr lang="en-US" dirty="0"/>
              <a:t>All platforms need to track and remove hate speech</a:t>
            </a:r>
          </a:p>
          <a:p>
            <a:r>
              <a:rPr lang="en-US" dirty="0"/>
              <a:t>Software isn’t perfect but needed</a:t>
            </a:r>
          </a:p>
          <a:p>
            <a:r>
              <a:rPr lang="en-US" dirty="0"/>
              <a:t>More guidelines implemented based on region/platforms</a:t>
            </a:r>
          </a:p>
          <a:p>
            <a:endParaRPr lang="en-US" dirty="0"/>
          </a:p>
        </p:txBody>
      </p:sp>
      <p:sp>
        <p:nvSpPr>
          <p:cNvPr id="5" name="Footer Placeholder 4">
            <a:extLst>
              <a:ext uri="{FF2B5EF4-FFF2-40B4-BE49-F238E27FC236}">
                <a16:creationId xmlns:a16="http://schemas.microsoft.com/office/drawing/2014/main" id="{85EA2DEF-5FFF-4D49-0287-485C5F5E193E}"/>
              </a:ext>
            </a:extLst>
          </p:cNvPr>
          <p:cNvSpPr>
            <a:spLocks noGrp="1"/>
          </p:cNvSpPr>
          <p:nvPr>
            <p:ph type="ftr" sz="quarter" idx="11"/>
          </p:nvPr>
        </p:nvSpPr>
        <p:spPr/>
        <p:txBody>
          <a:bodyPr/>
          <a:lstStyle/>
          <a:p>
            <a:r>
              <a:rPr lang="sk-SK" dirty="0"/>
              <a:t>© 2022 </a:t>
            </a:r>
            <a:r>
              <a:rPr lang="sk-SK" dirty="0" err="1"/>
              <a:t>Keith</a:t>
            </a:r>
            <a:r>
              <a:rPr lang="sk-SK" dirty="0"/>
              <a:t> A. </a:t>
            </a:r>
            <a:r>
              <a:rPr lang="sk-SK" dirty="0" err="1"/>
              <a:t>Pray</a:t>
            </a:r>
            <a:endParaRPr lang="en-US" dirty="0"/>
          </a:p>
        </p:txBody>
      </p:sp>
      <p:sp>
        <p:nvSpPr>
          <p:cNvPr id="6" name="Slide Number Placeholder 5">
            <a:extLst>
              <a:ext uri="{FF2B5EF4-FFF2-40B4-BE49-F238E27FC236}">
                <a16:creationId xmlns:a16="http://schemas.microsoft.com/office/drawing/2014/main" id="{3E510ED4-6A48-450B-F6A4-63E4AA37A58B}"/>
              </a:ext>
            </a:extLst>
          </p:cNvPr>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a:extLst>
              <a:ext uri="{FF2B5EF4-FFF2-40B4-BE49-F238E27FC236}">
                <a16:creationId xmlns:a16="http://schemas.microsoft.com/office/drawing/2014/main" id="{AFD03331-2BD7-777F-1F57-DC91EFF1D549}"/>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Sasha Daraskevich</a:t>
            </a:r>
          </a:p>
        </p:txBody>
      </p:sp>
    </p:spTree>
    <p:extLst>
      <p:ext uri="{BB962C8B-B14F-4D97-AF65-F5344CB8AC3E}">
        <p14:creationId xmlns:p14="http://schemas.microsoft.com/office/powerpoint/2010/main" val="253388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dirty="0"/>
              <a:t>[1] Four key changes expected as Elon Musk takes over Twitter, (</a:t>
            </a:r>
            <a:r>
              <a:rPr lang="en-US" dirty="0" err="1"/>
              <a:t>TECHCiRCLE</a:t>
            </a:r>
            <a:r>
              <a:rPr lang="en-US" dirty="0"/>
              <a:t>, 26 Apr, 2022), https://</a:t>
            </a:r>
            <a:r>
              <a:rPr lang="en-US" dirty="0" err="1"/>
              <a:t>www.proquest.com</a:t>
            </a:r>
            <a:r>
              <a:rPr lang="en-US" dirty="0"/>
              <a:t>/</a:t>
            </a:r>
            <a:r>
              <a:rPr lang="en-US" dirty="0" err="1"/>
              <a:t>compscijour</a:t>
            </a:r>
            <a:r>
              <a:rPr lang="en-US" dirty="0"/>
              <a:t>/</a:t>
            </a:r>
            <a:r>
              <a:rPr lang="en-US" dirty="0" err="1"/>
              <a:t>docview</a:t>
            </a:r>
            <a:r>
              <a:rPr lang="en-US" dirty="0"/>
              <a:t>/2654905741/C12944B4018546A5PQ/6 (9/1/2022)</a:t>
            </a:r>
          </a:p>
          <a:p>
            <a:pPr marL="0" indent="0">
              <a:buNone/>
            </a:pPr>
            <a:r>
              <a:rPr lang="en-US" dirty="0"/>
              <a:t>[2] </a:t>
            </a:r>
            <a:r>
              <a:rPr lang="en-US" dirty="0" err="1"/>
              <a:t>Udanor</a:t>
            </a:r>
            <a:r>
              <a:rPr lang="en-US" dirty="0"/>
              <a:t>, Collin and </a:t>
            </a:r>
            <a:r>
              <a:rPr lang="en-US" dirty="0" err="1"/>
              <a:t>Chinatu</a:t>
            </a:r>
            <a:r>
              <a:rPr lang="en-US" dirty="0"/>
              <a:t> Anyanwu, Combating the challenges of social media hate speech in a polarized society: A Twitter ego </a:t>
            </a:r>
            <a:r>
              <a:rPr lang="en-US" dirty="0" err="1"/>
              <a:t>lexalytics</a:t>
            </a:r>
            <a:r>
              <a:rPr lang="en-US" dirty="0"/>
              <a:t> approach, (Data Technologies and Applications, 2019), </a:t>
            </a:r>
            <a:r>
              <a:rPr lang="en-US" dirty="0">
                <a:hlinkClick r:id="rId2"/>
              </a:rPr>
              <a:t>https://www.proquest.com/compscijour/docview/2582738776/C12944B4018546A5PQ/12</a:t>
            </a:r>
            <a:r>
              <a:rPr lang="en-US" dirty="0"/>
              <a:t> (9/1/2022)</a:t>
            </a:r>
          </a:p>
          <a:p>
            <a:pPr marL="0" indent="0">
              <a:buNone/>
            </a:pPr>
            <a:r>
              <a:rPr lang="en-US" dirty="0"/>
              <a:t>[3] </a:t>
            </a:r>
            <a:r>
              <a:rPr lang="en-US" dirty="0" err="1"/>
              <a:t>Guiora</a:t>
            </a:r>
            <a:r>
              <a:rPr lang="en-US" dirty="0"/>
              <a:t>, Amos and Elizabeth Park, Hate Speech on Social Media, (Philosophia, 2017), https://</a:t>
            </a:r>
            <a:r>
              <a:rPr lang="en-US" dirty="0" err="1"/>
              <a:t>link.springer.com</a:t>
            </a:r>
            <a:r>
              <a:rPr lang="en-US" dirty="0"/>
              <a:t>/article/10.1007/s11406-017-9858-4 (9/2/2022)</a:t>
            </a:r>
          </a:p>
          <a:p>
            <a:pPr marL="0" indent="0">
              <a:buNone/>
            </a:pPr>
            <a:r>
              <a:rPr lang="en-US" dirty="0"/>
              <a:t>[4] Putri, T., A comparison of classification algorithms for hate speech detection, (IOP Publishing, 2020), 2-7</a:t>
            </a:r>
          </a:p>
          <a:p>
            <a:pPr marL="0" indent="0">
              <a:buNone/>
            </a:pPr>
            <a:r>
              <a:rPr lang="en-US" dirty="0"/>
              <a:t>[5] Kapil, Prashant, Investigating Deep Learning Approaches for Hate Speech Detection in Social Media, (Indian Institute of Technology, 2020), 5-11</a:t>
            </a:r>
          </a:p>
          <a:p>
            <a:pPr marL="0" indent="0">
              <a:buNone/>
            </a:pPr>
            <a:r>
              <a:rPr lang="en-US" dirty="0"/>
              <a:t>[6] Khan, </a:t>
            </a:r>
            <a:r>
              <a:rPr lang="en-US" dirty="0" err="1"/>
              <a:t>Mehreen</a:t>
            </a:r>
            <a:r>
              <a:rPr lang="en-US" dirty="0"/>
              <a:t>, Social media groups step up action on hate speech, (The Financial Times, 2018), https://</a:t>
            </a:r>
            <a:r>
              <a:rPr lang="en-US" dirty="0" err="1"/>
              <a:t>www.ft.com</a:t>
            </a:r>
            <a:r>
              <a:rPr lang="en-US" dirty="0"/>
              <a:t>/content/172d0684-fca0-11e7-9b32-d7d59aace167 (9/3/2022)</a:t>
            </a:r>
          </a:p>
          <a:p>
            <a:pPr marL="0" indent="0">
              <a:buNone/>
            </a:pPr>
            <a:r>
              <a:rPr lang="en-US" dirty="0"/>
              <a:t>[7] Kemp, Simon, More Than Half of the People on Earth Use Social Media, (</a:t>
            </a:r>
            <a:r>
              <a:rPr lang="en-US" dirty="0" err="1"/>
              <a:t>Kepios</a:t>
            </a:r>
            <a:r>
              <a:rPr lang="en-US" dirty="0"/>
              <a:t>, 2020), </a:t>
            </a:r>
            <a:r>
              <a:rPr lang="en-US" dirty="0">
                <a:hlinkClick r:id="rId3"/>
              </a:rPr>
              <a:t>https://datareportal.com/reports/more-than-half-the-world-now-uses-social-media</a:t>
            </a:r>
            <a:r>
              <a:rPr lang="en-US" dirty="0"/>
              <a:t> (9/5/2022)</a:t>
            </a:r>
          </a:p>
          <a:p>
            <a:pPr marL="0" indent="0">
              <a:buNone/>
            </a:pPr>
            <a:r>
              <a:rPr lang="en-US" dirty="0"/>
              <a:t>[8] Convolutional Neural Network, (The </a:t>
            </a:r>
            <a:r>
              <a:rPr lang="en-US" dirty="0" err="1"/>
              <a:t>Mathworks</a:t>
            </a:r>
            <a:r>
              <a:rPr lang="en-US" dirty="0"/>
              <a:t>, 2022), </a:t>
            </a:r>
            <a:r>
              <a:rPr lang="en-US" dirty="0">
                <a:hlinkClick r:id="rId4"/>
              </a:rPr>
              <a:t>https://www.mathworks.com/discovery/convolutional-neural-network-matlab.html</a:t>
            </a:r>
            <a:r>
              <a:rPr lang="en-US" dirty="0"/>
              <a:t>, (9/5/2022)</a:t>
            </a:r>
          </a:p>
          <a:p>
            <a:pPr marL="0" indent="0">
              <a:buNone/>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Sasha Daraskevich</a:t>
            </a:r>
          </a:p>
        </p:txBody>
      </p:sp>
    </p:spTree>
    <p:extLst>
      <p:ext uri="{BB962C8B-B14F-4D97-AF65-F5344CB8AC3E}">
        <p14:creationId xmlns:p14="http://schemas.microsoft.com/office/powerpoint/2010/main" val="28248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should government have  Power over the internet?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Michael Sensat</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45716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759"/>
            <a:ext cx="7772400" cy="914400"/>
          </a:xfrm>
        </p:spPr>
        <p:txBody>
          <a:bodyPr/>
          <a:lstStyle/>
          <a:p>
            <a:pPr algn="ctr"/>
            <a:r>
              <a:rPr lang="en-US" dirty="0"/>
              <a:t>Governments have too much power over the internet</a:t>
            </a:r>
          </a:p>
        </p:txBody>
      </p:sp>
      <p:sp>
        <p:nvSpPr>
          <p:cNvPr id="3" name="Content Placeholder 2"/>
          <p:cNvSpPr>
            <a:spLocks noGrp="1"/>
          </p:cNvSpPr>
          <p:nvPr>
            <p:ph sz="half" idx="1"/>
          </p:nvPr>
        </p:nvSpPr>
        <p:spPr/>
        <p:txBody>
          <a:bodyPr/>
          <a:lstStyle/>
          <a:p>
            <a:r>
              <a:rPr lang="en-US" dirty="0"/>
              <a:t>Governments can block content online by blocking domain names, keywords, and Ip addresses. [10]</a:t>
            </a:r>
          </a:p>
          <a:p>
            <a:r>
              <a:rPr lang="en-US" dirty="0"/>
              <a:t>Governments can spy on what websites you visit, emails you send, and chat rooms you visit. [5]</a:t>
            </a:r>
          </a:p>
          <a:p>
            <a:r>
              <a:rPr lang="en-US" dirty="0"/>
              <a:t>Governments around the world censor political opponents, and minorities. [2]</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Sensat</a:t>
            </a:r>
          </a:p>
        </p:txBody>
      </p:sp>
      <p:pic>
        <p:nvPicPr>
          <p:cNvPr id="1026" name="Picture 2" descr="Censorship extends to Internet – The Standard">
            <a:extLst>
              <a:ext uri="{FF2B5EF4-FFF2-40B4-BE49-F238E27FC236}">
                <a16:creationId xmlns:a16="http://schemas.microsoft.com/office/drawing/2014/main" id="{90EE035D-25FD-EA00-F781-8387C85BF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178" y="1276352"/>
            <a:ext cx="3720603" cy="386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7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84F1-2890-D55E-A6A0-38A915133D45}"/>
              </a:ext>
            </a:extLst>
          </p:cNvPr>
          <p:cNvSpPr>
            <a:spLocks noGrp="1"/>
          </p:cNvSpPr>
          <p:nvPr>
            <p:ph type="title"/>
          </p:nvPr>
        </p:nvSpPr>
        <p:spPr/>
        <p:txBody>
          <a:bodyPr/>
          <a:lstStyle/>
          <a:p>
            <a:r>
              <a:rPr lang="en-US" dirty="0"/>
              <a:t>What do the people believe?</a:t>
            </a:r>
          </a:p>
        </p:txBody>
      </p:sp>
      <p:sp>
        <p:nvSpPr>
          <p:cNvPr id="3" name="Content Placeholder 2">
            <a:extLst>
              <a:ext uri="{FF2B5EF4-FFF2-40B4-BE49-F238E27FC236}">
                <a16:creationId xmlns:a16="http://schemas.microsoft.com/office/drawing/2014/main" id="{D6E35087-F457-DDE5-76E9-76C03EF4F99F}"/>
              </a:ext>
            </a:extLst>
          </p:cNvPr>
          <p:cNvSpPr>
            <a:spLocks noGrp="1"/>
          </p:cNvSpPr>
          <p:nvPr>
            <p:ph sz="half" idx="1"/>
          </p:nvPr>
        </p:nvSpPr>
        <p:spPr/>
        <p:txBody>
          <a:bodyPr>
            <a:noAutofit/>
          </a:bodyPr>
          <a:lstStyle/>
          <a:p>
            <a:r>
              <a:rPr lang="en-US" dirty="0"/>
              <a:t>86% of people believe freedom of expression should be guaranteed on the internet [3]</a:t>
            </a:r>
          </a:p>
          <a:p>
            <a:r>
              <a:rPr lang="en-US" dirty="0"/>
              <a:t>74% of people believe </a:t>
            </a:r>
            <a:r>
              <a:rPr lang="en-US" b="0" i="0" dirty="0">
                <a:effectLst/>
                <a:latin typeface="Arial" panose="020B0604020202020204" pitchFamily="34" charset="0"/>
              </a:rPr>
              <a:t>increased government control of the Internet would limit their freedom of expression </a:t>
            </a:r>
            <a:r>
              <a:rPr lang="en-US" dirty="0"/>
              <a:t>[3]</a:t>
            </a:r>
            <a:endParaRPr lang="en-US" b="0" i="0" dirty="0">
              <a:effectLst/>
              <a:latin typeface="Arial" panose="020B0604020202020204" pitchFamily="34" charset="0"/>
            </a:endParaRPr>
          </a:p>
          <a:p>
            <a:r>
              <a:rPr lang="en-US" b="0" i="0" dirty="0">
                <a:effectLst/>
                <a:latin typeface="Arial" panose="020B0604020202020204" pitchFamily="34" charset="0"/>
              </a:rPr>
              <a:t>49% of people believe increased government control of the Internet would improve the content on the Internet </a:t>
            </a:r>
            <a:r>
              <a:rPr lang="en-US" dirty="0"/>
              <a:t>[3]</a:t>
            </a:r>
            <a:endParaRPr lang="en-US" b="0" i="0" dirty="0">
              <a:effectLst/>
              <a:latin typeface="Arial" panose="020B0604020202020204" pitchFamily="34" charset="0"/>
            </a:endParaRPr>
          </a:p>
          <a:p>
            <a:pPr marL="0" indent="0">
              <a:buNone/>
            </a:pPr>
            <a:r>
              <a:rPr lang="en-US" dirty="0"/>
              <a:t>  </a:t>
            </a:r>
          </a:p>
        </p:txBody>
      </p:sp>
      <p:sp>
        <p:nvSpPr>
          <p:cNvPr id="5" name="Footer Placeholder 4">
            <a:extLst>
              <a:ext uri="{FF2B5EF4-FFF2-40B4-BE49-F238E27FC236}">
                <a16:creationId xmlns:a16="http://schemas.microsoft.com/office/drawing/2014/main" id="{1627AD79-3DF2-B181-50E7-F2F4A43A6F74}"/>
              </a:ext>
            </a:extLst>
          </p:cNvPr>
          <p:cNvSpPr>
            <a:spLocks noGrp="1"/>
          </p:cNvSpPr>
          <p:nvPr>
            <p:ph type="ftr" sz="quarter" idx="11"/>
          </p:nvPr>
        </p:nvSpPr>
        <p:spPr/>
        <p:txBody>
          <a:bodyPr/>
          <a:lstStyle/>
          <a:p>
            <a:r>
              <a:rPr lang="sk-SK"/>
              <a:t>© 2022 Keith A. Pray</a:t>
            </a:r>
            <a:endParaRPr lang="en-US"/>
          </a:p>
        </p:txBody>
      </p:sp>
      <p:sp>
        <p:nvSpPr>
          <p:cNvPr id="6" name="Slide Number Placeholder 5">
            <a:extLst>
              <a:ext uri="{FF2B5EF4-FFF2-40B4-BE49-F238E27FC236}">
                <a16:creationId xmlns:a16="http://schemas.microsoft.com/office/drawing/2014/main" id="{939B9C74-62B4-3CC6-A911-070257324CD5}"/>
              </a:ext>
            </a:extLst>
          </p:cNvPr>
          <p:cNvSpPr>
            <a:spLocks noGrp="1"/>
          </p:cNvSpPr>
          <p:nvPr>
            <p:ph type="sldNum" sz="quarter" idx="12"/>
          </p:nvPr>
        </p:nvSpPr>
        <p:spPr/>
        <p:txBody>
          <a:bodyPr/>
          <a:lstStyle/>
          <a:p>
            <a:fld id="{A2A17EAB-8B51-5C40-8776-6683E51FA7A0}" type="slidenum">
              <a:rPr lang="en-US" smtClean="0"/>
              <a:t>19</a:t>
            </a:fld>
            <a:endParaRPr lang="en-US"/>
          </a:p>
        </p:txBody>
      </p:sp>
      <p:pic>
        <p:nvPicPr>
          <p:cNvPr id="3076" name="Picture 4" descr="Emerging and Developing Nations Want Freedom on the Internet | Pew Research  Center">
            <a:extLst>
              <a:ext uri="{FF2B5EF4-FFF2-40B4-BE49-F238E27FC236}">
                <a16:creationId xmlns:a16="http://schemas.microsoft.com/office/drawing/2014/main" id="{68FB70FF-21CE-D5E1-50B0-9C42D67C8FB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14301" y="676949"/>
            <a:ext cx="2817279" cy="44651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E8A217C-83D4-8917-7466-557DB8E2D95E}"/>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Sensat</a:t>
            </a:r>
          </a:p>
        </p:txBody>
      </p:sp>
    </p:spTree>
    <p:extLst>
      <p:ext uri="{BB962C8B-B14F-4D97-AF65-F5344CB8AC3E}">
        <p14:creationId xmlns:p14="http://schemas.microsoft.com/office/powerpoint/2010/main" val="214412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a:t>
            </a:r>
            <a:r>
              <a:rPr lang="en-US" dirty="0" err="1"/>
              <a:t>REmotely</a:t>
            </a:r>
            <a:r>
              <a:rPr lang="en-US" dirty="0"/>
              <a:t>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3345245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9156-B723-6E4C-ABD8-DDB148DC0A8F}"/>
              </a:ext>
            </a:extLst>
          </p:cNvPr>
          <p:cNvSpPr>
            <a:spLocks noGrp="1"/>
          </p:cNvSpPr>
          <p:nvPr>
            <p:ph type="title"/>
          </p:nvPr>
        </p:nvSpPr>
        <p:spPr/>
        <p:txBody>
          <a:bodyPr/>
          <a:lstStyle/>
          <a:p>
            <a:pPr algn="ctr"/>
            <a:r>
              <a:rPr lang="en-US" dirty="0"/>
              <a:t>Examples of government ‘bad’ censorship</a:t>
            </a:r>
          </a:p>
        </p:txBody>
      </p:sp>
      <p:sp>
        <p:nvSpPr>
          <p:cNvPr id="3" name="Content Placeholder 2">
            <a:extLst>
              <a:ext uri="{FF2B5EF4-FFF2-40B4-BE49-F238E27FC236}">
                <a16:creationId xmlns:a16="http://schemas.microsoft.com/office/drawing/2014/main" id="{385BBBA9-7475-C0ED-348D-90F11ECE67F2}"/>
              </a:ext>
            </a:extLst>
          </p:cNvPr>
          <p:cNvSpPr>
            <a:spLocks noGrp="1"/>
          </p:cNvSpPr>
          <p:nvPr>
            <p:ph sz="half" idx="1"/>
          </p:nvPr>
        </p:nvSpPr>
        <p:spPr/>
        <p:txBody>
          <a:bodyPr/>
          <a:lstStyle/>
          <a:p>
            <a:r>
              <a:rPr lang="en-US" sz="2000" dirty="0"/>
              <a:t>Chinese Government</a:t>
            </a:r>
          </a:p>
          <a:p>
            <a:pPr>
              <a:buFontTx/>
              <a:buChar char="-"/>
            </a:pPr>
            <a:r>
              <a:rPr lang="en-US" dirty="0"/>
              <a:t>Hires people to influence opinions on the internet [2]</a:t>
            </a:r>
          </a:p>
          <a:p>
            <a:pPr>
              <a:buFontTx/>
              <a:buChar char="-"/>
            </a:pPr>
            <a:r>
              <a:rPr lang="en-US" dirty="0"/>
              <a:t>Blocked citizens from using Google [5]</a:t>
            </a:r>
          </a:p>
          <a:p>
            <a:pPr>
              <a:buFontTx/>
              <a:buChar char="-"/>
            </a:pPr>
            <a:r>
              <a:rPr lang="en-US" dirty="0"/>
              <a:t>Shutdown internet cafés and blocked sites [5]</a:t>
            </a:r>
          </a:p>
        </p:txBody>
      </p:sp>
      <p:sp>
        <p:nvSpPr>
          <p:cNvPr id="5" name="Footer Placeholder 4">
            <a:extLst>
              <a:ext uri="{FF2B5EF4-FFF2-40B4-BE49-F238E27FC236}">
                <a16:creationId xmlns:a16="http://schemas.microsoft.com/office/drawing/2014/main" id="{7CEBA27E-3451-3171-9CA6-9CF04CBC87ED}"/>
              </a:ext>
            </a:extLst>
          </p:cNvPr>
          <p:cNvSpPr>
            <a:spLocks noGrp="1"/>
          </p:cNvSpPr>
          <p:nvPr>
            <p:ph type="ftr" sz="quarter" idx="11"/>
          </p:nvPr>
        </p:nvSpPr>
        <p:spPr/>
        <p:txBody>
          <a:bodyPr/>
          <a:lstStyle/>
          <a:p>
            <a:r>
              <a:rPr lang="sk-SK"/>
              <a:t>© 2022 Keith A. Pray</a:t>
            </a:r>
            <a:endParaRPr lang="en-US"/>
          </a:p>
        </p:txBody>
      </p:sp>
      <p:sp>
        <p:nvSpPr>
          <p:cNvPr id="6" name="Slide Number Placeholder 5">
            <a:extLst>
              <a:ext uri="{FF2B5EF4-FFF2-40B4-BE49-F238E27FC236}">
                <a16:creationId xmlns:a16="http://schemas.microsoft.com/office/drawing/2014/main" id="{41838259-5597-EB4F-AC7E-094BA2DB1525}"/>
              </a:ext>
            </a:extLst>
          </p:cNvPr>
          <p:cNvSpPr>
            <a:spLocks noGrp="1"/>
          </p:cNvSpPr>
          <p:nvPr>
            <p:ph type="sldNum" sz="quarter" idx="12"/>
          </p:nvPr>
        </p:nvSpPr>
        <p:spPr/>
        <p:txBody>
          <a:bodyPr/>
          <a:lstStyle/>
          <a:p>
            <a:fld id="{A2A17EAB-8B51-5C40-8776-6683E51FA7A0}" type="slidenum">
              <a:rPr lang="en-US" smtClean="0"/>
              <a:t>20</a:t>
            </a:fld>
            <a:endParaRPr lang="en-US"/>
          </a:p>
        </p:txBody>
      </p:sp>
      <p:pic>
        <p:nvPicPr>
          <p:cNvPr id="2052" name="Picture 4" descr="Infographics: Internet Censorship Is Rampant Around the World">
            <a:extLst>
              <a:ext uri="{FF2B5EF4-FFF2-40B4-BE49-F238E27FC236}">
                <a16:creationId xmlns:a16="http://schemas.microsoft.com/office/drawing/2014/main" id="{B1823A56-1759-7E4A-D706-622FE9EE1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327" y="1276350"/>
            <a:ext cx="4787293" cy="35973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297BB2-99A9-FABB-0A41-C2DE97255FEB}"/>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Sensat</a:t>
            </a:r>
          </a:p>
        </p:txBody>
      </p:sp>
    </p:spTree>
    <p:extLst>
      <p:ext uri="{BB962C8B-B14F-4D97-AF65-F5344CB8AC3E}">
        <p14:creationId xmlns:p14="http://schemas.microsoft.com/office/powerpoint/2010/main" val="237752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5DDB7-62FF-84A5-0DAF-3EB1515451A3}"/>
              </a:ext>
            </a:extLst>
          </p:cNvPr>
          <p:cNvSpPr>
            <a:spLocks noGrp="1"/>
          </p:cNvSpPr>
          <p:nvPr>
            <p:ph type="title"/>
          </p:nvPr>
        </p:nvSpPr>
        <p:spPr/>
        <p:txBody>
          <a:bodyPr/>
          <a:lstStyle/>
          <a:p>
            <a:r>
              <a:rPr lang="en-US" dirty="0"/>
              <a:t>Government censorship isn’t always bad</a:t>
            </a:r>
          </a:p>
        </p:txBody>
      </p:sp>
      <p:sp>
        <p:nvSpPr>
          <p:cNvPr id="3" name="Content Placeholder 2">
            <a:extLst>
              <a:ext uri="{FF2B5EF4-FFF2-40B4-BE49-F238E27FC236}">
                <a16:creationId xmlns:a16="http://schemas.microsoft.com/office/drawing/2014/main" id="{4CCFC427-1F69-C61F-2253-4FAFC8AB9E5F}"/>
              </a:ext>
            </a:extLst>
          </p:cNvPr>
          <p:cNvSpPr>
            <a:spLocks noGrp="1"/>
          </p:cNvSpPr>
          <p:nvPr>
            <p:ph sz="half" idx="1"/>
          </p:nvPr>
        </p:nvSpPr>
        <p:spPr/>
        <p:txBody>
          <a:bodyPr>
            <a:normAutofit/>
          </a:bodyPr>
          <a:lstStyle/>
          <a:p>
            <a:r>
              <a:rPr lang="en-US" dirty="0"/>
              <a:t>Censorship of North Korean Propaganda</a:t>
            </a:r>
          </a:p>
          <a:p>
            <a:pPr>
              <a:buFontTx/>
              <a:buChar char="-"/>
            </a:pPr>
            <a:r>
              <a:rPr lang="en-US" sz="1600" dirty="0"/>
              <a:t>South Korea blocks 31 websites containing North Korean propaganda [4]</a:t>
            </a:r>
          </a:p>
          <a:p>
            <a:r>
              <a:rPr lang="en-US" dirty="0"/>
              <a:t>Censorship of criminal sites</a:t>
            </a:r>
          </a:p>
          <a:p>
            <a:pPr>
              <a:buFontTx/>
              <a:buChar char="-"/>
            </a:pPr>
            <a:r>
              <a:rPr lang="en-US" sz="1600" dirty="0"/>
              <a:t>Illegal drug use</a:t>
            </a:r>
          </a:p>
          <a:p>
            <a:pPr>
              <a:buFontTx/>
              <a:buChar char="-"/>
            </a:pPr>
            <a:r>
              <a:rPr lang="en-US" sz="1600" dirty="0"/>
              <a:t>Inciting/encouraging violence</a:t>
            </a:r>
          </a:p>
          <a:p>
            <a:pPr>
              <a:buFontTx/>
              <a:buChar char="-"/>
            </a:pPr>
            <a:r>
              <a:rPr lang="en-US" sz="1600" dirty="0"/>
              <a:t>Defamatory and slanderous content</a:t>
            </a:r>
          </a:p>
          <a:p>
            <a:pPr>
              <a:buFontTx/>
              <a:buChar char="-"/>
            </a:pPr>
            <a:r>
              <a:rPr lang="en-US" sz="1600" dirty="0"/>
              <a:t>Sites containing malware</a:t>
            </a:r>
          </a:p>
        </p:txBody>
      </p:sp>
      <p:sp>
        <p:nvSpPr>
          <p:cNvPr id="5" name="Footer Placeholder 4">
            <a:extLst>
              <a:ext uri="{FF2B5EF4-FFF2-40B4-BE49-F238E27FC236}">
                <a16:creationId xmlns:a16="http://schemas.microsoft.com/office/drawing/2014/main" id="{4A456C0B-FE69-4592-8F20-2C8E52F0BAF8}"/>
              </a:ext>
            </a:extLst>
          </p:cNvPr>
          <p:cNvSpPr>
            <a:spLocks noGrp="1"/>
          </p:cNvSpPr>
          <p:nvPr>
            <p:ph type="ftr" sz="quarter" idx="11"/>
          </p:nvPr>
        </p:nvSpPr>
        <p:spPr/>
        <p:txBody>
          <a:bodyPr/>
          <a:lstStyle/>
          <a:p>
            <a:r>
              <a:rPr lang="sk-SK"/>
              <a:t>© 2022 Keith A. Pray</a:t>
            </a:r>
            <a:endParaRPr lang="en-US"/>
          </a:p>
        </p:txBody>
      </p:sp>
      <p:sp>
        <p:nvSpPr>
          <p:cNvPr id="6" name="Slide Number Placeholder 5">
            <a:extLst>
              <a:ext uri="{FF2B5EF4-FFF2-40B4-BE49-F238E27FC236}">
                <a16:creationId xmlns:a16="http://schemas.microsoft.com/office/drawing/2014/main" id="{B37D1111-A1DF-F6A1-4BCF-C22EBCAC13BA}"/>
              </a:ext>
            </a:extLst>
          </p:cNvPr>
          <p:cNvSpPr>
            <a:spLocks noGrp="1"/>
          </p:cNvSpPr>
          <p:nvPr>
            <p:ph type="sldNum" sz="quarter" idx="12"/>
          </p:nvPr>
        </p:nvSpPr>
        <p:spPr/>
        <p:txBody>
          <a:bodyPr/>
          <a:lstStyle/>
          <a:p>
            <a:fld id="{A2A17EAB-8B51-5C40-8776-6683E51FA7A0}" type="slidenum">
              <a:rPr lang="en-US" smtClean="0"/>
              <a:t>21</a:t>
            </a:fld>
            <a:endParaRPr lang="en-US"/>
          </a:p>
        </p:txBody>
      </p:sp>
      <p:pic>
        <p:nvPicPr>
          <p:cNvPr id="4098" name="Picture 2" descr="14 Pros and Cons of Internet Censorship">
            <a:extLst>
              <a:ext uri="{FF2B5EF4-FFF2-40B4-BE49-F238E27FC236}">
                <a16:creationId xmlns:a16="http://schemas.microsoft.com/office/drawing/2014/main" id="{D1685952-901F-7C25-C997-647EF7169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387" y="2099793"/>
            <a:ext cx="1783829" cy="1485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EF76E4-829D-8636-091F-2C001DC24C0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Sensat</a:t>
            </a:r>
          </a:p>
        </p:txBody>
      </p:sp>
      <p:pic>
        <p:nvPicPr>
          <p:cNvPr id="1026" name="Picture 2" descr="How to Fix the “Deceptive Site Ahead” Error: 4 Steps to Remove It">
            <a:extLst>
              <a:ext uri="{FF2B5EF4-FFF2-40B4-BE49-F238E27FC236}">
                <a16:creationId xmlns:a16="http://schemas.microsoft.com/office/drawing/2014/main" id="{6750485F-7282-42DC-5A25-DA3A7292C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770" y="1410272"/>
            <a:ext cx="4767060" cy="286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3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0000" lnSpcReduction="20000"/>
          </a:bodyPr>
          <a:lstStyle/>
          <a:p>
            <a:pPr marL="0" indent="0">
              <a:buNone/>
            </a:pPr>
            <a:r>
              <a:rPr lang="en-US" dirty="0">
                <a:latin typeface="Arial" panose="020B0604020202020204" pitchFamily="34" charset="0"/>
                <a:cs typeface="Arial" panose="020B0604020202020204" pitchFamily="34" charset="0"/>
              </a:rPr>
              <a:t>[1]</a:t>
            </a:r>
            <a:r>
              <a:rPr lang="en-US" b="0" i="0" dirty="0">
                <a:effectLst/>
                <a:latin typeface="Arial" panose="020B0604020202020204" pitchFamily="34" charset="0"/>
                <a:cs typeface="Arial" panose="020B0604020202020204" pitchFamily="34" charset="0"/>
              </a:rPr>
              <a:t> Dave Graham, Wikipedia sued over Nazi symbols, The Australian, (12/7/07) </a:t>
            </a:r>
            <a:r>
              <a:rPr lang="en-US"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https://web.archive.org/web/20081211175806/http://www.theaustralian.news.com.au/story/0,25197,22885402-12335,00.html</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a:t>
            </a:r>
            <a:r>
              <a:rPr lang="en-US" b="0" i="0" dirty="0">
                <a:effectLst/>
                <a:latin typeface="Arial" panose="020B0604020202020204" pitchFamily="34" charset="0"/>
                <a:cs typeface="Arial" panose="020B0604020202020204" pitchFamily="34" charset="0"/>
              </a:rPr>
              <a:t> David </a:t>
            </a:r>
            <a:r>
              <a:rPr lang="en-US" b="0" i="0" dirty="0" err="1">
                <a:effectLst/>
                <a:latin typeface="Arial" panose="020B0604020202020204" pitchFamily="34" charset="0"/>
                <a:cs typeface="Arial" panose="020B0604020202020204" pitchFamily="34" charset="0"/>
              </a:rPr>
              <a:t>Bandurski</a:t>
            </a:r>
            <a:r>
              <a:rPr lang="en-US" dirty="0">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China’s Guerrilla War for the Web, Far Eastern Economic Review, July 2008 </a:t>
            </a: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https://web.archive.org/web/20090225113222/http://feer.com/essays/2008/august/chinas-guerrilla-war-for-the-web</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Global Internet User Survey 2012, Internet Society, July 2012 </a:t>
            </a:r>
            <a:r>
              <a:rPr lang="en-US"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https://web.archive.org/web/20130314063616/https://www.internetsociety.org/sites/default/files/GIUS2012-GlobalData-Table-20121120_0.pdf</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[4] </a:t>
            </a:r>
            <a:r>
              <a:rPr lang="en-US" i="0" dirty="0">
                <a:effectLst/>
                <a:latin typeface="Arial" panose="020B0604020202020204" pitchFamily="34" charset="0"/>
                <a:cs typeface="Arial" panose="020B0604020202020204" pitchFamily="34" charset="0"/>
              </a:rPr>
              <a:t>Collateral Blocking: Filtering by South Korean Government of Pro-North Korean Websites</a:t>
            </a:r>
            <a:r>
              <a:rPr lang="en-US" b="1" i="0" dirty="0">
                <a:effectLst/>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OpenNet</a:t>
            </a:r>
            <a:r>
              <a:rPr lang="en-US" dirty="0">
                <a:latin typeface="Arial" panose="020B0604020202020204" pitchFamily="34" charset="0"/>
                <a:cs typeface="Arial" panose="020B0604020202020204" pitchFamily="34" charset="0"/>
              </a:rPr>
              <a:t> Initiative (1/31/05)  </a:t>
            </a:r>
            <a:r>
              <a:rPr lang="en-US"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https://opennet.net/bulletins/009/</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[5] China blocking Google, BBC News (9/2/02) </a:t>
            </a:r>
            <a:r>
              <a:rPr lang="en-US"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http://news.bbc.co.uk/2/hi/technology/2231101.stm</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[6] Polina </a:t>
            </a:r>
            <a:r>
              <a:rPr lang="en-US" dirty="0" err="1">
                <a:latin typeface="Arial" panose="020B0604020202020204" pitchFamily="34" charset="0"/>
                <a:cs typeface="Arial" panose="020B0604020202020204" pitchFamily="34" charset="0"/>
              </a:rPr>
              <a:t>Dashevsky</a:t>
            </a:r>
            <a:r>
              <a:rPr lang="en-US" dirty="0">
                <a:latin typeface="Arial" panose="020B0604020202020204" pitchFamily="34" charset="0"/>
                <a:cs typeface="Arial" panose="020B0604020202020204" pitchFamily="34" charset="0"/>
              </a:rPr>
              <a:t>, Censorship extends to the internet, The Standard, (2/4/20) </a:t>
            </a:r>
            <a:r>
              <a:rPr lang="en-US"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https://standard.asl.org/14083/opinions/censorship-extends-to-internet/</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[7] John </a:t>
            </a:r>
            <a:r>
              <a:rPr lang="en-US" dirty="0" err="1">
                <a:latin typeface="Arial" panose="020B0604020202020204" pitchFamily="34" charset="0"/>
                <a:cs typeface="Arial" panose="020B0604020202020204" pitchFamily="34" charset="0"/>
              </a:rPr>
              <a:t>Pavlus</a:t>
            </a:r>
            <a:r>
              <a:rPr lang="en-US" dirty="0">
                <a:latin typeface="Arial" panose="020B0604020202020204" pitchFamily="34" charset="0"/>
                <a:cs typeface="Arial" panose="020B0604020202020204" pitchFamily="34" charset="0"/>
              </a:rPr>
              <a:t>, </a:t>
            </a:r>
            <a:r>
              <a:rPr lang="en-US" i="0" u="none" strike="noStrike" dirty="0">
                <a:effectLst/>
                <a:latin typeface="Arial" panose="020B0604020202020204" pitchFamily="34" charset="0"/>
                <a:cs typeface="Arial" panose="020B0604020202020204" pitchFamily="34" charset="0"/>
                <a:hlinkClick r:id="rId8" tooltip="Infographics: Internet Censorship Is Rampant Around the World">
                  <a:extLst>
                    <a:ext uri="{A12FA001-AC4F-418D-AE19-62706E023703}">
                      <ahyp:hlinkClr xmlns:ahyp="http://schemas.microsoft.com/office/drawing/2018/hyperlinkcolor" val="tx"/>
                    </a:ext>
                  </a:extLst>
                </a:hlinkClick>
              </a:rPr>
              <a:t>Infographics: Internet Censorship Is Rampant Around the World</a:t>
            </a:r>
            <a:r>
              <a:rPr lang="en-US" i="0" u="none" strike="noStrike" dirty="0">
                <a:effectLst/>
                <a:latin typeface="Arial" panose="020B0604020202020204" pitchFamily="34" charset="0"/>
                <a:cs typeface="Arial" panose="020B0604020202020204" pitchFamily="34" charset="0"/>
              </a:rPr>
              <a:t>, </a:t>
            </a:r>
            <a:r>
              <a:rPr lang="en-US" i="0" u="none" strike="noStrike" dirty="0" err="1">
                <a:effectLst/>
                <a:latin typeface="Arial" panose="020B0604020202020204" pitchFamily="34" charset="0"/>
                <a:cs typeface="Arial" panose="020B0604020202020204" pitchFamily="34" charset="0"/>
              </a:rPr>
              <a:t>FastCompany</a:t>
            </a:r>
            <a:r>
              <a:rPr lang="en-US" i="0" u="none" strike="noStrike" dirty="0">
                <a:effectLst/>
                <a:latin typeface="Arial" panose="020B0604020202020204" pitchFamily="34" charset="0"/>
                <a:cs typeface="Arial" panose="020B0604020202020204" pitchFamily="34" charset="0"/>
              </a:rPr>
              <a:t> (2/4/11)</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https://www.fastcompany.com/1724119/infographics-internet-censorship-rampant-around-world</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[8] Domantas G., How to Fix the </a:t>
            </a:r>
            <a:r>
              <a:rPr lang="en-US"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“Deceptive Site Ahead” Error: 4 Steps to Remove It, (</a:t>
            </a:r>
            <a:r>
              <a:rPr lang="en-US" dirty="0" err="1">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Hostinger</a:t>
            </a:r>
            <a:r>
              <a:rPr lang="en-US"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 8/23/22) https://www.hostinger.com/tutorials/fix-site-ahead-contains-harmful-programs-error</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[9] Emerging and Developing Nations Want Freedom on the Internet, Pew Research Center (3/19/14) </a:t>
            </a:r>
            <a:r>
              <a:rPr lang="en-US"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https://www.pewresearch.org/global/2014/03/19/emerging-and-developing-nations-want-freedom-on-the-internet/</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[10] Content Blocking, (Electronic Frontier Foundation, 10/14/20) </a:t>
            </a:r>
            <a:r>
              <a:rPr lang="en-US"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https://www.eff.org/issues/content-blocking</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sk-SK" dirty="0"/>
              <a:t>© 2022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8" name="TextBox 7">
            <a:extLst>
              <a:ext uri="{FF2B5EF4-FFF2-40B4-BE49-F238E27FC236}">
                <a16:creationId xmlns:a16="http://schemas.microsoft.com/office/drawing/2014/main" id="{DF76CE83-7E9A-22BE-5393-FDE728BEEC80}"/>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Sensat</a:t>
            </a:r>
          </a:p>
        </p:txBody>
      </p:sp>
    </p:spTree>
    <p:extLst>
      <p:ext uri="{BB962C8B-B14F-4D97-AF65-F5344CB8AC3E}">
        <p14:creationId xmlns:p14="http://schemas.microsoft.com/office/powerpoint/2010/main" val="213112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Social Media controls their users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Aaron Brady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838013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is prominent</a:t>
            </a:r>
          </a:p>
        </p:txBody>
      </p:sp>
      <p:sp>
        <p:nvSpPr>
          <p:cNvPr id="3" name="Content Placeholder 2"/>
          <p:cNvSpPr>
            <a:spLocks noGrp="1"/>
          </p:cNvSpPr>
          <p:nvPr>
            <p:ph sz="half" idx="1"/>
          </p:nvPr>
        </p:nvSpPr>
        <p:spPr>
          <a:xfrm>
            <a:off x="685800" y="1097911"/>
            <a:ext cx="2306782" cy="3477275"/>
          </a:xfrm>
        </p:spPr>
        <p:txBody>
          <a:bodyPr vert="horz">
            <a:normAutofit/>
          </a:bodyPr>
          <a:lstStyle/>
          <a:p>
            <a:r>
              <a:rPr lang="en-US" dirty="0"/>
              <a:t>Average age of introduction is approximately 12.6 years old [1]</a:t>
            </a:r>
          </a:p>
          <a:p>
            <a:endParaRPr lang="en-US" dirty="0"/>
          </a:p>
          <a:p>
            <a:r>
              <a:rPr lang="en-US" sz="3600" dirty="0"/>
              <a:t>15.6%</a:t>
            </a:r>
            <a:r>
              <a:rPr lang="en-US" dirty="0"/>
              <a:t> of the day spent on social media</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Brady, Aaron</a:t>
            </a:r>
          </a:p>
        </p:txBody>
      </p:sp>
      <p:pic>
        <p:nvPicPr>
          <p:cNvPr id="8" name="Content Placeholder 7" descr="Global social media use July 2022">
            <a:extLst>
              <a:ext uri="{FF2B5EF4-FFF2-40B4-BE49-F238E27FC236}">
                <a16:creationId xmlns:a16="http://schemas.microsoft.com/office/drawing/2014/main" id="{AC4204F0-C0C2-017A-6F38-199396027FE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142211" y="1091248"/>
            <a:ext cx="5818909" cy="3494814"/>
          </a:xfrm>
          <a:prstGeom prst="rect">
            <a:avLst/>
          </a:prstGeom>
          <a:noFill/>
          <a:ln>
            <a:noFill/>
          </a:ln>
        </p:spPr>
      </p:pic>
      <p:sp>
        <p:nvSpPr>
          <p:cNvPr id="10" name="TextBox 9">
            <a:extLst>
              <a:ext uri="{FF2B5EF4-FFF2-40B4-BE49-F238E27FC236}">
                <a16:creationId xmlns:a16="http://schemas.microsoft.com/office/drawing/2014/main" id="{2FF21F32-B9AC-FF88-CB17-CCE56A9115FA}"/>
              </a:ext>
            </a:extLst>
          </p:cNvPr>
          <p:cNvSpPr txBox="1"/>
          <p:nvPr/>
        </p:nvSpPr>
        <p:spPr>
          <a:xfrm>
            <a:off x="4501342" y="4575186"/>
            <a:ext cx="3100646" cy="286232"/>
          </a:xfrm>
          <a:prstGeom prst="rect">
            <a:avLst/>
          </a:prstGeom>
          <a:noFill/>
        </p:spPr>
        <p:txBody>
          <a:bodyPr wrap="square" rtlCol="0">
            <a:spAutoFit/>
          </a:bodyPr>
          <a:lstStyle/>
          <a:p>
            <a:pPr>
              <a:lnSpc>
                <a:spcPct val="90000"/>
              </a:lnSpc>
            </a:pPr>
            <a:r>
              <a:rPr lang="en-US" sz="1400" dirty="0"/>
              <a:t>The overview of social media users [2]</a:t>
            </a:r>
          </a:p>
        </p:txBody>
      </p:sp>
    </p:spTree>
    <p:extLst>
      <p:ext uri="{BB962C8B-B14F-4D97-AF65-F5344CB8AC3E}">
        <p14:creationId xmlns:p14="http://schemas.microsoft.com/office/powerpoint/2010/main" val="36532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Addiction</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Brady, Aaron</a:t>
            </a:r>
          </a:p>
        </p:txBody>
      </p:sp>
      <p:graphicFrame>
        <p:nvGraphicFramePr>
          <p:cNvPr id="13" name="Content Placeholder 9">
            <a:extLst>
              <a:ext uri="{FF2B5EF4-FFF2-40B4-BE49-F238E27FC236}">
                <a16:creationId xmlns:a16="http://schemas.microsoft.com/office/drawing/2014/main" id="{68176357-F841-2A01-3391-911EFDA65966}"/>
              </a:ext>
            </a:extLst>
          </p:cNvPr>
          <p:cNvGraphicFramePr>
            <a:graphicFrameLocks/>
          </p:cNvGraphicFramePr>
          <p:nvPr>
            <p:extLst/>
          </p:nvPr>
        </p:nvGraphicFramePr>
        <p:xfrm>
          <a:off x="1732511" y="911976"/>
          <a:ext cx="4825538" cy="3874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4A8C5E09-BA7E-13B1-7CB4-2CA2B4EBEBF0}"/>
              </a:ext>
            </a:extLst>
          </p:cNvPr>
          <p:cNvSpPr txBox="1"/>
          <p:nvPr/>
        </p:nvSpPr>
        <p:spPr>
          <a:xfrm>
            <a:off x="4621876" y="4569194"/>
            <a:ext cx="2419003" cy="590931"/>
          </a:xfrm>
          <a:prstGeom prst="rect">
            <a:avLst/>
          </a:prstGeom>
          <a:noFill/>
        </p:spPr>
        <p:txBody>
          <a:bodyPr wrap="square" rtlCol="0">
            <a:spAutoFit/>
          </a:bodyPr>
          <a:lstStyle/>
          <a:p>
            <a:pPr>
              <a:lnSpc>
                <a:spcPct val="90000"/>
              </a:lnSpc>
            </a:pPr>
            <a:r>
              <a:rPr lang="en-US" sz="1200" dirty="0"/>
              <a:t>Steps social media uses to retain their users [3]</a:t>
            </a:r>
          </a:p>
          <a:p>
            <a:pPr>
              <a:lnSpc>
                <a:spcPct val="90000"/>
              </a:lnSpc>
            </a:pPr>
            <a:endParaRPr lang="en-US" sz="1200" dirty="0"/>
          </a:p>
        </p:txBody>
      </p:sp>
    </p:spTree>
    <p:extLst>
      <p:ext uri="{BB962C8B-B14F-4D97-AF65-F5344CB8AC3E}">
        <p14:creationId xmlns:p14="http://schemas.microsoft.com/office/powerpoint/2010/main" val="1848754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advantage of user emotions</a:t>
            </a:r>
          </a:p>
        </p:txBody>
      </p:sp>
      <p:sp>
        <p:nvSpPr>
          <p:cNvPr id="3" name="Content Placeholder 2"/>
          <p:cNvSpPr>
            <a:spLocks noGrp="1"/>
          </p:cNvSpPr>
          <p:nvPr>
            <p:ph sz="half" idx="1"/>
          </p:nvPr>
        </p:nvSpPr>
        <p:spPr>
          <a:xfrm>
            <a:off x="685800" y="1352551"/>
            <a:ext cx="1899458" cy="3352800"/>
          </a:xfrm>
        </p:spPr>
        <p:txBody>
          <a:bodyPr/>
          <a:lstStyle/>
          <a:p>
            <a:r>
              <a:rPr lang="en-US" dirty="0"/>
              <a:t>Takes advantage of weaknesses</a:t>
            </a:r>
          </a:p>
          <a:p>
            <a:endParaRPr lang="en-US" dirty="0"/>
          </a:p>
          <a:p>
            <a:r>
              <a:rPr lang="en-US" dirty="0"/>
              <a:t>Only cure to our feelings is to check our phones  [5]</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Brady, Aaron</a:t>
            </a:r>
          </a:p>
        </p:txBody>
      </p:sp>
      <p:sp>
        <p:nvSpPr>
          <p:cNvPr id="10" name="TextBox 9">
            <a:extLst>
              <a:ext uri="{FF2B5EF4-FFF2-40B4-BE49-F238E27FC236}">
                <a16:creationId xmlns:a16="http://schemas.microsoft.com/office/drawing/2014/main" id="{2FF21F32-B9AC-FF88-CB17-CCE56A9115FA}"/>
              </a:ext>
            </a:extLst>
          </p:cNvPr>
          <p:cNvSpPr txBox="1"/>
          <p:nvPr/>
        </p:nvSpPr>
        <p:spPr>
          <a:xfrm>
            <a:off x="2781300" y="4630465"/>
            <a:ext cx="6089853" cy="480131"/>
          </a:xfrm>
          <a:prstGeom prst="rect">
            <a:avLst/>
          </a:prstGeom>
          <a:noFill/>
        </p:spPr>
        <p:txBody>
          <a:bodyPr wrap="square" rtlCol="0">
            <a:spAutoFit/>
          </a:bodyPr>
          <a:lstStyle/>
          <a:p>
            <a:pPr>
              <a:lnSpc>
                <a:spcPct val="90000"/>
              </a:lnSpc>
            </a:pPr>
            <a:r>
              <a:rPr lang="en-US" sz="1400" dirty="0"/>
              <a:t>Prevalence of past-month anxiety by age from 2008 to 2018 (NSDUH, US adults ages 18 years and older)[4]</a:t>
            </a:r>
          </a:p>
        </p:txBody>
      </p:sp>
      <p:pic>
        <p:nvPicPr>
          <p:cNvPr id="1026" name="Picture 2" descr="Fig. 2">
            <a:extLst>
              <a:ext uri="{FF2B5EF4-FFF2-40B4-BE49-F238E27FC236}">
                <a16:creationId xmlns:a16="http://schemas.microsoft.com/office/drawing/2014/main" id="{961DE935-02A3-1653-0BF0-8832FC946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286737"/>
            <a:ext cx="6089853" cy="336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841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interaction with the platform</a:t>
            </a:r>
          </a:p>
        </p:txBody>
      </p:sp>
      <p:sp>
        <p:nvSpPr>
          <p:cNvPr id="3" name="Content Placeholder 2"/>
          <p:cNvSpPr>
            <a:spLocks noGrp="1"/>
          </p:cNvSpPr>
          <p:nvPr>
            <p:ph sz="half" idx="1"/>
          </p:nvPr>
        </p:nvSpPr>
        <p:spPr>
          <a:xfrm>
            <a:off x="685800" y="1352551"/>
            <a:ext cx="2306782" cy="3352800"/>
          </a:xfrm>
        </p:spPr>
        <p:txBody>
          <a:bodyPr>
            <a:normAutofit/>
          </a:bodyPr>
          <a:lstStyle/>
          <a:p>
            <a:r>
              <a:rPr lang="en-US" dirty="0"/>
              <a:t>Gambling</a:t>
            </a:r>
          </a:p>
          <a:p>
            <a:pPr lvl="1"/>
            <a:endParaRPr lang="en-US" dirty="0"/>
          </a:p>
          <a:p>
            <a:pPr lvl="1"/>
            <a:r>
              <a:rPr lang="en-US" dirty="0"/>
              <a:t>Virtually infinite scrolling [5]</a:t>
            </a:r>
          </a:p>
          <a:p>
            <a:pPr lvl="2"/>
            <a:endParaRPr lang="en-US" dirty="0"/>
          </a:p>
          <a:p>
            <a:pPr lvl="2"/>
            <a:r>
              <a:rPr lang="en-US" sz="3600" dirty="0"/>
              <a:t>42%</a:t>
            </a:r>
            <a:r>
              <a:rPr lang="en-US" dirty="0"/>
              <a:t> of users “lost track of time” [11]</a:t>
            </a:r>
          </a:p>
          <a:p>
            <a:pPr marL="205768" lvl="1" indent="0">
              <a:buNone/>
            </a:pPr>
            <a:endParaRPr lang="en-US" dirty="0"/>
          </a:p>
          <a:p>
            <a:pPr lvl="1"/>
            <a:r>
              <a:rPr lang="en-US" dirty="0"/>
              <a:t>Interacting with others [6]</a:t>
            </a:r>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Brady, Aaron</a:t>
            </a:r>
          </a:p>
        </p:txBody>
      </p:sp>
      <p:sp>
        <p:nvSpPr>
          <p:cNvPr id="10" name="TextBox 9">
            <a:extLst>
              <a:ext uri="{FF2B5EF4-FFF2-40B4-BE49-F238E27FC236}">
                <a16:creationId xmlns:a16="http://schemas.microsoft.com/office/drawing/2014/main" id="{2FF21F32-B9AC-FF88-CB17-CCE56A9115FA}"/>
              </a:ext>
            </a:extLst>
          </p:cNvPr>
          <p:cNvSpPr txBox="1"/>
          <p:nvPr/>
        </p:nvSpPr>
        <p:spPr>
          <a:xfrm>
            <a:off x="4812766" y="4452999"/>
            <a:ext cx="2477796" cy="286232"/>
          </a:xfrm>
          <a:prstGeom prst="rect">
            <a:avLst/>
          </a:prstGeom>
          <a:noFill/>
        </p:spPr>
        <p:txBody>
          <a:bodyPr wrap="square" rtlCol="0">
            <a:spAutoFit/>
          </a:bodyPr>
          <a:lstStyle/>
          <a:p>
            <a:pPr algn="ctr">
              <a:lnSpc>
                <a:spcPct val="90000"/>
              </a:lnSpc>
            </a:pPr>
            <a:r>
              <a:rPr lang="en-US" sz="1400" dirty="0"/>
              <a:t>Social media slot machine [6]</a:t>
            </a:r>
          </a:p>
        </p:txBody>
      </p:sp>
      <p:pic>
        <p:nvPicPr>
          <p:cNvPr id="4098" name="Picture 2" descr="gambling slot machine with social media logos">
            <a:extLst>
              <a:ext uri="{FF2B5EF4-FFF2-40B4-BE49-F238E27FC236}">
                <a16:creationId xmlns:a16="http://schemas.microsoft.com/office/drawing/2014/main" id="{754C321F-41D4-5840-159D-DC97F026A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360" y="1172667"/>
            <a:ext cx="5467220" cy="328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23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interaction makes users feel good</a:t>
            </a:r>
          </a:p>
        </p:txBody>
      </p:sp>
      <p:sp>
        <p:nvSpPr>
          <p:cNvPr id="3" name="Content Placeholder 2"/>
          <p:cNvSpPr>
            <a:spLocks noGrp="1"/>
          </p:cNvSpPr>
          <p:nvPr>
            <p:ph sz="half" idx="1"/>
          </p:nvPr>
        </p:nvSpPr>
        <p:spPr>
          <a:xfrm>
            <a:off x="665017" y="1352551"/>
            <a:ext cx="2492398" cy="3352800"/>
          </a:xfrm>
        </p:spPr>
        <p:txBody>
          <a:bodyPr/>
          <a:lstStyle/>
          <a:p>
            <a:r>
              <a:rPr lang="en-US" dirty="0"/>
              <a:t>Attention, approval, and affection [8]</a:t>
            </a:r>
          </a:p>
          <a:p>
            <a:endParaRPr lang="en-US" dirty="0"/>
          </a:p>
          <a:p>
            <a:endParaRPr lang="en-US" dirty="0"/>
          </a:p>
          <a:p>
            <a:r>
              <a:rPr lang="en-US" dirty="0"/>
              <a:t>Helping or Hooking?</a:t>
            </a:r>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Brady, Aaron</a:t>
            </a:r>
          </a:p>
        </p:txBody>
      </p:sp>
      <p:sp>
        <p:nvSpPr>
          <p:cNvPr id="10" name="TextBox 9">
            <a:extLst>
              <a:ext uri="{FF2B5EF4-FFF2-40B4-BE49-F238E27FC236}">
                <a16:creationId xmlns:a16="http://schemas.microsoft.com/office/drawing/2014/main" id="{2FF21F32-B9AC-FF88-CB17-CCE56A9115FA}"/>
              </a:ext>
            </a:extLst>
          </p:cNvPr>
          <p:cNvSpPr txBox="1"/>
          <p:nvPr/>
        </p:nvSpPr>
        <p:spPr>
          <a:xfrm>
            <a:off x="4473128" y="4562235"/>
            <a:ext cx="3230503" cy="286232"/>
          </a:xfrm>
          <a:prstGeom prst="rect">
            <a:avLst/>
          </a:prstGeom>
          <a:noFill/>
        </p:spPr>
        <p:txBody>
          <a:bodyPr wrap="square" rtlCol="0">
            <a:spAutoFit/>
          </a:bodyPr>
          <a:lstStyle/>
          <a:p>
            <a:pPr>
              <a:lnSpc>
                <a:spcPct val="90000"/>
              </a:lnSpc>
            </a:pPr>
            <a:r>
              <a:rPr lang="en-US" sz="1400" dirty="0"/>
              <a:t> 2018 survey results from teenagers [7]</a:t>
            </a:r>
          </a:p>
        </p:txBody>
      </p:sp>
      <p:pic>
        <p:nvPicPr>
          <p:cNvPr id="1026" name="Picture 2">
            <a:extLst>
              <a:ext uri="{FF2B5EF4-FFF2-40B4-BE49-F238E27FC236}">
                <a16:creationId xmlns:a16="http://schemas.microsoft.com/office/drawing/2014/main" id="{921E0773-ECB9-14AE-7640-BD1F9D175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971958"/>
            <a:ext cx="4861560" cy="360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28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the user want more</a:t>
            </a:r>
          </a:p>
        </p:txBody>
      </p:sp>
      <p:sp>
        <p:nvSpPr>
          <p:cNvPr id="3" name="Content Placeholder 2"/>
          <p:cNvSpPr>
            <a:spLocks noGrp="1"/>
          </p:cNvSpPr>
          <p:nvPr>
            <p:ph sz="half" idx="1"/>
          </p:nvPr>
        </p:nvSpPr>
        <p:spPr>
          <a:xfrm>
            <a:off x="685800" y="1352551"/>
            <a:ext cx="2306782" cy="3352800"/>
          </a:xfrm>
        </p:spPr>
        <p:txBody>
          <a:bodyPr/>
          <a:lstStyle/>
          <a:p>
            <a:endParaRPr lang="en-US" dirty="0"/>
          </a:p>
          <a:p>
            <a:r>
              <a:rPr lang="en-US" dirty="0"/>
              <a:t>Cortisol is released [5,9]</a:t>
            </a:r>
          </a:p>
          <a:p>
            <a:endParaRPr lang="en-US" dirty="0"/>
          </a:p>
          <a:p>
            <a:pPr marL="0" indent="0">
              <a:buNone/>
            </a:pPr>
            <a:endParaRPr lang="en-US" dirty="0"/>
          </a:p>
          <a:p>
            <a:r>
              <a:rPr lang="en-US" dirty="0"/>
              <a:t>Loop turns into habit [5]</a:t>
            </a:r>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Brady, Aaron</a:t>
            </a:r>
          </a:p>
        </p:txBody>
      </p:sp>
      <p:sp>
        <p:nvSpPr>
          <p:cNvPr id="10" name="TextBox 9">
            <a:extLst>
              <a:ext uri="{FF2B5EF4-FFF2-40B4-BE49-F238E27FC236}">
                <a16:creationId xmlns:a16="http://schemas.microsoft.com/office/drawing/2014/main" id="{2FF21F32-B9AC-FF88-CB17-CCE56A9115FA}"/>
              </a:ext>
            </a:extLst>
          </p:cNvPr>
          <p:cNvSpPr txBox="1"/>
          <p:nvPr/>
        </p:nvSpPr>
        <p:spPr>
          <a:xfrm>
            <a:off x="3938012" y="4562235"/>
            <a:ext cx="3868935" cy="286232"/>
          </a:xfrm>
          <a:prstGeom prst="rect">
            <a:avLst/>
          </a:prstGeom>
          <a:noFill/>
        </p:spPr>
        <p:txBody>
          <a:bodyPr wrap="square" rtlCol="0">
            <a:spAutoFit/>
          </a:bodyPr>
          <a:lstStyle/>
          <a:p>
            <a:pPr algn="ctr">
              <a:lnSpc>
                <a:spcPct val="90000"/>
              </a:lnSpc>
            </a:pPr>
            <a:r>
              <a:rPr lang="en-US" sz="1400" dirty="0"/>
              <a:t>Cycle to make a habit [10]</a:t>
            </a:r>
          </a:p>
        </p:txBody>
      </p:sp>
      <p:pic>
        <p:nvPicPr>
          <p:cNvPr id="2050" name="Picture 2" descr="New Year. New habits. Language learning habits. | EN Inglés">
            <a:extLst>
              <a:ext uri="{FF2B5EF4-FFF2-40B4-BE49-F238E27FC236}">
                <a16:creationId xmlns:a16="http://schemas.microsoft.com/office/drawing/2014/main" id="{0128B7E8-8C29-018D-A89E-523BD76FF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686" y="1532724"/>
            <a:ext cx="5078514" cy="277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60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a:extLst>
              <a:ext uri="{FF2B5EF4-FFF2-40B4-BE49-F238E27FC236}">
                <a16:creationId xmlns:a16="http://schemas.microsoft.com/office/drawing/2014/main" id="{DA76FD0F-9CDE-6140-8547-01A36353FC4F}"/>
              </a:ext>
            </a:extLst>
          </p:cNvPr>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Companies Are motivated by money</a:t>
            </a:r>
          </a:p>
        </p:txBody>
      </p:sp>
      <p:sp>
        <p:nvSpPr>
          <p:cNvPr id="3" name="Content Placeholder 2"/>
          <p:cNvSpPr>
            <a:spLocks noGrp="1"/>
          </p:cNvSpPr>
          <p:nvPr>
            <p:ph sz="half" idx="1"/>
          </p:nvPr>
        </p:nvSpPr>
        <p:spPr>
          <a:xfrm>
            <a:off x="685800" y="1352551"/>
            <a:ext cx="2306782" cy="3352800"/>
          </a:xfrm>
        </p:spPr>
        <p:txBody>
          <a:bodyPr/>
          <a:lstStyle/>
          <a:p>
            <a:r>
              <a:rPr lang="en-US" dirty="0"/>
              <a:t>Users are not the customers [5]</a:t>
            </a:r>
          </a:p>
          <a:p>
            <a:endParaRPr lang="en-US" dirty="0"/>
          </a:p>
          <a:p>
            <a:endParaRPr lang="en-US" dirty="0"/>
          </a:p>
          <a:p>
            <a:r>
              <a:rPr lang="en-US" dirty="0"/>
              <a:t>Longer interaction, more ads viewed</a:t>
            </a:r>
          </a:p>
          <a:p>
            <a:endParaRPr lang="en-US" dirty="0"/>
          </a:p>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Brady, Aaron</a:t>
            </a:r>
          </a:p>
        </p:txBody>
      </p:sp>
      <p:sp>
        <p:nvSpPr>
          <p:cNvPr id="10" name="TextBox 9">
            <a:extLst>
              <a:ext uri="{FF2B5EF4-FFF2-40B4-BE49-F238E27FC236}">
                <a16:creationId xmlns:a16="http://schemas.microsoft.com/office/drawing/2014/main" id="{2FF21F32-B9AC-FF88-CB17-CCE56A9115FA}"/>
              </a:ext>
            </a:extLst>
          </p:cNvPr>
          <p:cNvSpPr txBox="1"/>
          <p:nvPr/>
        </p:nvSpPr>
        <p:spPr>
          <a:xfrm>
            <a:off x="4501342" y="4395833"/>
            <a:ext cx="3100646" cy="286232"/>
          </a:xfrm>
          <a:prstGeom prst="rect">
            <a:avLst/>
          </a:prstGeom>
          <a:noFill/>
        </p:spPr>
        <p:txBody>
          <a:bodyPr wrap="square" rtlCol="0">
            <a:spAutoFit/>
          </a:bodyPr>
          <a:lstStyle/>
          <a:p>
            <a:pPr>
              <a:lnSpc>
                <a:spcPct val="90000"/>
              </a:lnSpc>
            </a:pPr>
            <a:r>
              <a:rPr lang="en-US" sz="1400" dirty="0"/>
              <a:t>Overview of Facebook ads [2]</a:t>
            </a:r>
          </a:p>
        </p:txBody>
      </p:sp>
      <p:pic>
        <p:nvPicPr>
          <p:cNvPr id="3074" name="Picture 2" descr="Overview of Facebook's Advertising Audience July 2022 DataReportal">
            <a:extLst>
              <a:ext uri="{FF2B5EF4-FFF2-40B4-BE49-F238E27FC236}">
                <a16:creationId xmlns:a16="http://schemas.microsoft.com/office/drawing/2014/main" id="{3527D50E-E090-8BB6-72CA-64166CBC9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443" y="1085482"/>
            <a:ext cx="5892137" cy="331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48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0000" lnSpcReduction="20000"/>
          </a:bodyPr>
          <a:lstStyle/>
          <a:p>
            <a:pPr marL="0" indent="0">
              <a:buNone/>
            </a:pPr>
            <a:r>
              <a:rPr lang="en-US" dirty="0"/>
              <a:t>[1] </a:t>
            </a:r>
            <a:r>
              <a:rPr lang="en-US" dirty="0">
                <a:effectLst/>
              </a:rPr>
              <a:t>Howard, Jacqueline. “What’s the Average Age When Kids Get a Social Media Account?” </a:t>
            </a:r>
            <a:r>
              <a:rPr lang="en-US" i="1" dirty="0">
                <a:effectLst/>
              </a:rPr>
              <a:t>CNN</a:t>
            </a:r>
            <a:r>
              <a:rPr lang="en-US" dirty="0">
                <a:effectLst/>
              </a:rPr>
              <a:t>, 22 June 2018, </a:t>
            </a:r>
            <a:r>
              <a:rPr lang="en-US" dirty="0">
                <a:effectLst/>
                <a:hlinkClick r:id="rId2"/>
              </a:rPr>
              <a:t>https://www.cnn.com/2018/06/22/health/social-media-for-kids-parent-curve/index.html</a:t>
            </a:r>
            <a:r>
              <a:rPr lang="en-US" dirty="0">
                <a:effectLst/>
              </a:rPr>
              <a:t>.</a:t>
            </a:r>
            <a:endParaRPr lang="en-US" dirty="0"/>
          </a:p>
          <a:p>
            <a:pPr marL="0" indent="0">
              <a:buNone/>
            </a:pPr>
            <a:r>
              <a:rPr lang="en-US" dirty="0"/>
              <a:t>[2] </a:t>
            </a:r>
            <a:r>
              <a:rPr lang="en-US" dirty="0">
                <a:effectLst/>
              </a:rPr>
              <a:t>“The Global State of Digital in July 2022.” </a:t>
            </a:r>
            <a:r>
              <a:rPr lang="en-US" i="1" dirty="0" err="1">
                <a:effectLst/>
              </a:rPr>
              <a:t>DataReportal</a:t>
            </a:r>
            <a:r>
              <a:rPr lang="en-US" i="1" dirty="0">
                <a:effectLst/>
              </a:rPr>
              <a:t> – Global Digital Insights</a:t>
            </a:r>
            <a:r>
              <a:rPr lang="en-US" dirty="0">
                <a:effectLst/>
              </a:rPr>
              <a:t>, </a:t>
            </a:r>
            <a:r>
              <a:rPr lang="en-US" dirty="0">
                <a:effectLst/>
                <a:hlinkClick r:id="rId3"/>
              </a:rPr>
              <a:t>https://datareportal.com/reports/digital-2022-july-global-statshot</a:t>
            </a:r>
            <a:r>
              <a:rPr lang="en-US" dirty="0">
                <a:effectLst/>
              </a:rPr>
              <a:t>. Accessed 3 Sept. 2022.</a:t>
            </a:r>
          </a:p>
          <a:p>
            <a:pPr marL="0" indent="0">
              <a:buNone/>
            </a:pPr>
            <a:r>
              <a:rPr lang="en-US" dirty="0"/>
              <a:t>[3] Greenwald, Ted. "Under the Influence." Wired, vol. 23, no. 1, 01, 2015, pp. 76-n/a. ProQuest, </a:t>
            </a:r>
            <a:r>
              <a:rPr lang="en-US" dirty="0">
                <a:hlinkClick r:id="rId4"/>
              </a:rPr>
              <a:t>http://ezproxy.wpi.edu/login?url=https://www.proquest.com/magazines/under-influence/docview/1648130961/se-2</a:t>
            </a:r>
            <a:r>
              <a:rPr lang="en-US" dirty="0"/>
              <a:t>.</a:t>
            </a:r>
          </a:p>
          <a:p>
            <a:pPr marL="0" indent="0">
              <a:buNone/>
            </a:pPr>
            <a:r>
              <a:rPr lang="en-US" dirty="0"/>
              <a:t>[4] </a:t>
            </a:r>
            <a:r>
              <a:rPr lang="en-US" dirty="0">
                <a:effectLst/>
              </a:rPr>
              <a:t>Goodwin, Renee D., et al. “Trends in Anxiety among Adults in the United States, 2008–2018: Rapid Increases among Young Adults.” </a:t>
            </a:r>
            <a:r>
              <a:rPr lang="en-US" i="1" dirty="0">
                <a:effectLst/>
              </a:rPr>
              <a:t>Journal of Psychiatric Research</a:t>
            </a:r>
            <a:r>
              <a:rPr lang="en-US" dirty="0">
                <a:effectLst/>
              </a:rPr>
              <a:t>, vol. 130, Nov. 2020, pp. 441–46. </a:t>
            </a:r>
            <a:r>
              <a:rPr lang="en-US" i="1" dirty="0">
                <a:effectLst/>
              </a:rPr>
              <a:t>PubMed Central</a:t>
            </a:r>
            <a:r>
              <a:rPr lang="en-US" dirty="0">
                <a:effectLst/>
              </a:rPr>
              <a:t>, </a:t>
            </a:r>
            <a:r>
              <a:rPr lang="en-US" dirty="0">
                <a:effectLst/>
                <a:hlinkClick r:id="rId5"/>
              </a:rPr>
              <a:t>https://doi.org/10.1016/j.jpsychires.2020.08.014</a:t>
            </a:r>
            <a:r>
              <a:rPr lang="en-US" dirty="0">
                <a:effectLst/>
              </a:rPr>
              <a:t>.</a:t>
            </a:r>
          </a:p>
          <a:p>
            <a:pPr marL="0" indent="0">
              <a:buNone/>
            </a:pPr>
            <a:r>
              <a:rPr lang="en-US" dirty="0"/>
              <a:t>[5] </a:t>
            </a:r>
            <a:r>
              <a:rPr lang="en-US" dirty="0">
                <a:effectLst/>
              </a:rPr>
              <a:t>60 Minutes. </a:t>
            </a:r>
            <a:r>
              <a:rPr lang="en-US" i="1" dirty="0">
                <a:effectLst/>
              </a:rPr>
              <a:t>Brain Hacking</a:t>
            </a:r>
            <a:r>
              <a:rPr lang="en-US" dirty="0">
                <a:effectLst/>
              </a:rPr>
              <a:t>. 2018. </a:t>
            </a:r>
            <a:r>
              <a:rPr lang="en-US" i="1" dirty="0">
                <a:effectLst/>
              </a:rPr>
              <a:t>YouTube</a:t>
            </a:r>
            <a:r>
              <a:rPr lang="en-US" dirty="0">
                <a:effectLst/>
              </a:rPr>
              <a:t>, </a:t>
            </a:r>
            <a:r>
              <a:rPr lang="en-US" dirty="0">
                <a:effectLst/>
                <a:hlinkClick r:id="rId6"/>
              </a:rPr>
              <a:t>https://www.youtube.com/watch?v=awAMTQZmvPE</a:t>
            </a:r>
            <a:r>
              <a:rPr lang="en-US" dirty="0">
                <a:effectLst/>
              </a:rPr>
              <a:t>.</a:t>
            </a:r>
          </a:p>
          <a:p>
            <a:pPr marL="0" indent="0">
              <a:buNone/>
            </a:pPr>
            <a:r>
              <a:rPr lang="en-US" dirty="0">
                <a:effectLst/>
              </a:rPr>
              <a:t>[6] Seymour, Richard. “The Machine Always Wins: What Drives Our Addiction to Social Media.” </a:t>
            </a:r>
            <a:r>
              <a:rPr lang="en-US" i="1" dirty="0">
                <a:effectLst/>
              </a:rPr>
              <a:t>The Guardian</a:t>
            </a:r>
            <a:r>
              <a:rPr lang="en-US" dirty="0">
                <a:effectLst/>
              </a:rPr>
              <a:t>, 23 Aug. 2019. </a:t>
            </a:r>
            <a:r>
              <a:rPr lang="en-US" i="1" dirty="0">
                <a:effectLst/>
              </a:rPr>
              <a:t>The Guardian</a:t>
            </a:r>
            <a:r>
              <a:rPr lang="en-US" dirty="0">
                <a:effectLst/>
              </a:rPr>
              <a:t>, </a:t>
            </a:r>
            <a:r>
              <a:rPr lang="en-US" dirty="0">
                <a:effectLst/>
                <a:hlinkClick r:id="rId7"/>
              </a:rPr>
              <a:t>h6tps://www.theguardian.com/technology/2019/aug/23/social-media-addiction-gambling</a:t>
            </a:r>
            <a:r>
              <a:rPr lang="en-US" dirty="0">
                <a:effectLst/>
              </a:rPr>
              <a:t>.</a:t>
            </a:r>
            <a:endParaRPr lang="en-US" dirty="0"/>
          </a:p>
          <a:p>
            <a:pPr marL="0" indent="0">
              <a:buNone/>
            </a:pPr>
            <a:r>
              <a:rPr lang="en-US" dirty="0"/>
              <a:t>[7]</a:t>
            </a:r>
            <a:r>
              <a:rPr lang="en-US" dirty="0">
                <a:effectLst/>
              </a:rPr>
              <a:t> </a:t>
            </a:r>
            <a:r>
              <a:rPr lang="en-US" dirty="0" err="1">
                <a:effectLst/>
              </a:rPr>
              <a:t>Molla</a:t>
            </a:r>
            <a:r>
              <a:rPr lang="en-US" dirty="0">
                <a:effectLst/>
              </a:rPr>
              <a:t>, Rani. “Teens Are Hooked on Social Media. But How Does It Make Them Feel about Themselves?” </a:t>
            </a:r>
            <a:r>
              <a:rPr lang="en-US" i="1" dirty="0">
                <a:effectLst/>
              </a:rPr>
              <a:t>Vox</a:t>
            </a:r>
            <a:r>
              <a:rPr lang="en-US" dirty="0">
                <a:effectLst/>
              </a:rPr>
              <a:t>, 10 Sept. 2018, </a:t>
            </a:r>
            <a:r>
              <a:rPr lang="en-US" dirty="0">
                <a:effectLst/>
                <a:hlinkClick r:id="rId8"/>
              </a:rPr>
              <a:t>https://www.vox.com/2018/9/10/17826810/social-media-use-teens-time-spent-facebook-instagram-snapchat</a:t>
            </a:r>
            <a:r>
              <a:rPr lang="en-US" dirty="0">
                <a:effectLst/>
              </a:rPr>
              <a:t>.</a:t>
            </a:r>
          </a:p>
          <a:p>
            <a:pPr marL="0" indent="0">
              <a:buNone/>
            </a:pPr>
            <a:r>
              <a:rPr lang="en-US" dirty="0"/>
              <a:t>[8] </a:t>
            </a:r>
            <a:r>
              <a:rPr lang="en-US" dirty="0">
                <a:effectLst/>
              </a:rPr>
              <a:t>Collins, Grant. “Why the Infinite Scroll Is so Addictive.” </a:t>
            </a:r>
            <a:r>
              <a:rPr lang="en-US" i="1" dirty="0">
                <a:effectLst/>
              </a:rPr>
              <a:t>Medium</a:t>
            </a:r>
            <a:r>
              <a:rPr lang="en-US" dirty="0">
                <a:effectLst/>
              </a:rPr>
              <a:t>, 11 Dec. 2020, </a:t>
            </a:r>
            <a:r>
              <a:rPr lang="en-US" dirty="0">
                <a:effectLst/>
                <a:hlinkClick r:id="rId9"/>
              </a:rPr>
              <a:t>https://uxdesign.cc/why-the-infinite-scroll-is-so-addictive-9928367019c5</a:t>
            </a:r>
            <a:r>
              <a:rPr lang="en-US" dirty="0">
                <a:effectLst/>
              </a:rPr>
              <a:t>.</a:t>
            </a:r>
          </a:p>
          <a:p>
            <a:pPr marL="0" indent="0">
              <a:buNone/>
            </a:pPr>
            <a:r>
              <a:rPr lang="en-US" dirty="0"/>
              <a:t>[9] </a:t>
            </a:r>
            <a:r>
              <a:rPr lang="en-US" dirty="0">
                <a:effectLst/>
              </a:rPr>
              <a:t>“What Is Cortisol?” </a:t>
            </a:r>
            <a:r>
              <a:rPr lang="en-US" i="1" dirty="0">
                <a:effectLst/>
              </a:rPr>
              <a:t>WebMD</a:t>
            </a:r>
            <a:r>
              <a:rPr lang="en-US" dirty="0">
                <a:effectLst/>
              </a:rPr>
              <a:t>, </a:t>
            </a:r>
            <a:r>
              <a:rPr lang="en-US" dirty="0">
                <a:effectLst/>
                <a:hlinkClick r:id="rId10"/>
              </a:rPr>
              <a:t>https://www.webmd.com/a-to-z-guides/what-is-cortisol</a:t>
            </a:r>
            <a:r>
              <a:rPr lang="en-US" dirty="0">
                <a:effectLst/>
              </a:rPr>
              <a:t>. Accessed 3 Sept. 2022.</a:t>
            </a:r>
          </a:p>
          <a:p>
            <a:pPr marL="0" indent="0">
              <a:buNone/>
            </a:pPr>
            <a:r>
              <a:rPr lang="en-US" dirty="0">
                <a:effectLst/>
              </a:rPr>
              <a:t>[10] </a:t>
            </a:r>
            <a:r>
              <a:rPr lang="en-US" i="1" dirty="0">
                <a:effectLst/>
              </a:rPr>
              <a:t>New Year. New Habits. Language Learning Habits. | EN </a:t>
            </a:r>
            <a:r>
              <a:rPr lang="en-US" i="1" dirty="0" err="1">
                <a:effectLst/>
              </a:rPr>
              <a:t>Inglés</a:t>
            </a:r>
            <a:r>
              <a:rPr lang="en-US" dirty="0">
                <a:effectLst/>
              </a:rPr>
              <a:t>. </a:t>
            </a:r>
            <a:r>
              <a:rPr lang="en-US" dirty="0">
                <a:effectLst/>
                <a:hlinkClick r:id="rId11"/>
              </a:rPr>
              <a:t>https://en-ingles.com.ar/blog/2019/01/08/new-year-new-habits-language-learning-habits/</a:t>
            </a:r>
            <a:r>
              <a:rPr lang="en-US" dirty="0">
                <a:effectLst/>
              </a:rPr>
              <a:t>. Accessed 5 Sept. 2022.</a:t>
            </a:r>
          </a:p>
          <a:p>
            <a:pPr marL="0" indent="0">
              <a:buNone/>
            </a:pPr>
            <a:r>
              <a:rPr lang="en-US" dirty="0"/>
              <a:t>[11] </a:t>
            </a:r>
            <a:r>
              <a:rPr lang="en-US" i="1" dirty="0">
                <a:effectLst/>
              </a:rPr>
              <a:t>It’s Just Mindless Scrolling, Right? A Brief Look at Social Media Effects on Mental Health – The </a:t>
            </a:r>
            <a:r>
              <a:rPr lang="en-US" i="1" dirty="0" err="1">
                <a:effectLst/>
              </a:rPr>
              <a:t>Pipettepen</a:t>
            </a:r>
            <a:r>
              <a:rPr lang="en-US" dirty="0">
                <a:effectLst/>
              </a:rPr>
              <a:t>. </a:t>
            </a:r>
            <a:r>
              <a:rPr lang="en-US" dirty="0">
                <a:effectLst/>
                <a:hlinkClick r:id="rId12"/>
              </a:rPr>
              <a:t>https://www.thepipettepen.com/its-just-mindless-scrolling-right-a-brief-look-at-social-media-effects-on-mental-health/</a:t>
            </a:r>
            <a:r>
              <a:rPr lang="en-US" dirty="0">
                <a:effectLst/>
              </a:rPr>
              <a:t>. Accessed 5 Sept. 2022.</a:t>
            </a:r>
          </a:p>
          <a:p>
            <a:pPr marL="0" indent="0">
              <a:buNone/>
            </a:pPr>
            <a:endParaRPr lang="en-US" dirty="0">
              <a:effectLst/>
            </a:endParaRP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Brady, Aaron</a:t>
            </a:r>
            <a:endParaRPr lang="en-US" sz="1400" dirty="0">
              <a:solidFill>
                <a:schemeClr val="tx1"/>
              </a:solidFill>
              <a:latin typeface="+mj-lt"/>
            </a:endParaRPr>
          </a:p>
        </p:txBody>
      </p:sp>
    </p:spTree>
    <p:extLst>
      <p:ext uri="{BB962C8B-B14F-4D97-AF65-F5344CB8AC3E}">
        <p14:creationId xmlns:p14="http://schemas.microsoft.com/office/powerpoint/2010/main" val="1894462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2" name="Slide Number Placeholder 1">
            <a:extLst>
              <a:ext uri="{FF2B5EF4-FFF2-40B4-BE49-F238E27FC236}">
                <a16:creationId xmlns:a16="http://schemas.microsoft.com/office/drawing/2014/main" id="{80DD9010-4632-764F-AB25-214A244EAF53}"/>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395925" y="1065228"/>
            <a:ext cx="4183145" cy="3931968"/>
          </a:xfrm>
        </p:spPr>
        <p:txBody>
          <a:bodyPr>
            <a:noAutofit/>
          </a:bodyPr>
          <a:lstStyle/>
          <a:p>
            <a:r>
              <a:rPr lang="en-US" sz="1100" dirty="0"/>
              <a:t>pp. 110 </a:t>
            </a:r>
            <a:r>
              <a:rPr lang="en-US" sz="1100" b="1" dirty="0"/>
              <a:t>First e-games 1972 at Stanford </a:t>
            </a:r>
            <a:r>
              <a:rPr lang="en-US" sz="1100" dirty="0"/>
              <a:t>[1]. Has Twitch viewership gone up since the start of the COVID pandemic?</a:t>
            </a:r>
          </a:p>
          <a:p>
            <a:r>
              <a:rPr lang="en-US" sz="1100" dirty="0"/>
              <a:t>pp. 111 What powers the cell phones and towers? “everyday tasks” not apparent from image.</a:t>
            </a:r>
          </a:p>
          <a:p>
            <a:r>
              <a:rPr lang="en-US" sz="1100" dirty="0"/>
              <a:t>pp. 113 Ann did not force people to complain.</a:t>
            </a:r>
          </a:p>
          <a:p>
            <a:r>
              <a:rPr lang="en-US" sz="1100" dirty="0"/>
              <a:t>pp. 114 Does Kantian analysis agree?</a:t>
            </a:r>
          </a:p>
          <a:p>
            <a:r>
              <a:rPr lang="en-US" sz="1100" dirty="0"/>
              <a:t>pp. 117 9% # transactions or $$? Wikipedia critics source from </a:t>
            </a:r>
            <a:r>
              <a:rPr lang="en-US" sz="1100" b="1" dirty="0"/>
              <a:t>2005</a:t>
            </a:r>
            <a:r>
              <a:rPr lang="en-US" sz="1100" dirty="0"/>
              <a:t>, is quality still in question?</a:t>
            </a:r>
          </a:p>
          <a:p>
            <a:r>
              <a:rPr lang="en-US" sz="1100" dirty="0"/>
              <a:t>pp. 118 MOOC source from 2012, now?</a:t>
            </a:r>
          </a:p>
          <a:p>
            <a:r>
              <a:rPr lang="en-US" sz="1100" dirty="0"/>
              <a:t>pp. 122 Macedonian is nice addition to new edition</a:t>
            </a:r>
          </a:p>
          <a:p>
            <a:r>
              <a:rPr lang="en-US" sz="1100" dirty="0"/>
              <a:t>pp. 123 “may have” = weak conclusion. Who funded studies?</a:t>
            </a:r>
          </a:p>
          <a:p>
            <a:r>
              <a:rPr lang="en-US" sz="1100" dirty="0"/>
              <a:t>pp. 124 Easier consolidation of newspapers.  Advertisers switching away from newspaper source from 2014.</a:t>
            </a:r>
          </a:p>
          <a:p>
            <a:r>
              <a:rPr lang="en-US" sz="1100" dirty="0"/>
              <a:t>pp. 126 Search engines link deeper than home page</a:t>
            </a:r>
          </a:p>
          <a:p>
            <a:r>
              <a:rPr lang="en-US" sz="1100" dirty="0"/>
              <a:t>pp. 127 Any US agencies employing this many people?</a:t>
            </a:r>
          </a:p>
        </p:txBody>
      </p:sp>
      <p:sp>
        <p:nvSpPr>
          <p:cNvPr id="11" name="Content Placeholder 10"/>
          <p:cNvSpPr>
            <a:spLocks noGrp="1"/>
          </p:cNvSpPr>
          <p:nvPr>
            <p:ph sz="half" idx="2"/>
          </p:nvPr>
        </p:nvSpPr>
        <p:spPr>
          <a:xfrm>
            <a:off x="4593209" y="1065228"/>
            <a:ext cx="4183145" cy="3931968"/>
          </a:xfrm>
        </p:spPr>
        <p:txBody>
          <a:bodyPr>
            <a:noAutofit/>
          </a:bodyPr>
          <a:lstStyle/>
          <a:p>
            <a:r>
              <a:rPr lang="en-US" sz="1100" dirty="0"/>
              <a:t>pp. 131 Adult bookstores lowering property values source?</a:t>
            </a:r>
          </a:p>
          <a:p>
            <a:r>
              <a:rPr lang="en-US" sz="1100" dirty="0"/>
              <a:t>pp. 135 “texted… images”</a:t>
            </a:r>
          </a:p>
          <a:p>
            <a:r>
              <a:rPr lang="en-US" sz="1100" dirty="0"/>
              <a:t>pp. 136 Stating people searching did not consent to material being blocked makes more sense.</a:t>
            </a:r>
          </a:p>
          <a:p>
            <a:r>
              <a:rPr lang="en-US" sz="1100" dirty="0"/>
              <a:t>pp. 138 sexting examples all from 2009?</a:t>
            </a:r>
          </a:p>
          <a:p>
            <a:r>
              <a:rPr lang="en-US" sz="1100" dirty="0"/>
              <a:t>pp. 140 College students still as likely? 2013 source</a:t>
            </a:r>
          </a:p>
          <a:p>
            <a:r>
              <a:rPr lang="en-US" sz="1100" dirty="0"/>
              <a:t>pp. 141 Do mobile plans still charge for text messages?</a:t>
            </a:r>
          </a:p>
          <a:p>
            <a:r>
              <a:rPr lang="en-US" sz="1100" dirty="0"/>
              <a:t>pp. 146 Hunter Moore convictions seem unrelated to “Anyone Up?” site.</a:t>
            </a:r>
          </a:p>
          <a:p>
            <a:r>
              <a:rPr lang="en-US" sz="1100" dirty="0"/>
              <a:t>pp. 153 See: </a:t>
            </a:r>
            <a:r>
              <a:rPr lang="en-US" sz="1100" b="1" dirty="0">
                <a:hlinkClick r:id="rId3"/>
              </a:rPr>
              <a:t>http://en.wikipedia.org/wiki/Wikipedia:Citing_Wikipedia</a:t>
            </a:r>
            <a:r>
              <a:rPr lang="en-US" sz="1100" b="1" dirty="0"/>
              <a:t> </a:t>
            </a:r>
          </a:p>
          <a:p>
            <a:r>
              <a:rPr lang="en-US" sz="1100" dirty="0"/>
              <a:t>pp. 154 Question 40 same as 46</a:t>
            </a:r>
          </a:p>
          <a:p>
            <a:r>
              <a:rPr lang="en-US" sz="1100" dirty="0"/>
              <a:t>Questions I liked: 17, 43</a:t>
            </a:r>
          </a:p>
          <a:p>
            <a:r>
              <a:rPr lang="en-US" sz="1100" dirty="0"/>
              <a:t>Interview nice update</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A5F6E847-3FA0-1144-A5D1-FEB826467EC2}"/>
              </a:ext>
            </a:extLst>
          </p:cNvPr>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019BE013-CE50-AB41-BC83-8DA7AFA72B74}"/>
              </a:ext>
            </a:extLst>
          </p:cNvPr>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39984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9" name="Action Button: Movie 8">
            <a:hlinkClick r:id="rId3" highlightClick="1"/>
            <a:extLst>
              <a:ext uri="{FF2B5EF4-FFF2-40B4-BE49-F238E27FC236}">
                <a16:creationId xmlns:a16="http://schemas.microsoft.com/office/drawing/2014/main" id="{213B5DED-C16C-6E40-AAAE-E347172CC42F}"/>
              </a:ext>
            </a:extLst>
          </p:cNvPr>
          <p:cNvSpPr/>
          <p:nvPr/>
        </p:nvSpPr>
        <p:spPr>
          <a:xfrm>
            <a:off x="4220972" y="466671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EAEBF9F-A9D2-A544-892C-84E339F5310D}"/>
              </a:ext>
            </a:extLst>
          </p:cNvPr>
          <p:cNvSpPr>
            <a:spLocks noGrp="1"/>
          </p:cNvSpPr>
          <p:nvPr>
            <p:ph type="sldNum" sz="quarter" idx="12"/>
          </p:nvPr>
        </p:nvSpPr>
        <p:spPr/>
        <p:txBody>
          <a:bodyPr/>
          <a:lstStyle/>
          <a:p>
            <a:fld id="{A2A17EAB-8B51-5C40-8776-6683E51FA7A0}" type="slidenum">
              <a:rPr lang="en-US" smtClean="0"/>
              <a:t>7</a:t>
            </a:fld>
            <a:endParaRPr lang="en-US"/>
          </a:p>
        </p:txBody>
      </p:sp>
      <p:pic>
        <p:nvPicPr>
          <p:cNvPr id="10" name="Picture 2" descr="This Video Will Make You Angry - YouTube">
            <a:hlinkClick r:id="rId3"/>
            <a:extLst>
              <a:ext uri="{FF2B5EF4-FFF2-40B4-BE49-F238E27FC236}">
                <a16:creationId xmlns:a16="http://schemas.microsoft.com/office/drawing/2014/main" id="{E1F4F1E4-F403-EE4E-9C88-987DD7242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735" y="4075451"/>
            <a:ext cx="9144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1.23 Happiness!</a:t>
            </a:r>
          </a:p>
          <a:p>
            <a:pPr lvl="2"/>
            <a:r>
              <a:rPr lang="en-US" dirty="0"/>
              <a:t>1-3 scale with 1 = everyone getting their first pick</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7E5D6C05-58CD-D942-A397-9D7D733BF549}"/>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3465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a:extLst>
              <a:ext uri="{FF2B5EF4-FFF2-40B4-BE49-F238E27FC236}">
                <a16:creationId xmlns:a16="http://schemas.microsoft.com/office/drawing/2014/main" id="{4C941449-4A30-A849-A85E-E773F53475AE}"/>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109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39485</TotalTime>
  <Words>5044</Words>
  <Application>Microsoft Macintosh PowerPoint</Application>
  <PresentationFormat>On-screen Show (16:9)</PresentationFormat>
  <Paragraphs>500</Paragraphs>
  <Slides>32</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Ｐゴシック</vt:lpstr>
      <vt:lpstr>Arial</vt:lpstr>
      <vt:lpstr>Calibri</vt:lpstr>
      <vt:lpstr>Cambria</vt:lpstr>
      <vt:lpstr>charter</vt:lpstr>
      <vt:lpstr>Roboto</vt:lpstr>
      <vt:lpstr>Source Sans Pro</vt:lpstr>
      <vt:lpstr>Times New Roman</vt:lpstr>
      <vt:lpstr>Verdana</vt:lpstr>
      <vt:lpstr>Red Radial 16x9</vt:lpstr>
      <vt:lpstr>Class 4 Freedom Of Speech</vt:lpstr>
      <vt:lpstr>what works well REmotely With Zoom</vt:lpstr>
      <vt:lpstr>Overview</vt:lpstr>
      <vt:lpstr>PowerPoint Presentation</vt:lpstr>
      <vt:lpstr>My Reading Notes</vt:lpstr>
      <vt:lpstr>Group Quiz</vt:lpstr>
      <vt:lpstr>Overview</vt:lpstr>
      <vt:lpstr>Assignment</vt:lpstr>
      <vt:lpstr>Overview</vt:lpstr>
      <vt:lpstr>Freedom of Speech and Hate On social media</vt:lpstr>
      <vt:lpstr>Restrictions on hate speech are imperative</vt:lpstr>
      <vt:lpstr>Universal definition not possible</vt:lpstr>
      <vt:lpstr>Software for detection is key</vt:lpstr>
      <vt:lpstr>Looking forward</vt:lpstr>
      <vt:lpstr>Drawing the line</vt:lpstr>
      <vt:lpstr>References</vt:lpstr>
      <vt:lpstr>should government have  Power over the internet?</vt:lpstr>
      <vt:lpstr>Governments have too much power over the internet</vt:lpstr>
      <vt:lpstr>What do the people believe?</vt:lpstr>
      <vt:lpstr>Examples of government ‘bad’ censorship</vt:lpstr>
      <vt:lpstr>Government censorship isn’t always bad</vt:lpstr>
      <vt:lpstr>References</vt:lpstr>
      <vt:lpstr>Social Media controls their users</vt:lpstr>
      <vt:lpstr>Social media is prominent</vt:lpstr>
      <vt:lpstr>The Addiction</vt:lpstr>
      <vt:lpstr>Taking advantage of user emotions</vt:lpstr>
      <vt:lpstr>User interaction with the platform</vt:lpstr>
      <vt:lpstr>the interaction makes users feel good</vt:lpstr>
      <vt:lpstr>Make the user want more</vt:lpstr>
      <vt:lpstr>Companies Are motivated by money</vt:lpstr>
      <vt:lpstr>References</vt:lpstr>
      <vt:lpstr>Class 4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358</cp:revision>
  <dcterms:created xsi:type="dcterms:W3CDTF">2014-08-25T02:19:16Z</dcterms:created>
  <dcterms:modified xsi:type="dcterms:W3CDTF">2022-09-06T22:49:23Z</dcterms:modified>
</cp:coreProperties>
</file>