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4"/>
  </p:notesMasterIdLst>
  <p:handoutMasterIdLst>
    <p:handoutMasterId r:id="rId35"/>
  </p:handoutMasterIdLst>
  <p:sldIdLst>
    <p:sldId id="256" r:id="rId2"/>
    <p:sldId id="640" r:id="rId3"/>
    <p:sldId id="277" r:id="rId4"/>
    <p:sldId id="259" r:id="rId5"/>
    <p:sldId id="456" r:id="rId6"/>
    <p:sldId id="514" r:id="rId7"/>
    <p:sldId id="682" r:id="rId8"/>
    <p:sldId id="268" r:id="rId9"/>
    <p:sldId id="271" r:id="rId10"/>
    <p:sldId id="270" r:id="rId11"/>
    <p:sldId id="273" r:id="rId12"/>
    <p:sldId id="272" r:id="rId13"/>
    <p:sldId id="267" r:id="rId14"/>
    <p:sldId id="679" r:id="rId15"/>
    <p:sldId id="257" r:id="rId16"/>
    <p:sldId id="258" r:id="rId17"/>
    <p:sldId id="680" r:id="rId18"/>
    <p:sldId id="260" r:id="rId19"/>
    <p:sldId id="681" r:id="rId20"/>
    <p:sldId id="262" r:id="rId21"/>
    <p:sldId id="263" r:id="rId22"/>
    <p:sldId id="264" r:id="rId23"/>
    <p:sldId id="673" r:id="rId24"/>
    <p:sldId id="674" r:id="rId25"/>
    <p:sldId id="675" r:id="rId26"/>
    <p:sldId id="676" r:id="rId27"/>
    <p:sldId id="677" r:id="rId28"/>
    <p:sldId id="678" r:id="rId29"/>
    <p:sldId id="269" r:id="rId30"/>
    <p:sldId id="333" r:id="rId31"/>
    <p:sldId id="337" r:id="rId32"/>
    <p:sldId id="457"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EB76776-6DAE-CD4E-AC19-A255EC21F560}">
          <p14:sldIdLst>
            <p14:sldId id="256"/>
            <p14:sldId id="640"/>
            <p14:sldId id="277"/>
            <p14:sldId id="259"/>
            <p14:sldId id="456"/>
            <p14:sldId id="514"/>
          </p14:sldIdLst>
        </p14:section>
        <p14:section name="Students" id="{84F52804-64F4-CB47-9023-0EDA6C576457}">
          <p14:sldIdLst>
            <p14:sldId id="682"/>
            <p14:sldId id="268"/>
            <p14:sldId id="271"/>
            <p14:sldId id="270"/>
            <p14:sldId id="273"/>
            <p14:sldId id="272"/>
            <p14:sldId id="267"/>
            <p14:sldId id="679"/>
            <p14:sldId id="257"/>
            <p14:sldId id="258"/>
            <p14:sldId id="680"/>
            <p14:sldId id="260"/>
            <p14:sldId id="681"/>
            <p14:sldId id="262"/>
            <p14:sldId id="263"/>
            <p14:sldId id="264"/>
            <p14:sldId id="673"/>
            <p14:sldId id="674"/>
            <p14:sldId id="675"/>
            <p14:sldId id="676"/>
            <p14:sldId id="677"/>
            <p14:sldId id="678"/>
          </p14:sldIdLst>
        </p14:section>
        <p14:section name="Common" id="{4398CC09-09ED-9647-AF50-6E929D7AC35E}">
          <p14:sldIdLst>
            <p14:sldId id="269"/>
            <p14:sldId id="333"/>
            <p14:sldId id="337"/>
            <p14:sldId id="45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5" clrIdx="0"/>
  <p:cmAuthor id="1" name="amy orozco" initials="ao" lastIdx="6" clrIdx="1"/>
  <p:cmAuthor id="2" name="Orozco, Amy F." initials="OF" lastIdx="2" clrIdx="2">
    <p:extLst>
      <p:ext uri="{19B8F6BF-5375-455C-9EA6-DF929625EA0E}">
        <p15:presenceInfo xmlns:p15="http://schemas.microsoft.com/office/powerpoint/2012/main" userId="S::aforozco@wpi.edu::10636e92-24fe-4a8d-ba7a-7cc1a7cc08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68" autoAdjust="0"/>
    <p:restoredTop sz="81456" autoAdjust="0"/>
  </p:normalViewPr>
  <p:slideViewPr>
    <p:cSldViewPr snapToGrid="0" snapToObjects="1">
      <p:cViewPr varScale="1">
        <p:scale>
          <a:sx n="136" d="100"/>
          <a:sy n="136" d="100"/>
        </p:scale>
        <p:origin x="920" y="184"/>
      </p:cViewPr>
      <p:guideLst>
        <p:guide orient="horz" pos="162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9/24/21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9/24/21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What is the point</a:t>
            </a:r>
            <a:r>
              <a:rPr lang="en-US" baseline="0" dirty="0">
                <a:latin typeface="Arial" pitchFamily="-109" charset="0"/>
                <a:ea typeface="ＭＳ Ｐゴシック" pitchFamily="-109" charset="-128"/>
                <a:cs typeface="ＭＳ Ｐゴシック" pitchFamily="-109" charset="-128"/>
              </a:rPr>
              <a:t> of this assignment? (Did SW Teams from the reading pick good test strategies? Will you be able to support your choices if something goes wrong?)</a:t>
            </a:r>
            <a:endParaRPr lang="en-US" dirty="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What errors? – Have student record list</a:t>
            </a:r>
            <a:r>
              <a:rPr lang="en-US" baseline="0" dirty="0">
                <a:latin typeface="Arial" pitchFamily="-109" charset="0"/>
                <a:ea typeface="ＭＳ Ｐゴシック" pitchFamily="-109" charset="-128"/>
                <a:cs typeface="ＭＳ Ｐゴシック" pitchFamily="-109" charset="-128"/>
              </a:rPr>
              <a:t> on board</a:t>
            </a:r>
            <a:endParaRPr lang="en-US" dirty="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Who looked for directions on how to test currency?</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pPr>
            <a:r>
              <a:rPr lang="en-US" dirty="0">
                <a:cs typeface="Calibri"/>
              </a:rPr>
              <a:t>Now that we've talked a bit about the WHY, I'd like to move onto the HOW.</a:t>
            </a:r>
          </a:p>
          <a:p>
            <a:pPr>
              <a:lnSpc>
                <a:spcPct val="90000"/>
              </a:lnSpc>
              <a:spcBef>
                <a:spcPts val="1200"/>
              </a:spcBef>
            </a:pPr>
            <a:r>
              <a:rPr lang="en-US" dirty="0">
                <a:cs typeface="Calibri"/>
              </a:rPr>
              <a:t>How can we reduce bias in AI?</a:t>
            </a:r>
          </a:p>
          <a:p>
            <a:pPr>
              <a:lnSpc>
                <a:spcPct val="90000"/>
              </a:lnSpc>
              <a:spcBef>
                <a:spcPts val="1200"/>
              </a:spcBef>
            </a:pPr>
            <a:r>
              <a:rPr lang="en-US" dirty="0">
                <a:cs typeface="Calibri"/>
              </a:rPr>
              <a:t>The foremost answer is very simple: by introducing better data sets</a:t>
            </a:r>
            <a:br>
              <a:rPr lang="en-US" dirty="0">
                <a:cs typeface="+mn-lt"/>
              </a:rPr>
            </a:br>
            <a:r>
              <a:rPr lang="en-US" dirty="0">
                <a:cs typeface="Calibri"/>
              </a:rPr>
              <a:t>We can put together more diverse data sets with equal representation among intended subjects</a:t>
            </a:r>
          </a:p>
          <a:p>
            <a:pPr marL="205740" indent="-205740">
              <a:lnSpc>
                <a:spcPct val="90000"/>
              </a:lnSpc>
              <a:spcBef>
                <a:spcPts val="1200"/>
              </a:spcBef>
              <a:buFont typeface="Arial"/>
              <a:buChar char="•"/>
            </a:pPr>
            <a:endParaRPr lang="en-US" dirty="0"/>
          </a:p>
          <a:p>
            <a:pPr marL="205740" indent="-205740">
              <a:lnSpc>
                <a:spcPct val="90000"/>
              </a:lnSpc>
              <a:spcBef>
                <a:spcPts val="1200"/>
              </a:spcBef>
              <a:buFont typeface="Arial"/>
              <a:buChar char="•"/>
            </a:pPr>
            <a:r>
              <a:rPr lang="en-US" dirty="0"/>
              <a:t>Tsinghua University and Beijing Normal University research study used transfer learning (training pretrained AI on different smaller data sets) on facial recognition technology. White biased, unbiased, and </a:t>
            </a:r>
            <a:r>
              <a:rPr lang="en-US" dirty="0" err="1"/>
              <a:t>asian</a:t>
            </a:r>
            <a:r>
              <a:rPr lang="en-US" dirty="0"/>
              <a:t> biased models created.</a:t>
            </a:r>
            <a:endParaRPr lang="en-US"/>
          </a:p>
          <a:p>
            <a:pPr marL="205740" indent="-205740">
              <a:lnSpc>
                <a:spcPct val="90000"/>
              </a:lnSpc>
              <a:spcBef>
                <a:spcPts val="1200"/>
              </a:spcBef>
              <a:buFont typeface="Arial"/>
              <a:buChar char="•"/>
            </a:pPr>
            <a:r>
              <a:rPr lang="en-US" dirty="0"/>
              <a:t>Results show that diversity in training sets has a huge impact on reducing AI bias</a:t>
            </a:r>
            <a:endParaRPr lang="en-US" dirty="0">
              <a:cs typeface="Calibri"/>
            </a:endParaRPr>
          </a:p>
          <a:p>
            <a:pPr marL="205740" indent="-205740">
              <a:lnSpc>
                <a:spcPct val="90000"/>
              </a:lnSpc>
              <a:spcBef>
                <a:spcPts val="1200"/>
              </a:spcBef>
              <a:buFont typeface="Arial"/>
              <a:buChar char="•"/>
            </a:pPr>
            <a:r>
              <a:rPr lang="en-US" dirty="0"/>
              <a:t>Bias was not eliminated, but significantly reduced</a:t>
            </a:r>
            <a:endParaRPr lang="en-US" dirty="0">
              <a:cs typeface="Calibri"/>
            </a:endParaRPr>
          </a:p>
          <a:p>
            <a:pPr>
              <a:lnSpc>
                <a:spcPct val="90000"/>
              </a:lnSpc>
              <a:spcBef>
                <a:spcPts val="1200"/>
              </a:spcBef>
            </a:pPr>
            <a:endParaRPr lang="en-US" dirty="0">
              <a:cs typeface="Calibri"/>
            </a:endParaRPr>
          </a:p>
          <a:p>
            <a:pPr>
              <a:lnSpc>
                <a:spcPct val="90000"/>
              </a:lnSpc>
              <a:spcBef>
                <a:spcPts val="1200"/>
              </a:spcBef>
            </a:pPr>
            <a:r>
              <a:rPr lang="en-US" dirty="0">
                <a:cs typeface="Calibri"/>
              </a:rPr>
              <a:t>Still, every little bit counts. Even if the bias isn't completely eliminated, culling it in such a way is a step forward. That says, there is a more effective method:</a:t>
            </a:r>
          </a:p>
          <a:p>
            <a:pPr>
              <a:lnSpc>
                <a:spcPct val="90000"/>
              </a:lnSpc>
              <a:spcBef>
                <a:spcPts val="1200"/>
              </a:spcBef>
            </a:pPr>
            <a:endParaRPr lang="en-US" dirty="0"/>
          </a:p>
          <a:p>
            <a:pPr marL="205740" indent="-205740">
              <a:lnSpc>
                <a:spcPct val="90000"/>
              </a:lnSpc>
              <a:spcBef>
                <a:spcPts val="1200"/>
              </a:spcBef>
              <a:buFont typeface="Arial"/>
              <a:buChar char="•"/>
            </a:pPr>
            <a:r>
              <a:rPr lang="en-US" dirty="0"/>
              <a:t>Training from scratch with balanced sets would result in even less bias</a:t>
            </a:r>
            <a:endParaRPr lang="en-US" dirty="0">
              <a:cs typeface="Calibri"/>
            </a:endParaRPr>
          </a:p>
          <a:p>
            <a:pPr marL="205740" indent="-205740">
              <a:lnSpc>
                <a:spcPct val="90000"/>
              </a:lnSpc>
              <a:spcBef>
                <a:spcPts val="1200"/>
              </a:spcBef>
              <a:buFont typeface="Arial"/>
              <a:buChar char="•"/>
            </a:pPr>
            <a:endParaRPr lang="en-US" dirty="0">
              <a:cs typeface="Calibri"/>
            </a:endParaRPr>
          </a:p>
          <a:p>
            <a:pPr>
              <a:lnSpc>
                <a:spcPct val="90000"/>
              </a:lnSpc>
              <a:spcBef>
                <a:spcPts val="1200"/>
              </a:spcBef>
            </a:pPr>
            <a:r>
              <a:rPr lang="en-US" dirty="0">
                <a:cs typeface="Calibri"/>
              </a:rPr>
              <a:t>Overall, I believe this would be a huge step forwards towards toward reducing human bias in AI</a:t>
            </a:r>
          </a:p>
          <a:p>
            <a:pPr>
              <a:lnSpc>
                <a:spcPct val="90000"/>
              </a:lnSpc>
              <a:spcBef>
                <a:spcPts val="1200"/>
              </a:spcBef>
            </a:pPr>
            <a:r>
              <a:rPr lang="en-US" dirty="0">
                <a:cs typeface="Calibri"/>
              </a:rPr>
              <a:t>Perhaps there should be a regulating body or evaluative committee for data sets. It may not be easy for people alone, but with CS algorithms they could sort through data sets are evaluate quality/diversity/</a:t>
            </a:r>
            <a:r>
              <a:rPr lang="en-US" dirty="0" err="1">
                <a:cs typeface="Calibri"/>
              </a:rPr>
              <a:t>etc</a:t>
            </a:r>
          </a:p>
          <a:p>
            <a:pPr>
              <a:lnSpc>
                <a:spcPct val="90000"/>
              </a:lnSpc>
              <a:spcBef>
                <a:spcPts val="1200"/>
              </a:spcBef>
            </a:pP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272990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pPr>
            <a:r>
              <a:rPr lang="en-US" dirty="0">
                <a:cs typeface="Calibri"/>
              </a:rPr>
              <a:t>While a regulating body for data sets might be an effective (and necessary) addition to AI regulation, I believe an even more effective way to regulate data sets would be via the use of GANs</a:t>
            </a:r>
          </a:p>
          <a:p>
            <a:pPr marL="205740" indent="-205740">
              <a:lnSpc>
                <a:spcPct val="90000"/>
              </a:lnSpc>
              <a:spcBef>
                <a:spcPts val="1200"/>
              </a:spcBef>
              <a:buFont typeface="Arial"/>
              <a:buChar char="•"/>
            </a:pPr>
            <a:endParaRPr lang="en-US" dirty="0">
              <a:cs typeface="Calibri"/>
            </a:endParaRPr>
          </a:p>
          <a:p>
            <a:pPr marL="205740" indent="-205740">
              <a:lnSpc>
                <a:spcPct val="90000"/>
              </a:lnSpc>
              <a:spcBef>
                <a:spcPts val="1200"/>
              </a:spcBef>
              <a:buFont typeface="Arial"/>
              <a:buChar char="•"/>
            </a:pPr>
            <a:r>
              <a:rPr lang="en-US" dirty="0"/>
              <a:t>GANS: Generative Adversarial Networks</a:t>
            </a:r>
            <a:endParaRPr lang="en-US" dirty="0">
              <a:cs typeface="Calibri"/>
            </a:endParaRPr>
          </a:p>
          <a:p>
            <a:pPr marL="205740" indent="-205740">
              <a:lnSpc>
                <a:spcPct val="90000"/>
              </a:lnSpc>
              <a:spcBef>
                <a:spcPts val="1200"/>
              </a:spcBef>
              <a:buFont typeface="Arial"/>
              <a:buChar char="•"/>
            </a:pPr>
            <a:r>
              <a:rPr lang="en-US" dirty="0"/>
              <a:t>One algorithm generates, the other evaluates</a:t>
            </a:r>
            <a:endParaRPr lang="en-US" dirty="0">
              <a:cs typeface="Calibri"/>
            </a:endParaRPr>
          </a:p>
          <a:p>
            <a:pPr marL="205740" indent="-205740">
              <a:lnSpc>
                <a:spcPct val="90000"/>
              </a:lnSpc>
              <a:spcBef>
                <a:spcPts val="1200"/>
              </a:spcBef>
              <a:buFont typeface="Arial"/>
              <a:buChar char="•"/>
            </a:pPr>
            <a:endParaRPr lang="en-US" dirty="0"/>
          </a:p>
          <a:p>
            <a:pPr>
              <a:lnSpc>
                <a:spcPct val="90000"/>
              </a:lnSpc>
              <a:spcBef>
                <a:spcPts val="1200"/>
              </a:spcBef>
            </a:pPr>
            <a:r>
              <a:rPr lang="en-US" dirty="0">
                <a:cs typeface="Calibri"/>
              </a:rPr>
              <a:t>This synthesizing and evaluation can be used to train an AI that synthesizes artificial data sets for training other AI</a:t>
            </a:r>
            <a:br>
              <a:rPr lang="en-US" dirty="0">
                <a:cs typeface="+mn-lt"/>
              </a:rPr>
            </a:br>
            <a:endParaRPr lang="en-US" dirty="0">
              <a:cs typeface="Calibri"/>
            </a:endParaRPr>
          </a:p>
          <a:p>
            <a:pPr marL="205740" indent="-205740">
              <a:lnSpc>
                <a:spcPct val="90000"/>
              </a:lnSpc>
              <a:spcBef>
                <a:spcPts val="1200"/>
              </a:spcBef>
              <a:buFont typeface="Arial"/>
              <a:buChar char="•"/>
            </a:pPr>
            <a:r>
              <a:rPr lang="en-US" dirty="0"/>
              <a:t>Study from 24th European Conference on Artificial Intelligence - GANs can be used to synthesize better datasets, removing human bias from the picture</a:t>
            </a:r>
            <a:endParaRPr lang="en-US" dirty="0">
              <a:cs typeface="Calibri"/>
            </a:endParaRPr>
          </a:p>
          <a:p>
            <a:pPr marL="205740" indent="-205740">
              <a:lnSpc>
                <a:spcPct val="90000"/>
              </a:lnSpc>
              <a:spcBef>
                <a:spcPts val="1200"/>
              </a:spcBef>
              <a:buFont typeface="Arial"/>
              <a:buChar char="•"/>
            </a:pPr>
            <a:r>
              <a:rPr lang="en-US" dirty="0">
                <a:cs typeface="Calibri"/>
              </a:rPr>
              <a:t>These are 2 of the images from this study, which show the impact of this GAN data. The graphs display prediction distribution of each subgroup before and after training with the GAN data. </a:t>
            </a:r>
            <a:br>
              <a:rPr lang="en-US" dirty="0">
                <a:cs typeface="+mn-lt"/>
              </a:rPr>
            </a:br>
            <a:r>
              <a:rPr lang="en-US" dirty="0">
                <a:cs typeface="Calibri"/>
              </a:rPr>
              <a:t>The predictions made without the GAN data are biased towards white over black and male over female.</a:t>
            </a:r>
            <a:br>
              <a:rPr lang="en-US" dirty="0">
                <a:cs typeface="+mn-lt"/>
              </a:rPr>
            </a:br>
            <a:r>
              <a:rPr lang="en-US" dirty="0">
                <a:cs typeface="Calibri"/>
              </a:rPr>
              <a:t>The predictions made with the GAN data are, amazingly, almost equally distributed, to the point that a graph of the distributions follows nearly the same line.</a:t>
            </a:r>
          </a:p>
          <a:p>
            <a:pPr marL="205740" indent="-205740">
              <a:lnSpc>
                <a:spcPct val="90000"/>
              </a:lnSpc>
              <a:spcBef>
                <a:spcPts val="1200"/>
              </a:spcBef>
              <a:buFont typeface="Arial"/>
              <a:buChar char="•"/>
            </a:pPr>
            <a:endParaRPr lang="en-US" dirty="0">
              <a:cs typeface="Calibri"/>
            </a:endParaRPr>
          </a:p>
          <a:p>
            <a:pPr>
              <a:lnSpc>
                <a:spcPct val="90000"/>
              </a:lnSpc>
              <a:spcBef>
                <a:spcPts val="1200"/>
              </a:spcBef>
            </a:pPr>
            <a:r>
              <a:rPr lang="en-US" dirty="0">
                <a:cs typeface="Calibri"/>
              </a:rPr>
              <a:t>I would like to once again emphasize the importance of better data sets towards reducing bias in AI. They have a significant effect on AI training, as has been shown in the figures on this and the previous slide</a:t>
            </a:r>
          </a:p>
          <a:p>
            <a:pPr>
              <a:lnSpc>
                <a:spcPct val="90000"/>
              </a:lnSpc>
              <a:spcBef>
                <a:spcPts val="1200"/>
              </a:spcBef>
            </a:pPr>
            <a:r>
              <a:rPr lang="en-US" dirty="0">
                <a:cs typeface="Calibri"/>
              </a:rPr>
              <a:t>Perhaps with such training, AI for facial recognition and speech recognition could be made viable in the very near future</a:t>
            </a:r>
          </a:p>
          <a:p>
            <a:pPr>
              <a:lnSpc>
                <a:spcPct val="90000"/>
              </a:lnSpc>
              <a:spcBef>
                <a:spcPts val="1200"/>
              </a:spcBef>
            </a:pPr>
            <a:endParaRPr lang="en-US" dirty="0">
              <a:cs typeface="Calibri"/>
            </a:endParaRPr>
          </a:p>
          <a:p>
            <a:pPr>
              <a:lnSpc>
                <a:spcPct val="90000"/>
              </a:lnSpc>
              <a:spcBef>
                <a:spcPts val="1200"/>
              </a:spcBef>
            </a:pPr>
            <a:r>
              <a:rPr lang="en-US" dirty="0">
                <a:cs typeface="Calibri"/>
              </a:rPr>
              <a:t>But now this begs the question:</a:t>
            </a:r>
          </a:p>
          <a:p>
            <a:pPr>
              <a:lnSpc>
                <a:spcPct val="90000"/>
              </a:lnSpc>
              <a:spcBef>
                <a:spcPts val="1200"/>
              </a:spcBef>
            </a:pPr>
            <a:r>
              <a:rPr lang="en-US" dirty="0">
                <a:cs typeface="Calibri"/>
              </a:rPr>
              <a:t>How do we ensure that such methods of improving data sets and reducing bias in AI are actually used?</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339153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pPr>
            <a:r>
              <a:rPr lang="en-US" dirty="0">
                <a:cs typeface="+mn-lt"/>
              </a:rPr>
              <a:t>The most effective way is surely via the law</a:t>
            </a:r>
          </a:p>
          <a:p>
            <a:pPr>
              <a:lnSpc>
                <a:spcPct val="90000"/>
              </a:lnSpc>
              <a:spcBef>
                <a:spcPts val="1200"/>
              </a:spcBef>
            </a:pPr>
            <a:r>
              <a:rPr lang="en-US" dirty="0">
                <a:cs typeface="+mn-lt"/>
              </a:rPr>
              <a:t>Currently:</a:t>
            </a:r>
            <a:br>
              <a:rPr lang="en-US" dirty="0">
                <a:cs typeface="+mn-lt"/>
              </a:rPr>
            </a:br>
            <a:endParaRPr lang="en-US">
              <a:cs typeface="Calibri"/>
            </a:endParaRPr>
          </a:p>
          <a:p>
            <a:pPr marL="205740" indent="-205740">
              <a:lnSpc>
                <a:spcPct val="90000"/>
              </a:lnSpc>
              <a:spcBef>
                <a:spcPts val="1200"/>
              </a:spcBef>
              <a:buFont typeface="Arial"/>
              <a:buChar char="•"/>
            </a:pPr>
            <a:r>
              <a:rPr lang="en-US" dirty="0"/>
              <a:t>There is a concerning lack of regulation of AI at the state level. Very little has been proposed, and even less has passed.</a:t>
            </a:r>
            <a:endParaRPr lang="en-US" dirty="0">
              <a:cs typeface="+mn-lt"/>
            </a:endParaRPr>
          </a:p>
          <a:p>
            <a:pPr marL="205740" indent="-205740">
              <a:lnSpc>
                <a:spcPct val="90000"/>
              </a:lnSpc>
              <a:spcBef>
                <a:spcPts val="1200"/>
              </a:spcBef>
              <a:buFont typeface="Arial"/>
              <a:buChar char="•"/>
            </a:pPr>
            <a:r>
              <a:rPr lang="en-US" dirty="0">
                <a:cs typeface="Calibri"/>
              </a:rPr>
              <a:t>Read statistics on Figure 6. made from data from the National Conference on State Legislature (NOTE: I made the graphic using data I sorted through from source [3])</a:t>
            </a:r>
            <a:endParaRPr lang="en-US" dirty="0"/>
          </a:p>
          <a:p>
            <a:pPr marL="205740" indent="-205740">
              <a:lnSpc>
                <a:spcPct val="90000"/>
              </a:lnSpc>
              <a:spcBef>
                <a:spcPts val="1200"/>
              </a:spcBef>
              <a:buFont typeface="Arial"/>
              <a:buChar char="•"/>
            </a:pPr>
            <a:r>
              <a:rPr lang="en-US" dirty="0"/>
              <a:t>There is even less regulation of AI at the federal level</a:t>
            </a:r>
            <a:endParaRPr lang="en-US" dirty="0">
              <a:cs typeface="+mn-lt"/>
            </a:endParaRPr>
          </a:p>
          <a:p>
            <a:pPr marL="205740" indent="-205740">
              <a:lnSpc>
                <a:spcPct val="90000"/>
              </a:lnSpc>
              <a:spcBef>
                <a:spcPts val="1200"/>
              </a:spcBef>
              <a:buFont typeface="Arial"/>
              <a:buChar char="•"/>
            </a:pPr>
            <a:endParaRPr lang="en-US" dirty="0"/>
          </a:p>
          <a:p>
            <a:pPr>
              <a:lnSpc>
                <a:spcPct val="90000"/>
              </a:lnSpc>
              <a:spcBef>
                <a:spcPts val="1200"/>
              </a:spcBef>
            </a:pPr>
            <a:r>
              <a:rPr lang="en-US" dirty="0">
                <a:cs typeface="Calibri"/>
              </a:rPr>
              <a:t>This lack of enforcement is undoubtedly a problem. Whether for financial reasons, or for more prejudiced reasons, it is entirely possible that a company may choose not to cut down the bias in their AI by using reasonable methods</a:t>
            </a:r>
            <a:br>
              <a:rPr lang="en-US" dirty="0">
                <a:cs typeface="+mn-lt"/>
              </a:rPr>
            </a:br>
            <a:r>
              <a:rPr lang="en-US" dirty="0">
                <a:cs typeface="Calibri"/>
              </a:rPr>
              <a:t>We thus need to enforce the use of such methods through the law</a:t>
            </a:r>
          </a:p>
          <a:p>
            <a:pPr marL="205740" indent="-205740">
              <a:lnSpc>
                <a:spcPct val="90000"/>
              </a:lnSpc>
              <a:spcBef>
                <a:spcPts val="1200"/>
              </a:spcBef>
              <a:buFont typeface="Arial"/>
              <a:buChar char="•"/>
            </a:pPr>
            <a:r>
              <a:rPr lang="en-US" dirty="0"/>
              <a:t>In my opinion, laws regulating the accreditation of AI technologies should be enacted in order to set standards of acceptability </a:t>
            </a:r>
            <a:endParaRPr lang="en-US" dirty="0">
              <a:cs typeface="Calibri"/>
            </a:endParaRPr>
          </a:p>
          <a:p>
            <a:pPr marL="205740" indent="-205740">
              <a:lnSpc>
                <a:spcPct val="90000"/>
              </a:lnSpc>
              <a:spcBef>
                <a:spcPts val="1200"/>
              </a:spcBef>
              <a:buFont typeface="Arial"/>
              <a:buChar char="•"/>
            </a:pPr>
            <a:r>
              <a:rPr lang="en-US" dirty="0">
                <a:cs typeface="Calibri"/>
              </a:rPr>
              <a:t>As mentioned earlier, we could use a similar system on data sets</a:t>
            </a:r>
          </a:p>
          <a:p>
            <a:pPr>
              <a:lnSpc>
                <a:spcPct val="90000"/>
              </a:lnSpc>
              <a:spcBef>
                <a:spcPts val="1200"/>
              </a:spcBef>
            </a:pPr>
            <a:endParaRPr lang="en-US" dirty="0">
              <a:cs typeface="Calibri"/>
            </a:endParaRPr>
          </a:p>
          <a:p>
            <a:pPr>
              <a:lnSpc>
                <a:spcPct val="90000"/>
              </a:lnSpc>
              <a:spcBef>
                <a:spcPts val="1200"/>
              </a:spcBef>
            </a:pPr>
            <a:r>
              <a:rPr lang="en-US" dirty="0">
                <a:cs typeface="Calibri"/>
              </a:rPr>
              <a:t>It is my hope that as we approach the future, we see these changes in the legal system, which has seen a small push towards regulating AI since 2019.</a:t>
            </a:r>
            <a:br>
              <a:rPr lang="en-US" dirty="0">
                <a:cs typeface="+mn-lt"/>
              </a:rPr>
            </a:br>
            <a:r>
              <a:rPr lang="en-US" dirty="0"/>
              <a:t>As stated at the beginning, human bias in AI is detrimental to ourselves and our use of related technologies and must therefore be cut down as much as possible.</a:t>
            </a:r>
            <a:endParaRPr lang="en-US" dirty="0">
              <a:cs typeface="Calibri"/>
            </a:endParaRPr>
          </a:p>
          <a:p>
            <a:pPr>
              <a:lnSpc>
                <a:spcPct val="90000"/>
              </a:lnSpc>
              <a:spcBef>
                <a:spcPts val="1200"/>
              </a:spcBef>
            </a:pPr>
            <a:r>
              <a:rPr lang="en-US" dirty="0">
                <a:cs typeface="+mn-lt"/>
              </a:rPr>
              <a:t>Going at least this far to reduce such bias is necessary.</a:t>
            </a:r>
          </a:p>
          <a:p>
            <a:pPr>
              <a:lnSpc>
                <a:spcPct val="90000"/>
              </a:lnSpc>
              <a:spcBef>
                <a:spcPts val="1200"/>
              </a:spcBef>
            </a:pP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443995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5903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cb196ebb0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cb196ebb06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Levels of Autonomy System - Proposed by Society of Automotive Engineers details 6 separate levels of automation</a:t>
            </a:r>
            <a:endParaRPr/>
          </a:p>
          <a:p>
            <a:pPr marL="0" lvl="0" indent="0" algn="l" rtl="0">
              <a:spcBef>
                <a:spcPts val="0"/>
              </a:spcBef>
              <a:spcAft>
                <a:spcPts val="0"/>
              </a:spcAft>
              <a:buClr>
                <a:schemeClr val="dk1"/>
              </a:buClr>
              <a:buSzPts val="1100"/>
              <a:buFont typeface="Arial"/>
              <a:buNone/>
            </a:pPr>
            <a:r>
              <a:rPr lang="en-US"/>
              <a:t>Level 0 describes a car that has no autonomous capability to control movement or navigation but can only sound warnings or help in emergency situations. </a:t>
            </a:r>
            <a:endParaRPr/>
          </a:p>
          <a:p>
            <a:pPr marL="0" lvl="0" indent="0" algn="l" rtl="0">
              <a:spcBef>
                <a:spcPts val="0"/>
              </a:spcBef>
              <a:spcAft>
                <a:spcPts val="0"/>
              </a:spcAft>
              <a:buClr>
                <a:schemeClr val="dk1"/>
              </a:buClr>
              <a:buSzPts val="1100"/>
              <a:buFont typeface="Arial"/>
              <a:buNone/>
            </a:pPr>
            <a:r>
              <a:rPr lang="en-US"/>
              <a:t>Levels 1 through 4 describe cars with increasing amounts of autonomous features, while level 5 cars represent fully hands-off automated cars.</a:t>
            </a:r>
            <a:endParaRPr/>
          </a:p>
          <a:p>
            <a:pPr marL="0" lvl="0" indent="0" algn="l" rtl="0">
              <a:spcBef>
                <a:spcPts val="0"/>
              </a:spcBef>
              <a:spcAft>
                <a:spcPts val="0"/>
              </a:spcAft>
              <a:buClr>
                <a:schemeClr val="dk1"/>
              </a:buClr>
              <a:buSzPts val="1100"/>
              <a:buFont typeface="Arial"/>
              <a:buNone/>
            </a:pPr>
            <a:r>
              <a:rPr lang="en-US"/>
              <a:t>Current driverless cars = maximum of level 4, that is, there is still a need for human intervention in emergency situations</a:t>
            </a:r>
            <a:endParaRPr/>
          </a:p>
          <a:p>
            <a:pPr marL="0" lvl="0" indent="0" algn="l" rtl="0">
              <a:spcBef>
                <a:spcPts val="0"/>
              </a:spcBef>
              <a:spcAft>
                <a:spcPts val="0"/>
              </a:spcAft>
              <a:buClr>
                <a:schemeClr val="dk1"/>
              </a:buClr>
              <a:buSzPts val="1100"/>
              <a:buFont typeface="Arial"/>
              <a:buNone/>
            </a:pPr>
            <a:r>
              <a:rPr lang="en-US"/>
              <a:t>Common driverless systems like Tesla and Audi Autopilot are level 2</a:t>
            </a:r>
            <a:endParaRPr/>
          </a:p>
          <a:p>
            <a:pPr marL="0" lvl="0" indent="0" algn="l" rtl="0">
              <a:spcBef>
                <a:spcPts val="0"/>
              </a:spcBef>
              <a:spcAft>
                <a:spcPts val="0"/>
              </a:spcAft>
              <a:buClr>
                <a:schemeClr val="dk1"/>
              </a:buClr>
              <a:buSzPts val="1100"/>
              <a:buFont typeface="Arial"/>
              <a:buNone/>
            </a:pPr>
            <a:r>
              <a:rPr lang="en-US"/>
              <a:t>Emergency failsafe - Federal Automated Vehicles Policy and that in emergency situations, a human = ultimately responsible for the accident</a:t>
            </a:r>
            <a:endParaRPr/>
          </a:p>
          <a:p>
            <a:pPr marL="0" lvl="0" indent="0" algn="l" rtl="0">
              <a:spcBef>
                <a:spcPts val="0"/>
              </a:spcBef>
              <a:spcAft>
                <a:spcPts val="0"/>
              </a:spcAft>
              <a:buNone/>
            </a:pPr>
            <a:r>
              <a:rPr lang="en-US"/>
              <a:t>Picture details the capabilities of each level of autonomy - may be used to classify current vehicles and can be used in law system to distinguish blame.</a:t>
            </a:r>
            <a:endParaRPr/>
          </a:p>
        </p:txBody>
      </p:sp>
      <p:sp>
        <p:nvSpPr>
          <p:cNvPr id="98" name="Google Shape;98;gcb196ebb06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4062476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possible parties at fault for a crash can range from hackers trying to disable or modify software of the car remotely, to the human passengers in the driverless cars, to the manufacturer or company of the car. In order to explain what would happen to cause each of these parties to be responsible, there are examples of different crash scenarios with the same basic premise in the following slides.</a:t>
            </a:r>
            <a:endParaRPr/>
          </a:p>
          <a:p>
            <a:pPr marL="0" lvl="0" indent="0" algn="l" rtl="0">
              <a:spcBef>
                <a:spcPts val="0"/>
              </a:spcBef>
              <a:spcAft>
                <a:spcPts val="0"/>
              </a:spcAft>
              <a:buNone/>
            </a:pPr>
            <a:r>
              <a:rPr lang="en-US"/>
              <a:t>Picture represents the trends of level 2 autopilot crashes increasing, showing an increased importance for concrete precedent in litigation.</a:t>
            </a:r>
            <a:endParaRPr/>
          </a:p>
        </p:txBody>
      </p:sp>
      <p:sp>
        <p:nvSpPr>
          <p:cNvPr id="110" name="Google Shape;11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573554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cb196ebb06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cb196ebb06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the first scenario, person A decides to buy a self driving car and a hacker remotely takes control of the car while it is driving on the road.</a:t>
            </a:r>
            <a:endParaRPr/>
          </a:p>
          <a:p>
            <a:pPr marL="0" lvl="0" indent="0" algn="l" rtl="0">
              <a:spcBef>
                <a:spcPts val="0"/>
              </a:spcBef>
              <a:spcAft>
                <a:spcPts val="0"/>
              </a:spcAft>
              <a:buNone/>
            </a:pPr>
            <a:r>
              <a:rPr lang="en-US"/>
              <a:t> 2014 hack - Valasek and Miller hacked the Jeep Cherokee</a:t>
            </a:r>
            <a:endParaRPr/>
          </a:p>
          <a:p>
            <a:pPr marL="0" lvl="0" indent="0" algn="l" rtl="0">
              <a:spcBef>
                <a:spcPts val="0"/>
              </a:spcBef>
              <a:spcAft>
                <a:spcPts val="0"/>
              </a:spcAft>
              <a:buNone/>
            </a:pPr>
            <a:r>
              <a:rPr lang="en-US"/>
              <a:t>The remote hacker crashes the driverless car into a pedestrian in the road, killing the pedestrian.</a:t>
            </a:r>
            <a:endParaRPr/>
          </a:p>
          <a:p>
            <a:pPr marL="0" lvl="0" indent="0" algn="l" rtl="0">
              <a:spcBef>
                <a:spcPts val="0"/>
              </a:spcBef>
              <a:spcAft>
                <a:spcPts val="0"/>
              </a:spcAft>
              <a:buNone/>
            </a:pPr>
            <a:r>
              <a:rPr lang="en-US"/>
              <a:t>Direct blame falls on the hacker as they were the one who remotely guided the car to crash - hacks are difficult to trace with VPN systems/security</a:t>
            </a:r>
            <a:endParaRPr/>
          </a:p>
          <a:p>
            <a:pPr marL="0" lvl="0" indent="0" algn="l" rtl="0">
              <a:spcBef>
                <a:spcPts val="0"/>
              </a:spcBef>
              <a:spcAft>
                <a:spcPts val="0"/>
              </a:spcAft>
              <a:buNone/>
            </a:pPr>
            <a:r>
              <a:rPr lang="en-US"/>
              <a:t>Blame can be assigned to the manufacturer because of a software vulnerability. The driver can file a lawsuit for product liability.</a:t>
            </a:r>
            <a:endParaRPr/>
          </a:p>
          <a:p>
            <a:pPr marL="0" lvl="0" indent="0" algn="l" rtl="0">
              <a:spcBef>
                <a:spcPts val="0"/>
              </a:spcBef>
              <a:spcAft>
                <a:spcPts val="0"/>
              </a:spcAft>
              <a:buNone/>
            </a:pPr>
            <a:r>
              <a:rPr lang="en-US"/>
              <a:t>The picture displays the different types of hacking that can threaten a driverless car. The key fob of a car may be hacked by replicating the transmission from fob to car system. An external device may be placed in the car to serve as a backdoor to control of brakes, engines, door locks.</a:t>
            </a:r>
            <a:endParaRPr/>
          </a:p>
        </p:txBody>
      </p:sp>
      <p:sp>
        <p:nvSpPr>
          <p:cNvPr id="123" name="Google Shape;123;gcb196ebb06_0_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369991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b196ebb0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cb196ebb06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the next scenario, person A decides to buy a self driving car and decides to modify the software of the car themselves. </a:t>
            </a:r>
            <a:endParaRPr/>
          </a:p>
          <a:p>
            <a:pPr marL="0" lvl="0" indent="0" algn="l" rtl="0">
              <a:spcBef>
                <a:spcPts val="0"/>
              </a:spcBef>
              <a:spcAft>
                <a:spcPts val="0"/>
              </a:spcAft>
              <a:buNone/>
            </a:pPr>
            <a:r>
              <a:rPr lang="en-US"/>
              <a:t>Legal under the exemptions to the Digital Millennium Copyright Act passed in 2015. (Section 1201)</a:t>
            </a:r>
            <a:endParaRPr/>
          </a:p>
          <a:p>
            <a:pPr marL="0" lvl="0" indent="0" algn="l" rtl="0">
              <a:spcBef>
                <a:spcPts val="0"/>
              </a:spcBef>
              <a:spcAft>
                <a:spcPts val="0"/>
              </a:spcAft>
              <a:buNone/>
            </a:pPr>
            <a:r>
              <a:rPr lang="en-US"/>
              <a:t>The modifications that they made to their own car malfunction caused the car to bes unable to detect a pedestrian in the road, running over and killing the pedestrian. </a:t>
            </a:r>
            <a:endParaRPr/>
          </a:p>
          <a:p>
            <a:pPr marL="0" lvl="0" indent="0" algn="l" rtl="0">
              <a:spcBef>
                <a:spcPts val="0"/>
              </a:spcBef>
              <a:spcAft>
                <a:spcPts val="0"/>
              </a:spcAft>
              <a:buNone/>
            </a:pPr>
            <a:r>
              <a:rPr lang="en-US"/>
              <a:t>For this situation, the blame falls solely on person A - manufacturer is not responsible.</a:t>
            </a:r>
            <a:endParaRPr/>
          </a:p>
        </p:txBody>
      </p:sp>
      <p:sp>
        <p:nvSpPr>
          <p:cNvPr id="135" name="Google Shape;135;gcb196ebb06_0_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339115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ede296258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ede2962586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the next scenario, person A buys a self driving car of level 4 or under, that is, a car with the maximum autonomous capabilities that is currently offered. </a:t>
            </a:r>
            <a:endParaRPr/>
          </a:p>
          <a:p>
            <a:pPr marL="0" lvl="0" indent="0" algn="l" rtl="0">
              <a:spcBef>
                <a:spcPts val="0"/>
              </a:spcBef>
              <a:spcAft>
                <a:spcPts val="0"/>
              </a:spcAft>
              <a:buNone/>
            </a:pPr>
            <a:r>
              <a:rPr lang="en-US"/>
              <a:t>Person A is not paying attention to the road light saturation blinds sensor and car crashes into and kills pedestrian.</a:t>
            </a:r>
            <a:endParaRPr/>
          </a:p>
          <a:p>
            <a:pPr marL="0" lvl="0" indent="0" algn="l" rtl="0">
              <a:spcBef>
                <a:spcPts val="0"/>
              </a:spcBef>
              <a:spcAft>
                <a:spcPts val="0"/>
              </a:spcAft>
              <a:buNone/>
            </a:pPr>
            <a:r>
              <a:rPr lang="en-US"/>
              <a:t>May of 2016 when a Tesla in autopilot mode crashed into a tractor-trailer when the camera did not recognize the truck, killing the passenger. NHTSA blamed the driver.</a:t>
            </a:r>
            <a:endParaRPr/>
          </a:p>
          <a:p>
            <a:pPr marL="0" lvl="0" indent="0" algn="l" rtl="0">
              <a:spcBef>
                <a:spcPts val="0"/>
              </a:spcBef>
              <a:spcAft>
                <a:spcPts val="0"/>
              </a:spcAft>
              <a:buNone/>
            </a:pPr>
            <a:r>
              <a:rPr lang="en-US"/>
              <a:t>Manufacturer takes advantage of the human requirement of level 4 autonomous vehicles. </a:t>
            </a:r>
            <a:endParaRPr/>
          </a:p>
          <a:p>
            <a:pPr marL="0" lvl="0" indent="0" algn="l" rtl="0">
              <a:spcBef>
                <a:spcPts val="0"/>
              </a:spcBef>
              <a:spcAft>
                <a:spcPts val="0"/>
              </a:spcAft>
              <a:buNone/>
            </a:pPr>
            <a:r>
              <a:rPr lang="en-US"/>
              <a:t>Passenger was not upholding their part of the level 4 standard, that is, being available to take control of the vehicle if there is a malfunction.</a:t>
            </a:r>
            <a:endParaRPr/>
          </a:p>
          <a:p>
            <a:pPr marL="0" lvl="0" indent="0" algn="l" rtl="0">
              <a:spcBef>
                <a:spcPts val="0"/>
              </a:spcBef>
              <a:spcAft>
                <a:spcPts val="0"/>
              </a:spcAft>
              <a:buNone/>
            </a:pPr>
            <a:r>
              <a:rPr lang="en-US"/>
              <a:t>The picture displays the layout of the Tesla Autopilot, a level 2 driverless car system. This system can detect a driver’s touch on the steering wheel. This system is useful to compare to the predicted system for a level 5 car in the next slide.</a:t>
            </a:r>
            <a:endParaRPr/>
          </a:p>
        </p:txBody>
      </p:sp>
      <p:sp>
        <p:nvSpPr>
          <p:cNvPr id="145" name="Google Shape;145;gede2962586_0_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102194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cb196ebb06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cb196ebb06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the last scenario, person A decides to buy a level 5 self driving car. </a:t>
            </a:r>
            <a:endParaRPr/>
          </a:p>
          <a:p>
            <a:pPr marL="0" lvl="0" indent="0" algn="l" rtl="0">
              <a:spcBef>
                <a:spcPts val="0"/>
              </a:spcBef>
              <a:spcAft>
                <a:spcPts val="0"/>
              </a:spcAft>
              <a:buNone/>
            </a:pPr>
            <a:r>
              <a:rPr lang="en-US"/>
              <a:t>Level 5 cars are completely hands off so the passenger does not need to have their hands on the wheel.</a:t>
            </a:r>
            <a:endParaRPr/>
          </a:p>
          <a:p>
            <a:pPr marL="0" lvl="0" indent="0" algn="l" rtl="0">
              <a:spcBef>
                <a:spcPts val="0"/>
              </a:spcBef>
              <a:spcAft>
                <a:spcPts val="0"/>
              </a:spcAft>
              <a:buNone/>
            </a:pPr>
            <a:r>
              <a:rPr lang="en-US"/>
              <a:t>Car has a software failure; crashes and kills pedestrian.</a:t>
            </a:r>
            <a:endParaRPr/>
          </a:p>
          <a:p>
            <a:pPr marL="0" lvl="0" indent="0" algn="l" rtl="0">
              <a:spcBef>
                <a:spcPts val="0"/>
              </a:spcBef>
              <a:spcAft>
                <a:spcPts val="0"/>
              </a:spcAft>
              <a:buNone/>
            </a:pPr>
            <a:r>
              <a:rPr lang="en-US"/>
              <a:t>In this scenario, the blame falls on the manufacturer, passenger is not responsible for software failure.</a:t>
            </a:r>
            <a:endParaRPr/>
          </a:p>
          <a:p>
            <a:pPr marL="0" lvl="0" indent="0" algn="l" rtl="0">
              <a:spcBef>
                <a:spcPts val="0"/>
              </a:spcBef>
              <a:spcAft>
                <a:spcPts val="0"/>
              </a:spcAft>
              <a:buNone/>
            </a:pPr>
            <a:r>
              <a:rPr lang="en-US"/>
              <a:t>The picture displays a predicted layout of a level 5 - completely hands-off system. This system may be compared to that of the Tesla Autopilot and shows control of proximity, speed, steering, messaging and wireless connection</a:t>
            </a:r>
            <a:endParaRPr/>
          </a:p>
        </p:txBody>
      </p:sp>
      <p:sp>
        <p:nvSpPr>
          <p:cNvPr id="157" name="Google Shape;157;gcb196ebb06_0_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59320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1631313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ede296258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ede2962586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It is important to learn about the current system for driverless car accidents to understand both the controversial nature around the topic of blame and the future of vehicle autonomy. </a:t>
            </a:r>
            <a:endParaRPr/>
          </a:p>
          <a:p>
            <a:pPr marL="0" lvl="0" indent="0" algn="l" rtl="0">
              <a:spcBef>
                <a:spcPts val="0"/>
              </a:spcBef>
              <a:spcAft>
                <a:spcPts val="0"/>
              </a:spcAft>
              <a:buNone/>
            </a:pPr>
            <a:r>
              <a:rPr lang="en-US"/>
              <a:t>The standards for fault in a driverless car crash = loopholes for manufacturers to exploit in court.</a:t>
            </a:r>
            <a:endParaRPr/>
          </a:p>
          <a:p>
            <a:pPr marL="0" lvl="0" indent="0" algn="l" rtl="0">
              <a:spcBef>
                <a:spcPts val="0"/>
              </a:spcBef>
              <a:spcAft>
                <a:spcPts val="0"/>
              </a:spcAft>
              <a:buNone/>
            </a:pPr>
            <a:r>
              <a:rPr lang="en-US"/>
              <a:t>2016 Tesla crash and another 2018 Tesla Model X crash, Tesla asserted that the drivers were responsible because their hands were not detected on the wheel.</a:t>
            </a:r>
            <a:endParaRPr/>
          </a:p>
          <a:p>
            <a:pPr marL="0" lvl="0" indent="0" algn="l" rtl="0">
              <a:spcBef>
                <a:spcPts val="0"/>
              </a:spcBef>
              <a:spcAft>
                <a:spcPts val="0"/>
              </a:spcAft>
              <a:buNone/>
            </a:pPr>
            <a:r>
              <a:rPr lang="en-US"/>
              <a:t>Level 4 vehicles - drivers responsible for ultimate control.</a:t>
            </a:r>
            <a:endParaRPr/>
          </a:p>
          <a:p>
            <a:pPr marL="0" lvl="0" indent="0" algn="l" rtl="0">
              <a:spcBef>
                <a:spcPts val="0"/>
              </a:spcBef>
              <a:spcAft>
                <a:spcPts val="0"/>
              </a:spcAft>
              <a:buNone/>
            </a:pPr>
            <a:r>
              <a:rPr lang="en-US"/>
              <a:t>A level 5 car would change the system of litigation in an already blurry system - defense of level 4 is nullified</a:t>
            </a:r>
            <a:endParaRPr/>
          </a:p>
          <a:p>
            <a:pPr marL="0" lvl="0" indent="0" algn="l" rtl="0">
              <a:spcBef>
                <a:spcPts val="0"/>
              </a:spcBef>
              <a:spcAft>
                <a:spcPts val="0"/>
              </a:spcAft>
              <a:buNone/>
            </a:pPr>
            <a:r>
              <a:rPr lang="en-US"/>
              <a:t>Cases like Nilsson v. General Motors represent manufacturers trying to avoid case development and a negative ruling. </a:t>
            </a:r>
            <a:endParaRPr/>
          </a:p>
          <a:p>
            <a:pPr marL="0" lvl="0" indent="0" algn="l" rtl="0">
              <a:spcBef>
                <a:spcPts val="0"/>
              </a:spcBef>
              <a:spcAft>
                <a:spcPts val="0"/>
              </a:spcAft>
              <a:buNone/>
            </a:pPr>
            <a:r>
              <a:rPr lang="en-US"/>
              <a:t>There has not yet been a precedent for driverless crash litigation to follow in future accidents. </a:t>
            </a:r>
            <a:endParaRPr/>
          </a:p>
          <a:p>
            <a:pPr marL="0" lvl="0" indent="0" algn="l" rtl="0">
              <a:spcBef>
                <a:spcPts val="0"/>
              </a:spcBef>
              <a:spcAft>
                <a:spcPts val="0"/>
              </a:spcAft>
              <a:buNone/>
            </a:pPr>
            <a:r>
              <a:rPr lang="en-US"/>
              <a:t>Driverless cars present a challenge for the legal system and will continue to raise the question of driver vs. manufacturer as car designs become less reliant on human intervention.</a:t>
            </a:r>
            <a:endParaRPr/>
          </a:p>
        </p:txBody>
      </p:sp>
      <p:sp>
        <p:nvSpPr>
          <p:cNvPr id="169" name="Google Shape;169;gede2962586_0_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090538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0346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start discussing the pros and cons of automated cars, we must know what we mean by that. Level 0 automation means that there are no automated features in the car, an example of this would be the Model T. Most cars on the road today are Level 1, meaning that they have automation assisting the driver, examples include cruise control and just braking. There are some cars that are Level 2, an example of this would be a Tesla model S, while they can drive without your hands on the wheel, you must pay attention to the road, it is essentially a glorified cruise control. Level 3 cars can drive if you take your eyes off the road, but you must be prepared to take control of the car if something goes wrong. Level 4 cars are completely self-driving, but only in specific circumstances, the only example of these is Waymo’s self driving car, there is no driver required, but it will not drive in bad weather. Level 5 cars are what most people refer to when they say a “self-driving car” where the car is completely autonomous and doesn’t even have a steering wheel, an example would be the </a:t>
            </a:r>
            <a:r>
              <a:rPr lang="en-US" dirty="0" err="1"/>
              <a:t>Numo</a:t>
            </a:r>
            <a:r>
              <a:rPr lang="en-US" dirty="0"/>
              <a:t>, a small autonomous car that delivers groceries.</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3584707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reason you would want a Level 4 or 5 car is that most Traffic Fatalities are caused by Human error and human flaws. A self-driving car never gets drunk, never gets distracted, never gets tired, and never speeds. In other words, it is a “perfect” driver. If all cars were self-driving there would be no drunk drivers, no distracted drivers, no reckless drivers, and no sleepy drivers. According to the NHTSA 32% of driving fatalities are caused by drunk driving, 31% by speeding, and 16% by distracted driving, most fatalities on the road are due to driver recklessness or impairment, things that would never happen to a self-driving car</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988352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According to the Society of Automotive Engineers describe Tesla’s autopilot as Level 2 automation, meaning that you have to pay attention to the road. However, as the trend of Tesla drivers sleeping while utilizing Autopilot, people do not do this. In fact, according to studies from MIT, drivers utilizing autopilot pay less attention to the road if they do it at all. Glitches in the software has caused 11 crashes into First Responders due to drivers not paying any attention to the road. Due to these facts, it is not advisable for self-driving cars to be utilized if they have an Automation Level below 4, however, while this solves the problem of careless driving, it doesn’t malicious attacks.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 the recent ransomware attack on the Keystone Pipeline has shown, hacking can have real effects on the real world.  Everything that is filled with computers can be hacked, and self-driving cars only exasperate that issue. There is currently nothing stopping someone from hacking into self driving car and murder, kidnap, or ransom people in their own vehicles. According to Forbes Magazine “</a:t>
            </a:r>
            <a:r>
              <a:rPr lang="en-US" sz="1800" dirty="0">
                <a:effectLst/>
                <a:latin typeface="Calibri" panose="020F0502020204030204" pitchFamily="34" charset="0"/>
                <a:ea typeface="Calibri" panose="020F0502020204030204" pitchFamily="34" charset="0"/>
                <a:cs typeface="Times New Roman" panose="02020603050405020304" pitchFamily="18" charset="0"/>
              </a:rPr>
              <a:t>You might be puzzled that if self-driving cars are potentially a leaking sieve of cybersecurity holes, why haven’t those despicable cyberhackers already been going after self-driving cars in droves. The straightforward answer is that it hasn’t been worth their time.”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966986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there are cases of reckless drivers in self driving cars, this only applies to low level automation levels, Tesla Autopilot only constitutes as a level 2 automated car, Autopilot for as much hype as Tesla brings to it is basically a glorified cruise control. While Tesla only makes level 2 automated vehicles. Waymo makes level 4 vehicles, and according to the Crash Rate per 100 million miles, not only do these vehicles crash less, but when they do crash it is almost never at fault. Simply put, they are safer.</a:t>
            </a:r>
          </a:p>
          <a:p>
            <a:endParaRPr lang="en-US" dirty="0"/>
          </a:p>
          <a:p>
            <a:r>
              <a:rPr lang="en-US" dirty="0"/>
              <a:t>While Cybersecurity is a definite concern, companies are trying to fix it, Uber alone has paid white hack hackers $10,000 per every bug they find. Of course, there is a fear of hackers making your self-driving car crash, and it is a valid one, but you must remember that a hacker could just as easily invert your automatic steering, or turn off your breaks, as they could hack a self-driving car.</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570624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fld id="{7F12F1C9-6A86-524C-B71C-97FEC035681A}" type="datetime1">
              <a:rPr lang="en-US"/>
              <a:pPr/>
              <a:t>9/24/21</a:t>
            </a:fld>
            <a:endParaRPr lang="en-US"/>
          </a:p>
        </p:txBody>
      </p:sp>
      <p:sp>
        <p:nvSpPr>
          <p:cNvPr id="75779" name="Rectangle 7"/>
          <p:cNvSpPr>
            <a:spLocks noGrp="1" noChangeArrowheads="1"/>
          </p:cNvSpPr>
          <p:nvPr>
            <p:ph type="sldNum" sz="quarter" idx="5"/>
          </p:nvPr>
        </p:nvSpPr>
        <p:spPr>
          <a:noFill/>
        </p:spPr>
        <p:txBody>
          <a:bodyPr/>
          <a:lstStyle/>
          <a:p>
            <a:fld id="{0CAA81C8-7121-C744-B46B-1892827198C8}" type="slidenum">
              <a:rPr lang="en-US"/>
              <a:pPr/>
              <a:t>30</a:t>
            </a:fld>
            <a:endParaRPr lang="en-US"/>
          </a:p>
        </p:txBody>
      </p:sp>
      <p:sp>
        <p:nvSpPr>
          <p:cNvPr id="7578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7578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dirty="0">
                <a:latin typeface="Arial" pitchFamily="-109" charset="0"/>
                <a:ea typeface="ＭＳ Ｐゴシック" pitchFamily="-109" charset="-128"/>
                <a:cs typeface="ＭＳ Ｐゴシック" pitchFamily="-109" charset="-128"/>
              </a:rPr>
              <a:t>Power line dangers. Electromagnetic fields? PCBs in transformers?</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p:spPr>
        <p:txBody>
          <a:bodyPr/>
          <a:lstStyle/>
          <a:p>
            <a:fld id="{3ED89EAD-01F9-694D-9091-C792C18E1006}" type="datetime1">
              <a:rPr lang="en-US"/>
              <a:pPr/>
              <a:t>9/24/21</a:t>
            </a:fld>
            <a:endParaRPr lang="en-US"/>
          </a:p>
        </p:txBody>
      </p:sp>
      <p:sp>
        <p:nvSpPr>
          <p:cNvPr id="83971" name="Rectangle 7"/>
          <p:cNvSpPr>
            <a:spLocks noGrp="1" noChangeArrowheads="1"/>
          </p:cNvSpPr>
          <p:nvPr>
            <p:ph type="sldNum" sz="quarter" idx="5"/>
          </p:nvPr>
        </p:nvSpPr>
        <p:spPr>
          <a:noFill/>
        </p:spPr>
        <p:txBody>
          <a:bodyPr/>
          <a:lstStyle/>
          <a:p>
            <a:fld id="{7A46E5F1-1509-5346-922D-8EB304197226}" type="slidenum">
              <a:rPr lang="en-US"/>
              <a:pPr/>
              <a:t>31</a:t>
            </a:fld>
            <a:endParaRPr lang="en-US"/>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Is it repairable?</a:t>
            </a:r>
          </a:p>
          <a:p>
            <a:pPr eaLnBrk="1" hangingPunct="1"/>
            <a:r>
              <a:rPr lang="en-US">
                <a:latin typeface="Arial" pitchFamily="-109" charset="0"/>
                <a:ea typeface="ＭＳ Ｐゴシック" pitchFamily="-109" charset="-128"/>
                <a:cs typeface="ＭＳ Ｐゴシック" pitchFamily="-109" charset="-128"/>
              </a:rPr>
              <a:t>What does it mean to repair? Running again? Data fixed? Caught up?</a:t>
            </a:r>
          </a:p>
          <a:p>
            <a:pPr eaLnBrk="1" hangingPunct="1"/>
            <a:r>
              <a:rPr lang="en-US">
                <a:latin typeface="Arial" pitchFamily="-109" charset="0"/>
                <a:ea typeface="ＭＳ Ｐゴシック" pitchFamily="-109" charset="-128"/>
                <a:cs typeface="ＭＳ Ｐゴシック" pitchFamily="-109" charset="-128"/>
              </a:rPr>
              <a:t>Restoring the GBC Web site.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 Errors, Failures, Risks</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Good alternative if guest speaker not coming or late</a:t>
            </a:r>
          </a:p>
          <a:p>
            <a:r>
              <a:rPr lang="en-US" b="1" baseline="0" dirty="0">
                <a:latin typeface="Arial" pitchFamily="-109" charset="0"/>
                <a:ea typeface="ＭＳ Ｐゴシック" pitchFamily="-109" charset="-128"/>
                <a:cs typeface="ＭＳ Ｐゴシック" pitchFamily="-109" charset="-128"/>
              </a:rPr>
              <a:t>Why Electronic Voting is a BAD Idea - Computerphile</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r>
              <a:rPr lang="en-US" sz="1200" kern="1200" dirty="0">
                <a:solidFill>
                  <a:schemeClr val="tx1"/>
                </a:solidFill>
                <a:latin typeface="+mn-lt"/>
                <a:ea typeface="+mn-ea"/>
                <a:cs typeface="+mn-cs"/>
              </a:rPr>
              <a:t>Might be better in Security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MSNBC on Denver's Automated Baggage System 2010-08-23 (2:27)</a:t>
            </a:r>
            <a:endParaRPr lang="en-US" dirty="0"/>
          </a:p>
          <a:p>
            <a:r>
              <a:rPr lang="en-US" dirty="0"/>
              <a:t>https://</a:t>
            </a:r>
            <a:r>
              <a:rPr lang="en-US" dirty="0" err="1"/>
              <a:t>www.youtube.com</a:t>
            </a:r>
            <a:r>
              <a:rPr lang="en-US" dirty="0"/>
              <a:t>/</a:t>
            </a:r>
            <a:r>
              <a:rPr lang="en-US" dirty="0" err="1"/>
              <a:t>watch?v</a:t>
            </a:r>
            <a:r>
              <a:rPr lang="en-US" dirty="0"/>
              <a:t>=xx8f4x6C_KY</a:t>
            </a:r>
          </a:p>
          <a:p>
            <a:r>
              <a:rPr lang="en-US" dirty="0"/>
              <a:t>Accessed 2019-04-09</a:t>
            </a:r>
          </a:p>
          <a:p>
            <a:r>
              <a:rPr lang="en-US" dirty="0"/>
              <a:t>No Discussion Board</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Other videos: </a:t>
            </a:r>
            <a:br>
              <a:rPr lang="en-US" dirty="0"/>
            </a:br>
            <a:r>
              <a:rPr lang="en-US" b="1" dirty="0"/>
              <a:t>9News - Looking back at the massive failure that was DIA's automated baggage system 2020-02-28 (2:32)</a:t>
            </a:r>
            <a:br>
              <a:rPr lang="en-US" b="1" dirty="0"/>
            </a:br>
            <a:r>
              <a:rPr lang="en-US" dirty="0"/>
              <a:t>https://</a:t>
            </a:r>
            <a:r>
              <a:rPr lang="en-US" dirty="0" err="1"/>
              <a:t>www.youtube.com</a:t>
            </a:r>
            <a:r>
              <a:rPr lang="en-US" dirty="0"/>
              <a:t>/</a:t>
            </a:r>
            <a:r>
              <a:rPr lang="en-US" dirty="0" err="1"/>
              <a:t>watch?v</a:t>
            </a:r>
            <a:r>
              <a:rPr lang="en-US" dirty="0"/>
              <a:t>=xmas0-SthUQ</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9News - Watch DIA's old luggage system toss baggage into the air 1995 (1:42)</a:t>
            </a:r>
            <a:br>
              <a:rPr lang="en-US" b="1" dirty="0"/>
            </a:br>
            <a:r>
              <a:rPr lang="en-US" b="0" dirty="0"/>
              <a:t>https://</a:t>
            </a:r>
            <a:r>
              <a:rPr lang="en-US" b="0" dirty="0" err="1"/>
              <a:t>www.youtube.com</a:t>
            </a:r>
            <a:r>
              <a:rPr lang="en-US" b="0" dirty="0"/>
              <a:t>/</a:t>
            </a:r>
            <a:r>
              <a:rPr lang="en-US" b="0" dirty="0" err="1"/>
              <a:t>watch?v</a:t>
            </a:r>
            <a:r>
              <a:rPr lang="en-US" b="0" dirty="0"/>
              <a:t>=</a:t>
            </a:r>
            <a:r>
              <a:rPr lang="en-US" b="0" dirty="0" err="1"/>
              <a:t>OtLHVGtFmKU</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Arial" pitchFamily="-109" charset="0"/>
                <a:ea typeface="ＭＳ Ｐゴシック" pitchFamily="-109" charset="-128"/>
                <a:cs typeface="ＭＳ Ｐゴシック" pitchFamily="-109" charset="-128"/>
              </a:rPr>
              <a:t>abcNews</a:t>
            </a:r>
            <a:r>
              <a:rPr lang="en-US" dirty="0">
                <a:latin typeface="Arial" pitchFamily="-109" charset="0"/>
                <a:ea typeface="ＭＳ Ｐゴシック" pitchFamily="-109" charset="-128"/>
                <a:cs typeface="ＭＳ Ｐゴシック" pitchFamily="-109" charset="-128"/>
              </a:rPr>
              <a:t> - </a:t>
            </a:r>
            <a:r>
              <a:rPr lang="en-US" b="1" dirty="0"/>
              <a:t>Major Luggage Debacle at Denver Airport </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abcnews.go.com</a:t>
            </a:r>
            <a:r>
              <a:rPr lang="en-US" dirty="0">
                <a:latin typeface="Arial" pitchFamily="-109" charset="0"/>
                <a:ea typeface="ＭＳ Ｐゴシック" pitchFamily="-109" charset="-128"/>
                <a:cs typeface="ＭＳ Ｐゴシック" pitchFamily="-109" charset="-128"/>
              </a:rPr>
              <a:t>/Travel/video/major-luggage-debacle-denver-airport-28054918</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TODO: add quiz as backup if class discussion or guest speaker fail</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 OR GUEST SPEAKER FAIL</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Name is Joshua </a:t>
            </a:r>
            <a:r>
              <a:rPr lang="en-US" dirty="0" err="1">
                <a:cs typeface="Calibri"/>
              </a:rPr>
              <a:t>Malcarne</a:t>
            </a:r>
          </a:p>
          <a:p>
            <a:r>
              <a:rPr lang="en-US" dirty="0">
                <a:cs typeface="Calibri"/>
              </a:rPr>
              <a:t>Today I'll be talking about reducing human bias in AI</a:t>
            </a:r>
          </a:p>
          <a:p>
            <a:r>
              <a:rPr lang="en-US" dirty="0">
                <a:cs typeface="Calibri"/>
              </a:rPr>
              <a:t>It is my opinion that *read conclusion*</a:t>
            </a:r>
          </a:p>
          <a:p>
            <a:r>
              <a:rPr lang="en-US" dirty="0">
                <a:cs typeface="Calibri"/>
              </a:rPr>
              <a:t>Today I'd like to talk a bit about how human bias in AI affects us, how we can reduce human bias in AI, and how we can ensure this reduction is carried out by the creators of such technologies</a:t>
            </a:r>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09140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pPr>
            <a:r>
              <a:rPr lang="en-US" dirty="0">
                <a:cs typeface="+mn-lt"/>
              </a:rPr>
              <a:t>As many of you from the last class may remember, facial recognition in law enforcement has been a very controversial topic in recent years</a:t>
            </a:r>
          </a:p>
          <a:p>
            <a:pPr>
              <a:lnSpc>
                <a:spcPct val="90000"/>
              </a:lnSpc>
              <a:spcBef>
                <a:spcPts val="1200"/>
              </a:spcBef>
            </a:pPr>
            <a:endParaRPr lang="en-US" dirty="0">
              <a:cs typeface="+mn-lt"/>
            </a:endParaRPr>
          </a:p>
          <a:p>
            <a:pPr marL="205740" indent="-205740">
              <a:lnSpc>
                <a:spcPct val="90000"/>
              </a:lnSpc>
              <a:spcBef>
                <a:spcPts val="1200"/>
              </a:spcBef>
              <a:buFont typeface="Arial"/>
              <a:buChar char="•"/>
            </a:pPr>
            <a:r>
              <a:rPr lang="en-US" dirty="0"/>
              <a:t>Human bias in AI is most prominent in facial recognition technology</a:t>
            </a:r>
            <a:endParaRPr lang="en-US" dirty="0">
              <a:cs typeface="Calibri"/>
            </a:endParaRPr>
          </a:p>
          <a:p>
            <a:pPr marL="205740" indent="-205740">
              <a:lnSpc>
                <a:spcPct val="90000"/>
              </a:lnSpc>
              <a:spcBef>
                <a:spcPts val="1200"/>
              </a:spcBef>
              <a:buFont typeface="Arial"/>
              <a:buChar char="•"/>
            </a:pPr>
            <a:endParaRPr lang="en-US" dirty="0"/>
          </a:p>
          <a:p>
            <a:pPr>
              <a:lnSpc>
                <a:spcPct val="90000"/>
              </a:lnSpc>
              <a:spcBef>
                <a:spcPts val="1200"/>
              </a:spcBef>
            </a:pPr>
            <a:r>
              <a:rPr lang="en-US" dirty="0">
                <a:cs typeface="Calibri"/>
              </a:rPr>
              <a:t>Currently, it also has the most negative effects due to it's related applications</a:t>
            </a:r>
          </a:p>
          <a:p>
            <a:pPr>
              <a:lnSpc>
                <a:spcPct val="90000"/>
              </a:lnSpc>
              <a:spcBef>
                <a:spcPts val="1200"/>
              </a:spcBef>
            </a:pPr>
            <a:endParaRPr lang="en-US" dirty="0"/>
          </a:p>
          <a:p>
            <a:pPr marL="205740" indent="-205740">
              <a:lnSpc>
                <a:spcPct val="90000"/>
              </a:lnSpc>
              <a:spcBef>
                <a:spcPts val="1200"/>
              </a:spcBef>
              <a:buFont typeface="Arial"/>
              <a:buChar char="•"/>
            </a:pPr>
            <a:r>
              <a:rPr lang="en-US" dirty="0"/>
              <a:t>Accuracy of these systems decreases white to black, male to female</a:t>
            </a:r>
            <a:endParaRPr lang="en-US" dirty="0">
              <a:cs typeface="Calibri"/>
            </a:endParaRPr>
          </a:p>
          <a:p>
            <a:pPr marL="205740" indent="-205740">
              <a:lnSpc>
                <a:spcPct val="90000"/>
              </a:lnSpc>
              <a:spcBef>
                <a:spcPts val="1200"/>
              </a:spcBef>
              <a:buFont typeface="Arial,Sans-Serif"/>
              <a:buChar char="•"/>
            </a:pPr>
            <a:r>
              <a:rPr lang="en-US" dirty="0"/>
              <a:t>As evidence for this, the 2018 "Gender Shades" project spearheaded by researchers at MIT and Stanford showed a 34.4% increase in error when identifying darker-skinned females as opposed to white males</a:t>
            </a:r>
            <a:endParaRPr lang="en-US" dirty="0">
              <a:cs typeface="Calibri"/>
            </a:endParaRPr>
          </a:p>
          <a:p>
            <a:pPr marL="205740" indent="-205740">
              <a:lnSpc>
                <a:spcPct val="90000"/>
              </a:lnSpc>
              <a:spcBef>
                <a:spcPts val="1200"/>
              </a:spcBef>
              <a:buFont typeface="Arial"/>
              <a:buChar char="•"/>
            </a:pPr>
            <a:r>
              <a:rPr lang="en-US" dirty="0"/>
              <a:t>National Institute of Standards and Technology confirmed these findings across 189 different algorithms</a:t>
            </a:r>
            <a:endParaRPr lang="en-US" dirty="0">
              <a:cs typeface="Calibri"/>
            </a:endParaRPr>
          </a:p>
          <a:p>
            <a:pPr marL="205740" indent="-205740">
              <a:lnSpc>
                <a:spcPct val="90000"/>
              </a:lnSpc>
              <a:spcBef>
                <a:spcPts val="1200"/>
              </a:spcBef>
              <a:buFont typeface="Arial"/>
              <a:buChar char="•"/>
            </a:pPr>
            <a:endParaRPr lang="en-US" dirty="0">
              <a:cs typeface="Calibri"/>
            </a:endParaRPr>
          </a:p>
          <a:p>
            <a:pPr>
              <a:lnSpc>
                <a:spcPct val="90000"/>
              </a:lnSpc>
              <a:spcBef>
                <a:spcPts val="1200"/>
              </a:spcBef>
            </a:pPr>
            <a:r>
              <a:rPr lang="en-US" dirty="0">
                <a:cs typeface="Calibri"/>
              </a:rPr>
              <a:t>It is absolutely unacceptable for error such as this to exist in a technology used to enforce law. </a:t>
            </a:r>
            <a:br>
              <a:rPr lang="en-US" dirty="0">
                <a:cs typeface="+mn-lt"/>
              </a:rPr>
            </a:br>
            <a:r>
              <a:rPr lang="en-US" dirty="0">
                <a:cs typeface="Calibri"/>
              </a:rPr>
              <a:t>It's prejudiced, gendered, and ironically inhumane</a:t>
            </a:r>
          </a:p>
          <a:p>
            <a:pPr>
              <a:lnSpc>
                <a:spcPct val="90000"/>
              </a:lnSpc>
              <a:spcBef>
                <a:spcPts val="1200"/>
              </a:spcBef>
            </a:pPr>
            <a:r>
              <a:rPr lang="en-US" dirty="0">
                <a:cs typeface="Calibri"/>
              </a:rPr>
              <a:t>If we want to use facial recognition technology not just for law enforcement, but for other applications as well, cutting down bias in FRT is surely the first step forward in order to ensure a more fair, equal, and unprejudiced system.</a:t>
            </a:r>
          </a:p>
          <a:p>
            <a:pPr>
              <a:lnSpc>
                <a:spcPct val="90000"/>
              </a:lnSpc>
              <a:spcBef>
                <a:spcPts val="1200"/>
              </a:spcBef>
            </a:pPr>
            <a:endParaRPr lang="en-US">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199233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pPr>
            <a:r>
              <a:rPr lang="en-US" dirty="0">
                <a:cs typeface="Calibri"/>
              </a:rPr>
              <a:t>Another application that contains human bias skewing the algorithm towards prejudice and gendering, while not at commonly discussed, is speech recognition</a:t>
            </a:r>
          </a:p>
          <a:p>
            <a:pPr>
              <a:lnSpc>
                <a:spcPct val="90000"/>
              </a:lnSpc>
              <a:spcBef>
                <a:spcPts val="1200"/>
              </a:spcBef>
            </a:pPr>
            <a:endParaRPr lang="en-US" dirty="0"/>
          </a:p>
          <a:p>
            <a:pPr marL="205740" indent="-205740">
              <a:lnSpc>
                <a:spcPct val="90000"/>
              </a:lnSpc>
              <a:spcBef>
                <a:spcPts val="1200"/>
              </a:spcBef>
              <a:buFont typeface="Arial"/>
              <a:buChar char="•"/>
            </a:pPr>
            <a:r>
              <a:rPr lang="en-US" dirty="0"/>
              <a:t>A study performed at Stanford University showed that error rates for speech recognition across 5 different algorithms almost doubled for black speakers</a:t>
            </a:r>
            <a:endParaRPr lang="en-US" dirty="0">
              <a:cs typeface="Calibri"/>
            </a:endParaRPr>
          </a:p>
          <a:p>
            <a:pPr marL="205740" indent="-205740">
              <a:lnSpc>
                <a:spcPct val="90000"/>
              </a:lnSpc>
              <a:spcBef>
                <a:spcPts val="1200"/>
              </a:spcBef>
              <a:buFont typeface="Arial"/>
              <a:buChar char="•"/>
            </a:pPr>
            <a:r>
              <a:rPr lang="en-US" dirty="0"/>
              <a:t>On average, the systems misunderstood 35% of words spoken by blacks but only 19% of those spoken by whites</a:t>
            </a:r>
            <a:endParaRPr lang="en-US" dirty="0">
              <a:cs typeface="Calibri"/>
            </a:endParaRPr>
          </a:p>
          <a:p>
            <a:pPr marL="205740" indent="-205740">
              <a:lnSpc>
                <a:spcPct val="90000"/>
              </a:lnSpc>
              <a:spcBef>
                <a:spcPts val="1200"/>
              </a:spcBef>
              <a:buFont typeface="Arial"/>
              <a:buChar char="•"/>
            </a:pPr>
            <a:r>
              <a:rPr lang="en-US" dirty="0"/>
              <a:t>Error rates were highest for African American men</a:t>
            </a:r>
            <a:endParaRPr lang="en-US" dirty="0">
              <a:cs typeface="Calibri"/>
            </a:endParaRPr>
          </a:p>
          <a:p>
            <a:pPr marL="205740" indent="-205740">
              <a:lnSpc>
                <a:spcPct val="90000"/>
              </a:lnSpc>
              <a:spcBef>
                <a:spcPts val="1200"/>
              </a:spcBef>
              <a:buFont typeface="Arial"/>
              <a:buChar char="•"/>
            </a:pPr>
            <a:r>
              <a:rPr lang="en-US" dirty="0"/>
              <a:t>This isn't just an issue of race: accents, vernacular, slang, and gender are all associated with increased error rates</a:t>
            </a:r>
          </a:p>
          <a:p>
            <a:pPr marL="205740" indent="-205740">
              <a:lnSpc>
                <a:spcPct val="90000"/>
              </a:lnSpc>
              <a:spcBef>
                <a:spcPts val="1200"/>
              </a:spcBef>
              <a:buFont typeface="Arial"/>
              <a:buChar char="•"/>
            </a:pPr>
            <a:endParaRPr lang="en-US" dirty="0">
              <a:cs typeface="Calibri"/>
            </a:endParaRPr>
          </a:p>
          <a:p>
            <a:pPr>
              <a:lnSpc>
                <a:spcPct val="90000"/>
              </a:lnSpc>
              <a:spcBef>
                <a:spcPts val="1200"/>
              </a:spcBef>
            </a:pPr>
            <a:r>
              <a:rPr lang="en-US" dirty="0">
                <a:cs typeface="Calibri"/>
              </a:rPr>
              <a:t>Some of you may be wondering, "it's speech recognition, how is this problem even comparable to that posed by facial recognition, which is used in law enforcement"</a:t>
            </a:r>
          </a:p>
          <a:p>
            <a:pPr>
              <a:lnSpc>
                <a:spcPct val="90000"/>
              </a:lnSpc>
              <a:spcBef>
                <a:spcPts val="1200"/>
              </a:spcBef>
            </a:pPr>
            <a:r>
              <a:rPr lang="en-US" dirty="0">
                <a:cs typeface="Calibri"/>
              </a:rPr>
              <a:t>Currently, it may not be, but the future is unsure. Perhaps eventually we'll see vocal profiling as a form of secondary identification, or something of the sort.</a:t>
            </a:r>
          </a:p>
          <a:p>
            <a:pPr>
              <a:lnSpc>
                <a:spcPct val="90000"/>
              </a:lnSpc>
              <a:spcBef>
                <a:spcPts val="1200"/>
              </a:spcBef>
            </a:pPr>
            <a:r>
              <a:rPr lang="en-US" dirty="0">
                <a:cs typeface="Calibri"/>
              </a:rPr>
              <a:t>Even then, new technologies and AI have so many different applications that small biases snowball into big issues</a:t>
            </a:r>
            <a:endParaRPr lang="en-US" dirty="0"/>
          </a:p>
          <a:p>
            <a:pPr>
              <a:lnSpc>
                <a:spcPct val="90000"/>
              </a:lnSpc>
              <a:spcBef>
                <a:spcPts val="1200"/>
              </a:spcBef>
            </a:pP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328121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2020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www.synopsys.com/automotive/autonomous-driving-levels.html" TargetMode="External"/><Relationship Id="rId3" Type="http://schemas.openxmlformats.org/officeDocument/2006/relationships/hyperlink" Target="https://www.bgsllaw.com/mchenry-county-lawyers/your-car-gets-hacked" TargetMode="External"/><Relationship Id="rId7" Type="http://schemas.openxmlformats.org/officeDocument/2006/relationships/hyperlink" Target="https://physicsworld.com/a/how-to-hack-a-self-driving-ca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thehackernews.com/2015/10/hack-car.html" TargetMode="External"/><Relationship Id="rId5" Type="http://schemas.openxmlformats.org/officeDocument/2006/relationships/hyperlink" Target="https://www.faegredrinker.com/en/insights/publications/2018/9/5-defenses-for-autonomous-vehicles-litigation" TargetMode="External"/><Relationship Id="rId4" Type="http://schemas.openxmlformats.org/officeDocument/2006/relationships/hyperlink" Target="https://www.classaction.com/self-driving-cars/lawsui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forbes.com/sites/lanceeliot/2021/08/25/serious-concerns-that-ai-self-driving-cars-cybersecurity-will-be-a-hacker-leak-like-an-open-sieve/" TargetMode="External"/><Relationship Id="rId2" Type="http://schemas.openxmlformats.org/officeDocument/2006/relationships/hyperlink" Target="https://www.statista.com/chart/13450/perceived-safety-of-self-driving-cars/" TargetMode="External"/><Relationship Id="rId1" Type="http://schemas.openxmlformats.org/officeDocument/2006/relationships/slideLayout" Target="../slideLayouts/slideLayout2.xml"/><Relationship Id="rId4" Type="http://schemas.openxmlformats.org/officeDocument/2006/relationships/hyperlink" Target="https://rmi.org/safe-self-driving-car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pbfcomics.com/19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marginalrevolution.com/marginalrevolution/2014/05/type-i-and-type-ii-errors-simplified.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youtube.com/watch?v=xx8f4x6C_KY" TargetMode="External"/><Relationship Id="rId5" Type="http://schemas.openxmlformats.org/officeDocument/2006/relationships/hyperlink" Target="https://www.youtube.com/watch?v=w3_0x6oaDmI" TargetMode="External"/><Relationship Id="rId4" Type="http://schemas.openxmlformats.org/officeDocument/2006/relationships/hyperlink" Target="https://xkcd.com/203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9</a:t>
            </a:r>
            <a:br>
              <a:rPr lang="en-US" dirty="0"/>
            </a:br>
            <a:r>
              <a:rPr lang="en-US" dirty="0"/>
              <a:t>Errors Failures Risks</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ea typeface="Cambria"/>
              </a:rPr>
              <a:t>Reducing Bias: Better Data Sets</a:t>
            </a:r>
          </a:p>
        </p:txBody>
      </p:sp>
      <p:sp>
        <p:nvSpPr>
          <p:cNvPr id="3" name="Content Placeholder 2"/>
          <p:cNvSpPr>
            <a:spLocks noGrp="1"/>
          </p:cNvSpPr>
          <p:nvPr>
            <p:ph sz="half" idx="1"/>
          </p:nvPr>
        </p:nvSpPr>
        <p:spPr>
          <a:xfrm>
            <a:off x="1667607" y="3763109"/>
            <a:ext cx="5726724" cy="1184030"/>
          </a:xfrm>
        </p:spPr>
        <p:txBody>
          <a:bodyPr vert="horz" lIns="91436" tIns="45718" rIns="91436" bIns="45718" rtlCol="0" anchor="t">
            <a:normAutofit fontScale="70000" lnSpcReduction="20000"/>
          </a:bodyPr>
          <a:lstStyle/>
          <a:p>
            <a:pPr marL="0" indent="0" algn="ctr">
              <a:buNone/>
            </a:pPr>
            <a:r>
              <a:rPr lang="en-US">
                <a:ea typeface="+mn-lt"/>
                <a:cs typeface="+mn-lt"/>
              </a:rPr>
              <a:t>Figure 3. "Transfer Learning" used on facial recognition technology [5]</a:t>
            </a:r>
          </a:p>
          <a:p>
            <a:pPr marL="205740" indent="-205740"/>
            <a:r>
              <a:rPr lang="en-US">
                <a:ea typeface="Cambria"/>
              </a:rPr>
              <a:t>Results show that diversity in training sets has a huge impact on AI bias</a:t>
            </a:r>
          </a:p>
          <a:p>
            <a:pPr marL="205740" indent="-205740"/>
            <a:r>
              <a:rPr lang="en-US">
                <a:ea typeface="Cambria"/>
              </a:rPr>
              <a:t>Bias was not eliminated, but significantly reduced</a:t>
            </a:r>
          </a:p>
          <a:p>
            <a:pPr marL="205740" indent="-205740"/>
            <a:r>
              <a:rPr lang="en-US">
                <a:ea typeface="Cambria"/>
              </a:rPr>
              <a:t>Training from scratch with balanced data sets would yield even less bias</a:t>
            </a:r>
          </a:p>
          <a:p>
            <a:pPr marL="205740" indent="-205740"/>
            <a:endParaRPr lang="en-US">
              <a:ea typeface="Cambria"/>
            </a:endParaRPr>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Joshua </a:t>
            </a:r>
            <a:r>
              <a:rPr lang="en-US" sz="1400" err="1">
                <a:latin typeface="+mj-lt"/>
              </a:rPr>
              <a:t>Malcarne</a:t>
            </a:r>
            <a:endParaRPr lang="en-US" err="1"/>
          </a:p>
        </p:txBody>
      </p:sp>
      <p:pic>
        <p:nvPicPr>
          <p:cNvPr id="8" name="Picture 8" descr="Chart, bar chart&#10;&#10;Description automatically generated">
            <a:extLst>
              <a:ext uri="{FF2B5EF4-FFF2-40B4-BE49-F238E27FC236}">
                <a16:creationId xmlns:a16="http://schemas.microsoft.com/office/drawing/2014/main" id="{CF32EC7D-F652-4ED4-B804-8306320F2E0D}"/>
              </a:ext>
            </a:extLst>
          </p:cNvPr>
          <p:cNvPicPr>
            <a:picLocks noChangeAspect="1"/>
          </p:cNvPicPr>
          <p:nvPr/>
        </p:nvPicPr>
        <p:blipFill>
          <a:blip r:embed="rId3"/>
          <a:stretch>
            <a:fillRect/>
          </a:stretch>
        </p:blipFill>
        <p:spPr>
          <a:xfrm>
            <a:off x="1667583" y="1126845"/>
            <a:ext cx="5814273" cy="2549980"/>
          </a:xfrm>
          <a:prstGeom prst="rect">
            <a:avLst/>
          </a:prstGeom>
        </p:spPr>
      </p:pic>
      <p:cxnSp>
        <p:nvCxnSpPr>
          <p:cNvPr id="4" name="Straight Arrow Connector 3">
            <a:extLst>
              <a:ext uri="{FF2B5EF4-FFF2-40B4-BE49-F238E27FC236}">
                <a16:creationId xmlns:a16="http://schemas.microsoft.com/office/drawing/2014/main" id="{23D8D556-5C9C-4F09-B32F-FF1FE00770E7}"/>
              </a:ext>
            </a:extLst>
          </p:cNvPr>
          <p:cNvCxnSpPr/>
          <p:nvPr/>
        </p:nvCxnSpPr>
        <p:spPr>
          <a:xfrm>
            <a:off x="4810856" y="1037492"/>
            <a:ext cx="1463918" cy="841130"/>
          </a:xfrm>
          <a:prstGeom prst="straightConnector1">
            <a:avLst/>
          </a:prstGeom>
          <a:ln w="190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1417845-423B-4144-A6F9-B274AC4C04D1}"/>
              </a:ext>
            </a:extLst>
          </p:cNvPr>
          <p:cNvCxnSpPr/>
          <p:nvPr/>
        </p:nvCxnSpPr>
        <p:spPr>
          <a:xfrm flipH="1">
            <a:off x="4776420" y="1033828"/>
            <a:ext cx="52753" cy="958361"/>
          </a:xfrm>
          <a:prstGeom prst="straightConnector1">
            <a:avLst/>
          </a:prstGeom>
          <a:ln w="190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D043231-43DD-4CBB-9071-BFE85920E759}"/>
              </a:ext>
            </a:extLst>
          </p:cNvPr>
          <p:cNvCxnSpPr/>
          <p:nvPr/>
        </p:nvCxnSpPr>
        <p:spPr>
          <a:xfrm flipH="1">
            <a:off x="3322025" y="1037492"/>
            <a:ext cx="1503485" cy="819149"/>
          </a:xfrm>
          <a:prstGeom prst="straightConnector1">
            <a:avLst/>
          </a:prstGeom>
          <a:ln w="190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361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2787"/>
            <a:ext cx="7772400" cy="914400"/>
          </a:xfrm>
        </p:spPr>
        <p:txBody>
          <a:bodyPr/>
          <a:lstStyle/>
          <a:p>
            <a:r>
              <a:rPr lang="en-US"/>
              <a:t>Reducing bias: gans</a:t>
            </a:r>
          </a:p>
        </p:txBody>
      </p:sp>
      <p:sp>
        <p:nvSpPr>
          <p:cNvPr id="3" name="Content Placeholder 2"/>
          <p:cNvSpPr>
            <a:spLocks noGrp="1"/>
          </p:cNvSpPr>
          <p:nvPr>
            <p:ph sz="half" idx="1"/>
          </p:nvPr>
        </p:nvSpPr>
        <p:spPr>
          <a:xfrm>
            <a:off x="685800" y="938209"/>
            <a:ext cx="7514491" cy="939116"/>
          </a:xfrm>
        </p:spPr>
        <p:txBody>
          <a:bodyPr vert="horz" lIns="91436" tIns="45718" rIns="91436" bIns="45718" rtlCol="0" anchor="t">
            <a:normAutofit fontScale="85000" lnSpcReduction="20000"/>
          </a:bodyPr>
          <a:lstStyle/>
          <a:p>
            <a:pPr marL="205740" indent="-205740"/>
            <a:r>
              <a:rPr lang="en-US">
                <a:ea typeface="+mn-lt"/>
                <a:cs typeface="+mn-lt"/>
              </a:rPr>
              <a:t>GANS: Generative Adversarial Networks</a:t>
            </a:r>
          </a:p>
          <a:p>
            <a:pPr marL="205740" indent="-205740"/>
            <a:r>
              <a:rPr lang="en-US">
                <a:ea typeface="Cambria"/>
              </a:rPr>
              <a:t>One algorithm generates, the other evaluates</a:t>
            </a:r>
          </a:p>
          <a:p>
            <a:pPr marL="205740" indent="-205740"/>
            <a:r>
              <a:rPr lang="en-US">
                <a:ea typeface="Cambria"/>
              </a:rPr>
              <a:t>Used to synthesize better datasets, removing human bias from the picture [1]</a:t>
            </a:r>
          </a:p>
          <a:p>
            <a:pPr marL="205740" indent="-205740"/>
            <a:endParaRPr lang="en-US">
              <a:ea typeface="Cambria"/>
            </a:endParaRPr>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Joshua </a:t>
            </a:r>
            <a:r>
              <a:rPr lang="en-US" sz="1400" err="1">
                <a:latin typeface="+mj-lt"/>
              </a:rPr>
              <a:t>Malcarne</a:t>
            </a:r>
            <a:endParaRPr lang="en-US" err="1"/>
          </a:p>
        </p:txBody>
      </p:sp>
      <p:pic>
        <p:nvPicPr>
          <p:cNvPr id="14" name="Picture 14" descr="A picture containing text, antenna&#10;&#10;Description automatically generated">
            <a:extLst>
              <a:ext uri="{FF2B5EF4-FFF2-40B4-BE49-F238E27FC236}">
                <a16:creationId xmlns:a16="http://schemas.microsoft.com/office/drawing/2014/main" id="{7FFC5112-97C3-47B1-A52B-5ACC21E9E695}"/>
              </a:ext>
            </a:extLst>
          </p:cNvPr>
          <p:cNvPicPr>
            <a:picLocks noChangeAspect="1"/>
          </p:cNvPicPr>
          <p:nvPr/>
        </p:nvPicPr>
        <p:blipFill>
          <a:blip r:embed="rId3"/>
          <a:stretch>
            <a:fillRect/>
          </a:stretch>
        </p:blipFill>
        <p:spPr>
          <a:xfrm>
            <a:off x="111517" y="1831333"/>
            <a:ext cx="5752177" cy="1540175"/>
          </a:xfrm>
          <a:prstGeom prst="rect">
            <a:avLst/>
          </a:prstGeom>
        </p:spPr>
      </p:pic>
      <p:pic>
        <p:nvPicPr>
          <p:cNvPr id="15" name="Picture 15" descr="Chart, line chart&#10;&#10;Description automatically generated">
            <a:extLst>
              <a:ext uri="{FF2B5EF4-FFF2-40B4-BE49-F238E27FC236}">
                <a16:creationId xmlns:a16="http://schemas.microsoft.com/office/drawing/2014/main" id="{45DC9729-3459-4333-84A1-570DBA1FE738}"/>
              </a:ext>
            </a:extLst>
          </p:cNvPr>
          <p:cNvPicPr>
            <a:picLocks noChangeAspect="1"/>
          </p:cNvPicPr>
          <p:nvPr/>
        </p:nvPicPr>
        <p:blipFill>
          <a:blip r:embed="rId4"/>
          <a:stretch>
            <a:fillRect/>
          </a:stretch>
        </p:blipFill>
        <p:spPr>
          <a:xfrm>
            <a:off x="112762" y="3371349"/>
            <a:ext cx="5753740" cy="1704166"/>
          </a:xfrm>
          <a:prstGeom prst="rect">
            <a:avLst/>
          </a:prstGeom>
        </p:spPr>
      </p:pic>
      <p:sp>
        <p:nvSpPr>
          <p:cNvPr id="20" name="Content Placeholder 2">
            <a:extLst>
              <a:ext uri="{FF2B5EF4-FFF2-40B4-BE49-F238E27FC236}">
                <a16:creationId xmlns:a16="http://schemas.microsoft.com/office/drawing/2014/main" id="{4B3C98E6-45DB-4D53-A212-48F7BC54CD34}"/>
              </a:ext>
            </a:extLst>
          </p:cNvPr>
          <p:cNvSpPr txBox="1">
            <a:spLocks/>
          </p:cNvSpPr>
          <p:nvPr/>
        </p:nvSpPr>
        <p:spPr>
          <a:xfrm>
            <a:off x="5363193" y="2301116"/>
            <a:ext cx="4232029" cy="597878"/>
          </a:xfrm>
          <a:prstGeom prst="rect">
            <a:avLst/>
          </a:prstGeom>
        </p:spPr>
        <p:txBody>
          <a:bodyPr vert="horz" lIns="91436" tIns="45718" rIns="91436" bIns="45718" rtlCol="0" anchor="t">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gn="ctr">
              <a:buNone/>
            </a:pPr>
            <a:r>
              <a:rPr lang="en-US">
                <a:ea typeface="Cambria"/>
              </a:rPr>
              <a:t>Figure 4. AI Predictions Graphed (Trained Without GAN Data) [1]</a:t>
            </a:r>
            <a:endParaRPr lang="en-US"/>
          </a:p>
          <a:p>
            <a:pPr marL="205740" indent="-205740"/>
            <a:endParaRPr lang="en-US">
              <a:ea typeface="Cambria"/>
            </a:endParaRPr>
          </a:p>
        </p:txBody>
      </p:sp>
      <p:sp>
        <p:nvSpPr>
          <p:cNvPr id="21" name="Content Placeholder 2">
            <a:extLst>
              <a:ext uri="{FF2B5EF4-FFF2-40B4-BE49-F238E27FC236}">
                <a16:creationId xmlns:a16="http://schemas.microsoft.com/office/drawing/2014/main" id="{0EFCE59E-FC63-4EA6-8C41-BA67024B9B3A}"/>
              </a:ext>
            </a:extLst>
          </p:cNvPr>
          <p:cNvSpPr txBox="1">
            <a:spLocks/>
          </p:cNvSpPr>
          <p:nvPr/>
        </p:nvSpPr>
        <p:spPr>
          <a:xfrm>
            <a:off x="5585386" y="3822976"/>
            <a:ext cx="3829050" cy="590552"/>
          </a:xfrm>
          <a:prstGeom prst="rect">
            <a:avLst/>
          </a:prstGeom>
        </p:spPr>
        <p:txBody>
          <a:bodyPr vert="horz" lIns="91436" tIns="45718" rIns="91436" bIns="45718" rtlCol="0" anchor="t">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gn="ctr">
              <a:buNone/>
            </a:pPr>
            <a:r>
              <a:rPr lang="en-US">
                <a:ea typeface="Cambria"/>
              </a:rPr>
              <a:t>Figure 5. AI Predictions Graphed (Trained With GAN Data) [1]</a:t>
            </a:r>
            <a:endParaRPr lang="en-US"/>
          </a:p>
          <a:p>
            <a:pPr marL="205740" indent="-205740"/>
            <a:endParaRPr lang="en-US">
              <a:ea typeface="Cambria"/>
            </a:endParaRPr>
          </a:p>
        </p:txBody>
      </p:sp>
      <p:cxnSp>
        <p:nvCxnSpPr>
          <p:cNvPr id="4" name="Straight Arrow Connector 3">
            <a:extLst>
              <a:ext uri="{FF2B5EF4-FFF2-40B4-BE49-F238E27FC236}">
                <a16:creationId xmlns:a16="http://schemas.microsoft.com/office/drawing/2014/main" id="{C50BDADB-9198-47D9-8C40-D8E0182E2A95}"/>
              </a:ext>
            </a:extLst>
          </p:cNvPr>
          <p:cNvCxnSpPr/>
          <p:nvPr/>
        </p:nvCxnSpPr>
        <p:spPr>
          <a:xfrm>
            <a:off x="5323743" y="2327030"/>
            <a:ext cx="5861" cy="2101359"/>
          </a:xfrm>
          <a:prstGeom prst="straightConnector1">
            <a:avLst/>
          </a:prstGeom>
          <a:ln w="19050">
            <a:solidFill>
              <a:srgbClr val="0070C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6235FE1-0F7C-4A79-8D9A-66F8BEB3F453}"/>
              </a:ext>
            </a:extLst>
          </p:cNvPr>
          <p:cNvCxnSpPr>
            <a:cxnSpLocks/>
          </p:cNvCxnSpPr>
          <p:nvPr/>
        </p:nvCxnSpPr>
        <p:spPr>
          <a:xfrm>
            <a:off x="531935" y="2319703"/>
            <a:ext cx="5861" cy="2101359"/>
          </a:xfrm>
          <a:prstGeom prst="straightConnector1">
            <a:avLst/>
          </a:prstGeom>
          <a:ln w="19050">
            <a:solidFill>
              <a:srgbClr val="0070C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2DB41D7-D607-48CE-91EB-E11EC6816B97}"/>
              </a:ext>
            </a:extLst>
          </p:cNvPr>
          <p:cNvCxnSpPr>
            <a:cxnSpLocks/>
          </p:cNvCxnSpPr>
          <p:nvPr/>
        </p:nvCxnSpPr>
        <p:spPr>
          <a:xfrm>
            <a:off x="2927838" y="2297722"/>
            <a:ext cx="5861" cy="2101359"/>
          </a:xfrm>
          <a:prstGeom prst="straightConnector1">
            <a:avLst/>
          </a:prstGeom>
          <a:ln w="19050">
            <a:solidFill>
              <a:srgbClr val="0070C0"/>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441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19" y="369277"/>
            <a:ext cx="7772400" cy="914400"/>
          </a:xfrm>
        </p:spPr>
        <p:txBody>
          <a:bodyPr/>
          <a:lstStyle/>
          <a:p>
            <a:r>
              <a:rPr lang="en-US"/>
              <a:t>Lack of regulation</a:t>
            </a:r>
          </a:p>
        </p:txBody>
      </p:sp>
      <p:sp>
        <p:nvSpPr>
          <p:cNvPr id="3" name="Content Placeholder 2"/>
          <p:cNvSpPr>
            <a:spLocks noGrp="1"/>
          </p:cNvSpPr>
          <p:nvPr>
            <p:ph sz="half" idx="1"/>
          </p:nvPr>
        </p:nvSpPr>
        <p:spPr>
          <a:xfrm>
            <a:off x="473320" y="1132743"/>
            <a:ext cx="3733800" cy="3367453"/>
          </a:xfrm>
        </p:spPr>
        <p:txBody>
          <a:bodyPr vert="horz" lIns="91436" tIns="45718" rIns="91436" bIns="45718" rtlCol="0" anchor="t">
            <a:normAutofit fontScale="92500"/>
          </a:bodyPr>
          <a:lstStyle/>
          <a:p>
            <a:pPr marL="205740" indent="-205740"/>
            <a:endParaRPr lang="en-US" dirty="0">
              <a:ea typeface="+mn-lt"/>
              <a:cs typeface="+mn-lt"/>
            </a:endParaRPr>
          </a:p>
          <a:p>
            <a:pPr marL="205740" indent="-205740"/>
            <a:r>
              <a:rPr lang="en-US"/>
              <a:t>There is a concerning lack of regulation of AI at the state level [3]</a:t>
            </a:r>
            <a:br>
              <a:rPr lang="en-US" dirty="0"/>
            </a:br>
            <a:endParaRPr lang="en-US" dirty="0"/>
          </a:p>
          <a:p>
            <a:pPr marL="205740" indent="-205740"/>
            <a:r>
              <a:rPr lang="en-US"/>
              <a:t>There is even less regulation of AI at the federal level</a:t>
            </a:r>
            <a:br>
              <a:rPr lang="en-US" dirty="0">
                <a:ea typeface="Cambria"/>
              </a:rPr>
            </a:br>
            <a:endParaRPr lang="en-US" dirty="0">
              <a:ea typeface="Cambria"/>
            </a:endParaRPr>
          </a:p>
          <a:p>
            <a:pPr marL="205740" indent="-205740"/>
            <a:r>
              <a:rPr lang="en-US"/>
              <a:t>Laws regulating the </a:t>
            </a:r>
            <a:r>
              <a:rPr lang="en-US">
                <a:ea typeface="+mn-lt"/>
                <a:cs typeface="+mn-lt"/>
              </a:rPr>
              <a:t>accreditation</a:t>
            </a:r>
            <a:r>
              <a:rPr lang="en-US" dirty="0"/>
              <a:t> </a:t>
            </a:r>
            <a:r>
              <a:rPr lang="en-US"/>
              <a:t>of AI technologies should be enacted in order to set standards of acceptability </a:t>
            </a:r>
            <a:br>
              <a:rPr lang="en-US" dirty="0"/>
            </a:br>
            <a:endParaRPr lang="en-US">
              <a:ea typeface="Cambria"/>
            </a:endParaRPr>
          </a:p>
          <a:p>
            <a:pPr marL="205740" indent="-205740"/>
            <a:endParaRPr lang="en-US">
              <a:ea typeface="+mn-lt"/>
              <a:cs typeface="+mn-lt"/>
            </a:endParaRPr>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Joshua </a:t>
            </a:r>
            <a:r>
              <a:rPr lang="en-US" sz="1400" err="1">
                <a:latin typeface="+mj-lt"/>
              </a:rPr>
              <a:t>Malcarne</a:t>
            </a:r>
            <a:endParaRPr lang="en-US" err="1"/>
          </a:p>
        </p:txBody>
      </p:sp>
      <p:pic>
        <p:nvPicPr>
          <p:cNvPr id="8" name="Picture 8" descr="Diagram&#10;&#10;Description automatically generated">
            <a:extLst>
              <a:ext uri="{FF2B5EF4-FFF2-40B4-BE49-F238E27FC236}">
                <a16:creationId xmlns:a16="http://schemas.microsoft.com/office/drawing/2014/main" id="{B987D9D0-26FD-493C-8C30-F89176691D6C}"/>
              </a:ext>
            </a:extLst>
          </p:cNvPr>
          <p:cNvPicPr>
            <a:picLocks noChangeAspect="1"/>
          </p:cNvPicPr>
          <p:nvPr/>
        </p:nvPicPr>
        <p:blipFill>
          <a:blip r:embed="rId3"/>
          <a:stretch>
            <a:fillRect/>
          </a:stretch>
        </p:blipFill>
        <p:spPr>
          <a:xfrm>
            <a:off x="4358055" y="1286607"/>
            <a:ext cx="4355122" cy="3266341"/>
          </a:xfrm>
          <a:prstGeom prst="rect">
            <a:avLst/>
          </a:prstGeom>
        </p:spPr>
      </p:pic>
      <p:sp>
        <p:nvSpPr>
          <p:cNvPr id="12" name="Content Placeholder 2">
            <a:extLst>
              <a:ext uri="{FF2B5EF4-FFF2-40B4-BE49-F238E27FC236}">
                <a16:creationId xmlns:a16="http://schemas.microsoft.com/office/drawing/2014/main" id="{BEF0A55E-DF49-495E-8899-B00E09194685}"/>
              </a:ext>
            </a:extLst>
          </p:cNvPr>
          <p:cNvSpPr txBox="1">
            <a:spLocks/>
          </p:cNvSpPr>
          <p:nvPr/>
        </p:nvSpPr>
        <p:spPr>
          <a:xfrm>
            <a:off x="4824048" y="4201258"/>
            <a:ext cx="3726474" cy="729761"/>
          </a:xfrm>
          <a:prstGeom prst="rect">
            <a:avLst/>
          </a:prstGeom>
        </p:spPr>
        <p:txBody>
          <a:bodyPr vert="horz" lIns="91436" tIns="45718" rIns="91436" bIns="45718" rtlCol="0" anchor="t">
            <a:normAutofit lnSpcReduction="1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205740" indent="-205740" algn="ctr"/>
            <a:endParaRPr lang="en-US" dirty="0">
              <a:ea typeface="+mn-lt"/>
              <a:cs typeface="+mn-lt"/>
            </a:endParaRPr>
          </a:p>
          <a:p>
            <a:pPr marL="0" indent="0" algn="ctr">
              <a:buNone/>
            </a:pPr>
            <a:r>
              <a:rPr lang="en-US">
                <a:ea typeface="Cambria"/>
              </a:rPr>
              <a:t>Figure 6. Concerning Statistics [3]</a:t>
            </a:r>
            <a:endParaRPr lang="en-US" dirty="0">
              <a:ea typeface="Cambria"/>
            </a:endParaRPr>
          </a:p>
          <a:p>
            <a:pPr marL="205740" indent="-205740" algn="ctr"/>
            <a:endParaRPr lang="en-US">
              <a:ea typeface="+mn-lt"/>
              <a:cs typeface="+mn-lt"/>
            </a:endParaRPr>
          </a:p>
        </p:txBody>
      </p:sp>
    </p:spTree>
    <p:extLst>
      <p:ext uri="{BB962C8B-B14F-4D97-AF65-F5344CB8AC3E}">
        <p14:creationId xmlns:p14="http://schemas.microsoft.com/office/powerpoint/2010/main" val="3471155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p:txBody>
          <a:bodyPr vert="horz" lIns="91440" tIns="45718" rIns="91436" bIns="45718" rtlCol="0" anchor="t">
            <a:normAutofit fontScale="62500" lnSpcReduction="20000"/>
          </a:bodyPr>
          <a:lstStyle/>
          <a:p>
            <a:pPr marL="205740" indent="-205740">
              <a:buNone/>
            </a:pPr>
            <a:r>
              <a:rPr lang="en-US" dirty="0">
                <a:ea typeface="+mn-lt"/>
                <a:cs typeface="+mn-lt"/>
              </a:rPr>
              <a:t>[1] </a:t>
            </a:r>
            <a:r>
              <a:rPr lang="en-US" err="1">
                <a:ea typeface="+mn-lt"/>
                <a:cs typeface="+mn-lt"/>
              </a:rPr>
              <a:t>Abusitta</a:t>
            </a:r>
            <a:r>
              <a:rPr lang="en-US">
                <a:ea typeface="+mn-lt"/>
                <a:cs typeface="+mn-lt"/>
              </a:rPr>
              <a:t>, Adel, "Generative Adversarial Networks for Mitigating Biases in Machine Learning</a:t>
            </a:r>
            <a:br>
              <a:rPr lang="en-US" dirty="0">
                <a:ea typeface="+mn-lt"/>
                <a:cs typeface="+mn-lt"/>
              </a:rPr>
            </a:br>
            <a:r>
              <a:rPr lang="en-US">
                <a:ea typeface="+mn-lt"/>
                <a:cs typeface="+mn-lt"/>
              </a:rPr>
              <a:t>        Systems", (ECAI, 2020), http://ecai2020.eu/papers/348_paper.pdf (21 Sept. 2021)</a:t>
            </a:r>
            <a:endParaRPr lang="en-US"/>
          </a:p>
          <a:p>
            <a:pPr marL="0" indent="0">
              <a:buNone/>
            </a:pPr>
            <a:r>
              <a:rPr lang="en-US" dirty="0">
                <a:ea typeface="+mn-lt"/>
                <a:cs typeface="+mn-lt"/>
              </a:rPr>
              <a:t>[2]</a:t>
            </a:r>
            <a:r>
              <a:rPr lang="en-US" dirty="0"/>
              <a:t> </a:t>
            </a:r>
            <a:r>
              <a:rPr lang="en-US" dirty="0">
                <a:ea typeface="+mn-lt"/>
                <a:cs typeface="+mn-lt"/>
              </a:rPr>
              <a:t>Andrews, Edmund, "Stanford researchers find that automated speech recognition is more likely to</a:t>
            </a:r>
            <a:br>
              <a:rPr lang="en-US" dirty="0">
                <a:ea typeface="+mn-lt"/>
                <a:cs typeface="+mn-lt"/>
              </a:rPr>
            </a:br>
            <a:r>
              <a:rPr lang="en-US" dirty="0">
                <a:ea typeface="+mn-lt"/>
                <a:cs typeface="+mn-lt"/>
              </a:rPr>
              <a:t>             misinterpret black speakers", (Stanford News, 23 Mar. 2020), </a:t>
            </a:r>
            <a:br>
              <a:rPr lang="en-US" dirty="0">
                <a:ea typeface="+mn-lt"/>
                <a:cs typeface="+mn-lt"/>
              </a:rPr>
            </a:br>
            <a:r>
              <a:rPr lang="en-US">
                <a:ea typeface="+mn-lt"/>
                <a:cs typeface="+mn-lt"/>
              </a:rPr>
              <a:t>             https://news.stanford.edu/2020/03/23/automated-speech-recognition-less-accurate-blacks/ </a:t>
            </a:r>
            <a:br>
              <a:rPr lang="en-US" dirty="0">
                <a:ea typeface="+mn-lt"/>
                <a:cs typeface="+mn-lt"/>
              </a:rPr>
            </a:br>
            <a:r>
              <a:rPr lang="en-US">
                <a:ea typeface="+mn-lt"/>
                <a:cs typeface="+mn-lt"/>
              </a:rPr>
              <a:t>             (20 </a:t>
            </a:r>
            <a:r>
              <a:rPr lang="en-US" dirty="0">
                <a:ea typeface="+mn-lt"/>
                <a:cs typeface="+mn-lt"/>
              </a:rPr>
              <a:t>Sept. 2021) </a:t>
            </a:r>
            <a:endParaRPr lang="en-US" dirty="0">
              <a:ea typeface="Cambria"/>
            </a:endParaRPr>
          </a:p>
          <a:p>
            <a:pPr marL="0" indent="0">
              <a:buNone/>
            </a:pPr>
            <a:r>
              <a:rPr lang="en-US" dirty="0">
                <a:ea typeface="+mn-lt"/>
                <a:cs typeface="+mn-lt"/>
              </a:rPr>
              <a:t>[3] "Legislation Related to Artificial Intelligence", (NCSL, 2021), </a:t>
            </a:r>
            <a:br>
              <a:rPr lang="en-US" dirty="0">
                <a:ea typeface="Cambria"/>
              </a:rPr>
            </a:br>
            <a:r>
              <a:rPr lang="en-US">
                <a:ea typeface="Cambria"/>
              </a:rPr>
              <a:t>             https://www.ncsl.org/research/telecommunications-and-information-technology/2020-</a:t>
            </a:r>
            <a:br>
              <a:rPr lang="en-US" dirty="0">
                <a:ea typeface="Cambria"/>
              </a:rPr>
            </a:br>
            <a:r>
              <a:rPr lang="en-US">
                <a:ea typeface="Cambria"/>
              </a:rPr>
              <a:t>             legislation- related-to-artificial-intelligence.aspx (20 Sept. 2021) </a:t>
            </a:r>
            <a:endParaRPr lang="en-US"/>
          </a:p>
          <a:p>
            <a:pPr marL="0" indent="0">
              <a:buNone/>
            </a:pPr>
            <a:r>
              <a:rPr lang="en-US" dirty="0"/>
              <a:t>[4] Najibi, Alex, "Racial Discrimination in Face Recognition Technology", (Harvard University, 24 Oct. 2020), </a:t>
            </a:r>
            <a:br>
              <a:rPr lang="en-US" dirty="0"/>
            </a:br>
            <a:r>
              <a:rPr lang="en-US"/>
              <a:t>             https://sitn.hms.harvard.edu/flash/2020/racial-discrimination-in-face-recognition-technology/ </a:t>
            </a:r>
            <a:br>
              <a:rPr lang="en-US" dirty="0"/>
            </a:br>
            <a:r>
              <a:rPr lang="en-US"/>
              <a:t>             (20 </a:t>
            </a:r>
            <a:r>
              <a:rPr lang="en-US" dirty="0"/>
              <a:t>Sept. 2021) </a:t>
            </a:r>
            <a:br>
              <a:rPr lang="en-US" dirty="0"/>
            </a:br>
            <a:endParaRPr lang="en-US">
              <a:ea typeface="+mn-lt"/>
              <a:cs typeface="+mn-lt"/>
            </a:endParaRPr>
          </a:p>
          <a:p>
            <a:pPr marL="0" indent="0">
              <a:buNone/>
            </a:pPr>
            <a:r>
              <a:rPr lang="en-US" dirty="0"/>
              <a:t>[5] </a:t>
            </a:r>
            <a:r>
              <a:rPr lang="en-US" dirty="0">
                <a:ea typeface="+mn-lt"/>
                <a:cs typeface="+mn-lt"/>
              </a:rPr>
              <a:t>Tian, Jinhua, et al., “Multidimensional Face Representation in a Deep Convolutional Neural Network</a:t>
            </a:r>
            <a:br>
              <a:rPr lang="en-US" dirty="0">
                <a:ea typeface="+mn-lt"/>
                <a:cs typeface="+mn-lt"/>
              </a:rPr>
            </a:br>
            <a:r>
              <a:rPr lang="en-US" dirty="0">
                <a:ea typeface="+mn-lt"/>
                <a:cs typeface="+mn-lt"/>
              </a:rPr>
              <a:t>             Reveals the Mechanism Underlying AI Racism”, (Frontiers, 10 Mar. 2021), </a:t>
            </a:r>
            <a:br>
              <a:rPr lang="en-US" dirty="0">
                <a:ea typeface="+mn-lt"/>
                <a:cs typeface="+mn-lt"/>
              </a:rPr>
            </a:br>
            <a:r>
              <a:rPr lang="en-US">
                <a:ea typeface="+mn-lt"/>
                <a:cs typeface="+mn-lt"/>
              </a:rPr>
              <a:t>             https://www.frontiersin.org/articles/10.3389/fncom.2021.620281/full (20 Sept. 2021)</a:t>
            </a:r>
            <a:r>
              <a:rPr lang="en-US" dirty="0"/>
              <a:t> </a:t>
            </a:r>
            <a:endParaRPr lang="en-US" dirty="0">
              <a:ea typeface="Cambria"/>
            </a:endParaRPr>
          </a:p>
        </p:txBody>
      </p:sp>
      <p:sp>
        <p:nvSpPr>
          <p:cNvPr id="4" name="Footer Placeholder 3"/>
          <p:cNvSpPr>
            <a:spLocks noGrp="1"/>
          </p:cNvSpPr>
          <p:nvPr>
            <p:ph type="ftr" sz="quarter" idx="11"/>
          </p:nvPr>
        </p:nvSpPr>
        <p:spPr/>
        <p:txBody>
          <a:bodyPr/>
          <a:lstStyle/>
          <a:p>
            <a:r>
              <a:rPr lang="sk-SK"/>
              <a:t>© 2021 </a:t>
            </a:r>
            <a:r>
              <a:rPr lang="sk-SK" err="1"/>
              <a:t>Keith</a:t>
            </a:r>
            <a:r>
              <a:rPr lang="sk-SK"/>
              <a:t> A. </a:t>
            </a:r>
            <a:r>
              <a:rPr lang="sk-SK" err="1"/>
              <a:t>Pray</a:t>
            </a:r>
            <a:endParaRPr lang="en-US" err="1"/>
          </a:p>
        </p:txBody>
      </p:sp>
      <p:sp>
        <p:nvSpPr>
          <p:cNvPr id="5" name="Slide Number Placeholder 4"/>
          <p:cNvSpPr>
            <a:spLocks noGrp="1"/>
          </p:cNvSpPr>
          <p:nvPr>
            <p:ph type="sldNum" sz="quarter" idx="12"/>
          </p:nvPr>
        </p:nvSpPr>
        <p:spPr/>
        <p:txBody>
          <a:bodyPr/>
          <a:lstStyle/>
          <a:p>
            <a:fld id="{A2A17EAB-8B51-5C40-8776-6683E51FA7A0}" type="slidenum">
              <a:rPr lang="en-US" dirty="0" smtClean="0"/>
              <a:t>13</a:t>
            </a:fld>
            <a:endParaRPr lang="en-US"/>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Joshua </a:t>
            </a:r>
            <a:r>
              <a:rPr lang="en-US" sz="1400" err="1">
                <a:latin typeface="+mj-lt"/>
              </a:rPr>
              <a:t>Malcarne</a:t>
            </a:r>
            <a:endParaRPr lang="en-US" sz="1400" err="1">
              <a:solidFill>
                <a:schemeClr val="tx1"/>
              </a:solidFill>
              <a:latin typeface="+mj-lt"/>
            </a:endParaRPr>
          </a:p>
        </p:txBody>
      </p:sp>
    </p:spTree>
    <p:extLst>
      <p:ext uri="{BB962C8B-B14F-4D97-AF65-F5344CB8AC3E}">
        <p14:creationId xmlns:p14="http://schemas.microsoft.com/office/powerpoint/2010/main" val="3001522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914400" y="1143000"/>
            <a:ext cx="7315200" cy="1494448"/>
          </a:xfrm>
          <a:prstGeom prst="rect">
            <a:avLst/>
          </a:prstGeom>
          <a:noFill/>
          <a:ln>
            <a:noFill/>
          </a:ln>
        </p:spPr>
        <p:txBody>
          <a:bodyPr spcFirstLastPara="1" wrap="square" lIns="91425" tIns="45700" rIns="91425" bIns="45700" anchor="b" anchorCtr="0">
            <a:noAutofit/>
          </a:bodyPr>
          <a:lstStyle/>
          <a:p>
            <a:pPr marL="0" lvl="0" indent="0" algn="ctr" rtl="0">
              <a:lnSpc>
                <a:spcPct val="80000"/>
              </a:lnSpc>
              <a:spcBef>
                <a:spcPts val="0"/>
              </a:spcBef>
              <a:spcAft>
                <a:spcPts val="0"/>
              </a:spcAft>
              <a:buClr>
                <a:schemeClr val="lt1"/>
              </a:buClr>
              <a:buSzPts val="3300"/>
              <a:buFont typeface="Cambria"/>
              <a:buNone/>
            </a:pPr>
            <a:r>
              <a:rPr lang="en-US"/>
              <a:t>Blame the Car?</a:t>
            </a:r>
            <a:endParaRPr/>
          </a:p>
        </p:txBody>
      </p:sp>
      <p:sp>
        <p:nvSpPr>
          <p:cNvPr id="92" name="Google Shape;92;p14"/>
          <p:cNvSpPr txBox="1">
            <a:spLocks noGrp="1"/>
          </p:cNvSpPr>
          <p:nvPr>
            <p:ph type="body" idx="1"/>
          </p:nvPr>
        </p:nvSpPr>
        <p:spPr>
          <a:xfrm>
            <a:off x="914400" y="2724150"/>
            <a:ext cx="7315200" cy="762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90"/>
              <a:buNone/>
            </a:pPr>
            <a:r>
              <a:rPr lang="en-US"/>
              <a:t>Brianna Sahagian</a:t>
            </a:r>
            <a:endParaRPr/>
          </a:p>
        </p:txBody>
      </p:sp>
      <p:sp>
        <p:nvSpPr>
          <p:cNvPr id="93" name="Google Shape;93;p14"/>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94" name="Google Shape;94;p14"/>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530886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275050" y="372325"/>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sz="2600"/>
              <a:t>Levels of Autonomy</a:t>
            </a:r>
            <a:endParaRPr sz="2600"/>
          </a:p>
        </p:txBody>
      </p:sp>
      <p:sp>
        <p:nvSpPr>
          <p:cNvPr id="101" name="Google Shape;101;p15"/>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02" name="Google Shape;102;p15"/>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103" name="Google Shape;103;p15"/>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Brianna Sahagian</a:t>
            </a:r>
            <a:endParaRPr/>
          </a:p>
        </p:txBody>
      </p:sp>
      <p:pic>
        <p:nvPicPr>
          <p:cNvPr id="104" name="Google Shape;104;p15"/>
          <p:cNvPicPr preferRelativeResize="0"/>
          <p:nvPr/>
        </p:nvPicPr>
        <p:blipFill>
          <a:blip r:embed="rId3">
            <a:alphaModFix/>
          </a:blip>
          <a:stretch>
            <a:fillRect/>
          </a:stretch>
        </p:blipFill>
        <p:spPr>
          <a:xfrm>
            <a:off x="146900" y="1286725"/>
            <a:ext cx="4859650" cy="2915800"/>
          </a:xfrm>
          <a:prstGeom prst="rect">
            <a:avLst/>
          </a:prstGeom>
          <a:noFill/>
          <a:ln>
            <a:noFill/>
          </a:ln>
        </p:spPr>
      </p:pic>
      <p:sp>
        <p:nvSpPr>
          <p:cNvPr id="105" name="Google Shape;105;p15"/>
          <p:cNvSpPr txBox="1"/>
          <p:nvPr/>
        </p:nvSpPr>
        <p:spPr>
          <a:xfrm>
            <a:off x="754975" y="4235875"/>
            <a:ext cx="3816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chemeClr val="lt1"/>
                </a:solidFill>
                <a:latin typeface="Cambria"/>
                <a:ea typeface="Cambria"/>
                <a:cs typeface="Cambria"/>
                <a:sym typeface="Cambria"/>
              </a:rPr>
              <a:t>Levels of Autonomy system by SAE provides a framework for driverless car programming</a:t>
            </a:r>
            <a:endParaRPr sz="1200">
              <a:solidFill>
                <a:schemeClr val="lt1"/>
              </a:solidFill>
              <a:latin typeface="Cambria"/>
              <a:ea typeface="Cambria"/>
              <a:cs typeface="Cambria"/>
              <a:sym typeface="Cambria"/>
            </a:endParaRPr>
          </a:p>
        </p:txBody>
      </p:sp>
      <p:sp>
        <p:nvSpPr>
          <p:cNvPr id="106" name="Google Shape;106;p15"/>
          <p:cNvSpPr txBox="1">
            <a:spLocks noGrp="1"/>
          </p:cNvSpPr>
          <p:nvPr>
            <p:ph type="body" idx="1"/>
          </p:nvPr>
        </p:nvSpPr>
        <p:spPr>
          <a:xfrm>
            <a:off x="4828525" y="973100"/>
            <a:ext cx="4435800" cy="3731100"/>
          </a:xfrm>
          <a:prstGeom prst="rect">
            <a:avLst/>
          </a:prstGeom>
          <a:noFill/>
          <a:ln>
            <a:noFill/>
          </a:ln>
        </p:spPr>
        <p:txBody>
          <a:bodyPr spcFirstLastPara="1" wrap="square" lIns="91425" tIns="45700" rIns="91425" bIns="45700" anchor="t" anchorCtr="0">
            <a:noAutofit/>
          </a:bodyPr>
          <a:lstStyle/>
          <a:p>
            <a:pPr marL="457200" lvl="0" indent="-331470" algn="l" rtl="0">
              <a:lnSpc>
                <a:spcPct val="115000"/>
              </a:lnSpc>
              <a:spcBef>
                <a:spcPts val="0"/>
              </a:spcBef>
              <a:spcAft>
                <a:spcPts val="0"/>
              </a:spcAft>
              <a:buSzPts val="1620"/>
              <a:buChar char="•"/>
            </a:pPr>
            <a:r>
              <a:rPr lang="en-US"/>
              <a:t>Levels 0-5</a:t>
            </a:r>
            <a:endParaRPr/>
          </a:p>
          <a:p>
            <a:pPr marL="914400" lvl="0" indent="-330200" algn="l" rtl="0">
              <a:lnSpc>
                <a:spcPct val="115000"/>
              </a:lnSpc>
              <a:spcBef>
                <a:spcPts val="0"/>
              </a:spcBef>
              <a:spcAft>
                <a:spcPts val="0"/>
              </a:spcAft>
              <a:buSzPts val="1600"/>
              <a:buChar char="-"/>
            </a:pPr>
            <a:r>
              <a:rPr lang="en-US" sz="1600"/>
              <a:t>Level 0: sounds warnings/helps in emergencies only [5]</a:t>
            </a:r>
            <a:endParaRPr sz="1600"/>
          </a:p>
          <a:p>
            <a:pPr marL="914400" lvl="0" indent="-330200" algn="l" rtl="0">
              <a:lnSpc>
                <a:spcPct val="115000"/>
              </a:lnSpc>
              <a:spcBef>
                <a:spcPts val="0"/>
              </a:spcBef>
              <a:spcAft>
                <a:spcPts val="0"/>
              </a:spcAft>
              <a:buSzPts val="1600"/>
              <a:buChar char="-"/>
            </a:pPr>
            <a:r>
              <a:rPr lang="en-US" sz="1600"/>
              <a:t>Level 5: no human control [5]</a:t>
            </a:r>
            <a:endParaRPr sz="1600"/>
          </a:p>
          <a:p>
            <a:pPr marL="914400" lvl="0" indent="-330200" algn="l" rtl="0">
              <a:lnSpc>
                <a:spcPct val="115000"/>
              </a:lnSpc>
              <a:spcBef>
                <a:spcPts val="0"/>
              </a:spcBef>
              <a:spcAft>
                <a:spcPts val="0"/>
              </a:spcAft>
              <a:buSzPts val="1600"/>
              <a:buChar char="-"/>
            </a:pPr>
            <a:r>
              <a:rPr lang="en-US" sz="1600"/>
              <a:t>Highest level current vehicles: Level 4 [6]</a:t>
            </a:r>
            <a:endParaRPr sz="1600"/>
          </a:p>
          <a:p>
            <a:pPr marL="0" lvl="0" indent="0" algn="l" rtl="0">
              <a:lnSpc>
                <a:spcPct val="115000"/>
              </a:lnSpc>
              <a:spcBef>
                <a:spcPts val="0"/>
              </a:spcBef>
              <a:spcAft>
                <a:spcPts val="0"/>
              </a:spcAft>
              <a:buNone/>
            </a:pPr>
            <a:endParaRPr/>
          </a:p>
          <a:p>
            <a:pPr marL="457200" lvl="0" indent="-331470" algn="l" rtl="0">
              <a:lnSpc>
                <a:spcPct val="115000"/>
              </a:lnSpc>
              <a:spcBef>
                <a:spcPts val="0"/>
              </a:spcBef>
              <a:spcAft>
                <a:spcPts val="0"/>
              </a:spcAft>
              <a:buSzPts val="1620"/>
              <a:buChar char="•"/>
            </a:pPr>
            <a:r>
              <a:rPr lang="en-US"/>
              <a:t>Across levels 0-4 of autonomy</a:t>
            </a:r>
            <a:endParaRPr/>
          </a:p>
          <a:p>
            <a:pPr marL="914400" lvl="0" indent="-330200" algn="l" rtl="0">
              <a:lnSpc>
                <a:spcPct val="115000"/>
              </a:lnSpc>
              <a:spcBef>
                <a:spcPts val="0"/>
              </a:spcBef>
              <a:spcAft>
                <a:spcPts val="0"/>
              </a:spcAft>
              <a:buSzPts val="1600"/>
              <a:buChar char="-"/>
            </a:pPr>
            <a:r>
              <a:rPr lang="en-US" sz="1600"/>
              <a:t>Require failsafe for human control [7]</a:t>
            </a:r>
            <a:endParaRPr sz="1600"/>
          </a:p>
          <a:p>
            <a:pPr marL="914400" lvl="0" indent="-330200" algn="l" rtl="0">
              <a:lnSpc>
                <a:spcPct val="115000"/>
              </a:lnSpc>
              <a:spcBef>
                <a:spcPts val="0"/>
              </a:spcBef>
              <a:spcAft>
                <a:spcPts val="0"/>
              </a:spcAft>
              <a:buSzPts val="1600"/>
              <a:buChar char="-"/>
            </a:pPr>
            <a:r>
              <a:rPr lang="en-US" sz="1600"/>
              <a:t>Passengers assume ultimate control [6]</a:t>
            </a:r>
            <a:endParaRPr sz="1600"/>
          </a:p>
        </p:txBody>
      </p:sp>
    </p:spTree>
    <p:extLst>
      <p:ext uri="{BB962C8B-B14F-4D97-AF65-F5344CB8AC3E}">
        <p14:creationId xmlns:p14="http://schemas.microsoft.com/office/powerpoint/2010/main" val="1403989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424500" y="372325"/>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sz="2600"/>
              <a:t>Possible Parties at Fault for a Crash</a:t>
            </a:r>
            <a:endParaRPr sz="2600"/>
          </a:p>
        </p:txBody>
      </p:sp>
      <p:sp>
        <p:nvSpPr>
          <p:cNvPr id="113" name="Google Shape;113;p16"/>
          <p:cNvSpPr txBox="1">
            <a:spLocks noGrp="1"/>
          </p:cNvSpPr>
          <p:nvPr>
            <p:ph type="body" idx="1"/>
          </p:nvPr>
        </p:nvSpPr>
        <p:spPr>
          <a:xfrm>
            <a:off x="339350" y="1591875"/>
            <a:ext cx="4761600" cy="3347100"/>
          </a:xfrm>
          <a:prstGeom prst="rect">
            <a:avLst/>
          </a:prstGeom>
          <a:noFill/>
          <a:ln>
            <a:noFill/>
          </a:ln>
        </p:spPr>
        <p:txBody>
          <a:bodyPr spcFirstLastPara="1" wrap="square" lIns="91425" tIns="45700" rIns="91425" bIns="45700" anchor="t" anchorCtr="0">
            <a:normAutofit/>
          </a:bodyPr>
          <a:lstStyle/>
          <a:p>
            <a:pPr marL="205766" lvl="0" indent="-229896" algn="l" rtl="0">
              <a:lnSpc>
                <a:spcPct val="300000"/>
              </a:lnSpc>
              <a:spcBef>
                <a:spcPts val="0"/>
              </a:spcBef>
              <a:spcAft>
                <a:spcPts val="0"/>
              </a:spcAft>
              <a:buSzPts val="2000"/>
              <a:buChar char="•"/>
            </a:pPr>
            <a:r>
              <a:rPr lang="en-US" sz="2000"/>
              <a:t>Remote hackers</a:t>
            </a:r>
            <a:endParaRPr sz="2000"/>
          </a:p>
          <a:p>
            <a:pPr marL="205766" lvl="0" indent="-229896" algn="l" rtl="0">
              <a:lnSpc>
                <a:spcPct val="300000"/>
              </a:lnSpc>
              <a:spcBef>
                <a:spcPts val="0"/>
              </a:spcBef>
              <a:spcAft>
                <a:spcPts val="0"/>
              </a:spcAft>
              <a:buSzPts val="2000"/>
              <a:buChar char="•"/>
            </a:pPr>
            <a:r>
              <a:rPr lang="en-US" sz="2000"/>
              <a:t>Human passengers in driverless cars</a:t>
            </a:r>
            <a:endParaRPr sz="2000"/>
          </a:p>
          <a:p>
            <a:pPr marL="205766" lvl="0" indent="-229896" algn="l" rtl="0">
              <a:lnSpc>
                <a:spcPct val="300000"/>
              </a:lnSpc>
              <a:spcBef>
                <a:spcPts val="0"/>
              </a:spcBef>
              <a:spcAft>
                <a:spcPts val="0"/>
              </a:spcAft>
              <a:buSzPts val="2000"/>
              <a:buChar char="•"/>
            </a:pPr>
            <a:r>
              <a:rPr lang="en-US" sz="2000"/>
              <a:t>Manufacturer/Company</a:t>
            </a:r>
            <a:endParaRPr sz="2000"/>
          </a:p>
        </p:txBody>
      </p:sp>
      <p:sp>
        <p:nvSpPr>
          <p:cNvPr id="114" name="Google Shape;114;p16"/>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15" name="Google Shape;115;p16"/>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116" name="Google Shape;116;p16"/>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Brianna Sahagian</a:t>
            </a:r>
            <a:endParaRPr/>
          </a:p>
        </p:txBody>
      </p:sp>
      <p:pic>
        <p:nvPicPr>
          <p:cNvPr id="117" name="Google Shape;117;p16" descr="Who&amp;#39;ll be responsible when self-driving car crashes? | The Seattle Times"/>
          <p:cNvPicPr preferRelativeResize="0"/>
          <p:nvPr/>
        </p:nvPicPr>
        <p:blipFill>
          <a:blip r:embed="rId3">
            <a:alphaModFix/>
          </a:blip>
          <a:stretch>
            <a:fillRect/>
          </a:stretch>
        </p:blipFill>
        <p:spPr>
          <a:xfrm>
            <a:off x="4992775" y="1634525"/>
            <a:ext cx="3871300" cy="2178850"/>
          </a:xfrm>
          <a:prstGeom prst="rect">
            <a:avLst/>
          </a:prstGeom>
          <a:noFill/>
          <a:ln>
            <a:noFill/>
          </a:ln>
        </p:spPr>
      </p:pic>
      <p:sp>
        <p:nvSpPr>
          <p:cNvPr id="118" name="Google Shape;118;p16"/>
          <p:cNvSpPr txBox="1"/>
          <p:nvPr/>
        </p:nvSpPr>
        <p:spPr>
          <a:xfrm>
            <a:off x="5106663" y="4161175"/>
            <a:ext cx="36435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chemeClr val="lt1"/>
                </a:solidFill>
                <a:latin typeface="Cambria"/>
                <a:ea typeface="Cambria"/>
                <a:cs typeface="Cambria"/>
                <a:sym typeface="Cambria"/>
              </a:rPr>
              <a:t>Spike of level 2 car accidents in 2020 present a need for a precedent ruling for these types of accidents</a:t>
            </a:r>
            <a:endParaRPr sz="1200">
              <a:solidFill>
                <a:schemeClr val="lt1"/>
              </a:solidFill>
              <a:latin typeface="Cambria"/>
              <a:ea typeface="Cambria"/>
              <a:cs typeface="Cambria"/>
              <a:sym typeface="Cambria"/>
            </a:endParaRPr>
          </a:p>
        </p:txBody>
      </p:sp>
      <p:pic>
        <p:nvPicPr>
          <p:cNvPr id="119" name="Google Shape;119;p16" descr="New Tesla Autopilot Statistics Show It&amp;#39;s Almost As Safe Driving With It As  Without"/>
          <p:cNvPicPr preferRelativeResize="0"/>
          <p:nvPr/>
        </p:nvPicPr>
        <p:blipFill>
          <a:blip r:embed="rId4">
            <a:alphaModFix/>
          </a:blip>
          <a:stretch>
            <a:fillRect/>
          </a:stretch>
        </p:blipFill>
        <p:spPr>
          <a:xfrm>
            <a:off x="4958412" y="1333350"/>
            <a:ext cx="3940025" cy="2781200"/>
          </a:xfrm>
          <a:prstGeom prst="rect">
            <a:avLst/>
          </a:prstGeom>
          <a:noFill/>
          <a:ln>
            <a:noFill/>
          </a:ln>
        </p:spPr>
      </p:pic>
    </p:spTree>
    <p:extLst>
      <p:ext uri="{BB962C8B-B14F-4D97-AF65-F5344CB8AC3E}">
        <p14:creationId xmlns:p14="http://schemas.microsoft.com/office/powerpoint/2010/main" val="448881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382875" y="326575"/>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sz="2600"/>
              <a:t>Blame the Hacker</a:t>
            </a:r>
            <a:endParaRPr sz="2600"/>
          </a:p>
        </p:txBody>
      </p:sp>
      <p:sp>
        <p:nvSpPr>
          <p:cNvPr id="126" name="Google Shape;126;p17"/>
          <p:cNvSpPr txBox="1">
            <a:spLocks noGrp="1"/>
          </p:cNvSpPr>
          <p:nvPr>
            <p:ph type="body" idx="1"/>
          </p:nvPr>
        </p:nvSpPr>
        <p:spPr>
          <a:xfrm>
            <a:off x="142325" y="1139075"/>
            <a:ext cx="4697100" cy="3964800"/>
          </a:xfrm>
          <a:prstGeom prst="rect">
            <a:avLst/>
          </a:prstGeom>
          <a:noFill/>
          <a:ln>
            <a:noFill/>
          </a:ln>
        </p:spPr>
        <p:txBody>
          <a:bodyPr spcFirstLastPara="1" wrap="square" lIns="91425" tIns="45700" rIns="91425" bIns="45700" anchor="t" anchorCtr="0">
            <a:normAutofit/>
          </a:bodyPr>
          <a:lstStyle/>
          <a:p>
            <a:pPr marL="205766" lvl="0" indent="-229896" algn="l" rtl="0">
              <a:lnSpc>
                <a:spcPct val="115000"/>
              </a:lnSpc>
              <a:spcBef>
                <a:spcPts val="0"/>
              </a:spcBef>
              <a:spcAft>
                <a:spcPts val="0"/>
              </a:spcAft>
              <a:buSzPts val="2000"/>
              <a:buChar char="•"/>
            </a:pPr>
            <a:r>
              <a:rPr lang="en-US" sz="2000"/>
              <a:t>Scenario: Person A buys a driverless car</a:t>
            </a:r>
            <a:endParaRPr sz="2000"/>
          </a:p>
          <a:p>
            <a:pPr marL="914400" lvl="0" indent="-342900" algn="l" rtl="0">
              <a:lnSpc>
                <a:spcPct val="115000"/>
              </a:lnSpc>
              <a:spcBef>
                <a:spcPts val="0"/>
              </a:spcBef>
              <a:spcAft>
                <a:spcPts val="0"/>
              </a:spcAft>
              <a:buSzPts val="1800"/>
              <a:buChar char="-"/>
            </a:pPr>
            <a:r>
              <a:rPr lang="en-US"/>
              <a:t>Remote hack takes control of the car</a:t>
            </a:r>
            <a:endParaRPr/>
          </a:p>
          <a:p>
            <a:pPr marL="914400" lvl="0" indent="-342900" algn="l" rtl="0">
              <a:lnSpc>
                <a:spcPct val="115000"/>
              </a:lnSpc>
              <a:spcBef>
                <a:spcPts val="0"/>
              </a:spcBef>
              <a:spcAft>
                <a:spcPts val="0"/>
              </a:spcAft>
              <a:buSzPts val="1800"/>
              <a:buChar char="-"/>
            </a:pPr>
            <a:r>
              <a:rPr lang="en-US"/>
              <a:t>2014 hack of Jeep Cherokee [5]</a:t>
            </a:r>
            <a:endParaRPr/>
          </a:p>
          <a:p>
            <a:pPr marL="0" lvl="0" indent="0" algn="l" rtl="0">
              <a:lnSpc>
                <a:spcPct val="115000"/>
              </a:lnSpc>
              <a:spcBef>
                <a:spcPts val="0"/>
              </a:spcBef>
              <a:spcAft>
                <a:spcPts val="0"/>
              </a:spcAft>
              <a:buNone/>
            </a:pPr>
            <a:endParaRPr sz="900"/>
          </a:p>
          <a:p>
            <a:pPr marL="205766" lvl="0" indent="-229896" algn="l" rtl="0">
              <a:lnSpc>
                <a:spcPct val="115000"/>
              </a:lnSpc>
              <a:spcBef>
                <a:spcPts val="0"/>
              </a:spcBef>
              <a:spcAft>
                <a:spcPts val="0"/>
              </a:spcAft>
              <a:buSzPts val="2000"/>
              <a:buChar char="•"/>
            </a:pPr>
            <a:r>
              <a:rPr lang="en-US" sz="2000"/>
              <a:t>Hacked car crashes into and kills a pedestrian in the road</a:t>
            </a:r>
            <a:endParaRPr sz="2000"/>
          </a:p>
          <a:p>
            <a:pPr marL="0" lvl="0" indent="0" algn="l" rtl="0">
              <a:lnSpc>
                <a:spcPct val="115000"/>
              </a:lnSpc>
              <a:spcBef>
                <a:spcPts val="0"/>
              </a:spcBef>
              <a:spcAft>
                <a:spcPts val="0"/>
              </a:spcAft>
              <a:buNone/>
            </a:pPr>
            <a:endParaRPr sz="900"/>
          </a:p>
          <a:p>
            <a:pPr marL="205766" lvl="0" indent="-229896" algn="l" rtl="0">
              <a:lnSpc>
                <a:spcPct val="115000"/>
              </a:lnSpc>
              <a:spcBef>
                <a:spcPts val="0"/>
              </a:spcBef>
              <a:spcAft>
                <a:spcPts val="0"/>
              </a:spcAft>
              <a:buSzPts val="2000"/>
              <a:buChar char="•"/>
            </a:pPr>
            <a:r>
              <a:rPr lang="en-US" sz="2000"/>
              <a:t>Direct blame falls on the remote hacker</a:t>
            </a:r>
            <a:endParaRPr sz="2000"/>
          </a:p>
          <a:p>
            <a:pPr marL="914400" lvl="0" indent="-342900" algn="l" rtl="0">
              <a:lnSpc>
                <a:spcPct val="115000"/>
              </a:lnSpc>
              <a:spcBef>
                <a:spcPts val="0"/>
              </a:spcBef>
              <a:spcAft>
                <a:spcPts val="0"/>
              </a:spcAft>
              <a:buSzPts val="1800"/>
              <a:buChar char="-"/>
            </a:pPr>
            <a:r>
              <a:rPr lang="en-US"/>
              <a:t>Secondary blame falls on the manufacturer (liability lawsuit) [1]</a:t>
            </a:r>
            <a:endParaRPr/>
          </a:p>
        </p:txBody>
      </p:sp>
      <p:sp>
        <p:nvSpPr>
          <p:cNvPr id="127" name="Google Shape;127;p17"/>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28" name="Google Shape;128;p17"/>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129" name="Google Shape;129;p17"/>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Brianna Sahagian</a:t>
            </a:r>
            <a:endParaRPr/>
          </a:p>
        </p:txBody>
      </p:sp>
      <p:sp>
        <p:nvSpPr>
          <p:cNvPr id="130" name="Google Shape;130;p17"/>
          <p:cNvSpPr txBox="1"/>
          <p:nvPr/>
        </p:nvSpPr>
        <p:spPr>
          <a:xfrm>
            <a:off x="5110375" y="4094375"/>
            <a:ext cx="36435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chemeClr val="lt1"/>
                </a:solidFill>
                <a:latin typeface="Cambria"/>
                <a:ea typeface="Cambria"/>
                <a:cs typeface="Cambria"/>
                <a:sym typeface="Cambria"/>
              </a:rPr>
              <a:t>Different methods by which cars are vulnerable to hacking - remote/planted device</a:t>
            </a:r>
            <a:endParaRPr sz="1200">
              <a:solidFill>
                <a:schemeClr val="lt1"/>
              </a:solidFill>
              <a:latin typeface="Cambria"/>
              <a:ea typeface="Cambria"/>
              <a:cs typeface="Cambria"/>
              <a:sym typeface="Cambria"/>
            </a:endParaRPr>
          </a:p>
        </p:txBody>
      </p:sp>
      <p:pic>
        <p:nvPicPr>
          <p:cNvPr id="131" name="Google Shape;131;p17" descr="Modern Cars"/>
          <p:cNvPicPr preferRelativeResize="0"/>
          <p:nvPr/>
        </p:nvPicPr>
        <p:blipFill>
          <a:blip r:embed="rId3">
            <a:alphaModFix/>
          </a:blip>
          <a:stretch>
            <a:fillRect/>
          </a:stretch>
        </p:blipFill>
        <p:spPr>
          <a:xfrm>
            <a:off x="4956750" y="846075"/>
            <a:ext cx="3950776" cy="3193725"/>
          </a:xfrm>
          <a:prstGeom prst="rect">
            <a:avLst/>
          </a:prstGeom>
          <a:noFill/>
          <a:ln>
            <a:noFill/>
          </a:ln>
        </p:spPr>
      </p:pic>
    </p:spTree>
    <p:extLst>
      <p:ext uri="{BB962C8B-B14F-4D97-AF65-F5344CB8AC3E}">
        <p14:creationId xmlns:p14="http://schemas.microsoft.com/office/powerpoint/2010/main" val="150921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8"/>
          <p:cNvSpPr txBox="1">
            <a:spLocks noGrp="1"/>
          </p:cNvSpPr>
          <p:nvPr>
            <p:ph type="title"/>
          </p:nvPr>
        </p:nvSpPr>
        <p:spPr>
          <a:xfrm>
            <a:off x="473550" y="372325"/>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sz="2600"/>
              <a:t>Blame the Passenger</a:t>
            </a:r>
            <a:endParaRPr sz="2600"/>
          </a:p>
        </p:txBody>
      </p:sp>
      <p:sp>
        <p:nvSpPr>
          <p:cNvPr id="138" name="Google Shape;138;p18"/>
          <p:cNvSpPr txBox="1">
            <a:spLocks noGrp="1"/>
          </p:cNvSpPr>
          <p:nvPr>
            <p:ph type="body" idx="1"/>
          </p:nvPr>
        </p:nvSpPr>
        <p:spPr>
          <a:xfrm>
            <a:off x="337650" y="1366400"/>
            <a:ext cx="8129100" cy="3352800"/>
          </a:xfrm>
          <a:prstGeom prst="rect">
            <a:avLst/>
          </a:prstGeom>
          <a:noFill/>
          <a:ln>
            <a:noFill/>
          </a:ln>
        </p:spPr>
        <p:txBody>
          <a:bodyPr spcFirstLastPara="1" wrap="square" lIns="91425" tIns="45700" rIns="91425" bIns="45700" anchor="t" anchorCtr="0">
            <a:noAutofit/>
          </a:bodyPr>
          <a:lstStyle/>
          <a:p>
            <a:pPr marL="205766" lvl="0" indent="-218466" algn="l" rtl="0">
              <a:lnSpc>
                <a:spcPct val="200000"/>
              </a:lnSpc>
              <a:spcBef>
                <a:spcPts val="0"/>
              </a:spcBef>
              <a:spcAft>
                <a:spcPts val="0"/>
              </a:spcAft>
              <a:buSzPts val="1820"/>
              <a:buChar char="•"/>
            </a:pPr>
            <a:r>
              <a:rPr lang="en-US" sz="2000"/>
              <a:t>Scenario: Person A buys a driverless car</a:t>
            </a:r>
            <a:endParaRPr sz="2000"/>
          </a:p>
          <a:p>
            <a:pPr marL="914400" lvl="0" indent="-342900" algn="l" rtl="0">
              <a:lnSpc>
                <a:spcPct val="200000"/>
              </a:lnSpc>
              <a:spcBef>
                <a:spcPts val="0"/>
              </a:spcBef>
              <a:spcAft>
                <a:spcPts val="0"/>
              </a:spcAft>
              <a:buSzPts val="1800"/>
              <a:buChar char="-"/>
            </a:pPr>
            <a:r>
              <a:rPr lang="en-US" sz="1800"/>
              <a:t>Person A tinkers with the software</a:t>
            </a:r>
            <a:endParaRPr sz="1800"/>
          </a:p>
          <a:p>
            <a:pPr marL="914400" lvl="0" indent="-331469" algn="l" rtl="0">
              <a:lnSpc>
                <a:spcPct val="200000"/>
              </a:lnSpc>
              <a:spcBef>
                <a:spcPts val="0"/>
              </a:spcBef>
              <a:spcAft>
                <a:spcPts val="0"/>
              </a:spcAft>
              <a:buSzPts val="1620"/>
              <a:buChar char="-"/>
            </a:pPr>
            <a:r>
              <a:rPr lang="en-US"/>
              <a:t>Allowed under the exemptions to Digital Millennium Copyright Act [4]</a:t>
            </a:r>
            <a:endParaRPr/>
          </a:p>
          <a:p>
            <a:pPr marL="205766" lvl="0" indent="-229896" algn="l" rtl="0">
              <a:lnSpc>
                <a:spcPct val="200000"/>
              </a:lnSpc>
              <a:spcBef>
                <a:spcPts val="0"/>
              </a:spcBef>
              <a:spcAft>
                <a:spcPts val="0"/>
              </a:spcAft>
              <a:buSzPts val="2000"/>
              <a:buChar char="•"/>
            </a:pPr>
            <a:r>
              <a:rPr lang="en-US" sz="2000"/>
              <a:t>Car crashes into and kills a pedestrian in the road</a:t>
            </a:r>
            <a:endParaRPr sz="2000"/>
          </a:p>
          <a:p>
            <a:pPr marL="205766" lvl="0" indent="-229896" algn="l" rtl="0">
              <a:lnSpc>
                <a:spcPct val="200000"/>
              </a:lnSpc>
              <a:spcBef>
                <a:spcPts val="0"/>
              </a:spcBef>
              <a:spcAft>
                <a:spcPts val="0"/>
              </a:spcAft>
              <a:buSzPts val="2000"/>
              <a:buChar char="•"/>
            </a:pPr>
            <a:r>
              <a:rPr lang="en-US" sz="2000"/>
              <a:t>Blame falls on Person A</a:t>
            </a:r>
            <a:endParaRPr sz="2000"/>
          </a:p>
        </p:txBody>
      </p:sp>
      <p:sp>
        <p:nvSpPr>
          <p:cNvPr id="139" name="Google Shape;139;p18"/>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40" name="Google Shape;140;p18"/>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141" name="Google Shape;141;p18"/>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Brianna Sahagian</a:t>
            </a:r>
            <a:endParaRPr/>
          </a:p>
        </p:txBody>
      </p:sp>
    </p:spTree>
    <p:extLst>
      <p:ext uri="{BB962C8B-B14F-4D97-AF65-F5344CB8AC3E}">
        <p14:creationId xmlns:p14="http://schemas.microsoft.com/office/powerpoint/2010/main" val="894922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353275" y="372325"/>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sz="2600"/>
              <a:t>Blame the Passenger (As of 2021 Max Level 4)</a:t>
            </a:r>
            <a:endParaRPr sz="2600"/>
          </a:p>
        </p:txBody>
      </p:sp>
      <p:sp>
        <p:nvSpPr>
          <p:cNvPr id="148" name="Google Shape;148;p19"/>
          <p:cNvSpPr txBox="1">
            <a:spLocks noGrp="1"/>
          </p:cNvSpPr>
          <p:nvPr>
            <p:ph type="body" idx="1"/>
          </p:nvPr>
        </p:nvSpPr>
        <p:spPr>
          <a:xfrm>
            <a:off x="254225" y="1286725"/>
            <a:ext cx="4549800" cy="3352800"/>
          </a:xfrm>
          <a:prstGeom prst="rect">
            <a:avLst/>
          </a:prstGeom>
          <a:noFill/>
          <a:ln>
            <a:noFill/>
          </a:ln>
        </p:spPr>
        <p:txBody>
          <a:bodyPr spcFirstLastPara="1" wrap="square" lIns="91425" tIns="45700" rIns="91425" bIns="45700" anchor="t" anchorCtr="0">
            <a:noAutofit/>
          </a:bodyPr>
          <a:lstStyle/>
          <a:p>
            <a:pPr marL="205766" lvl="0" indent="-218466" algn="l" rtl="0">
              <a:lnSpc>
                <a:spcPct val="90000"/>
              </a:lnSpc>
              <a:spcBef>
                <a:spcPts val="0"/>
              </a:spcBef>
              <a:spcAft>
                <a:spcPts val="0"/>
              </a:spcAft>
              <a:buSzPts val="1820"/>
              <a:buChar char="•"/>
            </a:pPr>
            <a:r>
              <a:rPr lang="en-US" sz="2000"/>
              <a:t>Scenario: Person A buys a level 4 or under self driving car</a:t>
            </a:r>
            <a:endParaRPr sz="2000"/>
          </a:p>
          <a:p>
            <a:pPr marL="914400" lvl="0" indent="-342900" algn="l" rtl="0">
              <a:lnSpc>
                <a:spcPct val="90000"/>
              </a:lnSpc>
              <a:spcBef>
                <a:spcPts val="0"/>
              </a:spcBef>
              <a:spcAft>
                <a:spcPts val="0"/>
              </a:spcAft>
              <a:buSzPts val="1800"/>
              <a:buChar char="-"/>
            </a:pPr>
            <a:r>
              <a:rPr lang="en-US" sz="1800"/>
              <a:t>Person A </a:t>
            </a:r>
            <a:r>
              <a:rPr lang="en-US"/>
              <a:t>has their hands off the wheel during the crash</a:t>
            </a:r>
            <a:endParaRPr/>
          </a:p>
          <a:p>
            <a:pPr marL="0" lvl="0" indent="0" algn="l" rtl="0">
              <a:lnSpc>
                <a:spcPct val="90000"/>
              </a:lnSpc>
              <a:spcBef>
                <a:spcPts val="0"/>
              </a:spcBef>
              <a:spcAft>
                <a:spcPts val="0"/>
              </a:spcAft>
              <a:buNone/>
            </a:pPr>
            <a:endParaRPr sz="2000"/>
          </a:p>
          <a:p>
            <a:pPr marL="205766" lvl="0" indent="-229896" algn="l" rtl="0">
              <a:lnSpc>
                <a:spcPct val="90000"/>
              </a:lnSpc>
              <a:spcBef>
                <a:spcPts val="0"/>
              </a:spcBef>
              <a:spcAft>
                <a:spcPts val="0"/>
              </a:spcAft>
              <a:buSzPts val="2000"/>
              <a:buChar char="•"/>
            </a:pPr>
            <a:r>
              <a:rPr lang="en-US" sz="2000"/>
              <a:t>Car’s sensor fails to detect a pedestrian and crashes</a:t>
            </a:r>
            <a:endParaRPr sz="2000"/>
          </a:p>
          <a:p>
            <a:pPr marL="914400" lvl="0" indent="-342900" algn="l" rtl="0">
              <a:lnSpc>
                <a:spcPct val="90000"/>
              </a:lnSpc>
              <a:spcBef>
                <a:spcPts val="0"/>
              </a:spcBef>
              <a:spcAft>
                <a:spcPts val="0"/>
              </a:spcAft>
              <a:buSzPts val="1800"/>
              <a:buChar char="-"/>
            </a:pPr>
            <a:r>
              <a:rPr lang="en-US"/>
              <a:t>Light saturation blinds the sensor</a:t>
            </a:r>
            <a:endParaRPr/>
          </a:p>
          <a:p>
            <a:pPr marL="0" lvl="0" indent="0" algn="l" rtl="0">
              <a:lnSpc>
                <a:spcPct val="90000"/>
              </a:lnSpc>
              <a:spcBef>
                <a:spcPts val="0"/>
              </a:spcBef>
              <a:spcAft>
                <a:spcPts val="0"/>
              </a:spcAft>
              <a:buNone/>
            </a:pPr>
            <a:endParaRPr sz="2000"/>
          </a:p>
          <a:p>
            <a:pPr marL="205766" lvl="0" indent="-229896" algn="l" rtl="0">
              <a:lnSpc>
                <a:spcPct val="90000"/>
              </a:lnSpc>
              <a:spcBef>
                <a:spcPts val="0"/>
              </a:spcBef>
              <a:spcAft>
                <a:spcPts val="0"/>
              </a:spcAft>
              <a:buSzPts val="2000"/>
              <a:buChar char="•"/>
            </a:pPr>
            <a:r>
              <a:rPr lang="en-US" sz="2000"/>
              <a:t>Blame falls on Person A</a:t>
            </a:r>
            <a:endParaRPr sz="2000"/>
          </a:p>
          <a:p>
            <a:pPr marL="914400" lvl="0" indent="-342900" algn="l" rtl="0">
              <a:lnSpc>
                <a:spcPct val="90000"/>
              </a:lnSpc>
              <a:spcBef>
                <a:spcPts val="0"/>
              </a:spcBef>
              <a:spcAft>
                <a:spcPts val="0"/>
              </a:spcAft>
              <a:buSzPts val="1800"/>
              <a:buChar char="-"/>
            </a:pPr>
            <a:r>
              <a:rPr lang="en-US"/>
              <a:t>May 2016 Tesla case [3]</a:t>
            </a:r>
            <a:endParaRPr/>
          </a:p>
          <a:p>
            <a:pPr marL="914400" lvl="0" indent="-331469" algn="l" rtl="0">
              <a:lnSpc>
                <a:spcPct val="90000"/>
              </a:lnSpc>
              <a:spcBef>
                <a:spcPts val="0"/>
              </a:spcBef>
              <a:spcAft>
                <a:spcPts val="0"/>
              </a:spcAft>
              <a:buSzPts val="1620"/>
              <a:buChar char="-"/>
            </a:pPr>
            <a:r>
              <a:rPr lang="en-US"/>
              <a:t>NHTSA blames the driver</a:t>
            </a:r>
            <a:endParaRPr/>
          </a:p>
        </p:txBody>
      </p:sp>
      <p:sp>
        <p:nvSpPr>
          <p:cNvPr id="149" name="Google Shape;149;p19"/>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50" name="Google Shape;150;p19"/>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151" name="Google Shape;151;p19"/>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Brianna Sahagian</a:t>
            </a:r>
            <a:endParaRPr/>
          </a:p>
        </p:txBody>
      </p:sp>
      <p:pic>
        <p:nvPicPr>
          <p:cNvPr id="152" name="Google Shape;152;p19" descr="Crashes Raise Questions About Tesla&amp;#39;s Autopilot | Transport Topics"/>
          <p:cNvPicPr preferRelativeResize="0"/>
          <p:nvPr/>
        </p:nvPicPr>
        <p:blipFill>
          <a:blip r:embed="rId3">
            <a:alphaModFix/>
          </a:blip>
          <a:stretch>
            <a:fillRect/>
          </a:stretch>
        </p:blipFill>
        <p:spPr>
          <a:xfrm>
            <a:off x="4663975" y="1478700"/>
            <a:ext cx="4405399" cy="2459689"/>
          </a:xfrm>
          <a:prstGeom prst="rect">
            <a:avLst/>
          </a:prstGeom>
          <a:noFill/>
          <a:ln>
            <a:noFill/>
          </a:ln>
        </p:spPr>
      </p:pic>
      <p:sp>
        <p:nvSpPr>
          <p:cNvPr id="153" name="Google Shape;153;p19"/>
          <p:cNvSpPr txBox="1"/>
          <p:nvPr/>
        </p:nvSpPr>
        <p:spPr>
          <a:xfrm>
            <a:off x="5044913" y="3860900"/>
            <a:ext cx="36435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chemeClr val="lt1"/>
                </a:solidFill>
                <a:latin typeface="Cambria"/>
                <a:ea typeface="Cambria"/>
                <a:cs typeface="Cambria"/>
                <a:sym typeface="Cambria"/>
              </a:rPr>
              <a:t>Tesla Autopilot layout - Level 2 System</a:t>
            </a:r>
            <a:endParaRPr sz="1200">
              <a:solidFill>
                <a:schemeClr val="lt1"/>
              </a:solidFill>
              <a:latin typeface="Cambria"/>
              <a:ea typeface="Cambria"/>
              <a:cs typeface="Cambria"/>
              <a:sym typeface="Cambria"/>
            </a:endParaRPr>
          </a:p>
        </p:txBody>
      </p:sp>
    </p:spTree>
    <p:extLst>
      <p:ext uri="{BB962C8B-B14F-4D97-AF65-F5344CB8AC3E}">
        <p14:creationId xmlns:p14="http://schemas.microsoft.com/office/powerpoint/2010/main" val="690790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
        <p:nvSpPr>
          <p:cNvPr id="4" name="Footer Placeholder 3">
            <a:extLst>
              <a:ext uri="{FF2B5EF4-FFF2-40B4-BE49-F238E27FC236}">
                <a16:creationId xmlns:a16="http://schemas.microsoft.com/office/drawing/2014/main" id="{DEC9BA9D-2D43-0B42-AAFD-F33D39AF2738}"/>
              </a:ext>
            </a:extLst>
          </p:cNvPr>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433679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a:spLocks noGrp="1"/>
          </p:cNvSpPr>
          <p:nvPr>
            <p:ph type="title"/>
          </p:nvPr>
        </p:nvSpPr>
        <p:spPr>
          <a:xfrm>
            <a:off x="381575"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sz="2600"/>
              <a:t>Blame the Manufacturer/Company</a:t>
            </a:r>
            <a:endParaRPr sz="2600"/>
          </a:p>
        </p:txBody>
      </p:sp>
      <p:sp>
        <p:nvSpPr>
          <p:cNvPr id="160" name="Google Shape;160;p20"/>
          <p:cNvSpPr txBox="1">
            <a:spLocks noGrp="1"/>
          </p:cNvSpPr>
          <p:nvPr>
            <p:ph type="body" idx="1"/>
          </p:nvPr>
        </p:nvSpPr>
        <p:spPr>
          <a:xfrm>
            <a:off x="324975" y="1474575"/>
            <a:ext cx="4323300" cy="3619500"/>
          </a:xfrm>
          <a:prstGeom prst="rect">
            <a:avLst/>
          </a:prstGeom>
          <a:noFill/>
          <a:ln>
            <a:noFill/>
          </a:ln>
        </p:spPr>
        <p:txBody>
          <a:bodyPr spcFirstLastPara="1" wrap="square" lIns="91425" tIns="45700" rIns="91425" bIns="45700" anchor="t" anchorCtr="0">
            <a:normAutofit/>
          </a:bodyPr>
          <a:lstStyle/>
          <a:p>
            <a:pPr marL="205766" lvl="0" indent="-218466" algn="l" rtl="0">
              <a:lnSpc>
                <a:spcPct val="90000"/>
              </a:lnSpc>
              <a:spcBef>
                <a:spcPts val="0"/>
              </a:spcBef>
              <a:spcAft>
                <a:spcPts val="0"/>
              </a:spcAft>
              <a:buSzPts val="1820"/>
              <a:buChar char="•"/>
            </a:pPr>
            <a:r>
              <a:rPr lang="en-US" sz="2000"/>
              <a:t>Scenario: Person A buys a level 5 self driving car</a:t>
            </a:r>
            <a:endParaRPr sz="2000"/>
          </a:p>
          <a:p>
            <a:pPr marL="914400" lvl="0" indent="-342900" algn="l" rtl="0">
              <a:lnSpc>
                <a:spcPct val="90000"/>
              </a:lnSpc>
              <a:spcBef>
                <a:spcPts val="0"/>
              </a:spcBef>
              <a:spcAft>
                <a:spcPts val="0"/>
              </a:spcAft>
              <a:buSzPts val="1800"/>
              <a:buChar char="-"/>
            </a:pPr>
            <a:r>
              <a:rPr lang="en-US"/>
              <a:t>Car functions normally</a:t>
            </a:r>
            <a:endParaRPr/>
          </a:p>
          <a:p>
            <a:pPr marL="205766" lvl="0" indent="0" algn="l" rtl="0">
              <a:lnSpc>
                <a:spcPct val="90000"/>
              </a:lnSpc>
              <a:spcBef>
                <a:spcPts val="0"/>
              </a:spcBef>
              <a:spcAft>
                <a:spcPts val="0"/>
              </a:spcAft>
              <a:buNone/>
            </a:pPr>
            <a:endParaRPr sz="2000"/>
          </a:p>
          <a:p>
            <a:pPr marL="205766" lvl="0" indent="-229896" algn="l" rtl="0">
              <a:spcBef>
                <a:spcPts val="0"/>
              </a:spcBef>
              <a:spcAft>
                <a:spcPts val="0"/>
              </a:spcAft>
              <a:buSzPts val="2000"/>
              <a:buChar char="•"/>
            </a:pPr>
            <a:r>
              <a:rPr lang="en-US" sz="2000"/>
              <a:t>The self driving car crashes into and kills a pedestrian in the road</a:t>
            </a:r>
            <a:endParaRPr sz="2000"/>
          </a:p>
          <a:p>
            <a:pPr marL="914400" lvl="0" indent="-342900" algn="l" rtl="0">
              <a:spcBef>
                <a:spcPts val="0"/>
              </a:spcBef>
              <a:spcAft>
                <a:spcPts val="0"/>
              </a:spcAft>
              <a:buSzPts val="1800"/>
              <a:buChar char="-"/>
            </a:pPr>
            <a:r>
              <a:rPr lang="en-US"/>
              <a:t>Unforseen software error</a:t>
            </a:r>
            <a:endParaRPr/>
          </a:p>
          <a:p>
            <a:pPr marL="205766" lvl="0" indent="0" algn="l" rtl="0">
              <a:lnSpc>
                <a:spcPct val="90000"/>
              </a:lnSpc>
              <a:spcBef>
                <a:spcPts val="0"/>
              </a:spcBef>
              <a:spcAft>
                <a:spcPts val="0"/>
              </a:spcAft>
              <a:buNone/>
            </a:pPr>
            <a:endParaRPr sz="2000"/>
          </a:p>
          <a:p>
            <a:pPr marL="205766" lvl="0" indent="-229896" algn="l" rtl="0">
              <a:lnSpc>
                <a:spcPct val="90000"/>
              </a:lnSpc>
              <a:spcBef>
                <a:spcPts val="0"/>
              </a:spcBef>
              <a:spcAft>
                <a:spcPts val="0"/>
              </a:spcAft>
              <a:buSzPts val="2000"/>
              <a:buChar char="•"/>
            </a:pPr>
            <a:r>
              <a:rPr lang="en-US" sz="2000"/>
              <a:t>Blame falls on the manufacturer</a:t>
            </a:r>
            <a:endParaRPr/>
          </a:p>
        </p:txBody>
      </p:sp>
      <p:sp>
        <p:nvSpPr>
          <p:cNvPr id="161" name="Google Shape;161;p2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62" name="Google Shape;162;p20"/>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163" name="Google Shape;163;p20"/>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Brianna Sahagian</a:t>
            </a:r>
            <a:endParaRPr/>
          </a:p>
        </p:txBody>
      </p:sp>
      <p:pic>
        <p:nvPicPr>
          <p:cNvPr id="164" name="Google Shape;164;p20" descr="Only Data at the Edge Will Make Driverless Cars Safe | Seagate Blog"/>
          <p:cNvPicPr preferRelativeResize="0"/>
          <p:nvPr/>
        </p:nvPicPr>
        <p:blipFill>
          <a:blip r:embed="rId3">
            <a:alphaModFix/>
          </a:blip>
          <a:stretch>
            <a:fillRect/>
          </a:stretch>
        </p:blipFill>
        <p:spPr>
          <a:xfrm>
            <a:off x="4637750" y="1549425"/>
            <a:ext cx="4477574" cy="2341400"/>
          </a:xfrm>
          <a:prstGeom prst="rect">
            <a:avLst/>
          </a:prstGeom>
          <a:noFill/>
          <a:ln>
            <a:noFill/>
          </a:ln>
        </p:spPr>
      </p:pic>
      <p:sp>
        <p:nvSpPr>
          <p:cNvPr id="165" name="Google Shape;165;p20"/>
          <p:cNvSpPr txBox="1"/>
          <p:nvPr/>
        </p:nvSpPr>
        <p:spPr>
          <a:xfrm>
            <a:off x="5021813" y="3804300"/>
            <a:ext cx="36435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chemeClr val="lt1"/>
                </a:solidFill>
                <a:latin typeface="Cambria"/>
                <a:ea typeface="Cambria"/>
                <a:cs typeface="Cambria"/>
                <a:sym typeface="Cambria"/>
              </a:rPr>
              <a:t>Level 5 car predicted layout - “hands-off” control</a:t>
            </a:r>
            <a:endParaRPr sz="1200">
              <a:solidFill>
                <a:schemeClr val="lt1"/>
              </a:solidFill>
              <a:latin typeface="Cambria"/>
              <a:ea typeface="Cambria"/>
              <a:cs typeface="Cambria"/>
              <a:sym typeface="Cambria"/>
            </a:endParaRPr>
          </a:p>
        </p:txBody>
      </p:sp>
    </p:spTree>
    <p:extLst>
      <p:ext uri="{BB962C8B-B14F-4D97-AF65-F5344CB8AC3E}">
        <p14:creationId xmlns:p14="http://schemas.microsoft.com/office/powerpoint/2010/main" val="337039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sz="2600"/>
              <a:t>Summary</a:t>
            </a:r>
            <a:endParaRPr sz="2600"/>
          </a:p>
        </p:txBody>
      </p:sp>
      <p:sp>
        <p:nvSpPr>
          <p:cNvPr id="172" name="Google Shape;172;p21"/>
          <p:cNvSpPr txBox="1">
            <a:spLocks noGrp="1"/>
          </p:cNvSpPr>
          <p:nvPr>
            <p:ph type="body" idx="1"/>
          </p:nvPr>
        </p:nvSpPr>
        <p:spPr>
          <a:xfrm>
            <a:off x="685800" y="1276350"/>
            <a:ext cx="7372500" cy="3619500"/>
          </a:xfrm>
          <a:prstGeom prst="rect">
            <a:avLst/>
          </a:prstGeom>
          <a:noFill/>
          <a:ln>
            <a:noFill/>
          </a:ln>
        </p:spPr>
        <p:txBody>
          <a:bodyPr spcFirstLastPara="1" wrap="square" lIns="91425" tIns="45700" rIns="91425" bIns="45700" anchor="t" anchorCtr="0">
            <a:normAutofit/>
          </a:bodyPr>
          <a:lstStyle/>
          <a:p>
            <a:pPr marL="457200" lvl="0" indent="-317500" algn="l" rtl="0">
              <a:lnSpc>
                <a:spcPct val="150000"/>
              </a:lnSpc>
              <a:spcBef>
                <a:spcPts val="0"/>
              </a:spcBef>
              <a:spcAft>
                <a:spcPts val="0"/>
              </a:spcAft>
              <a:buSzPts val="1400"/>
              <a:buChar char="●"/>
            </a:pPr>
            <a:r>
              <a:rPr lang="en-US" sz="2000"/>
              <a:t>Hacking accidents have a direct blame</a:t>
            </a:r>
            <a:endParaRPr sz="2000"/>
          </a:p>
          <a:p>
            <a:pPr marL="457200" lvl="0" indent="-317500" algn="l" rtl="0">
              <a:lnSpc>
                <a:spcPct val="150000"/>
              </a:lnSpc>
              <a:spcBef>
                <a:spcPts val="0"/>
              </a:spcBef>
              <a:spcAft>
                <a:spcPts val="0"/>
              </a:spcAft>
              <a:buSzPts val="1400"/>
              <a:buChar char="●"/>
            </a:pPr>
            <a:r>
              <a:rPr lang="en-US" sz="2000"/>
              <a:t>Non-hacking accidents have indirect blame</a:t>
            </a:r>
            <a:endParaRPr sz="2000"/>
          </a:p>
          <a:p>
            <a:pPr marL="914400" lvl="0" indent="-331469" algn="l" rtl="0">
              <a:lnSpc>
                <a:spcPct val="150000"/>
              </a:lnSpc>
              <a:spcBef>
                <a:spcPts val="0"/>
              </a:spcBef>
              <a:spcAft>
                <a:spcPts val="0"/>
              </a:spcAft>
              <a:buSzPts val="1620"/>
              <a:buFont typeface="Calibri"/>
              <a:buChar char="-"/>
            </a:pPr>
            <a:r>
              <a:rPr lang="en-US">
                <a:latin typeface="Calibri"/>
                <a:ea typeface="Calibri"/>
                <a:cs typeface="Calibri"/>
                <a:sym typeface="Calibri"/>
              </a:rPr>
              <a:t>Go-to defense for manufacturer = levels of autonomy</a:t>
            </a:r>
            <a:endParaRPr>
              <a:latin typeface="Calibri"/>
              <a:ea typeface="Calibri"/>
              <a:cs typeface="Calibri"/>
              <a:sym typeface="Calibri"/>
            </a:endParaRPr>
          </a:p>
          <a:p>
            <a:pPr marL="914400" lvl="0" indent="-331469" algn="l" rtl="0">
              <a:lnSpc>
                <a:spcPct val="150000"/>
              </a:lnSpc>
              <a:spcBef>
                <a:spcPts val="0"/>
              </a:spcBef>
              <a:spcAft>
                <a:spcPts val="0"/>
              </a:spcAft>
              <a:buSzPts val="1620"/>
              <a:buFont typeface="Calibri"/>
              <a:buChar char="-"/>
            </a:pPr>
            <a:r>
              <a:rPr lang="en-US">
                <a:latin typeface="Calibri"/>
                <a:ea typeface="Calibri"/>
                <a:cs typeface="Calibri"/>
                <a:sym typeface="Calibri"/>
              </a:rPr>
              <a:t>Tesla Model X crash 2018 [3]</a:t>
            </a:r>
            <a:endParaRPr sz="2000"/>
          </a:p>
          <a:p>
            <a:pPr marL="914400" lvl="0" indent="-355600" algn="l" rtl="0">
              <a:lnSpc>
                <a:spcPct val="150000"/>
              </a:lnSpc>
              <a:spcBef>
                <a:spcPts val="0"/>
              </a:spcBef>
              <a:spcAft>
                <a:spcPts val="0"/>
              </a:spcAft>
              <a:buSzPts val="2000"/>
              <a:buChar char="-"/>
            </a:pPr>
            <a:r>
              <a:rPr lang="en-US" sz="2000">
                <a:latin typeface="Calibri"/>
                <a:ea typeface="Calibri"/>
                <a:cs typeface="Calibri"/>
                <a:sym typeface="Calibri"/>
              </a:rPr>
              <a:t>Release of a level 5 vehicle would nullify this defense</a:t>
            </a:r>
            <a:endParaRPr sz="2000"/>
          </a:p>
          <a:p>
            <a:pPr marL="205766" lvl="0" indent="-229896" algn="l" rtl="0">
              <a:lnSpc>
                <a:spcPct val="150000"/>
              </a:lnSpc>
              <a:spcBef>
                <a:spcPts val="0"/>
              </a:spcBef>
              <a:spcAft>
                <a:spcPts val="0"/>
              </a:spcAft>
              <a:buSzPts val="2000"/>
              <a:buFont typeface="Calibri"/>
              <a:buChar char="•"/>
            </a:pPr>
            <a:r>
              <a:rPr lang="en-US" sz="2000">
                <a:latin typeface="Calibri"/>
                <a:ea typeface="Calibri"/>
                <a:cs typeface="Calibri"/>
                <a:sym typeface="Calibri"/>
              </a:rPr>
              <a:t>There has been no precedent for driverless crash litigation</a:t>
            </a:r>
            <a:endParaRPr sz="2000">
              <a:latin typeface="Calibri"/>
              <a:ea typeface="Calibri"/>
              <a:cs typeface="Calibri"/>
              <a:sym typeface="Calibri"/>
            </a:endParaRPr>
          </a:p>
          <a:p>
            <a:pPr marL="914400" lvl="0" indent="-355600" algn="l" rtl="0">
              <a:lnSpc>
                <a:spcPct val="150000"/>
              </a:lnSpc>
              <a:spcBef>
                <a:spcPts val="0"/>
              </a:spcBef>
              <a:spcAft>
                <a:spcPts val="0"/>
              </a:spcAft>
              <a:buSzPts val="2000"/>
              <a:buFont typeface="Calibri"/>
              <a:buChar char="-"/>
            </a:pPr>
            <a:r>
              <a:rPr lang="en-US">
                <a:latin typeface="Calibri"/>
                <a:ea typeface="Calibri"/>
                <a:cs typeface="Calibri"/>
                <a:sym typeface="Calibri"/>
              </a:rPr>
              <a:t>Nilsson v. General Motors [2]</a:t>
            </a:r>
            <a:endParaRPr>
              <a:latin typeface="Calibri"/>
              <a:ea typeface="Calibri"/>
              <a:cs typeface="Calibri"/>
              <a:sym typeface="Calibri"/>
            </a:endParaRPr>
          </a:p>
          <a:p>
            <a:pPr marL="914400" lvl="0" indent="-331469" algn="l" rtl="0">
              <a:lnSpc>
                <a:spcPct val="150000"/>
              </a:lnSpc>
              <a:spcBef>
                <a:spcPts val="0"/>
              </a:spcBef>
              <a:spcAft>
                <a:spcPts val="0"/>
              </a:spcAft>
              <a:buSzPts val="1620"/>
              <a:buFont typeface="Calibri"/>
              <a:buChar char="-"/>
            </a:pPr>
            <a:r>
              <a:rPr lang="en-US">
                <a:latin typeface="Calibri"/>
                <a:ea typeface="Calibri"/>
                <a:cs typeface="Calibri"/>
                <a:sym typeface="Calibri"/>
              </a:rPr>
              <a:t>Driver v. Manufacturer debate</a:t>
            </a:r>
            <a:endParaRPr>
              <a:latin typeface="Calibri"/>
              <a:ea typeface="Calibri"/>
              <a:cs typeface="Calibri"/>
              <a:sym typeface="Calibri"/>
            </a:endParaRPr>
          </a:p>
          <a:p>
            <a:pPr marL="0" lvl="0" indent="0" algn="l" rtl="0">
              <a:lnSpc>
                <a:spcPct val="110000"/>
              </a:lnSpc>
              <a:spcBef>
                <a:spcPts val="1500"/>
              </a:spcBef>
              <a:spcAft>
                <a:spcPts val="800"/>
              </a:spcAft>
              <a:buNone/>
            </a:pPr>
            <a:endParaRPr>
              <a:latin typeface="Calibri"/>
              <a:ea typeface="Calibri"/>
              <a:cs typeface="Calibri"/>
              <a:sym typeface="Calibri"/>
            </a:endParaRPr>
          </a:p>
        </p:txBody>
      </p:sp>
      <p:sp>
        <p:nvSpPr>
          <p:cNvPr id="173" name="Google Shape;173;p21"/>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74" name="Google Shape;174;p21"/>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175" name="Google Shape;175;p21"/>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Brianna Sahagian</a:t>
            </a:r>
            <a:endParaRPr/>
          </a:p>
        </p:txBody>
      </p:sp>
    </p:spTree>
    <p:extLst>
      <p:ext uri="{BB962C8B-B14F-4D97-AF65-F5344CB8AC3E}">
        <p14:creationId xmlns:p14="http://schemas.microsoft.com/office/powerpoint/2010/main" val="3786633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sz="2600"/>
              <a:t>REFERENCES</a:t>
            </a:r>
            <a:endParaRPr sz="2600"/>
          </a:p>
        </p:txBody>
      </p:sp>
      <p:sp>
        <p:nvSpPr>
          <p:cNvPr id="181" name="Google Shape;181;p22"/>
          <p:cNvSpPr txBox="1">
            <a:spLocks noGrp="1"/>
          </p:cNvSpPr>
          <p:nvPr>
            <p:ph type="body" idx="1"/>
          </p:nvPr>
        </p:nvSpPr>
        <p:spPr>
          <a:xfrm>
            <a:off x="529450" y="985113"/>
            <a:ext cx="8314200" cy="370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890"/>
              <a:buNone/>
            </a:pPr>
            <a:r>
              <a:rPr lang="en-US" sz="1350"/>
              <a:t>[1] Botto Gilbert Lancaster, “Who is Liable When Your Car Gets Hacked?”, </a:t>
            </a:r>
            <a:r>
              <a:rPr lang="en-US" sz="1350" u="sng">
                <a:solidFill>
                  <a:schemeClr val="hlink"/>
                </a:solidFill>
                <a:hlinkClick r:id="rId3"/>
              </a:rPr>
              <a:t>https://www.bgsllaw.com/mchenry-county-lawyers/your-car-gets-hacked</a:t>
            </a:r>
            <a:r>
              <a:rPr lang="en-US" sz="1350"/>
              <a:t> (9/22/2021)</a:t>
            </a:r>
            <a:endParaRPr sz="1350"/>
          </a:p>
          <a:p>
            <a:pPr marL="0" lvl="0" indent="0" algn="l" rtl="0">
              <a:lnSpc>
                <a:spcPct val="100000"/>
              </a:lnSpc>
              <a:spcBef>
                <a:spcPts val="1000"/>
              </a:spcBef>
              <a:spcAft>
                <a:spcPts val="0"/>
              </a:spcAft>
              <a:buSzPts val="1890"/>
              <a:buNone/>
            </a:pPr>
            <a:r>
              <a:rPr lang="en-US" sz="1350"/>
              <a:t>[2] ClassAction.com, “Self-driving Cars Lawsuit”,  </a:t>
            </a:r>
            <a:r>
              <a:rPr lang="en-US" sz="1350" u="sng">
                <a:solidFill>
                  <a:schemeClr val="accent1"/>
                </a:solidFill>
                <a:hlinkClick r:id="rId4">
                  <a:extLst>
                    <a:ext uri="{A12FA001-AC4F-418D-AE19-62706E023703}">
                      <ahyp:hlinkClr xmlns:ahyp="http://schemas.microsoft.com/office/drawing/2018/hyperlinkcolor" val="tx"/>
                    </a:ext>
                  </a:extLst>
                </a:hlinkClick>
              </a:rPr>
              <a:t>https://www.classaction.com/self-driving-cars/lawsuit/</a:t>
            </a:r>
            <a:r>
              <a:rPr lang="en-US" sz="1350"/>
              <a:t> (9/22/2021)</a:t>
            </a:r>
            <a:endParaRPr sz="1350"/>
          </a:p>
          <a:p>
            <a:pPr marL="0" lvl="0" indent="0" algn="l" rtl="0">
              <a:lnSpc>
                <a:spcPct val="100000"/>
              </a:lnSpc>
              <a:spcBef>
                <a:spcPts val="1000"/>
              </a:spcBef>
              <a:spcAft>
                <a:spcPts val="0"/>
              </a:spcAft>
              <a:buClr>
                <a:schemeClr val="dk1"/>
              </a:buClr>
              <a:buSzPts val="1890"/>
              <a:buFont typeface="Arial"/>
              <a:buNone/>
            </a:pPr>
            <a:r>
              <a:rPr lang="en-US" sz="1350"/>
              <a:t>[3] Faegre Drinker, “5 Defenses for Autonomous Vehicles Litigation”, </a:t>
            </a:r>
            <a:r>
              <a:rPr lang="en-US" sz="1350" u="sng">
                <a:solidFill>
                  <a:schemeClr val="accent1"/>
                </a:solidFill>
                <a:hlinkClick r:id="rId5">
                  <a:extLst>
                    <a:ext uri="{A12FA001-AC4F-418D-AE19-62706E023703}">
                      <ahyp:hlinkClr xmlns:ahyp="http://schemas.microsoft.com/office/drawing/2018/hyperlinkcolor" val="tx"/>
                    </a:ext>
                  </a:extLst>
                </a:hlinkClick>
              </a:rPr>
              <a:t>https://www.faegredrinker.com/en/insights/publications/2018/9/5-defenses-for-autonomous-vehicles-litigation</a:t>
            </a:r>
            <a:r>
              <a:rPr lang="en-US" sz="1350"/>
              <a:t> (9/22/2021)</a:t>
            </a:r>
            <a:endParaRPr sz="1350"/>
          </a:p>
          <a:p>
            <a:pPr marL="0" lvl="0" indent="0" algn="l" rtl="0">
              <a:lnSpc>
                <a:spcPct val="100000"/>
              </a:lnSpc>
              <a:spcBef>
                <a:spcPts val="1000"/>
              </a:spcBef>
              <a:spcAft>
                <a:spcPts val="0"/>
              </a:spcAft>
              <a:buClr>
                <a:schemeClr val="dk1"/>
              </a:buClr>
              <a:buSzPts val="1890"/>
              <a:buFont typeface="Arial"/>
              <a:buNone/>
            </a:pPr>
            <a:r>
              <a:rPr lang="en-US" sz="1350"/>
              <a:t>[4] Jain, Khyati, “You Can Hack Your Own Car - It’s Legal Now”, (The Hacker News, 2015), </a:t>
            </a:r>
            <a:r>
              <a:rPr lang="en-US" sz="1350" u="sng">
                <a:solidFill>
                  <a:schemeClr val="accent1"/>
                </a:solidFill>
                <a:hlinkClick r:id="rId6">
                  <a:extLst>
                    <a:ext uri="{A12FA001-AC4F-418D-AE19-62706E023703}">
                      <ahyp:hlinkClr xmlns:ahyp="http://schemas.microsoft.com/office/drawing/2018/hyperlinkcolor" val="tx"/>
                    </a:ext>
                  </a:extLst>
                </a:hlinkClick>
              </a:rPr>
              <a:t>https://thehackernews.com/2015/10/hack-car.html</a:t>
            </a:r>
            <a:r>
              <a:rPr lang="en-US" sz="1350"/>
              <a:t> (9/22/2021)</a:t>
            </a:r>
            <a:endParaRPr sz="1350"/>
          </a:p>
          <a:p>
            <a:pPr marL="0" lvl="0" indent="0" algn="l" rtl="0">
              <a:lnSpc>
                <a:spcPct val="100000"/>
              </a:lnSpc>
              <a:spcBef>
                <a:spcPts val="1000"/>
              </a:spcBef>
              <a:spcAft>
                <a:spcPts val="0"/>
              </a:spcAft>
              <a:buClr>
                <a:schemeClr val="dk1"/>
              </a:buClr>
              <a:buSzPts val="1890"/>
              <a:buFont typeface="Arial"/>
              <a:buNone/>
            </a:pPr>
            <a:r>
              <a:rPr lang="en-US" sz="1350"/>
              <a:t>[5] Ornes, Stephen, “How to Hack a Self-driving Car”, (Physics World, 2020),  </a:t>
            </a:r>
            <a:r>
              <a:rPr lang="en-US" sz="1350" u="sng">
                <a:solidFill>
                  <a:schemeClr val="accent1"/>
                </a:solidFill>
                <a:hlinkClick r:id="rId7">
                  <a:extLst>
                    <a:ext uri="{A12FA001-AC4F-418D-AE19-62706E023703}">
                      <ahyp:hlinkClr xmlns:ahyp="http://schemas.microsoft.com/office/drawing/2018/hyperlinkcolor" val="tx"/>
                    </a:ext>
                  </a:extLst>
                </a:hlinkClick>
              </a:rPr>
              <a:t>https://physicsworld.com/a/how-to-hack-a-self-driving-car/</a:t>
            </a:r>
            <a:r>
              <a:rPr lang="en-US" sz="1350"/>
              <a:t> (9/22/2021)</a:t>
            </a:r>
            <a:endParaRPr sz="1350"/>
          </a:p>
          <a:p>
            <a:pPr marL="0" lvl="0" indent="0" algn="l" rtl="0">
              <a:lnSpc>
                <a:spcPct val="100000"/>
              </a:lnSpc>
              <a:spcBef>
                <a:spcPts val="1000"/>
              </a:spcBef>
              <a:spcAft>
                <a:spcPts val="0"/>
              </a:spcAft>
              <a:buClr>
                <a:schemeClr val="dk1"/>
              </a:buClr>
              <a:buSzPts val="1890"/>
              <a:buFont typeface="Arial"/>
              <a:buNone/>
            </a:pPr>
            <a:r>
              <a:rPr lang="en-US" sz="1350"/>
              <a:t>[6] Synopsys, “The 6 Levels of Vehicle Autonomy Explained”, </a:t>
            </a:r>
            <a:r>
              <a:rPr lang="en-US" sz="1350" u="sng">
                <a:solidFill>
                  <a:schemeClr val="accent1"/>
                </a:solidFill>
                <a:hlinkClick r:id="rId8">
                  <a:extLst>
                    <a:ext uri="{A12FA001-AC4F-418D-AE19-62706E023703}">
                      <ahyp:hlinkClr xmlns:ahyp="http://schemas.microsoft.com/office/drawing/2018/hyperlinkcolor" val="tx"/>
                    </a:ext>
                  </a:extLst>
                </a:hlinkClick>
              </a:rPr>
              <a:t>https://www.synopsys.com/automotive/autonomous-driving-levels.html</a:t>
            </a:r>
            <a:r>
              <a:rPr lang="en-US" sz="1350"/>
              <a:t> (9/22/2021)</a:t>
            </a:r>
            <a:endParaRPr sz="1350"/>
          </a:p>
          <a:p>
            <a:pPr marL="0" lvl="0" indent="0" algn="l" rtl="0">
              <a:lnSpc>
                <a:spcPct val="100000"/>
              </a:lnSpc>
              <a:spcBef>
                <a:spcPts val="1000"/>
              </a:spcBef>
              <a:spcAft>
                <a:spcPts val="0"/>
              </a:spcAft>
              <a:buClr>
                <a:schemeClr val="dk1"/>
              </a:buClr>
              <a:buSzPts val="1890"/>
              <a:buFont typeface="Arial"/>
              <a:buNone/>
            </a:pPr>
            <a:r>
              <a:rPr lang="en-US" sz="1350"/>
              <a:t>[7] US Department of Transportation, “Federal Automated Vehicles Policy - September 2016”, transportation.gov/AV/federal-automated-vehicles-policy-september-2016 (9/22/2021)</a:t>
            </a:r>
            <a:endParaRPr sz="1350"/>
          </a:p>
          <a:p>
            <a:pPr marL="0" lvl="0" indent="0" algn="l" rtl="0">
              <a:lnSpc>
                <a:spcPct val="100000"/>
              </a:lnSpc>
              <a:spcBef>
                <a:spcPts val="1200"/>
              </a:spcBef>
              <a:spcAft>
                <a:spcPts val="0"/>
              </a:spcAft>
              <a:buSzPts val="1890"/>
              <a:buNone/>
            </a:pPr>
            <a:endParaRPr sz="1400"/>
          </a:p>
        </p:txBody>
      </p:sp>
      <p:sp>
        <p:nvSpPr>
          <p:cNvPr id="182" name="Google Shape;182;p22"/>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83" name="Google Shape;183;p22"/>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184" name="Google Shape;184;p22"/>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Brianna Sahagian</a:t>
            </a:r>
            <a:endParaRPr/>
          </a:p>
        </p:txBody>
      </p:sp>
    </p:spTree>
    <p:extLst>
      <p:ext uri="{BB962C8B-B14F-4D97-AF65-F5344CB8AC3E}">
        <p14:creationId xmlns:p14="http://schemas.microsoft.com/office/powerpoint/2010/main" val="3482790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Self Driving Cars –Selling your safety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Omri Green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23</a:t>
            </a:fld>
            <a:endParaRPr lang="en-US"/>
          </a:p>
        </p:txBody>
      </p:sp>
    </p:spTree>
    <p:extLst>
      <p:ext uri="{BB962C8B-B14F-4D97-AF65-F5344CB8AC3E}">
        <p14:creationId xmlns:p14="http://schemas.microsoft.com/office/powerpoint/2010/main" val="973698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Automation levels of cars</a:t>
            </a:r>
          </a:p>
        </p:txBody>
      </p:sp>
      <p:sp>
        <p:nvSpPr>
          <p:cNvPr id="3" name="Content Placeholder 2"/>
          <p:cNvSpPr>
            <a:spLocks noGrp="1"/>
          </p:cNvSpPr>
          <p:nvPr>
            <p:ph sz="half" idx="1"/>
          </p:nvPr>
        </p:nvSpPr>
        <p:spPr/>
        <p:txBody>
          <a:bodyPr>
            <a:normAutofit/>
          </a:bodyPr>
          <a:lstStyle/>
          <a:p>
            <a:pPr marL="0" indent="0">
              <a:buNone/>
            </a:pPr>
            <a:r>
              <a:rPr lang="en-US" sz="1800" u="sng" dirty="0"/>
              <a:t>Level 0</a:t>
            </a:r>
            <a:r>
              <a:rPr lang="en-US" sz="1800" dirty="0"/>
              <a:t> – No Automation</a:t>
            </a:r>
          </a:p>
          <a:p>
            <a:pPr marL="0" indent="0">
              <a:buNone/>
            </a:pPr>
            <a:r>
              <a:rPr lang="en-US" sz="1800" u="sng" dirty="0"/>
              <a:t>Level 1</a:t>
            </a:r>
            <a:r>
              <a:rPr lang="en-US" sz="1800" dirty="0"/>
              <a:t> – Driver Assistance</a:t>
            </a:r>
            <a:endParaRPr lang="en-US" sz="1800" u="sng" dirty="0"/>
          </a:p>
          <a:p>
            <a:pPr marL="0" indent="0">
              <a:buNone/>
            </a:pPr>
            <a:r>
              <a:rPr lang="en-US" sz="1800" u="sng" dirty="0"/>
              <a:t>Level 2</a:t>
            </a:r>
            <a:r>
              <a:rPr lang="en-US" sz="1800" dirty="0"/>
              <a:t> – Partial Automation</a:t>
            </a:r>
            <a:endParaRPr lang="en-US" sz="1800" u="sng" dirty="0"/>
          </a:p>
          <a:p>
            <a:pPr marL="0" indent="0">
              <a:buNone/>
            </a:pPr>
            <a:r>
              <a:rPr lang="en-US" sz="1800" u="sng" dirty="0"/>
              <a:t>Level 3</a:t>
            </a:r>
            <a:r>
              <a:rPr lang="en-US" sz="1800" dirty="0"/>
              <a:t> – Conditional Automation</a:t>
            </a:r>
            <a:endParaRPr lang="en-US" sz="1800" u="sng" dirty="0"/>
          </a:p>
          <a:p>
            <a:pPr marL="0" indent="0">
              <a:buNone/>
            </a:pPr>
            <a:r>
              <a:rPr lang="en-US" sz="1800" u="sng" dirty="0"/>
              <a:t>Level 4</a:t>
            </a:r>
            <a:r>
              <a:rPr lang="en-US" sz="1800" dirty="0"/>
              <a:t> – High Automation</a:t>
            </a:r>
            <a:endParaRPr lang="en-US" sz="1800" u="sng" dirty="0"/>
          </a:p>
          <a:p>
            <a:pPr marL="0" indent="0">
              <a:buNone/>
            </a:pPr>
            <a:r>
              <a:rPr lang="en-US" sz="1800" u="sng" dirty="0"/>
              <a:t>Level 5</a:t>
            </a:r>
            <a:r>
              <a:rPr lang="en-US" sz="1800" dirty="0"/>
              <a:t> – Full Automation</a:t>
            </a:r>
          </a:p>
          <a:p>
            <a:pPr marL="0" indent="0">
              <a:buNone/>
            </a:pPr>
            <a:r>
              <a:rPr lang="en-US" dirty="0"/>
              <a:t>[1]</a:t>
            </a:r>
            <a:endParaRPr lang="en-US" sz="1800" dirty="0"/>
          </a:p>
          <a:p>
            <a:pPr marL="0" indent="0">
              <a:buNone/>
            </a:pPr>
            <a:endParaRPr lang="en-US" sz="1800" u="sng"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Omri Green</a:t>
            </a:r>
          </a:p>
        </p:txBody>
      </p:sp>
      <p:pic>
        <p:nvPicPr>
          <p:cNvPr id="9" name="Picture 8" descr="A picture containing logo&#10;&#10;Description automatically generated">
            <a:extLst>
              <a:ext uri="{FF2B5EF4-FFF2-40B4-BE49-F238E27FC236}">
                <a16:creationId xmlns:a16="http://schemas.microsoft.com/office/drawing/2014/main" id="{6DD6525B-DF11-4921-8D34-640588C31AEA}"/>
              </a:ext>
            </a:extLst>
          </p:cNvPr>
          <p:cNvPicPr>
            <a:picLocks noChangeAspect="1"/>
          </p:cNvPicPr>
          <p:nvPr/>
        </p:nvPicPr>
        <p:blipFill>
          <a:blip r:embed="rId3"/>
          <a:stretch>
            <a:fillRect/>
          </a:stretch>
        </p:blipFill>
        <p:spPr>
          <a:xfrm>
            <a:off x="4219725" y="1413763"/>
            <a:ext cx="4611855" cy="3001549"/>
          </a:xfrm>
          <a:prstGeom prst="rect">
            <a:avLst/>
          </a:prstGeom>
        </p:spPr>
      </p:pic>
    </p:spTree>
    <p:extLst>
      <p:ext uri="{BB962C8B-B14F-4D97-AF65-F5344CB8AC3E}">
        <p14:creationId xmlns:p14="http://schemas.microsoft.com/office/powerpoint/2010/main" val="2741500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case for self-driving cars</a:t>
            </a:r>
          </a:p>
        </p:txBody>
      </p:sp>
      <p:sp>
        <p:nvSpPr>
          <p:cNvPr id="3" name="Content Placeholder 2"/>
          <p:cNvSpPr>
            <a:spLocks noGrp="1"/>
          </p:cNvSpPr>
          <p:nvPr>
            <p:ph sz="half" idx="1"/>
          </p:nvPr>
        </p:nvSpPr>
        <p:spPr>
          <a:xfrm>
            <a:off x="685800" y="1352550"/>
            <a:ext cx="3733800" cy="3644645"/>
          </a:xfrm>
        </p:spPr>
        <p:txBody>
          <a:bodyPr/>
          <a:lstStyle/>
          <a:p>
            <a:r>
              <a:rPr lang="en-US" dirty="0"/>
              <a:t>10,142 deaths from drunk driving per year [2]</a:t>
            </a:r>
          </a:p>
          <a:p>
            <a:r>
              <a:rPr lang="en-US" dirty="0"/>
              <a:t>3,142 deaths from distracted driving in 2019[2]</a:t>
            </a:r>
          </a:p>
          <a:p>
            <a:r>
              <a:rPr lang="en-US" dirty="0"/>
              <a:t>9,378 deaths due to speeding  in 2018[2]</a:t>
            </a:r>
          </a:p>
          <a:p>
            <a:r>
              <a:rPr lang="en-US" dirty="0"/>
              <a:t>795 deaths due to drowsy drivers behind the wheel in 2017[2]</a:t>
            </a:r>
          </a:p>
          <a:p>
            <a:r>
              <a:rPr lang="en-US" dirty="0"/>
              <a:t>2,549 deaths due to not wearing seatbelts in 2017 [2]</a:t>
            </a:r>
          </a:p>
          <a:p>
            <a:endParaRPr lang="en-US" dirty="0"/>
          </a:p>
          <a:p>
            <a:endParaRPr lang="en-US" sz="1800"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Omri Green</a:t>
            </a:r>
          </a:p>
        </p:txBody>
      </p:sp>
      <p:pic>
        <p:nvPicPr>
          <p:cNvPr id="10" name="Picture 9" descr="Chart&#10;&#10;Description automatically generated with low confidence">
            <a:extLst>
              <a:ext uri="{FF2B5EF4-FFF2-40B4-BE49-F238E27FC236}">
                <a16:creationId xmlns:a16="http://schemas.microsoft.com/office/drawing/2014/main" id="{46F15DAF-5802-47AD-A8E2-191528A7F3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72943"/>
            <a:ext cx="4411979" cy="2597613"/>
          </a:xfrm>
          <a:prstGeom prst="rect">
            <a:avLst/>
          </a:prstGeom>
          <a:noFill/>
          <a:ln>
            <a:noFill/>
          </a:ln>
        </p:spPr>
      </p:pic>
      <p:sp>
        <p:nvSpPr>
          <p:cNvPr id="14" name="TextBox 13">
            <a:extLst>
              <a:ext uri="{FF2B5EF4-FFF2-40B4-BE49-F238E27FC236}">
                <a16:creationId xmlns:a16="http://schemas.microsoft.com/office/drawing/2014/main" id="{A87DBAD1-6D96-46D3-8F71-FD64650D70A1}"/>
              </a:ext>
            </a:extLst>
          </p:cNvPr>
          <p:cNvSpPr txBox="1"/>
          <p:nvPr/>
        </p:nvSpPr>
        <p:spPr>
          <a:xfrm>
            <a:off x="8458200" y="3879877"/>
            <a:ext cx="645769" cy="369332"/>
          </a:xfrm>
          <a:prstGeom prst="rect">
            <a:avLst/>
          </a:prstGeom>
          <a:noFill/>
        </p:spPr>
        <p:txBody>
          <a:bodyPr wrap="square">
            <a:spAutoFit/>
          </a:bodyPr>
          <a:lstStyle/>
          <a:p>
            <a:r>
              <a:rPr lang="en-US" dirty="0"/>
              <a:t>[3]</a:t>
            </a:r>
          </a:p>
        </p:txBody>
      </p:sp>
    </p:spTree>
    <p:extLst>
      <p:ext uri="{BB962C8B-B14F-4D97-AF65-F5344CB8AC3E}">
        <p14:creationId xmlns:p14="http://schemas.microsoft.com/office/powerpoint/2010/main" val="3022411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case Against self-driving cars</a:t>
            </a:r>
          </a:p>
        </p:txBody>
      </p:sp>
      <p:sp>
        <p:nvSpPr>
          <p:cNvPr id="3" name="Content Placeholder 2"/>
          <p:cNvSpPr>
            <a:spLocks noGrp="1"/>
          </p:cNvSpPr>
          <p:nvPr>
            <p:ph sz="half" idx="1"/>
          </p:nvPr>
        </p:nvSpPr>
        <p:spPr/>
        <p:txBody>
          <a:bodyPr/>
          <a:lstStyle/>
          <a:p>
            <a:r>
              <a:rPr lang="en-US" dirty="0"/>
              <a:t>Drivers using Tesla autopilot are more distracted from the road [4]</a:t>
            </a:r>
          </a:p>
          <a:p>
            <a:r>
              <a:rPr lang="en-US" sz="1800" dirty="0"/>
              <a:t>Tesla Autopilot has caused cars to crash into first responders 11 times since 2018 [4]</a:t>
            </a:r>
          </a:p>
          <a:p>
            <a:r>
              <a:rPr lang="en-US" dirty="0"/>
              <a:t>Self driving cars have a multitude of security flaws. [6]</a:t>
            </a:r>
          </a:p>
          <a:p>
            <a:r>
              <a:rPr lang="en-US" dirty="0"/>
              <a:t>The average person believes self-driving cars are less safe than normal ones</a:t>
            </a:r>
            <a:r>
              <a:rPr lang="en-US" sz="1800" dirty="0"/>
              <a:t> [5]</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Omri Green</a:t>
            </a:r>
          </a:p>
        </p:txBody>
      </p:sp>
      <p:pic>
        <p:nvPicPr>
          <p:cNvPr id="4" name="Picture 3">
            <a:extLst>
              <a:ext uri="{FF2B5EF4-FFF2-40B4-BE49-F238E27FC236}">
                <a16:creationId xmlns:a16="http://schemas.microsoft.com/office/drawing/2014/main" id="{498962B1-71F4-4347-A39E-5131F6C3B9FB}"/>
              </a:ext>
            </a:extLst>
          </p:cNvPr>
          <p:cNvPicPr>
            <a:picLocks noChangeAspect="1"/>
          </p:cNvPicPr>
          <p:nvPr/>
        </p:nvPicPr>
        <p:blipFill>
          <a:blip r:embed="rId3"/>
          <a:stretch>
            <a:fillRect/>
          </a:stretch>
        </p:blipFill>
        <p:spPr>
          <a:xfrm>
            <a:off x="4881207" y="1352551"/>
            <a:ext cx="3878423" cy="2763376"/>
          </a:xfrm>
          <a:prstGeom prst="rect">
            <a:avLst/>
          </a:prstGeom>
        </p:spPr>
      </p:pic>
      <p:sp>
        <p:nvSpPr>
          <p:cNvPr id="11" name="TextBox 10">
            <a:extLst>
              <a:ext uri="{FF2B5EF4-FFF2-40B4-BE49-F238E27FC236}">
                <a16:creationId xmlns:a16="http://schemas.microsoft.com/office/drawing/2014/main" id="{47A1E9A6-D89F-419F-B0FB-8330CE4C8539}"/>
              </a:ext>
            </a:extLst>
          </p:cNvPr>
          <p:cNvSpPr txBox="1"/>
          <p:nvPr/>
        </p:nvSpPr>
        <p:spPr>
          <a:xfrm>
            <a:off x="8292961" y="4170782"/>
            <a:ext cx="538619"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a:t>
            </a:r>
          </a:p>
        </p:txBody>
      </p:sp>
    </p:spTree>
    <p:extLst>
      <p:ext uri="{BB962C8B-B14F-4D97-AF65-F5344CB8AC3E}">
        <p14:creationId xmlns:p14="http://schemas.microsoft.com/office/powerpoint/2010/main" val="3271001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99AC6C-5605-469B-8889-DF0C15208D69}"/>
              </a:ext>
            </a:extLst>
          </p:cNvPr>
          <p:cNvSpPr/>
          <p:nvPr/>
        </p:nvSpPr>
        <p:spPr>
          <a:xfrm>
            <a:off x="3807912" y="1189353"/>
            <a:ext cx="5160723" cy="2725507"/>
          </a:xfrm>
          <a:prstGeom prst="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Rebuttal</a:t>
            </a:r>
          </a:p>
        </p:txBody>
      </p:sp>
      <p:sp>
        <p:nvSpPr>
          <p:cNvPr id="3" name="Content Placeholder 2"/>
          <p:cNvSpPr>
            <a:spLocks noGrp="1"/>
          </p:cNvSpPr>
          <p:nvPr>
            <p:ph sz="half" idx="1"/>
          </p:nvPr>
        </p:nvSpPr>
        <p:spPr>
          <a:xfrm>
            <a:off x="685800" y="1352551"/>
            <a:ext cx="3122112" cy="3352800"/>
          </a:xfrm>
        </p:spPr>
        <p:txBody>
          <a:bodyPr/>
          <a:lstStyle/>
          <a:p>
            <a:r>
              <a:rPr lang="en-US" sz="1800" dirty="0"/>
              <a:t>Tesla autopilot is level 2, not level 4 or 5. [4]</a:t>
            </a:r>
          </a:p>
          <a:p>
            <a:r>
              <a:rPr lang="en-US" sz="1800" dirty="0"/>
              <a:t>Level 4 </a:t>
            </a:r>
            <a:r>
              <a:rPr lang="en-US" dirty="0"/>
              <a:t>automated cars such as Waymo’s fleet are much safer than human drivers. [7]</a:t>
            </a:r>
          </a:p>
          <a:p>
            <a:r>
              <a:rPr lang="en-US" sz="1800" dirty="0"/>
              <a:t>There are currently efforts to reduce cybersecurity flaws in self-driving cars[8] </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Omri Green</a:t>
            </a:r>
          </a:p>
        </p:txBody>
      </p:sp>
      <p:pic>
        <p:nvPicPr>
          <p:cNvPr id="1026" name="Picture 2">
            <a:extLst>
              <a:ext uri="{FF2B5EF4-FFF2-40B4-BE49-F238E27FC236}">
                <a16:creationId xmlns:a16="http://schemas.microsoft.com/office/drawing/2014/main" id="{23B5309D-6E65-453A-8437-50425DCFD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7912" y="1276350"/>
            <a:ext cx="5160723" cy="272550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D41BC9E-C6DE-48E1-AA98-18C610F676DD}"/>
              </a:ext>
            </a:extLst>
          </p:cNvPr>
          <p:cNvSpPr txBox="1"/>
          <p:nvPr/>
        </p:nvSpPr>
        <p:spPr>
          <a:xfrm>
            <a:off x="8539999" y="3947122"/>
            <a:ext cx="474271"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a:t>
            </a:r>
          </a:p>
        </p:txBody>
      </p:sp>
    </p:spTree>
    <p:extLst>
      <p:ext uri="{BB962C8B-B14F-4D97-AF65-F5344CB8AC3E}">
        <p14:creationId xmlns:p14="http://schemas.microsoft.com/office/powerpoint/2010/main" val="3774366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85000" lnSpcReduction="20000"/>
          </a:bodyPr>
          <a:lstStyle/>
          <a:p>
            <a:pPr marL="0" indent="0">
              <a:buNone/>
            </a:pPr>
            <a:r>
              <a:rPr lang="en-US" sz="1900" dirty="0">
                <a:latin typeface="+mj-lt"/>
              </a:rPr>
              <a:t>[1] &lt;</a:t>
            </a:r>
            <a:r>
              <a:rPr lang="en-US" sz="1900" dirty="0">
                <a:effectLst/>
                <a:latin typeface="+mj-lt"/>
                <a:ea typeface="Calibri" panose="020F0502020204030204" pitchFamily="34" charset="0"/>
                <a:cs typeface="Times New Roman" panose="02020603050405020304" pitchFamily="18" charset="0"/>
              </a:rPr>
              <a:t>https://www.howtogeek.com/401759/what-are-the-different-self-driving-car-levels-of-autonomy/</a:t>
            </a:r>
            <a:r>
              <a:rPr lang="en-US" sz="1900" dirty="0">
                <a:latin typeface="+mj-lt"/>
              </a:rPr>
              <a:t>&gt;</a:t>
            </a:r>
          </a:p>
          <a:p>
            <a:pPr marL="0" indent="0">
              <a:buNone/>
            </a:pPr>
            <a:r>
              <a:rPr lang="en-US" sz="1900" dirty="0">
                <a:latin typeface="+mj-lt"/>
              </a:rPr>
              <a:t>[2] &lt;https://www.bankrate.com/insurance/car/car-crash-statistics/&gt;</a:t>
            </a:r>
          </a:p>
          <a:p>
            <a:pPr marL="0" indent="0">
              <a:buNone/>
            </a:pPr>
            <a:r>
              <a:rPr lang="en-US" sz="1900" dirty="0">
                <a:latin typeface="+mj-lt"/>
              </a:rPr>
              <a:t>[3] &lt;https://www.aceable.com/safe-driving/car-accident-statistics/&gt;</a:t>
            </a:r>
          </a:p>
          <a:p>
            <a:pPr marL="0" indent="0">
              <a:buNone/>
            </a:pPr>
            <a:r>
              <a:rPr lang="en-US" sz="1900" dirty="0">
                <a:latin typeface="+mj-lt"/>
              </a:rPr>
              <a:t>[4] &lt;https://www.euronews.com/next/2021/09/15/tesla-autopilot-crash-investigation-expands-as-ford-bmw-and-10-other-carmakers-asked-for-d&gt;</a:t>
            </a:r>
          </a:p>
          <a:p>
            <a:pPr marL="0" indent="0">
              <a:buNone/>
            </a:pPr>
            <a:r>
              <a:rPr lang="en-US" sz="1900" dirty="0">
                <a:latin typeface="+mj-lt"/>
              </a:rPr>
              <a:t>[5] &lt;</a:t>
            </a:r>
            <a:r>
              <a:rPr lang="en-US" sz="1900" dirty="0">
                <a:latin typeface="+mj-lt"/>
                <a:hlinkClick r:id="rId2"/>
              </a:rPr>
              <a:t>https://www.statista.com/chart/13450/perceived-safety-of-self-driving-cars/</a:t>
            </a:r>
            <a:r>
              <a:rPr lang="en-US" sz="1900" dirty="0">
                <a:latin typeface="+mj-lt"/>
              </a:rPr>
              <a:t>&gt;</a:t>
            </a:r>
          </a:p>
          <a:p>
            <a:pPr marL="0" indent="0">
              <a:buNone/>
            </a:pPr>
            <a:r>
              <a:rPr lang="en-US" sz="1900" dirty="0">
                <a:latin typeface="+mj-lt"/>
              </a:rPr>
              <a:t>[6] &lt;</a:t>
            </a:r>
            <a:r>
              <a:rPr lang="en-US" sz="1900" dirty="0">
                <a:latin typeface="+mj-lt"/>
                <a:hlinkClick r:id="rId3"/>
              </a:rPr>
              <a:t>https://www.forbes.com/sites/lanceeliot/2021/08/25/serious-concerns-that-ai-self-driving-cars-cybersecurity-will-be-a-hacker-leak-like-an-open-sieve/</a:t>
            </a:r>
            <a:r>
              <a:rPr lang="en-US" sz="1900" dirty="0">
                <a:latin typeface="+mj-lt"/>
              </a:rPr>
              <a:t>&gt;</a:t>
            </a:r>
          </a:p>
          <a:p>
            <a:pPr marL="0" indent="0">
              <a:buNone/>
            </a:pPr>
            <a:r>
              <a:rPr lang="en-US" sz="1900" dirty="0">
                <a:latin typeface="+mj-lt"/>
              </a:rPr>
              <a:t>[7] &lt;</a:t>
            </a:r>
            <a:r>
              <a:rPr lang="en-US" sz="1900" dirty="0">
                <a:effectLst/>
                <a:latin typeface="+mj-lt"/>
                <a:ea typeface="Calibri" panose="020F0502020204030204" pitchFamily="34" charset="0"/>
                <a:cs typeface="Times New Roman" panose="02020603050405020304" pitchFamily="18" charset="0"/>
                <a:hlinkClick r:id="rId4"/>
              </a:rPr>
              <a:t>https://rmi.org/safe-self-driving-cars/</a:t>
            </a:r>
            <a:r>
              <a:rPr lang="en-US" sz="1900" dirty="0">
                <a:effectLst/>
                <a:latin typeface="+mj-lt"/>
                <a:ea typeface="Calibri" panose="020F0502020204030204" pitchFamily="34" charset="0"/>
                <a:cs typeface="Times New Roman" panose="02020603050405020304" pitchFamily="18" charset="0"/>
              </a:rPr>
              <a:t>&gt;</a:t>
            </a:r>
          </a:p>
          <a:p>
            <a:pPr marL="0" indent="0">
              <a:buNone/>
            </a:pPr>
            <a:r>
              <a:rPr lang="en-US" sz="1900" dirty="0">
                <a:effectLst/>
                <a:latin typeface="+mj-lt"/>
                <a:ea typeface="Calibri" panose="020F0502020204030204" pitchFamily="34" charset="0"/>
                <a:cs typeface="Times New Roman" panose="02020603050405020304" pitchFamily="18" charset="0"/>
              </a:rPr>
              <a:t>[8] &lt;</a:t>
            </a:r>
            <a:r>
              <a:rPr lang="en-US" sz="1800" dirty="0">
                <a:effectLst/>
                <a:latin typeface="Calibri" panose="020F0502020204030204" pitchFamily="34" charset="0"/>
                <a:ea typeface="Calibri" panose="020F0502020204030204" pitchFamily="34" charset="0"/>
                <a:cs typeface="Times New Roman" panose="02020603050405020304" pitchFamily="18" charset="0"/>
              </a:rPr>
              <a:t>https://www.theverge.com/2016/3/22/11283782/uber-bug-bounty-hacker-code-security-facebook&gt;</a:t>
            </a:r>
          </a:p>
          <a:p>
            <a:pPr marL="0" indent="0">
              <a:buNone/>
            </a:pPr>
            <a:endParaRPr lang="en-US" sz="1900" dirty="0">
              <a:effectLst/>
              <a:latin typeface="+mj-lt"/>
              <a:ea typeface="Calibri" panose="020F0502020204030204" pitchFamily="34" charset="0"/>
              <a:cs typeface="Times New Roman" panose="02020603050405020304" pitchFamily="18" charset="0"/>
            </a:endParaRPr>
          </a:p>
          <a:p>
            <a:pPr marL="0" indent="0">
              <a:buNone/>
            </a:pPr>
            <a:endParaRPr lang="en-US"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err="1"/>
              <a:t>Omri</a:t>
            </a:r>
            <a:r>
              <a:rPr lang="en-US" sz="1400" dirty="0"/>
              <a:t> Green</a:t>
            </a:r>
          </a:p>
        </p:txBody>
      </p:sp>
    </p:spTree>
    <p:extLst>
      <p:ext uri="{BB962C8B-B14F-4D97-AF65-F5344CB8AC3E}">
        <p14:creationId xmlns:p14="http://schemas.microsoft.com/office/powerpoint/2010/main" val="1780024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9</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60679" y="4651659"/>
            <a:ext cx="4253087" cy="346249"/>
          </a:xfrm>
          <a:prstGeom prst="rect">
            <a:avLst/>
          </a:prstGeom>
          <a:noFill/>
        </p:spPr>
        <p:txBody>
          <a:bodyPr wrap="none" rtlCol="0">
            <a:spAutoFit/>
          </a:bodyPr>
          <a:lstStyle/>
          <a:p>
            <a:pPr>
              <a:lnSpc>
                <a:spcPct val="90000"/>
              </a:lnSpc>
            </a:pPr>
            <a:r>
              <a:rPr lang="en-US" dirty="0">
                <a:hlinkClick r:id="rId3"/>
              </a:rPr>
              <a:t>http://pbfcomics.com/197</a:t>
            </a:r>
            <a:r>
              <a:rPr lang="en-US" dirty="0"/>
              <a:t> (2014-09-26)</a:t>
            </a:r>
          </a:p>
        </p:txBody>
      </p:sp>
      <p:pic>
        <p:nvPicPr>
          <p:cNvPr id="8" name="Picture 7" descr="PBF197-Automatic_Busines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7750"/>
            <a:ext cx="9144000" cy="30480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
        <p:nvSpPr>
          <p:cNvPr id="3" name="Footer Placeholder 2">
            <a:extLst>
              <a:ext uri="{FF2B5EF4-FFF2-40B4-BE49-F238E27FC236}">
                <a16:creationId xmlns:a16="http://schemas.microsoft.com/office/drawing/2014/main" id="{5ABF14E7-A1FF-E347-B1C8-0C07243EB9C8}"/>
              </a:ext>
            </a:extLst>
          </p:cNvPr>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168175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Reliability Of Statistics</a:t>
            </a:r>
          </a:p>
        </p:txBody>
      </p:sp>
      <p:sp>
        <p:nvSpPr>
          <p:cNvPr id="74758" name="Rectangle 3"/>
          <p:cNvSpPr>
            <a:spLocks noGrp="1" noChangeArrowheads="1"/>
          </p:cNvSpPr>
          <p:nvPr>
            <p:ph idx="1"/>
          </p:nvPr>
        </p:nvSpPr>
        <p:spPr/>
        <p:txBody>
          <a:bodyPr/>
          <a:lstStyle/>
          <a:p>
            <a:pPr eaLnBrk="1" hangingPunct="1"/>
            <a:r>
              <a:rPr lang="en-US" dirty="0">
                <a:ea typeface="ＭＳ Ｐゴシック" pitchFamily="-109" charset="-128"/>
                <a:cs typeface="ＭＳ Ｐゴシック" pitchFamily="-109" charset="-128"/>
              </a:rPr>
              <a:t>Are other factors controlled?</a:t>
            </a:r>
          </a:p>
          <a:p>
            <a:pPr eaLnBrk="1" hangingPunct="1"/>
            <a:r>
              <a:rPr lang="en-US" dirty="0">
                <a:ea typeface="ＭＳ Ｐゴシック" pitchFamily="-109" charset="-128"/>
                <a:cs typeface="ＭＳ Ｐゴシック" pitchFamily="-109" charset="-128"/>
              </a:rPr>
              <a:t>Is enough time covered?</a:t>
            </a:r>
          </a:p>
          <a:p>
            <a:pPr eaLnBrk="1" hangingPunct="1"/>
            <a:r>
              <a:rPr lang="en-US" dirty="0">
                <a:ea typeface="ＭＳ Ｐゴシック" pitchFamily="-109" charset="-128"/>
                <a:cs typeface="ＭＳ Ｐゴシック" pitchFamily="-109" charset="-128"/>
              </a:rPr>
              <a:t>Is all data reported?</a:t>
            </a:r>
          </a:p>
          <a:p>
            <a:pPr eaLnBrk="1" hangingPunct="1"/>
            <a:endParaRPr lang="en-US" dirty="0">
              <a:ea typeface="ＭＳ Ｐゴシック" pitchFamily="-109" charset="-128"/>
              <a:cs typeface="ＭＳ Ｐゴシック" pitchFamily="-109" charset="-128"/>
            </a:endParaRPr>
          </a:p>
          <a:p>
            <a:pPr eaLnBrk="1" hangingPunct="1"/>
            <a:r>
              <a:rPr lang="en-US" dirty="0">
                <a:ea typeface="ＭＳ Ｐゴシック" pitchFamily="-109" charset="-128"/>
                <a:cs typeface="ＭＳ Ｐゴシック" pitchFamily="-109" charset="-128"/>
              </a:rPr>
              <a:t>Use Intuition</a:t>
            </a:r>
          </a:p>
          <a:p>
            <a:pPr lvl="1"/>
            <a:r>
              <a:rPr lang="en-US" dirty="0">
                <a:ea typeface="ＭＳ Ｐゴシック" pitchFamily="-109" charset="-128"/>
                <a:cs typeface="ＭＳ Ｐゴシック" pitchFamily="-109" charset="-128"/>
              </a:rPr>
              <a:t>Are results reasonable?</a:t>
            </a:r>
          </a:p>
        </p:txBody>
      </p:sp>
      <p:sp>
        <p:nvSpPr>
          <p:cNvPr id="3" name="Slide Number Placeholder 2"/>
          <p:cNvSpPr>
            <a:spLocks noGrp="1"/>
          </p:cNvSpPr>
          <p:nvPr>
            <p:ph type="sldNum" sz="quarter" idx="12"/>
          </p:nvPr>
        </p:nvSpPr>
        <p:spPr/>
        <p:txBody>
          <a:bodyPr/>
          <a:lstStyle/>
          <a:p>
            <a:fld id="{A2A17EAB-8B51-5C40-8776-6683E51FA7A0}" type="slidenum">
              <a:rPr lang="en-US" smtClean="0"/>
              <a:t>30</a:t>
            </a:fld>
            <a:endParaRPr lang="en-US"/>
          </a:p>
        </p:txBody>
      </p:sp>
      <p:sp>
        <p:nvSpPr>
          <p:cNvPr id="2" name="Footer Placeholder 1">
            <a:extLst>
              <a:ext uri="{FF2B5EF4-FFF2-40B4-BE49-F238E27FC236}">
                <a16:creationId xmlns:a16="http://schemas.microsoft.com/office/drawing/2014/main" id="{505D0D35-BB88-BA43-9D8B-C619EB12F7E0}"/>
              </a:ext>
            </a:extLst>
          </p:cNvPr>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1218495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Some Measures</a:t>
            </a:r>
          </a:p>
        </p:txBody>
      </p:sp>
      <p:sp>
        <p:nvSpPr>
          <p:cNvPr id="82950"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Mean Time To Failure (MTTF)</a:t>
            </a:r>
          </a:p>
          <a:p>
            <a:pPr eaLnBrk="1" hangingPunct="1"/>
            <a:r>
              <a:rPr lang="en-US">
                <a:ea typeface="ＭＳ Ｐゴシック" pitchFamily="-109" charset="-128"/>
                <a:cs typeface="ＭＳ Ｐゴシック" pitchFamily="-109" charset="-128"/>
              </a:rPr>
              <a:t>Mean Time Between Failures (MTBF)</a:t>
            </a:r>
          </a:p>
          <a:p>
            <a:pPr eaLnBrk="1" hangingPunct="1"/>
            <a:r>
              <a:rPr lang="en-US">
                <a:ea typeface="ＭＳ Ｐゴシック" pitchFamily="-109" charset="-128"/>
                <a:cs typeface="ＭＳ Ｐゴシック" pitchFamily="-109" charset="-128"/>
              </a:rPr>
              <a:t>Mean Time To Repair (MTTR)</a:t>
            </a:r>
          </a:p>
        </p:txBody>
      </p:sp>
      <p:sp>
        <p:nvSpPr>
          <p:cNvPr id="3" name="Slide Number Placeholder 2"/>
          <p:cNvSpPr>
            <a:spLocks noGrp="1"/>
          </p:cNvSpPr>
          <p:nvPr>
            <p:ph type="sldNum" sz="quarter" idx="12"/>
          </p:nvPr>
        </p:nvSpPr>
        <p:spPr/>
        <p:txBody>
          <a:bodyPr/>
          <a:lstStyle/>
          <a:p>
            <a:fld id="{A2A17EAB-8B51-5C40-8776-6683E51FA7A0}" type="slidenum">
              <a:rPr lang="en-US" smtClean="0"/>
              <a:t>31</a:t>
            </a:fld>
            <a:endParaRPr lang="en-US"/>
          </a:p>
        </p:txBody>
      </p:sp>
      <p:sp>
        <p:nvSpPr>
          <p:cNvPr id="2" name="Footer Placeholder 1">
            <a:extLst>
              <a:ext uri="{FF2B5EF4-FFF2-40B4-BE49-F238E27FC236}">
                <a16:creationId xmlns:a16="http://schemas.microsoft.com/office/drawing/2014/main" id="{5F987F3E-A8FD-D949-A14D-AECCFA1B2AD8}"/>
              </a:ext>
            </a:extLst>
          </p:cNvPr>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3298385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3404452"/>
            <a:ext cx="2581112" cy="1204432"/>
          </a:xfrm>
          <a:prstGeom prst="rect">
            <a:avLst/>
          </a:prstGeom>
          <a:noFill/>
        </p:spPr>
        <p:txBody>
          <a:bodyPr wrap="square" rtlCol="0">
            <a:spAutoFit/>
          </a:bodyPr>
          <a:lstStyle/>
          <a:p>
            <a:pPr>
              <a:lnSpc>
                <a:spcPct val="90000"/>
              </a:lnSpc>
            </a:pPr>
            <a:r>
              <a:rPr lang="en-US" sz="1600" dirty="0">
                <a:hlinkClick r:id="rId3"/>
              </a:rPr>
              <a:t>marginalrevolution.com/marginalrevolution/2014/05/type-i-and-type-ii-errors-simplified.html</a:t>
            </a:r>
            <a:r>
              <a:rPr lang="en-US" sz="1600" dirty="0"/>
              <a:t> (2016-04-11)</a:t>
            </a:r>
          </a:p>
        </p:txBody>
      </p:sp>
      <p:sp>
        <p:nvSpPr>
          <p:cNvPr id="2" name="Slide Number Placeholder 1"/>
          <p:cNvSpPr>
            <a:spLocks noGrp="1"/>
          </p:cNvSpPr>
          <p:nvPr>
            <p:ph type="sldNum" sz="quarter" idx="12"/>
          </p:nvPr>
        </p:nvSpPr>
        <p:spPr/>
        <p:txBody>
          <a:bodyPr/>
          <a:lstStyle/>
          <a:p>
            <a:fld id="{A2A17EAB-8B51-5C40-8776-6683E51FA7A0}" type="slidenum">
              <a:rPr lang="en-US" smtClean="0"/>
              <a:t>32</a:t>
            </a:fld>
            <a:endParaRPr lang="en-US"/>
          </a:p>
        </p:txBody>
      </p:sp>
      <p:pic>
        <p:nvPicPr>
          <p:cNvPr id="3" name="Picture 2"/>
          <p:cNvPicPr>
            <a:picLocks noChangeAspect="1"/>
          </p:cNvPicPr>
          <p:nvPr/>
        </p:nvPicPr>
        <p:blipFill>
          <a:blip r:embed="rId4"/>
          <a:stretch>
            <a:fillRect/>
          </a:stretch>
        </p:blipFill>
        <p:spPr>
          <a:xfrm>
            <a:off x="2660679" y="329129"/>
            <a:ext cx="6234064" cy="4668067"/>
          </a:xfrm>
          <a:prstGeom prst="rect">
            <a:avLst/>
          </a:prstGeom>
        </p:spPr>
      </p:pic>
      <p:sp>
        <p:nvSpPr>
          <p:cNvPr id="4" name="Footer Placeholder 3">
            <a:extLst>
              <a:ext uri="{FF2B5EF4-FFF2-40B4-BE49-F238E27FC236}">
                <a16:creationId xmlns:a16="http://schemas.microsoft.com/office/drawing/2014/main" id="{D9EFA2BA-7751-E547-9176-31D969CA16AC}"/>
              </a:ext>
            </a:extLst>
          </p:cNvPr>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2410352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pic>
        <p:nvPicPr>
          <p:cNvPr id="2050" name="Picture 2" descr="Voting Software">
            <a:extLst>
              <a:ext uri="{FF2B5EF4-FFF2-40B4-BE49-F238E27FC236}">
                <a16:creationId xmlns:a16="http://schemas.microsoft.com/office/drawing/2014/main" id="{2A501732-B116-7744-88DA-42DACBFA2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005" y="361950"/>
            <a:ext cx="4750559" cy="4781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87FCC19-481E-E543-B278-EF485E244B9C}"/>
              </a:ext>
            </a:extLst>
          </p:cNvPr>
          <p:cNvSpPr txBox="1"/>
          <p:nvPr/>
        </p:nvSpPr>
        <p:spPr>
          <a:xfrm>
            <a:off x="0" y="4262583"/>
            <a:ext cx="4055149" cy="341632"/>
          </a:xfrm>
          <a:prstGeom prst="rect">
            <a:avLst/>
          </a:prstGeom>
          <a:noFill/>
        </p:spPr>
        <p:txBody>
          <a:bodyPr wrap="none" rtlCol="0">
            <a:spAutoFit/>
          </a:bodyPr>
          <a:lstStyle/>
          <a:p>
            <a:pPr>
              <a:lnSpc>
                <a:spcPct val="90000"/>
              </a:lnSpc>
            </a:pPr>
            <a:r>
              <a:rPr lang="en-US" dirty="0">
                <a:hlinkClick r:id="rId4"/>
              </a:rPr>
              <a:t>https://xkcd.com/2030/</a:t>
            </a:r>
            <a:r>
              <a:rPr lang="en-US" dirty="0"/>
              <a:t> (2018-09-21)</a:t>
            </a:r>
          </a:p>
        </p:txBody>
      </p:sp>
      <p:sp>
        <p:nvSpPr>
          <p:cNvPr id="10" name="Action Button: Movie 9">
            <a:hlinkClick r:id="rId5" highlightClick="1"/>
            <a:extLst>
              <a:ext uri="{FF2B5EF4-FFF2-40B4-BE49-F238E27FC236}">
                <a16:creationId xmlns:a16="http://schemas.microsoft.com/office/drawing/2014/main" id="{A2551F5C-9A9C-394D-9522-06D7B3D9D105}"/>
              </a:ext>
            </a:extLst>
          </p:cNvPr>
          <p:cNvSpPr/>
          <p:nvPr/>
        </p:nvSpPr>
        <p:spPr>
          <a:xfrm>
            <a:off x="2583337" y="4705351"/>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B671E7A-B8A2-0848-AC84-76075F42037A}"/>
              </a:ext>
            </a:extLst>
          </p:cNvPr>
          <p:cNvSpPr>
            <a:spLocks noGrp="1"/>
          </p:cNvSpPr>
          <p:nvPr>
            <p:ph type="ftr" sz="quarter" idx="11"/>
          </p:nvPr>
        </p:nvSpPr>
        <p:spPr/>
        <p:txBody>
          <a:bodyPr/>
          <a:lstStyle/>
          <a:p>
            <a:r>
              <a:rPr lang="sk-SK"/>
              <a:t>© 2020 Keith A. Pray</a:t>
            </a:r>
            <a:endParaRPr lang="en-US"/>
          </a:p>
        </p:txBody>
      </p:sp>
      <p:sp>
        <p:nvSpPr>
          <p:cNvPr id="11" name="Action Button: Movie 10">
            <a:hlinkClick r:id="rId6" highlightClick="1"/>
            <a:extLst>
              <a:ext uri="{FF2B5EF4-FFF2-40B4-BE49-F238E27FC236}">
                <a16:creationId xmlns:a16="http://schemas.microsoft.com/office/drawing/2014/main" id="{D7574507-7802-F144-9535-C0620581FF8B}"/>
              </a:ext>
            </a:extLst>
          </p:cNvPr>
          <p:cNvSpPr/>
          <p:nvPr/>
        </p:nvSpPr>
        <p:spPr>
          <a:xfrm>
            <a:off x="3269137" y="4705350"/>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101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sp>
        <p:nvSpPr>
          <p:cNvPr id="3" name="Footer Placeholder 2">
            <a:extLst>
              <a:ext uri="{FF2B5EF4-FFF2-40B4-BE49-F238E27FC236}">
                <a16:creationId xmlns:a16="http://schemas.microsoft.com/office/drawing/2014/main" id="{23E7C01E-4B7E-5643-AF1A-8D95D8076300}"/>
              </a:ext>
            </a:extLst>
          </p:cNvPr>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5624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Prepare for Debate</a:t>
            </a:r>
          </a:p>
          <a:p>
            <a:pPr lvl="1"/>
            <a:r>
              <a:rPr lang="en-US" dirty="0"/>
              <a:t>You are a software engineer in the company</a:t>
            </a:r>
          </a:p>
          <a:p>
            <a:pPr lvl="1"/>
            <a:r>
              <a:rPr lang="en-US" dirty="0"/>
              <a:t>from Chapter 9 In-class Exercises # 24.</a:t>
            </a:r>
          </a:p>
          <a:p>
            <a:pPr lvl="1"/>
            <a:r>
              <a:rPr lang="en-US" dirty="0"/>
              <a:t>Should the company produce the game?</a:t>
            </a:r>
          </a:p>
          <a:p>
            <a:pPr lvl="1"/>
            <a:r>
              <a:rPr lang="en-US" dirty="0"/>
              <a:t>Use the SWE Code Of Ethics as the basis for your argument.</a:t>
            </a:r>
          </a:p>
          <a:p>
            <a:pPr lvl="1"/>
            <a:r>
              <a:rPr lang="en-US" dirty="0"/>
              <a:t>Use high quality sources for supporting data</a:t>
            </a:r>
          </a:p>
          <a:p>
            <a:r>
              <a:rPr lang="en-US" dirty="0"/>
              <a:t>Optional 1 paper on topic, lowest paper grade will be dropped</a:t>
            </a:r>
          </a:p>
          <a:p>
            <a:r>
              <a:rPr lang="en-US" dirty="0"/>
              <a:t>Add to Group Project Web Site</a:t>
            </a:r>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
        <p:nvSpPr>
          <p:cNvPr id="4" name="Footer Placeholder 3">
            <a:extLst>
              <a:ext uri="{FF2B5EF4-FFF2-40B4-BE49-F238E27FC236}">
                <a16:creationId xmlns:a16="http://schemas.microsoft.com/office/drawing/2014/main" id="{AAB32764-3208-D644-8113-0DB9FF16263E}"/>
              </a:ext>
            </a:extLst>
          </p:cNvPr>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179401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t>Reducing Human Bias in AI</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t>Joshua </a:t>
            </a:r>
            <a:r>
              <a:rPr lang="en-US" err="1"/>
              <a:t>Malcarne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a:t>
            </a:r>
            <a:r>
              <a:rPr lang="sk-SK" err="1"/>
              <a:t>Keith</a:t>
            </a:r>
            <a:r>
              <a:rPr lang="sk-SK"/>
              <a:t> A. </a:t>
            </a:r>
            <a:r>
              <a:rPr lang="sk-SK" err="1"/>
              <a:t>Pray</a:t>
            </a:r>
            <a:endParaRPr lang="en-US" err="1"/>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dirty="0" smtClean="0"/>
              <a:t>7</a:t>
            </a:fld>
            <a:endParaRPr lang="en-US"/>
          </a:p>
        </p:txBody>
      </p:sp>
      <p:sp>
        <p:nvSpPr>
          <p:cNvPr id="7" name="Text Placeholder 2">
            <a:extLst>
              <a:ext uri="{FF2B5EF4-FFF2-40B4-BE49-F238E27FC236}">
                <a16:creationId xmlns:a16="http://schemas.microsoft.com/office/drawing/2014/main" id="{F67DC8E9-85A2-4BEE-8CA6-0276CFA2E756}"/>
              </a:ext>
            </a:extLst>
          </p:cNvPr>
          <p:cNvSpPr txBox="1">
            <a:spLocks/>
          </p:cNvSpPr>
          <p:nvPr/>
        </p:nvSpPr>
        <p:spPr>
          <a:xfrm>
            <a:off x="912688" y="3248988"/>
            <a:ext cx="7315200" cy="762000"/>
          </a:xfrm>
          <a:prstGeom prst="rect">
            <a:avLst/>
          </a:prstGeom>
        </p:spPr>
        <p:txBody>
          <a:bodyPr vert="horz" lIns="91436" tIns="45718" rIns="91436" bIns="45718" rtlCol="0" anchor="t" anchorCtr="0">
            <a:noAutofit/>
          </a:bodyPr>
          <a:lstStyle>
            <a:lvl1pPr marL="0" indent="0" algn="ctr" defTabSz="914362" rtl="0" eaLnBrk="1" latinLnBrk="0" hangingPunct="1">
              <a:lnSpc>
                <a:spcPct val="90000"/>
              </a:lnSpc>
              <a:spcBef>
                <a:spcPts val="0"/>
              </a:spcBef>
              <a:buClr>
                <a:schemeClr val="tx2"/>
              </a:buClr>
              <a:buSzPct val="90000"/>
              <a:buFont typeface="Arial" pitchFamily="34" charset="0"/>
              <a:buNone/>
              <a:defRPr sz="2100" kern="1200">
                <a:solidFill>
                  <a:schemeClr val="tx1"/>
                </a:solidFill>
                <a:latin typeface="+mn-lt"/>
                <a:ea typeface="+mn-ea"/>
                <a:cs typeface="+mn-cs"/>
              </a:defRPr>
            </a:lvl1pPr>
            <a:lvl2pPr marL="457181" indent="0" algn="l" defTabSz="914362" rtl="0" eaLnBrk="1" latinLnBrk="0" hangingPunct="1">
              <a:lnSpc>
                <a:spcPct val="90000"/>
              </a:lnSpc>
              <a:spcBef>
                <a:spcPts val="600"/>
              </a:spcBef>
              <a:buClr>
                <a:schemeClr val="tx2"/>
              </a:buClr>
              <a:buSzPct val="90000"/>
              <a:buFont typeface="Cambria" pitchFamily="18" charset="0"/>
              <a:buNone/>
              <a:defRPr sz="1800" kern="1200">
                <a:solidFill>
                  <a:schemeClr val="tx1">
                    <a:tint val="75000"/>
                  </a:schemeClr>
                </a:solidFill>
                <a:latin typeface="+mn-lt"/>
                <a:ea typeface="+mn-ea"/>
                <a:cs typeface="+mn-cs"/>
              </a:defRPr>
            </a:lvl2pPr>
            <a:lvl3pPr marL="914362" indent="0" algn="l" defTabSz="914362" rtl="0" eaLnBrk="1" latinLnBrk="0" hangingPunct="1">
              <a:lnSpc>
                <a:spcPct val="90000"/>
              </a:lnSpc>
              <a:spcBef>
                <a:spcPts val="600"/>
              </a:spcBef>
              <a:buClr>
                <a:schemeClr val="tx2"/>
              </a:buClr>
              <a:buFont typeface="Arial" pitchFamily="34" charset="0"/>
              <a:buNone/>
              <a:defRPr sz="1600" kern="1200">
                <a:solidFill>
                  <a:schemeClr val="tx1">
                    <a:tint val="75000"/>
                  </a:schemeClr>
                </a:solidFill>
                <a:latin typeface="+mn-lt"/>
                <a:ea typeface="+mn-ea"/>
                <a:cs typeface="+mn-cs"/>
              </a:defRPr>
            </a:lvl3pPr>
            <a:lvl4pPr marL="1371543" indent="0" algn="l" defTabSz="914362" rtl="0" eaLnBrk="1" latinLnBrk="0" hangingPunct="1">
              <a:lnSpc>
                <a:spcPct val="90000"/>
              </a:lnSpc>
              <a:spcBef>
                <a:spcPts val="600"/>
              </a:spcBef>
              <a:buClr>
                <a:schemeClr val="tx2"/>
              </a:buClr>
              <a:buSzPct val="100000"/>
              <a:buFont typeface="Cambria" pitchFamily="18" charset="0"/>
              <a:buNone/>
              <a:defRPr sz="1400" kern="1200">
                <a:solidFill>
                  <a:schemeClr val="tx1">
                    <a:tint val="75000"/>
                  </a:schemeClr>
                </a:solidFill>
                <a:latin typeface="+mn-lt"/>
                <a:ea typeface="+mn-ea"/>
                <a:cs typeface="+mn-cs"/>
              </a:defRPr>
            </a:lvl4pPr>
            <a:lvl5pPr marL="1828724" indent="0" algn="l" defTabSz="914362" rtl="0" eaLnBrk="1" latinLnBrk="0" hangingPunct="1">
              <a:lnSpc>
                <a:spcPct val="90000"/>
              </a:lnSpc>
              <a:spcBef>
                <a:spcPts val="600"/>
              </a:spcBef>
              <a:buClr>
                <a:schemeClr val="tx2"/>
              </a:buClr>
              <a:buFont typeface="Arial" pitchFamily="34" charset="0"/>
              <a:buNone/>
              <a:defRPr sz="1400" kern="1200">
                <a:solidFill>
                  <a:schemeClr val="tx1">
                    <a:tint val="75000"/>
                  </a:schemeClr>
                </a:solidFill>
                <a:latin typeface="+mn-lt"/>
                <a:ea typeface="+mn-ea"/>
                <a:cs typeface="+mn-cs"/>
              </a:defRPr>
            </a:lvl5pPr>
            <a:lvl6pPr marL="2285905" indent="0" algn="l" defTabSz="914362" rtl="0" eaLnBrk="1" latinLnBrk="0" hangingPunct="1">
              <a:lnSpc>
                <a:spcPct val="90000"/>
              </a:lnSpc>
              <a:spcBef>
                <a:spcPts val="600"/>
              </a:spcBef>
              <a:buClr>
                <a:schemeClr val="tx2"/>
              </a:buClr>
              <a:buSzPct val="100000"/>
              <a:buFont typeface="Cambria" pitchFamily="18" charset="0"/>
              <a:buNone/>
              <a:defRPr sz="1400" kern="1200">
                <a:solidFill>
                  <a:schemeClr val="tx1">
                    <a:tint val="75000"/>
                  </a:schemeClr>
                </a:solidFill>
                <a:latin typeface="+mn-lt"/>
                <a:ea typeface="+mn-ea"/>
                <a:cs typeface="+mn-cs"/>
              </a:defRPr>
            </a:lvl6pPr>
            <a:lvl7pPr marL="2743086" indent="0" algn="l" defTabSz="914362" rtl="0" eaLnBrk="1" latinLnBrk="0" hangingPunct="1">
              <a:lnSpc>
                <a:spcPct val="90000"/>
              </a:lnSpc>
              <a:spcBef>
                <a:spcPts val="600"/>
              </a:spcBef>
              <a:buClr>
                <a:schemeClr val="tx2"/>
              </a:buClr>
              <a:buFont typeface="Arial" pitchFamily="34" charset="0"/>
              <a:buNone/>
              <a:defRPr sz="1400" kern="1200">
                <a:solidFill>
                  <a:schemeClr val="tx1">
                    <a:tint val="75000"/>
                  </a:schemeClr>
                </a:solidFill>
                <a:latin typeface="+mn-lt"/>
                <a:ea typeface="+mn-ea"/>
                <a:cs typeface="+mn-cs"/>
              </a:defRPr>
            </a:lvl7pPr>
            <a:lvl8pPr marL="3200266" indent="0" algn="l" defTabSz="914362" rtl="0" eaLnBrk="1" latinLnBrk="0" hangingPunct="1">
              <a:lnSpc>
                <a:spcPct val="90000"/>
              </a:lnSpc>
              <a:spcBef>
                <a:spcPts val="600"/>
              </a:spcBef>
              <a:buClr>
                <a:schemeClr val="tx2"/>
              </a:buClr>
              <a:buSzPct val="100000"/>
              <a:buFont typeface="Cambria" pitchFamily="18" charset="0"/>
              <a:buNone/>
              <a:defRPr sz="1400" kern="1200">
                <a:solidFill>
                  <a:schemeClr val="tx1">
                    <a:tint val="75000"/>
                  </a:schemeClr>
                </a:solidFill>
                <a:latin typeface="+mn-lt"/>
                <a:ea typeface="+mn-ea"/>
                <a:cs typeface="+mn-cs"/>
              </a:defRPr>
            </a:lvl8pPr>
            <a:lvl9pPr marL="3657448" indent="0" algn="l" defTabSz="914362" rtl="0" eaLnBrk="1" latinLnBrk="0" hangingPunct="1">
              <a:lnSpc>
                <a:spcPct val="90000"/>
              </a:lnSpc>
              <a:spcBef>
                <a:spcPts val="600"/>
              </a:spcBef>
              <a:buClr>
                <a:schemeClr val="tx2"/>
              </a:buClr>
              <a:buFont typeface="Arial" pitchFamily="34" charset="0"/>
              <a:buNone/>
              <a:defRPr sz="1400" kern="1200">
                <a:solidFill>
                  <a:schemeClr val="tx1">
                    <a:tint val="75000"/>
                  </a:schemeClr>
                </a:solidFill>
                <a:latin typeface="+mn-lt"/>
                <a:ea typeface="+mn-ea"/>
                <a:cs typeface="+mn-cs"/>
              </a:defRPr>
            </a:lvl9pPr>
          </a:lstStyle>
          <a:p>
            <a:r>
              <a:rPr lang="en-US" sz="1600" dirty="0">
                <a:ea typeface="Cambria"/>
              </a:rPr>
              <a:t>Human bias in AI is detrimental to ourselves and our use of related technologies and must therefore be cut down as much as possible.</a:t>
            </a:r>
          </a:p>
        </p:txBody>
      </p:sp>
    </p:spTree>
    <p:extLst>
      <p:ext uri="{BB962C8B-B14F-4D97-AF65-F5344CB8AC3E}">
        <p14:creationId xmlns:p14="http://schemas.microsoft.com/office/powerpoint/2010/main" val="3163339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15" y="369277"/>
            <a:ext cx="7772400" cy="914400"/>
          </a:xfrm>
        </p:spPr>
        <p:txBody>
          <a:bodyPr/>
          <a:lstStyle/>
          <a:p>
            <a:r>
              <a:rPr lang="en-US"/>
              <a:t>Clear bias: Facial recognition</a:t>
            </a:r>
          </a:p>
        </p:txBody>
      </p:sp>
      <p:sp>
        <p:nvSpPr>
          <p:cNvPr id="3" name="Content Placeholder 2"/>
          <p:cNvSpPr>
            <a:spLocks noGrp="1"/>
          </p:cNvSpPr>
          <p:nvPr>
            <p:ph sz="half" idx="1"/>
          </p:nvPr>
        </p:nvSpPr>
        <p:spPr>
          <a:xfrm>
            <a:off x="363415" y="1469781"/>
            <a:ext cx="3733800" cy="3345471"/>
          </a:xfrm>
        </p:spPr>
        <p:txBody>
          <a:bodyPr vert="horz" lIns="91436" tIns="45718" rIns="91436" bIns="45718" rtlCol="0" anchor="t">
            <a:normAutofit/>
          </a:bodyPr>
          <a:lstStyle/>
          <a:p>
            <a:pPr marL="205740" indent="-205740"/>
            <a:r>
              <a:rPr lang="en-US">
                <a:ea typeface="Cambria"/>
              </a:rPr>
              <a:t>Human bias in AI is most prominent in facial recognition technology</a:t>
            </a:r>
            <a:br>
              <a:rPr lang="en-US" dirty="0">
                <a:ea typeface="Cambria"/>
              </a:rPr>
            </a:br>
            <a:endParaRPr lang="en-US">
              <a:ea typeface="Cambria"/>
            </a:endParaRPr>
          </a:p>
          <a:p>
            <a:pPr marL="205740" indent="-205740"/>
            <a:r>
              <a:rPr lang="en-US">
                <a:ea typeface="Cambria"/>
              </a:rPr>
              <a:t>Accuracy decreases white to black, male to female [4]</a:t>
            </a:r>
            <a:br>
              <a:rPr lang="en-US" dirty="0">
                <a:ea typeface="Cambria"/>
              </a:rPr>
            </a:br>
            <a:endParaRPr lang="en-US">
              <a:ea typeface="+mn-lt"/>
              <a:cs typeface="+mn-lt"/>
            </a:endParaRPr>
          </a:p>
          <a:p>
            <a:pPr marL="205740" indent="-205740"/>
            <a:r>
              <a:rPr lang="en-US">
                <a:ea typeface="Cambria"/>
              </a:rPr>
              <a:t>Findings confirmed across 189 different algorithms [4]</a:t>
            </a:r>
            <a:endParaRPr lang="en-US"/>
          </a:p>
        </p:txBody>
      </p:sp>
      <p:sp>
        <p:nvSpPr>
          <p:cNvPr id="5" name="Footer Placeholder 4"/>
          <p:cNvSpPr>
            <a:spLocks noGrp="1"/>
          </p:cNvSpPr>
          <p:nvPr>
            <p:ph type="ftr" sz="quarter" idx="11"/>
          </p:nvPr>
        </p:nvSpPr>
        <p:spPr/>
        <p:txBody>
          <a:bodyPr/>
          <a:lstStyle/>
          <a:p>
            <a:r>
              <a:rPr lang="sk-SK"/>
              <a:t>© 2021 </a:t>
            </a:r>
            <a:r>
              <a:rPr lang="sk-SK" err="1"/>
              <a:t>Keith</a:t>
            </a:r>
            <a:r>
              <a:rPr lang="sk-SK"/>
              <a:t> A. </a:t>
            </a:r>
            <a:r>
              <a:rPr lang="sk-SK" err="1"/>
              <a:t>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dirty="0" smtClean="0"/>
              <a:t>8</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Joshua </a:t>
            </a:r>
            <a:r>
              <a:rPr lang="en-US" sz="1400" err="1">
                <a:latin typeface="+mj-lt"/>
              </a:rPr>
              <a:t>Malcarne</a:t>
            </a:r>
            <a:endParaRPr lang="en-US" err="1"/>
          </a:p>
        </p:txBody>
      </p:sp>
      <p:pic>
        <p:nvPicPr>
          <p:cNvPr id="8" name="Picture 8" descr="Chart, bar chart&#10;&#10;Description automatically generated">
            <a:extLst>
              <a:ext uri="{FF2B5EF4-FFF2-40B4-BE49-F238E27FC236}">
                <a16:creationId xmlns:a16="http://schemas.microsoft.com/office/drawing/2014/main" id="{B992D8DA-2851-4BA5-877A-48CBC71DA96B}"/>
              </a:ext>
            </a:extLst>
          </p:cNvPr>
          <p:cNvPicPr>
            <a:picLocks noChangeAspect="1"/>
          </p:cNvPicPr>
          <p:nvPr/>
        </p:nvPicPr>
        <p:blipFill>
          <a:blip r:embed="rId3"/>
          <a:stretch>
            <a:fillRect/>
          </a:stretch>
        </p:blipFill>
        <p:spPr>
          <a:xfrm>
            <a:off x="3963649" y="1550459"/>
            <a:ext cx="4743450" cy="2039542"/>
          </a:xfrm>
          <a:prstGeom prst="rect">
            <a:avLst/>
          </a:prstGeom>
        </p:spPr>
      </p:pic>
      <p:sp>
        <p:nvSpPr>
          <p:cNvPr id="15" name="Content Placeholder 2">
            <a:extLst>
              <a:ext uri="{FF2B5EF4-FFF2-40B4-BE49-F238E27FC236}">
                <a16:creationId xmlns:a16="http://schemas.microsoft.com/office/drawing/2014/main" id="{3D2DB30A-B4B8-4A68-AC69-E9C699E62B67}"/>
              </a:ext>
            </a:extLst>
          </p:cNvPr>
          <p:cNvSpPr txBox="1">
            <a:spLocks/>
          </p:cNvSpPr>
          <p:nvPr/>
        </p:nvSpPr>
        <p:spPr>
          <a:xfrm>
            <a:off x="3944815" y="3651739"/>
            <a:ext cx="4774222" cy="495300"/>
          </a:xfrm>
          <a:prstGeom prst="rect">
            <a:avLst/>
          </a:prstGeom>
        </p:spPr>
        <p:txBody>
          <a:bodyPr vert="horz" lIns="91436" tIns="45718" rIns="91436" bIns="45718" rtlCol="0" anchor="t">
            <a:normAutofit fontScale="85000" lnSpcReduction="1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gn="ctr">
              <a:buNone/>
            </a:pPr>
            <a:r>
              <a:rPr lang="en-US" dirty="0">
                <a:ea typeface="+mn-lt"/>
                <a:cs typeface="+mn-lt"/>
              </a:rPr>
              <a:t> Figure 1. 34.4% increase in error when </a:t>
            </a:r>
            <a:r>
              <a:rPr lang="en-US">
                <a:ea typeface="+mn-lt"/>
                <a:cs typeface="+mn-lt"/>
              </a:rPr>
              <a:t>identifying darker-skinned females than white males [4]</a:t>
            </a:r>
            <a:endParaRPr lang="en-US"/>
          </a:p>
        </p:txBody>
      </p:sp>
      <p:cxnSp>
        <p:nvCxnSpPr>
          <p:cNvPr id="9" name="Straight Arrow Connector 8">
            <a:extLst>
              <a:ext uri="{FF2B5EF4-FFF2-40B4-BE49-F238E27FC236}">
                <a16:creationId xmlns:a16="http://schemas.microsoft.com/office/drawing/2014/main" id="{4CB7DD0E-FF51-4F78-8515-31ABFF48D747}"/>
              </a:ext>
            </a:extLst>
          </p:cNvPr>
          <p:cNvCxnSpPr/>
          <p:nvPr/>
        </p:nvCxnSpPr>
        <p:spPr>
          <a:xfrm flipH="1">
            <a:off x="5952388" y="1000858"/>
            <a:ext cx="221276" cy="723899"/>
          </a:xfrm>
          <a:prstGeom prst="straightConnector1">
            <a:avLst/>
          </a:prstGeom>
          <a:ln>
            <a:solidFill>
              <a:srgbClr val="92D050"/>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570292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Cambria"/>
              </a:rPr>
              <a:t>Clear bias: Speech recognition</a:t>
            </a:r>
            <a:endParaRPr lang="en-US"/>
          </a:p>
        </p:txBody>
      </p:sp>
      <p:sp>
        <p:nvSpPr>
          <p:cNvPr id="3" name="Content Placeholder 2"/>
          <p:cNvSpPr>
            <a:spLocks noGrp="1"/>
          </p:cNvSpPr>
          <p:nvPr>
            <p:ph sz="half" idx="1"/>
          </p:nvPr>
        </p:nvSpPr>
        <p:spPr>
          <a:xfrm>
            <a:off x="685800" y="1352551"/>
            <a:ext cx="3733800" cy="3008435"/>
          </a:xfrm>
        </p:spPr>
        <p:txBody>
          <a:bodyPr vert="horz" lIns="91436" tIns="45718" rIns="91436" bIns="45718" rtlCol="0" anchor="t">
            <a:normAutofit lnSpcReduction="10000"/>
          </a:bodyPr>
          <a:lstStyle/>
          <a:p>
            <a:pPr marL="205740" indent="-205740"/>
            <a:r>
              <a:rPr lang="en-US">
                <a:ea typeface="+mn-lt"/>
                <a:cs typeface="+mn-lt"/>
              </a:rPr>
              <a:t>Error rates for speech recognition almost doubled for black speakers [2]</a:t>
            </a:r>
          </a:p>
          <a:p>
            <a:pPr marL="205740" indent="-205740"/>
            <a:endParaRPr lang="en-US">
              <a:ea typeface="+mn-lt"/>
              <a:cs typeface="+mn-lt"/>
            </a:endParaRPr>
          </a:p>
          <a:p>
            <a:pPr marL="205740" indent="-205740"/>
            <a:r>
              <a:rPr lang="en-US">
                <a:ea typeface="+mn-lt"/>
                <a:cs typeface="+mn-lt"/>
              </a:rPr>
              <a:t>Error rates highest for African American men [2]</a:t>
            </a:r>
          </a:p>
          <a:p>
            <a:pPr marL="205740" indent="-205740"/>
            <a:endParaRPr lang="en-US">
              <a:ea typeface="+mn-lt"/>
              <a:cs typeface="+mn-lt"/>
            </a:endParaRPr>
          </a:p>
          <a:p>
            <a:pPr marL="205740" indent="-205740"/>
            <a:r>
              <a:rPr lang="en-US">
                <a:ea typeface="+mn-lt"/>
                <a:cs typeface="+mn-lt"/>
              </a:rPr>
              <a:t>Accents, vernacular, slang, and gender all associated with increased error rates [2]</a:t>
            </a:r>
          </a:p>
          <a:p>
            <a:pPr marL="205740" indent="-205740"/>
            <a:endParaRPr lang="en-US">
              <a:ea typeface="Cambria"/>
            </a:endParaRPr>
          </a:p>
          <a:p>
            <a:pPr marL="205740" indent="-205740"/>
            <a:endParaRPr lang="en-US">
              <a:ea typeface="+mn-lt"/>
              <a:cs typeface="+mn-lt"/>
            </a:endParaRPr>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Joshua </a:t>
            </a:r>
            <a:r>
              <a:rPr lang="en-US" sz="1400" err="1">
                <a:latin typeface="+mj-lt"/>
              </a:rPr>
              <a:t>Malcarne</a:t>
            </a:r>
            <a:endParaRPr lang="en-US" err="1"/>
          </a:p>
        </p:txBody>
      </p:sp>
      <p:pic>
        <p:nvPicPr>
          <p:cNvPr id="8" name="Picture 8" descr="Chart, bar chart&#10;&#10;Description automatically generated">
            <a:extLst>
              <a:ext uri="{FF2B5EF4-FFF2-40B4-BE49-F238E27FC236}">
                <a16:creationId xmlns:a16="http://schemas.microsoft.com/office/drawing/2014/main" id="{56571847-B85A-46FE-932B-1592B235F472}"/>
              </a:ext>
            </a:extLst>
          </p:cNvPr>
          <p:cNvPicPr>
            <a:picLocks noChangeAspect="1"/>
          </p:cNvPicPr>
          <p:nvPr/>
        </p:nvPicPr>
        <p:blipFill>
          <a:blip r:embed="rId3"/>
          <a:stretch>
            <a:fillRect/>
          </a:stretch>
        </p:blipFill>
        <p:spPr>
          <a:xfrm>
            <a:off x="4570535" y="1276702"/>
            <a:ext cx="4230565" cy="2619404"/>
          </a:xfrm>
          <a:prstGeom prst="rect">
            <a:avLst/>
          </a:prstGeom>
        </p:spPr>
      </p:pic>
      <p:sp>
        <p:nvSpPr>
          <p:cNvPr id="12" name="Content Placeholder 2">
            <a:extLst>
              <a:ext uri="{FF2B5EF4-FFF2-40B4-BE49-F238E27FC236}">
                <a16:creationId xmlns:a16="http://schemas.microsoft.com/office/drawing/2014/main" id="{B0D92E35-348D-4B97-81F7-FD6BF6C676F0}"/>
              </a:ext>
            </a:extLst>
          </p:cNvPr>
          <p:cNvSpPr txBox="1">
            <a:spLocks/>
          </p:cNvSpPr>
          <p:nvPr/>
        </p:nvSpPr>
        <p:spPr>
          <a:xfrm>
            <a:off x="4567604" y="3900855"/>
            <a:ext cx="4224702" cy="737089"/>
          </a:xfrm>
          <a:prstGeom prst="rect">
            <a:avLst/>
          </a:prstGeom>
        </p:spPr>
        <p:txBody>
          <a:bodyPr vert="horz" lIns="91436" tIns="45718" rIns="91436" bIns="45718" rtlCol="0" anchor="t">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gn="ctr">
              <a:buNone/>
            </a:pPr>
            <a:r>
              <a:rPr lang="en-US" dirty="0">
                <a:ea typeface="+mn-lt"/>
                <a:cs typeface="+mn-lt"/>
              </a:rPr>
              <a:t>Figure 2. Black speakers misinterpreted </a:t>
            </a:r>
            <a:r>
              <a:rPr lang="en-US">
                <a:ea typeface="+mn-lt"/>
                <a:cs typeface="+mn-lt"/>
              </a:rPr>
              <a:t>35% of the time, white speakers 19% [2]</a:t>
            </a:r>
          </a:p>
          <a:p>
            <a:pPr marL="0" indent="0">
              <a:buNone/>
            </a:pPr>
            <a:endParaRPr lang="en-US">
              <a:ea typeface="+mn-lt"/>
              <a:cs typeface="+mn-lt"/>
            </a:endParaRPr>
          </a:p>
          <a:p>
            <a:pPr marL="205740" indent="-205740"/>
            <a:endParaRPr lang="en-US">
              <a:ea typeface="+mn-lt"/>
              <a:cs typeface="+mn-lt"/>
            </a:endParaRPr>
          </a:p>
          <a:p>
            <a:pPr marL="205740" indent="-205740"/>
            <a:endParaRPr lang="en-US">
              <a:ea typeface="Cambria"/>
            </a:endParaRPr>
          </a:p>
          <a:p>
            <a:pPr marL="205740" indent="-205740"/>
            <a:endParaRPr lang="en-US">
              <a:ea typeface="+mn-lt"/>
              <a:cs typeface="+mn-lt"/>
            </a:endParaRPr>
          </a:p>
        </p:txBody>
      </p:sp>
      <p:cxnSp>
        <p:nvCxnSpPr>
          <p:cNvPr id="4" name="Connector: Elbow 3">
            <a:extLst>
              <a:ext uri="{FF2B5EF4-FFF2-40B4-BE49-F238E27FC236}">
                <a16:creationId xmlns:a16="http://schemas.microsoft.com/office/drawing/2014/main" id="{B4CC4514-F5B8-4281-98F0-216D7ACB16A6}"/>
              </a:ext>
            </a:extLst>
          </p:cNvPr>
          <p:cNvCxnSpPr/>
          <p:nvPr/>
        </p:nvCxnSpPr>
        <p:spPr>
          <a:xfrm flipH="1">
            <a:off x="5578717" y="2033954"/>
            <a:ext cx="2067658" cy="665284"/>
          </a:xfrm>
          <a:prstGeom prst="bentConnector3">
            <a:avLst/>
          </a:prstGeom>
          <a:ln w="19050">
            <a:miter lim="800000"/>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0011A73-9EE2-474B-ABB3-12C61DDF54F7}"/>
              </a:ext>
            </a:extLst>
          </p:cNvPr>
          <p:cNvSpPr txBox="1"/>
          <p:nvPr/>
        </p:nvSpPr>
        <p:spPr>
          <a:xfrm>
            <a:off x="5460755" y="2148985"/>
            <a:ext cx="1157689" cy="480131"/>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sz="2800" dirty="0">
                <a:solidFill>
                  <a:srgbClr val="FFC000"/>
                </a:solidFill>
                <a:ea typeface="Cambria"/>
              </a:rPr>
              <a:t>~16%</a:t>
            </a:r>
          </a:p>
        </p:txBody>
      </p:sp>
    </p:spTree>
    <p:extLst>
      <p:ext uri="{BB962C8B-B14F-4D97-AF65-F5344CB8AC3E}">
        <p14:creationId xmlns:p14="http://schemas.microsoft.com/office/powerpoint/2010/main" val="3175598493"/>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35423</TotalTime>
  <Words>5555</Words>
  <Application>Microsoft Macintosh PowerPoint</Application>
  <PresentationFormat>On-screen Show (16:9)</PresentationFormat>
  <Paragraphs>452</Paragraphs>
  <Slides>32</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ＭＳ Ｐゴシック</vt:lpstr>
      <vt:lpstr>Arial</vt:lpstr>
      <vt:lpstr>Arial,Sans-Serif</vt:lpstr>
      <vt:lpstr>Calibri</vt:lpstr>
      <vt:lpstr>Cambria</vt:lpstr>
      <vt:lpstr>Times New Roman</vt:lpstr>
      <vt:lpstr>Red Radial 16x9</vt:lpstr>
      <vt:lpstr>Class 9 Errors Failures Risks</vt:lpstr>
      <vt:lpstr>what works well Online With Zoom</vt:lpstr>
      <vt:lpstr>PowerPoint Presentation</vt:lpstr>
      <vt:lpstr>Overview</vt:lpstr>
      <vt:lpstr>Overview</vt:lpstr>
      <vt:lpstr>Assignment</vt:lpstr>
      <vt:lpstr>Reducing Human Bias in AI</vt:lpstr>
      <vt:lpstr>Clear bias: Facial recognition</vt:lpstr>
      <vt:lpstr>Clear bias: Speech recognition</vt:lpstr>
      <vt:lpstr>Reducing Bias: Better Data Sets</vt:lpstr>
      <vt:lpstr>Reducing bias: gans</vt:lpstr>
      <vt:lpstr>Lack of regulation</vt:lpstr>
      <vt:lpstr>References</vt:lpstr>
      <vt:lpstr>Blame the Car?</vt:lpstr>
      <vt:lpstr>Levels of Autonomy</vt:lpstr>
      <vt:lpstr>Possible Parties at Fault for a Crash</vt:lpstr>
      <vt:lpstr>Blame the Hacker</vt:lpstr>
      <vt:lpstr>Blame the Passenger</vt:lpstr>
      <vt:lpstr>Blame the Passenger (As of 2021 Max Level 4)</vt:lpstr>
      <vt:lpstr>Blame the Manufacturer/Company</vt:lpstr>
      <vt:lpstr>Summary</vt:lpstr>
      <vt:lpstr>REFERENCES</vt:lpstr>
      <vt:lpstr>Self Driving Cars –Selling your safety</vt:lpstr>
      <vt:lpstr>Automation levels of cars</vt:lpstr>
      <vt:lpstr>The case for self-driving cars</vt:lpstr>
      <vt:lpstr>The case Against self-driving cars</vt:lpstr>
      <vt:lpstr>Rebuttal</vt:lpstr>
      <vt:lpstr>References</vt:lpstr>
      <vt:lpstr>Class 9 The End</vt:lpstr>
      <vt:lpstr>Reliability Of Statistics</vt:lpstr>
      <vt:lpstr>Some Measures</vt:lpstr>
      <vt:lpstr>PowerPoint Presentation</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454</cp:revision>
  <dcterms:created xsi:type="dcterms:W3CDTF">2014-08-25T02:19:16Z</dcterms:created>
  <dcterms:modified xsi:type="dcterms:W3CDTF">2021-09-24T22:33:21Z</dcterms:modified>
</cp:coreProperties>
</file>