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6"/>
  </p:notesMasterIdLst>
  <p:handoutMasterIdLst>
    <p:handoutMasterId r:id="rId57"/>
  </p:handoutMasterIdLst>
  <p:sldIdLst>
    <p:sldId id="256" r:id="rId2"/>
    <p:sldId id="640" r:id="rId3"/>
    <p:sldId id="608" r:id="rId4"/>
    <p:sldId id="628" r:id="rId5"/>
    <p:sldId id="641" r:id="rId6"/>
    <p:sldId id="609" r:id="rId7"/>
    <p:sldId id="308" r:id="rId8"/>
    <p:sldId id="267" r:id="rId9"/>
    <p:sldId id="330" r:id="rId10"/>
    <p:sldId id="309" r:id="rId11"/>
    <p:sldId id="650" r:id="rId12"/>
    <p:sldId id="268" r:id="rId13"/>
    <p:sldId id="270" r:id="rId14"/>
    <p:sldId id="277" r:id="rId15"/>
    <p:sldId id="274" r:id="rId16"/>
    <p:sldId id="275" r:id="rId17"/>
    <p:sldId id="276" r:id="rId18"/>
    <p:sldId id="273" r:id="rId19"/>
    <p:sldId id="271" r:id="rId20"/>
    <p:sldId id="651" r:id="rId21"/>
    <p:sldId id="652" r:id="rId22"/>
    <p:sldId id="653" r:id="rId23"/>
    <p:sldId id="654" r:id="rId24"/>
    <p:sldId id="655" r:id="rId25"/>
    <p:sldId id="656" r:id="rId26"/>
    <p:sldId id="657" r:id="rId27"/>
    <p:sldId id="272" r:id="rId28"/>
    <p:sldId id="658" r:id="rId29"/>
    <p:sldId id="659" r:id="rId30"/>
    <p:sldId id="660" r:id="rId31"/>
    <p:sldId id="661" r:id="rId32"/>
    <p:sldId id="662" r:id="rId33"/>
    <p:sldId id="663" r:id="rId34"/>
    <p:sldId id="664" r:id="rId35"/>
    <p:sldId id="665" r:id="rId36"/>
    <p:sldId id="666" r:id="rId37"/>
    <p:sldId id="667" r:id="rId38"/>
    <p:sldId id="269" r:id="rId39"/>
    <p:sldId id="500" r:id="rId40"/>
    <p:sldId id="501" r:id="rId41"/>
    <p:sldId id="502" r:id="rId42"/>
    <p:sldId id="503" r:id="rId43"/>
    <p:sldId id="504" r:id="rId44"/>
    <p:sldId id="505" r:id="rId45"/>
    <p:sldId id="506" r:id="rId46"/>
    <p:sldId id="507" r:id="rId47"/>
    <p:sldId id="331" r:id="rId48"/>
    <p:sldId id="332" r:id="rId49"/>
    <p:sldId id="333" r:id="rId50"/>
    <p:sldId id="334" r:id="rId51"/>
    <p:sldId id="335" r:id="rId52"/>
    <p:sldId id="336" r:id="rId53"/>
    <p:sldId id="337" r:id="rId54"/>
    <p:sldId id="338" r:id="rId5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E7BE287-3DE4-C947-AA8E-C91CDAC72794}">
          <p14:sldIdLst>
            <p14:sldId id="256"/>
            <p14:sldId id="640"/>
            <p14:sldId id="608"/>
            <p14:sldId id="628"/>
            <p14:sldId id="641"/>
            <p14:sldId id="609"/>
            <p14:sldId id="308"/>
            <p14:sldId id="267"/>
            <p14:sldId id="330"/>
            <p14:sldId id="309"/>
          </p14:sldIdLst>
        </p14:section>
        <p14:section name="Students" id="{20244982-054D-774B-9E12-24C2D44D25DA}">
          <p14:sldIdLst>
            <p14:sldId id="650"/>
            <p14:sldId id="268"/>
            <p14:sldId id="270"/>
            <p14:sldId id="277"/>
            <p14:sldId id="274"/>
            <p14:sldId id="275"/>
            <p14:sldId id="276"/>
            <p14:sldId id="273"/>
            <p14:sldId id="271"/>
            <p14:sldId id="651"/>
            <p14:sldId id="652"/>
            <p14:sldId id="653"/>
            <p14:sldId id="654"/>
            <p14:sldId id="655"/>
            <p14:sldId id="656"/>
            <p14:sldId id="657"/>
            <p14:sldId id="272"/>
            <p14:sldId id="658"/>
            <p14:sldId id="659"/>
            <p14:sldId id="660"/>
            <p14:sldId id="661"/>
            <p14:sldId id="662"/>
            <p14:sldId id="663"/>
            <p14:sldId id="664"/>
            <p14:sldId id="665"/>
            <p14:sldId id="666"/>
            <p14:sldId id="667"/>
          </p14:sldIdLst>
        </p14:section>
        <p14:section name="Common" id="{4A019CEC-5F1D-154A-B7D5-1C807EE4A006}">
          <p14:sldIdLst>
            <p14:sldId id="269"/>
            <p14:sldId id="500"/>
            <p14:sldId id="501"/>
            <p14:sldId id="502"/>
            <p14:sldId id="503"/>
            <p14:sldId id="504"/>
            <p14:sldId id="505"/>
            <p14:sldId id="506"/>
            <p14:sldId id="507"/>
            <p14:sldId id="331"/>
            <p14:sldId id="332"/>
            <p14:sldId id="333"/>
            <p14:sldId id="334"/>
            <p14:sldId id="335"/>
            <p14:sldId id="336"/>
            <p14:sldId id="337"/>
            <p14:sldId id="33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4" autoAdjust="0"/>
    <p:restoredTop sz="74038" autoAdjust="0"/>
  </p:normalViewPr>
  <p:slideViewPr>
    <p:cSldViewPr snapToGrid="0" snapToObjects="1">
      <p:cViewPr varScale="1">
        <p:scale>
          <a:sx n="123" d="100"/>
          <a:sy n="123" d="100"/>
        </p:scale>
        <p:origin x="1096" y="184"/>
      </p:cViewPr>
      <p:guideLst>
        <p:guide orient="horz" pos="162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9/18/21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9/18/21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keybase.io/"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_yIfMUjv-UU"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cloudflare.com/ddos/reflection-attack-1.png"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i.imgur.com/lxYv8cF.png"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cert.org/historical/advisories/CA-1996-21.cfm"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www.giac.org/paper/gsec/705/egress-filtering-keeping-internet-safe-systems/101588" TargetMode="External"/><Relationship Id="rId4" Type="http://schemas.openxmlformats.org/officeDocument/2006/relationships/hyperlink" Target="https://www.cert.org/historical/incident_notes/IN-2000-04.cfm"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“Weird” Al </a:t>
            </a:r>
            <a:r>
              <a:rPr lang="en-US" b="1" i="0" dirty="0" err="1"/>
              <a:t>Yankovic</a:t>
            </a:r>
            <a:r>
              <a:rPr lang="en-US" b="1" i="0" dirty="0"/>
              <a:t> – Virus Alert (3:43)</a:t>
            </a: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=zvfD5rnkTws</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Take 5 minutes to fill out survey on Canvas </a:t>
            </a:r>
            <a:r>
              <a:rPr lang="en-US" dirty="0">
                <a:latin typeface="Arial" charset="0"/>
                <a:ea typeface="ＭＳ Ｐゴシック" charset="-128"/>
                <a:cs typeface="ＭＳ Ｐゴシック" charset="-128"/>
                <a:sym typeface="Wingdings" pitchFamily="2" charset="2"/>
              </a:rPr>
              <a:t> Quizzes  SGA’s Midterm Course Feedback Questionnaire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Component you trust have access to your information.</a:t>
            </a:r>
          </a:p>
          <a:p>
            <a:endParaRPr lang="en-US" altLang="zh-CN" dirty="0"/>
          </a:p>
          <a:p>
            <a:r>
              <a:rPr lang="en-US" altLang="zh-CN" dirty="0"/>
              <a:t>/*</a:t>
            </a:r>
          </a:p>
          <a:p>
            <a:r>
              <a:rPr lang="en-US" dirty="0"/>
              <a:t>How a communication is being trusted</a:t>
            </a:r>
          </a:p>
          <a:p>
            <a:pPr lvl="1"/>
            <a:r>
              <a:rPr lang="en-US" dirty="0"/>
              <a:t>Not changed from sender to recipient</a:t>
            </a:r>
          </a:p>
          <a:p>
            <a:pPr lvl="1"/>
            <a:r>
              <a:rPr lang="en-US" dirty="0"/>
              <a:t>Verifiable sender (how strong evidence?)</a:t>
            </a:r>
          </a:p>
          <a:p>
            <a:r>
              <a:rPr lang="en-US" dirty="0"/>
              <a:t>Evolving approach (Trust who?)</a:t>
            </a:r>
          </a:p>
          <a:p>
            <a:pPr lvl="1"/>
            <a:r>
              <a:rPr lang="en-US" dirty="0"/>
              <a:t>Throwing out a packet</a:t>
            </a:r>
          </a:p>
          <a:p>
            <a:pPr lvl="1"/>
            <a:r>
              <a:rPr lang="en-US" dirty="0"/>
              <a:t>Server-based </a:t>
            </a:r>
            <a:r>
              <a:rPr lang="en-US" i="1" dirty="0"/>
              <a:t>End</a:t>
            </a:r>
            <a:r>
              <a:rPr lang="en-US" dirty="0"/>
              <a:t> to </a:t>
            </a:r>
            <a:r>
              <a:rPr lang="en-US" i="1" dirty="0"/>
              <a:t>End</a:t>
            </a:r>
          </a:p>
          <a:p>
            <a:pPr lvl="1"/>
            <a:r>
              <a:rPr lang="en-US" dirty="0"/>
              <a:t>Signing/Encrypting with PGP Toolkit</a:t>
            </a:r>
          </a:p>
          <a:p>
            <a:pPr lvl="2"/>
            <a:r>
              <a:rPr lang="en-US" dirty="0"/>
              <a:t>Application</a:t>
            </a:r>
          </a:p>
          <a:p>
            <a:pPr lvl="3"/>
            <a:r>
              <a:rPr lang="en-US" altLang="zh-CN" dirty="0"/>
              <a:t>Used in mail</a:t>
            </a:r>
            <a:endParaRPr lang="en-US" dirty="0"/>
          </a:p>
          <a:p>
            <a:pPr lvl="3"/>
            <a:r>
              <a:rPr lang="en-US" dirty="0"/>
              <a:t>User-friendly clients (keys may be opaque) [6]</a:t>
            </a:r>
          </a:p>
          <a:p>
            <a:pPr lvl="2"/>
            <a:r>
              <a:rPr lang="en-US" dirty="0"/>
              <a:t>Further Implication: Public Key Trusting</a:t>
            </a:r>
          </a:p>
          <a:p>
            <a:pPr lvl="4"/>
            <a:r>
              <a:rPr lang="en-US" dirty="0"/>
              <a:t>Cert System, CA</a:t>
            </a:r>
            <a:endParaRPr lang="en-US" altLang="zh-CN" dirty="0"/>
          </a:p>
          <a:p>
            <a:r>
              <a:rPr lang="en-US" altLang="zh-CN" dirty="0"/>
              <a:t>*/</a:t>
            </a:r>
          </a:p>
          <a:p>
            <a:endParaRPr lang="en-US" altLang="zh-CN"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Keys play an important role in cryptography</a:t>
            </a:r>
            <a:endParaRPr lang="en-US" altLang="zh-CN" dirty="0"/>
          </a:p>
          <a:p>
            <a:endParaRPr lang="en-US" dirty="0"/>
          </a:p>
          <a:p>
            <a:r>
              <a:rPr lang="en-US" altLang="zh-CN" i="1" dirty="0" err="1"/>
              <a:t>Abbr</a:t>
            </a:r>
            <a:r>
              <a:rPr lang="en-US" altLang="zh-CN" i="1" dirty="0"/>
              <a:t>.’d Cert=Certification</a:t>
            </a:r>
            <a:endParaRPr lang="en-US" i="1"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135582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dirty="0"/>
              <a:t>Establish a TCP (or UDP) connection</a:t>
            </a:r>
          </a:p>
          <a:p>
            <a:r>
              <a:rPr lang="en-US" dirty="0"/>
              <a:t>Just send out message</a:t>
            </a:r>
          </a:p>
          <a:p>
            <a:endParaRPr lang="en-US" sz="800" dirty="0"/>
          </a:p>
          <a:p>
            <a:r>
              <a:rPr lang="en-US" dirty="0"/>
              <a:t>“Modify packets on the fly”</a:t>
            </a:r>
          </a:p>
          <a:p>
            <a:r>
              <a:rPr lang="en-US" dirty="0"/>
              <a:t>Trusting the network infrastructure and users on the network</a:t>
            </a:r>
          </a:p>
          <a:p>
            <a:r>
              <a:rPr lang="en-US" dirty="0"/>
              <a:t>Same idea on http connection [1]</a:t>
            </a:r>
          </a:p>
          <a:p>
            <a:r>
              <a:rPr lang="en-US" dirty="0"/>
              <a:t>*/</a:t>
            </a:r>
          </a:p>
          <a:p>
            <a:endParaRPr lang="en-US" dirty="0"/>
          </a:p>
          <a:p>
            <a:r>
              <a:rPr lang="en-US" dirty="0"/>
              <a:t>Network devices went through (tracert) decides who can see/modify; Local network</a:t>
            </a:r>
          </a:p>
          <a:p>
            <a:endParaRPr lang="en-US" dirty="0"/>
          </a:p>
          <a:p>
            <a:r>
              <a:rPr lang="en-US" dirty="0"/>
              <a:t>Not only happens on client devices, but any device it goes through throughout the communication.</a:t>
            </a:r>
          </a:p>
          <a:p>
            <a:endParaRPr lang="en-US" dirty="0"/>
          </a:p>
          <a:p>
            <a:r>
              <a:rPr lang="en-US" dirty="0"/>
              <a:t>Simulating on one machine</a:t>
            </a:r>
          </a:p>
          <a:p>
            <a:endParaRPr lang="en-US" dirty="0"/>
          </a:p>
          <a:p>
            <a:r>
              <a:rPr lang="en-US" dirty="0">
                <a:latin typeface="Source Code Pro" panose="020B0509030403020204" pitchFamily="49" charset="0"/>
                <a:ea typeface="Source Code Pro" panose="020B0509030403020204" pitchFamily="49" charset="0"/>
              </a:rPr>
              <a:t># Receiving data</a:t>
            </a:r>
          </a:p>
          <a:p>
            <a:r>
              <a:rPr lang="en-US" dirty="0" err="1">
                <a:latin typeface="Source Code Pro" panose="020B0509030403020204" pitchFamily="49" charset="0"/>
                <a:ea typeface="Source Code Pro" panose="020B0509030403020204" pitchFamily="49" charset="0"/>
              </a:rPr>
              <a:t>ncat</a:t>
            </a:r>
            <a:r>
              <a:rPr lang="en-US" dirty="0">
                <a:latin typeface="Source Code Pro" panose="020B0509030403020204" pitchFamily="49" charset="0"/>
                <a:ea typeface="Source Code Pro" panose="020B0509030403020204" pitchFamily="49" charset="0"/>
              </a:rPr>
              <a:t> --</a:t>
            </a:r>
            <a:r>
              <a:rPr lang="en-US" dirty="0" err="1">
                <a:latin typeface="Source Code Pro" panose="020B0509030403020204" pitchFamily="49" charset="0"/>
                <a:ea typeface="Source Code Pro" panose="020B0509030403020204" pitchFamily="49" charset="0"/>
              </a:rPr>
              <a:t>lnvp</a:t>
            </a:r>
            <a:r>
              <a:rPr lang="en-US" dirty="0">
                <a:latin typeface="Source Code Pro" panose="020B0509030403020204" pitchFamily="49" charset="0"/>
                <a:ea typeface="Source Code Pro" panose="020B0509030403020204" pitchFamily="49" charset="0"/>
              </a:rPr>
              <a:t> 23333</a:t>
            </a:r>
          </a:p>
          <a:p>
            <a:r>
              <a:rPr lang="en-US" dirty="0">
                <a:latin typeface="Source Code Pro" panose="020B0509030403020204" pitchFamily="49" charset="0"/>
                <a:ea typeface="Source Code Pro" panose="020B0509030403020204" pitchFamily="49" charset="0"/>
              </a:rPr>
              <a:t># Send out data, through a middleware</a:t>
            </a:r>
          </a:p>
          <a:p>
            <a:r>
              <a:rPr lang="fr-FR" dirty="0" err="1">
                <a:latin typeface="Source Code Pro" panose="020B0509030403020204" pitchFamily="49" charset="0"/>
                <a:ea typeface="Source Code Pro" panose="020B0509030403020204" pitchFamily="49" charset="0"/>
              </a:rPr>
              <a:t>nc</a:t>
            </a:r>
            <a:r>
              <a:rPr lang="fr-FR" dirty="0">
                <a:latin typeface="Source Code Pro" panose="020B0509030403020204" pitchFamily="49" charset="0"/>
                <a:ea typeface="Source Code Pro" panose="020B0509030403020204" pitchFamily="49" charset="0"/>
              </a:rPr>
              <a:t> -p 32333 127.0.0.1 32330</a:t>
            </a:r>
            <a:r>
              <a:rPr lang="en-US" dirty="0">
                <a:latin typeface="Source Code Pro" panose="020B0509030403020204" pitchFamily="49" charset="0"/>
                <a:ea typeface="Source Code Pro" panose="020B0509030403020204" pitchFamily="49" charset="0"/>
              </a:rPr>
              <a:t> </a:t>
            </a:r>
          </a:p>
          <a:p>
            <a:endParaRPr lang="en-US" dirty="0">
              <a:latin typeface="Source Code Pro" panose="020B0509030403020204" pitchFamily="49" charset="0"/>
              <a:ea typeface="Source Code Pro" panose="020B0509030403020204" pitchFamily="49" charset="0"/>
            </a:endParaRPr>
          </a:p>
          <a:p>
            <a:r>
              <a:rPr lang="en-US" dirty="0"/>
              <a:t># Modify on fly</a:t>
            </a:r>
          </a:p>
          <a:p>
            <a:r>
              <a:rPr lang="en-US" dirty="0" err="1">
                <a:latin typeface="Source Code Pro" panose="020B0509030403020204" pitchFamily="49" charset="0"/>
                <a:ea typeface="Source Code Pro" panose="020B0509030403020204" pitchFamily="49" charset="0"/>
              </a:rPr>
              <a:t>netsed</a:t>
            </a:r>
            <a:r>
              <a:rPr lang="en-US" dirty="0">
                <a:latin typeface="Source Code Pro" panose="020B0509030403020204" pitchFamily="49" charset="0"/>
                <a:ea typeface="Source Code Pro" panose="020B0509030403020204" pitchFamily="49" charset="0"/>
              </a:rPr>
              <a:t> </a:t>
            </a:r>
            <a:r>
              <a:rPr lang="en-US" dirty="0" err="1">
                <a:latin typeface="Source Code Pro" panose="020B0509030403020204" pitchFamily="49" charset="0"/>
                <a:ea typeface="Source Code Pro" panose="020B0509030403020204" pitchFamily="49" charset="0"/>
              </a:rPr>
              <a:t>tcp</a:t>
            </a:r>
            <a:r>
              <a:rPr lang="en-US" dirty="0">
                <a:latin typeface="Source Code Pro" panose="020B0509030403020204" pitchFamily="49" charset="0"/>
                <a:ea typeface="Source Code Pro" panose="020B0509030403020204" pitchFamily="49" charset="0"/>
              </a:rPr>
              <a:t> 32330 127.0.0.1 23333 "s/hello/bye“</a:t>
            </a:r>
          </a:p>
          <a:p>
            <a:endParaRPr lang="en-US" dirty="0">
              <a:latin typeface="Source Code Pro" panose="020B0509030403020204" pitchFamily="49" charset="0"/>
              <a:ea typeface="Source Code Pro" panose="020B0509030403020204" pitchFamily="49" charset="0"/>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076676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t>
            </a:r>
            <a:r>
              <a:rPr lang="zh-CN" altLang="en-US" dirty="0"/>
              <a:t>*</a:t>
            </a:r>
            <a:endParaRPr lang="en-US" altLang="zh-CN" dirty="0"/>
          </a:p>
          <a:p>
            <a:r>
              <a:rPr lang="en-US" altLang="zh-CN" dirty="0"/>
              <a:t>How this works</a:t>
            </a:r>
          </a:p>
          <a:p>
            <a:r>
              <a:rPr lang="en-US" altLang="zh-CN" dirty="0" err="1"/>
              <a:t>lnvp</a:t>
            </a:r>
            <a:r>
              <a:rPr lang="en-US" altLang="zh-CN" dirty="0"/>
              <a:t>: listen, no </a:t>
            </a:r>
            <a:r>
              <a:rPr lang="en-US" altLang="zh-CN" dirty="0" err="1"/>
              <a:t>dns</a:t>
            </a:r>
            <a:r>
              <a:rPr lang="en-US" altLang="zh-CN" dirty="0"/>
              <a:t> lookup, verbose, port</a:t>
            </a:r>
          </a:p>
          <a:p>
            <a:r>
              <a:rPr lang="en-US" altLang="zh-CN" dirty="0" err="1"/>
              <a:t>ncat</a:t>
            </a:r>
            <a:r>
              <a:rPr lang="en-US" altLang="zh-CN" dirty="0"/>
              <a:t>==</a:t>
            </a:r>
            <a:r>
              <a:rPr lang="en-US" altLang="zh-CN" dirty="0" err="1"/>
              <a:t>nc</a:t>
            </a:r>
            <a:endParaRPr lang="en-US" altLang="zh-CN" dirty="0"/>
          </a:p>
          <a:p>
            <a:r>
              <a:rPr lang="zh-CN" altLang="en-US" dirty="0"/>
              <a:t>*</a:t>
            </a:r>
            <a:r>
              <a:rPr lang="en-US" altLang="zh-CN" dirty="0"/>
              <a:t>/</a:t>
            </a:r>
            <a:endParaRPr lang="en-US" dirty="0"/>
          </a:p>
          <a:p>
            <a:endParaRPr lang="en-US" dirty="0"/>
          </a:p>
          <a:p>
            <a:r>
              <a:rPr lang="en-US" dirty="0">
                <a:latin typeface="Source Code Pro" panose="020B0509030403020204" pitchFamily="49" charset="0"/>
                <a:ea typeface="Source Code Pro" panose="020B0509030403020204" pitchFamily="49" charset="0"/>
              </a:rPr>
              <a:t># Receiving data</a:t>
            </a:r>
          </a:p>
          <a:p>
            <a:r>
              <a:rPr lang="en-US" dirty="0" err="1">
                <a:latin typeface="Source Code Pro" panose="020B0509030403020204" pitchFamily="49" charset="0"/>
                <a:ea typeface="Source Code Pro" panose="020B0509030403020204" pitchFamily="49" charset="0"/>
              </a:rPr>
              <a:t>ncat</a:t>
            </a:r>
            <a:r>
              <a:rPr lang="en-US" dirty="0">
                <a:latin typeface="Source Code Pro" panose="020B0509030403020204" pitchFamily="49" charset="0"/>
                <a:ea typeface="Source Code Pro" panose="020B0509030403020204" pitchFamily="49" charset="0"/>
              </a:rPr>
              <a:t> --</a:t>
            </a:r>
            <a:r>
              <a:rPr lang="en-US" dirty="0" err="1">
                <a:latin typeface="Source Code Pro" panose="020B0509030403020204" pitchFamily="49" charset="0"/>
                <a:ea typeface="Source Code Pro" panose="020B0509030403020204" pitchFamily="49" charset="0"/>
              </a:rPr>
              <a:t>lnvp</a:t>
            </a:r>
            <a:r>
              <a:rPr lang="en-US" dirty="0">
                <a:latin typeface="Source Code Pro" panose="020B0509030403020204" pitchFamily="49" charset="0"/>
                <a:ea typeface="Source Code Pro" panose="020B0509030403020204" pitchFamily="49" charset="0"/>
              </a:rPr>
              <a:t> 23333</a:t>
            </a:r>
          </a:p>
          <a:p>
            <a:r>
              <a:rPr lang="en-US" dirty="0">
                <a:latin typeface="Source Code Pro" panose="020B0509030403020204" pitchFamily="49" charset="0"/>
                <a:ea typeface="Source Code Pro" panose="020B0509030403020204" pitchFamily="49" charset="0"/>
              </a:rPr>
              <a:t># Send out data, through a middleware</a:t>
            </a:r>
          </a:p>
          <a:p>
            <a:r>
              <a:rPr lang="fr-FR" dirty="0" err="1">
                <a:latin typeface="Source Code Pro" panose="020B0509030403020204" pitchFamily="49" charset="0"/>
                <a:ea typeface="Source Code Pro" panose="020B0509030403020204" pitchFamily="49" charset="0"/>
              </a:rPr>
              <a:t>nc</a:t>
            </a:r>
            <a:r>
              <a:rPr lang="fr-FR" dirty="0">
                <a:latin typeface="Source Code Pro" panose="020B0509030403020204" pitchFamily="49" charset="0"/>
                <a:ea typeface="Source Code Pro" panose="020B0509030403020204" pitchFamily="49" charset="0"/>
              </a:rPr>
              <a:t> -p 32333 127.0.0.1 32330</a:t>
            </a:r>
            <a:r>
              <a:rPr lang="en-US" dirty="0">
                <a:latin typeface="Source Code Pro" panose="020B0509030403020204" pitchFamily="49" charset="0"/>
                <a:ea typeface="Source Code Pro" panose="020B0509030403020204" pitchFamily="49" charset="0"/>
              </a:rPr>
              <a:t> </a:t>
            </a:r>
          </a:p>
          <a:p>
            <a:endParaRPr lang="en-US" dirty="0">
              <a:latin typeface="Source Code Pro" panose="020B0509030403020204" pitchFamily="49" charset="0"/>
              <a:ea typeface="Source Code Pro" panose="020B0509030403020204" pitchFamily="49" charset="0"/>
            </a:endParaRPr>
          </a:p>
          <a:p>
            <a:r>
              <a:rPr lang="en-US" dirty="0"/>
              <a:t># Modify on fly</a:t>
            </a:r>
          </a:p>
          <a:p>
            <a:r>
              <a:rPr lang="en-US" dirty="0" err="1">
                <a:latin typeface="Source Code Pro" panose="020B0509030403020204" pitchFamily="49" charset="0"/>
                <a:ea typeface="Source Code Pro" panose="020B0509030403020204" pitchFamily="49" charset="0"/>
              </a:rPr>
              <a:t>netsed</a:t>
            </a:r>
            <a:r>
              <a:rPr lang="en-US" dirty="0">
                <a:latin typeface="Source Code Pro" panose="020B0509030403020204" pitchFamily="49" charset="0"/>
                <a:ea typeface="Source Code Pro" panose="020B0509030403020204" pitchFamily="49" charset="0"/>
              </a:rPr>
              <a:t> </a:t>
            </a:r>
            <a:r>
              <a:rPr lang="en-US" dirty="0" err="1">
                <a:latin typeface="Source Code Pro" panose="020B0509030403020204" pitchFamily="49" charset="0"/>
                <a:ea typeface="Source Code Pro" panose="020B0509030403020204" pitchFamily="49" charset="0"/>
              </a:rPr>
              <a:t>tcp</a:t>
            </a:r>
            <a:r>
              <a:rPr lang="en-US" dirty="0">
                <a:latin typeface="Source Code Pro" panose="020B0509030403020204" pitchFamily="49" charset="0"/>
                <a:ea typeface="Source Code Pro" panose="020B0509030403020204" pitchFamily="49" charset="0"/>
              </a:rPr>
              <a:t> 32330 127.0.0.1 23333 "s/hello/bye"</a:t>
            </a:r>
          </a:p>
          <a:p>
            <a:endParaRPr lang="en-US" dirty="0">
              <a:latin typeface="Source Code Pro" panose="020B0509030403020204" pitchFamily="49" charset="0"/>
              <a:ea typeface="Source Code Pro" panose="020B0509030403020204" pitchFamily="49" charset="0"/>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870148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i="1" dirty="0"/>
              <a:t>End </a:t>
            </a:r>
            <a:r>
              <a:rPr lang="en-US" dirty="0"/>
              <a:t>is Server and User, </a:t>
            </a:r>
            <a:r>
              <a:rPr lang="en-US" b="1" dirty="0"/>
              <a:t>not</a:t>
            </a:r>
            <a:r>
              <a:rPr lang="en-US" dirty="0"/>
              <a:t> user and user (sometimes done with HTTP</a:t>
            </a:r>
            <a:r>
              <a:rPr lang="en-US" b="1" dirty="0"/>
              <a:t>S</a:t>
            </a:r>
            <a:r>
              <a:rPr lang="en-US" dirty="0"/>
              <a:t>)</a:t>
            </a:r>
          </a:p>
          <a:p>
            <a:r>
              <a:rPr lang="en-US" dirty="0"/>
              <a:t>Trusting the server infrastructure (e.g.</a:t>
            </a:r>
            <a:r>
              <a:rPr lang="zh-CN" altLang="en-US" dirty="0"/>
              <a:t> </a:t>
            </a:r>
            <a:r>
              <a:rPr lang="en-US" altLang="zh-CN" dirty="0"/>
              <a:t>Zoom)</a:t>
            </a:r>
            <a:endParaRPr lang="en-US" dirty="0"/>
          </a:p>
          <a:p>
            <a:pPr lvl="1"/>
            <a:r>
              <a:rPr lang="en-US" altLang="zh-CN" dirty="0"/>
              <a:t>Data not being modified*; </a:t>
            </a:r>
          </a:p>
          <a:p>
            <a:pPr lvl="1"/>
            <a:r>
              <a:rPr lang="en-US" dirty="0"/>
              <a:t>Why would we trust?</a:t>
            </a:r>
          </a:p>
          <a:p>
            <a:pPr lvl="2"/>
            <a:r>
              <a:rPr lang="en-US" dirty="0"/>
              <a:t>Service provider’s incentive to ensure service quality (paid or unpaid)</a:t>
            </a:r>
          </a:p>
          <a:p>
            <a:pPr lvl="3"/>
            <a:r>
              <a:rPr lang="en-US" dirty="0"/>
              <a:t>See also: Textbook section 8.8: Software Warranties and Vendor Liability</a:t>
            </a:r>
          </a:p>
          <a:p>
            <a:pPr lvl="2"/>
            <a:r>
              <a:rPr lang="en-US" dirty="0"/>
              <a:t>Regulations; Professionals running/managing/securing the machine</a:t>
            </a:r>
          </a:p>
          <a:p>
            <a:r>
              <a:rPr lang="en-US" dirty="0"/>
              <a:t>When server being hacked…</a:t>
            </a:r>
          </a:p>
          <a:p>
            <a:pPr lvl="1"/>
            <a:r>
              <a:rPr lang="en-US" dirty="0"/>
              <a:t>Your data comes into the huge database (not always)</a:t>
            </a:r>
          </a:p>
          <a:p>
            <a:pPr lvl="1"/>
            <a:r>
              <a:rPr lang="en-US" dirty="0"/>
              <a:t>When the other person’s account being compromised (through other hacks)</a:t>
            </a:r>
          </a:p>
          <a:p>
            <a:pPr lvl="2"/>
            <a:r>
              <a:rPr lang="en-US" dirty="0"/>
              <a:t>2FA provide another layer of auth</a:t>
            </a:r>
          </a:p>
          <a:p>
            <a:r>
              <a:rPr lang="en-US" dirty="0"/>
              <a:t>Users </a:t>
            </a:r>
            <a:r>
              <a:rPr lang="en-US" b="1" dirty="0"/>
              <a:t>passively </a:t>
            </a:r>
            <a:r>
              <a:rPr lang="en-US" dirty="0"/>
              <a:t>being protected; </a:t>
            </a:r>
            <a:r>
              <a:rPr lang="en-US" i="1" dirty="0"/>
              <a:t>Users </a:t>
            </a:r>
            <a:r>
              <a:rPr lang="en-US" dirty="0"/>
              <a:t>might be software components</a:t>
            </a:r>
            <a:endParaRPr lang="en-US" i="1" dirty="0"/>
          </a:p>
          <a:p>
            <a:endParaRPr lang="en-US" dirty="0"/>
          </a:p>
          <a:p>
            <a:r>
              <a:rPr lang="en-US" dirty="0"/>
              <a:t>*/</a:t>
            </a:r>
          </a:p>
          <a:p>
            <a:endParaRPr lang="en-US" dirty="0"/>
          </a:p>
          <a:p>
            <a:r>
              <a:rPr lang="en-US" dirty="0"/>
              <a:t>Server software decide who can see/modify the content (of course two parties communicating)</a:t>
            </a:r>
          </a:p>
          <a:p>
            <a:r>
              <a:rPr lang="en-US" dirty="0"/>
              <a:t>* Remove sensitive word</a:t>
            </a:r>
          </a:p>
          <a:p>
            <a:endParaRPr lang="en-US" dirty="0"/>
          </a:p>
          <a:p>
            <a:r>
              <a:rPr lang="en-US" dirty="0"/>
              <a:t>Server still has access to plain text</a:t>
            </a:r>
          </a:p>
          <a:p>
            <a:endParaRPr lang="en-US" dirty="0"/>
          </a:p>
          <a:p>
            <a:r>
              <a:rPr lang="en-US" dirty="0"/>
              <a:t>Being hacked: database too huge; Distributed system: depending on structure</a:t>
            </a:r>
          </a:p>
          <a:p>
            <a:r>
              <a:rPr lang="en-US" dirty="0"/>
              <a:t>Why trust/incentive: paid (surely) | unpaid (attract to pay/build trust (Reputation))</a:t>
            </a:r>
          </a:p>
          <a:p>
            <a:r>
              <a:rPr lang="en-US" altLang="zh-CN" dirty="0"/>
              <a:t>“Service Component”: getting data from database</a:t>
            </a:r>
          </a:p>
          <a:p>
            <a:endParaRPr lang="en-US" dirty="0"/>
          </a:p>
          <a:p>
            <a:r>
              <a:rPr lang="en-US" dirty="0"/>
              <a:t>Referenced content: Various communication points of “end” (widen definition)</a:t>
            </a:r>
            <a:endParaRPr lang="en-US" b="1"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4020374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b="0" dirty="0"/>
              <a:t>Note that encrypting with session key. This is faster.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b="0" dirty="0"/>
              <a:t>/*</a:t>
            </a:r>
          </a:p>
          <a:p>
            <a:r>
              <a:rPr lang="en-US" dirty="0"/>
              <a:t>Users actively doing crypto things</a:t>
            </a:r>
          </a:p>
          <a:p>
            <a:pPr lvl="1"/>
            <a:r>
              <a:rPr lang="en-US" dirty="0"/>
              <a:t>Obtaining/Managing key pairs, encrypting, decrypting, signing, verifying</a:t>
            </a:r>
          </a:p>
          <a:p>
            <a:pPr lvl="1"/>
            <a:r>
              <a:rPr lang="en-US" dirty="0"/>
              <a:t>Key being protected by a passphrase</a:t>
            </a:r>
          </a:p>
          <a:p>
            <a:r>
              <a:rPr lang="en-US" dirty="0"/>
              <a:t>Generate a key pair (</a:t>
            </a:r>
            <a:r>
              <a:rPr lang="en-US" dirty="0" err="1"/>
              <a:t>public+private</a:t>
            </a:r>
            <a:r>
              <a:rPr lang="en-US" dirty="0"/>
              <a:t>) and distribute public key</a:t>
            </a:r>
          </a:p>
          <a:p>
            <a:pPr lvl="1"/>
            <a:r>
              <a:rPr lang="en-US" dirty="0"/>
              <a:t>Upload public key to key servers (key server is also a trust)</a:t>
            </a:r>
          </a:p>
          <a:p>
            <a:pPr lvl="1"/>
            <a:r>
              <a:rPr lang="en-US" dirty="0"/>
              <a:t>Other users sign on your public key after verifying it’s you</a:t>
            </a:r>
          </a:p>
          <a:p>
            <a:pPr lvl="2"/>
            <a:r>
              <a:rPr lang="en-US" dirty="0"/>
              <a:t>Signing party [4] </a:t>
            </a:r>
          </a:p>
          <a:p>
            <a:pPr lvl="2"/>
            <a:r>
              <a:rPr lang="en-US" b="1" dirty="0"/>
              <a:t>Builds trust network</a:t>
            </a:r>
            <a:r>
              <a:rPr lang="en-US" dirty="0"/>
              <a:t> (key pairs trusted by enough people may be trusted by key server)</a:t>
            </a:r>
            <a:endParaRPr lang="en-US" b="1" dirty="0"/>
          </a:p>
          <a:p>
            <a:pPr lvl="1"/>
            <a:r>
              <a:rPr lang="en-US" dirty="0"/>
              <a:t>Notify key server to revoke key</a:t>
            </a:r>
          </a:p>
          <a:p>
            <a:r>
              <a:rPr lang="en-US" dirty="0"/>
              <a:t>A strong way to verify identity; Will expire</a:t>
            </a:r>
          </a:p>
          <a:p>
            <a:r>
              <a:rPr lang="en-US" dirty="0"/>
              <a:t>Frequently used in mail; Some similar integrated application include </a:t>
            </a:r>
            <a:r>
              <a:rPr lang="en-US" dirty="0" err="1">
                <a:hlinkClick r:id="rId3"/>
              </a:rPr>
              <a:t>Keybase</a:t>
            </a:r>
            <a:r>
              <a:rPr lang="en-US" dirty="0"/>
              <a:t> and Telegram Secret Chat (</a:t>
            </a:r>
            <a:r>
              <a:rPr lang="en-US" b="1" dirty="0"/>
              <a:t>Keys not managed by user</a:t>
            </a:r>
            <a:r>
              <a:rPr lang="en-US" b="0" dirty="0"/>
              <a:t>, by FSF [6]</a:t>
            </a:r>
            <a:r>
              <a:rPr lang="en-US" dirty="0"/>
              <a:t>)</a:t>
            </a:r>
            <a:endParaRPr lang="en-US" altLang="zh-CN"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b="0"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b="0" dirty="0"/>
              <a:t>Hold the right to encrypt/decrypt only on designated parties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b="0" dirty="0"/>
              <a:t>The FSF want everyone in full control of their keys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b="0" dirty="0"/>
              <a:t>===</a:t>
            </a: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Signing party: </a:t>
            </a:r>
            <a:r>
              <a:rPr lang="en-US" dirty="0"/>
              <a:t>First use Real World ID to verify identity, then sign public key, but really complex</a:t>
            </a:r>
            <a:endParaRPr lang="en-US" b="0" dirty="0"/>
          </a:p>
          <a:p>
            <a:r>
              <a:rPr lang="en-US" b="0" dirty="0"/>
              <a:t>Referenced content: entire framework of key system; </a:t>
            </a:r>
          </a:p>
          <a:p>
            <a:endParaRPr lang="en-US" b="0" dirty="0"/>
          </a:p>
          <a:p>
            <a:r>
              <a:rPr lang="en-US" b="0" dirty="0"/>
              <a:t>===</a:t>
            </a:r>
          </a:p>
          <a:p>
            <a:endParaRPr lang="en-US" b="0" dirty="0"/>
          </a:p>
          <a:p>
            <a:r>
              <a:rPr lang="en-US" b="0" dirty="0"/>
              <a:t>Encrypt: Use </a:t>
            </a:r>
            <a:r>
              <a:rPr lang="en-US" b="0" dirty="0" err="1"/>
              <a:t>recipents</a:t>
            </a:r>
            <a:r>
              <a:rPr lang="zh-CN" altLang="en-US" b="0" dirty="0"/>
              <a:t>‘</a:t>
            </a:r>
            <a:r>
              <a:rPr lang="en-US" b="0" dirty="0"/>
              <a:t> public key to encrypt, and they use </a:t>
            </a:r>
            <a:r>
              <a:rPr lang="en-US" altLang="zh-CN" b="0" dirty="0"/>
              <a:t>their</a:t>
            </a:r>
            <a:r>
              <a:rPr lang="en-US" b="0" dirty="0"/>
              <a:t> private key to decrypt (encrypt for others to decrypt)</a:t>
            </a:r>
          </a:p>
          <a:p>
            <a:r>
              <a:rPr lang="en-US" b="0" dirty="0"/>
              <a:t>Sign: private key to sign, public key to verify</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205450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t>
            </a:r>
          </a:p>
          <a:p>
            <a:r>
              <a:rPr lang="en-US" dirty="0"/>
              <a:t>Obtain trust about certain information (like identity) from a highly trusted entity (CA/Root CA).</a:t>
            </a:r>
          </a:p>
          <a:p>
            <a:r>
              <a:rPr lang="en-US" dirty="0"/>
              <a:t>A cert only certifies certain information (very often also certifies its public key); while keys can be used to sign everything.</a:t>
            </a:r>
          </a:p>
          <a:p>
            <a:r>
              <a:rPr lang="en-US" dirty="0"/>
              <a:t>Surely certs can be revoked.</a:t>
            </a:r>
          </a:p>
          <a:p>
            <a:endParaRPr lang="en-US" dirty="0"/>
          </a:p>
          <a:p>
            <a:r>
              <a:rPr lang="en-US" dirty="0"/>
              <a:t>You can cert yourself anytime. You can even be Root CA.</a:t>
            </a:r>
          </a:p>
          <a:p>
            <a:pPr lvl="1"/>
            <a:r>
              <a:rPr lang="en-US" dirty="0"/>
              <a:t>But problem is, no one believes your cert. It’s just installed in your computer. </a:t>
            </a:r>
          </a:p>
          <a:p>
            <a:r>
              <a:rPr lang="en-US" dirty="0"/>
              <a:t>Firefox only trust its own Root CA list</a:t>
            </a:r>
          </a:p>
          <a:p>
            <a:r>
              <a:rPr lang="en-US" dirty="0"/>
              <a:t>A 3 </a:t>
            </a:r>
            <a:r>
              <a:rPr lang="en-US" dirty="0" err="1"/>
              <a:t>hr</a:t>
            </a:r>
            <a:r>
              <a:rPr lang="en-US" dirty="0"/>
              <a:t> 17 min video of Root KSK Ceremony 41 by IANA: </a:t>
            </a:r>
            <a:r>
              <a:rPr lang="en-US" dirty="0">
                <a:hlinkClick r:id="rId3"/>
              </a:rPr>
              <a:t>https://www.youtube.com/watch?v=_yIfMUjv-UU</a:t>
            </a:r>
            <a:r>
              <a:rPr lang="en-US" dirty="0"/>
              <a:t> </a:t>
            </a:r>
          </a:p>
          <a:p>
            <a:endParaRPr lang="en-US" b="0" dirty="0"/>
          </a:p>
          <a:p>
            <a:r>
              <a:rPr lang="en-US" b="0" dirty="0"/>
              <a:t>*/</a:t>
            </a:r>
          </a:p>
          <a:p>
            <a:endParaRPr lang="en-US" b="0" dirty="0"/>
          </a:p>
          <a:p>
            <a:r>
              <a:rPr lang="en-US" b="0" dirty="0"/>
              <a:t>Cert reduce difficulties for new party to gain trust</a:t>
            </a:r>
          </a:p>
          <a:p>
            <a:endParaRPr lang="en-US" b="0" dirty="0"/>
          </a:p>
          <a:p>
            <a:r>
              <a:rPr lang="en-US" b="0" dirty="0"/>
              <a:t>Referenced content: CA system</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865291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Meme: tech thing not imply social thing.</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653873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Not be able to sync on cloud (or key on cloud)</a:t>
            </a:r>
          </a:p>
          <a:p>
            <a:pPr marL="171450" indent="-171450">
              <a:buFontTx/>
              <a:buChar char="-"/>
            </a:pPr>
            <a:r>
              <a:rPr lang="en-US" dirty="0"/>
              <a:t>Key server is nice</a:t>
            </a:r>
          </a:p>
          <a:p>
            <a:pPr marL="0" indent="0">
              <a:buFontTx/>
              <a:buNone/>
            </a:pPr>
            <a:endParaRPr lang="en-US" dirty="0"/>
          </a:p>
          <a:p>
            <a:pPr marL="0" indent="0">
              <a:buFontTx/>
              <a:buNone/>
            </a:pPr>
            <a:r>
              <a:rPr lang="en-US" dirty="0"/>
              <a:t>Not asking everyone to use GPG/PGP; Choose Well.</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31756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11440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3355260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Microtransactions in Video Games: should they be legal? If so, should they be regulated? </a:t>
            </a:r>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094575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what is a microtransaction? They are “in-game purchasing options”[2]. They are a part of “games as a service”, which are “online games which [provide] in-game content on a continuing revenue model” [2]. Examples include the sale of in-game currencies, in-game items, expiration (where you spend money to replenish an item) [6], extra difficulty modes, cosmetic alterations [3], loot boxes [1], and other transactions. The figure shows an example of an in-game currency microtransaction from the mobile app Clash of Clans [7].</a:t>
            </a:r>
          </a:p>
          <a:p>
            <a:r>
              <a:rPr lang="en-US" dirty="0"/>
              <a:t>Not all microtransactions are created equally. Namely, loot boxes have had the most controversy in recent years, and so they will be the focus of the rest of the presentation. </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767548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Loot boxes are defined as “items in video games that can be paid for with real-world money and contain randomized contents” [1]. What sets them apart from other microtransactions is that their contents are designed to be “randomized or partially randomized” [3]. The player is not aware, at the time of purchase, exactly what they are buying. This is opposed to a microtransaction like the one in the previous slide, where at the time of purchase, the player knows how many gems they can get at each price. The figure shown in this slide is from Star Wars: Battlefront 2 [8]. Note that the description says that the ‘Trooper Crate’ has “1 or 2 Trooper Star Cards”, one other item from a list of potential items and some “Crafting Parts.” They also do not disclose the odds a player has of getting any item.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0700B2-88B9-1642-B8EB-F86842378D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1227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Loot boxes have been likened to gambling. People “stake money on the outcome of a future event, whose result is determined at least partially by chance in the hopes of receiving a valuable reward,” [1] and “involve no player skill” [5]. Problem gaming is a “pattern of gambling activity so extreme that it causes an individual to have problems in their personal, family, and vocational life” [1]. In a study about problem gaming, a correlation between spending on loot boxes and problem gaming was found, as seen in this figure [1]. Problem gamers were found to spend, on average, more money on loot boxes per month than non-problem gamers.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0700B2-88B9-1642-B8EB-F86842378D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7042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class action lawsuit in California supports the argument that loot boxes are gambling. In the lawsuit, loot boxes are likened to “a slot machine or a lottery” since they “require no player skill, have randomly determined outcomes, and…undisclosed, abysmal odds” [5]. The plaintiff spent “more than $8000 purchasing bundles and gems” and has said that they have sustained “financial harm” from this app [5]. The picture on the right shows an example of the loot boxes the game uses [13].</a:t>
            </a:r>
          </a:p>
          <a:p>
            <a:endParaRPr lang="en-US" dirty="0"/>
          </a:p>
          <a:p>
            <a:r>
              <a:rPr lang="en-US" dirty="0"/>
              <a:t>Two class action lawsuits were also filed in California against Google and Apple over loot boxes in games on their respective app stores [11]. The lawsuits claim that loot boxes “constitute illegal slot machines or devices” since they require money to be spent, include an element of chance, and have a prize (a “thing of value” or “additional chance or right to use the slot machine or device”) [11].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0700B2-88B9-1642-B8EB-F86842378D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188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Belgium, the Belgium Gambling Commission ruled that “any loot box that can be paid for with real-world money constituted a form of gambling”[1]. But in France, it was ruled that loot boxes are not gambling because “there is no financial value to items that can be won in loot boxes” [1]. But as the aforementioned study has shown, gambling is a behavior, not just an action. The value of the items bought from the loot boxes does not matter. Loot boxes are gambling because the people who buy them are betting with real money on what they contain.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0700B2-88B9-1642-B8EB-F86842378D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759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link between loot boxes and gambling established, the question becomes, can loot boxes be regulated, and if so, how?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minors, there has been a bill proposed in the US Senate, S.1629, that prohibits “pay-to-win microtransactions and sales of loot boxes in minor-oriented games” [3]. This would include games where the “publisher or distributor has constructive knowledge that any users are under age 18” [3].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For adults, regulations on loot boxes can mirror restrictions on gambling. Casinos, as a part of state licensing requirements, practice “responsible gaming” practices [4]. These range from “employee training” to “advertising restrictions” to “responsible gaming disclosures” [4]. Some of these can be applied to mobile and online games. Restricting advertisements from targeting minors, having restrictions on spending, and disclosures [4] are already practiced by casinos and can apply here as well.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0700B2-88B9-1642-B8EB-F86842378D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5777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Brian DeFlaminio and my presentation explores the use of and legality regarding robotics in the medical field, and how a court could handle such a case.</a:t>
            </a:r>
          </a:p>
        </p:txBody>
      </p:sp>
      <p:sp>
        <p:nvSpPr>
          <p:cNvPr id="4" name="Slide Number Placeholder 3"/>
          <p:cNvSpPr>
            <a:spLocks noGrp="1"/>
          </p:cNvSpPr>
          <p:nvPr>
            <p:ph type="sldNum" sz="quarter" idx="5"/>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1341078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I’d like to establish is a need for this technology, the military has heavily considered this technology because of its applications overseas, where it may be harder to keep medical staff safe as well as offering highly specialized and precise surgery for any wounds a soldier may sustain in action.</a:t>
            </a:r>
          </a:p>
          <a:p>
            <a:endParaRPr lang="en-US" dirty="0"/>
          </a:p>
          <a:p>
            <a:r>
              <a:rPr lang="en-US" dirty="0"/>
              <a:t>Domestically we see uses like keeping the operation sterile and not having to cut open a patient enough for a doctor's hand to fit, instead small tools and a camera can be used to great effect.</a:t>
            </a:r>
          </a:p>
          <a:p>
            <a:endParaRPr lang="en-US" dirty="0"/>
          </a:p>
          <a:p>
            <a:r>
              <a:rPr lang="en-US" dirty="0"/>
              <a:t>The image shown is of the “Da Vinci” robotic surgical system that allows for minimally invasive surgery to be performed via the console in the foreground.</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795163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technological assistance in the medical field is nothing new, CPOE assists doctors in prescribing medicines that won’t put you at risk of a bad chemical reaction or an allergic one.</a:t>
            </a:r>
          </a:p>
          <a:p>
            <a:endParaRPr lang="en-US" dirty="0"/>
          </a:p>
          <a:p>
            <a:r>
              <a:rPr lang="en-US" dirty="0"/>
              <a:t> X-rays and MRIs have revolutionized diagnosis and treatment methods, implantable tech like pacemakers have saved countless lives, virtual appointments allow for physicians to keep working even during events like the pandemic, robots can clean the room for the next patient,  precise bursts of radiation can conduct radiotherapy for cancer patients, clinical training bots have obvious uses, AI epidemiology can help identify when/where an epidemic is going to happen and preventative measures can be taken. The list goes on…</a:t>
            </a:r>
          </a:p>
          <a:p>
            <a:endParaRPr lang="en-US" dirty="0"/>
          </a:p>
          <a:p>
            <a:r>
              <a:rPr lang="en-US" dirty="0"/>
              <a:t>The image shows just how much more common surgical robots are becoming, there is a 183% difference in the last 10 years alone</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1707792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0s not included.</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Make decisive conclusions</a:t>
            </a:r>
          </a:p>
          <a:p>
            <a:pPr marL="628650" lvl="1" indent="-171450">
              <a:buFont typeface="Arial" panose="020B0604020202020204" pitchFamily="34" charset="0"/>
              <a:buChar char="•"/>
            </a:pPr>
            <a:r>
              <a:rPr lang="en-US" dirty="0"/>
              <a:t>may, could, etc. = trivial</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and cite supporting data from at least 5 high quality sources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Argument should directly support conclusion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Response should directly address counter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Arguments should have at least 3 statements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Review fallacies in Appendix B and Class 2 Slides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Avoid Strawman Fallacy</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Counter Point and Rebuttal should relate to each other and conclusion</a:t>
            </a:r>
          </a:p>
          <a:p>
            <a:r>
              <a:rPr lang="en-US" dirty="0"/>
              <a:t>Quantify</a:t>
            </a:r>
          </a:p>
          <a:p>
            <a:pPr lvl="1"/>
            <a:r>
              <a:rPr lang="en-US" dirty="0"/>
              <a:t>Terms like: less, more, a lot, huge, great, big, tiny, growing, etc.</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145000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established not only a need for this tech, but many instances of medical technologies attempting to fill those needs, we are left with the question of what would happen if one of these technologies harmed a patient? Well before asking about technologies lets see how a human would be treated in this situation.</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effectLst/>
                <a:latin typeface="Times New Roman" panose="02020603050405020304" pitchFamily="18" charset="0"/>
              </a:rPr>
              <a:t>The injured patient must show that the physician acted negligently in rendering care, and that such negligence resulted in injury. To do so, four legal elements must be proven: </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b="0" i="0" dirty="0">
                <a:effectLst/>
                <a:latin typeface="Times New Roman" panose="02020603050405020304" pitchFamily="18" charset="0"/>
              </a:rPr>
              <a:t>a professional duty owed to the patient; </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b="0" i="0" dirty="0">
                <a:effectLst/>
                <a:latin typeface="Times New Roman" panose="02020603050405020304" pitchFamily="18" charset="0"/>
              </a:rPr>
              <a:t>breach of such duty; </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US" b="0" i="0" dirty="0">
                <a:effectLst/>
                <a:latin typeface="Times New Roman" panose="02020603050405020304" pitchFamily="18" charset="0"/>
              </a:rPr>
              <a:t>injury caused by the breach;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effectLst/>
                <a:latin typeface="Times New Roman" panose="02020603050405020304" pitchFamily="18" charset="0"/>
              </a:rPr>
              <a:t>(4) resulting damages. Money damages, if awarded, typically take into account both actual economic loss and noneconomic loss, such as pain and suffering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effectLst/>
              <a:latin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image shows just how common medical malpractice is in the united states  and how surgeons take the cake for risks, despite being possibly the highest educated people in the country, this means that the laws regarding it have to be exceedingly well defined.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3292087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Argument for the Doctor:</a:t>
            </a:r>
          </a:p>
          <a:p>
            <a:r>
              <a:rPr lang="en-US" dirty="0"/>
              <a:t>The Doctor had to have been alright with using the technology and their use or misuse of the device meant to assist them has led to a patient being hurt.</a:t>
            </a:r>
          </a:p>
          <a:p>
            <a:endParaRPr lang="en-US" dirty="0"/>
          </a:p>
          <a:p>
            <a:r>
              <a:rPr lang="en-US" dirty="0"/>
              <a:t>The Patient:</a:t>
            </a:r>
          </a:p>
          <a:p>
            <a:r>
              <a:rPr lang="en-US" dirty="0"/>
              <a:t>The Patient most likely had to sign many legal papers before whatever device was used on them resulted in their injury and they may have forfeited the rights to sue.</a:t>
            </a:r>
          </a:p>
          <a:p>
            <a:endParaRPr lang="en-US" dirty="0"/>
          </a:p>
          <a:p>
            <a:r>
              <a:rPr lang="en-US" dirty="0"/>
              <a:t>The Hardware:</a:t>
            </a:r>
          </a:p>
          <a:p>
            <a:r>
              <a:rPr lang="en-US" dirty="0"/>
              <a:t>Something physical on the device could have malfunctioned or broken in some capacity causing damage to the patient.</a:t>
            </a:r>
          </a:p>
          <a:p>
            <a:r>
              <a:rPr lang="en-US" dirty="0"/>
              <a:t>One could argue that the doctor or manufacturer is at fault here for not properly maintaining the machine or failing to construct the machine correctly</a:t>
            </a:r>
          </a:p>
          <a:p>
            <a:endParaRPr lang="en-US" dirty="0"/>
          </a:p>
          <a:p>
            <a:r>
              <a:rPr lang="en-US" dirty="0"/>
              <a:t>The Software:</a:t>
            </a:r>
          </a:p>
          <a:p>
            <a:r>
              <a:rPr lang="en-US" dirty="0"/>
              <a:t>There could’ve been a mistake in the programming of the device, or a glitch.</a:t>
            </a:r>
          </a:p>
          <a:p>
            <a:r>
              <a:rPr lang="en-US" dirty="0"/>
              <a:t>One could argue that the manufacturers or even the software writers are at legal fault.</a:t>
            </a:r>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2890523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it stands there isn’t much of an infrastructure of laws to protect all parties of a possible malpractice case involving an autonomous health provider.</a:t>
            </a:r>
          </a:p>
          <a:p>
            <a:endParaRPr lang="en-US" dirty="0"/>
          </a:p>
          <a:p>
            <a:r>
              <a:rPr lang="en-US" dirty="0"/>
              <a:t>Once we reach the medical malpractice case we move to the possible culprits. In this scenario I see there being an easy way to gain all the information a court needs from the device via a “black box” similar to what many aircrafts have so that upon a crash the events that transpired may be investigated. If the black box reveals a software error, then the manufacturer of the technology should be held responsible, and the nature of the case will adjust accordingly.</a:t>
            </a:r>
          </a:p>
          <a:p>
            <a:endParaRPr lang="en-US" dirty="0"/>
          </a:p>
          <a:p>
            <a:r>
              <a:rPr lang="en-US" dirty="0"/>
              <a:t>Unless the doctor was directly influencing the device I don’t see them being at fault in any of these cases, if they were involved then it becomes a regular malpractice case.</a:t>
            </a:r>
          </a:p>
          <a:p>
            <a:endParaRPr lang="en-US" dirty="0"/>
          </a:p>
          <a:p>
            <a:r>
              <a:rPr lang="en-US" dirty="0"/>
              <a:t>If there was a hardware error then both the doctor there and the manufacturer should be brought into question, as the build quality and ability of the doctor to observe a surgery should be questioned.</a:t>
            </a:r>
          </a:p>
          <a:p>
            <a:endParaRPr lang="en-US" dirty="0"/>
          </a:p>
          <a:p>
            <a:r>
              <a:rPr lang="en-US" dirty="0"/>
              <a:t>I don’t see the patient ever being at fault within this scenario.</a:t>
            </a:r>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1914790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already many well defined laws in existence defining when/if a manufacturer is at fault, and when/if a doctor is at fault and through my research I discovered no issues with the way that these laws could be applied to an autonomous surgery case. The only new thing that needed to be resolved was the thing at fault, and many simple practices such as black box recordings and visual recordings can be used to mitigate any and all confusion about the guilty party. From there the case could change accordingly to the accusation and laws that surround said accusation.</a:t>
            </a:r>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2838663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5"/>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1043386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Any slides beyond this point are for answering questions that may arise but not needed in the main talk. </a:t>
            </a:r>
          </a:p>
          <a:p>
            <a:pPr eaLnBrk="1" hangingPunct="1"/>
            <a:r>
              <a:rPr lang="en-US" dirty="0">
                <a:latin typeface="Arial" charset="0"/>
                <a:ea typeface="ＭＳ Ｐゴシック" charset="-128"/>
                <a:cs typeface="ＭＳ Ｐゴシック" charset="-128"/>
              </a:rPr>
              <a:t>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When a function call is made, local variables, return address, parameters stored on run time stack. Local variables occupy lower memory addresses.</a:t>
            </a:r>
          </a:p>
          <a:p>
            <a:r>
              <a:rPr lang="en-US" b="1" dirty="0">
                <a:latin typeface="Arial" charset="0"/>
                <a:ea typeface="ＭＳ Ｐゴシック" charset="-128"/>
                <a:cs typeface="ＭＳ Ｐゴシック" charset="-128"/>
              </a:rPr>
              <a:t>Variable attack </a:t>
            </a:r>
            <a:r>
              <a:rPr lang="en-US" dirty="0">
                <a:latin typeface="Arial" charset="0"/>
                <a:ea typeface="ＭＳ Ｐゴシック" charset="-128"/>
                <a:cs typeface="ＭＳ Ｐゴシック" charset="-128"/>
              </a:rPr>
              <a:t>– change variable value. Program expects user to input character and allocates a buffer for them. Attacker supplies too many characters and ends up over writing a variable.</a:t>
            </a:r>
          </a:p>
          <a:p>
            <a:r>
              <a:rPr lang="en-US" dirty="0">
                <a:latin typeface="Arial" charset="0"/>
                <a:ea typeface="ＭＳ Ｐゴシック" charset="-128"/>
                <a:cs typeface="ＭＳ Ｐゴシック" charset="-128"/>
              </a:rPr>
              <a:t>	Run example of this if there’s interest – next slide</a:t>
            </a:r>
          </a:p>
          <a:p>
            <a:r>
              <a:rPr lang="en-US" b="1" dirty="0">
                <a:latin typeface="Arial" charset="0"/>
                <a:ea typeface="ＭＳ Ｐゴシック" charset="-128"/>
                <a:cs typeface="ＭＳ Ｐゴシック" charset="-128"/>
              </a:rPr>
              <a:t>Stack Attack </a:t>
            </a:r>
            <a:r>
              <a:rPr lang="en-US" dirty="0">
                <a:latin typeface="Arial" charset="0"/>
                <a:ea typeface="ＭＳ Ｐゴシック" charset="-128"/>
                <a:cs typeface="ＭＳ Ｐゴシック" charset="-128"/>
              </a:rPr>
              <a:t>– goal is to change value of return address so execution control goes to code which the attacker has provided in the input buffer.</a:t>
            </a:r>
          </a:p>
          <a:p>
            <a:r>
              <a:rPr lang="en-US" b="1" dirty="0">
                <a:latin typeface="Arial" charset="0"/>
                <a:ea typeface="ＭＳ Ｐゴシック" charset="-128"/>
                <a:cs typeface="ＭＳ Ｐゴシック" charset="-128"/>
              </a:rPr>
              <a:t>Prevention</a:t>
            </a:r>
            <a:r>
              <a:rPr lang="en-US" dirty="0">
                <a:latin typeface="Arial" charset="0"/>
                <a:ea typeface="ＭＳ Ｐゴシック" charset="-128"/>
                <a:cs typeface="ＭＳ Ｐゴシック" charset="-128"/>
              </a:rPr>
              <a:t> – add checks against array bounds being exceeded. modify operating system to not execute instructions stored on run time stack.</a:t>
            </a:r>
          </a:p>
        </p:txBody>
      </p:sp>
      <p:sp>
        <p:nvSpPr>
          <p:cNvPr id="4" name="Slide Number Placeholder 3"/>
          <p:cNvSpPr>
            <a:spLocks noGrp="1"/>
          </p:cNvSpPr>
          <p:nvPr>
            <p:ph type="sldNum" sz="quarter" idx="10"/>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1433126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demonstration. Most students have this in depth from new class now.</a:t>
            </a:r>
          </a:p>
          <a:p>
            <a:endParaRPr lang="en-US" dirty="0"/>
          </a:p>
          <a:p>
            <a:r>
              <a:rPr lang="en-US" dirty="0"/>
              <a:t>&gt;</a:t>
            </a:r>
            <a:r>
              <a:rPr lang="en-US" baseline="0" dirty="0"/>
              <a:t> i</a:t>
            </a:r>
            <a:r>
              <a:rPr lang="en-US" dirty="0"/>
              <a:t>mps</a:t>
            </a:r>
          </a:p>
          <a:p>
            <a:r>
              <a:rPr lang="en-US" dirty="0"/>
              <a:t>&gt; assembly</a:t>
            </a:r>
          </a:p>
          <a:p>
            <a:r>
              <a:rPr lang="en-US" dirty="0"/>
              <a:t>&gt; </a:t>
            </a:r>
            <a:r>
              <a:rPr lang="de-DE" sz="1200" kern="1200" dirty="0">
                <a:solidFill>
                  <a:schemeClr val="tx1"/>
                </a:solidFill>
                <a:latin typeface="+mn-lt"/>
                <a:ea typeface="+mn-ea"/>
                <a:cs typeface="+mn-cs"/>
              </a:rPr>
              <a:t>123456789qwerty1</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40</a:t>
            </a:fld>
            <a:endParaRPr lang="en-US"/>
          </a:p>
        </p:txBody>
      </p:sp>
    </p:spTree>
    <p:extLst>
      <p:ext uri="{BB962C8B-B14F-4D97-AF65-F5344CB8AC3E}">
        <p14:creationId xmlns:p14="http://schemas.microsoft.com/office/powerpoint/2010/main" val="3228197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41</a:t>
            </a:fld>
            <a:endParaRPr lang="en-US"/>
          </a:p>
        </p:txBody>
      </p:sp>
    </p:spTree>
    <p:extLst>
      <p:ext uri="{BB962C8B-B14F-4D97-AF65-F5344CB8AC3E}">
        <p14:creationId xmlns:p14="http://schemas.microsoft.com/office/powerpoint/2010/main" val="23113689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p>
          <a:p>
            <a:r>
              <a:rPr lang="en-US" dirty="0" err="1"/>
              <a:t>SYNchronize</a:t>
            </a:r>
            <a:endParaRPr lang="en-US" dirty="0"/>
          </a:p>
          <a:p>
            <a:r>
              <a:rPr lang="en-US" dirty="0" err="1"/>
              <a:t>SYNchronize</a:t>
            </a:r>
            <a:r>
              <a:rPr lang="en-US" dirty="0"/>
              <a:t> </a:t>
            </a:r>
            <a:r>
              <a:rPr lang="en-US" dirty="0" err="1"/>
              <a:t>ACKnowledgement</a:t>
            </a:r>
            <a:r>
              <a:rPr lang="en-US" dirty="0"/>
              <a:t> (socket reserved awaiting ACK)</a:t>
            </a:r>
            <a:endParaRPr lang="en-US" baseline="0" dirty="0"/>
          </a:p>
          <a:p>
            <a:r>
              <a:rPr lang="en-US" dirty="0" err="1"/>
              <a:t>ACKnowledgement</a:t>
            </a:r>
            <a:r>
              <a:rPr lang="en-US" dirty="0"/>
              <a:t> </a:t>
            </a:r>
          </a:p>
          <a:p>
            <a:r>
              <a:rPr lang="en-US" dirty="0"/>
              <a:t>TCP socket connection established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42</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226507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spoofs the IP address so the SYN-ACK is sent to a different machine that cannot respond to the SYN-ACK. </a:t>
            </a:r>
          </a:p>
          <a:p>
            <a:r>
              <a:rPr lang="en-US" dirty="0">
                <a:latin typeface="Arial" charset="0"/>
                <a:ea typeface="ＭＳ Ｐゴシック" charset="-128"/>
                <a:cs typeface="ＭＳ Ｐゴシック" charset="-128"/>
              </a:rPr>
              <a:t>This leaves the connection half open on the server machine decreasing the resources (sockets, memory, threads/processes) available to respond to legitimate clients. </a:t>
            </a:r>
          </a:p>
          <a:p>
            <a:r>
              <a:rPr lang="en-US" dirty="0">
                <a:latin typeface="Arial" charset="0"/>
                <a:ea typeface="ＭＳ Ｐゴシック" charset="-128"/>
                <a:cs typeface="ＭＳ Ｐゴシック" charset="-128"/>
              </a:rPr>
              <a:t>The attacker send many such spoofed SYN messages.</a:t>
            </a:r>
          </a:p>
        </p:txBody>
      </p:sp>
      <p:sp>
        <p:nvSpPr>
          <p:cNvPr id="4" name="Slide Number Placeholder 3"/>
          <p:cNvSpPr>
            <a:spLocks noGrp="1"/>
          </p:cNvSpPr>
          <p:nvPr>
            <p:ph type="sldNum" sz="quarter" idx="10"/>
          </p:nvPr>
        </p:nvSpPr>
        <p:spPr/>
        <p:txBody>
          <a:bodyPr/>
          <a:lstStyle/>
          <a:p>
            <a:fld id="{270700B2-88B9-1642-B8EB-F86842378D04}" type="slidenum">
              <a:rPr lang="en-US" smtClean="0"/>
              <a:t>43</a:t>
            </a:fld>
            <a:endParaRPr lang="en-US"/>
          </a:p>
        </p:txBody>
      </p:sp>
    </p:spTree>
    <p:extLst>
      <p:ext uri="{BB962C8B-B14F-4D97-AF65-F5344CB8AC3E}">
        <p14:creationId xmlns:p14="http://schemas.microsoft.com/office/powerpoint/2010/main" val="7425567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Retired slide. Most students have this in depth from new class now.</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Attacker finds routers that support broadcasting messages to all computers on their local area networks. </a:t>
            </a:r>
          </a:p>
          <a:p>
            <a:r>
              <a:rPr lang="en-US" dirty="0">
                <a:latin typeface="Arial" charset="0"/>
                <a:ea typeface="ＭＳ Ｐゴシック" charset="-128"/>
                <a:cs typeface="ＭＳ Ｐゴシック" charset="-128"/>
              </a:rPr>
              <a:t>The attacker sends a spoofed ping message, which the routers echo to the spoofed address.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44</a:t>
            </a:fld>
            <a:endParaRPr lang="en-US"/>
          </a:p>
        </p:txBody>
      </p:sp>
    </p:spTree>
    <p:extLst>
      <p:ext uri="{BB962C8B-B14F-4D97-AF65-F5344CB8AC3E}">
        <p14:creationId xmlns:p14="http://schemas.microsoft.com/office/powerpoint/2010/main" val="14268123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Contributed by Brett </a:t>
            </a:r>
            <a:r>
              <a:rPr lang="en-US" dirty="0" err="1"/>
              <a:t>Ammeson</a:t>
            </a:r>
            <a:r>
              <a:rPr lang="en-US" dirty="0"/>
              <a:t>.</a:t>
            </a:r>
          </a:p>
          <a:p>
            <a:pPr lvl="0">
              <a:spcBef>
                <a:spcPts val="0"/>
              </a:spcBef>
              <a:buNone/>
            </a:pPr>
            <a:r>
              <a:rPr lang="en" u="sng" dirty="0">
                <a:solidFill>
                  <a:schemeClr val="hlink"/>
                </a:solidFill>
                <a:hlinkClick r:id="rId3"/>
              </a:rPr>
              <a:t>https://www.cloudflare.com/ddos/reflection-attack-1.png</a:t>
            </a:r>
          </a:p>
          <a:p>
            <a:pPr lvl="0">
              <a:spcBef>
                <a:spcPts val="0"/>
              </a:spcBef>
              <a:buNone/>
            </a:pPr>
            <a:r>
              <a:rPr lang="en" u="sng" dirty="0">
                <a:solidFill>
                  <a:schemeClr val="hlink"/>
                </a:solidFill>
                <a:hlinkClick r:id="rId4"/>
              </a:rPr>
              <a:t>https://i.imgur.com/lxYv8cF.png</a:t>
            </a:r>
          </a:p>
          <a:p>
            <a:pPr lvl="0">
              <a:spcBef>
                <a:spcPts val="0"/>
              </a:spcBef>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Contributed by Brett </a:t>
            </a:r>
            <a:r>
              <a:rPr lang="en-US" dirty="0" err="1"/>
              <a:t>Ammeson</a:t>
            </a:r>
            <a:r>
              <a:rPr lang="en-US" dirty="0"/>
              <a:t>.</a:t>
            </a:r>
          </a:p>
          <a:p>
            <a:pPr lvl="0">
              <a:spcBef>
                <a:spcPts val="0"/>
              </a:spcBef>
              <a:buNone/>
            </a:pPr>
            <a:r>
              <a:rPr lang="en" dirty="0"/>
              <a:t>TCP SYN: </a:t>
            </a:r>
            <a:r>
              <a:rPr lang="en" u="sng" dirty="0">
                <a:solidFill>
                  <a:schemeClr val="hlink"/>
                </a:solidFill>
                <a:hlinkClick r:id="rId3"/>
              </a:rPr>
              <a:t>https://www.cert.org/historical/advisories/CA-1996-21.cfm</a:t>
            </a:r>
          </a:p>
          <a:p>
            <a:pPr lvl="0">
              <a:spcBef>
                <a:spcPts val="0"/>
              </a:spcBef>
              <a:buNone/>
            </a:pPr>
            <a:r>
              <a:rPr lang="en" dirty="0"/>
              <a:t>DNS amplification: </a:t>
            </a:r>
            <a:r>
              <a:rPr lang="en" u="sng" dirty="0">
                <a:solidFill>
                  <a:schemeClr val="hlink"/>
                </a:solidFill>
                <a:hlinkClick r:id="rId4"/>
              </a:rPr>
              <a:t>https://www.cert.org/historical/incident_notes/IN-2000-04.cfm</a:t>
            </a:r>
          </a:p>
          <a:p>
            <a:pPr lvl="0">
              <a:spcBef>
                <a:spcPts val="0"/>
              </a:spcBef>
              <a:buNone/>
            </a:pPr>
            <a:r>
              <a:rPr lang="en" dirty="0"/>
              <a:t>Ingress/egress: </a:t>
            </a:r>
            <a:r>
              <a:rPr lang="en" u="sng" dirty="0">
                <a:solidFill>
                  <a:schemeClr val="hlink"/>
                </a:solidFill>
                <a:hlinkClick r:id="rId5"/>
              </a:rPr>
              <a:t>www.giac.org/paper/gsec/705/egress-filtering-keeping-internet-safe-systems/101588</a:t>
            </a:r>
          </a:p>
          <a:p>
            <a:pPr lvl="0">
              <a:spcBef>
                <a:spcPts val="0"/>
              </a:spcBef>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p>
            <a:fld id="{A3718B9F-EDEF-CF4A-846B-EA0EB275322B}" type="datetime1">
              <a:rPr lang="en-US"/>
              <a:pPr/>
              <a:t>9/18/21</a:t>
            </a:fld>
            <a:endParaRPr lang="en-US"/>
          </a:p>
        </p:txBody>
      </p:sp>
      <p:sp>
        <p:nvSpPr>
          <p:cNvPr id="46083" name="Rectangle 7"/>
          <p:cNvSpPr>
            <a:spLocks noGrp="1" noChangeArrowheads="1"/>
          </p:cNvSpPr>
          <p:nvPr>
            <p:ph type="sldNum" sz="quarter" idx="5"/>
          </p:nvPr>
        </p:nvSpPr>
        <p:spPr>
          <a:noFill/>
        </p:spPr>
        <p:txBody>
          <a:bodyPr/>
          <a:lstStyle/>
          <a:p>
            <a:fld id="{AA88732D-BCAF-4E47-9213-CEF2CAB2E2DA}" type="slidenum">
              <a:rPr lang="en-US"/>
              <a:pPr/>
              <a:t>47</a:t>
            </a:fld>
            <a:endParaRPr lang="en-US"/>
          </a:p>
        </p:txBody>
      </p:sp>
      <p:sp>
        <p:nvSpPr>
          <p:cNvPr id="46084" name="Rectangle 2"/>
          <p:cNvSpPr>
            <a:spLocks noGrp="1" noRot="1" noChangeAspect="1" noChangeArrowheads="1"/>
          </p:cNvSpPr>
          <p:nvPr>
            <p:ph type="sldImg"/>
          </p:nvPr>
        </p:nvSpPr>
        <p:spPr>
          <a:solidFill>
            <a:srgbClr val="FFFFFF"/>
          </a:solidFill>
          <a:ln/>
        </p:spPr>
      </p:sp>
      <p:sp>
        <p:nvSpPr>
          <p:cNvPr id="46085" name="Rectangle 3"/>
          <p:cNvSpPr>
            <a:spLocks noGrp="1" noChangeArrowheads="1"/>
          </p:cNvSpPr>
          <p:nvPr>
            <p:ph type="body" idx="1"/>
          </p:nvPr>
        </p:nvSpPr>
        <p:spPr>
          <a:solidFill>
            <a:srgbClr val="FFFFFF"/>
          </a:solidFill>
          <a:ln>
            <a:solidFill>
              <a:srgbClr val="000000"/>
            </a:solidFill>
          </a:ln>
        </p:spPr>
        <p:txBody>
          <a:bodyPr/>
          <a:lstStyle/>
          <a:p>
            <a:pPr lvl="0" algn="l" eaLnBrk="1" hangingPunct="1">
              <a:lnSpc>
                <a:spcPct val="90000"/>
              </a:lnSpc>
            </a:pPr>
            <a:r>
              <a:rPr lang="en-US" dirty="0">
                <a:latin typeface="Arial" charset="0"/>
              </a:rPr>
              <a:t>Exploit security holes, Break encryption, Spoofing</a:t>
            </a:r>
          </a:p>
          <a:p>
            <a:pPr eaLnBrk="1" hangingPunct="1"/>
            <a:r>
              <a:rPr lang="en-US" dirty="0">
                <a:latin typeface="Arial" charset="0"/>
                <a:ea typeface="ＭＳ Ｐゴシック" charset="-128"/>
                <a:cs typeface="ＭＳ Ｐゴシック" charset="-128"/>
              </a:rPr>
              <a:t>Social Engineering: Guess passwords, Find out passwords and procedures</a:t>
            </a:r>
          </a:p>
          <a:p>
            <a:pPr eaLnBrk="1" hangingPunct="1">
              <a:lnSpc>
                <a:spcPct val="90000"/>
              </a:lnSpc>
            </a:pPr>
            <a:r>
              <a:rPr lang="en-US" dirty="0">
                <a:latin typeface="Arial" charset="0"/>
                <a:ea typeface="ＭＳ Ｐゴシック" charset="-128"/>
                <a:cs typeface="ＭＳ Ｐゴシック" charset="-128"/>
              </a:rPr>
              <a:t>Poor passwords, Insecure protocols, Program limitations (buffer overruns), Eavesdropping (Email, Interactive), Insecure files</a:t>
            </a:r>
          </a:p>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p:spPr>
        <p:txBody>
          <a:bodyPr/>
          <a:lstStyle/>
          <a:p>
            <a:fld id="{F259C308-743B-B74B-A085-56FE5F7E9065}" type="datetime1">
              <a:rPr lang="en-US"/>
              <a:pPr/>
              <a:t>9/18/21</a:t>
            </a:fld>
            <a:endParaRPr lang="en-US"/>
          </a:p>
        </p:txBody>
      </p:sp>
      <p:sp>
        <p:nvSpPr>
          <p:cNvPr id="48131" name="Rectangle 7"/>
          <p:cNvSpPr>
            <a:spLocks noGrp="1" noChangeArrowheads="1"/>
          </p:cNvSpPr>
          <p:nvPr>
            <p:ph type="sldNum" sz="quarter" idx="5"/>
          </p:nvPr>
        </p:nvSpPr>
        <p:spPr>
          <a:noFill/>
        </p:spPr>
        <p:txBody>
          <a:bodyPr/>
          <a:lstStyle/>
          <a:p>
            <a:fld id="{AB05F7EA-FC72-4041-BDE8-E3F03A90F709}" type="slidenum">
              <a:rPr lang="en-US"/>
              <a:pPr/>
              <a:t>48</a:t>
            </a:fld>
            <a:endParaRPr lang="en-US"/>
          </a:p>
        </p:txBody>
      </p:sp>
      <p:sp>
        <p:nvSpPr>
          <p:cNvPr id="48132" name="Rectangle 2"/>
          <p:cNvSpPr>
            <a:spLocks noGrp="1" noRot="1" noChangeAspect="1" noChangeArrowheads="1"/>
          </p:cNvSpPr>
          <p:nvPr>
            <p:ph type="sldImg"/>
          </p:nvPr>
        </p:nvSpPr>
        <p:spPr>
          <a:solidFill>
            <a:srgbClr val="FFFFFF"/>
          </a:solidFill>
          <a:ln/>
        </p:spPr>
      </p:sp>
      <p:sp>
        <p:nvSpPr>
          <p:cNvPr id="4813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p:spPr>
        <p:txBody>
          <a:bodyPr/>
          <a:lstStyle/>
          <a:p>
            <a:fld id="{A9D6C982-4C2A-1C45-A0FC-ACACFA435DE7}" type="datetime1">
              <a:rPr lang="en-US"/>
              <a:pPr/>
              <a:t>9/18/21</a:t>
            </a:fld>
            <a:endParaRPr lang="en-US"/>
          </a:p>
        </p:txBody>
      </p:sp>
      <p:sp>
        <p:nvSpPr>
          <p:cNvPr id="57347" name="Rectangle 7"/>
          <p:cNvSpPr>
            <a:spLocks noGrp="1" noChangeArrowheads="1"/>
          </p:cNvSpPr>
          <p:nvPr>
            <p:ph type="sldNum" sz="quarter" idx="5"/>
          </p:nvPr>
        </p:nvSpPr>
        <p:spPr>
          <a:noFill/>
        </p:spPr>
        <p:txBody>
          <a:bodyPr/>
          <a:lstStyle/>
          <a:p>
            <a:fld id="{32B222BE-0034-BE45-8492-E0AADFD7E131}" type="slidenum">
              <a:rPr lang="en-US"/>
              <a:pPr/>
              <a:t>49</a:t>
            </a:fld>
            <a:endParaRPr lang="en-US"/>
          </a:p>
        </p:txBody>
      </p:sp>
      <p:sp>
        <p:nvSpPr>
          <p:cNvPr id="57348" name="Rectangle 2"/>
          <p:cNvSpPr>
            <a:spLocks noGrp="1" noRot="1" noChangeAspect="1" noChangeArrowheads="1" noTextEdit="1"/>
          </p:cNvSpPr>
          <p:nvPr>
            <p:ph type="sldImg"/>
          </p:nvPr>
        </p:nvSpPr>
        <p:spPr>
          <a:xfrm>
            <a:off x="381000" y="684213"/>
            <a:ext cx="6097588" cy="3430587"/>
          </a:xfrm>
          <a:solidFill>
            <a:srgbClr val="FFFFFF"/>
          </a:solidFill>
          <a:ln/>
        </p:spPr>
      </p:sp>
      <p:sp>
        <p:nvSpPr>
          <p:cNvPr id="57349" name="Rectangle 3"/>
          <p:cNvSpPr>
            <a:spLocks noGrp="1" noChangeArrowheads="1"/>
          </p:cNvSpPr>
          <p:nvPr>
            <p:ph type="body" idx="1"/>
          </p:nvPr>
        </p:nvSpPr>
        <p:spPr>
          <a:xfrm>
            <a:off x="912813" y="4343400"/>
            <a:ext cx="5032375" cy="4116388"/>
          </a:xfrm>
          <a:solidFill>
            <a:srgbClr val="FFFFFF"/>
          </a:solidFill>
          <a:ln>
            <a:solidFill>
              <a:srgbClr val="000000"/>
            </a:solidFill>
          </a:ln>
        </p:spPr>
        <p:txBody>
          <a:bodyPr lIns="87682" tIns="43841" rIns="87682" bIns="43841"/>
          <a:lstStyle/>
          <a:p>
            <a:pPr eaLnBrk="1" hangingPunct="1"/>
            <a:r>
              <a:rPr lang="en-US">
                <a:latin typeface="Arial" charset="0"/>
                <a:ea typeface="ＭＳ Ｐゴシック" charset="-128"/>
                <a:cs typeface="ＭＳ Ｐゴシック" charset="-128"/>
              </a:rPr>
              <a:t>Money: stolen credit cards, change records, stolen property.</a:t>
            </a:r>
          </a:p>
          <a:p>
            <a:pPr eaLnBrk="1" hangingPunct="1"/>
            <a:r>
              <a:rPr lang="en-US">
                <a:latin typeface="Arial" charset="0"/>
                <a:ea typeface="ＭＳ Ｐゴシック" charset="-128"/>
                <a:cs typeface="ＭＳ Ｐゴシック" charset="-128"/>
              </a:rPr>
              <a:t>Political, military, economic.</a:t>
            </a:r>
          </a:p>
          <a:p>
            <a:pPr eaLnBrk="1" hangingPunct="1"/>
            <a:r>
              <a:rPr lang="en-US">
                <a:latin typeface="Arial" charset="0"/>
                <a:ea typeface="ＭＳ Ｐゴシック" charset="-128"/>
                <a:cs typeface="ＭＳ Ｐゴシック" charset="-128"/>
              </a:rPr>
              <a:t>Challenge, Revenge, Mean</a:t>
            </a:r>
          </a:p>
          <a:p>
            <a:pPr eaLnBrk="1" hangingPunct="1"/>
            <a:r>
              <a:rPr lang="en-US">
                <a:latin typeface="Arial" charset="0"/>
                <a:ea typeface="ＭＳ Ｐゴシック" charset="-128"/>
                <a:cs typeface="ＭＳ Ｐゴシック" charset="-128"/>
              </a:rPr>
              <a:t>Why do at all? Have motivation, think about it, think it will help, think it’s acceptable.</a:t>
            </a:r>
          </a:p>
          <a:p>
            <a:pPr eaLnBrk="1" hangingPunct="1"/>
            <a:r>
              <a:rPr lang="en-US">
                <a:latin typeface="Arial" charset="0"/>
                <a:ea typeface="ＭＳ Ｐゴシック" charset="-128"/>
                <a:cs typeface="ＭＳ Ｐゴシック" charset="-128"/>
              </a:rPr>
              <a:t>Feel forced. Don’t agree. Don’t care.</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fld id="{13AFCE52-CAFD-9F4E-9284-D2AEBB6DF65B}" type="datetime1">
              <a:rPr lang="en-US"/>
              <a:pPr/>
              <a:t>9/18/21</a:t>
            </a:fld>
            <a:endParaRPr lang="en-US"/>
          </a:p>
        </p:txBody>
      </p:sp>
      <p:sp>
        <p:nvSpPr>
          <p:cNvPr id="59395" name="Rectangle 7"/>
          <p:cNvSpPr>
            <a:spLocks noGrp="1" noChangeArrowheads="1"/>
          </p:cNvSpPr>
          <p:nvPr>
            <p:ph type="sldNum" sz="quarter" idx="5"/>
          </p:nvPr>
        </p:nvSpPr>
        <p:spPr>
          <a:noFill/>
        </p:spPr>
        <p:txBody>
          <a:bodyPr/>
          <a:lstStyle/>
          <a:p>
            <a:fld id="{0A572A9B-4E8D-E748-B6B5-7CB401A4AE31}" type="slidenum">
              <a:rPr lang="en-US"/>
              <a:pPr/>
              <a:t>50</a:t>
            </a:fld>
            <a:endParaRPr lang="en-US"/>
          </a:p>
        </p:txBody>
      </p:sp>
      <p:sp>
        <p:nvSpPr>
          <p:cNvPr id="59396" name="Rectangle 2"/>
          <p:cNvSpPr>
            <a:spLocks noGrp="1" noRot="1" noChangeAspect="1" noChangeArrowheads="1"/>
          </p:cNvSpPr>
          <p:nvPr>
            <p:ph type="sldImg"/>
          </p:nvPr>
        </p:nvSpPr>
        <p:spPr>
          <a:solidFill>
            <a:srgbClr val="FFFFFF"/>
          </a:solidFill>
          <a:ln/>
        </p:spPr>
      </p:sp>
      <p:sp>
        <p:nvSpPr>
          <p:cNvPr id="5939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More computers. Unsophisticated owners. More complex software. Greater connectivity. Easy access to cracking tools. Incentives. File-sharing</a:t>
            </a:r>
          </a:p>
          <a:p>
            <a:pPr eaLnBrk="1" hangingPunct="1"/>
            <a:r>
              <a:rPr lang="en-US">
                <a:latin typeface="Arial" charset="0"/>
                <a:ea typeface="ＭＳ Ｐゴシック" charset="-128"/>
                <a:cs typeface="ＭＳ Ｐゴシック" charset="-128"/>
              </a:rPr>
              <a:t>In ’60s and ’70s, access was mostly localized.</a:t>
            </a:r>
          </a:p>
          <a:p>
            <a:pPr eaLnBrk="1" hangingPunct="1"/>
            <a:r>
              <a:rPr lang="en-US">
                <a:latin typeface="Arial" charset="0"/>
                <a:ea typeface="ＭＳ Ｐゴシック" charset="-128"/>
                <a:cs typeface="ＭＳ Ｐゴシック" charset="-128"/>
              </a:rPr>
              <a:t>Modems. Wardialing.</a:t>
            </a:r>
          </a:p>
          <a:p>
            <a:pPr eaLnBrk="1" hangingPunct="1"/>
            <a:r>
              <a:rPr lang="en-US">
                <a:latin typeface="Arial" charset="0"/>
                <a:ea typeface="ＭＳ Ｐゴシック" charset="-128"/>
                <a:cs typeface="ＭＳ Ｐゴシック" charset="-128"/>
              </a:rPr>
              <a:t>Some Arpanet and Usenet.</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p:spPr>
        <p:txBody>
          <a:bodyPr/>
          <a:lstStyle/>
          <a:p>
            <a:fld id="{31E81670-4D1A-C746-ACE7-E7FE8A6A94A5}" type="datetime1">
              <a:rPr lang="en-US"/>
              <a:pPr/>
              <a:t>9/18/21</a:t>
            </a:fld>
            <a:endParaRPr lang="en-US"/>
          </a:p>
        </p:txBody>
      </p:sp>
      <p:sp>
        <p:nvSpPr>
          <p:cNvPr id="61443" name="Rectangle 7"/>
          <p:cNvSpPr>
            <a:spLocks noGrp="1" noChangeArrowheads="1"/>
          </p:cNvSpPr>
          <p:nvPr>
            <p:ph type="sldNum" sz="quarter" idx="5"/>
          </p:nvPr>
        </p:nvSpPr>
        <p:spPr>
          <a:noFill/>
        </p:spPr>
        <p:txBody>
          <a:bodyPr/>
          <a:lstStyle/>
          <a:p>
            <a:fld id="{95595B30-617C-4D41-8CEF-627F36A62CFE}" type="slidenum">
              <a:rPr lang="en-US"/>
              <a:pPr/>
              <a:t>51</a:t>
            </a:fld>
            <a:endParaRPr lang="en-US"/>
          </a:p>
        </p:txBody>
      </p:sp>
      <p:sp>
        <p:nvSpPr>
          <p:cNvPr id="61444" name="Rectangle 2"/>
          <p:cNvSpPr>
            <a:spLocks noGrp="1" noRot="1" noChangeAspect="1" noChangeArrowheads="1"/>
          </p:cNvSpPr>
          <p:nvPr>
            <p:ph type="sldImg"/>
          </p:nvPr>
        </p:nvSpPr>
        <p:spPr>
          <a:solidFill>
            <a:srgbClr val="FFFFFF"/>
          </a:solidFill>
          <a:ln/>
        </p:spPr>
      </p:sp>
      <p:sp>
        <p:nvSpPr>
          <p:cNvPr id="6144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Script kiddies</a:t>
            </a:r>
          </a:p>
          <a:p>
            <a:pPr eaLnBrk="1" hangingPunct="1"/>
            <a:r>
              <a:rPr lang="en-US" dirty="0" err="1">
                <a:latin typeface="Arial" charset="0"/>
                <a:ea typeface="ＭＳ Ｐゴシック" charset="-128"/>
                <a:cs typeface="ＭＳ Ｐゴシック" charset="-128"/>
              </a:rPr>
              <a:t>Phreakers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Security analysts</a:t>
            </a:r>
          </a:p>
          <a:p>
            <a:pPr eaLnBrk="1" hangingPunct="1"/>
            <a:r>
              <a:rPr lang="en-US" dirty="0">
                <a:latin typeface="Arial" charset="0"/>
                <a:ea typeface="ＭＳ Ｐゴシック" charset="-128"/>
                <a:cs typeface="ＭＳ Ｐゴシック" charset="-128"/>
              </a:rPr>
              <a:t>Packet monkey</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p:spPr>
        <p:txBody>
          <a:bodyPr/>
          <a:lstStyle/>
          <a:p>
            <a:fld id="{1802CC8B-0F5C-E04E-A805-AD8ED888C008}" type="datetime1">
              <a:rPr lang="en-US"/>
              <a:pPr/>
              <a:t>9/18/21</a:t>
            </a:fld>
            <a:endParaRPr lang="en-US"/>
          </a:p>
        </p:txBody>
      </p:sp>
      <p:sp>
        <p:nvSpPr>
          <p:cNvPr id="63491" name="Rectangle 7"/>
          <p:cNvSpPr>
            <a:spLocks noGrp="1" noChangeArrowheads="1"/>
          </p:cNvSpPr>
          <p:nvPr>
            <p:ph type="sldNum" sz="quarter" idx="5"/>
          </p:nvPr>
        </p:nvSpPr>
        <p:spPr>
          <a:noFill/>
        </p:spPr>
        <p:txBody>
          <a:bodyPr/>
          <a:lstStyle/>
          <a:p>
            <a:fld id="{384A2750-F4F5-0045-9F65-BCFCF81AE8DD}" type="slidenum">
              <a:rPr lang="en-US"/>
              <a:pPr/>
              <a:t>52</a:t>
            </a:fld>
            <a:endParaRPr lang="en-US"/>
          </a:p>
        </p:txBody>
      </p:sp>
      <p:sp>
        <p:nvSpPr>
          <p:cNvPr id="63492" name="Rectangle 2"/>
          <p:cNvSpPr>
            <a:spLocks noGrp="1" noRot="1" noChangeAspect="1" noChangeArrowheads="1"/>
          </p:cNvSpPr>
          <p:nvPr>
            <p:ph type="sldImg"/>
          </p:nvPr>
        </p:nvSpPr>
        <p:spPr>
          <a:solidFill>
            <a:srgbClr val="FFFFFF"/>
          </a:solidFill>
          <a:ln/>
        </p:spPr>
      </p:sp>
      <p:sp>
        <p:nvSpPr>
          <p:cNvPr id="6349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Machines are unused. No harm done. Education. Exposes security holes. Exposes abuses.</a:t>
            </a:r>
          </a:p>
          <a:p>
            <a:pPr eaLnBrk="1" hangingPunct="1"/>
            <a:r>
              <a:rPr lang="en-US">
                <a:latin typeface="Arial" charset="0"/>
                <a:ea typeface="ＭＳ Ｐゴシック" charset="-128"/>
                <a:cs typeface="ＭＳ Ｐゴシック" charset="-128"/>
              </a:rPr>
              <a:t>Use computer and/or resources. Take data. Destroy data. Alter data. Lock out others. Attack other computers.</a:t>
            </a:r>
          </a:p>
          <a:p>
            <a:pPr eaLnBrk="1" hangingPunct="1"/>
            <a:r>
              <a:rPr lang="en-US">
                <a:latin typeface="Arial" charset="0"/>
                <a:ea typeface="ＭＳ Ｐゴシック" charset="-128"/>
                <a:cs typeface="ＭＳ Ｐゴシック" charset="-128"/>
              </a:rPr>
              <a:t>Equipment, Processor Time, Disk space, Printer time / paper, Bandwidth</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 on the assigned reading?</a:t>
            </a:r>
          </a:p>
          <a:p>
            <a:r>
              <a:rPr lang="en-US" dirty="0"/>
              <a:t>Use the backup slides to explain any of the attack methods from</a:t>
            </a:r>
            <a:r>
              <a:rPr lang="en-US" baseline="0" dirty="0"/>
              <a:t> the text. </a:t>
            </a:r>
          </a:p>
          <a:p>
            <a:endParaRPr lang="en-US" baseline="0" dirty="0"/>
          </a:p>
          <a:p>
            <a:r>
              <a:rPr lang="en-US" baseline="0" dirty="0"/>
              <a:t>XKCD Links last accessed 2020-09-25</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7614758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p:spPr>
        <p:txBody>
          <a:bodyPr/>
          <a:lstStyle/>
          <a:p>
            <a:fld id="{76926696-22C3-0C40-B085-938139E437AF}" type="datetime1">
              <a:rPr lang="en-US"/>
              <a:pPr/>
              <a:t>9/18/21</a:t>
            </a:fld>
            <a:endParaRPr lang="en-US"/>
          </a:p>
        </p:txBody>
      </p:sp>
      <p:sp>
        <p:nvSpPr>
          <p:cNvPr id="65539" name="Rectangle 7"/>
          <p:cNvSpPr>
            <a:spLocks noGrp="1" noChangeArrowheads="1"/>
          </p:cNvSpPr>
          <p:nvPr>
            <p:ph type="sldNum" sz="quarter" idx="5"/>
          </p:nvPr>
        </p:nvSpPr>
        <p:spPr>
          <a:noFill/>
        </p:spPr>
        <p:txBody>
          <a:bodyPr/>
          <a:lstStyle/>
          <a:p>
            <a:fld id="{A6AFFA11-F2F9-C047-AAA1-508A65DD45D5}" type="slidenum">
              <a:rPr lang="en-US"/>
              <a:pPr/>
              <a:t>53</a:t>
            </a:fld>
            <a:endParaRPr lang="en-US"/>
          </a:p>
        </p:txBody>
      </p:sp>
      <p:sp>
        <p:nvSpPr>
          <p:cNvPr id="65540" name="Rectangle 2"/>
          <p:cNvSpPr>
            <a:spLocks noGrp="1" noRot="1" noChangeAspect="1" noChangeArrowheads="1"/>
          </p:cNvSpPr>
          <p:nvPr>
            <p:ph type="sldImg"/>
          </p:nvPr>
        </p:nvSpPr>
        <p:spPr>
          <a:solidFill>
            <a:srgbClr val="FFFFFF"/>
          </a:solidFill>
          <a:ln/>
        </p:spPr>
      </p:sp>
      <p:sp>
        <p:nvSpPr>
          <p:cNvPr id="6554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128"/>
                <a:cs typeface="ＭＳ Ｐゴシック" charset="-128"/>
              </a:rPr>
              <a:t>Are either of these laws still in effect? Have they been changed?</a:t>
            </a:r>
          </a:p>
          <a:p>
            <a:pPr eaLnBrk="1" hangingPunct="1"/>
            <a:r>
              <a:rPr lang="en-US">
                <a:latin typeface="Arial" charset="0"/>
                <a:ea typeface="ＭＳ Ｐゴシック" charset="-128"/>
                <a:cs typeface="ＭＳ Ｐゴシック" charset="-128"/>
              </a:rPr>
              <a:t>For additional legislation ask for presenting volunteers to brief recent incidents/cases.</a:t>
            </a:r>
          </a:p>
          <a:p>
            <a:pPr eaLnBrk="1" hangingPunct="1"/>
            <a:r>
              <a:rPr lang="en-US">
                <a:latin typeface="Arial" charset="0"/>
                <a:ea typeface="ＭＳ Ｐゴシック" charset="-128"/>
                <a:cs typeface="ＭＳ Ｐゴシック" charset="-128"/>
              </a:rPr>
              <a:t>Also ask for volunteers to find out laws from their home country/state.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C4DCDDFD-C10C-5C4E-AF41-68B2FC935340}" type="datetime1">
              <a:rPr lang="en-US"/>
              <a:pPr/>
              <a:t>9/18/21</a:t>
            </a:fld>
            <a:endParaRPr lang="en-US"/>
          </a:p>
        </p:txBody>
      </p:sp>
      <p:sp>
        <p:nvSpPr>
          <p:cNvPr id="67587" name="Rectangle 7"/>
          <p:cNvSpPr>
            <a:spLocks noGrp="1" noChangeArrowheads="1"/>
          </p:cNvSpPr>
          <p:nvPr>
            <p:ph type="sldNum" sz="quarter" idx="5"/>
          </p:nvPr>
        </p:nvSpPr>
        <p:spPr>
          <a:noFill/>
        </p:spPr>
        <p:txBody>
          <a:bodyPr/>
          <a:lstStyle/>
          <a:p>
            <a:fld id="{ABB49B77-8A72-294C-8C73-60CEADD5AAAC}" type="slidenum">
              <a:rPr lang="en-US"/>
              <a:pPr/>
              <a:t>54</a:t>
            </a:fld>
            <a:endParaRPr lang="en-US"/>
          </a:p>
        </p:txBody>
      </p:sp>
      <p:sp>
        <p:nvSpPr>
          <p:cNvPr id="67588" name="Rectangle 2"/>
          <p:cNvSpPr>
            <a:spLocks noGrp="1" noRot="1" noChangeAspect="1" noChangeArrowheads="1"/>
          </p:cNvSpPr>
          <p:nvPr>
            <p:ph type="sldImg"/>
          </p:nvPr>
        </p:nvSpPr>
        <p:spPr>
          <a:solidFill>
            <a:srgbClr val="FFFFFF"/>
          </a:solidFill>
          <a:ln/>
        </p:spPr>
      </p:sp>
      <p:sp>
        <p:nvSpPr>
          <p:cNvPr id="6758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ea typeface="ＭＳ Ｐゴシック" charset="-128"/>
                <a:cs typeface="ＭＳ Ｐゴシック" charset="-128"/>
              </a:rPr>
              <a:t>Encryption, Authentication, Biometrics, Anti-virus, File integrity checking (E.g. Tripwire), Virtual private networks, Point-to-point networking (Twisted-pair Ethernet vs. Coax vs. wireless)</a:t>
            </a:r>
          </a:p>
          <a:p>
            <a:pPr eaLnBrk="1" hangingPunct="1"/>
            <a:r>
              <a:rPr lang="en-US" dirty="0">
                <a:latin typeface="Arial" charset="0"/>
                <a:ea typeface="ＭＳ Ｐゴシック" charset="-128"/>
                <a:cs typeface="ＭＳ Ｐゴシック" charset="-128"/>
              </a:rPr>
              <a:t>Security through obscurity, physical access required, not on network, behind locked doors.</a:t>
            </a:r>
          </a:p>
          <a:p>
            <a:pPr eaLnBrk="1" hangingPunct="1"/>
            <a:r>
              <a:rPr lang="en-US" dirty="0">
                <a:latin typeface="Arial" charset="0"/>
                <a:ea typeface="ＭＳ Ｐゴシック" charset="-128"/>
                <a:cs typeface="ＭＳ Ｐゴシック" charset="-128"/>
              </a:rPr>
              <a:t>Remove desire, remove incentives</a:t>
            </a:r>
          </a:p>
          <a:p>
            <a:pPr eaLnBrk="1" hangingPunct="1"/>
            <a:r>
              <a:rPr lang="en-US" dirty="0">
                <a:latin typeface="Arial" charset="0"/>
                <a:ea typeface="ＭＳ Ｐゴシック" charset="-128"/>
                <a:cs typeface="ＭＳ Ｐゴシック" charset="-128"/>
              </a:rPr>
              <a:t>Legalize, increase penalties, increase chance of getting caught.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Find publish date</a:t>
            </a:r>
          </a:p>
          <a:p>
            <a:pPr marL="171450" indent="-171450">
              <a:buFontTx/>
              <a:buChar char="-"/>
            </a:pPr>
            <a:r>
              <a:rPr lang="en-US" dirty="0"/>
              <a:t>Note which really exist</a:t>
            </a:r>
          </a:p>
          <a:p>
            <a:pPr marL="171450" indent="-171450">
              <a:buFontTx/>
              <a:buChar char="-"/>
            </a:pPr>
            <a:r>
              <a:rPr lang="en-US" dirty="0"/>
              <a:t>Extra credit</a:t>
            </a:r>
          </a:p>
        </p:txBody>
      </p:sp>
      <p:sp>
        <p:nvSpPr>
          <p:cNvPr id="4" name="Slide Number Placeholder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63425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 well as small group exercise.</a:t>
            </a:r>
          </a:p>
          <a:p>
            <a:endParaRPr lang="en-US" dirty="0"/>
          </a:p>
          <a:p>
            <a:r>
              <a:rPr lang="en-US" dirty="0"/>
              <a:t>Note:</a:t>
            </a:r>
            <a:r>
              <a:rPr lang="en-US" baseline="0" dirty="0"/>
              <a:t> short answer format expected.</a:t>
            </a:r>
          </a:p>
          <a:p>
            <a:r>
              <a:rPr lang="en-US" baseline="0" dirty="0"/>
              <a:t>Note: 2. only one argument needed, should include logic for all parties</a:t>
            </a:r>
          </a:p>
          <a:p>
            <a:r>
              <a:rPr lang="en-US" baseline="0" dirty="0"/>
              <a:t>Note: 3. same law(s) should be applicable to all parties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9599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If guest</a:t>
            </a:r>
            <a:r>
              <a:rPr lang="en-US" baseline="0" dirty="0">
                <a:latin typeface="Arial" pitchFamily="-109" charset="0"/>
                <a:ea typeface="ＭＳ Ｐゴシック" pitchFamily="-109" charset="-128"/>
                <a:cs typeface="ＭＳ Ｐゴシック" pitchFamily="-109" charset="-128"/>
              </a:rPr>
              <a:t> presenter coming next class remind students to prepare questions for him.</a:t>
            </a:r>
          </a:p>
          <a:p>
            <a:pPr eaLnBrk="1" hangingPunct="1"/>
            <a:r>
              <a:rPr lang="en-US" baseline="0" dirty="0">
                <a:latin typeface="Arial" pitchFamily="-109" charset="0"/>
                <a:ea typeface="ＭＳ Ｐゴシック" pitchFamily="-109" charset="-128"/>
                <a:cs typeface="ＭＳ Ｐゴシック" pitchFamily="-109" charset="-128"/>
              </a:rPr>
              <a:t>Remember to work on groups projects.</a:t>
            </a:r>
          </a:p>
          <a:p>
            <a:pPr eaLnBrk="1" hangingPunct="1"/>
            <a:r>
              <a:rPr lang="en-US" baseline="0" dirty="0">
                <a:latin typeface="Arial" pitchFamily="-109" charset="0"/>
                <a:ea typeface="ＭＳ Ｐゴシック" pitchFamily="-109" charset="-128"/>
                <a:cs typeface="ＭＳ Ｐゴシック" pitchFamily="-109" charset="-128"/>
              </a:rPr>
              <a:t>Each group should have material on their sites for the topics we’ve covered so far.</a:t>
            </a:r>
          </a:p>
          <a:p>
            <a:pPr eaLnBrk="1" hangingPunct="1"/>
            <a:endParaRPr lang="en-US" baseline="0" dirty="0">
              <a:latin typeface="Arial" pitchFamily="-109" charset="0"/>
              <a:ea typeface="ＭＳ Ｐゴシック" pitchFamily="-109" charset="-128"/>
              <a:cs typeface="ＭＳ Ｐゴシック" pitchFamily="-109" charset="-128"/>
            </a:endParaRPr>
          </a:p>
          <a:p>
            <a:pPr eaLnBrk="1" hangingPunct="1"/>
            <a:r>
              <a:rPr lang="en-US" baseline="0" dirty="0">
                <a:latin typeface="Arial" pitchFamily="-109" charset="0"/>
                <a:ea typeface="ＭＳ Ｐゴシック" pitchFamily="-109" charset="-128"/>
                <a:cs typeface="ＭＳ Ｐゴシック" pitchFamily="-109" charset="-128"/>
              </a:rPr>
              <a:t>OLD Prompt:</a:t>
            </a:r>
          </a:p>
          <a:p>
            <a:r>
              <a:rPr lang="en-US" dirty="0"/>
              <a:t>Design tests for the code on the following slide.</a:t>
            </a:r>
          </a:p>
          <a:p>
            <a:r>
              <a:rPr lang="en-US" dirty="0"/>
              <a:t>Contains at least one major defect and several minor ones.</a:t>
            </a:r>
          </a:p>
          <a:p>
            <a:r>
              <a:rPr lang="en-US" dirty="0"/>
              <a:t>Write a paper (1 page not counting any source code) including :</a:t>
            </a:r>
          </a:p>
          <a:p>
            <a:pPr lvl="1"/>
            <a:r>
              <a:rPr lang="en-US" dirty="0"/>
              <a:t>Did you choose a good test strategy? (This is your conclusion.)</a:t>
            </a:r>
          </a:p>
          <a:p>
            <a:pPr lvl="1"/>
            <a:r>
              <a:rPr lang="en-US" dirty="0"/>
              <a:t>The inputs and expected outputs</a:t>
            </a:r>
          </a:p>
          <a:p>
            <a:pPr lvl="1"/>
            <a:r>
              <a:rPr lang="en-US" dirty="0"/>
              <a:t>What defects you found</a:t>
            </a:r>
          </a:p>
          <a:p>
            <a:pPr lvl="1"/>
            <a:r>
              <a:rPr lang="en-US" dirty="0"/>
              <a:t>How you would fix the defects (you may include fixed source)</a:t>
            </a:r>
          </a:p>
          <a:p>
            <a:pPr lvl="1"/>
            <a:r>
              <a:rPr lang="en-US" dirty="0"/>
              <a:t>Why would that fix the problems?</a:t>
            </a:r>
          </a:p>
          <a:p>
            <a:pPr lvl="1"/>
            <a:r>
              <a:rPr lang="en-US" dirty="0"/>
              <a:t>What could happen if the defects are not found before the code is put into production?</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r>
              <a:rPr lang="en-US" dirty="0">
                <a:latin typeface="Arial" pitchFamily="-109" charset="0"/>
                <a:ea typeface="ＭＳ Ｐゴシック" pitchFamily="-109" charset="-128"/>
                <a:cs typeface="ＭＳ Ｐゴシック" pitchFamily="-109" charset="-128"/>
              </a:rPr>
              <a:t>Bold lines are real</a:t>
            </a:r>
            <a:r>
              <a:rPr lang="en-US" baseline="0" dirty="0">
                <a:latin typeface="Arial" pitchFamily="-109" charset="0"/>
                <a:ea typeface="ＭＳ Ｐゴシック" pitchFamily="-109" charset="-128"/>
                <a:cs typeface="ＭＳ Ｐゴシック" pitchFamily="-109" charset="-128"/>
              </a:rPr>
              <a:t> focus.</a:t>
            </a:r>
            <a:endParaRPr lang="en-US" dirty="0">
              <a:latin typeface="Arial" pitchFamily="-109" charset="0"/>
              <a:ea typeface="ＭＳ Ｐゴシック" pitchFamily="-109" charset="-128"/>
              <a:cs typeface="ＭＳ Ｐゴシック" pitchFamily="-109" charset="-128"/>
            </a:endParaRP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Example input:</a:t>
            </a:r>
          </a:p>
          <a:p>
            <a:pPr marL="514350" indent="-514350"/>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amount = 100.05; </a:t>
            </a:r>
          </a:p>
          <a:p>
            <a:pPr marL="514350" indent="-514350"/>
            <a:r>
              <a:rPr lang="en-US" dirty="0" err="1">
                <a:latin typeface="Arial" pitchFamily="-109" charset="0"/>
                <a:ea typeface="ＭＳ Ｐゴシック" pitchFamily="-109" charset="-128"/>
                <a:cs typeface="ＭＳ Ｐゴシック" pitchFamily="-109" charset="-128"/>
              </a:rPr>
              <a:t>discountRate</a:t>
            </a:r>
            <a:r>
              <a:rPr lang="en-US" dirty="0">
                <a:latin typeface="Arial" pitchFamily="-109" charset="0"/>
                <a:ea typeface="ＭＳ Ｐゴシック" pitchFamily="-109" charset="-128"/>
                <a:cs typeface="ＭＳ Ｐゴシック" pitchFamily="-109" charset="-128"/>
              </a:rPr>
              <a:t> = 0.10; </a:t>
            </a:r>
          </a:p>
          <a:p>
            <a:pPr marL="514350" indent="-514350"/>
            <a:r>
              <a:rPr lang="en-US" dirty="0" err="1">
                <a:latin typeface="Arial" pitchFamily="-109" charset="0"/>
                <a:ea typeface="ＭＳ Ｐゴシック" pitchFamily="-109" charset="-128"/>
                <a:cs typeface="ＭＳ Ｐゴシック" pitchFamily="-109" charset="-128"/>
              </a:rPr>
              <a:t>taxRate</a:t>
            </a:r>
            <a:r>
              <a:rPr lang="en-US" dirty="0">
                <a:latin typeface="Arial" pitchFamily="-109" charset="0"/>
                <a:ea typeface="ＭＳ Ｐゴシック" pitchFamily="-109" charset="-128"/>
                <a:cs typeface="ＭＳ Ｐゴシック" pitchFamily="-109" charset="-128"/>
              </a:rPr>
              <a:t> = 0.05; </a:t>
            </a:r>
          </a:p>
          <a:p>
            <a:pPr marL="514350" indent="-514350">
              <a:buFontTx/>
              <a:buChar char="•"/>
            </a:pPr>
            <a:endParaRPr lang="en-US" dirty="0">
              <a:latin typeface="Arial" pitchFamily="-109" charset="0"/>
              <a:ea typeface="ＭＳ Ｐゴシック" pitchFamily="-109" charset="-128"/>
              <a:cs typeface="ＭＳ Ｐゴシック" pitchFamily="-109" charset="-128"/>
            </a:endParaRPr>
          </a:p>
          <a:p>
            <a:pPr marL="514350" indent="-514350"/>
            <a:r>
              <a:rPr lang="en-US" dirty="0">
                <a:latin typeface="Arial" pitchFamily="-109" charset="0"/>
                <a:ea typeface="ＭＳ Ｐゴシック" pitchFamily="-109" charset="-128"/>
                <a:cs typeface="ＭＳ Ｐゴシック" pitchFamily="-109" charset="-128"/>
              </a:rPr>
              <a:t>OR</a:t>
            </a:r>
          </a:p>
          <a:p>
            <a:pPr marL="514350" indent="-514350"/>
            <a:r>
              <a:rPr lang="en-US" dirty="0">
                <a:latin typeface="Arial" pitchFamily="-109" charset="0"/>
                <a:ea typeface="ＭＳ Ｐゴシック" pitchFamily="-109" charset="-128"/>
                <a:cs typeface="ＭＳ Ｐゴシック" pitchFamily="-109" charset="-128"/>
              </a:rPr>
              <a:t>0.70, 0.0, 0.05</a:t>
            </a:r>
          </a:p>
          <a:p>
            <a:pPr marL="514350" indent="-514350"/>
            <a:r>
              <a:rPr lang="en-US" dirty="0">
                <a:latin typeface="Arial" pitchFamily="-109" charset="0"/>
                <a:ea typeface="ＭＳ Ｐゴシック" pitchFamily="-109" charset="-128"/>
                <a:cs typeface="ＭＳ Ｐゴシック" pitchFamily="-109" charset="-128"/>
              </a:rPr>
              <a:t>95.67, 0.20, 0.7</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27186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2021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2021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2021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zvfD5rnkTw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_yIfMUjv-UU"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s://xkcd.com/538/"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ryptnet.net/fdp/crypto/keysigning_party/en/keysigning_party.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oyd.org.tr/en/articles/defense-of-gpg/" TargetMode="External"/><Relationship Id="rId4" Type="http://schemas.openxmlformats.org/officeDocument/2006/relationships/hyperlink" Target="https://keybase.io/blog/cryptographic-coin-flippin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hyperlink" Target="https://www.businessinsider.com/star-wars-battlefront-2-ea-apologizes-for-loot-box-fiasco-2018-4" TargetMode="External"/><Relationship Id="rId3" Type="http://schemas.openxmlformats.org/officeDocument/2006/relationships/hyperlink" Target="https://www.americangaming.org/resources/responsible-gaming-regulations-statutes-2/" TargetMode="External"/><Relationship Id="rId7" Type="http://schemas.openxmlformats.org/officeDocument/2006/relationships/hyperlink" Target="https://variety.com/2017/digital/news/star-wars-video-game-controversy-microtransaction-loot-box-1202621913/" TargetMode="External"/><Relationship Id="rId2" Type="http://schemas.openxmlformats.org/officeDocument/2006/relationships/hyperlink" Target="https://www.congress.gov/bill/116th-congress/senate-bill/1629/text" TargetMode="External"/><Relationship Id="rId1" Type="http://schemas.openxmlformats.org/officeDocument/2006/relationships/slideLayout" Target="../slideLayouts/slideLayout2.xml"/><Relationship Id="rId6" Type="http://schemas.openxmlformats.org/officeDocument/2006/relationships/hyperlink" Target="https://www.intelligenteconomist.com/microtransactions/" TargetMode="External"/><Relationship Id="rId5" Type="http://schemas.openxmlformats.org/officeDocument/2006/relationships/hyperlink" Target="https://www.tuw.edu/psychology/psychology-behind-microtransactions/" TargetMode="External"/><Relationship Id="rId4" Type="http://schemas.openxmlformats.org/officeDocument/2006/relationships/hyperlink" Target="https://www.classaction.org/news/california-class-action-says-in-game-loot-boxes-in-rise-of-kingdoms-equate-to-illegal-gambling" TargetMode="External"/><Relationship Id="rId9" Type="http://schemas.openxmlformats.org/officeDocument/2006/relationships/hyperlink" Target="https://pokerwand.com/gamble-responsibly"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blog.udonis.co/mobile-marketing/mobile-games/rise-of-kingdoms-monetization" TargetMode="External"/><Relationship Id="rId2" Type="http://schemas.openxmlformats.org/officeDocument/2006/relationships/hyperlink" Target="https://www.gamechangerslaw.com/blog/pair-of-class-action-lawsuits-filed-against-google-and-apple-over-loot-box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images.theconversation.com/files/89803/original/image-20150727-7641-1tmv5pe.jpg?ixlib=rb-1.1.0&amp;q=45&amp;auto=format&amp;w=926&amp;fit=clip"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hyperlink" Target="https://d3i71xaburhd42.cloudfront.net/534ca7c25c9286f2d09c113630c731280b0ef468/3-Figure2-1.png" TargetMode="External"/><Relationship Id="rId3" Type="http://schemas.openxmlformats.org/officeDocument/2006/relationships/image" Target="../media/image23.jpeg"/><Relationship Id="rId7"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hyperlink" Target="https://images.clipartlogo.com/files/istock/previews/2316/23165831-legal-document.jpg" TargetMode="External"/><Relationship Id="rId4" Type="http://schemas.openxmlformats.org/officeDocument/2006/relationships/hyperlink" Target="https://static.dw.com/image/17546715_303.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www.brookings.edu/techstream/when-medical-robots-fail-malpractice-principles-for-an-era-of-automation/"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hindawi.com/journals/jr/2012/401613/"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cialimps.keithpray.net/assignments/Test_Sales_Fu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Crime</a:t>
            </a:r>
          </a:p>
        </p:txBody>
      </p:sp>
      <p:sp>
        <p:nvSpPr>
          <p:cNvPr id="4" name="Action Button: Movie 3">
            <a:hlinkClick r:id="rId3" highlightClick="1"/>
            <a:extLst>
              <a:ext uri="{FF2B5EF4-FFF2-40B4-BE49-F238E27FC236}">
                <a16:creationId xmlns:a16="http://schemas.microsoft.com/office/drawing/2014/main" id="{510D471D-7DB2-6647-AA71-2B02F389E1D8}"/>
              </a:ext>
            </a:extLst>
          </p:cNvPr>
          <p:cNvSpPr/>
          <p:nvPr/>
        </p:nvSpPr>
        <p:spPr>
          <a:xfrm>
            <a:off x="43740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66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E</a:t>
            </a:r>
            <a:r>
              <a:rPr lang="en-US" sz="2800" dirty="0"/>
              <a:t>ncryption</a:t>
            </a:r>
            <a:r>
              <a:rPr lang="en-US" dirty="0"/>
              <a:t> b</a:t>
            </a:r>
            <a:r>
              <a:rPr lang="en-US" sz="2800" dirty="0">
                <a:solidFill>
                  <a:prstClr val="white"/>
                </a:solidFill>
                <a:latin typeface="Cambria"/>
              </a:rPr>
              <a:t>uild</a:t>
            </a:r>
            <a:r>
              <a:rPr kumimoji="0" lang="en-US" sz="2800" b="0" i="0" u="none" strike="noStrike" kern="1200" cap="all" spc="0" normalizeH="0" baseline="0" noProof="0" dirty="0">
                <a:ln>
                  <a:noFill/>
                </a:ln>
                <a:solidFill>
                  <a:prstClr val="white"/>
                </a:solidFill>
                <a:effectLst/>
                <a:uLnTx/>
                <a:uFillTx/>
                <a:latin typeface="Cambria"/>
                <a:ea typeface="+mj-ea"/>
                <a:cs typeface="+mj-cs"/>
              </a:rPr>
              <a:t>s</a:t>
            </a:r>
            <a:r>
              <a:rPr lang="en-US" dirty="0"/>
              <a:t> t</a:t>
            </a:r>
            <a:r>
              <a:rPr lang="en-US" sz="2800" dirty="0"/>
              <a:t>rust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Qixing Xue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796879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sz="2200" dirty="0"/>
              <a:t>UMMARY</a:t>
            </a:r>
          </a:p>
        </p:txBody>
      </p:sp>
      <p:sp>
        <p:nvSpPr>
          <p:cNvPr id="3" name="Content Placeholder 2"/>
          <p:cNvSpPr>
            <a:spLocks noGrp="1"/>
          </p:cNvSpPr>
          <p:nvPr>
            <p:ph sz="half" idx="1"/>
          </p:nvPr>
        </p:nvSpPr>
        <p:spPr>
          <a:xfrm>
            <a:off x="685799" y="1064224"/>
            <a:ext cx="7592865" cy="3815166"/>
          </a:xfrm>
        </p:spPr>
        <p:txBody>
          <a:bodyPr>
            <a:normAutofit/>
          </a:bodyPr>
          <a:lstStyle/>
          <a:p>
            <a:pPr>
              <a:lnSpc>
                <a:spcPct val="150000"/>
              </a:lnSpc>
            </a:pPr>
            <a:r>
              <a:rPr lang="en-US" dirty="0"/>
              <a:t>How a communication is being trusted</a:t>
            </a:r>
          </a:p>
          <a:p>
            <a:pPr lvl="1">
              <a:lnSpc>
                <a:spcPct val="150000"/>
              </a:lnSpc>
            </a:pPr>
            <a:r>
              <a:rPr lang="en-US" dirty="0"/>
              <a:t>Not changed from sender to recipient</a:t>
            </a:r>
          </a:p>
          <a:p>
            <a:pPr lvl="1">
              <a:lnSpc>
                <a:spcPct val="150000"/>
              </a:lnSpc>
            </a:pPr>
            <a:r>
              <a:rPr lang="en-US" dirty="0"/>
              <a:t>Verifiable sender</a:t>
            </a:r>
          </a:p>
          <a:p>
            <a:pPr>
              <a:lnSpc>
                <a:spcPct val="150000"/>
              </a:lnSpc>
            </a:pPr>
            <a:r>
              <a:rPr lang="en-US" dirty="0"/>
              <a:t>Evolving approach (Trust what?)</a:t>
            </a:r>
          </a:p>
          <a:p>
            <a:pPr lvl="1">
              <a:lnSpc>
                <a:spcPct val="150000"/>
              </a:lnSpc>
            </a:pPr>
            <a:r>
              <a:rPr lang="en-US" dirty="0"/>
              <a:t>Throwing out a packet</a:t>
            </a:r>
          </a:p>
          <a:p>
            <a:pPr lvl="1">
              <a:lnSpc>
                <a:spcPct val="150000"/>
              </a:lnSpc>
            </a:pPr>
            <a:r>
              <a:rPr lang="en-US" dirty="0"/>
              <a:t>Server-based </a:t>
            </a:r>
            <a:r>
              <a:rPr lang="en-US" i="1" dirty="0"/>
              <a:t>End</a:t>
            </a:r>
            <a:r>
              <a:rPr lang="en-US" dirty="0"/>
              <a:t> to </a:t>
            </a:r>
            <a:r>
              <a:rPr lang="en-US" i="1" dirty="0"/>
              <a:t>End</a:t>
            </a:r>
          </a:p>
          <a:p>
            <a:pPr lvl="1">
              <a:lnSpc>
                <a:spcPct val="150000"/>
              </a:lnSpc>
            </a:pPr>
            <a:r>
              <a:rPr lang="en-US" dirty="0"/>
              <a:t>Signing/Encrypting with PGP Toolkit</a:t>
            </a:r>
          </a:p>
          <a:p>
            <a:pPr lvl="1">
              <a:lnSpc>
                <a:spcPct val="150000"/>
              </a:lnSpc>
            </a:pPr>
            <a:r>
              <a:rPr lang="en-US" dirty="0"/>
              <a:t>Cert System, CA</a:t>
            </a:r>
          </a:p>
        </p:txBody>
      </p:sp>
      <p:sp>
        <p:nvSpPr>
          <p:cNvPr id="5" name="Footer Placeholder 4"/>
          <p:cNvSpPr>
            <a:spLocks noGrp="1"/>
          </p:cNvSpPr>
          <p:nvPr>
            <p:ph type="ftr" sz="quarter" idx="11"/>
          </p:nvPr>
        </p:nvSpPr>
        <p:spPr/>
        <p:txBody>
          <a:bodyPr/>
          <a:lstStyle/>
          <a:p>
            <a:r>
              <a:rPr lang="sk-SK" dirty="0"/>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Qixing Xue</a:t>
            </a:r>
          </a:p>
        </p:txBody>
      </p:sp>
    </p:spTree>
    <p:extLst>
      <p:ext uri="{BB962C8B-B14F-4D97-AF65-F5344CB8AC3E}">
        <p14:creationId xmlns:p14="http://schemas.microsoft.com/office/powerpoint/2010/main" val="3627154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sz="2200" dirty="0"/>
              <a:t>hrowing </a:t>
            </a:r>
            <a:r>
              <a:rPr kumimoji="0" lang="en-US" sz="2000" b="0" i="0" u="none" strike="noStrike" kern="1200" cap="all" spc="0" normalizeH="0" baseline="0" noProof="0" dirty="0">
                <a:ln>
                  <a:noFill/>
                </a:ln>
                <a:solidFill>
                  <a:prstClr val="white"/>
                </a:solidFill>
                <a:effectLst/>
                <a:uLnTx/>
                <a:uFillTx/>
                <a:latin typeface="Cambria"/>
                <a:ea typeface="+mj-ea"/>
                <a:cs typeface="+mj-cs"/>
              </a:rPr>
              <a:t>out a</a:t>
            </a:r>
            <a:r>
              <a:rPr lang="en-US" sz="2200" dirty="0"/>
              <a:t> </a:t>
            </a:r>
            <a:r>
              <a:rPr lang="en-US" sz="2400" dirty="0"/>
              <a:t>P</a:t>
            </a:r>
            <a:r>
              <a:rPr lang="en-US" sz="2000" dirty="0"/>
              <a:t>acket</a:t>
            </a:r>
            <a:endParaRPr lang="en-US" sz="2200" dirty="0"/>
          </a:p>
        </p:txBody>
      </p:sp>
      <p:sp>
        <p:nvSpPr>
          <p:cNvPr id="3" name="Content Placeholder 2"/>
          <p:cNvSpPr>
            <a:spLocks noGrp="1"/>
          </p:cNvSpPr>
          <p:nvPr>
            <p:ph sz="half" idx="1"/>
          </p:nvPr>
        </p:nvSpPr>
        <p:spPr>
          <a:xfrm>
            <a:off x="685800" y="1352551"/>
            <a:ext cx="4002174" cy="3352800"/>
          </a:xfrm>
        </p:spPr>
        <p:txBody>
          <a:bodyPr/>
          <a:lstStyle/>
          <a:p>
            <a:r>
              <a:rPr lang="en-US" dirty="0"/>
              <a:t>“Modify packets on the fly”</a:t>
            </a:r>
          </a:p>
          <a:p>
            <a:r>
              <a:rPr lang="en-US" dirty="0"/>
              <a:t>Trusting the network linkage</a:t>
            </a:r>
          </a:p>
          <a:p>
            <a:r>
              <a:rPr lang="en-US" dirty="0"/>
              <a:t>Same idea on http connection [1]</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Qixing Xue</a:t>
            </a:r>
          </a:p>
        </p:txBody>
      </p:sp>
      <p:pic>
        <p:nvPicPr>
          <p:cNvPr id="15" name="Picture 14">
            <a:extLst>
              <a:ext uri="{FF2B5EF4-FFF2-40B4-BE49-F238E27FC236}">
                <a16:creationId xmlns:a16="http://schemas.microsoft.com/office/drawing/2014/main" id="{501C818A-5B83-418E-93A7-9BBFB3080BFC}"/>
              </a:ext>
            </a:extLst>
          </p:cNvPr>
          <p:cNvPicPr>
            <a:picLocks noChangeAspect="1"/>
          </p:cNvPicPr>
          <p:nvPr/>
        </p:nvPicPr>
        <p:blipFill>
          <a:blip r:embed="rId3"/>
          <a:stretch>
            <a:fillRect/>
          </a:stretch>
        </p:blipFill>
        <p:spPr>
          <a:xfrm>
            <a:off x="5095961" y="900860"/>
            <a:ext cx="3695475" cy="3733392"/>
          </a:xfrm>
          <a:prstGeom prst="rect">
            <a:avLst/>
          </a:prstGeom>
        </p:spPr>
      </p:pic>
      <p:pic>
        <p:nvPicPr>
          <p:cNvPr id="19" name="Picture 18">
            <a:extLst>
              <a:ext uri="{FF2B5EF4-FFF2-40B4-BE49-F238E27FC236}">
                <a16:creationId xmlns:a16="http://schemas.microsoft.com/office/drawing/2014/main" id="{51921794-0245-4A35-AFE1-829B09204D38}"/>
              </a:ext>
            </a:extLst>
          </p:cNvPr>
          <p:cNvPicPr>
            <a:picLocks noChangeAspect="1"/>
          </p:cNvPicPr>
          <p:nvPr/>
        </p:nvPicPr>
        <p:blipFill rotWithShape="1">
          <a:blip r:embed="rId4"/>
          <a:srcRect l="6328" t="10173"/>
          <a:stretch/>
        </p:blipFill>
        <p:spPr>
          <a:xfrm>
            <a:off x="685800" y="2698999"/>
            <a:ext cx="762855" cy="496252"/>
          </a:xfrm>
          <a:prstGeom prst="rect">
            <a:avLst/>
          </a:prstGeom>
          <a:ln w="19050">
            <a:solidFill>
              <a:schemeClr val="accent1">
                <a:lumMod val="60000"/>
                <a:lumOff val="40000"/>
              </a:schemeClr>
            </a:solidFill>
          </a:ln>
        </p:spPr>
      </p:pic>
      <p:pic>
        <p:nvPicPr>
          <p:cNvPr id="27" name="Picture 26">
            <a:extLst>
              <a:ext uri="{FF2B5EF4-FFF2-40B4-BE49-F238E27FC236}">
                <a16:creationId xmlns:a16="http://schemas.microsoft.com/office/drawing/2014/main" id="{ABC4FEE2-3F24-4931-92B2-BA64D60CADCC}"/>
              </a:ext>
            </a:extLst>
          </p:cNvPr>
          <p:cNvPicPr>
            <a:picLocks noChangeAspect="1"/>
          </p:cNvPicPr>
          <p:nvPr/>
        </p:nvPicPr>
        <p:blipFill rotWithShape="1">
          <a:blip r:embed="rId5"/>
          <a:srcRect l="854" r="7877"/>
          <a:stretch/>
        </p:blipFill>
        <p:spPr>
          <a:xfrm>
            <a:off x="710383" y="3341173"/>
            <a:ext cx="4280903" cy="1293079"/>
          </a:xfrm>
          <a:prstGeom prst="rect">
            <a:avLst/>
          </a:prstGeom>
          <a:ln w="19050">
            <a:solidFill>
              <a:schemeClr val="bg2">
                <a:lumMod val="60000"/>
                <a:lumOff val="40000"/>
              </a:schemeClr>
            </a:solidFill>
          </a:ln>
        </p:spPr>
      </p:pic>
      <p:pic>
        <p:nvPicPr>
          <p:cNvPr id="8" name="Picture 7">
            <a:extLst>
              <a:ext uri="{FF2B5EF4-FFF2-40B4-BE49-F238E27FC236}">
                <a16:creationId xmlns:a16="http://schemas.microsoft.com/office/drawing/2014/main" id="{A87E6F27-A4DC-4858-B9CE-30DFD6C9A45B}"/>
              </a:ext>
            </a:extLst>
          </p:cNvPr>
          <p:cNvPicPr>
            <a:picLocks noChangeAspect="1"/>
          </p:cNvPicPr>
          <p:nvPr/>
        </p:nvPicPr>
        <p:blipFill rotWithShape="1">
          <a:blip r:embed="rId6"/>
          <a:srcRect b="29553"/>
          <a:stretch/>
        </p:blipFill>
        <p:spPr>
          <a:xfrm>
            <a:off x="1612933" y="2699000"/>
            <a:ext cx="970254" cy="496252"/>
          </a:xfrm>
          <a:prstGeom prst="rect">
            <a:avLst/>
          </a:prstGeom>
          <a:ln w="19050">
            <a:solidFill>
              <a:srgbClr val="00B0F0"/>
            </a:solidFill>
          </a:ln>
        </p:spPr>
      </p:pic>
      <p:sp>
        <p:nvSpPr>
          <p:cNvPr id="9" name="Rectangle 8">
            <a:extLst>
              <a:ext uri="{FF2B5EF4-FFF2-40B4-BE49-F238E27FC236}">
                <a16:creationId xmlns:a16="http://schemas.microsoft.com/office/drawing/2014/main" id="{D5442876-7090-400B-896A-862E6F71D3C4}"/>
              </a:ext>
            </a:extLst>
          </p:cNvPr>
          <p:cNvSpPr/>
          <p:nvPr/>
        </p:nvSpPr>
        <p:spPr>
          <a:xfrm>
            <a:off x="5387712" y="994689"/>
            <a:ext cx="3086657" cy="914400"/>
          </a:xfrm>
          <a:prstGeom prst="rect">
            <a:avLst/>
          </a:prstGeom>
          <a:noFill/>
          <a:ln>
            <a:solidFill>
              <a:schemeClr val="bg2">
                <a:lumMod val="60000"/>
                <a:lumOff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E20669-FAC8-4FA4-99BC-445BA8F494A6}"/>
              </a:ext>
            </a:extLst>
          </p:cNvPr>
          <p:cNvSpPr/>
          <p:nvPr/>
        </p:nvSpPr>
        <p:spPr>
          <a:xfrm>
            <a:off x="5095961" y="1631182"/>
            <a:ext cx="291751" cy="223090"/>
          </a:xfrm>
          <a:prstGeom prst="rect">
            <a:avLst/>
          </a:prstGeom>
          <a:noFill/>
          <a:ln>
            <a:solidFill>
              <a:schemeClr val="accent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AE662E4-AFDC-47FA-8CA7-FF5575BCE617}"/>
              </a:ext>
            </a:extLst>
          </p:cNvPr>
          <p:cNvSpPr/>
          <p:nvPr/>
        </p:nvSpPr>
        <p:spPr>
          <a:xfrm>
            <a:off x="5241836" y="3599489"/>
            <a:ext cx="291751" cy="223090"/>
          </a:xfrm>
          <a:prstGeom prst="rect">
            <a:avLst/>
          </a:prstGeom>
          <a:noFill/>
          <a:ln>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829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sz="2200" dirty="0"/>
              <a:t>hrowing </a:t>
            </a:r>
            <a:r>
              <a:rPr kumimoji="0" lang="en-US" sz="2000" b="0" i="0" u="none" strike="noStrike" kern="1200" cap="all" spc="0" normalizeH="0" baseline="0" noProof="0" dirty="0">
                <a:ln>
                  <a:noFill/>
                </a:ln>
                <a:solidFill>
                  <a:prstClr val="white"/>
                </a:solidFill>
                <a:effectLst/>
                <a:uLnTx/>
                <a:uFillTx/>
                <a:latin typeface="Cambria"/>
                <a:ea typeface="+mj-ea"/>
                <a:cs typeface="+mj-cs"/>
              </a:rPr>
              <a:t>out a</a:t>
            </a:r>
            <a:r>
              <a:rPr lang="en-US" sz="2200" dirty="0"/>
              <a:t> </a:t>
            </a:r>
            <a:r>
              <a:rPr lang="en-US" sz="2400" dirty="0"/>
              <a:t>P</a:t>
            </a:r>
            <a:r>
              <a:rPr lang="en-US" sz="2000" dirty="0"/>
              <a:t>acket</a:t>
            </a:r>
            <a:endParaRPr lang="en-US" sz="2200" dirty="0"/>
          </a:p>
        </p:txBody>
      </p:sp>
      <p:sp>
        <p:nvSpPr>
          <p:cNvPr id="3" name="Content Placeholder 2"/>
          <p:cNvSpPr>
            <a:spLocks noGrp="1"/>
          </p:cNvSpPr>
          <p:nvPr>
            <p:ph sz="half" idx="1"/>
          </p:nvPr>
        </p:nvSpPr>
        <p:spPr>
          <a:xfrm>
            <a:off x="685799" y="1352551"/>
            <a:ext cx="4384845" cy="3352800"/>
          </a:xfrm>
        </p:spPr>
        <p:txBody>
          <a:bodyPr>
            <a:normAutofit/>
          </a:bodyPr>
          <a:lstStyle/>
          <a:p>
            <a:pPr marL="0" indent="0">
              <a:buNone/>
            </a:pPr>
            <a:r>
              <a:rPr lang="en-US" dirty="0">
                <a:latin typeface="Source Code Pro" panose="020B0509030403020204" pitchFamily="49" charset="0"/>
                <a:ea typeface="Source Code Pro" panose="020B0509030403020204" pitchFamily="49" charset="0"/>
              </a:rPr>
              <a:t># Receiving data</a:t>
            </a:r>
          </a:p>
          <a:p>
            <a:pPr marL="0" indent="0">
              <a:buNone/>
            </a:pPr>
            <a:r>
              <a:rPr lang="en-US" dirty="0" err="1">
                <a:latin typeface="Source Code Pro" panose="020B0509030403020204" pitchFamily="49" charset="0"/>
                <a:ea typeface="Source Code Pro" panose="020B0509030403020204" pitchFamily="49" charset="0"/>
              </a:rPr>
              <a:t>ncat</a:t>
            </a:r>
            <a:r>
              <a:rPr lang="en-US" dirty="0">
                <a:latin typeface="Source Code Pro" panose="020B0509030403020204" pitchFamily="49" charset="0"/>
                <a:ea typeface="Source Code Pro" panose="020B0509030403020204" pitchFamily="49" charset="0"/>
              </a:rPr>
              <a:t> --</a:t>
            </a:r>
            <a:r>
              <a:rPr lang="en-US" dirty="0" err="1">
                <a:latin typeface="Source Code Pro" panose="020B0509030403020204" pitchFamily="49" charset="0"/>
                <a:ea typeface="Source Code Pro" panose="020B0509030403020204" pitchFamily="49" charset="0"/>
              </a:rPr>
              <a:t>lnvp</a:t>
            </a:r>
            <a:r>
              <a:rPr lang="en-US" dirty="0">
                <a:latin typeface="Source Code Pro" panose="020B0509030403020204" pitchFamily="49" charset="0"/>
                <a:ea typeface="Source Code Pro" panose="020B0509030403020204" pitchFamily="49" charset="0"/>
              </a:rPr>
              <a:t> 23333</a:t>
            </a:r>
          </a:p>
          <a:p>
            <a:pPr marL="0" indent="0">
              <a:buNone/>
            </a:pPr>
            <a:r>
              <a:rPr lang="en-US" dirty="0">
                <a:latin typeface="Source Code Pro" panose="020B0509030403020204" pitchFamily="49" charset="0"/>
                <a:ea typeface="Source Code Pro" panose="020B0509030403020204" pitchFamily="49" charset="0"/>
              </a:rPr>
              <a:t># Send out data, through a middleware</a:t>
            </a:r>
          </a:p>
          <a:p>
            <a:pPr marL="0" indent="0">
              <a:buNone/>
            </a:pPr>
            <a:r>
              <a:rPr lang="fr-FR" dirty="0" err="1">
                <a:latin typeface="Source Code Pro" panose="020B0509030403020204" pitchFamily="49" charset="0"/>
                <a:ea typeface="Source Code Pro" panose="020B0509030403020204" pitchFamily="49" charset="0"/>
              </a:rPr>
              <a:t>nc</a:t>
            </a:r>
            <a:r>
              <a:rPr lang="fr-FR" dirty="0">
                <a:latin typeface="Source Code Pro" panose="020B0509030403020204" pitchFamily="49" charset="0"/>
                <a:ea typeface="Source Code Pro" panose="020B0509030403020204" pitchFamily="49" charset="0"/>
              </a:rPr>
              <a:t> -p 32333 127.0.0.1 32330</a:t>
            </a:r>
            <a:r>
              <a:rPr lang="en-US" dirty="0">
                <a:latin typeface="Source Code Pro" panose="020B0509030403020204" pitchFamily="49" charset="0"/>
                <a:ea typeface="Source Code Pro" panose="020B0509030403020204" pitchFamily="49" charset="0"/>
              </a:rPr>
              <a:t> </a:t>
            </a:r>
          </a:p>
          <a:p>
            <a:pPr marL="0" indent="0">
              <a:buNone/>
            </a:pPr>
            <a:r>
              <a:rPr lang="en-US" dirty="0">
                <a:latin typeface="Source Code Pro" panose="020B0509030403020204" pitchFamily="49" charset="0"/>
                <a:ea typeface="Source Code Pro" panose="020B0509030403020204" pitchFamily="49" charset="0"/>
              </a:rPr>
              <a:t># Modify on fly</a:t>
            </a:r>
          </a:p>
          <a:p>
            <a:pPr marL="0" indent="0">
              <a:buNone/>
            </a:pPr>
            <a:r>
              <a:rPr lang="en-US" dirty="0" err="1">
                <a:latin typeface="Source Code Pro" panose="020B0509030403020204" pitchFamily="49" charset="0"/>
                <a:ea typeface="Source Code Pro" panose="020B0509030403020204" pitchFamily="49" charset="0"/>
              </a:rPr>
              <a:t>netsed</a:t>
            </a:r>
            <a:r>
              <a:rPr lang="en-US" dirty="0">
                <a:latin typeface="Source Code Pro" panose="020B0509030403020204" pitchFamily="49" charset="0"/>
                <a:ea typeface="Source Code Pro" panose="020B0509030403020204" pitchFamily="49" charset="0"/>
              </a:rPr>
              <a:t> </a:t>
            </a:r>
            <a:r>
              <a:rPr lang="en-US" dirty="0" err="1">
                <a:latin typeface="Source Code Pro" panose="020B0509030403020204" pitchFamily="49" charset="0"/>
                <a:ea typeface="Source Code Pro" panose="020B0509030403020204" pitchFamily="49" charset="0"/>
              </a:rPr>
              <a:t>tcp</a:t>
            </a:r>
            <a:r>
              <a:rPr lang="en-US" dirty="0">
                <a:latin typeface="Source Code Pro" panose="020B0509030403020204" pitchFamily="49" charset="0"/>
                <a:ea typeface="Source Code Pro" panose="020B0509030403020204" pitchFamily="49" charset="0"/>
              </a:rPr>
              <a:t> 32330 127.0.0.1 \ 23333 "s/hello/bye"</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Qixing Xue</a:t>
            </a:r>
          </a:p>
        </p:txBody>
      </p:sp>
      <p:pic>
        <p:nvPicPr>
          <p:cNvPr id="15" name="Picture 14">
            <a:extLst>
              <a:ext uri="{FF2B5EF4-FFF2-40B4-BE49-F238E27FC236}">
                <a16:creationId xmlns:a16="http://schemas.microsoft.com/office/drawing/2014/main" id="{501C818A-5B83-418E-93A7-9BBFB3080BFC}"/>
              </a:ext>
            </a:extLst>
          </p:cNvPr>
          <p:cNvPicPr>
            <a:picLocks noChangeAspect="1"/>
          </p:cNvPicPr>
          <p:nvPr/>
        </p:nvPicPr>
        <p:blipFill>
          <a:blip r:embed="rId3"/>
          <a:stretch>
            <a:fillRect/>
          </a:stretch>
        </p:blipFill>
        <p:spPr>
          <a:xfrm>
            <a:off x="5095961" y="900860"/>
            <a:ext cx="3695475" cy="3733392"/>
          </a:xfrm>
          <a:prstGeom prst="rect">
            <a:avLst/>
          </a:prstGeom>
        </p:spPr>
      </p:pic>
    </p:spTree>
    <p:extLst>
      <p:ext uri="{BB962C8B-B14F-4D97-AF65-F5344CB8AC3E}">
        <p14:creationId xmlns:p14="http://schemas.microsoft.com/office/powerpoint/2010/main" val="372857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sz="2200" dirty="0"/>
              <a:t>erver-based </a:t>
            </a:r>
            <a:r>
              <a:rPr lang="en-US" sz="2400" i="1" dirty="0"/>
              <a:t>e</a:t>
            </a:r>
            <a:r>
              <a:rPr lang="en-US" sz="2000" i="1" dirty="0"/>
              <a:t>nd</a:t>
            </a:r>
            <a:r>
              <a:rPr lang="en-US" sz="2000" dirty="0"/>
              <a:t> to </a:t>
            </a:r>
            <a:r>
              <a:rPr kumimoji="0" lang="en-US" sz="2400" b="0" i="1" u="none" strike="noStrike" kern="1200" cap="all" spc="0" normalizeH="0" baseline="0" noProof="0" dirty="0">
                <a:ln>
                  <a:noFill/>
                </a:ln>
                <a:solidFill>
                  <a:prstClr val="white"/>
                </a:solidFill>
                <a:effectLst/>
                <a:uLnTx/>
                <a:uFillTx/>
                <a:latin typeface="Cambria"/>
                <a:ea typeface="+mj-ea"/>
                <a:cs typeface="+mj-cs"/>
              </a:rPr>
              <a:t>e</a:t>
            </a:r>
            <a:r>
              <a:rPr kumimoji="0" lang="en-US" sz="2000" b="0" i="1" u="none" strike="noStrike" kern="1200" cap="all" spc="0" normalizeH="0" baseline="0" noProof="0" dirty="0">
                <a:ln>
                  <a:noFill/>
                </a:ln>
                <a:solidFill>
                  <a:prstClr val="white"/>
                </a:solidFill>
                <a:effectLst/>
                <a:uLnTx/>
                <a:uFillTx/>
                <a:latin typeface="Cambria"/>
                <a:ea typeface="+mj-ea"/>
                <a:cs typeface="+mj-cs"/>
              </a:rPr>
              <a:t>nd </a:t>
            </a:r>
            <a:r>
              <a:rPr kumimoji="0" lang="en-US" sz="2000" u="none" strike="noStrike" kern="1200" cap="all" spc="0" normalizeH="0" baseline="0" noProof="0" dirty="0">
                <a:ln>
                  <a:noFill/>
                </a:ln>
                <a:solidFill>
                  <a:prstClr val="white"/>
                </a:solidFill>
                <a:effectLst/>
                <a:uLnTx/>
                <a:uFillTx/>
                <a:latin typeface="Cambria"/>
                <a:ea typeface="+mj-ea"/>
                <a:cs typeface="+mj-cs"/>
              </a:rPr>
              <a:t>[2]</a:t>
            </a:r>
            <a:endParaRPr lang="en-US" sz="2200" i="1" dirty="0"/>
          </a:p>
        </p:txBody>
      </p:sp>
      <p:sp>
        <p:nvSpPr>
          <p:cNvPr id="3" name="Content Placeholder 2"/>
          <p:cNvSpPr>
            <a:spLocks noGrp="1"/>
          </p:cNvSpPr>
          <p:nvPr>
            <p:ph sz="half" idx="1"/>
          </p:nvPr>
        </p:nvSpPr>
        <p:spPr>
          <a:xfrm>
            <a:off x="685800" y="1171575"/>
            <a:ext cx="7833360" cy="3714750"/>
          </a:xfrm>
        </p:spPr>
        <p:txBody>
          <a:bodyPr>
            <a:normAutofit/>
          </a:bodyPr>
          <a:lstStyle/>
          <a:p>
            <a:pPr>
              <a:lnSpc>
                <a:spcPct val="200000"/>
              </a:lnSpc>
            </a:pPr>
            <a:r>
              <a:rPr lang="en-US" altLang="zh-CN" dirty="0"/>
              <a:t>What is </a:t>
            </a:r>
            <a:r>
              <a:rPr lang="en-US" altLang="zh-CN" i="1" dirty="0"/>
              <a:t>End</a:t>
            </a:r>
            <a:r>
              <a:rPr lang="en-US" altLang="zh-CN" dirty="0"/>
              <a:t>?</a:t>
            </a:r>
            <a:endParaRPr lang="en-US" i="1" dirty="0"/>
          </a:p>
          <a:p>
            <a:pPr>
              <a:lnSpc>
                <a:spcPct val="200000"/>
              </a:lnSpc>
            </a:pPr>
            <a:r>
              <a:rPr lang="en-US" dirty="0"/>
              <a:t>Trusting the server infrastructur</a:t>
            </a:r>
            <a:r>
              <a:rPr lang="en-US" altLang="zh-CN" dirty="0"/>
              <a:t>e</a:t>
            </a:r>
            <a:endParaRPr lang="en-US" dirty="0"/>
          </a:p>
          <a:p>
            <a:pPr>
              <a:lnSpc>
                <a:spcPct val="200000"/>
              </a:lnSpc>
            </a:pPr>
            <a:r>
              <a:rPr lang="en-US" dirty="0"/>
              <a:t>When server being hacked…</a:t>
            </a:r>
          </a:p>
          <a:p>
            <a:pPr>
              <a:lnSpc>
                <a:spcPct val="200000"/>
              </a:lnSpc>
            </a:pPr>
            <a:r>
              <a:rPr lang="en-US" dirty="0"/>
              <a:t>Users being </a:t>
            </a:r>
            <a:r>
              <a:rPr lang="en-US" b="1" dirty="0"/>
              <a:t>passively </a:t>
            </a:r>
            <a:r>
              <a:rPr lang="en-US" dirty="0"/>
              <a:t>protected</a:t>
            </a:r>
          </a:p>
          <a:p>
            <a:pPr>
              <a:lnSpc>
                <a:spcPct val="200000"/>
              </a:lnSpc>
            </a:pPr>
            <a:r>
              <a:rPr lang="en-US" i="1" dirty="0"/>
              <a:t>Users </a:t>
            </a:r>
            <a:r>
              <a:rPr lang="en-US" dirty="0"/>
              <a:t>might not be human</a:t>
            </a:r>
            <a:endParaRPr lang="en-US" i="1" dirty="0"/>
          </a:p>
        </p:txBody>
      </p:sp>
      <p:sp>
        <p:nvSpPr>
          <p:cNvPr id="5" name="Footer Placeholder 4"/>
          <p:cNvSpPr>
            <a:spLocks noGrp="1"/>
          </p:cNvSpPr>
          <p:nvPr>
            <p:ph type="ftr" sz="quarter" idx="11"/>
          </p:nvPr>
        </p:nvSpPr>
        <p:spPr/>
        <p:txBody>
          <a:bodyPr/>
          <a:lstStyle/>
          <a:p>
            <a:r>
              <a:rPr lang="sk-SK" dirty="0"/>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Qixing Xue</a:t>
            </a:r>
          </a:p>
        </p:txBody>
      </p:sp>
      <p:pic>
        <p:nvPicPr>
          <p:cNvPr id="8" name="Picture 7">
            <a:extLst>
              <a:ext uri="{FF2B5EF4-FFF2-40B4-BE49-F238E27FC236}">
                <a16:creationId xmlns:a16="http://schemas.microsoft.com/office/drawing/2014/main" id="{A250BBA6-A48D-48E4-B1EA-D878058614E8}"/>
              </a:ext>
            </a:extLst>
          </p:cNvPr>
          <p:cNvPicPr>
            <a:picLocks noChangeAspect="1"/>
          </p:cNvPicPr>
          <p:nvPr/>
        </p:nvPicPr>
        <p:blipFill>
          <a:blip r:embed="rId3"/>
          <a:stretch>
            <a:fillRect/>
          </a:stretch>
        </p:blipFill>
        <p:spPr>
          <a:xfrm>
            <a:off x="4341742" y="2753038"/>
            <a:ext cx="4454341" cy="1890745"/>
          </a:xfrm>
          <a:prstGeom prst="rect">
            <a:avLst/>
          </a:prstGeom>
        </p:spPr>
      </p:pic>
      <p:pic>
        <p:nvPicPr>
          <p:cNvPr id="10" name="Picture 9">
            <a:extLst>
              <a:ext uri="{FF2B5EF4-FFF2-40B4-BE49-F238E27FC236}">
                <a16:creationId xmlns:a16="http://schemas.microsoft.com/office/drawing/2014/main" id="{220055A5-60F3-475A-ABCA-ADA7E11EBB30}"/>
              </a:ext>
            </a:extLst>
          </p:cNvPr>
          <p:cNvPicPr>
            <a:picLocks noChangeAspect="1"/>
          </p:cNvPicPr>
          <p:nvPr/>
        </p:nvPicPr>
        <p:blipFill>
          <a:blip r:embed="rId4"/>
          <a:stretch>
            <a:fillRect/>
          </a:stretch>
        </p:blipFill>
        <p:spPr>
          <a:xfrm>
            <a:off x="4340060" y="1060704"/>
            <a:ext cx="4448670" cy="1696794"/>
          </a:xfrm>
          <a:prstGeom prst="rect">
            <a:avLst/>
          </a:prstGeom>
        </p:spPr>
      </p:pic>
      <p:sp>
        <p:nvSpPr>
          <p:cNvPr id="11" name="TextBox 10">
            <a:extLst>
              <a:ext uri="{FF2B5EF4-FFF2-40B4-BE49-F238E27FC236}">
                <a16:creationId xmlns:a16="http://schemas.microsoft.com/office/drawing/2014/main" id="{25AE4F1F-204E-4DAC-B99E-4A90ADA805B8}"/>
              </a:ext>
            </a:extLst>
          </p:cNvPr>
          <p:cNvSpPr txBox="1"/>
          <p:nvPr/>
        </p:nvSpPr>
        <p:spPr>
          <a:xfrm>
            <a:off x="4384660" y="4781550"/>
            <a:ext cx="4023360" cy="258532"/>
          </a:xfrm>
          <a:prstGeom prst="rect">
            <a:avLst/>
          </a:prstGeom>
          <a:noFill/>
        </p:spPr>
        <p:txBody>
          <a:bodyPr wrap="square" rtlCol="0">
            <a:spAutoFit/>
          </a:bodyPr>
          <a:lstStyle/>
          <a:p>
            <a:pPr>
              <a:lnSpc>
                <a:spcPct val="90000"/>
              </a:lnSpc>
            </a:pPr>
            <a:r>
              <a:rPr lang="en-US" sz="1200" i="1" dirty="0"/>
              <a:t>Image from reference [2]</a:t>
            </a:r>
          </a:p>
        </p:txBody>
      </p:sp>
    </p:spTree>
    <p:extLst>
      <p:ext uri="{BB962C8B-B14F-4D97-AF65-F5344CB8AC3E}">
        <p14:creationId xmlns:p14="http://schemas.microsoft.com/office/powerpoint/2010/main" val="3670854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PGP </a:t>
            </a:r>
            <a:r>
              <a:rPr lang="en-US" dirty="0" err="1"/>
              <a:t>T</a:t>
            </a:r>
            <a:r>
              <a:rPr lang="en-US" sz="2400" dirty="0" err="1"/>
              <a:t>oolKIT</a:t>
            </a:r>
            <a:r>
              <a:rPr lang="en-US" sz="2400" dirty="0"/>
              <a:t> </a:t>
            </a:r>
            <a:r>
              <a:rPr lang="en-US" sz="1800" dirty="0"/>
              <a:t>[3]</a:t>
            </a:r>
            <a:endParaRPr lang="en-US" sz="2200" i="1" dirty="0"/>
          </a:p>
        </p:txBody>
      </p:sp>
      <p:sp>
        <p:nvSpPr>
          <p:cNvPr id="3" name="Content Placeholder 2"/>
          <p:cNvSpPr>
            <a:spLocks noGrp="1"/>
          </p:cNvSpPr>
          <p:nvPr>
            <p:ph sz="half" idx="1"/>
          </p:nvPr>
        </p:nvSpPr>
        <p:spPr>
          <a:xfrm>
            <a:off x="685800" y="1090613"/>
            <a:ext cx="7833360" cy="3795712"/>
          </a:xfrm>
        </p:spPr>
        <p:txBody>
          <a:bodyPr>
            <a:normAutofit/>
          </a:bodyPr>
          <a:lstStyle/>
          <a:p>
            <a:pPr>
              <a:lnSpc>
                <a:spcPct val="100000"/>
              </a:lnSpc>
            </a:pPr>
            <a:r>
              <a:rPr lang="en-US" dirty="0"/>
              <a:t>Operations performed by user</a:t>
            </a:r>
          </a:p>
          <a:p>
            <a:pPr>
              <a:lnSpc>
                <a:spcPct val="100000"/>
              </a:lnSpc>
            </a:pPr>
            <a:r>
              <a:rPr lang="en-US" dirty="0"/>
              <a:t>Trust from signing party [4] or simply trust</a:t>
            </a:r>
          </a:p>
          <a:p>
            <a:pPr>
              <a:lnSpc>
                <a:spcPct val="100000"/>
              </a:lnSpc>
            </a:pPr>
            <a:r>
              <a:rPr lang="en-US" dirty="0"/>
              <a:t>Get a pair of key, distribute public part</a:t>
            </a:r>
          </a:p>
          <a:p>
            <a:pPr>
              <a:lnSpc>
                <a:spcPct val="100000"/>
              </a:lnSpc>
            </a:pPr>
            <a:r>
              <a:rPr lang="en-US" dirty="0"/>
              <a:t>A strong way to verify identity; Will expire</a:t>
            </a:r>
          </a:p>
          <a:p>
            <a:pPr>
              <a:lnSpc>
                <a:spcPct val="100000"/>
              </a:lnSpc>
            </a:pPr>
            <a:r>
              <a:rPr lang="en-US" dirty="0"/>
              <a:t>Frequently used in mail</a:t>
            </a:r>
          </a:p>
          <a:p>
            <a:pPr lvl="1">
              <a:lnSpc>
                <a:spcPct val="100000"/>
              </a:lnSpc>
            </a:pPr>
            <a:r>
              <a:rPr lang="en-US" dirty="0"/>
              <a:t>Seen in some instant messaging</a:t>
            </a:r>
          </a:p>
          <a:p>
            <a:pPr lvl="2">
              <a:lnSpc>
                <a:spcPct val="100000"/>
              </a:lnSpc>
            </a:pPr>
            <a:r>
              <a:rPr lang="en-US" dirty="0"/>
              <a:t>FSF somehow oppose it [6]</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Qixing Xue</a:t>
            </a:r>
          </a:p>
        </p:txBody>
      </p:sp>
      <p:pic>
        <p:nvPicPr>
          <p:cNvPr id="10" name="Picture 9">
            <a:extLst>
              <a:ext uri="{FF2B5EF4-FFF2-40B4-BE49-F238E27FC236}">
                <a16:creationId xmlns:a16="http://schemas.microsoft.com/office/drawing/2014/main" id="{491BC4D2-955C-4177-9FF1-5FD660E4162C}"/>
              </a:ext>
            </a:extLst>
          </p:cNvPr>
          <p:cNvPicPr>
            <a:picLocks noChangeAspect="1"/>
          </p:cNvPicPr>
          <p:nvPr/>
        </p:nvPicPr>
        <p:blipFill>
          <a:blip r:embed="rId3"/>
          <a:stretch>
            <a:fillRect/>
          </a:stretch>
        </p:blipFill>
        <p:spPr>
          <a:xfrm>
            <a:off x="3917763" y="2816396"/>
            <a:ext cx="4418889" cy="2180800"/>
          </a:xfrm>
          <a:prstGeom prst="rect">
            <a:avLst/>
          </a:prstGeom>
        </p:spPr>
      </p:pic>
    </p:spTree>
    <p:extLst>
      <p:ext uri="{BB962C8B-B14F-4D97-AF65-F5344CB8AC3E}">
        <p14:creationId xmlns:p14="http://schemas.microsoft.com/office/powerpoint/2010/main" val="3866916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A</a:t>
            </a:r>
            <a:r>
              <a:rPr lang="en-US" sz="2200" dirty="0"/>
              <a:t> </a:t>
            </a:r>
            <a:r>
              <a:rPr lang="en-US" sz="2600" dirty="0"/>
              <a:t>F</a:t>
            </a:r>
            <a:r>
              <a:rPr lang="en-US" sz="2200" dirty="0"/>
              <a:t>urther </a:t>
            </a:r>
            <a:r>
              <a:rPr lang="en-US" sz="2600" dirty="0"/>
              <a:t>A</a:t>
            </a:r>
            <a:r>
              <a:rPr lang="en-US" sz="2200" dirty="0"/>
              <a:t>PPLICATION: </a:t>
            </a:r>
            <a:r>
              <a:rPr lang="en-US" sz="2600" dirty="0"/>
              <a:t>C</a:t>
            </a:r>
            <a:r>
              <a:rPr lang="en-US" altLang="zh-CN" sz="2200" dirty="0"/>
              <a:t>ert and </a:t>
            </a:r>
            <a:r>
              <a:rPr lang="en-US" altLang="zh-CN" sz="2600" dirty="0"/>
              <a:t>Ca </a:t>
            </a:r>
            <a:r>
              <a:rPr kumimoji="0" lang="en-US" sz="1800" b="0" i="0" u="none" strike="noStrike" kern="1200" cap="all" spc="0" normalizeH="0" baseline="0" noProof="0" dirty="0">
                <a:ln>
                  <a:noFill/>
                </a:ln>
                <a:solidFill>
                  <a:prstClr val="white"/>
                </a:solidFill>
                <a:effectLst/>
                <a:uLnTx/>
                <a:uFillTx/>
                <a:latin typeface="Cambria"/>
                <a:ea typeface="+mj-ea"/>
                <a:cs typeface="+mj-cs"/>
              </a:rPr>
              <a:t>[3]</a:t>
            </a:r>
            <a:endParaRPr lang="en-US" sz="2600" dirty="0"/>
          </a:p>
        </p:txBody>
      </p:sp>
      <p:sp>
        <p:nvSpPr>
          <p:cNvPr id="3" name="Content Placeholder 2"/>
          <p:cNvSpPr>
            <a:spLocks noGrp="1"/>
          </p:cNvSpPr>
          <p:nvPr>
            <p:ph sz="half" idx="1"/>
          </p:nvPr>
        </p:nvSpPr>
        <p:spPr>
          <a:xfrm>
            <a:off x="685800" y="1090613"/>
            <a:ext cx="7833360" cy="3795712"/>
          </a:xfrm>
        </p:spPr>
        <p:txBody>
          <a:bodyPr>
            <a:normAutofit/>
          </a:bodyPr>
          <a:lstStyle/>
          <a:p>
            <a:r>
              <a:rPr lang="en-US" dirty="0"/>
              <a:t>Inherit trust from trusted agency</a:t>
            </a:r>
          </a:p>
          <a:p>
            <a:r>
              <a:rPr lang="en-US" dirty="0"/>
              <a:t>Certifies public key and certain set of info</a:t>
            </a:r>
          </a:p>
          <a:p>
            <a:r>
              <a:rPr lang="en-US" dirty="0"/>
              <a:t>Surely can be revoked.</a:t>
            </a:r>
          </a:p>
          <a:p>
            <a:endParaRPr lang="en-US" dirty="0"/>
          </a:p>
          <a:p>
            <a:r>
              <a:rPr lang="en-US" dirty="0"/>
              <a:t>Everyone can sign themselves; Everyone can be CA</a:t>
            </a:r>
          </a:p>
          <a:p>
            <a:pPr lvl="1"/>
            <a:r>
              <a:rPr lang="en-US" dirty="0"/>
              <a:t>But no one trusts you</a:t>
            </a:r>
          </a:p>
          <a:p>
            <a:r>
              <a:rPr lang="en-US" dirty="0"/>
              <a:t>Firefox only trust its own Root CA list</a:t>
            </a:r>
          </a:p>
          <a:p>
            <a:r>
              <a:rPr lang="en-US" dirty="0"/>
              <a:t>A 3 </a:t>
            </a:r>
            <a:r>
              <a:rPr lang="en-US" dirty="0" err="1"/>
              <a:t>hr</a:t>
            </a:r>
            <a:r>
              <a:rPr lang="en-US" dirty="0"/>
              <a:t> 17 min video of Root KSK Ceremony 41 by IANA: </a:t>
            </a:r>
            <a:r>
              <a:rPr lang="en-US" dirty="0">
                <a:hlinkClick r:id="rId3"/>
              </a:rPr>
              <a:t>https://www.youtube.com/watch?v=yIfMUjv-UU</a:t>
            </a:r>
            <a:r>
              <a:rPr lang="en-US" dirty="0"/>
              <a:t> </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Qixing Xue</a:t>
            </a:r>
          </a:p>
        </p:txBody>
      </p:sp>
      <p:pic>
        <p:nvPicPr>
          <p:cNvPr id="8" name="Picture 7">
            <a:extLst>
              <a:ext uri="{FF2B5EF4-FFF2-40B4-BE49-F238E27FC236}">
                <a16:creationId xmlns:a16="http://schemas.microsoft.com/office/drawing/2014/main" id="{73DFD9D9-8F42-469F-AB25-FC11582F8EC3}"/>
              </a:ext>
            </a:extLst>
          </p:cNvPr>
          <p:cNvPicPr>
            <a:picLocks noChangeAspect="1"/>
          </p:cNvPicPr>
          <p:nvPr/>
        </p:nvPicPr>
        <p:blipFill rotWithShape="1">
          <a:blip r:embed="rId4"/>
          <a:srcRect b="61713"/>
          <a:stretch/>
        </p:blipFill>
        <p:spPr>
          <a:xfrm>
            <a:off x="5173905" y="979742"/>
            <a:ext cx="3528507" cy="1636505"/>
          </a:xfrm>
          <a:prstGeom prst="rect">
            <a:avLst/>
          </a:prstGeom>
        </p:spPr>
      </p:pic>
    </p:spTree>
    <p:extLst>
      <p:ext uri="{BB962C8B-B14F-4D97-AF65-F5344CB8AC3E}">
        <p14:creationId xmlns:p14="http://schemas.microsoft.com/office/powerpoint/2010/main" val="2441228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F</a:t>
            </a:r>
            <a:r>
              <a:rPr lang="en-US" sz="2200" dirty="0"/>
              <a:t>un </a:t>
            </a:r>
            <a:r>
              <a:rPr lang="en-US" sz="2600" dirty="0"/>
              <a:t>f</a:t>
            </a:r>
            <a:r>
              <a:rPr lang="en-US" sz="2200" dirty="0"/>
              <a:t>acts</a:t>
            </a:r>
          </a:p>
        </p:txBody>
      </p:sp>
      <p:sp>
        <p:nvSpPr>
          <p:cNvPr id="3" name="Content Placeholder 2"/>
          <p:cNvSpPr>
            <a:spLocks noGrp="1"/>
          </p:cNvSpPr>
          <p:nvPr>
            <p:ph sz="half" idx="1"/>
          </p:nvPr>
        </p:nvSpPr>
        <p:spPr>
          <a:xfrm>
            <a:off x="685799" y="1352551"/>
            <a:ext cx="8038915" cy="3352800"/>
          </a:xfrm>
        </p:spPr>
        <p:txBody>
          <a:bodyPr/>
          <a:lstStyle/>
          <a:p>
            <a:r>
              <a:rPr lang="en-US" dirty="0"/>
              <a:t>When using </a:t>
            </a:r>
            <a:r>
              <a:rPr lang="en-US" dirty="0" err="1"/>
              <a:t>Keybase</a:t>
            </a:r>
            <a:r>
              <a:rPr lang="en-US" dirty="0"/>
              <a:t> to generate random number, it would gather entropy from ALL online clients (phone/PC) of ALL members in the group chat and give seed information to all members, so its randomness is really strong! [5]</a:t>
            </a:r>
          </a:p>
          <a:p>
            <a:r>
              <a:rPr lang="en-US" dirty="0"/>
              <a:t>                                                                                       </a:t>
            </a:r>
            <a:r>
              <a:rPr lang="en-US" dirty="0">
                <a:hlinkClick r:id="rId3"/>
              </a:rPr>
              <a:t>https://xkcd.com/538/</a:t>
            </a:r>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Qixing Xue</a:t>
            </a:r>
          </a:p>
        </p:txBody>
      </p:sp>
      <p:pic>
        <p:nvPicPr>
          <p:cNvPr id="2050" name="Picture 2" descr="Security">
            <a:extLst>
              <a:ext uri="{FF2B5EF4-FFF2-40B4-BE49-F238E27FC236}">
                <a16:creationId xmlns:a16="http://schemas.microsoft.com/office/drawing/2014/main" id="{2FDFC018-47F8-4727-84AF-80DD031B2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5" y="2241424"/>
            <a:ext cx="4267200" cy="26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046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altLang="zh-CN" sz="2200" dirty="0"/>
              <a:t>o…</a:t>
            </a:r>
            <a:endParaRPr lang="en-US" sz="2200" dirty="0"/>
          </a:p>
        </p:txBody>
      </p:sp>
      <p:sp>
        <p:nvSpPr>
          <p:cNvPr id="3" name="Content Placeholder 2"/>
          <p:cNvSpPr>
            <a:spLocks noGrp="1"/>
          </p:cNvSpPr>
          <p:nvPr>
            <p:ph sz="half" idx="1"/>
          </p:nvPr>
        </p:nvSpPr>
        <p:spPr>
          <a:xfrm>
            <a:off x="685799" y="1419225"/>
            <a:ext cx="8229601" cy="3286126"/>
          </a:xfrm>
        </p:spPr>
        <p:txBody>
          <a:bodyPr>
            <a:normAutofit/>
          </a:bodyPr>
          <a:lstStyle/>
          <a:p>
            <a:r>
              <a:rPr lang="en-US" dirty="0"/>
              <a:t>Signing and encrypting message at sender side, verifying and decrypting message at recipient side is such a nice approach, but why isn’t it so popular?</a:t>
            </a:r>
          </a:p>
          <a:p>
            <a:pPr lvl="1"/>
            <a:r>
              <a:rPr lang="en-US" dirty="0"/>
              <a:t>How can we make this “trustworthy” way more widespread?</a:t>
            </a:r>
          </a:p>
          <a:p>
            <a:pPr lvl="1"/>
            <a:r>
              <a:rPr lang="en-US" dirty="0"/>
              <a:t>Or, is it that trustworthy?</a:t>
            </a:r>
          </a:p>
          <a:p>
            <a:r>
              <a:rPr lang="en-US" dirty="0"/>
              <a:t>What is an efficient way to revoke a key pair if private key is compromised?</a:t>
            </a:r>
          </a:p>
          <a:p>
            <a:endParaRPr lang="en-US" dirty="0"/>
          </a:p>
          <a:p>
            <a:endParaRPr lang="en-US" dirty="0"/>
          </a:p>
          <a:p>
            <a:r>
              <a:rPr lang="en-US" dirty="0"/>
              <a:t>Thus, through various and different levels (complexity) of computing and procedures, it bring us ways to ensure the communication could be trusted.</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Qixing Xue</a:t>
            </a:r>
          </a:p>
        </p:txBody>
      </p:sp>
    </p:spTree>
    <p:extLst>
      <p:ext uri="{BB962C8B-B14F-4D97-AF65-F5344CB8AC3E}">
        <p14:creationId xmlns:p14="http://schemas.microsoft.com/office/powerpoint/2010/main" val="2865731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2021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24082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t>
            </a:r>
            <a:r>
              <a:rPr lang="en-US" sz="2200" dirty="0"/>
              <a:t>eferences</a:t>
            </a:r>
          </a:p>
        </p:txBody>
      </p:sp>
      <p:sp>
        <p:nvSpPr>
          <p:cNvPr id="3" name="Content Placeholder 2"/>
          <p:cNvSpPr>
            <a:spLocks noGrp="1"/>
          </p:cNvSpPr>
          <p:nvPr>
            <p:ph idx="1"/>
          </p:nvPr>
        </p:nvSpPr>
        <p:spPr>
          <a:xfrm>
            <a:off x="577811" y="1165951"/>
            <a:ext cx="8498871" cy="3605212"/>
          </a:xfrm>
        </p:spPr>
        <p:txBody>
          <a:bodyPr lIns="91440">
            <a:normAutofit fontScale="92500" lnSpcReduction="20000"/>
          </a:bodyPr>
          <a:lstStyle/>
          <a:p>
            <a:pPr marL="0" indent="0">
              <a:buNone/>
            </a:pPr>
            <a:r>
              <a:rPr lang="en-US" dirty="0"/>
              <a:t>[1] Harald </a:t>
            </a:r>
            <a:r>
              <a:rPr lang="en-US" dirty="0" err="1"/>
              <a:t>Zisler</a:t>
            </a:r>
            <a:r>
              <a:rPr lang="en-US" dirty="0"/>
              <a:t>, Manipulating network data streams with </a:t>
            </a:r>
            <a:r>
              <a:rPr lang="en-US" b="1" dirty="0" err="1"/>
              <a:t>Netsed</a:t>
            </a:r>
            <a:r>
              <a:rPr lang="en-US" dirty="0"/>
              <a:t>, Apr 2015 / Issue 173.</a:t>
            </a:r>
          </a:p>
          <a:p>
            <a:pPr marL="0" indent="0">
              <a:buNone/>
            </a:pPr>
            <a:r>
              <a:rPr lang="en-US" dirty="0"/>
              <a:t>[2] M. Nabeel, "The Many Faces of End-to-End Encryption and Their Security Analysis," 2017 IEEE Intl. Conf. on Edge Computing (EDGE), 2017, pp. 252-259, </a:t>
            </a:r>
            <a:r>
              <a:rPr lang="en-US" dirty="0" err="1"/>
              <a:t>doi</a:t>
            </a:r>
            <a:r>
              <a:rPr lang="en-US" dirty="0"/>
              <a:t>: 10.1109/IEEE.EDGE.2017.47.</a:t>
            </a:r>
          </a:p>
          <a:p>
            <a:pPr marL="0" indent="0">
              <a:buNone/>
            </a:pPr>
            <a:r>
              <a:rPr lang="en-US" dirty="0"/>
              <a:t>[3] Mark Adler and Jean-Loup </a:t>
            </a:r>
            <a:r>
              <a:rPr lang="en-US" dirty="0" err="1"/>
              <a:t>Gailly</a:t>
            </a:r>
            <a:r>
              <a:rPr lang="en-US" dirty="0"/>
              <a:t>, An Introduction to Cryptography, July 2005.</a:t>
            </a:r>
          </a:p>
          <a:p>
            <a:pPr marL="0" indent="0">
              <a:buNone/>
            </a:pPr>
            <a:r>
              <a:rPr lang="en-US" dirty="0"/>
              <a:t>[4] V. Alex Brennen, The </a:t>
            </a:r>
            <a:r>
              <a:rPr lang="en-US" dirty="0" err="1"/>
              <a:t>Keysigning</a:t>
            </a:r>
            <a:r>
              <a:rPr lang="en-US" dirty="0"/>
              <a:t> Party HOWTO, Jan 2008, </a:t>
            </a:r>
            <a:r>
              <a:rPr lang="en-US" dirty="0">
                <a:hlinkClick r:id="rId3"/>
              </a:rPr>
              <a:t>https://cryptnet.net/fdp/crypto/keysigning_party/en/keysigning_party.html</a:t>
            </a:r>
            <a:r>
              <a:rPr lang="en-US" dirty="0"/>
              <a:t> (8/29/2021)</a:t>
            </a:r>
          </a:p>
          <a:p>
            <a:pPr marL="0" indent="0">
              <a:buNone/>
            </a:pPr>
            <a:r>
              <a:rPr lang="en-US" dirty="0"/>
              <a:t>[5] </a:t>
            </a:r>
            <a:r>
              <a:rPr lang="en-US" dirty="0" err="1"/>
              <a:t>Keybase</a:t>
            </a:r>
            <a:r>
              <a:rPr lang="en-US" dirty="0"/>
              <a:t>, March 2019, Crypto Coin Flipping Now in </a:t>
            </a:r>
            <a:r>
              <a:rPr lang="en-US" dirty="0" err="1"/>
              <a:t>Keybase</a:t>
            </a:r>
            <a:r>
              <a:rPr lang="en-US" dirty="0"/>
              <a:t>, </a:t>
            </a:r>
            <a:r>
              <a:rPr lang="en-US" dirty="0">
                <a:hlinkClick r:id="rId4"/>
              </a:rPr>
              <a:t>https://keybase.io/blog/cryptographic-coin-flipping</a:t>
            </a:r>
            <a:r>
              <a:rPr lang="en-US" dirty="0"/>
              <a:t> (8/29/2021)</a:t>
            </a:r>
          </a:p>
          <a:p>
            <a:pPr marL="0" indent="0">
              <a:buNone/>
            </a:pPr>
            <a:r>
              <a:rPr lang="en-US" dirty="0"/>
              <a:t>[6] Free Software Association in Turkey, The defense of GnuPG, 04/03/2020, </a:t>
            </a:r>
            <a:r>
              <a:rPr lang="en-US" dirty="0">
                <a:hlinkClick r:id="rId5"/>
              </a:rPr>
              <a:t>https://oyd.org.tr/en/articles/defense-of-gpg/</a:t>
            </a:r>
            <a:r>
              <a:rPr lang="en-US" dirty="0"/>
              <a:t> (9/2/2021)</a:t>
            </a:r>
          </a:p>
          <a:p>
            <a:pPr marL="0" indent="0">
              <a:buNone/>
            </a:pPr>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Qixing Xue</a:t>
            </a:r>
          </a:p>
        </p:txBody>
      </p:sp>
    </p:spTree>
    <p:extLst>
      <p:ext uri="{BB962C8B-B14F-4D97-AF65-F5344CB8AC3E}">
        <p14:creationId xmlns:p14="http://schemas.microsoft.com/office/powerpoint/2010/main" val="3457860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Microtransactions in Video Games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Talia Andrews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21</a:t>
            </a:fld>
            <a:endParaRPr lang="en-US"/>
          </a:p>
        </p:txBody>
      </p:sp>
    </p:spTree>
    <p:extLst>
      <p:ext uri="{BB962C8B-B14F-4D97-AF65-F5344CB8AC3E}">
        <p14:creationId xmlns:p14="http://schemas.microsoft.com/office/powerpoint/2010/main" val="2846596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Microtransactions</a:t>
            </a:r>
          </a:p>
        </p:txBody>
      </p:sp>
      <p:sp>
        <p:nvSpPr>
          <p:cNvPr id="3" name="Content Placeholder 2"/>
          <p:cNvSpPr>
            <a:spLocks noGrp="1"/>
          </p:cNvSpPr>
          <p:nvPr>
            <p:ph sz="half" idx="1"/>
          </p:nvPr>
        </p:nvSpPr>
        <p:spPr/>
        <p:txBody>
          <a:bodyPr/>
          <a:lstStyle/>
          <a:p>
            <a:r>
              <a:rPr lang="en-US" dirty="0"/>
              <a:t>Definition</a:t>
            </a:r>
          </a:p>
          <a:p>
            <a:pPr lvl="1"/>
            <a:r>
              <a:rPr lang="en-US" dirty="0"/>
              <a:t>“In-game purchasing options” [2]</a:t>
            </a:r>
          </a:p>
          <a:p>
            <a:pPr lvl="1"/>
            <a:r>
              <a:rPr lang="en-US" dirty="0"/>
              <a:t>Can be a part of the games as a service model [2]</a:t>
            </a:r>
          </a:p>
          <a:p>
            <a:r>
              <a:rPr lang="en-US" dirty="0"/>
              <a:t>Types </a:t>
            </a:r>
          </a:p>
          <a:p>
            <a:pPr lvl="1"/>
            <a:r>
              <a:rPr lang="en-US" dirty="0"/>
              <a:t>In-game currencies, in-game items, expiration [6]</a:t>
            </a:r>
          </a:p>
          <a:p>
            <a:pPr lvl="1"/>
            <a:r>
              <a:rPr lang="en-US" dirty="0"/>
              <a:t>Difficulty modes, cosmetic alterations [3]</a:t>
            </a:r>
          </a:p>
          <a:p>
            <a:pPr lvl="1"/>
            <a:r>
              <a:rPr lang="en-US" dirty="0"/>
              <a:t>Loot boxes [1]</a:t>
            </a:r>
          </a:p>
        </p:txBody>
      </p:sp>
      <p:pic>
        <p:nvPicPr>
          <p:cNvPr id="9" name="Content Placeholder 8" descr="Graphical user interface, application&#10;&#10;Description automatically generated">
            <a:extLst>
              <a:ext uri="{FF2B5EF4-FFF2-40B4-BE49-F238E27FC236}">
                <a16:creationId xmlns:a16="http://schemas.microsoft.com/office/drawing/2014/main" id="{D7A22FC0-869F-4521-8CFB-2CCAFFBD5A0D}"/>
              </a:ext>
            </a:extLst>
          </p:cNvPr>
          <p:cNvPicPr>
            <a:picLocks noGrp="1" noChangeAspect="1"/>
          </p:cNvPicPr>
          <p:nvPr>
            <p:ph sz="half" idx="2"/>
          </p:nvPr>
        </p:nvPicPr>
        <p:blipFill>
          <a:blip r:embed="rId3"/>
          <a:stretch>
            <a:fillRect/>
          </a:stretch>
        </p:blipFill>
        <p:spPr>
          <a:xfrm>
            <a:off x="4724400" y="1817431"/>
            <a:ext cx="3733800" cy="2423037"/>
          </a:xfrm>
          <a:ln>
            <a:solidFill>
              <a:schemeClr val="bg1"/>
            </a:solidFill>
          </a:ln>
        </p:spPr>
      </p:pic>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Talia Andrews</a:t>
            </a:r>
            <a:endParaRPr lang="en-US" sz="1400" dirty="0">
              <a:solidFill>
                <a:schemeClr val="tx1"/>
              </a:solidFill>
              <a:latin typeface="+mj-lt"/>
            </a:endParaRPr>
          </a:p>
        </p:txBody>
      </p:sp>
      <p:sp>
        <p:nvSpPr>
          <p:cNvPr id="10" name="TextBox 9">
            <a:extLst>
              <a:ext uri="{FF2B5EF4-FFF2-40B4-BE49-F238E27FC236}">
                <a16:creationId xmlns:a16="http://schemas.microsoft.com/office/drawing/2014/main" id="{3EF30B94-B14D-4C40-9D66-A6BB1B207C91}"/>
              </a:ext>
            </a:extLst>
          </p:cNvPr>
          <p:cNvSpPr txBox="1"/>
          <p:nvPr/>
        </p:nvSpPr>
        <p:spPr>
          <a:xfrm>
            <a:off x="8110074" y="4240468"/>
            <a:ext cx="409086" cy="286232"/>
          </a:xfrm>
          <a:prstGeom prst="rect">
            <a:avLst/>
          </a:prstGeom>
          <a:noFill/>
        </p:spPr>
        <p:txBody>
          <a:bodyPr wrap="none" rtlCol="0">
            <a:spAutoFit/>
          </a:bodyPr>
          <a:lstStyle/>
          <a:p>
            <a:pPr>
              <a:lnSpc>
                <a:spcPct val="90000"/>
              </a:lnSpc>
            </a:pPr>
            <a:r>
              <a:rPr lang="en-US" sz="1400" dirty="0"/>
              <a:t>[7]</a:t>
            </a:r>
          </a:p>
        </p:txBody>
      </p:sp>
    </p:spTree>
    <p:extLst>
      <p:ext uri="{BB962C8B-B14F-4D97-AF65-F5344CB8AC3E}">
        <p14:creationId xmlns:p14="http://schemas.microsoft.com/office/powerpoint/2010/main" val="2747732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Loot Boxes?</a:t>
            </a:r>
          </a:p>
        </p:txBody>
      </p:sp>
      <p:sp>
        <p:nvSpPr>
          <p:cNvPr id="3" name="Content Placeholder 2"/>
          <p:cNvSpPr>
            <a:spLocks noGrp="1"/>
          </p:cNvSpPr>
          <p:nvPr>
            <p:ph sz="half" idx="1"/>
          </p:nvPr>
        </p:nvSpPr>
        <p:spPr/>
        <p:txBody>
          <a:bodyPr/>
          <a:lstStyle/>
          <a:p>
            <a:r>
              <a:rPr lang="en-US" dirty="0"/>
              <a:t>“Items in video games…paid for with real-world money” [1]</a:t>
            </a:r>
          </a:p>
          <a:p>
            <a:r>
              <a:rPr lang="en-US" dirty="0"/>
              <a:t>Their contents are “randomized or partially randomized” [3]</a:t>
            </a:r>
          </a:p>
          <a:p>
            <a:r>
              <a:rPr lang="en-US" dirty="0"/>
              <a:t>Figure: Star Wars: Battlefront 2</a:t>
            </a:r>
          </a:p>
        </p:txBody>
      </p:sp>
      <p:pic>
        <p:nvPicPr>
          <p:cNvPr id="9" name="Content Placeholder 8" descr="A picture containing text, indoor&#10;&#10;Description automatically generated">
            <a:extLst>
              <a:ext uri="{FF2B5EF4-FFF2-40B4-BE49-F238E27FC236}">
                <a16:creationId xmlns:a16="http://schemas.microsoft.com/office/drawing/2014/main" id="{1BA65EF4-B63F-4BDA-9433-67310FD82149}"/>
              </a:ext>
            </a:extLst>
          </p:cNvPr>
          <p:cNvPicPr>
            <a:picLocks noGrp="1" noChangeAspect="1"/>
          </p:cNvPicPr>
          <p:nvPr>
            <p:ph sz="half" idx="2"/>
          </p:nvPr>
        </p:nvPicPr>
        <p:blipFill rotWithShape="1">
          <a:blip r:embed="rId3"/>
          <a:srcRect l="4743" t="14460" r="37158" b="27441"/>
          <a:stretch/>
        </p:blipFill>
        <p:spPr>
          <a:xfrm>
            <a:off x="4484703" y="1547665"/>
            <a:ext cx="4206536" cy="2510527"/>
          </a:xfrm>
          <a:ln>
            <a:solidFill>
              <a:schemeClr val="bg1"/>
            </a:solidFill>
          </a:ln>
        </p:spPr>
      </p:pic>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k-SK" sz="900" b="0" i="0" u="none" strike="noStrike" kern="1200" cap="none" spc="0" normalizeH="0" baseline="0" noProof="0">
                <a:ln>
                  <a:noFill/>
                </a:ln>
                <a:solidFill>
                  <a:prstClr val="white"/>
                </a:solidFill>
                <a:effectLst/>
                <a:uLnTx/>
                <a:uFillTx/>
                <a:latin typeface="Cambria"/>
                <a:ea typeface="+mn-ea"/>
                <a:cs typeface="+mn-cs"/>
              </a:rPr>
              <a:t>© 2021 Keith A. Pray</a:t>
            </a:r>
            <a:endParaRPr kumimoji="0" lang="en-US" sz="900" b="0" i="0" u="none" strike="noStrike" kern="1200" cap="none" spc="0" normalizeH="0" baseline="0" noProof="0" dirty="0">
              <a:ln>
                <a:noFill/>
              </a:ln>
              <a:solidFill>
                <a:prstClr val="white"/>
              </a:solidFill>
              <a:effectLst/>
              <a:uLnTx/>
              <a:uFillTx/>
              <a:latin typeface="Cambr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A17EAB-8B51-5C40-8776-6683E51FA7A0}" type="slidenum">
              <a:rPr kumimoji="0" lang="en-US" sz="900" b="0" i="0" u="none" strike="noStrike" kern="1200" cap="none" spc="0" normalizeH="0" baseline="0" noProof="0" smtClean="0">
                <a:ln>
                  <a:noFill/>
                </a:ln>
                <a:solidFill>
                  <a:prstClr val="white"/>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prstClr val="white"/>
              </a:solidFill>
              <a:effectLst/>
              <a:uLnTx/>
              <a:uFillTx/>
              <a:latin typeface="Cambria"/>
              <a:ea typeface="+mn-ea"/>
              <a:cs typeface="+mn-cs"/>
            </a:endParaRPr>
          </a:p>
        </p:txBody>
      </p:sp>
      <p:sp>
        <p:nvSpPr>
          <p:cNvPr id="7" name="TextBox 6"/>
          <p:cNvSpPr txBox="1"/>
          <p:nvPr/>
        </p:nvSpPr>
        <p:spPr>
          <a:xfrm>
            <a:off x="6847114" y="372337"/>
            <a:ext cx="2179682"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Cambria"/>
              </a:rPr>
              <a:t>Talia Andrews</a:t>
            </a:r>
            <a:endParaRPr kumimoji="0" lang="en-US" sz="1400" b="0" i="0" u="none" strike="noStrike" kern="1200" cap="none" spc="0" normalizeH="0" baseline="0" noProof="0" dirty="0">
              <a:ln>
                <a:noFill/>
              </a:ln>
              <a:solidFill>
                <a:prstClr val="white"/>
              </a:solidFill>
              <a:effectLst/>
              <a:uLnTx/>
              <a:uFillTx/>
              <a:latin typeface="Cambria"/>
              <a:ea typeface="+mn-ea"/>
              <a:cs typeface="+mn-cs"/>
            </a:endParaRPr>
          </a:p>
        </p:txBody>
      </p:sp>
      <p:sp>
        <p:nvSpPr>
          <p:cNvPr id="11" name="TextBox 10">
            <a:extLst>
              <a:ext uri="{FF2B5EF4-FFF2-40B4-BE49-F238E27FC236}">
                <a16:creationId xmlns:a16="http://schemas.microsoft.com/office/drawing/2014/main" id="{7CA6ECDA-0057-4FF9-BD20-176CAE93ADFE}"/>
              </a:ext>
            </a:extLst>
          </p:cNvPr>
          <p:cNvSpPr txBox="1"/>
          <p:nvPr/>
        </p:nvSpPr>
        <p:spPr>
          <a:xfrm>
            <a:off x="8110074" y="4240468"/>
            <a:ext cx="409086" cy="286232"/>
          </a:xfrm>
          <a:prstGeom prst="rect">
            <a:avLst/>
          </a:prstGeom>
          <a:noFill/>
        </p:spPr>
        <p:txBody>
          <a:bodyPr wrap="none" rtlCol="0">
            <a:spAutoFit/>
          </a:bodyPr>
          <a:lstStyle/>
          <a:p>
            <a:pPr>
              <a:lnSpc>
                <a:spcPct val="90000"/>
              </a:lnSpc>
            </a:pPr>
            <a:r>
              <a:rPr lang="en-US" sz="1400" dirty="0"/>
              <a:t>[8]</a:t>
            </a:r>
          </a:p>
        </p:txBody>
      </p:sp>
    </p:spTree>
    <p:extLst>
      <p:ext uri="{BB962C8B-B14F-4D97-AF65-F5344CB8AC3E}">
        <p14:creationId xmlns:p14="http://schemas.microsoft.com/office/powerpoint/2010/main" val="3587073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loot boxes Are gambling</a:t>
            </a:r>
          </a:p>
        </p:txBody>
      </p:sp>
      <p:sp>
        <p:nvSpPr>
          <p:cNvPr id="3" name="Content Placeholder 2"/>
          <p:cNvSpPr>
            <a:spLocks noGrp="1"/>
          </p:cNvSpPr>
          <p:nvPr>
            <p:ph sz="half" idx="1"/>
          </p:nvPr>
        </p:nvSpPr>
        <p:spPr/>
        <p:txBody>
          <a:bodyPr/>
          <a:lstStyle/>
          <a:p>
            <a:r>
              <a:rPr lang="en-US" dirty="0"/>
              <a:t>Loot boxes and gambling are similar </a:t>
            </a:r>
          </a:p>
          <a:p>
            <a:pPr lvl="1"/>
            <a:r>
              <a:rPr lang="en-US" dirty="0"/>
              <a:t>Involve money staked on a “future event” [1]</a:t>
            </a:r>
          </a:p>
          <a:p>
            <a:pPr lvl="1"/>
            <a:r>
              <a:rPr lang="en-US" dirty="0"/>
              <a:t>“Result is determined at least partially by chance” [1]</a:t>
            </a:r>
          </a:p>
          <a:p>
            <a:pPr lvl="1"/>
            <a:r>
              <a:rPr lang="en-US" dirty="0"/>
              <a:t>“Require no player skill” [5]</a:t>
            </a:r>
          </a:p>
          <a:p>
            <a:r>
              <a:rPr lang="en-US" dirty="0"/>
              <a:t>Problem Gaming</a:t>
            </a:r>
          </a:p>
          <a:p>
            <a:pPr lvl="1"/>
            <a:r>
              <a:rPr lang="en-US" dirty="0"/>
              <a:t>“a pattern of gambling activity so extreme that it causes an individual to have problems in their personal, family, and vocational life” [1]</a:t>
            </a:r>
          </a:p>
        </p:txBody>
      </p:sp>
      <p:pic>
        <p:nvPicPr>
          <p:cNvPr id="9" name="Content Placeholder 8" descr="Chart&#10;&#10;Description automatically generated">
            <a:extLst>
              <a:ext uri="{FF2B5EF4-FFF2-40B4-BE49-F238E27FC236}">
                <a16:creationId xmlns:a16="http://schemas.microsoft.com/office/drawing/2014/main" id="{F59311D6-6D2F-40E2-846F-9C8812946533}"/>
              </a:ext>
            </a:extLst>
          </p:cNvPr>
          <p:cNvPicPr>
            <a:picLocks noGrp="1" noChangeAspect="1"/>
          </p:cNvPicPr>
          <p:nvPr>
            <p:ph sz="half" idx="2"/>
          </p:nvPr>
        </p:nvPicPr>
        <p:blipFill>
          <a:blip r:embed="rId3"/>
          <a:stretch>
            <a:fillRect/>
          </a:stretch>
        </p:blipFill>
        <p:spPr>
          <a:xfrm>
            <a:off x="4724399" y="1471494"/>
            <a:ext cx="4064493" cy="2734321"/>
          </a:xfrm>
          <a:ln>
            <a:solidFill>
              <a:schemeClr val="bg1"/>
            </a:solidFill>
          </a:ln>
        </p:spPr>
      </p:pic>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k-SK" sz="900" b="0" i="0" u="none" strike="noStrike" kern="1200" cap="none" spc="0" normalizeH="0" baseline="0" noProof="0">
                <a:ln>
                  <a:noFill/>
                </a:ln>
                <a:solidFill>
                  <a:prstClr val="white"/>
                </a:solidFill>
                <a:effectLst/>
                <a:uLnTx/>
                <a:uFillTx/>
                <a:latin typeface="Cambria"/>
                <a:ea typeface="+mn-ea"/>
                <a:cs typeface="+mn-cs"/>
              </a:rPr>
              <a:t>© 2021 Keith A. Pray</a:t>
            </a:r>
            <a:endParaRPr kumimoji="0" lang="en-US" sz="900" b="0" i="0" u="none" strike="noStrike" kern="1200" cap="none" spc="0" normalizeH="0" baseline="0" noProof="0" dirty="0">
              <a:ln>
                <a:noFill/>
              </a:ln>
              <a:solidFill>
                <a:prstClr val="white"/>
              </a:solidFill>
              <a:effectLst/>
              <a:uLnTx/>
              <a:uFillTx/>
              <a:latin typeface="Cambr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A17EAB-8B51-5C40-8776-6683E51FA7A0}" type="slidenum">
              <a:rPr kumimoji="0" lang="en-US" sz="900" b="0" i="0" u="none" strike="noStrike" kern="1200" cap="none" spc="0" normalizeH="0" baseline="0" noProof="0" smtClean="0">
                <a:ln>
                  <a:noFill/>
                </a:ln>
                <a:solidFill>
                  <a:prstClr val="white"/>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prstClr val="white"/>
              </a:solidFill>
              <a:effectLst/>
              <a:uLnTx/>
              <a:uFillTx/>
              <a:latin typeface="Cambria"/>
              <a:ea typeface="+mn-ea"/>
              <a:cs typeface="+mn-cs"/>
            </a:endParaRPr>
          </a:p>
        </p:txBody>
      </p:sp>
      <p:sp>
        <p:nvSpPr>
          <p:cNvPr id="7" name="TextBox 6"/>
          <p:cNvSpPr txBox="1"/>
          <p:nvPr/>
        </p:nvSpPr>
        <p:spPr>
          <a:xfrm>
            <a:off x="6847114" y="372337"/>
            <a:ext cx="2179682"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mbria"/>
                <a:ea typeface="+mn-ea"/>
                <a:cs typeface="+mn-cs"/>
              </a:rPr>
              <a:t>Talia Andrews</a:t>
            </a:r>
          </a:p>
        </p:txBody>
      </p:sp>
      <p:sp>
        <p:nvSpPr>
          <p:cNvPr id="10" name="TextBox 9">
            <a:extLst>
              <a:ext uri="{FF2B5EF4-FFF2-40B4-BE49-F238E27FC236}">
                <a16:creationId xmlns:a16="http://schemas.microsoft.com/office/drawing/2014/main" id="{9EF769C9-B27C-4DCA-A145-6836F5C8FC8A}"/>
              </a:ext>
            </a:extLst>
          </p:cNvPr>
          <p:cNvSpPr txBox="1"/>
          <p:nvPr/>
        </p:nvSpPr>
        <p:spPr>
          <a:xfrm>
            <a:off x="8110074" y="4240468"/>
            <a:ext cx="409086" cy="286232"/>
          </a:xfrm>
          <a:prstGeom prst="rect">
            <a:avLst/>
          </a:prstGeom>
          <a:noFill/>
        </p:spPr>
        <p:txBody>
          <a:bodyPr wrap="none" rtlCol="0">
            <a:spAutoFit/>
          </a:bodyPr>
          <a:lstStyle/>
          <a:p>
            <a:pPr>
              <a:lnSpc>
                <a:spcPct val="90000"/>
              </a:lnSpc>
            </a:pPr>
            <a:r>
              <a:rPr lang="en-US" sz="1400" dirty="0"/>
              <a:t>[1]</a:t>
            </a:r>
          </a:p>
        </p:txBody>
      </p:sp>
    </p:spTree>
    <p:extLst>
      <p:ext uri="{BB962C8B-B14F-4D97-AF65-F5344CB8AC3E}">
        <p14:creationId xmlns:p14="http://schemas.microsoft.com/office/powerpoint/2010/main" val="4232861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loot boxes Are gambling (cont.)</a:t>
            </a:r>
          </a:p>
        </p:txBody>
      </p:sp>
      <p:sp>
        <p:nvSpPr>
          <p:cNvPr id="3" name="Content Placeholder 2"/>
          <p:cNvSpPr>
            <a:spLocks noGrp="1"/>
          </p:cNvSpPr>
          <p:nvPr>
            <p:ph sz="half" idx="1"/>
          </p:nvPr>
        </p:nvSpPr>
        <p:spPr/>
        <p:txBody>
          <a:bodyPr/>
          <a:lstStyle/>
          <a:p>
            <a:r>
              <a:rPr lang="en-US" dirty="0"/>
              <a:t>‘Rise of Kingdoms’ Class Action Lawsuit </a:t>
            </a:r>
          </a:p>
          <a:p>
            <a:pPr lvl="1"/>
            <a:r>
              <a:rPr lang="en-US" dirty="0"/>
              <a:t>Loot boxes: “like a slot machine or a lottery” [5]</a:t>
            </a:r>
          </a:p>
          <a:p>
            <a:pPr lvl="1"/>
            <a:r>
              <a:rPr lang="en-US" dirty="0"/>
              <a:t>Plaintiff “spent more than $8000 purchasing bundles and gems” [5]</a:t>
            </a:r>
          </a:p>
          <a:p>
            <a:r>
              <a:rPr lang="en-US" dirty="0"/>
              <a:t>Class Action Lawsuits Against Google and Apple</a:t>
            </a:r>
          </a:p>
          <a:p>
            <a:pPr lvl="1"/>
            <a:r>
              <a:rPr lang="en-US" dirty="0"/>
              <a:t>Loot boxes in games in their app stores [11]</a:t>
            </a:r>
          </a:p>
          <a:p>
            <a:pPr lvl="1"/>
            <a:r>
              <a:rPr lang="en-US" dirty="0"/>
              <a:t>“illegal slot machines or devices” [11]</a:t>
            </a:r>
          </a:p>
          <a:p>
            <a:pPr lvl="1"/>
            <a:endParaRPr lang="en-US" dirty="0"/>
          </a:p>
          <a:p>
            <a:pPr lvl="1"/>
            <a:endParaRPr lang="en-US" dirty="0"/>
          </a:p>
          <a:p>
            <a:pPr lvl="1"/>
            <a:endParaRPr lang="en-US" dirty="0"/>
          </a:p>
          <a:p>
            <a:pPr lvl="1"/>
            <a:endParaRPr lang="en-US" dirty="0"/>
          </a:p>
          <a:p>
            <a:pPr lvl="1"/>
            <a:endParaRPr lang="en-US" dirty="0"/>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k-SK" sz="900" b="0" i="0" u="none" strike="noStrike" kern="1200" cap="none" spc="0" normalizeH="0" baseline="0" noProof="0">
                <a:ln>
                  <a:noFill/>
                </a:ln>
                <a:solidFill>
                  <a:prstClr val="white"/>
                </a:solidFill>
                <a:effectLst/>
                <a:uLnTx/>
                <a:uFillTx/>
                <a:latin typeface="Cambria"/>
                <a:ea typeface="+mn-ea"/>
                <a:cs typeface="+mn-cs"/>
              </a:rPr>
              <a:t>© 2021 Keith A. Pray</a:t>
            </a:r>
            <a:endParaRPr kumimoji="0" lang="en-US" sz="900" b="0" i="0" u="none" strike="noStrike" kern="1200" cap="none" spc="0" normalizeH="0" baseline="0" noProof="0" dirty="0">
              <a:ln>
                <a:noFill/>
              </a:ln>
              <a:solidFill>
                <a:prstClr val="white"/>
              </a:solidFill>
              <a:effectLst/>
              <a:uLnTx/>
              <a:uFillTx/>
              <a:latin typeface="Cambr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A17EAB-8B51-5C40-8776-6683E51FA7A0}" type="slidenum">
              <a:rPr kumimoji="0" lang="en-US" sz="900" b="0" i="0" u="none" strike="noStrike" kern="1200" cap="none" spc="0" normalizeH="0" baseline="0" noProof="0" smtClean="0">
                <a:ln>
                  <a:noFill/>
                </a:ln>
                <a:solidFill>
                  <a:prstClr val="white"/>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prstClr val="white"/>
              </a:solidFill>
              <a:effectLst/>
              <a:uLnTx/>
              <a:uFillTx/>
              <a:latin typeface="Cambria"/>
              <a:ea typeface="+mn-ea"/>
              <a:cs typeface="+mn-cs"/>
            </a:endParaRPr>
          </a:p>
        </p:txBody>
      </p:sp>
      <p:sp>
        <p:nvSpPr>
          <p:cNvPr id="7" name="TextBox 6"/>
          <p:cNvSpPr txBox="1"/>
          <p:nvPr/>
        </p:nvSpPr>
        <p:spPr>
          <a:xfrm>
            <a:off x="6847114" y="372337"/>
            <a:ext cx="2179682" cy="307777"/>
          </a:xfrm>
          <a:prstGeom prst="rect">
            <a:avLst/>
          </a:prstGeom>
          <a:noFill/>
        </p:spPr>
        <p:txBody>
          <a:bodyPr wrap="square" rtlCol="0">
            <a:spAutoFit/>
          </a:bodyPr>
          <a:lstStyle/>
          <a:p>
            <a:pPr algn="r">
              <a:defRPr/>
            </a:pPr>
            <a:r>
              <a:rPr lang="en-US" sz="1400" dirty="0">
                <a:solidFill>
                  <a:prstClr val="white"/>
                </a:solidFill>
                <a:latin typeface="Cambria"/>
              </a:rPr>
              <a:t>Talia Andrews</a:t>
            </a:r>
            <a:endParaRPr kumimoji="0" lang="en-US" sz="1400" b="0" i="0" u="none" strike="noStrike" kern="1200" cap="none" spc="0" normalizeH="0" baseline="0" noProof="0" dirty="0">
              <a:ln>
                <a:noFill/>
              </a:ln>
              <a:solidFill>
                <a:prstClr val="white"/>
              </a:solidFill>
              <a:effectLst/>
              <a:uLnTx/>
              <a:uFillTx/>
              <a:latin typeface="Cambria"/>
              <a:ea typeface="+mn-ea"/>
              <a:cs typeface="+mn-cs"/>
            </a:endParaRPr>
          </a:p>
        </p:txBody>
      </p:sp>
      <p:pic>
        <p:nvPicPr>
          <p:cNvPr id="13" name="Content Placeholder 12" descr="Graphical user interface, website&#10;&#10;Description automatically generated">
            <a:extLst>
              <a:ext uri="{FF2B5EF4-FFF2-40B4-BE49-F238E27FC236}">
                <a16:creationId xmlns:a16="http://schemas.microsoft.com/office/drawing/2014/main" id="{1E764712-F7A4-438E-BA34-BB4F5C05D432}"/>
              </a:ext>
            </a:extLst>
          </p:cNvPr>
          <p:cNvPicPr>
            <a:picLocks noGrp="1" noChangeAspect="1"/>
          </p:cNvPicPr>
          <p:nvPr>
            <p:ph sz="half" idx="2"/>
          </p:nvPr>
        </p:nvPicPr>
        <p:blipFill>
          <a:blip r:embed="rId3"/>
          <a:stretch>
            <a:fillRect/>
          </a:stretch>
        </p:blipFill>
        <p:spPr>
          <a:xfrm>
            <a:off x="4724400" y="1979337"/>
            <a:ext cx="3733800" cy="2099225"/>
          </a:xfrm>
        </p:spPr>
      </p:pic>
      <p:sp>
        <p:nvSpPr>
          <p:cNvPr id="16" name="TextBox 15">
            <a:extLst>
              <a:ext uri="{FF2B5EF4-FFF2-40B4-BE49-F238E27FC236}">
                <a16:creationId xmlns:a16="http://schemas.microsoft.com/office/drawing/2014/main" id="{62993196-F686-475A-9C46-BA372F70A03A}"/>
              </a:ext>
            </a:extLst>
          </p:cNvPr>
          <p:cNvSpPr txBox="1"/>
          <p:nvPr/>
        </p:nvSpPr>
        <p:spPr>
          <a:xfrm>
            <a:off x="8110074" y="4240468"/>
            <a:ext cx="508473" cy="286232"/>
          </a:xfrm>
          <a:prstGeom prst="rect">
            <a:avLst/>
          </a:prstGeom>
          <a:noFill/>
        </p:spPr>
        <p:txBody>
          <a:bodyPr wrap="none" rtlCol="0">
            <a:spAutoFit/>
          </a:bodyPr>
          <a:lstStyle/>
          <a:p>
            <a:pPr>
              <a:lnSpc>
                <a:spcPct val="90000"/>
              </a:lnSpc>
            </a:pPr>
            <a:r>
              <a:rPr lang="en-US" sz="1400" dirty="0"/>
              <a:t>[12]</a:t>
            </a:r>
          </a:p>
        </p:txBody>
      </p:sp>
    </p:spTree>
    <p:extLst>
      <p:ext uri="{BB962C8B-B14F-4D97-AF65-F5344CB8AC3E}">
        <p14:creationId xmlns:p14="http://schemas.microsoft.com/office/powerpoint/2010/main" val="1795071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loot boxes Are gambling (cont.)</a:t>
            </a:r>
          </a:p>
        </p:txBody>
      </p:sp>
      <p:sp>
        <p:nvSpPr>
          <p:cNvPr id="3" name="Content Placeholder 2"/>
          <p:cNvSpPr>
            <a:spLocks noGrp="1"/>
          </p:cNvSpPr>
          <p:nvPr>
            <p:ph sz="half" idx="1"/>
          </p:nvPr>
        </p:nvSpPr>
        <p:spPr/>
        <p:txBody>
          <a:bodyPr/>
          <a:lstStyle/>
          <a:p>
            <a:r>
              <a:rPr lang="en-US" dirty="0"/>
              <a:t>Laws in European countries </a:t>
            </a:r>
          </a:p>
          <a:p>
            <a:pPr lvl="1"/>
            <a:r>
              <a:rPr lang="en-US" dirty="0"/>
              <a:t>Belgium: banned some loot boxes [1]</a:t>
            </a:r>
          </a:p>
          <a:p>
            <a:pPr lvl="1"/>
            <a:r>
              <a:rPr lang="en-US" dirty="0"/>
              <a:t>France: loot boxes not gambling [1]</a:t>
            </a:r>
          </a:p>
          <a:p>
            <a:pPr lvl="1"/>
            <a:r>
              <a:rPr lang="en-US" dirty="0"/>
              <a:t>Tied definition to value of items </a:t>
            </a:r>
          </a:p>
          <a:p>
            <a:r>
              <a:rPr lang="en-US" dirty="0"/>
              <a:t>Gambling is a behavior </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k-SK" sz="900" b="0" i="0" u="none" strike="noStrike" kern="1200" cap="none" spc="0" normalizeH="0" baseline="0" noProof="0">
                <a:ln>
                  <a:noFill/>
                </a:ln>
                <a:solidFill>
                  <a:prstClr val="white"/>
                </a:solidFill>
                <a:effectLst/>
                <a:uLnTx/>
                <a:uFillTx/>
                <a:latin typeface="Cambria"/>
                <a:ea typeface="+mn-ea"/>
                <a:cs typeface="+mn-cs"/>
              </a:rPr>
              <a:t>© 2021 Keith A. Pray</a:t>
            </a:r>
            <a:endParaRPr kumimoji="0" lang="en-US" sz="900" b="0" i="0" u="none" strike="noStrike" kern="1200" cap="none" spc="0" normalizeH="0" baseline="0" noProof="0" dirty="0">
              <a:ln>
                <a:noFill/>
              </a:ln>
              <a:solidFill>
                <a:prstClr val="white"/>
              </a:solidFill>
              <a:effectLst/>
              <a:uLnTx/>
              <a:uFillTx/>
              <a:latin typeface="Cambr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A17EAB-8B51-5C40-8776-6683E51FA7A0}" type="slidenum">
              <a:rPr kumimoji="0" lang="en-US" sz="900" b="0" i="0" u="none" strike="noStrike" kern="1200" cap="none" spc="0" normalizeH="0" baseline="0" noProof="0" smtClean="0">
                <a:ln>
                  <a:noFill/>
                </a:ln>
                <a:solidFill>
                  <a:prstClr val="white"/>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prstClr val="white"/>
              </a:solidFill>
              <a:effectLst/>
              <a:uLnTx/>
              <a:uFillTx/>
              <a:latin typeface="Cambria"/>
              <a:ea typeface="+mn-ea"/>
              <a:cs typeface="+mn-cs"/>
            </a:endParaRPr>
          </a:p>
        </p:txBody>
      </p:sp>
      <p:sp>
        <p:nvSpPr>
          <p:cNvPr id="7" name="TextBox 6"/>
          <p:cNvSpPr txBox="1"/>
          <p:nvPr/>
        </p:nvSpPr>
        <p:spPr>
          <a:xfrm>
            <a:off x="6847114" y="372337"/>
            <a:ext cx="2179682" cy="307777"/>
          </a:xfrm>
          <a:prstGeom prst="rect">
            <a:avLst/>
          </a:prstGeom>
          <a:noFill/>
        </p:spPr>
        <p:txBody>
          <a:bodyPr wrap="square" rtlCol="0">
            <a:spAutoFit/>
          </a:bodyPr>
          <a:lstStyle/>
          <a:p>
            <a:pPr algn="r">
              <a:defRPr/>
            </a:pPr>
            <a:r>
              <a:rPr lang="en-US" sz="1400" dirty="0">
                <a:solidFill>
                  <a:prstClr val="white"/>
                </a:solidFill>
                <a:latin typeface="Cambria"/>
              </a:rPr>
              <a:t>Talia Andrews</a:t>
            </a:r>
            <a:endParaRPr kumimoji="0" lang="en-US" sz="1400" b="0" i="0" u="none" strike="noStrike" kern="1200" cap="none" spc="0" normalizeH="0" baseline="0" noProof="0" dirty="0">
              <a:ln>
                <a:noFill/>
              </a:ln>
              <a:solidFill>
                <a:prstClr val="white"/>
              </a:solidFill>
              <a:effectLst/>
              <a:uLnTx/>
              <a:uFillTx/>
              <a:latin typeface="Cambria"/>
              <a:ea typeface="+mn-ea"/>
              <a:cs typeface="+mn-cs"/>
            </a:endParaRPr>
          </a:p>
        </p:txBody>
      </p:sp>
      <p:sp>
        <p:nvSpPr>
          <p:cNvPr id="9" name="Content Placeholder 8">
            <a:extLst>
              <a:ext uri="{FF2B5EF4-FFF2-40B4-BE49-F238E27FC236}">
                <a16:creationId xmlns:a16="http://schemas.microsoft.com/office/drawing/2014/main" id="{4604204C-130E-4BD0-8208-29C2BD54FF8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663380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Regulating loot boxes</a:t>
            </a:r>
          </a:p>
        </p:txBody>
      </p:sp>
      <p:sp>
        <p:nvSpPr>
          <p:cNvPr id="3" name="Content Placeholder 2"/>
          <p:cNvSpPr>
            <a:spLocks noGrp="1"/>
          </p:cNvSpPr>
          <p:nvPr>
            <p:ph sz="half" idx="1"/>
          </p:nvPr>
        </p:nvSpPr>
        <p:spPr/>
        <p:txBody>
          <a:bodyPr>
            <a:normAutofit lnSpcReduction="10000"/>
          </a:bodyPr>
          <a:lstStyle/>
          <a:p>
            <a:r>
              <a:rPr lang="en-US" dirty="0"/>
              <a:t>Gambling prohibited (for children)</a:t>
            </a:r>
          </a:p>
          <a:p>
            <a:pPr lvl="1"/>
            <a:r>
              <a:rPr lang="en-US" dirty="0"/>
              <a:t>Ban on loot boxes and “pay-to-win microtransactions” (S.1629) [3]</a:t>
            </a:r>
          </a:p>
          <a:p>
            <a:r>
              <a:rPr lang="en-US" dirty="0"/>
              <a:t>Gambling is regulated (for adults)</a:t>
            </a:r>
          </a:p>
          <a:p>
            <a:pPr lvl="1"/>
            <a:r>
              <a:rPr lang="en-US" dirty="0"/>
              <a:t>Licensing requirements</a:t>
            </a:r>
          </a:p>
          <a:p>
            <a:pPr lvl="1"/>
            <a:r>
              <a:rPr lang="en-US" dirty="0"/>
              <a:t>“Responsible gaming” practices: [4]</a:t>
            </a:r>
          </a:p>
          <a:p>
            <a:pPr lvl="2"/>
            <a:r>
              <a:rPr lang="en-US" dirty="0"/>
              <a:t>Employee training</a:t>
            </a:r>
          </a:p>
          <a:p>
            <a:pPr lvl="2"/>
            <a:r>
              <a:rPr lang="en-US" dirty="0"/>
              <a:t>Self-exclusion programs</a:t>
            </a:r>
          </a:p>
          <a:p>
            <a:pPr lvl="2"/>
            <a:r>
              <a:rPr lang="en-US" dirty="0"/>
              <a:t>Property signage</a:t>
            </a:r>
          </a:p>
          <a:p>
            <a:pPr lvl="2"/>
            <a:r>
              <a:rPr lang="en-US" dirty="0"/>
              <a:t>Advertising restrictions</a:t>
            </a:r>
          </a:p>
          <a:p>
            <a:r>
              <a:rPr lang="en-US" dirty="0"/>
              <a:t>Applied to mobile/online games</a:t>
            </a:r>
          </a:p>
          <a:p>
            <a:endParaRPr lang="en-US" dirty="0"/>
          </a:p>
          <a:p>
            <a:pPr lvl="1"/>
            <a:endParaRPr lang="en-US" dirty="0"/>
          </a:p>
        </p:txBody>
      </p:sp>
      <p:pic>
        <p:nvPicPr>
          <p:cNvPr id="11" name="Content Placeholder 10" descr="Graphical user interface, application&#10;&#10;Description automatically generated">
            <a:extLst>
              <a:ext uri="{FF2B5EF4-FFF2-40B4-BE49-F238E27FC236}">
                <a16:creationId xmlns:a16="http://schemas.microsoft.com/office/drawing/2014/main" id="{F4A55BC6-E36E-4865-9B93-442CD3FD7683}"/>
              </a:ext>
            </a:extLst>
          </p:cNvPr>
          <p:cNvPicPr>
            <a:picLocks noGrp="1" noChangeAspect="1"/>
          </p:cNvPicPr>
          <p:nvPr>
            <p:ph sz="half" idx="2"/>
          </p:nvPr>
        </p:nvPicPr>
        <p:blipFill>
          <a:blip r:embed="rId3"/>
          <a:stretch>
            <a:fillRect/>
          </a:stretch>
        </p:blipFill>
        <p:spPr>
          <a:xfrm>
            <a:off x="4724400" y="2404540"/>
            <a:ext cx="3733800" cy="1248819"/>
          </a:xfrm>
          <a:ln>
            <a:solidFill>
              <a:schemeClr val="bg1"/>
            </a:solidFill>
          </a:ln>
        </p:spPr>
      </p:pic>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k-SK" sz="900" b="0" i="0" u="none" strike="noStrike" kern="1200" cap="none" spc="0" normalizeH="0" baseline="0" noProof="0" dirty="0">
                <a:ln>
                  <a:noFill/>
                </a:ln>
                <a:solidFill>
                  <a:prstClr val="white"/>
                </a:solidFill>
                <a:effectLst/>
                <a:uLnTx/>
                <a:uFillTx/>
                <a:latin typeface="Cambria"/>
                <a:ea typeface="+mn-ea"/>
                <a:cs typeface="+mn-cs"/>
              </a:rPr>
              <a:t>© 2021 Keith A. Pray</a:t>
            </a:r>
            <a:endParaRPr kumimoji="0" lang="en-US" sz="900" b="0" i="0" u="none" strike="noStrike" kern="1200" cap="none" spc="0" normalizeH="0" baseline="0" noProof="0" dirty="0">
              <a:ln>
                <a:noFill/>
              </a:ln>
              <a:solidFill>
                <a:prstClr val="white"/>
              </a:solidFill>
              <a:effectLst/>
              <a:uLnTx/>
              <a:uFillTx/>
              <a:latin typeface="Cambr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A17EAB-8B51-5C40-8776-6683E51FA7A0}" type="slidenum">
              <a:rPr kumimoji="0" lang="en-US" sz="900" b="0" i="0" u="none" strike="noStrike" kern="1200" cap="none" spc="0" normalizeH="0" baseline="0" noProof="0" smtClean="0">
                <a:ln>
                  <a:noFill/>
                </a:ln>
                <a:solidFill>
                  <a:prstClr val="white"/>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prstClr val="white"/>
              </a:solidFill>
              <a:effectLst/>
              <a:uLnTx/>
              <a:uFillTx/>
              <a:latin typeface="Cambria"/>
              <a:ea typeface="+mn-ea"/>
              <a:cs typeface="+mn-cs"/>
            </a:endParaRPr>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prstClr val="white"/>
                </a:solidFill>
                <a:latin typeface="Cambria"/>
              </a:rPr>
              <a:t>Talia Andrews</a:t>
            </a:r>
            <a:endParaRPr kumimoji="0" lang="en-US" sz="1400" b="0" i="0" u="none" strike="noStrike" kern="1200" cap="none" spc="0" normalizeH="0" baseline="0" noProof="0" dirty="0">
              <a:ln>
                <a:noFill/>
              </a:ln>
              <a:solidFill>
                <a:prstClr val="white"/>
              </a:solidFill>
              <a:effectLst/>
              <a:uLnTx/>
              <a:uFillTx/>
              <a:latin typeface="Cambria"/>
              <a:ea typeface="+mn-ea"/>
              <a:cs typeface="+mn-cs"/>
            </a:endParaRPr>
          </a:p>
        </p:txBody>
      </p:sp>
      <p:sp>
        <p:nvSpPr>
          <p:cNvPr id="12" name="TextBox 11">
            <a:extLst>
              <a:ext uri="{FF2B5EF4-FFF2-40B4-BE49-F238E27FC236}">
                <a16:creationId xmlns:a16="http://schemas.microsoft.com/office/drawing/2014/main" id="{28B0FB02-D259-4C5F-998F-0EF138846845}"/>
              </a:ext>
            </a:extLst>
          </p:cNvPr>
          <p:cNvSpPr txBox="1"/>
          <p:nvPr/>
        </p:nvSpPr>
        <p:spPr>
          <a:xfrm>
            <a:off x="8044527" y="3752196"/>
            <a:ext cx="508473" cy="286232"/>
          </a:xfrm>
          <a:prstGeom prst="rect">
            <a:avLst/>
          </a:prstGeom>
          <a:noFill/>
        </p:spPr>
        <p:txBody>
          <a:bodyPr wrap="none" rtlCol="0">
            <a:spAutoFit/>
          </a:bodyPr>
          <a:lstStyle/>
          <a:p>
            <a:pPr>
              <a:lnSpc>
                <a:spcPct val="90000"/>
              </a:lnSpc>
            </a:pPr>
            <a:r>
              <a:rPr lang="en-US" sz="1400" dirty="0"/>
              <a:t>[10]</a:t>
            </a:r>
          </a:p>
        </p:txBody>
      </p:sp>
    </p:spTree>
    <p:extLst>
      <p:ext uri="{BB962C8B-B14F-4D97-AF65-F5344CB8AC3E}">
        <p14:creationId xmlns:p14="http://schemas.microsoft.com/office/powerpoint/2010/main" val="446104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40000" lnSpcReduction="20000"/>
          </a:bodyPr>
          <a:lstStyle/>
          <a:p>
            <a:pPr marL="0" indent="0">
              <a:buNone/>
            </a:pPr>
            <a:r>
              <a:rPr lang="en-US" dirty="0"/>
              <a:t>[1] David </a:t>
            </a:r>
            <a:r>
              <a:rPr lang="en-US" dirty="0" err="1"/>
              <a:t>Zendle</a:t>
            </a:r>
            <a:r>
              <a:rPr lang="en-US" dirty="0"/>
              <a:t>, Paul Cairns. “Video game loot boxes are linked to problem gambling: Results of a large-scale survey,” </a:t>
            </a:r>
            <a:r>
              <a:rPr lang="en-US" dirty="0" err="1"/>
              <a:t>PLoS</a:t>
            </a:r>
            <a:r>
              <a:rPr lang="en-US" dirty="0"/>
              <a:t> One, November 2018. (9/19/21)</a:t>
            </a:r>
          </a:p>
          <a:p>
            <a:pPr marL="0" indent="0">
              <a:buNone/>
            </a:pPr>
            <a:r>
              <a:rPr lang="en-US" dirty="0"/>
              <a:t>[2] Daniel King, Paul </a:t>
            </a:r>
            <a:r>
              <a:rPr lang="en-US" dirty="0" err="1"/>
              <a:t>Delfabbrro</a:t>
            </a:r>
            <a:r>
              <a:rPr lang="en-US" dirty="0"/>
              <a:t>, Sally </a:t>
            </a:r>
            <a:r>
              <a:rPr lang="en-US" dirty="0" err="1"/>
              <a:t>Gainsbury</a:t>
            </a:r>
            <a:r>
              <a:rPr lang="en-US" dirty="0"/>
              <a:t>, Michael Dreier, Nancy Greer, Joel </a:t>
            </a:r>
            <a:r>
              <a:rPr lang="en-US" dirty="0" err="1"/>
              <a:t>Billieux</a:t>
            </a:r>
            <a:r>
              <a:rPr lang="en-US" dirty="0"/>
              <a:t>. “Unfair play? Video games as exploitative monetized services: An examination of game patents from a consumer protection perspective,” Computers in Human Behavior, December 2019. (9/19/2021)</a:t>
            </a:r>
          </a:p>
          <a:p>
            <a:pPr marL="0" indent="0">
              <a:buNone/>
            </a:pPr>
            <a:r>
              <a:rPr lang="en-US" dirty="0"/>
              <a:t>[3] “S.1629 – A bill to regulate certain pay-to-win microtransactions and sales of loot boxes in interactive digital entertainment products, and for other purposes,” Congress.gov, May 23 2019. </a:t>
            </a:r>
            <a:r>
              <a:rPr lang="en-US" dirty="0">
                <a:hlinkClick r:id="rId2"/>
              </a:rPr>
              <a:t>https://www.congress.gov/bill/116th-congress/senate-bill/1629/text</a:t>
            </a:r>
            <a:r>
              <a:rPr lang="en-US" dirty="0"/>
              <a:t> (9/19/2021)</a:t>
            </a:r>
          </a:p>
          <a:p>
            <a:pPr marL="0" indent="0">
              <a:buNone/>
            </a:pPr>
            <a:r>
              <a:rPr lang="en-US" dirty="0"/>
              <a:t>[4] ] “Responsible Gaming: Regulations &amp; Statutes,” American Gaming Association, September 17, 2019. </a:t>
            </a:r>
            <a:r>
              <a:rPr lang="en-US" dirty="0">
                <a:hlinkClick r:id="rId3"/>
              </a:rPr>
              <a:t>https://www.americangaming.org/resources/responsible-gaming-regulations-statutes-2/</a:t>
            </a:r>
            <a:r>
              <a:rPr lang="en-US" dirty="0"/>
              <a:t>  (9/19/2021)</a:t>
            </a:r>
          </a:p>
          <a:p>
            <a:pPr marL="0" indent="0">
              <a:buNone/>
            </a:pPr>
            <a:r>
              <a:rPr lang="en-US" dirty="0"/>
              <a:t>[5] </a:t>
            </a:r>
            <a:r>
              <a:rPr lang="en-US" dirty="0" err="1"/>
              <a:t>Corrado</a:t>
            </a:r>
            <a:r>
              <a:rPr lang="en-US" dirty="0"/>
              <a:t> </a:t>
            </a:r>
            <a:r>
              <a:rPr lang="en-US" dirty="0" err="1"/>
              <a:t>Rizzi</a:t>
            </a:r>
            <a:r>
              <a:rPr lang="en-US" dirty="0"/>
              <a:t>, “California Class Action Says In-Game Loot Boxes in ‘Rise of Kingdoms’ Equate to Illegal Gambling,” ClassAction.org, December 18 2019. </a:t>
            </a:r>
            <a:r>
              <a:rPr lang="en-US" dirty="0">
                <a:hlinkClick r:id="rId4"/>
              </a:rPr>
              <a:t>https://www.classaction.org/news/california-class-action-says-in-game-loot-boxes-in-rise-of-kingdoms-equate-to-illegal-gambling</a:t>
            </a:r>
            <a:r>
              <a:rPr lang="en-US" dirty="0"/>
              <a:t>  (9/19/2021) </a:t>
            </a:r>
          </a:p>
          <a:p>
            <a:pPr marL="0" indent="0">
              <a:buNone/>
            </a:pPr>
            <a:r>
              <a:rPr lang="en-US" dirty="0"/>
              <a:t>[6] Gabe </a:t>
            </a:r>
            <a:r>
              <a:rPr lang="en-US" dirty="0" err="1"/>
              <a:t>Duverge</a:t>
            </a:r>
            <a:r>
              <a:rPr lang="en-US" dirty="0"/>
              <a:t>, “Insert More Coins: The Psychology Behind Microtransactions,” Touro University Worldwide, February 25 2016. </a:t>
            </a:r>
            <a:r>
              <a:rPr lang="en-US" dirty="0">
                <a:hlinkClick r:id="rId5"/>
              </a:rPr>
              <a:t>https://www.tuw.edu/psychology/psychology-behind-microtransactions/</a:t>
            </a:r>
            <a:r>
              <a:rPr lang="en-US" dirty="0"/>
              <a:t>  (9/20/2021)</a:t>
            </a:r>
          </a:p>
          <a:p>
            <a:pPr marL="0" indent="0">
              <a:buNone/>
            </a:pPr>
            <a:r>
              <a:rPr lang="en-US" dirty="0"/>
              <a:t>[7] Prateek Agarwal, “Microtransactions in Video Games,” Intelligent Economist, November 19 2017. </a:t>
            </a:r>
            <a:r>
              <a:rPr lang="en-US" dirty="0">
                <a:hlinkClick r:id="rId6"/>
              </a:rPr>
              <a:t>https://www.intelligenteconomist.com/microtransactions/</a:t>
            </a:r>
            <a:r>
              <a:rPr lang="en-US" dirty="0"/>
              <a:t>  (9/20/2021)</a:t>
            </a:r>
          </a:p>
          <a:p>
            <a:pPr marL="0" indent="0">
              <a:buNone/>
            </a:pPr>
            <a:r>
              <a:rPr lang="en-US" dirty="0"/>
              <a:t>[8] Matt Fernandez, “’Star Wars’ Video Game Microtransactions Ignite Controversy,” Variety, November 23 2017. </a:t>
            </a:r>
            <a:r>
              <a:rPr lang="en-US" dirty="0">
                <a:hlinkClick r:id="rId7"/>
              </a:rPr>
              <a:t>https://variety.com/2017/digital/news/star-wars-video-game-controversy-microtransaction-loot-box-1202621913/</a:t>
            </a:r>
            <a:r>
              <a:rPr lang="en-US" dirty="0"/>
              <a:t>  (9/20/2021)</a:t>
            </a:r>
          </a:p>
          <a:p>
            <a:pPr marL="0" indent="0">
              <a:buNone/>
            </a:pPr>
            <a:r>
              <a:rPr lang="en-US" dirty="0"/>
              <a:t>[9] Ben Gilbert, “’We got it wrong’: EA exec apologizes for ‘Star Wars’ loot box fiasco, promises to ‘be better,’” Business Insider, April 17 2008. </a:t>
            </a:r>
            <a:r>
              <a:rPr lang="en-US" dirty="0">
                <a:hlinkClick r:id="rId8"/>
              </a:rPr>
              <a:t>https://www.businessinsider.com/star-wars-battlefront-2-ea-apologizes-for-loot-box-fiasco-2018-4</a:t>
            </a:r>
            <a:r>
              <a:rPr lang="en-US" dirty="0"/>
              <a:t>  (9/20/2021)</a:t>
            </a:r>
          </a:p>
          <a:p>
            <a:pPr marL="0" indent="0">
              <a:buNone/>
            </a:pPr>
            <a:r>
              <a:rPr lang="en-US" dirty="0"/>
              <a:t>[10] “Gamble Responsibly,” </a:t>
            </a:r>
            <a:r>
              <a:rPr lang="en-US" dirty="0" err="1"/>
              <a:t>PokerWand</a:t>
            </a:r>
            <a:r>
              <a:rPr lang="en-US" dirty="0"/>
              <a:t>, September 13, 2021. </a:t>
            </a:r>
            <a:r>
              <a:rPr lang="en-US" dirty="0">
                <a:hlinkClick r:id="rId9"/>
              </a:rPr>
              <a:t>https://pokerwand.com/gamble-responsibly</a:t>
            </a:r>
            <a:r>
              <a:rPr lang="en-US" dirty="0"/>
              <a:t> / (9/21/2021) </a:t>
            </a:r>
          </a:p>
          <a:p>
            <a:pPr marL="0" indent="0">
              <a:buNone/>
            </a:pPr>
            <a:endParaRPr lang="en-US" dirty="0"/>
          </a:p>
        </p:txBody>
      </p:sp>
      <p:sp>
        <p:nvSpPr>
          <p:cNvPr id="4" name="Footer Placeholder 3"/>
          <p:cNvSpPr>
            <a:spLocks noGrp="1"/>
          </p:cNvSpPr>
          <p:nvPr>
            <p:ph type="ftr" sz="quarter" idx="11"/>
          </p:nvPr>
        </p:nvSpPr>
        <p:spPr/>
        <p:txBody>
          <a:bodyPr/>
          <a:lstStyle/>
          <a:p>
            <a:r>
              <a:rPr lang="sk-SK" dirty="0"/>
              <a:t>© 2021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Talia Andrews</a:t>
            </a:r>
            <a:endParaRPr lang="en-US" sz="1400" dirty="0">
              <a:solidFill>
                <a:schemeClr val="tx1"/>
              </a:solidFill>
              <a:latin typeface="+mj-lt"/>
            </a:endParaRPr>
          </a:p>
        </p:txBody>
      </p:sp>
    </p:spTree>
    <p:extLst>
      <p:ext uri="{BB962C8B-B14F-4D97-AF65-F5344CB8AC3E}">
        <p14:creationId xmlns:p14="http://schemas.microsoft.com/office/powerpoint/2010/main" val="55822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a:bodyPr>
          <a:lstStyle/>
          <a:p>
            <a:pPr marL="0" indent="0">
              <a:buNone/>
            </a:pPr>
            <a:r>
              <a:rPr lang="en-US" sz="1600" dirty="0"/>
              <a:t>[11] Bill Chang, “Pair of Class Action Lawsuits Filed Against Google and Apple Over Loot Boxes,” Game Changers, June 15 2020. </a:t>
            </a:r>
            <a:r>
              <a:rPr lang="en-US" sz="1600" dirty="0">
                <a:hlinkClick r:id="rId2"/>
              </a:rPr>
              <a:t>https://www.gamechangerslaw.com/blog/pair-of-class-action-lawsuits-filed-against-google-and-apple-over-loot-boxes</a:t>
            </a:r>
            <a:r>
              <a:rPr lang="en-US" sz="1600" dirty="0"/>
              <a:t> (9/21/2021)</a:t>
            </a:r>
          </a:p>
          <a:p>
            <a:pPr marL="0" indent="0">
              <a:buNone/>
            </a:pPr>
            <a:r>
              <a:rPr lang="en-US" sz="1600" dirty="0"/>
              <a:t>[12] </a:t>
            </a:r>
            <a:r>
              <a:rPr lang="en-US" sz="1600" dirty="0" err="1"/>
              <a:t>Silvija</a:t>
            </a:r>
            <a:r>
              <a:rPr lang="en-US" sz="1600" dirty="0"/>
              <a:t>, “Rise of Kingdoms Monetization Strategy: How It Became a $1.15B Game,” </a:t>
            </a:r>
            <a:r>
              <a:rPr lang="en-US" sz="1600" dirty="0" err="1"/>
              <a:t>Udonis.blog</a:t>
            </a:r>
            <a:r>
              <a:rPr lang="en-US" sz="1600" dirty="0"/>
              <a:t>, July 1 2021. </a:t>
            </a:r>
            <a:r>
              <a:rPr lang="en-US" sz="1600" dirty="0">
                <a:hlinkClick r:id="rId3"/>
              </a:rPr>
              <a:t>https://www.blog.udonis.co/mobile-marketing/mobile-games/rise-of-kingdoms-monetization</a:t>
            </a:r>
            <a:r>
              <a:rPr lang="en-US" sz="1600" dirty="0"/>
              <a:t> (9/21/2021) {Image}</a:t>
            </a:r>
            <a:endParaRPr lang="en-US" dirty="0"/>
          </a:p>
        </p:txBody>
      </p:sp>
      <p:sp>
        <p:nvSpPr>
          <p:cNvPr id="4" name="Footer Placeholder 3"/>
          <p:cNvSpPr>
            <a:spLocks noGrp="1"/>
          </p:cNvSpPr>
          <p:nvPr>
            <p:ph type="ftr" sz="quarter" idx="11"/>
          </p:nvPr>
        </p:nvSpPr>
        <p:spPr/>
        <p:txBody>
          <a:bodyPr/>
          <a:lstStyle/>
          <a:p>
            <a:r>
              <a:rPr lang="sk-SK" dirty="0"/>
              <a:t>© 2021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Talia Andrews</a:t>
            </a:r>
            <a:endParaRPr lang="en-US" sz="1400" dirty="0">
              <a:solidFill>
                <a:schemeClr val="tx1"/>
              </a:solidFill>
              <a:latin typeface="+mj-lt"/>
            </a:endParaRPr>
          </a:p>
        </p:txBody>
      </p:sp>
    </p:spTree>
    <p:extLst>
      <p:ext uri="{BB962C8B-B14F-4D97-AF65-F5344CB8AC3E}">
        <p14:creationId xmlns:p14="http://schemas.microsoft.com/office/powerpoint/2010/main" val="3577472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87037" y="1165514"/>
            <a:ext cx="3566636" cy="3352800"/>
          </a:xfrm>
        </p:spPr>
        <p:txBody>
          <a:bodyPr>
            <a:normAutofit/>
          </a:bodyPr>
          <a:lstStyle/>
          <a:p>
            <a:r>
              <a:rPr lang="en-US" dirty="0"/>
              <a:t>Use supporting data in counter point and rebuttal</a:t>
            </a:r>
          </a:p>
          <a:p>
            <a:r>
              <a:rPr lang="en-US" dirty="0"/>
              <a:t>Try reading paper out loud to yourself to catch typos and grammatical errors</a:t>
            </a:r>
          </a:p>
          <a:p>
            <a:r>
              <a:rPr lang="en-US" dirty="0"/>
              <a:t>http://</a:t>
            </a:r>
            <a:r>
              <a:rPr lang="en-US" dirty="0" err="1"/>
              <a:t>socialimps.keithpray.net</a:t>
            </a:r>
            <a:r>
              <a:rPr lang="en-US" dirty="0"/>
              <a:t>/assignments/paper-guidelines/</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6" name="Picture 5">
            <a:extLst>
              <a:ext uri="{FF2B5EF4-FFF2-40B4-BE49-F238E27FC236}">
                <a16:creationId xmlns:a16="http://schemas.microsoft.com/office/drawing/2014/main" id="{7A1C5ECF-58B0-1B4C-B1EE-87198B8D9754}"/>
              </a:ext>
            </a:extLst>
          </p:cNvPr>
          <p:cNvPicPr>
            <a:picLocks noChangeAspect="1"/>
          </p:cNvPicPr>
          <p:nvPr/>
        </p:nvPicPr>
        <p:blipFill>
          <a:blip r:embed="rId3"/>
          <a:stretch>
            <a:fillRect/>
          </a:stretch>
        </p:blipFill>
        <p:spPr>
          <a:xfrm>
            <a:off x="3753673" y="326294"/>
            <a:ext cx="5390327" cy="4670901"/>
          </a:xfrm>
          <a:prstGeom prst="rect">
            <a:avLst/>
          </a:prstGeom>
        </p:spPr>
      </p:pic>
    </p:spTree>
    <p:extLst>
      <p:ext uri="{BB962C8B-B14F-4D97-AF65-F5344CB8AC3E}">
        <p14:creationId xmlns:p14="http://schemas.microsoft.com/office/powerpoint/2010/main" val="1850628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Under the robotic Knife </a:t>
            </a:r>
            <a:br>
              <a:rPr lang="en-US" dirty="0"/>
            </a:br>
            <a:r>
              <a:rPr lang="en-US" sz="1200" dirty="0"/>
              <a:t>the legality of robotic medical malpractice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Brian DeFlaminio</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30</a:t>
            </a:fld>
            <a:endParaRPr lang="en-US"/>
          </a:p>
        </p:txBody>
      </p:sp>
    </p:spTree>
    <p:extLst>
      <p:ext uri="{BB962C8B-B14F-4D97-AF65-F5344CB8AC3E}">
        <p14:creationId xmlns:p14="http://schemas.microsoft.com/office/powerpoint/2010/main" val="226499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could use this tech?</a:t>
            </a:r>
          </a:p>
        </p:txBody>
      </p:sp>
      <p:sp>
        <p:nvSpPr>
          <p:cNvPr id="3" name="Content Placeholder 2"/>
          <p:cNvSpPr>
            <a:spLocks noGrp="1"/>
          </p:cNvSpPr>
          <p:nvPr>
            <p:ph sz="half" idx="1"/>
          </p:nvPr>
        </p:nvSpPr>
        <p:spPr/>
        <p:txBody>
          <a:bodyPr>
            <a:normAutofit fontScale="92500"/>
          </a:bodyPr>
          <a:lstStyle/>
          <a:p>
            <a:pPr marL="0" indent="0">
              <a:buNone/>
            </a:pPr>
            <a:r>
              <a:rPr lang="en-US" u="sng" dirty="0"/>
              <a:t>Military</a:t>
            </a:r>
          </a:p>
          <a:p>
            <a:r>
              <a:rPr lang="en-US" dirty="0"/>
              <a:t>Soldiers wounded in action requiring specialized surgery ASAP</a:t>
            </a:r>
          </a:p>
          <a:p>
            <a:r>
              <a:rPr lang="en-US" dirty="0"/>
              <a:t>Keeping medical personnel safe (US needs more military physicians so keeping existing ones safe is key)</a:t>
            </a:r>
          </a:p>
          <a:p>
            <a:pPr marL="0" indent="0">
              <a:buNone/>
            </a:pPr>
            <a:endParaRPr lang="en-US" u="sng" dirty="0"/>
          </a:p>
          <a:p>
            <a:pPr marL="0" indent="0">
              <a:buNone/>
            </a:pPr>
            <a:r>
              <a:rPr lang="en-US" u="sng" dirty="0"/>
              <a:t>Domestic Emergencies</a:t>
            </a:r>
          </a:p>
          <a:p>
            <a:r>
              <a:rPr lang="en-US" dirty="0"/>
              <a:t>Minimally invasive surgery</a:t>
            </a:r>
          </a:p>
          <a:p>
            <a:r>
              <a:rPr lang="en-US" dirty="0"/>
              <a:t>Cleaner surgery</a:t>
            </a:r>
          </a:p>
        </p:txBody>
      </p:sp>
      <p:sp>
        <p:nvSpPr>
          <p:cNvPr id="4" name="Content Placeholder 3"/>
          <p:cNvSpPr>
            <a:spLocks noGrp="1"/>
          </p:cNvSpPr>
          <p:nvPr>
            <p:ph sz="half" idx="2"/>
          </p:nvPr>
        </p:nvSpPr>
        <p:spPr>
          <a:xfrm>
            <a:off x="6222302" y="1739415"/>
            <a:ext cx="1443378" cy="1862348"/>
          </a:xfrm>
          <a:ln>
            <a:solidFill>
              <a:schemeClr val="bg1"/>
            </a:solidFill>
          </a:ln>
        </p:spPr>
        <p:txBody>
          <a:bodyPr anchor="ctr">
            <a:normAutofit fontScale="92500"/>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Brian DeFlaminio</a:t>
            </a:r>
          </a:p>
        </p:txBody>
      </p:sp>
      <p:pic>
        <p:nvPicPr>
          <p:cNvPr id="4098" name="Picture 2" descr="Are robot surgeons in the operating theatre as safe as they could be?">
            <a:extLst>
              <a:ext uri="{FF2B5EF4-FFF2-40B4-BE49-F238E27FC236}">
                <a16:creationId xmlns:a16="http://schemas.microsoft.com/office/drawing/2014/main" id="{3C7F5CBF-5C1B-49F5-93B0-448BDB90A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76350"/>
            <a:ext cx="4659232" cy="30137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EA5B7FA-D051-4854-B67E-E0E5B75AED6E}"/>
              </a:ext>
            </a:extLst>
          </p:cNvPr>
          <p:cNvSpPr txBox="1"/>
          <p:nvPr/>
        </p:nvSpPr>
        <p:spPr>
          <a:xfrm>
            <a:off x="8183398" y="4290108"/>
            <a:ext cx="1296364" cy="244682"/>
          </a:xfrm>
          <a:prstGeom prst="rect">
            <a:avLst/>
          </a:prstGeom>
          <a:noFill/>
        </p:spPr>
        <p:txBody>
          <a:bodyPr wrap="square" rtlCol="0">
            <a:spAutoFit/>
          </a:bodyPr>
          <a:lstStyle/>
          <a:p>
            <a:pPr>
              <a:lnSpc>
                <a:spcPct val="90000"/>
              </a:lnSpc>
            </a:pPr>
            <a:r>
              <a:rPr lang="en-US" sz="1100" dirty="0">
                <a:hlinkClick r:id="rId4"/>
              </a:rPr>
              <a:t>Link for image</a:t>
            </a:r>
            <a:endParaRPr lang="en-US" sz="1100" dirty="0"/>
          </a:p>
        </p:txBody>
      </p:sp>
    </p:spTree>
    <p:extLst>
      <p:ext uri="{BB962C8B-B14F-4D97-AF65-F5344CB8AC3E}">
        <p14:creationId xmlns:p14="http://schemas.microsoft.com/office/powerpoint/2010/main" val="1827845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E8C1F9-54DB-47B4-9345-F304EB8FB152}"/>
              </a:ext>
            </a:extLst>
          </p:cNvPr>
          <p:cNvSpPr/>
          <p:nvPr/>
        </p:nvSpPr>
        <p:spPr>
          <a:xfrm>
            <a:off x="4053971" y="1193037"/>
            <a:ext cx="4882032" cy="3681147"/>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Existing Technological assistance </a:t>
            </a:r>
          </a:p>
        </p:txBody>
      </p:sp>
      <p:sp>
        <p:nvSpPr>
          <p:cNvPr id="3" name="Content Placeholder 2"/>
          <p:cNvSpPr>
            <a:spLocks noGrp="1"/>
          </p:cNvSpPr>
          <p:nvPr>
            <p:ph sz="half" idx="1"/>
          </p:nvPr>
        </p:nvSpPr>
        <p:spPr/>
        <p:txBody>
          <a:bodyPr>
            <a:normAutofit fontScale="92500" lnSpcReduction="20000"/>
          </a:bodyPr>
          <a:lstStyle/>
          <a:p>
            <a:r>
              <a:rPr lang="en-US" dirty="0"/>
              <a:t>Computerized Physician Order Entry (CPOE)</a:t>
            </a:r>
          </a:p>
          <a:p>
            <a:r>
              <a:rPr lang="en-US" dirty="0"/>
              <a:t>X-Ray/MRI</a:t>
            </a:r>
          </a:p>
          <a:p>
            <a:r>
              <a:rPr lang="en-US" dirty="0"/>
              <a:t>Wearable/Implantable tech</a:t>
            </a:r>
          </a:p>
          <a:p>
            <a:r>
              <a:rPr lang="en-US" dirty="0"/>
              <a:t>Virtual appointments</a:t>
            </a:r>
          </a:p>
          <a:p>
            <a:r>
              <a:rPr lang="en-US" dirty="0"/>
              <a:t>Xenex Germ Zapping robot</a:t>
            </a:r>
          </a:p>
          <a:p>
            <a:r>
              <a:rPr lang="en-US" dirty="0"/>
              <a:t>Cyberknife (yes that’s its name)</a:t>
            </a:r>
          </a:p>
          <a:p>
            <a:r>
              <a:rPr lang="en-US" dirty="0"/>
              <a:t>Clinical training bots</a:t>
            </a:r>
          </a:p>
          <a:p>
            <a:r>
              <a:rPr lang="en-US" dirty="0"/>
              <a:t>AI Epidemiology</a:t>
            </a:r>
          </a:p>
          <a:p>
            <a:r>
              <a:rPr lang="en-US" dirty="0"/>
              <a:t>More!</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Brian </a:t>
            </a:r>
            <a:r>
              <a:rPr lang="en-US" sz="1400" dirty="0">
                <a:latin typeface="+mj-lt"/>
              </a:rPr>
              <a:t>D</a:t>
            </a:r>
            <a:r>
              <a:rPr lang="en-US" sz="1400" dirty="0">
                <a:solidFill>
                  <a:schemeClr val="tx1"/>
                </a:solidFill>
                <a:latin typeface="+mj-lt"/>
              </a:rPr>
              <a:t>eFlaminio</a:t>
            </a:r>
          </a:p>
        </p:txBody>
      </p:sp>
      <p:pic>
        <p:nvPicPr>
          <p:cNvPr id="1026" name="Picture 2" descr="Paging Dr. Robot: How Robotics Is Changing The Face Of Medicine - CB  Insights Research">
            <a:extLst>
              <a:ext uri="{FF2B5EF4-FFF2-40B4-BE49-F238E27FC236}">
                <a16:creationId xmlns:a16="http://schemas.microsoft.com/office/drawing/2014/main" id="{6960A348-D44D-4530-84DC-9A6AD2167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694" y="1286738"/>
            <a:ext cx="4461050" cy="338100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A4059B0-028B-4D47-909D-7622AE0E67C9}"/>
              </a:ext>
            </a:extLst>
          </p:cNvPr>
          <p:cNvSpPr txBox="1"/>
          <p:nvPr/>
        </p:nvSpPr>
        <p:spPr>
          <a:xfrm>
            <a:off x="4053971" y="4825666"/>
            <a:ext cx="4166886" cy="244682"/>
          </a:xfrm>
          <a:prstGeom prst="rect">
            <a:avLst/>
          </a:prstGeom>
          <a:noFill/>
        </p:spPr>
        <p:txBody>
          <a:bodyPr wrap="square" rtlCol="0">
            <a:spAutoFit/>
          </a:bodyPr>
          <a:lstStyle/>
          <a:p>
            <a:pPr>
              <a:lnSpc>
                <a:spcPct val="90000"/>
              </a:lnSpc>
            </a:pPr>
            <a:r>
              <a:rPr lang="en-US" sz="1100" dirty="0"/>
              <a:t>Source already listed in image^^</a:t>
            </a:r>
          </a:p>
        </p:txBody>
      </p:sp>
    </p:spTree>
    <p:extLst>
      <p:ext uri="{BB962C8B-B14F-4D97-AF65-F5344CB8AC3E}">
        <p14:creationId xmlns:p14="http://schemas.microsoft.com/office/powerpoint/2010/main" val="3709650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Laws regarding Medical Malpractice</a:t>
            </a:r>
          </a:p>
        </p:txBody>
      </p:sp>
      <p:sp>
        <p:nvSpPr>
          <p:cNvPr id="3" name="Content Placeholder 2"/>
          <p:cNvSpPr>
            <a:spLocks noGrp="1"/>
          </p:cNvSpPr>
          <p:nvPr>
            <p:ph sz="half" idx="1"/>
          </p:nvPr>
        </p:nvSpPr>
        <p:spPr/>
        <p:txBody>
          <a:bodyPr>
            <a:normAutofit/>
          </a:bodyPr>
          <a:lstStyle/>
          <a:p>
            <a:r>
              <a:rPr lang="en-US" dirty="0"/>
              <a:t>A patient looking to prove that a medical professional was negligent in rendering care must prove 4 things:</a:t>
            </a:r>
          </a:p>
          <a:p>
            <a:pPr marL="342900" indent="-342900">
              <a:buFont typeface="+mj-lt"/>
              <a:buAutoNum type="arabicPeriod"/>
            </a:pPr>
            <a:r>
              <a:rPr lang="en-US" dirty="0"/>
              <a:t>There was a professional duty owed to the patient</a:t>
            </a:r>
          </a:p>
          <a:p>
            <a:pPr marL="342900" indent="-342900">
              <a:buFont typeface="+mj-lt"/>
              <a:buAutoNum type="arabicPeriod"/>
            </a:pPr>
            <a:r>
              <a:rPr lang="en-US" dirty="0"/>
              <a:t>There was a breach of such duty</a:t>
            </a:r>
          </a:p>
          <a:p>
            <a:pPr marL="342900" indent="-342900">
              <a:buFont typeface="+mj-lt"/>
              <a:buAutoNum type="arabicPeriod"/>
            </a:pPr>
            <a:r>
              <a:rPr lang="en-US" dirty="0"/>
              <a:t>There was injury caused by the breach</a:t>
            </a:r>
          </a:p>
          <a:p>
            <a:pPr marL="342900" indent="-342900">
              <a:buFont typeface="+mj-lt"/>
              <a:buAutoNum type="arabicPeriod"/>
            </a:pPr>
            <a:r>
              <a:rPr lang="en-US" dirty="0"/>
              <a:t>There are resulting damages</a:t>
            </a:r>
          </a:p>
        </p:txBody>
      </p:sp>
      <p:sp>
        <p:nvSpPr>
          <p:cNvPr id="5" name="Footer Placeholder 4"/>
          <p:cNvSpPr>
            <a:spLocks noGrp="1"/>
          </p:cNvSpPr>
          <p:nvPr>
            <p:ph type="ftr" sz="quarter" idx="11"/>
          </p:nvPr>
        </p:nvSpPr>
        <p:spPr/>
        <p:txBody>
          <a:bodyPr/>
          <a:lstStyle/>
          <a:p>
            <a:r>
              <a:rPr lang="sk-SK" dirty="0"/>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Brian </a:t>
            </a:r>
            <a:r>
              <a:rPr lang="en-US" sz="1400" dirty="0">
                <a:latin typeface="+mj-lt"/>
              </a:rPr>
              <a:t>D</a:t>
            </a:r>
            <a:r>
              <a:rPr lang="en-US" sz="1400" dirty="0">
                <a:solidFill>
                  <a:schemeClr val="tx1"/>
                </a:solidFill>
                <a:latin typeface="+mj-lt"/>
              </a:rPr>
              <a:t>eFlaminio</a:t>
            </a:r>
          </a:p>
        </p:txBody>
      </p:sp>
      <p:pic>
        <p:nvPicPr>
          <p:cNvPr id="2052" name="Picture 4" descr="What is “Medical Malpractice”? | Zinda Law Group PLLC">
            <a:extLst>
              <a:ext uri="{FF2B5EF4-FFF2-40B4-BE49-F238E27FC236}">
                <a16:creationId xmlns:a16="http://schemas.microsoft.com/office/drawing/2014/main" id="{5B3385F2-C88A-42F3-92DD-1D8FA25F8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978" y="1234324"/>
            <a:ext cx="4531613" cy="32957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8A67A15-8647-4148-A167-0B8026886EE6}"/>
              </a:ext>
            </a:extLst>
          </p:cNvPr>
          <p:cNvSpPr txBox="1"/>
          <p:nvPr/>
        </p:nvSpPr>
        <p:spPr>
          <a:xfrm>
            <a:off x="4471686" y="4475895"/>
            <a:ext cx="4166886" cy="244682"/>
          </a:xfrm>
          <a:prstGeom prst="rect">
            <a:avLst/>
          </a:prstGeom>
          <a:noFill/>
        </p:spPr>
        <p:txBody>
          <a:bodyPr wrap="square" rtlCol="0">
            <a:spAutoFit/>
          </a:bodyPr>
          <a:lstStyle/>
          <a:p>
            <a:pPr>
              <a:lnSpc>
                <a:spcPct val="90000"/>
              </a:lnSpc>
            </a:pPr>
            <a:r>
              <a:rPr lang="en-US" sz="1100" dirty="0"/>
              <a:t>Source already listed in image^^</a:t>
            </a:r>
          </a:p>
        </p:txBody>
      </p:sp>
    </p:spTree>
    <p:extLst>
      <p:ext uri="{BB962C8B-B14F-4D97-AF65-F5344CB8AC3E}">
        <p14:creationId xmlns:p14="http://schemas.microsoft.com/office/powerpoint/2010/main" val="452821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it happened, Who’s at fault?</a:t>
            </a:r>
          </a:p>
        </p:txBody>
      </p:sp>
      <p:sp>
        <p:nvSpPr>
          <p:cNvPr id="3" name="Content Placeholder 2"/>
          <p:cNvSpPr>
            <a:spLocks noGrp="1"/>
          </p:cNvSpPr>
          <p:nvPr>
            <p:ph sz="half" idx="1"/>
          </p:nvPr>
        </p:nvSpPr>
        <p:spPr>
          <a:xfrm>
            <a:off x="685800" y="1352551"/>
            <a:ext cx="7953866" cy="3352800"/>
          </a:xfrm>
        </p:spPr>
        <p:txBody>
          <a:bodyPr>
            <a:normAutofit/>
          </a:bodyPr>
          <a:lstStyle/>
          <a:p>
            <a:r>
              <a:rPr lang="en-US" dirty="0"/>
              <a:t>The Doctor</a:t>
            </a:r>
          </a:p>
          <a:p>
            <a:pPr marL="0" indent="0">
              <a:buNone/>
            </a:pPr>
            <a:r>
              <a:rPr lang="en-US" sz="1200" dirty="0"/>
              <a:t>They were the one using the tech, should have known about the proper use of the item, should have detected a fault.</a:t>
            </a:r>
          </a:p>
          <a:p>
            <a:r>
              <a:rPr lang="en-US" dirty="0"/>
              <a:t>The Patient</a:t>
            </a:r>
          </a:p>
          <a:p>
            <a:pPr marL="0" indent="0">
              <a:buNone/>
            </a:pPr>
            <a:r>
              <a:rPr lang="en-US" sz="1200" dirty="0"/>
              <a:t>They agreed to the use of the tech, signed a document accepting the use and troubles associated</a:t>
            </a:r>
          </a:p>
          <a:p>
            <a:r>
              <a:rPr lang="en-US" dirty="0"/>
              <a:t>The Hardware</a:t>
            </a:r>
          </a:p>
          <a:p>
            <a:pPr marL="0" indent="0">
              <a:buNone/>
            </a:pPr>
            <a:r>
              <a:rPr lang="en-US" sz="1200" dirty="0"/>
              <a:t>Poor design or build quality from the manufacturer, could be the designers fault or it could be the fault of upkeep or build quality from whoever physically constructed it</a:t>
            </a:r>
          </a:p>
          <a:p>
            <a:r>
              <a:rPr lang="en-US" dirty="0"/>
              <a:t>The Software</a:t>
            </a:r>
          </a:p>
          <a:p>
            <a:pPr marL="0" indent="0">
              <a:buNone/>
            </a:pPr>
            <a:r>
              <a:rPr lang="en-US" sz="1200" dirty="0"/>
              <a:t>There was a glitch in the software and the people testing/writing the program are at fault, or the company as a whole.</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Brian DeFlaminio</a:t>
            </a:r>
          </a:p>
        </p:txBody>
      </p:sp>
    </p:spTree>
    <p:extLst>
      <p:ext uri="{BB962C8B-B14F-4D97-AF65-F5344CB8AC3E}">
        <p14:creationId xmlns:p14="http://schemas.microsoft.com/office/powerpoint/2010/main" val="2605968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answer isn’t binary, So what do we do?</a:t>
            </a:r>
          </a:p>
        </p:txBody>
      </p:sp>
      <p:sp>
        <p:nvSpPr>
          <p:cNvPr id="3" name="Content Placeholder 2"/>
          <p:cNvSpPr>
            <a:spLocks noGrp="1"/>
          </p:cNvSpPr>
          <p:nvPr>
            <p:ph sz="half" idx="1"/>
          </p:nvPr>
        </p:nvSpPr>
        <p:spPr/>
        <p:txBody>
          <a:bodyPr>
            <a:normAutofit lnSpcReduction="10000"/>
          </a:bodyPr>
          <a:lstStyle/>
          <a:p>
            <a:r>
              <a:rPr lang="en-US" dirty="0"/>
              <a:t>“Black Box” recording of the machine's movements and decisions.</a:t>
            </a:r>
          </a:p>
          <a:p>
            <a:r>
              <a:rPr lang="en-US" dirty="0"/>
              <a:t>Legal documents signed /reviewed beforehand</a:t>
            </a:r>
          </a:p>
          <a:p>
            <a:r>
              <a:rPr lang="en-US" dirty="0"/>
              <a:t>Record the surgery itself (visually)</a:t>
            </a:r>
          </a:p>
          <a:p>
            <a:r>
              <a:rPr lang="en-US" dirty="0"/>
              <a:t>Adjust the case as the circumstances are revealed.</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Brian DeFlaminio</a:t>
            </a:r>
          </a:p>
        </p:txBody>
      </p:sp>
      <p:pic>
        <p:nvPicPr>
          <p:cNvPr id="5122" name="Picture 2" descr="How does a black box work? | Science | In-depth reporting on science and  technology | DW | 09.01.2020">
            <a:extLst>
              <a:ext uri="{FF2B5EF4-FFF2-40B4-BE49-F238E27FC236}">
                <a16:creationId xmlns:a16="http://schemas.microsoft.com/office/drawing/2014/main" id="{80C427A5-7A12-4A86-B268-C964ACFC6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678" y="1217289"/>
            <a:ext cx="2665843" cy="150048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61CBBB7E-7D26-4710-9F79-BCB9160B1846}"/>
              </a:ext>
            </a:extLst>
          </p:cNvPr>
          <p:cNvSpPr>
            <a:spLocks noGrp="1"/>
          </p:cNvSpPr>
          <p:nvPr>
            <p:ph sz="half" idx="2"/>
          </p:nvPr>
        </p:nvSpPr>
        <p:spPr>
          <a:xfrm>
            <a:off x="4724400" y="2727909"/>
            <a:ext cx="3733800" cy="231623"/>
          </a:xfrm>
        </p:spPr>
        <p:txBody>
          <a:bodyPr>
            <a:normAutofit lnSpcReduction="10000"/>
          </a:bodyPr>
          <a:lstStyle/>
          <a:p>
            <a:pPr marL="0" indent="0">
              <a:buNone/>
            </a:pPr>
            <a:r>
              <a:rPr lang="en-US" sz="1100" dirty="0">
                <a:hlinkClick r:id="rId4"/>
              </a:rPr>
              <a:t>Image 1</a:t>
            </a:r>
            <a:r>
              <a:rPr lang="en-US" sz="1100" dirty="0"/>
              <a:t>			</a:t>
            </a:r>
            <a:r>
              <a:rPr lang="en-US" sz="1100" dirty="0">
                <a:hlinkClick r:id="rId5"/>
              </a:rPr>
              <a:t>Image 2</a:t>
            </a:r>
            <a:endParaRPr lang="en-US" sz="1100" dirty="0"/>
          </a:p>
        </p:txBody>
      </p:sp>
      <p:pic>
        <p:nvPicPr>
          <p:cNvPr id="5124" name="Picture 4" descr="legal document Clipart | +1,566,198 clip arts">
            <a:extLst>
              <a:ext uri="{FF2B5EF4-FFF2-40B4-BE49-F238E27FC236}">
                <a16:creationId xmlns:a16="http://schemas.microsoft.com/office/drawing/2014/main" id="{F37763AA-2896-4681-B5C8-CC74C399BF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5521" y="1217289"/>
            <a:ext cx="1958825" cy="151061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urgeon-Manipulated Live Surgery Video Recording Apparatuses: Personal  Experience and Review of Literature | Semantic Scholar">
            <a:extLst>
              <a:ext uri="{FF2B5EF4-FFF2-40B4-BE49-F238E27FC236}">
                <a16:creationId xmlns:a16="http://schemas.microsoft.com/office/drawing/2014/main" id="{FC1A115B-6FC7-435D-97EB-7E943F2DBE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0385" y="2923336"/>
            <a:ext cx="3415898" cy="22201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BDEB16D-5FD5-4CE9-9115-DF642EF741EB}"/>
              </a:ext>
            </a:extLst>
          </p:cNvPr>
          <p:cNvSpPr txBox="1"/>
          <p:nvPr/>
        </p:nvSpPr>
        <p:spPr>
          <a:xfrm>
            <a:off x="8086283" y="4649165"/>
            <a:ext cx="706618" cy="244682"/>
          </a:xfrm>
          <a:prstGeom prst="rect">
            <a:avLst/>
          </a:prstGeom>
          <a:noFill/>
        </p:spPr>
        <p:txBody>
          <a:bodyPr wrap="square" rtlCol="0">
            <a:spAutoFit/>
          </a:bodyPr>
          <a:lstStyle/>
          <a:p>
            <a:pPr>
              <a:lnSpc>
                <a:spcPct val="90000"/>
              </a:lnSpc>
            </a:pPr>
            <a:r>
              <a:rPr lang="en-US" sz="1100" dirty="0">
                <a:hlinkClick r:id="rId8"/>
              </a:rPr>
              <a:t>Image 3</a:t>
            </a:r>
            <a:endParaRPr lang="en-US" sz="1100" dirty="0"/>
          </a:p>
        </p:txBody>
      </p:sp>
    </p:spTree>
    <p:extLst>
      <p:ext uri="{BB962C8B-B14F-4D97-AF65-F5344CB8AC3E}">
        <p14:creationId xmlns:p14="http://schemas.microsoft.com/office/powerpoint/2010/main" val="3304267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problem with an existing solution</a:t>
            </a:r>
          </a:p>
        </p:txBody>
      </p:sp>
      <p:sp>
        <p:nvSpPr>
          <p:cNvPr id="3" name="Content Placeholder 2"/>
          <p:cNvSpPr>
            <a:spLocks noGrp="1"/>
          </p:cNvSpPr>
          <p:nvPr>
            <p:ph sz="half" idx="1"/>
          </p:nvPr>
        </p:nvSpPr>
        <p:spPr>
          <a:xfrm>
            <a:off x="454307" y="1276350"/>
            <a:ext cx="3733800" cy="3352800"/>
          </a:xfrm>
        </p:spPr>
        <p:txBody>
          <a:bodyPr>
            <a:normAutofit/>
          </a:bodyPr>
          <a:lstStyle/>
          <a:p>
            <a:r>
              <a:rPr lang="en-US" dirty="0"/>
              <a:t>Only one “new” thing to deal with.</a:t>
            </a:r>
          </a:p>
          <a:p>
            <a:r>
              <a:rPr lang="en-US" dirty="0"/>
              <a:t>Many existing laws can still be used</a:t>
            </a:r>
          </a:p>
          <a:p>
            <a:r>
              <a:rPr lang="en-US" dirty="0"/>
              <a:t>The Jury and Judge will make the best decision they can with the evidence they have.</a:t>
            </a:r>
          </a:p>
          <a:p>
            <a:r>
              <a:rPr lang="en-US" dirty="0"/>
              <a:t>Cases can be brought back to court</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Brian DeFlaminio</a:t>
            </a:r>
          </a:p>
        </p:txBody>
      </p:sp>
      <p:pic>
        <p:nvPicPr>
          <p:cNvPr id="9" name="Picture 8">
            <a:extLst>
              <a:ext uri="{FF2B5EF4-FFF2-40B4-BE49-F238E27FC236}">
                <a16:creationId xmlns:a16="http://schemas.microsoft.com/office/drawing/2014/main" id="{47082EC2-3586-4AFD-815C-FB4E42AF40D4}"/>
              </a:ext>
            </a:extLst>
          </p:cNvPr>
          <p:cNvPicPr>
            <a:picLocks noChangeAspect="1"/>
          </p:cNvPicPr>
          <p:nvPr/>
        </p:nvPicPr>
        <p:blipFill>
          <a:blip r:embed="rId3"/>
          <a:stretch>
            <a:fillRect/>
          </a:stretch>
        </p:blipFill>
        <p:spPr>
          <a:xfrm>
            <a:off x="4233057" y="1052810"/>
            <a:ext cx="4793739" cy="3168362"/>
          </a:xfrm>
          <a:prstGeom prst="rect">
            <a:avLst/>
          </a:prstGeom>
        </p:spPr>
      </p:pic>
      <p:sp>
        <p:nvSpPr>
          <p:cNvPr id="11" name="Content Placeholder 10">
            <a:extLst>
              <a:ext uri="{FF2B5EF4-FFF2-40B4-BE49-F238E27FC236}">
                <a16:creationId xmlns:a16="http://schemas.microsoft.com/office/drawing/2014/main" id="{D1A2B912-4ED1-4F30-86DA-BA27325457F8}"/>
              </a:ext>
            </a:extLst>
          </p:cNvPr>
          <p:cNvSpPr>
            <a:spLocks noGrp="1"/>
          </p:cNvSpPr>
          <p:nvPr>
            <p:ph sz="half" idx="2"/>
          </p:nvPr>
        </p:nvSpPr>
        <p:spPr>
          <a:xfrm>
            <a:off x="4624086" y="4231060"/>
            <a:ext cx="3733800" cy="766136"/>
          </a:xfrm>
        </p:spPr>
        <p:txBody>
          <a:bodyPr>
            <a:normAutofit/>
          </a:bodyPr>
          <a:lstStyle/>
          <a:p>
            <a:pPr marL="0" indent="0">
              <a:buNone/>
            </a:pPr>
            <a:r>
              <a:rPr lang="en-US" sz="1100" dirty="0"/>
              <a:t>A list of major overturned court cases, these show just how often major  decisions have changed and how they may change again so there may be reevaluations as to the nature of this crime.</a:t>
            </a:r>
          </a:p>
        </p:txBody>
      </p:sp>
    </p:spTree>
    <p:extLst>
      <p:ext uri="{BB962C8B-B14F-4D97-AF65-F5344CB8AC3E}">
        <p14:creationId xmlns:p14="http://schemas.microsoft.com/office/powerpoint/2010/main" val="3043937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92500"/>
          </a:bodyPr>
          <a:lstStyle/>
          <a:p>
            <a:pPr marL="0" indent="0">
              <a:buNone/>
            </a:pPr>
            <a:r>
              <a:rPr lang="en-US" sz="1400" dirty="0"/>
              <a:t>[1] </a:t>
            </a:r>
            <a:r>
              <a:rPr lang="en-US" sz="1400" dirty="0">
                <a:effectLst/>
              </a:rPr>
              <a:t>“Section 60b.” </a:t>
            </a:r>
            <a:r>
              <a:rPr lang="en-US" sz="1400" i="1" dirty="0">
                <a:effectLst/>
              </a:rPr>
              <a:t>General Law - Part III, Title II, Chapter 231, Section 60B</a:t>
            </a:r>
            <a:r>
              <a:rPr lang="en-US" sz="1400" dirty="0">
                <a:effectLst/>
              </a:rPr>
              <a:t>, The 192nd General Court of the Commonwealth of Massachusetts, malegislature.gov/Laws/</a:t>
            </a:r>
            <a:r>
              <a:rPr lang="en-US" sz="1400" dirty="0" err="1">
                <a:effectLst/>
              </a:rPr>
              <a:t>GeneralLaws</a:t>
            </a:r>
            <a:r>
              <a:rPr lang="en-US" sz="1400" dirty="0">
                <a:effectLst/>
              </a:rPr>
              <a:t>/</a:t>
            </a:r>
            <a:r>
              <a:rPr lang="en-US" sz="1400" dirty="0" err="1">
                <a:effectLst/>
              </a:rPr>
              <a:t>PartIII</a:t>
            </a:r>
            <a:r>
              <a:rPr lang="en-US" sz="1400" dirty="0">
                <a:effectLst/>
              </a:rPr>
              <a:t>/</a:t>
            </a:r>
            <a:r>
              <a:rPr lang="en-US" sz="1400" dirty="0" err="1">
                <a:effectLst/>
              </a:rPr>
              <a:t>TitleII</a:t>
            </a:r>
            <a:r>
              <a:rPr lang="en-US" sz="1400" dirty="0">
                <a:effectLst/>
              </a:rPr>
              <a:t>/Chapter231/Section60b  (Accessed 9/18/2021)</a:t>
            </a:r>
          </a:p>
          <a:p>
            <a:pPr marL="0" indent="0">
              <a:buNone/>
            </a:pPr>
            <a:r>
              <a:rPr lang="en-US" sz="1400" dirty="0"/>
              <a:t>[2] </a:t>
            </a:r>
            <a:r>
              <a:rPr lang="en-US" sz="1400" dirty="0">
                <a:effectLst/>
              </a:rPr>
              <a:t>O'Sullivan, Shane, et al. “Legal, Regulatory, and Ethical Frameworks for Development of Standards in Artificial Intelligence (Ai) and Autonomous Robotic Surgery.” </a:t>
            </a:r>
            <a:r>
              <a:rPr lang="en-US" sz="1400" i="1" dirty="0">
                <a:effectLst/>
              </a:rPr>
              <a:t>Wiley Online Library</a:t>
            </a:r>
            <a:r>
              <a:rPr lang="en-US" sz="1400" dirty="0">
                <a:effectLst/>
              </a:rPr>
              <a:t>, John Wiley &amp; Sons, Ltd, 9 Jan. 2019, onlinelibrary.wiley.com/</a:t>
            </a:r>
            <a:r>
              <a:rPr lang="en-US" sz="1400" dirty="0" err="1">
                <a:effectLst/>
              </a:rPr>
              <a:t>doi</a:t>
            </a:r>
            <a:r>
              <a:rPr lang="en-US" sz="1400" dirty="0">
                <a:effectLst/>
              </a:rPr>
              <a:t>/full/10.1002/rcs.1968  	(Accessed 9/14/2021)</a:t>
            </a:r>
          </a:p>
          <a:p>
            <a:pPr marL="0" indent="0">
              <a:buNone/>
            </a:pPr>
            <a:r>
              <a:rPr lang="en-US" sz="1400" dirty="0"/>
              <a:t>[3] </a:t>
            </a:r>
            <a:r>
              <a:rPr lang="en-US" sz="1400" dirty="0">
                <a:effectLst/>
              </a:rPr>
              <a:t>Pasquale, Frank. “When Medical Robots Fail: Malpractice Principles for an Era of Automation.” </a:t>
            </a:r>
            <a:r>
              <a:rPr lang="en-US" sz="1400" i="1" dirty="0">
                <a:effectLst/>
              </a:rPr>
              <a:t>Brookings</a:t>
            </a:r>
            <a:r>
              <a:rPr lang="en-US" sz="1400" dirty="0">
                <a:effectLst/>
              </a:rPr>
              <a:t>, Brookings, 9 Nov. 2020, </a:t>
            </a:r>
            <a:r>
              <a:rPr lang="en-US" sz="1400" dirty="0">
                <a:effectLst/>
                <a:hlinkClick r:id="rId3"/>
              </a:rPr>
              <a:t>www.brookings.edu/techstream/when-medical-robots-fail-malpractice-principles-for-an-era-of-automation/</a:t>
            </a:r>
            <a:r>
              <a:rPr lang="en-US" sz="1400" dirty="0">
                <a:effectLst/>
              </a:rPr>
              <a:t> 	(Accessed 9/20/2021)</a:t>
            </a:r>
          </a:p>
          <a:p>
            <a:pPr marL="0" indent="0">
              <a:buNone/>
            </a:pPr>
            <a:r>
              <a:rPr lang="en-US" sz="1400" dirty="0"/>
              <a:t>[4] </a:t>
            </a:r>
            <a:r>
              <a:rPr lang="en-US" sz="1400" dirty="0">
                <a:effectLst/>
              </a:rPr>
              <a:t>Alexander, Donovan. “15 Medical Robots That Are Changing the World.” </a:t>
            </a:r>
            <a:r>
              <a:rPr lang="en-US" sz="1400" i="1" dirty="0">
                <a:effectLst/>
              </a:rPr>
              <a:t>Interesting Engineering</a:t>
            </a:r>
            <a:r>
              <a:rPr lang="en-US" sz="1400" dirty="0">
                <a:effectLst/>
              </a:rPr>
              <a:t>, Interesting Engineering, 9 Nov. 2020, interestingengineering.com/15-medical-robots-that-are-changing-the-world (Accessed 9/20/2021)</a:t>
            </a:r>
          </a:p>
          <a:p>
            <a:pPr marL="0" indent="0">
              <a:buNone/>
            </a:pPr>
            <a:r>
              <a:rPr lang="en-US" sz="1400" dirty="0"/>
              <a:t>[5] </a:t>
            </a:r>
            <a:r>
              <a:rPr lang="en-US" sz="1400" dirty="0">
                <a:effectLst/>
              </a:rPr>
              <a:t>Beasley, Ryan A. “Medical Robots: Current Systems and Research Directions.” </a:t>
            </a:r>
            <a:r>
              <a:rPr lang="en-US" sz="1400" i="1" dirty="0">
                <a:effectLst/>
              </a:rPr>
              <a:t>Journal of Robotics</a:t>
            </a:r>
            <a:r>
              <a:rPr lang="en-US" sz="1400" dirty="0">
                <a:effectLst/>
              </a:rPr>
              <a:t>, </a:t>
            </a:r>
            <a:r>
              <a:rPr lang="en-US" sz="1400" dirty="0" err="1">
                <a:effectLst/>
              </a:rPr>
              <a:t>Hindawi</a:t>
            </a:r>
            <a:r>
              <a:rPr lang="en-US" sz="1400" dirty="0">
                <a:effectLst/>
              </a:rPr>
              <a:t>, 12 Aug. 2012, </a:t>
            </a:r>
            <a:r>
              <a:rPr lang="en-US" sz="1400" dirty="0">
                <a:effectLst/>
                <a:hlinkClick r:id="rId4"/>
              </a:rPr>
              <a:t>www.hindawi.com/journals/jr/2012/401613/</a:t>
            </a:r>
            <a:r>
              <a:rPr lang="en-US" sz="1400" dirty="0">
                <a:effectLst/>
              </a:rPr>
              <a:t> (Accessed 9/20/2021)</a:t>
            </a:r>
          </a:p>
          <a:p>
            <a:pPr marL="0" indent="0">
              <a:buNone/>
            </a:pPr>
            <a:endParaRPr lang="en-US" sz="1400" dirty="0">
              <a:effectLst/>
            </a:endParaRPr>
          </a:p>
          <a:p>
            <a:pPr marL="0" indent="0">
              <a:buNone/>
            </a:pPr>
            <a:endParaRPr lang="en-US" sz="1600"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Brian DeFlaminio</a:t>
            </a:r>
          </a:p>
        </p:txBody>
      </p:sp>
    </p:spTree>
    <p:extLst>
      <p:ext uri="{BB962C8B-B14F-4D97-AF65-F5344CB8AC3E}">
        <p14:creationId xmlns:p14="http://schemas.microsoft.com/office/powerpoint/2010/main" val="1932259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8</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6" name="Rectangle 4"/>
          <p:cNvSpPr>
            <a:spLocks noChangeArrowheads="1"/>
          </p:cNvSpPr>
          <p:nvPr/>
        </p:nvSpPr>
        <p:spPr bwMode="auto">
          <a:xfrm>
            <a:off x="0" y="1209479"/>
            <a:ext cx="9144000" cy="457200"/>
          </a:xfrm>
          <a:prstGeom prst="rect">
            <a:avLst/>
          </a:prstGeom>
          <a:solidFill>
            <a:schemeClr val="bg1">
              <a:lumMod val="50000"/>
              <a:lumOff val="5000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 name="TextBox 13"/>
          <p:cNvSpPr txBox="1">
            <a:spLocks noChangeArrowheads="1"/>
          </p:cNvSpPr>
          <p:nvPr/>
        </p:nvSpPr>
        <p:spPr bwMode="auto">
          <a:xfrm>
            <a:off x="2063750" y="1209479"/>
            <a:ext cx="2101850"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Local Variables</a:t>
            </a:r>
          </a:p>
        </p:txBody>
      </p:sp>
      <p:sp>
        <p:nvSpPr>
          <p:cNvPr id="8" name="TextBox 14"/>
          <p:cNvSpPr txBox="1">
            <a:spLocks noChangeArrowheads="1"/>
          </p:cNvSpPr>
          <p:nvPr/>
        </p:nvSpPr>
        <p:spPr bwMode="auto">
          <a:xfrm>
            <a:off x="4162425" y="1209479"/>
            <a:ext cx="209232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Return Address</a:t>
            </a:r>
          </a:p>
        </p:txBody>
      </p:sp>
      <p:sp>
        <p:nvSpPr>
          <p:cNvPr id="9" name="TextBox 15"/>
          <p:cNvSpPr txBox="1">
            <a:spLocks noChangeArrowheads="1"/>
          </p:cNvSpPr>
          <p:nvPr/>
        </p:nvSpPr>
        <p:spPr bwMode="auto">
          <a:xfrm>
            <a:off x="6219825" y="1209479"/>
            <a:ext cx="1552575" cy="461963"/>
          </a:xfrm>
          <a:prstGeom prst="rect">
            <a:avLst/>
          </a:prstGeom>
          <a:solidFill>
            <a:schemeClr val="tx1"/>
          </a:solidFill>
          <a:ln w="9525">
            <a:solidFill>
              <a:schemeClr val="bg1"/>
            </a:solidFill>
            <a:miter lim="800000"/>
            <a:headEnd/>
            <a:tailEnd/>
          </a:ln>
        </p:spPr>
        <p:txBody>
          <a:bodyPr wrap="none">
            <a:prstTxWarp prst="textNoShape">
              <a:avLst/>
            </a:prstTxWarp>
            <a:noAutofit/>
          </a:bodyPr>
          <a:lstStyle/>
          <a:p>
            <a:pPr algn="ctr"/>
            <a:r>
              <a:rPr lang="en-US" dirty="0">
                <a:solidFill>
                  <a:schemeClr val="bg1"/>
                </a:solidFill>
              </a:rPr>
              <a:t>Parameters</a:t>
            </a:r>
          </a:p>
        </p:txBody>
      </p:sp>
      <p:sp>
        <p:nvSpPr>
          <p:cNvPr id="10" name="Rectangle 4"/>
          <p:cNvSpPr>
            <a:spLocks noChangeArrowheads="1"/>
          </p:cNvSpPr>
          <p:nvPr/>
        </p:nvSpPr>
        <p:spPr bwMode="auto">
          <a:xfrm>
            <a:off x="0" y="2347717"/>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1" name="TextBox 17"/>
          <p:cNvSpPr txBox="1">
            <a:spLocks noChangeArrowheads="1"/>
          </p:cNvSpPr>
          <p:nvPr/>
        </p:nvSpPr>
        <p:spPr bwMode="auto">
          <a:xfrm>
            <a:off x="838200" y="2347717"/>
            <a:ext cx="930275"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buffer</a:t>
            </a:r>
          </a:p>
        </p:txBody>
      </p:sp>
      <p:sp>
        <p:nvSpPr>
          <p:cNvPr id="12" name="TextBox 18"/>
          <p:cNvSpPr txBox="1">
            <a:spLocks noChangeArrowheads="1"/>
          </p:cNvSpPr>
          <p:nvPr/>
        </p:nvSpPr>
        <p:spPr bwMode="auto">
          <a:xfrm>
            <a:off x="2122488" y="2347717"/>
            <a:ext cx="2057400"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Target Variable</a:t>
            </a:r>
          </a:p>
        </p:txBody>
      </p:sp>
      <p:sp>
        <p:nvSpPr>
          <p:cNvPr id="13" name="TextBox 21"/>
          <p:cNvSpPr txBox="1">
            <a:spLocks noChangeArrowheads="1"/>
          </p:cNvSpPr>
          <p:nvPr/>
        </p:nvSpPr>
        <p:spPr bwMode="auto">
          <a:xfrm>
            <a:off x="854075" y="2352479"/>
            <a:ext cx="3352800" cy="461963"/>
          </a:xfrm>
          <a:prstGeom prst="rect">
            <a:avLst/>
          </a:prstGeom>
          <a:solidFill>
            <a:schemeClr val="bg2">
              <a:alpha val="50195"/>
            </a:schemeClr>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  </a:t>
            </a:r>
          </a:p>
        </p:txBody>
      </p:sp>
      <p:sp>
        <p:nvSpPr>
          <p:cNvPr id="14" name="Rectangle 4"/>
          <p:cNvSpPr>
            <a:spLocks noChangeArrowheads="1"/>
          </p:cNvSpPr>
          <p:nvPr/>
        </p:nvSpPr>
        <p:spPr bwMode="auto">
          <a:xfrm>
            <a:off x="0" y="3472212"/>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5" name="TextBox 23"/>
          <p:cNvSpPr txBox="1">
            <a:spLocks noChangeArrowheads="1"/>
          </p:cNvSpPr>
          <p:nvPr/>
        </p:nvSpPr>
        <p:spPr bwMode="auto">
          <a:xfrm>
            <a:off x="2193925" y="3472212"/>
            <a:ext cx="1539875" cy="461963"/>
          </a:xfrm>
          <a:prstGeom prst="rect">
            <a:avLst/>
          </a:prstGeom>
          <a:solidFill>
            <a:schemeClr val="tx1"/>
          </a:solidFill>
          <a:ln w="9525">
            <a:solidFill>
              <a:srgbClr val="000000"/>
            </a:solidFill>
            <a:miter lim="800000"/>
            <a:headEnd/>
            <a:tailEnd/>
          </a:ln>
        </p:spPr>
        <p:txBody>
          <a:bodyPr>
            <a:prstTxWarp prst="textNoShape">
              <a:avLst/>
            </a:prstTxWarp>
            <a:noAutofit/>
          </a:bodyPr>
          <a:lstStyle/>
          <a:p>
            <a:pPr algn="ctr"/>
            <a:r>
              <a:rPr lang="en-US" dirty="0">
                <a:solidFill>
                  <a:srgbClr val="000000"/>
                </a:solidFill>
              </a:rPr>
              <a:t>buffer</a:t>
            </a:r>
          </a:p>
        </p:txBody>
      </p:sp>
      <p:sp>
        <p:nvSpPr>
          <p:cNvPr id="16" name="TextBox 27"/>
          <p:cNvSpPr txBox="1">
            <a:spLocks noChangeArrowheads="1"/>
          </p:cNvSpPr>
          <p:nvPr/>
        </p:nvSpPr>
        <p:spPr bwMode="auto">
          <a:xfrm>
            <a:off x="4267200" y="3481737"/>
            <a:ext cx="2090738" cy="460375"/>
          </a:xfrm>
          <a:prstGeom prst="rect">
            <a:avLst/>
          </a:prstGeom>
          <a:solidFill>
            <a:schemeClr val="tx1"/>
          </a:solidFill>
          <a:ln w="9525">
            <a:solidFill>
              <a:srgbClr val="000000"/>
            </a:solidFill>
            <a:miter lim="800000"/>
            <a:headEnd/>
            <a:tailEnd/>
          </a:ln>
        </p:spPr>
        <p:txBody>
          <a:bodyPr wrap="none">
            <a:prstTxWarp prst="textNoShape">
              <a:avLst/>
            </a:prstTxWarp>
            <a:noAutofit/>
          </a:bodyPr>
          <a:lstStyle/>
          <a:p>
            <a:pPr algn="ctr"/>
            <a:r>
              <a:rPr lang="en-US" dirty="0">
                <a:solidFill>
                  <a:srgbClr val="000000"/>
                </a:solidFill>
              </a:rPr>
              <a:t>Return Address</a:t>
            </a:r>
          </a:p>
        </p:txBody>
      </p:sp>
      <p:sp>
        <p:nvSpPr>
          <p:cNvPr id="17" name="Rectangle 4"/>
          <p:cNvSpPr>
            <a:spLocks noChangeArrowheads="1"/>
          </p:cNvSpPr>
          <p:nvPr/>
        </p:nvSpPr>
        <p:spPr bwMode="auto">
          <a:xfrm>
            <a:off x="0" y="4305650"/>
            <a:ext cx="9144000" cy="457200"/>
          </a:xfrm>
          <a:prstGeom prst="rect">
            <a:avLst/>
          </a:prstGeom>
          <a:solidFill>
            <a:srgbClr val="7F7F7F"/>
          </a:solidFill>
          <a:ln w="9525">
            <a:solidFill>
              <a:schemeClr val="tx1"/>
            </a:solidFill>
            <a:miter lim="800000"/>
            <a:headEnd/>
            <a:tailEnd/>
          </a:ln>
        </p:spPr>
        <p:txBody>
          <a:bodyPr wrap="none" anchor="ctr">
            <a:prstTxWarp prst="textNoShape">
              <a:avLst/>
            </a:prstTxWarp>
          </a:bodyPr>
          <a:lstStyle/>
          <a:p>
            <a:endParaRPr lang="en-US"/>
          </a:p>
        </p:txBody>
      </p:sp>
      <p:sp>
        <p:nvSpPr>
          <p:cNvPr id="18" name="TextBox 29"/>
          <p:cNvSpPr txBox="1">
            <a:spLocks noChangeArrowheads="1"/>
          </p:cNvSpPr>
          <p:nvPr/>
        </p:nvSpPr>
        <p:spPr bwMode="auto">
          <a:xfrm>
            <a:off x="2193925" y="4305650"/>
            <a:ext cx="1539875" cy="461962"/>
          </a:xfrm>
          <a:prstGeom prst="rect">
            <a:avLst/>
          </a:prstGeom>
          <a:solidFill>
            <a:srgbClr val="FFFFFF"/>
          </a:solidFill>
          <a:ln w="9525">
            <a:solidFill>
              <a:srgbClr val="000000"/>
            </a:solidFill>
            <a:miter lim="800000"/>
            <a:headEnd/>
            <a:tailEnd/>
          </a:ln>
        </p:spPr>
        <p:txBody>
          <a:bodyPr>
            <a:prstTxWarp prst="textNoShape">
              <a:avLst/>
            </a:prstTxWarp>
            <a:noAutofit/>
          </a:bodyPr>
          <a:lstStyle/>
          <a:p>
            <a:pPr algn="ctr"/>
            <a:r>
              <a:rPr lang="en-US">
                <a:solidFill>
                  <a:srgbClr val="000000"/>
                </a:solidFill>
              </a:rPr>
              <a:t>code</a:t>
            </a:r>
          </a:p>
        </p:txBody>
      </p:sp>
      <p:sp>
        <p:nvSpPr>
          <p:cNvPr id="19" name="TextBox 30"/>
          <p:cNvSpPr txBox="1">
            <a:spLocks noChangeArrowheads="1"/>
          </p:cNvSpPr>
          <p:nvPr/>
        </p:nvSpPr>
        <p:spPr bwMode="auto">
          <a:xfrm>
            <a:off x="4267200" y="4315175"/>
            <a:ext cx="2090738" cy="461962"/>
          </a:xfrm>
          <a:prstGeom prst="rect">
            <a:avLst/>
          </a:prstGeom>
          <a:solidFill>
            <a:srgbClr val="FFFFFF"/>
          </a:solidFill>
          <a:ln w="9525">
            <a:solidFill>
              <a:srgbClr val="000000"/>
            </a:solidFill>
            <a:miter lim="800000"/>
            <a:headEnd/>
            <a:tailEnd/>
          </a:ln>
        </p:spPr>
        <p:txBody>
          <a:bodyPr wrap="none">
            <a:prstTxWarp prst="textNoShape">
              <a:avLst/>
            </a:prstTxWarp>
            <a:noAutofit/>
          </a:bodyPr>
          <a:lstStyle/>
          <a:p>
            <a:pPr algn="ctr"/>
            <a:r>
              <a:rPr lang="en-US">
                <a:solidFill>
                  <a:srgbClr val="000000"/>
                </a:solidFill>
              </a:rPr>
              <a:t>Return Address</a:t>
            </a:r>
          </a:p>
        </p:txBody>
      </p:sp>
      <p:sp>
        <p:nvSpPr>
          <p:cNvPr id="20" name="TextBox 31"/>
          <p:cNvSpPr txBox="1">
            <a:spLocks noChangeArrowheads="1"/>
          </p:cNvSpPr>
          <p:nvPr/>
        </p:nvSpPr>
        <p:spPr bwMode="auto">
          <a:xfrm>
            <a:off x="2209800" y="4315175"/>
            <a:ext cx="4191000" cy="461962"/>
          </a:xfrm>
          <a:prstGeom prst="rect">
            <a:avLst/>
          </a:prstGeom>
          <a:solidFill>
            <a:srgbClr val="990033">
              <a:alpha val="50195"/>
            </a:srgbClr>
          </a:solidFill>
          <a:ln w="9525">
            <a:solidFill>
              <a:schemeClr val="tx1"/>
            </a:solidFill>
            <a:miter lim="800000"/>
            <a:headEnd/>
            <a:tailEnd/>
          </a:ln>
        </p:spPr>
        <p:txBody>
          <a:bodyPr>
            <a:prstTxWarp prst="textNoShape">
              <a:avLst/>
            </a:prstTxWarp>
            <a:noAutofit/>
          </a:bodyPr>
          <a:lstStyle/>
          <a:p>
            <a:r>
              <a:rPr lang="en-US">
                <a:solidFill>
                  <a:srgbClr val="000000"/>
                </a:solidFill>
              </a:rPr>
              <a:t>  </a:t>
            </a:r>
          </a:p>
        </p:txBody>
      </p:sp>
      <p:cxnSp>
        <p:nvCxnSpPr>
          <p:cNvPr id="21" name="Elbow Connector 33"/>
          <p:cNvCxnSpPr>
            <a:cxnSpLocks noChangeShapeType="1"/>
            <a:stCxn id="20" idx="3"/>
            <a:endCxn id="18" idx="1"/>
          </p:cNvCxnSpPr>
          <p:nvPr/>
        </p:nvCxnSpPr>
        <p:spPr bwMode="auto">
          <a:xfrm flipH="1" flipV="1">
            <a:off x="2193925" y="4537425"/>
            <a:ext cx="4206875" cy="7937"/>
          </a:xfrm>
          <a:prstGeom prst="bentConnector5">
            <a:avLst>
              <a:gd name="adj1" fmla="val -5435"/>
              <a:gd name="adj2" fmla="val -6559204"/>
              <a:gd name="adj3" fmla="val 105435"/>
            </a:avLst>
          </a:prstGeom>
          <a:noFill/>
          <a:ln w="9525">
            <a:solidFill>
              <a:schemeClr val="tx1"/>
            </a:solidFill>
            <a:round/>
            <a:headEnd/>
            <a:tailEnd type="arrow" w="med" len="med"/>
          </a:ln>
        </p:spPr>
      </p:cxnSp>
      <p:sp>
        <p:nvSpPr>
          <p:cNvPr id="22" name="TextBox 13"/>
          <p:cNvSpPr txBox="1">
            <a:spLocks noChangeArrowheads="1"/>
          </p:cNvSpPr>
          <p:nvPr/>
        </p:nvSpPr>
        <p:spPr bwMode="auto">
          <a:xfrm>
            <a:off x="6400800" y="853435"/>
            <a:ext cx="2743200" cy="369332"/>
          </a:xfrm>
          <a:prstGeom prst="rect">
            <a:avLst/>
          </a:prstGeom>
          <a:noFill/>
          <a:ln w="9525">
            <a:noFill/>
            <a:miter lim="800000"/>
            <a:headEnd/>
            <a:tailEnd/>
          </a:ln>
        </p:spPr>
        <p:txBody>
          <a:bodyPr wrap="square">
            <a:prstTxWarp prst="textNoShape">
              <a:avLst/>
            </a:prstTxWarp>
            <a:spAutoFit/>
          </a:bodyPr>
          <a:lstStyle/>
          <a:p>
            <a:r>
              <a:rPr lang="en-US" b="1" dirty="0"/>
              <a:t>Run time stack</a:t>
            </a:r>
          </a:p>
        </p:txBody>
      </p:sp>
      <p:sp>
        <p:nvSpPr>
          <p:cNvPr id="23" name="TextBox 13"/>
          <p:cNvSpPr txBox="1">
            <a:spLocks noChangeArrowheads="1"/>
          </p:cNvSpPr>
          <p:nvPr/>
        </p:nvSpPr>
        <p:spPr bwMode="auto">
          <a:xfrm>
            <a:off x="6400800" y="1969491"/>
            <a:ext cx="2743200" cy="369332"/>
          </a:xfrm>
          <a:prstGeom prst="rect">
            <a:avLst/>
          </a:prstGeom>
          <a:noFill/>
          <a:ln w="9525">
            <a:noFill/>
            <a:miter lim="800000"/>
            <a:headEnd/>
            <a:tailEnd/>
          </a:ln>
        </p:spPr>
        <p:txBody>
          <a:bodyPr wrap="square">
            <a:prstTxWarp prst="textNoShape">
              <a:avLst/>
            </a:prstTxWarp>
            <a:spAutoFit/>
          </a:bodyPr>
          <a:lstStyle/>
          <a:p>
            <a:r>
              <a:rPr lang="en-US" b="1" dirty="0"/>
              <a:t>Variable Attack</a:t>
            </a:r>
          </a:p>
        </p:txBody>
      </p:sp>
      <p:sp>
        <p:nvSpPr>
          <p:cNvPr id="24" name="TextBox 13"/>
          <p:cNvSpPr txBox="1">
            <a:spLocks noChangeArrowheads="1"/>
          </p:cNvSpPr>
          <p:nvPr/>
        </p:nvSpPr>
        <p:spPr bwMode="auto">
          <a:xfrm>
            <a:off x="6400800" y="3100463"/>
            <a:ext cx="2743200" cy="369332"/>
          </a:xfrm>
          <a:prstGeom prst="rect">
            <a:avLst/>
          </a:prstGeom>
          <a:noFill/>
          <a:ln w="9525">
            <a:noFill/>
            <a:miter lim="800000"/>
            <a:headEnd/>
            <a:tailEnd/>
          </a:ln>
        </p:spPr>
        <p:txBody>
          <a:bodyPr wrap="square">
            <a:prstTxWarp prst="textNoShape">
              <a:avLst/>
            </a:prstTxWarp>
            <a:spAutoFit/>
          </a:bodyPr>
          <a:lstStyle/>
          <a:p>
            <a:r>
              <a:rPr lang="en-US" b="1" dirty="0"/>
              <a:t>Stack Attack</a:t>
            </a:r>
          </a:p>
        </p:txBody>
      </p:sp>
      <p:sp>
        <p:nvSpPr>
          <p:cNvPr id="3" name="Slide Number Placeholder 2"/>
          <p:cNvSpPr>
            <a:spLocks noGrp="1"/>
          </p:cNvSpPr>
          <p:nvPr>
            <p:ph type="sldNum" sz="quarter" idx="12"/>
          </p:nvPr>
        </p:nvSpPr>
        <p:spPr/>
        <p:txBody>
          <a:bodyPr/>
          <a:lstStyle/>
          <a:p>
            <a:fld id="{A2A17EAB-8B51-5C40-8776-6683E51FA7A0}" type="slidenum">
              <a:rPr lang="en-US" smtClean="0"/>
              <a:t>39</a:t>
            </a:fld>
            <a:endParaRPr lang="en-US"/>
          </a:p>
        </p:txBody>
      </p:sp>
    </p:spTree>
    <p:extLst>
      <p:ext uri="{BB962C8B-B14F-4D97-AF65-F5344CB8AC3E}">
        <p14:creationId xmlns:p14="http://schemas.microsoft.com/office/powerpoint/2010/main" val="2138944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p:txBody>
          <a:bodyPr/>
          <a:lstStyle/>
          <a:p>
            <a:pPr marL="0" indent="0">
              <a:buNone/>
            </a:pPr>
            <a:r>
              <a:rPr lang="en-US" dirty="0"/>
              <a:t>32 Max Possible</a:t>
            </a:r>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2021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4</a:t>
            </a:fld>
            <a:endParaRPr lang="en-US"/>
          </a:p>
        </p:txBody>
      </p:sp>
      <p:pic>
        <p:nvPicPr>
          <p:cNvPr id="4" name="Picture 3">
            <a:extLst>
              <a:ext uri="{FF2B5EF4-FFF2-40B4-BE49-F238E27FC236}">
                <a16:creationId xmlns:a16="http://schemas.microsoft.com/office/drawing/2014/main" id="{B973A726-8B37-434D-B7F8-F4A666B9F5AF}"/>
              </a:ext>
            </a:extLst>
          </p:cNvPr>
          <p:cNvPicPr>
            <a:picLocks noChangeAspect="1"/>
          </p:cNvPicPr>
          <p:nvPr/>
        </p:nvPicPr>
        <p:blipFill>
          <a:blip r:embed="rId3"/>
          <a:stretch>
            <a:fillRect/>
          </a:stretch>
        </p:blipFill>
        <p:spPr>
          <a:xfrm>
            <a:off x="3002831" y="361950"/>
            <a:ext cx="5516329" cy="4781550"/>
          </a:xfrm>
          <a:prstGeom prst="rect">
            <a:avLst/>
          </a:prstGeom>
        </p:spPr>
      </p:pic>
    </p:spTree>
    <p:extLst>
      <p:ext uri="{BB962C8B-B14F-4D97-AF65-F5344CB8AC3E}">
        <p14:creationId xmlns:p14="http://schemas.microsoft.com/office/powerpoint/2010/main" val="1387294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5763"/>
            <a:ext cx="7315200" cy="1494448"/>
          </a:xfrm>
        </p:spPr>
        <p:txBody>
          <a:bodyPr/>
          <a:lstStyle/>
          <a:p>
            <a:r>
              <a:rPr lang="en-US" dirty="0"/>
              <a:t>Run Example Code</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40</a:t>
            </a:fld>
            <a:endParaRPr lang="en-US"/>
          </a:p>
        </p:txBody>
      </p:sp>
    </p:spTree>
    <p:extLst>
      <p:ext uri="{BB962C8B-B14F-4D97-AF65-F5344CB8AC3E}">
        <p14:creationId xmlns:p14="http://schemas.microsoft.com/office/powerpoint/2010/main" val="1065278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 Overrun Code</a:t>
            </a:r>
          </a:p>
        </p:txBody>
      </p:sp>
      <p:sp>
        <p:nvSpPr>
          <p:cNvPr id="3" name="Content Placeholder 2"/>
          <p:cNvSpPr>
            <a:spLocks noGrp="1"/>
          </p:cNvSpPr>
          <p:nvPr>
            <p:ph idx="1"/>
          </p:nvPr>
        </p:nvSpPr>
        <p:spPr/>
        <p:txBody>
          <a:bodyPr>
            <a:normAutofit fontScale="85000" lnSpcReduction="20000"/>
          </a:bodyPr>
          <a:lstStyle/>
          <a:p>
            <a:pPr marL="457200" indent="-457200">
              <a:lnSpc>
                <a:spcPct val="120000"/>
              </a:lnSpc>
              <a:spcBef>
                <a:spcPts val="0"/>
              </a:spcBef>
              <a:buFont typeface="+mj-lt"/>
              <a:buAutoNum type="arabicPeriod"/>
            </a:pPr>
            <a:r>
              <a:rPr lang="en-US" dirty="0"/>
              <a:t>#include &lt;</a:t>
            </a:r>
            <a:r>
              <a:rPr lang="en-US" dirty="0" err="1"/>
              <a:t>stdio.h</a:t>
            </a:r>
            <a:r>
              <a:rPr lang="en-US" dirty="0"/>
              <a:t>&gt;</a:t>
            </a:r>
          </a:p>
          <a:p>
            <a:pPr marL="457200" indent="-457200">
              <a:lnSpc>
                <a:spcPct val="120000"/>
              </a:lnSpc>
              <a:spcBef>
                <a:spcPts val="0"/>
              </a:spcBef>
              <a:buFont typeface="+mj-lt"/>
              <a:buAutoNum type="arabicPeriod"/>
            </a:pPr>
            <a:r>
              <a:rPr lang="en-US" dirty="0"/>
              <a:t>#include &lt;</a:t>
            </a:r>
            <a:r>
              <a:rPr lang="en-US" dirty="0" err="1"/>
              <a:t>string.h</a:t>
            </a:r>
            <a:r>
              <a:rPr lang="en-US" dirty="0"/>
              <a:t>&gt;</a:t>
            </a:r>
          </a:p>
          <a:p>
            <a:pPr marL="457200" indent="-457200">
              <a:lnSpc>
                <a:spcPct val="120000"/>
              </a:lnSpc>
              <a:spcBef>
                <a:spcPts val="0"/>
              </a:spcBef>
              <a:buFont typeface="+mj-lt"/>
              <a:buAutoNum type="arabicPeriod"/>
            </a:pPr>
            <a:r>
              <a:rPr lang="en-US" dirty="0" err="1"/>
              <a:t>int</a:t>
            </a:r>
            <a:r>
              <a:rPr lang="en-US" dirty="0"/>
              <a:t> main ( void ) {</a:t>
            </a:r>
          </a:p>
          <a:p>
            <a:pPr marL="457200" indent="-457200">
              <a:lnSpc>
                <a:spcPct val="120000"/>
              </a:lnSpc>
              <a:spcBef>
                <a:spcPts val="0"/>
              </a:spcBef>
              <a:buFont typeface="+mj-lt"/>
              <a:buAutoNum type="arabicPeriod"/>
            </a:pPr>
            <a:r>
              <a:rPr lang="en-US" dirty="0"/>
              <a:t>  char buff [ 15 ]; </a:t>
            </a:r>
            <a:r>
              <a:rPr lang="en-US" dirty="0" err="1"/>
              <a:t>int</a:t>
            </a:r>
            <a:r>
              <a:rPr lang="en-US" dirty="0"/>
              <a:t> ace = 0;</a:t>
            </a:r>
          </a:p>
          <a:p>
            <a:pPr marL="457200" indent="-457200">
              <a:lnSpc>
                <a:spcPct val="120000"/>
              </a:lnSpc>
              <a:spcBef>
                <a:spcPts val="0"/>
              </a:spcBef>
              <a:buFont typeface="+mj-lt"/>
              <a:buAutoNum type="arabicPeriod"/>
            </a:pPr>
            <a:r>
              <a:rPr lang="en-US" dirty="0"/>
              <a:t>  </a:t>
            </a:r>
            <a:r>
              <a:rPr lang="en-US" dirty="0" err="1"/>
              <a:t>printf</a:t>
            </a:r>
            <a:r>
              <a:rPr lang="en-US" dirty="0"/>
              <a:t> ( "\n Enter best class ever : \n" );</a:t>
            </a:r>
          </a:p>
          <a:p>
            <a:pPr marL="457200" indent="-457200">
              <a:lnSpc>
                <a:spcPct val="120000"/>
              </a:lnSpc>
              <a:spcBef>
                <a:spcPts val="0"/>
              </a:spcBef>
              <a:buFont typeface="+mj-lt"/>
              <a:buAutoNum type="arabicPeriod"/>
            </a:pPr>
            <a:r>
              <a:rPr lang="en-US" dirty="0"/>
              <a:t> </a:t>
            </a:r>
            <a:r>
              <a:rPr lang="en-US" dirty="0">
                <a:solidFill>
                  <a:schemeClr val="bg1"/>
                </a:solidFill>
              </a:rPr>
              <a:t> gets ( buff );</a:t>
            </a:r>
          </a:p>
          <a:p>
            <a:pPr marL="457200" indent="-457200">
              <a:lnSpc>
                <a:spcPct val="120000"/>
              </a:lnSpc>
              <a:spcBef>
                <a:spcPts val="0"/>
              </a:spcBef>
              <a:buFont typeface="+mj-lt"/>
              <a:buAutoNum type="arabicPeriod"/>
            </a:pPr>
            <a:r>
              <a:rPr lang="en-US" dirty="0"/>
              <a:t>  if ( </a:t>
            </a:r>
            <a:r>
              <a:rPr lang="en-US" dirty="0" err="1"/>
              <a:t>strcmp</a:t>
            </a:r>
            <a:r>
              <a:rPr lang="en-US" dirty="0"/>
              <a:t> ( buff, "imps" ) ) {</a:t>
            </a:r>
          </a:p>
          <a:p>
            <a:pPr marL="457200" indent="-457200">
              <a:lnSpc>
                <a:spcPct val="120000"/>
              </a:lnSpc>
              <a:spcBef>
                <a:spcPts val="0"/>
              </a:spcBef>
              <a:buFont typeface="+mj-lt"/>
              <a:buAutoNum type="arabicPeriod"/>
            </a:pPr>
            <a:r>
              <a:rPr lang="en-US" dirty="0"/>
              <a:t>      </a:t>
            </a:r>
            <a:r>
              <a:rPr lang="en-US" dirty="0" err="1"/>
              <a:t>printf</a:t>
            </a:r>
            <a:r>
              <a:rPr lang="en-US" dirty="0"/>
              <a:t> ( "\n %s is wrong! You should FAIL! \n ace=%</a:t>
            </a:r>
            <a:r>
              <a:rPr lang="en-US" dirty="0" err="1"/>
              <a:t>i</a:t>
            </a:r>
            <a:r>
              <a:rPr lang="en-US" dirty="0"/>
              <a:t>\n", buff, ace ); }</a:t>
            </a:r>
          </a:p>
          <a:p>
            <a:pPr marL="457200" indent="-457200">
              <a:lnSpc>
                <a:spcPct val="120000"/>
              </a:lnSpc>
              <a:spcBef>
                <a:spcPts val="0"/>
              </a:spcBef>
              <a:buFont typeface="+mj-lt"/>
              <a:buAutoNum type="arabicPeriod"/>
            </a:pPr>
            <a:r>
              <a:rPr lang="en-US" dirty="0"/>
              <a:t>  else  { </a:t>
            </a:r>
            <a:r>
              <a:rPr lang="en-US" dirty="0" err="1"/>
              <a:t>printf</a:t>
            </a:r>
            <a:r>
              <a:rPr lang="en-US" dirty="0"/>
              <a:t> ( "Correct! \n") ; ace = 1; }</a:t>
            </a:r>
          </a:p>
          <a:p>
            <a:pPr marL="457200" indent="-457200">
              <a:lnSpc>
                <a:spcPct val="120000"/>
              </a:lnSpc>
              <a:spcBef>
                <a:spcPts val="0"/>
              </a:spcBef>
              <a:buFont typeface="+mj-lt"/>
              <a:buAutoNum type="arabicPeriod"/>
            </a:pPr>
            <a:r>
              <a:rPr lang="en-US" dirty="0"/>
              <a:t>  if ( ace ) {  </a:t>
            </a:r>
            <a:r>
              <a:rPr lang="en-US" dirty="0" err="1"/>
              <a:t>printf</a:t>
            </a:r>
            <a:r>
              <a:rPr lang="en-US" dirty="0"/>
              <a:t> ( "You get an A! \n" ); }</a:t>
            </a:r>
          </a:p>
          <a:p>
            <a:pPr marL="457200" indent="-457200">
              <a:lnSpc>
                <a:spcPct val="120000"/>
              </a:lnSpc>
              <a:spcBef>
                <a:spcPts val="0"/>
              </a:spcBef>
              <a:buFont typeface="+mj-lt"/>
              <a:buAutoNum type="arabicPeriod"/>
            </a:pPr>
            <a:r>
              <a:rPr lang="en-US" dirty="0"/>
              <a:t>  return 0; }</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6" name="TextBox 5"/>
          <p:cNvSpPr txBox="1"/>
          <p:nvPr/>
        </p:nvSpPr>
        <p:spPr>
          <a:xfrm>
            <a:off x="3856974" y="2469815"/>
            <a:ext cx="4343400" cy="707886"/>
          </a:xfrm>
          <a:prstGeom prst="rect">
            <a:avLst/>
          </a:prstGeom>
          <a:noFill/>
        </p:spPr>
        <p:txBody>
          <a:bodyPr wrap="square" rtlCol="0" anchor="t" anchorCtr="0">
            <a:spAutoFit/>
          </a:bodyPr>
          <a:lstStyle/>
          <a:p>
            <a:pPr algn="l"/>
            <a:r>
              <a:rPr lang="en-US" sz="2800" dirty="0">
                <a:solidFill>
                  <a:srgbClr val="000000"/>
                </a:solidFill>
              </a:rPr>
              <a:t>}</a:t>
            </a:r>
            <a:r>
              <a:rPr lang="en-US" sz="4000" dirty="0">
                <a:solidFill>
                  <a:srgbClr val="000000"/>
                </a:solidFill>
              </a:rPr>
              <a:t> </a:t>
            </a:r>
            <a:r>
              <a:rPr lang="en-US" sz="2400" dirty="0">
                <a:solidFill>
                  <a:srgbClr val="000000"/>
                </a:solidFill>
              </a:rPr>
              <a:t>The Naughty Line</a:t>
            </a:r>
            <a:endParaRPr lang="en-US" sz="1100" dirty="0">
              <a:solidFill>
                <a:srgbClr val="000000"/>
              </a:solidFill>
            </a:endParaRPr>
          </a:p>
        </p:txBody>
      </p:sp>
      <p:sp>
        <p:nvSpPr>
          <p:cNvPr id="5" name="Slide Number Placeholder 4"/>
          <p:cNvSpPr>
            <a:spLocks noGrp="1"/>
          </p:cNvSpPr>
          <p:nvPr>
            <p:ph type="sldNum" sz="quarter" idx="12"/>
          </p:nvPr>
        </p:nvSpPr>
        <p:spPr/>
        <p:txBody>
          <a:bodyPr/>
          <a:lstStyle/>
          <a:p>
            <a:fld id="{A2A17EAB-8B51-5C40-8776-6683E51FA7A0}" type="slidenum">
              <a:rPr lang="en-US" smtClean="0"/>
              <a:t>41</a:t>
            </a:fld>
            <a:endParaRPr lang="en-US"/>
          </a:p>
        </p:txBody>
      </p:sp>
    </p:spTree>
    <p:extLst>
      <p:ext uri="{BB962C8B-B14F-4D97-AF65-F5344CB8AC3E}">
        <p14:creationId xmlns:p14="http://schemas.microsoft.com/office/powerpoint/2010/main" val="3611239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Three-way Handshake</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6" name="Cube 11"/>
          <p:cNvSpPr>
            <a:spLocks noChangeArrowheads="1"/>
          </p:cNvSpPr>
          <p:nvPr/>
        </p:nvSpPr>
        <p:spPr bwMode="auto">
          <a:xfrm>
            <a:off x="1981200" y="22479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907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907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9" name="Right Arrow 24"/>
          <p:cNvSpPr>
            <a:spLocks noChangeArrowheads="1"/>
          </p:cNvSpPr>
          <p:nvPr/>
        </p:nvSpPr>
        <p:spPr bwMode="auto">
          <a:xfrm>
            <a:off x="3962400" y="308610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ACK</a:t>
            </a:r>
          </a:p>
        </p:txBody>
      </p:sp>
      <p:sp>
        <p:nvSpPr>
          <p:cNvPr id="10" name="Left Arrow 25"/>
          <p:cNvSpPr>
            <a:spLocks noChangeArrowheads="1"/>
          </p:cNvSpPr>
          <p:nvPr/>
        </p:nvSpPr>
        <p:spPr bwMode="auto">
          <a:xfrm>
            <a:off x="3886200" y="2476500"/>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SYN-ACK</a:t>
            </a:r>
          </a:p>
        </p:txBody>
      </p:sp>
      <p:sp>
        <p:nvSpPr>
          <p:cNvPr id="3" name="Slide Number Placeholder 2"/>
          <p:cNvSpPr>
            <a:spLocks noGrp="1"/>
          </p:cNvSpPr>
          <p:nvPr>
            <p:ph type="sldNum" sz="quarter" idx="12"/>
          </p:nvPr>
        </p:nvSpPr>
        <p:spPr/>
        <p:txBody>
          <a:bodyPr/>
          <a:lstStyle/>
          <a:p>
            <a:fld id="{A2A17EAB-8B51-5C40-8776-6683E51FA7A0}" type="slidenum">
              <a:rPr lang="en-US" smtClean="0"/>
              <a:t>42</a:t>
            </a:fld>
            <a:endParaRPr lang="en-US"/>
          </a:p>
        </p:txBody>
      </p:sp>
    </p:spTree>
    <p:extLst>
      <p:ext uri="{BB962C8B-B14F-4D97-AF65-F5344CB8AC3E}">
        <p14:creationId xmlns:p14="http://schemas.microsoft.com/office/powerpoint/2010/main" val="1591266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 Flood Attack</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6" name="Cube 11"/>
          <p:cNvSpPr>
            <a:spLocks noChangeArrowheads="1"/>
          </p:cNvSpPr>
          <p:nvPr/>
        </p:nvSpPr>
        <p:spPr bwMode="auto">
          <a:xfrm>
            <a:off x="1981200" y="224485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6324600" y="178765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a:off x="3962400" y="1787650"/>
            <a:ext cx="1447800" cy="533400"/>
          </a:xfrm>
          <a:prstGeom prst="righ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SYN</a:t>
            </a:r>
          </a:p>
        </p:txBody>
      </p:sp>
      <p:sp>
        <p:nvSpPr>
          <p:cNvPr id="10" name="Left Arrow 25"/>
          <p:cNvSpPr>
            <a:spLocks noChangeArrowheads="1"/>
          </p:cNvSpPr>
          <p:nvPr/>
        </p:nvSpPr>
        <p:spPr bwMode="auto">
          <a:xfrm rot="20057174">
            <a:off x="3886199" y="3102312"/>
            <a:ext cx="1447800" cy="533400"/>
          </a:xfrm>
          <a:prstGeom prst="leftArrow">
            <a:avLst>
              <a:gd name="adj1" fmla="val 50000"/>
              <a:gd name="adj2" fmla="val 50001"/>
            </a:avLst>
          </a:prstGeom>
          <a:solidFill>
            <a:schemeClr val="tx1"/>
          </a:solidFill>
          <a:ln w="9525">
            <a:solidFill>
              <a:srgbClr val="000000"/>
            </a:solidFill>
            <a:round/>
            <a:headEnd/>
            <a:tailEnd/>
          </a:ln>
        </p:spPr>
        <p:txBody>
          <a:bodyPr wrap="none" anchor="ctr">
            <a:prstTxWarp prst="textNoShape">
              <a:avLst/>
            </a:prstTxWarp>
          </a:bodyPr>
          <a:lstStyle/>
          <a:p>
            <a:pPr algn="ctr">
              <a:lnSpc>
                <a:spcPct val="80000"/>
              </a:lnSpc>
            </a:pPr>
            <a:r>
              <a:rPr lang="en-US" sz="1300" dirty="0">
                <a:solidFill>
                  <a:srgbClr val="000000"/>
                </a:solidFill>
              </a:rPr>
              <a:t>SYN-ACK</a:t>
            </a:r>
          </a:p>
        </p:txBody>
      </p:sp>
      <p:sp>
        <p:nvSpPr>
          <p:cNvPr id="11" name="Cube 11"/>
          <p:cNvSpPr>
            <a:spLocks noChangeArrowheads="1"/>
          </p:cNvSpPr>
          <p:nvPr/>
        </p:nvSpPr>
        <p:spPr bwMode="auto">
          <a:xfrm>
            <a:off x="1981200" y="3566164"/>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43</a:t>
            </a:fld>
            <a:endParaRPr lang="en-US"/>
          </a:p>
        </p:txBody>
      </p:sp>
    </p:spTree>
    <p:extLst>
      <p:ext uri="{BB962C8B-B14F-4D97-AF65-F5344CB8AC3E}">
        <p14:creationId xmlns:p14="http://schemas.microsoft.com/office/powerpoint/2010/main" val="998449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Ping Attack</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6" name="Cube 11"/>
          <p:cNvSpPr>
            <a:spLocks noChangeArrowheads="1"/>
          </p:cNvSpPr>
          <p:nvPr/>
        </p:nvSpPr>
        <p:spPr bwMode="auto">
          <a:xfrm>
            <a:off x="304800" y="2590800"/>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7" name="Cube 12"/>
          <p:cNvSpPr>
            <a:spLocks noChangeArrowheads="1"/>
          </p:cNvSpPr>
          <p:nvPr/>
        </p:nvSpPr>
        <p:spPr bwMode="auto">
          <a:xfrm>
            <a:off x="3962400" y="6143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8" name="Right Arrow 20"/>
          <p:cNvSpPr>
            <a:spLocks noChangeArrowheads="1"/>
          </p:cNvSpPr>
          <p:nvPr/>
        </p:nvSpPr>
        <p:spPr bwMode="auto">
          <a:xfrm rot="20562649">
            <a:off x="1447800" y="24384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9" name="TextBox 13"/>
          <p:cNvSpPr txBox="1">
            <a:spLocks noChangeArrowheads="1"/>
          </p:cNvSpPr>
          <p:nvPr/>
        </p:nvSpPr>
        <p:spPr bwMode="auto">
          <a:xfrm>
            <a:off x="228600" y="2057400"/>
            <a:ext cx="1262063" cy="461963"/>
          </a:xfrm>
          <a:prstGeom prst="rect">
            <a:avLst/>
          </a:prstGeom>
          <a:noFill/>
          <a:ln w="9525">
            <a:noFill/>
            <a:miter lim="800000"/>
            <a:headEnd/>
            <a:tailEnd/>
          </a:ln>
        </p:spPr>
        <p:txBody>
          <a:bodyPr wrap="none">
            <a:prstTxWarp prst="textNoShape">
              <a:avLst/>
            </a:prstTxWarp>
            <a:spAutoFit/>
          </a:bodyPr>
          <a:lstStyle/>
          <a:p>
            <a:r>
              <a:rPr lang="en-US">
                <a:solidFill>
                  <a:srgbClr val="000000"/>
                </a:solidFill>
              </a:rPr>
              <a:t>Attacker</a:t>
            </a:r>
          </a:p>
        </p:txBody>
      </p:sp>
      <p:sp>
        <p:nvSpPr>
          <p:cNvPr id="10" name="Cube 14"/>
          <p:cNvSpPr>
            <a:spLocks noChangeArrowheads="1"/>
          </p:cNvSpPr>
          <p:nvPr/>
        </p:nvSpPr>
        <p:spPr bwMode="auto">
          <a:xfrm>
            <a:off x="3962400" y="2976563"/>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1" name="Cube 15"/>
          <p:cNvSpPr>
            <a:spLocks noChangeArrowheads="1"/>
          </p:cNvSpPr>
          <p:nvPr/>
        </p:nvSpPr>
        <p:spPr bwMode="auto">
          <a:xfrm>
            <a:off x="8153400" y="1828800"/>
            <a:ext cx="838200" cy="19050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2" name="Right Arrow 16"/>
          <p:cNvSpPr>
            <a:spLocks noChangeArrowheads="1"/>
          </p:cNvSpPr>
          <p:nvPr/>
        </p:nvSpPr>
        <p:spPr bwMode="auto">
          <a:xfrm rot="1047622">
            <a:off x="1524000" y="3124200"/>
            <a:ext cx="1447800" cy="533400"/>
          </a:xfrm>
          <a:prstGeom prst="rightArrow">
            <a:avLst>
              <a:gd name="adj1" fmla="val 50000"/>
              <a:gd name="adj2" fmla="val 50001"/>
            </a:avLst>
          </a:prstGeom>
          <a:solidFill>
            <a:srgbClr val="FFFFFF"/>
          </a:solidFill>
          <a:ln w="9525">
            <a:solidFill>
              <a:srgbClr val="000000"/>
            </a:solidFill>
            <a:round/>
            <a:headEnd/>
            <a:tailEnd/>
          </a:ln>
        </p:spPr>
        <p:txBody>
          <a:bodyPr wrap="none" anchor="ctr">
            <a:prstTxWarp prst="textNoShape">
              <a:avLst/>
            </a:prstTxWarp>
          </a:bodyPr>
          <a:lstStyle/>
          <a:p>
            <a:pPr algn="ctr">
              <a:lnSpc>
                <a:spcPct val="80000"/>
              </a:lnSpc>
            </a:pPr>
            <a:r>
              <a:rPr lang="en-US" sz="1300">
                <a:solidFill>
                  <a:srgbClr val="000000"/>
                </a:solidFill>
              </a:rPr>
              <a:t>ping</a:t>
            </a:r>
          </a:p>
        </p:txBody>
      </p:sp>
      <p:sp>
        <p:nvSpPr>
          <p:cNvPr id="13" name="Cube 17"/>
          <p:cNvSpPr>
            <a:spLocks noChangeArrowheads="1"/>
          </p:cNvSpPr>
          <p:nvPr/>
        </p:nvSpPr>
        <p:spPr bwMode="auto">
          <a:xfrm>
            <a:off x="6096000" y="494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4" name="Cube 19"/>
          <p:cNvSpPr>
            <a:spLocks noChangeArrowheads="1"/>
          </p:cNvSpPr>
          <p:nvPr/>
        </p:nvSpPr>
        <p:spPr bwMode="auto">
          <a:xfrm>
            <a:off x="6096000" y="1637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5" name="Cube 21"/>
          <p:cNvSpPr>
            <a:spLocks noChangeArrowheads="1"/>
          </p:cNvSpPr>
          <p:nvPr/>
        </p:nvSpPr>
        <p:spPr bwMode="auto">
          <a:xfrm>
            <a:off x="6096000" y="2780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sp>
        <p:nvSpPr>
          <p:cNvPr id="16" name="Cube 22"/>
          <p:cNvSpPr>
            <a:spLocks noChangeArrowheads="1"/>
          </p:cNvSpPr>
          <p:nvPr/>
        </p:nvSpPr>
        <p:spPr bwMode="auto">
          <a:xfrm>
            <a:off x="6096000" y="3923519"/>
            <a:ext cx="990600" cy="990600"/>
          </a:xfrm>
          <a:prstGeom prst="cube">
            <a:avLst>
              <a:gd name="adj" fmla="val 25000"/>
            </a:avLst>
          </a:prstGeom>
          <a:solidFill>
            <a:schemeClr val="tx1">
              <a:lumMod val="85000"/>
            </a:schemeClr>
          </a:solidFill>
          <a:ln w="9525">
            <a:solidFill>
              <a:srgbClr val="000000"/>
            </a:solidFill>
            <a:round/>
            <a:headEnd/>
            <a:tailEnd/>
          </a:ln>
        </p:spPr>
        <p:txBody>
          <a:bodyPr wrap="none" anchor="ctr">
            <a:prstTxWarp prst="textNoShape">
              <a:avLst/>
            </a:prstTxWarp>
          </a:bodyPr>
          <a:lstStyle/>
          <a:p>
            <a:endParaRPr lang="en-US"/>
          </a:p>
        </p:txBody>
      </p:sp>
      <p:cxnSp>
        <p:nvCxnSpPr>
          <p:cNvPr id="18" name="Straight Arrow Connector 26"/>
          <p:cNvCxnSpPr>
            <a:cxnSpLocks noChangeShapeType="1"/>
            <a:stCxn id="7" idx="5"/>
            <a:endCxn id="13" idx="2"/>
          </p:cNvCxnSpPr>
          <p:nvPr/>
        </p:nvCxnSpPr>
        <p:spPr bwMode="auto">
          <a:xfrm flipV="1">
            <a:off x="4800600" y="1113644"/>
            <a:ext cx="1295400" cy="348444"/>
          </a:xfrm>
          <a:prstGeom prst="straightConnector1">
            <a:avLst/>
          </a:prstGeom>
          <a:noFill/>
          <a:ln w="9525">
            <a:solidFill>
              <a:schemeClr val="tx1"/>
            </a:solidFill>
            <a:round/>
            <a:headEnd/>
            <a:tailEnd type="arrow" w="med" len="med"/>
          </a:ln>
        </p:spPr>
      </p:cxnSp>
      <p:cxnSp>
        <p:nvCxnSpPr>
          <p:cNvPr id="19" name="Straight Arrow Connector 28"/>
          <p:cNvCxnSpPr>
            <a:cxnSpLocks noChangeShapeType="1"/>
            <a:endCxn id="14" idx="2"/>
          </p:cNvCxnSpPr>
          <p:nvPr/>
        </p:nvCxnSpPr>
        <p:spPr bwMode="auto">
          <a:xfrm>
            <a:off x="4800600" y="1828800"/>
            <a:ext cx="1295400" cy="427844"/>
          </a:xfrm>
          <a:prstGeom prst="straightConnector1">
            <a:avLst/>
          </a:prstGeom>
          <a:noFill/>
          <a:ln w="9525">
            <a:solidFill>
              <a:schemeClr val="tx1"/>
            </a:solidFill>
            <a:round/>
            <a:headEnd/>
            <a:tailEnd type="arrow" w="med" len="med"/>
          </a:ln>
        </p:spPr>
      </p:cxnSp>
      <p:cxnSp>
        <p:nvCxnSpPr>
          <p:cNvPr id="20" name="Straight Arrow Connector 30"/>
          <p:cNvCxnSpPr>
            <a:cxnSpLocks noChangeShapeType="1"/>
            <a:stCxn id="10" idx="5"/>
            <a:endCxn id="15" idx="2"/>
          </p:cNvCxnSpPr>
          <p:nvPr/>
        </p:nvCxnSpPr>
        <p:spPr bwMode="auto">
          <a:xfrm flipV="1">
            <a:off x="4800600" y="3399644"/>
            <a:ext cx="1295400" cy="424644"/>
          </a:xfrm>
          <a:prstGeom prst="straightConnector1">
            <a:avLst/>
          </a:prstGeom>
          <a:noFill/>
          <a:ln w="9525">
            <a:solidFill>
              <a:schemeClr val="tx1"/>
            </a:solidFill>
            <a:round/>
            <a:headEnd/>
            <a:tailEnd type="arrow" w="med" len="med"/>
          </a:ln>
        </p:spPr>
      </p:cxnSp>
      <p:cxnSp>
        <p:nvCxnSpPr>
          <p:cNvPr id="21" name="Straight Arrow Connector 32"/>
          <p:cNvCxnSpPr>
            <a:cxnSpLocks noChangeShapeType="1"/>
            <a:endCxn id="16" idx="2"/>
          </p:cNvCxnSpPr>
          <p:nvPr/>
        </p:nvCxnSpPr>
        <p:spPr bwMode="auto">
          <a:xfrm>
            <a:off x="4800600" y="4124916"/>
            <a:ext cx="1295400" cy="417728"/>
          </a:xfrm>
          <a:prstGeom prst="straightConnector1">
            <a:avLst/>
          </a:prstGeom>
          <a:noFill/>
          <a:ln w="9525">
            <a:solidFill>
              <a:schemeClr val="tx1"/>
            </a:solidFill>
            <a:round/>
            <a:headEnd/>
            <a:tailEnd type="arrow" w="med" len="med"/>
          </a:ln>
        </p:spPr>
      </p:cxnSp>
      <p:cxnSp>
        <p:nvCxnSpPr>
          <p:cNvPr id="23" name="Straight Arrow Connector 37"/>
          <p:cNvCxnSpPr>
            <a:cxnSpLocks noChangeShapeType="1"/>
          </p:cNvCxnSpPr>
          <p:nvPr/>
        </p:nvCxnSpPr>
        <p:spPr bwMode="auto">
          <a:xfrm rot="16200000" flipH="1">
            <a:off x="6743700" y="876300"/>
            <a:ext cx="1752600" cy="1066800"/>
          </a:xfrm>
          <a:prstGeom prst="straightConnector1">
            <a:avLst/>
          </a:prstGeom>
          <a:noFill/>
          <a:ln w="9525">
            <a:solidFill>
              <a:schemeClr val="tx1"/>
            </a:solidFill>
            <a:round/>
            <a:headEnd/>
            <a:tailEnd type="arrow" w="med" len="med"/>
          </a:ln>
        </p:spPr>
      </p:cxnSp>
      <p:cxnSp>
        <p:nvCxnSpPr>
          <p:cNvPr id="24" name="Straight Arrow Connector 39"/>
          <p:cNvCxnSpPr>
            <a:cxnSpLocks noChangeShapeType="1"/>
            <a:stCxn id="14" idx="5"/>
          </p:cNvCxnSpPr>
          <p:nvPr/>
        </p:nvCxnSpPr>
        <p:spPr bwMode="auto">
          <a:xfrm>
            <a:off x="7086600" y="2008994"/>
            <a:ext cx="1066801" cy="581806"/>
          </a:xfrm>
          <a:prstGeom prst="straightConnector1">
            <a:avLst/>
          </a:prstGeom>
          <a:noFill/>
          <a:ln w="9525">
            <a:solidFill>
              <a:schemeClr val="tx1"/>
            </a:solidFill>
            <a:round/>
            <a:headEnd/>
            <a:tailEnd type="arrow" w="med" len="med"/>
          </a:ln>
        </p:spPr>
      </p:cxnSp>
      <p:cxnSp>
        <p:nvCxnSpPr>
          <p:cNvPr id="25" name="Straight Arrow Connector 41"/>
          <p:cNvCxnSpPr>
            <a:cxnSpLocks noChangeShapeType="1"/>
            <a:stCxn id="15" idx="5"/>
            <a:endCxn id="11" idx="2"/>
          </p:cNvCxnSpPr>
          <p:nvPr/>
        </p:nvCxnSpPr>
        <p:spPr bwMode="auto">
          <a:xfrm flipV="1">
            <a:off x="7086600" y="2886075"/>
            <a:ext cx="1066800" cy="265919"/>
          </a:xfrm>
          <a:prstGeom prst="straightConnector1">
            <a:avLst/>
          </a:prstGeom>
          <a:noFill/>
          <a:ln w="9525">
            <a:solidFill>
              <a:schemeClr val="tx1"/>
            </a:solidFill>
            <a:round/>
            <a:headEnd/>
            <a:tailEnd type="arrow" w="med" len="med"/>
          </a:ln>
        </p:spPr>
      </p:cxnSp>
      <p:cxnSp>
        <p:nvCxnSpPr>
          <p:cNvPr id="26" name="Straight Arrow Connector 43"/>
          <p:cNvCxnSpPr>
            <a:cxnSpLocks noChangeShapeType="1"/>
          </p:cNvCxnSpPr>
          <p:nvPr/>
        </p:nvCxnSpPr>
        <p:spPr bwMode="auto">
          <a:xfrm flipV="1">
            <a:off x="7010400" y="3200400"/>
            <a:ext cx="1143000" cy="762000"/>
          </a:xfrm>
          <a:prstGeom prst="straightConnector1">
            <a:avLst/>
          </a:prstGeom>
          <a:noFill/>
          <a:ln w="9525">
            <a:solidFill>
              <a:schemeClr val="tx1"/>
            </a:solidFill>
            <a:round/>
            <a:headEnd/>
            <a:tailEnd type="arrow" w="med" len="med"/>
          </a:ln>
        </p:spPr>
      </p:cxnSp>
      <p:sp>
        <p:nvSpPr>
          <p:cNvPr id="28" name="TextBox 13"/>
          <p:cNvSpPr txBox="1">
            <a:spLocks noChangeArrowheads="1"/>
          </p:cNvSpPr>
          <p:nvPr/>
        </p:nvSpPr>
        <p:spPr bwMode="auto">
          <a:xfrm>
            <a:off x="8077200" y="1219200"/>
            <a:ext cx="966931" cy="461665"/>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Target</a:t>
            </a:r>
          </a:p>
        </p:txBody>
      </p:sp>
      <p:sp>
        <p:nvSpPr>
          <p:cNvPr id="3" name="Slide Number Placeholder 2"/>
          <p:cNvSpPr>
            <a:spLocks noGrp="1"/>
          </p:cNvSpPr>
          <p:nvPr>
            <p:ph type="sldNum" sz="quarter" idx="12"/>
          </p:nvPr>
        </p:nvSpPr>
        <p:spPr/>
        <p:txBody>
          <a:bodyPr/>
          <a:lstStyle/>
          <a:p>
            <a:fld id="{A2A17EAB-8B51-5C40-8776-6683E51FA7A0}" type="slidenum">
              <a:rPr lang="en-US" smtClean="0"/>
              <a:t>44</a:t>
            </a:fld>
            <a:endParaRPr lang="en-US"/>
          </a:p>
        </p:txBody>
      </p:sp>
    </p:spTree>
    <p:extLst>
      <p:ext uri="{BB962C8B-B14F-4D97-AF65-F5344CB8AC3E}">
        <p14:creationId xmlns:p14="http://schemas.microsoft.com/office/powerpoint/2010/main" val="808874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5380461" y="2862919"/>
            <a:ext cx="3367426" cy="2280581"/>
          </a:xfrm>
          <a:prstGeom prst="rect">
            <a:avLst/>
          </a:prstGeom>
          <a:noFill/>
          <a:ln>
            <a:noFill/>
          </a:ln>
        </p:spPr>
      </p:pic>
      <p:sp>
        <p:nvSpPr>
          <p:cNvPr id="54" name="Shape 5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What is Denial of Service (DoS)</a:t>
            </a:r>
          </a:p>
        </p:txBody>
      </p:sp>
      <p:sp>
        <p:nvSpPr>
          <p:cNvPr id="55" name="Shape 55"/>
          <p:cNvSpPr txBox="1">
            <a:spLocks noGrp="1"/>
          </p:cNvSpPr>
          <p:nvPr>
            <p:ph idx="1"/>
          </p:nvPr>
        </p:nvSpPr>
        <p:spPr>
          <a:prstGeom prst="rect">
            <a:avLst/>
          </a:prstGeom>
        </p:spPr>
        <p:txBody>
          <a:bodyPr lIns="91425" tIns="91425" rIns="91425" bIns="91425" anchor="t" anchorCtr="0">
            <a:noAutofit/>
          </a:bodyPr>
          <a:lstStyle/>
          <a:p>
            <a:pPr marL="457200" indent="-228600">
              <a:lnSpc>
                <a:spcPct val="100000"/>
              </a:lnSpc>
            </a:pPr>
            <a:r>
              <a:rPr lang="en" dirty="0"/>
              <a:t>Attempts to make target unavailable by flooding with traffic</a:t>
            </a:r>
          </a:p>
          <a:p>
            <a:pPr marL="457200" lvl="0" indent="-228600" rtl="0">
              <a:lnSpc>
                <a:spcPct val="100000"/>
              </a:lnSpc>
              <a:spcBef>
                <a:spcPts val="0"/>
              </a:spcBef>
            </a:pPr>
            <a:r>
              <a:rPr lang="en" dirty="0"/>
              <a:t>If victim has to filter attack, it’s too late</a:t>
            </a:r>
          </a:p>
          <a:p>
            <a:pPr marL="457200" lvl="0" indent="-228600" rtl="0">
              <a:lnSpc>
                <a:spcPct val="100000"/>
              </a:lnSpc>
              <a:spcBef>
                <a:spcPts val="0"/>
              </a:spcBef>
            </a:pPr>
            <a:r>
              <a:rPr lang="en" dirty="0"/>
              <a:t>Internet Providers have no incentive to help</a:t>
            </a:r>
          </a:p>
          <a:p>
            <a:pPr marL="914400" lvl="1" indent="-228600" rtl="0">
              <a:lnSpc>
                <a:spcPct val="100000"/>
              </a:lnSpc>
              <a:spcBef>
                <a:spcPts val="0"/>
              </a:spcBef>
            </a:pPr>
            <a:r>
              <a:rPr lang="en" dirty="0"/>
              <a:t>Businesses get affected, but would not</a:t>
            </a:r>
            <a:r>
              <a:rPr lang="en-US" dirty="0"/>
              <a:t> </a:t>
            </a:r>
            <a:r>
              <a:rPr lang="en" dirty="0"/>
              <a:t>pay provider enough to make worthwhile</a:t>
            </a:r>
          </a:p>
          <a:p>
            <a:pPr marL="914400" lvl="1" indent="-228600" rtl="0">
              <a:lnSpc>
                <a:spcPct val="100000"/>
              </a:lnSpc>
              <a:spcBef>
                <a:spcPts val="0"/>
              </a:spcBef>
            </a:pPr>
            <a:r>
              <a:rPr lang="en" dirty="0"/>
              <a:t>This is why Cloudflare, e.g., exists</a:t>
            </a:r>
          </a:p>
          <a:p>
            <a:pPr marL="457200" lvl="0" indent="-228600" rtl="0">
              <a:lnSpc>
                <a:spcPct val="100000"/>
              </a:lnSpc>
              <a:spcBef>
                <a:spcPts val="0"/>
              </a:spcBef>
            </a:pPr>
            <a:r>
              <a:rPr lang="en" dirty="0"/>
              <a:t>Many ways to perform this attack</a:t>
            </a:r>
          </a:p>
          <a:p>
            <a:pPr marL="457200" lvl="0" indent="0">
              <a:lnSpc>
                <a:spcPct val="100000"/>
              </a:lnSpc>
              <a:spcBef>
                <a:spcPts val="0"/>
              </a:spcBef>
              <a:buNone/>
            </a:pPr>
            <a:endParaRPr dirty="0"/>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45</a:t>
            </a:fld>
            <a:endParaRPr lang="en"/>
          </a:p>
        </p:txBody>
      </p:sp>
      <p:sp>
        <p:nvSpPr>
          <p:cNvPr id="3" name="Footer Placeholder 2"/>
          <p:cNvSpPr>
            <a:spLocks noGrp="1"/>
          </p:cNvSpPr>
          <p:nvPr>
            <p:ph type="ftr" sz="quarter" idx="11"/>
          </p:nvPr>
        </p:nvSpPr>
        <p:spPr/>
        <p:txBody>
          <a:bodyPr/>
          <a:lstStyle/>
          <a:p>
            <a:r>
              <a:rPr lang="sk-SK"/>
              <a:t>© 2021 Keith A. Pray</a:t>
            </a:r>
            <a:endParaRPr lang="en-US"/>
          </a:p>
        </p:txBody>
      </p:sp>
    </p:spTree>
    <p:extLst>
      <p:ext uri="{BB962C8B-B14F-4D97-AF65-F5344CB8AC3E}">
        <p14:creationId xmlns:p14="http://schemas.microsoft.com/office/powerpoint/2010/main" val="1600300821"/>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Distributed DoS Vectors</a:t>
            </a:r>
          </a:p>
        </p:txBody>
      </p:sp>
      <p:sp>
        <p:nvSpPr>
          <p:cNvPr id="62" name="Shape 62"/>
          <p:cNvSpPr txBox="1">
            <a:spLocks noGrp="1"/>
          </p:cNvSpPr>
          <p:nvPr>
            <p:ph sz="half" idx="1"/>
          </p:nvPr>
        </p:nvSpPr>
        <p:spPr>
          <a:prstGeom prst="rect">
            <a:avLst/>
          </a:prstGeom>
        </p:spPr>
        <p:txBody>
          <a:bodyPr lIns="91425" tIns="91425" rIns="91425" bIns="91425" anchor="t" anchorCtr="0">
            <a:noAutofit/>
          </a:bodyPr>
          <a:lstStyle/>
          <a:p>
            <a:pPr marL="457200" lvl="0" indent="-228600" rtl="0">
              <a:spcBef>
                <a:spcPts val="0"/>
              </a:spcBef>
            </a:pPr>
            <a:r>
              <a:rPr lang="en" dirty="0"/>
              <a:t>TCP SYN attack</a:t>
            </a:r>
          </a:p>
          <a:p>
            <a:pPr marL="914400" lvl="1" indent="-228600" rtl="0">
              <a:spcBef>
                <a:spcPts val="0"/>
              </a:spcBef>
            </a:pPr>
            <a:r>
              <a:rPr lang="en" dirty="0"/>
              <a:t>SYN packets are small, low difficulty for attacker</a:t>
            </a:r>
          </a:p>
          <a:p>
            <a:pPr marL="914400" lvl="1" indent="-228600" rtl="0">
              <a:spcBef>
                <a:spcPts val="0"/>
              </a:spcBef>
            </a:pPr>
            <a:r>
              <a:rPr lang="en" dirty="0"/>
              <a:t>Leaves half-open connections on server</a:t>
            </a:r>
          </a:p>
          <a:p>
            <a:pPr marL="914400" lvl="1" indent="-228600" rtl="0">
              <a:spcBef>
                <a:spcPts val="0"/>
              </a:spcBef>
            </a:pPr>
            <a:r>
              <a:rPr lang="en" dirty="0"/>
              <a:t>SYN cookies mitigate this</a:t>
            </a:r>
            <a:endParaRPr lang="en-US" dirty="0"/>
          </a:p>
          <a:p>
            <a:pPr marL="457200" lvl="0" indent="-228600">
              <a:spcBef>
                <a:spcPts val="0"/>
              </a:spcBef>
            </a:pPr>
            <a:r>
              <a:rPr lang="en" dirty="0"/>
              <a:t>DNS amplification attack</a:t>
            </a:r>
          </a:p>
          <a:p>
            <a:pPr marL="914400" lvl="1" indent="-228600">
              <a:spcBef>
                <a:spcPts val="0"/>
              </a:spcBef>
            </a:pPr>
            <a:r>
              <a:rPr lang="en" dirty="0"/>
              <a:t>DNS requests are small</a:t>
            </a:r>
          </a:p>
          <a:p>
            <a:pPr marL="914400" lvl="1" indent="-228600">
              <a:spcBef>
                <a:spcPts val="0"/>
              </a:spcBef>
            </a:pPr>
            <a:r>
              <a:rPr lang="en" dirty="0"/>
              <a:t>Can request all records on server</a:t>
            </a:r>
          </a:p>
          <a:p>
            <a:pPr marL="914400" lvl="1" indent="-228600">
              <a:spcBef>
                <a:spcPts val="0"/>
              </a:spcBef>
            </a:pPr>
            <a:r>
              <a:rPr lang="en" dirty="0"/>
              <a:t>Crippled by proper configuration</a:t>
            </a:r>
          </a:p>
        </p:txBody>
      </p:sp>
      <p:sp>
        <p:nvSpPr>
          <p:cNvPr id="4" name="Content Placeholder 3"/>
          <p:cNvSpPr>
            <a:spLocks noGrp="1"/>
          </p:cNvSpPr>
          <p:nvPr>
            <p:ph sz="half" idx="2"/>
          </p:nvPr>
        </p:nvSpPr>
        <p:spPr/>
        <p:txBody>
          <a:bodyPr/>
          <a:lstStyle/>
          <a:p>
            <a:pPr marL="457200" lvl="0" indent="-228600">
              <a:spcBef>
                <a:spcPts val="0"/>
              </a:spcBef>
            </a:pPr>
            <a:r>
              <a:rPr lang="en" dirty="0"/>
              <a:t>Ingress/egress filtering will reduce effect</a:t>
            </a:r>
          </a:p>
        </p:txBody>
      </p:sp>
      <p:sp>
        <p:nvSpPr>
          <p:cNvPr id="3" name="Footer Placeholder 2"/>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pPr lvl="0">
              <a:spcBef>
                <a:spcPts val="0"/>
              </a:spcBef>
              <a:buNone/>
            </a:pPr>
            <a:fld id="{00000000-1234-1234-1234-123412341234}" type="slidenum">
              <a:rPr lang="en" smtClean="0"/>
              <a:t>46</a:t>
            </a:fld>
            <a:endParaRPr lang="en"/>
          </a:p>
        </p:txBody>
      </p:sp>
      <p:pic>
        <p:nvPicPr>
          <p:cNvPr id="63" name="Shape 63"/>
          <p:cNvPicPr preferRelativeResize="0"/>
          <p:nvPr/>
        </p:nvPicPr>
        <p:blipFill>
          <a:blip r:embed="rId3">
            <a:alphaModFix/>
          </a:blip>
          <a:stretch>
            <a:fillRect/>
          </a:stretch>
        </p:blipFill>
        <p:spPr>
          <a:xfrm>
            <a:off x="2521600" y="2521163"/>
            <a:ext cx="6286500" cy="2590800"/>
          </a:xfrm>
          <a:prstGeom prst="rect">
            <a:avLst/>
          </a:prstGeom>
          <a:noFill/>
          <a:ln>
            <a:noFill/>
          </a:ln>
        </p:spPr>
      </p:pic>
    </p:spTree>
    <p:extLst>
      <p:ext uri="{BB962C8B-B14F-4D97-AF65-F5344CB8AC3E}">
        <p14:creationId xmlns:p14="http://schemas.microsoft.com/office/powerpoint/2010/main" val="1643976888"/>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How</a:t>
            </a:r>
          </a:p>
        </p:txBody>
      </p:sp>
      <p:sp>
        <p:nvSpPr>
          <p:cNvPr id="45062" name="Rectangle 3"/>
          <p:cNvSpPr>
            <a:spLocks noGrp="1" noChangeArrowheads="1"/>
          </p:cNvSpPr>
          <p:nvPr>
            <p:ph idx="1"/>
          </p:nvPr>
        </p:nvSpPr>
        <p:spPr/>
        <p:txBody>
          <a:bodyPr/>
          <a:lstStyle/>
          <a:p>
            <a:pPr eaLnBrk="1" hangingPunct="1">
              <a:lnSpc>
                <a:spcPct val="90000"/>
              </a:lnSpc>
            </a:pPr>
            <a:r>
              <a:rPr lang="en-US">
                <a:ea typeface="ＭＳ Ｐゴシック" charset="-128"/>
                <a:cs typeface="ＭＳ Ｐゴシック" charset="-128"/>
              </a:rPr>
              <a:t>Technical and Non-Technical</a:t>
            </a:r>
          </a:p>
          <a:p>
            <a:pPr lvl="1" eaLnBrk="1" hangingPunct="1">
              <a:lnSpc>
                <a:spcPct val="90000"/>
              </a:lnSpc>
            </a:pPr>
            <a:r>
              <a:rPr lang="en-US"/>
              <a:t>Break into computer.</a:t>
            </a:r>
          </a:p>
          <a:p>
            <a:pPr lvl="1" eaLnBrk="1" hangingPunct="1">
              <a:lnSpc>
                <a:spcPct val="90000"/>
              </a:lnSpc>
            </a:pPr>
            <a:r>
              <a:rPr lang="en-US"/>
              <a:t>Prevent access to computer.</a:t>
            </a:r>
          </a:p>
          <a:p>
            <a:pPr lvl="1" eaLnBrk="1" hangingPunct="1">
              <a:lnSpc>
                <a:spcPct val="90000"/>
              </a:lnSpc>
            </a:pPr>
            <a:endParaRPr lang="en-US"/>
          </a:p>
          <a:p>
            <a:pPr eaLnBrk="1" hangingPunct="1">
              <a:lnSpc>
                <a:spcPct val="90000"/>
              </a:lnSpc>
            </a:pPr>
            <a:r>
              <a:rPr lang="en-US">
                <a:ea typeface="ＭＳ Ｐゴシック" charset="-128"/>
                <a:cs typeface="ＭＳ Ｐゴシック" charset="-128"/>
              </a:rPr>
              <a:t>What things make computer related crime easy?</a:t>
            </a:r>
          </a:p>
          <a:p>
            <a:pPr eaLnBrk="1" hangingPunct="1">
              <a:lnSpc>
                <a:spcPct val="90000"/>
              </a:lnSpc>
            </a:pPr>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47</a:t>
            </a:fld>
            <a:endParaRPr lang="en-US"/>
          </a:p>
        </p:txBody>
      </p:sp>
    </p:spTree>
    <p:extLst>
      <p:ext uri="{BB962C8B-B14F-4D97-AF65-F5344CB8AC3E}">
        <p14:creationId xmlns:p14="http://schemas.microsoft.com/office/powerpoint/2010/main" val="913482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Bane</a:t>
            </a:r>
          </a:p>
        </p:txBody>
      </p:sp>
      <p:sp>
        <p:nvSpPr>
          <p:cNvPr id="47107" name="Rectangle 3"/>
          <p:cNvSpPr>
            <a:spLocks noGrp="1" noChangeArrowheads="1"/>
          </p:cNvSpPr>
          <p:nvPr>
            <p:ph sz="half" idx="1"/>
          </p:nvPr>
        </p:nvSpPr>
        <p:spPr/>
        <p:txBody>
          <a:bodyPr/>
          <a:lstStyle/>
          <a:p>
            <a:pPr eaLnBrk="1" hangingPunct="1"/>
            <a:r>
              <a:rPr lang="en-US" dirty="0">
                <a:ea typeface="ＭＳ Ｐゴシック" charset="-128"/>
                <a:cs typeface="ＭＳ Ｐゴシック" charset="-128"/>
              </a:rPr>
              <a:t>Trojan Horse</a:t>
            </a:r>
          </a:p>
          <a:p>
            <a:pPr eaLnBrk="1" hangingPunct="1"/>
            <a:r>
              <a:rPr lang="en-US" dirty="0">
                <a:ea typeface="ＭＳ Ｐゴシック" charset="-128"/>
                <a:cs typeface="ＭＳ Ｐゴシック" charset="-128"/>
              </a:rPr>
              <a:t>Virus</a:t>
            </a:r>
          </a:p>
          <a:p>
            <a:pPr eaLnBrk="1" hangingPunct="1"/>
            <a:r>
              <a:rPr lang="en-US" dirty="0">
                <a:ea typeface="ＭＳ Ｐゴシック" charset="-128"/>
                <a:cs typeface="ＭＳ Ｐゴシック" charset="-128"/>
              </a:rPr>
              <a:t>Worm</a:t>
            </a:r>
          </a:p>
          <a:p>
            <a:pPr eaLnBrk="1" hangingPunct="1"/>
            <a:r>
              <a:rPr lang="en-US" dirty="0">
                <a:ea typeface="ＭＳ Ｐゴシック" charset="-128"/>
                <a:cs typeface="ＭＳ Ｐゴシック" charset="-128"/>
              </a:rPr>
              <a:t>Bot Network</a:t>
            </a:r>
          </a:p>
          <a:p>
            <a:pPr eaLnBrk="1" hangingPunct="1"/>
            <a:r>
              <a:rPr lang="en-US" dirty="0">
                <a:ea typeface="ＭＳ Ｐゴシック" charset="-128"/>
                <a:cs typeface="ＭＳ Ｐゴシック" charset="-128"/>
              </a:rPr>
              <a:t>Buffer Overrun </a:t>
            </a:r>
          </a:p>
          <a:p>
            <a:pPr eaLnBrk="1" hangingPunct="1"/>
            <a:r>
              <a:rPr lang="en-US" dirty="0">
                <a:ea typeface="ＭＳ Ｐゴシック" charset="-128"/>
                <a:cs typeface="ＭＳ Ｐゴシック" charset="-128"/>
              </a:rPr>
              <a:t>(Distributed) Denial Of Service Attack</a:t>
            </a:r>
          </a:p>
        </p:txBody>
      </p:sp>
      <p:sp>
        <p:nvSpPr>
          <p:cNvPr id="47108" name="Content Placeholder 6"/>
          <p:cNvSpPr>
            <a:spLocks noGrp="1"/>
          </p:cNvSpPr>
          <p:nvPr>
            <p:ph sz="half" idx="2"/>
          </p:nvPr>
        </p:nvSpPr>
        <p:spPr/>
        <p:txBody>
          <a:bodyPr/>
          <a:lstStyle/>
          <a:p>
            <a:r>
              <a:rPr lang="en-US">
                <a:ea typeface="ＭＳ Ｐゴシック" charset="-128"/>
                <a:cs typeface="ＭＳ Ｐゴシック" charset="-128"/>
              </a:rPr>
              <a:t>How do they work?</a:t>
            </a:r>
          </a:p>
          <a:p>
            <a:r>
              <a:rPr lang="en-US">
                <a:ea typeface="ＭＳ Ｐゴシック" charset="-128"/>
                <a:cs typeface="ＭＳ Ｐゴシック" charset="-128"/>
              </a:rPr>
              <a:t>How harmful are they?</a:t>
            </a:r>
          </a:p>
        </p:txBody>
      </p:sp>
      <p:sp>
        <p:nvSpPr>
          <p:cNvPr id="2" name="Footer Placeholder 1"/>
          <p:cNvSpPr>
            <a:spLocks noGrp="1"/>
          </p:cNvSpPr>
          <p:nvPr>
            <p:ph type="ftr" sz="quarter" idx="11"/>
          </p:nvPr>
        </p:nvSpPr>
        <p:spPr/>
        <p:txBody>
          <a:bodyPr/>
          <a:lstStyle/>
          <a:p>
            <a:r>
              <a:rPr lang="sk-SK"/>
              <a:t>© 2021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48</a:t>
            </a:fld>
            <a:endParaRPr lang="en-US"/>
          </a:p>
        </p:txBody>
      </p:sp>
    </p:spTree>
    <p:extLst>
      <p:ext uri="{BB962C8B-B14F-4D97-AF65-F5344CB8AC3E}">
        <p14:creationId xmlns:p14="http://schemas.microsoft.com/office/powerpoint/2010/main" val="2152332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Why</a:t>
            </a:r>
          </a:p>
        </p:txBody>
      </p:sp>
      <p:sp>
        <p:nvSpPr>
          <p:cNvPr id="5632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Why?</a:t>
            </a: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49</a:t>
            </a:fld>
            <a:endParaRPr lang="en-US"/>
          </a:p>
        </p:txBody>
      </p:sp>
    </p:spTree>
    <p:extLst>
      <p:ext uri="{BB962C8B-B14F-4D97-AF65-F5344CB8AC3E}">
        <p14:creationId xmlns:p14="http://schemas.microsoft.com/office/powerpoint/2010/main" val="236385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pic>
        <p:nvPicPr>
          <p:cNvPr id="2050" name="Picture 2" descr="Exploits of a Mom">
            <a:extLst>
              <a:ext uri="{FF2B5EF4-FFF2-40B4-BE49-F238E27FC236}">
                <a16:creationId xmlns:a16="http://schemas.microsoft.com/office/drawing/2014/main" id="{7E8B7E1D-AAD2-C74E-9D88-347B98127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977" y="2651665"/>
            <a:ext cx="7146046" cy="219960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AB73FC5-CBB0-164B-8D37-2C240CA97E79}"/>
              </a:ext>
            </a:extLst>
          </p:cNvPr>
          <p:cNvSpPr txBox="1"/>
          <p:nvPr/>
        </p:nvSpPr>
        <p:spPr>
          <a:xfrm>
            <a:off x="2818315" y="4814641"/>
            <a:ext cx="3507370" cy="313932"/>
          </a:xfrm>
          <a:prstGeom prst="rect">
            <a:avLst/>
          </a:prstGeom>
          <a:noFill/>
        </p:spPr>
        <p:txBody>
          <a:bodyPr wrap="none" rtlCol="0">
            <a:spAutoFit/>
          </a:bodyPr>
          <a:lstStyle/>
          <a:p>
            <a:pPr>
              <a:lnSpc>
                <a:spcPct val="90000"/>
              </a:lnSpc>
            </a:pPr>
            <a:r>
              <a:rPr lang="en-US" sz="1600" dirty="0"/>
              <a:t>https://</a:t>
            </a:r>
            <a:r>
              <a:rPr lang="en-US" sz="1600" dirty="0" err="1"/>
              <a:t>xkcd.com</a:t>
            </a:r>
            <a:r>
              <a:rPr lang="en-US" sz="1600" dirty="0"/>
              <a:t>/327/ (2007-10-10)</a:t>
            </a:r>
          </a:p>
        </p:txBody>
      </p:sp>
    </p:spTree>
    <p:extLst>
      <p:ext uri="{BB962C8B-B14F-4D97-AF65-F5344CB8AC3E}">
        <p14:creationId xmlns:p14="http://schemas.microsoft.com/office/powerpoint/2010/main" val="267243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Time</a:t>
            </a:r>
            <a:endParaRPr lang="en-US" sz="3200">
              <a:ea typeface="ＭＳ Ｐゴシック" charset="-128"/>
              <a:cs typeface="ＭＳ Ｐゴシック" charset="-128"/>
            </a:endParaRPr>
          </a:p>
        </p:txBody>
      </p:sp>
      <p:sp>
        <p:nvSpPr>
          <p:cNvPr id="58374" name="Rectangle 3"/>
          <p:cNvSpPr>
            <a:spLocks noGrp="1" noChangeArrowheads="1"/>
          </p:cNvSpPr>
          <p:nvPr>
            <p:ph idx="1"/>
          </p:nvPr>
        </p:nvSpPr>
        <p:spPr/>
        <p:txBody>
          <a:bodyPr/>
          <a:lstStyle/>
          <a:p>
            <a:pPr eaLnBrk="1" hangingPunct="1"/>
            <a:r>
              <a:rPr lang="en-US" dirty="0">
                <a:ea typeface="ＭＳ Ｐゴシック" charset="-128"/>
                <a:cs typeface="ＭＳ Ｐゴシック" charset="-128"/>
              </a:rPr>
              <a:t>What is different now compared to:</a:t>
            </a:r>
          </a:p>
          <a:p>
            <a:pPr lvl="1" eaLnBrk="1" hangingPunct="1"/>
            <a:r>
              <a:rPr lang="en-US" dirty="0"/>
              <a:t>10 years ago?</a:t>
            </a:r>
          </a:p>
          <a:p>
            <a:pPr lvl="1" eaLnBrk="1" hangingPunct="1"/>
            <a:r>
              <a:rPr lang="en-US" dirty="0"/>
              <a:t>20 years ago?</a:t>
            </a:r>
          </a:p>
          <a:p>
            <a:pPr lvl="1" eaLnBrk="1" hangingPunct="1"/>
            <a:r>
              <a:rPr lang="en-US" dirty="0"/>
              <a:t>30 years ago?</a:t>
            </a:r>
          </a:p>
          <a:p>
            <a:pPr lvl="1"/>
            <a:r>
              <a:rPr lang="en-US" dirty="0"/>
              <a:t>40 years ago?</a:t>
            </a: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50</a:t>
            </a:fld>
            <a:endParaRPr lang="en-US"/>
          </a:p>
        </p:txBody>
      </p:sp>
    </p:spTree>
    <p:extLst>
      <p:ext uri="{BB962C8B-B14F-4D97-AF65-F5344CB8AC3E}">
        <p14:creationId xmlns:p14="http://schemas.microsoft.com/office/powerpoint/2010/main" val="1620057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Doers</a:t>
            </a:r>
          </a:p>
        </p:txBody>
      </p:sp>
      <p:sp>
        <p:nvSpPr>
          <p:cNvPr id="60422" name="Rectangle 3"/>
          <p:cNvSpPr>
            <a:spLocks noGrp="1" noChangeArrowheads="1"/>
          </p:cNvSpPr>
          <p:nvPr>
            <p:ph idx="1"/>
          </p:nvPr>
        </p:nvSpPr>
        <p:spPr/>
        <p:txBody>
          <a:bodyPr/>
          <a:lstStyle/>
          <a:p>
            <a:pPr eaLnBrk="1" hangingPunct="1"/>
            <a:r>
              <a:rPr lang="en-US">
                <a:ea typeface="ＭＳ Ｐゴシック" charset="-128"/>
                <a:cs typeface="ＭＳ Ｐゴシック" charset="-128"/>
              </a:rPr>
              <a:t>Hacker or Cracker</a:t>
            </a:r>
          </a:p>
          <a:p>
            <a:pPr lvl="1" eaLnBrk="1" hangingPunct="1"/>
            <a:r>
              <a:rPr lang="en-US"/>
              <a:t>Pre-1980 - Golden Age </a:t>
            </a:r>
            <a:r>
              <a:rPr lang="en-US">
                <a:sym typeface="Wingdings" charset="2"/>
              </a:rPr>
              <a:t> ?</a:t>
            </a:r>
          </a:p>
          <a:p>
            <a:pPr lvl="1" eaLnBrk="1" hangingPunct="1"/>
            <a:r>
              <a:rPr lang="en-US">
                <a:sym typeface="Wingdings" charset="2"/>
              </a:rPr>
              <a:t>Eighties</a:t>
            </a:r>
          </a:p>
          <a:p>
            <a:pPr lvl="1" eaLnBrk="1" hangingPunct="1"/>
            <a:r>
              <a:rPr lang="en-US">
                <a:sym typeface="Wingdings" charset="2"/>
              </a:rPr>
              <a:t>Nineties</a:t>
            </a:r>
          </a:p>
          <a:p>
            <a:pPr lvl="1" eaLnBrk="1" hangingPunct="1"/>
            <a:r>
              <a:rPr lang="en-US">
                <a:sym typeface="Wingdings" charset="2"/>
              </a:rPr>
              <a:t>Naughts</a:t>
            </a:r>
          </a:p>
          <a:p>
            <a:pPr lvl="1" eaLnBrk="1" hangingPunct="1"/>
            <a:endParaRPr lang="en-US">
              <a:sym typeface="Wingdings" charset="2"/>
            </a:endParaRPr>
          </a:p>
          <a:p>
            <a:pPr eaLnBrk="1" hangingPunct="1"/>
            <a:r>
              <a:rPr lang="en-US">
                <a:ea typeface="ＭＳ Ｐゴシック" charset="-128"/>
                <a:cs typeface="ＭＳ Ｐゴシック" charset="-128"/>
              </a:rPr>
              <a:t>Criminal Hacking == Cracking?</a:t>
            </a:r>
          </a:p>
          <a:p>
            <a:pPr eaLnBrk="1" hangingPunct="1"/>
            <a:endParaRPr lang="en-US">
              <a:ea typeface="ＭＳ Ｐゴシック" charset="-128"/>
              <a:cs typeface="ＭＳ Ｐゴシック" charset="-128"/>
            </a:endParaRP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51</a:t>
            </a:fld>
            <a:endParaRPr lang="en-US"/>
          </a:p>
        </p:txBody>
      </p:sp>
    </p:spTree>
    <p:extLst>
      <p:ext uri="{BB962C8B-B14F-4D97-AF65-F5344CB8AC3E}">
        <p14:creationId xmlns:p14="http://schemas.microsoft.com/office/powerpoint/2010/main" val="25377892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Gain</a:t>
            </a:r>
            <a:endParaRPr lang="en-US" sz="3200">
              <a:ea typeface="ＭＳ Ｐゴシック" charset="-128"/>
              <a:cs typeface="ＭＳ Ｐゴシック" charset="-128"/>
            </a:endParaRPr>
          </a:p>
        </p:txBody>
      </p:sp>
      <p:sp>
        <p:nvSpPr>
          <p:cNvPr id="62470" name="Rectangle 3"/>
          <p:cNvSpPr>
            <a:spLocks noGrp="1" noChangeArrowheads="1"/>
          </p:cNvSpPr>
          <p:nvPr>
            <p:ph idx="1"/>
          </p:nvPr>
        </p:nvSpPr>
        <p:spPr/>
        <p:txBody>
          <a:bodyPr/>
          <a:lstStyle/>
          <a:p>
            <a:pPr eaLnBrk="1" hangingPunct="1"/>
            <a:r>
              <a:rPr lang="en-US">
                <a:ea typeface="ＭＳ Ｐゴシック" charset="-128"/>
                <a:cs typeface="ＭＳ Ｐゴシック" charset="-128"/>
              </a:rPr>
              <a:t>Justifications for Computing Crimes?</a:t>
            </a:r>
          </a:p>
          <a:p>
            <a:pPr eaLnBrk="1" hangingPunct="1"/>
            <a:r>
              <a:rPr lang="en-US">
                <a:ea typeface="ＭＳ Ｐゴシック" charset="-128"/>
                <a:cs typeface="ＭＳ Ｐゴシック" charset="-128"/>
              </a:rPr>
              <a:t>What can be done after access is gained?</a:t>
            </a:r>
          </a:p>
          <a:p>
            <a:pPr lvl="1" eaLnBrk="1" hangingPunct="1"/>
            <a:r>
              <a:rPr lang="en-US"/>
              <a:t>What resources are available?</a:t>
            </a:r>
          </a:p>
          <a:p>
            <a:pPr lvl="1" eaLnBrk="1" hangingPunct="1"/>
            <a:r>
              <a:rPr lang="en-US"/>
              <a:t>How valuable are they?</a:t>
            </a: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52</a:t>
            </a:fld>
            <a:endParaRPr lang="en-US"/>
          </a:p>
        </p:txBody>
      </p:sp>
    </p:spTree>
    <p:extLst>
      <p:ext uri="{BB962C8B-B14F-4D97-AF65-F5344CB8AC3E}">
        <p14:creationId xmlns:p14="http://schemas.microsoft.com/office/powerpoint/2010/main" val="2764394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Pay</a:t>
            </a:r>
          </a:p>
        </p:txBody>
      </p:sp>
      <p:sp>
        <p:nvSpPr>
          <p:cNvPr id="64518" name="Rectangle 3"/>
          <p:cNvSpPr>
            <a:spLocks noGrp="1" noChangeArrowheads="1"/>
          </p:cNvSpPr>
          <p:nvPr>
            <p:ph idx="1"/>
          </p:nvPr>
        </p:nvSpPr>
        <p:spPr>
          <a:xfrm>
            <a:off x="457200" y="1200150"/>
            <a:ext cx="8178800" cy="3657600"/>
          </a:xfrm>
        </p:spPr>
        <p:txBody>
          <a:bodyPr>
            <a:normAutofit fontScale="92500" lnSpcReduction="20000"/>
          </a:bodyPr>
          <a:lstStyle/>
          <a:p>
            <a:pPr eaLnBrk="1" hangingPunct="1">
              <a:lnSpc>
                <a:spcPct val="90000"/>
              </a:lnSpc>
            </a:pPr>
            <a:r>
              <a:rPr lang="en-US" sz="2000" dirty="0">
                <a:ea typeface="ＭＳ Ｐゴシック" charset="-128"/>
                <a:cs typeface="ＭＳ Ｐゴシック" charset="-128"/>
              </a:rPr>
              <a:t>Computer Fraud and Abuse Act (1986)</a:t>
            </a:r>
          </a:p>
          <a:p>
            <a:pPr lvl="1" eaLnBrk="1" hangingPunct="1">
              <a:lnSpc>
                <a:spcPct val="90000"/>
              </a:lnSpc>
            </a:pPr>
            <a:r>
              <a:rPr lang="en-US" sz="1400" dirty="0"/>
              <a:t>Bans :</a:t>
            </a:r>
          </a:p>
          <a:p>
            <a:pPr lvl="2" eaLnBrk="1" hangingPunct="1">
              <a:lnSpc>
                <a:spcPct val="90000"/>
              </a:lnSpc>
            </a:pPr>
            <a:r>
              <a:rPr lang="en-US" sz="1600" dirty="0">
                <a:ea typeface="ＭＳ Ｐゴシック" charset="-128"/>
              </a:rPr>
              <a:t>unauthorized access or use of computers, copying, modifying, or destroying data, disclosing of passwords.</a:t>
            </a:r>
          </a:p>
          <a:p>
            <a:pPr lvl="2" eaLnBrk="1" hangingPunct="1">
              <a:lnSpc>
                <a:spcPct val="90000"/>
              </a:lnSpc>
            </a:pPr>
            <a:r>
              <a:rPr lang="en-US" sz="1600" dirty="0">
                <a:ea typeface="ＭＳ Ｐゴシック" charset="-128"/>
              </a:rPr>
              <a:t>disrupting government and utilities.</a:t>
            </a:r>
          </a:p>
          <a:p>
            <a:pPr lvl="1" eaLnBrk="1" hangingPunct="1">
              <a:lnSpc>
                <a:spcPct val="90000"/>
              </a:lnSpc>
            </a:pPr>
            <a:r>
              <a:rPr lang="en-US" sz="1400" dirty="0"/>
              <a:t>Covers government, financial, medical, and interstate systems.</a:t>
            </a:r>
          </a:p>
          <a:p>
            <a:pPr eaLnBrk="1" hangingPunct="1">
              <a:lnSpc>
                <a:spcPct val="90000"/>
              </a:lnSpc>
            </a:pPr>
            <a:r>
              <a:rPr lang="en-US" sz="2000" dirty="0">
                <a:ea typeface="ＭＳ Ｐゴシック" charset="-128"/>
                <a:cs typeface="ＭＳ Ｐゴシック" charset="-128"/>
              </a:rPr>
              <a:t>USA Patriot Act (2001)</a:t>
            </a:r>
          </a:p>
          <a:p>
            <a:pPr lvl="1" eaLnBrk="1" hangingPunct="1">
              <a:lnSpc>
                <a:spcPct val="90000"/>
              </a:lnSpc>
            </a:pPr>
            <a:r>
              <a:rPr lang="en-US" sz="1400" dirty="0"/>
              <a:t>Raised penalties.</a:t>
            </a:r>
          </a:p>
          <a:p>
            <a:pPr lvl="1" eaLnBrk="1" hangingPunct="1">
              <a:lnSpc>
                <a:spcPct val="90000"/>
              </a:lnSpc>
            </a:pPr>
            <a:r>
              <a:rPr lang="en-US" sz="1400" dirty="0"/>
              <a:t>Permits freer surveillance and monitoring to detect illegal activity.</a:t>
            </a:r>
            <a:endParaRPr lang="en-US" sz="2400" dirty="0"/>
          </a:p>
          <a:p>
            <a:pPr eaLnBrk="1" hangingPunct="1">
              <a:lnSpc>
                <a:spcPct val="90000"/>
              </a:lnSpc>
            </a:pPr>
            <a:r>
              <a:rPr lang="en-US" sz="2000" dirty="0">
                <a:ea typeface="ＭＳ Ｐゴシック" charset="-128"/>
                <a:cs typeface="ＭＳ Ｐゴシック" charset="-128"/>
              </a:rPr>
              <a:t>Electronic Communications Privacy Act</a:t>
            </a:r>
          </a:p>
          <a:p>
            <a:pPr lvl="1" eaLnBrk="1" hangingPunct="1">
              <a:lnSpc>
                <a:spcPct val="90000"/>
              </a:lnSpc>
            </a:pPr>
            <a:r>
              <a:rPr lang="en-US" sz="1400" dirty="0"/>
              <a:t>Illegal to intercept telephone, email, other data transmissions, access stored email messages without authorization</a:t>
            </a:r>
          </a:p>
          <a:p>
            <a:pPr eaLnBrk="1" hangingPunct="1">
              <a:lnSpc>
                <a:spcPct val="90000"/>
              </a:lnSpc>
            </a:pPr>
            <a:r>
              <a:rPr lang="en-US" sz="2000" dirty="0">
                <a:ea typeface="ＭＳ Ｐゴシック" charset="-128"/>
                <a:cs typeface="ＭＳ Ｐゴシック" charset="-128"/>
              </a:rPr>
              <a:t>Assign Cybercrime Treaty (2006), Wire Fraud Act, National Stolen Property Act, Identity Theft and Assumption Deterrence Act</a:t>
            </a: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53</a:t>
            </a:fld>
            <a:endParaRPr lang="en-US"/>
          </a:p>
        </p:txBody>
      </p:sp>
    </p:spTree>
    <p:extLst>
      <p:ext uri="{BB962C8B-B14F-4D97-AF65-F5344CB8AC3E}">
        <p14:creationId xmlns:p14="http://schemas.microsoft.com/office/powerpoint/2010/main" val="8076892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Crime Stop</a:t>
            </a:r>
          </a:p>
        </p:txBody>
      </p:sp>
      <p:sp>
        <p:nvSpPr>
          <p:cNvPr id="66566" name="Rectangle 3"/>
          <p:cNvSpPr>
            <a:spLocks noGrp="1" noChangeArrowheads="1"/>
          </p:cNvSpPr>
          <p:nvPr>
            <p:ph idx="1"/>
          </p:nvPr>
        </p:nvSpPr>
        <p:spPr/>
        <p:txBody>
          <a:bodyPr/>
          <a:lstStyle/>
          <a:p>
            <a:pPr eaLnBrk="1" hangingPunct="1"/>
            <a:r>
              <a:rPr lang="en-US">
                <a:ea typeface="ＭＳ Ｐゴシック" charset="-128"/>
                <a:cs typeface="ＭＳ Ｐゴシック" charset="-128"/>
              </a:rPr>
              <a:t>Technical</a:t>
            </a:r>
          </a:p>
          <a:p>
            <a:pPr lvl="1" eaLnBrk="1" hangingPunct="1"/>
            <a:r>
              <a:rPr lang="en-US"/>
              <a:t>Protect Data</a:t>
            </a:r>
          </a:p>
          <a:p>
            <a:pPr lvl="1" eaLnBrk="1" hangingPunct="1"/>
            <a:r>
              <a:rPr lang="en-US"/>
              <a:t>Protect Machine</a:t>
            </a:r>
          </a:p>
          <a:p>
            <a:pPr lvl="1" eaLnBrk="1" hangingPunct="1"/>
            <a:r>
              <a:rPr lang="en-US"/>
              <a:t>Protect Access</a:t>
            </a:r>
          </a:p>
          <a:p>
            <a:pPr eaLnBrk="1" hangingPunct="1"/>
            <a:r>
              <a:rPr lang="en-US">
                <a:ea typeface="ＭＳ Ｐゴシック" charset="-128"/>
                <a:cs typeface="ＭＳ Ｐゴシック" charset="-128"/>
              </a:rPr>
              <a:t>Non-technical?</a:t>
            </a:r>
          </a:p>
          <a:p>
            <a:pPr lvl="1" eaLnBrk="1" hangingPunct="1"/>
            <a:r>
              <a:rPr lang="en-US"/>
              <a:t>Social? </a:t>
            </a:r>
          </a:p>
          <a:p>
            <a:pPr lvl="1" eaLnBrk="1" hangingPunct="1"/>
            <a:r>
              <a:rPr lang="en-US"/>
              <a:t>Legal?</a:t>
            </a:r>
          </a:p>
        </p:txBody>
      </p:sp>
      <p:sp>
        <p:nvSpPr>
          <p:cNvPr id="2" name="Footer Placeholder 1"/>
          <p:cNvSpPr>
            <a:spLocks noGrp="1"/>
          </p:cNvSpPr>
          <p:nvPr>
            <p:ph type="ftr" sz="quarter" idx="11"/>
          </p:nvPr>
        </p:nvSpPr>
        <p:spPr/>
        <p:txBody>
          <a:bodyPr/>
          <a:lstStyle/>
          <a:p>
            <a:r>
              <a:rPr lang="sk-SK"/>
              <a:t>© 2021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54</a:t>
            </a:fld>
            <a:endParaRPr lang="en-US"/>
          </a:p>
        </p:txBody>
      </p:sp>
    </p:spTree>
    <p:extLst>
      <p:ext uri="{BB962C8B-B14F-4D97-AF65-F5344CB8AC3E}">
        <p14:creationId xmlns:p14="http://schemas.microsoft.com/office/powerpoint/2010/main" val="251593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4C08A3-2E22-BC41-B6CE-060FE9056722}"/>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A027194A-2C8C-B24C-8508-6E2F814C4AA5}"/>
              </a:ext>
            </a:extLst>
          </p:cNvPr>
          <p:cNvSpPr>
            <a:spLocks noGrp="1"/>
          </p:cNvSpPr>
          <p:nvPr>
            <p:ph type="sldNum" sz="quarter" idx="12"/>
          </p:nvPr>
        </p:nvSpPr>
        <p:spPr/>
        <p:txBody>
          <a:bodyPr/>
          <a:lstStyle/>
          <a:p>
            <a:fld id="{A2A17EAB-8B51-5C40-8776-6683E51FA7A0}" type="slidenum">
              <a:rPr lang="en-US" smtClean="0"/>
              <a:t>6</a:t>
            </a:fld>
            <a:endParaRPr lang="en-US"/>
          </a:p>
        </p:txBody>
      </p:sp>
      <p:pic>
        <p:nvPicPr>
          <p:cNvPr id="6" name="Picture 5">
            <a:extLst>
              <a:ext uri="{FF2B5EF4-FFF2-40B4-BE49-F238E27FC236}">
                <a16:creationId xmlns:a16="http://schemas.microsoft.com/office/drawing/2014/main" id="{F264E5C5-0925-B24B-ADAD-72E709EE4448}"/>
              </a:ext>
            </a:extLst>
          </p:cNvPr>
          <p:cNvPicPr>
            <a:picLocks noChangeAspect="1"/>
          </p:cNvPicPr>
          <p:nvPr/>
        </p:nvPicPr>
        <p:blipFill>
          <a:blip r:embed="rId3"/>
          <a:stretch>
            <a:fillRect/>
          </a:stretch>
        </p:blipFill>
        <p:spPr>
          <a:xfrm>
            <a:off x="1519506" y="320934"/>
            <a:ext cx="6104988" cy="5370739"/>
          </a:xfrm>
          <a:prstGeom prst="rect">
            <a:avLst/>
          </a:prstGeom>
        </p:spPr>
      </p:pic>
      <p:sp>
        <p:nvSpPr>
          <p:cNvPr id="7" name="TextBox 6">
            <a:extLst>
              <a:ext uri="{FF2B5EF4-FFF2-40B4-BE49-F238E27FC236}">
                <a16:creationId xmlns:a16="http://schemas.microsoft.com/office/drawing/2014/main" id="{B4F6EF76-1FC3-DE41-8ABB-F47A1D085C3B}"/>
              </a:ext>
            </a:extLst>
          </p:cNvPr>
          <p:cNvSpPr txBox="1"/>
          <p:nvPr/>
        </p:nvSpPr>
        <p:spPr>
          <a:xfrm rot="16200000">
            <a:off x="5301196" y="2644233"/>
            <a:ext cx="4863581" cy="216982"/>
          </a:xfrm>
          <a:prstGeom prst="rect">
            <a:avLst/>
          </a:prstGeom>
          <a:noFill/>
        </p:spPr>
        <p:txBody>
          <a:bodyPr wrap="square" rtlCol="0">
            <a:spAutoFit/>
          </a:bodyPr>
          <a:lstStyle/>
          <a:p>
            <a:pPr>
              <a:lnSpc>
                <a:spcPct val="90000"/>
              </a:lnSpc>
            </a:pPr>
            <a:r>
              <a:rPr lang="en-US" sz="900" dirty="0"/>
              <a:t>https://cointelegraph.com/storage/uploads/view/5e8f6e0d3a029807dfe181dc3d160cf0.png</a:t>
            </a:r>
          </a:p>
        </p:txBody>
      </p:sp>
    </p:spTree>
    <p:extLst>
      <p:ext uri="{BB962C8B-B14F-4D97-AF65-F5344CB8AC3E}">
        <p14:creationId xmlns:p14="http://schemas.microsoft.com/office/powerpoint/2010/main" val="44197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a:xfrm>
            <a:off x="685800" y="1352551"/>
            <a:ext cx="7772400" cy="3352800"/>
          </a:xfrm>
        </p:spPr>
        <p:txBody>
          <a:bodyPr>
            <a:normAutofit fontScale="92500" lnSpcReduction="10000"/>
          </a:bodyPr>
          <a:lstStyle/>
          <a:p>
            <a:pPr marL="0" indent="0">
              <a:buNone/>
            </a:pPr>
            <a:r>
              <a:rPr lang="en-US" dirty="0"/>
              <a:t>A denial of service attack shuts down a bunch of retailer, stock brokerage, large corporate entertainment and information web sites. Possible guilty parties:</a:t>
            </a:r>
          </a:p>
          <a:p>
            <a:pPr marL="662968" lvl="1" indent="-457200">
              <a:buFont typeface="+mj-lt"/>
              <a:buAutoNum type="alphaLcPeriod"/>
            </a:pPr>
            <a:r>
              <a:rPr lang="en-US" dirty="0"/>
              <a:t>Terrorist who aimed to cause billions of damage to U.S. economy.</a:t>
            </a:r>
          </a:p>
          <a:p>
            <a:pPr marL="662968" lvl="1" indent="-457200">
              <a:buFont typeface="+mj-lt"/>
              <a:buAutoNum type="alphaLcPeriod"/>
            </a:pPr>
            <a:r>
              <a:rPr lang="en-US" dirty="0"/>
              <a:t>Protest organization opposing commercialization of the web and corporate manipulation of consumers.</a:t>
            </a:r>
          </a:p>
          <a:p>
            <a:pPr marL="662968" lvl="1" indent="-457200">
              <a:buFont typeface="+mj-lt"/>
              <a:buAutoNum type="alphaLcPeriod"/>
            </a:pPr>
            <a:r>
              <a:rPr lang="en-US" dirty="0"/>
              <a:t>Script kiddie (a minor) just having fun with tools he found on the web.</a:t>
            </a:r>
          </a:p>
          <a:p>
            <a:pPr marL="662968" lvl="1" indent="-457200">
              <a:buFont typeface="+mj-lt"/>
              <a:buAutoNum type="alphaLcPeriod"/>
            </a:pPr>
            <a:r>
              <a:rPr lang="en-US" dirty="0"/>
              <a:t>Show off hacker in search of bragging rights.</a:t>
            </a:r>
          </a:p>
          <a:p>
            <a:pPr marL="457200" indent="-457200">
              <a:buFont typeface="+mj-lt"/>
              <a:buAutoNum type="arabicPeriod"/>
            </a:pPr>
            <a:r>
              <a:rPr lang="en-US" dirty="0"/>
              <a:t>State what penalties are appropriate for each.</a:t>
            </a:r>
          </a:p>
          <a:p>
            <a:pPr marL="457200" indent="-457200">
              <a:buFont typeface="+mj-lt"/>
              <a:buAutoNum type="arabicPeriod"/>
            </a:pPr>
            <a:r>
              <a:rPr lang="en-US" dirty="0"/>
              <a:t>Explain your answer to 1. using a single Ethical Theory for all.</a:t>
            </a:r>
          </a:p>
          <a:p>
            <a:pPr marL="457200" indent="-457200">
              <a:buFont typeface="+mj-lt"/>
              <a:buAutoNum type="arabicPeriod"/>
            </a:pPr>
            <a:r>
              <a:rPr lang="en-US" dirty="0"/>
              <a:t>Name the laws/acts under which these parties could be prosecuted.</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50476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1 Page Paper 1/2</a:t>
            </a:r>
          </a:p>
        </p:txBody>
      </p:sp>
      <p:sp>
        <p:nvSpPr>
          <p:cNvPr id="3" name="Content Placeholder 2"/>
          <p:cNvSpPr>
            <a:spLocks noGrp="1"/>
          </p:cNvSpPr>
          <p:nvPr>
            <p:ph idx="1"/>
          </p:nvPr>
        </p:nvSpPr>
        <p:spPr/>
        <p:txBody>
          <a:bodyPr>
            <a:normAutofit fontScale="92500" lnSpcReduction="10000"/>
          </a:bodyPr>
          <a:lstStyle/>
          <a:p>
            <a:r>
              <a:rPr lang="en-US" sz="1800" dirty="0"/>
              <a:t>Research testing, decide on test strategy, test the given code</a:t>
            </a:r>
          </a:p>
          <a:p>
            <a:r>
              <a:rPr lang="en-US" sz="1800" dirty="0"/>
              <a:t>There are major and minor defects to find</a:t>
            </a:r>
          </a:p>
          <a:p>
            <a:r>
              <a:rPr lang="en-US" sz="1800" dirty="0"/>
              <a:t>Once testing is done write paper with conclusion: Testing strategy was adequate</a:t>
            </a:r>
          </a:p>
          <a:p>
            <a:r>
              <a:rPr lang="en-US" sz="1800" dirty="0"/>
              <a:t>Things that might be useful in your argument:</a:t>
            </a:r>
          </a:p>
          <a:p>
            <a:pPr lvl="1"/>
            <a:r>
              <a:rPr lang="en-US" sz="1600" dirty="0"/>
              <a:t>Rationale for testing strategy used </a:t>
            </a:r>
            <a:r>
              <a:rPr lang="en-US" sz="1600" b="1" dirty="0"/>
              <a:t>(use data, high quality sources)</a:t>
            </a:r>
          </a:p>
          <a:p>
            <a:pPr lvl="1"/>
            <a:r>
              <a:rPr lang="en-US" sz="1600" dirty="0"/>
              <a:t>Explanations of defects found </a:t>
            </a:r>
            <a:r>
              <a:rPr lang="en-US" sz="1600" b="1" dirty="0"/>
              <a:t>(use data, high quality sources)</a:t>
            </a:r>
          </a:p>
          <a:p>
            <a:pPr lvl="1"/>
            <a:r>
              <a:rPr lang="en-US" sz="1600" dirty="0"/>
              <a:t>How to fix them </a:t>
            </a:r>
            <a:r>
              <a:rPr lang="en-US" sz="1600" b="1" dirty="0"/>
              <a:t>(use data, high quality sources)</a:t>
            </a:r>
          </a:p>
          <a:p>
            <a:pPr lvl="1"/>
            <a:r>
              <a:rPr lang="en-US" sz="1600" dirty="0"/>
              <a:t>Consequences of leaving defects in production code </a:t>
            </a:r>
            <a:r>
              <a:rPr lang="en-US" sz="1600" b="1" dirty="0"/>
              <a:t>(use data, high quality sources)</a:t>
            </a:r>
          </a:p>
          <a:p>
            <a:r>
              <a:rPr lang="en-US" sz="1800" dirty="0"/>
              <a:t>Weakness in testing strategy as counter point </a:t>
            </a:r>
            <a:r>
              <a:rPr lang="en-US" sz="1800" b="1" dirty="0"/>
              <a:t>(use data, high quality source)</a:t>
            </a:r>
          </a:p>
          <a:p>
            <a:r>
              <a:rPr lang="en-US" sz="1800" dirty="0"/>
              <a:t>Working example: </a:t>
            </a:r>
            <a:r>
              <a:rPr lang="en-US" sz="1800" dirty="0">
                <a:hlinkClick r:id="rId3"/>
              </a:rPr>
              <a:t>http://socialimps.keithpray.net/assignments/Test_Sales_Fun</a:t>
            </a:r>
            <a:endParaRPr lang="en-US" sz="1800"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66329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br>
              <a:rPr lang="en-US" dirty="0"/>
            </a:br>
            <a:r>
              <a:rPr lang="en-US" dirty="0"/>
              <a:t>Code Testing 2/2</a:t>
            </a:r>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spcBef>
                <a:spcPts val="0"/>
              </a:spcBef>
              <a:buFont typeface="+mj-lt"/>
              <a:buAutoNum type="arabicPeriod"/>
            </a:pPr>
            <a:r>
              <a:rPr lang="en-US" dirty="0"/>
              <a:t>import </a:t>
            </a:r>
            <a:r>
              <a:rPr lang="en-US" dirty="0" err="1"/>
              <a:t>java.text.NumberFormat</a:t>
            </a:r>
            <a:r>
              <a:rPr lang="en-US" dirty="0"/>
              <a:t>;</a:t>
            </a:r>
          </a:p>
          <a:p>
            <a:pPr marL="457200" indent="-457200">
              <a:lnSpc>
                <a:spcPct val="120000"/>
              </a:lnSpc>
              <a:spcBef>
                <a:spcPts val="0"/>
              </a:spcBef>
              <a:buFont typeface="+mj-lt"/>
              <a:buAutoNum type="arabicPeriod"/>
            </a:pPr>
            <a:r>
              <a:rPr lang="en-US" dirty="0"/>
              <a:t>public class </a:t>
            </a:r>
            <a:r>
              <a:rPr lang="en-US" dirty="0" err="1"/>
              <a:t>SalesFun</a:t>
            </a:r>
            <a:r>
              <a:rPr lang="en-US" dirty="0"/>
              <a:t> { </a:t>
            </a:r>
          </a:p>
          <a:p>
            <a:pPr marL="457200" indent="-457200">
              <a:lnSpc>
                <a:spcPct val="120000"/>
              </a:lnSpc>
              <a:spcBef>
                <a:spcPts val="0"/>
              </a:spcBef>
              <a:buFont typeface="+mj-lt"/>
              <a:buAutoNum type="arabicPeriod"/>
            </a:pPr>
            <a:r>
              <a:rPr lang="en-US" dirty="0"/>
              <a:t>  public static double </a:t>
            </a:r>
            <a:r>
              <a:rPr lang="en-US" dirty="0" err="1"/>
              <a:t>calculateSalesTotal</a:t>
            </a:r>
            <a:r>
              <a:rPr lang="en-US" dirty="0"/>
              <a:t> ( double amount, double </a:t>
            </a:r>
            <a:r>
              <a:rPr lang="en-US" dirty="0" err="1"/>
              <a:t>discountRate</a:t>
            </a:r>
            <a:r>
              <a:rPr lang="en-US" dirty="0"/>
              <a:t>, double </a:t>
            </a:r>
            <a:r>
              <a:rPr lang="en-US" dirty="0" err="1"/>
              <a:t>taxRate</a:t>
            </a:r>
            <a:r>
              <a:rPr lang="en-US" dirty="0"/>
              <a:t> ) { </a:t>
            </a:r>
          </a:p>
          <a:p>
            <a:pPr marL="457200" indent="-457200">
              <a:lnSpc>
                <a:spcPct val="120000"/>
              </a:lnSpc>
              <a:spcBef>
                <a:spcPts val="0"/>
              </a:spcBef>
              <a:buFont typeface="+mj-lt"/>
              <a:buAutoNum type="arabicPeriod"/>
            </a:pPr>
            <a:r>
              <a:rPr lang="en-US" dirty="0">
                <a:solidFill>
                  <a:srgbClr val="000000"/>
                </a:solidFill>
              </a:rPr>
              <a:t>   </a:t>
            </a:r>
            <a:r>
              <a:rPr lang="en-US" b="1" dirty="0">
                <a:solidFill>
                  <a:srgbClr val="000000"/>
                </a:solidFill>
              </a:rPr>
              <a:t> double discount = amount * </a:t>
            </a:r>
            <a:r>
              <a:rPr lang="en-US" b="1" dirty="0" err="1">
                <a:solidFill>
                  <a:srgbClr val="000000"/>
                </a:solidFill>
              </a:rPr>
              <a:t>discountRate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total = amount - discount; </a:t>
            </a:r>
          </a:p>
          <a:p>
            <a:pPr marL="457200" indent="-457200">
              <a:lnSpc>
                <a:spcPct val="120000"/>
              </a:lnSpc>
              <a:spcBef>
                <a:spcPts val="0"/>
              </a:spcBef>
              <a:buFont typeface="+mj-lt"/>
              <a:buAutoNum type="arabicPeriod"/>
            </a:pPr>
            <a:r>
              <a:rPr lang="en-US" b="1" dirty="0">
                <a:solidFill>
                  <a:srgbClr val="000000"/>
                </a:solidFill>
              </a:rPr>
              <a:t>    double tax = total * </a:t>
            </a:r>
            <a:r>
              <a:rPr lang="en-US" b="1" dirty="0" err="1">
                <a:solidFill>
                  <a:srgbClr val="000000"/>
                </a:solidFill>
              </a:rPr>
              <a:t>taxRate</a:t>
            </a:r>
            <a:r>
              <a:rPr lang="en-US" b="1" dirty="0">
                <a:solidFill>
                  <a:srgbClr val="000000"/>
                </a:solidFill>
              </a:rPr>
              <a:t>; </a:t>
            </a:r>
          </a:p>
          <a:p>
            <a:pPr marL="457200" indent="-457200">
              <a:lnSpc>
                <a:spcPct val="120000"/>
              </a:lnSpc>
              <a:spcBef>
                <a:spcPts val="0"/>
              </a:spcBef>
              <a:buFont typeface="+mj-lt"/>
              <a:buAutoNum type="arabicPeriod"/>
            </a:pPr>
            <a:r>
              <a:rPr lang="en-US" b="1" dirty="0">
                <a:solidFill>
                  <a:srgbClr val="000000"/>
                </a:solidFill>
              </a:rPr>
              <a:t>    double </a:t>
            </a:r>
            <a:r>
              <a:rPr lang="en-US" b="1" dirty="0" err="1">
                <a:solidFill>
                  <a:srgbClr val="000000"/>
                </a:solidFill>
              </a:rPr>
              <a:t>taxedTotal</a:t>
            </a:r>
            <a:r>
              <a:rPr lang="en-US" b="1" dirty="0">
                <a:solidFill>
                  <a:srgbClr val="000000"/>
                </a:solidFill>
              </a:rPr>
              <a:t> = tax + total; </a:t>
            </a:r>
          </a:p>
          <a:p>
            <a:pPr marL="457200" indent="-457200">
              <a:lnSpc>
                <a:spcPct val="120000"/>
              </a:lnSpc>
              <a:spcBef>
                <a:spcPts val="0"/>
              </a:spcBef>
              <a:buFont typeface="+mj-lt"/>
              <a:buAutoNum type="arabicPeriod"/>
            </a:pPr>
            <a:r>
              <a:rPr lang="en-US" dirty="0"/>
              <a:t>    </a:t>
            </a:r>
            <a:r>
              <a:rPr lang="en-US" dirty="0" err="1"/>
              <a:t>NumberFormat</a:t>
            </a:r>
            <a:r>
              <a:rPr lang="en-US" dirty="0"/>
              <a:t> </a:t>
            </a:r>
            <a:r>
              <a:rPr lang="en-US" dirty="0" err="1"/>
              <a:t>numberFormat</a:t>
            </a:r>
            <a:r>
              <a:rPr lang="en-US" dirty="0"/>
              <a:t> = </a:t>
            </a:r>
            <a:r>
              <a:rPr lang="en-US" dirty="0" err="1"/>
              <a:t>NumberFormat.getCurrencyInstance</a:t>
            </a:r>
            <a:r>
              <a:rPr lang="en-US" dirty="0"/>
              <a:t>(); </a:t>
            </a:r>
          </a:p>
          <a:p>
            <a:pPr marL="457200" indent="-457200">
              <a:lnSpc>
                <a:spcPct val="120000"/>
              </a:lnSpc>
              <a:spcBef>
                <a:spcPts val="0"/>
              </a:spcBef>
              <a:buFont typeface="+mj-lt"/>
              <a:buAutoNum type="arabicPeriod"/>
            </a:pPr>
            <a:r>
              <a:rPr lang="en-US" dirty="0"/>
              <a:t>    </a:t>
            </a:r>
            <a:r>
              <a:rPr lang="en-US" dirty="0" err="1"/>
              <a:t>System.out.println</a:t>
            </a:r>
            <a:r>
              <a:rPr lang="en-US" dirty="0"/>
              <a:t> ( "Subtotal : " + </a:t>
            </a:r>
            <a:r>
              <a:rPr lang="en-US" dirty="0" err="1"/>
              <a:t>numberFormat.format</a:t>
            </a:r>
            <a:r>
              <a:rPr lang="en-US" dirty="0"/>
              <a:t> ( amount ) ); </a:t>
            </a:r>
          </a:p>
          <a:p>
            <a:pPr marL="457200" indent="-457200">
              <a:lnSpc>
                <a:spcPct val="120000"/>
              </a:lnSpc>
              <a:spcBef>
                <a:spcPts val="0"/>
              </a:spcBef>
              <a:buFont typeface="+mj-lt"/>
              <a:buAutoNum type="arabicPeriod"/>
            </a:pPr>
            <a:r>
              <a:rPr lang="en-US" dirty="0"/>
              <a:t>    </a:t>
            </a:r>
            <a:r>
              <a:rPr lang="en-US" dirty="0" err="1"/>
              <a:t>System.out.println</a:t>
            </a:r>
            <a:r>
              <a:rPr lang="en-US" dirty="0"/>
              <a:t> ( "Discount : " + </a:t>
            </a:r>
            <a:r>
              <a:rPr lang="en-US" dirty="0" err="1"/>
              <a:t>numberFormat.format</a:t>
            </a:r>
            <a:r>
              <a:rPr lang="en-US" dirty="0"/>
              <a:t> ( discount ) ); </a:t>
            </a:r>
          </a:p>
          <a:p>
            <a:pPr marL="457200" indent="-457200">
              <a:lnSpc>
                <a:spcPct val="120000"/>
              </a:lnSpc>
              <a:spcBef>
                <a:spcPts val="0"/>
              </a:spcBef>
              <a:buFont typeface="+mj-lt"/>
              <a:buAutoNum type="arabicPeriod"/>
            </a:pPr>
            <a:r>
              <a:rPr lang="en-US" dirty="0"/>
              <a:t>    </a:t>
            </a:r>
            <a:r>
              <a:rPr lang="en-US" dirty="0" err="1"/>
              <a:t>System.out.println</a:t>
            </a:r>
            <a:r>
              <a:rPr lang="en-US" dirty="0"/>
              <a:t> ( "Total : " + </a:t>
            </a:r>
            <a:r>
              <a:rPr lang="en-US" dirty="0" err="1"/>
              <a:t>numberFormat.format</a:t>
            </a:r>
            <a:r>
              <a:rPr lang="en-US" dirty="0"/>
              <a:t> ( total ) ); </a:t>
            </a:r>
          </a:p>
          <a:p>
            <a:pPr marL="457200" indent="-457200">
              <a:lnSpc>
                <a:spcPct val="120000"/>
              </a:lnSpc>
              <a:spcBef>
                <a:spcPts val="0"/>
              </a:spcBef>
              <a:buFont typeface="+mj-lt"/>
              <a:buAutoNum type="arabicPeriod"/>
            </a:pPr>
            <a:r>
              <a:rPr lang="en-US" dirty="0"/>
              <a:t>    </a:t>
            </a:r>
            <a:r>
              <a:rPr lang="en-US" dirty="0" err="1"/>
              <a:t>System.out.println</a:t>
            </a:r>
            <a:r>
              <a:rPr lang="en-US" dirty="0"/>
              <a:t> ( "Tax : " + </a:t>
            </a:r>
            <a:r>
              <a:rPr lang="en-US" dirty="0" err="1"/>
              <a:t>numberFormat.format</a:t>
            </a:r>
            <a:r>
              <a:rPr lang="en-US" dirty="0"/>
              <a:t> ( tax ) ); </a:t>
            </a:r>
          </a:p>
          <a:p>
            <a:pPr marL="457200" indent="-457200">
              <a:lnSpc>
                <a:spcPct val="120000"/>
              </a:lnSpc>
              <a:spcBef>
                <a:spcPts val="0"/>
              </a:spcBef>
              <a:buFont typeface="+mj-lt"/>
              <a:buAutoNum type="arabicPeriod"/>
            </a:pPr>
            <a:r>
              <a:rPr lang="en-US" dirty="0"/>
              <a:t>    </a:t>
            </a:r>
            <a:r>
              <a:rPr lang="en-US" dirty="0" err="1"/>
              <a:t>System.out.println</a:t>
            </a:r>
            <a:r>
              <a:rPr lang="en-US" dirty="0"/>
              <a:t> ( "</a:t>
            </a:r>
            <a:r>
              <a:rPr lang="en-US" dirty="0" err="1"/>
              <a:t>Tax+Total</a:t>
            </a:r>
            <a:r>
              <a:rPr lang="en-US" dirty="0"/>
              <a:t>: " + </a:t>
            </a:r>
            <a:r>
              <a:rPr lang="en-US" dirty="0" err="1"/>
              <a:t>numberFormat.format</a:t>
            </a:r>
            <a:r>
              <a:rPr lang="en-US" dirty="0"/>
              <a:t> ( </a:t>
            </a:r>
            <a:r>
              <a:rPr lang="en-US" dirty="0" err="1"/>
              <a:t>taxedTotal</a:t>
            </a:r>
            <a:r>
              <a:rPr lang="en-US" dirty="0"/>
              <a:t> ) ); </a:t>
            </a:r>
          </a:p>
          <a:p>
            <a:pPr marL="457200" indent="-457200">
              <a:lnSpc>
                <a:spcPct val="120000"/>
              </a:lnSpc>
              <a:spcBef>
                <a:spcPts val="0"/>
              </a:spcBef>
              <a:buFont typeface="+mj-lt"/>
              <a:buAutoNum type="arabicPeriod"/>
            </a:pPr>
            <a:r>
              <a:rPr lang="en-US" dirty="0"/>
              <a:t>    return </a:t>
            </a:r>
            <a:r>
              <a:rPr lang="en-US" dirty="0" err="1"/>
              <a:t>taxedTotal</a:t>
            </a:r>
            <a:r>
              <a:rPr lang="en-US" dirty="0"/>
              <a:t>;</a:t>
            </a:r>
          </a:p>
          <a:p>
            <a:pPr marL="457200" indent="-457200">
              <a:lnSpc>
                <a:spcPct val="120000"/>
              </a:lnSpc>
              <a:spcBef>
                <a:spcPts val="0"/>
              </a:spcBef>
              <a:buFont typeface="+mj-lt"/>
              <a:buAutoNum type="arabicPeriod"/>
            </a:pPr>
            <a:r>
              <a:rPr lang="en-US" dirty="0"/>
              <a:t>  } </a:t>
            </a:r>
          </a:p>
          <a:p>
            <a:pPr marL="457200" indent="-457200">
              <a:lnSpc>
                <a:spcPct val="120000"/>
              </a:lnSpc>
              <a:spcBef>
                <a:spcPts val="0"/>
              </a:spcBef>
              <a:buFont typeface="+mj-lt"/>
              <a:buAutoNum type="arabicPeriod"/>
            </a:pPr>
            <a:r>
              <a:rPr lang="en-US" dirty="0"/>
              <a: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8" name="TextBox 7"/>
          <p:cNvSpPr txBox="1"/>
          <p:nvPr/>
        </p:nvSpPr>
        <p:spPr>
          <a:xfrm>
            <a:off x="4565194" y="1444365"/>
            <a:ext cx="4343400" cy="1446550"/>
          </a:xfrm>
          <a:prstGeom prst="rect">
            <a:avLst/>
          </a:prstGeom>
          <a:noFill/>
        </p:spPr>
        <p:txBody>
          <a:bodyPr wrap="square" rtlCol="0" anchor="t" anchorCtr="0">
            <a:spAutoFit/>
          </a:bodyPr>
          <a:lstStyle/>
          <a:p>
            <a:pPr algn="l"/>
            <a:r>
              <a:rPr lang="en-US" sz="6600" dirty="0">
                <a:solidFill>
                  <a:srgbClr val="000000"/>
                </a:solidFill>
              </a:rPr>
              <a:t>}</a:t>
            </a:r>
            <a:r>
              <a:rPr lang="en-US" sz="8800" dirty="0">
                <a:solidFill>
                  <a:srgbClr val="000000"/>
                </a:solidFill>
              </a:rPr>
              <a:t> </a:t>
            </a:r>
            <a:r>
              <a:rPr lang="en-US" sz="3200" dirty="0">
                <a:solidFill>
                  <a:srgbClr val="000000"/>
                </a:solidFill>
              </a:rPr>
              <a:t>Lines of interest</a:t>
            </a:r>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574800159"/>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37589</TotalTime>
  <Words>7692</Words>
  <Application>Microsoft Macintosh PowerPoint</Application>
  <PresentationFormat>On-screen Show (16:9)</PresentationFormat>
  <Paragraphs>873</Paragraphs>
  <Slides>54</Slides>
  <Notes>51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ＭＳ Ｐゴシック</vt:lpstr>
      <vt:lpstr>宋体</vt:lpstr>
      <vt:lpstr>Arial</vt:lpstr>
      <vt:lpstr>Calibri</vt:lpstr>
      <vt:lpstr>Cambria</vt:lpstr>
      <vt:lpstr>Source Code Pro</vt:lpstr>
      <vt:lpstr>Times New Roman</vt:lpstr>
      <vt:lpstr>Wingdings</vt:lpstr>
      <vt:lpstr>幼圆</vt:lpstr>
      <vt:lpstr>Red Radial 16x9</vt:lpstr>
      <vt:lpstr>Class 8 Crime</vt:lpstr>
      <vt:lpstr>what works well Online With Zoom</vt:lpstr>
      <vt:lpstr>Papers</vt:lpstr>
      <vt:lpstr>Grades To Date</vt:lpstr>
      <vt:lpstr>Overview</vt:lpstr>
      <vt:lpstr>PowerPoint Presentation</vt:lpstr>
      <vt:lpstr>Group Quiz</vt:lpstr>
      <vt:lpstr>Assignment Code Testing 1 Page Paper 1/2</vt:lpstr>
      <vt:lpstr>Assignment Code Testing 2/2</vt:lpstr>
      <vt:lpstr>Overview</vt:lpstr>
      <vt:lpstr>Encryption builds trust</vt:lpstr>
      <vt:lpstr>SUMMARY</vt:lpstr>
      <vt:lpstr>Throwing out a Packet</vt:lpstr>
      <vt:lpstr>Throwing out a Packet</vt:lpstr>
      <vt:lpstr>Server-based end to end [2]</vt:lpstr>
      <vt:lpstr>PGP ToolKIT [3]</vt:lpstr>
      <vt:lpstr>A Further APPLICATION: Cert and Ca [3]</vt:lpstr>
      <vt:lpstr>Fun facts</vt:lpstr>
      <vt:lpstr>So…</vt:lpstr>
      <vt:lpstr>References</vt:lpstr>
      <vt:lpstr>Microtransactions in Video Games</vt:lpstr>
      <vt:lpstr>Types of Microtransactions</vt:lpstr>
      <vt:lpstr>What are Loot Boxes?</vt:lpstr>
      <vt:lpstr>loot boxes Are gambling</vt:lpstr>
      <vt:lpstr>loot boxes Are gambling (cont.)</vt:lpstr>
      <vt:lpstr>loot boxes Are gambling (cont.)</vt:lpstr>
      <vt:lpstr>Regulating loot boxes</vt:lpstr>
      <vt:lpstr>References</vt:lpstr>
      <vt:lpstr>References</vt:lpstr>
      <vt:lpstr>Under the robotic Knife  the legality of robotic medical malpractice</vt:lpstr>
      <vt:lpstr>Who could use this tech?</vt:lpstr>
      <vt:lpstr>Existing Technological assistance </vt:lpstr>
      <vt:lpstr>Laws regarding Medical Malpractice</vt:lpstr>
      <vt:lpstr>So it happened, Who’s at fault?</vt:lpstr>
      <vt:lpstr>the answer isn’t binary, So what do we do?</vt:lpstr>
      <vt:lpstr>A problem with an existing solution</vt:lpstr>
      <vt:lpstr>References</vt:lpstr>
      <vt:lpstr>Class 8 The End</vt:lpstr>
      <vt:lpstr>Buffer Overrun</vt:lpstr>
      <vt:lpstr>Run Example Code</vt:lpstr>
      <vt:lpstr>Buffer Overrun Code</vt:lpstr>
      <vt:lpstr>TCP Three-way Handshake</vt:lpstr>
      <vt:lpstr>SYN Flood Attack</vt:lpstr>
      <vt:lpstr>Ping Attack</vt:lpstr>
      <vt:lpstr>What is Denial of Service (DoS)</vt:lpstr>
      <vt:lpstr>Distributed DoS Vectors</vt:lpstr>
      <vt:lpstr>Crime How</vt:lpstr>
      <vt:lpstr>Crime Bane</vt:lpstr>
      <vt:lpstr>Crime Why</vt:lpstr>
      <vt:lpstr>Crime Time</vt:lpstr>
      <vt:lpstr>Crime Doers</vt:lpstr>
      <vt:lpstr>Crime Gain</vt:lpstr>
      <vt:lpstr>Crime Pay</vt:lpstr>
      <vt:lpstr>Crime Stop</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492</cp:revision>
  <dcterms:created xsi:type="dcterms:W3CDTF">2014-08-25T02:19:16Z</dcterms:created>
  <dcterms:modified xsi:type="dcterms:W3CDTF">2021-09-21T22:34:05Z</dcterms:modified>
</cp:coreProperties>
</file>