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331" r:id="rId3"/>
    <p:sldId id="306" r:id="rId4"/>
    <p:sldId id="259" r:id="rId5"/>
    <p:sldId id="261" r:id="rId6"/>
    <p:sldId id="267" r:id="rId7"/>
    <p:sldId id="307" r:id="rId8"/>
    <p:sldId id="332" r:id="rId9"/>
    <p:sldId id="268" r:id="rId10"/>
    <p:sldId id="270" r:id="rId11"/>
    <p:sldId id="271" r:id="rId12"/>
    <p:sldId id="273" r:id="rId13"/>
    <p:sldId id="272" r:id="rId14"/>
    <p:sldId id="275" r:id="rId15"/>
    <p:sldId id="276" r:id="rId16"/>
    <p:sldId id="277" r:id="rId17"/>
    <p:sldId id="333" r:id="rId18"/>
    <p:sldId id="274"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26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1"/>
            <p14:sldId id="306"/>
            <p14:sldId id="259"/>
            <p14:sldId id="261"/>
            <p14:sldId id="267"/>
            <p14:sldId id="307"/>
          </p14:sldIdLst>
        </p14:section>
        <p14:section name="Students" id="{5E347295-266A-9B4D-A0DF-4703719F5CBB}">
          <p14:sldIdLst>
            <p14:sldId id="332"/>
            <p14:sldId id="268"/>
            <p14:sldId id="270"/>
            <p14:sldId id="271"/>
            <p14:sldId id="273"/>
            <p14:sldId id="272"/>
            <p14:sldId id="275"/>
            <p14:sldId id="276"/>
            <p14:sldId id="277"/>
            <p14:sldId id="333"/>
            <p14:sldId id="274"/>
            <p14:sldId id="334"/>
            <p14:sldId id="335"/>
            <p14:sldId id="336"/>
            <p14:sldId id="337"/>
            <p14:sldId id="338"/>
            <p14:sldId id="339"/>
            <p14:sldId id="340"/>
            <p14:sldId id="341"/>
            <p14:sldId id="342"/>
            <p14:sldId id="343"/>
            <p14:sldId id="344"/>
            <p14:sldId id="345"/>
          </p14:sldIdLst>
        </p14:section>
        <p14:section name="Common" id="{10B69295-0A48-354F-B63A-644E9F339516}">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1" autoAdjust="0"/>
    <p:restoredTop sz="79716" autoAdjust="0"/>
  </p:normalViewPr>
  <p:slideViewPr>
    <p:cSldViewPr snapToGrid="0" snapToObjects="1">
      <p:cViewPr varScale="1">
        <p:scale>
          <a:sx n="128" d="100"/>
          <a:sy n="128" d="100"/>
        </p:scale>
        <p:origin x="528" y="17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How did the self search</a:t>
            </a:r>
            <a:r>
              <a:rPr lang="en-US" baseline="0" dirty="0">
                <a:latin typeface="Arial" pitchFamily="-109" charset="0"/>
                <a:ea typeface="ＭＳ Ｐゴシック" pitchFamily="-109" charset="-128"/>
                <a:cs typeface="ＭＳ Ｐゴシック" pitchFamily="-109" charset="-128"/>
              </a:rPr>
              <a:t> paper go?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Today, social media heavily criticized for its purported role in echo chambers and polarization.</a:t>
            </a:r>
          </a:p>
          <a:p>
            <a:r>
              <a:rPr lang="en-US">
                <a:cs typeface="Calibri"/>
              </a:rPr>
              <a:t>There are two major components of social media's role in creating echo chambers – community and profiling. My presentation will be focusing on profiling since targeted content is based on user profile, but it's important to cover community first. Community is simple; the groups which the user interacts with, like facebook friends or followers, causes the user's feed to be full of content from that community. Since the user is likely to only be friends or connected with people with similar interests or views, they're essentially in a bubble of similar opinions. The user's community is very often included in profiling.</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01271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Profiling of users has everything to do with their information. Social media platforms generally operate by collecting information on their users, and use it to increase user retention rates by pushing the content deemed "best" for the user, so that the user sticks around for the most advertisements. Examples of data commonly collected by these platforms include but are not limited to biological information, content the user interacted with, websites visited, and user contacts or connections. If you're curious about a particular platform, you can find any of that information on either their privacy policies, or their terms of service.</a:t>
            </a:r>
          </a:p>
          <a:p>
            <a:r>
              <a:rPr lang="en-US">
                <a:cs typeface="Calibri"/>
              </a:rPr>
              <a:t>Companies do not have to tell their users specifically how this information is used, as it's proprietary information that's integral to the success of the company. YouTube in 2016 released a research paper detailing the basics of their recommendation system, seen on the right. It's important to note that "user history and context" is only a little green box at the top, yet is extremely important in the selection of recommended content.</a:t>
            </a:r>
            <a:endParaRPr lang="en-US" dirty="0">
              <a:cs typeface="Calibri"/>
            </a:endParaRPr>
          </a:p>
          <a:p>
            <a:r>
              <a:rPr lang="en-US">
                <a:cs typeface="Calibri"/>
              </a:rPr>
              <a:t>Based on who YouTube determines you to be similar to, video candidates are funneled to you; in other words, what you view on platforms like YouTube is specially targeted media that was determined to be "relevant" to you. In fact, the exact same search query that two distinctly different people input can lead to entirely different search results. This concept of content funneling is ubiquitous across social media companies, and it has severe potential ramifications. </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969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Such purported ramifications include increased push of inflammatory content, as seen on an HBO interview with Mr. Zuckerberg. Distorted world views; an example of this is the shock people had when blindsided by Donald Trump's win over Hilary Clinton. Finally, there are some concerned that these platforms may use content targetting for their own interests. However, this is protected against by law.</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604654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we the consumers do not know exactly the degree at which content is targeted to us, we can only rely on observations and research to determine how this targeted content affects us.</a:t>
            </a:r>
          </a:p>
          <a:p>
            <a:r>
              <a:rPr lang="en-US">
                <a:cs typeface="Calibri"/>
              </a:rPr>
              <a:t>Research AGAINST the social media echo chamber problem includes evidence that social media creates diversity in opinion. HOWEVER, Duke University found that after social media exposure, subjects were more confident of pre-existing beliefs. The most critical argument against the echo chamber problem is the argument that offline echo chambers are far more significant that online counterparts. </a:t>
            </a:r>
            <a:endParaRPr lang="en-US" dirty="0">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68825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final piece of evidence pushed me to conclude that targeted content heavily exacerbates echo chambers. PLOS One's study of Twitter communications found evidence rejecting the idea that offline echo chambers dilute the significance of online ones, thereby resolving the most critical counterargument against the existence of social media echo chambers.</a:t>
            </a:r>
            <a:endParaRPr lang="en-US" dirty="0">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753044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Plos One's study started with determining users' locations based on their privacy settings, and matched it with their political views. They then determined what side of the Brexit issue the users stand on. Users were categorized into neutral, leave, or remain groups. Finally, interactions were classified as either in-bubble (so leave-leave or remain-remain interaction), out-bubble (or neutral-other interaction), and cross-bubble (or Leave-Remain interactions).</a:t>
            </a:r>
            <a:endParaRPr lang="en-US" dirty="0">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4632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you seen in the histograms on the right, in-bubble and cross-bubble interactions did not have much correlation with distance between users. In other words, no matter the geographical distance, users are still overwhelmingly seen to communicate within their own bubbles, and are averse to interacting with content outside their bubble. Furthermore, the Cumulative Distribution Functions on the left show that partisan group members </a:t>
            </a:r>
            <a:r>
              <a:rPr lang="en-US"/>
              <a:t>"are significantly more likely to interact with users also tweeting highly partisan hashtags." [11]</a:t>
            </a:r>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23706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Start off talking about </a:t>
            </a:r>
            <a:r>
              <a:rPr lang="en-US" u="sng" dirty="0"/>
              <a:t>unsolicited, untargeted</a:t>
            </a:r>
            <a:r>
              <a:rPr lang="en-US" u="none" dirty="0"/>
              <a:t> advertisement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u="none" dirty="0"/>
              <a:t>Gases produced in processing, production, and transportation</a:t>
            </a:r>
            <a:endParaRPr lang="en-US" dirty="0"/>
          </a:p>
          <a:p>
            <a:pPr marL="171450" indent="-171450">
              <a:buFontTx/>
              <a:buChar char="-"/>
            </a:pPr>
            <a:r>
              <a:rPr lang="en-US" dirty="0"/>
              <a:t>45% of junk mail is thrown away unopened</a:t>
            </a:r>
          </a:p>
          <a:p>
            <a:pPr marL="171450" indent="-171450">
              <a:buFontTx/>
              <a:buChar char="-"/>
            </a:pPr>
            <a:r>
              <a:rPr lang="en-US" dirty="0"/>
              <a:t>About 1 acre of tree per minute processed, printed on, shipped, and then shipped directly to a landfill unread</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Differentiate between junk mail and spam</a:t>
            </a:r>
          </a:p>
          <a:p>
            <a:pPr marL="171450" indent="-171450">
              <a:buFontTx/>
              <a:buChar char="-"/>
            </a:pPr>
            <a:r>
              <a:rPr lang="en-US" dirty="0"/>
              <a:t>Reiterate that, although electronic, spam still has a cost</a:t>
            </a:r>
          </a:p>
          <a:p>
            <a:pPr marL="171450" indent="-171450">
              <a:buFontTx/>
              <a:buChar char="-"/>
            </a:pPr>
            <a:r>
              <a:rPr lang="en-US" dirty="0"/>
              <a:t>Cost for email providers</a:t>
            </a:r>
          </a:p>
          <a:p>
            <a:pPr marL="171450" indent="-171450">
              <a:buFontTx/>
              <a:buChar char="-"/>
            </a:pPr>
            <a:r>
              <a:rPr lang="en-US" dirty="0"/>
              <a:t>Sifting through spam mail wastes time, and worker productivity (double edged sword)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56703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It’s doubly unfortunate then, that it is also so ineffective</a:t>
            </a:r>
          </a:p>
          <a:p>
            <a:pPr marL="171450" indent="-171450">
              <a:buFontTx/>
              <a:buChar char="-"/>
            </a:pPr>
            <a:r>
              <a:rPr lang="en-US" dirty="0"/>
              <a:t>Under 3% of junk mail garners a response</a:t>
            </a:r>
          </a:p>
          <a:p>
            <a:pPr marL="171450" indent="-171450">
              <a:buFontTx/>
              <a:buChar char="-"/>
            </a:pPr>
            <a:r>
              <a:rPr lang="en-US" dirty="0"/>
              <a:t>Even worse for spam, 0.000008% (8 millionths of a percent), significantly less effort to reply to an email</a:t>
            </a:r>
          </a:p>
          <a:p>
            <a:pPr marL="171450" indent="-171450">
              <a:buFontTx/>
              <a:buChar char="-"/>
            </a:pPr>
            <a:r>
              <a:rPr lang="en-US" dirty="0"/>
              <a:t>Unlike physical junk mail, many email services provide spam filters, which have their own costs and drawbacks</a:t>
            </a:r>
          </a:p>
          <a:p>
            <a:pPr marL="628650" lvl="1" indent="-171450">
              <a:buFontTx/>
              <a:buChar char="-"/>
            </a:pPr>
            <a:r>
              <a:rPr lang="en-US" dirty="0"/>
              <a:t>Cost for email provider</a:t>
            </a:r>
          </a:p>
          <a:p>
            <a:pPr marL="628650" lvl="1" indent="-171450">
              <a:buFontTx/>
              <a:buChar char="-"/>
            </a:pPr>
            <a:r>
              <a:rPr lang="en-US" dirty="0"/>
              <a:t>Cost for you (time to set up)</a:t>
            </a:r>
          </a:p>
          <a:p>
            <a:pPr marL="628650" lvl="1" indent="-171450">
              <a:buFontTx/>
              <a:buChar char="-"/>
            </a:pPr>
            <a:r>
              <a:rPr lang="en-US" dirty="0"/>
              <a:t>False Positives</a:t>
            </a:r>
          </a:p>
          <a:p>
            <a:pPr marL="628650" lvl="1" indent="-171450">
              <a:buFontTx/>
              <a:buChar char="-"/>
            </a:pPr>
            <a:r>
              <a:rPr lang="en-US" dirty="0"/>
              <a:t>False Negatives</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06194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our modern era, targeted advertising is becoming more and more common, and with good reason</a:t>
            </a:r>
          </a:p>
          <a:p>
            <a:pPr marL="171450" indent="-171450">
              <a:buFontTx/>
              <a:buChar char="-"/>
            </a:pPr>
            <a:r>
              <a:rPr lang="en-US" dirty="0"/>
              <a:t>More effective for both the company and the customer</a:t>
            </a:r>
          </a:p>
          <a:p>
            <a:pPr marL="171450" indent="-171450">
              <a:buFontTx/>
              <a:buChar char="-"/>
            </a:pPr>
            <a:r>
              <a:rPr lang="en-US" dirty="0"/>
              <a:t>More effective for the company financially</a:t>
            </a:r>
          </a:p>
          <a:p>
            <a:pPr marL="628650" lvl="1" indent="-171450">
              <a:buFontTx/>
              <a:buChar char="-"/>
            </a:pPr>
            <a:r>
              <a:rPr lang="en-US" dirty="0"/>
              <a:t>Each advertisement they run is more likely to sell</a:t>
            </a:r>
          </a:p>
          <a:p>
            <a:pPr marL="628650" lvl="1" indent="-171450">
              <a:buFontTx/>
              <a:buChar char="-"/>
            </a:pPr>
            <a:r>
              <a:rPr lang="en-US" dirty="0"/>
              <a:t>Less work has to be done to find the lowest common denominator</a:t>
            </a:r>
          </a:p>
          <a:p>
            <a:pPr marL="171450" indent="-171450">
              <a:buFontTx/>
              <a:buChar char="-"/>
            </a:pPr>
            <a:r>
              <a:rPr lang="en-US" dirty="0"/>
              <a:t>Better liked by the consumer</a:t>
            </a:r>
          </a:p>
          <a:p>
            <a:pPr marL="171450" indent="-171450">
              <a:buFontTx/>
              <a:buChar char="-"/>
            </a:pPr>
            <a:r>
              <a:rPr lang="en-US" dirty="0"/>
              <a:t>Connects the consumer with something they would be likely to enjoy</a:t>
            </a:r>
          </a:p>
          <a:p>
            <a:pPr marL="171450" indent="-171450">
              <a:buFontTx/>
              <a:buChar char="-"/>
            </a:pPr>
            <a:r>
              <a:rPr lang="en-US" dirty="0"/>
              <a:t>Study done with restaurant location based ads</a:t>
            </a:r>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68945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is a need to address these privacy, security, and ethical issues that arise throughout the medical field because of the rapid increase in data and technology over the past several decades</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issue increased as all the medical data switched to electronic records</a:t>
            </a:r>
          </a:p>
          <a:p>
            <a:pPr rtl="0" fontAlgn="base"/>
            <a:r>
              <a:rPr lang="en-US" sz="1200" b="0" i="0" u="none" strike="noStrike" kern="1200" dirty="0">
                <a:solidFill>
                  <a:schemeClr val="tx1"/>
                </a:solidFill>
                <a:effectLst/>
                <a:latin typeface="+mn-lt"/>
                <a:ea typeface="+mn-ea"/>
                <a:cs typeface="+mn-cs"/>
              </a:rPr>
              <a:t>Vast amount of data being produced by the human genome project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Bioinformatics is the backbone of computation for the medical field, so ethical questions need to be addressed.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Clinical data contains sensitive information about a patient and their history</a:t>
            </a:r>
          </a:p>
          <a:p>
            <a:pPr rtl="0" fontAlgn="base"/>
            <a:r>
              <a:rPr lang="en-US" sz="1200" b="0" i="0" u="none" strike="noStrike" kern="1200" dirty="0">
                <a:solidFill>
                  <a:schemeClr val="tx1"/>
                </a:solidFill>
                <a:effectLst/>
                <a:latin typeface="+mn-lt"/>
                <a:ea typeface="+mn-ea"/>
                <a:cs typeface="+mn-cs"/>
              </a:rPr>
              <a:t>Patients want the ability to control who sees their data</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88244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dirty="0"/>
              <a:t>Can anybody own pieces of our genome through patents, copyrights, and so on? </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Bioethics</a:t>
            </a:r>
          </a:p>
          <a:p>
            <a:pPr lvl="1" rtl="0" fontAlgn="base"/>
            <a:r>
              <a:rPr lang="en-US" sz="1200" b="0" i="0" u="none" strike="noStrike" kern="1200" dirty="0">
                <a:solidFill>
                  <a:schemeClr val="tx1"/>
                </a:solidFill>
                <a:effectLst/>
                <a:latin typeface="+mn-lt"/>
                <a:ea typeface="+mn-ea"/>
                <a:cs typeface="+mn-cs"/>
              </a:rPr>
              <a:t>Genetic engineering and manipulation of human cells</a:t>
            </a:r>
          </a:p>
          <a:p>
            <a:pPr rtl="0" fontAlgn="base"/>
            <a:r>
              <a:rPr lang="en-US" sz="1200" b="0" i="0" u="none" strike="noStrike" kern="1200" dirty="0">
                <a:solidFill>
                  <a:schemeClr val="tx1"/>
                </a:solidFill>
                <a:effectLst/>
                <a:latin typeface="+mn-lt"/>
                <a:ea typeface="+mn-ea"/>
                <a:cs typeface="+mn-cs"/>
              </a:rPr>
              <a:t>Intellectual property</a:t>
            </a:r>
          </a:p>
          <a:p>
            <a:pPr lvl="1" rtl="0" fontAlgn="base"/>
            <a:r>
              <a:rPr lang="en-US" sz="1200" b="0" i="0" u="none" strike="noStrike" kern="1200" dirty="0">
                <a:solidFill>
                  <a:schemeClr val="tx1"/>
                </a:solidFill>
                <a:effectLst/>
                <a:latin typeface="+mn-lt"/>
                <a:ea typeface="+mn-ea"/>
                <a:cs typeface="+mn-cs"/>
              </a:rPr>
              <a:t>Ownership of the human genome!</a:t>
            </a:r>
          </a:p>
          <a:p>
            <a:pPr rtl="0" fontAlgn="base"/>
            <a:r>
              <a:rPr lang="en-US" sz="1200" b="0" i="0" u="none" strike="noStrike" kern="1200" dirty="0">
                <a:solidFill>
                  <a:schemeClr val="tx1"/>
                </a:solidFill>
                <a:effectLst/>
                <a:latin typeface="+mn-lt"/>
                <a:ea typeface="+mn-ea"/>
                <a:cs typeface="+mn-cs"/>
              </a:rPr>
              <a:t>Access</a:t>
            </a:r>
          </a:p>
          <a:p>
            <a:pPr lvl="1" rtl="0" fontAlgn="base"/>
            <a:r>
              <a:rPr lang="en-US" sz="1200" b="0" i="0" u="none" strike="noStrike" kern="1200" dirty="0">
                <a:solidFill>
                  <a:schemeClr val="tx1"/>
                </a:solidFill>
                <a:effectLst/>
                <a:latin typeface="+mn-lt"/>
                <a:ea typeface="+mn-ea"/>
                <a:cs typeface="+mn-cs"/>
              </a:rPr>
              <a:t>Who should have access to the data and for what use?</a:t>
            </a:r>
          </a:p>
          <a:p>
            <a:pPr rtl="0" fontAlgn="base"/>
            <a:r>
              <a:rPr lang="en-US" sz="1200" b="0" i="0" u="none" strike="noStrike" kern="1200" dirty="0">
                <a:solidFill>
                  <a:schemeClr val="tx1"/>
                </a:solidFill>
                <a:effectLst/>
                <a:latin typeface="+mn-lt"/>
                <a:ea typeface="+mn-ea"/>
                <a:cs typeface="+mn-cs"/>
              </a:rPr>
              <a:t>Privacy</a:t>
            </a:r>
          </a:p>
          <a:p>
            <a:pPr lvl="1" rtl="0" fontAlgn="base"/>
            <a:r>
              <a:rPr lang="en-US" sz="1200" b="0" i="0" u="none" strike="noStrike" kern="1200" dirty="0">
                <a:solidFill>
                  <a:schemeClr val="tx1"/>
                </a:solidFill>
                <a:effectLst/>
                <a:latin typeface="+mn-lt"/>
                <a:ea typeface="+mn-ea"/>
                <a:cs typeface="+mn-cs"/>
              </a:rPr>
              <a:t>How will privacy be protected and who controls the information?</a:t>
            </a:r>
          </a:p>
          <a:p>
            <a:pPr lvl="1" rtl="0" fontAlgn="base"/>
            <a:endParaRPr lang="en-US" sz="1200" b="0" i="0" u="none" strike="noStrike" kern="1200" dirty="0">
              <a:solidFill>
                <a:schemeClr val="tx1"/>
              </a:solidFill>
              <a:effectLst/>
              <a:latin typeface="+mn-lt"/>
              <a:ea typeface="+mn-ea"/>
              <a:cs typeface="+mn-cs"/>
            </a:endParaRPr>
          </a:p>
          <a:p>
            <a:pPr lvl="1"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02285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sz="1200" b="0" i="0" u="none" strike="noStrike" kern="1200" dirty="0">
                <a:solidFill>
                  <a:schemeClr val="tx1"/>
                </a:solidFill>
                <a:effectLst/>
                <a:latin typeface="+mn-lt"/>
                <a:ea typeface="+mn-ea"/>
                <a:cs typeface="+mn-cs"/>
              </a:rPr>
              <a:t>Expert determination</a:t>
            </a:r>
          </a:p>
          <a:p>
            <a:pPr lvl="2" rtl="0" fontAlgn="base"/>
            <a:r>
              <a:rPr lang="en-US" sz="1200" b="0" i="0" u="none" strike="noStrike" kern="1200" dirty="0">
                <a:solidFill>
                  <a:schemeClr val="tx1"/>
                </a:solidFill>
                <a:effectLst/>
                <a:latin typeface="+mn-lt"/>
                <a:ea typeface="+mn-ea"/>
                <a:cs typeface="+mn-cs"/>
              </a:rPr>
              <a:t>Requires an expert to certify that there is no significant risk of the patient being identified from the data</a:t>
            </a:r>
          </a:p>
          <a:p>
            <a:pPr lvl="2" rtl="0" fontAlgn="base"/>
            <a:r>
              <a:rPr lang="en-US" sz="1200" b="0" i="0" u="none" strike="noStrike" kern="1200" dirty="0">
                <a:solidFill>
                  <a:schemeClr val="tx1"/>
                </a:solidFill>
                <a:effectLst/>
                <a:latin typeface="+mn-lt"/>
                <a:ea typeface="+mn-ea"/>
                <a:cs typeface="+mn-cs"/>
              </a:rPr>
              <a:t>Statistical methods</a:t>
            </a:r>
          </a:p>
          <a:p>
            <a:pPr lvl="2" rtl="0" fontAlgn="base"/>
            <a:r>
              <a:rPr lang="en-US" sz="1200" b="0" i="0" u="none" strike="noStrike" kern="1200" dirty="0">
                <a:solidFill>
                  <a:schemeClr val="tx1"/>
                </a:solidFill>
                <a:effectLst/>
                <a:latin typeface="+mn-lt"/>
                <a:ea typeface="+mn-ea"/>
                <a:cs typeface="+mn-cs"/>
              </a:rPr>
              <a:t>No clear definition of “significant risk”</a:t>
            </a:r>
          </a:p>
          <a:p>
            <a:endParaRPr lang="en-US" b="0" dirty="0">
              <a:effectLst/>
            </a:endParaRPr>
          </a:p>
          <a:p>
            <a:pPr lvl="1" rtl="0" fontAlgn="base"/>
            <a:r>
              <a:rPr lang="en-US" sz="1200" b="0" i="0" u="none" strike="noStrike" kern="1200" dirty="0">
                <a:solidFill>
                  <a:schemeClr val="tx1"/>
                </a:solidFill>
                <a:effectLst/>
                <a:latin typeface="+mn-lt"/>
                <a:ea typeface="+mn-ea"/>
                <a:cs typeface="+mn-cs"/>
              </a:rPr>
              <a:t>Safe harbor</a:t>
            </a:r>
          </a:p>
          <a:p>
            <a:pPr lvl="2" rtl="0" fontAlgn="base"/>
            <a:r>
              <a:rPr lang="en-US" sz="1200" b="0" i="0" u="none" strike="noStrike" kern="1200" dirty="0">
                <a:solidFill>
                  <a:schemeClr val="tx1"/>
                </a:solidFill>
                <a:effectLst/>
                <a:latin typeface="+mn-lt"/>
                <a:ea typeface="+mn-ea"/>
                <a:cs typeface="+mn-cs"/>
              </a:rPr>
              <a:t>Specifies a particular set of identifiers to be removed from the data</a:t>
            </a:r>
          </a:p>
          <a:p>
            <a:pPr lvl="2" rtl="0" fontAlgn="base"/>
            <a:r>
              <a:rPr lang="en-US" sz="1200" b="0" i="0" u="none" strike="noStrike" kern="1200" dirty="0">
                <a:solidFill>
                  <a:schemeClr val="tx1"/>
                </a:solidFill>
                <a:effectLst/>
                <a:latin typeface="+mn-lt"/>
                <a:ea typeface="+mn-ea"/>
                <a:cs typeface="+mn-cs"/>
              </a:rPr>
              <a:t>Procedurally simple, can be automated</a:t>
            </a:r>
          </a:p>
          <a:p>
            <a:pPr lvl="1" rtl="0" fontAlgn="base"/>
            <a:r>
              <a:rPr lang="en-US" sz="1200" b="0" i="0" u="none" strike="noStrike" kern="1200" dirty="0">
                <a:solidFill>
                  <a:schemeClr val="tx1"/>
                </a:solidFill>
                <a:effectLst/>
                <a:latin typeface="+mn-lt"/>
                <a:ea typeface="+mn-ea"/>
                <a:cs typeface="+mn-cs"/>
              </a:rPr>
              <a:t>Designed to protect the confidentiality and security of patient data</a:t>
            </a:r>
          </a:p>
          <a:p>
            <a:pPr lvl="1" rtl="0" fontAlgn="base"/>
            <a:r>
              <a:rPr lang="en-US" sz="1200" b="0" i="0" u="none" strike="noStrike" kern="1200" dirty="0">
                <a:solidFill>
                  <a:schemeClr val="tx1"/>
                </a:solidFill>
                <a:effectLst/>
                <a:latin typeface="+mn-lt"/>
                <a:ea typeface="+mn-ea"/>
                <a:cs typeface="+mn-cs"/>
              </a:rPr>
              <a:t>What about patients with rare or easily identifiable diseases?</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966114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Data anonymization does not take into account information external to the database that can be linked to the data being disclosed… like data from outside sources (government or private </a:t>
            </a:r>
            <a:r>
              <a:rPr lang="en-US" sz="1200" b="0" i="0" kern="1200" dirty="0" err="1">
                <a:solidFill>
                  <a:schemeClr val="tx1"/>
                </a:solidFill>
                <a:effectLst/>
                <a:latin typeface="+mn-lt"/>
                <a:ea typeface="+mn-ea"/>
                <a:cs typeface="+mn-cs"/>
              </a:rPr>
              <a:t>corp</a:t>
            </a:r>
            <a:r>
              <a:rPr lang="en-US" sz="1200" b="0" i="0"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machine learning-based approaches to deidentification of clinic narratives are pushing the limits of accuracy and can be more efficient than rule-based methods devised by humans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950229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There must be policies in place so that people don’t abuse their power of information.  Just because the information is available, it doesn’t always mean it should be used.</a:t>
            </a:r>
          </a:p>
          <a:p>
            <a:endParaRPr lang="en-US" b="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There was a study done and most patients were not willing to pay for increased data privacy and they understood the importance of data sharing to improve health care</a:t>
            </a:r>
          </a:p>
          <a:p>
            <a:endParaRPr lang="en-US" b="0" dirty="0">
              <a:effectLst/>
            </a:endParaRPr>
          </a:p>
          <a:p>
            <a:endParaRPr lang="en-US" b="0" dirty="0">
              <a:effectLst/>
            </a:endParaRPr>
          </a:p>
          <a:p>
            <a:r>
              <a:rPr lang="en-US" b="0" dirty="0">
                <a:effectLst/>
              </a:rPr>
              <a:t>The government, the hospitals, and private companies all have access to your health care information.  There is a need for medical data for research and for the advancement of the health care industry, but it must be used ethically and wisely. </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306724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Send presentations</a:t>
            </a:r>
            <a:r>
              <a:rPr lang="en-US" baseline="0" dirty="0">
                <a:latin typeface="Arial" pitchFamily="-109" charset="0"/>
                <a:ea typeface="ＭＳ Ｐゴシック" pitchFamily="-109" charset="-128"/>
                <a:cs typeface="ＭＳ Ｐゴシック" pitchFamily="-109" charset="-128"/>
              </a:rPr>
              <a:t> via email as attachment.</a:t>
            </a: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Presentations are due 24 hours before class</a:t>
            </a:r>
          </a:p>
          <a:p>
            <a:pPr marL="171450" indent="-171450" eaLnBrk="1" hangingPunct="1">
              <a:buFont typeface="Arial"/>
              <a:buChar char="•"/>
            </a:pPr>
            <a:r>
              <a:rPr lang="en-US" dirty="0"/>
              <a:t>Use Presentation Guidelines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Share reasons why.</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My topic today is "Social Media Echo Chambers", and the question I was looking to explore and answer was whether or not targeted content exacerbates the echo chamber phenomenon.</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76752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first define echo chambers. Cambridge Dictionary defines the figurative echo chamber as</a:t>
            </a:r>
            <a:r>
              <a:rPr lang="en-US"/>
              <a:t> “a situation in which people only hear opinions of one type, or opinions that are similar to their own." The graphic to the right demonstrates the concept, as the man's opinions are echoed right back to him based on his environment, and he is then given confirmation that his opinion is correct.</a:t>
            </a:r>
          </a:p>
          <a:p>
            <a:r>
              <a:rPr lang="en-US">
                <a:cs typeface="Calibri"/>
              </a:rPr>
              <a:t>In the context of social media, it refers to users being fed content that they starkly agree or disagree with, leading to distorted world views or polarized opinions.</a:t>
            </a:r>
            <a:endParaRPr lang="en-US" dirty="0">
              <a:cs typeface="Calibri"/>
            </a:endParaRPr>
          </a:p>
          <a:p>
            <a:r>
              <a:rPr lang="en-US">
                <a:cs typeface="Calibri"/>
              </a:rPr>
              <a:t>Echo chambers are widely blamed for the polarization of opinions. It's important to note that echo chambers are not limited to online social media based environments, but are also heavily based on the local region. Famous examples include election discourse on Twitter, online Brexit debates, and region-based political alignment.</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9463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theconversation.com/the-problem-of-living-inside-echo-chambers-110486" TargetMode="External"/><Relationship Id="rId2" Type="http://schemas.openxmlformats.org/officeDocument/2006/relationships/hyperlink" Target="https://dictionary.cambridge.org/us/dictionary/english/echo-chamber" TargetMode="External"/><Relationship Id="rId1" Type="http://schemas.openxmlformats.org/officeDocument/2006/relationships/slideLayout" Target="../slideLayouts/slideLayout2.xml"/><Relationship Id="rId6" Type="http://schemas.openxmlformats.org/officeDocument/2006/relationships/hyperlink" Target="https://www.wired.com/2016/11/filter-bubble-destroying-democracy/" TargetMode="External"/><Relationship Id="rId5" Type="http://schemas.openxmlformats.org/officeDocument/2006/relationships/hyperlink" Target="https://www.axios.com/zuckerberg-facebook-regulation-free-speech-0a847b53-2c27-41c1-8615-cb14e199858a.html" TargetMode="External"/><Relationship Id="rId4" Type="http://schemas.openxmlformats.org/officeDocument/2006/relationships/hyperlink" Target="https://www.onlinemarketinginstitute.org/blog/2017/08/how-to-build-an-engaged-social-media-communit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11/jcom.12315" TargetMode="External"/><Relationship Id="rId2" Type="http://schemas.openxmlformats.org/officeDocument/2006/relationships/hyperlink" Target="https://www.pewresearch.org/internet/2016/10/25/the-political-environment-on-social-media/" TargetMode="External"/><Relationship Id="rId1" Type="http://schemas.openxmlformats.org/officeDocument/2006/relationships/slideLayout" Target="../slideLayouts/slideLayout2.xml"/><Relationship Id="rId4" Type="http://schemas.openxmlformats.org/officeDocument/2006/relationships/hyperlink" Target="https://doi.org/10.1016/j.socnet.2017.02.00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mobilemarketer.com/ex/mobilemarketer/cms/news/research/15452.html" TargetMode="External"/><Relationship Id="rId3" Type="http://schemas.openxmlformats.org/officeDocument/2006/relationships/hyperlink" Target="https://www.theguardian.com/environment/green-living-blog/2010/oct/21/carbon-footprint-email" TargetMode="External"/><Relationship Id="rId7" Type="http://schemas.openxmlformats.org/officeDocument/2006/relationships/hyperlink" Target="https://www.ereach.net/benefits-of-targeting-advertisements/" TargetMode="External"/><Relationship Id="rId2" Type="http://schemas.openxmlformats.org/officeDocument/2006/relationships/hyperlink" Target="https://marketbusinessnews.com/financial-glossary/junk-mail/" TargetMode="External"/><Relationship Id="rId1" Type="http://schemas.openxmlformats.org/officeDocument/2006/relationships/slideLayout" Target="../slideLayouts/slideLayout2.xml"/><Relationship Id="rId6" Type="http://schemas.openxmlformats.org/officeDocument/2006/relationships/hyperlink" Target="http://www.willpenman.com/teaching/in-your-face.html" TargetMode="External"/><Relationship Id="rId5" Type="http://schemas.openxmlformats.org/officeDocument/2006/relationships/hyperlink" Target="https://www.techradar.com/news/internet/computing/spam-gets-1-response-per-12-500-000-emails-483381" TargetMode="External"/><Relationship Id="rId4" Type="http://schemas.openxmlformats.org/officeDocument/2006/relationships/hyperlink" Target="https://www.ecocycle.org/junkmai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anvas.wpi.edu/courses/20853/groups#tab-58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 of social media</a:t>
            </a:r>
            <a:endParaRPr lang="en-US" dirty="0"/>
          </a:p>
        </p:txBody>
      </p:sp>
      <p:sp>
        <p:nvSpPr>
          <p:cNvPr id="3" name="Content Placeholder 2"/>
          <p:cNvSpPr>
            <a:spLocks noGrp="1"/>
          </p:cNvSpPr>
          <p:nvPr>
            <p:ph sz="half" idx="1"/>
          </p:nvPr>
        </p:nvSpPr>
        <p:spPr>
          <a:xfrm>
            <a:off x="685800" y="1991856"/>
            <a:ext cx="3733800" cy="2732868"/>
          </a:xfrm>
        </p:spPr>
        <p:txBody>
          <a:bodyPr vert="horz" lIns="91436" tIns="45718" rIns="91436" bIns="45718" rtlCol="0" anchor="t">
            <a:normAutofit/>
          </a:bodyPr>
          <a:lstStyle/>
          <a:p>
            <a:pPr marL="0" indent="0">
              <a:buNone/>
            </a:pPr>
            <a:r>
              <a:rPr lang="en-US" sz="2000"/>
              <a:t>COMMUNITY</a:t>
            </a:r>
            <a:endParaRPr lang="en-US" dirty="0"/>
          </a:p>
          <a:p>
            <a:pPr marL="205740" indent="-205740"/>
            <a:r>
              <a:rPr lang="en-US" sz="2000"/>
              <a:t>User's interacted groups</a:t>
            </a:r>
          </a:p>
          <a:p>
            <a:pPr marL="411480" lvl="1" indent="-205740"/>
            <a:r>
              <a:rPr lang="en-US" sz="1800"/>
              <a:t>Often local</a:t>
            </a:r>
          </a:p>
          <a:p>
            <a:pPr marL="205740" indent="-205740"/>
            <a:r>
              <a:rPr lang="en-US" sz="2000"/>
              <a:t>Examples: Facebook friends, Instagram follows, subreddits</a:t>
            </a:r>
          </a:p>
          <a:p>
            <a:pPr marL="205740" indent="-205740"/>
            <a:r>
              <a:rPr lang="en-US" sz="2000"/>
              <a:t>Often included in profiling</a:t>
            </a:r>
            <a:endParaRPr lang="en-US" sz="2000"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Alvin Lee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lIns="91440" tIns="45720" rIns="91440" bIns="45720" rtlCol="0" anchor="t">
            <a:spAutoFit/>
          </a:bodyPr>
          <a:lstStyle/>
          <a:p>
            <a:pPr algn="r"/>
            <a:r>
              <a:rPr lang="en-US" sz="1200"/>
              <a:t>Image credit [3]</a:t>
            </a:r>
            <a:endParaRPr lang="en-US"/>
          </a:p>
        </p:txBody>
      </p:sp>
      <p:sp>
        <p:nvSpPr>
          <p:cNvPr id="15" name="TextBox 14">
            <a:extLst>
              <a:ext uri="{FF2B5EF4-FFF2-40B4-BE49-F238E27FC236}">
                <a16:creationId xmlns:a16="http://schemas.microsoft.com/office/drawing/2014/main" id="{713880E9-CF03-420E-A3EE-4762E2253242}"/>
              </a:ext>
            </a:extLst>
          </p:cNvPr>
          <p:cNvSpPr txBox="1"/>
          <p:nvPr/>
        </p:nvSpPr>
        <p:spPr>
          <a:xfrm>
            <a:off x="681926" y="1316388"/>
            <a:ext cx="7555331" cy="81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buFont typeface="Arial"/>
              <a:buChar char="•"/>
            </a:pPr>
            <a:r>
              <a:rPr lang="en-US" sz="2400"/>
              <a:t>Two Major Components: community and </a:t>
            </a:r>
            <a:r>
              <a:rPr lang="en-US" sz="2400">
                <a:solidFill>
                  <a:srgbClr val="FFFF00"/>
                </a:solidFill>
              </a:rPr>
              <a:t>profiling</a:t>
            </a:r>
            <a:endParaRPr lang="en-US">
              <a:solidFill>
                <a:srgbClr val="FFFF00"/>
              </a:solidFill>
            </a:endParaRPr>
          </a:p>
          <a:p>
            <a:pPr>
              <a:lnSpc>
                <a:spcPct val="90000"/>
              </a:lnSpc>
            </a:pPr>
            <a:endParaRPr lang="en-US" sz="2800" dirty="0"/>
          </a:p>
        </p:txBody>
      </p:sp>
      <p:pic>
        <p:nvPicPr>
          <p:cNvPr id="16" name="Picture 16" descr="A close up of a logo&#10;&#10;Description automatically generated">
            <a:extLst>
              <a:ext uri="{FF2B5EF4-FFF2-40B4-BE49-F238E27FC236}">
                <a16:creationId xmlns:a16="http://schemas.microsoft.com/office/drawing/2014/main" id="{39DCEF9D-4786-475F-A8A7-F754ADEFFED6}"/>
              </a:ext>
            </a:extLst>
          </p:cNvPr>
          <p:cNvPicPr>
            <a:picLocks noChangeAspect="1"/>
          </p:cNvPicPr>
          <p:nvPr/>
        </p:nvPicPr>
        <p:blipFill>
          <a:blip r:embed="rId3"/>
          <a:stretch>
            <a:fillRect/>
          </a:stretch>
        </p:blipFill>
        <p:spPr>
          <a:xfrm>
            <a:off x="5166748" y="1987954"/>
            <a:ext cx="3275954" cy="2678675"/>
          </a:xfrm>
          <a:prstGeom prst="rect">
            <a:avLst/>
          </a:prstGeom>
        </p:spPr>
      </p:pic>
    </p:spTree>
    <p:extLst>
      <p:ext uri="{BB962C8B-B14F-4D97-AF65-F5344CB8AC3E}">
        <p14:creationId xmlns:p14="http://schemas.microsoft.com/office/powerpoint/2010/main" val="332325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Profiling (</a:t>
            </a:r>
            <a:r>
              <a:rPr lang="en-US" cap="none"/>
              <a:t>Data Collection &amp; Use</a:t>
            </a:r>
            <a:r>
              <a:rPr lang="en-US"/>
              <a:t>)</a:t>
            </a:r>
          </a:p>
        </p:txBody>
      </p:sp>
      <p:sp>
        <p:nvSpPr>
          <p:cNvPr id="3" name="Content Placeholder 2"/>
          <p:cNvSpPr>
            <a:spLocks noGrp="1"/>
          </p:cNvSpPr>
          <p:nvPr>
            <p:ph sz="half" idx="1"/>
          </p:nvPr>
        </p:nvSpPr>
        <p:spPr>
          <a:xfrm>
            <a:off x="340743" y="1218951"/>
            <a:ext cx="4130944" cy="3546527"/>
          </a:xfrm>
        </p:spPr>
        <p:txBody>
          <a:bodyPr vert="horz" lIns="91436" tIns="45718" rIns="91436" bIns="45718" rtlCol="0" anchor="t">
            <a:normAutofit/>
          </a:bodyPr>
          <a:lstStyle/>
          <a:p>
            <a:pPr marL="0" indent="0" algn="ctr">
              <a:buNone/>
            </a:pPr>
            <a:r>
              <a:rPr lang="en-US" sz="2000">
                <a:ea typeface="+mn-lt"/>
                <a:cs typeface="+mn-lt"/>
              </a:rPr>
              <a:t>Social media platforms collect data to push content</a:t>
            </a:r>
            <a:endParaRPr lang="en-US">
              <a:ea typeface="+mn-lt"/>
              <a:cs typeface="+mn-lt"/>
            </a:endParaRPr>
          </a:p>
          <a:p>
            <a:pPr marL="0" indent="0">
              <a:buNone/>
            </a:pPr>
            <a:r>
              <a:rPr lang="en-US" sz="2000"/>
              <a:t>Common examples of collected data</a:t>
            </a:r>
          </a:p>
          <a:p>
            <a:pPr marL="342900" indent="-342900"/>
            <a:r>
              <a:rPr lang="en-US" sz="2000"/>
              <a:t>Biological information</a:t>
            </a:r>
            <a:endParaRPr lang="en-US" sz="2000" dirty="0"/>
          </a:p>
          <a:p>
            <a:pPr marL="342900" indent="-342900"/>
            <a:r>
              <a:rPr lang="en-US" sz="2000"/>
              <a:t>Content user interacted with</a:t>
            </a:r>
            <a:endParaRPr lang="en-US"/>
          </a:p>
          <a:p>
            <a:pPr marL="342900" indent="-342900"/>
            <a:r>
              <a:rPr lang="en-US" sz="2000"/>
              <a:t>Website visited</a:t>
            </a:r>
            <a:endParaRPr lang="en-US" sz="2000" dirty="0"/>
          </a:p>
          <a:p>
            <a:pPr marL="342900" indent="-342900"/>
            <a:r>
              <a:rPr lang="en-US" sz="2000"/>
              <a:t>User's contacts or connections</a:t>
            </a:r>
            <a:endParaRPr lang="en-US" sz="2000" dirty="0"/>
          </a:p>
          <a:p>
            <a:pPr marL="0" indent="0">
              <a:buNone/>
            </a:pPr>
            <a:r>
              <a:rPr lang="en-US" sz="2000" dirty="0"/>
              <a:t>All of these can be found in privacy </a:t>
            </a:r>
            <a:r>
              <a:rPr lang="en-US" sz="2000"/>
              <a:t>policies, or terms of service. </a:t>
            </a:r>
            <a:endParaRPr lang="en-US" sz="2000" dirty="0"/>
          </a:p>
          <a:p>
            <a:pPr marL="342900" indent="-342900"/>
            <a:endParaRPr lang="en-US" sz="2000" dirty="0"/>
          </a:p>
          <a:p>
            <a:pPr marL="342900" indent="-342900"/>
            <a:endParaRPr lang="en-US" sz="2000" dirty="0"/>
          </a:p>
          <a:p>
            <a:pPr marL="342900" indent="-342900"/>
            <a:endParaRPr lang="en-US" sz="2000"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Alvin Lee</a:t>
            </a:r>
            <a:endParaRPr lang="en-US"/>
          </a:p>
        </p:txBody>
      </p:sp>
      <p:sp>
        <p:nvSpPr>
          <p:cNvPr id="8" name="TextBox 7"/>
          <p:cNvSpPr txBox="1"/>
          <p:nvPr/>
        </p:nvSpPr>
        <p:spPr>
          <a:xfrm>
            <a:off x="0" y="4726877"/>
            <a:ext cx="9144000" cy="276999"/>
          </a:xfrm>
          <a:prstGeom prst="rect">
            <a:avLst/>
          </a:prstGeom>
          <a:noFill/>
        </p:spPr>
        <p:txBody>
          <a:bodyPr wrap="square" lIns="91440" tIns="45720" rIns="91440" bIns="45720" rtlCol="0" anchor="t">
            <a:spAutoFit/>
          </a:bodyPr>
          <a:lstStyle/>
          <a:p>
            <a:pPr algn="r"/>
            <a:r>
              <a:rPr lang="en-US" sz="1200"/>
              <a:t>Image credit [4]</a:t>
            </a:r>
            <a:endParaRPr lang="en-US" sz="1200" dirty="0">
              <a:solidFill>
                <a:schemeClr val="tx1"/>
              </a:solidFill>
            </a:endParaRPr>
          </a:p>
        </p:txBody>
      </p:sp>
      <p:pic>
        <p:nvPicPr>
          <p:cNvPr id="4" name="Picture 9" descr="A close up of text on a white background&#10;&#10;Description automatically generated">
            <a:extLst>
              <a:ext uri="{FF2B5EF4-FFF2-40B4-BE49-F238E27FC236}">
                <a16:creationId xmlns:a16="http://schemas.microsoft.com/office/drawing/2014/main" id="{9EC89864-6603-419A-BF89-0CC9764FBD10}"/>
              </a:ext>
            </a:extLst>
          </p:cNvPr>
          <p:cNvPicPr>
            <a:picLocks noChangeAspect="1"/>
          </p:cNvPicPr>
          <p:nvPr/>
        </p:nvPicPr>
        <p:blipFill>
          <a:blip r:embed="rId3"/>
          <a:stretch>
            <a:fillRect/>
          </a:stretch>
        </p:blipFill>
        <p:spPr>
          <a:xfrm>
            <a:off x="4570942" y="1048398"/>
            <a:ext cx="4345482" cy="3712511"/>
          </a:xfrm>
          <a:prstGeom prst="rect">
            <a:avLst/>
          </a:prstGeom>
        </p:spPr>
      </p:pic>
    </p:spTree>
    <p:extLst>
      <p:ext uri="{BB962C8B-B14F-4D97-AF65-F5344CB8AC3E}">
        <p14:creationId xmlns:p14="http://schemas.microsoft.com/office/powerpoint/2010/main" val="249191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93C0-4EC4-4C5A-991E-900E2C39DB65}"/>
              </a:ext>
            </a:extLst>
          </p:cNvPr>
          <p:cNvSpPr>
            <a:spLocks noGrp="1"/>
          </p:cNvSpPr>
          <p:nvPr>
            <p:ph type="title"/>
          </p:nvPr>
        </p:nvSpPr>
        <p:spPr/>
        <p:txBody>
          <a:bodyPr/>
          <a:lstStyle/>
          <a:p>
            <a:r>
              <a:rPr lang="en-US"/>
              <a:t>ramifications</a:t>
            </a:r>
          </a:p>
        </p:txBody>
      </p:sp>
      <p:sp>
        <p:nvSpPr>
          <p:cNvPr id="3" name="Content Placeholder 2">
            <a:extLst>
              <a:ext uri="{FF2B5EF4-FFF2-40B4-BE49-F238E27FC236}">
                <a16:creationId xmlns:a16="http://schemas.microsoft.com/office/drawing/2014/main" id="{1B82EF38-855F-4442-944F-D53053684244}"/>
              </a:ext>
            </a:extLst>
          </p:cNvPr>
          <p:cNvSpPr>
            <a:spLocks noGrp="1"/>
          </p:cNvSpPr>
          <p:nvPr>
            <p:ph sz="half" idx="1"/>
          </p:nvPr>
        </p:nvSpPr>
        <p:spPr>
          <a:xfrm>
            <a:off x="685800" y="1352551"/>
            <a:ext cx="7766649" cy="3352800"/>
          </a:xfrm>
        </p:spPr>
        <p:txBody>
          <a:bodyPr vert="horz" lIns="91436" tIns="45718" rIns="91436" bIns="45718" rtlCol="0" anchor="t">
            <a:normAutofit/>
          </a:bodyPr>
          <a:lstStyle/>
          <a:p>
            <a:pPr marL="0" indent="0">
              <a:buNone/>
            </a:pPr>
            <a:r>
              <a:rPr lang="en-US" sz="2300"/>
              <a:t>Ramifications include:</a:t>
            </a:r>
          </a:p>
          <a:p>
            <a:pPr marL="342900" indent="-342900">
              <a:buFont typeface="Arial"/>
              <a:buChar char="•"/>
            </a:pPr>
            <a:r>
              <a:rPr lang="en-US" sz="2300"/>
              <a:t>Push of inflammatory content [5] (Facebook controversy)</a:t>
            </a:r>
          </a:p>
          <a:p>
            <a:pPr marL="342900" indent="-342900">
              <a:buFont typeface="Arial"/>
              <a:buChar char="•"/>
            </a:pPr>
            <a:r>
              <a:rPr lang="en-US" sz="2300"/>
              <a:t>Distorted world views [6] (Twitter controvery)</a:t>
            </a:r>
          </a:p>
          <a:p>
            <a:pPr marL="342900" indent="-342900">
              <a:buFont typeface="Arial"/>
              <a:buChar char="•"/>
            </a:pPr>
            <a:r>
              <a:rPr lang="en-US" sz="2300"/>
              <a:t>Concerns of corporate interest pursuit</a:t>
            </a:r>
            <a:endParaRPr lang="en-US" sz="2300" dirty="0"/>
          </a:p>
        </p:txBody>
      </p:sp>
      <p:sp>
        <p:nvSpPr>
          <p:cNvPr id="5" name="Footer Placeholder 4">
            <a:extLst>
              <a:ext uri="{FF2B5EF4-FFF2-40B4-BE49-F238E27FC236}">
                <a16:creationId xmlns:a16="http://schemas.microsoft.com/office/drawing/2014/main" id="{BA1B52A7-5690-4F45-A278-C75763AA21F3}"/>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39D2C26E-2194-4DC3-9415-46D8F437C93C}"/>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1220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76ACBE-1501-490D-9826-9D33DB833B26}"/>
              </a:ext>
            </a:extLst>
          </p:cNvPr>
          <p:cNvSpPr>
            <a:spLocks noGrp="1"/>
          </p:cNvSpPr>
          <p:nvPr>
            <p:ph sz="half" idx="2"/>
          </p:nvPr>
        </p:nvSpPr>
        <p:spPr>
          <a:xfrm>
            <a:off x="680768" y="1352551"/>
            <a:ext cx="3733800" cy="3352800"/>
          </a:xfrm>
        </p:spPr>
        <p:txBody>
          <a:bodyPr vert="horz" lIns="91436" tIns="45718" rIns="91436" bIns="45718" rtlCol="0" anchor="t">
            <a:normAutofit/>
          </a:bodyPr>
          <a:lstStyle/>
          <a:p>
            <a:pPr marL="0" indent="0">
              <a:buNone/>
            </a:pPr>
            <a:r>
              <a:rPr lang="en-US" dirty="0">
                <a:ea typeface="+mn-lt"/>
                <a:cs typeface="+mn-lt"/>
              </a:rPr>
              <a:t>Social media </a:t>
            </a:r>
            <a:r>
              <a:rPr lang="en-US">
                <a:solidFill>
                  <a:srgbClr val="FFFF00"/>
                </a:solidFill>
                <a:ea typeface="+mn-lt"/>
                <a:cs typeface="+mn-lt"/>
              </a:rPr>
              <a:t>DOESN'T</a:t>
            </a:r>
            <a:r>
              <a:rPr lang="en-US" dirty="0">
                <a:ea typeface="+mn-lt"/>
                <a:cs typeface="+mn-lt"/>
              </a:rPr>
              <a:t> exacerbate echo chambers:</a:t>
            </a:r>
          </a:p>
          <a:p>
            <a:pPr marL="0" indent="0">
              <a:buNone/>
            </a:pPr>
            <a:r>
              <a:rPr lang="en-US">
                <a:solidFill>
                  <a:srgbClr val="FFC000"/>
                </a:solidFill>
              </a:rPr>
              <a:t>1.)</a:t>
            </a:r>
            <a:r>
              <a:rPr lang="en-US"/>
              <a:t> Pew Research Center found that in 2016's election, social media led to diversity in opinions [7]</a:t>
            </a:r>
          </a:p>
          <a:p>
            <a:pPr marL="0" indent="0">
              <a:buNone/>
            </a:pPr>
            <a:r>
              <a:rPr lang="en-US">
                <a:solidFill>
                  <a:srgbClr val="FFC000"/>
                </a:solidFill>
              </a:rPr>
              <a:t>3.)</a:t>
            </a:r>
            <a:r>
              <a:rPr lang="en-US"/>
              <a:t> Researchers for Oxford's Journal of Communication concluded there's "</a:t>
            </a:r>
            <a:r>
              <a:rPr lang="en-US">
                <a:ea typeface="+mn-lt"/>
                <a:cs typeface="+mn-lt"/>
              </a:rPr>
              <a:t>no support for the idea that online audiences are more fragmented than offline audiences." [8]</a:t>
            </a:r>
            <a:endParaRPr lang="en-US" dirty="0"/>
          </a:p>
        </p:txBody>
      </p:sp>
      <p:sp>
        <p:nvSpPr>
          <p:cNvPr id="2" name="Title 1">
            <a:extLst>
              <a:ext uri="{FF2B5EF4-FFF2-40B4-BE49-F238E27FC236}">
                <a16:creationId xmlns:a16="http://schemas.microsoft.com/office/drawing/2014/main" id="{A7318D7E-B8FF-4FB0-850B-F1487EFA09BC}"/>
              </a:ext>
            </a:extLst>
          </p:cNvPr>
          <p:cNvSpPr>
            <a:spLocks noGrp="1"/>
          </p:cNvSpPr>
          <p:nvPr>
            <p:ph type="title"/>
          </p:nvPr>
        </p:nvSpPr>
        <p:spPr/>
        <p:txBody>
          <a:bodyPr/>
          <a:lstStyle/>
          <a:p>
            <a:r>
              <a:rPr lang="en-US"/>
              <a:t>Ramifications II: </a:t>
            </a:r>
            <a:r>
              <a:rPr lang="en-US" cap="none"/>
              <a:t>What Does Research </a:t>
            </a:r>
            <a:r>
              <a:rPr lang="en-US" cap="none" dirty="0"/>
              <a:t>Say?</a:t>
            </a:r>
          </a:p>
        </p:txBody>
      </p:sp>
      <p:sp>
        <p:nvSpPr>
          <p:cNvPr id="3" name="Content Placeholder 2">
            <a:extLst>
              <a:ext uri="{FF2B5EF4-FFF2-40B4-BE49-F238E27FC236}">
                <a16:creationId xmlns:a16="http://schemas.microsoft.com/office/drawing/2014/main" id="{7559052E-3B0D-4AB0-9B3A-BC0CEECAF854}"/>
              </a:ext>
            </a:extLst>
          </p:cNvPr>
          <p:cNvSpPr>
            <a:spLocks noGrp="1"/>
          </p:cNvSpPr>
          <p:nvPr>
            <p:ph sz="half" idx="1"/>
          </p:nvPr>
        </p:nvSpPr>
        <p:spPr>
          <a:xfrm>
            <a:off x="4718649" y="1352551"/>
            <a:ext cx="3733800" cy="3514545"/>
          </a:xfrm>
        </p:spPr>
        <p:txBody>
          <a:bodyPr vert="horz" lIns="91436" tIns="45718" rIns="91436" bIns="45718" rtlCol="0" anchor="t">
            <a:normAutofit/>
          </a:bodyPr>
          <a:lstStyle/>
          <a:p>
            <a:pPr marL="0" indent="0">
              <a:buNone/>
            </a:pPr>
            <a:r>
              <a:rPr lang="en-US" dirty="0"/>
              <a:t>Social media </a:t>
            </a:r>
            <a:r>
              <a:rPr lang="en-US">
                <a:solidFill>
                  <a:srgbClr val="FFFF00"/>
                </a:solidFill>
              </a:rPr>
              <a:t>DOES </a:t>
            </a:r>
            <a:r>
              <a:rPr lang="en-US"/>
              <a:t>exacerbate</a:t>
            </a:r>
            <a:r>
              <a:rPr lang="en-US" dirty="0"/>
              <a:t> echo chambers:</a:t>
            </a:r>
          </a:p>
          <a:p>
            <a:pPr marL="0" indent="0">
              <a:buNone/>
            </a:pPr>
            <a:r>
              <a:rPr lang="en-US">
                <a:solidFill>
                  <a:srgbClr val="FFC000"/>
                </a:solidFill>
              </a:rPr>
              <a:t>2.)</a:t>
            </a:r>
            <a:r>
              <a:rPr lang="en-US"/>
              <a:t> Duke University researchers found that after social media exposure, subjects were more confident of pre-existing beliefs. [9]</a:t>
            </a:r>
          </a:p>
          <a:p>
            <a:pPr marL="0" indent="0">
              <a:buNone/>
            </a:pPr>
            <a:r>
              <a:rPr lang="en-US">
                <a:solidFill>
                  <a:srgbClr val="FFC000"/>
                </a:solidFill>
              </a:rPr>
              <a:t>4.)</a:t>
            </a:r>
            <a:r>
              <a:rPr lang="en-US"/>
              <a:t> In a study of over 1 million users, "</a:t>
            </a:r>
            <a:r>
              <a:rPr lang="en-US">
                <a:ea typeface="+mn-lt"/>
                <a:cs typeface="+mn-lt"/>
              </a:rPr>
              <a:t>consumption patterns elicit the emergence of two distinct communities" with respect to Brexit debates. [10]</a:t>
            </a:r>
            <a:endParaRPr lang="en-US" dirty="0">
              <a:ea typeface="+mn-lt"/>
              <a:cs typeface="+mn-lt"/>
            </a:endParaRPr>
          </a:p>
          <a:p>
            <a:pPr marL="205740" indent="-205740"/>
            <a:endParaRPr lang="en-US" dirty="0"/>
          </a:p>
          <a:p>
            <a:pPr marL="205740" indent="-205740"/>
            <a:endParaRPr lang="en-US" dirty="0"/>
          </a:p>
        </p:txBody>
      </p:sp>
      <p:sp>
        <p:nvSpPr>
          <p:cNvPr id="5" name="Footer Placeholder 4">
            <a:extLst>
              <a:ext uri="{FF2B5EF4-FFF2-40B4-BE49-F238E27FC236}">
                <a16:creationId xmlns:a16="http://schemas.microsoft.com/office/drawing/2014/main" id="{6804C0C7-E4C3-45C7-96B6-5FD49694BAC3}"/>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03AB32C3-9231-409B-99AA-4F9C88D4534F}"/>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67482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AD9B-9E0C-449B-A4D9-26B49213B7B1}"/>
              </a:ext>
            </a:extLst>
          </p:cNvPr>
          <p:cNvSpPr>
            <a:spLocks noGrp="1"/>
          </p:cNvSpPr>
          <p:nvPr>
            <p:ph type="title"/>
          </p:nvPr>
        </p:nvSpPr>
        <p:spPr/>
        <p:txBody>
          <a:bodyPr/>
          <a:lstStyle/>
          <a:p>
            <a:r>
              <a:rPr lang="en-US"/>
              <a:t>Conclusive evidence</a:t>
            </a:r>
          </a:p>
        </p:txBody>
      </p:sp>
      <p:sp>
        <p:nvSpPr>
          <p:cNvPr id="3" name="Content Placeholder 2">
            <a:extLst>
              <a:ext uri="{FF2B5EF4-FFF2-40B4-BE49-F238E27FC236}">
                <a16:creationId xmlns:a16="http://schemas.microsoft.com/office/drawing/2014/main" id="{87FBCA81-2CEA-4350-BD79-E2B3DC0F4080}"/>
              </a:ext>
            </a:extLst>
          </p:cNvPr>
          <p:cNvSpPr>
            <a:spLocks noGrp="1"/>
          </p:cNvSpPr>
          <p:nvPr>
            <p:ph sz="half" idx="1"/>
          </p:nvPr>
        </p:nvSpPr>
        <p:spPr>
          <a:xfrm>
            <a:off x="685800" y="1352551"/>
            <a:ext cx="7162800" cy="3352800"/>
          </a:xfrm>
        </p:spPr>
        <p:txBody>
          <a:bodyPr vert="horz" lIns="91436" tIns="45718" rIns="91436" bIns="45718" rtlCol="0" anchor="t">
            <a:normAutofit/>
          </a:bodyPr>
          <a:lstStyle/>
          <a:p>
            <a:pPr marL="0" indent="0">
              <a:buNone/>
            </a:pPr>
            <a:r>
              <a:rPr lang="en-US" sz="2200"/>
              <a:t>CONCLUSION: Targeted content is a significant factor in echo chambers</a:t>
            </a:r>
            <a:endParaRPr lang="en-US" sz="2200" dirty="0"/>
          </a:p>
          <a:p>
            <a:pPr marL="205740" indent="-205740"/>
            <a:r>
              <a:rPr lang="en-US" sz="2000"/>
              <a:t>PLOS One, a peer reviewed journal, had evidence disproving that online echo chambers were insignificant compared to offline ones. </a:t>
            </a:r>
            <a:endParaRPr lang="en-US" sz="2000" dirty="0"/>
          </a:p>
          <a:p>
            <a:pPr marL="411480" lvl="1" indent="-205740"/>
            <a:r>
              <a:rPr lang="en-US" sz="1800"/>
              <a:t>"</a:t>
            </a:r>
            <a:r>
              <a:rPr lang="en-US" sz="1800">
                <a:ea typeface="+mn-lt"/>
                <a:cs typeface="+mn-lt"/>
              </a:rPr>
              <a:t>the collapsing of distances brought by internet technologies may foreground the role of geography within one’s social network." [11]</a:t>
            </a:r>
          </a:p>
          <a:p>
            <a:pPr marL="205740" lvl="1" indent="0">
              <a:buNone/>
            </a:pPr>
            <a:endParaRPr lang="en-US" sz="1800" dirty="0">
              <a:ea typeface="+mn-lt"/>
              <a:cs typeface="+mn-lt"/>
            </a:endParaRPr>
          </a:p>
          <a:p>
            <a:pPr marL="205740" lvl="1" indent="0" algn="ctr">
              <a:buNone/>
            </a:pPr>
            <a:r>
              <a:rPr lang="en-US" sz="2000">
                <a:ea typeface="+mn-lt"/>
                <a:cs typeface="+mn-lt"/>
              </a:rPr>
              <a:t>This study resolves the most critical counterargument against existence of social media echo chambers</a:t>
            </a:r>
            <a:endParaRPr lang="en-US" sz="1800" dirty="0">
              <a:ea typeface="+mn-lt"/>
              <a:cs typeface="+mn-lt"/>
            </a:endParaRPr>
          </a:p>
        </p:txBody>
      </p:sp>
      <p:sp>
        <p:nvSpPr>
          <p:cNvPr id="5" name="Footer Placeholder 4">
            <a:extLst>
              <a:ext uri="{FF2B5EF4-FFF2-40B4-BE49-F238E27FC236}">
                <a16:creationId xmlns:a16="http://schemas.microsoft.com/office/drawing/2014/main" id="{6B4C8DDC-23CE-47B6-9468-7E5D7D6C83A1}"/>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830D3BD9-57E3-418D-9352-8B743F70CE4C}"/>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314601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269B-904B-4CA9-B47F-A709D390D7B5}"/>
              </a:ext>
            </a:extLst>
          </p:cNvPr>
          <p:cNvSpPr>
            <a:spLocks noGrp="1"/>
          </p:cNvSpPr>
          <p:nvPr>
            <p:ph type="title"/>
          </p:nvPr>
        </p:nvSpPr>
        <p:spPr/>
        <p:txBody>
          <a:bodyPr/>
          <a:lstStyle/>
          <a:p>
            <a:r>
              <a:rPr lang="en-US"/>
              <a:t>Plos One's study</a:t>
            </a:r>
          </a:p>
        </p:txBody>
      </p:sp>
      <p:sp>
        <p:nvSpPr>
          <p:cNvPr id="3" name="Content Placeholder 2">
            <a:extLst>
              <a:ext uri="{FF2B5EF4-FFF2-40B4-BE49-F238E27FC236}">
                <a16:creationId xmlns:a16="http://schemas.microsoft.com/office/drawing/2014/main" id="{1EA38834-3601-4C2B-93BE-B5AD0D9AC329}"/>
              </a:ext>
            </a:extLst>
          </p:cNvPr>
          <p:cNvSpPr>
            <a:spLocks noGrp="1"/>
          </p:cNvSpPr>
          <p:nvPr>
            <p:ph sz="half" idx="1"/>
          </p:nvPr>
        </p:nvSpPr>
        <p:spPr>
          <a:xfrm>
            <a:off x="567187" y="1287853"/>
            <a:ext cx="8154837" cy="3352800"/>
          </a:xfrm>
        </p:spPr>
        <p:txBody>
          <a:bodyPr vert="horz" lIns="91436" tIns="45718" rIns="91436" bIns="45718" rtlCol="0" anchor="t">
            <a:normAutofit/>
          </a:bodyPr>
          <a:lstStyle/>
          <a:p>
            <a:pPr marL="0" indent="0">
              <a:buNone/>
            </a:pPr>
            <a:r>
              <a:rPr lang="en-US" sz="2200"/>
              <a:t>Barebone Methodology Basics:</a:t>
            </a:r>
          </a:p>
          <a:p>
            <a:pPr marL="205740" indent="-205740"/>
            <a:r>
              <a:rPr lang="en-US" sz="2000"/>
              <a:t>Found user locations</a:t>
            </a:r>
            <a:endParaRPr lang="en-US" sz="2000" dirty="0"/>
          </a:p>
          <a:p>
            <a:pPr marL="205740" indent="-205740"/>
            <a:r>
              <a:rPr lang="en-US" sz="2000"/>
              <a:t>Determined partisanship (on Brexit) and categorized users into neutral, Leave, and Remain</a:t>
            </a:r>
            <a:endParaRPr lang="en-US" sz="2000" dirty="0"/>
          </a:p>
          <a:p>
            <a:pPr marL="205740" indent="-205740"/>
            <a:r>
              <a:rPr lang="en-US" sz="2000"/>
              <a:t>Classified interactions as either in-bubble (Leave-Leave or Remain-Remain), out-bubble (neutral-other), and cross-bubble (Leave-Remain)</a:t>
            </a:r>
          </a:p>
        </p:txBody>
      </p:sp>
      <p:sp>
        <p:nvSpPr>
          <p:cNvPr id="5" name="Footer Placeholder 4">
            <a:extLst>
              <a:ext uri="{FF2B5EF4-FFF2-40B4-BE49-F238E27FC236}">
                <a16:creationId xmlns:a16="http://schemas.microsoft.com/office/drawing/2014/main" id="{82598C6B-B143-4C0F-AD26-05834E2CE36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74CB833A-49BA-420E-94AC-BC2E43691A9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88591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7887-47F0-4C22-AB9A-E67CE0F35386}"/>
              </a:ext>
            </a:extLst>
          </p:cNvPr>
          <p:cNvSpPr>
            <a:spLocks noGrp="1"/>
          </p:cNvSpPr>
          <p:nvPr>
            <p:ph type="title"/>
          </p:nvPr>
        </p:nvSpPr>
        <p:spPr/>
        <p:txBody>
          <a:bodyPr/>
          <a:lstStyle/>
          <a:p>
            <a:endParaRPr lang="en-US"/>
          </a:p>
        </p:txBody>
      </p:sp>
      <p:pic>
        <p:nvPicPr>
          <p:cNvPr id="7" name="Picture 7" descr="A screenshot of a cell phone&#10;&#10;Description automatically generated">
            <a:extLst>
              <a:ext uri="{FF2B5EF4-FFF2-40B4-BE49-F238E27FC236}">
                <a16:creationId xmlns:a16="http://schemas.microsoft.com/office/drawing/2014/main" id="{562DCE52-4851-4AB6-A404-57491CE01732}"/>
              </a:ext>
            </a:extLst>
          </p:cNvPr>
          <p:cNvPicPr>
            <a:picLocks noGrp="1" noChangeAspect="1"/>
          </p:cNvPicPr>
          <p:nvPr>
            <p:ph sz="half" idx="1"/>
          </p:nvPr>
        </p:nvPicPr>
        <p:blipFill>
          <a:blip r:embed="rId3"/>
          <a:stretch>
            <a:fillRect/>
          </a:stretch>
        </p:blipFill>
        <p:spPr>
          <a:xfrm>
            <a:off x="232914" y="643660"/>
            <a:ext cx="8672422" cy="3864808"/>
          </a:xfrm>
        </p:spPr>
      </p:pic>
      <p:sp>
        <p:nvSpPr>
          <p:cNvPr id="4" name="Content Placeholder 3">
            <a:extLst>
              <a:ext uri="{FF2B5EF4-FFF2-40B4-BE49-F238E27FC236}">
                <a16:creationId xmlns:a16="http://schemas.microsoft.com/office/drawing/2014/main" id="{FF4D9FC2-D6F4-4DAF-AE3E-A9563471BC4A}"/>
              </a:ext>
            </a:extLst>
          </p:cNvPr>
          <p:cNvSpPr>
            <a:spLocks noGrp="1"/>
          </p:cNvSpPr>
          <p:nvPr>
            <p:ph sz="half" idx="2"/>
          </p:nvPr>
        </p:nvSpPr>
        <p:spPr>
          <a:xfrm>
            <a:off x="4713617" y="1406466"/>
            <a:ext cx="3733800" cy="3352800"/>
          </a:xfrm>
        </p:spPr>
        <p:txBody>
          <a:bodyPr/>
          <a:lstStyle/>
          <a:p>
            <a:endParaRPr lang="en-US"/>
          </a:p>
        </p:txBody>
      </p:sp>
      <p:sp>
        <p:nvSpPr>
          <p:cNvPr id="5" name="Footer Placeholder 4">
            <a:extLst>
              <a:ext uri="{FF2B5EF4-FFF2-40B4-BE49-F238E27FC236}">
                <a16:creationId xmlns:a16="http://schemas.microsoft.com/office/drawing/2014/main" id="{C5938F74-3CB1-475E-860C-8A116BE1CBB4}"/>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9C55CEB3-6F4F-4B89-B5B7-0F5EE1488AC3}"/>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40526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 (</a:t>
            </a:r>
            <a:r>
              <a:rPr lang="en-US" cap="none"/>
              <a:t>page 1</a:t>
            </a:r>
            <a:r>
              <a:rPr lang="en-US"/>
              <a:t>)</a:t>
            </a:r>
            <a:endParaRPr lang="en-US" dirty="0"/>
          </a:p>
        </p:txBody>
      </p:sp>
      <p:sp>
        <p:nvSpPr>
          <p:cNvPr id="3" name="Content Placeholder 2"/>
          <p:cNvSpPr>
            <a:spLocks noGrp="1"/>
          </p:cNvSpPr>
          <p:nvPr>
            <p:ph idx="1"/>
          </p:nvPr>
        </p:nvSpPr>
        <p:spPr>
          <a:xfrm>
            <a:off x="685800" y="1190806"/>
            <a:ext cx="7772400" cy="3687073"/>
          </a:xfrm>
        </p:spPr>
        <p:txBody>
          <a:bodyPr vert="horz" lIns="91440" tIns="45718" rIns="91436" bIns="45718" rtlCol="0" anchor="t">
            <a:normAutofit fontScale="92500" lnSpcReduction="10000"/>
          </a:bodyPr>
          <a:lstStyle/>
          <a:p>
            <a:pPr marL="0" indent="0">
              <a:buNone/>
            </a:pPr>
            <a:r>
              <a:rPr lang="en-US" sz="1500"/>
              <a:t>[1] </a:t>
            </a:r>
            <a:r>
              <a:rPr lang="en-US" sz="1500">
                <a:ea typeface="+mn-lt"/>
                <a:cs typeface="+mn-lt"/>
              </a:rPr>
              <a:t>Cambridge International Dictionary of English. “Meaning of echo chamber in English” (Cambridge University Press) </a:t>
            </a:r>
            <a:r>
              <a:rPr lang="en-US" sz="1500" dirty="0">
                <a:ea typeface="+mn-lt"/>
                <a:cs typeface="+mn-lt"/>
                <a:hlinkClick r:id="rId2"/>
              </a:rPr>
              <a:t>https://dictionary.cambridge.org/us/dictionary/english/echo-chamber</a:t>
            </a:r>
            <a:r>
              <a:rPr lang="en-US" sz="1500">
                <a:ea typeface="+mn-lt"/>
                <a:cs typeface="+mn-lt"/>
              </a:rPr>
              <a:t> (Accessed September 14, 2020)</a:t>
            </a:r>
            <a:endParaRPr lang="en-US" sz="1500"/>
          </a:p>
          <a:p>
            <a:pPr marL="0" indent="0">
              <a:buNone/>
            </a:pPr>
            <a:r>
              <a:rPr lang="en-US" sz="1500"/>
              <a:t>[2] </a:t>
            </a:r>
            <a:r>
              <a:rPr lang="en-US" sz="1500">
                <a:ea typeface="+mn-lt"/>
                <a:cs typeface="+mn-lt"/>
              </a:rPr>
              <a:t>C. Nguyen. “The problem of living inside echo chambers” (The Conversation, September 11, 2019) </a:t>
            </a:r>
            <a:r>
              <a:rPr lang="en-US" sz="1500" dirty="0">
                <a:ea typeface="+mn-lt"/>
                <a:cs typeface="+mn-lt"/>
                <a:hlinkClick r:id="rId3"/>
              </a:rPr>
              <a:t>https://theconversation.com/the-problem-of-living-inside-echo-chambers-110486</a:t>
            </a:r>
            <a:r>
              <a:rPr lang="en-US" sz="1500" dirty="0">
                <a:ea typeface="+mn-lt"/>
                <a:cs typeface="+mn-lt"/>
              </a:rPr>
              <a:t> </a:t>
            </a:r>
            <a:r>
              <a:rPr lang="en-US" sz="1500">
                <a:ea typeface="+mn-lt"/>
                <a:cs typeface="+mn-lt"/>
              </a:rPr>
              <a:t>(Accessed September 15, 2020)</a:t>
            </a:r>
          </a:p>
          <a:p>
            <a:pPr marL="0" indent="0">
              <a:buNone/>
            </a:pPr>
            <a:r>
              <a:rPr lang="en-US" sz="1500"/>
              <a:t>[3] </a:t>
            </a:r>
            <a:r>
              <a:rPr lang="en-US" sz="1500">
                <a:ea typeface="+mn-lt"/>
                <a:cs typeface="+mn-lt"/>
              </a:rPr>
              <a:t>Tess Parajon, "How to Build an Engaged Social Media Community" (Online Marketing Institute, 2017). </a:t>
            </a:r>
            <a:r>
              <a:rPr lang="en-US" sz="1500" dirty="0">
                <a:ea typeface="+mn-lt"/>
                <a:cs typeface="+mn-lt"/>
                <a:hlinkClick r:id="rId4"/>
              </a:rPr>
              <a:t>https://www.onlinemarketinginstitute.org/blog/2017/08/how-to-build-an-engaged-social-media-community/</a:t>
            </a:r>
            <a:r>
              <a:rPr lang="en-US" sz="1500">
                <a:ea typeface="+mn-lt"/>
                <a:cs typeface="+mn-lt"/>
              </a:rPr>
              <a:t> (Accessed September 15, 2020)</a:t>
            </a:r>
          </a:p>
          <a:p>
            <a:pPr marL="0" indent="0">
              <a:buNone/>
            </a:pPr>
            <a:r>
              <a:rPr lang="en-US" sz="1500"/>
              <a:t>[4] </a:t>
            </a:r>
            <a:r>
              <a:rPr lang="en-US" sz="1500">
                <a:ea typeface="+mn-lt"/>
                <a:cs typeface="+mn-lt"/>
              </a:rPr>
              <a:t>Paul Covington, "Deep Neural Networks for YouTube Recommendations" (Paul Covington, 2016) </a:t>
            </a:r>
          </a:p>
          <a:p>
            <a:pPr marL="0" indent="0">
              <a:buNone/>
            </a:pPr>
            <a:r>
              <a:rPr lang="en-US" sz="1500"/>
              <a:t>[5] </a:t>
            </a:r>
            <a:r>
              <a:rPr lang="en-US" sz="1500">
                <a:ea typeface="+mn-lt"/>
                <a:cs typeface="+mn-lt"/>
              </a:rPr>
              <a:t>Ina Fried, "What Mark Zuckerberg wishes he'd done differently" (Axios, September 9, 2020), </a:t>
            </a:r>
            <a:r>
              <a:rPr lang="en-US" sz="1500" dirty="0">
                <a:ea typeface="+mn-lt"/>
                <a:cs typeface="+mn-lt"/>
                <a:hlinkClick r:id="rId5"/>
              </a:rPr>
              <a:t>https://www.axios.com/zuckerberg-facebook-regulation-free-speech-0a847b53-2c27-41c1-8615-cb14e199858a.html</a:t>
            </a:r>
            <a:r>
              <a:rPr lang="en-US" sz="1500">
                <a:ea typeface="+mn-lt"/>
                <a:cs typeface="+mn-lt"/>
              </a:rPr>
              <a:t> (Accessed September 15, 2020)</a:t>
            </a:r>
          </a:p>
          <a:p>
            <a:pPr marL="205740" indent="-205740">
              <a:buNone/>
            </a:pPr>
            <a:r>
              <a:rPr lang="en-US" sz="1500" dirty="0">
                <a:ea typeface="+mn-lt"/>
                <a:cs typeface="+mn-lt"/>
              </a:rPr>
              <a:t>[6] Mostafa El-Bermawy, "Your Filter Bubble is Destroying Democracy" (Wired, November </a:t>
            </a:r>
            <a:r>
              <a:rPr lang="en-US" sz="1500">
                <a:ea typeface="+mn-lt"/>
                <a:cs typeface="+mn-lt"/>
              </a:rPr>
              <a:t>18,  2016) </a:t>
            </a:r>
            <a:r>
              <a:rPr lang="en-US" sz="1500" dirty="0">
                <a:ea typeface="+mn-lt"/>
                <a:cs typeface="+mn-lt"/>
                <a:hlinkClick r:id="rId6"/>
              </a:rPr>
              <a:t>https://www.wired.com/2016/11/filter-bubble-destroying-democracy/</a:t>
            </a:r>
            <a:r>
              <a:rPr lang="en-US" sz="1500">
                <a:ea typeface="+mn-lt"/>
                <a:cs typeface="+mn-lt"/>
              </a:rPr>
              <a:t> (Accessed September 15, 2020)</a:t>
            </a:r>
          </a:p>
          <a:p>
            <a:pPr marL="0" indent="0">
              <a:buNone/>
            </a:pPr>
            <a:endParaRPr lang="en-US" sz="1500" dirty="0">
              <a:ea typeface="+mn-lt"/>
              <a:cs typeface="+mn-lt"/>
            </a:endParaRP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118007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r>
              <a:rPr lang="en-US" cap="none"/>
              <a:t>page 2</a:t>
            </a:r>
            <a:r>
              <a:rPr lang="en-US" dirty="0"/>
              <a:t>)</a:t>
            </a:r>
          </a:p>
        </p:txBody>
      </p:sp>
      <p:sp>
        <p:nvSpPr>
          <p:cNvPr id="3" name="Content Placeholder 2"/>
          <p:cNvSpPr>
            <a:spLocks noGrp="1"/>
          </p:cNvSpPr>
          <p:nvPr>
            <p:ph idx="1"/>
          </p:nvPr>
        </p:nvSpPr>
        <p:spPr>
          <a:xfrm>
            <a:off x="685800" y="1190806"/>
            <a:ext cx="7772400" cy="3687073"/>
          </a:xfrm>
        </p:spPr>
        <p:txBody>
          <a:bodyPr vert="horz" lIns="91440" tIns="45718" rIns="91436" bIns="45718" rtlCol="0" anchor="t">
            <a:normAutofit fontScale="92500" lnSpcReduction="10000"/>
          </a:bodyPr>
          <a:lstStyle/>
          <a:p>
            <a:pPr marL="0" indent="0">
              <a:buNone/>
            </a:pPr>
            <a:r>
              <a:rPr lang="en-US" sz="1500"/>
              <a:t>[7] </a:t>
            </a:r>
            <a:r>
              <a:rPr lang="en-US" sz="1500">
                <a:ea typeface="+mn-lt"/>
                <a:cs typeface="+mn-lt"/>
              </a:rPr>
              <a:t>Maeve Duggan, Aaron Smith "The Political Environment on Social Media" (Pew Research Center, October 25, 2016) </a:t>
            </a:r>
            <a:r>
              <a:rPr lang="en-US" sz="1500" dirty="0">
                <a:ea typeface="+mn-lt"/>
                <a:cs typeface="+mn-lt"/>
                <a:hlinkClick r:id="rId2"/>
              </a:rPr>
              <a:t>https://www.pewresearch.org/internet/2016/10/25/the-political-environment-on-social-media/</a:t>
            </a:r>
            <a:r>
              <a:rPr lang="en-US" sz="1500">
                <a:ea typeface="+mn-lt"/>
                <a:cs typeface="+mn-lt"/>
              </a:rPr>
              <a:t> (Accessed September 16, 2020)</a:t>
            </a:r>
            <a:endParaRPr lang="en-US"/>
          </a:p>
          <a:p>
            <a:pPr marL="0" indent="0">
              <a:buNone/>
            </a:pPr>
            <a:r>
              <a:rPr lang="en-US" sz="1500"/>
              <a:t>[8] </a:t>
            </a:r>
            <a:r>
              <a:rPr lang="en-US" sz="1500">
                <a:ea typeface="+mn-lt"/>
                <a:cs typeface="+mn-lt"/>
              </a:rPr>
              <a:t>Richard Fletcher, Rasmus Kleis Nielsen, "Are News Audiences Increasingly Fragmented? A Cross-National Comparative Analysis of Cross-Platform News Audience Fragmentation and Duplication" (Oxford Journal of Communication, July 25, 2017), </a:t>
            </a:r>
            <a:r>
              <a:rPr lang="en-US" sz="1500" dirty="0">
                <a:ea typeface="+mn-lt"/>
                <a:cs typeface="+mn-lt"/>
                <a:hlinkClick r:id="rId3"/>
              </a:rPr>
              <a:t>https://doi.org/10.1111/jcom.12315</a:t>
            </a:r>
            <a:r>
              <a:rPr lang="en-US" sz="1500">
                <a:ea typeface="+mn-lt"/>
                <a:cs typeface="+mn-lt"/>
              </a:rPr>
              <a:t> (Accessed September 16, 2020)</a:t>
            </a:r>
          </a:p>
          <a:p>
            <a:pPr marL="0" indent="0">
              <a:buNone/>
            </a:pPr>
            <a:r>
              <a:rPr lang="en-US" sz="1500"/>
              <a:t>[9] </a:t>
            </a:r>
            <a:r>
              <a:rPr lang="en-US" sz="1500">
                <a:ea typeface="+mn-lt"/>
                <a:cs typeface="+mn-lt"/>
              </a:rPr>
              <a:t>Christopher Bail, Lisa Argyle, Taylor Brown, John Bumpus, Haohan Chen, M.B. Hunzaker, Jaemin Lee, Marcus Mann, Friedolin Merhout, Alexander Volfovsky, "Exposure to Opposing Views can Increase Political Polarization: Evidence from a Large-Scale Field Experiment on Social Media" (Duke University, March 21, 2018) 10.31235/osf.io/4ygux (Accessed September 16, 2020)</a:t>
            </a:r>
          </a:p>
          <a:p>
            <a:pPr marL="0" indent="0">
              <a:buNone/>
            </a:pPr>
            <a:r>
              <a:rPr lang="en-US" sz="1500" dirty="0"/>
              <a:t>[10] </a:t>
            </a:r>
            <a:r>
              <a:rPr lang="en-US" sz="1500">
                <a:ea typeface="+mn-lt"/>
                <a:cs typeface="+mn-lt"/>
              </a:rPr>
              <a:t>Michela del Vicario, Fabiana Zollo, Guido Caldarelli, Antonio Scala, Walter Quattrociocchi. </a:t>
            </a:r>
            <a:r>
              <a:rPr lang="en-US" sz="1500" dirty="0">
                <a:ea typeface="+mn-lt"/>
                <a:cs typeface="+mn-lt"/>
              </a:rPr>
              <a:t>"Mapping social dynamics on Facebook: The Brexit debate" (Social Networks, July 2017) </a:t>
            </a:r>
            <a:r>
              <a:rPr lang="en-US" sz="1500" dirty="0">
                <a:ea typeface="+mn-lt"/>
                <a:cs typeface="+mn-lt"/>
                <a:hlinkClick r:id="rId4"/>
              </a:rPr>
              <a:t>https://doi.org/10.1016/j.socnet.2017.02.002</a:t>
            </a:r>
            <a:r>
              <a:rPr lang="en-US" sz="1500" dirty="0">
                <a:ea typeface="+mn-lt"/>
                <a:cs typeface="+mn-lt"/>
              </a:rPr>
              <a:t> (Accessed September 16, 2020)</a:t>
            </a:r>
          </a:p>
          <a:p>
            <a:pPr marL="0" indent="0">
              <a:buNone/>
            </a:pPr>
            <a:r>
              <a:rPr lang="en-US" sz="1500" dirty="0">
                <a:ea typeface="+mn-lt"/>
                <a:cs typeface="+mn-lt"/>
              </a:rPr>
              <a:t>[11] Marco Bastos, "The geographic embedding of online echo chambers: Evidence from the Brexit </a:t>
            </a:r>
            <a:r>
              <a:rPr lang="en-US" sz="1500">
                <a:ea typeface="+mn-lt"/>
                <a:cs typeface="+mn-lt"/>
              </a:rPr>
              <a:t>campaign", (PLoS One, 2018) 10.1371/journal.pone.0206841 (Accessed September 16, 2020)</a:t>
            </a:r>
            <a:endParaRPr lang="en-US" sz="1500" dirty="0">
              <a:ea typeface="+mn-lt"/>
              <a:cs typeface="+mn-lt"/>
            </a:endParaRP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35548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How I Learned To Stop Worrying And Love The Ads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Jacob McManus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67976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8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Junk Mail vs. the Environment</a:t>
            </a:r>
          </a:p>
        </p:txBody>
      </p:sp>
      <p:sp>
        <p:nvSpPr>
          <p:cNvPr id="3" name="Content Placeholder 2"/>
          <p:cNvSpPr>
            <a:spLocks noGrp="1"/>
          </p:cNvSpPr>
          <p:nvPr>
            <p:ph sz="half" idx="1"/>
          </p:nvPr>
        </p:nvSpPr>
        <p:spPr/>
        <p:txBody>
          <a:bodyPr/>
          <a:lstStyle/>
          <a:p>
            <a:r>
              <a:rPr lang="en-US" dirty="0"/>
              <a:t>Junk mail creates 51.5 million MT of greenhouse gases yearly</a:t>
            </a:r>
          </a:p>
          <a:p>
            <a:r>
              <a:rPr lang="en-US" dirty="0"/>
              <a:t>2 acres of trees per minute are felled to produce junk mail</a:t>
            </a:r>
          </a:p>
          <a:p>
            <a:r>
              <a:rPr lang="en-US" dirty="0"/>
              <a:t>Yearly, 62 trillion spam emails are sent, utilizing 33 billion </a:t>
            </a:r>
            <a:r>
              <a:rPr lang="en-US" dirty="0" err="1"/>
              <a:t>KWh</a:t>
            </a:r>
            <a:endParaRPr lang="en-US" dirty="0"/>
          </a:p>
        </p:txBody>
      </p:sp>
      <p:sp>
        <p:nvSpPr>
          <p:cNvPr id="4" name="Content Placeholder 3"/>
          <p:cNvSpPr>
            <a:spLocks noGrp="1"/>
          </p:cNvSpPr>
          <p:nvPr>
            <p:ph sz="half" idx="2"/>
          </p:nvPr>
        </p:nvSpPr>
        <p:spPr>
          <a:xfrm>
            <a:off x="4724400" y="1352551"/>
            <a:ext cx="3733800" cy="3352800"/>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McManus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https://marketbusinessnews.com/financial-glossary/junk-mail/</a:t>
            </a:r>
            <a:endParaRPr lang="en-US" sz="1200" dirty="0">
              <a:solidFill>
                <a:schemeClr val="tx1"/>
              </a:solidFill>
            </a:endParaRPr>
          </a:p>
        </p:txBody>
      </p:sp>
      <p:pic>
        <p:nvPicPr>
          <p:cNvPr id="1026" name="Picture 2" descr="What is junk mail? Definition and examples - Market Business News">
            <a:extLst>
              <a:ext uri="{FF2B5EF4-FFF2-40B4-BE49-F238E27FC236}">
                <a16:creationId xmlns:a16="http://schemas.microsoft.com/office/drawing/2014/main" id="{EE0AB8D3-2BF2-4783-AB4C-FB16A7D43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370095"/>
            <a:ext cx="3886200" cy="335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40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Untargeted Advertising is Ineffective</a:t>
            </a:r>
          </a:p>
        </p:txBody>
      </p:sp>
      <p:sp>
        <p:nvSpPr>
          <p:cNvPr id="3" name="Content Placeholder 2"/>
          <p:cNvSpPr>
            <a:spLocks noGrp="1"/>
          </p:cNvSpPr>
          <p:nvPr>
            <p:ph sz="half" idx="1"/>
          </p:nvPr>
        </p:nvSpPr>
        <p:spPr/>
        <p:txBody>
          <a:bodyPr/>
          <a:lstStyle/>
          <a:p>
            <a:r>
              <a:rPr lang="en-US" dirty="0"/>
              <a:t>Merely 2.9% of junk mail  recipients respond</a:t>
            </a:r>
          </a:p>
          <a:p>
            <a:r>
              <a:rPr lang="en-US" dirty="0"/>
              <a:t>1 reply for every 12.5 million spam emails sent</a:t>
            </a:r>
          </a:p>
          <a:p>
            <a:endParaRPr lang="en-US" dirty="0"/>
          </a:p>
        </p:txBody>
      </p:sp>
      <p:sp>
        <p:nvSpPr>
          <p:cNvPr id="4" name="Content Placeholder 3"/>
          <p:cNvSpPr>
            <a:spLocks noGrp="1"/>
          </p:cNvSpPr>
          <p:nvPr>
            <p:ph sz="half" idx="2"/>
          </p:nvPr>
        </p:nvSpPr>
        <p:spPr>
          <a:xfrm>
            <a:off x="4724400" y="1352551"/>
            <a:ext cx="3733800" cy="3352800"/>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McManus</a:t>
            </a:r>
          </a:p>
        </p:txBody>
      </p:sp>
      <p:pic>
        <p:nvPicPr>
          <p:cNvPr id="2050" name="Picture 2" descr="The best email memes :) Memedroid">
            <a:extLst>
              <a:ext uri="{FF2B5EF4-FFF2-40B4-BE49-F238E27FC236}">
                <a16:creationId xmlns:a16="http://schemas.microsoft.com/office/drawing/2014/main" id="{BDF1A7A3-FF7A-4627-8BD0-FACEF7621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02916"/>
            <a:ext cx="3723961" cy="372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0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Advertising is More Effective</a:t>
            </a:r>
          </a:p>
        </p:txBody>
      </p:sp>
      <p:sp>
        <p:nvSpPr>
          <p:cNvPr id="3" name="Content Placeholder 2"/>
          <p:cNvSpPr>
            <a:spLocks noGrp="1"/>
          </p:cNvSpPr>
          <p:nvPr>
            <p:ph sz="half" idx="1"/>
          </p:nvPr>
        </p:nvSpPr>
        <p:spPr/>
        <p:txBody>
          <a:bodyPr/>
          <a:lstStyle/>
          <a:p>
            <a:r>
              <a:rPr lang="en-US" dirty="0"/>
              <a:t>Target attributes $20 billion rise in revenue to targeted ads</a:t>
            </a:r>
          </a:p>
          <a:p>
            <a:r>
              <a:rPr lang="en-US" dirty="0"/>
              <a:t>70% of consumers polled preferred targeted ads</a:t>
            </a:r>
          </a:p>
          <a:p>
            <a:r>
              <a:rPr lang="en-US" dirty="0"/>
              <a:t>Location-based ads have a click-through rate of 1.21% compared to 0.61% for non-location based</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McManus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 https://www.ereach.net/benefits-of-targeting-advertisements/</a:t>
            </a:r>
            <a:endParaRPr lang="en-US" sz="1200" dirty="0">
              <a:solidFill>
                <a:schemeClr val="tx1"/>
              </a:solidFill>
            </a:endParaRPr>
          </a:p>
        </p:txBody>
      </p:sp>
      <p:pic>
        <p:nvPicPr>
          <p:cNvPr id="3074" name="Picture 2" descr="Targeted Advertising">
            <a:extLst>
              <a:ext uri="{FF2B5EF4-FFF2-40B4-BE49-F238E27FC236}">
                <a16:creationId xmlns:a16="http://schemas.microsoft.com/office/drawing/2014/main" id="{83DCECF2-8876-45AD-BA9C-492091A7C3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6" t="3688" r="5858" b="2445"/>
          <a:stretch/>
        </p:blipFill>
        <p:spPr bwMode="auto">
          <a:xfrm>
            <a:off x="4572000" y="1352551"/>
            <a:ext cx="3911396" cy="308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3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What is junk mail?, (Market Business News, 2020), </a:t>
            </a:r>
            <a:r>
              <a:rPr lang="en-US" sz="2400" dirty="0">
                <a:hlinkClick r:id="rId2"/>
              </a:rPr>
              <a:t>https://marketbusinessnews.com/financial-glossary/junk-mail/</a:t>
            </a:r>
            <a:r>
              <a:rPr lang="en-US" sz="2400" dirty="0"/>
              <a:t> (2020)</a:t>
            </a:r>
          </a:p>
          <a:p>
            <a:pPr marL="0" indent="0">
              <a:buNone/>
            </a:pPr>
            <a:r>
              <a:rPr lang="en-US" dirty="0"/>
              <a:t>[2] Mike Berners-Lee, What's the carbon footprint of ... email?, (The Guardian, 2010), </a:t>
            </a:r>
            <a:r>
              <a:rPr lang="en-US" dirty="0">
                <a:hlinkClick r:id="rId3"/>
              </a:rPr>
              <a:t>https://www.theguardian.com/environment/green-living-blog/2010/oct/21/carbon-footprint-email</a:t>
            </a:r>
            <a:r>
              <a:rPr lang="en-US" dirty="0"/>
              <a:t> (2020)</a:t>
            </a:r>
          </a:p>
          <a:p>
            <a:pPr marL="0" indent="0">
              <a:buNone/>
            </a:pPr>
            <a:r>
              <a:rPr lang="en-US" dirty="0"/>
              <a:t>[3] How to Stop Junk Mail in 6 Easy Steps, (</a:t>
            </a:r>
            <a:r>
              <a:rPr lang="en-US" dirty="0" err="1"/>
              <a:t>Ecocycle</a:t>
            </a:r>
            <a:r>
              <a:rPr lang="en-US" dirty="0"/>
              <a:t>, 2016, </a:t>
            </a:r>
            <a:r>
              <a:rPr lang="en-US" dirty="0">
                <a:hlinkClick r:id="rId4"/>
              </a:rPr>
              <a:t>https://www.ecocycle.org/junkmail</a:t>
            </a:r>
            <a:r>
              <a:rPr lang="en-US" dirty="0"/>
              <a:t> (2020)</a:t>
            </a:r>
          </a:p>
          <a:p>
            <a:pPr marL="0" indent="0">
              <a:buNone/>
            </a:pPr>
            <a:r>
              <a:rPr lang="en-US" dirty="0"/>
              <a:t>[4] Adam Hartley, Spam gets 1 response per 12,500,000 emails, (</a:t>
            </a:r>
            <a:r>
              <a:rPr lang="en-US" dirty="0" err="1"/>
              <a:t>Techradar</a:t>
            </a:r>
            <a:r>
              <a:rPr lang="en-US" dirty="0"/>
              <a:t>, 2008), </a:t>
            </a:r>
            <a:r>
              <a:rPr lang="en-US" dirty="0">
                <a:hlinkClick r:id="rId5"/>
              </a:rPr>
              <a:t>https://www.techradar.com/news/internet/computing/spam-gets-1-response-per-12-500-000-emails-483381</a:t>
            </a:r>
            <a:r>
              <a:rPr lang="en-US" dirty="0"/>
              <a:t> (2020)</a:t>
            </a:r>
          </a:p>
          <a:p>
            <a:pPr marL="0" indent="0">
              <a:buNone/>
            </a:pPr>
            <a:r>
              <a:rPr lang="en-US" dirty="0"/>
              <a:t>[5] Will Penman, In Your Face, (Carnegie Mellon 2013), </a:t>
            </a:r>
            <a:r>
              <a:rPr lang="en-US" dirty="0">
                <a:hlinkClick r:id="rId6"/>
              </a:rPr>
              <a:t>http://www.willpenman.com/teaching/in-your-face.html</a:t>
            </a:r>
            <a:r>
              <a:rPr lang="en-US" dirty="0"/>
              <a:t> (2020)</a:t>
            </a:r>
          </a:p>
          <a:p>
            <a:pPr marL="0" indent="0">
              <a:buNone/>
            </a:pPr>
            <a:r>
              <a:rPr lang="en-US" dirty="0"/>
              <a:t>[6] Michael George Keating, Benefits of Targeted Advertisements: A Spotify Fail, (</a:t>
            </a:r>
            <a:r>
              <a:rPr lang="en-US" dirty="0" err="1"/>
              <a:t>eReach</a:t>
            </a:r>
            <a:r>
              <a:rPr lang="en-US" dirty="0"/>
              <a:t>, 2013), </a:t>
            </a:r>
            <a:r>
              <a:rPr lang="en-US" dirty="0">
                <a:hlinkClick r:id="rId7"/>
              </a:rPr>
              <a:t>https://www.ereach.net/benefits-of-targeting-advertisements/</a:t>
            </a:r>
            <a:r>
              <a:rPr lang="en-US" dirty="0"/>
              <a:t> (2020)</a:t>
            </a:r>
          </a:p>
          <a:p>
            <a:pPr marL="0" indent="0">
              <a:buNone/>
            </a:pPr>
            <a:r>
              <a:rPr lang="en-US" dirty="0"/>
              <a:t>[7] Lauren Johnson, Location doubles the effectiveness of mobile campaigns for quick-service restaurants: study, (Mobile Marketer, 2017), </a:t>
            </a:r>
            <a:r>
              <a:rPr lang="en-US" dirty="0">
                <a:hlinkClick r:id="rId8"/>
              </a:rPr>
              <a:t>https://www.mobilemarketer.com/ex/mobilemarketer/cms/news/research/15452.html</a:t>
            </a:r>
            <a:r>
              <a:rPr lang="en-US" dirty="0"/>
              <a:t>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McManus</a:t>
            </a:r>
          </a:p>
        </p:txBody>
      </p:sp>
    </p:spTree>
    <p:extLst>
      <p:ext uri="{BB962C8B-B14F-4D97-AF65-F5344CB8AC3E}">
        <p14:creationId xmlns:p14="http://schemas.microsoft.com/office/powerpoint/2010/main" val="940989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Is technology a replacement for policy for medical data?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Julia Tatone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3830944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bioinformatics?</a:t>
            </a:r>
          </a:p>
        </p:txBody>
      </p:sp>
      <p:sp>
        <p:nvSpPr>
          <p:cNvPr id="3" name="Content Placeholder 2"/>
          <p:cNvSpPr>
            <a:spLocks noGrp="1"/>
          </p:cNvSpPr>
          <p:nvPr>
            <p:ph sz="half" idx="1"/>
          </p:nvPr>
        </p:nvSpPr>
        <p:spPr>
          <a:xfrm>
            <a:off x="685800" y="1352551"/>
            <a:ext cx="2732809" cy="3352800"/>
          </a:xfrm>
        </p:spPr>
        <p:txBody>
          <a:bodyPr/>
          <a:lstStyle/>
          <a:p>
            <a:r>
              <a:rPr lang="en-US" dirty="0"/>
              <a:t>“Research, development, or application of computational tools and approaches for expanding the use of biological, medical, behavioral or health data, including those to acquire, store, organize, archive, analyze, or visualize such data.” [2]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Julia Tatone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Source: </a:t>
            </a:r>
            <a:r>
              <a:rPr lang="en-US" sz="800" dirty="0"/>
              <a:t>https://</a:t>
            </a:r>
            <a:r>
              <a:rPr lang="en-US" sz="800" dirty="0" err="1"/>
              <a:t>www.genomicseducation.hee.nhs.uk</a:t>
            </a:r>
            <a:r>
              <a:rPr lang="en-US" sz="800" dirty="0"/>
              <a:t>/image-library/</a:t>
            </a:r>
            <a:endParaRPr lang="en-US" sz="800" dirty="0">
              <a:solidFill>
                <a:schemeClr val="tx1"/>
              </a:solidFill>
            </a:endParaRPr>
          </a:p>
        </p:txBody>
      </p:sp>
      <p:pic>
        <p:nvPicPr>
          <p:cNvPr id="1026" name="Picture 2" descr="bioinformatics careers | what is bioinformatics | bioinformatics career in  india | b.sc in bioinformatics - Jobrika">
            <a:extLst>
              <a:ext uri="{FF2B5EF4-FFF2-40B4-BE49-F238E27FC236}">
                <a16:creationId xmlns:a16="http://schemas.microsoft.com/office/drawing/2014/main" id="{F1AF696B-D272-F945-9D68-DB097E7C40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18609" y="1111187"/>
            <a:ext cx="5562600" cy="361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17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issues?</a:t>
            </a:r>
          </a:p>
        </p:txBody>
      </p:sp>
      <p:sp>
        <p:nvSpPr>
          <p:cNvPr id="3" name="Content Placeholder 2"/>
          <p:cNvSpPr>
            <a:spLocks noGrp="1"/>
          </p:cNvSpPr>
          <p:nvPr>
            <p:ph sz="half" idx="1"/>
          </p:nvPr>
        </p:nvSpPr>
        <p:spPr/>
        <p:txBody>
          <a:bodyPr/>
          <a:lstStyle/>
          <a:p>
            <a:endParaRPr lang="en-US" dirty="0"/>
          </a:p>
          <a:p>
            <a:r>
              <a:rPr lang="en-US" dirty="0"/>
              <a:t>Who has the right to access and use our personal genetic data?</a:t>
            </a:r>
          </a:p>
          <a:p>
            <a:r>
              <a:rPr lang="en-US" dirty="0"/>
              <a:t>Who controls the data?</a:t>
            </a:r>
          </a:p>
          <a:p>
            <a:r>
              <a:rPr lang="en-US" dirty="0"/>
              <a:t>Will the data lead to discrimination?</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Julia Tatone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Source: </a:t>
            </a:r>
            <a:r>
              <a:rPr lang="en-US" sz="800" dirty="0"/>
              <a:t>https://</a:t>
            </a:r>
            <a:r>
              <a:rPr lang="en-US" sz="800" dirty="0" err="1"/>
              <a:t>www.collegehippo.com</a:t>
            </a:r>
            <a:r>
              <a:rPr lang="en-US" sz="800" dirty="0"/>
              <a:t>/blog/fellowships-and-scholarships-for-bioethics-and-medical-ethics-graduate-program/</a:t>
            </a:r>
            <a:endParaRPr lang="en-US" sz="800" dirty="0">
              <a:solidFill>
                <a:schemeClr val="tx1"/>
              </a:solidFill>
            </a:endParaRPr>
          </a:p>
        </p:txBody>
      </p:sp>
      <p:pic>
        <p:nvPicPr>
          <p:cNvPr id="3076" name="Picture 4" descr="Fellowships and Scholarships for Bioethics and Medical Ethics Graduate  Programs - CollegeHippo">
            <a:extLst>
              <a:ext uri="{FF2B5EF4-FFF2-40B4-BE49-F238E27FC236}">
                <a16:creationId xmlns:a16="http://schemas.microsoft.com/office/drawing/2014/main" id="{C36B518D-CA8C-FF46-A47E-35B8928C7FA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76383" y="680114"/>
            <a:ext cx="4141462" cy="403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1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a:t>
            </a:r>
          </a:p>
        </p:txBody>
      </p:sp>
      <p:sp>
        <p:nvSpPr>
          <p:cNvPr id="3" name="Content Placeholder 2"/>
          <p:cNvSpPr>
            <a:spLocks noGrp="1"/>
          </p:cNvSpPr>
          <p:nvPr>
            <p:ph sz="half" idx="1"/>
          </p:nvPr>
        </p:nvSpPr>
        <p:spPr>
          <a:xfrm>
            <a:off x="685800" y="1352551"/>
            <a:ext cx="2109355" cy="3352800"/>
          </a:xfrm>
        </p:spPr>
        <p:txBody>
          <a:bodyPr>
            <a:normAutofit lnSpcReduction="10000"/>
          </a:bodyPr>
          <a:lstStyle/>
          <a:p>
            <a:pPr marL="0" indent="0">
              <a:buNone/>
            </a:pPr>
            <a:endParaRPr lang="en-US" dirty="0"/>
          </a:p>
          <a:p>
            <a:r>
              <a:rPr lang="en-US" dirty="0"/>
              <a:t>Health Insurance Portability and Accountability Act of 1996 (HIPPA) [1]</a:t>
            </a:r>
          </a:p>
          <a:p>
            <a:r>
              <a:rPr lang="en-US" dirty="0"/>
              <a:t>How much faith can we put into humans regarding accountability and error?</a:t>
            </a:r>
          </a:p>
          <a:p>
            <a:pPr marL="205768" lvl="1"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Julia Tatone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source: [1]</a:t>
            </a:r>
          </a:p>
        </p:txBody>
      </p:sp>
      <p:pic>
        <p:nvPicPr>
          <p:cNvPr id="5122" name="Picture 2">
            <a:extLst>
              <a:ext uri="{FF2B5EF4-FFF2-40B4-BE49-F238E27FC236}">
                <a16:creationId xmlns:a16="http://schemas.microsoft.com/office/drawing/2014/main" id="{103A041B-8369-7E4C-BC67-7CC4616F4C3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093029" y="1401059"/>
            <a:ext cx="5860473" cy="332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35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sz="half" idx="1"/>
          </p:nvPr>
        </p:nvSpPr>
        <p:spPr/>
        <p:txBody>
          <a:bodyPr/>
          <a:lstStyle/>
          <a:p>
            <a:pPr marL="0" indent="0">
              <a:buNone/>
            </a:pPr>
            <a:endParaRPr lang="en-US" dirty="0"/>
          </a:p>
          <a:p>
            <a:r>
              <a:rPr lang="en-US" dirty="0"/>
              <a:t>Deidentification methods [1]</a:t>
            </a:r>
          </a:p>
          <a:p>
            <a:pPr lvl="1"/>
            <a:r>
              <a:rPr lang="en-US" dirty="0"/>
              <a:t>Removing sensitive information from health care data to comply with policy</a:t>
            </a:r>
          </a:p>
          <a:p>
            <a:pPr lvl="1"/>
            <a:r>
              <a:rPr lang="en-US" dirty="0"/>
              <a:t>Machine learning methods</a:t>
            </a:r>
          </a:p>
          <a:p>
            <a:r>
              <a:rPr lang="en-US" dirty="0"/>
              <a:t>Data anonymization [1]</a:t>
            </a:r>
          </a:p>
          <a:p>
            <a:pPr lvl="1"/>
            <a:r>
              <a:rPr lang="en-US" dirty="0"/>
              <a:t>Goal is to make sure that no one is uniquely identifiable</a:t>
            </a:r>
          </a:p>
          <a:p>
            <a:r>
              <a:rPr lang="en-US" dirty="0"/>
              <a:t>Encryption [1]</a:t>
            </a:r>
          </a:p>
          <a:p>
            <a:pPr lvl="1"/>
            <a:r>
              <a:rPr lang="en-US" dirty="0"/>
              <a:t>Ensure data confidentiality in storage, exchange, and manipulation.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Julia Tatone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Source: </a:t>
            </a:r>
            <a:r>
              <a:rPr lang="en-US" sz="800" dirty="0"/>
              <a:t>https://</a:t>
            </a:r>
            <a:r>
              <a:rPr lang="en-US" sz="800" dirty="0" err="1"/>
              <a:t>www.healthit.gov</a:t>
            </a:r>
            <a:r>
              <a:rPr lang="en-US" sz="800" dirty="0"/>
              <a:t>/topic/patient-consent-electronic-health-information-exchange</a:t>
            </a:r>
            <a:endParaRPr lang="en-US" sz="800" dirty="0">
              <a:solidFill>
                <a:schemeClr val="tx1"/>
              </a:solidFill>
            </a:endParaRPr>
          </a:p>
        </p:txBody>
      </p:sp>
      <p:pic>
        <p:nvPicPr>
          <p:cNvPr id="6148" name="Picture 4" descr="Patient Consent for Electronic Health Information Exchange | HealthIT.gov">
            <a:extLst>
              <a:ext uri="{FF2B5EF4-FFF2-40B4-BE49-F238E27FC236}">
                <a16:creationId xmlns:a16="http://schemas.microsoft.com/office/drawing/2014/main" id="{A9CDA030-C47B-8C44-ACD0-51F80DED5F6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708952"/>
            <a:ext cx="3968904" cy="408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2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solutions are not a replacement for policy</a:t>
            </a:r>
          </a:p>
        </p:txBody>
      </p:sp>
      <p:sp>
        <p:nvSpPr>
          <p:cNvPr id="3" name="Content Placeholder 2"/>
          <p:cNvSpPr>
            <a:spLocks noGrp="1"/>
          </p:cNvSpPr>
          <p:nvPr>
            <p:ph sz="half" idx="1"/>
          </p:nvPr>
        </p:nvSpPr>
        <p:spPr/>
        <p:txBody>
          <a:bodyPr>
            <a:normAutofit/>
          </a:bodyPr>
          <a:lstStyle/>
          <a:p>
            <a:pPr marL="0" indent="0">
              <a:buNone/>
            </a:pPr>
            <a:endParaRPr lang="en-US" dirty="0"/>
          </a:p>
          <a:p>
            <a:r>
              <a:rPr lang="en-US" dirty="0"/>
              <a:t>The best way to ensure privacy is to constantly reevaluate the policies and technology in place</a:t>
            </a:r>
          </a:p>
          <a:p>
            <a:r>
              <a:rPr lang="en-US" dirty="0"/>
              <a:t>Privacy concerns will only continue to grow</a:t>
            </a:r>
          </a:p>
          <a:p>
            <a:r>
              <a:rPr lang="en-US" dirty="0"/>
              <a:t>We should be combining policy and technology to maximize privacy and security</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Julia Tatone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Source: </a:t>
            </a:r>
            <a:r>
              <a:rPr lang="en-US" sz="800" dirty="0"/>
              <a:t>https://</a:t>
            </a:r>
            <a:r>
              <a:rPr lang="en-US" sz="800" dirty="0" err="1"/>
              <a:t>www.colleaga.org</a:t>
            </a:r>
            <a:r>
              <a:rPr lang="en-US" sz="800" dirty="0"/>
              <a:t>/article/privacy-issues-technology-healthcare-organizations</a:t>
            </a:r>
            <a:endParaRPr lang="en-US" sz="800" dirty="0">
              <a:solidFill>
                <a:schemeClr val="tx1"/>
              </a:solidFill>
            </a:endParaRPr>
          </a:p>
        </p:txBody>
      </p:sp>
      <p:pic>
        <p:nvPicPr>
          <p:cNvPr id="8194" name="Picture 2" descr="Privacy Issues &amp; Technology in Healthcare Organizations | Colleaga">
            <a:extLst>
              <a:ext uri="{FF2B5EF4-FFF2-40B4-BE49-F238E27FC236}">
                <a16:creationId xmlns:a16="http://schemas.microsoft.com/office/drawing/2014/main" id="{1E84D997-D735-544D-9DDD-CD4AA1F28F1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833991"/>
            <a:ext cx="4448086" cy="233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3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lstStyle/>
          <a:p>
            <a:r>
              <a:rPr lang="en-US" dirty="0"/>
              <a:t>Any course logistic questions?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7381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buNone/>
            </a:pPr>
            <a:r>
              <a:rPr lang="en-US" dirty="0"/>
              <a:t>[1] Arellano, A. M., Dai, W., Wang, S., Jiang, X., &amp; Ohno-Machado, L. (2018). Privacy Policy and Technology in Biomedical Data Science. Annual review of biomedical data science, 1, 115–129. https://</a:t>
            </a:r>
            <a:r>
              <a:rPr lang="en-US" dirty="0" err="1"/>
              <a:t>doi.org</a:t>
            </a:r>
            <a:r>
              <a:rPr lang="en-US" dirty="0"/>
              <a:t>/10.1146/annurev-biodatasci-080917-013416</a:t>
            </a:r>
          </a:p>
          <a:p>
            <a:pPr marL="0" indent="0">
              <a:buNone/>
            </a:pPr>
            <a:r>
              <a:rPr lang="en-US" dirty="0"/>
              <a:t>[2] Kesh, S., &amp; </a:t>
            </a:r>
            <a:r>
              <a:rPr lang="en-US" dirty="0" err="1"/>
              <a:t>Raghupathi</a:t>
            </a:r>
            <a:r>
              <a:rPr lang="en-US" dirty="0"/>
              <a:t>, W. (2004). Critical issues in bioinformatics and computing. Perspectives in health information management, 1, 9.</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Julia Tatone</a:t>
            </a:r>
          </a:p>
        </p:txBody>
      </p:sp>
    </p:spTree>
    <p:extLst>
      <p:ext uri="{BB962C8B-B14F-4D97-AF65-F5344CB8AC3E}">
        <p14:creationId xmlns:p14="http://schemas.microsoft.com/office/powerpoint/2010/main" val="2096707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Many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
        <p:nvSpPr>
          <p:cNvPr id="7" name="Action Button: Movie 6">
            <a:hlinkClick r:id="rId3" highlightClick="1"/>
            <a:extLst>
              <a:ext uri="{FF2B5EF4-FFF2-40B4-BE49-F238E27FC236}">
                <a16:creationId xmlns:a16="http://schemas.microsoft.com/office/drawing/2014/main" id="{3A640EDB-B0C4-1C4C-ADAF-6ACF51260160}"/>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Prepare for class debate: </a:t>
            </a:r>
          </a:p>
          <a:p>
            <a:pPr marL="0" indent="0" algn="ctr">
              <a:buNone/>
            </a:pPr>
            <a:r>
              <a:rPr lang="en-US" dirty="0"/>
              <a:t>Should law require you to identify yourself for Internet access?</a:t>
            </a:r>
          </a:p>
          <a:p>
            <a:pPr marL="0" indent="0" algn="ctr">
              <a:buNone/>
            </a:pPr>
            <a:r>
              <a:rPr lang="en-US" dirty="0"/>
              <a:t>In other words you would not be anonymous online.</a:t>
            </a:r>
          </a:p>
          <a:p>
            <a:pPr lvl="1"/>
            <a:endParaRPr lang="en-US" dirty="0"/>
          </a:p>
          <a:p>
            <a:pPr lvl="1"/>
            <a:r>
              <a:rPr lang="en-US" dirty="0"/>
              <a:t>Once you’ve done the research and have decided “Yes” or “No” assign yourself to the appropriate group on Canvas:</a:t>
            </a:r>
          </a:p>
          <a:p>
            <a:pPr lvl="2"/>
            <a:r>
              <a:rPr lang="en-US" dirty="0"/>
              <a:t>Canvas </a:t>
            </a:r>
            <a:r>
              <a:rPr lang="en-US" dirty="0">
                <a:sym typeface="Wingdings" pitchFamily="2" charset="2"/>
              </a:rPr>
              <a:t> People  </a:t>
            </a:r>
            <a:r>
              <a:rPr lang="en-US" dirty="0"/>
              <a:t>Internet ID: </a:t>
            </a:r>
            <a:r>
              <a:rPr lang="en-US" dirty="0">
                <a:hlinkClick r:id="rId3"/>
              </a:rPr>
              <a:t>https://canvas.wpi.edu/courses/20853/groups#tab-5809</a:t>
            </a:r>
            <a:r>
              <a:rPr lang="en-US" dirty="0"/>
              <a:t> </a:t>
            </a:r>
          </a:p>
          <a:p>
            <a:pPr lvl="2"/>
            <a:r>
              <a:rPr lang="en-US" dirty="0"/>
              <a:t>Feel free to use the groups to share your research</a:t>
            </a:r>
          </a:p>
          <a:p>
            <a:pPr lvl="2"/>
            <a:endParaRPr lang="en-US" dirty="0"/>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Cambria"/>
              </a:rPr>
              <a:t>Social media echo chambers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2569167"/>
            <a:ext cx="7315200" cy="1459423"/>
          </a:xfrm>
        </p:spPr>
        <p:txBody>
          <a:bodyPr vert="horz" lIns="91436" tIns="45718" rIns="91436" bIns="45718" rtlCol="0" anchor="t" anchorCtr="0">
            <a:noAutofit/>
          </a:bodyPr>
          <a:lstStyle/>
          <a:p>
            <a:pPr>
              <a:lnSpc>
                <a:spcPct val="150000"/>
              </a:lnSpc>
            </a:pPr>
            <a:r>
              <a:rPr lang="en-US"/>
              <a:t>"Does targeted content exacerbate echo chambers?"</a:t>
            </a:r>
            <a:endParaRPr lang="en-US" dirty="0"/>
          </a:p>
          <a:p>
            <a:r>
              <a:rPr lang="en-US"/>
              <a:t>Alvin Lee</a:t>
            </a:r>
            <a:endParaRPr lang="en-US">
              <a:ea typeface="Cambria"/>
            </a:endParaRP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00231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Defining echo chambers</a:t>
            </a:r>
          </a:p>
        </p:txBody>
      </p:sp>
      <p:sp>
        <p:nvSpPr>
          <p:cNvPr id="3" name="Content Placeholder 2"/>
          <p:cNvSpPr>
            <a:spLocks noGrp="1"/>
          </p:cNvSpPr>
          <p:nvPr>
            <p:ph sz="half" idx="1"/>
          </p:nvPr>
        </p:nvSpPr>
        <p:spPr>
          <a:xfrm>
            <a:off x="685800" y="1284746"/>
            <a:ext cx="4130944" cy="3556214"/>
          </a:xfrm>
        </p:spPr>
        <p:txBody>
          <a:bodyPr vert="horz" lIns="91436" tIns="45718" rIns="91436" bIns="45718" rtlCol="0" anchor="t">
            <a:normAutofit/>
          </a:bodyPr>
          <a:lstStyle/>
          <a:p>
            <a:pPr marL="205740" indent="-205740"/>
            <a:r>
              <a:rPr lang="en-US">
                <a:ea typeface="+mn-lt"/>
                <a:cs typeface="+mn-lt"/>
              </a:rPr>
              <a:t>Echo chamber (n.): “a situation in which people only hear opinions of one type, or opinions that are similar to their own” [1]</a:t>
            </a:r>
            <a:endParaRPr lang="en-US"/>
          </a:p>
          <a:p>
            <a:pPr marL="0" indent="0">
              <a:buNone/>
            </a:pPr>
            <a:endParaRPr lang="en-US" sz="600" dirty="0">
              <a:ea typeface="+mn-lt"/>
              <a:cs typeface="+mn-lt"/>
            </a:endParaRPr>
          </a:p>
          <a:p>
            <a:pPr marL="205740" indent="-205740"/>
            <a:r>
              <a:rPr lang="en-US">
                <a:ea typeface="+mn-lt"/>
                <a:cs typeface="+mn-lt"/>
              </a:rPr>
              <a:t>often blamed for polarization of opinions</a:t>
            </a:r>
            <a:endParaRPr lang="en-US" dirty="0">
              <a:ea typeface="+mn-lt"/>
              <a:cs typeface="+mn-lt"/>
            </a:endParaRPr>
          </a:p>
          <a:p>
            <a:pPr marL="0" indent="0">
              <a:buNone/>
            </a:pPr>
            <a:endParaRPr lang="en-US" sz="600" dirty="0">
              <a:ea typeface="+mn-lt"/>
              <a:cs typeface="+mn-lt"/>
            </a:endParaRPr>
          </a:p>
          <a:p>
            <a:pPr marL="205740" indent="-205740"/>
            <a:r>
              <a:rPr lang="en-US">
                <a:ea typeface="+mn-lt"/>
                <a:cs typeface="+mn-lt"/>
              </a:rPr>
              <a:t>Famous examples: election discourse on Twitter, online Brexit debate, region-based political alignment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Alvin Lee</a:t>
            </a:r>
            <a:endParaRPr lang="en-US"/>
          </a:p>
        </p:txBody>
      </p:sp>
      <p:sp>
        <p:nvSpPr>
          <p:cNvPr id="8" name="TextBox 7"/>
          <p:cNvSpPr txBox="1"/>
          <p:nvPr/>
        </p:nvSpPr>
        <p:spPr>
          <a:xfrm>
            <a:off x="0" y="4726877"/>
            <a:ext cx="9144000" cy="276999"/>
          </a:xfrm>
          <a:prstGeom prst="rect">
            <a:avLst/>
          </a:prstGeom>
          <a:noFill/>
        </p:spPr>
        <p:txBody>
          <a:bodyPr wrap="square" lIns="91440" tIns="45720" rIns="91440" bIns="45720" rtlCol="0" anchor="t">
            <a:spAutoFit/>
          </a:bodyPr>
          <a:lstStyle/>
          <a:p>
            <a:pPr algn="r"/>
            <a:r>
              <a:rPr lang="en-US" sz="1200"/>
              <a:t>Image credit [2]</a:t>
            </a:r>
            <a:endParaRPr lang="en-US" sz="1200" dirty="0">
              <a:solidFill>
                <a:schemeClr val="tx1"/>
              </a:solidFill>
            </a:endParaRPr>
          </a:p>
        </p:txBody>
      </p:sp>
      <p:pic>
        <p:nvPicPr>
          <p:cNvPr id="9" name="Picture 9" descr="A picture containing clock, table&#10;&#10;Description automatically generated">
            <a:extLst>
              <a:ext uri="{FF2B5EF4-FFF2-40B4-BE49-F238E27FC236}">
                <a16:creationId xmlns:a16="http://schemas.microsoft.com/office/drawing/2014/main" id="{3C280FE0-CB24-439C-A7FD-15D4BB1EDBFC}"/>
              </a:ext>
            </a:extLst>
          </p:cNvPr>
          <p:cNvPicPr>
            <a:picLocks noChangeAspect="1"/>
          </p:cNvPicPr>
          <p:nvPr/>
        </p:nvPicPr>
        <p:blipFill>
          <a:blip r:embed="rId3"/>
          <a:stretch>
            <a:fillRect/>
          </a:stretch>
        </p:blipFill>
        <p:spPr>
          <a:xfrm>
            <a:off x="5147376" y="1219523"/>
            <a:ext cx="3382504" cy="3372818"/>
          </a:xfrm>
          <a:prstGeom prst="rect">
            <a:avLst/>
          </a:prstGeom>
        </p:spPr>
      </p:pic>
    </p:spTree>
    <p:extLst>
      <p:ext uri="{BB962C8B-B14F-4D97-AF65-F5344CB8AC3E}">
        <p14:creationId xmlns:p14="http://schemas.microsoft.com/office/powerpoint/2010/main" val="175951711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28250</TotalTime>
  <Words>4367</Words>
  <Application>Microsoft Macintosh PowerPoint</Application>
  <PresentationFormat>On-screen Show (16:9)</PresentationFormat>
  <Paragraphs>390</Paragraphs>
  <Slides>31</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Cambria</vt:lpstr>
      <vt:lpstr>Wingdings</vt:lpstr>
      <vt:lpstr>Red Radial 16x9</vt:lpstr>
      <vt:lpstr>Class 6 Information Privacy</vt:lpstr>
      <vt:lpstr>what works well Online With Zoom</vt:lpstr>
      <vt:lpstr>Logistics</vt:lpstr>
      <vt:lpstr>Overview</vt:lpstr>
      <vt:lpstr>My Reading Notes</vt:lpstr>
      <vt:lpstr>Assignment</vt:lpstr>
      <vt:lpstr>Overview</vt:lpstr>
      <vt:lpstr>Social media echo chambers</vt:lpstr>
      <vt:lpstr>Defining echo chambers</vt:lpstr>
      <vt:lpstr>Role of social media</vt:lpstr>
      <vt:lpstr>Profiling (Data Collection &amp; Use)</vt:lpstr>
      <vt:lpstr>ramifications</vt:lpstr>
      <vt:lpstr>Ramifications II: What Does Research Say?</vt:lpstr>
      <vt:lpstr>Conclusive evidence</vt:lpstr>
      <vt:lpstr>Plos One's study</vt:lpstr>
      <vt:lpstr>PowerPoint Presentation</vt:lpstr>
      <vt:lpstr>References (page 1)</vt:lpstr>
      <vt:lpstr>References (page 2)</vt:lpstr>
      <vt:lpstr>How I Learned To Stop Worrying And Love The Ads</vt:lpstr>
      <vt:lpstr>Junk Mail vs. the Environment</vt:lpstr>
      <vt:lpstr>Untargeted Advertising is Ineffective</vt:lpstr>
      <vt:lpstr>targeted Advertising is More Effective</vt:lpstr>
      <vt:lpstr>References</vt:lpstr>
      <vt:lpstr>Is technology a replacement for policy for medical data?</vt:lpstr>
      <vt:lpstr>What is bioinformatics?</vt:lpstr>
      <vt:lpstr>What are the issues?</vt:lpstr>
      <vt:lpstr>policy</vt:lpstr>
      <vt:lpstr>technology</vt:lpstr>
      <vt:lpstr>Technology solutions are not a replacement for policy</vt:lpstr>
      <vt:lpstr>References</vt:lpstr>
      <vt:lpstr>Class 6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340</cp:revision>
  <dcterms:created xsi:type="dcterms:W3CDTF">2014-08-25T02:19:16Z</dcterms:created>
  <dcterms:modified xsi:type="dcterms:W3CDTF">2020-09-18T22:33:36Z</dcterms:modified>
</cp:coreProperties>
</file>