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8"/>
  </p:notesMasterIdLst>
  <p:handoutMasterIdLst>
    <p:handoutMasterId r:id="rId29"/>
  </p:handoutMasterIdLst>
  <p:sldIdLst>
    <p:sldId id="256" r:id="rId2"/>
    <p:sldId id="259" r:id="rId3"/>
    <p:sldId id="642" r:id="rId4"/>
    <p:sldId id="277" r:id="rId5"/>
    <p:sldId id="287" r:id="rId6"/>
    <p:sldId id="288" r:id="rId7"/>
    <p:sldId id="286" r:id="rId8"/>
    <p:sldId id="650" r:id="rId9"/>
    <p:sldId id="651" r:id="rId10"/>
    <p:sldId id="652" r:id="rId11"/>
    <p:sldId id="653" r:id="rId12"/>
    <p:sldId id="654" r:id="rId13"/>
    <p:sldId id="655" r:id="rId14"/>
    <p:sldId id="268" r:id="rId15"/>
    <p:sldId id="271" r:id="rId16"/>
    <p:sldId id="273" r:id="rId17"/>
    <p:sldId id="274" r:id="rId18"/>
    <p:sldId id="275" r:id="rId19"/>
    <p:sldId id="267" r:id="rId20"/>
    <p:sldId id="656" r:id="rId21"/>
    <p:sldId id="270" r:id="rId22"/>
    <p:sldId id="657" r:id="rId23"/>
    <p:sldId id="272" r:id="rId24"/>
    <p:sldId id="658" r:id="rId25"/>
    <p:sldId id="659" r:id="rId26"/>
    <p:sldId id="269"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E5B815C9-4D06-5C4A-92CD-7189A3430B49}">
          <p14:sldIdLst>
            <p14:sldId id="256"/>
            <p14:sldId id="259"/>
            <p14:sldId id="642"/>
            <p14:sldId id="277"/>
            <p14:sldId id="287"/>
            <p14:sldId id="288"/>
            <p14:sldId id="286"/>
          </p14:sldIdLst>
        </p14:section>
        <p14:section name="Students" id="{7AEC99C5-6AD7-4C48-9541-C71471BFF483}">
          <p14:sldIdLst>
            <p14:sldId id="650"/>
            <p14:sldId id="651"/>
            <p14:sldId id="652"/>
            <p14:sldId id="653"/>
            <p14:sldId id="654"/>
            <p14:sldId id="655"/>
            <p14:sldId id="268"/>
            <p14:sldId id="271"/>
            <p14:sldId id="273"/>
            <p14:sldId id="274"/>
            <p14:sldId id="275"/>
            <p14:sldId id="267"/>
            <p14:sldId id="656"/>
            <p14:sldId id="270"/>
            <p14:sldId id="657"/>
            <p14:sldId id="272"/>
            <p14:sldId id="658"/>
            <p14:sldId id="659"/>
          </p14:sldIdLst>
        </p14:section>
        <p14:section name="Common" id="{5F5BD8AD-FCBB-DD40-9D0D-1E96422641E9}">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ney, Fiona H" initials="HFH"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2" autoAdjust="0"/>
    <p:restoredTop sz="80357" autoAdjust="0"/>
  </p:normalViewPr>
  <p:slideViewPr>
    <p:cSldViewPr snapToGrid="0" snapToObjects="1">
      <p:cViewPr varScale="1">
        <p:scale>
          <a:sx n="134" d="100"/>
          <a:sy n="134" d="100"/>
        </p:scale>
        <p:origin x="440"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9/26/19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benefits off cryptocurrency over traditional payment methods</a:t>
            </a:r>
          </a:p>
          <a:p>
            <a:r>
              <a:rPr lang="en-US" dirty="0"/>
              <a:t>-Cryptocurrency is easily accessible, all that’s required is an internet connection</a:t>
            </a:r>
          </a:p>
          <a:p>
            <a:r>
              <a:rPr lang="en-US" dirty="0"/>
              <a:t>-There are no transaction fees or other barriers of entry, like signing up for a credit card/credit score/etc.</a:t>
            </a:r>
          </a:p>
          <a:p>
            <a:r>
              <a:rPr lang="en-US" dirty="0"/>
              <a:t>-Cryptocurrency is global, available anywhere in the world, worth the same everywhere</a:t>
            </a:r>
          </a:p>
          <a:p>
            <a:r>
              <a:rPr lang="en-US" dirty="0"/>
              <a:t>-There are no exchange rates or other issues preventing people from using cryptocurrency as payment anywhere</a:t>
            </a:r>
          </a:p>
          <a:p>
            <a:r>
              <a:rPr lang="en-US" dirty="0"/>
              <a:t>-Additionally, the crypto market overall is growing, as shown in the chart to the right</a:t>
            </a:r>
          </a:p>
          <a:p>
            <a:r>
              <a:rPr lang="en-US" dirty="0"/>
              <a:t>-More and more retailers are accepting crypto payments, especially bitcoin, making it even easier to use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058011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aging of the population and the current trend.</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265371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ratio of doctors to patients in modern times indicates that there is a great demand for doctors globally.</a:t>
            </a: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635161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scene of artificial intelligence medical </a:t>
            </a:r>
            <a:r>
              <a:rPr lang="en-US"/>
              <a:t>application now</a:t>
            </a:r>
            <a:r>
              <a:rPr lang="en-US" dirty="0"/>
              <a:t>.</a:t>
            </a: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7942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scene of artificial intelligence medical application now.</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960101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627999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Automation  is coming and a huge portion of the jobs people have today will not exist in the future.</a:t>
            </a:r>
          </a:p>
          <a:p>
            <a:pPr marL="628650" lvl="1" indent="-171450">
              <a:buFont typeface="Arial" panose="020B0604020202020204" pitchFamily="34" charset="0"/>
              <a:buChar char="•"/>
            </a:pPr>
            <a:r>
              <a:rPr lang="en-US" dirty="0"/>
              <a:t>Talk about statistics.</a:t>
            </a:r>
          </a:p>
          <a:p>
            <a:pPr marL="628650" lvl="1" indent="-171450">
              <a:buFont typeface="Arial" panose="020B0604020202020204" pitchFamily="34" charset="0"/>
              <a:buChar char="•"/>
            </a:pPr>
            <a:r>
              <a:rPr lang="en-US" dirty="0"/>
              <a:t>Chart breaks down expected computerization by industry. This is over no set time period but rather based on bottlenecks to automation and more to be taken as broad analysis</a:t>
            </a:r>
          </a:p>
          <a:p>
            <a:pPr marL="171450" lvl="0" indent="-171450">
              <a:buFont typeface="Arial" panose="020B0604020202020204" pitchFamily="34" charset="0"/>
              <a:buChar char="•"/>
            </a:pPr>
            <a:r>
              <a:rPr lang="en-US" dirty="0"/>
              <a:t>Similar to industrial revolution or computer/internet boom where new jobs developed. No way to know yet what those jobs will be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692259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Thomas More Utopia discusses how UBI would be a better solution to the issues of theft than death sentences for thieves</a:t>
            </a:r>
          </a:p>
          <a:p>
            <a:r>
              <a:rPr lang="en-US" dirty="0"/>
              <a:t>Thomas Paine is best known for his writings about individual rights and his writings that inspired the Declaration of Independence, but he also wrote about the idea of social security for the poor and those unable to work.  Argued that the earth in its base form was the common property of all people and society should pay a rent of sorts to all people to help support those who could not support themselves</a:t>
            </a:r>
          </a:p>
          <a:p>
            <a:r>
              <a:rPr lang="en-US" dirty="0"/>
              <a:t>UBI is the idea that every person within a particular area or country receives a set payment from either the govt or a private entity.</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938046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a:t>
            </a:r>
            <a:r>
              <a:rPr lang="en-US" dirty="0" err="1"/>
              <a:t>altman</a:t>
            </a:r>
            <a:r>
              <a:rPr lang="en-US" dirty="0"/>
              <a:t> wrote that he believes in an automated society resources should become more abundant and we will therefore be able to provide for everyone.</a:t>
            </a:r>
          </a:p>
          <a:p>
            <a:r>
              <a:rPr lang="en-US" dirty="0"/>
              <a:t>Various experiments have been run in different places around the world. Smaller scale experiments in places other than Finland. Finland ran the experiment through </a:t>
            </a:r>
            <a:r>
              <a:rPr lang="en-US" dirty="0" err="1"/>
              <a:t>Kela</a:t>
            </a:r>
            <a:r>
              <a:rPr lang="en-US" dirty="0"/>
              <a:t>, their social security administration. The issue with it was that in addition to receiving the basic income, the experimental group continued to receive some conditional benefits. [13]</a:t>
            </a:r>
          </a:p>
          <a:p>
            <a:r>
              <a:rPr lang="en-US" dirty="0"/>
              <a:t>Perceived health and happiness went up but employment didn’t change.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4045516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MLK wrote about how he believes that the best way to deal with poverty for both blacks and whites was basic income. “</a:t>
            </a:r>
            <a:r>
              <a:rPr lang="en-US" sz="1200" b="0" i="0" kern="1200" dirty="0">
                <a:solidFill>
                  <a:schemeClr val="tx1"/>
                </a:solidFill>
                <a:effectLst/>
                <a:latin typeface="+mn-lt"/>
                <a:ea typeface="+mn-ea"/>
                <a:cs typeface="+mn-cs"/>
              </a:rPr>
              <a:t>Poor black and white are still perishing on a lonely island of poverty in the midst of a vast ocean of material prosperity.” About attacking the actual problem rather than perceived roots.</a:t>
            </a:r>
          </a:p>
          <a:p>
            <a:r>
              <a:rPr lang="en-US" sz="1200" b="0" i="0" kern="1200" dirty="0">
                <a:solidFill>
                  <a:schemeClr val="tx1"/>
                </a:solidFill>
                <a:effectLst/>
                <a:latin typeface="+mn-lt"/>
                <a:ea typeface="+mn-ea"/>
                <a:cs typeface="+mn-cs"/>
              </a:rPr>
              <a:t>Support for UBI is rising among </a:t>
            </a:r>
            <a:r>
              <a:rPr lang="en-US" sz="1200" b="0" i="0" kern="1200" dirty="0" err="1">
                <a:solidFill>
                  <a:schemeClr val="tx1"/>
                </a:solidFill>
                <a:effectLst/>
                <a:latin typeface="+mn-lt"/>
                <a:ea typeface="+mn-ea"/>
                <a:cs typeface="+mn-cs"/>
              </a:rPr>
              <a:t>americans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Big tech CEOs endorsing it.</a:t>
            </a:r>
          </a:p>
          <a:p>
            <a:r>
              <a:rPr lang="en-US" sz="1200" b="0" i="0" kern="1200" dirty="0">
                <a:solidFill>
                  <a:schemeClr val="tx1"/>
                </a:solidFill>
                <a:effectLst/>
                <a:latin typeface="+mn-lt"/>
                <a:ea typeface="+mn-ea"/>
                <a:cs typeface="+mn-cs"/>
              </a:rPr>
              <a:t>Andrew Yang is running on a UBI system called the Freedom Dividend. Idea is that by pulling from other welfare options and imposing a VAT it could be paid for. $1000 per month per adult. VAT is essentially a percentage tax added on to all commercial activity. Would optionally replace traditional welfare. Causes issues for example for a single mother with 3 kids. Would probably result in a drop in total benefits so he is proposing that they be allowed to chose. </a:t>
            </a:r>
            <a:endParaRPr lang="en-US" i="0"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759458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there’s time and we didn’t get to it:</a:t>
            </a:r>
          </a:p>
          <a:p>
            <a:pPr eaLnBrk="1" hangingPunct="1"/>
            <a:endParaRPr lang="en-US" dirty="0">
              <a:latin typeface="Arial" charset="0"/>
              <a:ea typeface="ＭＳ Ｐゴシック" charset="-128"/>
              <a:cs typeface="ＭＳ Ｐゴシック"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Kickstarter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eaLnBrk="1" hangingPunct="1"/>
            <a:endParaRPr lang="en-US" dirty="0">
              <a:latin typeface="Arial" charset="0"/>
              <a:ea typeface="ＭＳ Ｐゴシック" charset="-128"/>
              <a:cs typeface="ＭＳ Ｐゴシック" charset="-128"/>
            </a:endParaRPr>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dirty="0">
              <a:latin typeface="Arial" charset="0"/>
              <a:ea typeface="ＭＳ Ｐゴシック" charset="-128"/>
              <a:cs typeface="ＭＳ Ｐゴシック" charset="-128"/>
            </a:endParaRP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Full circle.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CRISPR: Clustered Regularly Interspaced Short Palindromic Repeats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Allows permanent modification of genes within organisms.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a:t>Kickstarter</a:t>
            </a:r>
            <a:r>
              <a:rPr lang="en-US" b="1" dirty="0"/>
              <a:t> Charter</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www.kickstarter.com</a:t>
            </a:r>
            <a:r>
              <a:rPr lang="en-US" b="0" dirty="0"/>
              <a:t>/</a:t>
            </a:r>
            <a:r>
              <a:rPr lang="en-US" b="0" dirty="0" err="1"/>
              <a:t>charter?ref</a:t>
            </a:r>
            <a:r>
              <a:rPr lang="en-US" b="0" dirty="0"/>
              <a:t>=</a:t>
            </a:r>
            <a:r>
              <a:rPr lang="en-US" b="0" dirty="0" err="1"/>
              <a:t>about_subnav</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166396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Poll class:</a:t>
            </a:r>
          </a:p>
          <a:p>
            <a:r>
              <a:rPr lang="en-US" sz="1200" kern="1200" dirty="0">
                <a:solidFill>
                  <a:schemeClr val="tx1"/>
                </a:solidFill>
                <a:latin typeface="+mn-lt"/>
                <a:ea typeface="+mn-ea"/>
                <a:cs typeface="+mn-cs"/>
              </a:rPr>
              <a:t>Expected salary range upon graduation? Min, Max? Put on board.</a:t>
            </a:r>
          </a:p>
          <a:p>
            <a:r>
              <a:rPr lang="en-US" sz="1200" kern="1200" dirty="0">
                <a:solidFill>
                  <a:schemeClr val="tx1"/>
                </a:solidFill>
                <a:latin typeface="+mn-lt"/>
                <a:ea typeface="+mn-ea"/>
                <a:cs typeface="+mn-cs"/>
              </a:rPr>
              <a:t>Assume</a:t>
            </a:r>
            <a:r>
              <a:rPr lang="en-US" sz="1200" kern="1200" baseline="0" dirty="0">
                <a:solidFill>
                  <a:schemeClr val="tx1"/>
                </a:solidFill>
                <a:latin typeface="+mn-lt"/>
                <a:ea typeface="+mn-ea"/>
                <a:cs typeface="+mn-cs"/>
              </a:rPr>
              <a:t> 40 hour work week.</a:t>
            </a:r>
          </a:p>
          <a:p>
            <a:r>
              <a:rPr lang="en-US" sz="1200" kern="1200" baseline="0" dirty="0">
                <a:solidFill>
                  <a:schemeClr val="tx1"/>
                </a:solidFill>
                <a:latin typeface="+mn-lt"/>
                <a:ea typeface="+mn-ea"/>
                <a:cs typeface="+mn-cs"/>
              </a:rPr>
              <a:t>How many people would work:</a:t>
            </a:r>
          </a:p>
          <a:p>
            <a:r>
              <a:rPr lang="en-US" sz="1200" kern="1200" baseline="0" dirty="0">
                <a:solidFill>
                  <a:schemeClr val="tx1"/>
                </a:solidFill>
                <a:latin typeface="+mn-lt"/>
                <a:ea typeface="+mn-ea"/>
                <a:cs typeface="+mn-cs"/>
              </a:rPr>
              <a:t>32 hours for 0.8 * Max? Put on board.</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24 hours for 0.6 * Max? Put on board.</a:t>
            </a:r>
          </a:p>
          <a:p>
            <a:r>
              <a:rPr lang="is-IS" sz="1200" kern="1200" dirty="0">
                <a:solidFill>
                  <a:schemeClr val="tx1"/>
                </a:solidFill>
                <a:latin typeface="+mn-lt"/>
                <a:ea typeface="+mn-ea"/>
                <a:cs typeface="+mn-cs"/>
              </a:rPr>
              <a:t>…continue until Min is reached.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split into groups of 4-5 for this.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Fill time with Work Discussion on Course Web Site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04621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a:t>
            </a:r>
            <a:r>
              <a:rPr lang="en-US" baseline="0" dirty="0">
                <a:latin typeface="Arial" charset="0"/>
                <a:ea typeface="ＭＳ Ｐゴシック" charset="-128"/>
                <a:cs typeface="ＭＳ Ｐゴシック" charset="-128"/>
              </a:rPr>
              <a:t> Group Assignment Details.</a:t>
            </a:r>
          </a:p>
          <a:p>
            <a:pPr eaLnBrk="1" hangingPunct="1"/>
            <a:r>
              <a:rPr lang="en-US" baseline="0" dirty="0">
                <a:latin typeface="Arial" charset="0"/>
                <a:ea typeface="ＭＳ Ｐゴシック" charset="-128"/>
                <a:cs typeface="ＭＳ Ｐゴシック" charset="-128"/>
              </a:rPr>
              <a:t>Or first </a:t>
            </a:r>
            <a:r>
              <a:rPr lang="en-US" dirty="0"/>
              <a:t>watch video: depends on student presentations, no thunder stealing.</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endParaRPr lang="en-US" dirty="0"/>
          </a:p>
          <a:p>
            <a:r>
              <a:rPr lang="en-US" b="1" dirty="0"/>
              <a:t>These 3D printed homes can be constructed for $4,000 (3:00 – 2018-04-02)</a:t>
            </a:r>
          </a:p>
          <a:p>
            <a:r>
              <a:rPr lang="en-US" dirty="0"/>
              <a:t>http://</a:t>
            </a:r>
            <a:r>
              <a:rPr lang="en-US" dirty="0" err="1"/>
              <a:t>www.businessinsider.com</a:t>
            </a:r>
            <a:r>
              <a:rPr lang="en-US" dirty="0"/>
              <a:t>/3d-printed-homes-constructed-icon-new-story-tech-charity-4000-dollars-2018-3</a:t>
            </a:r>
          </a:p>
          <a:p>
            <a:r>
              <a:rPr lang="en-US" dirty="0"/>
              <a:t>https://</a:t>
            </a:r>
            <a:r>
              <a:rPr lang="en-US" dirty="0" err="1"/>
              <a:t>www.youtube.com</a:t>
            </a:r>
            <a:r>
              <a:rPr lang="en-US" dirty="0"/>
              <a:t>/</a:t>
            </a:r>
            <a:r>
              <a:rPr lang="en-US" dirty="0" err="1"/>
              <a:t>watch?v</a:t>
            </a:r>
            <a:r>
              <a:rPr lang="en-US" dirty="0"/>
              <a:t>=SvM7jFZGAec (1:28)</a:t>
            </a:r>
          </a:p>
          <a:p>
            <a:r>
              <a:rPr lang="en-US" dirty="0"/>
              <a:t>Last access 2018-04-22</a:t>
            </a:r>
          </a:p>
          <a:p>
            <a:endParaRPr lang="en-US" dirty="0"/>
          </a:p>
          <a:p>
            <a:r>
              <a:rPr lang="en-US" dirty="0"/>
              <a:t>Look at:</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Intelligent Machines</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/news/technology-33978561</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BBC Likelihood of robot taking your job</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a:t>
            </a:r>
            <a:r>
              <a:rPr lang="en-US" b="0" dirty="0" err="1"/>
              <a:t>www.bbc.com</a:t>
            </a:r>
            <a:r>
              <a:rPr lang="en-US" b="0" dirty="0"/>
              <a:t>/news/technology-34066941</a:t>
            </a:r>
          </a:p>
          <a:p>
            <a:pPr eaLnBrk="1" hangingPunct="1"/>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Cryptocurrencies use the blockchain architecture to process and verify transactions</a:t>
            </a:r>
          </a:p>
          <a:p>
            <a:r>
              <a:rPr lang="en-US" dirty="0"/>
              <a:t>-Comprised of thousands of blocks, which each contain many transactions</a:t>
            </a:r>
          </a:p>
          <a:p>
            <a:r>
              <a:rPr lang="en-US" dirty="0"/>
              <a:t>-Once created, blocks are permanent and unchangeable</a:t>
            </a:r>
          </a:p>
          <a:p>
            <a:r>
              <a:rPr lang="en-US" dirty="0"/>
              <a:t>-Cryptographic hashes are used to verify each block, take into account all previous blocks</a:t>
            </a:r>
          </a:p>
          <a:p>
            <a:r>
              <a:rPr lang="en-US" dirty="0"/>
              <a:t>-The blockchain is public, meaning anyone can view the entire blockchain and all transactions that have ever taken place</a:t>
            </a:r>
          </a:p>
          <a:p>
            <a:r>
              <a:rPr lang="en-US" dirty="0"/>
              <a:t>-Walk through diagram</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969027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-Cryptocurrency transactions are extremely secure due to the blockchain protocol</a:t>
            </a:r>
          </a:p>
          <a:p>
            <a:r>
              <a:rPr lang="en-US" dirty="0"/>
              <a:t>-Changes are impossible because cryptographic hashes are based on all previous blocks</a:t>
            </a:r>
          </a:p>
          <a:p>
            <a:r>
              <a:rPr lang="en-US" dirty="0"/>
              <a:t>-Altering a block would cause all of the subsequent block hashes to change</a:t>
            </a:r>
          </a:p>
          <a:p>
            <a:r>
              <a:rPr lang="en-US" dirty="0"/>
              <a:t>-The blockchain is altered very quickly, and the version of the blockchain accepted by the majority of users is accepted</a:t>
            </a:r>
          </a:p>
          <a:p>
            <a:r>
              <a:rPr lang="en-US" dirty="0"/>
              <a:t>-This means that in order to actually alter the blockchain, you would have to have more nodes/computing power than all other users combined (51% attack)</a:t>
            </a:r>
          </a:p>
          <a:p>
            <a:r>
              <a:rPr lang="en-US" dirty="0"/>
              <a:t>-This is obviously not realistically possible with the amount of nodes in the P2P network</a:t>
            </a:r>
          </a:p>
          <a:p>
            <a:r>
              <a:rPr lang="en-US" dirty="0"/>
              <a:t>-The decentralized ledger means that there is no governing agency, such as a bank, involved with cryptocurrencies.  This means no laws, regulations, etc.</a:t>
            </a:r>
          </a:p>
          <a:p>
            <a:r>
              <a:rPr lang="en-US" dirty="0"/>
              <a:t>-User privacy and anonymity is generally preserved, although the level of privacy varies between cryptocurrencies</a:t>
            </a:r>
          </a:p>
          <a:p>
            <a:r>
              <a:rPr lang="en-US" dirty="0"/>
              <a:t>-Bitcoin users have a specific address, so it is easy to find all payments made by a specific user, but you can’t easily identify who that person is</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14423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tcoinist.com/wp-content/uploads/2019/04/image1-5.jpg"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mccannatron/12-graphs-that-show-just-how-early-the-cryptocurrency-market-is-653a4b8b2720"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nasdaq.com/articles/benefits-using-cryptocurrency-2017-02-27" TargetMode="External"/><Relationship Id="rId2" Type="http://schemas.openxmlformats.org/officeDocument/2006/relationships/hyperlink" Target="https://link.springer.com/article/10.1007/s12599-017-0467-3" TargetMode="External"/><Relationship Id="rId1" Type="http://schemas.openxmlformats.org/officeDocument/2006/relationships/slideLayout" Target="../slideLayouts/slideLayout2.xml"/><Relationship Id="rId4" Type="http://schemas.openxmlformats.org/officeDocument/2006/relationships/hyperlink" Target="https://search.proquest.com/docview/2030180321?OpenUrlRefId=info:xri/sid:primo&amp;accountid=2912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pubs.rsna.org/doi/abs/10.1148/radiol.2018180237"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who.int/features/qa/72/en/" TargetMode="External"/><Relationship Id="rId2" Type="http://schemas.openxmlformats.org/officeDocument/2006/relationships/hyperlink" Target="https://www.nih.gov/news-events/news-releases/worlds-older-population-grows-dramatically" TargetMode="External"/><Relationship Id="rId1" Type="http://schemas.openxmlformats.org/officeDocument/2006/relationships/slideLayout" Target="../slideLayouts/slideLayout2.xml"/><Relationship Id="rId4" Type="http://schemas.openxmlformats.org/officeDocument/2006/relationships/hyperlink" Target="http://sitn.hms.harvard.edu/flash/2019/artificial-intelligence-in-medicine-applications-implications-and-limitatio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news.gallup.com/poll/228194/public-split-basic-income-workers-replaced-robots.aspx" TargetMode="External"/><Relationship Id="rId13" Type="http://schemas.openxmlformats.org/officeDocument/2006/relationships/hyperlink" Target="https://www.kela.fi/web/en/news-archive/-/asset_publisher/lN08GY2nIrZo/content/preliminary-results-of-the-basic-income-experiment-self-perceived-wellbeing-improved-during-the-first-year-no-effects-on-employment" TargetMode="External"/><Relationship Id="rId3" Type="http://schemas.openxmlformats.org/officeDocument/2006/relationships/hyperlink" Target="https://www.oxfordmartin.ox.ac.uk/downloads/academic/The_Future_of_Employment.pdf" TargetMode="External"/><Relationship Id="rId7" Type="http://schemas.openxmlformats.org/officeDocument/2006/relationships/hyperlink" Target="https://blog.ycombinator.com/moving-forward-on-basic-income/" TargetMode="External"/><Relationship Id="rId12" Type="http://schemas.openxmlformats.org/officeDocument/2006/relationships/hyperlink" Target="https://basicincome.org/basic-income/history/" TargetMode="External"/><Relationship Id="rId2" Type="http://schemas.openxmlformats.org/officeDocument/2006/relationships/hyperlink" Target="https://bruegel.org/2014/07/chart-of-the-week-54-of-eu-jobs-at-risk-of-computerisation/" TargetMode="External"/><Relationship Id="rId1" Type="http://schemas.openxmlformats.org/officeDocument/2006/relationships/slideLayout" Target="../slideLayouts/slideLayout2.xml"/><Relationship Id="rId6" Type="http://schemas.openxmlformats.org/officeDocument/2006/relationships/hyperlink" Target="https://basicincome.org/wp-content/uploads/2018/09/From-Utopia-to-Implementation.pdf" TargetMode="External"/><Relationship Id="rId11" Type="http://schemas.openxmlformats.org/officeDocument/2006/relationships/hyperlink" Target="https://www.yang2020.com/what-is-freedom-dividend-faq/" TargetMode="External"/><Relationship Id="rId5" Type="http://schemas.openxmlformats.org/officeDocument/2006/relationships/hyperlink" Target="https://news.stanford.edu/2018/12/10/lab-explores-universal-basic-income/" TargetMode="External"/><Relationship Id="rId10" Type="http://schemas.openxmlformats.org/officeDocument/2006/relationships/hyperlink" Target="https://www.theatlantic.com/business/archive/2013/08/martin-luther-kings-economic-dream-a-guaranteed-income-for-all-americans/279147/" TargetMode="External"/><Relationship Id="rId4" Type="http://schemas.openxmlformats.org/officeDocument/2006/relationships/hyperlink" Target="https://bruegel.org/2014/07/the-computerisation-of-european-jobs/" TargetMode="External"/><Relationship Id="rId9" Type="http://schemas.openxmlformats.org/officeDocument/2006/relationships/hyperlink" Target="http://thomaspaine.org/paine-on-basic-income-and-human-rights.html" TargetMode="External"/><Relationship Id="rId14" Type="http://schemas.openxmlformats.org/officeDocument/2006/relationships/hyperlink" Target="https://medium.com/basic-income/what-is-there-to-learn-from-finlands-basic-income-experiment-did-it-succeed-or-fail-54b8e5051f6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SvM7jFZGAec" TargetMode="External"/><Relationship Id="rId4" Type="http://schemas.openxmlformats.org/officeDocument/2006/relationships/hyperlink" Target="http://www.youtube.com/watch?v=7Pq-S557XQ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peerbits.com/blog/blockchain-cryptocurrency-is-shaping-up-for-the-futu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11</a:t>
            </a:r>
            <a:br>
              <a:rPr lang="en-US" dirty="0"/>
            </a:br>
            <a:r>
              <a:rPr lang="en-US" dirty="0"/>
              <a:t>Work</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7111"/>
            <a:ext cx="7772400" cy="914400"/>
          </a:xfrm>
        </p:spPr>
        <p:txBody>
          <a:bodyPr/>
          <a:lstStyle/>
          <a:p>
            <a:r>
              <a:rPr lang="en-US" dirty="0"/>
              <a:t>Security and privacy</a:t>
            </a:r>
          </a:p>
        </p:txBody>
      </p:sp>
      <p:sp>
        <p:nvSpPr>
          <p:cNvPr id="3" name="Content Placeholder 2"/>
          <p:cNvSpPr>
            <a:spLocks noGrp="1"/>
          </p:cNvSpPr>
          <p:nvPr>
            <p:ph sz="half" idx="1"/>
          </p:nvPr>
        </p:nvSpPr>
        <p:spPr>
          <a:xfrm>
            <a:off x="321658" y="1389380"/>
            <a:ext cx="3733800" cy="3352800"/>
          </a:xfrm>
        </p:spPr>
        <p:txBody>
          <a:bodyPr>
            <a:normAutofit fontScale="92500"/>
          </a:bodyPr>
          <a:lstStyle/>
          <a:p>
            <a:r>
              <a:rPr lang="en-US" dirty="0"/>
              <a:t>Changes to the blockchain are realistically impossible [2]</a:t>
            </a:r>
          </a:p>
          <a:p>
            <a:pPr lvl="1"/>
            <a:r>
              <a:rPr lang="en-US" dirty="0"/>
              <a:t>Each block hash based on all previous blocks</a:t>
            </a:r>
          </a:p>
          <a:p>
            <a:pPr lvl="1"/>
            <a:r>
              <a:rPr lang="en-US" dirty="0"/>
              <a:t>51% attack</a:t>
            </a:r>
          </a:p>
          <a:p>
            <a:r>
              <a:rPr lang="en-US" dirty="0"/>
              <a:t>Decentralized ledger [1]</a:t>
            </a:r>
          </a:p>
          <a:p>
            <a:pPr lvl="1"/>
            <a:r>
              <a:rPr lang="en-US" dirty="0"/>
              <a:t>Blockchain status from most users is accepted</a:t>
            </a:r>
          </a:p>
          <a:p>
            <a:pPr lvl="1"/>
            <a:r>
              <a:rPr lang="en-US" dirty="0"/>
              <a:t>No governing agency/group</a:t>
            </a:r>
          </a:p>
          <a:p>
            <a:r>
              <a:rPr lang="en-US" dirty="0"/>
              <a:t>Privacy and anonymity for users</a:t>
            </a:r>
          </a:p>
          <a:p>
            <a:pPr lvl="1"/>
            <a:r>
              <a:rPr lang="en-US" dirty="0"/>
              <a:t>Varies between cryptocurrencies [3]</a:t>
            </a:r>
          </a:p>
          <a:p>
            <a:pPr lvl="1"/>
            <a:r>
              <a:rPr lang="en-US" dirty="0"/>
              <a:t>Bitcoin – users have a Bitcoin address [3]</a:t>
            </a:r>
          </a:p>
          <a:p>
            <a:pPr lvl="1"/>
            <a:endParaRPr lang="en-US" dirty="0"/>
          </a:p>
          <a:p>
            <a:pPr lvl="1"/>
            <a:endParaRPr lang="en-US" dirty="0"/>
          </a:p>
          <a:p>
            <a:pPr lvl="1"/>
            <a:endParaRPr lang="en-US" dirty="0"/>
          </a:p>
          <a:p>
            <a:endParaRPr lang="en-US" dirty="0"/>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Desveaux</a:t>
            </a:r>
          </a:p>
        </p:txBody>
      </p:sp>
      <p:sp>
        <p:nvSpPr>
          <p:cNvPr id="11" name="TextBox 10">
            <a:extLst>
              <a:ext uri="{FF2B5EF4-FFF2-40B4-BE49-F238E27FC236}">
                <a16:creationId xmlns:a16="http://schemas.microsoft.com/office/drawing/2014/main" id="{30E3826E-3A69-4119-BEC3-E99FAA8F0CBA}"/>
              </a:ext>
            </a:extLst>
          </p:cNvPr>
          <p:cNvSpPr txBox="1"/>
          <p:nvPr/>
        </p:nvSpPr>
        <p:spPr>
          <a:xfrm>
            <a:off x="5158153" y="4937673"/>
            <a:ext cx="5025154" cy="203133"/>
          </a:xfrm>
          <a:prstGeom prst="rect">
            <a:avLst/>
          </a:prstGeom>
          <a:noFill/>
        </p:spPr>
        <p:txBody>
          <a:bodyPr wrap="square" rtlCol="0">
            <a:spAutoFit/>
          </a:bodyPr>
          <a:lstStyle/>
          <a:p>
            <a:pPr>
              <a:lnSpc>
                <a:spcPct val="90000"/>
              </a:lnSpc>
            </a:pPr>
            <a:r>
              <a:rPr lang="en-US" sz="800" dirty="0">
                <a:hlinkClick r:id="rId3"/>
              </a:rPr>
              <a:t>https://bitcoinist.com/wp-content/uploads/2019/04/image1-5.jpg</a:t>
            </a:r>
            <a:endParaRPr lang="en-US" sz="700" dirty="0"/>
          </a:p>
        </p:txBody>
      </p:sp>
      <p:pic>
        <p:nvPicPr>
          <p:cNvPr id="1028" name="Picture 4" descr="https://bitcoinist.com/wp-content/uploads/2019/04/image1-5.jpg">
            <a:extLst>
              <a:ext uri="{FF2B5EF4-FFF2-40B4-BE49-F238E27FC236}">
                <a16:creationId xmlns:a16="http://schemas.microsoft.com/office/drawing/2014/main" id="{19B9140E-22B7-43C6-AE03-60C7C984E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5458" y="1073509"/>
            <a:ext cx="4929064" cy="369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83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7111"/>
            <a:ext cx="7772400" cy="914400"/>
          </a:xfrm>
        </p:spPr>
        <p:txBody>
          <a:bodyPr/>
          <a:lstStyle/>
          <a:p>
            <a:r>
              <a:rPr lang="en-US" dirty="0"/>
              <a:t>Crypto vs traditional currency</a:t>
            </a:r>
          </a:p>
        </p:txBody>
      </p:sp>
      <p:sp>
        <p:nvSpPr>
          <p:cNvPr id="3" name="Content Placeholder 2"/>
          <p:cNvSpPr>
            <a:spLocks noGrp="1"/>
          </p:cNvSpPr>
          <p:nvPr>
            <p:ph sz="half" idx="1"/>
          </p:nvPr>
        </p:nvSpPr>
        <p:spPr>
          <a:xfrm>
            <a:off x="321658" y="1389380"/>
            <a:ext cx="3733800" cy="3352800"/>
          </a:xfrm>
        </p:spPr>
        <p:txBody>
          <a:bodyPr/>
          <a:lstStyle/>
          <a:p>
            <a:r>
              <a:rPr lang="en-US" dirty="0"/>
              <a:t>Easily accessible [4]</a:t>
            </a:r>
          </a:p>
          <a:p>
            <a:pPr lvl="1"/>
            <a:r>
              <a:rPr lang="en-US" dirty="0"/>
              <a:t>Only internet connection required</a:t>
            </a:r>
          </a:p>
          <a:p>
            <a:pPr lvl="1"/>
            <a:r>
              <a:rPr lang="en-US" dirty="0"/>
              <a:t>No transaction fees or barriers to entry</a:t>
            </a:r>
          </a:p>
          <a:p>
            <a:r>
              <a:rPr lang="en-US" dirty="0"/>
              <a:t>Global [5]</a:t>
            </a:r>
          </a:p>
          <a:p>
            <a:pPr lvl="1"/>
            <a:r>
              <a:rPr lang="en-US" dirty="0"/>
              <a:t>Available anywhere in the world</a:t>
            </a:r>
          </a:p>
          <a:p>
            <a:pPr lvl="1"/>
            <a:r>
              <a:rPr lang="en-US" dirty="0"/>
              <a:t>No exchange rates</a:t>
            </a:r>
          </a:p>
          <a:p>
            <a:r>
              <a:rPr lang="en-US" dirty="0"/>
              <a:t>Growth [5]</a:t>
            </a:r>
          </a:p>
          <a:p>
            <a:pPr lvl="1"/>
            <a:r>
              <a:rPr lang="en-US" dirty="0"/>
              <a:t>Market increasing</a:t>
            </a:r>
          </a:p>
          <a:p>
            <a:pPr lvl="1"/>
            <a:r>
              <a:rPr lang="en-US" dirty="0"/>
              <a:t>More retailers accepting crypto payments</a:t>
            </a:r>
          </a:p>
          <a:p>
            <a:pPr lvl="1"/>
            <a:endParaRPr lang="en-US" dirty="0"/>
          </a:p>
          <a:p>
            <a:endParaRPr lang="en-US" dirty="0"/>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Desveaux</a:t>
            </a:r>
          </a:p>
        </p:txBody>
      </p:sp>
      <p:sp>
        <p:nvSpPr>
          <p:cNvPr id="11" name="TextBox 10">
            <a:extLst>
              <a:ext uri="{FF2B5EF4-FFF2-40B4-BE49-F238E27FC236}">
                <a16:creationId xmlns:a16="http://schemas.microsoft.com/office/drawing/2014/main" id="{30E3826E-3A69-4119-BEC3-E99FAA8F0CBA}"/>
              </a:ext>
            </a:extLst>
          </p:cNvPr>
          <p:cNvSpPr txBox="1"/>
          <p:nvPr/>
        </p:nvSpPr>
        <p:spPr>
          <a:xfrm>
            <a:off x="4118846" y="4909964"/>
            <a:ext cx="5025154" cy="189283"/>
          </a:xfrm>
          <a:prstGeom prst="rect">
            <a:avLst/>
          </a:prstGeom>
          <a:noFill/>
        </p:spPr>
        <p:txBody>
          <a:bodyPr wrap="square" rtlCol="0">
            <a:spAutoFit/>
          </a:bodyPr>
          <a:lstStyle/>
          <a:p>
            <a:pPr>
              <a:lnSpc>
                <a:spcPct val="90000"/>
              </a:lnSpc>
            </a:pPr>
            <a:r>
              <a:rPr lang="en-US" sz="700" dirty="0">
                <a:hlinkClick r:id="rId3">
                  <a:extLst>
                    <a:ext uri="{A12FA001-AC4F-418D-AE19-62706E023703}">
                      <ahyp:hlinkClr xmlns:ahyp="http://schemas.microsoft.com/office/drawing/2018/hyperlinkcolor" val="tx"/>
                    </a:ext>
                  </a:extLst>
                </a:hlinkClick>
              </a:rPr>
              <a:t>https://medium.com/@mccannatron/12-graphs-that-show-just-how-early-the-cryptocurrency-market-is-653a4b8b2720</a:t>
            </a:r>
            <a:endParaRPr lang="en-US" sz="700" dirty="0"/>
          </a:p>
        </p:txBody>
      </p:sp>
      <p:pic>
        <p:nvPicPr>
          <p:cNvPr id="3074" name="Picture 2" descr="https://miro.medium.com/max/1026/1*z9R5TMkO9rVzSL1mcfLQ_A.png">
            <a:extLst>
              <a:ext uri="{FF2B5EF4-FFF2-40B4-BE49-F238E27FC236}">
                <a16:creationId xmlns:a16="http://schemas.microsoft.com/office/drawing/2014/main" id="{9B3E4040-C08E-4D20-AE59-F26841C8E9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65" y="1134364"/>
            <a:ext cx="5071671" cy="351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5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a:bodyPr>
          <a:lstStyle/>
          <a:p>
            <a:pPr marL="0" indent="0">
              <a:buNone/>
            </a:pPr>
            <a:r>
              <a:rPr lang="en-US" sz="1200" dirty="0"/>
              <a:t>[1] </a:t>
            </a:r>
            <a:r>
              <a:rPr lang="en-US" sz="1200" dirty="0" err="1"/>
              <a:t>Nofer</a:t>
            </a:r>
            <a:r>
              <a:rPr lang="en-US" sz="1200" dirty="0"/>
              <a:t>, Michael, et al. “Blockchain.” </a:t>
            </a:r>
            <a:r>
              <a:rPr lang="en-US" sz="1200" i="1" dirty="0"/>
              <a:t>Business &amp; Information Systems Engineering</a:t>
            </a:r>
            <a:r>
              <a:rPr lang="en-US" sz="1200" dirty="0"/>
              <a:t>, vol. 59, no. 3, 2017, pp. 183–187., doi:10.1007/s12599-017-0467-3. </a:t>
            </a:r>
            <a:r>
              <a:rPr lang="en-US" sz="1200" dirty="0">
                <a:hlinkClick r:id="rId2"/>
              </a:rPr>
              <a:t>https://link.springer.com/article/10.1007/s12599-017-0467-3</a:t>
            </a:r>
            <a:endParaRPr lang="en-US" sz="1200" dirty="0"/>
          </a:p>
          <a:p>
            <a:pPr marL="0" indent="0">
              <a:buNone/>
            </a:pPr>
            <a:r>
              <a:rPr lang="en-US" sz="1200" dirty="0"/>
              <a:t>[2] </a:t>
            </a:r>
            <a:r>
              <a:rPr lang="en-US" sz="1200" dirty="0" err="1"/>
              <a:t>Kshetri</a:t>
            </a:r>
            <a:r>
              <a:rPr lang="en-US" sz="1200" dirty="0"/>
              <a:t>, Nir. “Cryptocurrencies: Transparency Versus Privacy [</a:t>
            </a:r>
            <a:r>
              <a:rPr lang="en-US" sz="1200" dirty="0" err="1"/>
              <a:t>Cybertrust</a:t>
            </a:r>
            <a:r>
              <a:rPr lang="en-US" sz="1200" dirty="0"/>
              <a:t>].” </a:t>
            </a:r>
            <a:r>
              <a:rPr lang="en-US" sz="1200" i="1" dirty="0"/>
              <a:t>Computer</a:t>
            </a:r>
            <a:r>
              <a:rPr lang="en-US" sz="1200" dirty="0"/>
              <a:t>, vol. 51, no. 11, 2018, pp. 99–111., doi:10.1109/mc.2018.2876182. </a:t>
            </a:r>
          </a:p>
          <a:p>
            <a:pPr marL="0" indent="0">
              <a:buNone/>
            </a:pPr>
            <a:r>
              <a:rPr lang="en-US" sz="1200" dirty="0"/>
              <a:t>[3] Henry, Ryan, et al. “Blockchain Access Privacy: Challenges and Directions.” </a:t>
            </a:r>
            <a:r>
              <a:rPr lang="en-US" sz="1200" i="1" dirty="0"/>
              <a:t>IEEE Security &amp; Privacy</a:t>
            </a:r>
            <a:r>
              <a:rPr lang="en-US" sz="1200" dirty="0"/>
              <a:t>, vol. 16, no. 4, 2018, pp. 38–45., doi:10.1109/msp.2018.3111245.</a:t>
            </a:r>
          </a:p>
          <a:p>
            <a:pPr marL="0" indent="0">
              <a:buNone/>
            </a:pPr>
            <a:r>
              <a:rPr lang="en-US" sz="1200" dirty="0"/>
              <a:t>[4] </a:t>
            </a:r>
            <a:r>
              <a:rPr lang="en-US" sz="1200" dirty="0" err="1"/>
              <a:t>Lipovsky</a:t>
            </a:r>
            <a:r>
              <a:rPr lang="en-US" sz="1200" dirty="0"/>
              <a:t>, William. “The Benefits Of Using Cryptocurrency.” </a:t>
            </a:r>
            <a:r>
              <a:rPr lang="en-US" sz="1200" i="1" dirty="0"/>
              <a:t>Nasdaq</a:t>
            </a:r>
            <a:r>
              <a:rPr lang="en-US" sz="1200" dirty="0"/>
              <a:t>, Due.com, 27 Feb. 2017, </a:t>
            </a:r>
            <a:r>
              <a:rPr lang="en-US" sz="1200" dirty="0">
                <a:hlinkClick r:id="rId3"/>
              </a:rPr>
              <a:t>https://www.nasdaq.com/articles/benefits-using-cryptocurrency-2017-02-27</a:t>
            </a:r>
            <a:r>
              <a:rPr lang="en-US" sz="1200" dirty="0"/>
              <a:t>. Accessed 9/26/19</a:t>
            </a:r>
          </a:p>
          <a:p>
            <a:pPr marL="0" indent="0">
              <a:buNone/>
            </a:pPr>
            <a:r>
              <a:rPr lang="en-US" sz="1200" dirty="0"/>
              <a:t>[5] </a:t>
            </a:r>
            <a:r>
              <a:rPr lang="en-US" sz="1200" dirty="0" err="1"/>
              <a:t>Milutinović</a:t>
            </a:r>
            <a:r>
              <a:rPr lang="en-US" sz="1200" dirty="0"/>
              <a:t>, </a:t>
            </a:r>
            <a:r>
              <a:rPr lang="en-US" sz="1200" dirty="0" err="1"/>
              <a:t>Monia</a:t>
            </a:r>
            <a:r>
              <a:rPr lang="en-US" sz="1200" dirty="0"/>
              <a:t>. "CRYPTOCURRENCY." </a:t>
            </a:r>
            <a:r>
              <a:rPr lang="en-US" sz="1200" i="1" dirty="0" err="1"/>
              <a:t>Ekonomika</a:t>
            </a:r>
            <a:r>
              <a:rPr lang="en-US" sz="1200" dirty="0"/>
              <a:t> 64.1 (2018): 105-22. </a:t>
            </a:r>
            <a:r>
              <a:rPr lang="en-US" sz="1200" i="1" dirty="0"/>
              <a:t>ProQuest. </a:t>
            </a:r>
            <a:r>
              <a:rPr lang="en-US" sz="1200" dirty="0"/>
              <a:t>Web. 26 Sep. 2019. </a:t>
            </a:r>
            <a:r>
              <a:rPr lang="en-US" sz="1200" dirty="0">
                <a:hlinkClick r:id="rId4"/>
              </a:rPr>
              <a:t>https://search.proquest.com/docview/2030180321?OpenUrlRefId=info:xri/sid:primo&amp;accountid=29120</a:t>
            </a:r>
            <a:endParaRPr lang="en-US" sz="1200"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Desveaux</a:t>
            </a:r>
          </a:p>
        </p:txBody>
      </p:sp>
    </p:spTree>
    <p:extLst>
      <p:ext uri="{BB962C8B-B14F-4D97-AF65-F5344CB8AC3E}">
        <p14:creationId xmlns:p14="http://schemas.microsoft.com/office/powerpoint/2010/main" val="2528232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Medical + AI</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err="1"/>
              <a:t>Yujia</a:t>
            </a:r>
            <a:r>
              <a:rPr lang="en-US" dirty="0"/>
              <a:t> </a:t>
            </a:r>
            <a:r>
              <a:rPr lang="en-US" dirty="0" err="1"/>
              <a:t>Qiu</a:t>
            </a:r>
            <a:endParaRPr lang="en-US" dirty="0"/>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241601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Aging</a:t>
            </a:r>
          </a:p>
        </p:txBody>
      </p:sp>
      <p:sp>
        <p:nvSpPr>
          <p:cNvPr id="3" name="Content Placeholder 2"/>
          <p:cNvSpPr>
            <a:spLocks noGrp="1"/>
          </p:cNvSpPr>
          <p:nvPr>
            <p:ph sz="half" idx="1"/>
          </p:nvPr>
        </p:nvSpPr>
        <p:spPr/>
        <p:txBody>
          <a:bodyPr/>
          <a:lstStyle/>
          <a:p>
            <a:r>
              <a:rPr lang="en" altLang="zh-CN" dirty="0"/>
              <a:t>In</a:t>
            </a:r>
            <a:r>
              <a:rPr lang="zh-CN" altLang="en-US" dirty="0"/>
              <a:t> </a:t>
            </a:r>
            <a:r>
              <a:rPr lang="en-US" altLang="zh-CN" dirty="0"/>
              <a:t>2016</a:t>
            </a:r>
            <a:r>
              <a:rPr lang="zh-CN" altLang="en-US" dirty="0"/>
              <a:t>， </a:t>
            </a:r>
            <a:r>
              <a:rPr lang="en-US" altLang="zh-CN" dirty="0"/>
              <a:t>“</a:t>
            </a:r>
            <a:r>
              <a:rPr lang="en" altLang="zh-CN" dirty="0"/>
              <a:t>8.5 percent of people worldwide (617 million) are aged 65 and over</a:t>
            </a:r>
            <a:r>
              <a:rPr lang="en-US" altLang="zh-CN" dirty="0"/>
              <a:t>”</a:t>
            </a:r>
            <a:r>
              <a:rPr lang="en" altLang="zh-CN" dirty="0"/>
              <a:t>[1]</a:t>
            </a:r>
          </a:p>
          <a:p>
            <a:pPr fontAlgn="base"/>
            <a:r>
              <a:rPr lang="en" altLang="zh-CN" dirty="0"/>
              <a:t>World Health Organization(WHO) is working on three areas with a direct impact on ageing:</a:t>
            </a:r>
          </a:p>
          <a:p>
            <a:pPr lvl="1" fontAlgn="base"/>
            <a:r>
              <a:rPr lang="en-US" altLang="zh-CN" dirty="0"/>
              <a:t>“</a:t>
            </a:r>
            <a:r>
              <a:rPr lang="en" altLang="zh-CN" dirty="0"/>
              <a:t>prevention of chronic disease;</a:t>
            </a:r>
          </a:p>
          <a:p>
            <a:pPr lvl="1" fontAlgn="base"/>
            <a:r>
              <a:rPr lang="en" altLang="zh-CN" dirty="0"/>
              <a:t>access to age-friendly primary health care;</a:t>
            </a:r>
          </a:p>
          <a:p>
            <a:pPr lvl="1" fontAlgn="base"/>
            <a:r>
              <a:rPr lang="en" altLang="zh-CN" dirty="0"/>
              <a:t>creation of age-friendly environments”.</a:t>
            </a:r>
            <a:r>
              <a:rPr lang="zh-CN" altLang="en-US" dirty="0"/>
              <a:t> </a:t>
            </a:r>
            <a:r>
              <a:rPr lang="en-US" altLang="zh-CN" dirty="0"/>
              <a:t>[2]</a:t>
            </a:r>
            <a:endParaRPr lang="en" altLang="zh-CN" dirty="0"/>
          </a:p>
          <a:p>
            <a:endParaRPr lang="en-US" dirty="0"/>
          </a:p>
        </p:txBody>
      </p:sp>
      <p:pic>
        <p:nvPicPr>
          <p:cNvPr id="10" name="内容占位符 9" descr="图片包含 游戏机&#10;&#10;描述已自动生成">
            <a:extLst>
              <a:ext uri="{FF2B5EF4-FFF2-40B4-BE49-F238E27FC236}">
                <a16:creationId xmlns:a16="http://schemas.microsoft.com/office/drawing/2014/main" id="{1E8D4B13-65A3-C344-8780-A7BAC91D48FD}"/>
              </a:ext>
            </a:extLst>
          </p:cNvPr>
          <p:cNvPicPr>
            <a:picLocks noGrp="1" noChangeAspect="1"/>
          </p:cNvPicPr>
          <p:nvPr>
            <p:ph sz="half" idx="2"/>
          </p:nvPr>
        </p:nvPicPr>
        <p:blipFill>
          <a:blip r:embed="rId3"/>
          <a:stretch>
            <a:fillRect/>
          </a:stretch>
        </p:blipFill>
        <p:spPr>
          <a:xfrm>
            <a:off x="4724400" y="1706783"/>
            <a:ext cx="3733800" cy="2644334"/>
          </a:xfrm>
          <a:ln>
            <a:solidFill>
              <a:schemeClr val="bg1"/>
            </a:solidFill>
          </a:ln>
        </p:spPr>
      </p:pic>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Yujia</a:t>
            </a:r>
            <a:r>
              <a:rPr lang="en-US" sz="1400" dirty="0">
                <a:solidFill>
                  <a:schemeClr val="tx1"/>
                </a:solidFill>
                <a:latin typeface="+mj-lt"/>
              </a:rPr>
              <a:t> </a:t>
            </a:r>
            <a:r>
              <a:rPr lang="en-US" sz="1400" dirty="0" err="1">
                <a:solidFill>
                  <a:schemeClr val="tx1"/>
                </a:solidFill>
                <a:latin typeface="+mj-lt"/>
              </a:rPr>
              <a:t>Qiu</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a:t>
            </a:r>
            <a:r>
              <a:rPr lang="en-US" sz="1200" dirty="0" err="1"/>
              <a:t>upload.wikimedia.org</a:t>
            </a:r>
            <a:r>
              <a:rPr lang="en-US" sz="1200" dirty="0"/>
              <a:t>/</a:t>
            </a:r>
            <a:r>
              <a:rPr lang="en-US" sz="1200" dirty="0" err="1"/>
              <a:t>wikipedia</a:t>
            </a:r>
            <a:r>
              <a:rPr lang="en-US" sz="1200" dirty="0"/>
              <a:t>/commons/e/e3/Percentage_of_the_World_Population_Over_65_-_1950-2050.png</a:t>
            </a:r>
            <a:endParaRPr lang="en-US" sz="1200" dirty="0">
              <a:solidFill>
                <a:schemeClr val="tx1"/>
              </a:solidFill>
            </a:endParaRPr>
          </a:p>
        </p:txBody>
      </p:sp>
    </p:spTree>
    <p:extLst>
      <p:ext uri="{BB962C8B-B14F-4D97-AF65-F5344CB8AC3E}">
        <p14:creationId xmlns:p14="http://schemas.microsoft.com/office/powerpoint/2010/main" val="580513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ratio between Doctor and patient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Yujia</a:t>
            </a:r>
            <a:r>
              <a:rPr lang="en-US" sz="1400" dirty="0">
                <a:solidFill>
                  <a:schemeClr val="tx1"/>
                </a:solidFill>
                <a:latin typeface="+mj-lt"/>
              </a:rPr>
              <a:t> </a:t>
            </a:r>
            <a:r>
              <a:rPr lang="en-US" sz="1400" dirty="0" err="1">
                <a:solidFill>
                  <a:schemeClr val="tx1"/>
                </a:solidFill>
                <a:latin typeface="+mj-lt"/>
              </a:rPr>
              <a:t>Qiu</a:t>
            </a:r>
            <a:endParaRPr lang="en-US" sz="1400" dirty="0">
              <a:solidFill>
                <a:schemeClr val="tx1"/>
              </a:solidFill>
              <a:latin typeface="+mj-lt"/>
            </a:endParaRPr>
          </a:p>
        </p:txBody>
      </p:sp>
      <p:sp>
        <p:nvSpPr>
          <p:cNvPr id="8" name="TextBox 7"/>
          <p:cNvSpPr txBox="1"/>
          <p:nvPr/>
        </p:nvSpPr>
        <p:spPr>
          <a:xfrm>
            <a:off x="-1" y="4346180"/>
            <a:ext cx="9144000" cy="461665"/>
          </a:xfrm>
          <a:prstGeom prst="rect">
            <a:avLst/>
          </a:prstGeom>
          <a:noFill/>
        </p:spPr>
        <p:txBody>
          <a:bodyPr wrap="square" rtlCol="0">
            <a:spAutoFit/>
          </a:bodyPr>
          <a:lstStyle/>
          <a:p>
            <a:r>
              <a:rPr lang="en" altLang="zh-CN" sz="1200" dirty="0">
                <a:latin typeface="Times New Roman" panose="02020603050405020304" pitchFamily="18" charset="0"/>
                <a:cs typeface="Times New Roman" panose="02020603050405020304" pitchFamily="18" charset="0"/>
              </a:rPr>
              <a:t>https://</a:t>
            </a:r>
            <a:r>
              <a:rPr lang="en" altLang="zh-CN" sz="1200" dirty="0" err="1">
                <a:latin typeface="Times New Roman" panose="02020603050405020304" pitchFamily="18" charset="0"/>
                <a:cs typeface="Times New Roman" panose="02020603050405020304" pitchFamily="18" charset="0"/>
              </a:rPr>
              <a:t>bigthink-img.rbl.ms</a:t>
            </a:r>
            <a:r>
              <a:rPr lang="en" altLang="zh-CN" sz="1200" dirty="0">
                <a:latin typeface="Times New Roman" panose="02020603050405020304" pitchFamily="18" charset="0"/>
                <a:cs typeface="Times New Roman" panose="02020603050405020304" pitchFamily="18" charset="0"/>
              </a:rPr>
              <a:t>/</a:t>
            </a:r>
            <a:r>
              <a:rPr lang="en" altLang="zh-CN" sz="1200" dirty="0" err="1">
                <a:latin typeface="Times New Roman" panose="02020603050405020304" pitchFamily="18" charset="0"/>
                <a:cs typeface="Times New Roman" panose="02020603050405020304" pitchFamily="18" charset="0"/>
              </a:rPr>
              <a:t>simage</a:t>
            </a:r>
            <a:r>
              <a:rPr lang="en" altLang="zh-CN" sz="1200" dirty="0">
                <a:latin typeface="Times New Roman" panose="02020603050405020304" pitchFamily="18" charset="0"/>
                <a:cs typeface="Times New Roman" panose="02020603050405020304" pitchFamily="18" charset="0"/>
              </a:rPr>
              <a:t>/https%3A%2F%2Fassets.rbl.ms%2F18578278%2F980x.jpg/2000%2C2000/TRVM0vX0GGx%2BFjI3/</a:t>
            </a:r>
            <a:r>
              <a:rPr lang="en" altLang="zh-CN" sz="1200" dirty="0" err="1">
                <a:latin typeface="Times New Roman" panose="02020603050405020304" pitchFamily="18" charset="0"/>
                <a:cs typeface="Times New Roman" panose="02020603050405020304" pitchFamily="18" charset="0"/>
              </a:rPr>
              <a:t>img.jpg</a:t>
            </a:r>
            <a:endParaRPr lang="en-US" sz="1200" dirty="0">
              <a:solidFill>
                <a:schemeClr val="tx1"/>
              </a:solidFill>
              <a:latin typeface="Times New Roman" panose="02020603050405020304" pitchFamily="18" charset="0"/>
              <a:cs typeface="Times New Roman" panose="02020603050405020304" pitchFamily="18" charset="0"/>
            </a:endParaRPr>
          </a:p>
        </p:txBody>
      </p:sp>
      <p:pic>
        <p:nvPicPr>
          <p:cNvPr id="13" name="图片 12">
            <a:extLst>
              <a:ext uri="{FF2B5EF4-FFF2-40B4-BE49-F238E27FC236}">
                <a16:creationId xmlns:a16="http://schemas.microsoft.com/office/drawing/2014/main" id="{8A4E1CF1-B027-6C46-8F11-42842FF64483}"/>
              </a:ext>
            </a:extLst>
          </p:cNvPr>
          <p:cNvPicPr>
            <a:picLocks noChangeAspect="1"/>
          </p:cNvPicPr>
          <p:nvPr/>
        </p:nvPicPr>
        <p:blipFill>
          <a:blip r:embed="rId3"/>
          <a:stretch>
            <a:fillRect/>
          </a:stretch>
        </p:blipFill>
        <p:spPr>
          <a:xfrm>
            <a:off x="1936376" y="1210651"/>
            <a:ext cx="5271247" cy="2952717"/>
          </a:xfrm>
          <a:prstGeom prst="rect">
            <a:avLst/>
          </a:prstGeom>
        </p:spPr>
      </p:pic>
    </p:spTree>
    <p:extLst>
      <p:ext uri="{BB962C8B-B14F-4D97-AF65-F5344CB8AC3E}">
        <p14:creationId xmlns:p14="http://schemas.microsoft.com/office/powerpoint/2010/main" val="1698925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 AI</a:t>
            </a:r>
          </a:p>
        </p:txBody>
      </p:sp>
      <p:sp>
        <p:nvSpPr>
          <p:cNvPr id="3" name="Content Placeholder 2"/>
          <p:cNvSpPr>
            <a:spLocks noGrp="1"/>
          </p:cNvSpPr>
          <p:nvPr>
            <p:ph sz="half" idx="1"/>
          </p:nvPr>
        </p:nvSpPr>
        <p:spPr>
          <a:xfrm>
            <a:off x="685800" y="1352551"/>
            <a:ext cx="2285348" cy="3352800"/>
          </a:xfrm>
        </p:spPr>
        <p:txBody>
          <a:bodyPr>
            <a:normAutofit fontScale="92500" lnSpcReduction="10000"/>
          </a:bodyPr>
          <a:lstStyle/>
          <a:p>
            <a:pPr marL="0" indent="0">
              <a:buNone/>
            </a:pPr>
            <a:r>
              <a:rPr lang="en" altLang="zh-CN" dirty="0"/>
              <a:t>“In the fall of 2018, researchers at Seoul National University Hospital and College of Medicine developed an AI algorithm called </a:t>
            </a:r>
            <a:r>
              <a:rPr lang="en" altLang="zh-CN" dirty="0">
                <a:hlinkClick r:id="rId3"/>
              </a:rPr>
              <a:t>DLAD</a:t>
            </a:r>
            <a:r>
              <a:rPr lang="en" altLang="zh-CN" dirty="0"/>
              <a:t> (Deep Learning based Automatic Detection) to analyze chest radiographs and detect abnormal cell growth, such as potential cancers. “[3]</a:t>
            </a: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Yujia</a:t>
            </a:r>
            <a:r>
              <a:rPr lang="en-US" sz="1400" dirty="0">
                <a:solidFill>
                  <a:schemeClr val="tx1"/>
                </a:solidFill>
                <a:latin typeface="+mj-lt"/>
              </a:rPr>
              <a:t> </a:t>
            </a:r>
            <a:r>
              <a:rPr lang="en-US" sz="1400" dirty="0" err="1">
                <a:solidFill>
                  <a:schemeClr val="tx1"/>
                </a:solidFill>
                <a:latin typeface="+mj-lt"/>
              </a:rPr>
              <a:t>Qiu</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a:t>
            </a:r>
            <a:r>
              <a:rPr lang="en-US" sz="1200" dirty="0" err="1"/>
              <a:t>upload.wikimedia.org</a:t>
            </a:r>
            <a:r>
              <a:rPr lang="en-US" sz="1200" dirty="0"/>
              <a:t>/</a:t>
            </a:r>
            <a:r>
              <a:rPr lang="en-US" sz="1200" dirty="0" err="1"/>
              <a:t>wikipedia</a:t>
            </a:r>
            <a:r>
              <a:rPr lang="en-US" sz="1200" dirty="0"/>
              <a:t>/commons/e/e3/Percentage_of_the_World_Population_Over_65_-_1950-2050.png</a:t>
            </a:r>
            <a:endParaRPr lang="en-US" sz="1200" dirty="0">
              <a:solidFill>
                <a:schemeClr val="tx1"/>
              </a:solidFill>
            </a:endParaRPr>
          </a:p>
        </p:txBody>
      </p:sp>
      <p:pic>
        <p:nvPicPr>
          <p:cNvPr id="12" name="图片 11">
            <a:extLst>
              <a:ext uri="{FF2B5EF4-FFF2-40B4-BE49-F238E27FC236}">
                <a16:creationId xmlns:a16="http://schemas.microsoft.com/office/drawing/2014/main" id="{B3B5B303-3711-B743-A698-EFE8DFC5DF67}"/>
              </a:ext>
            </a:extLst>
          </p:cNvPr>
          <p:cNvPicPr>
            <a:picLocks noChangeAspect="1"/>
          </p:cNvPicPr>
          <p:nvPr/>
        </p:nvPicPr>
        <p:blipFill>
          <a:blip r:embed="rId4"/>
          <a:stretch>
            <a:fillRect/>
          </a:stretch>
        </p:blipFill>
        <p:spPr>
          <a:xfrm>
            <a:off x="2971148" y="1373053"/>
            <a:ext cx="5925030" cy="2267914"/>
          </a:xfrm>
          <a:prstGeom prst="rect">
            <a:avLst/>
          </a:prstGeom>
        </p:spPr>
      </p:pic>
    </p:spTree>
    <p:extLst>
      <p:ext uri="{BB962C8B-B14F-4D97-AF65-F5344CB8AC3E}">
        <p14:creationId xmlns:p14="http://schemas.microsoft.com/office/powerpoint/2010/main" val="2488965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 AI</a:t>
            </a:r>
          </a:p>
        </p:txBody>
      </p:sp>
      <p:sp>
        <p:nvSpPr>
          <p:cNvPr id="3" name="Content Placeholder 2"/>
          <p:cNvSpPr>
            <a:spLocks noGrp="1"/>
          </p:cNvSpPr>
          <p:nvPr>
            <p:ph sz="half" idx="1"/>
          </p:nvPr>
        </p:nvSpPr>
        <p:spPr>
          <a:xfrm>
            <a:off x="685799" y="1352551"/>
            <a:ext cx="3256109" cy="3352800"/>
          </a:xfrm>
        </p:spPr>
        <p:txBody>
          <a:bodyPr>
            <a:normAutofit lnSpcReduction="10000"/>
          </a:bodyPr>
          <a:lstStyle/>
          <a:p>
            <a:pPr fontAlgn="base"/>
            <a:r>
              <a:rPr lang="en" altLang="zh-CN" sz="1700" dirty="0">
                <a:cs typeface="Times New Roman" panose="02020603050405020304" pitchFamily="18" charset="0"/>
              </a:rPr>
              <a:t>“Microsoft Develops AI to Help Cancer Doctors Find the Right Treatments”[4]</a:t>
            </a:r>
          </a:p>
          <a:p>
            <a:pPr fontAlgn="base"/>
            <a:r>
              <a:rPr lang="en" altLang="zh-CN" dirty="0"/>
              <a:t>“Some of Watson's other features are based in problem solving across many different careers. A demonstration showed how quickly Watson is able to diagnose illnesses, and provided a real life case that took doctors and nurses six days to diagnose.”[5]</a:t>
            </a:r>
            <a:endParaRPr lang="en" altLang="zh-CN" sz="1700" dirty="0">
              <a:cs typeface="Times New Roman" panose="02020603050405020304" pitchFamily="18" charset="0"/>
            </a:endParaRP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Yujia</a:t>
            </a:r>
            <a:r>
              <a:rPr lang="en-US" sz="1400" dirty="0">
                <a:solidFill>
                  <a:schemeClr val="tx1"/>
                </a:solidFill>
                <a:latin typeface="+mj-lt"/>
              </a:rPr>
              <a:t> </a:t>
            </a:r>
            <a:r>
              <a:rPr lang="en-US" sz="1400" dirty="0" err="1">
                <a:solidFill>
                  <a:schemeClr val="tx1"/>
                </a:solidFill>
                <a:latin typeface="+mj-lt"/>
              </a:rPr>
              <a:t>Qiu</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a:t>
            </a:r>
            <a:r>
              <a:rPr lang="en-US" sz="1200" dirty="0" err="1"/>
              <a:t>akm</a:t>
            </a:r>
            <a:r>
              <a:rPr lang="en-US" sz="1200" dirty="0"/>
              <a:t>-</a:t>
            </a:r>
            <a:r>
              <a:rPr lang="en-US" sz="1200" dirty="0" err="1"/>
              <a:t>img</a:t>
            </a:r>
            <a:r>
              <a:rPr lang="en-US" sz="1200" dirty="0"/>
              <a:t>-a-</a:t>
            </a:r>
            <a:r>
              <a:rPr lang="en-US" sz="1200" dirty="0" err="1"/>
              <a:t>in.tosshub.com</a:t>
            </a:r>
            <a:r>
              <a:rPr lang="en-US" sz="1200" dirty="0"/>
              <a:t>/</a:t>
            </a:r>
            <a:r>
              <a:rPr lang="en-US" sz="1200" dirty="0" err="1"/>
              <a:t>indiatoday</a:t>
            </a:r>
            <a:r>
              <a:rPr lang="en-US" sz="1200" dirty="0"/>
              <a:t>/images/story/201811/ai_healthcare.jpeg?nPb5_BqhtEaH_TR9IOEl5ON8RIaWghJ2</a:t>
            </a:r>
            <a:endParaRPr lang="en-US" sz="1200" dirty="0">
              <a:solidFill>
                <a:schemeClr val="tx1"/>
              </a:solidFill>
            </a:endParaRPr>
          </a:p>
        </p:txBody>
      </p:sp>
      <p:pic>
        <p:nvPicPr>
          <p:cNvPr id="13" name="内容占位符 12" descr="图片包含 游戏机, 涂鸦&#10;&#10;描述已自动生成">
            <a:extLst>
              <a:ext uri="{FF2B5EF4-FFF2-40B4-BE49-F238E27FC236}">
                <a16:creationId xmlns:a16="http://schemas.microsoft.com/office/drawing/2014/main" id="{54754B34-03D8-654E-947A-BEABE42E23E6}"/>
              </a:ext>
            </a:extLst>
          </p:cNvPr>
          <p:cNvPicPr>
            <a:picLocks noGrp="1" noChangeAspect="1"/>
          </p:cNvPicPr>
          <p:nvPr>
            <p:ph sz="half" idx="2"/>
          </p:nvPr>
        </p:nvPicPr>
        <p:blipFill>
          <a:blip r:embed="rId3"/>
          <a:stretch>
            <a:fillRect/>
          </a:stretch>
        </p:blipFill>
        <p:spPr>
          <a:xfrm>
            <a:off x="4724400" y="1981546"/>
            <a:ext cx="3733800" cy="2094807"/>
          </a:xfrm>
        </p:spPr>
      </p:pic>
    </p:spTree>
    <p:extLst>
      <p:ext uri="{BB962C8B-B14F-4D97-AF65-F5344CB8AC3E}">
        <p14:creationId xmlns:p14="http://schemas.microsoft.com/office/powerpoint/2010/main" val="178500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Yujia</a:t>
            </a:r>
            <a:r>
              <a:rPr lang="en-US" sz="1400" dirty="0">
                <a:solidFill>
                  <a:schemeClr val="tx1"/>
                </a:solidFill>
                <a:latin typeface="+mj-lt"/>
              </a:rPr>
              <a:t> </a:t>
            </a:r>
            <a:r>
              <a:rPr lang="en-US" sz="1400" dirty="0" err="1">
                <a:solidFill>
                  <a:schemeClr val="tx1"/>
                </a:solidFill>
                <a:latin typeface="+mj-lt"/>
              </a:rPr>
              <a:t>Qiu</a:t>
            </a:r>
            <a:endParaRPr lang="en-US" sz="1400" dirty="0">
              <a:solidFill>
                <a:schemeClr val="tx1"/>
              </a:solidFill>
              <a:latin typeface="+mj-lt"/>
            </a:endParaRPr>
          </a:p>
        </p:txBody>
      </p:sp>
      <p:sp>
        <p:nvSpPr>
          <p:cNvPr id="2" name="文本框 1">
            <a:extLst>
              <a:ext uri="{FF2B5EF4-FFF2-40B4-BE49-F238E27FC236}">
                <a16:creationId xmlns:a16="http://schemas.microsoft.com/office/drawing/2014/main" id="{D38D3B9F-9E5B-5A42-902F-58D45F064FCB}"/>
              </a:ext>
            </a:extLst>
          </p:cNvPr>
          <p:cNvSpPr txBox="1"/>
          <p:nvPr/>
        </p:nvSpPr>
        <p:spPr>
          <a:xfrm>
            <a:off x="1751959" y="2571750"/>
            <a:ext cx="5640081" cy="480131"/>
          </a:xfrm>
          <a:prstGeom prst="rect">
            <a:avLst/>
          </a:prstGeom>
          <a:noFill/>
        </p:spPr>
        <p:txBody>
          <a:bodyPr wrap="square" rtlCol="0">
            <a:spAutoFit/>
          </a:bodyPr>
          <a:lstStyle/>
          <a:p>
            <a:pPr algn="ctr">
              <a:lnSpc>
                <a:spcPct val="90000"/>
              </a:lnSpc>
            </a:pPr>
            <a:r>
              <a:rPr kumimoji="1" lang="en-US" altLang="zh-CN" sz="2800" dirty="0"/>
              <a:t>Thank You</a:t>
            </a:r>
            <a:endParaRPr kumimoji="1" lang="zh-CN" altLang="en-US" sz="2800" dirty="0"/>
          </a:p>
        </p:txBody>
      </p:sp>
    </p:spTree>
    <p:extLst>
      <p:ext uri="{BB962C8B-B14F-4D97-AF65-F5344CB8AC3E}">
        <p14:creationId xmlns:p14="http://schemas.microsoft.com/office/powerpoint/2010/main" val="3476293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0000" lnSpcReduction="20000"/>
          </a:bodyPr>
          <a:lstStyle/>
          <a:p>
            <a:pPr marL="457200" indent="-457200">
              <a:buFont typeface="+mj-lt"/>
              <a:buAutoNum type="arabicPeriod"/>
            </a:pPr>
            <a:r>
              <a:rPr lang="en" altLang="zh-CN" dirty="0" err="1"/>
              <a:t>Cire</a:t>
            </a:r>
            <a:r>
              <a:rPr lang="en" altLang="zh-CN" dirty="0"/>
              <a:t>, B. (2016, March 28). World's older population grows dramatically. Retrieved from </a:t>
            </a:r>
            <a:r>
              <a:rPr lang="en" altLang="zh-CN" dirty="0">
                <a:hlinkClick r:id="rId2"/>
              </a:rPr>
              <a:t>https://www.nih.gov/news-events/news-releases/worlds-older-population-grows-dramatically</a:t>
            </a:r>
            <a:endParaRPr lang="en" altLang="zh-CN" dirty="0"/>
          </a:p>
          <a:p>
            <a:pPr marL="457200" indent="-457200">
              <a:buFont typeface="+mj-lt"/>
              <a:buAutoNum type="arabicPeriod"/>
            </a:pPr>
            <a:r>
              <a:rPr lang="en" altLang="zh-CN" dirty="0"/>
              <a:t>Population ageing. (2010, November 30). Retrieved from </a:t>
            </a:r>
            <a:r>
              <a:rPr lang="en" altLang="zh-CN" dirty="0">
                <a:hlinkClick r:id="rId3"/>
              </a:rPr>
              <a:t>https://www.who.int/features/qa/72/en/</a:t>
            </a:r>
            <a:endParaRPr lang="en" altLang="zh-CN" dirty="0"/>
          </a:p>
          <a:p>
            <a:pPr marL="457200" indent="-457200">
              <a:buFont typeface="+mj-lt"/>
              <a:buAutoNum type="arabicPeriod"/>
            </a:pPr>
            <a:r>
              <a:rPr lang="en" altLang="zh-CN" dirty="0"/>
              <a:t>Greenfield, D. (2019, June 19). Artificial Intelligence in Medicine: Applications, implications, and limitations. Retrieved from </a:t>
            </a:r>
            <a:r>
              <a:rPr lang="en" altLang="zh-CN" dirty="0">
                <a:hlinkClick r:id="rId4"/>
              </a:rPr>
              <a:t>http://sitn.hms.harvard.edu/flash/2019/artificial-intelligence-in-medicine-applications-implications-and-limitations/</a:t>
            </a:r>
            <a:endParaRPr lang="en" altLang="zh-CN" dirty="0"/>
          </a:p>
          <a:p>
            <a:pPr marL="457200" indent="-457200">
              <a:buFont typeface="+mj-lt"/>
              <a:buAutoNum type="arabicPeriod"/>
            </a:pPr>
            <a:r>
              <a:rPr lang="en" altLang="zh-CN" dirty="0"/>
              <a:t>Bass, D. (2016, September 20). Microsoft Develops AI to Help Cancer Doctors Find the Right Treatments. Retrieved from https://</a:t>
            </a:r>
            <a:r>
              <a:rPr lang="en" altLang="zh-CN" dirty="0" err="1"/>
              <a:t>www.bloomberg.com</a:t>
            </a:r>
            <a:r>
              <a:rPr lang="en" altLang="zh-CN" dirty="0"/>
              <a:t>/news/articles/2016-09-20/microsoft-develops-ai-to-help-cancer-doctors-find-the-right-treatments</a:t>
            </a:r>
          </a:p>
          <a:p>
            <a:pPr marL="457200" indent="-457200">
              <a:buFont typeface="+mj-lt"/>
              <a:buAutoNum type="arabicPeriod"/>
            </a:pPr>
            <a:r>
              <a:rPr lang="en" altLang="zh-CN" dirty="0"/>
              <a:t>Lorenzetti, L. (2019, June 27). Here's How IBM Watson Health Is Transforming the Health Care Industry. Retrieved from https://</a:t>
            </a:r>
            <a:r>
              <a:rPr lang="en" altLang="zh-CN" dirty="0" err="1"/>
              <a:t>fortune.com</a:t>
            </a:r>
            <a:r>
              <a:rPr lang="en" altLang="zh-CN" dirty="0"/>
              <a:t>/longform/</a:t>
            </a:r>
            <a:r>
              <a:rPr lang="en" altLang="zh-CN" dirty="0" err="1"/>
              <a:t>ibm</a:t>
            </a:r>
            <a:r>
              <a:rPr lang="en" altLang="zh-CN" dirty="0"/>
              <a:t>-</a:t>
            </a:r>
            <a:r>
              <a:rPr lang="en" altLang="zh-CN" dirty="0" err="1"/>
              <a:t>watson</a:t>
            </a:r>
            <a:r>
              <a:rPr lang="en" altLang="zh-CN" dirty="0"/>
              <a:t>-health-business-strategy/</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solidFill>
                  <a:schemeClr val="tx1"/>
                </a:solidFill>
                <a:latin typeface="+mj-lt"/>
              </a:rPr>
              <a:t>Yujia</a:t>
            </a:r>
            <a:r>
              <a:rPr lang="en-US" sz="1400" dirty="0">
                <a:solidFill>
                  <a:schemeClr val="tx1"/>
                </a:solidFill>
                <a:latin typeface="+mj-lt"/>
              </a:rPr>
              <a:t> </a:t>
            </a:r>
            <a:r>
              <a:rPr lang="en-US" sz="1400" dirty="0" err="1">
                <a:solidFill>
                  <a:schemeClr val="tx1"/>
                </a:solidFill>
                <a:latin typeface="+mj-lt"/>
              </a:rPr>
              <a:t>Qiu</a:t>
            </a:r>
            <a:endParaRPr lang="en-US" sz="1400" dirty="0">
              <a:solidFill>
                <a:schemeClr val="tx1"/>
              </a:solidFill>
              <a:latin typeface="+mj-lt"/>
            </a:endParaRPr>
          </a:p>
        </p:txBody>
      </p:sp>
    </p:spTree>
    <p:extLst>
      <p:ext uri="{BB962C8B-B14F-4D97-AF65-F5344CB8AC3E}">
        <p14:creationId xmlns:p14="http://schemas.microsoft.com/office/powerpoint/2010/main" val="1340348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Did My Job So Well I Lost It </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Wyatt Bahm</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227014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automated future</a:t>
            </a:r>
          </a:p>
        </p:txBody>
      </p:sp>
      <p:sp>
        <p:nvSpPr>
          <p:cNvPr id="3" name="Content Placeholder 2"/>
          <p:cNvSpPr>
            <a:spLocks noGrp="1"/>
          </p:cNvSpPr>
          <p:nvPr>
            <p:ph sz="half" idx="1"/>
          </p:nvPr>
        </p:nvSpPr>
        <p:spPr/>
        <p:txBody>
          <a:bodyPr/>
          <a:lstStyle/>
          <a:p>
            <a:r>
              <a:rPr lang="en-US" dirty="0"/>
              <a:t>About 47% of US employment is at risk of computerization [2]</a:t>
            </a:r>
          </a:p>
          <a:p>
            <a:pPr lvl="1"/>
            <a:r>
              <a:rPr lang="en-US" dirty="0"/>
              <a:t>Estimates for the EU range from mid 40s to over 60% [1]</a:t>
            </a:r>
          </a:p>
          <a:p>
            <a:r>
              <a:rPr lang="en-US" dirty="0"/>
              <a:t>Other jobs will evolve as workers are freed up from modern jobs</a:t>
            </a:r>
          </a:p>
          <a:p>
            <a:pPr lvl="1"/>
            <a:r>
              <a:rPr lang="en-US" dirty="0"/>
              <a:t>No way of knowing how many or what jobs will be created [2,3]</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Wyatt Bahm</a:t>
            </a:r>
          </a:p>
        </p:txBody>
      </p:sp>
      <p:sp>
        <p:nvSpPr>
          <p:cNvPr id="8" name="TextBox 7"/>
          <p:cNvSpPr txBox="1"/>
          <p:nvPr/>
        </p:nvSpPr>
        <p:spPr>
          <a:xfrm>
            <a:off x="0" y="4572197"/>
            <a:ext cx="9144000" cy="276999"/>
          </a:xfrm>
          <a:prstGeom prst="rect">
            <a:avLst/>
          </a:prstGeom>
          <a:noFill/>
        </p:spPr>
        <p:txBody>
          <a:bodyPr wrap="square" rtlCol="0">
            <a:spAutoFit/>
          </a:bodyPr>
          <a:lstStyle/>
          <a:p>
            <a:pPr algn="r"/>
            <a:r>
              <a:rPr lang="en-US" sz="1200" dirty="0">
                <a:solidFill>
                  <a:schemeClr val="tx1"/>
                </a:solidFill>
              </a:rPr>
              <a:t>[2]</a:t>
            </a:r>
          </a:p>
        </p:txBody>
      </p:sp>
      <p:pic>
        <p:nvPicPr>
          <p:cNvPr id="13" name="Picture 12">
            <a:extLst>
              <a:ext uri="{FF2B5EF4-FFF2-40B4-BE49-F238E27FC236}">
                <a16:creationId xmlns:a16="http://schemas.microsoft.com/office/drawing/2014/main" id="{6E011D4B-D1A3-4752-9903-443CC5597EE6}"/>
              </a:ext>
            </a:extLst>
          </p:cNvPr>
          <p:cNvPicPr>
            <a:picLocks noChangeAspect="1"/>
          </p:cNvPicPr>
          <p:nvPr/>
        </p:nvPicPr>
        <p:blipFill>
          <a:blip r:embed="rId3"/>
          <a:stretch>
            <a:fillRect/>
          </a:stretch>
        </p:blipFill>
        <p:spPr>
          <a:xfrm>
            <a:off x="4384718" y="950432"/>
            <a:ext cx="4471793" cy="4046763"/>
          </a:xfrm>
          <a:prstGeom prst="rect">
            <a:avLst/>
          </a:prstGeom>
        </p:spPr>
      </p:pic>
    </p:spTree>
    <p:extLst>
      <p:ext uri="{BB962C8B-B14F-4D97-AF65-F5344CB8AC3E}">
        <p14:creationId xmlns:p14="http://schemas.microsoft.com/office/powerpoint/2010/main" val="3445498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basic income</a:t>
            </a:r>
          </a:p>
        </p:txBody>
      </p:sp>
      <p:sp>
        <p:nvSpPr>
          <p:cNvPr id="3" name="Content Placeholder 2"/>
          <p:cNvSpPr>
            <a:spLocks noGrp="1"/>
          </p:cNvSpPr>
          <p:nvPr>
            <p:ph sz="half" idx="1"/>
          </p:nvPr>
        </p:nvSpPr>
        <p:spPr/>
        <p:txBody>
          <a:bodyPr/>
          <a:lstStyle/>
          <a:p>
            <a:r>
              <a:rPr lang="en-US" dirty="0"/>
              <a:t>Thomas More’s Utopia, Thomas Paine and the earth as common property [8,11]</a:t>
            </a:r>
          </a:p>
          <a:p>
            <a:r>
              <a:rPr lang="en-US" dirty="0"/>
              <a:t>A program where everyone receives money without any stipulations or requirements [4]</a:t>
            </a:r>
          </a:p>
          <a:p>
            <a:r>
              <a:rPr lang="en-US" dirty="0"/>
              <a:t>The money may come from the government or private entities [4]</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Wyatt Bahm</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https://www.britannica.com/biography/Thomas-Paine</a:t>
            </a:r>
            <a:endParaRPr lang="en-US" sz="1200" dirty="0">
              <a:solidFill>
                <a:schemeClr val="tx1"/>
              </a:solidFill>
            </a:endParaRPr>
          </a:p>
        </p:txBody>
      </p:sp>
      <p:pic>
        <p:nvPicPr>
          <p:cNvPr id="10" name="Picture 9">
            <a:extLst>
              <a:ext uri="{FF2B5EF4-FFF2-40B4-BE49-F238E27FC236}">
                <a16:creationId xmlns:a16="http://schemas.microsoft.com/office/drawing/2014/main" id="{0BDA980D-B6EA-4BDD-8619-2B3DFFE35FD7}"/>
              </a:ext>
            </a:extLst>
          </p:cNvPr>
          <p:cNvPicPr>
            <a:picLocks noChangeAspect="1"/>
          </p:cNvPicPr>
          <p:nvPr/>
        </p:nvPicPr>
        <p:blipFill>
          <a:blip r:embed="rId3"/>
          <a:stretch>
            <a:fillRect/>
          </a:stretch>
        </p:blipFill>
        <p:spPr>
          <a:xfrm>
            <a:off x="5402066" y="950433"/>
            <a:ext cx="2890095" cy="3684583"/>
          </a:xfrm>
          <a:prstGeom prst="rect">
            <a:avLst/>
          </a:prstGeom>
        </p:spPr>
      </p:pic>
      <p:sp>
        <p:nvSpPr>
          <p:cNvPr id="11" name="Content Placeholder 10">
            <a:extLst>
              <a:ext uri="{FF2B5EF4-FFF2-40B4-BE49-F238E27FC236}">
                <a16:creationId xmlns:a16="http://schemas.microsoft.com/office/drawing/2014/main" id="{BE9694A7-72D1-4F52-8C88-D40E024F08F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162618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basic income</a:t>
            </a:r>
          </a:p>
        </p:txBody>
      </p:sp>
      <p:sp>
        <p:nvSpPr>
          <p:cNvPr id="3" name="Content Placeholder 2"/>
          <p:cNvSpPr>
            <a:spLocks noGrp="1"/>
          </p:cNvSpPr>
          <p:nvPr>
            <p:ph sz="half" idx="1"/>
          </p:nvPr>
        </p:nvSpPr>
        <p:spPr/>
        <p:txBody>
          <a:bodyPr/>
          <a:lstStyle/>
          <a:p>
            <a:r>
              <a:rPr lang="en-US" dirty="0"/>
              <a:t>Tests have been run in Finland, Scotland, Ontario, and The Netherlands [5]</a:t>
            </a:r>
          </a:p>
          <a:p>
            <a:r>
              <a:rPr lang="en-US" dirty="0"/>
              <a:t>Based on the idea that with increased automation will come increased resources and lower cost of living [6]</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Wyatt Bahm</a:t>
            </a:r>
          </a:p>
        </p:txBody>
      </p:sp>
      <p:sp>
        <p:nvSpPr>
          <p:cNvPr id="8" name="TextBox 7"/>
          <p:cNvSpPr txBox="1"/>
          <p:nvPr/>
        </p:nvSpPr>
        <p:spPr>
          <a:xfrm>
            <a:off x="8445456" y="3227236"/>
            <a:ext cx="508045" cy="276999"/>
          </a:xfrm>
          <a:prstGeom prst="rect">
            <a:avLst/>
          </a:prstGeom>
          <a:noFill/>
        </p:spPr>
        <p:txBody>
          <a:bodyPr wrap="square" rtlCol="0">
            <a:spAutoFit/>
          </a:bodyPr>
          <a:lstStyle/>
          <a:p>
            <a:pPr algn="r"/>
            <a:r>
              <a:rPr lang="en-US" sz="1200" dirty="0">
                <a:solidFill>
                  <a:schemeClr val="tx1"/>
                </a:solidFill>
              </a:rPr>
              <a:t>[12]</a:t>
            </a:r>
          </a:p>
        </p:txBody>
      </p:sp>
      <p:pic>
        <p:nvPicPr>
          <p:cNvPr id="10" name="Picture 9">
            <a:extLst>
              <a:ext uri="{FF2B5EF4-FFF2-40B4-BE49-F238E27FC236}">
                <a16:creationId xmlns:a16="http://schemas.microsoft.com/office/drawing/2014/main" id="{74FC15C9-1FCD-4881-AD7D-B79974956642}"/>
              </a:ext>
            </a:extLst>
          </p:cNvPr>
          <p:cNvPicPr>
            <a:picLocks noChangeAspect="1"/>
          </p:cNvPicPr>
          <p:nvPr/>
        </p:nvPicPr>
        <p:blipFill rotWithShape="1">
          <a:blip r:embed="rId3"/>
          <a:srcRect b="55302"/>
          <a:stretch/>
        </p:blipFill>
        <p:spPr>
          <a:xfrm>
            <a:off x="4165033" y="1599356"/>
            <a:ext cx="4724403" cy="1944788"/>
          </a:xfrm>
          <a:prstGeom prst="rect">
            <a:avLst/>
          </a:prstGeom>
        </p:spPr>
      </p:pic>
      <p:sp>
        <p:nvSpPr>
          <p:cNvPr id="11" name="Content Placeholder 10">
            <a:extLst>
              <a:ext uri="{FF2B5EF4-FFF2-40B4-BE49-F238E27FC236}">
                <a16:creationId xmlns:a16="http://schemas.microsoft.com/office/drawing/2014/main" id="{C8521EA3-BA9C-42CD-90D2-101AF1C2BFF6}"/>
              </a:ext>
            </a:extLst>
          </p:cNvPr>
          <p:cNvSpPr>
            <a:spLocks noGrp="1"/>
          </p:cNvSpPr>
          <p:nvPr>
            <p:ph sz="half" idx="2"/>
          </p:nvPr>
        </p:nvSpPr>
        <p:spPr/>
        <p:txBody>
          <a:bodyPr/>
          <a:lstStyle/>
          <a:p>
            <a:endParaRPr lang="en-US" dirty="0"/>
          </a:p>
        </p:txBody>
      </p:sp>
    </p:spTree>
    <p:extLst>
      <p:ext uri="{BB962C8B-B14F-4D97-AF65-F5344CB8AC3E}">
        <p14:creationId xmlns:p14="http://schemas.microsoft.com/office/powerpoint/2010/main" val="1403962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Proposals and reception</a:t>
            </a:r>
          </a:p>
        </p:txBody>
      </p:sp>
      <p:sp>
        <p:nvSpPr>
          <p:cNvPr id="3" name="Content Placeholder 2"/>
          <p:cNvSpPr>
            <a:spLocks noGrp="1"/>
          </p:cNvSpPr>
          <p:nvPr>
            <p:ph sz="half" idx="1"/>
          </p:nvPr>
        </p:nvSpPr>
        <p:spPr/>
        <p:txBody>
          <a:bodyPr/>
          <a:lstStyle/>
          <a:p>
            <a:r>
              <a:rPr lang="en-US" dirty="0"/>
              <a:t>MLK and attacking poverty itself rather than causes [9]</a:t>
            </a:r>
          </a:p>
          <a:p>
            <a:r>
              <a:rPr lang="en-US" dirty="0"/>
              <a:t>48% support for UBI programs in 2017 [7]</a:t>
            </a:r>
          </a:p>
          <a:p>
            <a:r>
              <a:rPr lang="en-US" dirty="0"/>
              <a:t>Elon Musk, Mark </a:t>
            </a:r>
            <a:r>
              <a:rPr lang="en-US" dirty="0" err="1"/>
              <a:t>Zuckerburg</a:t>
            </a:r>
            <a:r>
              <a:rPr lang="en-US" dirty="0"/>
              <a:t>, Sam Altman</a:t>
            </a:r>
          </a:p>
          <a:p>
            <a:r>
              <a:rPr lang="en-US" dirty="0"/>
              <a:t>Andrew Yang and the Freedom Dividend [10]</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Wyatt Bahm</a:t>
            </a:r>
          </a:p>
        </p:txBody>
      </p:sp>
      <p:sp>
        <p:nvSpPr>
          <p:cNvPr id="8" name="TextBox 7"/>
          <p:cNvSpPr txBox="1"/>
          <p:nvPr/>
        </p:nvSpPr>
        <p:spPr>
          <a:xfrm>
            <a:off x="-117204" y="4609773"/>
            <a:ext cx="9144000" cy="276999"/>
          </a:xfrm>
          <a:prstGeom prst="rect">
            <a:avLst/>
          </a:prstGeom>
          <a:noFill/>
        </p:spPr>
        <p:txBody>
          <a:bodyPr wrap="square" rtlCol="0">
            <a:spAutoFit/>
          </a:bodyPr>
          <a:lstStyle/>
          <a:p>
            <a:pPr algn="r"/>
            <a:r>
              <a:rPr lang="en-US" sz="1200" dirty="0">
                <a:solidFill>
                  <a:schemeClr val="tx1"/>
                </a:solidFill>
              </a:rPr>
              <a:t>[7]</a:t>
            </a:r>
          </a:p>
        </p:txBody>
      </p:sp>
      <p:pic>
        <p:nvPicPr>
          <p:cNvPr id="9" name="Picture 8">
            <a:extLst>
              <a:ext uri="{FF2B5EF4-FFF2-40B4-BE49-F238E27FC236}">
                <a16:creationId xmlns:a16="http://schemas.microsoft.com/office/drawing/2014/main" id="{20332E95-79EE-45A1-80B8-7358A155F9EC}"/>
              </a:ext>
            </a:extLst>
          </p:cNvPr>
          <p:cNvPicPr>
            <a:picLocks noChangeAspect="1"/>
          </p:cNvPicPr>
          <p:nvPr/>
        </p:nvPicPr>
        <p:blipFill>
          <a:blip r:embed="rId3"/>
          <a:stretch>
            <a:fillRect/>
          </a:stretch>
        </p:blipFill>
        <p:spPr>
          <a:xfrm>
            <a:off x="4398908" y="1238918"/>
            <a:ext cx="4627888" cy="3352800"/>
          </a:xfrm>
          <a:prstGeom prst="rect">
            <a:avLst/>
          </a:prstGeom>
        </p:spPr>
      </p:pic>
    </p:spTree>
    <p:extLst>
      <p:ext uri="{BB962C8B-B14F-4D97-AF65-F5344CB8AC3E}">
        <p14:creationId xmlns:p14="http://schemas.microsoft.com/office/powerpoint/2010/main" val="1770992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47500" lnSpcReduction="20000"/>
          </a:bodyPr>
          <a:lstStyle/>
          <a:p>
            <a:pPr marL="0" indent="0">
              <a:buNone/>
            </a:pPr>
            <a:r>
              <a:rPr lang="en-US" sz="1400" dirty="0"/>
              <a:t>[1] </a:t>
            </a:r>
            <a:r>
              <a:rPr lang="en-US" sz="1400" b="1" dirty="0"/>
              <a:t>Bowles, Jeremy. Chart of the Week: 54% of EU jobs at risk of computerization, July 24 2014 </a:t>
            </a:r>
            <a:r>
              <a:rPr lang="en-US" sz="1400" dirty="0">
                <a:hlinkClick r:id="rId2"/>
              </a:rPr>
              <a:t>https://bruegel.org/2014/07/chart-of-the-week-54-of-eu-jobs-at-risk-of-computerisation/</a:t>
            </a:r>
            <a:endParaRPr lang="en-US" sz="1400" dirty="0"/>
          </a:p>
          <a:p>
            <a:pPr marL="0" indent="0">
              <a:buNone/>
            </a:pPr>
            <a:r>
              <a:rPr lang="en-US" sz="1400" dirty="0"/>
              <a:t>[2] Frey, Carl; Osborne, Michael. THE FUTURE OF EMPLOYMENT: HOWSUSCEPTIBLE ARE JOBS TOCOMPUTERISATION?, Sept 17 2013 </a:t>
            </a:r>
            <a:r>
              <a:rPr lang="en-US" sz="1400" dirty="0">
                <a:hlinkClick r:id="rId3"/>
              </a:rPr>
              <a:t>https://www.oxfordmartin.ox.ac.uk/downloads/academic/The_Future_of_Employment.pdf</a:t>
            </a:r>
            <a:endParaRPr lang="en-US" sz="1400" dirty="0"/>
          </a:p>
          <a:p>
            <a:pPr marL="0" indent="0">
              <a:buNone/>
            </a:pPr>
            <a:r>
              <a:rPr lang="en-US" sz="1400" dirty="0"/>
              <a:t>[3]</a:t>
            </a:r>
            <a:r>
              <a:rPr lang="en-US" sz="1400" b="1" dirty="0"/>
              <a:t> Bowles, Jeremy The computerization of European Jobs, July 24 2014</a:t>
            </a:r>
            <a:r>
              <a:rPr lang="en-US" sz="1400" dirty="0"/>
              <a:t> </a:t>
            </a:r>
            <a:r>
              <a:rPr lang="en-US" sz="1400" dirty="0">
                <a:hlinkClick r:id="rId4"/>
              </a:rPr>
              <a:t>https://bruegel.org/2014/07/the-computerisation-of-european-jobs/</a:t>
            </a:r>
            <a:r>
              <a:rPr lang="en-US" sz="1400" dirty="0"/>
              <a:t> </a:t>
            </a:r>
          </a:p>
          <a:p>
            <a:pPr marL="0" indent="0">
              <a:buNone/>
            </a:pPr>
            <a:r>
              <a:rPr lang="en-US" sz="1400" dirty="0"/>
              <a:t>[4] </a:t>
            </a:r>
            <a:r>
              <a:rPr lang="en-US" sz="1400" dirty="0" err="1"/>
              <a:t>Shahskevich</a:t>
            </a:r>
            <a:r>
              <a:rPr lang="en-US" sz="1400" dirty="0"/>
              <a:t>, Alex Stanford Lab explores experiments in Universal Basic Income, December 10 2018 </a:t>
            </a:r>
            <a:r>
              <a:rPr lang="en-US" sz="1400" dirty="0">
                <a:hlinkClick r:id="rId5"/>
              </a:rPr>
              <a:t>https://news.stanford.edu/2018/12/10/lab-explores-universal-basic-income/</a:t>
            </a:r>
            <a:endParaRPr lang="en-US" sz="1400" dirty="0"/>
          </a:p>
          <a:p>
            <a:pPr marL="0" indent="0">
              <a:buNone/>
            </a:pPr>
            <a:r>
              <a:rPr lang="en-US" sz="1400" dirty="0"/>
              <a:t>[5] Dent, Anna From Utopia to Implementation: How Basic Income has progressed from radical idea to </a:t>
            </a:r>
            <a:r>
              <a:rPr lang="en-US" sz="1400" dirty="0" err="1"/>
              <a:t>legitmate</a:t>
            </a:r>
            <a:r>
              <a:rPr lang="en-US" sz="1400" dirty="0"/>
              <a:t> policy solution, Sept 2017 </a:t>
            </a:r>
            <a:r>
              <a:rPr lang="en-US" sz="1400" dirty="0">
                <a:hlinkClick r:id="rId6"/>
              </a:rPr>
              <a:t>https://basicincome.org/wp-content/uploads/2018/09/From-Utopia-to-Implementation.pdf</a:t>
            </a:r>
            <a:r>
              <a:rPr lang="en-US" sz="1400" dirty="0"/>
              <a:t> </a:t>
            </a:r>
          </a:p>
          <a:p>
            <a:pPr marL="0" indent="0">
              <a:buNone/>
            </a:pPr>
            <a:r>
              <a:rPr lang="en-US" sz="1400" dirty="0"/>
              <a:t>[6] Altman, Sam Moving forward on basic income, May 31 2016</a:t>
            </a:r>
            <a:r>
              <a:rPr lang="en-US" sz="1400" dirty="0">
                <a:hlinkClick r:id="rId7"/>
              </a:rPr>
              <a:t>https://blog.ycombinator.com/moving-forward-on-basic-income/</a:t>
            </a:r>
            <a:r>
              <a:rPr lang="en-US" sz="1400" dirty="0"/>
              <a:t> </a:t>
            </a:r>
          </a:p>
          <a:p>
            <a:pPr marL="0" indent="0">
              <a:buNone/>
            </a:pPr>
            <a:r>
              <a:rPr lang="en-US" sz="1400" dirty="0"/>
              <a:t>[7] Reinhart, RJ. Public Split on Basic Income for Workers Replaced by Robots, Feb 26 2018</a:t>
            </a:r>
            <a:r>
              <a:rPr lang="en-US" sz="1400" dirty="0">
                <a:hlinkClick r:id="rId8"/>
              </a:rPr>
              <a:t>https://news.gallup.com/poll/228194/public-split-basic-income-workers-replaced-robots.aspx</a:t>
            </a:r>
            <a:r>
              <a:rPr lang="en-US" sz="1400" dirty="0"/>
              <a:t> </a:t>
            </a:r>
          </a:p>
          <a:p>
            <a:pPr marL="0" indent="0">
              <a:buNone/>
            </a:pPr>
            <a:r>
              <a:rPr lang="en-US" sz="1400" dirty="0"/>
              <a:t>[8] Paine on Basic Income and Human Rights </a:t>
            </a:r>
            <a:r>
              <a:rPr lang="en-US" sz="1400" dirty="0">
                <a:hlinkClick r:id="rId9"/>
              </a:rPr>
              <a:t>http://thomaspaine.org/paine-on-basic-income-and-human-rights.html</a:t>
            </a:r>
            <a:r>
              <a:rPr lang="en-US" sz="1400" dirty="0"/>
              <a:t> </a:t>
            </a:r>
          </a:p>
          <a:p>
            <a:pPr marL="0" indent="0">
              <a:buNone/>
            </a:pPr>
            <a:r>
              <a:rPr lang="en-US" sz="1400" dirty="0"/>
              <a:t>[9] </a:t>
            </a:r>
            <a:r>
              <a:rPr lang="en-US" sz="1400" dirty="0" err="1"/>
              <a:t>Weissmann</a:t>
            </a:r>
            <a:r>
              <a:rPr lang="en-US" sz="1400" dirty="0"/>
              <a:t>, Jordan. Martin Luther King's Economic Dream: A Guaranteed Income for All Americans, Aug 28 2013 </a:t>
            </a:r>
            <a:r>
              <a:rPr lang="en-US" sz="1400" dirty="0">
                <a:hlinkClick r:id="rId10"/>
              </a:rPr>
              <a:t>https://www.theatlantic.com/business/archive/2013/08/martin-luther-kings-economic-dream-a-guaranteed-income-for-all-americans/279147/</a:t>
            </a:r>
            <a:r>
              <a:rPr lang="en-US" sz="1400" dirty="0"/>
              <a:t> </a:t>
            </a:r>
          </a:p>
          <a:p>
            <a:pPr marL="0" indent="0">
              <a:buNone/>
            </a:pPr>
            <a:r>
              <a:rPr lang="en-US" sz="1400" dirty="0"/>
              <a:t>[10] Yang, Andrew. What is Universal Basic Income </a:t>
            </a:r>
            <a:r>
              <a:rPr lang="en-US" sz="1400" dirty="0">
                <a:hlinkClick r:id="rId11"/>
              </a:rPr>
              <a:t>https://www.yang2020.com/what-is-freedom-dividend-faq/</a:t>
            </a:r>
            <a:r>
              <a:rPr lang="en-US" sz="1400" dirty="0"/>
              <a:t> </a:t>
            </a:r>
          </a:p>
          <a:p>
            <a:pPr marL="0" indent="0">
              <a:buNone/>
            </a:pPr>
            <a:r>
              <a:rPr lang="en-US" sz="1400" dirty="0"/>
              <a:t>[11] BIEN, History of Basic Income</a:t>
            </a:r>
            <a:r>
              <a:rPr lang="en-US" sz="1400" dirty="0">
                <a:hlinkClick r:id="rId12"/>
              </a:rPr>
              <a:t>https://basicincome.org/basic-income/history/</a:t>
            </a:r>
            <a:r>
              <a:rPr lang="en-US" sz="1400" dirty="0"/>
              <a:t> </a:t>
            </a:r>
          </a:p>
          <a:p>
            <a:pPr marL="0" indent="0">
              <a:buNone/>
            </a:pPr>
            <a:r>
              <a:rPr lang="en-US" sz="1400" dirty="0"/>
              <a:t>[12] KELA, Preliminary results of the basic income experiment: self-perceived wellbeing improved, during the first year no effects on employment, Feb 8 2019 </a:t>
            </a:r>
            <a:r>
              <a:rPr lang="en-US" sz="1400" dirty="0">
                <a:hlinkClick r:id="rId13"/>
              </a:rPr>
              <a:t>https://www.kela.fi/web/en/news-archive/-/asset_publisher/lN08GY2nIrZo/content/preliminary-results-of-the-basic-income-experiment-self-perceived-wellbeing-improved-during-the-first-year-no-effects-on-employment</a:t>
            </a:r>
            <a:r>
              <a:rPr lang="en-US" sz="1400" dirty="0"/>
              <a:t> </a:t>
            </a:r>
          </a:p>
          <a:p>
            <a:pPr marL="0" indent="0">
              <a:buNone/>
            </a:pPr>
            <a:r>
              <a:rPr lang="en-US" sz="1400" dirty="0"/>
              <a:t>[13] </a:t>
            </a:r>
            <a:r>
              <a:rPr lang="en-US" sz="1400" dirty="0" err="1"/>
              <a:t>Santens</a:t>
            </a:r>
            <a:r>
              <a:rPr lang="en-US" sz="1400" dirty="0"/>
              <a:t>, </a:t>
            </a:r>
            <a:r>
              <a:rPr lang="en-US" sz="1500" dirty="0"/>
              <a:t>Scott  What is There to Learn From Finland’s Basic Income Experiment? Did It Succeed or Fail? Feb 14 2019</a:t>
            </a:r>
            <a:r>
              <a:rPr lang="en-US" sz="1400" dirty="0"/>
              <a:t>   </a:t>
            </a:r>
            <a:r>
              <a:rPr lang="en-US" sz="1400" dirty="0">
                <a:hlinkClick r:id="rId14"/>
              </a:rPr>
              <a:t>https://medium.com/basic-income/what-is-there-to-learn-from-finlands-basic-income-experiment-did-it-succeed-or-fail-54b8e5051f60</a:t>
            </a:r>
            <a:endParaRPr lang="en-US" sz="1400"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Wyatt Bahm</a:t>
            </a:r>
          </a:p>
        </p:txBody>
      </p:sp>
    </p:spTree>
    <p:extLst>
      <p:ext uri="{BB962C8B-B14F-4D97-AF65-F5344CB8AC3E}">
        <p14:creationId xmlns:p14="http://schemas.microsoft.com/office/powerpoint/2010/main" val="2910790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11</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a:xfrm>
            <a:off x="685800" y="1352550"/>
            <a:ext cx="7772400" cy="3644645"/>
          </a:xfrm>
        </p:spPr>
        <p:txBody>
          <a:bodyPr>
            <a:normAutofit/>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a:p>
            <a:pPr marL="0" indent="0">
              <a:buNone/>
            </a:pPr>
            <a:r>
              <a:rPr lang="en-US" dirty="0">
                <a:latin typeface="Consolas" panose="020B0609020204030204" pitchFamily="49" charset="0"/>
                <a:ea typeface="ＭＳ Ｐゴシック" pitchFamily="-109" charset="-128"/>
                <a:cs typeface="Consolas" panose="020B0609020204030204" pitchFamily="49" charset="0"/>
              </a:rPr>
              <a:t>C lustered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egularly</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I </a:t>
            </a:r>
            <a:r>
              <a:rPr lang="en-US" dirty="0" err="1">
                <a:latin typeface="Consolas" panose="020B0609020204030204" pitchFamily="49" charset="0"/>
                <a:ea typeface="ＭＳ Ｐゴシック" pitchFamily="-109" charset="-128"/>
                <a:cs typeface="Consolas" panose="020B0609020204030204" pitchFamily="49" charset="0"/>
              </a:rPr>
              <a:t>nterspaced</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S </a:t>
            </a:r>
            <a:r>
              <a:rPr lang="en-US" dirty="0" err="1">
                <a:latin typeface="Consolas" panose="020B0609020204030204" pitchFamily="49" charset="0"/>
                <a:ea typeface="ＭＳ Ｐゴシック" pitchFamily="-109" charset="-128"/>
                <a:cs typeface="Consolas" panose="020B0609020204030204" pitchFamily="49" charset="0"/>
              </a:rPr>
              <a:t>hort</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P </a:t>
            </a:r>
            <a:r>
              <a:rPr lang="en-US" dirty="0" err="1">
                <a:latin typeface="Consolas" panose="020B0609020204030204" pitchFamily="49" charset="0"/>
                <a:ea typeface="ＭＳ Ｐゴシック" pitchFamily="-109" charset="-128"/>
                <a:cs typeface="Consolas" panose="020B0609020204030204" pitchFamily="49" charset="0"/>
              </a:rPr>
              <a:t>alindromic</a:t>
            </a:r>
            <a:br>
              <a:rPr lang="en-US" dirty="0">
                <a:latin typeface="Consolas" panose="020B0609020204030204" pitchFamily="49" charset="0"/>
                <a:ea typeface="ＭＳ Ｐゴシック" pitchFamily="-109" charset="-128"/>
                <a:cs typeface="Consolas" panose="020B0609020204030204" pitchFamily="49" charset="0"/>
              </a:rPr>
            </a:br>
            <a:r>
              <a:rPr lang="en-US" dirty="0">
                <a:latin typeface="Consolas" panose="020B0609020204030204" pitchFamily="49" charset="0"/>
                <a:ea typeface="ＭＳ Ｐゴシック" pitchFamily="-109" charset="-128"/>
                <a:cs typeface="Consolas" panose="020B0609020204030204" pitchFamily="49" charset="0"/>
              </a:rPr>
              <a:t>R </a:t>
            </a:r>
            <a:r>
              <a:rPr lang="en-US" dirty="0" err="1">
                <a:latin typeface="Consolas" panose="020B0609020204030204" pitchFamily="49" charset="0"/>
                <a:ea typeface="ＭＳ Ｐゴシック" pitchFamily="-109" charset="-128"/>
                <a:cs typeface="Consolas" panose="020B0609020204030204" pitchFamily="49" charset="0"/>
              </a:rPr>
              <a:t>epeats</a:t>
            </a:r>
            <a:endParaRPr lang="en-US" dirty="0">
              <a:latin typeface="Consolas" panose="020B0609020204030204" pitchFamily="49" charset="0"/>
              <a:ea typeface="ＭＳ Ｐゴシック" pitchFamily="-109" charset="-128"/>
              <a:cs typeface="Consolas" panose="020B0609020204030204" pitchFamily="49" charset="0"/>
            </a:endParaRPr>
          </a:p>
          <a:p>
            <a:pPr marL="0" indent="0">
              <a:buNone/>
            </a:pPr>
            <a:r>
              <a:rPr lang="en-US" dirty="0">
                <a:ea typeface="ＭＳ Ｐゴシック" pitchFamily="-109" charset="-128"/>
                <a:cs typeface="ＭＳ Ｐゴシック" pitchFamily="-109" charset="-128"/>
              </a:rPr>
              <a:t>Permanent gene modification</a:t>
            </a:r>
            <a:endParaRPr lang="en-US" dirty="0">
              <a:cs typeface="Consolas" panose="020B0609020204030204" pitchFamily="49" charset="0"/>
            </a:endParaRP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
        <p:nvSpPr>
          <p:cNvPr id="9" name="TextBox 8"/>
          <p:cNvSpPr txBox="1"/>
          <p:nvPr/>
        </p:nvSpPr>
        <p:spPr>
          <a:xfrm>
            <a:off x="4809841" y="1852745"/>
            <a:ext cx="438582" cy="3144451"/>
          </a:xfrm>
          <a:prstGeom prst="rect">
            <a:avLst/>
          </a:prstGeom>
          <a:noFill/>
        </p:spPr>
        <p:txBody>
          <a:bodyPr vert="vert270" wrap="none" rtlCol="0">
            <a:spAutoFit/>
          </a:bodyPr>
          <a:lstStyle/>
          <a:p>
            <a:pPr>
              <a:lnSpc>
                <a:spcPct val="90000"/>
              </a:lnSpc>
            </a:pPr>
            <a:r>
              <a:rPr lang="en-US" dirty="0"/>
              <a:t>https://</a:t>
            </a:r>
            <a:r>
              <a:rPr lang="en-US" dirty="0" err="1"/>
              <a:t>www.xkcd.com</a:t>
            </a:r>
            <a:r>
              <a:rPr lang="en-US" dirty="0"/>
              <a:t>/1823/</a:t>
            </a:r>
          </a:p>
        </p:txBody>
      </p:sp>
      <p:pic>
        <p:nvPicPr>
          <p:cNvPr id="3" name="Picture 2"/>
          <p:cNvPicPr>
            <a:picLocks noChangeAspect="1"/>
          </p:cNvPicPr>
          <p:nvPr/>
        </p:nvPicPr>
        <p:blipFill>
          <a:blip r:embed="rId3"/>
          <a:stretch>
            <a:fillRect/>
          </a:stretch>
        </p:blipFill>
        <p:spPr>
          <a:xfrm>
            <a:off x="5248423" y="400602"/>
            <a:ext cx="3621559" cy="4596594"/>
          </a:xfrm>
          <a:prstGeom prst="rect">
            <a:avLst/>
          </a:prstGeom>
        </p:spPr>
      </p:pic>
    </p:spTree>
    <p:extLst>
      <p:ext uri="{BB962C8B-B14F-4D97-AF65-F5344CB8AC3E}">
        <p14:creationId xmlns:p14="http://schemas.microsoft.com/office/powerpoint/2010/main" val="202807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8" name="Picture 7"/>
          <p:cNvPicPr>
            <a:picLocks noChangeAspect="1"/>
          </p:cNvPicPr>
          <p:nvPr/>
        </p:nvPicPr>
        <p:blipFill>
          <a:blip r:embed="rId3"/>
          <a:stretch>
            <a:fillRect/>
          </a:stretch>
        </p:blipFill>
        <p:spPr>
          <a:xfrm>
            <a:off x="769130" y="299507"/>
            <a:ext cx="8128000" cy="2527300"/>
          </a:xfrm>
          <a:prstGeom prst="rect">
            <a:avLst/>
          </a:prstGeom>
        </p:spPr>
      </p:pic>
      <p:pic>
        <p:nvPicPr>
          <p:cNvPr id="9" name="Picture 8"/>
          <p:cNvPicPr>
            <a:picLocks noChangeAspect="1"/>
          </p:cNvPicPr>
          <p:nvPr/>
        </p:nvPicPr>
        <p:blipFill>
          <a:blip r:embed="rId4"/>
          <a:stretch>
            <a:fillRect/>
          </a:stretch>
        </p:blipFill>
        <p:spPr>
          <a:xfrm>
            <a:off x="1858656" y="2826807"/>
            <a:ext cx="7038474" cy="2286000"/>
          </a:xfrm>
          <a:prstGeom prst="rect">
            <a:avLst/>
          </a:prstGeom>
        </p:spPr>
      </p:pic>
      <p:sp>
        <p:nvSpPr>
          <p:cNvPr id="10" name="TextBox 9"/>
          <p:cNvSpPr txBox="1"/>
          <p:nvPr/>
        </p:nvSpPr>
        <p:spPr>
          <a:xfrm>
            <a:off x="1382374" y="2785412"/>
            <a:ext cx="438582" cy="2327395"/>
          </a:xfrm>
          <a:prstGeom prst="rect">
            <a:avLst/>
          </a:prstGeom>
          <a:noFill/>
        </p:spPr>
        <p:txBody>
          <a:bodyPr vert="vert270" wrap="none" rtlCol="0">
            <a:spAutoFit/>
          </a:bodyPr>
          <a:lstStyle/>
          <a:p>
            <a:pPr>
              <a:lnSpc>
                <a:spcPct val="90000"/>
              </a:lnSpc>
            </a:pPr>
            <a:r>
              <a:rPr lang="en-US" dirty="0"/>
              <a:t>http://</a:t>
            </a:r>
            <a:r>
              <a:rPr lang="en-US" dirty="0" err="1"/>
              <a:t>xkcd.com</a:t>
            </a:r>
            <a:r>
              <a:rPr lang="en-US" dirty="0"/>
              <a:t>/554/</a:t>
            </a:r>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68175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2 ways IT can lead to organizational change.</a:t>
            </a:r>
          </a:p>
          <a:p>
            <a:pPr marL="457200" indent="-457200">
              <a:buFont typeface="+mj-lt"/>
              <a:buAutoNum type="arabicPeriod"/>
            </a:pPr>
            <a:r>
              <a:rPr lang="en-US" dirty="0"/>
              <a:t>List 4 ways a Video Game Producer may protect its IP and what specific IP each protects.</a:t>
            </a:r>
          </a:p>
          <a:p>
            <a:pPr marL="457200" indent="-457200">
              <a:buFont typeface="+mj-lt"/>
              <a:buAutoNum type="arabicPeriod"/>
            </a:pPr>
            <a:r>
              <a:rPr lang="en-US" dirty="0"/>
              <a:t>List a computing technology that can be used to protect an individual’s privacy.</a:t>
            </a:r>
          </a:p>
          <a:p>
            <a:pPr marL="457200" indent="-457200">
              <a:buFont typeface="+mj-lt"/>
              <a:buAutoNum type="arabicPeriod"/>
            </a:pPr>
            <a:r>
              <a:rPr lang="en-US" dirty="0"/>
              <a:t>List a computing technology that can be used to intrude upon an individual’s privacy.</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3934991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2866"/>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pic>
        <p:nvPicPr>
          <p:cNvPr id="3" name="Picture 2"/>
          <p:cNvPicPr>
            <a:picLocks noChangeAspect="1"/>
          </p:cNvPicPr>
          <p:nvPr/>
        </p:nvPicPr>
        <p:blipFill>
          <a:blip r:embed="rId3"/>
          <a:stretch>
            <a:fillRect/>
          </a:stretch>
        </p:blipFill>
        <p:spPr>
          <a:xfrm>
            <a:off x="4247334" y="361950"/>
            <a:ext cx="4661154" cy="4692228"/>
          </a:xfrm>
          <a:prstGeom prst="rect">
            <a:avLst/>
          </a:prstGeom>
        </p:spPr>
      </p:pic>
      <p:sp>
        <p:nvSpPr>
          <p:cNvPr id="10" name="TextBox 9"/>
          <p:cNvSpPr txBox="1"/>
          <p:nvPr/>
        </p:nvSpPr>
        <p:spPr>
          <a:xfrm>
            <a:off x="3808752" y="2302426"/>
            <a:ext cx="687881" cy="2751752"/>
          </a:xfrm>
          <a:prstGeom prst="rect">
            <a:avLst/>
          </a:prstGeom>
          <a:noFill/>
        </p:spPr>
        <p:txBody>
          <a:bodyPr vert="vert270" wrap="none" rtlCol="0">
            <a:spAutoFit/>
          </a:bodyPr>
          <a:lstStyle/>
          <a:p>
            <a:pPr>
              <a:lnSpc>
                <a:spcPct val="90000"/>
              </a:lnSpc>
            </a:pPr>
            <a:r>
              <a:rPr lang="en-US" dirty="0">
                <a:latin typeface="Arial" charset="0"/>
                <a:ea typeface="ＭＳ Ｐゴシック" charset="-128"/>
                <a:cs typeface="ＭＳ Ｐゴシック" charset="-128"/>
              </a:rPr>
              <a:t>©2009, </a:t>
            </a:r>
            <a:r>
              <a:rPr lang="en-US" dirty="0" err="1">
                <a:latin typeface="Arial" charset="0"/>
                <a:ea typeface="ＭＳ Ｐゴシック" charset="-128"/>
                <a:cs typeface="ＭＳ Ｐゴシック" charset="-128"/>
              </a:rPr>
              <a:t>MobileRobots</a:t>
            </a:r>
            <a:r>
              <a:rPr lang="en-US" dirty="0">
                <a:latin typeface="Arial" charset="0"/>
                <a:ea typeface="ＭＳ Ｐゴシック" charset="-128"/>
                <a:cs typeface="ＭＳ Ｐゴシック" charset="-128"/>
              </a:rPr>
              <a:t> Inc.</a:t>
            </a:r>
          </a:p>
          <a:p>
            <a:pPr>
              <a:lnSpc>
                <a:spcPct val="90000"/>
              </a:lnSpc>
            </a:pPr>
            <a:endParaRPr lang="en-US" dirty="0"/>
          </a:p>
        </p:txBody>
      </p:sp>
      <p:sp>
        <p:nvSpPr>
          <p:cNvPr id="9" name="Action Button: Movie 8">
            <a:hlinkClick r:id="rId4" highlightClick="1"/>
            <a:extLst>
              <a:ext uri="{FF2B5EF4-FFF2-40B4-BE49-F238E27FC236}">
                <a16:creationId xmlns:a16="http://schemas.microsoft.com/office/drawing/2014/main" id="{7B1A532D-A114-6544-95A3-300DB1BB7F78}"/>
              </a:ext>
            </a:extLst>
          </p:cNvPr>
          <p:cNvSpPr/>
          <p:nvPr/>
        </p:nvSpPr>
        <p:spPr>
          <a:xfrm>
            <a:off x="1934546"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Action Button: Movie 10">
            <a:hlinkClick r:id="rId5" highlightClick="1"/>
            <a:extLst>
              <a:ext uri="{FF2B5EF4-FFF2-40B4-BE49-F238E27FC236}">
                <a16:creationId xmlns:a16="http://schemas.microsoft.com/office/drawing/2014/main" id="{C56F4B4D-53A5-D446-A55D-792869027AE4}"/>
              </a:ext>
            </a:extLst>
          </p:cNvPr>
          <p:cNvSpPr/>
          <p:nvPr/>
        </p:nvSpPr>
        <p:spPr>
          <a:xfrm>
            <a:off x="2539245" y="4705352"/>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362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021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pic>
        <p:nvPicPr>
          <p:cNvPr id="1026" name="Picture 2" descr="The General Problem">
            <a:extLst>
              <a:ext uri="{FF2B5EF4-FFF2-40B4-BE49-F238E27FC236}">
                <a16:creationId xmlns:a16="http://schemas.microsoft.com/office/drawing/2014/main" id="{AF0E0CF8-E7B2-424B-B702-7F4546458C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539573"/>
            <a:ext cx="5876925" cy="245762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F52048C-D72F-F74A-8483-7AF31DB72295}"/>
              </a:ext>
            </a:extLst>
          </p:cNvPr>
          <p:cNvSpPr txBox="1"/>
          <p:nvPr/>
        </p:nvSpPr>
        <p:spPr>
          <a:xfrm rot="5400000">
            <a:off x="1886394" y="3564336"/>
            <a:ext cx="433965" cy="2427139"/>
          </a:xfrm>
          <a:prstGeom prst="rect">
            <a:avLst/>
          </a:prstGeom>
          <a:noFill/>
        </p:spPr>
        <p:txBody>
          <a:bodyPr vert="vert270" wrap="none" rtlCol="0">
            <a:spAutoFit/>
          </a:bodyPr>
          <a:lstStyle/>
          <a:p>
            <a:pPr>
              <a:lnSpc>
                <a:spcPct val="90000"/>
              </a:lnSpc>
            </a:pPr>
            <a:r>
              <a:rPr lang="en-US" dirty="0"/>
              <a:t>https://</a:t>
            </a:r>
            <a:r>
              <a:rPr lang="en-US" dirty="0" err="1"/>
              <a:t>xkcd.com</a:t>
            </a:r>
            <a:r>
              <a:rPr lang="en-US" dirty="0"/>
              <a:t>/974/</a:t>
            </a:r>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Cryptocurrency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Adam </a:t>
            </a:r>
            <a:r>
              <a:rPr lang="en-US" dirty="0" err="1"/>
              <a:t>Desveaux</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45776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7111"/>
            <a:ext cx="7772400" cy="914400"/>
          </a:xfrm>
        </p:spPr>
        <p:txBody>
          <a:bodyPr/>
          <a:lstStyle/>
          <a:p>
            <a:r>
              <a:rPr lang="en-US" dirty="0"/>
              <a:t>Blockchain Architecture</a:t>
            </a:r>
          </a:p>
        </p:txBody>
      </p:sp>
      <p:sp>
        <p:nvSpPr>
          <p:cNvPr id="3" name="Content Placeholder 2"/>
          <p:cNvSpPr>
            <a:spLocks noGrp="1"/>
          </p:cNvSpPr>
          <p:nvPr>
            <p:ph sz="half" idx="1"/>
          </p:nvPr>
        </p:nvSpPr>
        <p:spPr>
          <a:xfrm>
            <a:off x="321658" y="1389380"/>
            <a:ext cx="3733800" cy="3352800"/>
          </a:xfrm>
        </p:spPr>
        <p:txBody>
          <a:bodyPr/>
          <a:lstStyle/>
          <a:p>
            <a:r>
              <a:rPr lang="en-US" dirty="0"/>
              <a:t>A typical blockchain has thousands of sequential blocks [1]</a:t>
            </a:r>
          </a:p>
          <a:p>
            <a:pPr lvl="1"/>
            <a:r>
              <a:rPr lang="en-US" dirty="0"/>
              <a:t>Permanent</a:t>
            </a:r>
          </a:p>
          <a:p>
            <a:pPr lvl="1"/>
            <a:r>
              <a:rPr lang="en-US" dirty="0"/>
              <a:t>Many transactions make up a block</a:t>
            </a:r>
          </a:p>
          <a:p>
            <a:r>
              <a:rPr lang="en-US" dirty="0"/>
              <a:t>Cryptographic hashes used to verify transactions [1]</a:t>
            </a:r>
          </a:p>
          <a:p>
            <a:pPr lvl="1"/>
            <a:r>
              <a:rPr lang="en-US" dirty="0"/>
              <a:t>P2P network</a:t>
            </a:r>
          </a:p>
          <a:p>
            <a:pPr lvl="1"/>
            <a:r>
              <a:rPr lang="en-US" dirty="0"/>
              <a:t>Each hash based on previous blocks</a:t>
            </a:r>
          </a:p>
          <a:p>
            <a:r>
              <a:rPr lang="en-US" dirty="0"/>
              <a:t>The blockchain is public [1]</a:t>
            </a:r>
          </a:p>
          <a:p>
            <a:pPr lvl="1"/>
            <a:r>
              <a:rPr lang="en-US" dirty="0"/>
              <a:t>Anyone can view all transactions</a:t>
            </a:r>
          </a:p>
          <a:p>
            <a:pPr lvl="1"/>
            <a:endParaRPr lang="en-US" dirty="0"/>
          </a:p>
          <a:p>
            <a:endParaRPr lang="en-US" dirty="0"/>
          </a:p>
          <a:p>
            <a:pPr lvl="1"/>
            <a:endParaRPr lang="en-US" dirty="0"/>
          </a:p>
        </p:txBody>
      </p:sp>
      <p:sp>
        <p:nvSpPr>
          <p:cNvPr id="5" name="Footer Placeholder 4"/>
          <p:cNvSpPr>
            <a:spLocks noGrp="1"/>
          </p:cNvSpPr>
          <p:nvPr>
            <p:ph type="ftr" sz="quarter" idx="11"/>
          </p:nvPr>
        </p:nvSpPr>
        <p:spPr/>
        <p:txBody>
          <a:bodyPr/>
          <a:lstStyle/>
          <a:p>
            <a:r>
              <a:rPr lang="sk-SK" dirty="0"/>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Adam Desveaux</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&lt;Citation&gt;</a:t>
            </a:r>
          </a:p>
        </p:txBody>
      </p:sp>
      <p:pic>
        <p:nvPicPr>
          <p:cNvPr id="1026" name="Picture 2" descr="blockchain cryptocurrency blockchain app development">
            <a:extLst>
              <a:ext uri="{FF2B5EF4-FFF2-40B4-BE49-F238E27FC236}">
                <a16:creationId xmlns:a16="http://schemas.microsoft.com/office/drawing/2014/main" id="{475B0E50-56A2-4ACA-AB2C-5149995DF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456" y="2313354"/>
            <a:ext cx="5376543" cy="266231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30E3826E-3A69-4119-BEC3-E99FAA8F0CBA}"/>
              </a:ext>
            </a:extLst>
          </p:cNvPr>
          <p:cNvSpPr txBox="1"/>
          <p:nvPr/>
        </p:nvSpPr>
        <p:spPr>
          <a:xfrm>
            <a:off x="4572000" y="4975706"/>
            <a:ext cx="5025154" cy="189283"/>
          </a:xfrm>
          <a:prstGeom prst="rect">
            <a:avLst/>
          </a:prstGeom>
          <a:noFill/>
        </p:spPr>
        <p:txBody>
          <a:bodyPr wrap="square" rtlCol="0">
            <a:spAutoFit/>
          </a:bodyPr>
          <a:lstStyle/>
          <a:p>
            <a:pPr>
              <a:lnSpc>
                <a:spcPct val="90000"/>
              </a:lnSpc>
            </a:pPr>
            <a:r>
              <a:rPr lang="en-US" sz="700" dirty="0">
                <a:hlinkClick r:id="rId4">
                  <a:extLst>
                    <a:ext uri="{A12FA001-AC4F-418D-AE19-62706E023703}">
                      <ahyp:hlinkClr xmlns:ahyp="http://schemas.microsoft.com/office/drawing/2018/hyperlinkcolor" val="tx"/>
                    </a:ext>
                  </a:extLst>
                </a:hlinkClick>
              </a:rPr>
              <a:t>https://www.peerbits.com/blog/blockchain-cryptocurrency-is-shaping-up-for-the-future.html</a:t>
            </a:r>
            <a:endParaRPr lang="en-US" sz="700" dirty="0"/>
          </a:p>
        </p:txBody>
      </p:sp>
    </p:spTree>
    <p:extLst>
      <p:ext uri="{BB962C8B-B14F-4D97-AF65-F5344CB8AC3E}">
        <p14:creationId xmlns:p14="http://schemas.microsoft.com/office/powerpoint/2010/main" val="2379972705"/>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39094</TotalTime>
  <Words>3031</Words>
  <Application>Microsoft Macintosh PowerPoint</Application>
  <PresentationFormat>On-screen Show (16:9)</PresentationFormat>
  <Paragraphs>335</Paragraphs>
  <Slides>26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ＭＳ Ｐゴシック</vt:lpstr>
      <vt:lpstr>Arial</vt:lpstr>
      <vt:lpstr>Calibri</vt:lpstr>
      <vt:lpstr>Cambria</vt:lpstr>
      <vt:lpstr>Consolas</vt:lpstr>
      <vt:lpstr>Times New Roman</vt:lpstr>
      <vt:lpstr>幼圆</vt:lpstr>
      <vt:lpstr>Red Radial 16x9</vt:lpstr>
      <vt:lpstr>Class 11 Work</vt:lpstr>
      <vt:lpstr>Overview</vt:lpstr>
      <vt:lpstr>Overview</vt:lpstr>
      <vt:lpstr>PowerPoint Presentation</vt:lpstr>
      <vt:lpstr>Group Quiz</vt:lpstr>
      <vt:lpstr>Overview</vt:lpstr>
      <vt:lpstr>Overview</vt:lpstr>
      <vt:lpstr>Cryptocurrency</vt:lpstr>
      <vt:lpstr>Blockchain Architecture</vt:lpstr>
      <vt:lpstr>Security and privacy</vt:lpstr>
      <vt:lpstr>Crypto vs traditional currency</vt:lpstr>
      <vt:lpstr>References</vt:lpstr>
      <vt:lpstr>Medical + AI</vt:lpstr>
      <vt:lpstr>Population Aging</vt:lpstr>
      <vt:lpstr>The ratio between Doctor and patient</vt:lpstr>
      <vt:lpstr>Medical + AI</vt:lpstr>
      <vt:lpstr>Medical + AI</vt:lpstr>
      <vt:lpstr>PowerPoint Presentation</vt:lpstr>
      <vt:lpstr>References</vt:lpstr>
      <vt:lpstr>Did My Job So Well I Lost It </vt:lpstr>
      <vt:lpstr>The automated future</vt:lpstr>
      <vt:lpstr>Universal basic income</vt:lpstr>
      <vt:lpstr>Universal basic income</vt:lpstr>
      <vt:lpstr>Specific Proposals and reception</vt:lpstr>
      <vt:lpstr>References</vt:lpstr>
      <vt:lpstr>Class 11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383</cp:revision>
  <dcterms:created xsi:type="dcterms:W3CDTF">2014-08-25T02:19:16Z</dcterms:created>
  <dcterms:modified xsi:type="dcterms:W3CDTF">2019-09-27T22:27:04Z</dcterms:modified>
</cp:coreProperties>
</file>