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59" r:id="rId3"/>
    <p:sldId id="270"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71" r:id="rId21"/>
    <p:sldId id="26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259"/>
            <p14:sldId id="270"/>
            <p14:sldId id="272"/>
          </p14:sldIdLst>
        </p14:section>
        <p14:section name="Students" id="{98A4CB69-D533-B044-959E-70CE1E65BA60}">
          <p14:sldIdLst>
            <p14:sldId id="273"/>
            <p14:sldId id="274"/>
            <p14:sldId id="275"/>
            <p14:sldId id="276"/>
            <p14:sldId id="277"/>
            <p14:sldId id="278"/>
            <p14:sldId id="279"/>
            <p14:sldId id="280"/>
            <p14:sldId id="281"/>
            <p14:sldId id="282"/>
            <p14:sldId id="283"/>
            <p14:sldId id="284"/>
            <p14:sldId id="285"/>
            <p14:sldId id="286"/>
          </p14:sldIdLst>
        </p14:section>
        <p14:section name="Common" id="{52F535B8-693D-D148-93BE-0078B2A61C27}">
          <p14:sldIdLst>
            <p14:sldId id="287"/>
            <p14:sldId id="271"/>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15" d="100"/>
          <a:sy n="115" d="100"/>
        </p:scale>
        <p:origin x="-1096" y="-9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2016-04-29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2016-04-29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pitchFamily="-109" charset="0"/>
                <a:ea typeface="ＭＳ Ｐゴシック" pitchFamily="-109" charset="-128"/>
                <a:cs typeface="ＭＳ Ｐゴシック" pitchFamily="-109" charset="-128"/>
              </a:rPr>
              <a:t>This is the loneliest title slide you’ll ever see… (Three Dog Night fans?)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Shooting a gun</a:t>
            </a:r>
          </a:p>
          <a:p>
            <a:pPr marL="171450" indent="-171450">
              <a:buFont typeface="Arial" charset="0"/>
              <a:buChar char="•"/>
            </a:pPr>
            <a:r>
              <a:rPr lang="en-US" baseline="0" dirty="0" smtClean="0"/>
              <a:t>In a trailer-the picture at the right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291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GTA:</a:t>
            </a:r>
            <a:r>
              <a:rPr lang="en-US" baseline="0" dirty="0" smtClean="0"/>
              <a:t> it includes large amount of violent and sexual scenes</a:t>
            </a:r>
          </a:p>
          <a:p>
            <a:pPr marL="171450" indent="-171450">
              <a:buFont typeface="Arial" charset="0"/>
              <a:buChar char="•"/>
            </a:pPr>
            <a:r>
              <a:rPr lang="en-US" baseline="0" dirty="0" smtClean="0"/>
              <a:t>Series more than </a:t>
            </a:r>
            <a:r>
              <a:rPr lang="en-US" sz="1200" kern="1200" dirty="0" smtClean="0">
                <a:solidFill>
                  <a:schemeClr val="tx1"/>
                </a:solidFill>
                <a:latin typeface="+mn-lt"/>
                <a:ea typeface="+mn-ea"/>
                <a:cs typeface="+mn-cs"/>
              </a:rPr>
              <a:t>235 million units worldwide, 2.5</a:t>
            </a:r>
            <a:r>
              <a:rPr lang="en-US" sz="1200" kern="1200" baseline="0" dirty="0" smtClean="0">
                <a:solidFill>
                  <a:schemeClr val="tx1"/>
                </a:solidFill>
                <a:latin typeface="+mn-lt"/>
                <a:ea typeface="+mn-ea"/>
                <a:cs typeface="+mn-cs"/>
              </a:rPr>
              <a:t> billion revenue only in GTA5</a:t>
            </a:r>
            <a:endParaRPr lang="en-US" baseline="0" dirty="0" smtClean="0"/>
          </a:p>
          <a:p>
            <a:pPr marL="171450" indent="-171450">
              <a:buFont typeface="Arial" charset="0"/>
              <a:buChar char="•"/>
            </a:pPr>
            <a:r>
              <a:rPr lang="en-US" baseline="0" dirty="0" smtClean="0"/>
              <a:t>Even in the promotional poster</a:t>
            </a:r>
          </a:p>
          <a:p>
            <a:pPr marL="171450" indent="-171450">
              <a:buFont typeface="Arial" charset="0"/>
              <a:buChar char="•"/>
            </a:pPr>
            <a:r>
              <a:rPr lang="en-US" baseline="0" dirty="0" smtClean="0"/>
              <a:t>Player can fire gun freely and massacre civilians. It also hinted the player to kill police officer to advance in the game</a:t>
            </a:r>
          </a:p>
          <a:p>
            <a:r>
              <a:rPr lang="en-US" baseline="0" dirty="0" smtClean="0"/>
              <a:t>It also allows player to use torture equipment to torture characters.</a:t>
            </a:r>
          </a:p>
          <a:p>
            <a:pPr marL="171450" indent="-171450">
              <a:buFont typeface="Arial" charset="0"/>
              <a:buChar char="•"/>
            </a:pPr>
            <a:r>
              <a:rPr lang="en-US" baseline="0" dirty="0" smtClean="0"/>
              <a:t>4:1 ratio of male to female player</a:t>
            </a:r>
          </a:p>
          <a:p>
            <a:pPr marL="171450" indent="-171450">
              <a:buFont typeface="Arial" charset="0"/>
              <a:buChar char="•"/>
            </a:pPr>
            <a:r>
              <a:rPr lang="en-US" baseline="0" dirty="0" smtClean="0"/>
              <a:t>Female character are mostly prostitutes and player can trade woman in the game.</a:t>
            </a:r>
          </a:p>
          <a:p>
            <a:endParaRPr lang="en-US" baseline="0" dirty="0" smtClean="0"/>
          </a:p>
          <a:p>
            <a:pPr marL="171450" indent="-171450">
              <a:buFont typeface="Arial" charset="0"/>
              <a:buChar char="•"/>
            </a:pPr>
            <a:r>
              <a:rPr lang="en-US" baseline="0" dirty="0" smtClean="0"/>
              <a:t>I’ve spot at least 15 copycat crimes</a:t>
            </a:r>
          </a:p>
          <a:p>
            <a:pPr marL="171450" indent="-171450">
              <a:buFont typeface="Arial" charset="0"/>
              <a:buChar char="•"/>
            </a:pPr>
            <a:r>
              <a:rPr lang="en-US" sz="1200" kern="1200" dirty="0" smtClean="0">
                <a:solidFill>
                  <a:schemeClr val="tx1"/>
                </a:solidFill>
                <a:latin typeface="+mn-lt"/>
                <a:ea typeface="+mn-ea"/>
                <a:cs typeface="+mn-cs"/>
              </a:rPr>
              <a:t>On June 7, 2003, eighteen year old Devin Moore </a:t>
            </a:r>
            <a:r>
              <a:rPr lang="en-US" sz="1200" b="0" kern="1200" dirty="0" smtClean="0">
                <a:solidFill>
                  <a:schemeClr val="tx1"/>
                </a:solidFill>
                <a:latin typeface="+mn-lt"/>
                <a:ea typeface="+mn-ea"/>
                <a:cs typeface="+mn-cs"/>
              </a:rPr>
              <a:t>killed police officers Arnold Strickland and James Crump, and dispatcher Leslie </a:t>
            </a:r>
            <a:r>
              <a:rPr lang="en-US" sz="1200" b="0" kern="1200" dirty="0" err="1" smtClean="0">
                <a:solidFill>
                  <a:schemeClr val="tx1"/>
                </a:solidFill>
                <a:latin typeface="+mn-lt"/>
                <a:ea typeface="+mn-ea"/>
                <a:cs typeface="+mn-cs"/>
              </a:rPr>
              <a:t>Mealer</a:t>
            </a:r>
            <a:r>
              <a:rPr lang="en-US" sz="1200" b="0" kern="1200" baseline="0" dirty="0" smtClean="0">
                <a:solidFill>
                  <a:schemeClr val="tx1"/>
                </a:solidFill>
                <a:latin typeface="+mn-lt"/>
                <a:ea typeface="+mn-ea"/>
                <a:cs typeface="+mn-cs"/>
              </a:rPr>
              <a:t> when brought to police station. It is similar to what can happen in the GTA game. Also the case of </a:t>
            </a:r>
            <a:r>
              <a:rPr lang="en-US" sz="1200" kern="1200" dirty="0" smtClean="0">
                <a:solidFill>
                  <a:schemeClr val="tx1"/>
                </a:solidFill>
                <a:latin typeface="+mn-lt"/>
                <a:ea typeface="+mn-ea"/>
                <a:cs typeface="+mn-cs"/>
              </a:rPr>
              <a:t>William and Josh Buckner, Cody Posey, New</a:t>
            </a:r>
            <a:r>
              <a:rPr lang="en-US" sz="1200" kern="1200" baseline="0" dirty="0" smtClean="0">
                <a:solidFill>
                  <a:schemeClr val="tx1"/>
                </a:solidFill>
                <a:latin typeface="+mn-lt"/>
                <a:ea typeface="+mn-ea"/>
                <a:cs typeface="+mn-cs"/>
              </a:rPr>
              <a:t> York and Thailand Teenager Groups and </a:t>
            </a:r>
            <a:r>
              <a:rPr lang="en-US" sz="1200" kern="1200" dirty="0" smtClean="0">
                <a:solidFill>
                  <a:schemeClr val="tx1"/>
                </a:solidFill>
                <a:latin typeface="+mn-lt"/>
                <a:ea typeface="+mn-ea"/>
                <a:cs typeface="+mn-cs"/>
              </a:rPr>
              <a:t>Eldon G. Samuel III.</a:t>
            </a:r>
            <a:endParaRPr lang="en-US" sz="1200" b="0" kern="1200" baseline="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59463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proves that they believe violence video game is not the main reason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set out to make games that felt like they could culturally exist alongside the movies we were watching and the books we were reading, and hopefully we’re getting close to those goals.”</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1587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15 vs 25million</a:t>
            </a:r>
          </a:p>
          <a:p>
            <a:pPr marL="171450" indent="-171450">
              <a:buFont typeface="Arial" charset="0"/>
              <a:buChar char="•"/>
            </a:pPr>
            <a:r>
              <a:rPr lang="en-US" sz="1200" kern="1200" dirty="0" smtClean="0">
                <a:solidFill>
                  <a:schemeClr val="tx1"/>
                </a:solidFill>
                <a:latin typeface="+mn-lt"/>
                <a:ea typeface="+mn-ea"/>
                <a:cs typeface="+mn-cs"/>
              </a:rPr>
              <a:t>All the cases</a:t>
            </a:r>
            <a:r>
              <a:rPr lang="en-US" sz="1200" kern="1200" baseline="0" dirty="0" smtClean="0">
                <a:solidFill>
                  <a:schemeClr val="tx1"/>
                </a:solidFill>
                <a:latin typeface="+mn-lt"/>
                <a:ea typeface="+mn-ea"/>
                <a:cs typeface="+mn-cs"/>
              </a:rPr>
              <a:t> compared to how many copies the game have sold are trivial.</a:t>
            </a:r>
          </a:p>
          <a:p>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40-year lows measured by </a:t>
            </a:r>
            <a:r>
              <a:rPr lang="en-US" sz="1200" kern="1200" dirty="0" err="1" smtClean="0">
                <a:solidFill>
                  <a:schemeClr val="tx1"/>
                </a:solidFill>
                <a:latin typeface="+mn-lt"/>
                <a:ea typeface="+mn-ea"/>
                <a:cs typeface="+mn-cs"/>
              </a:rPr>
              <a:t>victimology</a:t>
            </a:r>
            <a:r>
              <a:rPr lang="en-US" sz="1200" kern="1200" dirty="0" smtClean="0">
                <a:solidFill>
                  <a:schemeClr val="tx1"/>
                </a:solidFill>
                <a:latin typeface="+mn-lt"/>
                <a:ea typeface="+mn-ea"/>
                <a:cs typeface="+mn-cs"/>
              </a:rPr>
              <a:t> data (</a:t>
            </a:r>
            <a:r>
              <a:rPr lang="en-US" sz="1200" kern="1200" dirty="0" err="1" smtClean="0">
                <a:solidFill>
                  <a:schemeClr val="tx1"/>
                </a:solidFill>
                <a:latin typeface="+mn-lt"/>
                <a:ea typeface="+mn-ea"/>
                <a:cs typeface="+mn-cs"/>
              </a:rPr>
              <a:t>Childstats.gov</a:t>
            </a:r>
            <a:r>
              <a:rPr lang="en-US" sz="1200" kern="1200" dirty="0" smtClean="0">
                <a:solidFill>
                  <a:schemeClr val="tx1"/>
                </a:solidFill>
                <a:latin typeface="+mn-lt"/>
                <a:ea typeface="+mn-ea"/>
                <a:cs typeface="+mn-cs"/>
              </a:rPr>
              <a:t>, 2011)</a:t>
            </a:r>
          </a:p>
          <a:p>
            <a:pPr marL="171450" indent="-171450">
              <a:buFont typeface="Arial" charset="0"/>
              <a:buChar char="•"/>
            </a:pPr>
            <a:r>
              <a:rPr lang="en-US" sz="1200" kern="1200" dirty="0" smtClean="0">
                <a:solidFill>
                  <a:schemeClr val="tx1"/>
                </a:solidFill>
                <a:latin typeface="+mn-lt"/>
                <a:ea typeface="+mn-ea"/>
                <a:cs typeface="+mn-cs"/>
              </a:rPr>
              <a:t>via youth arrests data,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past year, violent crimes have dropped a further 12%</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despite continued high video games sales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latin typeface="+mn-lt"/>
                <a:ea typeface="+mn-ea"/>
                <a:cs typeface="+mn-cs"/>
              </a:rPr>
              <a:t>serious errors in much of the past research.</a:t>
            </a:r>
          </a:p>
          <a:p>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Picture at</a:t>
            </a:r>
            <a:r>
              <a:rPr lang="en-US" sz="1200" kern="1200" baseline="0" dirty="0" smtClean="0">
                <a:solidFill>
                  <a:schemeClr val="tx1"/>
                </a:solidFill>
                <a:latin typeface="+mn-lt"/>
                <a:ea typeface="+mn-ea"/>
                <a:cs typeface="+mn-cs"/>
              </a:rPr>
              <a:t> the right, low and high expose to violence</a:t>
            </a:r>
            <a:endParaRPr lang="en-US" sz="1200" kern="1200" dirty="0" smtClean="0">
              <a:solidFill>
                <a:schemeClr val="tx1"/>
              </a:solidFill>
              <a:latin typeface="+mn-lt"/>
              <a:ea typeface="+mn-ea"/>
              <a:cs typeface="+mn-cs"/>
            </a:endParaRPr>
          </a:p>
          <a:p>
            <a:pPr marL="171450" indent="-171450">
              <a:buFont typeface="Arial" charset="0"/>
              <a:buChar char="•"/>
            </a:pPr>
            <a:r>
              <a:rPr lang="en-US" sz="1200" kern="1200" dirty="0" smtClean="0">
                <a:solidFill>
                  <a:schemeClr val="tx1"/>
                </a:solidFill>
                <a:latin typeface="+mn-lt"/>
                <a:ea typeface="+mn-ea"/>
                <a:cs typeface="+mn-cs"/>
              </a:rPr>
              <a:t>When properly controlled, the effects of violent content appear to vanish.</a:t>
            </a:r>
          </a:p>
          <a:p>
            <a:pPr marL="171450" indent="-171450">
              <a:buFont typeface="Arial" charset="0"/>
              <a:buChar char="•"/>
            </a:pPr>
            <a:r>
              <a:rPr lang="en-US" sz="1200" kern="1200" dirty="0" smtClean="0">
                <a:solidFill>
                  <a:schemeClr val="tx1"/>
                </a:solidFill>
                <a:latin typeface="+mn-lt"/>
                <a:ea typeface="+mn-ea"/>
                <a:cs typeface="+mn-cs"/>
              </a:rPr>
              <a:t>imprecise simulations </a:t>
            </a:r>
          </a:p>
          <a:p>
            <a:pPr marL="171450" indent="-171450">
              <a:buFont typeface="Arial" charset="0"/>
              <a:buChar char="•"/>
            </a:pPr>
            <a:r>
              <a:rPr lang="en-US" sz="1200" kern="1200" dirty="0" smtClean="0">
                <a:solidFill>
                  <a:schemeClr val="tx1"/>
                </a:solidFill>
                <a:latin typeface="+mn-lt"/>
                <a:ea typeface="+mn-ea"/>
                <a:cs typeface="+mn-cs"/>
              </a:rPr>
              <a:t>In essence, the forecast wave of “harm” to minors has simply not materialized. This has led some scholars to conclude that claims of harm to youth were greatly exaggerated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24101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smtClean="0">
                <a:solidFill>
                  <a:schemeClr val="tx1"/>
                </a:solidFill>
                <a:latin typeface="+mn-lt"/>
                <a:ea typeface="+mn-ea"/>
                <a:cs typeface="+mn-cs"/>
              </a:rPr>
              <a:t>Youth exposed to violent media tend to become more aggressive immediately after exposure, </a:t>
            </a:r>
          </a:p>
          <a:p>
            <a:r>
              <a:rPr lang="en-US" sz="1200" kern="1200" dirty="0" smtClean="0">
                <a:solidFill>
                  <a:schemeClr val="tx1"/>
                </a:solidFill>
                <a:latin typeface="+mn-lt"/>
                <a:ea typeface="+mn-ea"/>
                <a:cs typeface="+mn-cs"/>
              </a:rPr>
              <a:t>and become more aggressive adults </a:t>
            </a:r>
          </a:p>
          <a:p>
            <a:pPr marL="171450" indent="-171450">
              <a:buFont typeface="Arial" charset="0"/>
              <a:buChar char="•"/>
            </a:pPr>
            <a:r>
              <a:rPr lang="en-US" sz="1200" kern="1200" dirty="0" smtClean="0">
                <a:solidFill>
                  <a:schemeClr val="tx1"/>
                </a:solidFill>
                <a:latin typeface="+mn-lt"/>
                <a:ea typeface="+mn-ea"/>
                <a:cs typeface="+mn-cs"/>
              </a:rPr>
              <a:t>exposure at an early age (between 6 and 11 years old) larger than the effects of low IQ, abusive parents, exposure to antisocial peers, and being from a broken home</a:t>
            </a:r>
          </a:p>
          <a:p>
            <a:pPr marL="171450" indent="-171450">
              <a:buFont typeface="Arial" charset="0"/>
              <a:buChar char="•"/>
            </a:pPr>
            <a:r>
              <a:rPr lang="en-US" sz="1200" kern="1200" dirty="0" smtClean="0">
                <a:solidFill>
                  <a:schemeClr val="tx1"/>
                </a:solidFill>
                <a:latin typeface="+mn-lt"/>
                <a:ea typeface="+mn-ea"/>
                <a:cs typeface="+mn-cs"/>
              </a:rPr>
              <a:t>on later violent behavior </a:t>
            </a:r>
          </a:p>
          <a:p>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Also increase physiological arousal, decreases in prosocial behavior and cause desensitization</a:t>
            </a:r>
          </a:p>
          <a:p>
            <a:endParaRPr lang="en-US" dirty="0" smtClean="0"/>
          </a:p>
          <a:p>
            <a:pPr marL="171450" indent="-171450">
              <a:buFont typeface="Arial" charset="0"/>
              <a:buChar char="•"/>
            </a:pPr>
            <a:r>
              <a:rPr lang="en-US" dirty="0" smtClean="0"/>
              <a:t>At the right measure of heart rate</a:t>
            </a:r>
            <a:r>
              <a:rPr lang="en-US" baseline="0" dirty="0" smtClean="0"/>
              <a:t> and Galvanic skin response can prove the conclusion. That in the picture, the response of violent video game is exactly the opposite from playing normal video game.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53689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has been well-understood for some time that many of the aggression measures used in this research,</a:t>
            </a:r>
          </a:p>
          <a:p>
            <a:r>
              <a:rPr lang="en-US" sz="1200" kern="1200" dirty="0" smtClean="0">
                <a:solidFill>
                  <a:schemeClr val="tx1"/>
                </a:solidFill>
                <a:latin typeface="+mn-lt"/>
                <a:ea typeface="+mn-ea"/>
                <a:cs typeface="+mn-cs"/>
              </a:rPr>
              <a:t>even ignoring the standardization issue, are not easily generalized to real-life aggression, let alone to violent crime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Controlling for gender as well as other theoretically critical factors—such as trait aggression, family violence, peer delinquency, and mental health—is essential.</a:t>
            </a:r>
          </a:p>
          <a:p>
            <a:r>
              <a:rPr lang="en-US" sz="1200" kern="1200" dirty="0" smtClean="0">
                <a:solidFill>
                  <a:schemeClr val="tx1"/>
                </a:solidFill>
                <a:latin typeface="+mn-lt"/>
                <a:ea typeface="+mn-ea"/>
                <a:cs typeface="+mn-cs"/>
              </a:rPr>
              <a:t>By now it is clear that effect sizes are substantially reduced when control variables including gender, trait aggression, and family environment are included in analyses.</a:t>
            </a:r>
          </a:p>
          <a:p>
            <a:r>
              <a:rPr lang="en-US" sz="1200" kern="1200" dirty="0" smtClean="0">
                <a:solidFill>
                  <a:schemeClr val="tx1"/>
                </a:solidFill>
                <a:latin typeface="+mn-lt"/>
                <a:ea typeface="+mn-ea"/>
                <a:cs typeface="+mn-cs"/>
              </a:rPr>
              <a:t>How about other critical factors?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prior hypothesis, study will achieve null result or inconsistent.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including aggression, prosocial behavior, depression, and attention-deficit/hyperactivity disorder</a:t>
            </a:r>
          </a:p>
          <a:p>
            <a:r>
              <a:rPr lang="en-US" sz="1200" kern="1200" dirty="0" smtClean="0">
                <a:solidFill>
                  <a:schemeClr val="tx1"/>
                </a:solidFill>
                <a:latin typeface="+mn-lt"/>
                <a:ea typeface="+mn-ea"/>
                <a:cs typeface="+mn-cs"/>
              </a:rPr>
              <a:t>mental health, prosocial behavior, and academics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83795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will still be controversial until someone find a casual link between the violence in video game and person’s violent behavior in long run.</a:t>
            </a:r>
          </a:p>
          <a:p>
            <a:r>
              <a:rPr lang="en-US" baseline="0" dirty="0" smtClean="0"/>
              <a:t>But for now, because either to prove the casual link or to prove there’s no link is really difficult, it is still unclear what is the relation between game violence and criminal activities.</a:t>
            </a:r>
          </a:p>
          <a:p>
            <a:endParaRPr lang="en-US" baseline="0" dirty="0" smtClean="0"/>
          </a:p>
          <a:p>
            <a:r>
              <a:rPr lang="en-US" baseline="0" dirty="0" smtClean="0"/>
              <a:t>Hope that further study can provide guidance to the future social study in</a:t>
            </a:r>
          </a:p>
          <a:p>
            <a:pPr marL="171450" indent="-171450">
              <a:buFont typeface="Arial" charset="0"/>
              <a:buChar char="•"/>
            </a:pPr>
            <a:r>
              <a:rPr lang="en-US" baseline="0" dirty="0" smtClean="0"/>
              <a:t>psychology and clinically study</a:t>
            </a:r>
          </a:p>
          <a:p>
            <a:pPr marL="171450" indent="-171450">
              <a:buFont typeface="Arial" charset="0"/>
              <a:buChar char="•"/>
            </a:pPr>
            <a:r>
              <a:rPr lang="en-US" baseline="0" dirty="0" smtClean="0"/>
              <a:t>Mental health and academics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11021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07479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pitchFamily="-109" charset="0"/>
                <a:ea typeface="ＭＳ Ｐゴシック" pitchFamily="-109" charset="-128"/>
                <a:cs typeface="ＭＳ Ｐゴシック" pitchFamily="-109" charset="-128"/>
              </a:rPr>
              <a:t>Could watch:</a:t>
            </a:r>
          </a:p>
          <a:p>
            <a:endParaRPr lang="en-US" dirty="0" smtClean="0"/>
          </a:p>
          <a:p>
            <a:pPr eaLnBrk="1" hangingPunct="1"/>
            <a:r>
              <a:rPr lang="en-US" b="1" baseline="0" dirty="0" smtClean="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www.upworthy.com</a:t>
            </a:r>
            <a:r>
              <a:rPr lang="en-US" sz="1200" kern="1200" dirty="0" smtClean="0">
                <a:solidFill>
                  <a:schemeClr val="tx1"/>
                </a:solidFill>
                <a:latin typeface="+mn-lt"/>
                <a:ea typeface="+mn-ea"/>
                <a:cs typeface="+mn-cs"/>
              </a:rPr>
              <a:t>/john-oliver-flew-10-hours-to-russia-to-interview-edward-snowden-and-get-him-on-record?c=ufb1</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Passphrases (2:08 need to give context for video)</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firstlook.org</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theintercept</a:t>
            </a:r>
            <a:r>
              <a:rPr lang="en-US" baseline="0" dirty="0" smtClean="0">
                <a:latin typeface="Arial" pitchFamily="-109" charset="0"/>
                <a:ea typeface="ＭＳ Ｐゴシック" pitchFamily="-109" charset="-128"/>
                <a:cs typeface="ＭＳ Ｐゴシック" pitchFamily="-109" charset="-128"/>
              </a:rPr>
              <a:t>/2015/03/26/passphrases-can-memorize-attackers-cant-guess/</a:t>
            </a:r>
          </a:p>
          <a:p>
            <a:endParaRPr lang="en-US" baseline="0" dirty="0" smtClean="0">
              <a:latin typeface="Arial" pitchFamily="-109" charset="0"/>
              <a:ea typeface="ＭＳ Ｐゴシック" pitchFamily="-109" charset="-128"/>
              <a:cs typeface="ＭＳ Ｐゴシック" pitchFamily="-109" charset="-128"/>
            </a:endParaRPr>
          </a:p>
          <a:p>
            <a:r>
              <a:rPr lang="en-US" baseline="0" dirty="0" smtClean="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What "Orwellian" really means - Noah </a:t>
            </a:r>
            <a:r>
              <a:rPr lang="en-US" b="1" dirty="0" err="1" smtClean="0"/>
              <a:t>Tavlin</a:t>
            </a:r>
            <a:r>
              <a:rPr lang="en-US" b="1" dirty="0" smtClean="0"/>
              <a:t> (5:31)</a:t>
            </a:r>
            <a:endParaRPr lang="en-US" baseline="0" dirty="0" smtClean="0">
              <a:latin typeface="Arial" pitchFamily="-109" charset="0"/>
              <a:ea typeface="ＭＳ Ｐゴシック" pitchFamily="-109" charset="-128"/>
              <a:cs typeface="ＭＳ Ｐゴシック" pitchFamily="-109" charset="-128"/>
            </a:endParaRPr>
          </a:p>
          <a:p>
            <a:r>
              <a:rPr lang="en-US" baseline="0" dirty="0" smtClean="0">
                <a:latin typeface="Arial" pitchFamily="-109" charset="0"/>
                <a:ea typeface="ＭＳ Ｐゴシック" pitchFamily="-109" charset="-128"/>
                <a:cs typeface="ＭＳ Ｐゴシック" pitchFamily="-109" charset="-128"/>
              </a:rPr>
              <a:t>http://</a:t>
            </a:r>
            <a:r>
              <a:rPr lang="en-US" baseline="0" dirty="0" err="1" smtClean="0">
                <a:latin typeface="Arial" pitchFamily="-109" charset="0"/>
                <a:ea typeface="ＭＳ Ｐゴシック" pitchFamily="-109" charset="-128"/>
                <a:cs typeface="ＭＳ Ｐゴシック" pitchFamily="-109" charset="-128"/>
              </a:rPr>
              <a:t>ed.ted.com</a:t>
            </a:r>
            <a:r>
              <a:rPr lang="en-US" baseline="0" dirty="0" smtClean="0">
                <a:latin typeface="Arial" pitchFamily="-109" charset="0"/>
                <a:ea typeface="ＭＳ Ｐゴシック" pitchFamily="-109" charset="-128"/>
                <a:cs typeface="ＭＳ Ｐゴシック" pitchFamily="-109" charset="-128"/>
              </a:rPr>
              <a:t>/lessons/what-</a:t>
            </a:r>
            <a:r>
              <a:rPr lang="en-US" baseline="0" dirty="0" err="1" smtClean="0">
                <a:latin typeface="Arial" pitchFamily="-109" charset="0"/>
                <a:ea typeface="ＭＳ Ｐゴシック" pitchFamily="-109" charset="-128"/>
                <a:cs typeface="ＭＳ Ｐゴシック" pitchFamily="-109" charset="-128"/>
              </a:rPr>
              <a:t>orwellian</a:t>
            </a:r>
            <a:r>
              <a:rPr lang="en-US" baseline="0" dirty="0" smtClean="0">
                <a:latin typeface="Arial" pitchFamily="-109" charset="0"/>
                <a:ea typeface="ＭＳ Ｐゴシック" pitchFamily="-109" charset="-128"/>
                <a:cs typeface="ＭＳ Ｐゴシック" pitchFamily="-109" charset="-128"/>
              </a:rPr>
              <a:t>-really-means-</a:t>
            </a:r>
            <a:r>
              <a:rPr lang="en-US" baseline="0" dirty="0" err="1" smtClean="0">
                <a:latin typeface="Arial" pitchFamily="-109" charset="0"/>
                <a:ea typeface="ＭＳ Ｐゴシック" pitchFamily="-109" charset="-128"/>
                <a:cs typeface="ＭＳ Ｐゴシック" pitchFamily="-109" charset="-128"/>
              </a:rPr>
              <a:t>noah</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tavlin</a:t>
            </a:r>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www.youtube.com</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watch?v</a:t>
            </a:r>
            <a:r>
              <a:rPr lang="en-US" baseline="0" dirty="0" smtClean="0">
                <a:latin typeface="Arial" pitchFamily="-109" charset="0"/>
                <a:ea typeface="ＭＳ Ｐゴシック" pitchFamily="-109" charset="-128"/>
                <a:cs typeface="ＭＳ Ｐゴシック" pitchFamily="-109" charset="-128"/>
              </a:rPr>
              <a:t>=qpMvS1Q1sos</a:t>
            </a:r>
          </a:p>
          <a:p>
            <a:endParaRPr lang="en-US" dirty="0" smtClean="0"/>
          </a:p>
          <a:p>
            <a:r>
              <a:rPr lang="en-US" b="1" baseline="0" dirty="0" smtClean="0">
                <a:latin typeface="Arial" pitchFamily="-109" charset="0"/>
                <a:ea typeface="ＭＳ Ｐゴシック" pitchFamily="-109" charset="-128"/>
                <a:cs typeface="ＭＳ Ｐゴシック" pitchFamily="-109" charset="-128"/>
              </a:rPr>
              <a:t>Weird Al – White and Nerdy (2:50) and look at lyrics</a:t>
            </a:r>
          </a:p>
          <a:p>
            <a:r>
              <a:rPr lang="en-US" baseline="0" dirty="0" smtClean="0">
                <a:latin typeface="Arial" pitchFamily="-109" charset="0"/>
                <a:ea typeface="ＭＳ Ｐゴシック" pitchFamily="-109" charset="-128"/>
                <a:cs typeface="ＭＳ Ｐゴシック" pitchFamily="-109" charset="-128"/>
              </a:rPr>
              <a:t>https://</a:t>
            </a:r>
            <a:r>
              <a:rPr lang="en-US" baseline="0" dirty="0" err="1" smtClean="0">
                <a:latin typeface="Arial" pitchFamily="-109" charset="0"/>
                <a:ea typeface="ＭＳ Ｐゴシック" pitchFamily="-109" charset="-128"/>
                <a:cs typeface="ＭＳ Ｐゴシック" pitchFamily="-109" charset="-128"/>
              </a:rPr>
              <a:t>www.youtube.com</a:t>
            </a:r>
            <a:r>
              <a:rPr lang="en-US" baseline="0" dirty="0" smtClean="0">
                <a:latin typeface="Arial" pitchFamily="-109" charset="0"/>
                <a:ea typeface="ＭＳ Ｐゴシック" pitchFamily="-109" charset="-128"/>
                <a:cs typeface="ＭＳ Ｐゴシック" pitchFamily="-109" charset="-128"/>
              </a:rPr>
              <a:t>/</a:t>
            </a:r>
            <a:r>
              <a:rPr lang="en-US" baseline="0" dirty="0" err="1" smtClean="0">
                <a:latin typeface="Arial" pitchFamily="-109" charset="0"/>
                <a:ea typeface="ＭＳ Ｐゴシック" pitchFamily="-109" charset="-128"/>
                <a:cs typeface="ＭＳ Ｐゴシック" pitchFamily="-109" charset="-128"/>
              </a:rPr>
              <a:t>watch?v</a:t>
            </a:r>
            <a:r>
              <a:rPr lang="en-US" baseline="0" dirty="0" smtClean="0">
                <a:latin typeface="Arial" pitchFamily="-109" charset="0"/>
                <a:ea typeface="ＭＳ Ｐゴシック" pitchFamily="-109" charset="-128"/>
                <a:cs typeface="ＭＳ Ｐゴシック" pitchFamily="-109" charset="-128"/>
              </a:rPr>
              <a:t>=N9qYF9DZPdw</a:t>
            </a:r>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00384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3640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Fill time with Work Discussion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way trusted certificate signed malware works is that the attacker steals legitimate digital certificates from an organization, then signs malware with these certificates and releases the malware where the digital certificate is accepted, thereby guaranteeing that the malware will inherently be trusted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Flame</a:t>
            </a:r>
            <a:r>
              <a:rPr lang="en-US" b="0" baseline="0" dirty="0"/>
              <a:t> had been around for many years prior</a:t>
            </a:r>
          </a:p>
          <a:p>
            <a:r>
              <a:rPr lang="en-US" b="0" baseline="0" dirty="0"/>
              <a:t>Kaspersky discovered in first “by accident” in 2010, but properly in 2012</a:t>
            </a:r>
            <a:endParaRPr lang="en-US" b="1" dirty="0"/>
          </a:p>
          <a:p>
            <a:r>
              <a:rPr lang="en-US" b="0" dirty="0"/>
              <a:t>US</a:t>
            </a:r>
            <a:r>
              <a:rPr lang="en-US" b="0" baseline="0" dirty="0"/>
              <a:t> NSA, CIA and Israeli military jointly developed Flame by at least 2007</a:t>
            </a:r>
            <a:endParaRPr lang="en-US" b="0" dirty="0"/>
          </a:p>
          <a:p>
            <a:endParaRPr lang="en-US" b="1" dirty="0"/>
          </a:p>
          <a:p>
            <a:r>
              <a:rPr lang="en-US" b="1" dirty="0"/>
              <a:t>Overview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Example of how easily trusted certificates can be stolen (maybe Bit9 or some other)</a:t>
            </a:r>
            <a:endParaRPr lang="en-US" dirty="0"/>
          </a:p>
          <a:p>
            <a:r>
              <a:rPr lang="en-US" dirty="0"/>
              <a:t>Give an example of</a:t>
            </a:r>
            <a:r>
              <a:rPr lang="en-US" baseline="0" dirty="0"/>
              <a:t> trusted certificate signed malware (maybe Flume) </a:t>
            </a:r>
          </a:p>
          <a:p>
            <a:r>
              <a:rPr lang="en-US" baseline="0" dirty="0"/>
              <a:t>Then delve into technical details for a slide</a:t>
            </a:r>
          </a:p>
          <a:p>
            <a:r>
              <a:rPr lang="en-US" baseline="0" dirty="0"/>
              <a:t>Larger implications on trust</a:t>
            </a:r>
          </a:p>
          <a:p>
            <a:r>
              <a:rPr lang="en-US" b="1" baseline="0" dirty="0"/>
              <a:t>Conclusion </a:t>
            </a:r>
            <a:r>
              <a:rPr lang="en-US" baseline="0" dirty="0"/>
              <a:t>– trust with a grain of salt, be wary,  secure your certificates, software is written by people just like all of us in this room</a:t>
            </a:r>
          </a:p>
          <a:p>
            <a:r>
              <a:rPr lang="en-US" b="1" baseline="0" dirty="0"/>
              <a:t>Overarching implications</a:t>
            </a:r>
            <a:r>
              <a:rPr lang="en-US" baseline="0" dirty="0"/>
              <a:t> – meaning of trust will change in the digital world (with privacy and security concerns as we have seen)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25062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How</a:t>
            </a:r>
            <a:r>
              <a:rPr lang="en-US" sz="1200" b="1" i="0" kern="1200" baseline="0" dirty="0">
                <a:solidFill>
                  <a:schemeClr val="tx1"/>
                </a:solidFill>
                <a:effectLst/>
                <a:latin typeface="+mn-lt"/>
                <a:ea typeface="+mn-ea"/>
                <a:cs typeface="+mn-cs"/>
              </a:rPr>
              <a:t> Microsoft certs were stolen</a:t>
            </a:r>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Microsoft servers have a feature called Remote Desktop Services or Terminal Services, which allow "dumb" workstation computers to run their applications on a centralized server instead of locally.</a:t>
            </a:r>
          </a:p>
          <a:p>
            <a:pPr fontAlgn="base"/>
            <a:r>
              <a:rPr lang="en-US" sz="1200" b="0" i="0" kern="1200" dirty="0">
                <a:solidFill>
                  <a:schemeClr val="tx1"/>
                </a:solidFill>
                <a:effectLst/>
                <a:latin typeface="+mn-lt"/>
                <a:ea typeface="+mn-ea"/>
                <a:cs typeface="+mn-cs"/>
              </a:rPr>
              <a:t>Microsoft issues each server a license certificate, which tells workstations that the server is indeed running genuine Microsoft server software and is safe to connect to.</a:t>
            </a:r>
          </a:p>
          <a:p>
            <a:pPr fontAlgn="base"/>
            <a:r>
              <a:rPr lang="en-US" sz="1200" b="0" i="0" kern="1200" dirty="0">
                <a:solidFill>
                  <a:schemeClr val="tx1"/>
                </a:solidFill>
                <a:effectLst/>
                <a:latin typeface="+mn-lt"/>
                <a:ea typeface="+mn-ea"/>
                <a:cs typeface="+mn-cs"/>
              </a:rPr>
              <a:t>"What we found is that certificates issued by our Terminal Services licensing certification authority, which are intended to only be used for license server verification, could also be used to sign code as Microsoft," wrote Ness.</a:t>
            </a:r>
          </a:p>
          <a:p>
            <a:pPr fontAlgn="base"/>
            <a:r>
              <a:rPr lang="en-US" sz="1200" b="0" i="0" kern="1200" dirty="0">
                <a:solidFill>
                  <a:schemeClr val="tx1"/>
                </a:solidFill>
                <a:effectLst/>
                <a:latin typeface="+mn-lt"/>
                <a:ea typeface="+mn-ea"/>
                <a:cs typeface="+mn-cs"/>
              </a:rPr>
              <a:t>In other words, digital certificates that were only meant to be used locally, within organizations, could be repurposed to show Microsoft verification across the entire Internet.</a:t>
            </a:r>
          </a:p>
          <a:p>
            <a:endParaRPr lang="en-US" dirty="0"/>
          </a:p>
          <a:p>
            <a:r>
              <a:rPr lang="en-US" b="1" dirty="0"/>
              <a:t>Flame</a:t>
            </a:r>
            <a:r>
              <a:rPr lang="en-US" b="1" baseline="0" dirty="0"/>
              <a:t> details</a:t>
            </a:r>
            <a:endParaRPr lang="en-US" b="1" dirty="0"/>
          </a:p>
          <a:p>
            <a:r>
              <a:rPr lang="en-US" dirty="0"/>
              <a:t>Big file</a:t>
            </a:r>
            <a:r>
              <a:rPr lang="en-US" baseline="0" dirty="0"/>
              <a:t> – 20 MB, usually malware is 10-15 kb. Initially infected about 1000 machines</a:t>
            </a:r>
          </a:p>
          <a:p>
            <a:r>
              <a:rPr lang="en-US" baseline="0" dirty="0"/>
              <a:t>Worm and </a:t>
            </a:r>
            <a:r>
              <a:rPr lang="en-US" baseline="0" dirty="0" err="1"/>
              <a:t>trojan</a:t>
            </a:r>
            <a:r>
              <a:rPr lang="en-US" baseline="0" dirty="0"/>
              <a:t> – so it can propagate on its own and it doesn’t show itself to the computer as a potential threat</a:t>
            </a:r>
            <a:endParaRPr lang="en-US" b="0" baseline="0" dirty="0"/>
          </a:p>
          <a:p>
            <a:r>
              <a:rPr lang="en-US" b="0" baseline="0" dirty="0"/>
              <a:t>Most documents under scrutiny were AutoCAD files, PDF files and text files, seemingly on building plans and nuclear plans</a:t>
            </a:r>
            <a:endParaRPr lang="en-US" baseline="0" dirty="0"/>
          </a:p>
          <a:p>
            <a:r>
              <a:rPr lang="en-US" baseline="0" dirty="0"/>
              <a:t>Can spread via local networks and USB sticks</a:t>
            </a:r>
          </a:p>
          <a:p>
            <a:r>
              <a:rPr lang="en-US" sz="1200" b="0" i="0" kern="1200" dirty="0">
                <a:solidFill>
                  <a:schemeClr val="tx1"/>
                </a:solidFill>
                <a:effectLst/>
                <a:latin typeface="+mn-lt"/>
                <a:ea typeface="+mn-ea"/>
                <a:cs typeface="+mn-cs"/>
              </a:rPr>
              <a:t> It can record audio, screenshots, keyboard activity,</a:t>
            </a:r>
            <a:r>
              <a:rPr lang="en-US" sz="1200" b="0" i="0" kern="1200" baseline="0" dirty="0">
                <a:solidFill>
                  <a:schemeClr val="tx1"/>
                </a:solidFill>
                <a:effectLst/>
                <a:latin typeface="+mn-lt"/>
                <a:ea typeface="+mn-ea"/>
                <a:cs typeface="+mn-cs"/>
              </a:rPr>
              <a:t> network traffic, and even files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gathering technical diagrams for </a:t>
            </a:r>
            <a:r>
              <a:rPr lang="en-US" sz="1200" b="0" i="0" kern="1200">
                <a:solidFill>
                  <a:schemeClr val="tx1"/>
                </a:solidFill>
                <a:effectLst/>
                <a:latin typeface="+mn-lt"/>
                <a:ea typeface="+mn-ea"/>
                <a:cs typeface="+mn-cs"/>
              </a:rPr>
              <a:t>intelligence purposes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67244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BUT WHAT HAPPENS WHEN THE COMPANY PROTECTING YOU FACES</a:t>
            </a:r>
            <a:r>
              <a:rPr lang="en-US" sz="1200" b="1" i="0" kern="1200" baseline="0" dirty="0">
                <a:solidFill>
                  <a:schemeClr val="tx1"/>
                </a:solidFill>
                <a:effectLst/>
                <a:latin typeface="+mn-lt"/>
                <a:ea typeface="+mn-ea"/>
                <a:cs typeface="+mn-cs"/>
              </a:rPr>
              <a:t> THE SAME FATE</a:t>
            </a:r>
            <a:endParaRPr lang="en-US" dirty="0"/>
          </a:p>
          <a:p>
            <a:r>
              <a:rPr lang="en-US" dirty="0"/>
              <a:t>Ironic</a:t>
            </a:r>
            <a:r>
              <a:rPr lang="en-US" baseline="0" dirty="0"/>
              <a:t> logo at the time (the leader in *trust* based security)</a:t>
            </a:r>
          </a:p>
          <a:p>
            <a:r>
              <a:rPr lang="en-US" dirty="0"/>
              <a:t>several US government organization and over 30 of the Fortune 100 companies use</a:t>
            </a:r>
            <a:r>
              <a:rPr lang="en-US" baseline="0" dirty="0"/>
              <a:t> Bit9</a:t>
            </a:r>
          </a:p>
          <a:p>
            <a:r>
              <a:rPr lang="en-US" dirty="0"/>
              <a:t>Potential for a supply-chain attack at</a:t>
            </a:r>
            <a:r>
              <a:rPr lang="en-US" baseline="0" dirty="0"/>
              <a:t> the organizations protected by Bit9</a:t>
            </a:r>
          </a:p>
          <a:p>
            <a:r>
              <a:rPr lang="en-US" baseline="0" dirty="0"/>
              <a:t>If the malware is trusted by Bit9, it will inherently bypass the security of the system being attacked since Bit9 is protecting that system</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76213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are used to ignore certificate warnings, expired certificates, mismatches. This</a:t>
            </a:r>
            <a:r>
              <a:rPr lang="en-US" baseline="0" dirty="0"/>
              <a:t> makes it way easier for discrepancies in certificates to pass through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new understanding of trust in the digital world is needed. What could this be? Still an open ended question. Involves safeguarding privacy, providing robust security, and managing authentication, authorization. Trust may be “owned” by certain companies that create products to protect us. How do we trust these companies?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CAs are thought to be trustworthy, but they have been compromised, as we have seen</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46657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t.com/news/flame-virus-cyber-war-536/" TargetMode="External"/><Relationship Id="rId4" Type="http://schemas.openxmlformats.org/officeDocument/2006/relationships/hyperlink" Target="http://www.nbcnews.com/id/47675971/ns/technology_and_science-security/t/flame-malware-uses-stolen-microsoft-digital-signature/%23.VwabOqQrLIU" TargetMode="External"/><Relationship Id="rId5" Type="http://schemas.openxmlformats.org/officeDocument/2006/relationships/hyperlink" Target="http://www.thewire.com/technology/2012/05/complete-guide-flame-malicious-computer-virus-ravaging-iran/52949/" TargetMode="External"/><Relationship Id="rId6" Type="http://schemas.openxmlformats.org/officeDocument/2006/relationships/hyperlink" Target="http://krebsonsecurity.com/2013/02/security-firm-bit9-hacked-used-to-spread-malware/" TargetMode="External"/><Relationship Id="rId7" Type="http://schemas.openxmlformats.org/officeDocument/2006/relationships/hyperlink" Target="http://searchsecurity.techtarget.com/magazineContent/Breaches-prompt-call-for-certificate-authority-architecture-alternatives" TargetMode="External"/><Relationship Id="rId8" Type="http://schemas.openxmlformats.org/officeDocument/2006/relationships/hyperlink" Target="http://rack.3.mshcdn.com/media/ZgkyMDEyLzA2LzA0LzEzXzM4XzA1XzIzMF9maWxlCnAJdGh1bWIJMTIwMHg5NjAwPg/a02ae042%20Accessed%20April%207" TargetMode="External"/><Relationship Id="rId9" Type="http://schemas.openxmlformats.org/officeDocument/2006/relationships/hyperlink" Target="http://krebsonsecurity.com/wp-content/uploads/2013/02/bit9.png%20Accessed%20April%207" TargetMode="External"/><Relationship Id="rId1" Type="http://schemas.openxmlformats.org/officeDocument/2006/relationships/slideLayout" Target="../slideLayouts/slideLayout2.xml"/><Relationship Id="rId2" Type="http://schemas.openxmlformats.org/officeDocument/2006/relationships/hyperlink" Target="https://www.washingtonpost.com/world/national-security/us-israel-developed-computer-virus-to-slow-iranian-nuclear-efforts-officials-say/2012/06/19/gJQA6xBPoV_story.html%20Accessed%20April%20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14</a:t>
            </a:r>
            <a:br>
              <a:rPr lang="en-US" dirty="0" smtClean="0"/>
            </a:br>
            <a:r>
              <a:rPr lang="en-US" dirty="0" smtClean="0"/>
              <a:t>Last Day</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1800" dirty="0"/>
              <a:t>[</a:t>
            </a:r>
            <a:r>
              <a:rPr lang="en-US" sz="1800" dirty="0" smtClean="0"/>
              <a:t>1] </a:t>
            </a:r>
            <a:r>
              <a:rPr lang="en-US" sz="1800" dirty="0" smtClean="0">
                <a:hlinkClick r:id="rId2"/>
              </a:rPr>
              <a:t>https</a:t>
            </a:r>
            <a:r>
              <a:rPr lang="en-US" sz="1800" dirty="0">
                <a:hlinkClick r:id="rId2"/>
              </a:rPr>
              <a:t>://www.washingtonpost.com/world/national-security/us-israel-developed-computer-virus-to-slow-iranian-nuclear-efforts-officials-say/2012/06/19/gJQA6xBPoV_story.html Accessed April 7</a:t>
            </a:r>
            <a:r>
              <a:rPr lang="en-US" sz="1800" dirty="0"/>
              <a:t>, 2016</a:t>
            </a:r>
          </a:p>
          <a:p>
            <a:pPr marL="0" indent="0">
              <a:buNone/>
            </a:pPr>
            <a:r>
              <a:rPr lang="en-US" sz="1800" dirty="0"/>
              <a:t>[2] </a:t>
            </a:r>
            <a:r>
              <a:rPr lang="en-US" sz="1800" dirty="0">
                <a:hlinkClick r:id="rId3"/>
              </a:rPr>
              <a:t>https://www.rt.com/news/flame-virus-cyber-war-536/</a:t>
            </a:r>
            <a:r>
              <a:rPr lang="en-US" sz="1800" dirty="0"/>
              <a:t> Accessed April 8, 2016</a:t>
            </a:r>
          </a:p>
          <a:p>
            <a:pPr marL="0" indent="0" defTabSz="457200" fontAlgn="base">
              <a:lnSpc>
                <a:spcPct val="100000"/>
              </a:lnSpc>
              <a:spcBef>
                <a:spcPts val="0"/>
              </a:spcBef>
              <a:buClrTx/>
              <a:buSzTx/>
              <a:buNone/>
              <a:defRPr/>
            </a:pPr>
            <a:r>
              <a:rPr lang="en-US" sz="1800" dirty="0"/>
              <a:t>[3] </a:t>
            </a:r>
            <a:r>
              <a:rPr lang="en-US" sz="1800" dirty="0">
                <a:hlinkClick r:id="rId4"/>
              </a:rPr>
              <a:t>http://www.nbcnews.com/id/47675971/ns/technology_and_science-security/t/flame-malware-uses-stolen-microsoft-digital-signature/#.VwabOqQrLIU</a:t>
            </a:r>
            <a:r>
              <a:rPr lang="en-US" sz="1800" dirty="0"/>
              <a:t> Accessed April 7, 2016</a:t>
            </a:r>
            <a:endParaRPr lang="en-US" sz="1800" b="1" dirty="0"/>
          </a:p>
          <a:p>
            <a:pPr marL="0" indent="0">
              <a:buNone/>
            </a:pPr>
            <a:r>
              <a:rPr lang="en-US" sz="1800" dirty="0"/>
              <a:t>[4] </a:t>
            </a:r>
            <a:r>
              <a:rPr lang="en-US" sz="1800" dirty="0">
                <a:hlinkClick r:id="rId5"/>
              </a:rPr>
              <a:t>http://www.thewire.com/technology/2012/05/complete-guide-flame-malicious-computer-virus-ravaging-iran/52949/</a:t>
            </a:r>
            <a:r>
              <a:rPr lang="en-US" sz="1800" dirty="0"/>
              <a:t> Accessed April 8, 2016 </a:t>
            </a:r>
          </a:p>
          <a:p>
            <a:pPr marL="0" indent="0">
              <a:buNone/>
            </a:pPr>
            <a:r>
              <a:rPr lang="en-US" sz="1800" dirty="0"/>
              <a:t>[5] </a:t>
            </a:r>
            <a:r>
              <a:rPr lang="en-US" sz="1800" dirty="0">
                <a:hlinkClick r:id="rId6"/>
              </a:rPr>
              <a:t>http://krebsonsecurity.com/2013/02/security-firm-bit9-hacked-used-to-spread-malware/</a:t>
            </a:r>
            <a:r>
              <a:rPr lang="en-US" sz="1800" dirty="0"/>
              <a:t> Accessed April 7, </a:t>
            </a:r>
            <a:r>
              <a:rPr lang="en-US" sz="1800" dirty="0" smtClean="0"/>
              <a:t>2016</a:t>
            </a:r>
            <a:endParaRPr lang="en-US" sz="1800" dirty="0"/>
          </a:p>
          <a:p>
            <a:pPr marL="0" indent="0">
              <a:buNone/>
            </a:pPr>
            <a:r>
              <a:rPr lang="en-US" sz="1800" dirty="0"/>
              <a:t>[6] </a:t>
            </a:r>
            <a:r>
              <a:rPr lang="en-US" sz="1800" dirty="0">
                <a:hlinkClick r:id="rId7"/>
              </a:rPr>
              <a:t>http://searchsecurity.techtarget.com/magazineContent/Breaches-prompt-call-for-certificate-authority-architecture-alternatives</a:t>
            </a:r>
            <a:r>
              <a:rPr lang="en-US" sz="1800" dirty="0"/>
              <a:t> Accessed April 8, 2016</a:t>
            </a:r>
          </a:p>
          <a:p>
            <a:pPr marL="0" indent="0">
              <a:buNone/>
            </a:pPr>
            <a:r>
              <a:rPr lang="en-US" sz="1800" dirty="0"/>
              <a:t>[7] </a:t>
            </a:r>
            <a:r>
              <a:rPr lang="en-US" sz="1800" dirty="0">
                <a:hlinkClick r:id="rId8"/>
              </a:rPr>
              <a:t>http://rack.3.mshcdn.com/media/ZgkyMDEyLzA2LzA0LzEzXzM4XzA1XzIzMF9maWxlCnAJdGh1bWIJMTIwMHg5NjAwPg/a02ae042 Accessed April 7</a:t>
            </a:r>
            <a:r>
              <a:rPr lang="en-US" sz="1800" dirty="0"/>
              <a:t>, 2016</a:t>
            </a:r>
          </a:p>
          <a:p>
            <a:pPr marL="0" indent="0" defTabSz="457200" fontAlgn="base">
              <a:lnSpc>
                <a:spcPct val="100000"/>
              </a:lnSpc>
              <a:spcBef>
                <a:spcPts val="0"/>
              </a:spcBef>
              <a:buClrTx/>
              <a:buSzTx/>
              <a:buNone/>
              <a:defRPr/>
            </a:pPr>
            <a:r>
              <a:rPr lang="en-US" sz="1800" dirty="0"/>
              <a:t>[8] </a:t>
            </a:r>
            <a:r>
              <a:rPr lang="en-US" sz="1800" dirty="0">
                <a:hlinkClick r:id="rId9"/>
              </a:rPr>
              <a:t>http://krebsonsecurity.com/wp-content/uploads/2013/02/bit9.png Accessed April 7</a:t>
            </a:r>
            <a:r>
              <a:rPr lang="en-US" sz="1800" dirty="0"/>
              <a:t>, </a:t>
            </a:r>
            <a:r>
              <a:rPr lang="en-US" sz="1800" dirty="0" smtClean="0"/>
              <a:t>2016</a:t>
            </a:r>
            <a:endParaRPr lang="en-US" sz="1800"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Himanshu</a:t>
            </a:r>
            <a:r>
              <a:rPr lang="en-US" sz="1400" dirty="0"/>
              <a:t> </a:t>
            </a:r>
            <a:r>
              <a:rPr lang="en-US" sz="1400" dirty="0" err="1"/>
              <a:t>Sahay</a:t>
            </a:r>
            <a:endParaRPr lang="en-US" sz="1400" dirty="0"/>
          </a:p>
        </p:txBody>
      </p:sp>
    </p:spTree>
    <p:extLst>
      <p:ext uri="{BB962C8B-B14F-4D97-AF65-F5344CB8AC3E}">
        <p14:creationId xmlns:p14="http://schemas.microsoft.com/office/powerpoint/2010/main" val="857103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Copycat crime of </a:t>
            </a:r>
            <a:r>
              <a:rPr lang="en-US" dirty="0" err="1" smtClean="0"/>
              <a:t>gta</a:t>
            </a:r>
            <a:endParaRPr lang="en-US" dirty="0"/>
          </a:p>
        </p:txBody>
      </p:sp>
      <p:sp>
        <p:nvSpPr>
          <p:cNvPr id="3" name="Content Placeholder 2"/>
          <p:cNvSpPr>
            <a:spLocks noGrp="1"/>
          </p:cNvSpPr>
          <p:nvPr>
            <p:ph sz="half" idx="1"/>
          </p:nvPr>
        </p:nvSpPr>
        <p:spPr/>
        <p:txBody>
          <a:bodyPr>
            <a:normAutofit/>
          </a:bodyPr>
          <a:lstStyle/>
          <a:p>
            <a:r>
              <a:rPr lang="en-US" dirty="0" smtClean="0"/>
              <a:t>In August 2013, a 8-year-old boy killed his grandmother</a:t>
            </a:r>
          </a:p>
          <a:p>
            <a:r>
              <a:rPr lang="en-US" dirty="0" smtClean="0"/>
              <a:t>Police believes that it is influenced by GTA4(Grand Auto Theft)</a:t>
            </a:r>
          </a:p>
          <a:p>
            <a:pPr lvl="1"/>
            <a:r>
              <a:rPr lang="en-US" dirty="0" smtClean="0"/>
              <a:t>They shared a “normal, loving relationship”</a:t>
            </a:r>
          </a:p>
          <a:p>
            <a:pPr lvl="1"/>
            <a:r>
              <a:rPr lang="en-US" dirty="0" smtClean="0"/>
              <a:t>He was playing the game minutes before the shooting</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96896"/>
            <a:ext cx="3788954" cy="2683517"/>
          </a:xfrm>
          <a:prstGeom prst="rect">
            <a:avLst/>
          </a:prstGeom>
        </p:spPr>
      </p:pic>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[5]</a:t>
            </a:r>
            <a:endParaRPr lang="en-US" sz="1200" dirty="0">
              <a:solidFill>
                <a:schemeClr val="tx1"/>
              </a:solidFill>
            </a:endParaRPr>
          </a:p>
        </p:txBody>
      </p:sp>
    </p:spTree>
    <p:extLst>
      <p:ext uri="{BB962C8B-B14F-4D97-AF65-F5344CB8AC3E}">
        <p14:creationId xmlns:p14="http://schemas.microsoft.com/office/powerpoint/2010/main" val="709002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Copycat crime of </a:t>
            </a:r>
            <a:r>
              <a:rPr lang="en-US" dirty="0" err="1" smtClean="0"/>
              <a:t>gta</a:t>
            </a:r>
            <a:endParaRPr lang="en-US" dirty="0"/>
          </a:p>
        </p:txBody>
      </p:sp>
      <p:sp>
        <p:nvSpPr>
          <p:cNvPr id="3" name="Content Placeholder 2"/>
          <p:cNvSpPr>
            <a:spLocks noGrp="1"/>
          </p:cNvSpPr>
          <p:nvPr>
            <p:ph sz="half" idx="1"/>
          </p:nvPr>
        </p:nvSpPr>
        <p:spPr/>
        <p:txBody>
          <a:bodyPr>
            <a:normAutofit/>
          </a:bodyPr>
          <a:lstStyle/>
          <a:p>
            <a:r>
              <a:rPr lang="en-US" dirty="0" smtClean="0"/>
              <a:t>What is this game?</a:t>
            </a:r>
          </a:p>
          <a:p>
            <a:pPr lvl="1"/>
            <a:r>
              <a:rPr lang="en-US" dirty="0" smtClean="0"/>
              <a:t>is an open world action-adventure video game series</a:t>
            </a:r>
          </a:p>
          <a:p>
            <a:r>
              <a:rPr lang="en-US" dirty="0"/>
              <a:t>Why</a:t>
            </a:r>
            <a:r>
              <a:rPr lang="en-US" dirty="0" smtClean="0"/>
              <a:t>?</a:t>
            </a:r>
          </a:p>
          <a:p>
            <a:pPr lvl="1"/>
            <a:r>
              <a:rPr lang="en-US" dirty="0" smtClean="0"/>
              <a:t>mostly violent and sexual scenes</a:t>
            </a:r>
          </a:p>
          <a:p>
            <a:pPr lvl="1"/>
            <a:r>
              <a:rPr lang="en-US" dirty="0" smtClean="0"/>
              <a:t>Encourage violence </a:t>
            </a:r>
          </a:p>
          <a:p>
            <a:pPr lvl="1"/>
            <a:r>
              <a:rPr lang="en-US" dirty="0" smtClean="0"/>
              <a:t>Wrongful depiction of women</a:t>
            </a:r>
          </a:p>
          <a:p>
            <a:pPr lvl="1"/>
            <a:r>
              <a:rPr lang="en-US" dirty="0" smtClean="0"/>
              <a:t>Already has numbers of teenager copycat crimes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68195"/>
            <a:ext cx="3733800" cy="2320700"/>
          </a:xfrm>
        </p:spPr>
      </p:pic>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[6,8]</a:t>
            </a:r>
            <a:endParaRPr lang="en-US" sz="1200" dirty="0">
              <a:solidFill>
                <a:schemeClr val="tx1"/>
              </a:solidFill>
            </a:endParaRPr>
          </a:p>
        </p:txBody>
      </p:sp>
    </p:spTree>
    <p:extLst>
      <p:ext uri="{BB962C8B-B14F-4D97-AF65-F5344CB8AC3E}">
        <p14:creationId xmlns:p14="http://schemas.microsoft.com/office/powerpoint/2010/main" val="1948226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Copycat crime of </a:t>
            </a:r>
            <a:r>
              <a:rPr lang="en-US" dirty="0" err="1" smtClean="0"/>
              <a:t>gta</a:t>
            </a:r>
            <a:endParaRPr lang="en-US" dirty="0"/>
          </a:p>
        </p:txBody>
      </p:sp>
      <p:sp>
        <p:nvSpPr>
          <p:cNvPr id="3" name="Content Placeholder 2"/>
          <p:cNvSpPr>
            <a:spLocks noGrp="1"/>
          </p:cNvSpPr>
          <p:nvPr>
            <p:ph sz="half" idx="1"/>
          </p:nvPr>
        </p:nvSpPr>
        <p:spPr>
          <a:xfrm>
            <a:off x="685801" y="1352551"/>
            <a:ext cx="3200400" cy="3352800"/>
          </a:xfrm>
        </p:spPr>
        <p:txBody>
          <a:bodyPr>
            <a:normAutofit/>
          </a:bodyPr>
          <a:lstStyle/>
          <a:p>
            <a:r>
              <a:rPr lang="en-US" dirty="0" smtClean="0"/>
              <a:t>“There </a:t>
            </a:r>
            <a:r>
              <a:rPr lang="en-US" dirty="0"/>
              <a:t>is nothing in the </a:t>
            </a:r>
            <a:r>
              <a:rPr lang="en-US" dirty="0" smtClean="0"/>
              <a:t>game </a:t>
            </a:r>
            <a:r>
              <a:rPr lang="en-US" dirty="0"/>
              <a:t>you would not see in a TV show, or a movie a hundred times over, so I don’t understand what the conversation is about</a:t>
            </a:r>
            <a:r>
              <a:rPr lang="en-US" dirty="0" smtClean="0"/>
              <a:t>.” </a:t>
            </a:r>
          </a:p>
          <a:p>
            <a:pPr lvl="2"/>
            <a:r>
              <a:rPr lang="en-US" dirty="0" smtClean="0"/>
              <a:t>Dan Houser, </a:t>
            </a:r>
            <a:r>
              <a:rPr lang="en-US" dirty="0" err="1" smtClean="0"/>
              <a:t>Rockstar</a:t>
            </a:r>
            <a:r>
              <a:rPr lang="en-US" dirty="0" smtClean="0"/>
              <a:t> head writer and VP for creative[1]</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
        <p:nvSpPr>
          <p:cNvPr id="8" name="Content Placeholder 2"/>
          <p:cNvSpPr>
            <a:spLocks noGrp="1"/>
          </p:cNvSpPr>
          <p:nvPr>
            <p:ph sz="half" idx="1"/>
          </p:nvPr>
        </p:nvSpPr>
        <p:spPr>
          <a:xfrm>
            <a:off x="4572000" y="1325213"/>
            <a:ext cx="3098800" cy="3352800"/>
          </a:xfrm>
        </p:spPr>
        <p:txBody>
          <a:bodyPr>
            <a:normAutofit/>
          </a:bodyPr>
          <a:lstStyle/>
          <a:p>
            <a:r>
              <a:rPr lang="en-US" dirty="0" smtClean="0"/>
              <a:t>“The </a:t>
            </a:r>
            <a:r>
              <a:rPr lang="en-US" dirty="0"/>
              <a:t>video game manufacturer did not make these parents buy a gun and leave it in the presence of a small child. That is [the parents’] fault and it is a crime.” </a:t>
            </a:r>
            <a:endParaRPr lang="en-US" dirty="0" smtClean="0"/>
          </a:p>
          <a:p>
            <a:pPr lvl="2"/>
            <a:r>
              <a:rPr lang="en-US" dirty="0"/>
              <a:t>Shannon Watts, founder of Moms Demand Action for Gun Sense in </a:t>
            </a:r>
            <a:r>
              <a:rPr lang="en-US" dirty="0" smtClean="0"/>
              <a:t>America[2]</a:t>
            </a:r>
            <a:endParaRPr lang="en-US" dirty="0"/>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t>[5,7]</a:t>
            </a:r>
            <a:endParaRPr lang="en-US" sz="1200" dirty="0">
              <a:solidFill>
                <a:schemeClr val="tx1"/>
              </a:solidFill>
            </a:endParaRPr>
          </a:p>
        </p:txBody>
      </p:sp>
    </p:spTree>
    <p:extLst>
      <p:ext uri="{BB962C8B-B14F-4D97-AF65-F5344CB8AC3E}">
        <p14:creationId xmlns:p14="http://schemas.microsoft.com/office/powerpoint/2010/main" val="3449862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side opinion</a:t>
            </a:r>
            <a:endParaRPr lang="en-US" dirty="0"/>
          </a:p>
        </p:txBody>
      </p:sp>
      <p:sp>
        <p:nvSpPr>
          <p:cNvPr id="3" name="Content Placeholder 2"/>
          <p:cNvSpPr>
            <a:spLocks noGrp="1"/>
          </p:cNvSpPr>
          <p:nvPr>
            <p:ph sz="half" idx="1"/>
          </p:nvPr>
        </p:nvSpPr>
        <p:spPr>
          <a:xfrm>
            <a:off x="490978" y="1266126"/>
            <a:ext cx="3208021" cy="3352800"/>
          </a:xfrm>
        </p:spPr>
        <p:txBody>
          <a:bodyPr/>
          <a:lstStyle/>
          <a:p>
            <a:r>
              <a:rPr lang="en-US" dirty="0" smtClean="0"/>
              <a:t>Small number incidents</a:t>
            </a:r>
          </a:p>
          <a:p>
            <a:r>
              <a:rPr lang="en-US" dirty="0" smtClean="0"/>
              <a:t>Youth criminal arrests has dropped</a:t>
            </a:r>
          </a:p>
          <a:p>
            <a:r>
              <a:rPr lang="en-US" dirty="0" smtClean="0"/>
              <a:t>Controller Study proved that exposed to video game was not related to negative outcomes</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 2]</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3783280" y="819149"/>
            <a:ext cx="5048300" cy="3625851"/>
          </a:xfrm>
          <a:prstGeom prst="rect">
            <a:avLst/>
          </a:prstGeom>
        </p:spPr>
      </p:pic>
    </p:spTree>
    <p:extLst>
      <p:ext uri="{BB962C8B-B14F-4D97-AF65-F5344CB8AC3E}">
        <p14:creationId xmlns:p14="http://schemas.microsoft.com/office/powerpoint/2010/main" val="2364971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side opinion</a:t>
            </a:r>
            <a:endParaRPr lang="en-US" dirty="0"/>
          </a:p>
        </p:txBody>
      </p:sp>
      <p:sp>
        <p:nvSpPr>
          <p:cNvPr id="3" name="Content Placeholder 2"/>
          <p:cNvSpPr>
            <a:spLocks noGrp="1"/>
          </p:cNvSpPr>
          <p:nvPr>
            <p:ph sz="half" idx="1"/>
          </p:nvPr>
        </p:nvSpPr>
        <p:spPr/>
        <p:txBody>
          <a:bodyPr/>
          <a:lstStyle/>
          <a:p>
            <a:r>
              <a:rPr lang="en-US" dirty="0"/>
              <a:t>Youth exposed to violent media tend to become more </a:t>
            </a:r>
            <a:r>
              <a:rPr lang="en-US" dirty="0" smtClean="0"/>
              <a:t>aggressive</a:t>
            </a:r>
          </a:p>
          <a:p>
            <a:pPr marL="0" indent="0">
              <a:buNone/>
            </a:pPr>
            <a:endParaRPr lang="en-US" dirty="0" smtClean="0"/>
          </a:p>
          <a:p>
            <a:r>
              <a:rPr lang="en-US" dirty="0" smtClean="0"/>
              <a:t>Study shows the effect on mental and psychology health</a:t>
            </a:r>
          </a:p>
          <a:p>
            <a:endParaRPr lang="en-US" dirty="0" smtClean="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[3]</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411980" y="1212927"/>
            <a:ext cx="4419600" cy="3302000"/>
          </a:xfrm>
          <a:prstGeom prst="rect">
            <a:avLst/>
          </a:prstGeom>
        </p:spPr>
      </p:pic>
    </p:spTree>
    <p:extLst>
      <p:ext uri="{BB962C8B-B14F-4D97-AF65-F5344CB8AC3E}">
        <p14:creationId xmlns:p14="http://schemas.microsoft.com/office/powerpoint/2010/main" val="338091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of the current studies</a:t>
            </a:r>
            <a:endParaRPr lang="en-US" dirty="0"/>
          </a:p>
        </p:txBody>
      </p:sp>
      <p:sp>
        <p:nvSpPr>
          <p:cNvPr id="3" name="Content Placeholder 2"/>
          <p:cNvSpPr>
            <a:spLocks noGrp="1"/>
          </p:cNvSpPr>
          <p:nvPr>
            <p:ph sz="half" idx="1"/>
          </p:nvPr>
        </p:nvSpPr>
        <p:spPr/>
        <p:txBody>
          <a:bodyPr>
            <a:normAutofit/>
          </a:bodyPr>
          <a:lstStyle/>
          <a:p>
            <a:r>
              <a:rPr lang="en-US" dirty="0"/>
              <a:t>Lack of clinical </a:t>
            </a:r>
            <a:r>
              <a:rPr lang="en-US" dirty="0" smtClean="0"/>
              <a:t>validity</a:t>
            </a:r>
          </a:p>
          <a:p>
            <a:r>
              <a:rPr lang="en-US" dirty="0"/>
              <a:t>Failure to control for third </a:t>
            </a:r>
            <a:r>
              <a:rPr lang="en-US" dirty="0" smtClean="0"/>
              <a:t>variables</a:t>
            </a:r>
          </a:p>
          <a:p>
            <a:r>
              <a:rPr lang="en-US" dirty="0"/>
              <a:t>Selective </a:t>
            </a:r>
            <a:r>
              <a:rPr lang="en-US" dirty="0" smtClean="0"/>
              <a:t>interpretation</a:t>
            </a:r>
          </a:p>
          <a:p>
            <a:r>
              <a:rPr lang="en-US" dirty="0"/>
              <a:t>Outcomes besides violence: </a:t>
            </a:r>
            <a:r>
              <a:rPr lang="en-US" dirty="0" smtClean="0"/>
              <a:t>mental </a:t>
            </a:r>
            <a:r>
              <a:rPr lang="en-US" dirty="0"/>
              <a:t>health, and academics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[4]</a:t>
            </a:r>
            <a:endParaRPr lang="en-US" sz="1200" dirty="0">
              <a:solidFill>
                <a:schemeClr val="tx1"/>
              </a:solidFill>
            </a:endParaRPr>
          </a:p>
        </p:txBody>
      </p:sp>
    </p:spTree>
    <p:extLst>
      <p:ext uri="{BB962C8B-B14F-4D97-AF65-F5344CB8AC3E}">
        <p14:creationId xmlns:p14="http://schemas.microsoft.com/office/powerpoint/2010/main" val="3558443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5359400" cy="3352800"/>
          </a:xfrm>
        </p:spPr>
        <p:txBody>
          <a:bodyPr>
            <a:normAutofit/>
          </a:bodyPr>
          <a:lstStyle/>
          <a:p>
            <a:r>
              <a:rPr lang="en-US" dirty="0" smtClean="0"/>
              <a:t>Video game violence is still going to be controversial </a:t>
            </a:r>
          </a:p>
          <a:p>
            <a:r>
              <a:rPr lang="en-US" dirty="0" smtClean="0"/>
              <a:t>Video game violence has a casual effect on violent behavior, especially for children</a:t>
            </a:r>
          </a:p>
          <a:p>
            <a:r>
              <a:rPr lang="en-US" dirty="0" smtClean="0"/>
              <a:t>Hope that current and future analysis may provide guidance </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[4]</a:t>
            </a:r>
            <a:endParaRPr lang="en-US" sz="1200" dirty="0">
              <a:solidFill>
                <a:schemeClr val="tx1"/>
              </a:solidFill>
            </a:endParaRPr>
          </a:p>
        </p:txBody>
      </p:sp>
    </p:spTree>
    <p:extLst>
      <p:ext uri="{BB962C8B-B14F-4D97-AF65-F5344CB8AC3E}">
        <p14:creationId xmlns:p14="http://schemas.microsoft.com/office/powerpoint/2010/main" val="4093139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2200" dirty="0" smtClean="0"/>
              <a:t>[1] </a:t>
            </a:r>
            <a:r>
              <a:rPr lang="en-US" sz="2200" dirty="0"/>
              <a:t>Ferguson, C. J., San Miguel, C., Garza, A., &amp; </a:t>
            </a:r>
            <a:r>
              <a:rPr lang="en-US" sz="2200" dirty="0" err="1"/>
              <a:t>Jerabeck</a:t>
            </a:r>
            <a:r>
              <a:rPr lang="en-US" sz="2200" dirty="0"/>
              <a:t>, J. M. (2012). A longitudinal test of video game violence influences on dating and aggression: A 3-year longitudinal study of adolescents.</a:t>
            </a:r>
            <a:r>
              <a:rPr lang="en-US" sz="2200" i="1" dirty="0"/>
              <a:t> Journal of Psychiatric Research, 46</a:t>
            </a:r>
            <a:r>
              <a:rPr lang="en-US" sz="2200" dirty="0"/>
              <a:t>(2), 141-146. </a:t>
            </a:r>
            <a:endParaRPr lang="en-US" sz="2200" dirty="0" smtClean="0"/>
          </a:p>
          <a:p>
            <a:pPr marL="0" indent="0">
              <a:buNone/>
            </a:pPr>
            <a:r>
              <a:rPr lang="en-US" sz="2200" dirty="0" smtClean="0"/>
              <a:t>[2</a:t>
            </a:r>
            <a:r>
              <a:rPr lang="en-US" sz="2200" dirty="0"/>
              <a:t>] </a:t>
            </a:r>
            <a:r>
              <a:rPr lang="en-US" sz="2200" dirty="0" err="1" smtClean="0"/>
              <a:t>Wallenius</a:t>
            </a:r>
            <a:r>
              <a:rPr lang="en-US" sz="2200" dirty="0"/>
              <a:t>, M., &amp; </a:t>
            </a:r>
            <a:r>
              <a:rPr lang="en-US" sz="2200" dirty="0" err="1"/>
              <a:t>Punamäki</a:t>
            </a:r>
            <a:r>
              <a:rPr lang="en-US" sz="2200" dirty="0"/>
              <a:t>, R. (2008). Digital game violence and direct aggression in adolescence: A longitudinal study of the roles of sex, age, and parent–child communication.</a:t>
            </a:r>
            <a:r>
              <a:rPr lang="en-US" sz="2200" i="1" dirty="0"/>
              <a:t> Journal of Applied Developmental Psychology, 29</a:t>
            </a:r>
            <a:r>
              <a:rPr lang="en-US" sz="2200" dirty="0"/>
              <a:t>(4), 286-294. </a:t>
            </a:r>
            <a:endParaRPr lang="en-US" sz="2200" dirty="0" smtClean="0"/>
          </a:p>
          <a:p>
            <a:pPr marL="0" indent="0">
              <a:buNone/>
            </a:pPr>
            <a:r>
              <a:rPr lang="en-US" sz="2200" dirty="0" smtClean="0"/>
              <a:t>[3] </a:t>
            </a:r>
            <a:r>
              <a:rPr lang="en-US" sz="2200" dirty="0" err="1"/>
              <a:t>Carnagey</a:t>
            </a:r>
            <a:r>
              <a:rPr lang="en-US" sz="2200" dirty="0"/>
              <a:t>, N. L., Anderson, C. A., &amp; Bushman, B. J. (2007). The effect of video game violence on physiological desensitization to real-life violence.</a:t>
            </a:r>
            <a:r>
              <a:rPr lang="en-US" sz="2200" i="1" dirty="0"/>
              <a:t> Journal of Experimental Social Psychology, 43</a:t>
            </a:r>
            <a:r>
              <a:rPr lang="en-US" sz="2200" dirty="0"/>
              <a:t>(3), 489-496. </a:t>
            </a:r>
            <a:endParaRPr lang="en-US" sz="2200" dirty="0" smtClean="0"/>
          </a:p>
          <a:p>
            <a:pPr marL="0" indent="0">
              <a:buNone/>
            </a:pPr>
            <a:r>
              <a:rPr lang="en-US" sz="2200" dirty="0" smtClean="0"/>
              <a:t>[4]</a:t>
            </a:r>
            <a:r>
              <a:rPr lang="en-US" sz="2200" dirty="0"/>
              <a:t> Ferguson, C. (2015). Do angry birds make for angry children? A meta-analysis of video game influences on children's and adolescents' aggression, mental health, prosocial behavior, and academic performance.</a:t>
            </a:r>
            <a:r>
              <a:rPr lang="en-US" sz="2200" i="1" dirty="0"/>
              <a:t> Perspectives on Psychological Science, 10</a:t>
            </a:r>
            <a:r>
              <a:rPr lang="en-US" sz="2200" dirty="0"/>
              <a:t>(5), 646-666. </a:t>
            </a:r>
            <a:endParaRPr lang="en-US" sz="2200" dirty="0" smtClean="0"/>
          </a:p>
          <a:p>
            <a:pPr marL="0" indent="0">
              <a:buNone/>
            </a:pPr>
            <a:r>
              <a:rPr lang="en-US" sz="2200" dirty="0" smtClean="0"/>
              <a:t>[5]</a:t>
            </a:r>
            <a:r>
              <a:rPr lang="en-US" sz="2200" dirty="0"/>
              <a:t> Russell, Lauren. "Police: 8-year-old Shoots, Kills Elderly Caregiver after Playing Video Game." </a:t>
            </a:r>
            <a:r>
              <a:rPr lang="en-US" sz="2200" i="1" dirty="0"/>
              <a:t>CNN</a:t>
            </a:r>
            <a:r>
              <a:rPr lang="en-US" sz="2200" dirty="0"/>
              <a:t>. Cable News Network. Web. </a:t>
            </a:r>
            <a:r>
              <a:rPr lang="en-US" sz="2200" dirty="0" smtClean="0"/>
              <a:t>25 Mar </a:t>
            </a:r>
            <a:r>
              <a:rPr lang="en-US" sz="2200" dirty="0"/>
              <a:t>2016</a:t>
            </a:r>
            <a:r>
              <a:rPr lang="en-US" sz="2200" dirty="0" smtClean="0"/>
              <a:t>.</a:t>
            </a:r>
          </a:p>
          <a:p>
            <a:pPr marL="0" indent="0">
              <a:buNone/>
            </a:pPr>
            <a:r>
              <a:rPr lang="en-US" sz="2200" dirty="0" smtClean="0"/>
              <a:t>[6]</a:t>
            </a:r>
            <a:r>
              <a:rPr lang="en-US" sz="2200" dirty="0"/>
              <a:t> "Controversies Surrounding Grand Theft Auto V." </a:t>
            </a:r>
            <a:r>
              <a:rPr lang="en-US" sz="2200" i="1" dirty="0"/>
              <a:t>Wikipedia</a:t>
            </a:r>
            <a:r>
              <a:rPr lang="en-US" sz="2200" dirty="0"/>
              <a:t>. Wikimedia Foundation. Web. 25 Mar. 2016</a:t>
            </a:r>
            <a:r>
              <a:rPr lang="en-US" sz="2200" dirty="0" smtClean="0"/>
              <a:t>.</a:t>
            </a:r>
          </a:p>
          <a:p>
            <a:pPr marL="0" indent="0">
              <a:buNone/>
            </a:pPr>
            <a:r>
              <a:rPr lang="en-US" sz="2200" dirty="0" smtClean="0"/>
              <a:t>[7]</a:t>
            </a:r>
            <a:r>
              <a:rPr lang="en-US" sz="2200" dirty="0"/>
              <a:t> "</a:t>
            </a:r>
            <a:r>
              <a:rPr lang="en-US" sz="2200" dirty="0" err="1"/>
              <a:t>Rockstar</a:t>
            </a:r>
            <a:r>
              <a:rPr lang="en-US" sz="2200" dirty="0"/>
              <a:t> Games' Dan Houser on Grand Theft Auto IV and Digitally </a:t>
            </a:r>
            <a:r>
              <a:rPr lang="en-US" sz="2200" dirty="0" err="1"/>
              <a:t>Degentrifying</a:t>
            </a:r>
            <a:r>
              <a:rPr lang="en-US" sz="2200" dirty="0"/>
              <a:t> New York." </a:t>
            </a:r>
            <a:r>
              <a:rPr lang="en-US" sz="2200" i="1" dirty="0"/>
              <a:t>Vulture</a:t>
            </a:r>
            <a:r>
              <a:rPr lang="en-US" sz="2200" dirty="0"/>
              <a:t>. 2008. Web. </a:t>
            </a:r>
            <a:r>
              <a:rPr lang="en-US" sz="2200" dirty="0" smtClean="0"/>
              <a:t>25 Mar. 2016</a:t>
            </a:r>
          </a:p>
          <a:p>
            <a:pPr marL="0" indent="0">
              <a:buNone/>
            </a:pPr>
            <a:r>
              <a:rPr lang="en-US" sz="2200" dirty="0" smtClean="0"/>
              <a:t>[8] </a:t>
            </a:r>
            <a:r>
              <a:rPr lang="en-US" sz="2200" dirty="0"/>
              <a:t>“Suit: Video Game Sparked Police Shootings” </a:t>
            </a:r>
            <a:r>
              <a:rPr lang="sk-SK" sz="2200" i="1" dirty="0"/>
              <a:t>ABC News</a:t>
            </a:r>
            <a:r>
              <a:rPr lang="sk-SK" sz="2200" dirty="0"/>
              <a:t>. Web</a:t>
            </a:r>
            <a:r>
              <a:rPr lang="sk-SK" sz="2200" dirty="0" smtClean="0"/>
              <a:t>. 25 Mar. </a:t>
            </a:r>
            <a:r>
              <a:rPr lang="sk-SK" sz="2200" dirty="0"/>
              <a:t>2016.</a:t>
            </a:r>
            <a:endParaRPr lang="en-US" sz="2200"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smtClean="0">
                <a:latin typeface="+mj-lt"/>
              </a:rPr>
              <a:t>Qiaoyu</a:t>
            </a:r>
            <a:r>
              <a:rPr lang="en-US" sz="1400" dirty="0" smtClean="0">
                <a:latin typeface="+mj-lt"/>
              </a:rPr>
              <a:t> Liao</a:t>
            </a:r>
            <a:endParaRPr lang="en-US" sz="1400" dirty="0">
              <a:solidFill>
                <a:schemeClr val="tx1"/>
              </a:solidFill>
              <a:latin typeface="+mj-lt"/>
            </a:endParaRPr>
          </a:p>
        </p:txBody>
      </p:sp>
    </p:spTree>
    <p:extLst>
      <p:ext uri="{BB962C8B-B14F-4D97-AF65-F5344CB8AC3E}">
        <p14:creationId xmlns:p14="http://schemas.microsoft.com/office/powerpoint/2010/main" val="2198456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728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smtClean="0"/>
              <a:t>Course Evaluations</a:t>
            </a:r>
          </a:p>
          <a:p>
            <a:pPr marL="457200" indent="-457200">
              <a:buFont typeface="+mj-lt"/>
              <a:buAutoNum type="arabicPeriod"/>
            </a:pPr>
            <a:r>
              <a:rPr lang="en-US" dirty="0" smtClean="0"/>
              <a:t>Students </a:t>
            </a:r>
            <a:r>
              <a:rPr lang="en-US" dirty="0" smtClean="0"/>
              <a:t>Present</a:t>
            </a:r>
          </a:p>
          <a:p>
            <a:pPr marL="457200" indent="-457200">
              <a:buFont typeface="+mj-lt"/>
              <a:buAutoNum type="arabicPeriod"/>
            </a:pPr>
            <a:r>
              <a:rPr lang="en-US"/>
              <a:t>Guest </a:t>
            </a:r>
            <a:r>
              <a:rPr lang="en-US" smtClean="0"/>
              <a:t>Speaker</a:t>
            </a:r>
            <a:endParaRPr lang="en-US" dirty="0" smtClean="0"/>
          </a:p>
          <a:p>
            <a:pPr marL="457200" indent="-457200">
              <a:buFont typeface="+mj-lt"/>
              <a:buAutoNum type="arabicPeriod"/>
            </a:pPr>
            <a:r>
              <a:rPr lang="en-US" dirty="0" smtClean="0"/>
              <a:t>Students’ Choice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1073227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smtClean="0"/>
              <a:t>Course Evaluations</a:t>
            </a:r>
          </a:p>
          <a:p>
            <a:pPr marL="457200" indent="-457200">
              <a:buFont typeface="+mj-lt"/>
              <a:buAutoNum type="arabicPeriod"/>
            </a:pPr>
            <a:r>
              <a:rPr lang="en-US" dirty="0" smtClean="0"/>
              <a:t>Students </a:t>
            </a:r>
            <a:r>
              <a:rPr lang="en-US" dirty="0" smtClean="0"/>
              <a:t>Present</a:t>
            </a:r>
          </a:p>
          <a:p>
            <a:pPr marL="457200" indent="-457200">
              <a:buFont typeface="+mj-lt"/>
              <a:buAutoNum type="arabicPeriod"/>
            </a:pPr>
            <a:r>
              <a:rPr lang="en-US" dirty="0" smtClean="0"/>
              <a:t>Guest Speaker</a:t>
            </a:r>
            <a:endParaRPr lang="en-US" dirty="0" smtClean="0"/>
          </a:p>
          <a:p>
            <a:pPr marL="457200" indent="-457200">
              <a:buFont typeface="+mj-lt"/>
              <a:buAutoNum type="arabicPeriod"/>
            </a:pPr>
            <a:r>
              <a:rPr lang="en-US" dirty="0" smtClean="0"/>
              <a:t>Students’ Choice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Choice</a:t>
            </a:r>
            <a:endParaRPr lang="en-US" dirty="0"/>
          </a:p>
        </p:txBody>
      </p:sp>
      <p:sp>
        <p:nvSpPr>
          <p:cNvPr id="3" name="Content Placeholder 2"/>
          <p:cNvSpPr>
            <a:spLocks noGrp="1"/>
          </p:cNvSpPr>
          <p:nvPr>
            <p:ph idx="1"/>
          </p:nvPr>
        </p:nvSpPr>
        <p:spPr/>
        <p:txBody>
          <a:bodyPr/>
          <a:lstStyle/>
          <a:p>
            <a:r>
              <a:rPr lang="en-US" dirty="0"/>
              <a:t>D</a:t>
            </a:r>
            <a:r>
              <a:rPr lang="en-US" dirty="0" smtClean="0"/>
              <a:t>iscuss </a:t>
            </a:r>
            <a:r>
              <a:rPr lang="en-US" dirty="0"/>
              <a:t>which section of the book/class topic we think will be </a:t>
            </a:r>
            <a:r>
              <a:rPr lang="en-US" dirty="0" smtClean="0"/>
              <a:t>most relevant </a:t>
            </a:r>
            <a:r>
              <a:rPr lang="en-US" dirty="0"/>
              <a:t>in the coming </a:t>
            </a:r>
            <a:r>
              <a:rPr lang="en-US" dirty="0" smtClean="0"/>
              <a:t>years.</a:t>
            </a:r>
          </a:p>
          <a:p>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565241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14</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Use only BLUE or BLACK ballpoint pen</a:t>
            </a:r>
          </a:p>
          <a:p>
            <a:r>
              <a:rPr lang="en-US" dirty="0"/>
              <a:t>Use an X to mark (Do NOT fill in box)</a:t>
            </a:r>
          </a:p>
          <a:p>
            <a:r>
              <a:rPr lang="en-US" dirty="0" smtClean="0"/>
              <a:t>Course Evaluation</a:t>
            </a:r>
          </a:p>
          <a:p>
            <a:pPr lvl="1"/>
            <a:r>
              <a:rPr lang="en-US" dirty="0" smtClean="0"/>
              <a:t>Write </a:t>
            </a:r>
            <a:r>
              <a:rPr lang="en-US" dirty="0"/>
              <a:t>MY NAME and COURSE TITLE in box at top of form</a:t>
            </a:r>
          </a:p>
          <a:p>
            <a:pPr lvl="1"/>
            <a:r>
              <a:rPr lang="en-US" dirty="0"/>
              <a:t>Keith A. </a:t>
            </a:r>
            <a:r>
              <a:rPr lang="en-US" dirty="0" smtClean="0"/>
              <a:t>Pray</a:t>
            </a:r>
            <a:endParaRPr lang="en-US" dirty="0"/>
          </a:p>
          <a:p>
            <a:pPr lvl="1"/>
            <a:r>
              <a:rPr lang="en-US" dirty="0"/>
              <a:t>CS 3043 Social Implications Of Information Processing</a:t>
            </a:r>
          </a:p>
          <a:p>
            <a:pPr lvl="1"/>
            <a:r>
              <a:rPr lang="en-US" dirty="0"/>
              <a:t>R</a:t>
            </a:r>
            <a:r>
              <a:rPr lang="en-US" dirty="0" smtClean="0"/>
              <a:t>eturn </a:t>
            </a:r>
            <a:r>
              <a:rPr lang="en-US" dirty="0"/>
              <a:t>to Academic Advising Office in Daniels Hall </a:t>
            </a:r>
            <a:endParaRPr lang="en-US" dirty="0" smtClean="0"/>
          </a:p>
          <a:p>
            <a:pPr lvl="1"/>
            <a:r>
              <a:rPr lang="en-US" dirty="0" smtClean="0"/>
              <a:t>Include “</a:t>
            </a:r>
            <a:r>
              <a:rPr lang="en-US" dirty="0"/>
              <a:t>Evaluation Sheet” cover </a:t>
            </a:r>
            <a:r>
              <a:rPr lang="en-US" dirty="0" smtClean="0"/>
              <a:t>letter</a:t>
            </a:r>
          </a:p>
          <a:p>
            <a:r>
              <a:rPr lang="en-US" dirty="0" smtClean="0"/>
              <a:t>TA/SA Evaluation</a:t>
            </a:r>
          </a:p>
          <a:p>
            <a:pPr lvl="1"/>
            <a:r>
              <a:rPr lang="en-US" dirty="0" smtClean="0"/>
              <a:t>Name: Fiona Heaney</a:t>
            </a:r>
          </a:p>
          <a:p>
            <a:pPr lvl="1"/>
            <a:r>
              <a:rPr lang="en-US" dirty="0" smtClean="0"/>
              <a:t>Return to CS Department: Fuller 233</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304590316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450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smtClean="0"/>
              <a:t>Course Evaluations</a:t>
            </a:r>
          </a:p>
          <a:p>
            <a:pPr marL="457200" indent="-457200">
              <a:buFont typeface="+mj-lt"/>
              <a:buAutoNum type="arabicPeriod"/>
            </a:pPr>
            <a:r>
              <a:rPr lang="en-US" dirty="0" smtClean="0"/>
              <a:t>Students </a:t>
            </a:r>
            <a:r>
              <a:rPr lang="en-US" dirty="0" smtClean="0"/>
              <a:t>Present</a:t>
            </a:r>
          </a:p>
          <a:p>
            <a:pPr marL="457200" indent="-457200">
              <a:buFont typeface="+mj-lt"/>
              <a:buAutoNum type="arabicPeriod"/>
            </a:pPr>
            <a:r>
              <a:rPr lang="en-US" dirty="0"/>
              <a:t>Guest </a:t>
            </a:r>
            <a:r>
              <a:rPr lang="en-US" dirty="0" smtClean="0"/>
              <a:t>Speaker</a:t>
            </a:r>
            <a:endParaRPr lang="en-US" dirty="0" smtClean="0"/>
          </a:p>
          <a:p>
            <a:pPr marL="457200" indent="-457200">
              <a:buFont typeface="+mj-lt"/>
              <a:buAutoNum type="arabicPeriod"/>
            </a:pPr>
            <a:r>
              <a:rPr lang="en-US" dirty="0" smtClean="0"/>
              <a:t>Students’ Choice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049610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certificate signed malware</a:t>
            </a:r>
          </a:p>
        </p:txBody>
      </p:sp>
      <p:sp>
        <p:nvSpPr>
          <p:cNvPr id="3" name="Content Placeholder 2"/>
          <p:cNvSpPr>
            <a:spLocks noGrp="1"/>
          </p:cNvSpPr>
          <p:nvPr>
            <p:ph sz="half" idx="1"/>
          </p:nvPr>
        </p:nvSpPr>
        <p:spPr>
          <a:xfrm>
            <a:off x="685800" y="1352551"/>
            <a:ext cx="7171660" cy="3352800"/>
          </a:xfrm>
        </p:spPr>
        <p:txBody>
          <a:bodyPr/>
          <a:lstStyle/>
          <a:p>
            <a:r>
              <a:rPr lang="en-US" dirty="0"/>
              <a:t>Trusted certificates are a popular way of guaranteeing trust in software and on the internet.</a:t>
            </a:r>
          </a:p>
          <a:p>
            <a:r>
              <a:rPr lang="en-US" dirty="0"/>
              <a:t>What happens where there are fundamental attacks on the trust structure?</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Himanshu Sahay</a:t>
            </a:r>
          </a:p>
        </p:txBody>
      </p:sp>
    </p:spTree>
    <p:extLst>
      <p:ext uri="{BB962C8B-B14F-4D97-AF65-F5344CB8AC3E}">
        <p14:creationId xmlns:p14="http://schemas.microsoft.com/office/powerpoint/2010/main" val="2881945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malware</a:t>
            </a:r>
          </a:p>
        </p:txBody>
      </p:sp>
      <p:sp>
        <p:nvSpPr>
          <p:cNvPr id="3" name="Content Placeholder 2"/>
          <p:cNvSpPr>
            <a:spLocks noGrp="1"/>
          </p:cNvSpPr>
          <p:nvPr>
            <p:ph sz="half" idx="1"/>
          </p:nvPr>
        </p:nvSpPr>
        <p:spPr/>
        <p:txBody>
          <a:bodyPr/>
          <a:lstStyle/>
          <a:p>
            <a:r>
              <a:rPr lang="en-US" dirty="0"/>
              <a:t>Discovered as “Flame” in 2012</a:t>
            </a:r>
          </a:p>
          <a:p>
            <a:r>
              <a:rPr lang="en-US" dirty="0"/>
              <a:t>Used for targeted cyber espionage in the Middle East – mainly Iran</a:t>
            </a:r>
          </a:p>
          <a:p>
            <a:r>
              <a:rPr lang="en-US" dirty="0"/>
              <a:t>Used stolen Microsoft digital certificate</a:t>
            </a:r>
          </a:p>
          <a:p>
            <a:r>
              <a:rPr lang="en-US" dirty="0"/>
              <a:t>According to the Washington Post, jointly developed by US &amp; Israel</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&lt;Graphic&gt;</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Himanshu Sahay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1, 2, 7</a:t>
            </a:r>
          </a:p>
        </p:txBody>
      </p:sp>
      <p:pic>
        <p:nvPicPr>
          <p:cNvPr id="12" name="Picture 11"/>
          <p:cNvPicPr>
            <a:picLocks noChangeAspect="1"/>
          </p:cNvPicPr>
          <p:nvPr/>
        </p:nvPicPr>
        <p:blipFill>
          <a:blip r:embed="rId3"/>
          <a:stretch>
            <a:fillRect/>
          </a:stretch>
        </p:blipFill>
        <p:spPr>
          <a:xfrm>
            <a:off x="4724400" y="1331025"/>
            <a:ext cx="3733800" cy="3395852"/>
          </a:xfrm>
          <a:prstGeom prst="rect">
            <a:avLst/>
          </a:prstGeom>
        </p:spPr>
      </p:pic>
    </p:spTree>
    <p:extLst>
      <p:ext uri="{BB962C8B-B14F-4D97-AF65-F5344CB8AC3E}">
        <p14:creationId xmlns:p14="http://schemas.microsoft.com/office/powerpoint/2010/main" val="1585120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Flame DETAILS</a:t>
            </a:r>
          </a:p>
        </p:txBody>
      </p:sp>
      <p:sp>
        <p:nvSpPr>
          <p:cNvPr id="3" name="Content Placeholder 2"/>
          <p:cNvSpPr>
            <a:spLocks noGrp="1"/>
          </p:cNvSpPr>
          <p:nvPr>
            <p:ph sz="half" idx="1"/>
          </p:nvPr>
        </p:nvSpPr>
        <p:spPr/>
        <p:txBody>
          <a:bodyPr/>
          <a:lstStyle/>
          <a:p>
            <a:r>
              <a:rPr lang="en-US" dirty="0"/>
              <a:t>Remote Desktop Services or Terminal Services</a:t>
            </a:r>
          </a:p>
          <a:p>
            <a:r>
              <a:rPr lang="en-US" dirty="0"/>
              <a:t>Certificates to be used locally repurposed to show Microsoft verification on the Internet</a:t>
            </a:r>
          </a:p>
          <a:p>
            <a:r>
              <a:rPr lang="en-US" dirty="0"/>
              <a:t>Trojan and worm</a:t>
            </a:r>
          </a:p>
          <a:p>
            <a:r>
              <a:rPr lang="en-US" dirty="0"/>
              <a:t>Makes it possible to steal different types of information</a:t>
            </a:r>
          </a:p>
          <a:p>
            <a:endParaRPr lang="en-US" dirty="0"/>
          </a:p>
        </p:txBody>
      </p:sp>
      <p:pic>
        <p:nvPicPr>
          <p:cNvPr id="7" name="Content Placeholder 6"/>
          <p:cNvPicPr>
            <a:picLocks noGrp="1" noChangeAspect="1"/>
          </p:cNvPicPr>
          <p:nvPr>
            <p:ph sz="half" idx="2"/>
          </p:nvPr>
        </p:nvPicPr>
        <p:blipFill>
          <a:blip r:embed="rId3"/>
          <a:stretch>
            <a:fillRect/>
          </a:stretch>
        </p:blipFill>
        <p:spPr>
          <a:xfrm>
            <a:off x="4724400" y="1737891"/>
            <a:ext cx="3733800" cy="2582117"/>
          </a:xfrm>
        </p:spPr>
      </p:pic>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Himanshu Sahay</a:t>
            </a: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3, 4</a:t>
            </a:r>
            <a:endParaRPr lang="en-US" sz="1200" dirty="0">
              <a:solidFill>
                <a:schemeClr val="tx1"/>
              </a:solidFill>
            </a:endParaRPr>
          </a:p>
        </p:txBody>
      </p:sp>
    </p:spTree>
    <p:extLst>
      <p:ext uri="{BB962C8B-B14F-4D97-AF65-F5344CB8AC3E}">
        <p14:creationId xmlns:p14="http://schemas.microsoft.com/office/powerpoint/2010/main" val="16472042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Bit9	</a:t>
            </a:r>
          </a:p>
        </p:txBody>
      </p:sp>
      <p:sp>
        <p:nvSpPr>
          <p:cNvPr id="3" name="Content Placeholder 2"/>
          <p:cNvSpPr>
            <a:spLocks noGrp="1"/>
          </p:cNvSpPr>
          <p:nvPr>
            <p:ph sz="half" idx="1"/>
          </p:nvPr>
        </p:nvSpPr>
        <p:spPr/>
        <p:txBody>
          <a:bodyPr/>
          <a:lstStyle/>
          <a:p>
            <a:r>
              <a:rPr lang="en-US" dirty="0"/>
              <a:t>Only security firm to stop Flame before it was found by anti-virus companies</a:t>
            </a:r>
          </a:p>
          <a:p>
            <a:r>
              <a:rPr lang="en-US" dirty="0"/>
              <a:t>Digitally signed certificates stolen in Feb 2013</a:t>
            </a:r>
          </a:p>
          <a:p>
            <a:r>
              <a:rPr lang="en-US" dirty="0"/>
              <a:t>Impact – if a target is using Bit9, gaining Bit9’s trust is a golden ticket to the target</a:t>
            </a:r>
          </a:p>
          <a:p>
            <a:r>
              <a:rPr lang="en-US" dirty="0"/>
              <a:t>Potential for a supply-chain attack</a:t>
            </a:r>
          </a:p>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pic>
        <p:nvPicPr>
          <p:cNvPr id="8" name="Content Placeholder 7"/>
          <p:cNvPicPr>
            <a:picLocks noGrp="1" noChangeAspect="1"/>
          </p:cNvPicPr>
          <p:nvPr>
            <p:ph sz="half" idx="2"/>
          </p:nvPr>
        </p:nvPicPr>
        <p:blipFill>
          <a:blip r:embed="rId3"/>
          <a:stretch>
            <a:fillRect/>
          </a:stretch>
        </p:blipFill>
        <p:spPr>
          <a:xfrm>
            <a:off x="5333824" y="2181340"/>
            <a:ext cx="3273411" cy="1376321"/>
          </a:xfrm>
        </p:spPr>
      </p:pic>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Himanshu Sahay</a:t>
            </a: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5, 8</a:t>
            </a:r>
          </a:p>
        </p:txBody>
      </p:sp>
    </p:spTree>
    <p:extLst>
      <p:ext uri="{BB962C8B-B14F-4D97-AF65-F5344CB8AC3E}">
        <p14:creationId xmlns:p14="http://schemas.microsoft.com/office/powerpoint/2010/main" val="2930311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such attacks		</a:t>
            </a:r>
          </a:p>
        </p:txBody>
      </p:sp>
      <p:sp>
        <p:nvSpPr>
          <p:cNvPr id="3" name="Content Placeholder 2"/>
          <p:cNvSpPr>
            <a:spLocks noGrp="1"/>
          </p:cNvSpPr>
          <p:nvPr>
            <p:ph sz="half" idx="1"/>
          </p:nvPr>
        </p:nvSpPr>
        <p:spPr>
          <a:xfrm>
            <a:off x="685800" y="1352551"/>
            <a:ext cx="7501270" cy="3352800"/>
          </a:xfrm>
        </p:spPr>
        <p:txBody>
          <a:bodyPr>
            <a:normAutofit/>
          </a:bodyPr>
          <a:lstStyle/>
          <a:p>
            <a:r>
              <a:rPr lang="en-US" dirty="0"/>
              <a:t>Make malware virtually indistinguishable from trusted software</a:t>
            </a:r>
          </a:p>
          <a:p>
            <a:r>
              <a:rPr lang="en-US" dirty="0"/>
              <a:t>Call for alternatives to current certificate authority infrastructure</a:t>
            </a:r>
          </a:p>
          <a:p>
            <a:pPr lvl="1"/>
            <a:r>
              <a:rPr lang="en-US" dirty="0"/>
              <a:t>Perspectives Project - public notary servers used to validate SSL certificates</a:t>
            </a:r>
          </a:p>
          <a:p>
            <a:pPr lvl="1"/>
            <a:r>
              <a:rPr lang="en-US" dirty="0"/>
              <a:t>Convergence - notary system that uses network probing from various locations to determine the validity of websites</a:t>
            </a:r>
          </a:p>
          <a:p>
            <a:r>
              <a:rPr lang="en-US" dirty="0"/>
              <a:t>There needs to be an understanding of what trust means, in the digital world.</a:t>
            </a:r>
          </a:p>
          <a:p>
            <a:pPr lvl="1"/>
            <a:endParaRPr lang="en-US" dirty="0"/>
          </a:p>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Himanshu Sahay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spTree>
    <p:extLst>
      <p:ext uri="{BB962C8B-B14F-4D97-AF65-F5344CB8AC3E}">
        <p14:creationId xmlns:p14="http://schemas.microsoft.com/office/powerpoint/2010/main" val="1661661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38077</TotalTime>
  <Words>3056</Words>
  <Application>Microsoft Macintosh PowerPoint</Application>
  <PresentationFormat>On-screen Show (16:9)</PresentationFormat>
  <Paragraphs>313</Paragraphs>
  <Slides>21</Slides>
  <Notes>20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Red Radial 16x9</vt:lpstr>
      <vt:lpstr>Class 14 Last Day</vt:lpstr>
      <vt:lpstr>Overview</vt:lpstr>
      <vt:lpstr>Evaluations</vt:lpstr>
      <vt:lpstr>Overview</vt:lpstr>
      <vt:lpstr>Trusted certificate signed malware</vt:lpstr>
      <vt:lpstr>FLAME malware</vt:lpstr>
      <vt:lpstr>Flame DETAILS</vt:lpstr>
      <vt:lpstr>Bit9 </vt:lpstr>
      <vt:lpstr>Implications of such attacks  </vt:lpstr>
      <vt:lpstr>References</vt:lpstr>
      <vt:lpstr>Case Study: Copycat crime of gta</vt:lpstr>
      <vt:lpstr>Case Study: Copycat crime of gta</vt:lpstr>
      <vt:lpstr>Case Study: Copycat crime of gta</vt:lpstr>
      <vt:lpstr>One side opinion</vt:lpstr>
      <vt:lpstr>Another side opinion</vt:lpstr>
      <vt:lpstr>Problem of the current studies</vt:lpstr>
      <vt:lpstr>Conclusion</vt:lpstr>
      <vt:lpstr>References</vt:lpstr>
      <vt:lpstr>Overview</vt:lpstr>
      <vt:lpstr>Students’ Choice</vt:lpstr>
      <vt:lpstr>Class 14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305</cp:revision>
  <cp:lastPrinted>2014-10-13T02:14:09Z</cp:lastPrinted>
  <dcterms:created xsi:type="dcterms:W3CDTF">2014-08-25T02:19:16Z</dcterms:created>
  <dcterms:modified xsi:type="dcterms:W3CDTF">2016-05-03T21:28:24Z</dcterms:modified>
</cp:coreProperties>
</file>