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77" r:id="rId3"/>
    <p:sldId id="259" r:id="rId4"/>
    <p:sldId id="287" r:id="rId5"/>
    <p:sldId id="288" r:id="rId6"/>
    <p:sldId id="286" r:id="rId7"/>
    <p:sldId id="295" r:id="rId8"/>
    <p:sldId id="296" r:id="rId9"/>
    <p:sldId id="297" r:id="rId10"/>
    <p:sldId id="298" r:id="rId11"/>
    <p:sldId id="299" r:id="rId12"/>
    <p:sldId id="300" r:id="rId13"/>
    <p:sldId id="301" r:id="rId14"/>
    <p:sldId id="289" r:id="rId15"/>
    <p:sldId id="290" r:id="rId16"/>
    <p:sldId id="291" r:id="rId17"/>
    <p:sldId id="292" r:id="rId18"/>
    <p:sldId id="293" r:id="rId19"/>
    <p:sldId id="294" r:id="rId20"/>
    <p:sldId id="302" r:id="rId21"/>
    <p:sldId id="303" r:id="rId22"/>
    <p:sldId id="304" r:id="rId23"/>
    <p:sldId id="305" r:id="rId24"/>
    <p:sldId id="306" r:id="rId25"/>
    <p:sldId id="307" r:id="rId26"/>
    <p:sldId id="269" r:id="rId27"/>
    <p:sldId id="261"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smtClean="0">
                <a:latin typeface="Arial" pitchFamily="-109" charset="0"/>
                <a:ea typeface="ＭＳ Ｐゴシック" pitchFamily="-109" charset="-128"/>
                <a:cs typeface="ＭＳ Ｐゴシック" pitchFamily="-109" charset="-128"/>
              </a:rPr>
              <a:t>Last 2 paper averages: Code: 4.5</a:t>
            </a:r>
            <a:r>
              <a:rPr lang="en-US" baseline="0" dirty="0" smtClean="0">
                <a:latin typeface="Arial" pitchFamily="-109" charset="0"/>
                <a:ea typeface="ＭＳ Ｐゴシック" pitchFamily="-109" charset="-128"/>
                <a:cs typeface="ＭＳ Ｐゴシック" pitchFamily="-109" charset="-128"/>
              </a:rPr>
              <a:t> Game: 5.5</a:t>
            </a:r>
          </a:p>
          <a:p>
            <a:pPr eaLnBrk="1" hangingPunct="1"/>
            <a:r>
              <a:rPr lang="en-US" baseline="0" dirty="0" smtClean="0">
                <a:latin typeface="Arial" pitchFamily="-109" charset="0"/>
                <a:ea typeface="ＭＳ Ｐゴシック" pitchFamily="-109" charset="-128"/>
                <a:cs typeface="ＭＳ Ｐゴシック" pitchFamily="-109" charset="-128"/>
              </a:rPr>
              <a:t>Total points not counting extra credit so far: 35 - 43 - 55</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a:t>
            </a:r>
            <a:r>
              <a:rPr lang="en-US" baseline="0" dirty="0" smtClean="0"/>
              <a:t> gamers are gamers who play games competitively, often making a living.  Many are sponsored.</a:t>
            </a:r>
          </a:p>
          <a:p>
            <a:endParaRPr lang="en-US" baseline="0" dirty="0" smtClean="0"/>
          </a:p>
          <a:p>
            <a:r>
              <a:rPr lang="en-US" baseline="0" dirty="0" smtClean="0"/>
              <a:t>Not many all female teams.  Two examples of all female teams would be:</a:t>
            </a:r>
          </a:p>
          <a:p>
            <a:r>
              <a:rPr lang="en-US" baseline="0" dirty="0" smtClean="0"/>
              <a:t>The </a:t>
            </a:r>
            <a:r>
              <a:rPr lang="en-US" baseline="0" dirty="0" err="1" smtClean="0"/>
              <a:t>FragDolls</a:t>
            </a:r>
            <a:endParaRPr lang="en-US" baseline="0" dirty="0" smtClean="0"/>
          </a:p>
          <a:p>
            <a:r>
              <a:rPr lang="en-US" baseline="0" dirty="0" smtClean="0"/>
              <a:t>The Sirens (disbanded after a month due to retaliation and harassment from their introduction video)</a:t>
            </a:r>
          </a:p>
          <a:p>
            <a:endParaRPr lang="en-US" baseline="0" dirty="0" smtClean="0"/>
          </a:p>
          <a:p>
            <a:r>
              <a:rPr lang="en-US" baseline="0" dirty="0" smtClean="0"/>
              <a:t>Raise in female professional gamers by 1 percent.  95 percent of these female gamers say they have experienced sexism. 12 percent of female professional gamers  have been kicked out of a tournament at some point just because they were female.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9166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all female league was created in</a:t>
            </a:r>
            <a:r>
              <a:rPr lang="en-US" baseline="0" dirty="0" smtClean="0"/>
              <a:t> the hopes of attracting more female competitors.  There are pros and cons listed above.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95912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the gender ratio is decreasing between males and females has decreased. However, this has not effected the level of sexism/harassment. </a:t>
            </a:r>
          </a:p>
          <a:p>
            <a:endParaRPr lang="en-US" baseline="0" dirty="0" smtClean="0"/>
          </a:p>
          <a:p>
            <a:r>
              <a:rPr lang="en-US" baseline="0" dirty="0" smtClean="0"/>
              <a:t>Level of harassment may be decreasing with the introduction of gender neutral games.</a:t>
            </a:r>
          </a:p>
          <a:p>
            <a:r>
              <a:rPr lang="en-US" baseline="0" dirty="0" smtClean="0"/>
              <a:t>Gender neutral games may be one of the reasons that attracted more </a:t>
            </a:r>
            <a:r>
              <a:rPr lang="en-US" baseline="0" smtClean="0"/>
              <a:t>female gamers.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06830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talk about what</a:t>
            </a:r>
            <a:r>
              <a:rPr lang="en-US" baseline="0" dirty="0" smtClean="0"/>
              <a:t> </a:t>
            </a:r>
            <a:r>
              <a:rPr lang="en-US" baseline="0" dirty="0" err="1" smtClean="0"/>
              <a:t>esports</a:t>
            </a:r>
            <a:r>
              <a:rPr lang="en-US" baseline="0" dirty="0" smtClean="0"/>
              <a:t> is, its recent growth, and its viability to become an accepted career path in society.</a:t>
            </a:r>
            <a:endParaRPr lang="en-US" dirty="0" smtClean="0"/>
          </a:p>
          <a:p>
            <a:endParaRPr lang="en-US" dirty="0" smtClean="0"/>
          </a:p>
          <a:p>
            <a:r>
              <a:rPr lang="en-US" dirty="0" smtClean="0"/>
              <a:t>With</a:t>
            </a:r>
            <a:r>
              <a:rPr lang="en-US" baseline="0" dirty="0" smtClean="0"/>
              <a:t> the rise of computers in our society, careers like </a:t>
            </a:r>
            <a:r>
              <a:rPr lang="en-US" sz="1200" kern="1200" baseline="0" dirty="0" smtClean="0">
                <a:solidFill>
                  <a:schemeClr val="tx1"/>
                </a:solidFill>
                <a:latin typeface="+mn-lt"/>
                <a:ea typeface="+mn-ea"/>
                <a:cs typeface="+mn-cs"/>
              </a:rPr>
              <a:t>computer engineers and software engineers, computer scientists, programmers, and system administrators</a:t>
            </a:r>
            <a:r>
              <a:rPr lang="en-US" baseline="0" dirty="0" smtClean="0"/>
              <a:t> have emerged. All these careers revolve around creating something of some use with computers. A less anticipated career to come from the normalization of computers is that of professional gaming, an industry similar to that of traditional sports. While it is a profession that certainly wouldn’t be possible without computers or related technology, it isn’t as closely related to working with computers as the other professionals mentioned. It uses computers and computer related technologies as a medium through which competitions can be held to demonstrate skill, knowledge, and experience. The medium is often thought of as a new form of sport, where each game being played professionally like </a:t>
            </a:r>
            <a:r>
              <a:rPr lang="en-US" baseline="0" dirty="0" err="1" smtClean="0"/>
              <a:t>DotA</a:t>
            </a:r>
            <a:r>
              <a:rPr lang="en-US" baseline="0" dirty="0" smtClean="0"/>
              <a:t>, League of Legends, and </a:t>
            </a:r>
            <a:r>
              <a:rPr lang="en-US" baseline="0" dirty="0" err="1" smtClean="0"/>
              <a:t>Starcraft</a:t>
            </a:r>
            <a:r>
              <a:rPr lang="en-US" baseline="0" dirty="0" smtClean="0"/>
              <a:t> each have their own fans and their own following like traditional sports with baseball, basketball, and football. Players typically are paid to play by their sponsored team as well as the gaming companies. This salary is usually comfortable livable but insignificant to the payouts from winning events.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As with traditional sports, the industry opens more opportunities</a:t>
            </a:r>
            <a:r>
              <a:rPr lang="en-US" baseline="0" dirty="0" smtClean="0"/>
              <a:t> than just those for the players. Each team of course has players but also has a manager that makes executive decisions about benching and trading players and also has a coach to give strategic advise and help the team improve. Events also open positions for commentators to talk over live games and discuss the actions players are taking, analysts to give pre-game and post-game analyses, and journalists to interview players and write articles about the events. When an spectator sport becomes an industry like this, it’s no longer just about the players, but also everyone involved with running events and providing entertainment. </a:t>
            </a:r>
          </a:p>
          <a:p>
            <a:endParaRPr lang="en-US" baseline="0" dirty="0" smtClean="0"/>
          </a:p>
          <a:p>
            <a:r>
              <a:rPr lang="en-US" baseline="0" dirty="0" smtClean="0"/>
              <a:t>To the people who might not mind the idea of professional gaming but wouldn’t take it so far as to call it a sport, the US government has actually ruled in its case already. Because it can be a hassle for professional players from Europe, Asia, and other continents and countries to enter the United States to play in tournaments, the </a:t>
            </a:r>
            <a:r>
              <a:rPr lang="en-US" baseline="0" dirty="0" err="1" smtClean="0"/>
              <a:t>esports</a:t>
            </a:r>
            <a:r>
              <a:rPr lang="en-US" baseline="0" dirty="0" smtClean="0"/>
              <a:t> manager of Riot Games made a case for </a:t>
            </a:r>
            <a:r>
              <a:rPr lang="en-US" baseline="0" dirty="0" err="1" smtClean="0"/>
              <a:t>esports</a:t>
            </a:r>
            <a:r>
              <a:rPr lang="en-US" baseline="0" dirty="0" smtClean="0"/>
              <a:t> players to be treated as professional athletes. After a long back and forth, the government agreed with the legitimacy of the claim and allowed athletic visas to </a:t>
            </a:r>
            <a:r>
              <a:rPr lang="en-US" baseline="0" dirty="0" err="1" smtClean="0"/>
              <a:t>esports</a:t>
            </a:r>
            <a:r>
              <a:rPr lang="en-US" baseline="0" dirty="0" smtClean="0"/>
              <a:t> players to make traveling to the U.S for events less of a hassle. </a:t>
            </a:r>
          </a:p>
          <a:p>
            <a:endParaRPr lang="en-US" baseline="0" dirty="0" smtClean="0"/>
          </a:p>
          <a:p>
            <a:r>
              <a:rPr lang="en-US" dirty="0" smtClean="0"/>
              <a:t>Because</a:t>
            </a:r>
            <a:r>
              <a:rPr lang="en-US" baseline="0" dirty="0" smtClean="0"/>
              <a:t> the industry is no where near as developed as traditional sports, there aren’t many organizations in place to help promote these career paths. Hopefully in the near future, with the scene will expand and include some things to get more people interested in professional </a:t>
            </a:r>
            <a:r>
              <a:rPr lang="en-US" baseline="0" dirty="0" err="1" smtClean="0"/>
              <a:t>esports</a:t>
            </a:r>
            <a:r>
              <a:rPr lang="en-US" baseline="0" dirty="0" smtClean="0"/>
              <a:t>. You’ve probably heard in sports movies things like talent scouts will be at the big game looking to recruit players, and things of this nature. It’s possible and probable that </a:t>
            </a:r>
            <a:r>
              <a:rPr lang="en-US" baseline="0" dirty="0" err="1" smtClean="0"/>
              <a:t>esports</a:t>
            </a:r>
            <a:r>
              <a:rPr lang="en-US" baseline="0" dirty="0" smtClean="0"/>
              <a:t> eventually get to this point where there are college teams and competitions that actively search for talented players and offer scholarship money to them. As it becomes more ingrained into society, hopefully more recreational teams for young children up through high school become more prevalent. </a:t>
            </a:r>
          </a:p>
        </p:txBody>
      </p:sp>
      <p:sp>
        <p:nvSpPr>
          <p:cNvPr id="4" name="Slide Number Placeholder 3"/>
          <p:cNvSpPr>
            <a:spLocks noGrp="1"/>
          </p:cNvSpPr>
          <p:nvPr>
            <p:ph type="sldNum" sz="quarter" idx="10"/>
          </p:nvPr>
        </p:nvSpPr>
        <p:spPr/>
        <p:txBody>
          <a:bodyPr/>
          <a:lstStyle/>
          <a:p>
            <a:fld id="{270700B2-88B9-1642-B8EB-F86842378D0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not having much coverage</a:t>
            </a:r>
            <a:r>
              <a:rPr lang="en-US" baseline="0" dirty="0" smtClean="0"/>
              <a:t> or being taken very seriously by mass media, professional gaming has a substantial following. Last year, there was a combined viewership of 71.5 million people across the major </a:t>
            </a:r>
            <a:r>
              <a:rPr lang="en-US" baseline="0" dirty="0" err="1" smtClean="0"/>
              <a:t>esports</a:t>
            </a:r>
            <a:r>
              <a:rPr lang="en-US" baseline="0" dirty="0" smtClean="0"/>
              <a:t> championship events, the largest single event being the League of Legends world championship, bringing in 32 million viewers. When compared to large event of traditional sports like The Super Bowl, which had  117.7 million viewers[5], or the </a:t>
            </a:r>
            <a:r>
              <a:rPr lang="en-US" baseline="0" dirty="0" err="1" smtClean="0"/>
              <a:t>FiIFA</a:t>
            </a:r>
            <a:r>
              <a:rPr lang="en-US" baseline="0" dirty="0" smtClean="0"/>
              <a:t> World Cup, which had </a:t>
            </a:r>
            <a:r>
              <a:rPr lang="en-US" dirty="0" smtClean="0"/>
              <a:t>715.1 million viewers[6], professional</a:t>
            </a:r>
            <a:r>
              <a:rPr lang="en-US" baseline="0" dirty="0" smtClean="0"/>
              <a:t> gaming as of now falls short</a:t>
            </a:r>
            <a:r>
              <a:rPr lang="en-US" dirty="0" smtClean="0"/>
              <a:t>.</a:t>
            </a:r>
            <a:r>
              <a:rPr lang="en-US" baseline="0" dirty="0" smtClean="0"/>
              <a:t> However, as a very new industry, rapid growth is expected and already observable. </a:t>
            </a:r>
          </a:p>
          <a:p>
            <a:endParaRPr lang="en-US" baseline="0" dirty="0" smtClean="0"/>
          </a:p>
          <a:p>
            <a:r>
              <a:rPr lang="en-US" baseline="0" dirty="0" smtClean="0"/>
              <a:t>This year is expected to have even more viewers as the trend shows viewership has increased more than 3 fold between 2010 and 2013.</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is also a great monetary incentive for these players, with top events offering millions of dollars in winnings. </a:t>
            </a:r>
          </a:p>
          <a:p>
            <a:endParaRPr lang="en-US" baseline="0" dirty="0" smtClean="0"/>
          </a:p>
          <a:p>
            <a:r>
              <a:rPr lang="en-US" baseline="0" dirty="0" smtClean="0"/>
              <a:t>There is such a demand for watching professional play that many players stream their practices live online and make ad revenue for it. </a:t>
            </a:r>
          </a:p>
          <a:p>
            <a:r>
              <a:rPr lang="en-US" dirty="0" smtClean="0"/>
              <a:t>Countries that already have a developed </a:t>
            </a:r>
            <a:r>
              <a:rPr lang="en-US" dirty="0" err="1" smtClean="0"/>
              <a:t>Esports</a:t>
            </a:r>
            <a:r>
              <a:rPr lang="en-US" dirty="0" smtClean="0"/>
              <a:t> scene like Sweden and South Korea already have events</a:t>
            </a:r>
            <a:r>
              <a:rPr lang="en-US" baseline="0" dirty="0" smtClean="0"/>
              <a:t> televised like traditional sports.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Lets say you were playing someone in a game of basketball.</a:t>
            </a:r>
            <a:r>
              <a:rPr lang="en-US" baseline="0" dirty="0" smtClean="0"/>
              <a:t> If you were twice as skilled as them but they were 2 feet taller than you, they have an inherent advantage. In the picture on the right, which player is more likely going to be a more effective football player? Despite being in the same age range, one is 6 foot 4 and 400 pounds while the other is 4 foot 9 and 140 pounds [8]. While traditional sports require physical training and conditioning, there are natural advantages certain body types have over others. </a:t>
            </a:r>
            <a:r>
              <a:rPr lang="en-US" baseline="0" dirty="0" err="1" smtClean="0"/>
              <a:t>Esports</a:t>
            </a:r>
            <a:r>
              <a:rPr lang="en-US" baseline="0" dirty="0" smtClean="0"/>
              <a:t> reduce this bias significantly because the only physical limitations are having two functional hands (which some people still are able to get by without). The training still exists in honing skills of precision, accuracy, and reflexes, but the baseline is an even playing field for the most part. </a:t>
            </a:r>
          </a:p>
          <a:p>
            <a:endParaRPr lang="en-US" baseline="0" dirty="0" smtClean="0"/>
          </a:p>
          <a:p>
            <a:r>
              <a:rPr lang="en-US" baseline="0" dirty="0" smtClean="0"/>
              <a:t>Because </a:t>
            </a:r>
            <a:r>
              <a:rPr lang="en-US" baseline="0" dirty="0" err="1" smtClean="0"/>
              <a:t>esports</a:t>
            </a:r>
            <a:r>
              <a:rPr lang="en-US" baseline="0" dirty="0" smtClean="0"/>
              <a:t> games are played online with people all over the world, it is easier to learn a game and become experienced with it than it is for a traditional sport. In order to play a regulation game of basketball, you need to find 9 people willing to play, coordinate a time that works for everyone, and find an open court to play in. With an online game, a game can be found within minutes either with random people or coordinated with friends. This allows people to play more often and with people of different skill levels. This also allows the professional scene to evolve faster because new talent doesn’t take long to develop. A person playing a sport professionally has likely been playing for many years to get to where they are. A professional </a:t>
            </a:r>
            <a:r>
              <a:rPr lang="en-US" baseline="0" dirty="0" err="1" smtClean="0"/>
              <a:t>esports</a:t>
            </a:r>
            <a:r>
              <a:rPr lang="en-US" baseline="0" dirty="0" smtClean="0"/>
              <a:t> gamer might have discovered the game only 2 years ago, but has been able to practice so much so quickly that they can rival people who have played two to three timers longer than them. </a:t>
            </a:r>
          </a:p>
          <a:p>
            <a:endParaRPr lang="en-US" baseline="0" dirty="0" smtClean="0"/>
          </a:p>
          <a:p>
            <a:r>
              <a:rPr lang="en-US" baseline="0" dirty="0" smtClean="0"/>
              <a:t>This also makes playing more convenient. You can decide to play or not whenever you want, you aren’t bound by the schedules of yourself or other people. You don’t even have to leave the comfort of your own home, although you still have the option to. The activity can still be as socially active as traditional sports are, but it can also be a hobby that someone does just by them self, the allure here is there is a choice available. </a:t>
            </a:r>
          </a:p>
          <a:p>
            <a:endParaRPr lang="en-US" baseline="0" dirty="0" smtClean="0"/>
          </a:p>
          <a:p>
            <a:r>
              <a:rPr lang="en-US" dirty="0" smtClean="0"/>
              <a:t>One drawback</a:t>
            </a:r>
            <a:r>
              <a:rPr lang="en-US" baseline="0" dirty="0" smtClean="0"/>
              <a:t> of having worldwide connectivity is requiring the equipment to do that. Where in a sport you might need a few dollars for a ball and some protective gear, gaming systems can costs hundreds of dollars. On top of that, internet service is required, buying the games themselves is required, and system maintenance is required. However, we live in a world that is ever expanding with technology, and luxuries like these are often affordable by a great majority of people.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Esports</a:t>
            </a:r>
            <a:r>
              <a:rPr lang="en-US" baseline="0" dirty="0" smtClean="0"/>
              <a:t>’ ease of access and level playing field appeals to a wide audience and makes it easy to get involved with either as a casual or competitive player. </a:t>
            </a:r>
            <a:r>
              <a:rPr lang="en-US" dirty="0" smtClean="0"/>
              <a:t>With the extremely rapid growth and acceptance</a:t>
            </a:r>
            <a:r>
              <a:rPr lang="en-US" baseline="0" dirty="0" smtClean="0"/>
              <a:t> </a:t>
            </a:r>
            <a:r>
              <a:rPr lang="en-US" dirty="0" smtClean="0"/>
              <a:t>of </a:t>
            </a:r>
            <a:r>
              <a:rPr lang="en-US" dirty="0" err="1" smtClean="0"/>
              <a:t>esports</a:t>
            </a:r>
            <a:r>
              <a:rPr lang="en-US" dirty="0" smtClean="0"/>
              <a:t>, I believe it’s completely possibly</a:t>
            </a:r>
            <a:r>
              <a:rPr lang="en-US" baseline="0" dirty="0" smtClean="0"/>
              <a:t> to see it televised and presented as a viable career path in the near future similar to a career in traditional sports. </a:t>
            </a:r>
          </a:p>
        </p:txBody>
      </p:sp>
      <p:sp>
        <p:nvSpPr>
          <p:cNvPr id="4" name="Slide Number Placeholder 3"/>
          <p:cNvSpPr>
            <a:spLocks noGrp="1"/>
          </p:cNvSpPr>
          <p:nvPr>
            <p:ph type="sldNum" sz="quarter" idx="10"/>
          </p:nvPr>
        </p:nvSpPr>
        <p:spPr/>
        <p:txBody>
          <a:bodyPr/>
          <a:lstStyle/>
          <a:p>
            <a:fld id="{270700B2-88B9-1642-B8EB-F86842378D0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“Automation of the Computer Science</a:t>
            </a:r>
            <a:r>
              <a:rPr lang="en-US" baseline="0" dirty="0" smtClean="0"/>
              <a:t> Industry”</a:t>
            </a:r>
          </a:p>
          <a:p>
            <a:r>
              <a:rPr lang="en-US" baseline="0" dirty="0" smtClean="0"/>
              <a:t>The book refers to “futurists [who] warn that advances in artificial intelligence and robotics will lead to massive unemployment in the not-too-distant future.”</a:t>
            </a:r>
          </a:p>
          <a:p>
            <a:r>
              <a:rPr lang="en-US" baseline="0" dirty="0" smtClean="0"/>
              <a:t>I’m apparently one of those people.</a:t>
            </a:r>
          </a:p>
          <a:p>
            <a:r>
              <a:rPr lang="en-US" baseline="0" dirty="0" smtClean="0"/>
              <a:t>Covering: Computers that learn, programs that rewrite themselves, programs that write other programs, Is this good for us? and why is it hard to know?</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watch video:</a:t>
            </a: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=7Pq-S557XQU</a:t>
            </a:r>
          </a:p>
          <a:p>
            <a:r>
              <a:rPr lang="en-US" sz="1200" kern="1200" dirty="0" smtClean="0">
                <a:solidFill>
                  <a:schemeClr val="tx1"/>
                </a:solidFill>
                <a:latin typeface="+mn-lt"/>
                <a:ea typeface="+mn-ea"/>
                <a:cs typeface="+mn-cs"/>
              </a:rPr>
              <a:t>Andrew uses this video as a source, watch at end of class if time.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say,</a:t>
            </a:r>
            <a:r>
              <a:rPr lang="en-US" baseline="0" dirty="0" smtClean="0"/>
              <a:t> “Computers can’t learn” – they can.</a:t>
            </a:r>
          </a:p>
          <a:p>
            <a:r>
              <a:rPr lang="en-US" baseline="0" dirty="0" smtClean="0"/>
              <a:t>Who trades stocks at Wall Street? Not people.</a:t>
            </a:r>
          </a:p>
          <a:p>
            <a:r>
              <a:rPr lang="en-US" baseline="0" dirty="0" smtClean="0"/>
              <a:t>Computers that taught themselves to.</a:t>
            </a:r>
          </a:p>
          <a:p>
            <a:r>
              <a:rPr lang="en-US" baseline="0" dirty="0" smtClean="0"/>
              <a:t>Jake Loveless &amp; </a:t>
            </a:r>
            <a:r>
              <a:rPr lang="en-US" baseline="0" dirty="0" err="1" smtClean="0"/>
              <a:t>Amrut</a:t>
            </a:r>
            <a:r>
              <a:rPr lang="en-US" baseline="0" dirty="0" smtClean="0"/>
              <a:t> </a:t>
            </a:r>
            <a:r>
              <a:rPr lang="en-US" sz="1200" b="0" i="0" kern="1200" dirty="0" err="1" smtClean="0">
                <a:solidFill>
                  <a:schemeClr val="tx1"/>
                </a:solidFill>
                <a:effectLst/>
                <a:latin typeface="+mn-lt"/>
                <a:ea typeface="+mn-ea"/>
                <a:cs typeface="+mn-cs"/>
              </a:rPr>
              <a:t>Bharambe</a:t>
            </a:r>
            <a:r>
              <a:rPr lang="en-US" sz="1200" b="0" i="0" kern="1200" dirty="0" smtClean="0">
                <a:solidFill>
                  <a:schemeClr val="tx1"/>
                </a:solidFill>
                <a:effectLst/>
                <a:latin typeface="+mn-lt"/>
                <a:ea typeface="+mn-ea"/>
                <a:cs typeface="+mn-cs"/>
              </a:rPr>
              <a:t> wrote the first one in 2003</a:t>
            </a:r>
            <a:r>
              <a:rPr lang="en-US" sz="1200" b="0" i="0" kern="1200" baseline="0" dirty="0" smtClean="0">
                <a:solidFill>
                  <a:schemeClr val="tx1"/>
                </a:solidFill>
                <a:effectLst/>
                <a:latin typeface="+mn-lt"/>
                <a:ea typeface="+mn-ea"/>
                <a:cs typeface="+mn-cs"/>
              </a:rPr>
              <a:t> according to a report by Jake Loveless. Since then, fewer people have been trading stocks, and exponentially more computers have.</a:t>
            </a:r>
          </a:p>
          <a:p>
            <a:r>
              <a:rPr lang="en-US" sz="1200" b="0" i="0" kern="1200" baseline="0" dirty="0" smtClean="0">
                <a:solidFill>
                  <a:schemeClr val="tx1"/>
                </a:solidFill>
                <a:effectLst/>
                <a:latin typeface="+mn-lt"/>
                <a:ea typeface="+mn-ea"/>
                <a:cs typeface="+mn-cs"/>
              </a:rPr>
              <a:t>The stock market today is almost entirely computers.</a:t>
            </a:r>
          </a:p>
          <a:p>
            <a:r>
              <a:rPr lang="en-US" sz="1200" b="0" i="0" kern="1200" baseline="0" dirty="0" smtClean="0">
                <a:solidFill>
                  <a:schemeClr val="tx1"/>
                </a:solidFill>
                <a:effectLst/>
                <a:latin typeface="+mn-lt"/>
                <a:ea typeface="+mn-ea"/>
                <a:cs typeface="+mn-cs"/>
              </a:rPr>
              <a:t>The stock market is too complicated to try to program in all the states manually, so having a computer learn on its own is ideal in this situation.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Baxter</a:t>
            </a:r>
            <a:r>
              <a:rPr lang="en-US" sz="1200" b="0" i="0" kern="1200" baseline="0" dirty="0" smtClean="0">
                <a:solidFill>
                  <a:schemeClr val="tx1"/>
                </a:solidFill>
                <a:effectLst/>
                <a:latin typeface="+mn-lt"/>
                <a:ea typeface="+mn-ea"/>
                <a:cs typeface="+mn-cs"/>
              </a:rPr>
              <a:t>: A Robot that can be trained by anybody</a:t>
            </a:r>
          </a:p>
          <a:p>
            <a:r>
              <a:rPr lang="en-US" sz="1200" b="0" i="0" kern="1200" baseline="0" dirty="0" smtClean="0">
                <a:solidFill>
                  <a:schemeClr val="tx1"/>
                </a:solidFill>
                <a:effectLst/>
                <a:latin typeface="+mn-lt"/>
                <a:ea typeface="+mn-ea"/>
                <a:cs typeface="+mn-cs"/>
              </a:rPr>
              <a:t>Nobody needs to program it specifically to do something</a:t>
            </a:r>
          </a:p>
          <a:p>
            <a:r>
              <a:rPr lang="en-US" sz="1200" b="0" i="0" kern="1200" baseline="0" dirty="0" smtClean="0">
                <a:solidFill>
                  <a:schemeClr val="tx1"/>
                </a:solidFill>
                <a:effectLst/>
                <a:latin typeface="+mn-lt"/>
                <a:ea typeface="+mn-ea"/>
                <a:cs typeface="+mn-cs"/>
              </a:rPr>
              <a:t>Already commercially available</a:t>
            </a:r>
          </a:p>
          <a:p>
            <a:r>
              <a:rPr lang="en-US" sz="1200" b="0" i="0" kern="1200" baseline="0" dirty="0" smtClean="0">
                <a:solidFill>
                  <a:schemeClr val="tx1"/>
                </a:solidFill>
                <a:effectLst/>
                <a:latin typeface="+mn-lt"/>
                <a:ea typeface="+mn-ea"/>
                <a:cs typeface="+mn-cs"/>
              </a:rPr>
              <a:t>Trainers just need to move the arms and tell it “do this” and it will. No computer science person required.</a:t>
            </a:r>
          </a:p>
          <a:p>
            <a:endParaRPr lang="en-US" sz="1200" b="0" i="0" kern="1200" baseline="0" dirty="0" smtClean="0">
              <a:solidFill>
                <a:schemeClr val="tx1"/>
              </a:solidFill>
              <a:effectLst/>
              <a:latin typeface="+mn-lt"/>
              <a:ea typeface="+mn-ea"/>
              <a:cs typeface="+mn-cs"/>
            </a:endParaRPr>
          </a:p>
          <a:p>
            <a:r>
              <a:rPr lang="en-US" baseline="0" dirty="0" smtClean="0"/>
              <a:t>NASA Spacecraft:</a:t>
            </a:r>
          </a:p>
          <a:p>
            <a:r>
              <a:rPr lang="en-US" baseline="0" dirty="0" smtClean="0"/>
              <a:t>Right now, when a spacecraft malfunctions, it has to send a message home to earth, where a programmer fixes the problem and releases the patch. 10 hours later, the problem is solved. If the spacecraft could reprogram itself, then this process could be simplified in most cases. Adrian </a:t>
            </a:r>
            <a:r>
              <a:rPr lang="en-US" baseline="0" dirty="0" err="1" smtClean="0"/>
              <a:t>Stoica</a:t>
            </a:r>
            <a:r>
              <a:rPr lang="en-US" baseline="0" dirty="0" smtClean="0"/>
              <a:t> at NASA’s Jet Propulsion Laboratory is working on doing this. If the system can be fixed by itself, then this delay can be sharply reduced; additionally, no people are required to do this.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6039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Obsidian:</a:t>
            </a:r>
          </a:p>
          <a:p>
            <a:r>
              <a:rPr lang="en-US" dirty="0" smtClean="0"/>
              <a:t>A</a:t>
            </a:r>
            <a:r>
              <a:rPr lang="en-US" baseline="0" dirty="0" smtClean="0"/>
              <a:t>n IMGD MQP in 2011. Sole focus is to beat the boss. Start the game, fight the boss. Essentially a boss-fight game. Uses an adaptive AI for the boss monster that rewrites itself using a genetic algorithm (will mention later). Based on what is most effective, the boss continues to modify itself.</a:t>
            </a:r>
          </a:p>
          <a:p>
            <a:r>
              <a:rPr lang="en-US" baseline="0" dirty="0" smtClean="0"/>
              <a:t/>
            </a:r>
            <a:br>
              <a:rPr lang="en-US" baseline="0" dirty="0" smtClean="0"/>
            </a:br>
            <a:r>
              <a:rPr lang="en-US" baseline="0" dirty="0" smtClean="0"/>
              <a:t>IBM Watson:</a:t>
            </a:r>
          </a:p>
          <a:p>
            <a:r>
              <a:rPr lang="en-US" baseline="0" dirty="0" smtClean="0"/>
              <a:t>Probably heard of Watson when he won Jeopardy.</a:t>
            </a:r>
          </a:p>
          <a:p>
            <a:r>
              <a:rPr lang="en-US" baseline="0" dirty="0" smtClean="0"/>
              <a:t>Actually a doctor. Reads medical research and adds to and edits its code and databases based on it.</a:t>
            </a:r>
          </a:p>
          <a:p>
            <a:r>
              <a:rPr lang="en-US" baseline="0" dirty="0" smtClean="0"/>
              <a:t>No computer scientist (or doctor) required to program medical research into the system.</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21341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Programs that write other</a:t>
            </a:r>
            <a:r>
              <a:rPr lang="en-US" baseline="0" dirty="0" smtClean="0"/>
              <a:t> programs</a:t>
            </a:r>
          </a:p>
          <a:p>
            <a:r>
              <a:rPr lang="en-US" baseline="0" dirty="0" smtClean="0"/>
              <a:t>The program shown adds two numbers together after taking them as input and prints their sum as shown in the command line window.</a:t>
            </a:r>
            <a:br>
              <a:rPr lang="en-US" baseline="0" dirty="0" smtClean="0"/>
            </a:br>
            <a:r>
              <a:rPr lang="en-US" baseline="0" dirty="0" smtClean="0"/>
              <a:t>It doesn’t matter if there’s extra stuff after the end; trivial to remove extra by taking characters off the end and seeing if the result changes.</a:t>
            </a:r>
          </a:p>
          <a:p>
            <a:r>
              <a:rPr lang="en-US" baseline="0" dirty="0" smtClean="0"/>
              <a:t>The program that wrote this code is particularly interesting because given different fitness functions, it can write a wide variety of programs. In addition to the adding program, it wrote a “Hello World program,” a “Hello &lt;username&gt;” program, and a subtraction program as well. A program that does not need to be rewritten to do a specific task, unlike the stock market program, can be reused; no computer scientist required.</a:t>
            </a:r>
          </a:p>
          <a:p>
            <a:endParaRPr lang="en-US" baseline="0" dirty="0" smtClean="0"/>
          </a:p>
          <a:p>
            <a:r>
              <a:rPr lang="en-US" baseline="0" dirty="0" smtClean="0"/>
              <a:t>In genetic writing, the computer does a fitness search of all possible single-unit changes.</a:t>
            </a:r>
          </a:p>
          <a:p>
            <a:r>
              <a:rPr lang="en-US" baseline="0" dirty="0" smtClean="0"/>
              <a:t>In </a:t>
            </a:r>
            <a:r>
              <a:rPr lang="en-US" baseline="0" dirty="0" err="1" smtClean="0"/>
              <a:t>Brainf</a:t>
            </a:r>
            <a:r>
              <a:rPr lang="en-US" baseline="0" dirty="0" smtClean="0"/>
              <a:t>***, the single-unit change is one character.</a:t>
            </a:r>
          </a:p>
          <a:p>
            <a:r>
              <a:rPr lang="en-US" baseline="0" dirty="0" smtClean="0"/>
              <a:t>The fitness function is an indicator of accuracy. A more accurate program will evaluate higher on the fitness function.</a:t>
            </a:r>
          </a:p>
          <a:p>
            <a:r>
              <a:rPr lang="en-US" baseline="0" dirty="0" smtClean="0"/>
              <a:t>Repeat until fitness is 100% (or equivalent). In theory, genetic algorithms can also be used to generate not just a program that does what is asked, but also the most efficient program that does what is asked, something that human programmers cannot always do on the first or second try.</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82743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is this scary? It all sounds good.</a:t>
            </a:r>
          </a:p>
          <a:p>
            <a:r>
              <a:rPr lang="en-US" baseline="0" dirty="0" smtClean="0"/>
              <a:t>However…</a:t>
            </a:r>
          </a:p>
          <a:p>
            <a:r>
              <a:rPr lang="en-US" baseline="0" dirty="0" smtClean="0"/>
              <a:t>Recurring theme: No computer science person required.</a:t>
            </a:r>
          </a:p>
          <a:p>
            <a:r>
              <a:rPr lang="en-US" baseline="0" dirty="0" smtClean="0"/>
              <a:t>Those jobs that remain will be mostly writing adaptive AI’s and genetic programmers that are better than older ones, and writing the fitness functions for the genetic algorithms.</a:t>
            </a:r>
          </a:p>
          <a:p>
            <a:r>
              <a:rPr lang="en-US" baseline="0" dirty="0" smtClean="0"/>
              <a:t>Other CS jobs will be replaced by these genetic programs.</a:t>
            </a:r>
          </a:p>
          <a:p>
            <a:endParaRPr lang="en-US" baseline="0" dirty="0" smtClean="0"/>
          </a:p>
          <a:p>
            <a:r>
              <a:rPr lang="en-US" baseline="0" dirty="0" smtClean="0"/>
              <a:t>It is really too early to predict the full implications of this upcoming change, since there are not yet programs that are writing large-scale code.</a:t>
            </a:r>
          </a:p>
          <a:p>
            <a:endParaRPr lang="en-US" baseline="0" dirty="0" smtClean="0"/>
          </a:p>
          <a:p>
            <a:r>
              <a:rPr lang="en-US" baseline="0" dirty="0" smtClean="0"/>
              <a:t>On that note… 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82743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split into groups or 4-5 for this.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Review</a:t>
            </a:r>
            <a:r>
              <a:rPr lang="en-US" baseline="0" dirty="0" smtClean="0">
                <a:latin typeface="Arial" charset="0"/>
                <a:ea typeface="ＭＳ Ｐゴシック" charset="-128"/>
                <a:cs typeface="ＭＳ Ｐゴシック" charset="-128"/>
              </a:rPr>
              <a:t> Group Assignment Details.</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 will be answering is:</a:t>
            </a:r>
            <a:r>
              <a:rPr lang="en-US" baseline="0" dirty="0" smtClean="0"/>
              <a:t> how has the gender ratio in gaming (industry and for fun) changed over the years.  If there is change, does the gender ratio effect the harassment/gender equality.</a:t>
            </a:r>
          </a:p>
          <a:p>
            <a:endParaRPr lang="en-US" baseline="0" dirty="0" smtClean="0"/>
          </a:p>
          <a:p>
            <a:r>
              <a:rPr lang="en-US" baseline="0" dirty="0" smtClean="0"/>
              <a:t>To look at this, I will be looking at the following areas and seeing the change.</a:t>
            </a:r>
          </a:p>
          <a:p>
            <a:r>
              <a:rPr lang="en-US" baseline="0" dirty="0" smtClean="0"/>
              <a:t>Industry</a:t>
            </a:r>
          </a:p>
          <a:p>
            <a:r>
              <a:rPr lang="en-US" baseline="0" dirty="0" smtClean="0"/>
              <a:t>Casual Gamers</a:t>
            </a:r>
          </a:p>
          <a:p>
            <a:r>
              <a:rPr lang="en-US" baseline="0" dirty="0" smtClean="0"/>
              <a:t>Professional Gamers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be looking at the industry.  </a:t>
            </a:r>
          </a:p>
          <a:p>
            <a:endParaRPr lang="en-US" dirty="0" smtClean="0"/>
          </a:p>
          <a:p>
            <a:r>
              <a:rPr lang="en-US" dirty="0" smtClean="0"/>
              <a:t>Some</a:t>
            </a:r>
            <a:r>
              <a:rPr lang="en-US" baseline="0" dirty="0" smtClean="0"/>
              <a:t> people may remember this image from a recent commercial.  Let them laugh.  The reason this is so funny is because this ratio does not usually happen in real life.  Usually it is the opposite.  Most of the time, there is no female at all.</a:t>
            </a:r>
          </a:p>
          <a:p>
            <a:endParaRPr lang="en-US" baseline="0" dirty="0" smtClean="0"/>
          </a:p>
          <a:p>
            <a:r>
              <a:rPr lang="en-US" baseline="0" dirty="0" smtClean="0"/>
              <a:t>No growth in the gaming industry, percentage is the same as it says on the slide.</a:t>
            </a:r>
          </a:p>
          <a:p>
            <a:r>
              <a:rPr lang="en-US" baseline="0" dirty="0" smtClean="0"/>
              <a:t>This is opposed to looking at broader fields in general such as graphic design and technology, with 60 percent and 25 percent respectively.</a:t>
            </a:r>
          </a:p>
          <a:p>
            <a:endParaRPr lang="en-US" baseline="0" dirty="0" smtClean="0"/>
          </a:p>
          <a:p>
            <a:r>
              <a:rPr lang="en-US" baseline="0" dirty="0" smtClean="0"/>
              <a:t>Fun fact:  In Massachusetts video game employment has risen nearly 80 percent since 2009.  However, there are no statistics available on the number of women working at these companies.</a:t>
            </a:r>
          </a:p>
          <a:p>
            <a:endParaRPr lang="en-US" baseline="0" dirty="0" smtClean="0"/>
          </a:p>
          <a:p>
            <a:r>
              <a:rPr lang="en-US" baseline="0" dirty="0" smtClean="0"/>
              <a:t>A study was done earlier this year.  The study found that 66 percent of women in the game industry have experienced sexism (any discomfort or discrimination that is caused as a result of a person’s gender) [7]</a:t>
            </a:r>
          </a:p>
          <a:p>
            <a:r>
              <a:rPr lang="en-US" baseline="0" dirty="0" smtClean="0"/>
              <a:t>77 percent of women and 55 percent of men have female friends in the industry that have experienced sexism.  </a:t>
            </a:r>
          </a:p>
          <a:p>
            <a:r>
              <a:rPr lang="en-US" baseline="0" dirty="0" smtClean="0"/>
              <a:t>39 percent of women were not confident that HR could handle their disputes in the event of a problem with their coworkers.</a:t>
            </a:r>
          </a:p>
          <a:p>
            <a:r>
              <a:rPr lang="en-US" baseline="0" dirty="0" smtClean="0"/>
              <a:t>36 percent of women know or suspect a pay difference due to their gender.  (10-12 thousand difference)</a:t>
            </a:r>
          </a:p>
          <a:p>
            <a:endParaRPr lang="en-US" baseline="0" dirty="0" smtClean="0"/>
          </a:p>
          <a:p>
            <a:r>
              <a:rPr lang="en-US" baseline="0" dirty="0" smtClean="0"/>
              <a:t>All of these percentages were found in 2014. for the same studies done in 2013 – 2011, the result were nearly identical.</a:t>
            </a:r>
          </a:p>
          <a:p>
            <a:endParaRPr lang="en-US" baseline="0" dirty="0" smtClean="0"/>
          </a:p>
          <a:p>
            <a:r>
              <a:rPr lang="en-US" baseline="0" dirty="0" smtClean="0"/>
              <a:t>Conclusion: gender ratio has not changed.  Level of harassment has not changed.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89057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difficult to define a casual gamer.  Casual</a:t>
            </a:r>
            <a:r>
              <a:rPr lang="en-US" baseline="0" dirty="0" smtClean="0"/>
              <a:t> gamers can consist of anyone who shows more than a passing interest in video games.  Because of this broad definition, casual games are usually made with simple rules. </a:t>
            </a:r>
          </a:p>
          <a:p>
            <a:endParaRPr lang="en-US" baseline="0" dirty="0" smtClean="0"/>
          </a:p>
          <a:p>
            <a:r>
              <a:rPr lang="en-US" baseline="0" dirty="0" smtClean="0"/>
              <a:t>Because there are so many ways to define a casual gamer, the image above could be considered a correct definition of a casual gamer.</a:t>
            </a:r>
          </a:p>
          <a:p>
            <a:endParaRPr lang="en-US" baseline="0" dirty="0" smtClean="0"/>
          </a:p>
          <a:p>
            <a:r>
              <a:rPr lang="en-US" baseline="0" dirty="0" smtClean="0"/>
              <a:t>Fun fact: When buying a game defined as ‘casual’ 73 percent of buyers are women.</a:t>
            </a:r>
          </a:p>
          <a:p>
            <a:endParaRPr lang="en-US" baseline="0" dirty="0" smtClean="0"/>
          </a:p>
          <a:p>
            <a:r>
              <a:rPr lang="en-US" baseline="0" dirty="0" smtClean="0"/>
              <a:t>One possible reason for the increase of female players (as shown on the slide is the increase usage of smartphones [5].  Easy access/popular apps (Candy Crush).  Most popular apps tend to be gender neutral as well.  Many popular games are gender neutral (Minecraft)</a:t>
            </a:r>
          </a:p>
          <a:p>
            <a:endParaRPr lang="en-US" baseline="0" dirty="0" smtClean="0"/>
          </a:p>
          <a:p>
            <a:r>
              <a:rPr lang="en-US" dirty="0" smtClean="0"/>
              <a:t>From a recent study containing</a:t>
            </a:r>
            <a:r>
              <a:rPr lang="en-US" baseline="0" dirty="0" smtClean="0"/>
              <a:t> 847 subjects, 60 percent of all female respondents have experienced sexism/harassment while playing video games.  79.3 percent of all subjects said that sexism is prominent in games.  20 percent of women subjects say that they have been bothered by a male player post-game. [6]</a:t>
            </a:r>
          </a:p>
          <a:p>
            <a:endParaRPr lang="en-US" baseline="0" dirty="0" smtClean="0"/>
          </a:p>
          <a:p>
            <a:r>
              <a:rPr lang="en-US" baseline="0" dirty="0" smtClean="0"/>
              <a:t>The same study taken a year prior to this one showed similar results.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07896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2014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 2014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dirty="0" smtClean="0"/>
              <a:t>© 2014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dirty="0" smtClean="0"/>
              <a:t>© 2014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huffingtonpost.com/2014/04/24/female-gamers_n_5207137.html" TargetMode="External"/><Relationship Id="rId4" Type="http://schemas.openxmlformats.org/officeDocument/2006/relationships/hyperlink" Target="http://www.theesa.com/facts/pdfs/esa_ef_2013.pdf" TargetMode="External"/><Relationship Id="rId5" Type="http://schemas.openxmlformats.org/officeDocument/2006/relationships/hyperlink" Target="http://www.theesa.com/facts/pdfs/esa_ef_2014.pdf" TargetMode="External"/><Relationship Id="rId6" Type="http://schemas.openxmlformats.org/officeDocument/2006/relationships/hyperlink" Target="http://www.pbs.org/newshour/rundown/female-adults-oust-teenage-boys-largest-gaming-demographic/" TargetMode="External"/><Relationship Id="rId7" Type="http://schemas.openxmlformats.org/officeDocument/2006/relationships/hyperlink" Target="http://www.gamasutra.com/view/news/179563/Misogyny_in_games_Stats_and_sexism.php" TargetMode="External"/><Relationship Id="rId8" Type="http://schemas.openxmlformats.org/officeDocument/2006/relationships/hyperlink" Target="http://gamasutra.com/blogs/JenniferAllaway/20140331/214320/The_Reality_of_Sexism_in_the_Game_Industry.php" TargetMode="External"/><Relationship Id="rId9" Type="http://schemas.openxmlformats.org/officeDocument/2006/relationships/hyperlink" Target="http://www.newsoflegends.com/index.php/sexism-in-esports-why-cant-women-succeed-as-pro-gamers-17414/" TargetMode="External"/><Relationship Id="rId1" Type="http://schemas.openxmlformats.org/officeDocument/2006/relationships/slideLayout" Target="../slideLayouts/slideLayout2.xml"/><Relationship Id="rId2" Type="http://schemas.openxmlformats.org/officeDocument/2006/relationships/hyperlink" Target="http://www.bostonglobe.com/business/2013/01/27/women-remain-outsiders-video-game-industry/275JKqy3rFylT7TxgPmO3K/story.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en.intelextrememasters.com/season8/world-championship"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tatic.ongamers.com/uploads/original/0/3/3881-monte1.jpg"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ongamers.com/articles/report-more-than-70-million-people-watch-esports-worldwide/1100-1157" TargetMode="Externa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iberianet.com/sports/big-or-small/article_0ef8936b-02b7-518a-afc9-0ca001d27a22.html" TargetMode="Externa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telegraph.co.uk/technology/video-games/10132883/Video-games-the-sport-of-the-future.html"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recode.net/2014/06/22/what-are-esports-a-pro-video-gaming-guide-for-the-rest-of-us/(Sept" TargetMode="External"/><Relationship Id="rId4" Type="http://schemas.openxmlformats.org/officeDocument/2006/relationships/hyperlink" Target="http://www.forbes.com/sites/insertcoin/2013/07/14/the-u-s-now-recognizes-esports-players-as-professional-athletes/" TargetMode="External"/><Relationship Id="rId5" Type="http://schemas.openxmlformats.org/officeDocument/2006/relationships/hyperlink" Target="http://www.ongamers.com/articles/report-more-than-70-million-people-watch-esports-worldwide/1100-1157" TargetMode="External"/><Relationship Id="rId6" Type="http://schemas.openxmlformats.org/officeDocument/2006/relationships/hyperlink" Target="http://www.ign.com/articles/2013/07/25/the-rise-of-esports-in-america" TargetMode="External"/><Relationship Id="rId7" Type="http://schemas.openxmlformats.org/officeDocument/2006/relationships/hyperlink" Target="http://www.ibtimes.com/super-bowl-2014-ratings-how-many-people-watched-seattle-seahawks-vs-denver-broncos-1552989" TargetMode="External"/><Relationship Id="rId8" Type="http://schemas.openxmlformats.org/officeDocument/2006/relationships/hyperlink" Target="http://www.fifa.com/aboutfifa/worldcup/" TargetMode="External"/><Relationship Id="rId9" Type="http://schemas.openxmlformats.org/officeDocument/2006/relationships/hyperlink" Target="http://www.oneworldsports.com/blogs/starting-new-esports-scene-isnt-easily-done/" TargetMode="External"/><Relationship Id="rId10" Type="http://schemas.openxmlformats.org/officeDocument/2006/relationships/hyperlink" Target="http://www.iberianet.com/sports/big-or-small/article_0ef8936b-02b7-518a-afc9-0ca001d27a22.html"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a:t>
            </a:r>
            <a:r>
              <a:rPr lang="en-US" dirty="0" smtClean="0"/>
              <a:t>11</a:t>
            </a:r>
            <a:r>
              <a:rPr lang="en-US" dirty="0" smtClean="0"/>
              <a:t/>
            </a:r>
            <a:br>
              <a:rPr lang="en-US" dirty="0" smtClean="0"/>
            </a:br>
            <a:r>
              <a:rPr lang="en-US" dirty="0" smtClean="0"/>
              <a:t>Work</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gamers</a:t>
            </a:r>
            <a:endParaRPr lang="en-US" dirty="0"/>
          </a:p>
        </p:txBody>
      </p:sp>
      <p:sp>
        <p:nvSpPr>
          <p:cNvPr id="3" name="Content Placeholder 2"/>
          <p:cNvSpPr>
            <a:spLocks noGrp="1"/>
          </p:cNvSpPr>
          <p:nvPr>
            <p:ph sz="half" idx="1"/>
          </p:nvPr>
        </p:nvSpPr>
        <p:spPr/>
        <p:txBody>
          <a:bodyPr/>
          <a:lstStyle/>
          <a:p>
            <a:pPr marL="0" indent="0">
              <a:buNone/>
            </a:pPr>
            <a:r>
              <a:rPr lang="en-US" dirty="0" smtClean="0"/>
              <a:t>What is a professional gamer?</a:t>
            </a:r>
          </a:p>
          <a:p>
            <a:pPr marL="0" indent="0">
              <a:buNone/>
            </a:pPr>
            <a:endParaRPr lang="en-US" dirty="0" smtClean="0"/>
          </a:p>
          <a:p>
            <a:pPr marL="0" indent="0">
              <a:buNone/>
            </a:pPr>
            <a:r>
              <a:rPr lang="en-US" dirty="0" smtClean="0"/>
              <a:t>2014:</a:t>
            </a:r>
          </a:p>
          <a:p>
            <a:r>
              <a:rPr lang="en-US" dirty="0" smtClean="0"/>
              <a:t>15 percent of all professional gamers are female</a:t>
            </a:r>
            <a:endParaRPr lang="en-US" dirty="0"/>
          </a:p>
          <a:p>
            <a:pPr marL="0" indent="0">
              <a:buNone/>
            </a:pPr>
            <a:r>
              <a:rPr lang="en-US" dirty="0" smtClean="0"/>
              <a:t>2013:</a:t>
            </a:r>
          </a:p>
          <a:p>
            <a:r>
              <a:rPr lang="en-US" dirty="0" smtClean="0"/>
              <a:t>14 percent of all professional gamers are female</a:t>
            </a:r>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LilyAnne Lewis</a:t>
            </a:r>
            <a:endParaRPr lang="en-US" sz="1400" dirty="0">
              <a:solidFill>
                <a:schemeClr val="tx1"/>
              </a:solidFill>
              <a:latin typeface="+mj-lt"/>
            </a:endParaRPr>
          </a:p>
        </p:txBody>
      </p:sp>
    </p:spTree>
    <p:extLst>
      <p:ext uri="{BB962C8B-B14F-4D97-AF65-F5344CB8AC3E}">
        <p14:creationId xmlns:p14="http://schemas.microsoft.com/office/powerpoint/2010/main" val="348785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Female league in </a:t>
            </a:r>
            <a:r>
              <a:rPr lang="en-US" dirty="0" err="1" smtClean="0"/>
              <a:t>esports</a:t>
            </a:r>
            <a:endParaRPr lang="en-US" dirty="0"/>
          </a:p>
        </p:txBody>
      </p:sp>
      <p:sp>
        <p:nvSpPr>
          <p:cNvPr id="3" name="Content Placeholder 2"/>
          <p:cNvSpPr>
            <a:spLocks noGrp="1"/>
          </p:cNvSpPr>
          <p:nvPr>
            <p:ph sz="half" idx="1"/>
          </p:nvPr>
        </p:nvSpPr>
        <p:spPr/>
        <p:txBody>
          <a:bodyPr/>
          <a:lstStyle/>
          <a:p>
            <a:pPr marL="0" indent="0">
              <a:buNone/>
            </a:pPr>
            <a:r>
              <a:rPr lang="en-US" dirty="0" smtClean="0"/>
              <a:t>Pros:</a:t>
            </a:r>
          </a:p>
          <a:p>
            <a:r>
              <a:rPr lang="en-US" dirty="0" smtClean="0"/>
              <a:t>Possibility of attracting more female professional gamers</a:t>
            </a:r>
          </a:p>
          <a:p>
            <a:endParaRPr lang="en-US" dirty="0"/>
          </a:p>
          <a:p>
            <a:pPr marL="0" indent="0">
              <a:buNone/>
            </a:pPr>
            <a:r>
              <a:rPr lang="en-US" dirty="0" smtClean="0"/>
              <a:t>Cons:</a:t>
            </a:r>
          </a:p>
          <a:p>
            <a:r>
              <a:rPr lang="en-US" dirty="0" smtClean="0"/>
              <a:t>Example of Segregation [8]</a:t>
            </a:r>
          </a:p>
          <a:p>
            <a:r>
              <a:rPr lang="en-US" dirty="0" smtClean="0"/>
              <a:t>Some female gamers kicked out of other tournaments</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LilyAnne Lewis</a:t>
            </a:r>
            <a:endParaRPr lang="en-US" sz="1400" dirty="0">
              <a:solidFill>
                <a:schemeClr val="tx1"/>
              </a:solidFill>
              <a:latin typeface="+mj-lt"/>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5360" y="1670477"/>
            <a:ext cx="3733800" cy="2066036"/>
          </a:xfrm>
          <a:prstGeom prst="rect">
            <a:avLst/>
          </a:prstGeom>
        </p:spPr>
      </p:pic>
      <p:sp>
        <p:nvSpPr>
          <p:cNvPr id="11" name="Rectangle 10"/>
          <p:cNvSpPr/>
          <p:nvPr/>
        </p:nvSpPr>
        <p:spPr>
          <a:xfrm>
            <a:off x="4470036" y="3906125"/>
            <a:ext cx="4572000" cy="400110"/>
          </a:xfrm>
          <a:prstGeom prst="rect">
            <a:avLst/>
          </a:prstGeom>
        </p:spPr>
        <p:txBody>
          <a:bodyPr>
            <a:spAutoFit/>
          </a:bodyPr>
          <a:lstStyle/>
          <a:p>
            <a:r>
              <a:rPr lang="en-US" sz="1000" dirty="0"/>
              <a:t>			http://www.newsoflegends.com/index.php/sexism-in-esports-why-cant-women-succeed-as-pro-gamers-17414/</a:t>
            </a:r>
          </a:p>
        </p:txBody>
      </p:sp>
    </p:spTree>
    <p:extLst>
      <p:ext uri="{BB962C8B-B14F-4D97-AF65-F5344CB8AC3E}">
        <p14:creationId xmlns:p14="http://schemas.microsoft.com/office/powerpoint/2010/main" val="3296555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pPr marL="0" indent="0">
              <a:buNone/>
            </a:pPr>
            <a:r>
              <a:rPr lang="en-US" dirty="0" smtClean="0"/>
              <a:t>Gender ratio is decreasing</a:t>
            </a:r>
          </a:p>
          <a:p>
            <a:pPr marL="0" indent="0">
              <a:buNone/>
            </a:pPr>
            <a:r>
              <a:rPr lang="en-US" dirty="0" smtClean="0"/>
              <a:t>Level of harassment is the same.</a:t>
            </a:r>
          </a:p>
          <a:p>
            <a:pPr marL="0" indent="0">
              <a:buNone/>
            </a:pPr>
            <a:endParaRPr lang="en-US" dirty="0"/>
          </a:p>
          <a:p>
            <a:pPr marL="0" indent="0">
              <a:buNone/>
            </a:pPr>
            <a:r>
              <a:rPr lang="en-US" dirty="0" smtClean="0"/>
              <a:t>Sexism is not decreasing as the gender ratio decreases.</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LilyAnne Lewis</a:t>
            </a:r>
            <a:endParaRPr lang="en-US" sz="1400" dirty="0">
              <a:solidFill>
                <a:schemeClr val="tx1"/>
              </a:solidFill>
              <a:latin typeface="+mj-lt"/>
            </a:endParaRPr>
          </a:p>
        </p:txBody>
      </p:sp>
    </p:spTree>
    <p:extLst>
      <p:ext uri="{BB962C8B-B14F-4D97-AF65-F5344CB8AC3E}">
        <p14:creationId xmlns:p14="http://schemas.microsoft.com/office/powerpoint/2010/main" val="368256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a:t>[1] Leah Burrows, Women remain outsiders in video game industry, </a:t>
            </a:r>
            <a:r>
              <a:rPr lang="en-US" dirty="0">
                <a:hlinkClick r:id="rId2"/>
              </a:rPr>
              <a:t>http://www.bostonglobe.com/business/2013/01/27/women-remain-outsiders-video-game-industry/275JKqy3rFylT7TxgPmO3K/story.html</a:t>
            </a:r>
            <a:r>
              <a:rPr lang="en-US" dirty="0"/>
              <a:t>, January 27</a:t>
            </a:r>
            <a:r>
              <a:rPr lang="en-US" baseline="30000" dirty="0"/>
              <a:t>th</a:t>
            </a:r>
            <a:r>
              <a:rPr lang="en-US"/>
              <a:t>, </a:t>
            </a:r>
            <a:r>
              <a:rPr lang="en-US" smtClean="0"/>
              <a:t>2013, </a:t>
            </a:r>
            <a:r>
              <a:rPr lang="en-US"/>
              <a:t>(Accessed September 30</a:t>
            </a:r>
            <a:r>
              <a:rPr lang="en-US" baseline="30000"/>
              <a:t>th</a:t>
            </a:r>
            <a:r>
              <a:rPr lang="en-US"/>
              <a:t>, 2014</a:t>
            </a:r>
            <a:r>
              <a:rPr lang="en-US" smtClean="0"/>
              <a:t>)</a:t>
            </a:r>
            <a:endParaRPr lang="en-US" dirty="0"/>
          </a:p>
          <a:p>
            <a:r>
              <a:rPr lang="en-US" dirty="0"/>
              <a:t>[2] Taylor </a:t>
            </a:r>
            <a:r>
              <a:rPr lang="en-US" dirty="0" err="1"/>
              <a:t>Casti</a:t>
            </a:r>
            <a:r>
              <a:rPr lang="en-US" dirty="0"/>
              <a:t>, Women Play Video Games…, </a:t>
            </a:r>
            <a:r>
              <a:rPr lang="en-US" dirty="0">
                <a:hlinkClick r:id="rId3"/>
              </a:rPr>
              <a:t>http://www.huffingtonpost.com/2014/04/24/female-gamers_n_5207137.html</a:t>
            </a:r>
            <a:r>
              <a:rPr lang="en-US" dirty="0"/>
              <a:t>, April 26</a:t>
            </a:r>
            <a:r>
              <a:rPr lang="en-US" baseline="30000" dirty="0"/>
              <a:t>th</a:t>
            </a:r>
            <a:r>
              <a:rPr lang="en-US" dirty="0"/>
              <a:t>, </a:t>
            </a:r>
            <a:r>
              <a:rPr lang="en-US" dirty="0" smtClean="0"/>
              <a:t>2014, </a:t>
            </a:r>
            <a:r>
              <a:rPr lang="en-US" dirty="0"/>
              <a:t>(Accessed September 30</a:t>
            </a:r>
            <a:r>
              <a:rPr lang="en-US" baseline="30000" dirty="0"/>
              <a:t>th</a:t>
            </a:r>
            <a:r>
              <a:rPr lang="en-US" dirty="0"/>
              <a:t>, 2014</a:t>
            </a:r>
            <a:r>
              <a:rPr lang="en-US" dirty="0" smtClean="0"/>
              <a:t>)</a:t>
            </a:r>
            <a:endParaRPr lang="en-US" dirty="0"/>
          </a:p>
          <a:p>
            <a:r>
              <a:rPr lang="en-US" dirty="0"/>
              <a:t>[3] Essential Facts about the Computer and Video Game Industry 2013, </a:t>
            </a:r>
            <a:r>
              <a:rPr lang="en-US" dirty="0">
                <a:hlinkClick r:id="rId4"/>
              </a:rPr>
              <a:t>http://www.theesa.com/facts/pdfs/esa_ef_2013.pdf</a:t>
            </a:r>
            <a:r>
              <a:rPr lang="en-US" dirty="0"/>
              <a:t>, (Accessed September 30</a:t>
            </a:r>
            <a:r>
              <a:rPr lang="en-US" baseline="30000" dirty="0"/>
              <a:t>th</a:t>
            </a:r>
            <a:r>
              <a:rPr lang="en-US" dirty="0"/>
              <a:t>, 2014)</a:t>
            </a:r>
          </a:p>
          <a:p>
            <a:r>
              <a:rPr lang="en-US" dirty="0" smtClean="0"/>
              <a:t>[</a:t>
            </a:r>
            <a:r>
              <a:rPr lang="en-US" dirty="0"/>
              <a:t>4] Essential Facts about the Computer and Video Game Industry 2014, </a:t>
            </a:r>
            <a:r>
              <a:rPr lang="en-US" dirty="0">
                <a:hlinkClick r:id="rId5"/>
              </a:rPr>
              <a:t>http://www.theesa.com/facts/pdfs/esa_ef_2014.pdf</a:t>
            </a:r>
            <a:r>
              <a:rPr lang="en-US" dirty="0" smtClean="0"/>
              <a:t>, </a:t>
            </a:r>
            <a:r>
              <a:rPr lang="en-US" dirty="0"/>
              <a:t>(Accessed September 30</a:t>
            </a:r>
            <a:r>
              <a:rPr lang="en-US" baseline="30000" dirty="0"/>
              <a:t>th</a:t>
            </a:r>
            <a:r>
              <a:rPr lang="en-US" dirty="0"/>
              <a:t>, 2014</a:t>
            </a:r>
            <a:r>
              <a:rPr lang="en-US" dirty="0" smtClean="0"/>
              <a:t>)</a:t>
            </a:r>
            <a:endParaRPr lang="en-US" dirty="0"/>
          </a:p>
          <a:p>
            <a:r>
              <a:rPr lang="en-US" dirty="0"/>
              <a:t>[5] Charles Pulliam-Moore, Women significantly outnumber teenage boys in gamer demographics, </a:t>
            </a:r>
            <a:r>
              <a:rPr lang="en-US" dirty="0">
                <a:hlinkClick r:id="rId6"/>
              </a:rPr>
              <a:t>http://www.pbs.org/newshour/rundown/female-adults-oust-teenage-boys-largest-gaming-demographic/</a:t>
            </a:r>
            <a:r>
              <a:rPr lang="en-US" dirty="0"/>
              <a:t>, August 21</a:t>
            </a:r>
            <a:r>
              <a:rPr lang="en-US" baseline="30000" dirty="0"/>
              <a:t>st</a:t>
            </a:r>
            <a:r>
              <a:rPr lang="en-US" dirty="0"/>
              <a:t>, 2014</a:t>
            </a:r>
          </a:p>
          <a:p>
            <a:r>
              <a:rPr lang="en-US" dirty="0"/>
              <a:t>[6] Colin Campbell, Misogyny in games: Stats and Sexism, </a:t>
            </a:r>
            <a:r>
              <a:rPr lang="en-US" dirty="0">
                <a:hlinkClick r:id="rId7"/>
              </a:rPr>
              <a:t>http://www.gamasutra.com/view/news/179563/Misogyny_in_games_Stats_and_sexism.php</a:t>
            </a:r>
            <a:r>
              <a:rPr lang="en-US" dirty="0"/>
              <a:t>, October 19</a:t>
            </a:r>
            <a:r>
              <a:rPr lang="en-US" baseline="30000" dirty="0"/>
              <a:t>th</a:t>
            </a:r>
            <a:r>
              <a:rPr lang="en-US" dirty="0"/>
              <a:t>, </a:t>
            </a:r>
            <a:r>
              <a:rPr lang="en-US" dirty="0" smtClean="0"/>
              <a:t>2012, </a:t>
            </a:r>
            <a:r>
              <a:rPr lang="en-US" dirty="0"/>
              <a:t>(Accessed September 30</a:t>
            </a:r>
            <a:r>
              <a:rPr lang="en-US" baseline="30000" dirty="0"/>
              <a:t>th</a:t>
            </a:r>
            <a:r>
              <a:rPr lang="en-US" dirty="0"/>
              <a:t>, 2014</a:t>
            </a:r>
            <a:r>
              <a:rPr lang="en-US" dirty="0" smtClean="0"/>
              <a:t>)</a:t>
            </a:r>
            <a:endParaRPr lang="en-US" dirty="0"/>
          </a:p>
          <a:p>
            <a:r>
              <a:rPr lang="en-US" dirty="0"/>
              <a:t>[7] Jennifer </a:t>
            </a:r>
            <a:r>
              <a:rPr lang="en-US" dirty="0" err="1"/>
              <a:t>Allaway</a:t>
            </a:r>
            <a:r>
              <a:rPr lang="en-US" dirty="0"/>
              <a:t>, The Reality of Sexism in the Game Industry, </a:t>
            </a:r>
            <a:r>
              <a:rPr lang="en-US" dirty="0">
                <a:hlinkClick r:id="rId8"/>
              </a:rPr>
              <a:t>http://gamasutra.com/blogs/JenniferAllaway/20140331/214320/The_Reality_of_Sexism_in_the_Game_Industry.php</a:t>
            </a:r>
            <a:r>
              <a:rPr lang="en-US" dirty="0"/>
              <a:t>, March 31</a:t>
            </a:r>
            <a:r>
              <a:rPr lang="en-US" baseline="30000" dirty="0"/>
              <a:t>st</a:t>
            </a:r>
            <a:r>
              <a:rPr lang="en-US" dirty="0"/>
              <a:t>, </a:t>
            </a:r>
            <a:r>
              <a:rPr lang="en-US" dirty="0" smtClean="0"/>
              <a:t>2014, </a:t>
            </a:r>
            <a:r>
              <a:rPr lang="en-US" dirty="0"/>
              <a:t>(Accessed September 30</a:t>
            </a:r>
            <a:r>
              <a:rPr lang="en-US" baseline="30000" dirty="0"/>
              <a:t>th</a:t>
            </a:r>
            <a:r>
              <a:rPr lang="en-US" dirty="0"/>
              <a:t>, 2014</a:t>
            </a:r>
            <a:r>
              <a:rPr lang="en-US" dirty="0" smtClean="0"/>
              <a:t>)</a:t>
            </a:r>
            <a:endParaRPr lang="en-US" dirty="0"/>
          </a:p>
          <a:p>
            <a:r>
              <a:rPr lang="en-US" dirty="0"/>
              <a:t>[8] Sexism in Sports…, </a:t>
            </a:r>
            <a:r>
              <a:rPr lang="en-US" dirty="0">
                <a:hlinkClick r:id="rId9"/>
              </a:rPr>
              <a:t>http://www.newsoflegends.com/index.php/sexism-in-esports-why-cant-women-succeed-as-pro-gamers-17414/</a:t>
            </a:r>
            <a:r>
              <a:rPr lang="en-US" dirty="0"/>
              <a:t>, April 5</a:t>
            </a:r>
            <a:r>
              <a:rPr lang="en-US" baseline="30000" dirty="0"/>
              <a:t>th</a:t>
            </a:r>
            <a:r>
              <a:rPr lang="en-US" dirty="0"/>
              <a:t>, </a:t>
            </a:r>
            <a:r>
              <a:rPr lang="en-US" dirty="0" smtClean="0"/>
              <a:t>2014 (Accessed September 30</a:t>
            </a:r>
            <a:r>
              <a:rPr lang="en-US" baseline="30000" dirty="0" smtClean="0"/>
              <a:t>th</a:t>
            </a:r>
            <a:r>
              <a:rPr lang="en-US" dirty="0" smtClean="0"/>
              <a:t>, 2014)</a:t>
            </a:r>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Tree>
    <p:extLst>
      <p:ext uri="{BB962C8B-B14F-4D97-AF65-F5344CB8AC3E}">
        <p14:creationId xmlns:p14="http://schemas.microsoft.com/office/powerpoint/2010/main" val="4251714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t>
            </a:r>
            <a:r>
              <a:rPr lang="en-US" dirty="0" err="1" smtClean="0"/>
              <a:t>eSports</a:t>
            </a:r>
            <a:endParaRPr lang="en-US" dirty="0"/>
          </a:p>
        </p:txBody>
      </p:sp>
      <p:sp>
        <p:nvSpPr>
          <p:cNvPr id="3" name="Content Placeholder 2"/>
          <p:cNvSpPr>
            <a:spLocks noGrp="1"/>
          </p:cNvSpPr>
          <p:nvPr>
            <p:ph sz="half" idx="1"/>
          </p:nvPr>
        </p:nvSpPr>
        <p:spPr>
          <a:xfrm>
            <a:off x="478631" y="1352551"/>
            <a:ext cx="3733800" cy="3352800"/>
          </a:xfrm>
        </p:spPr>
        <p:txBody>
          <a:bodyPr/>
          <a:lstStyle/>
          <a:p>
            <a:r>
              <a:rPr lang="en-US" sz="2000" dirty="0" smtClean="0"/>
              <a:t>Computers ushered in many industries</a:t>
            </a:r>
          </a:p>
          <a:p>
            <a:pPr lvl="1"/>
            <a:r>
              <a:rPr lang="en-US" sz="1800" dirty="0" smtClean="0"/>
              <a:t>Computer/Software Engineers</a:t>
            </a:r>
          </a:p>
          <a:p>
            <a:pPr lvl="1"/>
            <a:r>
              <a:rPr lang="en-US" sz="1800" dirty="0" smtClean="0"/>
              <a:t>Computer Scientists</a:t>
            </a:r>
          </a:p>
          <a:p>
            <a:pPr lvl="1"/>
            <a:r>
              <a:rPr lang="en-US" sz="1800" dirty="0" smtClean="0"/>
              <a:t>Programmers</a:t>
            </a:r>
          </a:p>
          <a:p>
            <a:pPr lvl="1"/>
            <a:r>
              <a:rPr lang="en-US" sz="1800" dirty="0" smtClean="0"/>
              <a:t>System Administrators</a:t>
            </a:r>
          </a:p>
          <a:p>
            <a:pPr lvl="1"/>
            <a:r>
              <a:rPr lang="en-US" sz="1800" dirty="0" smtClean="0"/>
              <a:t>Professional Gaming [1]</a:t>
            </a:r>
          </a:p>
          <a:p>
            <a:endParaRPr lang="en-US" dirty="0"/>
          </a:p>
        </p:txBody>
      </p:sp>
      <p:pic>
        <p:nvPicPr>
          <p:cNvPr id="9" name="Content Placeholder 8" descr="esports venue.jpg"/>
          <p:cNvPicPr>
            <a:picLocks noGrp="1" noChangeAspect="1"/>
          </p:cNvPicPr>
          <p:nvPr>
            <p:ph sz="half" idx="2"/>
          </p:nvPr>
        </p:nvPicPr>
        <p:blipFill>
          <a:blip r:embed="rId3"/>
          <a:stretch>
            <a:fillRect/>
          </a:stretch>
        </p:blipFill>
        <p:spPr>
          <a:xfrm>
            <a:off x="4121265" y="1352551"/>
            <a:ext cx="4905531" cy="2989307"/>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Tom Paolillo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hlinkClick r:id="rId4"/>
              </a:rPr>
              <a:t>http://en.intelextrememasters.com/season8/world-championship</a:t>
            </a:r>
            <a:r>
              <a:rPr lang="en-US" sz="1200" dirty="0" smtClean="0"/>
              <a:t> (Sept 27, 2014)</a:t>
            </a:r>
            <a:endParaRPr lang="en-US" sz="1200" dirty="0">
              <a:solidFill>
                <a:schemeClr val="tx1"/>
              </a:solidFill>
            </a:endParaRPr>
          </a:p>
        </p:txBody>
      </p:sp>
    </p:spTree>
    <p:extLst>
      <p:ext uri="{BB962C8B-B14F-4D97-AF65-F5344CB8AC3E}">
        <p14:creationId xmlns:p14="http://schemas.microsoft.com/office/powerpoint/2010/main" val="1182900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 to traditional sports</a:t>
            </a:r>
            <a:endParaRPr lang="en-US" dirty="0"/>
          </a:p>
        </p:txBody>
      </p:sp>
      <p:sp>
        <p:nvSpPr>
          <p:cNvPr id="3" name="Content Placeholder 2"/>
          <p:cNvSpPr>
            <a:spLocks noGrp="1"/>
          </p:cNvSpPr>
          <p:nvPr>
            <p:ph sz="half" idx="1"/>
          </p:nvPr>
        </p:nvSpPr>
        <p:spPr>
          <a:xfrm>
            <a:off x="421481" y="1352551"/>
            <a:ext cx="4193382" cy="3352800"/>
          </a:xfrm>
        </p:spPr>
        <p:txBody>
          <a:bodyPr>
            <a:normAutofit lnSpcReduction="10000"/>
          </a:bodyPr>
          <a:lstStyle/>
          <a:p>
            <a:r>
              <a:rPr lang="en-US" sz="2000" dirty="0" smtClean="0"/>
              <a:t>Many jobs involved</a:t>
            </a:r>
          </a:p>
          <a:p>
            <a:pPr lvl="1"/>
            <a:r>
              <a:rPr lang="en-US" sz="1800" dirty="0" smtClean="0"/>
              <a:t>Players</a:t>
            </a:r>
          </a:p>
          <a:p>
            <a:pPr lvl="1"/>
            <a:r>
              <a:rPr lang="en-US" sz="1800" dirty="0" smtClean="0"/>
              <a:t>Coaches</a:t>
            </a:r>
          </a:p>
          <a:p>
            <a:pPr lvl="1"/>
            <a:r>
              <a:rPr lang="en-US" sz="1800" dirty="0" smtClean="0"/>
              <a:t>Managers</a:t>
            </a:r>
          </a:p>
          <a:p>
            <a:pPr lvl="1"/>
            <a:r>
              <a:rPr lang="en-US" sz="1800" dirty="0" smtClean="0"/>
              <a:t>Commentators</a:t>
            </a:r>
          </a:p>
          <a:p>
            <a:pPr lvl="1"/>
            <a:r>
              <a:rPr lang="en-US" sz="1800" dirty="0" smtClean="0"/>
              <a:t>Analysts</a:t>
            </a:r>
          </a:p>
          <a:p>
            <a:pPr lvl="1"/>
            <a:r>
              <a:rPr lang="en-US" sz="1800" dirty="0" smtClean="0"/>
              <a:t>Journalists</a:t>
            </a:r>
          </a:p>
          <a:p>
            <a:r>
              <a:rPr lang="en-US" sz="2000" dirty="0" smtClean="0"/>
              <a:t>The government is convinced[2]</a:t>
            </a:r>
          </a:p>
          <a:p>
            <a:r>
              <a:rPr lang="en-US" sz="2000" dirty="0" smtClean="0"/>
              <a:t>Future development</a:t>
            </a:r>
          </a:p>
          <a:p>
            <a:pPr lvl="1"/>
            <a:r>
              <a:rPr lang="en-US" sz="1800" dirty="0" smtClean="0"/>
              <a:t>College and grade school teams</a:t>
            </a:r>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15</a:t>
            </a:fld>
            <a:endParaRPr lang="en-US"/>
          </a:p>
        </p:txBody>
      </p:sp>
      <p:pic>
        <p:nvPicPr>
          <p:cNvPr id="9" name="Content Placeholder 8" descr="Esports Analysts.jpg"/>
          <p:cNvPicPr>
            <a:picLocks noGrp="1" noChangeAspect="1"/>
          </p:cNvPicPr>
          <p:nvPr>
            <p:ph sz="half" idx="2"/>
          </p:nvPr>
        </p:nvPicPr>
        <p:blipFill>
          <a:blip r:embed="rId3"/>
          <a:stretch>
            <a:fillRect/>
          </a:stretch>
        </p:blipFill>
        <p:spPr>
          <a:xfrm>
            <a:off x="5143500" y="1867185"/>
            <a:ext cx="3787200" cy="2169033"/>
          </a:xfrm>
        </p:spPr>
      </p:pic>
      <p:sp>
        <p:nvSpPr>
          <p:cNvPr id="10" name="TextBox 9"/>
          <p:cNvSpPr txBox="1"/>
          <p:nvPr/>
        </p:nvSpPr>
        <p:spPr>
          <a:xfrm>
            <a:off x="5044440" y="4280619"/>
            <a:ext cx="4099560" cy="424732"/>
          </a:xfrm>
          <a:prstGeom prst="rect">
            <a:avLst/>
          </a:prstGeom>
          <a:noFill/>
        </p:spPr>
        <p:txBody>
          <a:bodyPr wrap="square" rtlCol="0">
            <a:spAutoFit/>
          </a:bodyPr>
          <a:lstStyle/>
          <a:p>
            <a:pPr>
              <a:lnSpc>
                <a:spcPct val="90000"/>
              </a:lnSpc>
            </a:pPr>
            <a:r>
              <a:rPr lang="en-US" sz="1200" dirty="0" smtClean="0">
                <a:hlinkClick r:id="rId4"/>
              </a:rPr>
              <a:t>http://static.ongamers.com/uploads/original/0/3/3881-monte1.jpg</a:t>
            </a:r>
            <a:r>
              <a:rPr lang="en-US" sz="1200" dirty="0" smtClean="0"/>
              <a:t> (Oct 1, 2014)</a:t>
            </a:r>
            <a:endParaRPr lang="en-US" sz="1200" dirty="0"/>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Tom Paolillo</a:t>
            </a:r>
            <a:endParaRPr lang="en-US" sz="1400" dirty="0">
              <a:solidFill>
                <a:schemeClr val="tx1"/>
              </a:solidFill>
              <a:latin typeface="+mj-lt"/>
            </a:endParaRPr>
          </a:p>
        </p:txBody>
      </p:sp>
    </p:spTree>
    <p:extLst>
      <p:ext uri="{BB962C8B-B14F-4D97-AF65-F5344CB8AC3E}">
        <p14:creationId xmlns:p14="http://schemas.microsoft.com/office/powerpoint/2010/main" val="182167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demand for </a:t>
            </a:r>
            <a:r>
              <a:rPr lang="en-US" dirty="0" err="1" smtClean="0"/>
              <a:t>eSports</a:t>
            </a:r>
            <a:endParaRPr lang="en-US" dirty="0"/>
          </a:p>
        </p:txBody>
      </p:sp>
      <p:sp>
        <p:nvSpPr>
          <p:cNvPr id="3" name="Content Placeholder 2"/>
          <p:cNvSpPr>
            <a:spLocks noGrp="1"/>
          </p:cNvSpPr>
          <p:nvPr>
            <p:ph sz="half" idx="1"/>
          </p:nvPr>
        </p:nvSpPr>
        <p:spPr>
          <a:xfrm>
            <a:off x="300037" y="1727306"/>
            <a:ext cx="4323803" cy="2439960"/>
          </a:xfrm>
        </p:spPr>
        <p:txBody>
          <a:bodyPr>
            <a:normAutofit/>
          </a:bodyPr>
          <a:lstStyle/>
          <a:p>
            <a:r>
              <a:rPr lang="en-US" sz="2000" dirty="0" smtClean="0"/>
              <a:t>Huge following[3]</a:t>
            </a:r>
          </a:p>
          <a:p>
            <a:r>
              <a:rPr lang="en-US" sz="2000" dirty="0" smtClean="0"/>
              <a:t>Grown 3.5 times larger in 3 years[3]</a:t>
            </a:r>
          </a:p>
          <a:p>
            <a:r>
              <a:rPr lang="en-US" sz="2000" dirty="0" smtClean="0"/>
              <a:t>Substantial payouts[3]</a:t>
            </a:r>
          </a:p>
          <a:p>
            <a:r>
              <a:rPr lang="en-US" sz="2000" dirty="0" smtClean="0"/>
              <a:t>Live streaming </a:t>
            </a:r>
          </a:p>
          <a:p>
            <a:r>
              <a:rPr lang="en-US" sz="2000" dirty="0" smtClean="0"/>
              <a:t>Televised events[4]</a:t>
            </a:r>
          </a:p>
          <a:p>
            <a:endParaRPr lang="en-US" dirty="0"/>
          </a:p>
        </p:txBody>
      </p:sp>
      <p:pic>
        <p:nvPicPr>
          <p:cNvPr id="7" name="Content Placeholder 6" descr="eSports statistics.jpg"/>
          <p:cNvPicPr>
            <a:picLocks noGrp="1" noChangeAspect="1"/>
          </p:cNvPicPr>
          <p:nvPr>
            <p:ph sz="half" idx="2"/>
          </p:nvPr>
        </p:nvPicPr>
        <p:blipFill>
          <a:blip r:embed="rId3"/>
          <a:stretch>
            <a:fillRect/>
          </a:stretch>
        </p:blipFill>
        <p:spPr>
          <a:xfrm>
            <a:off x="4623841" y="1054894"/>
            <a:ext cx="4432092" cy="3320607"/>
          </a:xfrm>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16</a:t>
            </a:fld>
            <a:endParaRPr lang="en-US" dirty="0"/>
          </a:p>
        </p:txBody>
      </p:sp>
      <p:sp>
        <p:nvSpPr>
          <p:cNvPr id="10" name="TextBox 9"/>
          <p:cNvSpPr txBox="1"/>
          <p:nvPr/>
        </p:nvSpPr>
        <p:spPr>
          <a:xfrm>
            <a:off x="4024273" y="4634033"/>
            <a:ext cx="5119727" cy="424732"/>
          </a:xfrm>
          <a:prstGeom prst="rect">
            <a:avLst/>
          </a:prstGeom>
          <a:noFill/>
        </p:spPr>
        <p:txBody>
          <a:bodyPr wrap="square" rtlCol="0">
            <a:spAutoFit/>
          </a:bodyPr>
          <a:lstStyle/>
          <a:p>
            <a:pPr>
              <a:lnSpc>
                <a:spcPct val="90000"/>
              </a:lnSpc>
            </a:pPr>
            <a:r>
              <a:rPr lang="en-US" sz="1200" dirty="0" smtClean="0">
                <a:hlinkClick r:id="rId4"/>
              </a:rPr>
              <a:t>http://www.ongamers.com/articles/report-more-than-70-million-people-watch-esports-worldwide/1100-1157</a:t>
            </a:r>
            <a:r>
              <a:rPr lang="en-US" sz="1200" dirty="0" smtClean="0"/>
              <a:t> (Sept 27, 2014)</a:t>
            </a:r>
            <a:endParaRPr lang="en-US" sz="1200" dirty="0"/>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Tom Paolillo</a:t>
            </a:r>
            <a:endParaRPr lang="en-US" sz="1400" dirty="0">
              <a:solidFill>
                <a:schemeClr val="tx1"/>
              </a:solidFill>
              <a:latin typeface="+mj-lt"/>
            </a:endParaRPr>
          </a:p>
        </p:txBody>
      </p:sp>
    </p:spTree>
    <p:extLst>
      <p:ext uri="{BB962C8B-B14F-4D97-AF65-F5344CB8AC3E}">
        <p14:creationId xmlns:p14="http://schemas.microsoft.com/office/powerpoint/2010/main" val="389934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so popular?</a:t>
            </a:r>
            <a:endParaRPr lang="en-US" dirty="0"/>
          </a:p>
        </p:txBody>
      </p:sp>
      <p:sp>
        <p:nvSpPr>
          <p:cNvPr id="3" name="Content Placeholder 2"/>
          <p:cNvSpPr>
            <a:spLocks noGrp="1"/>
          </p:cNvSpPr>
          <p:nvPr>
            <p:ph sz="half" idx="1"/>
          </p:nvPr>
        </p:nvSpPr>
        <p:spPr>
          <a:xfrm>
            <a:off x="685800" y="1276350"/>
            <a:ext cx="3733800" cy="2952750"/>
          </a:xfrm>
        </p:spPr>
        <p:txBody>
          <a:bodyPr>
            <a:normAutofit/>
          </a:bodyPr>
          <a:lstStyle/>
          <a:p>
            <a:r>
              <a:rPr lang="en-US" sz="2000" dirty="0" smtClean="0"/>
              <a:t>Pros</a:t>
            </a:r>
          </a:p>
          <a:p>
            <a:pPr lvl="1"/>
            <a:r>
              <a:rPr lang="en-US" sz="1700" dirty="0" smtClean="0"/>
              <a:t>There’s few physical advantages</a:t>
            </a:r>
          </a:p>
          <a:p>
            <a:pPr lvl="1"/>
            <a:r>
              <a:rPr lang="en-US" sz="1700" dirty="0" smtClean="0"/>
              <a:t>Easier to pick up and practice</a:t>
            </a:r>
          </a:p>
          <a:p>
            <a:pPr lvl="1"/>
            <a:r>
              <a:rPr lang="en-US" sz="1700" dirty="0" smtClean="0"/>
              <a:t>More convenient </a:t>
            </a:r>
          </a:p>
          <a:p>
            <a:r>
              <a:rPr lang="en-US" sz="2000" dirty="0" smtClean="0"/>
              <a:t>Cons</a:t>
            </a:r>
          </a:p>
          <a:p>
            <a:pPr lvl="1"/>
            <a:r>
              <a:rPr lang="en-US" sz="1700" dirty="0" smtClean="0"/>
              <a:t>Equipment[7] </a:t>
            </a:r>
          </a:p>
        </p:txBody>
      </p:sp>
      <p:pic>
        <p:nvPicPr>
          <p:cNvPr id="7" name="Content Placeholder 6" descr="Big and Small Football Players.jpg"/>
          <p:cNvPicPr>
            <a:picLocks noGrp="1" noChangeAspect="1"/>
          </p:cNvPicPr>
          <p:nvPr>
            <p:ph sz="half" idx="2"/>
          </p:nvPr>
        </p:nvPicPr>
        <p:blipFill>
          <a:blip r:embed="rId3"/>
          <a:stretch>
            <a:fillRect/>
          </a:stretch>
        </p:blipFill>
        <p:spPr>
          <a:xfrm>
            <a:off x="4866462" y="1657350"/>
            <a:ext cx="3496488" cy="2319337"/>
          </a:xfrm>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17</a:t>
            </a:fld>
            <a:endParaRPr lang="en-US"/>
          </a:p>
        </p:txBody>
      </p:sp>
      <p:sp>
        <p:nvSpPr>
          <p:cNvPr id="8" name="TextBox 7"/>
          <p:cNvSpPr txBox="1"/>
          <p:nvPr/>
        </p:nvSpPr>
        <p:spPr>
          <a:xfrm>
            <a:off x="3802857" y="4229100"/>
            <a:ext cx="4972050" cy="424732"/>
          </a:xfrm>
          <a:prstGeom prst="rect">
            <a:avLst/>
          </a:prstGeom>
          <a:noFill/>
        </p:spPr>
        <p:txBody>
          <a:bodyPr wrap="square" rtlCol="0">
            <a:spAutoFit/>
          </a:bodyPr>
          <a:lstStyle/>
          <a:p>
            <a:pPr>
              <a:lnSpc>
                <a:spcPct val="90000"/>
              </a:lnSpc>
            </a:pPr>
            <a:r>
              <a:rPr lang="en-US" sz="1200" dirty="0" smtClean="0">
                <a:hlinkClick r:id="rId4"/>
              </a:rPr>
              <a:t>http://www.iberianet.com/sports/big-or-small/article_0ef8936b-02b7-518a-afc9-0ca001d27a22.html</a:t>
            </a:r>
            <a:r>
              <a:rPr lang="en-US" sz="1200" dirty="0" smtClean="0"/>
              <a:t> (Oct 1, 2014)</a:t>
            </a:r>
            <a:endParaRPr lang="en-US" sz="1200" dirty="0"/>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Tom Paolillo</a:t>
            </a:r>
            <a:endParaRPr lang="en-US" sz="1400" dirty="0">
              <a:solidFill>
                <a:schemeClr val="tx1"/>
              </a:solidFill>
              <a:latin typeface="+mj-lt"/>
            </a:endParaRPr>
          </a:p>
        </p:txBody>
      </p:sp>
    </p:spTree>
    <p:extLst>
      <p:ext uri="{BB962C8B-B14F-4D97-AF65-F5344CB8AC3E}">
        <p14:creationId xmlns:p14="http://schemas.microsoft.com/office/powerpoint/2010/main" val="779234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sz="2000" dirty="0" smtClean="0"/>
              <a:t>Integration is imminent</a:t>
            </a:r>
          </a:p>
          <a:p>
            <a:pPr lvl="1"/>
            <a:r>
              <a:rPr lang="en-US" sz="1700" dirty="0" smtClean="0"/>
              <a:t>Ease of access</a:t>
            </a:r>
          </a:p>
          <a:p>
            <a:pPr lvl="1"/>
            <a:r>
              <a:rPr lang="en-US" sz="1700" dirty="0" smtClean="0"/>
              <a:t>Level playing field</a:t>
            </a:r>
          </a:p>
          <a:p>
            <a:pPr lvl="1"/>
            <a:r>
              <a:rPr lang="en-US" sz="1700" dirty="0" smtClean="0"/>
              <a:t>Extremely fast growth</a:t>
            </a:r>
          </a:p>
          <a:p>
            <a:endParaRPr lang="en-US" dirty="0"/>
          </a:p>
        </p:txBody>
      </p:sp>
      <p:pic>
        <p:nvPicPr>
          <p:cNvPr id="7" name="Content Placeholder 6" descr="esports venue 2.jpg"/>
          <p:cNvPicPr>
            <a:picLocks noGrp="1" noChangeAspect="1"/>
          </p:cNvPicPr>
          <p:nvPr>
            <p:ph sz="half" idx="2"/>
          </p:nvPr>
        </p:nvPicPr>
        <p:blipFill>
          <a:blip r:embed="rId3"/>
          <a:stretch>
            <a:fillRect/>
          </a:stretch>
        </p:blipFill>
        <p:spPr>
          <a:xfrm>
            <a:off x="3979480" y="1276350"/>
            <a:ext cx="4478720" cy="2795588"/>
          </a:xfrm>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18</a:t>
            </a:fld>
            <a:endParaRPr lang="en-US"/>
          </a:p>
        </p:txBody>
      </p:sp>
      <p:sp>
        <p:nvSpPr>
          <p:cNvPr id="8" name="TextBox 7"/>
          <p:cNvSpPr txBox="1"/>
          <p:nvPr/>
        </p:nvSpPr>
        <p:spPr>
          <a:xfrm>
            <a:off x="2378154" y="4280619"/>
            <a:ext cx="6368891" cy="424732"/>
          </a:xfrm>
          <a:prstGeom prst="rect">
            <a:avLst/>
          </a:prstGeom>
          <a:noFill/>
        </p:spPr>
        <p:txBody>
          <a:bodyPr wrap="square" rtlCol="0">
            <a:spAutoFit/>
          </a:bodyPr>
          <a:lstStyle/>
          <a:p>
            <a:pPr>
              <a:lnSpc>
                <a:spcPct val="90000"/>
              </a:lnSpc>
            </a:pPr>
            <a:r>
              <a:rPr lang="en-US" sz="1200" dirty="0" smtClean="0">
                <a:hlinkClick r:id="rId4"/>
              </a:rPr>
              <a:t>http://www.telegraph.co.uk/technology/video-games/10132883/Video-games-the-sport-of-the-future.html</a:t>
            </a:r>
            <a:r>
              <a:rPr lang="en-US" sz="1200" dirty="0" smtClean="0"/>
              <a:t> (Oct 1, 2014)</a:t>
            </a:r>
            <a:endParaRPr lang="en-US" sz="1200" dirty="0"/>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Tom Paolillo</a:t>
            </a:r>
            <a:endParaRPr lang="en-US" sz="1400" dirty="0">
              <a:solidFill>
                <a:schemeClr val="tx1"/>
              </a:solidFill>
              <a:latin typeface="+mj-lt"/>
            </a:endParaRPr>
          </a:p>
        </p:txBody>
      </p:sp>
    </p:spTree>
    <p:extLst>
      <p:ext uri="{BB962C8B-B14F-4D97-AF65-F5344CB8AC3E}">
        <p14:creationId xmlns:p14="http://schemas.microsoft.com/office/powerpoint/2010/main" val="101343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799" y="1352551"/>
            <a:ext cx="8122445" cy="3352800"/>
          </a:xfrm>
        </p:spPr>
        <p:txBody>
          <a:bodyPr>
            <a:normAutofit fontScale="47500" lnSpcReduction="20000"/>
          </a:bodyPr>
          <a:lstStyle/>
          <a:p>
            <a:pPr marL="0" indent="0">
              <a:buNone/>
            </a:pPr>
            <a:r>
              <a:rPr lang="en-US" dirty="0" smtClean="0"/>
              <a:t>[1] Eric Johnson, What Are </a:t>
            </a:r>
            <a:r>
              <a:rPr lang="en-US" dirty="0" err="1" smtClean="0"/>
              <a:t>eSports</a:t>
            </a:r>
            <a:r>
              <a:rPr lang="en-US" dirty="0" smtClean="0"/>
              <a:t>? A Pro </a:t>
            </a:r>
            <a:r>
              <a:rPr lang="en-US" dirty="0" err="1" smtClean="0"/>
              <a:t>Videogaming</a:t>
            </a:r>
            <a:r>
              <a:rPr lang="en-US" dirty="0" smtClean="0"/>
              <a:t> Guide for the Rest of Us, </a:t>
            </a:r>
            <a:r>
              <a:rPr lang="en-US" dirty="0" smtClean="0">
                <a:hlinkClick r:id="rId3"/>
              </a:rPr>
              <a:t>http://recode.net/2014/06/22/what-are-esports-a-pro-video-gaming-guide-for-the-rest-of-us/(Sept</a:t>
            </a:r>
            <a:r>
              <a:rPr lang="en-US" dirty="0" smtClean="0"/>
              <a:t> 29, 2014)</a:t>
            </a:r>
          </a:p>
          <a:p>
            <a:pPr marL="0" indent="0">
              <a:buNone/>
            </a:pPr>
            <a:r>
              <a:rPr lang="en-US" dirty="0" smtClean="0"/>
              <a:t>[2] Paul </a:t>
            </a:r>
            <a:r>
              <a:rPr lang="en-US" dirty="0" err="1" smtClean="0"/>
              <a:t>Tassi</a:t>
            </a:r>
            <a:r>
              <a:rPr lang="en-US" dirty="0" smtClean="0"/>
              <a:t>, The U.S. Now Recognizes </a:t>
            </a:r>
            <a:r>
              <a:rPr lang="en-US" dirty="0" err="1" smtClean="0"/>
              <a:t>eSports</a:t>
            </a:r>
            <a:r>
              <a:rPr lang="en-US" dirty="0" smtClean="0"/>
              <a:t> Players As Professional Athletes, </a:t>
            </a:r>
            <a:r>
              <a:rPr lang="en-US" dirty="0" smtClean="0">
                <a:hlinkClick r:id="rId4"/>
              </a:rPr>
              <a:t>http://www.forbes.com/sites/insertcoin/2013/07/14/the-u-s-now-recognizes-esports-players-as-professional-athletes/</a:t>
            </a:r>
            <a:r>
              <a:rPr lang="en-US" dirty="0" smtClean="0"/>
              <a:t> (Oct 1, 2014) </a:t>
            </a:r>
          </a:p>
          <a:p>
            <a:pPr marL="0" indent="0">
              <a:buNone/>
            </a:pPr>
            <a:r>
              <a:rPr lang="en-US" dirty="0" smtClean="0"/>
              <a:t>[3]Rod Breslau, More than 70 million people watch </a:t>
            </a:r>
            <a:r>
              <a:rPr lang="en-US" dirty="0" err="1" smtClean="0"/>
              <a:t>epsorts</a:t>
            </a:r>
            <a:r>
              <a:rPr lang="en-US" dirty="0" smtClean="0"/>
              <a:t> worldwide, </a:t>
            </a:r>
            <a:r>
              <a:rPr lang="en-US" dirty="0" smtClean="0">
                <a:hlinkClick r:id="rId5"/>
              </a:rPr>
              <a:t>http://www.ongamers.com/articles/report-more-than-70-million-people-watch-esports-worldwide/1100-1157</a:t>
            </a:r>
            <a:r>
              <a:rPr lang="en-US" dirty="0" smtClean="0"/>
              <a:t> (Sept 28, 2014)</a:t>
            </a:r>
          </a:p>
          <a:p>
            <a:pPr marL="0" indent="0">
              <a:buNone/>
            </a:pPr>
            <a:r>
              <a:rPr lang="en-US" dirty="0" smtClean="0"/>
              <a:t>[4] Leah Jackson, The Rise of </a:t>
            </a:r>
            <a:r>
              <a:rPr lang="en-US" dirty="0" err="1" smtClean="0"/>
              <a:t>Esports</a:t>
            </a:r>
            <a:r>
              <a:rPr lang="en-US" dirty="0" smtClean="0"/>
              <a:t> in America, </a:t>
            </a:r>
            <a:r>
              <a:rPr lang="en-US" dirty="0" smtClean="0">
                <a:hlinkClick r:id="rId6"/>
              </a:rPr>
              <a:t>http://www.ign.com/articles/2013/07/25/the-rise-of-esports-in-america</a:t>
            </a:r>
            <a:r>
              <a:rPr lang="en-US" dirty="0" smtClean="0"/>
              <a:t> (Sept 28, 2014)</a:t>
            </a:r>
          </a:p>
          <a:p>
            <a:pPr marL="0" indent="0">
              <a:buNone/>
            </a:pPr>
            <a:r>
              <a:rPr lang="en-US" dirty="0" smtClean="0"/>
              <a:t>[5] Anthony </a:t>
            </a:r>
            <a:r>
              <a:rPr lang="en-US" dirty="0" err="1" smtClean="0"/>
              <a:t>Riccobono</a:t>
            </a:r>
            <a:r>
              <a:rPr lang="en-US" dirty="0" smtClean="0"/>
              <a:t>, Super Bowl 2014 Ratings: How Many People Watched The Seattle Seahawks Vs. Denver Broncos?, </a:t>
            </a:r>
            <a:r>
              <a:rPr lang="en-US" dirty="0" smtClean="0">
                <a:hlinkClick r:id="rId7"/>
              </a:rPr>
              <a:t>http://www.ibtimes.com/super-bowl-2014-ratings-how-many-people-watched-seattle-seahawks-vs-denver-broncos-1552989</a:t>
            </a:r>
            <a:r>
              <a:rPr lang="en-US" dirty="0" smtClean="0"/>
              <a:t> (Oct 2, 2014)</a:t>
            </a:r>
          </a:p>
          <a:p>
            <a:pPr marL="0" indent="0">
              <a:buNone/>
            </a:pPr>
            <a:r>
              <a:rPr lang="en-US" dirty="0" smtClean="0"/>
              <a:t>[6] FIFA World Cup, </a:t>
            </a:r>
            <a:r>
              <a:rPr lang="en-US" dirty="0" smtClean="0">
                <a:hlinkClick r:id="rId8"/>
              </a:rPr>
              <a:t>http://www.fifa.com/aboutfifa/worldcup/</a:t>
            </a:r>
            <a:r>
              <a:rPr lang="en-US" dirty="0" smtClean="0"/>
              <a:t> (Oct 2, 2014)</a:t>
            </a:r>
          </a:p>
          <a:p>
            <a:pPr marL="0" indent="0">
              <a:buNone/>
            </a:pPr>
            <a:r>
              <a:rPr lang="en-US" dirty="0" smtClean="0"/>
              <a:t>[7] Jared Wynne, Starting a New </a:t>
            </a:r>
            <a:r>
              <a:rPr lang="en-US" dirty="0" err="1" smtClean="0"/>
              <a:t>Esports</a:t>
            </a:r>
            <a:r>
              <a:rPr lang="en-US" dirty="0" smtClean="0"/>
              <a:t> Scene isn’t Easily Done, </a:t>
            </a:r>
            <a:r>
              <a:rPr lang="en-US" dirty="0" smtClean="0">
                <a:hlinkClick r:id="rId9"/>
              </a:rPr>
              <a:t>http://www.oneworldsports.com/blogs/starting-new-esports-scene-isnt-easily-done/</a:t>
            </a:r>
            <a:r>
              <a:rPr lang="en-US" dirty="0" smtClean="0"/>
              <a:t> (Oct 1, 2014)</a:t>
            </a:r>
          </a:p>
          <a:p>
            <a:pPr marL="0" indent="0">
              <a:buNone/>
            </a:pPr>
            <a:r>
              <a:rPr lang="en-US" dirty="0" smtClean="0"/>
              <a:t>[8] Chris Landry, Big or Small, </a:t>
            </a:r>
            <a:r>
              <a:rPr lang="en-US" dirty="0" smtClean="0">
                <a:hlinkClick r:id="rId10"/>
              </a:rPr>
              <a:t>http://www.iberianet.com/sports/big-or-small/article_0ef8936b-02b7-518a-afc9-0ca001d27a22.html</a:t>
            </a:r>
            <a:r>
              <a:rPr lang="en-US" dirty="0" smtClean="0"/>
              <a:t> (Oct 1, 2014)</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Tom Paolillo</a:t>
            </a:r>
            <a:endParaRPr lang="en-US" sz="1400" dirty="0">
              <a:solidFill>
                <a:schemeClr val="tx1"/>
              </a:solidFill>
              <a:latin typeface="+mj-lt"/>
            </a:endParaRPr>
          </a:p>
        </p:txBody>
      </p:sp>
    </p:spTree>
    <p:extLst>
      <p:ext uri="{BB962C8B-B14F-4D97-AF65-F5344CB8AC3E}">
        <p14:creationId xmlns:p14="http://schemas.microsoft.com/office/powerpoint/2010/main" val="4151457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r>
              <a:rPr lang="en-US" dirty="0" smtClean="0"/>
              <a:t>/</a:t>
            </a:r>
            <a:endParaRPr lang="en-US" dirty="0"/>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AUTOMATION of the Computer Science Industry</a:t>
            </a:r>
            <a:endParaRPr lang="en-US" sz="2400" dirty="0"/>
          </a:p>
        </p:txBody>
      </p:sp>
      <p:sp>
        <p:nvSpPr>
          <p:cNvPr id="3" name="Content Placeholder 2"/>
          <p:cNvSpPr>
            <a:spLocks noGrp="1"/>
          </p:cNvSpPr>
          <p:nvPr>
            <p:ph sz="half" idx="1"/>
          </p:nvPr>
        </p:nvSpPr>
        <p:spPr/>
        <p:txBody>
          <a:bodyPr>
            <a:normAutofit/>
          </a:bodyPr>
          <a:lstStyle/>
          <a:p>
            <a:r>
              <a:rPr lang="en-US" sz="2000" dirty="0" smtClean="0"/>
              <a:t>Computers that Learn</a:t>
            </a:r>
          </a:p>
          <a:p>
            <a:r>
              <a:rPr lang="en-US" sz="2000" dirty="0" smtClean="0"/>
              <a:t>Programs that Write other Programs</a:t>
            </a:r>
          </a:p>
          <a:p>
            <a:r>
              <a:rPr lang="en-US" sz="2000" dirty="0" smtClean="0"/>
              <a:t>Is it good for us?</a:t>
            </a:r>
          </a:p>
          <a:p>
            <a:pPr lvl="1"/>
            <a:r>
              <a:rPr lang="en-US" sz="1800" dirty="0" smtClean="0"/>
              <a:t>Why is it hard to know yet?</a:t>
            </a:r>
            <a:endParaRPr lang="en-US" sz="18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42748" y="1455420"/>
            <a:ext cx="4436432" cy="2972410"/>
          </a:xfrm>
          <a:ln>
            <a:solidFill>
              <a:schemeClr val="bg1"/>
            </a:solidFill>
          </a:ln>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Andrew Ray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&lt;</a:t>
            </a:r>
            <a:r>
              <a:rPr lang="en-US" sz="1200" dirty="0"/>
              <a:t>http://commons.wikimedia.org/wiki/File:Caught_Coding_(9690512888).jpg&gt;</a:t>
            </a:r>
            <a:endParaRPr lang="en-US" sz="1200" dirty="0">
              <a:solidFill>
                <a:schemeClr val="tx1"/>
              </a:solidFill>
            </a:endParaRPr>
          </a:p>
        </p:txBody>
      </p:sp>
    </p:spTree>
    <p:extLst>
      <p:ext uri="{BB962C8B-B14F-4D97-AF65-F5344CB8AC3E}">
        <p14:creationId xmlns:p14="http://schemas.microsoft.com/office/powerpoint/2010/main" val="7971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that learn</a:t>
            </a:r>
            <a:endParaRPr lang="en-US" dirty="0"/>
          </a:p>
        </p:txBody>
      </p:sp>
      <p:sp>
        <p:nvSpPr>
          <p:cNvPr id="3" name="Content Placeholder 2"/>
          <p:cNvSpPr>
            <a:spLocks noGrp="1"/>
          </p:cNvSpPr>
          <p:nvPr>
            <p:ph sz="half" idx="1"/>
          </p:nvPr>
        </p:nvSpPr>
        <p:spPr>
          <a:xfrm>
            <a:off x="685800" y="1417319"/>
            <a:ext cx="3733800" cy="3288031"/>
          </a:xfrm>
        </p:spPr>
        <p:txBody>
          <a:bodyPr>
            <a:normAutofit/>
          </a:bodyPr>
          <a:lstStyle/>
          <a:p>
            <a:r>
              <a:rPr lang="en-US" sz="2000" dirty="0" smtClean="0"/>
              <a:t>Wall Street </a:t>
            </a:r>
            <a:r>
              <a:rPr lang="en-US" sz="1800" dirty="0" smtClean="0"/>
              <a:t>[1, 2]</a:t>
            </a:r>
          </a:p>
          <a:p>
            <a:pPr lvl="1"/>
            <a:r>
              <a:rPr lang="en-US" dirty="0" smtClean="0"/>
              <a:t>Who trades stocks? Computers.</a:t>
            </a:r>
            <a:endParaRPr lang="en-US" sz="1500" dirty="0" smtClean="0"/>
          </a:p>
          <a:p>
            <a:r>
              <a:rPr lang="en-US" sz="2000" dirty="0" smtClean="0"/>
              <a:t>Baxter </a:t>
            </a:r>
            <a:r>
              <a:rPr lang="en-US" sz="1800" dirty="0" smtClean="0"/>
              <a:t>[3]</a:t>
            </a:r>
          </a:p>
          <a:p>
            <a:pPr lvl="1"/>
            <a:r>
              <a:rPr lang="en-US" sz="1500" dirty="0" smtClean="0"/>
              <a:t>A Robot that anybody can control.</a:t>
            </a:r>
          </a:p>
          <a:p>
            <a:r>
              <a:rPr lang="en-US" sz="2000" dirty="0"/>
              <a:t>NASA </a:t>
            </a:r>
            <a:r>
              <a:rPr lang="en-US" sz="2000" dirty="0" smtClean="0"/>
              <a:t>Spacecraft </a:t>
            </a:r>
            <a:r>
              <a:rPr lang="en-US" sz="1800" dirty="0" smtClean="0"/>
              <a:t>[</a:t>
            </a:r>
            <a:r>
              <a:rPr lang="en-US" sz="1800" dirty="0"/>
              <a:t>2</a:t>
            </a:r>
            <a:r>
              <a:rPr lang="en-US" sz="1800" dirty="0" smtClean="0"/>
              <a:t>]</a:t>
            </a:r>
          </a:p>
          <a:p>
            <a:pPr lvl="1"/>
            <a:r>
              <a:rPr lang="en-US" sz="1500" dirty="0" smtClean="0"/>
              <a:t>Currently takes more than 10 hours to patch bugs.</a:t>
            </a:r>
            <a:endParaRPr lang="en-US" sz="1500" dirty="0"/>
          </a:p>
          <a:p>
            <a:pPr lvl="1"/>
            <a:endParaRPr lang="en-US" sz="1800" dirty="0" smtClean="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626789"/>
            <a:ext cx="3733800" cy="2804322"/>
          </a:xfrm>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Andrew Ray</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&lt;https</a:t>
            </a:r>
            <a:r>
              <a:rPr lang="en-US" sz="1200" dirty="0"/>
              <a:t>://kategale.wordpress.com/tag/wall-street</a:t>
            </a:r>
            <a:r>
              <a:rPr lang="en-US" sz="1200" dirty="0" smtClean="0"/>
              <a:t>/&gt;</a:t>
            </a:r>
            <a:endParaRPr lang="en-US" sz="1200" dirty="0">
              <a:solidFill>
                <a:schemeClr val="tx1"/>
              </a:solidFill>
            </a:endParaRPr>
          </a:p>
        </p:txBody>
      </p:sp>
    </p:spTree>
    <p:extLst>
      <p:ext uri="{BB962C8B-B14F-4D97-AF65-F5344CB8AC3E}">
        <p14:creationId xmlns:p14="http://schemas.microsoft.com/office/powerpoint/2010/main" val="39098169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that Rewrite Themselves</a:t>
            </a:r>
            <a:endParaRPr lang="en-US" dirty="0"/>
          </a:p>
        </p:txBody>
      </p:sp>
      <p:sp>
        <p:nvSpPr>
          <p:cNvPr id="3" name="Content Placeholder 2"/>
          <p:cNvSpPr>
            <a:spLocks noGrp="1"/>
          </p:cNvSpPr>
          <p:nvPr>
            <p:ph sz="half" idx="1"/>
          </p:nvPr>
        </p:nvSpPr>
        <p:spPr>
          <a:xfrm>
            <a:off x="792480" y="1417320"/>
            <a:ext cx="3627120" cy="3520439"/>
          </a:xfrm>
        </p:spPr>
        <p:txBody>
          <a:bodyPr>
            <a:normAutofit/>
          </a:bodyPr>
          <a:lstStyle/>
          <a:p>
            <a:r>
              <a:rPr lang="en-US" sz="2000" dirty="0" smtClean="0"/>
              <a:t>Obsidian </a:t>
            </a:r>
            <a:r>
              <a:rPr lang="en-US" sz="1800" dirty="0" smtClean="0"/>
              <a:t>[4]</a:t>
            </a:r>
          </a:p>
          <a:p>
            <a:r>
              <a:rPr lang="en-US" sz="2000" dirty="0" smtClean="0"/>
              <a:t>IBM’s Watson </a:t>
            </a:r>
            <a:r>
              <a:rPr lang="en-US" sz="1800" dirty="0" smtClean="0"/>
              <a:t>[5]</a:t>
            </a:r>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Andrew Ray</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Image From the Obsidian Project Report</a:t>
            </a:r>
            <a:endParaRPr lang="en-US" sz="1200" dirty="0">
              <a:solidFill>
                <a:schemeClr val="tx1"/>
              </a:solidFill>
            </a:endParaRPr>
          </a:p>
        </p:txBody>
      </p:sp>
      <p:pic>
        <p:nvPicPr>
          <p:cNvPr id="11"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03419" y="1502260"/>
            <a:ext cx="4181079" cy="236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50237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that Write Other Programs</a:t>
            </a:r>
            <a:endParaRPr lang="en-US" dirty="0"/>
          </a:p>
        </p:txBody>
      </p:sp>
      <p:sp>
        <p:nvSpPr>
          <p:cNvPr id="3" name="Content Placeholder 2"/>
          <p:cNvSpPr>
            <a:spLocks noGrp="1"/>
          </p:cNvSpPr>
          <p:nvPr>
            <p:ph sz="half" idx="1"/>
          </p:nvPr>
        </p:nvSpPr>
        <p:spPr>
          <a:xfrm>
            <a:off x="541020" y="1352551"/>
            <a:ext cx="3878580" cy="3120390"/>
          </a:xfrm>
        </p:spPr>
        <p:txBody>
          <a:bodyPr>
            <a:normAutofit/>
          </a:bodyPr>
          <a:lstStyle/>
          <a:p>
            <a:r>
              <a:rPr lang="en-US" sz="2100" dirty="0" smtClean="0">
                <a:latin typeface="Consolas" panose="020B0609020204030204" pitchFamily="49" charset="0"/>
                <a:cs typeface="Consolas" panose="020B0609020204030204" pitchFamily="49" charset="0"/>
              </a:rPr>
              <a:t>,&gt;,-[-&lt;+&gt;]&lt;+.</a:t>
            </a:r>
            <a:endParaRPr lang="en-US" sz="2100" dirty="0">
              <a:latin typeface="Consolas" panose="020B0609020204030204" pitchFamily="49" charset="0"/>
              <a:cs typeface="Consolas" panose="020B0609020204030204" pitchFamily="49" charset="0"/>
            </a:endParaRPr>
          </a:p>
          <a:p>
            <a:pPr lvl="1"/>
            <a:r>
              <a:rPr lang="en-US" sz="1800" dirty="0" smtClean="0">
                <a:cs typeface="Consolas" panose="020B0609020204030204" pitchFamily="49" charset="0"/>
              </a:rPr>
              <a:t>Addition of numbers</a:t>
            </a:r>
          </a:p>
          <a:p>
            <a:pPr lvl="1"/>
            <a:r>
              <a:rPr lang="en-US" sz="1800" dirty="0" smtClean="0">
                <a:cs typeface="Consolas" panose="020B0609020204030204" pitchFamily="49" charset="0"/>
              </a:rPr>
              <a:t>Other programs written by the same program</a:t>
            </a:r>
          </a:p>
          <a:p>
            <a:r>
              <a:rPr lang="en-US" sz="2000" dirty="0" smtClean="0"/>
              <a:t>Genetic Writing [7</a:t>
            </a:r>
            <a:r>
              <a:rPr lang="en-US" sz="1800" dirty="0" smtClean="0"/>
              <a:t>]</a:t>
            </a:r>
          </a:p>
          <a:p>
            <a:pPr lvl="1"/>
            <a:r>
              <a:rPr lang="en-US" dirty="0" smtClean="0"/>
              <a:t>Make all single-unit changes</a:t>
            </a:r>
          </a:p>
          <a:p>
            <a:pPr lvl="1"/>
            <a:r>
              <a:rPr lang="en-US" dirty="0" smtClean="0"/>
              <a:t>Use the fitness function to evaluate</a:t>
            </a:r>
          </a:p>
          <a:p>
            <a:pPr lvl="1"/>
            <a:r>
              <a:rPr lang="en-US" dirty="0" smtClean="0"/>
              <a:t>Choose the best one</a:t>
            </a:r>
          </a:p>
          <a:p>
            <a:pPr lvl="1"/>
            <a:r>
              <a:rPr lang="en-US" dirty="0" smtClean="0"/>
              <a:t>Repeat</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Andrew Ray</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&lt;http://www.primaryobjects.com/CMS/Article150.aspx&gt;</a:t>
            </a:r>
            <a:endParaRPr lang="en-US" sz="1200" dirty="0">
              <a:solidFill>
                <a:schemeClr val="tx1"/>
              </a:solidFill>
            </a:endParaRPr>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14" t="23727" r="38187" b="5622"/>
          <a:stretch/>
        </p:blipFill>
        <p:spPr>
          <a:xfrm>
            <a:off x="4331494" y="1496930"/>
            <a:ext cx="4358796" cy="2676310"/>
          </a:xfrm>
        </p:spPr>
      </p:pic>
      <p:sp>
        <p:nvSpPr>
          <p:cNvPr id="10" name="Rectangle 9"/>
          <p:cNvSpPr/>
          <p:nvPr/>
        </p:nvSpPr>
        <p:spPr>
          <a:xfrm>
            <a:off x="4331494" y="2790825"/>
            <a:ext cx="1097756" cy="114300"/>
          </a:xfrm>
          <a:prstGeom prst="rect">
            <a:avLst/>
          </a:prstGeom>
          <a:solidFill>
            <a:srgbClr val="FFFF00">
              <a:alpha val="40000"/>
            </a:srgb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5042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Scary?</a:t>
            </a:r>
            <a:endParaRPr lang="en-US" dirty="0"/>
          </a:p>
        </p:txBody>
      </p:sp>
      <p:sp>
        <p:nvSpPr>
          <p:cNvPr id="3" name="Content Placeholder 2"/>
          <p:cNvSpPr>
            <a:spLocks noGrp="1"/>
          </p:cNvSpPr>
          <p:nvPr>
            <p:ph sz="half" idx="1"/>
          </p:nvPr>
        </p:nvSpPr>
        <p:spPr>
          <a:xfrm>
            <a:off x="685800" y="1352551"/>
            <a:ext cx="7597140" cy="3352800"/>
          </a:xfrm>
        </p:spPr>
        <p:txBody>
          <a:bodyPr/>
          <a:lstStyle/>
          <a:p>
            <a:r>
              <a:rPr lang="en-US" sz="2000" dirty="0" smtClean="0"/>
              <a:t>This all sounds good, right?</a:t>
            </a:r>
          </a:p>
          <a:p>
            <a:r>
              <a:rPr lang="en-US" sz="2000" dirty="0" smtClean="0"/>
              <a:t>However…</a:t>
            </a:r>
          </a:p>
          <a:p>
            <a:pPr lvl="1"/>
            <a:r>
              <a:rPr lang="en-US" sz="1800" dirty="0" smtClean="0"/>
              <a:t>Fewer jobs will be available in the industry.</a:t>
            </a:r>
          </a:p>
          <a:p>
            <a:pPr lvl="1"/>
            <a:r>
              <a:rPr lang="en-US" sz="1800" dirty="0" smtClean="0"/>
              <a:t>The job description will be more about writing these adaptive AI’s and genetic algorithms and the fitness functions than conventional programming.</a:t>
            </a:r>
          </a:p>
          <a:p>
            <a:pPr lvl="1"/>
            <a:r>
              <a:rPr lang="en-US" sz="1800" dirty="0" smtClean="0"/>
              <a:t>These computer programs may replace the rest of us.</a:t>
            </a:r>
          </a:p>
          <a:p>
            <a:r>
              <a:rPr lang="en-US" sz="2100" dirty="0" smtClean="0"/>
              <a:t>Still to soon to know for sure.</a:t>
            </a:r>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Andrew Ray</a:t>
            </a:r>
            <a:endParaRPr lang="en-US" sz="1400" dirty="0">
              <a:solidFill>
                <a:schemeClr val="tx1"/>
              </a:solidFill>
              <a:latin typeface="+mj-lt"/>
            </a:endParaRPr>
          </a:p>
        </p:txBody>
      </p:sp>
    </p:spTree>
    <p:extLst>
      <p:ext uri="{BB962C8B-B14F-4D97-AF65-F5344CB8AC3E}">
        <p14:creationId xmlns:p14="http://schemas.microsoft.com/office/powerpoint/2010/main" val="909850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[1]. CGP Grey. Humans Need Not Apply. YouTube, August 13, </a:t>
            </a:r>
            <a:r>
              <a:rPr lang="en-US" dirty="0" smtClean="0"/>
              <a:t>2014. https</a:t>
            </a:r>
            <a:r>
              <a:rPr lang="en-US" dirty="0"/>
              <a:t>://www.youtube.com/watch?v=7Pq-S557XQU, October 1, 2014.</a:t>
            </a:r>
          </a:p>
          <a:p>
            <a:pPr marL="0" indent="0">
              <a:buNone/>
            </a:pPr>
            <a:r>
              <a:rPr lang="en-US" dirty="0"/>
              <a:t>[2]. Dennis </a:t>
            </a:r>
            <a:r>
              <a:rPr lang="en-US" dirty="0" err="1"/>
              <a:t>Shasha</a:t>
            </a:r>
            <a:r>
              <a:rPr lang="en-US" dirty="0"/>
              <a:t>. The Changing Nature of Invention in Computer Science. ACM, September 30, 2014. Webinar.</a:t>
            </a:r>
          </a:p>
          <a:p>
            <a:pPr marL="0" indent="0">
              <a:buNone/>
            </a:pPr>
            <a:r>
              <a:rPr lang="en-US" dirty="0"/>
              <a:t>[3]. Rethink Robotics. “Baxter with </a:t>
            </a:r>
            <a:r>
              <a:rPr lang="en-US" dirty="0" err="1"/>
              <a:t>Intera</a:t>
            </a:r>
            <a:r>
              <a:rPr lang="en-US" dirty="0"/>
              <a:t> 3.” Rethink </a:t>
            </a:r>
            <a:r>
              <a:rPr lang="en-US" dirty="0" err="1" smtClean="0"/>
              <a:t>Robotics.http</a:t>
            </a:r>
            <a:r>
              <a:rPr lang="en-US" dirty="0"/>
              <a:t>://www.rethinkrobotics.com/baxter/, October 1, 2014.</a:t>
            </a:r>
          </a:p>
          <a:p>
            <a:pPr marL="0" indent="0">
              <a:buNone/>
            </a:pPr>
            <a:r>
              <a:rPr lang="en-US" dirty="0"/>
              <a:t>[4].  Sean Beck, Richard </a:t>
            </a:r>
            <a:r>
              <a:rPr lang="en-US" dirty="0" err="1"/>
              <a:t>Pianka</a:t>
            </a:r>
            <a:r>
              <a:rPr lang="en-US" dirty="0"/>
              <a:t>, Ryan Chadwick, Douglas </a:t>
            </a:r>
            <a:r>
              <a:rPr lang="en-US" dirty="0" err="1"/>
              <a:t>Turcotte</a:t>
            </a:r>
            <a:r>
              <a:rPr lang="en-US" dirty="0"/>
              <a:t>, Patrick Knight. Obsidian. WPI, April 27, 2011. http://www.wpi.edu/Pubs/E-project/Available/E-project-042711-203938/, September 30, 2014.</a:t>
            </a:r>
          </a:p>
          <a:p>
            <a:pPr marL="0" indent="0">
              <a:buNone/>
            </a:pPr>
            <a:r>
              <a:rPr lang="en-US" dirty="0"/>
              <a:t>[5]. IBM. “Why Cognitive Systems?” IBM. http://www.research.ibm.com/cognitive-computing/why-cognitive-systems.shtml#fbid=BaV3wU_mwGD, October 1, 2014.</a:t>
            </a:r>
          </a:p>
          <a:p>
            <a:pPr marL="0" indent="0">
              <a:buNone/>
            </a:pPr>
            <a:r>
              <a:rPr lang="en-US" dirty="0"/>
              <a:t>[6]. Kory Becker. “Pushing the Limits of Self-Programming Artificial Intelligence.”  Primary Objects, March 4, 2014. http://www.primaryobjects.com/CMS/Article150.aspx, October 1, 2014.</a:t>
            </a:r>
          </a:p>
          <a:p>
            <a:pPr marL="0" indent="0">
              <a:buNone/>
            </a:pPr>
            <a:r>
              <a:rPr lang="en-US" dirty="0"/>
              <a:t>[7]. Kory Becker.  “Using Artificial Intelligence to Write Self-Modifying/Improving Programs.” Primary Objects, January 27, 2013. http://www.primaryobjects.com/CMS/Article149.aspx, October 1, 2014.</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Andrew Ray</a:t>
            </a:r>
            <a:endParaRPr lang="en-US" sz="1400" dirty="0">
              <a:solidFill>
                <a:schemeClr val="tx1"/>
              </a:solidFill>
              <a:latin typeface="+mj-lt"/>
            </a:endParaRPr>
          </a:p>
        </p:txBody>
      </p:sp>
    </p:spTree>
    <p:extLst>
      <p:ext uri="{BB962C8B-B14F-4D97-AF65-F5344CB8AC3E}">
        <p14:creationId xmlns:p14="http://schemas.microsoft.com/office/powerpoint/2010/main" val="842219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a:t>
            </a:r>
            <a:r>
              <a:rPr lang="en-US" dirty="0" smtClean="0"/>
              <a:t>11</a:t>
            </a:r>
            <a:r>
              <a:rPr lang="en-US" dirty="0" smtClean="0"/>
              <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a:t>
            </a:r>
          </a:p>
          <a:p>
            <a:r>
              <a:rPr lang="en-US" dirty="0" smtClean="0"/>
              <a:t>pp. </a:t>
            </a:r>
          </a:p>
          <a:p>
            <a:r>
              <a:rPr lang="en-US" dirty="0" smtClean="0"/>
              <a:t>pp. </a:t>
            </a:r>
          </a:p>
        </p:txBody>
      </p:sp>
      <p:sp>
        <p:nvSpPr>
          <p:cNvPr id="11" name="Content Placeholder 10"/>
          <p:cNvSpPr>
            <a:spLocks noGrp="1"/>
          </p:cNvSpPr>
          <p:nvPr>
            <p:ph sz="half" idx="2"/>
          </p:nvPr>
        </p:nvSpPr>
        <p:spPr/>
        <p:txBody>
          <a:bodyPr>
            <a:normAutofit/>
          </a:bodyPr>
          <a:lstStyle/>
          <a:p>
            <a:r>
              <a:rPr lang="en-US" dirty="0"/>
              <a:t>pp. </a:t>
            </a:r>
          </a:p>
          <a:p>
            <a:r>
              <a:rPr lang="en-US" dirty="0"/>
              <a:t>pp. </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934991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643624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gamers</a:t>
            </a:r>
            <a:endParaRPr lang="en-US" dirty="0"/>
          </a:p>
        </p:txBody>
      </p:sp>
      <p:sp>
        <p:nvSpPr>
          <p:cNvPr id="3" name="Content Placeholder 2"/>
          <p:cNvSpPr>
            <a:spLocks noGrp="1"/>
          </p:cNvSpPr>
          <p:nvPr>
            <p:ph sz="half" idx="1"/>
          </p:nvPr>
        </p:nvSpPr>
        <p:spPr/>
        <p:txBody>
          <a:bodyPr/>
          <a:lstStyle/>
          <a:p>
            <a:pPr marL="0" indent="0">
              <a:buNone/>
            </a:pPr>
            <a:r>
              <a:rPr lang="en-US" dirty="0" smtClean="0"/>
              <a:t>How has the gender ratio changed over the years?  </a:t>
            </a:r>
          </a:p>
          <a:p>
            <a:r>
              <a:rPr lang="en-US" dirty="0" smtClean="0"/>
              <a:t>Industry</a:t>
            </a:r>
          </a:p>
          <a:p>
            <a:r>
              <a:rPr lang="en-US" dirty="0" smtClean="0"/>
              <a:t>Casual Gamers</a:t>
            </a:r>
          </a:p>
          <a:p>
            <a:r>
              <a:rPr lang="en-US" dirty="0" smtClean="0"/>
              <a:t>Professional Gamers</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LilyAnne Lewis</a:t>
            </a:r>
            <a:endParaRPr lang="en-US" sz="1400" dirty="0">
              <a:solidFill>
                <a:schemeClr val="tx1"/>
              </a:solidFill>
              <a:latin typeface="+mj-lt"/>
            </a:endParaRPr>
          </a:p>
        </p:txBody>
      </p:sp>
    </p:spTree>
    <p:extLst>
      <p:ext uri="{BB962C8B-B14F-4D97-AF65-F5344CB8AC3E}">
        <p14:creationId xmlns:p14="http://schemas.microsoft.com/office/powerpoint/2010/main" val="1440962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2013:</a:t>
            </a:r>
          </a:p>
          <a:p>
            <a:r>
              <a:rPr lang="en-US" dirty="0" smtClean="0"/>
              <a:t>11 percent of game designers were women [1]</a:t>
            </a:r>
          </a:p>
          <a:p>
            <a:r>
              <a:rPr lang="en-US" dirty="0" smtClean="0"/>
              <a:t>3 percent of programmers were women</a:t>
            </a:r>
            <a:endParaRPr lang="en-US" dirty="0"/>
          </a:p>
          <a:p>
            <a:pPr marL="0" indent="0">
              <a:buNone/>
            </a:pPr>
            <a:r>
              <a:rPr lang="en-US" dirty="0" smtClean="0"/>
              <a:t>2014:</a:t>
            </a:r>
          </a:p>
          <a:p>
            <a:r>
              <a:rPr lang="en-US" dirty="0" smtClean="0"/>
              <a:t>No change</a:t>
            </a:r>
          </a:p>
          <a:p>
            <a:endParaRPr lang="en-US" dirty="0" smtClean="0"/>
          </a:p>
          <a:p>
            <a:pPr marL="0" indent="0">
              <a:buNone/>
            </a:pPr>
            <a:r>
              <a:rPr lang="en-US" dirty="0" smtClean="0"/>
              <a:t>Many women in the industry have experienced sexism[2]</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LilyAnne Lewis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r>
              <a:rPr lang="en-US" sz="1200" dirty="0" smtClean="0"/>
              <a:t>																		Att.com</a:t>
            </a:r>
            <a:endParaRPr lang="en-US" sz="1200" dirty="0"/>
          </a:p>
        </p:txBody>
      </p:sp>
      <p:pic>
        <p:nvPicPr>
          <p:cNvPr id="9" name="Picture 8"/>
          <p:cNvPicPr/>
          <p:nvPr/>
        </p:nvPicPr>
        <p:blipFill rotWithShape="1">
          <a:blip r:embed="rId3"/>
          <a:srcRect l="10256" t="15670" r="36218" b="31339"/>
          <a:stretch/>
        </p:blipFill>
        <p:spPr bwMode="auto">
          <a:xfrm>
            <a:off x="4724400" y="1331025"/>
            <a:ext cx="3733800" cy="26280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1429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Casual Gamer</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What is a casual gamer?</a:t>
            </a:r>
          </a:p>
          <a:p>
            <a:pPr marL="0" indent="0">
              <a:buNone/>
            </a:pPr>
            <a:endParaRPr lang="en-US" dirty="0"/>
          </a:p>
          <a:p>
            <a:pPr marL="0" indent="0">
              <a:buNone/>
            </a:pPr>
            <a:r>
              <a:rPr lang="en-US" dirty="0" smtClean="0"/>
              <a:t>2013:</a:t>
            </a:r>
          </a:p>
          <a:p>
            <a:r>
              <a:rPr lang="en-US" dirty="0" smtClean="0"/>
              <a:t>45 percent of casual game players are female [3]</a:t>
            </a:r>
          </a:p>
          <a:p>
            <a:r>
              <a:rPr lang="en-US" dirty="0" smtClean="0"/>
              <a:t>Women 18 or older (31 percent) vs men 17 and younger (19 percent)</a:t>
            </a:r>
          </a:p>
          <a:p>
            <a:pPr marL="0" indent="0">
              <a:buNone/>
            </a:pPr>
            <a:r>
              <a:rPr lang="en-US" dirty="0" smtClean="0"/>
              <a:t>2014:</a:t>
            </a:r>
          </a:p>
          <a:p>
            <a:r>
              <a:rPr lang="en-US" dirty="0" smtClean="0"/>
              <a:t>48 percent of game players are female [4]</a:t>
            </a:r>
          </a:p>
          <a:p>
            <a:r>
              <a:rPr lang="en-US" dirty="0" smtClean="0"/>
              <a:t>Women 18 or older </a:t>
            </a:r>
            <a:r>
              <a:rPr lang="en-US" dirty="0"/>
              <a:t>(</a:t>
            </a:r>
            <a:r>
              <a:rPr lang="en-US" dirty="0" smtClean="0"/>
              <a:t>36 percent) vs men 18 and younger (17 percent)</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LilyAnne Lewis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r>
              <a:rPr lang="en-US" sz="1200" dirty="0" smtClean="0"/>
              <a:t>								http</a:t>
            </a:r>
            <a:r>
              <a:rPr lang="en-US" sz="1200" dirty="0"/>
              <a:t>://cdn.duelinganalogs.com/wp-content/uploads/2013/12/casual-gamer.jpg</a:t>
            </a:r>
          </a:p>
        </p:txBody>
      </p:sp>
      <p:pic>
        <p:nvPicPr>
          <p:cNvPr id="10" name="Picture 4" descr="Casual Gam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19600" y="1783080"/>
            <a:ext cx="4724400" cy="166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5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15130</TotalTime>
  <Words>4591</Words>
  <Application>Microsoft Macintosh PowerPoint</Application>
  <PresentationFormat>On-screen Show (16:9)</PresentationFormat>
  <Paragraphs>403</Paragraphs>
  <Slides>27</Slides>
  <Notes>25</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Red Radial 16x9</vt:lpstr>
      <vt:lpstr>Class 11 Work</vt:lpstr>
      <vt:lpstr>PowerPoint Presentation</vt:lpstr>
      <vt:lpstr>Overview</vt:lpstr>
      <vt:lpstr>Group Quiz</vt:lpstr>
      <vt:lpstr>Overview</vt:lpstr>
      <vt:lpstr>Overview</vt:lpstr>
      <vt:lpstr>Female gamers</vt:lpstr>
      <vt:lpstr>Industry</vt:lpstr>
      <vt:lpstr>Casual Gamer</vt:lpstr>
      <vt:lpstr>Professional gamers</vt:lpstr>
      <vt:lpstr>All Female league in esports</vt:lpstr>
      <vt:lpstr>Conclusion</vt:lpstr>
      <vt:lpstr>References</vt:lpstr>
      <vt:lpstr>Professional eSports</vt:lpstr>
      <vt:lpstr>The link to traditional sports</vt:lpstr>
      <vt:lpstr>The demand for eSports</vt:lpstr>
      <vt:lpstr>Why is it so popular?</vt:lpstr>
      <vt:lpstr>Conclusion</vt:lpstr>
      <vt:lpstr>References</vt:lpstr>
      <vt:lpstr>AUTOMATION of the Computer Science Industry</vt:lpstr>
      <vt:lpstr>Computers that learn</vt:lpstr>
      <vt:lpstr>Programs that Rewrite Themselves</vt:lpstr>
      <vt:lpstr>Programs that Write Other Programs</vt:lpstr>
      <vt:lpstr>Scary?</vt:lpstr>
      <vt:lpstr>References</vt:lpstr>
      <vt:lpstr>Class 11 The End</vt:lpstr>
      <vt:lpstr>My Reading Notes</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245</cp:revision>
  <dcterms:created xsi:type="dcterms:W3CDTF">2014-08-25T02:19:16Z</dcterms:created>
  <dcterms:modified xsi:type="dcterms:W3CDTF">2014-10-03T22:49:46Z</dcterms:modified>
</cp:coreProperties>
</file>