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theme/themeOverride2.xml" ContentType="application/vnd.openxmlformats-officedocument.themeOverride+xml"/>
  <Override PartName="/ppt/notesSlides/notesSlide7.xml" ContentType="application/vnd.openxmlformats-officedocument.presentationml.notesSlide+xml"/>
  <Override PartName="/ppt/theme/themeOverride3.xml" ContentType="application/vnd.openxmlformats-officedocument.themeOverride+xml"/>
  <Override PartName="/ppt/notesSlides/notesSlide8.xml" ContentType="application/vnd.openxmlformats-officedocument.presentationml.notesSlide+xml"/>
  <Override PartName="/ppt/theme/themeOverride4.xml" ContentType="application/vnd.openxmlformats-officedocument.themeOverride+xml"/>
  <Override PartName="/ppt/notesSlides/notesSlide9.xml" ContentType="application/vnd.openxmlformats-officedocument.presentationml.notesSlide+xml"/>
  <Override PartName="/ppt/theme/themeOverride5.xml" ContentType="application/vnd.openxmlformats-officedocument.themeOverride+xml"/>
  <Override PartName="/ppt/notesSlides/notesSlide10.xml" ContentType="application/vnd.openxmlformats-officedocument.presentationml.notesSlide+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3" r:id="rId1"/>
  </p:sldMasterIdLst>
  <p:notesMasterIdLst>
    <p:notesMasterId r:id="rId19"/>
  </p:notesMasterIdLst>
  <p:handoutMasterIdLst>
    <p:handoutMasterId r:id="rId20"/>
  </p:handoutMasterIdLst>
  <p:sldIdLst>
    <p:sldId id="256" r:id="rId2"/>
    <p:sldId id="345" r:id="rId3"/>
    <p:sldId id="351" r:id="rId4"/>
    <p:sldId id="352" r:id="rId5"/>
    <p:sldId id="353" r:id="rId6"/>
    <p:sldId id="354" r:id="rId7"/>
    <p:sldId id="355" r:id="rId8"/>
    <p:sldId id="356" r:id="rId9"/>
    <p:sldId id="357" r:id="rId10"/>
    <p:sldId id="358" r:id="rId11"/>
    <p:sldId id="364" r:id="rId12"/>
    <p:sldId id="365" r:id="rId13"/>
    <p:sldId id="366" r:id="rId14"/>
    <p:sldId id="367" r:id="rId15"/>
    <p:sldId id="368" r:id="rId16"/>
    <p:sldId id="363" r:id="rId17"/>
    <p:sldId id="329" r:id="rId18"/>
  </p:sldIdLst>
  <p:sldSz cx="9144000" cy="6858000" type="screen4x3"/>
  <p:notesSz cx="6858000" cy="9144000"/>
  <p:defaultTextStyle>
    <a:defPPr>
      <a:defRPr lang="en-US"/>
    </a:defPPr>
    <a:lvl1pPr algn="ctr" rtl="0" fontAlgn="base">
      <a:spcBef>
        <a:spcPct val="0"/>
      </a:spcBef>
      <a:spcAft>
        <a:spcPct val="0"/>
      </a:spcAft>
      <a:defRPr sz="2400" kern="1200">
        <a:solidFill>
          <a:schemeClr val="tx2"/>
        </a:solidFill>
        <a:latin typeface="Times New Roman" pitchFamily="-109" charset="0"/>
        <a:ea typeface="+mn-ea"/>
        <a:cs typeface="+mn-cs"/>
      </a:defRPr>
    </a:lvl1pPr>
    <a:lvl2pPr marL="457200" algn="ctr" rtl="0" fontAlgn="base">
      <a:spcBef>
        <a:spcPct val="0"/>
      </a:spcBef>
      <a:spcAft>
        <a:spcPct val="0"/>
      </a:spcAft>
      <a:defRPr sz="2400" kern="1200">
        <a:solidFill>
          <a:schemeClr val="tx2"/>
        </a:solidFill>
        <a:latin typeface="Times New Roman" pitchFamily="-109" charset="0"/>
        <a:ea typeface="+mn-ea"/>
        <a:cs typeface="+mn-cs"/>
      </a:defRPr>
    </a:lvl2pPr>
    <a:lvl3pPr marL="914400" algn="ctr" rtl="0" fontAlgn="base">
      <a:spcBef>
        <a:spcPct val="0"/>
      </a:spcBef>
      <a:spcAft>
        <a:spcPct val="0"/>
      </a:spcAft>
      <a:defRPr sz="2400" kern="1200">
        <a:solidFill>
          <a:schemeClr val="tx2"/>
        </a:solidFill>
        <a:latin typeface="Times New Roman" pitchFamily="-109" charset="0"/>
        <a:ea typeface="+mn-ea"/>
        <a:cs typeface="+mn-cs"/>
      </a:defRPr>
    </a:lvl3pPr>
    <a:lvl4pPr marL="1371600" algn="ctr" rtl="0" fontAlgn="base">
      <a:spcBef>
        <a:spcPct val="0"/>
      </a:spcBef>
      <a:spcAft>
        <a:spcPct val="0"/>
      </a:spcAft>
      <a:defRPr sz="2400" kern="1200">
        <a:solidFill>
          <a:schemeClr val="tx2"/>
        </a:solidFill>
        <a:latin typeface="Times New Roman" pitchFamily="-109" charset="0"/>
        <a:ea typeface="+mn-ea"/>
        <a:cs typeface="+mn-cs"/>
      </a:defRPr>
    </a:lvl4pPr>
    <a:lvl5pPr marL="1828800" algn="ctr" rtl="0" fontAlgn="base">
      <a:spcBef>
        <a:spcPct val="0"/>
      </a:spcBef>
      <a:spcAft>
        <a:spcPct val="0"/>
      </a:spcAft>
      <a:defRPr sz="2400" kern="1200">
        <a:solidFill>
          <a:schemeClr val="tx2"/>
        </a:solidFill>
        <a:latin typeface="Times New Roman" pitchFamily="-109" charset="0"/>
        <a:ea typeface="+mn-ea"/>
        <a:cs typeface="+mn-cs"/>
      </a:defRPr>
    </a:lvl5pPr>
    <a:lvl6pPr marL="2286000" algn="l" defTabSz="457200" rtl="0" eaLnBrk="1" latinLnBrk="0" hangingPunct="1">
      <a:defRPr sz="2400" kern="1200">
        <a:solidFill>
          <a:schemeClr val="tx2"/>
        </a:solidFill>
        <a:latin typeface="Times New Roman" pitchFamily="-109" charset="0"/>
        <a:ea typeface="+mn-ea"/>
        <a:cs typeface="+mn-cs"/>
      </a:defRPr>
    </a:lvl6pPr>
    <a:lvl7pPr marL="2743200" algn="l" defTabSz="457200" rtl="0" eaLnBrk="1" latinLnBrk="0" hangingPunct="1">
      <a:defRPr sz="2400" kern="1200">
        <a:solidFill>
          <a:schemeClr val="tx2"/>
        </a:solidFill>
        <a:latin typeface="Times New Roman" pitchFamily="-109" charset="0"/>
        <a:ea typeface="+mn-ea"/>
        <a:cs typeface="+mn-cs"/>
      </a:defRPr>
    </a:lvl7pPr>
    <a:lvl8pPr marL="3200400" algn="l" defTabSz="457200" rtl="0" eaLnBrk="1" latinLnBrk="0" hangingPunct="1">
      <a:defRPr sz="2400" kern="1200">
        <a:solidFill>
          <a:schemeClr val="tx2"/>
        </a:solidFill>
        <a:latin typeface="Times New Roman" pitchFamily="-109" charset="0"/>
        <a:ea typeface="+mn-ea"/>
        <a:cs typeface="+mn-cs"/>
      </a:defRPr>
    </a:lvl8pPr>
    <a:lvl9pPr marL="3657600" algn="l" defTabSz="457200" rtl="0" eaLnBrk="1" latinLnBrk="0" hangingPunct="1">
      <a:defRPr sz="2400" kern="1200">
        <a:solidFill>
          <a:schemeClr val="tx2"/>
        </a:solidFill>
        <a:latin typeface="Times New Roman" pitchFamily="-109"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666" autoAdjust="0"/>
  </p:normalViewPr>
  <p:slideViewPr>
    <p:cSldViewPr>
      <p:cViewPr varScale="1">
        <p:scale>
          <a:sx n="97" d="100"/>
          <a:sy n="97" d="100"/>
        </p:scale>
        <p:origin x="-1824"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pitchFamily="-109" charset="0"/>
              </a:defRPr>
            </a:lvl1pPr>
          </a:lstStyle>
          <a:p>
            <a:endParaRPr lang="en-US"/>
          </a:p>
        </p:txBody>
      </p:sp>
      <p:sp>
        <p:nvSpPr>
          <p:cNvPr id="6861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pitchFamily="-109" charset="0"/>
              </a:defRPr>
            </a:lvl1pPr>
          </a:lstStyle>
          <a:p>
            <a:fld id="{EC6DB6C3-A180-7B4D-AAA0-92B553B2FD14}" type="datetime1">
              <a:rPr lang="en-US"/>
              <a:pPr/>
              <a:t>5/6/14</a:t>
            </a:fld>
            <a:endParaRPr lang="en-US"/>
          </a:p>
        </p:txBody>
      </p:sp>
      <p:sp>
        <p:nvSpPr>
          <p:cNvPr id="6861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pitchFamily="-109" charset="0"/>
              </a:defRPr>
            </a:lvl1pPr>
          </a:lstStyle>
          <a:p>
            <a:endParaRPr lang="en-US"/>
          </a:p>
        </p:txBody>
      </p:sp>
      <p:sp>
        <p:nvSpPr>
          <p:cNvPr id="6861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pitchFamily="-109" charset="0"/>
              </a:defRPr>
            </a:lvl1pPr>
          </a:lstStyle>
          <a:p>
            <a:fld id="{C2B6F84C-ACB2-8F40-9CE0-310E631495CD}" type="slidenum">
              <a:rPr lang="en-US"/>
              <a:pPr/>
              <a:t>‹#›</a:t>
            </a:fld>
            <a:endParaRPr lang="en-US"/>
          </a:p>
        </p:txBody>
      </p:sp>
    </p:spTree>
    <p:extLst>
      <p:ext uri="{BB962C8B-B14F-4D97-AF65-F5344CB8AC3E}">
        <p14:creationId xmlns:p14="http://schemas.microsoft.com/office/powerpoint/2010/main" val="19674146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pitchFamily="-109" charset="0"/>
              </a:defRPr>
            </a:lvl1pPr>
          </a:lstStyle>
          <a:p>
            <a:endParaRPr lang="en-US"/>
          </a:p>
        </p:txBody>
      </p:sp>
      <p:sp>
        <p:nvSpPr>
          <p:cNvPr id="675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pitchFamily="-109" charset="0"/>
              </a:defRPr>
            </a:lvl1pPr>
          </a:lstStyle>
          <a:p>
            <a:fld id="{07DE15AB-D225-BF46-99EF-938FD52D65FA}" type="datetime1">
              <a:rPr lang="en-US"/>
              <a:pPr/>
              <a:t>5/6/14</a:t>
            </a:fld>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75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75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pitchFamily="-109" charset="0"/>
              </a:defRPr>
            </a:lvl1pPr>
          </a:lstStyle>
          <a:p>
            <a:endParaRPr lang="en-US"/>
          </a:p>
        </p:txBody>
      </p:sp>
      <p:sp>
        <p:nvSpPr>
          <p:cNvPr id="675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pitchFamily="-109" charset="0"/>
              </a:defRPr>
            </a:lvl1pPr>
          </a:lstStyle>
          <a:p>
            <a:fld id="{5B2947DA-BBD7-414B-9888-F75661B428FE}" type="slidenum">
              <a:rPr lang="en-US"/>
              <a:pPr/>
              <a:t>‹#›</a:t>
            </a:fld>
            <a:endParaRPr lang="en-US"/>
          </a:p>
        </p:txBody>
      </p:sp>
    </p:spTree>
    <p:extLst>
      <p:ext uri="{BB962C8B-B14F-4D97-AF65-F5344CB8AC3E}">
        <p14:creationId xmlns:p14="http://schemas.microsoft.com/office/powerpoint/2010/main" val="661375421"/>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pitchFamily="76" charset="0"/>
        <a:ea typeface="ＭＳ Ｐゴシック" pitchFamily="76" charset="-128"/>
        <a:cs typeface="ＭＳ Ｐゴシック" pitchFamily="76" charset="-128"/>
      </a:defRPr>
    </a:lvl1pPr>
    <a:lvl2pPr marL="457200" algn="l" rtl="0" eaLnBrk="0" fontAlgn="base" hangingPunct="0">
      <a:spcBef>
        <a:spcPct val="30000"/>
      </a:spcBef>
      <a:spcAft>
        <a:spcPct val="0"/>
      </a:spcAft>
      <a:defRPr sz="1200" kern="1200">
        <a:solidFill>
          <a:schemeClr val="tx1"/>
        </a:solidFill>
        <a:latin typeface="Arial" pitchFamily="76" charset="0"/>
        <a:ea typeface="ＭＳ Ｐゴシック" pitchFamily="76" charset="-128"/>
        <a:cs typeface="+mn-cs"/>
      </a:defRPr>
    </a:lvl2pPr>
    <a:lvl3pPr marL="914400" algn="l" rtl="0" eaLnBrk="0" fontAlgn="base" hangingPunct="0">
      <a:spcBef>
        <a:spcPct val="30000"/>
      </a:spcBef>
      <a:spcAft>
        <a:spcPct val="0"/>
      </a:spcAft>
      <a:defRPr sz="1200" kern="1200">
        <a:solidFill>
          <a:schemeClr val="tx1"/>
        </a:solidFill>
        <a:latin typeface="Arial" pitchFamily="76" charset="0"/>
        <a:ea typeface="ＭＳ Ｐゴシック" pitchFamily="76" charset="-128"/>
        <a:cs typeface="+mn-cs"/>
      </a:defRPr>
    </a:lvl3pPr>
    <a:lvl4pPr marL="1371600" algn="l" rtl="0" eaLnBrk="0" fontAlgn="base" hangingPunct="0">
      <a:spcBef>
        <a:spcPct val="30000"/>
      </a:spcBef>
      <a:spcAft>
        <a:spcPct val="0"/>
      </a:spcAft>
      <a:defRPr sz="1200" kern="1200">
        <a:solidFill>
          <a:schemeClr val="tx1"/>
        </a:solidFill>
        <a:latin typeface="Arial" pitchFamily="76" charset="0"/>
        <a:ea typeface="ＭＳ Ｐゴシック" pitchFamily="76" charset="-128"/>
        <a:cs typeface="+mn-cs"/>
      </a:defRPr>
    </a:lvl4pPr>
    <a:lvl5pPr marL="1828800" algn="l" rtl="0" eaLnBrk="0" fontAlgn="base" hangingPunct="0">
      <a:spcBef>
        <a:spcPct val="30000"/>
      </a:spcBef>
      <a:spcAft>
        <a:spcPct val="0"/>
      </a:spcAft>
      <a:defRPr sz="1200" kern="1200">
        <a:solidFill>
          <a:schemeClr val="tx1"/>
        </a:solidFill>
        <a:latin typeface="Arial" pitchFamily="76" charset="0"/>
        <a:ea typeface="ＭＳ Ｐゴシック" pitchFamily="7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notesMaster" Target="../notesMasters/notesMaster1.xml"/><Relationship Id="rId3"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 Id="rId3" Type="http://schemas.openxmlformats.org/officeDocument/2006/relationships/hyperlink" Target="http://www.investopedia.com/terms/t/trading-plan.asp"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notesMaster" Target="../notesMasters/notesMaster1.xml"/><Relationship Id="rId3"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notesMaster" Target="../notesMasters/notesMaster1.xml"/><Relationship Id="rId3"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notesMaster" Target="../notesMasters/notesMaster1.xml"/><Relationship Id="rId3"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notesMaster" Target="../notesMasters/notesMaster1.xml"/><Relationship Id="rId3"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notesMaster" Target="../notesMasters/notesMaster1.xml"/><Relationship Id="rId3"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dt" sz="quarter" idx="1"/>
          </p:nvPr>
        </p:nvSpPr>
        <p:spPr>
          <a:noFill/>
        </p:spPr>
        <p:txBody>
          <a:bodyPr/>
          <a:lstStyle/>
          <a:p>
            <a:fld id="{734B0A84-6814-3A44-9D18-D4EEA5FD27AF}" type="datetime1">
              <a:rPr lang="en-US"/>
              <a:pPr/>
              <a:t>5/6/14</a:t>
            </a:fld>
            <a:endParaRPr lang="en-US"/>
          </a:p>
        </p:txBody>
      </p:sp>
      <p:sp>
        <p:nvSpPr>
          <p:cNvPr id="16387" name="Rectangle 7"/>
          <p:cNvSpPr>
            <a:spLocks noGrp="1" noChangeArrowheads="1"/>
          </p:cNvSpPr>
          <p:nvPr>
            <p:ph type="sldNum" sz="quarter" idx="5"/>
          </p:nvPr>
        </p:nvSpPr>
        <p:spPr>
          <a:noFill/>
        </p:spPr>
        <p:txBody>
          <a:bodyPr/>
          <a:lstStyle/>
          <a:p>
            <a:fld id="{E3D0A780-6633-F04A-8BB4-2E38C88EB32E}" type="slidenum">
              <a:rPr lang="en-US"/>
              <a:pPr/>
              <a:t>1</a:t>
            </a:fld>
            <a:endParaRPr lang="en-US"/>
          </a:p>
        </p:txBody>
      </p:sp>
      <p:sp>
        <p:nvSpPr>
          <p:cNvPr id="16388" name="Rectangle 2"/>
          <p:cNvSpPr>
            <a:spLocks noGrp="1" noRot="1" noChangeAspect="1" noChangeArrowheads="1" noTextEdit="1"/>
          </p:cNvSpPr>
          <p:nvPr>
            <p:ph type="sldImg"/>
          </p:nvPr>
        </p:nvSpPr>
        <p:spPr>
          <a:ln/>
        </p:spPr>
      </p:sp>
      <p:sp>
        <p:nvSpPr>
          <p:cNvPr id="16389" name="Rectangle 3"/>
          <p:cNvSpPr>
            <a:spLocks noGrp="1" noChangeArrowheads="1"/>
          </p:cNvSpPr>
          <p:nvPr>
            <p:ph type="body" idx="1"/>
          </p:nvPr>
        </p:nvSpPr>
        <p:spPr>
          <a:noFill/>
          <a:ln/>
        </p:spPr>
        <p:txBody>
          <a:bodyPr/>
          <a:lstStyle/>
          <a:p>
            <a:pPr eaLnBrk="1" hangingPunct="1"/>
            <a:r>
              <a:rPr lang="en-US">
                <a:latin typeface="Arial" pitchFamily="-109" charset="0"/>
                <a:ea typeface="ＭＳ Ｐゴシック" pitchFamily="-109" charset="-128"/>
                <a:cs typeface="ＭＳ Ｐゴシック" pitchFamily="-109" charset="-128"/>
              </a:rPr>
              <a:t>Here’s the title slide. Excited already, aren’t you?</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idx="4294967295"/>
          </p:nvPr>
        </p:nvSpPr>
        <p:spPr>
          <a:xfrm>
            <a:off x="2840038" y="0"/>
            <a:ext cx="1169987" cy="879475"/>
          </a:xfrm>
          <a:ln/>
        </p:spPr>
      </p:sp>
      <p:sp>
        <p:nvSpPr>
          <p:cNvPr id="14339" name="Notes Placeholder 2"/>
          <p:cNvSpPr>
            <a:spLocks noGrp="1" noRot="1" noChangeAspect="1" noChangeArrowheads="1" noTextEdit="1"/>
          </p:cNvSpPr>
          <p:nvPr>
            <p:ph type="body" idx="1"/>
          </p:nvPr>
        </p:nvSpPr>
        <p:spPr bwMode="auto">
          <a:xfrm>
            <a:off x="457200" y="1981200"/>
            <a:ext cx="8229600" cy="3886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KAP Note:</a:t>
            </a:r>
            <a:r>
              <a:rPr lang="en-US" altLang="en-US" baseline="0" dirty="0" smtClean="0"/>
              <a:t> I needed to reformat slides since all used title slide layout despite guidelines and feedback.</a:t>
            </a:r>
            <a:endParaRPr lang="en-US"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Stock markets did not begin as the super-sophisticated, simultaneous, worldwide trading exchanges of today. It was not until 1531 when the first institution roughly approximating a stock market emerged. The first major technological invention came in 1832, when the telegraph was invented. This was a major achievement in communications, culminating in the appearance of the first financial newsletters. By 1856, when Western Union was founded, people from cities and towns outside of Wall Street were able to place orders and buy and sell securities. In 1866 first successful quotation device for gold prices was invented. It was a simple machine, which printed the prices on a continuous basis and in less than a year; The telephone made its first appearance on Wall Street in 1878 and, just as the ticker relayed price information to other parts of the city and nation, so the telephone could be used to buy and sell securities. After World War II, the invention of the computer that had an huge impact of machinery on Wall Street and the stock market</a:t>
            </a:r>
            <a:r>
              <a:rPr lang="en-US" baseline="0" dirty="0" smtClean="0"/>
              <a:t> which led to the way we trade nowadays. </a:t>
            </a:r>
            <a:r>
              <a:rPr lang="en-US" dirty="0" smtClean="0"/>
              <a:t/>
            </a:r>
            <a:br>
              <a:rPr lang="en-US" dirty="0" smtClean="0"/>
            </a:br>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5/6/14</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11</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what exactly is an automated trading system? </a:t>
            </a:r>
            <a:r>
              <a:rPr lang="en-US" b="0" dirty="0" smtClean="0"/>
              <a:t>An automated trading system (ATS) is a computer trading program that automatically submits trades to an exchange. They are designed to trade stocks, futures and forex based on a predefined set of rules which determine when to enter a trade, when to exit it and how much to invest in it. Therefore automated trading system enables traders</a:t>
            </a:r>
            <a:r>
              <a:rPr lang="en-US" b="0" baseline="0" dirty="0" smtClean="0"/>
              <a:t> to develop their own strategies and implement into the system so that the system can follow the pre-defined rules and conduct the trading by automatically. (Then Explain the graph a little bit). In fact, the graph above is semi-automated trading system. The difference between semi-automated and full automated system is that in a fully automated trading system, the program will be able to automatically upload data and transmit orders throughout the trading day or even </a:t>
            </a:r>
            <a:r>
              <a:rPr lang="en-US" b="0" baseline="0" dirty="0" err="1" smtClean="0"/>
              <a:t>orver</a:t>
            </a:r>
            <a:r>
              <a:rPr lang="en-US" b="0" baseline="0" dirty="0" smtClean="0"/>
              <a:t> many days, meanwhile, in a semiautomatic system, the trader still needs to manually press a button to transmit the orders at the appropriate time.  </a:t>
            </a:r>
            <a:endParaRPr lang="en-US" b="0" dirty="0"/>
          </a:p>
        </p:txBody>
      </p:sp>
      <p:sp>
        <p:nvSpPr>
          <p:cNvPr id="4" name="Date Placeholder 3"/>
          <p:cNvSpPr>
            <a:spLocks noGrp="1"/>
          </p:cNvSpPr>
          <p:nvPr>
            <p:ph type="dt" idx="10"/>
          </p:nvPr>
        </p:nvSpPr>
        <p:spPr/>
        <p:txBody>
          <a:bodyPr/>
          <a:lstStyle/>
          <a:p>
            <a:fld id="{BBCA8B03-0F9E-6843-8873-A8DAC9B368CA}" type="datetime1">
              <a:rPr lang="en-US" smtClean="0"/>
              <a:pPr/>
              <a:t>5/6/14</a:t>
            </a:fld>
            <a:endParaRPr lang="en-US"/>
          </a:p>
        </p:txBody>
      </p:sp>
      <p:sp>
        <p:nvSpPr>
          <p:cNvPr id="5" name="Slide Number Placeholder 4"/>
          <p:cNvSpPr>
            <a:spLocks noGrp="1"/>
          </p:cNvSpPr>
          <p:nvPr>
            <p:ph type="sldNum" sz="quarter" idx="11"/>
          </p:nvPr>
        </p:nvSpPr>
        <p:spPr/>
        <p:txBody>
          <a:bodyPr/>
          <a:lstStyle/>
          <a:p>
            <a:fld id="{4FC883A1-F8A5-EA4E-8D73-931514293BE7}" type="slidenum">
              <a:rPr lang="en-US" smtClean="0"/>
              <a:pPr/>
              <a:t>12</a:t>
            </a:fld>
            <a:endParaRPr lang="en-US"/>
          </a:p>
        </p:txBody>
      </p:sp>
    </p:spTree>
    <p:extLst>
      <p:ext uri="{BB962C8B-B14F-4D97-AF65-F5344CB8AC3E}">
        <p14:creationId xmlns:p14="http://schemas.microsoft.com/office/powerpoint/2010/main" val="41856434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effectLst/>
              </a:rPr>
              <a:t>Automated trading systems minimize emotions throughout the trading process. By keeping emotions in check, traders typically have an easier time sticking to the plan. Since trade orders are executed automatically once the trade rules have been met, traders will not be able to hesitate or question the trade.</a:t>
            </a:r>
          </a:p>
          <a:p>
            <a:pPr marL="228600" indent="-228600">
              <a:buAutoNum type="arabicPeriod"/>
            </a:pPr>
            <a:r>
              <a:rPr lang="en-US" dirty="0" smtClean="0">
                <a:effectLst/>
              </a:rPr>
              <a:t>One of the biggest challenges in trading is to </a:t>
            </a:r>
            <a:r>
              <a:rPr lang="en-US" i="1" dirty="0" smtClean="0">
                <a:effectLst/>
              </a:rPr>
              <a:t>plan the trade and trade the plan</a:t>
            </a:r>
            <a:r>
              <a:rPr lang="en-US" dirty="0" smtClean="0">
                <a:effectLst/>
              </a:rPr>
              <a:t>. Even if a trading plan has the potential to be profitable, traders who ignore the rules are altering any expectancy the system would have had. There is no such thing as a </a:t>
            </a:r>
            <a:r>
              <a:rPr lang="en-US" dirty="0" smtClean="0">
                <a:effectLst/>
                <a:hlinkClick r:id="rId3" action="ppaction://hlinkfile"/>
              </a:rPr>
              <a:t>trading plan</a:t>
            </a:r>
            <a:r>
              <a:rPr lang="en-US" dirty="0" smtClean="0">
                <a:effectLst/>
              </a:rPr>
              <a:t> that wins 100% of the time – losses are a part of the game. But losses can be psychologically traumatizing, so a trader who has two or three losing trades in a row might decide to skip the next trade. If this next trade would have been a winner, the trader has already destroyed any expectancy the system had. Automated trading systems allow traders to achieve consistency by trading the plan.</a:t>
            </a:r>
          </a:p>
          <a:p>
            <a:pPr marL="228600" indent="-228600">
              <a:buAutoNum type="arabicPeriod"/>
            </a:pPr>
            <a:r>
              <a:rPr lang="en-US" dirty="0" smtClean="0">
                <a:effectLst/>
              </a:rPr>
              <a:t>Markets can move quickly, and it is demoralizing to have a trade reach the profit target or blow past a stop loss level – before the orders can even be entered. An automated trading system prevents this from happening.</a:t>
            </a:r>
          </a:p>
          <a:p>
            <a:pPr marL="228600" indent="-228600">
              <a:buAutoNum type="arabicPeriod"/>
            </a:pPr>
            <a:r>
              <a:rPr lang="en-US" dirty="0" smtClean="0">
                <a:effectLst/>
              </a:rPr>
              <a:t>Depending on the trading platform, a trade order could reside on a computer – and not a server. What that means is that if an Internet connection is lost, an order might not be sent to the market. There could also be a discrepancy between the "theoretical trades" generated by the strategy and the order entry platform component that turns them into real trades. </a:t>
            </a:r>
          </a:p>
          <a:p>
            <a:pPr marL="228600" indent="-228600">
              <a:buAutoNum type="arabicPeriod"/>
            </a:pPr>
            <a:r>
              <a:rPr lang="en-US" dirty="0" smtClean="0">
                <a:effectLst/>
              </a:rPr>
              <a:t>Though not specific to automated trading systems, traders who employ </a:t>
            </a:r>
            <a:r>
              <a:rPr lang="en-US" dirty="0" err="1" smtClean="0">
                <a:effectLst/>
              </a:rPr>
              <a:t>backtesting</a:t>
            </a:r>
            <a:r>
              <a:rPr lang="en-US" dirty="0" smtClean="0">
                <a:effectLst/>
              </a:rPr>
              <a:t> techniques can create systems that look great on paper and perform terribly in a live market. </a:t>
            </a:r>
            <a:r>
              <a:rPr lang="en-US" i="1" dirty="0" smtClean="0">
                <a:effectLst/>
              </a:rPr>
              <a:t>Over-optimization</a:t>
            </a:r>
            <a:r>
              <a:rPr lang="en-US" dirty="0" smtClean="0">
                <a:effectLst/>
              </a:rPr>
              <a:t> refers to excessive curve-fitting that produces a trading plan that is unreliable in live trading.</a:t>
            </a:r>
          </a:p>
        </p:txBody>
      </p:sp>
      <p:sp>
        <p:nvSpPr>
          <p:cNvPr id="4" name="Date Placeholder 3"/>
          <p:cNvSpPr>
            <a:spLocks noGrp="1"/>
          </p:cNvSpPr>
          <p:nvPr>
            <p:ph type="dt" idx="10"/>
          </p:nvPr>
        </p:nvSpPr>
        <p:spPr/>
        <p:txBody>
          <a:bodyPr/>
          <a:lstStyle/>
          <a:p>
            <a:fld id="{BBCA8B03-0F9E-6843-8873-A8DAC9B368CA}" type="datetime1">
              <a:rPr lang="en-US" smtClean="0"/>
              <a:pPr/>
              <a:t>5/6/14</a:t>
            </a:fld>
            <a:endParaRPr lang="en-US"/>
          </a:p>
        </p:txBody>
      </p:sp>
      <p:sp>
        <p:nvSpPr>
          <p:cNvPr id="5" name="Slide Number Placeholder 4"/>
          <p:cNvSpPr>
            <a:spLocks noGrp="1"/>
          </p:cNvSpPr>
          <p:nvPr>
            <p:ph type="sldNum" sz="quarter" idx="11"/>
          </p:nvPr>
        </p:nvSpPr>
        <p:spPr/>
        <p:txBody>
          <a:bodyPr/>
          <a:lstStyle/>
          <a:p>
            <a:fld id="{4FC883A1-F8A5-EA4E-8D73-931514293BE7}" type="slidenum">
              <a:rPr lang="en-US" smtClean="0"/>
              <a:pPr/>
              <a:t>13</a:t>
            </a:fld>
            <a:endParaRPr lang="en-US"/>
          </a:p>
        </p:txBody>
      </p:sp>
    </p:spTree>
    <p:extLst>
      <p:ext uri="{BB962C8B-B14F-4D97-AF65-F5344CB8AC3E}">
        <p14:creationId xmlns:p14="http://schemas.microsoft.com/office/powerpoint/2010/main" val="2678794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of the year 2010 more than 70% of the stock shares traded on the NYSE and NASDAQ are generated from automated trading systems.</a:t>
            </a:r>
          </a:p>
          <a:p>
            <a:endParaRPr lang="en-US" dirty="0" smtClean="0"/>
          </a:p>
          <a:p>
            <a:r>
              <a:rPr lang="en-US" dirty="0" smtClean="0"/>
              <a:t>From my</a:t>
            </a:r>
            <a:r>
              <a:rPr lang="en-US" baseline="0" dirty="0" smtClean="0"/>
              <a:t> own experience from the IQP project, the team put our own theories into practice by scientifically developing a trading system that an average citizen can use to improve their trading. And the result was  that 28 of the 30 stocks back tested would have generated a net-profit if traded during the testing period.</a:t>
            </a:r>
          </a:p>
          <a:p>
            <a:endParaRPr lang="en-US" baseline="0" dirty="0" smtClean="0"/>
          </a:p>
          <a:p>
            <a:r>
              <a:rPr lang="en-US" baseline="0" dirty="0" smtClean="0"/>
              <a:t>Even if Machine fails….</a:t>
            </a:r>
            <a:endParaRPr lang="en-US" dirty="0"/>
          </a:p>
        </p:txBody>
      </p:sp>
      <p:sp>
        <p:nvSpPr>
          <p:cNvPr id="4" name="Date Placeholder 3"/>
          <p:cNvSpPr>
            <a:spLocks noGrp="1"/>
          </p:cNvSpPr>
          <p:nvPr>
            <p:ph type="dt" idx="10"/>
          </p:nvPr>
        </p:nvSpPr>
        <p:spPr/>
        <p:txBody>
          <a:bodyPr/>
          <a:lstStyle/>
          <a:p>
            <a:fld id="{BBCA8B03-0F9E-6843-8873-A8DAC9B368CA}" type="datetime1">
              <a:rPr lang="en-US" smtClean="0"/>
              <a:pPr/>
              <a:t>5/6/14</a:t>
            </a:fld>
            <a:endParaRPr lang="en-US"/>
          </a:p>
        </p:txBody>
      </p:sp>
      <p:sp>
        <p:nvSpPr>
          <p:cNvPr id="5" name="Slide Number Placeholder 4"/>
          <p:cNvSpPr>
            <a:spLocks noGrp="1"/>
          </p:cNvSpPr>
          <p:nvPr>
            <p:ph type="sldNum" sz="quarter" idx="11"/>
          </p:nvPr>
        </p:nvSpPr>
        <p:spPr/>
        <p:txBody>
          <a:bodyPr/>
          <a:lstStyle/>
          <a:p>
            <a:fld id="{4FC883A1-F8A5-EA4E-8D73-931514293BE7}" type="slidenum">
              <a:rPr lang="en-US" smtClean="0"/>
              <a:pPr/>
              <a:t>14</a:t>
            </a:fld>
            <a:endParaRPr lang="en-US"/>
          </a:p>
        </p:txBody>
      </p:sp>
    </p:spTree>
    <p:extLst>
      <p:ext uri="{BB962C8B-B14F-4D97-AF65-F5344CB8AC3E}">
        <p14:creationId xmlns:p14="http://schemas.microsoft.com/office/powerpoint/2010/main" val="42575924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5/6/14</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15</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dt" sz="quarter" idx="1"/>
          </p:nvPr>
        </p:nvSpPr>
        <p:spPr>
          <a:noFill/>
        </p:spPr>
        <p:txBody>
          <a:bodyPr/>
          <a:lstStyle/>
          <a:p>
            <a:fld id="{6A9305BD-B999-4F4B-8CF2-4C861B183349}" type="datetime1">
              <a:rPr lang="en-US"/>
              <a:pPr/>
              <a:t>5/6/14</a:t>
            </a:fld>
            <a:endParaRPr lang="en-US"/>
          </a:p>
        </p:txBody>
      </p:sp>
      <p:sp>
        <p:nvSpPr>
          <p:cNvPr id="18435" name="Rectangle 7"/>
          <p:cNvSpPr>
            <a:spLocks noGrp="1" noChangeArrowheads="1"/>
          </p:cNvSpPr>
          <p:nvPr>
            <p:ph type="sldNum" sz="quarter" idx="5"/>
          </p:nvPr>
        </p:nvSpPr>
        <p:spPr>
          <a:noFill/>
        </p:spPr>
        <p:txBody>
          <a:bodyPr/>
          <a:lstStyle/>
          <a:p>
            <a:fld id="{85FB232F-D7F1-3A40-BFAE-FFEED6D90297}" type="slidenum">
              <a:rPr lang="en-US"/>
              <a:pPr/>
              <a:t>16</a:t>
            </a:fld>
            <a:endParaRPr lang="en-US"/>
          </a:p>
        </p:txBody>
      </p:sp>
      <p:sp>
        <p:nvSpPr>
          <p:cNvPr id="18436" name="Rectangle 2"/>
          <p:cNvSpPr>
            <a:spLocks noGrp="1" noRot="1" noChangeAspect="1" noChangeArrowheads="1"/>
          </p:cNvSpPr>
          <p:nvPr>
            <p:ph type="sldImg"/>
          </p:nvPr>
        </p:nvSpPr>
        <p:spPr>
          <a:solidFill>
            <a:srgbClr val="FFFFFF"/>
          </a:solidFill>
          <a:ln/>
        </p:spPr>
      </p:sp>
      <p:sp>
        <p:nvSpPr>
          <p:cNvPr id="1843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latin typeface="Arial" pitchFamily="-109" charset="0"/>
                <a:ea typeface="ＭＳ Ｐゴシック" pitchFamily="-109" charset="-128"/>
                <a:cs typeface="ＭＳ Ｐゴシック" pitchFamily="-109" charset="-128"/>
              </a:rPr>
              <a:t>Fill time with Work Discussion on Course Web Site.</a:t>
            </a:r>
            <a:endParaRPr lang="en-US" dirty="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dt" sz="quarter" idx="1"/>
          </p:nvPr>
        </p:nvSpPr>
        <p:spPr>
          <a:noFill/>
        </p:spPr>
        <p:txBody>
          <a:bodyPr/>
          <a:lstStyle/>
          <a:p>
            <a:fld id="{90013653-9B9E-7543-A8D5-9019FB6B1FF3}" type="datetime1">
              <a:rPr lang="en-US"/>
              <a:pPr/>
              <a:t>5/6/14</a:t>
            </a:fld>
            <a:endParaRPr lang="en-US"/>
          </a:p>
        </p:txBody>
      </p:sp>
      <p:sp>
        <p:nvSpPr>
          <p:cNvPr id="57347" name="Rectangle 7"/>
          <p:cNvSpPr>
            <a:spLocks noGrp="1" noChangeArrowheads="1"/>
          </p:cNvSpPr>
          <p:nvPr>
            <p:ph type="sldNum" sz="quarter" idx="5"/>
          </p:nvPr>
        </p:nvSpPr>
        <p:spPr>
          <a:noFill/>
        </p:spPr>
        <p:txBody>
          <a:bodyPr/>
          <a:lstStyle/>
          <a:p>
            <a:fld id="{5BDFFDF7-7915-DB43-AAFD-4210AF68D672}" type="slidenum">
              <a:rPr lang="en-US"/>
              <a:pPr/>
              <a:t>17</a:t>
            </a:fld>
            <a:endParaRPr lang="en-US"/>
          </a:p>
        </p:txBody>
      </p:sp>
      <p:sp>
        <p:nvSpPr>
          <p:cNvPr id="57348" name="Rectangle 2"/>
          <p:cNvSpPr>
            <a:spLocks noGrp="1" noRot="1" noChangeAspect="1" noChangeArrowheads="1" noTextEdit="1"/>
          </p:cNvSpPr>
          <p:nvPr>
            <p:ph type="sldImg"/>
          </p:nvPr>
        </p:nvSpPr>
        <p:spPr>
          <a:ln/>
        </p:spPr>
      </p:sp>
      <p:sp>
        <p:nvSpPr>
          <p:cNvPr id="57349" name="Rectangle 3"/>
          <p:cNvSpPr>
            <a:spLocks noGrp="1" noChangeArrowheads="1"/>
          </p:cNvSpPr>
          <p:nvPr>
            <p:ph type="body" idx="1"/>
          </p:nvPr>
        </p:nvSpPr>
        <p:spPr>
          <a:noFill/>
          <a:ln/>
        </p:spPr>
        <p:txBody>
          <a:bodyPr/>
          <a:lstStyle/>
          <a:p>
            <a:pPr eaLnBrk="1" hangingPunct="1"/>
            <a:r>
              <a:rPr lang="en-US">
                <a:latin typeface="Arial" pitchFamily="-109" charset="0"/>
                <a:ea typeface="ＭＳ Ｐゴシック" pitchFamily="-109" charset="-128"/>
                <a:cs typeface="ＭＳ Ｐゴシック" pitchFamily="-109" charset="-128"/>
              </a:rPr>
              <a:t>This is the end. The slides beyond this point are for answering questions that may arise but not needed in the main talk. Some slides may also be unfinished and are not needed but kept just in case. In this particular presentation there are no further slides but it will say this on The End for most of them so I figured I’d get you ready for it now.</a:t>
            </a:r>
          </a:p>
          <a:p>
            <a:pPr eaLnBrk="1" hangingPunct="1"/>
            <a:endParaRPr lang="en-US">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dt" sz="quarter" idx="1"/>
          </p:nvPr>
        </p:nvSpPr>
        <p:spPr>
          <a:noFill/>
        </p:spPr>
        <p:txBody>
          <a:bodyPr/>
          <a:lstStyle/>
          <a:p>
            <a:fld id="{6A9305BD-B999-4F4B-8CF2-4C861B183349}" type="datetime1">
              <a:rPr lang="en-US"/>
              <a:pPr/>
              <a:t>5/6/14</a:t>
            </a:fld>
            <a:endParaRPr lang="en-US"/>
          </a:p>
        </p:txBody>
      </p:sp>
      <p:sp>
        <p:nvSpPr>
          <p:cNvPr id="18435" name="Rectangle 7"/>
          <p:cNvSpPr>
            <a:spLocks noGrp="1" noChangeArrowheads="1"/>
          </p:cNvSpPr>
          <p:nvPr>
            <p:ph type="sldNum" sz="quarter" idx="5"/>
          </p:nvPr>
        </p:nvSpPr>
        <p:spPr>
          <a:noFill/>
        </p:spPr>
        <p:txBody>
          <a:bodyPr/>
          <a:lstStyle/>
          <a:p>
            <a:fld id="{85FB232F-D7F1-3A40-BFAE-FFEED6D90297}" type="slidenum">
              <a:rPr lang="en-US"/>
              <a:pPr/>
              <a:t>2</a:t>
            </a:fld>
            <a:endParaRPr lang="en-US"/>
          </a:p>
        </p:txBody>
      </p:sp>
      <p:sp>
        <p:nvSpPr>
          <p:cNvPr id="18436" name="Rectangle 2"/>
          <p:cNvSpPr>
            <a:spLocks noGrp="1" noRot="1" noChangeAspect="1" noChangeArrowheads="1"/>
          </p:cNvSpPr>
          <p:nvPr>
            <p:ph type="sldImg"/>
          </p:nvPr>
        </p:nvSpPr>
        <p:spPr>
          <a:solidFill>
            <a:srgbClr val="FFFFFF"/>
          </a:solidFill>
          <a:ln/>
        </p:spPr>
      </p:sp>
      <p:sp>
        <p:nvSpPr>
          <p:cNvPr id="1843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latin typeface="Arial" pitchFamily="-109" charset="0"/>
                <a:ea typeface="ＭＳ Ｐゴシック" pitchFamily="-109" charset="-128"/>
                <a:cs typeface="ＭＳ Ｐゴシック" pitchFamily="-109" charset="-128"/>
              </a:rPr>
              <a:t>Fill time with Work Discussion on Course Web Site.</a:t>
            </a:r>
            <a:endParaRPr lang="en-US" dirty="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Instructor provided ranked questions: REMOVE IF NONE</a:t>
            </a:r>
          </a:p>
          <a:p>
            <a:endParaRPr lang="en-US" dirty="0"/>
          </a:p>
        </p:txBody>
      </p:sp>
      <p:sp>
        <p:nvSpPr>
          <p:cNvPr id="4" name="Date Placeholder 3"/>
          <p:cNvSpPr>
            <a:spLocks noGrp="1"/>
          </p:cNvSpPr>
          <p:nvPr>
            <p:ph type="dt" idx="10"/>
          </p:nvPr>
        </p:nvSpPr>
        <p:spPr/>
        <p:txBody>
          <a:bodyPr/>
          <a:lstStyle/>
          <a:p>
            <a:fld id="{07DE15AB-D225-BF46-99EF-938FD52D65FA}" type="datetime1">
              <a:rPr lang="en-US" smtClean="0"/>
              <a:pPr/>
              <a:t>5/6/14</a:t>
            </a:fld>
            <a:endParaRPr lang="en-US"/>
          </a:p>
        </p:txBody>
      </p:sp>
      <p:sp>
        <p:nvSpPr>
          <p:cNvPr id="5" name="Slide Number Placeholder 4"/>
          <p:cNvSpPr>
            <a:spLocks noGrp="1"/>
          </p:cNvSpPr>
          <p:nvPr>
            <p:ph type="sldNum" sz="quarter" idx="11"/>
          </p:nvPr>
        </p:nvSpPr>
        <p:spPr/>
        <p:txBody>
          <a:bodyPr/>
          <a:lstStyle/>
          <a:p>
            <a:fld id="{5B2947DA-BBD7-414B-9888-F75661B428FE}" type="slidenum">
              <a:rPr lang="en-US" smtClean="0"/>
              <a:pPr/>
              <a:t>3</a:t>
            </a:fld>
            <a:endParaRPr lang="en-US"/>
          </a:p>
        </p:txBody>
      </p:sp>
    </p:spTree>
    <p:extLst>
      <p:ext uri="{BB962C8B-B14F-4D97-AF65-F5344CB8AC3E}">
        <p14:creationId xmlns:p14="http://schemas.microsoft.com/office/powerpoint/2010/main" val="3765248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dt" sz="quarter" idx="1"/>
          </p:nvPr>
        </p:nvSpPr>
        <p:spPr>
          <a:noFill/>
        </p:spPr>
        <p:txBody>
          <a:bodyPr/>
          <a:lstStyle/>
          <a:p>
            <a:fld id="{6A9305BD-B999-4F4B-8CF2-4C861B183349}" type="datetime1">
              <a:rPr lang="en-US"/>
              <a:pPr/>
              <a:t>5/6/14</a:t>
            </a:fld>
            <a:endParaRPr lang="en-US"/>
          </a:p>
        </p:txBody>
      </p:sp>
      <p:sp>
        <p:nvSpPr>
          <p:cNvPr id="18435" name="Rectangle 7"/>
          <p:cNvSpPr>
            <a:spLocks noGrp="1" noChangeArrowheads="1"/>
          </p:cNvSpPr>
          <p:nvPr>
            <p:ph type="sldNum" sz="quarter" idx="5"/>
          </p:nvPr>
        </p:nvSpPr>
        <p:spPr>
          <a:noFill/>
        </p:spPr>
        <p:txBody>
          <a:bodyPr/>
          <a:lstStyle/>
          <a:p>
            <a:fld id="{85FB232F-D7F1-3A40-BFAE-FFEED6D90297}" type="slidenum">
              <a:rPr lang="en-US"/>
              <a:pPr/>
              <a:t>4</a:t>
            </a:fld>
            <a:endParaRPr lang="en-US"/>
          </a:p>
        </p:txBody>
      </p:sp>
      <p:sp>
        <p:nvSpPr>
          <p:cNvPr id="18436" name="Rectangle 2"/>
          <p:cNvSpPr>
            <a:spLocks noGrp="1" noRot="1" noChangeAspect="1" noChangeArrowheads="1"/>
          </p:cNvSpPr>
          <p:nvPr>
            <p:ph type="sldImg"/>
          </p:nvPr>
        </p:nvSpPr>
        <p:spPr>
          <a:solidFill>
            <a:srgbClr val="FFFFFF"/>
          </a:solidFill>
          <a:ln/>
        </p:spPr>
      </p:sp>
      <p:sp>
        <p:nvSpPr>
          <p:cNvPr id="1843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latin typeface="Arial" pitchFamily="-109" charset="0"/>
                <a:ea typeface="ＭＳ Ｐゴシック" pitchFamily="-109" charset="-128"/>
                <a:cs typeface="ＭＳ Ｐゴシック" pitchFamily="-109" charset="-128"/>
              </a:rPr>
              <a:t>Fill time with Work Discussion on Course Web Site.</a:t>
            </a:r>
            <a:endParaRPr lang="en-US" dirty="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098" name="Slide Image Placeholder 1"/>
          <p:cNvSpPr>
            <a:spLocks noGrp="1" noRot="1" noChangeAspect="1" noChangeArrowheads="1" noTextEdit="1"/>
          </p:cNvSpPr>
          <p:nvPr>
            <p:ph type="sldImg" idx="4294967295"/>
          </p:nvPr>
        </p:nvSpPr>
        <p:spPr>
          <a:xfrm>
            <a:off x="-1749425" y="0"/>
            <a:ext cx="8102600" cy="6076950"/>
          </a:xfrm>
          <a:ln/>
        </p:spPr>
      </p:sp>
      <p:sp>
        <p:nvSpPr>
          <p:cNvPr id="4099" name="Notes Placeholder 2"/>
          <p:cNvSpPr>
            <a:spLocks noGrp="1" noRot="1" noChangeAspect="1" noChangeArrowheads="1" noTextEdit="1"/>
          </p:cNvSpPr>
          <p:nvPr>
            <p:ph type="body" idx="1"/>
          </p:nvPr>
        </p:nvSpPr>
        <p:spPr bwMode="auto">
          <a:xfrm>
            <a:off x="455613" y="1979613"/>
            <a:ext cx="8229600" cy="3886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Hi everyone, here is my presentation of privacy and information security in China.</a:t>
            </a:r>
          </a:p>
          <a:p>
            <a:r>
              <a:rPr lang="en-US"/>
              <a:t>As you may know, China has the censorship on the Internet. </a:t>
            </a:r>
          </a:p>
          <a:p>
            <a:r>
              <a:rPr lang="en-US"/>
              <a:t>And China had 618 million Internet users by the end of December 2013, a 9.5 percent increase over the year before and a penetration rate of 45.8%.</a:t>
            </a:r>
          </a:p>
          <a:p>
            <a:r>
              <a:rPr lang="en-US"/>
              <a:t>This is quite a huge population using the Internet, so there is no strange that the born of the Internet censorship,</a:t>
            </a:r>
          </a:p>
          <a:p>
            <a:r>
              <a:rPr lang="en-US"/>
              <a:t>Personally, I support the policy of the cencership on Internet users' behaviors.</a:t>
            </a:r>
          </a:p>
          <a:p>
            <a:r>
              <a:rPr lang="zh-CN" altLang="en-US">
                <a:ea typeface="宋体" charset="0"/>
                <a:cs typeface="宋体" charset="0"/>
              </a:rPr>
              <a:t>Many people may have the opposite view </a:t>
            </a:r>
            <a:r>
              <a:rPr lang="en-US">
                <a:ea typeface="宋体" charset="0"/>
                <a:cs typeface="宋体" charset="0"/>
              </a:rPr>
              <a:t>with me </a:t>
            </a:r>
            <a:r>
              <a:rPr lang="zh-CN" altLang="en-US">
                <a:ea typeface="宋体" charset="0"/>
                <a:cs typeface="宋体" charset="0"/>
              </a:rPr>
              <a:t>since they thought everything they published online being censored</a:t>
            </a:r>
            <a:r>
              <a:rPr lang="en-US">
                <a:ea typeface="宋体" charset="0"/>
                <a:cs typeface="宋体" charset="0"/>
              </a:rPr>
              <a:t>, </a:t>
            </a:r>
            <a:r>
              <a:rPr lang="zh-CN" altLang="en-US">
                <a:ea typeface="宋体" charset="0"/>
                <a:cs typeface="宋体" charset="0"/>
              </a:rPr>
              <a:t>being deleted </a:t>
            </a:r>
            <a:r>
              <a:rPr lang="en-US">
                <a:ea typeface="宋体" charset="0"/>
                <a:cs typeface="宋体" charset="0"/>
              </a:rPr>
              <a:t>without their permission</a:t>
            </a:r>
            <a:r>
              <a:rPr lang="zh-CN" altLang="en-US">
                <a:ea typeface="宋体" charset="0"/>
                <a:cs typeface="宋体" charset="0"/>
              </a:rPr>
              <a:t> is the loss of freedom of speech which I totally agree.</a:t>
            </a:r>
          </a:p>
          <a:p>
            <a:r>
              <a:rPr lang="zh-CN" altLang="en-US">
                <a:ea typeface="宋体" charset="0"/>
                <a:cs typeface="宋体" charset="0"/>
              </a:rPr>
              <a:t>Every statement people published on the Internet may be "harmonized" by the so-called administrators since their statements may violate some rules like involving sensitive political views or political dissents.</a:t>
            </a:r>
            <a:endParaRPr lang="en-US">
              <a:ea typeface="宋体" charset="0"/>
              <a:cs typeface="宋体" charset="0"/>
            </a:endParaRPr>
          </a:p>
          <a:p>
            <a:r>
              <a:rPr lang="zh-CN" altLang="en-US">
                <a:ea typeface="宋体" charset="0"/>
                <a:cs typeface="宋体" charset="0"/>
              </a:rPr>
              <a:t>Even worse they will be forbiddened to speak out their own voice anymore if they have violated the rules several times before</a:t>
            </a:r>
          </a:p>
          <a:p>
            <a:endParaRPr lang="zh-CN" altLang="en-US">
              <a:ea typeface="宋体" charset="0"/>
              <a:cs typeface="宋体" charset="0"/>
            </a:endParaRPr>
          </a:p>
          <a:p>
            <a:endParaRPr lang="zh-CN" altLang="en-US">
              <a:ea typeface="宋体" charset="0"/>
              <a:cs typeface="宋体"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 cmpd="sng">
                <a:solidFill>
                  <a:schemeClr val="tx1"/>
                </a:solidFill>
                <a:miter lim="800000"/>
                <a:headEnd/>
                <a:tailEnd/>
              </a14:hiddenLine>
            </a:ext>
            <a:ext uri="{FAA26D3D-D897-4be2-8F04-BA451C77F1D7}">
              <ma14:placeholderFlag xmlns:ma14="http://schemas.microsoft.com/office/mac/drawingml/2011/main" val="1"/>
            </a:ext>
          </a:extLst>
        </p:spPr>
      </p:sp>
      <p:sp>
        <p:nvSpPr>
          <p:cNvPr id="6147" name="Rectangle 3"/>
          <p:cNvSpPr>
            <a:spLocks noGrp="1" noRot="1" noChangeAspect="1" noChangeArrowheads="1" noTextEdit="1"/>
          </p:cNvSpPr>
          <p:nvPr>
            <p:ph type="body" idx="1"/>
          </p:nvPr>
        </p:nvSpPr>
        <p:spPr bwMode="auto">
          <a:xfrm>
            <a:off x="-615950" y="8210550"/>
            <a:ext cx="7038975" cy="8928100"/>
          </a:xfrm>
          <a:prstGeom prst="rect">
            <a:avLst/>
          </a:prstGeom>
          <a:noFill/>
          <a:ln w="1">
            <a:solidFill>
              <a:schemeClr val="tx1"/>
            </a:solidFill>
            <a:miter lim="800000"/>
            <a:headEnd/>
            <a:tailEnd/>
          </a:ln>
          <a:extLst>
            <a:ext uri="{909E8E84-426E-40dd-AFC4-6F175D3DCCD1}">
              <a14:hiddenFill xmlns:a14="http://schemas.microsoft.com/office/drawing/2010/main">
                <a:solidFill>
                  <a:schemeClr val="accent1"/>
                </a:solidFill>
              </a14:hiddenFill>
            </a:ext>
            <a:ext uri="{FAA26D3D-D897-4be2-8F04-BA451C77F1D7}">
              <ma14:placeholderFlag xmlns:ma14="http://schemas.microsoft.com/office/mac/drawingml/2011/main" val="1"/>
            </a:ext>
          </a:extLst>
        </p:spPr>
        <p:txBody>
          <a:bodyPr/>
          <a:lstStyle/>
          <a:p>
            <a:r>
              <a:rPr lang="zh-CN" altLang="en-US">
                <a:ea typeface="宋体" charset="0"/>
                <a:cs typeface="宋体" charset="0"/>
              </a:rPr>
              <a:t>There are many different ways to carry out the censorship.</a:t>
            </a:r>
          </a:p>
          <a:p>
            <a:r>
              <a:rPr lang="zh-CN" altLang="en-US">
                <a:ea typeface="宋体" charset="0"/>
                <a:cs typeface="宋体" charset="0"/>
              </a:rPr>
              <a:t>One of them is to require people using their real names to surf on the Internet. 	</a:t>
            </a:r>
          </a:p>
          <a:p>
            <a:r>
              <a:rPr lang="zh-CN" altLang="en-US">
                <a:ea typeface="宋体" charset="0"/>
                <a:cs typeface="宋体" charset="0"/>
              </a:rPr>
              <a:t>The customers of the Internet Cafes need to provide their ID to be able to use the Internet. (From 2003)</a:t>
            </a:r>
          </a:p>
          <a:p>
            <a:r>
              <a:rPr lang="zh-CN" altLang="en-US">
                <a:ea typeface="宋体" charset="0"/>
                <a:cs typeface="宋体" charset="0"/>
              </a:rPr>
              <a:t>Also there is a microblog website in China called Sina Weibo which is similar to Twitter.</a:t>
            </a:r>
          </a:p>
          <a:p>
            <a:r>
              <a:rPr lang="zh-CN" altLang="en-US">
                <a:ea typeface="宋体" charset="0"/>
                <a:cs typeface="宋体" charset="0"/>
              </a:rPr>
              <a:t>Weibo is a country's widely popular microblog website</a:t>
            </a:r>
            <a:r>
              <a:rPr lang="en-US"/>
              <a:t> which have become a major source of news for many Chinese</a:t>
            </a:r>
            <a:r>
              <a:rPr lang="zh-CN" altLang="en-US">
                <a:ea typeface="宋体" charset="0"/>
                <a:cs typeface="宋体" charset="0"/>
              </a:rPr>
              <a:t> since its convience of publishing and spreading news.</a:t>
            </a:r>
          </a:p>
          <a:p>
            <a:r>
              <a:rPr lang="zh-CN" altLang="en-US">
                <a:ea typeface="宋体" charset="0"/>
                <a:cs typeface="宋体" charset="0"/>
              </a:rPr>
              <a:t>Every user in Weibo can be a journalist, publishing unofficial news or disclosing corruption of some government officials. </a:t>
            </a:r>
          </a:p>
          <a:p>
            <a:r>
              <a:rPr lang="zh-CN" altLang="en-US">
                <a:ea typeface="宋体" charset="0"/>
                <a:cs typeface="宋体" charset="0"/>
              </a:rPr>
              <a:t>People may publish whatever they want and they may also believe what others post without questioning the credibility.</a:t>
            </a:r>
          </a:p>
          <a:p>
            <a:r>
              <a:rPr lang="zh-CN" altLang="en-US">
                <a:ea typeface="宋体" charset="0"/>
                <a:cs typeface="宋体" charset="0"/>
              </a:rPr>
              <a:t>So this brings the problem of spreading rumors online.</a:t>
            </a:r>
          </a:p>
          <a:p>
            <a:endParaRPr lang="en-US"/>
          </a:p>
        </p:txBody>
      </p:sp>
    </p:spTree>
  </p:cSld>
  <p:clrMapOvr>
    <a:overrideClrMapping bg1="lt1" tx1="dk1" bg2="lt2" tx2="dk2" accent1="accent1" accent2="accent2" accent3="accent3" accent4="accent4" accent5="accent5" accent6="accent6" hlink="hlink" folHlink="folHlink"/>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 cmpd="sng">
                <a:solidFill>
                  <a:schemeClr val="tx1"/>
                </a:solidFill>
                <a:miter lim="800000"/>
                <a:headEnd/>
                <a:tailEnd/>
              </a14:hiddenLine>
            </a:ext>
            <a:ext uri="{FAA26D3D-D897-4be2-8F04-BA451C77F1D7}">
              <ma14:placeholderFlag xmlns:ma14="http://schemas.microsoft.com/office/mac/drawingml/2011/main" val="1"/>
            </a:ext>
          </a:extLst>
        </p:spPr>
      </p:sp>
      <p:sp>
        <p:nvSpPr>
          <p:cNvPr id="8195" name="Rectangle 3"/>
          <p:cNvSpPr>
            <a:spLocks noGrp="1" noRot="1" noChangeAspect="1" noChangeArrowheads="1" noTextEdit="1"/>
          </p:cNvSpPr>
          <p:nvPr>
            <p:ph type="body" idx="1"/>
          </p:nvPr>
        </p:nvSpPr>
        <p:spPr bwMode="auto">
          <a:xfrm>
            <a:off x="-615950" y="8210550"/>
            <a:ext cx="7038975" cy="8928100"/>
          </a:xfrm>
          <a:prstGeom prst="rect">
            <a:avLst/>
          </a:prstGeom>
          <a:noFill/>
          <a:ln w="1">
            <a:solidFill>
              <a:schemeClr val="tx1"/>
            </a:solidFill>
            <a:miter lim="800000"/>
            <a:headEnd/>
            <a:tailEnd/>
          </a:ln>
          <a:extLst>
            <a:ext uri="{909E8E84-426E-40dd-AFC4-6F175D3DCCD1}">
              <a14:hiddenFill xmlns:a14="http://schemas.microsoft.com/office/drawing/2010/main">
                <a:solidFill>
                  <a:schemeClr val="accent1"/>
                </a:solidFill>
              </a14:hiddenFill>
            </a:ext>
            <a:ext uri="{FAA26D3D-D897-4be2-8F04-BA451C77F1D7}">
              <ma14:placeholderFlag xmlns:ma14="http://schemas.microsoft.com/office/mac/drawingml/2011/main" val="1"/>
            </a:ext>
          </a:extLst>
        </p:spPr>
        <p:txBody>
          <a:bodyPr/>
          <a:lstStyle/>
          <a:p>
            <a:r>
              <a:rPr lang="zh-CN" altLang="en-US">
                <a:ea typeface="宋体" charset="0"/>
                <a:cs typeface="宋体" charset="0"/>
              </a:rPr>
              <a:t>Advantages of the censorship online</a:t>
            </a:r>
            <a:r>
              <a:rPr lang="en-US"/>
              <a:t>.</a:t>
            </a:r>
          </a:p>
          <a:p>
            <a:r>
              <a:rPr lang="zh-CN" altLang="en-US">
                <a:ea typeface="宋体" charset="0"/>
                <a:cs typeface="宋体" charset="0"/>
              </a:rPr>
              <a:t>Li</a:t>
            </a:r>
            <a:r>
              <a:rPr lang="en-US"/>
              <a:t>mit</a:t>
            </a:r>
            <a:r>
              <a:rPr lang="zh-CN" altLang="en-US">
                <a:ea typeface="宋体" charset="0"/>
                <a:cs typeface="宋体" charset="0"/>
              </a:rPr>
              <a:t>ing</a:t>
            </a:r>
            <a:r>
              <a:rPr lang="en-US"/>
              <a:t> the spread of malicious rumors, pornography, swindles and other unhealthy practices on microblogs</a:t>
            </a:r>
            <a:r>
              <a:rPr lang="zh-CN" altLang="en-US">
                <a:ea typeface="宋体" charset="0"/>
                <a:cs typeface="宋体" charset="0"/>
              </a:rPr>
              <a:t>.</a:t>
            </a:r>
          </a:p>
          <a:p>
            <a:r>
              <a:rPr lang="en-US"/>
              <a:t>Chines</a:t>
            </a:r>
            <a:r>
              <a:rPr lang="zh-CN" altLang="en-US">
                <a:ea typeface="宋体" charset="0"/>
                <a:cs typeface="宋体" charset="0"/>
              </a:rPr>
              <a:t>e police</a:t>
            </a:r>
            <a:r>
              <a:rPr lang="en-US"/>
              <a:t> arrest</a:t>
            </a:r>
            <a:r>
              <a:rPr lang="zh-CN" altLang="en-US">
                <a:ea typeface="宋体" charset="0"/>
                <a:cs typeface="宋体" charset="0"/>
              </a:rPr>
              <a:t> 45</a:t>
            </a:r>
            <a:r>
              <a:rPr lang="en-US"/>
              <a:t> people </a:t>
            </a:r>
            <a:r>
              <a:rPr lang="zh-CN" altLang="en-US">
                <a:ea typeface="宋体" charset="0"/>
                <a:cs typeface="宋体" charset="0"/>
              </a:rPr>
              <a:t>for</a:t>
            </a:r>
            <a:r>
              <a:rPr lang="en-US"/>
              <a:t> spread</a:t>
            </a:r>
            <a:r>
              <a:rPr lang="zh-CN" altLang="en-US">
                <a:ea typeface="宋体" charset="0"/>
                <a:cs typeface="宋体" charset="0"/>
              </a:rPr>
              <a:t>ing</a:t>
            </a:r>
            <a:r>
              <a:rPr lang="en-US"/>
              <a:t> rumors </a:t>
            </a:r>
            <a:r>
              <a:rPr lang="zh-CN" altLang="en-US">
                <a:ea typeface="宋体" charset="0"/>
                <a:cs typeface="宋体" charset="0"/>
              </a:rPr>
              <a:t>online </a:t>
            </a:r>
            <a:r>
              <a:rPr lang="en-US"/>
              <a:t>about terrotism attack in Kunming.</a:t>
            </a:r>
          </a:p>
          <a:p>
            <a:r>
              <a:rPr lang="zh-CN" altLang="en-US">
                <a:ea typeface="宋体" charset="0"/>
                <a:cs typeface="宋体" charset="0"/>
              </a:rPr>
              <a:t>All t</a:t>
            </a:r>
            <a:r>
              <a:rPr lang="en-US"/>
              <a:t>he suspects have been arrested for "deliberately creating a panicked mood and disturbing social order, and will be dealt with according to the law and punished by public security"</a:t>
            </a:r>
            <a:r>
              <a:rPr lang="zh-CN" altLang="en-US">
                <a:ea typeface="宋体" charset="0"/>
                <a:cs typeface="宋体" charset="0"/>
              </a:rPr>
              <a:t>. </a:t>
            </a:r>
          </a:p>
          <a:p>
            <a:r>
              <a:rPr lang="zh-CN" altLang="en-US">
                <a:ea typeface="宋体" charset="0"/>
                <a:cs typeface="宋体" charset="0"/>
              </a:rPr>
              <a:t>The standard of being defined as a crime is the number of reposting reachs more than 500.</a:t>
            </a:r>
            <a:endParaRPr lang="en-US"/>
          </a:p>
          <a:p>
            <a:r>
              <a:rPr lang="zh-CN" altLang="en-US">
                <a:ea typeface="宋体" charset="0"/>
                <a:cs typeface="宋体" charset="0"/>
              </a:rPr>
              <a:t>I think this is pretty essential for cleaning the network environment.  </a:t>
            </a:r>
          </a:p>
          <a:p>
            <a:r>
              <a:rPr lang="zh-CN" altLang="en-US">
                <a:ea typeface="宋体" charset="0"/>
                <a:cs typeface="宋体" charset="0"/>
              </a:rPr>
              <a:t>I have once bad experience that one of my family members was slandered by an online anonymous user. </a:t>
            </a:r>
          </a:p>
          <a:p>
            <a:r>
              <a:rPr lang="zh-CN" altLang="en-US">
                <a:ea typeface="宋体" charset="0"/>
                <a:cs typeface="宋体" charset="0"/>
              </a:rPr>
              <a:t>The people who spread rumors was tracked and found eventually by the police. This person was not arrested since the number of those posts is not 500 enough.</a:t>
            </a:r>
          </a:p>
          <a:p>
            <a:r>
              <a:rPr lang="zh-CN" altLang="en-US">
                <a:ea typeface="宋体" charset="0"/>
                <a:cs typeface="宋体" charset="0"/>
              </a:rPr>
              <a:t>But this brings quite a big influence on my family's daily life since this rumor not only attracts censors from the higher authorities but also brings bad effect on the repution.</a:t>
            </a:r>
          </a:p>
          <a:p>
            <a:endParaRPr lang="zh-CN" altLang="en-US">
              <a:ea typeface="宋体" charset="0"/>
              <a:cs typeface="宋体" charset="0"/>
            </a:endParaRPr>
          </a:p>
          <a:p>
            <a:endParaRPr lang="zh-CN" altLang="en-US">
              <a:ea typeface="宋体" charset="0"/>
              <a:cs typeface="宋体" charset="0"/>
            </a:endParaRPr>
          </a:p>
          <a:p>
            <a:endParaRPr lang="zh-CN" altLang="en-US">
              <a:ea typeface="宋体" charset="0"/>
              <a:cs typeface="宋体" charset="0"/>
            </a:endParaRPr>
          </a:p>
          <a:p>
            <a:r>
              <a:rPr lang="zh-CN" altLang="en-US">
                <a:ea typeface="宋体" charset="0"/>
                <a:cs typeface="宋体" charset="0"/>
              </a:rPr>
              <a:t>----Background:</a:t>
            </a:r>
          </a:p>
          <a:p>
            <a:r>
              <a:rPr lang="en-US"/>
              <a:t>Xinhua</a:t>
            </a:r>
            <a:r>
              <a:rPr lang="zh-CN" altLang="en-US">
                <a:ea typeface="宋体" charset="0"/>
                <a:cs typeface="宋体" charset="0"/>
              </a:rPr>
              <a:t> ( China's official newswire)</a:t>
            </a:r>
            <a:r>
              <a:rPr lang="en-US"/>
              <a:t> described the violence as "an organised, premeditated violent terrorist attack"</a:t>
            </a:r>
            <a:r>
              <a:rPr lang="zh-CN" altLang="en-US">
                <a:ea typeface="宋体" charset="0"/>
                <a:cs typeface="宋体" charset="0"/>
              </a:rPr>
              <a:t>.</a:t>
            </a:r>
          </a:p>
          <a:p>
            <a:r>
              <a:rPr lang="zh-CN" altLang="en-US">
                <a:ea typeface="宋体" charset="0"/>
                <a:cs typeface="宋体" charset="0"/>
              </a:rPr>
              <a:t>A</a:t>
            </a:r>
            <a:r>
              <a:rPr lang="en-US"/>
              <a:t>ttackers "separatists" from the ethnically riven north-west region Xinjiang</a:t>
            </a:r>
            <a:r>
              <a:rPr lang="zh-CN" altLang="en-US">
                <a:ea typeface="宋体" charset="0"/>
                <a:cs typeface="宋体" charset="0"/>
              </a:rPr>
              <a:t>.</a:t>
            </a:r>
            <a:endParaRPr lang="en-US"/>
          </a:p>
          <a:p>
            <a:endParaRPr lang="en-US" altLang="en-US"/>
          </a:p>
          <a:p>
            <a:r>
              <a:rPr lang="zh-CN" altLang="en-US">
                <a:ea typeface="宋体" charset="0"/>
                <a:cs typeface="宋体" charset="0"/>
              </a:rPr>
              <a:t> </a:t>
            </a:r>
          </a:p>
        </p:txBody>
      </p:sp>
    </p:spTree>
  </p:cSld>
  <p:clrMapOvr>
    <a:overrideClrMapping bg1="lt1" tx1="dk1" bg2="lt2" tx2="dk2" accent1="accent1" accent2="accent2" accent3="accent3" accent4="accent4" accent5="accent5" accent6="accent6" hlink="hlink" folHlink="folHlink"/>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0242" name="Slide Image Placeholder 1"/>
          <p:cNvSpPr>
            <a:spLocks noGrp="1" noRot="1" noChangeAspect="1" noChangeArrowheads="1" noTextEdit="1"/>
          </p:cNvSpPr>
          <p:nvPr>
            <p:ph type="sldImg" idx="4294967295"/>
          </p:nvPr>
        </p:nvSpPr>
        <p:spPr>
          <a:xfrm>
            <a:off x="-1749425" y="0"/>
            <a:ext cx="8102600" cy="6076950"/>
          </a:xfrm>
          <a:ln/>
        </p:spPr>
      </p:sp>
      <p:sp>
        <p:nvSpPr>
          <p:cNvPr id="10243" name="Notes Placeholder 2"/>
          <p:cNvSpPr>
            <a:spLocks noGrp="1" noRot="1" noChangeAspect="1" noChangeArrowheads="1" noTextEdit="1"/>
          </p:cNvSpPr>
          <p:nvPr>
            <p:ph type="body" idx="1"/>
          </p:nvPr>
        </p:nvSpPr>
        <p:spPr bwMode="auto">
          <a:xfrm>
            <a:off x="455613" y="1979613"/>
            <a:ext cx="8229600" cy="3886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ea typeface="宋体" charset="0"/>
                <a:cs typeface="宋体" charset="0"/>
              </a:rPr>
              <a:t>So the online censorship will delete the fake information and charge the publisher which is a good thing to the society.</a:t>
            </a:r>
          </a:p>
          <a:p>
            <a:r>
              <a:rPr lang="zh-CN" altLang="en-US">
                <a:ea typeface="宋体" charset="0"/>
                <a:cs typeface="宋体" charset="0"/>
              </a:rPr>
              <a:t>But the government may hide some truth from common people in some accidents through censoring every delicate dialogues online.And th</a:t>
            </a:r>
          </a:p>
          <a:p>
            <a:r>
              <a:rPr lang="zh-CN" altLang="en-US">
                <a:ea typeface="宋体" charset="0"/>
                <a:cs typeface="宋体" charset="0"/>
              </a:rPr>
              <a:t>Korea used to successfully implement the real name system since June.28 2009,  but abolished this policy in August.23 2012 since the system does not seem to have been beneficial to the public. Despite the enforcement of the system, the number of illegal or malicious postings online has not decreased. Instead, users moved to foreign Websites and the system became discriminatory against domestic operators. It also prevented foreigners who didn’t have a resident registration number here from expressing their opinions online.</a:t>
            </a:r>
          </a:p>
          <a:p>
            <a:r>
              <a:rPr lang="zh-CN" altLang="en-US">
                <a:ea typeface="宋体" charset="0"/>
                <a:cs typeface="宋体" charset="0"/>
              </a:rPr>
              <a:t>The public voice started to agree on the abolishment of a name-registration system because of the severe problem caused by information leakage. Now the official response from the administration is that they will supplement the certain regulations of personal information on the Internet.</a:t>
            </a:r>
          </a:p>
        </p:txBody>
      </p:sp>
    </p:spTree>
  </p:cSld>
  <p:clrMapOvr>
    <a:overrideClrMapping bg1="lt1" tx1="dk1" bg2="lt2" tx2="dk2" accent1="accent1" accent2="accent2" accent3="accent3" accent4="accent4" accent5="accent5" accent6="accent6" hlink="hlink" folHlink="folHlink"/>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2290" name="Rectangle 2"/>
          <p:cNvSpPr>
            <a:spLocks noGrp="1" noRot="1" noChangeAspect="1" noChangeArrowheads="1" noTextEdit="1"/>
          </p:cNvSpPr>
          <p:nvPr>
            <p:ph type="sldImg"/>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 cmpd="sng">
                <a:solidFill>
                  <a:schemeClr val="tx1"/>
                </a:solidFill>
                <a:miter lim="800000"/>
                <a:headEnd/>
                <a:tailEnd/>
              </a14:hiddenLine>
            </a:ext>
            <a:ext uri="{FAA26D3D-D897-4be2-8F04-BA451C77F1D7}">
              <ma14:placeholderFlag xmlns:ma14="http://schemas.microsoft.com/office/mac/drawingml/2011/main" val="1"/>
            </a:ext>
          </a:extLst>
        </p:spPr>
      </p:sp>
      <p:sp>
        <p:nvSpPr>
          <p:cNvPr id="12291" name="Rectangle 3"/>
          <p:cNvSpPr>
            <a:spLocks noGrp="1" noRot="1" noChangeAspect="1" noChangeArrowheads="1" noTextEdit="1"/>
          </p:cNvSpPr>
          <p:nvPr>
            <p:ph type="body" idx="1"/>
          </p:nvPr>
        </p:nvSpPr>
        <p:spPr bwMode="auto">
          <a:xfrm>
            <a:off x="-622300" y="8210550"/>
            <a:ext cx="7045325" cy="8928100"/>
          </a:xfrm>
          <a:prstGeom prst="rect">
            <a:avLst/>
          </a:prstGeom>
          <a:noFill/>
          <a:ln w="1">
            <a:solidFill>
              <a:schemeClr val="tx1"/>
            </a:solidFill>
            <a:miter lim="800000"/>
            <a:headEnd/>
            <a:tailEnd/>
          </a:ln>
          <a:extLst>
            <a:ext uri="{909E8E84-426E-40dd-AFC4-6F175D3DCCD1}">
              <a14:hiddenFill xmlns:a14="http://schemas.microsoft.com/office/drawing/2010/main">
                <a:solidFill>
                  <a:schemeClr val="accent1"/>
                </a:solidFill>
              </a14:hiddenFill>
            </a:ext>
            <a:ext uri="{FAA26D3D-D897-4be2-8F04-BA451C77F1D7}">
              <ma14:placeholderFlag xmlns:ma14="http://schemas.microsoft.com/office/mac/drawingml/2011/main" val="1"/>
            </a:ext>
          </a:extLst>
        </p:spPr>
        <p:txBody>
          <a:bodyPr/>
          <a:lstStyle/>
          <a:p>
            <a:r>
              <a:rPr lang="zh-CN" altLang="en-US">
                <a:ea typeface="宋体" charset="0"/>
                <a:cs typeface="宋体" charset="0"/>
              </a:rPr>
              <a:t>The censorship has a much stricter limitation few years ago.</a:t>
            </a:r>
          </a:p>
          <a:p>
            <a:r>
              <a:rPr lang="zh-CN" altLang="en-US">
                <a:ea typeface="宋体" charset="0"/>
                <a:cs typeface="宋体" charset="0"/>
              </a:rPr>
              <a:t>But the limitation has been loosened more and more these years.</a:t>
            </a:r>
            <a:endParaRPr lang="en-US" altLang="en-US"/>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3"/>
          <p:cNvGrpSpPr>
            <a:grpSpLocks/>
          </p:cNvGrpSpPr>
          <p:nvPr/>
        </p:nvGrpSpPr>
        <p:grpSpPr bwMode="auto">
          <a:xfrm>
            <a:off x="0" y="0"/>
            <a:ext cx="9144000" cy="6858000"/>
            <a:chOff x="0" y="0"/>
            <a:chExt cx="5760" cy="4320"/>
          </a:xfrm>
        </p:grpSpPr>
        <p:sp>
          <p:nvSpPr>
            <p:cNvPr id="5" name="Rectangle 2"/>
            <p:cNvSpPr>
              <a:spLocks noChangeArrowheads="1"/>
            </p:cNvSpPr>
            <p:nvPr userDrawn="1"/>
          </p:nvSpPr>
          <p:spPr bwMode="hidden">
            <a:xfrm>
              <a:off x="0" y="0"/>
              <a:ext cx="2208" cy="4320"/>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prstTxWarp prst="textNoShape">
                <a:avLst/>
              </a:prstTxWarp>
            </a:bodyPr>
            <a:lstStyle/>
            <a:p>
              <a:endParaRPr lang="en-US">
                <a:solidFill>
                  <a:schemeClr val="tx1"/>
                </a:solidFill>
              </a:endParaRPr>
            </a:p>
          </p:txBody>
        </p:sp>
        <p:sp>
          <p:nvSpPr>
            <p:cNvPr id="6" name="Rectangle 6"/>
            <p:cNvSpPr>
              <a:spLocks noChangeArrowheads="1"/>
            </p:cNvSpPr>
            <p:nvPr userDrawn="1"/>
          </p:nvSpPr>
          <p:spPr bwMode="hidden">
            <a:xfrm>
              <a:off x="1081" y="1065"/>
              <a:ext cx="4679" cy="1596"/>
            </a:xfrm>
            <a:prstGeom prst="rect">
              <a:avLst/>
            </a:prstGeom>
            <a:solidFill>
              <a:schemeClr val="accent1"/>
            </a:solidFill>
            <a:ln w="9525">
              <a:noFill/>
              <a:miter lim="800000"/>
              <a:headEnd/>
              <a:tailEnd/>
            </a:ln>
          </p:spPr>
          <p:txBody>
            <a:bodyPr>
              <a:prstTxWarp prst="textNoShape">
                <a:avLst/>
              </a:prstTxWarp>
            </a:bodyPr>
            <a:lstStyle/>
            <a:p>
              <a:pPr algn="l"/>
              <a:endParaRPr lang="en-US">
                <a:solidFill>
                  <a:schemeClr val="tx1"/>
                </a:solidFill>
              </a:endParaRPr>
            </a:p>
          </p:txBody>
        </p:sp>
        <p:grpSp>
          <p:nvGrpSpPr>
            <p:cNvPr id="7" name="Group 22"/>
            <p:cNvGrpSpPr>
              <a:grpSpLocks/>
            </p:cNvGrpSpPr>
            <p:nvPr userDrawn="1"/>
          </p:nvGrpSpPr>
          <p:grpSpPr bwMode="auto">
            <a:xfrm>
              <a:off x="0" y="672"/>
              <a:ext cx="1806" cy="1989"/>
              <a:chOff x="0" y="672"/>
              <a:chExt cx="1806" cy="1989"/>
            </a:xfrm>
          </p:grpSpPr>
          <p:sp>
            <p:nvSpPr>
              <p:cNvPr id="8" name="Rectangle 7"/>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prstTxWarp prst="textNoShape">
                  <a:avLst/>
                </a:prstTxWarp>
              </a:bodyPr>
              <a:lstStyle/>
              <a:p>
                <a:pPr algn="l"/>
                <a:endParaRPr lang="en-US">
                  <a:solidFill>
                    <a:schemeClr val="tx1"/>
                  </a:solidFill>
                </a:endParaRPr>
              </a:p>
            </p:txBody>
          </p:sp>
          <p:sp>
            <p:nvSpPr>
              <p:cNvPr id="9" name="Rectangle 8"/>
              <p:cNvSpPr>
                <a:spLocks noChangeArrowheads="1"/>
              </p:cNvSpPr>
              <p:nvPr userDrawn="1"/>
            </p:nvSpPr>
            <p:spPr bwMode="auto">
              <a:xfrm>
                <a:off x="1081" y="1065"/>
                <a:ext cx="362" cy="405"/>
              </a:xfrm>
              <a:prstGeom prst="rect">
                <a:avLst/>
              </a:prstGeom>
              <a:solidFill>
                <a:schemeClr val="hlink"/>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0" name="Rectangle 9"/>
              <p:cNvSpPr>
                <a:spLocks noChangeArrowheads="1"/>
              </p:cNvSpPr>
              <p:nvPr userDrawn="1"/>
            </p:nvSpPr>
            <p:spPr bwMode="auto">
              <a:xfrm>
                <a:off x="1437" y="672"/>
                <a:ext cx="369" cy="400"/>
              </a:xfrm>
              <a:prstGeom prst="rect">
                <a:avLst/>
              </a:prstGeom>
              <a:solidFill>
                <a:schemeClr val="hlink"/>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1" name="Rectangle 10"/>
              <p:cNvSpPr>
                <a:spLocks noChangeArrowheads="1"/>
              </p:cNvSpPr>
              <p:nvPr userDrawn="1"/>
            </p:nvSpPr>
            <p:spPr bwMode="auto">
              <a:xfrm>
                <a:off x="719" y="2257"/>
                <a:ext cx="368" cy="404"/>
              </a:xfrm>
              <a:prstGeom prst="rect">
                <a:avLst/>
              </a:prstGeom>
              <a:solidFill>
                <a:schemeClr val="accent1"/>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2" name="Rectangle 11"/>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3" name="Rectangle 12"/>
              <p:cNvSpPr>
                <a:spLocks noChangeArrowheads="1"/>
              </p:cNvSpPr>
              <p:nvPr userDrawn="1"/>
            </p:nvSpPr>
            <p:spPr bwMode="auto">
              <a:xfrm>
                <a:off x="719" y="1464"/>
                <a:ext cx="368" cy="399"/>
              </a:xfrm>
              <a:prstGeom prst="rect">
                <a:avLst/>
              </a:prstGeom>
              <a:solidFill>
                <a:schemeClr val="hlink"/>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4" name="Rectangle 13"/>
              <p:cNvSpPr>
                <a:spLocks noChangeArrowheads="1"/>
              </p:cNvSpPr>
              <p:nvPr userDrawn="1"/>
            </p:nvSpPr>
            <p:spPr bwMode="auto">
              <a:xfrm>
                <a:off x="0" y="1464"/>
                <a:ext cx="367" cy="399"/>
              </a:xfrm>
              <a:prstGeom prst="rect">
                <a:avLst/>
              </a:prstGeom>
              <a:solidFill>
                <a:schemeClr val="accent1"/>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5" name="Rectangle 14"/>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6" name="Rectangle 15"/>
              <p:cNvSpPr>
                <a:spLocks noChangeArrowheads="1"/>
              </p:cNvSpPr>
              <p:nvPr userDrawn="1"/>
            </p:nvSpPr>
            <p:spPr bwMode="auto">
              <a:xfrm>
                <a:off x="361" y="1857"/>
                <a:ext cx="363" cy="406"/>
              </a:xfrm>
              <a:prstGeom prst="rect">
                <a:avLst/>
              </a:prstGeom>
              <a:solidFill>
                <a:schemeClr val="hlink"/>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7" name="Rectangle 16"/>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prstTxWarp prst="textNoShape">
                  <a:avLst/>
                </a:prstTxWarp>
              </a:bodyPr>
              <a:lstStyle/>
              <a:p>
                <a:pPr algn="l"/>
                <a:endParaRPr lang="en-US">
                  <a:solidFill>
                    <a:schemeClr val="tx1"/>
                  </a:solidFill>
                </a:endParaRPr>
              </a:p>
            </p:txBody>
          </p:sp>
        </p:grpSp>
      </p:grpSp>
      <p:pic>
        <p:nvPicPr>
          <p:cNvPr id="18" name="Picture 25"/>
          <p:cNvPicPr>
            <a:picLocks noChangeAspect="1" noChangeArrowheads="1"/>
          </p:cNvPicPr>
          <p:nvPr userDrawn="1"/>
        </p:nvPicPr>
        <p:blipFill>
          <a:blip r:embed="rId2"/>
          <a:srcRect/>
          <a:stretch>
            <a:fillRect/>
          </a:stretch>
        </p:blipFill>
        <p:spPr bwMode="auto">
          <a:xfrm>
            <a:off x="7977188" y="23813"/>
            <a:ext cx="1166812" cy="433387"/>
          </a:xfrm>
          <a:prstGeom prst="rect">
            <a:avLst/>
          </a:prstGeom>
          <a:noFill/>
          <a:ln w="9525">
            <a:noFill/>
            <a:miter lim="800000"/>
            <a:headEnd/>
            <a:tailEnd/>
          </a:ln>
        </p:spPr>
      </p:pic>
      <p:sp>
        <p:nvSpPr>
          <p:cNvPr id="19" name="Text Box 26"/>
          <p:cNvSpPr txBox="1">
            <a:spLocks noChangeArrowheads="1"/>
          </p:cNvSpPr>
          <p:nvPr userDrawn="1"/>
        </p:nvSpPr>
        <p:spPr bwMode="auto">
          <a:xfrm>
            <a:off x="1576388" y="23813"/>
            <a:ext cx="6015037" cy="473075"/>
          </a:xfrm>
          <a:prstGeom prst="rect">
            <a:avLst/>
          </a:prstGeom>
          <a:noFill/>
          <a:ln w="9525">
            <a:noFill/>
            <a:miter lim="800000"/>
            <a:headEnd/>
            <a:tailEnd/>
          </a:ln>
          <a:effectLst/>
        </p:spPr>
        <p:txBody>
          <a:bodyPr wrap="none" anchor="ctr">
            <a:prstTxWarp prst="textNoShape">
              <a:avLst/>
            </a:prstTxWarp>
            <a:spAutoFit/>
          </a:bodyPr>
          <a:lstStyle/>
          <a:p>
            <a:r>
              <a:rPr lang="en-US" sz="2500" b="1">
                <a:solidFill>
                  <a:srgbClr val="990033"/>
                </a:solidFill>
              </a:rPr>
              <a:t>CS 3043 Social Implications Of Computing</a:t>
            </a:r>
          </a:p>
        </p:txBody>
      </p:sp>
      <p:sp>
        <p:nvSpPr>
          <p:cNvPr id="39953" name="Rectangle 17"/>
          <p:cNvSpPr>
            <a:spLocks noGrp="1" noChangeArrowheads="1"/>
          </p:cNvSpPr>
          <p:nvPr>
            <p:ph type="ctrTitle"/>
          </p:nvPr>
        </p:nvSpPr>
        <p:spPr>
          <a:xfrm>
            <a:off x="2971800" y="1828800"/>
            <a:ext cx="6019800" cy="2209800"/>
          </a:xfrm>
        </p:spPr>
        <p:txBody>
          <a:bodyPr/>
          <a:lstStyle>
            <a:lvl1pPr>
              <a:defRPr sz="4200">
                <a:solidFill>
                  <a:schemeClr val="tx2"/>
                </a:solidFill>
              </a:defRPr>
            </a:lvl1pPr>
          </a:lstStyle>
          <a:p>
            <a:r>
              <a:rPr lang="en-US"/>
              <a:t>Click to edit Master title style</a:t>
            </a:r>
          </a:p>
        </p:txBody>
      </p:sp>
      <p:sp>
        <p:nvSpPr>
          <p:cNvPr id="39954" name="Rectangle 18"/>
          <p:cNvSpPr>
            <a:spLocks noGrp="1" noChangeArrowheads="1"/>
          </p:cNvSpPr>
          <p:nvPr>
            <p:ph type="subTitle" idx="1"/>
          </p:nvPr>
        </p:nvSpPr>
        <p:spPr>
          <a:xfrm>
            <a:off x="2971800" y="4267200"/>
            <a:ext cx="6019800" cy="1752600"/>
          </a:xfrm>
        </p:spPr>
        <p:txBody>
          <a:bodyPr/>
          <a:lstStyle>
            <a:lvl1pPr marL="0" indent="0">
              <a:buFont typeface="Wingdings" pitchFamily="76" charset="2"/>
              <a:buNone/>
              <a:defRPr sz="3200"/>
            </a:lvl1pPr>
          </a:lstStyle>
          <a:p>
            <a:r>
              <a:rPr lang="en-US"/>
              <a:t>Click to edit Master subtitle style</a:t>
            </a:r>
          </a:p>
        </p:txBody>
      </p:sp>
      <p:sp>
        <p:nvSpPr>
          <p:cNvPr id="20" name="Rectangle 3"/>
          <p:cNvSpPr>
            <a:spLocks noGrp="1" noChangeArrowheads="1"/>
          </p:cNvSpPr>
          <p:nvPr>
            <p:ph type="dt" sz="half" idx="10"/>
          </p:nvPr>
        </p:nvSpPr>
        <p:spPr>
          <a:xfrm>
            <a:off x="457200" y="6248400"/>
            <a:ext cx="2133600" cy="457200"/>
          </a:xfrm>
        </p:spPr>
        <p:txBody>
          <a:bodyPr/>
          <a:lstStyle>
            <a:lvl1pPr>
              <a:defRPr/>
            </a:lvl1pPr>
          </a:lstStyle>
          <a:p>
            <a:fld id="{0C7EE1A1-6DBD-7546-BFDC-754D14C67AD9}" type="datetime1">
              <a:rPr lang="en-US" smtClean="0"/>
              <a:t>5/6/14</a:t>
            </a:fld>
            <a:endParaRPr lang="en-US"/>
          </a:p>
        </p:txBody>
      </p:sp>
      <p:sp>
        <p:nvSpPr>
          <p:cNvPr id="21" name="Rectangle 4"/>
          <p:cNvSpPr>
            <a:spLocks noGrp="1" noChangeArrowheads="1"/>
          </p:cNvSpPr>
          <p:nvPr>
            <p:ph type="ftr" sz="quarter" idx="11"/>
          </p:nvPr>
        </p:nvSpPr>
        <p:spPr/>
        <p:txBody>
          <a:bodyPr/>
          <a:lstStyle>
            <a:lvl1pPr>
              <a:defRPr/>
            </a:lvl1pPr>
          </a:lstStyle>
          <a:p>
            <a:r>
              <a:rPr lang="en-US" smtClean="0"/>
              <a:t>© 2014 Keith A. Pray</a:t>
            </a:r>
            <a:endParaRPr lang="en-US"/>
          </a:p>
        </p:txBody>
      </p:sp>
      <p:sp>
        <p:nvSpPr>
          <p:cNvPr id="22" name="Rectangle 5"/>
          <p:cNvSpPr>
            <a:spLocks noGrp="1" noChangeArrowheads="1"/>
          </p:cNvSpPr>
          <p:nvPr>
            <p:ph type="sldNum" sz="quarter" idx="12"/>
          </p:nvPr>
        </p:nvSpPr>
        <p:spPr/>
        <p:txBody>
          <a:bodyPr/>
          <a:lstStyle>
            <a:lvl1pPr>
              <a:defRPr/>
            </a:lvl1pPr>
          </a:lstStyle>
          <a:p>
            <a:fld id="{48F44118-3ADB-AF46-91CE-CABF8A91127D}" type="slidenum">
              <a:rPr lang="en-US"/>
              <a:pPr/>
              <a:t>‹#›</a:t>
            </a:fld>
            <a:endParaRPr lang="en-US"/>
          </a:p>
        </p:txBody>
      </p:sp>
    </p:spTree>
  </p:cSld>
  <p:clrMapOvr>
    <a:masterClrMapping/>
  </p:clrMapOvr>
  <p:transition xmlns:p14="http://schemas.microsoft.com/office/powerpoint/2010/mai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r>
              <a:rPr lang="en-US" smtClean="0"/>
              <a:t>© 2014 Keith A. Pray</a:t>
            </a:r>
            <a:endParaRPr lang="en-US"/>
          </a:p>
        </p:txBody>
      </p:sp>
      <p:sp>
        <p:nvSpPr>
          <p:cNvPr id="5" name="Rectangle 4"/>
          <p:cNvSpPr>
            <a:spLocks noGrp="1" noChangeArrowheads="1"/>
          </p:cNvSpPr>
          <p:nvPr>
            <p:ph type="sldNum" sz="quarter" idx="11"/>
          </p:nvPr>
        </p:nvSpPr>
        <p:spPr>
          <a:ln/>
        </p:spPr>
        <p:txBody>
          <a:bodyPr/>
          <a:lstStyle>
            <a:lvl1pPr>
              <a:defRPr/>
            </a:lvl1pPr>
          </a:lstStyle>
          <a:p>
            <a:fld id="{5B9449AB-C67F-A249-9CBC-6B9F6BCAF767}" type="slidenum">
              <a:rPr lang="en-US"/>
              <a:pPr/>
              <a:t>‹#›</a:t>
            </a:fld>
            <a:endParaRPr lang="en-US"/>
          </a:p>
        </p:txBody>
      </p:sp>
      <p:sp>
        <p:nvSpPr>
          <p:cNvPr id="6" name="Rectangle 17"/>
          <p:cNvSpPr>
            <a:spLocks noGrp="1" noChangeArrowheads="1"/>
          </p:cNvSpPr>
          <p:nvPr>
            <p:ph type="dt" sz="half" idx="12"/>
          </p:nvPr>
        </p:nvSpPr>
        <p:spPr>
          <a:ln/>
        </p:spPr>
        <p:txBody>
          <a:bodyPr/>
          <a:lstStyle>
            <a:lvl1pPr>
              <a:defRPr/>
            </a:lvl1pPr>
          </a:lstStyle>
          <a:p>
            <a:fld id="{F33A6012-13D6-EC41-BE16-D573E3A91D05}" type="datetime1">
              <a:rPr lang="en-US" smtClean="0"/>
              <a:t>5/6/14</a:t>
            </a:fld>
            <a:endParaRPr lang="en-US"/>
          </a:p>
        </p:txBody>
      </p:sp>
    </p:spTree>
  </p:cSld>
  <p:clrMapOvr>
    <a:masterClrMapping/>
  </p:clrMapOvr>
  <p:transition xmlns:p14="http://schemas.microsoft.com/office/powerpoint/2010/mai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0"/>
            <a:ext cx="2057400" cy="5105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0"/>
            <a:ext cx="6019800" cy="5105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r>
              <a:rPr lang="en-US" smtClean="0"/>
              <a:t>© 2014 Keith A. Pray</a:t>
            </a:r>
            <a:endParaRPr lang="en-US"/>
          </a:p>
        </p:txBody>
      </p:sp>
      <p:sp>
        <p:nvSpPr>
          <p:cNvPr id="5" name="Rectangle 4"/>
          <p:cNvSpPr>
            <a:spLocks noGrp="1" noChangeArrowheads="1"/>
          </p:cNvSpPr>
          <p:nvPr>
            <p:ph type="sldNum" sz="quarter" idx="11"/>
          </p:nvPr>
        </p:nvSpPr>
        <p:spPr>
          <a:ln/>
        </p:spPr>
        <p:txBody>
          <a:bodyPr/>
          <a:lstStyle>
            <a:lvl1pPr>
              <a:defRPr/>
            </a:lvl1pPr>
          </a:lstStyle>
          <a:p>
            <a:fld id="{029197F6-29B3-FD4A-9CEF-172D54661354}" type="slidenum">
              <a:rPr lang="en-US"/>
              <a:pPr/>
              <a:t>‹#›</a:t>
            </a:fld>
            <a:endParaRPr lang="en-US"/>
          </a:p>
        </p:txBody>
      </p:sp>
      <p:sp>
        <p:nvSpPr>
          <p:cNvPr id="6" name="Rectangle 17"/>
          <p:cNvSpPr>
            <a:spLocks noGrp="1" noChangeArrowheads="1"/>
          </p:cNvSpPr>
          <p:nvPr>
            <p:ph type="dt" sz="half" idx="12"/>
          </p:nvPr>
        </p:nvSpPr>
        <p:spPr>
          <a:ln/>
        </p:spPr>
        <p:txBody>
          <a:bodyPr/>
          <a:lstStyle>
            <a:lvl1pPr>
              <a:defRPr/>
            </a:lvl1pPr>
          </a:lstStyle>
          <a:p>
            <a:fld id="{3B1A024C-7878-B64B-A82C-7FA7EC096ADA}" type="datetime1">
              <a:rPr lang="en-US" smtClean="0"/>
              <a:t>5/6/14</a:t>
            </a:fld>
            <a:endParaRPr lang="en-US"/>
          </a:p>
        </p:txBody>
      </p:sp>
    </p:spTree>
  </p:cSld>
  <p:clrMapOvr>
    <a:masterClrMapping/>
  </p:clrMapOvr>
  <p:transition xmlns:p14="http://schemas.microsoft.com/office/powerpoint/2010/mai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r>
              <a:rPr lang="en-US" smtClean="0"/>
              <a:t>© 2014 Keith A. Pray</a:t>
            </a:r>
            <a:endParaRPr lang="en-US"/>
          </a:p>
        </p:txBody>
      </p:sp>
      <p:sp>
        <p:nvSpPr>
          <p:cNvPr id="5" name="Rectangle 4"/>
          <p:cNvSpPr>
            <a:spLocks noGrp="1" noChangeArrowheads="1"/>
          </p:cNvSpPr>
          <p:nvPr>
            <p:ph type="sldNum" sz="quarter" idx="11"/>
          </p:nvPr>
        </p:nvSpPr>
        <p:spPr>
          <a:ln/>
        </p:spPr>
        <p:txBody>
          <a:bodyPr/>
          <a:lstStyle>
            <a:lvl1pPr>
              <a:defRPr/>
            </a:lvl1pPr>
          </a:lstStyle>
          <a:p>
            <a:fld id="{6842FE0C-8D61-E84F-AF2C-824F66C4611B}" type="slidenum">
              <a:rPr lang="en-US"/>
              <a:pPr/>
              <a:t>‹#›</a:t>
            </a:fld>
            <a:endParaRPr lang="en-US"/>
          </a:p>
        </p:txBody>
      </p:sp>
      <p:sp>
        <p:nvSpPr>
          <p:cNvPr id="6" name="Rectangle 17"/>
          <p:cNvSpPr>
            <a:spLocks noGrp="1" noChangeArrowheads="1"/>
          </p:cNvSpPr>
          <p:nvPr>
            <p:ph type="dt" sz="half" idx="12"/>
          </p:nvPr>
        </p:nvSpPr>
        <p:spPr>
          <a:ln/>
        </p:spPr>
        <p:txBody>
          <a:bodyPr/>
          <a:lstStyle>
            <a:lvl1pPr>
              <a:defRPr/>
            </a:lvl1pPr>
          </a:lstStyle>
          <a:p>
            <a:fld id="{6EC80D76-16B2-F549-85AC-4671834FB095}" type="datetime1">
              <a:rPr lang="en-US" smtClean="0"/>
              <a:t>5/6/14</a:t>
            </a:fld>
            <a:endParaRPr lang="en-US"/>
          </a:p>
        </p:txBody>
      </p:sp>
    </p:spTree>
  </p:cSld>
  <p:clrMapOvr>
    <a:masterClrMapping/>
  </p:clrMapOvr>
  <p:transition xmlns:p14="http://schemas.microsoft.com/office/powerpoint/2010/mai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ftr" sz="quarter" idx="10"/>
          </p:nvPr>
        </p:nvSpPr>
        <p:spPr>
          <a:ln/>
        </p:spPr>
        <p:txBody>
          <a:bodyPr/>
          <a:lstStyle>
            <a:lvl1pPr>
              <a:defRPr/>
            </a:lvl1pPr>
          </a:lstStyle>
          <a:p>
            <a:r>
              <a:rPr lang="en-US" smtClean="0"/>
              <a:t>© 2014 Keith A. Pray</a:t>
            </a:r>
            <a:endParaRPr lang="en-US"/>
          </a:p>
        </p:txBody>
      </p:sp>
      <p:sp>
        <p:nvSpPr>
          <p:cNvPr id="5" name="Rectangle 4"/>
          <p:cNvSpPr>
            <a:spLocks noGrp="1" noChangeArrowheads="1"/>
          </p:cNvSpPr>
          <p:nvPr>
            <p:ph type="sldNum" sz="quarter" idx="11"/>
          </p:nvPr>
        </p:nvSpPr>
        <p:spPr>
          <a:ln/>
        </p:spPr>
        <p:txBody>
          <a:bodyPr/>
          <a:lstStyle>
            <a:lvl1pPr>
              <a:defRPr/>
            </a:lvl1pPr>
          </a:lstStyle>
          <a:p>
            <a:fld id="{065F0942-4125-014F-9C42-A2E0E6E50D11}" type="slidenum">
              <a:rPr lang="en-US"/>
              <a:pPr/>
              <a:t>‹#›</a:t>
            </a:fld>
            <a:endParaRPr lang="en-US"/>
          </a:p>
        </p:txBody>
      </p:sp>
      <p:sp>
        <p:nvSpPr>
          <p:cNvPr id="6" name="Rectangle 17"/>
          <p:cNvSpPr>
            <a:spLocks noGrp="1" noChangeArrowheads="1"/>
          </p:cNvSpPr>
          <p:nvPr>
            <p:ph type="dt" sz="half" idx="12"/>
          </p:nvPr>
        </p:nvSpPr>
        <p:spPr>
          <a:ln/>
        </p:spPr>
        <p:txBody>
          <a:bodyPr/>
          <a:lstStyle>
            <a:lvl1pPr>
              <a:defRPr/>
            </a:lvl1pPr>
          </a:lstStyle>
          <a:p>
            <a:fld id="{77BC45F9-F54F-744E-8586-9617612802A1}" type="datetime1">
              <a:rPr lang="en-US" smtClean="0"/>
              <a:t>5/6/14</a:t>
            </a:fld>
            <a:endParaRPr lang="en-US"/>
          </a:p>
        </p:txBody>
      </p:sp>
    </p:spTree>
  </p:cSld>
  <p:clrMapOvr>
    <a:masterClrMapping/>
  </p:clrMapOvr>
  <p:transition xmlns:p14="http://schemas.microsoft.com/office/powerpoint/2010/mai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ftr" sz="quarter" idx="10"/>
          </p:nvPr>
        </p:nvSpPr>
        <p:spPr>
          <a:ln/>
        </p:spPr>
        <p:txBody>
          <a:bodyPr/>
          <a:lstStyle>
            <a:lvl1pPr>
              <a:defRPr/>
            </a:lvl1pPr>
          </a:lstStyle>
          <a:p>
            <a:r>
              <a:rPr lang="en-US" smtClean="0"/>
              <a:t>© 2014 Keith A. Pray</a:t>
            </a:r>
            <a:endParaRPr lang="en-US"/>
          </a:p>
        </p:txBody>
      </p:sp>
      <p:sp>
        <p:nvSpPr>
          <p:cNvPr id="6" name="Rectangle 4"/>
          <p:cNvSpPr>
            <a:spLocks noGrp="1" noChangeArrowheads="1"/>
          </p:cNvSpPr>
          <p:nvPr>
            <p:ph type="sldNum" sz="quarter" idx="11"/>
          </p:nvPr>
        </p:nvSpPr>
        <p:spPr>
          <a:ln/>
        </p:spPr>
        <p:txBody>
          <a:bodyPr/>
          <a:lstStyle>
            <a:lvl1pPr>
              <a:defRPr/>
            </a:lvl1pPr>
          </a:lstStyle>
          <a:p>
            <a:fld id="{BE7CCE60-A254-DE40-82ED-88804C0A309D}" type="slidenum">
              <a:rPr lang="en-US"/>
              <a:pPr/>
              <a:t>‹#›</a:t>
            </a:fld>
            <a:endParaRPr lang="en-US"/>
          </a:p>
        </p:txBody>
      </p:sp>
      <p:sp>
        <p:nvSpPr>
          <p:cNvPr id="7" name="Rectangle 17"/>
          <p:cNvSpPr>
            <a:spLocks noGrp="1" noChangeArrowheads="1"/>
          </p:cNvSpPr>
          <p:nvPr>
            <p:ph type="dt" sz="half" idx="12"/>
          </p:nvPr>
        </p:nvSpPr>
        <p:spPr>
          <a:ln/>
        </p:spPr>
        <p:txBody>
          <a:bodyPr/>
          <a:lstStyle>
            <a:lvl1pPr>
              <a:defRPr/>
            </a:lvl1pPr>
          </a:lstStyle>
          <a:p>
            <a:fld id="{638307A6-1DCA-F741-B35B-98CA3F224DC6}" type="datetime1">
              <a:rPr lang="en-US" smtClean="0"/>
              <a:t>5/6/14</a:t>
            </a:fld>
            <a:endParaRPr lang="en-US"/>
          </a:p>
        </p:txBody>
      </p:sp>
    </p:spTree>
  </p:cSld>
  <p:clrMapOvr>
    <a:masterClrMapping/>
  </p:clrMapOvr>
  <p:transition xmlns:p14="http://schemas.microsoft.com/office/powerpoint/2010/mai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ftr" sz="quarter" idx="10"/>
          </p:nvPr>
        </p:nvSpPr>
        <p:spPr>
          <a:ln/>
        </p:spPr>
        <p:txBody>
          <a:bodyPr/>
          <a:lstStyle>
            <a:lvl1pPr>
              <a:defRPr/>
            </a:lvl1pPr>
          </a:lstStyle>
          <a:p>
            <a:r>
              <a:rPr lang="en-US" smtClean="0"/>
              <a:t>© 2014 Keith A. Pray</a:t>
            </a:r>
            <a:endParaRPr lang="en-US"/>
          </a:p>
        </p:txBody>
      </p:sp>
      <p:sp>
        <p:nvSpPr>
          <p:cNvPr id="8" name="Rectangle 4"/>
          <p:cNvSpPr>
            <a:spLocks noGrp="1" noChangeArrowheads="1"/>
          </p:cNvSpPr>
          <p:nvPr>
            <p:ph type="sldNum" sz="quarter" idx="11"/>
          </p:nvPr>
        </p:nvSpPr>
        <p:spPr>
          <a:ln/>
        </p:spPr>
        <p:txBody>
          <a:bodyPr/>
          <a:lstStyle>
            <a:lvl1pPr>
              <a:defRPr/>
            </a:lvl1pPr>
          </a:lstStyle>
          <a:p>
            <a:fld id="{EF2C77F4-A2B3-464F-A501-83E20DFE4332}" type="slidenum">
              <a:rPr lang="en-US"/>
              <a:pPr/>
              <a:t>‹#›</a:t>
            </a:fld>
            <a:endParaRPr lang="en-US"/>
          </a:p>
        </p:txBody>
      </p:sp>
      <p:sp>
        <p:nvSpPr>
          <p:cNvPr id="9" name="Rectangle 17"/>
          <p:cNvSpPr>
            <a:spLocks noGrp="1" noChangeArrowheads="1"/>
          </p:cNvSpPr>
          <p:nvPr>
            <p:ph type="dt" sz="half" idx="12"/>
          </p:nvPr>
        </p:nvSpPr>
        <p:spPr>
          <a:ln/>
        </p:spPr>
        <p:txBody>
          <a:bodyPr/>
          <a:lstStyle>
            <a:lvl1pPr>
              <a:defRPr/>
            </a:lvl1pPr>
          </a:lstStyle>
          <a:p>
            <a:fld id="{6EBA54C6-1DD1-2249-8A93-4F4BC68AE4F5}" type="datetime1">
              <a:rPr lang="en-US" smtClean="0"/>
              <a:t>5/6/14</a:t>
            </a:fld>
            <a:endParaRPr lang="en-US"/>
          </a:p>
        </p:txBody>
      </p:sp>
    </p:spTree>
  </p:cSld>
  <p:clrMapOvr>
    <a:masterClrMapping/>
  </p:clrMapOvr>
  <p:transition xmlns:p14="http://schemas.microsoft.com/office/powerpoint/2010/mai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ftr" sz="quarter" idx="10"/>
          </p:nvPr>
        </p:nvSpPr>
        <p:spPr>
          <a:ln/>
        </p:spPr>
        <p:txBody>
          <a:bodyPr/>
          <a:lstStyle>
            <a:lvl1pPr>
              <a:defRPr/>
            </a:lvl1pPr>
          </a:lstStyle>
          <a:p>
            <a:r>
              <a:rPr lang="en-US" smtClean="0"/>
              <a:t>© 2014 Keith A. Pray</a:t>
            </a:r>
            <a:endParaRPr lang="en-US"/>
          </a:p>
        </p:txBody>
      </p:sp>
      <p:sp>
        <p:nvSpPr>
          <p:cNvPr id="4" name="Rectangle 4"/>
          <p:cNvSpPr>
            <a:spLocks noGrp="1" noChangeArrowheads="1"/>
          </p:cNvSpPr>
          <p:nvPr>
            <p:ph type="sldNum" sz="quarter" idx="11"/>
          </p:nvPr>
        </p:nvSpPr>
        <p:spPr>
          <a:ln/>
        </p:spPr>
        <p:txBody>
          <a:bodyPr/>
          <a:lstStyle>
            <a:lvl1pPr>
              <a:defRPr/>
            </a:lvl1pPr>
          </a:lstStyle>
          <a:p>
            <a:fld id="{408840A1-1795-434E-978A-EE27B64AF539}" type="slidenum">
              <a:rPr lang="en-US"/>
              <a:pPr/>
              <a:t>‹#›</a:t>
            </a:fld>
            <a:endParaRPr lang="en-US"/>
          </a:p>
        </p:txBody>
      </p:sp>
      <p:sp>
        <p:nvSpPr>
          <p:cNvPr id="5" name="Rectangle 17"/>
          <p:cNvSpPr>
            <a:spLocks noGrp="1" noChangeArrowheads="1"/>
          </p:cNvSpPr>
          <p:nvPr>
            <p:ph type="dt" sz="half" idx="12"/>
          </p:nvPr>
        </p:nvSpPr>
        <p:spPr>
          <a:ln/>
        </p:spPr>
        <p:txBody>
          <a:bodyPr/>
          <a:lstStyle>
            <a:lvl1pPr>
              <a:defRPr/>
            </a:lvl1pPr>
          </a:lstStyle>
          <a:p>
            <a:fld id="{B2BDB645-E8E1-E449-A5C0-F90EC762BD43}" type="datetime1">
              <a:rPr lang="en-US" smtClean="0"/>
              <a:t>5/6/14</a:t>
            </a:fld>
            <a:endParaRPr lang="en-US"/>
          </a:p>
        </p:txBody>
      </p:sp>
    </p:spTree>
  </p:cSld>
  <p:clrMapOvr>
    <a:masterClrMapping/>
  </p:clrMapOvr>
  <p:transition xmlns:p14="http://schemas.microsoft.com/office/powerpoint/2010/mai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ftr" sz="quarter" idx="10"/>
          </p:nvPr>
        </p:nvSpPr>
        <p:spPr>
          <a:ln/>
        </p:spPr>
        <p:txBody>
          <a:bodyPr/>
          <a:lstStyle>
            <a:lvl1pPr>
              <a:defRPr/>
            </a:lvl1pPr>
          </a:lstStyle>
          <a:p>
            <a:r>
              <a:rPr lang="en-US" smtClean="0"/>
              <a:t>© 2014 Keith A. Pray</a:t>
            </a:r>
            <a:endParaRPr lang="en-US"/>
          </a:p>
        </p:txBody>
      </p:sp>
      <p:sp>
        <p:nvSpPr>
          <p:cNvPr id="3" name="Rectangle 4"/>
          <p:cNvSpPr>
            <a:spLocks noGrp="1" noChangeArrowheads="1"/>
          </p:cNvSpPr>
          <p:nvPr>
            <p:ph type="sldNum" sz="quarter" idx="11"/>
          </p:nvPr>
        </p:nvSpPr>
        <p:spPr>
          <a:ln/>
        </p:spPr>
        <p:txBody>
          <a:bodyPr/>
          <a:lstStyle>
            <a:lvl1pPr>
              <a:defRPr/>
            </a:lvl1pPr>
          </a:lstStyle>
          <a:p>
            <a:fld id="{FAFCAC45-2DBC-494C-897E-06B87F7E632A}" type="slidenum">
              <a:rPr lang="en-US"/>
              <a:pPr/>
              <a:t>‹#›</a:t>
            </a:fld>
            <a:endParaRPr lang="en-US"/>
          </a:p>
        </p:txBody>
      </p:sp>
      <p:sp>
        <p:nvSpPr>
          <p:cNvPr id="4" name="Rectangle 17"/>
          <p:cNvSpPr>
            <a:spLocks noGrp="1" noChangeArrowheads="1"/>
          </p:cNvSpPr>
          <p:nvPr>
            <p:ph type="dt" sz="half" idx="12"/>
          </p:nvPr>
        </p:nvSpPr>
        <p:spPr>
          <a:ln/>
        </p:spPr>
        <p:txBody>
          <a:bodyPr/>
          <a:lstStyle>
            <a:lvl1pPr>
              <a:defRPr/>
            </a:lvl1pPr>
          </a:lstStyle>
          <a:p>
            <a:fld id="{6E545F4C-0420-AB4D-BEB9-E7CE626CC5F0}" type="datetime1">
              <a:rPr lang="en-US" smtClean="0"/>
              <a:t>5/6/14</a:t>
            </a:fld>
            <a:endParaRPr lang="en-US"/>
          </a:p>
        </p:txBody>
      </p:sp>
    </p:spTree>
  </p:cSld>
  <p:clrMapOvr>
    <a:masterClrMapping/>
  </p:clrMapOvr>
  <p:transition xmlns:p14="http://schemas.microsoft.com/office/powerpoint/2010/mai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r>
              <a:rPr lang="en-US" smtClean="0"/>
              <a:t>© 2014 Keith A. Pray</a:t>
            </a:r>
            <a:endParaRPr lang="en-US"/>
          </a:p>
        </p:txBody>
      </p:sp>
      <p:sp>
        <p:nvSpPr>
          <p:cNvPr id="6" name="Rectangle 4"/>
          <p:cNvSpPr>
            <a:spLocks noGrp="1" noChangeArrowheads="1"/>
          </p:cNvSpPr>
          <p:nvPr>
            <p:ph type="sldNum" sz="quarter" idx="11"/>
          </p:nvPr>
        </p:nvSpPr>
        <p:spPr>
          <a:ln/>
        </p:spPr>
        <p:txBody>
          <a:bodyPr/>
          <a:lstStyle>
            <a:lvl1pPr>
              <a:defRPr/>
            </a:lvl1pPr>
          </a:lstStyle>
          <a:p>
            <a:fld id="{36533698-6BEC-DC43-A9DB-E7B9E8314316}" type="slidenum">
              <a:rPr lang="en-US"/>
              <a:pPr/>
              <a:t>‹#›</a:t>
            </a:fld>
            <a:endParaRPr lang="en-US"/>
          </a:p>
        </p:txBody>
      </p:sp>
      <p:sp>
        <p:nvSpPr>
          <p:cNvPr id="7" name="Rectangle 17"/>
          <p:cNvSpPr>
            <a:spLocks noGrp="1" noChangeArrowheads="1"/>
          </p:cNvSpPr>
          <p:nvPr>
            <p:ph type="dt" sz="half" idx="12"/>
          </p:nvPr>
        </p:nvSpPr>
        <p:spPr>
          <a:ln/>
        </p:spPr>
        <p:txBody>
          <a:bodyPr/>
          <a:lstStyle>
            <a:lvl1pPr>
              <a:defRPr/>
            </a:lvl1pPr>
          </a:lstStyle>
          <a:p>
            <a:fld id="{22C87FCD-BF2E-3C4F-8C44-0DE14827E761}" type="datetime1">
              <a:rPr lang="en-US" smtClean="0"/>
              <a:t>5/6/14</a:t>
            </a:fld>
            <a:endParaRPr lang="en-US"/>
          </a:p>
        </p:txBody>
      </p:sp>
    </p:spTree>
  </p:cSld>
  <p:clrMapOvr>
    <a:masterClrMapping/>
  </p:clrMapOvr>
  <p:transition xmlns:p14="http://schemas.microsoft.com/office/powerpoint/2010/mai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r>
              <a:rPr lang="en-US" smtClean="0"/>
              <a:t>© 2014 Keith A. Pray</a:t>
            </a:r>
            <a:endParaRPr lang="en-US"/>
          </a:p>
        </p:txBody>
      </p:sp>
      <p:sp>
        <p:nvSpPr>
          <p:cNvPr id="6" name="Rectangle 4"/>
          <p:cNvSpPr>
            <a:spLocks noGrp="1" noChangeArrowheads="1"/>
          </p:cNvSpPr>
          <p:nvPr>
            <p:ph type="sldNum" sz="quarter" idx="11"/>
          </p:nvPr>
        </p:nvSpPr>
        <p:spPr>
          <a:ln/>
        </p:spPr>
        <p:txBody>
          <a:bodyPr/>
          <a:lstStyle>
            <a:lvl1pPr>
              <a:defRPr/>
            </a:lvl1pPr>
          </a:lstStyle>
          <a:p>
            <a:fld id="{870DF114-4709-BD44-A7BE-E3CE01464B4B}" type="slidenum">
              <a:rPr lang="en-US"/>
              <a:pPr/>
              <a:t>‹#›</a:t>
            </a:fld>
            <a:endParaRPr lang="en-US"/>
          </a:p>
        </p:txBody>
      </p:sp>
      <p:sp>
        <p:nvSpPr>
          <p:cNvPr id="7" name="Rectangle 17"/>
          <p:cNvSpPr>
            <a:spLocks noGrp="1" noChangeArrowheads="1"/>
          </p:cNvSpPr>
          <p:nvPr>
            <p:ph type="dt" sz="half" idx="12"/>
          </p:nvPr>
        </p:nvSpPr>
        <p:spPr>
          <a:ln/>
        </p:spPr>
        <p:txBody>
          <a:bodyPr/>
          <a:lstStyle>
            <a:lvl1pPr>
              <a:defRPr/>
            </a:lvl1pPr>
          </a:lstStyle>
          <a:p>
            <a:fld id="{CE78DC3B-7B43-B441-B4BE-CD32340D8843}" type="datetime1">
              <a:rPr lang="en-US" smtClean="0"/>
              <a:t>5/6/14</a:t>
            </a:fld>
            <a:endParaRPr lang="en-US"/>
          </a:p>
        </p:txBody>
      </p:sp>
    </p:spTree>
  </p:cSld>
  <p:clrMapOvr>
    <a:masterClrMapping/>
  </p:clrMapOvr>
  <p:transition xmlns:p14="http://schemas.microsoft.com/office/powerpoint/2010/main" spd="slow">
    <p:push/>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5"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Arial" pitchFamily="-109" charset="0"/>
              </a:defRPr>
            </a:lvl1pPr>
          </a:lstStyle>
          <a:p>
            <a:r>
              <a:rPr lang="en-US" smtClean="0"/>
              <a:t>© 2014 Keith A. Pray</a:t>
            </a:r>
            <a:endParaRPr lang="en-US"/>
          </a:p>
        </p:txBody>
      </p:sp>
      <p:sp>
        <p:nvSpPr>
          <p:cNvPr id="38916" name="Rectangle 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Black" pitchFamily="-109" charset="0"/>
              </a:defRPr>
            </a:lvl1pPr>
          </a:lstStyle>
          <a:p>
            <a:fld id="{A4F3A95F-CFB1-A04C-A991-2D09035A6A5A}" type="slidenum">
              <a:rPr lang="en-US"/>
              <a:pPr/>
              <a:t>‹#›</a:t>
            </a:fld>
            <a:endParaRPr lang="en-US"/>
          </a:p>
        </p:txBody>
      </p:sp>
      <p:grpSp>
        <p:nvGrpSpPr>
          <p:cNvPr id="1028" name="Group 18"/>
          <p:cNvGrpSpPr>
            <a:grpSpLocks/>
          </p:cNvGrpSpPr>
          <p:nvPr/>
        </p:nvGrpSpPr>
        <p:grpSpPr bwMode="auto">
          <a:xfrm>
            <a:off x="0" y="0"/>
            <a:ext cx="9144000" cy="546100"/>
            <a:chOff x="0" y="0"/>
            <a:chExt cx="5760" cy="344"/>
          </a:xfrm>
        </p:grpSpPr>
        <p:sp>
          <p:nvSpPr>
            <p:cNvPr id="38917" name="Rectangle 5"/>
            <p:cNvSpPr>
              <a:spLocks noChangeArrowheads="1"/>
            </p:cNvSpPr>
            <p:nvPr/>
          </p:nvSpPr>
          <p:spPr bwMode="auto">
            <a:xfrm>
              <a:off x="0" y="0"/>
              <a:ext cx="180" cy="336"/>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prstTxWarp prst="textNoShape">
                <a:avLst/>
              </a:prstTxWarp>
            </a:bodyPr>
            <a:lstStyle/>
            <a:p>
              <a:endParaRPr lang="en-US">
                <a:solidFill>
                  <a:schemeClr val="tx1"/>
                </a:solidFill>
              </a:endParaRPr>
            </a:p>
          </p:txBody>
        </p:sp>
        <p:sp>
          <p:nvSpPr>
            <p:cNvPr id="38918" name="Rectangle 6"/>
            <p:cNvSpPr>
              <a:spLocks noChangeArrowheads="1"/>
            </p:cNvSpPr>
            <p:nvPr/>
          </p:nvSpPr>
          <p:spPr bwMode="auto">
            <a:xfrm>
              <a:off x="260" y="85"/>
              <a:ext cx="5500" cy="173"/>
            </a:xfrm>
            <a:prstGeom prst="rect">
              <a:avLst/>
            </a:prstGeom>
            <a:gradFill rotWithShape="0">
              <a:gsLst>
                <a:gs pos="0">
                  <a:schemeClr val="accent1"/>
                </a:gs>
                <a:gs pos="100000">
                  <a:schemeClr val="bg1"/>
                </a:gs>
              </a:gsLst>
              <a:lin ang="0" scaled="1"/>
            </a:gradFill>
            <a:ln w="9525">
              <a:noFill/>
              <a:miter lim="800000"/>
              <a:headEnd/>
              <a:tailEnd/>
            </a:ln>
          </p:spPr>
          <p:txBody>
            <a:bodyPr>
              <a:prstTxWarp prst="textNoShape">
                <a:avLst/>
              </a:prstTxWarp>
            </a:bodyPr>
            <a:lstStyle/>
            <a:p>
              <a:pPr algn="l"/>
              <a:endParaRPr lang="en-US">
                <a:solidFill>
                  <a:schemeClr val="tx1"/>
                </a:solidFill>
              </a:endParaRPr>
            </a:p>
          </p:txBody>
        </p:sp>
        <p:sp>
          <p:nvSpPr>
            <p:cNvPr id="38919" name="Rectangle 7"/>
            <p:cNvSpPr>
              <a:spLocks noChangeArrowheads="1"/>
            </p:cNvSpPr>
            <p:nvPr/>
          </p:nvSpPr>
          <p:spPr bwMode="auto">
            <a:xfrm>
              <a:off x="258" y="85"/>
              <a:ext cx="87" cy="89"/>
            </a:xfrm>
            <a:prstGeom prst="rect">
              <a:avLst/>
            </a:prstGeom>
            <a:solidFill>
              <a:schemeClr val="hlink"/>
            </a:solidFill>
            <a:ln w="9525">
              <a:noFill/>
              <a:miter lim="800000"/>
              <a:headEnd/>
              <a:tailEnd/>
            </a:ln>
          </p:spPr>
          <p:txBody>
            <a:bodyPr>
              <a:prstTxWarp prst="textNoShape">
                <a:avLst/>
              </a:prstTxWarp>
            </a:bodyPr>
            <a:lstStyle/>
            <a:p>
              <a:pPr algn="l"/>
              <a:endParaRPr lang="en-US" sz="1800">
                <a:solidFill>
                  <a:schemeClr val="hlink"/>
                </a:solidFill>
                <a:latin typeface="Arial" pitchFamily="-109" charset="0"/>
              </a:endParaRPr>
            </a:p>
          </p:txBody>
        </p:sp>
        <p:sp>
          <p:nvSpPr>
            <p:cNvPr id="38920" name="Rectangle 8"/>
            <p:cNvSpPr>
              <a:spLocks noChangeArrowheads="1"/>
            </p:cNvSpPr>
            <p:nvPr/>
          </p:nvSpPr>
          <p:spPr bwMode="auto">
            <a:xfrm>
              <a:off x="345" y="0"/>
              <a:ext cx="88" cy="87"/>
            </a:xfrm>
            <a:prstGeom prst="rect">
              <a:avLst/>
            </a:prstGeom>
            <a:solidFill>
              <a:schemeClr val="hlink"/>
            </a:solidFill>
            <a:ln w="9525">
              <a:noFill/>
              <a:miter lim="800000"/>
              <a:headEnd/>
              <a:tailEnd/>
            </a:ln>
          </p:spPr>
          <p:txBody>
            <a:bodyPr>
              <a:prstTxWarp prst="textNoShape">
                <a:avLst/>
              </a:prstTxWarp>
            </a:bodyPr>
            <a:lstStyle/>
            <a:p>
              <a:pPr algn="l"/>
              <a:endParaRPr lang="en-US" sz="1800">
                <a:solidFill>
                  <a:schemeClr val="hlink"/>
                </a:solidFill>
                <a:latin typeface="Arial" pitchFamily="-109" charset="0"/>
              </a:endParaRPr>
            </a:p>
          </p:txBody>
        </p:sp>
        <p:sp>
          <p:nvSpPr>
            <p:cNvPr id="3892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prstTxWarp prst="textNoShape">
                <a:avLst/>
              </a:prstTxWarp>
            </a:bodyPr>
            <a:lstStyle/>
            <a:p>
              <a:pPr algn="l"/>
              <a:endParaRPr lang="en-US" sz="1800">
                <a:solidFill>
                  <a:schemeClr val="accent2"/>
                </a:solidFill>
                <a:latin typeface="Arial" pitchFamily="-109" charset="0"/>
              </a:endParaRPr>
            </a:p>
          </p:txBody>
        </p:sp>
        <p:sp>
          <p:nvSpPr>
            <p:cNvPr id="38922" name="Rectangle 10"/>
            <p:cNvSpPr>
              <a:spLocks noChangeArrowheads="1"/>
            </p:cNvSpPr>
            <p:nvPr/>
          </p:nvSpPr>
          <p:spPr bwMode="auto">
            <a:xfrm>
              <a:off x="173" y="173"/>
              <a:ext cx="86" cy="87"/>
            </a:xfrm>
            <a:prstGeom prst="rect">
              <a:avLst/>
            </a:prstGeom>
            <a:solidFill>
              <a:schemeClr val="hlink"/>
            </a:solidFill>
            <a:ln w="9525">
              <a:noFill/>
              <a:miter lim="800000"/>
              <a:headEnd/>
              <a:tailEnd/>
            </a:ln>
          </p:spPr>
          <p:txBody>
            <a:bodyPr>
              <a:prstTxWarp prst="textNoShape">
                <a:avLst/>
              </a:prstTxWarp>
            </a:bodyPr>
            <a:lstStyle/>
            <a:p>
              <a:pPr algn="l"/>
              <a:endParaRPr lang="en-US" sz="1800">
                <a:solidFill>
                  <a:schemeClr val="hlink"/>
                </a:solidFill>
                <a:latin typeface="Arial" pitchFamily="-109" charset="0"/>
              </a:endParaRPr>
            </a:p>
          </p:txBody>
        </p:sp>
        <p:sp>
          <p:nvSpPr>
            <p:cNvPr id="38923" name="Rectangle 11"/>
            <p:cNvSpPr>
              <a:spLocks noChangeArrowheads="1"/>
            </p:cNvSpPr>
            <p:nvPr/>
          </p:nvSpPr>
          <p:spPr bwMode="auto">
            <a:xfrm>
              <a:off x="83" y="86"/>
              <a:ext cx="89" cy="87"/>
            </a:xfrm>
            <a:prstGeom prst="rect">
              <a:avLst/>
            </a:prstGeom>
            <a:solidFill>
              <a:schemeClr val="accent1"/>
            </a:solidFill>
            <a:ln w="9525">
              <a:noFill/>
              <a:miter lim="800000"/>
              <a:headEnd/>
              <a:tailEnd/>
            </a:ln>
          </p:spPr>
          <p:txBody>
            <a:bodyPr>
              <a:prstTxWarp prst="textNoShape">
                <a:avLst/>
              </a:prstTxWarp>
            </a:bodyPr>
            <a:lstStyle/>
            <a:p>
              <a:pPr algn="l"/>
              <a:endParaRPr lang="en-US">
                <a:solidFill>
                  <a:schemeClr val="tx1"/>
                </a:solidFill>
              </a:endParaRPr>
            </a:p>
          </p:txBody>
        </p:sp>
        <p:sp>
          <p:nvSpPr>
            <p:cNvPr id="3892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prstTxWarp prst="textNoShape">
                <a:avLst/>
              </a:prstTxWarp>
            </a:bodyPr>
            <a:lstStyle/>
            <a:p>
              <a:pPr algn="l"/>
              <a:endParaRPr lang="en-US" sz="1800">
                <a:solidFill>
                  <a:schemeClr val="accent2"/>
                </a:solidFill>
                <a:latin typeface="Arial" pitchFamily="-109" charset="0"/>
              </a:endParaRPr>
            </a:p>
          </p:txBody>
        </p:sp>
        <p:sp>
          <p:nvSpPr>
            <p:cNvPr id="3892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prstTxWarp prst="textNoShape">
                <a:avLst/>
              </a:prstTxWarp>
            </a:bodyPr>
            <a:lstStyle/>
            <a:p>
              <a:pPr algn="l"/>
              <a:endParaRPr lang="en-US" sz="1800">
                <a:solidFill>
                  <a:schemeClr val="accent2"/>
                </a:solidFill>
                <a:latin typeface="Arial" pitchFamily="-109" charset="0"/>
              </a:endParaRPr>
            </a:p>
          </p:txBody>
        </p:sp>
      </p:grpSp>
      <p:sp>
        <p:nvSpPr>
          <p:cNvPr id="1029" name="Rectangle 14"/>
          <p:cNvSpPr>
            <a:spLocks noGrp="1" noChangeArrowheads="1"/>
          </p:cNvSpPr>
          <p:nvPr>
            <p:ph type="title"/>
          </p:nvPr>
        </p:nvSpPr>
        <p:spPr bwMode="auto">
          <a:xfrm>
            <a:off x="457200" y="7620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929" name="Rectangle 17"/>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pitchFamily="-109" charset="0"/>
              </a:defRPr>
            </a:lvl1pPr>
          </a:lstStyle>
          <a:p>
            <a:fld id="{71A500CD-60B1-9D49-B40B-2EC2EED12019}" type="datetime1">
              <a:rPr lang="en-US" smtClean="0"/>
              <a:t>5/6/14</a:t>
            </a:fld>
            <a:endParaRPr lang="en-US"/>
          </a:p>
        </p:txBody>
      </p:sp>
      <p:pic>
        <p:nvPicPr>
          <p:cNvPr id="1032" name="Picture 22"/>
          <p:cNvPicPr>
            <a:picLocks noChangeAspect="1" noChangeArrowheads="1"/>
          </p:cNvPicPr>
          <p:nvPr/>
        </p:nvPicPr>
        <p:blipFill>
          <a:blip r:embed="rId13"/>
          <a:srcRect/>
          <a:stretch>
            <a:fillRect/>
          </a:stretch>
        </p:blipFill>
        <p:spPr bwMode="auto">
          <a:xfrm>
            <a:off x="7977188" y="23813"/>
            <a:ext cx="1166812" cy="433387"/>
          </a:xfrm>
          <a:prstGeom prst="rect">
            <a:avLst/>
          </a:prstGeom>
          <a:noFill/>
          <a:ln w="9525">
            <a:noFill/>
            <a:miter lim="800000"/>
            <a:headEnd/>
            <a:tailEnd/>
          </a:ln>
        </p:spPr>
      </p:pic>
      <p:sp>
        <p:nvSpPr>
          <p:cNvPr id="38935" name="Text Box 23"/>
          <p:cNvSpPr txBox="1">
            <a:spLocks noChangeArrowheads="1"/>
          </p:cNvSpPr>
          <p:nvPr userDrawn="1"/>
        </p:nvSpPr>
        <p:spPr bwMode="auto">
          <a:xfrm>
            <a:off x="1568450" y="23813"/>
            <a:ext cx="6015038" cy="473075"/>
          </a:xfrm>
          <a:prstGeom prst="rect">
            <a:avLst/>
          </a:prstGeom>
          <a:noFill/>
          <a:ln w="9525">
            <a:noFill/>
            <a:miter lim="800000"/>
            <a:headEnd/>
            <a:tailEnd/>
          </a:ln>
          <a:effectLst/>
        </p:spPr>
        <p:txBody>
          <a:bodyPr wrap="none" anchor="ctr">
            <a:prstTxWarp prst="textNoShape">
              <a:avLst/>
            </a:prstTxWarp>
            <a:spAutoFit/>
          </a:bodyPr>
          <a:lstStyle/>
          <a:p>
            <a:r>
              <a:rPr lang="en-US" sz="2500" b="1">
                <a:solidFill>
                  <a:srgbClr val="990033"/>
                </a:solidFill>
              </a:rPr>
              <a:t>CS 3043 Social Implications Of Computing</a:t>
            </a:r>
          </a:p>
        </p:txBody>
      </p:sp>
    </p:spTree>
  </p:cSld>
  <p:clrMap bg1="lt1" tx1="dk1" bg2="lt2" tx2="dk2" accent1="accent1" accent2="accent2" accent3="accent3" accent4="accent4" accent5="accent5" accent6="accent6" hlink="hlink" folHlink="folHlink"/>
  <p:sldLayoutIdLst>
    <p:sldLayoutId id="2147483736"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ransition xmlns:p14="http://schemas.microsoft.com/office/powerpoint/2010/main" spd="slow">
    <p:push/>
  </p:transition>
  <p:hf hdr="0"/>
  <p:txStyles>
    <p:titleStyle>
      <a:lvl1pPr algn="l" rtl="0" eaLnBrk="0" fontAlgn="base" hangingPunct="0">
        <a:spcBef>
          <a:spcPct val="0"/>
        </a:spcBef>
        <a:spcAft>
          <a:spcPct val="0"/>
        </a:spcAft>
        <a:defRPr sz="3600">
          <a:solidFill>
            <a:schemeClr val="tx1"/>
          </a:solidFill>
          <a:latin typeface="+mj-lt"/>
          <a:ea typeface="ＭＳ Ｐゴシック" pitchFamily="76" charset="-128"/>
          <a:cs typeface="ＭＳ Ｐゴシック" pitchFamily="76" charset="-128"/>
        </a:defRPr>
      </a:lvl1pPr>
      <a:lvl2pPr algn="l" rtl="0" eaLnBrk="0" fontAlgn="base" hangingPunct="0">
        <a:spcBef>
          <a:spcPct val="0"/>
        </a:spcBef>
        <a:spcAft>
          <a:spcPct val="0"/>
        </a:spcAft>
        <a:defRPr sz="3600">
          <a:solidFill>
            <a:schemeClr val="tx1"/>
          </a:solidFill>
          <a:latin typeface="Arial Black" pitchFamily="76" charset="0"/>
          <a:ea typeface="ＭＳ Ｐゴシック" pitchFamily="76" charset="-128"/>
          <a:cs typeface="ＭＳ Ｐゴシック" pitchFamily="76" charset="-128"/>
        </a:defRPr>
      </a:lvl2pPr>
      <a:lvl3pPr algn="l" rtl="0" eaLnBrk="0" fontAlgn="base" hangingPunct="0">
        <a:spcBef>
          <a:spcPct val="0"/>
        </a:spcBef>
        <a:spcAft>
          <a:spcPct val="0"/>
        </a:spcAft>
        <a:defRPr sz="3600">
          <a:solidFill>
            <a:schemeClr val="tx1"/>
          </a:solidFill>
          <a:latin typeface="Arial Black" pitchFamily="76" charset="0"/>
          <a:ea typeface="ＭＳ Ｐゴシック" pitchFamily="76" charset="-128"/>
          <a:cs typeface="ＭＳ Ｐゴシック" pitchFamily="76" charset="-128"/>
        </a:defRPr>
      </a:lvl3pPr>
      <a:lvl4pPr algn="l" rtl="0" eaLnBrk="0" fontAlgn="base" hangingPunct="0">
        <a:spcBef>
          <a:spcPct val="0"/>
        </a:spcBef>
        <a:spcAft>
          <a:spcPct val="0"/>
        </a:spcAft>
        <a:defRPr sz="3600">
          <a:solidFill>
            <a:schemeClr val="tx1"/>
          </a:solidFill>
          <a:latin typeface="Arial Black" pitchFamily="76" charset="0"/>
          <a:ea typeface="ＭＳ Ｐゴシック" pitchFamily="76" charset="-128"/>
          <a:cs typeface="ＭＳ Ｐゴシック" pitchFamily="76" charset="-128"/>
        </a:defRPr>
      </a:lvl4pPr>
      <a:lvl5pPr algn="l" rtl="0" eaLnBrk="0" fontAlgn="base" hangingPunct="0">
        <a:spcBef>
          <a:spcPct val="0"/>
        </a:spcBef>
        <a:spcAft>
          <a:spcPct val="0"/>
        </a:spcAft>
        <a:defRPr sz="3600">
          <a:solidFill>
            <a:schemeClr val="tx1"/>
          </a:solidFill>
          <a:latin typeface="Arial Black" pitchFamily="76" charset="0"/>
          <a:ea typeface="ＭＳ Ｐゴシック" pitchFamily="76" charset="-128"/>
          <a:cs typeface="ＭＳ Ｐゴシック" pitchFamily="76" charset="-128"/>
        </a:defRPr>
      </a:lvl5pPr>
      <a:lvl6pPr marL="457200" algn="l" rtl="0" fontAlgn="base">
        <a:spcBef>
          <a:spcPct val="0"/>
        </a:spcBef>
        <a:spcAft>
          <a:spcPct val="0"/>
        </a:spcAft>
        <a:defRPr sz="3600">
          <a:solidFill>
            <a:schemeClr val="tx1"/>
          </a:solidFill>
          <a:latin typeface="Arial Black" pitchFamily="76" charset="0"/>
        </a:defRPr>
      </a:lvl6pPr>
      <a:lvl7pPr marL="914400" algn="l" rtl="0" fontAlgn="base">
        <a:spcBef>
          <a:spcPct val="0"/>
        </a:spcBef>
        <a:spcAft>
          <a:spcPct val="0"/>
        </a:spcAft>
        <a:defRPr sz="3600">
          <a:solidFill>
            <a:schemeClr val="tx1"/>
          </a:solidFill>
          <a:latin typeface="Arial Black" pitchFamily="76" charset="0"/>
        </a:defRPr>
      </a:lvl7pPr>
      <a:lvl8pPr marL="1371600" algn="l" rtl="0" fontAlgn="base">
        <a:spcBef>
          <a:spcPct val="0"/>
        </a:spcBef>
        <a:spcAft>
          <a:spcPct val="0"/>
        </a:spcAft>
        <a:defRPr sz="3600">
          <a:solidFill>
            <a:schemeClr val="tx1"/>
          </a:solidFill>
          <a:latin typeface="Arial Black" pitchFamily="76" charset="0"/>
        </a:defRPr>
      </a:lvl8pPr>
      <a:lvl9pPr marL="1828800" algn="l" rtl="0" fontAlgn="base">
        <a:spcBef>
          <a:spcPct val="0"/>
        </a:spcBef>
        <a:spcAft>
          <a:spcPct val="0"/>
        </a:spcAft>
        <a:defRPr sz="3600">
          <a:solidFill>
            <a:schemeClr val="tx1"/>
          </a:solidFill>
          <a:latin typeface="Arial Black" pitchFamily="76" charset="0"/>
        </a:defRPr>
      </a:lvl9pPr>
    </p:titleStyle>
    <p:bodyStyle>
      <a:lvl1pPr marL="342900" indent="-342900" algn="l" rtl="0" eaLnBrk="0" fontAlgn="base" hangingPunct="0">
        <a:spcBef>
          <a:spcPct val="20000"/>
        </a:spcBef>
        <a:spcAft>
          <a:spcPct val="0"/>
        </a:spcAft>
        <a:buClr>
          <a:schemeClr val="accent1"/>
        </a:buClr>
        <a:buSzPct val="75000"/>
        <a:buFont typeface="Wingdings" pitchFamily="-109" charset="2"/>
        <a:buChar char="n"/>
        <a:defRPr sz="3000">
          <a:solidFill>
            <a:schemeClr val="tx1"/>
          </a:solidFill>
          <a:latin typeface="+mn-lt"/>
          <a:ea typeface="ＭＳ Ｐゴシック" pitchFamily="76" charset="-128"/>
          <a:cs typeface="ＭＳ Ｐゴシック" pitchFamily="76" charset="-128"/>
        </a:defRPr>
      </a:lvl1pPr>
      <a:lvl2pPr marL="742950" indent="-285750" algn="l" rtl="0" eaLnBrk="0" fontAlgn="base" hangingPunct="0">
        <a:spcBef>
          <a:spcPct val="20000"/>
        </a:spcBef>
        <a:spcAft>
          <a:spcPct val="0"/>
        </a:spcAft>
        <a:buClr>
          <a:schemeClr val="accent2"/>
        </a:buClr>
        <a:buSzPct val="80000"/>
        <a:buFont typeface="Wingdings" pitchFamily="-109" charset="2"/>
        <a:buChar char="¨"/>
        <a:defRPr sz="2000">
          <a:solidFill>
            <a:schemeClr val="tx1"/>
          </a:solidFill>
          <a:latin typeface="+mj-lt"/>
          <a:ea typeface="ＭＳ Ｐゴシック" pitchFamily="76" charset="-128"/>
        </a:defRPr>
      </a:lvl2pPr>
      <a:lvl3pPr marL="1143000" indent="-228600" algn="l" rtl="0" eaLnBrk="0" fontAlgn="base" hangingPunct="0">
        <a:spcBef>
          <a:spcPct val="20000"/>
        </a:spcBef>
        <a:spcAft>
          <a:spcPct val="0"/>
        </a:spcAft>
        <a:buClr>
          <a:schemeClr val="accent1"/>
        </a:buClr>
        <a:buSzPct val="65000"/>
        <a:buFont typeface="Wingdings" pitchFamily="-109" charset="2"/>
        <a:buChar char="n"/>
        <a:defRPr sz="2400">
          <a:solidFill>
            <a:schemeClr val="tx1"/>
          </a:solidFill>
          <a:latin typeface="+mn-lt"/>
          <a:ea typeface="ＭＳ Ｐゴシック" pitchFamily="76" charset="-128"/>
        </a:defRPr>
      </a:lvl3pPr>
      <a:lvl4pPr marL="1600200" indent="-228600" algn="l" rtl="0" eaLnBrk="0" fontAlgn="base" hangingPunct="0">
        <a:spcBef>
          <a:spcPct val="20000"/>
        </a:spcBef>
        <a:spcAft>
          <a:spcPct val="0"/>
        </a:spcAft>
        <a:buClr>
          <a:schemeClr val="accent2"/>
        </a:buClr>
        <a:buSzPct val="70000"/>
        <a:buFont typeface="Wingdings" pitchFamily="-109" charset="2"/>
        <a:buChar char="¨"/>
        <a:defRPr>
          <a:solidFill>
            <a:schemeClr val="tx1"/>
          </a:solidFill>
          <a:latin typeface="+mj-lt"/>
          <a:ea typeface="ＭＳ Ｐゴシック" pitchFamily="76" charset="-128"/>
        </a:defRPr>
      </a:lvl4pPr>
      <a:lvl5pPr marL="2057400" indent="-228600" algn="l" rtl="0" eaLnBrk="0" fontAlgn="base" hangingPunct="0">
        <a:spcBef>
          <a:spcPct val="20000"/>
        </a:spcBef>
        <a:spcAft>
          <a:spcPct val="0"/>
        </a:spcAft>
        <a:buClr>
          <a:schemeClr val="accent1"/>
        </a:buClr>
        <a:buFont typeface="Wingdings" pitchFamily="-109" charset="2"/>
        <a:buChar char="§"/>
        <a:defRPr sz="2000">
          <a:solidFill>
            <a:schemeClr val="tx1"/>
          </a:solidFill>
          <a:latin typeface="+mn-lt"/>
          <a:ea typeface="ＭＳ Ｐゴシック" pitchFamily="76" charset="-128"/>
        </a:defRPr>
      </a:lvl5pPr>
      <a:lvl6pPr marL="2514600" indent="-228600" algn="l" rtl="0" fontAlgn="base">
        <a:spcBef>
          <a:spcPct val="20000"/>
        </a:spcBef>
        <a:spcAft>
          <a:spcPct val="0"/>
        </a:spcAft>
        <a:buClr>
          <a:schemeClr val="accent1"/>
        </a:buClr>
        <a:buFont typeface="Wingdings" pitchFamily="76" charset="2"/>
        <a:buChar char="§"/>
        <a:defRPr sz="2000">
          <a:solidFill>
            <a:schemeClr val="tx1"/>
          </a:solidFill>
          <a:latin typeface="+mn-lt"/>
          <a:ea typeface="ＭＳ Ｐゴシック" pitchFamily="76" charset="-128"/>
        </a:defRPr>
      </a:lvl6pPr>
      <a:lvl7pPr marL="2971800" indent="-228600" algn="l" rtl="0" fontAlgn="base">
        <a:spcBef>
          <a:spcPct val="20000"/>
        </a:spcBef>
        <a:spcAft>
          <a:spcPct val="0"/>
        </a:spcAft>
        <a:buClr>
          <a:schemeClr val="accent1"/>
        </a:buClr>
        <a:buFont typeface="Wingdings" pitchFamily="76" charset="2"/>
        <a:buChar char="§"/>
        <a:defRPr sz="2000">
          <a:solidFill>
            <a:schemeClr val="tx1"/>
          </a:solidFill>
          <a:latin typeface="+mn-lt"/>
          <a:ea typeface="ＭＳ Ｐゴシック" pitchFamily="76" charset="-128"/>
        </a:defRPr>
      </a:lvl7pPr>
      <a:lvl8pPr marL="3429000" indent="-228600" algn="l" rtl="0" fontAlgn="base">
        <a:spcBef>
          <a:spcPct val="20000"/>
        </a:spcBef>
        <a:spcAft>
          <a:spcPct val="0"/>
        </a:spcAft>
        <a:buClr>
          <a:schemeClr val="accent1"/>
        </a:buClr>
        <a:buFont typeface="Wingdings" pitchFamily="76" charset="2"/>
        <a:buChar char="§"/>
        <a:defRPr sz="2000">
          <a:solidFill>
            <a:schemeClr val="tx1"/>
          </a:solidFill>
          <a:latin typeface="+mn-lt"/>
          <a:ea typeface="ＭＳ Ｐゴシック" pitchFamily="76" charset="-128"/>
        </a:defRPr>
      </a:lvl8pPr>
      <a:lvl9pPr marL="3886200" indent="-228600" algn="l" rtl="0" fontAlgn="base">
        <a:spcBef>
          <a:spcPct val="20000"/>
        </a:spcBef>
        <a:spcAft>
          <a:spcPct val="0"/>
        </a:spcAft>
        <a:buClr>
          <a:schemeClr val="accent1"/>
        </a:buClr>
        <a:buFont typeface="Wingdings" pitchFamily="76" charset="2"/>
        <a:buChar char="§"/>
        <a:defRPr sz="2000">
          <a:solidFill>
            <a:schemeClr val="tx1"/>
          </a:solidFill>
          <a:latin typeface="+mn-lt"/>
          <a:ea typeface="ＭＳ Ｐゴシック" pitchFamily="7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www.mint.com/blog/investing/the-history-of-the-stock-market"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hyperlink" Target="http://www.frontpagemag.com/wp-content/uploads/2013/03/china-censored-21.jpg" TargetMode="External"/><Relationship Id="rId4" Type="http://schemas.openxmlformats.org/officeDocument/2006/relationships/image" Target="../media/image2.jpe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hyperlink" Target="http://titleimages.cir.ca/133/fc4a9bf34245b24823b164acc5c1.jpg" TargetMode="External"/><Relationship Id="rId6" Type="http://schemas.openxmlformats.org/officeDocument/2006/relationships/hyperlink" Target="http://images.china.cn/attachement/jpg/site1007/20130827/001ec949c22b13864e6303.jpg" TargetMode="External"/><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dt" sz="quarter" idx="10"/>
          </p:nvPr>
        </p:nvSpPr>
        <p:spPr>
          <a:noFill/>
        </p:spPr>
        <p:txBody>
          <a:bodyPr/>
          <a:lstStyle/>
          <a:p>
            <a:fld id="{44D6B3FF-A340-404C-863A-DA888A580255}" type="datetime1">
              <a:rPr lang="en-US" smtClean="0"/>
              <a:t>5/6/14</a:t>
            </a:fld>
            <a:endParaRPr lang="en-US"/>
          </a:p>
        </p:txBody>
      </p:sp>
      <p:sp>
        <p:nvSpPr>
          <p:cNvPr id="15363" name="Rectangle 4"/>
          <p:cNvSpPr>
            <a:spLocks noGrp="1" noChangeArrowheads="1"/>
          </p:cNvSpPr>
          <p:nvPr>
            <p:ph type="ftr" sz="quarter" idx="11"/>
          </p:nvPr>
        </p:nvSpPr>
        <p:spPr>
          <a:noFill/>
        </p:spPr>
        <p:txBody>
          <a:bodyPr/>
          <a:lstStyle/>
          <a:p>
            <a:r>
              <a:rPr lang="en-US" smtClean="0"/>
              <a:t>© 2014 Keith A. Pray</a:t>
            </a:r>
            <a:endParaRPr lang="en-US"/>
          </a:p>
        </p:txBody>
      </p:sp>
      <p:sp>
        <p:nvSpPr>
          <p:cNvPr id="15364" name="Slide Number Placeholder 5"/>
          <p:cNvSpPr>
            <a:spLocks noGrp="1" noChangeArrowheads="1"/>
          </p:cNvSpPr>
          <p:nvPr>
            <p:ph type="sldNum" sz="quarter" idx="12"/>
          </p:nvPr>
        </p:nvSpPr>
        <p:spPr>
          <a:noFill/>
        </p:spPr>
        <p:txBody>
          <a:bodyPr/>
          <a:lstStyle/>
          <a:p>
            <a:fld id="{9D3FC9F2-B0E3-6F41-81BB-B405C5BAB1A5}" type="slidenum">
              <a:rPr lang="en-US"/>
              <a:pPr/>
              <a:t>1</a:t>
            </a:fld>
            <a:endParaRPr lang="en-US"/>
          </a:p>
        </p:txBody>
      </p:sp>
      <p:sp>
        <p:nvSpPr>
          <p:cNvPr id="15365" name="Rectangle 2"/>
          <p:cNvSpPr>
            <a:spLocks noGrp="1" noChangeArrowheads="1"/>
          </p:cNvSpPr>
          <p:nvPr>
            <p:ph type="ctrTitle"/>
          </p:nvPr>
        </p:nvSpPr>
        <p:spPr/>
        <p:txBody>
          <a:bodyPr/>
          <a:lstStyle/>
          <a:p>
            <a:pPr eaLnBrk="1" hangingPunct="1"/>
            <a:r>
              <a:rPr lang="en-US" dirty="0" smtClean="0">
                <a:ea typeface="ＭＳ Ｐゴシック" pitchFamily="-109" charset="-128"/>
                <a:cs typeface="ＭＳ Ｐゴシック" pitchFamily="-109" charset="-128"/>
              </a:rPr>
              <a:t>Class 14</a:t>
            </a:r>
            <a:r>
              <a:rPr lang="en-US" dirty="0">
                <a:ea typeface="ＭＳ Ｐゴシック" pitchFamily="-109" charset="-128"/>
                <a:cs typeface="ＭＳ Ｐゴシック" pitchFamily="-109" charset="-128"/>
              </a:rPr>
              <a:t/>
            </a:r>
            <a:br>
              <a:rPr lang="en-US" dirty="0">
                <a:ea typeface="ＭＳ Ｐゴシック" pitchFamily="-109" charset="-128"/>
                <a:cs typeface="ＭＳ Ｐゴシック" pitchFamily="-109" charset="-128"/>
              </a:rPr>
            </a:br>
            <a:r>
              <a:rPr lang="en-US" dirty="0" smtClean="0">
                <a:ea typeface="ＭＳ Ｐゴシック" pitchFamily="-109" charset="-128"/>
                <a:cs typeface="ＭＳ Ｐゴシック" pitchFamily="-109" charset="-128"/>
              </a:rPr>
              <a:t>Last Day</a:t>
            </a:r>
            <a:endParaRPr lang="en-US" dirty="0">
              <a:ea typeface="ＭＳ Ｐゴシック" pitchFamily="-109" charset="-128"/>
              <a:cs typeface="ＭＳ Ｐゴシック" pitchFamily="-109" charset="-128"/>
            </a:endParaRPr>
          </a:p>
        </p:txBody>
      </p:sp>
      <p:sp>
        <p:nvSpPr>
          <p:cNvPr id="15366" name="Rectangle 3"/>
          <p:cNvSpPr>
            <a:spLocks noGrp="1" noChangeArrowheads="1"/>
          </p:cNvSpPr>
          <p:nvPr>
            <p:ph type="subTitle" idx="1"/>
          </p:nvPr>
        </p:nvSpPr>
        <p:spPr/>
        <p:txBody>
          <a:bodyPr/>
          <a:lstStyle/>
          <a:p>
            <a:pPr algn="r" defTabSz="242888" eaLnBrk="1" hangingPunct="1">
              <a:buFont typeface="Wingdings" pitchFamily="-109" charset="2"/>
              <a:buNone/>
            </a:pPr>
            <a:r>
              <a:rPr lang="en-US">
                <a:ea typeface="ＭＳ Ｐゴシック" pitchFamily="-109" charset="-128"/>
                <a:cs typeface="ＭＳ Ｐゴシック" pitchFamily="-109" charset="-128"/>
              </a:rPr>
              <a:t>Keith A. Pray</a:t>
            </a:r>
          </a:p>
          <a:p>
            <a:pPr algn="r" defTabSz="242888" eaLnBrk="1" hangingPunct="1">
              <a:buFont typeface="Wingdings" pitchFamily="-109" charset="2"/>
              <a:buNone/>
            </a:pPr>
            <a:r>
              <a:rPr lang="en-US">
                <a:ea typeface="ＭＳ Ｐゴシック" pitchFamily="-109" charset="-128"/>
                <a:cs typeface="ＭＳ Ｐゴシック" pitchFamily="-109" charset="-128"/>
              </a:rPr>
              <a:t>Instructor</a:t>
            </a:r>
          </a:p>
          <a:p>
            <a:pPr defTabSz="242888" eaLnBrk="1" hangingPunct="1">
              <a:buFont typeface="Wingdings" pitchFamily="-109" charset="2"/>
              <a:buNone/>
            </a:pPr>
            <a:r>
              <a:rPr lang="en-US" sz="2400">
                <a:ea typeface="ＭＳ Ｐゴシック" pitchFamily="-109" charset="-128"/>
                <a:cs typeface="ＭＳ Ｐゴシック" pitchFamily="-109" charset="-128"/>
              </a:rPr>
              <a:t>socialimps.keithpray.net</a:t>
            </a:r>
          </a:p>
          <a:p>
            <a:pPr defTabSz="242888" eaLnBrk="1" hangingPunct="1">
              <a:buFont typeface="Wingdings" pitchFamily="-109" charset="2"/>
              <a:buNone/>
            </a:pPr>
            <a:endParaRPr lang="en-US" sz="2500">
              <a:ea typeface="ＭＳ Ｐゴシック" pitchFamily="-109" charset="-128"/>
              <a:cs typeface="ＭＳ Ｐゴシック" pitchFamily="-109" charset="-128"/>
            </a:endParaRPr>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noChangeArrowheads="1"/>
          </p:cNvSpPr>
          <p:nvPr>
            <p:ph type="title"/>
          </p:nvPr>
        </p:nvSpPr>
        <p:spPr>
          <a:ln/>
        </p:spPr>
        <p:txBody>
          <a:bodyPr/>
          <a:lstStyle/>
          <a:p>
            <a:r>
              <a:rPr lang="en-US" altLang="zh-CN"/>
              <a:t>Sources</a:t>
            </a:r>
          </a:p>
        </p:txBody>
      </p:sp>
      <p:sp>
        <p:nvSpPr>
          <p:cNvPr id="6" name="Footer Placeholder 3"/>
          <p:cNvSpPr>
            <a:spLocks noGrp="1"/>
          </p:cNvSpPr>
          <p:nvPr>
            <p:ph type="ftr" sz="quarter" idx="10"/>
          </p:nvPr>
        </p:nvSpPr>
        <p:spPr/>
        <p:txBody>
          <a:bodyPr/>
          <a:lstStyle/>
          <a:p>
            <a:r>
              <a:rPr lang="en-US" altLang="en-US"/>
              <a:t>© 2014 Keith A. Pray</a:t>
            </a:r>
            <a:endParaRPr lang="en-US" sz="1800">
              <a:solidFill>
                <a:schemeClr val="tx2"/>
              </a:solidFill>
              <a:latin typeface="Times New Roman" charset="0"/>
            </a:endParaRPr>
          </a:p>
        </p:txBody>
      </p:sp>
      <p:sp>
        <p:nvSpPr>
          <p:cNvPr id="7" name="Slide Number Placeholder 4"/>
          <p:cNvSpPr>
            <a:spLocks noGrp="1"/>
          </p:cNvSpPr>
          <p:nvPr>
            <p:ph type="sldNum" sz="quarter" idx="11"/>
          </p:nvPr>
        </p:nvSpPr>
        <p:spPr/>
        <p:txBody>
          <a:bodyPr/>
          <a:lstStyle/>
          <a:p>
            <a:fld id="{EACD4B2A-11DD-A84B-9CA6-2E8C81F3EECB}" type="slidenum">
              <a:rPr lang="en-US" altLang="en-US"/>
              <a:pPr/>
              <a:t>10</a:t>
            </a:fld>
            <a:endParaRPr lang="en-US" sz="1800">
              <a:solidFill>
                <a:schemeClr val="tx2"/>
              </a:solidFill>
              <a:latin typeface="Times New Roman" charset="0"/>
            </a:endParaRPr>
          </a:p>
        </p:txBody>
      </p:sp>
      <p:sp>
        <p:nvSpPr>
          <p:cNvPr id="8" name="Date Placeholder 5"/>
          <p:cNvSpPr>
            <a:spLocks noGrp="1"/>
          </p:cNvSpPr>
          <p:nvPr>
            <p:ph type="dt" sz="half" idx="12"/>
          </p:nvPr>
        </p:nvSpPr>
        <p:spPr/>
        <p:txBody>
          <a:bodyPr/>
          <a:lstStyle/>
          <a:p>
            <a:fld id="{8E9D01B0-8A73-8340-B577-853A1062CA78}" type="datetime1">
              <a:rPr lang="en-US" altLang="en-US"/>
              <a:pPr/>
              <a:t>5/6/14</a:t>
            </a:fld>
            <a:endParaRPr lang="en-US" sz="1800">
              <a:solidFill>
                <a:schemeClr val="tx2"/>
              </a:solidFill>
              <a:latin typeface="Times New Roman" charset="0"/>
            </a:endParaRPr>
          </a:p>
        </p:txBody>
      </p:sp>
      <p:sp>
        <p:nvSpPr>
          <p:cNvPr id="13315" name="Content Placeholder 2"/>
          <p:cNvSpPr>
            <a:spLocks noGrp="1" noChangeArrowheads="1"/>
          </p:cNvSpPr>
          <p:nvPr>
            <p:ph idx="4294967295"/>
          </p:nvPr>
        </p:nvSpPr>
        <p:spPr>
          <a:xfrm>
            <a:off x="0" y="1981200"/>
            <a:ext cx="8229600" cy="3886200"/>
          </a:xfrm>
          <a:ln/>
        </p:spPr>
        <p:txBody>
          <a:bodyPr/>
          <a:lstStyle/>
          <a:p>
            <a:pPr marL="342900" indent="-342900" algn="l">
              <a:buFont typeface="Wingdings" charset="0"/>
              <a:buChar char="n"/>
            </a:pPr>
            <a:r>
              <a:rPr lang="zh-CN" altLang="en-US" sz="1200">
                <a:ea typeface="宋体" charset="0"/>
                <a:cs typeface="宋体" charset="0"/>
              </a:rPr>
              <a:t>Jonathan Kaiman, "Chinese police arrest 45 for 'spreading rumours' online after knife attack" </a:t>
            </a:r>
            <a:r>
              <a:rPr lang="en-US" altLang="en-US" sz="1200"/>
              <a:t>http://www.theguardian.com/world/2014/mar/06/chinese-police-arrest-rumours-online-knife-attack-kunming</a:t>
            </a:r>
            <a:r>
              <a:rPr lang="zh-CN" altLang="en-US" sz="1200">
                <a:ea typeface="宋体" charset="0"/>
                <a:cs typeface="宋体" charset="0"/>
              </a:rPr>
              <a:t>, (06 May, 2014)</a:t>
            </a:r>
          </a:p>
          <a:p>
            <a:pPr marL="342900" indent="-342900" algn="l">
              <a:buFont typeface="Wingdings" charset="0"/>
              <a:buChar char="n"/>
            </a:pPr>
            <a:r>
              <a:rPr lang="zh-CN" altLang="en-US" sz="1200">
                <a:ea typeface="宋体" charset="0"/>
                <a:cs typeface="宋体" charset="0"/>
              </a:rPr>
              <a:t>VOA News, "People Turn to Web to Debate Chinese Censorship", </a:t>
            </a:r>
            <a:r>
              <a:rPr lang="en-US" altLang="en-US" sz="1200"/>
              <a:t>http://www.voanews.com/content/chinese-censorship-debate-grows-online/1579645.html</a:t>
            </a:r>
            <a:r>
              <a:rPr lang="zh-CN" altLang="en-US" sz="1200">
                <a:ea typeface="宋体" charset="0"/>
                <a:cs typeface="宋体" charset="0"/>
              </a:rPr>
              <a:t>, (06 May, 2014)</a:t>
            </a:r>
          </a:p>
          <a:p>
            <a:pPr marL="342900" indent="-342900" algn="l">
              <a:buFont typeface="Wingdings" charset="0"/>
              <a:buChar char="n"/>
            </a:pPr>
            <a:r>
              <a:rPr lang="zh-CN" altLang="en-US" sz="1200">
                <a:ea typeface="宋体" charset="0"/>
                <a:cs typeface="宋体" charset="0"/>
              </a:rPr>
              <a:t>World News, "China jails blogger for 3 years for "rumor-mongering", http://cir.ca/news/china-internet-rumor-law (06 May, 2014)</a:t>
            </a:r>
          </a:p>
          <a:p>
            <a:pPr marL="342900" indent="-342900" algn="l">
              <a:buFont typeface="Wingdings" charset="0"/>
              <a:buChar char="n"/>
            </a:pPr>
            <a:r>
              <a:rPr lang="zh-CN" altLang="en-US" sz="1200">
                <a:ea typeface="宋体" charset="0"/>
                <a:cs typeface="宋体" charset="0"/>
              </a:rPr>
              <a:t>Michael Wines, "China Expands Program Requiring Real-Name Registration Online" http://www.nytimes.com/2012/01/19/world/asia/china-expands-program-requiring-real-name-registration-online.html?ref=global-home&amp;_r=1&amp; (06 May, 2014)</a:t>
            </a:r>
          </a:p>
          <a:p>
            <a:pPr marL="342900" indent="-342900" algn="l">
              <a:buFont typeface="Wingdings" charset="0"/>
              <a:buChar char="n"/>
            </a:pPr>
            <a:r>
              <a:rPr lang="zh-CN" altLang="en-US" sz="1200">
                <a:ea typeface="宋体" charset="0"/>
                <a:cs typeface="宋体" charset="0"/>
              </a:rPr>
              <a:t>Adam Taylor, "China's War On Online Gossip Is Starting To Get Scary", http://www.businessinsider.com/china-is-waging-a-war-on-online-rumors-2013-8#!JwFL2 (06 May, 2014)</a:t>
            </a:r>
          </a:p>
          <a:p>
            <a:pPr marL="342900" indent="-342900" algn="l">
              <a:buFont typeface="Wingdings" charset="0"/>
              <a:buChar char="n"/>
            </a:pPr>
            <a:r>
              <a:rPr lang="zh-CN" altLang="en-US" sz="1200">
                <a:ea typeface="宋体" charset="0"/>
                <a:cs typeface="宋体" charset="0"/>
              </a:rPr>
              <a:t>Tania Branigan, "China train station knife attack: police hunt suspects", http://www.theguardian.com/world/2014/mar/02/china-train-station-knife-attack-police-suspects (06 May, 2014)</a:t>
            </a:r>
          </a:p>
          <a:p>
            <a:pPr marL="342900" indent="-342900" algn="l">
              <a:buFont typeface="Wingdings" charset="0"/>
              <a:buChar char="n"/>
            </a:pPr>
            <a:endParaRPr lang="zh-CN" altLang="en-US" sz="1200">
              <a:ea typeface="宋体" charset="0"/>
              <a:cs typeface="宋体" charset="0"/>
            </a:endParaRPr>
          </a:p>
          <a:p>
            <a:pPr marL="342900" indent="-342900" algn="l">
              <a:buFont typeface="Wingdings" charset="0"/>
              <a:buChar char="n"/>
            </a:pPr>
            <a:endParaRPr lang="zh-CN" altLang="en-US" sz="1200">
              <a:ea typeface="宋体" charset="0"/>
              <a:cs typeface="宋体" charset="0"/>
            </a:endParaRPr>
          </a:p>
        </p:txBody>
      </p:sp>
      <p:sp>
        <p:nvSpPr>
          <p:cNvPr id="13316" name="Slide Number Placeholder 7"/>
          <p:cNvSpPr>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72E6149-12E3-E843-8F90-C1EA1A21EAF8}" type="slidenum">
              <a:rPr lang="en-US">
                <a:ea typeface="ＭＳ Ｐゴシック" charset="0"/>
              </a:rPr>
              <a:pPr/>
              <a:t>10</a:t>
            </a:fld>
            <a:endParaRPr lang="en-US">
              <a:ea typeface="ＭＳ Ｐゴシック" charset="0"/>
            </a:endParaRPr>
          </a:p>
        </p:txBody>
      </p:sp>
      <p:sp>
        <p:nvSpPr>
          <p:cNvPr id="13317" name="TextBox 8"/>
          <p:cNvSpPr>
            <a:spLocks noChangeArrowheads="1"/>
          </p:cNvSpPr>
          <p:nvPr/>
        </p:nvSpPr>
        <p:spPr bwMode="auto">
          <a:xfrm>
            <a:off x="6846888" y="571500"/>
            <a:ext cx="21796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a:solidFill>
                  <a:schemeClr val="tx1"/>
                </a:solidFill>
                <a:latin typeface="Arial Black" charset="0"/>
                <a:sym typeface="Arial Black" charset="0"/>
              </a:rPr>
              <a:t>Xia Li</a:t>
            </a:r>
          </a:p>
        </p:txBody>
      </p:sp>
    </p:spTree>
    <p:extLst>
      <p:ext uri="{BB962C8B-B14F-4D97-AF65-F5344CB8AC3E}">
        <p14:creationId xmlns:p14="http://schemas.microsoft.com/office/powerpoint/2010/main" val="753865883"/>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Automated Trading Systems</a:t>
            </a:r>
            <a:endParaRPr lang="en-US" dirty="0"/>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30398" y="2331720"/>
            <a:ext cx="4504865" cy="2895600"/>
          </a:xfrm>
        </p:spPr>
      </p:pic>
      <p:sp>
        <p:nvSpPr>
          <p:cNvPr id="4" name="Footer Placeholder 3"/>
          <p:cNvSpPr>
            <a:spLocks noGrp="1"/>
          </p:cNvSpPr>
          <p:nvPr>
            <p:ph type="ftr" sz="quarter" idx="10"/>
          </p:nvPr>
        </p:nvSpPr>
        <p:spPr/>
        <p:txBody>
          <a:bodyPr/>
          <a:lstStyle/>
          <a:p>
            <a:r>
              <a:rPr lang="en-US" dirty="0" smtClean="0"/>
              <a:t>© 2014 Keith A. Pray</a:t>
            </a:r>
            <a:endParaRPr lang="en-US" dirty="0"/>
          </a:p>
        </p:txBody>
      </p:sp>
      <p:sp>
        <p:nvSpPr>
          <p:cNvPr id="5" name="TextBox 4"/>
          <p:cNvSpPr txBox="1"/>
          <p:nvPr/>
        </p:nvSpPr>
        <p:spPr>
          <a:xfrm>
            <a:off x="627973" y="5867400"/>
            <a:ext cx="7342909" cy="523220"/>
          </a:xfrm>
          <a:prstGeom prst="rect">
            <a:avLst/>
          </a:prstGeom>
          <a:noFill/>
        </p:spPr>
        <p:txBody>
          <a:bodyPr wrap="square" rtlCol="0">
            <a:spAutoFit/>
          </a:bodyPr>
          <a:lstStyle/>
          <a:p>
            <a:pPr algn="l"/>
            <a:r>
              <a:rPr lang="en-US" sz="1200" dirty="0" smtClean="0">
                <a:solidFill>
                  <a:schemeClr val="tx1"/>
                </a:solidFill>
              </a:rPr>
              <a:t>&lt;Place citation here or at the end of slides.&gt;</a:t>
            </a:r>
            <a:endParaRPr lang="en-US" sz="1200" dirty="0">
              <a:solidFill>
                <a:schemeClr val="tx1"/>
              </a:solidFill>
            </a:endParaRPr>
          </a:p>
          <a:p>
            <a:pPr algn="l"/>
            <a:endParaRPr lang="en-US" sz="1600"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Youwei Hu</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09299BD2-20D5-454E-A9B2-7830D0DC7001}" type="datetime1">
              <a:rPr lang="en-US" smtClean="0"/>
              <a:t>5/6/14</a:t>
            </a:fld>
            <a:endParaRPr lang="en-US"/>
          </a:p>
        </p:txBody>
      </p:sp>
      <p:sp>
        <p:nvSpPr>
          <p:cNvPr id="8" name="Slide Number Placeholder 7"/>
          <p:cNvSpPr>
            <a:spLocks noGrp="1"/>
          </p:cNvSpPr>
          <p:nvPr>
            <p:ph type="sldNum" sz="quarter" idx="11"/>
          </p:nvPr>
        </p:nvSpPr>
        <p:spPr/>
        <p:txBody>
          <a:bodyPr/>
          <a:lstStyle/>
          <a:p>
            <a:fld id="{599FE963-493D-6C4E-B686-D39790523B81}" type="slidenum">
              <a:rPr lang="en-US" smtClean="0"/>
              <a:pPr/>
              <a:t>11</a:t>
            </a:fld>
            <a:endParaRPr lang="en-US" dirty="0"/>
          </a:p>
        </p:txBody>
      </p:sp>
      <p:sp>
        <p:nvSpPr>
          <p:cNvPr id="12" name="TextBox 11"/>
          <p:cNvSpPr txBox="1"/>
          <p:nvPr/>
        </p:nvSpPr>
        <p:spPr>
          <a:xfrm>
            <a:off x="0" y="2393483"/>
            <a:ext cx="4419600" cy="954107"/>
          </a:xfrm>
          <a:prstGeom prst="rect">
            <a:avLst/>
          </a:prstGeom>
          <a:noFill/>
        </p:spPr>
        <p:txBody>
          <a:bodyPr wrap="square" rtlCol="0">
            <a:spAutoFit/>
          </a:bodyPr>
          <a:lstStyle/>
          <a:p>
            <a:pPr marL="457200" indent="-457200">
              <a:buFont typeface="Arial" panose="020B0604020202020204" pitchFamily="34" charset="0"/>
              <a:buChar char="•"/>
            </a:pPr>
            <a:r>
              <a:rPr lang="en-US" sz="2800" b="1" dirty="0" smtClean="0">
                <a:solidFill>
                  <a:schemeClr val="tx1"/>
                </a:solidFill>
              </a:rPr>
              <a:t>Traditional ways of trading</a:t>
            </a:r>
          </a:p>
        </p:txBody>
      </p:sp>
      <p:sp>
        <p:nvSpPr>
          <p:cNvPr id="13" name="TextBox 12"/>
          <p:cNvSpPr txBox="1"/>
          <p:nvPr/>
        </p:nvSpPr>
        <p:spPr>
          <a:xfrm>
            <a:off x="201559" y="3545792"/>
            <a:ext cx="4114801" cy="954107"/>
          </a:xfrm>
          <a:prstGeom prst="rect">
            <a:avLst/>
          </a:prstGeom>
          <a:noFill/>
        </p:spPr>
        <p:txBody>
          <a:bodyPr wrap="square" rtlCol="0">
            <a:spAutoFit/>
          </a:bodyPr>
          <a:lstStyle/>
          <a:p>
            <a:pPr marL="457200" indent="-457200">
              <a:buFont typeface="Arial" panose="020B0604020202020204" pitchFamily="34" charset="0"/>
              <a:buChar char="•"/>
            </a:pPr>
            <a:r>
              <a:rPr lang="en-US" sz="2800" b="1" dirty="0" smtClean="0">
                <a:solidFill>
                  <a:schemeClr val="tx1"/>
                </a:solidFill>
              </a:rPr>
              <a:t>Popular way to trade nowadays </a:t>
            </a:r>
            <a:endParaRPr lang="en-US" sz="2800" b="1" dirty="0">
              <a:solidFill>
                <a:schemeClr val="tx1"/>
              </a:solidFill>
            </a:endParaRPr>
          </a:p>
        </p:txBody>
      </p:sp>
      <p:sp>
        <p:nvSpPr>
          <p:cNvPr id="14" name="TextBox 13"/>
          <p:cNvSpPr txBox="1"/>
          <p:nvPr/>
        </p:nvSpPr>
        <p:spPr>
          <a:xfrm>
            <a:off x="280602" y="4651038"/>
            <a:ext cx="4291398" cy="954107"/>
          </a:xfrm>
          <a:prstGeom prst="rect">
            <a:avLst/>
          </a:prstGeom>
          <a:noFill/>
        </p:spPr>
        <p:txBody>
          <a:bodyPr wrap="square" rtlCol="0">
            <a:spAutoFit/>
          </a:bodyPr>
          <a:lstStyle/>
          <a:p>
            <a:pPr marL="457200" indent="-457200">
              <a:buFont typeface="Arial" panose="020B0604020202020204" pitchFamily="34" charset="0"/>
              <a:buChar char="•"/>
            </a:pPr>
            <a:r>
              <a:rPr lang="en-US" sz="2800" b="1" dirty="0" smtClean="0">
                <a:solidFill>
                  <a:schemeClr val="tx1"/>
                </a:solidFill>
              </a:rPr>
              <a:t>Future trend of Trading Systems</a:t>
            </a:r>
            <a:endParaRPr lang="en-US" sz="2800" b="1" dirty="0">
              <a:solidFill>
                <a:schemeClr val="tx1"/>
              </a:solidFill>
            </a:endParaRPr>
          </a:p>
        </p:txBody>
      </p:sp>
    </p:spTree>
    <p:extLst>
      <p:ext uri="{BB962C8B-B14F-4D97-AF65-F5344CB8AC3E}">
        <p14:creationId xmlns:p14="http://schemas.microsoft.com/office/powerpoint/2010/main" val="1915226417"/>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Automated Trading Systems?</a:t>
            </a:r>
            <a:endParaRPr lang="en-US" dirty="0"/>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04732" y="1549308"/>
            <a:ext cx="4267200" cy="5025589"/>
          </a:xfrm>
        </p:spPr>
      </p:pic>
      <p:sp>
        <p:nvSpPr>
          <p:cNvPr id="4" name="Footer Placeholder 3"/>
          <p:cNvSpPr>
            <a:spLocks noGrp="1"/>
          </p:cNvSpPr>
          <p:nvPr>
            <p:ph type="ftr" sz="quarter" idx="10"/>
          </p:nvPr>
        </p:nvSpPr>
        <p:spPr/>
        <p:txBody>
          <a:bodyPr/>
          <a:lstStyle/>
          <a:p>
            <a:r>
              <a:rPr lang="en-US" smtClean="0"/>
              <a:t>© 2014 Keith A. Pray</a:t>
            </a:r>
            <a:endParaRPr lang="en-US"/>
          </a:p>
        </p:txBody>
      </p:sp>
      <p:sp>
        <p:nvSpPr>
          <p:cNvPr id="5" name="Slide Number Placeholder 4"/>
          <p:cNvSpPr>
            <a:spLocks noGrp="1"/>
          </p:cNvSpPr>
          <p:nvPr>
            <p:ph type="sldNum" sz="quarter" idx="11"/>
          </p:nvPr>
        </p:nvSpPr>
        <p:spPr/>
        <p:txBody>
          <a:bodyPr/>
          <a:lstStyle/>
          <a:p>
            <a:fld id="{599FE963-493D-6C4E-B686-D39790523B81}" type="slidenum">
              <a:rPr lang="en-US" smtClean="0"/>
              <a:pPr/>
              <a:t>12</a:t>
            </a:fld>
            <a:endParaRPr lang="en-US"/>
          </a:p>
        </p:txBody>
      </p:sp>
      <p:sp>
        <p:nvSpPr>
          <p:cNvPr id="6" name="Date Placeholder 5"/>
          <p:cNvSpPr>
            <a:spLocks noGrp="1"/>
          </p:cNvSpPr>
          <p:nvPr>
            <p:ph type="dt" sz="half" idx="12"/>
          </p:nvPr>
        </p:nvSpPr>
        <p:spPr/>
        <p:txBody>
          <a:bodyPr/>
          <a:lstStyle/>
          <a:p>
            <a:fld id="{15A9333B-5ACD-2F45-82B6-D1464D9B7C8B}" type="datetime1">
              <a:rPr lang="en-US" smtClean="0"/>
              <a:t>5/6/14</a:t>
            </a:fld>
            <a:endParaRPr lang="en-US"/>
          </a:p>
        </p:txBody>
      </p:sp>
      <p:sp>
        <p:nvSpPr>
          <p:cNvPr id="7" name="TextBox 6"/>
          <p:cNvSpPr txBox="1"/>
          <p:nvPr/>
        </p:nvSpPr>
        <p:spPr>
          <a:xfrm>
            <a:off x="7391400" y="762000"/>
            <a:ext cx="1447800" cy="307777"/>
          </a:xfrm>
          <a:prstGeom prst="rect">
            <a:avLst/>
          </a:prstGeom>
          <a:noFill/>
        </p:spPr>
        <p:txBody>
          <a:bodyPr wrap="square" rtlCol="0">
            <a:spAutoFit/>
          </a:bodyPr>
          <a:lstStyle/>
          <a:p>
            <a:pPr lvl="0"/>
            <a:r>
              <a:rPr lang="en-US" sz="1400" dirty="0">
                <a:solidFill>
                  <a:srgbClr val="000000"/>
                </a:solidFill>
                <a:latin typeface="Arial Black"/>
              </a:rPr>
              <a:t>Youwei Hu</a:t>
            </a:r>
          </a:p>
        </p:txBody>
      </p:sp>
      <p:sp>
        <p:nvSpPr>
          <p:cNvPr id="10" name="TextBox 9"/>
          <p:cNvSpPr txBox="1"/>
          <p:nvPr/>
        </p:nvSpPr>
        <p:spPr>
          <a:xfrm>
            <a:off x="190500" y="2261978"/>
            <a:ext cx="4412166" cy="954107"/>
          </a:xfrm>
          <a:prstGeom prst="rect">
            <a:avLst/>
          </a:prstGeom>
          <a:noFill/>
        </p:spPr>
        <p:txBody>
          <a:bodyPr wrap="square" rtlCol="0">
            <a:spAutoFit/>
          </a:bodyPr>
          <a:lstStyle/>
          <a:p>
            <a:pPr marL="457200" indent="-457200" algn="l">
              <a:buFont typeface="Arial" panose="020B0604020202020204" pitchFamily="34" charset="0"/>
              <a:buChar char="•"/>
            </a:pPr>
            <a:r>
              <a:rPr lang="en-US" sz="2800" b="1" dirty="0">
                <a:solidFill>
                  <a:schemeClr val="tx1"/>
                </a:solidFill>
              </a:rPr>
              <a:t>A</a:t>
            </a:r>
            <a:r>
              <a:rPr lang="en-US" sz="2800" b="1" dirty="0" smtClean="0">
                <a:solidFill>
                  <a:schemeClr val="tx1"/>
                </a:solidFill>
              </a:rPr>
              <a:t>utomatically </a:t>
            </a:r>
            <a:r>
              <a:rPr lang="en-US" sz="2800" b="1" dirty="0">
                <a:solidFill>
                  <a:schemeClr val="tx1"/>
                </a:solidFill>
              </a:rPr>
              <a:t>submits trades to an exchange</a:t>
            </a:r>
          </a:p>
        </p:txBody>
      </p:sp>
      <p:sp>
        <p:nvSpPr>
          <p:cNvPr id="3" name="TextBox 2"/>
          <p:cNvSpPr txBox="1"/>
          <p:nvPr/>
        </p:nvSpPr>
        <p:spPr>
          <a:xfrm>
            <a:off x="190500" y="3404229"/>
            <a:ext cx="4800600" cy="1384995"/>
          </a:xfrm>
          <a:prstGeom prst="rect">
            <a:avLst/>
          </a:prstGeom>
          <a:noFill/>
        </p:spPr>
        <p:txBody>
          <a:bodyPr wrap="square" rtlCol="0">
            <a:spAutoFit/>
          </a:bodyPr>
          <a:lstStyle/>
          <a:p>
            <a:pPr marL="457200" indent="-457200" algn="l">
              <a:buFont typeface="Arial" panose="020B0604020202020204" pitchFamily="34" charset="0"/>
              <a:buChar char="•"/>
            </a:pPr>
            <a:r>
              <a:rPr lang="en-US" sz="2800" b="1" dirty="0" smtClean="0">
                <a:solidFill>
                  <a:schemeClr val="tx1"/>
                </a:solidFill>
              </a:rPr>
              <a:t>Enable Traders to implement their strategy into the system</a:t>
            </a:r>
            <a:endParaRPr lang="en-US" sz="2800" b="1" dirty="0">
              <a:solidFill>
                <a:schemeClr val="tx1"/>
              </a:solidFill>
            </a:endParaRPr>
          </a:p>
        </p:txBody>
      </p:sp>
      <p:sp>
        <p:nvSpPr>
          <p:cNvPr id="9" name="TextBox 8"/>
          <p:cNvSpPr txBox="1"/>
          <p:nvPr/>
        </p:nvSpPr>
        <p:spPr>
          <a:xfrm>
            <a:off x="190500" y="4903458"/>
            <a:ext cx="4552950" cy="1384995"/>
          </a:xfrm>
          <a:prstGeom prst="rect">
            <a:avLst/>
          </a:prstGeom>
          <a:noFill/>
        </p:spPr>
        <p:txBody>
          <a:bodyPr wrap="square" rtlCol="0">
            <a:spAutoFit/>
          </a:bodyPr>
          <a:lstStyle/>
          <a:p>
            <a:pPr marL="457200" indent="-457200" algn="l">
              <a:buFont typeface="Arial" panose="020B0604020202020204" pitchFamily="34" charset="0"/>
              <a:buChar char="•"/>
            </a:pPr>
            <a:r>
              <a:rPr lang="en-US" sz="2800" b="1" dirty="0" smtClean="0">
                <a:solidFill>
                  <a:schemeClr val="tx1"/>
                </a:solidFill>
              </a:rPr>
              <a:t>Difference </a:t>
            </a:r>
            <a:r>
              <a:rPr lang="en-US" sz="2800" b="1" dirty="0">
                <a:solidFill>
                  <a:schemeClr val="tx1"/>
                </a:solidFill>
              </a:rPr>
              <a:t>between semi-automated </a:t>
            </a:r>
            <a:r>
              <a:rPr lang="en-US" sz="2800" b="1" dirty="0" smtClean="0">
                <a:solidFill>
                  <a:schemeClr val="tx1"/>
                </a:solidFill>
              </a:rPr>
              <a:t>full automated </a:t>
            </a:r>
            <a:r>
              <a:rPr lang="en-US" sz="2800" b="1" dirty="0">
                <a:solidFill>
                  <a:schemeClr val="tx1"/>
                </a:solidFill>
              </a:rPr>
              <a:t>trading </a:t>
            </a:r>
          </a:p>
        </p:txBody>
      </p:sp>
    </p:spTree>
    <p:extLst>
      <p:ext uri="{BB962C8B-B14F-4D97-AF65-F5344CB8AC3E}">
        <p14:creationId xmlns:p14="http://schemas.microsoft.com/office/powerpoint/2010/main" val="3491846912"/>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and Disadvantages of Automated Trading System</a:t>
            </a:r>
            <a:endParaRPr lang="en-US" dirty="0"/>
          </a:p>
        </p:txBody>
      </p:sp>
      <p:sp>
        <p:nvSpPr>
          <p:cNvPr id="4" name="Footer Placeholder 3"/>
          <p:cNvSpPr>
            <a:spLocks noGrp="1"/>
          </p:cNvSpPr>
          <p:nvPr>
            <p:ph type="ftr" sz="quarter" idx="10"/>
          </p:nvPr>
        </p:nvSpPr>
        <p:spPr/>
        <p:txBody>
          <a:bodyPr/>
          <a:lstStyle/>
          <a:p>
            <a:r>
              <a:rPr lang="en-US" smtClean="0"/>
              <a:t>© 2014 Keith A. Pray</a:t>
            </a:r>
            <a:endParaRPr lang="en-US"/>
          </a:p>
        </p:txBody>
      </p:sp>
      <p:sp>
        <p:nvSpPr>
          <p:cNvPr id="5" name="Slide Number Placeholder 4"/>
          <p:cNvSpPr>
            <a:spLocks noGrp="1"/>
          </p:cNvSpPr>
          <p:nvPr>
            <p:ph type="sldNum" sz="quarter" idx="11"/>
          </p:nvPr>
        </p:nvSpPr>
        <p:spPr/>
        <p:txBody>
          <a:bodyPr/>
          <a:lstStyle/>
          <a:p>
            <a:fld id="{599FE963-493D-6C4E-B686-D39790523B81}" type="slidenum">
              <a:rPr lang="en-US" smtClean="0"/>
              <a:pPr/>
              <a:t>13</a:t>
            </a:fld>
            <a:endParaRPr lang="en-US"/>
          </a:p>
        </p:txBody>
      </p:sp>
      <p:sp>
        <p:nvSpPr>
          <p:cNvPr id="6" name="Date Placeholder 5"/>
          <p:cNvSpPr>
            <a:spLocks noGrp="1"/>
          </p:cNvSpPr>
          <p:nvPr>
            <p:ph type="dt" sz="half" idx="12"/>
          </p:nvPr>
        </p:nvSpPr>
        <p:spPr/>
        <p:txBody>
          <a:bodyPr/>
          <a:lstStyle/>
          <a:p>
            <a:fld id="{15A9333B-5ACD-2F45-82B6-D1464D9B7C8B}" type="datetime1">
              <a:rPr lang="en-US" smtClean="0"/>
              <a:t>5/6/14</a:t>
            </a:fld>
            <a:endParaRPr lang="en-US"/>
          </a:p>
        </p:txBody>
      </p:sp>
      <p:sp>
        <p:nvSpPr>
          <p:cNvPr id="7" name="TextBox 6"/>
          <p:cNvSpPr txBox="1"/>
          <p:nvPr/>
        </p:nvSpPr>
        <p:spPr>
          <a:xfrm>
            <a:off x="7239000" y="685800"/>
            <a:ext cx="1524000" cy="307777"/>
          </a:xfrm>
          <a:prstGeom prst="rect">
            <a:avLst/>
          </a:prstGeom>
          <a:noFill/>
        </p:spPr>
        <p:txBody>
          <a:bodyPr wrap="square" rtlCol="0">
            <a:spAutoFit/>
          </a:bodyPr>
          <a:lstStyle/>
          <a:p>
            <a:pPr lvl="0"/>
            <a:r>
              <a:rPr lang="en-US" sz="1400" dirty="0">
                <a:solidFill>
                  <a:srgbClr val="000000"/>
                </a:solidFill>
                <a:latin typeface="Arial Black"/>
              </a:rPr>
              <a:t>Youwei Hu</a:t>
            </a:r>
          </a:p>
        </p:txBody>
      </p:sp>
      <p:sp>
        <p:nvSpPr>
          <p:cNvPr id="10" name="TextBox 9"/>
          <p:cNvSpPr txBox="1"/>
          <p:nvPr/>
        </p:nvSpPr>
        <p:spPr>
          <a:xfrm>
            <a:off x="417576" y="3100159"/>
            <a:ext cx="3200400" cy="461665"/>
          </a:xfrm>
          <a:prstGeom prst="rect">
            <a:avLst/>
          </a:prstGeom>
          <a:noFill/>
        </p:spPr>
        <p:txBody>
          <a:bodyPr wrap="square" rtlCol="0">
            <a:spAutoFit/>
          </a:bodyPr>
          <a:lstStyle/>
          <a:p>
            <a:pPr marL="342900" indent="-342900" algn="l">
              <a:buFont typeface="Arial" panose="020B0604020202020204" pitchFamily="34" charset="0"/>
              <a:buChar char="•"/>
            </a:pPr>
            <a:r>
              <a:rPr lang="en-US" b="1" dirty="0">
                <a:solidFill>
                  <a:schemeClr val="tx1"/>
                </a:solidFill>
              </a:rPr>
              <a:t>Minimize Emotions</a:t>
            </a:r>
            <a:endParaRPr lang="en-US" dirty="0">
              <a:solidFill>
                <a:schemeClr val="tx1"/>
              </a:solidFill>
            </a:endParaRPr>
          </a:p>
        </p:txBody>
      </p:sp>
      <p:sp>
        <p:nvSpPr>
          <p:cNvPr id="11" name="TextBox 10"/>
          <p:cNvSpPr txBox="1"/>
          <p:nvPr/>
        </p:nvSpPr>
        <p:spPr>
          <a:xfrm>
            <a:off x="551688" y="2102823"/>
            <a:ext cx="3124200" cy="523220"/>
          </a:xfrm>
          <a:prstGeom prst="rect">
            <a:avLst/>
          </a:prstGeom>
          <a:noFill/>
        </p:spPr>
        <p:txBody>
          <a:bodyPr wrap="square" rtlCol="0">
            <a:spAutoFit/>
          </a:bodyPr>
          <a:lstStyle/>
          <a:p>
            <a:r>
              <a:rPr lang="en-US" sz="2800" b="1" dirty="0" smtClean="0">
                <a:solidFill>
                  <a:srgbClr val="7030A0"/>
                </a:solidFill>
              </a:rPr>
              <a:t>Advantages</a:t>
            </a:r>
            <a:endParaRPr lang="en-US" sz="2800" b="1" dirty="0">
              <a:solidFill>
                <a:srgbClr val="7030A0"/>
              </a:solidFill>
            </a:endParaRPr>
          </a:p>
        </p:txBody>
      </p:sp>
      <p:sp>
        <p:nvSpPr>
          <p:cNvPr id="12" name="TextBox 11"/>
          <p:cNvSpPr txBox="1"/>
          <p:nvPr/>
        </p:nvSpPr>
        <p:spPr>
          <a:xfrm>
            <a:off x="5486400" y="2102823"/>
            <a:ext cx="2819400" cy="523220"/>
          </a:xfrm>
          <a:prstGeom prst="rect">
            <a:avLst/>
          </a:prstGeom>
          <a:noFill/>
        </p:spPr>
        <p:txBody>
          <a:bodyPr wrap="square" rtlCol="0">
            <a:spAutoFit/>
          </a:bodyPr>
          <a:lstStyle/>
          <a:p>
            <a:r>
              <a:rPr lang="en-US" sz="2800" b="1" dirty="0" smtClean="0">
                <a:solidFill>
                  <a:srgbClr val="7030A0"/>
                </a:solidFill>
              </a:rPr>
              <a:t>Disadvantages</a:t>
            </a:r>
            <a:endParaRPr lang="en-US" sz="2800" b="1" dirty="0">
              <a:solidFill>
                <a:srgbClr val="7030A0"/>
              </a:solidFill>
            </a:endParaRPr>
          </a:p>
        </p:txBody>
      </p:sp>
      <p:sp>
        <p:nvSpPr>
          <p:cNvPr id="13" name="TextBox 12"/>
          <p:cNvSpPr txBox="1"/>
          <p:nvPr/>
        </p:nvSpPr>
        <p:spPr>
          <a:xfrm>
            <a:off x="0" y="4060852"/>
            <a:ext cx="4114800" cy="461665"/>
          </a:xfrm>
          <a:prstGeom prst="rect">
            <a:avLst/>
          </a:prstGeom>
          <a:noFill/>
        </p:spPr>
        <p:txBody>
          <a:bodyPr wrap="square" rtlCol="0">
            <a:spAutoFit/>
          </a:bodyPr>
          <a:lstStyle/>
          <a:p>
            <a:pPr marL="342900" indent="-342900">
              <a:buFont typeface="Arial" panose="020B0604020202020204" pitchFamily="34" charset="0"/>
              <a:buChar char="•"/>
            </a:pPr>
            <a:r>
              <a:rPr lang="en-US" b="1" dirty="0">
                <a:solidFill>
                  <a:schemeClr val="tx1"/>
                </a:solidFill>
              </a:rPr>
              <a:t>Achieve Consistency. </a:t>
            </a:r>
            <a:endParaRPr lang="en-US" dirty="0">
              <a:solidFill>
                <a:schemeClr val="tx1"/>
              </a:solidFill>
            </a:endParaRPr>
          </a:p>
        </p:txBody>
      </p:sp>
      <p:sp>
        <p:nvSpPr>
          <p:cNvPr id="14" name="TextBox 13"/>
          <p:cNvSpPr txBox="1"/>
          <p:nvPr/>
        </p:nvSpPr>
        <p:spPr>
          <a:xfrm>
            <a:off x="441960" y="4918375"/>
            <a:ext cx="3672840" cy="830997"/>
          </a:xfrm>
          <a:prstGeom prst="rect">
            <a:avLst/>
          </a:prstGeom>
          <a:noFill/>
        </p:spPr>
        <p:txBody>
          <a:bodyPr wrap="square" rtlCol="0">
            <a:spAutoFit/>
          </a:bodyPr>
          <a:lstStyle/>
          <a:p>
            <a:pPr marL="342900" indent="-342900" algn="l">
              <a:buFont typeface="Arial" panose="020B0604020202020204" pitchFamily="34" charset="0"/>
              <a:buChar char="•"/>
            </a:pPr>
            <a:r>
              <a:rPr lang="en-US" b="1" dirty="0">
                <a:solidFill>
                  <a:schemeClr val="tx1"/>
                </a:solidFill>
              </a:rPr>
              <a:t>Improved Order Entry Speed.</a:t>
            </a:r>
            <a:endParaRPr lang="en-US" dirty="0">
              <a:solidFill>
                <a:schemeClr val="tx1"/>
              </a:solidFill>
            </a:endParaRPr>
          </a:p>
        </p:txBody>
      </p:sp>
      <p:sp>
        <p:nvSpPr>
          <p:cNvPr id="15" name="TextBox 14"/>
          <p:cNvSpPr txBox="1"/>
          <p:nvPr/>
        </p:nvSpPr>
        <p:spPr>
          <a:xfrm>
            <a:off x="4953000" y="3100159"/>
            <a:ext cx="3733800" cy="461665"/>
          </a:xfrm>
          <a:prstGeom prst="rect">
            <a:avLst/>
          </a:prstGeom>
          <a:noFill/>
        </p:spPr>
        <p:txBody>
          <a:bodyPr wrap="square" rtlCol="0">
            <a:spAutoFit/>
          </a:bodyPr>
          <a:lstStyle/>
          <a:p>
            <a:pPr marL="342900" indent="-342900">
              <a:buFont typeface="Arial" panose="020B0604020202020204" pitchFamily="34" charset="0"/>
              <a:buChar char="•"/>
            </a:pPr>
            <a:r>
              <a:rPr lang="en-US" b="1" dirty="0">
                <a:solidFill>
                  <a:schemeClr val="tx1"/>
                </a:solidFill>
              </a:rPr>
              <a:t>Mechanical failures.</a:t>
            </a:r>
            <a:endParaRPr lang="en-US" dirty="0">
              <a:solidFill>
                <a:schemeClr val="tx1"/>
              </a:solidFill>
            </a:endParaRPr>
          </a:p>
        </p:txBody>
      </p:sp>
      <p:sp>
        <p:nvSpPr>
          <p:cNvPr id="16" name="TextBox 15"/>
          <p:cNvSpPr txBox="1"/>
          <p:nvPr/>
        </p:nvSpPr>
        <p:spPr>
          <a:xfrm>
            <a:off x="4736592" y="4060851"/>
            <a:ext cx="4166616" cy="461665"/>
          </a:xfrm>
          <a:prstGeom prst="rect">
            <a:avLst/>
          </a:prstGeom>
          <a:noFill/>
        </p:spPr>
        <p:txBody>
          <a:bodyPr wrap="square" rtlCol="0">
            <a:spAutoFit/>
          </a:bodyPr>
          <a:lstStyle/>
          <a:p>
            <a:pPr marL="342900" indent="-342900">
              <a:buFont typeface="Arial" panose="020B0604020202020204" pitchFamily="34" charset="0"/>
              <a:buChar char="•"/>
            </a:pPr>
            <a:r>
              <a:rPr lang="en-US" b="1" dirty="0">
                <a:solidFill>
                  <a:schemeClr val="tx1"/>
                </a:solidFill>
              </a:rPr>
              <a:t>Over-optimization</a:t>
            </a:r>
            <a:r>
              <a:rPr lang="en-US" b="1" dirty="0"/>
              <a:t>.</a:t>
            </a:r>
            <a:endParaRPr lang="en-US" dirty="0"/>
          </a:p>
        </p:txBody>
      </p:sp>
    </p:spTree>
    <p:extLst>
      <p:ext uri="{BB962C8B-B14F-4D97-AF65-F5344CB8AC3E}">
        <p14:creationId xmlns:p14="http://schemas.microsoft.com/office/powerpoint/2010/main" val="516167578"/>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Footer Placeholder 2"/>
          <p:cNvSpPr>
            <a:spLocks noGrp="1"/>
          </p:cNvSpPr>
          <p:nvPr>
            <p:ph type="ftr" sz="quarter" idx="10"/>
          </p:nvPr>
        </p:nvSpPr>
        <p:spPr/>
        <p:txBody>
          <a:bodyPr/>
          <a:lstStyle/>
          <a:p>
            <a:r>
              <a:rPr lang="en-US" smtClean="0"/>
              <a:t>© 2014 Keith A. Pray</a:t>
            </a:r>
            <a:endParaRPr lang="en-US"/>
          </a:p>
        </p:txBody>
      </p:sp>
      <p:sp>
        <p:nvSpPr>
          <p:cNvPr id="4" name="Slide Number Placeholder 3"/>
          <p:cNvSpPr>
            <a:spLocks noGrp="1"/>
          </p:cNvSpPr>
          <p:nvPr>
            <p:ph type="sldNum" sz="quarter" idx="11"/>
          </p:nvPr>
        </p:nvSpPr>
        <p:spPr/>
        <p:txBody>
          <a:bodyPr/>
          <a:lstStyle/>
          <a:p>
            <a:fld id="{C5185CE7-7AAD-A644-95B6-3A4E77851FE1}" type="slidenum">
              <a:rPr lang="en-US" smtClean="0"/>
              <a:pPr/>
              <a:t>14</a:t>
            </a:fld>
            <a:endParaRPr lang="en-US"/>
          </a:p>
        </p:txBody>
      </p:sp>
      <p:sp>
        <p:nvSpPr>
          <p:cNvPr id="5" name="Date Placeholder 4"/>
          <p:cNvSpPr>
            <a:spLocks noGrp="1"/>
          </p:cNvSpPr>
          <p:nvPr>
            <p:ph type="dt" sz="half" idx="12"/>
          </p:nvPr>
        </p:nvSpPr>
        <p:spPr/>
        <p:txBody>
          <a:bodyPr/>
          <a:lstStyle/>
          <a:p>
            <a:fld id="{D1A0F88F-8BD1-6246-979D-A519882CEF35}" type="datetime1">
              <a:rPr lang="en-US" smtClean="0"/>
              <a:t>5/6/14</a:t>
            </a:fld>
            <a:endParaRPr lang="en-US"/>
          </a:p>
        </p:txBody>
      </p:sp>
      <p:sp>
        <p:nvSpPr>
          <p:cNvPr id="6" name="TextBox 5"/>
          <p:cNvSpPr txBox="1"/>
          <p:nvPr/>
        </p:nvSpPr>
        <p:spPr>
          <a:xfrm>
            <a:off x="7037614" y="836711"/>
            <a:ext cx="1600200" cy="307777"/>
          </a:xfrm>
          <a:prstGeom prst="rect">
            <a:avLst/>
          </a:prstGeom>
          <a:noFill/>
        </p:spPr>
        <p:txBody>
          <a:bodyPr wrap="square" rtlCol="0">
            <a:spAutoFit/>
          </a:bodyPr>
          <a:lstStyle/>
          <a:p>
            <a:pPr lvl="0"/>
            <a:r>
              <a:rPr lang="en-US" sz="1400" dirty="0">
                <a:solidFill>
                  <a:srgbClr val="000000"/>
                </a:solidFill>
                <a:latin typeface="Arial Black"/>
              </a:rPr>
              <a:t>Youwei Hu</a:t>
            </a:r>
          </a:p>
        </p:txBody>
      </p:sp>
      <p:sp>
        <p:nvSpPr>
          <p:cNvPr id="7" name="TextBox 6"/>
          <p:cNvSpPr txBox="1"/>
          <p:nvPr/>
        </p:nvSpPr>
        <p:spPr>
          <a:xfrm>
            <a:off x="359229" y="2275114"/>
            <a:ext cx="8458200" cy="954107"/>
          </a:xfrm>
          <a:prstGeom prst="rect">
            <a:avLst/>
          </a:prstGeom>
          <a:noFill/>
        </p:spPr>
        <p:txBody>
          <a:bodyPr wrap="square" rtlCol="0">
            <a:spAutoFit/>
          </a:bodyPr>
          <a:lstStyle/>
          <a:p>
            <a:pPr marL="342900" indent="-342900" algn="l">
              <a:buFont typeface="Arial" panose="020B0604020202020204" pitchFamily="34" charset="0"/>
              <a:buChar char="•"/>
            </a:pPr>
            <a:r>
              <a:rPr lang="en-US" sz="2800" b="1" dirty="0" smtClean="0">
                <a:solidFill>
                  <a:schemeClr val="tx1"/>
                </a:solidFill>
              </a:rPr>
              <a:t>This new method of trading is getting more and more popular</a:t>
            </a:r>
            <a:endParaRPr lang="en-US" sz="2800" b="1" dirty="0">
              <a:solidFill>
                <a:schemeClr val="tx1"/>
              </a:solidFill>
            </a:endParaRPr>
          </a:p>
        </p:txBody>
      </p:sp>
      <p:sp>
        <p:nvSpPr>
          <p:cNvPr id="9" name="TextBox 8"/>
          <p:cNvSpPr txBox="1"/>
          <p:nvPr/>
        </p:nvSpPr>
        <p:spPr>
          <a:xfrm>
            <a:off x="359229" y="3831771"/>
            <a:ext cx="7315200" cy="1384995"/>
          </a:xfrm>
          <a:prstGeom prst="rect">
            <a:avLst/>
          </a:prstGeom>
          <a:noFill/>
        </p:spPr>
        <p:txBody>
          <a:bodyPr wrap="square" rtlCol="0">
            <a:spAutoFit/>
          </a:bodyPr>
          <a:lstStyle/>
          <a:p>
            <a:pPr marL="457200" indent="-457200" algn="l">
              <a:buFont typeface="Arial" panose="020B0604020202020204" pitchFamily="34" charset="0"/>
              <a:buChar char="•"/>
            </a:pPr>
            <a:r>
              <a:rPr lang="en-US" sz="2800" b="1" dirty="0" smtClean="0">
                <a:solidFill>
                  <a:schemeClr val="tx1"/>
                </a:solidFill>
              </a:rPr>
              <a:t>Although there is a possibility of Machine failure, automated trading system is desirable </a:t>
            </a:r>
            <a:endParaRPr lang="en-US" sz="2800" b="1" dirty="0">
              <a:solidFill>
                <a:schemeClr val="tx1"/>
              </a:solidFill>
            </a:endParaRPr>
          </a:p>
        </p:txBody>
      </p:sp>
    </p:spTree>
    <p:extLst>
      <p:ext uri="{BB962C8B-B14F-4D97-AF65-F5344CB8AC3E}">
        <p14:creationId xmlns:p14="http://schemas.microsoft.com/office/powerpoint/2010/main" val="2074060216"/>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lstStyle/>
          <a:p>
            <a:r>
              <a:rPr lang="en-US" sz="2400" dirty="0" smtClean="0"/>
              <a:t>Joshua Ritchie, </a:t>
            </a:r>
            <a:r>
              <a:rPr lang="en-US" sz="2400" i="1" dirty="0" err="1"/>
              <a:t>MintLife</a:t>
            </a:r>
            <a:r>
              <a:rPr lang="en-US" sz="2400" i="1" dirty="0"/>
              <a:t> Blog</a:t>
            </a:r>
            <a:r>
              <a:rPr lang="en-US" sz="2400" dirty="0"/>
              <a:t>. Retrieved May 6, 2014, from </a:t>
            </a:r>
            <a:r>
              <a:rPr lang="en-US" sz="2400" dirty="0">
                <a:hlinkClick r:id="rId3"/>
              </a:rPr>
              <a:t>https://</a:t>
            </a:r>
            <a:r>
              <a:rPr lang="en-US" sz="2400" dirty="0" smtClean="0">
                <a:hlinkClick r:id="rId3"/>
              </a:rPr>
              <a:t>www.mint.com/blog/investing/the-history-of-the-stock-market</a:t>
            </a:r>
            <a:endParaRPr lang="en-US" sz="2400" dirty="0" smtClean="0"/>
          </a:p>
          <a:p>
            <a:r>
              <a:rPr lang="en-US" sz="2400" dirty="0"/>
              <a:t>Wyckoff, Peter, Wyckoff, Peter. Wall Street and the Stock Markets, Chilton Book Company, Philadelphia, 1972. </a:t>
            </a:r>
            <a:endParaRPr lang="en-US" sz="2400" dirty="0" smtClean="0"/>
          </a:p>
          <a:p>
            <a:r>
              <a:rPr lang="en-US" sz="2400" dirty="0"/>
              <a:t>Jean </a:t>
            </a:r>
            <a:r>
              <a:rPr lang="en-US" sz="2400" dirty="0" err="1" smtClean="0"/>
              <a:t>Folger</a:t>
            </a:r>
            <a:r>
              <a:rPr lang="en-US" sz="2400" dirty="0"/>
              <a:t>, </a:t>
            </a:r>
            <a:r>
              <a:rPr lang="en-US" sz="2400" i="1" dirty="0"/>
              <a:t>The Pros And Cons Of Automated Trading </a:t>
            </a:r>
            <a:r>
              <a:rPr lang="en-US" sz="2400" i="1" dirty="0" smtClean="0"/>
              <a:t>Systems. </a:t>
            </a:r>
            <a:r>
              <a:rPr lang="en-US" sz="2400" dirty="0"/>
              <a:t>Retrieved May 6, 2014, from http://www.investopedia.com/articles/trading/11/automated-trading-systems.asp</a:t>
            </a:r>
            <a:r>
              <a:rPr lang="en-US" sz="2400" i="1" dirty="0"/>
              <a:t/>
            </a:r>
            <a:br>
              <a:rPr lang="en-US" sz="2400" i="1" dirty="0"/>
            </a:br>
            <a:endParaRPr lang="en-US" sz="2400" i="1" dirty="0" smtClean="0"/>
          </a:p>
          <a:p>
            <a:endParaRPr lang="en-US" sz="2400" dirty="0" smtClean="0"/>
          </a:p>
        </p:txBody>
      </p:sp>
      <p:sp>
        <p:nvSpPr>
          <p:cNvPr id="4" name="Footer Placeholder 3"/>
          <p:cNvSpPr>
            <a:spLocks noGrp="1"/>
          </p:cNvSpPr>
          <p:nvPr>
            <p:ph type="ftr" sz="quarter" idx="10"/>
          </p:nvPr>
        </p:nvSpPr>
        <p:spPr/>
        <p:txBody>
          <a:bodyPr/>
          <a:lstStyle/>
          <a:p>
            <a:r>
              <a:rPr lang="en-US" smtClean="0"/>
              <a:t>© 2014 Keith A. Pray</a:t>
            </a:r>
            <a:endParaRPr lang="en-US"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&lt;Your Name&gt;</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6E63C1AF-3214-B146-A1C1-E6B37C6C5A51}" type="datetime1">
              <a:rPr lang="en-US" smtClean="0"/>
              <a:t>5/6/14</a:t>
            </a:fld>
            <a:endParaRPr lang="en-US"/>
          </a:p>
        </p:txBody>
      </p:sp>
      <p:sp>
        <p:nvSpPr>
          <p:cNvPr id="8" name="Slide Number Placeholder 7"/>
          <p:cNvSpPr>
            <a:spLocks noGrp="1"/>
          </p:cNvSpPr>
          <p:nvPr>
            <p:ph type="sldNum" sz="quarter" idx="11"/>
          </p:nvPr>
        </p:nvSpPr>
        <p:spPr/>
        <p:txBody>
          <a:bodyPr/>
          <a:lstStyle/>
          <a:p>
            <a:fld id="{599FE963-493D-6C4E-B686-D39790523B81}" type="slidenum">
              <a:rPr lang="en-US" smtClean="0"/>
              <a:pPr/>
              <a:t>15</a:t>
            </a:fld>
            <a:endParaRPr lang="en-US"/>
          </a:p>
        </p:txBody>
      </p:sp>
    </p:spTree>
    <p:extLst>
      <p:ext uri="{BB962C8B-B14F-4D97-AF65-F5344CB8AC3E}">
        <p14:creationId xmlns:p14="http://schemas.microsoft.com/office/powerpoint/2010/main" val="2389846139"/>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3"/>
          <p:cNvSpPr>
            <a:spLocks noGrp="1"/>
          </p:cNvSpPr>
          <p:nvPr>
            <p:ph type="ftr" sz="quarter" idx="10"/>
          </p:nvPr>
        </p:nvSpPr>
        <p:spPr>
          <a:noFill/>
        </p:spPr>
        <p:txBody>
          <a:bodyPr/>
          <a:lstStyle/>
          <a:p>
            <a:r>
              <a:rPr lang="en-US" smtClean="0"/>
              <a:t>© 2014 Keith A. Pray</a:t>
            </a:r>
            <a:endParaRPr lang="en-US"/>
          </a:p>
        </p:txBody>
      </p:sp>
      <p:sp>
        <p:nvSpPr>
          <p:cNvPr id="17411" name="Slide Number Placeholder 4"/>
          <p:cNvSpPr>
            <a:spLocks noGrp="1"/>
          </p:cNvSpPr>
          <p:nvPr>
            <p:ph type="sldNum" sz="quarter" idx="11"/>
          </p:nvPr>
        </p:nvSpPr>
        <p:spPr>
          <a:noFill/>
        </p:spPr>
        <p:txBody>
          <a:bodyPr/>
          <a:lstStyle/>
          <a:p>
            <a:fld id="{C83F7C10-689D-234A-A7F3-0318B0770D6F}" type="slidenum">
              <a:rPr lang="en-US" smtClean="0"/>
              <a:pPr/>
              <a:t>16</a:t>
            </a:fld>
            <a:endParaRPr lang="en-US" smtClean="0"/>
          </a:p>
        </p:txBody>
      </p:sp>
      <p:sp>
        <p:nvSpPr>
          <p:cNvPr id="17412" name="Date Placeholder 5"/>
          <p:cNvSpPr>
            <a:spLocks noGrp="1"/>
          </p:cNvSpPr>
          <p:nvPr>
            <p:ph type="dt" sz="quarter" idx="12"/>
          </p:nvPr>
        </p:nvSpPr>
        <p:spPr>
          <a:noFill/>
        </p:spPr>
        <p:txBody>
          <a:bodyPr/>
          <a:lstStyle/>
          <a:p>
            <a:fld id="{C18FF520-06EB-A04A-BBD4-6061C0FF4250}" type="datetime1">
              <a:rPr lang="en-US" smtClean="0"/>
              <a:t>5/6/14</a:t>
            </a:fld>
            <a:endParaRPr lang="en-US"/>
          </a:p>
        </p:txBody>
      </p:sp>
      <p:sp>
        <p:nvSpPr>
          <p:cNvPr id="17413"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Overview</a:t>
            </a:r>
          </a:p>
        </p:txBody>
      </p:sp>
      <p:sp>
        <p:nvSpPr>
          <p:cNvPr id="17414" name="Rectangle 3"/>
          <p:cNvSpPr>
            <a:spLocks noGrp="1" noChangeArrowheads="1"/>
          </p:cNvSpPr>
          <p:nvPr>
            <p:ph type="body" idx="1"/>
          </p:nvPr>
        </p:nvSpPr>
        <p:spPr/>
        <p:txBody>
          <a:bodyPr/>
          <a:lstStyle/>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Course Evaluations</a:t>
            </a:r>
          </a:p>
          <a:p>
            <a:pPr marL="571500" indent="-571500" eaLnBrk="1" hangingPunct="1">
              <a:buFont typeface="Times" pitchFamily="-109" charset="0"/>
              <a:buAutoNum type="arabicPeriod"/>
            </a:pPr>
            <a:r>
              <a:rPr lang="en-US" sz="2400" dirty="0">
                <a:ea typeface="ＭＳ Ｐゴシック" pitchFamily="-109" charset="-128"/>
                <a:cs typeface="ＭＳ Ｐゴシック" pitchFamily="-109" charset="-128"/>
              </a:rPr>
              <a:t>Students Present</a:t>
            </a:r>
          </a:p>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Guest</a:t>
            </a:r>
          </a:p>
        </p:txBody>
      </p:sp>
      <p:sp>
        <p:nvSpPr>
          <p:cNvPr id="277508" name="Rectangle 4"/>
          <p:cNvSpPr>
            <a:spLocks noChangeArrowheads="1"/>
          </p:cNvSpPr>
          <p:nvPr/>
        </p:nvSpPr>
        <p:spPr bwMode="auto">
          <a:xfrm>
            <a:off x="0" y="2895600"/>
            <a:ext cx="9144000" cy="457200"/>
          </a:xfrm>
          <a:prstGeom prst="rect">
            <a:avLst/>
          </a:prstGeom>
          <a:solidFill>
            <a:schemeClr val="accent1">
              <a:alpha val="39999"/>
            </a:schemeClr>
          </a:solidFill>
          <a:ln w="9525">
            <a:solidFill>
              <a:schemeClr val="tx1"/>
            </a:solidFill>
            <a:miter lim="800000"/>
            <a:headEnd/>
            <a:tailEnd/>
          </a:ln>
        </p:spPr>
        <p:txBody>
          <a:bodyPr wrap="none" anchor="ctr">
            <a:prstTxWarp prst="textNoShape">
              <a:avLst/>
            </a:prstTxWarp>
          </a:bodyPr>
          <a:lstStyle/>
          <a:p>
            <a:endParaRPr lang="en-US"/>
          </a:p>
        </p:txBody>
      </p:sp>
    </p:spTree>
    <p:extLst>
      <p:ext uri="{BB962C8B-B14F-4D97-AF65-F5344CB8AC3E}">
        <p14:creationId xmlns:p14="http://schemas.microsoft.com/office/powerpoint/2010/main" val="1623153302"/>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7508"/>
                                        </p:tgtEl>
                                        <p:attrNameLst>
                                          <p:attrName>style.visibility</p:attrName>
                                        </p:attrNameLst>
                                      </p:cBhvr>
                                      <p:to>
                                        <p:strVal val="visible"/>
                                      </p:to>
                                    </p:set>
                                    <p:animEffect transition="in" filter="wipe(left)">
                                      <p:cBhvr>
                                        <p:cTn id="7" dur="500"/>
                                        <p:tgtEl>
                                          <p:spTgt spid="277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dt" sz="quarter" idx="10"/>
          </p:nvPr>
        </p:nvSpPr>
        <p:spPr>
          <a:noFill/>
        </p:spPr>
        <p:txBody>
          <a:bodyPr/>
          <a:lstStyle/>
          <a:p>
            <a:fld id="{B8A8977B-BD6D-9C45-AD29-9D491C295B50}" type="datetime1">
              <a:rPr lang="en-US" smtClean="0"/>
              <a:t>5/6/14</a:t>
            </a:fld>
            <a:endParaRPr lang="en-US"/>
          </a:p>
        </p:txBody>
      </p:sp>
      <p:sp>
        <p:nvSpPr>
          <p:cNvPr id="56323" name="Rectangle 4"/>
          <p:cNvSpPr>
            <a:spLocks noGrp="1" noChangeArrowheads="1"/>
          </p:cNvSpPr>
          <p:nvPr>
            <p:ph type="ftr" sz="quarter" idx="11"/>
          </p:nvPr>
        </p:nvSpPr>
        <p:spPr>
          <a:noFill/>
        </p:spPr>
        <p:txBody>
          <a:bodyPr/>
          <a:lstStyle/>
          <a:p>
            <a:r>
              <a:rPr lang="en-US" smtClean="0"/>
              <a:t>© 2014 Keith A. Pray</a:t>
            </a:r>
            <a:endParaRPr lang="en-US"/>
          </a:p>
        </p:txBody>
      </p:sp>
      <p:sp>
        <p:nvSpPr>
          <p:cNvPr id="56324" name="Slide Number Placeholder 5"/>
          <p:cNvSpPr>
            <a:spLocks noGrp="1" noChangeArrowheads="1"/>
          </p:cNvSpPr>
          <p:nvPr>
            <p:ph type="sldNum" sz="quarter" idx="12"/>
          </p:nvPr>
        </p:nvSpPr>
        <p:spPr>
          <a:noFill/>
        </p:spPr>
        <p:txBody>
          <a:bodyPr/>
          <a:lstStyle/>
          <a:p>
            <a:fld id="{4CCE1419-1322-7F4D-ADBA-B847A931FF79}" type="slidenum">
              <a:rPr lang="en-US"/>
              <a:pPr/>
              <a:t>17</a:t>
            </a:fld>
            <a:endParaRPr lang="en-US"/>
          </a:p>
        </p:txBody>
      </p:sp>
      <p:sp>
        <p:nvSpPr>
          <p:cNvPr id="56325" name="Rectangle 2"/>
          <p:cNvSpPr>
            <a:spLocks noGrp="1" noChangeArrowheads="1"/>
          </p:cNvSpPr>
          <p:nvPr>
            <p:ph type="ctrTitle"/>
          </p:nvPr>
        </p:nvSpPr>
        <p:spPr/>
        <p:txBody>
          <a:bodyPr/>
          <a:lstStyle/>
          <a:p>
            <a:pPr eaLnBrk="1" hangingPunct="1"/>
            <a:r>
              <a:rPr lang="en-US" dirty="0">
                <a:ea typeface="ＭＳ Ｐゴシック" pitchFamily="-109" charset="-128"/>
                <a:cs typeface="ＭＳ Ｐゴシック" pitchFamily="-109" charset="-128"/>
              </a:rPr>
              <a:t>Class </a:t>
            </a:r>
            <a:r>
              <a:rPr lang="en-US" dirty="0" smtClean="0">
                <a:ea typeface="ＭＳ Ｐゴシック" pitchFamily="-109" charset="-128"/>
                <a:cs typeface="ＭＳ Ｐゴシック" pitchFamily="-109" charset="-128"/>
              </a:rPr>
              <a:t>14 </a:t>
            </a:r>
            <a:r>
              <a:rPr lang="en-US" dirty="0">
                <a:ea typeface="ＭＳ Ｐゴシック" pitchFamily="-109" charset="-128"/>
                <a:cs typeface="ＭＳ Ｐゴシック" pitchFamily="-109" charset="-128"/>
              </a:rPr>
              <a:t/>
            </a:r>
            <a:br>
              <a:rPr lang="en-US" dirty="0">
                <a:ea typeface="ＭＳ Ｐゴシック" pitchFamily="-109" charset="-128"/>
                <a:cs typeface="ＭＳ Ｐゴシック" pitchFamily="-109" charset="-128"/>
              </a:rPr>
            </a:br>
            <a:r>
              <a:rPr lang="en-US" dirty="0">
                <a:ea typeface="ＭＳ Ｐゴシック" pitchFamily="-109" charset="-128"/>
                <a:cs typeface="ＭＳ Ｐゴシック" pitchFamily="-109" charset="-128"/>
              </a:rPr>
              <a:t>The End</a:t>
            </a:r>
          </a:p>
        </p:txBody>
      </p:sp>
      <p:sp>
        <p:nvSpPr>
          <p:cNvPr id="56326" name="Rectangle 8"/>
          <p:cNvSpPr>
            <a:spLocks noGrp="1" noChangeArrowheads="1"/>
          </p:cNvSpPr>
          <p:nvPr>
            <p:ph type="subTitle" idx="1"/>
          </p:nvPr>
        </p:nvSpPr>
        <p:spPr>
          <a:noFill/>
        </p:spPr>
        <p:txBody>
          <a:bodyPr/>
          <a:lstStyle/>
          <a:p>
            <a:pPr algn="r" defTabSz="242888" eaLnBrk="1" hangingPunct="1">
              <a:buFont typeface="Wingdings" pitchFamily="-109" charset="2"/>
              <a:buNone/>
            </a:pPr>
            <a:r>
              <a:rPr lang="en-US">
                <a:ea typeface="ＭＳ Ｐゴシック" pitchFamily="-109" charset="-128"/>
                <a:cs typeface="ＭＳ Ｐゴシック" pitchFamily="-109" charset="-128"/>
              </a:rPr>
              <a:t>Keith A. Pray</a:t>
            </a:r>
          </a:p>
          <a:p>
            <a:pPr algn="r" defTabSz="242888" eaLnBrk="1" hangingPunct="1">
              <a:buFont typeface="Wingdings" pitchFamily="-109" charset="2"/>
              <a:buNone/>
            </a:pPr>
            <a:r>
              <a:rPr lang="en-US">
                <a:ea typeface="ＭＳ Ｐゴシック" pitchFamily="-109" charset="-128"/>
                <a:cs typeface="ＭＳ Ｐゴシック" pitchFamily="-109" charset="-128"/>
              </a:rPr>
              <a:t>Instructor</a:t>
            </a:r>
          </a:p>
          <a:p>
            <a:pPr defTabSz="242888" eaLnBrk="1" hangingPunct="1">
              <a:buFont typeface="Wingdings" pitchFamily="-109" charset="2"/>
              <a:buNone/>
            </a:pPr>
            <a:r>
              <a:rPr lang="en-US" sz="2400">
                <a:ea typeface="ＭＳ Ｐゴシック" pitchFamily="-109" charset="-128"/>
                <a:cs typeface="ＭＳ Ｐゴシック" pitchFamily="-109" charset="-128"/>
              </a:rPr>
              <a:t>socialimps.keithpray.net</a:t>
            </a:r>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3"/>
          <p:cNvSpPr>
            <a:spLocks noGrp="1"/>
          </p:cNvSpPr>
          <p:nvPr>
            <p:ph type="ftr" sz="quarter" idx="10"/>
          </p:nvPr>
        </p:nvSpPr>
        <p:spPr>
          <a:noFill/>
        </p:spPr>
        <p:txBody>
          <a:bodyPr/>
          <a:lstStyle/>
          <a:p>
            <a:r>
              <a:rPr lang="en-US" smtClean="0"/>
              <a:t>© 2014 Keith A. Pray</a:t>
            </a:r>
            <a:endParaRPr lang="en-US"/>
          </a:p>
        </p:txBody>
      </p:sp>
      <p:sp>
        <p:nvSpPr>
          <p:cNvPr id="17411" name="Slide Number Placeholder 4"/>
          <p:cNvSpPr>
            <a:spLocks noGrp="1"/>
          </p:cNvSpPr>
          <p:nvPr>
            <p:ph type="sldNum" sz="quarter" idx="11"/>
          </p:nvPr>
        </p:nvSpPr>
        <p:spPr>
          <a:noFill/>
        </p:spPr>
        <p:txBody>
          <a:bodyPr/>
          <a:lstStyle/>
          <a:p>
            <a:fld id="{C83F7C10-689D-234A-A7F3-0318B0770D6F}" type="slidenum">
              <a:rPr lang="en-US" smtClean="0"/>
              <a:pPr/>
              <a:t>2</a:t>
            </a:fld>
            <a:endParaRPr lang="en-US" smtClean="0"/>
          </a:p>
        </p:txBody>
      </p:sp>
      <p:sp>
        <p:nvSpPr>
          <p:cNvPr id="17412" name="Date Placeholder 5"/>
          <p:cNvSpPr>
            <a:spLocks noGrp="1"/>
          </p:cNvSpPr>
          <p:nvPr>
            <p:ph type="dt" sz="quarter" idx="12"/>
          </p:nvPr>
        </p:nvSpPr>
        <p:spPr>
          <a:noFill/>
        </p:spPr>
        <p:txBody>
          <a:bodyPr/>
          <a:lstStyle/>
          <a:p>
            <a:fld id="{91BCEB48-C069-D647-A6D8-8839BD217F7F}" type="datetime1">
              <a:rPr lang="en-US" smtClean="0"/>
              <a:t>5/6/14</a:t>
            </a:fld>
            <a:endParaRPr lang="en-US"/>
          </a:p>
        </p:txBody>
      </p:sp>
      <p:sp>
        <p:nvSpPr>
          <p:cNvPr id="17413"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Overview</a:t>
            </a:r>
          </a:p>
        </p:txBody>
      </p:sp>
      <p:sp>
        <p:nvSpPr>
          <p:cNvPr id="17414" name="Rectangle 3"/>
          <p:cNvSpPr>
            <a:spLocks noGrp="1" noChangeArrowheads="1"/>
          </p:cNvSpPr>
          <p:nvPr>
            <p:ph type="body" idx="1"/>
          </p:nvPr>
        </p:nvSpPr>
        <p:spPr/>
        <p:txBody>
          <a:bodyPr/>
          <a:lstStyle/>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Course Evaluations</a:t>
            </a:r>
          </a:p>
          <a:p>
            <a:pPr marL="571500" indent="-571500" eaLnBrk="1" hangingPunct="1">
              <a:buFont typeface="Times" pitchFamily="-109" charset="0"/>
              <a:buAutoNum type="arabicPeriod"/>
            </a:pPr>
            <a:r>
              <a:rPr lang="en-US" sz="2400" dirty="0">
                <a:ea typeface="ＭＳ Ｐゴシック" pitchFamily="-109" charset="-128"/>
                <a:cs typeface="ＭＳ Ｐゴシック" pitchFamily="-109" charset="-128"/>
              </a:rPr>
              <a:t>Students Present</a:t>
            </a:r>
          </a:p>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Guest</a:t>
            </a:r>
          </a:p>
        </p:txBody>
      </p:sp>
      <p:sp>
        <p:nvSpPr>
          <p:cNvPr id="277508" name="Rectangle 4"/>
          <p:cNvSpPr>
            <a:spLocks noChangeArrowheads="1"/>
          </p:cNvSpPr>
          <p:nvPr/>
        </p:nvSpPr>
        <p:spPr bwMode="auto">
          <a:xfrm>
            <a:off x="0" y="1995311"/>
            <a:ext cx="9144000" cy="457200"/>
          </a:xfrm>
          <a:prstGeom prst="rect">
            <a:avLst/>
          </a:prstGeom>
          <a:solidFill>
            <a:schemeClr val="accent1">
              <a:alpha val="39999"/>
            </a:schemeClr>
          </a:solidFill>
          <a:ln w="9525">
            <a:solidFill>
              <a:schemeClr val="tx1"/>
            </a:solidFill>
            <a:miter lim="800000"/>
            <a:headEnd/>
            <a:tailEnd/>
          </a:ln>
        </p:spPr>
        <p:txBody>
          <a:bodyPr wrap="none" anchor="ctr">
            <a:prstTxWarp prst="textNoShape">
              <a:avLst/>
            </a:prstTxWarp>
          </a:bodyPr>
          <a:lstStyle/>
          <a:p>
            <a:endParaRPr lang="en-US"/>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7508"/>
                                        </p:tgtEl>
                                        <p:attrNameLst>
                                          <p:attrName>style.visibility</p:attrName>
                                        </p:attrNameLst>
                                      </p:cBhvr>
                                      <p:to>
                                        <p:strVal val="visible"/>
                                      </p:to>
                                    </p:set>
                                    <p:animEffect transition="in" filter="wipe(left)">
                                      <p:cBhvr>
                                        <p:cTn id="7" dur="500"/>
                                        <p:tgtEl>
                                          <p:spTgt spid="277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Evaluation</a:t>
            </a:r>
            <a:endParaRPr lang="en-US" dirty="0"/>
          </a:p>
        </p:txBody>
      </p:sp>
      <p:sp>
        <p:nvSpPr>
          <p:cNvPr id="3" name="Content Placeholder 2"/>
          <p:cNvSpPr>
            <a:spLocks noGrp="1"/>
          </p:cNvSpPr>
          <p:nvPr>
            <p:ph idx="1"/>
          </p:nvPr>
        </p:nvSpPr>
        <p:spPr/>
        <p:txBody>
          <a:bodyPr/>
          <a:lstStyle/>
          <a:p>
            <a:r>
              <a:rPr lang="en-US" sz="2400" dirty="0" smtClean="0"/>
              <a:t>Write MY NAME and COURSE TITLE in box at top of form</a:t>
            </a:r>
          </a:p>
          <a:p>
            <a:pPr lvl="1"/>
            <a:r>
              <a:rPr lang="en-US" sz="1400" dirty="0" smtClean="0"/>
              <a:t>Keith A. Pray</a:t>
            </a:r>
          </a:p>
          <a:p>
            <a:pPr lvl="1"/>
            <a:r>
              <a:rPr lang="en-US" sz="1400" dirty="0" smtClean="0"/>
              <a:t>CS 3043 Social Implications Of Information Processing</a:t>
            </a:r>
          </a:p>
          <a:p>
            <a:r>
              <a:rPr lang="en-US" sz="2400" dirty="0" smtClean="0"/>
              <a:t>Use </a:t>
            </a:r>
            <a:r>
              <a:rPr lang="en-US" sz="2400" dirty="0" smtClean="0"/>
              <a:t>only BLUE or BLACK ballpoint pen</a:t>
            </a:r>
          </a:p>
          <a:p>
            <a:r>
              <a:rPr lang="en-US" sz="2400" dirty="0" smtClean="0"/>
              <a:t>Use an X to mark (Do NOT fill in box)</a:t>
            </a:r>
          </a:p>
          <a:p>
            <a:r>
              <a:rPr lang="en-US" sz="2600" dirty="0" smtClean="0"/>
              <a:t>TA Name: Doug </a:t>
            </a:r>
            <a:r>
              <a:rPr lang="en-US" sz="2600" dirty="0" err="1" smtClean="0"/>
              <a:t>MacFarland</a:t>
            </a:r>
            <a:endParaRPr lang="en-US" sz="2600" dirty="0" smtClean="0"/>
          </a:p>
          <a:p>
            <a:r>
              <a:rPr lang="en-US" sz="2800" dirty="0"/>
              <a:t>Course Evaluation return to </a:t>
            </a:r>
            <a:r>
              <a:rPr lang="en-US" sz="2800" dirty="0" smtClean="0"/>
              <a:t>Academic Advising Office </a:t>
            </a:r>
            <a:r>
              <a:rPr lang="en-US" sz="2800" dirty="0"/>
              <a:t>in Daniels Hall with “Evaluation Sheet” cover letter</a:t>
            </a:r>
            <a:r>
              <a:rPr lang="en-US" sz="2800" dirty="0" smtClean="0"/>
              <a:t>.</a:t>
            </a:r>
            <a:endParaRPr lang="en-US" sz="2800" dirty="0"/>
          </a:p>
          <a:p>
            <a:r>
              <a:rPr lang="en-US" sz="2800" dirty="0"/>
              <a:t>TA Evaluation Form return to CS </a:t>
            </a:r>
            <a:r>
              <a:rPr lang="en-US" sz="2800" dirty="0" smtClean="0"/>
              <a:t>department: Fuller 233</a:t>
            </a:r>
            <a:endParaRPr lang="en-US" sz="2800" dirty="0"/>
          </a:p>
          <a:p>
            <a:endParaRPr lang="en-US" sz="2600" dirty="0"/>
          </a:p>
        </p:txBody>
      </p:sp>
      <p:sp>
        <p:nvSpPr>
          <p:cNvPr id="4" name="Footer Placeholder 3"/>
          <p:cNvSpPr>
            <a:spLocks noGrp="1"/>
          </p:cNvSpPr>
          <p:nvPr>
            <p:ph type="ftr" sz="quarter" idx="10"/>
          </p:nvPr>
        </p:nvSpPr>
        <p:spPr/>
        <p:txBody>
          <a:bodyPr/>
          <a:lstStyle/>
          <a:p>
            <a:r>
              <a:rPr lang="en-US" smtClean="0"/>
              <a:t>© 2014 Keith A. Pray</a:t>
            </a:r>
            <a:endParaRPr lang="en-US"/>
          </a:p>
        </p:txBody>
      </p:sp>
      <p:sp>
        <p:nvSpPr>
          <p:cNvPr id="5" name="Slide Number Placeholder 4"/>
          <p:cNvSpPr>
            <a:spLocks noGrp="1"/>
          </p:cNvSpPr>
          <p:nvPr>
            <p:ph type="sldNum" sz="quarter" idx="11"/>
          </p:nvPr>
        </p:nvSpPr>
        <p:spPr/>
        <p:txBody>
          <a:bodyPr/>
          <a:lstStyle/>
          <a:p>
            <a:fld id="{6842FE0C-8D61-E84F-AF2C-824F66C4611B}" type="slidenum">
              <a:rPr lang="en-US" smtClean="0"/>
              <a:pPr/>
              <a:t>3</a:t>
            </a:fld>
            <a:endParaRPr lang="en-US"/>
          </a:p>
        </p:txBody>
      </p:sp>
      <p:sp>
        <p:nvSpPr>
          <p:cNvPr id="6" name="Date Placeholder 5"/>
          <p:cNvSpPr>
            <a:spLocks noGrp="1"/>
          </p:cNvSpPr>
          <p:nvPr>
            <p:ph type="dt" sz="half" idx="12"/>
          </p:nvPr>
        </p:nvSpPr>
        <p:spPr/>
        <p:txBody>
          <a:bodyPr/>
          <a:lstStyle/>
          <a:p>
            <a:fld id="{D8142680-F30E-0F44-A1D4-14185C3F5596}" type="datetime1">
              <a:rPr lang="en-US" smtClean="0"/>
              <a:t>5/6/14</a:t>
            </a:fld>
            <a:endParaRPr lang="en-US"/>
          </a:p>
        </p:txBody>
      </p:sp>
    </p:spTree>
    <p:extLst>
      <p:ext uri="{BB962C8B-B14F-4D97-AF65-F5344CB8AC3E}">
        <p14:creationId xmlns:p14="http://schemas.microsoft.com/office/powerpoint/2010/main" val="4512779"/>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3"/>
          <p:cNvSpPr>
            <a:spLocks noGrp="1"/>
          </p:cNvSpPr>
          <p:nvPr>
            <p:ph type="ftr" sz="quarter" idx="10"/>
          </p:nvPr>
        </p:nvSpPr>
        <p:spPr>
          <a:noFill/>
        </p:spPr>
        <p:txBody>
          <a:bodyPr/>
          <a:lstStyle/>
          <a:p>
            <a:r>
              <a:rPr lang="en-US" smtClean="0"/>
              <a:t>© 2014 Keith A. Pray</a:t>
            </a:r>
            <a:endParaRPr lang="en-US"/>
          </a:p>
        </p:txBody>
      </p:sp>
      <p:sp>
        <p:nvSpPr>
          <p:cNvPr id="17411" name="Slide Number Placeholder 4"/>
          <p:cNvSpPr>
            <a:spLocks noGrp="1"/>
          </p:cNvSpPr>
          <p:nvPr>
            <p:ph type="sldNum" sz="quarter" idx="11"/>
          </p:nvPr>
        </p:nvSpPr>
        <p:spPr>
          <a:noFill/>
        </p:spPr>
        <p:txBody>
          <a:bodyPr/>
          <a:lstStyle/>
          <a:p>
            <a:fld id="{C83F7C10-689D-234A-A7F3-0318B0770D6F}" type="slidenum">
              <a:rPr lang="en-US" smtClean="0"/>
              <a:pPr/>
              <a:t>4</a:t>
            </a:fld>
            <a:endParaRPr lang="en-US" smtClean="0"/>
          </a:p>
        </p:txBody>
      </p:sp>
      <p:sp>
        <p:nvSpPr>
          <p:cNvPr id="17412" name="Date Placeholder 5"/>
          <p:cNvSpPr>
            <a:spLocks noGrp="1"/>
          </p:cNvSpPr>
          <p:nvPr>
            <p:ph type="dt" sz="quarter" idx="12"/>
          </p:nvPr>
        </p:nvSpPr>
        <p:spPr>
          <a:noFill/>
        </p:spPr>
        <p:txBody>
          <a:bodyPr/>
          <a:lstStyle/>
          <a:p>
            <a:fld id="{C18FF520-06EB-A04A-BBD4-6061C0FF4250}" type="datetime1">
              <a:rPr lang="en-US" smtClean="0"/>
              <a:t>5/6/14</a:t>
            </a:fld>
            <a:endParaRPr lang="en-US"/>
          </a:p>
        </p:txBody>
      </p:sp>
      <p:sp>
        <p:nvSpPr>
          <p:cNvPr id="17413"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Overview</a:t>
            </a:r>
          </a:p>
        </p:txBody>
      </p:sp>
      <p:sp>
        <p:nvSpPr>
          <p:cNvPr id="17414" name="Rectangle 3"/>
          <p:cNvSpPr>
            <a:spLocks noGrp="1" noChangeArrowheads="1"/>
          </p:cNvSpPr>
          <p:nvPr>
            <p:ph type="body" idx="1"/>
          </p:nvPr>
        </p:nvSpPr>
        <p:spPr/>
        <p:txBody>
          <a:bodyPr/>
          <a:lstStyle/>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Course Evaluations</a:t>
            </a:r>
          </a:p>
          <a:p>
            <a:pPr marL="571500" indent="-571500" eaLnBrk="1" hangingPunct="1">
              <a:buFont typeface="Times" pitchFamily="-109" charset="0"/>
              <a:buAutoNum type="arabicPeriod"/>
            </a:pPr>
            <a:r>
              <a:rPr lang="en-US" sz="2400" dirty="0">
                <a:ea typeface="ＭＳ Ｐゴシック" pitchFamily="-109" charset="-128"/>
                <a:cs typeface="ＭＳ Ｐゴシック" pitchFamily="-109" charset="-128"/>
              </a:rPr>
              <a:t>Students Present</a:t>
            </a:r>
          </a:p>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Guest</a:t>
            </a:r>
          </a:p>
        </p:txBody>
      </p:sp>
      <p:sp>
        <p:nvSpPr>
          <p:cNvPr id="277508" name="Rectangle 4"/>
          <p:cNvSpPr>
            <a:spLocks noChangeArrowheads="1"/>
          </p:cNvSpPr>
          <p:nvPr/>
        </p:nvSpPr>
        <p:spPr bwMode="auto">
          <a:xfrm>
            <a:off x="0" y="2438400"/>
            <a:ext cx="9144000" cy="457200"/>
          </a:xfrm>
          <a:prstGeom prst="rect">
            <a:avLst/>
          </a:prstGeom>
          <a:solidFill>
            <a:schemeClr val="accent1">
              <a:alpha val="39999"/>
            </a:schemeClr>
          </a:solidFill>
          <a:ln w="9525">
            <a:solidFill>
              <a:schemeClr val="tx1"/>
            </a:solidFill>
            <a:miter lim="800000"/>
            <a:headEnd/>
            <a:tailEnd/>
          </a:ln>
        </p:spPr>
        <p:txBody>
          <a:bodyPr wrap="none" anchor="ctr">
            <a:prstTxWarp prst="textNoShape">
              <a:avLst/>
            </a:prstTxWarp>
          </a:bodyPr>
          <a:lstStyle/>
          <a:p>
            <a:endParaRPr lang="en-US"/>
          </a:p>
        </p:txBody>
      </p:sp>
    </p:spTree>
    <p:extLst>
      <p:ext uri="{BB962C8B-B14F-4D97-AF65-F5344CB8AC3E}">
        <p14:creationId xmlns:p14="http://schemas.microsoft.com/office/powerpoint/2010/main" val="3301695069"/>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7508"/>
                                        </p:tgtEl>
                                        <p:attrNameLst>
                                          <p:attrName>style.visibility</p:attrName>
                                        </p:attrNameLst>
                                      </p:cBhvr>
                                      <p:to>
                                        <p:strVal val="visible"/>
                                      </p:to>
                                    </p:set>
                                    <p:animEffect transition="in" filter="wipe(left)">
                                      <p:cBhvr>
                                        <p:cTn id="7" dur="500"/>
                                        <p:tgtEl>
                                          <p:spTgt spid="277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noChangeArrowheads="1"/>
          </p:cNvSpPr>
          <p:nvPr>
            <p:ph type="title"/>
          </p:nvPr>
        </p:nvSpPr>
        <p:spPr>
          <a:ln/>
        </p:spPr>
        <p:txBody>
          <a:bodyPr/>
          <a:lstStyle/>
          <a:p>
            <a:r>
              <a:rPr lang="en-US" altLang="en-US"/>
              <a:t>Privacy and </a:t>
            </a:r>
            <a:r>
              <a:rPr lang="zh-CN" altLang="en-US">
                <a:ea typeface="宋体" charset="0"/>
                <a:cs typeface="宋体" charset="0"/>
              </a:rPr>
              <a:t>information security in</a:t>
            </a:r>
            <a:r>
              <a:rPr lang="en-US" altLang="en-US"/>
              <a:t> </a:t>
            </a:r>
            <a:r>
              <a:rPr lang="zh-CN" altLang="en-US">
                <a:ea typeface="宋体" charset="0"/>
                <a:cs typeface="宋体" charset="0"/>
              </a:rPr>
              <a:t>China</a:t>
            </a:r>
          </a:p>
        </p:txBody>
      </p:sp>
      <p:sp>
        <p:nvSpPr>
          <p:cNvPr id="8" name="Footer Placeholder 3"/>
          <p:cNvSpPr>
            <a:spLocks noGrp="1"/>
          </p:cNvSpPr>
          <p:nvPr>
            <p:ph type="ftr" sz="quarter" idx="10"/>
          </p:nvPr>
        </p:nvSpPr>
        <p:spPr/>
        <p:txBody>
          <a:bodyPr/>
          <a:lstStyle/>
          <a:p>
            <a:r>
              <a:rPr lang="en-US" altLang="en-US"/>
              <a:t>© 2014 Keith A. Pray</a:t>
            </a:r>
            <a:endParaRPr lang="en-US" sz="1800">
              <a:solidFill>
                <a:schemeClr val="tx2"/>
              </a:solidFill>
              <a:latin typeface="Times New Roman" charset="0"/>
            </a:endParaRPr>
          </a:p>
        </p:txBody>
      </p:sp>
      <p:sp>
        <p:nvSpPr>
          <p:cNvPr id="9" name="Slide Number Placeholder 4"/>
          <p:cNvSpPr>
            <a:spLocks noGrp="1"/>
          </p:cNvSpPr>
          <p:nvPr>
            <p:ph type="sldNum" sz="quarter" idx="11"/>
          </p:nvPr>
        </p:nvSpPr>
        <p:spPr/>
        <p:txBody>
          <a:bodyPr/>
          <a:lstStyle/>
          <a:p>
            <a:fld id="{D775949C-E6C2-FC47-AA9D-CE944BD86CCE}" type="slidenum">
              <a:rPr lang="en-US" altLang="en-US"/>
              <a:pPr/>
              <a:t>5</a:t>
            </a:fld>
            <a:endParaRPr lang="en-US" sz="1800">
              <a:solidFill>
                <a:schemeClr val="tx2"/>
              </a:solidFill>
              <a:latin typeface="Times New Roman" charset="0"/>
            </a:endParaRPr>
          </a:p>
        </p:txBody>
      </p:sp>
      <p:sp>
        <p:nvSpPr>
          <p:cNvPr id="10" name="Date Placeholder 5"/>
          <p:cNvSpPr>
            <a:spLocks noGrp="1"/>
          </p:cNvSpPr>
          <p:nvPr>
            <p:ph type="dt" sz="half" idx="12"/>
          </p:nvPr>
        </p:nvSpPr>
        <p:spPr/>
        <p:txBody>
          <a:bodyPr/>
          <a:lstStyle/>
          <a:p>
            <a:fld id="{8E9D01B0-8A73-8340-B577-853A1062CA78}" type="datetime1">
              <a:rPr lang="en-US" altLang="en-US"/>
              <a:pPr/>
              <a:t>5/6/14</a:t>
            </a:fld>
            <a:endParaRPr lang="en-US" sz="1800">
              <a:solidFill>
                <a:schemeClr val="tx2"/>
              </a:solidFill>
              <a:latin typeface="Times New Roman" charset="0"/>
            </a:endParaRPr>
          </a:p>
        </p:txBody>
      </p:sp>
      <p:sp>
        <p:nvSpPr>
          <p:cNvPr id="3075" name="Content Placeholder 2"/>
          <p:cNvSpPr>
            <a:spLocks noGrp="1" noChangeArrowheads="1"/>
          </p:cNvSpPr>
          <p:nvPr>
            <p:ph idx="4294967295"/>
          </p:nvPr>
        </p:nvSpPr>
        <p:spPr>
          <a:xfrm>
            <a:off x="5181600" y="1981200"/>
            <a:ext cx="3962400" cy="3886200"/>
          </a:xfrm>
          <a:ln/>
        </p:spPr>
        <p:txBody>
          <a:bodyPr/>
          <a:lstStyle/>
          <a:p>
            <a:pPr marL="342900" indent="-342900" algn="l">
              <a:buFont typeface="Wingdings" charset="0"/>
              <a:buChar char="n"/>
            </a:pPr>
            <a:r>
              <a:rPr lang="zh-CN" altLang="en-US">
                <a:ea typeface="宋体" charset="0"/>
                <a:cs typeface="宋体" charset="0"/>
              </a:rPr>
              <a:t>Internet censorship in the People's Republic of China</a:t>
            </a:r>
          </a:p>
          <a:p>
            <a:pPr marL="342900" indent="-342900" algn="l">
              <a:buFont typeface="Wingdings" charset="0"/>
              <a:buChar char="n"/>
            </a:pPr>
            <a:r>
              <a:rPr lang="zh-CN" altLang="en-US">
                <a:ea typeface="宋体" charset="0"/>
                <a:cs typeface="宋体" charset="0"/>
              </a:rPr>
              <a:t> </a:t>
            </a:r>
            <a:r>
              <a:rPr lang="zh-CN" altLang="en-US">
                <a:latin typeface="Arial"/>
                <a:ea typeface="宋体" charset="0"/>
                <a:cs typeface="宋体" charset="0"/>
              </a:rPr>
              <a:t>“</a:t>
            </a:r>
            <a:r>
              <a:rPr lang="zh-CN" altLang="en-US">
                <a:ea typeface="宋体" charset="0"/>
                <a:cs typeface="宋体" charset="0"/>
              </a:rPr>
              <a:t>harmonized</a:t>
            </a:r>
            <a:r>
              <a:rPr lang="zh-CN" altLang="en-US">
                <a:latin typeface="Arial"/>
                <a:ea typeface="宋体" charset="0"/>
                <a:cs typeface="宋体" charset="0"/>
              </a:rPr>
              <a:t>”</a:t>
            </a:r>
            <a:r>
              <a:rPr lang="zh-CN" altLang="en-US">
                <a:ea typeface="宋体" charset="0"/>
                <a:cs typeface="宋体" charset="0"/>
              </a:rPr>
              <a:t> - a Chinese expression that refers to online censorship of sensitive comments.</a:t>
            </a:r>
          </a:p>
        </p:txBody>
      </p:sp>
      <p:sp>
        <p:nvSpPr>
          <p:cNvPr id="3076" name="TextBox 4"/>
          <p:cNvSpPr>
            <a:spLocks noChangeArrowheads="1"/>
          </p:cNvSpPr>
          <p:nvPr/>
        </p:nvSpPr>
        <p:spPr bwMode="auto">
          <a:xfrm>
            <a:off x="671513" y="6054725"/>
            <a:ext cx="73421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altLang="en-US" sz="1200">
                <a:solidFill>
                  <a:schemeClr val="tx1"/>
                </a:solidFill>
                <a:hlinkClick r:id="rId3"/>
              </a:rPr>
              <a:t>http://www.frontpagemag.com/wp-content/uploads/2013/03/china-censored-21.jpg</a:t>
            </a:r>
            <a:r>
              <a:rPr lang="zh-CN" altLang="en-US" sz="1200">
                <a:solidFill>
                  <a:schemeClr val="tx1"/>
                </a:solidFill>
              </a:rPr>
              <a:t>, accessed 06 May, 2014</a:t>
            </a:r>
          </a:p>
        </p:txBody>
      </p:sp>
      <p:sp>
        <p:nvSpPr>
          <p:cNvPr id="3077" name="TextBox 5"/>
          <p:cNvSpPr>
            <a:spLocks noChangeArrowheads="1"/>
          </p:cNvSpPr>
          <p:nvPr/>
        </p:nvSpPr>
        <p:spPr bwMode="auto">
          <a:xfrm>
            <a:off x="6846888" y="571500"/>
            <a:ext cx="21796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a:solidFill>
                  <a:schemeClr val="tx1"/>
                </a:solidFill>
                <a:latin typeface="Arial Black" charset="0"/>
                <a:sym typeface="Arial Black" charset="0"/>
              </a:rPr>
              <a:t>Xia Li</a:t>
            </a:r>
          </a:p>
        </p:txBody>
      </p:sp>
      <p:sp>
        <p:nvSpPr>
          <p:cNvPr id="3078" name="Slide Number Placeholder 7"/>
          <p:cNvSpPr>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791C54B-3BAF-E140-BB4D-56E17387F947}" type="slidenum">
              <a:rPr lang="en-US">
                <a:ea typeface="ＭＳ Ｐゴシック" charset="0"/>
              </a:rPr>
              <a:pPr/>
              <a:t>5</a:t>
            </a:fld>
            <a:endParaRPr lang="en-US">
              <a:ea typeface="ＭＳ Ｐゴシック" charset="0"/>
            </a:endParaRPr>
          </a:p>
        </p:txBody>
      </p:sp>
      <p:pic>
        <p:nvPicPr>
          <p:cNvPr id="3079" name="Picture 7" descr="china-censored-21">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133600"/>
            <a:ext cx="4516438" cy="350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2143220165"/>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noChangeArrowheads="1"/>
          </p:cNvSpPr>
          <p:nvPr>
            <p:ph type="title"/>
          </p:nvPr>
        </p:nvSpPr>
        <p:spPr>
          <a:ln/>
        </p:spPr>
        <p:txBody>
          <a:bodyPr/>
          <a:lstStyle/>
          <a:p>
            <a:r>
              <a:rPr lang="zh-CN" altLang="en-US">
                <a:ea typeface="宋体" charset="0"/>
                <a:cs typeface="宋体" charset="0"/>
              </a:rPr>
              <a:t>Real-Name Registration Online</a:t>
            </a:r>
            <a:endParaRPr lang="en-US" altLang="en-US"/>
          </a:p>
        </p:txBody>
      </p:sp>
      <p:sp>
        <p:nvSpPr>
          <p:cNvPr id="8" name="Footer Placeholder 3"/>
          <p:cNvSpPr>
            <a:spLocks noGrp="1"/>
          </p:cNvSpPr>
          <p:nvPr>
            <p:ph type="ftr" sz="quarter" idx="10"/>
          </p:nvPr>
        </p:nvSpPr>
        <p:spPr/>
        <p:txBody>
          <a:bodyPr/>
          <a:lstStyle/>
          <a:p>
            <a:r>
              <a:rPr lang="en-US" altLang="en-US"/>
              <a:t>© 2014 Keith A. Pray</a:t>
            </a:r>
            <a:endParaRPr lang="en-US" sz="1800">
              <a:solidFill>
                <a:schemeClr val="tx2"/>
              </a:solidFill>
              <a:latin typeface="Times New Roman" charset="0"/>
            </a:endParaRPr>
          </a:p>
        </p:txBody>
      </p:sp>
      <p:sp>
        <p:nvSpPr>
          <p:cNvPr id="9" name="Slide Number Placeholder 4"/>
          <p:cNvSpPr>
            <a:spLocks noGrp="1"/>
          </p:cNvSpPr>
          <p:nvPr>
            <p:ph type="sldNum" sz="quarter" idx="11"/>
          </p:nvPr>
        </p:nvSpPr>
        <p:spPr/>
        <p:txBody>
          <a:bodyPr/>
          <a:lstStyle/>
          <a:p>
            <a:fld id="{0259D238-2FE5-A340-9CD4-1C8618AF5DF9}" type="slidenum">
              <a:rPr lang="en-US" altLang="en-US"/>
              <a:pPr/>
              <a:t>6</a:t>
            </a:fld>
            <a:endParaRPr lang="en-US" sz="1800">
              <a:solidFill>
                <a:schemeClr val="tx2"/>
              </a:solidFill>
              <a:latin typeface="Times New Roman" charset="0"/>
            </a:endParaRPr>
          </a:p>
        </p:txBody>
      </p:sp>
      <p:sp>
        <p:nvSpPr>
          <p:cNvPr id="10" name="Date Placeholder 5"/>
          <p:cNvSpPr>
            <a:spLocks noGrp="1"/>
          </p:cNvSpPr>
          <p:nvPr>
            <p:ph type="dt" sz="half" idx="12"/>
          </p:nvPr>
        </p:nvSpPr>
        <p:spPr/>
        <p:txBody>
          <a:bodyPr/>
          <a:lstStyle/>
          <a:p>
            <a:fld id="{8E9D01B0-8A73-8340-B577-853A1062CA78}" type="datetime1">
              <a:rPr lang="en-US" altLang="en-US"/>
              <a:pPr/>
              <a:t>5/6/14</a:t>
            </a:fld>
            <a:endParaRPr lang="en-US" sz="1800">
              <a:solidFill>
                <a:schemeClr val="tx2"/>
              </a:solidFill>
              <a:latin typeface="Times New Roman" charset="0"/>
            </a:endParaRPr>
          </a:p>
        </p:txBody>
      </p:sp>
      <p:sp>
        <p:nvSpPr>
          <p:cNvPr id="5126" name="Content Placeholder 2"/>
          <p:cNvSpPr>
            <a:spLocks noGrp="1" noChangeArrowheads="1"/>
          </p:cNvSpPr>
          <p:nvPr>
            <p:ph idx="4294967295"/>
          </p:nvPr>
        </p:nvSpPr>
        <p:spPr>
          <a:xfrm>
            <a:off x="0" y="1897063"/>
            <a:ext cx="3478213" cy="3733800"/>
          </a:xfrm>
          <a:ln/>
        </p:spPr>
        <p:txBody>
          <a:bodyPr/>
          <a:lstStyle/>
          <a:p>
            <a:pPr marL="342900" indent="-342900" algn="l"/>
            <a:endParaRPr lang="en-US" altLang="en-US"/>
          </a:p>
          <a:p>
            <a:pPr marL="342900" indent="-342900" algn="l">
              <a:buFont typeface="Wingdings" charset="0"/>
              <a:buChar char="n"/>
            </a:pPr>
            <a:r>
              <a:rPr lang="zh-CN" altLang="en-US">
                <a:ea typeface="宋体" charset="0"/>
                <a:cs typeface="宋体" charset="0"/>
              </a:rPr>
              <a:t>Provide ID to access the Internet Cafes</a:t>
            </a:r>
          </a:p>
          <a:p>
            <a:pPr marL="342900" indent="-342900" algn="l">
              <a:buFont typeface="Wingdings" charset="0"/>
              <a:buChar char="n"/>
            </a:pPr>
            <a:r>
              <a:rPr lang="zh-CN" altLang="en-US">
                <a:ea typeface="宋体" charset="0"/>
                <a:cs typeface="宋体" charset="0"/>
              </a:rPr>
              <a:t>Microblog website: Sina Weibo </a:t>
            </a:r>
          </a:p>
          <a:p>
            <a:pPr marL="342900" indent="-342900" algn="l"/>
            <a:endParaRPr lang="zh-CN" altLang="en-US">
              <a:ea typeface="宋体" charset="0"/>
              <a:cs typeface="宋体" charset="0"/>
            </a:endParaRPr>
          </a:p>
        </p:txBody>
      </p:sp>
      <p:sp>
        <p:nvSpPr>
          <p:cNvPr id="5123" name="TextBox 4"/>
          <p:cNvSpPr>
            <a:spLocks noChangeArrowheads="1"/>
          </p:cNvSpPr>
          <p:nvPr/>
        </p:nvSpPr>
        <p:spPr bwMode="auto">
          <a:xfrm>
            <a:off x="628650" y="5867400"/>
            <a:ext cx="7829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endParaRPr lang="en-US">
              <a:ea typeface="ＭＳ Ｐゴシック" charset="0"/>
            </a:endParaRPr>
          </a:p>
        </p:txBody>
      </p:sp>
      <p:sp>
        <p:nvSpPr>
          <p:cNvPr id="5124" name="TextBox 5"/>
          <p:cNvSpPr>
            <a:spLocks noChangeArrowheads="1"/>
          </p:cNvSpPr>
          <p:nvPr/>
        </p:nvSpPr>
        <p:spPr bwMode="auto">
          <a:xfrm>
            <a:off x="6846888" y="571500"/>
            <a:ext cx="21796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a:solidFill>
                  <a:schemeClr val="tx1"/>
                </a:solidFill>
                <a:latin typeface="Arial Black" charset="0"/>
                <a:sym typeface="Arial Black" charset="0"/>
              </a:rPr>
              <a:t>Xia Li</a:t>
            </a:r>
          </a:p>
        </p:txBody>
      </p:sp>
      <p:sp>
        <p:nvSpPr>
          <p:cNvPr id="5125" name="Slide Number Placeholder 7"/>
          <p:cNvSpPr>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C33F5BA-9556-8B4E-ADAD-E7A8F8078D98}" type="slidenum">
              <a:rPr lang="en-US">
                <a:ea typeface="ＭＳ Ｐゴシック" charset="0"/>
              </a:rPr>
              <a:pPr/>
              <a:t>6</a:t>
            </a:fld>
            <a:endParaRPr lang="en-US">
              <a:ea typeface="ＭＳ Ｐゴシック" charset="0"/>
            </a:endParaRPr>
          </a:p>
        </p:txBody>
      </p:sp>
      <p:pic>
        <p:nvPicPr>
          <p:cNvPr id="5127" name="Picture 7" descr="nobodyknowsyoureadogontheintern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981200"/>
            <a:ext cx="406876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5454983"/>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noChangeArrowheads="1"/>
          </p:cNvSpPr>
          <p:nvPr>
            <p:ph type="title"/>
          </p:nvPr>
        </p:nvSpPr>
        <p:spPr>
          <a:ln/>
        </p:spPr>
        <p:txBody>
          <a:bodyPr/>
          <a:lstStyle/>
          <a:p>
            <a:r>
              <a:rPr lang="zh-CN" altLang="en-US">
                <a:ea typeface="宋体" charset="0"/>
                <a:cs typeface="宋体" charset="0"/>
              </a:rPr>
              <a:t>Spreading rumors</a:t>
            </a:r>
          </a:p>
        </p:txBody>
      </p:sp>
      <p:sp>
        <p:nvSpPr>
          <p:cNvPr id="14" name="Footer Placeholder 3"/>
          <p:cNvSpPr>
            <a:spLocks noGrp="1"/>
          </p:cNvSpPr>
          <p:nvPr>
            <p:ph type="ftr" sz="quarter" idx="10"/>
          </p:nvPr>
        </p:nvSpPr>
        <p:spPr/>
        <p:txBody>
          <a:bodyPr/>
          <a:lstStyle/>
          <a:p>
            <a:r>
              <a:rPr lang="en-US" altLang="en-US"/>
              <a:t>© 2014 Keith A. Pray</a:t>
            </a:r>
            <a:endParaRPr lang="en-US" sz="1800">
              <a:solidFill>
                <a:schemeClr val="tx2"/>
              </a:solidFill>
              <a:latin typeface="Times New Roman" charset="0"/>
            </a:endParaRPr>
          </a:p>
        </p:txBody>
      </p:sp>
      <p:sp>
        <p:nvSpPr>
          <p:cNvPr id="15" name="Slide Number Placeholder 4"/>
          <p:cNvSpPr>
            <a:spLocks noGrp="1"/>
          </p:cNvSpPr>
          <p:nvPr>
            <p:ph type="sldNum" sz="quarter" idx="11"/>
          </p:nvPr>
        </p:nvSpPr>
        <p:spPr/>
        <p:txBody>
          <a:bodyPr/>
          <a:lstStyle/>
          <a:p>
            <a:fld id="{E3C279C3-4300-714A-B679-8F29D003AA79}" type="slidenum">
              <a:rPr lang="en-US" altLang="en-US"/>
              <a:pPr/>
              <a:t>7</a:t>
            </a:fld>
            <a:endParaRPr lang="en-US" sz="1800">
              <a:solidFill>
                <a:schemeClr val="tx2"/>
              </a:solidFill>
              <a:latin typeface="Times New Roman" charset="0"/>
            </a:endParaRPr>
          </a:p>
        </p:txBody>
      </p:sp>
      <p:sp>
        <p:nvSpPr>
          <p:cNvPr id="16" name="Date Placeholder 5"/>
          <p:cNvSpPr>
            <a:spLocks noGrp="1"/>
          </p:cNvSpPr>
          <p:nvPr>
            <p:ph type="dt" sz="half" idx="12"/>
          </p:nvPr>
        </p:nvSpPr>
        <p:spPr/>
        <p:txBody>
          <a:bodyPr/>
          <a:lstStyle/>
          <a:p>
            <a:fld id="{8E9D01B0-8A73-8340-B577-853A1062CA78}" type="datetime1">
              <a:rPr lang="en-US" altLang="en-US"/>
              <a:pPr/>
              <a:t>5/6/14</a:t>
            </a:fld>
            <a:endParaRPr lang="en-US" sz="1800">
              <a:solidFill>
                <a:schemeClr val="tx2"/>
              </a:solidFill>
              <a:latin typeface="Times New Roman" charset="0"/>
            </a:endParaRPr>
          </a:p>
        </p:txBody>
      </p:sp>
      <p:pic>
        <p:nvPicPr>
          <p:cNvPr id="7174" name="Picture 6" descr="001ec949c22b13864e6303"/>
          <p:cNvPicPr>
            <a:picLocks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0" y="3124200"/>
            <a:ext cx="3276600" cy="2590800"/>
          </a:xfrm>
          <a:ln/>
        </p:spPr>
      </p:pic>
      <p:sp>
        <p:nvSpPr>
          <p:cNvPr id="7171" name="TextBox 4"/>
          <p:cNvSpPr>
            <a:spLocks noChangeArrowheads="1"/>
          </p:cNvSpPr>
          <p:nvPr/>
        </p:nvSpPr>
        <p:spPr bwMode="auto">
          <a:xfrm>
            <a:off x="609600" y="5867400"/>
            <a:ext cx="734377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endParaRPr lang="en-US" sz="1600">
              <a:solidFill>
                <a:srgbClr val="000000"/>
              </a:solidFill>
              <a:ea typeface="ＭＳ Ｐゴシック" charset="0"/>
              <a:cs typeface="Times New Roman" charset="0"/>
              <a:sym typeface="Times New Roman" charset="0"/>
            </a:endParaRPr>
          </a:p>
        </p:txBody>
      </p:sp>
      <p:sp>
        <p:nvSpPr>
          <p:cNvPr id="7172" name="TextBox 5"/>
          <p:cNvSpPr>
            <a:spLocks noChangeArrowheads="1"/>
          </p:cNvSpPr>
          <p:nvPr/>
        </p:nvSpPr>
        <p:spPr bwMode="auto">
          <a:xfrm>
            <a:off x="6846888" y="571500"/>
            <a:ext cx="21796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a:solidFill>
                  <a:schemeClr val="tx1"/>
                </a:solidFill>
                <a:latin typeface="Arial Black" charset="0"/>
                <a:sym typeface="Arial Black" charset="0"/>
              </a:rPr>
              <a:t>Xia Li</a:t>
            </a:r>
            <a:endParaRPr lang="en-US" sz="1400">
              <a:solidFill>
                <a:schemeClr val="tx1"/>
              </a:solidFill>
              <a:latin typeface="Arial Black" charset="0"/>
              <a:ea typeface="ＭＳ Ｐゴシック" charset="0"/>
              <a:sym typeface="Arial Black" charset="0"/>
            </a:endParaRPr>
          </a:p>
        </p:txBody>
      </p:sp>
      <p:sp>
        <p:nvSpPr>
          <p:cNvPr id="7173" name="Slide Number Placeholder 7"/>
          <p:cNvSpPr>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D1675DB-E30E-1042-81F3-5D5862B38A12}" type="slidenum">
              <a:rPr lang="en-US">
                <a:ea typeface="ＭＳ Ｐゴシック" charset="0"/>
              </a:rPr>
              <a:pPr/>
              <a:t>7</a:t>
            </a:fld>
            <a:endParaRPr lang="en-US">
              <a:ea typeface="ＭＳ Ｐゴシック" charset="0"/>
            </a:endParaRPr>
          </a:p>
        </p:txBody>
      </p:sp>
      <p:pic>
        <p:nvPicPr>
          <p:cNvPr id="7175" name="Picture 7" descr="fc4a9bf34245b24823b164acc5c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124200"/>
            <a:ext cx="31972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Text Box 8"/>
          <p:cNvSpPr txBox="1">
            <a:spLocks noChangeArrowheads="1"/>
          </p:cNvSpPr>
          <p:nvPr/>
        </p:nvSpPr>
        <p:spPr bwMode="auto">
          <a:xfrm>
            <a:off x="736600" y="6324600"/>
            <a:ext cx="764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7177" name="Text Box 9"/>
          <p:cNvSpPr txBox="1">
            <a:spLocks noChangeArrowheads="1"/>
          </p:cNvSpPr>
          <p:nvPr/>
        </p:nvSpPr>
        <p:spPr bwMode="auto">
          <a:xfrm>
            <a:off x="152400" y="5943600"/>
            <a:ext cx="8135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t>http://titleimages.cir.ca/133/fc4a9bf34245b24823b164acc5c1.jpg</a:t>
            </a:r>
          </a:p>
        </p:txBody>
      </p:sp>
      <p:sp>
        <p:nvSpPr>
          <p:cNvPr id="7178" name="Text Box 10"/>
          <p:cNvSpPr txBox="1">
            <a:spLocks noChangeArrowheads="1"/>
          </p:cNvSpPr>
          <p:nvPr/>
        </p:nvSpPr>
        <p:spPr bwMode="auto">
          <a:xfrm>
            <a:off x="5486400" y="5943600"/>
            <a:ext cx="4179888"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200">
                <a:solidFill>
                  <a:schemeClr val="tx1"/>
                </a:solidFill>
                <a:hlinkClick r:id="rId5"/>
              </a:rPr>
              <a:t>http://titleimages.cir.ca/133/fc4a9bf34245b24823b164acc5c1.jpg</a:t>
            </a:r>
            <a:r>
              <a:rPr lang="zh-CN" altLang="en-US" sz="1200">
                <a:solidFill>
                  <a:schemeClr val="tx1"/>
                </a:solidFill>
                <a:hlinkClick r:id="rId5"/>
              </a:rPr>
              <a:t>,</a:t>
            </a:r>
            <a:r>
              <a:rPr lang="zh-CN" altLang="en-US" sz="1200">
                <a:solidFill>
                  <a:schemeClr val="tx1"/>
                </a:solidFill>
              </a:rPr>
              <a:t> accessed 06 May, 2014</a:t>
            </a:r>
            <a:endParaRPr lang="en-US" altLang="en-US" sz="1200">
              <a:solidFill>
                <a:schemeClr val="tx1"/>
              </a:solidFill>
            </a:endParaRPr>
          </a:p>
          <a:p>
            <a:endParaRPr lang="en-US" altLang="en-US" sz="1200">
              <a:solidFill>
                <a:schemeClr val="tx1"/>
              </a:solidFill>
            </a:endParaRPr>
          </a:p>
        </p:txBody>
      </p:sp>
      <p:sp>
        <p:nvSpPr>
          <p:cNvPr id="7179" name="Text Box 11"/>
          <p:cNvSpPr txBox="1">
            <a:spLocks noChangeArrowheads="1"/>
          </p:cNvSpPr>
          <p:nvPr/>
        </p:nvSpPr>
        <p:spPr bwMode="auto">
          <a:xfrm>
            <a:off x="458788" y="5867400"/>
            <a:ext cx="3960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200">
                <a:solidFill>
                  <a:schemeClr val="tx1"/>
                </a:solidFill>
                <a:hlinkClick r:id="rId6"/>
              </a:rPr>
              <a:t>http://images.china.cn/attachement/jpg/site1007/20130827/001ec949c22b13864e6303.jpg</a:t>
            </a:r>
            <a:r>
              <a:rPr lang="zh-CN" altLang="en-US" sz="1200">
                <a:solidFill>
                  <a:schemeClr val="tx1"/>
                </a:solidFill>
              </a:rPr>
              <a:t>, accessed 06 May, 2014</a:t>
            </a:r>
            <a:endParaRPr lang="en-US" altLang="en-US" sz="1200">
              <a:solidFill>
                <a:schemeClr val="tx1"/>
              </a:solidFill>
            </a:endParaRPr>
          </a:p>
        </p:txBody>
      </p:sp>
      <p:sp>
        <p:nvSpPr>
          <p:cNvPr id="7180" name="Text Box 12"/>
          <p:cNvSpPr txBox="1">
            <a:spLocks noChangeArrowheads="1"/>
          </p:cNvSpPr>
          <p:nvPr/>
        </p:nvSpPr>
        <p:spPr bwMode="auto">
          <a:xfrm>
            <a:off x="457200" y="2057400"/>
            <a:ext cx="81962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buFont typeface="Arial" charset="0"/>
              <a:buChar char="•"/>
            </a:pPr>
            <a:r>
              <a:rPr lang="zh-CN" altLang="en-US">
                <a:solidFill>
                  <a:schemeClr val="tx1"/>
                </a:solidFill>
              </a:rPr>
              <a:t> China jails blogger for 3 years for "rumor-mongering"</a:t>
            </a:r>
          </a:p>
          <a:p>
            <a:pPr algn="l">
              <a:buFont typeface="Arial" charset="0"/>
              <a:buChar char="•"/>
            </a:pPr>
            <a:endParaRPr lang="zh-CN" altLang="en-US">
              <a:solidFill>
                <a:schemeClr val="tx1"/>
              </a:solidFill>
            </a:endParaRPr>
          </a:p>
        </p:txBody>
      </p:sp>
      <p:sp>
        <p:nvSpPr>
          <p:cNvPr id="7181" name="Text Box 13"/>
          <p:cNvSpPr txBox="1">
            <a:spLocks noChangeArrowheads="1"/>
          </p:cNvSpPr>
          <p:nvPr/>
        </p:nvSpPr>
        <p:spPr bwMode="auto">
          <a:xfrm>
            <a:off x="460375" y="1617663"/>
            <a:ext cx="8759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t>ds</a:t>
            </a:r>
            <a:endParaRPr lang="en-US" altLang="en-US"/>
          </a:p>
        </p:txBody>
      </p:sp>
    </p:spTree>
    <p:extLst>
      <p:ext uri="{BB962C8B-B14F-4D97-AF65-F5344CB8AC3E}">
        <p14:creationId xmlns:p14="http://schemas.microsoft.com/office/powerpoint/2010/main" val="3123385726"/>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noChangeArrowheads="1"/>
          </p:cNvSpPr>
          <p:nvPr>
            <p:ph type="title"/>
          </p:nvPr>
        </p:nvSpPr>
        <p:spPr>
          <a:ln/>
        </p:spPr>
        <p:txBody>
          <a:bodyPr/>
          <a:lstStyle/>
          <a:p>
            <a:r>
              <a:rPr lang="zh-CN" altLang="en-US">
                <a:ea typeface="宋体" charset="0"/>
                <a:cs typeface="宋体" charset="0"/>
              </a:rPr>
              <a:t>Online censorship</a:t>
            </a:r>
          </a:p>
        </p:txBody>
      </p:sp>
      <p:sp>
        <p:nvSpPr>
          <p:cNvPr id="7" name="Footer Placeholder 3"/>
          <p:cNvSpPr>
            <a:spLocks noGrp="1"/>
          </p:cNvSpPr>
          <p:nvPr>
            <p:ph type="ftr" sz="quarter" idx="10"/>
          </p:nvPr>
        </p:nvSpPr>
        <p:spPr/>
        <p:txBody>
          <a:bodyPr/>
          <a:lstStyle/>
          <a:p>
            <a:r>
              <a:rPr lang="en-US" altLang="en-US"/>
              <a:t>© 2014 Keith A. Pray</a:t>
            </a:r>
            <a:endParaRPr lang="en-US" sz="1800">
              <a:solidFill>
                <a:schemeClr val="tx2"/>
              </a:solidFill>
              <a:latin typeface="Times New Roman" charset="0"/>
            </a:endParaRPr>
          </a:p>
        </p:txBody>
      </p:sp>
      <p:sp>
        <p:nvSpPr>
          <p:cNvPr id="8" name="Slide Number Placeholder 4"/>
          <p:cNvSpPr>
            <a:spLocks noGrp="1"/>
          </p:cNvSpPr>
          <p:nvPr>
            <p:ph type="sldNum" sz="quarter" idx="11"/>
          </p:nvPr>
        </p:nvSpPr>
        <p:spPr/>
        <p:txBody>
          <a:bodyPr/>
          <a:lstStyle/>
          <a:p>
            <a:fld id="{9E0E2C4A-F7AF-DF43-8689-0C04C74DADAF}" type="slidenum">
              <a:rPr lang="en-US" altLang="en-US"/>
              <a:pPr/>
              <a:t>8</a:t>
            </a:fld>
            <a:endParaRPr lang="en-US" sz="1800">
              <a:solidFill>
                <a:schemeClr val="tx2"/>
              </a:solidFill>
              <a:latin typeface="Times New Roman" charset="0"/>
            </a:endParaRPr>
          </a:p>
        </p:txBody>
      </p:sp>
      <p:sp>
        <p:nvSpPr>
          <p:cNvPr id="9" name="Date Placeholder 5"/>
          <p:cNvSpPr>
            <a:spLocks noGrp="1"/>
          </p:cNvSpPr>
          <p:nvPr>
            <p:ph type="dt" sz="half" idx="12"/>
          </p:nvPr>
        </p:nvSpPr>
        <p:spPr/>
        <p:txBody>
          <a:bodyPr/>
          <a:lstStyle/>
          <a:p>
            <a:fld id="{8E9D01B0-8A73-8340-B577-853A1062CA78}" type="datetime1">
              <a:rPr lang="en-US" altLang="en-US"/>
              <a:pPr/>
              <a:t>5/6/14</a:t>
            </a:fld>
            <a:endParaRPr lang="en-US" sz="1800">
              <a:solidFill>
                <a:schemeClr val="tx2"/>
              </a:solidFill>
              <a:latin typeface="Times New Roman" charset="0"/>
            </a:endParaRPr>
          </a:p>
        </p:txBody>
      </p:sp>
      <p:sp>
        <p:nvSpPr>
          <p:cNvPr id="9219" name="Content Placeholder 2"/>
          <p:cNvSpPr>
            <a:spLocks noGrp="1" noChangeArrowheads="1"/>
          </p:cNvSpPr>
          <p:nvPr>
            <p:ph idx="4294967295"/>
          </p:nvPr>
        </p:nvSpPr>
        <p:spPr>
          <a:xfrm>
            <a:off x="0" y="1981200"/>
            <a:ext cx="3962400" cy="3886200"/>
          </a:xfrm>
          <a:ln/>
        </p:spPr>
        <p:txBody>
          <a:bodyPr/>
          <a:lstStyle/>
          <a:p>
            <a:pPr marL="342900" indent="-342900" algn="l">
              <a:lnSpc>
                <a:spcPct val="90000"/>
              </a:lnSpc>
              <a:buFont typeface="Wingdings" charset="0"/>
              <a:buChar char="n"/>
            </a:pPr>
            <a:r>
              <a:rPr lang="zh-CN" altLang="en-US">
                <a:ea typeface="宋体" charset="0"/>
                <a:cs typeface="宋体" charset="0"/>
              </a:rPr>
              <a:t>Double-edged sword.</a:t>
            </a:r>
          </a:p>
          <a:p>
            <a:pPr marL="342900" indent="-342900" algn="l">
              <a:lnSpc>
                <a:spcPct val="90000"/>
              </a:lnSpc>
              <a:buFont typeface="Wingdings" charset="0"/>
              <a:buChar char="n"/>
            </a:pPr>
            <a:r>
              <a:rPr lang="zh-CN" altLang="en-US">
                <a:ea typeface="宋体" charset="0"/>
                <a:cs typeface="宋体" charset="0"/>
              </a:rPr>
              <a:t>Comparing to Korea</a:t>
            </a:r>
            <a:endParaRPr lang="en-US" altLang="en-US"/>
          </a:p>
        </p:txBody>
      </p:sp>
      <p:sp>
        <p:nvSpPr>
          <p:cNvPr id="9220" name="TextBox 4"/>
          <p:cNvSpPr>
            <a:spLocks noChangeArrowheads="1"/>
          </p:cNvSpPr>
          <p:nvPr/>
        </p:nvSpPr>
        <p:spPr bwMode="auto">
          <a:xfrm>
            <a:off x="671513" y="6054725"/>
            <a:ext cx="73421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endParaRPr lang="en-US" sz="1600">
              <a:solidFill>
                <a:srgbClr val="000000"/>
              </a:solidFill>
              <a:ea typeface="ＭＳ Ｐゴシック" charset="0"/>
              <a:cs typeface="Times New Roman" charset="0"/>
              <a:sym typeface="Times New Roman" charset="0"/>
            </a:endParaRPr>
          </a:p>
        </p:txBody>
      </p:sp>
      <p:sp>
        <p:nvSpPr>
          <p:cNvPr id="9221" name="TextBox 5"/>
          <p:cNvSpPr>
            <a:spLocks noChangeArrowheads="1"/>
          </p:cNvSpPr>
          <p:nvPr/>
        </p:nvSpPr>
        <p:spPr bwMode="auto">
          <a:xfrm>
            <a:off x="6846888" y="571500"/>
            <a:ext cx="21796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a:solidFill>
                  <a:schemeClr val="tx1"/>
                </a:solidFill>
                <a:latin typeface="Arial Black" charset="0"/>
                <a:sym typeface="Arial Black" charset="0"/>
              </a:rPr>
              <a:t>Xia Li</a:t>
            </a:r>
            <a:endParaRPr lang="en-US" sz="1400">
              <a:solidFill>
                <a:schemeClr val="tx1"/>
              </a:solidFill>
              <a:latin typeface="Arial Black" charset="0"/>
              <a:ea typeface="ＭＳ Ｐゴシック" charset="0"/>
              <a:sym typeface="Arial Black" charset="0"/>
            </a:endParaRPr>
          </a:p>
          <a:p>
            <a:endParaRPr lang="en-US" sz="1400">
              <a:solidFill>
                <a:schemeClr val="tx1"/>
              </a:solidFill>
              <a:latin typeface="Arial Black" charset="0"/>
              <a:ea typeface="ＭＳ Ｐゴシック" charset="0"/>
              <a:sym typeface="Arial Black" charset="0"/>
            </a:endParaRPr>
          </a:p>
        </p:txBody>
      </p:sp>
      <p:sp>
        <p:nvSpPr>
          <p:cNvPr id="9222" name="Slide Number Placeholder 7"/>
          <p:cNvSpPr>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148CB9A-64D6-A246-9C27-3E811BB152C5}" type="slidenum">
              <a:rPr lang="en-US">
                <a:ea typeface="ＭＳ Ｐゴシック" charset="0"/>
              </a:rPr>
              <a:pPr/>
              <a:t>8</a:t>
            </a:fld>
            <a:endParaRPr lang="en-US">
              <a:ea typeface="ＭＳ Ｐゴシック" charset="0"/>
            </a:endParaRPr>
          </a:p>
        </p:txBody>
      </p:sp>
    </p:spTree>
    <p:extLst>
      <p:ext uri="{BB962C8B-B14F-4D97-AF65-F5344CB8AC3E}">
        <p14:creationId xmlns:p14="http://schemas.microsoft.com/office/powerpoint/2010/main" val="2077439046"/>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noChangeArrowheads="1"/>
          </p:cNvSpPr>
          <p:nvPr>
            <p:ph type="title"/>
          </p:nvPr>
        </p:nvSpPr>
        <p:spPr>
          <a:ln/>
        </p:spPr>
        <p:txBody>
          <a:bodyPr/>
          <a:lstStyle/>
          <a:p>
            <a:r>
              <a:rPr lang="zh-CN" altLang="en-US">
                <a:ea typeface="宋体" charset="0"/>
                <a:cs typeface="宋体" charset="0"/>
              </a:rPr>
              <a:t>Conclusion</a:t>
            </a:r>
          </a:p>
        </p:txBody>
      </p:sp>
      <p:sp>
        <p:nvSpPr>
          <p:cNvPr id="7" name="Footer Placeholder 3"/>
          <p:cNvSpPr>
            <a:spLocks noGrp="1"/>
          </p:cNvSpPr>
          <p:nvPr>
            <p:ph type="ftr" sz="quarter" idx="10"/>
          </p:nvPr>
        </p:nvSpPr>
        <p:spPr/>
        <p:txBody>
          <a:bodyPr/>
          <a:lstStyle/>
          <a:p>
            <a:r>
              <a:rPr lang="en-US" altLang="en-US"/>
              <a:t>© 2014 Keith A. Pray</a:t>
            </a:r>
            <a:endParaRPr lang="en-US" sz="1800">
              <a:solidFill>
                <a:schemeClr val="tx2"/>
              </a:solidFill>
              <a:latin typeface="Times New Roman" charset="0"/>
            </a:endParaRPr>
          </a:p>
        </p:txBody>
      </p:sp>
      <p:sp>
        <p:nvSpPr>
          <p:cNvPr id="8" name="Slide Number Placeholder 4"/>
          <p:cNvSpPr>
            <a:spLocks noGrp="1"/>
          </p:cNvSpPr>
          <p:nvPr>
            <p:ph type="sldNum" sz="quarter" idx="11"/>
          </p:nvPr>
        </p:nvSpPr>
        <p:spPr/>
        <p:txBody>
          <a:bodyPr/>
          <a:lstStyle/>
          <a:p>
            <a:fld id="{F7F27C50-F3B3-2747-BA13-DF60652AA84B}" type="slidenum">
              <a:rPr lang="en-US" altLang="en-US"/>
              <a:pPr/>
              <a:t>9</a:t>
            </a:fld>
            <a:endParaRPr lang="en-US" sz="1800">
              <a:solidFill>
                <a:schemeClr val="tx2"/>
              </a:solidFill>
              <a:latin typeface="Times New Roman" charset="0"/>
            </a:endParaRPr>
          </a:p>
        </p:txBody>
      </p:sp>
      <p:sp>
        <p:nvSpPr>
          <p:cNvPr id="9" name="Date Placeholder 5"/>
          <p:cNvSpPr>
            <a:spLocks noGrp="1"/>
          </p:cNvSpPr>
          <p:nvPr>
            <p:ph type="dt" sz="half" idx="12"/>
          </p:nvPr>
        </p:nvSpPr>
        <p:spPr/>
        <p:txBody>
          <a:bodyPr/>
          <a:lstStyle/>
          <a:p>
            <a:fld id="{8E9D01B0-8A73-8340-B577-853A1062CA78}" type="datetime1">
              <a:rPr lang="en-US" altLang="en-US"/>
              <a:pPr/>
              <a:t>5/6/14</a:t>
            </a:fld>
            <a:endParaRPr lang="en-US" sz="1800">
              <a:solidFill>
                <a:schemeClr val="tx2"/>
              </a:solidFill>
              <a:latin typeface="Times New Roman" charset="0"/>
            </a:endParaRPr>
          </a:p>
        </p:txBody>
      </p:sp>
      <p:sp>
        <p:nvSpPr>
          <p:cNvPr id="11267" name="Content Placeholder 2"/>
          <p:cNvSpPr>
            <a:spLocks noGrp="1" noChangeArrowheads="1"/>
          </p:cNvSpPr>
          <p:nvPr>
            <p:ph idx="4294967295"/>
          </p:nvPr>
        </p:nvSpPr>
        <p:spPr>
          <a:xfrm>
            <a:off x="0" y="1981200"/>
            <a:ext cx="8001000" cy="3886200"/>
          </a:xfrm>
          <a:ln/>
        </p:spPr>
        <p:txBody>
          <a:bodyPr/>
          <a:lstStyle/>
          <a:p>
            <a:pPr marL="342900" indent="-342900" algn="l">
              <a:buFont typeface="Wingdings" charset="0"/>
              <a:buChar char="n"/>
            </a:pPr>
            <a:r>
              <a:rPr lang="zh-CN" altLang="en-US">
                <a:ea typeface="宋体" charset="0"/>
                <a:cs typeface="宋体" charset="0"/>
              </a:rPr>
              <a:t>Censorship can bring a purier network environment </a:t>
            </a:r>
          </a:p>
          <a:p>
            <a:pPr marL="342900" indent="-342900" algn="l">
              <a:buFont typeface="Wingdings" charset="0"/>
              <a:buChar char="n"/>
            </a:pPr>
            <a:r>
              <a:rPr lang="zh-CN" altLang="en-US">
                <a:ea typeface="宋体" charset="0"/>
                <a:cs typeface="宋体" charset="0"/>
              </a:rPr>
              <a:t>The level of the censorship can be adjusted and it is loosened these years</a:t>
            </a:r>
          </a:p>
          <a:p>
            <a:pPr marL="342900" indent="-342900" algn="l"/>
            <a:endParaRPr lang="en-US" altLang="en-US"/>
          </a:p>
        </p:txBody>
      </p:sp>
      <p:sp>
        <p:nvSpPr>
          <p:cNvPr id="11268" name="TextBox 4"/>
          <p:cNvSpPr>
            <a:spLocks noChangeArrowheads="1"/>
          </p:cNvSpPr>
          <p:nvPr/>
        </p:nvSpPr>
        <p:spPr bwMode="auto">
          <a:xfrm>
            <a:off x="671513" y="6054725"/>
            <a:ext cx="73421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endParaRPr lang="en-US" sz="1600">
              <a:solidFill>
                <a:srgbClr val="000000"/>
              </a:solidFill>
              <a:ea typeface="ＭＳ Ｐゴシック" charset="0"/>
              <a:cs typeface="Times New Roman" charset="0"/>
              <a:sym typeface="Times New Roman" charset="0"/>
            </a:endParaRPr>
          </a:p>
        </p:txBody>
      </p:sp>
      <p:sp>
        <p:nvSpPr>
          <p:cNvPr id="11269" name="TextBox 5"/>
          <p:cNvSpPr>
            <a:spLocks noChangeArrowheads="1"/>
          </p:cNvSpPr>
          <p:nvPr/>
        </p:nvSpPr>
        <p:spPr bwMode="auto">
          <a:xfrm>
            <a:off x="6846888" y="571500"/>
            <a:ext cx="21796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a:solidFill>
                  <a:schemeClr val="tx1"/>
                </a:solidFill>
                <a:latin typeface="Arial Black" charset="0"/>
                <a:sym typeface="Arial Black" charset="0"/>
              </a:rPr>
              <a:t>Xia Li</a:t>
            </a:r>
            <a:endParaRPr lang="en-US" sz="1400">
              <a:solidFill>
                <a:schemeClr val="tx1"/>
              </a:solidFill>
              <a:latin typeface="Arial Black" charset="0"/>
              <a:ea typeface="ＭＳ Ｐゴシック" charset="0"/>
              <a:sym typeface="Arial Black" charset="0"/>
            </a:endParaRPr>
          </a:p>
          <a:p>
            <a:endParaRPr lang="en-US" sz="1400">
              <a:solidFill>
                <a:schemeClr val="tx1"/>
              </a:solidFill>
              <a:latin typeface="Arial Black" charset="0"/>
              <a:ea typeface="ＭＳ Ｐゴシック" charset="0"/>
              <a:sym typeface="Arial Black" charset="0"/>
            </a:endParaRPr>
          </a:p>
        </p:txBody>
      </p:sp>
      <p:sp>
        <p:nvSpPr>
          <p:cNvPr id="11270" name="Slide Number Placeholder 7"/>
          <p:cNvSpPr>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71BC0B0-48E9-AA43-BACB-AEA5BEDD3B40}" type="slidenum">
              <a:rPr lang="en-US">
                <a:ea typeface="ＭＳ Ｐゴシック" charset="0"/>
              </a:rPr>
              <a:pPr/>
              <a:t>9</a:t>
            </a:fld>
            <a:endParaRPr lang="en-US">
              <a:ea typeface="ＭＳ Ｐゴシック" charset="0"/>
            </a:endParaRPr>
          </a:p>
        </p:txBody>
      </p:sp>
    </p:spTree>
    <p:extLst>
      <p:ext uri="{BB962C8B-B14F-4D97-AF65-F5344CB8AC3E}">
        <p14:creationId xmlns:p14="http://schemas.microsoft.com/office/powerpoint/2010/main" val="1849437716"/>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Pixel">
  <a:themeElements>
    <a:clrScheme name="Pixel 13">
      <a:dk1>
        <a:srgbClr val="000000"/>
      </a:dk1>
      <a:lt1>
        <a:srgbClr val="FFFFFF"/>
      </a:lt1>
      <a:dk2>
        <a:srgbClr val="FFFFFF"/>
      </a:dk2>
      <a:lt2>
        <a:srgbClr val="808080"/>
      </a:lt2>
      <a:accent1>
        <a:srgbClr val="333366"/>
      </a:accent1>
      <a:accent2>
        <a:srgbClr val="9999CC"/>
      </a:accent2>
      <a:accent3>
        <a:srgbClr val="FFFFFF"/>
      </a:accent3>
      <a:accent4>
        <a:srgbClr val="000000"/>
      </a:accent4>
      <a:accent5>
        <a:srgbClr val="ADADB8"/>
      </a:accent5>
      <a:accent6>
        <a:srgbClr val="8A8AB9"/>
      </a:accent6>
      <a:hlink>
        <a:srgbClr val="CCCCE6"/>
      </a:hlink>
      <a:folHlink>
        <a:srgbClr val="B2B2B2"/>
      </a:folHlink>
    </a:clrScheme>
    <a:fontScheme name="Pixel">
      <a:majorFont>
        <a:latin typeface="Arial Black"/>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2"/>
            </a:solidFill>
            <a:effectLst/>
            <a:latin typeface="Times New Roman" pitchFamily="7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2"/>
            </a:solidFill>
            <a:effectLst/>
            <a:latin typeface="Times New Roman" pitchFamily="76" charset="0"/>
          </a:defRPr>
        </a:defPPr>
      </a:lstStyle>
    </a:lnDef>
  </a:objectDefaults>
  <a:extraClrSchemeLst>
    <a:extraClrScheme>
      <a:clrScheme name="Pixel 1">
        <a:dk1>
          <a:srgbClr val="666699"/>
        </a:dk1>
        <a:lt1>
          <a:srgbClr val="FFFFFF"/>
        </a:lt1>
        <a:dk2>
          <a:srgbClr val="000066"/>
        </a:dk2>
        <a:lt2>
          <a:srgbClr val="FFFFFF"/>
        </a:lt2>
        <a:accent1>
          <a:srgbClr val="0066FF"/>
        </a:accent1>
        <a:accent2>
          <a:srgbClr val="3333FF"/>
        </a:accent2>
        <a:accent3>
          <a:srgbClr val="AAAAB8"/>
        </a:accent3>
        <a:accent4>
          <a:srgbClr val="DADADA"/>
        </a:accent4>
        <a:accent5>
          <a:srgbClr val="AAB8FF"/>
        </a:accent5>
        <a:accent6>
          <a:srgbClr val="2D2DE7"/>
        </a:accent6>
        <a:hlink>
          <a:srgbClr val="0000CC"/>
        </a:hlink>
        <a:folHlink>
          <a:srgbClr val="B2B2B2"/>
        </a:folHlink>
      </a:clrScheme>
      <a:clrMap bg1="dk2" tx1="lt1" bg2="dk1" tx2="lt2" accent1="accent1" accent2="accent2" accent3="accent3" accent4="accent4" accent5="accent5" accent6="accent6" hlink="hlink" folHlink="folHlink"/>
    </a:extraClrScheme>
    <a:extraClrScheme>
      <a:clrScheme name="Pixel 2">
        <a:dk1>
          <a:srgbClr val="000000"/>
        </a:dk1>
        <a:lt1>
          <a:srgbClr val="FFFFFF"/>
        </a:lt1>
        <a:dk2>
          <a:srgbClr val="334B49"/>
        </a:dk2>
        <a:lt2>
          <a:srgbClr val="FFFFFF"/>
        </a:lt2>
        <a:accent1>
          <a:srgbClr val="009999"/>
        </a:accent1>
        <a:accent2>
          <a:srgbClr val="008080"/>
        </a:accent2>
        <a:accent3>
          <a:srgbClr val="ADB1B1"/>
        </a:accent3>
        <a:accent4>
          <a:srgbClr val="DADADA"/>
        </a:accent4>
        <a:accent5>
          <a:srgbClr val="AACACA"/>
        </a:accent5>
        <a:accent6>
          <a:srgbClr val="007373"/>
        </a:accent6>
        <a:hlink>
          <a:srgbClr val="006666"/>
        </a:hlink>
        <a:folHlink>
          <a:srgbClr val="B2B2B2"/>
        </a:folHlink>
      </a:clrScheme>
      <a:clrMap bg1="dk2" tx1="lt1" bg2="dk1" tx2="lt2" accent1="accent1" accent2="accent2" accent3="accent3" accent4="accent4" accent5="accent5" accent6="accent6" hlink="hlink" folHlink="folHlink"/>
    </a:extraClrScheme>
    <a:extraClrScheme>
      <a:clrScheme name="Pixel 3">
        <a:dk1>
          <a:srgbClr val="000000"/>
        </a:dk1>
        <a:lt1>
          <a:srgbClr val="FFFFFF"/>
        </a:lt1>
        <a:dk2>
          <a:srgbClr val="FFFFFF"/>
        </a:dk2>
        <a:lt2>
          <a:srgbClr val="808080"/>
        </a:lt2>
        <a:accent1>
          <a:srgbClr val="FF9900"/>
        </a:accent1>
        <a:accent2>
          <a:srgbClr val="FCB138"/>
        </a:accent2>
        <a:accent3>
          <a:srgbClr val="FFFFFF"/>
        </a:accent3>
        <a:accent4>
          <a:srgbClr val="000000"/>
        </a:accent4>
        <a:accent5>
          <a:srgbClr val="FFCAAA"/>
        </a:accent5>
        <a:accent6>
          <a:srgbClr val="E4A032"/>
        </a:accent6>
        <a:hlink>
          <a:srgbClr val="FCC66E"/>
        </a:hlink>
        <a:folHlink>
          <a:srgbClr val="B2B2B2"/>
        </a:folHlink>
      </a:clrScheme>
      <a:clrMap bg1="lt1" tx1="dk1" bg2="lt2" tx2="dk2" accent1="accent1" accent2="accent2" accent3="accent3" accent4="accent4" accent5="accent5" accent6="accent6" hlink="hlink" folHlink="folHlink"/>
    </a:extraClrScheme>
    <a:extraClrScheme>
      <a:clrScheme name="Pixel 4">
        <a:dk1>
          <a:srgbClr val="000000"/>
        </a:dk1>
        <a:lt1>
          <a:srgbClr val="FFFFFF"/>
        </a:lt1>
        <a:dk2>
          <a:srgbClr val="FFFFFF"/>
        </a:dk2>
        <a:lt2>
          <a:srgbClr val="808080"/>
        </a:lt2>
        <a:accent1>
          <a:srgbClr val="440044"/>
        </a:accent1>
        <a:accent2>
          <a:srgbClr val="790571"/>
        </a:accent2>
        <a:accent3>
          <a:srgbClr val="FFFFFF"/>
        </a:accent3>
        <a:accent4>
          <a:srgbClr val="000000"/>
        </a:accent4>
        <a:accent5>
          <a:srgbClr val="B0AAB0"/>
        </a:accent5>
        <a:accent6>
          <a:srgbClr val="6D0466"/>
        </a:accent6>
        <a:hlink>
          <a:srgbClr val="9F839F"/>
        </a:hlink>
        <a:folHlink>
          <a:srgbClr val="B2B2B2"/>
        </a:folHlink>
      </a:clrScheme>
      <a:clrMap bg1="lt1" tx1="dk1" bg2="lt2" tx2="dk2" accent1="accent1" accent2="accent2" accent3="accent3" accent4="accent4" accent5="accent5" accent6="accent6" hlink="hlink" folHlink="folHlink"/>
    </a:extraClrScheme>
    <a:extraClrScheme>
      <a:clrScheme name="Pixel 5">
        <a:dk1>
          <a:srgbClr val="000000"/>
        </a:dk1>
        <a:lt1>
          <a:srgbClr val="FFFFFF"/>
        </a:lt1>
        <a:dk2>
          <a:srgbClr val="FFFFFF"/>
        </a:dk2>
        <a:lt2>
          <a:srgbClr val="666699"/>
        </a:lt2>
        <a:accent1>
          <a:srgbClr val="779F92"/>
        </a:accent1>
        <a:accent2>
          <a:srgbClr val="9DC2D7"/>
        </a:accent2>
        <a:accent3>
          <a:srgbClr val="FFFFFF"/>
        </a:accent3>
        <a:accent4>
          <a:srgbClr val="000000"/>
        </a:accent4>
        <a:accent5>
          <a:srgbClr val="BDCDC7"/>
        </a:accent5>
        <a:accent6>
          <a:srgbClr val="8EB0C3"/>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ixel 6">
        <a:dk1>
          <a:srgbClr val="6A0000"/>
        </a:dk1>
        <a:lt1>
          <a:srgbClr val="FFFFFF"/>
        </a:lt1>
        <a:dk2>
          <a:srgbClr val="FFFFFF"/>
        </a:dk2>
        <a:lt2>
          <a:srgbClr val="666699"/>
        </a:lt2>
        <a:accent1>
          <a:srgbClr val="CC3300"/>
        </a:accent1>
        <a:accent2>
          <a:srgbClr val="CC6600"/>
        </a:accent2>
        <a:accent3>
          <a:srgbClr val="FFFFFF"/>
        </a:accent3>
        <a:accent4>
          <a:srgbClr val="590000"/>
        </a:accent4>
        <a:accent5>
          <a:srgbClr val="E2ADAA"/>
        </a:accent5>
        <a:accent6>
          <a:srgbClr val="B95C00"/>
        </a:accent6>
        <a:hlink>
          <a:srgbClr val="CC9900"/>
        </a:hlink>
        <a:folHlink>
          <a:srgbClr val="B2B2B2"/>
        </a:folHlink>
      </a:clrScheme>
      <a:clrMap bg1="lt1" tx1="dk1" bg2="lt2" tx2="dk2" accent1="accent1" accent2="accent2" accent3="accent3" accent4="accent4" accent5="accent5" accent6="accent6" hlink="hlink" folHlink="folHlink"/>
    </a:extraClrScheme>
    <a:extraClrScheme>
      <a:clrScheme name="Pixel 7">
        <a:dk1>
          <a:srgbClr val="4F4F77"/>
        </a:dk1>
        <a:lt1>
          <a:srgbClr val="FFFFFF"/>
        </a:lt1>
        <a:dk2>
          <a:srgbClr val="4A7911"/>
        </a:dk2>
        <a:lt2>
          <a:srgbClr val="FFFFFF"/>
        </a:lt2>
        <a:accent1>
          <a:srgbClr val="336600"/>
        </a:accent1>
        <a:accent2>
          <a:srgbClr val="669900"/>
        </a:accent2>
        <a:accent3>
          <a:srgbClr val="B1BEAA"/>
        </a:accent3>
        <a:accent4>
          <a:srgbClr val="DADADA"/>
        </a:accent4>
        <a:accent5>
          <a:srgbClr val="ADB8AA"/>
        </a:accent5>
        <a:accent6>
          <a:srgbClr val="5C8A00"/>
        </a:accent6>
        <a:hlink>
          <a:srgbClr val="99CC00"/>
        </a:hlink>
        <a:folHlink>
          <a:srgbClr val="B2B2B2"/>
        </a:folHlink>
      </a:clrScheme>
      <a:clrMap bg1="dk2" tx1="lt1" bg2="dk1" tx2="lt2" accent1="accent1" accent2="accent2" accent3="accent3" accent4="accent4" accent5="accent5" accent6="accent6" hlink="hlink" folHlink="folHlink"/>
    </a:extraClrScheme>
    <a:extraClrScheme>
      <a:clrScheme name="Pixel 8">
        <a:dk1>
          <a:srgbClr val="003300"/>
        </a:dk1>
        <a:lt1>
          <a:srgbClr val="FFFFFF"/>
        </a:lt1>
        <a:dk2>
          <a:srgbClr val="FFFFFF"/>
        </a:dk2>
        <a:lt2>
          <a:srgbClr val="4F4F77"/>
        </a:lt2>
        <a:accent1>
          <a:srgbClr val="336600"/>
        </a:accent1>
        <a:accent2>
          <a:srgbClr val="669900"/>
        </a:accent2>
        <a:accent3>
          <a:srgbClr val="FFFFFF"/>
        </a:accent3>
        <a:accent4>
          <a:srgbClr val="002A00"/>
        </a:accent4>
        <a:accent5>
          <a:srgbClr val="ADB8AA"/>
        </a:accent5>
        <a:accent6>
          <a:srgbClr val="5C8A00"/>
        </a:accent6>
        <a:hlink>
          <a:srgbClr val="99CC00"/>
        </a:hlink>
        <a:folHlink>
          <a:srgbClr val="B2B2B2"/>
        </a:folHlink>
      </a:clrScheme>
      <a:clrMap bg1="lt1" tx1="dk1" bg2="lt2" tx2="dk2" accent1="accent1" accent2="accent2" accent3="accent3" accent4="accent4" accent5="accent5" accent6="accent6" hlink="hlink" folHlink="folHlink"/>
    </a:extraClrScheme>
    <a:extraClrScheme>
      <a:clrScheme name="Pixel 9">
        <a:dk1>
          <a:srgbClr val="808080"/>
        </a:dk1>
        <a:lt1>
          <a:srgbClr val="FFFFFF"/>
        </a:lt1>
        <a:dk2>
          <a:srgbClr val="2F978D"/>
        </a:dk2>
        <a:lt2>
          <a:srgbClr val="FFFFFF"/>
        </a:lt2>
        <a:accent1>
          <a:srgbClr val="008080"/>
        </a:accent1>
        <a:accent2>
          <a:srgbClr val="009999"/>
        </a:accent2>
        <a:accent3>
          <a:srgbClr val="ADC9C5"/>
        </a:accent3>
        <a:accent4>
          <a:srgbClr val="DADADA"/>
        </a:accent4>
        <a:accent5>
          <a:srgbClr val="AAC0C0"/>
        </a:accent5>
        <a:accent6>
          <a:srgbClr val="008A8A"/>
        </a:accent6>
        <a:hlink>
          <a:srgbClr val="70CAC6"/>
        </a:hlink>
        <a:folHlink>
          <a:srgbClr val="B2B2B2"/>
        </a:folHlink>
      </a:clrScheme>
      <a:clrMap bg1="dk2" tx1="lt1" bg2="dk1" tx2="lt2" accent1="accent1" accent2="accent2" accent3="accent3" accent4="accent4" accent5="accent5" accent6="accent6" hlink="hlink" folHlink="folHlink"/>
    </a:extraClrScheme>
    <a:extraClrScheme>
      <a:clrScheme name="Pixel 10">
        <a:dk1>
          <a:srgbClr val="4F4F77"/>
        </a:dk1>
        <a:lt1>
          <a:srgbClr val="FFFFFF"/>
        </a:lt1>
        <a:dk2>
          <a:srgbClr val="330000"/>
        </a:dk2>
        <a:lt2>
          <a:srgbClr val="FFFFFF"/>
        </a:lt2>
        <a:accent1>
          <a:srgbClr val="822504"/>
        </a:accent1>
        <a:accent2>
          <a:srgbClr val="9E2A06"/>
        </a:accent2>
        <a:accent3>
          <a:srgbClr val="ADAAAA"/>
        </a:accent3>
        <a:accent4>
          <a:srgbClr val="DADADA"/>
        </a:accent4>
        <a:accent5>
          <a:srgbClr val="C1ACAA"/>
        </a:accent5>
        <a:accent6>
          <a:srgbClr val="8F2505"/>
        </a:accent6>
        <a:hlink>
          <a:srgbClr val="7C0704"/>
        </a:hlink>
        <a:folHlink>
          <a:srgbClr val="B2B2B2"/>
        </a:folHlink>
      </a:clrScheme>
      <a:clrMap bg1="dk2" tx1="lt1" bg2="dk1" tx2="lt2" accent1="accent1" accent2="accent2" accent3="accent3" accent4="accent4" accent5="accent5" accent6="accent6" hlink="hlink" folHlink="folHlink"/>
    </a:extraClrScheme>
    <a:extraClrScheme>
      <a:clrScheme name="Pixel 11">
        <a:dk1>
          <a:srgbClr val="333333"/>
        </a:dk1>
        <a:lt1>
          <a:srgbClr val="FFFFFF"/>
        </a:lt1>
        <a:dk2>
          <a:srgbClr val="333399"/>
        </a:dk2>
        <a:lt2>
          <a:srgbClr val="FFFFFF"/>
        </a:lt2>
        <a:accent1>
          <a:srgbClr val="006699"/>
        </a:accent1>
        <a:accent2>
          <a:srgbClr val="0386AF"/>
        </a:accent2>
        <a:accent3>
          <a:srgbClr val="ADADCA"/>
        </a:accent3>
        <a:accent4>
          <a:srgbClr val="DADADA"/>
        </a:accent4>
        <a:accent5>
          <a:srgbClr val="AAB8CA"/>
        </a:accent5>
        <a:accent6>
          <a:srgbClr val="02799E"/>
        </a:accent6>
        <a:hlink>
          <a:srgbClr val="6699FF"/>
        </a:hlink>
        <a:folHlink>
          <a:srgbClr val="B2B2B2"/>
        </a:folHlink>
      </a:clrScheme>
      <a:clrMap bg1="dk2" tx1="lt1" bg2="dk1" tx2="lt2" accent1="accent1" accent2="accent2" accent3="accent3" accent4="accent4" accent5="accent5" accent6="accent6" hlink="hlink" folHlink="folHlink"/>
    </a:extraClrScheme>
    <a:extraClrScheme>
      <a:clrScheme name="Pixel 12">
        <a:dk1>
          <a:srgbClr val="000000"/>
        </a:dk1>
        <a:lt1>
          <a:srgbClr val="FFFFFF"/>
        </a:lt1>
        <a:dk2>
          <a:srgbClr val="FFFFFF"/>
        </a:dk2>
        <a:lt2>
          <a:srgbClr val="808080"/>
        </a:lt2>
        <a:accent1>
          <a:srgbClr val="000080"/>
        </a:accent1>
        <a:accent2>
          <a:srgbClr val="9999CC"/>
        </a:accent2>
        <a:accent3>
          <a:srgbClr val="FFFFFF"/>
        </a:accent3>
        <a:accent4>
          <a:srgbClr val="000000"/>
        </a:accent4>
        <a:accent5>
          <a:srgbClr val="AAAAC0"/>
        </a:accent5>
        <a:accent6>
          <a:srgbClr val="8A8AB9"/>
        </a:accent6>
        <a:hlink>
          <a:srgbClr val="CCCCE6"/>
        </a:hlink>
        <a:folHlink>
          <a:srgbClr val="B2B2B2"/>
        </a:folHlink>
      </a:clrScheme>
      <a:clrMap bg1="lt1" tx1="dk1" bg2="lt2" tx2="dk2" accent1="accent1" accent2="accent2" accent3="accent3" accent4="accent4" accent5="accent5" accent6="accent6" hlink="hlink" folHlink="folHlink"/>
    </a:extraClrScheme>
    <a:extraClrScheme>
      <a:clrScheme name="Pixel 13">
        <a:dk1>
          <a:srgbClr val="000000"/>
        </a:dk1>
        <a:lt1>
          <a:srgbClr val="FFFFFF"/>
        </a:lt1>
        <a:dk2>
          <a:srgbClr val="FFFFFF"/>
        </a:dk2>
        <a:lt2>
          <a:srgbClr val="808080"/>
        </a:lt2>
        <a:accent1>
          <a:srgbClr val="333366"/>
        </a:accent1>
        <a:accent2>
          <a:srgbClr val="9999CC"/>
        </a:accent2>
        <a:accent3>
          <a:srgbClr val="FFFFFF"/>
        </a:accent3>
        <a:accent4>
          <a:srgbClr val="000000"/>
        </a:accent4>
        <a:accent5>
          <a:srgbClr val="ADADB8"/>
        </a:accent5>
        <a:accent6>
          <a:srgbClr val="8A8AB9"/>
        </a:accent6>
        <a:hlink>
          <a:srgbClr val="CCCCE6"/>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
    <a:dk1>
      <a:srgbClr val="000000"/>
    </a:dk1>
    <a:lt1>
      <a:srgbClr val="FFFFFF"/>
    </a:lt1>
    <a:dk2>
      <a:srgbClr val="FFFFFF"/>
    </a:dk2>
    <a:lt2>
      <a:srgbClr val="808080"/>
    </a:lt2>
    <a:accent1>
      <a:srgbClr val="333366"/>
    </a:accent1>
    <a:accent2>
      <a:srgbClr val="9999CC"/>
    </a:accent2>
    <a:accent3>
      <a:srgbClr val="FFFFFF"/>
    </a:accent3>
    <a:accent4>
      <a:srgbClr val="000000"/>
    </a:accent4>
    <a:accent5>
      <a:srgbClr val="ADADB8"/>
    </a:accent5>
    <a:accent6>
      <a:srgbClr val="8A8AB9"/>
    </a:accent6>
    <a:hlink>
      <a:srgbClr val="3C3D44"/>
    </a:hlink>
    <a:folHlink>
      <a:srgbClr val="3F3F3F"/>
    </a:folHlink>
  </a:clrScheme>
</a:themeOverride>
</file>

<file path=ppt/theme/themeOverride2.xml><?xml version="1.0" encoding="utf-8"?>
<a:themeOverride xmlns:a="http://schemas.openxmlformats.org/drawingml/2006/main">
  <a:clrScheme name="">
    <a:dk1>
      <a:srgbClr val="000000"/>
    </a:dk1>
    <a:lt1>
      <a:srgbClr val="FFFFFF"/>
    </a:lt1>
    <a:dk2>
      <a:srgbClr val="FFFFFF"/>
    </a:dk2>
    <a:lt2>
      <a:srgbClr val="808080"/>
    </a:lt2>
    <a:accent1>
      <a:srgbClr val="333366"/>
    </a:accent1>
    <a:accent2>
      <a:srgbClr val="9999CC"/>
    </a:accent2>
    <a:accent3>
      <a:srgbClr val="FFFFFF"/>
    </a:accent3>
    <a:accent4>
      <a:srgbClr val="000000"/>
    </a:accent4>
    <a:accent5>
      <a:srgbClr val="ADADB8"/>
    </a:accent5>
    <a:accent6>
      <a:srgbClr val="8A8AB9"/>
    </a:accent6>
    <a:hlink>
      <a:srgbClr val="3C3D44"/>
    </a:hlink>
    <a:folHlink>
      <a:srgbClr val="3F3F3F"/>
    </a:folHlink>
  </a:clrScheme>
</a:themeOverride>
</file>

<file path=ppt/theme/themeOverride3.xml><?xml version="1.0" encoding="utf-8"?>
<a:themeOverride xmlns:a="http://schemas.openxmlformats.org/drawingml/2006/main">
  <a:clrScheme name="">
    <a:dk1>
      <a:srgbClr val="000000"/>
    </a:dk1>
    <a:lt1>
      <a:srgbClr val="FFFFFF"/>
    </a:lt1>
    <a:dk2>
      <a:srgbClr val="FFFFFF"/>
    </a:dk2>
    <a:lt2>
      <a:srgbClr val="808080"/>
    </a:lt2>
    <a:accent1>
      <a:srgbClr val="333366"/>
    </a:accent1>
    <a:accent2>
      <a:srgbClr val="9999CC"/>
    </a:accent2>
    <a:accent3>
      <a:srgbClr val="FFFFFF"/>
    </a:accent3>
    <a:accent4>
      <a:srgbClr val="000000"/>
    </a:accent4>
    <a:accent5>
      <a:srgbClr val="ADADB8"/>
    </a:accent5>
    <a:accent6>
      <a:srgbClr val="8A8AB9"/>
    </a:accent6>
    <a:hlink>
      <a:srgbClr val="3C3D44"/>
    </a:hlink>
    <a:folHlink>
      <a:srgbClr val="3F3F3F"/>
    </a:folHlink>
  </a:clrScheme>
</a:themeOverride>
</file>

<file path=ppt/theme/themeOverride4.xml><?xml version="1.0" encoding="utf-8"?>
<a:themeOverride xmlns:a="http://schemas.openxmlformats.org/drawingml/2006/main">
  <a:clrScheme name="">
    <a:dk1>
      <a:srgbClr val="000000"/>
    </a:dk1>
    <a:lt1>
      <a:srgbClr val="FFFFFF"/>
    </a:lt1>
    <a:dk2>
      <a:srgbClr val="FFFFFF"/>
    </a:dk2>
    <a:lt2>
      <a:srgbClr val="808080"/>
    </a:lt2>
    <a:accent1>
      <a:srgbClr val="333366"/>
    </a:accent1>
    <a:accent2>
      <a:srgbClr val="9999CC"/>
    </a:accent2>
    <a:accent3>
      <a:srgbClr val="FFFFFF"/>
    </a:accent3>
    <a:accent4>
      <a:srgbClr val="000000"/>
    </a:accent4>
    <a:accent5>
      <a:srgbClr val="ADADB8"/>
    </a:accent5>
    <a:accent6>
      <a:srgbClr val="8A8AB9"/>
    </a:accent6>
    <a:hlink>
      <a:srgbClr val="3C3D44"/>
    </a:hlink>
    <a:folHlink>
      <a:srgbClr val="3F3F3F"/>
    </a:folHlink>
  </a:clrScheme>
</a:themeOverride>
</file>

<file path=ppt/theme/themeOverride5.xml><?xml version="1.0" encoding="utf-8"?>
<a:themeOverride xmlns:a="http://schemas.openxmlformats.org/drawingml/2006/main">
  <a:clrScheme name="">
    <a:dk1>
      <a:srgbClr val="000000"/>
    </a:dk1>
    <a:lt1>
      <a:srgbClr val="FFFFFF"/>
    </a:lt1>
    <a:dk2>
      <a:srgbClr val="FFFFFF"/>
    </a:dk2>
    <a:lt2>
      <a:srgbClr val="808080"/>
    </a:lt2>
    <a:accent1>
      <a:srgbClr val="333366"/>
    </a:accent1>
    <a:accent2>
      <a:srgbClr val="9999CC"/>
    </a:accent2>
    <a:accent3>
      <a:srgbClr val="FFFFFF"/>
    </a:accent3>
    <a:accent4>
      <a:srgbClr val="000000"/>
    </a:accent4>
    <a:accent5>
      <a:srgbClr val="ADADB8"/>
    </a:accent5>
    <a:accent6>
      <a:srgbClr val="8A8AB9"/>
    </a:accent6>
    <a:hlink>
      <a:srgbClr val="3C3D44"/>
    </a:hlink>
    <a:folHlink>
      <a:srgbClr val="3F3F3F"/>
    </a:folHlink>
  </a:clrScheme>
</a:themeOverride>
</file>

<file path=ppt/theme/themeOverride6.xml><?xml version="1.0" encoding="utf-8"?>
<a:themeOverride xmlns:a="http://schemas.openxmlformats.org/drawingml/2006/main">
  <a:clrScheme name="">
    <a:dk1>
      <a:srgbClr val="000000"/>
    </a:dk1>
    <a:lt1>
      <a:srgbClr val="FFFFFF"/>
    </a:lt1>
    <a:dk2>
      <a:srgbClr val="FFFFFF"/>
    </a:dk2>
    <a:lt2>
      <a:srgbClr val="808080"/>
    </a:lt2>
    <a:accent1>
      <a:srgbClr val="333366"/>
    </a:accent1>
    <a:accent2>
      <a:srgbClr val="9999CC"/>
    </a:accent2>
    <a:accent3>
      <a:srgbClr val="FFFFFF"/>
    </a:accent3>
    <a:accent4>
      <a:srgbClr val="000000"/>
    </a:accent4>
    <a:accent5>
      <a:srgbClr val="ADADB8"/>
    </a:accent5>
    <a:accent6>
      <a:srgbClr val="8A8AB9"/>
    </a:accent6>
    <a:hlink>
      <a:srgbClr val="3C3D44"/>
    </a:hlink>
    <a:folHlink>
      <a:srgbClr val="3F3F3F"/>
    </a:folHlink>
  </a:clrScheme>
</a:themeOverride>
</file>

<file path=docProps/app.xml><?xml version="1.0" encoding="utf-8"?>
<Properties xmlns="http://schemas.openxmlformats.org/officeDocument/2006/extended-properties" xmlns:vt="http://schemas.openxmlformats.org/officeDocument/2006/docPropsVTypes">
  <Template>Macintosh HD:Applications:Microsoft Office X:Templates:Presentations:Designs:Pixel</Template>
  <TotalTime>84168</TotalTime>
  <Words>2603</Words>
  <Application>Microsoft Macintosh PowerPoint</Application>
  <PresentationFormat>On-screen Show (4:3)</PresentationFormat>
  <Paragraphs>228</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Pixel</vt:lpstr>
      <vt:lpstr>Class 14 Last Day</vt:lpstr>
      <vt:lpstr>Overview</vt:lpstr>
      <vt:lpstr>Course Evaluation</vt:lpstr>
      <vt:lpstr>Overview</vt:lpstr>
      <vt:lpstr>Privacy and information security in China</vt:lpstr>
      <vt:lpstr>Real-Name Registration Online</vt:lpstr>
      <vt:lpstr>Spreading rumors</vt:lpstr>
      <vt:lpstr>Online censorship</vt:lpstr>
      <vt:lpstr>Conclusion</vt:lpstr>
      <vt:lpstr>Sources</vt:lpstr>
      <vt:lpstr>Automated Trading Systems</vt:lpstr>
      <vt:lpstr>What is Automated Trading Systems?</vt:lpstr>
      <vt:lpstr>Advantages and Disadvantages of Automated Trading System</vt:lpstr>
      <vt:lpstr>Conclusion</vt:lpstr>
      <vt:lpstr>Sources</vt:lpstr>
      <vt:lpstr>Overview</vt:lpstr>
      <vt:lpstr>Class 14  The End</vt:lpstr>
    </vt:vector>
  </TitlesOfParts>
  <Manager/>
  <Company>WPI Computer Science Department</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3043 Social Implications Of Computing</dc:title>
  <dc:subject/>
  <dc:creator>Keith A. Pray</dc:creator>
  <cp:keywords/>
  <dc:description/>
  <cp:lastModifiedBy>Keith A. Pray</cp:lastModifiedBy>
  <cp:revision>442</cp:revision>
  <cp:lastPrinted>2004-04-28T16:30:48Z</cp:lastPrinted>
  <dcterms:created xsi:type="dcterms:W3CDTF">2010-11-29T19:14:58Z</dcterms:created>
  <dcterms:modified xsi:type="dcterms:W3CDTF">2014-05-08T02:48:33Z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2</vt:i4>
  </property>
</Properties>
</file>