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1" r:id="rId1"/>
  </p:sldMasterIdLst>
  <p:notesMasterIdLst>
    <p:notesMasterId r:id="rId71"/>
  </p:notesMasterIdLst>
  <p:handoutMasterIdLst>
    <p:handoutMasterId r:id="rId72"/>
  </p:handoutMasterIdLst>
  <p:sldIdLst>
    <p:sldId id="256" r:id="rId2"/>
    <p:sldId id="345" r:id="rId3"/>
    <p:sldId id="576" r:id="rId4"/>
    <p:sldId id="502" r:id="rId5"/>
    <p:sldId id="532" r:id="rId6"/>
    <p:sldId id="503" r:id="rId7"/>
    <p:sldId id="625" r:id="rId8"/>
    <p:sldId id="626" r:id="rId9"/>
    <p:sldId id="627" r:id="rId10"/>
    <p:sldId id="628" r:id="rId11"/>
    <p:sldId id="629" r:id="rId12"/>
    <p:sldId id="630" r:id="rId13"/>
    <p:sldId id="631" r:id="rId14"/>
    <p:sldId id="632" r:id="rId15"/>
    <p:sldId id="633" r:id="rId16"/>
    <p:sldId id="634" r:id="rId17"/>
    <p:sldId id="660" r:id="rId18"/>
    <p:sldId id="661" r:id="rId19"/>
    <p:sldId id="662" r:id="rId20"/>
    <p:sldId id="663" r:id="rId21"/>
    <p:sldId id="664" r:id="rId22"/>
    <p:sldId id="665" r:id="rId23"/>
    <p:sldId id="666" r:id="rId24"/>
    <p:sldId id="651" r:id="rId25"/>
    <p:sldId id="652" r:id="rId26"/>
    <p:sldId id="653" r:id="rId27"/>
    <p:sldId id="654" r:id="rId28"/>
    <p:sldId id="655" r:id="rId29"/>
    <p:sldId id="656" r:id="rId30"/>
    <p:sldId id="657" r:id="rId31"/>
    <p:sldId id="658" r:id="rId32"/>
    <p:sldId id="659" r:id="rId33"/>
    <p:sldId id="617" r:id="rId34"/>
    <p:sldId id="618" r:id="rId35"/>
    <p:sldId id="619" r:id="rId36"/>
    <p:sldId id="620" r:id="rId37"/>
    <p:sldId id="621" r:id="rId38"/>
    <p:sldId id="622" r:id="rId39"/>
    <p:sldId id="623" r:id="rId40"/>
    <p:sldId id="624" r:id="rId41"/>
    <p:sldId id="635" r:id="rId42"/>
    <p:sldId id="636" r:id="rId43"/>
    <p:sldId id="637" r:id="rId44"/>
    <p:sldId id="638" r:id="rId45"/>
    <p:sldId id="639" r:id="rId46"/>
    <p:sldId id="640" r:id="rId47"/>
    <p:sldId id="641" r:id="rId48"/>
    <p:sldId id="642" r:id="rId49"/>
    <p:sldId id="643" r:id="rId50"/>
    <p:sldId id="644" r:id="rId51"/>
    <p:sldId id="645" r:id="rId52"/>
    <p:sldId id="646" r:id="rId53"/>
    <p:sldId id="647" r:id="rId54"/>
    <p:sldId id="648" r:id="rId55"/>
    <p:sldId id="649" r:id="rId56"/>
    <p:sldId id="650" r:id="rId57"/>
    <p:sldId id="504" r:id="rId58"/>
    <p:sldId id="329" r:id="rId59"/>
    <p:sldId id="491" r:id="rId60"/>
    <p:sldId id="492" r:id="rId61"/>
    <p:sldId id="493" r:id="rId62"/>
    <p:sldId id="494" r:id="rId63"/>
    <p:sldId id="495" r:id="rId64"/>
    <p:sldId id="496" r:id="rId65"/>
    <p:sldId id="497" r:id="rId66"/>
    <p:sldId id="498" r:id="rId67"/>
    <p:sldId id="499" r:id="rId68"/>
    <p:sldId id="500" r:id="rId69"/>
    <p:sldId id="501" r:id="rId70"/>
  </p:sldIdLst>
  <p:sldSz cx="9144000" cy="6858000" type="screen4x3"/>
  <p:notesSz cx="6858000" cy="9144000"/>
  <p:defaultTextStyle>
    <a:defPPr>
      <a:defRPr lang="en-US"/>
    </a:defPPr>
    <a:lvl1pPr algn="ctr" rtl="0" fontAlgn="base">
      <a:spcBef>
        <a:spcPct val="0"/>
      </a:spcBef>
      <a:spcAft>
        <a:spcPct val="0"/>
      </a:spcAft>
      <a:defRPr sz="2400" kern="1200">
        <a:solidFill>
          <a:schemeClr val="tx2"/>
        </a:solidFill>
        <a:latin typeface="Times New Roman" pitchFamily="-109" charset="0"/>
        <a:ea typeface="+mn-ea"/>
        <a:cs typeface="+mn-cs"/>
      </a:defRPr>
    </a:lvl1pPr>
    <a:lvl2pPr marL="457200" algn="ctr" rtl="0" fontAlgn="base">
      <a:spcBef>
        <a:spcPct val="0"/>
      </a:spcBef>
      <a:spcAft>
        <a:spcPct val="0"/>
      </a:spcAft>
      <a:defRPr sz="2400" kern="1200">
        <a:solidFill>
          <a:schemeClr val="tx2"/>
        </a:solidFill>
        <a:latin typeface="Times New Roman" pitchFamily="-109" charset="0"/>
        <a:ea typeface="+mn-ea"/>
        <a:cs typeface="+mn-cs"/>
      </a:defRPr>
    </a:lvl2pPr>
    <a:lvl3pPr marL="914400" algn="ctr" rtl="0" fontAlgn="base">
      <a:spcBef>
        <a:spcPct val="0"/>
      </a:spcBef>
      <a:spcAft>
        <a:spcPct val="0"/>
      </a:spcAft>
      <a:defRPr sz="2400" kern="1200">
        <a:solidFill>
          <a:schemeClr val="tx2"/>
        </a:solidFill>
        <a:latin typeface="Times New Roman" pitchFamily="-109" charset="0"/>
        <a:ea typeface="+mn-ea"/>
        <a:cs typeface="+mn-cs"/>
      </a:defRPr>
    </a:lvl3pPr>
    <a:lvl4pPr marL="1371600" algn="ctr" rtl="0" fontAlgn="base">
      <a:spcBef>
        <a:spcPct val="0"/>
      </a:spcBef>
      <a:spcAft>
        <a:spcPct val="0"/>
      </a:spcAft>
      <a:defRPr sz="2400" kern="1200">
        <a:solidFill>
          <a:schemeClr val="tx2"/>
        </a:solidFill>
        <a:latin typeface="Times New Roman" pitchFamily="-109" charset="0"/>
        <a:ea typeface="+mn-ea"/>
        <a:cs typeface="+mn-cs"/>
      </a:defRPr>
    </a:lvl4pPr>
    <a:lvl5pPr marL="1828800" algn="ctr" rtl="0" fontAlgn="base">
      <a:spcBef>
        <a:spcPct val="0"/>
      </a:spcBef>
      <a:spcAft>
        <a:spcPct val="0"/>
      </a:spcAft>
      <a:defRPr sz="2400" kern="1200">
        <a:solidFill>
          <a:schemeClr val="tx2"/>
        </a:solidFill>
        <a:latin typeface="Times New Roman" pitchFamily="-109" charset="0"/>
        <a:ea typeface="+mn-ea"/>
        <a:cs typeface="+mn-cs"/>
      </a:defRPr>
    </a:lvl5pPr>
    <a:lvl6pPr marL="2286000" algn="l" defTabSz="457200" rtl="0" eaLnBrk="1" latinLnBrk="0" hangingPunct="1">
      <a:defRPr sz="2400" kern="1200">
        <a:solidFill>
          <a:schemeClr val="tx2"/>
        </a:solidFill>
        <a:latin typeface="Times New Roman" pitchFamily="-109" charset="0"/>
        <a:ea typeface="+mn-ea"/>
        <a:cs typeface="+mn-cs"/>
      </a:defRPr>
    </a:lvl6pPr>
    <a:lvl7pPr marL="2743200" algn="l" defTabSz="457200" rtl="0" eaLnBrk="1" latinLnBrk="0" hangingPunct="1">
      <a:defRPr sz="2400" kern="1200">
        <a:solidFill>
          <a:schemeClr val="tx2"/>
        </a:solidFill>
        <a:latin typeface="Times New Roman" pitchFamily="-109" charset="0"/>
        <a:ea typeface="+mn-ea"/>
        <a:cs typeface="+mn-cs"/>
      </a:defRPr>
    </a:lvl7pPr>
    <a:lvl8pPr marL="3200400" algn="l" defTabSz="457200" rtl="0" eaLnBrk="1" latinLnBrk="0" hangingPunct="1">
      <a:defRPr sz="2400" kern="1200">
        <a:solidFill>
          <a:schemeClr val="tx2"/>
        </a:solidFill>
        <a:latin typeface="Times New Roman" pitchFamily="-109" charset="0"/>
        <a:ea typeface="+mn-ea"/>
        <a:cs typeface="+mn-cs"/>
      </a:defRPr>
    </a:lvl8pPr>
    <a:lvl9pPr marL="3657600" algn="l" defTabSz="457200" rtl="0" eaLnBrk="1" latinLnBrk="0" hangingPunct="1">
      <a:defRPr sz="2400" kern="1200">
        <a:solidFill>
          <a:schemeClr val="tx2"/>
        </a:solidFill>
        <a:latin typeface="Times New Roman" pitchFamily="-109"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51" autoAdjust="0"/>
    <p:restoredTop sz="74783" autoAdjust="0"/>
  </p:normalViewPr>
  <p:slideViewPr>
    <p:cSldViewPr>
      <p:cViewPr varScale="1">
        <p:scale>
          <a:sx n="91" d="100"/>
          <a:sy n="91" d="100"/>
        </p:scale>
        <p:origin x="-123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108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62B36A-6D47-4F18-8660-2A5D2E66AEFF}" type="doc">
      <dgm:prSet loTypeId="urn:microsoft.com/office/officeart/2005/8/layout/StepDownProcess" loCatId="process" qsTypeId="urn:microsoft.com/office/officeart/2005/8/quickstyle/simple5" qsCatId="simple" csTypeId="urn:microsoft.com/office/officeart/2005/8/colors/accent1_2" csCatId="accent1" phldr="1"/>
      <dgm:spPr/>
      <dgm:t>
        <a:bodyPr/>
        <a:lstStyle/>
        <a:p>
          <a:endParaRPr lang="en-US"/>
        </a:p>
      </dgm:t>
    </dgm:pt>
    <dgm:pt modelId="{EA7AC93F-E749-4800-BCC2-3172A32FC429}">
      <dgm:prSet phldrT="[Text]"/>
      <dgm:spPr/>
      <dgm:t>
        <a:bodyPr/>
        <a:lstStyle/>
        <a:p>
          <a:r>
            <a:rPr lang="en-US" dirty="0"/>
            <a:t>neural </a:t>
          </a:r>
          <a:r>
            <a:rPr lang="en-US" dirty="0" smtClean="0"/>
            <a:t>microphone (EEG)</a:t>
          </a:r>
          <a:endParaRPr lang="en-US" dirty="0"/>
        </a:p>
      </dgm:t>
    </dgm:pt>
    <dgm:pt modelId="{DB31BC61-A188-4FCB-993A-3345D15EF7AB}" type="parTrans" cxnId="{394915BC-7EF2-457A-9D79-CE54BF406B1D}">
      <dgm:prSet/>
      <dgm:spPr/>
      <dgm:t>
        <a:bodyPr/>
        <a:lstStyle/>
        <a:p>
          <a:endParaRPr lang="en-US"/>
        </a:p>
      </dgm:t>
    </dgm:pt>
    <dgm:pt modelId="{8BD1D600-CA0C-42DB-AEE4-66FE97DCBBAD}" type="sibTrans" cxnId="{394915BC-7EF2-457A-9D79-CE54BF406B1D}">
      <dgm:prSet/>
      <dgm:spPr/>
      <dgm:t>
        <a:bodyPr/>
        <a:lstStyle/>
        <a:p>
          <a:endParaRPr lang="en-US"/>
        </a:p>
      </dgm:t>
    </dgm:pt>
    <dgm:pt modelId="{D3ADB232-5384-4AC8-BF6A-63A9F0B33D87}">
      <dgm:prSet phldrT="[Text]"/>
      <dgm:spPr/>
      <dgm:t>
        <a:bodyPr/>
        <a:lstStyle/>
        <a:p>
          <a:r>
            <a:rPr lang="en-US" dirty="0"/>
            <a:t>record spikes</a:t>
          </a:r>
        </a:p>
      </dgm:t>
    </dgm:pt>
    <dgm:pt modelId="{39882EBC-C192-4F51-AA90-FA87DB3C8EA2}" type="parTrans" cxnId="{9F3F3F80-218D-4929-81BD-974F7FC8785A}">
      <dgm:prSet/>
      <dgm:spPr/>
      <dgm:t>
        <a:bodyPr/>
        <a:lstStyle/>
        <a:p>
          <a:endParaRPr lang="en-US"/>
        </a:p>
      </dgm:t>
    </dgm:pt>
    <dgm:pt modelId="{D7B75E17-9B63-4C15-B5CC-69AA637B383A}" type="sibTrans" cxnId="{9F3F3F80-218D-4929-81BD-974F7FC8785A}">
      <dgm:prSet/>
      <dgm:spPr/>
      <dgm:t>
        <a:bodyPr/>
        <a:lstStyle/>
        <a:p>
          <a:endParaRPr lang="en-US"/>
        </a:p>
      </dgm:t>
    </dgm:pt>
    <dgm:pt modelId="{7914FA66-888F-41C2-AD1E-AED43E57DBCA}">
      <dgm:prSet phldrT="[Text]"/>
      <dgm:spPr/>
      <dgm:t>
        <a:bodyPr/>
        <a:lstStyle/>
        <a:p>
          <a:r>
            <a:rPr lang="en-US" dirty="0"/>
            <a:t>average spikes</a:t>
          </a:r>
        </a:p>
      </dgm:t>
    </dgm:pt>
    <dgm:pt modelId="{82D98E73-3FEF-45DC-A9B0-6CF2700C1310}" type="parTrans" cxnId="{ECE26ACE-FF96-4131-AA7C-6F9C3ED81109}">
      <dgm:prSet/>
      <dgm:spPr/>
      <dgm:t>
        <a:bodyPr/>
        <a:lstStyle/>
        <a:p>
          <a:endParaRPr lang="en-US"/>
        </a:p>
      </dgm:t>
    </dgm:pt>
    <dgm:pt modelId="{FED21750-D36E-431B-84EF-8A48462F6880}" type="sibTrans" cxnId="{ECE26ACE-FF96-4131-AA7C-6F9C3ED81109}">
      <dgm:prSet/>
      <dgm:spPr/>
      <dgm:t>
        <a:bodyPr/>
        <a:lstStyle/>
        <a:p>
          <a:endParaRPr lang="en-US"/>
        </a:p>
      </dgm:t>
    </dgm:pt>
    <dgm:pt modelId="{387D26B8-E381-48CA-B53C-E678D2B10515}">
      <dgm:prSet phldrT="[Text]"/>
      <dgm:spPr/>
      <dgm:t>
        <a:bodyPr/>
        <a:lstStyle/>
        <a:p>
          <a:r>
            <a:rPr lang="en-US" dirty="0"/>
            <a:t>convert </a:t>
          </a:r>
        </a:p>
      </dgm:t>
    </dgm:pt>
    <dgm:pt modelId="{A72F575C-2D1F-4E5E-8FDD-AB3AE0223869}" type="parTrans" cxnId="{E57D4BAE-50E7-452C-91FC-D1B6328EA056}">
      <dgm:prSet/>
      <dgm:spPr/>
      <dgm:t>
        <a:bodyPr/>
        <a:lstStyle/>
        <a:p>
          <a:endParaRPr lang="en-US"/>
        </a:p>
      </dgm:t>
    </dgm:pt>
    <dgm:pt modelId="{6F23E580-7C00-4515-901A-3FD2BD9FD355}" type="sibTrans" cxnId="{E57D4BAE-50E7-452C-91FC-D1B6328EA056}">
      <dgm:prSet/>
      <dgm:spPr/>
      <dgm:t>
        <a:bodyPr/>
        <a:lstStyle/>
        <a:p>
          <a:endParaRPr lang="en-US"/>
        </a:p>
      </dgm:t>
    </dgm:pt>
    <dgm:pt modelId="{B1B27AA3-1899-4147-A25C-6F991E9DE60D}" type="pres">
      <dgm:prSet presAssocID="{6662B36A-6D47-4F18-8660-2A5D2E66AEFF}" presName="rootnode" presStyleCnt="0">
        <dgm:presLayoutVars>
          <dgm:chMax/>
          <dgm:chPref/>
          <dgm:dir/>
          <dgm:animLvl val="lvl"/>
        </dgm:presLayoutVars>
      </dgm:prSet>
      <dgm:spPr/>
      <dgm:t>
        <a:bodyPr/>
        <a:lstStyle/>
        <a:p>
          <a:endParaRPr lang="en-US"/>
        </a:p>
      </dgm:t>
    </dgm:pt>
    <dgm:pt modelId="{67B6EBCE-2292-4DAD-8B65-C155AC6BBCE1}" type="pres">
      <dgm:prSet presAssocID="{EA7AC93F-E749-4800-BCC2-3172A32FC429}" presName="composite" presStyleCnt="0"/>
      <dgm:spPr/>
    </dgm:pt>
    <dgm:pt modelId="{F050E2F0-CE4D-49FA-9D5F-88FDBDE3E5D1}" type="pres">
      <dgm:prSet presAssocID="{EA7AC93F-E749-4800-BCC2-3172A32FC429}" presName="bentUpArrow1" presStyleLbl="alignImgPlace1" presStyleIdx="0" presStyleCnt="3"/>
      <dgm:spPr/>
      <dgm:t>
        <a:bodyPr/>
        <a:lstStyle/>
        <a:p>
          <a:endParaRPr lang="en-US"/>
        </a:p>
      </dgm:t>
    </dgm:pt>
    <dgm:pt modelId="{8C45F041-F597-444E-9686-3045F91126D8}" type="pres">
      <dgm:prSet presAssocID="{EA7AC93F-E749-4800-BCC2-3172A32FC429}" presName="ParentText" presStyleLbl="node1" presStyleIdx="0" presStyleCnt="4">
        <dgm:presLayoutVars>
          <dgm:chMax val="1"/>
          <dgm:chPref val="1"/>
          <dgm:bulletEnabled val="1"/>
        </dgm:presLayoutVars>
      </dgm:prSet>
      <dgm:spPr/>
      <dgm:t>
        <a:bodyPr/>
        <a:lstStyle/>
        <a:p>
          <a:endParaRPr lang="en-US"/>
        </a:p>
      </dgm:t>
    </dgm:pt>
    <dgm:pt modelId="{26B1C7A6-8357-4325-83DB-86983EA58BD7}" type="pres">
      <dgm:prSet presAssocID="{EA7AC93F-E749-4800-BCC2-3172A32FC429}" presName="ChildText" presStyleLbl="revTx" presStyleIdx="0" presStyleCnt="3">
        <dgm:presLayoutVars>
          <dgm:chMax val="0"/>
          <dgm:chPref val="0"/>
          <dgm:bulletEnabled val="1"/>
        </dgm:presLayoutVars>
      </dgm:prSet>
      <dgm:spPr/>
      <dgm:t>
        <a:bodyPr/>
        <a:lstStyle/>
        <a:p>
          <a:endParaRPr lang="en-US"/>
        </a:p>
      </dgm:t>
    </dgm:pt>
    <dgm:pt modelId="{164E769E-3D27-421D-8DCF-E7FBD738AE81}" type="pres">
      <dgm:prSet presAssocID="{8BD1D600-CA0C-42DB-AEE4-66FE97DCBBAD}" presName="sibTrans" presStyleCnt="0"/>
      <dgm:spPr/>
    </dgm:pt>
    <dgm:pt modelId="{49326239-A04C-4AAC-A764-C3A20711EEBA}" type="pres">
      <dgm:prSet presAssocID="{D3ADB232-5384-4AC8-BF6A-63A9F0B33D87}" presName="composite" presStyleCnt="0"/>
      <dgm:spPr/>
    </dgm:pt>
    <dgm:pt modelId="{24BCF04A-5D01-4518-A0BD-85888CF09F5F}" type="pres">
      <dgm:prSet presAssocID="{D3ADB232-5384-4AC8-BF6A-63A9F0B33D87}" presName="bentUpArrow1" presStyleLbl="alignImgPlace1" presStyleIdx="1" presStyleCnt="3"/>
      <dgm:spPr/>
    </dgm:pt>
    <dgm:pt modelId="{D66E4E0B-A4E0-4564-978F-AA7DF04CBEE7}" type="pres">
      <dgm:prSet presAssocID="{D3ADB232-5384-4AC8-BF6A-63A9F0B33D87}" presName="ParentText" presStyleLbl="node1" presStyleIdx="1" presStyleCnt="4">
        <dgm:presLayoutVars>
          <dgm:chMax val="1"/>
          <dgm:chPref val="1"/>
          <dgm:bulletEnabled val="1"/>
        </dgm:presLayoutVars>
      </dgm:prSet>
      <dgm:spPr/>
      <dgm:t>
        <a:bodyPr/>
        <a:lstStyle/>
        <a:p>
          <a:endParaRPr lang="en-US"/>
        </a:p>
      </dgm:t>
    </dgm:pt>
    <dgm:pt modelId="{1DDD959C-145E-45FB-A5F0-0E8361494AB2}" type="pres">
      <dgm:prSet presAssocID="{D3ADB232-5384-4AC8-BF6A-63A9F0B33D87}" presName="ChildText" presStyleLbl="revTx" presStyleIdx="1" presStyleCnt="3">
        <dgm:presLayoutVars>
          <dgm:chMax val="0"/>
          <dgm:chPref val="0"/>
          <dgm:bulletEnabled val="1"/>
        </dgm:presLayoutVars>
      </dgm:prSet>
      <dgm:spPr/>
      <dgm:t>
        <a:bodyPr/>
        <a:lstStyle/>
        <a:p>
          <a:endParaRPr lang="en-US"/>
        </a:p>
      </dgm:t>
    </dgm:pt>
    <dgm:pt modelId="{3AB03943-0085-4342-88B6-3EC5FD0B5E77}" type="pres">
      <dgm:prSet presAssocID="{D7B75E17-9B63-4C15-B5CC-69AA637B383A}" presName="sibTrans" presStyleCnt="0"/>
      <dgm:spPr/>
    </dgm:pt>
    <dgm:pt modelId="{7839350F-BE9D-43BF-A2CC-281E27EC6013}" type="pres">
      <dgm:prSet presAssocID="{7914FA66-888F-41C2-AD1E-AED43E57DBCA}" presName="composite" presStyleCnt="0"/>
      <dgm:spPr/>
    </dgm:pt>
    <dgm:pt modelId="{36002708-2E76-45C4-837D-25335D8F2FC3}" type="pres">
      <dgm:prSet presAssocID="{7914FA66-888F-41C2-AD1E-AED43E57DBCA}" presName="bentUpArrow1" presStyleLbl="alignImgPlace1" presStyleIdx="2" presStyleCnt="3"/>
      <dgm:spPr/>
    </dgm:pt>
    <dgm:pt modelId="{8B6B8F00-585B-4920-A8C3-E87D41CB0D13}" type="pres">
      <dgm:prSet presAssocID="{7914FA66-888F-41C2-AD1E-AED43E57DBCA}" presName="ParentText" presStyleLbl="node1" presStyleIdx="2" presStyleCnt="4">
        <dgm:presLayoutVars>
          <dgm:chMax val="1"/>
          <dgm:chPref val="1"/>
          <dgm:bulletEnabled val="1"/>
        </dgm:presLayoutVars>
      </dgm:prSet>
      <dgm:spPr/>
      <dgm:t>
        <a:bodyPr/>
        <a:lstStyle/>
        <a:p>
          <a:endParaRPr lang="en-US"/>
        </a:p>
      </dgm:t>
    </dgm:pt>
    <dgm:pt modelId="{76DBFB70-18EC-42DD-99B4-DA3440E535BB}" type="pres">
      <dgm:prSet presAssocID="{7914FA66-888F-41C2-AD1E-AED43E57DBCA}" presName="ChildText" presStyleLbl="revTx" presStyleIdx="2" presStyleCnt="3">
        <dgm:presLayoutVars>
          <dgm:chMax val="0"/>
          <dgm:chPref val="0"/>
          <dgm:bulletEnabled val="1"/>
        </dgm:presLayoutVars>
      </dgm:prSet>
      <dgm:spPr/>
    </dgm:pt>
    <dgm:pt modelId="{2B647A3D-0E69-4C29-A4F9-7A9222A42500}" type="pres">
      <dgm:prSet presAssocID="{FED21750-D36E-431B-84EF-8A48462F6880}" presName="sibTrans" presStyleCnt="0"/>
      <dgm:spPr/>
    </dgm:pt>
    <dgm:pt modelId="{D722FBF0-41B2-4D0C-A8BB-03163AAF4CC7}" type="pres">
      <dgm:prSet presAssocID="{387D26B8-E381-48CA-B53C-E678D2B10515}" presName="composite" presStyleCnt="0"/>
      <dgm:spPr/>
    </dgm:pt>
    <dgm:pt modelId="{CF6D6092-CE96-42C1-8B51-81B73B135061}" type="pres">
      <dgm:prSet presAssocID="{387D26B8-E381-48CA-B53C-E678D2B10515}" presName="ParentText" presStyleLbl="node1" presStyleIdx="3" presStyleCnt="4">
        <dgm:presLayoutVars>
          <dgm:chMax val="1"/>
          <dgm:chPref val="1"/>
          <dgm:bulletEnabled val="1"/>
        </dgm:presLayoutVars>
      </dgm:prSet>
      <dgm:spPr/>
      <dgm:t>
        <a:bodyPr/>
        <a:lstStyle/>
        <a:p>
          <a:endParaRPr lang="en-US"/>
        </a:p>
      </dgm:t>
    </dgm:pt>
  </dgm:ptLst>
  <dgm:cxnLst>
    <dgm:cxn modelId="{84807EFA-228F-394F-848A-3EAD562F77FC}" type="presOf" srcId="{EA7AC93F-E749-4800-BCC2-3172A32FC429}" destId="{8C45F041-F597-444E-9686-3045F91126D8}" srcOrd="0" destOrd="0" presId="urn:microsoft.com/office/officeart/2005/8/layout/StepDownProcess"/>
    <dgm:cxn modelId="{5A628E6D-BC52-104A-B614-2E55BE4EF76C}" type="presOf" srcId="{D3ADB232-5384-4AC8-BF6A-63A9F0B33D87}" destId="{D66E4E0B-A4E0-4564-978F-AA7DF04CBEE7}" srcOrd="0" destOrd="0" presId="urn:microsoft.com/office/officeart/2005/8/layout/StepDownProcess"/>
    <dgm:cxn modelId="{9F3F3F80-218D-4929-81BD-974F7FC8785A}" srcId="{6662B36A-6D47-4F18-8660-2A5D2E66AEFF}" destId="{D3ADB232-5384-4AC8-BF6A-63A9F0B33D87}" srcOrd="1" destOrd="0" parTransId="{39882EBC-C192-4F51-AA90-FA87DB3C8EA2}" sibTransId="{D7B75E17-9B63-4C15-B5CC-69AA637B383A}"/>
    <dgm:cxn modelId="{394915BC-7EF2-457A-9D79-CE54BF406B1D}" srcId="{6662B36A-6D47-4F18-8660-2A5D2E66AEFF}" destId="{EA7AC93F-E749-4800-BCC2-3172A32FC429}" srcOrd="0" destOrd="0" parTransId="{DB31BC61-A188-4FCB-993A-3345D15EF7AB}" sibTransId="{8BD1D600-CA0C-42DB-AEE4-66FE97DCBBAD}"/>
    <dgm:cxn modelId="{E57D4BAE-50E7-452C-91FC-D1B6328EA056}" srcId="{6662B36A-6D47-4F18-8660-2A5D2E66AEFF}" destId="{387D26B8-E381-48CA-B53C-E678D2B10515}" srcOrd="3" destOrd="0" parTransId="{A72F575C-2D1F-4E5E-8FDD-AB3AE0223869}" sibTransId="{6F23E580-7C00-4515-901A-3FD2BD9FD355}"/>
    <dgm:cxn modelId="{56B3147E-4ACC-304C-AF56-7C4BA9F86B3B}" type="presOf" srcId="{6662B36A-6D47-4F18-8660-2A5D2E66AEFF}" destId="{B1B27AA3-1899-4147-A25C-6F991E9DE60D}" srcOrd="0" destOrd="0" presId="urn:microsoft.com/office/officeart/2005/8/layout/StepDownProcess"/>
    <dgm:cxn modelId="{4E7E9717-32CC-BE49-B636-23606278B101}" type="presOf" srcId="{387D26B8-E381-48CA-B53C-E678D2B10515}" destId="{CF6D6092-CE96-42C1-8B51-81B73B135061}" srcOrd="0" destOrd="0" presId="urn:microsoft.com/office/officeart/2005/8/layout/StepDownProcess"/>
    <dgm:cxn modelId="{ECE26ACE-FF96-4131-AA7C-6F9C3ED81109}" srcId="{6662B36A-6D47-4F18-8660-2A5D2E66AEFF}" destId="{7914FA66-888F-41C2-AD1E-AED43E57DBCA}" srcOrd="2" destOrd="0" parTransId="{82D98E73-3FEF-45DC-A9B0-6CF2700C1310}" sibTransId="{FED21750-D36E-431B-84EF-8A48462F6880}"/>
    <dgm:cxn modelId="{33DCCB13-4989-E04F-881B-A0DDC52BBE6F}" type="presOf" srcId="{7914FA66-888F-41C2-AD1E-AED43E57DBCA}" destId="{8B6B8F00-585B-4920-A8C3-E87D41CB0D13}" srcOrd="0" destOrd="0" presId="urn:microsoft.com/office/officeart/2005/8/layout/StepDownProcess"/>
    <dgm:cxn modelId="{C97C98A3-2EF2-F647-BDB7-FF8F92E34F62}" type="presParOf" srcId="{B1B27AA3-1899-4147-A25C-6F991E9DE60D}" destId="{67B6EBCE-2292-4DAD-8B65-C155AC6BBCE1}" srcOrd="0" destOrd="0" presId="urn:microsoft.com/office/officeart/2005/8/layout/StepDownProcess"/>
    <dgm:cxn modelId="{065BAC94-8483-524C-B15A-5447EEE4225C}" type="presParOf" srcId="{67B6EBCE-2292-4DAD-8B65-C155AC6BBCE1}" destId="{F050E2F0-CE4D-49FA-9D5F-88FDBDE3E5D1}" srcOrd="0" destOrd="0" presId="urn:microsoft.com/office/officeart/2005/8/layout/StepDownProcess"/>
    <dgm:cxn modelId="{E9CB318A-53A1-2340-9794-C264E64C6760}" type="presParOf" srcId="{67B6EBCE-2292-4DAD-8B65-C155AC6BBCE1}" destId="{8C45F041-F597-444E-9686-3045F91126D8}" srcOrd="1" destOrd="0" presId="urn:microsoft.com/office/officeart/2005/8/layout/StepDownProcess"/>
    <dgm:cxn modelId="{B9DB1B0F-84DE-2848-BD19-052B21A8924C}" type="presParOf" srcId="{67B6EBCE-2292-4DAD-8B65-C155AC6BBCE1}" destId="{26B1C7A6-8357-4325-83DB-86983EA58BD7}" srcOrd="2" destOrd="0" presId="urn:microsoft.com/office/officeart/2005/8/layout/StepDownProcess"/>
    <dgm:cxn modelId="{372AC4B0-CA97-344F-B7F1-33B25FF04E1C}" type="presParOf" srcId="{B1B27AA3-1899-4147-A25C-6F991E9DE60D}" destId="{164E769E-3D27-421D-8DCF-E7FBD738AE81}" srcOrd="1" destOrd="0" presId="urn:microsoft.com/office/officeart/2005/8/layout/StepDownProcess"/>
    <dgm:cxn modelId="{F956EC19-EC37-264C-B44D-0FC65D293B0D}" type="presParOf" srcId="{B1B27AA3-1899-4147-A25C-6F991E9DE60D}" destId="{49326239-A04C-4AAC-A764-C3A20711EEBA}" srcOrd="2" destOrd="0" presId="urn:microsoft.com/office/officeart/2005/8/layout/StepDownProcess"/>
    <dgm:cxn modelId="{6F54A830-364E-B849-9F7F-581082DEC4BD}" type="presParOf" srcId="{49326239-A04C-4AAC-A764-C3A20711EEBA}" destId="{24BCF04A-5D01-4518-A0BD-85888CF09F5F}" srcOrd="0" destOrd="0" presId="urn:microsoft.com/office/officeart/2005/8/layout/StepDownProcess"/>
    <dgm:cxn modelId="{6FECCA36-B9DA-C848-B25B-1D5993042AA6}" type="presParOf" srcId="{49326239-A04C-4AAC-A764-C3A20711EEBA}" destId="{D66E4E0B-A4E0-4564-978F-AA7DF04CBEE7}" srcOrd="1" destOrd="0" presId="urn:microsoft.com/office/officeart/2005/8/layout/StepDownProcess"/>
    <dgm:cxn modelId="{934BF436-3D90-BD4E-8D70-59070CE7D89B}" type="presParOf" srcId="{49326239-A04C-4AAC-A764-C3A20711EEBA}" destId="{1DDD959C-145E-45FB-A5F0-0E8361494AB2}" srcOrd="2" destOrd="0" presId="urn:microsoft.com/office/officeart/2005/8/layout/StepDownProcess"/>
    <dgm:cxn modelId="{7B1A8FDC-61C7-1642-A6BA-B2374107A649}" type="presParOf" srcId="{B1B27AA3-1899-4147-A25C-6F991E9DE60D}" destId="{3AB03943-0085-4342-88B6-3EC5FD0B5E77}" srcOrd="3" destOrd="0" presId="urn:microsoft.com/office/officeart/2005/8/layout/StepDownProcess"/>
    <dgm:cxn modelId="{894C1D29-39E3-E44C-99B0-CF14654A5C72}" type="presParOf" srcId="{B1B27AA3-1899-4147-A25C-6F991E9DE60D}" destId="{7839350F-BE9D-43BF-A2CC-281E27EC6013}" srcOrd="4" destOrd="0" presId="urn:microsoft.com/office/officeart/2005/8/layout/StepDownProcess"/>
    <dgm:cxn modelId="{46FCD94B-F65D-7140-BDB3-D7C3AE38EC82}" type="presParOf" srcId="{7839350F-BE9D-43BF-A2CC-281E27EC6013}" destId="{36002708-2E76-45C4-837D-25335D8F2FC3}" srcOrd="0" destOrd="0" presId="urn:microsoft.com/office/officeart/2005/8/layout/StepDownProcess"/>
    <dgm:cxn modelId="{72461270-A9F5-ED47-AFDB-F2DCE1069E03}" type="presParOf" srcId="{7839350F-BE9D-43BF-A2CC-281E27EC6013}" destId="{8B6B8F00-585B-4920-A8C3-E87D41CB0D13}" srcOrd="1" destOrd="0" presId="urn:microsoft.com/office/officeart/2005/8/layout/StepDownProcess"/>
    <dgm:cxn modelId="{FC168127-51FF-3E4B-A1F0-7D07D8248844}" type="presParOf" srcId="{7839350F-BE9D-43BF-A2CC-281E27EC6013}" destId="{76DBFB70-18EC-42DD-99B4-DA3440E535BB}" srcOrd="2" destOrd="0" presId="urn:microsoft.com/office/officeart/2005/8/layout/StepDownProcess"/>
    <dgm:cxn modelId="{87155349-F195-9743-BF17-2DC40A9BB5C5}" type="presParOf" srcId="{B1B27AA3-1899-4147-A25C-6F991E9DE60D}" destId="{2B647A3D-0E69-4C29-A4F9-7A9222A42500}" srcOrd="5" destOrd="0" presId="urn:microsoft.com/office/officeart/2005/8/layout/StepDownProcess"/>
    <dgm:cxn modelId="{383F3ED5-20FA-2B45-9BBC-02757351EE7A}" type="presParOf" srcId="{B1B27AA3-1899-4147-A25C-6F991E9DE60D}" destId="{D722FBF0-41B2-4D0C-A8BB-03163AAF4CC7}" srcOrd="6" destOrd="0" presId="urn:microsoft.com/office/officeart/2005/8/layout/StepDownProcess"/>
    <dgm:cxn modelId="{1E7DC46E-CE61-0D4B-9EED-B0535E1753C5}" type="presParOf" srcId="{D722FBF0-41B2-4D0C-A8BB-03163AAF4CC7}" destId="{CF6D6092-CE96-42C1-8B51-81B73B135061}"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0E2F0-CE4D-49FA-9D5F-88FDBDE3E5D1}">
      <dsp:nvSpPr>
        <dsp:cNvPr id="0" name=""/>
        <dsp:cNvSpPr/>
      </dsp:nvSpPr>
      <dsp:spPr>
        <a:xfrm rot="5400000">
          <a:off x="2122798" y="849411"/>
          <a:ext cx="745968" cy="849258"/>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8C45F041-F597-444E-9686-3045F91126D8}">
      <dsp:nvSpPr>
        <dsp:cNvPr id="0" name=""/>
        <dsp:cNvSpPr/>
      </dsp:nvSpPr>
      <dsp:spPr>
        <a:xfrm>
          <a:off x="1925162" y="22491"/>
          <a:ext cx="1255771" cy="878999"/>
        </a:xfrm>
        <a:prstGeom prst="roundRect">
          <a:avLst>
            <a:gd name="adj" fmla="val 1667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neural </a:t>
          </a:r>
          <a:r>
            <a:rPr lang="en-US" sz="1600" kern="1200" dirty="0" smtClean="0"/>
            <a:t>microphone (EEG)</a:t>
          </a:r>
          <a:endParaRPr lang="en-US" sz="1600" kern="1200" dirty="0"/>
        </a:p>
      </dsp:txBody>
      <dsp:txXfrm>
        <a:off x="1968079" y="65408"/>
        <a:ext cx="1169937" cy="793165"/>
      </dsp:txXfrm>
    </dsp:sp>
    <dsp:sp modelId="{26B1C7A6-8357-4325-83DB-86983EA58BD7}">
      <dsp:nvSpPr>
        <dsp:cNvPr id="0" name=""/>
        <dsp:cNvSpPr/>
      </dsp:nvSpPr>
      <dsp:spPr>
        <a:xfrm>
          <a:off x="3180933" y="106323"/>
          <a:ext cx="913328" cy="710445"/>
        </a:xfrm>
        <a:prstGeom prst="rect">
          <a:avLst/>
        </a:prstGeom>
        <a:noFill/>
        <a:ln>
          <a:noFill/>
        </a:ln>
        <a:effectLst/>
      </dsp:spPr>
      <dsp:style>
        <a:lnRef idx="0">
          <a:scrgbClr r="0" g="0" b="0"/>
        </a:lnRef>
        <a:fillRef idx="0">
          <a:scrgbClr r="0" g="0" b="0"/>
        </a:fillRef>
        <a:effectRef idx="0">
          <a:scrgbClr r="0" g="0" b="0"/>
        </a:effectRef>
        <a:fontRef idx="minor"/>
      </dsp:style>
    </dsp:sp>
    <dsp:sp modelId="{24BCF04A-5D01-4518-A0BD-85888CF09F5F}">
      <dsp:nvSpPr>
        <dsp:cNvPr id="0" name=""/>
        <dsp:cNvSpPr/>
      </dsp:nvSpPr>
      <dsp:spPr>
        <a:xfrm rot="5400000">
          <a:off x="3163966" y="1836818"/>
          <a:ext cx="745968" cy="849258"/>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D66E4E0B-A4E0-4564-978F-AA7DF04CBEE7}">
      <dsp:nvSpPr>
        <dsp:cNvPr id="0" name=""/>
        <dsp:cNvSpPr/>
      </dsp:nvSpPr>
      <dsp:spPr>
        <a:xfrm>
          <a:off x="2966330" y="1009897"/>
          <a:ext cx="1255771" cy="878999"/>
        </a:xfrm>
        <a:prstGeom prst="roundRect">
          <a:avLst>
            <a:gd name="adj" fmla="val 1667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record spikes</a:t>
          </a:r>
        </a:p>
      </dsp:txBody>
      <dsp:txXfrm>
        <a:off x="3009247" y="1052814"/>
        <a:ext cx="1169937" cy="793165"/>
      </dsp:txXfrm>
    </dsp:sp>
    <dsp:sp modelId="{1DDD959C-145E-45FB-A5F0-0E8361494AB2}">
      <dsp:nvSpPr>
        <dsp:cNvPr id="0" name=""/>
        <dsp:cNvSpPr/>
      </dsp:nvSpPr>
      <dsp:spPr>
        <a:xfrm>
          <a:off x="4222101" y="1093729"/>
          <a:ext cx="913328" cy="710445"/>
        </a:xfrm>
        <a:prstGeom prst="rect">
          <a:avLst/>
        </a:prstGeom>
        <a:noFill/>
        <a:ln>
          <a:noFill/>
        </a:ln>
        <a:effectLst/>
      </dsp:spPr>
      <dsp:style>
        <a:lnRef idx="0">
          <a:scrgbClr r="0" g="0" b="0"/>
        </a:lnRef>
        <a:fillRef idx="0">
          <a:scrgbClr r="0" g="0" b="0"/>
        </a:fillRef>
        <a:effectRef idx="0">
          <a:scrgbClr r="0" g="0" b="0"/>
        </a:effectRef>
        <a:fontRef idx="minor"/>
      </dsp:style>
    </dsp:sp>
    <dsp:sp modelId="{36002708-2E76-45C4-837D-25335D8F2FC3}">
      <dsp:nvSpPr>
        <dsp:cNvPr id="0" name=""/>
        <dsp:cNvSpPr/>
      </dsp:nvSpPr>
      <dsp:spPr>
        <a:xfrm rot="5400000">
          <a:off x="4205134" y="2824224"/>
          <a:ext cx="745968" cy="849258"/>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8B6B8F00-585B-4920-A8C3-E87D41CB0D13}">
      <dsp:nvSpPr>
        <dsp:cNvPr id="0" name=""/>
        <dsp:cNvSpPr/>
      </dsp:nvSpPr>
      <dsp:spPr>
        <a:xfrm>
          <a:off x="4007498" y="1997303"/>
          <a:ext cx="1255771" cy="878999"/>
        </a:xfrm>
        <a:prstGeom prst="roundRect">
          <a:avLst>
            <a:gd name="adj" fmla="val 1667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average spikes</a:t>
          </a:r>
        </a:p>
      </dsp:txBody>
      <dsp:txXfrm>
        <a:off x="4050415" y="2040220"/>
        <a:ext cx="1169937" cy="793165"/>
      </dsp:txXfrm>
    </dsp:sp>
    <dsp:sp modelId="{76DBFB70-18EC-42DD-99B4-DA3440E535BB}">
      <dsp:nvSpPr>
        <dsp:cNvPr id="0" name=""/>
        <dsp:cNvSpPr/>
      </dsp:nvSpPr>
      <dsp:spPr>
        <a:xfrm>
          <a:off x="5263269" y="2081136"/>
          <a:ext cx="913328" cy="710445"/>
        </a:xfrm>
        <a:prstGeom prst="rect">
          <a:avLst/>
        </a:prstGeom>
        <a:noFill/>
        <a:ln>
          <a:noFill/>
        </a:ln>
        <a:effectLst/>
      </dsp:spPr>
      <dsp:style>
        <a:lnRef idx="0">
          <a:scrgbClr r="0" g="0" b="0"/>
        </a:lnRef>
        <a:fillRef idx="0">
          <a:scrgbClr r="0" g="0" b="0"/>
        </a:fillRef>
        <a:effectRef idx="0">
          <a:scrgbClr r="0" g="0" b="0"/>
        </a:effectRef>
        <a:fontRef idx="minor"/>
      </dsp:style>
    </dsp:sp>
    <dsp:sp modelId="{CF6D6092-CE96-42C1-8B51-81B73B135061}">
      <dsp:nvSpPr>
        <dsp:cNvPr id="0" name=""/>
        <dsp:cNvSpPr/>
      </dsp:nvSpPr>
      <dsp:spPr>
        <a:xfrm>
          <a:off x="5048666" y="2984709"/>
          <a:ext cx="1255771" cy="878999"/>
        </a:xfrm>
        <a:prstGeom prst="roundRect">
          <a:avLst>
            <a:gd name="adj" fmla="val 1667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convert </a:t>
          </a:r>
        </a:p>
      </dsp:txBody>
      <dsp:txXfrm>
        <a:off x="5091583" y="3027626"/>
        <a:ext cx="1169937" cy="793165"/>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pitchFamily="-109" charset="0"/>
              </a:defRPr>
            </a:lvl1pPr>
          </a:lstStyle>
          <a:p>
            <a:pPr>
              <a:defRPr/>
            </a:pPr>
            <a:endParaRPr lang="en-US"/>
          </a:p>
        </p:txBody>
      </p:sp>
      <p:sp>
        <p:nvSpPr>
          <p:cNvPr id="6861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pitchFamily="-109" charset="0"/>
              </a:defRPr>
            </a:lvl1pPr>
          </a:lstStyle>
          <a:p>
            <a:pPr>
              <a:defRPr/>
            </a:pPr>
            <a:fld id="{1EE7B6E8-6C65-EE49-B148-5D9E1E359D97}" type="datetime1">
              <a:rPr lang="en-US"/>
              <a:pPr>
                <a:defRPr/>
              </a:pPr>
              <a:t>4/17/14</a:t>
            </a:fld>
            <a:endParaRPr lang="en-US"/>
          </a:p>
        </p:txBody>
      </p:sp>
      <p:sp>
        <p:nvSpPr>
          <p:cNvPr id="6861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pitchFamily="-109" charset="0"/>
              </a:defRPr>
            </a:lvl1pPr>
          </a:lstStyle>
          <a:p>
            <a:pPr>
              <a:defRPr/>
            </a:pPr>
            <a:endParaRPr lang="en-US"/>
          </a:p>
        </p:txBody>
      </p:sp>
      <p:sp>
        <p:nvSpPr>
          <p:cNvPr id="6861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pitchFamily="-109" charset="0"/>
              </a:defRPr>
            </a:lvl1pPr>
          </a:lstStyle>
          <a:p>
            <a:pPr>
              <a:defRPr/>
            </a:pPr>
            <a:fld id="{0866DD58-777F-CA49-8D49-646FFAFD39F4}" type="slidenum">
              <a:rPr lang="en-US"/>
              <a:pPr>
                <a:defRPr/>
              </a:pPr>
              <a:t>‹#›</a:t>
            </a:fld>
            <a:endParaRPr lang="en-US"/>
          </a:p>
        </p:txBody>
      </p:sp>
    </p:spTree>
    <p:extLst>
      <p:ext uri="{BB962C8B-B14F-4D97-AF65-F5344CB8AC3E}">
        <p14:creationId xmlns:p14="http://schemas.microsoft.com/office/powerpoint/2010/main" val="3183270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pitchFamily="-109" charset="0"/>
              </a:defRPr>
            </a:lvl1pPr>
          </a:lstStyle>
          <a:p>
            <a:pPr>
              <a:defRPr/>
            </a:pPr>
            <a:endParaRPr lang="en-US"/>
          </a:p>
        </p:txBody>
      </p:sp>
      <p:sp>
        <p:nvSpPr>
          <p:cNvPr id="675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pitchFamily="-109" charset="0"/>
              </a:defRPr>
            </a:lvl1pPr>
          </a:lstStyle>
          <a:p>
            <a:pPr>
              <a:defRPr/>
            </a:pPr>
            <a:fld id="{DF2BABD9-C0A7-2946-BB06-05BD38511531}" type="datetime1">
              <a:rPr lang="en-US"/>
              <a:pPr>
                <a:defRPr/>
              </a:pPr>
              <a:t>4/17/14</a:t>
            </a:fld>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75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75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pitchFamily="-109" charset="0"/>
              </a:defRPr>
            </a:lvl1pPr>
          </a:lstStyle>
          <a:p>
            <a:pPr>
              <a:defRPr/>
            </a:pPr>
            <a:endParaRPr lang="en-US"/>
          </a:p>
        </p:txBody>
      </p:sp>
      <p:sp>
        <p:nvSpPr>
          <p:cNvPr id="675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pitchFamily="-109" charset="0"/>
              </a:defRPr>
            </a:lvl1pPr>
          </a:lstStyle>
          <a:p>
            <a:pPr>
              <a:defRPr/>
            </a:pPr>
            <a:fld id="{E0ECBA04-F2C1-0940-9A6F-6105D02873AD}" type="slidenum">
              <a:rPr lang="en-US"/>
              <a:pPr>
                <a:defRPr/>
              </a:pPr>
              <a:t>‹#›</a:t>
            </a:fld>
            <a:endParaRPr lang="en-US"/>
          </a:p>
        </p:txBody>
      </p:sp>
    </p:spTree>
    <p:extLst>
      <p:ext uri="{BB962C8B-B14F-4D97-AF65-F5344CB8AC3E}">
        <p14:creationId xmlns:p14="http://schemas.microsoft.com/office/powerpoint/2010/main" val="256244100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pitchFamily="76" charset="0"/>
        <a:ea typeface="ＭＳ Ｐゴシック" pitchFamily="76" charset="-128"/>
        <a:cs typeface="ＭＳ Ｐゴシック" pitchFamily="76" charset="-128"/>
      </a:defRPr>
    </a:lvl1pPr>
    <a:lvl2pPr marL="457200" algn="l" rtl="0" eaLnBrk="0" fontAlgn="base" hangingPunct="0">
      <a:spcBef>
        <a:spcPct val="30000"/>
      </a:spcBef>
      <a:spcAft>
        <a:spcPct val="0"/>
      </a:spcAft>
      <a:defRPr sz="1200" kern="1200">
        <a:solidFill>
          <a:schemeClr val="tx1"/>
        </a:solidFill>
        <a:latin typeface="Arial" pitchFamily="76" charset="0"/>
        <a:ea typeface="ＭＳ Ｐゴシック" pitchFamily="76" charset="-128"/>
        <a:cs typeface="+mn-cs"/>
      </a:defRPr>
    </a:lvl2pPr>
    <a:lvl3pPr marL="914400" algn="l" rtl="0" eaLnBrk="0" fontAlgn="base" hangingPunct="0">
      <a:spcBef>
        <a:spcPct val="30000"/>
      </a:spcBef>
      <a:spcAft>
        <a:spcPct val="0"/>
      </a:spcAft>
      <a:defRPr sz="1200" kern="1200">
        <a:solidFill>
          <a:schemeClr val="tx1"/>
        </a:solidFill>
        <a:latin typeface="Arial" pitchFamily="76" charset="0"/>
        <a:ea typeface="ＭＳ Ｐゴシック" pitchFamily="76" charset="-128"/>
        <a:cs typeface="+mn-cs"/>
      </a:defRPr>
    </a:lvl3pPr>
    <a:lvl4pPr marL="1371600" algn="l" rtl="0" eaLnBrk="0" fontAlgn="base" hangingPunct="0">
      <a:spcBef>
        <a:spcPct val="30000"/>
      </a:spcBef>
      <a:spcAft>
        <a:spcPct val="0"/>
      </a:spcAft>
      <a:defRPr sz="1200" kern="1200">
        <a:solidFill>
          <a:schemeClr val="tx1"/>
        </a:solidFill>
        <a:latin typeface="Arial" pitchFamily="76" charset="0"/>
        <a:ea typeface="ＭＳ Ｐゴシック" pitchFamily="76" charset="-128"/>
        <a:cs typeface="+mn-cs"/>
      </a:defRPr>
    </a:lvl4pPr>
    <a:lvl5pPr marL="1828800" algn="l" rtl="0" eaLnBrk="0" fontAlgn="base" hangingPunct="0">
      <a:spcBef>
        <a:spcPct val="30000"/>
      </a:spcBef>
      <a:spcAft>
        <a:spcPct val="0"/>
      </a:spcAft>
      <a:defRPr sz="1200" kern="1200">
        <a:solidFill>
          <a:schemeClr val="tx1"/>
        </a:solidFill>
        <a:latin typeface="Arial" pitchFamily="76" charset="0"/>
        <a:ea typeface="ＭＳ Ｐゴシック" pitchFamily="7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brown.edu/academics/brain-science/"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themindensemble.com/" TargetMode="External"/><Relationship Id="rId4" Type="http://schemas.openxmlformats.org/officeDocument/2006/relationships/hyperlink" Target="http://www.thinkerthing.com/" TargetMode="External"/><Relationship Id="rId5" Type="http://schemas.openxmlformats.org/officeDocument/2006/relationships/hyperlink" Target="http://www.emotiv.com/" TargetMode="External"/><Relationship Id="rId6" Type="http://schemas.openxmlformats.org/officeDocument/2006/relationships/hyperlink" Target="http://www.indiegogo.com/projects/children-creating-real-objects-with-their-mind" TargetMode="External"/><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dt" sz="quarter" idx="1"/>
          </p:nvPr>
        </p:nvSpPr>
        <p:spPr>
          <a:noFill/>
        </p:spPr>
        <p:txBody>
          <a:bodyPr/>
          <a:lstStyle/>
          <a:p>
            <a:fld id="{2154001B-2BCE-E84F-8F88-423948E8763D}" type="datetime1">
              <a:rPr lang="en-US"/>
              <a:pPr/>
              <a:t>4/17/14</a:t>
            </a:fld>
            <a:endParaRPr lang="en-US"/>
          </a:p>
        </p:txBody>
      </p:sp>
      <p:sp>
        <p:nvSpPr>
          <p:cNvPr id="16387" name="Rectangle 7"/>
          <p:cNvSpPr>
            <a:spLocks noGrp="1" noChangeArrowheads="1"/>
          </p:cNvSpPr>
          <p:nvPr>
            <p:ph type="sldNum" sz="quarter" idx="5"/>
          </p:nvPr>
        </p:nvSpPr>
        <p:spPr>
          <a:noFill/>
        </p:spPr>
        <p:txBody>
          <a:bodyPr/>
          <a:lstStyle/>
          <a:p>
            <a:fld id="{86B6F716-E5EF-5B4A-A233-E7A1FF9C995D}" type="slidenum">
              <a:rPr lang="en-US"/>
              <a:pPr/>
              <a:t>1</a:t>
            </a:fld>
            <a:endParaRPr lang="en-US"/>
          </a:p>
        </p:txBody>
      </p:sp>
      <p:sp>
        <p:nvSpPr>
          <p:cNvPr id="16388" name="Rectangle 2"/>
          <p:cNvSpPr>
            <a:spLocks noGrp="1" noRot="1" noChangeAspect="1" noChangeArrowheads="1" noTextEdit="1"/>
          </p:cNvSpPr>
          <p:nvPr>
            <p:ph type="sldImg"/>
          </p:nvPr>
        </p:nvSpPr>
        <p:spPr>
          <a:ln/>
        </p:spPr>
      </p:sp>
      <p:sp>
        <p:nvSpPr>
          <p:cNvPr id="16389" name="Rectangle 3"/>
          <p:cNvSpPr>
            <a:spLocks noGrp="1" noChangeArrowheads="1"/>
          </p:cNvSpPr>
          <p:nvPr>
            <p:ph type="body" idx="1"/>
          </p:nvPr>
        </p:nvSpPr>
        <p:spPr>
          <a:noFill/>
          <a:ln/>
        </p:spPr>
        <p:txBody>
          <a:bodyPr/>
          <a:lstStyle/>
          <a:p>
            <a:pPr eaLnBrk="1" hangingPunct="1"/>
            <a:r>
              <a:rPr lang="en-US" dirty="0">
                <a:latin typeface="Arial" pitchFamily="-109" charset="0"/>
                <a:ea typeface="ＭＳ Ｐゴシック" pitchFamily="-109" charset="-128"/>
                <a:cs typeface="ＭＳ Ｐゴシック" pitchFamily="-109" charset="-128"/>
              </a:rPr>
              <a:t>Here’s the title slide. Excited already, aren’t you</a:t>
            </a:r>
            <a:r>
              <a:rPr lang="en-US" dirty="0" smtClean="0">
                <a:latin typeface="Arial" pitchFamily="-109" charset="0"/>
                <a:ea typeface="ＭＳ Ｐゴシック" pitchFamily="-109" charset="-128"/>
                <a:cs typeface="ＭＳ Ｐゴシック" pitchFamily="-109" charset="-128"/>
              </a:rPr>
              <a:t>?</a:t>
            </a:r>
          </a:p>
          <a:p>
            <a:pPr marL="171450" indent="-171450" eaLnBrk="1" hangingPunct="1">
              <a:buFontTx/>
              <a:buChar char="-"/>
            </a:pPr>
            <a:r>
              <a:rPr lang="en-US" dirty="0" smtClean="0">
                <a:latin typeface="Arial" pitchFamily="-109" charset="0"/>
                <a:ea typeface="ＭＳ Ｐゴシック" pitchFamily="-109" charset="-128"/>
                <a:cs typeface="ＭＳ Ｐゴシック" pitchFamily="-109" charset="-128"/>
              </a:rPr>
              <a:t>What errors?</a:t>
            </a:r>
          </a:p>
          <a:p>
            <a:pPr marL="171450" indent="-171450" eaLnBrk="1" hangingPunct="1">
              <a:buFontTx/>
              <a:buChar char="-"/>
            </a:pPr>
            <a:r>
              <a:rPr lang="en-US" dirty="0" smtClean="0">
                <a:latin typeface="Arial" pitchFamily="-109" charset="0"/>
                <a:ea typeface="ＭＳ Ｐゴシック" pitchFamily="-109" charset="-128"/>
                <a:cs typeface="ＭＳ Ｐゴシック" pitchFamily="-109" charset="-128"/>
              </a:rPr>
              <a:t>Who looked for existing test strategies?</a:t>
            </a:r>
          </a:p>
          <a:p>
            <a:pPr marL="171450" indent="-171450" eaLnBrk="1" hangingPunct="1">
              <a:buFontTx/>
              <a:buChar char="-"/>
            </a:pPr>
            <a:r>
              <a:rPr lang="en-US" dirty="0" smtClean="0">
                <a:latin typeface="Arial" pitchFamily="-109" charset="0"/>
                <a:ea typeface="ＭＳ Ｐゴシック" pitchFamily="-109" charset="-128"/>
                <a:cs typeface="ＭＳ Ｐゴシック" pitchFamily="-109" charset="-128"/>
              </a:rPr>
              <a:t>Who looked for directions on how to test currency?</a:t>
            </a:r>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-ZEUS made by Computer Motion as well, was approved by FDA in 2001, consists of three robotic arms, is a telepresence surgery system, one is voice-automated arms and others are extensions of surgeon’s arms that can be used to create 3D images virtually. 30 are in US currently.</a:t>
            </a:r>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10</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-DaVinci produced by Intuitive Surgical Inc., another telepresence robotic surgery system used by surgeon. daVinci and ZEUS are the only two robotic systems approved for marketing in US for laparoscopic and thoracoscopic surgeries. First approved by FDA as a robotic surgical system in 2000.</a:t>
            </a:r>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11</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Telesurgery has promises to allow doctors to perform surgery from miles away.</a:t>
            </a:r>
            <a:r>
              <a:rPr lang="en-US" baseline="0" dirty="0" smtClean="0"/>
              <a:t> </a:t>
            </a:r>
            <a:r>
              <a:rPr lang="en-US" dirty="0" smtClean="0"/>
              <a:t>Healthcare cost can be lowered with less personnel to perform surgery with the use of robots. (Might only</a:t>
            </a:r>
            <a:r>
              <a:rPr lang="en-US" baseline="0" dirty="0" smtClean="0"/>
              <a:t> require an anesthesiologist, two surgeons and robot in the future).</a:t>
            </a:r>
            <a:endParaRPr lang="en-US" dirty="0" smtClean="0"/>
          </a:p>
          <a:p>
            <a:pPr marL="171450" indent="-171450">
              <a:buFontTx/>
              <a:buChar char="-"/>
            </a:pPr>
            <a:r>
              <a:rPr lang="en-US" dirty="0" smtClean="0"/>
              <a:t>Reduced pain (ex daVinci system uses 3,4 1 cm incisions on patient’s chest for heart bypass surgery, compared to regular 1 </a:t>
            </a:r>
            <a:r>
              <a:rPr lang="en-US" dirty="0" err="1" smtClean="0"/>
              <a:t>ft</a:t>
            </a:r>
            <a:r>
              <a:rPr lang="en-US" dirty="0" smtClean="0"/>
              <a:t> incision causing less pain and trauma), It</a:t>
            </a:r>
            <a:r>
              <a:rPr lang="en-US" baseline="0" dirty="0" smtClean="0"/>
              <a:t> has also been shown that Robots help reduce pain in head and neck surgeries compared to just using human surgeons.</a:t>
            </a:r>
          </a:p>
          <a:p>
            <a:pPr marL="171450" indent="-171450">
              <a:buFontTx/>
              <a:buChar char="-"/>
            </a:pPr>
            <a:r>
              <a:rPr lang="en-US" dirty="0" smtClean="0"/>
              <a:t>Enhanced precision (such as needle with PUMA 560),</a:t>
            </a:r>
            <a:r>
              <a:rPr lang="en-US" baseline="0" dirty="0" smtClean="0"/>
              <a:t> 87% success rate of transurethral access using robots like PUMA, 85% with human surgeon observed.</a:t>
            </a:r>
            <a:endParaRPr lang="en-US" dirty="0" smtClean="0"/>
          </a:p>
          <a:p>
            <a:pPr marL="171450" indent="-171450">
              <a:buFontTx/>
              <a:buChar char="-"/>
            </a:pPr>
            <a:r>
              <a:rPr lang="en-US" dirty="0" smtClean="0"/>
              <a:t>Robots are simply used as tools or extensions of the arms for surgeons, there are no current surgeries are performed using a pre programmed robot that acts on its own</a:t>
            </a:r>
          </a:p>
          <a:p>
            <a:pPr marL="0" indent="0">
              <a:buFontTx/>
              <a:buNone/>
            </a:pPr>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12</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Journal for Healthcare Quality published study spanning 12 years that included 245 incidents reported to FDA, including 71 deaths and 174 non fatal injuries, 5 cases were not reported at all. However, daVinci system installations have grown in US hospitals by 75 percent from 2007 to 2011 from 800 to 1,400, over 700,000</a:t>
            </a:r>
            <a:r>
              <a:rPr lang="en-US" baseline="0" dirty="0" smtClean="0"/>
              <a:t> procedures in 2012.</a:t>
            </a:r>
            <a:endParaRPr lang="en-US" dirty="0" smtClean="0"/>
          </a:p>
          <a:p>
            <a:pPr marL="0" indent="0">
              <a:buFontTx/>
              <a:buNone/>
            </a:pPr>
            <a:r>
              <a:rPr lang="en-US" dirty="0" smtClean="0"/>
              <a:t>- Latency is a reliability issue if telesurgery becomes more popular, as there is a time delay between surgeon moving his hands and robot responding miles away</a:t>
            </a:r>
          </a:p>
          <a:p>
            <a:pPr marL="0" indent="0">
              <a:buFontTx/>
              <a:buNone/>
            </a:pPr>
            <a:r>
              <a:rPr lang="en-US" dirty="0" smtClean="0"/>
              <a:t>-</a:t>
            </a:r>
            <a:r>
              <a:rPr lang="en-US" baseline="0" dirty="0" smtClean="0"/>
              <a:t> </a:t>
            </a:r>
            <a:r>
              <a:rPr lang="en-US" dirty="0" smtClean="0"/>
              <a:t> Despite the training program, surgeons reported it took roughly 12-18 patients before they felt learning the procedure indicating a steep learning curve</a:t>
            </a:r>
          </a:p>
          <a:p>
            <a:pPr marL="0" indent="0">
              <a:buFontTx/>
              <a:buNone/>
            </a:pPr>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13</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rgbClr val="000000"/>
                </a:solidFill>
                <a:latin typeface="Arial"/>
                <a:ea typeface="ＭＳ Ｐゴシック"/>
              </a:rPr>
              <a:t>-There is a reliability gray area whether fault of surgeon or robot, no set guidelines are in place currently  to clearly point blame in case of incident.</a:t>
            </a:r>
          </a:p>
          <a:p>
            <a:pPr rtl="0"/>
            <a:r>
              <a:rPr lang="en-US" sz="1200" b="0" i="0" u="none" strike="noStrike" kern="1200" baseline="0" dirty="0" smtClean="0">
                <a:solidFill>
                  <a:srgbClr val="000000"/>
                </a:solidFill>
                <a:latin typeface="Arial"/>
                <a:ea typeface="ＭＳ Ｐゴシック"/>
              </a:rPr>
              <a:t>-It seems that if doctors can better disclose potential risks, in case of an incident the manufacturer may be at more fault the the actual doctor</a:t>
            </a:r>
          </a:p>
          <a:p>
            <a:pPr rtl="0"/>
            <a:r>
              <a:rPr lang="en-US" sz="1200" b="0" i="0" u="none" strike="noStrike" kern="1200" baseline="0" dirty="0" smtClean="0">
                <a:solidFill>
                  <a:srgbClr val="000000"/>
                </a:solidFill>
                <a:latin typeface="Arial"/>
                <a:ea typeface="ＭＳ Ｐゴシック"/>
              </a:rPr>
              <a:t>-The only available patient education materials related to robotic surgical procedures are generic resources from the manufacturers, not enough information needed for patient to make informed decision about using robots</a:t>
            </a:r>
          </a:p>
          <a:p>
            <a:pPr rtl="0"/>
            <a:r>
              <a:rPr lang="en-US" sz="1200" b="0" i="0" u="none" strike="noStrike" kern="1200" baseline="0" dirty="0" smtClean="0">
                <a:solidFill>
                  <a:srgbClr val="000000"/>
                </a:solidFill>
                <a:latin typeface="Arial"/>
                <a:ea typeface="ＭＳ Ｐゴシック"/>
              </a:rPr>
              <a:t>-Among 37 percent of US hospitals that post information about the robots they use, none of them actually post the risks or complications. This is a huge issue of </a:t>
            </a:r>
            <a:r>
              <a:rPr lang="en-US" sz="1200" b="0" i="0" u="none" strike="noStrike" kern="1200" baseline="0" dirty="0" err="1" smtClean="0">
                <a:solidFill>
                  <a:srgbClr val="000000"/>
                </a:solidFill>
                <a:latin typeface="Arial"/>
                <a:ea typeface="ＭＳ Ｐゴシック"/>
              </a:rPr>
              <a:t>uninforming</a:t>
            </a:r>
            <a:r>
              <a:rPr lang="en-US" sz="1200" b="0" i="0" u="none" strike="noStrike" kern="1200" baseline="0" dirty="0" smtClean="0">
                <a:solidFill>
                  <a:srgbClr val="000000"/>
                </a:solidFill>
                <a:latin typeface="Arial"/>
                <a:ea typeface="ＭＳ Ｐゴシック"/>
              </a:rPr>
              <a:t> patients.</a:t>
            </a:r>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14</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conclusion, most robotic systems used in surgery have shown to improve quality of surgery. Systems like daVinci have shown</a:t>
            </a:r>
            <a:r>
              <a:rPr lang="en-US" baseline="0" dirty="0" smtClean="0"/>
              <a:t> to reduce pain in patients using smaller incisions on chest in laparoscopic surgeries. Systems like AESOP had breakthroughs assisting surgeons using voice-activated arms, and it was so successful with 70,000 procedures that it was introduced into more advanced systems such as ZEUS and daVinci. Some surgeries like neck and heart have shown to have better results with using robots.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-It is very important that the FDA is reported to every incident that is caused in surgery using a robot. The survey conducted by the Journal of Healthcare Quality proves this, as several incidents of the daVinci system went unreported and regulations as a result were not met. This can lead to faulty systems used in surgeries to continue to be in use and potentially cause more incidents to patients.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-It is shown that with the lack of informative materials of the robots used in hospitals patients do not get proper education on the risks and complications they could potentially undergo. Only 37 percent of hospitals actually post information about the robots used, while none inform the risks or complications.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-One last important question to ask is who is to blame, when an incident occurs, the surgeon or the robot? After all, most robotic systems used today are simply extensions of a surgeon’s arms or are controlled by surgeon such as with Zeus and daVinci. It seems that if the doctor informs the patients ahead of time of the risks, they may be protected if an incident occurs with a patient. </a:t>
            </a:r>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15</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16</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name</a:t>
            </a:r>
            <a:r>
              <a:rPr lang="en-US" baseline="0" dirty="0" smtClean="0"/>
              <a:t> is Ted Armstrong and I would like to talk to you about Military Combat robots and Autonomous Weaponry.</a:t>
            </a:r>
            <a:endParaRPr lang="en-US" dirty="0" smtClean="0"/>
          </a:p>
          <a:p>
            <a:r>
              <a:rPr lang="en-US" dirty="0" smtClean="0"/>
              <a:t>Shown here</a:t>
            </a:r>
            <a:r>
              <a:rPr lang="en-US" baseline="0" dirty="0" smtClean="0"/>
              <a:t> are the MAARS robot (Modular Advanced Armed Robotic System), a robot being developed for the military, the Crusher which I will show soon, the third level Sentry Gun from TF2 which operates autonomously and manually, as well as the infamous Terminator robot made popular by the </a:t>
            </a:r>
            <a:r>
              <a:rPr lang="en-US" baseline="0" smtClean="0"/>
              <a:t>Terminator movies.</a:t>
            </a:r>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17</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Crusher Unmanned Ground Combat</a:t>
            </a:r>
            <a:r>
              <a:rPr lang="en-US" baseline="0" dirty="0" smtClean="0"/>
              <a:t> Vehicle</a:t>
            </a:r>
          </a:p>
          <a:p>
            <a:r>
              <a:rPr lang="en-US" baseline="0" dirty="0" smtClean="0"/>
              <a:t>Developed by Carnegie Mellon University and DARPA</a:t>
            </a:r>
          </a:p>
          <a:p>
            <a:r>
              <a:rPr lang="en-US" baseline="0" dirty="0" smtClean="0"/>
              <a:t>6 wheeled,  skid-steered,  all-wheel-drive,  </a:t>
            </a:r>
          </a:p>
          <a:p>
            <a:r>
              <a:rPr lang="en-US" baseline="0" dirty="0" smtClean="0"/>
              <a:t>hybrid electric (allows for stealth), can turn engine off</a:t>
            </a:r>
          </a:p>
          <a:p>
            <a:r>
              <a:rPr lang="en-US" baseline="0" dirty="0" smtClean="0"/>
              <a:t>Underneath skid plate. Can adjust suspension by 30inches</a:t>
            </a:r>
          </a:p>
          <a:p>
            <a:r>
              <a:rPr lang="en-US" baseline="0" dirty="0" smtClean="0"/>
              <a:t>14000lbs fully fueled, can carry 3000lb payload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Point and click navigation. Human designates waypoint, Crusher navigates there automatically.</a:t>
            </a:r>
          </a:p>
          <a:p>
            <a:r>
              <a:rPr lang="en-US" baseline="0" dirty="0" smtClean="0"/>
              <a:t>Recognize troops over 2miles away. Sensors </a:t>
            </a:r>
          </a:p>
          <a:p>
            <a:r>
              <a:rPr lang="en-US" baseline="0" dirty="0" smtClean="0"/>
              <a:t>Potential purposes:</a:t>
            </a:r>
          </a:p>
          <a:p>
            <a:r>
              <a:rPr lang="en-US" baseline="0" dirty="0" smtClean="0"/>
              <a:t>	Fire support: Engage enemy combatants with weapons</a:t>
            </a:r>
          </a:p>
          <a:p>
            <a:r>
              <a:rPr lang="en-US" baseline="0" dirty="0" smtClean="0"/>
              <a:t>	Reconnaissance: Sit and listen, turn off engine, wait and watch</a:t>
            </a:r>
          </a:p>
          <a:p>
            <a:r>
              <a:rPr lang="en-US" baseline="0" dirty="0" smtClean="0"/>
              <a:t>	Medevac:  Drive in and scoop up wounded soldiers, and escort them to safety</a:t>
            </a:r>
          </a:p>
          <a:p>
            <a:r>
              <a:rPr lang="en-US" baseline="0" dirty="0" smtClean="0"/>
              <a:t>	Sentry: Wait and watch, fire on combatants</a:t>
            </a:r>
          </a:p>
          <a:p>
            <a:r>
              <a:rPr lang="en-US" baseline="0" dirty="0" smtClean="0"/>
              <a:t>	Supply Mule: Carry extra weight so that soldiers don’t need to transport such weight</a:t>
            </a:r>
          </a:p>
          <a:p>
            <a:r>
              <a:rPr lang="en-US" baseline="0" dirty="0" smtClean="0"/>
              <a:t>Not planned to be used in service,  used as a framework for future UGCV projects.</a:t>
            </a:r>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18</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Super</a:t>
            </a:r>
            <a:r>
              <a:rPr lang="en-US" baseline="0" dirty="0" smtClean="0"/>
              <a:t> Aegis II is an autonomous turret weapon system developed by </a:t>
            </a:r>
            <a:r>
              <a:rPr lang="en-US" baseline="0" dirty="0" err="1" smtClean="0"/>
              <a:t>DoDAAM</a:t>
            </a:r>
            <a:r>
              <a:rPr lang="en-US" baseline="0" dirty="0" smtClean="0"/>
              <a:t>; a South Korean company.</a:t>
            </a:r>
          </a:p>
          <a:p>
            <a:r>
              <a:rPr lang="en-US" baseline="0" dirty="0" smtClean="0"/>
              <a:t>Meant to be an auto targeting turret (similar to the TF2 one)</a:t>
            </a:r>
          </a:p>
          <a:p>
            <a:r>
              <a:rPr lang="en-US" baseline="0" dirty="0" smtClean="0"/>
              <a:t>Can target a man sized target at 1.36 miles, multitude of sensors:</a:t>
            </a:r>
          </a:p>
          <a:p>
            <a:r>
              <a:rPr lang="en-US" baseline="0" dirty="0" smtClean="0"/>
              <a:t>Digital Camera with 35x zoom. Thermal Imaging Camera can detect a Man target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Laser range finder</a:t>
            </a:r>
          </a:p>
          <a:p>
            <a:r>
              <a:rPr lang="en-US" baseline="0" dirty="0" smtClean="0"/>
              <a:t>12.7mm Machine gun or 40mm Grenade Launcher</a:t>
            </a:r>
          </a:p>
          <a:p>
            <a:r>
              <a:rPr lang="en-US" baseline="0" dirty="0" smtClean="0"/>
              <a:t>Gyroscopic Stability</a:t>
            </a:r>
          </a:p>
          <a:p>
            <a:r>
              <a:rPr lang="en-US" baseline="0" dirty="0" smtClean="0"/>
              <a:t>~310 pounds</a:t>
            </a:r>
          </a:p>
          <a:p>
            <a:r>
              <a:rPr lang="en-US" baseline="0" dirty="0" smtClean="0"/>
              <a:t>Stationary mount or mounted to a vehicle</a:t>
            </a:r>
          </a:p>
          <a:p>
            <a:r>
              <a:rPr lang="en-US" baseline="0" dirty="0" smtClean="0"/>
              <a:t>2 Modes:</a:t>
            </a:r>
          </a:p>
          <a:p>
            <a:r>
              <a:rPr lang="en-US" baseline="0" dirty="0" smtClean="0"/>
              <a:t>Full autonomous (shoot first, ask questions later)</a:t>
            </a:r>
          </a:p>
          <a:p>
            <a:r>
              <a:rPr lang="en-US" baseline="0" dirty="0" smtClean="0"/>
              <a:t>Manual Mode (requires human intervention to fire)</a:t>
            </a:r>
          </a:p>
          <a:p>
            <a:r>
              <a:rPr lang="en-US" baseline="0" dirty="0" smtClean="0"/>
              <a:t>Commercially available…</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19</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dt" sz="quarter" idx="1"/>
          </p:nvPr>
        </p:nvSpPr>
        <p:spPr>
          <a:noFill/>
        </p:spPr>
        <p:txBody>
          <a:bodyPr/>
          <a:lstStyle/>
          <a:p>
            <a:fld id="{57A5C5BA-4248-0047-8DAB-219737ADE553}" type="datetime1">
              <a:rPr lang="en-US"/>
              <a:pPr/>
              <a:t>4/17/14</a:t>
            </a:fld>
            <a:endParaRPr lang="en-US"/>
          </a:p>
        </p:txBody>
      </p:sp>
      <p:sp>
        <p:nvSpPr>
          <p:cNvPr id="18435" name="Rectangle 7"/>
          <p:cNvSpPr>
            <a:spLocks noGrp="1" noChangeArrowheads="1"/>
          </p:cNvSpPr>
          <p:nvPr>
            <p:ph type="sldNum" sz="quarter" idx="5"/>
          </p:nvPr>
        </p:nvSpPr>
        <p:spPr>
          <a:noFill/>
        </p:spPr>
        <p:txBody>
          <a:bodyPr/>
          <a:lstStyle/>
          <a:p>
            <a:fld id="{600E68DC-E7EA-D54C-9D7B-C45B94D076DC}" type="slidenum">
              <a:rPr lang="en-US"/>
              <a:pPr/>
              <a:t>2</a:t>
            </a:fld>
            <a:endParaRPr lang="en-US"/>
          </a:p>
        </p:txBody>
      </p:sp>
      <p:sp>
        <p:nvSpPr>
          <p:cNvPr id="18436" name="Rectangle 2"/>
          <p:cNvSpPr>
            <a:spLocks noGrp="1" noRot="1" noChangeAspect="1" noChangeArrowheads="1"/>
          </p:cNvSpPr>
          <p:nvPr>
            <p:ph type="sldImg"/>
          </p:nvPr>
        </p:nvSpPr>
        <p:spPr>
          <a:solidFill>
            <a:srgbClr val="FFFFFF"/>
          </a:solidFill>
          <a:ln/>
        </p:spPr>
      </p:sp>
      <p:sp>
        <p:nvSpPr>
          <p:cNvPr id="1843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pitchFamily="-109" charset="0"/>
                <a:ea typeface="ＭＳ Ｐゴシック" pitchFamily="-109" charset="-128"/>
                <a:cs typeface="ＭＳ Ｐゴシック" pitchFamily="-109" charset="-128"/>
              </a:rPr>
              <a:t>We can also discuss articles listed on Security Discussions under documents of course web site.</a:t>
            </a:r>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pitchFamily="76" charset="0"/>
                <a:ea typeface="ＭＳ Ｐゴシック" pitchFamily="85" charset="-128"/>
                <a:cs typeface="ＭＳ Ｐゴシック" pitchFamily="85" charset="-128"/>
              </a:rPr>
              <a:t>The</a:t>
            </a:r>
            <a:r>
              <a:rPr lang="en-US" sz="1200" b="0" i="0" kern="1200" baseline="0" dirty="0" smtClean="0">
                <a:solidFill>
                  <a:schemeClr val="tx1"/>
                </a:solidFill>
                <a:effectLst/>
                <a:latin typeface="Arial" pitchFamily="76" charset="0"/>
                <a:ea typeface="ＭＳ Ｐゴシック" pitchFamily="85" charset="-128"/>
                <a:cs typeface="ＭＳ Ｐゴシック" pitchFamily="85" charset="-128"/>
              </a:rPr>
              <a:t> Atlas robot was created by Boston Dynamics for the DARPA Robotics Challenge.</a:t>
            </a:r>
          </a:p>
          <a:p>
            <a:r>
              <a:rPr lang="en-US" sz="1200" b="0" i="0" kern="1200" baseline="0" dirty="0" smtClean="0">
                <a:solidFill>
                  <a:schemeClr val="tx1"/>
                </a:solidFill>
                <a:effectLst/>
                <a:latin typeface="Arial" pitchFamily="76" charset="0"/>
                <a:ea typeface="ＭＳ Ｐゴシック" pitchFamily="85" charset="-128"/>
                <a:cs typeface="ＭＳ Ｐゴシック" pitchFamily="85" charset="-128"/>
              </a:rPr>
              <a:t>The DRC is a competition where robots have to perform several tasks simulating a disaster scenario (e.g. Walking, climbing a ladder, removing debris, handling power tools, turning a valve, etc.)</a:t>
            </a:r>
          </a:p>
          <a:p>
            <a:r>
              <a:rPr lang="en-US" sz="1200" b="0" i="0" kern="1200" baseline="0" dirty="0" smtClean="0">
                <a:solidFill>
                  <a:schemeClr val="tx1"/>
                </a:solidFill>
                <a:effectLst/>
                <a:latin typeface="Arial" pitchFamily="76" charset="0"/>
                <a:ea typeface="ＭＳ Ｐゴシック" pitchFamily="85" charset="-128"/>
                <a:cs typeface="ＭＳ Ｐゴシック" pitchFamily="85" charset="-128"/>
              </a:rPr>
              <a:t>WPI won 7</a:t>
            </a:r>
            <a:r>
              <a:rPr lang="en-US" sz="1200" b="0" i="0" kern="1200" baseline="30000" dirty="0" smtClean="0">
                <a:solidFill>
                  <a:schemeClr val="tx1"/>
                </a:solidFill>
                <a:effectLst/>
                <a:latin typeface="Arial" pitchFamily="76" charset="0"/>
                <a:ea typeface="ＭＳ Ｐゴシック" pitchFamily="85" charset="-128"/>
                <a:cs typeface="ＭＳ Ｐゴシック" pitchFamily="85" charset="-128"/>
              </a:rPr>
              <a:t>th</a:t>
            </a:r>
            <a:r>
              <a:rPr lang="en-US" sz="1200" b="0" i="0" kern="1200" baseline="0" dirty="0" smtClean="0">
                <a:solidFill>
                  <a:schemeClr val="tx1"/>
                </a:solidFill>
                <a:effectLst/>
                <a:latin typeface="Arial" pitchFamily="76" charset="0"/>
                <a:ea typeface="ＭＳ Ｐゴシック" pitchFamily="85" charset="-128"/>
                <a:cs typeface="ＭＳ Ｐゴシック" pitchFamily="85" charset="-128"/>
              </a:rPr>
              <a:t> in last December. I am on the team for the next competition.</a:t>
            </a:r>
            <a:endParaRPr lang="en-US" sz="1200" b="0" i="0"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b="0" i="0" kern="1200" dirty="0" smtClean="0">
                <a:solidFill>
                  <a:schemeClr val="tx1"/>
                </a:solidFill>
                <a:effectLst/>
                <a:latin typeface="Arial" pitchFamily="76" charset="0"/>
                <a:ea typeface="ＭＳ Ｐゴシック" pitchFamily="85" charset="-128"/>
                <a:cs typeface="ＭＳ Ｐゴシック" pitchFamily="85" charset="-128"/>
              </a:rPr>
              <a:t>28 hydraulically-actuated degrees of freedom, two hands, arms, legs, feet and a torso.</a:t>
            </a:r>
          </a:p>
          <a:p>
            <a:r>
              <a:rPr lang="en-US" sz="1200" b="0" i="0" kern="1200" dirty="0" err="1" smtClean="0">
                <a:solidFill>
                  <a:schemeClr val="tx1"/>
                </a:solidFill>
                <a:effectLst/>
                <a:latin typeface="Arial" pitchFamily="76" charset="0"/>
                <a:ea typeface="ＭＳ Ｐゴシック" pitchFamily="85" charset="-128"/>
              </a:rPr>
              <a:t>Multisense</a:t>
            </a:r>
            <a:r>
              <a:rPr lang="en-US" sz="1200" b="0" i="0" kern="1200" dirty="0" smtClean="0">
                <a:solidFill>
                  <a:schemeClr val="tx1"/>
                </a:solidFill>
                <a:effectLst/>
                <a:latin typeface="Arial" pitchFamily="76" charset="0"/>
                <a:ea typeface="ＭＳ Ｐゴシック" pitchFamily="85" charset="-128"/>
              </a:rPr>
              <a:t> Head featuring stereo</a:t>
            </a:r>
            <a:r>
              <a:rPr lang="en-US" sz="1200" b="0" i="0" kern="1200" baseline="0" dirty="0" smtClean="0">
                <a:solidFill>
                  <a:schemeClr val="tx1"/>
                </a:solidFill>
                <a:effectLst/>
                <a:latin typeface="Arial" pitchFamily="76" charset="0"/>
                <a:ea typeface="ＭＳ Ｐゴシック" pitchFamily="85" charset="-128"/>
              </a:rPr>
              <a:t> camera and LIDAR range finder.</a:t>
            </a:r>
          </a:p>
          <a:p>
            <a:r>
              <a:rPr lang="en-US" sz="1200" b="0" i="0" kern="1200" baseline="0" dirty="0" smtClean="0">
                <a:solidFill>
                  <a:schemeClr val="tx1"/>
                </a:solidFill>
                <a:effectLst/>
                <a:latin typeface="Arial" pitchFamily="76" charset="0"/>
                <a:ea typeface="ＭＳ Ｐゴシック" pitchFamily="85" charset="-128"/>
              </a:rPr>
              <a:t>Powered off-board, electric power supply.</a:t>
            </a:r>
          </a:p>
          <a:p>
            <a:r>
              <a:rPr lang="en-US" sz="1200" b="0" i="0" kern="1200" baseline="0" dirty="0" smtClean="0">
                <a:solidFill>
                  <a:schemeClr val="tx1"/>
                </a:solidFill>
                <a:effectLst/>
                <a:latin typeface="Arial" pitchFamily="76" charset="0"/>
                <a:ea typeface="ＭＳ Ｐゴシック" pitchFamily="85" charset="-128"/>
              </a:rPr>
              <a:t>Military robot alarmists are concerned about military applications, (i.e. if it can manipulate a power tool and drive a car,  it could use a firearm and drive a tank, etc.)</a:t>
            </a:r>
          </a:p>
          <a:p>
            <a:r>
              <a:rPr lang="en-US" sz="1200" b="0" i="0" kern="1200" baseline="0" dirty="0" smtClean="0">
                <a:solidFill>
                  <a:schemeClr val="tx1"/>
                </a:solidFill>
                <a:effectLst/>
                <a:latin typeface="Arial" pitchFamily="76" charset="0"/>
                <a:ea typeface="ＭＳ Ｐゴシック" pitchFamily="85" charset="-128"/>
              </a:rPr>
              <a:t>	Unlikely. </a:t>
            </a:r>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20</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human soldier costs the Pentagon $4</a:t>
            </a:r>
            <a:r>
              <a:rPr lang="en-US" baseline="0" dirty="0" smtClean="0"/>
              <a:t> million over their lifetime.  A robot would cost less than 10 percent of that value.</a:t>
            </a:r>
          </a:p>
          <a:p>
            <a:r>
              <a:rPr lang="en-US" baseline="0" dirty="0" smtClean="0"/>
              <a:t>Army General Robert Cone states that the army is considering reducing the size of a Brigade Combat Team from 4,000 soldiers to 3,000. Lost firepower would be made up with robots and drones.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US Military already utilizes</a:t>
            </a:r>
            <a:r>
              <a:rPr lang="en-US" baseline="0" dirty="0" smtClean="0"/>
              <a:t> multiple robots: REMOTEC HD-1 / TALON for disposal of IEDs, as well as the Predator UAV.</a:t>
            </a:r>
            <a:endParaRPr lang="en-US" dirty="0" smtClean="0"/>
          </a:p>
          <a:p>
            <a:endParaRPr lang="en-US" baseline="0" dirty="0" smtClean="0"/>
          </a:p>
          <a:p>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21</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primary advantage of replacing soldiers</a:t>
            </a:r>
            <a:r>
              <a:rPr lang="en-US" baseline="0" dirty="0" smtClean="0"/>
              <a:t> with robots is the reduction of exposure to life-threatening situations. The US Military values reduction of loss of life (look at drone program).</a:t>
            </a:r>
          </a:p>
          <a:p>
            <a:r>
              <a:rPr lang="en-US" baseline="0" dirty="0" smtClean="0"/>
              <a:t>A disadvantage could be the transformation of war into a ‘sport.’</a:t>
            </a:r>
            <a:r>
              <a:rPr lang="en-US" baseline="0" dirty="0"/>
              <a:t> </a:t>
            </a:r>
            <a:r>
              <a:rPr lang="en-US" baseline="0" dirty="0" smtClean="0"/>
              <a:t>Robots vs. Robots. Automatic action could cause war desensitization. </a:t>
            </a:r>
          </a:p>
          <a:p>
            <a:r>
              <a:rPr lang="en-US" baseline="0" dirty="0" err="1" smtClean="0"/>
              <a:t>Christof</a:t>
            </a:r>
            <a:r>
              <a:rPr lang="en-US" baseline="0" dirty="0" smtClean="0"/>
              <a:t> </a:t>
            </a:r>
            <a:r>
              <a:rPr lang="en-US" baseline="0" dirty="0" err="1" smtClean="0"/>
              <a:t>Heyns</a:t>
            </a:r>
            <a:r>
              <a:rPr lang="en-US" baseline="0" dirty="0" smtClean="0"/>
              <a:t>, the United Nations special rapporteur on extrajudicial, summary or arbitrary executions, spoke out against killer robots stating: “</a:t>
            </a:r>
            <a:r>
              <a:rPr lang="en-US" sz="1200" b="0" i="0" kern="1200" dirty="0" smtClean="0">
                <a:solidFill>
                  <a:schemeClr val="tx1"/>
                </a:solidFill>
                <a:effectLst/>
                <a:latin typeface="Arial" pitchFamily="76" charset="0"/>
                <a:ea typeface="ＭＳ Ｐゴシック" pitchFamily="85" charset="-128"/>
                <a:cs typeface="ＭＳ Ｐゴシック" pitchFamily="85" charset="-128"/>
              </a:rPr>
              <a:t>War without reflection is mechanical slaughter,” and made</a:t>
            </a:r>
            <a:r>
              <a:rPr lang="en-US" sz="1200" b="0" i="0" kern="1200" baseline="0" dirty="0" smtClean="0">
                <a:solidFill>
                  <a:schemeClr val="tx1"/>
                </a:solidFill>
                <a:effectLst/>
                <a:latin typeface="Arial" pitchFamily="76" charset="0"/>
                <a:ea typeface="ＭＳ Ｐゴシック" pitchFamily="85" charset="-128"/>
                <a:cs typeface="ＭＳ Ｐゴシック" pitchFamily="85" charset="-128"/>
              </a:rPr>
              <a:t> a report stating the need for a Global moratorium on killer robots. </a:t>
            </a:r>
          </a:p>
          <a:p>
            <a:r>
              <a:rPr lang="en-US" sz="1200" b="0" i="0" kern="1200" baseline="0" dirty="0" err="1" smtClean="0">
                <a:solidFill>
                  <a:schemeClr val="tx1"/>
                </a:solidFill>
                <a:effectLst/>
                <a:latin typeface="Arial" pitchFamily="76" charset="0"/>
                <a:ea typeface="ＭＳ Ｐゴシック" pitchFamily="85" charset="-128"/>
              </a:rPr>
              <a:t>Heyns</a:t>
            </a:r>
            <a:r>
              <a:rPr lang="en-US" sz="1200" b="0" i="0" kern="1200" baseline="0" dirty="0" smtClean="0">
                <a:solidFill>
                  <a:schemeClr val="tx1"/>
                </a:solidFill>
                <a:effectLst/>
                <a:latin typeface="Arial" pitchFamily="76" charset="0"/>
                <a:ea typeface="ＭＳ Ｐゴシック" pitchFamily="85" charset="-128"/>
              </a:rPr>
              <a:t> wants to limit a machines ability to destroy human life. A counterpoint could be that machines have already been deciding to end human life with the invention of the landmine.</a:t>
            </a:r>
          </a:p>
          <a:p>
            <a:r>
              <a:rPr lang="en-US" sz="1200" b="0" i="0" kern="1200" baseline="0" dirty="0" smtClean="0">
                <a:solidFill>
                  <a:schemeClr val="tx1"/>
                </a:solidFill>
                <a:effectLst/>
                <a:latin typeface="Arial" pitchFamily="76" charset="0"/>
                <a:ea typeface="ＭＳ Ｐゴシック" pitchFamily="85" charset="-128"/>
              </a:rPr>
              <a:t>With the current state of technology and AI algorithms, I don’t think lethal autonomous weapons should be implemented. Given 30 years, I can see its use.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Arial" pitchFamily="76" charset="0"/>
                <a:ea typeface="ＭＳ Ｐゴシック" pitchFamily="85" charset="-128"/>
              </a:rPr>
              <a:t>I want to hear your thoughts on the matter. Should the world develop autonomous robots with lethal functionality? Who responsible if a robot makes a poor decision?</a:t>
            </a:r>
          </a:p>
          <a:p>
            <a:endParaRPr lang="en-US" dirty="0" smtClean="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22</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&lt;Your notes here.&gt;</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23</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Poll</a:t>
            </a:r>
            <a:r>
              <a:rPr lang="en-US" baseline="0" dirty="0" smtClean="0"/>
              <a:t> the class:</a:t>
            </a:r>
          </a:p>
          <a:p>
            <a:pPr marL="628650" lvl="1" indent="-171450">
              <a:buFont typeface="Arial"/>
              <a:buChar char="•"/>
            </a:pPr>
            <a:r>
              <a:rPr lang="en-US" baseline="0" dirty="0" smtClean="0"/>
              <a:t>How many people here have been in a car accident?</a:t>
            </a:r>
          </a:p>
          <a:p>
            <a:pPr marL="171450" lvl="0" indent="-171450">
              <a:buFont typeface="Arial"/>
              <a:buChar char="•"/>
            </a:pPr>
            <a:r>
              <a:rPr lang="en-US" baseline="0" dirty="0" smtClean="0"/>
              <a:t>Read accident statistics</a:t>
            </a:r>
          </a:p>
          <a:p>
            <a:pPr marL="171450" lvl="0" indent="-171450">
              <a:buFont typeface="Arial"/>
              <a:buChar char="•"/>
            </a:pPr>
            <a:r>
              <a:rPr lang="en-US" baseline="0" dirty="0" smtClean="0"/>
              <a:t>How can we reduce the number of accidents?</a:t>
            </a:r>
          </a:p>
          <a:p>
            <a:pPr marL="171450" lvl="0" indent="-171450">
              <a:buFont typeface="Arial"/>
              <a:buChar char="•"/>
            </a:pPr>
            <a:r>
              <a:rPr lang="en-US" baseline="0" dirty="0" smtClean="0"/>
              <a:t>Introduce idea of V2V Communication</a:t>
            </a:r>
          </a:p>
          <a:p>
            <a:pPr marL="171450" lvl="0" indent="-171450">
              <a:buFont typeface="Arial"/>
              <a:buChar char="•"/>
            </a:pPr>
            <a:r>
              <a:rPr lang="en-US" baseline="0" dirty="0" smtClean="0"/>
              <a:t>Give example scenario</a:t>
            </a:r>
          </a:p>
          <a:p>
            <a:pPr marL="628650" lvl="1" indent="-171450">
              <a:buFont typeface="Arial"/>
              <a:buChar char="•"/>
            </a:pPr>
            <a:r>
              <a:rPr lang="en-US" baseline="0" dirty="0" smtClean="0"/>
              <a:t>Curved road</a:t>
            </a:r>
          </a:p>
          <a:p>
            <a:pPr marL="628650" lvl="1" indent="-171450">
              <a:buFont typeface="Arial"/>
              <a:buChar char="•"/>
            </a:pPr>
            <a:r>
              <a:rPr lang="en-US" baseline="0" dirty="0" smtClean="0"/>
              <a:t>View is obstructed by trees.</a:t>
            </a:r>
          </a:p>
          <a:p>
            <a:pPr marL="628650" lvl="1" indent="-171450">
              <a:buFont typeface="Arial"/>
              <a:buChar char="•"/>
            </a:pPr>
            <a:r>
              <a:rPr lang="en-US" baseline="0" dirty="0" smtClean="0"/>
              <a:t>Road is narrow.</a:t>
            </a:r>
          </a:p>
          <a:p>
            <a:pPr marL="628650" lvl="1" indent="-171450">
              <a:buFont typeface="Arial"/>
              <a:buChar char="•"/>
            </a:pPr>
            <a:r>
              <a:rPr lang="en-US" baseline="0" dirty="0" smtClean="0"/>
              <a:t>It is snowing.</a:t>
            </a:r>
          </a:p>
          <a:p>
            <a:pPr marL="628650" lvl="1" indent="-171450">
              <a:buFont typeface="Arial"/>
              <a:buChar char="•"/>
            </a:pPr>
            <a:r>
              <a:rPr lang="en-US" b="1" baseline="0" dirty="0" smtClean="0">
                <a:solidFill>
                  <a:srgbClr val="000000"/>
                </a:solidFill>
              </a:rPr>
              <a:t>What if your car could tell you about an oncoming vehicle around the curve?</a:t>
            </a:r>
          </a:p>
          <a:p>
            <a:pPr marL="628650" lvl="1" indent="-171450">
              <a:buFont typeface="Arial"/>
              <a:buChar char="•"/>
            </a:pPr>
            <a:r>
              <a:rPr lang="en-US" baseline="0" dirty="0" smtClean="0"/>
              <a:t>Take the necessary actions to prevent a collision.</a:t>
            </a:r>
          </a:p>
          <a:p>
            <a:pPr marL="628650" lvl="1" indent="-171450">
              <a:buFont typeface="Arial"/>
              <a:buChar char="•"/>
            </a:pP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24</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On February</a:t>
            </a:r>
            <a:r>
              <a:rPr lang="en-US" baseline="0" dirty="0" smtClean="0"/>
              <a:t> 3</a:t>
            </a:r>
            <a:r>
              <a:rPr lang="en-US" baseline="30000" dirty="0" smtClean="0"/>
              <a:t>rd</a:t>
            </a:r>
            <a:r>
              <a:rPr lang="en-US" baseline="0" dirty="0" smtClean="0"/>
              <a:t> of this year, the US government announced its mandate to enable vehicle to vehicle communication technology in future vehicles.</a:t>
            </a:r>
          </a:p>
          <a:p>
            <a:pPr marL="171450" indent="-171450">
              <a:buFont typeface="Arial"/>
              <a:buChar char="•"/>
            </a:pPr>
            <a:r>
              <a:rPr lang="en-US" sz="1200" kern="1200" dirty="0" smtClean="0">
                <a:solidFill>
                  <a:schemeClr val="tx1"/>
                </a:solidFill>
                <a:latin typeface="Arial" pitchFamily="76" charset="0"/>
                <a:ea typeface="ＭＳ Ｐゴシック" pitchFamily="85" charset="-128"/>
                <a:cs typeface="ＭＳ Ｐゴシック" pitchFamily="85" charset="-128"/>
              </a:rPr>
              <a:t>DOT research indicates that safety applications using V2V technology can address a large majority of crashes involving two or more motor vehicles</a:t>
            </a:r>
          </a:p>
          <a:p>
            <a:pPr marL="171450" indent="-171450">
              <a:buFont typeface="Arial"/>
              <a:buChar char="•"/>
            </a:pPr>
            <a:r>
              <a:rPr lang="en-US" dirty="0" smtClean="0"/>
              <a:t>Sending data such as speed and location</a:t>
            </a:r>
          </a:p>
          <a:p>
            <a:pPr marL="628650" lvl="1" indent="-171450">
              <a:buFont typeface="Arial"/>
              <a:buChar char="•"/>
            </a:pPr>
            <a:r>
              <a:rPr lang="en-US" dirty="0" smtClean="0"/>
              <a:t>Car</a:t>
            </a:r>
            <a:r>
              <a:rPr lang="en-US" baseline="0" dirty="0" smtClean="0"/>
              <a:t> can i</a:t>
            </a:r>
            <a:r>
              <a:rPr lang="en-US" dirty="0" smtClean="0"/>
              <a:t>dentify risks</a:t>
            </a:r>
          </a:p>
          <a:p>
            <a:pPr marL="628650" lvl="1" indent="-171450">
              <a:buFont typeface="Arial"/>
              <a:buChar char="•"/>
            </a:pPr>
            <a:r>
              <a:rPr lang="en-US" dirty="0" smtClean="0"/>
              <a:t>Provide</a:t>
            </a:r>
            <a:r>
              <a:rPr lang="en-US" baseline="0" dirty="0" smtClean="0"/>
              <a:t> drivers with warnings</a:t>
            </a:r>
          </a:p>
          <a:p>
            <a:pPr marL="171450" lvl="0" indent="-171450">
              <a:buFont typeface="Arial"/>
              <a:buChar char="•"/>
            </a:pPr>
            <a:r>
              <a:rPr lang="en-US" dirty="0" smtClean="0"/>
              <a:t>Current systems (the ones of the mandate) </a:t>
            </a:r>
            <a:r>
              <a:rPr lang="en-US" b="1" dirty="0" smtClean="0"/>
              <a:t>DO NOT </a:t>
            </a:r>
            <a:r>
              <a:rPr lang="en-US" b="0" dirty="0" smtClean="0"/>
              <a:t>automatically</a:t>
            </a:r>
            <a:r>
              <a:rPr lang="en-US" b="0" baseline="0" dirty="0" smtClean="0"/>
              <a:t> operate any vehicle systems.</a:t>
            </a:r>
          </a:p>
          <a:p>
            <a:pPr marL="171450" lvl="0" indent="-171450">
              <a:buFont typeface="Arial"/>
              <a:buChar char="•"/>
            </a:pPr>
            <a:r>
              <a:rPr lang="en-US" b="0" baseline="0" dirty="0" smtClean="0"/>
              <a:t>However, they are expected to blend with future V2V technology</a:t>
            </a:r>
            <a:endParaRPr lang="en-US" b="1"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25</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V2V</a:t>
            </a:r>
            <a:r>
              <a:rPr lang="en-US" baseline="0" dirty="0" smtClean="0"/>
              <a:t> is a safety system, so reliability is top priority</a:t>
            </a:r>
          </a:p>
          <a:p>
            <a:pPr marL="171450" indent="-171450">
              <a:buFont typeface="Arial"/>
              <a:buChar char="•"/>
            </a:pPr>
            <a:r>
              <a:rPr lang="en-US" baseline="0" dirty="0" smtClean="0"/>
              <a:t>Low latency is crucial. Reliability is crucial.</a:t>
            </a:r>
          </a:p>
          <a:p>
            <a:pPr marL="171450" lvl="0" indent="-171450">
              <a:buFont typeface="Arial"/>
              <a:buChar char="•"/>
            </a:pPr>
            <a:r>
              <a:rPr lang="en-US" baseline="0" dirty="0" smtClean="0"/>
              <a:t>Must be able to scale well.</a:t>
            </a:r>
          </a:p>
          <a:p>
            <a:pPr marL="628650" lvl="1" indent="-171450">
              <a:buFont typeface="Arial"/>
              <a:buChar char="•"/>
            </a:pPr>
            <a:r>
              <a:rPr lang="en-US" baseline="0" dirty="0" smtClean="0"/>
              <a:t>Currently, systems can become much more complex with dense traffic</a:t>
            </a:r>
          </a:p>
          <a:p>
            <a:pPr marL="628650" lvl="1" indent="-171450">
              <a:buFont typeface="Arial"/>
              <a:buChar char="•"/>
            </a:pPr>
            <a:r>
              <a:rPr lang="en-US" baseline="0" dirty="0" smtClean="0"/>
              <a:t>Some research is looking into multi-hop v2v networks.</a:t>
            </a:r>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26</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a:t>
            </a:r>
            <a:r>
              <a:rPr lang="en-US" baseline="0" dirty="0" smtClean="0"/>
              <a:t> red line represents the strictest latency requirements (pre-crash sensing)</a:t>
            </a:r>
          </a:p>
          <a:p>
            <a:pPr marL="171450" indent="-171450">
              <a:buFont typeface="Arial"/>
              <a:buChar char="•"/>
            </a:pPr>
            <a:r>
              <a:rPr lang="en-US" baseline="0" dirty="0" smtClean="0"/>
              <a:t>The blue line represents the least strict latency requirement (curve speed warning)</a:t>
            </a:r>
          </a:p>
          <a:p>
            <a:pPr marL="171450" indent="-171450">
              <a:buFont typeface="Arial"/>
              <a:buChar char="•"/>
            </a:pPr>
            <a:r>
              <a:rPr lang="en-US" baseline="0" dirty="0" smtClean="0"/>
              <a:t>None of the other technologies meet this requirement.</a:t>
            </a:r>
          </a:p>
          <a:p>
            <a:pPr marL="171450" indent="-171450">
              <a:buFont typeface="Arial"/>
              <a:buChar char="•"/>
            </a:pPr>
            <a:r>
              <a:rPr lang="en-US" baseline="0" dirty="0" smtClean="0"/>
              <a:t>Dedicated Short Range Communications provides:</a:t>
            </a:r>
          </a:p>
          <a:p>
            <a:pPr marL="628650" lvl="1" indent="-171450">
              <a:buFont typeface="Arial"/>
              <a:buChar char="•"/>
            </a:pPr>
            <a:r>
              <a:rPr lang="en-US" baseline="0" dirty="0" smtClean="0"/>
              <a:t>Fast network acquisition</a:t>
            </a:r>
          </a:p>
          <a:p>
            <a:pPr marL="628650" lvl="1" indent="-171450">
              <a:buFont typeface="Arial"/>
              <a:buChar char="•"/>
            </a:pPr>
            <a:r>
              <a:rPr lang="en-US" baseline="0" dirty="0" smtClean="0"/>
              <a:t>High reliability</a:t>
            </a:r>
          </a:p>
          <a:p>
            <a:pPr marL="628650" lvl="1" indent="-171450">
              <a:buFont typeface="Arial"/>
              <a:buChar char="•"/>
            </a:pPr>
            <a:r>
              <a:rPr lang="en-US" baseline="0" dirty="0" smtClean="0"/>
              <a:t>The ability to work on vehicles at high speed</a:t>
            </a:r>
          </a:p>
          <a:p>
            <a:pPr marL="628650" lvl="1" indent="-171450">
              <a:buFont typeface="Arial"/>
              <a:buChar char="•"/>
            </a:pPr>
            <a:r>
              <a:rPr lang="en-US" baseline="0" dirty="0" smtClean="0"/>
              <a:t>Immunity to weather conditions</a:t>
            </a:r>
          </a:p>
          <a:p>
            <a:pPr marL="628650" lvl="1" indent="-171450">
              <a:buFont typeface="Arial"/>
              <a:buChar char="•"/>
            </a:pPr>
            <a:r>
              <a:rPr lang="en-US" baseline="0" dirty="0" smtClean="0"/>
              <a:t>Security</a:t>
            </a:r>
          </a:p>
          <a:p>
            <a:pPr marL="628650" lvl="1" indent="-171450">
              <a:buFont typeface="Arial"/>
              <a:buChar char="•"/>
            </a:pPr>
            <a:r>
              <a:rPr lang="en-US" baseline="0" dirty="0" smtClean="0"/>
              <a:t>Prioritization of safety messages.</a:t>
            </a:r>
          </a:p>
          <a:p>
            <a:pPr marL="171450" lvl="0" indent="-171450">
              <a:buFont typeface="Arial"/>
              <a:buChar char="•"/>
            </a:pPr>
            <a:r>
              <a:rPr lang="en-US" baseline="0" dirty="0" smtClean="0"/>
              <a:t>DSRC is 5.9 GHz with a 0.0002 second latency. 300km to 1000km</a:t>
            </a:r>
          </a:p>
          <a:p>
            <a:pPr marL="171450" lvl="0" indent="-171450">
              <a:buFont typeface="Arial"/>
              <a:buChar char="•"/>
            </a:pPr>
            <a:r>
              <a:rPr lang="en-US" baseline="0" dirty="0" smtClean="0"/>
              <a:t>Well below the other wireless technologies.</a:t>
            </a:r>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27</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Electromagnetic spectrum is a finite resource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challenge is finding spectrum to use for this technology.</a:t>
            </a:r>
          </a:p>
          <a:p>
            <a:r>
              <a:rPr lang="en-US" dirty="0" smtClean="0"/>
              <a:t>Possibility</a:t>
            </a:r>
            <a:r>
              <a:rPr lang="en-US" baseline="0" dirty="0" smtClean="0"/>
              <a:t> of using spectrum previously dedicated to TV channels</a:t>
            </a:r>
          </a:p>
        </p:txBody>
      </p:sp>
      <p:sp>
        <p:nvSpPr>
          <p:cNvPr id="4" name="Date Placeholder 3"/>
          <p:cNvSpPr>
            <a:spLocks noGrp="1"/>
          </p:cNvSpPr>
          <p:nvPr>
            <p:ph type="dt" idx="10"/>
          </p:nvPr>
        </p:nvSpPr>
        <p:spPr/>
        <p:txBody>
          <a:bodyPr/>
          <a:lstStyle/>
          <a:p>
            <a:fld id="{BBCA8B03-0F9E-6843-8873-A8DAC9B368CA}" type="datetime1">
              <a:rPr lang="en-US" smtClean="0"/>
              <a:pPr/>
              <a:t>4/18/14</a:t>
            </a:fld>
            <a:endParaRPr lang="en-US"/>
          </a:p>
        </p:txBody>
      </p:sp>
      <p:sp>
        <p:nvSpPr>
          <p:cNvPr id="5" name="Slide Number Placeholder 4"/>
          <p:cNvSpPr>
            <a:spLocks noGrp="1"/>
          </p:cNvSpPr>
          <p:nvPr>
            <p:ph type="sldNum" sz="quarter" idx="11"/>
          </p:nvPr>
        </p:nvSpPr>
        <p:spPr/>
        <p:txBody>
          <a:bodyPr/>
          <a:lstStyle/>
          <a:p>
            <a:fld id="{4FC883A1-F8A5-EA4E-8D73-931514293BE7}" type="slidenum">
              <a:rPr lang="en-US" smtClean="0"/>
              <a:pPr/>
              <a:t>28</a:t>
            </a:fld>
            <a:endParaRPr lang="en-US"/>
          </a:p>
        </p:txBody>
      </p:sp>
    </p:spTree>
    <p:extLst>
      <p:ext uri="{BB962C8B-B14F-4D97-AF65-F5344CB8AC3E}">
        <p14:creationId xmlns:p14="http://schemas.microsoft.com/office/powerpoint/2010/main" val="1547536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Safe</a:t>
            </a:r>
            <a:r>
              <a:rPr lang="en-US" baseline="0" dirty="0" smtClean="0"/>
              <a:t> Road Trains for the Environment</a:t>
            </a:r>
          </a:p>
          <a:p>
            <a:pPr marL="171450" indent="-171450">
              <a:buFont typeface="Arial"/>
              <a:buChar char="•"/>
            </a:pPr>
            <a:r>
              <a:rPr lang="en-US" baseline="0" dirty="0" smtClean="0"/>
              <a:t>An example of a semi-autonomous car</a:t>
            </a:r>
          </a:p>
          <a:p>
            <a:pPr marL="171450" indent="-171450">
              <a:buFont typeface="Arial"/>
              <a:buChar char="•"/>
            </a:pPr>
            <a:r>
              <a:rPr lang="en-US" baseline="0" dirty="0" smtClean="0"/>
              <a:t>Led by a professional driver</a:t>
            </a:r>
          </a:p>
          <a:p>
            <a:pPr marL="171450" indent="-171450">
              <a:buFont typeface="Arial"/>
              <a:buChar char="•"/>
            </a:pPr>
            <a:r>
              <a:rPr lang="en-US" baseline="0" dirty="0" smtClean="0"/>
              <a:t>Uses wireless V2V communication and existing sensors to detect safety hazards</a:t>
            </a:r>
          </a:p>
          <a:p>
            <a:pPr marL="171450" indent="-171450">
              <a:buFont typeface="Arial"/>
              <a:buChar char="•"/>
            </a:pPr>
            <a:r>
              <a:rPr lang="en-US" baseline="0" dirty="0" smtClean="0"/>
              <a:t>Acceleration and braking mimic the lead driver.</a:t>
            </a:r>
          </a:p>
          <a:p>
            <a:pPr marL="171450" indent="-171450">
              <a:buFont typeface="Arial"/>
              <a:buChar char="•"/>
            </a:pPr>
            <a:r>
              <a:rPr lang="en-US" baseline="0" dirty="0" smtClean="0"/>
              <a:t>Tested on public roads for 200 km distance</a:t>
            </a:r>
          </a:p>
          <a:p>
            <a:pPr marL="628650" lvl="1" indent="-171450">
              <a:buFont typeface="Arial"/>
              <a:buChar char="•"/>
            </a:pPr>
            <a:r>
              <a:rPr lang="en-US" baseline="0" dirty="0" smtClean="0"/>
              <a:t>Travelled 10,000 km total in tests since 2009</a:t>
            </a:r>
          </a:p>
          <a:p>
            <a:pPr marL="171450" lvl="0" indent="-171450">
              <a:buFont typeface="Arial"/>
              <a:buChar char="•"/>
            </a:pPr>
            <a:r>
              <a:rPr lang="en-US" baseline="0" dirty="0" smtClean="0"/>
              <a:t>Users can do other tasks while in a road train, like use a laptop or read a book</a:t>
            </a:r>
          </a:p>
          <a:p>
            <a:pPr marL="171450" lvl="0" indent="-171450">
              <a:buFont typeface="Arial"/>
              <a:buChar char="•"/>
            </a:pPr>
            <a:r>
              <a:rPr lang="en-US" baseline="0" dirty="0" smtClean="0"/>
              <a:t>Quick acclimatization</a:t>
            </a:r>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29</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a:t>
            </a:r>
            <a:r>
              <a:rPr lang="en-US" baseline="0" dirty="0" smtClean="0"/>
              <a:t> – Errors, Failures</a:t>
            </a:r>
            <a:r>
              <a:rPr lang="en-US" baseline="0" smtClean="0"/>
              <a:t>, Risks</a:t>
            </a:r>
            <a:endParaRPr lang="en-US" dirty="0"/>
          </a:p>
        </p:txBody>
      </p:sp>
      <p:sp>
        <p:nvSpPr>
          <p:cNvPr id="4" name="Date Placeholder 3"/>
          <p:cNvSpPr>
            <a:spLocks noGrp="1"/>
          </p:cNvSpPr>
          <p:nvPr>
            <p:ph type="dt" idx="10"/>
          </p:nvPr>
        </p:nvSpPr>
        <p:spPr/>
        <p:txBody>
          <a:bodyPr/>
          <a:lstStyle/>
          <a:p>
            <a:fld id="{7C4F819E-56B0-9740-B0CC-DE7603347DB0}" type="datetime1">
              <a:rPr lang="en-US" smtClean="0"/>
              <a:pPr/>
              <a:t>4/17/14</a:t>
            </a:fld>
            <a:endParaRPr lang="en-US"/>
          </a:p>
        </p:txBody>
      </p:sp>
      <p:sp>
        <p:nvSpPr>
          <p:cNvPr id="5" name="Slide Number Placeholder 4"/>
          <p:cNvSpPr>
            <a:spLocks noGrp="1"/>
          </p:cNvSpPr>
          <p:nvPr>
            <p:ph type="sldNum" sz="quarter" idx="11"/>
          </p:nvPr>
        </p:nvSpPr>
        <p:spPr/>
        <p:txBody>
          <a:bodyPr/>
          <a:lstStyle/>
          <a:p>
            <a:fld id="{BAC055B7-19CA-4944-96D8-BA6A6F60ACF0}" type="slidenum">
              <a:rPr lang="en-US" smtClean="0"/>
              <a:pPr/>
              <a:t>3</a:t>
            </a:fld>
            <a:endParaRPr lang="en-US"/>
          </a:p>
        </p:txBody>
      </p:sp>
    </p:spTree>
    <p:extLst>
      <p:ext uri="{BB962C8B-B14F-4D97-AF65-F5344CB8AC3E}">
        <p14:creationId xmlns:p14="http://schemas.microsoft.com/office/powerpoint/2010/main" val="1126802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30</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&lt;Your notes here.&gt;</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31</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&lt;Your notes here.&gt;</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32</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76" charset="0"/>
                <a:ea typeface="ＭＳ Ｐゴシック" pitchFamily="85" charset="-128"/>
                <a:cs typeface="ＭＳ Ｐゴシック" pitchFamily="85" charset="-128"/>
              </a:rPr>
              <a:t>John </a:t>
            </a:r>
            <a:r>
              <a:rPr lang="en-US" sz="1200" b="1" kern="1200" dirty="0" err="1" smtClean="0">
                <a:solidFill>
                  <a:schemeClr val="tx1"/>
                </a:solidFill>
                <a:effectLst/>
                <a:latin typeface="Arial" pitchFamily="76" charset="0"/>
                <a:ea typeface="ＭＳ Ｐゴシック" pitchFamily="85" charset="-128"/>
                <a:cs typeface="ＭＳ Ｐゴシック" pitchFamily="85" charset="-128"/>
              </a:rPr>
              <a:t>Donahuge</a:t>
            </a:r>
            <a:r>
              <a:rPr lang="en-US" sz="1200" b="1" kern="1200" baseline="0" dirty="0" smtClean="0">
                <a:solidFill>
                  <a:schemeClr val="tx1"/>
                </a:solidFill>
                <a:effectLst/>
                <a:latin typeface="Arial" pitchFamily="76" charset="0"/>
                <a:ea typeface="ＭＳ Ｐゴシック" pitchFamily="85" charset="-128"/>
                <a:cs typeface="ＭＳ Ｐゴシック" pitchFamily="85" charset="-128"/>
              </a:rPr>
              <a:t> = </a:t>
            </a:r>
            <a:r>
              <a:rPr lang="en-US" sz="1200" b="1" kern="1200" dirty="0" smtClean="0">
                <a:solidFill>
                  <a:schemeClr val="tx1"/>
                </a:solidFill>
                <a:effectLst/>
                <a:latin typeface="Arial" pitchFamily="76" charset="0"/>
                <a:ea typeface="ＭＳ Ｐゴシック" pitchFamily="85" charset="-128"/>
                <a:cs typeface="ＭＳ Ｐゴシック" pitchFamily="85" charset="-128"/>
              </a:rPr>
              <a:t>the director of the </a:t>
            </a:r>
            <a:r>
              <a:rPr lang="en-US" sz="1200" b="1" u="sng" kern="1200" dirty="0" smtClean="0">
                <a:solidFill>
                  <a:schemeClr val="tx1"/>
                </a:solidFill>
                <a:effectLst/>
                <a:latin typeface="Arial" pitchFamily="76" charset="0"/>
                <a:ea typeface="ＭＳ Ｐゴシック" pitchFamily="85" charset="-128"/>
                <a:cs typeface="ＭＳ Ｐゴシック" pitchFamily="85" charset="-128"/>
                <a:hlinkClick r:id="rId3"/>
              </a:rPr>
              <a:t>Institute for Brain Science at Brown University</a:t>
            </a:r>
            <a:r>
              <a:rPr lang="en-US" sz="1200" b="1" kern="1200" dirty="0" smtClean="0">
                <a:solidFill>
                  <a:schemeClr val="tx1"/>
                </a:solidFill>
                <a:effectLst/>
                <a:latin typeface="Arial" pitchFamily="76" charset="0"/>
                <a:ea typeface="ＭＳ Ｐゴシック" pitchFamily="85" charset="-128"/>
                <a:cs typeface="ＭＳ Ｐゴシック" pitchFamily="85" charset="-128"/>
              </a:rPr>
              <a:t>,</a:t>
            </a:r>
          </a:p>
          <a:p>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b="1" kern="1200" dirty="0" smtClean="0">
                <a:solidFill>
                  <a:schemeClr val="tx1"/>
                </a:solidFill>
                <a:effectLst/>
                <a:latin typeface="Arial" pitchFamily="76" charset="0"/>
                <a:ea typeface="ＭＳ Ｐゴシック" pitchFamily="85" charset="-128"/>
                <a:cs typeface="ＭＳ Ｐゴシック" pitchFamily="85" charset="-128"/>
              </a:rPr>
              <a:t>His philosophy: Right now, people with paralyzing injuries or diseases can only imagine what it's like to move. But in the future, imagining may be enough to control robotic limbs that can assist them</a:t>
            </a:r>
            <a:endParaRPr lang="en-US" dirty="0"/>
          </a:p>
        </p:txBody>
      </p:sp>
      <p:sp>
        <p:nvSpPr>
          <p:cNvPr id="4" name="Date Placeholder 3"/>
          <p:cNvSpPr>
            <a:spLocks noGrp="1"/>
          </p:cNvSpPr>
          <p:nvPr>
            <p:ph type="dt" idx="10"/>
          </p:nvPr>
        </p:nvSpPr>
        <p:spPr/>
        <p:txBody>
          <a:bodyPr/>
          <a:lstStyle/>
          <a:p>
            <a:fld id="{BBCA8B03-0F9E-6843-8873-A8DAC9B368CA}" type="datetime1">
              <a:rPr lang="en-US" smtClean="0"/>
              <a:pPr/>
              <a:t>4/18/14</a:t>
            </a:fld>
            <a:endParaRPr lang="en-US" dirty="0"/>
          </a:p>
        </p:txBody>
      </p:sp>
      <p:sp>
        <p:nvSpPr>
          <p:cNvPr id="5" name="Slide Number Placeholder 4"/>
          <p:cNvSpPr>
            <a:spLocks noGrp="1"/>
          </p:cNvSpPr>
          <p:nvPr>
            <p:ph type="sldNum" sz="quarter" idx="11"/>
          </p:nvPr>
        </p:nvSpPr>
        <p:spPr/>
        <p:txBody>
          <a:bodyPr/>
          <a:lstStyle/>
          <a:p>
            <a:fld id="{4FC883A1-F8A5-EA4E-8D73-931514293BE7}" type="slidenum">
              <a:rPr lang="en-US" smtClean="0"/>
              <a:pPr/>
              <a:t>33</a:t>
            </a:fld>
            <a:endParaRPr lang="en-US" dirty="0"/>
          </a:p>
        </p:txBody>
      </p:sp>
    </p:spTree>
    <p:extLst>
      <p:ext uri="{BB962C8B-B14F-4D97-AF65-F5344CB8AC3E}">
        <p14:creationId xmlns:p14="http://schemas.microsoft.com/office/powerpoint/2010/main" val="9565080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76" charset="0"/>
                <a:ea typeface="ＭＳ Ｐゴシック" pitchFamily="85" charset="-128"/>
                <a:cs typeface="ＭＳ Ｐゴシック" pitchFamily="85" charset="-128"/>
              </a:rPr>
              <a:t>NUERAL MICRPHONE </a:t>
            </a:r>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kern="1200" dirty="0" smtClean="0">
                <a:solidFill>
                  <a:schemeClr val="tx1"/>
                </a:solidFill>
                <a:effectLst/>
                <a:latin typeface="Arial" pitchFamily="76" charset="0"/>
                <a:ea typeface="ＭＳ Ｐゴシック" pitchFamily="85" charset="-128"/>
                <a:cs typeface="ＭＳ Ｐゴシック" pitchFamily="85" charset="-128"/>
              </a:rPr>
              <a:t>Neurons in the brain create electric signals. When the neurons are sufficiently tickled by inputs, they fire electrical impulses called spikes. We have a simple tool to record those spikes, the microelectrode, which has been around since the 1930s. EEG [electroencephalography] electrodes record the neurons' activity from outside the head or on top of the cortex, but the resolution is blurry. </a:t>
            </a:r>
          </a:p>
          <a:p>
            <a:r>
              <a:rPr lang="en-US" sz="1200" b="1" kern="1200" dirty="0" smtClean="0">
                <a:solidFill>
                  <a:schemeClr val="tx1"/>
                </a:solidFill>
                <a:effectLst/>
                <a:latin typeface="Arial" pitchFamily="76" charset="0"/>
                <a:ea typeface="ＭＳ Ｐゴシック" pitchFamily="85" charset="-128"/>
                <a:cs typeface="ＭＳ Ｐゴシック" pitchFamily="85" charset="-128"/>
              </a:rPr>
              <a:t>So you created that neural microphone—a silicon chip with 100 electrodes implanted in the brain </a:t>
            </a:r>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endParaRPr lang="en-US" sz="1200" b="1"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b="1" kern="1200" dirty="0" smtClean="0">
                <a:solidFill>
                  <a:schemeClr val="tx1"/>
                </a:solidFill>
                <a:effectLst/>
                <a:latin typeface="Arial" pitchFamily="76" charset="0"/>
                <a:ea typeface="ＭＳ Ｐゴシック" pitchFamily="85" charset="-128"/>
                <a:cs typeface="ＭＳ Ｐゴシック" pitchFamily="85" charset="-128"/>
              </a:rPr>
              <a:t>Record spikes </a:t>
            </a:r>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kern="1200" dirty="0" smtClean="0">
                <a:solidFill>
                  <a:schemeClr val="tx1"/>
                </a:solidFill>
                <a:effectLst/>
                <a:latin typeface="Arial" pitchFamily="76" charset="0"/>
                <a:ea typeface="ＭＳ Ｐゴシック" pitchFamily="85" charset="-128"/>
                <a:cs typeface="ＭＳ Ｐゴシック" pitchFamily="85" charset="-128"/>
              </a:rPr>
              <a:t>Once I have the microelectrode array in your motor cortex, the brain's command center for movement, you watch a cursor on a video moving left and right. I then say, "Imagine you’re doing that by moving your hand on a mouse." As you imagine doing this, and the cursor moves to the right, I record the number of spikes, and it's five. And when the cursor moves to the left, it’s two. So now I have a coding model. Five means right, two means left. </a:t>
            </a:r>
          </a:p>
          <a:p>
            <a:endParaRPr lang="en-US" sz="1200" b="1"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b="1" kern="1200" dirty="0" smtClean="0">
                <a:solidFill>
                  <a:schemeClr val="tx1"/>
                </a:solidFill>
                <a:effectLst/>
                <a:latin typeface="Arial" pitchFamily="76" charset="0"/>
                <a:ea typeface="ＭＳ Ｐゴシック" pitchFamily="85" charset="-128"/>
                <a:cs typeface="ＭＳ Ｐゴシック" pitchFamily="85" charset="-128"/>
              </a:rPr>
              <a:t>Average spikes</a:t>
            </a:r>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kern="1200" dirty="0" smtClean="0">
                <a:solidFill>
                  <a:schemeClr val="tx1"/>
                </a:solidFill>
                <a:effectLst/>
                <a:latin typeface="Arial" pitchFamily="76" charset="0"/>
                <a:ea typeface="ＭＳ Ｐゴシック" pitchFamily="85" charset="-128"/>
                <a:cs typeface="ＭＳ Ｐゴシック" pitchFamily="85" charset="-128"/>
              </a:rPr>
              <a:t>That's what's so remarkable. The brain operates over broad networks. There's a tendency to think you've got one neuron that’s saying "left." But if that one cell dies, it doesn’t make any difference, because the message is distributed over many neurons. Of the many million neurons in the motor cortex, most of them have some kind of information about </a:t>
            </a:r>
            <a:r>
              <a:rPr lang="en-US" sz="1200" kern="1200" dirty="0" err="1" smtClean="0">
                <a:solidFill>
                  <a:schemeClr val="tx1"/>
                </a:solidFill>
                <a:effectLst/>
                <a:latin typeface="Arial" pitchFamily="76" charset="0"/>
                <a:ea typeface="ＭＳ Ｐゴシック" pitchFamily="85" charset="-128"/>
                <a:cs typeface="ＭＳ Ｐゴシック" pitchFamily="85" charset="-128"/>
              </a:rPr>
              <a:t>leftness</a:t>
            </a:r>
            <a:r>
              <a:rPr lang="en-US" sz="1200" kern="1200" dirty="0" smtClean="0">
                <a:solidFill>
                  <a:schemeClr val="tx1"/>
                </a:solidFill>
                <a:effectLst/>
                <a:latin typeface="Arial" pitchFamily="76" charset="0"/>
                <a:ea typeface="ＭＳ Ｐゴシック" pitchFamily="85" charset="-128"/>
                <a:cs typeface="ＭＳ Ｐゴシック" pitchFamily="85" charset="-128"/>
              </a:rPr>
              <a:t>. Now, the code for a single neuron is not so simple. Sometimes imagining left might produce two spikes, sometimes four. It's variable. So we average a set of neurons together. With [my patient] Cathy, we were using a few dozen neurons, and the computer decoded the likelihood that they were signaling "go left" or "go right."</a:t>
            </a:r>
          </a:p>
          <a:p>
            <a:endParaRPr lang="en-US" sz="1200" b="1"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b="1" kern="1200" dirty="0" smtClean="0">
                <a:solidFill>
                  <a:schemeClr val="tx1"/>
                </a:solidFill>
                <a:effectLst/>
                <a:latin typeface="Arial" pitchFamily="76" charset="0"/>
                <a:ea typeface="ＭＳ Ｐゴシック" pitchFamily="85" charset="-128"/>
                <a:cs typeface="ＭＳ Ｐゴシック" pitchFamily="85" charset="-128"/>
              </a:rPr>
              <a:t>Convert </a:t>
            </a:r>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kern="1200" dirty="0" smtClean="0">
                <a:solidFill>
                  <a:schemeClr val="tx1"/>
                </a:solidFill>
                <a:effectLst/>
                <a:latin typeface="Arial" pitchFamily="76" charset="0"/>
                <a:ea typeface="ＭＳ Ｐゴシック" pitchFamily="85" charset="-128"/>
                <a:cs typeface="ＭＳ Ｐゴシック" pitchFamily="85" charset="-128"/>
              </a:rPr>
              <a:t>The signal comes out of the computer, and it's converted into electronic commands that the robot arm understands as: move a little bit forward, back, up, down, go left, go right, or open or close the hand</a:t>
            </a:r>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dirty="0"/>
          </a:p>
        </p:txBody>
      </p:sp>
      <p:sp>
        <p:nvSpPr>
          <p:cNvPr id="5" name="Slide Number Placeholder 4"/>
          <p:cNvSpPr>
            <a:spLocks noGrp="1"/>
          </p:cNvSpPr>
          <p:nvPr>
            <p:ph type="sldNum" sz="quarter" idx="11"/>
          </p:nvPr>
        </p:nvSpPr>
        <p:spPr/>
        <p:txBody>
          <a:bodyPr/>
          <a:lstStyle/>
          <a:p>
            <a:fld id="{4C3F5EA3-DEE8-D344-835F-F2A3C84F4AA7}" type="slidenum">
              <a:rPr lang="en-US" smtClean="0"/>
              <a:pPr/>
              <a:t>34</a:t>
            </a:fld>
            <a:endParaRPr lang="en-US" dirty="0"/>
          </a:p>
        </p:txBody>
      </p:sp>
    </p:spTree>
    <p:extLst>
      <p:ext uri="{BB962C8B-B14F-4D97-AF65-F5344CB8AC3E}">
        <p14:creationId xmlns:p14="http://schemas.microsoft.com/office/powerpoint/2010/main" val="41936451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76" charset="0"/>
                <a:ea typeface="ＭＳ Ｐゴシック" pitchFamily="85" charset="-128"/>
                <a:cs typeface="ＭＳ Ｐゴシック" pitchFamily="85" charset="-128"/>
              </a:rPr>
              <a:t>Cathy Hutchinson = spectrum 1 using mind to control a surrogate device. </a:t>
            </a:r>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endParaRPr lang="en-US" sz="1200" b="1"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b="1" kern="1200" dirty="0" smtClean="0">
                <a:solidFill>
                  <a:schemeClr val="tx1"/>
                </a:solidFill>
                <a:effectLst/>
                <a:latin typeface="Arial" pitchFamily="76" charset="0"/>
                <a:ea typeface="ＭＳ Ｐゴシック" pitchFamily="85" charset="-128"/>
                <a:cs typeface="ＭＳ Ｐゴシック" pitchFamily="85" charset="-128"/>
              </a:rPr>
              <a:t>Steve </a:t>
            </a:r>
            <a:r>
              <a:rPr lang="en-US" sz="1200" b="1" kern="1200" dirty="0" err="1" smtClean="0">
                <a:solidFill>
                  <a:schemeClr val="tx1"/>
                </a:solidFill>
                <a:effectLst/>
                <a:latin typeface="Arial" pitchFamily="76" charset="0"/>
                <a:ea typeface="ＭＳ Ｐゴシック" pitchFamily="85" charset="-128"/>
                <a:cs typeface="ＭＳ Ｐゴシック" pitchFamily="85" charset="-128"/>
              </a:rPr>
              <a:t>Holbert</a:t>
            </a:r>
            <a:r>
              <a:rPr lang="en-US" sz="1200" b="1" kern="1200" dirty="0" smtClean="0">
                <a:solidFill>
                  <a:schemeClr val="tx1"/>
                </a:solidFill>
                <a:effectLst/>
                <a:latin typeface="Arial" pitchFamily="76" charset="0"/>
                <a:ea typeface="ＭＳ Ｐゴシック" pitchFamily="85" charset="-128"/>
                <a:cs typeface="ＭＳ Ｐゴシック" pitchFamily="85" charset="-128"/>
              </a:rPr>
              <a:t> = spectrum 2= using mind to control devices that attached to the body, like an exoskeleton.  </a:t>
            </a:r>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endParaRPr lang="en-US" dirty="0"/>
          </a:p>
        </p:txBody>
      </p:sp>
      <p:sp>
        <p:nvSpPr>
          <p:cNvPr id="4" name="Date Placeholder 3"/>
          <p:cNvSpPr>
            <a:spLocks noGrp="1"/>
          </p:cNvSpPr>
          <p:nvPr>
            <p:ph type="dt" idx="10"/>
          </p:nvPr>
        </p:nvSpPr>
        <p:spPr/>
        <p:txBody>
          <a:bodyPr/>
          <a:lstStyle/>
          <a:p>
            <a:fld id="{BBCA8B03-0F9E-6843-8873-A8DAC9B368CA}" type="datetime1">
              <a:rPr lang="en-US" smtClean="0"/>
              <a:pPr/>
              <a:t>4/18/14</a:t>
            </a:fld>
            <a:endParaRPr lang="en-US" dirty="0"/>
          </a:p>
        </p:txBody>
      </p:sp>
      <p:sp>
        <p:nvSpPr>
          <p:cNvPr id="5" name="Slide Number Placeholder 4"/>
          <p:cNvSpPr>
            <a:spLocks noGrp="1"/>
          </p:cNvSpPr>
          <p:nvPr>
            <p:ph type="sldNum" sz="quarter" idx="11"/>
          </p:nvPr>
        </p:nvSpPr>
        <p:spPr/>
        <p:txBody>
          <a:bodyPr/>
          <a:lstStyle/>
          <a:p>
            <a:fld id="{4FC883A1-F8A5-EA4E-8D73-931514293BE7}" type="slidenum">
              <a:rPr lang="en-US" smtClean="0"/>
              <a:pPr/>
              <a:t>35</a:t>
            </a:fld>
            <a:endParaRPr lang="en-US" dirty="0"/>
          </a:p>
        </p:txBody>
      </p:sp>
    </p:spTree>
    <p:extLst>
      <p:ext uri="{BB962C8B-B14F-4D97-AF65-F5344CB8AC3E}">
        <p14:creationId xmlns:p14="http://schemas.microsoft.com/office/powerpoint/2010/main" val="6451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76" charset="0"/>
                <a:ea typeface="ＭＳ Ｐゴシック" pitchFamily="85" charset="-128"/>
                <a:cs typeface="ＭＳ Ｐゴシック" pitchFamily="85" charset="-128"/>
              </a:rPr>
              <a:t>Picture 1: Create and play music with only your mind</a:t>
            </a:r>
            <a:r>
              <a:rPr lang="en-US" sz="1200" b="1" kern="1200" baseline="0" dirty="0" smtClean="0">
                <a:solidFill>
                  <a:schemeClr val="tx1"/>
                </a:solidFill>
                <a:effectLst/>
                <a:latin typeface="Arial" pitchFamily="76" charset="0"/>
                <a:ea typeface="ＭＳ Ｐゴシック" pitchFamily="85" charset="-128"/>
                <a:cs typeface="ＭＳ Ｐゴシック" pitchFamily="85" charset="-128"/>
              </a:rPr>
              <a:t> </a:t>
            </a:r>
            <a:r>
              <a:rPr lang="en-US" sz="1200" u="none" strike="noStrike" kern="1200" dirty="0" smtClean="0">
                <a:solidFill>
                  <a:schemeClr val="tx1"/>
                </a:solidFill>
                <a:effectLst/>
                <a:latin typeface="Arial" pitchFamily="76" charset="0"/>
                <a:ea typeface="ＭＳ Ｐゴシック" pitchFamily="85" charset="-128"/>
                <a:cs typeface="ＭＳ Ｐゴシック" pitchFamily="85" charset="-128"/>
                <a:hlinkClick r:id="rId3"/>
              </a:rPr>
              <a:t> </a:t>
            </a:r>
            <a:r>
              <a:rPr lang="en-US" sz="1200" u="sng" kern="1200" dirty="0" err="1" smtClean="0">
                <a:solidFill>
                  <a:schemeClr val="tx1"/>
                </a:solidFill>
                <a:effectLst/>
                <a:latin typeface="Arial" pitchFamily="76" charset="0"/>
                <a:ea typeface="ＭＳ Ｐゴシック" pitchFamily="85" charset="-128"/>
                <a:cs typeface="ＭＳ Ｐゴシック" pitchFamily="85" charset="-128"/>
                <a:hlinkClick r:id="rId3"/>
              </a:rPr>
              <a:t>MiND</a:t>
            </a:r>
            <a:r>
              <a:rPr lang="en-US" sz="1200" u="sng" kern="1200" dirty="0" smtClean="0">
                <a:solidFill>
                  <a:schemeClr val="tx1"/>
                </a:solidFill>
                <a:effectLst/>
                <a:latin typeface="Arial" pitchFamily="76" charset="0"/>
                <a:ea typeface="ＭＳ Ｐゴシック" pitchFamily="85" charset="-128"/>
                <a:cs typeface="ＭＳ Ｐゴシック" pitchFamily="85" charset="-128"/>
                <a:hlinkClick r:id="rId3"/>
              </a:rPr>
              <a:t> ensemble (Music in Neural Dimensions)</a:t>
            </a:r>
            <a:r>
              <a:rPr lang="en-US" sz="1200" kern="1200" dirty="0" smtClean="0">
                <a:solidFill>
                  <a:schemeClr val="tx1"/>
                </a:solidFill>
                <a:effectLst/>
                <a:latin typeface="Arial" pitchFamily="76" charset="0"/>
                <a:ea typeface="ＭＳ Ｐゴシック" pitchFamily="85" charset="-128"/>
                <a:cs typeface="ＭＳ Ｐゴシック" pitchFamily="85" charset="-128"/>
              </a:rPr>
              <a:t> from the University of Michigan.</a:t>
            </a:r>
          </a:p>
          <a:p>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kern="1200" dirty="0" smtClean="0">
                <a:solidFill>
                  <a:schemeClr val="tx1"/>
                </a:solidFill>
                <a:effectLst/>
                <a:latin typeface="Arial" pitchFamily="76" charset="0"/>
                <a:ea typeface="ＭＳ Ｐゴシック" pitchFamily="85" charset="-128"/>
                <a:cs typeface="ＭＳ Ｐゴシック" pitchFamily="85" charset="-128"/>
              </a:rPr>
              <a:t>Picture 2: Create objects with your mind</a:t>
            </a:r>
          </a:p>
          <a:p>
            <a:r>
              <a:rPr lang="en-US" sz="1200" kern="1200" dirty="0" smtClean="0">
                <a:solidFill>
                  <a:schemeClr val="tx1"/>
                </a:solidFill>
                <a:effectLst/>
                <a:latin typeface="Arial" pitchFamily="76" charset="0"/>
                <a:ea typeface="ＭＳ Ｐゴシック" pitchFamily="85" charset="-128"/>
                <a:cs typeface="ＭＳ Ｐゴシック" pitchFamily="85" charset="-128"/>
              </a:rPr>
              <a:t>George </a:t>
            </a:r>
            <a:r>
              <a:rPr lang="en-US" sz="1200" kern="1200" dirty="0" err="1" smtClean="0">
                <a:solidFill>
                  <a:schemeClr val="tx1"/>
                </a:solidFill>
                <a:effectLst/>
                <a:latin typeface="Arial" pitchFamily="76" charset="0"/>
                <a:ea typeface="ＭＳ Ｐゴシック" pitchFamily="85" charset="-128"/>
                <a:cs typeface="ＭＳ Ｐゴシック" pitchFamily="85" charset="-128"/>
              </a:rPr>
              <a:t>Laskowsky</a:t>
            </a:r>
            <a:r>
              <a:rPr lang="en-US" sz="1200" kern="1200" dirty="0" smtClean="0">
                <a:solidFill>
                  <a:schemeClr val="tx1"/>
                </a:solidFill>
                <a:effectLst/>
                <a:latin typeface="Arial" pitchFamily="76" charset="0"/>
                <a:ea typeface="ＭＳ Ｐゴシック" pitchFamily="85" charset="-128"/>
                <a:cs typeface="ＭＳ Ｐゴシック" pitchFamily="85" charset="-128"/>
              </a:rPr>
              <a:t>, the chief technical officer of the Santiago-based startup</a:t>
            </a:r>
            <a:r>
              <a:rPr lang="en-US" sz="1200" u="none" strike="noStrike" kern="1200" dirty="0" smtClean="0">
                <a:solidFill>
                  <a:schemeClr val="tx1"/>
                </a:solidFill>
                <a:effectLst/>
                <a:latin typeface="Arial" pitchFamily="76" charset="0"/>
                <a:ea typeface="ＭＳ Ｐゴシック" pitchFamily="85" charset="-128"/>
                <a:cs typeface="ＭＳ Ｐゴシック" pitchFamily="85" charset="-128"/>
                <a:hlinkClick r:id="rId4"/>
              </a:rPr>
              <a:t> Thinker Thing</a:t>
            </a:r>
            <a:r>
              <a:rPr lang="en-US" sz="1200" kern="1200" dirty="0" smtClean="0">
                <a:solidFill>
                  <a:schemeClr val="tx1"/>
                </a:solidFill>
                <a:effectLst/>
                <a:latin typeface="Arial" pitchFamily="76" charset="0"/>
                <a:ea typeface="ＭＳ Ｐゴシック" pitchFamily="85" charset="-128"/>
                <a:cs typeface="ＭＳ Ｐゴシック" pitchFamily="85" charset="-128"/>
              </a:rPr>
              <a:t>, created the first-ever such object in January 2012.</a:t>
            </a:r>
          </a:p>
          <a:p>
            <a:r>
              <a:rPr lang="en-US" sz="1200" kern="1200" dirty="0" smtClean="0">
                <a:solidFill>
                  <a:schemeClr val="tx1"/>
                </a:solidFill>
                <a:effectLst/>
                <a:latin typeface="Arial" pitchFamily="76" charset="0"/>
                <a:ea typeface="ＭＳ Ｐゴシック" pitchFamily="85" charset="-128"/>
                <a:cs typeface="ＭＳ Ｐゴシック" pitchFamily="85" charset="-128"/>
              </a:rPr>
              <a:t>The Thinker Thing system employs an</a:t>
            </a:r>
            <a:r>
              <a:rPr lang="en-US" sz="1200" u="none" strike="noStrike" kern="1200" dirty="0" smtClean="0">
                <a:solidFill>
                  <a:schemeClr val="tx1"/>
                </a:solidFill>
                <a:effectLst/>
                <a:latin typeface="Arial" pitchFamily="76" charset="0"/>
                <a:ea typeface="ＭＳ Ｐゴシック" pitchFamily="85" charset="-128"/>
                <a:cs typeface="ＭＳ Ｐゴシック" pitchFamily="85" charset="-128"/>
                <a:hlinkClick r:id="rId5"/>
              </a:rPr>
              <a:t> </a:t>
            </a:r>
            <a:r>
              <a:rPr lang="en-US" sz="1200" u="none" strike="noStrike" kern="1200" dirty="0" err="1" smtClean="0">
                <a:solidFill>
                  <a:schemeClr val="tx1"/>
                </a:solidFill>
                <a:effectLst/>
                <a:latin typeface="Arial" pitchFamily="76" charset="0"/>
                <a:ea typeface="ＭＳ Ｐゴシック" pitchFamily="85" charset="-128"/>
                <a:cs typeface="ＭＳ Ｐゴシック" pitchFamily="85" charset="-128"/>
                <a:hlinkClick r:id="rId5"/>
              </a:rPr>
              <a:t>Emotiv</a:t>
            </a:r>
            <a:r>
              <a:rPr lang="en-US" sz="1200" kern="1200" dirty="0" smtClean="0">
                <a:solidFill>
                  <a:schemeClr val="tx1"/>
                </a:solidFill>
                <a:effectLst/>
                <a:latin typeface="Arial" pitchFamily="76" charset="0"/>
                <a:ea typeface="ＭＳ Ｐゴシック" pitchFamily="85" charset="-128"/>
                <a:cs typeface="ＭＳ Ｐゴシック" pitchFamily="85" charset="-128"/>
              </a:rPr>
              <a:t> EPOC EEG headset to map its wearer's brainwaves. The company's</a:t>
            </a:r>
            <a:r>
              <a:rPr lang="en-US" sz="1200" u="none" strike="noStrike" kern="1200" dirty="0" smtClean="0">
                <a:solidFill>
                  <a:schemeClr val="tx1"/>
                </a:solidFill>
                <a:effectLst/>
                <a:latin typeface="Arial" pitchFamily="76" charset="0"/>
                <a:ea typeface="ＭＳ Ｐゴシック" pitchFamily="85" charset="-128"/>
                <a:cs typeface="ＭＳ Ｐゴシック" pitchFamily="85" charset="-128"/>
                <a:hlinkClick r:id="rId6"/>
              </a:rPr>
              <a:t> Monster Dreamer project</a:t>
            </a:r>
            <a:r>
              <a:rPr lang="en-US" sz="1200" kern="1200" dirty="0" smtClean="0">
                <a:solidFill>
                  <a:schemeClr val="tx1"/>
                </a:solidFill>
                <a:effectLst/>
                <a:latin typeface="Arial" pitchFamily="76" charset="0"/>
                <a:ea typeface="ＭＳ Ｐゴシック" pitchFamily="85" charset="-128"/>
                <a:cs typeface="ＭＳ Ｐゴシック" pitchFamily="85" charset="-128"/>
              </a:rPr>
              <a:t> gave </a:t>
            </a:r>
            <a:r>
              <a:rPr lang="en-US" sz="1200" kern="1200" dirty="0" err="1" smtClean="0">
                <a:solidFill>
                  <a:schemeClr val="tx1"/>
                </a:solidFill>
                <a:effectLst/>
                <a:latin typeface="Arial" pitchFamily="76" charset="0"/>
                <a:ea typeface="ＭＳ Ｐゴシック" pitchFamily="85" charset="-128"/>
                <a:cs typeface="ＭＳ Ｐゴシック" pitchFamily="85" charset="-128"/>
              </a:rPr>
              <a:t>schoolkids</a:t>
            </a:r>
            <a:r>
              <a:rPr lang="en-US" sz="1200" kern="1200" dirty="0" smtClean="0">
                <a:solidFill>
                  <a:schemeClr val="tx1"/>
                </a:solidFill>
                <a:effectLst/>
                <a:latin typeface="Arial" pitchFamily="76" charset="0"/>
                <a:ea typeface="ＭＳ Ｐゴシック" pitchFamily="85" charset="-128"/>
                <a:cs typeface="ＭＳ Ｐゴシック" pitchFamily="85" charset="-128"/>
              </a:rPr>
              <a:t> the opportunity to use the software to create the monster of their dreams, or nightmares, in a matter of minutes.</a:t>
            </a:r>
          </a:p>
          <a:p>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kern="1200" dirty="0" smtClean="0">
                <a:solidFill>
                  <a:schemeClr val="tx1"/>
                </a:solidFill>
                <a:effectLst/>
                <a:latin typeface="Arial" pitchFamily="76" charset="0"/>
                <a:ea typeface="ＭＳ Ｐゴシック" pitchFamily="85" charset="-128"/>
                <a:cs typeface="ＭＳ Ｐゴシック" pitchFamily="85" charset="-128"/>
              </a:rPr>
              <a:t>Picture 3:</a:t>
            </a:r>
            <a:r>
              <a:rPr lang="en-US" sz="1200" kern="1200" baseline="0" dirty="0" smtClean="0">
                <a:solidFill>
                  <a:schemeClr val="tx1"/>
                </a:solidFill>
                <a:effectLst/>
                <a:latin typeface="Arial" pitchFamily="76" charset="0"/>
                <a:ea typeface="ＭＳ Ｐゴシック" pitchFamily="85" charset="-128"/>
                <a:cs typeface="ＭＳ Ｐゴシック" pitchFamily="85" charset="-128"/>
              </a:rPr>
              <a:t> </a:t>
            </a:r>
            <a:r>
              <a:rPr lang="en-US" sz="1200" kern="1200" dirty="0" smtClean="0">
                <a:solidFill>
                  <a:schemeClr val="tx1"/>
                </a:solidFill>
                <a:effectLst/>
                <a:latin typeface="Arial" pitchFamily="76" charset="0"/>
                <a:ea typeface="ＭＳ Ｐゴシック" pitchFamily="85" charset="-128"/>
                <a:cs typeface="ＭＳ Ｐゴシック" pitchFamily="85" charset="-128"/>
              </a:rPr>
              <a:t>Control another body with the mind via internet </a:t>
            </a:r>
          </a:p>
          <a:p>
            <a:r>
              <a:rPr lang="en-US" sz="1200" b="1" kern="1200" dirty="0" smtClean="0">
                <a:solidFill>
                  <a:schemeClr val="tx1"/>
                </a:solidFill>
                <a:effectLst/>
                <a:latin typeface="Arial" pitchFamily="76" charset="0"/>
                <a:ea typeface="ＭＳ Ｐゴシック" pitchFamily="85" charset="-128"/>
                <a:cs typeface="ＭＳ Ｐゴシック" pitchFamily="85" charset="-128"/>
              </a:rPr>
              <a:t>Scientists achieved the first remote human-to-human brain interface this week, when Rajesh Rao sent a brain signal over the Internet that moved the hand of colleague Andrea </a:t>
            </a:r>
            <a:r>
              <a:rPr lang="en-US" sz="1200" b="1" kern="1200" dirty="0" err="1" smtClean="0">
                <a:solidFill>
                  <a:schemeClr val="tx1"/>
                </a:solidFill>
                <a:effectLst/>
                <a:latin typeface="Arial" pitchFamily="76" charset="0"/>
                <a:ea typeface="ＭＳ Ｐゴシック" pitchFamily="85" charset="-128"/>
                <a:cs typeface="ＭＳ Ｐゴシック" pitchFamily="85" charset="-128"/>
              </a:rPr>
              <a:t>Stocco</a:t>
            </a:r>
            <a:r>
              <a:rPr lang="en-US" sz="1200" b="1" kern="1200" dirty="0" smtClean="0">
                <a:solidFill>
                  <a:schemeClr val="tx1"/>
                </a:solidFill>
                <a:effectLst/>
                <a:latin typeface="Arial" pitchFamily="76" charset="0"/>
                <a:ea typeface="ＭＳ Ｐゴシック" pitchFamily="85" charset="-128"/>
                <a:cs typeface="ＭＳ Ｐゴシック" pitchFamily="85" charset="-128"/>
              </a:rPr>
              <a:t>—even though </a:t>
            </a:r>
            <a:r>
              <a:rPr lang="en-US" sz="1200" b="1" kern="1200" dirty="0" err="1" smtClean="0">
                <a:solidFill>
                  <a:schemeClr val="tx1"/>
                </a:solidFill>
                <a:effectLst/>
                <a:latin typeface="Arial" pitchFamily="76" charset="0"/>
                <a:ea typeface="ＭＳ Ｐゴシック" pitchFamily="85" charset="-128"/>
                <a:cs typeface="ＭＳ Ｐゴシック" pitchFamily="85" charset="-128"/>
              </a:rPr>
              <a:t>Stocco</a:t>
            </a:r>
            <a:r>
              <a:rPr lang="en-US" sz="1200" b="1" kern="1200" dirty="0" smtClean="0">
                <a:solidFill>
                  <a:schemeClr val="tx1"/>
                </a:solidFill>
                <a:effectLst/>
                <a:latin typeface="Arial" pitchFamily="76" charset="0"/>
                <a:ea typeface="ＭＳ Ｐゴシック" pitchFamily="85" charset="-128"/>
                <a:cs typeface="ＭＳ Ｐゴシック" pitchFamily="85" charset="-128"/>
              </a:rPr>
              <a:t> was sitting all the way across the University of Washington's campus.</a:t>
            </a:r>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kern="1200" dirty="0" smtClean="0">
                <a:solidFill>
                  <a:schemeClr val="tx1"/>
                </a:solidFill>
                <a:effectLst/>
                <a:latin typeface="Arial" pitchFamily="76" charset="0"/>
                <a:ea typeface="ＭＳ Ｐゴシック" pitchFamily="85" charset="-128"/>
                <a:cs typeface="ＭＳ Ｐゴシック" pitchFamily="85" charset="-128"/>
              </a:rPr>
              <a:t>Using one human brain to direct another person's body via the Internet was an amazing breakthrough. But other feats of mind control are already realities, particularly in the realm of human machine interfaces (HMIs).</a:t>
            </a:r>
          </a:p>
          <a:p>
            <a:endParaRPr lang="en-US" dirty="0"/>
          </a:p>
        </p:txBody>
      </p:sp>
      <p:sp>
        <p:nvSpPr>
          <p:cNvPr id="4" name="Date Placeholder 3"/>
          <p:cNvSpPr>
            <a:spLocks noGrp="1"/>
          </p:cNvSpPr>
          <p:nvPr>
            <p:ph type="dt" idx="10"/>
          </p:nvPr>
        </p:nvSpPr>
        <p:spPr/>
        <p:txBody>
          <a:bodyPr/>
          <a:lstStyle/>
          <a:p>
            <a:fld id="{BBCA8B03-0F9E-6843-8873-A8DAC9B368CA}" type="datetime1">
              <a:rPr lang="en-US" smtClean="0"/>
              <a:pPr/>
              <a:t>4/18/14</a:t>
            </a:fld>
            <a:endParaRPr lang="en-US" dirty="0"/>
          </a:p>
        </p:txBody>
      </p:sp>
      <p:sp>
        <p:nvSpPr>
          <p:cNvPr id="5" name="Slide Number Placeholder 4"/>
          <p:cNvSpPr>
            <a:spLocks noGrp="1"/>
          </p:cNvSpPr>
          <p:nvPr>
            <p:ph type="sldNum" sz="quarter" idx="11"/>
          </p:nvPr>
        </p:nvSpPr>
        <p:spPr/>
        <p:txBody>
          <a:bodyPr/>
          <a:lstStyle/>
          <a:p>
            <a:fld id="{4FC883A1-F8A5-EA4E-8D73-931514293BE7}" type="slidenum">
              <a:rPr lang="en-US" smtClean="0"/>
              <a:pPr/>
              <a:t>36</a:t>
            </a:fld>
            <a:endParaRPr lang="en-US" dirty="0"/>
          </a:p>
        </p:txBody>
      </p:sp>
    </p:spTree>
    <p:extLst>
      <p:ext uri="{BB962C8B-B14F-4D97-AF65-F5344CB8AC3E}">
        <p14:creationId xmlns:p14="http://schemas.microsoft.com/office/powerpoint/2010/main" val="32276172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76" charset="0"/>
                <a:ea typeface="ＭＳ Ｐゴシック" pitchFamily="85" charset="-128"/>
                <a:cs typeface="ＭＳ Ｐゴシック" pitchFamily="85" charset="-128"/>
              </a:rPr>
              <a:t>Problems with devices for people like Kathy Hutchinson. </a:t>
            </a:r>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endParaRPr lang="en-US" sz="1200" b="1"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b="1" kern="1200" dirty="0" smtClean="0">
                <a:solidFill>
                  <a:schemeClr val="tx1"/>
                </a:solidFill>
                <a:effectLst/>
                <a:latin typeface="Arial" pitchFamily="76" charset="0"/>
                <a:ea typeface="ＭＳ Ｐゴシック" pitchFamily="85" charset="-128"/>
                <a:cs typeface="ＭＳ Ｐゴシック" pitchFamily="85" charset="-128"/>
              </a:rPr>
              <a:t>In the example of Kathy </a:t>
            </a:r>
            <a:r>
              <a:rPr lang="en-US" sz="1200" b="1" kern="1200" dirty="0" err="1" smtClean="0">
                <a:solidFill>
                  <a:schemeClr val="tx1"/>
                </a:solidFill>
                <a:effectLst/>
                <a:latin typeface="Arial" pitchFamily="76" charset="0"/>
                <a:ea typeface="ＭＳ Ｐゴシック" pitchFamily="85" charset="-128"/>
                <a:cs typeface="ＭＳ Ｐゴシック" pitchFamily="85" charset="-128"/>
              </a:rPr>
              <a:t>hutinson</a:t>
            </a:r>
            <a:r>
              <a:rPr lang="en-US" sz="1200" b="1" kern="1200" dirty="0" smtClean="0">
                <a:solidFill>
                  <a:schemeClr val="tx1"/>
                </a:solidFill>
                <a:effectLst/>
                <a:latin typeface="Arial" pitchFamily="76" charset="0"/>
                <a:ea typeface="ＭＳ Ｐゴシック" pitchFamily="85" charset="-128"/>
                <a:cs typeface="ＭＳ Ｐゴシック" pitchFamily="85" charset="-128"/>
              </a:rPr>
              <a:t>, the response time between her thoughts and is slow. It lags. Fast time is critical, because the purpose is to make her movements as real - time as possible.</a:t>
            </a:r>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endParaRPr lang="en-US" sz="1200" b="1"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b="1" kern="1200" dirty="0" smtClean="0">
                <a:solidFill>
                  <a:schemeClr val="tx1"/>
                </a:solidFill>
                <a:effectLst/>
                <a:latin typeface="Arial" pitchFamily="76" charset="0"/>
                <a:ea typeface="ＭＳ Ｐゴシック" pitchFamily="85" charset="-128"/>
                <a:cs typeface="ＭＳ Ｐゴシック" pitchFamily="85" charset="-128"/>
              </a:rPr>
              <a:t>Since brain changes over time, the signal that is able is </a:t>
            </a:r>
            <a:r>
              <a:rPr lang="en-US" sz="1200" b="1" kern="1200" dirty="0" err="1" smtClean="0">
                <a:solidFill>
                  <a:schemeClr val="tx1"/>
                </a:solidFill>
                <a:effectLst/>
                <a:latin typeface="Arial" pitchFamily="76" charset="0"/>
                <a:ea typeface="ＭＳ Ｐゴシック" pitchFamily="85" charset="-128"/>
                <a:cs typeface="ＭＳ Ｐゴシック" pitchFamily="85" charset="-128"/>
              </a:rPr>
              <a:t>procuded</a:t>
            </a:r>
            <a:r>
              <a:rPr lang="en-US" sz="1200" b="1" kern="1200" dirty="0" smtClean="0">
                <a:solidFill>
                  <a:schemeClr val="tx1"/>
                </a:solidFill>
                <a:effectLst/>
                <a:latin typeface="Arial" pitchFamily="76" charset="0"/>
                <a:ea typeface="ＭＳ Ｐゴシック" pitchFamily="85" charset="-128"/>
                <a:cs typeface="ＭＳ Ｐゴシック" pitchFamily="85" charset="-128"/>
              </a:rPr>
              <a:t> originally needs to be updated. The lag is too long.. takes about 30 seconds for cup to reach her.</a:t>
            </a:r>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b="1" kern="1200" dirty="0" smtClean="0">
                <a:solidFill>
                  <a:schemeClr val="tx1"/>
                </a:solidFill>
                <a:effectLst/>
                <a:latin typeface="Arial" pitchFamily="76" charset="0"/>
                <a:ea typeface="ＭＳ Ｐゴシック" pitchFamily="85" charset="-128"/>
                <a:cs typeface="ＭＳ Ｐゴシック" pitchFamily="85" charset="-128"/>
              </a:rPr>
              <a:t> </a:t>
            </a:r>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b="1" kern="1200" dirty="0" smtClean="0">
                <a:solidFill>
                  <a:schemeClr val="tx1"/>
                </a:solidFill>
                <a:effectLst/>
                <a:latin typeface="Arial" pitchFamily="76" charset="0"/>
                <a:ea typeface="ＭＳ Ｐゴシック" pitchFamily="85" charset="-128"/>
                <a:cs typeface="ＭＳ Ｐゴシック" pitchFamily="85" charset="-128"/>
              </a:rPr>
              <a:t>HOW TO SOLVE THESE PROBLEMS: </a:t>
            </a:r>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b="1" kern="1200" dirty="0" smtClean="0">
                <a:solidFill>
                  <a:schemeClr val="tx1"/>
                </a:solidFill>
                <a:effectLst/>
                <a:latin typeface="Arial" pitchFamily="76" charset="0"/>
                <a:ea typeface="ＭＳ Ｐゴシック" pitchFamily="85" charset="-128"/>
                <a:cs typeface="ＭＳ Ｐゴシック" pitchFamily="85" charset="-128"/>
              </a:rPr>
              <a:t> </a:t>
            </a:r>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b="1" kern="1200" dirty="0" smtClean="0">
                <a:solidFill>
                  <a:schemeClr val="tx1"/>
                </a:solidFill>
                <a:effectLst/>
                <a:latin typeface="Arial" pitchFamily="76" charset="0"/>
                <a:ea typeface="ＭＳ Ｐゴシック" pitchFamily="85" charset="-128"/>
                <a:cs typeface="ＭＳ Ｐゴシック" pitchFamily="85" charset="-128"/>
              </a:rPr>
              <a:t>Keep </a:t>
            </a:r>
            <a:r>
              <a:rPr lang="en-US" sz="1200" b="1" kern="1200" dirty="0" err="1" smtClean="0">
                <a:solidFill>
                  <a:schemeClr val="tx1"/>
                </a:solidFill>
                <a:effectLst/>
                <a:latin typeface="Arial" pitchFamily="76" charset="0"/>
                <a:ea typeface="ＭＳ Ｐゴシック" pitchFamily="85" charset="-128"/>
                <a:cs typeface="ＭＳ Ｐゴシック" pitchFamily="85" charset="-128"/>
              </a:rPr>
              <a:t>bci</a:t>
            </a:r>
            <a:r>
              <a:rPr lang="en-US" sz="1200" b="1" kern="1200" dirty="0" smtClean="0">
                <a:solidFill>
                  <a:schemeClr val="tx1"/>
                </a:solidFill>
                <a:effectLst/>
                <a:latin typeface="Arial" pitchFamily="76" charset="0"/>
                <a:ea typeface="ＭＳ Ｐゴシック" pitchFamily="85" charset="-128"/>
                <a:cs typeface="ＭＳ Ｐゴシック" pitchFamily="85" charset="-128"/>
              </a:rPr>
              <a:t> tuned by its owner through online adaptations/ </a:t>
            </a:r>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b="1" kern="1200" dirty="0" smtClean="0">
                <a:solidFill>
                  <a:schemeClr val="tx1"/>
                </a:solidFill>
                <a:effectLst/>
                <a:latin typeface="Arial" pitchFamily="76" charset="0"/>
                <a:ea typeface="ＭＳ Ｐゴシック" pitchFamily="85" charset="-128"/>
                <a:cs typeface="ＭＳ Ｐゴシック" pitchFamily="85" charset="-128"/>
              </a:rPr>
              <a:t>Detect errors using the </a:t>
            </a:r>
            <a:r>
              <a:rPr lang="en-US" sz="1200" b="1" kern="1200" dirty="0" err="1" smtClean="0">
                <a:solidFill>
                  <a:schemeClr val="tx1"/>
                </a:solidFill>
                <a:effectLst/>
                <a:latin typeface="Arial" pitchFamily="76" charset="0"/>
                <a:ea typeface="ＭＳ Ｐゴシック" pitchFamily="85" charset="-128"/>
                <a:cs typeface="ＭＳ Ｐゴシック" pitchFamily="85" charset="-128"/>
              </a:rPr>
              <a:t>eeg</a:t>
            </a:r>
            <a:r>
              <a:rPr lang="en-US" sz="1200" b="1" kern="1200" dirty="0" smtClean="0">
                <a:solidFill>
                  <a:schemeClr val="tx1"/>
                </a:solidFill>
                <a:effectLst/>
                <a:latin typeface="Arial" pitchFamily="76" charset="0"/>
                <a:ea typeface="ＭＳ Ｐゴシック" pitchFamily="85" charset="-128"/>
                <a:cs typeface="ＭＳ Ｐゴシック" pitchFamily="85" charset="-128"/>
              </a:rPr>
              <a:t>. To account for an offset. It </a:t>
            </a:r>
            <a:r>
              <a:rPr lang="en-US" sz="1200" b="1" kern="1200" dirty="0" err="1" smtClean="0">
                <a:solidFill>
                  <a:schemeClr val="tx1"/>
                </a:solidFill>
                <a:effectLst/>
                <a:latin typeface="Arial" pitchFamily="76" charset="0"/>
                <a:ea typeface="ＭＳ Ｐゴシック" pitchFamily="85" charset="-128"/>
                <a:cs typeface="ＭＳ Ｐゴシック" pitchFamily="85" charset="-128"/>
              </a:rPr>
              <a:t>preducts</a:t>
            </a:r>
            <a:r>
              <a:rPr lang="en-US" sz="1200" b="1" kern="1200" dirty="0" smtClean="0">
                <a:solidFill>
                  <a:schemeClr val="tx1"/>
                </a:solidFill>
                <a:effectLst/>
                <a:latin typeface="Arial" pitchFamily="76" charset="0"/>
                <a:ea typeface="ＭＳ Ｐゴシック" pitchFamily="85" charset="-128"/>
                <a:cs typeface="ＭＳ Ｐゴシック" pitchFamily="85" charset="-128"/>
              </a:rPr>
              <a:t> errors! Commands are executed if there are no errors, and this can happen wit the milliseconds. </a:t>
            </a:r>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b="1" kern="1200" dirty="0" smtClean="0">
                <a:solidFill>
                  <a:schemeClr val="tx1"/>
                </a:solidFill>
                <a:effectLst/>
                <a:latin typeface="Arial" pitchFamily="76" charset="0"/>
                <a:ea typeface="ＭＳ Ｐゴシック" pitchFamily="85" charset="-128"/>
                <a:cs typeface="ＭＳ Ｐゴシック" pitchFamily="85" charset="-128"/>
              </a:rPr>
              <a:t> </a:t>
            </a:r>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b="1" kern="1200" dirty="0" smtClean="0">
                <a:solidFill>
                  <a:schemeClr val="tx1"/>
                </a:solidFill>
                <a:effectLst/>
                <a:latin typeface="Arial" pitchFamily="76" charset="0"/>
                <a:ea typeface="ＭＳ Ｐゴシック" pitchFamily="85" charset="-128"/>
                <a:cs typeface="ＭＳ Ｐゴシック" pitchFamily="85" charset="-128"/>
              </a:rPr>
              <a:t>These problems don’t exist with all brain controlled devices. With prosthetic legs, by increasing the readings of BPI and reading certain muscle movements, the errors decreased from 12.8 percent to 1.8%. </a:t>
            </a:r>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endParaRPr lang="en-US" dirty="0"/>
          </a:p>
        </p:txBody>
      </p:sp>
      <p:sp>
        <p:nvSpPr>
          <p:cNvPr id="4" name="Date Placeholder 3"/>
          <p:cNvSpPr>
            <a:spLocks noGrp="1"/>
          </p:cNvSpPr>
          <p:nvPr>
            <p:ph type="dt" idx="10"/>
          </p:nvPr>
        </p:nvSpPr>
        <p:spPr/>
        <p:txBody>
          <a:bodyPr/>
          <a:lstStyle/>
          <a:p>
            <a:fld id="{BBCA8B03-0F9E-6843-8873-A8DAC9B368CA}" type="datetime1">
              <a:rPr lang="en-US" smtClean="0"/>
              <a:pPr/>
              <a:t>4/18/14</a:t>
            </a:fld>
            <a:endParaRPr lang="en-US" dirty="0"/>
          </a:p>
        </p:txBody>
      </p:sp>
      <p:sp>
        <p:nvSpPr>
          <p:cNvPr id="5" name="Slide Number Placeholder 4"/>
          <p:cNvSpPr>
            <a:spLocks noGrp="1"/>
          </p:cNvSpPr>
          <p:nvPr>
            <p:ph type="sldNum" sz="quarter" idx="11"/>
          </p:nvPr>
        </p:nvSpPr>
        <p:spPr/>
        <p:txBody>
          <a:bodyPr/>
          <a:lstStyle/>
          <a:p>
            <a:fld id="{4FC883A1-F8A5-EA4E-8D73-931514293BE7}" type="slidenum">
              <a:rPr lang="en-US" smtClean="0"/>
              <a:pPr/>
              <a:t>37</a:t>
            </a:fld>
            <a:endParaRPr lang="en-US" dirty="0"/>
          </a:p>
        </p:txBody>
      </p:sp>
    </p:spTree>
    <p:extLst>
      <p:ext uri="{BB962C8B-B14F-4D97-AF65-F5344CB8AC3E}">
        <p14:creationId xmlns:p14="http://schemas.microsoft.com/office/powerpoint/2010/main" val="39726869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76" charset="0"/>
                <a:ea typeface="ＭＳ Ｐゴシック" pitchFamily="85" charset="-128"/>
                <a:cs typeface="ＭＳ Ｐゴシック" pitchFamily="85" charset="-128"/>
              </a:rPr>
              <a:t>The main source for risk = unpredictable brain behavior and offset. </a:t>
            </a:r>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b="1" kern="1200" dirty="0" smtClean="0">
                <a:solidFill>
                  <a:schemeClr val="tx1"/>
                </a:solidFill>
                <a:effectLst/>
                <a:latin typeface="Arial" pitchFamily="76" charset="0"/>
                <a:ea typeface="ＭＳ Ｐゴシック" pitchFamily="85" charset="-128"/>
                <a:cs typeface="ＭＳ Ｐゴシック" pitchFamily="85" charset="-128"/>
              </a:rPr>
              <a:t>Since the brain behavior is unpredictable, and there may be an offset and deal, thus error is critical! Because this is essentially a robot in the real world. (explain the two types of robots) off sets can result to damage in the world around it, and the user can’t really control it. </a:t>
            </a:r>
          </a:p>
          <a:p>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b="1" kern="1200" dirty="0" smtClean="0">
                <a:solidFill>
                  <a:schemeClr val="tx1"/>
                </a:solidFill>
                <a:effectLst/>
                <a:latin typeface="Arial" pitchFamily="76" charset="0"/>
                <a:ea typeface="ＭＳ Ｐゴシック" pitchFamily="85" charset="-128"/>
                <a:cs typeface="ＭＳ Ｐゴシック" pitchFamily="85" charset="-128"/>
              </a:rPr>
              <a:t>This is “new technology” the errors and risks that are currently exists, may not be an issue within a few years. Risks for the user can be non existence, as in the case with the prosthetics arm. As mentioned previously there are technologies for it. </a:t>
            </a:r>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endParaRPr lang="en-US" dirty="0"/>
          </a:p>
        </p:txBody>
      </p:sp>
      <p:sp>
        <p:nvSpPr>
          <p:cNvPr id="4" name="Date Placeholder 3"/>
          <p:cNvSpPr>
            <a:spLocks noGrp="1"/>
          </p:cNvSpPr>
          <p:nvPr>
            <p:ph type="dt" idx="10"/>
          </p:nvPr>
        </p:nvSpPr>
        <p:spPr/>
        <p:txBody>
          <a:bodyPr/>
          <a:lstStyle/>
          <a:p>
            <a:fld id="{BBCA8B03-0F9E-6843-8873-A8DAC9B368CA}" type="datetime1">
              <a:rPr lang="en-US" smtClean="0"/>
              <a:pPr/>
              <a:t>4/18/14</a:t>
            </a:fld>
            <a:endParaRPr lang="en-US" dirty="0"/>
          </a:p>
        </p:txBody>
      </p:sp>
      <p:sp>
        <p:nvSpPr>
          <p:cNvPr id="5" name="Slide Number Placeholder 4"/>
          <p:cNvSpPr>
            <a:spLocks noGrp="1"/>
          </p:cNvSpPr>
          <p:nvPr>
            <p:ph type="sldNum" sz="quarter" idx="11"/>
          </p:nvPr>
        </p:nvSpPr>
        <p:spPr/>
        <p:txBody>
          <a:bodyPr/>
          <a:lstStyle/>
          <a:p>
            <a:fld id="{4FC883A1-F8A5-EA4E-8D73-931514293BE7}" type="slidenum">
              <a:rPr lang="en-US" smtClean="0"/>
              <a:pPr/>
              <a:t>38</a:t>
            </a:fld>
            <a:endParaRPr lang="en-US" dirty="0"/>
          </a:p>
        </p:txBody>
      </p:sp>
    </p:spTree>
    <p:extLst>
      <p:ext uri="{BB962C8B-B14F-4D97-AF65-F5344CB8AC3E}">
        <p14:creationId xmlns:p14="http://schemas.microsoft.com/office/powerpoint/2010/main" val="2178205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BBCA8B03-0F9E-6843-8873-A8DAC9B368CA}" type="datetime1">
              <a:rPr lang="en-US" smtClean="0"/>
              <a:pPr/>
              <a:t>4/18/14</a:t>
            </a:fld>
            <a:endParaRPr lang="en-US" dirty="0"/>
          </a:p>
        </p:txBody>
      </p:sp>
      <p:sp>
        <p:nvSpPr>
          <p:cNvPr id="5" name="Slide Number Placeholder 4"/>
          <p:cNvSpPr>
            <a:spLocks noGrp="1"/>
          </p:cNvSpPr>
          <p:nvPr>
            <p:ph type="sldNum" sz="quarter" idx="11"/>
          </p:nvPr>
        </p:nvSpPr>
        <p:spPr/>
        <p:txBody>
          <a:bodyPr/>
          <a:lstStyle/>
          <a:p>
            <a:fld id="{4FC883A1-F8A5-EA4E-8D73-931514293BE7}" type="slidenum">
              <a:rPr lang="en-US" smtClean="0"/>
              <a:pPr/>
              <a:t>40</a:t>
            </a:fld>
            <a:endParaRPr lang="en-US" dirty="0"/>
          </a:p>
        </p:txBody>
      </p:sp>
    </p:spTree>
    <p:extLst>
      <p:ext uri="{BB962C8B-B14F-4D97-AF65-F5344CB8AC3E}">
        <p14:creationId xmlns:p14="http://schemas.microsoft.com/office/powerpoint/2010/main" val="1358595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dt" sz="quarter" idx="1"/>
          </p:nvPr>
        </p:nvSpPr>
        <p:spPr>
          <a:noFill/>
        </p:spPr>
        <p:txBody>
          <a:bodyPr/>
          <a:lstStyle/>
          <a:p>
            <a:fld id="{57A5C5BA-4248-0047-8DAB-219737ADE553}" type="datetime1">
              <a:rPr lang="en-US"/>
              <a:pPr/>
              <a:t>4/17/14</a:t>
            </a:fld>
            <a:endParaRPr lang="en-US"/>
          </a:p>
        </p:txBody>
      </p:sp>
      <p:sp>
        <p:nvSpPr>
          <p:cNvPr id="18435" name="Rectangle 7"/>
          <p:cNvSpPr>
            <a:spLocks noGrp="1" noChangeArrowheads="1"/>
          </p:cNvSpPr>
          <p:nvPr>
            <p:ph type="sldNum" sz="quarter" idx="5"/>
          </p:nvPr>
        </p:nvSpPr>
        <p:spPr>
          <a:noFill/>
        </p:spPr>
        <p:txBody>
          <a:bodyPr/>
          <a:lstStyle/>
          <a:p>
            <a:fld id="{600E68DC-E7EA-D54C-9D7B-C45B94D076DC}" type="slidenum">
              <a:rPr lang="en-US"/>
              <a:pPr/>
              <a:t>4</a:t>
            </a:fld>
            <a:endParaRPr lang="en-US"/>
          </a:p>
        </p:txBody>
      </p:sp>
      <p:sp>
        <p:nvSpPr>
          <p:cNvPr id="18436" name="Rectangle 2"/>
          <p:cNvSpPr>
            <a:spLocks noGrp="1" noRot="1" noChangeAspect="1" noChangeArrowheads="1"/>
          </p:cNvSpPr>
          <p:nvPr>
            <p:ph type="sldImg"/>
          </p:nvPr>
        </p:nvSpPr>
        <p:spPr>
          <a:solidFill>
            <a:srgbClr val="FFFFFF"/>
          </a:solidFill>
          <a:ln/>
        </p:spPr>
      </p:sp>
      <p:sp>
        <p:nvSpPr>
          <p:cNvPr id="1843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WOO, intro. Don’t have to go over what they are that’s proven by the demo and the book</a:t>
            </a:r>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41</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Chose</a:t>
            </a:r>
            <a:r>
              <a:rPr lang="en-US" baseline="0" dirty="0" smtClean="0"/>
              <a:t> someone, make him/her the computer</a:t>
            </a:r>
          </a:p>
          <a:p>
            <a:r>
              <a:rPr lang="en-US" dirty="0" smtClean="0"/>
              <a:t>Give some examples</a:t>
            </a:r>
            <a:r>
              <a:rPr lang="en-US" baseline="0" dirty="0" smtClean="0"/>
              <a:t> of simple problems</a:t>
            </a:r>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42</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Choose 1 or 2 by class preference</a:t>
            </a:r>
            <a:r>
              <a:rPr lang="en-US" baseline="0" dirty="0" smtClean="0"/>
              <a:t> to go over.</a:t>
            </a:r>
            <a:endParaRPr lang="en-US" dirty="0" smtClean="0"/>
          </a:p>
          <a:p>
            <a:r>
              <a:rPr lang="en-US" dirty="0" smtClean="0"/>
              <a:t>Picture is not important… just kind of something to look at</a:t>
            </a:r>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43</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Smurf: covered</a:t>
            </a:r>
            <a:r>
              <a:rPr lang="en-US" baseline="0" dirty="0" smtClean="0"/>
              <a:t> last class</a:t>
            </a:r>
          </a:p>
          <a:p>
            <a:r>
              <a:rPr lang="en-US" baseline="0" dirty="0" smtClean="0"/>
              <a:t>Ping: covered last class (out bandwidth war)</a:t>
            </a:r>
          </a:p>
          <a:p>
            <a:r>
              <a:rPr lang="en-US" baseline="0" dirty="0" smtClean="0"/>
              <a:t>Ping of death: no longer a factor, since TCP/IP has gotten better, but in older computers one could fragment, then send, a ridiculously sized ping message.</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44</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went</a:t>
            </a:r>
            <a:r>
              <a:rPr lang="en-US" baseline="0" dirty="0" smtClean="0"/>
              <a:t> over this last class, with pictures!... Basically lots of waiting for reply's slows down a server.</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45</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Mangled</a:t>
            </a:r>
            <a:r>
              <a:rPr lang="en-US" baseline="0" dirty="0" smtClean="0"/>
              <a:t> packets are packets that simply are not coherence, often with inserted code used to confuse or disrupt firewalls.</a:t>
            </a:r>
          </a:p>
          <a:p>
            <a:endParaRPr lang="en-US" baseline="0" dirty="0" smtClean="0"/>
          </a:p>
          <a:p>
            <a:r>
              <a:rPr lang="en-US" baseline="0" dirty="0" smtClean="0"/>
              <a:t>Most modern firewalls can handle this.</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46</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Imagine</a:t>
            </a:r>
            <a:r>
              <a:rPr lang="en-US" baseline="0" dirty="0" smtClean="0"/>
              <a:t> most of </a:t>
            </a:r>
            <a:r>
              <a:rPr lang="en-US" baseline="0" dirty="0" err="1" smtClean="0"/>
              <a:t>facebook</a:t>
            </a:r>
            <a:r>
              <a:rPr lang="en-US" baseline="0" dirty="0" smtClean="0"/>
              <a:t> trying to connect to some rarely used website. </a:t>
            </a:r>
          </a:p>
          <a:p>
            <a:endParaRPr lang="en-US" baseline="0" dirty="0" smtClean="0"/>
          </a:p>
          <a:p>
            <a:r>
              <a:rPr lang="en-US" baseline="0" dirty="0" smtClean="0"/>
              <a:t>Most common websites are big enough to handle the traffic</a:t>
            </a:r>
          </a:p>
          <a:p>
            <a:r>
              <a:rPr lang="en-US" baseline="0" dirty="0" smtClean="0"/>
              <a:t>Throttling, is making sure the server is good enough if it slows down individual requests.</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47</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a:t>
            </a:r>
            <a:r>
              <a:rPr lang="en-US" baseline="0" dirty="0" err="1" smtClean="0"/>
              <a:t>abusable</a:t>
            </a:r>
            <a:r>
              <a:rPr lang="en-US" baseline="0" dirty="0" smtClean="0"/>
              <a:t> buffer someone writes a fork bomb</a:t>
            </a:r>
          </a:p>
          <a:p>
            <a:endParaRPr lang="en-US" baseline="0" dirty="0" smtClean="0"/>
          </a:p>
          <a:p>
            <a:r>
              <a:rPr lang="en-US" baseline="0" dirty="0" smtClean="0"/>
              <a:t>Fork bombs are simple, just call a fork function over and over again(think fork() in while{};</a:t>
            </a:r>
          </a:p>
          <a:p>
            <a:endParaRPr lang="en-US" baseline="0" dirty="0" smtClean="0"/>
          </a:p>
          <a:p>
            <a:r>
              <a:rPr lang="en-US" baseline="0" dirty="0" smtClean="0"/>
              <a:t>Exponential acceleration.</a:t>
            </a:r>
            <a:endParaRPr lang="en-US" dirty="0" smtClean="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48</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 problem now</a:t>
            </a:r>
            <a:r>
              <a:rPr lang="en-US" baseline="0" dirty="0" smtClean="0"/>
              <a:t> that most computers correctly refuse </a:t>
            </a:r>
            <a:r>
              <a:rPr lang="en-US" baseline="0" dirty="0" err="1" smtClean="0"/>
              <a:t>corrup</a:t>
            </a:r>
            <a:r>
              <a:rPr lang="en-US" baseline="0" dirty="0" smtClean="0"/>
              <a:t> ICMPs</a:t>
            </a:r>
            <a:endParaRPr lang="en-US" dirty="0" smtClean="0"/>
          </a:p>
          <a:p>
            <a:endParaRPr lang="en-US" dirty="0" smtClean="0"/>
          </a:p>
          <a:p>
            <a:r>
              <a:rPr lang="en-US" dirty="0" err="1" smtClean="0"/>
              <a:t>Winnuke</a:t>
            </a:r>
            <a:r>
              <a:rPr lang="en-US" dirty="0" smtClean="0"/>
              <a:t> used a “urgent pointer” giving it priority and it used that to blue screen it….</a:t>
            </a:r>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49</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&lt;Your notes here.&gt;</a:t>
            </a:r>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50</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pitchFamily="-109" charset="0"/>
                <a:ea typeface="ＭＳ Ｐゴシック" pitchFamily="-109" charset="-128"/>
                <a:cs typeface="ＭＳ Ｐゴシック" pitchFamily="-109" charset="-128"/>
              </a:rPr>
              <a:t>1 Page Paper – For Good</a:t>
            </a:r>
          </a:p>
          <a:p>
            <a:pPr lvl="1" eaLnBrk="1" hangingPunct="1"/>
            <a:r>
              <a:rPr lang="en-US" dirty="0" smtClean="0">
                <a:ea typeface="ＭＳ Ｐゴシック" pitchFamily="-109" charset="-128"/>
                <a:cs typeface="ＭＳ Ｐゴシック" pitchFamily="-109" charset="-128"/>
              </a:rPr>
              <a:t>How will you use your computing related education to do good in the world?</a:t>
            </a:r>
          </a:p>
          <a:p>
            <a:endParaRPr lang="en-US" dirty="0"/>
          </a:p>
        </p:txBody>
      </p:sp>
      <p:sp>
        <p:nvSpPr>
          <p:cNvPr id="4" name="Date Placeholder 3"/>
          <p:cNvSpPr>
            <a:spLocks noGrp="1"/>
          </p:cNvSpPr>
          <p:nvPr>
            <p:ph type="dt" idx="10"/>
          </p:nvPr>
        </p:nvSpPr>
        <p:spPr/>
        <p:txBody>
          <a:bodyPr/>
          <a:lstStyle/>
          <a:p>
            <a:pPr>
              <a:defRPr/>
            </a:pPr>
            <a:fld id="{DF2BABD9-C0A7-2946-BB06-05BD38511531}" type="datetime1">
              <a:rPr lang="en-US" smtClean="0"/>
              <a:pPr>
                <a:defRPr/>
              </a:pPr>
              <a:t>4/17/14</a:t>
            </a:fld>
            <a:endParaRPr lang="en-US"/>
          </a:p>
        </p:txBody>
      </p:sp>
      <p:sp>
        <p:nvSpPr>
          <p:cNvPr id="5" name="Slide Number Placeholder 4"/>
          <p:cNvSpPr>
            <a:spLocks noGrp="1"/>
          </p:cNvSpPr>
          <p:nvPr>
            <p:ph type="sldNum" sz="quarter" idx="11"/>
          </p:nvPr>
        </p:nvSpPr>
        <p:spPr/>
        <p:txBody>
          <a:bodyPr/>
          <a:lstStyle/>
          <a:p>
            <a:pPr>
              <a:defRPr/>
            </a:pPr>
            <a:fld id="{E0ECBA04-F2C1-0940-9A6F-6105D02873AD}" type="slidenum">
              <a:rPr lang="en-US" smtClean="0"/>
              <a:pPr>
                <a:defRPr/>
              </a:pPr>
              <a:t>5</a:t>
            </a:fld>
            <a:endParaRPr lang="en-US"/>
          </a:p>
        </p:txBody>
      </p:sp>
    </p:spTree>
    <p:extLst>
      <p:ext uri="{BB962C8B-B14F-4D97-AF65-F5344CB8AC3E}">
        <p14:creationId xmlns:p14="http://schemas.microsoft.com/office/powerpoint/2010/main" val="3775305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&lt;Your notes here.&gt;</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51</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type of </a:t>
            </a:r>
            <a:r>
              <a:rPr lang="en-US" dirty="0" err="1" smtClean="0"/>
              <a:t>DDoS</a:t>
            </a:r>
            <a:r>
              <a:rPr lang="en-US" baseline="0" dirty="0" smtClean="0"/>
              <a:t> from a single computer. Your single computer sends requests to as many computers as it can then all of those computers send requests to the </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52</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Oops.</a:t>
            </a:r>
          </a:p>
          <a:p>
            <a:r>
              <a:rPr lang="en-US" dirty="0" smtClean="0"/>
              <a:t>Most</a:t>
            </a:r>
            <a:r>
              <a:rPr lang="en-US" baseline="0" dirty="0" smtClean="0"/>
              <a:t> websites are trying to have a far larger available cap than </a:t>
            </a:r>
            <a:r>
              <a:rPr lang="en-US" baseline="0" dirty="0" err="1" smtClean="0"/>
              <a:t>nessary</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53</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Basically,</a:t>
            </a:r>
            <a:r>
              <a:rPr lang="en-US" baseline="0" dirty="0" smtClean="0"/>
              <a:t> trying to figure out if </a:t>
            </a:r>
            <a:r>
              <a:rPr lang="en-US" baseline="0" dirty="0" err="1" smtClean="0"/>
              <a:t>wpi</a:t>
            </a:r>
            <a:r>
              <a:rPr lang="en-US" baseline="0" dirty="0" smtClean="0"/>
              <a:t> internet is just being a problem, or if there is actual </a:t>
            </a:r>
            <a:r>
              <a:rPr lang="en-US" baseline="0" dirty="0" err="1" smtClean="0"/>
              <a:t>DDoSing</a:t>
            </a:r>
            <a:r>
              <a:rPr lang="en-US" baseline="0" dirty="0" smtClean="0"/>
              <a:t> going on.</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54</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modern firewalls try to parse</a:t>
            </a:r>
          </a:p>
          <a:p>
            <a:r>
              <a:rPr lang="en-US" dirty="0" smtClean="0"/>
              <a:t>Disallow buffers to execute code</a:t>
            </a:r>
          </a:p>
          <a:p>
            <a:r>
              <a:rPr lang="en-US" dirty="0" smtClean="0"/>
              <a:t>Change the “to” location</a:t>
            </a:r>
          </a:p>
          <a:p>
            <a:r>
              <a:rPr lang="en-US" dirty="0" smtClean="0"/>
              <a:t>VPN -&gt; masks the sending location</a:t>
            </a:r>
            <a:br>
              <a:rPr lang="en-US" dirty="0" smtClean="0"/>
            </a:br>
            <a:r>
              <a:rPr lang="en-US" dirty="0" smtClean="0"/>
              <a:t>Previous versions of </a:t>
            </a:r>
            <a:r>
              <a:rPr lang="en-US" dirty="0" err="1" smtClean="0"/>
              <a:t>skype</a:t>
            </a:r>
            <a:r>
              <a:rPr lang="en-US" dirty="0" smtClean="0"/>
              <a:t> allowed a direct access from computer to computer with only knowing</a:t>
            </a:r>
            <a:r>
              <a:rPr lang="en-US" baseline="0" dirty="0" smtClean="0"/>
              <a:t> the username. One could then </a:t>
            </a:r>
            <a:r>
              <a:rPr lang="en-US" baseline="0" dirty="0" err="1" smtClean="0"/>
              <a:t>Ddos</a:t>
            </a:r>
            <a:r>
              <a:rPr lang="en-US" baseline="0" dirty="0" smtClean="0"/>
              <a:t> that IP address</a:t>
            </a:r>
          </a:p>
          <a:p>
            <a:r>
              <a:rPr lang="en-US" baseline="0" dirty="0" smtClean="0"/>
              <a:t>Most recent version of </a:t>
            </a:r>
            <a:r>
              <a:rPr lang="en-US" baseline="0" dirty="0" err="1" smtClean="0"/>
              <a:t>skype</a:t>
            </a:r>
            <a:r>
              <a:rPr lang="en-US" baseline="0" dirty="0" smtClean="0"/>
              <a:t> has an option to turn direct access off.</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55</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&lt;Your notes here.&gt;</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56</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dt" sz="quarter" idx="1"/>
          </p:nvPr>
        </p:nvSpPr>
        <p:spPr>
          <a:noFill/>
        </p:spPr>
        <p:txBody>
          <a:bodyPr/>
          <a:lstStyle/>
          <a:p>
            <a:fld id="{57A5C5BA-4248-0047-8DAB-219737ADE553}" type="datetime1">
              <a:rPr lang="en-US"/>
              <a:pPr/>
              <a:t>4/17/14</a:t>
            </a:fld>
            <a:endParaRPr lang="en-US"/>
          </a:p>
        </p:txBody>
      </p:sp>
      <p:sp>
        <p:nvSpPr>
          <p:cNvPr id="18435" name="Rectangle 7"/>
          <p:cNvSpPr>
            <a:spLocks noGrp="1" noChangeArrowheads="1"/>
          </p:cNvSpPr>
          <p:nvPr>
            <p:ph type="sldNum" sz="quarter" idx="5"/>
          </p:nvPr>
        </p:nvSpPr>
        <p:spPr>
          <a:noFill/>
        </p:spPr>
        <p:txBody>
          <a:bodyPr/>
          <a:lstStyle/>
          <a:p>
            <a:fld id="{600E68DC-E7EA-D54C-9D7B-C45B94D076DC}" type="slidenum">
              <a:rPr lang="en-US"/>
              <a:pPr/>
              <a:t>57</a:t>
            </a:fld>
            <a:endParaRPr lang="en-US"/>
          </a:p>
        </p:txBody>
      </p:sp>
      <p:sp>
        <p:nvSpPr>
          <p:cNvPr id="18436" name="Rectangle 2"/>
          <p:cNvSpPr>
            <a:spLocks noGrp="1" noRot="1" noChangeAspect="1" noChangeArrowheads="1"/>
          </p:cNvSpPr>
          <p:nvPr>
            <p:ph type="sldImg"/>
          </p:nvPr>
        </p:nvSpPr>
        <p:spPr>
          <a:solidFill>
            <a:srgbClr val="FFFFFF"/>
          </a:solidFill>
          <a:ln/>
        </p:spPr>
      </p:sp>
      <p:sp>
        <p:nvSpPr>
          <p:cNvPr id="1843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dt" sz="quarter" idx="1"/>
          </p:nvPr>
        </p:nvSpPr>
        <p:spPr>
          <a:noFill/>
        </p:spPr>
        <p:txBody>
          <a:bodyPr/>
          <a:lstStyle/>
          <a:p>
            <a:fld id="{9ADEF511-2D13-F044-96C7-6421139CF900}" type="datetime1">
              <a:rPr lang="en-US"/>
              <a:pPr/>
              <a:t>4/17/14</a:t>
            </a:fld>
            <a:endParaRPr lang="en-US"/>
          </a:p>
        </p:txBody>
      </p:sp>
      <p:sp>
        <p:nvSpPr>
          <p:cNvPr id="25603" name="Rectangle 7"/>
          <p:cNvSpPr>
            <a:spLocks noGrp="1" noChangeArrowheads="1"/>
          </p:cNvSpPr>
          <p:nvPr>
            <p:ph type="sldNum" sz="quarter" idx="5"/>
          </p:nvPr>
        </p:nvSpPr>
        <p:spPr>
          <a:noFill/>
        </p:spPr>
        <p:txBody>
          <a:bodyPr/>
          <a:lstStyle/>
          <a:p>
            <a:fld id="{FB5398D3-AA93-B649-A9BC-7CE3AE70CD62}" type="slidenum">
              <a:rPr lang="en-US"/>
              <a:pPr/>
              <a:t>58</a:t>
            </a:fld>
            <a:endParaRPr lang="en-US"/>
          </a:p>
        </p:txBody>
      </p:sp>
      <p:sp>
        <p:nvSpPr>
          <p:cNvPr id="25604" name="Rectangle 2"/>
          <p:cNvSpPr>
            <a:spLocks noGrp="1" noRot="1" noChangeAspect="1" noChangeArrowheads="1" noTextEdit="1"/>
          </p:cNvSpPr>
          <p:nvPr>
            <p:ph type="sldImg"/>
          </p:nvPr>
        </p:nvSpPr>
        <p:spPr>
          <a:ln/>
        </p:spPr>
      </p:sp>
      <p:sp>
        <p:nvSpPr>
          <p:cNvPr id="25605" name="Rectangle 3"/>
          <p:cNvSpPr>
            <a:spLocks noGrp="1" noChangeArrowheads="1"/>
          </p:cNvSpPr>
          <p:nvPr>
            <p:ph type="body" idx="1"/>
          </p:nvPr>
        </p:nvSpPr>
        <p:spPr>
          <a:noFill/>
          <a:ln/>
        </p:spPr>
        <p:txBody>
          <a:bodyPr/>
          <a:lstStyle/>
          <a:p>
            <a:pPr eaLnBrk="1" hangingPunct="1"/>
            <a:r>
              <a:rPr lang="en-US">
                <a:latin typeface="Arial" pitchFamily="-109" charset="0"/>
                <a:ea typeface="ＭＳ Ｐゴシック" pitchFamily="-109" charset="-128"/>
                <a:cs typeface="ＭＳ Ｐゴシック" pitchFamily="-109" charset="-128"/>
              </a:rPr>
              <a:t>This is the end. The slides beyond this point are for answering questions that may arise but not needed in the main talk. Some slides may also be unfinished and are not needed but kept just in case.</a:t>
            </a:r>
          </a:p>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noChangeArrowheads="1"/>
          </p:cNvSpPr>
          <p:nvPr>
            <p:ph type="dt" sz="quarter" idx="1"/>
          </p:nvPr>
        </p:nvSpPr>
        <p:spPr>
          <a:noFill/>
        </p:spPr>
        <p:txBody>
          <a:bodyPr/>
          <a:lstStyle/>
          <a:p>
            <a:fld id="{1D12553E-4C5A-6D4D-84C8-638A5AC578F6}" type="datetime1">
              <a:rPr lang="en-US"/>
              <a:pPr/>
              <a:t>4/17/14</a:t>
            </a:fld>
            <a:endParaRPr lang="en-US"/>
          </a:p>
        </p:txBody>
      </p:sp>
      <p:sp>
        <p:nvSpPr>
          <p:cNvPr id="71683" name="Rectangle 7"/>
          <p:cNvSpPr>
            <a:spLocks noGrp="1" noChangeArrowheads="1"/>
          </p:cNvSpPr>
          <p:nvPr>
            <p:ph type="sldNum" sz="quarter" idx="5"/>
          </p:nvPr>
        </p:nvSpPr>
        <p:spPr>
          <a:noFill/>
        </p:spPr>
        <p:txBody>
          <a:bodyPr/>
          <a:lstStyle/>
          <a:p>
            <a:fld id="{8E1D667E-7059-E640-85C9-8660E3A69AA1}" type="slidenum">
              <a:rPr lang="en-US"/>
              <a:pPr/>
              <a:t>59</a:t>
            </a:fld>
            <a:endParaRPr lang="en-US"/>
          </a:p>
        </p:txBody>
      </p:sp>
      <p:sp>
        <p:nvSpPr>
          <p:cNvPr id="71684"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71685"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dirty="0">
                <a:latin typeface="Arial" pitchFamily="-109" charset="0"/>
                <a:ea typeface="ＭＳ Ｐゴシック" pitchFamily="-109" charset="-128"/>
                <a:cs typeface="ＭＳ Ｐゴシック" pitchFamily="-109" charset="-128"/>
              </a:rPr>
              <a:t>Something that could go wrong. Natural, deliberate, accidental…</a:t>
            </a:r>
          </a:p>
          <a:p>
            <a:pPr eaLnBrk="1" hangingPunct="1"/>
            <a:r>
              <a:rPr lang="en-US" dirty="0">
                <a:latin typeface="Arial" pitchFamily="-109" charset="0"/>
                <a:ea typeface="ＭＳ Ｐゴシック" pitchFamily="-109" charset="-128"/>
                <a:cs typeface="ＭＳ Ｐゴシック" pitchFamily="-109" charset="-128"/>
              </a:rPr>
              <a:t>Inherently random, like Roulette - 1/37 or 1/38 chance of any </a:t>
            </a:r>
            <a:r>
              <a:rPr lang="en-US" u="sng" dirty="0">
                <a:latin typeface="Arial" pitchFamily="-109" charset="0"/>
                <a:ea typeface="ＭＳ Ｐゴシック" pitchFamily="-109" charset="-128"/>
                <a:cs typeface="ＭＳ Ｐゴシック" pitchFamily="-109" charset="-128"/>
              </a:rPr>
              <a:t>one</a:t>
            </a:r>
            <a:r>
              <a:rPr lang="en-US" dirty="0">
                <a:latin typeface="Arial" pitchFamily="-109" charset="0"/>
                <a:ea typeface="ＭＳ Ｐゴシック" pitchFamily="-109" charset="-128"/>
                <a:cs typeface="ＭＳ Ｐゴシック" pitchFamily="-109" charset="-128"/>
              </a:rPr>
              <a:t> number coming up. </a:t>
            </a:r>
          </a:p>
          <a:p>
            <a:pPr eaLnBrk="1" hangingPunct="1"/>
            <a:r>
              <a:rPr lang="en-US" dirty="0">
                <a:latin typeface="Arial" pitchFamily="-109" charset="0"/>
                <a:ea typeface="ＭＳ Ｐゴシック" pitchFamily="-109" charset="-128"/>
                <a:cs typeface="ＭＳ Ｐゴシック" pitchFamily="-109" charset="-128"/>
              </a:rPr>
              <a:t>Historical statistics, Number of auto accidents per passenger-mile.</a:t>
            </a:r>
          </a:p>
          <a:p>
            <a:pPr eaLnBrk="1" hangingPunct="1"/>
            <a:r>
              <a:rPr lang="en-US" dirty="0">
                <a:latin typeface="Arial" pitchFamily="-109" charset="0"/>
                <a:ea typeface="ＭＳ Ｐゴシック" pitchFamily="-109" charset="-128"/>
                <a:cs typeface="ＭＳ Ｐゴシック" pitchFamily="-109" charset="-128"/>
              </a:rPr>
              <a:t>Analysis, Nuclear accident, Power grid, Asteroid strike, Chance of failure of  various components.</a:t>
            </a:r>
          </a:p>
          <a:p>
            <a:pPr eaLnBrk="1" hangingPunct="1"/>
            <a:r>
              <a:rPr lang="en-US" dirty="0">
                <a:latin typeface="Arial" pitchFamily="-109" charset="0"/>
                <a:ea typeface="ＭＳ Ｐゴシック" pitchFamily="-109" charset="-128"/>
                <a:cs typeface="ＭＳ Ｐゴシック" pitchFamily="-109" charset="-128"/>
              </a:rPr>
              <a:t>Hardware failure, Software failure, Data corruption, Incorrect data, Disclosed data, Weird things, Hardware failure is pretty rare and can be checked. (Alpha particles?  / ECC), Computer falling on you., Accidental war, Traffic-stop suicide, </a:t>
            </a:r>
            <a:r>
              <a:rPr lang="en-US" dirty="0" err="1">
                <a:latin typeface="Arial" pitchFamily="-109" charset="0"/>
                <a:ea typeface="ＭＳ Ｐゴシック" pitchFamily="-109" charset="-128"/>
                <a:cs typeface="ＭＳ Ｐゴシック" pitchFamily="-109" charset="-128"/>
              </a:rPr>
              <a:t>Therac</a:t>
            </a:r>
            <a:endParaRPr lang="en-US" dirty="0">
              <a:latin typeface="Arial" pitchFamily="-109" charset="0"/>
              <a:ea typeface="ＭＳ Ｐゴシック" pitchFamily="-109" charset="-128"/>
              <a:cs typeface="ＭＳ Ｐゴシック" pitchFamily="-109" charset="-128"/>
            </a:endParaRPr>
          </a:p>
          <a:p>
            <a:pPr eaLnBrk="1" hangingPunct="1"/>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noChangeArrowheads="1"/>
          </p:cNvSpPr>
          <p:nvPr>
            <p:ph type="dt" sz="quarter" idx="1"/>
          </p:nvPr>
        </p:nvSpPr>
        <p:spPr>
          <a:noFill/>
        </p:spPr>
        <p:txBody>
          <a:bodyPr/>
          <a:lstStyle/>
          <a:p>
            <a:fld id="{A39E9B37-0CCC-C845-B7D6-35898355DC78}" type="datetime1">
              <a:rPr lang="en-US"/>
              <a:pPr/>
              <a:t>4/17/14</a:t>
            </a:fld>
            <a:endParaRPr lang="en-US"/>
          </a:p>
        </p:txBody>
      </p:sp>
      <p:sp>
        <p:nvSpPr>
          <p:cNvPr id="73731" name="Rectangle 7"/>
          <p:cNvSpPr>
            <a:spLocks noGrp="1" noChangeArrowheads="1"/>
          </p:cNvSpPr>
          <p:nvPr>
            <p:ph type="sldNum" sz="quarter" idx="5"/>
          </p:nvPr>
        </p:nvSpPr>
        <p:spPr>
          <a:noFill/>
        </p:spPr>
        <p:txBody>
          <a:bodyPr/>
          <a:lstStyle/>
          <a:p>
            <a:fld id="{37F928C5-61FD-584E-AE1C-9A5A2B199599}" type="slidenum">
              <a:rPr lang="en-US"/>
              <a:pPr/>
              <a:t>60</a:t>
            </a:fld>
            <a:endParaRPr lang="en-US"/>
          </a:p>
        </p:txBody>
      </p:sp>
      <p:sp>
        <p:nvSpPr>
          <p:cNvPr id="73732"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7373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Space Shuttle</a:t>
            </a:r>
          </a:p>
          <a:p>
            <a:pPr eaLnBrk="1" hangingPunct="1"/>
            <a:r>
              <a:rPr lang="en-US">
                <a:latin typeface="Arial" pitchFamily="-109" charset="0"/>
                <a:ea typeface="ＭＳ Ｐゴシック" pitchFamily="-109" charset="-128"/>
                <a:cs typeface="ＭＳ Ｐゴシック" pitchFamily="-109" charset="-128"/>
              </a:rPr>
              <a:t>Disease: exposure, vaccination, hand washing, quarantine.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dt" sz="quarter" idx="1"/>
          </p:nvPr>
        </p:nvSpPr>
        <p:spPr>
          <a:noFill/>
        </p:spPr>
        <p:txBody>
          <a:bodyPr/>
          <a:lstStyle/>
          <a:p>
            <a:fld id="{57A5C5BA-4248-0047-8DAB-219737ADE553}" type="datetime1">
              <a:rPr lang="en-US"/>
              <a:pPr/>
              <a:t>4/17/14</a:t>
            </a:fld>
            <a:endParaRPr lang="en-US"/>
          </a:p>
        </p:txBody>
      </p:sp>
      <p:sp>
        <p:nvSpPr>
          <p:cNvPr id="18435" name="Rectangle 7"/>
          <p:cNvSpPr>
            <a:spLocks noGrp="1" noChangeArrowheads="1"/>
          </p:cNvSpPr>
          <p:nvPr>
            <p:ph type="sldNum" sz="quarter" idx="5"/>
          </p:nvPr>
        </p:nvSpPr>
        <p:spPr>
          <a:noFill/>
        </p:spPr>
        <p:txBody>
          <a:bodyPr/>
          <a:lstStyle/>
          <a:p>
            <a:fld id="{600E68DC-E7EA-D54C-9D7B-C45B94D076DC}" type="slidenum">
              <a:rPr lang="en-US"/>
              <a:pPr/>
              <a:t>6</a:t>
            </a:fld>
            <a:endParaRPr lang="en-US"/>
          </a:p>
        </p:txBody>
      </p:sp>
      <p:sp>
        <p:nvSpPr>
          <p:cNvPr id="18436" name="Rectangle 2"/>
          <p:cNvSpPr>
            <a:spLocks noGrp="1" noRot="1" noChangeAspect="1" noChangeArrowheads="1"/>
          </p:cNvSpPr>
          <p:nvPr>
            <p:ph type="sldImg"/>
          </p:nvPr>
        </p:nvSpPr>
        <p:spPr>
          <a:solidFill>
            <a:srgbClr val="FFFFFF"/>
          </a:solidFill>
          <a:ln/>
        </p:spPr>
      </p:sp>
      <p:sp>
        <p:nvSpPr>
          <p:cNvPr id="1843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dt" sz="quarter" idx="1"/>
          </p:nvPr>
        </p:nvSpPr>
        <p:spPr>
          <a:noFill/>
        </p:spPr>
        <p:txBody>
          <a:bodyPr/>
          <a:lstStyle/>
          <a:p>
            <a:fld id="{7F12F1C9-6A86-524C-B71C-97FEC035681A}" type="datetime1">
              <a:rPr lang="en-US"/>
              <a:pPr/>
              <a:t>4/17/14</a:t>
            </a:fld>
            <a:endParaRPr lang="en-US"/>
          </a:p>
        </p:txBody>
      </p:sp>
      <p:sp>
        <p:nvSpPr>
          <p:cNvPr id="75779" name="Rectangle 7"/>
          <p:cNvSpPr>
            <a:spLocks noGrp="1" noChangeArrowheads="1"/>
          </p:cNvSpPr>
          <p:nvPr>
            <p:ph type="sldNum" sz="quarter" idx="5"/>
          </p:nvPr>
        </p:nvSpPr>
        <p:spPr>
          <a:noFill/>
        </p:spPr>
        <p:txBody>
          <a:bodyPr/>
          <a:lstStyle/>
          <a:p>
            <a:fld id="{0CAA81C8-7121-C744-B46B-1892827198C8}" type="slidenum">
              <a:rPr lang="en-US"/>
              <a:pPr/>
              <a:t>61</a:t>
            </a:fld>
            <a:endParaRPr lang="en-US"/>
          </a:p>
        </p:txBody>
      </p:sp>
      <p:sp>
        <p:nvSpPr>
          <p:cNvPr id="75780"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7578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Power line dangers. Electromagnetic fields? PCBs in transformers?</a:t>
            </a:r>
          </a:p>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dt" sz="quarter" idx="1"/>
          </p:nvPr>
        </p:nvSpPr>
        <p:spPr>
          <a:noFill/>
        </p:spPr>
        <p:txBody>
          <a:bodyPr/>
          <a:lstStyle/>
          <a:p>
            <a:fld id="{2F7907CA-F1D7-2E4C-880F-2AD4BD2DF835}" type="datetime1">
              <a:rPr lang="en-US"/>
              <a:pPr/>
              <a:t>4/17/14</a:t>
            </a:fld>
            <a:endParaRPr lang="en-US"/>
          </a:p>
        </p:txBody>
      </p:sp>
      <p:sp>
        <p:nvSpPr>
          <p:cNvPr id="77827" name="Rectangle 7"/>
          <p:cNvSpPr>
            <a:spLocks noGrp="1" noChangeArrowheads="1"/>
          </p:cNvSpPr>
          <p:nvPr>
            <p:ph type="sldNum" sz="quarter" idx="5"/>
          </p:nvPr>
        </p:nvSpPr>
        <p:spPr>
          <a:noFill/>
        </p:spPr>
        <p:txBody>
          <a:bodyPr/>
          <a:lstStyle/>
          <a:p>
            <a:fld id="{BCBCA10D-2879-3A40-B06D-E9CBE5811064}" type="slidenum">
              <a:rPr lang="en-US"/>
              <a:pPr/>
              <a:t>62</a:t>
            </a:fld>
            <a:endParaRPr lang="en-US"/>
          </a:p>
        </p:txBody>
      </p:sp>
      <p:sp>
        <p:nvSpPr>
          <p:cNvPr id="77828"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77829"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Like a social contract.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dt" sz="quarter" idx="1"/>
          </p:nvPr>
        </p:nvSpPr>
        <p:spPr>
          <a:noFill/>
        </p:spPr>
        <p:txBody>
          <a:bodyPr/>
          <a:lstStyle/>
          <a:p>
            <a:fld id="{B33EE1E0-A6E9-6E43-80C8-86CCCC118C7F}" type="datetime1">
              <a:rPr lang="en-US"/>
              <a:pPr/>
              <a:t>4/17/14</a:t>
            </a:fld>
            <a:endParaRPr lang="en-US"/>
          </a:p>
        </p:txBody>
      </p:sp>
      <p:sp>
        <p:nvSpPr>
          <p:cNvPr id="79875" name="Rectangle 7"/>
          <p:cNvSpPr>
            <a:spLocks noGrp="1" noChangeArrowheads="1"/>
          </p:cNvSpPr>
          <p:nvPr>
            <p:ph type="sldNum" sz="quarter" idx="5"/>
          </p:nvPr>
        </p:nvSpPr>
        <p:spPr>
          <a:noFill/>
        </p:spPr>
        <p:txBody>
          <a:bodyPr/>
          <a:lstStyle/>
          <a:p>
            <a:fld id="{8E8B229D-9965-DE41-A449-1C09725159FD}" type="slidenum">
              <a:rPr lang="en-US"/>
              <a:pPr/>
              <a:t>63</a:t>
            </a:fld>
            <a:endParaRPr lang="en-US"/>
          </a:p>
        </p:txBody>
      </p:sp>
      <p:sp>
        <p:nvSpPr>
          <p:cNvPr id="79876" name="Rectangle 2"/>
          <p:cNvSpPr>
            <a:spLocks noGrp="1" noRot="1" noChangeAspect="1" noChangeArrowheads="1" noTextEdit="1"/>
          </p:cNvSpPr>
          <p:nvPr>
            <p:ph type="sldImg"/>
          </p:nvPr>
        </p:nvSpPr>
        <p:spPr>
          <a:ln/>
        </p:spPr>
      </p:sp>
      <p:sp>
        <p:nvSpPr>
          <p:cNvPr id="79877"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dt" sz="quarter" idx="1"/>
          </p:nvPr>
        </p:nvSpPr>
        <p:spPr>
          <a:noFill/>
        </p:spPr>
        <p:txBody>
          <a:bodyPr/>
          <a:lstStyle/>
          <a:p>
            <a:fld id="{FFFD6A48-F1B1-9C42-9E79-A38F40B5BDB1}" type="datetime1">
              <a:rPr lang="en-US"/>
              <a:pPr/>
              <a:t>4/17/14</a:t>
            </a:fld>
            <a:endParaRPr lang="en-US"/>
          </a:p>
        </p:txBody>
      </p:sp>
      <p:sp>
        <p:nvSpPr>
          <p:cNvPr id="81923" name="Rectangle 7"/>
          <p:cNvSpPr>
            <a:spLocks noGrp="1" noChangeArrowheads="1"/>
          </p:cNvSpPr>
          <p:nvPr>
            <p:ph type="sldNum" sz="quarter" idx="5"/>
          </p:nvPr>
        </p:nvSpPr>
        <p:spPr>
          <a:noFill/>
        </p:spPr>
        <p:txBody>
          <a:bodyPr/>
          <a:lstStyle/>
          <a:p>
            <a:fld id="{E972AB57-40F5-7A4B-9E57-7AE0643C2DF2}" type="slidenum">
              <a:rPr lang="en-US"/>
              <a:pPr/>
              <a:t>64</a:t>
            </a:fld>
            <a:endParaRPr lang="en-US"/>
          </a:p>
        </p:txBody>
      </p:sp>
      <p:sp>
        <p:nvSpPr>
          <p:cNvPr id="81924"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81925"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dirty="0">
                <a:latin typeface="Arial" pitchFamily="-109" charset="0"/>
                <a:ea typeface="ＭＳ Ｐゴシック" pitchFamily="-109" charset="-128"/>
                <a:cs typeface="ＭＳ Ｐゴシック" pitchFamily="-109" charset="-128"/>
              </a:rPr>
              <a:t>What is the value of a human life?</a:t>
            </a:r>
          </a:p>
          <a:p>
            <a:pPr eaLnBrk="1" hangingPunct="1"/>
            <a:r>
              <a:rPr lang="en-US" dirty="0">
                <a:latin typeface="Arial" pitchFamily="-109" charset="0"/>
                <a:ea typeface="ＭＳ Ｐゴシック" pitchFamily="-109" charset="-128"/>
                <a:cs typeface="ＭＳ Ｐゴシック" pitchFamily="-109" charset="-128"/>
              </a:rPr>
              <a:t>What is the value of a species?</a:t>
            </a:r>
          </a:p>
          <a:p>
            <a:pPr eaLnBrk="1" hangingPunct="1"/>
            <a:r>
              <a:rPr lang="en-US" dirty="0">
                <a:latin typeface="Arial" pitchFamily="-109" charset="0"/>
                <a:ea typeface="ＭＳ Ｐゴシック" pitchFamily="-109" charset="-128"/>
                <a:cs typeface="ＭＳ Ｐゴシック" pitchFamily="-109" charset="-128"/>
              </a:rPr>
              <a:t>E.g. future generations, poor people.</a:t>
            </a:r>
          </a:p>
          <a:p>
            <a:pPr eaLnBrk="1" hangingPunct="1"/>
            <a:r>
              <a:rPr lang="en-US" dirty="0" err="1">
                <a:latin typeface="Arial" pitchFamily="-109" charset="0"/>
                <a:ea typeface="ＭＳ Ｐゴシック" pitchFamily="-109" charset="-128"/>
                <a:cs typeface="ＭＳ Ｐゴシック" pitchFamily="-109" charset="-128"/>
              </a:rPr>
              <a:t>Omelas</a:t>
            </a:r>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dt" sz="quarter" idx="1"/>
          </p:nvPr>
        </p:nvSpPr>
        <p:spPr>
          <a:noFill/>
        </p:spPr>
        <p:txBody>
          <a:bodyPr/>
          <a:lstStyle/>
          <a:p>
            <a:fld id="{3ED89EAD-01F9-694D-9091-C792C18E1006}" type="datetime1">
              <a:rPr lang="en-US"/>
              <a:pPr/>
              <a:t>4/17/14</a:t>
            </a:fld>
            <a:endParaRPr lang="en-US"/>
          </a:p>
        </p:txBody>
      </p:sp>
      <p:sp>
        <p:nvSpPr>
          <p:cNvPr id="83971" name="Rectangle 7"/>
          <p:cNvSpPr>
            <a:spLocks noGrp="1" noChangeArrowheads="1"/>
          </p:cNvSpPr>
          <p:nvPr>
            <p:ph type="sldNum" sz="quarter" idx="5"/>
          </p:nvPr>
        </p:nvSpPr>
        <p:spPr>
          <a:noFill/>
        </p:spPr>
        <p:txBody>
          <a:bodyPr/>
          <a:lstStyle/>
          <a:p>
            <a:fld id="{7A46E5F1-1509-5346-922D-8EB304197226}" type="slidenum">
              <a:rPr lang="en-US"/>
              <a:pPr/>
              <a:t>65</a:t>
            </a:fld>
            <a:endParaRPr lang="en-US"/>
          </a:p>
        </p:txBody>
      </p:sp>
      <p:sp>
        <p:nvSpPr>
          <p:cNvPr id="83972" name="Rectangle 2"/>
          <p:cNvSpPr>
            <a:spLocks noGrp="1" noRot="1" noChangeAspect="1" noChangeArrowheads="1" noTextEdit="1"/>
          </p:cNvSpPr>
          <p:nvPr>
            <p:ph type="sldImg"/>
          </p:nvPr>
        </p:nvSpPr>
        <p:spPr>
          <a:solidFill>
            <a:srgbClr val="FFFFFF"/>
          </a:solidFill>
          <a:ln/>
        </p:spPr>
      </p:sp>
      <p:sp>
        <p:nvSpPr>
          <p:cNvPr id="8397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Is it repairable?</a:t>
            </a:r>
          </a:p>
          <a:p>
            <a:pPr eaLnBrk="1" hangingPunct="1"/>
            <a:r>
              <a:rPr lang="en-US">
                <a:latin typeface="Arial" pitchFamily="-109" charset="0"/>
                <a:ea typeface="ＭＳ Ｐゴシック" pitchFamily="-109" charset="-128"/>
                <a:cs typeface="ＭＳ Ｐゴシック" pitchFamily="-109" charset="-128"/>
              </a:rPr>
              <a:t>What does it mean to repair? Running again? Data fixed? Caught up?</a:t>
            </a:r>
          </a:p>
          <a:p>
            <a:pPr eaLnBrk="1" hangingPunct="1"/>
            <a:r>
              <a:rPr lang="en-US">
                <a:latin typeface="Arial" pitchFamily="-109" charset="0"/>
                <a:ea typeface="ＭＳ Ｐゴシック" pitchFamily="-109" charset="-128"/>
                <a:cs typeface="ＭＳ Ｐゴシック" pitchFamily="-109" charset="-128"/>
              </a:rPr>
              <a:t>Restoring the GBC Web site.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type="dt" sz="quarter" idx="1"/>
          </p:nvPr>
        </p:nvSpPr>
        <p:spPr>
          <a:noFill/>
        </p:spPr>
        <p:txBody>
          <a:bodyPr/>
          <a:lstStyle/>
          <a:p>
            <a:fld id="{A450F9E6-A67A-A947-8C78-112D84B7987D}" type="datetime1">
              <a:rPr lang="en-US"/>
              <a:pPr/>
              <a:t>4/17/14</a:t>
            </a:fld>
            <a:endParaRPr lang="en-US"/>
          </a:p>
        </p:txBody>
      </p:sp>
      <p:sp>
        <p:nvSpPr>
          <p:cNvPr id="86019" name="Rectangle 7"/>
          <p:cNvSpPr>
            <a:spLocks noGrp="1" noChangeArrowheads="1"/>
          </p:cNvSpPr>
          <p:nvPr>
            <p:ph type="sldNum" sz="quarter" idx="5"/>
          </p:nvPr>
        </p:nvSpPr>
        <p:spPr>
          <a:noFill/>
        </p:spPr>
        <p:txBody>
          <a:bodyPr/>
          <a:lstStyle/>
          <a:p>
            <a:fld id="{52BC7A2F-B79E-CE4E-B816-08445569B6A2}" type="slidenum">
              <a:rPr lang="en-US"/>
              <a:pPr/>
              <a:t>66</a:t>
            </a:fld>
            <a:endParaRPr lang="en-US"/>
          </a:p>
        </p:txBody>
      </p:sp>
      <p:sp>
        <p:nvSpPr>
          <p:cNvPr id="86020"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8602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Battle of the X-Planes</a:t>
            </a:r>
          </a:p>
          <a:p>
            <a:pPr eaLnBrk="1" hangingPunct="1"/>
            <a:r>
              <a:rPr lang="en-US">
                <a:latin typeface="Arial" pitchFamily="-109" charset="0"/>
                <a:ea typeface="ＭＳ Ｐゴシック" pitchFamily="-109" charset="-128"/>
                <a:cs typeface="ＭＳ Ｐゴシック" pitchFamily="-109" charset="-128"/>
              </a:rPr>
              <a:t>Trusting the statistics. Are differences significant?</a:t>
            </a:r>
          </a:p>
          <a:p>
            <a:pPr eaLnBrk="1" hangingPunct="1"/>
            <a:r>
              <a:rPr lang="en-US">
                <a:latin typeface="Arial" pitchFamily="-109" charset="0"/>
                <a:ea typeface="ＭＳ Ｐゴシック" pitchFamily="-109" charset="-128"/>
                <a:cs typeface="ＭＳ Ｐゴシック" pitchFamily="-109" charset="-128"/>
              </a:rPr>
              <a:t>Colin Chapman’s Lotus 7 chassis.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type="dt" sz="quarter" idx="1"/>
          </p:nvPr>
        </p:nvSpPr>
        <p:spPr>
          <a:noFill/>
        </p:spPr>
        <p:txBody>
          <a:bodyPr/>
          <a:lstStyle/>
          <a:p>
            <a:fld id="{7154B835-9DD6-6146-A5B8-CED953C898F4}" type="datetime1">
              <a:rPr lang="en-US"/>
              <a:pPr/>
              <a:t>4/17/14</a:t>
            </a:fld>
            <a:endParaRPr lang="en-US"/>
          </a:p>
        </p:txBody>
      </p:sp>
      <p:sp>
        <p:nvSpPr>
          <p:cNvPr id="88067" name="Rectangle 7"/>
          <p:cNvSpPr>
            <a:spLocks noGrp="1" noChangeArrowheads="1"/>
          </p:cNvSpPr>
          <p:nvPr>
            <p:ph type="sldNum" sz="quarter" idx="5"/>
          </p:nvPr>
        </p:nvSpPr>
        <p:spPr>
          <a:noFill/>
        </p:spPr>
        <p:txBody>
          <a:bodyPr/>
          <a:lstStyle/>
          <a:p>
            <a:fld id="{AEEA5EE9-43CD-AD43-923B-16904FE41F6E}" type="slidenum">
              <a:rPr lang="en-US"/>
              <a:pPr/>
              <a:t>67</a:t>
            </a:fld>
            <a:endParaRPr lang="en-US"/>
          </a:p>
        </p:txBody>
      </p:sp>
      <p:sp>
        <p:nvSpPr>
          <p:cNvPr id="88068" name="Rectangle 2"/>
          <p:cNvSpPr>
            <a:spLocks noGrp="1" noRot="1" noChangeAspect="1" noChangeArrowheads="1" noTextEdit="1"/>
          </p:cNvSpPr>
          <p:nvPr>
            <p:ph type="sldImg"/>
          </p:nvPr>
        </p:nvSpPr>
        <p:spPr>
          <a:solidFill>
            <a:srgbClr val="FFFFFF"/>
          </a:solidFill>
          <a:ln/>
        </p:spPr>
      </p:sp>
      <p:sp>
        <p:nvSpPr>
          <p:cNvPr id="88069"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Trust in computer infallibility.</a:t>
            </a:r>
          </a:p>
          <a:p>
            <a:pPr eaLnBrk="1" hangingPunct="1"/>
            <a:r>
              <a:rPr lang="en-US">
                <a:latin typeface="Arial" pitchFamily="-109" charset="0"/>
                <a:ea typeface="ＭＳ Ｐゴシック" pitchFamily="-109" charset="-128"/>
                <a:cs typeface="ＭＳ Ｐゴシック" pitchFamily="-109" charset="-128"/>
              </a:rPr>
              <a:t>Statistics software.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dt" sz="quarter" idx="1"/>
          </p:nvPr>
        </p:nvSpPr>
        <p:spPr>
          <a:noFill/>
        </p:spPr>
        <p:txBody>
          <a:bodyPr/>
          <a:lstStyle/>
          <a:p>
            <a:fld id="{DCE8802B-B196-CC4C-A916-20FC9FBB3C04}" type="datetime1">
              <a:rPr lang="en-US"/>
              <a:pPr/>
              <a:t>4/17/14</a:t>
            </a:fld>
            <a:endParaRPr lang="en-US"/>
          </a:p>
        </p:txBody>
      </p:sp>
      <p:sp>
        <p:nvSpPr>
          <p:cNvPr id="90115" name="Rectangle 7"/>
          <p:cNvSpPr>
            <a:spLocks noGrp="1" noChangeArrowheads="1"/>
          </p:cNvSpPr>
          <p:nvPr>
            <p:ph type="sldNum" sz="quarter" idx="5"/>
          </p:nvPr>
        </p:nvSpPr>
        <p:spPr>
          <a:noFill/>
        </p:spPr>
        <p:txBody>
          <a:bodyPr/>
          <a:lstStyle/>
          <a:p>
            <a:fld id="{6FF38740-B25E-0B4E-8B15-E0B823087A82}" type="slidenum">
              <a:rPr lang="en-US"/>
              <a:pPr/>
              <a:t>68</a:t>
            </a:fld>
            <a:endParaRPr lang="en-US"/>
          </a:p>
        </p:txBody>
      </p:sp>
      <p:sp>
        <p:nvSpPr>
          <p:cNvPr id="90116" name="Rectangle 2"/>
          <p:cNvSpPr>
            <a:spLocks noGrp="1" noRot="1" noChangeAspect="1" noChangeArrowheads="1" noTextEdit="1"/>
          </p:cNvSpPr>
          <p:nvPr>
            <p:ph type="sldImg"/>
          </p:nvPr>
        </p:nvSpPr>
        <p:spPr>
          <a:ln/>
        </p:spPr>
      </p:sp>
      <p:sp>
        <p:nvSpPr>
          <p:cNvPr id="90117" name="Rectangle 3"/>
          <p:cNvSpPr>
            <a:spLocks noGrp="1" noChangeArrowheads="1"/>
          </p:cNvSpPr>
          <p:nvPr>
            <p:ph type="body" idx="1"/>
          </p:nvPr>
        </p:nvSpPr>
        <p:spPr>
          <a:noFill/>
          <a:ln/>
        </p:spPr>
        <p:txBody>
          <a:bodyPr/>
          <a:lstStyle/>
          <a:p>
            <a:pPr eaLnBrk="1" hangingPunct="1"/>
            <a:r>
              <a:rPr lang="en-US" dirty="0">
                <a:latin typeface="Arial" pitchFamily="-109" charset="0"/>
                <a:ea typeface="ＭＳ Ｐゴシック" pitchFamily="-109" charset="-128"/>
                <a:cs typeface="ＭＳ Ｐゴシック" pitchFamily="-109" charset="-128"/>
              </a:rPr>
              <a:t>Specs: Know what you are going to do. Often difficult. What does the customer want? What does the customer need?</a:t>
            </a:r>
          </a:p>
          <a:p>
            <a:pPr eaLnBrk="1" hangingPunct="1"/>
            <a:r>
              <a:rPr lang="en-US" dirty="0">
                <a:latin typeface="Arial" pitchFamily="-109" charset="0"/>
                <a:ea typeface="ＭＳ Ｐゴシック" pitchFamily="-109" charset="-128"/>
                <a:cs typeface="ＭＳ Ｐゴシック" pitchFamily="-109" charset="-128"/>
              </a:rPr>
              <a:t>Usability: Logical and intuitive, Consistent, Helpful, Complete, Accessible, Disability. Complete—not have to write things down.</a:t>
            </a:r>
          </a:p>
          <a:p>
            <a:pPr eaLnBrk="1" hangingPunct="1"/>
            <a:r>
              <a:rPr lang="en-US" dirty="0">
                <a:latin typeface="Arial" pitchFamily="-109" charset="0"/>
                <a:ea typeface="ＭＳ Ｐゴシック" pitchFamily="-109" charset="-128"/>
                <a:cs typeface="ＭＳ Ｐゴシック" pitchFamily="-109" charset="-128"/>
              </a:rPr>
              <a:t>Design: Logical, Modular, Consistent, Well-specified, </a:t>
            </a:r>
            <a:r>
              <a:rPr lang="en-US" dirty="0" smtClean="0">
                <a:latin typeface="Arial" pitchFamily="-109" charset="0"/>
                <a:ea typeface="ＭＳ Ｐゴシック" pitchFamily="-109" charset="-128"/>
                <a:cs typeface="ＭＳ Ｐゴシック" pitchFamily="-109" charset="-128"/>
              </a:rPr>
              <a:t>Flexible, </a:t>
            </a:r>
            <a:r>
              <a:rPr lang="en-US" dirty="0">
                <a:latin typeface="Arial" pitchFamily="-109" charset="0"/>
                <a:ea typeface="ＭＳ Ｐゴシック" pitchFamily="-109" charset="-128"/>
                <a:cs typeface="ＭＳ Ｐゴシック" pitchFamily="-109" charset="-128"/>
              </a:rPr>
              <a:t>Extensible, Adaptable, New features, new platforms.</a:t>
            </a:r>
          </a:p>
          <a:p>
            <a:pPr eaLnBrk="1" hangingPunct="1"/>
            <a:r>
              <a:rPr lang="en-US" dirty="0">
                <a:latin typeface="Arial" pitchFamily="-109" charset="0"/>
                <a:ea typeface="ＭＳ Ｐゴシック" pitchFamily="-109" charset="-128"/>
                <a:cs typeface="ＭＳ Ｐゴシック" pitchFamily="-109" charset="-128"/>
              </a:rPr>
              <a:t>Robustness: Tolerant of data errors, Tolerant of human errors, Tolerant of network errors, Enough detail / not too much. Stack trace vs. “?” “A script error has occurred. Do you want to debug?”</a:t>
            </a:r>
          </a:p>
          <a:p>
            <a:pPr eaLnBrk="1" hangingPunct="1"/>
            <a:r>
              <a:rPr lang="en-US" dirty="0">
                <a:latin typeface="Arial" pitchFamily="-109" charset="0"/>
                <a:ea typeface="ＭＳ Ｐゴシック" pitchFamily="-109" charset="-128"/>
                <a:cs typeface="ＭＳ Ｐゴシック" pitchFamily="-109" charset="-128"/>
              </a:rPr>
              <a:t>Implementation: Adequate hardware (E.g. memory, storage, speed), Adequate software (Languages, OS, libraries), Internal and external documentation</a:t>
            </a:r>
          </a:p>
          <a:p>
            <a:pPr eaLnBrk="1" hangingPunct="1"/>
            <a:r>
              <a:rPr lang="en-US" dirty="0">
                <a:latin typeface="Arial" pitchFamily="-109" charset="0"/>
                <a:ea typeface="ＭＳ Ｐゴシック" pitchFamily="-109" charset="-128"/>
                <a:cs typeface="ＭＳ Ｐゴシック" pitchFamily="-109" charset="-128"/>
              </a:rPr>
              <a:t>Testing: Should be at </a:t>
            </a:r>
            <a:r>
              <a:rPr lang="en-US" u="sng" dirty="0">
                <a:latin typeface="Arial" pitchFamily="-109" charset="0"/>
                <a:ea typeface="ＭＳ Ｐゴシック" pitchFamily="-109" charset="-128"/>
                <a:cs typeface="ＭＳ Ｐゴシック" pitchFamily="-109" charset="-128"/>
              </a:rPr>
              <a:t>all</a:t>
            </a:r>
            <a:r>
              <a:rPr lang="en-US" dirty="0">
                <a:latin typeface="Arial" pitchFamily="-109" charset="0"/>
                <a:ea typeface="ＭＳ Ｐゴシック" pitchFamily="-109" charset="-128"/>
                <a:cs typeface="ＭＳ Ｐゴシック" pitchFamily="-109" charset="-128"/>
              </a:rPr>
              <a:t> phases of the development cycle. Plan ahead for it. Consistent, repeatable, documented. Regression testing.</a:t>
            </a:r>
          </a:p>
          <a:p>
            <a:pPr eaLnBrk="1" hangingPunct="1"/>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Grp="1" noChangeArrowheads="1"/>
          </p:cNvSpPr>
          <p:nvPr>
            <p:ph type="dt" sz="quarter" idx="1"/>
          </p:nvPr>
        </p:nvSpPr>
        <p:spPr>
          <a:noFill/>
        </p:spPr>
        <p:txBody>
          <a:bodyPr/>
          <a:lstStyle/>
          <a:p>
            <a:fld id="{75CBA377-AB0F-3C44-9785-206068C6422C}" type="datetime1">
              <a:rPr lang="en-US"/>
              <a:pPr/>
              <a:t>4/17/14</a:t>
            </a:fld>
            <a:endParaRPr lang="en-US"/>
          </a:p>
        </p:txBody>
      </p:sp>
      <p:sp>
        <p:nvSpPr>
          <p:cNvPr id="92163" name="Rectangle 7"/>
          <p:cNvSpPr>
            <a:spLocks noGrp="1" noChangeArrowheads="1"/>
          </p:cNvSpPr>
          <p:nvPr>
            <p:ph type="sldNum" sz="quarter" idx="5"/>
          </p:nvPr>
        </p:nvSpPr>
        <p:spPr>
          <a:noFill/>
        </p:spPr>
        <p:txBody>
          <a:bodyPr/>
          <a:lstStyle/>
          <a:p>
            <a:fld id="{066F36ED-6B03-0C4A-BC6D-03D510E9CE72}" type="slidenum">
              <a:rPr lang="en-US"/>
              <a:pPr/>
              <a:t>69</a:t>
            </a:fld>
            <a:endParaRPr lang="en-US"/>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a:t>
            </a:r>
          </a:p>
          <a:p>
            <a:r>
              <a:rPr lang="en-US" dirty="0" smtClean="0"/>
              <a:t>- As you can see here is the daVinci</a:t>
            </a:r>
            <a:r>
              <a:rPr lang="en-US" baseline="0" dirty="0" smtClean="0"/>
              <a:t> robot, a telepresence surgical system. I will talk about it more in depth later and some of the reliability incidents it experienced.</a:t>
            </a:r>
          </a:p>
          <a:p>
            <a:r>
              <a:rPr lang="en-US" baseline="0" dirty="0" smtClean="0"/>
              <a:t>- I chose this topic because of my interest in medical devices and surgical robots.</a:t>
            </a:r>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7</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Developed in UK as the first robot used in Neurosurgery in 1985: the Programmable Universal Manipulation Arm (PUMA) 560, used to place a needle for a brain biopsy using guidance of CT scan. Was not sufficient for prostate surgery due to lack of ultrasound imaging capabilities.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PROBOT in 1988 was developed for the transurethral resection of prostate tissue. It was image guided and a simulation based system.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ROBODOC made medical history in 1992 after being able to assist in performing a Total Hip </a:t>
            </a:r>
            <a:r>
              <a:rPr lang="en-US" dirty="0" err="1" smtClean="0"/>
              <a:t>Arthroplasty</a:t>
            </a:r>
            <a:r>
              <a:rPr lang="en-US" dirty="0" smtClean="0"/>
              <a:t>. It has been used in over 24,000 surgical procedures worldwide since 1992.</a:t>
            </a:r>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8</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AESOP (Automated Endoscopic System for Optimal Positioning) produced by Computer Motion (now Intuitive Surgical) and approved by FDA in 1994. Main feature is voice-activated robotic arm that holds and endoscope.</a:t>
            </a:r>
            <a:r>
              <a:rPr lang="en-US" baseline="0" dirty="0" smtClean="0"/>
              <a:t> </a:t>
            </a:r>
            <a:r>
              <a:rPr lang="en-US" dirty="0" smtClean="0"/>
              <a:t>Very successful used in over 70,000 procedures, so successful that it was incorporated into the ZEUS system.</a:t>
            </a:r>
          </a:p>
        </p:txBody>
      </p:sp>
      <p:sp>
        <p:nvSpPr>
          <p:cNvPr id="4" name="Date Placeholder 3"/>
          <p:cNvSpPr>
            <a:spLocks noGrp="1"/>
          </p:cNvSpPr>
          <p:nvPr>
            <p:ph type="dt" idx="10"/>
          </p:nvPr>
        </p:nvSpPr>
        <p:spPr/>
        <p:txBody>
          <a:bodyPr/>
          <a:lstStyle/>
          <a:p>
            <a:fld id="{5B1D91B5-0560-D74B-B065-4EF9F19733B0}" type="datetime1">
              <a:rPr lang="en-US" smtClean="0"/>
              <a:pPr/>
              <a:t>4/18/14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9</a:t>
            </a:fld>
            <a:endParaRPr lang="en-US"/>
          </a:p>
        </p:txBody>
      </p:sp>
    </p:spTree>
    <p:extLst>
      <p:ext uri="{BB962C8B-B14F-4D97-AF65-F5344CB8AC3E}">
        <p14:creationId xmlns:p14="http://schemas.microsoft.com/office/powerpoint/2010/main" val="4193645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3"/>
          <p:cNvGrpSpPr>
            <a:grpSpLocks/>
          </p:cNvGrpSpPr>
          <p:nvPr/>
        </p:nvGrpSpPr>
        <p:grpSpPr bwMode="auto">
          <a:xfrm>
            <a:off x="0" y="0"/>
            <a:ext cx="9144000" cy="6858000"/>
            <a:chOff x="0" y="0"/>
            <a:chExt cx="5760" cy="4320"/>
          </a:xfrm>
        </p:grpSpPr>
        <p:sp>
          <p:nvSpPr>
            <p:cNvPr id="5" name="Rectangle 2"/>
            <p:cNvSpPr>
              <a:spLocks noChangeArrowheads="1"/>
            </p:cNvSpPr>
            <p:nvPr userDrawn="1"/>
          </p:nvSpPr>
          <p:spPr bwMode="hidden">
            <a:xfrm>
              <a:off x="0" y="0"/>
              <a:ext cx="2208" cy="4320"/>
            </a:xfrm>
            <a:prstGeom prst="rect">
              <a:avLst/>
            </a:prstGeom>
            <a:gradFill rotWithShape="0">
              <a:gsLst>
                <a:gs pos="0">
                  <a:schemeClr val="accent2">
                    <a:lumMod val="60000"/>
                    <a:lumOff val="40000"/>
                  </a:schemeClr>
                </a:gs>
                <a:gs pos="100000">
                  <a:schemeClr val="bg1"/>
                </a:gs>
              </a:gsLst>
              <a:lin ang="0" scaled="1"/>
            </a:gradFill>
            <a:ln w="9525">
              <a:noFill/>
              <a:miter lim="800000"/>
              <a:headEnd/>
              <a:tailEnd/>
            </a:ln>
            <a:effectLst/>
          </p:spPr>
          <p:txBody>
            <a:bodyPr wrap="none" anchor="ctr">
              <a:prstTxWarp prst="textNoShape">
                <a:avLst/>
              </a:prstTxWarp>
            </a:bodyPr>
            <a:lstStyle/>
            <a:p>
              <a:endParaRPr lang="en-US">
                <a:solidFill>
                  <a:schemeClr val="tx1"/>
                </a:solidFill>
              </a:endParaRPr>
            </a:p>
          </p:txBody>
        </p:sp>
        <p:sp>
          <p:nvSpPr>
            <p:cNvPr id="6" name="Rectangle 6"/>
            <p:cNvSpPr>
              <a:spLocks noChangeArrowheads="1"/>
            </p:cNvSpPr>
            <p:nvPr userDrawn="1"/>
          </p:nvSpPr>
          <p:spPr bwMode="hidden">
            <a:xfrm>
              <a:off x="1081" y="1065"/>
              <a:ext cx="4679" cy="1596"/>
            </a:xfrm>
            <a:prstGeom prst="rect">
              <a:avLst/>
            </a:prstGeom>
            <a:solidFill>
              <a:schemeClr val="accent1"/>
            </a:solidFill>
            <a:ln w="9525">
              <a:noFill/>
              <a:miter lim="800000"/>
              <a:headEnd/>
              <a:tailEnd/>
            </a:ln>
          </p:spPr>
          <p:txBody>
            <a:bodyPr>
              <a:prstTxWarp prst="textNoShape">
                <a:avLst/>
              </a:prstTxWarp>
            </a:bodyPr>
            <a:lstStyle/>
            <a:p>
              <a:pPr algn="l"/>
              <a:endParaRPr lang="en-US">
                <a:solidFill>
                  <a:schemeClr val="tx1"/>
                </a:solidFill>
              </a:endParaRPr>
            </a:p>
          </p:txBody>
        </p:sp>
        <p:grpSp>
          <p:nvGrpSpPr>
            <p:cNvPr id="7" name="Group 22"/>
            <p:cNvGrpSpPr>
              <a:grpSpLocks/>
            </p:cNvGrpSpPr>
            <p:nvPr userDrawn="1"/>
          </p:nvGrpSpPr>
          <p:grpSpPr bwMode="auto">
            <a:xfrm>
              <a:off x="0" y="672"/>
              <a:ext cx="1806" cy="1989"/>
              <a:chOff x="0" y="672"/>
              <a:chExt cx="1806" cy="1989"/>
            </a:xfrm>
          </p:grpSpPr>
          <p:sp>
            <p:nvSpPr>
              <p:cNvPr id="8" name="Rectangle 7"/>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prstTxWarp prst="textNoShape">
                  <a:avLst/>
                </a:prstTxWarp>
              </a:bodyPr>
              <a:lstStyle/>
              <a:p>
                <a:pPr algn="l"/>
                <a:endParaRPr lang="en-US">
                  <a:solidFill>
                    <a:schemeClr val="tx1"/>
                  </a:solidFill>
                </a:endParaRPr>
              </a:p>
            </p:txBody>
          </p:sp>
          <p:sp>
            <p:nvSpPr>
              <p:cNvPr id="9" name="Rectangle 8"/>
              <p:cNvSpPr>
                <a:spLocks noChangeArrowheads="1"/>
              </p:cNvSpPr>
              <p:nvPr userDrawn="1"/>
            </p:nvSpPr>
            <p:spPr bwMode="auto">
              <a:xfrm>
                <a:off x="1081" y="1065"/>
                <a:ext cx="362" cy="405"/>
              </a:xfrm>
              <a:prstGeom prst="rect">
                <a:avLst/>
              </a:prstGeom>
              <a:solidFill>
                <a:schemeClr val="accent2">
                  <a:lumMod val="60000"/>
                  <a:lumOff val="40000"/>
                </a:schemeClr>
              </a:solidFill>
              <a:ln w="9525">
                <a:noFill/>
                <a:miter lim="800000"/>
                <a:headEnd/>
                <a:tailEnd/>
              </a:ln>
            </p:spPr>
            <p:txBody>
              <a:bodyPr>
                <a:prstTxWarp prst="textNoShape">
                  <a:avLst/>
                </a:prstTxWarp>
              </a:bodyPr>
              <a:lstStyle/>
              <a:p>
                <a:pPr algn="l"/>
                <a:endParaRPr lang="en-US">
                  <a:solidFill>
                    <a:schemeClr val="tx1"/>
                  </a:solidFill>
                </a:endParaRPr>
              </a:p>
            </p:txBody>
          </p:sp>
          <p:sp>
            <p:nvSpPr>
              <p:cNvPr id="10" name="Rectangle 9"/>
              <p:cNvSpPr>
                <a:spLocks noChangeArrowheads="1"/>
              </p:cNvSpPr>
              <p:nvPr userDrawn="1"/>
            </p:nvSpPr>
            <p:spPr bwMode="auto">
              <a:xfrm>
                <a:off x="1437" y="672"/>
                <a:ext cx="369" cy="400"/>
              </a:xfrm>
              <a:prstGeom prst="rect">
                <a:avLst/>
              </a:prstGeom>
              <a:solidFill>
                <a:schemeClr val="accent2">
                  <a:lumMod val="60000"/>
                  <a:lumOff val="40000"/>
                </a:schemeClr>
              </a:solidFill>
              <a:ln w="9525">
                <a:noFill/>
                <a:miter lim="800000"/>
                <a:headEnd/>
                <a:tailEnd/>
              </a:ln>
            </p:spPr>
            <p:txBody>
              <a:bodyPr>
                <a:prstTxWarp prst="textNoShape">
                  <a:avLst/>
                </a:prstTxWarp>
              </a:bodyPr>
              <a:lstStyle/>
              <a:p>
                <a:pPr algn="l"/>
                <a:endParaRPr lang="en-US">
                  <a:solidFill>
                    <a:schemeClr val="tx1"/>
                  </a:solidFill>
                </a:endParaRPr>
              </a:p>
            </p:txBody>
          </p:sp>
          <p:sp>
            <p:nvSpPr>
              <p:cNvPr id="11" name="Rectangle 10"/>
              <p:cNvSpPr>
                <a:spLocks noChangeArrowheads="1"/>
              </p:cNvSpPr>
              <p:nvPr userDrawn="1"/>
            </p:nvSpPr>
            <p:spPr bwMode="auto">
              <a:xfrm>
                <a:off x="719" y="2257"/>
                <a:ext cx="368" cy="404"/>
              </a:xfrm>
              <a:prstGeom prst="rect">
                <a:avLst/>
              </a:prstGeom>
              <a:solidFill>
                <a:schemeClr val="accent1"/>
              </a:solidFill>
              <a:ln w="9525">
                <a:noFill/>
                <a:miter lim="800000"/>
                <a:headEnd/>
                <a:tailEnd/>
              </a:ln>
            </p:spPr>
            <p:txBody>
              <a:bodyPr>
                <a:prstTxWarp prst="textNoShape">
                  <a:avLst/>
                </a:prstTxWarp>
              </a:bodyPr>
              <a:lstStyle/>
              <a:p>
                <a:pPr algn="l"/>
                <a:endParaRPr lang="en-US">
                  <a:solidFill>
                    <a:schemeClr val="tx1"/>
                  </a:solidFill>
                </a:endParaRPr>
              </a:p>
            </p:txBody>
          </p:sp>
          <p:sp>
            <p:nvSpPr>
              <p:cNvPr id="12" name="Rectangle 11"/>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prstTxWarp prst="textNoShape">
                  <a:avLst/>
                </a:prstTxWarp>
              </a:bodyPr>
              <a:lstStyle/>
              <a:p>
                <a:pPr algn="l"/>
                <a:endParaRPr lang="en-US">
                  <a:solidFill>
                    <a:schemeClr val="tx1"/>
                  </a:solidFill>
                </a:endParaRPr>
              </a:p>
            </p:txBody>
          </p:sp>
          <p:sp>
            <p:nvSpPr>
              <p:cNvPr id="13" name="Rectangle 12"/>
              <p:cNvSpPr>
                <a:spLocks noChangeArrowheads="1"/>
              </p:cNvSpPr>
              <p:nvPr userDrawn="1"/>
            </p:nvSpPr>
            <p:spPr bwMode="auto">
              <a:xfrm>
                <a:off x="719" y="1464"/>
                <a:ext cx="368" cy="399"/>
              </a:xfrm>
              <a:prstGeom prst="rect">
                <a:avLst/>
              </a:prstGeom>
              <a:solidFill>
                <a:schemeClr val="accent2">
                  <a:lumMod val="60000"/>
                  <a:lumOff val="40000"/>
                </a:schemeClr>
              </a:solidFill>
              <a:ln w="9525">
                <a:noFill/>
                <a:miter lim="800000"/>
                <a:headEnd/>
                <a:tailEnd/>
              </a:ln>
            </p:spPr>
            <p:txBody>
              <a:bodyPr>
                <a:prstTxWarp prst="textNoShape">
                  <a:avLst/>
                </a:prstTxWarp>
              </a:bodyPr>
              <a:lstStyle/>
              <a:p>
                <a:pPr algn="l"/>
                <a:endParaRPr lang="en-US">
                  <a:solidFill>
                    <a:schemeClr val="tx1"/>
                  </a:solidFill>
                </a:endParaRPr>
              </a:p>
            </p:txBody>
          </p:sp>
          <p:sp>
            <p:nvSpPr>
              <p:cNvPr id="14" name="Rectangle 13"/>
              <p:cNvSpPr>
                <a:spLocks noChangeArrowheads="1"/>
              </p:cNvSpPr>
              <p:nvPr userDrawn="1"/>
            </p:nvSpPr>
            <p:spPr bwMode="auto">
              <a:xfrm>
                <a:off x="0" y="1464"/>
                <a:ext cx="367" cy="399"/>
              </a:xfrm>
              <a:prstGeom prst="rect">
                <a:avLst/>
              </a:prstGeom>
              <a:solidFill>
                <a:schemeClr val="accent1"/>
              </a:solidFill>
              <a:ln w="9525">
                <a:noFill/>
                <a:miter lim="800000"/>
                <a:headEnd/>
                <a:tailEnd/>
              </a:ln>
            </p:spPr>
            <p:txBody>
              <a:bodyPr>
                <a:prstTxWarp prst="textNoShape">
                  <a:avLst/>
                </a:prstTxWarp>
              </a:bodyPr>
              <a:lstStyle/>
              <a:p>
                <a:pPr algn="l"/>
                <a:endParaRPr lang="en-US">
                  <a:solidFill>
                    <a:schemeClr val="tx1"/>
                  </a:solidFill>
                </a:endParaRPr>
              </a:p>
            </p:txBody>
          </p:sp>
          <p:sp>
            <p:nvSpPr>
              <p:cNvPr id="15" name="Rectangle 14"/>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prstTxWarp prst="textNoShape">
                  <a:avLst/>
                </a:prstTxWarp>
              </a:bodyPr>
              <a:lstStyle/>
              <a:p>
                <a:pPr algn="l"/>
                <a:endParaRPr lang="en-US">
                  <a:solidFill>
                    <a:schemeClr val="tx1"/>
                  </a:solidFill>
                </a:endParaRPr>
              </a:p>
            </p:txBody>
          </p:sp>
          <p:sp>
            <p:nvSpPr>
              <p:cNvPr id="16" name="Rectangle 15"/>
              <p:cNvSpPr>
                <a:spLocks noChangeArrowheads="1"/>
              </p:cNvSpPr>
              <p:nvPr userDrawn="1"/>
            </p:nvSpPr>
            <p:spPr bwMode="auto">
              <a:xfrm>
                <a:off x="361" y="1857"/>
                <a:ext cx="363" cy="406"/>
              </a:xfrm>
              <a:prstGeom prst="rect">
                <a:avLst/>
              </a:prstGeom>
              <a:solidFill>
                <a:schemeClr val="accent2">
                  <a:lumMod val="60000"/>
                  <a:lumOff val="40000"/>
                </a:schemeClr>
              </a:solidFill>
              <a:ln w="9525">
                <a:noFill/>
                <a:miter lim="800000"/>
                <a:headEnd/>
                <a:tailEnd/>
              </a:ln>
            </p:spPr>
            <p:txBody>
              <a:bodyPr>
                <a:prstTxWarp prst="textNoShape">
                  <a:avLst/>
                </a:prstTxWarp>
              </a:bodyPr>
              <a:lstStyle/>
              <a:p>
                <a:pPr algn="l"/>
                <a:endParaRPr lang="en-US">
                  <a:solidFill>
                    <a:schemeClr val="tx1"/>
                  </a:solidFill>
                </a:endParaRPr>
              </a:p>
            </p:txBody>
          </p:sp>
          <p:sp>
            <p:nvSpPr>
              <p:cNvPr id="17" name="Rectangle 16"/>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prstTxWarp prst="textNoShape">
                  <a:avLst/>
                </a:prstTxWarp>
              </a:bodyPr>
              <a:lstStyle/>
              <a:p>
                <a:pPr algn="l"/>
                <a:endParaRPr lang="en-US">
                  <a:solidFill>
                    <a:schemeClr val="tx1"/>
                  </a:solidFill>
                </a:endParaRPr>
              </a:p>
            </p:txBody>
          </p:sp>
        </p:grpSp>
      </p:grpSp>
      <p:pic>
        <p:nvPicPr>
          <p:cNvPr id="18" name="Picture 25"/>
          <p:cNvPicPr>
            <a:picLocks noChangeAspect="1" noChangeArrowheads="1"/>
          </p:cNvPicPr>
          <p:nvPr/>
        </p:nvPicPr>
        <p:blipFill>
          <a:blip r:embed="rId2"/>
          <a:srcRect/>
          <a:stretch>
            <a:fillRect/>
          </a:stretch>
        </p:blipFill>
        <p:spPr bwMode="auto">
          <a:xfrm>
            <a:off x="7977188" y="23813"/>
            <a:ext cx="1166812" cy="433387"/>
          </a:xfrm>
          <a:prstGeom prst="rect">
            <a:avLst/>
          </a:prstGeom>
          <a:noFill/>
          <a:ln w="9525">
            <a:noFill/>
            <a:miter lim="800000"/>
            <a:headEnd/>
            <a:tailEnd/>
          </a:ln>
        </p:spPr>
      </p:pic>
      <p:sp>
        <p:nvSpPr>
          <p:cNvPr id="19" name="Text Box 26"/>
          <p:cNvSpPr txBox="1">
            <a:spLocks noChangeArrowheads="1"/>
          </p:cNvSpPr>
          <p:nvPr/>
        </p:nvSpPr>
        <p:spPr bwMode="auto">
          <a:xfrm>
            <a:off x="1576388" y="23813"/>
            <a:ext cx="6015037" cy="473075"/>
          </a:xfrm>
          <a:prstGeom prst="rect">
            <a:avLst/>
          </a:prstGeom>
          <a:noFill/>
          <a:ln w="9525">
            <a:noFill/>
            <a:miter lim="800000"/>
            <a:headEnd/>
            <a:tailEnd/>
          </a:ln>
          <a:effectLst/>
        </p:spPr>
        <p:txBody>
          <a:bodyPr wrap="none" anchor="ctr">
            <a:prstTxWarp prst="textNoShape">
              <a:avLst/>
            </a:prstTxWarp>
            <a:spAutoFit/>
          </a:bodyPr>
          <a:lstStyle/>
          <a:p>
            <a:r>
              <a:rPr lang="en-US" sz="2500" b="1">
                <a:solidFill>
                  <a:srgbClr val="990033"/>
                </a:solidFill>
              </a:rPr>
              <a:t>CS 3043 Social Implications Of Computing</a:t>
            </a:r>
          </a:p>
        </p:txBody>
      </p:sp>
      <p:sp>
        <p:nvSpPr>
          <p:cNvPr id="39953" name="Rectangle 17"/>
          <p:cNvSpPr>
            <a:spLocks noGrp="1" noChangeArrowheads="1"/>
          </p:cNvSpPr>
          <p:nvPr>
            <p:ph type="ctrTitle"/>
          </p:nvPr>
        </p:nvSpPr>
        <p:spPr>
          <a:xfrm>
            <a:off x="2971800" y="1828800"/>
            <a:ext cx="6019800" cy="2209800"/>
          </a:xfrm>
        </p:spPr>
        <p:txBody>
          <a:bodyPr/>
          <a:lstStyle>
            <a:lvl1pPr>
              <a:defRPr sz="4200">
                <a:solidFill>
                  <a:schemeClr val="tx2"/>
                </a:solidFill>
              </a:defRPr>
            </a:lvl1pPr>
          </a:lstStyle>
          <a:p>
            <a:r>
              <a:rPr lang="en-US" smtClean="0"/>
              <a:t>Click to edit Master title style</a:t>
            </a:r>
            <a:endParaRPr lang="en-US"/>
          </a:p>
        </p:txBody>
      </p:sp>
      <p:sp>
        <p:nvSpPr>
          <p:cNvPr id="39954" name="Rectangle 18"/>
          <p:cNvSpPr>
            <a:spLocks noGrp="1" noChangeArrowheads="1"/>
          </p:cNvSpPr>
          <p:nvPr>
            <p:ph type="subTitle" idx="1"/>
          </p:nvPr>
        </p:nvSpPr>
        <p:spPr>
          <a:xfrm>
            <a:off x="2971800" y="4267200"/>
            <a:ext cx="6019800" cy="1752600"/>
          </a:xfrm>
        </p:spPr>
        <p:txBody>
          <a:bodyPr/>
          <a:lstStyle>
            <a:lvl1pPr marL="0" indent="0">
              <a:buFont typeface="Wingdings" pitchFamily="76" charset="2"/>
              <a:buNone/>
              <a:defRPr sz="3200"/>
            </a:lvl1pPr>
          </a:lstStyle>
          <a:p>
            <a:r>
              <a:rPr lang="en-US" smtClean="0"/>
              <a:t>Click to edit Master subtitle style</a:t>
            </a:r>
            <a:endParaRPr lang="en-US"/>
          </a:p>
        </p:txBody>
      </p:sp>
      <p:sp>
        <p:nvSpPr>
          <p:cNvPr id="20" name="Rectangle 3"/>
          <p:cNvSpPr>
            <a:spLocks noGrp="1" noChangeArrowheads="1"/>
          </p:cNvSpPr>
          <p:nvPr>
            <p:ph type="dt" sz="half" idx="10"/>
          </p:nvPr>
        </p:nvSpPr>
        <p:spPr>
          <a:xfrm>
            <a:off x="457200" y="6248400"/>
            <a:ext cx="2133600" cy="457200"/>
          </a:xfrm>
        </p:spPr>
        <p:txBody>
          <a:bodyPr/>
          <a:lstStyle>
            <a:lvl1pPr>
              <a:defRPr/>
            </a:lvl1pPr>
          </a:lstStyle>
          <a:p>
            <a:pPr>
              <a:defRPr/>
            </a:pPr>
            <a:fld id="{DB0790C6-6A67-B348-9442-CB60D4EC87BA}" type="datetime1">
              <a:rPr lang="en-US" smtClean="0"/>
              <a:t>4/17/14</a:t>
            </a:fld>
            <a:endParaRPr lang="en-US"/>
          </a:p>
        </p:txBody>
      </p:sp>
      <p:sp>
        <p:nvSpPr>
          <p:cNvPr id="21" name="Rectangle 4"/>
          <p:cNvSpPr>
            <a:spLocks noGrp="1" noChangeArrowheads="1"/>
          </p:cNvSpPr>
          <p:nvPr>
            <p:ph type="ftr" sz="quarter" idx="11"/>
          </p:nvPr>
        </p:nvSpPr>
        <p:spPr/>
        <p:txBody>
          <a:bodyPr/>
          <a:lstStyle>
            <a:lvl1pPr>
              <a:defRPr/>
            </a:lvl1pPr>
          </a:lstStyle>
          <a:p>
            <a:pPr>
              <a:defRPr/>
            </a:pPr>
            <a:r>
              <a:rPr lang="en-US" smtClean="0"/>
              <a:t>© 2014 Keith A. Pray</a:t>
            </a:r>
            <a:endParaRPr lang="en-US"/>
          </a:p>
        </p:txBody>
      </p:sp>
      <p:sp>
        <p:nvSpPr>
          <p:cNvPr id="22" name="Rectangle 5"/>
          <p:cNvSpPr>
            <a:spLocks noGrp="1" noChangeArrowheads="1"/>
          </p:cNvSpPr>
          <p:nvPr>
            <p:ph type="sldNum" sz="quarter" idx="12"/>
          </p:nvPr>
        </p:nvSpPr>
        <p:spPr/>
        <p:txBody>
          <a:bodyPr/>
          <a:lstStyle>
            <a:lvl1pPr>
              <a:defRPr/>
            </a:lvl1pPr>
          </a:lstStyle>
          <a:p>
            <a:pPr>
              <a:defRPr/>
            </a:pPr>
            <a:fld id="{871CE1E6-6587-8F48-BF22-91483513B1C2}" type="slidenum">
              <a:rPr lang="en-US" smtClean="0"/>
              <a:pPr>
                <a:defRPr/>
              </a:pPr>
              <a:t>‹#›</a:t>
            </a:fld>
            <a:endParaRPr lang="en-US"/>
          </a:p>
        </p:txBody>
      </p:sp>
      <p:pic>
        <p:nvPicPr>
          <p:cNvPr id="23" name="Picture 25"/>
          <p:cNvPicPr>
            <a:picLocks noChangeAspect="1" noChangeArrowheads="1"/>
          </p:cNvPicPr>
          <p:nvPr userDrawn="1"/>
        </p:nvPicPr>
        <p:blipFill>
          <a:blip r:embed="rId2"/>
          <a:srcRect/>
          <a:stretch>
            <a:fillRect/>
          </a:stretch>
        </p:blipFill>
        <p:spPr bwMode="auto">
          <a:xfrm>
            <a:off x="7977188" y="23813"/>
            <a:ext cx="1166812" cy="433387"/>
          </a:xfrm>
          <a:prstGeom prst="rect">
            <a:avLst/>
          </a:prstGeom>
          <a:noFill/>
          <a:ln w="9525">
            <a:noFill/>
            <a:miter lim="800000"/>
            <a:headEnd/>
            <a:tailEnd/>
          </a:ln>
        </p:spPr>
      </p:pic>
      <p:sp>
        <p:nvSpPr>
          <p:cNvPr id="24" name="Text Box 26"/>
          <p:cNvSpPr txBox="1">
            <a:spLocks noChangeArrowheads="1"/>
          </p:cNvSpPr>
          <p:nvPr userDrawn="1"/>
        </p:nvSpPr>
        <p:spPr bwMode="auto">
          <a:xfrm>
            <a:off x="1576388" y="23813"/>
            <a:ext cx="6015037" cy="473075"/>
          </a:xfrm>
          <a:prstGeom prst="rect">
            <a:avLst/>
          </a:prstGeom>
          <a:noFill/>
          <a:ln w="9525">
            <a:noFill/>
            <a:miter lim="800000"/>
            <a:headEnd/>
            <a:tailEnd/>
          </a:ln>
          <a:effectLst/>
        </p:spPr>
        <p:txBody>
          <a:bodyPr wrap="none" anchor="ctr">
            <a:prstTxWarp prst="textNoShape">
              <a:avLst/>
            </a:prstTxWarp>
            <a:spAutoFit/>
          </a:bodyPr>
          <a:lstStyle/>
          <a:p>
            <a:pPr>
              <a:defRPr/>
            </a:pPr>
            <a:r>
              <a:rPr lang="en-US" sz="2500" b="1">
                <a:solidFill>
                  <a:srgbClr val="990033"/>
                </a:solidFill>
              </a:rPr>
              <a:t>CS 3043 Social Implications Of Computing</a:t>
            </a:r>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r>
              <a:rPr lang="en-US" smtClean="0"/>
              <a:t>© 2014 Keith A. Pray</a:t>
            </a: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C5D8520D-F98A-9740-9A8C-F592006E49D7}" type="slidenum">
              <a:rPr lang="en-US" smtClean="0"/>
              <a:pPr>
                <a:defRPr/>
              </a:pPr>
              <a:t>‹#›</a:t>
            </a:fld>
            <a:endParaRPr lang="en-US"/>
          </a:p>
        </p:txBody>
      </p:sp>
      <p:sp>
        <p:nvSpPr>
          <p:cNvPr id="6" name="Rectangle 17"/>
          <p:cNvSpPr>
            <a:spLocks noGrp="1" noChangeArrowheads="1"/>
          </p:cNvSpPr>
          <p:nvPr>
            <p:ph type="dt" sz="half" idx="12"/>
          </p:nvPr>
        </p:nvSpPr>
        <p:spPr>
          <a:ln/>
        </p:spPr>
        <p:txBody>
          <a:bodyPr/>
          <a:lstStyle>
            <a:lvl1pPr>
              <a:defRPr/>
            </a:lvl1pPr>
          </a:lstStyle>
          <a:p>
            <a:pPr>
              <a:defRPr/>
            </a:pPr>
            <a:fld id="{BB7ACA90-058B-E744-85FA-4129C9CB4BF8}" type="datetime1">
              <a:rPr lang="en-US" smtClean="0"/>
              <a:t>4/17/14</a:t>
            </a:fld>
            <a:endParaRPr lang="en-US"/>
          </a:p>
        </p:txBody>
      </p:sp>
    </p:spTree>
  </p:cSld>
  <p:clrMapOvr>
    <a:masterClrMapping/>
  </p:clrMapOvr>
  <p:transition xmlns:p14="http://schemas.microsoft.com/office/powerpoint/2010/mai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0"/>
            <a:ext cx="205740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0"/>
            <a:ext cx="601980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r>
              <a:rPr lang="en-US" smtClean="0"/>
              <a:t>© 2014 Keith A. Pray</a:t>
            </a: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E5BE8CB-9714-1345-A1D2-016BF102FCC0}" type="slidenum">
              <a:rPr lang="en-US" smtClean="0"/>
              <a:pPr>
                <a:defRPr/>
              </a:pPr>
              <a:t>‹#›</a:t>
            </a:fld>
            <a:endParaRPr lang="en-US"/>
          </a:p>
        </p:txBody>
      </p:sp>
      <p:sp>
        <p:nvSpPr>
          <p:cNvPr id="6" name="Rectangle 17"/>
          <p:cNvSpPr>
            <a:spLocks noGrp="1" noChangeArrowheads="1"/>
          </p:cNvSpPr>
          <p:nvPr>
            <p:ph type="dt" sz="half" idx="12"/>
          </p:nvPr>
        </p:nvSpPr>
        <p:spPr>
          <a:ln/>
        </p:spPr>
        <p:txBody>
          <a:bodyPr/>
          <a:lstStyle>
            <a:lvl1pPr>
              <a:defRPr/>
            </a:lvl1pPr>
          </a:lstStyle>
          <a:p>
            <a:pPr>
              <a:defRPr/>
            </a:pPr>
            <a:fld id="{3C46ED07-542F-FA4A-ACCC-9720A2DB7BD5}" type="datetime1">
              <a:rPr lang="en-US" smtClean="0"/>
              <a:t>4/17/14</a:t>
            </a:fld>
            <a:endParaRPr lang="en-US"/>
          </a:p>
        </p:txBody>
      </p:sp>
    </p:spTree>
  </p:cSld>
  <p:clrMapOvr>
    <a:masterClrMapping/>
  </p:clrMapOvr>
  <p:transition xmlns:p14="http://schemas.microsoft.com/office/powerpoint/2010/mai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r>
              <a:rPr lang="en-US" smtClean="0"/>
              <a:t>© 2014 Keith A. Pray</a:t>
            </a: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985E9C52-5B02-1644-BEBA-54605878FC0F}" type="slidenum">
              <a:rPr lang="en-US" smtClean="0"/>
              <a:pPr>
                <a:defRPr/>
              </a:pPr>
              <a:t>‹#›</a:t>
            </a:fld>
            <a:endParaRPr lang="en-US"/>
          </a:p>
        </p:txBody>
      </p:sp>
      <p:sp>
        <p:nvSpPr>
          <p:cNvPr id="6" name="Rectangle 17"/>
          <p:cNvSpPr>
            <a:spLocks noGrp="1" noChangeArrowheads="1"/>
          </p:cNvSpPr>
          <p:nvPr>
            <p:ph type="dt" sz="half" idx="12"/>
          </p:nvPr>
        </p:nvSpPr>
        <p:spPr>
          <a:ln/>
        </p:spPr>
        <p:txBody>
          <a:bodyPr/>
          <a:lstStyle>
            <a:lvl1pPr>
              <a:defRPr/>
            </a:lvl1pPr>
          </a:lstStyle>
          <a:p>
            <a:pPr>
              <a:defRPr/>
            </a:pPr>
            <a:fld id="{AA369EF8-7849-F04A-BF60-05B9A949CA4F}" type="datetime1">
              <a:rPr lang="en-US" smtClean="0"/>
              <a:t>4/17/14</a:t>
            </a:fld>
            <a:endParaRPr lang="en-US"/>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pPr>
              <a:defRPr/>
            </a:pPr>
            <a:r>
              <a:rPr lang="en-US" smtClean="0"/>
              <a:t>© 2014 Keith A. Pray</a:t>
            </a: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51027B7E-1EFE-9A4C-8D26-CB535F077E93}" type="slidenum">
              <a:rPr lang="en-US" smtClean="0"/>
              <a:pPr>
                <a:defRPr/>
              </a:pPr>
              <a:t>‹#›</a:t>
            </a:fld>
            <a:endParaRPr lang="en-US"/>
          </a:p>
        </p:txBody>
      </p:sp>
      <p:sp>
        <p:nvSpPr>
          <p:cNvPr id="6" name="Rectangle 17"/>
          <p:cNvSpPr>
            <a:spLocks noGrp="1" noChangeArrowheads="1"/>
          </p:cNvSpPr>
          <p:nvPr>
            <p:ph type="dt" sz="half" idx="12"/>
          </p:nvPr>
        </p:nvSpPr>
        <p:spPr>
          <a:ln/>
        </p:spPr>
        <p:txBody>
          <a:bodyPr/>
          <a:lstStyle>
            <a:lvl1pPr>
              <a:defRPr/>
            </a:lvl1pPr>
          </a:lstStyle>
          <a:p>
            <a:pPr>
              <a:defRPr/>
            </a:pPr>
            <a:fld id="{835501F4-5154-AE42-8D13-C2837B8146A5}" type="datetime1">
              <a:rPr lang="en-US" smtClean="0"/>
              <a:t>4/17/14</a:t>
            </a:fld>
            <a:endParaRPr lang="en-US"/>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defRPr/>
            </a:pPr>
            <a:r>
              <a:rPr lang="en-US" smtClean="0"/>
              <a:t>© 2014 Keith A. Pray</a:t>
            </a: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879C45EF-46F1-1541-97EA-F63C4B9DB192}" type="slidenum">
              <a:rPr lang="en-US" smtClean="0"/>
              <a:pPr>
                <a:defRPr/>
              </a:pPr>
              <a:t>‹#›</a:t>
            </a:fld>
            <a:endParaRPr lang="en-US"/>
          </a:p>
        </p:txBody>
      </p:sp>
      <p:sp>
        <p:nvSpPr>
          <p:cNvPr id="7" name="Rectangle 17"/>
          <p:cNvSpPr>
            <a:spLocks noGrp="1" noChangeArrowheads="1"/>
          </p:cNvSpPr>
          <p:nvPr>
            <p:ph type="dt" sz="half" idx="12"/>
          </p:nvPr>
        </p:nvSpPr>
        <p:spPr>
          <a:ln/>
        </p:spPr>
        <p:txBody>
          <a:bodyPr/>
          <a:lstStyle>
            <a:lvl1pPr>
              <a:defRPr/>
            </a:lvl1pPr>
          </a:lstStyle>
          <a:p>
            <a:pPr>
              <a:defRPr/>
            </a:pPr>
            <a:fld id="{C51C3E67-9591-5141-9545-421FDBBAA1A1}" type="datetime1">
              <a:rPr lang="en-US" smtClean="0"/>
              <a:t>4/17/14</a:t>
            </a:fld>
            <a:endParaRPr lang="en-US"/>
          </a:p>
        </p:txBody>
      </p:sp>
    </p:spTree>
  </p:cSld>
  <p:clrMapOvr>
    <a:masterClrMapping/>
  </p:clrMapOvr>
  <p:transition xmlns:p14="http://schemas.microsoft.com/office/powerpoint/2010/mai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pPr>
              <a:defRPr/>
            </a:pPr>
            <a:r>
              <a:rPr lang="en-US" smtClean="0"/>
              <a:t>© 2014 Keith A. Pray</a:t>
            </a: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5E6FC5CB-7E39-E847-9AB7-EE1AB54236C8}" type="slidenum">
              <a:rPr lang="en-US" smtClean="0"/>
              <a:pPr>
                <a:defRPr/>
              </a:pPr>
              <a:t>‹#›</a:t>
            </a:fld>
            <a:endParaRPr lang="en-US"/>
          </a:p>
        </p:txBody>
      </p:sp>
      <p:sp>
        <p:nvSpPr>
          <p:cNvPr id="9" name="Rectangle 17"/>
          <p:cNvSpPr>
            <a:spLocks noGrp="1" noChangeArrowheads="1"/>
          </p:cNvSpPr>
          <p:nvPr>
            <p:ph type="dt" sz="half" idx="12"/>
          </p:nvPr>
        </p:nvSpPr>
        <p:spPr>
          <a:ln/>
        </p:spPr>
        <p:txBody>
          <a:bodyPr/>
          <a:lstStyle>
            <a:lvl1pPr>
              <a:defRPr/>
            </a:lvl1pPr>
          </a:lstStyle>
          <a:p>
            <a:pPr>
              <a:defRPr/>
            </a:pPr>
            <a:fld id="{7F06DDD3-FE97-2143-B924-86FBF241DB70}" type="datetime1">
              <a:rPr lang="en-US" smtClean="0"/>
              <a:t>4/17/14</a:t>
            </a:fld>
            <a:endParaRPr lang="en-US"/>
          </a:p>
        </p:txBody>
      </p:sp>
    </p:spTree>
  </p:cSld>
  <p:clrMapOvr>
    <a:masterClrMapping/>
  </p:clrMapOvr>
  <p:transition xmlns:p14="http://schemas.microsoft.com/office/powerpoint/2010/mai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pPr>
              <a:defRPr/>
            </a:pPr>
            <a:r>
              <a:rPr lang="en-US" smtClean="0"/>
              <a:t>© 2014 Keith A. Pray</a:t>
            </a:r>
            <a:endParaRPr lang="en-US"/>
          </a:p>
        </p:txBody>
      </p:sp>
      <p:sp>
        <p:nvSpPr>
          <p:cNvPr id="4" name="Rectangle 4"/>
          <p:cNvSpPr>
            <a:spLocks noGrp="1" noChangeArrowheads="1"/>
          </p:cNvSpPr>
          <p:nvPr>
            <p:ph type="sldNum" sz="quarter" idx="11"/>
          </p:nvPr>
        </p:nvSpPr>
        <p:spPr>
          <a:ln/>
        </p:spPr>
        <p:txBody>
          <a:bodyPr/>
          <a:lstStyle>
            <a:lvl1pPr>
              <a:defRPr/>
            </a:lvl1pPr>
          </a:lstStyle>
          <a:p>
            <a:pPr>
              <a:defRPr/>
            </a:pPr>
            <a:fld id="{1C7D0ED3-64B2-DC4A-870E-7B7BD77A6B2E}" type="slidenum">
              <a:rPr lang="en-US" smtClean="0"/>
              <a:pPr>
                <a:defRPr/>
              </a:pPr>
              <a:t>‹#›</a:t>
            </a:fld>
            <a:endParaRPr lang="en-US"/>
          </a:p>
        </p:txBody>
      </p:sp>
      <p:sp>
        <p:nvSpPr>
          <p:cNvPr id="5" name="Rectangle 17"/>
          <p:cNvSpPr>
            <a:spLocks noGrp="1" noChangeArrowheads="1"/>
          </p:cNvSpPr>
          <p:nvPr>
            <p:ph type="dt" sz="half" idx="12"/>
          </p:nvPr>
        </p:nvSpPr>
        <p:spPr>
          <a:ln/>
        </p:spPr>
        <p:txBody>
          <a:bodyPr/>
          <a:lstStyle>
            <a:lvl1pPr>
              <a:defRPr/>
            </a:lvl1pPr>
          </a:lstStyle>
          <a:p>
            <a:pPr>
              <a:defRPr/>
            </a:pPr>
            <a:fld id="{397D9F5A-E9BA-4A42-A93E-8D25C4A8197E}" type="datetime1">
              <a:rPr lang="en-US" smtClean="0"/>
              <a:t>4/17/14</a:t>
            </a:fld>
            <a:endParaRPr lang="en-US"/>
          </a:p>
        </p:txBody>
      </p:sp>
    </p:spTree>
  </p:cSld>
  <p:clrMapOvr>
    <a:masterClrMapping/>
  </p:clrMapOvr>
  <p:transition xmlns:p14="http://schemas.microsoft.com/office/powerpoint/2010/mai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pPr>
              <a:defRPr/>
            </a:pPr>
            <a:r>
              <a:rPr lang="en-US" smtClean="0"/>
              <a:t>© 2014 Keith A. Pray</a:t>
            </a:r>
            <a:endParaRPr lang="en-US"/>
          </a:p>
        </p:txBody>
      </p:sp>
      <p:sp>
        <p:nvSpPr>
          <p:cNvPr id="3" name="Rectangle 4"/>
          <p:cNvSpPr>
            <a:spLocks noGrp="1" noChangeArrowheads="1"/>
          </p:cNvSpPr>
          <p:nvPr>
            <p:ph type="sldNum" sz="quarter" idx="11"/>
          </p:nvPr>
        </p:nvSpPr>
        <p:spPr>
          <a:ln/>
        </p:spPr>
        <p:txBody>
          <a:bodyPr/>
          <a:lstStyle>
            <a:lvl1pPr>
              <a:defRPr/>
            </a:lvl1pPr>
          </a:lstStyle>
          <a:p>
            <a:pPr>
              <a:defRPr/>
            </a:pPr>
            <a:fld id="{8242F5D4-E39C-8949-B684-CC639D642546}" type="slidenum">
              <a:rPr lang="en-US" smtClean="0"/>
              <a:pPr>
                <a:defRPr/>
              </a:pPr>
              <a:t>‹#›</a:t>
            </a:fld>
            <a:endParaRPr lang="en-US"/>
          </a:p>
        </p:txBody>
      </p:sp>
      <p:sp>
        <p:nvSpPr>
          <p:cNvPr id="4" name="Rectangle 17"/>
          <p:cNvSpPr>
            <a:spLocks noGrp="1" noChangeArrowheads="1"/>
          </p:cNvSpPr>
          <p:nvPr>
            <p:ph type="dt" sz="half" idx="12"/>
          </p:nvPr>
        </p:nvSpPr>
        <p:spPr>
          <a:ln/>
        </p:spPr>
        <p:txBody>
          <a:bodyPr/>
          <a:lstStyle>
            <a:lvl1pPr>
              <a:defRPr/>
            </a:lvl1pPr>
          </a:lstStyle>
          <a:p>
            <a:pPr>
              <a:defRPr/>
            </a:pPr>
            <a:fld id="{124873A9-2E0B-AF49-8D51-3C4BF8F4038B}" type="datetime1">
              <a:rPr lang="en-US" smtClean="0"/>
              <a:t>4/17/14</a:t>
            </a:fld>
            <a:endParaRPr lang="en-US"/>
          </a:p>
        </p:txBody>
      </p:sp>
    </p:spTree>
  </p:cSld>
  <p:clrMapOvr>
    <a:masterClrMapping/>
  </p:clrMapOvr>
  <p:transition xmlns:p14="http://schemas.microsoft.com/office/powerpoint/2010/mai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r>
              <a:rPr lang="en-US" smtClean="0"/>
              <a:t>© 2014 Keith A. Pray</a:t>
            </a: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E7D73679-7A1D-964F-B401-97DA072ABBE4}" type="slidenum">
              <a:rPr lang="en-US" smtClean="0"/>
              <a:pPr>
                <a:defRPr/>
              </a:pPr>
              <a:t>‹#›</a:t>
            </a:fld>
            <a:endParaRPr lang="en-US"/>
          </a:p>
        </p:txBody>
      </p:sp>
      <p:sp>
        <p:nvSpPr>
          <p:cNvPr id="7" name="Rectangle 17"/>
          <p:cNvSpPr>
            <a:spLocks noGrp="1" noChangeArrowheads="1"/>
          </p:cNvSpPr>
          <p:nvPr>
            <p:ph type="dt" sz="half" idx="12"/>
          </p:nvPr>
        </p:nvSpPr>
        <p:spPr>
          <a:ln/>
        </p:spPr>
        <p:txBody>
          <a:bodyPr/>
          <a:lstStyle>
            <a:lvl1pPr>
              <a:defRPr/>
            </a:lvl1pPr>
          </a:lstStyle>
          <a:p>
            <a:pPr>
              <a:defRPr/>
            </a:pPr>
            <a:fld id="{FB53CFE1-E0DB-E54E-8232-B55824E09932}" type="datetime1">
              <a:rPr lang="en-US" smtClean="0"/>
              <a:t>4/17/14</a:t>
            </a:fld>
            <a:endParaRPr lang="en-US"/>
          </a:p>
        </p:txBody>
      </p:sp>
    </p:spTree>
  </p:cSld>
  <p:clrMapOvr>
    <a:masterClrMapping/>
  </p:clrMapOvr>
  <p:transition xmlns:p14="http://schemas.microsoft.com/office/powerpoint/2010/mai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r>
              <a:rPr lang="en-US" smtClean="0"/>
              <a:t>© 2014 Keith A. Pray</a:t>
            </a: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372B8918-87E3-EB42-9E04-CE19855BDCA7}" type="slidenum">
              <a:rPr lang="en-US" smtClean="0"/>
              <a:pPr>
                <a:defRPr/>
              </a:pPr>
              <a:t>‹#›</a:t>
            </a:fld>
            <a:endParaRPr lang="en-US"/>
          </a:p>
        </p:txBody>
      </p:sp>
      <p:sp>
        <p:nvSpPr>
          <p:cNvPr id="7" name="Rectangle 17"/>
          <p:cNvSpPr>
            <a:spLocks noGrp="1" noChangeArrowheads="1"/>
          </p:cNvSpPr>
          <p:nvPr>
            <p:ph type="dt" sz="half" idx="12"/>
          </p:nvPr>
        </p:nvSpPr>
        <p:spPr>
          <a:ln/>
        </p:spPr>
        <p:txBody>
          <a:bodyPr/>
          <a:lstStyle>
            <a:lvl1pPr>
              <a:defRPr/>
            </a:lvl1pPr>
          </a:lstStyle>
          <a:p>
            <a:pPr>
              <a:defRPr/>
            </a:pPr>
            <a:fld id="{57DEB19A-3E4A-654E-98EC-7372E3D0C5D2}" type="datetime1">
              <a:rPr lang="en-US" smtClean="0"/>
              <a:t>4/17/14</a:t>
            </a:fld>
            <a:endParaRPr lang="en-US"/>
          </a:p>
        </p:txBody>
      </p:sp>
    </p:spTree>
  </p:cSld>
  <p:clrMapOvr>
    <a:masterClrMapping/>
  </p:clrMapOvr>
  <p:transition xmlns:p14="http://schemas.microsoft.com/office/powerpoint/2010/main" spd="slow">
    <p:push/>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5"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Arial" pitchFamily="-109" charset="0"/>
              </a:defRPr>
            </a:lvl1pPr>
          </a:lstStyle>
          <a:p>
            <a:pPr>
              <a:defRPr/>
            </a:pPr>
            <a:r>
              <a:rPr lang="en-US" smtClean="0"/>
              <a:t>© 2014 Keith A. Pray</a:t>
            </a:r>
            <a:endParaRPr lang="en-US"/>
          </a:p>
        </p:txBody>
      </p:sp>
      <p:sp>
        <p:nvSpPr>
          <p:cNvPr id="38916" name="Rectangle 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Black" pitchFamily="-109" charset="0"/>
              </a:defRPr>
            </a:lvl1pPr>
          </a:lstStyle>
          <a:p>
            <a:pPr>
              <a:defRPr/>
            </a:pPr>
            <a:fld id="{3D9FC63B-D99C-3C4C-9479-FA7ED7CBA786}" type="slidenum">
              <a:rPr lang="en-US" smtClean="0"/>
              <a:pPr>
                <a:defRPr/>
              </a:pPr>
              <a:t>‹#›</a:t>
            </a:fld>
            <a:endParaRPr lang="en-US"/>
          </a:p>
        </p:txBody>
      </p:sp>
      <p:grpSp>
        <p:nvGrpSpPr>
          <p:cNvPr id="1028" name="Group 18"/>
          <p:cNvGrpSpPr>
            <a:grpSpLocks/>
          </p:cNvGrpSpPr>
          <p:nvPr/>
        </p:nvGrpSpPr>
        <p:grpSpPr bwMode="auto">
          <a:xfrm>
            <a:off x="0" y="0"/>
            <a:ext cx="9144000" cy="546100"/>
            <a:chOff x="0" y="0"/>
            <a:chExt cx="5760" cy="344"/>
          </a:xfrm>
        </p:grpSpPr>
        <p:sp>
          <p:nvSpPr>
            <p:cNvPr id="38917" name="Rectangle 5"/>
            <p:cNvSpPr>
              <a:spLocks noChangeArrowheads="1"/>
            </p:cNvSpPr>
            <p:nvPr/>
          </p:nvSpPr>
          <p:spPr bwMode="auto">
            <a:xfrm>
              <a:off x="0" y="0"/>
              <a:ext cx="180" cy="336"/>
            </a:xfrm>
            <a:prstGeom prst="rect">
              <a:avLst/>
            </a:prstGeom>
            <a:gradFill rotWithShape="0">
              <a:gsLst>
                <a:gs pos="0">
                  <a:schemeClr val="accent2">
                    <a:lumMod val="60000"/>
                    <a:lumOff val="40000"/>
                  </a:schemeClr>
                </a:gs>
                <a:gs pos="100000">
                  <a:schemeClr val="bg1"/>
                </a:gs>
              </a:gsLst>
              <a:lin ang="0" scaled="1"/>
            </a:gradFill>
            <a:ln w="9525">
              <a:noFill/>
              <a:miter lim="800000"/>
              <a:headEnd/>
              <a:tailEnd/>
            </a:ln>
            <a:effectLst/>
          </p:spPr>
          <p:txBody>
            <a:bodyPr wrap="none" anchor="ctr">
              <a:prstTxWarp prst="textNoShape">
                <a:avLst/>
              </a:prstTxWarp>
            </a:bodyPr>
            <a:lstStyle/>
            <a:p>
              <a:endParaRPr lang="en-US">
                <a:solidFill>
                  <a:schemeClr val="tx1"/>
                </a:solidFill>
              </a:endParaRPr>
            </a:p>
          </p:txBody>
        </p:sp>
        <p:sp>
          <p:nvSpPr>
            <p:cNvPr id="38918" name="Rectangle 6"/>
            <p:cNvSpPr>
              <a:spLocks noChangeArrowheads="1"/>
            </p:cNvSpPr>
            <p:nvPr/>
          </p:nvSpPr>
          <p:spPr bwMode="auto">
            <a:xfrm>
              <a:off x="260" y="85"/>
              <a:ext cx="5500" cy="173"/>
            </a:xfrm>
            <a:prstGeom prst="rect">
              <a:avLst/>
            </a:prstGeom>
            <a:gradFill rotWithShape="0">
              <a:gsLst>
                <a:gs pos="0">
                  <a:schemeClr val="accent1"/>
                </a:gs>
                <a:gs pos="100000">
                  <a:schemeClr val="bg1"/>
                </a:gs>
              </a:gsLst>
              <a:lin ang="0" scaled="1"/>
            </a:gradFill>
            <a:ln w="9525">
              <a:noFill/>
              <a:miter lim="800000"/>
              <a:headEnd/>
              <a:tailEnd/>
            </a:ln>
          </p:spPr>
          <p:txBody>
            <a:bodyPr>
              <a:prstTxWarp prst="textNoShape">
                <a:avLst/>
              </a:prstTxWarp>
            </a:bodyPr>
            <a:lstStyle/>
            <a:p>
              <a:pPr algn="l"/>
              <a:endParaRPr lang="en-US">
                <a:solidFill>
                  <a:schemeClr val="tx1"/>
                </a:solidFill>
              </a:endParaRPr>
            </a:p>
          </p:txBody>
        </p:sp>
        <p:sp>
          <p:nvSpPr>
            <p:cNvPr id="38919" name="Rectangle 7"/>
            <p:cNvSpPr>
              <a:spLocks noChangeArrowheads="1"/>
            </p:cNvSpPr>
            <p:nvPr/>
          </p:nvSpPr>
          <p:spPr bwMode="auto">
            <a:xfrm>
              <a:off x="258" y="85"/>
              <a:ext cx="87" cy="89"/>
            </a:xfrm>
            <a:prstGeom prst="rect">
              <a:avLst/>
            </a:prstGeom>
            <a:solidFill>
              <a:schemeClr val="accent2">
                <a:lumMod val="60000"/>
                <a:lumOff val="40000"/>
              </a:schemeClr>
            </a:solidFill>
            <a:ln w="9525">
              <a:noFill/>
              <a:miter lim="800000"/>
              <a:headEnd/>
              <a:tailEnd/>
            </a:ln>
          </p:spPr>
          <p:txBody>
            <a:bodyPr>
              <a:prstTxWarp prst="textNoShape">
                <a:avLst/>
              </a:prstTxWarp>
            </a:bodyPr>
            <a:lstStyle/>
            <a:p>
              <a:pPr algn="l"/>
              <a:endParaRPr lang="en-US" sz="1800">
                <a:solidFill>
                  <a:schemeClr val="hlink"/>
                </a:solidFill>
                <a:latin typeface="Arial" pitchFamily="-109" charset="0"/>
              </a:endParaRPr>
            </a:p>
          </p:txBody>
        </p:sp>
        <p:sp>
          <p:nvSpPr>
            <p:cNvPr id="38920" name="Rectangle 8"/>
            <p:cNvSpPr>
              <a:spLocks noChangeArrowheads="1"/>
            </p:cNvSpPr>
            <p:nvPr/>
          </p:nvSpPr>
          <p:spPr bwMode="auto">
            <a:xfrm>
              <a:off x="345" y="0"/>
              <a:ext cx="88" cy="87"/>
            </a:xfrm>
            <a:prstGeom prst="rect">
              <a:avLst/>
            </a:prstGeom>
            <a:solidFill>
              <a:schemeClr val="accent2">
                <a:lumMod val="60000"/>
                <a:lumOff val="40000"/>
              </a:schemeClr>
            </a:solidFill>
            <a:ln w="9525">
              <a:noFill/>
              <a:miter lim="800000"/>
              <a:headEnd/>
              <a:tailEnd/>
            </a:ln>
          </p:spPr>
          <p:txBody>
            <a:bodyPr>
              <a:prstTxWarp prst="textNoShape">
                <a:avLst/>
              </a:prstTxWarp>
            </a:bodyPr>
            <a:lstStyle/>
            <a:p>
              <a:pPr algn="l"/>
              <a:endParaRPr lang="en-US" sz="1800">
                <a:solidFill>
                  <a:schemeClr val="hlink"/>
                </a:solidFill>
                <a:latin typeface="Arial" pitchFamily="-109" charset="0"/>
              </a:endParaRPr>
            </a:p>
          </p:txBody>
        </p:sp>
        <p:sp>
          <p:nvSpPr>
            <p:cNvPr id="38921"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prstTxWarp prst="textNoShape">
                <a:avLst/>
              </a:prstTxWarp>
            </a:bodyPr>
            <a:lstStyle/>
            <a:p>
              <a:pPr algn="l"/>
              <a:endParaRPr lang="en-US" sz="1800">
                <a:solidFill>
                  <a:schemeClr val="accent2"/>
                </a:solidFill>
                <a:latin typeface="Arial" pitchFamily="-109" charset="0"/>
              </a:endParaRPr>
            </a:p>
          </p:txBody>
        </p:sp>
        <p:sp>
          <p:nvSpPr>
            <p:cNvPr id="38922" name="Rectangle 10"/>
            <p:cNvSpPr>
              <a:spLocks noChangeArrowheads="1"/>
            </p:cNvSpPr>
            <p:nvPr/>
          </p:nvSpPr>
          <p:spPr bwMode="auto">
            <a:xfrm>
              <a:off x="173" y="173"/>
              <a:ext cx="86" cy="87"/>
            </a:xfrm>
            <a:prstGeom prst="rect">
              <a:avLst/>
            </a:prstGeom>
            <a:solidFill>
              <a:schemeClr val="accent2">
                <a:lumMod val="60000"/>
                <a:lumOff val="40000"/>
              </a:schemeClr>
            </a:solidFill>
            <a:ln w="9525">
              <a:noFill/>
              <a:miter lim="800000"/>
              <a:headEnd/>
              <a:tailEnd/>
            </a:ln>
          </p:spPr>
          <p:txBody>
            <a:bodyPr>
              <a:prstTxWarp prst="textNoShape">
                <a:avLst/>
              </a:prstTxWarp>
            </a:bodyPr>
            <a:lstStyle/>
            <a:p>
              <a:pPr algn="l"/>
              <a:endParaRPr lang="en-US" sz="1800">
                <a:solidFill>
                  <a:schemeClr val="hlink"/>
                </a:solidFill>
                <a:latin typeface="Arial" pitchFamily="-109" charset="0"/>
              </a:endParaRPr>
            </a:p>
          </p:txBody>
        </p:sp>
        <p:sp>
          <p:nvSpPr>
            <p:cNvPr id="38923" name="Rectangle 11"/>
            <p:cNvSpPr>
              <a:spLocks noChangeArrowheads="1"/>
            </p:cNvSpPr>
            <p:nvPr/>
          </p:nvSpPr>
          <p:spPr bwMode="auto">
            <a:xfrm>
              <a:off x="83" y="86"/>
              <a:ext cx="89" cy="87"/>
            </a:xfrm>
            <a:prstGeom prst="rect">
              <a:avLst/>
            </a:prstGeom>
            <a:solidFill>
              <a:schemeClr val="accent1"/>
            </a:solidFill>
            <a:ln w="9525">
              <a:noFill/>
              <a:miter lim="800000"/>
              <a:headEnd/>
              <a:tailEnd/>
            </a:ln>
          </p:spPr>
          <p:txBody>
            <a:bodyPr>
              <a:prstTxWarp prst="textNoShape">
                <a:avLst/>
              </a:prstTxWarp>
            </a:bodyPr>
            <a:lstStyle/>
            <a:p>
              <a:pPr algn="l"/>
              <a:endParaRPr lang="en-US">
                <a:solidFill>
                  <a:schemeClr val="tx1"/>
                </a:solidFill>
              </a:endParaRPr>
            </a:p>
          </p:txBody>
        </p:sp>
        <p:sp>
          <p:nvSpPr>
            <p:cNvPr id="38924"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prstTxWarp prst="textNoShape">
                <a:avLst/>
              </a:prstTxWarp>
            </a:bodyPr>
            <a:lstStyle/>
            <a:p>
              <a:pPr algn="l"/>
              <a:endParaRPr lang="en-US" sz="1800">
                <a:solidFill>
                  <a:schemeClr val="accent2"/>
                </a:solidFill>
                <a:latin typeface="Arial" pitchFamily="-109" charset="0"/>
              </a:endParaRPr>
            </a:p>
          </p:txBody>
        </p:sp>
        <p:sp>
          <p:nvSpPr>
            <p:cNvPr id="38925"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prstTxWarp prst="textNoShape">
                <a:avLst/>
              </a:prstTxWarp>
            </a:bodyPr>
            <a:lstStyle/>
            <a:p>
              <a:pPr algn="l"/>
              <a:endParaRPr lang="en-US" sz="1800">
                <a:solidFill>
                  <a:schemeClr val="accent2"/>
                </a:solidFill>
                <a:latin typeface="Arial" pitchFamily="-109" charset="0"/>
              </a:endParaRPr>
            </a:p>
          </p:txBody>
        </p:sp>
      </p:grpSp>
      <p:sp>
        <p:nvSpPr>
          <p:cNvPr id="1029" name="Rectangle 14"/>
          <p:cNvSpPr>
            <a:spLocks noGrp="1" noChangeArrowheads="1"/>
          </p:cNvSpPr>
          <p:nvPr>
            <p:ph type="title"/>
          </p:nvPr>
        </p:nvSpPr>
        <p:spPr bwMode="auto">
          <a:xfrm>
            <a:off x="457200" y="7620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30"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8929" name="Rectangle 1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pitchFamily="-109" charset="0"/>
              </a:defRPr>
            </a:lvl1pPr>
          </a:lstStyle>
          <a:p>
            <a:pPr>
              <a:defRPr/>
            </a:pPr>
            <a:fld id="{F5F43959-3C64-FE4B-82D1-6A612EC10715}" type="datetime1">
              <a:rPr lang="en-US" smtClean="0"/>
              <a:t>4/17/14</a:t>
            </a:fld>
            <a:endParaRPr lang="en-US"/>
          </a:p>
        </p:txBody>
      </p:sp>
      <p:pic>
        <p:nvPicPr>
          <p:cNvPr id="1032" name="Picture 22"/>
          <p:cNvPicPr>
            <a:picLocks noChangeAspect="1" noChangeArrowheads="1"/>
          </p:cNvPicPr>
          <p:nvPr/>
        </p:nvPicPr>
        <p:blipFill>
          <a:blip r:embed="rId13"/>
          <a:srcRect/>
          <a:stretch>
            <a:fillRect/>
          </a:stretch>
        </p:blipFill>
        <p:spPr bwMode="auto">
          <a:xfrm>
            <a:off x="7977188" y="23813"/>
            <a:ext cx="1166812" cy="433387"/>
          </a:xfrm>
          <a:prstGeom prst="rect">
            <a:avLst/>
          </a:prstGeom>
          <a:noFill/>
          <a:ln w="9525">
            <a:noFill/>
            <a:miter lim="800000"/>
            <a:headEnd/>
            <a:tailEnd/>
          </a:ln>
        </p:spPr>
      </p:pic>
      <p:sp>
        <p:nvSpPr>
          <p:cNvPr id="38935" name="Text Box 23"/>
          <p:cNvSpPr txBox="1">
            <a:spLocks noChangeArrowheads="1"/>
          </p:cNvSpPr>
          <p:nvPr/>
        </p:nvSpPr>
        <p:spPr bwMode="auto">
          <a:xfrm>
            <a:off x="1568450" y="23813"/>
            <a:ext cx="6015038" cy="473075"/>
          </a:xfrm>
          <a:prstGeom prst="rect">
            <a:avLst/>
          </a:prstGeom>
          <a:noFill/>
          <a:ln w="9525">
            <a:noFill/>
            <a:miter lim="800000"/>
            <a:headEnd/>
            <a:tailEnd/>
          </a:ln>
          <a:effectLst/>
        </p:spPr>
        <p:txBody>
          <a:bodyPr wrap="none" anchor="ctr">
            <a:prstTxWarp prst="textNoShape">
              <a:avLst/>
            </a:prstTxWarp>
            <a:spAutoFit/>
          </a:bodyPr>
          <a:lstStyle/>
          <a:p>
            <a:r>
              <a:rPr lang="en-US" sz="2500" b="1">
                <a:solidFill>
                  <a:srgbClr val="990033"/>
                </a:solidFill>
              </a:rPr>
              <a:t>CS 3043 Social Implications Of Computing</a:t>
            </a:r>
          </a:p>
        </p:txBody>
      </p:sp>
      <p:sp>
        <p:nvSpPr>
          <p:cNvPr id="19" name="Text Box 23"/>
          <p:cNvSpPr txBox="1">
            <a:spLocks noChangeArrowheads="1"/>
          </p:cNvSpPr>
          <p:nvPr userDrawn="1"/>
        </p:nvSpPr>
        <p:spPr bwMode="auto">
          <a:xfrm>
            <a:off x="1568450" y="23813"/>
            <a:ext cx="6015038" cy="473075"/>
          </a:xfrm>
          <a:prstGeom prst="rect">
            <a:avLst/>
          </a:prstGeom>
          <a:noFill/>
          <a:ln w="9525">
            <a:noFill/>
            <a:miter lim="800000"/>
            <a:headEnd/>
            <a:tailEnd/>
          </a:ln>
          <a:effectLst/>
        </p:spPr>
        <p:txBody>
          <a:bodyPr wrap="none" anchor="ctr">
            <a:prstTxWarp prst="textNoShape">
              <a:avLst/>
            </a:prstTxWarp>
            <a:spAutoFit/>
          </a:bodyPr>
          <a:lstStyle/>
          <a:p>
            <a:pPr>
              <a:defRPr/>
            </a:pPr>
            <a:r>
              <a:rPr lang="en-US" sz="2500" b="1">
                <a:solidFill>
                  <a:srgbClr val="990033"/>
                </a:solidFill>
              </a:rPr>
              <a:t>CS 3043 Social Implications Of Computing</a:t>
            </a: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ransition xmlns:p14="http://schemas.microsoft.com/office/powerpoint/2010/main" spd="slow">
    <p:push/>
  </p:transition>
  <p:timing>
    <p:tnLst>
      <p:par>
        <p:cTn xmlns:p14="http://schemas.microsoft.com/office/powerpoint/2010/main" id="1" dur="indefinite" restart="never" nodeType="tmRoot"/>
      </p:par>
    </p:tnLst>
  </p:timing>
  <p:hf hdr="0"/>
  <p:txStyles>
    <p:titleStyle>
      <a:lvl1pPr algn="l" rtl="0" eaLnBrk="1" fontAlgn="base" hangingPunct="1">
        <a:spcBef>
          <a:spcPct val="0"/>
        </a:spcBef>
        <a:spcAft>
          <a:spcPct val="0"/>
        </a:spcAft>
        <a:defRPr sz="3600">
          <a:solidFill>
            <a:schemeClr val="tx1"/>
          </a:solidFill>
          <a:latin typeface="+mj-lt"/>
          <a:ea typeface="ＭＳ Ｐゴシック" pitchFamily="85" charset="-128"/>
          <a:cs typeface="ＭＳ Ｐゴシック" pitchFamily="85" charset="-128"/>
        </a:defRPr>
      </a:lvl1pPr>
      <a:lvl2pPr algn="l" rtl="0" eaLnBrk="1" fontAlgn="base" hangingPunct="1">
        <a:spcBef>
          <a:spcPct val="0"/>
        </a:spcBef>
        <a:spcAft>
          <a:spcPct val="0"/>
        </a:spcAft>
        <a:defRPr sz="3600">
          <a:solidFill>
            <a:schemeClr val="tx1"/>
          </a:solidFill>
          <a:latin typeface="Arial Black" pitchFamily="76" charset="0"/>
          <a:ea typeface="ＭＳ Ｐゴシック" pitchFamily="85" charset="-128"/>
          <a:cs typeface="ＭＳ Ｐゴシック" pitchFamily="85" charset="-128"/>
        </a:defRPr>
      </a:lvl2pPr>
      <a:lvl3pPr algn="l" rtl="0" eaLnBrk="1" fontAlgn="base" hangingPunct="1">
        <a:spcBef>
          <a:spcPct val="0"/>
        </a:spcBef>
        <a:spcAft>
          <a:spcPct val="0"/>
        </a:spcAft>
        <a:defRPr sz="3600">
          <a:solidFill>
            <a:schemeClr val="tx1"/>
          </a:solidFill>
          <a:latin typeface="Arial Black" pitchFamily="76" charset="0"/>
          <a:ea typeface="ＭＳ Ｐゴシック" pitchFamily="85" charset="-128"/>
          <a:cs typeface="ＭＳ Ｐゴシック" pitchFamily="85" charset="-128"/>
        </a:defRPr>
      </a:lvl3pPr>
      <a:lvl4pPr algn="l" rtl="0" eaLnBrk="1" fontAlgn="base" hangingPunct="1">
        <a:spcBef>
          <a:spcPct val="0"/>
        </a:spcBef>
        <a:spcAft>
          <a:spcPct val="0"/>
        </a:spcAft>
        <a:defRPr sz="3600">
          <a:solidFill>
            <a:schemeClr val="tx1"/>
          </a:solidFill>
          <a:latin typeface="Arial Black" pitchFamily="76" charset="0"/>
          <a:ea typeface="ＭＳ Ｐゴシック" pitchFamily="85" charset="-128"/>
          <a:cs typeface="ＭＳ Ｐゴシック" pitchFamily="85" charset="-128"/>
        </a:defRPr>
      </a:lvl4pPr>
      <a:lvl5pPr algn="l" rtl="0" eaLnBrk="1" fontAlgn="base" hangingPunct="1">
        <a:spcBef>
          <a:spcPct val="0"/>
        </a:spcBef>
        <a:spcAft>
          <a:spcPct val="0"/>
        </a:spcAft>
        <a:defRPr sz="3600">
          <a:solidFill>
            <a:schemeClr val="tx1"/>
          </a:solidFill>
          <a:latin typeface="Arial Black" pitchFamily="76" charset="0"/>
          <a:ea typeface="ＭＳ Ｐゴシック" pitchFamily="85" charset="-128"/>
          <a:cs typeface="ＭＳ Ｐゴシック" pitchFamily="85" charset="-128"/>
        </a:defRPr>
      </a:lvl5pPr>
      <a:lvl6pPr marL="457200" algn="l" rtl="0" eaLnBrk="1" fontAlgn="base" hangingPunct="1">
        <a:spcBef>
          <a:spcPct val="0"/>
        </a:spcBef>
        <a:spcAft>
          <a:spcPct val="0"/>
        </a:spcAft>
        <a:defRPr sz="3600">
          <a:solidFill>
            <a:schemeClr val="tx1"/>
          </a:solidFill>
          <a:latin typeface="Arial Black" pitchFamily="76" charset="0"/>
        </a:defRPr>
      </a:lvl6pPr>
      <a:lvl7pPr marL="914400" algn="l" rtl="0" eaLnBrk="1" fontAlgn="base" hangingPunct="1">
        <a:spcBef>
          <a:spcPct val="0"/>
        </a:spcBef>
        <a:spcAft>
          <a:spcPct val="0"/>
        </a:spcAft>
        <a:defRPr sz="3600">
          <a:solidFill>
            <a:schemeClr val="tx1"/>
          </a:solidFill>
          <a:latin typeface="Arial Black" pitchFamily="76" charset="0"/>
        </a:defRPr>
      </a:lvl7pPr>
      <a:lvl8pPr marL="1371600" algn="l" rtl="0" eaLnBrk="1" fontAlgn="base" hangingPunct="1">
        <a:spcBef>
          <a:spcPct val="0"/>
        </a:spcBef>
        <a:spcAft>
          <a:spcPct val="0"/>
        </a:spcAft>
        <a:defRPr sz="3600">
          <a:solidFill>
            <a:schemeClr val="tx1"/>
          </a:solidFill>
          <a:latin typeface="Arial Black" pitchFamily="76" charset="0"/>
        </a:defRPr>
      </a:lvl8pPr>
      <a:lvl9pPr marL="1828800" algn="l" rtl="0" eaLnBrk="1" fontAlgn="base" hangingPunct="1">
        <a:spcBef>
          <a:spcPct val="0"/>
        </a:spcBef>
        <a:spcAft>
          <a:spcPct val="0"/>
        </a:spcAft>
        <a:defRPr sz="3600">
          <a:solidFill>
            <a:schemeClr val="tx1"/>
          </a:solidFill>
          <a:latin typeface="Arial Black" pitchFamily="76" charset="0"/>
        </a:defRPr>
      </a:lvl9pPr>
    </p:titleStyle>
    <p:bodyStyle>
      <a:lvl1pPr marL="342900" indent="-342900" algn="l" rtl="0" eaLnBrk="1" fontAlgn="base" hangingPunct="1">
        <a:spcBef>
          <a:spcPct val="20000"/>
        </a:spcBef>
        <a:spcAft>
          <a:spcPct val="0"/>
        </a:spcAft>
        <a:buClr>
          <a:schemeClr val="accent1"/>
        </a:buClr>
        <a:buSzPct val="75000"/>
        <a:buFont typeface="Wingdings" pitchFamily="-109" charset="2"/>
        <a:buChar char="n"/>
        <a:defRPr sz="3000">
          <a:solidFill>
            <a:schemeClr val="tx1"/>
          </a:solidFill>
          <a:latin typeface="+mn-lt"/>
          <a:ea typeface="ＭＳ Ｐゴシック" pitchFamily="85" charset="-128"/>
          <a:cs typeface="ＭＳ Ｐゴシック" pitchFamily="85" charset="-128"/>
        </a:defRPr>
      </a:lvl1pPr>
      <a:lvl2pPr marL="742950" indent="-285750" algn="l" rtl="0" eaLnBrk="1" fontAlgn="base" hangingPunct="1">
        <a:spcBef>
          <a:spcPct val="20000"/>
        </a:spcBef>
        <a:spcAft>
          <a:spcPct val="0"/>
        </a:spcAft>
        <a:buClr>
          <a:schemeClr val="accent2"/>
        </a:buClr>
        <a:buSzPct val="80000"/>
        <a:buFont typeface="Wingdings" pitchFamily="-109" charset="2"/>
        <a:buChar char="¨"/>
        <a:defRPr sz="2000">
          <a:solidFill>
            <a:schemeClr val="tx1"/>
          </a:solidFill>
          <a:latin typeface="+mj-lt"/>
          <a:ea typeface="ＭＳ Ｐゴシック" pitchFamily="76" charset="-128"/>
        </a:defRPr>
      </a:lvl2pPr>
      <a:lvl3pPr marL="1143000" indent="-228600" algn="l" rtl="0" eaLnBrk="1" fontAlgn="base" hangingPunct="1">
        <a:spcBef>
          <a:spcPct val="20000"/>
        </a:spcBef>
        <a:spcAft>
          <a:spcPct val="0"/>
        </a:spcAft>
        <a:buClr>
          <a:schemeClr val="accent1"/>
        </a:buClr>
        <a:buSzPct val="65000"/>
        <a:buFont typeface="Wingdings" pitchFamily="-109" charset="2"/>
        <a:buChar char="n"/>
        <a:defRPr sz="2400">
          <a:solidFill>
            <a:schemeClr val="tx1"/>
          </a:solidFill>
          <a:latin typeface="+mn-lt"/>
          <a:ea typeface="ＭＳ Ｐゴシック" pitchFamily="76" charset="-128"/>
        </a:defRPr>
      </a:lvl3pPr>
      <a:lvl4pPr marL="1600200" indent="-228600" algn="l" rtl="0" eaLnBrk="1" fontAlgn="base" hangingPunct="1">
        <a:spcBef>
          <a:spcPct val="20000"/>
        </a:spcBef>
        <a:spcAft>
          <a:spcPct val="0"/>
        </a:spcAft>
        <a:buClr>
          <a:schemeClr val="accent2"/>
        </a:buClr>
        <a:buSzPct val="70000"/>
        <a:buFont typeface="Wingdings" pitchFamily="-109" charset="2"/>
        <a:buChar char="¨"/>
        <a:defRPr>
          <a:solidFill>
            <a:schemeClr val="tx1"/>
          </a:solidFill>
          <a:latin typeface="+mj-lt"/>
          <a:ea typeface="ＭＳ Ｐゴシック" pitchFamily="76" charset="-128"/>
        </a:defRPr>
      </a:lvl4pPr>
      <a:lvl5pPr marL="2057400" indent="-228600" algn="l" rtl="0" eaLnBrk="1" fontAlgn="base" hangingPunct="1">
        <a:spcBef>
          <a:spcPct val="20000"/>
        </a:spcBef>
        <a:spcAft>
          <a:spcPct val="0"/>
        </a:spcAft>
        <a:buClr>
          <a:schemeClr val="accent1"/>
        </a:buClr>
        <a:buFont typeface="Wingdings" pitchFamily="-109" charset="2"/>
        <a:buChar char="§"/>
        <a:defRPr sz="2000">
          <a:solidFill>
            <a:schemeClr val="tx1"/>
          </a:solidFill>
          <a:latin typeface="+mn-lt"/>
          <a:ea typeface="ＭＳ Ｐゴシック" pitchFamily="76" charset="-128"/>
        </a:defRPr>
      </a:lvl5pPr>
      <a:lvl6pPr marL="2514600" indent="-228600" algn="l" rtl="0" eaLnBrk="1" fontAlgn="base" hangingPunct="1">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6pPr>
      <a:lvl7pPr marL="2971800" indent="-228600" algn="l" rtl="0" eaLnBrk="1" fontAlgn="base" hangingPunct="1">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7pPr>
      <a:lvl8pPr marL="3429000" indent="-228600" algn="l" rtl="0" eaLnBrk="1" fontAlgn="base" hangingPunct="1">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8pPr>
      <a:lvl9pPr marL="3886200" indent="-228600" algn="l" rtl="0" eaLnBrk="1" fontAlgn="base" hangingPunct="1">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www.eng.fau.edu/conf/fcrar/papers/FCRAR_2012_2_1_Dwivedi_Mahgoub_FAU.pdf" TargetMode="External"/><Relationship Id="rId4" Type="http://schemas.openxmlformats.org/officeDocument/2006/relationships/hyperlink" Target="http://allaboutroboticsurgery.com/surgicalrobots.html" TargetMode="External"/><Relationship Id="rId5" Type="http://schemas.openxmlformats.org/officeDocument/2006/relationships/hyperlink" Target="http://scinotions.com/2012/09/medical-robots-surgical-operation-is-it-safe/" TargetMode="External"/><Relationship Id="rId6" Type="http://schemas.openxmlformats.org/officeDocument/2006/relationships/hyperlink" Target="http://health.howstuffworks.com/medicine/modern-technology/robotic-surgery.htm" TargetMode="External"/><Relationship Id="rId7" Type="http://schemas.openxmlformats.org/officeDocument/2006/relationships/hyperlink" Target="http://www.medscape.com/viewarticle/531748_1" TargetMode="External"/><Relationship Id="rId8" Type="http://schemas.openxmlformats.org/officeDocument/2006/relationships/hyperlink" Target="http://www.roboticoncology.com/history/" TargetMode="External"/><Relationship Id="rId9" Type="http://schemas.openxmlformats.org/officeDocument/2006/relationships/hyperlink" Target="http://www.pbs.org/newshour/rundown/mishaps-and-deaths-caused-by-surgical-robots-going-underreported-to-fda/"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gi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hyperlink" Target="http://www.defensenews.com/article/20140120/DEFREG02/301200035/US-Army-Studying-Replacing-Thousands-Grunts-Robots" TargetMode="External"/><Relationship Id="rId4" Type="http://schemas.openxmlformats.org/officeDocument/2006/relationships/image" Target="../media/image16.jpg"/><Relationship Id="rId5"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hyperlink" Target="http://www.nhtsa.gov/About+NHTSA/Press+Releases/2014/USDOT+to+Move+Forward+with+Vehicle-to-Vehicle+Communication+Technology+for+Light+Vehicles" TargetMode="External"/><Relationship Id="rId4" Type="http://schemas.openxmlformats.org/officeDocument/2006/relationships/hyperlink" Target="http://urbanomnibus.net/redux/wp-content/uploads/2011/07/allochrt.jpg" TargetMode="External"/><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publications.lib.chalmers.se/records/fulltext/local_129711.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hyperlink" Target="http://www.ishitnoise.com/wiki/index.php?title=NO_MUSIC" TargetMode="External"/><Relationship Id="rId4" Type="http://schemas.openxmlformats.org/officeDocument/2006/relationships/hyperlink" Target="https://www.youtube.com/watch?v=ogBX18maUiM" TargetMode="External"/><Relationship Id="rId5" Type="http://schemas.openxmlformats.org/officeDocument/2006/relationships/hyperlink" Target="http://computer.howstuffworks.com/brain-computer-interface.htm" TargetMode="External"/><Relationship Id="rId6" Type="http://schemas.openxmlformats.org/officeDocument/2006/relationships/hyperlink" Target="http://cdn.dogomedia.com/system/ckeditor_assets/pictures/51251d641860e0676c006fa6/content_doodle6bd9c4b21565ef618416ddaac1125dbe_large.jpg" TargetMode="External"/><Relationship Id="rId7" Type="http://schemas.openxmlformats.org/officeDocument/2006/relationships/hyperlink" Target="http://www.springlakeparkschools.org/news/201401/you-or-someone-you-know-may-qualify-reduced-rate-internet-service" TargetMode="External"/><Relationship Id="rId1" Type="http://schemas.openxmlformats.org/officeDocument/2006/relationships/slideLayout" Target="../slideLayouts/slideLayout2.xml"/><Relationship Id="rId2" Type="http://schemas.openxmlformats.org/officeDocument/2006/relationships/hyperlink" Target="http://discovermagazine.com/2013/jan-feb/7-debut-of-the-mind-controlled-robots%204/18/1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http://news.nationalgeographic.com/news/2013/08/130829-mind-brain-control-robot-brainwave-eeg-3d-printing-music/" TargetMode="External"/><Relationship Id="rId4" Type="http://schemas.openxmlformats.org/officeDocument/2006/relationships/hyperlink" Target="http://www.kurzweilai.net/how-to-use-mind-controlled-robots-in-manufacturing-medicine" TargetMode="External"/><Relationship Id="rId5" Type="http://schemas.openxmlformats.org/officeDocument/2006/relationships/hyperlink" Target="http://www.cnet.com/news/next-up-in-robot-suits-for-the-paralyzed-mind-control/" TargetMode="External"/><Relationship Id="rId6" Type="http://schemas.openxmlformats.org/officeDocument/2006/relationships/hyperlink" Target="http://www.medscape.com/viewarticle/811644" TargetMode="External"/><Relationship Id="rId7" Type="http://schemas.openxmlformats.org/officeDocument/2006/relationships/hyperlink" Target="http://infoscience.epfl.ch/record/146170/files/millan_2008_is.pdf" TargetMode="External"/><Relationship Id="rId8" Type="http://schemas.openxmlformats.org/officeDocument/2006/relationships/hyperlink" Target="http://www.pbslearningmedia.org/resource/nvsn6.sci.tech.arm/mind-controlled-robotic-arm/" TargetMode="External"/><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1" Type="http://schemas.openxmlformats.org/officeDocument/2006/relationships/hyperlink" Target="http://news.bbc.co.uk/2/hi/8120324.stm" TargetMode="External"/><Relationship Id="rId12" Type="http://schemas.openxmlformats.org/officeDocument/2006/relationships/hyperlink" Target="http://lol.gamepedia.com/DDoS_Prevention_Guide%23VPN" TargetMode="External"/><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hyperlink" Target="http://tools.ietf.org/html/rfc4987" TargetMode="External"/><Relationship Id="rId4" Type="http://schemas.openxmlformats.org/officeDocument/2006/relationships/hyperlink" Target="http://web.archive.org/web/20100914222536/http:/anml.iu.edu/ddos/types.html" TargetMode="External"/><Relationship Id="rId5" Type="http://schemas.openxmlformats.org/officeDocument/2006/relationships/hyperlink" Target="http://upload.wikimedia.org/wikipedia/commons/thumb/3/3f/Stachledraht_DDos_Attack.svg/424px-Stachledraht_DDos_Attack.svg.png" TargetMode="External"/><Relationship Id="rId6" Type="http://schemas.openxmlformats.org/officeDocument/2006/relationships/hyperlink" Target="http://www.cert.org/historical/advisories/CA-1997-28.cfm" TargetMode="External"/><Relationship Id="rId7" Type="http://schemas.openxmlformats.org/officeDocument/2006/relationships/hyperlink" Target="http://www.fbi.gov/newark/press-releases/2010/nk051110.htm" TargetMode="External"/><Relationship Id="rId8" Type="http://schemas.openxmlformats.org/officeDocument/2006/relationships/hyperlink" Target="https://tools.ietf.org/html/rfc6335" TargetMode="External"/><Relationship Id="rId9" Type="http://schemas.openxmlformats.org/officeDocument/2006/relationships/hyperlink" Target="https://www.owasp.org/images/4/43/Layer_7_DDOS.pdf" TargetMode="External"/><Relationship Id="rId10" Type="http://schemas.openxmlformats.org/officeDocument/2006/relationships/hyperlink" Target="http://ha.ckers.org/slowloris/"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2"/>
          <p:cNvSpPr>
            <a:spLocks noGrp="1" noChangeArrowheads="1"/>
          </p:cNvSpPr>
          <p:nvPr>
            <p:ph type="ctrTitle"/>
          </p:nvPr>
        </p:nvSpPr>
        <p:spPr/>
        <p:txBody>
          <a:bodyPr/>
          <a:lstStyle/>
          <a:p>
            <a:pPr eaLnBrk="1" hangingPunct="1"/>
            <a:r>
              <a:rPr lang="en-US" sz="4000" dirty="0">
                <a:ea typeface="ＭＳ Ｐゴシック" pitchFamily="-109" charset="-128"/>
                <a:cs typeface="ＭＳ Ｐゴシック" pitchFamily="-109" charset="-128"/>
              </a:rPr>
              <a:t>Class</a:t>
            </a:r>
            <a:r>
              <a:rPr lang="en-US" sz="4000" dirty="0" smtClean="0">
                <a:ea typeface="ＭＳ Ｐゴシック" pitchFamily="-109" charset="-128"/>
                <a:cs typeface="ＭＳ Ｐゴシック" pitchFamily="-109" charset="-128"/>
              </a:rPr>
              <a:t> 10</a:t>
            </a:r>
            <a:br>
              <a:rPr lang="en-US" sz="4000" dirty="0" smtClean="0">
                <a:ea typeface="ＭＳ Ｐゴシック" pitchFamily="-109" charset="-128"/>
                <a:cs typeface="ＭＳ Ｐゴシック" pitchFamily="-109" charset="-128"/>
              </a:rPr>
            </a:br>
            <a:r>
              <a:rPr lang="en-US" sz="4000" dirty="0" smtClean="0">
                <a:ea typeface="ＭＳ Ｐゴシック" pitchFamily="-109" charset="-128"/>
                <a:cs typeface="ＭＳ Ｐゴシック" pitchFamily="-109" charset="-128"/>
              </a:rPr>
              <a:t>Errors Failures Risks</a:t>
            </a:r>
            <a:br>
              <a:rPr lang="en-US" sz="4000" dirty="0" smtClean="0">
                <a:ea typeface="ＭＳ Ｐゴシック" pitchFamily="-109" charset="-128"/>
                <a:cs typeface="ＭＳ Ｐゴシック" pitchFamily="-109" charset="-128"/>
              </a:rPr>
            </a:br>
            <a:endParaRPr lang="en-US" dirty="0">
              <a:ea typeface="ＭＳ Ｐゴシック" pitchFamily="-109" charset="-128"/>
              <a:cs typeface="ＭＳ Ｐゴシック" pitchFamily="-109" charset="-128"/>
            </a:endParaRPr>
          </a:p>
        </p:txBody>
      </p:sp>
      <p:sp>
        <p:nvSpPr>
          <p:cNvPr id="15366" name="Rectangle 3"/>
          <p:cNvSpPr>
            <a:spLocks noGrp="1" noChangeArrowheads="1"/>
          </p:cNvSpPr>
          <p:nvPr>
            <p:ph type="subTitle" idx="1"/>
          </p:nvPr>
        </p:nvSpPr>
        <p:spPr/>
        <p:txBody>
          <a:bodyPr/>
          <a:lstStyle/>
          <a:p>
            <a:pPr algn="r" defTabSz="242888" eaLnBrk="1" hangingPunct="1">
              <a:buFont typeface="Wingdings" pitchFamily="-109" charset="2"/>
              <a:buNone/>
            </a:pPr>
            <a:r>
              <a:rPr lang="en-US">
                <a:ea typeface="ＭＳ Ｐゴシック" pitchFamily="-109" charset="-128"/>
                <a:cs typeface="ＭＳ Ｐゴシック" pitchFamily="-109" charset="-128"/>
              </a:rPr>
              <a:t>Keith A. Pray</a:t>
            </a:r>
          </a:p>
          <a:p>
            <a:pPr algn="r" defTabSz="242888" eaLnBrk="1" hangingPunct="1">
              <a:buFont typeface="Wingdings" pitchFamily="-109" charset="2"/>
              <a:buNone/>
            </a:pPr>
            <a:r>
              <a:rPr lang="en-US">
                <a:ea typeface="ＭＳ Ｐゴシック" pitchFamily="-109" charset="-128"/>
                <a:cs typeface="ＭＳ Ｐゴシック" pitchFamily="-109" charset="-128"/>
              </a:rPr>
              <a:t>Instructor</a:t>
            </a:r>
          </a:p>
          <a:p>
            <a:pPr defTabSz="242888" eaLnBrk="1" hangingPunct="1">
              <a:buFont typeface="Wingdings" pitchFamily="-109" charset="2"/>
              <a:buNone/>
            </a:pPr>
            <a:r>
              <a:rPr lang="en-US" sz="2400">
                <a:ea typeface="ＭＳ Ｐゴシック" pitchFamily="-109" charset="-128"/>
                <a:cs typeface="ＭＳ Ｐゴシック" pitchFamily="-109" charset="-128"/>
              </a:rPr>
              <a:t>socialimps.keithpray.net</a:t>
            </a:r>
          </a:p>
          <a:p>
            <a:pPr defTabSz="242888" eaLnBrk="1" hangingPunct="1">
              <a:buFont typeface="Wingdings" pitchFamily="-109" charset="2"/>
              <a:buNone/>
            </a:pPr>
            <a:endParaRPr lang="en-US" sz="2500">
              <a:ea typeface="ＭＳ Ｐゴシック" pitchFamily="-109" charset="-128"/>
              <a:cs typeface="ＭＳ Ｐゴシック" pitchFamily="-109" charset="-128"/>
            </a:endParaRPr>
          </a:p>
        </p:txBody>
      </p:sp>
      <p:sp>
        <p:nvSpPr>
          <p:cNvPr id="15362" name="Rectangle 3"/>
          <p:cNvSpPr>
            <a:spLocks noGrp="1" noChangeArrowheads="1"/>
          </p:cNvSpPr>
          <p:nvPr>
            <p:ph type="dt" sz="half" idx="10"/>
          </p:nvPr>
        </p:nvSpPr>
        <p:spPr>
          <a:noFill/>
        </p:spPr>
        <p:txBody>
          <a:bodyPr/>
          <a:lstStyle/>
          <a:p>
            <a:fld id="{BC7B7994-9612-F444-BE50-2EC1D168B72C}" type="datetime1">
              <a:rPr lang="en-US" smtClean="0"/>
              <a:t>4/17/14</a:t>
            </a:fld>
            <a:endParaRPr lang="en-US"/>
          </a:p>
        </p:txBody>
      </p:sp>
      <p:sp>
        <p:nvSpPr>
          <p:cNvPr id="15363" name="Rectangle 4"/>
          <p:cNvSpPr>
            <a:spLocks noGrp="1" noChangeArrowheads="1"/>
          </p:cNvSpPr>
          <p:nvPr>
            <p:ph type="ftr" sz="quarter" idx="11"/>
          </p:nvPr>
        </p:nvSpPr>
        <p:spPr>
          <a:noFill/>
        </p:spPr>
        <p:txBody>
          <a:bodyPr/>
          <a:lstStyle/>
          <a:p>
            <a:r>
              <a:rPr lang="en-US" smtClean="0"/>
              <a:t>© 2014 Keith A. Pray</a:t>
            </a:r>
            <a:endParaRPr lang="en-US"/>
          </a:p>
        </p:txBody>
      </p:sp>
      <p:sp>
        <p:nvSpPr>
          <p:cNvPr id="15364" name="Slide Number Placeholder 5"/>
          <p:cNvSpPr>
            <a:spLocks noGrp="1" noChangeArrowheads="1"/>
          </p:cNvSpPr>
          <p:nvPr>
            <p:ph type="sldNum" sz="quarter" idx="12"/>
          </p:nvPr>
        </p:nvSpPr>
        <p:spPr>
          <a:noFill/>
        </p:spPr>
        <p:txBody>
          <a:bodyPr/>
          <a:lstStyle/>
          <a:p>
            <a:fld id="{ACCBC1E0-7C24-B945-A953-DBF63756B706}" type="slidenum">
              <a:rPr lang="en-US"/>
              <a:pPr/>
              <a:t>1</a:t>
            </a:fld>
            <a:endParaRPr lang="en-US"/>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Surgical Robots: ZEUS</a:t>
            </a:r>
            <a:endParaRPr lang="en-US" dirty="0"/>
          </a:p>
        </p:txBody>
      </p:sp>
      <p:sp>
        <p:nvSpPr>
          <p:cNvPr id="3" name="Content Placeholder 2"/>
          <p:cNvSpPr>
            <a:spLocks noGrp="1"/>
          </p:cNvSpPr>
          <p:nvPr>
            <p:ph idx="1"/>
          </p:nvPr>
        </p:nvSpPr>
        <p:spPr>
          <a:xfrm>
            <a:off x="2775" y="1676400"/>
            <a:ext cx="8229600" cy="4572000"/>
          </a:xfrm>
        </p:spPr>
        <p:txBody>
          <a:bodyPr/>
          <a:lstStyle/>
          <a:p>
            <a:pPr lvl="0">
              <a:buClr>
                <a:srgbClr val="333366"/>
              </a:buClr>
            </a:pPr>
            <a:r>
              <a:rPr lang="en-US" dirty="0" smtClean="0">
                <a:solidFill>
                  <a:srgbClr val="000000"/>
                </a:solidFill>
              </a:rPr>
              <a:t>ZEUS</a:t>
            </a:r>
            <a:endParaRPr lang="en-US" dirty="0">
              <a:solidFill>
                <a:srgbClr val="000000"/>
              </a:solidFill>
            </a:endParaRPr>
          </a:p>
          <a:p>
            <a:pPr lvl="2"/>
            <a:r>
              <a:rPr lang="en-US" dirty="0" smtClean="0"/>
              <a:t>3 robotic arms, uses AESOP arm</a:t>
            </a:r>
            <a:r>
              <a:rPr lang="en-US" baseline="30000" dirty="0" smtClean="0"/>
              <a:t>[2]</a:t>
            </a:r>
            <a:endParaRPr lang="en-US" dirty="0" smtClean="0"/>
          </a:p>
          <a:p>
            <a:pPr lvl="2"/>
            <a:r>
              <a:rPr lang="en-US" dirty="0" smtClean="0"/>
              <a:t>Laparoscopic, thoracoscopic surgeries</a:t>
            </a:r>
            <a:r>
              <a:rPr lang="en-US" baseline="30000" dirty="0" smtClean="0"/>
              <a:t>[1]</a:t>
            </a:r>
            <a:endParaRPr lang="en-US" dirty="0" smtClean="0"/>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Justin Hess</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10</a:t>
            </a:fld>
            <a:endParaRPr lang="en-US"/>
          </a:p>
        </p:txBody>
      </p:sp>
      <p:sp>
        <p:nvSpPr>
          <p:cNvPr id="10" name="TextBox 9"/>
          <p:cNvSpPr txBox="1"/>
          <p:nvPr/>
        </p:nvSpPr>
        <p:spPr>
          <a:xfrm>
            <a:off x="1219200" y="6172200"/>
            <a:ext cx="3733800" cy="523220"/>
          </a:xfrm>
          <a:prstGeom prst="rect">
            <a:avLst/>
          </a:prstGeom>
          <a:noFill/>
        </p:spPr>
        <p:txBody>
          <a:bodyPr wrap="square" rtlCol="0">
            <a:spAutoFit/>
          </a:bodyPr>
          <a:lstStyle/>
          <a:p>
            <a:pPr algn="l"/>
            <a:r>
              <a:rPr lang="en-US" sz="1200" dirty="0">
                <a:solidFill>
                  <a:schemeClr val="tx1"/>
                </a:solidFill>
              </a:rPr>
              <a:t>http://</a:t>
            </a:r>
            <a:r>
              <a:rPr lang="en-US" sz="1200" dirty="0" err="1">
                <a:solidFill>
                  <a:schemeClr val="tx1"/>
                </a:solidFill>
              </a:rPr>
              <a:t>allaboutroboticsurgery.com</a:t>
            </a:r>
            <a:r>
              <a:rPr lang="en-US" sz="1200" dirty="0">
                <a:solidFill>
                  <a:schemeClr val="tx1"/>
                </a:solidFill>
              </a:rPr>
              <a:t>/</a:t>
            </a:r>
            <a:r>
              <a:rPr lang="en-US" sz="1200" dirty="0" err="1">
                <a:solidFill>
                  <a:schemeClr val="tx1"/>
                </a:solidFill>
              </a:rPr>
              <a:t>surgicalrobots.html</a:t>
            </a:r>
            <a:endParaRPr lang="en-US" sz="1200" dirty="0" smtClean="0">
              <a:solidFill>
                <a:schemeClr val="tx1"/>
              </a:solidFill>
            </a:endParaRPr>
          </a:p>
          <a:p>
            <a:pPr algn="l"/>
            <a:endParaRPr lang="en-US" sz="1600" dirty="0"/>
          </a:p>
        </p:txBody>
      </p:sp>
      <p:pic>
        <p:nvPicPr>
          <p:cNvPr id="5" name="Picture 4"/>
          <p:cNvPicPr>
            <a:picLocks noChangeAspect="1"/>
          </p:cNvPicPr>
          <p:nvPr/>
        </p:nvPicPr>
        <p:blipFill>
          <a:blip r:embed="rId3"/>
          <a:stretch>
            <a:fillRect/>
          </a:stretch>
        </p:blipFill>
        <p:spPr>
          <a:xfrm>
            <a:off x="1143000" y="3158099"/>
            <a:ext cx="6553200" cy="3090301"/>
          </a:xfrm>
          <a:prstGeom prst="rect">
            <a:avLst/>
          </a:prstGeom>
        </p:spPr>
      </p:pic>
    </p:spTree>
    <p:extLst>
      <p:ext uri="{BB962C8B-B14F-4D97-AF65-F5344CB8AC3E}">
        <p14:creationId xmlns:p14="http://schemas.microsoft.com/office/powerpoint/2010/main" val="3436393777"/>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458200" cy="1143000"/>
          </a:xfrm>
        </p:spPr>
        <p:txBody>
          <a:bodyPr/>
          <a:lstStyle/>
          <a:p>
            <a:r>
              <a:rPr lang="en-US" dirty="0" smtClean="0"/>
              <a:t>Recent Surgical Robots: daVinci</a:t>
            </a:r>
            <a:endParaRPr lang="en-US" dirty="0"/>
          </a:p>
        </p:txBody>
      </p:sp>
      <p:sp>
        <p:nvSpPr>
          <p:cNvPr id="3" name="Content Placeholder 2"/>
          <p:cNvSpPr>
            <a:spLocks noGrp="1"/>
          </p:cNvSpPr>
          <p:nvPr>
            <p:ph idx="1"/>
          </p:nvPr>
        </p:nvSpPr>
        <p:spPr>
          <a:xfrm>
            <a:off x="2775" y="1676400"/>
            <a:ext cx="8229600" cy="4572000"/>
          </a:xfrm>
        </p:spPr>
        <p:txBody>
          <a:bodyPr/>
          <a:lstStyle/>
          <a:p>
            <a:pPr>
              <a:buFont typeface="Wingdings" charset="2"/>
              <a:buChar char="n"/>
            </a:pPr>
            <a:r>
              <a:rPr lang="en-US" dirty="0" smtClean="0"/>
              <a:t>daVinci</a:t>
            </a:r>
          </a:p>
          <a:p>
            <a:pPr lvl="2"/>
            <a:r>
              <a:rPr lang="en-US" dirty="0" smtClean="0"/>
              <a:t>First ‘surgical robot’ approved by FDA in 2000</a:t>
            </a:r>
            <a:r>
              <a:rPr lang="en-US" baseline="30000" dirty="0" smtClean="0"/>
              <a:t>[6]</a:t>
            </a:r>
            <a:endParaRPr lang="en-US" dirty="0" smtClean="0"/>
          </a:p>
          <a:p>
            <a:pPr lvl="2"/>
            <a:r>
              <a:rPr lang="en-US" dirty="0" smtClean="0"/>
              <a:t>Based on telemedicine research from NASA</a:t>
            </a:r>
            <a:r>
              <a:rPr lang="en-US" baseline="30000" dirty="0" smtClean="0"/>
              <a:t>[5]</a:t>
            </a:r>
            <a:r>
              <a:rPr lang="en-US" dirty="0" smtClean="0"/>
              <a:t> </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Justin Hess</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dirty="0"/>
          </a:p>
        </p:txBody>
      </p:sp>
      <p:sp>
        <p:nvSpPr>
          <p:cNvPr id="8" name="Slide Number Placeholder 7"/>
          <p:cNvSpPr>
            <a:spLocks noGrp="1"/>
          </p:cNvSpPr>
          <p:nvPr>
            <p:ph type="sldNum" sz="quarter" idx="11"/>
          </p:nvPr>
        </p:nvSpPr>
        <p:spPr/>
        <p:txBody>
          <a:bodyPr/>
          <a:lstStyle/>
          <a:p>
            <a:fld id="{599FE963-493D-6C4E-B686-D39790523B81}" type="slidenum">
              <a:rPr lang="en-US" smtClean="0"/>
              <a:pPr/>
              <a:t>11</a:t>
            </a:fld>
            <a:endParaRPr lang="en-US"/>
          </a:p>
        </p:txBody>
      </p:sp>
      <p:sp>
        <p:nvSpPr>
          <p:cNvPr id="10" name="TextBox 9"/>
          <p:cNvSpPr txBox="1"/>
          <p:nvPr/>
        </p:nvSpPr>
        <p:spPr>
          <a:xfrm>
            <a:off x="1524000" y="6019800"/>
            <a:ext cx="4876800" cy="523220"/>
          </a:xfrm>
          <a:prstGeom prst="rect">
            <a:avLst/>
          </a:prstGeom>
          <a:noFill/>
        </p:spPr>
        <p:txBody>
          <a:bodyPr wrap="square" rtlCol="0">
            <a:spAutoFit/>
          </a:bodyPr>
          <a:lstStyle/>
          <a:p>
            <a:pPr algn="l"/>
            <a:r>
              <a:rPr lang="en-US" sz="1200" dirty="0">
                <a:solidFill>
                  <a:schemeClr val="tx1"/>
                </a:solidFill>
              </a:rPr>
              <a:t>http://</a:t>
            </a:r>
            <a:r>
              <a:rPr lang="en-US" sz="1200" dirty="0" err="1">
                <a:solidFill>
                  <a:schemeClr val="tx1"/>
                </a:solidFill>
              </a:rPr>
              <a:t>allaboutroboticsurgery.com</a:t>
            </a:r>
            <a:r>
              <a:rPr lang="en-US" sz="1200" dirty="0">
                <a:solidFill>
                  <a:schemeClr val="tx1"/>
                </a:solidFill>
              </a:rPr>
              <a:t>/</a:t>
            </a:r>
            <a:r>
              <a:rPr lang="en-US" sz="1200" dirty="0" err="1">
                <a:solidFill>
                  <a:schemeClr val="tx1"/>
                </a:solidFill>
              </a:rPr>
              <a:t>surgicalrobots.html</a:t>
            </a:r>
            <a:endParaRPr lang="en-US" sz="1200" dirty="0" smtClean="0">
              <a:solidFill>
                <a:schemeClr val="tx1"/>
              </a:solidFill>
            </a:endParaRPr>
          </a:p>
          <a:p>
            <a:pPr algn="l"/>
            <a:endParaRPr lang="en-US" sz="1600" dirty="0"/>
          </a:p>
        </p:txBody>
      </p:sp>
      <p:pic>
        <p:nvPicPr>
          <p:cNvPr id="5" name="Picture 4"/>
          <p:cNvPicPr>
            <a:picLocks noChangeAspect="1"/>
          </p:cNvPicPr>
          <p:nvPr/>
        </p:nvPicPr>
        <p:blipFill>
          <a:blip r:embed="rId3"/>
          <a:stretch>
            <a:fillRect/>
          </a:stretch>
        </p:blipFill>
        <p:spPr>
          <a:xfrm>
            <a:off x="1066800" y="3276600"/>
            <a:ext cx="6629400" cy="2743200"/>
          </a:xfrm>
          <a:prstGeom prst="rect">
            <a:avLst/>
          </a:prstGeom>
        </p:spPr>
      </p:pic>
    </p:spTree>
    <p:extLst>
      <p:ext uri="{BB962C8B-B14F-4D97-AF65-F5344CB8AC3E}">
        <p14:creationId xmlns:p14="http://schemas.microsoft.com/office/powerpoint/2010/main" val="314039120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Surgical Robots </a:t>
            </a:r>
            <a:endParaRPr lang="en-US" dirty="0"/>
          </a:p>
        </p:txBody>
      </p:sp>
      <p:sp>
        <p:nvSpPr>
          <p:cNvPr id="3" name="Content Placeholder 2"/>
          <p:cNvSpPr>
            <a:spLocks noGrp="1"/>
          </p:cNvSpPr>
          <p:nvPr>
            <p:ph idx="1"/>
          </p:nvPr>
        </p:nvSpPr>
        <p:spPr>
          <a:xfrm>
            <a:off x="457200" y="1981200"/>
            <a:ext cx="8458200" cy="3886200"/>
          </a:xfrm>
        </p:spPr>
        <p:txBody>
          <a:bodyPr/>
          <a:lstStyle/>
          <a:p>
            <a:r>
              <a:rPr lang="en-US" dirty="0" smtClean="0"/>
              <a:t>Telesurgery and Robots</a:t>
            </a:r>
          </a:p>
          <a:p>
            <a:pPr lvl="1"/>
            <a:r>
              <a:rPr lang="en-US" dirty="0" smtClean="0"/>
              <a:t>Can lower healthcare costs with less personnel</a:t>
            </a:r>
            <a:r>
              <a:rPr lang="en-US" baseline="30000" dirty="0" smtClean="0"/>
              <a:t>[5]</a:t>
            </a:r>
            <a:endParaRPr lang="en-US" dirty="0" smtClean="0"/>
          </a:p>
          <a:p>
            <a:pPr lvl="0">
              <a:buClr>
                <a:srgbClr val="333366"/>
              </a:buClr>
            </a:pPr>
            <a:r>
              <a:rPr lang="en-US" dirty="0" smtClean="0">
                <a:solidFill>
                  <a:srgbClr val="000000"/>
                </a:solidFill>
              </a:rPr>
              <a:t>Reduced Pain, smaller incisions</a:t>
            </a:r>
          </a:p>
          <a:p>
            <a:pPr lvl="1">
              <a:buClr>
                <a:srgbClr val="333366"/>
              </a:buClr>
            </a:pPr>
            <a:r>
              <a:rPr lang="en-US" dirty="0" smtClean="0">
                <a:solidFill>
                  <a:srgbClr val="000000"/>
                </a:solidFill>
              </a:rPr>
              <a:t>daVinci uses 1-4cm incisions on chest, less pain</a:t>
            </a:r>
            <a:r>
              <a:rPr lang="en-US" baseline="30000" dirty="0" smtClean="0">
                <a:solidFill>
                  <a:srgbClr val="000000"/>
                </a:solidFill>
              </a:rPr>
              <a:t>[7]</a:t>
            </a:r>
            <a:endParaRPr lang="en-US" dirty="0" smtClean="0">
              <a:solidFill>
                <a:srgbClr val="000000"/>
              </a:solidFill>
            </a:endParaRPr>
          </a:p>
          <a:p>
            <a:pPr lvl="0">
              <a:buClr>
                <a:srgbClr val="333366"/>
              </a:buClr>
            </a:pPr>
            <a:r>
              <a:rPr lang="en-US" dirty="0" smtClean="0">
                <a:solidFill>
                  <a:srgbClr val="000000"/>
                </a:solidFill>
              </a:rPr>
              <a:t>Enhanced precision</a:t>
            </a:r>
          </a:p>
          <a:p>
            <a:pPr lvl="1">
              <a:buClr>
                <a:srgbClr val="333366"/>
              </a:buClr>
            </a:pPr>
            <a:r>
              <a:rPr lang="en-US" dirty="0" smtClean="0">
                <a:solidFill>
                  <a:srgbClr val="000000"/>
                </a:solidFill>
              </a:rPr>
              <a:t>87% success rate of transurethral access with Robots</a:t>
            </a:r>
            <a:r>
              <a:rPr lang="en-US" baseline="30000" dirty="0" smtClean="0">
                <a:solidFill>
                  <a:srgbClr val="000000"/>
                </a:solidFill>
              </a:rPr>
              <a:t>[</a:t>
            </a:r>
            <a:r>
              <a:rPr lang="en-US" baseline="30000" dirty="0">
                <a:solidFill>
                  <a:srgbClr val="000000"/>
                </a:solidFill>
              </a:rPr>
              <a:t>5</a:t>
            </a:r>
            <a:r>
              <a:rPr lang="en-US" baseline="30000" dirty="0" smtClean="0">
                <a:solidFill>
                  <a:srgbClr val="000000"/>
                </a:solidFill>
              </a:rPr>
              <a:t>]</a:t>
            </a:r>
            <a:r>
              <a:rPr lang="en-US" dirty="0" smtClean="0">
                <a:solidFill>
                  <a:srgbClr val="000000"/>
                </a:solidFill>
              </a:rPr>
              <a:t> </a:t>
            </a:r>
            <a:r>
              <a:rPr lang="en-US" baseline="30000" dirty="0" smtClean="0">
                <a:solidFill>
                  <a:srgbClr val="000000"/>
                </a:solidFill>
              </a:rPr>
              <a:t> </a:t>
            </a:r>
            <a:r>
              <a:rPr lang="en-US" dirty="0" smtClean="0">
                <a:solidFill>
                  <a:srgbClr val="000000"/>
                </a:solidFill>
              </a:rPr>
              <a:t>(85% with human surgeon)</a:t>
            </a:r>
            <a:r>
              <a:rPr lang="en-US" baseline="30000" dirty="0" smtClean="0">
                <a:solidFill>
                  <a:srgbClr val="000000"/>
                </a:solidFill>
              </a:rPr>
              <a:t>[8]</a:t>
            </a:r>
          </a:p>
          <a:p>
            <a:pPr lvl="0">
              <a:buClr>
                <a:srgbClr val="333366"/>
              </a:buClr>
            </a:pPr>
            <a:r>
              <a:rPr lang="en-US" dirty="0" smtClean="0">
                <a:solidFill>
                  <a:srgbClr val="000000"/>
                </a:solidFill>
              </a:rPr>
              <a:t>Reliability of just using robots as tools</a:t>
            </a:r>
          </a:p>
          <a:p>
            <a:pPr lvl="1">
              <a:buClr>
                <a:srgbClr val="333366"/>
              </a:buClr>
            </a:pPr>
            <a:r>
              <a:rPr lang="en-US" dirty="0" smtClean="0">
                <a:solidFill>
                  <a:srgbClr val="000000"/>
                </a:solidFill>
              </a:rPr>
              <a:t>No robots perform surgery autonomously</a:t>
            </a:r>
            <a:r>
              <a:rPr lang="en-US" baseline="30000" dirty="0" smtClean="0">
                <a:solidFill>
                  <a:srgbClr val="000000"/>
                </a:solidFill>
              </a:rPr>
              <a:t>[5]</a:t>
            </a:r>
            <a:endParaRPr lang="en-US" dirty="0">
              <a:solidFill>
                <a:srgbClr val="000000"/>
              </a:solidFill>
            </a:endParaRPr>
          </a:p>
          <a:p>
            <a:pPr marL="0" lvl="0" indent="0">
              <a:buClr>
                <a:srgbClr val="333366"/>
              </a:buClr>
              <a:buNone/>
            </a:pPr>
            <a:endParaRPr lang="en-US" dirty="0">
              <a:solidFill>
                <a:srgbClr val="000000"/>
              </a:solidFill>
            </a:endParaRPr>
          </a:p>
          <a:p>
            <a:pPr lvl="1"/>
            <a:endParaRPr lang="en-US" dirty="0" smtClean="0"/>
          </a:p>
          <a:p>
            <a:pPr lvl="1"/>
            <a:endParaRPr lang="en-US" dirty="0" smtClean="0"/>
          </a:p>
          <a:p>
            <a:pPr marL="0" indent="0">
              <a:buNone/>
            </a:pPr>
            <a:endParaRPr lang="en-US" dirty="0" smtClean="0"/>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Justin Hess</a:t>
            </a: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12</a:t>
            </a:fld>
            <a:endParaRPr lang="en-US"/>
          </a:p>
        </p:txBody>
      </p:sp>
    </p:spTree>
    <p:extLst>
      <p:ext uri="{BB962C8B-B14F-4D97-AF65-F5344CB8AC3E}">
        <p14:creationId xmlns:p14="http://schemas.microsoft.com/office/powerpoint/2010/main" val="3643055809"/>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Reliability Issues</a:t>
            </a:r>
            <a:endParaRPr lang="en-US" dirty="0"/>
          </a:p>
        </p:txBody>
      </p:sp>
      <p:sp>
        <p:nvSpPr>
          <p:cNvPr id="3" name="Content Placeholder 2"/>
          <p:cNvSpPr>
            <a:spLocks noGrp="1"/>
          </p:cNvSpPr>
          <p:nvPr>
            <p:ph idx="1"/>
          </p:nvPr>
        </p:nvSpPr>
        <p:spPr>
          <a:xfrm>
            <a:off x="457200" y="1981200"/>
            <a:ext cx="8458200" cy="3886200"/>
          </a:xfrm>
        </p:spPr>
        <p:txBody>
          <a:bodyPr/>
          <a:lstStyle/>
          <a:p>
            <a:r>
              <a:rPr lang="en-US" dirty="0" smtClean="0"/>
              <a:t>Journal for Healthcare Quality Study</a:t>
            </a:r>
          </a:p>
          <a:p>
            <a:pPr lvl="1"/>
            <a:r>
              <a:rPr lang="en-US" dirty="0" smtClean="0"/>
              <a:t>245 incidents reported to FDA over 12 years – daVinci system</a:t>
            </a:r>
            <a:r>
              <a:rPr lang="en-US" baseline="30000" dirty="0" smtClean="0"/>
              <a:t>[7]</a:t>
            </a:r>
            <a:endParaRPr lang="en-US" dirty="0" smtClean="0"/>
          </a:p>
          <a:p>
            <a:r>
              <a:rPr lang="en-US" dirty="0" smtClean="0"/>
              <a:t>Latency issue with Telesurgery</a:t>
            </a:r>
          </a:p>
          <a:p>
            <a:pPr lvl="1"/>
            <a:r>
              <a:rPr lang="en-US" dirty="0" smtClean="0"/>
              <a:t>Can lag between device and user be fatal?</a:t>
            </a:r>
            <a:r>
              <a:rPr lang="en-US" baseline="30000" dirty="0" smtClean="0"/>
              <a:t>[4]</a:t>
            </a:r>
            <a:endParaRPr lang="en-US" dirty="0" smtClean="0"/>
          </a:p>
          <a:p>
            <a:r>
              <a:rPr lang="en-US" dirty="0" smtClean="0"/>
              <a:t>Learning Curve for Surgeons</a:t>
            </a:r>
          </a:p>
          <a:p>
            <a:pPr lvl="1"/>
            <a:r>
              <a:rPr lang="en-US" dirty="0" smtClean="0"/>
              <a:t>12-18 patients before surgeons use to procedure</a:t>
            </a:r>
            <a:r>
              <a:rPr lang="en-US" baseline="30000" dirty="0" smtClean="0"/>
              <a:t>[2]</a:t>
            </a:r>
            <a:endParaRPr lang="en-US" dirty="0" smtClean="0"/>
          </a:p>
          <a:p>
            <a:endParaRPr lang="en-US" dirty="0" smtClean="0"/>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Justin Hess</a:t>
            </a: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13</a:t>
            </a:fld>
            <a:endParaRPr lang="en-US"/>
          </a:p>
        </p:txBody>
      </p:sp>
    </p:spTree>
    <p:extLst>
      <p:ext uri="{BB962C8B-B14F-4D97-AF65-F5344CB8AC3E}">
        <p14:creationId xmlns:p14="http://schemas.microsoft.com/office/powerpoint/2010/main" val="4127206385"/>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Reliability Issues</a:t>
            </a:r>
            <a:endParaRPr lang="en-US" dirty="0"/>
          </a:p>
        </p:txBody>
      </p:sp>
      <p:sp>
        <p:nvSpPr>
          <p:cNvPr id="3" name="Content Placeholder 2"/>
          <p:cNvSpPr>
            <a:spLocks noGrp="1"/>
          </p:cNvSpPr>
          <p:nvPr>
            <p:ph idx="1"/>
          </p:nvPr>
        </p:nvSpPr>
        <p:spPr>
          <a:xfrm>
            <a:off x="152400" y="1600200"/>
            <a:ext cx="8458200" cy="4267200"/>
          </a:xfrm>
        </p:spPr>
        <p:txBody>
          <a:bodyPr/>
          <a:lstStyle/>
          <a:p>
            <a:r>
              <a:rPr lang="en-US" dirty="0" smtClean="0"/>
              <a:t>Gray area: fault of surgeon or robot</a:t>
            </a:r>
          </a:p>
          <a:p>
            <a:pPr lvl="2"/>
            <a:r>
              <a:rPr lang="en-US" dirty="0" smtClean="0"/>
              <a:t>Who is to blame?</a:t>
            </a:r>
          </a:p>
          <a:p>
            <a:r>
              <a:rPr lang="en-US" dirty="0"/>
              <a:t>M</a:t>
            </a:r>
            <a:r>
              <a:rPr lang="en-US" dirty="0" smtClean="0"/>
              <a:t>anufacturer to blame</a:t>
            </a:r>
          </a:p>
          <a:p>
            <a:pPr lvl="1"/>
            <a:r>
              <a:rPr lang="en-US" dirty="0" smtClean="0"/>
              <a:t>Doctor must provide </a:t>
            </a:r>
          </a:p>
          <a:p>
            <a:pPr marL="457200" lvl="1" indent="0">
              <a:buNone/>
            </a:pPr>
            <a:r>
              <a:rPr lang="en-US" dirty="0" smtClean="0"/>
              <a:t>   disclosure of risks</a:t>
            </a:r>
            <a:r>
              <a:rPr lang="en-US" baseline="30000" dirty="0" smtClean="0"/>
              <a:t>[7]</a:t>
            </a:r>
            <a:r>
              <a:rPr lang="en-US" dirty="0"/>
              <a:t>	</a:t>
            </a:r>
          </a:p>
          <a:p>
            <a:r>
              <a:rPr lang="en-US" dirty="0"/>
              <a:t>Inadequate educational </a:t>
            </a:r>
            <a:endParaRPr lang="en-US" dirty="0" smtClean="0"/>
          </a:p>
          <a:p>
            <a:pPr marL="0" indent="0">
              <a:buNone/>
            </a:pPr>
            <a:r>
              <a:rPr lang="en-US" dirty="0" smtClean="0"/>
              <a:t>    materials</a:t>
            </a:r>
            <a:endParaRPr lang="en-US" dirty="0"/>
          </a:p>
          <a:p>
            <a:pPr lvl="1"/>
            <a:r>
              <a:rPr lang="en-US" dirty="0" smtClean="0"/>
              <a:t>37% of US hospitals post</a:t>
            </a:r>
          </a:p>
          <a:p>
            <a:pPr marL="457200" lvl="1" indent="0">
              <a:buNone/>
            </a:pPr>
            <a:r>
              <a:rPr lang="en-US" dirty="0" smtClean="0"/>
              <a:t>info, 0% inform of risks</a:t>
            </a:r>
            <a:r>
              <a:rPr lang="en-US" baseline="30000" dirty="0" smtClean="0"/>
              <a:t>[7]</a:t>
            </a:r>
            <a:endParaRPr lang="en-US" dirty="0"/>
          </a:p>
          <a:p>
            <a:pPr lvl="1"/>
            <a:endParaRPr lang="en-US" dirty="0" smtClean="0"/>
          </a:p>
        </p:txBody>
      </p:sp>
      <p:sp>
        <p:nvSpPr>
          <p:cNvPr id="4" name="Footer Placeholder 3"/>
          <p:cNvSpPr>
            <a:spLocks noGrp="1"/>
          </p:cNvSpPr>
          <p:nvPr>
            <p:ph type="ftr" sz="quarter" idx="10"/>
          </p:nvPr>
        </p:nvSpPr>
        <p:spPr/>
        <p:txBody>
          <a:bodyPr/>
          <a:lstStyle/>
          <a:p>
            <a:r>
              <a:rPr lang="en-US" dirty="0" smtClean="0"/>
              <a:t>© 2014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Justin Hess</a:t>
            </a: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14</a:t>
            </a:fld>
            <a:endParaRPr lang="en-US"/>
          </a:p>
        </p:txBody>
      </p:sp>
      <p:pic>
        <p:nvPicPr>
          <p:cNvPr id="9" name="Picture 8"/>
          <p:cNvPicPr>
            <a:picLocks noChangeAspect="1"/>
          </p:cNvPicPr>
          <p:nvPr/>
        </p:nvPicPr>
        <p:blipFill>
          <a:blip r:embed="rId3"/>
          <a:stretch>
            <a:fillRect/>
          </a:stretch>
        </p:blipFill>
        <p:spPr>
          <a:xfrm>
            <a:off x="4857016" y="2057400"/>
            <a:ext cx="4286984" cy="3352800"/>
          </a:xfrm>
          <a:prstGeom prst="rect">
            <a:avLst/>
          </a:prstGeom>
        </p:spPr>
      </p:pic>
      <p:sp>
        <p:nvSpPr>
          <p:cNvPr id="10" name="TextBox 9"/>
          <p:cNvSpPr txBox="1"/>
          <p:nvPr/>
        </p:nvSpPr>
        <p:spPr>
          <a:xfrm>
            <a:off x="5638800" y="5562600"/>
            <a:ext cx="2895600" cy="523220"/>
          </a:xfrm>
          <a:prstGeom prst="rect">
            <a:avLst/>
          </a:prstGeom>
          <a:noFill/>
        </p:spPr>
        <p:txBody>
          <a:bodyPr wrap="square" rtlCol="0">
            <a:spAutoFit/>
          </a:bodyPr>
          <a:lstStyle/>
          <a:p>
            <a:pPr algn="l"/>
            <a:r>
              <a:rPr lang="en-US" sz="1200" dirty="0">
                <a:solidFill>
                  <a:schemeClr val="tx1"/>
                </a:solidFill>
              </a:rPr>
              <a:t>http://</a:t>
            </a:r>
            <a:r>
              <a:rPr lang="en-US" sz="1200" dirty="0" err="1">
                <a:solidFill>
                  <a:schemeClr val="tx1"/>
                </a:solidFill>
              </a:rPr>
              <a:t>www.roboticoncology.com</a:t>
            </a:r>
            <a:r>
              <a:rPr lang="en-US" sz="1200" dirty="0">
                <a:solidFill>
                  <a:schemeClr val="tx1"/>
                </a:solidFill>
              </a:rPr>
              <a:t>/history/</a:t>
            </a:r>
          </a:p>
          <a:p>
            <a:pPr algn="l"/>
            <a:endParaRPr lang="en-US" sz="1600" dirty="0"/>
          </a:p>
        </p:txBody>
      </p:sp>
    </p:spTree>
    <p:extLst>
      <p:ext uri="{BB962C8B-B14F-4D97-AF65-F5344CB8AC3E}">
        <p14:creationId xmlns:p14="http://schemas.microsoft.com/office/powerpoint/2010/main" val="31558633"/>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1981200"/>
            <a:ext cx="8458200" cy="3886200"/>
          </a:xfrm>
        </p:spPr>
        <p:txBody>
          <a:bodyPr/>
          <a:lstStyle/>
          <a:p>
            <a:r>
              <a:rPr lang="en-US" dirty="0" smtClean="0"/>
              <a:t>Overall, robots prove advantageous</a:t>
            </a:r>
          </a:p>
          <a:p>
            <a:pPr lvl="1"/>
            <a:r>
              <a:rPr lang="en-US" dirty="0" smtClean="0"/>
              <a:t>Though DaVinci has several incidents reported</a:t>
            </a:r>
          </a:p>
          <a:p>
            <a:pPr lvl="0">
              <a:buClr>
                <a:srgbClr val="333366"/>
              </a:buClr>
            </a:pPr>
            <a:r>
              <a:rPr lang="en-US" dirty="0" smtClean="0">
                <a:solidFill>
                  <a:srgbClr val="000000"/>
                </a:solidFill>
              </a:rPr>
              <a:t>Reporting to FDA is crucial</a:t>
            </a:r>
          </a:p>
          <a:p>
            <a:pPr lvl="1">
              <a:buClr>
                <a:srgbClr val="333366"/>
              </a:buClr>
            </a:pPr>
            <a:r>
              <a:rPr lang="en-US" dirty="0" smtClean="0">
                <a:solidFill>
                  <a:srgbClr val="000000"/>
                </a:solidFill>
              </a:rPr>
              <a:t>More regulations needed in case of incidents</a:t>
            </a:r>
          </a:p>
          <a:p>
            <a:pPr lvl="0">
              <a:buClr>
                <a:srgbClr val="333366"/>
              </a:buClr>
            </a:pPr>
            <a:r>
              <a:rPr lang="en-US" dirty="0" smtClean="0">
                <a:solidFill>
                  <a:srgbClr val="000000"/>
                </a:solidFill>
              </a:rPr>
              <a:t>Informative training and materials</a:t>
            </a:r>
          </a:p>
          <a:p>
            <a:pPr lvl="1">
              <a:buClr>
                <a:srgbClr val="333366"/>
              </a:buClr>
            </a:pPr>
            <a:r>
              <a:rPr lang="en-US" dirty="0" smtClean="0">
                <a:solidFill>
                  <a:srgbClr val="000000"/>
                </a:solidFill>
              </a:rPr>
              <a:t>Patients must be informed, doctors well trained</a:t>
            </a:r>
          </a:p>
          <a:p>
            <a:pPr lvl="0">
              <a:buClr>
                <a:srgbClr val="333366"/>
              </a:buClr>
            </a:pPr>
            <a:r>
              <a:rPr lang="en-US" dirty="0" smtClean="0">
                <a:solidFill>
                  <a:srgbClr val="000000"/>
                </a:solidFill>
              </a:rPr>
              <a:t>Who is at fault when incidents occur?</a:t>
            </a:r>
          </a:p>
          <a:p>
            <a:pPr lvl="1">
              <a:buClr>
                <a:srgbClr val="333366"/>
              </a:buClr>
            </a:pPr>
            <a:r>
              <a:rPr lang="en-US" dirty="0" smtClean="0">
                <a:solidFill>
                  <a:srgbClr val="000000"/>
                </a:solidFill>
              </a:rPr>
              <a:t>Guidelines must set risks using robotic surgery</a:t>
            </a:r>
            <a:endParaRPr lang="en-US" dirty="0">
              <a:solidFill>
                <a:srgbClr val="000000"/>
              </a:solidFill>
            </a:endParaRPr>
          </a:p>
          <a:p>
            <a:pPr lvl="1">
              <a:buClr>
                <a:srgbClr val="333366"/>
              </a:buClr>
            </a:pPr>
            <a:endParaRPr lang="en-US" dirty="0">
              <a:solidFill>
                <a:srgbClr val="000000"/>
              </a:solidFill>
            </a:endParaRPr>
          </a:p>
          <a:p>
            <a:pPr lvl="1">
              <a:buClr>
                <a:srgbClr val="333366"/>
              </a:buClr>
            </a:pPr>
            <a:endParaRPr lang="en-US" dirty="0" smtClean="0">
              <a:solidFill>
                <a:srgbClr val="000000"/>
              </a:solidFill>
            </a:endParaRPr>
          </a:p>
          <a:p>
            <a:pPr lvl="1">
              <a:buClr>
                <a:srgbClr val="333366"/>
              </a:buClr>
            </a:pPr>
            <a:endParaRPr lang="en-US" dirty="0">
              <a:solidFill>
                <a:srgbClr val="000000"/>
              </a:solidFill>
            </a:endParaRPr>
          </a:p>
          <a:p>
            <a:pPr lvl="2"/>
            <a:endParaRPr lang="en-US" dirty="0" smtClean="0"/>
          </a:p>
          <a:p>
            <a:pPr marL="0" indent="0">
              <a:buNone/>
            </a:pPr>
            <a:endParaRPr lang="en-US" dirty="0" smtClean="0"/>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Justin Hess</a:t>
            </a: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15</a:t>
            </a:fld>
            <a:endParaRPr lang="en-US"/>
          </a:p>
        </p:txBody>
      </p:sp>
    </p:spTree>
    <p:extLst>
      <p:ext uri="{BB962C8B-B14F-4D97-AF65-F5344CB8AC3E}">
        <p14:creationId xmlns:p14="http://schemas.microsoft.com/office/powerpoint/2010/main" val="1706447871"/>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a:xfrm>
            <a:off x="685800" y="1447800"/>
            <a:ext cx="8686800" cy="4648200"/>
          </a:xfrm>
        </p:spPr>
        <p:txBody>
          <a:bodyPr/>
          <a:lstStyle/>
          <a:p>
            <a:r>
              <a:rPr lang="en-US" sz="1600" dirty="0" smtClean="0"/>
              <a:t>[1] </a:t>
            </a:r>
            <a:r>
              <a:rPr lang="en-US" sz="1600" dirty="0" err="1" smtClean="0"/>
              <a:t>Dwivedi</a:t>
            </a:r>
            <a:r>
              <a:rPr lang="en-US" sz="1600" dirty="0" smtClean="0"/>
              <a:t>, </a:t>
            </a:r>
            <a:r>
              <a:rPr lang="en-US" sz="1600" dirty="0" err="1" smtClean="0"/>
              <a:t>Jyotsna</a:t>
            </a:r>
            <a:r>
              <a:rPr lang="en-US" sz="1600" dirty="0" smtClean="0"/>
              <a:t>, Robotic </a:t>
            </a:r>
            <a:r>
              <a:rPr lang="en-US" sz="1600" dirty="0"/>
              <a:t>Surgery - A Review on Recent advances in </a:t>
            </a:r>
            <a:r>
              <a:rPr lang="en-US" sz="1600" dirty="0" smtClean="0"/>
              <a:t>Surgical </a:t>
            </a:r>
            <a:r>
              <a:rPr lang="en-US" sz="1600" dirty="0"/>
              <a:t>Robotic </a:t>
            </a:r>
            <a:r>
              <a:rPr lang="en-US" sz="1600" dirty="0" smtClean="0"/>
              <a:t>Systems, Retrieved April 12, </a:t>
            </a:r>
            <a:r>
              <a:rPr lang="en-US" sz="1600" dirty="0"/>
              <a:t>2014 from </a:t>
            </a:r>
            <a:r>
              <a:rPr lang="en-US" sz="1600" dirty="0">
                <a:hlinkClick r:id="rId3"/>
              </a:rPr>
              <a:t>http://www.eng.fau.edu/conf/fcrar/papers/</a:t>
            </a:r>
            <a:r>
              <a:rPr lang="en-US" sz="1600" dirty="0" smtClean="0">
                <a:hlinkClick r:id="rId3"/>
              </a:rPr>
              <a:t>FCRAR_2012_2_1_Dwivedi_Mahgoub_FAU.pdf</a:t>
            </a:r>
            <a:endParaRPr lang="en-US" sz="1600" dirty="0" smtClean="0"/>
          </a:p>
          <a:p>
            <a:r>
              <a:rPr lang="en-US" sz="1600" dirty="0" smtClean="0"/>
              <a:t>[2] AVRA Surgical Inc., Surgical Robots, </a:t>
            </a:r>
            <a:r>
              <a:rPr lang="en-US" sz="1600" dirty="0"/>
              <a:t>Retrieved April 12, 2014 </a:t>
            </a:r>
            <a:r>
              <a:rPr lang="en-US" sz="1600" dirty="0">
                <a:hlinkClick r:id="rId4"/>
              </a:rPr>
              <a:t>http://allaboutroboticsurgery.com/</a:t>
            </a:r>
            <a:r>
              <a:rPr lang="en-US" sz="1600" dirty="0" smtClean="0">
                <a:hlinkClick r:id="rId4"/>
              </a:rPr>
              <a:t>surgicalrobots.html</a:t>
            </a:r>
            <a:endParaRPr lang="en-US" sz="1600" dirty="0" smtClean="0"/>
          </a:p>
          <a:p>
            <a:r>
              <a:rPr lang="en-US" sz="1600" dirty="0" smtClean="0"/>
              <a:t>[3] Kent, Martha, Are Medical Robots Safe?, Retrieved April 13, </a:t>
            </a:r>
            <a:r>
              <a:rPr lang="en-US" sz="1600" dirty="0"/>
              <a:t>2014 from </a:t>
            </a:r>
            <a:r>
              <a:rPr lang="en-US" sz="1600" dirty="0">
                <a:hlinkClick r:id="rId5"/>
              </a:rPr>
              <a:t>http://scinotions.com/2012/09/medical-robots-surgical-operation-is-it-safe</a:t>
            </a:r>
            <a:r>
              <a:rPr lang="en-US" sz="1600" dirty="0" smtClean="0">
                <a:hlinkClick r:id="rId5"/>
              </a:rPr>
              <a:t>/</a:t>
            </a:r>
            <a:endParaRPr lang="en-US" sz="1600" dirty="0" smtClean="0"/>
          </a:p>
          <a:p>
            <a:r>
              <a:rPr lang="en-US" sz="1600" dirty="0" smtClean="0"/>
              <a:t>[4] </a:t>
            </a:r>
            <a:r>
              <a:rPr lang="en-US" sz="1600" dirty="0" err="1" smtClean="0"/>
              <a:t>Bonsor</a:t>
            </a:r>
            <a:r>
              <a:rPr lang="en-US" sz="1600" dirty="0"/>
              <a:t>, Kevin, and Jonathan Strickland.  "How Robotic Surgery Will Work"  30 October 2000.  </a:t>
            </a:r>
            <a:r>
              <a:rPr lang="en-US" sz="1600" dirty="0" err="1" smtClean="0"/>
              <a:t>HowStuffWorks.com</a:t>
            </a:r>
            <a:r>
              <a:rPr lang="en-US" sz="1600" dirty="0" smtClean="0"/>
              <a:t>. Retrieved April 13, 2014 from </a:t>
            </a:r>
            <a:r>
              <a:rPr lang="en-US" sz="1600" dirty="0" smtClean="0">
                <a:hlinkClick r:id="rId6"/>
              </a:rPr>
              <a:t>http</a:t>
            </a:r>
            <a:r>
              <a:rPr lang="en-US" sz="1600" dirty="0">
                <a:hlinkClick r:id="rId6"/>
              </a:rPr>
              <a:t>://health.howstuffworks.com/medicine/modern-technology/robotic-</a:t>
            </a:r>
            <a:r>
              <a:rPr lang="en-US" sz="1600" dirty="0" smtClean="0">
                <a:hlinkClick r:id="rId6"/>
              </a:rPr>
              <a:t>surgery.htm</a:t>
            </a:r>
            <a:endParaRPr lang="en-US" sz="1600" dirty="0"/>
          </a:p>
          <a:p>
            <a:r>
              <a:rPr lang="en-US" sz="1600" dirty="0" smtClean="0"/>
              <a:t>[5] Francis, Paula, Medical Robotics: The Impact on Perioperative Nursing Practice, Retrieved April 14, </a:t>
            </a:r>
            <a:r>
              <a:rPr lang="en-US" sz="1600" dirty="0"/>
              <a:t>2014 from </a:t>
            </a:r>
            <a:r>
              <a:rPr lang="en-US" sz="1600" dirty="0">
                <a:hlinkClick r:id="rId7"/>
              </a:rPr>
              <a:t>http://www.medscape.com/viewarticle/</a:t>
            </a:r>
            <a:r>
              <a:rPr lang="en-US" sz="1600" dirty="0" smtClean="0">
                <a:hlinkClick r:id="rId7"/>
              </a:rPr>
              <a:t>531748_1</a:t>
            </a:r>
            <a:endParaRPr lang="en-US" sz="1600" dirty="0" smtClean="0"/>
          </a:p>
          <a:p>
            <a:r>
              <a:rPr lang="en-US" sz="1600" dirty="0" smtClean="0"/>
              <a:t>[6] </a:t>
            </a:r>
            <a:r>
              <a:rPr lang="en-US" sz="1600" dirty="0" err="1" smtClean="0"/>
              <a:t>Samadi</a:t>
            </a:r>
            <a:r>
              <a:rPr lang="en-US" sz="1600" dirty="0" smtClean="0"/>
              <a:t>, David, History of Robotic Surgery, Retrieved April 15, </a:t>
            </a:r>
            <a:r>
              <a:rPr lang="en-US" sz="1600" dirty="0"/>
              <a:t>2014 from </a:t>
            </a:r>
            <a:r>
              <a:rPr lang="en-US" sz="1600" dirty="0">
                <a:hlinkClick r:id="rId8"/>
              </a:rPr>
              <a:t>http://www.roboticoncology.com/history</a:t>
            </a:r>
            <a:r>
              <a:rPr lang="en-US" sz="1600" dirty="0" smtClean="0">
                <a:hlinkClick r:id="rId8"/>
              </a:rPr>
              <a:t>/</a:t>
            </a:r>
            <a:endParaRPr lang="en-US" sz="1600" dirty="0" smtClean="0"/>
          </a:p>
          <a:p>
            <a:r>
              <a:rPr lang="en-US" sz="1600" dirty="0" smtClean="0"/>
              <a:t>[7] Evans, Marissa, Mishaps and Deaths Caused By Surgical Robots Going Underreported to FDA, Retrieved April 15, </a:t>
            </a:r>
            <a:r>
              <a:rPr lang="en-US" sz="1600" dirty="0"/>
              <a:t>2014 from </a:t>
            </a:r>
            <a:r>
              <a:rPr lang="en-US" sz="1600" dirty="0">
                <a:hlinkClick r:id="rId9"/>
              </a:rPr>
              <a:t>http://www.pbs.org/newshour/rundown/mishaps-and-deaths-caused-by-surgical-robots-going-underreported-to-fda</a:t>
            </a:r>
            <a:r>
              <a:rPr lang="en-US" sz="1600" dirty="0" smtClean="0">
                <a:hlinkClick r:id="rId9"/>
              </a:rPr>
              <a:t>/</a:t>
            </a:r>
            <a:endParaRPr lang="en-US" sz="1600" dirty="0" smtClean="0"/>
          </a:p>
          <a:p>
            <a:r>
              <a:rPr lang="en-US" sz="1600" dirty="0" smtClean="0"/>
              <a:t>[8] </a:t>
            </a:r>
            <a:r>
              <a:rPr lang="en-US" sz="1600" dirty="0" err="1" smtClean="0"/>
              <a:t>Atena</a:t>
            </a:r>
            <a:r>
              <a:rPr lang="en-US" sz="1600" dirty="0" smtClean="0"/>
              <a:t>, Clinical Policy Bulletin, Retrieved April 18, </a:t>
            </a:r>
            <a:r>
              <a:rPr lang="en-US" sz="1600" dirty="0"/>
              <a:t>2014 from http://</a:t>
            </a:r>
            <a:r>
              <a:rPr lang="en-US" sz="1600" dirty="0" err="1"/>
              <a:t>www.aetna.com</a:t>
            </a:r>
            <a:r>
              <a:rPr lang="en-US" sz="1600" dirty="0"/>
              <a:t>/</a:t>
            </a:r>
            <a:r>
              <a:rPr lang="en-US" sz="1600" dirty="0" err="1"/>
              <a:t>cpb</a:t>
            </a:r>
            <a:r>
              <a:rPr lang="en-US" sz="1600" dirty="0"/>
              <a:t>/medical/data/1_99/0079.html</a:t>
            </a:r>
            <a:endParaRPr lang="en-US" sz="1600" dirty="0" smtClean="0"/>
          </a:p>
          <a:p>
            <a:endParaRPr lang="en-US" sz="1600" dirty="0" smtClean="0"/>
          </a:p>
        </p:txBody>
      </p:sp>
      <p:sp>
        <p:nvSpPr>
          <p:cNvPr id="4" name="Footer Placeholder 3"/>
          <p:cNvSpPr>
            <a:spLocks noGrp="1"/>
          </p:cNvSpPr>
          <p:nvPr>
            <p:ph type="ftr" sz="quarter" idx="10"/>
          </p:nvPr>
        </p:nvSpPr>
        <p:spPr/>
        <p:txBody>
          <a:bodyPr/>
          <a:lstStyle/>
          <a:p>
            <a:r>
              <a:rPr lang="en-US" dirty="0" smtClean="0"/>
              <a:t>© 2014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Justin Hess</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6E63C1AF-3214-B146-A1C1-E6B37C6C5A51}" type="datetime1">
              <a:rPr lang="en-US" smtClean="0"/>
              <a:t>4/18/14</a:t>
            </a:fld>
            <a:endParaRPr lang="en-US" dirty="0"/>
          </a:p>
        </p:txBody>
      </p:sp>
      <p:sp>
        <p:nvSpPr>
          <p:cNvPr id="8" name="Slide Number Placeholder 7"/>
          <p:cNvSpPr>
            <a:spLocks noGrp="1"/>
          </p:cNvSpPr>
          <p:nvPr>
            <p:ph type="sldNum" sz="quarter" idx="11"/>
          </p:nvPr>
        </p:nvSpPr>
        <p:spPr/>
        <p:txBody>
          <a:bodyPr/>
          <a:lstStyle/>
          <a:p>
            <a:fld id="{599FE963-493D-6C4E-B686-D39790523B81}" type="slidenum">
              <a:rPr lang="en-US" smtClean="0"/>
              <a:pPr/>
              <a:t>16</a:t>
            </a:fld>
            <a:endParaRPr lang="en-US"/>
          </a:p>
        </p:txBody>
      </p:sp>
    </p:spTree>
    <p:extLst>
      <p:ext uri="{BB962C8B-B14F-4D97-AF65-F5344CB8AC3E}">
        <p14:creationId xmlns:p14="http://schemas.microsoft.com/office/powerpoint/2010/main" val="3526491077"/>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Military Robots</a:t>
            </a:r>
            <a:endParaRPr lang="en-US" dirty="0"/>
          </a:p>
        </p:txBody>
      </p:sp>
      <p:sp>
        <p:nvSpPr>
          <p:cNvPr id="3" name="Content Placeholder 2"/>
          <p:cNvSpPr>
            <a:spLocks noGrp="1"/>
          </p:cNvSpPr>
          <p:nvPr>
            <p:ph idx="1"/>
          </p:nvPr>
        </p:nvSpPr>
        <p:spPr/>
        <p:txBody>
          <a:bodyPr/>
          <a:lstStyle/>
          <a:p>
            <a:r>
              <a:rPr lang="en-US" dirty="0" smtClean="0"/>
              <a:t>And autonomous weapons</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Ted Armstrong</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17</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718" y="4135198"/>
            <a:ext cx="2179682" cy="1743746"/>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4066" t="2906" r="6923"/>
          <a:stretch/>
        </p:blipFill>
        <p:spPr>
          <a:xfrm>
            <a:off x="627973" y="3024553"/>
            <a:ext cx="3155182" cy="284284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3155" y="3935343"/>
            <a:ext cx="2611563" cy="19563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3600" y="1202384"/>
            <a:ext cx="2428875" cy="2794731"/>
          </a:xfrm>
          <a:prstGeom prst="rect">
            <a:avLst/>
          </a:prstGeom>
        </p:spPr>
      </p:pic>
    </p:spTree>
    <p:extLst>
      <p:ext uri="{BB962C8B-B14F-4D97-AF65-F5344CB8AC3E}">
        <p14:creationId xmlns:p14="http://schemas.microsoft.com/office/powerpoint/2010/main" val="2942843432"/>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Crusher UGCV</a:t>
            </a:r>
            <a:endParaRPr lang="en-US" dirty="0"/>
          </a:p>
        </p:txBody>
      </p:sp>
      <p:sp>
        <p:nvSpPr>
          <p:cNvPr id="3" name="Content Placeholder 2"/>
          <p:cNvSpPr>
            <a:spLocks noGrp="1"/>
          </p:cNvSpPr>
          <p:nvPr>
            <p:ph idx="1"/>
          </p:nvPr>
        </p:nvSpPr>
        <p:spPr/>
        <p:txBody>
          <a:bodyPr/>
          <a:lstStyle/>
          <a:p>
            <a:r>
              <a:rPr lang="en-US" dirty="0" smtClean="0"/>
              <a:t>Fire support</a:t>
            </a:r>
          </a:p>
          <a:p>
            <a:r>
              <a:rPr lang="en-US" dirty="0" smtClean="0"/>
              <a:t>Reconnaissance</a:t>
            </a:r>
          </a:p>
          <a:p>
            <a:r>
              <a:rPr lang="en-US" dirty="0" smtClean="0"/>
              <a:t>Medevac</a:t>
            </a:r>
          </a:p>
          <a:p>
            <a:r>
              <a:rPr lang="en-US" dirty="0" smtClean="0"/>
              <a:t>Sentry</a:t>
            </a:r>
          </a:p>
          <a:p>
            <a:r>
              <a:rPr lang="en-US" dirty="0" smtClean="0"/>
              <a:t>Supply mule</a:t>
            </a:r>
          </a:p>
          <a:p>
            <a:r>
              <a:rPr lang="en-US" dirty="0" smtClean="0"/>
              <a:t>No plans for </a:t>
            </a:r>
          </a:p>
          <a:p>
            <a:pPr marL="0" indent="0">
              <a:buNone/>
            </a:pPr>
            <a:r>
              <a:rPr lang="en-US" dirty="0"/>
              <a:t> </a:t>
            </a:r>
            <a:r>
              <a:rPr lang="en-US" dirty="0" smtClean="0"/>
              <a:t>      service</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Ted Armstrong</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18</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3048000"/>
            <a:ext cx="5638460" cy="2971800"/>
          </a:xfrm>
          <a:prstGeom prst="rect">
            <a:avLst/>
          </a:prstGeom>
        </p:spPr>
      </p:pic>
      <p:sp>
        <p:nvSpPr>
          <p:cNvPr id="11" name="TextBox 10"/>
          <p:cNvSpPr txBox="1"/>
          <p:nvPr/>
        </p:nvSpPr>
        <p:spPr>
          <a:xfrm>
            <a:off x="762000" y="6032360"/>
            <a:ext cx="7342909" cy="461665"/>
          </a:xfrm>
          <a:prstGeom prst="rect">
            <a:avLst/>
          </a:prstGeom>
          <a:noFill/>
        </p:spPr>
        <p:txBody>
          <a:bodyPr wrap="square" rtlCol="0">
            <a:spAutoFit/>
          </a:bodyPr>
          <a:lstStyle/>
          <a:p>
            <a:pPr algn="l"/>
            <a:r>
              <a:rPr lang="en-US" sz="1200" dirty="0">
                <a:solidFill>
                  <a:schemeClr val="tx1"/>
                </a:solidFill>
              </a:rPr>
              <a:t>Defense Advanced Research Projects Agency,. 2006. 'CRUSHER UNMANNED GROUND COMBAT VEHICLE UNVEILED'.</a:t>
            </a:r>
            <a:endParaRPr lang="en-US" sz="1600" dirty="0"/>
          </a:p>
        </p:txBody>
      </p:sp>
    </p:spTree>
    <p:extLst>
      <p:ext uri="{BB962C8B-B14F-4D97-AF65-F5344CB8AC3E}">
        <p14:creationId xmlns:p14="http://schemas.microsoft.com/office/powerpoint/2010/main" val="809393762"/>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DoDaam</a:t>
            </a:r>
            <a:r>
              <a:rPr lang="en-US" dirty="0" smtClean="0"/>
              <a:t> Super Aegis II</a:t>
            </a:r>
            <a:endParaRPr lang="en-US" dirty="0"/>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Ted Armstrong</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19</a:t>
            </a:fld>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6887" r="3389" b="65128"/>
          <a:stretch/>
        </p:blipFill>
        <p:spPr>
          <a:xfrm>
            <a:off x="990600" y="1600200"/>
            <a:ext cx="7162800" cy="4681214"/>
          </a:xfrm>
          <a:prstGeom prst="rect">
            <a:avLst/>
          </a:prstGeom>
        </p:spPr>
      </p:pic>
      <p:sp>
        <p:nvSpPr>
          <p:cNvPr id="11" name="TextBox 10"/>
          <p:cNvSpPr txBox="1"/>
          <p:nvPr/>
        </p:nvSpPr>
        <p:spPr>
          <a:xfrm>
            <a:off x="594045" y="6172200"/>
            <a:ext cx="7342909" cy="276999"/>
          </a:xfrm>
          <a:prstGeom prst="rect">
            <a:avLst/>
          </a:prstGeom>
          <a:noFill/>
        </p:spPr>
        <p:txBody>
          <a:bodyPr wrap="square" rtlCol="0">
            <a:spAutoFit/>
          </a:bodyPr>
          <a:lstStyle/>
          <a:p>
            <a:pPr algn="l"/>
            <a:r>
              <a:rPr lang="pl-PL" sz="1200" dirty="0">
                <a:solidFill>
                  <a:schemeClr val="tx1"/>
                </a:solidFill>
              </a:rPr>
              <a:t>'Dodaam Systems'. 2014. Dodaam.Com. http://dodaam.com/eng/sub2/menu2_1_4.php.</a:t>
            </a:r>
            <a:endParaRPr lang="en-US" sz="1600" dirty="0"/>
          </a:p>
        </p:txBody>
      </p:sp>
    </p:spTree>
    <p:extLst>
      <p:ext uri="{BB962C8B-B14F-4D97-AF65-F5344CB8AC3E}">
        <p14:creationId xmlns:p14="http://schemas.microsoft.com/office/powerpoint/2010/main" val="2692604051"/>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Overview</a:t>
            </a:r>
          </a:p>
        </p:txBody>
      </p:sp>
      <p:sp>
        <p:nvSpPr>
          <p:cNvPr id="17414" name="Rectangle 3"/>
          <p:cNvSpPr>
            <a:spLocks noGrp="1" noChangeArrowheads="1"/>
          </p:cNvSpPr>
          <p:nvPr>
            <p:ph idx="1"/>
          </p:nvPr>
        </p:nvSpPr>
        <p:spPr/>
        <p:txBody>
          <a:bodyPr/>
          <a:lstStyle/>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Errors, Failures, And Risks</a:t>
            </a:r>
          </a:p>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Assignment</a:t>
            </a:r>
          </a:p>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Students Present</a:t>
            </a:r>
          </a:p>
          <a:p>
            <a:pPr marL="571500" indent="-571500" eaLnBrk="1" hangingPunct="1">
              <a:buFont typeface="Times" pitchFamily="-109" charset="0"/>
              <a:buAutoNum type="arabicPeriod"/>
            </a:pPr>
            <a:r>
              <a:rPr lang="en-US" sz="2400" strike="sngStrike" dirty="0" smtClean="0">
                <a:ea typeface="ＭＳ Ｐゴシック" pitchFamily="-109" charset="-128"/>
                <a:cs typeface="ＭＳ Ｐゴシック" pitchFamily="-109" charset="-128"/>
              </a:rPr>
              <a:t>Guest Speaker</a:t>
            </a:r>
          </a:p>
        </p:txBody>
      </p:sp>
      <p:sp>
        <p:nvSpPr>
          <p:cNvPr id="17410" name="Footer Placeholder 3"/>
          <p:cNvSpPr>
            <a:spLocks noGrp="1"/>
          </p:cNvSpPr>
          <p:nvPr>
            <p:ph type="ftr" sz="quarter" idx="10"/>
          </p:nvPr>
        </p:nvSpPr>
        <p:spPr>
          <a:noFill/>
        </p:spPr>
        <p:txBody>
          <a:bodyPr/>
          <a:lstStyle/>
          <a:p>
            <a:r>
              <a:rPr lang="en-US" smtClean="0"/>
              <a:t>© 2014 Keith A. Pray</a:t>
            </a:r>
            <a:endParaRPr lang="en-US"/>
          </a:p>
        </p:txBody>
      </p:sp>
      <p:sp>
        <p:nvSpPr>
          <p:cNvPr id="17411" name="Slide Number Placeholder 4"/>
          <p:cNvSpPr>
            <a:spLocks noGrp="1"/>
          </p:cNvSpPr>
          <p:nvPr>
            <p:ph type="sldNum" sz="quarter" idx="11"/>
          </p:nvPr>
        </p:nvSpPr>
        <p:spPr>
          <a:noFill/>
        </p:spPr>
        <p:txBody>
          <a:bodyPr/>
          <a:lstStyle/>
          <a:p>
            <a:fld id="{0B9AEBF3-464F-464C-8D24-78D5E5DFEF6E}" type="slidenum">
              <a:rPr lang="en-US" smtClean="0"/>
              <a:pPr/>
              <a:t>2</a:t>
            </a:fld>
            <a:endParaRPr lang="en-US" smtClean="0"/>
          </a:p>
        </p:txBody>
      </p:sp>
      <p:sp>
        <p:nvSpPr>
          <p:cNvPr id="17412" name="Date Placeholder 5"/>
          <p:cNvSpPr>
            <a:spLocks noGrp="1"/>
          </p:cNvSpPr>
          <p:nvPr>
            <p:ph type="dt" sz="half" idx="12"/>
          </p:nvPr>
        </p:nvSpPr>
        <p:spPr>
          <a:noFill/>
        </p:spPr>
        <p:txBody>
          <a:bodyPr/>
          <a:lstStyle/>
          <a:p>
            <a:fld id="{77ECF556-EC99-9748-A6D5-32A25DC00905}" type="datetime1">
              <a:rPr lang="en-US" smtClean="0"/>
              <a:t>4/17/14</a:t>
            </a:fld>
            <a:endParaRPr lang="en-US"/>
          </a:p>
        </p:txBody>
      </p:sp>
      <p:sp>
        <p:nvSpPr>
          <p:cNvPr id="277508" name="Rectangle 4"/>
          <p:cNvSpPr>
            <a:spLocks noChangeArrowheads="1"/>
          </p:cNvSpPr>
          <p:nvPr/>
        </p:nvSpPr>
        <p:spPr bwMode="auto">
          <a:xfrm>
            <a:off x="0" y="1981200"/>
            <a:ext cx="9144000" cy="457200"/>
          </a:xfrm>
          <a:prstGeom prst="rect">
            <a:avLst/>
          </a:prstGeom>
          <a:solidFill>
            <a:schemeClr val="accent1">
              <a:alpha val="39999"/>
            </a:schemeClr>
          </a:solidFill>
          <a:ln w="95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7508"/>
                                        </p:tgtEl>
                                        <p:attrNameLst>
                                          <p:attrName>style.visibility</p:attrName>
                                        </p:attrNameLst>
                                      </p:cBhvr>
                                      <p:to>
                                        <p:strVal val="visible"/>
                                      </p:to>
                                    </p:set>
                                    <p:animEffect transition="in" filter="wipe(left)">
                                      <p:cBhvr>
                                        <p:cTn id="7" dur="500"/>
                                        <p:tgtEl>
                                          <p:spTgt spid="27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Atlas</a:t>
            </a:r>
            <a:endParaRPr lang="en-US" dirty="0"/>
          </a:p>
        </p:txBody>
      </p:sp>
      <p:sp>
        <p:nvSpPr>
          <p:cNvPr id="3" name="Content Placeholder 2"/>
          <p:cNvSpPr>
            <a:spLocks noGrp="1"/>
          </p:cNvSpPr>
          <p:nvPr>
            <p:ph idx="1"/>
          </p:nvPr>
        </p:nvSpPr>
        <p:spPr/>
        <p:txBody>
          <a:bodyPr/>
          <a:lstStyle/>
          <a:p>
            <a:r>
              <a:rPr lang="en-US" dirty="0" smtClean="0"/>
              <a:t>Created by Boston Dynamics</a:t>
            </a:r>
          </a:p>
          <a:p>
            <a:pPr lvl="1"/>
            <a:r>
              <a:rPr lang="en-US" dirty="0" smtClean="0"/>
              <a:t>Bought out by Google recently</a:t>
            </a:r>
            <a:endParaRPr lang="en-US" dirty="0"/>
          </a:p>
          <a:p>
            <a:r>
              <a:rPr lang="en-US" dirty="0" smtClean="0"/>
              <a:t>DARPA Robotics Challenge</a:t>
            </a:r>
          </a:p>
          <a:p>
            <a:pPr lvl="1"/>
            <a:r>
              <a:rPr lang="en-US" dirty="0" smtClean="0"/>
              <a:t>Perform tasks in a disaster </a:t>
            </a:r>
          </a:p>
          <a:p>
            <a:pPr marL="457200" lvl="1" indent="0">
              <a:buNone/>
            </a:pPr>
            <a:r>
              <a:rPr lang="en-US" dirty="0" smtClean="0"/>
              <a:t>       scenario</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5" name="TextBox 4"/>
          <p:cNvSpPr txBox="1"/>
          <p:nvPr/>
        </p:nvSpPr>
        <p:spPr>
          <a:xfrm>
            <a:off x="594046" y="6163658"/>
            <a:ext cx="7342909" cy="276999"/>
          </a:xfrm>
          <a:prstGeom prst="rect">
            <a:avLst/>
          </a:prstGeom>
          <a:noFill/>
        </p:spPr>
        <p:txBody>
          <a:bodyPr wrap="square" rtlCol="0">
            <a:spAutoFit/>
          </a:bodyPr>
          <a:lstStyle/>
          <a:p>
            <a:pPr algn="l"/>
            <a:r>
              <a:rPr lang="en-US" sz="1200" dirty="0">
                <a:solidFill>
                  <a:schemeClr val="tx1"/>
                </a:solidFill>
              </a:rPr>
              <a:t>'DARPA’S ATLAS Robot Unveiled'. 2013. </a:t>
            </a:r>
            <a:r>
              <a:rPr lang="en-US" sz="1200" dirty="0" err="1">
                <a:solidFill>
                  <a:schemeClr val="tx1"/>
                </a:solidFill>
              </a:rPr>
              <a:t>Darpa.Mil</a:t>
            </a:r>
            <a:r>
              <a:rPr lang="en-US" sz="1200" dirty="0">
                <a:solidFill>
                  <a:schemeClr val="tx1"/>
                </a:solidFill>
              </a:rPr>
              <a:t>. http://www.darpa.mil/NewsEvents/Releases/2013/07/11.aspx.</a:t>
            </a:r>
            <a:endParaRPr lang="en-US" sz="1600"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Ted Armstrong</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20</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633137" y="1993071"/>
            <a:ext cx="5294002" cy="2977876"/>
          </a:xfrm>
          <a:prstGeom prst="rect">
            <a:avLst/>
          </a:prstGeom>
        </p:spPr>
      </p:pic>
    </p:spTree>
    <p:extLst>
      <p:ext uri="{BB962C8B-B14F-4D97-AF65-F5344CB8AC3E}">
        <p14:creationId xmlns:p14="http://schemas.microsoft.com/office/powerpoint/2010/main" val="1092338583"/>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Military transition</a:t>
            </a:r>
            <a:endParaRPr lang="en-US" dirty="0"/>
          </a:p>
        </p:txBody>
      </p:sp>
      <p:sp>
        <p:nvSpPr>
          <p:cNvPr id="3" name="Content Placeholder 2"/>
          <p:cNvSpPr>
            <a:spLocks noGrp="1"/>
          </p:cNvSpPr>
          <p:nvPr>
            <p:ph idx="1"/>
          </p:nvPr>
        </p:nvSpPr>
        <p:spPr/>
        <p:txBody>
          <a:bodyPr/>
          <a:lstStyle/>
          <a:p>
            <a:r>
              <a:rPr lang="en-US" dirty="0" smtClean="0"/>
              <a:t>$4 million per soldier </a:t>
            </a:r>
          </a:p>
          <a:p>
            <a:r>
              <a:rPr lang="en-US" dirty="0" smtClean="0"/>
              <a:t>U.S. Army wants to cut human soldiers by ¼ </a:t>
            </a:r>
          </a:p>
          <a:p>
            <a:r>
              <a:rPr lang="en-US" dirty="0" smtClean="0"/>
              <a:t>Plans to </a:t>
            </a:r>
            <a:r>
              <a:rPr lang="en-US" dirty="0" err="1" smtClean="0"/>
              <a:t>roboticize</a:t>
            </a:r>
            <a:r>
              <a:rPr lang="en-US" dirty="0" smtClean="0"/>
              <a:t> the military </a:t>
            </a:r>
          </a:p>
          <a:p>
            <a:r>
              <a:rPr lang="en-US" dirty="0" smtClean="0"/>
              <a:t>Many </a:t>
            </a:r>
            <a:r>
              <a:rPr lang="en-US" dirty="0"/>
              <a:t>robots already integrated into the U.S. </a:t>
            </a:r>
            <a:r>
              <a:rPr lang="en-US" dirty="0" smtClean="0"/>
              <a:t>Military</a:t>
            </a:r>
          </a:p>
          <a:p>
            <a:r>
              <a:rPr lang="en-US" dirty="0" smtClean="0"/>
              <a:t>Unlikely to transition to humanoid robots</a:t>
            </a:r>
            <a:endParaRPr lang="en-US" dirty="0"/>
          </a:p>
          <a:p>
            <a:endParaRPr lang="en-US" dirty="0" smtClean="0"/>
          </a:p>
          <a:p>
            <a:endParaRPr lang="en-US" dirty="0" smtClean="0"/>
          </a:p>
          <a:p>
            <a:endParaRPr lang="en-US" dirty="0" smtClean="0"/>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5" name="TextBox 4"/>
          <p:cNvSpPr txBox="1"/>
          <p:nvPr/>
        </p:nvSpPr>
        <p:spPr>
          <a:xfrm>
            <a:off x="756138" y="5334000"/>
            <a:ext cx="7342909" cy="1431161"/>
          </a:xfrm>
          <a:prstGeom prst="rect">
            <a:avLst/>
          </a:prstGeom>
          <a:noFill/>
        </p:spPr>
        <p:txBody>
          <a:bodyPr wrap="square" rtlCol="0">
            <a:spAutoFit/>
          </a:bodyPr>
          <a:lstStyle/>
          <a:p>
            <a:pPr algn="l">
              <a:spcAft>
                <a:spcPts val="600"/>
              </a:spcAft>
            </a:pPr>
            <a:r>
              <a:rPr lang="en-US" sz="1200" dirty="0">
                <a:solidFill>
                  <a:schemeClr val="tx1"/>
                </a:solidFill>
              </a:rPr>
              <a:t> Harris, Francis. 2005. 'Pentagon Prepares To Build $130Bn Robot Army'. The Telegraph</a:t>
            </a:r>
            <a:r>
              <a:rPr lang="en-US" sz="1200" dirty="0" smtClean="0">
                <a:solidFill>
                  <a:schemeClr val="tx1"/>
                </a:solidFill>
              </a:rPr>
              <a:t>.</a:t>
            </a:r>
          </a:p>
          <a:p>
            <a:pPr algn="l">
              <a:spcAft>
                <a:spcPts val="600"/>
              </a:spcAft>
            </a:pPr>
            <a:r>
              <a:rPr lang="en-US" sz="1200" dirty="0">
                <a:solidFill>
                  <a:schemeClr val="tx1"/>
                </a:solidFill>
              </a:rPr>
              <a:t>'US Army Studying Replacing Thousands Of Grunts With Robots'. 2014. Defense News. </a:t>
            </a:r>
            <a:r>
              <a:rPr lang="en-US" sz="1200" dirty="0">
                <a:solidFill>
                  <a:schemeClr val="tx1"/>
                </a:solidFill>
                <a:hlinkClick r:id="rId3"/>
              </a:rPr>
              <a:t>http://www.defensenews.com/article/20140120/DEFREG02/301200035/US-Army-Studying-Replacing-Thousands-Grunts-Robots</a:t>
            </a:r>
            <a:r>
              <a:rPr lang="en-US" sz="1200" dirty="0" smtClean="0">
                <a:solidFill>
                  <a:schemeClr val="tx1"/>
                </a:solidFill>
              </a:rPr>
              <a:t>.</a:t>
            </a:r>
          </a:p>
          <a:p>
            <a:pPr algn="l">
              <a:spcAft>
                <a:spcPts val="600"/>
              </a:spcAft>
            </a:pPr>
            <a:r>
              <a:rPr lang="en-US" sz="1200" dirty="0">
                <a:solidFill>
                  <a:schemeClr val="tx1"/>
                </a:solidFill>
              </a:rPr>
              <a:t> Krishnan, Armin. 2009. Killer Robots. 1st ed. </a:t>
            </a:r>
            <a:r>
              <a:rPr lang="en-US" sz="1200" dirty="0" err="1">
                <a:solidFill>
                  <a:schemeClr val="tx1"/>
                </a:solidFill>
              </a:rPr>
              <a:t>Farnham</a:t>
            </a:r>
            <a:r>
              <a:rPr lang="en-US" sz="1200" dirty="0">
                <a:solidFill>
                  <a:schemeClr val="tx1"/>
                </a:solidFill>
              </a:rPr>
              <a:t>, UK: </a:t>
            </a:r>
            <a:r>
              <a:rPr lang="en-US" sz="1200" dirty="0" err="1">
                <a:solidFill>
                  <a:schemeClr val="tx1"/>
                </a:solidFill>
              </a:rPr>
              <a:t>Ashgate</a:t>
            </a:r>
            <a:r>
              <a:rPr lang="en-US" sz="1200" dirty="0">
                <a:solidFill>
                  <a:schemeClr val="tx1"/>
                </a:solidFill>
              </a:rPr>
              <a:t>.</a:t>
            </a:r>
            <a:endParaRPr lang="en-US" sz="1200" dirty="0" smtClean="0">
              <a:solidFill>
                <a:schemeClr val="tx1"/>
              </a:solidFill>
            </a:endParaRPr>
          </a:p>
          <a:p>
            <a:pPr algn="l">
              <a:spcAft>
                <a:spcPts val="600"/>
              </a:spcAft>
            </a:pPr>
            <a:endParaRPr lang="en-US" sz="1200" dirty="0" smtClean="0">
              <a:solidFill>
                <a:schemeClr val="tx1"/>
              </a:solidFill>
            </a:endParaRPr>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Ted Armstrong</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21</a:t>
            </a:fld>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895597"/>
            <a:ext cx="1981200" cy="1471041"/>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42768"/>
          <a:stretch/>
        </p:blipFill>
        <p:spPr>
          <a:xfrm>
            <a:off x="6858000" y="4191000"/>
            <a:ext cx="1676400" cy="637393"/>
          </a:xfrm>
          <a:prstGeom prst="rect">
            <a:avLst/>
          </a:prstGeom>
        </p:spPr>
      </p:pic>
    </p:spTree>
    <p:extLst>
      <p:ext uri="{BB962C8B-B14F-4D97-AF65-F5344CB8AC3E}">
        <p14:creationId xmlns:p14="http://schemas.microsoft.com/office/powerpoint/2010/main" val="285443497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a:t>
            </a:r>
            <a:endParaRPr lang="en-US" dirty="0"/>
          </a:p>
        </p:txBody>
      </p:sp>
      <p:sp>
        <p:nvSpPr>
          <p:cNvPr id="3" name="Content Placeholder 2"/>
          <p:cNvSpPr>
            <a:spLocks noGrp="1"/>
          </p:cNvSpPr>
          <p:nvPr>
            <p:ph idx="1"/>
          </p:nvPr>
        </p:nvSpPr>
        <p:spPr/>
        <p:txBody>
          <a:bodyPr/>
          <a:lstStyle/>
          <a:p>
            <a:r>
              <a:rPr lang="en-US" sz="2800" dirty="0" smtClean="0"/>
              <a:t>Removes soldiers from harm</a:t>
            </a:r>
          </a:p>
          <a:p>
            <a:r>
              <a:rPr lang="en-US" sz="2800" dirty="0" smtClean="0"/>
              <a:t>Humans could be detached from killing</a:t>
            </a:r>
          </a:p>
          <a:p>
            <a:r>
              <a:rPr lang="en-US" sz="2800" dirty="0" smtClean="0"/>
              <a:t>U.N. wants moratorium on killer robots</a:t>
            </a:r>
          </a:p>
          <a:p>
            <a:pPr lvl="1"/>
            <a:r>
              <a:rPr lang="en-US" sz="1800" dirty="0" smtClean="0"/>
              <a:t>“War </a:t>
            </a:r>
            <a:r>
              <a:rPr lang="en-US" sz="1800" dirty="0"/>
              <a:t>without reflection is mechanical </a:t>
            </a:r>
            <a:r>
              <a:rPr lang="en-US" sz="1800" dirty="0" smtClean="0"/>
              <a:t>slaughter”</a:t>
            </a:r>
          </a:p>
          <a:p>
            <a:r>
              <a:rPr lang="en-US" sz="2800" dirty="0" smtClean="0"/>
              <a:t>Breaks Asimov’s first law</a:t>
            </a:r>
          </a:p>
          <a:p>
            <a:r>
              <a:rPr lang="en-US" sz="2800" dirty="0" smtClean="0"/>
              <a:t>Current state of technology makes lethal autonomous weapons inappropriate. In the future…</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5" name="TextBox 4"/>
          <p:cNvSpPr txBox="1"/>
          <p:nvPr/>
        </p:nvSpPr>
        <p:spPr>
          <a:xfrm>
            <a:off x="627973" y="5867400"/>
            <a:ext cx="7342909" cy="707886"/>
          </a:xfrm>
          <a:prstGeom prst="rect">
            <a:avLst/>
          </a:prstGeom>
          <a:noFill/>
        </p:spPr>
        <p:txBody>
          <a:bodyPr wrap="square" rtlCol="0">
            <a:spAutoFit/>
          </a:bodyPr>
          <a:lstStyle/>
          <a:p>
            <a:pPr algn="l"/>
            <a:r>
              <a:rPr lang="en-US" sz="1200" dirty="0" smtClean="0">
                <a:solidFill>
                  <a:schemeClr val="tx1"/>
                </a:solidFill>
              </a:rPr>
              <a:t>U.N. General Assembly, 23</a:t>
            </a:r>
            <a:r>
              <a:rPr lang="en-US" sz="1200" baseline="30000" dirty="0" smtClean="0">
                <a:solidFill>
                  <a:schemeClr val="tx1"/>
                </a:solidFill>
              </a:rPr>
              <a:t>rd</a:t>
            </a:r>
            <a:r>
              <a:rPr lang="en-US" sz="1200" dirty="0">
                <a:solidFill>
                  <a:schemeClr val="tx1"/>
                </a:solidFill>
              </a:rPr>
              <a:t> Session. </a:t>
            </a:r>
            <a:r>
              <a:rPr lang="en-US" sz="1200" i="1" dirty="0">
                <a:solidFill>
                  <a:schemeClr val="tx1"/>
                </a:solidFill>
              </a:rPr>
              <a:t>Report of the Special Rapporteur on extrajudicial, </a:t>
            </a:r>
          </a:p>
          <a:p>
            <a:pPr algn="l"/>
            <a:r>
              <a:rPr lang="en-US" sz="1200" i="1" dirty="0">
                <a:solidFill>
                  <a:schemeClr val="tx1"/>
                </a:solidFill>
              </a:rPr>
              <a:t>summary or arbitrary executions, </a:t>
            </a:r>
            <a:r>
              <a:rPr lang="en-US" sz="1200" i="1" dirty="0" err="1">
                <a:solidFill>
                  <a:schemeClr val="tx1"/>
                </a:solidFill>
              </a:rPr>
              <a:t>Christof</a:t>
            </a:r>
            <a:r>
              <a:rPr lang="en-US" sz="1200" i="1" dirty="0">
                <a:solidFill>
                  <a:schemeClr val="tx1"/>
                </a:solidFill>
              </a:rPr>
              <a:t> </a:t>
            </a:r>
            <a:r>
              <a:rPr lang="en-US" sz="1200" i="1" dirty="0" err="1" smtClean="0">
                <a:solidFill>
                  <a:schemeClr val="tx1"/>
                </a:solidFill>
              </a:rPr>
              <a:t>Heyns</a:t>
            </a:r>
            <a:r>
              <a:rPr lang="en-US" sz="1200" i="1" dirty="0" smtClean="0">
                <a:solidFill>
                  <a:schemeClr val="tx1"/>
                </a:solidFill>
              </a:rPr>
              <a:t> </a:t>
            </a:r>
            <a:r>
              <a:rPr lang="en-US" sz="1200" dirty="0" smtClean="0">
                <a:solidFill>
                  <a:schemeClr val="tx1"/>
                </a:solidFill>
              </a:rPr>
              <a:t>(A/HRC/23/47). 9 April 2013.</a:t>
            </a:r>
            <a:endParaRPr lang="en-US" sz="1200" i="1" dirty="0">
              <a:solidFill>
                <a:schemeClr val="tx1"/>
              </a:solidFill>
            </a:endParaRPr>
          </a:p>
          <a:p>
            <a:pPr algn="l"/>
            <a:endParaRPr lang="en-US" sz="1600"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Ted Armstrong</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22</a:t>
            </a:fld>
            <a:endParaRPr lang="en-US"/>
          </a:p>
        </p:txBody>
      </p:sp>
    </p:spTree>
    <p:extLst>
      <p:ext uri="{BB962C8B-B14F-4D97-AF65-F5344CB8AC3E}">
        <p14:creationId xmlns:p14="http://schemas.microsoft.com/office/powerpoint/2010/main" val="3618874180"/>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Sources</a:t>
            </a:r>
            <a:endParaRPr lang="en-US" dirty="0"/>
          </a:p>
        </p:txBody>
      </p:sp>
      <p:sp>
        <p:nvSpPr>
          <p:cNvPr id="3" name="Content Placeholder 2"/>
          <p:cNvSpPr>
            <a:spLocks noGrp="1"/>
          </p:cNvSpPr>
          <p:nvPr>
            <p:ph idx="1"/>
          </p:nvPr>
        </p:nvSpPr>
        <p:spPr/>
        <p:txBody>
          <a:bodyPr/>
          <a:lstStyle/>
          <a:p>
            <a:r>
              <a:rPr lang="en-US" sz="1800" dirty="0"/>
              <a:t> http://www.extremetech.com/wp-content/uploads/2012/10/1269891719_r31_0000-640x409.jpg</a:t>
            </a:r>
            <a:r>
              <a:rPr lang="en-US" sz="1800" dirty="0" smtClean="0"/>
              <a:t>.</a:t>
            </a:r>
          </a:p>
          <a:p>
            <a:r>
              <a:rPr lang="en-US" sz="1800" dirty="0"/>
              <a:t>http://</a:t>
            </a:r>
            <a:r>
              <a:rPr lang="en-US" sz="1800" dirty="0" smtClean="0"/>
              <a:t>media.npr.org/assets/img/2014/03/20/ap071008015852-ef1d03c82cfbd9953fd5edf1a9b26bd0fc9d00a9-s40-c85.jpg</a:t>
            </a:r>
          </a:p>
          <a:p>
            <a:r>
              <a:rPr lang="en-US" sz="1800" dirty="0"/>
              <a:t>http://</a:t>
            </a:r>
            <a:r>
              <a:rPr lang="en-US" sz="1800" dirty="0" smtClean="0"/>
              <a:t>static.knowyourmobile.com/sites/knowyourmobilecom/files/styles/gallery_wide/public/2/59/20100204104618!Terminator.jpg?itok=oMjDRP8M</a:t>
            </a:r>
          </a:p>
          <a:p>
            <a:r>
              <a:rPr lang="en-US" sz="1800" dirty="0"/>
              <a:t>http://</a:t>
            </a:r>
            <a:r>
              <a:rPr lang="en-US" sz="1800" dirty="0" smtClean="0"/>
              <a:t>dodaam.com/eng/images/sub/sub2_2.jpg</a:t>
            </a:r>
          </a:p>
          <a:p>
            <a:r>
              <a:rPr lang="en-US" sz="1800" dirty="0"/>
              <a:t>http://</a:t>
            </a:r>
            <a:r>
              <a:rPr lang="en-US" sz="1800" dirty="0" smtClean="0"/>
              <a:t>www.tfportal.de/gfx/items/large/sentry3.gif</a:t>
            </a:r>
          </a:p>
          <a:p>
            <a:r>
              <a:rPr lang="en-US" sz="1800" dirty="0"/>
              <a:t>http://</a:t>
            </a:r>
            <a:r>
              <a:rPr lang="en-US" sz="1800" dirty="0" smtClean="0"/>
              <a:t>www.blogcdn.com/www.engadget.com/media/2006/04/crusher.jpg</a:t>
            </a:r>
          </a:p>
          <a:p>
            <a:r>
              <a:rPr lang="en-US" sz="1800" dirty="0"/>
              <a:t>http://</a:t>
            </a:r>
            <a:r>
              <a:rPr lang="en-US" sz="1800" dirty="0" smtClean="0"/>
              <a:t>www.globalsecurity.org/military/systems/ground/images/talon-01.jpg</a:t>
            </a:r>
          </a:p>
          <a:p>
            <a:r>
              <a:rPr lang="en-US" sz="1800" dirty="0"/>
              <a:t>http://upload.wikimedia.org/wikipedia/commons/0/08/MQ-1_Predator_unmanned_aircraft.jpg</a:t>
            </a:r>
            <a:endParaRPr lang="en-US" sz="1800" dirty="0" smtClean="0"/>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&lt;Your Name&gt;</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6E63C1AF-3214-B146-A1C1-E6B37C6C5A5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23</a:t>
            </a:fld>
            <a:endParaRPr lang="en-US"/>
          </a:p>
        </p:txBody>
      </p:sp>
    </p:spTree>
    <p:extLst>
      <p:ext uri="{BB962C8B-B14F-4D97-AF65-F5344CB8AC3E}">
        <p14:creationId xmlns:p14="http://schemas.microsoft.com/office/powerpoint/2010/main" val="3944914931"/>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Connected Vehicles?</a:t>
            </a:r>
            <a:endParaRPr lang="en-US" dirty="0"/>
          </a:p>
        </p:txBody>
      </p:sp>
      <p:sp>
        <p:nvSpPr>
          <p:cNvPr id="3" name="Content Placeholder 2"/>
          <p:cNvSpPr>
            <a:spLocks noGrp="1"/>
          </p:cNvSpPr>
          <p:nvPr>
            <p:ph idx="1"/>
          </p:nvPr>
        </p:nvSpPr>
        <p:spPr>
          <a:xfrm>
            <a:off x="457200" y="1981200"/>
            <a:ext cx="6781800" cy="3886200"/>
          </a:xfrm>
        </p:spPr>
        <p:txBody>
          <a:bodyPr/>
          <a:lstStyle/>
          <a:p>
            <a:r>
              <a:rPr lang="en-US" dirty="0" smtClean="0"/>
              <a:t>What causes car accidents?*</a:t>
            </a:r>
          </a:p>
          <a:p>
            <a:pPr lvl="1"/>
            <a:r>
              <a:rPr lang="en-US" dirty="0" smtClean="0"/>
              <a:t>Distracted Driving</a:t>
            </a:r>
          </a:p>
          <a:p>
            <a:pPr lvl="1"/>
            <a:r>
              <a:rPr lang="en-US" dirty="0" smtClean="0"/>
              <a:t>Speeding</a:t>
            </a:r>
          </a:p>
          <a:p>
            <a:pPr lvl="1"/>
            <a:r>
              <a:rPr lang="en-US" dirty="0" smtClean="0"/>
              <a:t>Drunk Driving</a:t>
            </a:r>
          </a:p>
          <a:p>
            <a:r>
              <a:rPr lang="en-US" dirty="0" smtClean="0"/>
              <a:t>Annual US Crash Statistics</a:t>
            </a:r>
            <a:r>
              <a:rPr lang="en-US" baseline="30000" dirty="0" smtClean="0"/>
              <a:t> [2]</a:t>
            </a:r>
            <a:endParaRPr lang="en-US" dirty="0" smtClean="0"/>
          </a:p>
          <a:p>
            <a:pPr lvl="1"/>
            <a:r>
              <a:rPr lang="en-US" dirty="0" smtClean="0"/>
              <a:t>37,000 deaths</a:t>
            </a:r>
          </a:p>
          <a:p>
            <a:pPr lvl="1"/>
            <a:r>
              <a:rPr lang="en-US" dirty="0" smtClean="0"/>
              <a:t>2.35 million injuries</a:t>
            </a:r>
          </a:p>
          <a:p>
            <a:r>
              <a:rPr lang="en-US" dirty="0" smtClean="0"/>
              <a:t>Annual Global Crash Statistics </a:t>
            </a:r>
            <a:r>
              <a:rPr lang="en-US" baseline="30000" dirty="0" smtClean="0"/>
              <a:t>[2]</a:t>
            </a:r>
            <a:endParaRPr lang="en-US" dirty="0" smtClean="0"/>
          </a:p>
          <a:p>
            <a:pPr lvl="1"/>
            <a:r>
              <a:rPr lang="en-US" dirty="0" smtClean="0"/>
              <a:t>1.3 million deaths</a:t>
            </a:r>
          </a:p>
          <a:p>
            <a:pPr lvl="1"/>
            <a:r>
              <a:rPr lang="en-US" dirty="0" smtClean="0"/>
              <a:t>20-50 million injuries</a:t>
            </a:r>
          </a:p>
          <a:p>
            <a:endParaRPr lang="en-US" dirty="0" smtClean="0"/>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6" name="TextBox 5"/>
          <p:cNvSpPr txBox="1"/>
          <p:nvPr/>
        </p:nvSpPr>
        <p:spPr>
          <a:xfrm>
            <a:off x="6553200" y="571910"/>
            <a:ext cx="2473596" cy="307777"/>
          </a:xfrm>
          <a:prstGeom prst="rect">
            <a:avLst/>
          </a:prstGeom>
          <a:noFill/>
        </p:spPr>
        <p:txBody>
          <a:bodyPr wrap="square" rtlCol="0">
            <a:spAutoFit/>
          </a:bodyPr>
          <a:lstStyle/>
          <a:p>
            <a:r>
              <a:rPr lang="en-US" sz="1400" dirty="0" smtClean="0">
                <a:solidFill>
                  <a:schemeClr val="tx1"/>
                </a:solidFill>
                <a:latin typeface="+mj-lt"/>
              </a:rPr>
              <a:t>Nicholas McMahon 1</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24</a:t>
            </a:fld>
            <a:endParaRPr lang="en-US"/>
          </a:p>
        </p:txBody>
      </p:sp>
      <p:pic>
        <p:nvPicPr>
          <p:cNvPr id="10" name="Picture 9"/>
          <p:cNvPicPr>
            <a:picLocks noChangeAspect="1"/>
          </p:cNvPicPr>
          <p:nvPr/>
        </p:nvPicPr>
        <p:blipFill>
          <a:blip r:embed="rId3"/>
          <a:stretch>
            <a:fillRect/>
          </a:stretch>
        </p:blipFill>
        <p:spPr>
          <a:xfrm>
            <a:off x="5562600" y="1600200"/>
            <a:ext cx="3563828" cy="2215504"/>
          </a:xfrm>
          <a:prstGeom prst="rect">
            <a:avLst/>
          </a:prstGeom>
        </p:spPr>
      </p:pic>
      <p:sp>
        <p:nvSpPr>
          <p:cNvPr id="11" name="TextBox 10"/>
          <p:cNvSpPr txBox="1"/>
          <p:nvPr/>
        </p:nvSpPr>
        <p:spPr>
          <a:xfrm>
            <a:off x="8591558" y="3886200"/>
            <a:ext cx="533400" cy="461665"/>
          </a:xfrm>
          <a:prstGeom prst="rect">
            <a:avLst/>
          </a:prstGeom>
          <a:noFill/>
        </p:spPr>
        <p:txBody>
          <a:bodyPr wrap="square" rtlCol="0">
            <a:spAutoFit/>
          </a:bodyPr>
          <a:lstStyle/>
          <a:p>
            <a:r>
              <a:rPr lang="en-US" dirty="0" smtClean="0">
                <a:solidFill>
                  <a:schemeClr val="tx1"/>
                </a:solidFill>
              </a:rPr>
              <a:t>[1]</a:t>
            </a:r>
            <a:endParaRPr lang="en-US" dirty="0">
              <a:solidFill>
                <a:schemeClr val="tx1"/>
              </a:solidFill>
            </a:endParaRPr>
          </a:p>
        </p:txBody>
      </p:sp>
      <p:sp>
        <p:nvSpPr>
          <p:cNvPr id="5" name="TextBox 4"/>
          <p:cNvSpPr txBox="1"/>
          <p:nvPr/>
        </p:nvSpPr>
        <p:spPr>
          <a:xfrm>
            <a:off x="1066800" y="6248400"/>
            <a:ext cx="7467600" cy="276999"/>
          </a:xfrm>
          <a:prstGeom prst="rect">
            <a:avLst/>
          </a:prstGeom>
          <a:noFill/>
        </p:spPr>
        <p:txBody>
          <a:bodyPr wrap="square" rtlCol="0">
            <a:spAutoFit/>
          </a:bodyPr>
          <a:lstStyle/>
          <a:p>
            <a:pPr algn="l"/>
            <a:r>
              <a:rPr lang="en-US" sz="1200" dirty="0" smtClean="0">
                <a:solidFill>
                  <a:schemeClr val="tx1"/>
                </a:solidFill>
              </a:rPr>
              <a:t>* Michael Pines, Top 3 Causes of Car Accidents </a:t>
            </a:r>
            <a:r>
              <a:rPr lang="en-US" sz="1200" dirty="0">
                <a:solidFill>
                  <a:schemeClr val="tx1"/>
                </a:solidFill>
              </a:rPr>
              <a:t>in America, http://www.drivers.com/article/1173</a:t>
            </a:r>
            <a:r>
              <a:rPr lang="en-US" sz="1200" dirty="0" smtClean="0">
                <a:solidFill>
                  <a:schemeClr val="tx1"/>
                </a:solidFill>
              </a:rPr>
              <a:t>/ (April 18, 2014)</a:t>
            </a:r>
            <a:endParaRPr lang="en-US" sz="1200" dirty="0">
              <a:solidFill>
                <a:schemeClr val="tx1"/>
              </a:solidFill>
            </a:endParaRPr>
          </a:p>
        </p:txBody>
      </p:sp>
    </p:spTree>
    <p:extLst>
      <p:ext uri="{BB962C8B-B14F-4D97-AF65-F5344CB8AC3E}">
        <p14:creationId xmlns:p14="http://schemas.microsoft.com/office/powerpoint/2010/main" val="3847668114"/>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Government Interest</a:t>
            </a:r>
            <a:endParaRPr lang="en-US" dirty="0"/>
          </a:p>
        </p:txBody>
      </p:sp>
      <p:sp>
        <p:nvSpPr>
          <p:cNvPr id="3" name="Content Placeholder 2"/>
          <p:cNvSpPr>
            <a:spLocks noGrp="1"/>
          </p:cNvSpPr>
          <p:nvPr>
            <p:ph idx="1"/>
          </p:nvPr>
        </p:nvSpPr>
        <p:spPr>
          <a:xfrm>
            <a:off x="457200" y="1981200"/>
            <a:ext cx="8458200" cy="3886200"/>
          </a:xfrm>
        </p:spPr>
        <p:txBody>
          <a:bodyPr/>
          <a:lstStyle/>
          <a:p>
            <a:r>
              <a:rPr lang="en-US" sz="2600" dirty="0" smtClean="0"/>
              <a:t>On February 3, 2014, the US Government announced mandate to ultimately have all vehicles equipped with V2V technology.</a:t>
            </a:r>
            <a:r>
              <a:rPr lang="en-US" sz="2600" baseline="30000" dirty="0" smtClean="0"/>
              <a:t>[3]</a:t>
            </a:r>
            <a:endParaRPr lang="en-US" sz="2600" dirty="0" smtClean="0"/>
          </a:p>
          <a:p>
            <a:r>
              <a:rPr lang="en-US" sz="2600" dirty="0" smtClean="0"/>
              <a:t>V2V technology can address a large majority of crashes.</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dirty="0"/>
          </a:p>
        </p:txBody>
      </p:sp>
      <p:sp>
        <p:nvSpPr>
          <p:cNvPr id="8" name="Slide Number Placeholder 7"/>
          <p:cNvSpPr>
            <a:spLocks noGrp="1"/>
          </p:cNvSpPr>
          <p:nvPr>
            <p:ph type="sldNum" sz="quarter" idx="11"/>
          </p:nvPr>
        </p:nvSpPr>
        <p:spPr/>
        <p:txBody>
          <a:bodyPr/>
          <a:lstStyle/>
          <a:p>
            <a:fld id="{599FE963-493D-6C4E-B686-D39790523B81}" type="slidenum">
              <a:rPr lang="en-US" smtClean="0"/>
              <a:pPr/>
              <a:t>25</a:t>
            </a:fld>
            <a:endParaRPr lang="en-US"/>
          </a:p>
        </p:txBody>
      </p:sp>
      <p:sp>
        <p:nvSpPr>
          <p:cNvPr id="10" name="TextBox 9"/>
          <p:cNvSpPr txBox="1"/>
          <p:nvPr/>
        </p:nvSpPr>
        <p:spPr>
          <a:xfrm>
            <a:off x="6553200" y="571910"/>
            <a:ext cx="2473596" cy="307777"/>
          </a:xfrm>
          <a:prstGeom prst="rect">
            <a:avLst/>
          </a:prstGeom>
          <a:noFill/>
        </p:spPr>
        <p:txBody>
          <a:bodyPr wrap="square" rtlCol="0">
            <a:spAutoFit/>
          </a:bodyPr>
          <a:lstStyle/>
          <a:p>
            <a:r>
              <a:rPr lang="en-US" sz="1400" dirty="0" smtClean="0">
                <a:solidFill>
                  <a:schemeClr val="tx1"/>
                </a:solidFill>
                <a:latin typeface="+mj-lt"/>
              </a:rPr>
              <a:t>Nicholas McMahon 2</a:t>
            </a:r>
            <a:endParaRPr lang="en-US" sz="1400" dirty="0">
              <a:solidFill>
                <a:schemeClr val="tx1"/>
              </a:solidFill>
              <a:latin typeface="+mj-lt"/>
            </a:endParaRPr>
          </a:p>
        </p:txBody>
      </p:sp>
      <p:pic>
        <p:nvPicPr>
          <p:cNvPr id="12" name="Picture 11"/>
          <p:cNvPicPr>
            <a:picLocks noChangeAspect="1"/>
          </p:cNvPicPr>
          <p:nvPr/>
        </p:nvPicPr>
        <p:blipFill>
          <a:blip r:embed="rId3"/>
          <a:stretch>
            <a:fillRect/>
          </a:stretch>
        </p:blipFill>
        <p:spPr>
          <a:xfrm>
            <a:off x="2212975" y="3717884"/>
            <a:ext cx="4492625" cy="2720079"/>
          </a:xfrm>
          <a:prstGeom prst="rect">
            <a:avLst/>
          </a:prstGeom>
        </p:spPr>
      </p:pic>
      <p:sp>
        <p:nvSpPr>
          <p:cNvPr id="13" name="TextBox 12"/>
          <p:cNvSpPr txBox="1"/>
          <p:nvPr/>
        </p:nvSpPr>
        <p:spPr>
          <a:xfrm>
            <a:off x="6781800" y="5943600"/>
            <a:ext cx="685800" cy="461665"/>
          </a:xfrm>
          <a:prstGeom prst="rect">
            <a:avLst/>
          </a:prstGeom>
          <a:noFill/>
        </p:spPr>
        <p:txBody>
          <a:bodyPr wrap="square" rtlCol="0">
            <a:spAutoFit/>
          </a:bodyPr>
          <a:lstStyle/>
          <a:p>
            <a:r>
              <a:rPr lang="en-US" dirty="0" smtClean="0">
                <a:solidFill>
                  <a:srgbClr val="000000"/>
                </a:solidFill>
              </a:rPr>
              <a:t>[4]</a:t>
            </a:r>
            <a:endParaRPr lang="en-US" dirty="0">
              <a:solidFill>
                <a:srgbClr val="000000"/>
              </a:solidFill>
            </a:endParaRPr>
          </a:p>
        </p:txBody>
      </p:sp>
    </p:spTree>
    <p:extLst>
      <p:ext uri="{BB962C8B-B14F-4D97-AF65-F5344CB8AC3E}">
        <p14:creationId xmlns:p14="http://schemas.microsoft.com/office/powerpoint/2010/main" val="639283532"/>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requirements?</a:t>
            </a:r>
            <a:r>
              <a:rPr lang="en-US" baseline="30000" dirty="0" smtClean="0"/>
              <a:t>[6]</a:t>
            </a:r>
            <a:endParaRPr lang="en-US" dirty="0"/>
          </a:p>
        </p:txBody>
      </p:sp>
      <p:sp>
        <p:nvSpPr>
          <p:cNvPr id="3" name="Content Placeholder 2"/>
          <p:cNvSpPr>
            <a:spLocks noGrp="1"/>
          </p:cNvSpPr>
          <p:nvPr>
            <p:ph idx="1"/>
          </p:nvPr>
        </p:nvSpPr>
        <p:spPr>
          <a:xfrm>
            <a:off x="457200" y="1981200"/>
            <a:ext cx="7010400" cy="3886200"/>
          </a:xfrm>
        </p:spPr>
        <p:txBody>
          <a:bodyPr/>
          <a:lstStyle/>
          <a:p>
            <a:r>
              <a:rPr lang="en-US" dirty="0" smtClean="0"/>
              <a:t>Low Latency</a:t>
            </a:r>
          </a:p>
          <a:p>
            <a:r>
              <a:rPr lang="en-US" dirty="0" smtClean="0"/>
              <a:t>Reliable access</a:t>
            </a:r>
          </a:p>
          <a:p>
            <a:r>
              <a:rPr lang="en-US" dirty="0" smtClean="0"/>
              <a:t>Scales well</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dirty="0"/>
          </a:p>
        </p:txBody>
      </p:sp>
      <p:sp>
        <p:nvSpPr>
          <p:cNvPr id="8" name="Slide Number Placeholder 7"/>
          <p:cNvSpPr>
            <a:spLocks noGrp="1"/>
          </p:cNvSpPr>
          <p:nvPr>
            <p:ph type="sldNum" sz="quarter" idx="11"/>
          </p:nvPr>
        </p:nvSpPr>
        <p:spPr/>
        <p:txBody>
          <a:bodyPr/>
          <a:lstStyle/>
          <a:p>
            <a:fld id="{599FE963-493D-6C4E-B686-D39790523B81}" type="slidenum">
              <a:rPr lang="en-US" smtClean="0"/>
              <a:pPr/>
              <a:t>26</a:t>
            </a:fld>
            <a:endParaRPr lang="en-US"/>
          </a:p>
        </p:txBody>
      </p:sp>
      <p:sp>
        <p:nvSpPr>
          <p:cNvPr id="10" name="TextBox 9"/>
          <p:cNvSpPr txBox="1"/>
          <p:nvPr/>
        </p:nvSpPr>
        <p:spPr>
          <a:xfrm>
            <a:off x="6553200" y="571910"/>
            <a:ext cx="2473596" cy="307777"/>
          </a:xfrm>
          <a:prstGeom prst="rect">
            <a:avLst/>
          </a:prstGeom>
          <a:noFill/>
        </p:spPr>
        <p:txBody>
          <a:bodyPr wrap="square" rtlCol="0">
            <a:spAutoFit/>
          </a:bodyPr>
          <a:lstStyle/>
          <a:p>
            <a:r>
              <a:rPr lang="en-US" sz="1400" dirty="0" smtClean="0">
                <a:solidFill>
                  <a:schemeClr val="tx1"/>
                </a:solidFill>
                <a:latin typeface="+mj-lt"/>
              </a:rPr>
              <a:t>Nicholas McMahon 3</a:t>
            </a:r>
            <a:endParaRPr lang="en-US" sz="1400" dirty="0">
              <a:solidFill>
                <a:schemeClr val="tx1"/>
              </a:solidFill>
              <a:latin typeface="+mj-lt"/>
            </a:endParaRPr>
          </a:p>
        </p:txBody>
      </p:sp>
      <p:pic>
        <p:nvPicPr>
          <p:cNvPr id="6" name="Picture 5"/>
          <p:cNvPicPr>
            <a:picLocks noChangeAspect="1"/>
          </p:cNvPicPr>
          <p:nvPr/>
        </p:nvPicPr>
        <p:blipFill>
          <a:blip r:embed="rId3"/>
          <a:stretch>
            <a:fillRect/>
          </a:stretch>
        </p:blipFill>
        <p:spPr>
          <a:xfrm>
            <a:off x="674717" y="3657600"/>
            <a:ext cx="7794567" cy="2567073"/>
          </a:xfrm>
          <a:prstGeom prst="rect">
            <a:avLst/>
          </a:prstGeom>
        </p:spPr>
      </p:pic>
      <p:sp>
        <p:nvSpPr>
          <p:cNvPr id="13" name="TextBox 12"/>
          <p:cNvSpPr txBox="1"/>
          <p:nvPr/>
        </p:nvSpPr>
        <p:spPr>
          <a:xfrm>
            <a:off x="8305800" y="5867400"/>
            <a:ext cx="685800" cy="461665"/>
          </a:xfrm>
          <a:prstGeom prst="rect">
            <a:avLst/>
          </a:prstGeom>
          <a:noFill/>
        </p:spPr>
        <p:txBody>
          <a:bodyPr wrap="square" rtlCol="0">
            <a:spAutoFit/>
          </a:bodyPr>
          <a:lstStyle/>
          <a:p>
            <a:r>
              <a:rPr lang="en-US" dirty="0" smtClean="0">
                <a:solidFill>
                  <a:srgbClr val="000000"/>
                </a:solidFill>
              </a:rPr>
              <a:t>[7]</a:t>
            </a:r>
            <a:endParaRPr lang="en-US" dirty="0">
              <a:solidFill>
                <a:srgbClr val="000000"/>
              </a:solidFill>
            </a:endParaRPr>
          </a:p>
        </p:txBody>
      </p:sp>
    </p:spTree>
    <p:extLst>
      <p:ext uri="{BB962C8B-B14F-4D97-AF65-F5344CB8AC3E}">
        <p14:creationId xmlns:p14="http://schemas.microsoft.com/office/powerpoint/2010/main" val="337041515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534400" cy="1143000"/>
          </a:xfrm>
        </p:spPr>
        <p:txBody>
          <a:bodyPr/>
          <a:lstStyle/>
          <a:p>
            <a:r>
              <a:rPr lang="en-US" sz="2800" dirty="0" smtClean="0"/>
              <a:t>DSRC is Fast Enough</a:t>
            </a:r>
            <a:r>
              <a:rPr lang="en-US" sz="2800" baseline="30000" dirty="0" smtClean="0"/>
              <a:t>[8]</a:t>
            </a:r>
            <a:endParaRPr lang="en-US" sz="2800" dirty="0"/>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dirty="0"/>
          </a:p>
        </p:txBody>
      </p:sp>
      <p:sp>
        <p:nvSpPr>
          <p:cNvPr id="8" name="Slide Number Placeholder 7"/>
          <p:cNvSpPr>
            <a:spLocks noGrp="1"/>
          </p:cNvSpPr>
          <p:nvPr>
            <p:ph type="sldNum" sz="quarter" idx="11"/>
          </p:nvPr>
        </p:nvSpPr>
        <p:spPr/>
        <p:txBody>
          <a:bodyPr/>
          <a:lstStyle/>
          <a:p>
            <a:fld id="{599FE963-493D-6C4E-B686-D39790523B81}" type="slidenum">
              <a:rPr lang="en-US" smtClean="0"/>
              <a:pPr/>
              <a:t>27</a:t>
            </a:fld>
            <a:endParaRPr lang="en-US"/>
          </a:p>
        </p:txBody>
      </p:sp>
      <p:sp>
        <p:nvSpPr>
          <p:cNvPr id="10" name="TextBox 9"/>
          <p:cNvSpPr txBox="1"/>
          <p:nvPr/>
        </p:nvSpPr>
        <p:spPr>
          <a:xfrm>
            <a:off x="6553200" y="571910"/>
            <a:ext cx="2473596" cy="307777"/>
          </a:xfrm>
          <a:prstGeom prst="rect">
            <a:avLst/>
          </a:prstGeom>
          <a:noFill/>
        </p:spPr>
        <p:txBody>
          <a:bodyPr wrap="square" rtlCol="0">
            <a:spAutoFit/>
          </a:bodyPr>
          <a:lstStyle/>
          <a:p>
            <a:r>
              <a:rPr lang="en-US" sz="1400" dirty="0" smtClean="0">
                <a:solidFill>
                  <a:schemeClr val="tx1"/>
                </a:solidFill>
                <a:latin typeface="+mj-lt"/>
              </a:rPr>
              <a:t>Nicholas McMahon 5</a:t>
            </a:r>
            <a:endParaRPr lang="en-US" sz="1400" dirty="0">
              <a:solidFill>
                <a:schemeClr val="tx1"/>
              </a:solidFill>
              <a:latin typeface="+mj-lt"/>
            </a:endParaRPr>
          </a:p>
        </p:txBody>
      </p:sp>
      <p:pic>
        <p:nvPicPr>
          <p:cNvPr id="14" name="Picture 13"/>
          <p:cNvPicPr>
            <a:picLocks noChangeAspect="1"/>
          </p:cNvPicPr>
          <p:nvPr/>
        </p:nvPicPr>
        <p:blipFill>
          <a:blip r:embed="rId3"/>
          <a:stretch>
            <a:fillRect/>
          </a:stretch>
        </p:blipFill>
        <p:spPr>
          <a:xfrm>
            <a:off x="1016000" y="1760219"/>
            <a:ext cx="7112000" cy="4450080"/>
          </a:xfrm>
          <a:prstGeom prst="rect">
            <a:avLst/>
          </a:prstGeom>
        </p:spPr>
      </p:pic>
      <p:sp>
        <p:nvSpPr>
          <p:cNvPr id="3" name="TextBox 2"/>
          <p:cNvSpPr txBox="1"/>
          <p:nvPr/>
        </p:nvSpPr>
        <p:spPr>
          <a:xfrm>
            <a:off x="914400" y="6248400"/>
            <a:ext cx="8001000" cy="276999"/>
          </a:xfrm>
          <a:prstGeom prst="rect">
            <a:avLst/>
          </a:prstGeom>
          <a:noFill/>
        </p:spPr>
        <p:txBody>
          <a:bodyPr wrap="square" rtlCol="0">
            <a:spAutoFit/>
          </a:bodyPr>
          <a:lstStyle/>
          <a:p>
            <a:r>
              <a:rPr lang="en-US" sz="1200" dirty="0">
                <a:solidFill>
                  <a:srgbClr val="000000"/>
                </a:solidFill>
              </a:rPr>
              <a:t>[8] Christopher Hill, Connected Vehicles, http://</a:t>
            </a:r>
            <a:r>
              <a:rPr lang="en-US" sz="1200" dirty="0" err="1">
                <a:solidFill>
                  <a:srgbClr val="000000"/>
                </a:solidFill>
              </a:rPr>
              <a:t>www.pcb.its.dot.gov</a:t>
            </a:r>
            <a:r>
              <a:rPr lang="en-US" sz="1200" dirty="0">
                <a:solidFill>
                  <a:srgbClr val="000000"/>
                </a:solidFill>
              </a:rPr>
              <a:t>/</a:t>
            </a:r>
            <a:r>
              <a:rPr lang="en-US" sz="1200" dirty="0" err="1">
                <a:solidFill>
                  <a:srgbClr val="000000"/>
                </a:solidFill>
              </a:rPr>
              <a:t>eprimer</a:t>
            </a:r>
            <a:r>
              <a:rPr lang="en-US" sz="1200" dirty="0">
                <a:solidFill>
                  <a:srgbClr val="000000"/>
                </a:solidFill>
              </a:rPr>
              <a:t>/module13.aspx (April 16, 2014)</a:t>
            </a:r>
          </a:p>
        </p:txBody>
      </p:sp>
      <p:sp>
        <p:nvSpPr>
          <p:cNvPr id="5" name="TextBox 4"/>
          <p:cNvSpPr txBox="1"/>
          <p:nvPr/>
        </p:nvSpPr>
        <p:spPr>
          <a:xfrm>
            <a:off x="0" y="1600200"/>
            <a:ext cx="5638800" cy="369332"/>
          </a:xfrm>
          <a:prstGeom prst="rect">
            <a:avLst/>
          </a:prstGeom>
          <a:noFill/>
        </p:spPr>
        <p:txBody>
          <a:bodyPr wrap="square" rtlCol="0">
            <a:spAutoFit/>
          </a:bodyPr>
          <a:lstStyle/>
          <a:p>
            <a:r>
              <a:rPr lang="en-US" sz="1800" dirty="0">
                <a:solidFill>
                  <a:srgbClr val="000000"/>
                </a:solidFill>
              </a:rPr>
              <a:t>Latency Requirements of Active Safety Applications</a:t>
            </a:r>
          </a:p>
        </p:txBody>
      </p:sp>
    </p:spTree>
    <p:extLst>
      <p:ext uri="{BB962C8B-B14F-4D97-AF65-F5344CB8AC3E}">
        <p14:creationId xmlns:p14="http://schemas.microsoft.com/office/powerpoint/2010/main" val="280725667"/>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 2014 Keith A. Pray</a:t>
            </a:r>
            <a:endParaRPr lang="en-US"/>
          </a:p>
        </p:txBody>
      </p:sp>
      <p:sp>
        <p:nvSpPr>
          <p:cNvPr id="5" name="Slide Number Placeholder 4"/>
          <p:cNvSpPr>
            <a:spLocks noGrp="1"/>
          </p:cNvSpPr>
          <p:nvPr>
            <p:ph type="sldNum" sz="quarter" idx="11"/>
          </p:nvPr>
        </p:nvSpPr>
        <p:spPr/>
        <p:txBody>
          <a:bodyPr/>
          <a:lstStyle/>
          <a:p>
            <a:fld id="{599FE963-493D-6C4E-B686-D39790523B81}" type="slidenum">
              <a:rPr lang="en-US" smtClean="0"/>
              <a:pPr/>
              <a:t>28</a:t>
            </a:fld>
            <a:endParaRPr lang="en-US"/>
          </a:p>
        </p:txBody>
      </p:sp>
      <p:sp>
        <p:nvSpPr>
          <p:cNvPr id="6" name="Date Placeholder 5"/>
          <p:cNvSpPr>
            <a:spLocks noGrp="1"/>
          </p:cNvSpPr>
          <p:nvPr>
            <p:ph type="dt" sz="half" idx="12"/>
          </p:nvPr>
        </p:nvSpPr>
        <p:spPr/>
        <p:txBody>
          <a:bodyPr/>
          <a:lstStyle/>
          <a:p>
            <a:fld id="{15A9333B-5ACD-2F45-82B6-D1464D9B7C8B}" type="datetime1">
              <a:rPr lang="en-US" smtClean="0"/>
              <a:t>4/18/14</a:t>
            </a:fld>
            <a:endParaRPr lang="en-US"/>
          </a:p>
        </p:txBody>
      </p:sp>
      <p:pic>
        <p:nvPicPr>
          <p:cNvPr id="7" name="Picture 6"/>
          <p:cNvPicPr>
            <a:picLocks noChangeAspect="1"/>
          </p:cNvPicPr>
          <p:nvPr/>
        </p:nvPicPr>
        <p:blipFill>
          <a:blip r:embed="rId3"/>
          <a:stretch>
            <a:fillRect/>
          </a:stretch>
        </p:blipFill>
        <p:spPr>
          <a:xfrm>
            <a:off x="345281" y="685800"/>
            <a:ext cx="8453438" cy="5410200"/>
          </a:xfrm>
          <a:prstGeom prst="rect">
            <a:avLst/>
          </a:prstGeom>
        </p:spPr>
      </p:pic>
      <p:sp>
        <p:nvSpPr>
          <p:cNvPr id="8" name="TextBox 7"/>
          <p:cNvSpPr txBox="1"/>
          <p:nvPr/>
        </p:nvSpPr>
        <p:spPr>
          <a:xfrm>
            <a:off x="7696200" y="5943600"/>
            <a:ext cx="685800" cy="461665"/>
          </a:xfrm>
          <a:prstGeom prst="rect">
            <a:avLst/>
          </a:prstGeom>
          <a:noFill/>
        </p:spPr>
        <p:txBody>
          <a:bodyPr wrap="square" rtlCol="0">
            <a:spAutoFit/>
          </a:bodyPr>
          <a:lstStyle/>
          <a:p>
            <a:r>
              <a:rPr lang="en-US" dirty="0" smtClean="0">
                <a:solidFill>
                  <a:srgbClr val="000000"/>
                </a:solidFill>
              </a:rPr>
              <a:t>[5]</a:t>
            </a:r>
            <a:endParaRPr lang="en-US" dirty="0">
              <a:solidFill>
                <a:srgbClr val="000000"/>
              </a:solidFill>
            </a:endParaRPr>
          </a:p>
        </p:txBody>
      </p:sp>
      <p:sp>
        <p:nvSpPr>
          <p:cNvPr id="9" name="TextBox 8"/>
          <p:cNvSpPr txBox="1"/>
          <p:nvPr/>
        </p:nvSpPr>
        <p:spPr>
          <a:xfrm>
            <a:off x="6553200" y="571910"/>
            <a:ext cx="2473596" cy="307777"/>
          </a:xfrm>
          <a:prstGeom prst="rect">
            <a:avLst/>
          </a:prstGeom>
          <a:noFill/>
        </p:spPr>
        <p:txBody>
          <a:bodyPr wrap="square" rtlCol="0">
            <a:spAutoFit/>
          </a:bodyPr>
          <a:lstStyle/>
          <a:p>
            <a:r>
              <a:rPr lang="en-US" sz="1400" dirty="0" smtClean="0">
                <a:solidFill>
                  <a:schemeClr val="tx1"/>
                </a:solidFill>
                <a:latin typeface="+mj-lt"/>
              </a:rPr>
              <a:t>Nicholas McMahon 4</a:t>
            </a:r>
            <a:endParaRPr lang="en-US" sz="1400" dirty="0">
              <a:solidFill>
                <a:schemeClr val="tx1"/>
              </a:solidFill>
              <a:latin typeface="+mj-lt"/>
            </a:endParaRPr>
          </a:p>
        </p:txBody>
      </p:sp>
      <p:sp>
        <p:nvSpPr>
          <p:cNvPr id="2" name="Rectangle 1"/>
          <p:cNvSpPr/>
          <p:nvPr/>
        </p:nvSpPr>
        <p:spPr bwMode="auto">
          <a:xfrm>
            <a:off x="3962400" y="2895600"/>
            <a:ext cx="838200" cy="533400"/>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 name="Rectangle 9"/>
          <p:cNvSpPr/>
          <p:nvPr/>
        </p:nvSpPr>
        <p:spPr bwMode="auto">
          <a:xfrm>
            <a:off x="3733800" y="3505200"/>
            <a:ext cx="838200" cy="533400"/>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 name="Rectangle 10"/>
          <p:cNvSpPr/>
          <p:nvPr/>
        </p:nvSpPr>
        <p:spPr bwMode="auto">
          <a:xfrm>
            <a:off x="4953000" y="2895600"/>
            <a:ext cx="381000" cy="533400"/>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2" name="Rectangle 11"/>
          <p:cNvSpPr/>
          <p:nvPr/>
        </p:nvSpPr>
        <p:spPr bwMode="auto">
          <a:xfrm>
            <a:off x="7162800" y="2895600"/>
            <a:ext cx="533400" cy="533400"/>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3" name="Rectangle 12"/>
          <p:cNvSpPr/>
          <p:nvPr/>
        </p:nvSpPr>
        <p:spPr bwMode="auto">
          <a:xfrm>
            <a:off x="4191000" y="4191000"/>
            <a:ext cx="152400" cy="533400"/>
          </a:xfrm>
          <a:prstGeom prst="rect">
            <a:avLst/>
          </a:prstGeom>
          <a:noFill/>
          <a:ln w="57150" cap="flat" cmpd="sng" algn="ctr">
            <a:solidFill>
              <a:srgbClr val="FF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Tree>
    <p:extLst>
      <p:ext uri="{BB962C8B-B14F-4D97-AF65-F5344CB8AC3E}">
        <p14:creationId xmlns:p14="http://schemas.microsoft.com/office/powerpoint/2010/main" val="414482710"/>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991600" cy="1143000"/>
          </a:xfrm>
        </p:spPr>
        <p:txBody>
          <a:bodyPr/>
          <a:lstStyle/>
          <a:p>
            <a:r>
              <a:rPr lang="en-US" dirty="0" smtClean="0"/>
              <a:t>Volvo SARTRE Project</a:t>
            </a:r>
            <a:r>
              <a:rPr lang="en-US" baseline="30000" dirty="0" smtClean="0"/>
              <a:t>[9]</a:t>
            </a:r>
            <a:endParaRPr lang="en-US" dirty="0"/>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dirty="0"/>
          </a:p>
        </p:txBody>
      </p:sp>
      <p:sp>
        <p:nvSpPr>
          <p:cNvPr id="8" name="Slide Number Placeholder 7"/>
          <p:cNvSpPr>
            <a:spLocks noGrp="1"/>
          </p:cNvSpPr>
          <p:nvPr>
            <p:ph type="sldNum" sz="quarter" idx="11"/>
          </p:nvPr>
        </p:nvSpPr>
        <p:spPr/>
        <p:txBody>
          <a:bodyPr/>
          <a:lstStyle/>
          <a:p>
            <a:fld id="{599FE963-493D-6C4E-B686-D39790523B81}" type="slidenum">
              <a:rPr lang="en-US" smtClean="0"/>
              <a:pPr/>
              <a:t>29</a:t>
            </a:fld>
            <a:endParaRPr lang="en-US"/>
          </a:p>
        </p:txBody>
      </p:sp>
      <p:sp>
        <p:nvSpPr>
          <p:cNvPr id="10" name="TextBox 9"/>
          <p:cNvSpPr txBox="1"/>
          <p:nvPr/>
        </p:nvSpPr>
        <p:spPr>
          <a:xfrm>
            <a:off x="6553200" y="571910"/>
            <a:ext cx="2473596" cy="307777"/>
          </a:xfrm>
          <a:prstGeom prst="rect">
            <a:avLst/>
          </a:prstGeom>
          <a:noFill/>
        </p:spPr>
        <p:txBody>
          <a:bodyPr wrap="square" rtlCol="0">
            <a:spAutoFit/>
          </a:bodyPr>
          <a:lstStyle/>
          <a:p>
            <a:r>
              <a:rPr lang="en-US" sz="1400" dirty="0" smtClean="0">
                <a:solidFill>
                  <a:schemeClr val="tx1"/>
                </a:solidFill>
                <a:latin typeface="+mj-lt"/>
              </a:rPr>
              <a:t>Nicholas McMahon 6</a:t>
            </a:r>
            <a:endParaRPr lang="en-US" sz="1400" dirty="0">
              <a:solidFill>
                <a:schemeClr val="tx1"/>
              </a:solidFill>
              <a:latin typeface="+mj-lt"/>
            </a:endParaRPr>
          </a:p>
        </p:txBody>
      </p:sp>
      <p:sp>
        <p:nvSpPr>
          <p:cNvPr id="3" name="TextBox 2"/>
          <p:cNvSpPr txBox="1"/>
          <p:nvPr/>
        </p:nvSpPr>
        <p:spPr>
          <a:xfrm>
            <a:off x="956338" y="2728304"/>
            <a:ext cx="184666" cy="461665"/>
          </a:xfrm>
          <a:prstGeom prst="rect">
            <a:avLst/>
          </a:prstGeom>
          <a:noFill/>
        </p:spPr>
        <p:txBody>
          <a:bodyPr wrap="none" rtlCol="0">
            <a:spAutoFit/>
          </a:bodyPr>
          <a:lstStyle/>
          <a:p>
            <a:endParaRPr lang="en-US" dirty="0"/>
          </a:p>
        </p:txBody>
      </p:sp>
      <p:sp>
        <p:nvSpPr>
          <p:cNvPr id="11" name="Content Placeholder 2"/>
          <p:cNvSpPr>
            <a:spLocks noGrp="1"/>
          </p:cNvSpPr>
          <p:nvPr>
            <p:ph idx="1"/>
          </p:nvPr>
        </p:nvSpPr>
        <p:spPr>
          <a:xfrm>
            <a:off x="457200" y="1981200"/>
            <a:ext cx="7696200" cy="4495800"/>
          </a:xfrm>
        </p:spPr>
        <p:txBody>
          <a:bodyPr/>
          <a:lstStyle/>
          <a:p>
            <a:r>
              <a:rPr lang="en-US" dirty="0" smtClean="0"/>
              <a:t>Professional Driver</a:t>
            </a:r>
          </a:p>
          <a:p>
            <a:r>
              <a:rPr lang="en-US" dirty="0" smtClean="0"/>
              <a:t>Wireless Communication</a:t>
            </a:r>
          </a:p>
          <a:p>
            <a:r>
              <a:rPr lang="en-US" dirty="0" smtClean="0"/>
              <a:t>Existing Safety Systems</a:t>
            </a:r>
          </a:p>
          <a:p>
            <a:pPr lvl="1"/>
            <a:r>
              <a:rPr lang="en-US" dirty="0" smtClean="0"/>
              <a:t>Cameras</a:t>
            </a:r>
          </a:p>
          <a:p>
            <a:pPr lvl="1"/>
            <a:r>
              <a:rPr lang="en-US" dirty="0" smtClean="0"/>
              <a:t>Radar</a:t>
            </a:r>
          </a:p>
          <a:p>
            <a:pPr lvl="1"/>
            <a:r>
              <a:rPr lang="en-US" dirty="0" smtClean="0"/>
              <a:t>Laser Sensors</a:t>
            </a:r>
          </a:p>
          <a:p>
            <a:r>
              <a:rPr lang="en-US" dirty="0" smtClean="0"/>
              <a:t>10,000 km total in tests beginning in 2009</a:t>
            </a:r>
          </a:p>
          <a:p>
            <a:r>
              <a:rPr lang="en-US" dirty="0" smtClean="0"/>
              <a:t>Tested on public roads in May of 2012 in Barcelona, Spain.</a:t>
            </a:r>
          </a:p>
        </p:txBody>
      </p:sp>
      <p:pic>
        <p:nvPicPr>
          <p:cNvPr id="12" name="Picture 11"/>
          <p:cNvPicPr>
            <a:picLocks noChangeAspect="1"/>
          </p:cNvPicPr>
          <p:nvPr/>
        </p:nvPicPr>
        <p:blipFill>
          <a:blip r:embed="rId3"/>
          <a:stretch>
            <a:fillRect/>
          </a:stretch>
        </p:blipFill>
        <p:spPr>
          <a:xfrm>
            <a:off x="4908123" y="1905000"/>
            <a:ext cx="4235877" cy="2819400"/>
          </a:xfrm>
          <a:prstGeom prst="rect">
            <a:avLst/>
          </a:prstGeom>
        </p:spPr>
      </p:pic>
      <p:sp>
        <p:nvSpPr>
          <p:cNvPr id="15" name="TextBox 14"/>
          <p:cNvSpPr txBox="1"/>
          <p:nvPr/>
        </p:nvSpPr>
        <p:spPr>
          <a:xfrm>
            <a:off x="8153400" y="4800600"/>
            <a:ext cx="685800" cy="461665"/>
          </a:xfrm>
          <a:prstGeom prst="rect">
            <a:avLst/>
          </a:prstGeom>
          <a:noFill/>
        </p:spPr>
        <p:txBody>
          <a:bodyPr wrap="square" rtlCol="0">
            <a:spAutoFit/>
          </a:bodyPr>
          <a:lstStyle/>
          <a:p>
            <a:r>
              <a:rPr lang="en-US" dirty="0" smtClean="0">
                <a:solidFill>
                  <a:srgbClr val="000000"/>
                </a:solidFill>
              </a:rPr>
              <a:t>[10]</a:t>
            </a:r>
            <a:endParaRPr lang="en-US" dirty="0">
              <a:solidFill>
                <a:srgbClr val="000000"/>
              </a:solidFill>
            </a:endParaRPr>
          </a:p>
        </p:txBody>
      </p:sp>
    </p:spTree>
    <p:extLst>
      <p:ext uri="{BB962C8B-B14F-4D97-AF65-F5344CB8AC3E}">
        <p14:creationId xmlns:p14="http://schemas.microsoft.com/office/powerpoint/2010/main" val="142099236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 2014 Keith A. Pray</a:t>
            </a:r>
            <a:endParaRPr lang="en-US"/>
          </a:p>
        </p:txBody>
      </p:sp>
      <p:sp>
        <p:nvSpPr>
          <p:cNvPr id="5" name="Slide Number Placeholder 4"/>
          <p:cNvSpPr>
            <a:spLocks noGrp="1"/>
          </p:cNvSpPr>
          <p:nvPr>
            <p:ph type="sldNum" sz="quarter" idx="11"/>
          </p:nvPr>
        </p:nvSpPr>
        <p:spPr/>
        <p:txBody>
          <a:bodyPr/>
          <a:lstStyle/>
          <a:p>
            <a:fld id="{C29C510E-AEE8-B94A-A253-09A0CF9544B5}" type="slidenum">
              <a:rPr lang="en-US" smtClean="0"/>
              <a:pPr/>
              <a:t>3</a:t>
            </a:fld>
            <a:endParaRPr lang="en-US"/>
          </a:p>
        </p:txBody>
      </p:sp>
      <p:sp>
        <p:nvSpPr>
          <p:cNvPr id="6" name="Date Placeholder 5"/>
          <p:cNvSpPr>
            <a:spLocks noGrp="1"/>
          </p:cNvSpPr>
          <p:nvPr>
            <p:ph type="dt" sz="half" idx="12"/>
          </p:nvPr>
        </p:nvSpPr>
        <p:spPr/>
        <p:txBody>
          <a:bodyPr/>
          <a:lstStyle/>
          <a:p>
            <a:fld id="{1F4BD253-FDBF-044A-9CD5-86FEFB316310}" type="datetime1">
              <a:rPr lang="en-US" smtClean="0"/>
              <a:t>4/17/14</a:t>
            </a:fld>
            <a:endParaRPr lang="en-US"/>
          </a:p>
        </p:txBody>
      </p:sp>
      <p:pic>
        <p:nvPicPr>
          <p:cNvPr id="3" name="Picture 2" descr="PBF197-Automatic_Busine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8800"/>
            <a:ext cx="9144000" cy="3048000"/>
          </a:xfrm>
          <a:prstGeom prst="rect">
            <a:avLst/>
          </a:prstGeom>
        </p:spPr>
      </p:pic>
      <p:sp>
        <p:nvSpPr>
          <p:cNvPr id="11" name="TextBox 10"/>
          <p:cNvSpPr txBox="1"/>
          <p:nvPr/>
        </p:nvSpPr>
        <p:spPr>
          <a:xfrm>
            <a:off x="3505200" y="6019800"/>
            <a:ext cx="3639227" cy="276999"/>
          </a:xfrm>
          <a:prstGeom prst="rect">
            <a:avLst/>
          </a:prstGeom>
          <a:noFill/>
        </p:spPr>
        <p:txBody>
          <a:bodyPr wrap="square" rtlCol="0">
            <a:spAutoFit/>
          </a:bodyPr>
          <a:lstStyle/>
          <a:p>
            <a:pPr algn="l"/>
            <a:r>
              <a:rPr lang="en-US" sz="1200" dirty="0">
                <a:solidFill>
                  <a:schemeClr val="tx1"/>
                </a:solidFill>
              </a:rPr>
              <a:t>http://</a:t>
            </a:r>
            <a:r>
              <a:rPr lang="en-US" sz="1200" dirty="0" err="1">
                <a:solidFill>
                  <a:schemeClr val="tx1"/>
                </a:solidFill>
              </a:rPr>
              <a:t>pbfcomics.com</a:t>
            </a:r>
            <a:r>
              <a:rPr lang="en-US" sz="1200" dirty="0">
                <a:solidFill>
                  <a:schemeClr val="tx1"/>
                </a:solidFill>
              </a:rPr>
              <a:t>/197/</a:t>
            </a:r>
            <a:endParaRPr lang="en-US" sz="1600" dirty="0"/>
          </a:p>
        </p:txBody>
      </p:sp>
    </p:spTree>
    <p:extLst>
      <p:ext uri="{BB962C8B-B14F-4D97-AF65-F5344CB8AC3E}">
        <p14:creationId xmlns:p14="http://schemas.microsoft.com/office/powerpoint/2010/main" val="1849780794"/>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534400" cy="1143000"/>
          </a:xfrm>
        </p:spPr>
        <p:txBody>
          <a:bodyPr/>
          <a:lstStyle/>
          <a:p>
            <a:r>
              <a:rPr lang="en-US" dirty="0" smtClean="0"/>
              <a:t>Conclusions</a:t>
            </a:r>
            <a:endParaRPr lang="en-US" dirty="0"/>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dirty="0"/>
          </a:p>
        </p:txBody>
      </p:sp>
      <p:sp>
        <p:nvSpPr>
          <p:cNvPr id="8" name="Slide Number Placeholder 7"/>
          <p:cNvSpPr>
            <a:spLocks noGrp="1"/>
          </p:cNvSpPr>
          <p:nvPr>
            <p:ph type="sldNum" sz="quarter" idx="11"/>
          </p:nvPr>
        </p:nvSpPr>
        <p:spPr/>
        <p:txBody>
          <a:bodyPr/>
          <a:lstStyle/>
          <a:p>
            <a:fld id="{599FE963-493D-6C4E-B686-D39790523B81}" type="slidenum">
              <a:rPr lang="en-US" smtClean="0"/>
              <a:pPr/>
              <a:t>30</a:t>
            </a:fld>
            <a:endParaRPr lang="en-US"/>
          </a:p>
        </p:txBody>
      </p:sp>
      <p:sp>
        <p:nvSpPr>
          <p:cNvPr id="10" name="TextBox 9"/>
          <p:cNvSpPr txBox="1"/>
          <p:nvPr/>
        </p:nvSpPr>
        <p:spPr>
          <a:xfrm>
            <a:off x="6553200" y="571910"/>
            <a:ext cx="2473596" cy="307777"/>
          </a:xfrm>
          <a:prstGeom prst="rect">
            <a:avLst/>
          </a:prstGeom>
          <a:noFill/>
        </p:spPr>
        <p:txBody>
          <a:bodyPr wrap="square" rtlCol="0">
            <a:spAutoFit/>
          </a:bodyPr>
          <a:lstStyle/>
          <a:p>
            <a:r>
              <a:rPr lang="en-US" sz="1400" dirty="0" smtClean="0">
                <a:solidFill>
                  <a:schemeClr val="tx1"/>
                </a:solidFill>
                <a:latin typeface="+mj-lt"/>
              </a:rPr>
              <a:t>Nicholas McMahon 7</a:t>
            </a:r>
            <a:endParaRPr lang="en-US" sz="1400" dirty="0">
              <a:solidFill>
                <a:schemeClr val="tx1"/>
              </a:solidFill>
              <a:latin typeface="+mj-lt"/>
            </a:endParaRPr>
          </a:p>
        </p:txBody>
      </p:sp>
      <p:sp>
        <p:nvSpPr>
          <p:cNvPr id="3" name="TextBox 2"/>
          <p:cNvSpPr txBox="1"/>
          <p:nvPr/>
        </p:nvSpPr>
        <p:spPr>
          <a:xfrm>
            <a:off x="956338" y="2728304"/>
            <a:ext cx="184666" cy="461665"/>
          </a:xfrm>
          <a:prstGeom prst="rect">
            <a:avLst/>
          </a:prstGeom>
          <a:noFill/>
        </p:spPr>
        <p:txBody>
          <a:bodyPr wrap="none" rtlCol="0">
            <a:spAutoFit/>
          </a:bodyPr>
          <a:lstStyle/>
          <a:p>
            <a:endParaRPr lang="en-US" dirty="0"/>
          </a:p>
        </p:txBody>
      </p:sp>
      <p:sp>
        <p:nvSpPr>
          <p:cNvPr id="11" name="Content Placeholder 2"/>
          <p:cNvSpPr>
            <a:spLocks noGrp="1"/>
          </p:cNvSpPr>
          <p:nvPr>
            <p:ph idx="1"/>
          </p:nvPr>
        </p:nvSpPr>
        <p:spPr>
          <a:xfrm>
            <a:off x="457200" y="1981200"/>
            <a:ext cx="7696200" cy="3886200"/>
          </a:xfrm>
        </p:spPr>
        <p:txBody>
          <a:bodyPr/>
          <a:lstStyle/>
          <a:p>
            <a:r>
              <a:rPr lang="en-US" dirty="0" smtClean="0"/>
              <a:t>V2V </a:t>
            </a:r>
            <a:r>
              <a:rPr lang="en-US" dirty="0"/>
              <a:t>c</a:t>
            </a:r>
            <a:r>
              <a:rPr lang="en-US" dirty="0" smtClean="0"/>
              <a:t>ommunication could greatly reduce automobile collisions</a:t>
            </a:r>
            <a:endParaRPr lang="en-US" dirty="0"/>
          </a:p>
          <a:p>
            <a:r>
              <a:rPr lang="en-US" dirty="0" smtClean="0"/>
              <a:t>Reliability is key to ensure safety</a:t>
            </a:r>
          </a:p>
          <a:p>
            <a:r>
              <a:rPr lang="en-US" dirty="0" smtClean="0"/>
              <a:t>V2V communication could lead to reliable semi-autonomous cars.</a:t>
            </a:r>
          </a:p>
          <a:p>
            <a:endParaRPr lang="en-US" dirty="0" smtClean="0"/>
          </a:p>
        </p:txBody>
      </p:sp>
    </p:spTree>
    <p:extLst>
      <p:ext uri="{BB962C8B-B14F-4D97-AF65-F5344CB8AC3E}">
        <p14:creationId xmlns:p14="http://schemas.microsoft.com/office/powerpoint/2010/main" val="2838224467"/>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dirty="0" smtClean="0"/>
              <a:t>Sources</a:t>
            </a:r>
            <a:endParaRPr lang="en-US" dirty="0"/>
          </a:p>
        </p:txBody>
      </p:sp>
      <p:sp>
        <p:nvSpPr>
          <p:cNvPr id="3" name="Content Placeholder 2"/>
          <p:cNvSpPr>
            <a:spLocks noGrp="1"/>
          </p:cNvSpPr>
          <p:nvPr>
            <p:ph idx="1"/>
          </p:nvPr>
        </p:nvSpPr>
        <p:spPr/>
        <p:txBody>
          <a:bodyPr/>
          <a:lstStyle/>
          <a:p>
            <a:r>
              <a:rPr lang="en-US" sz="1800" dirty="0"/>
              <a:t>[1] http://images.thecarconnection.com/med/department-of-transportation-vehicle-to-vehicle-v2v-</a:t>
            </a:r>
            <a:r>
              <a:rPr lang="en-US" sz="1800" dirty="0" smtClean="0"/>
              <a:t>program_100349712_m.jpg (April 16, 2014)</a:t>
            </a:r>
          </a:p>
          <a:p>
            <a:r>
              <a:rPr lang="en-US" sz="1800" dirty="0" smtClean="0"/>
              <a:t>[2] Road </a:t>
            </a:r>
            <a:r>
              <a:rPr lang="en-US" sz="1800" dirty="0"/>
              <a:t>Crash Statistics, http://www.asirt.org/initiatives/informing-road-users/road-safety-facts/road-crash-</a:t>
            </a:r>
            <a:r>
              <a:rPr lang="en-US" sz="1800" dirty="0" smtClean="0"/>
              <a:t>statistics.aspx (April 16, 2014)</a:t>
            </a:r>
          </a:p>
          <a:p>
            <a:r>
              <a:rPr lang="en-US" sz="1800" dirty="0" smtClean="0"/>
              <a:t>[3</a:t>
            </a:r>
            <a:r>
              <a:rPr lang="en-US" sz="1800" dirty="0"/>
              <a:t>] U.S. Department of Transportation Announces Decision to Move Forward with Vehicle-to-Vehicle Communication Technology for Light Vehicles, </a:t>
            </a:r>
            <a:r>
              <a:rPr lang="en-US" sz="1800" dirty="0">
                <a:hlinkClick r:id="rId3"/>
              </a:rPr>
              <a:t>http://www.nhtsa.gov/About+NHTSA/Press+Releases/2014/USDOT+to+Move+Forward+with+Vehicle-to-Vehicle+Communication+Technology+for+Light+</a:t>
            </a:r>
            <a:r>
              <a:rPr lang="en-US" sz="1800" dirty="0" smtClean="0">
                <a:hlinkClick r:id="rId3"/>
              </a:rPr>
              <a:t>Vehicles</a:t>
            </a:r>
            <a:r>
              <a:rPr lang="en-US" sz="1800" dirty="0" smtClean="0"/>
              <a:t> (April 16, 2014)</a:t>
            </a:r>
          </a:p>
          <a:p>
            <a:r>
              <a:rPr lang="en-US" sz="1800" dirty="0"/>
              <a:t>[4] http://media-</a:t>
            </a:r>
            <a:r>
              <a:rPr lang="en-US" sz="1800" dirty="0" err="1"/>
              <a:t>social.s</a:t>
            </a:r>
            <a:r>
              <a:rPr lang="en-US" sz="1800" dirty="0"/>
              <a:t>-</a:t>
            </a:r>
            <a:r>
              <a:rPr lang="en-US" sz="1800" dirty="0" err="1"/>
              <a:t>msn.com</a:t>
            </a:r>
            <a:r>
              <a:rPr lang="en-US" sz="1800" dirty="0"/>
              <a:t>/images/blogs/00100065-0000-0000-0000-000000000000_00000065-06d9-0000-0000-</a:t>
            </a:r>
            <a:r>
              <a:rPr lang="en-US" sz="1800" dirty="0" smtClean="0"/>
              <a:t>000000000000_20130620183641_ElectronicBrakeLight_01_preview.jpg </a:t>
            </a:r>
          </a:p>
          <a:p>
            <a:r>
              <a:rPr lang="en-US" sz="1800" dirty="0"/>
              <a:t>[5] </a:t>
            </a:r>
            <a:r>
              <a:rPr lang="en-US" sz="1800" dirty="0">
                <a:hlinkClick r:id="rId4"/>
              </a:rPr>
              <a:t>http://urbanomnibus.net/redux/wp-content/uploads/2011/07/</a:t>
            </a:r>
            <a:r>
              <a:rPr lang="en-US" sz="1800" dirty="0" smtClean="0">
                <a:hlinkClick r:id="rId4"/>
              </a:rPr>
              <a:t>allochrt.jpg</a:t>
            </a:r>
            <a:endParaRPr lang="en-US" sz="1800" dirty="0" smtClean="0"/>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7" name="Date Placeholder 6"/>
          <p:cNvSpPr>
            <a:spLocks noGrp="1"/>
          </p:cNvSpPr>
          <p:nvPr>
            <p:ph type="dt" sz="half" idx="12"/>
          </p:nvPr>
        </p:nvSpPr>
        <p:spPr/>
        <p:txBody>
          <a:bodyPr/>
          <a:lstStyle/>
          <a:p>
            <a:fld id="{6E63C1AF-3214-B146-A1C1-E6B37C6C5A5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31</a:t>
            </a:fld>
            <a:endParaRPr lang="en-US"/>
          </a:p>
        </p:txBody>
      </p:sp>
      <p:sp>
        <p:nvSpPr>
          <p:cNvPr id="9" name="TextBox 8"/>
          <p:cNvSpPr txBox="1"/>
          <p:nvPr/>
        </p:nvSpPr>
        <p:spPr>
          <a:xfrm>
            <a:off x="6553200" y="571910"/>
            <a:ext cx="2473596" cy="307777"/>
          </a:xfrm>
          <a:prstGeom prst="rect">
            <a:avLst/>
          </a:prstGeom>
          <a:noFill/>
        </p:spPr>
        <p:txBody>
          <a:bodyPr wrap="square" rtlCol="0">
            <a:spAutoFit/>
          </a:bodyPr>
          <a:lstStyle/>
          <a:p>
            <a:r>
              <a:rPr lang="en-US" sz="1400" dirty="0" smtClean="0">
                <a:solidFill>
                  <a:schemeClr val="tx1"/>
                </a:solidFill>
                <a:latin typeface="+mj-lt"/>
              </a:rPr>
              <a:t>Nicholas McMahon 8</a:t>
            </a:r>
            <a:endParaRPr lang="en-US" sz="1400" dirty="0">
              <a:solidFill>
                <a:schemeClr val="tx1"/>
              </a:solidFill>
              <a:latin typeface="+mj-lt"/>
            </a:endParaRPr>
          </a:p>
        </p:txBody>
      </p:sp>
    </p:spTree>
    <p:extLst>
      <p:ext uri="{BB962C8B-B14F-4D97-AF65-F5344CB8AC3E}">
        <p14:creationId xmlns:p14="http://schemas.microsoft.com/office/powerpoint/2010/main" val="251483659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lstStyle/>
          <a:p>
            <a:r>
              <a:rPr lang="en-US" sz="1800" dirty="0" smtClean="0"/>
              <a:t>[6] Erik </a:t>
            </a:r>
            <a:r>
              <a:rPr lang="en-US" sz="1800" dirty="0" err="1"/>
              <a:t>Ström</a:t>
            </a:r>
            <a:r>
              <a:rPr lang="en-US" sz="1800" dirty="0"/>
              <a:t>, </a:t>
            </a:r>
            <a:r>
              <a:rPr lang="en-US" sz="1800" dirty="0" err="1"/>
              <a:t>Hannes</a:t>
            </a:r>
            <a:r>
              <a:rPr lang="en-US" sz="1800" dirty="0"/>
              <a:t> Hartenstein, Paolo </a:t>
            </a:r>
            <a:r>
              <a:rPr lang="en-US" sz="1800" dirty="0" err="1"/>
              <a:t>Santi</a:t>
            </a:r>
            <a:r>
              <a:rPr lang="en-US" sz="1800" dirty="0"/>
              <a:t> and Werner </a:t>
            </a:r>
            <a:r>
              <a:rPr lang="en-US" sz="1800" dirty="0" err="1" smtClean="0"/>
              <a:t>Wiesbeck</a:t>
            </a:r>
            <a:r>
              <a:rPr lang="en-US" sz="1800" dirty="0"/>
              <a:t>, Vehicular Communications: Ubiquitous Networks for Sustainable Mobility, </a:t>
            </a:r>
            <a:r>
              <a:rPr lang="en-US" sz="1800" dirty="0">
                <a:hlinkClick r:id="rId3"/>
              </a:rPr>
              <a:t>http://publications.lib.chalmers.se/records/fulltext/local_129711.</a:t>
            </a:r>
            <a:r>
              <a:rPr lang="en-US" sz="1800" dirty="0" smtClean="0">
                <a:hlinkClick r:id="rId3"/>
              </a:rPr>
              <a:t>pdf</a:t>
            </a:r>
            <a:r>
              <a:rPr lang="en-US" sz="1800" dirty="0" smtClean="0"/>
              <a:t> (April 16, 2014)</a:t>
            </a:r>
          </a:p>
          <a:p>
            <a:r>
              <a:rPr lang="en-US" sz="1800" dirty="0"/>
              <a:t>[7] http://</a:t>
            </a:r>
            <a:r>
              <a:rPr lang="en-US" sz="1800" dirty="0" err="1"/>
              <a:t>www.kapsch.net</a:t>
            </a:r>
            <a:r>
              <a:rPr lang="en-US" sz="1800" dirty="0"/>
              <a:t>/</a:t>
            </a:r>
            <a:r>
              <a:rPr lang="en-US" sz="1800" dirty="0" err="1"/>
              <a:t>KapschInternet</a:t>
            </a:r>
            <a:r>
              <a:rPr lang="en-US" sz="1800" dirty="0"/>
              <a:t>/media/</a:t>
            </a:r>
            <a:r>
              <a:rPr lang="en-US" sz="1800" dirty="0" err="1"/>
              <a:t>TrafficCom</a:t>
            </a:r>
            <a:r>
              <a:rPr lang="en-US" sz="1800" dirty="0"/>
              <a:t>/Header/</a:t>
            </a:r>
            <a:r>
              <a:rPr lang="en-US" sz="1800" dirty="0" smtClean="0"/>
              <a:t>KTC_Header_v2x.jpg</a:t>
            </a:r>
          </a:p>
          <a:p>
            <a:r>
              <a:rPr lang="en-US" sz="1800" dirty="0" smtClean="0"/>
              <a:t>[8] Christopher Hill, </a:t>
            </a:r>
            <a:r>
              <a:rPr lang="en-US" sz="1800" dirty="0"/>
              <a:t>Connected Vehicles, http://www.pcb.its.dot.gov/eprimer/module13.</a:t>
            </a:r>
            <a:r>
              <a:rPr lang="en-US" sz="1800" dirty="0" smtClean="0"/>
              <a:t>aspx (April 16, 2014)</a:t>
            </a:r>
          </a:p>
          <a:p>
            <a:r>
              <a:rPr lang="en-US" sz="1800" dirty="0" smtClean="0"/>
              <a:t>[9] SARTRE </a:t>
            </a:r>
            <a:r>
              <a:rPr lang="en-US" sz="1800" dirty="0"/>
              <a:t>road train premiere on public roads, http://www.volvocars.com/intl/top/corporate/news/pages/default.aspx?itemid=</a:t>
            </a:r>
            <a:r>
              <a:rPr lang="en-US" sz="1800" dirty="0" smtClean="0"/>
              <a:t>373 (April 16, 2014)</a:t>
            </a:r>
          </a:p>
          <a:p>
            <a:r>
              <a:rPr lang="en-US" sz="1800" dirty="0" smtClean="0"/>
              <a:t>[10] </a:t>
            </a:r>
            <a:r>
              <a:rPr lang="en-US" sz="1800" dirty="0"/>
              <a:t>http://</a:t>
            </a:r>
            <a:r>
              <a:rPr lang="en-US" sz="1800" dirty="0" err="1"/>
              <a:t>www.digitaltrends.com</a:t>
            </a:r>
            <a:r>
              <a:rPr lang="en-US" sz="1800" dirty="0"/>
              <a:t>/</a:t>
            </a:r>
            <a:r>
              <a:rPr lang="en-US" sz="1800" dirty="0" err="1"/>
              <a:t>wp</a:t>
            </a:r>
            <a:r>
              <a:rPr lang="en-US" sz="1800" dirty="0"/>
              <a:t>-content/uploads/2012/05/Project-Sartre-Volvo-road-train-travels-120-miles-autonomously-in-</a:t>
            </a:r>
            <a:r>
              <a:rPr lang="en-US" sz="1800" dirty="0" smtClean="0"/>
              <a:t>Spain.jpg</a:t>
            </a:r>
          </a:p>
          <a:p>
            <a:endParaRPr lang="en-US" sz="1800" dirty="0"/>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7" name="Date Placeholder 6"/>
          <p:cNvSpPr>
            <a:spLocks noGrp="1"/>
          </p:cNvSpPr>
          <p:nvPr>
            <p:ph type="dt" sz="half" idx="12"/>
          </p:nvPr>
        </p:nvSpPr>
        <p:spPr/>
        <p:txBody>
          <a:bodyPr/>
          <a:lstStyle/>
          <a:p>
            <a:fld id="{6E63C1AF-3214-B146-A1C1-E6B37C6C5A5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32</a:t>
            </a:fld>
            <a:endParaRPr lang="en-US"/>
          </a:p>
        </p:txBody>
      </p:sp>
      <p:sp>
        <p:nvSpPr>
          <p:cNvPr id="9" name="TextBox 8"/>
          <p:cNvSpPr txBox="1"/>
          <p:nvPr/>
        </p:nvSpPr>
        <p:spPr>
          <a:xfrm>
            <a:off x="6553200" y="571910"/>
            <a:ext cx="2473596" cy="307777"/>
          </a:xfrm>
          <a:prstGeom prst="rect">
            <a:avLst/>
          </a:prstGeom>
          <a:noFill/>
        </p:spPr>
        <p:txBody>
          <a:bodyPr wrap="square" rtlCol="0">
            <a:spAutoFit/>
          </a:bodyPr>
          <a:lstStyle/>
          <a:p>
            <a:r>
              <a:rPr lang="en-US" sz="1400" dirty="0" smtClean="0">
                <a:solidFill>
                  <a:schemeClr val="tx1"/>
                </a:solidFill>
                <a:latin typeface="+mj-lt"/>
              </a:rPr>
              <a:t>Nicholas McMahon 9</a:t>
            </a:r>
            <a:endParaRPr lang="en-US" sz="1400" dirty="0">
              <a:solidFill>
                <a:schemeClr val="tx1"/>
              </a:solidFill>
              <a:latin typeface="+mj-lt"/>
            </a:endParaRPr>
          </a:p>
        </p:txBody>
      </p:sp>
    </p:spTree>
    <p:extLst>
      <p:ext uri="{BB962C8B-B14F-4D97-AF65-F5344CB8AC3E}">
        <p14:creationId xmlns:p14="http://schemas.microsoft.com/office/powerpoint/2010/main" val="123205430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Mind Controlled Robotics </a:t>
            </a:r>
            <a:endParaRPr lang="en-US" dirty="0"/>
          </a:p>
        </p:txBody>
      </p:sp>
      <p:sp>
        <p:nvSpPr>
          <p:cNvPr id="4" name="Footer Placeholder 3"/>
          <p:cNvSpPr>
            <a:spLocks noGrp="1"/>
          </p:cNvSpPr>
          <p:nvPr>
            <p:ph type="ftr" sz="quarter" idx="10"/>
          </p:nvPr>
        </p:nvSpPr>
        <p:spPr/>
        <p:txBody>
          <a:bodyPr/>
          <a:lstStyle/>
          <a:p>
            <a:r>
              <a:rPr lang="en-US" dirty="0" smtClean="0"/>
              <a:t>© 2014 Keith A. Pray</a:t>
            </a:r>
            <a:endParaRPr lang="en-US" dirty="0"/>
          </a:p>
        </p:txBody>
      </p:sp>
      <p:sp>
        <p:nvSpPr>
          <p:cNvPr id="5" name="Slide Number Placeholder 4"/>
          <p:cNvSpPr>
            <a:spLocks noGrp="1"/>
          </p:cNvSpPr>
          <p:nvPr>
            <p:ph type="sldNum" sz="quarter" idx="11"/>
          </p:nvPr>
        </p:nvSpPr>
        <p:spPr/>
        <p:txBody>
          <a:bodyPr/>
          <a:lstStyle/>
          <a:p>
            <a:fld id="{599FE963-493D-6C4E-B686-D39790523B81}" type="slidenum">
              <a:rPr lang="en-US" smtClean="0"/>
              <a:pPr/>
              <a:t>33</a:t>
            </a:fld>
            <a:endParaRPr lang="en-US" dirty="0"/>
          </a:p>
        </p:txBody>
      </p:sp>
      <p:sp>
        <p:nvSpPr>
          <p:cNvPr id="6" name="Date Placeholder 5"/>
          <p:cNvSpPr>
            <a:spLocks noGrp="1"/>
          </p:cNvSpPr>
          <p:nvPr>
            <p:ph type="dt" sz="half" idx="12"/>
          </p:nvPr>
        </p:nvSpPr>
        <p:spPr/>
        <p:txBody>
          <a:bodyPr/>
          <a:lstStyle/>
          <a:p>
            <a:fld id="{15A9333B-5ACD-2F45-82B6-D1464D9B7C8B}" type="datetime1">
              <a:rPr lang="en-US" smtClean="0"/>
              <a:t>4/18/14</a:t>
            </a:fld>
            <a:endParaRPr lang="en-US" dirty="0"/>
          </a:p>
        </p:txBody>
      </p:sp>
      <p:pic>
        <p:nvPicPr>
          <p:cNvPr id="1026" name="Picture 2" descr="John P. Donoghue - Henry Merritt Wriston Professor&#10;Professor of Neuroscience and Engineering&#10;Director, Brown Institute for Brain Scienc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51862" y="1600200"/>
            <a:ext cx="2798064" cy="3886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92765" y="5951540"/>
            <a:ext cx="4572000" cy="461665"/>
          </a:xfrm>
          <a:prstGeom prst="rect">
            <a:avLst/>
          </a:prstGeom>
        </p:spPr>
        <p:txBody>
          <a:bodyPr>
            <a:spAutoFit/>
          </a:bodyPr>
          <a:lstStyle/>
          <a:p>
            <a:r>
              <a:rPr lang="en-US" dirty="0"/>
              <a:t>https://</a:t>
            </a:r>
            <a:r>
              <a:rPr lang="en-US" sz="1200" dirty="0">
                <a:solidFill>
                  <a:schemeClr val="accent1">
                    <a:lumMod val="60000"/>
                    <a:lumOff val="40000"/>
                  </a:schemeClr>
                </a:solidFill>
              </a:rPr>
              <a:t>news.brown.edu/pressreleases/2011/04/donoghue</a:t>
            </a:r>
          </a:p>
        </p:txBody>
      </p:sp>
      <p:sp>
        <p:nvSpPr>
          <p:cNvPr id="8" name="TextBox 7"/>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Elina Saint-Elme</a:t>
            </a:r>
            <a:endParaRPr lang="en-US" sz="1400" dirty="0">
              <a:solidFill>
                <a:schemeClr val="tx1"/>
              </a:solidFill>
              <a:latin typeface="+mj-lt"/>
            </a:endParaRPr>
          </a:p>
        </p:txBody>
      </p:sp>
    </p:spTree>
    <p:extLst>
      <p:ext uri="{BB962C8B-B14F-4D97-AF65-F5344CB8AC3E}">
        <p14:creationId xmlns:p14="http://schemas.microsoft.com/office/powerpoint/2010/main" val="1335596789"/>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it and how </a:t>
            </a:r>
            <a:r>
              <a:rPr lang="en-US" dirty="0"/>
              <a:t>d</a:t>
            </a:r>
            <a:r>
              <a:rPr lang="en-US" dirty="0" smtClean="0"/>
              <a:t>oes it </a:t>
            </a:r>
            <a:r>
              <a:rPr lang="en-US" dirty="0"/>
              <a:t>w</a:t>
            </a:r>
            <a:r>
              <a:rPr lang="en-US" dirty="0" smtClean="0"/>
              <a:t>ork? </a:t>
            </a:r>
            <a:endParaRPr lang="en-US" dirty="0"/>
          </a:p>
        </p:txBody>
      </p:sp>
      <p:sp>
        <p:nvSpPr>
          <p:cNvPr id="4" name="Footer Placeholder 3"/>
          <p:cNvSpPr>
            <a:spLocks noGrp="1"/>
          </p:cNvSpPr>
          <p:nvPr>
            <p:ph type="ftr" sz="quarter" idx="10"/>
          </p:nvPr>
        </p:nvSpPr>
        <p:spPr/>
        <p:txBody>
          <a:bodyPr/>
          <a:lstStyle/>
          <a:p>
            <a:r>
              <a:rPr lang="en-US" dirty="0" smtClean="0"/>
              <a:t>© 2014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Elina Saint-Elme</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6E63C1AF-3214-B146-A1C1-E6B37C6C5A51}" type="datetime1">
              <a:rPr lang="en-US" smtClean="0"/>
              <a:t>4/18/14</a:t>
            </a:fld>
            <a:endParaRPr lang="en-US" dirty="0"/>
          </a:p>
        </p:txBody>
      </p:sp>
      <p:sp>
        <p:nvSpPr>
          <p:cNvPr id="8" name="Slide Number Placeholder 7"/>
          <p:cNvSpPr>
            <a:spLocks noGrp="1"/>
          </p:cNvSpPr>
          <p:nvPr>
            <p:ph type="sldNum" sz="quarter" idx="11"/>
          </p:nvPr>
        </p:nvSpPr>
        <p:spPr/>
        <p:txBody>
          <a:bodyPr/>
          <a:lstStyle/>
          <a:p>
            <a:fld id="{599FE963-493D-6C4E-B686-D39790523B81}" type="slidenum">
              <a:rPr lang="en-US" smtClean="0"/>
              <a:pPr/>
              <a:t>34</a:t>
            </a:fld>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060606142"/>
              </p:ext>
            </p:extLst>
          </p:nvPr>
        </p:nvGraphicFramePr>
        <p:xfrm>
          <a:off x="457200" y="1981200"/>
          <a:ext cx="82296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Date Placeholder 6"/>
          <p:cNvSpPr txBox="1">
            <a:spLocks/>
          </p:cNvSpPr>
          <p:nvPr/>
        </p:nvSpPr>
        <p:spPr bwMode="auto">
          <a:xfrm>
            <a:off x="7920022" y="5752042"/>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chemeClr val="tx1"/>
                </a:solidFill>
                <a:latin typeface="Arial" pitchFamily="-109" charset="0"/>
                <a:ea typeface="+mn-ea"/>
                <a:cs typeface="+mn-cs"/>
              </a:defRPr>
            </a:lvl1pPr>
            <a:lvl2pPr marL="457200" algn="ctr" rtl="0" fontAlgn="base">
              <a:spcBef>
                <a:spcPct val="0"/>
              </a:spcBef>
              <a:spcAft>
                <a:spcPct val="0"/>
              </a:spcAft>
              <a:defRPr sz="2400" kern="1200">
                <a:solidFill>
                  <a:schemeClr val="tx2"/>
                </a:solidFill>
                <a:latin typeface="Times New Roman" pitchFamily="-109" charset="0"/>
                <a:ea typeface="+mn-ea"/>
                <a:cs typeface="+mn-cs"/>
              </a:defRPr>
            </a:lvl2pPr>
            <a:lvl3pPr marL="914400" algn="ctr" rtl="0" fontAlgn="base">
              <a:spcBef>
                <a:spcPct val="0"/>
              </a:spcBef>
              <a:spcAft>
                <a:spcPct val="0"/>
              </a:spcAft>
              <a:defRPr sz="2400" kern="1200">
                <a:solidFill>
                  <a:schemeClr val="tx2"/>
                </a:solidFill>
                <a:latin typeface="Times New Roman" pitchFamily="-109" charset="0"/>
                <a:ea typeface="+mn-ea"/>
                <a:cs typeface="+mn-cs"/>
              </a:defRPr>
            </a:lvl3pPr>
            <a:lvl4pPr marL="1371600" algn="ctr" rtl="0" fontAlgn="base">
              <a:spcBef>
                <a:spcPct val="0"/>
              </a:spcBef>
              <a:spcAft>
                <a:spcPct val="0"/>
              </a:spcAft>
              <a:defRPr sz="2400" kern="1200">
                <a:solidFill>
                  <a:schemeClr val="tx2"/>
                </a:solidFill>
                <a:latin typeface="Times New Roman" pitchFamily="-109" charset="0"/>
                <a:ea typeface="+mn-ea"/>
                <a:cs typeface="+mn-cs"/>
              </a:defRPr>
            </a:lvl4pPr>
            <a:lvl5pPr marL="1828800" algn="ctr" rtl="0" fontAlgn="base">
              <a:spcBef>
                <a:spcPct val="0"/>
              </a:spcBef>
              <a:spcAft>
                <a:spcPct val="0"/>
              </a:spcAft>
              <a:defRPr sz="2400" kern="1200">
                <a:solidFill>
                  <a:schemeClr val="tx2"/>
                </a:solidFill>
                <a:latin typeface="Times New Roman" pitchFamily="-109" charset="0"/>
                <a:ea typeface="+mn-ea"/>
                <a:cs typeface="+mn-cs"/>
              </a:defRPr>
            </a:lvl5pPr>
            <a:lvl6pPr marL="2286000" algn="l" defTabSz="457200" rtl="0" eaLnBrk="1" latinLnBrk="0" hangingPunct="1">
              <a:defRPr sz="2400" kern="1200">
                <a:solidFill>
                  <a:schemeClr val="tx2"/>
                </a:solidFill>
                <a:latin typeface="Times New Roman" pitchFamily="-109" charset="0"/>
                <a:ea typeface="+mn-ea"/>
                <a:cs typeface="+mn-cs"/>
              </a:defRPr>
            </a:lvl6pPr>
            <a:lvl7pPr marL="2743200" algn="l" defTabSz="457200" rtl="0" eaLnBrk="1" latinLnBrk="0" hangingPunct="1">
              <a:defRPr sz="2400" kern="1200">
                <a:solidFill>
                  <a:schemeClr val="tx2"/>
                </a:solidFill>
                <a:latin typeface="Times New Roman" pitchFamily="-109" charset="0"/>
                <a:ea typeface="+mn-ea"/>
                <a:cs typeface="+mn-cs"/>
              </a:defRPr>
            </a:lvl7pPr>
            <a:lvl8pPr marL="3200400" algn="l" defTabSz="457200" rtl="0" eaLnBrk="1" latinLnBrk="0" hangingPunct="1">
              <a:defRPr sz="2400" kern="1200">
                <a:solidFill>
                  <a:schemeClr val="tx2"/>
                </a:solidFill>
                <a:latin typeface="Times New Roman" pitchFamily="-109" charset="0"/>
                <a:ea typeface="+mn-ea"/>
                <a:cs typeface="+mn-cs"/>
              </a:defRPr>
            </a:lvl8pPr>
            <a:lvl9pPr marL="3657600" algn="l" defTabSz="457200" rtl="0" eaLnBrk="1" latinLnBrk="0" hangingPunct="1">
              <a:defRPr sz="2400" kern="1200">
                <a:solidFill>
                  <a:schemeClr val="tx2"/>
                </a:solidFill>
                <a:latin typeface="Times New Roman" pitchFamily="-109" charset="0"/>
                <a:ea typeface="+mn-ea"/>
                <a:cs typeface="+mn-cs"/>
              </a:defRPr>
            </a:lvl9pPr>
          </a:lstStyle>
          <a:p>
            <a:r>
              <a:rPr lang="en-US" dirty="0" smtClean="0"/>
              <a:t>[1] </a:t>
            </a:r>
            <a:endParaRPr lang="en-US" dirty="0"/>
          </a:p>
        </p:txBody>
      </p:sp>
    </p:spTree>
    <p:extLst>
      <p:ext uri="{BB962C8B-B14F-4D97-AF65-F5344CB8AC3E}">
        <p14:creationId xmlns:p14="http://schemas.microsoft.com/office/powerpoint/2010/main" val="3163456981"/>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are they used? </a:t>
            </a:r>
            <a:endParaRPr lang="en-US" dirty="0"/>
          </a:p>
        </p:txBody>
      </p:sp>
      <p:sp>
        <p:nvSpPr>
          <p:cNvPr id="4" name="Footer Placeholder 3"/>
          <p:cNvSpPr>
            <a:spLocks noGrp="1"/>
          </p:cNvSpPr>
          <p:nvPr>
            <p:ph type="ftr" sz="quarter" idx="10"/>
          </p:nvPr>
        </p:nvSpPr>
        <p:spPr/>
        <p:txBody>
          <a:bodyPr/>
          <a:lstStyle/>
          <a:p>
            <a:r>
              <a:rPr lang="en-US" dirty="0" smtClean="0"/>
              <a:t>© 2014 Keith A. Pray</a:t>
            </a:r>
            <a:endParaRPr lang="en-US" dirty="0"/>
          </a:p>
        </p:txBody>
      </p:sp>
      <p:sp>
        <p:nvSpPr>
          <p:cNvPr id="5" name="Slide Number Placeholder 4"/>
          <p:cNvSpPr>
            <a:spLocks noGrp="1"/>
          </p:cNvSpPr>
          <p:nvPr>
            <p:ph type="sldNum" sz="quarter" idx="11"/>
          </p:nvPr>
        </p:nvSpPr>
        <p:spPr/>
        <p:txBody>
          <a:bodyPr/>
          <a:lstStyle/>
          <a:p>
            <a:fld id="{599FE963-493D-6C4E-B686-D39790523B81}" type="slidenum">
              <a:rPr lang="en-US" smtClean="0"/>
              <a:pPr/>
              <a:t>35</a:t>
            </a:fld>
            <a:endParaRPr lang="en-US" dirty="0"/>
          </a:p>
        </p:txBody>
      </p:sp>
      <p:sp>
        <p:nvSpPr>
          <p:cNvPr id="6" name="Date Placeholder 5"/>
          <p:cNvSpPr>
            <a:spLocks noGrp="1"/>
          </p:cNvSpPr>
          <p:nvPr>
            <p:ph type="dt" sz="half" idx="12"/>
          </p:nvPr>
        </p:nvSpPr>
        <p:spPr/>
        <p:txBody>
          <a:bodyPr/>
          <a:lstStyle/>
          <a:p>
            <a:fld id="{15A9333B-5ACD-2F45-82B6-D1464D9B7C8B}" type="datetime1">
              <a:rPr lang="en-US" smtClean="0"/>
              <a:t>4/18/14</a:t>
            </a:fld>
            <a:endParaRPr lang="en-US" dirty="0"/>
          </a:p>
        </p:txBody>
      </p:sp>
      <p:sp>
        <p:nvSpPr>
          <p:cNvPr id="7" name="TextBox 6"/>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Elina Saint-Elme</a:t>
            </a:r>
            <a:endParaRPr lang="en-US" sz="1400" dirty="0">
              <a:solidFill>
                <a:schemeClr val="tx1"/>
              </a:solidFill>
              <a:latin typeface="+mj-lt"/>
            </a:endParaRPr>
          </a:p>
        </p:txBody>
      </p:sp>
      <p:pic>
        <p:nvPicPr>
          <p:cNvPr id="9" name="Picture 8"/>
          <p:cNvPicPr>
            <a:picLocks noChangeAspect="1"/>
          </p:cNvPicPr>
          <p:nvPr/>
        </p:nvPicPr>
        <p:blipFill rotWithShape="1">
          <a:blip r:embed="rId3"/>
          <a:srcRect l="1786" t="2824" r="1786" b="5068"/>
          <a:stretch/>
        </p:blipFill>
        <p:spPr>
          <a:xfrm>
            <a:off x="474133" y="2621410"/>
            <a:ext cx="4789426" cy="2572099"/>
          </a:xfrm>
          <a:prstGeom prst="rect">
            <a:avLst/>
          </a:prstGeom>
        </p:spPr>
      </p:pic>
      <p:sp>
        <p:nvSpPr>
          <p:cNvPr id="17" name="Date Placeholder 6"/>
          <p:cNvSpPr txBox="1">
            <a:spLocks/>
          </p:cNvSpPr>
          <p:nvPr/>
        </p:nvSpPr>
        <p:spPr bwMode="auto">
          <a:xfrm>
            <a:off x="7756737" y="591513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chemeClr val="tx1"/>
                </a:solidFill>
                <a:latin typeface="Arial" pitchFamily="-109" charset="0"/>
                <a:ea typeface="+mn-ea"/>
                <a:cs typeface="+mn-cs"/>
              </a:defRPr>
            </a:lvl1pPr>
            <a:lvl2pPr marL="457200" algn="ctr" rtl="0" fontAlgn="base">
              <a:spcBef>
                <a:spcPct val="0"/>
              </a:spcBef>
              <a:spcAft>
                <a:spcPct val="0"/>
              </a:spcAft>
              <a:defRPr sz="2400" kern="1200">
                <a:solidFill>
                  <a:schemeClr val="tx2"/>
                </a:solidFill>
                <a:latin typeface="Times New Roman" pitchFamily="-109" charset="0"/>
                <a:ea typeface="+mn-ea"/>
                <a:cs typeface="+mn-cs"/>
              </a:defRPr>
            </a:lvl2pPr>
            <a:lvl3pPr marL="914400" algn="ctr" rtl="0" fontAlgn="base">
              <a:spcBef>
                <a:spcPct val="0"/>
              </a:spcBef>
              <a:spcAft>
                <a:spcPct val="0"/>
              </a:spcAft>
              <a:defRPr sz="2400" kern="1200">
                <a:solidFill>
                  <a:schemeClr val="tx2"/>
                </a:solidFill>
                <a:latin typeface="Times New Roman" pitchFamily="-109" charset="0"/>
                <a:ea typeface="+mn-ea"/>
                <a:cs typeface="+mn-cs"/>
              </a:defRPr>
            </a:lvl3pPr>
            <a:lvl4pPr marL="1371600" algn="ctr" rtl="0" fontAlgn="base">
              <a:spcBef>
                <a:spcPct val="0"/>
              </a:spcBef>
              <a:spcAft>
                <a:spcPct val="0"/>
              </a:spcAft>
              <a:defRPr sz="2400" kern="1200">
                <a:solidFill>
                  <a:schemeClr val="tx2"/>
                </a:solidFill>
                <a:latin typeface="Times New Roman" pitchFamily="-109" charset="0"/>
                <a:ea typeface="+mn-ea"/>
                <a:cs typeface="+mn-cs"/>
              </a:defRPr>
            </a:lvl4pPr>
            <a:lvl5pPr marL="1828800" algn="ctr" rtl="0" fontAlgn="base">
              <a:spcBef>
                <a:spcPct val="0"/>
              </a:spcBef>
              <a:spcAft>
                <a:spcPct val="0"/>
              </a:spcAft>
              <a:defRPr sz="2400" kern="1200">
                <a:solidFill>
                  <a:schemeClr val="tx2"/>
                </a:solidFill>
                <a:latin typeface="Times New Roman" pitchFamily="-109" charset="0"/>
                <a:ea typeface="+mn-ea"/>
                <a:cs typeface="+mn-cs"/>
              </a:defRPr>
            </a:lvl5pPr>
            <a:lvl6pPr marL="2286000" algn="l" defTabSz="457200" rtl="0" eaLnBrk="1" latinLnBrk="0" hangingPunct="1">
              <a:defRPr sz="2400" kern="1200">
                <a:solidFill>
                  <a:schemeClr val="tx2"/>
                </a:solidFill>
                <a:latin typeface="Times New Roman" pitchFamily="-109" charset="0"/>
                <a:ea typeface="+mn-ea"/>
                <a:cs typeface="+mn-cs"/>
              </a:defRPr>
            </a:lvl6pPr>
            <a:lvl7pPr marL="2743200" algn="l" defTabSz="457200" rtl="0" eaLnBrk="1" latinLnBrk="0" hangingPunct="1">
              <a:defRPr sz="2400" kern="1200">
                <a:solidFill>
                  <a:schemeClr val="tx2"/>
                </a:solidFill>
                <a:latin typeface="Times New Roman" pitchFamily="-109" charset="0"/>
                <a:ea typeface="+mn-ea"/>
                <a:cs typeface="+mn-cs"/>
              </a:defRPr>
            </a:lvl7pPr>
            <a:lvl8pPr marL="3200400" algn="l" defTabSz="457200" rtl="0" eaLnBrk="1" latinLnBrk="0" hangingPunct="1">
              <a:defRPr sz="2400" kern="1200">
                <a:solidFill>
                  <a:schemeClr val="tx2"/>
                </a:solidFill>
                <a:latin typeface="Times New Roman" pitchFamily="-109" charset="0"/>
                <a:ea typeface="+mn-ea"/>
                <a:cs typeface="+mn-cs"/>
              </a:defRPr>
            </a:lvl8pPr>
            <a:lvl9pPr marL="3657600" algn="l" defTabSz="457200" rtl="0" eaLnBrk="1" latinLnBrk="0" hangingPunct="1">
              <a:defRPr sz="2400" kern="1200">
                <a:solidFill>
                  <a:schemeClr val="tx2"/>
                </a:solidFill>
                <a:latin typeface="Times New Roman" pitchFamily="-109" charset="0"/>
                <a:ea typeface="+mn-ea"/>
                <a:cs typeface="+mn-cs"/>
              </a:defRPr>
            </a:lvl9pPr>
          </a:lstStyle>
          <a:p>
            <a:r>
              <a:rPr lang="en-US" dirty="0" smtClean="0"/>
              <a:t>[3] [4] [5] [6] [7] [9]</a:t>
            </a:r>
            <a:endParaRPr lang="en-US" dirty="0"/>
          </a:p>
        </p:txBody>
      </p:sp>
      <p:pic>
        <p:nvPicPr>
          <p:cNvPr id="14" name="Picture 13"/>
          <p:cNvPicPr>
            <a:picLocks noChangeAspect="1"/>
          </p:cNvPicPr>
          <p:nvPr/>
        </p:nvPicPr>
        <p:blipFill rotWithShape="1">
          <a:blip r:embed="rId4"/>
          <a:srcRect l="21084" t="34375" r="53732" b="18750"/>
          <a:stretch/>
        </p:blipFill>
        <p:spPr>
          <a:xfrm>
            <a:off x="5618222" y="2095090"/>
            <a:ext cx="2960711" cy="3098419"/>
          </a:xfrm>
          <a:prstGeom prst="rect">
            <a:avLst/>
          </a:prstGeom>
        </p:spPr>
      </p:pic>
    </p:spTree>
    <p:extLst>
      <p:ext uri="{BB962C8B-B14F-4D97-AF65-F5344CB8AC3E}">
        <p14:creationId xmlns:p14="http://schemas.microsoft.com/office/powerpoint/2010/main" val="2595560400"/>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are they used? </a:t>
            </a:r>
            <a:endParaRPr lang="en-US" dirty="0"/>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5" name="Slide Number Placeholder 4"/>
          <p:cNvSpPr>
            <a:spLocks noGrp="1"/>
          </p:cNvSpPr>
          <p:nvPr>
            <p:ph type="sldNum" sz="quarter" idx="11"/>
          </p:nvPr>
        </p:nvSpPr>
        <p:spPr/>
        <p:txBody>
          <a:bodyPr/>
          <a:lstStyle/>
          <a:p>
            <a:fld id="{599FE963-493D-6C4E-B686-D39790523B81}" type="slidenum">
              <a:rPr lang="en-US" smtClean="0"/>
              <a:pPr/>
              <a:t>36</a:t>
            </a:fld>
            <a:endParaRPr lang="en-US" dirty="0"/>
          </a:p>
        </p:txBody>
      </p:sp>
      <p:sp>
        <p:nvSpPr>
          <p:cNvPr id="6" name="Date Placeholder 5"/>
          <p:cNvSpPr>
            <a:spLocks noGrp="1"/>
          </p:cNvSpPr>
          <p:nvPr>
            <p:ph type="dt" sz="half" idx="12"/>
          </p:nvPr>
        </p:nvSpPr>
        <p:spPr/>
        <p:txBody>
          <a:bodyPr/>
          <a:lstStyle/>
          <a:p>
            <a:fld id="{15A9333B-5ACD-2F45-82B6-D1464D9B7C8B}" type="datetime1">
              <a:rPr lang="en-US" smtClean="0"/>
              <a:t>4/18/14</a:t>
            </a:fld>
            <a:endParaRPr lang="en-US" dirty="0"/>
          </a:p>
        </p:txBody>
      </p:sp>
      <p:pic>
        <p:nvPicPr>
          <p:cNvPr id="7" name="Picture 6"/>
          <p:cNvPicPr>
            <a:picLocks noChangeAspect="1"/>
          </p:cNvPicPr>
          <p:nvPr/>
        </p:nvPicPr>
        <p:blipFill>
          <a:blip r:embed="rId3"/>
          <a:stretch>
            <a:fillRect/>
          </a:stretch>
        </p:blipFill>
        <p:spPr>
          <a:xfrm>
            <a:off x="457200" y="2808721"/>
            <a:ext cx="1942049" cy="1942049"/>
          </a:xfrm>
          <a:prstGeom prst="rect">
            <a:avLst/>
          </a:prstGeom>
        </p:spPr>
      </p:pic>
      <p:pic>
        <p:nvPicPr>
          <p:cNvPr id="9" name="Picture 8"/>
          <p:cNvPicPr>
            <a:picLocks noChangeAspect="1"/>
          </p:cNvPicPr>
          <p:nvPr/>
        </p:nvPicPr>
        <p:blipFill>
          <a:blip r:embed="rId4"/>
          <a:stretch>
            <a:fillRect/>
          </a:stretch>
        </p:blipFill>
        <p:spPr>
          <a:xfrm>
            <a:off x="3470039" y="3097829"/>
            <a:ext cx="2203921" cy="1652941"/>
          </a:xfrm>
          <a:prstGeom prst="rect">
            <a:avLst/>
          </a:prstGeom>
        </p:spPr>
      </p:pic>
      <p:pic>
        <p:nvPicPr>
          <p:cNvPr id="10" name="Picture 8" descr="https://encrypted-tbn0.gstatic.com/images?q=tbn:ANd9GcT9rFClWtC06-rezM-k_0Sh99l3gAQU0gxQqu1uHxrG69ZzqR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2891" y="2909219"/>
            <a:ext cx="1916886" cy="18415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Elina Saint-Elme</a:t>
            </a:r>
            <a:endParaRPr lang="en-US" sz="1400" dirty="0">
              <a:solidFill>
                <a:schemeClr val="tx1"/>
              </a:solidFill>
              <a:latin typeface="+mj-lt"/>
            </a:endParaRPr>
          </a:p>
        </p:txBody>
      </p:sp>
    </p:spTree>
    <p:extLst>
      <p:ext uri="{BB962C8B-B14F-4D97-AF65-F5344CB8AC3E}">
        <p14:creationId xmlns:p14="http://schemas.microsoft.com/office/powerpoint/2010/main" val="3229546552"/>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Errors and Risks</a:t>
            </a:r>
            <a:endParaRPr lang="en-US" dirty="0"/>
          </a:p>
        </p:txBody>
      </p:sp>
      <p:sp>
        <p:nvSpPr>
          <p:cNvPr id="3" name="Content Placeholder 2"/>
          <p:cNvSpPr>
            <a:spLocks noGrp="1"/>
          </p:cNvSpPr>
          <p:nvPr>
            <p:ph idx="1"/>
          </p:nvPr>
        </p:nvSpPr>
        <p:spPr>
          <a:xfrm>
            <a:off x="208644" y="1676400"/>
            <a:ext cx="8229600" cy="3886200"/>
          </a:xfrm>
        </p:spPr>
        <p:txBody>
          <a:bodyPr/>
          <a:lstStyle/>
          <a:p>
            <a:r>
              <a:rPr lang="en-US" dirty="0" smtClean="0"/>
              <a:t>Problem = Low response time </a:t>
            </a:r>
          </a:p>
          <a:p>
            <a:r>
              <a:rPr lang="en-US" dirty="0" smtClean="0"/>
              <a:t>Problem = Brain signals change over time </a:t>
            </a:r>
          </a:p>
          <a:p>
            <a:r>
              <a:rPr lang="en-US" dirty="0" smtClean="0"/>
              <a:t>Possibility of 12.9% to 1.8% error reduction</a:t>
            </a:r>
            <a:endParaRPr lang="en-US" dirty="0"/>
          </a:p>
        </p:txBody>
      </p:sp>
      <p:sp>
        <p:nvSpPr>
          <p:cNvPr id="4" name="Footer Placeholder 3"/>
          <p:cNvSpPr>
            <a:spLocks noGrp="1"/>
          </p:cNvSpPr>
          <p:nvPr>
            <p:ph type="ftr" sz="quarter" idx="10"/>
          </p:nvPr>
        </p:nvSpPr>
        <p:spPr/>
        <p:txBody>
          <a:bodyPr/>
          <a:lstStyle/>
          <a:p>
            <a:r>
              <a:rPr lang="en-US" dirty="0" smtClean="0"/>
              <a:t>© 2014 Keith A. Pray</a:t>
            </a:r>
            <a:endParaRPr lang="en-US" dirty="0"/>
          </a:p>
        </p:txBody>
      </p:sp>
      <p:sp>
        <p:nvSpPr>
          <p:cNvPr id="5" name="Slide Number Placeholder 4"/>
          <p:cNvSpPr>
            <a:spLocks noGrp="1"/>
          </p:cNvSpPr>
          <p:nvPr>
            <p:ph type="sldNum" sz="quarter" idx="11"/>
          </p:nvPr>
        </p:nvSpPr>
        <p:spPr/>
        <p:txBody>
          <a:bodyPr/>
          <a:lstStyle/>
          <a:p>
            <a:fld id="{599FE963-493D-6C4E-B686-D39790523B81}" type="slidenum">
              <a:rPr lang="en-US" smtClean="0"/>
              <a:pPr/>
              <a:t>37</a:t>
            </a:fld>
            <a:endParaRPr lang="en-US" dirty="0"/>
          </a:p>
        </p:txBody>
      </p:sp>
      <p:sp>
        <p:nvSpPr>
          <p:cNvPr id="6" name="Date Placeholder 5"/>
          <p:cNvSpPr>
            <a:spLocks noGrp="1"/>
          </p:cNvSpPr>
          <p:nvPr>
            <p:ph type="dt" sz="half" idx="12"/>
          </p:nvPr>
        </p:nvSpPr>
        <p:spPr/>
        <p:txBody>
          <a:bodyPr/>
          <a:lstStyle/>
          <a:p>
            <a:fld id="{15A9333B-5ACD-2F45-82B6-D1464D9B7C8B}" type="datetime1">
              <a:rPr lang="en-US" smtClean="0"/>
              <a:t>4/18/14</a:t>
            </a:fld>
            <a:endParaRPr lang="en-US" dirty="0"/>
          </a:p>
        </p:txBody>
      </p:sp>
      <p:sp>
        <p:nvSpPr>
          <p:cNvPr id="7" name="TextBox 6"/>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Elina Saint-Elme</a:t>
            </a:r>
            <a:endParaRPr lang="en-US" sz="1400" dirty="0">
              <a:solidFill>
                <a:schemeClr val="tx1"/>
              </a:solidFill>
              <a:latin typeface="+mj-lt"/>
            </a:endParaRPr>
          </a:p>
        </p:txBody>
      </p:sp>
      <p:pic>
        <p:nvPicPr>
          <p:cNvPr id="1026" name="Picture 2" descr="http://img.medscape.com/thumbnail_library/ht_130925_Vawter_Hargrove_robotic_leg_368x2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3444" y="3335764"/>
            <a:ext cx="3505200" cy="2628900"/>
          </a:xfrm>
          <a:prstGeom prst="rect">
            <a:avLst/>
          </a:prstGeom>
          <a:noFill/>
          <a:extLst>
            <a:ext uri="{909E8E84-426E-40dd-AFC4-6F175D3DCCD1}">
              <a14:hiddenFill xmlns:a14="http://schemas.microsoft.com/office/drawing/2010/main">
                <a:solidFill>
                  <a:srgbClr val="FFFFFF"/>
                </a:solidFill>
              </a14:hiddenFill>
            </a:ext>
          </a:extLst>
        </p:spPr>
      </p:pic>
      <p:sp>
        <p:nvSpPr>
          <p:cNvPr id="9" name="Date Placeholder 6"/>
          <p:cNvSpPr txBox="1">
            <a:spLocks/>
          </p:cNvSpPr>
          <p:nvPr/>
        </p:nvSpPr>
        <p:spPr bwMode="auto">
          <a:xfrm>
            <a:off x="7756737" y="591513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chemeClr val="tx1"/>
                </a:solidFill>
                <a:latin typeface="Arial" pitchFamily="-109" charset="0"/>
                <a:ea typeface="+mn-ea"/>
                <a:cs typeface="+mn-cs"/>
              </a:defRPr>
            </a:lvl1pPr>
            <a:lvl2pPr marL="457200" algn="ctr" rtl="0" fontAlgn="base">
              <a:spcBef>
                <a:spcPct val="0"/>
              </a:spcBef>
              <a:spcAft>
                <a:spcPct val="0"/>
              </a:spcAft>
              <a:defRPr sz="2400" kern="1200">
                <a:solidFill>
                  <a:schemeClr val="tx2"/>
                </a:solidFill>
                <a:latin typeface="Times New Roman" pitchFamily="-109" charset="0"/>
                <a:ea typeface="+mn-ea"/>
                <a:cs typeface="+mn-cs"/>
              </a:defRPr>
            </a:lvl2pPr>
            <a:lvl3pPr marL="914400" algn="ctr" rtl="0" fontAlgn="base">
              <a:spcBef>
                <a:spcPct val="0"/>
              </a:spcBef>
              <a:spcAft>
                <a:spcPct val="0"/>
              </a:spcAft>
              <a:defRPr sz="2400" kern="1200">
                <a:solidFill>
                  <a:schemeClr val="tx2"/>
                </a:solidFill>
                <a:latin typeface="Times New Roman" pitchFamily="-109" charset="0"/>
                <a:ea typeface="+mn-ea"/>
                <a:cs typeface="+mn-cs"/>
              </a:defRPr>
            </a:lvl3pPr>
            <a:lvl4pPr marL="1371600" algn="ctr" rtl="0" fontAlgn="base">
              <a:spcBef>
                <a:spcPct val="0"/>
              </a:spcBef>
              <a:spcAft>
                <a:spcPct val="0"/>
              </a:spcAft>
              <a:defRPr sz="2400" kern="1200">
                <a:solidFill>
                  <a:schemeClr val="tx2"/>
                </a:solidFill>
                <a:latin typeface="Times New Roman" pitchFamily="-109" charset="0"/>
                <a:ea typeface="+mn-ea"/>
                <a:cs typeface="+mn-cs"/>
              </a:defRPr>
            </a:lvl4pPr>
            <a:lvl5pPr marL="1828800" algn="ctr" rtl="0" fontAlgn="base">
              <a:spcBef>
                <a:spcPct val="0"/>
              </a:spcBef>
              <a:spcAft>
                <a:spcPct val="0"/>
              </a:spcAft>
              <a:defRPr sz="2400" kern="1200">
                <a:solidFill>
                  <a:schemeClr val="tx2"/>
                </a:solidFill>
                <a:latin typeface="Times New Roman" pitchFamily="-109" charset="0"/>
                <a:ea typeface="+mn-ea"/>
                <a:cs typeface="+mn-cs"/>
              </a:defRPr>
            </a:lvl5pPr>
            <a:lvl6pPr marL="2286000" algn="l" defTabSz="457200" rtl="0" eaLnBrk="1" latinLnBrk="0" hangingPunct="1">
              <a:defRPr sz="2400" kern="1200">
                <a:solidFill>
                  <a:schemeClr val="tx2"/>
                </a:solidFill>
                <a:latin typeface="Times New Roman" pitchFamily="-109" charset="0"/>
                <a:ea typeface="+mn-ea"/>
                <a:cs typeface="+mn-cs"/>
              </a:defRPr>
            </a:lvl6pPr>
            <a:lvl7pPr marL="2743200" algn="l" defTabSz="457200" rtl="0" eaLnBrk="1" latinLnBrk="0" hangingPunct="1">
              <a:defRPr sz="2400" kern="1200">
                <a:solidFill>
                  <a:schemeClr val="tx2"/>
                </a:solidFill>
                <a:latin typeface="Times New Roman" pitchFamily="-109" charset="0"/>
                <a:ea typeface="+mn-ea"/>
                <a:cs typeface="+mn-cs"/>
              </a:defRPr>
            </a:lvl7pPr>
            <a:lvl8pPr marL="3200400" algn="l" defTabSz="457200" rtl="0" eaLnBrk="1" latinLnBrk="0" hangingPunct="1">
              <a:defRPr sz="2400" kern="1200">
                <a:solidFill>
                  <a:schemeClr val="tx2"/>
                </a:solidFill>
                <a:latin typeface="Times New Roman" pitchFamily="-109" charset="0"/>
                <a:ea typeface="+mn-ea"/>
                <a:cs typeface="+mn-cs"/>
              </a:defRPr>
            </a:lvl8pPr>
            <a:lvl9pPr marL="3657600" algn="l" defTabSz="457200" rtl="0" eaLnBrk="1" latinLnBrk="0" hangingPunct="1">
              <a:defRPr sz="2400" kern="1200">
                <a:solidFill>
                  <a:schemeClr val="tx2"/>
                </a:solidFill>
                <a:latin typeface="Times New Roman" pitchFamily="-109" charset="0"/>
                <a:ea typeface="+mn-ea"/>
                <a:cs typeface="+mn-cs"/>
              </a:defRPr>
            </a:lvl9pPr>
          </a:lstStyle>
          <a:p>
            <a:r>
              <a:rPr lang="en-US" dirty="0" smtClean="0"/>
              <a:t>[10] [11][12]</a:t>
            </a:r>
            <a:endParaRPr lang="en-US" dirty="0"/>
          </a:p>
        </p:txBody>
      </p:sp>
    </p:spTree>
    <p:extLst>
      <p:ext uri="{BB962C8B-B14F-4D97-AF65-F5344CB8AC3E}">
        <p14:creationId xmlns:p14="http://schemas.microsoft.com/office/powerpoint/2010/main" val="3141098297"/>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Unpredictable brain behavior = main source for risk</a:t>
            </a:r>
          </a:p>
          <a:p>
            <a:r>
              <a:rPr lang="en-US" smtClean="0"/>
              <a:t>Technology already exists </a:t>
            </a:r>
            <a:r>
              <a:rPr lang="en-US" dirty="0" smtClean="0"/>
              <a:t>to accommodate for unpredictable brain behavior </a:t>
            </a:r>
          </a:p>
          <a:p>
            <a:endParaRPr lang="en-US" dirty="0" smtClean="0"/>
          </a:p>
        </p:txBody>
      </p:sp>
      <p:sp>
        <p:nvSpPr>
          <p:cNvPr id="4" name="Footer Placeholder 3"/>
          <p:cNvSpPr>
            <a:spLocks noGrp="1"/>
          </p:cNvSpPr>
          <p:nvPr>
            <p:ph type="ftr" sz="quarter" idx="10"/>
          </p:nvPr>
        </p:nvSpPr>
        <p:spPr/>
        <p:txBody>
          <a:bodyPr/>
          <a:lstStyle/>
          <a:p>
            <a:r>
              <a:rPr lang="en-US" dirty="0" smtClean="0"/>
              <a:t>© 2014 Keith A. Pray</a:t>
            </a:r>
            <a:endParaRPr lang="en-US" dirty="0"/>
          </a:p>
        </p:txBody>
      </p:sp>
      <p:sp>
        <p:nvSpPr>
          <p:cNvPr id="5" name="Slide Number Placeholder 4"/>
          <p:cNvSpPr>
            <a:spLocks noGrp="1"/>
          </p:cNvSpPr>
          <p:nvPr>
            <p:ph type="sldNum" sz="quarter" idx="11"/>
          </p:nvPr>
        </p:nvSpPr>
        <p:spPr/>
        <p:txBody>
          <a:bodyPr/>
          <a:lstStyle/>
          <a:p>
            <a:fld id="{599FE963-493D-6C4E-B686-D39790523B81}" type="slidenum">
              <a:rPr lang="en-US" smtClean="0"/>
              <a:pPr/>
              <a:t>38</a:t>
            </a:fld>
            <a:endParaRPr lang="en-US" dirty="0"/>
          </a:p>
        </p:txBody>
      </p:sp>
      <p:sp>
        <p:nvSpPr>
          <p:cNvPr id="6" name="Date Placeholder 5"/>
          <p:cNvSpPr>
            <a:spLocks noGrp="1"/>
          </p:cNvSpPr>
          <p:nvPr>
            <p:ph type="dt" sz="half" idx="12"/>
          </p:nvPr>
        </p:nvSpPr>
        <p:spPr/>
        <p:txBody>
          <a:bodyPr/>
          <a:lstStyle/>
          <a:p>
            <a:fld id="{15A9333B-5ACD-2F45-82B6-D1464D9B7C8B}" type="datetime1">
              <a:rPr lang="en-US" smtClean="0"/>
              <a:t>4/18/14</a:t>
            </a:fld>
            <a:endParaRPr lang="en-US" dirty="0"/>
          </a:p>
        </p:txBody>
      </p:sp>
      <p:sp>
        <p:nvSpPr>
          <p:cNvPr id="7" name="TextBox 6"/>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Elina Saint-Elme</a:t>
            </a:r>
            <a:endParaRPr lang="en-US" sz="1400" dirty="0">
              <a:solidFill>
                <a:schemeClr val="tx1"/>
              </a:solidFill>
              <a:latin typeface="+mj-lt"/>
            </a:endParaRPr>
          </a:p>
        </p:txBody>
      </p:sp>
    </p:spTree>
    <p:extLst>
      <p:ext uri="{BB962C8B-B14F-4D97-AF65-F5344CB8AC3E}">
        <p14:creationId xmlns:p14="http://schemas.microsoft.com/office/powerpoint/2010/main" val="1006874263"/>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lstStyle/>
          <a:p>
            <a:r>
              <a:rPr lang="en-US" sz="2000" dirty="0" smtClean="0"/>
              <a:t>[</a:t>
            </a:r>
            <a:r>
              <a:rPr lang="en-US" sz="2000" dirty="0"/>
              <a:t>1] </a:t>
            </a:r>
            <a:r>
              <a:rPr lang="en-US" sz="2000" dirty="0">
                <a:hlinkClick r:id="rId2"/>
              </a:rPr>
              <a:t>http://</a:t>
            </a:r>
            <a:r>
              <a:rPr lang="en-US" sz="2000" dirty="0" smtClean="0">
                <a:hlinkClick r:id="rId2"/>
              </a:rPr>
              <a:t>discovermagazine.com/2013/jan-feb/7-debut-of-the-mind-controlled-robots </a:t>
            </a:r>
            <a:r>
              <a:rPr lang="en-US" sz="1200" dirty="0" smtClean="0">
                <a:hlinkClick r:id="rId2"/>
              </a:rPr>
              <a:t>4/18/14</a:t>
            </a:r>
            <a:endParaRPr lang="en-US" sz="1200" dirty="0" smtClean="0"/>
          </a:p>
          <a:p>
            <a:r>
              <a:rPr lang="en-US" sz="2000" dirty="0" smtClean="0"/>
              <a:t>[</a:t>
            </a:r>
            <a:r>
              <a:rPr lang="en-US" sz="2000" dirty="0"/>
              <a:t>2] </a:t>
            </a:r>
            <a:r>
              <a:rPr lang="en-US" sz="2000" dirty="0">
                <a:hlinkClick r:id="rId3"/>
              </a:rPr>
              <a:t>http://</a:t>
            </a:r>
            <a:r>
              <a:rPr lang="en-US" sz="2000" dirty="0" smtClean="0">
                <a:hlinkClick r:id="rId3"/>
              </a:rPr>
              <a:t>www.ishitnoise.com/wiki/index.php?title=NO_MUSIC</a:t>
            </a:r>
            <a:r>
              <a:rPr lang="en-US" sz="2000" dirty="0" smtClean="0"/>
              <a:t> </a:t>
            </a:r>
          </a:p>
          <a:p>
            <a:r>
              <a:rPr lang="en-US" sz="2000" dirty="0" smtClean="0"/>
              <a:t>[3</a:t>
            </a:r>
            <a:r>
              <a:rPr lang="en-US" sz="2000" dirty="0"/>
              <a:t>] </a:t>
            </a:r>
            <a:r>
              <a:rPr lang="en-US" sz="2000" dirty="0">
                <a:hlinkClick r:id="rId4"/>
              </a:rPr>
              <a:t>https://</a:t>
            </a:r>
            <a:r>
              <a:rPr lang="en-US" sz="2000" dirty="0" smtClean="0">
                <a:hlinkClick r:id="rId4"/>
              </a:rPr>
              <a:t>www.youtube.com/watch?v=ogBX18maUiM</a:t>
            </a:r>
            <a:r>
              <a:rPr lang="en-US" sz="2000" dirty="0" smtClean="0"/>
              <a:t> </a:t>
            </a:r>
            <a:r>
              <a:rPr lang="en-US" sz="1200" dirty="0" smtClean="0"/>
              <a:t>(image) 4/18/14 </a:t>
            </a:r>
          </a:p>
          <a:p>
            <a:r>
              <a:rPr lang="en-US" sz="2000" dirty="0" smtClean="0"/>
              <a:t>[</a:t>
            </a:r>
            <a:r>
              <a:rPr lang="en-US" sz="2000" dirty="0"/>
              <a:t>4] </a:t>
            </a:r>
            <a:r>
              <a:rPr lang="en-US" sz="2000" dirty="0">
                <a:hlinkClick r:id="rId5"/>
              </a:rPr>
              <a:t>http://</a:t>
            </a:r>
            <a:r>
              <a:rPr lang="en-US" sz="2000" dirty="0" smtClean="0">
                <a:hlinkClick r:id="rId5"/>
              </a:rPr>
              <a:t>computer.howstuffworks.com/brain-computer-interface.htm</a:t>
            </a:r>
            <a:r>
              <a:rPr lang="en-US" sz="1200" dirty="0" smtClean="0"/>
              <a:t>(image) 4/18/14</a:t>
            </a:r>
          </a:p>
          <a:p>
            <a:r>
              <a:rPr lang="en-US" sz="2000" dirty="0"/>
              <a:t>[</a:t>
            </a:r>
            <a:r>
              <a:rPr lang="en-US" sz="2000" dirty="0" smtClean="0"/>
              <a:t>5]</a:t>
            </a:r>
            <a:r>
              <a:rPr lang="en-US" sz="2000" dirty="0" smtClean="0">
                <a:hlinkClick r:id="rId6"/>
              </a:rPr>
              <a:t>http</a:t>
            </a:r>
            <a:r>
              <a:rPr lang="en-US" sz="2000" dirty="0">
                <a:hlinkClick r:id="rId6"/>
              </a:rPr>
              <a:t>://</a:t>
            </a:r>
            <a:r>
              <a:rPr lang="en-US" sz="2000" dirty="0" smtClean="0">
                <a:hlinkClick r:id="rId6"/>
              </a:rPr>
              <a:t>cdn.dogomedia.com/system/ckeditor_assets/pictures/51251d641860e0676c006fa6/content_doodle6bd9c4b21565ef618416ddaac1125dbe_large.jpg</a:t>
            </a:r>
            <a:r>
              <a:rPr lang="en-US" sz="2000" dirty="0" smtClean="0"/>
              <a:t> </a:t>
            </a:r>
            <a:r>
              <a:rPr lang="en-US" sz="1200" dirty="0" smtClean="0"/>
              <a:t>(image) 4/18/14</a:t>
            </a:r>
          </a:p>
          <a:p>
            <a:r>
              <a:rPr lang="en-US" sz="2000" dirty="0"/>
              <a:t>[6] </a:t>
            </a:r>
            <a:r>
              <a:rPr lang="en-US" sz="2000" dirty="0">
                <a:hlinkClick r:id="rId7"/>
              </a:rPr>
              <a:t>http://www.springlakeparkschools.org/news/201401/you-or-someone-you-know-may-qualify-reduced-rate-internet-service</a:t>
            </a:r>
            <a:r>
              <a:rPr lang="en-US" sz="2000" dirty="0"/>
              <a:t> </a:t>
            </a:r>
            <a:r>
              <a:rPr lang="en-US" sz="1200" dirty="0"/>
              <a:t>(image) 4/18/14</a:t>
            </a:r>
          </a:p>
          <a:p>
            <a:endParaRPr lang="en-US" sz="1200" dirty="0" smtClean="0"/>
          </a:p>
        </p:txBody>
      </p:sp>
      <p:sp>
        <p:nvSpPr>
          <p:cNvPr id="4" name="Footer Placeholder 3"/>
          <p:cNvSpPr>
            <a:spLocks noGrp="1"/>
          </p:cNvSpPr>
          <p:nvPr>
            <p:ph type="ftr" sz="quarter" idx="10"/>
          </p:nvPr>
        </p:nvSpPr>
        <p:spPr/>
        <p:txBody>
          <a:bodyPr/>
          <a:lstStyle/>
          <a:p>
            <a:r>
              <a:rPr lang="en-US" dirty="0" smtClean="0"/>
              <a:t>© 2014 Keith A. Pray</a:t>
            </a:r>
            <a:endParaRPr lang="en-US" dirty="0"/>
          </a:p>
        </p:txBody>
      </p:sp>
      <p:sp>
        <p:nvSpPr>
          <p:cNvPr id="5" name="Slide Number Placeholder 4"/>
          <p:cNvSpPr>
            <a:spLocks noGrp="1"/>
          </p:cNvSpPr>
          <p:nvPr>
            <p:ph type="sldNum" sz="quarter" idx="11"/>
          </p:nvPr>
        </p:nvSpPr>
        <p:spPr/>
        <p:txBody>
          <a:bodyPr/>
          <a:lstStyle/>
          <a:p>
            <a:fld id="{599FE963-493D-6C4E-B686-D39790523B81}" type="slidenum">
              <a:rPr lang="en-US" smtClean="0"/>
              <a:pPr/>
              <a:t>39</a:t>
            </a:fld>
            <a:endParaRPr lang="en-US" dirty="0"/>
          </a:p>
        </p:txBody>
      </p:sp>
      <p:sp>
        <p:nvSpPr>
          <p:cNvPr id="6" name="Date Placeholder 5"/>
          <p:cNvSpPr>
            <a:spLocks noGrp="1"/>
          </p:cNvSpPr>
          <p:nvPr>
            <p:ph type="dt" sz="half" idx="12"/>
          </p:nvPr>
        </p:nvSpPr>
        <p:spPr/>
        <p:txBody>
          <a:bodyPr/>
          <a:lstStyle/>
          <a:p>
            <a:fld id="{15A9333B-5ACD-2F45-82B6-D1464D9B7C8B}" type="datetime1">
              <a:rPr lang="en-US" smtClean="0"/>
              <a:t>4/18/14</a:t>
            </a:fld>
            <a:endParaRPr lang="en-US" dirty="0"/>
          </a:p>
        </p:txBody>
      </p:sp>
      <p:sp>
        <p:nvSpPr>
          <p:cNvPr id="8" name="TextBox 7"/>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Elina Saint-Elme</a:t>
            </a:r>
            <a:endParaRPr lang="en-US" sz="1400" dirty="0">
              <a:solidFill>
                <a:schemeClr val="tx1"/>
              </a:solidFill>
              <a:latin typeface="+mj-lt"/>
            </a:endParaRPr>
          </a:p>
        </p:txBody>
      </p:sp>
    </p:spTree>
    <p:extLst>
      <p:ext uri="{BB962C8B-B14F-4D97-AF65-F5344CB8AC3E}">
        <p14:creationId xmlns:p14="http://schemas.microsoft.com/office/powerpoint/2010/main" val="1320852313"/>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Overview</a:t>
            </a:r>
          </a:p>
        </p:txBody>
      </p:sp>
      <p:sp>
        <p:nvSpPr>
          <p:cNvPr id="17414" name="Rectangle 3"/>
          <p:cNvSpPr>
            <a:spLocks noGrp="1" noChangeArrowheads="1"/>
          </p:cNvSpPr>
          <p:nvPr>
            <p:ph idx="1"/>
          </p:nvPr>
        </p:nvSpPr>
        <p:spPr/>
        <p:txBody>
          <a:bodyPr/>
          <a:lstStyle/>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Errors, Failures, And Risks</a:t>
            </a:r>
          </a:p>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Assignment</a:t>
            </a:r>
          </a:p>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Students Present</a:t>
            </a:r>
          </a:p>
          <a:p>
            <a:pPr marL="571500" indent="-571500" eaLnBrk="1" hangingPunct="1">
              <a:buFont typeface="Times" pitchFamily="-109" charset="0"/>
              <a:buAutoNum type="arabicPeriod"/>
            </a:pPr>
            <a:r>
              <a:rPr lang="en-US" sz="2400" strike="sngStrike" dirty="0" smtClean="0">
                <a:ea typeface="ＭＳ Ｐゴシック" pitchFamily="-109" charset="-128"/>
                <a:cs typeface="ＭＳ Ｐゴシック" pitchFamily="-109" charset="-128"/>
              </a:rPr>
              <a:t>Guest Speaker</a:t>
            </a:r>
          </a:p>
        </p:txBody>
      </p:sp>
      <p:sp>
        <p:nvSpPr>
          <p:cNvPr id="17410" name="Footer Placeholder 3"/>
          <p:cNvSpPr>
            <a:spLocks noGrp="1"/>
          </p:cNvSpPr>
          <p:nvPr>
            <p:ph type="ftr" sz="quarter" idx="10"/>
          </p:nvPr>
        </p:nvSpPr>
        <p:spPr>
          <a:noFill/>
        </p:spPr>
        <p:txBody>
          <a:bodyPr/>
          <a:lstStyle/>
          <a:p>
            <a:r>
              <a:rPr lang="en-US" smtClean="0"/>
              <a:t>© 2014 Keith A. Pray</a:t>
            </a:r>
            <a:endParaRPr lang="en-US"/>
          </a:p>
        </p:txBody>
      </p:sp>
      <p:sp>
        <p:nvSpPr>
          <p:cNvPr id="17411" name="Slide Number Placeholder 4"/>
          <p:cNvSpPr>
            <a:spLocks noGrp="1"/>
          </p:cNvSpPr>
          <p:nvPr>
            <p:ph type="sldNum" sz="quarter" idx="11"/>
          </p:nvPr>
        </p:nvSpPr>
        <p:spPr>
          <a:noFill/>
        </p:spPr>
        <p:txBody>
          <a:bodyPr/>
          <a:lstStyle/>
          <a:p>
            <a:fld id="{0B9AEBF3-464F-464C-8D24-78D5E5DFEF6E}" type="slidenum">
              <a:rPr lang="en-US" smtClean="0"/>
              <a:pPr/>
              <a:t>4</a:t>
            </a:fld>
            <a:endParaRPr lang="en-US" smtClean="0"/>
          </a:p>
        </p:txBody>
      </p:sp>
      <p:sp>
        <p:nvSpPr>
          <p:cNvPr id="17412" name="Date Placeholder 5"/>
          <p:cNvSpPr>
            <a:spLocks noGrp="1"/>
          </p:cNvSpPr>
          <p:nvPr>
            <p:ph type="dt" sz="half" idx="12"/>
          </p:nvPr>
        </p:nvSpPr>
        <p:spPr>
          <a:noFill/>
        </p:spPr>
        <p:txBody>
          <a:bodyPr/>
          <a:lstStyle/>
          <a:p>
            <a:fld id="{A94CF936-1B1F-E340-A9E5-694FB4CE5E56}" type="datetime1">
              <a:rPr lang="en-US" smtClean="0"/>
              <a:t>4/17/14</a:t>
            </a:fld>
            <a:endParaRPr lang="en-US"/>
          </a:p>
        </p:txBody>
      </p:sp>
      <p:sp>
        <p:nvSpPr>
          <p:cNvPr id="277508" name="Rectangle 4"/>
          <p:cNvSpPr>
            <a:spLocks noChangeArrowheads="1"/>
          </p:cNvSpPr>
          <p:nvPr/>
        </p:nvSpPr>
        <p:spPr bwMode="auto">
          <a:xfrm>
            <a:off x="0" y="2438400"/>
            <a:ext cx="9144000" cy="457200"/>
          </a:xfrm>
          <a:prstGeom prst="rect">
            <a:avLst/>
          </a:prstGeom>
          <a:solidFill>
            <a:schemeClr val="accent1">
              <a:alpha val="39999"/>
            </a:schemeClr>
          </a:solidFill>
          <a:ln w="9525">
            <a:solidFill>
              <a:schemeClr val="tx1"/>
            </a:solid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259948010"/>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7508"/>
                                        </p:tgtEl>
                                        <p:attrNameLst>
                                          <p:attrName>style.visibility</p:attrName>
                                        </p:attrNameLst>
                                      </p:cBhvr>
                                      <p:to>
                                        <p:strVal val="visible"/>
                                      </p:to>
                                    </p:set>
                                    <p:animEffect transition="in" filter="wipe(left)">
                                      <p:cBhvr>
                                        <p:cTn id="7" dur="500"/>
                                        <p:tgtEl>
                                          <p:spTgt spid="27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a:t>
            </a:r>
            <a:endParaRPr lang="en-US" dirty="0"/>
          </a:p>
        </p:txBody>
      </p:sp>
      <p:sp>
        <p:nvSpPr>
          <p:cNvPr id="3" name="Content Placeholder 2"/>
          <p:cNvSpPr>
            <a:spLocks noGrp="1"/>
          </p:cNvSpPr>
          <p:nvPr>
            <p:ph idx="1"/>
          </p:nvPr>
        </p:nvSpPr>
        <p:spPr>
          <a:xfrm>
            <a:off x="457200" y="1981200"/>
            <a:ext cx="8229600" cy="4572000"/>
          </a:xfrm>
        </p:spPr>
        <p:txBody>
          <a:bodyPr/>
          <a:lstStyle/>
          <a:p>
            <a:r>
              <a:rPr lang="en-US" sz="2000" dirty="0" smtClean="0"/>
              <a:t>[7] </a:t>
            </a:r>
            <a:r>
              <a:rPr lang="en-US" sz="2000" dirty="0" smtClean="0">
                <a:hlinkClick r:id="rId3"/>
              </a:rPr>
              <a:t>http://news.nationalgeographic.com/news/2013/08/130829-mind-brain-control-robot-brainwave-eeg-3d-printing-music/</a:t>
            </a:r>
            <a:r>
              <a:rPr lang="en-US" sz="2000" dirty="0" smtClean="0"/>
              <a:t> </a:t>
            </a:r>
            <a:r>
              <a:rPr lang="en-US" sz="1200" dirty="0" smtClean="0"/>
              <a:t>4/18/14</a:t>
            </a:r>
          </a:p>
          <a:p>
            <a:r>
              <a:rPr lang="en-US" sz="2000" dirty="0" smtClean="0"/>
              <a:t>[8</a:t>
            </a:r>
            <a:r>
              <a:rPr lang="en-US" sz="2000" dirty="0"/>
              <a:t>] </a:t>
            </a:r>
            <a:r>
              <a:rPr lang="en-US" sz="2000" dirty="0">
                <a:hlinkClick r:id="rId4"/>
              </a:rPr>
              <a:t>http://</a:t>
            </a:r>
            <a:r>
              <a:rPr lang="en-US" sz="2000" dirty="0" smtClean="0">
                <a:hlinkClick r:id="rId4"/>
              </a:rPr>
              <a:t>www.kurzweilai.net/how-to-use-mind-controlled-robots-in-manufacturing-medicine</a:t>
            </a:r>
            <a:r>
              <a:rPr lang="en-US" sz="2000" dirty="0" smtClean="0"/>
              <a:t> </a:t>
            </a:r>
            <a:r>
              <a:rPr lang="en-US" sz="1200" dirty="0" smtClean="0"/>
              <a:t>4/18/14</a:t>
            </a:r>
          </a:p>
          <a:p>
            <a:r>
              <a:rPr lang="en-US" sz="2000" dirty="0"/>
              <a:t>[9] </a:t>
            </a:r>
            <a:r>
              <a:rPr lang="en-US" sz="2000" dirty="0">
                <a:hlinkClick r:id="rId5"/>
              </a:rPr>
              <a:t>http://www.cnet.com/news/next-up-in-robot-suits-for-the-paralyzed-mind-control</a:t>
            </a:r>
            <a:r>
              <a:rPr lang="en-US" sz="2000" dirty="0" smtClean="0">
                <a:hlinkClick r:id="rId5"/>
              </a:rPr>
              <a:t>/</a:t>
            </a:r>
            <a:r>
              <a:rPr lang="en-US" sz="2000" dirty="0" smtClean="0"/>
              <a:t>  </a:t>
            </a:r>
            <a:r>
              <a:rPr lang="en-US" sz="1200" dirty="0" smtClean="0"/>
              <a:t>4/18/14</a:t>
            </a:r>
          </a:p>
          <a:p>
            <a:r>
              <a:rPr lang="en-US" sz="2000" dirty="0"/>
              <a:t>[10] </a:t>
            </a:r>
            <a:r>
              <a:rPr lang="en-US" sz="2000" dirty="0">
                <a:hlinkClick r:id="rId6"/>
              </a:rPr>
              <a:t>http://</a:t>
            </a:r>
            <a:r>
              <a:rPr lang="en-US" sz="2000" dirty="0" smtClean="0">
                <a:hlinkClick r:id="rId6"/>
              </a:rPr>
              <a:t>www.medscape.com/viewarticle/811644</a:t>
            </a:r>
            <a:r>
              <a:rPr lang="en-US" sz="2000" dirty="0" smtClean="0"/>
              <a:t> </a:t>
            </a:r>
            <a:r>
              <a:rPr lang="en-US" sz="1200" dirty="0" smtClean="0"/>
              <a:t>4/18/14</a:t>
            </a:r>
          </a:p>
          <a:p>
            <a:r>
              <a:rPr lang="en-US" sz="2000" dirty="0"/>
              <a:t>[11] </a:t>
            </a:r>
            <a:r>
              <a:rPr lang="en-US" sz="2000" dirty="0">
                <a:hlinkClick r:id="rId7"/>
              </a:rPr>
              <a:t>http://</a:t>
            </a:r>
            <a:r>
              <a:rPr lang="en-US" sz="2000" dirty="0" smtClean="0">
                <a:hlinkClick r:id="rId7"/>
              </a:rPr>
              <a:t>infoscience.epfl.ch/record/146170/files/millan_2008_is.pdf</a:t>
            </a:r>
            <a:r>
              <a:rPr lang="en-US" sz="2000" dirty="0" smtClean="0"/>
              <a:t> </a:t>
            </a:r>
            <a:r>
              <a:rPr lang="en-US" sz="1200" dirty="0" smtClean="0"/>
              <a:t>4/18/14</a:t>
            </a:r>
          </a:p>
          <a:p>
            <a:r>
              <a:rPr lang="en-US" sz="2000" dirty="0"/>
              <a:t>[12] </a:t>
            </a:r>
            <a:r>
              <a:rPr lang="en-US" sz="2000" dirty="0">
                <a:hlinkClick r:id="rId8"/>
              </a:rPr>
              <a:t>http://www.pbslearningmedia.org/resource/nvsn6.sci.tech.arm/mind-controlled-robotic-arm</a:t>
            </a:r>
            <a:r>
              <a:rPr lang="en-US" sz="2000" dirty="0" smtClean="0">
                <a:hlinkClick r:id="rId8"/>
              </a:rPr>
              <a:t>/</a:t>
            </a:r>
            <a:r>
              <a:rPr lang="en-US" sz="2000" dirty="0" smtClean="0"/>
              <a:t> </a:t>
            </a:r>
            <a:r>
              <a:rPr lang="en-US" sz="1200" dirty="0" smtClean="0"/>
              <a:t>4/18/14</a:t>
            </a:r>
            <a:endParaRPr lang="en-US" sz="1200" dirty="0"/>
          </a:p>
        </p:txBody>
      </p:sp>
      <p:sp>
        <p:nvSpPr>
          <p:cNvPr id="4" name="Footer Placeholder 3"/>
          <p:cNvSpPr>
            <a:spLocks noGrp="1"/>
          </p:cNvSpPr>
          <p:nvPr>
            <p:ph type="ftr" sz="quarter" idx="10"/>
          </p:nvPr>
        </p:nvSpPr>
        <p:spPr/>
        <p:txBody>
          <a:bodyPr/>
          <a:lstStyle/>
          <a:p>
            <a:r>
              <a:rPr lang="en-US" dirty="0" smtClean="0"/>
              <a:t>© 2014 Keith A. Pray</a:t>
            </a:r>
            <a:endParaRPr lang="en-US" dirty="0"/>
          </a:p>
        </p:txBody>
      </p:sp>
      <p:sp>
        <p:nvSpPr>
          <p:cNvPr id="5" name="Slide Number Placeholder 4"/>
          <p:cNvSpPr>
            <a:spLocks noGrp="1"/>
          </p:cNvSpPr>
          <p:nvPr>
            <p:ph type="sldNum" sz="quarter" idx="11"/>
          </p:nvPr>
        </p:nvSpPr>
        <p:spPr/>
        <p:txBody>
          <a:bodyPr/>
          <a:lstStyle/>
          <a:p>
            <a:fld id="{599FE963-493D-6C4E-B686-D39790523B81}" type="slidenum">
              <a:rPr lang="en-US" smtClean="0"/>
              <a:pPr/>
              <a:t>40</a:t>
            </a:fld>
            <a:endParaRPr lang="en-US" dirty="0"/>
          </a:p>
        </p:txBody>
      </p:sp>
      <p:sp>
        <p:nvSpPr>
          <p:cNvPr id="6" name="Date Placeholder 5"/>
          <p:cNvSpPr>
            <a:spLocks noGrp="1"/>
          </p:cNvSpPr>
          <p:nvPr>
            <p:ph type="dt" sz="half" idx="12"/>
          </p:nvPr>
        </p:nvSpPr>
        <p:spPr/>
        <p:txBody>
          <a:bodyPr/>
          <a:lstStyle/>
          <a:p>
            <a:fld id="{15A9333B-5ACD-2F45-82B6-D1464D9B7C8B}" type="datetime1">
              <a:rPr lang="en-US" smtClean="0"/>
              <a:t>4/18/14</a:t>
            </a:fld>
            <a:endParaRPr lang="en-US" dirty="0"/>
          </a:p>
        </p:txBody>
      </p:sp>
      <p:sp>
        <p:nvSpPr>
          <p:cNvPr id="7" name="TextBox 6"/>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Elina Saint-Elme</a:t>
            </a:r>
            <a:endParaRPr lang="en-US" sz="1400" dirty="0">
              <a:solidFill>
                <a:schemeClr val="tx1"/>
              </a:solidFill>
              <a:latin typeface="+mj-lt"/>
            </a:endParaRPr>
          </a:p>
        </p:txBody>
      </p:sp>
    </p:spTree>
    <p:extLst>
      <p:ext uri="{BB962C8B-B14F-4D97-AF65-F5344CB8AC3E}">
        <p14:creationId xmlns:p14="http://schemas.microsoft.com/office/powerpoint/2010/main" val="3813320393"/>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Dos and </a:t>
            </a:r>
            <a:r>
              <a:rPr lang="en-US" dirty="0" err="1" smtClean="0"/>
              <a:t>DDos</a:t>
            </a:r>
            <a:endParaRPr lang="en-US" dirty="0"/>
          </a:p>
        </p:txBody>
      </p:sp>
      <p:sp>
        <p:nvSpPr>
          <p:cNvPr id="3" name="Content Placeholder 2"/>
          <p:cNvSpPr>
            <a:spLocks noGrp="1"/>
          </p:cNvSpPr>
          <p:nvPr>
            <p:ph idx="1"/>
          </p:nvPr>
        </p:nvSpPr>
        <p:spPr/>
        <p:txBody>
          <a:bodyPr/>
          <a:lstStyle/>
          <a:p>
            <a:r>
              <a:rPr lang="en-US" dirty="0" smtClean="0"/>
              <a:t>Dos: Denial of Service Attack</a:t>
            </a:r>
          </a:p>
          <a:p>
            <a:r>
              <a:rPr lang="en-US" dirty="0" err="1" smtClean="0"/>
              <a:t>DDos</a:t>
            </a:r>
            <a:r>
              <a:rPr lang="en-US" dirty="0" smtClean="0"/>
              <a:t>: Distributed Denial of Service Attack</a:t>
            </a:r>
          </a:p>
          <a:p>
            <a:endParaRPr lang="en-US" dirty="0"/>
          </a:p>
          <a:p>
            <a:r>
              <a:rPr lang="en-US" dirty="0" smtClean="0"/>
              <a:t>Dos: is </a:t>
            </a:r>
            <a:r>
              <a:rPr lang="en-US" dirty="0"/>
              <a:t>an attempt to make a machine or network resource </a:t>
            </a:r>
            <a:r>
              <a:rPr lang="en-US" dirty="0" smtClean="0"/>
              <a:t>unavailable </a:t>
            </a:r>
            <a:r>
              <a:rPr lang="en-US" dirty="0"/>
              <a:t>to its </a:t>
            </a:r>
            <a:r>
              <a:rPr lang="en-US" dirty="0" smtClean="0"/>
              <a:t>intended users.</a:t>
            </a:r>
          </a:p>
          <a:p>
            <a:r>
              <a:rPr lang="en-US" dirty="0" err="1" smtClean="0"/>
              <a:t>DDos</a:t>
            </a:r>
            <a:r>
              <a:rPr lang="en-US" dirty="0" smtClean="0"/>
              <a:t>: Sent by two or more persons or bots</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&lt;Karl Kuhn&gt;</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41</a:t>
            </a:fld>
            <a:endParaRPr lang="en-US"/>
          </a:p>
        </p:txBody>
      </p:sp>
    </p:spTree>
    <p:extLst>
      <p:ext uri="{BB962C8B-B14F-4D97-AF65-F5344CB8AC3E}">
        <p14:creationId xmlns:p14="http://schemas.microsoft.com/office/powerpoint/2010/main" val="112437452"/>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wants to be a computer?</a:t>
            </a:r>
            <a:endParaRPr lang="en-US" dirty="0"/>
          </a:p>
        </p:txBody>
      </p:sp>
      <p:sp>
        <p:nvSpPr>
          <p:cNvPr id="3" name="Content Placeholder 2"/>
          <p:cNvSpPr>
            <a:spLocks noGrp="1"/>
          </p:cNvSpPr>
          <p:nvPr>
            <p:ph idx="1"/>
          </p:nvPr>
        </p:nvSpPr>
        <p:spPr/>
        <p:txBody>
          <a:bodyPr/>
          <a:lstStyle/>
          <a:p>
            <a:r>
              <a:rPr lang="en-US" dirty="0" smtClean="0"/>
              <a:t>Receive simple math problems as lists</a:t>
            </a:r>
          </a:p>
          <a:p>
            <a:endParaRPr lang="en-US" dirty="0"/>
          </a:p>
          <a:p>
            <a:r>
              <a:rPr lang="en-US" dirty="0" smtClean="0"/>
              <a:t>Ex: 2,2 = 2+2 = 4</a:t>
            </a:r>
          </a:p>
          <a:p>
            <a:endParaRPr lang="en-US" dirty="0"/>
          </a:p>
          <a:p>
            <a:r>
              <a:rPr lang="en-US" dirty="0" smtClean="0"/>
              <a:t>Rules: </a:t>
            </a:r>
          </a:p>
          <a:p>
            <a:pPr lvl="1"/>
            <a:r>
              <a:rPr lang="en-US" dirty="0" smtClean="0"/>
              <a:t>Addition only</a:t>
            </a:r>
            <a:endParaRPr lang="en-US" dirty="0"/>
          </a:p>
          <a:p>
            <a:pPr lvl="1"/>
            <a:r>
              <a:rPr lang="en-US" dirty="0" smtClean="0"/>
              <a:t>Only single digit numbers</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&lt;Karl Kuhn&gt;</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42</a:t>
            </a:fld>
            <a:endParaRPr lang="en-US"/>
          </a:p>
        </p:txBody>
      </p:sp>
    </p:spTree>
    <p:extLst>
      <p:ext uri="{BB962C8B-B14F-4D97-AF65-F5344CB8AC3E}">
        <p14:creationId xmlns:p14="http://schemas.microsoft.com/office/powerpoint/2010/main" val="320417622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Techniques:</a:t>
            </a:r>
            <a:endParaRPr lang="en-US" dirty="0"/>
          </a:p>
        </p:txBody>
      </p:sp>
      <p:sp>
        <p:nvSpPr>
          <p:cNvPr id="3" name="Content Placeholder 2"/>
          <p:cNvSpPr>
            <a:spLocks noGrp="1"/>
          </p:cNvSpPr>
          <p:nvPr>
            <p:ph idx="1"/>
          </p:nvPr>
        </p:nvSpPr>
        <p:spPr>
          <a:xfrm>
            <a:off x="457200" y="1981200"/>
            <a:ext cx="4724400" cy="4419600"/>
          </a:xfrm>
        </p:spPr>
        <p:txBody>
          <a:bodyPr/>
          <a:lstStyle/>
          <a:p>
            <a:r>
              <a:rPr lang="en-US" sz="2000" dirty="0" smtClean="0"/>
              <a:t>Internet Control Message Protocol flood</a:t>
            </a:r>
          </a:p>
          <a:p>
            <a:r>
              <a:rPr lang="en-US" sz="2000" dirty="0" smtClean="0"/>
              <a:t>SYN flood</a:t>
            </a:r>
          </a:p>
          <a:p>
            <a:r>
              <a:rPr lang="en-US" sz="2000" dirty="0" smtClean="0"/>
              <a:t>Teardrop attacks</a:t>
            </a:r>
          </a:p>
          <a:p>
            <a:r>
              <a:rPr lang="en-US" sz="2000" dirty="0" smtClean="0"/>
              <a:t>Peer to peer attacks</a:t>
            </a:r>
          </a:p>
          <a:p>
            <a:r>
              <a:rPr lang="en-US" sz="2000" dirty="0" smtClean="0"/>
              <a:t>Application level floods</a:t>
            </a:r>
          </a:p>
          <a:p>
            <a:r>
              <a:rPr lang="en-US" sz="2000" dirty="0" smtClean="0"/>
              <a:t>Nuke</a:t>
            </a:r>
          </a:p>
          <a:p>
            <a:r>
              <a:rPr lang="en-US" sz="2000" dirty="0" smtClean="0"/>
              <a:t>HTTP POST DDOS attack</a:t>
            </a:r>
          </a:p>
          <a:p>
            <a:r>
              <a:rPr lang="en-US" sz="2000" dirty="0" smtClean="0"/>
              <a:t>R U Dead Yet</a:t>
            </a:r>
          </a:p>
          <a:p>
            <a:r>
              <a:rPr lang="en-US" sz="2000" dirty="0" smtClean="0"/>
              <a:t>Reflected / Spoofed attack</a:t>
            </a:r>
          </a:p>
          <a:p>
            <a:r>
              <a:rPr lang="en-US" sz="2000" dirty="0" smtClean="0"/>
              <a:t>Unintentional denial of service</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5" name="TextBox 4"/>
          <p:cNvSpPr txBox="1"/>
          <p:nvPr/>
        </p:nvSpPr>
        <p:spPr>
          <a:xfrm>
            <a:off x="3352799" y="5809129"/>
            <a:ext cx="5513615" cy="707886"/>
          </a:xfrm>
          <a:prstGeom prst="rect">
            <a:avLst/>
          </a:prstGeom>
          <a:noFill/>
        </p:spPr>
        <p:txBody>
          <a:bodyPr wrap="square" rtlCol="0">
            <a:spAutoFit/>
          </a:bodyPr>
          <a:lstStyle/>
          <a:p>
            <a:pPr algn="l"/>
            <a:r>
              <a:rPr lang="en-US" sz="1200" dirty="0">
                <a:solidFill>
                  <a:schemeClr val="tx1"/>
                </a:solidFill>
              </a:rPr>
              <a:t>&lt;http://upload.wikimedia.org/wikipedia/commons/thumb/3/3f/Stachledraht_DDos_Attack.svg/424px-Stachledraht_DDos_Attack.svg.png.&gt;</a:t>
            </a:r>
          </a:p>
          <a:p>
            <a:pPr algn="l"/>
            <a:endParaRPr lang="en-US" sz="1600"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&lt;Karl Kuhn&gt;</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43</a:t>
            </a:fld>
            <a:endParaRPr lang="en-US" dirty="0"/>
          </a:p>
        </p:txBody>
      </p:sp>
      <p:pic>
        <p:nvPicPr>
          <p:cNvPr id="10" name="Picture 2" descr="File:Stachledraht DDos Attack.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814" y="228600"/>
            <a:ext cx="40386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188828"/>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Internet Control Message Protocol </a:t>
            </a:r>
            <a:r>
              <a:rPr lang="en-US" dirty="0" smtClean="0"/>
              <a:t>flood (ICMP)</a:t>
            </a:r>
            <a:endParaRPr lang="en-US" dirty="0"/>
          </a:p>
        </p:txBody>
      </p:sp>
      <p:sp>
        <p:nvSpPr>
          <p:cNvPr id="3" name="Content Placeholder 2"/>
          <p:cNvSpPr>
            <a:spLocks noGrp="1"/>
          </p:cNvSpPr>
          <p:nvPr>
            <p:ph idx="1"/>
          </p:nvPr>
        </p:nvSpPr>
        <p:spPr>
          <a:xfrm>
            <a:off x="457200" y="1981199"/>
            <a:ext cx="8229600" cy="4142601"/>
          </a:xfrm>
        </p:spPr>
        <p:txBody>
          <a:bodyPr/>
          <a:lstStyle/>
          <a:p>
            <a:r>
              <a:rPr lang="en-US" dirty="0" smtClean="0"/>
              <a:t>Smurf Attack:</a:t>
            </a:r>
          </a:p>
          <a:p>
            <a:pPr lvl="1"/>
            <a:r>
              <a:rPr lang="en-US" dirty="0" smtClean="0"/>
              <a:t>Misconfigured network devices</a:t>
            </a:r>
          </a:p>
          <a:p>
            <a:pPr lvl="1"/>
            <a:r>
              <a:rPr lang="en-US" dirty="0" smtClean="0"/>
              <a:t>Sends to all computers via broadcast address </a:t>
            </a:r>
          </a:p>
          <a:p>
            <a:pPr lvl="1"/>
            <a:r>
              <a:rPr lang="en-US" dirty="0" smtClean="0"/>
              <a:t>Uses up all bandwidth</a:t>
            </a:r>
            <a:endParaRPr lang="en-US" dirty="0"/>
          </a:p>
          <a:p>
            <a:r>
              <a:rPr lang="en-US" dirty="0" smtClean="0"/>
              <a:t>Ping Flood:</a:t>
            </a:r>
          </a:p>
          <a:p>
            <a:pPr lvl="1"/>
            <a:r>
              <a:rPr lang="en-US" dirty="0" smtClean="0"/>
              <a:t>Overwhelms with ping commands</a:t>
            </a:r>
          </a:p>
          <a:p>
            <a:pPr lvl="1"/>
            <a:r>
              <a:rPr lang="en-US" dirty="0" smtClean="0"/>
              <a:t>Relies on attacker having high bandwidth</a:t>
            </a:r>
            <a:endParaRPr lang="en-US" dirty="0"/>
          </a:p>
          <a:p>
            <a:r>
              <a:rPr lang="en-US" dirty="0" smtClean="0"/>
              <a:t>Ping of Death:</a:t>
            </a:r>
          </a:p>
          <a:p>
            <a:pPr lvl="1"/>
            <a:r>
              <a:rPr lang="en-US" dirty="0" smtClean="0"/>
              <a:t>Sending a malformed ping packet</a:t>
            </a:r>
          </a:p>
          <a:p>
            <a:pPr lvl="1"/>
            <a:r>
              <a:rPr lang="en-US" dirty="0" smtClean="0"/>
              <a:t>Pings are 56 bytes, send a 65K byte ping instead</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5" name="TextBox 4"/>
          <p:cNvSpPr txBox="1"/>
          <p:nvPr/>
        </p:nvSpPr>
        <p:spPr>
          <a:xfrm>
            <a:off x="594046" y="6123801"/>
            <a:ext cx="7342909" cy="276999"/>
          </a:xfrm>
          <a:prstGeom prst="rect">
            <a:avLst/>
          </a:prstGeom>
          <a:noFill/>
        </p:spPr>
        <p:txBody>
          <a:bodyPr wrap="square" rtlCol="0">
            <a:spAutoFit/>
          </a:bodyPr>
          <a:lstStyle/>
          <a:p>
            <a:pPr algn="l"/>
            <a:r>
              <a:rPr lang="en-US" sz="1200" dirty="0">
                <a:solidFill>
                  <a:schemeClr val="tx1"/>
                </a:solidFill>
              </a:rPr>
              <a:t>&lt;http://web.archive.org/web/20100914222536/http://</a:t>
            </a:r>
            <a:r>
              <a:rPr lang="en-US" sz="1200" dirty="0" smtClean="0">
                <a:solidFill>
                  <a:schemeClr val="tx1"/>
                </a:solidFill>
              </a:rPr>
              <a:t>anml.iu.edu/ddos/types.html&gt;</a:t>
            </a:r>
            <a:endParaRPr lang="en-US" sz="1200" dirty="0">
              <a:solidFill>
                <a:schemeClr val="tx1"/>
              </a:solidFill>
            </a:endParaRPr>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&lt;Karl Kuhn&gt;</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44</a:t>
            </a:fld>
            <a:endParaRPr lang="en-US"/>
          </a:p>
        </p:txBody>
      </p:sp>
    </p:spTree>
    <p:extLst>
      <p:ext uri="{BB962C8B-B14F-4D97-AF65-F5344CB8AC3E}">
        <p14:creationId xmlns:p14="http://schemas.microsoft.com/office/powerpoint/2010/main" val="638815193"/>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(S)SYN flood</a:t>
            </a:r>
            <a:endParaRPr lang="en-US" dirty="0"/>
          </a:p>
        </p:txBody>
      </p:sp>
      <p:sp>
        <p:nvSpPr>
          <p:cNvPr id="3" name="Content Placeholder 2"/>
          <p:cNvSpPr>
            <a:spLocks noGrp="1"/>
          </p:cNvSpPr>
          <p:nvPr>
            <p:ph idx="1"/>
          </p:nvPr>
        </p:nvSpPr>
        <p:spPr>
          <a:xfrm>
            <a:off x="457200" y="1981200"/>
            <a:ext cx="8229600" cy="3886200"/>
          </a:xfrm>
        </p:spPr>
        <p:txBody>
          <a:bodyPr/>
          <a:lstStyle/>
          <a:p>
            <a:r>
              <a:rPr lang="en-US" dirty="0" smtClean="0"/>
              <a:t>Occurs when a host sends a lot of TCP/SYN packets</a:t>
            </a:r>
          </a:p>
          <a:p>
            <a:r>
              <a:rPr lang="en-US" dirty="0" smtClean="0"/>
              <a:t>Server sends back TCP/SYN-ACK</a:t>
            </a:r>
          </a:p>
          <a:p>
            <a:r>
              <a:rPr lang="en-US" dirty="0" smtClean="0"/>
              <a:t>Waits</a:t>
            </a:r>
          </a:p>
          <a:p>
            <a:r>
              <a:rPr lang="en-US" dirty="0" smtClean="0"/>
              <a:t>Since the packets are false anyway, the half open connections keep the server busy.</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5" name="TextBox 4"/>
          <p:cNvSpPr txBox="1"/>
          <p:nvPr/>
        </p:nvSpPr>
        <p:spPr>
          <a:xfrm>
            <a:off x="627973" y="5867400"/>
            <a:ext cx="7342909" cy="523220"/>
          </a:xfrm>
          <a:prstGeom prst="rect">
            <a:avLst/>
          </a:prstGeom>
          <a:noFill/>
        </p:spPr>
        <p:txBody>
          <a:bodyPr wrap="square" rtlCol="0">
            <a:spAutoFit/>
          </a:bodyPr>
          <a:lstStyle/>
          <a:p>
            <a:pPr algn="l"/>
            <a:r>
              <a:rPr lang="en-US" sz="1200" dirty="0">
                <a:solidFill>
                  <a:schemeClr val="tx1"/>
                </a:solidFill>
              </a:rPr>
              <a:t>&lt;http://tools.ietf.org/html/rfc4987&gt;</a:t>
            </a:r>
          </a:p>
          <a:p>
            <a:pPr algn="l"/>
            <a:endParaRPr lang="en-US" sz="1600"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&lt;Karl Kuhn&gt;</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45</a:t>
            </a:fld>
            <a:endParaRPr lang="en-US"/>
          </a:p>
        </p:txBody>
      </p:sp>
    </p:spTree>
    <p:extLst>
      <p:ext uri="{BB962C8B-B14F-4D97-AF65-F5344CB8AC3E}">
        <p14:creationId xmlns:p14="http://schemas.microsoft.com/office/powerpoint/2010/main" val="143329170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Teardrop Attacks:</a:t>
            </a:r>
            <a:endParaRPr lang="en-US" dirty="0"/>
          </a:p>
        </p:txBody>
      </p:sp>
      <p:sp>
        <p:nvSpPr>
          <p:cNvPr id="3" name="Content Placeholder 2"/>
          <p:cNvSpPr>
            <a:spLocks noGrp="1"/>
          </p:cNvSpPr>
          <p:nvPr>
            <p:ph idx="1"/>
          </p:nvPr>
        </p:nvSpPr>
        <p:spPr>
          <a:xfrm>
            <a:off x="457200" y="1981200"/>
            <a:ext cx="8229600" cy="3886200"/>
          </a:xfrm>
        </p:spPr>
        <p:txBody>
          <a:bodyPr/>
          <a:lstStyle/>
          <a:p>
            <a:r>
              <a:rPr lang="en-US" dirty="0" smtClean="0"/>
              <a:t>Sends mangled IP to an operating system</a:t>
            </a:r>
          </a:p>
          <a:p>
            <a:r>
              <a:rPr lang="en-US" dirty="0" smtClean="0"/>
              <a:t>Due to bugs in TCP/IP fragmentation re-assembly code this could lead to crashes.</a:t>
            </a:r>
          </a:p>
          <a:p>
            <a:r>
              <a:rPr lang="en-US" dirty="0" smtClean="0"/>
              <a:t>Effected operating systems:</a:t>
            </a:r>
          </a:p>
          <a:p>
            <a:pPr lvl="1"/>
            <a:r>
              <a:rPr lang="en-US" dirty="0" smtClean="0"/>
              <a:t>Windows 3.1x</a:t>
            </a:r>
          </a:p>
          <a:p>
            <a:pPr lvl="1"/>
            <a:r>
              <a:rPr lang="en-US" dirty="0" smtClean="0"/>
              <a:t>Windows 95</a:t>
            </a:r>
          </a:p>
          <a:p>
            <a:pPr lvl="1"/>
            <a:r>
              <a:rPr lang="en-US" dirty="0" smtClean="0"/>
              <a:t>Windows NT</a:t>
            </a:r>
          </a:p>
          <a:p>
            <a:pPr lvl="1"/>
            <a:r>
              <a:rPr lang="en-US" dirty="0" smtClean="0"/>
              <a:t>Linus pre 2.1.63</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5" name="TextBox 4"/>
          <p:cNvSpPr txBox="1"/>
          <p:nvPr/>
        </p:nvSpPr>
        <p:spPr>
          <a:xfrm>
            <a:off x="627973" y="5867400"/>
            <a:ext cx="7342909" cy="523220"/>
          </a:xfrm>
          <a:prstGeom prst="rect">
            <a:avLst/>
          </a:prstGeom>
          <a:noFill/>
        </p:spPr>
        <p:txBody>
          <a:bodyPr wrap="square" rtlCol="0">
            <a:spAutoFit/>
          </a:bodyPr>
          <a:lstStyle/>
          <a:p>
            <a:pPr algn="l"/>
            <a:r>
              <a:rPr lang="en-US" sz="1200" dirty="0">
                <a:solidFill>
                  <a:schemeClr val="tx1"/>
                </a:solidFill>
              </a:rPr>
              <a:t>&lt;http://www.cert.org/historical/advisories/CA-1997-28.cfm&gt;</a:t>
            </a:r>
          </a:p>
          <a:p>
            <a:pPr algn="l"/>
            <a:endParaRPr lang="en-US" sz="1600"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&lt;Karl Kuhn&gt;</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46</a:t>
            </a:fld>
            <a:endParaRPr lang="en-US"/>
          </a:p>
        </p:txBody>
      </p:sp>
    </p:spTree>
    <p:extLst>
      <p:ext uri="{BB962C8B-B14F-4D97-AF65-F5344CB8AC3E}">
        <p14:creationId xmlns:p14="http://schemas.microsoft.com/office/powerpoint/2010/main" val="312070279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Peer to Peer Attacks:</a:t>
            </a:r>
            <a:endParaRPr lang="en-US" dirty="0"/>
          </a:p>
        </p:txBody>
      </p:sp>
      <p:sp>
        <p:nvSpPr>
          <p:cNvPr id="3" name="Content Placeholder 2"/>
          <p:cNvSpPr>
            <a:spLocks noGrp="1"/>
          </p:cNvSpPr>
          <p:nvPr>
            <p:ph idx="1"/>
          </p:nvPr>
        </p:nvSpPr>
        <p:spPr>
          <a:xfrm>
            <a:off x="457200" y="1981200"/>
            <a:ext cx="8229600" cy="3886200"/>
          </a:xfrm>
        </p:spPr>
        <p:txBody>
          <a:bodyPr/>
          <a:lstStyle/>
          <a:p>
            <a:r>
              <a:rPr lang="en-US" dirty="0" smtClean="0"/>
              <a:t>Reroute  peer to peer sites to an specific website</a:t>
            </a:r>
          </a:p>
          <a:p>
            <a:r>
              <a:rPr lang="en-US" dirty="0" smtClean="0"/>
              <a:t>Most websites can handle a few hundred connections per second</a:t>
            </a:r>
          </a:p>
          <a:p>
            <a:r>
              <a:rPr lang="en-US" dirty="0" smtClean="0"/>
              <a:t>A site could be hit with around 750,000 connections per second</a:t>
            </a:r>
          </a:p>
          <a:p>
            <a:endParaRPr lang="en-US" dirty="0"/>
          </a:p>
          <a:p>
            <a:r>
              <a:rPr lang="en-US" dirty="0" smtClean="0"/>
              <a:t>Possible fix: Throttling Server and client side.</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5" name="TextBox 4"/>
          <p:cNvSpPr txBox="1"/>
          <p:nvPr/>
        </p:nvSpPr>
        <p:spPr>
          <a:xfrm>
            <a:off x="594046" y="6106180"/>
            <a:ext cx="7342909" cy="523220"/>
          </a:xfrm>
          <a:prstGeom prst="rect">
            <a:avLst/>
          </a:prstGeom>
          <a:noFill/>
        </p:spPr>
        <p:txBody>
          <a:bodyPr wrap="square" rtlCol="0">
            <a:spAutoFit/>
          </a:bodyPr>
          <a:lstStyle/>
          <a:p>
            <a:pPr algn="l"/>
            <a:r>
              <a:rPr lang="en-US" sz="1200" dirty="0" smtClean="0">
                <a:solidFill>
                  <a:schemeClr val="tx1"/>
                </a:solidFill>
              </a:rPr>
              <a:t>&lt;https</a:t>
            </a:r>
            <a:r>
              <a:rPr lang="en-US" sz="1200" dirty="0">
                <a:solidFill>
                  <a:schemeClr val="tx1"/>
                </a:solidFill>
              </a:rPr>
              <a:t>://tools.ietf.org/html/rfc6335&gt;</a:t>
            </a:r>
          </a:p>
          <a:p>
            <a:pPr algn="l"/>
            <a:endParaRPr lang="en-US" sz="1600"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&lt;Karl Kuhn&gt;</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47</a:t>
            </a:fld>
            <a:endParaRPr lang="en-US" dirty="0"/>
          </a:p>
        </p:txBody>
      </p:sp>
    </p:spTree>
    <p:extLst>
      <p:ext uri="{BB962C8B-B14F-4D97-AF65-F5344CB8AC3E}">
        <p14:creationId xmlns:p14="http://schemas.microsoft.com/office/powerpoint/2010/main" val="3218065495"/>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Application-level floods</a:t>
            </a:r>
          </a:p>
        </p:txBody>
      </p:sp>
      <p:sp>
        <p:nvSpPr>
          <p:cNvPr id="3" name="Content Placeholder 2"/>
          <p:cNvSpPr>
            <a:spLocks noGrp="1"/>
          </p:cNvSpPr>
          <p:nvPr>
            <p:ph idx="1"/>
          </p:nvPr>
        </p:nvSpPr>
        <p:spPr>
          <a:xfrm>
            <a:off x="457200" y="1981200"/>
            <a:ext cx="8229600" cy="3886200"/>
          </a:xfrm>
        </p:spPr>
        <p:txBody>
          <a:bodyPr/>
          <a:lstStyle/>
          <a:p>
            <a:r>
              <a:rPr lang="en-US" dirty="0" smtClean="0"/>
              <a:t>Abuse buffer errors in software.</a:t>
            </a:r>
          </a:p>
          <a:p>
            <a:r>
              <a:rPr lang="en-US" dirty="0" smtClean="0"/>
              <a:t>Often leads to a fork bomb</a:t>
            </a:r>
            <a:endParaRPr lang="en-US" dirty="0"/>
          </a:p>
          <a:p>
            <a:r>
              <a:rPr lang="en-US" dirty="0" smtClean="0"/>
              <a:t>Wastes run cycles.</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5" name="TextBox 4"/>
          <p:cNvSpPr txBox="1"/>
          <p:nvPr/>
        </p:nvSpPr>
        <p:spPr>
          <a:xfrm>
            <a:off x="594046" y="6106180"/>
            <a:ext cx="7342909" cy="523220"/>
          </a:xfrm>
          <a:prstGeom prst="rect">
            <a:avLst/>
          </a:prstGeom>
          <a:noFill/>
        </p:spPr>
        <p:txBody>
          <a:bodyPr wrap="square" rtlCol="0">
            <a:spAutoFit/>
          </a:bodyPr>
          <a:lstStyle/>
          <a:p>
            <a:pPr algn="l"/>
            <a:r>
              <a:rPr lang="en-US" sz="1200" dirty="0">
                <a:solidFill>
                  <a:schemeClr val="tx1"/>
                </a:solidFill>
              </a:rPr>
              <a:t>&lt;http://upload.wikimedia.org/wikipedia/commons/5/52/Fork_bomb.svg&gt;</a:t>
            </a:r>
          </a:p>
          <a:p>
            <a:pPr algn="l"/>
            <a:endParaRPr lang="en-US" sz="1600"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&lt;Karl Kuhn&gt;</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48</a:t>
            </a:fld>
            <a:endParaRPr lang="en-US" dirty="0"/>
          </a:p>
        </p:txBody>
      </p:sp>
      <p:sp>
        <p:nvSpPr>
          <p:cNvPr id="9" name="AutoShape 2" descr="http://upload.wikimedia.org/wikipedia/commons/5/52/Fork_bomb.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15" y="3276600"/>
            <a:ext cx="4404059" cy="2710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6419349"/>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Nuke</a:t>
            </a:r>
            <a:endParaRPr lang="en-US" dirty="0"/>
          </a:p>
        </p:txBody>
      </p:sp>
      <p:sp>
        <p:nvSpPr>
          <p:cNvPr id="3" name="Content Placeholder 2"/>
          <p:cNvSpPr>
            <a:spLocks noGrp="1"/>
          </p:cNvSpPr>
          <p:nvPr>
            <p:ph idx="1"/>
          </p:nvPr>
        </p:nvSpPr>
        <p:spPr>
          <a:xfrm>
            <a:off x="457200" y="1981200"/>
            <a:ext cx="8229600" cy="3886200"/>
          </a:xfrm>
        </p:spPr>
        <p:txBody>
          <a:bodyPr/>
          <a:lstStyle/>
          <a:p>
            <a:r>
              <a:rPr lang="en-US" dirty="0" smtClean="0"/>
              <a:t>Sent corrupt internet control message protocol</a:t>
            </a:r>
          </a:p>
          <a:p>
            <a:r>
              <a:rPr lang="en-US" dirty="0" smtClean="0"/>
              <a:t>Used ping to send them often</a:t>
            </a:r>
          </a:p>
          <a:p>
            <a:endParaRPr lang="en-US" dirty="0"/>
          </a:p>
          <a:p>
            <a:r>
              <a:rPr lang="en-US" dirty="0" smtClean="0"/>
              <a:t>Windows 95, had a vulnerability in the NetBIOS handler that caused it to blue screen of DEATH when </a:t>
            </a:r>
            <a:r>
              <a:rPr lang="en-US" dirty="0" err="1"/>
              <a:t>W</a:t>
            </a:r>
            <a:r>
              <a:rPr lang="en-US" dirty="0" err="1" smtClean="0"/>
              <a:t>inNuke</a:t>
            </a:r>
            <a:r>
              <a:rPr lang="en-US" dirty="0" smtClean="0"/>
              <a:t> was introduced</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&lt;Karl Kuhn&gt;</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dirty="0"/>
          </a:p>
        </p:txBody>
      </p:sp>
      <p:sp>
        <p:nvSpPr>
          <p:cNvPr id="8" name="Slide Number Placeholder 7"/>
          <p:cNvSpPr>
            <a:spLocks noGrp="1"/>
          </p:cNvSpPr>
          <p:nvPr>
            <p:ph type="sldNum" sz="quarter" idx="11"/>
          </p:nvPr>
        </p:nvSpPr>
        <p:spPr/>
        <p:txBody>
          <a:bodyPr/>
          <a:lstStyle/>
          <a:p>
            <a:fld id="{599FE963-493D-6C4E-B686-D39790523B81}" type="slidenum">
              <a:rPr lang="en-US" smtClean="0"/>
              <a:pPr/>
              <a:t>49</a:t>
            </a:fld>
            <a:endParaRPr lang="en-US" dirty="0"/>
          </a:p>
        </p:txBody>
      </p:sp>
    </p:spTree>
    <p:extLst>
      <p:ext uri="{BB962C8B-B14F-4D97-AF65-F5344CB8AC3E}">
        <p14:creationId xmlns:p14="http://schemas.microsoft.com/office/powerpoint/2010/main" val="3207482615"/>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a:t>
            </a:r>
            <a:endParaRPr lang="en-US" dirty="0"/>
          </a:p>
        </p:txBody>
      </p:sp>
      <p:sp>
        <p:nvSpPr>
          <p:cNvPr id="3" name="Content Placeholder 2"/>
          <p:cNvSpPr>
            <a:spLocks noGrp="1"/>
          </p:cNvSpPr>
          <p:nvPr>
            <p:ph idx="1"/>
          </p:nvPr>
        </p:nvSpPr>
        <p:spPr/>
        <p:txBody>
          <a:bodyPr/>
          <a:lstStyle/>
          <a:p>
            <a:pPr eaLnBrk="1" hangingPunct="1"/>
            <a:r>
              <a:rPr lang="en-US" dirty="0" smtClean="0">
                <a:latin typeface="Arial" pitchFamily="-109" charset="0"/>
                <a:ea typeface="ＭＳ Ｐゴシック" pitchFamily="-109" charset="-128"/>
                <a:cs typeface="ＭＳ Ｐゴシック" pitchFamily="-109" charset="-128"/>
              </a:rPr>
              <a:t>Finish reading</a:t>
            </a:r>
          </a:p>
          <a:p>
            <a:pPr eaLnBrk="1" hangingPunct="1"/>
            <a:endParaRPr lang="en-US" dirty="0">
              <a:latin typeface="Arial" pitchFamily="-109" charset="0"/>
              <a:ea typeface="ＭＳ Ｐゴシック" pitchFamily="-109" charset="-128"/>
              <a:cs typeface="ＭＳ Ｐゴシック" pitchFamily="-109" charset="-128"/>
            </a:endParaRPr>
          </a:p>
          <a:p>
            <a:pPr eaLnBrk="1" hangingPunct="1"/>
            <a:r>
              <a:rPr lang="en-US" dirty="0" smtClean="0">
                <a:latin typeface="Arial" pitchFamily="-109" charset="0"/>
                <a:ea typeface="ＭＳ Ｐゴシック" pitchFamily="-109" charset="-128"/>
                <a:cs typeface="ＭＳ Ｐゴシック" pitchFamily="-109" charset="-128"/>
              </a:rPr>
              <a:t>First </a:t>
            </a:r>
            <a:r>
              <a:rPr lang="en-US" dirty="0">
                <a:latin typeface="Arial" pitchFamily="-109" charset="0"/>
                <a:ea typeface="ＭＳ Ｐゴシック" pitchFamily="-109" charset="-128"/>
                <a:cs typeface="ＭＳ Ｐゴシック" pitchFamily="-109" charset="-128"/>
              </a:rPr>
              <a:t>draft of group </a:t>
            </a:r>
            <a:r>
              <a:rPr lang="en-US" dirty="0" smtClean="0">
                <a:latin typeface="Arial" pitchFamily="-109" charset="0"/>
                <a:ea typeface="ＭＳ Ｐゴシック" pitchFamily="-109" charset="-128"/>
                <a:cs typeface="ＭＳ Ｐゴシック" pitchFamily="-109" charset="-128"/>
              </a:rPr>
              <a:t>presentation</a:t>
            </a:r>
            <a:endParaRPr lang="en-US" dirty="0">
              <a:latin typeface="Arial" pitchFamily="-109" charset="0"/>
              <a:ea typeface="ＭＳ Ｐゴシック" pitchFamily="-109" charset="-128"/>
              <a:cs typeface="ＭＳ Ｐゴシック" pitchFamily="-109" charset="-128"/>
            </a:endParaRPr>
          </a:p>
          <a:p>
            <a:pPr lvl="1"/>
            <a:r>
              <a:rPr lang="en-US" dirty="0" smtClean="0"/>
              <a:t>Due </a:t>
            </a:r>
            <a:r>
              <a:rPr lang="en-US" dirty="0" smtClean="0"/>
              <a:t>Tuesday 2:59 PM</a:t>
            </a:r>
            <a:endParaRPr lang="en-US" dirty="0" smtClean="0"/>
          </a:p>
          <a:p>
            <a:pPr lvl="1"/>
            <a:r>
              <a:rPr lang="en-US" dirty="0"/>
              <a:t>Post on group website</a:t>
            </a:r>
          </a:p>
          <a:p>
            <a:pPr lvl="1"/>
            <a:r>
              <a:rPr lang="en-US" dirty="0" smtClean="0"/>
              <a:t>Email presentation to me and TA</a:t>
            </a:r>
          </a:p>
        </p:txBody>
      </p:sp>
      <p:sp>
        <p:nvSpPr>
          <p:cNvPr id="4" name="Footer Placeholder 3"/>
          <p:cNvSpPr>
            <a:spLocks noGrp="1"/>
          </p:cNvSpPr>
          <p:nvPr>
            <p:ph type="ftr" sz="quarter" idx="10"/>
          </p:nvPr>
        </p:nvSpPr>
        <p:spPr/>
        <p:txBody>
          <a:bodyPr/>
          <a:lstStyle/>
          <a:p>
            <a:pPr>
              <a:defRPr/>
            </a:pPr>
            <a:r>
              <a:rPr lang="en-US" smtClean="0"/>
              <a:t>© 2014 Keith A. Pray</a:t>
            </a:r>
            <a:endParaRPr lang="en-US"/>
          </a:p>
        </p:txBody>
      </p:sp>
      <p:sp>
        <p:nvSpPr>
          <p:cNvPr id="5" name="Slide Number Placeholder 4"/>
          <p:cNvSpPr>
            <a:spLocks noGrp="1"/>
          </p:cNvSpPr>
          <p:nvPr>
            <p:ph type="sldNum" sz="quarter" idx="11"/>
          </p:nvPr>
        </p:nvSpPr>
        <p:spPr/>
        <p:txBody>
          <a:bodyPr/>
          <a:lstStyle/>
          <a:p>
            <a:pPr>
              <a:defRPr/>
            </a:pPr>
            <a:fld id="{985E9C52-5B02-1644-BEBA-54605878FC0F}" type="slidenum">
              <a:rPr lang="en-US" smtClean="0"/>
              <a:pPr>
                <a:defRPr/>
              </a:pPr>
              <a:t>5</a:t>
            </a:fld>
            <a:endParaRPr lang="en-US"/>
          </a:p>
        </p:txBody>
      </p:sp>
      <p:sp>
        <p:nvSpPr>
          <p:cNvPr id="6" name="Date Placeholder 5"/>
          <p:cNvSpPr>
            <a:spLocks noGrp="1"/>
          </p:cNvSpPr>
          <p:nvPr>
            <p:ph type="dt" sz="half" idx="12"/>
          </p:nvPr>
        </p:nvSpPr>
        <p:spPr/>
        <p:txBody>
          <a:bodyPr/>
          <a:lstStyle/>
          <a:p>
            <a:pPr>
              <a:defRPr/>
            </a:pPr>
            <a:fld id="{19434B57-6C60-D149-A1AD-A45970861DE3}" type="datetime1">
              <a:rPr lang="en-US" smtClean="0"/>
              <a:t>4/17/14</a:t>
            </a:fld>
            <a:endParaRPr lang="en-US"/>
          </a:p>
        </p:txBody>
      </p:sp>
    </p:spTree>
    <p:extLst>
      <p:ext uri="{BB962C8B-B14F-4D97-AF65-F5344CB8AC3E}">
        <p14:creationId xmlns:p14="http://schemas.microsoft.com/office/powerpoint/2010/main" val="4000610445"/>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HTTP POST </a:t>
            </a:r>
            <a:r>
              <a:rPr lang="en-US" dirty="0" err="1" smtClean="0"/>
              <a:t>DDoS</a:t>
            </a:r>
            <a:r>
              <a:rPr lang="en-US" dirty="0" smtClean="0"/>
              <a:t> Attack</a:t>
            </a:r>
            <a:endParaRPr lang="en-US" dirty="0"/>
          </a:p>
        </p:txBody>
      </p:sp>
      <p:sp>
        <p:nvSpPr>
          <p:cNvPr id="3" name="Content Placeholder 2"/>
          <p:cNvSpPr>
            <a:spLocks noGrp="1"/>
          </p:cNvSpPr>
          <p:nvPr>
            <p:ph idx="1"/>
          </p:nvPr>
        </p:nvSpPr>
        <p:spPr>
          <a:xfrm>
            <a:off x="457200" y="1981200"/>
            <a:ext cx="8229600" cy="3886200"/>
          </a:xfrm>
        </p:spPr>
        <p:txBody>
          <a:bodyPr/>
          <a:lstStyle/>
          <a:p>
            <a:r>
              <a:rPr lang="en-US" dirty="0" smtClean="0"/>
              <a:t>Legitimate HTTP POST header</a:t>
            </a:r>
          </a:p>
          <a:p>
            <a:r>
              <a:rPr lang="en-US" dirty="0" smtClean="0"/>
              <a:t>‘Content-Length’ field set to very large</a:t>
            </a:r>
          </a:p>
          <a:p>
            <a:r>
              <a:rPr lang="en-US" dirty="0" smtClean="0"/>
              <a:t>Content sent very slowly (~1byte/100 seconds)</a:t>
            </a:r>
          </a:p>
          <a:p>
            <a:r>
              <a:rPr lang="en-US" dirty="0" smtClean="0"/>
              <a:t>The target will attempt to wait and receive</a:t>
            </a:r>
            <a:endParaRPr lang="en-US" dirty="0"/>
          </a:p>
          <a:p>
            <a:r>
              <a:rPr lang="en-US" dirty="0" smtClean="0"/>
              <a:t>Apache, by default, accepts 2 gigabytes of information</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5" name="TextBox 4"/>
          <p:cNvSpPr txBox="1"/>
          <p:nvPr/>
        </p:nvSpPr>
        <p:spPr>
          <a:xfrm>
            <a:off x="594046" y="6106180"/>
            <a:ext cx="7342909" cy="523220"/>
          </a:xfrm>
          <a:prstGeom prst="rect">
            <a:avLst/>
          </a:prstGeom>
          <a:noFill/>
        </p:spPr>
        <p:txBody>
          <a:bodyPr wrap="square" rtlCol="0">
            <a:spAutoFit/>
          </a:bodyPr>
          <a:lstStyle/>
          <a:p>
            <a:pPr algn="l"/>
            <a:r>
              <a:rPr lang="en-US" sz="1200" dirty="0">
                <a:solidFill>
                  <a:schemeClr val="tx1"/>
                </a:solidFill>
              </a:rPr>
              <a:t>&lt;https://www.owasp.org/images/4/43/Layer_7_DDOS.pdf&gt;</a:t>
            </a:r>
          </a:p>
          <a:p>
            <a:pPr algn="l"/>
            <a:endParaRPr lang="en-US" sz="1600"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&lt;Karl Kuhn&gt;</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dirty="0"/>
          </a:p>
        </p:txBody>
      </p:sp>
      <p:sp>
        <p:nvSpPr>
          <p:cNvPr id="8" name="Slide Number Placeholder 7"/>
          <p:cNvSpPr>
            <a:spLocks noGrp="1"/>
          </p:cNvSpPr>
          <p:nvPr>
            <p:ph type="sldNum" sz="quarter" idx="11"/>
          </p:nvPr>
        </p:nvSpPr>
        <p:spPr/>
        <p:txBody>
          <a:bodyPr/>
          <a:lstStyle/>
          <a:p>
            <a:fld id="{599FE963-493D-6C4E-B686-D39790523B81}" type="slidenum">
              <a:rPr lang="en-US" smtClean="0"/>
              <a:pPr/>
              <a:t>50</a:t>
            </a:fld>
            <a:endParaRPr lang="en-US" dirty="0"/>
          </a:p>
        </p:txBody>
      </p:sp>
    </p:spTree>
    <p:extLst>
      <p:ext uri="{BB962C8B-B14F-4D97-AF65-F5344CB8AC3E}">
        <p14:creationId xmlns:p14="http://schemas.microsoft.com/office/powerpoint/2010/main" val="2247267539"/>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 U Dead Yet? (RUDY)</a:t>
            </a:r>
            <a:endParaRPr lang="en-US" dirty="0"/>
          </a:p>
        </p:txBody>
      </p:sp>
      <p:sp>
        <p:nvSpPr>
          <p:cNvPr id="3" name="Content Placeholder 2"/>
          <p:cNvSpPr>
            <a:spLocks noGrp="1"/>
          </p:cNvSpPr>
          <p:nvPr>
            <p:ph idx="1"/>
          </p:nvPr>
        </p:nvSpPr>
        <p:spPr>
          <a:xfrm>
            <a:off x="457200" y="1981200"/>
            <a:ext cx="8229600" cy="3886200"/>
          </a:xfrm>
        </p:spPr>
        <p:txBody>
          <a:bodyPr/>
          <a:lstStyle/>
          <a:p>
            <a:r>
              <a:rPr lang="en-US" dirty="0" smtClean="0"/>
              <a:t>Clients send requests to a server, but never finish the request</a:t>
            </a:r>
          </a:p>
          <a:p>
            <a:r>
              <a:rPr lang="en-US" dirty="0" smtClean="0"/>
              <a:t>Just keep the server interested for as long as possible</a:t>
            </a:r>
          </a:p>
          <a:p>
            <a:r>
              <a:rPr lang="en-US" dirty="0" smtClean="0"/>
              <a:t>Filling up the maximum concurrent Connection Pool</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5" name="TextBox 4"/>
          <p:cNvSpPr txBox="1"/>
          <p:nvPr/>
        </p:nvSpPr>
        <p:spPr>
          <a:xfrm>
            <a:off x="594046" y="6106180"/>
            <a:ext cx="7342909" cy="523220"/>
          </a:xfrm>
          <a:prstGeom prst="rect">
            <a:avLst/>
          </a:prstGeom>
          <a:noFill/>
        </p:spPr>
        <p:txBody>
          <a:bodyPr wrap="square" rtlCol="0">
            <a:spAutoFit/>
          </a:bodyPr>
          <a:lstStyle/>
          <a:p>
            <a:pPr algn="l"/>
            <a:r>
              <a:rPr lang="en-US" sz="1200" dirty="0">
                <a:solidFill>
                  <a:schemeClr val="tx1"/>
                </a:solidFill>
              </a:rPr>
              <a:t>&lt;http://ha.ckers.org/slowloris/&gt;</a:t>
            </a:r>
          </a:p>
          <a:p>
            <a:pPr algn="l"/>
            <a:endParaRPr lang="en-US" sz="1600"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&lt;Karl Kuhn&gt;</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dirty="0"/>
          </a:p>
        </p:txBody>
      </p:sp>
      <p:sp>
        <p:nvSpPr>
          <p:cNvPr id="8" name="Slide Number Placeholder 7"/>
          <p:cNvSpPr>
            <a:spLocks noGrp="1"/>
          </p:cNvSpPr>
          <p:nvPr>
            <p:ph type="sldNum" sz="quarter" idx="11"/>
          </p:nvPr>
        </p:nvSpPr>
        <p:spPr/>
        <p:txBody>
          <a:bodyPr/>
          <a:lstStyle/>
          <a:p>
            <a:fld id="{599FE963-493D-6C4E-B686-D39790523B81}" type="slidenum">
              <a:rPr lang="en-US" smtClean="0"/>
              <a:pPr/>
              <a:t>51</a:t>
            </a:fld>
            <a:endParaRPr lang="en-US" dirty="0"/>
          </a:p>
        </p:txBody>
      </p:sp>
    </p:spTree>
    <p:extLst>
      <p:ext uri="{BB962C8B-B14F-4D97-AF65-F5344CB8AC3E}">
        <p14:creationId xmlns:p14="http://schemas.microsoft.com/office/powerpoint/2010/main" val="1343581151"/>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Reflected / Spoofed Attack</a:t>
            </a:r>
            <a:endParaRPr lang="en-US" dirty="0"/>
          </a:p>
        </p:txBody>
      </p:sp>
      <p:sp>
        <p:nvSpPr>
          <p:cNvPr id="3" name="Content Placeholder 2"/>
          <p:cNvSpPr>
            <a:spLocks noGrp="1"/>
          </p:cNvSpPr>
          <p:nvPr>
            <p:ph idx="1"/>
          </p:nvPr>
        </p:nvSpPr>
        <p:spPr>
          <a:xfrm>
            <a:off x="457200" y="1981200"/>
            <a:ext cx="8229600" cy="3886200"/>
          </a:xfrm>
        </p:spPr>
        <p:txBody>
          <a:bodyPr/>
          <a:lstStyle/>
          <a:p>
            <a:r>
              <a:rPr lang="en-US" dirty="0" smtClean="0"/>
              <a:t>Send a forged request</a:t>
            </a:r>
          </a:p>
          <a:p>
            <a:r>
              <a:rPr lang="en-US" dirty="0" smtClean="0"/>
              <a:t>Computers read this request and send back</a:t>
            </a:r>
          </a:p>
          <a:p>
            <a:r>
              <a:rPr lang="en-US" dirty="0" smtClean="0"/>
              <a:t>But to the target</a:t>
            </a:r>
            <a:endParaRPr lang="en-US" dirty="0"/>
          </a:p>
          <a:p>
            <a:r>
              <a:rPr lang="en-US" dirty="0" smtClean="0"/>
              <a:t>Floods the target with replies</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5" name="TextBox 4"/>
          <p:cNvSpPr txBox="1"/>
          <p:nvPr/>
        </p:nvSpPr>
        <p:spPr>
          <a:xfrm>
            <a:off x="594046" y="6106180"/>
            <a:ext cx="7342909" cy="523220"/>
          </a:xfrm>
          <a:prstGeom prst="rect">
            <a:avLst/>
          </a:prstGeom>
          <a:noFill/>
        </p:spPr>
        <p:txBody>
          <a:bodyPr wrap="square" rtlCol="0">
            <a:spAutoFit/>
          </a:bodyPr>
          <a:lstStyle/>
          <a:p>
            <a:pPr algn="l"/>
            <a:r>
              <a:rPr lang="en-US" sz="1200" dirty="0">
                <a:solidFill>
                  <a:schemeClr val="tx1"/>
                </a:solidFill>
              </a:rPr>
              <a:t>&lt;http://www.internetsociety.org/sites/default/files/01_5.pdf&gt;</a:t>
            </a:r>
          </a:p>
          <a:p>
            <a:pPr algn="l"/>
            <a:endParaRPr lang="en-US" sz="1600"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&lt;Karl Kuhn&gt;</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dirty="0"/>
          </a:p>
        </p:txBody>
      </p:sp>
      <p:sp>
        <p:nvSpPr>
          <p:cNvPr id="8" name="Slide Number Placeholder 7"/>
          <p:cNvSpPr>
            <a:spLocks noGrp="1"/>
          </p:cNvSpPr>
          <p:nvPr>
            <p:ph type="sldNum" sz="quarter" idx="11"/>
          </p:nvPr>
        </p:nvSpPr>
        <p:spPr/>
        <p:txBody>
          <a:bodyPr/>
          <a:lstStyle/>
          <a:p>
            <a:fld id="{599FE963-493D-6C4E-B686-D39790523B81}" type="slidenum">
              <a:rPr lang="en-US" smtClean="0"/>
              <a:pPr/>
              <a:t>52</a:t>
            </a:fld>
            <a:endParaRPr lang="en-US" dirty="0"/>
          </a:p>
        </p:txBody>
      </p:sp>
    </p:spTree>
    <p:extLst>
      <p:ext uri="{BB962C8B-B14F-4D97-AF65-F5344CB8AC3E}">
        <p14:creationId xmlns:p14="http://schemas.microsoft.com/office/powerpoint/2010/main" val="164565424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Unintentional denial of service</a:t>
            </a:r>
            <a:endParaRPr lang="en-US" dirty="0"/>
          </a:p>
        </p:txBody>
      </p:sp>
      <p:sp>
        <p:nvSpPr>
          <p:cNvPr id="3" name="Content Placeholder 2"/>
          <p:cNvSpPr>
            <a:spLocks noGrp="1"/>
          </p:cNvSpPr>
          <p:nvPr>
            <p:ph idx="1"/>
          </p:nvPr>
        </p:nvSpPr>
        <p:spPr>
          <a:xfrm>
            <a:off x="457200" y="1981200"/>
            <a:ext cx="8229600" cy="3886200"/>
          </a:xfrm>
        </p:spPr>
        <p:txBody>
          <a:bodyPr/>
          <a:lstStyle/>
          <a:p>
            <a:r>
              <a:rPr lang="en-US" dirty="0" smtClean="0"/>
              <a:t>Most </a:t>
            </a:r>
            <a:r>
              <a:rPr lang="en-US" dirty="0" err="1" smtClean="0"/>
              <a:t>DDoS</a:t>
            </a:r>
            <a:r>
              <a:rPr lang="en-US" dirty="0" smtClean="0"/>
              <a:t> occurrences are caused by a attacker overflowing a server</a:t>
            </a:r>
          </a:p>
          <a:p>
            <a:r>
              <a:rPr lang="en-US" dirty="0" smtClean="0"/>
              <a:t>This occurs when a website is simply overflowing from a popularity spike.</a:t>
            </a:r>
          </a:p>
          <a:p>
            <a:r>
              <a:rPr lang="en-US" dirty="0" smtClean="0"/>
              <a:t>Google crash after Michael Jackson died</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5" name="TextBox 4"/>
          <p:cNvSpPr txBox="1"/>
          <p:nvPr/>
        </p:nvSpPr>
        <p:spPr>
          <a:xfrm>
            <a:off x="594046" y="6106180"/>
            <a:ext cx="7342909" cy="276999"/>
          </a:xfrm>
          <a:prstGeom prst="rect">
            <a:avLst/>
          </a:prstGeom>
          <a:noFill/>
        </p:spPr>
        <p:txBody>
          <a:bodyPr wrap="square" rtlCol="0">
            <a:spAutoFit/>
          </a:bodyPr>
          <a:lstStyle/>
          <a:p>
            <a:pPr algn="l"/>
            <a:r>
              <a:rPr lang="en-US" sz="1200" dirty="0" smtClean="0">
                <a:solidFill>
                  <a:schemeClr val="tx1"/>
                </a:solidFill>
              </a:rPr>
              <a:t>&lt;http</a:t>
            </a:r>
            <a:r>
              <a:rPr lang="en-US" sz="1200" dirty="0">
                <a:solidFill>
                  <a:schemeClr val="tx1"/>
                </a:solidFill>
              </a:rPr>
              <a:t>://</a:t>
            </a:r>
            <a:r>
              <a:rPr lang="en-US" sz="1200" dirty="0" smtClean="0">
                <a:solidFill>
                  <a:schemeClr val="tx1"/>
                </a:solidFill>
              </a:rPr>
              <a:t>news.bbc.co.uk/2/hi/8120324.stm&gt;</a:t>
            </a:r>
            <a:endParaRPr lang="en-US" sz="1600"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&lt;Karl Kuhn&gt;</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dirty="0"/>
          </a:p>
        </p:txBody>
      </p:sp>
      <p:sp>
        <p:nvSpPr>
          <p:cNvPr id="8" name="Slide Number Placeholder 7"/>
          <p:cNvSpPr>
            <a:spLocks noGrp="1"/>
          </p:cNvSpPr>
          <p:nvPr>
            <p:ph type="sldNum" sz="quarter" idx="11"/>
          </p:nvPr>
        </p:nvSpPr>
        <p:spPr/>
        <p:txBody>
          <a:bodyPr/>
          <a:lstStyle/>
          <a:p>
            <a:fld id="{599FE963-493D-6C4E-B686-D39790523B81}" type="slidenum">
              <a:rPr lang="en-US" smtClean="0"/>
              <a:pPr/>
              <a:t>53</a:t>
            </a:fld>
            <a:endParaRPr lang="en-US" dirty="0"/>
          </a:p>
        </p:txBody>
      </p:sp>
    </p:spTree>
    <p:extLst>
      <p:ext uri="{BB962C8B-B14F-4D97-AF65-F5344CB8AC3E}">
        <p14:creationId xmlns:p14="http://schemas.microsoft.com/office/powerpoint/2010/main" val="871960654"/>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out?</a:t>
            </a:r>
            <a:endParaRPr lang="en-US" dirty="0"/>
          </a:p>
        </p:txBody>
      </p:sp>
      <p:sp>
        <p:nvSpPr>
          <p:cNvPr id="3" name="Content Placeholder 2"/>
          <p:cNvSpPr>
            <a:spLocks noGrp="1"/>
          </p:cNvSpPr>
          <p:nvPr>
            <p:ph idx="1"/>
          </p:nvPr>
        </p:nvSpPr>
        <p:spPr>
          <a:xfrm>
            <a:off x="457200" y="1981200"/>
            <a:ext cx="8153400" cy="4386590"/>
          </a:xfrm>
        </p:spPr>
        <p:txBody>
          <a:bodyPr/>
          <a:lstStyle/>
          <a:p>
            <a:r>
              <a:rPr lang="en-US" dirty="0" smtClean="0"/>
              <a:t>To figure out if you are being </a:t>
            </a:r>
            <a:r>
              <a:rPr lang="en-US" dirty="0" err="1" smtClean="0"/>
              <a:t>DDoS’d</a:t>
            </a:r>
            <a:endParaRPr lang="en-US" dirty="0" smtClean="0"/>
          </a:p>
          <a:p>
            <a:pPr lvl="1"/>
            <a:r>
              <a:rPr lang="en-US" dirty="0" smtClean="0"/>
              <a:t>Ping a reliable server (google) and judge response</a:t>
            </a:r>
          </a:p>
          <a:p>
            <a:pPr lvl="1"/>
            <a:r>
              <a:rPr lang="en-US" dirty="0" smtClean="0"/>
              <a:t>Run </a:t>
            </a:r>
            <a:r>
              <a:rPr lang="en-US" dirty="0" err="1" smtClean="0"/>
              <a:t>Netstat</a:t>
            </a:r>
            <a:endParaRPr lang="en-US" dirty="0" smtClean="0"/>
          </a:p>
          <a:p>
            <a:pPr lvl="2"/>
            <a:r>
              <a:rPr lang="en-US" dirty="0" smtClean="0"/>
              <a:t>Open command prompt</a:t>
            </a:r>
          </a:p>
          <a:p>
            <a:pPr lvl="2"/>
            <a:r>
              <a:rPr lang="en-US" dirty="0" smtClean="0"/>
              <a:t>Type “</a:t>
            </a:r>
            <a:r>
              <a:rPr lang="en-US" dirty="0" err="1" smtClean="0"/>
              <a:t>netstat</a:t>
            </a:r>
            <a:r>
              <a:rPr lang="en-US" dirty="0"/>
              <a:t> </a:t>
            </a:r>
            <a:r>
              <a:rPr lang="en-US" dirty="0" smtClean="0"/>
              <a:t>–</a:t>
            </a:r>
            <a:r>
              <a:rPr lang="en-US" dirty="0" err="1" smtClean="0"/>
              <a:t>ano</a:t>
            </a:r>
            <a:r>
              <a:rPr lang="en-US" dirty="0" smtClean="0"/>
              <a:t>”</a:t>
            </a:r>
          </a:p>
          <a:p>
            <a:pPr lvl="2"/>
            <a:r>
              <a:rPr lang="en-US" dirty="0" smtClean="0"/>
              <a:t>This will show all current connections if the list is particularly suspicious (a lot from one IP, states too consistent) or large could be a </a:t>
            </a:r>
            <a:r>
              <a:rPr lang="en-US" dirty="0" err="1" smtClean="0"/>
              <a:t>DoS</a:t>
            </a:r>
            <a:r>
              <a:rPr lang="en-US" dirty="0" smtClean="0"/>
              <a:t> or </a:t>
            </a:r>
            <a:r>
              <a:rPr lang="en-US" dirty="0" err="1" smtClean="0"/>
              <a:t>DDoS</a:t>
            </a:r>
            <a:r>
              <a:rPr lang="en-US" dirty="0" smtClean="0"/>
              <a:t> attack.</a:t>
            </a:r>
          </a:p>
          <a:p>
            <a:pPr lvl="2"/>
            <a:r>
              <a:rPr lang="en-US" dirty="0" smtClean="0"/>
              <a:t>Updates about once per second, if one is getting </a:t>
            </a:r>
            <a:r>
              <a:rPr lang="en-US" dirty="0" err="1" smtClean="0"/>
              <a:t>DDoSed</a:t>
            </a:r>
            <a:r>
              <a:rPr lang="en-US" dirty="0" smtClean="0"/>
              <a:t> it will be noticeably faster</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5" name="TextBox 4"/>
          <p:cNvSpPr txBox="1"/>
          <p:nvPr/>
        </p:nvSpPr>
        <p:spPr>
          <a:xfrm>
            <a:off x="594046" y="6106180"/>
            <a:ext cx="7342909" cy="523220"/>
          </a:xfrm>
          <a:prstGeom prst="rect">
            <a:avLst/>
          </a:prstGeom>
          <a:noFill/>
        </p:spPr>
        <p:txBody>
          <a:bodyPr wrap="square" rtlCol="0">
            <a:spAutoFit/>
          </a:bodyPr>
          <a:lstStyle/>
          <a:p>
            <a:pPr algn="l"/>
            <a:endParaRPr lang="en-US" sz="1200" dirty="0">
              <a:solidFill>
                <a:schemeClr val="tx1"/>
              </a:solidFill>
            </a:endParaRPr>
          </a:p>
          <a:p>
            <a:pPr algn="l"/>
            <a:endParaRPr lang="en-US" sz="1600"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&lt;Karl Kuhn&gt;</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dirty="0"/>
          </a:p>
        </p:txBody>
      </p:sp>
      <p:sp>
        <p:nvSpPr>
          <p:cNvPr id="8" name="Slide Number Placeholder 7"/>
          <p:cNvSpPr>
            <a:spLocks noGrp="1"/>
          </p:cNvSpPr>
          <p:nvPr>
            <p:ph type="sldNum" sz="quarter" idx="11"/>
          </p:nvPr>
        </p:nvSpPr>
        <p:spPr/>
        <p:txBody>
          <a:bodyPr/>
          <a:lstStyle/>
          <a:p>
            <a:fld id="{599FE963-493D-6C4E-B686-D39790523B81}" type="slidenum">
              <a:rPr lang="en-US" smtClean="0"/>
              <a:pPr/>
              <a:t>54</a:t>
            </a:fld>
            <a:endParaRPr lang="en-US" dirty="0"/>
          </a:p>
        </p:txBody>
      </p:sp>
    </p:spTree>
    <p:extLst>
      <p:ext uri="{BB962C8B-B14F-4D97-AF65-F5344CB8AC3E}">
        <p14:creationId xmlns:p14="http://schemas.microsoft.com/office/powerpoint/2010/main" val="694010238"/>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a:t>
            </a:r>
            <a:endParaRPr lang="en-US" dirty="0"/>
          </a:p>
        </p:txBody>
      </p:sp>
      <p:sp>
        <p:nvSpPr>
          <p:cNvPr id="3" name="Content Placeholder 2"/>
          <p:cNvSpPr>
            <a:spLocks noGrp="1"/>
          </p:cNvSpPr>
          <p:nvPr>
            <p:ph idx="1"/>
          </p:nvPr>
        </p:nvSpPr>
        <p:spPr>
          <a:xfrm>
            <a:off x="457200" y="1600200"/>
            <a:ext cx="8229600" cy="4386590"/>
          </a:xfrm>
        </p:spPr>
        <p:txBody>
          <a:bodyPr/>
          <a:lstStyle/>
          <a:p>
            <a:r>
              <a:rPr lang="en-US" dirty="0" smtClean="0"/>
              <a:t>Take network traffic and run it through a filter</a:t>
            </a:r>
          </a:p>
          <a:p>
            <a:r>
              <a:rPr lang="en-US" dirty="0" smtClean="0"/>
              <a:t>Try to parse, what is human, and what is bot</a:t>
            </a:r>
          </a:p>
          <a:p>
            <a:r>
              <a:rPr lang="en-US" dirty="0" smtClean="0"/>
              <a:t>Compare signatures and attributes of the traffic</a:t>
            </a:r>
          </a:p>
          <a:p>
            <a:pPr lvl="1"/>
            <a:r>
              <a:rPr lang="en-US" dirty="0" smtClean="0"/>
              <a:t>IP addresses</a:t>
            </a:r>
          </a:p>
          <a:p>
            <a:pPr lvl="1"/>
            <a:r>
              <a:rPr lang="en-US" dirty="0" smtClean="0"/>
              <a:t>Cookie variations</a:t>
            </a:r>
          </a:p>
          <a:p>
            <a:pPr lvl="1"/>
            <a:r>
              <a:rPr lang="en-US" dirty="0" smtClean="0"/>
              <a:t>http headers</a:t>
            </a:r>
          </a:p>
          <a:p>
            <a:pPr lvl="1"/>
            <a:r>
              <a:rPr lang="en-US" dirty="0" err="1" smtClean="0"/>
              <a:t>Javascript</a:t>
            </a:r>
            <a:r>
              <a:rPr lang="en-US" dirty="0" smtClean="0"/>
              <a:t> footprints</a:t>
            </a:r>
          </a:p>
          <a:p>
            <a:r>
              <a:rPr lang="en-US" dirty="0" smtClean="0"/>
              <a:t>Simply changing IP address works for individuals</a:t>
            </a:r>
          </a:p>
          <a:p>
            <a:r>
              <a:rPr lang="en-US" dirty="0" smtClean="0"/>
              <a:t>Virtual private network and proxy servers</a:t>
            </a:r>
          </a:p>
          <a:p>
            <a:r>
              <a:rPr lang="en-US" dirty="0" smtClean="0"/>
              <a:t>Update Skype!</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5" name="TextBox 4"/>
          <p:cNvSpPr txBox="1"/>
          <p:nvPr/>
        </p:nvSpPr>
        <p:spPr>
          <a:xfrm>
            <a:off x="594046" y="6106180"/>
            <a:ext cx="7342909" cy="523220"/>
          </a:xfrm>
          <a:prstGeom prst="rect">
            <a:avLst/>
          </a:prstGeom>
          <a:noFill/>
        </p:spPr>
        <p:txBody>
          <a:bodyPr wrap="square" rtlCol="0">
            <a:spAutoFit/>
          </a:bodyPr>
          <a:lstStyle/>
          <a:p>
            <a:pPr algn="l"/>
            <a:endParaRPr lang="en-US" sz="1200" dirty="0">
              <a:solidFill>
                <a:schemeClr val="tx1"/>
              </a:solidFill>
            </a:endParaRPr>
          </a:p>
          <a:p>
            <a:pPr algn="l"/>
            <a:endParaRPr lang="en-US" sz="1600"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&lt;Karl Kuhn&gt;</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dirty="0"/>
          </a:p>
        </p:txBody>
      </p:sp>
      <p:sp>
        <p:nvSpPr>
          <p:cNvPr id="8" name="Slide Number Placeholder 7"/>
          <p:cNvSpPr>
            <a:spLocks noGrp="1"/>
          </p:cNvSpPr>
          <p:nvPr>
            <p:ph type="sldNum" sz="quarter" idx="11"/>
          </p:nvPr>
        </p:nvSpPr>
        <p:spPr/>
        <p:txBody>
          <a:bodyPr/>
          <a:lstStyle/>
          <a:p>
            <a:fld id="{599FE963-493D-6C4E-B686-D39790523B81}" type="slidenum">
              <a:rPr lang="en-US" smtClean="0"/>
              <a:pPr/>
              <a:t>55</a:t>
            </a:fld>
            <a:endParaRPr lang="en-US" dirty="0"/>
          </a:p>
        </p:txBody>
      </p:sp>
    </p:spTree>
    <p:extLst>
      <p:ext uri="{BB962C8B-B14F-4D97-AF65-F5344CB8AC3E}">
        <p14:creationId xmlns:p14="http://schemas.microsoft.com/office/powerpoint/2010/main" val="610759427"/>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a:xfrm>
            <a:off x="457200" y="1981200"/>
            <a:ext cx="8229600" cy="7086600"/>
          </a:xfrm>
        </p:spPr>
        <p:txBody>
          <a:bodyPr/>
          <a:lstStyle/>
          <a:p>
            <a:r>
              <a:rPr lang="en-US" sz="1400" dirty="0" smtClean="0"/>
              <a:t>W. Eddy</a:t>
            </a:r>
            <a:r>
              <a:rPr lang="en-US" sz="1400" dirty="0"/>
              <a:t>, TCP SYN Flooding Attacks and Common </a:t>
            </a:r>
            <a:r>
              <a:rPr lang="en-US" sz="1400" dirty="0" smtClean="0"/>
              <a:t>Mitigations </a:t>
            </a:r>
            <a:r>
              <a:rPr lang="en-US" sz="1400" dirty="0" smtClean="0">
                <a:hlinkClick r:id="rId3"/>
              </a:rPr>
              <a:t>http://tools.ietf.org/html/rfc4987</a:t>
            </a:r>
            <a:r>
              <a:rPr lang="en-US" sz="1400" dirty="0" smtClean="0"/>
              <a:t> (4/16/14)</a:t>
            </a:r>
          </a:p>
          <a:p>
            <a:r>
              <a:rPr lang="en-US" sz="1400" dirty="0"/>
              <a:t>Types of </a:t>
            </a:r>
            <a:r>
              <a:rPr lang="en-US" sz="1400" dirty="0" err="1"/>
              <a:t>DDoS</a:t>
            </a:r>
            <a:r>
              <a:rPr lang="en-US" sz="1400" dirty="0"/>
              <a:t> </a:t>
            </a:r>
            <a:r>
              <a:rPr lang="en-US" sz="1400" dirty="0" smtClean="0"/>
              <a:t>Attacks</a:t>
            </a:r>
            <a:r>
              <a:rPr lang="en-US" sz="1400" dirty="0" smtClean="0">
                <a:hlinkClick r:id="rId4"/>
              </a:rPr>
              <a:t>, http</a:t>
            </a:r>
            <a:r>
              <a:rPr lang="en-US" sz="1400" dirty="0">
                <a:hlinkClick r:id="rId4"/>
              </a:rPr>
              <a:t>://web.archive.org/web/20100914222536/http://</a:t>
            </a:r>
            <a:r>
              <a:rPr lang="en-US" sz="1400" dirty="0" smtClean="0">
                <a:hlinkClick r:id="rId4"/>
              </a:rPr>
              <a:t>anml.iu.edu/ddos/types.html</a:t>
            </a:r>
            <a:r>
              <a:rPr lang="en-US" sz="1400" dirty="0" smtClean="0"/>
              <a:t> (</a:t>
            </a:r>
            <a:r>
              <a:rPr lang="en-US" sz="1400" dirty="0"/>
              <a:t>4/16/14</a:t>
            </a:r>
            <a:r>
              <a:rPr lang="en-US" sz="1400" dirty="0" smtClean="0"/>
              <a:t>)</a:t>
            </a:r>
          </a:p>
          <a:p>
            <a:r>
              <a:rPr lang="en-US" sz="1400" dirty="0" smtClean="0">
                <a:hlinkClick r:id="rId5"/>
              </a:rPr>
              <a:t>http</a:t>
            </a:r>
            <a:r>
              <a:rPr lang="en-US" sz="1400" dirty="0">
                <a:hlinkClick r:id="rId5"/>
              </a:rPr>
              <a:t>://</a:t>
            </a:r>
            <a:r>
              <a:rPr lang="en-US" sz="1400" dirty="0" smtClean="0">
                <a:hlinkClick r:id="rId5"/>
              </a:rPr>
              <a:t>upload.wikimedia.org/wikipedia/commons/thumb/3/3f/Stachledraht_DDos_Attack.svg/424px-Stachledraht_DDos_Attack.svg.png</a:t>
            </a:r>
            <a:r>
              <a:rPr lang="en-US" sz="1400" dirty="0" smtClean="0"/>
              <a:t> </a:t>
            </a:r>
            <a:r>
              <a:rPr lang="en-US" sz="1400" dirty="0"/>
              <a:t>(4/16/14</a:t>
            </a:r>
            <a:r>
              <a:rPr lang="en-US" sz="1400" dirty="0" smtClean="0"/>
              <a:t>)</a:t>
            </a:r>
          </a:p>
          <a:p>
            <a:r>
              <a:rPr lang="en-US" sz="1400" dirty="0"/>
              <a:t>IP Denial-of-Service </a:t>
            </a:r>
            <a:r>
              <a:rPr lang="en-US" sz="1400" dirty="0" smtClean="0"/>
              <a:t>Attacks </a:t>
            </a:r>
            <a:r>
              <a:rPr lang="en-US" sz="1400" dirty="0" smtClean="0">
                <a:hlinkClick r:id="rId6"/>
              </a:rPr>
              <a:t>http</a:t>
            </a:r>
            <a:r>
              <a:rPr lang="en-US" sz="1400" dirty="0">
                <a:hlinkClick r:id="rId6"/>
              </a:rPr>
              <a:t>://</a:t>
            </a:r>
            <a:r>
              <a:rPr lang="en-US" sz="1400" dirty="0" smtClean="0">
                <a:hlinkClick r:id="rId6"/>
              </a:rPr>
              <a:t>www.cert.org/historical/advisories/CA-1997-28.cfm</a:t>
            </a:r>
            <a:r>
              <a:rPr lang="en-US" sz="1400" dirty="0" smtClean="0"/>
              <a:t> </a:t>
            </a:r>
            <a:r>
              <a:rPr lang="en-US" sz="1400" dirty="0"/>
              <a:t>(4/16/14)</a:t>
            </a:r>
            <a:endParaRPr lang="en-US" sz="1400" dirty="0" smtClean="0"/>
          </a:p>
          <a:p>
            <a:r>
              <a:rPr lang="en-US" sz="1400" dirty="0"/>
              <a:t>Special Agent Barbara </a:t>
            </a:r>
            <a:r>
              <a:rPr lang="en-US" sz="1400" dirty="0" smtClean="0"/>
              <a:t>Woodruff, Phony </a:t>
            </a:r>
            <a:r>
              <a:rPr lang="en-US" sz="1400" dirty="0"/>
              <a:t>Phone Calls Distract Consumers from Genuine </a:t>
            </a:r>
            <a:r>
              <a:rPr lang="en-US" sz="1400" dirty="0" smtClean="0"/>
              <a:t>Theft,</a:t>
            </a:r>
            <a:r>
              <a:rPr lang="en-US" sz="1400" dirty="0"/>
              <a:t> </a:t>
            </a:r>
            <a:r>
              <a:rPr lang="en-US" sz="1400" dirty="0" smtClean="0">
                <a:hlinkClick r:id="rId7"/>
              </a:rPr>
              <a:t>http</a:t>
            </a:r>
            <a:r>
              <a:rPr lang="en-US" sz="1400" dirty="0">
                <a:hlinkClick r:id="rId7"/>
              </a:rPr>
              <a:t>://</a:t>
            </a:r>
            <a:r>
              <a:rPr lang="en-US" sz="1400" dirty="0" smtClean="0">
                <a:hlinkClick r:id="rId7"/>
              </a:rPr>
              <a:t>www.fbi.gov/newark/press-releases/2010/nk051110.htm</a:t>
            </a:r>
            <a:r>
              <a:rPr lang="en-US" sz="1400" dirty="0" smtClean="0"/>
              <a:t> </a:t>
            </a:r>
            <a:r>
              <a:rPr lang="en-US" sz="1400" dirty="0"/>
              <a:t>(4/16/14)</a:t>
            </a:r>
            <a:endParaRPr lang="en-US" sz="1400" dirty="0" smtClean="0"/>
          </a:p>
          <a:p>
            <a:r>
              <a:rPr lang="en-US" sz="1400" dirty="0"/>
              <a:t>Internet Engineering Task Force (IETF</a:t>
            </a:r>
            <a:r>
              <a:rPr lang="en-US" sz="1400" dirty="0" smtClean="0"/>
              <a:t>), </a:t>
            </a:r>
            <a:r>
              <a:rPr lang="en-US" sz="1400" dirty="0" smtClean="0">
                <a:hlinkClick r:id="rId8"/>
              </a:rPr>
              <a:t>https</a:t>
            </a:r>
            <a:r>
              <a:rPr lang="en-US" sz="1400" dirty="0">
                <a:hlinkClick r:id="rId8"/>
              </a:rPr>
              <a:t>://</a:t>
            </a:r>
            <a:r>
              <a:rPr lang="en-US" sz="1400" dirty="0" smtClean="0">
                <a:hlinkClick r:id="rId8"/>
              </a:rPr>
              <a:t>tools.ietf.org/html/rfc6335</a:t>
            </a:r>
            <a:r>
              <a:rPr lang="en-US" sz="1400" dirty="0" smtClean="0"/>
              <a:t> </a:t>
            </a:r>
            <a:r>
              <a:rPr lang="en-US" sz="1400" dirty="0"/>
              <a:t>(4/16/14)</a:t>
            </a:r>
            <a:endParaRPr lang="en-US" sz="1400" dirty="0" smtClean="0"/>
          </a:p>
          <a:p>
            <a:r>
              <a:rPr lang="en-US" sz="1400" dirty="0" smtClean="0"/>
              <a:t>Wong </a:t>
            </a:r>
            <a:r>
              <a:rPr lang="en-US" sz="1400" dirty="0" err="1" smtClean="0"/>
              <a:t>Onn</a:t>
            </a:r>
            <a:r>
              <a:rPr lang="en-US" sz="1400" dirty="0" smtClean="0"/>
              <a:t> Chee and Tom Brennan, H…t…t…p…p…o…s…t, </a:t>
            </a:r>
            <a:r>
              <a:rPr lang="en-US" sz="1400" dirty="0" smtClean="0">
                <a:hlinkClick r:id="rId9"/>
              </a:rPr>
              <a:t>https</a:t>
            </a:r>
            <a:r>
              <a:rPr lang="en-US" sz="1400" dirty="0">
                <a:hlinkClick r:id="rId9"/>
              </a:rPr>
              <a:t>://</a:t>
            </a:r>
            <a:r>
              <a:rPr lang="en-US" sz="1400" dirty="0" smtClean="0">
                <a:hlinkClick r:id="rId9"/>
              </a:rPr>
              <a:t>www.owasp.org/images/4/43/Layer_7_DDOS.pdf</a:t>
            </a:r>
            <a:r>
              <a:rPr lang="en-US" sz="1400" dirty="0" smtClean="0"/>
              <a:t> </a:t>
            </a:r>
            <a:r>
              <a:rPr lang="en-US" sz="1400" dirty="0"/>
              <a:t>(4/16/14)</a:t>
            </a:r>
            <a:endParaRPr lang="en-US" sz="1400" dirty="0" smtClean="0"/>
          </a:p>
          <a:p>
            <a:r>
              <a:rPr lang="en-US" sz="1400" dirty="0" smtClean="0">
                <a:hlinkClick r:id="rId10"/>
              </a:rPr>
              <a:t>http</a:t>
            </a:r>
            <a:r>
              <a:rPr lang="en-US" sz="1400" dirty="0">
                <a:hlinkClick r:id="rId10"/>
              </a:rPr>
              <a:t>://ha.ckers.org/slowloris</a:t>
            </a:r>
            <a:r>
              <a:rPr lang="en-US" sz="1400" dirty="0" smtClean="0">
                <a:hlinkClick r:id="rId10"/>
              </a:rPr>
              <a:t>/</a:t>
            </a:r>
            <a:r>
              <a:rPr lang="en-US" sz="1400" dirty="0" smtClean="0"/>
              <a:t> </a:t>
            </a:r>
            <a:r>
              <a:rPr lang="en-US" sz="1400" dirty="0"/>
              <a:t>(4/16/14)</a:t>
            </a:r>
            <a:endParaRPr lang="en-US" sz="1400" dirty="0" smtClean="0"/>
          </a:p>
          <a:p>
            <a:r>
              <a:rPr lang="en-US" sz="1400" dirty="0" smtClean="0"/>
              <a:t>Maggie </a:t>
            </a:r>
            <a:r>
              <a:rPr lang="en-US" sz="1400" dirty="0" err="1" smtClean="0"/>
              <a:t>Shiels</a:t>
            </a:r>
            <a:r>
              <a:rPr lang="en-US" sz="1400" dirty="0" smtClean="0"/>
              <a:t>, Web slows after Jackson’s Death, </a:t>
            </a:r>
            <a:r>
              <a:rPr lang="en-US" sz="1400" dirty="0" smtClean="0">
                <a:hlinkClick r:id="rId11"/>
              </a:rPr>
              <a:t>http</a:t>
            </a:r>
            <a:r>
              <a:rPr lang="en-US" sz="1400" dirty="0">
                <a:hlinkClick r:id="rId11"/>
              </a:rPr>
              <a:t>://</a:t>
            </a:r>
            <a:r>
              <a:rPr lang="en-US" sz="1400" dirty="0" smtClean="0">
                <a:hlinkClick r:id="rId11"/>
              </a:rPr>
              <a:t>news.bbc.co.uk/2/hi/8120324.stm</a:t>
            </a:r>
            <a:r>
              <a:rPr lang="en-US" sz="1400" dirty="0" smtClean="0"/>
              <a:t> </a:t>
            </a:r>
            <a:r>
              <a:rPr lang="en-US" sz="1400" dirty="0"/>
              <a:t>(4/16/14)</a:t>
            </a:r>
            <a:endParaRPr lang="en-US" sz="1400" dirty="0" smtClean="0"/>
          </a:p>
          <a:p>
            <a:r>
              <a:rPr lang="en-US" sz="1400" dirty="0" smtClean="0"/>
              <a:t>Matthew </a:t>
            </a:r>
            <a:r>
              <a:rPr lang="en-US" sz="1400" dirty="0" err="1" smtClean="0"/>
              <a:t>Gunnin</a:t>
            </a:r>
            <a:r>
              <a:rPr lang="en-US" sz="1400" dirty="0" smtClean="0"/>
              <a:t>, </a:t>
            </a:r>
            <a:r>
              <a:rPr lang="en-US" sz="1400" dirty="0" err="1" smtClean="0"/>
              <a:t>DDoS</a:t>
            </a:r>
            <a:r>
              <a:rPr lang="en-US" sz="1400" dirty="0" smtClean="0"/>
              <a:t> Prevention Guide </a:t>
            </a:r>
            <a:r>
              <a:rPr lang="en-US" sz="1400" dirty="0" smtClean="0">
                <a:hlinkClick r:id="rId12"/>
              </a:rPr>
              <a:t>http://lol.gamepedia.com/DDoS_Prevention_Guide#VPN</a:t>
            </a:r>
            <a:r>
              <a:rPr lang="en-US" sz="1400" dirty="0" smtClean="0"/>
              <a:t> (4/16/14)</a:t>
            </a:r>
          </a:p>
          <a:p>
            <a:endParaRPr lang="en-US" sz="1400" dirty="0" smtClean="0"/>
          </a:p>
        </p:txBody>
      </p:sp>
      <p:sp>
        <p:nvSpPr>
          <p:cNvPr id="4" name="Footer Placeholder 3"/>
          <p:cNvSpPr>
            <a:spLocks noGrp="1"/>
          </p:cNvSpPr>
          <p:nvPr>
            <p:ph type="ftr" sz="quarter" idx="10"/>
          </p:nvPr>
        </p:nvSpPr>
        <p:spPr/>
        <p:txBody>
          <a:bodyPr/>
          <a:lstStyle/>
          <a:p>
            <a:r>
              <a:rPr lang="en-US" dirty="0" smtClean="0"/>
              <a:t>© 2014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&lt;Karl Kuhn&gt;</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6E63C1AF-3214-B146-A1C1-E6B37C6C5A51}" type="datetime1">
              <a:rPr lang="en-US" smtClean="0"/>
              <a:t>4/18/14</a:t>
            </a:fld>
            <a:endParaRPr lang="en-US" dirty="0"/>
          </a:p>
        </p:txBody>
      </p:sp>
      <p:sp>
        <p:nvSpPr>
          <p:cNvPr id="8" name="Slide Number Placeholder 7"/>
          <p:cNvSpPr>
            <a:spLocks noGrp="1"/>
          </p:cNvSpPr>
          <p:nvPr>
            <p:ph type="sldNum" sz="quarter" idx="11"/>
          </p:nvPr>
        </p:nvSpPr>
        <p:spPr/>
        <p:txBody>
          <a:bodyPr/>
          <a:lstStyle/>
          <a:p>
            <a:fld id="{599FE963-493D-6C4E-B686-D39790523B81}" type="slidenum">
              <a:rPr lang="en-US" smtClean="0"/>
              <a:pPr/>
              <a:t>56</a:t>
            </a:fld>
            <a:endParaRPr lang="en-US"/>
          </a:p>
        </p:txBody>
      </p:sp>
    </p:spTree>
    <p:extLst>
      <p:ext uri="{BB962C8B-B14F-4D97-AF65-F5344CB8AC3E}">
        <p14:creationId xmlns:p14="http://schemas.microsoft.com/office/powerpoint/2010/main" val="3467816169"/>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Overview</a:t>
            </a:r>
          </a:p>
        </p:txBody>
      </p:sp>
      <p:sp>
        <p:nvSpPr>
          <p:cNvPr id="17414" name="Rectangle 3"/>
          <p:cNvSpPr>
            <a:spLocks noGrp="1" noChangeArrowheads="1"/>
          </p:cNvSpPr>
          <p:nvPr>
            <p:ph idx="1"/>
          </p:nvPr>
        </p:nvSpPr>
        <p:spPr/>
        <p:txBody>
          <a:bodyPr/>
          <a:lstStyle/>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Security &amp; Errors, Failures, And Risks</a:t>
            </a:r>
          </a:p>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Assignment</a:t>
            </a:r>
          </a:p>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Students Present</a:t>
            </a:r>
          </a:p>
          <a:p>
            <a:pPr marL="571500" indent="-571500" eaLnBrk="1" hangingPunct="1">
              <a:buFont typeface="Times" pitchFamily="-109" charset="0"/>
              <a:buAutoNum type="arabicPeriod"/>
            </a:pPr>
            <a:r>
              <a:rPr lang="en-US" sz="2400" strike="sngStrike" dirty="0" smtClean="0">
                <a:ea typeface="ＭＳ Ｐゴシック" pitchFamily="-109" charset="-128"/>
                <a:cs typeface="ＭＳ Ｐゴシック" pitchFamily="-109" charset="-128"/>
              </a:rPr>
              <a:t>Guest Speaker</a:t>
            </a:r>
          </a:p>
        </p:txBody>
      </p:sp>
      <p:sp>
        <p:nvSpPr>
          <p:cNvPr id="17410" name="Footer Placeholder 3"/>
          <p:cNvSpPr>
            <a:spLocks noGrp="1"/>
          </p:cNvSpPr>
          <p:nvPr>
            <p:ph type="ftr" sz="quarter" idx="10"/>
          </p:nvPr>
        </p:nvSpPr>
        <p:spPr>
          <a:noFill/>
        </p:spPr>
        <p:txBody>
          <a:bodyPr/>
          <a:lstStyle/>
          <a:p>
            <a:r>
              <a:rPr lang="en-US" smtClean="0"/>
              <a:t>© 2014 Keith A. Pray</a:t>
            </a:r>
            <a:endParaRPr lang="en-US"/>
          </a:p>
        </p:txBody>
      </p:sp>
      <p:sp>
        <p:nvSpPr>
          <p:cNvPr id="17411" name="Slide Number Placeholder 4"/>
          <p:cNvSpPr>
            <a:spLocks noGrp="1"/>
          </p:cNvSpPr>
          <p:nvPr>
            <p:ph type="sldNum" sz="quarter" idx="11"/>
          </p:nvPr>
        </p:nvSpPr>
        <p:spPr>
          <a:noFill/>
        </p:spPr>
        <p:txBody>
          <a:bodyPr/>
          <a:lstStyle/>
          <a:p>
            <a:fld id="{0B9AEBF3-464F-464C-8D24-78D5E5DFEF6E}" type="slidenum">
              <a:rPr lang="en-US" smtClean="0"/>
              <a:pPr/>
              <a:t>57</a:t>
            </a:fld>
            <a:endParaRPr lang="en-US" smtClean="0"/>
          </a:p>
        </p:txBody>
      </p:sp>
      <p:sp>
        <p:nvSpPr>
          <p:cNvPr id="17412" name="Date Placeholder 5"/>
          <p:cNvSpPr>
            <a:spLocks noGrp="1"/>
          </p:cNvSpPr>
          <p:nvPr>
            <p:ph type="dt" sz="half" idx="12"/>
          </p:nvPr>
        </p:nvSpPr>
        <p:spPr>
          <a:noFill/>
        </p:spPr>
        <p:txBody>
          <a:bodyPr/>
          <a:lstStyle/>
          <a:p>
            <a:fld id="{03ED63A0-AC97-7E4D-BDD0-AA0ABC7796D3}" type="datetime1">
              <a:rPr lang="en-US" smtClean="0"/>
              <a:t>4/17/14</a:t>
            </a:fld>
            <a:endParaRPr lang="en-US"/>
          </a:p>
        </p:txBody>
      </p:sp>
      <p:sp>
        <p:nvSpPr>
          <p:cNvPr id="277508" name="Rectangle 4"/>
          <p:cNvSpPr>
            <a:spLocks noChangeArrowheads="1"/>
          </p:cNvSpPr>
          <p:nvPr/>
        </p:nvSpPr>
        <p:spPr bwMode="auto">
          <a:xfrm>
            <a:off x="0" y="3310926"/>
            <a:ext cx="9144000" cy="457200"/>
          </a:xfrm>
          <a:prstGeom prst="rect">
            <a:avLst/>
          </a:prstGeom>
          <a:solidFill>
            <a:schemeClr val="accent1">
              <a:alpha val="39999"/>
            </a:schemeClr>
          </a:solidFill>
          <a:ln w="9525">
            <a:solidFill>
              <a:schemeClr val="tx1"/>
            </a:solid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259948010"/>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7508"/>
                                        </p:tgtEl>
                                        <p:attrNameLst>
                                          <p:attrName>style.visibility</p:attrName>
                                        </p:attrNameLst>
                                      </p:cBhvr>
                                      <p:to>
                                        <p:strVal val="visible"/>
                                      </p:to>
                                    </p:set>
                                    <p:animEffect transition="in" filter="wipe(left)">
                                      <p:cBhvr>
                                        <p:cTn id="7" dur="500"/>
                                        <p:tgtEl>
                                          <p:spTgt spid="27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p:cNvSpPr>
            <a:spLocks noGrp="1" noChangeArrowheads="1"/>
          </p:cNvSpPr>
          <p:nvPr>
            <p:ph type="ctrTitle"/>
          </p:nvPr>
        </p:nvSpPr>
        <p:spPr/>
        <p:txBody>
          <a:bodyPr/>
          <a:lstStyle/>
          <a:p>
            <a:pPr eaLnBrk="1" hangingPunct="1"/>
            <a:r>
              <a:rPr lang="en-US" dirty="0">
                <a:ea typeface="ＭＳ Ｐゴシック" pitchFamily="-109" charset="-128"/>
                <a:cs typeface="ＭＳ Ｐゴシック" pitchFamily="-109" charset="-128"/>
              </a:rPr>
              <a:t>Class</a:t>
            </a:r>
            <a:r>
              <a:rPr lang="en-US" dirty="0" smtClean="0">
                <a:ea typeface="ＭＳ Ｐゴシック" pitchFamily="-109" charset="-128"/>
                <a:cs typeface="ＭＳ Ｐゴシック" pitchFamily="-109" charset="-128"/>
              </a:rPr>
              <a:t> 10 </a:t>
            </a:r>
            <a:r>
              <a:rPr lang="en-US" dirty="0">
                <a:ea typeface="ＭＳ Ｐゴシック" pitchFamily="-109" charset="-128"/>
                <a:cs typeface="ＭＳ Ｐゴシック" pitchFamily="-109" charset="-128"/>
              </a:rPr>
              <a:t/>
            </a:r>
            <a:br>
              <a:rPr lang="en-US" dirty="0">
                <a:ea typeface="ＭＳ Ｐゴシック" pitchFamily="-109" charset="-128"/>
                <a:cs typeface="ＭＳ Ｐゴシック" pitchFamily="-109" charset="-128"/>
              </a:rPr>
            </a:br>
            <a:r>
              <a:rPr lang="en-US" dirty="0">
                <a:ea typeface="ＭＳ Ｐゴシック" pitchFamily="-109" charset="-128"/>
                <a:cs typeface="ＭＳ Ｐゴシック" pitchFamily="-109" charset="-128"/>
              </a:rPr>
              <a:t>The End</a:t>
            </a:r>
          </a:p>
        </p:txBody>
      </p:sp>
      <p:sp>
        <p:nvSpPr>
          <p:cNvPr id="24582" name="Rectangle 8"/>
          <p:cNvSpPr>
            <a:spLocks noGrp="1" noChangeArrowheads="1"/>
          </p:cNvSpPr>
          <p:nvPr>
            <p:ph type="subTitle" idx="1"/>
          </p:nvPr>
        </p:nvSpPr>
        <p:spPr>
          <a:noFill/>
        </p:spPr>
        <p:txBody>
          <a:bodyPr/>
          <a:lstStyle/>
          <a:p>
            <a:pPr algn="r" defTabSz="242888" eaLnBrk="1" hangingPunct="1">
              <a:buFont typeface="Wingdings" pitchFamily="-109" charset="2"/>
              <a:buNone/>
            </a:pPr>
            <a:r>
              <a:rPr lang="en-US">
                <a:ea typeface="ＭＳ Ｐゴシック" pitchFamily="-109" charset="-128"/>
                <a:cs typeface="ＭＳ Ｐゴシック" pitchFamily="-109" charset="-128"/>
              </a:rPr>
              <a:t>Keith A. Pray</a:t>
            </a:r>
          </a:p>
          <a:p>
            <a:pPr algn="r" defTabSz="242888" eaLnBrk="1" hangingPunct="1">
              <a:buFont typeface="Wingdings" pitchFamily="-109" charset="2"/>
              <a:buNone/>
            </a:pPr>
            <a:r>
              <a:rPr lang="en-US">
                <a:ea typeface="ＭＳ Ｐゴシック" pitchFamily="-109" charset="-128"/>
                <a:cs typeface="ＭＳ Ｐゴシック" pitchFamily="-109" charset="-128"/>
              </a:rPr>
              <a:t>Instructor</a:t>
            </a:r>
          </a:p>
          <a:p>
            <a:pPr defTabSz="242888" eaLnBrk="1" hangingPunct="1">
              <a:buFont typeface="Wingdings" pitchFamily="-109" charset="2"/>
              <a:buNone/>
            </a:pPr>
            <a:r>
              <a:rPr lang="en-US" sz="2400">
                <a:ea typeface="ＭＳ Ｐゴシック" pitchFamily="-109" charset="-128"/>
                <a:cs typeface="ＭＳ Ｐゴシック" pitchFamily="-109" charset="-128"/>
              </a:rPr>
              <a:t>socialimps.keithpray.net</a:t>
            </a:r>
          </a:p>
        </p:txBody>
      </p:sp>
      <p:sp>
        <p:nvSpPr>
          <p:cNvPr id="24578" name="Rectangle 3"/>
          <p:cNvSpPr>
            <a:spLocks noGrp="1" noChangeArrowheads="1"/>
          </p:cNvSpPr>
          <p:nvPr>
            <p:ph type="dt" sz="half" idx="10"/>
          </p:nvPr>
        </p:nvSpPr>
        <p:spPr>
          <a:noFill/>
        </p:spPr>
        <p:txBody>
          <a:bodyPr/>
          <a:lstStyle/>
          <a:p>
            <a:fld id="{CD5E06CA-E1E6-5A4E-8340-3D5613D910D1}" type="datetime1">
              <a:rPr lang="en-US" smtClean="0"/>
              <a:t>4/17/14</a:t>
            </a:fld>
            <a:endParaRPr lang="en-US"/>
          </a:p>
        </p:txBody>
      </p:sp>
      <p:sp>
        <p:nvSpPr>
          <p:cNvPr id="24579" name="Rectangle 4"/>
          <p:cNvSpPr>
            <a:spLocks noGrp="1" noChangeArrowheads="1"/>
          </p:cNvSpPr>
          <p:nvPr>
            <p:ph type="ftr" sz="quarter" idx="11"/>
          </p:nvPr>
        </p:nvSpPr>
        <p:spPr>
          <a:noFill/>
        </p:spPr>
        <p:txBody>
          <a:bodyPr/>
          <a:lstStyle/>
          <a:p>
            <a:r>
              <a:rPr lang="en-US" smtClean="0"/>
              <a:t>© 2014 Keith A. Pray</a:t>
            </a:r>
            <a:endParaRPr lang="en-US"/>
          </a:p>
        </p:txBody>
      </p:sp>
      <p:sp>
        <p:nvSpPr>
          <p:cNvPr id="24580" name="Slide Number Placeholder 5"/>
          <p:cNvSpPr>
            <a:spLocks noGrp="1" noChangeArrowheads="1"/>
          </p:cNvSpPr>
          <p:nvPr>
            <p:ph type="sldNum" sz="quarter" idx="12"/>
          </p:nvPr>
        </p:nvSpPr>
        <p:spPr>
          <a:noFill/>
        </p:spPr>
        <p:txBody>
          <a:bodyPr/>
          <a:lstStyle/>
          <a:p>
            <a:fld id="{2B952223-F6C4-434B-84B0-6E3187559B8C}" type="slidenum">
              <a:rPr lang="en-US"/>
              <a:pPr/>
              <a:t>58</a:t>
            </a:fld>
            <a:endParaRPr lang="en-US"/>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Risk</a:t>
            </a:r>
          </a:p>
        </p:txBody>
      </p:sp>
      <p:sp>
        <p:nvSpPr>
          <p:cNvPr id="70662"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What is it?</a:t>
            </a:r>
          </a:p>
          <a:p>
            <a:pPr eaLnBrk="1" hangingPunct="1"/>
            <a:r>
              <a:rPr lang="en-US">
                <a:ea typeface="ＭＳ Ｐゴシック" pitchFamily="-109" charset="-128"/>
                <a:cs typeface="ＭＳ Ｐゴシック" pitchFamily="-109" charset="-128"/>
              </a:rPr>
              <a:t>Chance of it happening?</a:t>
            </a:r>
          </a:p>
          <a:p>
            <a:pPr lvl="1" eaLnBrk="1" hangingPunct="1"/>
            <a:r>
              <a:rPr lang="en-US"/>
              <a:t>Random, Historical statistics, Analysis</a:t>
            </a:r>
          </a:p>
          <a:p>
            <a:pPr eaLnBrk="1" hangingPunct="1"/>
            <a:r>
              <a:rPr lang="en-US">
                <a:ea typeface="ＭＳ Ｐゴシック" pitchFamily="-109" charset="-128"/>
                <a:cs typeface="ＭＳ Ｐゴシック" pitchFamily="-109" charset="-128"/>
              </a:rPr>
              <a:t>Give examples of risks with computer systems</a:t>
            </a:r>
          </a:p>
        </p:txBody>
      </p:sp>
      <p:sp>
        <p:nvSpPr>
          <p:cNvPr id="70658" name="Footer Placeholder 3"/>
          <p:cNvSpPr>
            <a:spLocks noGrp="1"/>
          </p:cNvSpPr>
          <p:nvPr>
            <p:ph type="ftr" sz="quarter" idx="10"/>
          </p:nvPr>
        </p:nvSpPr>
        <p:spPr>
          <a:noFill/>
        </p:spPr>
        <p:txBody>
          <a:bodyPr/>
          <a:lstStyle/>
          <a:p>
            <a:r>
              <a:rPr lang="en-US" smtClean="0"/>
              <a:t>© 2014 Keith A. Pray</a:t>
            </a:r>
            <a:endParaRPr lang="en-US"/>
          </a:p>
        </p:txBody>
      </p:sp>
      <p:sp>
        <p:nvSpPr>
          <p:cNvPr id="70659" name="Slide Number Placeholder 4"/>
          <p:cNvSpPr>
            <a:spLocks noGrp="1"/>
          </p:cNvSpPr>
          <p:nvPr>
            <p:ph type="sldNum" sz="quarter" idx="11"/>
          </p:nvPr>
        </p:nvSpPr>
        <p:spPr>
          <a:noFill/>
        </p:spPr>
        <p:txBody>
          <a:bodyPr/>
          <a:lstStyle/>
          <a:p>
            <a:fld id="{74952D27-B126-384D-A428-72AC4E47AEF0}" type="slidenum">
              <a:rPr lang="en-US"/>
              <a:pPr/>
              <a:t>59</a:t>
            </a:fld>
            <a:endParaRPr lang="en-US"/>
          </a:p>
        </p:txBody>
      </p:sp>
      <p:sp>
        <p:nvSpPr>
          <p:cNvPr id="70660" name="Date Placeholder 5"/>
          <p:cNvSpPr>
            <a:spLocks noGrp="1"/>
          </p:cNvSpPr>
          <p:nvPr>
            <p:ph type="dt" sz="half" idx="12"/>
          </p:nvPr>
        </p:nvSpPr>
        <p:spPr>
          <a:noFill/>
        </p:spPr>
        <p:txBody>
          <a:bodyPr/>
          <a:lstStyle/>
          <a:p>
            <a:fld id="{1DAF3419-E6FB-E545-8263-3207481D85FF}" type="datetime1">
              <a:rPr lang="en-US" smtClean="0"/>
              <a:t>4/17/14</a:t>
            </a:fld>
            <a:endParaRPr lang="en-US"/>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Overview</a:t>
            </a:r>
          </a:p>
        </p:txBody>
      </p:sp>
      <p:sp>
        <p:nvSpPr>
          <p:cNvPr id="17414" name="Rectangle 3"/>
          <p:cNvSpPr>
            <a:spLocks noGrp="1" noChangeArrowheads="1"/>
          </p:cNvSpPr>
          <p:nvPr>
            <p:ph idx="1"/>
          </p:nvPr>
        </p:nvSpPr>
        <p:spPr/>
        <p:txBody>
          <a:bodyPr/>
          <a:lstStyle/>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Errors, Failures, And Risks</a:t>
            </a:r>
          </a:p>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Assignment</a:t>
            </a:r>
          </a:p>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Students Present</a:t>
            </a:r>
          </a:p>
          <a:p>
            <a:pPr marL="571500" indent="-571500" eaLnBrk="1" hangingPunct="1">
              <a:buFont typeface="Times" pitchFamily="-109" charset="0"/>
              <a:buAutoNum type="arabicPeriod"/>
            </a:pPr>
            <a:r>
              <a:rPr lang="en-US" sz="2400" strike="sngStrike" dirty="0" smtClean="0">
                <a:ea typeface="ＭＳ Ｐゴシック" pitchFamily="-109" charset="-128"/>
                <a:cs typeface="ＭＳ Ｐゴシック" pitchFamily="-109" charset="-128"/>
              </a:rPr>
              <a:t>Guest Speaker</a:t>
            </a:r>
          </a:p>
        </p:txBody>
      </p:sp>
      <p:sp>
        <p:nvSpPr>
          <p:cNvPr id="17410" name="Footer Placeholder 3"/>
          <p:cNvSpPr>
            <a:spLocks noGrp="1"/>
          </p:cNvSpPr>
          <p:nvPr>
            <p:ph type="ftr" sz="quarter" idx="10"/>
          </p:nvPr>
        </p:nvSpPr>
        <p:spPr>
          <a:noFill/>
        </p:spPr>
        <p:txBody>
          <a:bodyPr/>
          <a:lstStyle/>
          <a:p>
            <a:r>
              <a:rPr lang="en-US" smtClean="0"/>
              <a:t>© 2014 Keith A. Pray</a:t>
            </a:r>
            <a:endParaRPr lang="en-US"/>
          </a:p>
        </p:txBody>
      </p:sp>
      <p:sp>
        <p:nvSpPr>
          <p:cNvPr id="17411" name="Slide Number Placeholder 4"/>
          <p:cNvSpPr>
            <a:spLocks noGrp="1"/>
          </p:cNvSpPr>
          <p:nvPr>
            <p:ph type="sldNum" sz="quarter" idx="11"/>
          </p:nvPr>
        </p:nvSpPr>
        <p:spPr>
          <a:noFill/>
        </p:spPr>
        <p:txBody>
          <a:bodyPr/>
          <a:lstStyle/>
          <a:p>
            <a:fld id="{0B9AEBF3-464F-464C-8D24-78D5E5DFEF6E}" type="slidenum">
              <a:rPr lang="en-US" smtClean="0"/>
              <a:pPr/>
              <a:t>6</a:t>
            </a:fld>
            <a:endParaRPr lang="en-US" smtClean="0"/>
          </a:p>
        </p:txBody>
      </p:sp>
      <p:sp>
        <p:nvSpPr>
          <p:cNvPr id="17412" name="Date Placeholder 5"/>
          <p:cNvSpPr>
            <a:spLocks noGrp="1"/>
          </p:cNvSpPr>
          <p:nvPr>
            <p:ph type="dt" sz="half" idx="12"/>
          </p:nvPr>
        </p:nvSpPr>
        <p:spPr>
          <a:noFill/>
        </p:spPr>
        <p:txBody>
          <a:bodyPr/>
          <a:lstStyle/>
          <a:p>
            <a:fld id="{48526A88-6CE2-634F-9648-34DFD1DAE137}" type="datetime1">
              <a:rPr lang="en-US" smtClean="0"/>
              <a:t>4/17/14</a:t>
            </a:fld>
            <a:endParaRPr lang="en-US"/>
          </a:p>
        </p:txBody>
      </p:sp>
      <p:sp>
        <p:nvSpPr>
          <p:cNvPr id="277508" name="Rectangle 4"/>
          <p:cNvSpPr>
            <a:spLocks noChangeArrowheads="1"/>
          </p:cNvSpPr>
          <p:nvPr/>
        </p:nvSpPr>
        <p:spPr bwMode="auto">
          <a:xfrm>
            <a:off x="0" y="2895600"/>
            <a:ext cx="9144000" cy="457200"/>
          </a:xfrm>
          <a:prstGeom prst="rect">
            <a:avLst/>
          </a:prstGeom>
          <a:solidFill>
            <a:schemeClr val="accent1">
              <a:alpha val="39999"/>
            </a:schemeClr>
          </a:solidFill>
          <a:ln w="9525">
            <a:solidFill>
              <a:schemeClr val="tx1"/>
            </a:solid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259948010"/>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7508"/>
                                        </p:tgtEl>
                                        <p:attrNameLst>
                                          <p:attrName>style.visibility</p:attrName>
                                        </p:attrNameLst>
                                      </p:cBhvr>
                                      <p:to>
                                        <p:strVal val="visible"/>
                                      </p:to>
                                    </p:set>
                                    <p:animEffect transition="in" filter="wipe(left)">
                                      <p:cBhvr>
                                        <p:cTn id="7" dur="500"/>
                                        <p:tgtEl>
                                          <p:spTgt spid="27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Predicting Risk</a:t>
            </a:r>
          </a:p>
        </p:txBody>
      </p:sp>
      <p:sp>
        <p:nvSpPr>
          <p:cNvPr id="72710"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What are the factors?</a:t>
            </a:r>
          </a:p>
          <a:p>
            <a:pPr eaLnBrk="1" hangingPunct="1"/>
            <a:r>
              <a:rPr lang="en-US">
                <a:ea typeface="ＭＳ Ｐゴシック" pitchFamily="-109" charset="-128"/>
                <a:cs typeface="ＭＳ Ｐゴシック" pitchFamily="-109" charset="-128"/>
              </a:rPr>
              <a:t>Enough data to be statistically significant?</a:t>
            </a:r>
          </a:p>
          <a:p>
            <a:pPr eaLnBrk="1" hangingPunct="1"/>
            <a:r>
              <a:rPr lang="en-US">
                <a:ea typeface="ＭＳ Ｐゴシック" pitchFamily="-109" charset="-128"/>
                <a:cs typeface="ＭＳ Ｐゴシック" pitchFamily="-109" charset="-128"/>
              </a:rPr>
              <a:t>Can you reduce or increase your own risk?</a:t>
            </a:r>
          </a:p>
          <a:p>
            <a:pPr lvl="1" eaLnBrk="1" hangingPunct="1"/>
            <a:r>
              <a:rPr lang="en-US"/>
              <a:t>Chance</a:t>
            </a:r>
          </a:p>
          <a:p>
            <a:pPr lvl="1" eaLnBrk="1" hangingPunct="1"/>
            <a:r>
              <a:rPr lang="en-US"/>
              <a:t>Severity</a:t>
            </a:r>
          </a:p>
        </p:txBody>
      </p:sp>
      <p:sp>
        <p:nvSpPr>
          <p:cNvPr id="72706" name="Footer Placeholder 3"/>
          <p:cNvSpPr>
            <a:spLocks noGrp="1"/>
          </p:cNvSpPr>
          <p:nvPr>
            <p:ph type="ftr" sz="quarter" idx="10"/>
          </p:nvPr>
        </p:nvSpPr>
        <p:spPr>
          <a:noFill/>
        </p:spPr>
        <p:txBody>
          <a:bodyPr/>
          <a:lstStyle/>
          <a:p>
            <a:r>
              <a:rPr lang="en-US" smtClean="0"/>
              <a:t>© 2014 Keith A. Pray</a:t>
            </a:r>
            <a:endParaRPr lang="en-US"/>
          </a:p>
        </p:txBody>
      </p:sp>
      <p:sp>
        <p:nvSpPr>
          <p:cNvPr id="72707" name="Slide Number Placeholder 4"/>
          <p:cNvSpPr>
            <a:spLocks noGrp="1"/>
          </p:cNvSpPr>
          <p:nvPr>
            <p:ph type="sldNum" sz="quarter" idx="11"/>
          </p:nvPr>
        </p:nvSpPr>
        <p:spPr>
          <a:noFill/>
        </p:spPr>
        <p:txBody>
          <a:bodyPr/>
          <a:lstStyle/>
          <a:p>
            <a:fld id="{233F866E-CB9B-EF43-BFC4-A7F519E0B241}" type="slidenum">
              <a:rPr lang="en-US"/>
              <a:pPr/>
              <a:t>60</a:t>
            </a:fld>
            <a:endParaRPr lang="en-US"/>
          </a:p>
        </p:txBody>
      </p:sp>
      <p:sp>
        <p:nvSpPr>
          <p:cNvPr id="72708" name="Date Placeholder 5"/>
          <p:cNvSpPr>
            <a:spLocks noGrp="1"/>
          </p:cNvSpPr>
          <p:nvPr>
            <p:ph type="dt" sz="half" idx="12"/>
          </p:nvPr>
        </p:nvSpPr>
        <p:spPr>
          <a:noFill/>
        </p:spPr>
        <p:txBody>
          <a:bodyPr/>
          <a:lstStyle/>
          <a:p>
            <a:fld id="{BD26C33E-7111-9448-B600-E113D4931AA9}" type="datetime1">
              <a:rPr lang="en-US" smtClean="0"/>
              <a:t>4/17/14</a:t>
            </a:fld>
            <a:endParaRPr lang="en-US"/>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Reliability Of Statistics</a:t>
            </a:r>
          </a:p>
        </p:txBody>
      </p:sp>
      <p:sp>
        <p:nvSpPr>
          <p:cNvPr id="74758"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Are other factors controlled?</a:t>
            </a:r>
          </a:p>
          <a:p>
            <a:pPr eaLnBrk="1" hangingPunct="1"/>
            <a:r>
              <a:rPr lang="en-US">
                <a:ea typeface="ＭＳ Ｐゴシック" pitchFamily="-109" charset="-128"/>
                <a:cs typeface="ＭＳ Ｐゴシック" pitchFamily="-109" charset="-128"/>
              </a:rPr>
              <a:t>Is enough time covered?</a:t>
            </a:r>
          </a:p>
          <a:p>
            <a:pPr eaLnBrk="1" hangingPunct="1"/>
            <a:r>
              <a:rPr lang="en-US">
                <a:ea typeface="ＭＳ Ｐゴシック" pitchFamily="-109" charset="-128"/>
                <a:cs typeface="ＭＳ Ｐゴシック" pitchFamily="-109" charset="-128"/>
              </a:rPr>
              <a:t>Is all data reported?</a:t>
            </a:r>
          </a:p>
        </p:txBody>
      </p:sp>
      <p:sp>
        <p:nvSpPr>
          <p:cNvPr id="74754" name="Footer Placeholder 3"/>
          <p:cNvSpPr>
            <a:spLocks noGrp="1"/>
          </p:cNvSpPr>
          <p:nvPr>
            <p:ph type="ftr" sz="quarter" idx="10"/>
          </p:nvPr>
        </p:nvSpPr>
        <p:spPr>
          <a:noFill/>
        </p:spPr>
        <p:txBody>
          <a:bodyPr/>
          <a:lstStyle/>
          <a:p>
            <a:r>
              <a:rPr lang="en-US" smtClean="0"/>
              <a:t>© 2014 Keith A. Pray</a:t>
            </a:r>
            <a:endParaRPr lang="en-US"/>
          </a:p>
        </p:txBody>
      </p:sp>
      <p:sp>
        <p:nvSpPr>
          <p:cNvPr id="74755" name="Slide Number Placeholder 4"/>
          <p:cNvSpPr>
            <a:spLocks noGrp="1"/>
          </p:cNvSpPr>
          <p:nvPr>
            <p:ph type="sldNum" sz="quarter" idx="11"/>
          </p:nvPr>
        </p:nvSpPr>
        <p:spPr>
          <a:noFill/>
        </p:spPr>
        <p:txBody>
          <a:bodyPr/>
          <a:lstStyle/>
          <a:p>
            <a:fld id="{6B691FB7-603E-8547-8C8E-B2BD8C1018D9}" type="slidenum">
              <a:rPr lang="en-US"/>
              <a:pPr/>
              <a:t>61</a:t>
            </a:fld>
            <a:endParaRPr lang="en-US"/>
          </a:p>
        </p:txBody>
      </p:sp>
      <p:sp>
        <p:nvSpPr>
          <p:cNvPr id="74756" name="Date Placeholder 5"/>
          <p:cNvSpPr>
            <a:spLocks noGrp="1"/>
          </p:cNvSpPr>
          <p:nvPr>
            <p:ph type="dt" sz="half" idx="12"/>
          </p:nvPr>
        </p:nvSpPr>
        <p:spPr>
          <a:noFill/>
        </p:spPr>
        <p:txBody>
          <a:bodyPr/>
          <a:lstStyle/>
          <a:p>
            <a:fld id="{E95CC022-CA2A-3147-B5D7-78E02C0DCC59}" type="datetime1">
              <a:rPr lang="en-US" smtClean="0"/>
              <a:t>4/17/14</a:t>
            </a:fld>
            <a:endParaRPr lang="en-US"/>
          </a:p>
        </p:txBody>
      </p:sp>
    </p:spTree>
  </p:cSld>
  <p:clrMapOvr>
    <a:masterClrMapping/>
  </p:clrMapOvr>
  <p:transition xmlns:p14="http://schemas.microsoft.com/office/powerpoint/2010/main" spd="slow">
    <p:push/>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Cost-Benefit Analysis</a:t>
            </a:r>
          </a:p>
        </p:txBody>
      </p:sp>
      <p:sp>
        <p:nvSpPr>
          <p:cNvPr id="812035"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How much does it cost?</a:t>
            </a:r>
          </a:p>
          <a:p>
            <a:pPr eaLnBrk="1" hangingPunct="1"/>
            <a:r>
              <a:rPr lang="en-US">
                <a:ea typeface="ＭＳ Ｐゴシック" pitchFamily="-109" charset="-128"/>
                <a:cs typeface="ＭＳ Ｐゴシック" pitchFamily="-109" charset="-128"/>
              </a:rPr>
              <a:t>What do I get for this cost?</a:t>
            </a:r>
          </a:p>
        </p:txBody>
      </p:sp>
      <p:sp>
        <p:nvSpPr>
          <p:cNvPr id="76802" name="Footer Placeholder 3"/>
          <p:cNvSpPr>
            <a:spLocks noGrp="1"/>
          </p:cNvSpPr>
          <p:nvPr>
            <p:ph type="ftr" sz="quarter" idx="10"/>
          </p:nvPr>
        </p:nvSpPr>
        <p:spPr>
          <a:noFill/>
        </p:spPr>
        <p:txBody>
          <a:bodyPr/>
          <a:lstStyle/>
          <a:p>
            <a:r>
              <a:rPr lang="en-US" smtClean="0"/>
              <a:t>© 2014 Keith A. Pray</a:t>
            </a:r>
            <a:endParaRPr lang="en-US"/>
          </a:p>
        </p:txBody>
      </p:sp>
      <p:sp>
        <p:nvSpPr>
          <p:cNvPr id="76803" name="Slide Number Placeholder 4"/>
          <p:cNvSpPr>
            <a:spLocks noGrp="1"/>
          </p:cNvSpPr>
          <p:nvPr>
            <p:ph type="sldNum" sz="quarter" idx="11"/>
          </p:nvPr>
        </p:nvSpPr>
        <p:spPr>
          <a:noFill/>
        </p:spPr>
        <p:txBody>
          <a:bodyPr/>
          <a:lstStyle/>
          <a:p>
            <a:fld id="{B9A63D78-3C0D-914F-82E8-E07049D438FF}" type="slidenum">
              <a:rPr lang="en-US"/>
              <a:pPr/>
              <a:t>62</a:t>
            </a:fld>
            <a:endParaRPr lang="en-US"/>
          </a:p>
        </p:txBody>
      </p:sp>
      <p:sp>
        <p:nvSpPr>
          <p:cNvPr id="76804" name="Date Placeholder 5"/>
          <p:cNvSpPr>
            <a:spLocks noGrp="1"/>
          </p:cNvSpPr>
          <p:nvPr>
            <p:ph type="dt" sz="half" idx="12"/>
          </p:nvPr>
        </p:nvSpPr>
        <p:spPr>
          <a:noFill/>
        </p:spPr>
        <p:txBody>
          <a:bodyPr/>
          <a:lstStyle/>
          <a:p>
            <a:fld id="{ECD22CEE-9C11-6149-9375-8268F846D694}" type="datetime1">
              <a:rPr lang="en-US" smtClean="0"/>
              <a:t>4/17/14</a:t>
            </a:fld>
            <a:endParaRPr lang="en-US"/>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Risk-Benefit Analysis</a:t>
            </a:r>
          </a:p>
        </p:txBody>
      </p:sp>
      <p:sp>
        <p:nvSpPr>
          <p:cNvPr id="814083"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What could go wrong?</a:t>
            </a:r>
          </a:p>
          <a:p>
            <a:pPr eaLnBrk="1" hangingPunct="1"/>
            <a:r>
              <a:rPr lang="en-US">
                <a:ea typeface="ＭＳ Ｐゴシック" pitchFamily="-109" charset="-128"/>
                <a:cs typeface="ＭＳ Ｐゴシック" pitchFamily="-109" charset="-128"/>
              </a:rPr>
              <a:t>How likely is it?</a:t>
            </a:r>
          </a:p>
          <a:p>
            <a:pPr eaLnBrk="1" hangingPunct="1"/>
            <a:r>
              <a:rPr lang="en-US">
                <a:ea typeface="ＭＳ Ｐゴシック" pitchFamily="-109" charset="-128"/>
                <a:cs typeface="ＭＳ Ｐゴシック" pitchFamily="-109" charset="-128"/>
              </a:rPr>
              <a:t>How costly are the consequences?</a:t>
            </a:r>
          </a:p>
        </p:txBody>
      </p:sp>
      <p:sp>
        <p:nvSpPr>
          <p:cNvPr id="78850" name="Footer Placeholder 3"/>
          <p:cNvSpPr>
            <a:spLocks noGrp="1"/>
          </p:cNvSpPr>
          <p:nvPr>
            <p:ph type="ftr" sz="quarter" idx="10"/>
          </p:nvPr>
        </p:nvSpPr>
        <p:spPr>
          <a:noFill/>
        </p:spPr>
        <p:txBody>
          <a:bodyPr/>
          <a:lstStyle/>
          <a:p>
            <a:r>
              <a:rPr lang="en-US" smtClean="0"/>
              <a:t>© 2014 Keith A. Pray</a:t>
            </a:r>
            <a:endParaRPr lang="en-US"/>
          </a:p>
        </p:txBody>
      </p:sp>
      <p:sp>
        <p:nvSpPr>
          <p:cNvPr id="78851" name="Slide Number Placeholder 4"/>
          <p:cNvSpPr>
            <a:spLocks noGrp="1"/>
          </p:cNvSpPr>
          <p:nvPr>
            <p:ph type="sldNum" sz="quarter" idx="11"/>
          </p:nvPr>
        </p:nvSpPr>
        <p:spPr>
          <a:noFill/>
        </p:spPr>
        <p:txBody>
          <a:bodyPr/>
          <a:lstStyle/>
          <a:p>
            <a:fld id="{9F41145E-64B3-C946-9213-8BFBC096AA32}" type="slidenum">
              <a:rPr lang="en-US"/>
              <a:pPr/>
              <a:t>63</a:t>
            </a:fld>
            <a:endParaRPr lang="en-US"/>
          </a:p>
        </p:txBody>
      </p:sp>
      <p:sp>
        <p:nvSpPr>
          <p:cNvPr id="78852" name="Date Placeholder 5"/>
          <p:cNvSpPr>
            <a:spLocks noGrp="1"/>
          </p:cNvSpPr>
          <p:nvPr>
            <p:ph type="dt" sz="half" idx="12"/>
          </p:nvPr>
        </p:nvSpPr>
        <p:spPr>
          <a:noFill/>
        </p:spPr>
        <p:txBody>
          <a:bodyPr/>
          <a:lstStyle/>
          <a:p>
            <a:fld id="{0F0CE8CA-D002-DE41-8934-2C18228FD1CB}" type="datetime1">
              <a:rPr lang="en-US" smtClean="0"/>
              <a:t>4/17/14</a:t>
            </a:fld>
            <a:endParaRPr lang="en-US"/>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Rectangle 2"/>
          <p:cNvSpPr>
            <a:spLocks noGrp="1" noChangeArrowheads="1"/>
          </p:cNvSpPr>
          <p:nvPr>
            <p:ph type="title"/>
          </p:nvPr>
        </p:nvSpPr>
        <p:spPr/>
        <p:txBody>
          <a:bodyPr/>
          <a:lstStyle/>
          <a:p>
            <a:pPr eaLnBrk="1" hangingPunct="1"/>
            <a:r>
              <a:rPr lang="en-US" sz="3200">
                <a:ea typeface="ＭＳ Ｐゴシック" pitchFamily="-109" charset="-128"/>
                <a:cs typeface="ＭＳ Ｐゴシック" pitchFamily="-109" charset="-128"/>
              </a:rPr>
              <a:t>Limitations to </a:t>
            </a:r>
            <a:br>
              <a:rPr lang="en-US" sz="3200">
                <a:ea typeface="ＭＳ Ｐゴシック" pitchFamily="-109" charset="-128"/>
                <a:cs typeface="ＭＳ Ｐゴシック" pitchFamily="-109" charset="-128"/>
              </a:rPr>
            </a:br>
            <a:r>
              <a:rPr lang="en-US" sz="3200">
                <a:ea typeface="ＭＳ Ｐゴシック" pitchFamily="-109" charset="-128"/>
                <a:cs typeface="ＭＳ Ｐゴシック" pitchFamily="-109" charset="-128"/>
              </a:rPr>
              <a:t>Risk-Benefit Analysis</a:t>
            </a:r>
          </a:p>
        </p:txBody>
      </p:sp>
      <p:sp>
        <p:nvSpPr>
          <p:cNvPr id="815107"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Hard to quantify probabilities</a:t>
            </a:r>
          </a:p>
          <a:p>
            <a:pPr eaLnBrk="1" hangingPunct="1"/>
            <a:r>
              <a:rPr lang="en-US">
                <a:ea typeface="ＭＳ Ｐゴシック" pitchFamily="-109" charset="-128"/>
                <a:cs typeface="ＭＳ Ｐゴシック" pitchFamily="-109" charset="-128"/>
              </a:rPr>
              <a:t>Hard to quantify costs</a:t>
            </a:r>
          </a:p>
          <a:p>
            <a:pPr eaLnBrk="1" hangingPunct="1"/>
            <a:r>
              <a:rPr lang="en-US">
                <a:ea typeface="ＭＳ Ｐゴシック" pitchFamily="-109" charset="-128"/>
                <a:cs typeface="ＭＳ Ｐゴシック" pitchFamily="-109" charset="-128"/>
              </a:rPr>
              <a:t>Who bears the costs?</a:t>
            </a:r>
          </a:p>
          <a:p>
            <a:pPr eaLnBrk="1" hangingPunct="1"/>
            <a:r>
              <a:rPr lang="en-US">
                <a:ea typeface="ＭＳ Ｐゴシック" pitchFamily="-109" charset="-128"/>
                <a:cs typeface="ＭＳ Ｐゴシック" pitchFamily="-109" charset="-128"/>
              </a:rPr>
              <a:t>Are the potential benefits worth it?</a:t>
            </a:r>
          </a:p>
        </p:txBody>
      </p:sp>
      <p:sp>
        <p:nvSpPr>
          <p:cNvPr id="80898" name="Footer Placeholder 3"/>
          <p:cNvSpPr>
            <a:spLocks noGrp="1"/>
          </p:cNvSpPr>
          <p:nvPr>
            <p:ph type="ftr" sz="quarter" idx="10"/>
          </p:nvPr>
        </p:nvSpPr>
        <p:spPr>
          <a:noFill/>
        </p:spPr>
        <p:txBody>
          <a:bodyPr/>
          <a:lstStyle/>
          <a:p>
            <a:r>
              <a:rPr lang="en-US" smtClean="0"/>
              <a:t>© 2014 Keith A. Pray</a:t>
            </a:r>
            <a:endParaRPr lang="en-US"/>
          </a:p>
        </p:txBody>
      </p:sp>
      <p:sp>
        <p:nvSpPr>
          <p:cNvPr id="80899" name="Slide Number Placeholder 4"/>
          <p:cNvSpPr>
            <a:spLocks noGrp="1"/>
          </p:cNvSpPr>
          <p:nvPr>
            <p:ph type="sldNum" sz="quarter" idx="11"/>
          </p:nvPr>
        </p:nvSpPr>
        <p:spPr>
          <a:noFill/>
        </p:spPr>
        <p:txBody>
          <a:bodyPr/>
          <a:lstStyle/>
          <a:p>
            <a:fld id="{5C509F0B-E38A-A140-9861-0503CBB13236}" type="slidenum">
              <a:rPr lang="en-US"/>
              <a:pPr/>
              <a:t>64</a:t>
            </a:fld>
            <a:endParaRPr lang="en-US"/>
          </a:p>
        </p:txBody>
      </p:sp>
      <p:sp>
        <p:nvSpPr>
          <p:cNvPr id="80900" name="Date Placeholder 5"/>
          <p:cNvSpPr>
            <a:spLocks noGrp="1"/>
          </p:cNvSpPr>
          <p:nvPr>
            <p:ph type="dt" sz="half" idx="12"/>
          </p:nvPr>
        </p:nvSpPr>
        <p:spPr>
          <a:noFill/>
        </p:spPr>
        <p:txBody>
          <a:bodyPr/>
          <a:lstStyle/>
          <a:p>
            <a:fld id="{74006C18-350C-8F4F-83F6-240C026398B0}" type="datetime1">
              <a:rPr lang="en-US" smtClean="0"/>
              <a:t>4/17/14</a:t>
            </a:fld>
            <a:endParaRPr lang="en-US"/>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Some Measures</a:t>
            </a:r>
          </a:p>
        </p:txBody>
      </p:sp>
      <p:sp>
        <p:nvSpPr>
          <p:cNvPr id="82950"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Mean Time To Failure (MTTF)</a:t>
            </a:r>
          </a:p>
          <a:p>
            <a:pPr eaLnBrk="1" hangingPunct="1"/>
            <a:r>
              <a:rPr lang="en-US">
                <a:ea typeface="ＭＳ Ｐゴシック" pitchFamily="-109" charset="-128"/>
                <a:cs typeface="ＭＳ Ｐゴシック" pitchFamily="-109" charset="-128"/>
              </a:rPr>
              <a:t>Mean Time Between Failures (MTBF)</a:t>
            </a:r>
          </a:p>
          <a:p>
            <a:pPr eaLnBrk="1" hangingPunct="1"/>
            <a:r>
              <a:rPr lang="en-US">
                <a:ea typeface="ＭＳ Ｐゴシック" pitchFamily="-109" charset="-128"/>
                <a:cs typeface="ＭＳ Ｐゴシック" pitchFamily="-109" charset="-128"/>
              </a:rPr>
              <a:t>Mean Time To Repair (MTTR)</a:t>
            </a:r>
          </a:p>
        </p:txBody>
      </p:sp>
      <p:sp>
        <p:nvSpPr>
          <p:cNvPr id="82946" name="Footer Placeholder 3"/>
          <p:cNvSpPr>
            <a:spLocks noGrp="1"/>
          </p:cNvSpPr>
          <p:nvPr>
            <p:ph type="ftr" sz="quarter" idx="10"/>
          </p:nvPr>
        </p:nvSpPr>
        <p:spPr>
          <a:noFill/>
        </p:spPr>
        <p:txBody>
          <a:bodyPr/>
          <a:lstStyle/>
          <a:p>
            <a:r>
              <a:rPr lang="en-US" smtClean="0"/>
              <a:t>© 2014 Keith A. Pray</a:t>
            </a:r>
            <a:endParaRPr lang="en-US"/>
          </a:p>
        </p:txBody>
      </p:sp>
      <p:sp>
        <p:nvSpPr>
          <p:cNvPr id="82947" name="Slide Number Placeholder 4"/>
          <p:cNvSpPr>
            <a:spLocks noGrp="1"/>
          </p:cNvSpPr>
          <p:nvPr>
            <p:ph type="sldNum" sz="quarter" idx="11"/>
          </p:nvPr>
        </p:nvSpPr>
        <p:spPr>
          <a:noFill/>
        </p:spPr>
        <p:txBody>
          <a:bodyPr/>
          <a:lstStyle/>
          <a:p>
            <a:fld id="{D6098F57-7744-D04A-A204-F0C64338B918}" type="slidenum">
              <a:rPr lang="en-US"/>
              <a:pPr/>
              <a:t>65</a:t>
            </a:fld>
            <a:endParaRPr lang="en-US"/>
          </a:p>
        </p:txBody>
      </p:sp>
      <p:sp>
        <p:nvSpPr>
          <p:cNvPr id="82948" name="Date Placeholder 5"/>
          <p:cNvSpPr>
            <a:spLocks noGrp="1"/>
          </p:cNvSpPr>
          <p:nvPr>
            <p:ph type="dt" sz="half" idx="12"/>
          </p:nvPr>
        </p:nvSpPr>
        <p:spPr>
          <a:noFill/>
        </p:spPr>
        <p:txBody>
          <a:bodyPr/>
          <a:lstStyle/>
          <a:p>
            <a:fld id="{B48E9A17-E8C7-2A49-9726-A50273C11D4B}" type="datetime1">
              <a:rPr lang="en-US" smtClean="0"/>
              <a:t>4/17/14</a:t>
            </a:fld>
            <a:endParaRPr lang="en-US"/>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Relying Too Much</a:t>
            </a:r>
          </a:p>
        </p:txBody>
      </p:sp>
      <p:sp>
        <p:nvSpPr>
          <p:cNvPr id="84998"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Limits of modeling reality</a:t>
            </a:r>
          </a:p>
          <a:p>
            <a:pPr eaLnBrk="1" hangingPunct="1"/>
            <a:r>
              <a:rPr lang="en-US">
                <a:ea typeface="ＭＳ Ｐゴシック" pitchFamily="-109" charset="-128"/>
                <a:cs typeface="ＭＳ Ｐゴシック" pitchFamily="-109" charset="-128"/>
              </a:rPr>
              <a:t>Limits of precision</a:t>
            </a:r>
          </a:p>
          <a:p>
            <a:pPr eaLnBrk="1" hangingPunct="1"/>
            <a:r>
              <a:rPr lang="en-US">
                <a:ea typeface="ＭＳ Ｐゴシック" pitchFamily="-109" charset="-128"/>
                <a:cs typeface="ＭＳ Ｐゴシック" pitchFamily="-109" charset="-128"/>
              </a:rPr>
              <a:t>Limits of algorithms</a:t>
            </a:r>
          </a:p>
          <a:p>
            <a:pPr eaLnBrk="1" hangingPunct="1"/>
            <a:r>
              <a:rPr lang="en-US">
                <a:ea typeface="ＭＳ Ｐゴシック" pitchFamily="-109" charset="-128"/>
                <a:cs typeface="ＭＳ Ｐゴシック" pitchFamily="-109" charset="-128"/>
              </a:rPr>
              <a:t>Limits of interpretation</a:t>
            </a:r>
          </a:p>
          <a:p>
            <a:pPr eaLnBrk="1" hangingPunct="1"/>
            <a:endParaRPr lang="en-US">
              <a:ea typeface="ＭＳ Ｐゴシック" pitchFamily="-109" charset="-128"/>
              <a:cs typeface="ＭＳ Ｐゴシック" pitchFamily="-109" charset="-128"/>
            </a:endParaRPr>
          </a:p>
        </p:txBody>
      </p:sp>
      <p:sp>
        <p:nvSpPr>
          <p:cNvPr id="84994" name="Footer Placeholder 3"/>
          <p:cNvSpPr>
            <a:spLocks noGrp="1"/>
          </p:cNvSpPr>
          <p:nvPr>
            <p:ph type="ftr" sz="quarter" idx="10"/>
          </p:nvPr>
        </p:nvSpPr>
        <p:spPr>
          <a:noFill/>
        </p:spPr>
        <p:txBody>
          <a:bodyPr/>
          <a:lstStyle/>
          <a:p>
            <a:r>
              <a:rPr lang="en-US" smtClean="0"/>
              <a:t>© 2014 Keith A. Pray</a:t>
            </a:r>
            <a:endParaRPr lang="en-US"/>
          </a:p>
        </p:txBody>
      </p:sp>
      <p:sp>
        <p:nvSpPr>
          <p:cNvPr id="84995" name="Slide Number Placeholder 4"/>
          <p:cNvSpPr>
            <a:spLocks noGrp="1"/>
          </p:cNvSpPr>
          <p:nvPr>
            <p:ph type="sldNum" sz="quarter" idx="11"/>
          </p:nvPr>
        </p:nvSpPr>
        <p:spPr>
          <a:noFill/>
        </p:spPr>
        <p:txBody>
          <a:bodyPr/>
          <a:lstStyle/>
          <a:p>
            <a:fld id="{94DE8664-0C11-F24F-A5AD-90B5827D9538}" type="slidenum">
              <a:rPr lang="en-US"/>
              <a:pPr/>
              <a:t>66</a:t>
            </a:fld>
            <a:endParaRPr lang="en-US"/>
          </a:p>
        </p:txBody>
      </p:sp>
      <p:sp>
        <p:nvSpPr>
          <p:cNvPr id="84996" name="Date Placeholder 5"/>
          <p:cNvSpPr>
            <a:spLocks noGrp="1"/>
          </p:cNvSpPr>
          <p:nvPr>
            <p:ph type="dt" sz="half" idx="12"/>
          </p:nvPr>
        </p:nvSpPr>
        <p:spPr>
          <a:noFill/>
        </p:spPr>
        <p:txBody>
          <a:bodyPr/>
          <a:lstStyle/>
          <a:p>
            <a:fld id="{7B7F92D8-F143-6946-9274-D7A84E0964E0}" type="datetime1">
              <a:rPr lang="en-US" smtClean="0"/>
              <a:t>4/17/14</a:t>
            </a:fld>
            <a:endParaRPr lang="en-US"/>
          </a:p>
        </p:txBody>
      </p:sp>
    </p:spTree>
  </p:cSld>
  <p:clrMapOvr>
    <a:masterClrMapping/>
  </p:clrMapOvr>
  <p:transition xmlns:p14="http://schemas.microsoft.com/office/powerpoint/2010/main" spd="slow">
    <p:push/>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5"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Value of Intuition</a:t>
            </a:r>
          </a:p>
        </p:txBody>
      </p:sp>
      <p:sp>
        <p:nvSpPr>
          <p:cNvPr id="87046"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Are results reasonable?</a:t>
            </a:r>
          </a:p>
        </p:txBody>
      </p:sp>
      <p:sp>
        <p:nvSpPr>
          <p:cNvPr id="87042" name="Footer Placeholder 3"/>
          <p:cNvSpPr>
            <a:spLocks noGrp="1"/>
          </p:cNvSpPr>
          <p:nvPr>
            <p:ph type="ftr" sz="quarter" idx="10"/>
          </p:nvPr>
        </p:nvSpPr>
        <p:spPr>
          <a:noFill/>
        </p:spPr>
        <p:txBody>
          <a:bodyPr/>
          <a:lstStyle/>
          <a:p>
            <a:r>
              <a:rPr lang="en-US" smtClean="0"/>
              <a:t>© 2014 Keith A. Pray</a:t>
            </a:r>
            <a:endParaRPr lang="en-US"/>
          </a:p>
        </p:txBody>
      </p:sp>
      <p:sp>
        <p:nvSpPr>
          <p:cNvPr id="87043" name="Slide Number Placeholder 4"/>
          <p:cNvSpPr>
            <a:spLocks noGrp="1"/>
          </p:cNvSpPr>
          <p:nvPr>
            <p:ph type="sldNum" sz="quarter" idx="11"/>
          </p:nvPr>
        </p:nvSpPr>
        <p:spPr>
          <a:noFill/>
        </p:spPr>
        <p:txBody>
          <a:bodyPr/>
          <a:lstStyle/>
          <a:p>
            <a:fld id="{E5B7090A-2BE2-614D-9A7F-3E6BD224B795}" type="slidenum">
              <a:rPr lang="en-US"/>
              <a:pPr/>
              <a:t>67</a:t>
            </a:fld>
            <a:endParaRPr lang="en-US"/>
          </a:p>
        </p:txBody>
      </p:sp>
      <p:sp>
        <p:nvSpPr>
          <p:cNvPr id="87044" name="Date Placeholder 5"/>
          <p:cNvSpPr>
            <a:spLocks noGrp="1"/>
          </p:cNvSpPr>
          <p:nvPr>
            <p:ph type="dt" sz="half" idx="12"/>
          </p:nvPr>
        </p:nvSpPr>
        <p:spPr>
          <a:noFill/>
        </p:spPr>
        <p:txBody>
          <a:bodyPr/>
          <a:lstStyle/>
          <a:p>
            <a:fld id="{102F2A10-2784-9E4D-A27E-0CF0377876E0}" type="datetime1">
              <a:rPr lang="en-US" smtClean="0"/>
              <a:t>4/17/14</a:t>
            </a:fld>
            <a:endParaRPr lang="en-US"/>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Producing Good Software</a:t>
            </a:r>
          </a:p>
        </p:txBody>
      </p:sp>
      <p:sp>
        <p:nvSpPr>
          <p:cNvPr id="89094" name="Rectangle 3"/>
          <p:cNvSpPr>
            <a:spLocks noGrp="1" noChangeArrowheads="1"/>
          </p:cNvSpPr>
          <p:nvPr>
            <p:ph idx="1"/>
          </p:nvPr>
        </p:nvSpPr>
        <p:spPr/>
        <p:txBody>
          <a:bodyPr/>
          <a:lstStyle/>
          <a:p>
            <a:pPr eaLnBrk="1" hangingPunct="1"/>
            <a:r>
              <a:rPr lang="en-US" sz="2600">
                <a:ea typeface="ＭＳ Ｐゴシック" pitchFamily="-109" charset="-128"/>
                <a:cs typeface="ＭＳ Ｐゴシック" pitchFamily="-109" charset="-128"/>
              </a:rPr>
              <a:t>Good specifications</a:t>
            </a:r>
          </a:p>
          <a:p>
            <a:pPr eaLnBrk="1" hangingPunct="1"/>
            <a:r>
              <a:rPr lang="en-US" sz="2600">
                <a:ea typeface="ＭＳ Ｐゴシック" pitchFamily="-109" charset="-128"/>
                <a:cs typeface="ＭＳ Ｐゴシック" pitchFamily="-109" charset="-128"/>
              </a:rPr>
              <a:t>Good usability</a:t>
            </a:r>
          </a:p>
          <a:p>
            <a:pPr eaLnBrk="1" hangingPunct="1"/>
            <a:r>
              <a:rPr lang="en-US" sz="2600">
                <a:ea typeface="ＭＳ Ｐゴシック" pitchFamily="-109" charset="-128"/>
                <a:cs typeface="ＭＳ Ｐゴシック" pitchFamily="-109" charset="-128"/>
              </a:rPr>
              <a:t>Good design</a:t>
            </a:r>
          </a:p>
          <a:p>
            <a:pPr eaLnBrk="1" hangingPunct="1"/>
            <a:r>
              <a:rPr lang="en-US" sz="2600">
                <a:ea typeface="ＭＳ Ｐゴシック" pitchFamily="-109" charset="-128"/>
                <a:cs typeface="ＭＳ Ｐゴシック" pitchFamily="-109" charset="-128"/>
              </a:rPr>
              <a:t>Robustness</a:t>
            </a:r>
          </a:p>
          <a:p>
            <a:pPr eaLnBrk="1" hangingPunct="1"/>
            <a:r>
              <a:rPr lang="en-US" sz="2600">
                <a:ea typeface="ＭＳ Ｐゴシック" pitchFamily="-109" charset="-128"/>
                <a:cs typeface="ＭＳ Ｐゴシック" pitchFamily="-109" charset="-128"/>
              </a:rPr>
              <a:t>Good implementation</a:t>
            </a:r>
          </a:p>
          <a:p>
            <a:pPr eaLnBrk="1" hangingPunct="1"/>
            <a:r>
              <a:rPr lang="en-US" sz="2600">
                <a:ea typeface="ＭＳ Ｐゴシック" pitchFamily="-109" charset="-128"/>
                <a:cs typeface="ＭＳ Ｐゴシック" pitchFamily="-109" charset="-128"/>
              </a:rPr>
              <a:t>Testing</a:t>
            </a:r>
          </a:p>
          <a:p>
            <a:pPr eaLnBrk="1" hangingPunct="1"/>
            <a:endParaRPr lang="en-US" sz="2600">
              <a:ea typeface="ＭＳ Ｐゴシック" pitchFamily="-109" charset="-128"/>
              <a:cs typeface="ＭＳ Ｐゴシック" pitchFamily="-109" charset="-128"/>
            </a:endParaRPr>
          </a:p>
          <a:p>
            <a:pPr eaLnBrk="1" hangingPunct="1"/>
            <a:endParaRPr lang="en-US" sz="2600">
              <a:ea typeface="ＭＳ Ｐゴシック" pitchFamily="-109" charset="-128"/>
              <a:cs typeface="ＭＳ Ｐゴシック" pitchFamily="-109" charset="-128"/>
            </a:endParaRPr>
          </a:p>
        </p:txBody>
      </p:sp>
      <p:sp>
        <p:nvSpPr>
          <p:cNvPr id="89090" name="Footer Placeholder 3"/>
          <p:cNvSpPr>
            <a:spLocks noGrp="1"/>
          </p:cNvSpPr>
          <p:nvPr>
            <p:ph type="ftr" sz="quarter" idx="10"/>
          </p:nvPr>
        </p:nvSpPr>
        <p:spPr>
          <a:noFill/>
        </p:spPr>
        <p:txBody>
          <a:bodyPr/>
          <a:lstStyle/>
          <a:p>
            <a:r>
              <a:rPr lang="en-US" smtClean="0"/>
              <a:t>© 2014 Keith A. Pray</a:t>
            </a:r>
            <a:endParaRPr lang="en-US"/>
          </a:p>
        </p:txBody>
      </p:sp>
      <p:sp>
        <p:nvSpPr>
          <p:cNvPr id="89091" name="Slide Number Placeholder 4"/>
          <p:cNvSpPr>
            <a:spLocks noGrp="1"/>
          </p:cNvSpPr>
          <p:nvPr>
            <p:ph type="sldNum" sz="quarter" idx="11"/>
          </p:nvPr>
        </p:nvSpPr>
        <p:spPr>
          <a:noFill/>
        </p:spPr>
        <p:txBody>
          <a:bodyPr/>
          <a:lstStyle/>
          <a:p>
            <a:fld id="{D97A140F-064A-6141-A60B-0E8D1A2B5A7C}" type="slidenum">
              <a:rPr lang="en-US"/>
              <a:pPr/>
              <a:t>68</a:t>
            </a:fld>
            <a:endParaRPr lang="en-US"/>
          </a:p>
        </p:txBody>
      </p:sp>
      <p:sp>
        <p:nvSpPr>
          <p:cNvPr id="89092" name="Date Placeholder 5"/>
          <p:cNvSpPr>
            <a:spLocks noGrp="1"/>
          </p:cNvSpPr>
          <p:nvPr>
            <p:ph type="dt" sz="half" idx="12"/>
          </p:nvPr>
        </p:nvSpPr>
        <p:spPr>
          <a:noFill/>
        </p:spPr>
        <p:txBody>
          <a:bodyPr/>
          <a:lstStyle/>
          <a:p>
            <a:fld id="{1E6CBB1B-CBCB-E34C-89F8-9E5411C9CE3A}" type="datetime1">
              <a:rPr lang="en-US" smtClean="0"/>
              <a:t>4/17/14</a:t>
            </a:fld>
            <a:endParaRPr lang="en-US"/>
          </a:p>
        </p:txBody>
      </p:sp>
    </p:spTree>
  </p:cSld>
  <p:clrMapOvr>
    <a:masterClrMapping/>
  </p:clrMapOvr>
  <p:transition xmlns:p14="http://schemas.microsoft.com/office/powerpoint/2010/main" spd="slow">
    <p:push/>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Plan For The Long Term</a:t>
            </a:r>
          </a:p>
        </p:txBody>
      </p:sp>
      <p:sp>
        <p:nvSpPr>
          <p:cNvPr id="91142"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Version control</a:t>
            </a:r>
          </a:p>
          <a:p>
            <a:pPr eaLnBrk="1" hangingPunct="1"/>
            <a:r>
              <a:rPr lang="en-US">
                <a:ea typeface="ＭＳ Ｐゴシック" pitchFamily="-109" charset="-128"/>
                <a:cs typeface="ＭＳ Ｐゴシック" pitchFamily="-109" charset="-128"/>
              </a:rPr>
              <a:t>Future development</a:t>
            </a:r>
          </a:p>
          <a:p>
            <a:pPr eaLnBrk="1" hangingPunct="1"/>
            <a:r>
              <a:rPr lang="en-US">
                <a:ea typeface="ＭＳ Ｐゴシック" pitchFamily="-109" charset="-128"/>
                <a:cs typeface="ＭＳ Ｐゴシック" pitchFamily="-109" charset="-128"/>
              </a:rPr>
              <a:t>New platforms</a:t>
            </a:r>
          </a:p>
          <a:p>
            <a:pPr eaLnBrk="1" hangingPunct="1"/>
            <a:r>
              <a:rPr lang="en-US">
                <a:ea typeface="ＭＳ Ｐゴシック" pitchFamily="-109" charset="-128"/>
                <a:cs typeface="ＭＳ Ｐゴシック" pitchFamily="-109" charset="-128"/>
              </a:rPr>
              <a:t>Patches</a:t>
            </a:r>
          </a:p>
          <a:p>
            <a:pPr eaLnBrk="1" hangingPunct="1"/>
            <a:r>
              <a:rPr lang="en-US">
                <a:ea typeface="ＭＳ Ｐゴシック" pitchFamily="-109" charset="-128"/>
                <a:cs typeface="ＭＳ Ｐゴシック" pitchFamily="-109" charset="-128"/>
              </a:rPr>
              <a:t>Security</a:t>
            </a:r>
          </a:p>
          <a:p>
            <a:pPr eaLnBrk="1" hangingPunct="1"/>
            <a:r>
              <a:rPr lang="en-US">
                <a:ea typeface="ＭＳ Ｐゴシック" pitchFamily="-109" charset="-128"/>
                <a:cs typeface="ＭＳ Ｐゴシック" pitchFamily="-109" charset="-128"/>
              </a:rPr>
              <a:t>Training</a:t>
            </a:r>
          </a:p>
          <a:p>
            <a:pPr eaLnBrk="1" hangingPunct="1"/>
            <a:r>
              <a:rPr lang="en-US">
                <a:ea typeface="ＭＳ Ｐゴシック" pitchFamily="-109" charset="-128"/>
                <a:cs typeface="ＭＳ Ｐゴシック" pitchFamily="-109" charset="-128"/>
              </a:rPr>
              <a:t>Customer support</a:t>
            </a:r>
          </a:p>
        </p:txBody>
      </p:sp>
      <p:sp>
        <p:nvSpPr>
          <p:cNvPr id="91138" name="Footer Placeholder 3"/>
          <p:cNvSpPr>
            <a:spLocks noGrp="1"/>
          </p:cNvSpPr>
          <p:nvPr>
            <p:ph type="ftr" sz="quarter" idx="10"/>
          </p:nvPr>
        </p:nvSpPr>
        <p:spPr>
          <a:noFill/>
        </p:spPr>
        <p:txBody>
          <a:bodyPr/>
          <a:lstStyle/>
          <a:p>
            <a:r>
              <a:rPr lang="en-US" smtClean="0"/>
              <a:t>© 2014 Keith A. Pray</a:t>
            </a:r>
            <a:endParaRPr lang="en-US"/>
          </a:p>
        </p:txBody>
      </p:sp>
      <p:sp>
        <p:nvSpPr>
          <p:cNvPr id="91139" name="Slide Number Placeholder 4"/>
          <p:cNvSpPr>
            <a:spLocks noGrp="1"/>
          </p:cNvSpPr>
          <p:nvPr>
            <p:ph type="sldNum" sz="quarter" idx="11"/>
          </p:nvPr>
        </p:nvSpPr>
        <p:spPr>
          <a:noFill/>
        </p:spPr>
        <p:txBody>
          <a:bodyPr/>
          <a:lstStyle/>
          <a:p>
            <a:fld id="{5B420E1B-09EE-E446-9349-621DE07BDCB1}" type="slidenum">
              <a:rPr lang="en-US"/>
              <a:pPr/>
              <a:t>69</a:t>
            </a:fld>
            <a:endParaRPr lang="en-US"/>
          </a:p>
        </p:txBody>
      </p:sp>
      <p:sp>
        <p:nvSpPr>
          <p:cNvPr id="91140" name="Date Placeholder 5"/>
          <p:cNvSpPr>
            <a:spLocks noGrp="1"/>
          </p:cNvSpPr>
          <p:nvPr>
            <p:ph type="dt" sz="half" idx="12"/>
          </p:nvPr>
        </p:nvSpPr>
        <p:spPr>
          <a:noFill/>
        </p:spPr>
        <p:txBody>
          <a:bodyPr/>
          <a:lstStyle/>
          <a:p>
            <a:fld id="{E2E61B91-249C-B74C-9965-624E538499D6}" type="datetime1">
              <a:rPr lang="en-US" smtClean="0"/>
              <a:t>4/17/14</a:t>
            </a:fld>
            <a:endParaRPr lang="en-US"/>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0"/>
            <a:ext cx="7467600" cy="1143000"/>
          </a:xfrm>
        </p:spPr>
        <p:txBody>
          <a:bodyPr/>
          <a:lstStyle/>
          <a:p>
            <a:r>
              <a:rPr lang="en-US" dirty="0" smtClean="0"/>
              <a:t>Reliability of Surgical Robots</a:t>
            </a:r>
            <a:endParaRPr lang="en-US" dirty="0"/>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5" name="TextBox 4"/>
          <p:cNvSpPr txBox="1"/>
          <p:nvPr/>
        </p:nvSpPr>
        <p:spPr>
          <a:xfrm>
            <a:off x="627973" y="5867400"/>
            <a:ext cx="7982627" cy="523220"/>
          </a:xfrm>
          <a:prstGeom prst="rect">
            <a:avLst/>
          </a:prstGeom>
          <a:noFill/>
        </p:spPr>
        <p:txBody>
          <a:bodyPr wrap="square" rtlCol="0">
            <a:spAutoFit/>
          </a:bodyPr>
          <a:lstStyle/>
          <a:p>
            <a:pPr algn="l"/>
            <a:r>
              <a:rPr lang="en-US" sz="1200" dirty="0">
                <a:solidFill>
                  <a:schemeClr val="tx1"/>
                </a:solidFill>
              </a:rPr>
              <a:t>Image from http://</a:t>
            </a:r>
            <a:r>
              <a:rPr lang="en-US" sz="1200" dirty="0" err="1">
                <a:solidFill>
                  <a:schemeClr val="tx1"/>
                </a:solidFill>
              </a:rPr>
              <a:t>www.pbs.org</a:t>
            </a:r>
            <a:r>
              <a:rPr lang="en-US" sz="1200" dirty="0">
                <a:solidFill>
                  <a:schemeClr val="tx1"/>
                </a:solidFill>
              </a:rPr>
              <a:t>/</a:t>
            </a:r>
            <a:r>
              <a:rPr lang="en-US" sz="1200" dirty="0" err="1">
                <a:solidFill>
                  <a:schemeClr val="tx1"/>
                </a:solidFill>
              </a:rPr>
              <a:t>newshour</a:t>
            </a:r>
            <a:r>
              <a:rPr lang="en-US" sz="1200" dirty="0">
                <a:solidFill>
                  <a:schemeClr val="tx1"/>
                </a:solidFill>
              </a:rPr>
              <a:t>/rundown/mishaps-and-deaths-caused-by-surgical-robots-going-underreported-to-fda/</a:t>
            </a:r>
          </a:p>
          <a:p>
            <a:pPr algn="l"/>
            <a:endParaRPr lang="en-US" sz="1600"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Justin Hess</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7</a:t>
            </a:fld>
            <a:endParaRPr lang="en-US"/>
          </a:p>
        </p:txBody>
      </p:sp>
      <p:pic>
        <p:nvPicPr>
          <p:cNvPr id="10" name="Picture 9"/>
          <p:cNvPicPr>
            <a:picLocks noChangeAspect="1"/>
          </p:cNvPicPr>
          <p:nvPr/>
        </p:nvPicPr>
        <p:blipFill>
          <a:blip r:embed="rId3"/>
          <a:stretch>
            <a:fillRect/>
          </a:stretch>
        </p:blipFill>
        <p:spPr>
          <a:xfrm>
            <a:off x="1219200" y="1828800"/>
            <a:ext cx="6694118" cy="4038600"/>
          </a:xfrm>
          <a:prstGeom prst="rect">
            <a:avLst/>
          </a:prstGeom>
        </p:spPr>
      </p:pic>
    </p:spTree>
    <p:extLst>
      <p:ext uri="{BB962C8B-B14F-4D97-AF65-F5344CB8AC3E}">
        <p14:creationId xmlns:p14="http://schemas.microsoft.com/office/powerpoint/2010/main" val="1664325963"/>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1143000"/>
          </a:xfrm>
        </p:spPr>
        <p:txBody>
          <a:bodyPr/>
          <a:lstStyle/>
          <a:p>
            <a:r>
              <a:rPr lang="en-US" dirty="0" smtClean="0"/>
              <a:t>Background: First Surgical Robots</a:t>
            </a:r>
            <a:endParaRPr lang="en-US" dirty="0"/>
          </a:p>
        </p:txBody>
      </p:sp>
      <p:sp>
        <p:nvSpPr>
          <p:cNvPr id="3" name="Content Placeholder 2"/>
          <p:cNvSpPr>
            <a:spLocks noGrp="1"/>
          </p:cNvSpPr>
          <p:nvPr>
            <p:ph idx="1"/>
          </p:nvPr>
        </p:nvSpPr>
        <p:spPr>
          <a:xfrm>
            <a:off x="24622" y="1676400"/>
            <a:ext cx="8229600" cy="4800600"/>
          </a:xfrm>
        </p:spPr>
        <p:txBody>
          <a:bodyPr/>
          <a:lstStyle/>
          <a:p>
            <a:r>
              <a:rPr lang="en-US" dirty="0" smtClean="0"/>
              <a:t>PUMA 560</a:t>
            </a:r>
          </a:p>
          <a:p>
            <a:pPr lvl="2"/>
            <a:r>
              <a:rPr lang="en-US" dirty="0" smtClean="0"/>
              <a:t>First robot used for Neurosurgery, 1985</a:t>
            </a:r>
          </a:p>
          <a:p>
            <a:pPr lvl="2"/>
            <a:r>
              <a:rPr lang="en-US" dirty="0" smtClean="0"/>
              <a:t>Lacked ultrasound imaging capabilities</a:t>
            </a:r>
            <a:r>
              <a:rPr lang="en-US" baseline="30000" dirty="0" smtClean="0"/>
              <a:t>[1]</a:t>
            </a:r>
            <a:endParaRPr lang="en-US" dirty="0" smtClean="0"/>
          </a:p>
          <a:p>
            <a:r>
              <a:rPr lang="en-US" dirty="0" smtClean="0"/>
              <a:t>PROBOT</a:t>
            </a:r>
          </a:p>
          <a:p>
            <a:pPr lvl="2"/>
            <a:r>
              <a:rPr lang="en-US" dirty="0" smtClean="0"/>
              <a:t>Transurethral resection of prostate</a:t>
            </a:r>
          </a:p>
          <a:p>
            <a:pPr lvl="2"/>
            <a:r>
              <a:rPr lang="en-US" dirty="0" smtClean="0"/>
              <a:t>Image-guided, simulation-based</a:t>
            </a:r>
            <a:r>
              <a:rPr lang="en-US" baseline="30000" dirty="0" smtClean="0"/>
              <a:t>[2]</a:t>
            </a:r>
            <a:endParaRPr lang="en-US" dirty="0"/>
          </a:p>
          <a:p>
            <a:r>
              <a:rPr lang="en-US" dirty="0" smtClean="0"/>
              <a:t>ROBODOC</a:t>
            </a:r>
          </a:p>
          <a:p>
            <a:pPr lvl="2"/>
            <a:r>
              <a:rPr lang="en-US" dirty="0" smtClean="0"/>
              <a:t>First to perform Total Hip </a:t>
            </a:r>
            <a:r>
              <a:rPr lang="en-US" dirty="0" err="1" smtClean="0"/>
              <a:t>Arthroplasty</a:t>
            </a:r>
            <a:r>
              <a:rPr lang="en-US" baseline="30000" dirty="0" smtClean="0"/>
              <a:t>[2]</a:t>
            </a:r>
            <a:endParaRPr lang="en-US" dirty="0" smtClean="0"/>
          </a:p>
          <a:p>
            <a:pPr lvl="2"/>
            <a:r>
              <a:rPr lang="en-US" dirty="0" smtClean="0"/>
              <a:t>Used in &gt; 24,000 surgeries since 1992</a:t>
            </a:r>
            <a:r>
              <a:rPr lang="en-US" baseline="30000" dirty="0" smtClean="0"/>
              <a:t>[2]</a:t>
            </a:r>
            <a:endParaRPr lang="en-US" dirty="0" smtClean="0"/>
          </a:p>
          <a:p>
            <a:pPr marL="1371600" lvl="3" indent="0">
              <a:buNone/>
            </a:pPr>
            <a:endParaRPr lang="en-US" dirty="0" smtClean="0"/>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Justin Hess</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dirty="0"/>
          </a:p>
        </p:txBody>
      </p:sp>
      <p:sp>
        <p:nvSpPr>
          <p:cNvPr id="8" name="Slide Number Placeholder 7"/>
          <p:cNvSpPr>
            <a:spLocks noGrp="1"/>
          </p:cNvSpPr>
          <p:nvPr>
            <p:ph type="sldNum" sz="quarter" idx="11"/>
          </p:nvPr>
        </p:nvSpPr>
        <p:spPr/>
        <p:txBody>
          <a:bodyPr/>
          <a:lstStyle/>
          <a:p>
            <a:fld id="{599FE963-493D-6C4E-B686-D39790523B81}" type="slidenum">
              <a:rPr lang="en-US" smtClean="0"/>
              <a:pPr/>
              <a:t>8</a:t>
            </a:fld>
            <a:endParaRPr lang="en-US" dirty="0"/>
          </a:p>
        </p:txBody>
      </p:sp>
      <p:pic>
        <p:nvPicPr>
          <p:cNvPr id="9" name="Picture 8"/>
          <p:cNvPicPr>
            <a:picLocks noChangeAspect="1"/>
          </p:cNvPicPr>
          <p:nvPr/>
        </p:nvPicPr>
        <p:blipFill>
          <a:blip r:embed="rId3"/>
          <a:stretch>
            <a:fillRect/>
          </a:stretch>
        </p:blipFill>
        <p:spPr>
          <a:xfrm>
            <a:off x="6400800" y="2057400"/>
            <a:ext cx="2540000" cy="3390900"/>
          </a:xfrm>
          <a:prstGeom prst="rect">
            <a:avLst/>
          </a:prstGeom>
        </p:spPr>
      </p:pic>
      <p:sp>
        <p:nvSpPr>
          <p:cNvPr id="10" name="TextBox 9"/>
          <p:cNvSpPr txBox="1"/>
          <p:nvPr/>
        </p:nvSpPr>
        <p:spPr>
          <a:xfrm>
            <a:off x="6400800" y="5596116"/>
            <a:ext cx="2514600" cy="707886"/>
          </a:xfrm>
          <a:prstGeom prst="rect">
            <a:avLst/>
          </a:prstGeom>
          <a:noFill/>
        </p:spPr>
        <p:txBody>
          <a:bodyPr wrap="square" rtlCol="0">
            <a:spAutoFit/>
          </a:bodyPr>
          <a:lstStyle/>
          <a:p>
            <a:pPr algn="l"/>
            <a:r>
              <a:rPr lang="en-US" sz="1200" dirty="0">
                <a:solidFill>
                  <a:schemeClr val="tx1"/>
                </a:solidFill>
              </a:rPr>
              <a:t>http://</a:t>
            </a:r>
            <a:r>
              <a:rPr lang="en-US" sz="1200" dirty="0" err="1">
                <a:solidFill>
                  <a:schemeClr val="tx1"/>
                </a:solidFill>
              </a:rPr>
              <a:t>allaboutroboticsurgery.com</a:t>
            </a:r>
            <a:r>
              <a:rPr lang="en-US" sz="1200" dirty="0">
                <a:solidFill>
                  <a:schemeClr val="tx1"/>
                </a:solidFill>
              </a:rPr>
              <a:t>/</a:t>
            </a:r>
            <a:r>
              <a:rPr lang="en-US" sz="1200" dirty="0" err="1">
                <a:solidFill>
                  <a:schemeClr val="tx1"/>
                </a:solidFill>
              </a:rPr>
              <a:t>surgicalrobots.html</a:t>
            </a:r>
            <a:endParaRPr lang="en-US" sz="1200" dirty="0" smtClean="0">
              <a:solidFill>
                <a:schemeClr val="tx1"/>
              </a:solidFill>
            </a:endParaRPr>
          </a:p>
          <a:p>
            <a:pPr algn="l"/>
            <a:endParaRPr lang="en-US" sz="1600" dirty="0"/>
          </a:p>
        </p:txBody>
      </p:sp>
    </p:spTree>
    <p:extLst>
      <p:ext uri="{BB962C8B-B14F-4D97-AF65-F5344CB8AC3E}">
        <p14:creationId xmlns:p14="http://schemas.microsoft.com/office/powerpoint/2010/main" val="3140029175"/>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Surgical Robots: AESOP</a:t>
            </a:r>
            <a:endParaRPr lang="en-US" dirty="0"/>
          </a:p>
        </p:txBody>
      </p:sp>
      <p:sp>
        <p:nvSpPr>
          <p:cNvPr id="3" name="Content Placeholder 2"/>
          <p:cNvSpPr>
            <a:spLocks noGrp="1"/>
          </p:cNvSpPr>
          <p:nvPr>
            <p:ph idx="1"/>
          </p:nvPr>
        </p:nvSpPr>
        <p:spPr>
          <a:xfrm>
            <a:off x="2775" y="1676400"/>
            <a:ext cx="8229600" cy="4572000"/>
          </a:xfrm>
        </p:spPr>
        <p:txBody>
          <a:bodyPr/>
          <a:lstStyle/>
          <a:p>
            <a:r>
              <a:rPr lang="en-US" dirty="0" smtClean="0"/>
              <a:t>AESOP</a:t>
            </a:r>
          </a:p>
          <a:p>
            <a:pPr lvl="2"/>
            <a:r>
              <a:rPr lang="en-US" dirty="0" smtClean="0"/>
              <a:t>Voice-activated arm with endoscope</a:t>
            </a:r>
          </a:p>
          <a:p>
            <a:pPr lvl="2"/>
            <a:endParaRPr lang="en-US" dirty="0" smtClean="0"/>
          </a:p>
          <a:p>
            <a:pPr lvl="2"/>
            <a:r>
              <a:rPr lang="en-US" dirty="0" smtClean="0"/>
              <a:t>Approved by FDA in 1994</a:t>
            </a:r>
            <a:r>
              <a:rPr lang="en-US" baseline="30000" dirty="0" smtClean="0"/>
              <a:t>[1]</a:t>
            </a:r>
          </a:p>
          <a:p>
            <a:pPr lvl="2"/>
            <a:endParaRPr lang="en-US" dirty="0" smtClean="0"/>
          </a:p>
          <a:p>
            <a:pPr lvl="2"/>
            <a:r>
              <a:rPr lang="en-US" dirty="0" smtClean="0"/>
              <a:t>Used in over 70,000 procedures</a:t>
            </a:r>
            <a:r>
              <a:rPr lang="en-US" baseline="30000" dirty="0" smtClean="0"/>
              <a:t>[2]</a:t>
            </a:r>
          </a:p>
          <a:p>
            <a:pPr marL="914400" lvl="2" indent="0">
              <a:buNone/>
            </a:pPr>
            <a:endParaRPr lang="en-US" dirty="0" smtClean="0"/>
          </a:p>
          <a:p>
            <a:pPr lvl="2"/>
            <a:endParaRPr lang="en-US" dirty="0" smtClean="0"/>
          </a:p>
          <a:p>
            <a:pPr marL="0" lvl="0" indent="0">
              <a:buClr>
                <a:srgbClr val="333366"/>
              </a:buClr>
              <a:buNone/>
            </a:pPr>
            <a:r>
              <a:rPr lang="en-US" dirty="0" smtClean="0"/>
              <a:t> </a:t>
            </a:r>
          </a:p>
        </p:txBody>
      </p:sp>
      <p:sp>
        <p:nvSpPr>
          <p:cNvPr id="4" name="Footer Placeholder 3"/>
          <p:cNvSpPr>
            <a:spLocks noGrp="1"/>
          </p:cNvSpPr>
          <p:nvPr>
            <p:ph type="ftr" sz="quarter" idx="10"/>
          </p:nvPr>
        </p:nvSpPr>
        <p:spPr/>
        <p:txBody>
          <a:bodyPr/>
          <a:lstStyle/>
          <a:p>
            <a:r>
              <a:rPr lang="en-US" smtClean="0"/>
              <a:t>© 2014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Justin Hess</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09299BD2-20D5-454E-A9B2-7830D0DC7001}" type="datetime1">
              <a:rPr lang="en-US" smtClean="0"/>
              <a:t>4/18/14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9</a:t>
            </a:fld>
            <a:endParaRPr lang="en-US"/>
          </a:p>
        </p:txBody>
      </p:sp>
      <p:sp>
        <p:nvSpPr>
          <p:cNvPr id="10" name="TextBox 9"/>
          <p:cNvSpPr txBox="1"/>
          <p:nvPr/>
        </p:nvSpPr>
        <p:spPr>
          <a:xfrm>
            <a:off x="5181600" y="6172200"/>
            <a:ext cx="3962400" cy="523220"/>
          </a:xfrm>
          <a:prstGeom prst="rect">
            <a:avLst/>
          </a:prstGeom>
          <a:noFill/>
        </p:spPr>
        <p:txBody>
          <a:bodyPr wrap="square" rtlCol="0">
            <a:spAutoFit/>
          </a:bodyPr>
          <a:lstStyle/>
          <a:p>
            <a:pPr algn="l"/>
            <a:r>
              <a:rPr lang="en-US" sz="1200" dirty="0">
                <a:solidFill>
                  <a:schemeClr val="tx1"/>
                </a:solidFill>
              </a:rPr>
              <a:t>http://</a:t>
            </a:r>
            <a:r>
              <a:rPr lang="en-US" sz="1200" dirty="0" err="1">
                <a:solidFill>
                  <a:schemeClr val="tx1"/>
                </a:solidFill>
              </a:rPr>
              <a:t>allaboutroboticsurgery.com</a:t>
            </a:r>
            <a:r>
              <a:rPr lang="en-US" sz="1200" dirty="0">
                <a:solidFill>
                  <a:schemeClr val="tx1"/>
                </a:solidFill>
              </a:rPr>
              <a:t>/</a:t>
            </a:r>
            <a:r>
              <a:rPr lang="en-US" sz="1200" dirty="0" err="1">
                <a:solidFill>
                  <a:schemeClr val="tx1"/>
                </a:solidFill>
              </a:rPr>
              <a:t>surgicalrobots.html</a:t>
            </a:r>
            <a:endParaRPr lang="en-US" sz="1200" dirty="0" smtClean="0">
              <a:solidFill>
                <a:schemeClr val="tx1"/>
              </a:solidFill>
            </a:endParaRPr>
          </a:p>
          <a:p>
            <a:pPr algn="l"/>
            <a:endParaRPr lang="en-US" sz="1600" dirty="0"/>
          </a:p>
        </p:txBody>
      </p:sp>
      <p:pic>
        <p:nvPicPr>
          <p:cNvPr id="5" name="Picture 4"/>
          <p:cNvPicPr>
            <a:picLocks noChangeAspect="1"/>
          </p:cNvPicPr>
          <p:nvPr/>
        </p:nvPicPr>
        <p:blipFill>
          <a:blip r:embed="rId3"/>
          <a:stretch>
            <a:fillRect/>
          </a:stretch>
        </p:blipFill>
        <p:spPr>
          <a:xfrm>
            <a:off x="5791200" y="2057400"/>
            <a:ext cx="3175000" cy="4152900"/>
          </a:xfrm>
          <a:prstGeom prst="rect">
            <a:avLst/>
          </a:prstGeom>
        </p:spPr>
      </p:pic>
    </p:spTree>
    <p:extLst>
      <p:ext uri="{BB962C8B-B14F-4D97-AF65-F5344CB8AC3E}">
        <p14:creationId xmlns:p14="http://schemas.microsoft.com/office/powerpoint/2010/main" val="1896791520"/>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Presentation_Template">
  <a:themeElements>
    <a:clrScheme name="Custom 3">
      <a:dk1>
        <a:srgbClr val="000000"/>
      </a:dk1>
      <a:lt1>
        <a:srgbClr val="FFFFFF"/>
      </a:lt1>
      <a:dk2>
        <a:srgbClr val="FFFFFF"/>
      </a:dk2>
      <a:lt2>
        <a:srgbClr val="808080"/>
      </a:lt2>
      <a:accent1>
        <a:srgbClr val="333366"/>
      </a:accent1>
      <a:accent2>
        <a:srgbClr val="9999CC"/>
      </a:accent2>
      <a:accent3>
        <a:srgbClr val="FFFFFF"/>
      </a:accent3>
      <a:accent4>
        <a:srgbClr val="000000"/>
      </a:accent4>
      <a:accent5>
        <a:srgbClr val="ADADB8"/>
      </a:accent5>
      <a:accent6>
        <a:srgbClr val="8A8AB9"/>
      </a:accent6>
      <a:hlink>
        <a:srgbClr val="3C3D44"/>
      </a:hlink>
      <a:folHlink>
        <a:srgbClr val="3F3F3F"/>
      </a:folHlink>
    </a:clrScheme>
    <a:fontScheme name="Pixel">
      <a:majorFont>
        <a:latin typeface="Arial Black"/>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Times New Roman" pitchFamily="7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Times New Roman" pitchFamily="76" charset="0"/>
          </a:defRPr>
        </a:defPPr>
      </a:lstStyle>
    </a:lnDef>
  </a:objectDefaults>
  <a:extraClrSchemeLst>
    <a:extraClrScheme>
      <a:clrScheme name="Pixel 1">
        <a:dk1>
          <a:srgbClr val="666699"/>
        </a:dk1>
        <a:lt1>
          <a:srgbClr val="FFFFFF"/>
        </a:lt1>
        <a:dk2>
          <a:srgbClr val="000066"/>
        </a:dk2>
        <a:lt2>
          <a:srgbClr val="FFFFFF"/>
        </a:lt2>
        <a:accent1>
          <a:srgbClr val="0066FF"/>
        </a:accent1>
        <a:accent2>
          <a:srgbClr val="3333FF"/>
        </a:accent2>
        <a:accent3>
          <a:srgbClr val="AAAAB8"/>
        </a:accent3>
        <a:accent4>
          <a:srgbClr val="DADADA"/>
        </a:accent4>
        <a:accent5>
          <a:srgbClr val="AAB8FF"/>
        </a:accent5>
        <a:accent6>
          <a:srgbClr val="2D2DE7"/>
        </a:accent6>
        <a:hlink>
          <a:srgbClr val="0000CC"/>
        </a:hlink>
        <a:folHlink>
          <a:srgbClr val="B2B2B2"/>
        </a:folHlink>
      </a:clrScheme>
      <a:clrMap bg1="dk2" tx1="lt1" bg2="dk1" tx2="lt2" accent1="accent1" accent2="accent2" accent3="accent3" accent4="accent4" accent5="accent5" accent6="accent6" hlink="hlink" folHlink="folHlink"/>
    </a:extraClrScheme>
    <a:extraClrScheme>
      <a:clrScheme name="Pixel 2">
        <a:dk1>
          <a:srgbClr val="000000"/>
        </a:dk1>
        <a:lt1>
          <a:srgbClr val="FFFFFF"/>
        </a:lt1>
        <a:dk2>
          <a:srgbClr val="334B49"/>
        </a:dk2>
        <a:lt2>
          <a:srgbClr val="FFFFFF"/>
        </a:lt2>
        <a:accent1>
          <a:srgbClr val="009999"/>
        </a:accent1>
        <a:accent2>
          <a:srgbClr val="008080"/>
        </a:accent2>
        <a:accent3>
          <a:srgbClr val="ADB1B1"/>
        </a:accent3>
        <a:accent4>
          <a:srgbClr val="DADADA"/>
        </a:accent4>
        <a:accent5>
          <a:srgbClr val="AACACA"/>
        </a:accent5>
        <a:accent6>
          <a:srgbClr val="007373"/>
        </a:accent6>
        <a:hlink>
          <a:srgbClr val="006666"/>
        </a:hlink>
        <a:folHlink>
          <a:srgbClr val="B2B2B2"/>
        </a:folHlink>
      </a:clrScheme>
      <a:clrMap bg1="dk2" tx1="lt1" bg2="dk1" tx2="lt2" accent1="accent1" accent2="accent2" accent3="accent3" accent4="accent4" accent5="accent5" accent6="accent6" hlink="hlink" folHlink="folHlink"/>
    </a:extraClrScheme>
    <a:extraClrScheme>
      <a:clrScheme name="Pixel 3">
        <a:dk1>
          <a:srgbClr val="000000"/>
        </a:dk1>
        <a:lt1>
          <a:srgbClr val="FFFFFF"/>
        </a:lt1>
        <a:dk2>
          <a:srgbClr val="FFFFFF"/>
        </a:dk2>
        <a:lt2>
          <a:srgbClr val="808080"/>
        </a:lt2>
        <a:accent1>
          <a:srgbClr val="FF9900"/>
        </a:accent1>
        <a:accent2>
          <a:srgbClr val="FCB138"/>
        </a:accent2>
        <a:accent3>
          <a:srgbClr val="FFFFFF"/>
        </a:accent3>
        <a:accent4>
          <a:srgbClr val="000000"/>
        </a:accent4>
        <a:accent5>
          <a:srgbClr val="FFCAAA"/>
        </a:accent5>
        <a:accent6>
          <a:srgbClr val="E4A032"/>
        </a:accent6>
        <a:hlink>
          <a:srgbClr val="FCC66E"/>
        </a:hlink>
        <a:folHlink>
          <a:srgbClr val="B2B2B2"/>
        </a:folHlink>
      </a:clrScheme>
      <a:clrMap bg1="lt1" tx1="dk1" bg2="lt2" tx2="dk2" accent1="accent1" accent2="accent2" accent3="accent3" accent4="accent4" accent5="accent5" accent6="accent6" hlink="hlink" folHlink="folHlink"/>
    </a:extraClrScheme>
    <a:extraClrScheme>
      <a:clrScheme name="Pixel 4">
        <a:dk1>
          <a:srgbClr val="000000"/>
        </a:dk1>
        <a:lt1>
          <a:srgbClr val="FFFFFF"/>
        </a:lt1>
        <a:dk2>
          <a:srgbClr val="FFFFFF"/>
        </a:dk2>
        <a:lt2>
          <a:srgbClr val="808080"/>
        </a:lt2>
        <a:accent1>
          <a:srgbClr val="440044"/>
        </a:accent1>
        <a:accent2>
          <a:srgbClr val="790571"/>
        </a:accent2>
        <a:accent3>
          <a:srgbClr val="FFFFFF"/>
        </a:accent3>
        <a:accent4>
          <a:srgbClr val="000000"/>
        </a:accent4>
        <a:accent5>
          <a:srgbClr val="B0AAB0"/>
        </a:accent5>
        <a:accent6>
          <a:srgbClr val="6D0466"/>
        </a:accent6>
        <a:hlink>
          <a:srgbClr val="9F839F"/>
        </a:hlink>
        <a:folHlink>
          <a:srgbClr val="B2B2B2"/>
        </a:folHlink>
      </a:clrScheme>
      <a:clrMap bg1="lt1" tx1="dk1" bg2="lt2" tx2="dk2" accent1="accent1" accent2="accent2" accent3="accent3" accent4="accent4" accent5="accent5" accent6="accent6" hlink="hlink" folHlink="folHlink"/>
    </a:extraClrScheme>
    <a:extraClrScheme>
      <a:clrScheme name="Pixel 5">
        <a:dk1>
          <a:srgbClr val="000000"/>
        </a:dk1>
        <a:lt1>
          <a:srgbClr val="FFFFFF"/>
        </a:lt1>
        <a:dk2>
          <a:srgbClr val="FFFFFF"/>
        </a:dk2>
        <a:lt2>
          <a:srgbClr val="666699"/>
        </a:lt2>
        <a:accent1>
          <a:srgbClr val="779F92"/>
        </a:accent1>
        <a:accent2>
          <a:srgbClr val="9DC2D7"/>
        </a:accent2>
        <a:accent3>
          <a:srgbClr val="FFFFFF"/>
        </a:accent3>
        <a:accent4>
          <a:srgbClr val="000000"/>
        </a:accent4>
        <a:accent5>
          <a:srgbClr val="BDCDC7"/>
        </a:accent5>
        <a:accent6>
          <a:srgbClr val="8EB0C3"/>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ixel 6">
        <a:dk1>
          <a:srgbClr val="6A0000"/>
        </a:dk1>
        <a:lt1>
          <a:srgbClr val="FFFFFF"/>
        </a:lt1>
        <a:dk2>
          <a:srgbClr val="FFFFFF"/>
        </a:dk2>
        <a:lt2>
          <a:srgbClr val="666699"/>
        </a:lt2>
        <a:accent1>
          <a:srgbClr val="CC3300"/>
        </a:accent1>
        <a:accent2>
          <a:srgbClr val="CC6600"/>
        </a:accent2>
        <a:accent3>
          <a:srgbClr val="FFFFFF"/>
        </a:accent3>
        <a:accent4>
          <a:srgbClr val="590000"/>
        </a:accent4>
        <a:accent5>
          <a:srgbClr val="E2ADAA"/>
        </a:accent5>
        <a:accent6>
          <a:srgbClr val="B95C00"/>
        </a:accent6>
        <a:hlink>
          <a:srgbClr val="CC9900"/>
        </a:hlink>
        <a:folHlink>
          <a:srgbClr val="B2B2B2"/>
        </a:folHlink>
      </a:clrScheme>
      <a:clrMap bg1="lt1" tx1="dk1" bg2="lt2" tx2="dk2" accent1="accent1" accent2="accent2" accent3="accent3" accent4="accent4" accent5="accent5" accent6="accent6" hlink="hlink" folHlink="folHlink"/>
    </a:extraClrScheme>
    <a:extraClrScheme>
      <a:clrScheme name="Pixel 7">
        <a:dk1>
          <a:srgbClr val="4F4F77"/>
        </a:dk1>
        <a:lt1>
          <a:srgbClr val="FFFFFF"/>
        </a:lt1>
        <a:dk2>
          <a:srgbClr val="4A7911"/>
        </a:dk2>
        <a:lt2>
          <a:srgbClr val="FFFFFF"/>
        </a:lt2>
        <a:accent1>
          <a:srgbClr val="336600"/>
        </a:accent1>
        <a:accent2>
          <a:srgbClr val="669900"/>
        </a:accent2>
        <a:accent3>
          <a:srgbClr val="B1BEAA"/>
        </a:accent3>
        <a:accent4>
          <a:srgbClr val="DADADA"/>
        </a:accent4>
        <a:accent5>
          <a:srgbClr val="ADB8AA"/>
        </a:accent5>
        <a:accent6>
          <a:srgbClr val="5C8A00"/>
        </a:accent6>
        <a:hlink>
          <a:srgbClr val="99CC00"/>
        </a:hlink>
        <a:folHlink>
          <a:srgbClr val="B2B2B2"/>
        </a:folHlink>
      </a:clrScheme>
      <a:clrMap bg1="dk2" tx1="lt1" bg2="dk1" tx2="lt2" accent1="accent1" accent2="accent2" accent3="accent3" accent4="accent4" accent5="accent5" accent6="accent6" hlink="hlink" folHlink="folHlink"/>
    </a:extraClrScheme>
    <a:extraClrScheme>
      <a:clrScheme name="Pixel 8">
        <a:dk1>
          <a:srgbClr val="003300"/>
        </a:dk1>
        <a:lt1>
          <a:srgbClr val="FFFFFF"/>
        </a:lt1>
        <a:dk2>
          <a:srgbClr val="FFFFFF"/>
        </a:dk2>
        <a:lt2>
          <a:srgbClr val="4F4F77"/>
        </a:lt2>
        <a:accent1>
          <a:srgbClr val="336600"/>
        </a:accent1>
        <a:accent2>
          <a:srgbClr val="669900"/>
        </a:accent2>
        <a:accent3>
          <a:srgbClr val="FFFFFF"/>
        </a:accent3>
        <a:accent4>
          <a:srgbClr val="002A00"/>
        </a:accent4>
        <a:accent5>
          <a:srgbClr val="ADB8AA"/>
        </a:accent5>
        <a:accent6>
          <a:srgbClr val="5C8A00"/>
        </a:accent6>
        <a:hlink>
          <a:srgbClr val="99CC00"/>
        </a:hlink>
        <a:folHlink>
          <a:srgbClr val="B2B2B2"/>
        </a:folHlink>
      </a:clrScheme>
      <a:clrMap bg1="lt1" tx1="dk1" bg2="lt2" tx2="dk2" accent1="accent1" accent2="accent2" accent3="accent3" accent4="accent4" accent5="accent5" accent6="accent6" hlink="hlink" folHlink="folHlink"/>
    </a:extraClrScheme>
    <a:extraClrScheme>
      <a:clrScheme name="Pixel 9">
        <a:dk1>
          <a:srgbClr val="808080"/>
        </a:dk1>
        <a:lt1>
          <a:srgbClr val="FFFFFF"/>
        </a:lt1>
        <a:dk2>
          <a:srgbClr val="2F978D"/>
        </a:dk2>
        <a:lt2>
          <a:srgbClr val="FFFFFF"/>
        </a:lt2>
        <a:accent1>
          <a:srgbClr val="008080"/>
        </a:accent1>
        <a:accent2>
          <a:srgbClr val="009999"/>
        </a:accent2>
        <a:accent3>
          <a:srgbClr val="ADC9C5"/>
        </a:accent3>
        <a:accent4>
          <a:srgbClr val="DADADA"/>
        </a:accent4>
        <a:accent5>
          <a:srgbClr val="AAC0C0"/>
        </a:accent5>
        <a:accent6>
          <a:srgbClr val="008A8A"/>
        </a:accent6>
        <a:hlink>
          <a:srgbClr val="70CAC6"/>
        </a:hlink>
        <a:folHlink>
          <a:srgbClr val="B2B2B2"/>
        </a:folHlink>
      </a:clrScheme>
      <a:clrMap bg1="dk2" tx1="lt1" bg2="dk1" tx2="lt2" accent1="accent1" accent2="accent2" accent3="accent3" accent4="accent4" accent5="accent5" accent6="accent6" hlink="hlink" folHlink="folHlink"/>
    </a:extraClrScheme>
    <a:extraClrScheme>
      <a:clrScheme name="Pixel 10">
        <a:dk1>
          <a:srgbClr val="4F4F77"/>
        </a:dk1>
        <a:lt1>
          <a:srgbClr val="FFFFFF"/>
        </a:lt1>
        <a:dk2>
          <a:srgbClr val="330000"/>
        </a:dk2>
        <a:lt2>
          <a:srgbClr val="FFFFFF"/>
        </a:lt2>
        <a:accent1>
          <a:srgbClr val="822504"/>
        </a:accent1>
        <a:accent2>
          <a:srgbClr val="9E2A06"/>
        </a:accent2>
        <a:accent3>
          <a:srgbClr val="ADAAAA"/>
        </a:accent3>
        <a:accent4>
          <a:srgbClr val="DADADA"/>
        </a:accent4>
        <a:accent5>
          <a:srgbClr val="C1ACAA"/>
        </a:accent5>
        <a:accent6>
          <a:srgbClr val="8F2505"/>
        </a:accent6>
        <a:hlink>
          <a:srgbClr val="7C0704"/>
        </a:hlink>
        <a:folHlink>
          <a:srgbClr val="B2B2B2"/>
        </a:folHlink>
      </a:clrScheme>
      <a:clrMap bg1="dk2" tx1="lt1" bg2="dk1" tx2="lt2" accent1="accent1" accent2="accent2" accent3="accent3" accent4="accent4" accent5="accent5" accent6="accent6" hlink="hlink" folHlink="folHlink"/>
    </a:extraClrScheme>
    <a:extraClrScheme>
      <a:clrScheme name="Pixel 11">
        <a:dk1>
          <a:srgbClr val="333333"/>
        </a:dk1>
        <a:lt1>
          <a:srgbClr val="FFFFFF"/>
        </a:lt1>
        <a:dk2>
          <a:srgbClr val="333399"/>
        </a:dk2>
        <a:lt2>
          <a:srgbClr val="FFFFFF"/>
        </a:lt2>
        <a:accent1>
          <a:srgbClr val="006699"/>
        </a:accent1>
        <a:accent2>
          <a:srgbClr val="0386AF"/>
        </a:accent2>
        <a:accent3>
          <a:srgbClr val="ADADCA"/>
        </a:accent3>
        <a:accent4>
          <a:srgbClr val="DADADA"/>
        </a:accent4>
        <a:accent5>
          <a:srgbClr val="AAB8CA"/>
        </a:accent5>
        <a:accent6>
          <a:srgbClr val="02799E"/>
        </a:accent6>
        <a:hlink>
          <a:srgbClr val="6699FF"/>
        </a:hlink>
        <a:folHlink>
          <a:srgbClr val="B2B2B2"/>
        </a:folHlink>
      </a:clrScheme>
      <a:clrMap bg1="dk2" tx1="lt1" bg2="dk1" tx2="lt2" accent1="accent1" accent2="accent2" accent3="accent3" accent4="accent4" accent5="accent5" accent6="accent6" hlink="hlink" folHlink="folHlink"/>
    </a:extraClrScheme>
    <a:extraClrScheme>
      <a:clrScheme name="Pixel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clrMap bg1="lt1" tx1="dk1" bg2="lt2" tx2="dk2" accent1="accent1" accent2="accent2" accent3="accent3" accent4="accent4" accent5="accent5" accent6="accent6" hlink="hlink" folHlink="folHlink"/>
    </a:extraClrScheme>
    <a:extraClrScheme>
      <a:clrScheme name="Pixel 13">
        <a:dk1>
          <a:srgbClr val="000000"/>
        </a:dk1>
        <a:lt1>
          <a:srgbClr val="FFFFFF"/>
        </a:lt1>
        <a:dk2>
          <a:srgbClr val="FFFFFF"/>
        </a:dk2>
        <a:lt2>
          <a:srgbClr val="808080"/>
        </a:lt2>
        <a:accent1>
          <a:srgbClr val="333366"/>
        </a:accent1>
        <a:accent2>
          <a:srgbClr val="9999CC"/>
        </a:accent2>
        <a:accent3>
          <a:srgbClr val="FFFFFF"/>
        </a:accent3>
        <a:accent4>
          <a:srgbClr val="000000"/>
        </a:accent4>
        <a:accent5>
          <a:srgbClr val="ADADB8"/>
        </a:accent5>
        <a:accent6>
          <a:srgbClr val="8A8AB9"/>
        </a:accent6>
        <a:hlink>
          <a:srgbClr val="CCCCE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Presentation_Template.thmx</Template>
  <TotalTime>63662</TotalTime>
  <Words>7569</Words>
  <Application>Microsoft Macintosh PowerPoint</Application>
  <PresentationFormat>On-screen Show (4:3)</PresentationFormat>
  <Paragraphs>1062</Paragraphs>
  <Slides>69</Slides>
  <Notes>68</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Presentation_Template</vt:lpstr>
      <vt:lpstr>Class 10 Errors Failures Risks </vt:lpstr>
      <vt:lpstr>Overview</vt:lpstr>
      <vt:lpstr>PowerPoint Presentation</vt:lpstr>
      <vt:lpstr>Overview</vt:lpstr>
      <vt:lpstr>Assignment</vt:lpstr>
      <vt:lpstr>Overview</vt:lpstr>
      <vt:lpstr>Reliability of Surgical Robots</vt:lpstr>
      <vt:lpstr>Background: First Surgical Robots</vt:lpstr>
      <vt:lpstr>Recent Surgical Robots: AESOP</vt:lpstr>
      <vt:lpstr>Recent Surgical Robots: ZEUS</vt:lpstr>
      <vt:lpstr>Recent Surgical Robots: daVinci</vt:lpstr>
      <vt:lpstr>Advantages of Surgical Robots </vt:lpstr>
      <vt:lpstr>Reliability Issues</vt:lpstr>
      <vt:lpstr>More Reliability Issues</vt:lpstr>
      <vt:lpstr>Conclusions</vt:lpstr>
      <vt:lpstr>Sources</vt:lpstr>
      <vt:lpstr>Military Robots</vt:lpstr>
      <vt:lpstr>Crusher UGCV</vt:lpstr>
      <vt:lpstr>DoDaam Super Aegis II</vt:lpstr>
      <vt:lpstr>Atlas</vt:lpstr>
      <vt:lpstr>Military transition</vt:lpstr>
      <vt:lpstr>Implications</vt:lpstr>
      <vt:lpstr>Image Sources</vt:lpstr>
      <vt:lpstr>Why Connected Vehicles?</vt:lpstr>
      <vt:lpstr>Government Interest</vt:lpstr>
      <vt:lpstr>What are the requirements?[6]</vt:lpstr>
      <vt:lpstr>DSRC is Fast Enough[8]</vt:lpstr>
      <vt:lpstr>PowerPoint Presentation</vt:lpstr>
      <vt:lpstr>Volvo SARTRE Project[9]</vt:lpstr>
      <vt:lpstr>Conclusions</vt:lpstr>
      <vt:lpstr>Sources</vt:lpstr>
      <vt:lpstr>Sources</vt:lpstr>
      <vt:lpstr>Mind Controlled Robotics </vt:lpstr>
      <vt:lpstr>What is it and how does it work? </vt:lpstr>
      <vt:lpstr>How are they used? </vt:lpstr>
      <vt:lpstr>How are they used? </vt:lpstr>
      <vt:lpstr>Errors and Risks</vt:lpstr>
      <vt:lpstr>Conclusion</vt:lpstr>
      <vt:lpstr>Sources</vt:lpstr>
      <vt:lpstr>Sources </vt:lpstr>
      <vt:lpstr>Dos and DDos</vt:lpstr>
      <vt:lpstr>Who wants to be a computer?</vt:lpstr>
      <vt:lpstr>Techniques:</vt:lpstr>
      <vt:lpstr>Internet Control Message Protocol flood (ICMP)</vt:lpstr>
      <vt:lpstr>(S)SYN flood</vt:lpstr>
      <vt:lpstr>Teardrop Attacks:</vt:lpstr>
      <vt:lpstr>Peer to Peer Attacks:</vt:lpstr>
      <vt:lpstr>Application-level floods</vt:lpstr>
      <vt:lpstr>Nuke</vt:lpstr>
      <vt:lpstr>HTTP POST DDoS Attack</vt:lpstr>
      <vt:lpstr>R U Dead Yet? (RUDY)</vt:lpstr>
      <vt:lpstr>Reflected / Spoofed Attack</vt:lpstr>
      <vt:lpstr>Unintentional denial of service</vt:lpstr>
      <vt:lpstr>Finding out?</vt:lpstr>
      <vt:lpstr>Prevention</vt:lpstr>
      <vt:lpstr>Sources</vt:lpstr>
      <vt:lpstr>Overview</vt:lpstr>
      <vt:lpstr>Class 10  The End</vt:lpstr>
      <vt:lpstr>Risk</vt:lpstr>
      <vt:lpstr>Predicting Risk</vt:lpstr>
      <vt:lpstr>Reliability Of Statistics</vt:lpstr>
      <vt:lpstr>Cost-Benefit Analysis</vt:lpstr>
      <vt:lpstr>Risk-Benefit Analysis</vt:lpstr>
      <vt:lpstr>Limitations to  Risk-Benefit Analysis</vt:lpstr>
      <vt:lpstr>Some Measures</vt:lpstr>
      <vt:lpstr>Relying Too Much</vt:lpstr>
      <vt:lpstr>Value of Intuition</vt:lpstr>
      <vt:lpstr>Producing Good Software</vt:lpstr>
      <vt:lpstr>Plan For The Long Term</vt:lpstr>
    </vt:vector>
  </TitlesOfParts>
  <Manager/>
  <Company>WPI Computer Science Department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3043 Social Implications Of Computing</dc:title>
  <dc:subject/>
  <dc:creator>Keith A. Pray</dc:creator>
  <cp:keywords/>
  <dc:description/>
  <cp:lastModifiedBy>Keith A. Pray</cp:lastModifiedBy>
  <cp:revision>454</cp:revision>
  <cp:lastPrinted>2004-04-28T16:30:48Z</cp:lastPrinted>
  <dcterms:created xsi:type="dcterms:W3CDTF">2010-11-11T03:48:27Z</dcterms:created>
  <dcterms:modified xsi:type="dcterms:W3CDTF">2014-04-18T22:24:24Z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2</vt:i4>
  </property>
</Properties>
</file>