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49"/>
  </p:notesMasterIdLst>
  <p:handoutMasterIdLst>
    <p:handoutMasterId r:id="rId50"/>
  </p:handoutMasterIdLst>
  <p:sldIdLst>
    <p:sldId id="256" r:id="rId2"/>
    <p:sldId id="345" r:id="rId3"/>
    <p:sldId id="437" r:id="rId4"/>
    <p:sldId id="403" r:id="rId5"/>
    <p:sldId id="404" r:id="rId6"/>
    <p:sldId id="405" r:id="rId7"/>
    <p:sldId id="406" r:id="rId8"/>
    <p:sldId id="581" r:id="rId9"/>
    <p:sldId id="461" r:id="rId10"/>
    <p:sldId id="438" r:id="rId11"/>
    <p:sldId id="453" r:id="rId12"/>
    <p:sldId id="454" r:id="rId13"/>
    <p:sldId id="439"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2" r:id="rId31"/>
    <p:sldId id="573" r:id="rId32"/>
    <p:sldId id="574" r:id="rId33"/>
    <p:sldId id="575" r:id="rId34"/>
    <p:sldId id="576" r:id="rId35"/>
    <p:sldId id="577" r:id="rId36"/>
    <p:sldId id="578" r:id="rId37"/>
    <p:sldId id="579" r:id="rId38"/>
    <p:sldId id="580" r:id="rId39"/>
    <p:sldId id="329" r:id="rId40"/>
    <p:sldId id="523" r:id="rId41"/>
    <p:sldId id="524" r:id="rId42"/>
    <p:sldId id="525" r:id="rId43"/>
    <p:sldId id="526" r:id="rId44"/>
    <p:sldId id="527" r:id="rId45"/>
    <p:sldId id="528" r:id="rId46"/>
    <p:sldId id="529" r:id="rId47"/>
    <p:sldId id="530" r:id="rId48"/>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charset="0"/>
        <a:ea typeface="+mn-ea"/>
        <a:cs typeface="+mn-cs"/>
      </a:defRPr>
    </a:lvl1pPr>
    <a:lvl2pPr marL="457200" algn="ctr" rtl="0" fontAlgn="base">
      <a:spcBef>
        <a:spcPct val="0"/>
      </a:spcBef>
      <a:spcAft>
        <a:spcPct val="0"/>
      </a:spcAft>
      <a:defRPr sz="2400" kern="1200">
        <a:solidFill>
          <a:schemeClr val="tx2"/>
        </a:solidFill>
        <a:latin typeface="Times New Roman" charset="0"/>
        <a:ea typeface="+mn-ea"/>
        <a:cs typeface="+mn-cs"/>
      </a:defRPr>
    </a:lvl2pPr>
    <a:lvl3pPr marL="914400" algn="ctr" rtl="0" fontAlgn="base">
      <a:spcBef>
        <a:spcPct val="0"/>
      </a:spcBef>
      <a:spcAft>
        <a:spcPct val="0"/>
      </a:spcAft>
      <a:defRPr sz="2400" kern="1200">
        <a:solidFill>
          <a:schemeClr val="tx2"/>
        </a:solidFill>
        <a:latin typeface="Times New Roman" charset="0"/>
        <a:ea typeface="+mn-ea"/>
        <a:cs typeface="+mn-cs"/>
      </a:defRPr>
    </a:lvl3pPr>
    <a:lvl4pPr marL="1371600" algn="ctr" rtl="0" fontAlgn="base">
      <a:spcBef>
        <a:spcPct val="0"/>
      </a:spcBef>
      <a:spcAft>
        <a:spcPct val="0"/>
      </a:spcAft>
      <a:defRPr sz="2400" kern="1200">
        <a:solidFill>
          <a:schemeClr val="tx2"/>
        </a:solidFill>
        <a:latin typeface="Times New Roman" charset="0"/>
        <a:ea typeface="+mn-ea"/>
        <a:cs typeface="+mn-cs"/>
      </a:defRPr>
    </a:lvl4pPr>
    <a:lvl5pPr marL="1828800" algn="ctr" rtl="0" fontAlgn="base">
      <a:spcBef>
        <a:spcPct val="0"/>
      </a:spcBef>
      <a:spcAft>
        <a:spcPct val="0"/>
      </a:spcAft>
      <a:defRPr sz="2400" kern="1200">
        <a:solidFill>
          <a:schemeClr val="tx2"/>
        </a:solidFill>
        <a:latin typeface="Times New Roman" charset="0"/>
        <a:ea typeface="+mn-ea"/>
        <a:cs typeface="+mn-cs"/>
      </a:defRPr>
    </a:lvl5pPr>
    <a:lvl6pPr marL="2286000" algn="l" defTabSz="457200" rtl="0" eaLnBrk="1" latinLnBrk="0" hangingPunct="1">
      <a:defRPr sz="2400" kern="1200">
        <a:solidFill>
          <a:schemeClr val="tx2"/>
        </a:solidFill>
        <a:latin typeface="Times New Roman" charset="0"/>
        <a:ea typeface="+mn-ea"/>
        <a:cs typeface="+mn-cs"/>
      </a:defRPr>
    </a:lvl6pPr>
    <a:lvl7pPr marL="2743200" algn="l" defTabSz="457200" rtl="0" eaLnBrk="1" latinLnBrk="0" hangingPunct="1">
      <a:defRPr sz="2400" kern="1200">
        <a:solidFill>
          <a:schemeClr val="tx2"/>
        </a:solidFill>
        <a:latin typeface="Times New Roman" charset="0"/>
        <a:ea typeface="+mn-ea"/>
        <a:cs typeface="+mn-cs"/>
      </a:defRPr>
    </a:lvl7pPr>
    <a:lvl8pPr marL="3200400" algn="l" defTabSz="457200" rtl="0" eaLnBrk="1" latinLnBrk="0" hangingPunct="1">
      <a:defRPr sz="2400" kern="1200">
        <a:solidFill>
          <a:schemeClr val="tx2"/>
        </a:solidFill>
        <a:latin typeface="Times New Roman" charset="0"/>
        <a:ea typeface="+mn-ea"/>
        <a:cs typeface="+mn-cs"/>
      </a:defRPr>
    </a:lvl8pPr>
    <a:lvl9pPr marL="3657600" algn="l" defTabSz="457200" rtl="0" eaLnBrk="1" latinLnBrk="0" hangingPunct="1">
      <a:defRPr sz="2400" kern="1200">
        <a:solidFill>
          <a:schemeClr val="tx2"/>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53" autoAdjust="0"/>
  </p:normalViewPr>
  <p:slideViewPr>
    <p:cSldViewPr>
      <p:cViewPr varScale="1">
        <p:scale>
          <a:sx n="94" d="100"/>
          <a:sy n="94" d="100"/>
        </p:scale>
        <p:origin x="-19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fld id="{E9B05C59-F0E1-234B-AE4A-7A53D160182A}" type="datetime1">
              <a:rPr lang="en-US"/>
              <a:pPr/>
              <a:t>4/15/14</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8C8C58CF-00DC-A84E-913D-E6E492A2B91D}" type="slidenum">
              <a:rPr lang="en-US"/>
              <a:pPr/>
              <a:t>‹#›</a:t>
            </a:fld>
            <a:endParaRPr lang="en-US"/>
          </a:p>
        </p:txBody>
      </p:sp>
    </p:spTree>
    <p:extLst>
      <p:ext uri="{BB962C8B-B14F-4D97-AF65-F5344CB8AC3E}">
        <p14:creationId xmlns:p14="http://schemas.microsoft.com/office/powerpoint/2010/main" val="4153945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fld id="{7C4F819E-56B0-9740-B0CC-DE7603347DB0}" type="datetime1">
              <a:rPr lang="en-US"/>
              <a:pPr/>
              <a:t>4/15/14</a:t>
            </a:fld>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BAC055B7-19CA-4944-96D8-BA6A6F60ACF0}" type="slidenum">
              <a:rPr lang="en-US"/>
              <a:pPr/>
              <a:t>‹#›</a:t>
            </a:fld>
            <a:endParaRPr lang="en-US"/>
          </a:p>
        </p:txBody>
      </p:sp>
    </p:spTree>
    <p:extLst>
      <p:ext uri="{BB962C8B-B14F-4D97-AF65-F5344CB8AC3E}">
        <p14:creationId xmlns:p14="http://schemas.microsoft.com/office/powerpoint/2010/main" val="2787453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eartbleed.com/" TargetMode="External"/><Relationship Id="rId4" Type="http://schemas.openxmlformats.org/officeDocument/2006/relationships/hyperlink" Target="http://searchsecurity.techtarget.com/definition/Secure-Sockets-Layer-SSL" TargetMode="External"/><Relationship Id="rId5" Type="http://schemas.openxmlformats.org/officeDocument/2006/relationships/hyperlink" Target="https://www.openssl.org/" TargetMode="External"/><Relationship Id="rId6" Type="http://schemas.openxmlformats.org/officeDocument/2006/relationships/hyperlink" Target="http://xkcd.com/1354/"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A5B0997D-36C1-C44B-8260-1A3766963E77}" type="datetime1">
              <a:rPr lang="en-US"/>
              <a:pPr/>
              <a:t>4/15/14</a:t>
            </a:fld>
            <a:endParaRPr lang="en-US"/>
          </a:p>
        </p:txBody>
      </p:sp>
      <p:sp>
        <p:nvSpPr>
          <p:cNvPr id="20483" name="Rectangle 7"/>
          <p:cNvSpPr>
            <a:spLocks noGrp="1" noChangeArrowheads="1"/>
          </p:cNvSpPr>
          <p:nvPr>
            <p:ph type="sldNum" sz="quarter" idx="5"/>
          </p:nvPr>
        </p:nvSpPr>
        <p:spPr>
          <a:noFill/>
        </p:spPr>
        <p:txBody>
          <a:bodyPr/>
          <a:lstStyle/>
          <a:p>
            <a:fld id="{6008F3B0-D10B-9A41-A191-000D04A90265}" type="slidenum">
              <a:rPr lang="en-US"/>
              <a:pPr/>
              <a:t>1</a:t>
            </a:fld>
            <a:endParaRPr lang="en-US"/>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Here’s the title slide. Is anyone not excited?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BBF5DC87-D7CD-6F4A-A058-644F5E6E4603}" type="datetime1">
              <a:rPr lang="en-US"/>
              <a:pPr/>
              <a:t>4/15/14</a:t>
            </a:fld>
            <a:endParaRPr lang="en-US"/>
          </a:p>
        </p:txBody>
      </p:sp>
      <p:sp>
        <p:nvSpPr>
          <p:cNvPr id="22531" name="Rectangle 7"/>
          <p:cNvSpPr>
            <a:spLocks noGrp="1" noChangeArrowheads="1"/>
          </p:cNvSpPr>
          <p:nvPr>
            <p:ph type="sldNum" sz="quarter" idx="5"/>
          </p:nvPr>
        </p:nvSpPr>
        <p:spPr>
          <a:noFill/>
        </p:spPr>
        <p:txBody>
          <a:bodyPr/>
          <a:lstStyle/>
          <a:p>
            <a:fld id="{EA577A60-73FE-AF48-8BB1-D4E5092F27CF}" type="slidenum">
              <a:rPr lang="en-US"/>
              <a:pPr/>
              <a:t>10</a:t>
            </a:fld>
            <a:endParaRPr lang="en-US"/>
          </a:p>
        </p:txBody>
      </p:sp>
      <p:sp>
        <p:nvSpPr>
          <p:cNvPr id="22532" name="Rectangle 2"/>
          <p:cNvSpPr>
            <a:spLocks noGrp="1" noRot="1" noChangeAspect="1" noChangeArrowheads="1"/>
          </p:cNvSpPr>
          <p:nvPr>
            <p:ph type="sldImg"/>
          </p:nvPr>
        </p:nvSpPr>
        <p:spPr>
          <a:solidFill>
            <a:srgbClr val="FFFFFF"/>
          </a:solidFill>
          <a:ln/>
        </p:spPr>
      </p:sp>
      <p:sp>
        <p:nvSpPr>
          <p:cNvPr id="225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F1E76D40-6DFA-0A41-9E4D-ECA79089D7A1}" type="datetime1">
              <a:rPr lang="en-US"/>
              <a:pPr/>
              <a:t>4/15/14</a:t>
            </a:fld>
            <a:endParaRPr lang="en-US"/>
          </a:p>
        </p:txBody>
      </p:sp>
      <p:sp>
        <p:nvSpPr>
          <p:cNvPr id="53251" name="Rectangle 7"/>
          <p:cNvSpPr>
            <a:spLocks noGrp="1" noChangeArrowheads="1"/>
          </p:cNvSpPr>
          <p:nvPr>
            <p:ph type="sldNum" sz="quarter" idx="5"/>
          </p:nvPr>
        </p:nvSpPr>
        <p:spPr>
          <a:noFill/>
        </p:spPr>
        <p:txBody>
          <a:bodyPr/>
          <a:lstStyle/>
          <a:p>
            <a:fld id="{03DCDF0B-7B40-A042-99FB-8222C011B171}" type="slidenum">
              <a:rPr lang="en-US"/>
              <a:pPr/>
              <a:t>11</a:t>
            </a:fld>
            <a:endParaRPr lang="en-US"/>
          </a:p>
        </p:txBody>
      </p:sp>
      <p:sp>
        <p:nvSpPr>
          <p:cNvPr id="53252" name="Rectangle 2"/>
          <p:cNvSpPr>
            <a:spLocks noGrp="1" noRot="1" noChangeAspect="1" noChangeArrowheads="1"/>
          </p:cNvSpPr>
          <p:nvPr>
            <p:ph type="sldImg"/>
          </p:nvPr>
        </p:nvSpPr>
        <p:spPr>
          <a:solidFill>
            <a:srgbClr val="FFFFFF"/>
          </a:solidFill>
          <a:ln/>
        </p:spPr>
      </p:sp>
      <p:sp>
        <p:nvSpPr>
          <p:cNvPr id="5325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The online working example source code is best not viewed with IE though looking at the source for the page will reveal the implementation.</a:t>
            </a:r>
          </a:p>
          <a:p>
            <a:pPr eaLnBrk="1" hangingPunct="1"/>
            <a:r>
              <a:rPr lang="en-US" dirty="0" smtClean="0">
                <a:latin typeface="Arial" pitchFamily="-109" charset="0"/>
                <a:ea typeface="ＭＳ Ｐゴシック" pitchFamily="-109" charset="-128"/>
                <a:cs typeface="ＭＳ Ｐゴシック" pitchFamily="-109" charset="-128"/>
              </a:rPr>
              <a:t>If guest</a:t>
            </a:r>
            <a:r>
              <a:rPr lang="en-US" baseline="0" dirty="0" smtClean="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smtClean="0">
                <a:latin typeface="Arial" pitchFamily="-109" charset="0"/>
                <a:ea typeface="ＭＳ Ｐゴシック" pitchFamily="-109" charset="-128"/>
                <a:cs typeface="ＭＳ Ｐゴシック" pitchFamily="-109" charset="-128"/>
              </a:rPr>
              <a:t>Remember to </a:t>
            </a:r>
            <a:r>
              <a:rPr lang="en-US" baseline="0" dirty="0" smtClean="0">
                <a:latin typeface="Arial" pitchFamily="-109" charset="0"/>
                <a:ea typeface="ＭＳ Ｐゴシック" pitchFamily="-109" charset="-128"/>
                <a:cs typeface="ＭＳ Ｐゴシック" pitchFamily="-109" charset="-128"/>
              </a:rPr>
              <a:t>work on groups </a:t>
            </a:r>
            <a:r>
              <a:rPr lang="en-US" baseline="0" dirty="0" smtClean="0">
                <a:latin typeface="Arial" pitchFamily="-109" charset="0"/>
                <a:ea typeface="ＭＳ Ｐゴシック" pitchFamily="-109" charset="-128"/>
                <a:cs typeface="ＭＳ Ｐゴシック" pitchFamily="-109" charset="-128"/>
              </a:rPr>
              <a:t>projects.</a:t>
            </a:r>
            <a:endParaRPr lang="en-US" baseline="0"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Each group should have material on their sites for the topics we’ve covered so far.</a:t>
            </a:r>
            <a:endParaRPr lang="en-US"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pPr marL="514350" indent="-514350"/>
            <a:r>
              <a:rPr lang="en-US" dirty="0" smtClean="0">
                <a:latin typeface="Arial" pitchFamily="-109" charset="0"/>
                <a:ea typeface="ＭＳ Ｐゴシック" pitchFamily="-109" charset="-128"/>
                <a:cs typeface="ＭＳ Ｐゴシック" pitchFamily="-109" charset="-128"/>
              </a:rPr>
              <a:t>Bold lines are real</a:t>
            </a:r>
            <a:r>
              <a:rPr lang="en-US" baseline="0" dirty="0" smtClean="0">
                <a:latin typeface="Arial" pitchFamily="-109" charset="0"/>
                <a:ea typeface="ＭＳ Ｐゴシック" pitchFamily="-109" charset="-128"/>
                <a:cs typeface="ＭＳ Ｐゴシック" pitchFamily="-109" charset="-128"/>
              </a:rPr>
              <a:t> focus.</a:t>
            </a:r>
            <a:endParaRPr lang="en-US" dirty="0" smtClean="0">
              <a:latin typeface="Arial" pitchFamily="-109" charset="0"/>
              <a:ea typeface="ＭＳ Ｐゴシック" pitchFamily="-109" charset="-128"/>
              <a:cs typeface="ＭＳ Ｐゴシック" pitchFamily="-109" charset="-128"/>
            </a:endParaRP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Example input:</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amount = 100.05; </a:t>
            </a:r>
          </a:p>
          <a:p>
            <a:pPr marL="514350" indent="-514350"/>
            <a:r>
              <a:rPr lang="en-US" dirty="0" err="1" smtClean="0">
                <a:latin typeface="Arial" pitchFamily="-109" charset="0"/>
                <a:ea typeface="ＭＳ Ｐゴシック" pitchFamily="-109" charset="-128"/>
                <a:cs typeface="ＭＳ Ｐゴシック" pitchFamily="-109" charset="-128"/>
              </a:rPr>
              <a:t>discountRate</a:t>
            </a:r>
            <a:r>
              <a:rPr lang="en-US" dirty="0" smtClean="0">
                <a:latin typeface="Arial" pitchFamily="-109" charset="0"/>
                <a:ea typeface="ＭＳ Ｐゴシック" pitchFamily="-109" charset="-128"/>
                <a:cs typeface="ＭＳ Ｐゴシック" pitchFamily="-109" charset="-128"/>
              </a:rPr>
              <a:t> = 0.10; </a:t>
            </a:r>
          </a:p>
          <a:p>
            <a:pPr marL="514350" indent="-514350"/>
            <a:r>
              <a:rPr lang="en-US" dirty="0" err="1" smtClean="0">
                <a:latin typeface="Arial" pitchFamily="-109" charset="0"/>
                <a:ea typeface="ＭＳ Ｐゴシック" pitchFamily="-109" charset="-128"/>
                <a:cs typeface="ＭＳ Ｐゴシック" pitchFamily="-109" charset="-128"/>
              </a:rPr>
              <a:t>taxRate</a:t>
            </a:r>
            <a:r>
              <a:rPr lang="en-US" dirty="0" smtClean="0">
                <a:latin typeface="Arial" pitchFamily="-109" charset="0"/>
                <a:ea typeface="ＭＳ Ｐゴシック" pitchFamily="-109" charset="-128"/>
                <a:cs typeface="ＭＳ Ｐゴシック" pitchFamily="-109" charset="-128"/>
              </a:rPr>
              <a:t> = 0.05; </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OR</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70.0, 0.0, 0.05</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95.67, 0.20, 0.7</a:t>
            </a:r>
          </a:p>
        </p:txBody>
      </p:sp>
      <p:sp>
        <p:nvSpPr>
          <p:cNvPr id="55300" name="Date Placeholder 3"/>
          <p:cNvSpPr>
            <a:spLocks noGrp="1"/>
          </p:cNvSpPr>
          <p:nvPr>
            <p:ph type="dt" sz="quarter" idx="1"/>
          </p:nvPr>
        </p:nvSpPr>
        <p:spPr>
          <a:noFill/>
        </p:spPr>
        <p:txBody>
          <a:bodyPr/>
          <a:lstStyle/>
          <a:p>
            <a:fld id="{2421938A-45B2-4B40-B1DE-D3246B728430}" type="datetime1">
              <a:rPr lang="en-US" smtClean="0"/>
              <a:pPr/>
              <a:t>4/15/14</a:t>
            </a:fld>
            <a:endParaRPr lang="en-US" smtClean="0"/>
          </a:p>
        </p:txBody>
      </p:sp>
      <p:sp>
        <p:nvSpPr>
          <p:cNvPr id="55301" name="Slide Number Placeholder 4"/>
          <p:cNvSpPr>
            <a:spLocks noGrp="1"/>
          </p:cNvSpPr>
          <p:nvPr>
            <p:ph type="sldNum" sz="quarter" idx="5"/>
          </p:nvPr>
        </p:nvSpPr>
        <p:spPr>
          <a:noFill/>
        </p:spPr>
        <p:txBody>
          <a:bodyPr/>
          <a:lstStyle/>
          <a:p>
            <a:fld id="{3C9F0279-A976-EA4C-AAC5-D2690F5F8C2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BBF5DC87-D7CD-6F4A-A058-644F5E6E4603}" type="datetime1">
              <a:rPr lang="en-US"/>
              <a:pPr/>
              <a:t>4/15/14</a:t>
            </a:fld>
            <a:endParaRPr lang="en-US"/>
          </a:p>
        </p:txBody>
      </p:sp>
      <p:sp>
        <p:nvSpPr>
          <p:cNvPr id="22531" name="Rectangle 7"/>
          <p:cNvSpPr>
            <a:spLocks noGrp="1" noChangeArrowheads="1"/>
          </p:cNvSpPr>
          <p:nvPr>
            <p:ph type="sldNum" sz="quarter" idx="5"/>
          </p:nvPr>
        </p:nvSpPr>
        <p:spPr>
          <a:noFill/>
        </p:spPr>
        <p:txBody>
          <a:bodyPr/>
          <a:lstStyle/>
          <a:p>
            <a:fld id="{EA577A60-73FE-AF48-8BB1-D4E5092F27CF}" type="slidenum">
              <a:rPr lang="en-US"/>
              <a:pPr/>
              <a:t>13</a:t>
            </a:fld>
            <a:endParaRPr lang="en-US"/>
          </a:p>
        </p:txBody>
      </p:sp>
      <p:sp>
        <p:nvSpPr>
          <p:cNvPr id="22532" name="Rectangle 2"/>
          <p:cNvSpPr>
            <a:spLocks noGrp="1" noRot="1" noChangeAspect="1" noChangeArrowheads="1"/>
          </p:cNvSpPr>
          <p:nvPr>
            <p:ph type="sldImg"/>
          </p:nvPr>
        </p:nvSpPr>
        <p:spPr>
          <a:solidFill>
            <a:srgbClr val="FFFFFF"/>
          </a:solidFill>
          <a:ln/>
        </p:spPr>
      </p:sp>
      <p:sp>
        <p:nvSpPr>
          <p:cNvPr id="225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Signature</a:t>
            </a:r>
            <a:r>
              <a:rPr lang="en-US" baseline="0" dirty="0" smtClean="0"/>
              <a:t> scanning involves checking the contents of files against a database of known virus signatures.  Can also be used to find viruses that are very similar to known viruses (different skin, same body).</a:t>
            </a:r>
          </a:p>
          <a:p>
            <a:endParaRPr lang="en-US" baseline="0" dirty="0" smtClean="0"/>
          </a:p>
          <a:p>
            <a:r>
              <a:rPr lang="en-US" baseline="0" dirty="0" smtClean="0"/>
              <a:t>Heuristic algorithms look for patterns in the code or behavior of programs and attempt to identify malicious intent.  Can be used to identify previously unknown viruses.</a:t>
            </a:r>
          </a:p>
          <a:p>
            <a:endParaRPr lang="en-US" baseline="0" dirty="0" smtClean="0"/>
          </a:p>
          <a:p>
            <a:r>
              <a:rPr lang="en-US" baseline="0" dirty="0" smtClean="0"/>
              <a:t>Picture is an analysis of the proactive (heuristic) network analysis done by AV Comparatives (an independent anti-virus benchmarking group) in 2013. Green is percent viruses caught, yellow is user-dependent, and red is percentage missed by each scanner.  The blue line is the percentage caught by Microsoft Security Essentials (used as a reference because it comes pre-installed in out-of-the-box Windows 7).  Does not include false positives (handled in a separate study).  In a test of an unknown number of commonly downloaded software packages was done to test false alarms on these products.  MSE had very few false alarms, most had 3-15, and G Data, </a:t>
            </a:r>
            <a:r>
              <a:rPr lang="en-US" baseline="0" dirty="0" err="1" smtClean="0"/>
              <a:t>eScan</a:t>
            </a:r>
            <a:r>
              <a:rPr lang="en-US" baseline="0" dirty="0" smtClean="0"/>
              <a:t>, and a couple of the weaker ones had many (over 15) false positives.</a:t>
            </a:r>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of executables, the assembly</a:t>
            </a:r>
            <a:r>
              <a:rPr lang="en-US" baseline="0" dirty="0" smtClean="0"/>
              <a:t> for the program is examined to determine whether or not a program is a virus.  Deleting other files or self-replication are a couple of key indicators of a virus.  In addition to executables, word documents and other files that can contain macros also have the potential to contain viruses.  This includes previewing email attachments in an email client, and it some cases even just opening the email body can activate a hidden virus.  These files must all be scanned to keep a system completely safe.</a:t>
            </a:r>
          </a:p>
          <a:p>
            <a:endParaRPr lang="en-US" baseline="0" dirty="0" smtClean="0"/>
          </a:p>
          <a:p>
            <a:r>
              <a:rPr lang="en-US" baseline="0" dirty="0" smtClean="0"/>
              <a:t>Another method used in heuristic scanning is to run a suspicious program in an isolated virtual machine, or “sandbox.” In this “sandbox” the anti-virus program looks for clues in the operation of the program that may indicate malicious intent.</a:t>
            </a:r>
          </a:p>
          <a:p>
            <a:endParaRPr lang="en-US" baseline="0" dirty="0" smtClean="0"/>
          </a:p>
          <a:p>
            <a:r>
              <a:rPr lang="en-US" baseline="0" dirty="0" smtClean="0"/>
              <a:t>When a program or file is believed to be infected with a virus, it is quarantined by the program, and the user is notified, just like in a normal signature scan.</a:t>
            </a:r>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15</a:t>
            </a:fld>
            <a:endParaRPr lang="en-US"/>
          </a:p>
        </p:txBody>
      </p:sp>
    </p:spTree>
    <p:extLst>
      <p:ext uri="{BB962C8B-B14F-4D97-AF65-F5344CB8AC3E}">
        <p14:creationId xmlns:p14="http://schemas.microsoft.com/office/powerpoint/2010/main" val="170133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more reason</a:t>
            </a:r>
            <a:r>
              <a:rPr lang="en-US" baseline="0" dirty="0" smtClean="0"/>
              <a:t> do you need?</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16</a:t>
            </a:fld>
            <a:endParaRPr lang="en-US"/>
          </a:p>
        </p:txBody>
      </p:sp>
    </p:spTree>
    <p:extLst>
      <p:ext uri="{BB962C8B-B14F-4D97-AF65-F5344CB8AC3E}">
        <p14:creationId xmlns:p14="http://schemas.microsoft.com/office/powerpoint/2010/main" val="4737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heuristic</a:t>
            </a:r>
            <a:r>
              <a:rPr lang="en-US" baseline="0" dirty="0" smtClean="0"/>
              <a:t> </a:t>
            </a:r>
            <a:r>
              <a:rPr lang="en-US" dirty="0" smtClean="0"/>
              <a:t>algorithms</a:t>
            </a:r>
            <a:r>
              <a:rPr lang="en-US" baseline="0" dirty="0" smtClean="0"/>
              <a:t> cannot possibly be perfect, and can only search for virus behaviors that the algorithm writers think of.  If a new virus appears that has very different behavior than all previous viruses then no algorithm will find it without modifications.</a:t>
            </a:r>
            <a:endParaRPr lang="en-US" dirty="0" smtClean="0"/>
          </a:p>
          <a:p>
            <a:endParaRPr lang="en-US" dirty="0" smtClean="0"/>
          </a:p>
          <a:p>
            <a:r>
              <a:rPr lang="en-US" dirty="0" smtClean="0"/>
              <a:t>The average</a:t>
            </a:r>
            <a:r>
              <a:rPr lang="en-US" baseline="0" dirty="0" smtClean="0"/>
              <a:t> user doesn’t know what to do with Windows User Account Control.  If a window pops up that says some random file they have never heard of is malicious, they are not going to second guess the “all-knowing” anti-virus program they pay $20 a year for.  False positives are bad.</a:t>
            </a:r>
          </a:p>
          <a:p>
            <a:endParaRPr lang="en-US" baseline="0" dirty="0" smtClean="0"/>
          </a:p>
          <a:p>
            <a:r>
              <a:rPr lang="en-US" baseline="0" dirty="0" smtClean="0"/>
              <a:t>Heuristic scanning takes a lot longer (either scanning the code, running in the sand box, or both) and is another step on top of the normal signature scan.</a:t>
            </a:r>
          </a:p>
          <a:p>
            <a:endParaRPr lang="en-US" baseline="0" dirty="0" smtClean="0"/>
          </a:p>
          <a:p>
            <a:r>
              <a:rPr lang="en-US" baseline="0" dirty="0" smtClean="0"/>
              <a:t>Chart: low is good.  Windows Defender on Windows 8 is the reference at 5.5</a:t>
            </a:r>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17</a:t>
            </a:fld>
            <a:endParaRPr lang="en-US"/>
          </a:p>
        </p:txBody>
      </p:sp>
    </p:spTree>
    <p:extLst>
      <p:ext uri="{BB962C8B-B14F-4D97-AF65-F5344CB8AC3E}">
        <p14:creationId xmlns:p14="http://schemas.microsoft.com/office/powerpoint/2010/main" val="423365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Infections</a:t>
            </a:r>
            <a:r>
              <a:rPr lang="en-US" baseline="0" dirty="0" smtClean="0"/>
              <a:t> improve your immune system, right?  Only if they don’t kill you.</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18</a:t>
            </a:fld>
            <a:endParaRPr lang="en-US"/>
          </a:p>
        </p:txBody>
      </p:sp>
    </p:spTree>
    <p:extLst>
      <p:ext uri="{BB962C8B-B14F-4D97-AF65-F5344CB8AC3E}">
        <p14:creationId xmlns:p14="http://schemas.microsoft.com/office/powerpoint/2010/main" val="282536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BBF5DC87-D7CD-6F4A-A058-644F5E6E4603}" type="datetime1">
              <a:rPr lang="en-US"/>
              <a:pPr/>
              <a:t>4/15/14</a:t>
            </a:fld>
            <a:endParaRPr lang="en-US"/>
          </a:p>
        </p:txBody>
      </p:sp>
      <p:sp>
        <p:nvSpPr>
          <p:cNvPr id="22531" name="Rectangle 7"/>
          <p:cNvSpPr>
            <a:spLocks noGrp="1" noChangeArrowheads="1"/>
          </p:cNvSpPr>
          <p:nvPr>
            <p:ph type="sldNum" sz="quarter" idx="5"/>
          </p:nvPr>
        </p:nvSpPr>
        <p:spPr>
          <a:noFill/>
        </p:spPr>
        <p:txBody>
          <a:bodyPr/>
          <a:lstStyle/>
          <a:p>
            <a:fld id="{EA577A60-73FE-AF48-8BB1-D4E5092F27CF}" type="slidenum">
              <a:rPr lang="en-US"/>
              <a:pPr/>
              <a:t>2</a:t>
            </a:fld>
            <a:endParaRPr lang="en-US"/>
          </a:p>
        </p:txBody>
      </p:sp>
      <p:sp>
        <p:nvSpPr>
          <p:cNvPr id="22532" name="Rectangle 2"/>
          <p:cNvSpPr>
            <a:spLocks noGrp="1" noRot="1" noChangeAspect="1" noChangeArrowheads="1"/>
          </p:cNvSpPr>
          <p:nvPr>
            <p:ph type="sldImg"/>
          </p:nvPr>
        </p:nvSpPr>
        <p:spPr>
          <a:solidFill>
            <a:srgbClr val="FFFFFF"/>
          </a:solidFill>
          <a:ln/>
        </p:spPr>
      </p:sp>
      <p:sp>
        <p:nvSpPr>
          <p:cNvPr id="225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I’m Saraf</a:t>
            </a:r>
            <a:r>
              <a:rPr lang="en-US" baseline="0" dirty="0" smtClean="0"/>
              <a:t> and today I’m going to talk about TCP/IP Vulnerabilities. TCP stands for transmission control protocol and deals with making sure that packets are delivered from one computer to another, and IP stands for Internet Protocol and deals with routing these packets from one node to another. Another way to look at the relationship is that TCP kind of sits on top of IP. </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TCP/IP Stack has four ‘layers’: the application layer has protocols like HTTP, SSH, TLS/SSL, etc. This layer is a bit flawed because, for example, two of the protocols that are in the application layer are HTTP and TLS/SSL, but HTTP depends on TLS/SSL for security purposes. The Transport Layer has protocols such as TCP, UDP, etc. and it is the layer that actually delivers and receives the data. The Network Layer includes protocols like IP, ICMP, IGMP, etc. and deals with how data is routed, and the last layer is the Link or Physical Layer which includes things like Ethernet, </a:t>
            </a:r>
            <a:r>
              <a:rPr lang="en-US" baseline="0" dirty="0" err="1" smtClean="0"/>
              <a:t>wifi</a:t>
            </a:r>
            <a:r>
              <a:rPr lang="en-US" baseline="0" dirty="0" smtClean="0"/>
              <a:t>, etc. The vulnerabilities occur because IP is not reliable. Unlike TCP, IP is a connectionless protocol meaning that it just doesn’t know if a packet that was sent was actually received</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21</a:t>
            </a:fld>
            <a:endParaRPr lang="en-US"/>
          </a:p>
        </p:txBody>
      </p:sp>
    </p:spTree>
    <p:extLst>
      <p:ext uri="{BB962C8B-B14F-4D97-AF65-F5344CB8AC3E}">
        <p14:creationId xmlns:p14="http://schemas.microsoft.com/office/powerpoint/2010/main" val="174680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Packet sniffing – act of intercepting + reading network traffic that’s transmitted across</a:t>
            </a:r>
            <a:r>
              <a:rPr lang="en-US" baseline="0" dirty="0" smtClean="0"/>
              <a:t> a shared network</a:t>
            </a:r>
          </a:p>
          <a:p>
            <a:r>
              <a:rPr lang="en-US" baseline="0" dirty="0" smtClean="0"/>
              <a:t>Commercial – used to maintain networks</a:t>
            </a:r>
          </a:p>
          <a:p>
            <a:r>
              <a:rPr lang="en-US" baseline="0" dirty="0" smtClean="0"/>
              <a:t>Underground – used to break into computers</a:t>
            </a:r>
          </a:p>
          <a:p>
            <a:endParaRPr lang="en-US" baseline="0" dirty="0" smtClean="0"/>
          </a:p>
          <a:p>
            <a:r>
              <a:rPr lang="en-US" baseline="0" dirty="0" smtClean="0"/>
              <a:t>Packet Sniffing is a double-edged sword because it’s necessary in order to maintain networks, but can also be exploited in order to gain access to unauthorized information.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Protocols that are vulnerable: http, telnet and rlogin. HTTP is vulnerable because a lot of websites that use this just have basic authentication which send your username and password in plain-text across the network. Similarly, with Telnet &amp; rlogin, packet sniffers can capture keystrokes as a person is typing them, so that’s another way that these sniffers can access your username and password. By placing a packet sniffer on a network in promiscuous mode, an intruder can capture and analyze all of the network traffic. </a:t>
            </a:r>
          </a:p>
          <a:p>
            <a:endParaRPr lang="en-US" baseline="0" dirty="0" smtClean="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22</a:t>
            </a:fld>
            <a:endParaRPr lang="en-US"/>
          </a:p>
        </p:txBody>
      </p:sp>
    </p:spTree>
    <p:extLst>
      <p:ext uri="{BB962C8B-B14F-4D97-AF65-F5344CB8AC3E}">
        <p14:creationId xmlns:p14="http://schemas.microsoft.com/office/powerpoint/2010/main" val="480889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methods to prevent</a:t>
            </a:r>
            <a:r>
              <a:rPr lang="en-US" baseline="0" dirty="0" smtClean="0"/>
              <a:t> sniffing such as using authentication schemes that will make sure that your information is not sent in plain text across the network. There’s also a way in Unix machines, to find all sniffer programs running in promiscuous mode. </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23</a:t>
            </a:fld>
            <a:endParaRPr lang="en-US"/>
          </a:p>
        </p:txBody>
      </p:sp>
    </p:spTree>
    <p:extLst>
      <p:ext uri="{BB962C8B-B14F-4D97-AF65-F5344CB8AC3E}">
        <p14:creationId xmlns:p14="http://schemas.microsoft.com/office/powerpoint/2010/main" val="4172347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 Spoofing</a:t>
            </a:r>
            <a:r>
              <a:rPr lang="en-US" baseline="0" dirty="0" smtClean="0"/>
              <a:t> – in order to gain access, hackers create packets with spoofed source IP address which exploits applications that use authentication based on IP addresses. </a:t>
            </a:r>
          </a:p>
          <a:p>
            <a:r>
              <a:rPr lang="en-US" baseline="0" dirty="0" smtClean="0"/>
              <a:t>Hijacking – Once hackers have root access, they can hijack an existing terminal and login connections from any user on the system</a:t>
            </a:r>
          </a:p>
          <a:p>
            <a:r>
              <a:rPr lang="en-US" baseline="0" dirty="0" smtClean="0"/>
              <a:t>Non-blind spoofing – to interfere with a connection that sends packets along your subnet</a:t>
            </a:r>
          </a:p>
          <a:p>
            <a:r>
              <a:rPr lang="en-US" baseline="0" dirty="0" smtClean="0"/>
              <a:t>Blind spoofing – to interfere with a connection or creating one, that doesn’t send packets along your cable</a:t>
            </a:r>
          </a:p>
          <a:p>
            <a:r>
              <a:rPr lang="en-US" baseline="0" dirty="0" smtClean="0"/>
              <a:t>Connection killing – send a fake reset packet. All you need to do this is the correct sequence number, and then send this flag and kill the connection. You can also send a FIN flag with states that no more data will be sent over the connection so the receiving server ignores the rest of the data that’s sent. Connection Hijacking is really where IP’s flaws come into play. This is when Server A and Server B are sending information, then an intruder decides to take over, so they impersonate Server A by providing Server B with the correct Sequence and Acknowledgement numbers</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24</a:t>
            </a:fld>
            <a:endParaRPr lang="en-US"/>
          </a:p>
        </p:txBody>
      </p:sp>
    </p:spTree>
    <p:extLst>
      <p:ext uri="{BB962C8B-B14F-4D97-AF65-F5344CB8AC3E}">
        <p14:creationId xmlns:p14="http://schemas.microsoft.com/office/powerpoint/2010/main" val="1564015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Denial</a:t>
            </a:r>
            <a:r>
              <a:rPr lang="en-US" baseline="0" dirty="0" smtClean="0"/>
              <a:t> of Service (</a:t>
            </a:r>
            <a:r>
              <a:rPr lang="en-US" baseline="0" dirty="0" err="1" smtClean="0"/>
              <a:t>DoS</a:t>
            </a:r>
            <a:r>
              <a:rPr lang="en-US" baseline="0" dirty="0" smtClean="0"/>
              <a:t>) Attacks are almost always fueled with malicious intent. These attacks are difficult to prevent against because there are about 21 different types of attacks and they are very widespread, so it’s often difficult to pinpoint the problem quickly. 3 attacks that I chose in particular are because they are ridiculously easy to launch and very difficult to prevent. For example, email bombing is where an attacker will send an identical email message to an address repeatedly which results in high bandwidth for the victim, less space on a hard disk, etc. Email spamming is about sending email to a bunch of people and the effect on bandwidth is similar. There’s no way to prevent it. </a:t>
            </a:r>
          </a:p>
          <a:p>
            <a:endParaRPr lang="en-US" baseline="0" dirty="0" smtClean="0"/>
          </a:p>
          <a:p>
            <a:r>
              <a:rPr lang="en-US" baseline="0" dirty="0" smtClean="0"/>
              <a:t>Viruses are written specifically to spread and destroy systems and is the most famous type of </a:t>
            </a:r>
            <a:r>
              <a:rPr lang="en-US" baseline="0" dirty="0" err="1" smtClean="0"/>
              <a:t>DoS</a:t>
            </a:r>
            <a:r>
              <a:rPr lang="en-US" baseline="0" dirty="0" smtClean="0"/>
              <a:t> attack. There is a notion that writing viruses are difficult, but if you know assembly language and have source code to work with, it’s really easy. There are even tools out there that will help programmers learn how to write a virus. </a:t>
            </a:r>
          </a:p>
          <a:p>
            <a:endParaRPr lang="en-US" baseline="0" dirty="0" smtClean="0"/>
          </a:p>
          <a:p>
            <a:r>
              <a:rPr lang="en-US" baseline="0" dirty="0" smtClean="0"/>
              <a:t>If someone can ping a machine, it’s possible to reboot or freeze it. The attacker has to write one line in the command prompt and include the machine address they want to target, and the machine will freeze or reboot. This works for older operating systems</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25</a:t>
            </a:fld>
            <a:endParaRPr lang="en-US"/>
          </a:p>
        </p:txBody>
      </p:sp>
    </p:spTree>
    <p:extLst>
      <p:ext uri="{BB962C8B-B14F-4D97-AF65-F5344CB8AC3E}">
        <p14:creationId xmlns:p14="http://schemas.microsoft.com/office/powerpoint/2010/main" val="4225624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no way to make sure that your machine is completely safe from </a:t>
            </a:r>
            <a:r>
              <a:rPr lang="en-US" dirty="0" err="1" smtClean="0"/>
              <a:t>DoS</a:t>
            </a:r>
            <a:r>
              <a:rPr lang="en-US" baseline="0" dirty="0" smtClean="0"/>
              <a:t> attacks, but there are steps you can take to reduce the risk of an attack. Some of these solutions are things you should be doing like keeping your system up to date and monitoring security. However, solutions like security patches are temporary because patches change over time. Obviously, if you suspect an attack, check for them and add extra security measures</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26</a:t>
            </a:fld>
            <a:endParaRPr lang="en-US"/>
          </a:p>
        </p:txBody>
      </p:sp>
    </p:spTree>
    <p:extLst>
      <p:ext uri="{BB962C8B-B14F-4D97-AF65-F5344CB8AC3E}">
        <p14:creationId xmlns:p14="http://schemas.microsoft.com/office/powerpoint/2010/main" val="2725156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TCP/IP</a:t>
            </a:r>
            <a:r>
              <a:rPr lang="en-US" baseline="0" dirty="0" smtClean="0"/>
              <a:t> Vulnerability is largely due to the unreliability of IP and TCP’s dependency on this unreliable protocol. </a:t>
            </a:r>
          </a:p>
          <a:p>
            <a:endParaRPr lang="en-US" baseline="0" dirty="0" smtClean="0"/>
          </a:p>
          <a:p>
            <a:r>
              <a:rPr lang="en-US" baseline="0" dirty="0" smtClean="0"/>
              <a:t>The point of attacks like packet sniffing and IP spoofing is designed to get your information, so protecting against it is very important. Especially as students on a network, we are more susceptible to these attacks. The consequences of TCP/IP vulnerabilities is that these attacks can breach not only our personal security, but everyone in the network’s security as well. Preventing against these attacks are important in order to protect your information and the information </a:t>
            </a:r>
            <a:r>
              <a:rPr lang="en-US" baseline="0" smtClean="0"/>
              <a:t>of others. </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27</a:t>
            </a:fld>
            <a:endParaRPr lang="en-US"/>
          </a:p>
        </p:txBody>
      </p:sp>
    </p:spTree>
    <p:extLst>
      <p:ext uri="{BB962C8B-B14F-4D97-AF65-F5344CB8AC3E}">
        <p14:creationId xmlns:p14="http://schemas.microsoft.com/office/powerpoint/2010/main" val="161381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XS1</a:t>
            </a:r>
            <a:r>
              <a:rPr lang="en-US" baseline="0" dirty="0" smtClean="0"/>
              <a:t> Rifle produced by the </a:t>
            </a:r>
            <a:r>
              <a:rPr lang="en-US" baseline="0" dirty="0" err="1" smtClean="0"/>
              <a:t>TrackingPoint</a:t>
            </a:r>
            <a:r>
              <a:rPr lang="en-US" baseline="0" dirty="0" smtClean="0"/>
              <a:t> company is capable of hitting targets accurately from over 1000 yards away (when used by a first timer).</a:t>
            </a:r>
            <a:endParaRPr lang="en-US" dirty="0" smtClean="0"/>
          </a:p>
          <a:p>
            <a:r>
              <a:rPr lang="en-US" dirty="0" smtClean="0"/>
              <a:t>You may ask yourselves how such a weapon</a:t>
            </a:r>
            <a:r>
              <a:rPr lang="en-US" baseline="0" dirty="0" smtClean="0"/>
              <a:t> could affect the public outside of its intended use as a hunting rifle, such as being used by criminals.</a:t>
            </a:r>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 on the assigned reading?</a:t>
            </a:r>
          </a:p>
          <a:p>
            <a:r>
              <a:rPr lang="en-US" dirty="0" smtClean="0"/>
              <a:t>Use the slides ahead to explain any of the attack methods from</a:t>
            </a:r>
            <a:r>
              <a:rPr lang="en-US" baseline="0" dirty="0" smtClean="0"/>
              <a:t> the text. </a:t>
            </a:r>
          </a:p>
          <a:p>
            <a:r>
              <a:rPr lang="en-US" baseline="0" dirty="0" smtClean="0"/>
              <a:t>If there are no questions you can skip those slides.</a:t>
            </a:r>
            <a:endParaRPr lang="en-US" dirty="0"/>
          </a:p>
        </p:txBody>
      </p:sp>
      <p:sp>
        <p:nvSpPr>
          <p:cNvPr id="4" name="Date Placeholder 3"/>
          <p:cNvSpPr>
            <a:spLocks noGrp="1"/>
          </p:cNvSpPr>
          <p:nvPr>
            <p:ph type="dt" idx="10"/>
          </p:nvPr>
        </p:nvSpPr>
        <p:spPr/>
        <p:txBody>
          <a:bodyPr/>
          <a:lstStyle/>
          <a:p>
            <a:fld id="{7C4F819E-56B0-9740-B0CC-DE7603347DB0}" type="datetime1">
              <a:rPr lang="en-US" smtClean="0"/>
              <a:pPr/>
              <a:t>4/15/14</a:t>
            </a:fld>
            <a:endParaRPr lang="en-US"/>
          </a:p>
        </p:txBody>
      </p:sp>
      <p:sp>
        <p:nvSpPr>
          <p:cNvPr id="5" name="Slide Number Placeholder 4"/>
          <p:cNvSpPr>
            <a:spLocks noGrp="1"/>
          </p:cNvSpPr>
          <p:nvPr>
            <p:ph type="sldNum" sz="quarter" idx="11"/>
          </p:nvPr>
        </p:nvSpPr>
        <p:spPr/>
        <p:txBody>
          <a:bodyPr/>
          <a:lstStyle/>
          <a:p>
            <a:fld id="{BAC055B7-19CA-4944-96D8-BA6A6F60ACF0}" type="slidenum">
              <a:rPr lang="en-US" smtClean="0"/>
              <a:pPr/>
              <a:t>3</a:t>
            </a:fld>
            <a:endParaRPr lang="en-US"/>
          </a:p>
        </p:txBody>
      </p:sp>
    </p:spTree>
    <p:extLst>
      <p:ext uri="{BB962C8B-B14F-4D97-AF65-F5344CB8AC3E}">
        <p14:creationId xmlns:p14="http://schemas.microsoft.com/office/powerpoint/2010/main" val="1126802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Three</a:t>
            </a:r>
            <a:r>
              <a:rPr lang="en-US" baseline="0" dirty="0" smtClean="0"/>
              <a:t> step shots</a:t>
            </a:r>
          </a:p>
          <a:p>
            <a:pPr marL="171450" indent="-171450">
              <a:buFont typeface="Arial" panose="020B0604020202020204" pitchFamily="34" charset="0"/>
              <a:buChar char="•"/>
            </a:pPr>
            <a:r>
              <a:rPr lang="en-US" baseline="0" dirty="0" smtClean="0"/>
              <a:t>Tag – this marks where you want your bullet to hit using a laser, changes the reticle to target mode</a:t>
            </a:r>
          </a:p>
          <a:p>
            <a:pPr marL="171450" indent="-171450">
              <a:buFont typeface="Arial" panose="020B0604020202020204" pitchFamily="34" charset="0"/>
              <a:buChar char="•"/>
            </a:pPr>
            <a:r>
              <a:rPr lang="en-US" dirty="0" smtClean="0"/>
              <a:t>Track – the embedded system image keeps track of the location on the surface where your tag was</a:t>
            </a:r>
            <a:r>
              <a:rPr lang="en-US" baseline="0" dirty="0" smtClean="0"/>
              <a:t> placed</a:t>
            </a:r>
          </a:p>
          <a:p>
            <a:pPr marL="171450" indent="-171450">
              <a:buFont typeface="Arial" panose="020B0604020202020204" pitchFamily="34" charset="0"/>
              <a:buChar char="•"/>
            </a:pPr>
            <a:r>
              <a:rPr lang="en-US" baseline="0" dirty="0" smtClean="0"/>
              <a:t>Optimal shot – hold down the trigger, turning the image crosshair red, then overlap the reticle and the tag, if the gun is held steady it will fire</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30</a:t>
            </a:fld>
            <a:endParaRPr lang="en-US"/>
          </a:p>
        </p:txBody>
      </p:sp>
    </p:spTree>
    <p:extLst>
      <p:ext uri="{BB962C8B-B14F-4D97-AF65-F5344CB8AC3E}">
        <p14:creationId xmlns:p14="http://schemas.microsoft.com/office/powerpoint/2010/main" val="145185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 visual</a:t>
            </a:r>
            <a:r>
              <a:rPr lang="en-US" baseline="0" dirty="0" smtClean="0"/>
              <a:t> of the steps to shooting:</a:t>
            </a:r>
          </a:p>
          <a:p>
            <a:pPr marL="171450" indent="-171450">
              <a:buFont typeface="Arial" panose="020B0604020202020204" pitchFamily="34" charset="0"/>
              <a:buChar char="•"/>
            </a:pPr>
            <a:r>
              <a:rPr lang="en-US" baseline="0" dirty="0" smtClean="0"/>
              <a:t>The animal is tagged</a:t>
            </a:r>
          </a:p>
          <a:p>
            <a:pPr marL="171450" indent="-171450">
              <a:buFont typeface="Arial" panose="020B0604020202020204" pitchFamily="34" charset="0"/>
              <a:buChar char="•"/>
            </a:pPr>
            <a:r>
              <a:rPr lang="en-US" baseline="0" dirty="0" smtClean="0"/>
              <a:t>The animal moves</a:t>
            </a:r>
          </a:p>
          <a:p>
            <a:pPr marL="171450" indent="-171450">
              <a:buFont typeface="Arial" panose="020B0604020202020204" pitchFamily="34" charset="0"/>
              <a:buChar char="•"/>
            </a:pPr>
            <a:r>
              <a:rPr lang="en-US" baseline="0" dirty="0" smtClean="0"/>
              <a:t>The trigger is held down</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31</a:t>
            </a:fld>
            <a:endParaRPr lang="en-US"/>
          </a:p>
        </p:txBody>
      </p:sp>
    </p:spTree>
    <p:extLst>
      <p:ext uri="{BB962C8B-B14F-4D97-AF65-F5344CB8AC3E}">
        <p14:creationId xmlns:p14="http://schemas.microsoft.com/office/powerpoint/2010/main" val="2364185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a:t>
            </a:r>
            <a:r>
              <a:rPr lang="en-US" baseline="0" dirty="0" smtClean="0"/>
              <a:t> embedded system inside the scope keeps track of environmental factors</a:t>
            </a:r>
          </a:p>
          <a:p>
            <a:pPr marL="628650" lvl="1" indent="-171450">
              <a:buFont typeface="Arial" panose="020B0604020202020204" pitchFamily="34" charset="0"/>
              <a:buChar char="•"/>
            </a:pPr>
            <a:r>
              <a:rPr lang="en-US" baseline="0" dirty="0" smtClean="0"/>
              <a:t>Temperature</a:t>
            </a:r>
          </a:p>
          <a:p>
            <a:pPr marL="628650" lvl="1" indent="-171450">
              <a:buFont typeface="Arial" panose="020B0604020202020204" pitchFamily="34" charset="0"/>
              <a:buChar char="•"/>
            </a:pPr>
            <a:r>
              <a:rPr lang="en-US" baseline="0" dirty="0" smtClean="0"/>
              <a:t>Humidity</a:t>
            </a:r>
          </a:p>
          <a:p>
            <a:pPr marL="628650" lvl="1" indent="-171450">
              <a:buFont typeface="Arial" panose="020B0604020202020204" pitchFamily="34" charset="0"/>
              <a:buChar char="•"/>
            </a:pPr>
            <a:r>
              <a:rPr lang="en-US" baseline="0" dirty="0" smtClean="0"/>
              <a:t>Incline</a:t>
            </a:r>
          </a:p>
          <a:p>
            <a:pPr marL="628650" lvl="1" indent="-171450">
              <a:buFont typeface="Arial" panose="020B0604020202020204" pitchFamily="34" charset="0"/>
              <a:buChar char="•"/>
            </a:pPr>
            <a:r>
              <a:rPr lang="en-US" baseline="0" dirty="0" smtClean="0"/>
              <a:t>Ammo weight</a:t>
            </a:r>
          </a:p>
          <a:p>
            <a:pPr marL="628650" lvl="1" indent="-171450">
              <a:buFont typeface="Arial" panose="020B0604020202020204" pitchFamily="34" charset="0"/>
              <a:buChar char="•"/>
            </a:pPr>
            <a:r>
              <a:rPr lang="en-US" baseline="0" dirty="0" smtClean="0"/>
              <a:t>Controls trigger weight, only allowing fire when shot is lined up</a:t>
            </a:r>
          </a:p>
          <a:p>
            <a:pPr marL="628650" lvl="1" indent="-171450">
              <a:buFont typeface="Arial" panose="020B0604020202020204" pitchFamily="34" charset="0"/>
              <a:buChar char="•"/>
            </a:pPr>
            <a:r>
              <a:rPr lang="en-US" baseline="0" dirty="0" smtClean="0"/>
              <a:t>Runs a </a:t>
            </a:r>
            <a:r>
              <a:rPr lang="en-US" baseline="0" dirty="0" err="1" smtClean="0"/>
              <a:t>wifi</a:t>
            </a:r>
            <a:r>
              <a:rPr lang="en-US" baseline="0" dirty="0" smtClean="0"/>
              <a:t> server which streams recordable audio and video to a specially designed </a:t>
            </a:r>
            <a:r>
              <a:rPr lang="en-US" baseline="0" dirty="0" err="1" smtClean="0"/>
              <a:t>Ipad</a:t>
            </a:r>
            <a:r>
              <a:rPr lang="en-US" baseline="0" dirty="0" smtClean="0"/>
              <a:t> application</a:t>
            </a:r>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32</a:t>
            </a:fld>
            <a:endParaRPr lang="en-US"/>
          </a:p>
        </p:txBody>
      </p:sp>
    </p:spTree>
    <p:extLst>
      <p:ext uri="{BB962C8B-B14F-4D97-AF65-F5344CB8AC3E}">
        <p14:creationId xmlns:p14="http://schemas.microsoft.com/office/powerpoint/2010/main" val="499003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streaming</a:t>
            </a:r>
            <a:r>
              <a:rPr lang="en-US" baseline="0" dirty="0" smtClean="0"/>
              <a:t> example, you see what the scope sees</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33</a:t>
            </a:fld>
            <a:endParaRPr lang="en-US"/>
          </a:p>
        </p:txBody>
      </p:sp>
    </p:spTree>
    <p:extLst>
      <p:ext uri="{BB962C8B-B14F-4D97-AF65-F5344CB8AC3E}">
        <p14:creationId xmlns:p14="http://schemas.microsoft.com/office/powerpoint/2010/main" val="3133021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 very useful to criminals</a:t>
            </a:r>
          </a:p>
          <a:p>
            <a:pPr marL="628650" lvl="1" indent="-171450">
              <a:buFont typeface="Arial" panose="020B0604020202020204" pitchFamily="34" charset="0"/>
              <a:buChar char="•"/>
            </a:pPr>
            <a:r>
              <a:rPr lang="en-US" dirty="0" smtClean="0"/>
              <a:t>High</a:t>
            </a:r>
            <a:r>
              <a:rPr lang="en-US" baseline="0" dirty="0" smtClean="0"/>
              <a:t> cost and low fire rate, not useful for average engagements</a:t>
            </a:r>
            <a:endParaRPr lang="en-US" dirty="0" smtClean="0"/>
          </a:p>
          <a:p>
            <a:pPr marL="171450" indent="-171450">
              <a:buFont typeface="Arial" panose="020B0604020202020204" pitchFamily="34" charset="0"/>
              <a:buChar char="•"/>
            </a:pPr>
            <a:r>
              <a:rPr lang="en-US" dirty="0" smtClean="0"/>
              <a:t>Best example of use would be a contract killer</a:t>
            </a:r>
          </a:p>
          <a:p>
            <a:pPr marL="628650" lvl="1" indent="-171450">
              <a:buFont typeface="Arial" panose="020B0604020202020204" pitchFamily="34" charset="0"/>
              <a:buChar char="•"/>
            </a:pPr>
            <a:r>
              <a:rPr lang="en-US" dirty="0" smtClean="0"/>
              <a:t>Design for target selection and accuracy</a:t>
            </a:r>
            <a:r>
              <a:rPr lang="en-US" baseline="0" dirty="0" smtClean="0"/>
              <a:t> fits the profession</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34</a:t>
            </a:fld>
            <a:endParaRPr lang="en-US"/>
          </a:p>
        </p:txBody>
      </p:sp>
    </p:spTree>
    <p:extLst>
      <p:ext uri="{BB962C8B-B14F-4D97-AF65-F5344CB8AC3E}">
        <p14:creationId xmlns:p14="http://schemas.microsoft.com/office/powerpoint/2010/main" val="3265273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Law</a:t>
            </a:r>
            <a:r>
              <a:rPr lang="en-US" baseline="0" dirty="0" smtClean="0"/>
              <a:t> enforcement snipers are already well trained and do not require the assistance in aiming</a:t>
            </a:r>
          </a:p>
          <a:p>
            <a:pPr marL="171450" indent="-171450">
              <a:buFont typeface="Arial" panose="020B0604020202020204" pitchFamily="34" charset="0"/>
              <a:buChar char="•"/>
            </a:pPr>
            <a:r>
              <a:rPr lang="en-US" baseline="0" dirty="0" smtClean="0"/>
              <a:t>Average police sniper situation is at a distance of about 75 yards, less that 1/10 of gun’s range</a:t>
            </a:r>
          </a:p>
          <a:p>
            <a:pPr marL="171450" indent="-171450">
              <a:buFont typeface="Arial" panose="020B0604020202020204" pitchFamily="34" charset="0"/>
              <a:buChar char="•"/>
            </a:pPr>
            <a:r>
              <a:rPr lang="en-US" baseline="0" dirty="0" smtClean="0"/>
              <a:t>High interest has been displayed in the recording aspects</a:t>
            </a:r>
          </a:p>
          <a:p>
            <a:pPr marL="628650" lvl="1" indent="-171450">
              <a:buFont typeface="Arial" panose="020B0604020202020204" pitchFamily="34" charset="0"/>
              <a:buChar char="•"/>
            </a:pPr>
            <a:r>
              <a:rPr lang="en-US" baseline="0" dirty="0" smtClean="0"/>
              <a:t>Shows the shooters intended target</a:t>
            </a:r>
          </a:p>
          <a:p>
            <a:pPr marL="628650" lvl="1" indent="-171450">
              <a:buFont typeface="Arial" panose="020B0604020202020204" pitchFamily="34" charset="0"/>
              <a:buChar char="•"/>
            </a:pPr>
            <a:r>
              <a:rPr lang="en-US" baseline="0" dirty="0" smtClean="0"/>
              <a:t>Conditions the shooter was in</a:t>
            </a:r>
          </a:p>
          <a:p>
            <a:pPr marL="628650" lvl="1" indent="-171450">
              <a:buFont typeface="Arial" panose="020B0604020202020204" pitchFamily="34" charset="0"/>
              <a:buChar char="•"/>
            </a:pPr>
            <a:r>
              <a:rPr lang="en-US" baseline="0" dirty="0" smtClean="0"/>
              <a:t>Possibility for the </a:t>
            </a:r>
            <a:r>
              <a:rPr lang="en-US" baseline="0" dirty="0" err="1" smtClean="0"/>
              <a:t>Ipad</a:t>
            </a:r>
            <a:r>
              <a:rPr lang="en-US" baseline="0" dirty="0" smtClean="0"/>
              <a:t> user to choose the targets</a:t>
            </a:r>
          </a:p>
        </p:txBody>
      </p:sp>
      <p:sp>
        <p:nvSpPr>
          <p:cNvPr id="4" name="Date Placeholder 3"/>
          <p:cNvSpPr>
            <a:spLocks noGrp="1"/>
          </p:cNvSpPr>
          <p:nvPr>
            <p:ph type="dt" idx="10"/>
          </p:nvPr>
        </p:nvSpPr>
        <p:spPr/>
        <p:txBody>
          <a:bodyPr/>
          <a:lstStyle/>
          <a:p>
            <a:fld id="{BBCA8B03-0F9E-6843-8873-A8DAC9B368CA}" type="datetime1">
              <a:rPr lang="en-US" smtClean="0"/>
              <a:pPr/>
              <a:t>4/15/14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35</a:t>
            </a:fld>
            <a:endParaRPr lang="en-US"/>
          </a:p>
        </p:txBody>
      </p:sp>
    </p:spTree>
    <p:extLst>
      <p:ext uri="{BB962C8B-B14F-4D97-AF65-F5344CB8AC3E}">
        <p14:creationId xmlns:p14="http://schemas.microsoft.com/office/powerpoint/2010/main" val="2824970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4/15/14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fld id="{607E2E4C-E1FB-8941-AE2F-70D3EF888F39}" type="datetime1">
              <a:rPr lang="en-US"/>
              <a:pPr/>
              <a:t>4/15/14</a:t>
            </a:fld>
            <a:endParaRPr lang="en-US"/>
          </a:p>
        </p:txBody>
      </p:sp>
      <p:sp>
        <p:nvSpPr>
          <p:cNvPr id="73731" name="Rectangle 7"/>
          <p:cNvSpPr>
            <a:spLocks noGrp="1" noChangeArrowheads="1"/>
          </p:cNvSpPr>
          <p:nvPr>
            <p:ph type="sldNum" sz="quarter" idx="5"/>
          </p:nvPr>
        </p:nvSpPr>
        <p:spPr>
          <a:noFill/>
        </p:spPr>
        <p:txBody>
          <a:bodyPr/>
          <a:lstStyle/>
          <a:p>
            <a:fld id="{4CBEBBFC-4905-AD41-A6DC-2283D1EB272E}" type="slidenum">
              <a:rPr lang="en-US"/>
              <a:pPr/>
              <a:t>39</a:t>
            </a:fld>
            <a:endParaRPr lang="en-US"/>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This is the end. The slides beyond this point are for answering questions that may arise but not needed in the main talk. Some slides may also be unfinished and are not needed but kept just in </a:t>
            </a:r>
            <a:r>
              <a:rPr lang="en-US" dirty="0" smtClean="0">
                <a:latin typeface="Arial" charset="0"/>
                <a:ea typeface="ＭＳ Ｐゴシック" charset="-128"/>
                <a:cs typeface="ＭＳ Ｐゴシック" charset="-128"/>
              </a:rPr>
              <a:t>case.</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4/15/14</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40</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smtClean="0">
                <a:latin typeface="Arial" charset="0"/>
              </a:rPr>
              <a:t>Exploit security holes, Break encryption, Spoofing</a:t>
            </a:r>
          </a:p>
          <a:p>
            <a:pPr eaLnBrk="1" hangingPunct="1"/>
            <a:r>
              <a:rPr lang="en-US" dirty="0" smtClean="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smtClean="0">
                <a:latin typeface="Arial" charset="0"/>
                <a:ea typeface="ＭＳ Ｐゴシック" charset="-128"/>
                <a:cs typeface="ＭＳ Ｐゴシック" charset="-128"/>
              </a:rPr>
              <a:t>Poor </a:t>
            </a:r>
            <a:r>
              <a:rPr lang="en-US" dirty="0">
                <a:latin typeface="Arial" charset="0"/>
                <a:ea typeface="ＭＳ Ｐゴシック" charset="-128"/>
                <a:cs typeface="ＭＳ Ｐゴシック" charset="-128"/>
              </a:rPr>
              <a:t>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dirty="0" smtClean="0">
                <a:latin typeface="Arial" charset="0"/>
                <a:ea typeface="ＭＳ Ｐゴシック" charset="-128"/>
                <a:cs typeface="ＭＳ Ｐゴシック" charset="-128"/>
              </a:rPr>
              <a:t>Variable attack – change variable value. Program expects user to input character and allocates a buffer for them. Attacker supplies too many characters and ends up over writing a variable.</a:t>
            </a:r>
          </a:p>
          <a:p>
            <a:r>
              <a:rPr lang="en-US" dirty="0" smtClean="0">
                <a:latin typeface="Arial" charset="0"/>
                <a:ea typeface="ＭＳ Ｐゴシック" charset="-128"/>
                <a:cs typeface="ＭＳ Ｐゴシック" charset="-128"/>
              </a:rPr>
              <a:t>Stack Attack – goal is to change value of return address so execution control goes to code which the attacker has provided in the input buffer.</a:t>
            </a:r>
          </a:p>
          <a:p>
            <a:r>
              <a:rPr lang="en-US" dirty="0" smtClean="0">
                <a:latin typeface="Arial" charset="0"/>
                <a:ea typeface="ＭＳ Ｐゴシック" charset="-128"/>
                <a:cs typeface="ＭＳ Ｐゴシック" charset="-128"/>
              </a:rPr>
              <a:t>Prevention: add checks against array bounds being exceeded, or modify operating system to not execute instructions stored on run time stack.</a:t>
            </a:r>
          </a:p>
        </p:txBody>
      </p:sp>
      <p:sp>
        <p:nvSpPr>
          <p:cNvPr id="50180" name="Date Placeholder 3"/>
          <p:cNvSpPr>
            <a:spLocks noGrp="1"/>
          </p:cNvSpPr>
          <p:nvPr>
            <p:ph type="dt" sz="quarter" idx="1"/>
          </p:nvPr>
        </p:nvSpPr>
        <p:spPr>
          <a:noFill/>
        </p:spPr>
        <p:txBody>
          <a:bodyPr/>
          <a:lstStyle/>
          <a:p>
            <a:fld id="{A0A7318B-00DD-134C-9AB1-0D11B811C7C4}" type="datetime1">
              <a:rPr lang="en-US" smtClean="0"/>
              <a:pPr/>
              <a:t>4/15/14</a:t>
            </a:fld>
            <a:endParaRPr lang="en-US" smtClean="0"/>
          </a:p>
        </p:txBody>
      </p:sp>
      <p:sp>
        <p:nvSpPr>
          <p:cNvPr id="50181" name="Slide Number Placeholder 4"/>
          <p:cNvSpPr>
            <a:spLocks noGrp="1"/>
          </p:cNvSpPr>
          <p:nvPr>
            <p:ph type="sldNum" sz="quarter" idx="5"/>
          </p:nvPr>
        </p:nvSpPr>
        <p:spPr>
          <a:noFill/>
        </p:spPr>
        <p:txBody>
          <a:bodyPr/>
          <a:lstStyle/>
          <a:p>
            <a:fld id="{25312C06-D98A-604D-829B-B000AF9A650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4/15/14</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41</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4/15/14</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42</a:t>
            </a:fld>
            <a:endParaRPr lang="en-US"/>
          </a:p>
        </p:txBody>
      </p:sp>
      <p:sp>
        <p:nvSpPr>
          <p:cNvPr id="5734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4/15/14</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43</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4/15/14</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44</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4/15/14</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45</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4/15/14</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46</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4/15/14</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47</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SYNchronize</a:t>
            </a:r>
            <a:endParaRPr lang="en-US" dirty="0" smtClean="0"/>
          </a:p>
          <a:p>
            <a:r>
              <a:rPr lang="en-US" dirty="0" err="1" smtClean="0"/>
              <a:t>SYNchronize</a:t>
            </a:r>
            <a:r>
              <a:rPr lang="en-US" dirty="0" smtClean="0"/>
              <a:t> </a:t>
            </a:r>
            <a:r>
              <a:rPr lang="en-US" dirty="0" err="1" smtClean="0"/>
              <a:t>ACKnowledgement</a:t>
            </a:r>
            <a:r>
              <a:rPr lang="en-US" dirty="0" smtClean="0"/>
              <a:t> (socket reserved awaiting ACK)</a:t>
            </a:r>
            <a:endParaRPr lang="en-US" baseline="0" dirty="0" smtClean="0"/>
          </a:p>
          <a:p>
            <a:r>
              <a:rPr lang="en-US" dirty="0" err="1" smtClean="0"/>
              <a:t>ACKnowledgement</a:t>
            </a:r>
            <a:r>
              <a:rPr lang="en-US" dirty="0" smtClean="0"/>
              <a:t> </a:t>
            </a:r>
          </a:p>
          <a:p>
            <a:r>
              <a:rPr lang="en-US" dirty="0" smtClean="0"/>
              <a:t>TCP socket connection established</a:t>
            </a:r>
            <a:endParaRPr lang="en-US" dirty="0"/>
          </a:p>
        </p:txBody>
      </p:sp>
      <p:sp>
        <p:nvSpPr>
          <p:cNvPr id="4" name="Date Placeholder 3"/>
          <p:cNvSpPr>
            <a:spLocks noGrp="1"/>
          </p:cNvSpPr>
          <p:nvPr>
            <p:ph type="dt" idx="10"/>
          </p:nvPr>
        </p:nvSpPr>
        <p:spPr/>
        <p:txBody>
          <a:bodyPr/>
          <a:lstStyle/>
          <a:p>
            <a:fld id="{7C4F819E-56B0-9740-B0CC-DE7603347DB0}" type="datetime1">
              <a:rPr lang="en-US" smtClean="0"/>
              <a:pPr/>
              <a:t>4/15/14</a:t>
            </a:fld>
            <a:endParaRPr lang="en-US"/>
          </a:p>
        </p:txBody>
      </p:sp>
      <p:sp>
        <p:nvSpPr>
          <p:cNvPr id="5" name="Slide Number Placeholder 4"/>
          <p:cNvSpPr>
            <a:spLocks noGrp="1"/>
          </p:cNvSpPr>
          <p:nvPr>
            <p:ph type="sldNum" sz="quarter" idx="11"/>
          </p:nvPr>
        </p:nvSpPr>
        <p:spPr/>
        <p:txBody>
          <a:bodyPr/>
          <a:lstStyle/>
          <a:p>
            <a:fld id="{BAC055B7-19CA-4944-96D8-BA6A6F60ACF0}" type="slidenum">
              <a:rPr lang="en-US" smtClean="0"/>
              <a:pPr/>
              <a:t>5</a:t>
            </a:fld>
            <a:endParaRPr lang="en-US"/>
          </a:p>
        </p:txBody>
      </p:sp>
    </p:spTree>
    <p:extLst>
      <p:ext uri="{BB962C8B-B14F-4D97-AF65-F5344CB8AC3E}">
        <p14:creationId xmlns:p14="http://schemas.microsoft.com/office/powerpoint/2010/main" val="262344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Attacker spoofs the IP address so the SYN-ACK is sent to a different machine that cannot respond to the SYN-ACK. </a:t>
            </a:r>
          </a:p>
          <a:p>
            <a:r>
              <a:rPr lang="en-US" dirty="0" smtClean="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smtClean="0">
                <a:latin typeface="Arial" charset="0"/>
                <a:ea typeface="ＭＳ Ｐゴシック" charset="-128"/>
                <a:cs typeface="ＭＳ Ｐゴシック" charset="-128"/>
              </a:rPr>
              <a:t>The attacker send many such spoofed SYN messages.</a:t>
            </a:r>
          </a:p>
        </p:txBody>
      </p:sp>
      <p:sp>
        <p:nvSpPr>
          <p:cNvPr id="53252" name="Date Placeholder 3"/>
          <p:cNvSpPr>
            <a:spLocks noGrp="1"/>
          </p:cNvSpPr>
          <p:nvPr>
            <p:ph type="dt" sz="quarter" idx="1"/>
          </p:nvPr>
        </p:nvSpPr>
        <p:spPr>
          <a:noFill/>
        </p:spPr>
        <p:txBody>
          <a:bodyPr/>
          <a:lstStyle/>
          <a:p>
            <a:fld id="{BF4A462B-C706-9C48-8C02-8FBD65DF510B}" type="datetime1">
              <a:rPr lang="en-US" smtClean="0"/>
              <a:pPr/>
              <a:t>4/15/14</a:t>
            </a:fld>
            <a:endParaRPr lang="en-US" smtClean="0"/>
          </a:p>
        </p:txBody>
      </p:sp>
      <p:sp>
        <p:nvSpPr>
          <p:cNvPr id="53253" name="Slide Number Placeholder 4"/>
          <p:cNvSpPr>
            <a:spLocks noGrp="1"/>
          </p:cNvSpPr>
          <p:nvPr>
            <p:ph type="sldNum" sz="quarter" idx="5"/>
          </p:nvPr>
        </p:nvSpPr>
        <p:spPr>
          <a:noFill/>
        </p:spPr>
        <p:txBody>
          <a:bodyPr/>
          <a:lstStyle/>
          <a:p>
            <a:fld id="{5740F316-5765-4746-B43B-908B6CFAACE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Attacker finds routers that support broadcasting messages to all computers on their local area networks. </a:t>
            </a:r>
          </a:p>
          <a:p>
            <a:r>
              <a:rPr lang="en-US" dirty="0" smtClean="0">
                <a:latin typeface="Arial" charset="0"/>
                <a:ea typeface="ＭＳ Ｐゴシック" charset="-128"/>
                <a:cs typeface="ＭＳ Ｐゴシック" charset="-128"/>
              </a:rPr>
              <a:t>The attacker sends a spoofed ping message, which the routers echo to the spoofed address.</a:t>
            </a:r>
          </a:p>
        </p:txBody>
      </p:sp>
      <p:sp>
        <p:nvSpPr>
          <p:cNvPr id="55300" name="Date Placeholder 3"/>
          <p:cNvSpPr>
            <a:spLocks noGrp="1"/>
          </p:cNvSpPr>
          <p:nvPr>
            <p:ph type="dt" sz="quarter" idx="1"/>
          </p:nvPr>
        </p:nvSpPr>
        <p:spPr>
          <a:noFill/>
        </p:spPr>
        <p:txBody>
          <a:bodyPr/>
          <a:lstStyle/>
          <a:p>
            <a:fld id="{C98825CC-4FF3-3543-BCDA-7918BB0F0B90}" type="datetime1">
              <a:rPr lang="en-US" smtClean="0"/>
              <a:pPr/>
              <a:t>4/15/14</a:t>
            </a:fld>
            <a:endParaRPr lang="en-US" smtClean="0"/>
          </a:p>
        </p:txBody>
      </p:sp>
      <p:sp>
        <p:nvSpPr>
          <p:cNvPr id="55301" name="Slide Number Placeholder 4"/>
          <p:cNvSpPr>
            <a:spLocks noGrp="1"/>
          </p:cNvSpPr>
          <p:nvPr>
            <p:ph type="sldNum" sz="quarter" idx="5"/>
          </p:nvPr>
        </p:nvSpPr>
        <p:spPr>
          <a:noFill/>
        </p:spPr>
        <p:txBody>
          <a:bodyPr/>
          <a:lstStyle/>
          <a:p>
            <a:fld id="{26AA3684-1E70-FF47-B1CC-C5327675D9A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body"/>
          </p:nvPr>
        </p:nvSpPr>
        <p:spPr>
          <a:xfrm>
            <a:off x="685800" y="4343400"/>
            <a:ext cx="5485680" cy="4114080"/>
          </a:xfrm>
          <a:prstGeom prst="rect">
            <a:avLst/>
          </a:prstGeom>
        </p:spPr>
        <p:txBody>
          <a:bodyPr lIns="0" tIns="0" rIns="0" bIns="0"/>
          <a:lstStyle/>
          <a:p>
            <a:r>
              <a:rPr lang="en-US" sz="1500" dirty="0"/>
              <a:t>Https is very </a:t>
            </a:r>
            <a:r>
              <a:rPr lang="en-US" sz="1500" dirty="0" smtClean="0"/>
              <a:t>common</a:t>
            </a:r>
            <a:r>
              <a:rPr lang="en-US" sz="1500" dirty="0"/>
              <a:t>, does not affect http</a:t>
            </a:r>
            <a:endParaRPr dirty="0"/>
          </a:p>
          <a:p>
            <a:r>
              <a:rPr lang="en-US" sz="1500" dirty="0"/>
              <a:t>Change passwords on protected systems</a:t>
            </a:r>
            <a:endParaRPr dirty="0"/>
          </a:p>
          <a:p>
            <a:r>
              <a:rPr lang="en-US" sz="1500" dirty="0"/>
              <a:t>Examples: </a:t>
            </a:r>
            <a:r>
              <a:rPr lang="en-US" sz="1500" dirty="0" err="1"/>
              <a:t>tumblr</a:t>
            </a:r>
            <a:r>
              <a:rPr lang="en-US" sz="1500" dirty="0"/>
              <a:t>, </a:t>
            </a:r>
            <a:r>
              <a:rPr lang="en-US" sz="1500" dirty="0" err="1"/>
              <a:t>GitHub</a:t>
            </a:r>
            <a:endParaRPr dirty="0"/>
          </a:p>
          <a:p>
            <a:endParaRPr dirty="0"/>
          </a:p>
          <a:p>
            <a:r>
              <a:rPr lang="en-US" sz="1500" u="sng" dirty="0">
                <a:solidFill>
                  <a:srgbClr val="000000"/>
                </a:solidFill>
                <a:latin typeface="Times New Roman"/>
                <a:ea typeface="ＭＳ Ｐゴシック"/>
                <a:hlinkClick r:id="rId3"/>
              </a:rPr>
              <a:t>http://heartbleed.com/</a:t>
            </a:r>
            <a:r>
              <a:rPr lang="en-US" sz="1500" dirty="0">
                <a:solidFill>
                  <a:srgbClr val="000000"/>
                </a:solidFill>
                <a:latin typeface="Times New Roman"/>
                <a:ea typeface="ＭＳ Ｐゴシック"/>
              </a:rPr>
              <a:t> </a:t>
            </a:r>
            <a:endParaRPr dirty="0"/>
          </a:p>
          <a:p>
            <a:r>
              <a:rPr lang="en-US" sz="1500" u="sng" dirty="0">
                <a:solidFill>
                  <a:srgbClr val="000000"/>
                </a:solidFill>
                <a:latin typeface="Times New Roman"/>
                <a:ea typeface="ＭＳ Ｐゴシック"/>
                <a:hlinkClick r:id="rId4"/>
              </a:rPr>
              <a:t>http://searchsecurity.techtarget.com/definition/Secure-Sockets-Layer-SSL</a:t>
            </a:r>
            <a:endParaRPr dirty="0"/>
          </a:p>
          <a:p>
            <a:r>
              <a:rPr lang="en-US" sz="1500" u="sng" dirty="0">
                <a:solidFill>
                  <a:srgbClr val="000000"/>
                </a:solidFill>
                <a:latin typeface="Times New Roman"/>
                <a:ea typeface="ＭＳ Ｐゴシック"/>
                <a:hlinkClick r:id="rId5"/>
              </a:rPr>
              <a:t>https://www.openssl.org/</a:t>
            </a:r>
            <a:endParaRPr dirty="0"/>
          </a:p>
          <a:p>
            <a:r>
              <a:rPr lang="en-US" sz="1500" u="sng" dirty="0">
                <a:solidFill>
                  <a:srgbClr val="000000"/>
                </a:solidFill>
                <a:latin typeface="Times New Roman"/>
                <a:ea typeface="ＭＳ Ｐゴシック"/>
                <a:hlinkClick r:id="rId6"/>
              </a:rPr>
              <a:t>http://xkcd.com/1354/</a:t>
            </a:r>
            <a:endParaRPr dirty="0"/>
          </a:p>
          <a:p>
            <a:endParaRPr dirty="0"/>
          </a:p>
        </p:txBody>
      </p:sp>
      <p:sp>
        <p:nvSpPr>
          <p:cNvPr id="62" name="CustomShape 2"/>
          <p:cNvSpPr/>
          <p:nvPr/>
        </p:nvSpPr>
        <p:spPr>
          <a:xfrm>
            <a:off x="3884760" y="0"/>
            <a:ext cx="2971080" cy="456480"/>
          </a:xfrm>
          <a:prstGeom prst="rect">
            <a:avLst/>
          </a:prstGeom>
          <a:noFill/>
          <a:ln>
            <a:noFill/>
          </a:ln>
        </p:spPr>
        <p:txBody>
          <a:bodyPr lIns="90000" tIns="45000" rIns="90000" bIns="45000"/>
          <a:lstStyle/>
          <a:p>
            <a:pPr algn="r">
              <a:lnSpc>
                <a:spcPct val="100000"/>
              </a:lnSpc>
            </a:pPr>
            <a:r>
              <a:rPr lang="en-US" sz="1200">
                <a:solidFill>
                  <a:srgbClr val="000000"/>
                </a:solidFill>
                <a:latin typeface="Arial"/>
                <a:ea typeface="+mn-ea"/>
              </a:rPr>
              <a:t>4/14/14</a:t>
            </a:r>
            <a:endParaRPr/>
          </a:p>
        </p:txBody>
      </p:sp>
      <p:sp>
        <p:nvSpPr>
          <p:cNvPr id="63" name="CustomShape 3"/>
          <p:cNvSpPr/>
          <p:nvPr/>
        </p:nvSpPr>
        <p:spPr>
          <a:xfrm>
            <a:off x="3884760" y="8685360"/>
            <a:ext cx="2971080" cy="456480"/>
          </a:xfrm>
          <a:prstGeom prst="rect">
            <a:avLst/>
          </a:prstGeom>
          <a:noFill/>
          <a:ln>
            <a:noFill/>
          </a:ln>
        </p:spPr>
        <p:txBody>
          <a:bodyPr lIns="90000" tIns="45000" rIns="90000" bIns="45000" anchor="b"/>
          <a:lstStyle/>
          <a:p>
            <a:pPr algn="r">
              <a:lnSpc>
                <a:spcPct val="100000"/>
              </a:lnSpc>
            </a:pPr>
            <a:fld id="{3199609E-2D44-4956-9175-4994850781D7}" type="slidenum">
              <a:rPr lang="en-US" sz="1200">
                <a:solidFill>
                  <a:srgbClr val="000000"/>
                </a:solidFill>
                <a:latin typeface="Arial"/>
                <a:ea typeface="+mn-ea"/>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short answer format expected.</a:t>
            </a:r>
          </a:p>
          <a:p>
            <a:r>
              <a:rPr lang="en-US" baseline="0" dirty="0" smtClean="0"/>
              <a:t>Note: 2. only one argument needed, should include logic for all parties</a:t>
            </a:r>
          </a:p>
          <a:p>
            <a:r>
              <a:rPr lang="en-US" baseline="0" dirty="0" smtClean="0"/>
              <a:t>Note: 3. same law(s) should be applicable to all parties</a:t>
            </a:r>
            <a:endParaRPr lang="en-US" dirty="0"/>
          </a:p>
        </p:txBody>
      </p:sp>
      <p:sp>
        <p:nvSpPr>
          <p:cNvPr id="4" name="Date Placeholder 3"/>
          <p:cNvSpPr>
            <a:spLocks noGrp="1"/>
          </p:cNvSpPr>
          <p:nvPr>
            <p:ph type="dt" idx="10"/>
          </p:nvPr>
        </p:nvSpPr>
        <p:spPr/>
        <p:txBody>
          <a:bodyPr/>
          <a:lstStyle/>
          <a:p>
            <a:fld id="{7C4F819E-56B0-9740-B0CC-DE7603347DB0}" type="datetime1">
              <a:rPr lang="en-US" smtClean="0"/>
              <a:pPr/>
              <a:t>4/15/14</a:t>
            </a:fld>
            <a:endParaRPr lang="en-US"/>
          </a:p>
        </p:txBody>
      </p:sp>
      <p:sp>
        <p:nvSpPr>
          <p:cNvPr id="5" name="Slide Number Placeholder 4"/>
          <p:cNvSpPr>
            <a:spLocks noGrp="1"/>
          </p:cNvSpPr>
          <p:nvPr>
            <p:ph type="sldNum" sz="quarter" idx="11"/>
          </p:nvPr>
        </p:nvSpPr>
        <p:spPr/>
        <p:txBody>
          <a:bodyPr/>
          <a:lstStyle/>
          <a:p>
            <a:fld id="{BAC055B7-19CA-4944-96D8-BA6A6F60ACF0}" type="slidenum">
              <a:rPr lang="en-US" smtClean="0"/>
              <a:pPr/>
              <a:t>9</a:t>
            </a:fld>
            <a:endParaRPr lang="en-US"/>
          </a:p>
        </p:txBody>
      </p:sp>
    </p:spTree>
    <p:extLst>
      <p:ext uri="{BB962C8B-B14F-4D97-AF65-F5344CB8AC3E}">
        <p14:creationId xmlns:p14="http://schemas.microsoft.com/office/powerpoint/2010/main" val="156305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smtClean="0"/>
              <a:t>Click to edit Master subtitle style</a:t>
            </a:r>
            <a:endParaRPr lang="en-US"/>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29F38E48-582A-D843-AFEC-834CB9742346}" type="datetime1">
              <a:rPr lang="en-US" smtClean="0"/>
              <a:t>4/15/14</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2014 Keith A. Pray</a:t>
            </a:r>
            <a:endParaRPr lang="en-US"/>
          </a:p>
        </p:txBody>
      </p:sp>
      <p:sp>
        <p:nvSpPr>
          <p:cNvPr id="22" name="Rectangle 5"/>
          <p:cNvSpPr>
            <a:spLocks noGrp="1" noChangeArrowheads="1"/>
          </p:cNvSpPr>
          <p:nvPr>
            <p:ph type="sldNum" sz="quarter" idx="12"/>
          </p:nvPr>
        </p:nvSpPr>
        <p:spPr/>
        <p:txBody>
          <a:bodyPr/>
          <a:lstStyle>
            <a:lvl1pPr>
              <a:defRPr/>
            </a:lvl1pPr>
          </a:lstStyle>
          <a:p>
            <a:fld id="{91C90C02-7BB4-F74B-987D-834BC29FB1EA}" type="slidenum">
              <a:rPr lang="en-US" smtClean="0"/>
              <a:pPr/>
              <a:t>‹#›</a:t>
            </a:fld>
            <a:endParaRPr lang="en-US"/>
          </a:p>
        </p:txBody>
      </p:sp>
      <p:pic>
        <p:nvPicPr>
          <p:cNvPr id="23"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24"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B8A5EF86-DBF9-C24A-877C-1F62ABEFD9BE}"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E47ADB3C-459A-C347-937C-3195A3190CC9}" type="datetime1">
              <a:rPr lang="en-US" smtClean="0"/>
              <a:t>4/15/14</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3E0E56A8-B6EA-7D41-B62A-B9C81646439E}"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E1DDAED5-8595-7E40-BEE9-62D2FE66DBC0}" type="datetime1">
              <a:rPr lang="en-US" smtClean="0"/>
              <a:t>4/15/14</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C29C510E-AEE8-B94A-A253-09A0CF9544B5}"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F4E770D2-4DB7-5044-BDD4-42BB80934563}" type="datetime1">
              <a:rPr lang="en-US" smtClean="0"/>
              <a:t>4/15/14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65078733-2EBE-E84F-A531-D8608BB901FA}"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3EFB3985-0550-5A48-89E1-B57831E7CE50}" type="datetime1">
              <a:rPr lang="en-US" smtClean="0"/>
              <a:t>4/15/14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FBB22216-265E-E349-BB77-84207622541A}"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1C8E2B53-BB0F-9743-8BAB-2834FE2E8B34}" type="datetime1">
              <a:rPr lang="en-US" smtClean="0"/>
              <a:t>4/15/14</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19117245-0AC3-8A4B-A430-644FDC2C335A}" type="slidenum">
              <a:rPr lang="en-US" smtClean="0"/>
              <a:pPr/>
              <a:t>‹#›</a:t>
            </a:fld>
            <a:endParaRPr lang="en-US"/>
          </a:p>
        </p:txBody>
      </p:sp>
      <p:sp>
        <p:nvSpPr>
          <p:cNvPr id="9" name="Rectangle 17"/>
          <p:cNvSpPr>
            <a:spLocks noGrp="1" noChangeArrowheads="1"/>
          </p:cNvSpPr>
          <p:nvPr>
            <p:ph type="dt" sz="half" idx="12"/>
          </p:nvPr>
        </p:nvSpPr>
        <p:spPr>
          <a:ln/>
        </p:spPr>
        <p:txBody>
          <a:bodyPr/>
          <a:lstStyle>
            <a:lvl1pPr>
              <a:defRPr/>
            </a:lvl1pPr>
          </a:lstStyle>
          <a:p>
            <a:fld id="{E88CB449-65E0-FF4E-8C20-A6D2DFCF9C5F}" type="datetime1">
              <a:rPr lang="en-US" smtClean="0"/>
              <a:t>4/15/14</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D26AC35E-92B2-A24C-B6AD-5FB5DE371830}" type="slidenum">
              <a:rPr lang="en-US" smtClean="0"/>
              <a:pPr/>
              <a:t>‹#›</a:t>
            </a:fld>
            <a:endParaRPr lang="en-US"/>
          </a:p>
        </p:txBody>
      </p:sp>
      <p:sp>
        <p:nvSpPr>
          <p:cNvPr id="5" name="Rectangle 17"/>
          <p:cNvSpPr>
            <a:spLocks noGrp="1" noChangeArrowheads="1"/>
          </p:cNvSpPr>
          <p:nvPr>
            <p:ph type="dt" sz="half" idx="12"/>
          </p:nvPr>
        </p:nvSpPr>
        <p:spPr>
          <a:ln/>
        </p:spPr>
        <p:txBody>
          <a:bodyPr/>
          <a:lstStyle>
            <a:lvl1pPr>
              <a:defRPr/>
            </a:lvl1pPr>
          </a:lstStyle>
          <a:p>
            <a:fld id="{16813A17-EE19-1E49-93D6-A142DE2F84C5}" type="datetime1">
              <a:rPr lang="en-US" smtClean="0"/>
              <a:t>4/15/14</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E0A03C6E-27D2-A04D-ABF3-14696592B423}" type="slidenum">
              <a:rPr lang="en-US" smtClean="0"/>
              <a:pPr/>
              <a:t>‹#›</a:t>
            </a:fld>
            <a:endParaRPr lang="en-US"/>
          </a:p>
        </p:txBody>
      </p:sp>
      <p:sp>
        <p:nvSpPr>
          <p:cNvPr id="4" name="Rectangle 17"/>
          <p:cNvSpPr>
            <a:spLocks noGrp="1" noChangeArrowheads="1"/>
          </p:cNvSpPr>
          <p:nvPr>
            <p:ph type="dt" sz="half" idx="12"/>
          </p:nvPr>
        </p:nvSpPr>
        <p:spPr>
          <a:ln/>
        </p:spPr>
        <p:txBody>
          <a:bodyPr/>
          <a:lstStyle>
            <a:lvl1pPr>
              <a:defRPr/>
            </a:lvl1pPr>
          </a:lstStyle>
          <a:p>
            <a:fld id="{44E2772C-4F29-1B44-95E9-837B7EB89514}" type="datetime1">
              <a:rPr lang="en-US" smtClean="0"/>
              <a:t>4/15/14</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B58992E1-2B19-8442-9CE3-E05F1D8052D2}"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03DA5AE7-9050-AD42-B727-7447B49A029A}" type="datetime1">
              <a:rPr lang="en-US" smtClean="0"/>
              <a:t>4/15/14</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8FD616A5-F1AB-8243-9056-C110E5DEC36E}"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2911230E-5B4D-674B-AAA0-80AF9048A06E}" type="datetime1">
              <a:rPr lang="en-US" smtClean="0"/>
              <a:t>4/15/14</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2014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17BE4071-A4FE-6143-8AE6-E7987C937D04}" type="slidenum">
              <a:rPr lang="en-US" smtClean="0"/>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B91EF25F-C673-6F46-9D73-1245081A002A}" type="datetime1">
              <a:rPr lang="en-US" smtClean="0"/>
              <a:t>4/15/14</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19"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xmlns:p14="http://schemas.microsoft.com/office/powerpoint/2010/main" spd="slow">
    <p:push/>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eaLnBrk="1" fontAlgn="base" hangingPunct="1">
        <a:spcBef>
          <a:spcPct val="0"/>
        </a:spcBef>
        <a:spcAft>
          <a:spcPct val="0"/>
        </a:spcAft>
        <a:defRPr sz="3600">
          <a:solidFill>
            <a:schemeClr val="tx1"/>
          </a:solidFill>
          <a:latin typeface="Arial Black" pitchFamily="76" charset="0"/>
        </a:defRPr>
      </a:lvl6pPr>
      <a:lvl7pPr marL="914400" algn="l" rtl="0" eaLnBrk="1" fontAlgn="base" hangingPunct="1">
        <a:spcBef>
          <a:spcPct val="0"/>
        </a:spcBef>
        <a:spcAft>
          <a:spcPct val="0"/>
        </a:spcAft>
        <a:defRPr sz="3600">
          <a:solidFill>
            <a:schemeClr val="tx1"/>
          </a:solidFill>
          <a:latin typeface="Arial Black" pitchFamily="76" charset="0"/>
        </a:defRPr>
      </a:lvl7pPr>
      <a:lvl8pPr marL="1371600" algn="l" rtl="0" eaLnBrk="1" fontAlgn="base" hangingPunct="1">
        <a:spcBef>
          <a:spcPct val="0"/>
        </a:spcBef>
        <a:spcAft>
          <a:spcPct val="0"/>
        </a:spcAft>
        <a:defRPr sz="3600">
          <a:solidFill>
            <a:schemeClr val="tx1"/>
          </a:solidFill>
          <a:latin typeface="Arial Black" pitchFamily="76" charset="0"/>
        </a:defRPr>
      </a:lvl8pPr>
      <a:lvl9pPr marL="1828800" algn="l" rtl="0" eaLnBrk="1" fontAlgn="base" hangingPunct="1">
        <a:spcBef>
          <a:spcPct val="0"/>
        </a:spcBef>
        <a:spcAft>
          <a:spcPct val="0"/>
        </a:spcAft>
        <a:defRPr sz="3600">
          <a:solidFill>
            <a:schemeClr val="tx1"/>
          </a:solidFill>
          <a:latin typeface="Arial Black" pitchFamily="76"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1" fontAlgn="base" hangingPunct="1">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1" fontAlgn="base" hangingPunct="1">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1" fontAlgn="base" hangingPunct="1">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ocialimps.keithpray.net/assignments/index.jsp?content=Code_Test.js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av-comparatives.org/" TargetMode="External"/><Relationship Id="rId4" Type="http://schemas.openxmlformats.org/officeDocument/2006/relationships/hyperlink" Target="http://internet-security-suite-review.toptenreviews.com/premium-security-suites/what-is-heuristic-antivirus-detection-.html" TargetMode="External"/><Relationship Id="rId5" Type="http://schemas.openxmlformats.org/officeDocument/2006/relationships/hyperlink" Target="https://support.kaspersky.com/us/8641" TargetMode="External"/><Relationship Id="rId6" Type="http://schemas.openxmlformats.org/officeDocument/2006/relationships/hyperlink" Target="http://www.symantec.com/connect/articles/heuristic-techniques-av-solutions-overview"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cs.ucsb.edu/~koc/ns/projects/00Reports/LV.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xkcd.com/538/"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ctrTitle"/>
          </p:nvPr>
        </p:nvSpPr>
        <p:spPr/>
        <p:txBody>
          <a:bodyPr/>
          <a:lstStyle/>
          <a:p>
            <a:pPr eaLnBrk="1" hangingPunct="1"/>
            <a:r>
              <a:rPr lang="en-US" sz="4000" dirty="0">
                <a:ea typeface="ＭＳ Ｐゴシック" charset="-128"/>
                <a:cs typeface="ＭＳ Ｐゴシック" charset="-128"/>
              </a:rPr>
              <a:t>Class</a:t>
            </a:r>
            <a:r>
              <a:rPr lang="en-US" sz="4000" dirty="0" smtClean="0">
                <a:ea typeface="ＭＳ Ｐゴシック" charset="-128"/>
                <a:cs typeface="ＭＳ Ｐゴシック" charset="-128"/>
              </a:rPr>
              <a:t> 9</a:t>
            </a:r>
            <a:br>
              <a:rPr lang="en-US" sz="4000" dirty="0" smtClean="0">
                <a:ea typeface="ＭＳ Ｐゴシック" charset="-128"/>
                <a:cs typeface="ＭＳ Ｐゴシック" charset="-128"/>
              </a:rPr>
            </a:br>
            <a:r>
              <a:rPr lang="en-US" sz="4000" dirty="0" smtClean="0">
                <a:ea typeface="ＭＳ Ｐゴシック" charset="-128"/>
                <a:cs typeface="ＭＳ Ｐゴシック" charset="-128"/>
              </a:rPr>
              <a:t>Crime</a:t>
            </a:r>
            <a:endParaRPr lang="en-US" dirty="0">
              <a:ea typeface="ＭＳ Ｐゴシック" charset="-128"/>
              <a:cs typeface="ＭＳ Ｐゴシック" charset="-128"/>
            </a:endParaRPr>
          </a:p>
        </p:txBody>
      </p:sp>
      <p:sp>
        <p:nvSpPr>
          <p:cNvPr id="19462" name="Rectangle 3"/>
          <p:cNvSpPr>
            <a:spLocks noGrp="1" noChangeArrowheads="1"/>
          </p:cNvSpPr>
          <p:nvPr>
            <p:ph type="subTitle" idx="1"/>
          </p:nvPr>
        </p:nvSpPr>
        <p:spPr/>
        <p:txBody>
          <a:bodyPr/>
          <a:lstStyle/>
          <a:p>
            <a:pPr algn="r" defTabSz="242888" eaLnBrk="1" hangingPunct="1">
              <a:buFont typeface="Wingdings" charset="2"/>
              <a:buNone/>
            </a:pPr>
            <a:r>
              <a:rPr lang="en-US">
                <a:ea typeface="ＭＳ Ｐゴシック" charset="-128"/>
                <a:cs typeface="ＭＳ Ｐゴシック" charset="-128"/>
              </a:rPr>
              <a:t>Keith A. Pray</a:t>
            </a:r>
          </a:p>
          <a:p>
            <a:pPr algn="r" defTabSz="242888" eaLnBrk="1" hangingPunct="1">
              <a:buFont typeface="Wingdings" charset="2"/>
              <a:buNone/>
            </a:pPr>
            <a:r>
              <a:rPr lang="en-US">
                <a:ea typeface="ＭＳ Ｐゴシック" charset="-128"/>
                <a:cs typeface="ＭＳ Ｐゴシック" charset="-128"/>
              </a:rPr>
              <a:t>Instructor</a:t>
            </a:r>
          </a:p>
          <a:p>
            <a:pPr defTabSz="242888" eaLnBrk="1" hangingPunct="1">
              <a:buFont typeface="Wingdings" charset="2"/>
              <a:buNone/>
            </a:pPr>
            <a:r>
              <a:rPr lang="en-US" sz="2400">
                <a:ea typeface="ＭＳ Ｐゴシック" charset="-128"/>
                <a:cs typeface="ＭＳ Ｐゴシック" charset="-128"/>
              </a:rPr>
              <a:t>socialimps.keithpray.net</a:t>
            </a:r>
          </a:p>
          <a:p>
            <a:pPr defTabSz="242888" eaLnBrk="1" hangingPunct="1">
              <a:buFont typeface="Wingdings" charset="2"/>
              <a:buNone/>
            </a:pPr>
            <a:endParaRPr lang="en-US" sz="2500">
              <a:ea typeface="ＭＳ Ｐゴシック" charset="-128"/>
              <a:cs typeface="ＭＳ Ｐゴシック" charset="-128"/>
            </a:endParaRPr>
          </a:p>
        </p:txBody>
      </p:sp>
      <p:sp>
        <p:nvSpPr>
          <p:cNvPr id="19458" name="Rectangle 3"/>
          <p:cNvSpPr>
            <a:spLocks noGrp="1" noChangeArrowheads="1"/>
          </p:cNvSpPr>
          <p:nvPr>
            <p:ph type="dt" sz="half" idx="10"/>
          </p:nvPr>
        </p:nvSpPr>
        <p:spPr>
          <a:noFill/>
        </p:spPr>
        <p:txBody>
          <a:bodyPr/>
          <a:lstStyle/>
          <a:p>
            <a:fld id="{67052626-C3B9-394D-A8A4-29BF5581596F}" type="datetime1">
              <a:rPr lang="en-US" smtClean="0"/>
              <a:t>4/15/14</a:t>
            </a:fld>
            <a:endParaRPr lang="en-US" smtClean="0"/>
          </a:p>
        </p:txBody>
      </p:sp>
      <p:sp>
        <p:nvSpPr>
          <p:cNvPr id="19459" name="Rectangle 4"/>
          <p:cNvSpPr>
            <a:spLocks noGrp="1" noChangeArrowheads="1"/>
          </p:cNvSpPr>
          <p:nvPr>
            <p:ph type="ftr" sz="quarter" idx="11"/>
          </p:nvPr>
        </p:nvSpPr>
        <p:spPr>
          <a:noFill/>
        </p:spPr>
        <p:txBody>
          <a:bodyPr/>
          <a:lstStyle/>
          <a:p>
            <a:r>
              <a:rPr lang="en-US" smtClean="0"/>
              <a:t>© 2014 Keith A. Pray</a:t>
            </a:r>
          </a:p>
        </p:txBody>
      </p:sp>
      <p:sp>
        <p:nvSpPr>
          <p:cNvPr id="19460" name="Slide Number Placeholder 5"/>
          <p:cNvSpPr>
            <a:spLocks noGrp="1" noChangeArrowheads="1"/>
          </p:cNvSpPr>
          <p:nvPr>
            <p:ph type="sldNum" sz="quarter" idx="12"/>
          </p:nvPr>
        </p:nvSpPr>
        <p:spPr>
          <a:noFill/>
        </p:spPr>
        <p:txBody>
          <a:bodyPr/>
          <a:lstStyle/>
          <a:p>
            <a:fld id="{08B1EF61-64B4-FF40-84E0-71095D8C54D9}" type="slidenum">
              <a:rPr lang="en-US"/>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Overview</a:t>
            </a:r>
          </a:p>
        </p:txBody>
      </p:sp>
      <p:sp>
        <p:nvSpPr>
          <p:cNvPr id="21510" name="Rectangle 3"/>
          <p:cNvSpPr>
            <a:spLocks noGrp="1" noChangeArrowheads="1"/>
          </p:cNvSpPr>
          <p:nvPr>
            <p:ph idx="1"/>
          </p:nvPr>
        </p:nvSpPr>
        <p:spPr/>
        <p:txBody>
          <a:bodyPr/>
          <a:lstStyle/>
          <a:p>
            <a:pPr marL="571500" indent="-571500" eaLnBrk="1" hangingPunct="1">
              <a:buFont typeface="Times" charset="0"/>
              <a:buAutoNum type="arabicPeriod"/>
            </a:pPr>
            <a:r>
              <a:rPr lang="en-US" sz="2400" dirty="0" smtClean="0">
                <a:ea typeface="ＭＳ Ｐゴシック" charset="-128"/>
                <a:cs typeface="ＭＳ Ｐゴシック" charset="-128"/>
              </a:rPr>
              <a:t>Crime</a:t>
            </a:r>
          </a:p>
          <a:p>
            <a:pPr marL="571500" indent="-571500" eaLnBrk="1" hangingPunct="1">
              <a:buFont typeface="Times" charset="0"/>
              <a:buAutoNum type="arabicPeriod"/>
            </a:pPr>
            <a:r>
              <a:rPr lang="en-US" sz="2400" dirty="0" smtClean="0">
                <a:ea typeface="ＭＳ Ｐゴシック" charset="-128"/>
                <a:cs typeface="ＭＳ Ｐゴシック" charset="-128"/>
              </a:rPr>
              <a:t>Assignment</a:t>
            </a:r>
          </a:p>
          <a:p>
            <a:pPr marL="571500" indent="-571500" eaLnBrk="1" hangingPunct="1">
              <a:buFont typeface="Times" charset="0"/>
              <a:buAutoNum type="arabicPeriod"/>
            </a:pPr>
            <a:r>
              <a:rPr lang="en-US" sz="2400" dirty="0">
                <a:ea typeface="ＭＳ Ｐゴシック" charset="-128"/>
                <a:cs typeface="ＭＳ Ｐゴシック" charset="-128"/>
              </a:rPr>
              <a:t>Students Present</a:t>
            </a:r>
          </a:p>
        </p:txBody>
      </p:sp>
      <p:sp>
        <p:nvSpPr>
          <p:cNvPr id="21506" name="Footer Placeholder 3"/>
          <p:cNvSpPr>
            <a:spLocks noGrp="1"/>
          </p:cNvSpPr>
          <p:nvPr>
            <p:ph type="ftr" sz="quarter" idx="10"/>
          </p:nvPr>
        </p:nvSpPr>
        <p:spPr>
          <a:noFill/>
        </p:spPr>
        <p:txBody>
          <a:bodyPr/>
          <a:lstStyle/>
          <a:p>
            <a:r>
              <a:rPr lang="en-US" smtClean="0"/>
              <a:t>© 2014 Keith A. Pray</a:t>
            </a:r>
          </a:p>
        </p:txBody>
      </p:sp>
      <p:sp>
        <p:nvSpPr>
          <p:cNvPr id="21507" name="Slide Number Placeholder 4"/>
          <p:cNvSpPr>
            <a:spLocks noGrp="1"/>
          </p:cNvSpPr>
          <p:nvPr>
            <p:ph type="sldNum" sz="quarter" idx="11"/>
          </p:nvPr>
        </p:nvSpPr>
        <p:spPr>
          <a:noFill/>
        </p:spPr>
        <p:txBody>
          <a:bodyPr/>
          <a:lstStyle/>
          <a:p>
            <a:fld id="{86640772-2D1E-6545-ACC8-3C37B49BD30E}" type="slidenum">
              <a:rPr lang="en-US"/>
              <a:pPr/>
              <a:t>10</a:t>
            </a:fld>
            <a:endParaRPr lang="en-US"/>
          </a:p>
        </p:txBody>
      </p:sp>
      <p:sp>
        <p:nvSpPr>
          <p:cNvPr id="21508" name="Date Placeholder 5"/>
          <p:cNvSpPr>
            <a:spLocks noGrp="1"/>
          </p:cNvSpPr>
          <p:nvPr>
            <p:ph type="dt" sz="half" idx="12"/>
          </p:nvPr>
        </p:nvSpPr>
        <p:spPr>
          <a:noFill/>
        </p:spPr>
        <p:txBody>
          <a:bodyPr/>
          <a:lstStyle/>
          <a:p>
            <a:fld id="{99D8C6EF-B863-3248-981B-D3B8766B30D9}" type="datetime1">
              <a:rPr lang="en-US" smtClean="0"/>
              <a:t>4/15/14</a:t>
            </a:fld>
            <a:endParaRPr lang="en-US" smtClean="0"/>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23952450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Assignment - Code Testing 1/2</a:t>
            </a:r>
          </a:p>
        </p:txBody>
      </p:sp>
      <p:sp>
        <p:nvSpPr>
          <p:cNvPr id="52230" name="Rectangle 3"/>
          <p:cNvSpPr>
            <a:spLocks noGrp="1" noChangeArrowheads="1"/>
          </p:cNvSpPr>
          <p:nvPr>
            <p:ph idx="1"/>
          </p:nvPr>
        </p:nvSpPr>
        <p:spPr/>
        <p:txBody>
          <a:bodyPr/>
          <a:lstStyle/>
          <a:p>
            <a:pPr eaLnBrk="1" hangingPunct="1"/>
            <a:r>
              <a:rPr lang="en-US" sz="2400" dirty="0" smtClean="0">
                <a:ea typeface="ＭＳ Ｐゴシック" pitchFamily="-109" charset="-128"/>
                <a:cs typeface="ＭＳ Ｐゴシック" pitchFamily="-109" charset="-128"/>
              </a:rPr>
              <a:t>Design tests for the code on the following slide.</a:t>
            </a:r>
          </a:p>
          <a:p>
            <a:pPr eaLnBrk="1" hangingPunct="1"/>
            <a:r>
              <a:rPr lang="en-US" sz="2400" dirty="0" smtClean="0">
                <a:ea typeface="ＭＳ Ｐゴシック" pitchFamily="-109" charset="-128"/>
                <a:cs typeface="ＭＳ Ｐゴシック" pitchFamily="-109" charset="-128"/>
              </a:rPr>
              <a:t>Contains at least one major defect and several minor ones.</a:t>
            </a:r>
          </a:p>
          <a:p>
            <a:pPr eaLnBrk="1" hangingPunct="1"/>
            <a:r>
              <a:rPr lang="en-US" sz="2400" dirty="0" smtClean="0">
                <a:ea typeface="ＭＳ Ｐゴシック" pitchFamily="-109" charset="-128"/>
                <a:cs typeface="ＭＳ Ｐゴシック" pitchFamily="-109" charset="-128"/>
              </a:rPr>
              <a:t>Write a paper (1-2 pages OK not counting source) including :</a:t>
            </a:r>
          </a:p>
          <a:p>
            <a:pPr lvl="1" eaLnBrk="1" hangingPunct="1"/>
            <a:r>
              <a:rPr lang="en-US" sz="1600" dirty="0" smtClean="0">
                <a:ea typeface="ＭＳ Ｐゴシック" pitchFamily="-109" charset="-128"/>
                <a:cs typeface="ＭＳ Ｐゴシック" pitchFamily="-109" charset="-128"/>
              </a:rPr>
              <a:t>Did you choose a good test strategy? (This is your conclusion.)</a:t>
            </a:r>
          </a:p>
          <a:p>
            <a:pPr lvl="1" eaLnBrk="1" hangingPunct="1"/>
            <a:r>
              <a:rPr lang="en-US" sz="1600" dirty="0" smtClean="0">
                <a:ea typeface="ＭＳ Ｐゴシック" pitchFamily="-109" charset="-128"/>
                <a:cs typeface="ＭＳ Ｐゴシック" pitchFamily="-109" charset="-128"/>
              </a:rPr>
              <a:t>The inputs and expected outputs</a:t>
            </a:r>
          </a:p>
          <a:p>
            <a:pPr lvl="1" eaLnBrk="1" hangingPunct="1"/>
            <a:r>
              <a:rPr lang="en-US" sz="1600" dirty="0" smtClean="0">
                <a:ea typeface="ＭＳ Ｐゴシック" pitchFamily="-109" charset="-128"/>
                <a:cs typeface="ＭＳ Ｐゴシック" pitchFamily="-109" charset="-128"/>
              </a:rPr>
              <a:t>What defects you found</a:t>
            </a:r>
          </a:p>
          <a:p>
            <a:pPr lvl="1" eaLnBrk="1" hangingPunct="1"/>
            <a:r>
              <a:rPr lang="en-US" sz="1600" dirty="0" smtClean="0">
                <a:ea typeface="ＭＳ Ｐゴシック" pitchFamily="-109" charset="-128"/>
                <a:cs typeface="ＭＳ Ｐゴシック" pitchFamily="-109" charset="-128"/>
              </a:rPr>
              <a:t>How you would fix the defects (you may include fixed source)</a:t>
            </a:r>
          </a:p>
          <a:p>
            <a:pPr lvl="1" eaLnBrk="1" hangingPunct="1"/>
            <a:r>
              <a:rPr lang="en-US" sz="1600" dirty="0" smtClean="0">
                <a:ea typeface="ＭＳ Ｐゴシック" pitchFamily="-109" charset="-128"/>
                <a:cs typeface="ＭＳ Ｐゴシック" pitchFamily="-109" charset="-128"/>
              </a:rPr>
              <a:t>Why would that fix the problems?</a:t>
            </a:r>
          </a:p>
          <a:p>
            <a:pPr lvl="1" eaLnBrk="1" hangingPunct="1"/>
            <a:r>
              <a:rPr lang="en-US" sz="1600" dirty="0" smtClean="0">
                <a:ea typeface="ＭＳ Ｐゴシック" pitchFamily="-109" charset="-128"/>
                <a:cs typeface="ＭＳ Ｐゴシック" pitchFamily="-109" charset="-128"/>
              </a:rPr>
              <a:t>What could happen if the defects are not found before the code is put into production?</a:t>
            </a:r>
          </a:p>
          <a:p>
            <a:pPr eaLnBrk="1" hangingPunct="1"/>
            <a:r>
              <a:rPr lang="en-US" sz="2400" dirty="0" smtClean="0">
                <a:ea typeface="ＭＳ Ｐゴシック" pitchFamily="-109" charset="-128"/>
                <a:cs typeface="ＭＳ Ｐゴシック" pitchFamily="-109" charset="-128"/>
              </a:rPr>
              <a:t>Working example: </a:t>
            </a:r>
            <a:r>
              <a:rPr lang="en-US" sz="2400" dirty="0" smtClean="0">
                <a:ea typeface="ＭＳ Ｐゴシック" pitchFamily="-109" charset="-128"/>
                <a:cs typeface="ＭＳ Ｐゴシック" pitchFamily="-109" charset="-128"/>
                <a:hlinkClick r:id="rId3"/>
              </a:rPr>
              <a:t>http://socialimps.keithpray.net/assignments/index.jsp?content=Code_Test.jsp</a:t>
            </a:r>
            <a:endParaRPr lang="en-US" sz="2400" dirty="0" smtClean="0">
              <a:ea typeface="ＭＳ Ｐゴシック" pitchFamily="-109" charset="-128"/>
              <a:cs typeface="ＭＳ Ｐゴシック" pitchFamily="-109" charset="-128"/>
            </a:endParaRPr>
          </a:p>
        </p:txBody>
      </p:sp>
      <p:sp>
        <p:nvSpPr>
          <p:cNvPr id="52226" name="Footer Placeholder 3"/>
          <p:cNvSpPr>
            <a:spLocks noGrp="1"/>
          </p:cNvSpPr>
          <p:nvPr>
            <p:ph type="ftr" sz="quarter" idx="10"/>
          </p:nvPr>
        </p:nvSpPr>
        <p:spPr>
          <a:noFill/>
        </p:spPr>
        <p:txBody>
          <a:bodyPr/>
          <a:lstStyle/>
          <a:p>
            <a:r>
              <a:rPr lang="en-US" smtClean="0"/>
              <a:t>© 2014 Keith A. Pray</a:t>
            </a:r>
            <a:endParaRPr lang="en-US"/>
          </a:p>
        </p:txBody>
      </p:sp>
      <p:sp>
        <p:nvSpPr>
          <p:cNvPr id="52227" name="Slide Number Placeholder 4"/>
          <p:cNvSpPr>
            <a:spLocks noGrp="1"/>
          </p:cNvSpPr>
          <p:nvPr>
            <p:ph type="sldNum" sz="quarter" idx="11"/>
          </p:nvPr>
        </p:nvSpPr>
        <p:spPr>
          <a:noFill/>
        </p:spPr>
        <p:txBody>
          <a:bodyPr/>
          <a:lstStyle/>
          <a:p>
            <a:fld id="{78F4002C-85B2-C54E-846A-E711248C1308}" type="slidenum">
              <a:rPr lang="en-US" smtClean="0"/>
              <a:pPr/>
              <a:t>11</a:t>
            </a:fld>
            <a:endParaRPr lang="en-US" smtClean="0"/>
          </a:p>
        </p:txBody>
      </p:sp>
      <p:sp>
        <p:nvSpPr>
          <p:cNvPr id="52228" name="Date Placeholder 5"/>
          <p:cNvSpPr>
            <a:spLocks noGrp="1"/>
          </p:cNvSpPr>
          <p:nvPr>
            <p:ph type="dt" sz="half" idx="12"/>
          </p:nvPr>
        </p:nvSpPr>
        <p:spPr>
          <a:noFill/>
        </p:spPr>
        <p:txBody>
          <a:bodyPr/>
          <a:lstStyle/>
          <a:p>
            <a:fld id="{32B63A63-FCD3-4942-AC2D-6CC81F940ED6}" type="datetime1">
              <a:rPr lang="en-US" smtClean="0"/>
              <a:t>4/15/14</a:t>
            </a:fld>
            <a:endParaRPr lang="en-US"/>
          </a:p>
        </p:txBody>
      </p:sp>
    </p:spTree>
    <p:extLst>
      <p:ext uri="{BB962C8B-B14F-4D97-AF65-F5344CB8AC3E}">
        <p14:creationId xmlns:p14="http://schemas.microsoft.com/office/powerpoint/2010/main" val="227122743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ea typeface="ＭＳ Ｐゴシック" pitchFamily="-109" charset="-128"/>
                <a:cs typeface="ＭＳ Ｐゴシック" pitchFamily="-109" charset="-128"/>
              </a:rPr>
              <a:t>Assignment - Code Testing 2/2</a:t>
            </a:r>
          </a:p>
        </p:txBody>
      </p:sp>
      <p:sp>
        <p:nvSpPr>
          <p:cNvPr id="54275" name="Content Placeholder 2"/>
          <p:cNvSpPr>
            <a:spLocks noGrp="1"/>
          </p:cNvSpPr>
          <p:nvPr>
            <p:ph idx="1"/>
          </p:nvPr>
        </p:nvSpPr>
        <p:spPr/>
        <p:txBody>
          <a:bodyPr/>
          <a:lstStyle/>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import </a:t>
            </a:r>
            <a:r>
              <a:rPr lang="en-US" sz="1400" dirty="0" err="1" smtClean="0">
                <a:ea typeface="ＭＳ Ｐゴシック" pitchFamily="-109" charset="-128"/>
                <a:cs typeface="ＭＳ Ｐゴシック" pitchFamily="-109" charset="-128"/>
              </a:rPr>
              <a:t>java.text.NumberFormat</a:t>
            </a:r>
            <a:r>
              <a:rPr lang="en-US" sz="1400" dirty="0" smtClean="0">
                <a:ea typeface="ＭＳ Ｐゴシック" pitchFamily="-109" charset="-128"/>
                <a:cs typeface="ＭＳ Ｐゴシック" pitchFamily="-109" charset="-128"/>
              </a:rPr>
              <a:t>;</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public class </a:t>
            </a:r>
            <a:r>
              <a:rPr lang="en-US" sz="1400" dirty="0" err="1" smtClean="0">
                <a:ea typeface="ＭＳ Ｐゴシック" pitchFamily="-109" charset="-128"/>
                <a:cs typeface="ＭＳ Ｐゴシック" pitchFamily="-109" charset="-128"/>
              </a:rPr>
              <a:t>SalesFun</a:t>
            </a:r>
            <a:r>
              <a:rPr lang="en-US" sz="1400" dirty="0" smtClean="0">
                <a:ea typeface="ＭＳ Ｐゴシック" pitchFamily="-109" charset="-128"/>
                <a:cs typeface="ＭＳ Ｐゴシック" pitchFamily="-109" charset="-128"/>
              </a:rPr>
              <a:t> { </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  public static double </a:t>
            </a:r>
            <a:r>
              <a:rPr lang="en-US" sz="1400" dirty="0" err="1" smtClean="0">
                <a:ea typeface="ＭＳ Ｐゴシック" pitchFamily="-109" charset="-128"/>
                <a:cs typeface="ＭＳ Ｐゴシック" pitchFamily="-109" charset="-128"/>
              </a:rPr>
              <a:t>calculateSalesTotal</a:t>
            </a:r>
            <a:r>
              <a:rPr lang="en-US" sz="1400" dirty="0" smtClean="0">
                <a:ea typeface="ＭＳ Ｐゴシック" pitchFamily="-109" charset="-128"/>
                <a:cs typeface="ＭＳ Ｐゴシック" pitchFamily="-109" charset="-128"/>
              </a:rPr>
              <a:t> ( double amount, double </a:t>
            </a:r>
            <a:r>
              <a:rPr lang="en-US" sz="1400" dirty="0" err="1" smtClean="0">
                <a:ea typeface="ＭＳ Ｐゴシック" pitchFamily="-109" charset="-128"/>
                <a:cs typeface="ＭＳ Ｐゴシック" pitchFamily="-109" charset="-128"/>
              </a:rPr>
              <a:t>discountRate</a:t>
            </a:r>
            <a:r>
              <a:rPr lang="en-US" sz="1400" dirty="0" smtClean="0">
                <a:ea typeface="ＭＳ Ｐゴシック" pitchFamily="-109" charset="-128"/>
                <a:cs typeface="ＭＳ Ｐゴシック" pitchFamily="-109" charset="-128"/>
              </a:rPr>
              <a:t>, double </a:t>
            </a:r>
            <a:r>
              <a:rPr lang="en-US" sz="1400" dirty="0" err="1" smtClean="0">
                <a:ea typeface="ＭＳ Ｐゴシック" pitchFamily="-109" charset="-128"/>
                <a:cs typeface="ＭＳ Ｐゴシック" pitchFamily="-109" charset="-128"/>
              </a:rPr>
              <a:t>taxRate</a:t>
            </a:r>
            <a:r>
              <a:rPr lang="en-US" sz="1400" dirty="0" smtClean="0">
                <a:ea typeface="ＭＳ Ｐゴシック" pitchFamily="-109" charset="-128"/>
                <a:cs typeface="ＭＳ Ｐゴシック" pitchFamily="-109" charset="-128"/>
              </a:rPr>
              <a:t> ) { </a:t>
            </a:r>
          </a:p>
          <a:p>
            <a:pPr marL="514350" indent="-514350">
              <a:buFont typeface="Arial Black" pitchFamily="-109" charset="0"/>
              <a:buAutoNum type="arabicPeriod"/>
            </a:pPr>
            <a:r>
              <a:rPr lang="en-US" sz="1400" b="1" dirty="0" smtClean="0">
                <a:ea typeface="ＭＳ Ｐゴシック" pitchFamily="-109" charset="-128"/>
                <a:cs typeface="ＭＳ Ｐゴシック" pitchFamily="-109" charset="-128"/>
              </a:rPr>
              <a:t>    double discount = amount * </a:t>
            </a:r>
            <a:r>
              <a:rPr lang="en-US" sz="1400" b="1" dirty="0" err="1" smtClean="0">
                <a:ea typeface="ＭＳ Ｐゴシック" pitchFamily="-109" charset="-128"/>
                <a:cs typeface="ＭＳ Ｐゴシック" pitchFamily="-109" charset="-128"/>
              </a:rPr>
              <a:t>discountRate</a:t>
            </a:r>
            <a:r>
              <a:rPr lang="en-US" sz="1400" b="1" dirty="0" smtClean="0">
                <a:ea typeface="ＭＳ Ｐゴシック" pitchFamily="-109" charset="-128"/>
                <a:cs typeface="ＭＳ Ｐゴシック" pitchFamily="-109" charset="-128"/>
              </a:rPr>
              <a:t>; </a:t>
            </a:r>
          </a:p>
          <a:p>
            <a:pPr marL="514350" indent="-514350">
              <a:buFont typeface="Arial Black" pitchFamily="-109" charset="0"/>
              <a:buAutoNum type="arabicPeriod"/>
            </a:pPr>
            <a:r>
              <a:rPr lang="en-US" sz="1400" b="1" dirty="0" smtClean="0">
                <a:ea typeface="ＭＳ Ｐゴシック" pitchFamily="-109" charset="-128"/>
                <a:cs typeface="ＭＳ Ｐゴシック" pitchFamily="-109" charset="-128"/>
              </a:rPr>
              <a:t>    double total = amount - discount; </a:t>
            </a:r>
          </a:p>
          <a:p>
            <a:pPr marL="514350" indent="-514350">
              <a:buFont typeface="Arial Black" pitchFamily="-109" charset="0"/>
              <a:buAutoNum type="arabicPeriod"/>
            </a:pPr>
            <a:r>
              <a:rPr lang="en-US" sz="1400" b="1" dirty="0" smtClean="0">
                <a:ea typeface="ＭＳ Ｐゴシック" pitchFamily="-109" charset="-128"/>
                <a:cs typeface="ＭＳ Ｐゴシック" pitchFamily="-109" charset="-128"/>
              </a:rPr>
              <a:t>    double tax = total * </a:t>
            </a:r>
            <a:r>
              <a:rPr lang="en-US" sz="1400" b="1" dirty="0" err="1" smtClean="0">
                <a:ea typeface="ＭＳ Ｐゴシック" pitchFamily="-109" charset="-128"/>
                <a:cs typeface="ＭＳ Ｐゴシック" pitchFamily="-109" charset="-128"/>
              </a:rPr>
              <a:t>taxRate</a:t>
            </a:r>
            <a:r>
              <a:rPr lang="en-US" sz="1400" b="1" dirty="0" smtClean="0">
                <a:ea typeface="ＭＳ Ｐゴシック" pitchFamily="-109" charset="-128"/>
                <a:cs typeface="ＭＳ Ｐゴシック" pitchFamily="-109" charset="-128"/>
              </a:rPr>
              <a:t>; </a:t>
            </a:r>
          </a:p>
          <a:p>
            <a:pPr marL="514350" indent="-514350">
              <a:buFont typeface="Arial Black" pitchFamily="-109" charset="0"/>
              <a:buAutoNum type="arabicPeriod"/>
            </a:pPr>
            <a:r>
              <a:rPr lang="en-US" sz="1400" b="1" dirty="0" smtClean="0">
                <a:ea typeface="ＭＳ Ｐゴシック" pitchFamily="-109" charset="-128"/>
                <a:cs typeface="ＭＳ Ｐゴシック" pitchFamily="-109" charset="-128"/>
              </a:rPr>
              <a:t>    double </a:t>
            </a:r>
            <a:r>
              <a:rPr lang="en-US" sz="1400" b="1" dirty="0" err="1" smtClean="0">
                <a:ea typeface="ＭＳ Ｐゴシック" pitchFamily="-109" charset="-128"/>
                <a:cs typeface="ＭＳ Ｐゴシック" pitchFamily="-109" charset="-128"/>
              </a:rPr>
              <a:t>taxedTotal</a:t>
            </a:r>
            <a:r>
              <a:rPr lang="en-US" sz="1400" b="1" dirty="0" smtClean="0">
                <a:ea typeface="ＭＳ Ｐゴシック" pitchFamily="-109" charset="-128"/>
                <a:cs typeface="ＭＳ Ｐゴシック" pitchFamily="-109" charset="-128"/>
              </a:rPr>
              <a:t> = tax + total; </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    </a:t>
            </a:r>
            <a:r>
              <a:rPr lang="en-US" sz="1400" dirty="0" err="1" smtClean="0">
                <a:ea typeface="ＭＳ Ｐゴシック" pitchFamily="-109" charset="-128"/>
                <a:cs typeface="ＭＳ Ｐゴシック" pitchFamily="-109" charset="-128"/>
              </a:rPr>
              <a:t>NumberFormat</a:t>
            </a:r>
            <a:r>
              <a:rPr lang="en-US" sz="1400" dirty="0" smtClean="0">
                <a:ea typeface="ＭＳ Ｐゴシック" pitchFamily="-109" charset="-128"/>
                <a:cs typeface="ＭＳ Ｐゴシック" pitchFamily="-109" charset="-128"/>
              </a:rPr>
              <a:t> </a:t>
            </a:r>
            <a:r>
              <a:rPr lang="en-US" sz="1400" dirty="0" err="1" smtClean="0">
                <a:ea typeface="ＭＳ Ｐゴシック" pitchFamily="-109" charset="-128"/>
                <a:cs typeface="ＭＳ Ｐゴシック" pitchFamily="-109" charset="-128"/>
              </a:rPr>
              <a:t>numberFormat</a:t>
            </a:r>
            <a:r>
              <a:rPr lang="en-US" sz="1400" dirty="0" smtClean="0">
                <a:ea typeface="ＭＳ Ｐゴシック" pitchFamily="-109" charset="-128"/>
                <a:cs typeface="ＭＳ Ｐゴシック" pitchFamily="-109" charset="-128"/>
              </a:rPr>
              <a:t> = </a:t>
            </a:r>
            <a:r>
              <a:rPr lang="en-US" sz="1400" dirty="0" err="1" smtClean="0">
                <a:ea typeface="ＭＳ Ｐゴシック" pitchFamily="-109" charset="-128"/>
                <a:cs typeface="ＭＳ Ｐゴシック" pitchFamily="-109" charset="-128"/>
              </a:rPr>
              <a:t>NumberFormat.getCurrencyInstance</a:t>
            </a:r>
            <a:r>
              <a:rPr lang="en-US" sz="1400" dirty="0" smtClean="0">
                <a:ea typeface="ＭＳ Ｐゴシック" pitchFamily="-109" charset="-128"/>
                <a:cs typeface="ＭＳ Ｐゴシック" pitchFamily="-109" charset="-128"/>
              </a:rPr>
              <a:t>(); </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    </a:t>
            </a:r>
            <a:r>
              <a:rPr lang="en-US" sz="1400" dirty="0" err="1" smtClean="0">
                <a:ea typeface="ＭＳ Ｐゴシック" pitchFamily="-109" charset="-128"/>
                <a:cs typeface="ＭＳ Ｐゴシック" pitchFamily="-109" charset="-128"/>
              </a:rPr>
              <a:t>System.out.println</a:t>
            </a:r>
            <a:r>
              <a:rPr lang="en-US" sz="1400" dirty="0" smtClean="0">
                <a:ea typeface="ＭＳ Ｐゴシック" pitchFamily="-109" charset="-128"/>
                <a:cs typeface="ＭＳ Ｐゴシック" pitchFamily="-109" charset="-128"/>
              </a:rPr>
              <a:t> ( "Subtotal : "+ </a:t>
            </a:r>
            <a:r>
              <a:rPr lang="en-US" sz="1400" dirty="0" err="1" smtClean="0">
                <a:ea typeface="ＭＳ Ｐゴシック" pitchFamily="-109" charset="-128"/>
                <a:cs typeface="ＭＳ Ｐゴシック" pitchFamily="-109" charset="-128"/>
              </a:rPr>
              <a:t>numberFormat.format</a:t>
            </a:r>
            <a:r>
              <a:rPr lang="en-US" sz="1400" dirty="0" smtClean="0">
                <a:ea typeface="ＭＳ Ｐゴシック" pitchFamily="-109" charset="-128"/>
                <a:cs typeface="ＭＳ Ｐゴシック" pitchFamily="-109" charset="-128"/>
              </a:rPr>
              <a:t> ( amount ) ); </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    </a:t>
            </a:r>
            <a:r>
              <a:rPr lang="en-US" sz="1400" dirty="0" err="1" smtClean="0">
                <a:ea typeface="ＭＳ Ｐゴシック" pitchFamily="-109" charset="-128"/>
                <a:cs typeface="ＭＳ Ｐゴシック" pitchFamily="-109" charset="-128"/>
              </a:rPr>
              <a:t>System.out.println</a:t>
            </a:r>
            <a:r>
              <a:rPr lang="en-US" sz="1400" dirty="0" smtClean="0">
                <a:ea typeface="ＭＳ Ｐゴシック" pitchFamily="-109" charset="-128"/>
                <a:cs typeface="ＭＳ Ｐゴシック" pitchFamily="-109" charset="-128"/>
              </a:rPr>
              <a:t> ( "Discount : " + </a:t>
            </a:r>
            <a:r>
              <a:rPr lang="en-US" sz="1400" dirty="0" err="1" smtClean="0">
                <a:ea typeface="ＭＳ Ｐゴシック" pitchFamily="-109" charset="-128"/>
                <a:cs typeface="ＭＳ Ｐゴシック" pitchFamily="-109" charset="-128"/>
              </a:rPr>
              <a:t>numberFormat.format</a:t>
            </a:r>
            <a:r>
              <a:rPr lang="en-US" sz="1400" dirty="0" smtClean="0">
                <a:ea typeface="ＭＳ Ｐゴシック" pitchFamily="-109" charset="-128"/>
                <a:cs typeface="ＭＳ Ｐゴシック" pitchFamily="-109" charset="-128"/>
              </a:rPr>
              <a:t> ( discount ) ); </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    </a:t>
            </a:r>
            <a:r>
              <a:rPr lang="en-US" sz="1400" dirty="0" err="1" smtClean="0">
                <a:ea typeface="ＭＳ Ｐゴシック" pitchFamily="-109" charset="-128"/>
                <a:cs typeface="ＭＳ Ｐゴシック" pitchFamily="-109" charset="-128"/>
              </a:rPr>
              <a:t>System.out.println</a:t>
            </a:r>
            <a:r>
              <a:rPr lang="en-US" sz="1400" dirty="0" smtClean="0">
                <a:ea typeface="ＭＳ Ｐゴシック" pitchFamily="-109" charset="-128"/>
                <a:cs typeface="ＭＳ Ｐゴシック" pitchFamily="-109" charset="-128"/>
              </a:rPr>
              <a:t> ( “Total : “ + </a:t>
            </a:r>
            <a:r>
              <a:rPr lang="en-US" sz="1400" dirty="0" err="1" smtClean="0">
                <a:ea typeface="ＭＳ Ｐゴシック" pitchFamily="-109" charset="-128"/>
                <a:cs typeface="ＭＳ Ｐゴシック" pitchFamily="-109" charset="-128"/>
              </a:rPr>
              <a:t>numberFormat.format</a:t>
            </a:r>
            <a:r>
              <a:rPr lang="en-US" sz="1400" dirty="0" smtClean="0">
                <a:ea typeface="ＭＳ Ｐゴシック" pitchFamily="-109" charset="-128"/>
                <a:cs typeface="ＭＳ Ｐゴシック" pitchFamily="-109" charset="-128"/>
              </a:rPr>
              <a:t> ( total ) ); </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    </a:t>
            </a:r>
            <a:r>
              <a:rPr lang="en-US" sz="1400" dirty="0" err="1" smtClean="0">
                <a:ea typeface="ＭＳ Ｐゴシック" pitchFamily="-109" charset="-128"/>
                <a:cs typeface="ＭＳ Ｐゴシック" pitchFamily="-109" charset="-128"/>
              </a:rPr>
              <a:t>System.out.println</a:t>
            </a:r>
            <a:r>
              <a:rPr lang="en-US" sz="1400" dirty="0" smtClean="0">
                <a:ea typeface="ＭＳ Ｐゴシック" pitchFamily="-109" charset="-128"/>
                <a:cs typeface="ＭＳ Ｐゴシック" pitchFamily="-109" charset="-128"/>
              </a:rPr>
              <a:t> ( "Tax : " + </a:t>
            </a:r>
            <a:r>
              <a:rPr lang="en-US" sz="1400" dirty="0" err="1" smtClean="0">
                <a:ea typeface="ＭＳ Ｐゴシック" pitchFamily="-109" charset="-128"/>
                <a:cs typeface="ＭＳ Ｐゴシック" pitchFamily="-109" charset="-128"/>
              </a:rPr>
              <a:t>numberFormat.format</a:t>
            </a:r>
            <a:r>
              <a:rPr lang="en-US" sz="1400" dirty="0" smtClean="0">
                <a:ea typeface="ＭＳ Ｐゴシック" pitchFamily="-109" charset="-128"/>
                <a:cs typeface="ＭＳ Ｐゴシック" pitchFamily="-109" charset="-128"/>
              </a:rPr>
              <a:t> ( tax ) ); </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    </a:t>
            </a:r>
            <a:r>
              <a:rPr lang="en-US" sz="1400" dirty="0" err="1" smtClean="0">
                <a:ea typeface="ＭＳ Ｐゴシック" pitchFamily="-109" charset="-128"/>
                <a:cs typeface="ＭＳ Ｐゴシック" pitchFamily="-109" charset="-128"/>
              </a:rPr>
              <a:t>System.out.println</a:t>
            </a:r>
            <a:r>
              <a:rPr lang="en-US" sz="1400" dirty="0" smtClean="0">
                <a:ea typeface="ＭＳ Ｐゴシック" pitchFamily="-109" charset="-128"/>
                <a:cs typeface="ＭＳ Ｐゴシック" pitchFamily="-109" charset="-128"/>
              </a:rPr>
              <a:t> ( "</a:t>
            </a:r>
            <a:r>
              <a:rPr lang="en-US" sz="1400" dirty="0" err="1" smtClean="0">
                <a:ea typeface="ＭＳ Ｐゴシック" pitchFamily="-109" charset="-128"/>
                <a:cs typeface="ＭＳ Ｐゴシック" pitchFamily="-109" charset="-128"/>
              </a:rPr>
              <a:t>Tax+Total</a:t>
            </a:r>
            <a:r>
              <a:rPr lang="en-US" sz="1400" dirty="0" smtClean="0">
                <a:ea typeface="ＭＳ Ｐゴシック" pitchFamily="-109" charset="-128"/>
                <a:cs typeface="ＭＳ Ｐゴシック" pitchFamily="-109" charset="-128"/>
              </a:rPr>
              <a:t>: " + </a:t>
            </a:r>
            <a:r>
              <a:rPr lang="en-US" sz="1400" dirty="0" err="1" smtClean="0">
                <a:ea typeface="ＭＳ Ｐゴシック" pitchFamily="-109" charset="-128"/>
                <a:cs typeface="ＭＳ Ｐゴシック" pitchFamily="-109" charset="-128"/>
              </a:rPr>
              <a:t>numberFormat.format</a:t>
            </a:r>
            <a:r>
              <a:rPr lang="en-US" sz="1400" dirty="0" smtClean="0">
                <a:ea typeface="ＭＳ Ｐゴシック" pitchFamily="-109" charset="-128"/>
                <a:cs typeface="ＭＳ Ｐゴシック" pitchFamily="-109" charset="-128"/>
              </a:rPr>
              <a:t> ( </a:t>
            </a:r>
            <a:r>
              <a:rPr lang="en-US" sz="1400" dirty="0" err="1" smtClean="0">
                <a:ea typeface="ＭＳ Ｐゴシック" pitchFamily="-109" charset="-128"/>
                <a:cs typeface="ＭＳ Ｐゴシック" pitchFamily="-109" charset="-128"/>
              </a:rPr>
              <a:t>taxedTotal</a:t>
            </a:r>
            <a:r>
              <a:rPr lang="en-US" sz="1400" dirty="0" smtClean="0">
                <a:ea typeface="ＭＳ Ｐゴシック" pitchFamily="-109" charset="-128"/>
                <a:cs typeface="ＭＳ Ｐゴシック" pitchFamily="-109" charset="-128"/>
              </a:rPr>
              <a:t> ) ); </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    return </a:t>
            </a:r>
            <a:r>
              <a:rPr lang="en-US" sz="1400" dirty="0" err="1" smtClean="0">
                <a:ea typeface="ＭＳ Ｐゴシック" pitchFamily="-109" charset="-128"/>
                <a:cs typeface="ＭＳ Ｐゴシック" pitchFamily="-109" charset="-128"/>
              </a:rPr>
              <a:t>taxedTotal</a:t>
            </a:r>
            <a:r>
              <a:rPr lang="en-US" sz="1400" dirty="0" smtClean="0">
                <a:ea typeface="ＭＳ Ｐゴシック" pitchFamily="-109" charset="-128"/>
                <a:cs typeface="ＭＳ Ｐゴシック" pitchFamily="-109" charset="-128"/>
              </a:rPr>
              <a:t>;</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  } </a:t>
            </a:r>
          </a:p>
          <a:p>
            <a:pPr marL="514350" indent="-514350">
              <a:buFont typeface="Arial Black" pitchFamily="-109" charset="0"/>
              <a:buAutoNum type="arabicPeriod"/>
            </a:pPr>
            <a:r>
              <a:rPr lang="en-US" sz="1400" dirty="0" smtClean="0">
                <a:ea typeface="ＭＳ Ｐゴシック" pitchFamily="-109" charset="-128"/>
                <a:cs typeface="ＭＳ Ｐゴシック" pitchFamily="-109" charset="-128"/>
              </a:rPr>
              <a:t>}</a:t>
            </a:r>
            <a:endParaRPr lang="en-US" sz="1400" dirty="0">
              <a:ea typeface="ＭＳ Ｐゴシック" pitchFamily="-109" charset="-128"/>
              <a:cs typeface="ＭＳ Ｐゴシック" pitchFamily="-109" charset="-128"/>
            </a:endParaRPr>
          </a:p>
        </p:txBody>
      </p:sp>
      <p:sp>
        <p:nvSpPr>
          <p:cNvPr id="54276" name="Footer Placeholder 3"/>
          <p:cNvSpPr>
            <a:spLocks noGrp="1"/>
          </p:cNvSpPr>
          <p:nvPr>
            <p:ph type="ftr" sz="quarter" idx="10"/>
          </p:nvPr>
        </p:nvSpPr>
        <p:spPr>
          <a:noFill/>
        </p:spPr>
        <p:txBody>
          <a:bodyPr/>
          <a:lstStyle/>
          <a:p>
            <a:r>
              <a:rPr lang="en-US" smtClean="0"/>
              <a:t>© 2014 Keith A. Pray</a:t>
            </a:r>
            <a:endParaRPr lang="en-US"/>
          </a:p>
        </p:txBody>
      </p:sp>
      <p:sp>
        <p:nvSpPr>
          <p:cNvPr id="54277" name="Slide Number Placeholder 4"/>
          <p:cNvSpPr>
            <a:spLocks noGrp="1"/>
          </p:cNvSpPr>
          <p:nvPr>
            <p:ph type="sldNum" sz="quarter" idx="11"/>
          </p:nvPr>
        </p:nvSpPr>
        <p:spPr>
          <a:noFill/>
        </p:spPr>
        <p:txBody>
          <a:bodyPr/>
          <a:lstStyle/>
          <a:p>
            <a:fld id="{6D7338E2-02E6-054D-9713-DCA2FA1BD2B5}" type="slidenum">
              <a:rPr lang="en-US" smtClean="0"/>
              <a:pPr/>
              <a:t>12</a:t>
            </a:fld>
            <a:endParaRPr lang="en-US" smtClean="0"/>
          </a:p>
        </p:txBody>
      </p:sp>
      <p:sp>
        <p:nvSpPr>
          <p:cNvPr id="54278" name="Date Placeholder 5"/>
          <p:cNvSpPr>
            <a:spLocks noGrp="1"/>
          </p:cNvSpPr>
          <p:nvPr>
            <p:ph type="dt" sz="half" idx="12"/>
          </p:nvPr>
        </p:nvSpPr>
        <p:spPr>
          <a:noFill/>
        </p:spPr>
        <p:txBody>
          <a:bodyPr/>
          <a:lstStyle/>
          <a:p>
            <a:fld id="{F2B62337-C81D-8F4D-8CA5-83CFC3BB40FF}" type="datetime1">
              <a:rPr lang="en-US" smtClean="0"/>
              <a:t>4/15/14</a:t>
            </a:fld>
            <a:endParaRPr lang="en-US"/>
          </a:p>
        </p:txBody>
      </p:sp>
      <p:sp>
        <p:nvSpPr>
          <p:cNvPr id="4" name="TextBox 3"/>
          <p:cNvSpPr txBox="1"/>
          <p:nvPr/>
        </p:nvSpPr>
        <p:spPr>
          <a:xfrm>
            <a:off x="4419600" y="2362200"/>
            <a:ext cx="4343400" cy="1446550"/>
          </a:xfrm>
          <a:prstGeom prst="rect">
            <a:avLst/>
          </a:prstGeom>
          <a:noFill/>
        </p:spPr>
        <p:txBody>
          <a:bodyPr wrap="square" rtlCol="0" anchor="t" anchorCtr="0">
            <a:spAutoFit/>
          </a:bodyPr>
          <a:lstStyle/>
          <a:p>
            <a:pPr algn="l"/>
            <a:r>
              <a:rPr lang="en-US" sz="8000" dirty="0" smtClean="0">
                <a:solidFill>
                  <a:srgbClr val="800000"/>
                </a:solidFill>
              </a:rPr>
              <a:t>}</a:t>
            </a:r>
            <a:r>
              <a:rPr lang="en-US" sz="8800" dirty="0" smtClean="0">
                <a:solidFill>
                  <a:srgbClr val="800000"/>
                </a:solidFill>
              </a:rPr>
              <a:t> </a:t>
            </a:r>
            <a:r>
              <a:rPr lang="en-US" sz="3200" dirty="0" smtClean="0">
                <a:solidFill>
                  <a:srgbClr val="800000"/>
                </a:solidFill>
              </a:rPr>
              <a:t>Lines of interest</a:t>
            </a:r>
            <a:endParaRPr lang="en-US" sz="3200" dirty="0">
              <a:solidFill>
                <a:srgbClr val="800000"/>
              </a:solidFill>
            </a:endParaRPr>
          </a:p>
        </p:txBody>
      </p:sp>
    </p:spTree>
    <p:extLst>
      <p:ext uri="{BB962C8B-B14F-4D97-AF65-F5344CB8AC3E}">
        <p14:creationId xmlns:p14="http://schemas.microsoft.com/office/powerpoint/2010/main" val="187604852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Overview</a:t>
            </a:r>
          </a:p>
        </p:txBody>
      </p:sp>
      <p:sp>
        <p:nvSpPr>
          <p:cNvPr id="21510" name="Rectangle 3"/>
          <p:cNvSpPr>
            <a:spLocks noGrp="1" noChangeArrowheads="1"/>
          </p:cNvSpPr>
          <p:nvPr>
            <p:ph idx="1"/>
          </p:nvPr>
        </p:nvSpPr>
        <p:spPr/>
        <p:txBody>
          <a:bodyPr/>
          <a:lstStyle/>
          <a:p>
            <a:pPr marL="571500" indent="-571500" eaLnBrk="1" hangingPunct="1">
              <a:buFont typeface="Times" charset="0"/>
              <a:buAutoNum type="arabicPeriod"/>
            </a:pPr>
            <a:r>
              <a:rPr lang="en-US" sz="2400" dirty="0" smtClean="0">
                <a:ea typeface="ＭＳ Ｐゴシック" charset="-128"/>
                <a:cs typeface="ＭＳ Ｐゴシック" charset="-128"/>
              </a:rPr>
              <a:t>Crime</a:t>
            </a:r>
          </a:p>
          <a:p>
            <a:pPr marL="571500" indent="-571500" eaLnBrk="1" hangingPunct="1">
              <a:buFont typeface="Times" charset="0"/>
              <a:buAutoNum type="arabicPeriod"/>
            </a:pPr>
            <a:r>
              <a:rPr lang="en-US" sz="2400" dirty="0" smtClean="0">
                <a:ea typeface="ＭＳ Ｐゴシック" charset="-128"/>
                <a:cs typeface="ＭＳ Ｐゴシック" charset="-128"/>
              </a:rPr>
              <a:t>Assignment</a:t>
            </a:r>
          </a:p>
          <a:p>
            <a:pPr marL="571500" indent="-571500" eaLnBrk="1" hangingPunct="1">
              <a:buFont typeface="Times" charset="0"/>
              <a:buAutoNum type="arabicPeriod"/>
            </a:pPr>
            <a:r>
              <a:rPr lang="en-US" sz="2400" dirty="0">
                <a:ea typeface="ＭＳ Ｐゴシック" charset="-128"/>
                <a:cs typeface="ＭＳ Ｐゴシック" charset="-128"/>
              </a:rPr>
              <a:t>Students Present</a:t>
            </a:r>
          </a:p>
        </p:txBody>
      </p:sp>
      <p:sp>
        <p:nvSpPr>
          <p:cNvPr id="21506" name="Footer Placeholder 3"/>
          <p:cNvSpPr>
            <a:spLocks noGrp="1"/>
          </p:cNvSpPr>
          <p:nvPr>
            <p:ph type="ftr" sz="quarter" idx="10"/>
          </p:nvPr>
        </p:nvSpPr>
        <p:spPr>
          <a:noFill/>
        </p:spPr>
        <p:txBody>
          <a:bodyPr/>
          <a:lstStyle/>
          <a:p>
            <a:r>
              <a:rPr lang="en-US" smtClean="0"/>
              <a:t>© 2014 Keith A. Pray</a:t>
            </a:r>
          </a:p>
        </p:txBody>
      </p:sp>
      <p:sp>
        <p:nvSpPr>
          <p:cNvPr id="21507" name="Slide Number Placeholder 4"/>
          <p:cNvSpPr>
            <a:spLocks noGrp="1"/>
          </p:cNvSpPr>
          <p:nvPr>
            <p:ph type="sldNum" sz="quarter" idx="11"/>
          </p:nvPr>
        </p:nvSpPr>
        <p:spPr>
          <a:noFill/>
        </p:spPr>
        <p:txBody>
          <a:bodyPr/>
          <a:lstStyle/>
          <a:p>
            <a:fld id="{86640772-2D1E-6545-ACC8-3C37B49BD30E}" type="slidenum">
              <a:rPr lang="en-US"/>
              <a:pPr/>
              <a:t>13</a:t>
            </a:fld>
            <a:endParaRPr lang="en-US"/>
          </a:p>
        </p:txBody>
      </p:sp>
      <p:sp>
        <p:nvSpPr>
          <p:cNvPr id="21508" name="Date Placeholder 5"/>
          <p:cNvSpPr>
            <a:spLocks noGrp="1"/>
          </p:cNvSpPr>
          <p:nvPr>
            <p:ph type="dt" sz="half" idx="12"/>
          </p:nvPr>
        </p:nvSpPr>
        <p:spPr>
          <a:noFill/>
        </p:spPr>
        <p:txBody>
          <a:bodyPr/>
          <a:lstStyle/>
          <a:p>
            <a:fld id="{4E0D6241-4D61-9944-A43A-86B3DCEC15E4}" type="datetime1">
              <a:rPr lang="en-US" smtClean="0"/>
              <a:t>4/15/14</a:t>
            </a:fld>
            <a:endParaRPr lang="en-US" smtClean="0"/>
          </a:p>
        </p:txBody>
      </p:sp>
      <p:sp>
        <p:nvSpPr>
          <p:cNvPr id="277508" name="Rectangle 4"/>
          <p:cNvSpPr>
            <a:spLocks noChangeArrowheads="1"/>
          </p:cNvSpPr>
          <p:nvPr/>
        </p:nvSpPr>
        <p:spPr bwMode="auto">
          <a:xfrm>
            <a:off x="0" y="288426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31775646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Scanning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342909" cy="276999"/>
          </a:xfrm>
          <a:prstGeom prst="rect">
            <a:avLst/>
          </a:prstGeom>
          <a:noFill/>
        </p:spPr>
        <p:txBody>
          <a:bodyPr wrap="square" rtlCol="0">
            <a:spAutoFit/>
          </a:bodyPr>
          <a:lstStyle/>
          <a:p>
            <a:pPr algn="l"/>
            <a:r>
              <a:rPr lang="en-US" sz="1200" dirty="0" smtClean="0">
                <a:solidFill>
                  <a:schemeClr val="tx1"/>
                </a:solidFill>
              </a:rPr>
              <a:t>Image: http</a:t>
            </a:r>
            <a:r>
              <a:rPr lang="en-US" sz="1200" dirty="0">
                <a:solidFill>
                  <a:schemeClr val="tx1"/>
                </a:solidFill>
              </a:rPr>
              <a:t>://</a:t>
            </a:r>
            <a:r>
              <a:rPr lang="en-US" sz="1200" dirty="0" smtClean="0">
                <a:solidFill>
                  <a:schemeClr val="tx1"/>
                </a:solidFill>
              </a:rPr>
              <a:t>www.av-comparatives.org/wp-content/uploads/2013/08/avc_beh_201303_en.pdf [1]</a:t>
            </a:r>
            <a:endParaRPr lang="en-US" sz="1200" dirty="0">
              <a:solidFill>
                <a:schemeClr val="tx1"/>
              </a:solidFill>
            </a:endParaRP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James Anouna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4/15/14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14</a:t>
            </a:fld>
            <a:endParaRPr lang="en-US"/>
          </a:p>
        </p:txBody>
      </p:sp>
      <p:pic>
        <p:nvPicPr>
          <p:cNvPr id="9" name="Picture 8"/>
          <p:cNvPicPr>
            <a:picLocks noChangeAspect="1"/>
          </p:cNvPicPr>
          <p:nvPr/>
        </p:nvPicPr>
        <p:blipFill>
          <a:blip r:embed="rId3"/>
          <a:stretch>
            <a:fillRect/>
          </a:stretch>
        </p:blipFill>
        <p:spPr>
          <a:xfrm>
            <a:off x="4114800" y="1976464"/>
            <a:ext cx="4911996" cy="3662336"/>
          </a:xfrm>
          <a:prstGeom prst="rect">
            <a:avLst/>
          </a:prstGeom>
        </p:spPr>
      </p:pic>
      <p:sp>
        <p:nvSpPr>
          <p:cNvPr id="3" name="Content Placeholder 2"/>
          <p:cNvSpPr>
            <a:spLocks noGrp="1"/>
          </p:cNvSpPr>
          <p:nvPr>
            <p:ph idx="1"/>
          </p:nvPr>
        </p:nvSpPr>
        <p:spPr>
          <a:xfrm>
            <a:off x="457200" y="1981200"/>
            <a:ext cx="3733800" cy="3886200"/>
          </a:xfrm>
        </p:spPr>
        <p:txBody>
          <a:bodyPr/>
          <a:lstStyle/>
          <a:p>
            <a:r>
              <a:rPr lang="en-US" dirty="0" smtClean="0"/>
              <a:t>Signature Scanning</a:t>
            </a:r>
            <a:r>
              <a:rPr lang="en-US" sz="1200" dirty="0" smtClean="0"/>
              <a:t>[4]</a:t>
            </a:r>
          </a:p>
          <a:p>
            <a:pPr lvl="1"/>
            <a:r>
              <a:rPr lang="en-US" dirty="0" smtClean="0"/>
              <a:t>Most common</a:t>
            </a:r>
          </a:p>
          <a:p>
            <a:pPr lvl="1"/>
            <a:r>
              <a:rPr lang="en-US" dirty="0" smtClean="0"/>
              <a:t>Only works for known viruses</a:t>
            </a:r>
          </a:p>
          <a:p>
            <a:r>
              <a:rPr lang="en-US" dirty="0" smtClean="0"/>
              <a:t>Heuristic Algorithms</a:t>
            </a:r>
            <a:r>
              <a:rPr lang="en-US" sz="1200" dirty="0" smtClean="0"/>
              <a:t>[2]</a:t>
            </a:r>
            <a:endParaRPr lang="en-US" dirty="0" smtClean="0"/>
          </a:p>
          <a:p>
            <a:pPr lvl="1"/>
            <a:r>
              <a:rPr lang="en-US" dirty="0" smtClean="0"/>
              <a:t>Can detect unknown viruses</a:t>
            </a:r>
          </a:p>
        </p:txBody>
      </p:sp>
      <p:sp>
        <p:nvSpPr>
          <p:cNvPr id="10" name="TextBox 9"/>
          <p:cNvSpPr txBox="1"/>
          <p:nvPr/>
        </p:nvSpPr>
        <p:spPr>
          <a:xfrm>
            <a:off x="4114801" y="5559623"/>
            <a:ext cx="4911996" cy="307777"/>
          </a:xfrm>
          <a:prstGeom prst="rect">
            <a:avLst/>
          </a:prstGeom>
          <a:noFill/>
        </p:spPr>
        <p:txBody>
          <a:bodyPr wrap="square" rtlCol="0">
            <a:spAutoFit/>
          </a:bodyPr>
          <a:lstStyle/>
          <a:p>
            <a:pPr algn="l"/>
            <a:r>
              <a:rPr lang="en-US" sz="1400" dirty="0" smtClean="0">
                <a:solidFill>
                  <a:schemeClr val="tx1"/>
                </a:solidFill>
              </a:rPr>
              <a:t>Analysis of the heuristic capabilities of a variety of virus scanners</a:t>
            </a:r>
            <a:endParaRPr lang="en-US" sz="1400" dirty="0">
              <a:solidFill>
                <a:schemeClr val="tx1"/>
              </a:solidFill>
            </a:endParaRPr>
          </a:p>
        </p:txBody>
      </p:sp>
    </p:spTree>
    <p:extLst>
      <p:ext uri="{BB962C8B-B14F-4D97-AF65-F5344CB8AC3E}">
        <p14:creationId xmlns:p14="http://schemas.microsoft.com/office/powerpoint/2010/main" val="370094458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Heuristic Scans</a:t>
            </a:r>
            <a:endParaRPr lang="en-US" dirty="0"/>
          </a:p>
        </p:txBody>
      </p:sp>
      <p:sp>
        <p:nvSpPr>
          <p:cNvPr id="3" name="Content Placeholder 2"/>
          <p:cNvSpPr>
            <a:spLocks noGrp="1"/>
          </p:cNvSpPr>
          <p:nvPr>
            <p:ph idx="1"/>
          </p:nvPr>
        </p:nvSpPr>
        <p:spPr/>
        <p:txBody>
          <a:bodyPr/>
          <a:lstStyle/>
          <a:p>
            <a:r>
              <a:rPr lang="en-US" dirty="0" smtClean="0"/>
              <a:t>Examine Program Code</a:t>
            </a:r>
            <a:r>
              <a:rPr lang="en-US" sz="1200" dirty="0" smtClean="0"/>
              <a:t>[2]</a:t>
            </a:r>
          </a:p>
          <a:p>
            <a:pPr lvl="1"/>
            <a:r>
              <a:rPr lang="en-US" dirty="0" smtClean="0"/>
              <a:t>Decompile executables</a:t>
            </a:r>
          </a:p>
          <a:p>
            <a:pPr lvl="1"/>
            <a:r>
              <a:rPr lang="en-US" dirty="0" smtClean="0"/>
              <a:t>Macros in word processors</a:t>
            </a:r>
          </a:p>
          <a:p>
            <a:pPr lvl="1"/>
            <a:r>
              <a:rPr lang="en-US" dirty="0" smtClean="0"/>
              <a:t>Email attachments in preview mode</a:t>
            </a:r>
            <a:r>
              <a:rPr lang="en-US" sz="1200" dirty="0" smtClean="0"/>
              <a:t>[3]</a:t>
            </a:r>
          </a:p>
          <a:p>
            <a:r>
              <a:rPr lang="en-US" dirty="0" smtClean="0"/>
              <a:t>Run Programs in VMs</a:t>
            </a:r>
            <a:r>
              <a:rPr lang="en-US" sz="1200" dirty="0" smtClean="0"/>
              <a:t>[2]</a:t>
            </a:r>
          </a:p>
          <a:p>
            <a:pPr lvl="1"/>
            <a:r>
              <a:rPr lang="en-US" dirty="0" smtClean="0"/>
              <a:t>“Sandbox”</a:t>
            </a:r>
          </a:p>
          <a:p>
            <a:pPr lvl="1"/>
            <a:r>
              <a:rPr lang="en-US" dirty="0" smtClean="0"/>
              <a:t>Examine behavior</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James Anouna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4/15/14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15</a:t>
            </a:fld>
            <a:endParaRPr lang="en-US"/>
          </a:p>
        </p:txBody>
      </p:sp>
    </p:spTree>
    <p:extLst>
      <p:ext uri="{BB962C8B-B14F-4D97-AF65-F5344CB8AC3E}">
        <p14:creationId xmlns:p14="http://schemas.microsoft.com/office/powerpoint/2010/main" val="355033611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smtClean="0"/>
              <a:t>Can identify unknown viruses</a:t>
            </a:r>
          </a:p>
          <a:p>
            <a:pPr lvl="1"/>
            <a:r>
              <a:rPr lang="en-US" dirty="0" smtClean="0"/>
              <a:t>Signature scanning can’t do that</a:t>
            </a:r>
          </a:p>
          <a:p>
            <a:pPr lvl="1"/>
            <a:r>
              <a:rPr lang="en-US" dirty="0" smtClean="0"/>
              <a:t>Can find variants of existing viruses</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342909" cy="523220"/>
          </a:xfrm>
          <a:prstGeom prst="rect">
            <a:avLst/>
          </a:prstGeom>
          <a:noFill/>
        </p:spPr>
        <p:txBody>
          <a:bodyPr wrap="square" rtlCol="0">
            <a:spAutoFit/>
          </a:bodyPr>
          <a:lstStyle/>
          <a:p>
            <a:pPr algn="l"/>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James Anouna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16</a:t>
            </a:fld>
            <a:endParaRPr lang="en-US"/>
          </a:p>
        </p:txBody>
      </p:sp>
    </p:spTree>
    <p:extLst>
      <p:ext uri="{BB962C8B-B14F-4D97-AF65-F5344CB8AC3E}">
        <p14:creationId xmlns:p14="http://schemas.microsoft.com/office/powerpoint/2010/main" val="360543885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a:xfrm>
            <a:off x="457199" y="1981200"/>
            <a:ext cx="3487613" cy="3886200"/>
          </a:xfrm>
        </p:spPr>
        <p:txBody>
          <a:bodyPr/>
          <a:lstStyle/>
          <a:p>
            <a:r>
              <a:rPr lang="en-US" dirty="0" smtClean="0"/>
              <a:t>Human Algorithms</a:t>
            </a:r>
          </a:p>
          <a:p>
            <a:r>
              <a:rPr lang="en-US" dirty="0" smtClean="0"/>
              <a:t>False Positives</a:t>
            </a:r>
          </a:p>
          <a:p>
            <a:pPr lvl="1"/>
            <a:r>
              <a:rPr lang="en-US" dirty="0" smtClean="0"/>
              <a:t>Users are the final arbiter</a:t>
            </a:r>
          </a:p>
          <a:p>
            <a:pPr lvl="1"/>
            <a:r>
              <a:rPr lang="en-US" dirty="0" smtClean="0"/>
              <a:t>Difficult to read the technical jargon</a:t>
            </a:r>
          </a:p>
          <a:p>
            <a:r>
              <a:rPr lang="en-US" dirty="0" smtClean="0"/>
              <a:t>System Resources</a:t>
            </a:r>
          </a:p>
          <a:p>
            <a:pPr lvl="1"/>
            <a:r>
              <a:rPr lang="en-US" dirty="0" smtClean="0"/>
              <a:t>Another step</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Image: http</a:t>
            </a:r>
            <a:r>
              <a:rPr lang="en-US" sz="1200" dirty="0">
                <a:solidFill>
                  <a:schemeClr val="tx1"/>
                </a:solidFill>
              </a:rPr>
              <a:t>://</a:t>
            </a:r>
            <a:r>
              <a:rPr lang="en-US" sz="1200" dirty="0" smtClean="0">
                <a:solidFill>
                  <a:schemeClr val="tx1"/>
                </a:solidFill>
              </a:rPr>
              <a:t>www.av-comparatives.org/wp-content/uploads/2013/11/avc_per_201311_en.pdf [1]</a:t>
            </a:r>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James Anouna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17</a:t>
            </a:fld>
            <a:endParaRPr lang="en-US"/>
          </a:p>
        </p:txBody>
      </p:sp>
      <p:pic>
        <p:nvPicPr>
          <p:cNvPr id="9" name="Picture 8"/>
          <p:cNvPicPr>
            <a:picLocks noChangeAspect="1"/>
          </p:cNvPicPr>
          <p:nvPr/>
        </p:nvPicPr>
        <p:blipFill>
          <a:blip r:embed="rId3"/>
          <a:stretch>
            <a:fillRect/>
          </a:stretch>
        </p:blipFill>
        <p:spPr>
          <a:xfrm>
            <a:off x="3944813" y="1981200"/>
            <a:ext cx="5081983" cy="2784687"/>
          </a:xfrm>
          <a:prstGeom prst="rect">
            <a:avLst/>
          </a:prstGeom>
        </p:spPr>
      </p:pic>
      <p:sp>
        <p:nvSpPr>
          <p:cNvPr id="11" name="TextBox 10"/>
          <p:cNvSpPr txBox="1"/>
          <p:nvPr/>
        </p:nvSpPr>
        <p:spPr>
          <a:xfrm>
            <a:off x="3944812" y="4724400"/>
            <a:ext cx="5081984" cy="307777"/>
          </a:xfrm>
          <a:prstGeom prst="rect">
            <a:avLst/>
          </a:prstGeom>
          <a:noFill/>
        </p:spPr>
        <p:txBody>
          <a:bodyPr wrap="square" rtlCol="0">
            <a:spAutoFit/>
          </a:bodyPr>
          <a:lstStyle/>
          <a:p>
            <a:r>
              <a:rPr lang="en-US" sz="1400" dirty="0" smtClean="0">
                <a:solidFill>
                  <a:schemeClr val="tx1"/>
                </a:solidFill>
              </a:rPr>
              <a:t>The relative impact of various AV packages on system resources</a:t>
            </a:r>
            <a:endParaRPr lang="en-US" sz="1400" dirty="0">
              <a:solidFill>
                <a:schemeClr val="tx1"/>
              </a:solidFill>
            </a:endParaRPr>
          </a:p>
        </p:txBody>
      </p:sp>
    </p:spTree>
    <p:extLst>
      <p:ext uri="{BB962C8B-B14F-4D97-AF65-F5344CB8AC3E}">
        <p14:creationId xmlns:p14="http://schemas.microsoft.com/office/powerpoint/2010/main" val="235069155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worth it?</a:t>
            </a:r>
            <a:endParaRPr lang="en-US" dirty="0"/>
          </a:p>
        </p:txBody>
      </p:sp>
      <p:sp>
        <p:nvSpPr>
          <p:cNvPr id="3" name="Content Placeholder 2"/>
          <p:cNvSpPr>
            <a:spLocks noGrp="1"/>
          </p:cNvSpPr>
          <p:nvPr>
            <p:ph idx="1"/>
          </p:nvPr>
        </p:nvSpPr>
        <p:spPr/>
        <p:txBody>
          <a:bodyPr/>
          <a:lstStyle/>
          <a:p>
            <a:r>
              <a:rPr lang="en-US" dirty="0" smtClean="0"/>
              <a:t>Provides an additional layer of protection</a:t>
            </a:r>
          </a:p>
          <a:p>
            <a:pPr lvl="1"/>
            <a:r>
              <a:rPr lang="en-US" dirty="0" smtClean="0"/>
              <a:t>Other methods can’t find new viruses</a:t>
            </a:r>
          </a:p>
          <a:p>
            <a:r>
              <a:rPr lang="en-US" dirty="0" smtClean="0"/>
              <a:t>Takes additional time</a:t>
            </a:r>
            <a:endParaRPr lang="en-US" dirty="0"/>
          </a:p>
          <a:p>
            <a:r>
              <a:rPr lang="en-US" dirty="0" smtClean="0"/>
              <a:t>A (slightly) slower working computer or a fast infected computer?</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342909" cy="523220"/>
          </a:xfrm>
          <a:prstGeom prst="rect">
            <a:avLst/>
          </a:prstGeom>
          <a:noFill/>
        </p:spPr>
        <p:txBody>
          <a:bodyPr wrap="square" rtlCol="0">
            <a:spAutoFit/>
          </a:bodyPr>
          <a:lstStyle/>
          <a:p>
            <a:pPr algn="l"/>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James Anouna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18</a:t>
            </a:fld>
            <a:endParaRPr lang="en-US"/>
          </a:p>
        </p:txBody>
      </p:sp>
    </p:spTree>
    <p:extLst>
      <p:ext uri="{BB962C8B-B14F-4D97-AF65-F5344CB8AC3E}">
        <p14:creationId xmlns:p14="http://schemas.microsoft.com/office/powerpoint/2010/main" val="288956363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2400" dirty="0" smtClean="0"/>
              <a:t>[1] AV </a:t>
            </a:r>
            <a:r>
              <a:rPr lang="en-US" sz="2400" dirty="0"/>
              <a:t>Comparatives </a:t>
            </a:r>
            <a:r>
              <a:rPr lang="en-US" sz="2400" dirty="0">
                <a:hlinkClick r:id="rId3"/>
              </a:rPr>
              <a:t>http://www.av-comparatives.org</a:t>
            </a:r>
            <a:r>
              <a:rPr lang="en-US" sz="2400" dirty="0" smtClean="0">
                <a:hlinkClick r:id="rId3"/>
              </a:rPr>
              <a:t>/</a:t>
            </a:r>
            <a:r>
              <a:rPr lang="en-US" sz="2400" dirty="0" smtClean="0"/>
              <a:t> (4/14/14)</a:t>
            </a:r>
          </a:p>
          <a:p>
            <a:r>
              <a:rPr lang="en-US" sz="2400" dirty="0" smtClean="0"/>
              <a:t>[2] Taylor Thomas, </a:t>
            </a:r>
            <a:r>
              <a:rPr lang="en-US" sz="2400" i="1" dirty="0" smtClean="0"/>
              <a:t>What is Heuristic Virus Scanning?</a:t>
            </a:r>
            <a:r>
              <a:rPr lang="en-US" sz="2400" dirty="0"/>
              <a:t> </a:t>
            </a:r>
            <a:r>
              <a:rPr lang="en-US" sz="2400" dirty="0">
                <a:hlinkClick r:id="rId4"/>
              </a:rPr>
              <a:t>http://internet-security-suite-review.toptenreviews.com/premium-security-suites/what-is-heuristic-antivirus-detection-.</a:t>
            </a:r>
            <a:r>
              <a:rPr lang="en-US" sz="2400" dirty="0" smtClean="0">
                <a:hlinkClick r:id="rId4"/>
              </a:rPr>
              <a:t>html</a:t>
            </a:r>
            <a:r>
              <a:rPr lang="en-US" sz="2400" dirty="0" smtClean="0"/>
              <a:t> (4/14/14)</a:t>
            </a:r>
          </a:p>
          <a:p>
            <a:r>
              <a:rPr lang="en-US" sz="2400" dirty="0" smtClean="0"/>
              <a:t> [3] </a:t>
            </a:r>
            <a:r>
              <a:rPr lang="en-US" sz="2400" dirty="0" err="1" smtClean="0"/>
              <a:t>Kapersky</a:t>
            </a:r>
            <a:r>
              <a:rPr lang="en-US" sz="2400" dirty="0" smtClean="0"/>
              <a:t> </a:t>
            </a:r>
            <a:r>
              <a:rPr lang="en-US" sz="2400" dirty="0"/>
              <a:t>Antivirus </a:t>
            </a:r>
            <a:r>
              <a:rPr lang="en-US" sz="2400" dirty="0">
                <a:hlinkClick r:id="rId5"/>
              </a:rPr>
              <a:t>https://</a:t>
            </a:r>
            <a:r>
              <a:rPr lang="en-US" sz="2400" dirty="0" smtClean="0">
                <a:hlinkClick r:id="rId5"/>
              </a:rPr>
              <a:t>support.kaspersky.com/us/8641</a:t>
            </a:r>
            <a:r>
              <a:rPr lang="en-US" sz="2400" dirty="0" smtClean="0"/>
              <a:t> (4/14/14)</a:t>
            </a:r>
          </a:p>
          <a:p>
            <a:r>
              <a:rPr lang="en-US" sz="2400" dirty="0" smtClean="0"/>
              <a:t>[4] Symantec </a:t>
            </a:r>
            <a:r>
              <a:rPr lang="en-US" sz="2400" dirty="0">
                <a:hlinkClick r:id="rId6"/>
              </a:rPr>
              <a:t>http://</a:t>
            </a:r>
            <a:r>
              <a:rPr lang="en-US" sz="2400" dirty="0" smtClean="0">
                <a:hlinkClick r:id="rId6"/>
              </a:rPr>
              <a:t>www.symantec.com/connect/articles/heuristic-techniques-av-solutions-overview</a:t>
            </a:r>
            <a:r>
              <a:rPr lang="en-US" sz="2400" dirty="0" smtClean="0"/>
              <a:t> (4/14/14)</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James Anouna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4/15/14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19</a:t>
            </a:fld>
            <a:endParaRPr lang="en-US"/>
          </a:p>
        </p:txBody>
      </p:sp>
    </p:spTree>
    <p:extLst>
      <p:ext uri="{BB962C8B-B14F-4D97-AF65-F5344CB8AC3E}">
        <p14:creationId xmlns:p14="http://schemas.microsoft.com/office/powerpoint/2010/main" val="194757510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Overview</a:t>
            </a:r>
          </a:p>
        </p:txBody>
      </p:sp>
      <p:sp>
        <p:nvSpPr>
          <p:cNvPr id="21510" name="Rectangle 3"/>
          <p:cNvSpPr>
            <a:spLocks noGrp="1" noChangeArrowheads="1"/>
          </p:cNvSpPr>
          <p:nvPr>
            <p:ph idx="1"/>
          </p:nvPr>
        </p:nvSpPr>
        <p:spPr/>
        <p:txBody>
          <a:bodyPr/>
          <a:lstStyle/>
          <a:p>
            <a:pPr marL="571500" indent="-571500" eaLnBrk="1" hangingPunct="1">
              <a:buFont typeface="Times" charset="0"/>
              <a:buAutoNum type="arabicPeriod"/>
            </a:pPr>
            <a:r>
              <a:rPr lang="en-US" sz="2400" dirty="0" smtClean="0">
                <a:ea typeface="ＭＳ Ｐゴシック" charset="-128"/>
                <a:cs typeface="ＭＳ Ｐゴシック" charset="-128"/>
              </a:rPr>
              <a:t>Crime</a:t>
            </a:r>
          </a:p>
          <a:p>
            <a:pPr marL="571500" indent="-571500" eaLnBrk="1" hangingPunct="1">
              <a:buFont typeface="Times" charset="0"/>
              <a:buAutoNum type="arabicPeriod"/>
            </a:pPr>
            <a:r>
              <a:rPr lang="en-US" sz="2400" dirty="0" smtClean="0">
                <a:ea typeface="ＭＳ Ｐゴシック" charset="-128"/>
                <a:cs typeface="ＭＳ Ｐゴシック" charset="-128"/>
              </a:rPr>
              <a:t>Assignment</a:t>
            </a:r>
          </a:p>
          <a:p>
            <a:pPr marL="571500" indent="-571500" eaLnBrk="1" hangingPunct="1">
              <a:buFont typeface="Times" charset="0"/>
              <a:buAutoNum type="arabicPeriod"/>
            </a:pPr>
            <a:r>
              <a:rPr lang="en-US" sz="2400" dirty="0">
                <a:ea typeface="ＭＳ Ｐゴシック" charset="-128"/>
                <a:cs typeface="ＭＳ Ｐゴシック" charset="-128"/>
              </a:rPr>
              <a:t>Students Present</a:t>
            </a:r>
          </a:p>
        </p:txBody>
      </p:sp>
      <p:sp>
        <p:nvSpPr>
          <p:cNvPr id="21506" name="Footer Placeholder 3"/>
          <p:cNvSpPr>
            <a:spLocks noGrp="1"/>
          </p:cNvSpPr>
          <p:nvPr>
            <p:ph type="ftr" sz="quarter" idx="10"/>
          </p:nvPr>
        </p:nvSpPr>
        <p:spPr>
          <a:noFill/>
        </p:spPr>
        <p:txBody>
          <a:bodyPr/>
          <a:lstStyle/>
          <a:p>
            <a:r>
              <a:rPr lang="en-US" smtClean="0"/>
              <a:t>© 2014 Keith A. Pray</a:t>
            </a:r>
          </a:p>
        </p:txBody>
      </p:sp>
      <p:sp>
        <p:nvSpPr>
          <p:cNvPr id="21507" name="Slide Number Placeholder 4"/>
          <p:cNvSpPr>
            <a:spLocks noGrp="1"/>
          </p:cNvSpPr>
          <p:nvPr>
            <p:ph type="sldNum" sz="quarter" idx="11"/>
          </p:nvPr>
        </p:nvSpPr>
        <p:spPr>
          <a:noFill/>
        </p:spPr>
        <p:txBody>
          <a:bodyPr/>
          <a:lstStyle/>
          <a:p>
            <a:fld id="{86640772-2D1E-6545-ACC8-3C37B49BD30E}" type="slidenum">
              <a:rPr lang="en-US"/>
              <a:pPr/>
              <a:t>2</a:t>
            </a:fld>
            <a:endParaRPr lang="en-US"/>
          </a:p>
        </p:txBody>
      </p:sp>
      <p:sp>
        <p:nvSpPr>
          <p:cNvPr id="21508" name="Date Placeholder 5"/>
          <p:cNvSpPr>
            <a:spLocks noGrp="1"/>
          </p:cNvSpPr>
          <p:nvPr>
            <p:ph type="dt" sz="half" idx="12"/>
          </p:nvPr>
        </p:nvSpPr>
        <p:spPr>
          <a:noFill/>
        </p:spPr>
        <p:txBody>
          <a:bodyPr/>
          <a:lstStyle/>
          <a:p>
            <a:fld id="{2F97A254-88D8-5F41-AFCC-D1B3793B8646}" type="datetime1">
              <a:rPr lang="en-US" smtClean="0"/>
              <a:t>4/15/14</a:t>
            </a:fld>
            <a:endParaRPr lang="en-US" smtClean="0"/>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 Vulnerabilities</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a:t>Definition of TCP/IP</a:t>
            </a:r>
          </a:p>
          <a:p>
            <a:pPr lvl="1"/>
            <a:r>
              <a:rPr lang="en-US" dirty="0"/>
              <a:t>How it </a:t>
            </a:r>
            <a:r>
              <a:rPr lang="en-US" dirty="0" smtClean="0"/>
              <a:t>works</a:t>
            </a:r>
          </a:p>
          <a:p>
            <a:r>
              <a:rPr lang="en-US" dirty="0" smtClean="0"/>
              <a:t>Thing to think about:</a:t>
            </a:r>
          </a:p>
          <a:p>
            <a:pPr lvl="1">
              <a:buFont typeface="Wingdings" panose="05000000000000000000" pitchFamily="2" charset="2"/>
              <a:buChar char="q"/>
            </a:pPr>
            <a:r>
              <a:rPr lang="en-US" dirty="0" smtClean="0"/>
              <a:t>Why does this matter?</a:t>
            </a:r>
          </a:p>
          <a:p>
            <a:pPr lvl="1">
              <a:buFont typeface="Wingdings" panose="05000000000000000000" pitchFamily="2" charset="2"/>
              <a:buChar char="q"/>
            </a:pPr>
            <a:r>
              <a:rPr lang="en-US" dirty="0" smtClean="0"/>
              <a:t>How does this affect me?</a:t>
            </a:r>
          </a:p>
          <a:p>
            <a:pPr lvl="1">
              <a:buFont typeface="Wingdings" panose="05000000000000000000" pitchFamily="2" charset="2"/>
              <a:buChar char="q"/>
            </a:pPr>
            <a:r>
              <a:rPr lang="en-US" dirty="0" smtClean="0"/>
              <a:t>How does this affect society?</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Saraf Rahman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20</a:t>
            </a:fld>
            <a:endParaRPr lang="en-US"/>
          </a:p>
        </p:txBody>
      </p:sp>
    </p:spTree>
    <p:extLst>
      <p:ext uri="{BB962C8B-B14F-4D97-AF65-F5344CB8AC3E}">
        <p14:creationId xmlns:p14="http://schemas.microsoft.com/office/powerpoint/2010/main" val="392495160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21</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11" name="TextBox 10"/>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Saraf Rahman</a:t>
            </a:r>
            <a:endParaRPr lang="en-US" sz="1400" dirty="0">
              <a:solidFill>
                <a:schemeClr val="tx1"/>
              </a:solidFill>
              <a:latin typeface="+mj-lt"/>
            </a:endParaRPr>
          </a:p>
        </p:txBody>
      </p:sp>
      <p:pic>
        <p:nvPicPr>
          <p:cNvPr id="12" name="Picture 11"/>
          <p:cNvPicPr>
            <a:picLocks noChangeAspect="1"/>
          </p:cNvPicPr>
          <p:nvPr/>
        </p:nvPicPr>
        <p:blipFill>
          <a:blip r:embed="rId3"/>
          <a:stretch>
            <a:fillRect/>
          </a:stretch>
        </p:blipFill>
        <p:spPr>
          <a:xfrm>
            <a:off x="1143000" y="1759791"/>
            <a:ext cx="7072693" cy="4471438"/>
          </a:xfrm>
          <a:prstGeom prst="rect">
            <a:avLst/>
          </a:prstGeom>
        </p:spPr>
      </p:pic>
      <p:sp>
        <p:nvSpPr>
          <p:cNvPr id="14" name="TextBox 13"/>
          <p:cNvSpPr txBox="1"/>
          <p:nvPr/>
        </p:nvSpPr>
        <p:spPr>
          <a:xfrm>
            <a:off x="748093" y="996573"/>
            <a:ext cx="7467600" cy="646331"/>
          </a:xfrm>
          <a:prstGeom prst="rect">
            <a:avLst/>
          </a:prstGeom>
          <a:noFill/>
        </p:spPr>
        <p:txBody>
          <a:bodyPr wrap="square" rtlCol="0">
            <a:spAutoFit/>
          </a:bodyPr>
          <a:lstStyle/>
          <a:p>
            <a:pPr algn="l"/>
            <a:r>
              <a:rPr lang="en-US" sz="3600" dirty="0" smtClean="0">
                <a:solidFill>
                  <a:schemeClr val="tx1"/>
                </a:solidFill>
                <a:latin typeface="+mj-lt"/>
              </a:rPr>
              <a:t>TCP/IP Stack</a:t>
            </a:r>
            <a:endParaRPr lang="en-US" sz="3600" dirty="0">
              <a:solidFill>
                <a:schemeClr val="tx1"/>
              </a:solidFill>
              <a:latin typeface="+mj-lt"/>
            </a:endParaRPr>
          </a:p>
        </p:txBody>
      </p:sp>
    </p:spTree>
    <p:extLst>
      <p:ext uri="{BB962C8B-B14F-4D97-AF65-F5344CB8AC3E}">
        <p14:creationId xmlns:p14="http://schemas.microsoft.com/office/powerpoint/2010/main" val="376744005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Sniffing</a:t>
            </a:r>
            <a:endParaRPr lang="en-US" dirty="0"/>
          </a:p>
        </p:txBody>
      </p:sp>
      <p:sp>
        <p:nvSpPr>
          <p:cNvPr id="3" name="Content Placeholder 2"/>
          <p:cNvSpPr>
            <a:spLocks noGrp="1"/>
          </p:cNvSpPr>
          <p:nvPr>
            <p:ph idx="1"/>
          </p:nvPr>
        </p:nvSpPr>
        <p:spPr/>
        <p:txBody>
          <a:bodyPr/>
          <a:lstStyle/>
          <a:p>
            <a:r>
              <a:rPr lang="en-US" dirty="0" smtClean="0"/>
              <a:t>Types</a:t>
            </a:r>
          </a:p>
          <a:p>
            <a:pPr lvl="1"/>
            <a:r>
              <a:rPr lang="en-US" dirty="0" smtClean="0"/>
              <a:t>Commercial </a:t>
            </a:r>
          </a:p>
          <a:p>
            <a:pPr lvl="1"/>
            <a:r>
              <a:rPr lang="en-US" dirty="0" smtClean="0"/>
              <a:t>Underground</a:t>
            </a:r>
          </a:p>
          <a:p>
            <a:r>
              <a:rPr lang="en-US" dirty="0" smtClean="0"/>
              <a:t>Protocol Vulnerabilities</a:t>
            </a:r>
          </a:p>
          <a:p>
            <a:pPr lvl="1"/>
            <a:r>
              <a:rPr lang="en-US" dirty="0" smtClean="0"/>
              <a:t>HTTP, Telnet &amp; rlogin</a:t>
            </a:r>
          </a:p>
          <a:p>
            <a:pPr marL="457200" lvl="1" indent="0">
              <a:buNone/>
            </a:pPr>
            <a:endParaRPr lang="en-US" dirty="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22</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Saraf Rahman</a:t>
            </a:r>
            <a:endParaRPr lang="en-US" sz="1400" dirty="0">
              <a:solidFill>
                <a:schemeClr val="tx1"/>
              </a:solidFill>
              <a:latin typeface="+mj-lt"/>
            </a:endParaRPr>
          </a:p>
        </p:txBody>
      </p:sp>
    </p:spTree>
    <p:extLst>
      <p:ext uri="{BB962C8B-B14F-4D97-AF65-F5344CB8AC3E}">
        <p14:creationId xmlns:p14="http://schemas.microsoft.com/office/powerpoint/2010/main" val="47742785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Sniffing Prevention</a:t>
            </a:r>
            <a:endParaRPr lang="en-US" dirty="0"/>
          </a:p>
        </p:txBody>
      </p:sp>
      <p:sp>
        <p:nvSpPr>
          <p:cNvPr id="3" name="Content Placeholder 2"/>
          <p:cNvSpPr>
            <a:spLocks noGrp="1"/>
          </p:cNvSpPr>
          <p:nvPr>
            <p:ph idx="1"/>
          </p:nvPr>
        </p:nvSpPr>
        <p:spPr/>
        <p:txBody>
          <a:bodyPr/>
          <a:lstStyle/>
          <a:p>
            <a:r>
              <a:rPr lang="en-US" dirty="0" smtClean="0"/>
              <a:t>Use of encryption tools</a:t>
            </a:r>
          </a:p>
          <a:p>
            <a:pPr lvl="1"/>
            <a:r>
              <a:rPr lang="en-US" dirty="0" err="1"/>
              <a:t>Deslogin</a:t>
            </a:r>
            <a:endParaRPr lang="en-US" dirty="0"/>
          </a:p>
          <a:p>
            <a:pPr lvl="1"/>
            <a:r>
              <a:rPr lang="en-US" dirty="0"/>
              <a:t>Kerberos</a:t>
            </a:r>
          </a:p>
          <a:p>
            <a:pPr lvl="1"/>
            <a:r>
              <a:rPr lang="en-US" dirty="0"/>
              <a:t>One time password techniques – </a:t>
            </a:r>
            <a:r>
              <a:rPr lang="en-US" dirty="0" err="1" smtClean="0"/>
              <a:t>KeePass</a:t>
            </a:r>
            <a:endParaRPr lang="en-US" dirty="0" smtClean="0"/>
          </a:p>
          <a:p>
            <a:r>
              <a:rPr lang="en-US" dirty="0" smtClean="0"/>
              <a:t>Tools to detect packet sniffers</a:t>
            </a:r>
          </a:p>
          <a:p>
            <a:pPr lvl="1"/>
            <a:r>
              <a:rPr lang="en-US" dirty="0" err="1" smtClean="0"/>
              <a:t>Antisniff</a:t>
            </a:r>
            <a:endParaRPr lang="en-US" dirty="0" smtClean="0"/>
          </a:p>
          <a:p>
            <a:pPr lvl="1"/>
            <a:r>
              <a:rPr lang="en-US" dirty="0" err="1" smtClean="0"/>
              <a:t>Neped</a:t>
            </a:r>
            <a:endParaRPr lang="en-US" dirty="0" smtClean="0"/>
          </a:p>
          <a:p>
            <a:pPr lvl="1"/>
            <a:r>
              <a:rPr lang="en-US" dirty="0" err="1" smtClean="0"/>
              <a:t>Sentinet</a:t>
            </a:r>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23</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Saraf Rahman</a:t>
            </a:r>
            <a:endParaRPr lang="en-US" sz="1400" dirty="0">
              <a:solidFill>
                <a:schemeClr val="tx1"/>
              </a:solidFill>
              <a:latin typeface="+mj-lt"/>
            </a:endParaRPr>
          </a:p>
        </p:txBody>
      </p:sp>
    </p:spTree>
    <p:extLst>
      <p:ext uri="{BB962C8B-B14F-4D97-AF65-F5344CB8AC3E}">
        <p14:creationId xmlns:p14="http://schemas.microsoft.com/office/powerpoint/2010/main" val="339830234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10"/>
            <a:ext cx="8229600" cy="1143000"/>
          </a:xfrm>
        </p:spPr>
        <p:txBody>
          <a:bodyPr/>
          <a:lstStyle/>
          <a:p>
            <a:r>
              <a:rPr lang="en-US" dirty="0" smtClean="0"/>
              <a:t>IP Spoofing</a:t>
            </a:r>
            <a:endParaRPr lang="en-US" dirty="0"/>
          </a:p>
        </p:txBody>
      </p:sp>
      <p:sp>
        <p:nvSpPr>
          <p:cNvPr id="3" name="Content Placeholder 2"/>
          <p:cNvSpPr>
            <a:spLocks noGrp="1"/>
          </p:cNvSpPr>
          <p:nvPr>
            <p:ph idx="1"/>
          </p:nvPr>
        </p:nvSpPr>
        <p:spPr/>
        <p:txBody>
          <a:bodyPr/>
          <a:lstStyle/>
          <a:p>
            <a:r>
              <a:rPr lang="en-US" dirty="0" smtClean="0"/>
              <a:t>Types</a:t>
            </a:r>
          </a:p>
          <a:p>
            <a:pPr lvl="1"/>
            <a:r>
              <a:rPr lang="en-US" dirty="0" smtClean="0"/>
              <a:t>Non-blind</a:t>
            </a:r>
          </a:p>
          <a:p>
            <a:pPr lvl="1"/>
            <a:r>
              <a:rPr lang="en-US" dirty="0" smtClean="0"/>
              <a:t>Blind</a:t>
            </a:r>
          </a:p>
          <a:p>
            <a:r>
              <a:rPr lang="en-US" dirty="0" smtClean="0"/>
              <a:t>How it’s done</a:t>
            </a:r>
          </a:p>
          <a:p>
            <a:pPr lvl="1"/>
            <a:r>
              <a:rPr lang="en-US" dirty="0" smtClean="0"/>
              <a:t>Connection Killing</a:t>
            </a:r>
          </a:p>
          <a:p>
            <a:pPr lvl="1"/>
            <a:r>
              <a:rPr lang="en-US" dirty="0" smtClean="0"/>
              <a:t>Connection Hijacking</a:t>
            </a:r>
          </a:p>
          <a:p>
            <a:pPr marL="457200" lvl="1" indent="0">
              <a:buNone/>
            </a:pPr>
            <a:endParaRPr lang="en-US" dirty="0" smtClean="0"/>
          </a:p>
          <a:p>
            <a:pPr lvl="1"/>
            <a:endParaRPr lang="en-US" dirty="0"/>
          </a:p>
          <a:p>
            <a:pPr lvl="1"/>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24</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dirty="0"/>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Saraf Rahman</a:t>
            </a:r>
            <a:endParaRPr lang="en-US" sz="1400" dirty="0">
              <a:solidFill>
                <a:schemeClr val="tx1"/>
              </a:solidFill>
              <a:latin typeface="+mj-lt"/>
            </a:endParaRPr>
          </a:p>
        </p:txBody>
      </p:sp>
      <p:pic>
        <p:nvPicPr>
          <p:cNvPr id="9" name="Picture 8"/>
          <p:cNvPicPr>
            <a:picLocks noChangeAspect="1"/>
          </p:cNvPicPr>
          <p:nvPr/>
        </p:nvPicPr>
        <p:blipFill>
          <a:blip r:embed="rId3"/>
          <a:stretch>
            <a:fillRect/>
          </a:stretch>
        </p:blipFill>
        <p:spPr>
          <a:xfrm>
            <a:off x="4572000" y="1881187"/>
            <a:ext cx="4086225" cy="3986213"/>
          </a:xfrm>
          <a:prstGeom prst="rect">
            <a:avLst/>
          </a:prstGeom>
        </p:spPr>
      </p:pic>
    </p:spTree>
    <p:extLst>
      <p:ext uri="{BB962C8B-B14F-4D97-AF65-F5344CB8AC3E}">
        <p14:creationId xmlns:p14="http://schemas.microsoft.com/office/powerpoint/2010/main" val="323337388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Service</a:t>
            </a:r>
            <a:endParaRPr lang="en-US" dirty="0"/>
          </a:p>
        </p:txBody>
      </p:sp>
      <p:sp>
        <p:nvSpPr>
          <p:cNvPr id="3" name="Content Placeholder 2"/>
          <p:cNvSpPr>
            <a:spLocks noGrp="1"/>
          </p:cNvSpPr>
          <p:nvPr>
            <p:ph idx="1"/>
          </p:nvPr>
        </p:nvSpPr>
        <p:spPr/>
        <p:txBody>
          <a:bodyPr/>
          <a:lstStyle/>
          <a:p>
            <a:r>
              <a:rPr lang="en-US" dirty="0" smtClean="0"/>
              <a:t>Types of Attacks</a:t>
            </a:r>
          </a:p>
          <a:p>
            <a:pPr lvl="1"/>
            <a:r>
              <a:rPr lang="en-US" dirty="0" smtClean="0"/>
              <a:t>Email Bombing and Spamming</a:t>
            </a:r>
          </a:p>
          <a:p>
            <a:pPr lvl="1"/>
            <a:r>
              <a:rPr lang="en-US" dirty="0" smtClean="0"/>
              <a:t>Virus</a:t>
            </a:r>
          </a:p>
          <a:p>
            <a:pPr lvl="1"/>
            <a:r>
              <a:rPr lang="en-US" dirty="0" smtClean="0"/>
              <a:t>Crashing Systems with Ping Flooding</a:t>
            </a:r>
          </a:p>
          <a:p>
            <a:pPr marL="457200" lvl="1" indent="0">
              <a:buNone/>
            </a:pPr>
            <a:endParaRPr lang="en-US" dirty="0" smtClean="0"/>
          </a:p>
          <a:p>
            <a:pPr lvl="1"/>
            <a:endParaRPr lang="en-US" dirty="0"/>
          </a:p>
          <a:p>
            <a:pPr lvl="1"/>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25</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Saraf Rahman</a:t>
            </a:r>
            <a:endParaRPr lang="en-US" sz="1400" dirty="0">
              <a:solidFill>
                <a:schemeClr val="tx1"/>
              </a:solidFill>
              <a:latin typeface="+mj-lt"/>
            </a:endParaRPr>
          </a:p>
        </p:txBody>
      </p:sp>
    </p:spTree>
    <p:extLst>
      <p:ext uri="{BB962C8B-B14F-4D97-AF65-F5344CB8AC3E}">
        <p14:creationId xmlns:p14="http://schemas.microsoft.com/office/powerpoint/2010/main" val="85195782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Service</a:t>
            </a:r>
            <a:endParaRPr lang="en-US" dirty="0"/>
          </a:p>
        </p:txBody>
      </p:sp>
      <p:sp>
        <p:nvSpPr>
          <p:cNvPr id="3" name="Content Placeholder 2"/>
          <p:cNvSpPr>
            <a:spLocks noGrp="1"/>
          </p:cNvSpPr>
          <p:nvPr>
            <p:ph idx="1"/>
          </p:nvPr>
        </p:nvSpPr>
        <p:spPr/>
        <p:txBody>
          <a:bodyPr/>
          <a:lstStyle/>
          <a:p>
            <a:r>
              <a:rPr lang="en-US" dirty="0" smtClean="0"/>
              <a:t>Solutions</a:t>
            </a:r>
          </a:p>
          <a:p>
            <a:pPr lvl="1"/>
            <a:r>
              <a:rPr lang="en-US" dirty="0" smtClean="0"/>
              <a:t>Security Patches</a:t>
            </a:r>
          </a:p>
          <a:p>
            <a:pPr lvl="1"/>
            <a:r>
              <a:rPr lang="en-US" dirty="0" smtClean="0"/>
              <a:t>Check for Attacks</a:t>
            </a:r>
          </a:p>
          <a:p>
            <a:pPr lvl="1"/>
            <a:r>
              <a:rPr lang="en-US" dirty="0" smtClean="0"/>
              <a:t>Extra Security Systems</a:t>
            </a:r>
          </a:p>
          <a:p>
            <a:pPr lvl="1"/>
            <a:r>
              <a:rPr lang="en-US" dirty="0" smtClean="0"/>
              <a:t>Monitoring Security</a:t>
            </a:r>
          </a:p>
          <a:p>
            <a:pPr lvl="1"/>
            <a:r>
              <a:rPr lang="en-US" dirty="0" smtClean="0"/>
              <a:t>Keeping Up to Date</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26</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Saraf Rahman</a:t>
            </a:r>
            <a:endParaRPr lang="en-US" sz="1400" dirty="0">
              <a:solidFill>
                <a:schemeClr val="tx1"/>
              </a:solidFill>
              <a:latin typeface="+mj-lt"/>
            </a:endParaRPr>
          </a:p>
        </p:txBody>
      </p:sp>
    </p:spTree>
    <p:extLst>
      <p:ext uri="{BB962C8B-B14F-4D97-AF65-F5344CB8AC3E}">
        <p14:creationId xmlns:p14="http://schemas.microsoft.com/office/powerpoint/2010/main" val="179095834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TCP/IP Vulnerability because of IP</a:t>
            </a:r>
          </a:p>
          <a:p>
            <a:r>
              <a:rPr lang="en-US" dirty="0" smtClean="0"/>
              <a:t>Need to be more aware of these attacks</a:t>
            </a:r>
          </a:p>
          <a:p>
            <a:r>
              <a:rPr lang="en-US" dirty="0" smtClean="0"/>
              <a:t>Impacts on society</a:t>
            </a:r>
          </a:p>
          <a:p>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27</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Saraf Rahman</a:t>
            </a:r>
            <a:endParaRPr lang="en-US" sz="1400" dirty="0">
              <a:solidFill>
                <a:schemeClr val="tx1"/>
              </a:solidFill>
              <a:latin typeface="+mj-lt"/>
            </a:endParaRPr>
          </a:p>
        </p:txBody>
      </p:sp>
    </p:spTree>
    <p:extLst>
      <p:ext uri="{BB962C8B-B14F-4D97-AF65-F5344CB8AC3E}">
        <p14:creationId xmlns:p14="http://schemas.microsoft.com/office/powerpoint/2010/main" val="304222052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228600" y="1981199"/>
            <a:ext cx="8763000" cy="4740275"/>
          </a:xfrm>
        </p:spPr>
        <p:txBody>
          <a:bodyPr/>
          <a:lstStyle/>
          <a:p>
            <a:r>
              <a:rPr lang="en-US" sz="2200" dirty="0" smtClean="0"/>
              <a:t>Gilbert, H. “Introduction </a:t>
            </a:r>
            <a:r>
              <a:rPr lang="en-US" sz="2200" dirty="0"/>
              <a:t>to TCP/IP”. </a:t>
            </a:r>
            <a:r>
              <a:rPr lang="en-US" sz="2200" dirty="0" smtClean="0"/>
              <a:t>04-11-14. http://www.yale.edu/pclt/COMM/TCPIP.HTM</a:t>
            </a:r>
          </a:p>
          <a:p>
            <a:r>
              <a:rPr lang="en-US" sz="2200" dirty="0" smtClean="0"/>
              <a:t>Slater, Bill. “How TCP/IP Works”. Diagram. 04-09-14. www.billslater.com/internet/</a:t>
            </a:r>
          </a:p>
          <a:p>
            <a:r>
              <a:rPr lang="en-US" sz="2200" dirty="0" err="1" smtClean="0"/>
              <a:t>Venkatesan</a:t>
            </a:r>
            <a:r>
              <a:rPr lang="en-US" sz="2200" dirty="0" smtClean="0"/>
              <a:t>, </a:t>
            </a:r>
            <a:r>
              <a:rPr lang="en-US" sz="2200" dirty="0" err="1" smtClean="0"/>
              <a:t>Rudrakumar</a:t>
            </a:r>
            <a:r>
              <a:rPr lang="en-US" sz="2200" dirty="0" smtClean="0"/>
              <a:t>. </a:t>
            </a:r>
            <a:r>
              <a:rPr lang="en-US" sz="2200" dirty="0" err="1" smtClean="0"/>
              <a:t>Lakkavalli</a:t>
            </a:r>
            <a:r>
              <a:rPr lang="en-US" sz="2200" dirty="0" smtClean="0"/>
              <a:t>, </a:t>
            </a:r>
            <a:r>
              <a:rPr lang="en-US" sz="2200" dirty="0" err="1" smtClean="0"/>
              <a:t>Shashidar</a:t>
            </a:r>
            <a:r>
              <a:rPr lang="en-US" sz="2200" dirty="0" smtClean="0"/>
              <a:t>. “TCP/IP Vulnerabilities”. ECE 478/578 Computer and Network Security Project. 04-03-14. </a:t>
            </a:r>
            <a:r>
              <a:rPr lang="en-US" sz="2200" dirty="0" smtClean="0">
                <a:hlinkClick r:id="rId3"/>
              </a:rPr>
              <a:t>http</a:t>
            </a:r>
            <a:r>
              <a:rPr lang="en-US" sz="2200" dirty="0">
                <a:hlinkClick r:id="rId3"/>
              </a:rPr>
              <a:t>://cs.ucsb.edu/~</a:t>
            </a:r>
            <a:r>
              <a:rPr lang="en-US" sz="2200" dirty="0" smtClean="0">
                <a:hlinkClick r:id="rId3"/>
              </a:rPr>
              <a:t>koc/ns/projects/00Reports/LV.pdf</a:t>
            </a:r>
            <a:endParaRPr lang="en-US" sz="2200" dirty="0" smtClean="0"/>
          </a:p>
          <a:p>
            <a:r>
              <a:rPr lang="en-US" sz="2200" dirty="0" smtClean="0"/>
              <a:t>Quinn, Michael J. “Ethics for the Information Age”</a:t>
            </a:r>
          </a:p>
          <a:p>
            <a:r>
              <a:rPr lang="en-US" sz="2200" dirty="0" err="1" smtClean="0"/>
              <a:t>Kak</a:t>
            </a:r>
            <a:r>
              <a:rPr lang="en-US" sz="2200" dirty="0" smtClean="0"/>
              <a:t>, </a:t>
            </a:r>
            <a:r>
              <a:rPr lang="en-US" sz="2200" dirty="0" err="1" smtClean="0"/>
              <a:t>Avi</a:t>
            </a:r>
            <a:r>
              <a:rPr lang="en-US" sz="2200" dirty="0" smtClean="0"/>
              <a:t>. “Lecture 16: TCP/IP Vulnerabilities: IP Spoofing and Denial-of-Service </a:t>
            </a:r>
            <a:r>
              <a:rPr lang="en-US" sz="2200" dirty="0"/>
              <a:t>Attacks”. </a:t>
            </a:r>
            <a:r>
              <a:rPr lang="en-US" sz="2200" dirty="0" smtClean="0"/>
              <a:t>04-14-14. https</a:t>
            </a:r>
            <a:r>
              <a:rPr lang="en-US" sz="2200" dirty="0"/>
              <a:t>://engineering.purdue.edu/kak/compsec/NewLectures/Lecture16.pdf</a:t>
            </a:r>
            <a:endParaRPr lang="en-US" sz="2200" dirty="0" smtClean="0"/>
          </a:p>
          <a:p>
            <a:endParaRPr lang="en-US" sz="2200"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964318" y="592237"/>
            <a:ext cx="2179682" cy="307777"/>
          </a:xfrm>
          <a:prstGeom prst="rect">
            <a:avLst/>
          </a:prstGeom>
          <a:noFill/>
        </p:spPr>
        <p:txBody>
          <a:bodyPr wrap="square" rtlCol="0">
            <a:spAutoFit/>
          </a:bodyPr>
          <a:lstStyle/>
          <a:p>
            <a:r>
              <a:rPr lang="en-US" sz="1400" dirty="0" smtClean="0">
                <a:solidFill>
                  <a:schemeClr val="tx1"/>
                </a:solidFill>
                <a:latin typeface="+mj-lt"/>
              </a:rPr>
              <a:t>Saraf Rahman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4/15/14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28</a:t>
            </a:fld>
            <a:endParaRPr lang="en-US"/>
          </a:p>
        </p:txBody>
      </p:sp>
    </p:spTree>
    <p:extLst>
      <p:ext uri="{BB962C8B-B14F-4D97-AF65-F5344CB8AC3E}">
        <p14:creationId xmlns:p14="http://schemas.microsoft.com/office/powerpoint/2010/main" val="42708271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XS1 Linux Powered Sniper Rifle</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55576"/>
            <a:ext cx="6059487" cy="402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83487" y="5449241"/>
            <a:ext cx="353468" cy="461665"/>
          </a:xfrm>
          <a:prstGeom prst="rect">
            <a:avLst/>
          </a:prstGeom>
          <a:noFill/>
        </p:spPr>
        <p:txBody>
          <a:bodyPr wrap="square" rtlCol="0">
            <a:spAutoFit/>
          </a:bodyPr>
          <a:lstStyle/>
          <a:p>
            <a:r>
              <a:rPr lang="en-US" dirty="0">
                <a:solidFill>
                  <a:schemeClr val="tx1"/>
                </a:solidFill>
              </a:rPr>
              <a:t>3</a:t>
            </a:r>
          </a:p>
        </p:txBody>
      </p:sp>
    </p:spTree>
    <p:extLst>
      <p:ext uri="{BB962C8B-B14F-4D97-AF65-F5344CB8AC3E}">
        <p14:creationId xmlns:p14="http://schemas.microsoft.com/office/powerpoint/2010/main" val="204401907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C29C510E-AEE8-B94A-A253-09A0CF9544B5}" type="slidenum">
              <a:rPr lang="en-US" smtClean="0"/>
              <a:pPr/>
              <a:t>3</a:t>
            </a:fld>
            <a:endParaRPr lang="en-US"/>
          </a:p>
        </p:txBody>
      </p:sp>
      <p:sp>
        <p:nvSpPr>
          <p:cNvPr id="6" name="Date Placeholder 5"/>
          <p:cNvSpPr>
            <a:spLocks noGrp="1"/>
          </p:cNvSpPr>
          <p:nvPr>
            <p:ph type="dt" sz="half" idx="12"/>
          </p:nvPr>
        </p:nvSpPr>
        <p:spPr/>
        <p:txBody>
          <a:bodyPr/>
          <a:lstStyle/>
          <a:p>
            <a:fld id="{EEBEA82F-B49F-E541-A861-09F62B42F782}" type="datetime1">
              <a:rPr lang="en-US" smtClean="0"/>
              <a:t>4/15/14</a:t>
            </a:fld>
            <a:endParaRPr lang="en-US"/>
          </a:p>
        </p:txBody>
      </p:sp>
      <p:pic>
        <p:nvPicPr>
          <p:cNvPr id="7" name="Picture 6"/>
          <p:cNvPicPr>
            <a:picLocks noChangeAspect="1"/>
          </p:cNvPicPr>
          <p:nvPr/>
        </p:nvPicPr>
        <p:blipFill>
          <a:blip r:embed="rId3"/>
          <a:stretch>
            <a:fillRect/>
          </a:stretch>
        </p:blipFill>
        <p:spPr>
          <a:xfrm>
            <a:off x="0" y="571500"/>
            <a:ext cx="3670300" cy="2857500"/>
          </a:xfrm>
          <a:prstGeom prst="rect">
            <a:avLst/>
          </a:prstGeom>
        </p:spPr>
      </p:pic>
      <p:pic>
        <p:nvPicPr>
          <p:cNvPr id="8" name="Picture 7"/>
          <p:cNvPicPr>
            <a:picLocks noChangeAspect="1"/>
          </p:cNvPicPr>
          <p:nvPr/>
        </p:nvPicPr>
        <p:blipFill>
          <a:blip r:embed="rId4"/>
          <a:stretch>
            <a:fillRect/>
          </a:stretch>
        </p:blipFill>
        <p:spPr>
          <a:xfrm>
            <a:off x="3429000" y="2997200"/>
            <a:ext cx="5689600" cy="3479800"/>
          </a:xfrm>
          <a:prstGeom prst="rect">
            <a:avLst/>
          </a:prstGeom>
        </p:spPr>
      </p:pic>
      <p:sp>
        <p:nvSpPr>
          <p:cNvPr id="9" name="TextBox 8"/>
          <p:cNvSpPr txBox="1"/>
          <p:nvPr/>
        </p:nvSpPr>
        <p:spPr>
          <a:xfrm>
            <a:off x="6553200" y="2667000"/>
            <a:ext cx="2390398" cy="461665"/>
          </a:xfrm>
          <a:prstGeom prst="rect">
            <a:avLst/>
          </a:prstGeom>
          <a:noFill/>
        </p:spPr>
        <p:txBody>
          <a:bodyPr wrap="none" rtlCol="0">
            <a:spAutoFit/>
          </a:bodyPr>
          <a:lstStyle/>
          <a:p>
            <a:r>
              <a:rPr lang="en-US" sz="1200" b="1" dirty="0" smtClean="0">
                <a:solidFill>
                  <a:schemeClr val="tx1"/>
                </a:solidFill>
                <a:hlinkClick r:id="rId5"/>
              </a:rPr>
              <a:t>http://xkcd.com/538/</a:t>
            </a:r>
            <a:r>
              <a:rPr lang="en-US" sz="1200" b="1" dirty="0" smtClean="0">
                <a:solidFill>
                  <a:schemeClr val="tx1"/>
                </a:solidFill>
              </a:rPr>
              <a:t> (2010-11-14)</a:t>
            </a:r>
          </a:p>
          <a:p>
            <a:endParaRPr lang="en-US" sz="1200" dirty="0">
              <a:solidFill>
                <a:schemeClr val="tx1"/>
              </a:solidFill>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Shooting Information</a:t>
            </a:r>
          </a:p>
        </p:txBody>
      </p:sp>
      <p:sp>
        <p:nvSpPr>
          <p:cNvPr id="3" name="Content Placeholder 2"/>
          <p:cNvSpPr>
            <a:spLocks noGrp="1"/>
          </p:cNvSpPr>
          <p:nvPr>
            <p:ph idx="1"/>
          </p:nvPr>
        </p:nvSpPr>
        <p:spPr/>
        <p:txBody>
          <a:bodyPr/>
          <a:lstStyle/>
          <a:p>
            <a:r>
              <a:rPr lang="en-US" sz="3200" dirty="0"/>
              <a:t>Three step shot: tag -&gt; pull trigger -&gt; optimal </a:t>
            </a:r>
            <a:r>
              <a:rPr lang="en-US" sz="3200" dirty="0" smtClean="0"/>
              <a:t>shot</a:t>
            </a:r>
            <a:r>
              <a:rPr lang="en-US" sz="3200" baseline="30000" dirty="0"/>
              <a:t> </a:t>
            </a:r>
            <a:r>
              <a:rPr lang="en-US" sz="3200" baseline="30000" dirty="0" smtClean="0"/>
              <a:t>1</a:t>
            </a:r>
            <a:endParaRPr lang="en-US" sz="3200" baseline="30000" dirty="0"/>
          </a:p>
          <a:p>
            <a:endParaRPr lang="en-US" dirty="0" smtClean="0"/>
          </a:p>
          <a:p>
            <a:endParaRPr lang="en-US" dirty="0"/>
          </a:p>
          <a:p>
            <a:r>
              <a:rPr lang="en-US" dirty="0" smtClean="0"/>
              <a:t>Visual </a:t>
            </a:r>
            <a:r>
              <a:rPr lang="en-US" dirty="0"/>
              <a:t>of shot sequence</a:t>
            </a: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30</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Down Arrow 6"/>
          <p:cNvSpPr/>
          <p:nvPr/>
        </p:nvSpPr>
        <p:spPr>
          <a:xfrm>
            <a:off x="4724400" y="42672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Tree>
    <p:extLst>
      <p:ext uri="{BB962C8B-B14F-4D97-AF65-F5344CB8AC3E}">
        <p14:creationId xmlns:p14="http://schemas.microsoft.com/office/powerpoint/2010/main" val="314319124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31</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533401"/>
            <a:ext cx="3313813"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33402"/>
            <a:ext cx="3276600" cy="306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799" y="3596889"/>
            <a:ext cx="3091063" cy="287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172200" y="6007235"/>
            <a:ext cx="353468" cy="461665"/>
          </a:xfrm>
          <a:prstGeom prst="rect">
            <a:avLst/>
          </a:prstGeom>
          <a:noFill/>
        </p:spPr>
        <p:txBody>
          <a:bodyPr wrap="square" rtlCol="0">
            <a:spAutoFit/>
          </a:bodyPr>
          <a:lstStyle/>
          <a:p>
            <a:r>
              <a:rPr lang="en-US" dirty="0">
                <a:solidFill>
                  <a:schemeClr val="tx1"/>
                </a:solidFill>
              </a:rPr>
              <a:t>4</a:t>
            </a:r>
          </a:p>
        </p:txBody>
      </p:sp>
      <p:sp>
        <p:nvSpPr>
          <p:cNvPr id="11" name="TextBox 10"/>
          <p:cNvSpPr txBox="1"/>
          <p:nvPr/>
        </p:nvSpPr>
        <p:spPr>
          <a:xfrm>
            <a:off x="6987359" y="5699458"/>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Tree>
    <p:extLst>
      <p:ext uri="{BB962C8B-B14F-4D97-AF65-F5344CB8AC3E}">
        <p14:creationId xmlns:p14="http://schemas.microsoft.com/office/powerpoint/2010/main" val="251761183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tech</a:t>
            </a:r>
          </a:p>
        </p:txBody>
      </p:sp>
      <p:sp>
        <p:nvSpPr>
          <p:cNvPr id="3" name="Content Placeholder 2"/>
          <p:cNvSpPr>
            <a:spLocks noGrp="1"/>
          </p:cNvSpPr>
          <p:nvPr>
            <p:ph idx="1"/>
          </p:nvPr>
        </p:nvSpPr>
        <p:spPr/>
        <p:txBody>
          <a:bodyPr/>
          <a:lstStyle/>
          <a:p>
            <a:r>
              <a:rPr lang="en-US" dirty="0"/>
              <a:t>Embedded System in </a:t>
            </a:r>
            <a:r>
              <a:rPr lang="en-US" dirty="0" smtClean="0"/>
              <a:t>Scope</a:t>
            </a:r>
            <a:r>
              <a:rPr lang="en-US" sz="2800" baseline="30000" dirty="0"/>
              <a:t> 1</a:t>
            </a:r>
            <a:endParaRPr lang="en-US" dirty="0" smtClean="0"/>
          </a:p>
          <a:p>
            <a:endParaRPr lang="en-US" dirty="0"/>
          </a:p>
          <a:p>
            <a:r>
              <a:rPr lang="en-US" dirty="0" smtClean="0"/>
              <a:t>Wi-Fi</a:t>
            </a:r>
            <a:r>
              <a:rPr lang="en-US" sz="2800" baseline="30000" dirty="0"/>
              <a:t> </a:t>
            </a:r>
            <a:r>
              <a:rPr lang="en-US" sz="2800" baseline="30000" dirty="0" smtClean="0"/>
              <a:t>2</a:t>
            </a:r>
            <a:r>
              <a:rPr lang="en-US" dirty="0" smtClean="0"/>
              <a:t> </a:t>
            </a:r>
          </a:p>
          <a:p>
            <a:endParaRPr lang="en-US" dirty="0"/>
          </a:p>
          <a:p>
            <a:r>
              <a:rPr lang="en-US" dirty="0" smtClean="0"/>
              <a:t>Example </a:t>
            </a:r>
            <a:r>
              <a:rPr lang="en-US" dirty="0"/>
              <a:t>of Live </a:t>
            </a:r>
            <a:r>
              <a:rPr lang="en-US" dirty="0" smtClean="0"/>
              <a:t>Streaming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32</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Down Arrow 6"/>
          <p:cNvSpPr/>
          <p:nvPr/>
        </p:nvSpPr>
        <p:spPr>
          <a:xfrm>
            <a:off x="5232400" y="43434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Tree>
    <p:extLst>
      <p:ext uri="{BB962C8B-B14F-4D97-AF65-F5344CB8AC3E}">
        <p14:creationId xmlns:p14="http://schemas.microsoft.com/office/powerpoint/2010/main" val="91587662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33</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889811"/>
            <a:ext cx="8000999" cy="530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192400" y="5789081"/>
            <a:ext cx="353468" cy="461665"/>
          </a:xfrm>
          <a:prstGeom prst="rect">
            <a:avLst/>
          </a:prstGeom>
          <a:noFill/>
        </p:spPr>
        <p:txBody>
          <a:bodyPr wrap="square" rtlCol="0">
            <a:spAutoFit/>
          </a:bodyPr>
          <a:lstStyle/>
          <a:p>
            <a:r>
              <a:rPr lang="en-US" dirty="0">
                <a:solidFill>
                  <a:schemeClr val="tx1"/>
                </a:solidFill>
              </a:rPr>
              <a:t>5</a:t>
            </a:r>
          </a:p>
        </p:txBody>
      </p:sp>
      <p:sp>
        <p:nvSpPr>
          <p:cNvPr id="8" name="TextBox 7"/>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Tree>
    <p:extLst>
      <p:ext uri="{BB962C8B-B14F-4D97-AF65-F5344CB8AC3E}">
        <p14:creationId xmlns:p14="http://schemas.microsoft.com/office/powerpoint/2010/main" val="382801326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applications</a:t>
            </a:r>
          </a:p>
        </p:txBody>
      </p:sp>
      <p:sp>
        <p:nvSpPr>
          <p:cNvPr id="3" name="Content Placeholder 2"/>
          <p:cNvSpPr>
            <a:spLocks noGrp="1"/>
          </p:cNvSpPr>
          <p:nvPr>
            <p:ph idx="1"/>
          </p:nvPr>
        </p:nvSpPr>
        <p:spPr/>
        <p:txBody>
          <a:bodyPr/>
          <a:lstStyle/>
          <a:p>
            <a:r>
              <a:rPr lang="en-US" dirty="0" smtClean="0"/>
              <a:t>Not useful for most</a:t>
            </a:r>
            <a:r>
              <a:rPr lang="en-US" sz="2800" baseline="30000" dirty="0"/>
              <a:t> 1</a:t>
            </a:r>
            <a:endParaRPr lang="en-US" dirty="0" smtClean="0"/>
          </a:p>
          <a:p>
            <a:endParaRPr lang="en-US" baseline="30000" dirty="0"/>
          </a:p>
          <a:p>
            <a:r>
              <a:rPr lang="en-US" dirty="0" smtClean="0"/>
              <a:t>Contract killer may enjoy</a:t>
            </a:r>
            <a:endParaRPr lang="en-US" dirty="0"/>
          </a:p>
          <a:p>
            <a:pPr lvl="1"/>
            <a:r>
              <a:rPr lang="en-US" dirty="0"/>
              <a:t>Designed for target selection at long </a:t>
            </a:r>
            <a:r>
              <a:rPr lang="en-US" dirty="0" smtClean="0"/>
              <a:t>distance</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34</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Tree>
    <p:extLst>
      <p:ext uri="{BB962C8B-B14F-4D97-AF65-F5344CB8AC3E}">
        <p14:creationId xmlns:p14="http://schemas.microsoft.com/office/powerpoint/2010/main" val="49496256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Potential</a:t>
            </a:r>
          </a:p>
        </p:txBody>
      </p:sp>
      <p:sp>
        <p:nvSpPr>
          <p:cNvPr id="3" name="Content Placeholder 2"/>
          <p:cNvSpPr>
            <a:spLocks noGrp="1"/>
          </p:cNvSpPr>
          <p:nvPr>
            <p:ph idx="1"/>
          </p:nvPr>
        </p:nvSpPr>
        <p:spPr/>
        <p:txBody>
          <a:bodyPr/>
          <a:lstStyle/>
          <a:p>
            <a:r>
              <a:rPr lang="en-US" dirty="0" smtClean="0"/>
              <a:t>Interest in assisted accuracy is minimal</a:t>
            </a:r>
            <a:r>
              <a:rPr lang="en-US" sz="2800" baseline="30000" dirty="0"/>
              <a:t> </a:t>
            </a:r>
            <a:r>
              <a:rPr lang="en-US" sz="2800" baseline="30000" dirty="0" smtClean="0"/>
              <a:t>1</a:t>
            </a:r>
          </a:p>
          <a:p>
            <a:endParaRPr lang="en-US" dirty="0" smtClean="0"/>
          </a:p>
          <a:p>
            <a:r>
              <a:rPr lang="en-US" dirty="0" smtClean="0"/>
              <a:t>Range is unneeded</a:t>
            </a:r>
            <a:r>
              <a:rPr lang="en-US" sz="3200" baseline="30000" dirty="0"/>
              <a:t> </a:t>
            </a:r>
            <a:r>
              <a:rPr lang="en-US" sz="3200" baseline="30000" dirty="0" smtClean="0"/>
              <a:t>1</a:t>
            </a:r>
          </a:p>
          <a:p>
            <a:endParaRPr lang="en-US" baseline="30000" dirty="0" smtClean="0"/>
          </a:p>
          <a:p>
            <a:r>
              <a:rPr lang="en-US" dirty="0" smtClean="0"/>
              <a:t>High interest for “record keeping” purposes</a:t>
            </a:r>
            <a:r>
              <a:rPr lang="en-US" sz="3200" baseline="30000" dirty="0"/>
              <a:t> </a:t>
            </a:r>
            <a:r>
              <a:rPr lang="en-US" sz="3200" baseline="30000" dirty="0" smtClean="0"/>
              <a:t>1</a:t>
            </a:r>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35</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Tree>
    <p:extLst>
      <p:ext uri="{BB962C8B-B14F-4D97-AF65-F5344CB8AC3E}">
        <p14:creationId xmlns:p14="http://schemas.microsoft.com/office/powerpoint/2010/main" val="8134153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This is a recreational weapon. There are better options available to law enforcement and criminals alike.</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36</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4/15/14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Tree>
    <p:extLst>
      <p:ext uri="{BB962C8B-B14F-4D97-AF65-F5344CB8AC3E}">
        <p14:creationId xmlns:p14="http://schemas.microsoft.com/office/powerpoint/2010/main" val="133432793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marL="457200" lvl="0" indent="-457200" eaLnBrk="1" fontAlgn="auto" hangingPunct="1">
              <a:spcAft>
                <a:spcPts val="0"/>
              </a:spcAft>
              <a:buClrTx/>
              <a:buSzTx/>
              <a:buNone/>
            </a:pPr>
            <a:r>
              <a:rPr lang="en-US" sz="1600" kern="1200" dirty="0" smtClean="0">
                <a:solidFill>
                  <a:prstClr val="black"/>
                </a:solidFill>
                <a:latin typeface="Calibri"/>
              </a:rPr>
              <a:t>[1]Hutchinson</a:t>
            </a:r>
            <a:r>
              <a:rPr lang="en-US" sz="1600" kern="1200" dirty="0">
                <a:solidFill>
                  <a:prstClr val="black"/>
                </a:solidFill>
                <a:latin typeface="Calibri"/>
              </a:rPr>
              <a:t>, Lee. "</a:t>
            </a:r>
            <a:r>
              <a:rPr lang="en-US" sz="1600" kern="1200" dirty="0" err="1">
                <a:solidFill>
                  <a:prstClr val="black"/>
                </a:solidFill>
                <a:latin typeface="Calibri"/>
              </a:rPr>
              <a:t>Bullseye</a:t>
            </a:r>
            <a:r>
              <a:rPr lang="en-US" sz="1600" kern="1200" dirty="0">
                <a:solidFill>
                  <a:prstClr val="black"/>
                </a:solidFill>
                <a:latin typeface="Calibri"/>
              </a:rPr>
              <a:t> from 1,000 Yards: Shooting the $17,000 Linux-powered Rifle." </a:t>
            </a:r>
            <a:r>
              <a:rPr lang="en-US" sz="1600" i="1" kern="1200" dirty="0" err="1">
                <a:solidFill>
                  <a:prstClr val="black"/>
                </a:solidFill>
                <a:latin typeface="Calibri"/>
              </a:rPr>
              <a:t>Ars</a:t>
            </a:r>
            <a:r>
              <a:rPr lang="en-US" sz="1600" i="1" kern="1200" dirty="0">
                <a:solidFill>
                  <a:prstClr val="black"/>
                </a:solidFill>
                <a:latin typeface="Calibri"/>
              </a:rPr>
              <a:t> </a:t>
            </a:r>
            <a:r>
              <a:rPr lang="en-US" sz="1600" i="1" kern="1200" dirty="0" err="1">
                <a:solidFill>
                  <a:prstClr val="black"/>
                </a:solidFill>
                <a:latin typeface="Calibri"/>
              </a:rPr>
              <a:t>Technica</a:t>
            </a:r>
            <a:r>
              <a:rPr lang="en-US" sz="1600" kern="1200" dirty="0">
                <a:solidFill>
                  <a:prstClr val="black"/>
                </a:solidFill>
                <a:latin typeface="Calibri"/>
              </a:rPr>
              <a:t>. </a:t>
            </a:r>
            <a:r>
              <a:rPr lang="en-US" sz="1600" kern="1200" dirty="0" err="1">
                <a:solidFill>
                  <a:prstClr val="black"/>
                </a:solidFill>
                <a:latin typeface="Calibri"/>
              </a:rPr>
              <a:t>N.p</a:t>
            </a:r>
            <a:r>
              <a:rPr lang="en-US" sz="1600" kern="1200" dirty="0">
                <a:solidFill>
                  <a:prstClr val="black"/>
                </a:solidFill>
                <a:latin typeface="Calibri"/>
              </a:rPr>
              <a:t>., 31 Mar. 2013. Web. 27 Mar. 2014. &lt;http://arstechnica.com/gadgets/2013/03/bullseye-from-1000-yards-shooting-the-17000-linux-powered-rifle</a:t>
            </a:r>
            <a:r>
              <a:rPr lang="en-US" sz="1600" kern="1200" dirty="0" smtClean="0">
                <a:solidFill>
                  <a:prstClr val="black"/>
                </a:solidFill>
                <a:latin typeface="Calibri"/>
              </a:rPr>
              <a:t>/&gt;.</a:t>
            </a:r>
          </a:p>
          <a:p>
            <a:pPr marL="457200" lvl="0" indent="-457200" eaLnBrk="1" fontAlgn="auto" hangingPunct="1">
              <a:spcAft>
                <a:spcPts val="0"/>
              </a:spcAft>
              <a:buClrTx/>
              <a:buSzTx/>
              <a:buNone/>
            </a:pPr>
            <a:r>
              <a:rPr lang="en-US" sz="1600" dirty="0" smtClean="0"/>
              <a:t>[2]"Introducing </a:t>
            </a:r>
            <a:r>
              <a:rPr lang="en-US" sz="1600" dirty="0"/>
              <a:t>the World's First Smart Rifle." </a:t>
            </a:r>
            <a:r>
              <a:rPr lang="en-US" sz="1600" i="1" dirty="0"/>
              <a:t>Official Site – </a:t>
            </a:r>
            <a:r>
              <a:rPr lang="en-US" sz="1600" i="1" dirty="0" err="1"/>
              <a:t>XactSystem</a:t>
            </a:r>
            <a:r>
              <a:rPr lang="en-US" sz="1600" i="1" dirty="0"/>
              <a:t>™ Precision Guided Firearms</a:t>
            </a:r>
            <a:r>
              <a:rPr lang="en-US" sz="1600" dirty="0"/>
              <a:t>. </a:t>
            </a:r>
            <a:r>
              <a:rPr lang="en-US" sz="1600" dirty="0" err="1"/>
              <a:t>TrackingPoint</a:t>
            </a:r>
            <a:r>
              <a:rPr lang="en-US" sz="1600" dirty="0"/>
              <a:t>, </a:t>
            </a:r>
            <a:r>
              <a:rPr lang="en-US" sz="1600" dirty="0" err="1"/>
              <a:t>n.d.</a:t>
            </a:r>
            <a:r>
              <a:rPr lang="en-US" sz="1600" dirty="0"/>
              <a:t> Web. 09 Apr. 2014. &lt;http://tracking-point.com/&gt;.</a:t>
            </a:r>
            <a:endParaRPr lang="en-US" sz="1600" kern="1200" dirty="0">
              <a:solidFill>
                <a:prstClr val="black"/>
              </a:solidFill>
              <a:latin typeface="Calibri"/>
            </a:endParaRP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7" name="Date Placeholder 6"/>
          <p:cNvSpPr>
            <a:spLocks noGrp="1"/>
          </p:cNvSpPr>
          <p:nvPr>
            <p:ph type="dt" sz="half" idx="12"/>
          </p:nvPr>
        </p:nvSpPr>
        <p:spPr/>
        <p:txBody>
          <a:bodyPr/>
          <a:lstStyle/>
          <a:p>
            <a:fld id="{6E63C1AF-3214-B146-A1C1-E6B37C6C5A51}" type="datetime1">
              <a:rPr lang="en-US" smtClean="0"/>
              <a:t>4/15/14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37</a:t>
            </a:fld>
            <a:endParaRPr lang="en-US"/>
          </a:p>
        </p:txBody>
      </p:sp>
      <p:sp>
        <p:nvSpPr>
          <p:cNvPr id="9" name="TextBox 8"/>
          <p:cNvSpPr txBox="1"/>
          <p:nvPr/>
        </p:nvSpPr>
        <p:spPr>
          <a:xfrm>
            <a:off x="6964318" y="570421"/>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Tree>
    <p:extLst>
      <p:ext uri="{BB962C8B-B14F-4D97-AF65-F5344CB8AC3E}">
        <p14:creationId xmlns:p14="http://schemas.microsoft.com/office/powerpoint/2010/main" val="14761832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Sources</a:t>
            </a:r>
            <a:endParaRPr lang="en-US" dirty="0"/>
          </a:p>
        </p:txBody>
      </p:sp>
      <p:sp>
        <p:nvSpPr>
          <p:cNvPr id="3" name="Content Placeholder 2"/>
          <p:cNvSpPr>
            <a:spLocks noGrp="1"/>
          </p:cNvSpPr>
          <p:nvPr>
            <p:ph idx="1"/>
          </p:nvPr>
        </p:nvSpPr>
        <p:spPr/>
        <p:txBody>
          <a:bodyPr/>
          <a:lstStyle/>
          <a:p>
            <a:pPr marL="457200" lvl="0" indent="-1371600" eaLnBrk="1" fontAlgn="auto" hangingPunct="1">
              <a:spcAft>
                <a:spcPts val="0"/>
              </a:spcAft>
              <a:buClrTx/>
              <a:buSzTx/>
              <a:buNone/>
            </a:pPr>
            <a:r>
              <a:rPr lang="en-US" sz="1600" kern="1200" dirty="0" smtClean="0">
                <a:solidFill>
                  <a:prstClr val="black"/>
                </a:solidFill>
                <a:latin typeface="Calibri"/>
              </a:rPr>
              <a:t>[3] </a:t>
            </a:r>
            <a:r>
              <a:rPr lang="en-US" sz="1600" kern="1200" dirty="0">
                <a:solidFill>
                  <a:prstClr val="black"/>
                </a:solidFill>
                <a:latin typeface="Calibri"/>
              </a:rPr>
              <a:t>Michael, Steven. </a:t>
            </a:r>
            <a:r>
              <a:rPr lang="en-US" sz="1600" i="1" kern="1200" dirty="0">
                <a:solidFill>
                  <a:prstClr val="black"/>
                </a:solidFill>
                <a:latin typeface="Calibri"/>
              </a:rPr>
              <a:t>Tp2-xs2-oblique-640x426</a:t>
            </a:r>
            <a:r>
              <a:rPr lang="en-US" sz="1600" kern="1200" dirty="0">
                <a:solidFill>
                  <a:prstClr val="black"/>
                </a:solidFill>
                <a:latin typeface="Calibri"/>
              </a:rPr>
              <a:t>. Digital image. </a:t>
            </a:r>
            <a:r>
              <a:rPr lang="en-US" sz="1600" i="1" kern="1200" dirty="0" err="1">
                <a:solidFill>
                  <a:prstClr val="black"/>
                </a:solidFill>
                <a:latin typeface="Calibri"/>
              </a:rPr>
              <a:t>Ars</a:t>
            </a:r>
            <a:r>
              <a:rPr lang="en-US" sz="1600" i="1" kern="1200" dirty="0">
                <a:solidFill>
                  <a:prstClr val="black"/>
                </a:solidFill>
                <a:latin typeface="Calibri"/>
              </a:rPr>
              <a:t> </a:t>
            </a:r>
            <a:r>
              <a:rPr lang="en-US" sz="1600" i="1" kern="1200" dirty="0" err="1">
                <a:solidFill>
                  <a:prstClr val="black"/>
                </a:solidFill>
                <a:latin typeface="Calibri"/>
              </a:rPr>
              <a:t>Technica</a:t>
            </a:r>
            <a:r>
              <a:rPr lang="en-US" sz="1600" kern="1200" dirty="0">
                <a:solidFill>
                  <a:prstClr val="black"/>
                </a:solidFill>
                <a:latin typeface="Calibri"/>
              </a:rPr>
              <a:t>. </a:t>
            </a:r>
            <a:r>
              <a:rPr lang="en-US" sz="1600" kern="1200" dirty="0" err="1">
                <a:solidFill>
                  <a:prstClr val="black"/>
                </a:solidFill>
                <a:latin typeface="Calibri"/>
              </a:rPr>
              <a:t>N.p</a:t>
            </a:r>
            <a:r>
              <a:rPr lang="en-US" sz="1600" kern="1200" dirty="0">
                <a:solidFill>
                  <a:prstClr val="black"/>
                </a:solidFill>
                <a:latin typeface="Calibri"/>
              </a:rPr>
              <a:t>., 31 Mar. 2013. Web. 27 Mar. 2014.</a:t>
            </a:r>
          </a:p>
          <a:p>
            <a:pPr marL="457200" lvl="0" indent="-1371600" eaLnBrk="1" fontAlgn="auto" hangingPunct="1">
              <a:spcAft>
                <a:spcPts val="0"/>
              </a:spcAft>
              <a:buClrTx/>
              <a:buSzTx/>
              <a:buNone/>
            </a:pPr>
            <a:r>
              <a:rPr lang="en-US" sz="1600" kern="1200" dirty="0" smtClean="0">
                <a:solidFill>
                  <a:prstClr val="black"/>
                </a:solidFill>
                <a:latin typeface="Calibri"/>
              </a:rPr>
              <a:t>[4] </a:t>
            </a:r>
            <a:r>
              <a:rPr lang="en-US" sz="1600" kern="1200" dirty="0">
                <a:solidFill>
                  <a:prstClr val="black"/>
                </a:solidFill>
                <a:latin typeface="Calibri"/>
              </a:rPr>
              <a:t>Michael, Steven. </a:t>
            </a:r>
            <a:r>
              <a:rPr lang="en-US" sz="1600" i="1" kern="1200" dirty="0">
                <a:solidFill>
                  <a:prstClr val="black"/>
                </a:solidFill>
                <a:latin typeface="Calibri"/>
              </a:rPr>
              <a:t>Tp-track-640x204</a:t>
            </a:r>
            <a:r>
              <a:rPr lang="en-US" sz="1600" kern="1200" dirty="0">
                <a:solidFill>
                  <a:prstClr val="black"/>
                </a:solidFill>
                <a:latin typeface="Calibri"/>
              </a:rPr>
              <a:t>. Digital image. </a:t>
            </a:r>
            <a:r>
              <a:rPr lang="en-US" sz="1600" i="1" kern="1200" dirty="0" err="1">
                <a:solidFill>
                  <a:prstClr val="black"/>
                </a:solidFill>
                <a:latin typeface="Calibri"/>
              </a:rPr>
              <a:t>Ars</a:t>
            </a:r>
            <a:r>
              <a:rPr lang="en-US" sz="1600" i="1" kern="1200" dirty="0">
                <a:solidFill>
                  <a:prstClr val="black"/>
                </a:solidFill>
                <a:latin typeface="Calibri"/>
              </a:rPr>
              <a:t> </a:t>
            </a:r>
            <a:r>
              <a:rPr lang="en-US" sz="1600" i="1" kern="1200" dirty="0" err="1">
                <a:solidFill>
                  <a:prstClr val="black"/>
                </a:solidFill>
                <a:latin typeface="Calibri"/>
              </a:rPr>
              <a:t>Technica</a:t>
            </a:r>
            <a:r>
              <a:rPr lang="en-US" sz="1600" kern="1200" dirty="0">
                <a:solidFill>
                  <a:prstClr val="black"/>
                </a:solidFill>
                <a:latin typeface="Calibri"/>
              </a:rPr>
              <a:t>. </a:t>
            </a:r>
            <a:r>
              <a:rPr lang="en-US" sz="1600" kern="1200" dirty="0" err="1">
                <a:solidFill>
                  <a:prstClr val="black"/>
                </a:solidFill>
                <a:latin typeface="Calibri"/>
              </a:rPr>
              <a:t>N.p</a:t>
            </a:r>
            <a:r>
              <a:rPr lang="en-US" sz="1600" kern="1200" dirty="0">
                <a:solidFill>
                  <a:prstClr val="black"/>
                </a:solidFill>
                <a:latin typeface="Calibri"/>
              </a:rPr>
              <a:t>., 31 Mar. 2013. Web. 27 Mar. 2014.</a:t>
            </a:r>
          </a:p>
          <a:p>
            <a:pPr marL="457200" lvl="0" indent="-1371600" eaLnBrk="1" fontAlgn="auto" hangingPunct="1">
              <a:spcAft>
                <a:spcPts val="0"/>
              </a:spcAft>
              <a:buClrTx/>
              <a:buSzTx/>
              <a:buNone/>
            </a:pPr>
            <a:r>
              <a:rPr lang="en-US" sz="1600" kern="1200" dirty="0" smtClean="0">
                <a:solidFill>
                  <a:prstClr val="black"/>
                </a:solidFill>
                <a:latin typeface="Calibri"/>
              </a:rPr>
              <a:t>[5] </a:t>
            </a:r>
            <a:r>
              <a:rPr lang="en-US" sz="1600" kern="1200" dirty="0">
                <a:solidFill>
                  <a:prstClr val="black"/>
                </a:solidFill>
                <a:latin typeface="Calibri"/>
              </a:rPr>
              <a:t>Michael, Steven. </a:t>
            </a:r>
            <a:r>
              <a:rPr lang="en-US" sz="1600" i="1" kern="1200" dirty="0">
                <a:solidFill>
                  <a:prstClr val="black"/>
                </a:solidFill>
                <a:latin typeface="Calibri"/>
              </a:rPr>
              <a:t>Tp2-ipad-640x426</a:t>
            </a:r>
            <a:r>
              <a:rPr lang="en-US" sz="1600" kern="1200" dirty="0">
                <a:solidFill>
                  <a:prstClr val="black"/>
                </a:solidFill>
                <a:latin typeface="Calibri"/>
              </a:rPr>
              <a:t>. Digital image. </a:t>
            </a:r>
            <a:r>
              <a:rPr lang="en-US" sz="1600" i="1" kern="1200" dirty="0" err="1">
                <a:solidFill>
                  <a:prstClr val="black"/>
                </a:solidFill>
                <a:latin typeface="Calibri"/>
              </a:rPr>
              <a:t>Ars</a:t>
            </a:r>
            <a:r>
              <a:rPr lang="en-US" sz="1600" i="1" kern="1200" dirty="0">
                <a:solidFill>
                  <a:prstClr val="black"/>
                </a:solidFill>
                <a:latin typeface="Calibri"/>
              </a:rPr>
              <a:t> </a:t>
            </a:r>
            <a:r>
              <a:rPr lang="en-US" sz="1600" i="1" kern="1200" dirty="0" err="1">
                <a:solidFill>
                  <a:prstClr val="black"/>
                </a:solidFill>
                <a:latin typeface="Calibri"/>
              </a:rPr>
              <a:t>Technica</a:t>
            </a:r>
            <a:r>
              <a:rPr lang="en-US" sz="1600" kern="1200" dirty="0">
                <a:solidFill>
                  <a:prstClr val="black"/>
                </a:solidFill>
                <a:latin typeface="Calibri"/>
              </a:rPr>
              <a:t>. </a:t>
            </a:r>
            <a:r>
              <a:rPr lang="en-US" sz="1600" kern="1200" dirty="0" err="1">
                <a:solidFill>
                  <a:prstClr val="black"/>
                </a:solidFill>
                <a:latin typeface="Calibri"/>
              </a:rPr>
              <a:t>N.p</a:t>
            </a:r>
            <a:r>
              <a:rPr lang="en-US" sz="1600" kern="1200" dirty="0">
                <a:solidFill>
                  <a:prstClr val="black"/>
                </a:solidFill>
                <a:latin typeface="Calibri"/>
              </a:rPr>
              <a:t>., 31 Mar. 2013. Web. 27 Mar. 2014.</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Kyle Davidson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4/15/14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38</a:t>
            </a:fld>
            <a:endParaRPr lang="en-US"/>
          </a:p>
        </p:txBody>
      </p:sp>
    </p:spTree>
    <p:extLst>
      <p:ext uri="{BB962C8B-B14F-4D97-AF65-F5344CB8AC3E}">
        <p14:creationId xmlns:p14="http://schemas.microsoft.com/office/powerpoint/2010/main" val="157405094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ctrTitle"/>
          </p:nvPr>
        </p:nvSpPr>
        <p:spPr/>
        <p:txBody>
          <a:bodyPr/>
          <a:lstStyle/>
          <a:p>
            <a:pPr eaLnBrk="1" hangingPunct="1"/>
            <a:r>
              <a:rPr lang="en-US" dirty="0">
                <a:ea typeface="ＭＳ Ｐゴシック" charset="-128"/>
                <a:cs typeface="ＭＳ Ｐゴシック" charset="-128"/>
              </a:rPr>
              <a:t>Class</a:t>
            </a:r>
            <a:r>
              <a:rPr lang="en-US" dirty="0" smtClean="0">
                <a:ea typeface="ＭＳ Ｐゴシック" charset="-128"/>
                <a:cs typeface="ＭＳ Ｐゴシック" charset="-128"/>
              </a:rPr>
              <a:t> 9 </a:t>
            </a:r>
            <a:r>
              <a:rPr lang="en-US" dirty="0">
                <a:ea typeface="ＭＳ Ｐゴシック" charset="-128"/>
                <a:cs typeface="ＭＳ Ｐゴシック" charset="-128"/>
              </a:rPr>
              <a:t/>
            </a:r>
            <a:br>
              <a:rPr lang="en-US" dirty="0">
                <a:ea typeface="ＭＳ Ｐゴシック" charset="-128"/>
                <a:cs typeface="ＭＳ Ｐゴシック" charset="-128"/>
              </a:rPr>
            </a:br>
            <a:r>
              <a:rPr lang="en-US" dirty="0">
                <a:ea typeface="ＭＳ Ｐゴシック" charset="-128"/>
                <a:cs typeface="ＭＳ Ｐゴシック" charset="-128"/>
              </a:rPr>
              <a:t>The End</a:t>
            </a:r>
          </a:p>
        </p:txBody>
      </p:sp>
      <p:sp>
        <p:nvSpPr>
          <p:cNvPr id="72710" name="Rectangle 8"/>
          <p:cNvSpPr>
            <a:spLocks noGrp="1" noChangeArrowheads="1"/>
          </p:cNvSpPr>
          <p:nvPr>
            <p:ph type="subTitle" idx="1"/>
          </p:nvPr>
        </p:nvSpPr>
        <p:spPr>
          <a:noFill/>
        </p:spPr>
        <p:txBody>
          <a:bodyPr/>
          <a:lstStyle/>
          <a:p>
            <a:pPr algn="r" defTabSz="242888" eaLnBrk="1" hangingPunct="1">
              <a:buFont typeface="Wingdings" charset="2"/>
              <a:buNone/>
            </a:pPr>
            <a:r>
              <a:rPr lang="en-US">
                <a:ea typeface="ＭＳ Ｐゴシック" charset="-128"/>
                <a:cs typeface="ＭＳ Ｐゴシック" charset="-128"/>
              </a:rPr>
              <a:t>Keith A. Pray</a:t>
            </a:r>
          </a:p>
          <a:p>
            <a:pPr algn="r" defTabSz="242888" eaLnBrk="1" hangingPunct="1">
              <a:buFont typeface="Wingdings" charset="2"/>
              <a:buNone/>
            </a:pPr>
            <a:r>
              <a:rPr lang="en-US">
                <a:ea typeface="ＭＳ Ｐゴシック" charset="-128"/>
                <a:cs typeface="ＭＳ Ｐゴシック" charset="-128"/>
              </a:rPr>
              <a:t>Instructor</a:t>
            </a:r>
          </a:p>
          <a:p>
            <a:pPr defTabSz="242888" eaLnBrk="1" hangingPunct="1">
              <a:buFont typeface="Wingdings" charset="2"/>
              <a:buNone/>
            </a:pPr>
            <a:r>
              <a:rPr lang="en-US" sz="2400">
                <a:ea typeface="ＭＳ Ｐゴシック" charset="-128"/>
                <a:cs typeface="ＭＳ Ｐゴシック" charset="-128"/>
              </a:rPr>
              <a:t>socialimps.keithpray.net</a:t>
            </a:r>
          </a:p>
        </p:txBody>
      </p:sp>
      <p:sp>
        <p:nvSpPr>
          <p:cNvPr id="72706" name="Rectangle 3"/>
          <p:cNvSpPr>
            <a:spLocks noGrp="1" noChangeArrowheads="1"/>
          </p:cNvSpPr>
          <p:nvPr>
            <p:ph type="dt" sz="half" idx="10"/>
          </p:nvPr>
        </p:nvSpPr>
        <p:spPr>
          <a:noFill/>
        </p:spPr>
        <p:txBody>
          <a:bodyPr/>
          <a:lstStyle/>
          <a:p>
            <a:fld id="{1896AF5D-AF6C-4149-84D4-8283B1086259}" type="datetime1">
              <a:rPr lang="en-US" smtClean="0"/>
              <a:t>4/15/14</a:t>
            </a:fld>
            <a:endParaRPr lang="en-US" smtClean="0"/>
          </a:p>
        </p:txBody>
      </p:sp>
      <p:sp>
        <p:nvSpPr>
          <p:cNvPr id="72707" name="Rectangle 4"/>
          <p:cNvSpPr>
            <a:spLocks noGrp="1" noChangeArrowheads="1"/>
          </p:cNvSpPr>
          <p:nvPr>
            <p:ph type="ftr" sz="quarter" idx="11"/>
          </p:nvPr>
        </p:nvSpPr>
        <p:spPr>
          <a:noFill/>
        </p:spPr>
        <p:txBody>
          <a:bodyPr/>
          <a:lstStyle/>
          <a:p>
            <a:r>
              <a:rPr lang="en-US" smtClean="0"/>
              <a:t>© 2014 Keith A. Pray</a:t>
            </a:r>
          </a:p>
        </p:txBody>
      </p:sp>
      <p:sp>
        <p:nvSpPr>
          <p:cNvPr id="72708" name="Slide Number Placeholder 5"/>
          <p:cNvSpPr>
            <a:spLocks noGrp="1" noChangeArrowheads="1"/>
          </p:cNvSpPr>
          <p:nvPr>
            <p:ph type="sldNum" sz="quarter" idx="12"/>
          </p:nvPr>
        </p:nvSpPr>
        <p:spPr>
          <a:noFill/>
        </p:spPr>
        <p:txBody>
          <a:bodyPr/>
          <a:lstStyle/>
          <a:p>
            <a:fld id="{1CC2528F-3763-5D4C-9F88-2F0CD6FEA98A}" type="slidenum">
              <a:rPr lang="en-US"/>
              <a:pPr/>
              <a:t>39</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9"/>
          <p:cNvSpPr>
            <a:spLocks noGrp="1"/>
          </p:cNvSpPr>
          <p:nvPr>
            <p:ph type="title"/>
          </p:nvPr>
        </p:nvSpPr>
        <p:spPr/>
        <p:txBody>
          <a:bodyPr/>
          <a:lstStyle/>
          <a:p>
            <a:r>
              <a:rPr lang="en-US" smtClean="0">
                <a:ea typeface="ＭＳ Ｐゴシック" charset="-128"/>
                <a:cs typeface="ＭＳ Ｐゴシック" charset="-128"/>
              </a:rPr>
              <a:t>Buffer Overrun</a:t>
            </a:r>
          </a:p>
        </p:txBody>
      </p:sp>
      <p:sp>
        <p:nvSpPr>
          <p:cNvPr id="49155" name="Footer Placeholder 4"/>
          <p:cNvSpPr>
            <a:spLocks noGrp="1"/>
          </p:cNvSpPr>
          <p:nvPr>
            <p:ph type="ftr" sz="quarter" idx="10"/>
          </p:nvPr>
        </p:nvSpPr>
        <p:spPr>
          <a:noFill/>
        </p:spPr>
        <p:txBody>
          <a:bodyPr/>
          <a:lstStyle/>
          <a:p>
            <a:r>
              <a:rPr lang="en-US" smtClean="0"/>
              <a:t>© 2014 Keith A. Pray</a:t>
            </a:r>
          </a:p>
        </p:txBody>
      </p:sp>
      <p:sp>
        <p:nvSpPr>
          <p:cNvPr id="49156" name="Slide Number Placeholder 5"/>
          <p:cNvSpPr>
            <a:spLocks noGrp="1"/>
          </p:cNvSpPr>
          <p:nvPr>
            <p:ph type="sldNum" sz="quarter" idx="11"/>
          </p:nvPr>
        </p:nvSpPr>
        <p:spPr>
          <a:noFill/>
        </p:spPr>
        <p:txBody>
          <a:bodyPr/>
          <a:lstStyle/>
          <a:p>
            <a:fld id="{EF14B3CF-8B26-3048-BD13-E8441784F6E5}" type="slidenum">
              <a:rPr lang="en-US" smtClean="0"/>
              <a:pPr/>
              <a:t>4</a:t>
            </a:fld>
            <a:endParaRPr lang="en-US" smtClean="0"/>
          </a:p>
        </p:txBody>
      </p:sp>
      <p:sp>
        <p:nvSpPr>
          <p:cNvPr id="49157" name="Date Placeholder 6"/>
          <p:cNvSpPr>
            <a:spLocks noGrp="1"/>
          </p:cNvSpPr>
          <p:nvPr>
            <p:ph type="dt" sz="half" idx="12"/>
          </p:nvPr>
        </p:nvSpPr>
        <p:spPr>
          <a:noFill/>
        </p:spPr>
        <p:txBody>
          <a:bodyPr/>
          <a:lstStyle/>
          <a:p>
            <a:fld id="{83945878-7A2D-7D4B-B0C5-D5195329881F}" type="datetime1">
              <a:rPr lang="en-US" smtClean="0"/>
              <a:t>4/15/14</a:t>
            </a:fld>
            <a:endParaRPr lang="en-US" smtClean="0"/>
          </a:p>
        </p:txBody>
      </p:sp>
      <p:sp>
        <p:nvSpPr>
          <p:cNvPr id="4915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49159" name="TextBox 13"/>
          <p:cNvSpPr txBox="1">
            <a:spLocks noChangeArrowheads="1"/>
          </p:cNvSpPr>
          <p:nvPr/>
        </p:nvSpPr>
        <p:spPr bwMode="auto">
          <a:xfrm>
            <a:off x="2063750" y="1981200"/>
            <a:ext cx="2101850" cy="461963"/>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dirty="0">
                <a:solidFill>
                  <a:srgbClr val="000000"/>
                </a:solidFill>
              </a:rPr>
              <a:t>Local Variables</a:t>
            </a:r>
          </a:p>
        </p:txBody>
      </p:sp>
      <p:sp>
        <p:nvSpPr>
          <p:cNvPr id="49160" name="TextBox 14"/>
          <p:cNvSpPr txBox="1">
            <a:spLocks noChangeArrowheads="1"/>
          </p:cNvSpPr>
          <p:nvPr/>
        </p:nvSpPr>
        <p:spPr bwMode="auto">
          <a:xfrm>
            <a:off x="4162425" y="1981200"/>
            <a:ext cx="2092325" cy="461963"/>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a:solidFill>
                  <a:srgbClr val="000000"/>
                </a:solidFill>
              </a:rPr>
              <a:t>Return Address</a:t>
            </a:r>
          </a:p>
        </p:txBody>
      </p:sp>
      <p:sp>
        <p:nvSpPr>
          <p:cNvPr id="49161" name="TextBox 15"/>
          <p:cNvSpPr txBox="1">
            <a:spLocks noChangeArrowheads="1"/>
          </p:cNvSpPr>
          <p:nvPr/>
        </p:nvSpPr>
        <p:spPr bwMode="auto">
          <a:xfrm>
            <a:off x="6219825" y="1981200"/>
            <a:ext cx="1552575" cy="461963"/>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a:solidFill>
                  <a:srgbClr val="000000"/>
                </a:solidFill>
              </a:rPr>
              <a:t>Parameters</a:t>
            </a:r>
          </a:p>
        </p:txBody>
      </p:sp>
      <p:sp>
        <p:nvSpPr>
          <p:cNvPr id="49162" name="Rectangle 4"/>
          <p:cNvSpPr>
            <a:spLocks noChangeArrowheads="1"/>
          </p:cNvSpPr>
          <p:nvPr/>
        </p:nvSpPr>
        <p:spPr bwMode="auto">
          <a:xfrm>
            <a:off x="0" y="3119438"/>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49163" name="TextBox 17"/>
          <p:cNvSpPr txBox="1">
            <a:spLocks noChangeArrowheads="1"/>
          </p:cNvSpPr>
          <p:nvPr/>
        </p:nvSpPr>
        <p:spPr bwMode="auto">
          <a:xfrm>
            <a:off x="838200" y="3119438"/>
            <a:ext cx="930275" cy="461962"/>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a:solidFill>
                  <a:srgbClr val="000000"/>
                </a:solidFill>
              </a:rPr>
              <a:t>buffer</a:t>
            </a:r>
          </a:p>
        </p:txBody>
      </p:sp>
      <p:sp>
        <p:nvSpPr>
          <p:cNvPr id="49164" name="TextBox 18"/>
          <p:cNvSpPr txBox="1">
            <a:spLocks noChangeArrowheads="1"/>
          </p:cNvSpPr>
          <p:nvPr/>
        </p:nvSpPr>
        <p:spPr bwMode="auto">
          <a:xfrm>
            <a:off x="2122488" y="3119438"/>
            <a:ext cx="2057400" cy="461962"/>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a:solidFill>
                  <a:srgbClr val="000000"/>
                </a:solidFill>
              </a:rPr>
              <a:t>Target Variable</a:t>
            </a:r>
          </a:p>
        </p:txBody>
      </p:sp>
      <p:sp>
        <p:nvSpPr>
          <p:cNvPr id="49165" name="TextBox 21"/>
          <p:cNvSpPr txBox="1">
            <a:spLocks noChangeArrowheads="1"/>
          </p:cNvSpPr>
          <p:nvPr/>
        </p:nvSpPr>
        <p:spPr bwMode="auto">
          <a:xfrm>
            <a:off x="854075" y="3124200"/>
            <a:ext cx="3352800" cy="461963"/>
          </a:xfrm>
          <a:prstGeom prst="rect">
            <a:avLst/>
          </a:prstGeom>
          <a:solidFill>
            <a:srgbClr val="990033">
              <a:alpha val="50195"/>
            </a:srgbClr>
          </a:solidFill>
          <a:ln w="9525">
            <a:solidFill>
              <a:schemeClr val="tx1"/>
            </a:solidFill>
            <a:miter lim="800000"/>
            <a:headEnd/>
            <a:tailEnd/>
          </a:ln>
        </p:spPr>
        <p:txBody>
          <a:bodyPr>
            <a:prstTxWarp prst="textNoShape">
              <a:avLst/>
            </a:prstTxWarp>
            <a:spAutoFit/>
          </a:bodyPr>
          <a:lstStyle/>
          <a:p>
            <a:r>
              <a:rPr lang="en-US">
                <a:solidFill>
                  <a:srgbClr val="000000"/>
                </a:solidFill>
              </a:rPr>
              <a:t>  </a:t>
            </a:r>
          </a:p>
        </p:txBody>
      </p:sp>
      <p:sp>
        <p:nvSpPr>
          <p:cNvPr id="49166" name="Rectangle 4"/>
          <p:cNvSpPr>
            <a:spLocks noChangeArrowheads="1"/>
          </p:cNvSpPr>
          <p:nvPr/>
        </p:nvSpPr>
        <p:spPr bwMode="auto">
          <a:xfrm>
            <a:off x="0" y="4419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49167" name="TextBox 23"/>
          <p:cNvSpPr txBox="1">
            <a:spLocks noChangeArrowheads="1"/>
          </p:cNvSpPr>
          <p:nvPr/>
        </p:nvSpPr>
        <p:spPr bwMode="auto">
          <a:xfrm>
            <a:off x="2193925" y="4419600"/>
            <a:ext cx="1539875" cy="461963"/>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a:solidFill>
                  <a:srgbClr val="000000"/>
                </a:solidFill>
              </a:rPr>
              <a:t>buffer</a:t>
            </a:r>
          </a:p>
        </p:txBody>
      </p:sp>
      <p:sp>
        <p:nvSpPr>
          <p:cNvPr id="49168" name="TextBox 27"/>
          <p:cNvSpPr txBox="1">
            <a:spLocks noChangeArrowheads="1"/>
          </p:cNvSpPr>
          <p:nvPr/>
        </p:nvSpPr>
        <p:spPr bwMode="auto">
          <a:xfrm>
            <a:off x="4267200" y="4429125"/>
            <a:ext cx="2090738" cy="4603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a:solidFill>
                  <a:srgbClr val="000000"/>
                </a:solidFill>
              </a:rPr>
              <a:t>Return Address</a:t>
            </a:r>
          </a:p>
        </p:txBody>
      </p:sp>
      <p:sp>
        <p:nvSpPr>
          <p:cNvPr id="49169" name="Rectangle 4"/>
          <p:cNvSpPr>
            <a:spLocks noChangeArrowheads="1"/>
          </p:cNvSpPr>
          <p:nvPr/>
        </p:nvSpPr>
        <p:spPr bwMode="auto">
          <a:xfrm>
            <a:off x="0" y="5253038"/>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49170" name="TextBox 29"/>
          <p:cNvSpPr txBox="1">
            <a:spLocks noChangeArrowheads="1"/>
          </p:cNvSpPr>
          <p:nvPr/>
        </p:nvSpPr>
        <p:spPr bwMode="auto">
          <a:xfrm>
            <a:off x="2193925" y="5253038"/>
            <a:ext cx="1539875" cy="461962"/>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a:solidFill>
                  <a:srgbClr val="000000"/>
                </a:solidFill>
              </a:rPr>
              <a:t>code</a:t>
            </a:r>
          </a:p>
        </p:txBody>
      </p:sp>
      <p:sp>
        <p:nvSpPr>
          <p:cNvPr id="49171" name="TextBox 30"/>
          <p:cNvSpPr txBox="1">
            <a:spLocks noChangeArrowheads="1"/>
          </p:cNvSpPr>
          <p:nvPr/>
        </p:nvSpPr>
        <p:spPr bwMode="auto">
          <a:xfrm>
            <a:off x="4267200" y="5262563"/>
            <a:ext cx="2090738" cy="461962"/>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a:solidFill>
                  <a:srgbClr val="000000"/>
                </a:solidFill>
              </a:rPr>
              <a:t>Return Address</a:t>
            </a:r>
          </a:p>
        </p:txBody>
      </p:sp>
      <p:sp>
        <p:nvSpPr>
          <p:cNvPr id="49172" name="TextBox 31"/>
          <p:cNvSpPr txBox="1">
            <a:spLocks noChangeArrowheads="1"/>
          </p:cNvSpPr>
          <p:nvPr/>
        </p:nvSpPr>
        <p:spPr bwMode="auto">
          <a:xfrm>
            <a:off x="2209800" y="5262563"/>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spAutoFit/>
          </a:bodyPr>
          <a:lstStyle/>
          <a:p>
            <a:r>
              <a:rPr lang="en-US">
                <a:solidFill>
                  <a:srgbClr val="000000"/>
                </a:solidFill>
              </a:rPr>
              <a:t>  </a:t>
            </a:r>
          </a:p>
        </p:txBody>
      </p:sp>
      <p:cxnSp>
        <p:nvCxnSpPr>
          <p:cNvPr id="49173" name="Elbow Connector 33"/>
          <p:cNvCxnSpPr>
            <a:cxnSpLocks noChangeShapeType="1"/>
            <a:stCxn id="49172" idx="3"/>
            <a:endCxn id="49170" idx="1"/>
          </p:cNvCxnSpPr>
          <p:nvPr/>
        </p:nvCxnSpPr>
        <p:spPr bwMode="auto">
          <a:xfrm flipH="1" flipV="1">
            <a:off x="2193925" y="5484813"/>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1524000"/>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Run time stack</a:t>
            </a:r>
            <a:endParaRPr lang="en-US" dirty="0">
              <a:solidFill>
                <a:srgbClr val="000000"/>
              </a:solidFill>
            </a:endParaRPr>
          </a:p>
        </p:txBody>
      </p:sp>
      <p:sp>
        <p:nvSpPr>
          <p:cNvPr id="23" name="TextBox 13"/>
          <p:cNvSpPr txBox="1">
            <a:spLocks noChangeArrowheads="1"/>
          </p:cNvSpPr>
          <p:nvPr/>
        </p:nvSpPr>
        <p:spPr bwMode="auto">
          <a:xfrm>
            <a:off x="6400800" y="2662535"/>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Variable Attack</a:t>
            </a:r>
            <a:endParaRPr lang="en-US" dirty="0">
              <a:solidFill>
                <a:srgbClr val="000000"/>
              </a:solidFill>
            </a:endParaRPr>
          </a:p>
        </p:txBody>
      </p:sp>
      <p:sp>
        <p:nvSpPr>
          <p:cNvPr id="24" name="TextBox 13"/>
          <p:cNvSpPr txBox="1">
            <a:spLocks noChangeArrowheads="1"/>
          </p:cNvSpPr>
          <p:nvPr/>
        </p:nvSpPr>
        <p:spPr bwMode="auto">
          <a:xfrm>
            <a:off x="6400800" y="3957935"/>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Stack Attack</a:t>
            </a:r>
            <a:endParaRPr lang="en-US" dirty="0">
              <a:solidFill>
                <a:srgbClr val="000000"/>
              </a:solidFill>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45058" name="Footer Placeholder 3"/>
          <p:cNvSpPr>
            <a:spLocks noGrp="1"/>
          </p:cNvSpPr>
          <p:nvPr>
            <p:ph type="ftr" sz="quarter" idx="10"/>
          </p:nvPr>
        </p:nvSpPr>
        <p:spPr>
          <a:noFill/>
        </p:spPr>
        <p:txBody>
          <a:bodyPr/>
          <a:lstStyle/>
          <a:p>
            <a:r>
              <a:rPr lang="en-US" smtClean="0"/>
              <a:t>© 2014 Keith A. Pray</a:t>
            </a:r>
          </a:p>
        </p:txBody>
      </p:sp>
      <p:sp>
        <p:nvSpPr>
          <p:cNvPr id="45059" name="Slide Number Placeholder 4"/>
          <p:cNvSpPr>
            <a:spLocks noGrp="1"/>
          </p:cNvSpPr>
          <p:nvPr>
            <p:ph type="sldNum" sz="quarter" idx="11"/>
          </p:nvPr>
        </p:nvSpPr>
        <p:spPr>
          <a:noFill/>
        </p:spPr>
        <p:txBody>
          <a:bodyPr/>
          <a:lstStyle/>
          <a:p>
            <a:fld id="{080710AA-0AA0-8242-B83B-A2C6D094AA1A}" type="slidenum">
              <a:rPr lang="en-US"/>
              <a:pPr/>
              <a:t>40</a:t>
            </a:fld>
            <a:endParaRPr lang="en-US"/>
          </a:p>
        </p:txBody>
      </p:sp>
      <p:sp>
        <p:nvSpPr>
          <p:cNvPr id="45060" name="Date Placeholder 5"/>
          <p:cNvSpPr>
            <a:spLocks noGrp="1"/>
          </p:cNvSpPr>
          <p:nvPr>
            <p:ph type="dt" sz="half" idx="12"/>
          </p:nvPr>
        </p:nvSpPr>
        <p:spPr>
          <a:noFill/>
        </p:spPr>
        <p:txBody>
          <a:bodyPr/>
          <a:lstStyle/>
          <a:p>
            <a:fld id="{3326913A-3CB7-144C-BD66-D0DFD756C9F9}" type="datetime1">
              <a:rPr lang="en-US" smtClean="0"/>
              <a:t>4/15/14</a:t>
            </a:fld>
            <a:endParaRPr lang="en-US" smtClean="0"/>
          </a:p>
        </p:txBody>
      </p:sp>
    </p:spTree>
    <p:extLst>
      <p:ext uri="{BB962C8B-B14F-4D97-AF65-F5344CB8AC3E}">
        <p14:creationId xmlns:p14="http://schemas.microsoft.com/office/powerpoint/2010/main" val="228562744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smtClean="0">
                <a:ea typeface="ＭＳ Ｐゴシック" charset="-128"/>
                <a:cs typeface="ＭＳ Ｐゴシック" charset="-128"/>
              </a:rPr>
              <a:t>Trojan Horse</a:t>
            </a:r>
          </a:p>
          <a:p>
            <a:pPr eaLnBrk="1" hangingPunct="1"/>
            <a:r>
              <a:rPr lang="en-US" dirty="0" smtClean="0">
                <a:ea typeface="ＭＳ Ｐゴシック" charset="-128"/>
                <a:cs typeface="ＭＳ Ｐゴシック" charset="-128"/>
              </a:rPr>
              <a:t>Virus</a:t>
            </a:r>
          </a:p>
          <a:p>
            <a:pPr eaLnBrk="1" hangingPunct="1"/>
            <a:r>
              <a:rPr lang="en-US" dirty="0" smtClean="0">
                <a:ea typeface="ＭＳ Ｐゴシック" charset="-128"/>
                <a:cs typeface="ＭＳ Ｐゴシック" charset="-128"/>
              </a:rPr>
              <a:t>Worm</a:t>
            </a:r>
          </a:p>
          <a:p>
            <a:pPr eaLnBrk="1" hangingPunct="1"/>
            <a:r>
              <a:rPr lang="en-US" dirty="0" smtClean="0">
                <a:ea typeface="ＭＳ Ｐゴシック" charset="-128"/>
                <a:cs typeface="ＭＳ Ｐゴシック" charset="-128"/>
              </a:rPr>
              <a:t>Bot Network</a:t>
            </a:r>
          </a:p>
          <a:p>
            <a:pPr eaLnBrk="1" hangingPunct="1"/>
            <a:r>
              <a:rPr lang="en-US" dirty="0" smtClean="0">
                <a:ea typeface="ＭＳ Ｐゴシック" charset="-128"/>
                <a:cs typeface="ＭＳ Ｐゴシック" charset="-128"/>
              </a:rPr>
              <a:t>Buffer Overrun </a:t>
            </a:r>
          </a:p>
          <a:p>
            <a:pPr eaLnBrk="1" hangingPunct="1"/>
            <a:r>
              <a:rPr lang="en-US" dirty="0" smtClean="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smtClean="0">
                <a:ea typeface="ＭＳ Ｐゴシック" charset="-128"/>
                <a:cs typeface="ＭＳ Ｐゴシック" charset="-128"/>
              </a:rPr>
              <a:t>How do they work?</a:t>
            </a:r>
          </a:p>
          <a:p>
            <a:r>
              <a:rPr lang="en-US" smtClean="0">
                <a:ea typeface="ＭＳ Ｐゴシック" charset="-128"/>
                <a:cs typeface="ＭＳ Ｐゴシック" charset="-128"/>
              </a:rPr>
              <a:t>How harmful are they?</a:t>
            </a:r>
          </a:p>
        </p:txBody>
      </p:sp>
      <p:sp>
        <p:nvSpPr>
          <p:cNvPr id="47109" name="Footer Placeholder 3"/>
          <p:cNvSpPr>
            <a:spLocks noGrp="1"/>
          </p:cNvSpPr>
          <p:nvPr>
            <p:ph type="ftr" sz="quarter" idx="10"/>
          </p:nvPr>
        </p:nvSpPr>
        <p:spPr>
          <a:noFill/>
        </p:spPr>
        <p:txBody>
          <a:bodyPr/>
          <a:lstStyle/>
          <a:p>
            <a:r>
              <a:rPr lang="en-US" smtClean="0"/>
              <a:t>© 2014 Keith A. Pray</a:t>
            </a:r>
          </a:p>
        </p:txBody>
      </p:sp>
      <p:sp>
        <p:nvSpPr>
          <p:cNvPr id="47110" name="Slide Number Placeholder 4"/>
          <p:cNvSpPr>
            <a:spLocks noGrp="1"/>
          </p:cNvSpPr>
          <p:nvPr>
            <p:ph type="sldNum" sz="quarter" idx="11"/>
          </p:nvPr>
        </p:nvSpPr>
        <p:spPr>
          <a:noFill/>
        </p:spPr>
        <p:txBody>
          <a:bodyPr/>
          <a:lstStyle/>
          <a:p>
            <a:fld id="{735950B4-3DF5-044E-A346-4C9EE3B851E8}" type="slidenum">
              <a:rPr lang="en-US"/>
              <a:pPr/>
              <a:t>41</a:t>
            </a:fld>
            <a:endParaRPr lang="en-US"/>
          </a:p>
        </p:txBody>
      </p:sp>
      <p:sp>
        <p:nvSpPr>
          <p:cNvPr id="47111" name="Date Placeholder 5"/>
          <p:cNvSpPr>
            <a:spLocks noGrp="1"/>
          </p:cNvSpPr>
          <p:nvPr>
            <p:ph type="dt" sz="half" idx="12"/>
          </p:nvPr>
        </p:nvSpPr>
        <p:spPr>
          <a:noFill/>
        </p:spPr>
        <p:txBody>
          <a:bodyPr/>
          <a:lstStyle/>
          <a:p>
            <a:fld id="{7A1B695B-F8C2-AE46-8CC2-3D2907BF9D6E}" type="datetime1">
              <a:rPr lang="en-US" smtClean="0"/>
              <a:t>4/15/14</a:t>
            </a:fld>
            <a:endParaRPr lang="en-US" smtClean="0"/>
          </a:p>
        </p:txBody>
      </p:sp>
    </p:spTree>
    <p:extLst>
      <p:ext uri="{BB962C8B-B14F-4D97-AF65-F5344CB8AC3E}">
        <p14:creationId xmlns:p14="http://schemas.microsoft.com/office/powerpoint/2010/main" val="224736848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56322" name="Footer Placeholder 3"/>
          <p:cNvSpPr>
            <a:spLocks noGrp="1"/>
          </p:cNvSpPr>
          <p:nvPr>
            <p:ph type="ftr" sz="quarter" idx="10"/>
          </p:nvPr>
        </p:nvSpPr>
        <p:spPr>
          <a:noFill/>
        </p:spPr>
        <p:txBody>
          <a:bodyPr/>
          <a:lstStyle/>
          <a:p>
            <a:r>
              <a:rPr lang="en-US" smtClean="0"/>
              <a:t>© 2014 Keith A. Pray</a:t>
            </a:r>
          </a:p>
        </p:txBody>
      </p:sp>
      <p:sp>
        <p:nvSpPr>
          <p:cNvPr id="56323" name="Slide Number Placeholder 4"/>
          <p:cNvSpPr>
            <a:spLocks noGrp="1"/>
          </p:cNvSpPr>
          <p:nvPr>
            <p:ph type="sldNum" sz="quarter" idx="11"/>
          </p:nvPr>
        </p:nvSpPr>
        <p:spPr>
          <a:noFill/>
        </p:spPr>
        <p:txBody>
          <a:bodyPr/>
          <a:lstStyle/>
          <a:p>
            <a:fld id="{38A750D3-406F-224F-8884-6BEA54C24D21}" type="slidenum">
              <a:rPr lang="en-US"/>
              <a:pPr/>
              <a:t>42</a:t>
            </a:fld>
            <a:endParaRPr lang="en-US"/>
          </a:p>
        </p:txBody>
      </p:sp>
      <p:sp>
        <p:nvSpPr>
          <p:cNvPr id="56324" name="Date Placeholder 5"/>
          <p:cNvSpPr>
            <a:spLocks noGrp="1"/>
          </p:cNvSpPr>
          <p:nvPr>
            <p:ph type="dt" sz="half" idx="12"/>
          </p:nvPr>
        </p:nvSpPr>
        <p:spPr>
          <a:noFill/>
        </p:spPr>
        <p:txBody>
          <a:bodyPr/>
          <a:lstStyle/>
          <a:p>
            <a:fld id="{3C076F79-8209-0147-A61F-BDB4DC190F0B}" type="datetime1">
              <a:rPr lang="en-US" smtClean="0"/>
              <a:t>4/15/14</a:t>
            </a:fld>
            <a:endParaRPr lang="en-US" smtClean="0"/>
          </a:p>
        </p:txBody>
      </p:sp>
    </p:spTree>
    <p:extLst>
      <p:ext uri="{BB962C8B-B14F-4D97-AF65-F5344CB8AC3E}">
        <p14:creationId xmlns:p14="http://schemas.microsoft.com/office/powerpoint/2010/main" val="256828524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r>
              <a:rPr lang="en-US" dirty="0" smtClean="0"/>
              <a:t>?</a:t>
            </a:r>
          </a:p>
          <a:p>
            <a:pPr lvl="1"/>
            <a:r>
              <a:rPr lang="en-US" dirty="0" smtClean="0"/>
              <a:t>40 </a:t>
            </a:r>
            <a:r>
              <a:rPr lang="en-US" dirty="0"/>
              <a:t>years ago</a:t>
            </a:r>
            <a:r>
              <a:rPr lang="en-US" dirty="0" smtClean="0"/>
              <a:t>?</a:t>
            </a:r>
            <a:endParaRPr lang="en-US" dirty="0"/>
          </a:p>
        </p:txBody>
      </p:sp>
      <p:sp>
        <p:nvSpPr>
          <p:cNvPr id="58370" name="Footer Placeholder 3"/>
          <p:cNvSpPr>
            <a:spLocks noGrp="1"/>
          </p:cNvSpPr>
          <p:nvPr>
            <p:ph type="ftr" sz="quarter" idx="10"/>
          </p:nvPr>
        </p:nvSpPr>
        <p:spPr>
          <a:noFill/>
        </p:spPr>
        <p:txBody>
          <a:bodyPr/>
          <a:lstStyle/>
          <a:p>
            <a:r>
              <a:rPr lang="en-US" smtClean="0"/>
              <a:t>© 2014 Keith A. Pray</a:t>
            </a:r>
          </a:p>
        </p:txBody>
      </p:sp>
      <p:sp>
        <p:nvSpPr>
          <p:cNvPr id="58371" name="Slide Number Placeholder 4"/>
          <p:cNvSpPr>
            <a:spLocks noGrp="1"/>
          </p:cNvSpPr>
          <p:nvPr>
            <p:ph type="sldNum" sz="quarter" idx="11"/>
          </p:nvPr>
        </p:nvSpPr>
        <p:spPr>
          <a:noFill/>
        </p:spPr>
        <p:txBody>
          <a:bodyPr/>
          <a:lstStyle/>
          <a:p>
            <a:fld id="{45CDEC0C-3B37-5F4F-8F60-A16DE3C88ECE}" type="slidenum">
              <a:rPr lang="en-US"/>
              <a:pPr/>
              <a:t>43</a:t>
            </a:fld>
            <a:endParaRPr lang="en-US"/>
          </a:p>
        </p:txBody>
      </p:sp>
      <p:sp>
        <p:nvSpPr>
          <p:cNvPr id="58372" name="Date Placeholder 5"/>
          <p:cNvSpPr>
            <a:spLocks noGrp="1"/>
          </p:cNvSpPr>
          <p:nvPr>
            <p:ph type="dt" sz="half" idx="12"/>
          </p:nvPr>
        </p:nvSpPr>
        <p:spPr>
          <a:noFill/>
        </p:spPr>
        <p:txBody>
          <a:bodyPr/>
          <a:lstStyle/>
          <a:p>
            <a:fld id="{5396DC9C-0248-364C-A5AA-BDA5E8C3A01C}" type="datetime1">
              <a:rPr lang="en-US" smtClean="0"/>
              <a:t>4/15/14</a:t>
            </a:fld>
            <a:endParaRPr lang="en-US" smtClean="0"/>
          </a:p>
        </p:txBody>
      </p:sp>
    </p:spTree>
    <p:extLst>
      <p:ext uri="{BB962C8B-B14F-4D97-AF65-F5344CB8AC3E}">
        <p14:creationId xmlns:p14="http://schemas.microsoft.com/office/powerpoint/2010/main" val="365101107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60418" name="Footer Placeholder 3"/>
          <p:cNvSpPr>
            <a:spLocks noGrp="1"/>
          </p:cNvSpPr>
          <p:nvPr>
            <p:ph type="ftr" sz="quarter" idx="10"/>
          </p:nvPr>
        </p:nvSpPr>
        <p:spPr>
          <a:noFill/>
        </p:spPr>
        <p:txBody>
          <a:bodyPr/>
          <a:lstStyle/>
          <a:p>
            <a:r>
              <a:rPr lang="en-US" smtClean="0"/>
              <a:t>© 2014 Keith A. Pray</a:t>
            </a:r>
          </a:p>
        </p:txBody>
      </p:sp>
      <p:sp>
        <p:nvSpPr>
          <p:cNvPr id="60419" name="Slide Number Placeholder 4"/>
          <p:cNvSpPr>
            <a:spLocks noGrp="1"/>
          </p:cNvSpPr>
          <p:nvPr>
            <p:ph type="sldNum" sz="quarter" idx="11"/>
          </p:nvPr>
        </p:nvSpPr>
        <p:spPr>
          <a:noFill/>
        </p:spPr>
        <p:txBody>
          <a:bodyPr/>
          <a:lstStyle/>
          <a:p>
            <a:fld id="{530203FA-4A8D-E74F-8C3F-1D1697C0B027}" type="slidenum">
              <a:rPr lang="en-US"/>
              <a:pPr/>
              <a:t>44</a:t>
            </a:fld>
            <a:endParaRPr lang="en-US"/>
          </a:p>
        </p:txBody>
      </p:sp>
      <p:sp>
        <p:nvSpPr>
          <p:cNvPr id="60420" name="Date Placeholder 5"/>
          <p:cNvSpPr>
            <a:spLocks noGrp="1"/>
          </p:cNvSpPr>
          <p:nvPr>
            <p:ph type="dt" sz="half" idx="12"/>
          </p:nvPr>
        </p:nvSpPr>
        <p:spPr>
          <a:noFill/>
        </p:spPr>
        <p:txBody>
          <a:bodyPr/>
          <a:lstStyle/>
          <a:p>
            <a:fld id="{D72FD69B-E9A5-F143-A938-00802852B141}" type="datetime1">
              <a:rPr lang="en-US" smtClean="0"/>
              <a:t>4/15/14</a:t>
            </a:fld>
            <a:endParaRPr lang="en-US" smtClean="0"/>
          </a:p>
        </p:txBody>
      </p:sp>
    </p:spTree>
    <p:extLst>
      <p:ext uri="{BB962C8B-B14F-4D97-AF65-F5344CB8AC3E}">
        <p14:creationId xmlns:p14="http://schemas.microsoft.com/office/powerpoint/2010/main" val="31876926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62466" name="Footer Placeholder 3"/>
          <p:cNvSpPr>
            <a:spLocks noGrp="1"/>
          </p:cNvSpPr>
          <p:nvPr>
            <p:ph type="ftr" sz="quarter" idx="10"/>
          </p:nvPr>
        </p:nvSpPr>
        <p:spPr>
          <a:noFill/>
        </p:spPr>
        <p:txBody>
          <a:bodyPr/>
          <a:lstStyle/>
          <a:p>
            <a:r>
              <a:rPr lang="en-US" smtClean="0"/>
              <a:t>© 2014 Keith A. Pray</a:t>
            </a:r>
          </a:p>
        </p:txBody>
      </p:sp>
      <p:sp>
        <p:nvSpPr>
          <p:cNvPr id="62467" name="Slide Number Placeholder 4"/>
          <p:cNvSpPr>
            <a:spLocks noGrp="1"/>
          </p:cNvSpPr>
          <p:nvPr>
            <p:ph type="sldNum" sz="quarter" idx="11"/>
          </p:nvPr>
        </p:nvSpPr>
        <p:spPr>
          <a:noFill/>
        </p:spPr>
        <p:txBody>
          <a:bodyPr/>
          <a:lstStyle/>
          <a:p>
            <a:fld id="{673018C1-5DE5-0644-B4D6-6C5CB5E65981}" type="slidenum">
              <a:rPr lang="en-US"/>
              <a:pPr/>
              <a:t>45</a:t>
            </a:fld>
            <a:endParaRPr lang="en-US"/>
          </a:p>
        </p:txBody>
      </p:sp>
      <p:sp>
        <p:nvSpPr>
          <p:cNvPr id="62468" name="Date Placeholder 5"/>
          <p:cNvSpPr>
            <a:spLocks noGrp="1"/>
          </p:cNvSpPr>
          <p:nvPr>
            <p:ph type="dt" sz="half" idx="12"/>
          </p:nvPr>
        </p:nvSpPr>
        <p:spPr>
          <a:noFill/>
        </p:spPr>
        <p:txBody>
          <a:bodyPr/>
          <a:lstStyle/>
          <a:p>
            <a:fld id="{DAC9B1B8-AFE7-AC42-BAB5-470790C8BC9C}" type="datetime1">
              <a:rPr lang="en-US" smtClean="0"/>
              <a:t>4/15/14</a:t>
            </a:fld>
            <a:endParaRPr lang="en-US" smtClean="0"/>
          </a:p>
        </p:txBody>
      </p:sp>
    </p:spTree>
    <p:extLst>
      <p:ext uri="{BB962C8B-B14F-4D97-AF65-F5344CB8AC3E}">
        <p14:creationId xmlns:p14="http://schemas.microsoft.com/office/powerpoint/2010/main" val="355116397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600200"/>
            <a:ext cx="8178800" cy="4876800"/>
          </a:xfrm>
        </p:spPr>
        <p:txBody>
          <a:bodyPr/>
          <a:lstStyle/>
          <a:p>
            <a:pPr eaLnBrk="1" hangingPunct="1">
              <a:lnSpc>
                <a:spcPct val="90000"/>
              </a:lnSpc>
            </a:pPr>
            <a:r>
              <a:rPr lang="en-US" sz="2000">
                <a:ea typeface="ＭＳ Ｐゴシック" charset="-128"/>
                <a:cs typeface="ＭＳ Ｐゴシック" charset="-128"/>
              </a:rPr>
              <a:t>Computer Fraud and Abuse Act (1986)</a:t>
            </a:r>
          </a:p>
          <a:p>
            <a:pPr lvl="1" eaLnBrk="1" hangingPunct="1">
              <a:lnSpc>
                <a:spcPct val="90000"/>
              </a:lnSpc>
            </a:pPr>
            <a:r>
              <a:rPr lang="en-US" sz="1400"/>
              <a:t>Bans :</a:t>
            </a:r>
          </a:p>
          <a:p>
            <a:pPr lvl="2" eaLnBrk="1" hangingPunct="1">
              <a:lnSpc>
                <a:spcPct val="90000"/>
              </a:lnSpc>
            </a:pPr>
            <a:r>
              <a:rPr lang="en-US" sz="1600">
                <a:ea typeface="ＭＳ Ｐゴシック" charset="-128"/>
              </a:rPr>
              <a:t>unauthorized access or use of computers, copying, modifying, or destroying data, disclosing of passwords.</a:t>
            </a:r>
          </a:p>
          <a:p>
            <a:pPr lvl="2" eaLnBrk="1" hangingPunct="1">
              <a:lnSpc>
                <a:spcPct val="90000"/>
              </a:lnSpc>
            </a:pPr>
            <a:r>
              <a:rPr lang="en-US" sz="1600">
                <a:ea typeface="ＭＳ Ｐゴシック" charset="-128"/>
              </a:rPr>
              <a:t>disrupting government and utilities.</a:t>
            </a:r>
          </a:p>
          <a:p>
            <a:pPr lvl="1" eaLnBrk="1" hangingPunct="1">
              <a:lnSpc>
                <a:spcPct val="90000"/>
              </a:lnSpc>
            </a:pPr>
            <a:r>
              <a:rPr lang="en-US" sz="1400"/>
              <a:t>Covers government, financial, medical, and interstate systems.</a:t>
            </a:r>
          </a:p>
          <a:p>
            <a:pPr eaLnBrk="1" hangingPunct="1">
              <a:lnSpc>
                <a:spcPct val="90000"/>
              </a:lnSpc>
            </a:pPr>
            <a:r>
              <a:rPr lang="en-US" sz="2000">
                <a:ea typeface="ＭＳ Ｐゴシック" charset="-128"/>
                <a:cs typeface="ＭＳ Ｐゴシック" charset="-128"/>
              </a:rPr>
              <a:t>USA Patriot Act (2001)</a:t>
            </a:r>
          </a:p>
          <a:p>
            <a:pPr lvl="1" eaLnBrk="1" hangingPunct="1">
              <a:lnSpc>
                <a:spcPct val="90000"/>
              </a:lnSpc>
            </a:pPr>
            <a:r>
              <a:rPr lang="en-US" sz="1400"/>
              <a:t>Raised penalties.</a:t>
            </a:r>
          </a:p>
          <a:p>
            <a:pPr lvl="1" eaLnBrk="1" hangingPunct="1">
              <a:lnSpc>
                <a:spcPct val="90000"/>
              </a:lnSpc>
            </a:pPr>
            <a:r>
              <a:rPr lang="en-US" sz="1400"/>
              <a:t>Permits freer surveillance and monitoring to detect illegal activity.</a:t>
            </a:r>
            <a:endParaRPr lang="en-US" sz="2400"/>
          </a:p>
          <a:p>
            <a:pPr eaLnBrk="1" hangingPunct="1">
              <a:lnSpc>
                <a:spcPct val="90000"/>
              </a:lnSpc>
            </a:pPr>
            <a:r>
              <a:rPr lang="en-US" sz="2000">
                <a:ea typeface="ＭＳ Ｐゴシック" charset="-128"/>
                <a:cs typeface="ＭＳ Ｐゴシック" charset="-128"/>
              </a:rPr>
              <a:t>Electronic Communications Privacy Act</a:t>
            </a:r>
          </a:p>
          <a:p>
            <a:pPr lvl="1" eaLnBrk="1" hangingPunct="1">
              <a:lnSpc>
                <a:spcPct val="90000"/>
              </a:lnSpc>
            </a:pPr>
            <a:r>
              <a:rPr lang="en-US" sz="1400"/>
              <a:t>Illegal to intercept telephone, email, other data transmissions, access stored email messages without authorization</a:t>
            </a:r>
          </a:p>
          <a:p>
            <a:pPr eaLnBrk="1" hangingPunct="1">
              <a:lnSpc>
                <a:spcPct val="90000"/>
              </a:lnSpc>
            </a:pPr>
            <a:r>
              <a:rPr lang="en-US" sz="2400">
                <a:ea typeface="ＭＳ Ｐゴシック" charset="-128"/>
                <a:cs typeface="ＭＳ Ｐゴシック" charset="-128"/>
              </a:rPr>
              <a:t>Assign Cybercrime Treaty (2006), Wire Fraud Act, National Stolen Property Act, Identity Theft and Assumption Deterrence Act</a:t>
            </a:r>
          </a:p>
        </p:txBody>
      </p:sp>
      <p:sp>
        <p:nvSpPr>
          <p:cNvPr id="64514" name="Footer Placeholder 3"/>
          <p:cNvSpPr>
            <a:spLocks noGrp="1"/>
          </p:cNvSpPr>
          <p:nvPr>
            <p:ph type="ftr" sz="quarter" idx="10"/>
          </p:nvPr>
        </p:nvSpPr>
        <p:spPr>
          <a:noFill/>
        </p:spPr>
        <p:txBody>
          <a:bodyPr/>
          <a:lstStyle/>
          <a:p>
            <a:r>
              <a:rPr lang="en-US" smtClean="0"/>
              <a:t>© 2014 Keith A. Pray</a:t>
            </a:r>
          </a:p>
        </p:txBody>
      </p:sp>
      <p:sp>
        <p:nvSpPr>
          <p:cNvPr id="64515" name="Slide Number Placeholder 4"/>
          <p:cNvSpPr>
            <a:spLocks noGrp="1"/>
          </p:cNvSpPr>
          <p:nvPr>
            <p:ph type="sldNum" sz="quarter" idx="11"/>
          </p:nvPr>
        </p:nvSpPr>
        <p:spPr>
          <a:noFill/>
        </p:spPr>
        <p:txBody>
          <a:bodyPr/>
          <a:lstStyle/>
          <a:p>
            <a:fld id="{061A53AD-7ADB-424E-9692-730894183F85}" type="slidenum">
              <a:rPr lang="en-US"/>
              <a:pPr/>
              <a:t>46</a:t>
            </a:fld>
            <a:endParaRPr lang="en-US"/>
          </a:p>
        </p:txBody>
      </p:sp>
      <p:sp>
        <p:nvSpPr>
          <p:cNvPr id="64516" name="Date Placeholder 5"/>
          <p:cNvSpPr>
            <a:spLocks noGrp="1"/>
          </p:cNvSpPr>
          <p:nvPr>
            <p:ph type="dt" sz="half" idx="12"/>
          </p:nvPr>
        </p:nvSpPr>
        <p:spPr>
          <a:noFill/>
        </p:spPr>
        <p:txBody>
          <a:bodyPr/>
          <a:lstStyle/>
          <a:p>
            <a:fld id="{DEF0C50A-D043-0C43-85D4-515A74DB0703}" type="datetime1">
              <a:rPr lang="en-US" smtClean="0"/>
              <a:t>4/15/14</a:t>
            </a:fld>
            <a:endParaRPr lang="en-US" smtClean="0"/>
          </a:p>
        </p:txBody>
      </p:sp>
    </p:spTree>
    <p:extLst>
      <p:ext uri="{BB962C8B-B14F-4D97-AF65-F5344CB8AC3E}">
        <p14:creationId xmlns:p14="http://schemas.microsoft.com/office/powerpoint/2010/main" val="122090236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66562" name="Footer Placeholder 3"/>
          <p:cNvSpPr>
            <a:spLocks noGrp="1"/>
          </p:cNvSpPr>
          <p:nvPr>
            <p:ph type="ftr" sz="quarter" idx="10"/>
          </p:nvPr>
        </p:nvSpPr>
        <p:spPr>
          <a:noFill/>
        </p:spPr>
        <p:txBody>
          <a:bodyPr/>
          <a:lstStyle/>
          <a:p>
            <a:r>
              <a:rPr lang="en-US" smtClean="0"/>
              <a:t>© 2014 Keith A. Pray</a:t>
            </a:r>
          </a:p>
        </p:txBody>
      </p:sp>
      <p:sp>
        <p:nvSpPr>
          <p:cNvPr id="66563" name="Slide Number Placeholder 4"/>
          <p:cNvSpPr>
            <a:spLocks noGrp="1"/>
          </p:cNvSpPr>
          <p:nvPr>
            <p:ph type="sldNum" sz="quarter" idx="11"/>
          </p:nvPr>
        </p:nvSpPr>
        <p:spPr>
          <a:noFill/>
        </p:spPr>
        <p:txBody>
          <a:bodyPr/>
          <a:lstStyle/>
          <a:p>
            <a:fld id="{5D9366B0-9B68-C646-BAE8-43EBB84D54AC}" type="slidenum">
              <a:rPr lang="en-US" smtClean="0"/>
              <a:pPr/>
              <a:t>47</a:t>
            </a:fld>
            <a:endParaRPr lang="en-US" smtClean="0"/>
          </a:p>
        </p:txBody>
      </p:sp>
      <p:sp>
        <p:nvSpPr>
          <p:cNvPr id="66564" name="Date Placeholder 5"/>
          <p:cNvSpPr>
            <a:spLocks noGrp="1"/>
          </p:cNvSpPr>
          <p:nvPr>
            <p:ph type="dt" sz="half" idx="12"/>
          </p:nvPr>
        </p:nvSpPr>
        <p:spPr>
          <a:noFill/>
        </p:spPr>
        <p:txBody>
          <a:bodyPr/>
          <a:lstStyle/>
          <a:p>
            <a:fld id="{B7513DB9-3C2C-274F-9075-528BF2C1EC44}" type="datetime1">
              <a:rPr lang="en-US" smtClean="0"/>
              <a:t>4/15/14</a:t>
            </a:fld>
            <a:endParaRPr lang="en-US" smtClean="0"/>
          </a:p>
        </p:txBody>
      </p:sp>
    </p:spTree>
    <p:extLst>
      <p:ext uri="{BB962C8B-B14F-4D97-AF65-F5344CB8AC3E}">
        <p14:creationId xmlns:p14="http://schemas.microsoft.com/office/powerpoint/2010/main" val="127671151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9"/>
          <p:cNvSpPr>
            <a:spLocks noGrp="1"/>
          </p:cNvSpPr>
          <p:nvPr>
            <p:ph type="title"/>
          </p:nvPr>
        </p:nvSpPr>
        <p:spPr/>
        <p:txBody>
          <a:bodyPr/>
          <a:lstStyle/>
          <a:p>
            <a:r>
              <a:rPr lang="en-US" smtClean="0">
                <a:ea typeface="ＭＳ Ｐゴシック" charset="-128"/>
                <a:cs typeface="ＭＳ Ｐゴシック" charset="-128"/>
              </a:rPr>
              <a:t>TCP Three-way Handshake</a:t>
            </a:r>
          </a:p>
        </p:txBody>
      </p:sp>
      <p:sp>
        <p:nvSpPr>
          <p:cNvPr id="51203" name="Footer Placeholder 4"/>
          <p:cNvSpPr>
            <a:spLocks noGrp="1"/>
          </p:cNvSpPr>
          <p:nvPr>
            <p:ph type="ftr" sz="quarter" idx="10"/>
          </p:nvPr>
        </p:nvSpPr>
        <p:spPr>
          <a:noFill/>
        </p:spPr>
        <p:txBody>
          <a:bodyPr/>
          <a:lstStyle/>
          <a:p>
            <a:r>
              <a:rPr lang="en-US" smtClean="0"/>
              <a:t>© 2014 Keith A. Pray</a:t>
            </a:r>
          </a:p>
        </p:txBody>
      </p:sp>
      <p:sp>
        <p:nvSpPr>
          <p:cNvPr id="51204" name="Slide Number Placeholder 5"/>
          <p:cNvSpPr>
            <a:spLocks noGrp="1"/>
          </p:cNvSpPr>
          <p:nvPr>
            <p:ph type="sldNum" sz="quarter" idx="11"/>
          </p:nvPr>
        </p:nvSpPr>
        <p:spPr>
          <a:noFill/>
        </p:spPr>
        <p:txBody>
          <a:bodyPr/>
          <a:lstStyle/>
          <a:p>
            <a:fld id="{5112664F-6088-BB45-99EB-06EBFC27F050}" type="slidenum">
              <a:rPr lang="en-US" smtClean="0"/>
              <a:pPr/>
              <a:t>5</a:t>
            </a:fld>
            <a:endParaRPr lang="en-US" smtClean="0"/>
          </a:p>
        </p:txBody>
      </p:sp>
      <p:sp>
        <p:nvSpPr>
          <p:cNvPr id="51205" name="Date Placeholder 6"/>
          <p:cNvSpPr>
            <a:spLocks noGrp="1"/>
          </p:cNvSpPr>
          <p:nvPr>
            <p:ph type="dt" sz="half" idx="12"/>
          </p:nvPr>
        </p:nvSpPr>
        <p:spPr>
          <a:noFill/>
        </p:spPr>
        <p:txBody>
          <a:bodyPr/>
          <a:lstStyle/>
          <a:p>
            <a:fld id="{F19B5B67-9FDB-F443-BCEF-19384ADEBDD2}" type="datetime1">
              <a:rPr lang="en-US" smtClean="0"/>
              <a:t>4/15/14</a:t>
            </a:fld>
            <a:endParaRPr lang="en-US" smtClean="0"/>
          </a:p>
        </p:txBody>
      </p:sp>
      <p:sp>
        <p:nvSpPr>
          <p:cNvPr id="51206" name="Cube 11"/>
          <p:cNvSpPr>
            <a:spLocks noChangeArrowheads="1"/>
          </p:cNvSpPr>
          <p:nvPr/>
        </p:nvSpPr>
        <p:spPr bwMode="auto">
          <a:xfrm>
            <a:off x="1981200" y="2514600"/>
            <a:ext cx="990600" cy="9906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1207" name="Cube 12"/>
          <p:cNvSpPr>
            <a:spLocks noChangeArrowheads="1"/>
          </p:cNvSpPr>
          <p:nvPr/>
        </p:nvSpPr>
        <p:spPr bwMode="auto">
          <a:xfrm>
            <a:off x="6324600" y="2057400"/>
            <a:ext cx="838200" cy="19050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1208" name="Right Arrow 20"/>
          <p:cNvSpPr>
            <a:spLocks noChangeArrowheads="1"/>
          </p:cNvSpPr>
          <p:nvPr/>
        </p:nvSpPr>
        <p:spPr bwMode="auto">
          <a:xfrm>
            <a:off x="3962400" y="2057400"/>
            <a:ext cx="1447800" cy="533400"/>
          </a:xfrm>
          <a:prstGeom prst="rightArrow">
            <a:avLst>
              <a:gd name="adj1" fmla="val 50000"/>
              <a:gd name="adj2" fmla="val 50001"/>
            </a:avLst>
          </a:prstGeom>
          <a:noFill/>
          <a:ln w="9525">
            <a:solidFill>
              <a:schemeClr val="tx1"/>
            </a:solidFill>
            <a:round/>
            <a:headEnd/>
            <a:tailEnd/>
          </a:ln>
        </p:spPr>
        <p:txBody>
          <a:bodyPr wrap="none" anchor="ctr">
            <a:prstTxWarp prst="textNoShape">
              <a:avLst/>
            </a:prstTxWarp>
          </a:bodyPr>
          <a:lstStyle/>
          <a:p>
            <a:pPr>
              <a:lnSpc>
                <a:spcPct val="80000"/>
              </a:lnSpc>
            </a:pPr>
            <a:r>
              <a:rPr lang="en-US" sz="1300">
                <a:solidFill>
                  <a:srgbClr val="000000"/>
                </a:solidFill>
              </a:rPr>
              <a:t>SYN</a:t>
            </a:r>
          </a:p>
        </p:txBody>
      </p:sp>
      <p:sp>
        <p:nvSpPr>
          <p:cNvPr id="51209" name="Right Arrow 24"/>
          <p:cNvSpPr>
            <a:spLocks noChangeArrowheads="1"/>
          </p:cNvSpPr>
          <p:nvPr/>
        </p:nvSpPr>
        <p:spPr bwMode="auto">
          <a:xfrm>
            <a:off x="3962400" y="3352800"/>
            <a:ext cx="1447800" cy="533400"/>
          </a:xfrm>
          <a:prstGeom prst="rightArrow">
            <a:avLst>
              <a:gd name="adj1" fmla="val 50000"/>
              <a:gd name="adj2" fmla="val 50001"/>
            </a:avLst>
          </a:prstGeom>
          <a:noFill/>
          <a:ln w="9525">
            <a:solidFill>
              <a:schemeClr val="tx1"/>
            </a:solidFill>
            <a:round/>
            <a:headEnd/>
            <a:tailEnd/>
          </a:ln>
        </p:spPr>
        <p:txBody>
          <a:bodyPr wrap="none" anchor="ctr">
            <a:prstTxWarp prst="textNoShape">
              <a:avLst/>
            </a:prstTxWarp>
          </a:bodyPr>
          <a:lstStyle/>
          <a:p>
            <a:pPr>
              <a:lnSpc>
                <a:spcPct val="80000"/>
              </a:lnSpc>
            </a:pPr>
            <a:r>
              <a:rPr lang="en-US" sz="1300">
                <a:solidFill>
                  <a:srgbClr val="000000"/>
                </a:solidFill>
              </a:rPr>
              <a:t>ACK</a:t>
            </a:r>
          </a:p>
        </p:txBody>
      </p:sp>
      <p:sp>
        <p:nvSpPr>
          <p:cNvPr id="51210" name="Left Arrow 25"/>
          <p:cNvSpPr>
            <a:spLocks noChangeArrowheads="1"/>
          </p:cNvSpPr>
          <p:nvPr/>
        </p:nvSpPr>
        <p:spPr bwMode="auto">
          <a:xfrm>
            <a:off x="3886200" y="2743200"/>
            <a:ext cx="1447800" cy="533400"/>
          </a:xfrm>
          <a:prstGeom prst="leftArrow">
            <a:avLst>
              <a:gd name="adj1" fmla="val 50000"/>
              <a:gd name="adj2" fmla="val 50001"/>
            </a:avLst>
          </a:prstGeom>
          <a:noFill/>
          <a:ln w="9525">
            <a:solidFill>
              <a:schemeClr val="tx1"/>
            </a:solidFill>
            <a:round/>
            <a:headEnd/>
            <a:tailEnd/>
          </a:ln>
        </p:spPr>
        <p:txBody>
          <a:bodyPr wrap="none" anchor="ctr">
            <a:prstTxWarp prst="textNoShape">
              <a:avLst/>
            </a:prstTxWarp>
          </a:bodyPr>
          <a:lstStyle/>
          <a:p>
            <a:pPr>
              <a:lnSpc>
                <a:spcPct val="80000"/>
              </a:lnSpc>
            </a:pPr>
            <a:r>
              <a:rPr lang="en-US" sz="1300">
                <a:solidFill>
                  <a:srgbClr val="000000"/>
                </a:solidFill>
              </a:rPr>
              <a:t>SYN-ACK</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9"/>
          <p:cNvSpPr>
            <a:spLocks noGrp="1"/>
          </p:cNvSpPr>
          <p:nvPr>
            <p:ph type="title"/>
          </p:nvPr>
        </p:nvSpPr>
        <p:spPr/>
        <p:txBody>
          <a:bodyPr/>
          <a:lstStyle/>
          <a:p>
            <a:r>
              <a:rPr lang="en-US" smtClean="0">
                <a:ea typeface="ＭＳ Ｐゴシック" charset="-128"/>
                <a:cs typeface="ＭＳ Ｐゴシック" charset="-128"/>
              </a:rPr>
              <a:t>SYN Flood Attack</a:t>
            </a:r>
          </a:p>
        </p:txBody>
      </p:sp>
      <p:sp>
        <p:nvSpPr>
          <p:cNvPr id="52227" name="Footer Placeholder 4"/>
          <p:cNvSpPr>
            <a:spLocks noGrp="1"/>
          </p:cNvSpPr>
          <p:nvPr>
            <p:ph type="ftr" sz="quarter" idx="10"/>
          </p:nvPr>
        </p:nvSpPr>
        <p:spPr>
          <a:noFill/>
        </p:spPr>
        <p:txBody>
          <a:bodyPr/>
          <a:lstStyle/>
          <a:p>
            <a:r>
              <a:rPr lang="en-US" smtClean="0"/>
              <a:t>© 2014 Keith A. Pray</a:t>
            </a:r>
          </a:p>
        </p:txBody>
      </p:sp>
      <p:sp>
        <p:nvSpPr>
          <p:cNvPr id="52228" name="Slide Number Placeholder 5"/>
          <p:cNvSpPr>
            <a:spLocks noGrp="1"/>
          </p:cNvSpPr>
          <p:nvPr>
            <p:ph type="sldNum" sz="quarter" idx="11"/>
          </p:nvPr>
        </p:nvSpPr>
        <p:spPr>
          <a:noFill/>
        </p:spPr>
        <p:txBody>
          <a:bodyPr/>
          <a:lstStyle/>
          <a:p>
            <a:fld id="{6243DDA5-99B7-0941-8720-30A97DE8D9E8}" type="slidenum">
              <a:rPr lang="en-US" smtClean="0"/>
              <a:pPr/>
              <a:t>6</a:t>
            </a:fld>
            <a:endParaRPr lang="en-US" smtClean="0"/>
          </a:p>
        </p:txBody>
      </p:sp>
      <p:sp>
        <p:nvSpPr>
          <p:cNvPr id="52229" name="Date Placeholder 6"/>
          <p:cNvSpPr>
            <a:spLocks noGrp="1"/>
          </p:cNvSpPr>
          <p:nvPr>
            <p:ph type="dt" sz="half" idx="12"/>
          </p:nvPr>
        </p:nvSpPr>
        <p:spPr>
          <a:noFill/>
        </p:spPr>
        <p:txBody>
          <a:bodyPr/>
          <a:lstStyle/>
          <a:p>
            <a:fld id="{984A41FB-E0FA-9442-A47F-F8AD4DEF0F93}" type="datetime1">
              <a:rPr lang="en-US" smtClean="0"/>
              <a:t>4/15/14</a:t>
            </a:fld>
            <a:endParaRPr lang="en-US" smtClean="0"/>
          </a:p>
        </p:txBody>
      </p:sp>
      <p:sp>
        <p:nvSpPr>
          <p:cNvPr id="52230" name="Cube 11"/>
          <p:cNvSpPr>
            <a:spLocks noChangeArrowheads="1"/>
          </p:cNvSpPr>
          <p:nvPr/>
        </p:nvSpPr>
        <p:spPr bwMode="auto">
          <a:xfrm>
            <a:off x="1981200" y="2514600"/>
            <a:ext cx="990600" cy="9906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2231" name="Cube 12"/>
          <p:cNvSpPr>
            <a:spLocks noChangeArrowheads="1"/>
          </p:cNvSpPr>
          <p:nvPr/>
        </p:nvSpPr>
        <p:spPr bwMode="auto">
          <a:xfrm>
            <a:off x="6324600" y="2057400"/>
            <a:ext cx="838200" cy="19050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2232" name="Right Arrow 20"/>
          <p:cNvSpPr>
            <a:spLocks noChangeArrowheads="1"/>
          </p:cNvSpPr>
          <p:nvPr/>
        </p:nvSpPr>
        <p:spPr bwMode="auto">
          <a:xfrm>
            <a:off x="3962400" y="2057400"/>
            <a:ext cx="1447800" cy="533400"/>
          </a:xfrm>
          <a:prstGeom prst="rightArrow">
            <a:avLst>
              <a:gd name="adj1" fmla="val 50000"/>
              <a:gd name="adj2" fmla="val 50001"/>
            </a:avLst>
          </a:prstGeom>
          <a:noFill/>
          <a:ln w="9525">
            <a:solidFill>
              <a:schemeClr val="tx1"/>
            </a:solidFill>
            <a:round/>
            <a:headEnd/>
            <a:tailEnd/>
          </a:ln>
        </p:spPr>
        <p:txBody>
          <a:bodyPr wrap="none" anchor="ctr">
            <a:prstTxWarp prst="textNoShape">
              <a:avLst/>
            </a:prstTxWarp>
          </a:bodyPr>
          <a:lstStyle/>
          <a:p>
            <a:pPr>
              <a:lnSpc>
                <a:spcPct val="80000"/>
              </a:lnSpc>
            </a:pPr>
            <a:r>
              <a:rPr lang="en-US" sz="1300">
                <a:solidFill>
                  <a:srgbClr val="000000"/>
                </a:solidFill>
              </a:rPr>
              <a:t>SYN</a:t>
            </a:r>
          </a:p>
        </p:txBody>
      </p:sp>
      <p:sp>
        <p:nvSpPr>
          <p:cNvPr id="52233" name="Left Arrow 25"/>
          <p:cNvSpPr>
            <a:spLocks noChangeArrowheads="1"/>
          </p:cNvSpPr>
          <p:nvPr/>
        </p:nvSpPr>
        <p:spPr bwMode="auto">
          <a:xfrm rot="-1998995">
            <a:off x="3813175" y="3867150"/>
            <a:ext cx="1752600" cy="533400"/>
          </a:xfrm>
          <a:prstGeom prst="leftArrow">
            <a:avLst>
              <a:gd name="adj1" fmla="val 50000"/>
              <a:gd name="adj2" fmla="val 50001"/>
            </a:avLst>
          </a:prstGeom>
          <a:noFill/>
          <a:ln w="9525">
            <a:solidFill>
              <a:schemeClr val="tx1"/>
            </a:solidFill>
            <a:round/>
            <a:headEnd/>
            <a:tailEnd/>
          </a:ln>
        </p:spPr>
        <p:txBody>
          <a:bodyPr wrap="none" anchor="ctr">
            <a:prstTxWarp prst="textNoShape">
              <a:avLst/>
            </a:prstTxWarp>
          </a:bodyPr>
          <a:lstStyle/>
          <a:p>
            <a:pPr>
              <a:lnSpc>
                <a:spcPct val="80000"/>
              </a:lnSpc>
            </a:pPr>
            <a:r>
              <a:rPr lang="en-US" sz="1300">
                <a:solidFill>
                  <a:srgbClr val="000000"/>
                </a:solidFill>
              </a:rPr>
              <a:t>SYN-ACK</a:t>
            </a:r>
          </a:p>
        </p:txBody>
      </p:sp>
      <p:sp>
        <p:nvSpPr>
          <p:cNvPr id="52234" name="Cube 10"/>
          <p:cNvSpPr>
            <a:spLocks noChangeArrowheads="1"/>
          </p:cNvSpPr>
          <p:nvPr/>
        </p:nvSpPr>
        <p:spPr bwMode="auto">
          <a:xfrm>
            <a:off x="1981200" y="4419600"/>
            <a:ext cx="990600" cy="9906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2235" name="TextBox 13"/>
          <p:cNvSpPr txBox="1">
            <a:spLocks noChangeArrowheads="1"/>
          </p:cNvSpPr>
          <p:nvPr/>
        </p:nvSpPr>
        <p:spPr bwMode="auto">
          <a:xfrm>
            <a:off x="1905000" y="1981200"/>
            <a:ext cx="1262063" cy="461963"/>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Attacker</a:t>
            </a:r>
            <a:endParaRPr lang="en-US" dirty="0">
              <a:solidFill>
                <a:srgbClr val="000000"/>
              </a:solidFill>
            </a:endParaRPr>
          </a:p>
        </p:txBody>
      </p:sp>
      <p:sp>
        <p:nvSpPr>
          <p:cNvPr id="12" name="TextBox 13"/>
          <p:cNvSpPr txBox="1">
            <a:spLocks noChangeArrowheads="1"/>
          </p:cNvSpPr>
          <p:nvPr/>
        </p:nvSpPr>
        <p:spPr bwMode="auto">
          <a:xfrm>
            <a:off x="6272069" y="1524000"/>
            <a:ext cx="966931"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Target</a:t>
            </a:r>
            <a:endParaRPr lang="en-US"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9"/>
          <p:cNvSpPr>
            <a:spLocks noGrp="1"/>
          </p:cNvSpPr>
          <p:nvPr>
            <p:ph type="title"/>
          </p:nvPr>
        </p:nvSpPr>
        <p:spPr/>
        <p:txBody>
          <a:bodyPr/>
          <a:lstStyle/>
          <a:p>
            <a:r>
              <a:rPr lang="en-US" smtClean="0">
                <a:ea typeface="ＭＳ Ｐゴシック" charset="-128"/>
                <a:cs typeface="ＭＳ Ｐゴシック" charset="-128"/>
              </a:rPr>
              <a:t>Ping Attack</a:t>
            </a:r>
          </a:p>
        </p:txBody>
      </p:sp>
      <p:sp>
        <p:nvSpPr>
          <p:cNvPr id="54275" name="Footer Placeholder 4"/>
          <p:cNvSpPr>
            <a:spLocks noGrp="1"/>
          </p:cNvSpPr>
          <p:nvPr>
            <p:ph type="ftr" sz="quarter" idx="10"/>
          </p:nvPr>
        </p:nvSpPr>
        <p:spPr>
          <a:noFill/>
        </p:spPr>
        <p:txBody>
          <a:bodyPr/>
          <a:lstStyle/>
          <a:p>
            <a:r>
              <a:rPr lang="en-US" smtClean="0"/>
              <a:t>© 2014 Keith A. Pray</a:t>
            </a:r>
          </a:p>
        </p:txBody>
      </p:sp>
      <p:sp>
        <p:nvSpPr>
          <p:cNvPr id="54276" name="Slide Number Placeholder 5"/>
          <p:cNvSpPr>
            <a:spLocks noGrp="1"/>
          </p:cNvSpPr>
          <p:nvPr>
            <p:ph type="sldNum" sz="quarter" idx="11"/>
          </p:nvPr>
        </p:nvSpPr>
        <p:spPr>
          <a:noFill/>
        </p:spPr>
        <p:txBody>
          <a:bodyPr/>
          <a:lstStyle/>
          <a:p>
            <a:fld id="{5C12CDA4-E841-644A-A21F-7C8AF4908D24}" type="slidenum">
              <a:rPr lang="en-US" smtClean="0"/>
              <a:pPr/>
              <a:t>7</a:t>
            </a:fld>
            <a:endParaRPr lang="en-US" smtClean="0"/>
          </a:p>
        </p:txBody>
      </p:sp>
      <p:sp>
        <p:nvSpPr>
          <p:cNvPr id="54277" name="Date Placeholder 6"/>
          <p:cNvSpPr>
            <a:spLocks noGrp="1"/>
          </p:cNvSpPr>
          <p:nvPr>
            <p:ph type="dt" sz="half" idx="12"/>
          </p:nvPr>
        </p:nvSpPr>
        <p:spPr>
          <a:noFill/>
        </p:spPr>
        <p:txBody>
          <a:bodyPr/>
          <a:lstStyle/>
          <a:p>
            <a:fld id="{75B346DA-59C0-5044-A288-EB23E7A5FD90}" type="datetime1">
              <a:rPr lang="en-US" smtClean="0"/>
              <a:t>4/15/14</a:t>
            </a:fld>
            <a:endParaRPr lang="en-US" smtClean="0"/>
          </a:p>
        </p:txBody>
      </p:sp>
      <p:sp>
        <p:nvSpPr>
          <p:cNvPr id="54278" name="Cube 11"/>
          <p:cNvSpPr>
            <a:spLocks noChangeArrowheads="1"/>
          </p:cNvSpPr>
          <p:nvPr/>
        </p:nvSpPr>
        <p:spPr bwMode="auto">
          <a:xfrm>
            <a:off x="228600" y="3429000"/>
            <a:ext cx="990600" cy="9906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4279" name="Cube 12"/>
          <p:cNvSpPr>
            <a:spLocks noChangeArrowheads="1"/>
          </p:cNvSpPr>
          <p:nvPr/>
        </p:nvSpPr>
        <p:spPr bwMode="auto">
          <a:xfrm>
            <a:off x="3886200" y="1676400"/>
            <a:ext cx="838200" cy="19050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4280" name="Right Arrow 20"/>
          <p:cNvSpPr>
            <a:spLocks noChangeArrowheads="1"/>
          </p:cNvSpPr>
          <p:nvPr/>
        </p:nvSpPr>
        <p:spPr bwMode="auto">
          <a:xfrm rot="-1037351">
            <a:off x="1371600" y="3276600"/>
            <a:ext cx="1447800" cy="533400"/>
          </a:xfrm>
          <a:prstGeom prst="rightArrow">
            <a:avLst>
              <a:gd name="adj1" fmla="val 50000"/>
              <a:gd name="adj2" fmla="val 50001"/>
            </a:avLst>
          </a:prstGeom>
          <a:noFill/>
          <a:ln w="9525">
            <a:solidFill>
              <a:schemeClr val="tx1"/>
            </a:solidFill>
            <a:round/>
            <a:headEnd/>
            <a:tailEnd/>
          </a:ln>
        </p:spPr>
        <p:txBody>
          <a:bodyPr wrap="none" anchor="ctr">
            <a:prstTxWarp prst="textNoShape">
              <a:avLst/>
            </a:prstTxWarp>
          </a:bodyPr>
          <a:lstStyle/>
          <a:p>
            <a:pPr>
              <a:lnSpc>
                <a:spcPct val="80000"/>
              </a:lnSpc>
            </a:pPr>
            <a:r>
              <a:rPr lang="en-US" sz="1300">
                <a:solidFill>
                  <a:srgbClr val="000000"/>
                </a:solidFill>
              </a:rPr>
              <a:t>ping</a:t>
            </a:r>
          </a:p>
        </p:txBody>
      </p:sp>
      <p:sp>
        <p:nvSpPr>
          <p:cNvPr id="54281" name="TextBox 13"/>
          <p:cNvSpPr txBox="1">
            <a:spLocks noChangeArrowheads="1"/>
          </p:cNvSpPr>
          <p:nvPr/>
        </p:nvSpPr>
        <p:spPr bwMode="auto">
          <a:xfrm>
            <a:off x="152400" y="28956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54282" name="Cube 14"/>
          <p:cNvSpPr>
            <a:spLocks noChangeArrowheads="1"/>
          </p:cNvSpPr>
          <p:nvPr/>
        </p:nvSpPr>
        <p:spPr bwMode="auto">
          <a:xfrm>
            <a:off x="3886200" y="4038600"/>
            <a:ext cx="838200" cy="19050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4283" name="Cube 15"/>
          <p:cNvSpPr>
            <a:spLocks noChangeArrowheads="1"/>
          </p:cNvSpPr>
          <p:nvPr/>
        </p:nvSpPr>
        <p:spPr bwMode="auto">
          <a:xfrm>
            <a:off x="8077200" y="2667000"/>
            <a:ext cx="838200" cy="19050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4284" name="Right Arrow 16"/>
          <p:cNvSpPr>
            <a:spLocks noChangeArrowheads="1"/>
          </p:cNvSpPr>
          <p:nvPr/>
        </p:nvSpPr>
        <p:spPr bwMode="auto">
          <a:xfrm rot="1047622">
            <a:off x="1447800" y="3962400"/>
            <a:ext cx="1447800" cy="533400"/>
          </a:xfrm>
          <a:prstGeom prst="rightArrow">
            <a:avLst>
              <a:gd name="adj1" fmla="val 50000"/>
              <a:gd name="adj2" fmla="val 50001"/>
            </a:avLst>
          </a:prstGeom>
          <a:noFill/>
          <a:ln w="9525">
            <a:solidFill>
              <a:schemeClr val="tx1"/>
            </a:solidFill>
            <a:round/>
            <a:headEnd/>
            <a:tailEnd/>
          </a:ln>
        </p:spPr>
        <p:txBody>
          <a:bodyPr wrap="none" anchor="ctr">
            <a:prstTxWarp prst="textNoShape">
              <a:avLst/>
            </a:prstTxWarp>
          </a:bodyPr>
          <a:lstStyle/>
          <a:p>
            <a:pPr>
              <a:lnSpc>
                <a:spcPct val="80000"/>
              </a:lnSpc>
            </a:pPr>
            <a:r>
              <a:rPr lang="en-US" sz="1300">
                <a:solidFill>
                  <a:srgbClr val="000000"/>
                </a:solidFill>
              </a:rPr>
              <a:t>ping</a:t>
            </a:r>
          </a:p>
        </p:txBody>
      </p:sp>
      <p:sp>
        <p:nvSpPr>
          <p:cNvPr id="54285" name="Cube 17"/>
          <p:cNvSpPr>
            <a:spLocks noChangeArrowheads="1"/>
          </p:cNvSpPr>
          <p:nvPr/>
        </p:nvSpPr>
        <p:spPr bwMode="auto">
          <a:xfrm>
            <a:off x="6019800" y="914400"/>
            <a:ext cx="990600" cy="9906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4286" name="Cube 19"/>
          <p:cNvSpPr>
            <a:spLocks noChangeArrowheads="1"/>
          </p:cNvSpPr>
          <p:nvPr/>
        </p:nvSpPr>
        <p:spPr bwMode="auto">
          <a:xfrm>
            <a:off x="6019800" y="2057400"/>
            <a:ext cx="990600" cy="9906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4287" name="Cube 21"/>
          <p:cNvSpPr>
            <a:spLocks noChangeArrowheads="1"/>
          </p:cNvSpPr>
          <p:nvPr/>
        </p:nvSpPr>
        <p:spPr bwMode="auto">
          <a:xfrm>
            <a:off x="6019800" y="3200400"/>
            <a:ext cx="990600" cy="9906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4288" name="Cube 22"/>
          <p:cNvSpPr>
            <a:spLocks noChangeArrowheads="1"/>
          </p:cNvSpPr>
          <p:nvPr/>
        </p:nvSpPr>
        <p:spPr bwMode="auto">
          <a:xfrm>
            <a:off x="6019800" y="4343400"/>
            <a:ext cx="990600" cy="9906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4289" name="Cube 23"/>
          <p:cNvSpPr>
            <a:spLocks noChangeArrowheads="1"/>
          </p:cNvSpPr>
          <p:nvPr/>
        </p:nvSpPr>
        <p:spPr bwMode="auto">
          <a:xfrm>
            <a:off x="6019800" y="5486400"/>
            <a:ext cx="990600" cy="990600"/>
          </a:xfrm>
          <a:prstGeom prst="cube">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54290" name="Straight Arrow Connector 26"/>
          <p:cNvCxnSpPr>
            <a:cxnSpLocks noChangeShapeType="1"/>
            <a:stCxn id="54279" idx="5"/>
            <a:endCxn id="54285" idx="2"/>
          </p:cNvCxnSpPr>
          <p:nvPr/>
        </p:nvCxnSpPr>
        <p:spPr bwMode="auto">
          <a:xfrm flipV="1">
            <a:off x="4724400" y="1533525"/>
            <a:ext cx="1295400" cy="990600"/>
          </a:xfrm>
          <a:prstGeom prst="straightConnector1">
            <a:avLst/>
          </a:prstGeom>
          <a:noFill/>
          <a:ln w="9525">
            <a:solidFill>
              <a:schemeClr val="tx1"/>
            </a:solidFill>
            <a:round/>
            <a:headEnd/>
            <a:tailEnd type="arrow" w="med" len="med"/>
          </a:ln>
        </p:spPr>
      </p:cxnSp>
      <p:cxnSp>
        <p:nvCxnSpPr>
          <p:cNvPr id="54291" name="Straight Arrow Connector 28"/>
          <p:cNvCxnSpPr>
            <a:cxnSpLocks noChangeShapeType="1"/>
            <a:endCxn id="54286" idx="2"/>
          </p:cNvCxnSpPr>
          <p:nvPr/>
        </p:nvCxnSpPr>
        <p:spPr bwMode="auto">
          <a:xfrm flipV="1">
            <a:off x="4724400" y="2676525"/>
            <a:ext cx="1295400" cy="66675"/>
          </a:xfrm>
          <a:prstGeom prst="straightConnector1">
            <a:avLst/>
          </a:prstGeom>
          <a:noFill/>
          <a:ln w="9525">
            <a:solidFill>
              <a:schemeClr val="tx1"/>
            </a:solidFill>
            <a:round/>
            <a:headEnd/>
            <a:tailEnd type="arrow" w="med" len="med"/>
          </a:ln>
        </p:spPr>
      </p:cxnSp>
      <p:cxnSp>
        <p:nvCxnSpPr>
          <p:cNvPr id="54292" name="Straight Arrow Connector 30"/>
          <p:cNvCxnSpPr>
            <a:cxnSpLocks noChangeShapeType="1"/>
            <a:stCxn id="54282" idx="5"/>
            <a:endCxn id="54287" idx="2"/>
          </p:cNvCxnSpPr>
          <p:nvPr/>
        </p:nvCxnSpPr>
        <p:spPr bwMode="auto">
          <a:xfrm flipV="1">
            <a:off x="4724400" y="3819525"/>
            <a:ext cx="1295400" cy="1066800"/>
          </a:xfrm>
          <a:prstGeom prst="straightConnector1">
            <a:avLst/>
          </a:prstGeom>
          <a:noFill/>
          <a:ln w="9525">
            <a:solidFill>
              <a:schemeClr val="tx1"/>
            </a:solidFill>
            <a:round/>
            <a:headEnd/>
            <a:tailEnd type="arrow" w="med" len="med"/>
          </a:ln>
        </p:spPr>
      </p:cxnSp>
      <p:cxnSp>
        <p:nvCxnSpPr>
          <p:cNvPr id="54293" name="Straight Arrow Connector 32"/>
          <p:cNvCxnSpPr>
            <a:cxnSpLocks noChangeShapeType="1"/>
            <a:endCxn id="54288" idx="2"/>
          </p:cNvCxnSpPr>
          <p:nvPr/>
        </p:nvCxnSpPr>
        <p:spPr bwMode="auto">
          <a:xfrm flipV="1">
            <a:off x="4724400" y="4962525"/>
            <a:ext cx="1295400" cy="66675"/>
          </a:xfrm>
          <a:prstGeom prst="straightConnector1">
            <a:avLst/>
          </a:prstGeom>
          <a:noFill/>
          <a:ln w="9525">
            <a:solidFill>
              <a:schemeClr val="tx1"/>
            </a:solidFill>
            <a:round/>
            <a:headEnd/>
            <a:tailEnd type="arrow" w="med" len="med"/>
          </a:ln>
        </p:spPr>
      </p:cxnSp>
      <p:cxnSp>
        <p:nvCxnSpPr>
          <p:cNvPr id="54294" name="Straight Arrow Connector 34"/>
          <p:cNvCxnSpPr>
            <a:cxnSpLocks noChangeShapeType="1"/>
            <a:endCxn id="54289" idx="2"/>
          </p:cNvCxnSpPr>
          <p:nvPr/>
        </p:nvCxnSpPr>
        <p:spPr bwMode="auto">
          <a:xfrm>
            <a:off x="4724400" y="5105400"/>
            <a:ext cx="1295400" cy="1000125"/>
          </a:xfrm>
          <a:prstGeom prst="straightConnector1">
            <a:avLst/>
          </a:prstGeom>
          <a:noFill/>
          <a:ln w="9525">
            <a:solidFill>
              <a:schemeClr val="tx1"/>
            </a:solidFill>
            <a:round/>
            <a:headEnd/>
            <a:tailEnd type="arrow" w="med" len="med"/>
          </a:ln>
        </p:spPr>
      </p:cxnSp>
      <p:cxnSp>
        <p:nvCxnSpPr>
          <p:cNvPr id="54295" name="Straight Arrow Connector 37"/>
          <p:cNvCxnSpPr>
            <a:cxnSpLocks noChangeShapeType="1"/>
          </p:cNvCxnSpPr>
          <p:nvPr/>
        </p:nvCxnSpPr>
        <p:spPr bwMode="auto">
          <a:xfrm rot="16200000" flipH="1">
            <a:off x="6667500" y="1714500"/>
            <a:ext cx="1752600" cy="1066800"/>
          </a:xfrm>
          <a:prstGeom prst="straightConnector1">
            <a:avLst/>
          </a:prstGeom>
          <a:noFill/>
          <a:ln w="9525">
            <a:solidFill>
              <a:schemeClr val="tx1"/>
            </a:solidFill>
            <a:round/>
            <a:headEnd/>
            <a:tailEnd type="arrow" w="med" len="med"/>
          </a:ln>
        </p:spPr>
      </p:cxnSp>
      <p:cxnSp>
        <p:nvCxnSpPr>
          <p:cNvPr id="54296" name="Straight Arrow Connector 39"/>
          <p:cNvCxnSpPr>
            <a:cxnSpLocks noChangeShapeType="1"/>
            <a:stCxn id="54286" idx="5"/>
          </p:cNvCxnSpPr>
          <p:nvPr/>
        </p:nvCxnSpPr>
        <p:spPr bwMode="auto">
          <a:xfrm>
            <a:off x="7010400" y="2428875"/>
            <a:ext cx="990600" cy="1000125"/>
          </a:xfrm>
          <a:prstGeom prst="straightConnector1">
            <a:avLst/>
          </a:prstGeom>
          <a:noFill/>
          <a:ln w="9525">
            <a:solidFill>
              <a:schemeClr val="tx1"/>
            </a:solidFill>
            <a:round/>
            <a:headEnd/>
            <a:tailEnd type="arrow" w="med" len="med"/>
          </a:ln>
        </p:spPr>
      </p:cxnSp>
      <p:cxnSp>
        <p:nvCxnSpPr>
          <p:cNvPr id="54297" name="Straight Arrow Connector 41"/>
          <p:cNvCxnSpPr>
            <a:cxnSpLocks noChangeShapeType="1"/>
            <a:stCxn id="54287" idx="5"/>
            <a:endCxn id="54283" idx="2"/>
          </p:cNvCxnSpPr>
          <p:nvPr/>
        </p:nvCxnSpPr>
        <p:spPr bwMode="auto">
          <a:xfrm>
            <a:off x="7010400" y="3571875"/>
            <a:ext cx="1066800" cy="152400"/>
          </a:xfrm>
          <a:prstGeom prst="straightConnector1">
            <a:avLst/>
          </a:prstGeom>
          <a:noFill/>
          <a:ln w="9525">
            <a:solidFill>
              <a:schemeClr val="tx1"/>
            </a:solidFill>
            <a:round/>
            <a:headEnd/>
            <a:tailEnd type="arrow" w="med" len="med"/>
          </a:ln>
        </p:spPr>
      </p:cxnSp>
      <p:cxnSp>
        <p:nvCxnSpPr>
          <p:cNvPr id="54298" name="Straight Arrow Connector 43"/>
          <p:cNvCxnSpPr>
            <a:cxnSpLocks noChangeShapeType="1"/>
          </p:cNvCxnSpPr>
          <p:nvPr/>
        </p:nvCxnSpPr>
        <p:spPr bwMode="auto">
          <a:xfrm flipV="1">
            <a:off x="6934200" y="4038600"/>
            <a:ext cx="1066800" cy="762000"/>
          </a:xfrm>
          <a:prstGeom prst="straightConnector1">
            <a:avLst/>
          </a:prstGeom>
          <a:noFill/>
          <a:ln w="9525">
            <a:solidFill>
              <a:schemeClr val="tx1"/>
            </a:solidFill>
            <a:round/>
            <a:headEnd/>
            <a:tailEnd type="arrow" w="med" len="med"/>
          </a:ln>
        </p:spPr>
      </p:cxnSp>
      <p:cxnSp>
        <p:nvCxnSpPr>
          <p:cNvPr id="54299" name="Straight Arrow Connector 45"/>
          <p:cNvCxnSpPr>
            <a:cxnSpLocks noChangeShapeType="1"/>
            <a:stCxn id="54289" idx="5"/>
          </p:cNvCxnSpPr>
          <p:nvPr/>
        </p:nvCxnSpPr>
        <p:spPr bwMode="auto">
          <a:xfrm flipV="1">
            <a:off x="7010400" y="4343400"/>
            <a:ext cx="990600" cy="1514475"/>
          </a:xfrm>
          <a:prstGeom prst="straightConnector1">
            <a:avLst/>
          </a:prstGeom>
          <a:noFill/>
          <a:ln w="9525">
            <a:solidFill>
              <a:schemeClr val="tx1"/>
            </a:solidFill>
            <a:round/>
            <a:headEnd/>
            <a:tailEnd type="arrow" w="med" len="med"/>
          </a:ln>
        </p:spPr>
      </p:cxnSp>
      <p:sp>
        <p:nvSpPr>
          <p:cNvPr id="29" name="TextBox 13"/>
          <p:cNvSpPr txBox="1">
            <a:spLocks noChangeArrowheads="1"/>
          </p:cNvSpPr>
          <p:nvPr/>
        </p:nvSpPr>
        <p:spPr bwMode="auto">
          <a:xfrm>
            <a:off x="8001000" y="2057400"/>
            <a:ext cx="966931"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Target</a:t>
            </a:r>
            <a:endParaRPr lang="en-US" dirty="0">
              <a:solidFill>
                <a:srgbClr val="000000"/>
              </a:solidFill>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457200" y="762120"/>
            <a:ext cx="8228880" cy="1142280"/>
          </a:xfrm>
          <a:prstGeom prst="rect">
            <a:avLst/>
          </a:prstGeom>
          <a:noFill/>
          <a:ln>
            <a:noFill/>
          </a:ln>
        </p:spPr>
        <p:txBody>
          <a:bodyPr lIns="90000" tIns="45000" rIns="90000" bIns="45000" anchor="ctr"/>
          <a:lstStyle/>
          <a:p>
            <a:pPr algn="r">
              <a:lnSpc>
                <a:spcPct val="100000"/>
              </a:lnSpc>
            </a:pPr>
            <a:r>
              <a:rPr lang="en-US" sz="3600" dirty="0" err="1">
                <a:solidFill>
                  <a:srgbClr val="000000"/>
                </a:solidFill>
                <a:latin typeface="Arial Black"/>
                <a:ea typeface="ＭＳ Ｐゴシック"/>
              </a:rPr>
              <a:t>HeartBleed</a:t>
            </a:r>
            <a:endParaRPr dirty="0"/>
          </a:p>
        </p:txBody>
      </p:sp>
      <p:sp>
        <p:nvSpPr>
          <p:cNvPr id="53" name="CustomShape 2"/>
          <p:cNvSpPr/>
          <p:nvPr/>
        </p:nvSpPr>
        <p:spPr>
          <a:xfrm>
            <a:off x="4800600" y="2438400"/>
            <a:ext cx="4205880" cy="3885480"/>
          </a:xfrm>
          <a:prstGeom prst="rect">
            <a:avLst/>
          </a:prstGeom>
          <a:noFill/>
          <a:ln>
            <a:noFill/>
          </a:ln>
        </p:spPr>
        <p:txBody>
          <a:bodyPr lIns="90000" tIns="45000" rIns="90000" bIns="45000"/>
          <a:lstStyle/>
          <a:p>
            <a:r>
              <a:rPr lang="en-US" sz="2000" b="1" dirty="0" err="1">
                <a:solidFill>
                  <a:srgbClr val="000000"/>
                </a:solidFill>
                <a:latin typeface="Times New Roman"/>
                <a:ea typeface="ＭＳ Ｐゴシック"/>
              </a:rPr>
              <a:t>OpenSSL</a:t>
            </a:r>
            <a:r>
              <a:rPr lang="en-US" sz="2000" dirty="0">
                <a:solidFill>
                  <a:srgbClr val="000000"/>
                </a:solidFill>
                <a:latin typeface="Times New Roman"/>
                <a:ea typeface="ＭＳ Ｐゴシック"/>
              </a:rPr>
              <a:t>: open source library for  secure message passing on internet, part of https encryption</a:t>
            </a:r>
            <a:endParaRPr dirty="0"/>
          </a:p>
          <a:p>
            <a:r>
              <a:rPr lang="en-US" sz="2000" b="1" dirty="0" err="1">
                <a:solidFill>
                  <a:srgbClr val="000000"/>
                </a:solidFill>
                <a:latin typeface="Times New Roman"/>
                <a:ea typeface="ＭＳ Ｐゴシック"/>
              </a:rPr>
              <a:t>HeartBeat</a:t>
            </a:r>
            <a:r>
              <a:rPr lang="en-US" sz="2000" dirty="0">
                <a:solidFill>
                  <a:srgbClr val="000000"/>
                </a:solidFill>
                <a:latin typeface="Times New Roman"/>
                <a:ea typeface="ＭＳ Ｐゴシック"/>
              </a:rPr>
              <a:t>: Keep alive for connections to server, inside </a:t>
            </a:r>
            <a:r>
              <a:rPr lang="en-US" sz="2000" dirty="0" err="1">
                <a:solidFill>
                  <a:srgbClr val="000000"/>
                </a:solidFill>
                <a:latin typeface="Times New Roman"/>
                <a:ea typeface="ＭＳ Ｐゴシック"/>
              </a:rPr>
              <a:t>OpenSSL</a:t>
            </a:r>
            <a:endParaRPr dirty="0"/>
          </a:p>
          <a:p>
            <a:r>
              <a:rPr lang="en-US" sz="2000" b="1" dirty="0" err="1">
                <a:solidFill>
                  <a:srgbClr val="000000"/>
                </a:solidFill>
                <a:latin typeface="Times New Roman"/>
                <a:ea typeface="ＭＳ Ｐゴシック"/>
              </a:rPr>
              <a:t>HeartBleed</a:t>
            </a:r>
            <a:r>
              <a:rPr lang="en-US" sz="2000" dirty="0">
                <a:solidFill>
                  <a:srgbClr val="000000"/>
                </a:solidFill>
                <a:latin typeface="Times New Roman"/>
                <a:ea typeface="ＭＳ Ｐゴシック"/>
              </a:rPr>
              <a:t>: exploit in </a:t>
            </a:r>
            <a:r>
              <a:rPr lang="en-US" sz="2000" dirty="0" err="1">
                <a:solidFill>
                  <a:srgbClr val="000000"/>
                </a:solidFill>
                <a:latin typeface="Times New Roman"/>
                <a:ea typeface="ＭＳ Ｐゴシック"/>
              </a:rPr>
              <a:t>HeartBeat</a:t>
            </a:r>
            <a:r>
              <a:rPr lang="en-US" sz="2000" dirty="0">
                <a:solidFill>
                  <a:srgbClr val="000000"/>
                </a:solidFill>
                <a:latin typeface="Times New Roman"/>
                <a:ea typeface="ＭＳ Ｐゴシック"/>
              </a:rPr>
              <a:t>, where there  is no bounds checking, so servers will spit out random memory if the size asked for is too big. </a:t>
            </a:r>
            <a:endParaRPr dirty="0"/>
          </a:p>
        </p:txBody>
      </p:sp>
      <p:sp>
        <p:nvSpPr>
          <p:cNvPr id="54" name="CustomShape 3"/>
          <p:cNvSpPr/>
          <p:nvPr/>
        </p:nvSpPr>
        <p:spPr>
          <a:xfrm>
            <a:off x="3124080" y="6248520"/>
            <a:ext cx="2894760" cy="456480"/>
          </a:xfrm>
          <a:prstGeom prst="rect">
            <a:avLst/>
          </a:prstGeom>
          <a:noFill/>
          <a:ln>
            <a:noFill/>
          </a:ln>
        </p:spPr>
        <p:txBody>
          <a:bodyPr lIns="90000" tIns="45000" rIns="90000" bIns="45000" anchor="b"/>
          <a:lstStyle/>
          <a:p>
            <a:pPr>
              <a:lnSpc>
                <a:spcPct val="100000"/>
              </a:lnSpc>
            </a:pPr>
            <a:r>
              <a:rPr lang="en-US" sz="1200">
                <a:solidFill>
                  <a:srgbClr val="000000"/>
                </a:solidFill>
                <a:latin typeface="Arial"/>
              </a:rPr>
              <a:t>© 2014 Keith A. Pray</a:t>
            </a:r>
            <a:endParaRPr/>
          </a:p>
        </p:txBody>
      </p:sp>
      <p:sp>
        <p:nvSpPr>
          <p:cNvPr id="55" name="CustomShape 4"/>
          <p:cNvSpPr/>
          <p:nvPr/>
        </p:nvSpPr>
        <p:spPr>
          <a:xfrm>
            <a:off x="6847200" y="572040"/>
            <a:ext cx="2179080" cy="303120"/>
          </a:xfrm>
          <a:prstGeom prst="rect">
            <a:avLst/>
          </a:prstGeom>
          <a:noFill/>
          <a:ln>
            <a:noFill/>
          </a:ln>
        </p:spPr>
        <p:txBody>
          <a:bodyPr lIns="90000" tIns="45000" rIns="90000" bIns="45000"/>
          <a:lstStyle/>
          <a:p>
            <a:pPr algn="ctr">
              <a:lnSpc>
                <a:spcPct val="100000"/>
              </a:lnSpc>
            </a:pPr>
            <a:r>
              <a:rPr lang="en-US" sz="1400">
                <a:solidFill>
                  <a:srgbClr val="000000"/>
                </a:solidFill>
                <a:latin typeface="Arial Black"/>
              </a:rPr>
              <a:t>Penny Over</a:t>
            </a:r>
            <a:endParaRPr/>
          </a:p>
        </p:txBody>
      </p:sp>
      <p:sp>
        <p:nvSpPr>
          <p:cNvPr id="56" name="CustomShape 5"/>
          <p:cNvSpPr/>
          <p:nvPr/>
        </p:nvSpPr>
        <p:spPr>
          <a:xfrm>
            <a:off x="457200" y="6245280"/>
            <a:ext cx="2133000" cy="475560"/>
          </a:xfrm>
          <a:prstGeom prst="rect">
            <a:avLst/>
          </a:prstGeom>
          <a:noFill/>
          <a:ln>
            <a:noFill/>
          </a:ln>
        </p:spPr>
        <p:txBody>
          <a:bodyPr lIns="90000" tIns="45000" rIns="90000" bIns="45000" anchor="b"/>
          <a:lstStyle/>
          <a:p>
            <a:pPr>
              <a:lnSpc>
                <a:spcPct val="100000"/>
              </a:lnSpc>
            </a:pPr>
            <a:r>
              <a:rPr lang="en-US" sz="1200">
                <a:solidFill>
                  <a:srgbClr val="000000"/>
                </a:solidFill>
                <a:latin typeface="Arial"/>
              </a:rPr>
              <a:t>4/14/14</a:t>
            </a:r>
            <a:endParaRPr/>
          </a:p>
        </p:txBody>
      </p:sp>
      <p:sp>
        <p:nvSpPr>
          <p:cNvPr id="57" name="CustomShape 6"/>
          <p:cNvSpPr/>
          <p:nvPr/>
        </p:nvSpPr>
        <p:spPr>
          <a:xfrm>
            <a:off x="6553080" y="6248520"/>
            <a:ext cx="2133000" cy="456480"/>
          </a:xfrm>
          <a:prstGeom prst="rect">
            <a:avLst/>
          </a:prstGeom>
          <a:noFill/>
          <a:ln>
            <a:noFill/>
          </a:ln>
        </p:spPr>
        <p:txBody>
          <a:bodyPr lIns="90000" tIns="45000" rIns="90000" bIns="45000" anchor="b"/>
          <a:lstStyle/>
          <a:p>
            <a:pPr>
              <a:lnSpc>
                <a:spcPct val="100000"/>
              </a:lnSpc>
            </a:pPr>
            <a:fld id="{A6EF19BD-127E-4BF7-895E-928896BC35C8}" type="slidenum">
              <a:rPr lang="en-US" sz="1200">
                <a:solidFill>
                  <a:srgbClr val="000000"/>
                </a:solidFill>
                <a:latin typeface="Arial Black"/>
              </a:rPr>
              <a:t>8</a:t>
            </a:fld>
            <a:endParaRPr/>
          </a:p>
        </p:txBody>
      </p:sp>
      <p:pic>
        <p:nvPicPr>
          <p:cNvPr id="58" name="Picture 57"/>
          <p:cNvPicPr/>
          <p:nvPr/>
        </p:nvPicPr>
        <p:blipFill>
          <a:blip r:embed="rId3"/>
          <a:stretch>
            <a:fillRect/>
          </a:stretch>
        </p:blipFill>
        <p:spPr>
          <a:xfrm>
            <a:off x="4038600" y="5181600"/>
            <a:ext cx="1005480" cy="1188360"/>
          </a:xfrm>
          <a:prstGeom prst="rect">
            <a:avLst/>
          </a:prstGeom>
          <a:ln>
            <a:noFill/>
          </a:ln>
        </p:spPr>
      </p:pic>
      <p:pic>
        <p:nvPicPr>
          <p:cNvPr id="59" name="Picture 58"/>
          <p:cNvPicPr/>
          <p:nvPr/>
        </p:nvPicPr>
        <p:blipFill>
          <a:blip r:embed="rId4"/>
          <a:srcRect t="1252464"/>
          <a:stretch>
            <a:fillRect/>
          </a:stretch>
        </p:blipFill>
        <p:spPr>
          <a:xfrm>
            <a:off x="5028840" y="1280160"/>
            <a:ext cx="3840480" cy="4790880"/>
          </a:xfrm>
          <a:prstGeom prst="rect">
            <a:avLst/>
          </a:prstGeom>
          <a:ln>
            <a:noFill/>
          </a:ln>
        </p:spPr>
      </p:pic>
      <p:pic>
        <p:nvPicPr>
          <p:cNvPr id="60" name="Picture 59"/>
          <p:cNvPicPr/>
          <p:nvPr/>
        </p:nvPicPr>
        <p:blipFill>
          <a:blip r:embed="rId4">
            <a:extLst>
              <a:ext uri="{28A0092B-C50C-407E-A947-70E740481C1C}">
                <a14:useLocalDpi xmlns:a14="http://schemas.microsoft.com/office/drawing/2010/main" val="0"/>
              </a:ext>
            </a:extLst>
          </a:blip>
          <a:stretch>
            <a:fillRect/>
          </a:stretch>
        </p:blipFill>
        <p:spPr>
          <a:xfrm>
            <a:off x="228600" y="533400"/>
            <a:ext cx="3352800" cy="5943600"/>
          </a:xfrm>
          <a:prstGeom prst="rect">
            <a:avLst/>
          </a:prstGeom>
          <a:ln>
            <a:noFill/>
          </a:ln>
        </p:spPr>
      </p:pic>
    </p:spTree>
    <p:extLst>
      <p:ext uri="{BB962C8B-B14F-4D97-AF65-F5344CB8AC3E}">
        <p14:creationId xmlns:p14="http://schemas.microsoft.com/office/powerpoint/2010/main" val="145230453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ea typeface="ＭＳ Ｐゴシック" charset="-128"/>
                <a:cs typeface="ＭＳ Ｐゴシック" charset="-128"/>
              </a:rPr>
              <a:t>Group Quiz</a:t>
            </a:r>
            <a:endParaRPr lang="en-US" dirty="0" smtClean="0">
              <a:ea typeface="ＭＳ Ｐゴシック" charset="-128"/>
              <a:cs typeface="ＭＳ Ｐゴシック" charset="-128"/>
            </a:endParaRPr>
          </a:p>
        </p:txBody>
      </p:sp>
      <p:sp>
        <p:nvSpPr>
          <p:cNvPr id="23555" name="Content Placeholder 2"/>
          <p:cNvSpPr>
            <a:spLocks noGrp="1"/>
          </p:cNvSpPr>
          <p:nvPr>
            <p:ph idx="1"/>
          </p:nvPr>
        </p:nvSpPr>
        <p:spPr/>
        <p:txBody>
          <a:bodyPr/>
          <a:lstStyle/>
          <a:p>
            <a:pPr marL="514350" indent="-514350">
              <a:buFont typeface="Wingdings" charset="2"/>
              <a:buNone/>
            </a:pPr>
            <a:r>
              <a:rPr lang="en-US" sz="2000" dirty="0" smtClean="0">
                <a:ea typeface="ＭＳ Ｐゴシック" charset="-128"/>
                <a:cs typeface="ＭＳ Ｐゴシック" charset="-128"/>
              </a:rPr>
              <a:t>	A denial of service attack shuts down a bunch of retailer, stock brokerage, large corporate entertainment and information web sites. Possible guilty parties:</a:t>
            </a:r>
          </a:p>
          <a:p>
            <a:pPr marL="914400" lvl="1" indent="-514350">
              <a:buFont typeface="Arial Black" charset="0"/>
              <a:buAutoNum type="alphaLcPeriod"/>
            </a:pPr>
            <a:r>
              <a:rPr lang="en-US" sz="1400" dirty="0" smtClean="0"/>
              <a:t>Terrorist who aimed to cause billions of damage to U.S. economy.</a:t>
            </a:r>
          </a:p>
          <a:p>
            <a:pPr marL="914400" lvl="1" indent="-514350">
              <a:buFont typeface="Arial Black" charset="0"/>
              <a:buAutoNum type="alphaLcPeriod"/>
            </a:pPr>
            <a:r>
              <a:rPr lang="en-US" sz="1400" dirty="0" smtClean="0"/>
              <a:t>Protest organization opposing commercialization of the web and corporate manipulation of consumers.</a:t>
            </a:r>
          </a:p>
          <a:p>
            <a:pPr marL="914400" lvl="1" indent="-514350">
              <a:buFont typeface="Arial Black" charset="0"/>
              <a:buAutoNum type="alphaLcPeriod"/>
            </a:pPr>
            <a:r>
              <a:rPr lang="en-US" sz="1400" dirty="0" smtClean="0"/>
              <a:t>Script kiddie just having fun with tools he found on the web.</a:t>
            </a:r>
          </a:p>
          <a:p>
            <a:pPr marL="914400" lvl="1" indent="-514350">
              <a:buFont typeface="Arial Black" charset="0"/>
              <a:buAutoNum type="alphaLcPeriod"/>
            </a:pPr>
            <a:r>
              <a:rPr lang="en-US" sz="1400" dirty="0" smtClean="0"/>
              <a:t>Show off hacker in search of bragging rights.</a:t>
            </a:r>
          </a:p>
          <a:p>
            <a:pPr marL="514350" indent="-514350">
              <a:buFont typeface="Arial Black" charset="0"/>
              <a:buAutoNum type="arabicPeriod"/>
            </a:pPr>
            <a:r>
              <a:rPr lang="en-US" sz="2000" dirty="0" smtClean="0">
                <a:ea typeface="ＭＳ Ｐゴシック" charset="-128"/>
                <a:cs typeface="ＭＳ Ｐゴシック" charset="-128"/>
              </a:rPr>
              <a:t>State what penalties are appropriate for each.</a:t>
            </a:r>
          </a:p>
          <a:p>
            <a:pPr marL="514350" indent="-514350">
              <a:buFont typeface="Arial Black" charset="0"/>
              <a:buAutoNum type="arabicPeriod"/>
            </a:pPr>
            <a:r>
              <a:rPr lang="en-US" sz="2000" dirty="0" smtClean="0">
                <a:ea typeface="ＭＳ Ｐゴシック" charset="-128"/>
                <a:cs typeface="ＭＳ Ｐゴシック" charset="-128"/>
              </a:rPr>
              <a:t>Explain your answer to 1. using a single Ethical Theory for all.</a:t>
            </a:r>
          </a:p>
          <a:p>
            <a:pPr marL="514350" indent="-514350">
              <a:buFont typeface="Arial Black" charset="0"/>
              <a:buAutoNum type="arabicPeriod"/>
            </a:pPr>
            <a:r>
              <a:rPr lang="en-US" sz="2000" dirty="0" smtClean="0">
                <a:ea typeface="ＭＳ Ｐゴシック" charset="-128"/>
                <a:cs typeface="ＭＳ Ｐゴシック" charset="-128"/>
              </a:rPr>
              <a:t>Name the laws/acts under which these parties could be prosecuted.</a:t>
            </a:r>
          </a:p>
        </p:txBody>
      </p:sp>
      <p:sp>
        <p:nvSpPr>
          <p:cNvPr id="23556" name="Footer Placeholder 3"/>
          <p:cNvSpPr>
            <a:spLocks noGrp="1"/>
          </p:cNvSpPr>
          <p:nvPr>
            <p:ph type="ftr" sz="quarter" idx="10"/>
          </p:nvPr>
        </p:nvSpPr>
        <p:spPr>
          <a:noFill/>
        </p:spPr>
        <p:txBody>
          <a:bodyPr/>
          <a:lstStyle/>
          <a:p>
            <a:r>
              <a:rPr lang="en-US" smtClean="0"/>
              <a:t>© 2014 Keith A. Pray</a:t>
            </a:r>
          </a:p>
        </p:txBody>
      </p:sp>
      <p:sp>
        <p:nvSpPr>
          <p:cNvPr id="23557" name="Slide Number Placeholder 4"/>
          <p:cNvSpPr>
            <a:spLocks noGrp="1"/>
          </p:cNvSpPr>
          <p:nvPr>
            <p:ph type="sldNum" sz="quarter" idx="11"/>
          </p:nvPr>
        </p:nvSpPr>
        <p:spPr>
          <a:noFill/>
        </p:spPr>
        <p:txBody>
          <a:bodyPr/>
          <a:lstStyle/>
          <a:p>
            <a:fld id="{6893FA4F-E7A1-4D45-8AA2-D34311E5A5D1}" type="slidenum">
              <a:rPr lang="en-US" smtClean="0"/>
              <a:pPr/>
              <a:t>9</a:t>
            </a:fld>
            <a:endParaRPr lang="en-US" smtClean="0"/>
          </a:p>
        </p:txBody>
      </p:sp>
      <p:sp>
        <p:nvSpPr>
          <p:cNvPr id="23558" name="Date Placeholder 5"/>
          <p:cNvSpPr>
            <a:spLocks noGrp="1"/>
          </p:cNvSpPr>
          <p:nvPr>
            <p:ph type="dt" sz="half" idx="12"/>
          </p:nvPr>
        </p:nvSpPr>
        <p:spPr>
          <a:noFill/>
        </p:spPr>
        <p:txBody>
          <a:bodyPr/>
          <a:lstStyle/>
          <a:p>
            <a:fld id="{B0FCA7B0-B63B-184B-B419-1C9897764E82}" type="datetime1">
              <a:rPr lang="en-US" smtClean="0"/>
              <a:t>4/15/14</a:t>
            </a:fld>
            <a:endParaRPr lang="en-US" smtClean="0"/>
          </a:p>
        </p:txBody>
      </p:sp>
    </p:spTree>
    <p:extLst>
      <p:ext uri="{BB962C8B-B14F-4D97-AF65-F5344CB8AC3E}">
        <p14:creationId xmlns:p14="http://schemas.microsoft.com/office/powerpoint/2010/main" val="145643417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_Template">
  <a:themeElements>
    <a:clrScheme name="Custom 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Presentation_Template.thmx</Template>
  <TotalTime>57396</TotalTime>
  <Words>4947</Words>
  <Application>Microsoft Macintosh PowerPoint</Application>
  <PresentationFormat>On-screen Show (4:3)</PresentationFormat>
  <Paragraphs>682</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Presentation_Template</vt:lpstr>
      <vt:lpstr>Class 9 Crime</vt:lpstr>
      <vt:lpstr>Overview</vt:lpstr>
      <vt:lpstr>PowerPoint Presentation</vt:lpstr>
      <vt:lpstr>Buffer Overrun</vt:lpstr>
      <vt:lpstr>TCP Three-way Handshake</vt:lpstr>
      <vt:lpstr>SYN Flood Attack</vt:lpstr>
      <vt:lpstr>Ping Attack</vt:lpstr>
      <vt:lpstr>PowerPoint Presentation</vt:lpstr>
      <vt:lpstr>Group Quiz</vt:lpstr>
      <vt:lpstr>Overview</vt:lpstr>
      <vt:lpstr>Assignment - Code Testing 1/2</vt:lpstr>
      <vt:lpstr>Assignment - Code Testing 2/2</vt:lpstr>
      <vt:lpstr>Overview</vt:lpstr>
      <vt:lpstr>Virus Scanning</vt:lpstr>
      <vt:lpstr>Strategies for Heuristic Scans</vt:lpstr>
      <vt:lpstr>Advantages</vt:lpstr>
      <vt:lpstr>Disadvantages</vt:lpstr>
      <vt:lpstr>Is it worth it?</vt:lpstr>
      <vt:lpstr>Sources</vt:lpstr>
      <vt:lpstr>TCP/IP Vulnerabilities</vt:lpstr>
      <vt:lpstr>PowerPoint Presentation</vt:lpstr>
      <vt:lpstr>Packet Sniffing</vt:lpstr>
      <vt:lpstr>Sniffing Prevention</vt:lpstr>
      <vt:lpstr>IP Spoofing</vt:lpstr>
      <vt:lpstr>Denial of Service</vt:lpstr>
      <vt:lpstr>Denial of Service</vt:lpstr>
      <vt:lpstr>Conclusion</vt:lpstr>
      <vt:lpstr>Sources</vt:lpstr>
      <vt:lpstr>The XS1 Linux Powered Sniper Rifle</vt:lpstr>
      <vt:lpstr>Shooting Information</vt:lpstr>
      <vt:lpstr>PowerPoint Presentation</vt:lpstr>
      <vt:lpstr>Additional tech</vt:lpstr>
      <vt:lpstr>PowerPoint Presentation</vt:lpstr>
      <vt:lpstr>Criminal applications</vt:lpstr>
      <vt:lpstr>Law Enforcement Potential</vt:lpstr>
      <vt:lpstr>Conclusion</vt:lpstr>
      <vt:lpstr>Sources</vt:lpstr>
      <vt:lpstr>Image Sources</vt:lpstr>
      <vt:lpstr>Class 9  The End</vt:lpstr>
      <vt:lpstr>Crime How</vt:lpstr>
      <vt:lpstr>Crime Bane</vt:lpstr>
      <vt:lpstr>Crime Why</vt:lpstr>
      <vt:lpstr>Crime Time</vt:lpstr>
      <vt:lpstr>Crime Doers</vt:lpstr>
      <vt:lpstr>Crime Gain</vt:lpstr>
      <vt:lpstr>Crime Pay</vt:lpstr>
      <vt:lpstr>Crime Stop</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418</cp:revision>
  <cp:lastPrinted>2004-04-28T16:30:48Z</cp:lastPrinted>
  <dcterms:created xsi:type="dcterms:W3CDTF">2010-11-15T02:33:50Z</dcterms:created>
  <dcterms:modified xsi:type="dcterms:W3CDTF">2014-04-15T22:02:13Z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