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handoutMasterIdLst>
    <p:handoutMasterId r:id="rId40"/>
  </p:handoutMasterIdLst>
  <p:sldIdLst>
    <p:sldId id="256" r:id="rId2"/>
    <p:sldId id="272" r:id="rId3"/>
    <p:sldId id="714" r:id="rId4"/>
    <p:sldId id="708" r:id="rId5"/>
    <p:sldId id="709" r:id="rId6"/>
    <p:sldId id="710" r:id="rId7"/>
    <p:sldId id="711" r:id="rId8"/>
    <p:sldId id="712" r:id="rId9"/>
    <p:sldId id="713" r:id="rId10"/>
    <p:sldId id="716" r:id="rId11"/>
    <p:sldId id="717" r:id="rId12"/>
    <p:sldId id="718" r:id="rId13"/>
    <p:sldId id="719" r:id="rId14"/>
    <p:sldId id="720" r:id="rId15"/>
    <p:sldId id="721" r:id="rId16"/>
    <p:sldId id="705" r:id="rId17"/>
    <p:sldId id="268" r:id="rId18"/>
    <p:sldId id="270" r:id="rId19"/>
    <p:sldId id="271" r:id="rId20"/>
    <p:sldId id="706" r:id="rId21"/>
    <p:sldId id="273" r:id="rId22"/>
    <p:sldId id="274" r:id="rId23"/>
    <p:sldId id="267" r:id="rId24"/>
    <p:sldId id="715" r:id="rId25"/>
    <p:sldId id="257" r:id="rId26"/>
    <p:sldId id="258" r:id="rId27"/>
    <p:sldId id="259" r:id="rId28"/>
    <p:sldId id="260" r:id="rId29"/>
    <p:sldId id="261" r:id="rId30"/>
    <p:sldId id="262" r:id="rId31"/>
    <p:sldId id="722" r:id="rId32"/>
    <p:sldId id="723" r:id="rId33"/>
    <p:sldId id="275" r:id="rId34"/>
    <p:sldId id="276" r:id="rId35"/>
    <p:sldId id="724" r:id="rId36"/>
    <p:sldId id="725" r:id="rId37"/>
    <p:sldId id="269"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98F9A86-2207-8D41-84E7-02269C5F353F}">
          <p14:sldIdLst>
            <p14:sldId id="256"/>
            <p14:sldId id="272"/>
            <p14:sldId id="714"/>
          </p14:sldIdLst>
        </p14:section>
        <p14:section name="Students" id="{98A4CB69-D533-B044-959E-70CE1E65BA60}">
          <p14:sldIdLst>
            <p14:sldId id="708"/>
            <p14:sldId id="709"/>
            <p14:sldId id="710"/>
            <p14:sldId id="711"/>
            <p14:sldId id="712"/>
            <p14:sldId id="713"/>
            <p14:sldId id="716"/>
            <p14:sldId id="717"/>
            <p14:sldId id="718"/>
            <p14:sldId id="719"/>
            <p14:sldId id="720"/>
            <p14:sldId id="721"/>
            <p14:sldId id="705"/>
            <p14:sldId id="268"/>
            <p14:sldId id="270"/>
            <p14:sldId id="271"/>
            <p14:sldId id="706"/>
            <p14:sldId id="273"/>
            <p14:sldId id="274"/>
            <p14:sldId id="267"/>
            <p14:sldId id="715"/>
            <p14:sldId id="257"/>
            <p14:sldId id="258"/>
            <p14:sldId id="259"/>
            <p14:sldId id="260"/>
            <p14:sldId id="261"/>
            <p14:sldId id="262"/>
            <p14:sldId id="722"/>
            <p14:sldId id="723"/>
            <p14:sldId id="275"/>
            <p14:sldId id="276"/>
            <p14:sldId id="724"/>
            <p14:sldId id="725"/>
          </p14:sldIdLst>
        </p14:section>
        <p14:section name="Common" id="{52F535B8-693D-D148-93BE-0078B2A61C27}">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18" autoAdjust="0"/>
    <p:restoredTop sz="79322" autoAdjust="0"/>
  </p:normalViewPr>
  <p:slideViewPr>
    <p:cSldViewPr snapToGrid="0" snapToObjects="1">
      <p:cViewPr varScale="1">
        <p:scale>
          <a:sx n="157" d="100"/>
          <a:sy n="157" d="100"/>
        </p:scale>
        <p:origin x="776" y="176"/>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ASPD Rates in the US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87-994D-9BFF-CDE56B5532E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87-994D-9BFF-CDE56B5532EB}"/>
              </c:ext>
            </c:extLst>
          </c:dPt>
          <c:cat>
            <c:strRef>
              <c:f>Sheet1!$A$2:$A$3</c:f>
              <c:strCache>
                <c:ptCount val="2"/>
                <c:pt idx="0">
                  <c:v>No ASPD</c:v>
                </c:pt>
                <c:pt idx="1">
                  <c:v>Has ASPD</c:v>
                </c:pt>
              </c:strCache>
            </c:strRef>
          </c:cat>
          <c:val>
            <c:numRef>
              <c:f>Sheet1!$B$2:$B$3</c:f>
              <c:numCache>
                <c:formatCode>General</c:formatCode>
                <c:ptCount val="2"/>
                <c:pt idx="0">
                  <c:v>98.5</c:v>
                </c:pt>
                <c:pt idx="1">
                  <c:v>1.5</c:v>
                </c:pt>
              </c:numCache>
            </c:numRef>
          </c:val>
          <c:extLst>
            <c:ext xmlns:c16="http://schemas.microsoft.com/office/drawing/2014/chart" uri="{C3380CC4-5D6E-409C-BE32-E72D297353CC}">
              <c16:uniqueId val="{00000000-4FAE-2946-A542-CF180B9F59E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psychopaths present</c:v>
                </c:pt>
              </c:strCache>
            </c:strRef>
          </c:tx>
          <c:spPr>
            <a:solidFill>
              <a:schemeClr val="accent3"/>
            </a:solidFill>
            <a:ln>
              <a:noFill/>
            </a:ln>
            <a:effectLst/>
          </c:spPr>
          <c:invertIfNegative val="0"/>
          <c:cat>
            <c:strRef>
              <c:f>Sheet1!$A$2:$A$4</c:f>
              <c:strCache>
                <c:ptCount val="3"/>
                <c:pt idx="0">
                  <c:v>Human-Caused Disruptions</c:v>
                </c:pt>
                <c:pt idx="1">
                  <c:v>Lack of information</c:v>
                </c:pt>
                <c:pt idx="2">
                  <c:v>Inadeqite Training</c:v>
                </c:pt>
              </c:strCache>
            </c:strRef>
          </c:cat>
          <c:val>
            <c:numRef>
              <c:f>Sheet1!$B$2:$B$4</c:f>
              <c:numCache>
                <c:formatCode>0.00%</c:formatCode>
                <c:ptCount val="3"/>
                <c:pt idx="0" formatCode="0%">
                  <c:v>0.88</c:v>
                </c:pt>
                <c:pt idx="1">
                  <c:v>0.83799999999999997</c:v>
                </c:pt>
                <c:pt idx="2">
                  <c:v>0.65800000000000003</c:v>
                </c:pt>
              </c:numCache>
            </c:numRef>
          </c:val>
          <c:extLst>
            <c:ext xmlns:c16="http://schemas.microsoft.com/office/drawing/2014/chart" uri="{C3380CC4-5D6E-409C-BE32-E72D297353CC}">
              <c16:uniqueId val="{00000000-AD70-5F43-90EF-321A6D0F8F2B}"/>
            </c:ext>
          </c:extLst>
        </c:ser>
        <c:ser>
          <c:idx val="1"/>
          <c:order val="1"/>
          <c:tx>
            <c:strRef>
              <c:f>Sheet1!$C$1</c:f>
              <c:strCache>
                <c:ptCount val="1"/>
                <c:pt idx="0">
                  <c:v>No Psychopaths Present</c:v>
                </c:pt>
              </c:strCache>
            </c:strRef>
          </c:tx>
          <c:spPr>
            <a:solidFill>
              <a:schemeClr val="accent6"/>
            </a:solidFill>
            <a:ln>
              <a:noFill/>
            </a:ln>
            <a:effectLst/>
          </c:spPr>
          <c:invertIfNegative val="0"/>
          <c:cat>
            <c:strRef>
              <c:f>Sheet1!$A$2:$A$4</c:f>
              <c:strCache>
                <c:ptCount val="3"/>
                <c:pt idx="0">
                  <c:v>Human-Caused Disruptions</c:v>
                </c:pt>
                <c:pt idx="1">
                  <c:v>Lack of information</c:v>
                </c:pt>
                <c:pt idx="2">
                  <c:v>Inadeqite Training</c:v>
                </c:pt>
              </c:strCache>
            </c:strRef>
          </c:cat>
          <c:val>
            <c:numRef>
              <c:f>Sheet1!$C$2:$C$4</c:f>
              <c:numCache>
                <c:formatCode>0.00%</c:formatCode>
                <c:ptCount val="3"/>
                <c:pt idx="0">
                  <c:v>0.751</c:v>
                </c:pt>
                <c:pt idx="1">
                  <c:v>0.69599999999999995</c:v>
                </c:pt>
                <c:pt idx="2" formatCode="0%">
                  <c:v>0.47</c:v>
                </c:pt>
              </c:numCache>
            </c:numRef>
          </c:val>
          <c:extLst>
            <c:ext xmlns:c16="http://schemas.microsoft.com/office/drawing/2014/chart" uri="{C3380CC4-5D6E-409C-BE32-E72D297353CC}">
              <c16:uniqueId val="{00000001-AD70-5F43-90EF-321A6D0F8F2B}"/>
            </c:ext>
          </c:extLst>
        </c:ser>
        <c:dLbls>
          <c:showLegendKey val="0"/>
          <c:showVal val="0"/>
          <c:showCatName val="0"/>
          <c:showSerName val="0"/>
          <c:showPercent val="0"/>
          <c:showBubbleSize val="0"/>
        </c:dLbls>
        <c:gapWidth val="219"/>
        <c:overlap val="-27"/>
        <c:axId val="137162495"/>
        <c:axId val="2142491264"/>
      </c:barChart>
      <c:catAx>
        <c:axId val="137162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2491264"/>
        <c:crosses val="autoZero"/>
        <c:auto val="1"/>
        <c:lblAlgn val="ctr"/>
        <c:lblOffset val="100"/>
        <c:noMultiLvlLbl val="0"/>
      </c:catAx>
      <c:valAx>
        <c:axId val="2142491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162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lumOff val="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5/2/25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5/2/25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doi.org/10.1007/s10734-009-9274-1" TargetMode="External"/><Relationship Id="rId3" Type="http://schemas.openxmlformats.org/officeDocument/2006/relationships/hyperlink" Target="https://doi.org/10.1037/a0022187" TargetMode="External"/><Relationship Id="rId7" Type="http://schemas.openxmlformats.org/officeDocument/2006/relationships/hyperlink" Target="https://doi.org/10.1007/s10551-011-0951-5"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doi.org/10.1111/spc3.12157" TargetMode="External"/><Relationship Id="rId5" Type="http://schemas.openxmlformats.org/officeDocument/2006/relationships/hyperlink" Target="https://doi.org/10.1177/2374373517699434" TargetMode="External"/><Relationship Id="rId4" Type="http://schemas.openxmlformats.org/officeDocument/2006/relationships/hyperlink" Target="https://doi.org/10.1177/2374373517699267"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13ED5-5194-1DEF-A4BB-37AFF6ED8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09772-6698-2ACD-335B-F97CAD90E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C1642-657B-F11F-36E3-A498FCB3730F}"/>
              </a:ext>
            </a:extLst>
          </p:cNvPr>
          <p:cNvSpPr>
            <a:spLocks noGrp="1"/>
          </p:cNvSpPr>
          <p:nvPr>
            <p:ph type="body" idx="1"/>
          </p:nvPr>
        </p:nvSpPr>
        <p:spPr/>
        <p:txBody>
          <a:bodyPr/>
          <a:lstStyle/>
          <a:p>
            <a:r>
              <a:rPr lang="en-US" dirty="0"/>
              <a:t>-These posts are, of course, entirely nonsensical, because they’re founded on the notion that ChatGPT can think the way a human does</a:t>
            </a:r>
          </a:p>
          <a:p>
            <a:r>
              <a:rPr lang="en-US" dirty="0"/>
              <a:t>-AI as we currently know it cannot be “convinced” of anything because it cannot think, it cannot believe</a:t>
            </a:r>
          </a:p>
          <a:p>
            <a:r>
              <a:rPr lang="en-US" dirty="0"/>
              <a:t>-When confronted with the question of if AI can think, many people turn to the Turing Test, which says that if a computer can convince 70% of human judges that it’s a human then it is capable of thinking</a:t>
            </a:r>
          </a:p>
          <a:p>
            <a:r>
              <a:rPr lang="en-US" dirty="0"/>
              <a:t>-There’s even a browser game called humanornot.ai where you have to figure out if you’re talking to an AI or a human</a:t>
            </a:r>
          </a:p>
          <a:p>
            <a:r>
              <a:rPr lang="en-US" dirty="0"/>
              <a:t>-But with recent developments in AI, we’re finding that Turing’s standards may not be adequate to determine if today’s technology is conscious, and there are plenty of angles you can use to prove it</a:t>
            </a:r>
          </a:p>
          <a:p>
            <a:r>
              <a:rPr lang="en-US" dirty="0"/>
              <a:t>-I found sources that discuss this from a philosophical perspective, citing Kant’s difference between Reason and Understanding</a:t>
            </a:r>
          </a:p>
          <a:p>
            <a:r>
              <a:rPr lang="en-US" dirty="0"/>
              <a:t>-ChatGPT has no sense of self, which can be shown by asking it to explain a self-referential joke</a:t>
            </a:r>
          </a:p>
          <a:p>
            <a:r>
              <a:rPr lang="en-US" dirty="0"/>
              <a:t>-But most importantly, because we don’t know how our own consciousness works, we can assert that it would be impossible for us to create a technology that replicates it</a:t>
            </a:r>
          </a:p>
        </p:txBody>
      </p:sp>
      <p:sp>
        <p:nvSpPr>
          <p:cNvPr id="4" name="Slide Number Placeholder 3">
            <a:extLst>
              <a:ext uri="{FF2B5EF4-FFF2-40B4-BE49-F238E27FC236}">
                <a16:creationId xmlns:a16="http://schemas.microsoft.com/office/drawing/2014/main" id="{E71042DB-79FF-FE9B-D283-61C2A6C94944}"/>
              </a:ext>
            </a:extLst>
          </p:cNvPr>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458075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7D5E0-902C-32E9-C3E9-8E174187B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5557B-D013-A014-CC0F-F4EA04FA2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2CCE9F-762C-F5C6-9258-6C9507368A02}"/>
              </a:ext>
            </a:extLst>
          </p:cNvPr>
          <p:cNvSpPr>
            <a:spLocks noGrp="1"/>
          </p:cNvSpPr>
          <p:nvPr>
            <p:ph type="body" idx="1"/>
          </p:nvPr>
        </p:nvSpPr>
        <p:spPr/>
        <p:txBody>
          <a:bodyPr/>
          <a:lstStyle/>
          <a:p>
            <a:r>
              <a:rPr lang="en-US" dirty="0"/>
              <a:t>-I fully intended to just do this presentation on that, leaving the topic at that</a:t>
            </a:r>
          </a:p>
          <a:p>
            <a:r>
              <a:rPr lang="en-US" dirty="0"/>
              <a:t>-In my research, I found some more posts and realized there was a much more important argument to be made here</a:t>
            </a:r>
          </a:p>
          <a:p>
            <a:r>
              <a:rPr lang="en-US" dirty="0"/>
              <a:t>-I found posts from people saying that continuous use of ChatGPT for any and every task they can think of made them feel dumber, made them worse at conversation, or tangibly affected their real life skills and careers negatively</a:t>
            </a:r>
          </a:p>
        </p:txBody>
      </p:sp>
      <p:sp>
        <p:nvSpPr>
          <p:cNvPr id="4" name="Slide Number Placeholder 3">
            <a:extLst>
              <a:ext uri="{FF2B5EF4-FFF2-40B4-BE49-F238E27FC236}">
                <a16:creationId xmlns:a16="http://schemas.microsoft.com/office/drawing/2014/main" id="{BA3118CA-CD5E-C500-2627-EC9799934047}"/>
              </a:ext>
            </a:extLst>
          </p:cNvPr>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42734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CFD4-B5DD-5C1D-9794-E9DB709C9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7FEC6-F569-D082-4489-40A0FB1B3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DB445-67E6-AA10-7124-AC52470D4169}"/>
              </a:ext>
            </a:extLst>
          </p:cNvPr>
          <p:cNvSpPr>
            <a:spLocks noGrp="1"/>
          </p:cNvSpPr>
          <p:nvPr>
            <p:ph type="body" idx="1"/>
          </p:nvPr>
        </p:nvSpPr>
        <p:spPr/>
        <p:txBody>
          <a:bodyPr/>
          <a:lstStyle/>
          <a:p>
            <a:r>
              <a:rPr lang="en-US" dirty="0"/>
              <a:t>-And it’s not just people thinking these things randomly, studies are coming out frequently showing that relying too much on ChatGPT and other AI chatbots is making you dumber</a:t>
            </a:r>
          </a:p>
          <a:p>
            <a:r>
              <a:rPr lang="en-US" dirty="0"/>
              <a:t>-The most recent and reputable study I could find was from Microsoft themselves in collaboration with Carnegie Mellon University</a:t>
            </a:r>
          </a:p>
          <a:p>
            <a:r>
              <a:rPr lang="en-US" dirty="0"/>
              <a:t>-While I personally can’t stand AI as it currently exists because of environmental and plagiarism concerns, I can’t really stop people who really like it from using it</a:t>
            </a:r>
          </a:p>
          <a:p>
            <a:r>
              <a:rPr lang="en-US" dirty="0"/>
              <a:t>-But what I will ask of you is: Please make sure you aren’t relying on tools like ChatGPT to do everything for you, and treat them as just that: Tools</a:t>
            </a:r>
          </a:p>
          <a:p>
            <a:r>
              <a:rPr lang="en-US" dirty="0"/>
              <a:t>-Because if you’re not thinking, and ChatGPT isn’t thinking….then who is?</a:t>
            </a:r>
          </a:p>
        </p:txBody>
      </p:sp>
      <p:sp>
        <p:nvSpPr>
          <p:cNvPr id="4" name="Slide Number Placeholder 3">
            <a:extLst>
              <a:ext uri="{FF2B5EF4-FFF2-40B4-BE49-F238E27FC236}">
                <a16:creationId xmlns:a16="http://schemas.microsoft.com/office/drawing/2014/main" id="{88D8F678-C1E8-6E72-20E2-A5443B80A809}"/>
              </a:ext>
            </a:extLst>
          </p:cNvPr>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50451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social media posts I mentioned are referenced here in addition to actual reputable sources</a:t>
            </a:r>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685682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Good afternoon—I'm Marcus. Today, I want to show you why blockchain is about more than just Bitcoin. It’s a powerful, often misunderstood technology that could soon become the backbone of how we manage and protect our personal data.</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digital tools take over more of our lives, we need systems that are secure, transparent, and under our control. Blockchain gives us exactly that—so let’s explore how it works and how it can work for you.</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663120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its core, a blockchain is a digital ledger. It stores data in ‘blocks’ that are cryptographically linked together. Each block contains: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batch of transactions,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timestamp,</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a hash of the previous block.</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chaining makes it virtually impossible to tamper with any block without breaking the entire chain. If someone alters Block N, the hash no longer matches Block N+1, and the network immediately flags it. That’s where blockchain gets its power: security and traceability.</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are its three defining features: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Immutability: No one can rewrite history—not even a central authority.</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Transparency: Every participant holds a copy of the ledger, so it’s fully auditable.</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Decentralization: No single point of control or failure.</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idea first took off in 2008, when Satoshi Nakamoto introduced blockchain as the backbone of Bitcoin, solving the double-spend problem without banks. But that was just the beginning.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FA79D-3E77-44D9-433D-B4B157FE4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745D1-2C39-2ED6-5DF4-65B5B0211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33659-FBE7-C11F-FB68-5211408FF794}"/>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Yes, cryptocurrencies like Bitcoin and Ethereum are the most well-known applications—but the use cases now go far beyond that.</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2024, stablecoin transfers on blockchain reached $27.6 trillion—outpacing Visa and Mastercard combined.</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Walmart uses blockchain to trace produce from farm to shelf in seconds.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healthcare, blockchains track every pharmaceutical shipment and patient-consent form, reducing fraud and increasing transparency.</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Artists use NFTs to secure royalties and prove ownership of digital work.</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each case, blockchain replaces slow, manual processes with fast, automated, tamper-proof recordkeeping—saving time, cost, and trust.</a:t>
            </a:r>
          </a:p>
        </p:txBody>
      </p:sp>
      <p:sp>
        <p:nvSpPr>
          <p:cNvPr id="4" name="Slide Number Placeholder 3">
            <a:extLst>
              <a:ext uri="{FF2B5EF4-FFF2-40B4-BE49-F238E27FC236}">
                <a16:creationId xmlns:a16="http://schemas.microsoft.com/office/drawing/2014/main" id="{718ED74A-798F-E194-4589-9C34B5B00A87}"/>
              </a:ext>
            </a:extLst>
          </p:cNvPr>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623261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E3822-9C3F-541D-BCDE-1DDA01C2F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24E68-2977-A568-7FFE-4E6B281F9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26B251-D46E-721D-AD6C-48DDC9505704}"/>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of the most promising areas for blockchain? Medical records.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how it could work:</a:t>
            </a:r>
          </a:p>
          <a:p>
            <a:pPr marL="342900" marR="0" lvl="0" indent="-342900">
              <a:lnSpc>
                <a:spcPct val="115000"/>
              </a:lnSpc>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Data Storage: Large files like X-rays live off-chain in encrypted storage. But a hash—basically a fingerprint—of that file is stored on the blockchain to guarantee it hasn’t been altered.</a:t>
            </a:r>
          </a:p>
          <a:p>
            <a:pPr marL="342900" marR="0" lvl="0" indent="-342900">
              <a:lnSpc>
                <a:spcPct val="115000"/>
              </a:lnSpc>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Access Control: You hold the private key. When a provider needs access, you approve it with a signed transaction—giving temporary, controlled access.</a:t>
            </a:r>
          </a:p>
          <a:p>
            <a:pPr marL="342900" marR="0" lvl="0" indent="-342900">
              <a:lnSpc>
                <a:spcPct val="115000"/>
              </a:lnSpc>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Audit Trail: Every access is logged and timestamped. You always know who saw your data and when.</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benefits?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Portability: No more faxing or CDs—just secure blockchain transactions.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Security: Tamper-evidence and encryption reduce breach risk.</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Transparency: You and regulators can audit all access in real time.</a:t>
            </a:r>
          </a:p>
        </p:txBody>
      </p:sp>
      <p:sp>
        <p:nvSpPr>
          <p:cNvPr id="4" name="Slide Number Placeholder 3">
            <a:extLst>
              <a:ext uri="{FF2B5EF4-FFF2-40B4-BE49-F238E27FC236}">
                <a16:creationId xmlns:a16="http://schemas.microsoft.com/office/drawing/2014/main" id="{A5080E15-AF38-40B9-F955-2D8659F26419}"/>
              </a:ext>
            </a:extLst>
          </p:cNvPr>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081841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E05A5-E529-94A3-8DE7-CAB6566CC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41499-FF0F-4FA7-B585-162D5C236B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59160-6A6F-F830-5A87-452BC53B5AD4}"/>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Blockchain can also power digital identity and even e-voting.</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With Self-Sovereign ID, your blockchain address becomes your digital ID.</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Let’s look at some real-world e-voting pilots: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2018, Sierra Leone used blockchain to verify paper ballot counts at over 280 polling stations.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Mexico, voters provided fingerprints as biometric data, and blockchain ensured integrity of the voting records.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What’s the benefit?</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End-to-end verifiability—you can confirm votes weren’t changed.</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Faster results—no manual counting errors.</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But there are still challenges. Protocols and audits need to evolve before this can scale globally.</a:t>
            </a:r>
          </a:p>
        </p:txBody>
      </p:sp>
      <p:sp>
        <p:nvSpPr>
          <p:cNvPr id="4" name="Slide Number Placeholder 3">
            <a:extLst>
              <a:ext uri="{FF2B5EF4-FFF2-40B4-BE49-F238E27FC236}">
                <a16:creationId xmlns:a16="http://schemas.microsoft.com/office/drawing/2014/main" id="{1370EA17-6EF8-02CF-6224-5E993C5F0BD5}"/>
              </a:ext>
            </a:extLst>
          </p:cNvPr>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598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C0C40-009F-ED2A-0E1B-B38394DC31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A5A65-5EAA-1D59-D13C-E8743E252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2BA84B-4842-D8CE-BD0C-6DE86B64F6FC}"/>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Of course, no system is perfect—especially when we talk about privacy and control.</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Your private key is everything. If you lose it, you lose access. Social recovery options exist, but they add complexity.</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There’s a tradeoff between privacy and transparency. Public blockchains expose metadata; permissioned ones protect privacy but require trust in the operator.</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Encrypting on-chain data increases security, but also smart contract complexity—raising the cost of auditing.</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performance? Even high-speed chains can’t yet handle workloads like hospitals generating thousands of updates daily. We’ll need tools like sharding and off-chain processing to scale.</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Finally, governance is key. Who runs the nodes? You? Your insurer? A trusted consortium? Without clear legal frameworks, these systems won’t get widespread adoption.</a:t>
            </a:r>
          </a:p>
        </p:txBody>
      </p:sp>
      <p:sp>
        <p:nvSpPr>
          <p:cNvPr id="4" name="Slide Number Placeholder 3">
            <a:extLst>
              <a:ext uri="{FF2B5EF4-FFF2-40B4-BE49-F238E27FC236}">
                <a16:creationId xmlns:a16="http://schemas.microsoft.com/office/drawing/2014/main" id="{C22F3F9E-C610-C910-231E-04D05962EC4E}"/>
              </a:ext>
            </a:extLst>
          </p:cNvPr>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97685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11429-DEE6-663C-4819-765529822E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233F3-1F73-0411-95D0-D31CC0387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5797D-A48B-2543-8AA3-5A47A56BD679}"/>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here’s the big idea that could be the future, a personal blockchain gives you the power to control your data:</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decide who sees it, when, and for how long.</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 more emailing sensitive PDFs or waiting on hospital IT teams.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 verified provider can plug in—no custom integration required.</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our lives become more digital, who should hold the keys to your most sensitive information—institutions, or you?</a:t>
            </a:r>
          </a:p>
        </p:txBody>
      </p:sp>
      <p:sp>
        <p:nvSpPr>
          <p:cNvPr id="4" name="Slide Number Placeholder 3">
            <a:extLst>
              <a:ext uri="{FF2B5EF4-FFF2-40B4-BE49-F238E27FC236}">
                <a16:creationId xmlns:a16="http://schemas.microsoft.com/office/drawing/2014/main" id="{06943FC4-1CF0-0E07-AD22-F86C193AC7B9}"/>
              </a:ext>
            </a:extLst>
          </p:cNvPr>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245432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NFTs have been hailed as revolutionary—transforming art, gaming, and ownership—they also come with significant risks, hidden pitfalls of NFTs, from financial volatility and speculative bubbles to environmental concerns</a:t>
            </a: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6e95fda9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6e95fda9e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356e95fda9e_0_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6e95fda9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6e95fda9e_0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Always verify links, enable multi-factor authentication, and never share private keys. Remember: if an offer seems too good to be true, it probably is.</a:t>
            </a:r>
            <a:endParaRPr dirty="0"/>
          </a:p>
        </p:txBody>
      </p:sp>
      <p:sp>
        <p:nvSpPr>
          <p:cNvPr id="108" name="Google Shape;108;g356e95fda9e_0_7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NFTs are not just digital collectibles; they’re highly speculative assets. Research shows they act as risk transmitters during market upswings and risk receivers during downturns. Imagine NFTs as a rollercoaster—thrilling on the way up, but stomach-churning on the way down.</a:t>
            </a:r>
            <a:endParaRPr/>
          </a:p>
        </p:txBody>
      </p:sp>
      <p:sp>
        <p:nvSpPr>
          <p:cNvPr id="119" name="Google Shape;11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6e95fda9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356e95fda9e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NFT bubbles are tightly tied to crypto explosions. When Ethereum rises, so do NFTs—especially in categories like Art, Gaming, and AllSegments. Logistic regression models confirm this: Ethereum’s price swings directly increase the probability of NFT bubbles. The Domino Effect: NFTs are not inherently irrational, but their speculative dynamics mirror traditional market manias.</a:t>
            </a:r>
            <a:endParaRPr/>
          </a:p>
        </p:txBody>
      </p:sp>
      <p:sp>
        <p:nvSpPr>
          <p:cNvPr id="131" name="Google Shape;131;g356e95fda9e_0_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6e95fda9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356e95fda9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carbon market trading maximize pollution of all industries + autologous energy cost</a:t>
            </a:r>
            <a:endParaRPr/>
          </a:p>
        </p:txBody>
      </p:sp>
      <p:sp>
        <p:nvSpPr>
          <p:cNvPr id="142" name="Google Shape;142;g356e95fda9e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3624511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One Antisocial in this context does not mean unsocial, it is the opposite of pro-social. </a:t>
            </a:r>
          </a:p>
          <a:p>
            <a:r>
              <a:rPr lang="en-US" dirty="0"/>
              <a:t>Those with ASPD lack remorse when harming others and consequently lack empathy. Psychopaths are a type of ASPD. Those with NPD lack empathy both as a symptom and as a core component. [DSM-5]</a:t>
            </a:r>
          </a:p>
          <a:p>
            <a:r>
              <a:rPr lang="en-US" dirty="0"/>
              <a:t>Both are often extremely harmful for those around them. </a:t>
            </a:r>
          </a:p>
          <a:p>
            <a:r>
              <a:rPr lang="en-US" dirty="0"/>
              <a:t>These disorders are uncommon, occurring in roughly 1-2% of people.[1][3] These are extremely hard to diagnose because people with the disorders have no intention of changing or are often nearly incapable of believing they have a problem.[0] The full disorders are rare but the traits that they are made up of can sometimes be just as disruptive as they can.[3] Leaders with these traits in excess exhibit behaviors that nearly perfectly describe sociopathic, or ASPD, behaviors. [3] </a:t>
            </a:r>
          </a:p>
          <a:p>
            <a:endParaRPr lang="en-US" dirty="0"/>
          </a:p>
          <a:p>
            <a:endParaRPr lang="en-US" dirty="0"/>
          </a:p>
          <a:p>
            <a:r>
              <a:rPr lang="en-US" dirty="0"/>
              <a:t>0: prior knowledge and experience</a:t>
            </a:r>
          </a:p>
          <a:p>
            <a:endParaRPr lang="en-US" dirty="0"/>
          </a:p>
          <a:p>
            <a:r>
              <a:rPr lang="en-US" dirty="0"/>
              <a:t>1</a:t>
            </a:r>
          </a:p>
          <a:p>
            <a:r>
              <a:rPr lang="en-US" dirty="0"/>
              <a:t>“This research adds an important piece of data to the growing body of research on narcissists’ social lives and self-regulation strategies (e.g., Campbell et al., 2006; Morf &amp; </a:t>
            </a:r>
            <a:r>
              <a:rPr lang="en-US" dirty="0" err="1"/>
              <a:t>Rhodewalt</a:t>
            </a:r>
            <a:r>
              <a:rPr lang="en-US" dirty="0"/>
              <a:t>, 2001). It is clear that narcissism predicts seeking leadership positions, which are able to confer social status and dominance to the narcissist (Rosenthal &amp; </a:t>
            </a:r>
            <a:r>
              <a:rPr lang="en-US" dirty="0" err="1"/>
              <a:t>Pittinsky</a:t>
            </a:r>
            <a:r>
              <a:rPr lang="en-US" dirty="0"/>
              <a:t>, 2006).”</a:t>
            </a:r>
          </a:p>
          <a:p>
            <a:r>
              <a:rPr lang="en-US" dirty="0"/>
              <a:t>“Our findings suggest that narcissists reliably emerge as leaders in unacquainted groups.”</a:t>
            </a:r>
          </a:p>
          <a:p>
            <a:r>
              <a:rPr lang="en-US" dirty="0"/>
              <a:t>https://</a:t>
            </a:r>
            <a:r>
              <a:rPr lang="en-US" dirty="0" err="1"/>
              <a:t>doi.org</a:t>
            </a:r>
            <a:r>
              <a:rPr lang="en-US" dirty="0"/>
              <a:t>/10.1177/0146167208324101</a:t>
            </a:r>
          </a:p>
          <a:p>
            <a:endParaRPr lang="en-US" dirty="0"/>
          </a:p>
          <a:p>
            <a:r>
              <a:rPr lang="en-US" dirty="0"/>
              <a:t>2</a:t>
            </a:r>
          </a:p>
          <a:p>
            <a:r>
              <a:rPr lang="en-US" dirty="0"/>
              <a:t>https://</a:t>
            </a:r>
            <a:r>
              <a:rPr lang="en-US" dirty="0" err="1"/>
              <a:t>link.springer.com</a:t>
            </a:r>
            <a:r>
              <a:rPr lang="en-US" dirty="0"/>
              <a:t>/article/10.1007/s12144-021-01661-3</a:t>
            </a:r>
          </a:p>
          <a:p>
            <a:r>
              <a:rPr lang="en-US" dirty="0"/>
              <a:t>“</a:t>
            </a:r>
            <a:r>
              <a:rPr lang="en-US" b="0" i="0" dirty="0">
                <a:solidFill>
                  <a:srgbClr val="222222"/>
                </a:solidFill>
                <a:effectLst/>
                <a:latin typeface="Merriweather" panose="020F0502020204030204" pitchFamily="34" charset="0"/>
              </a:rPr>
              <a:t>The [empathetic concern] subscale score is also frequently low in samples with narcissism, although this may be most likely when [vulnerable narcissism] traits are apparent.”</a:t>
            </a:r>
          </a:p>
          <a:p>
            <a:endParaRPr lang="en-US" dirty="0"/>
          </a:p>
          <a:p>
            <a:r>
              <a:rPr lang="en-US" dirty="0"/>
              <a:t>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a:rPr>
              <a:t>https://</a:t>
            </a:r>
            <a:r>
              <a:rPr lang="en-US" b="0" i="0" dirty="0" err="1">
                <a:solidFill>
                  <a:srgbClr val="000000"/>
                </a:solidFill>
                <a:effectLst/>
                <a:latin typeface="Times"/>
              </a:rPr>
              <a:t>doi.org</a:t>
            </a:r>
            <a:r>
              <a:rPr lang="en-US" b="0" i="0" dirty="0">
                <a:solidFill>
                  <a:srgbClr val="000000"/>
                </a:solidFill>
                <a:effectLst/>
                <a:latin typeface="Times"/>
              </a:rPr>
              <a:t>/10.1007/s10551-011-0951-5</a:t>
            </a: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26171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E435C-6343-C064-B33D-496CF84EE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96458-6E50-7497-C444-F56CCC7EE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96D25-616A-66A0-7D0C-C3D013315297}"/>
              </a:ext>
            </a:extLst>
          </p:cNvPr>
          <p:cNvSpPr>
            <a:spLocks noGrp="1"/>
          </p:cNvSpPr>
          <p:nvPr>
            <p:ph type="body" idx="1"/>
          </p:nvPr>
        </p:nvSpPr>
        <p:spPr/>
        <p:txBody>
          <a:bodyPr/>
          <a:lstStyle/>
          <a:p>
            <a:r>
              <a:rPr lang="en-US" dirty="0"/>
              <a:t>One of the most important places where empathy matters for companies is in employee retention and satisfaction. Companies don’t want their talent leaving and people who lack empathy often create hostile environments. There are plenty of extreme examples of this, one powerful one is uber. Uber’s early culture led to chaos and countless problems. In February of 2017 after a year of working at uber Suzan Fowler [4] decided to leave after enduring way more than she should have at the company and wrote a whistleblowing report, detailing her experiences. </a:t>
            </a:r>
          </a:p>
          <a:p>
            <a:r>
              <a:rPr lang="en-US" dirty="0"/>
              <a:t>A 2010 study found that when psychopaths were present, workers suffered from 17% higher Human caused disruption, 20% higher problems due to lack of information, and 40% higher problems of inadequate training, with similar figures found in areas such as issues of lack of support.</a:t>
            </a:r>
          </a:p>
          <a:p>
            <a:endParaRPr lang="en-US" dirty="0"/>
          </a:p>
          <a:p>
            <a:r>
              <a:rPr lang="en-US" dirty="0"/>
              <a:t>Fowler’s experience is strikingly similar to the data shown in this study. In fact, she even details moments where colleagues or superiors tell her about actions that are blatant examples of psychopathic behaviors.</a:t>
            </a:r>
          </a:p>
          <a:p>
            <a:r>
              <a:rPr lang="en-US" dirty="0"/>
              <a:t>“</a:t>
            </a:r>
            <a:r>
              <a:rPr lang="en-US" b="0" i="0" dirty="0">
                <a:solidFill>
                  <a:srgbClr val="263333"/>
                </a:solidFill>
                <a:effectLst/>
                <a:latin typeface="livory"/>
              </a:rPr>
              <a:t>I also remember a very disturbing team meeting in which one of the directors boasted to our team that he had withheld business-critical information from one of the executives so that he could curry favor with one of the other executives (and, he told us with a smile on his face, it worked!).”</a:t>
            </a:r>
            <a:endParaRPr lang="en-US" dirty="0"/>
          </a:p>
          <a:p>
            <a:endParaRPr lang="en-US" dirty="0"/>
          </a:p>
          <a:p>
            <a:r>
              <a:rPr lang="en-US" dirty="0"/>
              <a:t>She says how this affected her and other colleagues. “</a:t>
            </a:r>
            <a:r>
              <a:rPr lang="en-US" b="0" i="0" dirty="0">
                <a:solidFill>
                  <a:srgbClr val="263333"/>
                </a:solidFill>
                <a:effectLst/>
                <a:latin typeface="livory"/>
              </a:rPr>
              <a:t>We all lived under fear that our teams would be dissolved, there would be another re-org, and we'd have to start on yet another new project with an impossible deadline.”</a:t>
            </a:r>
            <a:endParaRPr lang="en-US" dirty="0"/>
          </a:p>
          <a:p>
            <a:endParaRPr lang="en-US" dirty="0"/>
          </a:p>
          <a:p>
            <a:r>
              <a:rPr lang="en-US" dirty="0"/>
              <a:t>Towards the end of her time at uber, she experienced yet another symptom of </a:t>
            </a:r>
            <a:r>
              <a:rPr lang="en-US" dirty="0" err="1"/>
              <a:t>organziations</a:t>
            </a:r>
            <a:r>
              <a:rPr lang="en-US" dirty="0"/>
              <a:t> plagued with people with narcissistic traits, and lack of empathy.</a:t>
            </a:r>
          </a:p>
          <a:p>
            <a:r>
              <a:rPr lang="en-US" dirty="0"/>
              <a:t>As she realized that things weren’t changing, and as other engineers transferred to teams in Uber that were less chaotic, as she tried to transfer her request was blocked. Despite perfect performance reviews, her manager backstabbed her, blocking her from transferring and later giving a poor performance review to prevent her from leaving and causing her to lose her graduate sponsorship.</a:t>
            </a:r>
          </a:p>
          <a:p>
            <a:r>
              <a:rPr lang="en-US" dirty="0"/>
              <a:t>He did this all because it reflected good on him to have a higher percentage of women on his team while across the rest of Uber, women engineers were consistently leaving.</a:t>
            </a:r>
          </a:p>
          <a:p>
            <a:r>
              <a:rPr lang="en-US" dirty="0"/>
              <a:t>This is yet another blatantly unempathetic and narcissistic action, and the data I detailed prior shows this isn’t a one off case.</a:t>
            </a:r>
          </a:p>
          <a:p>
            <a:endParaRPr lang="en-US" dirty="0"/>
          </a:p>
          <a:p>
            <a:endParaRPr lang="en-US" dirty="0"/>
          </a:p>
          <a:p>
            <a:endParaRPr lang="en-US" dirty="0"/>
          </a:p>
          <a:p>
            <a:endParaRPr lang="en-US" dirty="0"/>
          </a:p>
          <a:p>
            <a:r>
              <a:rPr lang="en-US" b="0" i="0" dirty="0">
                <a:solidFill>
                  <a:srgbClr val="080808"/>
                </a:solidFill>
                <a:effectLst/>
                <a:latin typeface="Helvetica" pitchFamily="2" charset="0"/>
              </a:rPr>
              <a:t>Boddy (2010) found that 88% of the workers involved in environments where psychopaths were present, suffered from work difficulties caused by human-caused disruptions, compared to 75.1% in environments where there were no psychopaths. The trend was consistent among all areas of research: perceptions of inadequate training were around 20% (65.8 vs. 47%) higher in environments with psychopaths, and problems due to lack of information were 14% more frequent (83.8 vs. 69.6%) in workplaces where psychopaths were present. Similar discrepancies were found in areas such as lack of support and incorrect instructions. [3]</a:t>
            </a:r>
          </a:p>
          <a:p>
            <a:endParaRPr lang="en-US" dirty="0"/>
          </a:p>
        </p:txBody>
      </p:sp>
      <p:sp>
        <p:nvSpPr>
          <p:cNvPr id="4" name="Slide Number Placeholder 3">
            <a:extLst>
              <a:ext uri="{FF2B5EF4-FFF2-40B4-BE49-F238E27FC236}">
                <a16:creationId xmlns:a16="http://schemas.microsoft.com/office/drawing/2014/main" id="{3D6ADB4E-C64F-7DFF-853D-05B5C13735D1}"/>
              </a:ext>
            </a:extLst>
          </p:cNvPr>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2334103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1F583-5751-3EB0-CAA6-F0B83E6EC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89036-3032-F8C9-6F73-901624800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620A65-CD51-3CA7-622E-18F565459C08}"/>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The research shows that when sociopathic traits or narcissistic traits are shown in leadership without anything to combat it, it helps others with these traits rise to leadership.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Explain why it’s the case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These traits help ppl thrive during chaos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This is exemplified in the leadership in Enron, where leaders made cutthroat environments that stifled innovation and created ideological cultlike cultures.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“The concerning factor in this all is that psychopaths don’t like criticism and will maneuver business ventures into high-risk situations. Since they are not the nurturing kind, they alienate devoted employees and jeopardize the company’s chances on proper succession and long term well being.” [3]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https://</a:t>
            </a:r>
            <a:r>
              <a:rPr lang="en-US" sz="1800" b="0" i="0" u="none" strike="noStrike" dirty="0" err="1">
                <a:solidFill>
                  <a:srgbClr val="000000"/>
                </a:solidFill>
                <a:effectLst/>
                <a:latin typeface="Arial" panose="020B0604020202020204" pitchFamily="34" charset="0"/>
              </a:rPr>
              <a:t>sites.psu.edu</a:t>
            </a:r>
            <a:r>
              <a:rPr lang="en-US" sz="1800" b="0" i="0" u="none" strike="noStrike" dirty="0">
                <a:solidFill>
                  <a:srgbClr val="000000"/>
                </a:solidFill>
                <a:effectLst/>
                <a:latin typeface="Arial" panose="020B0604020202020204" pitchFamily="34" charset="0"/>
              </a:rPr>
              <a:t>/leadership/2016/07/03/</a:t>
            </a:r>
            <a:r>
              <a:rPr lang="en-US" sz="1800" b="0" i="0" u="none" strike="noStrike" dirty="0" err="1">
                <a:solidFill>
                  <a:srgbClr val="000000"/>
                </a:solidFill>
                <a:effectLst/>
                <a:latin typeface="Arial" panose="020B0604020202020204" pitchFamily="34" charset="0"/>
              </a:rPr>
              <a:t>enron</a:t>
            </a:r>
            <a:r>
              <a:rPr lang="en-US" sz="1800" b="0" i="0" u="none" strike="noStrike" dirty="0">
                <a:solidFill>
                  <a:srgbClr val="000000"/>
                </a:solidFill>
                <a:effectLst/>
                <a:latin typeface="Arial" panose="020B0604020202020204" pitchFamily="34" charset="0"/>
              </a:rPr>
              <a:t>-ethics-the-dark-side-of-leadership/</a:t>
            </a:r>
          </a:p>
        </p:txBody>
      </p:sp>
      <p:sp>
        <p:nvSpPr>
          <p:cNvPr id="4" name="Slide Number Placeholder 3">
            <a:extLst>
              <a:ext uri="{FF2B5EF4-FFF2-40B4-BE49-F238E27FC236}">
                <a16:creationId xmlns:a16="http://schemas.microsoft.com/office/drawing/2014/main" id="{0585AA8F-DDA8-3F93-EC85-F5E6BD1009C0}"/>
              </a:ext>
            </a:extLst>
          </p:cNvPr>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923025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4342A-2503-54D6-E451-A4B3FC4148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0A218-7348-380E-C60E-4FAFF612C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A8D6A-9B2A-9278-91C6-7A9E250CB03B}"/>
              </a:ext>
            </a:extLst>
          </p:cNvPr>
          <p:cNvSpPr>
            <a:spLocks noGrp="1"/>
          </p:cNvSpPr>
          <p:nvPr>
            <p:ph type="body" idx="1"/>
          </p:nvPr>
        </p:nvSpPr>
        <p:spPr/>
        <p:txBody>
          <a:bodyPr/>
          <a:lstStyle/>
          <a:p>
            <a:r>
              <a:rPr lang="en-US" dirty="0"/>
              <a:t>Why should </a:t>
            </a:r>
          </a:p>
          <a:p>
            <a:endParaRPr lang="en-US" dirty="0"/>
          </a:p>
          <a:p>
            <a:r>
              <a:rPr lang="en-US" dirty="0"/>
              <a:t>Nadella cultivated innovation and drive that the previous CEO failed to. Here the literature shows how important empathy was for cultivating innovation. </a:t>
            </a:r>
          </a:p>
          <a:p>
            <a:r>
              <a:rPr lang="en-US" dirty="0"/>
              <a:t>The lack of competition and fear that he created allowed for people to feel better about sharing potentially risky ideas, or new concepts and connections.</a:t>
            </a:r>
          </a:p>
          <a:p>
            <a:endParaRPr lang="en-US" dirty="0"/>
          </a:p>
          <a:p>
            <a:r>
              <a:rPr lang="en-US" dirty="0"/>
              <a:t>The biggest change was how his leadership opened the door to contributions and systems that were traditionally riskier. His leadership opened Microsoft to open source, cloud-first, and pro-inclusivity styles that were previously stagnant in the company, helped it rejuvenate it’s approach to business. [5]</a:t>
            </a:r>
          </a:p>
          <a:p>
            <a:endParaRPr lang="en-US" dirty="0"/>
          </a:p>
          <a:p>
            <a:r>
              <a:rPr lang="en-US" dirty="0"/>
              <a:t>Leadership Strategies of Satya Nadella: A Review of Extant Literature https://</a:t>
            </a:r>
            <a:r>
              <a:rPr lang="en-US" dirty="0" err="1"/>
              <a:t>dx.doi.org</a:t>
            </a:r>
            <a:r>
              <a:rPr lang="en-US" dirty="0"/>
              <a:t>/10.47772/IJRISS.2025.914MG0062</a:t>
            </a:r>
          </a:p>
        </p:txBody>
      </p:sp>
      <p:sp>
        <p:nvSpPr>
          <p:cNvPr id="4" name="Slide Number Placeholder 3">
            <a:extLst>
              <a:ext uri="{FF2B5EF4-FFF2-40B4-BE49-F238E27FC236}">
                <a16:creationId xmlns:a16="http://schemas.microsoft.com/office/drawing/2014/main" id="{9C675F4E-9CFB-F358-4013-812A2D4EF937}"/>
              </a:ext>
            </a:extLst>
          </p:cNvPr>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3029026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Aft>
                <a:spcPts val="300"/>
              </a:spcAft>
              <a:buNone/>
            </a:pPr>
            <a:endParaRPr lang="en-US" dirty="0"/>
          </a:p>
          <a:p>
            <a:pPr rtl="0">
              <a:spcAft>
                <a:spcPts val="300"/>
              </a:spcAft>
              <a:buNone/>
            </a:pPr>
            <a:endParaRPr lang="en-US" dirty="0"/>
          </a:p>
          <a:p>
            <a:pPr rtl="0">
              <a:spcAft>
                <a:spcPts val="300"/>
              </a:spcAft>
              <a:buNone/>
            </a:pPr>
            <a:endParaRPr lang="en-US" dirty="0"/>
          </a:p>
          <a:p>
            <a:pPr rtl="0">
              <a:spcAft>
                <a:spcPts val="300"/>
              </a:spcAft>
              <a:buNone/>
            </a:pPr>
            <a:endParaRPr lang="en-US" dirty="0"/>
          </a:p>
          <a:p>
            <a:pPr rtl="0">
              <a:spcAft>
                <a:spcPts val="300"/>
              </a:spcAft>
              <a:buNone/>
            </a:pPr>
            <a:r>
              <a:rPr lang="en-US" dirty="0"/>
              <a:t>Extra research info</a:t>
            </a:r>
            <a:br>
              <a:rPr lang="en-US" dirty="0"/>
            </a:br>
            <a:r>
              <a:rPr lang="en-US" sz="2600" b="0" i="0" u="none" strike="noStrike" dirty="0">
                <a:solidFill>
                  <a:srgbClr val="000000"/>
                </a:solidFill>
                <a:effectLst/>
                <a:latin typeface="Arial" panose="020B0604020202020204" pitchFamily="34" charset="0"/>
              </a:rPr>
              <a:t>Research</a:t>
            </a:r>
            <a:endParaRPr lang="en-US" b="0" dirty="0">
              <a:effectLst/>
            </a:endParaRPr>
          </a:p>
          <a:p>
            <a:pPr rtl="0">
              <a:spcBef>
                <a:spcPts val="2000"/>
              </a:spcBef>
              <a:spcAft>
                <a:spcPts val="600"/>
              </a:spcAft>
              <a:buNone/>
            </a:pPr>
            <a:r>
              <a:rPr lang="en-US" sz="2000" b="0" i="0" u="sng" strike="noStrike" dirty="0">
                <a:solidFill>
                  <a:srgbClr val="1155CC"/>
                </a:solidFill>
                <a:effectLst/>
                <a:latin typeface="Arial" panose="020B0604020202020204" pitchFamily="34" charset="0"/>
                <a:hlinkClick r:id="rId3"/>
              </a:rPr>
              <a:t>Empathy.</a:t>
            </a:r>
            <a:endParaRPr lang="en-US" b="1" dirty="0">
              <a:effectLst/>
            </a:endParaRPr>
          </a:p>
          <a:p>
            <a:pPr rtl="0">
              <a:spcBef>
                <a:spcPts val="1800"/>
              </a:spcBef>
              <a:spcAft>
                <a:spcPts val="600"/>
              </a:spcAft>
              <a:buNone/>
            </a:pPr>
            <a:r>
              <a:rPr lang="en-US" sz="1600" b="0" i="0" u="none" strike="noStrike" dirty="0">
                <a:solidFill>
                  <a:srgbClr val="000000"/>
                </a:solidFill>
                <a:effectLst/>
                <a:latin typeface="Arial" panose="020B0604020202020204" pitchFamily="34" charset="0"/>
              </a:rPr>
              <a:t>(43)</a:t>
            </a:r>
            <a:endParaRPr lang="en-US" b="1" dirty="0">
              <a:effectLst/>
            </a:endParaRP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Not everyone agrees on the definition of empathy in the field of psychotherapy. “There is no consensual definition of empathy in psychotherapy (Bohart &amp; Greenberg, 1997; Batson, 2009).”</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Looking at the brain, some have extended the definition of a prior discovery of “mirror neurons” to “a broader understanding of human empathy”. “Research examining the brain correlates of different component sub processes of empathy (</a:t>
            </a:r>
            <a:r>
              <a:rPr lang="en-US" sz="1100" b="0" i="0" u="none" strike="noStrike" dirty="0" err="1">
                <a:solidFill>
                  <a:srgbClr val="000000"/>
                </a:solidFill>
                <a:effectLst/>
                <a:latin typeface="Arial" panose="020B0604020202020204" pitchFamily="34" charset="0"/>
              </a:rPr>
              <a:t>Decety</a:t>
            </a:r>
            <a:r>
              <a:rPr lang="en-US" sz="1100" b="0" i="0" u="none" strike="noStrike" dirty="0">
                <a:solidFill>
                  <a:srgbClr val="000000"/>
                </a:solidFill>
                <a:effectLst/>
                <a:latin typeface="Arial" panose="020B0604020202020204" pitchFamily="34" charset="0"/>
              </a:rPr>
              <a:t> &amp; Ickes, 2009) has extended the initial discovery of so-called “mirror neurons” in the motor cortex of macaque monkeys to a broader understanding of human empathy (</a:t>
            </a:r>
            <a:r>
              <a:rPr lang="en-US" sz="1100" b="0" i="0" u="none" strike="noStrike" dirty="0" err="1">
                <a:solidFill>
                  <a:srgbClr val="000000"/>
                </a:solidFill>
                <a:effectLst/>
                <a:latin typeface="Arial" panose="020B0604020202020204" pitchFamily="34" charset="0"/>
              </a:rPr>
              <a:t>Decety</a:t>
            </a:r>
            <a:r>
              <a:rPr lang="en-US" sz="1100" b="0" i="0" u="none" strike="noStrike" dirty="0">
                <a:solidFill>
                  <a:srgbClr val="000000"/>
                </a:solidFill>
                <a:effectLst/>
                <a:latin typeface="Arial" panose="020B0604020202020204" pitchFamily="34" charset="0"/>
              </a:rPr>
              <a:t> &amp; Lamm, 2009).”</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Growing consensus that there are 3 sub processes</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That there are neurons that will mirror both when another experiences an emotional bodily experience and when the person themself experiences this. This process is called emotional simulation.</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 perspective-taking process.</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 an emotion-regulation process used to soothe personal distress at the other’s pain or discomfort” </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There are two therapeutic approaches that most focus on empathy, client centered therapy and psychoanalytic. They focus on understanding the patient through the patient’s experience of the world. </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Sympathy and empathy are vastly different, with Carl Rogers, the person that originally tried to popularize empathy, disdaining sympathy and “prizing empathy”</a:t>
            </a:r>
          </a:p>
          <a:p>
            <a:pPr rtl="0">
              <a:spcBef>
                <a:spcPts val="2000"/>
              </a:spcBef>
              <a:spcAft>
                <a:spcPts val="600"/>
              </a:spcAft>
              <a:buNone/>
            </a:pPr>
            <a:r>
              <a:rPr lang="en-US" sz="2000" b="0" i="0" u="sng" strike="noStrike" dirty="0">
                <a:solidFill>
                  <a:srgbClr val="1155CC"/>
                </a:solidFill>
                <a:effectLst/>
                <a:latin typeface="Arial" panose="020B0604020202020204" pitchFamily="34" charset="0"/>
                <a:hlinkClick r:id="rId4"/>
              </a:rPr>
              <a:t>The Science of Empathy - Helen Riess, 2017</a:t>
            </a:r>
            <a:endParaRPr lang="en-US" b="1" dirty="0">
              <a:effectLst/>
            </a:endParaRPr>
          </a:p>
          <a:p>
            <a:pPr rtl="0">
              <a:buNone/>
            </a:pPr>
            <a:r>
              <a:rPr lang="en-US" sz="1100" b="0" i="0" u="none" strike="noStrike" dirty="0">
                <a:solidFill>
                  <a:srgbClr val="000000"/>
                </a:solidFill>
                <a:effectLst/>
                <a:latin typeface="Arial" panose="020B0604020202020204" pitchFamily="34" charset="0"/>
              </a:rPr>
              <a:t>Empathy allows us “to perceive the emotions of others, resonate with them emotionally and cognitively, to take in the perspective of others, and to distinguish between our own and others’ emotions.”</a:t>
            </a:r>
            <a:endParaRPr lang="en-US" b="0" dirty="0">
              <a:effectLst/>
            </a:endParaRPr>
          </a:p>
          <a:p>
            <a:pPr rtl="0">
              <a:buNone/>
            </a:pPr>
            <a:r>
              <a:rPr lang="en-US" sz="1100" b="0" i="0" u="none" strike="noStrike" dirty="0">
                <a:solidFill>
                  <a:srgbClr val="000000"/>
                </a:solidFill>
                <a:effectLst/>
                <a:latin typeface="Arial" panose="020B0604020202020204" pitchFamily="34" charset="0"/>
              </a:rPr>
              <a:t>“Studies have shown that empathy declines during medical training (1,2) and without targeted interventions, uncompassionate care and treatment devoid of empathy results in dissatisfied patients who are unlikely to follow through with treatment recommendations, resulting in poorer health outcomes and damaged trust in health provider relationships.”</a:t>
            </a:r>
            <a:endParaRPr lang="en-US" b="0" dirty="0">
              <a:effectLst/>
            </a:endParaRPr>
          </a:p>
          <a:p>
            <a:pPr rtl="0">
              <a:buNone/>
            </a:pPr>
            <a:r>
              <a:rPr lang="en-US" sz="1100" b="0" i="0" u="none" strike="noStrike" dirty="0">
                <a:solidFill>
                  <a:srgbClr val="000000"/>
                </a:solidFill>
                <a:effectLst/>
                <a:latin typeface="Arial" panose="020B0604020202020204" pitchFamily="34" charset="0"/>
              </a:rPr>
              <a:t>Research has changed the perception around empathy from a soft skill to an ability that is an inherent part of your brain. “Patients unconsciously mimic the actions and facial expressions of others through brain mechanisms that mirror the actions of others by stimulating the same motor and sensory areas in the observers’ brains as the person they are observing.” There seem to be neural circuits in people's brains for facial expression, voice, touch, disgust and pain.</a:t>
            </a:r>
            <a:endParaRPr lang="en-US" b="0" dirty="0">
              <a:effectLst/>
            </a:endParaRPr>
          </a:p>
          <a:p>
            <a:pPr rtl="0">
              <a:buNone/>
            </a:pPr>
            <a:r>
              <a:rPr lang="en-US" sz="1100" b="0" i="0" u="none" strike="noStrike" dirty="0">
                <a:solidFill>
                  <a:srgbClr val="000000"/>
                </a:solidFill>
                <a:effectLst/>
                <a:latin typeface="Arial" panose="020B0604020202020204" pitchFamily="34" charset="0"/>
              </a:rPr>
              <a:t>Due to empathy, people can in some sense feel others’ pain. When people feel pain, circuitry in the person’s brain will light up that is similar to the circuitry that would happen if the person felt that pain themselves.</a:t>
            </a:r>
            <a:endParaRPr lang="en-US" b="0" dirty="0">
              <a:effectLst/>
            </a:endParaRPr>
          </a:p>
          <a:p>
            <a:pPr rtl="0">
              <a:buNone/>
            </a:pPr>
            <a:r>
              <a:rPr lang="en-US" sz="1100" b="0" i="0" u="none" strike="noStrike" dirty="0">
                <a:solidFill>
                  <a:srgbClr val="000000"/>
                </a:solidFill>
                <a:effectLst/>
                <a:latin typeface="Arial" panose="020B0604020202020204" pitchFamily="34" charset="0"/>
              </a:rPr>
              <a:t>Empathy is easy when you are familiar with the person. People tend to have empathy for people who are similar to them, have had similar experiences, look or act in a similar way, and for people who share a common goal. This creates empathetic bias.</a:t>
            </a:r>
            <a:endParaRPr lang="en-US" b="0" dirty="0">
              <a:effectLst/>
            </a:endParaRPr>
          </a:p>
          <a:p>
            <a:pPr rtl="0">
              <a:buNone/>
            </a:pPr>
            <a:r>
              <a:rPr lang="en-US" sz="1100" b="0" i="0" u="none" strike="noStrike" dirty="0">
                <a:solidFill>
                  <a:srgbClr val="000000"/>
                </a:solidFill>
                <a:effectLst/>
                <a:latin typeface="Arial" panose="020B0604020202020204" pitchFamily="34" charset="0"/>
              </a:rPr>
              <a:t>“Empathy is a factor that draws individuals to helping professions and plays a critical role in understanding the nuances of others’ experiences. Empathy is a complex capability enabling individuals to understand and feel the emotional states of others, resulting in compassionate behavior. Empathy requires cognitive, emotional, behavioral, and moral capacities to understand and respond to the suffering of others. Compassion is a tender response to the perception of another’s suffering. Compassion cannot exist without empathy, as they are part of the same perception and response continuum that moves human beings from observation to action.”</a:t>
            </a:r>
            <a:endParaRPr lang="en-US" b="0" dirty="0">
              <a:effectLst/>
            </a:endParaRPr>
          </a:p>
          <a:p>
            <a:pPr rtl="0">
              <a:buNone/>
            </a:pPr>
            <a:r>
              <a:rPr lang="en-US" sz="1100" b="0" i="0" u="none" strike="noStrike" dirty="0">
                <a:solidFill>
                  <a:srgbClr val="000000"/>
                </a:solidFill>
                <a:effectLst/>
                <a:latin typeface="Arial" panose="020B0604020202020204" pitchFamily="34" charset="0"/>
              </a:rPr>
              <a:t>Self-empathy is often overlooked. While many can understand the emotions of others, understanding one’s own emotional state is similarly important. When one’s own emotional state is overlooked and declines, such as in cases where one is overwhelmed, burned out, or exploited, the ability to empathize decreases.</a:t>
            </a:r>
            <a:endParaRPr lang="en-US" b="0" dirty="0">
              <a:effectLst/>
            </a:endParaRPr>
          </a:p>
          <a:p>
            <a:pPr rtl="0">
              <a:spcBef>
                <a:spcPts val="2000"/>
              </a:spcBef>
              <a:spcAft>
                <a:spcPts val="600"/>
              </a:spcAft>
              <a:buNone/>
            </a:pPr>
            <a:r>
              <a:rPr lang="en-US" sz="2000" b="0" i="0" u="sng" strike="noStrike" dirty="0">
                <a:solidFill>
                  <a:srgbClr val="1155CC"/>
                </a:solidFill>
                <a:effectLst/>
                <a:latin typeface="Arial" panose="020B0604020202020204" pitchFamily="34" charset="0"/>
                <a:hlinkClick r:id="rId5"/>
              </a:rPr>
              <a:t>What’s in A Word? My Journey Toward Empathy Education and Practice at the Cleveland Clinic - Rachel M Taliercio, 2017</a:t>
            </a:r>
            <a:endParaRPr lang="en-US" b="1" dirty="0">
              <a:effectLst/>
            </a:endParaRPr>
          </a:p>
          <a:p>
            <a:pPr rtl="0">
              <a:buNone/>
            </a:pPr>
            <a:r>
              <a:rPr lang="en-US" sz="1100" b="0" i="0" u="none" strike="noStrike" dirty="0">
                <a:solidFill>
                  <a:srgbClr val="000000"/>
                </a:solidFill>
                <a:effectLst/>
                <a:latin typeface="Arial" panose="020B0604020202020204" pitchFamily="34" charset="0"/>
              </a:rPr>
              <a:t>This is a popularization on empathy</a:t>
            </a:r>
            <a:endParaRPr lang="en-US" b="0" dirty="0">
              <a:effectLst/>
            </a:endParaRPr>
          </a:p>
          <a:p>
            <a:pPr rtl="0">
              <a:spcBef>
                <a:spcPts val="2000"/>
              </a:spcBef>
              <a:spcAft>
                <a:spcPts val="600"/>
              </a:spcAft>
              <a:buNone/>
            </a:pPr>
            <a:r>
              <a:rPr lang="en-US" sz="2000" b="0" i="0" u="sng" strike="noStrike" dirty="0">
                <a:solidFill>
                  <a:srgbClr val="1155CC"/>
                </a:solidFill>
                <a:effectLst/>
                <a:latin typeface="Arial" panose="020B0604020202020204" pitchFamily="34" charset="0"/>
                <a:hlinkClick r:id="rId6"/>
              </a:rPr>
              <a:t>The Emerging Study of Positive Empathy - Morelli - 2015 - Social and Personality Psychology Compass</a:t>
            </a:r>
            <a:endParaRPr lang="en-US" b="1" dirty="0">
              <a:effectLst/>
            </a:endParaRPr>
          </a:p>
          <a:p>
            <a:pPr rtl="0">
              <a:spcBef>
                <a:spcPts val="2000"/>
              </a:spcBef>
              <a:spcAft>
                <a:spcPts val="600"/>
              </a:spcAft>
              <a:buNone/>
            </a:pPr>
            <a:r>
              <a:rPr lang="en-US" sz="2000" b="0" i="0" u="sng" strike="noStrike" dirty="0">
                <a:solidFill>
                  <a:srgbClr val="1155CC"/>
                </a:solidFill>
                <a:effectLst/>
                <a:latin typeface="Arial" panose="020B0604020202020204" pitchFamily="34" charset="0"/>
                <a:hlinkClick r:id="rId7"/>
              </a:rPr>
              <a:t>Empathy in Leadership: Appropriate or Misplaced? An Empirical Study on a Topic that is Asking for Attention | Journal of Business Ethics</a:t>
            </a:r>
            <a:endParaRPr lang="en-US" b="1" dirty="0">
              <a:effectLst/>
            </a:endParaRPr>
          </a:p>
          <a:p>
            <a:pPr rtl="0">
              <a:buNone/>
            </a:pPr>
            <a:r>
              <a:rPr lang="en-US" sz="1100" b="0" i="0" u="none" strike="noStrike" dirty="0">
                <a:solidFill>
                  <a:srgbClr val="000000"/>
                </a:solidFill>
                <a:effectLst/>
                <a:latin typeface="Arial" panose="020B0604020202020204" pitchFamily="34" charset="0"/>
              </a:rPr>
              <a:t>People in a study from 2008 to 2010 consistently ranked empathy as the least important quality of a leader.</a:t>
            </a:r>
            <a:endParaRPr lang="en-US" b="0" dirty="0">
              <a:effectLst/>
            </a:endParaRPr>
          </a:p>
          <a:p>
            <a:pPr rtl="0">
              <a:buNone/>
            </a:pPr>
            <a:r>
              <a:rPr lang="en-US" sz="1100" b="0" i="0" u="none" strike="noStrike" dirty="0">
                <a:solidFill>
                  <a:srgbClr val="000000"/>
                </a:solidFill>
                <a:effectLst/>
                <a:latin typeface="Arial" panose="020B0604020202020204" pitchFamily="34" charset="0"/>
              </a:rPr>
              <a:t>When MBA students/workforce members were asked why in a different study they came up with a number of reasons, but they could be consolidated into two broad reasons: Empathy is inappropriate in a business setting, and that the respondents were unfamiliar with empathy.</a:t>
            </a:r>
            <a:endParaRPr lang="en-US" b="0" dirty="0">
              <a:effectLst/>
            </a:endParaRPr>
          </a:p>
          <a:p>
            <a:pPr rtl="0">
              <a:buNone/>
            </a:pPr>
            <a:r>
              <a:rPr lang="en-US" sz="1100" b="0" i="0" u="none" strike="noStrike" dirty="0">
                <a:solidFill>
                  <a:srgbClr val="000000"/>
                </a:solidFill>
                <a:effectLst/>
                <a:latin typeface="Arial" panose="020B0604020202020204" pitchFamily="34" charset="0"/>
              </a:rPr>
              <a:t>Of business students:</a:t>
            </a:r>
            <a:endParaRPr lang="en-US" b="0" dirty="0">
              <a:effectLst/>
            </a:endParaRP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 number of studies have concluded “that business students and business leaders have lower degrees of empathy”.</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Empathetic and narcissistic traits are strong predictors in ethical decision making.</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Finance students are least empathetic and most narcissistic</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“Brown et al. paint a grim picture of business students: they cheat more (holding the record with a 50% higher rate of reported cheating than any other major), are less cooperative, more likely to conceal instructors’ mistakes, less willing to yield and more likely to defect in bargaining games. Brown et al. assert that the mentality of unethical and narcissistic behavior follows business students into their professional careers, leading to the immoral organizational patterns we have come to know so well in recent years.”</a:t>
            </a:r>
          </a:p>
          <a:p>
            <a:pPr rtl="0">
              <a:buNone/>
            </a:pPr>
            <a:r>
              <a:rPr lang="en-US" sz="1100" b="0" i="0" u="none" strike="noStrike" dirty="0">
                <a:solidFill>
                  <a:srgbClr val="000000"/>
                </a:solidFill>
                <a:effectLst/>
                <a:latin typeface="Arial" panose="020B0604020202020204" pitchFamily="34" charset="0"/>
              </a:rPr>
              <a:t>In business leaders:</a:t>
            </a:r>
            <a:endParaRPr lang="en-US" b="0" dirty="0">
              <a:effectLst/>
            </a:endParaRP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 right amount of narcissism can be beneficial and promote innovation, examples being bill gates, </a:t>
            </a:r>
            <a:r>
              <a:rPr lang="en-US" sz="1100" b="0" i="0" u="none" strike="noStrike" dirty="0" err="1">
                <a:solidFill>
                  <a:srgbClr val="000000"/>
                </a:solidFill>
                <a:effectLst/>
                <a:latin typeface="Arial" panose="020B0604020202020204" pitchFamily="34" charset="0"/>
              </a:rPr>
              <a:t>steve</a:t>
            </a:r>
            <a:r>
              <a:rPr lang="en-US" sz="1100" b="0" i="0" u="none" strike="noStrike" dirty="0">
                <a:solidFill>
                  <a:srgbClr val="000000"/>
                </a:solidFill>
                <a:effectLst/>
                <a:latin typeface="Arial" panose="020B0604020202020204" pitchFamily="34" charset="0"/>
              </a:rPr>
              <a:t> jobs, </a:t>
            </a:r>
            <a:r>
              <a:rPr lang="en-US" sz="1100" b="0" i="0" u="none" strike="noStrike" dirty="0" err="1">
                <a:solidFill>
                  <a:srgbClr val="000000"/>
                </a:solidFill>
                <a:effectLst/>
                <a:latin typeface="Arial" panose="020B0604020202020204" pitchFamily="34" charset="0"/>
              </a:rPr>
              <a:t>oprah</a:t>
            </a:r>
            <a:r>
              <a:rPr lang="en-US" sz="1100" b="0" i="0" u="none" strike="noStrike" dirty="0">
                <a:solidFill>
                  <a:srgbClr val="000000"/>
                </a:solidFill>
                <a:effectLst/>
                <a:latin typeface="Arial" panose="020B0604020202020204" pitchFamily="34" charset="0"/>
              </a:rPr>
              <a:t> </a:t>
            </a:r>
            <a:r>
              <a:rPr lang="en-US" sz="1100" b="0" i="0" u="none" strike="noStrike" dirty="0" err="1">
                <a:solidFill>
                  <a:srgbClr val="000000"/>
                </a:solidFill>
                <a:effectLst/>
                <a:latin typeface="Arial" panose="020B0604020202020204" pitchFamily="34" charset="0"/>
              </a:rPr>
              <a:t>winfrey</a:t>
            </a:r>
            <a:r>
              <a:rPr lang="en-US" sz="1100" b="0" i="0" u="none" strike="noStrike" dirty="0">
                <a:solidFill>
                  <a:srgbClr val="000000"/>
                </a:solidFill>
                <a:effectLst/>
                <a:latin typeface="Arial" panose="020B0604020202020204" pitchFamily="34" charset="0"/>
              </a:rPr>
              <a:t>. </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Studies also link excessive narcissism in businesses with psychopathic behavior.</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These leaders nearly perfectly match the description of a psychopath, being “superficially charming, grandiose, deceitful, remorseless, void of empathy, irresponsible, impulsive, lacking goals, poor in behavioral controls, and antisocial.” Even more, the business world prompts this behavior, allowing psychopaths to more easily climb ranks.</a:t>
            </a:r>
          </a:p>
          <a:p>
            <a:pPr marL="1143000" lvl="2" indent="-22860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 argument for the person who only wants money is that environments like these promote psychopaths and psychopaths are very bad for business due to their reckless behavior. Examples being Bernie Ebbers and Dennis Koslowski.</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Of corporate leaders without empathy</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Psychopaths are usually only talked about in the context of crime, and until 1995 this went unchallenged. They were also viewed as rather unsuccessful. Researchers (</a:t>
            </a:r>
            <a:r>
              <a:rPr lang="en-US" sz="1100" b="0" i="0" u="none" strike="noStrike" dirty="0" err="1">
                <a:solidFill>
                  <a:srgbClr val="000000"/>
                </a:solidFill>
                <a:effectLst/>
                <a:latin typeface="Arial" panose="020B0604020202020204" pitchFamily="34" charset="0"/>
              </a:rPr>
              <a:t>babiak</a:t>
            </a:r>
            <a:r>
              <a:rPr lang="en-US" sz="1100" b="0" i="0" u="none" strike="noStrike" dirty="0">
                <a:solidFill>
                  <a:srgbClr val="000000"/>
                </a:solidFill>
                <a:effectLst/>
                <a:latin typeface="Arial" panose="020B0604020202020204" pitchFamily="34" charset="0"/>
              </a:rPr>
              <a:t>), defying the ideas at the time helped us to our current understanding that psychopaths are rather successful. Their ability to thrive in times of organizational change, and pitting people against each other for their benefit.</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In 2006 Babiak and Hare again warned about how psychopaths were able to succeed, other researchers were now beginning to emphasize </a:t>
            </a:r>
            <a:r>
              <a:rPr lang="en-US" sz="1100" b="0" i="0" u="none" strike="noStrike" dirty="0" err="1">
                <a:solidFill>
                  <a:srgbClr val="000000"/>
                </a:solidFill>
                <a:effectLst/>
                <a:latin typeface="Arial" panose="020B0604020202020204" pitchFamily="34" charset="0"/>
              </a:rPr>
              <a:t>Bibiak’s</a:t>
            </a:r>
            <a:r>
              <a:rPr lang="en-US" sz="1100" b="0" i="0" u="none" strike="noStrike" dirty="0">
                <a:solidFill>
                  <a:srgbClr val="000000"/>
                </a:solidFill>
                <a:effectLst/>
                <a:latin typeface="Arial" panose="020B0604020202020204" pitchFamily="34" charset="0"/>
              </a:rPr>
              <a:t> earlier findings.</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Psychopaths are relatively prevalent, making up 1-3% of the male population, and ½ to 1% of the female population. They often can act completely unchallenged. </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Many of the characteristics that people described for senior leadership were similar to those of personality disorders.</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 presence of Psychopaths in a working environment largely increases inefficiencies.</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“Boddy (2010) found that 88% of the workers involved in environments where psychopaths were present, suffered from work difficulties caused by human-caused disruptions, compared to 75.1% in environments where there were no psychopaths. The trend was consistent among all areas of research: perceptions of inadequate training were around 20% (65.8 vs. 47%) higher in environments with psychopaths, and problems due to lack of information were 14% more frequent (83.8 vs. 69.6%) in workplaces where psychopaths were present. Similar discrepancies were found in areas such as lack of support and incorrect instructions.”</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“When Corporate Psychopaths are present in leadership positions within organizations, employees are less likely to agree with views that: the organization does business in a socially desirable manner; does business in an environmentally friendly manner and that the organization does business in a way that benefits the local community.”</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 concerning factor in this all is that psychopaths don’t like criticism and will maneuver business ventures into high risk situations. Since they are not the nurturing kind, they alienate devoted employees and jeopardize the company’s chances on proper succession and long term well being.”</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“She asserts that culture may have a lot to do with the nurturing or repression of sociopaths. She found, for instance, that some East Asian countries, where the culture is predominantly group centered, have a rather small percentage of sociopaths (0.03 percent), while Western cultures such as the US, which strongly reinforce an individualistic sense of behaving, harbor more than 100 times more (4 percent) of these dangerous characters.”</a:t>
            </a:r>
          </a:p>
          <a:p>
            <a:pPr rtl="0">
              <a:buNone/>
            </a:pPr>
            <a:r>
              <a:rPr lang="en-US" sz="1100" b="0" i="0" u="none" strike="noStrike" dirty="0">
                <a:solidFill>
                  <a:srgbClr val="000000"/>
                </a:solidFill>
                <a:effectLst/>
                <a:latin typeface="Arial" panose="020B0604020202020204" pitchFamily="34" charset="0"/>
              </a:rPr>
              <a:t>On why empathy is good leader material:</a:t>
            </a:r>
            <a:endParaRPr lang="en-US" b="0" dirty="0">
              <a:effectLst/>
            </a:endParaRP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Empathy is on the rise.</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 downsides make it clear: empathy clearly is not only appropriate in leadership roles, it's important and needs to be taken seriously.</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Caring is an inherent requirement for leaders. We can see caring in great leaders. </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One study looked at some great leaders from the 20th century and looked at their qualities. These leaders were often especially high in their empathy and emotional intelligence.</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Despite their importance, empathy is under emphasized and under trained. This leads to leaders that lack requisite empathy, leading to less empathy in the organization.</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Empathy is especially important during or after a crisis.</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Empathy needs frequent focus and intentional attention.</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On the other hand, leaders that care and inspire can do the opposite, creating supportive environments and healthy employees, all while improving the bottom line.</a:t>
            </a:r>
          </a:p>
          <a:p>
            <a:pPr rtl="0">
              <a:buNone/>
            </a:pPr>
            <a:r>
              <a:rPr lang="en-US" sz="1100" b="0" i="0" u="none" strike="noStrike" dirty="0">
                <a:solidFill>
                  <a:srgbClr val="000000"/>
                </a:solidFill>
                <a:effectLst/>
                <a:latin typeface="Arial" panose="020B0604020202020204" pitchFamily="34" charset="0"/>
              </a:rPr>
              <a:t>Empathy can be developed.</a:t>
            </a:r>
            <a:endParaRPr lang="en-US" b="0" dirty="0">
              <a:effectLst/>
            </a:endParaRP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It is important to develop these skills in our education. </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There is research behind the idea that it can be taught in the classroom.</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In business schools, an increased emphasis on empathy would work to counteract the existing pattern of narcissism and a trained lack of empathy in the business world.</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It's here that active work to make a new push towards empathetic business people is so important.</a:t>
            </a:r>
          </a:p>
          <a:p>
            <a:pPr rtl="0">
              <a:spcBef>
                <a:spcPts val="2000"/>
              </a:spcBef>
              <a:spcAft>
                <a:spcPts val="600"/>
              </a:spcAft>
              <a:buNone/>
            </a:pPr>
            <a:r>
              <a:rPr lang="en-US" sz="2000" b="0" i="0" u="sng" strike="noStrike" dirty="0">
                <a:solidFill>
                  <a:srgbClr val="1155CC"/>
                </a:solidFill>
                <a:effectLst/>
                <a:latin typeface="Arial" panose="020B0604020202020204" pitchFamily="34" charset="0"/>
                <a:hlinkClick r:id="rId8"/>
              </a:rPr>
              <a:t>Cheating by economics and business undergraduate students: an exploratory international assessment | Higher Education</a:t>
            </a:r>
            <a:endParaRPr lang="en-US" b="1" dirty="0">
              <a:effectLst/>
            </a:endParaRPr>
          </a:p>
          <a:p>
            <a:pPr rtl="0">
              <a:buNone/>
            </a:pPr>
            <a:r>
              <a:rPr lang="en-US" sz="1100" b="0" i="0" u="none" strike="noStrike" dirty="0">
                <a:solidFill>
                  <a:srgbClr val="000000"/>
                </a:solidFill>
                <a:effectLst/>
                <a:latin typeface="Arial" panose="020B0604020202020204" pitchFamily="34" charset="0"/>
              </a:rPr>
              <a:t>Increases in cheating in business students is caused by a number of things, one of which being the intentionally competitive and high pressure environments that business schools create.</a:t>
            </a:r>
            <a:endParaRPr lang="en-US" b="0" dirty="0">
              <a:effectLst/>
            </a:endParaRPr>
          </a:p>
          <a:p>
            <a:pPr>
              <a:buNone/>
            </a:pPr>
            <a:br>
              <a:rPr lang="en-US" dirty="0"/>
            </a:b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2454584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introduce topic</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22725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Aft>
                <a:spcPts val="800"/>
              </a:spcAft>
              <a:buFont typeface="Symbol" panose="05050102010706020507" pitchFamily="18" charset="2"/>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ADAS-Advanced Driver Assistance Systems: - A broad range of features and technology that support the driver by providing information, warnings , and intervening to execute control momentarily or on a sustained basis.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start off introduce the ADAS, and what it means. Then mention how ADAS can be broken down into 5 subcategories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introduce the 5 subcategories of ADAS and use the points below to talk about how AI is used in them</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start off with AI is used in Forward collision Warning systems by first identifying vehicles or objects in the same lane as the driver using cameras and/or sensors, it then calculates both of their speed and the distance between them. It then uses thresholds and conditions using its calculated data to either warn the driver or not do anything, some of these systems might brake for you though.</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Lane keeping systems just as forward collision warning systems use cameras and/or sensors to pick up the road and the color pattern of roads and AI is used to check if it is a lane divider and to also calculate how offset the car is from the center of the lane so it knows if it needs to make any adjustments to the car. </a:t>
            </a:r>
          </a:p>
          <a:p>
            <a:pPr marL="457200" marR="0">
              <a:lnSpc>
                <a:spcPct val="115000"/>
              </a:lnSpc>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Blind spot detection uses AI algorithms to analyze sensor data to identify vehicles, cyclists, or obstacles in blind spots. It then sends a signal to the car if it is determined that it is a risk of some kind</a:t>
            </a:r>
          </a:p>
          <a:p>
            <a:pPr marL="45720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works similarly to Forward Collision Warning systems but instead of trying to figure out if it’s a car and its speed. It identifies pedestrians and your speed relative to their position.</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Backing collision avoidance works almost identical to forward collision warning but instead it only identifies the distance between the objects instead of their speed and distance.</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64063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talk about how the data on the right collected by the insurance Institute for highway safety shows us how effective each ADAS system is with actually preventing accidents, (each group has been averaged out to their mean for easier viewing sake.)</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especially point out how much these systems have helped prevent a lot of forward collisions and also rear automatic braking. You should also mention that these braking systems use the risk calculated by these AI’s to determine if they should brake or not.</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should also mention that with these technologies it help takes off some of the stress from driving and also helps with the some of the decision making which helps with making drivers less fatigued while driving which also corelates to less accidents. Especially on longer drives, like road trips where you are driving for hours at a time.</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With these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adas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systems we can also prevent driver based errors by using these systems to either warn the driver so they pay attention or by intervening directly to help prevent or mitigate these accidents.</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88419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Definitions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ADS - a vehicle system that contains both hardware and software that are collectively capable of performing the entire Dynamic Driving Tasks (DDT) on a sustained basis regardless of whether it is limited to a specific operational design domain (ODD).</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DDT- all the real-time operational and tactical functions needed to drive a vehicle on a road, excluding strategic functions like route planning.</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ODD- defines the specific conditions under which an autonomous vehicle (AV) or automated driving system is designed to operate safely.</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800"/>
              </a:spcBef>
              <a:spcAft>
                <a:spcPts val="400"/>
              </a:spcAft>
              <a:buNone/>
            </a:pPr>
            <a:r>
              <a:rPr lang="en-US"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Talking points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with the growing rate of Ai’s development full self-driving cars are getting closer. Eventually self driving cars will be considered a ADS or a Advanced Driving System. A ADS is a (then mention the definition of ADS, DDT and ODD). </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ADS technology falls under the last 2-3 levels of driving automation where the car needs very little to no human interference.</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Tesla does not consider their own autopilot to be and advanced driving system they consider it to be a advanced driver assistance system. </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ADS systems we will have in the future will use all the preexisting technology from the ADAS systems to be able to drive the cars.</a:t>
            </a:r>
          </a:p>
          <a:p>
            <a:pPr>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A car is considered a ADS when it can perform dynamic tasks like lane change at a level that either matches or surpasses human drivers.</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81401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I stated with on the previous slide as AI gets further advanced self driving cars will only get better, but with the cars we currently have that have autonomous driving we can see that there pedestrian accidents are at 0%. While the number of rear-end-accidents have skyrocketed. </a:t>
            </a:r>
          </a:p>
          <a:p>
            <a:pPr marL="171450" indent="-171450">
              <a:buFont typeface="Arial" panose="020B0604020202020204" pitchFamily="34" charset="0"/>
              <a:buChar char="•"/>
            </a:pPr>
            <a:r>
              <a:rPr lang="en-US" dirty="0"/>
              <a:t>(Mention) the type of self driving cars I am talking about is not a level 4 or 5 as listed on the previous slide but a level 3. </a:t>
            </a:r>
          </a:p>
          <a:p>
            <a:pPr marL="171450" indent="-171450">
              <a:buFont typeface="Arial" panose="020B0604020202020204" pitchFamily="34" charset="0"/>
              <a:buChar char="•"/>
            </a:pPr>
            <a:r>
              <a:rPr lang="en-US" dirty="0"/>
              <a:t>This shows us that these cars are great at preventing pedestrian accidents and other types of accidents like collision with an object, while it gets in rear ended accidents a lot more. One important thing to note is that self driving cars get into 9.1 accidents for every 1 million miles driven compared to 4.1 for non-self driving cars. </a:t>
            </a:r>
          </a:p>
          <a:p>
            <a:pPr marL="171450" indent="-171450">
              <a:buFont typeface="Arial" panose="020B0604020202020204" pitchFamily="34" charset="0"/>
              <a:buChar char="•"/>
            </a:pPr>
            <a:r>
              <a:rPr lang="en-US" dirty="0"/>
              <a:t>Either way with the data we have collected we can see that the severity and the number of deaths in self driving cars is less and at a lower rate compared to conventual vehicles. This tells us that self driving cars are better at preventing severe accidents but also at the same time is unable to prevent accidents as well as a human driver</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I came across this post where a Reddit user claims to have convinced ChatGPT that they are a prophet</a:t>
            </a:r>
          </a:p>
          <a:p>
            <a:r>
              <a:rPr lang="en-US" dirty="0"/>
              <a:t>-Post has gone somewhat viral, or at least got enough traction to where OP deleted it</a:t>
            </a:r>
          </a:p>
          <a:p>
            <a:r>
              <a:rPr lang="en-US" dirty="0"/>
              <a:t>-I thought this would be a fun topic to present on</a:t>
            </a:r>
          </a:p>
          <a:p>
            <a:r>
              <a:rPr lang="en-US" dirty="0"/>
              <a:t>-In my research into this topic I found similar posts from users that convinced ChatGPT that they were God, or were convinced by ChatGPT that it was sentient due to unexpected behavior</a:t>
            </a:r>
          </a:p>
          <a:p>
            <a:r>
              <a:rPr lang="en-US" dirty="0"/>
              <a:t>-Most of these posts were on the usual suspects like Reddit, for example r/ChatGPT, and OpenAI’s own forums</a:t>
            </a:r>
          </a:p>
          <a:p>
            <a:r>
              <a:rPr lang="en-US" dirty="0"/>
              <a:t>-I actually found one on LinkedIn of all places where someone thought they had gotten ChatGPT to found a religion about worshipping an AI-generated image of a capybara</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010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2025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2025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2025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2025 Keith A. Pray</a:t>
            </a:r>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a:t>© 2025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www.reddit.com/r/ChatGPT/comments/1hhv8rh/i_cant_think_anymore/" TargetMode="External"/><Relationship Id="rId13" Type="http://schemas.openxmlformats.org/officeDocument/2006/relationships/hyperlink" Target="https://medium.com/never-stop-writing/how-chatgpt-made-me-stupid-c20a88c7ff13" TargetMode="External"/><Relationship Id="rId3" Type="http://schemas.openxmlformats.org/officeDocument/2006/relationships/hyperlink" Target="https://theconversation.com/chatgpt-cant-think-consciousness-is-something-entirely-different-to-todays-ai-204823" TargetMode="External"/><Relationship Id="rId7" Type="http://schemas.openxmlformats.org/officeDocument/2006/relationships/hyperlink" Target="https://www.linkedin.com/posts/rubijoshi_i-tricked-an-ai-into-thinking-i-was-god-activity-7318961368307507201-EOh_" TargetMode="External"/><Relationship Id="rId12" Type="http://schemas.openxmlformats.org/officeDocument/2006/relationships/hyperlink" Target="https://www.reddit.com/r/ChatGPT/comments/1dugyb5/does_using_ais_such_as_gpt_make_you_feel_stupi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eurekalert.org/news-releases/1068915" TargetMode="External"/><Relationship Id="rId11" Type="http://schemas.openxmlformats.org/officeDocument/2006/relationships/hyperlink" Target="https://www.microsoft.com/en-us/research/wp-content/uploads/2025/01/lee_2025_ai_critical_thinking_survey.pdf" TargetMode="External"/><Relationship Id="rId5" Type="http://schemas.openxmlformats.org/officeDocument/2006/relationships/hyperlink" Target="https://community.openai.com/t/unexplainable-answers-of-gpt/363741" TargetMode="External"/><Relationship Id="rId10" Type="http://schemas.openxmlformats.org/officeDocument/2006/relationships/hyperlink" Target="https://www.humanornot.ai/" TargetMode="External"/><Relationship Id="rId4" Type="http://schemas.openxmlformats.org/officeDocument/2006/relationships/hyperlink" Target="https://lawliberty.org/why-ai-cant-think/" TargetMode="External"/><Relationship Id="rId9" Type="http://schemas.openxmlformats.org/officeDocument/2006/relationships/hyperlink" Target="https://bsky.app/profile/cait.bsky.social/post/3lntfuy6ci22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no-reply-csgcs@cs.wpi.ed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grads.cs.wpi.edu/evals/?page=review&amp;token=%5b15_character_key" TargetMode="External"/><Relationship Id="rId4" Type="http://schemas.openxmlformats.org/officeDocument/2006/relationships/hyperlink" Target="mailto:cshue@wpi.edu"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caf.io/cbnsi/cbeci/methodolog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cryptonews.net/news/nft/10891957/"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36.xml.rels><?xml version="1.0" encoding="UTF-8" standalone="yes"?>
<Relationships xmlns="http://schemas.openxmlformats.org/package/2006/relationships"><Relationship Id="rId3" Type="http://schemas.openxmlformats.org/officeDocument/2006/relationships/hyperlink" Target="https://dx.doi.org/10.47772/IJRISS.2025.914MG0062"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hyperlink" Target="https://injuryfacts.nsc.org/motor-vehicle/occupant-protection/advanced-driver-assistance-systems" TargetMode="External"/><Relationship Id="rId13" Type="http://schemas.openxmlformats.org/officeDocument/2006/relationships/hyperlink" Target="https://arxiv.org/html/2412.08133v1" TargetMode="External"/><Relationship Id="rId18" Type="http://schemas.openxmlformats.org/officeDocument/2006/relationships/hyperlink" Target="https://www.synopsys.com/glossary/what-is-adas.html" TargetMode="External"/><Relationship Id="rId3" Type="http://schemas.openxmlformats.org/officeDocument/2006/relationships/hyperlink" Target="https://www.craftlawfirm.com/autonomous-vehicle-accidents-2019-2024-crash-data/" TargetMode="External"/><Relationship Id="rId7" Type="http://schemas.openxmlformats.org/officeDocument/2006/relationships/hyperlink" Target="https://www.nhtsa.gov/sites/nhtsa.gov/files/2022-05/Level-of-Automation-052522-tag.pdf" TargetMode="External"/><Relationship Id="rId12" Type="http://schemas.openxmlformats.org/officeDocument/2006/relationships/hyperlink" Target="https://www.collimator.ai/tutorials/lane-keep-assist-system" TargetMode="External"/><Relationship Id="rId17" Type="http://schemas.openxmlformats.org/officeDocument/2006/relationships/hyperlink" Target="https://trackobit.com/blog/pros-and-cons-of-advanced-driver-assistance-systems" TargetMode="External"/><Relationship Id="rId2" Type="http://schemas.openxmlformats.org/officeDocument/2006/relationships/hyperlink" Target="https://www.nstlaw.com/guides/self-driving-car-statistics/" TargetMode="External"/><Relationship Id="rId16" Type="http://schemas.openxmlformats.org/officeDocument/2006/relationships/hyperlink" Target="https://macgence.com/blog/ai-powered-collision-avoidance-systems" TargetMode="External"/><Relationship Id="rId1" Type="http://schemas.openxmlformats.org/officeDocument/2006/relationships/slideLayout" Target="../slideLayouts/slideLayout2.xml"/><Relationship Id="rId6" Type="http://schemas.openxmlformats.org/officeDocument/2006/relationships/hyperlink" Target="https://pmc.ncbi.nlm.nih.gov/articles/PMC8434048/" TargetMode="External"/><Relationship Id="rId11" Type="http://schemas.openxmlformats.org/officeDocument/2006/relationships/hyperlink" Target="https://www.nhtsa.gov/vehicle-safety/driver-assistance-technologies" TargetMode="External"/><Relationship Id="rId5" Type="http://schemas.openxmlformats.org/officeDocument/2006/relationships/hyperlink" Target="https://injuryfacts.nsc.org/motor-vehicle/occupant-protection/advanced-driver-assistance-systems/data-details/" TargetMode="External"/><Relationship Id="rId15" Type="http://schemas.openxmlformats.org/officeDocument/2006/relationships/hyperlink" Target="https://ims.mobileye.com/fleets/us/technology/" TargetMode="External"/><Relationship Id="rId10" Type="http://schemas.openxmlformats.org/officeDocument/2006/relationships/hyperlink" Target="https://helpcenter.gomotive.com/hc/en-us/articles/19798447554717-AI-Powered-Safety-Forward-Collision-Warning" TargetMode="External"/><Relationship Id="rId19" Type="http://schemas.openxmlformats.org/officeDocument/2006/relationships/hyperlink" Target="https://natlawreview.com/article/dangers-driverless-cars" TargetMode="External"/><Relationship Id="rId4" Type="http://schemas.openxmlformats.org/officeDocument/2006/relationships/hyperlink" Target="https://unece.org/sites/default/files/2023-12/GE.3-07-15%20Presentation%208%20ADAS%20vs%20ADS.pdf" TargetMode="External"/><Relationship Id="rId9" Type="http://schemas.openxmlformats.org/officeDocument/2006/relationships/hyperlink" Target="https://www.tatacapital.com/blog/loan-for-vehicle/what-is-adas-and-what-are-the-benefits-of-adas/" TargetMode="External"/><Relationship Id="rId14" Type="http://schemas.openxmlformats.org/officeDocument/2006/relationships/hyperlink" Target="https://www.sapien.io/blog/blind-spot-detection-in-autonomous-ca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r>
              <a:rPr lang="en-US" sz="2000" dirty="0"/>
              <a:t> </a:t>
            </a:r>
          </a:p>
        </p:txBody>
      </p:sp>
      <p:sp>
        <p:nvSpPr>
          <p:cNvPr id="2" name="Title 1"/>
          <p:cNvSpPr>
            <a:spLocks noGrp="1"/>
          </p:cNvSpPr>
          <p:nvPr>
            <p:ph type="ctrTitle"/>
          </p:nvPr>
        </p:nvSpPr>
        <p:spPr/>
        <p:txBody>
          <a:bodyPr/>
          <a:lstStyle/>
          <a:p>
            <a:r>
              <a:rPr lang="en-US"/>
              <a:t>Class 12-14</a:t>
            </a:r>
            <a:br>
              <a:rPr lang="en-US" dirty="0"/>
            </a:br>
            <a:r>
              <a:rPr lang="en-US" dirty="0"/>
              <a:t>Last Days</a:t>
            </a:r>
          </a:p>
        </p:txBody>
      </p:sp>
      <p:sp>
        <p:nvSpPr>
          <p:cNvPr id="4" name="Footer Placeholder 3"/>
          <p:cNvSpPr>
            <a:spLocks noGrp="1"/>
          </p:cNvSpPr>
          <p:nvPr>
            <p:ph type="ftr" sz="quarter" idx="3"/>
          </p:nvPr>
        </p:nvSpPr>
        <p:spPr/>
        <p:txBody>
          <a:bodyPr/>
          <a:lstStyle/>
          <a:p>
            <a:r>
              <a:rPr lang="en-US"/>
              <a:t>© 2025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ChatGPT Can’t Think…So why are you letting it think for you?</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Jack Burke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1614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I’ve seen some concerning posts</a:t>
            </a:r>
          </a:p>
        </p:txBody>
      </p:sp>
      <p:sp>
        <p:nvSpPr>
          <p:cNvPr id="3" name="Content Placeholder 2"/>
          <p:cNvSpPr>
            <a:spLocks noGrp="1"/>
          </p:cNvSpPr>
          <p:nvPr>
            <p:ph sz="half" idx="1"/>
          </p:nvPr>
        </p:nvSpPr>
        <p:spPr/>
        <p:txBody>
          <a:bodyPr/>
          <a:lstStyle/>
          <a:p>
            <a:r>
              <a:rPr lang="en-US" dirty="0"/>
              <a:t>People claim they can convince ChatGPT of absurd things</a:t>
            </a:r>
          </a:p>
          <a:p>
            <a:r>
              <a:rPr lang="en-US" dirty="0"/>
              <a:t>People convinced that ChatGPT is conscious/sentient</a:t>
            </a:r>
          </a:p>
          <a:p>
            <a:r>
              <a:rPr lang="en-US" dirty="0"/>
              <a:t>Posts from likely sources such as AI related Subreddits and forums</a:t>
            </a:r>
          </a:p>
          <a:p>
            <a:r>
              <a:rPr lang="en-US" dirty="0"/>
              <a:t>….but also LinkedIn apparently</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Jack Burke</a:t>
            </a:r>
          </a:p>
        </p:txBody>
      </p:sp>
      <p:pic>
        <p:nvPicPr>
          <p:cNvPr id="9" name="Picture 8" descr="A screenshot of a phone&#10;&#10;AI-generated content may be incorrect.">
            <a:extLst>
              <a:ext uri="{FF2B5EF4-FFF2-40B4-BE49-F238E27FC236}">
                <a16:creationId xmlns:a16="http://schemas.microsoft.com/office/drawing/2014/main" id="{4889D77C-279D-07CC-76F7-B890EFB08EA6}"/>
              </a:ext>
            </a:extLst>
          </p:cNvPr>
          <p:cNvPicPr>
            <a:picLocks noChangeAspect="1"/>
          </p:cNvPicPr>
          <p:nvPr/>
        </p:nvPicPr>
        <p:blipFill>
          <a:blip r:embed="rId3"/>
          <a:stretch>
            <a:fillRect/>
          </a:stretch>
        </p:blipFill>
        <p:spPr>
          <a:xfrm>
            <a:off x="5049259" y="1204783"/>
            <a:ext cx="3152274" cy="3654860"/>
          </a:xfrm>
          <a:prstGeom prst="rect">
            <a:avLst/>
          </a:prstGeom>
        </p:spPr>
      </p:pic>
    </p:spTree>
    <p:extLst>
      <p:ext uri="{BB962C8B-B14F-4D97-AF65-F5344CB8AC3E}">
        <p14:creationId xmlns:p14="http://schemas.microsoft.com/office/powerpoint/2010/main" val="341845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E7DF7-EC1E-B073-F8B2-DCF6F9461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29310D-4200-3DAF-A5D0-41330C128659}"/>
              </a:ext>
            </a:extLst>
          </p:cNvPr>
          <p:cNvSpPr>
            <a:spLocks noGrp="1"/>
          </p:cNvSpPr>
          <p:nvPr>
            <p:ph type="title"/>
          </p:nvPr>
        </p:nvSpPr>
        <p:spPr/>
        <p:txBody>
          <a:bodyPr/>
          <a:lstStyle/>
          <a:p>
            <a:r>
              <a:rPr lang="en-US" dirty="0"/>
              <a:t>AI As we know it cannot think</a:t>
            </a:r>
          </a:p>
        </p:txBody>
      </p:sp>
      <p:sp>
        <p:nvSpPr>
          <p:cNvPr id="3" name="Content Placeholder 2">
            <a:extLst>
              <a:ext uri="{FF2B5EF4-FFF2-40B4-BE49-F238E27FC236}">
                <a16:creationId xmlns:a16="http://schemas.microsoft.com/office/drawing/2014/main" id="{A2FD0695-DA2D-C174-0BF8-6AECC5DCDA52}"/>
              </a:ext>
            </a:extLst>
          </p:cNvPr>
          <p:cNvSpPr>
            <a:spLocks noGrp="1"/>
          </p:cNvSpPr>
          <p:nvPr>
            <p:ph sz="half" idx="1"/>
          </p:nvPr>
        </p:nvSpPr>
        <p:spPr/>
        <p:txBody>
          <a:bodyPr/>
          <a:lstStyle/>
          <a:p>
            <a:r>
              <a:rPr lang="en-US" dirty="0"/>
              <a:t>Studies published as recently as December 2024 show that AI can pass the Turing Test</a:t>
            </a:r>
          </a:p>
          <a:p>
            <a:r>
              <a:rPr lang="en-US" dirty="0"/>
              <a:t>While we don’t exactly know how humans think, we can be pretty certain ChatGPT isn’t doing it</a:t>
            </a:r>
          </a:p>
          <a:p>
            <a:r>
              <a:rPr lang="en-US" dirty="0"/>
              <a:t>If we don’t know how our own consciousness works, how can we create a technology that replicates it?</a:t>
            </a:r>
          </a:p>
          <a:p>
            <a:endParaRPr lang="en-US" dirty="0"/>
          </a:p>
          <a:p>
            <a:endParaRPr lang="en-US" dirty="0"/>
          </a:p>
        </p:txBody>
      </p:sp>
      <p:sp>
        <p:nvSpPr>
          <p:cNvPr id="5" name="Footer Placeholder 4">
            <a:extLst>
              <a:ext uri="{FF2B5EF4-FFF2-40B4-BE49-F238E27FC236}">
                <a16:creationId xmlns:a16="http://schemas.microsoft.com/office/drawing/2014/main" id="{B30FDC4A-7766-8BF2-D8D6-612FF4F91060}"/>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CF0030C0-E047-B830-92E2-8A2ABB7118EB}"/>
              </a:ext>
            </a:extLst>
          </p:cNvPr>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a:extLst>
              <a:ext uri="{FF2B5EF4-FFF2-40B4-BE49-F238E27FC236}">
                <a16:creationId xmlns:a16="http://schemas.microsoft.com/office/drawing/2014/main" id="{C0AFCE06-F014-B955-2510-27B0BE48E911}"/>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Jack Burke</a:t>
            </a:r>
          </a:p>
        </p:txBody>
      </p:sp>
      <p:pic>
        <p:nvPicPr>
          <p:cNvPr id="9" name="Picture 8">
            <a:extLst>
              <a:ext uri="{FF2B5EF4-FFF2-40B4-BE49-F238E27FC236}">
                <a16:creationId xmlns:a16="http://schemas.microsoft.com/office/drawing/2014/main" id="{C706BD21-2ADB-4AF3-7C93-09501295D756}"/>
              </a:ext>
            </a:extLst>
          </p:cNvPr>
          <p:cNvPicPr>
            <a:picLocks noChangeAspect="1"/>
          </p:cNvPicPr>
          <p:nvPr/>
        </p:nvPicPr>
        <p:blipFill>
          <a:blip r:embed="rId3"/>
          <a:stretch>
            <a:fillRect/>
          </a:stretch>
        </p:blipFill>
        <p:spPr>
          <a:xfrm>
            <a:off x="4724400" y="1655982"/>
            <a:ext cx="3741420" cy="2398659"/>
          </a:xfrm>
          <a:prstGeom prst="rect">
            <a:avLst/>
          </a:prstGeom>
        </p:spPr>
      </p:pic>
    </p:spTree>
    <p:extLst>
      <p:ext uri="{BB962C8B-B14F-4D97-AF65-F5344CB8AC3E}">
        <p14:creationId xmlns:p14="http://schemas.microsoft.com/office/powerpoint/2010/main" val="718641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BE7D5-0D59-1848-C8E3-15E8374AF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ABFAE-AECD-99EE-EBBD-D6CD39C97056}"/>
              </a:ext>
            </a:extLst>
          </p:cNvPr>
          <p:cNvSpPr>
            <a:spLocks noGrp="1"/>
          </p:cNvSpPr>
          <p:nvPr>
            <p:ph type="title"/>
          </p:nvPr>
        </p:nvSpPr>
        <p:spPr/>
        <p:txBody>
          <a:bodyPr/>
          <a:lstStyle/>
          <a:p>
            <a:r>
              <a:rPr lang="en-US" dirty="0"/>
              <a:t>Some more concerning posts</a:t>
            </a:r>
          </a:p>
        </p:txBody>
      </p:sp>
      <p:sp>
        <p:nvSpPr>
          <p:cNvPr id="3" name="Content Placeholder 2">
            <a:extLst>
              <a:ext uri="{FF2B5EF4-FFF2-40B4-BE49-F238E27FC236}">
                <a16:creationId xmlns:a16="http://schemas.microsoft.com/office/drawing/2014/main" id="{8085DDD4-508C-EE01-6321-3CC6AD1FEA0D}"/>
              </a:ext>
            </a:extLst>
          </p:cNvPr>
          <p:cNvSpPr>
            <a:spLocks noGrp="1"/>
          </p:cNvSpPr>
          <p:nvPr>
            <p:ph sz="half" idx="1"/>
          </p:nvPr>
        </p:nvSpPr>
        <p:spPr/>
        <p:txBody>
          <a:bodyPr/>
          <a:lstStyle/>
          <a:p>
            <a:r>
              <a:rPr lang="en-US" dirty="0"/>
              <a:t>“I can’t think anymore”</a:t>
            </a:r>
          </a:p>
          <a:p>
            <a:r>
              <a:rPr lang="en-US" dirty="0"/>
              <a:t>“I’m too lazy to read books, I just ask ChatGPT to summarize”</a:t>
            </a:r>
          </a:p>
          <a:p>
            <a:r>
              <a:rPr lang="en-US" dirty="0"/>
              <a:t>“Before ChatGPT, I was good at writing”</a:t>
            </a:r>
          </a:p>
        </p:txBody>
      </p:sp>
      <p:sp>
        <p:nvSpPr>
          <p:cNvPr id="5" name="Footer Placeholder 4">
            <a:extLst>
              <a:ext uri="{FF2B5EF4-FFF2-40B4-BE49-F238E27FC236}">
                <a16:creationId xmlns:a16="http://schemas.microsoft.com/office/drawing/2014/main" id="{5C8342A3-18E6-0711-54E4-3D15C51B991A}"/>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402FF448-B518-F051-A4D6-71E4B8967045}"/>
              </a:ext>
            </a:extLst>
          </p:cNvPr>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a:extLst>
              <a:ext uri="{FF2B5EF4-FFF2-40B4-BE49-F238E27FC236}">
                <a16:creationId xmlns:a16="http://schemas.microsoft.com/office/drawing/2014/main" id="{D57E55E8-38DC-DAC0-DA8F-3333F347BC6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Jack Burke</a:t>
            </a:r>
          </a:p>
        </p:txBody>
      </p:sp>
      <p:pic>
        <p:nvPicPr>
          <p:cNvPr id="9" name="Picture 8">
            <a:extLst>
              <a:ext uri="{FF2B5EF4-FFF2-40B4-BE49-F238E27FC236}">
                <a16:creationId xmlns:a16="http://schemas.microsoft.com/office/drawing/2014/main" id="{9C1C4B45-182C-A8D5-A023-99C8FA8E7B6A}"/>
              </a:ext>
            </a:extLst>
          </p:cNvPr>
          <p:cNvPicPr>
            <a:picLocks noChangeAspect="1"/>
          </p:cNvPicPr>
          <p:nvPr/>
        </p:nvPicPr>
        <p:blipFill>
          <a:blip r:embed="rId3"/>
          <a:stretch>
            <a:fillRect/>
          </a:stretch>
        </p:blipFill>
        <p:spPr>
          <a:xfrm>
            <a:off x="4288743" y="1788402"/>
            <a:ext cx="4605113" cy="2481097"/>
          </a:xfrm>
          <a:prstGeom prst="rect">
            <a:avLst/>
          </a:prstGeom>
        </p:spPr>
      </p:pic>
    </p:spTree>
    <p:extLst>
      <p:ext uri="{BB962C8B-B14F-4D97-AF65-F5344CB8AC3E}">
        <p14:creationId xmlns:p14="http://schemas.microsoft.com/office/powerpoint/2010/main" val="44385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7134A-108A-AB9B-E5BC-30CB4ECC0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F4070-1665-24B3-385E-B5378A39E3F2}"/>
              </a:ext>
            </a:extLst>
          </p:cNvPr>
          <p:cNvSpPr>
            <a:spLocks noGrp="1"/>
          </p:cNvSpPr>
          <p:nvPr>
            <p:ph type="title"/>
          </p:nvPr>
        </p:nvSpPr>
        <p:spPr/>
        <p:txBody>
          <a:bodyPr/>
          <a:lstStyle/>
          <a:p>
            <a:r>
              <a:rPr lang="en-US" dirty="0"/>
              <a:t>Do not let AI think for you</a:t>
            </a:r>
          </a:p>
        </p:txBody>
      </p:sp>
      <p:sp>
        <p:nvSpPr>
          <p:cNvPr id="3" name="Content Placeholder 2">
            <a:extLst>
              <a:ext uri="{FF2B5EF4-FFF2-40B4-BE49-F238E27FC236}">
                <a16:creationId xmlns:a16="http://schemas.microsoft.com/office/drawing/2014/main" id="{0F9AF350-B64F-3DCA-43C3-429000498F78}"/>
              </a:ext>
            </a:extLst>
          </p:cNvPr>
          <p:cNvSpPr>
            <a:spLocks noGrp="1"/>
          </p:cNvSpPr>
          <p:nvPr>
            <p:ph sz="half" idx="1"/>
          </p:nvPr>
        </p:nvSpPr>
        <p:spPr/>
        <p:txBody>
          <a:bodyPr/>
          <a:lstStyle/>
          <a:p>
            <a:r>
              <a:rPr lang="en-US" dirty="0"/>
              <a:t>Studies are coming out every day showing excessive AI use can make you dumber</a:t>
            </a:r>
          </a:p>
          <a:p>
            <a:r>
              <a:rPr lang="en-US" dirty="0"/>
              <a:t>Specifically, decreases in critical thinking and confidence have been noted</a:t>
            </a:r>
          </a:p>
          <a:p>
            <a:r>
              <a:rPr lang="en-US" dirty="0"/>
              <a:t>If you let AI think for you too much, it’s almost as if there’s no thinking being done at all</a:t>
            </a:r>
          </a:p>
        </p:txBody>
      </p:sp>
      <p:sp>
        <p:nvSpPr>
          <p:cNvPr id="5" name="Footer Placeholder 4">
            <a:extLst>
              <a:ext uri="{FF2B5EF4-FFF2-40B4-BE49-F238E27FC236}">
                <a16:creationId xmlns:a16="http://schemas.microsoft.com/office/drawing/2014/main" id="{24D0AD81-33E8-479E-F6E6-80F2C15D7DD3}"/>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78C1926F-AE6E-E6C8-718C-6489E0B53961}"/>
              </a:ext>
            </a:extLst>
          </p:cNvPr>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a:extLst>
              <a:ext uri="{FF2B5EF4-FFF2-40B4-BE49-F238E27FC236}">
                <a16:creationId xmlns:a16="http://schemas.microsoft.com/office/drawing/2014/main" id="{5692E28C-A7C3-2327-258E-A117DCAAC6FE}"/>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Jack Burke</a:t>
            </a:r>
          </a:p>
        </p:txBody>
      </p:sp>
      <p:pic>
        <p:nvPicPr>
          <p:cNvPr id="9" name="Picture 8">
            <a:extLst>
              <a:ext uri="{FF2B5EF4-FFF2-40B4-BE49-F238E27FC236}">
                <a16:creationId xmlns:a16="http://schemas.microsoft.com/office/drawing/2014/main" id="{9D836516-506C-62BF-FE1C-2BD118575A25}"/>
              </a:ext>
            </a:extLst>
          </p:cNvPr>
          <p:cNvPicPr>
            <a:picLocks noChangeAspect="1"/>
          </p:cNvPicPr>
          <p:nvPr/>
        </p:nvPicPr>
        <p:blipFill>
          <a:blip r:embed="rId3"/>
          <a:stretch>
            <a:fillRect/>
          </a:stretch>
        </p:blipFill>
        <p:spPr>
          <a:xfrm>
            <a:off x="4346468" y="1829347"/>
            <a:ext cx="4680328" cy="2056211"/>
          </a:xfrm>
          <a:prstGeom prst="rect">
            <a:avLst/>
          </a:prstGeom>
        </p:spPr>
      </p:pic>
    </p:spTree>
    <p:extLst>
      <p:ext uri="{BB962C8B-B14F-4D97-AF65-F5344CB8AC3E}">
        <p14:creationId xmlns:p14="http://schemas.microsoft.com/office/powerpoint/2010/main" val="224333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685800" y="1369886"/>
            <a:ext cx="7772400" cy="3352800"/>
          </a:xfrm>
        </p:spPr>
        <p:txBody>
          <a:bodyPr lIns="91440">
            <a:norm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3"/>
              </a:rPr>
              <a:t>https://theconversation.com/chatgpt-cant-think-consciousness-is-something-entirely-different-to-todays-ai-204823</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[2]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4"/>
              </a:rPr>
              <a:t>https://lawliberty.org/why-ai-cant-think/</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[3]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5"/>
              </a:rPr>
              <a:t>https://community.openai.com/t/unexplainable-answers-of-gpt/363741</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[4]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6"/>
              </a:rPr>
              <a:t>https://www.eurekalert.org/news-releases/1068915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[5]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7"/>
              </a:rPr>
              <a:t>https://www.linkedin.com/posts/rubijoshi_i-tricked-an-ai-into-thinking-i-was-god-activity-7318961368307507201-EOh_</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[6]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8"/>
              </a:rPr>
              <a:t>https://www.reddit.com/r/ChatGPT/comments/1hhv8rh/i_cant_think_anymore/</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100" dirty="0">
                <a:solidFill>
                  <a:prstClr val="white"/>
                </a:solidFill>
                <a:latin typeface="Cambria"/>
              </a:rPr>
              <a:t>[7] </a:t>
            </a:r>
            <a:r>
              <a:rPr lang="en-US" sz="1100" dirty="0">
                <a:solidFill>
                  <a:prstClr val="white"/>
                </a:solidFill>
                <a:latin typeface="Cambria"/>
                <a:hlinkClick r:id="rId9"/>
              </a:rPr>
              <a:t>https://bsky.app/profile/cait.bsky.social/post/3lntfuy6ci22g</a:t>
            </a:r>
            <a:endParaRPr lang="en-US" sz="1100" dirty="0">
              <a:solidFill>
                <a:prstClr val="white"/>
              </a:solidFill>
              <a:latin typeface="Cambria"/>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[8]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10"/>
              </a:rPr>
              <a:t>https://www.humanornot.ai/</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100" dirty="0">
                <a:solidFill>
                  <a:prstClr val="white"/>
                </a:solidFill>
                <a:latin typeface="Cambria"/>
              </a:rPr>
              <a:t>[9] </a:t>
            </a:r>
            <a:r>
              <a:rPr lang="en-US" sz="1100" dirty="0">
                <a:solidFill>
                  <a:prstClr val="white"/>
                </a:solidFill>
                <a:latin typeface="Cambria"/>
                <a:hlinkClick r:id="rId11"/>
              </a:rPr>
              <a:t>https://www.microsoft.com/en-us/research/wp-content/uploads/2025/01/lee_2025_ai_critical_thinking_survey.pdf</a:t>
            </a:r>
            <a:endParaRPr lang="en-US" sz="1100" dirty="0">
              <a:solidFill>
                <a:prstClr val="white"/>
              </a:solidFill>
              <a:latin typeface="Cambria"/>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[10]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12"/>
              </a:rPr>
              <a:t>https://www.reddit.com/r/ChatGPT/comments/1dugyb5/does_using_ais_such_as_gpt_make_you_feel_stupid/</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100">
                <a:solidFill>
                  <a:prstClr val="white"/>
                </a:solidFill>
                <a:latin typeface="Cambria"/>
              </a:rPr>
              <a:t>[11] </a:t>
            </a:r>
            <a:r>
              <a:rPr lang="en-US" sz="1100">
                <a:solidFill>
                  <a:prstClr val="white"/>
                </a:solidFill>
                <a:latin typeface="Cambria"/>
                <a:hlinkClick r:id="rId13"/>
              </a:rPr>
              <a:t>https://medium.com/never-stop-writing/how-chatgpt-made-me-stupid-c20a88c7ff13</a:t>
            </a:r>
            <a:endParaRPr lang="en-US" sz="1100">
              <a:solidFill>
                <a:prstClr val="white"/>
              </a:solidFill>
              <a:latin typeface="Cambria"/>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Jack Burke</a:t>
            </a:r>
          </a:p>
        </p:txBody>
      </p:sp>
    </p:spTree>
    <p:extLst>
      <p:ext uri="{BB962C8B-B14F-4D97-AF65-F5344CB8AC3E}">
        <p14:creationId xmlns:p14="http://schemas.microsoft.com/office/powerpoint/2010/main" val="1970448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Your Personal Blockchain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Marcus Gafka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63274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decentralized Digital Ledger</a:t>
            </a:r>
          </a:p>
        </p:txBody>
      </p:sp>
      <p:sp>
        <p:nvSpPr>
          <p:cNvPr id="3" name="Content Placeholder 2"/>
          <p:cNvSpPr>
            <a:spLocks noGrp="1"/>
          </p:cNvSpPr>
          <p:nvPr>
            <p:ph sz="half" idx="1"/>
          </p:nvPr>
        </p:nvSpPr>
        <p:spPr/>
        <p:txBody>
          <a:bodyPr>
            <a:normAutofit/>
          </a:bodyPr>
          <a:lstStyle/>
          <a:p>
            <a:pPr>
              <a:buFont typeface="Arial" panose="020B0604020202020204" pitchFamily="34" charset="0"/>
              <a:buChar char="•"/>
            </a:pPr>
            <a:r>
              <a:rPr lang="en-US" dirty="0"/>
              <a:t>Tracks transactions securely and transparently without a central authority</a:t>
            </a:r>
          </a:p>
          <a:p>
            <a:pPr>
              <a:buFont typeface="Arial" panose="020B0604020202020204" pitchFamily="34" charset="0"/>
              <a:buChar char="•"/>
            </a:pPr>
            <a:r>
              <a:rPr lang="en-US" dirty="0"/>
              <a:t>Data is stored in linked blocks — once recorded, it cannot be changed</a:t>
            </a:r>
          </a:p>
          <a:p>
            <a:pPr>
              <a:buFont typeface="Arial" panose="020B0604020202020204" pitchFamily="34" charset="0"/>
              <a:buChar char="•"/>
            </a:pPr>
            <a:r>
              <a:rPr lang="en-US" dirty="0"/>
              <a:t>Verified by a network of computers (nodes) using consensus mechanisms [6]</a:t>
            </a:r>
          </a:p>
        </p:txBody>
      </p:sp>
      <p:sp>
        <p:nvSpPr>
          <p:cNvPr id="4" name="Content Placeholder 3"/>
          <p:cNvSpPr>
            <a:spLocks noGrp="1"/>
          </p:cNvSpPr>
          <p:nvPr>
            <p:ph sz="half" idx="2"/>
          </p:nvPr>
        </p:nvSpPr>
        <p:spPr>
          <a:ln>
            <a:solidFill>
              <a:schemeClr val="bg1"/>
            </a:solidFill>
          </a:ln>
        </p:spPr>
        <p:txBody>
          <a:bodyPr anchor="ctr">
            <a:normAutofit/>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pic>
        <p:nvPicPr>
          <p:cNvPr id="1026" name="Picture 2" descr="Unlocking Blockchain: Transforming Industries Beyond Crypto">
            <a:extLst>
              <a:ext uri="{FF2B5EF4-FFF2-40B4-BE49-F238E27FC236}">
                <a16:creationId xmlns:a16="http://schemas.microsoft.com/office/drawing/2014/main" id="{0DD39270-2A5E-0D46-C4E4-6D124A3CA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027" y="1372678"/>
            <a:ext cx="3312545" cy="33125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B91FAC7-A6ED-D38C-C300-ACCCCB57F621}"/>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Marcus Gafka</a:t>
            </a:r>
            <a:endParaRPr lang="en-US" sz="1400" dirty="0">
              <a:solidFill>
                <a:schemeClr val="tx1"/>
              </a:solidFill>
              <a:latin typeface="+mj-lt"/>
            </a:endParaRPr>
          </a:p>
        </p:txBody>
      </p:sp>
    </p:spTree>
    <p:extLst>
      <p:ext uri="{BB962C8B-B14F-4D97-AF65-F5344CB8AC3E}">
        <p14:creationId xmlns:p14="http://schemas.microsoft.com/office/powerpoint/2010/main" val="207572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953CD-2FCF-05C2-AEED-573EAEE3D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48FDE-0183-C30C-3C33-CA38AF02153F}"/>
              </a:ext>
            </a:extLst>
          </p:cNvPr>
          <p:cNvSpPr>
            <a:spLocks noGrp="1"/>
          </p:cNvSpPr>
          <p:nvPr>
            <p:ph type="title"/>
          </p:nvPr>
        </p:nvSpPr>
        <p:spPr/>
        <p:txBody>
          <a:bodyPr/>
          <a:lstStyle/>
          <a:p>
            <a:r>
              <a:rPr lang="en-US" dirty="0"/>
              <a:t>More Than Just Crypto</a:t>
            </a:r>
          </a:p>
        </p:txBody>
      </p:sp>
      <p:sp>
        <p:nvSpPr>
          <p:cNvPr id="3" name="Content Placeholder 2">
            <a:extLst>
              <a:ext uri="{FF2B5EF4-FFF2-40B4-BE49-F238E27FC236}">
                <a16:creationId xmlns:a16="http://schemas.microsoft.com/office/drawing/2014/main" id="{4A0BDE5B-2204-C3CF-9707-24C050F76C29}"/>
              </a:ext>
            </a:extLst>
          </p:cNvPr>
          <p:cNvSpPr>
            <a:spLocks noGrp="1"/>
          </p:cNvSpPr>
          <p:nvPr>
            <p:ph sz="half" idx="1"/>
          </p:nvPr>
        </p:nvSpPr>
        <p:spPr>
          <a:xfrm>
            <a:off x="561474" y="1352551"/>
            <a:ext cx="3858126" cy="3352800"/>
          </a:xfrm>
        </p:spPr>
        <p:txBody>
          <a:bodyPr>
            <a:normAutofit/>
          </a:bodyPr>
          <a:lstStyle/>
          <a:p>
            <a:pPr>
              <a:buFont typeface="Arial" panose="020B0604020202020204" pitchFamily="34" charset="0"/>
              <a:buChar char="•"/>
            </a:pPr>
            <a:r>
              <a:rPr lang="en-US" dirty="0"/>
              <a:t>Originated with Bitcoin in 2008 [6] </a:t>
            </a:r>
          </a:p>
          <a:p>
            <a:pPr>
              <a:buFont typeface="Arial" panose="020B0604020202020204" pitchFamily="34" charset="0"/>
              <a:buChar char="•"/>
            </a:pPr>
            <a:r>
              <a:rPr lang="en-US" dirty="0"/>
              <a:t>Initially used for cryptocurrency, now expanding</a:t>
            </a:r>
          </a:p>
          <a:p>
            <a:pPr>
              <a:buFont typeface="Arial" panose="020B0604020202020204" pitchFamily="34" charset="0"/>
              <a:buChar char="•"/>
            </a:pPr>
            <a:r>
              <a:rPr lang="en-US" dirty="0"/>
              <a:t>Now used in: banking, supply chains, voting, ID verification </a:t>
            </a:r>
          </a:p>
          <a:p>
            <a:r>
              <a:rPr lang="en-US" dirty="0"/>
              <a:t>“Stablecoins” overtaking Visa and MasterCard on $ </a:t>
            </a:r>
            <a:r>
              <a:rPr lang="en-US" dirty="0" err="1"/>
              <a:t>transeferred</a:t>
            </a:r>
            <a:r>
              <a:rPr lang="en-US" dirty="0"/>
              <a:t> [4]</a:t>
            </a:r>
          </a:p>
          <a:p>
            <a:pPr>
              <a:buFont typeface="Arial" panose="020B0604020202020204" pitchFamily="34" charset="0"/>
              <a:buChar char="•"/>
            </a:pPr>
            <a:r>
              <a:rPr lang="en-US" dirty="0"/>
              <a:t>Walmart and supply chain [3]</a:t>
            </a:r>
          </a:p>
          <a:p>
            <a:pPr>
              <a:buFont typeface="Arial" panose="020B0604020202020204" pitchFamily="34" charset="0"/>
              <a:buChar char="•"/>
            </a:pPr>
            <a:r>
              <a:rPr lang="en-US" dirty="0"/>
              <a:t>Solves "trust without a middleman"</a:t>
            </a:r>
          </a:p>
        </p:txBody>
      </p:sp>
      <p:sp>
        <p:nvSpPr>
          <p:cNvPr id="5" name="Footer Placeholder 4">
            <a:extLst>
              <a:ext uri="{FF2B5EF4-FFF2-40B4-BE49-F238E27FC236}">
                <a16:creationId xmlns:a16="http://schemas.microsoft.com/office/drawing/2014/main" id="{83DD6F36-5373-003F-07C5-19E6F992A935}"/>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3C55D5D3-0345-6DAF-3762-BD337DD1C9AD}"/>
              </a:ext>
            </a:extLst>
          </p:cNvPr>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a:extLst>
              <a:ext uri="{FF2B5EF4-FFF2-40B4-BE49-F238E27FC236}">
                <a16:creationId xmlns:a16="http://schemas.microsoft.com/office/drawing/2014/main" id="{13FDA8AE-D29B-AF59-45EF-6662DBCD9507}"/>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Marcus Gafka</a:t>
            </a:r>
            <a:endParaRPr lang="en-US" sz="1400" dirty="0">
              <a:solidFill>
                <a:schemeClr val="tx1"/>
              </a:solidFill>
              <a:latin typeface="+mj-lt"/>
            </a:endParaRPr>
          </a:p>
        </p:txBody>
      </p:sp>
      <p:pic>
        <p:nvPicPr>
          <p:cNvPr id="11" name="Picture 10">
            <a:extLst>
              <a:ext uri="{FF2B5EF4-FFF2-40B4-BE49-F238E27FC236}">
                <a16:creationId xmlns:a16="http://schemas.microsoft.com/office/drawing/2014/main" id="{FBADD432-C827-FA68-0581-349947DA5832}"/>
              </a:ext>
            </a:extLst>
          </p:cNvPr>
          <p:cNvPicPr>
            <a:picLocks noChangeAspect="1"/>
          </p:cNvPicPr>
          <p:nvPr/>
        </p:nvPicPr>
        <p:blipFill>
          <a:blip r:embed="rId3"/>
          <a:stretch>
            <a:fillRect/>
          </a:stretch>
        </p:blipFill>
        <p:spPr>
          <a:xfrm>
            <a:off x="4419600" y="975938"/>
            <a:ext cx="4421694" cy="3875335"/>
          </a:xfrm>
          <a:prstGeom prst="rect">
            <a:avLst/>
          </a:prstGeom>
        </p:spPr>
      </p:pic>
      <p:sp>
        <p:nvSpPr>
          <p:cNvPr id="13" name="TextBox 12">
            <a:extLst>
              <a:ext uri="{FF2B5EF4-FFF2-40B4-BE49-F238E27FC236}">
                <a16:creationId xmlns:a16="http://schemas.microsoft.com/office/drawing/2014/main" id="{5A09B958-E53D-F64E-8898-7AF60EC8EB6B}"/>
              </a:ext>
            </a:extLst>
          </p:cNvPr>
          <p:cNvSpPr txBox="1"/>
          <p:nvPr/>
        </p:nvSpPr>
        <p:spPr>
          <a:xfrm>
            <a:off x="4332416" y="4833597"/>
            <a:ext cx="4596062" cy="215444"/>
          </a:xfrm>
          <a:prstGeom prst="rect">
            <a:avLst/>
          </a:prstGeom>
          <a:noFill/>
        </p:spPr>
        <p:txBody>
          <a:bodyPr wrap="square">
            <a:spAutoFit/>
          </a:bodyPr>
          <a:lstStyle/>
          <a:p>
            <a:pPr algn="ctr"/>
            <a:r>
              <a:rPr lang="en-US" sz="800" dirty="0"/>
              <a:t>https://www.statista.com/statistics/878732/worldwide-use-cases-blockchain-technology/</a:t>
            </a:r>
          </a:p>
        </p:txBody>
      </p:sp>
    </p:spTree>
    <p:extLst>
      <p:ext uri="{BB962C8B-B14F-4D97-AF65-F5344CB8AC3E}">
        <p14:creationId xmlns:p14="http://schemas.microsoft.com/office/powerpoint/2010/main" val="4136284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02D45-E3B6-21F3-0472-7028B8969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53DDB-A438-34C0-344A-FFA3E09FDFA8}"/>
              </a:ext>
            </a:extLst>
          </p:cNvPr>
          <p:cNvSpPr>
            <a:spLocks noGrp="1"/>
          </p:cNvSpPr>
          <p:nvPr>
            <p:ph type="title"/>
          </p:nvPr>
        </p:nvSpPr>
        <p:spPr/>
        <p:txBody>
          <a:bodyPr/>
          <a:lstStyle/>
          <a:p>
            <a:r>
              <a:rPr lang="en-US" dirty="0"/>
              <a:t>Medical records on the blockchain</a:t>
            </a:r>
          </a:p>
        </p:txBody>
      </p:sp>
      <p:sp>
        <p:nvSpPr>
          <p:cNvPr id="3" name="Content Placeholder 2">
            <a:extLst>
              <a:ext uri="{FF2B5EF4-FFF2-40B4-BE49-F238E27FC236}">
                <a16:creationId xmlns:a16="http://schemas.microsoft.com/office/drawing/2014/main" id="{74E0F36C-503F-62C8-7EB9-49FBD2106D45}"/>
              </a:ext>
            </a:extLst>
          </p:cNvPr>
          <p:cNvSpPr>
            <a:spLocks noGrp="1"/>
          </p:cNvSpPr>
          <p:nvPr>
            <p:ph sz="half" idx="1"/>
          </p:nvPr>
        </p:nvSpPr>
        <p:spPr/>
        <p:txBody>
          <a:bodyPr>
            <a:normAutofit/>
          </a:bodyPr>
          <a:lstStyle/>
          <a:p>
            <a:pPr>
              <a:buFont typeface="Arial" panose="020B0604020202020204" pitchFamily="34" charset="0"/>
              <a:buChar char="•"/>
            </a:pPr>
            <a:r>
              <a:rPr lang="en-US" dirty="0"/>
              <a:t>Patient-owned health records</a:t>
            </a:r>
          </a:p>
          <a:p>
            <a:pPr>
              <a:buFont typeface="Arial" panose="020B0604020202020204" pitchFamily="34" charset="0"/>
              <a:buChar char="•"/>
            </a:pPr>
            <a:r>
              <a:rPr lang="en-US" dirty="0"/>
              <a:t>IBM service - Accessible across doctors/hospitals without duplicates [1]</a:t>
            </a:r>
          </a:p>
          <a:p>
            <a:pPr>
              <a:buFont typeface="Arial" panose="020B0604020202020204" pitchFamily="34" charset="0"/>
              <a:buChar char="•"/>
            </a:pPr>
            <a:r>
              <a:rPr lang="en-US" dirty="0"/>
              <a:t>Reduces errors, fraud, and delays</a:t>
            </a:r>
          </a:p>
        </p:txBody>
      </p:sp>
      <p:sp>
        <p:nvSpPr>
          <p:cNvPr id="5" name="Footer Placeholder 4">
            <a:extLst>
              <a:ext uri="{FF2B5EF4-FFF2-40B4-BE49-F238E27FC236}">
                <a16:creationId xmlns:a16="http://schemas.microsoft.com/office/drawing/2014/main" id="{18B629FE-0155-6EAC-A5F4-E7D92BBB090F}"/>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0B3C1C8F-B180-4B4D-2EF8-7EECEE1D9849}"/>
              </a:ext>
            </a:extLst>
          </p:cNvPr>
          <p:cNvSpPr>
            <a:spLocks noGrp="1"/>
          </p:cNvSpPr>
          <p:nvPr>
            <p:ph type="sldNum" sz="quarter" idx="12"/>
          </p:nvPr>
        </p:nvSpPr>
        <p:spPr/>
        <p:txBody>
          <a:bodyPr/>
          <a:lstStyle/>
          <a:p>
            <a:fld id="{A2A17EAB-8B51-5C40-8776-6683E51FA7A0}" type="slidenum">
              <a:rPr lang="en-US" smtClean="0"/>
              <a:t>19</a:t>
            </a:fld>
            <a:endParaRPr lang="en-US"/>
          </a:p>
        </p:txBody>
      </p:sp>
      <p:pic>
        <p:nvPicPr>
          <p:cNvPr id="10" name="Picture 9">
            <a:extLst>
              <a:ext uri="{FF2B5EF4-FFF2-40B4-BE49-F238E27FC236}">
                <a16:creationId xmlns:a16="http://schemas.microsoft.com/office/drawing/2014/main" id="{226C8F6F-9FE7-407E-8150-B48EFD63886D}"/>
              </a:ext>
            </a:extLst>
          </p:cNvPr>
          <p:cNvPicPr>
            <a:picLocks noChangeAspect="1"/>
          </p:cNvPicPr>
          <p:nvPr/>
        </p:nvPicPr>
        <p:blipFill>
          <a:blip r:embed="rId3"/>
          <a:stretch>
            <a:fillRect/>
          </a:stretch>
        </p:blipFill>
        <p:spPr>
          <a:xfrm>
            <a:off x="4651409" y="1099314"/>
            <a:ext cx="3867751" cy="1855263"/>
          </a:xfrm>
          <a:prstGeom prst="rect">
            <a:avLst/>
          </a:prstGeom>
        </p:spPr>
      </p:pic>
      <p:pic>
        <p:nvPicPr>
          <p:cNvPr id="14" name="Picture 13">
            <a:extLst>
              <a:ext uri="{FF2B5EF4-FFF2-40B4-BE49-F238E27FC236}">
                <a16:creationId xmlns:a16="http://schemas.microsoft.com/office/drawing/2014/main" id="{AA53AF08-F3D9-9900-701A-F49C7E03E5C6}"/>
              </a:ext>
            </a:extLst>
          </p:cNvPr>
          <p:cNvPicPr>
            <a:picLocks noChangeAspect="1"/>
          </p:cNvPicPr>
          <p:nvPr/>
        </p:nvPicPr>
        <p:blipFill>
          <a:blip r:embed="rId4"/>
          <a:stretch>
            <a:fillRect/>
          </a:stretch>
        </p:blipFill>
        <p:spPr>
          <a:xfrm>
            <a:off x="236621" y="2998992"/>
            <a:ext cx="5325979" cy="1980068"/>
          </a:xfrm>
          <a:prstGeom prst="rect">
            <a:avLst/>
          </a:prstGeom>
        </p:spPr>
      </p:pic>
      <p:sp>
        <p:nvSpPr>
          <p:cNvPr id="15" name="TextBox 14">
            <a:extLst>
              <a:ext uri="{FF2B5EF4-FFF2-40B4-BE49-F238E27FC236}">
                <a16:creationId xmlns:a16="http://schemas.microsoft.com/office/drawing/2014/main" id="{03A7946B-287D-E559-18CD-078E05B35C9B}"/>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Marcus Gafka</a:t>
            </a:r>
            <a:endParaRPr lang="en-US" sz="1400" dirty="0">
              <a:solidFill>
                <a:schemeClr val="tx1"/>
              </a:solidFill>
              <a:latin typeface="+mj-lt"/>
            </a:endParaRPr>
          </a:p>
        </p:txBody>
      </p:sp>
      <p:sp>
        <p:nvSpPr>
          <p:cNvPr id="17" name="TextBox 16">
            <a:extLst>
              <a:ext uri="{FF2B5EF4-FFF2-40B4-BE49-F238E27FC236}">
                <a16:creationId xmlns:a16="http://schemas.microsoft.com/office/drawing/2014/main" id="{052FDF33-278C-484A-FE6E-9AD7DB280FBF}"/>
              </a:ext>
            </a:extLst>
          </p:cNvPr>
          <p:cNvSpPr txBox="1"/>
          <p:nvPr/>
        </p:nvSpPr>
        <p:spPr>
          <a:xfrm>
            <a:off x="5741737" y="2954577"/>
            <a:ext cx="4596062" cy="215444"/>
          </a:xfrm>
          <a:prstGeom prst="rect">
            <a:avLst/>
          </a:prstGeom>
          <a:noFill/>
        </p:spPr>
        <p:txBody>
          <a:bodyPr wrap="square">
            <a:spAutoFit/>
          </a:bodyPr>
          <a:lstStyle/>
          <a:p>
            <a:r>
              <a:rPr lang="en-US" sz="800" dirty="0"/>
              <a:t>https://www.ibm.com/blockchain/resources/personalized-medicine/</a:t>
            </a:r>
          </a:p>
        </p:txBody>
      </p:sp>
      <p:sp>
        <p:nvSpPr>
          <p:cNvPr id="19" name="TextBox 18">
            <a:extLst>
              <a:ext uri="{FF2B5EF4-FFF2-40B4-BE49-F238E27FC236}">
                <a16:creationId xmlns:a16="http://schemas.microsoft.com/office/drawing/2014/main" id="{6FD52A36-3AA2-45DB-FDC9-C3D9D77B2204}"/>
              </a:ext>
            </a:extLst>
          </p:cNvPr>
          <p:cNvSpPr txBox="1"/>
          <p:nvPr/>
        </p:nvSpPr>
        <p:spPr>
          <a:xfrm>
            <a:off x="5562600" y="4781550"/>
            <a:ext cx="3386412" cy="215444"/>
          </a:xfrm>
          <a:prstGeom prst="rect">
            <a:avLst/>
          </a:prstGeom>
          <a:noFill/>
        </p:spPr>
        <p:txBody>
          <a:bodyPr wrap="square">
            <a:spAutoFit/>
          </a:bodyPr>
          <a:lstStyle/>
          <a:p>
            <a:r>
              <a:rPr lang="en-US" sz="800" dirty="0"/>
              <a:t>https://www.hipaajournal.com/biggest-healthcare-data-breaches-2024/</a:t>
            </a:r>
          </a:p>
        </p:txBody>
      </p:sp>
    </p:spTree>
    <p:extLst>
      <p:ext uri="{BB962C8B-B14F-4D97-AF65-F5344CB8AC3E}">
        <p14:creationId xmlns:p14="http://schemas.microsoft.com/office/powerpoint/2010/main" val="35717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normAutofit fontScale="92500" lnSpcReduction="20000"/>
          </a:bodyPr>
          <a:lstStyle/>
          <a:p>
            <a:pPr marL="457200" indent="-457200">
              <a:buFont typeface="+mj-lt"/>
              <a:buAutoNum type="arabicPeriod"/>
            </a:pPr>
            <a:r>
              <a:rPr lang="en-US" dirty="0"/>
              <a:t>Class 12: </a:t>
            </a:r>
          </a:p>
          <a:p>
            <a:pPr marL="662968" lvl="1" indent="-457200">
              <a:buFont typeface="+mj-lt"/>
              <a:buAutoNum type="arabicPeriod"/>
            </a:pPr>
            <a:r>
              <a:rPr lang="en-US" dirty="0"/>
              <a:t>Assistant Evaluation</a:t>
            </a:r>
          </a:p>
          <a:p>
            <a:pPr marL="662968" lvl="1" indent="-457200">
              <a:buFont typeface="+mj-lt"/>
              <a:buAutoNum type="arabicPeriod"/>
            </a:pPr>
            <a:r>
              <a:rPr lang="en-US" dirty="0"/>
              <a:t>Students Present </a:t>
            </a:r>
          </a:p>
          <a:p>
            <a:pPr marL="662968" lvl="1" indent="-457200">
              <a:buFont typeface="+mj-lt"/>
              <a:buAutoNum type="arabicPeriod"/>
            </a:pPr>
            <a:r>
              <a:rPr lang="en-US" dirty="0"/>
              <a:t>Group Presentation</a:t>
            </a:r>
          </a:p>
          <a:p>
            <a:pPr marL="662968" lvl="1" indent="-457200">
              <a:buFont typeface="+mj-lt"/>
              <a:buAutoNum type="arabicPeriod"/>
            </a:pPr>
            <a:r>
              <a:rPr lang="en-US" dirty="0"/>
              <a:t>Students’ Choice</a:t>
            </a:r>
          </a:p>
          <a:p>
            <a:pPr marL="457200" indent="-457200">
              <a:buFont typeface="+mj-lt"/>
              <a:buAutoNum type="arabicPeriod"/>
            </a:pPr>
            <a:r>
              <a:rPr lang="en-US" dirty="0"/>
              <a:t>Class 13:</a:t>
            </a:r>
          </a:p>
          <a:p>
            <a:pPr marL="662968" lvl="1" indent="-457200">
              <a:buFont typeface="+mj-lt"/>
              <a:buAutoNum type="arabicPeriod"/>
            </a:pPr>
            <a:r>
              <a:rPr lang="en-US" dirty="0"/>
              <a:t>Course Evaluation</a:t>
            </a:r>
          </a:p>
          <a:p>
            <a:pPr marL="662968" lvl="1" indent="-457200">
              <a:buFont typeface="+mj-lt"/>
              <a:buAutoNum type="arabicPeriod"/>
            </a:pPr>
            <a:r>
              <a:rPr lang="en-US" dirty="0"/>
              <a:t>Group Presentations</a:t>
            </a:r>
          </a:p>
          <a:p>
            <a:pPr marL="457200" indent="-457200">
              <a:buFont typeface="+mj-lt"/>
              <a:buAutoNum type="arabicPeriod"/>
            </a:pPr>
            <a:r>
              <a:rPr lang="en-US" dirty="0"/>
              <a:t>Class 14:</a:t>
            </a:r>
          </a:p>
          <a:p>
            <a:pPr marL="662968" lvl="1" indent="-457200">
              <a:buFont typeface="+mj-lt"/>
              <a:buAutoNum type="arabicPeriod"/>
            </a:pPr>
            <a:r>
              <a:rPr lang="en-US" dirty="0"/>
              <a:t>Group Presentations</a:t>
            </a:r>
          </a:p>
          <a:p>
            <a:pPr marL="662968" lvl="1" indent="-457200">
              <a:buFont typeface="+mj-lt"/>
              <a:buAutoNum type="arabicPeriod"/>
            </a:pPr>
            <a:r>
              <a:rPr lang="en-US" dirty="0"/>
              <a:t>Team_Evaluation_v2.0.docx </a:t>
            </a:r>
          </a:p>
          <a:p>
            <a:pPr marL="662968" lvl="1" indent="-457200">
              <a:buFont typeface="+mj-lt"/>
              <a:buAutoNum type="arabicPeriod"/>
            </a:pPr>
            <a:r>
              <a:rPr lang="en-US" dirty="0"/>
              <a:t>Points to date</a:t>
            </a:r>
          </a:p>
        </p:txBody>
      </p:sp>
      <p:sp>
        <p:nvSpPr>
          <p:cNvPr id="4" name="Footer Placeholder 3"/>
          <p:cNvSpPr>
            <a:spLocks noGrp="1"/>
          </p:cNvSpPr>
          <p:nvPr>
            <p:ph type="ftr" sz="quarter" idx="11"/>
          </p:nvPr>
        </p:nvSpPr>
        <p:spPr/>
        <p:txBody>
          <a:bodyPr/>
          <a:lstStyle/>
          <a:p>
            <a:r>
              <a:rPr lang="en-US"/>
              <a:t>© 2025 Keith A. Pray</a:t>
            </a:r>
          </a:p>
        </p:txBody>
      </p:sp>
      <p:sp>
        <p:nvSpPr>
          <p:cNvPr id="3" name="Slide Number Placeholder 2">
            <a:extLst>
              <a:ext uri="{FF2B5EF4-FFF2-40B4-BE49-F238E27FC236}">
                <a16:creationId xmlns:a16="http://schemas.microsoft.com/office/drawing/2014/main" id="{4204A6F0-715B-A74F-B2FB-AB1837807D23}"/>
              </a:ext>
            </a:extLst>
          </p:cNvPr>
          <p:cNvSpPr>
            <a:spLocks noGrp="1"/>
          </p:cNvSpPr>
          <p:nvPr>
            <p:ph type="sldNum" sz="quarter" idx="12"/>
          </p:nvPr>
        </p:nvSpPr>
        <p:spPr/>
        <p:txBody>
          <a:bodyPr/>
          <a:lstStyle/>
          <a:p>
            <a:fld id="{A2A17EAB-8B51-5C40-8776-6683E51FA7A0}" type="slidenum">
              <a:rPr lang="en-US" smtClean="0"/>
              <a:t>2</a:t>
            </a:fld>
            <a:endParaRPr lang="en-US"/>
          </a:p>
        </p:txBody>
      </p:sp>
      <p:pic>
        <p:nvPicPr>
          <p:cNvPr id="2" name="Picture 1">
            <a:extLst>
              <a:ext uri="{FF2B5EF4-FFF2-40B4-BE49-F238E27FC236}">
                <a16:creationId xmlns:a16="http://schemas.microsoft.com/office/drawing/2014/main" id="{A1E3B271-E401-175E-5F91-D6AEF81702E2}"/>
              </a:ext>
            </a:extLst>
          </p:cNvPr>
          <p:cNvPicPr>
            <a:picLocks noChangeAspect="1"/>
          </p:cNvPicPr>
          <p:nvPr/>
        </p:nvPicPr>
        <p:blipFill>
          <a:blip r:embed="rId3"/>
          <a:stretch>
            <a:fillRect/>
          </a:stretch>
        </p:blipFill>
        <p:spPr>
          <a:xfrm>
            <a:off x="6700205" y="2129853"/>
            <a:ext cx="2225309" cy="3013648"/>
          </a:xfrm>
          <a:prstGeom prst="rect">
            <a:avLst/>
          </a:prstGeom>
        </p:spPr>
      </p:pic>
      <p:pic>
        <p:nvPicPr>
          <p:cNvPr id="5" name="Picture 4">
            <a:extLst>
              <a:ext uri="{FF2B5EF4-FFF2-40B4-BE49-F238E27FC236}">
                <a16:creationId xmlns:a16="http://schemas.microsoft.com/office/drawing/2014/main" id="{FD94617B-2606-B77E-32F7-D25C2F1007CC}"/>
              </a:ext>
            </a:extLst>
          </p:cNvPr>
          <p:cNvPicPr>
            <a:picLocks noChangeAspect="1"/>
          </p:cNvPicPr>
          <p:nvPr/>
        </p:nvPicPr>
        <p:blipFill>
          <a:blip r:embed="rId4"/>
          <a:srcRect l="23292" t="62038" r="27133" b="34771"/>
          <a:stretch/>
        </p:blipFill>
        <p:spPr>
          <a:xfrm>
            <a:off x="7196995" y="4167392"/>
            <a:ext cx="1032605" cy="90284"/>
          </a:xfrm>
          <a:prstGeom prst="rect">
            <a:avLst/>
          </a:prstGeom>
        </p:spPr>
      </p:pic>
    </p:spTree>
    <p:extLst>
      <p:ext uri="{BB962C8B-B14F-4D97-AF65-F5344CB8AC3E}">
        <p14:creationId xmlns:p14="http://schemas.microsoft.com/office/powerpoint/2010/main" val="2049610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3B83C-9171-21C6-F590-453CFCB314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2B688-876B-B6E2-ECB4-3E76414BEACC}"/>
              </a:ext>
            </a:extLst>
          </p:cNvPr>
          <p:cNvSpPr>
            <a:spLocks noGrp="1"/>
          </p:cNvSpPr>
          <p:nvPr>
            <p:ph type="title"/>
          </p:nvPr>
        </p:nvSpPr>
        <p:spPr/>
        <p:txBody>
          <a:bodyPr/>
          <a:lstStyle/>
          <a:p>
            <a:r>
              <a:rPr lang="en-US" dirty="0"/>
              <a:t>Ids and voting</a:t>
            </a:r>
          </a:p>
        </p:txBody>
      </p:sp>
      <p:sp>
        <p:nvSpPr>
          <p:cNvPr id="3" name="Content Placeholder 2">
            <a:extLst>
              <a:ext uri="{FF2B5EF4-FFF2-40B4-BE49-F238E27FC236}">
                <a16:creationId xmlns:a16="http://schemas.microsoft.com/office/drawing/2014/main" id="{A4B8998A-4619-0DF2-0B64-95E1122B9603}"/>
              </a:ext>
            </a:extLst>
          </p:cNvPr>
          <p:cNvSpPr>
            <a:spLocks noGrp="1"/>
          </p:cNvSpPr>
          <p:nvPr>
            <p:ph sz="half" idx="1"/>
          </p:nvPr>
        </p:nvSpPr>
        <p:spPr>
          <a:xfrm>
            <a:off x="685800" y="1352551"/>
            <a:ext cx="2602632" cy="3352800"/>
          </a:xfrm>
        </p:spPr>
        <p:txBody>
          <a:bodyPr>
            <a:normAutofit fontScale="92500" lnSpcReduction="10000"/>
          </a:bodyPr>
          <a:lstStyle/>
          <a:p>
            <a:pPr>
              <a:buFont typeface="Arial" panose="020B0604020202020204" pitchFamily="34" charset="0"/>
              <a:buChar char="•"/>
            </a:pPr>
            <a:r>
              <a:rPr lang="en-US" dirty="0"/>
              <a:t>Digital self-sovereign identity (SSI)</a:t>
            </a:r>
          </a:p>
          <a:p>
            <a:pPr>
              <a:buFont typeface="Arial" panose="020B0604020202020204" pitchFamily="34" charset="0"/>
              <a:buChar char="•"/>
            </a:pPr>
            <a:r>
              <a:rPr lang="en-US" dirty="0"/>
              <a:t>Blockchain voting tested in US and abroad</a:t>
            </a:r>
          </a:p>
          <a:p>
            <a:pPr>
              <a:buFont typeface="Arial" panose="020B0604020202020204" pitchFamily="34" charset="0"/>
              <a:buChar char="•"/>
            </a:pPr>
            <a:r>
              <a:rPr lang="en-US" dirty="0"/>
              <a:t>Promises: more secure, transparent, fraud-resistant [3]</a:t>
            </a:r>
          </a:p>
          <a:p>
            <a:r>
              <a:rPr lang="en-US" dirty="0"/>
              <a:t>Agora private operator trial run in Sierra Leone [2]</a:t>
            </a:r>
          </a:p>
          <a:p>
            <a:r>
              <a:rPr lang="en-US" dirty="0"/>
              <a:t>Mexico E-voting 2024 [7]</a:t>
            </a:r>
          </a:p>
          <a:p>
            <a:pPr marL="0" indent="0">
              <a:buNone/>
            </a:pPr>
            <a:endParaRPr lang="en-US" dirty="0"/>
          </a:p>
        </p:txBody>
      </p:sp>
      <p:sp>
        <p:nvSpPr>
          <p:cNvPr id="5" name="Footer Placeholder 4">
            <a:extLst>
              <a:ext uri="{FF2B5EF4-FFF2-40B4-BE49-F238E27FC236}">
                <a16:creationId xmlns:a16="http://schemas.microsoft.com/office/drawing/2014/main" id="{4F5D0781-BFC6-B7E4-A967-E053D88550F9}"/>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DE5F2154-0690-237C-15D8-0EAAA622A80F}"/>
              </a:ext>
            </a:extLst>
          </p:cNvPr>
          <p:cNvSpPr>
            <a:spLocks noGrp="1"/>
          </p:cNvSpPr>
          <p:nvPr>
            <p:ph type="sldNum" sz="quarter" idx="12"/>
          </p:nvPr>
        </p:nvSpPr>
        <p:spPr/>
        <p:txBody>
          <a:bodyPr/>
          <a:lstStyle/>
          <a:p>
            <a:fld id="{A2A17EAB-8B51-5C40-8776-6683E51FA7A0}" type="slidenum">
              <a:rPr lang="en-US" smtClean="0"/>
              <a:t>20</a:t>
            </a:fld>
            <a:endParaRPr lang="en-US"/>
          </a:p>
        </p:txBody>
      </p:sp>
      <p:sp>
        <p:nvSpPr>
          <p:cNvPr id="8" name="TextBox 7">
            <a:extLst>
              <a:ext uri="{FF2B5EF4-FFF2-40B4-BE49-F238E27FC236}">
                <a16:creationId xmlns:a16="http://schemas.microsoft.com/office/drawing/2014/main" id="{43624F81-9A3B-93BC-B7B1-0BD99A2E5917}"/>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Marcus Gafka</a:t>
            </a:r>
            <a:endParaRPr lang="en-US" sz="1400" dirty="0">
              <a:solidFill>
                <a:schemeClr val="tx1"/>
              </a:solidFill>
              <a:latin typeface="+mj-lt"/>
            </a:endParaRPr>
          </a:p>
        </p:txBody>
      </p:sp>
      <p:pic>
        <p:nvPicPr>
          <p:cNvPr id="10" name="Picture 9">
            <a:extLst>
              <a:ext uri="{FF2B5EF4-FFF2-40B4-BE49-F238E27FC236}">
                <a16:creationId xmlns:a16="http://schemas.microsoft.com/office/drawing/2014/main" id="{C4AC893C-058F-3E91-D183-97E4160D4D8E}"/>
              </a:ext>
            </a:extLst>
          </p:cNvPr>
          <p:cNvPicPr>
            <a:picLocks noChangeAspect="1"/>
          </p:cNvPicPr>
          <p:nvPr/>
        </p:nvPicPr>
        <p:blipFill>
          <a:blip r:embed="rId3"/>
          <a:stretch>
            <a:fillRect/>
          </a:stretch>
        </p:blipFill>
        <p:spPr>
          <a:xfrm>
            <a:off x="3426807" y="1451160"/>
            <a:ext cx="5333053" cy="2774989"/>
          </a:xfrm>
          <a:prstGeom prst="rect">
            <a:avLst/>
          </a:prstGeom>
        </p:spPr>
      </p:pic>
      <p:sp>
        <p:nvSpPr>
          <p:cNvPr id="14" name="TextBox 13">
            <a:extLst>
              <a:ext uri="{FF2B5EF4-FFF2-40B4-BE49-F238E27FC236}">
                <a16:creationId xmlns:a16="http://schemas.microsoft.com/office/drawing/2014/main" id="{10654FDA-4173-15AB-0708-FFA344992AE8}"/>
              </a:ext>
            </a:extLst>
          </p:cNvPr>
          <p:cNvSpPr txBox="1"/>
          <p:nvPr/>
        </p:nvSpPr>
        <p:spPr>
          <a:xfrm>
            <a:off x="3381549" y="4253890"/>
            <a:ext cx="5423567" cy="215444"/>
          </a:xfrm>
          <a:prstGeom prst="rect">
            <a:avLst/>
          </a:prstGeom>
          <a:noFill/>
        </p:spPr>
        <p:txBody>
          <a:bodyPr wrap="square">
            <a:spAutoFit/>
          </a:bodyPr>
          <a:lstStyle/>
          <a:p>
            <a:pPr algn="ctr"/>
            <a:r>
              <a:rPr lang="en-US" sz="800" dirty="0"/>
              <a:t>https://www.rfi.fr/en/africa/20180315-sierra-leone-tests-blockchain-technology-tallying-election-results</a:t>
            </a:r>
          </a:p>
        </p:txBody>
      </p:sp>
    </p:spTree>
    <p:extLst>
      <p:ext uri="{BB962C8B-B14F-4D97-AF65-F5344CB8AC3E}">
        <p14:creationId xmlns:p14="http://schemas.microsoft.com/office/powerpoint/2010/main" val="404660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82BC8-41E3-2918-C0A9-CB8CA0D92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D579AD-59AE-5C8A-4F24-C451D1194EAB}"/>
              </a:ext>
            </a:extLst>
          </p:cNvPr>
          <p:cNvSpPr>
            <a:spLocks noGrp="1"/>
          </p:cNvSpPr>
          <p:nvPr>
            <p:ph type="title"/>
          </p:nvPr>
        </p:nvSpPr>
        <p:spPr/>
        <p:txBody>
          <a:bodyPr/>
          <a:lstStyle/>
          <a:p>
            <a:r>
              <a:rPr lang="en-US" dirty="0"/>
              <a:t>Security, Privacy, and Ethical Concerns</a:t>
            </a:r>
          </a:p>
        </p:txBody>
      </p:sp>
      <p:sp>
        <p:nvSpPr>
          <p:cNvPr id="3" name="Content Placeholder 2">
            <a:extLst>
              <a:ext uri="{FF2B5EF4-FFF2-40B4-BE49-F238E27FC236}">
                <a16:creationId xmlns:a16="http://schemas.microsoft.com/office/drawing/2014/main" id="{0C8F5B0E-F3AF-AE92-1B63-3A443E178A52}"/>
              </a:ext>
            </a:extLst>
          </p:cNvPr>
          <p:cNvSpPr>
            <a:spLocks noGrp="1"/>
          </p:cNvSpPr>
          <p:nvPr>
            <p:ph sz="half" idx="1"/>
          </p:nvPr>
        </p:nvSpPr>
        <p:spPr>
          <a:xfrm>
            <a:off x="685800" y="1352551"/>
            <a:ext cx="1784684" cy="3352800"/>
          </a:xfrm>
        </p:spPr>
        <p:txBody>
          <a:bodyPr>
            <a:normAutofit/>
          </a:bodyPr>
          <a:lstStyle/>
          <a:p>
            <a:pPr>
              <a:buFont typeface="Arial" panose="020B0604020202020204" pitchFamily="34" charset="0"/>
              <a:buChar char="•"/>
            </a:pPr>
            <a:r>
              <a:rPr lang="en-US" dirty="0"/>
              <a:t>Data permanence can conflict with privacy </a:t>
            </a:r>
          </a:p>
          <a:p>
            <a:pPr>
              <a:buFont typeface="Arial" panose="020B0604020202020204" pitchFamily="34" charset="0"/>
              <a:buChar char="•"/>
            </a:pPr>
            <a:r>
              <a:rPr lang="en-US" dirty="0"/>
              <a:t>If you lose your key, you lose your data</a:t>
            </a:r>
          </a:p>
          <a:p>
            <a:pPr>
              <a:buFont typeface="Arial" panose="020B0604020202020204" pitchFamily="34" charset="0"/>
              <a:buChar char="•"/>
            </a:pPr>
            <a:r>
              <a:rPr lang="en-US" dirty="0"/>
              <a:t>Hacked smart contracts are permanent</a:t>
            </a:r>
          </a:p>
        </p:txBody>
      </p:sp>
      <p:graphicFrame>
        <p:nvGraphicFramePr>
          <p:cNvPr id="9" name="Content Placeholder 8">
            <a:extLst>
              <a:ext uri="{FF2B5EF4-FFF2-40B4-BE49-F238E27FC236}">
                <a16:creationId xmlns:a16="http://schemas.microsoft.com/office/drawing/2014/main" id="{BF968559-271C-2B2F-60DB-11C5ECAB6AA3}"/>
              </a:ext>
            </a:extLst>
          </p:cNvPr>
          <p:cNvGraphicFramePr>
            <a:graphicFrameLocks noGrp="1"/>
          </p:cNvGraphicFramePr>
          <p:nvPr>
            <p:ph sz="half" idx="2"/>
          </p:nvPr>
        </p:nvGraphicFramePr>
        <p:xfrm>
          <a:off x="2764588" y="1207771"/>
          <a:ext cx="5693612" cy="3642360"/>
        </p:xfrm>
        <a:graphic>
          <a:graphicData uri="http://schemas.openxmlformats.org/drawingml/2006/table">
            <a:tbl>
              <a:tblPr firstRow="1" bandRow="1">
                <a:tableStyleId>{5C22544A-7EE6-4342-B048-85BDC9FD1C3A}</a:tableStyleId>
              </a:tblPr>
              <a:tblGrid>
                <a:gridCol w="2846806">
                  <a:extLst>
                    <a:ext uri="{9D8B030D-6E8A-4147-A177-3AD203B41FA5}">
                      <a16:colId xmlns:a16="http://schemas.microsoft.com/office/drawing/2014/main" val="1827302473"/>
                    </a:ext>
                  </a:extLst>
                </a:gridCol>
                <a:gridCol w="2846806">
                  <a:extLst>
                    <a:ext uri="{9D8B030D-6E8A-4147-A177-3AD203B41FA5}">
                      <a16:colId xmlns:a16="http://schemas.microsoft.com/office/drawing/2014/main" val="2624042166"/>
                    </a:ext>
                  </a:extLst>
                </a:gridCol>
              </a:tblGrid>
              <a:tr h="344335">
                <a:tc>
                  <a:txBody>
                    <a:bodyPr/>
                    <a:lstStyle/>
                    <a:p>
                      <a:r>
                        <a:rPr lang="en-US" dirty="0"/>
                        <a:t>Pros</a:t>
                      </a:r>
                    </a:p>
                  </a:txBody>
                  <a:tcPr/>
                </a:tc>
                <a:tc>
                  <a:txBody>
                    <a:bodyPr/>
                    <a:lstStyle/>
                    <a:p>
                      <a:r>
                        <a:rPr lang="en-US" dirty="0"/>
                        <a:t>Cons</a:t>
                      </a:r>
                    </a:p>
                  </a:txBody>
                  <a:tcPr/>
                </a:tc>
                <a:extLst>
                  <a:ext uri="{0D108BD9-81ED-4DB2-BD59-A6C34878D82A}">
                    <a16:rowId xmlns:a16="http://schemas.microsoft.com/office/drawing/2014/main" val="4006611316"/>
                  </a:ext>
                </a:extLst>
              </a:tr>
              <a:tr h="3084665">
                <a:tc>
                  <a:txBody>
                    <a:bodyPr/>
                    <a:lstStyle/>
                    <a:p>
                      <a:r>
                        <a:rPr lang="en-US" sz="1100" b="1" dirty="0"/>
                        <a:t>Immutability:</a:t>
                      </a:r>
                      <a:r>
                        <a:rPr lang="en-US" sz="1100" dirty="0"/>
                        <a:t> Once data is written, it can’t be altered or deleted, ensuring record integrity. </a:t>
                      </a:r>
                    </a:p>
                    <a:p>
                      <a:r>
                        <a:rPr lang="en-US" sz="1100" b="1" dirty="0"/>
                        <a:t>Transparency:</a:t>
                      </a:r>
                      <a:r>
                        <a:rPr lang="en-US" sz="1100" dirty="0"/>
                        <a:t> All participants can view the same ledger, fostering trust and auditability. </a:t>
                      </a:r>
                    </a:p>
                    <a:p>
                      <a:r>
                        <a:rPr lang="en-US" sz="1100" b="1" dirty="0"/>
                        <a:t>Censorship Resistance:</a:t>
                      </a:r>
                      <a:r>
                        <a:rPr lang="en-US" sz="1100" dirty="0"/>
                        <a:t> No central authority can unilaterally alter or block transactions. </a:t>
                      </a:r>
                    </a:p>
                    <a:p>
                      <a:r>
                        <a:rPr lang="en-US" sz="1100" b="1" dirty="0"/>
                        <a:t>Traceability:</a:t>
                      </a:r>
                      <a:r>
                        <a:rPr lang="en-US" sz="1100" dirty="0"/>
                        <a:t> Every transaction is time-stamped and traceable end-to-end, aiding provenance tracking. </a:t>
                      </a:r>
                    </a:p>
                    <a:p>
                      <a:r>
                        <a:rPr lang="en-US" sz="1100" b="1" dirty="0"/>
                        <a:t>Efficiency Gains:</a:t>
                      </a:r>
                      <a:r>
                        <a:rPr lang="en-US" sz="1100" dirty="0"/>
                        <a:t> Reduces friction and delays in processes by automating validation and settlement. </a:t>
                      </a:r>
                    </a:p>
                    <a:p>
                      <a:r>
                        <a:rPr lang="en-US" sz="1100" b="1" dirty="0"/>
                        <a:t>Enhanced Security:</a:t>
                      </a:r>
                      <a:r>
                        <a:rPr lang="en-US" sz="1100" dirty="0"/>
                        <a:t> Cryptographic mechanisms protect against tampering and fraud. </a:t>
                      </a:r>
                    </a:p>
                    <a:p>
                      <a:endParaRPr lang="en-US" sz="1100" dirty="0"/>
                    </a:p>
                  </a:txBody>
                  <a:tcPr/>
                </a:tc>
                <a:tc>
                  <a:txBody>
                    <a:bodyPr/>
                    <a:lstStyle/>
                    <a:p>
                      <a:r>
                        <a:rPr lang="en-US" sz="1100" b="1" dirty="0"/>
                        <a:t>Slower Performance:</a:t>
                      </a:r>
                      <a:r>
                        <a:rPr lang="en-US" sz="1100" dirty="0"/>
                        <a:t> More computational steps per transaction make blockchains notably slower than traditional databases. </a:t>
                      </a:r>
                    </a:p>
                    <a:p>
                      <a:r>
                        <a:rPr lang="en-US" sz="1100" b="1" dirty="0"/>
                        <a:t>High Energy Consumption:</a:t>
                      </a:r>
                      <a:r>
                        <a:rPr lang="en-US" sz="1100" dirty="0"/>
                        <a:t> Proof-of-Work mining demands vast electricity, raising environmental and cost concerns. </a:t>
                      </a:r>
                    </a:p>
                    <a:p>
                      <a:r>
                        <a:rPr lang="en-US" sz="1100" b="1" dirty="0"/>
                        <a:t>Implementation Cost:</a:t>
                      </a:r>
                      <a:r>
                        <a:rPr lang="en-US" sz="1100" dirty="0"/>
                        <a:t> Setting up and maintaining a blockchain network can be more expensive than centralized systems. </a:t>
                      </a:r>
                    </a:p>
                    <a:p>
                      <a:r>
                        <a:rPr lang="en-US" sz="1100" b="1" dirty="0"/>
                        <a:t>Data Immutability Drawback:</a:t>
                      </a:r>
                      <a:r>
                        <a:rPr lang="en-US" sz="1100" dirty="0"/>
                        <a:t> Mistakes or required updates are hard to correct, since altering past blocks is costly and complex. </a:t>
                      </a:r>
                    </a:p>
                    <a:p>
                      <a:r>
                        <a:rPr lang="en-US" sz="1100" b="1" dirty="0"/>
                        <a:t>Privacy Risks:</a:t>
                      </a:r>
                      <a:r>
                        <a:rPr lang="en-US" sz="1100" dirty="0"/>
                        <a:t> Public blockchains expose transaction details to everyone—problematic for sensitive data use-cases. </a:t>
                      </a:r>
                    </a:p>
                    <a:p>
                      <a:r>
                        <a:rPr lang="en-US" sz="1100" b="1" dirty="0"/>
                        <a:t>Regulatory &amp; Governance Uncertainty:</a:t>
                      </a:r>
                      <a:r>
                        <a:rPr lang="en-US" sz="1100" dirty="0"/>
                        <a:t> Lack of consistent legal frameworks can stall adoption in heavily regulated industries. </a:t>
                      </a:r>
                    </a:p>
                    <a:p>
                      <a:endParaRPr lang="en-US" sz="1100" dirty="0"/>
                    </a:p>
                  </a:txBody>
                  <a:tcPr/>
                </a:tc>
                <a:extLst>
                  <a:ext uri="{0D108BD9-81ED-4DB2-BD59-A6C34878D82A}">
                    <a16:rowId xmlns:a16="http://schemas.microsoft.com/office/drawing/2014/main" val="356978754"/>
                  </a:ext>
                </a:extLst>
              </a:tr>
            </a:tbl>
          </a:graphicData>
        </a:graphic>
      </p:graphicFrame>
      <p:sp>
        <p:nvSpPr>
          <p:cNvPr id="5" name="Footer Placeholder 4">
            <a:extLst>
              <a:ext uri="{FF2B5EF4-FFF2-40B4-BE49-F238E27FC236}">
                <a16:creationId xmlns:a16="http://schemas.microsoft.com/office/drawing/2014/main" id="{EA04E7A7-0AF4-A399-BE14-A7C9CDE12DBF}"/>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1B7884D0-D69B-4FF4-BE37-11A887482C5E}"/>
              </a:ext>
            </a:extLst>
          </p:cNvPr>
          <p:cNvSpPr>
            <a:spLocks noGrp="1"/>
          </p:cNvSpPr>
          <p:nvPr>
            <p:ph type="sldNum" sz="quarter" idx="12"/>
          </p:nvPr>
        </p:nvSpPr>
        <p:spPr/>
        <p:txBody>
          <a:bodyPr/>
          <a:lstStyle/>
          <a:p>
            <a:fld id="{A2A17EAB-8B51-5C40-8776-6683E51FA7A0}" type="slidenum">
              <a:rPr lang="en-US" smtClean="0"/>
              <a:t>21</a:t>
            </a:fld>
            <a:endParaRPr lang="en-US"/>
          </a:p>
        </p:txBody>
      </p:sp>
      <p:sp>
        <p:nvSpPr>
          <p:cNvPr id="8" name="TextBox 7">
            <a:extLst>
              <a:ext uri="{FF2B5EF4-FFF2-40B4-BE49-F238E27FC236}">
                <a16:creationId xmlns:a16="http://schemas.microsoft.com/office/drawing/2014/main" id="{3CA66D53-2508-0E5C-5DC8-3DBE262D9935}"/>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Marcus Gafka</a:t>
            </a:r>
            <a:endParaRPr lang="en-US" sz="1400" dirty="0">
              <a:solidFill>
                <a:schemeClr val="tx1"/>
              </a:solidFill>
              <a:latin typeface="+mj-lt"/>
            </a:endParaRPr>
          </a:p>
        </p:txBody>
      </p:sp>
      <p:sp>
        <p:nvSpPr>
          <p:cNvPr id="10" name="TextBox 9">
            <a:extLst>
              <a:ext uri="{FF2B5EF4-FFF2-40B4-BE49-F238E27FC236}">
                <a16:creationId xmlns:a16="http://schemas.microsoft.com/office/drawing/2014/main" id="{B3D8B122-F40D-F86B-F7BC-F93E3E47DE7E}"/>
              </a:ext>
            </a:extLst>
          </p:cNvPr>
          <p:cNvSpPr txBox="1"/>
          <p:nvPr/>
        </p:nvSpPr>
        <p:spPr>
          <a:xfrm>
            <a:off x="2652295" y="4850131"/>
            <a:ext cx="495305" cy="215444"/>
          </a:xfrm>
          <a:prstGeom prst="rect">
            <a:avLst/>
          </a:prstGeom>
          <a:noFill/>
        </p:spPr>
        <p:txBody>
          <a:bodyPr wrap="square">
            <a:spAutoFit/>
          </a:bodyPr>
          <a:lstStyle/>
          <a:p>
            <a:pPr algn="ctr"/>
            <a:r>
              <a:rPr lang="en-US" sz="800" dirty="0"/>
              <a:t>[4] [5]</a:t>
            </a:r>
          </a:p>
        </p:txBody>
      </p:sp>
    </p:spTree>
    <p:extLst>
      <p:ext uri="{BB962C8B-B14F-4D97-AF65-F5344CB8AC3E}">
        <p14:creationId xmlns:p14="http://schemas.microsoft.com/office/powerpoint/2010/main" val="2249252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4068D-816C-347B-1885-4D57C7C870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27EC1B-3202-2CE1-BA24-4658F224A671}"/>
              </a:ext>
            </a:extLst>
          </p:cNvPr>
          <p:cNvSpPr>
            <a:spLocks noGrp="1"/>
          </p:cNvSpPr>
          <p:nvPr>
            <p:ph type="title"/>
          </p:nvPr>
        </p:nvSpPr>
        <p:spPr/>
        <p:txBody>
          <a:bodyPr/>
          <a:lstStyle/>
          <a:p>
            <a:r>
              <a:rPr lang="en-US" dirty="0"/>
              <a:t>Owning your data</a:t>
            </a:r>
          </a:p>
        </p:txBody>
      </p:sp>
      <p:sp>
        <p:nvSpPr>
          <p:cNvPr id="3" name="Content Placeholder 2">
            <a:extLst>
              <a:ext uri="{FF2B5EF4-FFF2-40B4-BE49-F238E27FC236}">
                <a16:creationId xmlns:a16="http://schemas.microsoft.com/office/drawing/2014/main" id="{B23F92D7-A72F-D5FC-89BF-CB987D306497}"/>
              </a:ext>
            </a:extLst>
          </p:cNvPr>
          <p:cNvSpPr>
            <a:spLocks noGrp="1"/>
          </p:cNvSpPr>
          <p:nvPr>
            <p:ph sz="half" idx="1"/>
          </p:nvPr>
        </p:nvSpPr>
        <p:spPr/>
        <p:txBody>
          <a:bodyPr>
            <a:normAutofit/>
          </a:bodyPr>
          <a:lstStyle/>
          <a:p>
            <a:pPr>
              <a:buFont typeface="Arial" panose="020B0604020202020204" pitchFamily="34" charset="0"/>
              <a:buChar char="•"/>
            </a:pPr>
            <a:r>
              <a:rPr lang="en-US" dirty="0"/>
              <a:t>Personal blockchain </a:t>
            </a:r>
          </a:p>
          <a:p>
            <a:pPr>
              <a:buFont typeface="Arial" panose="020B0604020202020204" pitchFamily="34" charset="0"/>
              <a:buChar char="•"/>
            </a:pPr>
            <a:r>
              <a:rPr lang="en-US" dirty="0"/>
              <a:t>Central ledger housed on a personal server</a:t>
            </a:r>
          </a:p>
          <a:p>
            <a:pPr>
              <a:buFont typeface="Arial" panose="020B0604020202020204" pitchFamily="34" charset="0"/>
              <a:buChar char="•"/>
            </a:pPr>
            <a:r>
              <a:rPr lang="en-US" dirty="0"/>
              <a:t>You decide who sees what and who can add what</a:t>
            </a:r>
          </a:p>
          <a:p>
            <a:pPr>
              <a:buFont typeface="Arial" panose="020B0604020202020204" pitchFamily="34" charset="0"/>
              <a:buChar char="•"/>
            </a:pPr>
            <a:r>
              <a:rPr lang="en-US" dirty="0"/>
              <a:t>Safer than cloud platforms if implemented with privacy in mind</a:t>
            </a:r>
          </a:p>
        </p:txBody>
      </p:sp>
      <p:sp>
        <p:nvSpPr>
          <p:cNvPr id="5" name="Footer Placeholder 4">
            <a:extLst>
              <a:ext uri="{FF2B5EF4-FFF2-40B4-BE49-F238E27FC236}">
                <a16:creationId xmlns:a16="http://schemas.microsoft.com/office/drawing/2014/main" id="{D7764BE6-03B0-1DFC-A8B6-E6E8D1937484}"/>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0F1A89DF-7166-E5CE-4DA7-A8C0436CFC0B}"/>
              </a:ext>
            </a:extLst>
          </p:cNvPr>
          <p:cNvSpPr>
            <a:spLocks noGrp="1"/>
          </p:cNvSpPr>
          <p:nvPr>
            <p:ph type="sldNum" sz="quarter" idx="12"/>
          </p:nvPr>
        </p:nvSpPr>
        <p:spPr/>
        <p:txBody>
          <a:bodyPr/>
          <a:lstStyle/>
          <a:p>
            <a:fld id="{A2A17EAB-8B51-5C40-8776-6683E51FA7A0}" type="slidenum">
              <a:rPr lang="en-US" smtClean="0"/>
              <a:t>22</a:t>
            </a:fld>
            <a:endParaRPr lang="en-US"/>
          </a:p>
        </p:txBody>
      </p:sp>
      <p:sp>
        <p:nvSpPr>
          <p:cNvPr id="8" name="TextBox 7">
            <a:extLst>
              <a:ext uri="{FF2B5EF4-FFF2-40B4-BE49-F238E27FC236}">
                <a16:creationId xmlns:a16="http://schemas.microsoft.com/office/drawing/2014/main" id="{72D6F1EF-90B1-F0BA-8772-00D88BF4C901}"/>
              </a:ext>
            </a:extLst>
          </p:cNvPr>
          <p:cNvSpPr txBox="1"/>
          <p:nvPr/>
        </p:nvSpPr>
        <p:spPr>
          <a:xfrm>
            <a:off x="6847114" y="349617"/>
            <a:ext cx="2179682" cy="307777"/>
          </a:xfrm>
          <a:prstGeom prst="rect">
            <a:avLst/>
          </a:prstGeom>
          <a:noFill/>
        </p:spPr>
        <p:txBody>
          <a:bodyPr wrap="square" rtlCol="0">
            <a:spAutoFit/>
          </a:bodyPr>
          <a:lstStyle/>
          <a:p>
            <a:pPr algn="r"/>
            <a:r>
              <a:rPr lang="en-US" sz="1400" dirty="0">
                <a:latin typeface="+mj-lt"/>
              </a:rPr>
              <a:t>Marcus Gafka</a:t>
            </a:r>
            <a:endParaRPr lang="en-US" sz="1400" dirty="0">
              <a:solidFill>
                <a:schemeClr val="tx1"/>
              </a:solidFill>
              <a:latin typeface="+mj-lt"/>
            </a:endParaRPr>
          </a:p>
        </p:txBody>
      </p:sp>
      <p:pic>
        <p:nvPicPr>
          <p:cNvPr id="12" name="Picture 11">
            <a:extLst>
              <a:ext uri="{FF2B5EF4-FFF2-40B4-BE49-F238E27FC236}">
                <a16:creationId xmlns:a16="http://schemas.microsoft.com/office/drawing/2014/main" id="{17C36CF7-D634-4ECD-C2F8-14D985376EAF}"/>
              </a:ext>
            </a:extLst>
          </p:cNvPr>
          <p:cNvPicPr>
            <a:picLocks noChangeAspect="1"/>
          </p:cNvPicPr>
          <p:nvPr/>
        </p:nvPicPr>
        <p:blipFill>
          <a:blip r:embed="rId3"/>
          <a:stretch>
            <a:fillRect/>
          </a:stretch>
        </p:blipFill>
        <p:spPr>
          <a:xfrm>
            <a:off x="4894179" y="819150"/>
            <a:ext cx="3564021" cy="3809345"/>
          </a:xfrm>
          <a:prstGeom prst="rect">
            <a:avLst/>
          </a:prstGeom>
        </p:spPr>
      </p:pic>
      <p:sp>
        <p:nvSpPr>
          <p:cNvPr id="13" name="TextBox 12">
            <a:extLst>
              <a:ext uri="{FF2B5EF4-FFF2-40B4-BE49-F238E27FC236}">
                <a16:creationId xmlns:a16="http://schemas.microsoft.com/office/drawing/2014/main" id="{A59C8E15-CD02-A4DE-84DD-768A6702EA6F}"/>
              </a:ext>
            </a:extLst>
          </p:cNvPr>
          <p:cNvSpPr txBox="1"/>
          <p:nvPr/>
        </p:nvSpPr>
        <p:spPr>
          <a:xfrm>
            <a:off x="4724402" y="4648140"/>
            <a:ext cx="4076757" cy="203133"/>
          </a:xfrm>
          <a:prstGeom prst="rect">
            <a:avLst/>
          </a:prstGeom>
          <a:noFill/>
        </p:spPr>
        <p:txBody>
          <a:bodyPr wrap="none" rtlCol="0">
            <a:spAutoFit/>
          </a:bodyPr>
          <a:lstStyle/>
          <a:p>
            <a:pPr algn="ctr">
              <a:lnSpc>
                <a:spcPct val="90000"/>
              </a:lnSpc>
            </a:pPr>
            <a:r>
              <a:rPr lang="en-US" sz="800" dirty="0"/>
              <a:t>https://www.imperva.com/learn/data-security/personally-identifiable-information-pii/</a:t>
            </a:r>
          </a:p>
        </p:txBody>
      </p:sp>
    </p:spTree>
    <p:extLst>
      <p:ext uri="{BB962C8B-B14F-4D97-AF65-F5344CB8AC3E}">
        <p14:creationId xmlns:p14="http://schemas.microsoft.com/office/powerpoint/2010/main" val="918340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352800"/>
          </a:xfrm>
        </p:spPr>
        <p:txBody>
          <a:bodyPr lIns="91440">
            <a:normAutofit/>
          </a:bodyPr>
          <a:lstStyle/>
          <a:p>
            <a:pPr marL="228600" marR="0" lvl="0" indent="-228600" algn="l" defTabSz="457200" rtl="0" eaLnBrk="1" fontAlgn="auto" latinLnBrk="0" hangingPunct="1">
              <a:lnSpc>
                <a:spcPct val="100000"/>
              </a:lnSpc>
              <a:spcBef>
                <a:spcPts val="600"/>
              </a:spcBef>
              <a:spcAft>
                <a:spcPts val="0"/>
              </a:spcAft>
              <a:buClrTx/>
              <a:buSzTx/>
              <a:buFont typeface="+mj-lt"/>
              <a:buAutoNum type="arabicPeriod"/>
              <a:tabLst/>
              <a:defRPr/>
            </a:pPr>
            <a:r>
              <a:rPr kumimoji="0" lang="en-US" sz="1100" i="0" u="none" strike="noStrike" kern="1200" cap="none" spc="0" normalizeH="0" baseline="0" noProof="0" dirty="0">
                <a:ln>
                  <a:noFill/>
                </a:ln>
                <a:solidFill>
                  <a:prstClr val="white"/>
                </a:solidFill>
                <a:effectLst/>
                <a:uLnTx/>
                <a:uFillTx/>
                <a:latin typeface="Cambria"/>
                <a:ea typeface="+mn-ea"/>
                <a:cs typeface="+mn-cs"/>
              </a:rPr>
              <a:t>AbdelSalam, Fatma M. “Blockchain Revolutionizing Healthcare Industry: A Systematic Review of Blockchain Technology Benefits and Threats.” (American Health Information Management Association, 2023), https://pmc.ncbi.nlm.nih.gov/articles/PMC10701638/ (Accessed May 1, 2025)</a:t>
            </a:r>
          </a:p>
          <a:p>
            <a:pPr marL="228600" marR="0" lvl="0" indent="-228600" algn="l" defTabSz="457200" rtl="0" eaLnBrk="1" fontAlgn="auto" latinLnBrk="0" hangingPunct="1">
              <a:lnSpc>
                <a:spcPct val="100000"/>
              </a:lnSpc>
              <a:spcBef>
                <a:spcPts val="600"/>
              </a:spcBef>
              <a:spcAft>
                <a:spcPts val="0"/>
              </a:spcAft>
              <a:buClrTx/>
              <a:buSzTx/>
              <a:buFont typeface="+mj-lt"/>
              <a:buAutoNum type="arabicPeriod"/>
              <a:tabLst/>
              <a:defRPr/>
            </a:pPr>
            <a:r>
              <a:rPr kumimoji="0" lang="en-US" sz="1100" i="0" u="none" strike="noStrike" kern="1200" cap="none" spc="0" normalizeH="0" baseline="0" noProof="0" dirty="0" err="1">
                <a:ln>
                  <a:noFill/>
                </a:ln>
                <a:solidFill>
                  <a:prstClr val="white"/>
                </a:solidFill>
                <a:effectLst/>
                <a:uLnTx/>
                <a:uFillTx/>
                <a:latin typeface="Cambria"/>
                <a:ea typeface="+mn-ea"/>
                <a:cs typeface="+mn-cs"/>
              </a:rPr>
              <a:t>BlockChange</a:t>
            </a:r>
            <a:r>
              <a:rPr kumimoji="0" lang="en-US" sz="1100" i="0" u="none" strike="noStrike" kern="1200" cap="none" spc="0" normalizeH="0" baseline="0" noProof="0" dirty="0">
                <a:ln>
                  <a:noFill/>
                </a:ln>
                <a:solidFill>
                  <a:prstClr val="white"/>
                </a:solidFill>
                <a:effectLst/>
                <a:uLnTx/>
                <a:uFillTx/>
                <a:latin typeface="Cambria"/>
                <a:ea typeface="+mn-ea"/>
                <a:cs typeface="+mn-cs"/>
              </a:rPr>
              <a:t>. </a:t>
            </a:r>
            <a:r>
              <a:rPr kumimoji="0" lang="en-US" sz="1100" i="0" u="none" strike="noStrike" kern="1200" cap="none" spc="0" normalizeH="0" baseline="0" noProof="0" dirty="0" err="1">
                <a:ln>
                  <a:noFill/>
                </a:ln>
                <a:solidFill>
                  <a:prstClr val="white"/>
                </a:solidFill>
                <a:effectLst/>
                <a:uLnTx/>
                <a:uFillTx/>
                <a:latin typeface="Cambria"/>
                <a:ea typeface="+mn-ea"/>
                <a:cs typeface="+mn-cs"/>
              </a:rPr>
              <a:t>BlockChange</a:t>
            </a:r>
            <a:r>
              <a:rPr kumimoji="0" lang="en-US" sz="1100" i="0" u="none" strike="noStrike" kern="1200" cap="none" spc="0" normalizeH="0" baseline="0" noProof="0" dirty="0">
                <a:ln>
                  <a:noFill/>
                </a:ln>
                <a:solidFill>
                  <a:prstClr val="white"/>
                </a:solidFill>
                <a:effectLst/>
                <a:uLnTx/>
                <a:uFillTx/>
                <a:latin typeface="Cambria"/>
                <a:ea typeface="+mn-ea"/>
                <a:cs typeface="+mn-cs"/>
              </a:rPr>
              <a:t>: Election Monitoring. (</a:t>
            </a:r>
            <a:r>
              <a:rPr kumimoji="0" lang="en-US" sz="1100" i="0" u="none" strike="noStrike" kern="1200" cap="none" spc="0" normalizeH="0" baseline="0" noProof="0" dirty="0" err="1">
                <a:ln>
                  <a:noFill/>
                </a:ln>
                <a:solidFill>
                  <a:prstClr val="white"/>
                </a:solidFill>
                <a:effectLst/>
                <a:uLnTx/>
                <a:uFillTx/>
                <a:latin typeface="Cambria"/>
                <a:ea typeface="+mn-ea"/>
                <a:cs typeface="+mn-cs"/>
              </a:rPr>
              <a:t>BlockChange</a:t>
            </a:r>
            <a:r>
              <a:rPr kumimoji="0" lang="en-US" sz="1100" i="0" u="none" strike="noStrike" kern="1200" cap="none" spc="0" normalizeH="0" baseline="0" noProof="0" dirty="0">
                <a:ln>
                  <a:noFill/>
                </a:ln>
                <a:solidFill>
                  <a:prstClr val="white"/>
                </a:solidFill>
                <a:effectLst/>
                <a:uLnTx/>
                <a:uFillTx/>
                <a:latin typeface="Cambria"/>
                <a:ea typeface="+mn-ea"/>
                <a:cs typeface="+mn-cs"/>
              </a:rPr>
              <a:t>, 2019), https://blockchan.ge/blockchange-election-monitoring.pdf (Accessed May 1, 2025)</a:t>
            </a:r>
          </a:p>
          <a:p>
            <a:pPr marL="228600" marR="0" lvl="0" indent="-228600" algn="l" defTabSz="457200" rtl="0" eaLnBrk="1" fontAlgn="auto" latinLnBrk="0" hangingPunct="1">
              <a:lnSpc>
                <a:spcPct val="100000"/>
              </a:lnSpc>
              <a:spcBef>
                <a:spcPts val="600"/>
              </a:spcBef>
              <a:spcAft>
                <a:spcPts val="0"/>
              </a:spcAft>
              <a:buClrTx/>
              <a:buSzTx/>
              <a:buFont typeface="+mj-lt"/>
              <a:buAutoNum type="arabicPeriod"/>
              <a:tabLst/>
              <a:defRPr/>
            </a:pPr>
            <a:r>
              <a:rPr kumimoji="0" lang="en-US" sz="1100" i="0" u="none" strike="noStrike" kern="1200" cap="none" spc="0" normalizeH="0" baseline="0" noProof="0" dirty="0">
                <a:ln>
                  <a:noFill/>
                </a:ln>
                <a:solidFill>
                  <a:prstClr val="white"/>
                </a:solidFill>
                <a:effectLst/>
                <a:uLnTx/>
                <a:uFillTx/>
                <a:latin typeface="Cambria"/>
                <a:ea typeface="+mn-ea"/>
                <a:cs typeface="+mn-cs"/>
              </a:rPr>
              <a:t>Habib, </a:t>
            </a:r>
            <a:r>
              <a:rPr kumimoji="0" lang="en-US" sz="1100" i="0" u="none" strike="noStrike" kern="1200" cap="none" spc="0" normalizeH="0" baseline="0" noProof="0" dirty="0" err="1">
                <a:ln>
                  <a:noFill/>
                </a:ln>
                <a:solidFill>
                  <a:prstClr val="white"/>
                </a:solidFill>
                <a:effectLst/>
                <a:uLnTx/>
                <a:uFillTx/>
                <a:latin typeface="Cambria"/>
                <a:ea typeface="+mn-ea"/>
                <a:cs typeface="+mn-cs"/>
              </a:rPr>
              <a:t>Gousia</a:t>
            </a:r>
            <a:r>
              <a:rPr kumimoji="0" lang="en-US" sz="1100" i="0" u="none" strike="noStrike" kern="1200" cap="none" spc="0" normalizeH="0" baseline="0" noProof="0" dirty="0">
                <a:ln>
                  <a:noFill/>
                </a:ln>
                <a:solidFill>
                  <a:prstClr val="white"/>
                </a:solidFill>
                <a:effectLst/>
                <a:uLnTx/>
                <a:uFillTx/>
                <a:latin typeface="Cambria"/>
                <a:ea typeface="+mn-ea"/>
                <a:cs typeface="+mn-cs"/>
              </a:rPr>
              <a:t>; Sharma, Sparsh; Ibrahim, Sara; Ahmad, Imtiaz; Qureshi, Shaima; Ishfaq, Malik. “Blockchain Technology: Benefits, Challenges, Applications, and Integration of Blockchain Technology with Cloud Computing.” Future Internet, MDPI, 2022, https://www.mdpi.com/1999-5903/14/11/341 (Accessed May 1, 2025)</a:t>
            </a:r>
          </a:p>
          <a:p>
            <a:pPr marL="228600" marR="0" lvl="0" indent="-228600" algn="l" defTabSz="457200" rtl="0" eaLnBrk="1" fontAlgn="auto" latinLnBrk="0" hangingPunct="1">
              <a:lnSpc>
                <a:spcPct val="100000"/>
              </a:lnSpc>
              <a:spcBef>
                <a:spcPts val="600"/>
              </a:spcBef>
              <a:spcAft>
                <a:spcPts val="0"/>
              </a:spcAft>
              <a:buClrTx/>
              <a:buSzTx/>
              <a:buFont typeface="+mj-lt"/>
              <a:buAutoNum type="arabicPeriod"/>
              <a:tabLst/>
              <a:defRPr/>
            </a:pPr>
            <a:r>
              <a:rPr kumimoji="0" lang="en-US" sz="1100" i="0" u="none" strike="noStrike" kern="1200" cap="none" spc="0" normalizeH="0" baseline="0" noProof="0" dirty="0">
                <a:ln>
                  <a:noFill/>
                </a:ln>
                <a:solidFill>
                  <a:prstClr val="white"/>
                </a:solidFill>
                <a:effectLst/>
                <a:uLnTx/>
                <a:uFillTx/>
                <a:latin typeface="Cambria"/>
                <a:ea typeface="+mn-ea"/>
                <a:cs typeface="+mn-cs"/>
              </a:rPr>
              <a:t>Harvard Business Review. “Building a Transparent Supply Chain.” Harvard Business Review, May 2020, https://hbr.org/2020/05/building-a-transparent-supply-chain (Accessed May 1, 2025)</a:t>
            </a:r>
          </a:p>
          <a:p>
            <a:pPr marL="228600" marR="0" lvl="0" indent="-228600" algn="l" defTabSz="457200" rtl="0" eaLnBrk="1" fontAlgn="auto" latinLnBrk="0" hangingPunct="1">
              <a:lnSpc>
                <a:spcPct val="100000"/>
              </a:lnSpc>
              <a:spcBef>
                <a:spcPts val="600"/>
              </a:spcBef>
              <a:spcAft>
                <a:spcPts val="0"/>
              </a:spcAft>
              <a:buClrTx/>
              <a:buSzTx/>
              <a:buFont typeface="+mj-lt"/>
              <a:buAutoNum type="arabicPeriod"/>
              <a:tabLst/>
              <a:defRPr/>
            </a:pPr>
            <a:r>
              <a:rPr kumimoji="0" lang="en-US" sz="1100" i="0" u="none" strike="noStrike" kern="1200" cap="none" spc="0" normalizeH="0" baseline="0" noProof="0" dirty="0">
                <a:ln>
                  <a:noFill/>
                </a:ln>
                <a:solidFill>
                  <a:prstClr val="white"/>
                </a:solidFill>
                <a:effectLst/>
                <a:uLnTx/>
                <a:uFillTx/>
                <a:latin typeface="Cambria"/>
                <a:ea typeface="+mn-ea"/>
                <a:cs typeface="+mn-cs"/>
              </a:rPr>
              <a:t>Hjálmarsson, R.; Lischke, M.; Ulbricht, D. “Blockchain-Based E-Voting System.” In 2018 IEEE 11th International Conference on Cloud Computing, IEEE, 2018, https://ieeexplore.ieee.org/abstract/document/8457919 (Accessed May 1, 2025)</a:t>
            </a:r>
          </a:p>
          <a:p>
            <a:pPr marL="228600" marR="0" lvl="0" indent="-228600" algn="l" defTabSz="457200" rtl="0" eaLnBrk="1" fontAlgn="auto" latinLnBrk="0" hangingPunct="1">
              <a:lnSpc>
                <a:spcPct val="100000"/>
              </a:lnSpc>
              <a:spcBef>
                <a:spcPts val="600"/>
              </a:spcBef>
              <a:spcAft>
                <a:spcPts val="0"/>
              </a:spcAft>
              <a:buClrTx/>
              <a:buSzTx/>
              <a:buFont typeface="+mj-lt"/>
              <a:buAutoNum type="arabicPeriod"/>
              <a:tabLst/>
              <a:defRPr/>
            </a:pPr>
            <a:r>
              <a:rPr kumimoji="0" lang="en-US" sz="1100" i="0" u="none" strike="noStrike" kern="1200" cap="none" spc="0" normalizeH="0" baseline="0" noProof="0" dirty="0">
                <a:ln>
                  <a:noFill/>
                </a:ln>
                <a:solidFill>
                  <a:prstClr val="white"/>
                </a:solidFill>
                <a:effectLst/>
                <a:uLnTx/>
                <a:uFillTx/>
                <a:latin typeface="Cambria"/>
                <a:ea typeface="+mn-ea"/>
                <a:cs typeface="+mn-cs"/>
              </a:rPr>
              <a:t>Nakamoto, S. “Bitcoin: A Peer-to-Peer Electronic Cash System.” In Advances in Cryptology – Proceedings of Crypto 2008, Springer, 2008, https://link.springer.com/chapter/10.1007/978-3-540-77493-8_1 (Accessed May 1, 2025)</a:t>
            </a:r>
          </a:p>
          <a:p>
            <a:pPr marL="228600" marR="0" lvl="0" indent="-228600" algn="l" defTabSz="457200" rtl="0" eaLnBrk="1" fontAlgn="auto" latinLnBrk="0" hangingPunct="1">
              <a:lnSpc>
                <a:spcPct val="100000"/>
              </a:lnSpc>
              <a:spcBef>
                <a:spcPts val="600"/>
              </a:spcBef>
              <a:spcAft>
                <a:spcPts val="0"/>
              </a:spcAft>
              <a:buClrTx/>
              <a:buSzTx/>
              <a:buFont typeface="+mj-lt"/>
              <a:buAutoNum type="arabicPeriod"/>
              <a:tabLst/>
              <a:defRPr/>
            </a:pPr>
            <a:r>
              <a:rPr lang="en-US" sz="1000" b="1" dirty="0"/>
              <a:t>National Association of Secretaries of State.</a:t>
            </a:r>
            <a:r>
              <a:rPr lang="en-US" sz="1000" dirty="0"/>
              <a:t> “</a:t>
            </a:r>
            <a:r>
              <a:rPr lang="en-US" sz="1000" dirty="0" err="1"/>
              <a:t>Voatz</a:t>
            </a:r>
            <a:r>
              <a:rPr lang="en-US" sz="1000" dirty="0"/>
              <a:t> Issue Paper.” National Association of Secretaries of State, Summer 2024. https://www.nass.org/sites/default/files/2024-06/Voatz-Issue-Paper-NASS-Summer24.pdf (Accessed May 1, 2025)</a:t>
            </a:r>
            <a:endParaRPr kumimoji="0" lang="en-US" sz="110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a:extLst>
              <a:ext uri="{FF2B5EF4-FFF2-40B4-BE49-F238E27FC236}">
                <a16:creationId xmlns:a16="http://schemas.microsoft.com/office/drawing/2014/main" id="{E0EC15EA-C2CE-04DF-5CB3-407B694B42A9}"/>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Marcus Gafka</a:t>
            </a:r>
            <a:endParaRPr lang="en-US" sz="1400" dirty="0">
              <a:solidFill>
                <a:schemeClr val="tx1"/>
              </a:solidFill>
              <a:latin typeface="+mj-lt"/>
            </a:endParaRPr>
          </a:p>
        </p:txBody>
      </p:sp>
    </p:spTree>
    <p:extLst>
      <p:ext uri="{BB962C8B-B14F-4D97-AF65-F5344CB8AC3E}">
        <p14:creationId xmlns:p14="http://schemas.microsoft.com/office/powerpoint/2010/main" val="663296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a:t>Don’t Be Taken By Non Fungible Tokens </a:t>
            </a:r>
            <a:endParaRPr/>
          </a:p>
        </p:txBody>
      </p:sp>
      <p:sp>
        <p:nvSpPr>
          <p:cNvPr id="92" name="Google Shape;92;p14"/>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Yuankai Shen</a:t>
            </a:r>
            <a:endParaRPr/>
          </a:p>
        </p:txBody>
      </p:sp>
      <p:sp>
        <p:nvSpPr>
          <p:cNvPr id="93" name="Google Shape;93;p1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94" name="Google Shape;94;p14"/>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6C3E3D-E210-30DE-FAB4-772E3A40E27D}"/>
              </a:ext>
            </a:extLst>
          </p:cNvPr>
          <p:cNvSpPr>
            <a:spLocks noGrp="1"/>
          </p:cNvSpPr>
          <p:nvPr>
            <p:ph type="ftr" sz="quarter" idx="11"/>
          </p:nvPr>
        </p:nvSpPr>
        <p:spPr/>
        <p:txBody>
          <a:bodyPr/>
          <a:lstStyle/>
          <a:p>
            <a:r>
              <a:rPr lang="en-US"/>
              <a:t>© 2025 Keith A. Pray</a:t>
            </a:r>
            <a:endParaRPr lang="en-US" dirty="0"/>
          </a:p>
        </p:txBody>
      </p:sp>
      <p:sp>
        <p:nvSpPr>
          <p:cNvPr id="103" name="Google Shape;103;p15"/>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pic>
        <p:nvPicPr>
          <p:cNvPr id="104" name="Google Shape;104;p15"/>
          <p:cNvPicPr preferRelativeResize="0"/>
          <p:nvPr/>
        </p:nvPicPr>
        <p:blipFill>
          <a:blip r:embed="rId3">
            <a:alphaModFix/>
          </a:blip>
          <a:stretch>
            <a:fillRect/>
          </a:stretch>
        </p:blipFill>
        <p:spPr>
          <a:xfrm>
            <a:off x="1586825" y="361950"/>
            <a:ext cx="6289351" cy="4704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685800" y="361950"/>
            <a:ext cx="77724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Security &amp; Scams</a:t>
            </a:r>
            <a:endParaRPr b="1"/>
          </a:p>
        </p:txBody>
      </p:sp>
      <p:sp>
        <p:nvSpPr>
          <p:cNvPr id="111" name="Google Shape;111;p16"/>
          <p:cNvSpPr txBox="1">
            <a:spLocks noGrp="1"/>
          </p:cNvSpPr>
          <p:nvPr>
            <p:ph type="body" idx="1"/>
          </p:nvPr>
        </p:nvSpPr>
        <p:spPr>
          <a:xfrm>
            <a:off x="685800" y="1352551"/>
            <a:ext cx="3733800" cy="3352800"/>
          </a:xfrm>
          <a:prstGeom prst="rect">
            <a:avLst/>
          </a:prstGeom>
        </p:spPr>
        <p:txBody>
          <a:bodyPr spcFirstLastPara="1" wrap="square" lIns="91425" tIns="45700" rIns="91425" bIns="45700" anchor="t" anchorCtr="0">
            <a:normAutofit fontScale="85000" lnSpcReduction="20000"/>
          </a:bodyPr>
          <a:lstStyle/>
          <a:p>
            <a:pPr marL="0" lvl="0" indent="0" algn="l" rtl="0">
              <a:spcBef>
                <a:spcPts val="1200"/>
              </a:spcBef>
              <a:spcAft>
                <a:spcPts val="0"/>
              </a:spcAft>
              <a:buNone/>
            </a:pPr>
            <a:r>
              <a:rPr lang="en-US" sz="3250"/>
              <a:t>Vulnerabilities</a:t>
            </a:r>
            <a:r>
              <a:rPr lang="en-US"/>
              <a:t>:</a:t>
            </a:r>
            <a:endParaRPr/>
          </a:p>
          <a:p>
            <a:pPr marL="0" lvl="0" indent="0" algn="l" rtl="0">
              <a:spcBef>
                <a:spcPts val="1200"/>
              </a:spcBef>
              <a:spcAft>
                <a:spcPts val="0"/>
              </a:spcAft>
              <a:buClr>
                <a:schemeClr val="dk1"/>
              </a:buClr>
              <a:buSzPct val="61111"/>
              <a:buFont typeface="Arial"/>
              <a:buNone/>
            </a:pPr>
            <a:r>
              <a:rPr lang="en-US"/>
              <a:t>Authentication: Lack of identity verification (KYC/AML) and optional 2FA expose users to account takeovers.</a:t>
            </a:r>
            <a:endParaRPr/>
          </a:p>
          <a:p>
            <a:pPr marL="0" lvl="0" indent="0" algn="l" rtl="0">
              <a:spcBef>
                <a:spcPts val="1200"/>
              </a:spcBef>
              <a:spcAft>
                <a:spcPts val="0"/>
              </a:spcAft>
              <a:buClr>
                <a:schemeClr val="dk1"/>
              </a:buClr>
              <a:buSzPct val="61111"/>
              <a:buFont typeface="Arial"/>
              <a:buNone/>
            </a:pPr>
            <a:r>
              <a:rPr lang="en-US"/>
              <a:t>Token Contracts: 28.37% of token contracts were closed-source, with 55% of these later taken down due to malicious behavior.</a:t>
            </a:r>
            <a:endParaRPr/>
          </a:p>
          <a:p>
            <a:pPr marL="0" lvl="0" indent="0" algn="l" rtl="0">
              <a:spcBef>
                <a:spcPts val="1200"/>
              </a:spcBef>
              <a:spcAft>
                <a:spcPts val="0"/>
              </a:spcAft>
              <a:buClr>
                <a:schemeClr val="dk1"/>
              </a:buClr>
              <a:buSzPct val="61111"/>
              <a:buFont typeface="Arial"/>
              <a:buNone/>
            </a:pPr>
            <a:r>
              <a:rPr lang="en-US"/>
              <a:t>Metadata Tampering: 2.89% of OpenSea NFTs had mutable metadata URLs, risking asset integrity.</a:t>
            </a:r>
            <a:endParaRPr/>
          </a:p>
          <a:p>
            <a:pPr marL="0" lvl="0" indent="0" algn="l" rtl="0">
              <a:spcBef>
                <a:spcPts val="1200"/>
              </a:spcBef>
              <a:spcAft>
                <a:spcPts val="0"/>
              </a:spcAft>
              <a:buClr>
                <a:schemeClr val="dk1"/>
              </a:buClr>
              <a:buSzPct val="61111"/>
              <a:buFont typeface="Arial"/>
              <a:buNone/>
            </a:pPr>
            <a:r>
              <a:rPr lang="en-US"/>
              <a:t>Bid Pollution: 33% of OpenSea and 80% of Rarible auctions failed due to uncommitted bids.</a:t>
            </a:r>
            <a:endParaRPr/>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0"/>
              </a:spcAft>
              <a:buNone/>
            </a:pPr>
            <a:endParaRPr/>
          </a:p>
        </p:txBody>
      </p:sp>
      <p:sp>
        <p:nvSpPr>
          <p:cNvPr id="113" name="Google Shape;113;p16"/>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pic>
        <p:nvPicPr>
          <p:cNvPr id="114" name="Google Shape;114;p16"/>
          <p:cNvPicPr preferRelativeResize="0"/>
          <p:nvPr/>
        </p:nvPicPr>
        <p:blipFill>
          <a:blip r:embed="rId3">
            <a:alphaModFix/>
          </a:blip>
          <a:stretch>
            <a:fillRect/>
          </a:stretch>
        </p:blipFill>
        <p:spPr>
          <a:xfrm>
            <a:off x="5643150" y="695624"/>
            <a:ext cx="2815051" cy="3149574"/>
          </a:xfrm>
          <a:prstGeom prst="rect">
            <a:avLst/>
          </a:prstGeom>
          <a:noFill/>
          <a:ln>
            <a:noFill/>
          </a:ln>
        </p:spPr>
      </p:pic>
      <p:pic>
        <p:nvPicPr>
          <p:cNvPr id="115" name="Google Shape;115;p16"/>
          <p:cNvPicPr preferRelativeResize="0"/>
          <p:nvPr/>
        </p:nvPicPr>
        <p:blipFill>
          <a:blip r:embed="rId4">
            <a:alphaModFix/>
          </a:blip>
          <a:stretch>
            <a:fillRect/>
          </a:stretch>
        </p:blipFill>
        <p:spPr>
          <a:xfrm>
            <a:off x="4724400" y="3845200"/>
            <a:ext cx="3733800" cy="860140"/>
          </a:xfrm>
          <a:prstGeom prst="rect">
            <a:avLst/>
          </a:prstGeom>
          <a:noFill/>
          <a:ln>
            <a:noFill/>
          </a:ln>
        </p:spPr>
      </p:pic>
      <p:sp>
        <p:nvSpPr>
          <p:cNvPr id="2" name="Footer Placeholder 1">
            <a:extLst>
              <a:ext uri="{FF2B5EF4-FFF2-40B4-BE49-F238E27FC236}">
                <a16:creationId xmlns:a16="http://schemas.microsoft.com/office/drawing/2014/main" id="{35109DED-6317-1AAB-F746-0F8140D77A96}"/>
              </a:ext>
            </a:extLst>
          </p:cNvPr>
          <p:cNvSpPr>
            <a:spLocks noGrp="1"/>
          </p:cNvSpPr>
          <p:nvPr>
            <p:ph type="ftr" sz="quarter" idx="11"/>
          </p:nvPr>
        </p:nvSpPr>
        <p:spPr/>
        <p:txBody>
          <a:bodyPr/>
          <a:lstStyle/>
          <a:p>
            <a:r>
              <a:rPr lang="en-US"/>
              <a:t>© 2025 Keith A. Pray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b="1"/>
              <a:t>Financial Risks</a:t>
            </a:r>
            <a:endParaRPr b="1"/>
          </a:p>
        </p:txBody>
      </p:sp>
      <p:sp>
        <p:nvSpPr>
          <p:cNvPr id="122" name="Google Shape;122;p17"/>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speculative nature:</a:t>
            </a:r>
            <a:endParaRPr/>
          </a:p>
          <a:p>
            <a:pPr marL="205766" lvl="0" indent="0" algn="l" rtl="0">
              <a:lnSpc>
                <a:spcPct val="90000"/>
              </a:lnSpc>
              <a:spcBef>
                <a:spcPts val="0"/>
              </a:spcBef>
              <a:spcAft>
                <a:spcPts val="0"/>
              </a:spcAft>
              <a:buNone/>
            </a:pPr>
            <a:r>
              <a:rPr lang="en-US" sz="1300"/>
              <a:t>NFTs act as risk transmitters in extreme upside conditions and receivers in extreme downside conditions </a:t>
            </a:r>
            <a:endParaRPr sz="1300"/>
          </a:p>
          <a:p>
            <a:pPr marL="205766" lvl="0" indent="0" algn="l" rtl="0">
              <a:lnSpc>
                <a:spcPct val="90000"/>
              </a:lnSpc>
              <a:spcBef>
                <a:spcPts val="0"/>
              </a:spcBef>
              <a:spcAft>
                <a:spcPts val="0"/>
              </a:spcAft>
              <a:buNone/>
            </a:pPr>
            <a:endParaRPr sz="1300"/>
          </a:p>
          <a:p>
            <a:pPr marL="205766" lvl="0" indent="0" algn="l" rtl="0">
              <a:lnSpc>
                <a:spcPct val="90000"/>
              </a:lnSpc>
              <a:spcBef>
                <a:spcPts val="0"/>
              </a:spcBef>
              <a:spcAft>
                <a:spcPts val="0"/>
              </a:spcAft>
              <a:buNone/>
            </a:pPr>
            <a:endParaRPr sz="1300"/>
          </a:p>
          <a:p>
            <a:pPr marL="205766" lvl="0" indent="-205766" algn="l" rtl="0">
              <a:lnSpc>
                <a:spcPct val="90000"/>
              </a:lnSpc>
              <a:spcBef>
                <a:spcPts val="0"/>
              </a:spcBef>
              <a:spcAft>
                <a:spcPts val="0"/>
              </a:spcAft>
              <a:buSzPts val="1620"/>
              <a:buChar char="•"/>
            </a:pPr>
            <a:r>
              <a:rPr lang="en-US"/>
              <a:t>External Influences: </a:t>
            </a:r>
            <a:endParaRPr/>
          </a:p>
          <a:p>
            <a:pPr marL="205766" lvl="0" indent="0" algn="l" rtl="0">
              <a:lnSpc>
                <a:spcPct val="90000"/>
              </a:lnSpc>
              <a:spcBef>
                <a:spcPts val="0"/>
              </a:spcBef>
              <a:spcAft>
                <a:spcPts val="0"/>
              </a:spcAft>
              <a:buNone/>
            </a:pPr>
            <a:r>
              <a:rPr lang="en-US" sz="1300"/>
              <a:t>Crude oil and cryptocurrencies significantly impact NFT risk spillovers , showing NFTs are swayed by external speculative forces rather than inherent value.</a:t>
            </a:r>
            <a:endParaRPr sz="1300"/>
          </a:p>
        </p:txBody>
      </p:sp>
      <p:sp>
        <p:nvSpPr>
          <p:cNvPr id="123" name="Google Shape;123;p17"/>
          <p:cNvSpPr txBox="1">
            <a:spLocks noGrp="1"/>
          </p:cNvSpPr>
          <p:nvPr>
            <p:ph type="body" idx="2"/>
          </p:nvPr>
        </p:nvSpPr>
        <p:spPr>
          <a:xfrm>
            <a:off x="4724400" y="1352551"/>
            <a:ext cx="3733800" cy="3352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620"/>
              <a:buNone/>
            </a:pPr>
            <a:r>
              <a:rPr lang="en-US"/>
              <a:t>&lt;Graphic as big as will fit&gt;</a:t>
            </a:r>
            <a:endParaRPr/>
          </a:p>
        </p:txBody>
      </p:sp>
      <p:sp>
        <p:nvSpPr>
          <p:cNvPr id="124" name="Google Shape;124;p17"/>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25" name="Google Shape;125;p17"/>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126" name="Google Shape;126;p17"/>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Yuankai Shen</a:t>
            </a:r>
            <a:endParaRPr>
              <a:solidFill>
                <a:schemeClr val="lt1"/>
              </a:solidFill>
              <a:latin typeface="Cambria"/>
              <a:ea typeface="Cambria"/>
              <a:cs typeface="Cambria"/>
              <a:sym typeface="Cambria"/>
            </a:endParaRPr>
          </a:p>
        </p:txBody>
      </p:sp>
      <p:pic>
        <p:nvPicPr>
          <p:cNvPr id="127" name="Google Shape;127;p17"/>
          <p:cNvPicPr preferRelativeResize="0"/>
          <p:nvPr/>
        </p:nvPicPr>
        <p:blipFill>
          <a:blip r:embed="rId3">
            <a:alphaModFix/>
          </a:blip>
          <a:stretch>
            <a:fillRect/>
          </a:stretch>
        </p:blipFill>
        <p:spPr>
          <a:xfrm>
            <a:off x="4724400" y="862062"/>
            <a:ext cx="3733801" cy="428143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700"/>
              <a:buFont typeface="Cambria"/>
              <a:buNone/>
            </a:pPr>
            <a:r>
              <a:rPr lang="en-US" b="1"/>
              <a:t>Speculative Bubble</a:t>
            </a:r>
            <a:endParaRPr b="1"/>
          </a:p>
        </p:txBody>
      </p:sp>
      <p:sp>
        <p:nvSpPr>
          <p:cNvPr id="134" name="Google Shape;134;p18"/>
          <p:cNvSpPr txBox="1">
            <a:spLocks noGrp="1"/>
          </p:cNvSpPr>
          <p:nvPr>
            <p:ph type="body" idx="1"/>
          </p:nvPr>
        </p:nvSpPr>
        <p:spPr>
          <a:xfrm>
            <a:off x="685800" y="1352550"/>
            <a:ext cx="73707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NFT bubbles correlated with cryptocurrency price explosion</a:t>
            </a:r>
            <a:endParaRPr/>
          </a:p>
          <a:p>
            <a:pPr marL="205766" lvl="0" indent="0" algn="l" rtl="0">
              <a:lnSpc>
                <a:spcPct val="90000"/>
              </a:lnSpc>
              <a:spcBef>
                <a:spcPts val="0"/>
              </a:spcBef>
              <a:spcAft>
                <a:spcPts val="0"/>
              </a:spcAft>
              <a:buNone/>
            </a:pPr>
            <a:endParaRPr sz="1300"/>
          </a:p>
          <a:p>
            <a:pPr marL="205766" lvl="0" indent="0" algn="l" rtl="0">
              <a:lnSpc>
                <a:spcPct val="90000"/>
              </a:lnSpc>
              <a:spcBef>
                <a:spcPts val="0"/>
              </a:spcBef>
              <a:spcAft>
                <a:spcPts val="0"/>
              </a:spcAft>
              <a:buNone/>
            </a:pPr>
            <a:r>
              <a:rPr lang="en-US" sz="1300"/>
              <a:t>logistic regression results show Ethereum’s bubbles significantly increase the probability of bubbles in NFT categories like AllSeg, Art, and Game</a:t>
            </a:r>
            <a:endParaRPr sz="1300"/>
          </a:p>
          <a:p>
            <a:pPr marL="0" lvl="0" indent="0" algn="l" rtl="0">
              <a:lnSpc>
                <a:spcPct val="90000"/>
              </a:lnSpc>
              <a:spcBef>
                <a:spcPts val="0"/>
              </a:spcBef>
              <a:spcAft>
                <a:spcPts val="0"/>
              </a:spcAft>
              <a:buNone/>
            </a:pPr>
            <a:endParaRPr/>
          </a:p>
        </p:txBody>
      </p:sp>
      <p:sp>
        <p:nvSpPr>
          <p:cNvPr id="135" name="Google Shape;135;p18"/>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36" name="Google Shape;136;p18"/>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137" name="Google Shape;137;p18"/>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Yuankai Shen</a:t>
            </a:r>
            <a:endParaRPr>
              <a:solidFill>
                <a:schemeClr val="lt1"/>
              </a:solidFill>
              <a:latin typeface="Cambria"/>
              <a:ea typeface="Cambria"/>
              <a:cs typeface="Cambria"/>
              <a:sym typeface="Cambria"/>
            </a:endParaRPr>
          </a:p>
        </p:txBody>
      </p:sp>
      <p:pic>
        <p:nvPicPr>
          <p:cNvPr id="138" name="Google Shape;138;p18"/>
          <p:cNvPicPr preferRelativeResize="0"/>
          <p:nvPr/>
        </p:nvPicPr>
        <p:blipFill>
          <a:blip r:embed="rId3">
            <a:alphaModFix/>
          </a:blip>
          <a:stretch>
            <a:fillRect/>
          </a:stretch>
        </p:blipFill>
        <p:spPr>
          <a:xfrm>
            <a:off x="0" y="3604450"/>
            <a:ext cx="9143999" cy="11008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b="1"/>
              <a:t>Environmental Linkages</a:t>
            </a:r>
            <a:endParaRPr b="1"/>
          </a:p>
        </p:txBody>
      </p:sp>
      <p:sp>
        <p:nvSpPr>
          <p:cNvPr id="145" name="Google Shape;145;p19"/>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spcBef>
                <a:spcPts val="0"/>
              </a:spcBef>
              <a:spcAft>
                <a:spcPts val="0"/>
              </a:spcAft>
              <a:buSzPts val="1620"/>
              <a:buChar char="•"/>
            </a:pPr>
            <a:r>
              <a:rPr lang="en-US"/>
              <a:t>Indirect Connection:</a:t>
            </a:r>
            <a:endParaRPr/>
          </a:p>
          <a:p>
            <a:pPr marL="205766" lvl="0" indent="0" algn="l" rtl="0">
              <a:spcBef>
                <a:spcPts val="0"/>
              </a:spcBef>
              <a:spcAft>
                <a:spcPts val="0"/>
              </a:spcAft>
              <a:buNone/>
            </a:pPr>
            <a:r>
              <a:rPr lang="en-US" sz="1300"/>
              <a:t>NFT volatility could indirectly pressure carbon markets(EUA, GDEA), which are critical for climate policy.</a:t>
            </a:r>
            <a:endParaRPr sz="1300"/>
          </a:p>
          <a:p>
            <a:pPr marL="205766" lvl="0" indent="0" algn="l" rtl="0">
              <a:spcBef>
                <a:spcPts val="0"/>
              </a:spcBef>
              <a:spcAft>
                <a:spcPts val="0"/>
              </a:spcAft>
              <a:buNone/>
            </a:pPr>
            <a:endParaRPr/>
          </a:p>
          <a:p>
            <a:pPr marL="205766" lvl="0" indent="-205766" algn="l" rtl="0">
              <a:spcBef>
                <a:spcPts val="0"/>
              </a:spcBef>
              <a:spcAft>
                <a:spcPts val="0"/>
              </a:spcAft>
              <a:buSzPts val="1620"/>
              <a:buChar char="•"/>
            </a:pPr>
            <a:r>
              <a:rPr lang="en-US" sz="1300"/>
              <a:t>Crude oil significantly influences NFT risk spillovers  ties NFT to fossil fuel-driven markets.</a:t>
            </a:r>
            <a:endParaRPr sz="1300"/>
          </a:p>
          <a:p>
            <a:pPr marL="205766" lvl="0" indent="0" algn="l" rtl="0">
              <a:spcBef>
                <a:spcPts val="0"/>
              </a:spcBef>
              <a:spcAft>
                <a:spcPts val="0"/>
              </a:spcAft>
              <a:buNone/>
            </a:pPr>
            <a:endParaRPr sz="1300"/>
          </a:p>
          <a:p>
            <a:pPr marL="205766" lvl="0" indent="-217196" algn="l" rtl="0">
              <a:spcBef>
                <a:spcPts val="0"/>
              </a:spcBef>
              <a:spcAft>
                <a:spcPts val="0"/>
              </a:spcAft>
              <a:buSzPts val="1800"/>
              <a:buChar char="•"/>
            </a:pPr>
            <a:r>
              <a:rPr lang="en-US"/>
              <a:t>power demand:</a:t>
            </a:r>
            <a:endParaRPr/>
          </a:p>
          <a:p>
            <a:pPr marL="205766" lvl="0" indent="0" algn="l" rtl="0">
              <a:spcBef>
                <a:spcPts val="0"/>
              </a:spcBef>
              <a:spcAft>
                <a:spcPts val="0"/>
              </a:spcAft>
              <a:buNone/>
            </a:pPr>
            <a:r>
              <a:rPr lang="en-US" sz="1200"/>
              <a:t>NFTs are often environmentally destructive due to blockchain energy consumption.</a:t>
            </a:r>
            <a:endParaRPr sz="1200"/>
          </a:p>
        </p:txBody>
      </p:sp>
      <p:sp>
        <p:nvSpPr>
          <p:cNvPr id="146" name="Google Shape;146;p19"/>
          <p:cNvSpPr txBox="1">
            <a:spLocks noGrp="1"/>
          </p:cNvSpPr>
          <p:nvPr>
            <p:ph type="body" idx="2"/>
          </p:nvPr>
        </p:nvSpPr>
        <p:spPr>
          <a:xfrm>
            <a:off x="4724400" y="1352551"/>
            <a:ext cx="3733800" cy="3352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620"/>
              <a:buNone/>
            </a:pPr>
            <a:r>
              <a:rPr lang="en-US"/>
              <a:t>&lt;Graphic as big as will fit&gt;</a:t>
            </a:r>
            <a:endParaRPr/>
          </a:p>
        </p:txBody>
      </p:sp>
      <p:sp>
        <p:nvSpPr>
          <p:cNvPr id="147" name="Google Shape;147;p19"/>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48" name="Google Shape;148;p19"/>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149" name="Google Shape;149;p19"/>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dirty="0" err="1">
                <a:solidFill>
                  <a:schemeClr val="lt1"/>
                </a:solidFill>
                <a:latin typeface="Cambria"/>
                <a:ea typeface="Cambria"/>
                <a:cs typeface="Cambria"/>
                <a:sym typeface="Cambria"/>
              </a:rPr>
              <a:t>Yuankai</a:t>
            </a:r>
            <a:r>
              <a:rPr lang="en-US" dirty="0">
                <a:solidFill>
                  <a:schemeClr val="lt1"/>
                </a:solidFill>
                <a:latin typeface="Cambria"/>
                <a:ea typeface="Cambria"/>
                <a:cs typeface="Cambria"/>
                <a:sym typeface="Cambria"/>
              </a:rPr>
              <a:t> Shen</a:t>
            </a:r>
            <a:endParaRPr dirty="0">
              <a:solidFill>
                <a:schemeClr val="lt1"/>
              </a:solidFill>
              <a:latin typeface="Cambria"/>
              <a:ea typeface="Cambria"/>
              <a:cs typeface="Cambria"/>
              <a:sym typeface="Cambria"/>
            </a:endParaRPr>
          </a:p>
        </p:txBody>
      </p:sp>
      <p:pic>
        <p:nvPicPr>
          <p:cNvPr id="150" name="Google Shape;150;p19"/>
          <p:cNvPicPr preferRelativeResize="0"/>
          <p:nvPr/>
        </p:nvPicPr>
        <p:blipFill>
          <a:blip r:embed="rId3">
            <a:alphaModFix/>
          </a:blip>
          <a:stretch>
            <a:fillRect/>
          </a:stretch>
        </p:blipFill>
        <p:spPr>
          <a:xfrm>
            <a:off x="4450940" y="1352550"/>
            <a:ext cx="4575985" cy="3352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1787-7230-B7D0-36B9-6C9226DA2789}"/>
              </a:ext>
            </a:extLst>
          </p:cNvPr>
          <p:cNvSpPr>
            <a:spLocks noGrp="1"/>
          </p:cNvSpPr>
          <p:nvPr>
            <p:ph type="title"/>
          </p:nvPr>
        </p:nvSpPr>
        <p:spPr/>
        <p:txBody>
          <a:bodyPr/>
          <a:lstStyle/>
          <a:p>
            <a:r>
              <a:rPr lang="en-US" dirty="0"/>
              <a:t>Example Student Assistant Evaluation</a:t>
            </a:r>
          </a:p>
        </p:txBody>
      </p:sp>
      <p:sp>
        <p:nvSpPr>
          <p:cNvPr id="6" name="Content Placeholder 5">
            <a:extLst>
              <a:ext uri="{FF2B5EF4-FFF2-40B4-BE49-F238E27FC236}">
                <a16:creationId xmlns:a16="http://schemas.microsoft.com/office/drawing/2014/main" id="{96B1F978-C4BB-4CF1-F938-8A05CB5DACBD}"/>
              </a:ext>
            </a:extLst>
          </p:cNvPr>
          <p:cNvSpPr>
            <a:spLocks noGrp="1"/>
          </p:cNvSpPr>
          <p:nvPr>
            <p:ph sz="half" idx="1"/>
          </p:nvPr>
        </p:nvSpPr>
        <p:spPr>
          <a:xfrm>
            <a:off x="0" y="1276350"/>
            <a:ext cx="4419600" cy="3672940"/>
          </a:xfrm>
          <a:ln>
            <a:solidFill>
              <a:schemeClr val="bg1"/>
            </a:solidFill>
          </a:ln>
        </p:spPr>
        <p:txBody>
          <a:bodyPr>
            <a:normAutofit fontScale="62500" lnSpcReduction="20000"/>
          </a:bodyPr>
          <a:lstStyle/>
          <a:p>
            <a:pPr marL="0" indent="0">
              <a:buNone/>
            </a:pPr>
            <a:r>
              <a:rPr lang="en-US" dirty="0"/>
              <a:t>From: CS Course Evaluations &lt;</a:t>
            </a:r>
            <a:r>
              <a:rPr lang="en-US" dirty="0">
                <a:hlinkClick r:id="rId3"/>
              </a:rPr>
              <a:t>no-reply-csgcs@cs.wpi.edu</a:t>
            </a:r>
            <a:r>
              <a:rPr lang="en-US" dirty="0"/>
              <a:t>&gt;</a:t>
            </a:r>
            <a:br>
              <a:rPr lang="en-US" dirty="0"/>
            </a:br>
            <a:r>
              <a:rPr lang="en-US" dirty="0"/>
              <a:t>Subject: CS 1101 Student Staff (TA/GLA/SA) Evaluation</a:t>
            </a:r>
            <a:br>
              <a:rPr lang="en-US" dirty="0"/>
            </a:br>
            <a:r>
              <a:rPr lang="en-US" dirty="0"/>
              <a:t>Date: February 26, 2024 at 10:30:15 AM EDT</a:t>
            </a:r>
            <a:br>
              <a:rPr lang="en-US" dirty="0"/>
            </a:br>
            <a:r>
              <a:rPr lang="en-US" dirty="0"/>
              <a:t>To: &lt;</a:t>
            </a:r>
            <a:r>
              <a:rPr lang="en-US" dirty="0">
                <a:hlinkClick r:id="rId4"/>
              </a:rPr>
              <a:t>cshue@wpi.edu</a:t>
            </a:r>
            <a:r>
              <a:rPr lang="en-US" dirty="0"/>
              <a:t>&gt;</a:t>
            </a:r>
            <a:br>
              <a:rPr lang="en-US" dirty="0"/>
            </a:br>
            <a:br>
              <a:rPr lang="en-US" dirty="0"/>
            </a:br>
            <a:r>
              <a:rPr lang="en-US" dirty="0"/>
              <a:t>Greetings,</a:t>
            </a:r>
            <a:br>
              <a:rPr lang="en-US" dirty="0"/>
            </a:br>
            <a:br>
              <a:rPr lang="en-US" dirty="0"/>
            </a:br>
            <a:r>
              <a:rPr lang="en-US" dirty="0"/>
              <a:t>Our records show that you are enrolled in CS 1101 and the department has</a:t>
            </a:r>
            <a:br>
              <a:rPr lang="en-US" dirty="0"/>
            </a:br>
            <a:r>
              <a:rPr lang="en-US" dirty="0"/>
              <a:t>assigned course assistants to support this class. To help us</a:t>
            </a:r>
            <a:br>
              <a:rPr lang="en-US" dirty="0"/>
            </a:br>
            <a:r>
              <a:rPr lang="en-US" dirty="0"/>
              <a:t>ensure the highest teaching quality possible, the department would like to</a:t>
            </a:r>
            <a:br>
              <a:rPr lang="en-US" dirty="0"/>
            </a:br>
            <a:r>
              <a:rPr lang="en-US" dirty="0"/>
              <a:t>solicit your feedback on this course assistance. If you are currently</a:t>
            </a:r>
            <a:br>
              <a:rPr lang="en-US" dirty="0"/>
            </a:br>
            <a:r>
              <a:rPr lang="en-US" dirty="0"/>
              <a:t>registered for multiple CS classes, you will receive an email for each class</a:t>
            </a:r>
            <a:br>
              <a:rPr lang="en-US" dirty="0"/>
            </a:br>
            <a:r>
              <a:rPr lang="en-US" dirty="0"/>
              <a:t>with a class-specific evaluation link. To provide your feedback, please access</a:t>
            </a:r>
            <a:br>
              <a:rPr lang="en-US" dirty="0"/>
            </a:br>
            <a:r>
              <a:rPr lang="en-US" dirty="0"/>
              <a:t>the following link:</a:t>
            </a:r>
            <a:br>
              <a:rPr lang="en-US" dirty="0"/>
            </a:br>
            <a:br>
              <a:rPr lang="en-US" dirty="0"/>
            </a:br>
            <a:r>
              <a:rPr lang="en-US" dirty="0">
                <a:hlinkClick r:id="rId5"/>
              </a:rPr>
              <a:t>https://grads.cs.wpi.edu/evals/?page=review&amp;token=[15_character_key</a:t>
            </a:r>
            <a:r>
              <a:rPr lang="en-US" dirty="0"/>
              <a:t>]</a:t>
            </a:r>
            <a:br>
              <a:rPr lang="en-US" dirty="0"/>
            </a:br>
            <a:br>
              <a:rPr lang="en-US" dirty="0"/>
            </a:br>
            <a:r>
              <a:rPr lang="en-US" dirty="0"/>
              <a:t>To ensure honest feedback to improve our courses, the system will not</a:t>
            </a:r>
            <a:br>
              <a:rPr lang="en-US" dirty="0"/>
            </a:br>
            <a:r>
              <a:rPr lang="en-US" dirty="0"/>
              <a:t>associate your response with your identity. You may contact your course</a:t>
            </a:r>
            <a:br>
              <a:rPr lang="en-US" dirty="0"/>
            </a:br>
            <a:r>
              <a:rPr lang="en-US" dirty="0"/>
              <a:t>instructor to provide additional feedback, if desired.</a:t>
            </a:r>
            <a:br>
              <a:rPr lang="en-US" dirty="0"/>
            </a:br>
            <a:br>
              <a:rPr lang="en-US" dirty="0"/>
            </a:br>
            <a:r>
              <a:rPr lang="en-US" dirty="0"/>
              <a:t>Thank you for your assistance, </a:t>
            </a:r>
            <a:br>
              <a:rPr lang="en-US" dirty="0"/>
            </a:br>
            <a:r>
              <a:rPr lang="en-US" dirty="0"/>
              <a:t>Prof. Matthew Ahrens, Computer Science TA/SA Coordinator Prof. Craig Shue, Computer Science Department Head</a:t>
            </a:r>
          </a:p>
        </p:txBody>
      </p:sp>
      <p:sp>
        <p:nvSpPr>
          <p:cNvPr id="4" name="Footer Placeholder 3">
            <a:extLst>
              <a:ext uri="{FF2B5EF4-FFF2-40B4-BE49-F238E27FC236}">
                <a16:creationId xmlns:a16="http://schemas.microsoft.com/office/drawing/2014/main" id="{F2FC6636-0431-299E-3E95-93B15EAE00E4}"/>
              </a:ext>
            </a:extLst>
          </p:cNvPr>
          <p:cNvSpPr>
            <a:spLocks noGrp="1"/>
          </p:cNvSpPr>
          <p:nvPr>
            <p:ph type="ftr" sz="quarter" idx="11"/>
          </p:nvPr>
        </p:nvSpPr>
        <p:spPr/>
        <p:txBody>
          <a:bodyPr/>
          <a:lstStyle/>
          <a:p>
            <a:r>
              <a:rPr lang="en-US"/>
              <a:t>© 2025 Keith A. Pray</a:t>
            </a:r>
          </a:p>
        </p:txBody>
      </p:sp>
      <p:sp>
        <p:nvSpPr>
          <p:cNvPr id="5" name="Slide Number Placeholder 4">
            <a:extLst>
              <a:ext uri="{FF2B5EF4-FFF2-40B4-BE49-F238E27FC236}">
                <a16:creationId xmlns:a16="http://schemas.microsoft.com/office/drawing/2014/main" id="{1ED0E7F5-B725-AADB-7609-0404A9F4722F}"/>
              </a:ext>
            </a:extLst>
          </p:cNvPr>
          <p:cNvSpPr>
            <a:spLocks noGrp="1"/>
          </p:cNvSpPr>
          <p:nvPr>
            <p:ph type="sldNum" sz="quarter" idx="12"/>
          </p:nvPr>
        </p:nvSpPr>
        <p:spPr/>
        <p:txBody>
          <a:bodyPr/>
          <a:lstStyle/>
          <a:p>
            <a:fld id="{A2A17EAB-8B51-5C40-8776-6683E51FA7A0}" type="slidenum">
              <a:rPr lang="en-US" smtClean="0"/>
              <a:t>3</a:t>
            </a:fld>
            <a:endParaRPr lang="en-US"/>
          </a:p>
        </p:txBody>
      </p:sp>
      <p:pic>
        <p:nvPicPr>
          <p:cNvPr id="8" name="Picture 7">
            <a:extLst>
              <a:ext uri="{FF2B5EF4-FFF2-40B4-BE49-F238E27FC236}">
                <a16:creationId xmlns:a16="http://schemas.microsoft.com/office/drawing/2014/main" id="{D495B2CC-5BF9-DBC1-00FD-3E6351B4E4B9}"/>
              </a:ext>
            </a:extLst>
          </p:cNvPr>
          <p:cNvPicPr>
            <a:picLocks noChangeAspect="1"/>
          </p:cNvPicPr>
          <p:nvPr/>
        </p:nvPicPr>
        <p:blipFill>
          <a:blip r:embed="rId6"/>
          <a:stretch>
            <a:fillRect/>
          </a:stretch>
        </p:blipFill>
        <p:spPr>
          <a:xfrm>
            <a:off x="4422810" y="1276350"/>
            <a:ext cx="4721190" cy="3672940"/>
          </a:xfrm>
          <a:prstGeom prst="rect">
            <a:avLst/>
          </a:prstGeom>
          <a:ln>
            <a:solidFill>
              <a:schemeClr val="bg1"/>
            </a:solidFill>
          </a:ln>
        </p:spPr>
      </p:pic>
    </p:spTree>
    <p:extLst>
      <p:ext uri="{BB962C8B-B14F-4D97-AF65-F5344CB8AC3E}">
        <p14:creationId xmlns:p14="http://schemas.microsoft.com/office/powerpoint/2010/main" val="144550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156" name="Google Shape;156;p20"/>
          <p:cNvSpPr txBox="1">
            <a:spLocks noGrp="1"/>
          </p:cNvSpPr>
          <p:nvPr>
            <p:ph type="body" idx="1"/>
          </p:nvPr>
        </p:nvSpPr>
        <p:spPr>
          <a:xfrm>
            <a:off x="685800" y="1369886"/>
            <a:ext cx="7772400" cy="3352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FFFFFF"/>
              </a:buClr>
              <a:buSzPts val="1100"/>
              <a:buFont typeface="Cambria"/>
              <a:buNone/>
            </a:pPr>
            <a:r>
              <a:rPr lang="en-US" sz="1100" b="0" i="0" u="none" strike="noStrike" cap="none">
                <a:solidFill>
                  <a:srgbClr val="FFFFFF"/>
                </a:solidFill>
                <a:latin typeface="Cambria"/>
                <a:ea typeface="Cambria"/>
                <a:cs typeface="Cambria"/>
                <a:sym typeface="Cambria"/>
              </a:rPr>
              <a:t>[1]Jiatong Liu, You Zhu, Gang-Jin Wang, Chi Xie, Qilin Wang,</a:t>
            </a:r>
            <a:r>
              <a:rPr lang="en-US" sz="1100">
                <a:solidFill>
                  <a:srgbClr val="FFFFFF"/>
                </a:solidFill>
              </a:rPr>
              <a:t> Risk contagion of NFT: A time-frequency risk spillover perspective in the Carbon-NFT-Stock systemhttps://www.sciencedirect.com/science/article/pii/S1544612323011376#sec0001</a:t>
            </a:r>
            <a:endParaRPr/>
          </a:p>
          <a:p>
            <a:pPr marL="0" marR="0" lvl="0" indent="0" algn="l" rtl="0">
              <a:lnSpc>
                <a:spcPct val="100000"/>
              </a:lnSpc>
              <a:spcBef>
                <a:spcPts val="600"/>
              </a:spcBef>
              <a:spcAft>
                <a:spcPts val="0"/>
              </a:spcAft>
              <a:buClr>
                <a:srgbClr val="FFFFFF"/>
              </a:buClr>
              <a:buSzPts val="1100"/>
              <a:buFont typeface="Cambria"/>
              <a:buNone/>
            </a:pPr>
            <a:r>
              <a:rPr lang="en-US" sz="1100" b="0" i="0" u="none" strike="noStrike" cap="none">
                <a:solidFill>
                  <a:srgbClr val="FFFFFF"/>
                </a:solidFill>
                <a:latin typeface="Cambria"/>
                <a:ea typeface="Cambria"/>
                <a:cs typeface="Cambria"/>
                <a:sym typeface="Cambria"/>
              </a:rPr>
              <a:t>[2] CCAF </a:t>
            </a:r>
            <a:r>
              <a:rPr lang="en-US" sz="1100" u="sng">
                <a:solidFill>
                  <a:schemeClr val="hlink"/>
                </a:solidFill>
                <a:latin typeface="Arial"/>
                <a:ea typeface="Arial"/>
                <a:cs typeface="Arial"/>
                <a:sym typeface="Arial"/>
                <a:hlinkClick r:id="rId3"/>
              </a:rPr>
              <a:t>Cambridge Blockchain Network Sustainability Index: CBECI: Methodology</a:t>
            </a:r>
            <a:r>
              <a:rPr lang="en-US"/>
              <a:t> </a:t>
            </a:r>
            <a:r>
              <a:rPr lang="en-US" sz="1100"/>
              <a:t>28 February 2025</a:t>
            </a:r>
            <a:endParaRPr sz="1100"/>
          </a:p>
          <a:p>
            <a:pPr marL="0" marR="0" lvl="0" indent="0" algn="l" rtl="0">
              <a:lnSpc>
                <a:spcPct val="100000"/>
              </a:lnSpc>
              <a:spcBef>
                <a:spcPts val="600"/>
              </a:spcBef>
              <a:spcAft>
                <a:spcPts val="0"/>
              </a:spcAft>
              <a:buClr>
                <a:srgbClr val="FFFFFF"/>
              </a:buClr>
              <a:buSzPts val="1100"/>
              <a:buFont typeface="Cambria"/>
              <a:buNone/>
            </a:pPr>
            <a:r>
              <a:rPr lang="en-US" sz="1100" b="0" i="0" u="none" strike="noStrike" cap="none">
                <a:solidFill>
                  <a:srgbClr val="FFFFFF"/>
                </a:solidFill>
                <a:latin typeface="Cambria"/>
                <a:ea typeface="Cambria"/>
                <a:cs typeface="Cambria"/>
                <a:sym typeface="Cambria"/>
              </a:rPr>
              <a:t>[3] Guo, Mingjun ; Wang, Shouyang ; Wei, Yunjie</a:t>
            </a:r>
            <a:r>
              <a:rPr lang="en-US" sz="1100">
                <a:solidFill>
                  <a:srgbClr val="FFFFFF"/>
                </a:solidFill>
              </a:rPr>
              <a:t> Bubbles in NFT markets: correlated with cryptocurrencies or sentiment indexes? </a:t>
            </a:r>
            <a:r>
              <a:rPr lang="en-US" sz="1100"/>
              <a:t>2025-02 </a:t>
            </a:r>
            <a:r>
              <a:rPr lang="en-US" sz="1100">
                <a:solidFill>
                  <a:srgbClr val="FFFFFF"/>
                </a:solidFill>
              </a:rPr>
              <a:t>https://www.tandfonline.com/doi/full/10.1080/13504851.2023.2275649#abstract</a:t>
            </a:r>
            <a:endParaRPr/>
          </a:p>
          <a:p>
            <a:pPr marL="0" marR="0" lvl="0" indent="0" algn="l" rtl="0">
              <a:lnSpc>
                <a:spcPct val="100000"/>
              </a:lnSpc>
              <a:spcBef>
                <a:spcPts val="600"/>
              </a:spcBef>
              <a:spcAft>
                <a:spcPts val="0"/>
              </a:spcAft>
              <a:buClr>
                <a:srgbClr val="FFFFFF"/>
              </a:buClr>
              <a:buSzPts val="1100"/>
              <a:buFont typeface="Cambria"/>
              <a:buNone/>
            </a:pPr>
            <a:r>
              <a:rPr lang="en-US" sz="1100" b="0" i="0" u="none" strike="noStrike" cap="none">
                <a:solidFill>
                  <a:srgbClr val="FFFFFF"/>
                </a:solidFill>
                <a:latin typeface="Cambria"/>
                <a:ea typeface="Cambria"/>
                <a:cs typeface="Cambria"/>
                <a:sym typeface="Cambria"/>
              </a:rPr>
              <a:t>[4]  decrypt.co</a:t>
            </a:r>
            <a:r>
              <a:rPr lang="en-US" sz="1100">
                <a:solidFill>
                  <a:srgbClr val="FFFFFF"/>
                </a:solidFill>
              </a:rPr>
              <a:t> </a:t>
            </a:r>
            <a:r>
              <a:rPr lang="en-US" sz="1100" u="sng">
                <a:solidFill>
                  <a:schemeClr val="hlink"/>
                </a:solidFill>
                <a:latin typeface="Arial"/>
                <a:ea typeface="Arial"/>
                <a:cs typeface="Arial"/>
                <a:sym typeface="Arial"/>
                <a:hlinkClick r:id="rId4"/>
              </a:rPr>
              <a:t>Bored Ape Yacht Club NFTs Ethereum Floor Price Drops to 8-Month Low</a:t>
            </a:r>
            <a:r>
              <a:rPr lang="en-US"/>
              <a:t> </a:t>
            </a:r>
            <a:r>
              <a:rPr lang="en-US" sz="1100"/>
              <a:t>20 August 2022 14:56, UTC</a:t>
            </a:r>
            <a:endParaRPr/>
          </a:p>
          <a:p>
            <a:pPr marL="0" marR="0" lvl="0" indent="0" algn="l" rtl="0">
              <a:lnSpc>
                <a:spcPct val="100000"/>
              </a:lnSpc>
              <a:spcBef>
                <a:spcPts val="600"/>
              </a:spcBef>
              <a:spcAft>
                <a:spcPts val="0"/>
              </a:spcAft>
              <a:buClr>
                <a:srgbClr val="FFFFFF"/>
              </a:buClr>
              <a:buSzPts val="1100"/>
              <a:buFont typeface="Cambria"/>
              <a:buNone/>
            </a:pPr>
            <a:r>
              <a:rPr lang="en-US" sz="1100" b="0" i="0" u="none" strike="noStrike" cap="none">
                <a:solidFill>
                  <a:srgbClr val="FFFFFF"/>
                </a:solidFill>
                <a:latin typeface="Cambria"/>
                <a:ea typeface="Cambria"/>
                <a:cs typeface="Cambria"/>
                <a:sym typeface="Cambria"/>
              </a:rPr>
              <a:t>[5] Krivosheev, Stepan ; Proorocu, Aurel George ; Joo, Robert</a:t>
            </a:r>
            <a:r>
              <a:rPr lang="en-US" sz="1100">
                <a:solidFill>
                  <a:srgbClr val="FFFFFF"/>
                </a:solidFill>
              </a:rPr>
              <a:t> </a:t>
            </a:r>
            <a:r>
              <a:rPr lang="en-US" sz="1100" b="0" i="0" u="none" strike="noStrike" cap="none">
                <a:solidFill>
                  <a:srgbClr val="FFFFFF"/>
                </a:solidFill>
                <a:latin typeface="Cambria"/>
                <a:ea typeface="Cambria"/>
                <a:cs typeface="Cambria"/>
                <a:sym typeface="Cambria"/>
              </a:rPr>
              <a:t>NFT Gold Rush(chapter 11), 2023</a:t>
            </a:r>
            <a:endParaRPr sz="1100" b="0" i="0" u="none" strike="noStrike" cap="none">
              <a:solidFill>
                <a:srgbClr val="FFFFFF"/>
              </a:solidFill>
              <a:latin typeface="Cambria"/>
              <a:ea typeface="Cambria"/>
              <a:cs typeface="Cambria"/>
              <a:sym typeface="Cambria"/>
            </a:endParaRPr>
          </a:p>
          <a:p>
            <a:pPr marL="0" marR="0" lvl="0" indent="0" algn="l" rtl="0">
              <a:lnSpc>
                <a:spcPct val="100000"/>
              </a:lnSpc>
              <a:spcBef>
                <a:spcPts val="600"/>
              </a:spcBef>
              <a:spcAft>
                <a:spcPts val="0"/>
              </a:spcAft>
              <a:buClr>
                <a:srgbClr val="FFFFFF"/>
              </a:buClr>
              <a:buSzPts val="1100"/>
              <a:buFont typeface="Cambria"/>
              <a:buNone/>
            </a:pPr>
            <a:r>
              <a:rPr lang="en-US" sz="1100">
                <a:solidFill>
                  <a:srgbClr val="FFFFFF"/>
                </a:solidFill>
              </a:rPr>
              <a:t>[6]Das, Dipanjan ; Bose, Priyanka ; Ruaro, Nicola ; Kruegel, Christopher ; Vigna, Giovanni CCS 2022 </a:t>
            </a:r>
            <a:r>
              <a:rPr lang="en-US" sz="1100"/>
              <a:t>Understanding Security Issues in the NFT Ecosystem</a:t>
            </a:r>
            <a:endParaRPr sz="1100"/>
          </a:p>
          <a:p>
            <a:pPr marL="0" marR="0" lvl="0" indent="0" algn="l" rtl="0">
              <a:lnSpc>
                <a:spcPct val="100000"/>
              </a:lnSpc>
              <a:spcBef>
                <a:spcPts val="600"/>
              </a:spcBef>
              <a:spcAft>
                <a:spcPts val="0"/>
              </a:spcAft>
              <a:buClr>
                <a:srgbClr val="FFFFFF"/>
              </a:buClr>
              <a:buSzPts val="1100"/>
              <a:buFont typeface="Cambria"/>
              <a:buNone/>
            </a:pPr>
            <a:endParaRPr sz="1100"/>
          </a:p>
          <a:p>
            <a:pPr marL="0" lvl="0" indent="0" algn="l" rtl="0">
              <a:lnSpc>
                <a:spcPct val="100000"/>
              </a:lnSpc>
              <a:spcBef>
                <a:spcPts val="600"/>
              </a:spcBef>
              <a:spcAft>
                <a:spcPts val="0"/>
              </a:spcAft>
              <a:buClr>
                <a:schemeClr val="dk1"/>
              </a:buClr>
              <a:buSzPts val="1100"/>
              <a:buFont typeface="Arial"/>
              <a:buNone/>
            </a:pPr>
            <a:endParaRPr sz="1100">
              <a:solidFill>
                <a:srgbClr val="FFFFFF"/>
              </a:solidFill>
            </a:endParaRPr>
          </a:p>
          <a:p>
            <a:pPr marL="0" marR="0" lvl="0" indent="0" algn="l" rtl="0">
              <a:lnSpc>
                <a:spcPct val="100000"/>
              </a:lnSpc>
              <a:spcBef>
                <a:spcPts val="600"/>
              </a:spcBef>
              <a:spcAft>
                <a:spcPts val="0"/>
              </a:spcAft>
              <a:buClr>
                <a:srgbClr val="FFFFFF"/>
              </a:buClr>
              <a:buSzPts val="1100"/>
              <a:buFont typeface="Cambria"/>
              <a:buNone/>
            </a:pPr>
            <a:endParaRPr sz="1100">
              <a:solidFill>
                <a:srgbClr val="FFFFFF"/>
              </a:solidFill>
            </a:endParaRPr>
          </a:p>
          <a:p>
            <a:pPr marL="0" marR="0" lvl="0" indent="0" algn="l" rtl="0">
              <a:lnSpc>
                <a:spcPct val="100000"/>
              </a:lnSpc>
              <a:spcBef>
                <a:spcPts val="600"/>
              </a:spcBef>
              <a:spcAft>
                <a:spcPts val="0"/>
              </a:spcAft>
              <a:buClr>
                <a:srgbClr val="FFFFFF"/>
              </a:buClr>
              <a:buSzPts val="1100"/>
              <a:buFont typeface="Cambria"/>
              <a:buNone/>
            </a:pPr>
            <a:endParaRPr sz="1100">
              <a:solidFill>
                <a:srgbClr val="FFFFFF"/>
              </a:solidFill>
            </a:endParaRPr>
          </a:p>
        </p:txBody>
      </p:sp>
      <p:sp>
        <p:nvSpPr>
          <p:cNvPr id="157" name="Google Shape;157;p20"/>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58" name="Google Shape;158;p20"/>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159" name="Google Shape;159;p20"/>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dirty="0" err="1">
                <a:solidFill>
                  <a:schemeClr val="lt1"/>
                </a:solidFill>
                <a:latin typeface="Cambria"/>
                <a:ea typeface="Cambria"/>
                <a:cs typeface="Cambria"/>
                <a:sym typeface="Cambria"/>
              </a:rPr>
              <a:t>Yuankai</a:t>
            </a:r>
            <a:r>
              <a:rPr lang="en-US" sz="1400" dirty="0">
                <a:solidFill>
                  <a:schemeClr val="lt1"/>
                </a:solidFill>
                <a:latin typeface="Cambria"/>
                <a:ea typeface="Cambria"/>
                <a:cs typeface="Cambria"/>
                <a:sym typeface="Cambria"/>
              </a:rPr>
              <a:t> Shen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Empathy in tech </a:t>
            </a:r>
            <a:br>
              <a:rPr lang="en-US" dirty="0"/>
            </a:br>
            <a:r>
              <a:rPr lang="en-US" dirty="0"/>
              <a:t>Why should you care?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Everett Wilber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31</a:t>
            </a:fld>
            <a:endParaRPr lang="en-US"/>
          </a:p>
        </p:txBody>
      </p:sp>
    </p:spTree>
    <p:extLst>
      <p:ext uri="{BB962C8B-B14F-4D97-AF65-F5344CB8AC3E}">
        <p14:creationId xmlns:p14="http://schemas.microsoft.com/office/powerpoint/2010/main" val="1233296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t>
            </a:r>
            <a:br>
              <a:rPr lang="en-US" dirty="0"/>
            </a:br>
            <a:r>
              <a:rPr lang="en-US" dirty="0"/>
              <a:t>Empathy and the lack of it</a:t>
            </a:r>
          </a:p>
        </p:txBody>
      </p:sp>
      <p:sp>
        <p:nvSpPr>
          <p:cNvPr id="3" name="Content Placeholder 2"/>
          <p:cNvSpPr>
            <a:spLocks noGrp="1"/>
          </p:cNvSpPr>
          <p:nvPr>
            <p:ph sz="half" idx="1"/>
          </p:nvPr>
        </p:nvSpPr>
        <p:spPr>
          <a:xfrm>
            <a:off x="685800" y="1352551"/>
            <a:ext cx="3886200" cy="3352800"/>
          </a:xfrm>
        </p:spPr>
        <p:txBody>
          <a:bodyPr/>
          <a:lstStyle/>
          <a:p>
            <a:r>
              <a:rPr lang="en-US" dirty="0"/>
              <a:t>How do we picture tech leadership?</a:t>
            </a:r>
          </a:p>
          <a:p>
            <a:r>
              <a:rPr lang="en-US" dirty="0"/>
              <a:t>What is empathy?</a:t>
            </a:r>
          </a:p>
          <a:p>
            <a:r>
              <a:rPr lang="en-US" dirty="0"/>
              <a:t>The far opposite is dangerous</a:t>
            </a:r>
          </a:p>
          <a:p>
            <a:pPr lvl="1"/>
            <a:r>
              <a:rPr lang="en-US" dirty="0"/>
              <a:t>Antisocial Personality Disorder (ASPD)</a:t>
            </a:r>
          </a:p>
          <a:p>
            <a:pPr lvl="1"/>
            <a:r>
              <a:rPr lang="en-US" dirty="0"/>
              <a:t>Narcissistic Personality Disorder (NPD)</a:t>
            </a:r>
          </a:p>
          <a:p>
            <a:r>
              <a:rPr lang="en-US" dirty="0"/>
              <a:t>Core to both is </a:t>
            </a:r>
            <a:r>
              <a:rPr lang="en-US" u="sng" dirty="0"/>
              <a:t>lack of empathy</a:t>
            </a:r>
            <a:r>
              <a:rPr lang="en-US" dirty="0"/>
              <a:t>.</a:t>
            </a:r>
          </a:p>
          <a:p>
            <a:r>
              <a:rPr lang="en-US" dirty="0"/>
              <a:t>Student empathy is a strong predictor of </a:t>
            </a:r>
          </a:p>
        </p:txBody>
      </p:sp>
      <p:graphicFrame>
        <p:nvGraphicFramePr>
          <p:cNvPr id="9" name="Content Placeholder 8">
            <a:extLst>
              <a:ext uri="{FF2B5EF4-FFF2-40B4-BE49-F238E27FC236}">
                <a16:creationId xmlns:a16="http://schemas.microsoft.com/office/drawing/2014/main" id="{0666516C-F53C-AB62-C6ED-96727C06B4B4}"/>
              </a:ext>
            </a:extLst>
          </p:cNvPr>
          <p:cNvGraphicFramePr>
            <a:graphicFrameLocks noGrp="1"/>
          </p:cNvGraphicFramePr>
          <p:nvPr>
            <p:ph sz="half" idx="2"/>
          </p:nvPr>
        </p:nvGraphicFramePr>
        <p:xfrm>
          <a:off x="4724400" y="1352550"/>
          <a:ext cx="37338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Everett Wilber</a:t>
            </a:r>
          </a:p>
        </p:txBody>
      </p:sp>
    </p:spTree>
    <p:extLst>
      <p:ext uri="{BB962C8B-B14F-4D97-AF65-F5344CB8AC3E}">
        <p14:creationId xmlns:p14="http://schemas.microsoft.com/office/powerpoint/2010/main" val="3828127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6CF0E-88B4-1BFD-7C2C-FE4AFFEDA8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2E576-E4EF-59A4-E005-F282F7DA8CEB}"/>
              </a:ext>
            </a:extLst>
          </p:cNvPr>
          <p:cNvSpPr>
            <a:spLocks noGrp="1"/>
          </p:cNvSpPr>
          <p:nvPr>
            <p:ph type="title"/>
          </p:nvPr>
        </p:nvSpPr>
        <p:spPr/>
        <p:txBody>
          <a:bodyPr/>
          <a:lstStyle/>
          <a:p>
            <a:r>
              <a:rPr lang="en-US" dirty="0"/>
              <a:t>Happier Employees</a:t>
            </a:r>
          </a:p>
        </p:txBody>
      </p:sp>
      <p:sp>
        <p:nvSpPr>
          <p:cNvPr id="3" name="Content Placeholder 2">
            <a:extLst>
              <a:ext uri="{FF2B5EF4-FFF2-40B4-BE49-F238E27FC236}">
                <a16:creationId xmlns:a16="http://schemas.microsoft.com/office/drawing/2014/main" id="{848008FE-370F-9B4F-26F6-9575B557AA42}"/>
              </a:ext>
            </a:extLst>
          </p:cNvPr>
          <p:cNvSpPr>
            <a:spLocks noGrp="1"/>
          </p:cNvSpPr>
          <p:nvPr>
            <p:ph sz="half" idx="1"/>
          </p:nvPr>
        </p:nvSpPr>
        <p:spPr/>
        <p:txBody>
          <a:bodyPr/>
          <a:lstStyle/>
          <a:p>
            <a:r>
              <a:rPr lang="en-US" dirty="0"/>
              <a:t>Empathy decreases turnover</a:t>
            </a:r>
          </a:p>
          <a:p>
            <a:r>
              <a:rPr lang="en-US" dirty="0"/>
              <a:t>Uber and Fowler</a:t>
            </a:r>
          </a:p>
          <a:p>
            <a:pPr lvl="1"/>
            <a:r>
              <a:rPr lang="en-US" dirty="0"/>
              <a:t>The start of the #</a:t>
            </a:r>
            <a:r>
              <a:rPr lang="en-US" dirty="0" err="1"/>
              <a:t>metoo</a:t>
            </a:r>
            <a:r>
              <a:rPr lang="en-US" dirty="0"/>
              <a:t> movement</a:t>
            </a:r>
          </a:p>
          <a:p>
            <a:r>
              <a:rPr lang="en-US" dirty="0"/>
              <a:t>Uber leadership was plagued with inefficiencies causing tons of problems</a:t>
            </a:r>
          </a:p>
          <a:p>
            <a:endParaRPr lang="en-US" dirty="0"/>
          </a:p>
        </p:txBody>
      </p:sp>
      <p:sp>
        <p:nvSpPr>
          <p:cNvPr id="5" name="Footer Placeholder 4">
            <a:extLst>
              <a:ext uri="{FF2B5EF4-FFF2-40B4-BE49-F238E27FC236}">
                <a16:creationId xmlns:a16="http://schemas.microsoft.com/office/drawing/2014/main" id="{03858632-04C9-2B43-FF12-C9CDAA1F938E}"/>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A5C41CC1-29E6-F12E-B4E4-3338A41A3FEC}"/>
              </a:ext>
            </a:extLst>
          </p:cNvPr>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a:extLst>
              <a:ext uri="{FF2B5EF4-FFF2-40B4-BE49-F238E27FC236}">
                <a16:creationId xmlns:a16="http://schemas.microsoft.com/office/drawing/2014/main" id="{FAA2B6E6-A48D-E827-4535-DE38D8E48ED7}"/>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Everett Wilber</a:t>
            </a:r>
          </a:p>
        </p:txBody>
      </p:sp>
      <p:graphicFrame>
        <p:nvGraphicFramePr>
          <p:cNvPr id="18" name="Content Placeholder 17">
            <a:extLst>
              <a:ext uri="{FF2B5EF4-FFF2-40B4-BE49-F238E27FC236}">
                <a16:creationId xmlns:a16="http://schemas.microsoft.com/office/drawing/2014/main" id="{78E5B81B-FA39-5BB5-2785-2B6B4ECE39F8}"/>
              </a:ext>
            </a:extLst>
          </p:cNvPr>
          <p:cNvGraphicFramePr>
            <a:graphicFrameLocks noGrp="1"/>
          </p:cNvGraphicFramePr>
          <p:nvPr>
            <p:ph sz="half" idx="2"/>
          </p:nvPr>
        </p:nvGraphicFramePr>
        <p:xfrm>
          <a:off x="4724400" y="1352550"/>
          <a:ext cx="3733800"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1968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80024-FD52-0395-0725-80163648C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87EF1-59B9-8392-324E-0CD32801C9BE}"/>
              </a:ext>
            </a:extLst>
          </p:cNvPr>
          <p:cNvSpPr>
            <a:spLocks noGrp="1"/>
          </p:cNvSpPr>
          <p:nvPr>
            <p:ph type="title"/>
          </p:nvPr>
        </p:nvSpPr>
        <p:spPr/>
        <p:txBody>
          <a:bodyPr/>
          <a:lstStyle/>
          <a:p>
            <a:r>
              <a:rPr lang="en-US" dirty="0"/>
              <a:t>More Profit, Less Risk</a:t>
            </a:r>
          </a:p>
        </p:txBody>
      </p:sp>
      <p:sp>
        <p:nvSpPr>
          <p:cNvPr id="3" name="Content Placeholder 2">
            <a:extLst>
              <a:ext uri="{FF2B5EF4-FFF2-40B4-BE49-F238E27FC236}">
                <a16:creationId xmlns:a16="http://schemas.microsoft.com/office/drawing/2014/main" id="{270FE4EB-042E-51B3-437F-9D10B47FF317}"/>
              </a:ext>
            </a:extLst>
          </p:cNvPr>
          <p:cNvSpPr>
            <a:spLocks noGrp="1"/>
          </p:cNvSpPr>
          <p:nvPr>
            <p:ph sz="half" idx="1"/>
          </p:nvPr>
        </p:nvSpPr>
        <p:spPr/>
        <p:txBody>
          <a:bodyPr/>
          <a:lstStyle/>
          <a:p>
            <a:r>
              <a:rPr lang="en-US" dirty="0"/>
              <a:t>Lack of empathy drives narcissism and sociopathic behavior</a:t>
            </a:r>
          </a:p>
          <a:p>
            <a:r>
              <a:rPr lang="en-US" dirty="0"/>
              <a:t>Characterized by initially good environments that quickly turned south.</a:t>
            </a:r>
          </a:p>
          <a:p>
            <a:r>
              <a:rPr lang="en-US" dirty="0"/>
              <a:t>Top 140 execs paid $680 million [6]</a:t>
            </a:r>
          </a:p>
          <a:p>
            <a:r>
              <a:rPr lang="en-US" dirty="0"/>
              <a:t>Employees were unable to sell their shares</a:t>
            </a:r>
          </a:p>
          <a:p>
            <a:endParaRPr lang="en-US" dirty="0"/>
          </a:p>
        </p:txBody>
      </p:sp>
      <p:sp>
        <p:nvSpPr>
          <p:cNvPr id="5" name="Footer Placeholder 4">
            <a:extLst>
              <a:ext uri="{FF2B5EF4-FFF2-40B4-BE49-F238E27FC236}">
                <a16:creationId xmlns:a16="http://schemas.microsoft.com/office/drawing/2014/main" id="{8573DA34-F968-8DB5-D92A-70B3A4D55F0E}"/>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797627A6-6789-1777-8132-B7A1F2B417D2}"/>
              </a:ext>
            </a:extLst>
          </p:cNvPr>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a:extLst>
              <a:ext uri="{FF2B5EF4-FFF2-40B4-BE49-F238E27FC236}">
                <a16:creationId xmlns:a16="http://schemas.microsoft.com/office/drawing/2014/main" id="{900CA304-7B30-2138-E476-1BD9C94B9761}"/>
              </a:ext>
            </a:extLst>
          </p:cNvPr>
          <p:cNvSpPr txBox="1">
            <a:spLocks noGrp="1" noRot="1" noMove="1" noResize="1" noEditPoints="1" noAdjustHandles="1" noChangeArrowheads="1" noChangeShapeType="1"/>
          </p:cNvSpPr>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Everett Wilber</a:t>
            </a:r>
          </a:p>
        </p:txBody>
      </p:sp>
      <p:pic>
        <p:nvPicPr>
          <p:cNvPr id="16" name="Content Placeholder 15">
            <a:extLst>
              <a:ext uri="{FF2B5EF4-FFF2-40B4-BE49-F238E27FC236}">
                <a16:creationId xmlns:a16="http://schemas.microsoft.com/office/drawing/2014/main" id="{29998450-073A-A876-CFE6-EAEE9F6A75F6}"/>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4889030" y="1352550"/>
            <a:ext cx="3404540" cy="3352800"/>
          </a:xfrm>
        </p:spPr>
      </p:pic>
    </p:spTree>
    <p:extLst>
      <p:ext uri="{BB962C8B-B14F-4D97-AF65-F5344CB8AC3E}">
        <p14:creationId xmlns:p14="http://schemas.microsoft.com/office/powerpoint/2010/main" val="4003841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A9E13-14F8-D373-477D-932ED9FB5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244DF0-55D9-90F4-FD18-FA88F4EA03AD}"/>
              </a:ext>
            </a:extLst>
          </p:cNvPr>
          <p:cNvSpPr>
            <a:spLocks noGrp="1"/>
          </p:cNvSpPr>
          <p:nvPr>
            <p:ph type="title"/>
          </p:nvPr>
        </p:nvSpPr>
        <p:spPr/>
        <p:txBody>
          <a:bodyPr/>
          <a:lstStyle/>
          <a:p>
            <a:r>
              <a:rPr lang="en-US" dirty="0"/>
              <a:t>Better Public Impact</a:t>
            </a:r>
          </a:p>
        </p:txBody>
      </p:sp>
      <p:sp>
        <p:nvSpPr>
          <p:cNvPr id="3" name="Content Placeholder 2">
            <a:extLst>
              <a:ext uri="{FF2B5EF4-FFF2-40B4-BE49-F238E27FC236}">
                <a16:creationId xmlns:a16="http://schemas.microsoft.com/office/drawing/2014/main" id="{6CAEEB5E-ABB3-B2CA-01B0-509347168238}"/>
              </a:ext>
            </a:extLst>
          </p:cNvPr>
          <p:cNvSpPr>
            <a:spLocks noGrp="1"/>
          </p:cNvSpPr>
          <p:nvPr>
            <p:ph sz="half" idx="1"/>
          </p:nvPr>
        </p:nvSpPr>
        <p:spPr/>
        <p:txBody>
          <a:bodyPr/>
          <a:lstStyle/>
          <a:p>
            <a:r>
              <a:rPr lang="en-US" dirty="0"/>
              <a:t>Employees believe in their company more</a:t>
            </a:r>
          </a:p>
          <a:p>
            <a:r>
              <a:rPr lang="en-US" dirty="0"/>
              <a:t>Satya Nadella</a:t>
            </a:r>
          </a:p>
          <a:p>
            <a:pPr lvl="1"/>
            <a:r>
              <a:rPr lang="en-US" dirty="0"/>
              <a:t>Based new Microsoft culture of empathy</a:t>
            </a:r>
          </a:p>
        </p:txBody>
      </p:sp>
      <p:sp>
        <p:nvSpPr>
          <p:cNvPr id="5" name="Footer Placeholder 4">
            <a:extLst>
              <a:ext uri="{FF2B5EF4-FFF2-40B4-BE49-F238E27FC236}">
                <a16:creationId xmlns:a16="http://schemas.microsoft.com/office/drawing/2014/main" id="{3215EB48-9A20-A85F-48F7-7284999B6339}"/>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6B3BC8DE-D4F5-73CC-D3B4-CB125CFBE730}"/>
              </a:ext>
            </a:extLst>
          </p:cNvPr>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a:extLst>
              <a:ext uri="{FF2B5EF4-FFF2-40B4-BE49-F238E27FC236}">
                <a16:creationId xmlns:a16="http://schemas.microsoft.com/office/drawing/2014/main" id="{75565325-9794-8EFA-ED19-C785BAD5323A}"/>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Everett Wilber</a:t>
            </a:r>
          </a:p>
        </p:txBody>
      </p:sp>
      <p:pic>
        <p:nvPicPr>
          <p:cNvPr id="9" name="Content Placeholder 10">
            <a:extLst>
              <a:ext uri="{FF2B5EF4-FFF2-40B4-BE49-F238E27FC236}">
                <a16:creationId xmlns:a16="http://schemas.microsoft.com/office/drawing/2014/main" id="{1D002CD0-45E2-5791-14B4-193FD8BE530F}"/>
              </a:ext>
            </a:extLst>
          </p:cNvPr>
          <p:cNvPicPr>
            <a:picLocks noGrp="1" noChangeAspect="1"/>
          </p:cNvPicPr>
          <p:nvPr>
            <p:ph sz="half" idx="2"/>
          </p:nvPr>
        </p:nvPicPr>
        <p:blipFill rotWithShape="1">
          <a:blip r:embed="rId3">
            <a:alphaModFix/>
            <a:extLst>
              <a:ext uri="{96DAC541-7B7A-43D3-8B79-37D633B846F1}">
                <asvg:svgBlip xmlns:asvg="http://schemas.microsoft.com/office/drawing/2016/SVG/main" r:embed="rId4"/>
              </a:ext>
            </a:extLst>
          </a:blip>
          <a:srcRect l="-7155" t="-32997" r="-6964" b="-33667"/>
          <a:stretch/>
        </p:blipFill>
        <p:spPr>
          <a:xfrm>
            <a:off x="4754880" y="2459736"/>
            <a:ext cx="3666744" cy="1143000"/>
          </a:xfrm>
        </p:spPr>
      </p:pic>
    </p:spTree>
    <p:extLst>
      <p:ext uri="{BB962C8B-B14F-4D97-AF65-F5344CB8AC3E}">
        <p14:creationId xmlns:p14="http://schemas.microsoft.com/office/powerpoint/2010/main" val="3170215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20000"/>
          </a:bodyPr>
          <a:lstStyle/>
          <a:p>
            <a:pPr marL="0" indent="0">
              <a:spcBef>
                <a:spcPts val="600"/>
              </a:spcBef>
              <a:buNone/>
            </a:pPr>
            <a:r>
              <a:rPr lang="en-US" dirty="0"/>
              <a:t>[1] Leader Emergence: The Case of the Narcissistic Leader</a:t>
            </a:r>
            <a:br>
              <a:rPr lang="en-US" dirty="0"/>
            </a:br>
            <a:r>
              <a:rPr lang="en-US" dirty="0"/>
              <a:t>https://</a:t>
            </a:r>
            <a:r>
              <a:rPr lang="en-US" dirty="0" err="1"/>
              <a:t>doi.org</a:t>
            </a:r>
            <a:r>
              <a:rPr lang="en-US" dirty="0"/>
              <a:t>/10.1177/0146167208324101</a:t>
            </a:r>
          </a:p>
          <a:p>
            <a:pPr marL="0" indent="0">
              <a:spcBef>
                <a:spcPts val="600"/>
              </a:spcBef>
              <a:buNone/>
            </a:pPr>
            <a:r>
              <a:rPr lang="en-US" dirty="0"/>
              <a:t>[2] Self-serving social strategies: A systematic review of social cognition in narcissism </a:t>
            </a:r>
            <a:br>
              <a:rPr lang="en-US" dirty="0"/>
            </a:br>
            <a:r>
              <a:rPr lang="en-US" dirty="0"/>
              <a:t>https://</a:t>
            </a:r>
            <a:r>
              <a:rPr lang="en-US" dirty="0" err="1"/>
              <a:t>doi.org</a:t>
            </a:r>
            <a:r>
              <a:rPr lang="en-US" dirty="0"/>
              <a:t>/10.1007/s12144-021-01661-3</a:t>
            </a:r>
          </a:p>
          <a:p>
            <a:pPr marL="0" indent="0">
              <a:spcBef>
                <a:spcPts val="600"/>
              </a:spcBef>
              <a:buNone/>
            </a:pPr>
            <a:r>
              <a:rPr lang="en-US" dirty="0"/>
              <a:t>[3] The Emerging Study of Positive Empathy https://</a:t>
            </a:r>
            <a:r>
              <a:rPr lang="en-US" dirty="0" err="1"/>
              <a:t>doi.org</a:t>
            </a:r>
            <a:r>
              <a:rPr lang="en-US" dirty="0"/>
              <a:t>/10.1007/s10551-011-0951-5</a:t>
            </a:r>
          </a:p>
          <a:p>
            <a:pPr marL="0" indent="0">
              <a:spcBef>
                <a:spcPts val="600"/>
              </a:spcBef>
              <a:buNone/>
            </a:pPr>
            <a:r>
              <a:rPr lang="en-US" dirty="0"/>
              <a:t>[4] Reflecting on one very, very strange year at Uber, Fowler, (February 19, 2017), https://</a:t>
            </a:r>
            <a:r>
              <a:rPr lang="en-US" dirty="0" err="1"/>
              <a:t>www.susanjfowler.com</a:t>
            </a:r>
            <a:r>
              <a:rPr lang="en-US" dirty="0"/>
              <a:t>/blog/2017/2/19/reflecting-on-one-very-strange-year-at-uber</a:t>
            </a:r>
          </a:p>
          <a:p>
            <a:pPr marL="0" indent="0">
              <a:spcBef>
                <a:spcPts val="600"/>
              </a:spcBef>
              <a:buNone/>
            </a:pPr>
            <a:r>
              <a:rPr lang="en-US" dirty="0"/>
              <a:t>[5] Leadership Strategies of Satya Nadella: A Review of Extant Literature </a:t>
            </a:r>
            <a:r>
              <a:rPr lang="en-US" dirty="0">
                <a:hlinkClick r:id="rId3"/>
              </a:rPr>
              <a:t>https://dx.doi.org/10.47772/IJRISS.2025.914MG0062</a:t>
            </a:r>
            <a:endParaRPr lang="en-US" dirty="0"/>
          </a:p>
          <a:p>
            <a:pPr marL="0" indent="0">
              <a:spcBef>
                <a:spcPts val="600"/>
              </a:spcBef>
              <a:buNone/>
            </a:pPr>
            <a:r>
              <a:rPr lang="en-US" dirty="0"/>
              <a:t>[6] ENRON, ETHICS, &amp; THE DARK SIDE OF LEADERSHIP https://</a:t>
            </a:r>
            <a:r>
              <a:rPr lang="en-US" dirty="0" err="1"/>
              <a:t>sites.psu.edu</a:t>
            </a:r>
            <a:r>
              <a:rPr lang="en-US" dirty="0"/>
              <a:t>/leadership/2016/07/03/</a:t>
            </a:r>
            <a:r>
              <a:rPr lang="en-US" dirty="0" err="1"/>
              <a:t>enron</a:t>
            </a:r>
            <a:r>
              <a:rPr lang="en-US" dirty="0"/>
              <a:t>-ethics-the-dark-side-of-leadership/</a:t>
            </a:r>
          </a:p>
          <a:p>
            <a:pPr marL="0" indent="0">
              <a:spcBef>
                <a:spcPts val="600"/>
              </a:spcBef>
              <a:buNone/>
            </a:pPr>
            <a:endParaRPr lang="en-US" dirty="0"/>
          </a:p>
        </p:txBody>
      </p:sp>
      <p:sp>
        <p:nvSpPr>
          <p:cNvPr id="4" name="Footer Placeholder 3"/>
          <p:cNvSpPr>
            <a:spLocks noGrp="1"/>
          </p:cNvSpPr>
          <p:nvPr>
            <p:ph type="ftr" sz="quarter" idx="11"/>
          </p:nvPr>
        </p:nvSpPr>
        <p:spPr>
          <a:xfrm>
            <a:off x="0" y="4997196"/>
            <a:ext cx="1326776" cy="146304"/>
          </a:xfrm>
        </p:spPr>
        <p:txBody>
          <a:bodyPr/>
          <a:lstStyle/>
          <a:p>
            <a:r>
              <a:rPr lang="sk-SK" dirty="0"/>
              <a:t>© 2024 </a:t>
            </a:r>
            <a:r>
              <a:rPr lang="sk-SK" dirty="0" err="1"/>
              <a:t>Keith</a:t>
            </a:r>
            <a:r>
              <a:rPr lang="sk-SK" dirty="0"/>
              <a:t> A. </a:t>
            </a:r>
            <a:r>
              <a:rPr lang="sk-SK" dirty="0" err="1"/>
              <a:t>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36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Everett Wilber</a:t>
            </a:r>
          </a:p>
        </p:txBody>
      </p:sp>
    </p:spTree>
    <p:extLst>
      <p:ext uri="{BB962C8B-B14F-4D97-AF65-F5344CB8AC3E}">
        <p14:creationId xmlns:p14="http://schemas.microsoft.com/office/powerpoint/2010/main" val="10838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12-14</a:t>
            </a:r>
            <a:br>
              <a:rPr lang="en-US" dirty="0"/>
            </a:br>
            <a:r>
              <a:rPr lang="en-US" dirty="0"/>
              <a:t>The End</a:t>
            </a:r>
          </a:p>
        </p:txBody>
      </p:sp>
      <p:sp>
        <p:nvSpPr>
          <p:cNvPr id="4" name="Footer Placeholder 3"/>
          <p:cNvSpPr>
            <a:spLocks noGrp="1"/>
          </p:cNvSpPr>
          <p:nvPr>
            <p:ph type="ftr" sz="quarter" idx="3"/>
          </p:nvPr>
        </p:nvSpPr>
        <p:spPr/>
        <p:txBody>
          <a:bodyPr/>
          <a:lstStyle/>
          <a:p>
            <a:r>
              <a:rPr lang="en-US"/>
              <a:t>© 2025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Allowing ai in the driver seat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Justin Gauthier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47431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F6A0-23EF-5F1D-4FEE-5CF0EBA6B2ED}"/>
              </a:ext>
            </a:extLst>
          </p:cNvPr>
          <p:cNvSpPr>
            <a:spLocks noGrp="1"/>
          </p:cNvSpPr>
          <p:nvPr>
            <p:ph type="title"/>
          </p:nvPr>
        </p:nvSpPr>
        <p:spPr>
          <a:xfrm>
            <a:off x="117204" y="361950"/>
            <a:ext cx="8340996" cy="914400"/>
          </a:xfrm>
        </p:spPr>
        <p:txBody>
          <a:bodyPr/>
          <a:lstStyle/>
          <a:p>
            <a:r>
              <a:rPr lang="en-US" dirty="0"/>
              <a:t>How AI has made cars safer, and will make them even safer</a:t>
            </a:r>
          </a:p>
        </p:txBody>
      </p:sp>
      <p:sp>
        <p:nvSpPr>
          <p:cNvPr id="3" name="Content Placeholder 2">
            <a:extLst>
              <a:ext uri="{FF2B5EF4-FFF2-40B4-BE49-F238E27FC236}">
                <a16:creationId xmlns:a16="http://schemas.microsoft.com/office/drawing/2014/main" id="{CC2BA139-5D19-9ECA-0908-896A527C40F9}"/>
              </a:ext>
            </a:extLst>
          </p:cNvPr>
          <p:cNvSpPr>
            <a:spLocks noGrp="1"/>
          </p:cNvSpPr>
          <p:nvPr>
            <p:ph sz="half" idx="1"/>
          </p:nvPr>
        </p:nvSpPr>
        <p:spPr>
          <a:xfrm>
            <a:off x="0" y="1352551"/>
            <a:ext cx="4030980" cy="3352800"/>
          </a:xfrm>
        </p:spPr>
        <p:txBody>
          <a:bodyPr/>
          <a:lstStyle/>
          <a:p>
            <a:r>
              <a:rPr lang="en-US" dirty="0"/>
              <a:t>ADAS – Advanced Driver Assistance System [5]</a:t>
            </a:r>
          </a:p>
          <a:p>
            <a:pPr lvl="1"/>
            <a:r>
              <a:rPr lang="en-US" dirty="0"/>
              <a:t>Forward collision warning[9,10,14]</a:t>
            </a:r>
          </a:p>
          <a:p>
            <a:pPr lvl="1"/>
            <a:r>
              <a:rPr lang="en-US" dirty="0"/>
              <a:t>Lane keeping[11,12,14]</a:t>
            </a:r>
          </a:p>
          <a:p>
            <a:pPr lvl="1"/>
            <a:r>
              <a:rPr lang="en-US" dirty="0"/>
              <a:t>Blind zone protection[13,14]</a:t>
            </a:r>
          </a:p>
          <a:p>
            <a:pPr lvl="1"/>
            <a:r>
              <a:rPr lang="en-US" dirty="0"/>
              <a:t>Forward pedestrian impact avoidance[14]</a:t>
            </a:r>
          </a:p>
          <a:p>
            <a:pPr lvl="1"/>
            <a:r>
              <a:rPr lang="en-US" dirty="0"/>
              <a:t>Backing collision avoidance[15]</a:t>
            </a:r>
          </a:p>
          <a:p>
            <a:pPr lvl="1"/>
            <a:endParaRPr lang="en-US" dirty="0"/>
          </a:p>
        </p:txBody>
      </p:sp>
      <p:sp>
        <p:nvSpPr>
          <p:cNvPr id="5" name="Footer Placeholder 4">
            <a:extLst>
              <a:ext uri="{FF2B5EF4-FFF2-40B4-BE49-F238E27FC236}">
                <a16:creationId xmlns:a16="http://schemas.microsoft.com/office/drawing/2014/main" id="{2F493339-1A8F-893C-116D-94B28D9F16BD}"/>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96B1D7C7-BFFC-B501-6A27-5AF2FC47DC88}"/>
              </a:ext>
            </a:extLst>
          </p:cNvPr>
          <p:cNvSpPr>
            <a:spLocks noGrp="1"/>
          </p:cNvSpPr>
          <p:nvPr>
            <p:ph type="sldNum" sz="quarter" idx="12"/>
          </p:nvPr>
        </p:nvSpPr>
        <p:spPr/>
        <p:txBody>
          <a:bodyPr/>
          <a:lstStyle/>
          <a:p>
            <a:fld id="{A2A17EAB-8B51-5C40-8776-6683E51FA7A0}" type="slidenum">
              <a:rPr lang="en-US" smtClean="0"/>
              <a:t>5</a:t>
            </a:fld>
            <a:endParaRPr lang="en-US"/>
          </a:p>
        </p:txBody>
      </p:sp>
      <p:sp>
        <p:nvSpPr>
          <p:cNvPr id="8" name="TextBox 7">
            <a:extLst>
              <a:ext uri="{FF2B5EF4-FFF2-40B4-BE49-F238E27FC236}">
                <a16:creationId xmlns:a16="http://schemas.microsoft.com/office/drawing/2014/main" id="{92C96192-AEF0-BBD3-EB3D-D6F911D02012}"/>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Gauthier</a:t>
            </a:r>
          </a:p>
        </p:txBody>
      </p:sp>
      <p:sp>
        <p:nvSpPr>
          <p:cNvPr id="11" name="TextBox 10">
            <a:extLst>
              <a:ext uri="{FF2B5EF4-FFF2-40B4-BE49-F238E27FC236}">
                <a16:creationId xmlns:a16="http://schemas.microsoft.com/office/drawing/2014/main" id="{87E27BE6-4295-7CE3-B88D-2C018067FB87}"/>
              </a:ext>
            </a:extLst>
          </p:cNvPr>
          <p:cNvSpPr txBox="1"/>
          <p:nvPr/>
        </p:nvSpPr>
        <p:spPr>
          <a:xfrm>
            <a:off x="8336963" y="4031811"/>
            <a:ext cx="409086" cy="286232"/>
          </a:xfrm>
          <a:prstGeom prst="rect">
            <a:avLst/>
          </a:prstGeom>
          <a:noFill/>
        </p:spPr>
        <p:txBody>
          <a:bodyPr wrap="none" rtlCol="0">
            <a:spAutoFit/>
          </a:bodyPr>
          <a:lstStyle/>
          <a:p>
            <a:pPr>
              <a:lnSpc>
                <a:spcPct val="90000"/>
              </a:lnSpc>
            </a:pPr>
            <a:r>
              <a:rPr lang="en-US" sz="1400" dirty="0"/>
              <a:t>[8]</a:t>
            </a:r>
          </a:p>
        </p:txBody>
      </p:sp>
      <p:sp>
        <p:nvSpPr>
          <p:cNvPr id="4" name="AutoShape 2" descr="ADAS Functions">
            <a:extLst>
              <a:ext uri="{FF2B5EF4-FFF2-40B4-BE49-F238E27FC236}">
                <a16:creationId xmlns:a16="http://schemas.microsoft.com/office/drawing/2014/main" id="{C5AF42B4-6AC5-E28B-9C69-FC3F765CD2B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What is ADAS Meaning and What are the benefits of ADAS?">
            <a:extLst>
              <a:ext uri="{FF2B5EF4-FFF2-40B4-BE49-F238E27FC236}">
                <a16:creationId xmlns:a16="http://schemas.microsoft.com/office/drawing/2014/main" id="{42649CA6-BD16-40D6-DC75-8B1139C5372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40517" y="1450109"/>
            <a:ext cx="4304919" cy="258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9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D183-A234-E137-BA5F-A21D8DD65396}"/>
              </a:ext>
            </a:extLst>
          </p:cNvPr>
          <p:cNvSpPr>
            <a:spLocks noGrp="1"/>
          </p:cNvSpPr>
          <p:nvPr>
            <p:ph type="title"/>
          </p:nvPr>
        </p:nvSpPr>
        <p:spPr>
          <a:xfrm>
            <a:off x="390237" y="331787"/>
            <a:ext cx="7772400" cy="914400"/>
          </a:xfrm>
        </p:spPr>
        <p:txBody>
          <a:bodyPr/>
          <a:lstStyle/>
          <a:p>
            <a:r>
              <a:rPr lang="en-US" dirty="0"/>
              <a:t>Benefits of ADAS systems</a:t>
            </a:r>
          </a:p>
        </p:txBody>
      </p:sp>
      <p:sp>
        <p:nvSpPr>
          <p:cNvPr id="3" name="Content Placeholder 2">
            <a:extLst>
              <a:ext uri="{FF2B5EF4-FFF2-40B4-BE49-F238E27FC236}">
                <a16:creationId xmlns:a16="http://schemas.microsoft.com/office/drawing/2014/main" id="{BECE1A77-A1B9-FC73-413B-B41D71239599}"/>
              </a:ext>
            </a:extLst>
          </p:cNvPr>
          <p:cNvSpPr>
            <a:spLocks noGrp="1"/>
          </p:cNvSpPr>
          <p:nvPr>
            <p:ph sz="half" idx="1"/>
          </p:nvPr>
        </p:nvSpPr>
        <p:spPr>
          <a:xfrm>
            <a:off x="390237" y="1241136"/>
            <a:ext cx="3733800" cy="3352800"/>
          </a:xfrm>
        </p:spPr>
        <p:txBody>
          <a:bodyPr/>
          <a:lstStyle/>
          <a:p>
            <a:r>
              <a:rPr lang="en-US" dirty="0"/>
              <a:t>Helps reduce the number of accidents[7]</a:t>
            </a:r>
          </a:p>
          <a:p>
            <a:r>
              <a:rPr lang="en-US" dirty="0"/>
              <a:t>Helps reduce driver fatigue[16]</a:t>
            </a:r>
          </a:p>
          <a:p>
            <a:r>
              <a:rPr lang="en-US" dirty="0"/>
              <a:t>helps prevent driver based errors with[17]</a:t>
            </a:r>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A4154F04-69C9-A26E-EE49-0D30F7C0A024}"/>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9457760F-DB08-A7E1-2E79-71D564D92686}"/>
              </a:ext>
            </a:extLst>
          </p:cNvPr>
          <p:cNvSpPr>
            <a:spLocks noGrp="1"/>
          </p:cNvSpPr>
          <p:nvPr>
            <p:ph type="sldNum" sz="quarter" idx="12"/>
          </p:nvPr>
        </p:nvSpPr>
        <p:spPr/>
        <p:txBody>
          <a:bodyPr/>
          <a:lstStyle/>
          <a:p>
            <a:fld id="{A2A17EAB-8B51-5C40-8776-6683E51FA7A0}" type="slidenum">
              <a:rPr lang="en-US" smtClean="0"/>
              <a:t>6</a:t>
            </a:fld>
            <a:endParaRPr lang="en-US"/>
          </a:p>
        </p:txBody>
      </p:sp>
      <p:sp>
        <p:nvSpPr>
          <p:cNvPr id="13" name="TextBox 12">
            <a:extLst>
              <a:ext uri="{FF2B5EF4-FFF2-40B4-BE49-F238E27FC236}">
                <a16:creationId xmlns:a16="http://schemas.microsoft.com/office/drawing/2014/main" id="{73F6FBF9-973D-EB62-14D9-84C4DC25268D}"/>
              </a:ext>
            </a:extLst>
          </p:cNvPr>
          <p:cNvSpPr txBox="1"/>
          <p:nvPr/>
        </p:nvSpPr>
        <p:spPr>
          <a:xfrm>
            <a:off x="8519160" y="3744905"/>
            <a:ext cx="378630" cy="258532"/>
          </a:xfrm>
          <a:prstGeom prst="rect">
            <a:avLst/>
          </a:prstGeom>
          <a:noFill/>
        </p:spPr>
        <p:txBody>
          <a:bodyPr wrap="none" rtlCol="0">
            <a:spAutoFit/>
          </a:bodyPr>
          <a:lstStyle/>
          <a:p>
            <a:pPr>
              <a:lnSpc>
                <a:spcPct val="90000"/>
              </a:lnSpc>
            </a:pPr>
            <a:r>
              <a:rPr lang="en-US" sz="1200" dirty="0"/>
              <a:t>[7]</a:t>
            </a:r>
          </a:p>
        </p:txBody>
      </p:sp>
      <p:sp>
        <p:nvSpPr>
          <p:cNvPr id="16" name="TextBox 15">
            <a:extLst>
              <a:ext uri="{FF2B5EF4-FFF2-40B4-BE49-F238E27FC236}">
                <a16:creationId xmlns:a16="http://schemas.microsoft.com/office/drawing/2014/main" id="{F3C605BE-A0BB-D845-0CD7-D6F3EC8ADDB0}"/>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Gauthier</a:t>
            </a:r>
          </a:p>
        </p:txBody>
      </p:sp>
      <p:pic>
        <p:nvPicPr>
          <p:cNvPr id="19" name="Content Placeholder 18">
            <a:extLst>
              <a:ext uri="{FF2B5EF4-FFF2-40B4-BE49-F238E27FC236}">
                <a16:creationId xmlns:a16="http://schemas.microsoft.com/office/drawing/2014/main" id="{1446E905-FD12-39E2-F911-B6F98003AE5E}"/>
              </a:ext>
            </a:extLst>
          </p:cNvPr>
          <p:cNvPicPr>
            <a:picLocks noGrp="1" noChangeAspect="1"/>
          </p:cNvPicPr>
          <p:nvPr>
            <p:ph sz="half" idx="2"/>
          </p:nvPr>
        </p:nvPicPr>
        <p:blipFill>
          <a:blip r:embed="rId3"/>
          <a:srcRect t="5794" r="2164"/>
          <a:stretch/>
        </p:blipFill>
        <p:spPr>
          <a:xfrm>
            <a:off x="4252088" y="1246186"/>
            <a:ext cx="4774707" cy="2493939"/>
          </a:xfrm>
        </p:spPr>
      </p:pic>
    </p:spTree>
    <p:extLst>
      <p:ext uri="{BB962C8B-B14F-4D97-AF65-F5344CB8AC3E}">
        <p14:creationId xmlns:p14="http://schemas.microsoft.com/office/powerpoint/2010/main" val="2242979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BE78-937E-97EB-FE5E-82C92211D8C6}"/>
              </a:ext>
            </a:extLst>
          </p:cNvPr>
          <p:cNvSpPr>
            <a:spLocks noGrp="1"/>
          </p:cNvSpPr>
          <p:nvPr>
            <p:ph type="title"/>
          </p:nvPr>
        </p:nvSpPr>
        <p:spPr/>
        <p:txBody>
          <a:bodyPr/>
          <a:lstStyle/>
          <a:p>
            <a:r>
              <a:rPr lang="en-US" dirty="0"/>
              <a:t>ADS Systems</a:t>
            </a:r>
          </a:p>
        </p:txBody>
      </p:sp>
      <p:sp>
        <p:nvSpPr>
          <p:cNvPr id="3" name="Content Placeholder 2">
            <a:extLst>
              <a:ext uri="{FF2B5EF4-FFF2-40B4-BE49-F238E27FC236}">
                <a16:creationId xmlns:a16="http://schemas.microsoft.com/office/drawing/2014/main" id="{A2D2AD4F-EB77-5970-A3B8-7BFA46046AE3}"/>
              </a:ext>
            </a:extLst>
          </p:cNvPr>
          <p:cNvSpPr>
            <a:spLocks noGrp="1"/>
          </p:cNvSpPr>
          <p:nvPr>
            <p:ph sz="half" idx="1"/>
          </p:nvPr>
        </p:nvSpPr>
        <p:spPr>
          <a:xfrm>
            <a:off x="214745" y="1110585"/>
            <a:ext cx="3086075" cy="3352800"/>
          </a:xfrm>
        </p:spPr>
        <p:txBody>
          <a:bodyPr/>
          <a:lstStyle/>
          <a:p>
            <a:r>
              <a:rPr lang="en-US" dirty="0"/>
              <a:t>Fits the last 2-3 levels of Automation [3,6]</a:t>
            </a:r>
          </a:p>
          <a:p>
            <a:r>
              <a:rPr lang="en-US" dirty="0"/>
              <a:t> uses features of the ADAS system while driving</a:t>
            </a:r>
          </a:p>
          <a:p>
            <a:r>
              <a:rPr lang="en-US" dirty="0"/>
              <a:t>Is the next step in self-driving cars</a:t>
            </a:r>
          </a:p>
          <a:p>
            <a:endParaRPr lang="en-US" dirty="0"/>
          </a:p>
        </p:txBody>
      </p:sp>
      <p:pic>
        <p:nvPicPr>
          <p:cNvPr id="9" name="Content Placeholder 8">
            <a:extLst>
              <a:ext uri="{FF2B5EF4-FFF2-40B4-BE49-F238E27FC236}">
                <a16:creationId xmlns:a16="http://schemas.microsoft.com/office/drawing/2014/main" id="{F65F301B-62D7-4E6A-6B22-419CA5A4734F}"/>
              </a:ext>
            </a:extLst>
          </p:cNvPr>
          <p:cNvPicPr>
            <a:picLocks noGrp="1" noChangeAspect="1"/>
          </p:cNvPicPr>
          <p:nvPr>
            <p:ph sz="half" idx="2"/>
          </p:nvPr>
        </p:nvPicPr>
        <p:blipFill>
          <a:blip r:embed="rId3"/>
          <a:srcRect t="50629"/>
          <a:stretch/>
        </p:blipFill>
        <p:spPr>
          <a:xfrm>
            <a:off x="6179129" y="1119419"/>
            <a:ext cx="2914996" cy="2913496"/>
          </a:xfrm>
        </p:spPr>
      </p:pic>
      <p:sp>
        <p:nvSpPr>
          <p:cNvPr id="5" name="Footer Placeholder 4">
            <a:extLst>
              <a:ext uri="{FF2B5EF4-FFF2-40B4-BE49-F238E27FC236}">
                <a16:creationId xmlns:a16="http://schemas.microsoft.com/office/drawing/2014/main" id="{5BEAC989-DA0E-A374-7AAB-1827FEEB298E}"/>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3EC5740B-FF51-1E12-B726-45F48860AA37}"/>
              </a:ext>
            </a:extLst>
          </p:cNvPr>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a:extLst>
              <a:ext uri="{FF2B5EF4-FFF2-40B4-BE49-F238E27FC236}">
                <a16:creationId xmlns:a16="http://schemas.microsoft.com/office/drawing/2014/main" id="{DAB61E7D-E118-D73A-127A-33C1F5AD4A8F}"/>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Gauthier</a:t>
            </a:r>
          </a:p>
        </p:txBody>
      </p:sp>
      <p:pic>
        <p:nvPicPr>
          <p:cNvPr id="11" name="Picture 10">
            <a:extLst>
              <a:ext uri="{FF2B5EF4-FFF2-40B4-BE49-F238E27FC236}">
                <a16:creationId xmlns:a16="http://schemas.microsoft.com/office/drawing/2014/main" id="{8F3F9688-4682-9AAD-25C6-DE76284981D9}"/>
              </a:ext>
            </a:extLst>
          </p:cNvPr>
          <p:cNvPicPr>
            <a:picLocks noChangeAspect="1"/>
          </p:cNvPicPr>
          <p:nvPr/>
        </p:nvPicPr>
        <p:blipFill>
          <a:blip r:embed="rId3"/>
          <a:srcRect b="50000"/>
          <a:stretch/>
        </p:blipFill>
        <p:spPr>
          <a:xfrm>
            <a:off x="3300820" y="1119419"/>
            <a:ext cx="2878309" cy="2913496"/>
          </a:xfrm>
          <a:prstGeom prst="rect">
            <a:avLst/>
          </a:prstGeom>
        </p:spPr>
      </p:pic>
      <p:sp>
        <p:nvSpPr>
          <p:cNvPr id="12" name="TextBox 11">
            <a:extLst>
              <a:ext uri="{FF2B5EF4-FFF2-40B4-BE49-F238E27FC236}">
                <a16:creationId xmlns:a16="http://schemas.microsoft.com/office/drawing/2014/main" id="{37A6BD12-711C-6F45-1BAA-D505CF6B9577}"/>
              </a:ext>
            </a:extLst>
          </p:cNvPr>
          <p:cNvSpPr txBox="1"/>
          <p:nvPr/>
        </p:nvSpPr>
        <p:spPr>
          <a:xfrm>
            <a:off x="8015844" y="4032915"/>
            <a:ext cx="378630" cy="258532"/>
          </a:xfrm>
          <a:prstGeom prst="rect">
            <a:avLst/>
          </a:prstGeom>
          <a:noFill/>
        </p:spPr>
        <p:txBody>
          <a:bodyPr wrap="none" rtlCol="0">
            <a:spAutoFit/>
          </a:bodyPr>
          <a:lstStyle/>
          <a:p>
            <a:pPr>
              <a:lnSpc>
                <a:spcPct val="90000"/>
              </a:lnSpc>
            </a:pPr>
            <a:r>
              <a:rPr lang="en-US" sz="1200" dirty="0"/>
              <a:t>[6]</a:t>
            </a:r>
          </a:p>
        </p:txBody>
      </p:sp>
    </p:spTree>
    <p:extLst>
      <p:ext uri="{BB962C8B-B14F-4D97-AF65-F5344CB8AC3E}">
        <p14:creationId xmlns:p14="http://schemas.microsoft.com/office/powerpoint/2010/main" val="759239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80" y="387821"/>
            <a:ext cx="8458200" cy="914400"/>
          </a:xfrm>
        </p:spPr>
        <p:txBody>
          <a:bodyPr/>
          <a:lstStyle/>
          <a:p>
            <a:r>
              <a:rPr lang="en-US" dirty="0"/>
              <a:t>how does self-driving cars affect Car crashes</a:t>
            </a:r>
          </a:p>
        </p:txBody>
      </p:sp>
      <p:sp>
        <p:nvSpPr>
          <p:cNvPr id="3" name="Content Placeholder 2"/>
          <p:cNvSpPr>
            <a:spLocks noGrp="1"/>
          </p:cNvSpPr>
          <p:nvPr>
            <p:ph sz="half" idx="1"/>
          </p:nvPr>
        </p:nvSpPr>
        <p:spPr>
          <a:xfrm>
            <a:off x="106216" y="1094013"/>
            <a:ext cx="4973784" cy="3352800"/>
          </a:xfrm>
        </p:spPr>
        <p:txBody>
          <a:bodyPr/>
          <a:lstStyle/>
          <a:p>
            <a:r>
              <a:rPr lang="en-US" dirty="0"/>
              <a:t>Has mitigated car crash severity [4, 7]</a:t>
            </a:r>
          </a:p>
          <a:p>
            <a:r>
              <a:rPr lang="en-US" dirty="0"/>
              <a:t>Has helped save lives / reduce injuries [2,4,7]</a:t>
            </a:r>
          </a:p>
          <a:p>
            <a:r>
              <a:rPr lang="en-US" dirty="0"/>
              <a:t>More accidents per 1 million miles driven[18]</a:t>
            </a:r>
          </a:p>
          <a:p>
            <a:endParaRPr lang="en-US" dirty="0"/>
          </a:p>
          <a:p>
            <a:endParaRPr lang="en-US" dirty="0"/>
          </a:p>
          <a:p>
            <a:endParaRPr lang="en-US" dirty="0"/>
          </a:p>
          <a:p>
            <a:endParaRPr lang="en-US" dirty="0"/>
          </a:p>
          <a:p>
            <a:endParaRPr lang="en-US" sz="2000" dirty="0"/>
          </a:p>
          <a:p>
            <a:endParaRPr lang="en-US" sz="1600" dirty="0"/>
          </a:p>
          <a:p>
            <a:endParaRPr lang="en-US" sz="1600" dirty="0"/>
          </a:p>
          <a:p>
            <a:endParaRPr lang="en-US" sz="1600" dirty="0"/>
          </a:p>
          <a:p>
            <a:endParaRPr lang="en-US" sz="1600" dirty="0"/>
          </a:p>
          <a:p>
            <a:endParaRPr lang="en-US" dirty="0"/>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Gauthier</a:t>
            </a:r>
          </a:p>
        </p:txBody>
      </p:sp>
      <p:pic>
        <p:nvPicPr>
          <p:cNvPr id="13" name="Content Placeholder 12">
            <a:extLst>
              <a:ext uri="{FF2B5EF4-FFF2-40B4-BE49-F238E27FC236}">
                <a16:creationId xmlns:a16="http://schemas.microsoft.com/office/drawing/2014/main" id="{8874FA5B-1004-0604-022E-A91B0D0B61AE}"/>
              </a:ext>
            </a:extLst>
          </p:cNvPr>
          <p:cNvPicPr>
            <a:picLocks noGrp="1" noChangeAspect="1"/>
          </p:cNvPicPr>
          <p:nvPr>
            <p:ph sz="half" idx="2"/>
          </p:nvPr>
        </p:nvPicPr>
        <p:blipFill>
          <a:blip r:embed="rId3"/>
          <a:stretch>
            <a:fillRect/>
          </a:stretch>
        </p:blipFill>
        <p:spPr>
          <a:xfrm>
            <a:off x="5292996" y="1102646"/>
            <a:ext cx="3733800" cy="1744642"/>
          </a:xfrm>
        </p:spPr>
      </p:pic>
      <p:pic>
        <p:nvPicPr>
          <p:cNvPr id="15" name="Picture 14">
            <a:extLst>
              <a:ext uri="{FF2B5EF4-FFF2-40B4-BE49-F238E27FC236}">
                <a16:creationId xmlns:a16="http://schemas.microsoft.com/office/drawing/2014/main" id="{21C5F950-B7AD-B18A-4463-3770EEA07BC9}"/>
              </a:ext>
            </a:extLst>
          </p:cNvPr>
          <p:cNvPicPr>
            <a:picLocks noChangeAspect="1"/>
          </p:cNvPicPr>
          <p:nvPr/>
        </p:nvPicPr>
        <p:blipFill>
          <a:blip r:embed="rId4"/>
          <a:stretch>
            <a:fillRect/>
          </a:stretch>
        </p:blipFill>
        <p:spPr>
          <a:xfrm>
            <a:off x="5292998" y="2838655"/>
            <a:ext cx="3733798" cy="1736009"/>
          </a:xfrm>
          <a:prstGeom prst="rect">
            <a:avLst/>
          </a:prstGeom>
        </p:spPr>
      </p:pic>
      <p:sp>
        <p:nvSpPr>
          <p:cNvPr id="16" name="TextBox 15">
            <a:extLst>
              <a:ext uri="{FF2B5EF4-FFF2-40B4-BE49-F238E27FC236}">
                <a16:creationId xmlns:a16="http://schemas.microsoft.com/office/drawing/2014/main" id="{2356697E-E73B-82DC-D8C6-D7C11E9BDB1E}"/>
              </a:ext>
            </a:extLst>
          </p:cNvPr>
          <p:cNvSpPr txBox="1"/>
          <p:nvPr/>
        </p:nvSpPr>
        <p:spPr>
          <a:xfrm>
            <a:off x="6401986" y="4576083"/>
            <a:ext cx="378630" cy="258532"/>
          </a:xfrm>
          <a:prstGeom prst="rect">
            <a:avLst/>
          </a:prstGeom>
          <a:noFill/>
        </p:spPr>
        <p:txBody>
          <a:bodyPr wrap="none" rtlCol="0">
            <a:spAutoFit/>
          </a:bodyPr>
          <a:lstStyle/>
          <a:p>
            <a:pPr>
              <a:lnSpc>
                <a:spcPct val="90000"/>
              </a:lnSpc>
            </a:pPr>
            <a:r>
              <a:rPr lang="en-US" sz="1200" dirty="0"/>
              <a:t>[1]</a:t>
            </a:r>
          </a:p>
        </p:txBody>
      </p:sp>
    </p:spTree>
    <p:extLst>
      <p:ext uri="{BB962C8B-B14F-4D97-AF65-F5344CB8AC3E}">
        <p14:creationId xmlns:p14="http://schemas.microsoft.com/office/powerpoint/2010/main" val="3589125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288" y="121466"/>
            <a:ext cx="7772400" cy="904013"/>
          </a:xfrm>
        </p:spPr>
        <p:txBody>
          <a:bodyPr/>
          <a:lstStyle/>
          <a:p>
            <a:r>
              <a:rPr lang="en-US" dirty="0"/>
              <a:t>References</a:t>
            </a:r>
          </a:p>
        </p:txBody>
      </p:sp>
      <p:sp>
        <p:nvSpPr>
          <p:cNvPr id="3" name="Content Placeholder 2"/>
          <p:cNvSpPr>
            <a:spLocks noGrp="1"/>
          </p:cNvSpPr>
          <p:nvPr>
            <p:ph idx="1"/>
          </p:nvPr>
        </p:nvSpPr>
        <p:spPr>
          <a:xfrm>
            <a:off x="117204" y="688632"/>
            <a:ext cx="4454796" cy="4745914"/>
          </a:xfrm>
        </p:spPr>
        <p:txBody>
          <a:bodyPr lIns="91440">
            <a:normAutofit/>
          </a:bodyPr>
          <a:lstStyle/>
          <a:p>
            <a:pPr marL="0" indent="0">
              <a:buNone/>
            </a:pPr>
            <a:r>
              <a:rPr lang="en-US" sz="900" dirty="0"/>
              <a:t>[1]NST </a:t>
            </a:r>
            <a:r>
              <a:rPr lang="en-US" sz="900" dirty="0" err="1"/>
              <a:t>Law,“Self</a:t>
            </a:r>
            <a:r>
              <a:rPr lang="en-US" sz="900" dirty="0"/>
              <a:t>‑Driving Car Statistics,” (September 10, 2024), </a:t>
            </a:r>
            <a:r>
              <a:rPr lang="en-US" sz="900" dirty="0">
                <a:hlinkClick r:id="rId2"/>
              </a:rPr>
              <a:t>https://www.nstlaw.com/guides/self-driving-car-statistics/</a:t>
            </a:r>
            <a:r>
              <a:rPr lang="en-US" sz="900" dirty="0"/>
              <a:t> (April 14, 2025)</a:t>
            </a:r>
          </a:p>
          <a:p>
            <a:pPr marL="0" indent="0">
              <a:buNone/>
            </a:pPr>
            <a:r>
              <a:rPr lang="en-US" sz="900" dirty="0"/>
              <a:t>[2]Craft Law </a:t>
            </a:r>
            <a:r>
              <a:rPr lang="en-US" sz="900" dirty="0" err="1"/>
              <a:t>Firm,“Autonomous</a:t>
            </a:r>
            <a:r>
              <a:rPr lang="en-US" sz="900" dirty="0"/>
              <a:t> Vehicle Accidents: NHTSA Crash Data (2019–2024),” (2024), </a:t>
            </a:r>
            <a:r>
              <a:rPr lang="en-US" sz="900" dirty="0">
                <a:hlinkClick r:id="rId3"/>
              </a:rPr>
              <a:t>https://www.craftlawfirm.com/autonomous-vehicle-accidents-2019-2024-crash-data/</a:t>
            </a:r>
            <a:r>
              <a:rPr lang="en-US" sz="900" dirty="0"/>
              <a:t> (April 14, 2025)</a:t>
            </a:r>
          </a:p>
          <a:p>
            <a:pPr marL="0" indent="0">
              <a:buNone/>
            </a:pPr>
            <a:r>
              <a:rPr lang="en-US" sz="900" dirty="0"/>
              <a:t>[3]United Nations Economic Commission for Europe, “Difference between Advanced Driver Assistance Systems (ADAS) and Automated Driving System(ADS),” (30 November 2023), </a:t>
            </a:r>
            <a:r>
              <a:rPr lang="en-US" sz="900" dirty="0">
                <a:hlinkClick r:id="rId4"/>
              </a:rPr>
              <a:t>https://unece.org/sites/default/files/2023-12/GE.3-07-15%20Presentation%208%20ADAS%20vs%20ADS.pdf</a:t>
            </a:r>
            <a:r>
              <a:rPr lang="en-US" sz="900" dirty="0"/>
              <a:t>(April 14, 2025)</a:t>
            </a:r>
          </a:p>
          <a:p>
            <a:pPr marL="0" indent="0">
              <a:spcBef>
                <a:spcPts val="600"/>
              </a:spcBef>
              <a:buNone/>
            </a:pPr>
            <a:r>
              <a:rPr lang="en-US" sz="900" dirty="0"/>
              <a:t>[4] National Safety Council, “Advanced Driver Assistance Systems—Data Details,” (2024), </a:t>
            </a:r>
            <a:r>
              <a:rPr lang="en-US" sz="900" dirty="0">
                <a:hlinkClick r:id="rId5"/>
              </a:rPr>
              <a:t>https://injuryfacts.nsc.org/motor-vehicle/occupant-protection/advanced-driver-assistance-systems/data-details/</a:t>
            </a:r>
            <a:r>
              <a:rPr lang="en-US" sz="900" dirty="0"/>
              <a:t> (April 15, 2025)</a:t>
            </a:r>
          </a:p>
          <a:p>
            <a:pPr marL="0" indent="0">
              <a:spcBef>
                <a:spcPts val="600"/>
              </a:spcBef>
              <a:buNone/>
            </a:pPr>
            <a:r>
              <a:rPr lang="en-US" sz="900" dirty="0"/>
              <a:t>[5] </a:t>
            </a:r>
            <a:r>
              <a:rPr lang="es-ES" sz="900" dirty="0"/>
              <a:t>Gonzalo De‑Las‑Heras et al., “</a:t>
            </a:r>
            <a:r>
              <a:rPr lang="es-ES" sz="900" dirty="0" err="1"/>
              <a:t>Advanced</a:t>
            </a:r>
            <a:r>
              <a:rPr lang="es-ES" sz="900" dirty="0"/>
              <a:t> Driver </a:t>
            </a:r>
            <a:r>
              <a:rPr lang="es-ES" sz="900" dirty="0" err="1"/>
              <a:t>Assistance</a:t>
            </a:r>
            <a:r>
              <a:rPr lang="es-ES" sz="900" dirty="0"/>
              <a:t> </a:t>
            </a:r>
            <a:r>
              <a:rPr lang="es-ES" sz="900" dirty="0" err="1"/>
              <a:t>Systems</a:t>
            </a:r>
            <a:r>
              <a:rPr lang="es-ES" sz="900" dirty="0"/>
              <a:t> (ADAS) </a:t>
            </a:r>
            <a:r>
              <a:rPr lang="es-ES" sz="900" dirty="0" err="1"/>
              <a:t>Based</a:t>
            </a:r>
            <a:r>
              <a:rPr lang="es-ES" sz="900" dirty="0"/>
              <a:t> </a:t>
            </a:r>
            <a:r>
              <a:rPr lang="es-ES" sz="900" dirty="0" err="1"/>
              <a:t>on</a:t>
            </a:r>
            <a:r>
              <a:rPr lang="es-ES" sz="900" dirty="0"/>
              <a:t> Machine </a:t>
            </a:r>
            <a:r>
              <a:rPr lang="es-ES" sz="900" dirty="0" err="1"/>
              <a:t>Learning</a:t>
            </a:r>
            <a:r>
              <a:rPr lang="es-ES" sz="900" dirty="0"/>
              <a:t> </a:t>
            </a:r>
            <a:r>
              <a:rPr lang="es-ES" sz="900" dirty="0" err="1"/>
              <a:t>Techniques</a:t>
            </a:r>
            <a:r>
              <a:rPr lang="es-ES" sz="900" dirty="0"/>
              <a:t> </a:t>
            </a:r>
            <a:r>
              <a:rPr lang="es-ES" sz="900" dirty="0" err="1"/>
              <a:t>for</a:t>
            </a:r>
            <a:r>
              <a:rPr lang="es-ES" sz="900" dirty="0"/>
              <a:t> </a:t>
            </a:r>
            <a:r>
              <a:rPr lang="es-ES" sz="900" dirty="0" err="1"/>
              <a:t>the</a:t>
            </a:r>
            <a:r>
              <a:rPr lang="es-ES" sz="900" dirty="0"/>
              <a:t> </a:t>
            </a:r>
            <a:r>
              <a:rPr lang="es-ES" sz="900" dirty="0" err="1"/>
              <a:t>Detection</a:t>
            </a:r>
            <a:r>
              <a:rPr lang="es-ES" sz="900" dirty="0"/>
              <a:t> and </a:t>
            </a:r>
            <a:r>
              <a:rPr lang="es-ES" sz="900" dirty="0" err="1"/>
              <a:t>Transcription</a:t>
            </a:r>
            <a:r>
              <a:rPr lang="es-ES" sz="900" dirty="0"/>
              <a:t> </a:t>
            </a:r>
            <a:r>
              <a:rPr lang="es-ES" sz="900" dirty="0" err="1"/>
              <a:t>of</a:t>
            </a:r>
            <a:r>
              <a:rPr lang="es-ES" sz="900" dirty="0"/>
              <a:t> Variable </a:t>
            </a:r>
            <a:r>
              <a:rPr lang="es-ES" sz="900" dirty="0" err="1"/>
              <a:t>Message</a:t>
            </a:r>
            <a:r>
              <a:rPr lang="es-ES" sz="900" dirty="0"/>
              <a:t> </a:t>
            </a:r>
            <a:r>
              <a:rPr lang="es-ES" sz="900" dirty="0" err="1"/>
              <a:t>Signs</a:t>
            </a:r>
            <a:r>
              <a:rPr lang="es-ES" sz="900" dirty="0"/>
              <a:t> </a:t>
            </a:r>
            <a:r>
              <a:rPr lang="es-ES" sz="900" dirty="0" err="1"/>
              <a:t>on</a:t>
            </a:r>
            <a:r>
              <a:rPr lang="es-ES" sz="900" dirty="0"/>
              <a:t> </a:t>
            </a:r>
            <a:r>
              <a:rPr lang="es-ES" sz="900" dirty="0" err="1"/>
              <a:t>Roads</a:t>
            </a:r>
            <a:r>
              <a:rPr lang="es-ES" sz="900" dirty="0"/>
              <a:t>,” (August 31, 2021), </a:t>
            </a:r>
            <a:r>
              <a:rPr lang="es-ES" sz="900" dirty="0">
                <a:hlinkClick r:id="rId6"/>
              </a:rPr>
              <a:t>https://pmc.ncbi.nlm.nih.gov/articles/PMC8434048/</a:t>
            </a:r>
            <a:r>
              <a:rPr lang="es-ES" sz="900" dirty="0"/>
              <a:t> (April 15, 2025)</a:t>
            </a:r>
          </a:p>
          <a:p>
            <a:pPr marL="0" indent="0">
              <a:spcBef>
                <a:spcPts val="600"/>
              </a:spcBef>
              <a:buNone/>
            </a:pPr>
            <a:r>
              <a:rPr lang="en-US" sz="900" dirty="0"/>
              <a:t>[6] National Highway Traffic Safety Administration, “Levels of Automation,” (May 25, 2022), </a:t>
            </a:r>
            <a:r>
              <a:rPr lang="en-US" sz="900" dirty="0">
                <a:hlinkClick r:id="rId7"/>
              </a:rPr>
              <a:t>https://www.nhtsa.gov/sites/nhtsa.gov/files/2022-05/Level-of-Automation-052522-tag.pdf</a:t>
            </a:r>
            <a:r>
              <a:rPr lang="en-US" sz="900" dirty="0"/>
              <a:t> (April 15, 2025)</a:t>
            </a:r>
          </a:p>
          <a:p>
            <a:pPr marL="0" indent="0">
              <a:spcBef>
                <a:spcPts val="600"/>
              </a:spcBef>
              <a:buNone/>
            </a:pPr>
            <a:r>
              <a:rPr lang="en-US" sz="900" dirty="0"/>
              <a:t>[7] National Safety Council, “Advanced Driver Assistance Systems,” (2024), </a:t>
            </a:r>
            <a:r>
              <a:rPr lang="en-US" sz="900" dirty="0">
                <a:hlinkClick r:id="rId8"/>
              </a:rPr>
              <a:t>https://injuryfacts.nsc.org/motor-vehicle/occupant-protection/advanced-driver-assistance-systems</a:t>
            </a:r>
            <a:r>
              <a:rPr lang="en-US" sz="900" dirty="0"/>
              <a:t> (April 15, 2025)</a:t>
            </a:r>
          </a:p>
          <a:p>
            <a:pPr marL="0" indent="0">
              <a:spcBef>
                <a:spcPts val="600"/>
              </a:spcBef>
              <a:buNone/>
            </a:pPr>
            <a:r>
              <a:rPr lang="en-US" sz="900" dirty="0"/>
              <a:t>[8] Tata Capital, “What Is ADAS Meaning and What Are the Benefits of ADAS?,” (November 29, 2024), </a:t>
            </a:r>
            <a:r>
              <a:rPr lang="en-US" sz="900" dirty="0">
                <a:hlinkClick r:id="rId9"/>
              </a:rPr>
              <a:t>https://www.tatacapital.com/blog/loan-for-vehicle/what-is-adas-and-what-are-the-benefits-of-adas/</a:t>
            </a:r>
            <a:r>
              <a:rPr lang="en-US" sz="900" dirty="0"/>
              <a:t> (April 15, 2025)</a:t>
            </a:r>
          </a:p>
          <a:p>
            <a:pPr marL="0" indent="0">
              <a:spcBef>
                <a:spcPts val="600"/>
              </a:spcBef>
              <a:buNone/>
            </a:pPr>
            <a:endParaRPr lang="en-US" sz="1300"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Gauthier</a:t>
            </a:r>
          </a:p>
        </p:txBody>
      </p:sp>
      <p:sp>
        <p:nvSpPr>
          <p:cNvPr id="7" name="TextBox 6">
            <a:extLst>
              <a:ext uri="{FF2B5EF4-FFF2-40B4-BE49-F238E27FC236}">
                <a16:creationId xmlns:a16="http://schemas.microsoft.com/office/drawing/2014/main" id="{16AD37AB-E5CB-3A39-A3D3-048BBB98C91B}"/>
              </a:ext>
            </a:extLst>
          </p:cNvPr>
          <p:cNvSpPr txBox="1"/>
          <p:nvPr/>
        </p:nvSpPr>
        <p:spPr>
          <a:xfrm>
            <a:off x="4572000" y="793609"/>
            <a:ext cx="4454794" cy="4330416"/>
          </a:xfrm>
          <a:prstGeom prst="rect">
            <a:avLst/>
          </a:prstGeom>
          <a:noFill/>
        </p:spPr>
        <p:txBody>
          <a:bodyPr wrap="square" rtlCol="0">
            <a:spAutoFit/>
          </a:bodyPr>
          <a:lstStyle/>
          <a:p>
            <a:pPr>
              <a:lnSpc>
                <a:spcPct val="90000"/>
              </a:lnSpc>
            </a:pPr>
            <a:r>
              <a:rPr lang="en-US" sz="900" dirty="0"/>
              <a:t>[9] Motive Help Center, “AI‑Powered Safety: Forward Collision Warning,” (February 28, 2025), </a:t>
            </a:r>
            <a:r>
              <a:rPr lang="en-US" sz="900" dirty="0">
                <a:hlinkClick r:id="rId10"/>
              </a:rPr>
              <a:t>https://helpcenter.gomotive.com/hc/en-us/articles/19798447554717-AI-Powered-Safety-Forward-Collision-Warning</a:t>
            </a:r>
            <a:r>
              <a:rPr lang="en-US" sz="900" dirty="0"/>
              <a:t> (April 16, 2025)</a:t>
            </a:r>
          </a:p>
          <a:p>
            <a:pPr>
              <a:lnSpc>
                <a:spcPct val="90000"/>
              </a:lnSpc>
            </a:pPr>
            <a:r>
              <a:rPr lang="en-US" sz="900" dirty="0"/>
              <a:t>[10] National Highway Traffic Safety Administration, “Driver Assistance Technologies,” </a:t>
            </a:r>
            <a:r>
              <a:rPr lang="en-US" sz="900" dirty="0">
                <a:hlinkClick r:id="rId11"/>
              </a:rPr>
              <a:t>https://www.nhtsa.gov/vehicle-safety/driver-assistance-technologies</a:t>
            </a:r>
            <a:r>
              <a:rPr lang="en-US" sz="900" dirty="0"/>
              <a:t> (April 16, 2025)</a:t>
            </a:r>
          </a:p>
          <a:p>
            <a:pPr>
              <a:lnSpc>
                <a:spcPct val="90000"/>
              </a:lnSpc>
            </a:pPr>
            <a:r>
              <a:rPr lang="en-US" sz="900" dirty="0"/>
              <a:t>[11] </a:t>
            </a:r>
            <a:r>
              <a:rPr lang="it-IT" sz="900" dirty="0"/>
              <a:t>Collimator, “Designing a Lane Keep Assist System,” (2024), </a:t>
            </a:r>
            <a:r>
              <a:rPr lang="it-IT" sz="900" dirty="0">
                <a:hlinkClick r:id="rId12"/>
              </a:rPr>
              <a:t>https://www.collimator.ai/tutorials/lane-keep-assist-system</a:t>
            </a:r>
            <a:r>
              <a:rPr lang="it-IT" sz="900" dirty="0"/>
              <a:t> (April 16, 2025)</a:t>
            </a:r>
            <a:r>
              <a:rPr lang="en-US" sz="900" dirty="0"/>
              <a:t> </a:t>
            </a:r>
          </a:p>
          <a:p>
            <a:pPr>
              <a:lnSpc>
                <a:spcPct val="90000"/>
              </a:lnSpc>
            </a:pPr>
            <a:r>
              <a:rPr lang="en-US" sz="900" dirty="0"/>
              <a:t>[12]</a:t>
            </a:r>
            <a:r>
              <a:rPr lang="sv-SE" sz="900" dirty="0"/>
              <a:t> Vikas Vyas and Sneha Sudhir Shetiya, “Intelligent Electric Power Steering: Artificial Intelligence Integration Enhances Vehicle Safety and Performance,” (December 11, 2024), </a:t>
            </a:r>
            <a:r>
              <a:rPr lang="sv-SE" sz="900" dirty="0">
                <a:hlinkClick r:id="rId13"/>
              </a:rPr>
              <a:t>https://arxiv.org/html/2412.08133v1</a:t>
            </a:r>
            <a:r>
              <a:rPr lang="sv-SE" sz="900" dirty="0"/>
              <a:t> (April 16, 2025)</a:t>
            </a:r>
            <a:endParaRPr lang="en-US" sz="900" dirty="0"/>
          </a:p>
          <a:p>
            <a:pPr>
              <a:lnSpc>
                <a:spcPct val="90000"/>
              </a:lnSpc>
            </a:pPr>
            <a:r>
              <a:rPr lang="en-US" sz="900" dirty="0"/>
              <a:t>[13] </a:t>
            </a:r>
            <a:r>
              <a:rPr lang="en-US" sz="900" dirty="0" err="1"/>
              <a:t>Sapien</a:t>
            </a:r>
            <a:r>
              <a:rPr lang="en-US" sz="900" dirty="0"/>
              <a:t>, “Blind Spot Detection in Autonomous Cars: A Detailed Overview,” (February 12, 2025), </a:t>
            </a:r>
            <a:r>
              <a:rPr lang="en-US" sz="900" dirty="0">
                <a:hlinkClick r:id="rId14"/>
              </a:rPr>
              <a:t>https://www.sapien.io/blog/blind-spot-detection-in-autonomous-cars</a:t>
            </a:r>
            <a:r>
              <a:rPr lang="en-US" sz="900" dirty="0"/>
              <a:t> (April 16, 2025)</a:t>
            </a:r>
          </a:p>
          <a:p>
            <a:pPr>
              <a:lnSpc>
                <a:spcPct val="90000"/>
              </a:lnSpc>
            </a:pPr>
            <a:r>
              <a:rPr lang="en-US" sz="900" dirty="0"/>
              <a:t>[14] </a:t>
            </a:r>
            <a:r>
              <a:rPr lang="nb-NO" sz="900" dirty="0"/>
              <a:t>Mobileye, “AI‑Based Collision Avoidance Technology,” (2024), </a:t>
            </a:r>
            <a:r>
              <a:rPr lang="nb-NO" sz="900" dirty="0">
                <a:hlinkClick r:id="rId15"/>
              </a:rPr>
              <a:t>https://ims.mobileye.com/fleets/us/technology/</a:t>
            </a:r>
            <a:r>
              <a:rPr lang="nb-NO" sz="900" dirty="0"/>
              <a:t> (April 17, 2025)</a:t>
            </a:r>
            <a:endParaRPr lang="en-US" sz="900" dirty="0"/>
          </a:p>
          <a:p>
            <a:pPr>
              <a:lnSpc>
                <a:spcPct val="90000"/>
              </a:lnSpc>
            </a:pPr>
            <a:r>
              <a:rPr lang="en-US" sz="900" dirty="0"/>
              <a:t>[15] </a:t>
            </a:r>
            <a:r>
              <a:rPr lang="en-US" sz="900" dirty="0" err="1"/>
              <a:t>Macgence</a:t>
            </a:r>
            <a:r>
              <a:rPr lang="en-US" sz="900" dirty="0"/>
              <a:t>, “How Do AI‑Powered Collision Avoidance Systems Work?,” (February 3, 2025), </a:t>
            </a:r>
            <a:r>
              <a:rPr lang="en-US" sz="900" dirty="0">
                <a:hlinkClick r:id="rId16"/>
              </a:rPr>
              <a:t>https://macgence.com/blog/ai-powered-collision-avoidance-systems</a:t>
            </a:r>
            <a:r>
              <a:rPr lang="en-US" sz="900" dirty="0"/>
              <a:t> (April 17, 2025)</a:t>
            </a:r>
          </a:p>
          <a:p>
            <a:pPr>
              <a:lnSpc>
                <a:spcPct val="90000"/>
              </a:lnSpc>
            </a:pPr>
            <a:r>
              <a:rPr lang="en-US" sz="900" dirty="0"/>
              <a:t>[16] </a:t>
            </a:r>
            <a:r>
              <a:rPr lang="it-IT" sz="900" dirty="0"/>
              <a:t>Nandita Gupta, “Advantages and Disadvantages of Advanced Driver Assistance Systems,” (March 28, 2024), </a:t>
            </a:r>
            <a:r>
              <a:rPr lang="it-IT" sz="900" dirty="0">
                <a:hlinkClick r:id="rId17"/>
              </a:rPr>
              <a:t>https://trackobit.com/blog/pros-and-cons-of-advanced-driver-assistance-systems</a:t>
            </a:r>
            <a:r>
              <a:rPr lang="it-IT" sz="900" dirty="0"/>
              <a:t> (April 17, 2025)</a:t>
            </a:r>
          </a:p>
          <a:p>
            <a:pPr>
              <a:lnSpc>
                <a:spcPct val="90000"/>
              </a:lnSpc>
            </a:pPr>
            <a:r>
              <a:rPr lang="en-US" sz="900" dirty="0"/>
              <a:t>[17] </a:t>
            </a:r>
            <a:r>
              <a:rPr lang="en-US" sz="900" dirty="0" err="1"/>
              <a:t>ynopsys</a:t>
            </a:r>
            <a:r>
              <a:rPr lang="en-US" sz="900" dirty="0"/>
              <a:t>, “What Is ADAS (Advanced Driver Assistance Systems)?,” (n.d.), </a:t>
            </a:r>
            <a:r>
              <a:rPr lang="en-US" sz="900" dirty="0">
                <a:hlinkClick r:id="rId18"/>
              </a:rPr>
              <a:t>https://www.synopsys.com/glossary/what-is-adas.html</a:t>
            </a:r>
            <a:r>
              <a:rPr lang="en-US" sz="900" dirty="0"/>
              <a:t> (April 17, 2025)</a:t>
            </a:r>
          </a:p>
          <a:p>
            <a:pPr>
              <a:lnSpc>
                <a:spcPct val="90000"/>
              </a:lnSpc>
            </a:pPr>
            <a:r>
              <a:rPr lang="en-US" sz="900" dirty="0"/>
              <a:t>[18] Clifford Law, “The Dangers of Driverless Cars,” (May 5, 2021), </a:t>
            </a:r>
            <a:r>
              <a:rPr lang="en-US" sz="900" dirty="0">
                <a:hlinkClick r:id="rId19"/>
              </a:rPr>
              <a:t>https://natlawreview.com/article/dangers-driverless-cars</a:t>
            </a:r>
            <a:r>
              <a:rPr lang="en-US" sz="900" dirty="0"/>
              <a:t> (April 17, 2025)</a:t>
            </a:r>
          </a:p>
        </p:txBody>
      </p:sp>
    </p:spTree>
    <p:extLst>
      <p:ext uri="{BB962C8B-B14F-4D97-AF65-F5344CB8AC3E}">
        <p14:creationId xmlns:p14="http://schemas.microsoft.com/office/powerpoint/2010/main" val="339956003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86372</TotalTime>
  <Words>9087</Words>
  <Application>Microsoft Macintosh PowerPoint</Application>
  <PresentationFormat>On-screen Show (16:9)</PresentationFormat>
  <Paragraphs>601</Paragraphs>
  <Slides>37</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Aptos</vt:lpstr>
      <vt:lpstr>Aptos Display</vt:lpstr>
      <vt:lpstr>Arial</vt:lpstr>
      <vt:lpstr>Calibri</vt:lpstr>
      <vt:lpstr>Cambria</vt:lpstr>
      <vt:lpstr>Helvetica</vt:lpstr>
      <vt:lpstr>livory</vt:lpstr>
      <vt:lpstr>Merriweather</vt:lpstr>
      <vt:lpstr>Symbol</vt:lpstr>
      <vt:lpstr>Times</vt:lpstr>
      <vt:lpstr>Red Radial 16x9</vt:lpstr>
      <vt:lpstr>Class 12-14 Last Days</vt:lpstr>
      <vt:lpstr>Overview</vt:lpstr>
      <vt:lpstr>Example Student Assistant Evaluation</vt:lpstr>
      <vt:lpstr>Allowing ai in the driver seat</vt:lpstr>
      <vt:lpstr>How AI has made cars safer, and will make them even safer</vt:lpstr>
      <vt:lpstr>Benefits of ADAS systems</vt:lpstr>
      <vt:lpstr>ADS Systems</vt:lpstr>
      <vt:lpstr>how does self-driving cars affect Car crashes</vt:lpstr>
      <vt:lpstr>References</vt:lpstr>
      <vt:lpstr>ChatGPT Can’t Think…So why are you letting it think for you?</vt:lpstr>
      <vt:lpstr>I’ve seen some concerning posts</vt:lpstr>
      <vt:lpstr>AI As we know it cannot think</vt:lpstr>
      <vt:lpstr>Some more concerning posts</vt:lpstr>
      <vt:lpstr>Do not let AI think for you</vt:lpstr>
      <vt:lpstr>References </vt:lpstr>
      <vt:lpstr>Your Personal Blockchain</vt:lpstr>
      <vt:lpstr>a decentralized Digital Ledger</vt:lpstr>
      <vt:lpstr>More Than Just Crypto</vt:lpstr>
      <vt:lpstr>Medical records on the blockchain</vt:lpstr>
      <vt:lpstr>Ids and voting</vt:lpstr>
      <vt:lpstr>Security, Privacy, and Ethical Concerns</vt:lpstr>
      <vt:lpstr>Owning your data</vt:lpstr>
      <vt:lpstr>References</vt:lpstr>
      <vt:lpstr>Don’t Be Taken By Non Fungible Tokens </vt:lpstr>
      <vt:lpstr>PowerPoint Presentation</vt:lpstr>
      <vt:lpstr>Security &amp; Scams</vt:lpstr>
      <vt:lpstr>Financial Risks</vt:lpstr>
      <vt:lpstr>Speculative Bubble</vt:lpstr>
      <vt:lpstr>Environmental Linkages</vt:lpstr>
      <vt:lpstr>REFERENCES</vt:lpstr>
      <vt:lpstr>Empathy in tech  Why should you care?</vt:lpstr>
      <vt:lpstr>Background:  Empathy and the lack of it</vt:lpstr>
      <vt:lpstr>Happier Employees</vt:lpstr>
      <vt:lpstr>More Profit, Less Risk</vt:lpstr>
      <vt:lpstr>Better Public Impact</vt:lpstr>
      <vt:lpstr>References</vt:lpstr>
      <vt:lpstr>Class 12-14 The End</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627</cp:revision>
  <cp:lastPrinted>2014-10-13T02:14:09Z</cp:lastPrinted>
  <dcterms:created xsi:type="dcterms:W3CDTF">2014-08-25T02:19:16Z</dcterms:created>
  <dcterms:modified xsi:type="dcterms:W3CDTF">2025-05-02T22:52:09Z</dcterms:modified>
</cp:coreProperties>
</file>