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6"/>
  </p:notesMasterIdLst>
  <p:sldIdLst>
    <p:sldId id="256" r:id="rId2"/>
    <p:sldId id="257" r:id="rId3"/>
    <p:sldId id="265" r:id="rId4"/>
    <p:sldId id="266" r:id="rId5"/>
    <p:sldId id="269" r:id="rId6"/>
    <p:sldId id="260" r:id="rId7"/>
    <p:sldId id="261" r:id="rId8"/>
    <p:sldId id="263" r:id="rId9"/>
    <p:sldId id="262" r:id="rId10"/>
    <p:sldId id="270" r:id="rId11"/>
    <p:sldId id="271" r:id="rId12"/>
    <p:sldId id="272" r:id="rId13"/>
    <p:sldId id="264"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ginning" id="{3F237122-996D-2449-B099-00317C898039}">
          <p14:sldIdLst>
            <p14:sldId id="256"/>
            <p14:sldId id="257"/>
            <p14:sldId id="265"/>
          </p14:sldIdLst>
        </p14:section>
        <p14:section name="Claim 1" id="{B0DC31AE-09D4-D84F-8395-EB393C6D530C}">
          <p14:sldIdLst>
            <p14:sldId id="266"/>
            <p14:sldId id="269"/>
            <p14:sldId id="260"/>
          </p14:sldIdLst>
        </p14:section>
        <p14:section name="Claim 2" id="{DB264FA2-127E-AE49-8E91-C8C444C81E82}">
          <p14:sldIdLst>
            <p14:sldId id="261"/>
            <p14:sldId id="263"/>
            <p14:sldId id="262"/>
          </p14:sldIdLst>
        </p14:section>
        <p14:section name="Claim 3" id="{D68C68D0-3C02-B740-8112-4011BA24521E}">
          <p14:sldIdLst>
            <p14:sldId id="270"/>
            <p14:sldId id="271"/>
            <p14:sldId id="272"/>
          </p14:sldIdLst>
        </p14:section>
        <p14:section name="Refrences" id="{9C67F021-C798-8443-9E61-91131EFC6F9E}">
          <p14:sldIdLst>
            <p14:sldId id="264"/>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0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EE3F7D-A649-4FAB-B8D2-077BDAFD6AA0}" v="276" dt="2025-05-02T13:55:04.474"/>
    <p1510:client id="{6211C518-0F34-2E4C-A648-63A10A19DE01}" v="189" dt="2025-05-02T00:38:34.289"/>
    <p1510:client id="{96AA8F6C-C7C0-5E78-F01C-951DCECF4D37}" v="9" dt="2025-05-02T14:57:07.752"/>
    <p1510:client id="{97397291-0856-4B3C-89EB-FECDA064298A}" v="3368" dt="2025-05-02T15:05:24.999"/>
    <p1510:client id="{D9591C26-E1E9-9248-912D-518B4026BF14}" v="2720" dt="2025-05-02T15:57:06.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49"/>
    <p:restoredTop sz="68707"/>
  </p:normalViewPr>
  <p:slideViewPr>
    <p:cSldViewPr snapToGrid="0">
      <p:cViewPr varScale="1">
        <p:scale>
          <a:sx n="86" d="100"/>
          <a:sy n="86" d="100"/>
        </p:scale>
        <p:origin x="20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041C6-3B70-4230-99DB-E09145D1F65F}" type="datetimeFigureOut">
              <a:t>5/2/25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DC4D5E-0C19-485A-A286-F93FA739867C}" type="slidenum">
              <a:t>‹#›</a:t>
            </a:fld>
            <a:endParaRPr lang="en-US"/>
          </a:p>
        </p:txBody>
      </p:sp>
    </p:spTree>
    <p:extLst>
      <p:ext uri="{BB962C8B-B14F-4D97-AF65-F5344CB8AC3E}">
        <p14:creationId xmlns:p14="http://schemas.microsoft.com/office/powerpoint/2010/main" val="252807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4DC4D5E-0C19-485A-A286-F93FA739867C}" type="slidenum">
              <a:t>1</a:t>
            </a:fld>
            <a:endParaRPr lang="en-US"/>
          </a:p>
        </p:txBody>
      </p:sp>
    </p:spTree>
    <p:extLst>
      <p:ext uri="{BB962C8B-B14F-4D97-AF65-F5344CB8AC3E}">
        <p14:creationId xmlns:p14="http://schemas.microsoft.com/office/powerpoint/2010/main" val="3855601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24590-FFC4-513F-9BC2-8442FE3D3B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1D23F3-1099-7948-055E-92A4D3442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623118-BCFF-BBC4-A58E-0BD1EFDE75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a:cs typeface="Arial"/>
            </a:endParaRPr>
          </a:p>
        </p:txBody>
      </p:sp>
      <p:sp>
        <p:nvSpPr>
          <p:cNvPr id="4" name="Slide Number Placeholder 3">
            <a:extLst>
              <a:ext uri="{FF2B5EF4-FFF2-40B4-BE49-F238E27FC236}">
                <a16:creationId xmlns:a16="http://schemas.microsoft.com/office/drawing/2014/main" id="{79F6C628-5D3A-774A-E981-7C0F74792913}"/>
              </a:ext>
            </a:extLst>
          </p:cNvPr>
          <p:cNvSpPr>
            <a:spLocks noGrp="1"/>
          </p:cNvSpPr>
          <p:nvPr>
            <p:ph type="sldNum" sz="quarter" idx="5"/>
          </p:nvPr>
        </p:nvSpPr>
        <p:spPr/>
        <p:txBody>
          <a:bodyPr/>
          <a:lstStyle/>
          <a:p>
            <a:fld id="{94DC4D5E-0C19-485A-A286-F93FA739867C}" type="slidenum">
              <a:rPr lang="en-US"/>
              <a:t>10</a:t>
            </a:fld>
            <a:endParaRPr lang="en-US"/>
          </a:p>
        </p:txBody>
      </p:sp>
    </p:spTree>
    <p:extLst>
      <p:ext uri="{BB962C8B-B14F-4D97-AF65-F5344CB8AC3E}">
        <p14:creationId xmlns:p14="http://schemas.microsoft.com/office/powerpoint/2010/main" val="1540506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A6A60-6F78-5D7F-A890-4A73E821E4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532E69-911E-FB8A-61F5-5053906A26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30E92-BF55-C823-1D27-BF98D3F219E6}"/>
              </a:ext>
            </a:extLst>
          </p:cNvPr>
          <p:cNvSpPr>
            <a:spLocks noGrp="1"/>
          </p:cNvSpPr>
          <p:nvPr>
            <p:ph type="body" idx="1"/>
          </p:nvPr>
        </p:nvSpPr>
        <p:spPr/>
        <p:txBody>
          <a:bodyPr/>
          <a:lstStyle/>
          <a:p>
            <a:pPr>
              <a:buNone/>
            </a:pPr>
            <a:br>
              <a:rPr lang="en-US">
                <a:latin typeface="Arial"/>
                <a:cs typeface="Arial"/>
              </a:rPr>
            </a:br>
            <a:r>
              <a:rPr lang="en-US" b="1"/>
              <a:t>Peter Cushing Case</a:t>
            </a:r>
            <a:endParaRPr lang="en-US"/>
          </a:p>
          <a:p>
            <a:pPr>
              <a:buNone/>
            </a:pPr>
            <a:r>
              <a:rPr lang="en-US"/>
              <a:t>- Digitally recreated for Rogue One using CGI</a:t>
            </a:r>
            <a:br>
              <a:rPr lang="en-US"/>
            </a:br>
            <a:r>
              <a:rPr lang="en-US"/>
              <a:t>- No consent given before death</a:t>
            </a:r>
            <a:br>
              <a:rPr lang="en-US"/>
            </a:br>
            <a:r>
              <a:rPr lang="en-US"/>
              <a:t>- Lawsuit unresolved but could decide how actors’ likeness could be used going forward.</a:t>
            </a:r>
            <a:br>
              <a:rPr lang="en-US"/>
            </a:br>
            <a:r>
              <a:rPr lang="en-US"/>
              <a:t>- Maya’s image used in fake video while she’s in a coma</a:t>
            </a:r>
            <a:br>
              <a:rPr lang="en-US"/>
            </a:br>
            <a:r>
              <a:rPr lang="en-US"/>
              <a:t>- Like Cushing, no control once image is reused</a:t>
            </a:r>
          </a:p>
          <a:p>
            <a:pPr>
              <a:buNone/>
            </a:pPr>
            <a:r>
              <a:rPr lang="en-US" b="1"/>
              <a:t>AI Grief Bots</a:t>
            </a:r>
            <a:endParaRPr lang="en-US"/>
          </a:p>
          <a:p>
            <a:pPr>
              <a:buNone/>
            </a:pPr>
            <a:r>
              <a:rPr lang="en-US"/>
              <a:t>- Chatbots mimic the dead using social media data</a:t>
            </a:r>
            <a:br>
              <a:rPr lang="en-US"/>
            </a:br>
            <a:r>
              <a:rPr lang="en-US"/>
              <a:t>- Not the real person, just a simulation</a:t>
            </a:r>
            <a:br>
              <a:rPr lang="en-US"/>
            </a:br>
            <a:r>
              <a:rPr lang="en-US"/>
              <a:t>- No legal protection after death</a:t>
            </a:r>
            <a:br>
              <a:rPr lang="en-US"/>
            </a:br>
            <a:r>
              <a:rPr lang="en-US"/>
              <a:t>- Based on user agreements, not rights</a:t>
            </a:r>
            <a:br>
              <a:rPr lang="en-US"/>
            </a:br>
            <a:r>
              <a:rPr lang="en-US"/>
              <a:t>- In The Creator, personas uploaded into simulants after death</a:t>
            </a:r>
            <a:br>
              <a:rPr lang="en-US"/>
            </a:br>
            <a:r>
              <a:rPr lang="en-US"/>
              <a:t>- Used to get information, not honor the person</a:t>
            </a:r>
          </a:p>
          <a:p>
            <a:pPr>
              <a:buNone/>
            </a:pPr>
            <a:r>
              <a:rPr lang="en-US" b="1"/>
              <a:t>Hank Azaria and AI Voices</a:t>
            </a:r>
            <a:endParaRPr lang="en-US"/>
          </a:p>
          <a:p>
            <a:r>
              <a:rPr lang="en-US"/>
              <a:t>- AI copies voices of actors like Azaria</a:t>
            </a:r>
            <a:br>
              <a:rPr lang="en-US"/>
            </a:br>
            <a:r>
              <a:rPr lang="en-US"/>
              <a:t>- Lacks real emotion or artistic intent</a:t>
            </a:r>
            <a:br>
              <a:rPr lang="en-US"/>
            </a:br>
            <a:r>
              <a:rPr lang="en-US"/>
              <a:t>- SAG contracts allow licensing, risky long term</a:t>
            </a:r>
            <a:br>
              <a:rPr lang="en-US"/>
            </a:br>
            <a:r>
              <a:rPr lang="en-US"/>
              <a:t>- Some fear actors could lose control of voice after death</a:t>
            </a:r>
          </a:p>
          <a:p>
            <a:r>
              <a:rPr lang="en-US"/>
              <a:t>- Likeness and voice treated like reusable content</a:t>
            </a:r>
          </a:p>
          <a:p>
            <a:pPr marL="171450" indent="-171450">
              <a:buFontTx/>
              <a:buChar char="-"/>
            </a:pPr>
            <a:r>
              <a:rPr lang="en-US"/>
              <a:t>In The Creator, simulants speak like real people and one person’s likeness can be used to create many simulants.</a:t>
            </a:r>
          </a:p>
          <a:p>
            <a:pPr marL="171450" indent="-171450">
              <a:buFontTx/>
              <a:buChar char="-"/>
            </a:pPr>
            <a:r>
              <a:rPr lang="en-US"/>
              <a:t>Maya’s likeness used even after her death.</a:t>
            </a:r>
          </a:p>
          <a:p>
            <a:pPr marL="171450" indent="-171450">
              <a:buFontTx/>
              <a:buChar char="-"/>
            </a:pPr>
            <a:endParaRPr lang="en-US"/>
          </a:p>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CECB0FD9-057A-7C4C-4C1C-0474BD3DB847}"/>
              </a:ext>
            </a:extLst>
          </p:cNvPr>
          <p:cNvSpPr>
            <a:spLocks noGrp="1"/>
          </p:cNvSpPr>
          <p:nvPr>
            <p:ph type="sldNum" sz="quarter" idx="5"/>
          </p:nvPr>
        </p:nvSpPr>
        <p:spPr/>
        <p:txBody>
          <a:bodyPr/>
          <a:lstStyle/>
          <a:p>
            <a:fld id="{94DC4D5E-0C19-485A-A286-F93FA739867C}" type="slidenum">
              <a:rPr lang="en-US"/>
              <a:t>11</a:t>
            </a:fld>
            <a:endParaRPr lang="en-US"/>
          </a:p>
        </p:txBody>
      </p:sp>
    </p:spTree>
    <p:extLst>
      <p:ext uri="{BB962C8B-B14F-4D97-AF65-F5344CB8AC3E}">
        <p14:creationId xmlns:p14="http://schemas.microsoft.com/office/powerpoint/2010/main" val="3433928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7E26B-4B1D-12D4-2C02-D0734506C8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21CAAE-B0C6-A885-7AA3-806CEA849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7183D4-5211-4B15-8A81-7DF153E3DF1A}"/>
              </a:ext>
            </a:extLst>
          </p:cNvPr>
          <p:cNvSpPr>
            <a:spLocks noGrp="1"/>
          </p:cNvSpPr>
          <p:nvPr>
            <p:ph type="body" idx="1"/>
          </p:nvPr>
        </p:nvSpPr>
        <p:spPr/>
        <p:txBody>
          <a:bodyPr/>
          <a:lstStyle/>
          <a:p>
            <a:pPr marL="0" indent="0">
              <a:buFontTx/>
              <a:buNone/>
            </a:pPr>
            <a:endParaRPr lang="en-US"/>
          </a:p>
          <a:p>
            <a:pPr fontAlgn="base"/>
            <a:r>
              <a:rPr lang="en-US">
                <a:latin typeface="Arial"/>
                <a:cs typeface="Arial"/>
              </a:rPr>
              <a:t>Kantian (Unethical):</a:t>
            </a:r>
          </a:p>
          <a:p>
            <a:pPr marL="171450" indent="-171450" fontAlgn="base">
              <a:buFontTx/>
              <a:buChar char="-"/>
            </a:pPr>
            <a:r>
              <a:rPr lang="en-US">
                <a:latin typeface="Arial"/>
                <a:cs typeface="Arial"/>
              </a:rPr>
              <a:t>Autonomy is the right to make your own decisions which is not possible after death</a:t>
            </a:r>
          </a:p>
          <a:p>
            <a:pPr marL="0" indent="0" fontAlgn="base">
              <a:buFontTx/>
              <a:buNone/>
            </a:pPr>
            <a:endParaRPr lang="en-US">
              <a:latin typeface="Arial"/>
              <a:cs typeface="Arial"/>
            </a:endParaRPr>
          </a:p>
          <a:p>
            <a:pPr fontAlgn="base"/>
            <a:r>
              <a:rPr lang="en-US">
                <a:latin typeface="Arial"/>
                <a:cs typeface="Arial"/>
              </a:rPr>
              <a:t>Act Utilitarian (Unethical):</a:t>
            </a:r>
          </a:p>
          <a:p>
            <a:pPr marL="285750" indent="-285750" fontAlgn="base">
              <a:buFontTx/>
              <a:buChar char="-"/>
            </a:pPr>
            <a:r>
              <a:rPr lang="en-US">
                <a:latin typeface="Arial"/>
                <a:cs typeface="Arial"/>
              </a:rPr>
              <a:t>Short-term gain: information could be used to prevent harm</a:t>
            </a:r>
          </a:p>
          <a:p>
            <a:pPr marL="285750" indent="-285750" fontAlgn="base">
              <a:buFontTx/>
              <a:buChar char="-"/>
            </a:pPr>
            <a:r>
              <a:rPr lang="en-US">
                <a:latin typeface="Arial"/>
                <a:cs typeface="Arial"/>
              </a:rPr>
              <a:t>Long-term harm: normalizes disrespect for identity and sets a dangerous precedent</a:t>
            </a:r>
          </a:p>
          <a:p>
            <a:pPr marL="285750" indent="-285750" fontAlgn="base">
              <a:buFontTx/>
              <a:buChar char="-"/>
            </a:pPr>
            <a:r>
              <a:rPr lang="en-US">
                <a:latin typeface="Arial"/>
                <a:cs typeface="Arial"/>
              </a:rPr>
              <a:t>Emotional damage, societal mistrust, dignity erosion</a:t>
            </a:r>
          </a:p>
          <a:p>
            <a:pPr marL="285750" indent="-285750" fontAlgn="base">
              <a:buFontTx/>
              <a:buChar char="-"/>
            </a:pPr>
            <a:r>
              <a:rPr lang="en-US">
                <a:latin typeface="Arial"/>
                <a:cs typeface="Arial"/>
              </a:rPr>
              <a:t>In the film, the information provided by the deceased ultimately lead to the death of civilians, the oppression of simulants, and the distress of Joshua and </a:t>
            </a:r>
            <a:r>
              <a:rPr lang="en-US" err="1">
                <a:latin typeface="Arial"/>
                <a:cs typeface="Arial"/>
              </a:rPr>
              <a:t>alphie</a:t>
            </a:r>
            <a:endParaRPr lang="en-US">
              <a:latin typeface="Arial"/>
              <a:cs typeface="Arial"/>
            </a:endParaRPr>
          </a:p>
          <a:p>
            <a:pPr marL="285750" indent="-285750" fontAlgn="base">
              <a:buFontTx/>
              <a:buChar char="-"/>
            </a:pPr>
            <a:endParaRPr lang="en-US">
              <a:latin typeface="Arial"/>
              <a:cs typeface="Arial"/>
            </a:endParaRPr>
          </a:p>
          <a:p>
            <a:pPr fontAlgn="base"/>
            <a:r>
              <a:rPr lang="en-US">
                <a:latin typeface="Arial"/>
                <a:cs typeface="Arial"/>
              </a:rPr>
              <a:t>Virtue (Unethical)</a:t>
            </a:r>
          </a:p>
          <a:p>
            <a:pPr marL="285750" indent="-285750" fontAlgn="base">
              <a:buFontTx/>
              <a:buChar char="-"/>
            </a:pPr>
            <a:r>
              <a:rPr lang="en-US">
                <a:latin typeface="Arial"/>
                <a:cs typeface="Arial"/>
              </a:rPr>
              <a:t>Lacks compassion: Ignores what the person may have wanted</a:t>
            </a:r>
          </a:p>
          <a:p>
            <a:pPr marL="285750" indent="-285750" fontAlgn="base">
              <a:buFontTx/>
              <a:buChar char="-"/>
            </a:pPr>
            <a:r>
              <a:rPr lang="en-US">
                <a:latin typeface="Arial"/>
                <a:cs typeface="Arial"/>
              </a:rPr>
              <a:t>Lacks Integrity: Uses deception and manipulation under the guise of doing good</a:t>
            </a:r>
          </a:p>
          <a:p>
            <a:pPr marL="285750" indent="-285750" fontAlgn="base">
              <a:buFontTx/>
              <a:buChar char="-"/>
            </a:pPr>
            <a:r>
              <a:rPr lang="en-US">
                <a:latin typeface="Arial"/>
                <a:cs typeface="Arial"/>
              </a:rPr>
              <a:t>Erodes moral character: a just and moral person would choose respect over utility</a:t>
            </a:r>
          </a:p>
          <a:p>
            <a:pPr>
              <a:buNone/>
            </a:pPr>
            <a:br>
              <a:rPr lang="en-US"/>
            </a:br>
            <a:br>
              <a:rPr lang="en-US"/>
            </a:br>
            <a:r>
              <a:rPr lang="en-US"/>
              <a:t>FULL EVALUATION (for questions):</a:t>
            </a:r>
            <a:br>
              <a:rPr lang="en-US"/>
            </a:br>
            <a:r>
              <a:rPr lang="en-US" b="0"/>
              <a:t>Kantianism</a:t>
            </a:r>
          </a:p>
          <a:p>
            <a:pPr>
              <a:buNone/>
            </a:pPr>
            <a:r>
              <a:rPr lang="en-US" b="0"/>
              <a:t>1. Moral Agents:</a:t>
            </a:r>
          </a:p>
          <a:p>
            <a:pPr>
              <a:buFont typeface="Arial" panose="020B0604020202020204" pitchFamily="34" charset="0"/>
              <a:buChar char="•"/>
            </a:pPr>
            <a:r>
              <a:rPr lang="en-US" b="0"/>
              <a:t>The U.S. military is performing the action.</a:t>
            </a:r>
          </a:p>
          <a:p>
            <a:pPr>
              <a:buFont typeface="Arial" panose="020B0604020202020204" pitchFamily="34" charset="0"/>
              <a:buChar char="•"/>
            </a:pPr>
            <a:r>
              <a:rPr lang="en-US" b="0"/>
              <a:t>The deceased person (uploaded into a simulant) is directly affected, along with society, which is influenced by how identity is treated posthumously.</a:t>
            </a:r>
          </a:p>
          <a:p>
            <a:pPr>
              <a:buNone/>
            </a:pPr>
            <a:r>
              <a:rPr lang="en-US" b="0"/>
              <a:t>2. Rule Being Followed:</a:t>
            </a:r>
          </a:p>
          <a:p>
            <a:pPr>
              <a:buFont typeface="Arial" panose="020B0604020202020204" pitchFamily="34" charset="0"/>
              <a:buChar char="•"/>
            </a:pPr>
            <a:r>
              <a:rPr lang="en-US" b="0"/>
              <a:t>"It is acceptable to recreate a deceased person’s mind to extract information without their consent."</a:t>
            </a:r>
          </a:p>
          <a:p>
            <a:pPr>
              <a:buNone/>
            </a:pPr>
            <a:r>
              <a:rPr lang="en-US" b="0"/>
              <a:t>3. Universalization and Contradictions:</a:t>
            </a:r>
          </a:p>
          <a:p>
            <a:pPr>
              <a:buFont typeface="Arial" panose="020B0604020202020204" pitchFamily="34" charset="0"/>
              <a:buChar char="•"/>
            </a:pPr>
            <a:r>
              <a:rPr lang="en-US" b="0"/>
              <a:t>If everyone followed this rule, no one’s identity would be protected after death.</a:t>
            </a:r>
          </a:p>
          <a:p>
            <a:pPr>
              <a:buFont typeface="Arial" panose="020B0604020202020204" pitchFamily="34" charset="0"/>
              <a:buChar char="•"/>
            </a:pPr>
            <a:r>
              <a:rPr lang="en-US" b="0"/>
              <a:t>This undermines autonomy and contradicts the assumption that people deserve moral respect, living or dead.</a:t>
            </a:r>
          </a:p>
          <a:p>
            <a:pPr>
              <a:buNone/>
            </a:pPr>
            <a:r>
              <a:rPr lang="en-US" b="0"/>
              <a:t>4. Means vs. Ends:</a:t>
            </a:r>
          </a:p>
          <a:p>
            <a:pPr>
              <a:buFont typeface="Arial" panose="020B0604020202020204" pitchFamily="34" charset="0"/>
              <a:buChar char="•"/>
            </a:pPr>
            <a:r>
              <a:rPr lang="en-US" b="0"/>
              <a:t>The deceased person is used solely to achieve a goal (getting information).</a:t>
            </a:r>
          </a:p>
          <a:p>
            <a:pPr>
              <a:buFont typeface="Arial" panose="020B0604020202020204" pitchFamily="34" charset="0"/>
              <a:buChar char="•"/>
            </a:pPr>
            <a:r>
              <a:rPr lang="en-US" b="0"/>
              <a:t>They are treated as a tool, not a rational being with dignity.</a:t>
            </a:r>
          </a:p>
          <a:p>
            <a:pPr>
              <a:buFont typeface="Arial" panose="020B0604020202020204" pitchFamily="34" charset="0"/>
              <a:buChar char="•"/>
            </a:pPr>
            <a:r>
              <a:rPr lang="en-US" b="1"/>
              <a:t>Conclusion (Kantian):</a:t>
            </a:r>
            <a:br>
              <a:rPr lang="en-US"/>
            </a:br>
            <a:r>
              <a:rPr lang="en-US"/>
              <a:t>The action is unethical because it violates the moral law by using someone as a means and ignoring their autonomy.</a:t>
            </a:r>
            <a:endParaRPr lang="en-US" b="0"/>
          </a:p>
          <a:p>
            <a:pPr>
              <a:buNone/>
            </a:pPr>
            <a:br>
              <a:rPr lang="en-US" b="0"/>
            </a:br>
            <a:r>
              <a:rPr lang="en-US" b="0"/>
              <a:t>Act Utilitarianism</a:t>
            </a:r>
          </a:p>
          <a:p>
            <a:pPr>
              <a:buNone/>
            </a:pPr>
            <a:r>
              <a:rPr lang="en-US" b="0"/>
              <a:t>1. Moral Action to Evaluate:</a:t>
            </a:r>
            <a:br>
              <a:rPr lang="en-US" b="0"/>
            </a:br>
            <a:r>
              <a:rPr lang="en-US" b="0"/>
              <a:t>Uploading a dead person’s persona into a simulant to interrogate them for information.</a:t>
            </a:r>
          </a:p>
          <a:p>
            <a:pPr>
              <a:buNone/>
            </a:pPr>
            <a:r>
              <a:rPr lang="en-US" b="0"/>
              <a:t>2. Stakeholders:</a:t>
            </a:r>
          </a:p>
          <a:p>
            <a:pPr>
              <a:buFont typeface="Arial" panose="020B0604020202020204" pitchFamily="34" charset="0"/>
              <a:buChar char="•"/>
            </a:pPr>
            <a:r>
              <a:rPr lang="en-US" b="0"/>
              <a:t>U.S. military</a:t>
            </a:r>
          </a:p>
          <a:p>
            <a:pPr>
              <a:buFont typeface="Arial" panose="020B0604020202020204" pitchFamily="34" charset="0"/>
              <a:buChar char="•"/>
            </a:pPr>
            <a:r>
              <a:rPr lang="en-US" b="0"/>
              <a:t>Simulant (based on the deceased)</a:t>
            </a:r>
          </a:p>
          <a:p>
            <a:pPr>
              <a:buFont typeface="Arial" panose="020B0604020202020204" pitchFamily="34" charset="0"/>
              <a:buChar char="•"/>
            </a:pPr>
            <a:r>
              <a:rPr lang="en-US" b="0"/>
              <a:t>General public</a:t>
            </a:r>
          </a:p>
          <a:p>
            <a:pPr>
              <a:buFont typeface="Arial" panose="020B0604020202020204" pitchFamily="34" charset="0"/>
              <a:buChar char="•"/>
            </a:pPr>
            <a:r>
              <a:rPr lang="en-US" b="0"/>
              <a:t>Family of the deceased</a:t>
            </a:r>
          </a:p>
          <a:p>
            <a:pPr>
              <a:buFont typeface="Arial" panose="020B0604020202020204" pitchFamily="34" charset="0"/>
              <a:buChar char="•"/>
            </a:pPr>
            <a:r>
              <a:rPr lang="en-US" b="0"/>
              <a:t>Society at large</a:t>
            </a:r>
          </a:p>
          <a:p>
            <a:pPr>
              <a:buNone/>
            </a:pPr>
            <a:r>
              <a:rPr lang="en-US" b="0"/>
              <a:t>3. Effects (in plain words):</a:t>
            </a:r>
          </a:p>
          <a:p>
            <a:pPr>
              <a:buFont typeface="Arial" panose="020B0604020202020204" pitchFamily="34" charset="0"/>
              <a:buChar char="•"/>
            </a:pPr>
            <a:r>
              <a:rPr lang="en-US" b="0"/>
              <a:t>Military might gain valuable information to help in the short term</a:t>
            </a:r>
          </a:p>
          <a:p>
            <a:pPr>
              <a:buFont typeface="Arial" panose="020B0604020202020204" pitchFamily="34" charset="0"/>
              <a:buChar char="•"/>
            </a:pPr>
            <a:r>
              <a:rPr lang="en-US" b="0"/>
              <a:t>Public safety could improve if that information prevents harm</a:t>
            </a:r>
          </a:p>
          <a:p>
            <a:pPr>
              <a:buFont typeface="Arial" panose="020B0604020202020204" pitchFamily="34" charset="0"/>
              <a:buChar char="•"/>
            </a:pPr>
            <a:r>
              <a:rPr lang="en-US" b="0"/>
              <a:t>The deceased’s identity is used without permission, violating their dignity</a:t>
            </a:r>
          </a:p>
          <a:p>
            <a:pPr>
              <a:buFont typeface="Arial" panose="020B0604020202020204" pitchFamily="34" charset="0"/>
              <a:buChar char="•"/>
            </a:pPr>
            <a:r>
              <a:rPr lang="en-US" b="0"/>
              <a:t>The family may feel disturbed or betrayed seeing their loved one recreated like this</a:t>
            </a:r>
          </a:p>
          <a:p>
            <a:pPr>
              <a:buFont typeface="Arial" panose="020B0604020202020204" pitchFamily="34" charset="0"/>
              <a:buChar char="•"/>
            </a:pPr>
            <a:r>
              <a:rPr lang="en-US" b="0"/>
              <a:t>Society may be harmed by setting a precedent that it’s acceptable to reuse people after death without consent</a:t>
            </a:r>
          </a:p>
          <a:p>
            <a:pPr>
              <a:buFont typeface="Arial" panose="020B0604020202020204" pitchFamily="34" charset="0"/>
              <a:buChar char="•"/>
            </a:pPr>
            <a:r>
              <a:rPr lang="en-US" b="1"/>
              <a:t>Conclusion (Utilitarian):</a:t>
            </a:r>
            <a:br>
              <a:rPr lang="en-US"/>
            </a:br>
            <a:r>
              <a:rPr lang="en-US"/>
              <a:t>While the action might have some short-term benefits, the lasting emotional, moral, and societal harms are greater.</a:t>
            </a:r>
            <a:br>
              <a:rPr lang="en-US"/>
            </a:br>
            <a:r>
              <a:rPr lang="en-US"/>
              <a:t>Therefore, the action is unethical from an act utilitarian perspective.</a:t>
            </a:r>
            <a:endParaRPr lang="en-US" b="0"/>
          </a:p>
          <a:p>
            <a:pPr>
              <a:buNone/>
            </a:pPr>
            <a:br>
              <a:rPr lang="en-US" b="0"/>
            </a:br>
            <a:r>
              <a:rPr lang="en-US" b="0"/>
              <a:t>Virtue Ethics</a:t>
            </a:r>
          </a:p>
          <a:p>
            <a:pPr>
              <a:buNone/>
            </a:pPr>
            <a:r>
              <a:rPr lang="en-US" b="0"/>
              <a:t>1. Relevant Roles:</a:t>
            </a:r>
          </a:p>
          <a:p>
            <a:pPr>
              <a:buFont typeface="Arial" panose="020B0604020202020204" pitchFamily="34" charset="0"/>
              <a:buChar char="•"/>
            </a:pPr>
            <a:r>
              <a:rPr lang="en-US" b="0"/>
              <a:t>Military officers as public servants and decision-makers.</a:t>
            </a:r>
          </a:p>
          <a:p>
            <a:pPr>
              <a:buFont typeface="Arial" panose="020B0604020202020204" pitchFamily="34" charset="0"/>
              <a:buChar char="•"/>
            </a:pPr>
            <a:r>
              <a:rPr lang="en-US" b="0"/>
              <a:t>The deceased as a person who deserves dignity and respect.</a:t>
            </a:r>
          </a:p>
          <a:p>
            <a:pPr>
              <a:buNone/>
            </a:pPr>
            <a:r>
              <a:rPr lang="en-US" b="0"/>
              <a:t>2. Relevant Moral Characteristics:</a:t>
            </a:r>
          </a:p>
          <a:p>
            <a:pPr>
              <a:buFont typeface="Arial" panose="020B0604020202020204" pitchFamily="34" charset="0"/>
              <a:buChar char="•"/>
            </a:pPr>
            <a:r>
              <a:rPr lang="en-US" b="0"/>
              <a:t>Respect</a:t>
            </a:r>
          </a:p>
          <a:p>
            <a:pPr>
              <a:buFont typeface="Arial" panose="020B0604020202020204" pitchFamily="34" charset="0"/>
              <a:buChar char="•"/>
            </a:pPr>
            <a:r>
              <a:rPr lang="en-US" b="0"/>
              <a:t>Compassion</a:t>
            </a:r>
          </a:p>
          <a:p>
            <a:pPr>
              <a:buFont typeface="Arial" panose="020B0604020202020204" pitchFamily="34" charset="0"/>
              <a:buChar char="•"/>
            </a:pPr>
            <a:r>
              <a:rPr lang="en-US" b="0"/>
              <a:t>Integrity</a:t>
            </a:r>
          </a:p>
          <a:p>
            <a:pPr>
              <a:buNone/>
            </a:pPr>
            <a:r>
              <a:rPr lang="en-US" b="0"/>
              <a:t>3. Virtue vs. Vice:</a:t>
            </a:r>
          </a:p>
          <a:p>
            <a:pPr>
              <a:buFont typeface="Arial" panose="020B0604020202020204" pitchFamily="34" charset="0"/>
              <a:buChar char="•"/>
            </a:pPr>
            <a:r>
              <a:rPr lang="en-US" b="0"/>
              <a:t>Respect vs. exploitation</a:t>
            </a:r>
          </a:p>
          <a:p>
            <a:pPr>
              <a:buFont typeface="Arial" panose="020B0604020202020204" pitchFamily="34" charset="0"/>
              <a:buChar char="•"/>
            </a:pPr>
            <a:r>
              <a:rPr lang="en-US" b="0"/>
              <a:t>Compassion vs. emotional detachment</a:t>
            </a:r>
          </a:p>
          <a:p>
            <a:pPr>
              <a:buFont typeface="Arial" panose="020B0604020202020204" pitchFamily="34" charset="0"/>
              <a:buChar char="•"/>
            </a:pPr>
            <a:r>
              <a:rPr lang="en-US" b="0"/>
              <a:t>Integrity vs. manipulation</a:t>
            </a:r>
          </a:p>
          <a:p>
            <a:r>
              <a:rPr lang="en-US" b="0"/>
              <a:t>4. Evaluation:</a:t>
            </a:r>
            <a:br>
              <a:rPr lang="en-US" b="0"/>
            </a:br>
            <a:r>
              <a:rPr lang="en-US" b="0"/>
              <a:t>A virtuous person would act with respect for the dead and seek alternatives that honor dignity.</a:t>
            </a:r>
            <a:br>
              <a:rPr lang="en-US" b="0"/>
            </a:br>
            <a:r>
              <a:rPr lang="en-US" b="0"/>
              <a:t>Using someone’s mind without consent shows exploitation and disregard for their humanity.</a:t>
            </a:r>
          </a:p>
          <a:p>
            <a:r>
              <a:rPr lang="en-US" b="1"/>
              <a:t>Conclusion (Virtue Ethics):</a:t>
            </a:r>
            <a:br>
              <a:rPr lang="en-US"/>
            </a:br>
            <a:r>
              <a:rPr lang="en-US"/>
              <a:t>The action is unethical. It reflects vice (manipulation, disrespect) rather than virtue.</a:t>
            </a:r>
            <a:endParaRPr lang="en-US" b="0"/>
          </a:p>
          <a:p>
            <a:pPr marL="0" indent="0">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0EFC8085-7B14-3FEE-17FF-8BAE1EEA2638}"/>
              </a:ext>
            </a:extLst>
          </p:cNvPr>
          <p:cNvSpPr>
            <a:spLocks noGrp="1"/>
          </p:cNvSpPr>
          <p:nvPr>
            <p:ph type="sldNum" sz="quarter" idx="5"/>
          </p:nvPr>
        </p:nvSpPr>
        <p:spPr/>
        <p:txBody>
          <a:bodyPr/>
          <a:lstStyle/>
          <a:p>
            <a:fld id="{94DC4D5E-0C19-485A-A286-F93FA739867C}" type="slidenum">
              <a:rPr lang="en-US"/>
              <a:t>12</a:t>
            </a:fld>
            <a:endParaRPr lang="en-US"/>
          </a:p>
        </p:txBody>
      </p:sp>
    </p:spTree>
    <p:extLst>
      <p:ext uri="{BB962C8B-B14F-4D97-AF65-F5344CB8AC3E}">
        <p14:creationId xmlns:p14="http://schemas.microsoft.com/office/powerpoint/2010/main" val="253927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&gt; A future war rages between humans and artificial intelligence after AI detonates a nuclear bomb in Los Angeles.</a:t>
            </a:r>
          </a:p>
          <a:p>
            <a:r>
              <a:rPr lang="en-US"/>
              <a:t>&gt;Joshua is a spy who is sent to find and expose the mastermind behind AI development, </a:t>
            </a:r>
            <a:r>
              <a:rPr lang="en-US" err="1"/>
              <a:t>Nirmata</a:t>
            </a:r>
            <a:r>
              <a:rPr lang="en-US"/>
              <a:t>. He originally was supposed to use </a:t>
            </a:r>
            <a:r>
              <a:rPr lang="en-US" err="1"/>
              <a:t>Nirmata’s</a:t>
            </a:r>
            <a:r>
              <a:rPr lang="en-US"/>
              <a:t> daughter, Maya, but fell in love with her, marrying and trying to start a family with her. Both her and their unborn child are killed in a botched raid.</a:t>
            </a:r>
          </a:p>
          <a:p>
            <a:r>
              <a:rPr lang="en-US"/>
              <a:t>&gt;5 years later, Joshua, is recruited to destroy a powerful weapon, after being shown proof of his wife’s survival. The weapon is found to be a childlike robot with the ability to hack and control any digital technology. Joshua shows the robot, who he names Alphie, mercy. She then reveals that she can lead him to his wife.</a:t>
            </a:r>
          </a:p>
          <a:p>
            <a:r>
              <a:rPr lang="en-US"/>
              <a:t>&gt;Now being hunted by operatives from both sides of the war, Joshua must protect Alphie and avoid capture to find his wife.</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4DC4D5E-0C19-485A-A286-F93FA739867C}" type="slidenum">
              <a:rPr lang="en-US"/>
              <a:t>2</a:t>
            </a:fld>
            <a:endParaRPr lang="en-US"/>
          </a:p>
        </p:txBody>
      </p:sp>
    </p:spTree>
    <p:extLst>
      <p:ext uri="{BB962C8B-B14F-4D97-AF65-F5344CB8AC3E}">
        <p14:creationId xmlns:p14="http://schemas.microsoft.com/office/powerpoint/2010/main" val="2423488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B454E-6E36-24DA-56D0-3B6799253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DD35E-D49E-2859-6314-ACCF2E273E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541B3-0D20-E92C-5658-D498A9D31E78}"/>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B6ABFF2B-8849-955A-3493-71E6037172BB}"/>
              </a:ext>
            </a:extLst>
          </p:cNvPr>
          <p:cNvSpPr>
            <a:spLocks noGrp="1"/>
          </p:cNvSpPr>
          <p:nvPr>
            <p:ph type="sldNum" sz="quarter" idx="5"/>
          </p:nvPr>
        </p:nvSpPr>
        <p:spPr/>
        <p:txBody>
          <a:bodyPr/>
          <a:lstStyle/>
          <a:p>
            <a:fld id="{94DC4D5E-0C19-485A-A286-F93FA739867C}" type="slidenum">
              <a:rPr lang="en-US"/>
              <a:t>3</a:t>
            </a:fld>
            <a:endParaRPr lang="en-US"/>
          </a:p>
        </p:txBody>
      </p:sp>
    </p:spTree>
    <p:extLst>
      <p:ext uri="{BB962C8B-B14F-4D97-AF65-F5344CB8AC3E}">
        <p14:creationId xmlns:p14="http://schemas.microsoft.com/office/powerpoint/2010/main" val="2891738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EA1B1-B2EC-8DD3-C75E-B9C68A9E61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6A2EB-92FC-7F99-F10D-C5E9955DC9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FA962-3B1F-80DE-F7C6-405A0C694737}"/>
              </a:ext>
            </a:extLst>
          </p:cNvPr>
          <p:cNvSpPr>
            <a:spLocks noGrp="1"/>
          </p:cNvSpPr>
          <p:nvPr>
            <p:ph type="body" idx="1"/>
          </p:nvPr>
        </p:nvSpPr>
        <p:spPr/>
        <p:txBody>
          <a:bodyPr/>
          <a:lstStyle/>
          <a:p>
            <a:r>
              <a:rPr lang="en-US" dirty="0">
                <a:ea typeface="Calibri"/>
                <a:cs typeface="Calibri"/>
              </a:rPr>
              <a:t>Throughout the whole movie we see that Ai robots are used in war. </a:t>
            </a:r>
          </a:p>
          <a:p>
            <a:r>
              <a:rPr lang="en-US" dirty="0">
                <a:ea typeface="Calibri"/>
                <a:cs typeface="Calibri"/>
              </a:rPr>
              <a:t>In one study that I found when people killed a creature they felt less of an emotional impact the farther away they were.</a:t>
            </a:r>
          </a:p>
          <a:p>
            <a:r>
              <a:rPr lang="en-US" dirty="0">
                <a:ea typeface="Calibri"/>
                <a:cs typeface="Calibri"/>
              </a:rPr>
              <a:t> Now we do not have any real world evidence but going off of this basis we can presume that if we use AI robots to kill people or to hunt people down the psychological impact of the robots killing someone will be at a lower rate compared to if a human does this.</a:t>
            </a:r>
          </a:p>
          <a:p>
            <a:r>
              <a:rPr lang="en-US" dirty="0">
                <a:ea typeface="Calibri"/>
                <a:cs typeface="Calibri"/>
              </a:rPr>
              <a:t> With even less of an impact this could cause countries to go to war since not only is the psychological impact on </a:t>
            </a:r>
            <a:r>
              <a:rPr lang="en-US">
                <a:ea typeface="Calibri"/>
                <a:cs typeface="Calibri"/>
              </a:rPr>
              <a:t>humans diminished </a:t>
            </a:r>
            <a:r>
              <a:rPr lang="en-US" dirty="0">
                <a:ea typeface="Calibri"/>
                <a:cs typeface="Calibri"/>
              </a:rPr>
              <a:t>we would not even have to use humans in war, so very little to no lives would be lost.</a:t>
            </a:r>
          </a:p>
          <a:p>
            <a:r>
              <a:rPr lang="en-US" dirty="0">
                <a:ea typeface="Calibri"/>
                <a:cs typeface="Calibri"/>
              </a:rPr>
              <a:t> As some studies have shown as well the claims that AI reduces civilian deaths is incorrect and Ai ends up causing more deaths.</a:t>
            </a:r>
          </a:p>
          <a:p>
            <a:r>
              <a:rPr lang="en-US" dirty="0">
                <a:ea typeface="Calibri"/>
                <a:cs typeface="Calibri"/>
              </a:rPr>
              <a:t> So if we </a:t>
            </a:r>
            <a:r>
              <a:rPr lang="en-US" dirty="0" err="1">
                <a:ea typeface="Calibri"/>
                <a:cs typeface="Calibri"/>
              </a:rPr>
              <a:t>extrapulate</a:t>
            </a:r>
            <a:r>
              <a:rPr lang="en-US" dirty="0">
                <a:ea typeface="Calibri"/>
                <a:cs typeface="Calibri"/>
              </a:rPr>
              <a:t> that to having all war be fought with AI robots we could end up loosing even more lives.</a:t>
            </a:r>
          </a:p>
        </p:txBody>
      </p:sp>
      <p:sp>
        <p:nvSpPr>
          <p:cNvPr id="4" name="Slide Number Placeholder 3">
            <a:extLst>
              <a:ext uri="{FF2B5EF4-FFF2-40B4-BE49-F238E27FC236}">
                <a16:creationId xmlns:a16="http://schemas.microsoft.com/office/drawing/2014/main" id="{780A99AC-7E3D-3403-7CC7-A5ED80EDBB91}"/>
              </a:ext>
            </a:extLst>
          </p:cNvPr>
          <p:cNvSpPr>
            <a:spLocks noGrp="1"/>
          </p:cNvSpPr>
          <p:nvPr>
            <p:ph type="sldNum" sz="quarter" idx="5"/>
          </p:nvPr>
        </p:nvSpPr>
        <p:spPr/>
        <p:txBody>
          <a:bodyPr/>
          <a:lstStyle/>
          <a:p>
            <a:fld id="{94DC4D5E-0C19-485A-A286-F93FA739867C}" type="slidenum">
              <a:rPr lang="en-US"/>
              <a:t>4</a:t>
            </a:fld>
            <a:endParaRPr lang="en-US"/>
          </a:p>
        </p:txBody>
      </p:sp>
    </p:spTree>
    <p:extLst>
      <p:ext uri="{BB962C8B-B14F-4D97-AF65-F5344CB8AC3E}">
        <p14:creationId xmlns:p14="http://schemas.microsoft.com/office/powerpoint/2010/main" val="1072571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0B0BC-7026-3B0C-E27F-10BCD0048F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E46337-D726-3421-C394-901801FF3F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C76E24-16BB-C0F4-ABF3-91ECA50B4BD9}"/>
              </a:ext>
            </a:extLst>
          </p:cNvPr>
          <p:cNvSpPr>
            <a:spLocks noGrp="1"/>
          </p:cNvSpPr>
          <p:nvPr>
            <p:ph type="body" idx="1"/>
          </p:nvPr>
        </p:nvSpPr>
        <p:spPr/>
        <p:txBody>
          <a:bodyPr/>
          <a:lstStyle/>
          <a:p>
            <a:r>
              <a:rPr lang="en-US" dirty="0">
                <a:ea typeface="Calibri"/>
                <a:cs typeface="Calibri"/>
              </a:rPr>
              <a:t>One relevant example of automation in warfare that has been playing out already is drone warfare. Drones have already become part of the military, and don’t seem to be going away anytime soon. </a:t>
            </a:r>
          </a:p>
          <a:p>
            <a:r>
              <a:rPr lang="en-US" dirty="0">
                <a:ea typeface="Calibri"/>
                <a:cs typeface="Calibri"/>
              </a:rPr>
              <a:t>Since their introduction they have started to change how war is fought. </a:t>
            </a:r>
          </a:p>
          <a:p>
            <a:r>
              <a:rPr lang="en-US" dirty="0">
                <a:ea typeface="Calibri"/>
                <a:cs typeface="Calibri"/>
              </a:rPr>
              <a:t>An article from the US Army War College Quarterly details some of the risks that drones introduce. </a:t>
            </a:r>
          </a:p>
          <a:p>
            <a:r>
              <a:rPr lang="en-US" dirty="0">
                <a:ea typeface="Calibri"/>
                <a:cs typeface="Calibri"/>
              </a:rPr>
              <a:t>Drones have the highest crash rate of any aircraft. In eastern Iran this has led to drones smashing into civilian neighborhoods and cargo planes or veering so far off course that they had to be shot down.</a:t>
            </a:r>
            <a:r>
              <a:rPr lang="en-US" dirty="0">
                <a:solidFill>
                  <a:srgbClr val="141413"/>
                </a:solidFill>
                <a:effectLst/>
                <a:latin typeface="Garamond" panose="02020404030301010803" pitchFamily="18" charset="0"/>
              </a:rPr>
              <a:t> [8]</a:t>
            </a:r>
            <a:endParaRPr lang="en-US" dirty="0">
              <a:ea typeface="Calibri"/>
              <a:cs typeface="Calibri"/>
            </a:endParaRPr>
          </a:p>
          <a:p>
            <a:r>
              <a:rPr lang="en-US" dirty="0">
                <a:ea typeface="Calibri"/>
                <a:cs typeface="Calibri"/>
              </a:rPr>
              <a:t>Drones have far fewer bureaucratic risks when issues arise. They are cheaper to use, cheaper to pilot, easier to deploy, so they are used. </a:t>
            </a:r>
            <a:r>
              <a:rPr lang="en-US" dirty="0">
                <a:solidFill>
                  <a:srgbClr val="141413"/>
                </a:solidFill>
                <a:effectLst/>
                <a:latin typeface="Garamond" panose="02020404030301010803" pitchFamily="18" charset="0"/>
              </a:rPr>
              <a:t>[8]</a:t>
            </a:r>
            <a:endParaRPr lang="en-US" dirty="0">
              <a:ea typeface="Calibri"/>
              <a:cs typeface="Calibri"/>
            </a:endParaRPr>
          </a:p>
          <a:p>
            <a:pPr>
              <a:buNone/>
            </a:pPr>
            <a:br>
              <a:rPr lang="en-US" dirty="0">
                <a:ea typeface="Calibri"/>
                <a:cs typeface="Calibri"/>
              </a:rPr>
            </a:br>
            <a:r>
              <a:rPr lang="en-US" dirty="0">
                <a:ea typeface="Calibri"/>
                <a:cs typeface="Calibri"/>
              </a:rPr>
              <a:t>“</a:t>
            </a:r>
            <a:r>
              <a:rPr lang="en-US" dirty="0">
                <a:solidFill>
                  <a:srgbClr val="141413"/>
                </a:solidFill>
                <a:effectLst/>
                <a:latin typeface="Garamond" panose="02020404030301010803" pitchFamily="18" charset="0"/>
              </a:rPr>
              <a:t>A typical </a:t>
            </a:r>
            <a:r>
              <a:rPr lang="en-US" b="1" dirty="0">
                <a:solidFill>
                  <a:srgbClr val="141413"/>
                </a:solidFill>
                <a:effectLst/>
                <a:latin typeface="Garamond" panose="02020404030301010803" pitchFamily="18" charset="0"/>
              </a:rPr>
              <a:t>Predator drone, for instance, costs </a:t>
            </a:r>
            <a:r>
              <a:rPr lang="en-US" b="1" u="sng" dirty="0">
                <a:solidFill>
                  <a:srgbClr val="141413"/>
                </a:solidFill>
                <a:effectLst/>
                <a:latin typeface="Garamond" panose="02020404030301010803" pitchFamily="18" charset="0"/>
              </a:rPr>
              <a:t>$4.5 million</a:t>
            </a:r>
            <a:r>
              <a:rPr lang="en-US" dirty="0">
                <a:solidFill>
                  <a:srgbClr val="141413"/>
                </a:solidFill>
                <a:effectLst/>
                <a:latin typeface="Garamond" panose="02020404030301010803" pitchFamily="18" charset="0"/>
              </a:rPr>
              <a:t>, while an </a:t>
            </a:r>
            <a:r>
              <a:rPr lang="en-US" b="1" dirty="0">
                <a:solidFill>
                  <a:srgbClr val="141413"/>
                </a:solidFill>
                <a:effectLst/>
                <a:latin typeface="Garamond" panose="02020404030301010803" pitchFamily="18" charset="0"/>
              </a:rPr>
              <a:t>F-35 costs $</a:t>
            </a:r>
            <a:r>
              <a:rPr lang="en-US" b="1" u="sng" dirty="0">
                <a:solidFill>
                  <a:srgbClr val="141413"/>
                </a:solidFill>
                <a:effectLst/>
                <a:latin typeface="Garamond" panose="02020404030301010803" pitchFamily="18" charset="0"/>
              </a:rPr>
              <a:t>159 million</a:t>
            </a:r>
            <a:r>
              <a:rPr lang="en-US" dirty="0">
                <a:solidFill>
                  <a:srgbClr val="141413"/>
                </a:solidFill>
                <a:effectLst/>
                <a:latin typeface="Garamond" panose="02020404030301010803" pitchFamily="18" charset="0"/>
              </a:rPr>
              <a:t>, an F-22 $</a:t>
            </a:r>
            <a:r>
              <a:rPr lang="en-US" u="sng" dirty="0">
                <a:solidFill>
                  <a:srgbClr val="141413"/>
                </a:solidFill>
                <a:effectLst/>
                <a:latin typeface="Garamond" panose="02020404030301010803" pitchFamily="18" charset="0"/>
              </a:rPr>
              <a:t>377 million</a:t>
            </a:r>
            <a:r>
              <a:rPr lang="en-US" dirty="0">
                <a:solidFill>
                  <a:srgbClr val="141413"/>
                </a:solidFill>
                <a:effectLst/>
                <a:latin typeface="Garamond" panose="02020404030301010803" pitchFamily="18" charset="0"/>
              </a:rPr>
              <a:t>, and a B-2 </a:t>
            </a:r>
            <a:r>
              <a:rPr lang="en-US" u="sng" dirty="0">
                <a:solidFill>
                  <a:srgbClr val="141413"/>
                </a:solidFill>
                <a:effectLst/>
                <a:latin typeface="Garamond" panose="02020404030301010803" pitchFamily="18" charset="0"/>
              </a:rPr>
              <a:t>nearly $2 billion.</a:t>
            </a:r>
            <a:r>
              <a:rPr lang="en-US" u="none" dirty="0">
                <a:solidFill>
                  <a:srgbClr val="141413"/>
                </a:solidFill>
                <a:effectLst/>
                <a:latin typeface="Garamond" panose="02020404030301010803" pitchFamily="18" charset="0"/>
              </a:rPr>
              <a:t>”</a:t>
            </a:r>
            <a:r>
              <a:rPr lang="en-US" dirty="0">
                <a:solidFill>
                  <a:srgbClr val="141413"/>
                </a:solidFill>
                <a:effectLst/>
                <a:latin typeface="Garamond" panose="02020404030301010803" pitchFamily="18" charset="0"/>
              </a:rPr>
              <a:t> [8]</a:t>
            </a:r>
            <a:endParaRPr lang="en-US" u="sng" dirty="0">
              <a:solidFill>
                <a:srgbClr val="141413"/>
              </a:solidFill>
              <a:effectLst/>
              <a:latin typeface="Garamond" panose="02020404030301010803" pitchFamily="18" charset="0"/>
            </a:endParaRPr>
          </a:p>
          <a:p>
            <a:endParaRPr lang="en-US" dirty="0">
              <a:ea typeface="Calibri"/>
              <a:cs typeface="Calibri"/>
            </a:endParaRPr>
          </a:p>
          <a:p>
            <a:endParaRPr lang="en-US" dirty="0">
              <a:ea typeface="Calibri"/>
              <a:cs typeface="Calibri"/>
            </a:endParaRPr>
          </a:p>
          <a:p>
            <a:r>
              <a:rPr lang="en-US" dirty="0">
                <a:ea typeface="Calibri"/>
                <a:cs typeface="Calibri"/>
              </a:rPr>
              <a:t>Because the risk of pilot death is eliminated, and the costs are far less, commanders are more willing to deploy these unmanned aircraft, lowering the threshold for initiating or continuing conflict. </a:t>
            </a:r>
            <a:r>
              <a:rPr lang="en-US" dirty="0">
                <a:solidFill>
                  <a:srgbClr val="141413"/>
                </a:solidFill>
                <a:effectLst/>
                <a:latin typeface="Garamond" panose="02020404030301010803" pitchFamily="18" charset="0"/>
              </a:rPr>
              <a:t>[8]</a:t>
            </a:r>
            <a:endParaRPr lang="en-US" dirty="0">
              <a:ea typeface="Calibri"/>
              <a:cs typeface="Calibri"/>
            </a:endParaRP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a:t>
            </a:r>
            <a:r>
              <a:rPr lang="en-US" dirty="0">
                <a:solidFill>
                  <a:srgbClr val="141413"/>
                </a:solidFill>
                <a:effectLst/>
                <a:latin typeface="Garamond" panose="02020404030301010803" pitchFamily="18" charset="0"/>
              </a:rPr>
              <a:t>UCAVs equipped with ‘target-recognition systems’ and ‘autonomous attack systems’ are on the horizon.</a:t>
            </a:r>
            <a:r>
              <a:rPr lang="en-US" dirty="0">
                <a:solidFill>
                  <a:srgbClr val="141413"/>
                </a:solidFill>
                <a:effectLst/>
                <a:latin typeface="Garamond" panose="02020404030301010803" pitchFamily="18" charset="0"/>
                <a:cs typeface="Calibri"/>
              </a:rPr>
              <a:t>” </a:t>
            </a:r>
            <a:r>
              <a:rPr lang="en-US" dirty="0">
                <a:solidFill>
                  <a:srgbClr val="141413"/>
                </a:solidFill>
                <a:effectLst/>
                <a:latin typeface="Garamond" panose="02020404030301010803" pitchFamily="18" charset="0"/>
              </a:rPr>
              <a:t>[8]</a:t>
            </a:r>
            <a:endParaRPr lang="en-US" dirty="0">
              <a:solidFill>
                <a:srgbClr val="141413"/>
              </a:solidFill>
              <a:effectLst/>
              <a:latin typeface="Garamond" panose="02020404030301010803" pitchFamily="18" charset="0"/>
              <a:cs typeface="Calibri"/>
            </a:endParaRPr>
          </a:p>
          <a:p>
            <a:pPr>
              <a:buNone/>
            </a:pPr>
            <a:endParaRPr lang="en-US" dirty="0">
              <a:solidFill>
                <a:srgbClr val="141413"/>
              </a:solidFill>
              <a:effectLst/>
              <a:latin typeface="Garamond" panose="02020404030301010803" pitchFamily="18" charset="0"/>
              <a:cs typeface="Calibri"/>
            </a:endParaRPr>
          </a:p>
          <a:p>
            <a:pPr>
              <a:buNone/>
            </a:pPr>
            <a:r>
              <a:rPr lang="en-US" dirty="0">
                <a:solidFill>
                  <a:srgbClr val="141413"/>
                </a:solidFill>
                <a:effectLst/>
                <a:latin typeface="Garamond" panose="02020404030301010803" pitchFamily="18" charset="0"/>
                <a:cs typeface="Calibri"/>
              </a:rPr>
              <a:t>“</a:t>
            </a:r>
            <a:r>
              <a:rPr lang="en-US" dirty="0">
                <a:solidFill>
                  <a:srgbClr val="141413"/>
                </a:solidFill>
                <a:effectLst/>
                <a:latin typeface="Garamond" panose="02020404030301010803" pitchFamily="18" charset="0"/>
              </a:rPr>
              <a:t>AWOL drones have crashed in eastern Iran, collided with cargo planes, smashed into Djibouti neighborhoods, and veered so dangerously off course and out of control that manned jets have been dispatched to destroy them. … </a:t>
            </a:r>
            <a:r>
              <a:rPr lang="en-US" i="1" dirty="0">
                <a:solidFill>
                  <a:srgbClr val="141413"/>
                </a:solidFill>
                <a:effectLst/>
                <a:latin typeface="Garamond" panose="02020404030301010803" pitchFamily="18" charset="0"/>
              </a:rPr>
              <a:t>The Washington Post</a:t>
            </a:r>
            <a:r>
              <a:rPr lang="en-US" dirty="0">
                <a:solidFill>
                  <a:srgbClr val="141413"/>
                </a:solidFill>
                <a:effectLst/>
                <a:latin typeface="Garamond" panose="02020404030301010803" pitchFamily="18" charset="0"/>
              </a:rPr>
              <a:t> reports that a Predator based in Djibouti “started its engine without any human direction, even though the ignition had been turned off and the fuel lines closed.””[8]</a:t>
            </a:r>
          </a:p>
          <a:p>
            <a:pPr>
              <a:buNone/>
            </a:pPr>
            <a:endParaRPr lang="en-US" dirty="0">
              <a:solidFill>
                <a:srgbClr val="141413"/>
              </a:solidFill>
              <a:effectLst/>
              <a:latin typeface="Garamond" panose="02020404030301010803" pitchFamily="18" charset="0"/>
            </a:endParaRPr>
          </a:p>
          <a:p>
            <a:pPr>
              <a:buNone/>
            </a:pPr>
            <a:r>
              <a:rPr lang="en-US" dirty="0">
                <a:solidFill>
                  <a:srgbClr val="141413"/>
                </a:solidFill>
                <a:effectLst/>
                <a:latin typeface="Garamond" panose="02020404030301010803" pitchFamily="18" charset="0"/>
                <a:cs typeface="Calibri"/>
              </a:rPr>
              <a:t>Automating war entirely is on the horizon with these drones. </a:t>
            </a:r>
          </a:p>
          <a:p>
            <a:pPr>
              <a:buNone/>
            </a:pPr>
            <a:r>
              <a:rPr lang="en-US" dirty="0">
                <a:ea typeface="Calibri"/>
                <a:cs typeface="Calibri"/>
              </a:rPr>
              <a:t>Without the issues of loss of human life, “a </a:t>
            </a:r>
            <a:r>
              <a:rPr lang="en-US" dirty="0">
                <a:solidFill>
                  <a:srgbClr val="141413"/>
                </a:solidFill>
                <a:effectLst/>
                <a:latin typeface="Garamond" panose="02020404030301010803" pitchFamily="18" charset="0"/>
              </a:rPr>
              <a:t>former National Security Council official... [raises a question that] suggests, “endless war” is quite possible.” That is a scary reality to think about.</a:t>
            </a:r>
          </a:p>
          <a:p>
            <a:pPr>
              <a:buNone/>
            </a:pPr>
            <a:r>
              <a:rPr lang="en-US" dirty="0">
                <a:ea typeface="Calibri"/>
                <a:cs typeface="Calibri"/>
              </a:rPr>
              <a:t>[8]</a:t>
            </a:r>
          </a:p>
          <a:p>
            <a:endParaRPr lang="en-US" dirty="0">
              <a:ea typeface="Calibri"/>
              <a:cs typeface="Calibri"/>
            </a:endParaRPr>
          </a:p>
        </p:txBody>
      </p:sp>
      <p:sp>
        <p:nvSpPr>
          <p:cNvPr id="4" name="Slide Number Placeholder 3">
            <a:extLst>
              <a:ext uri="{FF2B5EF4-FFF2-40B4-BE49-F238E27FC236}">
                <a16:creationId xmlns:a16="http://schemas.microsoft.com/office/drawing/2014/main" id="{090D2216-CF6C-C003-9250-EA6C3B5210B5}"/>
              </a:ext>
            </a:extLst>
          </p:cNvPr>
          <p:cNvSpPr>
            <a:spLocks noGrp="1"/>
          </p:cNvSpPr>
          <p:nvPr>
            <p:ph type="sldNum" sz="quarter" idx="5"/>
          </p:nvPr>
        </p:nvSpPr>
        <p:spPr/>
        <p:txBody>
          <a:bodyPr/>
          <a:lstStyle/>
          <a:p>
            <a:fld id="{94DC4D5E-0C19-485A-A286-F93FA739867C}" type="slidenum">
              <a:rPr lang="en-US"/>
              <a:t>5</a:t>
            </a:fld>
            <a:endParaRPr lang="en-US"/>
          </a:p>
        </p:txBody>
      </p:sp>
    </p:spTree>
    <p:extLst>
      <p:ext uri="{BB962C8B-B14F-4D97-AF65-F5344CB8AC3E}">
        <p14:creationId xmlns:p14="http://schemas.microsoft.com/office/powerpoint/2010/main" val="259834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CCC59-4D21-C539-D00A-E71CFE95BE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DC0A67-365C-55C2-782B-93399362D3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E3E58F-57C4-6DDE-4A4C-819458A9F666}"/>
              </a:ext>
            </a:extLst>
          </p:cNvPr>
          <p:cNvSpPr>
            <a:spLocks noGrp="1"/>
          </p:cNvSpPr>
          <p:nvPr>
            <p:ph type="body" idx="1"/>
          </p:nvPr>
        </p:nvSpPr>
        <p:spPr/>
        <p:txBody>
          <a:bodyPr/>
          <a:lstStyle/>
          <a:p>
            <a:r>
              <a:rPr lang="en-US">
                <a:ea typeface="Calibri"/>
                <a:cs typeface="Calibri"/>
              </a:rPr>
              <a:t>In the movie we see at one point that the US has bombs that simulate human emotions.</a:t>
            </a:r>
          </a:p>
          <a:p>
            <a:r>
              <a:rPr lang="en-US">
                <a:ea typeface="Calibri"/>
                <a:cs typeface="Calibri"/>
              </a:rPr>
              <a:t>One of the bombs when awoken looks at its brothers, and then hesitates as one of the personnel is yelling at it to go.</a:t>
            </a:r>
          </a:p>
          <a:p>
            <a:r>
              <a:rPr lang="en-US">
                <a:ea typeface="Calibri"/>
                <a:cs typeface="Calibri"/>
              </a:rPr>
              <a:t>The bomb then looks at the person in charge and tells them goodbye, and when it speaks it sounds saddened by its fate.</a:t>
            </a:r>
          </a:p>
          <a:p>
            <a:r>
              <a:rPr lang="en-US">
                <a:ea typeface="Calibri"/>
                <a:cs typeface="Calibri"/>
              </a:rPr>
              <a:t>It then runs off to its death.</a:t>
            </a:r>
          </a:p>
          <a:p>
            <a:r>
              <a:rPr lang="en-US">
                <a:ea typeface="Calibri"/>
                <a:cs typeface="Calibri"/>
              </a:rPr>
              <a:t>While these robots are created to act as a bomb, giving them human emotions recontextualizes them as </a:t>
            </a:r>
          </a:p>
          <a:p>
            <a:r>
              <a:rPr lang="en-US">
                <a:ea typeface="Calibri"/>
                <a:cs typeface="Calibri"/>
              </a:rPr>
              <a:t>If we are also creating conscious bombs were are just increasing the risks of any civilian deaths because we have bombs that are running, can think, and make their own decisions into a warzone only to blow up.</a:t>
            </a:r>
            <a:endParaRPr lang="en-US"/>
          </a:p>
        </p:txBody>
      </p:sp>
      <p:sp>
        <p:nvSpPr>
          <p:cNvPr id="4" name="Slide Number Placeholder 3">
            <a:extLst>
              <a:ext uri="{FF2B5EF4-FFF2-40B4-BE49-F238E27FC236}">
                <a16:creationId xmlns:a16="http://schemas.microsoft.com/office/drawing/2014/main" id="{517D8C31-5475-2C4B-6727-56E0DF382C0B}"/>
              </a:ext>
            </a:extLst>
          </p:cNvPr>
          <p:cNvSpPr>
            <a:spLocks noGrp="1"/>
          </p:cNvSpPr>
          <p:nvPr>
            <p:ph type="sldNum" sz="quarter" idx="5"/>
          </p:nvPr>
        </p:nvSpPr>
        <p:spPr/>
        <p:txBody>
          <a:bodyPr/>
          <a:lstStyle/>
          <a:p>
            <a:fld id="{94DC4D5E-0C19-485A-A286-F93FA739867C}" type="slidenum">
              <a:rPr lang="en-US"/>
              <a:t>6</a:t>
            </a:fld>
            <a:endParaRPr lang="en-US"/>
          </a:p>
        </p:txBody>
      </p:sp>
    </p:spTree>
    <p:extLst>
      <p:ext uri="{BB962C8B-B14F-4D97-AF65-F5344CB8AC3E}">
        <p14:creationId xmlns:p14="http://schemas.microsoft.com/office/powerpoint/2010/main" val="34968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7A7CE-B5E1-3AE9-C07C-1C9F038FF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AE33AC-6605-CBBA-5EB9-BA34D7B73C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F4581A-8CE9-01DC-FA0C-80250F969D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&gt;In the beginning of the movie, an unnamed military official from the west holds a press briefing following the bombing of Los Angeles. In it, he makes the statement </a:t>
            </a:r>
            <a:r>
              <a:rPr lang="en-US">
                <a:latin typeface="Arial"/>
                <a:cs typeface="Arial"/>
              </a:rPr>
              <a:t>“Make no mistake: we are not at war with the people of New Asia, but the AI they harbor” (0:03:11).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a:cs typeface="Arial"/>
              </a:rPr>
              <a:t>&gt;However, the West does not follow its word. Despite claiming to not be at war with the people of New Asia, there are multiple examples of targeted strikes causing massive amounts of civilian casualties. In the movie the targeting system is shown with a blue laser. Both the battle station NOMAD and tanks use this technology to guide their missiles</a:t>
            </a:r>
            <a:br>
              <a:rPr lang="en-US">
                <a:latin typeface="Arial"/>
                <a:cs typeface="Arial"/>
              </a:rPr>
            </a:br>
            <a:r>
              <a:rPr lang="en-US">
                <a:latin typeface="Arial"/>
                <a:cs typeface="Arial"/>
              </a:rPr>
              <a:t>&gt;The battle station NOMAD can send huge missiles to hit larger targets. In the climax of the movie, scores of missiles are launched at New Asian bases, which are mostly located in densely-populated cities.  (1:55:00, 1:56:19, 1:57:53)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a:cs typeface="Arial"/>
              </a:rPr>
              <a:t>&gt;Tanks have missile systems that can target individual robots. However, the blast radius of most of the missiles are too large for precise strikes, so that they also hit bystanders. (1:22:24,1:23:02)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a:cs typeface="Arial"/>
              </a:rPr>
              <a:t>&gt;Some of the missiles can perform a precise strike, which raises the question as to why the deadlier missiles are used at all (1:24:04)</a:t>
            </a:r>
            <a:br>
              <a:rPr lang="en-US">
                <a:latin typeface="Arial"/>
                <a:cs typeface="Arial"/>
              </a:rPr>
            </a:br>
            <a:endParaRPr lang="en-US">
              <a:latin typeface="Arial"/>
              <a:cs typeface="Arial"/>
            </a:endParaRPr>
          </a:p>
        </p:txBody>
      </p:sp>
      <p:sp>
        <p:nvSpPr>
          <p:cNvPr id="4" name="Slide Number Placeholder 3">
            <a:extLst>
              <a:ext uri="{FF2B5EF4-FFF2-40B4-BE49-F238E27FC236}">
                <a16:creationId xmlns:a16="http://schemas.microsoft.com/office/drawing/2014/main" id="{07269C4D-1BAD-2106-D994-94E40C417CBF}"/>
              </a:ext>
            </a:extLst>
          </p:cNvPr>
          <p:cNvSpPr>
            <a:spLocks noGrp="1"/>
          </p:cNvSpPr>
          <p:nvPr>
            <p:ph type="sldNum" sz="quarter" idx="5"/>
          </p:nvPr>
        </p:nvSpPr>
        <p:spPr/>
        <p:txBody>
          <a:bodyPr/>
          <a:lstStyle/>
          <a:p>
            <a:fld id="{94DC4D5E-0C19-485A-A286-F93FA739867C}" type="slidenum">
              <a:rPr lang="en-US"/>
              <a:t>7</a:t>
            </a:fld>
            <a:endParaRPr lang="en-US"/>
          </a:p>
        </p:txBody>
      </p:sp>
    </p:spTree>
    <p:extLst>
      <p:ext uri="{BB962C8B-B14F-4D97-AF65-F5344CB8AC3E}">
        <p14:creationId xmlns:p14="http://schemas.microsoft.com/office/powerpoint/2010/main" val="296502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EB8BE-1B3C-C807-E2FD-50C6AECA9C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FB0E66-E4A4-9162-4669-4D290A87E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71CFE-A988-8271-F9A4-6B08621C71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A real world version of this is being played out in America’s war on terror</a:t>
            </a:r>
            <a:br>
              <a:rPr lang="en-US" dirty="0">
                <a:latin typeface="Arial"/>
                <a:cs typeface="Arial"/>
              </a:rPr>
            </a:br>
            <a:r>
              <a:rPr lang="en-US" dirty="0">
                <a:latin typeface="Arial"/>
                <a:cs typeface="Arial"/>
              </a:rPr>
              <a:t>4 countries in the middle east and Africa in particular have been the targets of hundreds of American drone strikes: Yemen, Libya, Somalia, and Pakistan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In Libya 24% of casualty-causing strikes had civilian casualties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In Somalia, 11.3%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In Yemen, 10.6%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In Pakistan, 8.3%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Across all of these countries, 25 strikes resulted in only civilian casualties.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In response, a lot of anger has arisen in the targeted population. It has also bred a lot of hatred for America and Americans in general.  This has led local leaders to see an increase in the number of citizens that join local terrorist organizations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DO NOT PRESENT – ONLY FOR ANSWERING QUESTIONS \/</a:t>
            </a:r>
            <a:br>
              <a:rPr lang="en-US" dirty="0">
                <a:latin typeface="Arial"/>
                <a:cs typeface="Arial"/>
              </a:rPr>
            </a:br>
            <a:r>
              <a:rPr lang="en-US" dirty="0">
                <a:latin typeface="Arial"/>
                <a:cs typeface="Arial"/>
              </a:rPr>
              <a:t>How does New America count drone strikes? [1]</a:t>
            </a:r>
          </a:p>
          <a:p>
            <a:pPr lvl="1" algn="l">
              <a:spcBef>
                <a:spcPts val="1125"/>
              </a:spcBef>
              <a:spcAft>
                <a:spcPts val="1125"/>
              </a:spcAft>
              <a:buFont typeface="Arial" panose="020B0604020202020204" pitchFamily="34" charset="0"/>
              <a:buChar char="•"/>
            </a:pPr>
            <a:r>
              <a:rPr lang="en-US" b="0" i="0" u="none" strike="noStrike" dirty="0">
                <a:solidFill>
                  <a:srgbClr val="333333"/>
                </a:solidFill>
                <a:effectLst/>
                <a:latin typeface="Lyon"/>
              </a:rPr>
              <a:t> There must be at least two credible media sources verifying a strike [in Libya, Somalia, or Pakistan] in order for it to be added to our databases.</a:t>
            </a:r>
          </a:p>
          <a:p>
            <a:pPr lvl="1" algn="l">
              <a:spcBef>
                <a:spcPts val="1125"/>
              </a:spcBef>
              <a:spcAft>
                <a:spcPts val="1125"/>
              </a:spcAft>
              <a:buFont typeface="Arial" panose="020B0604020202020204" pitchFamily="34" charset="0"/>
              <a:buChar char="•"/>
            </a:pPr>
            <a:r>
              <a:rPr lang="en-US" b="0" i="0" u="none" strike="noStrike" dirty="0">
                <a:solidFill>
                  <a:srgbClr val="333333"/>
                </a:solidFill>
                <a:effectLst/>
                <a:latin typeface="Lyon"/>
              </a:rPr>
              <a:t> In Yemen, where reporting on strikes is often more sparse, we include strikes with one major news outlet reporting that it occurred.</a:t>
            </a:r>
          </a:p>
          <a:p>
            <a:pPr lvl="1" algn="l">
              <a:spcBef>
                <a:spcPts val="1125"/>
              </a:spcBef>
              <a:spcAft>
                <a:spcPts val="1125"/>
              </a:spcAft>
              <a:buFont typeface="Arial" panose="020B0604020202020204" pitchFamily="34" charset="0"/>
              <a:buChar char="•"/>
            </a:pPr>
            <a:r>
              <a:rPr lang="en-US" b="0" i="0" u="none" strike="noStrike" dirty="0">
                <a:solidFill>
                  <a:srgbClr val="333333"/>
                </a:solidFill>
                <a:effectLst/>
                <a:latin typeface="Lyon"/>
              </a:rPr>
              <a:t> While we will only add a strike if there are two credible media sources verifying it (acknowledging the caveat for Yemen), we endeavor to find at least four credible media sources per strike.</a:t>
            </a:r>
          </a:p>
          <a:p>
            <a:pPr lvl="1" algn="l">
              <a:spcBef>
                <a:spcPts val="1125"/>
              </a:spcBef>
              <a:spcAft>
                <a:spcPts val="1125"/>
              </a:spcAft>
              <a:buFont typeface="Arial" panose="020B0604020202020204" pitchFamily="34" charset="0"/>
              <a:buChar char="•"/>
            </a:pPr>
            <a:r>
              <a:rPr lang="en-US" b="0" i="0" u="none" strike="noStrike" dirty="0">
                <a:solidFill>
                  <a:srgbClr val="333333"/>
                </a:solidFill>
                <a:effectLst/>
                <a:latin typeface="Lyon"/>
              </a:rPr>
              <a:t> Strikes that occur on the same day but in different locations or at different times are counted as separate strikes. </a:t>
            </a:r>
          </a:p>
          <a:p>
            <a:pPr lvl="1" algn="l">
              <a:spcBef>
                <a:spcPts val="1125"/>
              </a:spcBef>
              <a:spcAft>
                <a:spcPts val="1125"/>
              </a:spcAft>
              <a:buFont typeface="Arial" panose="020B0604020202020204" pitchFamily="34" charset="0"/>
              <a:buChar char="•"/>
            </a:pPr>
            <a:r>
              <a:rPr lang="en-US" b="0" i="0" u="none" strike="noStrike" dirty="0">
                <a:solidFill>
                  <a:srgbClr val="333333"/>
                </a:solidFill>
                <a:effectLst/>
                <a:latin typeface="Lyon"/>
              </a:rPr>
              <a:t> Multiple drone strikes that occur in short succession (two hours or less) in one area are counted as one strike.</a:t>
            </a:r>
          </a:p>
          <a:p>
            <a:pPr lvl="1" algn="l">
              <a:spcBef>
                <a:spcPts val="1125"/>
              </a:spcBef>
              <a:spcAft>
                <a:spcPts val="1125"/>
              </a:spcAft>
              <a:buFont typeface="Arial" panose="020B0604020202020204" pitchFamily="34" charset="0"/>
              <a:buChar char="•"/>
            </a:pPr>
            <a:r>
              <a:rPr lang="en-US" b="0" i="0" u="none" strike="noStrike" dirty="0">
                <a:solidFill>
                  <a:srgbClr val="333333"/>
                </a:solidFill>
                <a:effectLst/>
                <a:latin typeface="Lyon"/>
              </a:rPr>
              <a:t> In the case of Libya, New America and </a:t>
            </a:r>
            <a:r>
              <a:rPr lang="en-US" b="0" i="0" u="none" strike="noStrike" dirty="0" err="1">
                <a:solidFill>
                  <a:srgbClr val="333333"/>
                </a:solidFill>
                <a:effectLst/>
                <a:latin typeface="Lyon"/>
              </a:rPr>
              <a:t>Airwars</a:t>
            </a:r>
            <a:r>
              <a:rPr lang="en-US" b="0" i="0" u="none" strike="noStrike" dirty="0">
                <a:solidFill>
                  <a:srgbClr val="333333"/>
                </a:solidFill>
                <a:effectLst/>
                <a:latin typeface="Lyon"/>
              </a:rPr>
              <a:t> track multiple international belligerents (countries that conduct air, drone, and artillery strikes) and state belligerents (GNA/LNA, for example). There are times when strikes are deemed </a:t>
            </a:r>
            <a:r>
              <a:rPr lang="en-US" b="0" i="1" u="none" strike="noStrike" dirty="0">
                <a:solidFill>
                  <a:srgbClr val="333333"/>
                </a:solidFill>
                <a:effectLst/>
                <a:latin typeface="Lyon"/>
              </a:rPr>
              <a:t>contested</a:t>
            </a:r>
            <a:r>
              <a:rPr lang="en-US" b="0" i="0" u="none" strike="noStrike" dirty="0">
                <a:solidFill>
                  <a:srgbClr val="333333"/>
                </a:solidFill>
                <a:effectLst/>
                <a:latin typeface="Lyon"/>
              </a:rPr>
              <a:t> because of multiple competing claims of responsibility (we list GNA/LNA as a contested category if there are competing claims for both, as an example). If we are unable to corroborate evidence to support one belligerent or another, we list the strike(s) as </a:t>
            </a:r>
            <a:r>
              <a:rPr lang="en-US" b="0" i="1" u="none" strike="noStrike" dirty="0">
                <a:solidFill>
                  <a:srgbClr val="333333"/>
                </a:solidFill>
                <a:effectLst/>
                <a:latin typeface="Lyon"/>
              </a:rPr>
              <a:t>contested</a:t>
            </a:r>
            <a:r>
              <a:rPr lang="en-US" b="0" i="0" u="none" strike="noStrike" dirty="0">
                <a:solidFill>
                  <a:srgbClr val="333333"/>
                </a:solidFill>
                <a:effectLst/>
                <a:latin typeface="Lyon"/>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p:txBody>
      </p:sp>
      <p:sp>
        <p:nvSpPr>
          <p:cNvPr id="4" name="Slide Number Placeholder 3">
            <a:extLst>
              <a:ext uri="{FF2B5EF4-FFF2-40B4-BE49-F238E27FC236}">
                <a16:creationId xmlns:a16="http://schemas.microsoft.com/office/drawing/2014/main" id="{1F5320F6-6F7C-7833-EF9F-94A05080133A}"/>
              </a:ext>
            </a:extLst>
          </p:cNvPr>
          <p:cNvSpPr>
            <a:spLocks noGrp="1"/>
          </p:cNvSpPr>
          <p:nvPr>
            <p:ph type="sldNum" sz="quarter" idx="5"/>
          </p:nvPr>
        </p:nvSpPr>
        <p:spPr/>
        <p:txBody>
          <a:bodyPr/>
          <a:lstStyle/>
          <a:p>
            <a:fld id="{94DC4D5E-0C19-485A-A286-F93FA739867C}" type="slidenum">
              <a:rPr lang="en-US"/>
              <a:t>8</a:t>
            </a:fld>
            <a:endParaRPr lang="en-US"/>
          </a:p>
        </p:txBody>
      </p:sp>
    </p:spTree>
    <p:extLst>
      <p:ext uri="{BB962C8B-B14F-4D97-AF65-F5344CB8AC3E}">
        <p14:creationId xmlns:p14="http://schemas.microsoft.com/office/powerpoint/2010/main" val="460653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E0E31-3BDF-4E6D-9A3A-62A007E31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6A92F5-FE7C-7752-C1EC-7036B23BE3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571F3D-8134-27AE-439F-E43AF8419F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a:latin typeface="Arial"/>
                <a:cs typeface="Arial"/>
              </a:rPr>
            </a:br>
            <a:r>
              <a:rPr lang="en-US">
                <a:latin typeface="Arial"/>
                <a:cs typeface="Arial"/>
              </a:rPr>
              <a:t>In both real and fictional wars, targeting systems should minimize civilian casualties. This can be proven to be an ethical rule when analyzed using Kantianism:</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atin typeface="Arial"/>
                <a:cs typeface="Arial"/>
              </a:rPr>
              <a:t>Wars are fought to protect domestic interests.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atin typeface="Arial"/>
                <a:cs typeface="Arial"/>
              </a:rPr>
              <a:t>Domestic interests include protecting your civilian population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atin typeface="Arial"/>
                <a:cs typeface="Arial"/>
              </a:rPr>
              <a:t>If both sides of a war use targeting systems that minimize civilian casualties, then each side increases the protection of their citizens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atin typeface="Arial"/>
                <a:cs typeface="Arial"/>
              </a:rPr>
              <a:t>If they do not, they risk retaliation on their own civilians or an escalation in their enemy's war effort</a:t>
            </a:r>
          </a:p>
        </p:txBody>
      </p:sp>
      <p:sp>
        <p:nvSpPr>
          <p:cNvPr id="4" name="Slide Number Placeholder 3">
            <a:extLst>
              <a:ext uri="{FF2B5EF4-FFF2-40B4-BE49-F238E27FC236}">
                <a16:creationId xmlns:a16="http://schemas.microsoft.com/office/drawing/2014/main" id="{8A4D91E6-9F74-7AFD-085D-E4B3E4CDCD8B}"/>
              </a:ext>
            </a:extLst>
          </p:cNvPr>
          <p:cNvSpPr>
            <a:spLocks noGrp="1"/>
          </p:cNvSpPr>
          <p:nvPr>
            <p:ph type="sldNum" sz="quarter" idx="5"/>
          </p:nvPr>
        </p:nvSpPr>
        <p:spPr/>
        <p:txBody>
          <a:bodyPr/>
          <a:lstStyle/>
          <a:p>
            <a:fld id="{94DC4D5E-0C19-485A-A286-F93FA739867C}" type="slidenum">
              <a:rPr lang="en-US"/>
              <a:t>9</a:t>
            </a:fld>
            <a:endParaRPr lang="en-US"/>
          </a:p>
        </p:txBody>
      </p:sp>
    </p:spTree>
    <p:extLst>
      <p:ext uri="{BB962C8B-B14F-4D97-AF65-F5344CB8AC3E}">
        <p14:creationId xmlns:p14="http://schemas.microsoft.com/office/powerpoint/2010/main" val="4039458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4406-9FC5-ACFE-893D-D4EADEB1A89D}"/>
              </a:ext>
            </a:extLst>
          </p:cNvPr>
          <p:cNvSpPr>
            <a:spLocks noGrp="1"/>
          </p:cNvSpPr>
          <p:nvPr>
            <p:ph type="ctrTitle"/>
          </p:nvPr>
        </p:nvSpPr>
        <p:spPr>
          <a:xfrm>
            <a:off x="308388" y="745440"/>
            <a:ext cx="8132227" cy="3559859"/>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BC0AF19C-C14B-F137-2DE9-1992459045F5}"/>
              </a:ext>
            </a:extLst>
          </p:cNvPr>
          <p:cNvSpPr>
            <a:spLocks noGrp="1"/>
          </p:cNvSpPr>
          <p:nvPr>
            <p:ph type="subTitle" idx="1"/>
          </p:nvPr>
        </p:nvSpPr>
        <p:spPr>
          <a:xfrm>
            <a:off x="317308" y="4669316"/>
            <a:ext cx="8132227" cy="135048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C6A999-B8D4-1774-9F1B-9F9FE1B3BFA6}"/>
              </a:ext>
            </a:extLst>
          </p:cNvPr>
          <p:cNvSpPr>
            <a:spLocks noGrp="1"/>
          </p:cNvSpPr>
          <p:nvPr>
            <p:ph type="dt" sz="half" idx="10"/>
          </p:nvPr>
        </p:nvSpPr>
        <p:spPr/>
        <p:txBody>
          <a:bodyPr/>
          <a:lstStyle/>
          <a:p>
            <a:fld id="{61D69345-EE00-C449-B740-E07FF1FE378D}" type="datetime1">
              <a:rPr lang="en-US" smtClean="0"/>
              <a:t>5/2/25</a:t>
            </a:fld>
            <a:endParaRPr lang="en-US"/>
          </a:p>
        </p:txBody>
      </p:sp>
      <p:sp>
        <p:nvSpPr>
          <p:cNvPr id="5" name="Footer Placeholder 4">
            <a:extLst>
              <a:ext uri="{FF2B5EF4-FFF2-40B4-BE49-F238E27FC236}">
                <a16:creationId xmlns:a16="http://schemas.microsoft.com/office/drawing/2014/main" id="{61165D5D-2AE2-6F91-D1EB-6DD8FC3CE64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BF0029E4-3A4E-970A-17A8-1E17D37D1F2B}"/>
              </a:ext>
            </a:extLst>
          </p:cNvPr>
          <p:cNvSpPr>
            <a:spLocks noGrp="1"/>
          </p:cNvSpPr>
          <p:nvPr>
            <p:ph type="sldNum" sz="quarter" idx="12"/>
          </p:nvPr>
        </p:nvSpPr>
        <p:spPr/>
        <p:txBody>
          <a:bodyPr/>
          <a:lstStyle/>
          <a:p>
            <a:fld id="{6E91CC32-6A6B-4E2E-BBA1-6864F305DA26}" type="slidenum">
              <a:rPr lang="en-US" dirty="0"/>
              <a:t>‹#›</a:t>
            </a:fld>
            <a:endParaRPr lang="en-US"/>
          </a:p>
        </p:txBody>
      </p:sp>
    </p:spTree>
    <p:extLst>
      <p:ext uri="{BB962C8B-B14F-4D97-AF65-F5344CB8AC3E}">
        <p14:creationId xmlns:p14="http://schemas.microsoft.com/office/powerpoint/2010/main" val="174985048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DEBC-9F49-FA9D-D13C-DB380A6281E2}"/>
              </a:ext>
            </a:extLst>
          </p:cNvPr>
          <p:cNvSpPr>
            <a:spLocks noGrp="1"/>
          </p:cNvSpPr>
          <p:nvPr>
            <p:ph type="title"/>
          </p:nvPr>
        </p:nvSpPr>
        <p:spPr>
          <a:xfrm>
            <a:off x="308387" y="757451"/>
            <a:ext cx="10875953" cy="1214650"/>
          </a:xfrm>
        </p:spPr>
        <p:txBody>
          <a:bodyPr anchor="t"/>
          <a:lstStyle/>
          <a:p>
            <a:r>
              <a:rPr lang="en-US"/>
              <a:t>Click to edit Master title style</a:t>
            </a:r>
          </a:p>
        </p:txBody>
      </p:sp>
      <p:sp>
        <p:nvSpPr>
          <p:cNvPr id="3" name="Vertical Text Placeholder 2">
            <a:extLst>
              <a:ext uri="{FF2B5EF4-FFF2-40B4-BE49-F238E27FC236}">
                <a16:creationId xmlns:a16="http://schemas.microsoft.com/office/drawing/2014/main" id="{BA00CB13-23E6-D711-450C-A85A0CB99576}"/>
              </a:ext>
            </a:extLst>
          </p:cNvPr>
          <p:cNvSpPr>
            <a:spLocks noGrp="1"/>
          </p:cNvSpPr>
          <p:nvPr>
            <p:ph type="body" orient="vert" idx="1"/>
          </p:nvPr>
        </p:nvSpPr>
        <p:spPr>
          <a:xfrm>
            <a:off x="335467" y="1972101"/>
            <a:ext cx="10848873" cy="40476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9BB7B-5C14-76DB-FEA8-3DBC09A96516}"/>
              </a:ext>
            </a:extLst>
          </p:cNvPr>
          <p:cNvSpPr>
            <a:spLocks noGrp="1"/>
          </p:cNvSpPr>
          <p:nvPr>
            <p:ph type="dt" sz="half" idx="10"/>
          </p:nvPr>
        </p:nvSpPr>
        <p:spPr/>
        <p:txBody>
          <a:bodyPr/>
          <a:lstStyle/>
          <a:p>
            <a:fld id="{1EA827D1-00FC-504F-BCCA-D86D14A03FBA}" type="datetime1">
              <a:rPr lang="en-US" smtClean="0"/>
              <a:t>5/2/25</a:t>
            </a:fld>
            <a:endParaRPr lang="en-US"/>
          </a:p>
        </p:txBody>
      </p:sp>
      <p:sp>
        <p:nvSpPr>
          <p:cNvPr id="5" name="Footer Placeholder 4">
            <a:extLst>
              <a:ext uri="{FF2B5EF4-FFF2-40B4-BE49-F238E27FC236}">
                <a16:creationId xmlns:a16="http://schemas.microsoft.com/office/drawing/2014/main" id="{48BC13CC-29B3-9FDC-C746-D5D65CC2A5D3}"/>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9AB52A12-895F-E9BE-5289-4E0411BD3F4B}"/>
              </a:ext>
            </a:extLst>
          </p:cNvPr>
          <p:cNvSpPr>
            <a:spLocks noGrp="1"/>
          </p:cNvSpPr>
          <p:nvPr>
            <p:ph type="sldNum" sz="quarter" idx="12"/>
          </p:nvPr>
        </p:nvSpPr>
        <p:spPr/>
        <p:txBody>
          <a:bodyPr/>
          <a:lstStyle/>
          <a:p>
            <a:fld id="{6E91CC32-6A6B-4E2E-BBA1-6864F305DA26}" type="slidenum">
              <a:rPr lang="en-US" dirty="0"/>
              <a:t>‹#›</a:t>
            </a:fld>
            <a:endParaRPr lang="en-US"/>
          </a:p>
        </p:txBody>
      </p:sp>
    </p:spTree>
    <p:extLst>
      <p:ext uri="{BB962C8B-B14F-4D97-AF65-F5344CB8AC3E}">
        <p14:creationId xmlns:p14="http://schemas.microsoft.com/office/powerpoint/2010/main" val="1643006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17614-2270-537D-8B09-6CB65016AD8F}"/>
              </a:ext>
            </a:extLst>
          </p:cNvPr>
          <p:cNvSpPr>
            <a:spLocks noGrp="1"/>
          </p:cNvSpPr>
          <p:nvPr>
            <p:ph type="title" orient="vert"/>
          </p:nvPr>
        </p:nvSpPr>
        <p:spPr>
          <a:xfrm>
            <a:off x="9359496" y="755981"/>
            <a:ext cx="2277552" cy="533836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BC98B5-885C-CBB1-A858-76F65F7D28BD}"/>
              </a:ext>
            </a:extLst>
          </p:cNvPr>
          <p:cNvSpPr>
            <a:spLocks noGrp="1"/>
          </p:cNvSpPr>
          <p:nvPr>
            <p:ph type="body" orient="vert" idx="1"/>
          </p:nvPr>
        </p:nvSpPr>
        <p:spPr>
          <a:xfrm>
            <a:off x="838199" y="755981"/>
            <a:ext cx="8230086" cy="53383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5DAFE-6A83-FB7D-72DF-232EFE20424E}"/>
              </a:ext>
            </a:extLst>
          </p:cNvPr>
          <p:cNvSpPr>
            <a:spLocks noGrp="1"/>
          </p:cNvSpPr>
          <p:nvPr>
            <p:ph type="dt" sz="half" idx="10"/>
          </p:nvPr>
        </p:nvSpPr>
        <p:spPr/>
        <p:txBody>
          <a:bodyPr/>
          <a:lstStyle/>
          <a:p>
            <a:fld id="{6940132B-A303-E74C-B070-0D1EFA496ED6}" type="datetime1">
              <a:rPr lang="en-US" smtClean="0"/>
              <a:t>5/2/25</a:t>
            </a:fld>
            <a:endParaRPr lang="en-US"/>
          </a:p>
        </p:txBody>
      </p:sp>
      <p:sp>
        <p:nvSpPr>
          <p:cNvPr id="5" name="Footer Placeholder 4">
            <a:extLst>
              <a:ext uri="{FF2B5EF4-FFF2-40B4-BE49-F238E27FC236}">
                <a16:creationId xmlns:a16="http://schemas.microsoft.com/office/drawing/2014/main" id="{43B41CCF-A3CD-506E-3AAE-CAEFA8C1BB12}"/>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7420DD9D-25C2-0EDF-A6F4-71946D57B3CD}"/>
              </a:ext>
            </a:extLst>
          </p:cNvPr>
          <p:cNvSpPr>
            <a:spLocks noGrp="1"/>
          </p:cNvSpPr>
          <p:nvPr>
            <p:ph type="sldNum" sz="quarter" idx="12"/>
          </p:nvPr>
        </p:nvSpPr>
        <p:spPr/>
        <p:txBody>
          <a:bodyPr/>
          <a:lstStyle/>
          <a:p>
            <a:fld id="{6E91CC32-6A6B-4E2E-BBA1-6864F305DA26}" type="slidenum">
              <a:rPr lang="en-US" dirty="0"/>
              <a:t>‹#›</a:t>
            </a:fld>
            <a:endParaRPr lang="en-US"/>
          </a:p>
        </p:txBody>
      </p:sp>
    </p:spTree>
    <p:extLst>
      <p:ext uri="{BB962C8B-B14F-4D97-AF65-F5344CB8AC3E}">
        <p14:creationId xmlns:p14="http://schemas.microsoft.com/office/powerpoint/2010/main" val="1314648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D22A-1F6D-0DE5-E04A-DC466353D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4ADD6F-7C93-3CD3-AC8D-28A78787CB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06E74-14FC-84D9-4B41-7D9FB0D573C4}"/>
              </a:ext>
            </a:extLst>
          </p:cNvPr>
          <p:cNvSpPr>
            <a:spLocks noGrp="1"/>
          </p:cNvSpPr>
          <p:nvPr>
            <p:ph type="dt" sz="half" idx="10"/>
          </p:nvPr>
        </p:nvSpPr>
        <p:spPr/>
        <p:txBody>
          <a:bodyPr/>
          <a:lstStyle/>
          <a:p>
            <a:fld id="{83FA8DFC-10CB-7A4B-9ACB-3DDA56F05B86}" type="datetime1">
              <a:rPr lang="en-US" smtClean="0"/>
              <a:t>5/2/25</a:t>
            </a:fld>
            <a:endParaRPr lang="en-US"/>
          </a:p>
        </p:txBody>
      </p:sp>
      <p:sp>
        <p:nvSpPr>
          <p:cNvPr id="5" name="Footer Placeholder 4">
            <a:extLst>
              <a:ext uri="{FF2B5EF4-FFF2-40B4-BE49-F238E27FC236}">
                <a16:creationId xmlns:a16="http://schemas.microsoft.com/office/drawing/2014/main" id="{1F35A7DC-6292-6181-949E-F8BC3FA11BA6}"/>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1050F5C6-EADC-E072-B19B-49BB11DF0309}"/>
              </a:ext>
            </a:extLst>
          </p:cNvPr>
          <p:cNvSpPr>
            <a:spLocks noGrp="1"/>
          </p:cNvSpPr>
          <p:nvPr>
            <p:ph type="sldNum" sz="quarter" idx="12"/>
          </p:nvPr>
        </p:nvSpPr>
        <p:spPr/>
        <p:txBody>
          <a:bodyPr/>
          <a:lstStyle/>
          <a:p>
            <a:fld id="{6E91CC32-6A6B-4E2E-BBA1-6864F305DA26}" type="slidenum">
              <a:rPr lang="en-US" dirty="0"/>
              <a:t>‹#›</a:t>
            </a:fld>
            <a:endParaRPr lang="en-US"/>
          </a:p>
        </p:txBody>
      </p:sp>
    </p:spTree>
    <p:extLst>
      <p:ext uri="{BB962C8B-B14F-4D97-AF65-F5344CB8AC3E}">
        <p14:creationId xmlns:p14="http://schemas.microsoft.com/office/powerpoint/2010/main" val="41647626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2054-1AE7-534F-0CFE-1F0628A09FC1}"/>
              </a:ext>
            </a:extLst>
          </p:cNvPr>
          <p:cNvSpPr>
            <a:spLocks noGrp="1"/>
          </p:cNvSpPr>
          <p:nvPr>
            <p:ph type="title"/>
          </p:nvPr>
        </p:nvSpPr>
        <p:spPr>
          <a:xfrm>
            <a:off x="340138" y="2243708"/>
            <a:ext cx="9156288" cy="3776091"/>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3988EC2A-45C7-131C-0F4A-56E62EB029C2}"/>
              </a:ext>
            </a:extLst>
          </p:cNvPr>
          <p:cNvSpPr>
            <a:spLocks noGrp="1"/>
          </p:cNvSpPr>
          <p:nvPr>
            <p:ph type="body" idx="1"/>
          </p:nvPr>
        </p:nvSpPr>
        <p:spPr>
          <a:xfrm>
            <a:off x="340137" y="838201"/>
            <a:ext cx="9156289" cy="140550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75A323-2679-E978-8856-2FEBE8F5AE45}"/>
              </a:ext>
            </a:extLst>
          </p:cNvPr>
          <p:cNvSpPr>
            <a:spLocks noGrp="1"/>
          </p:cNvSpPr>
          <p:nvPr>
            <p:ph type="dt" sz="half" idx="10"/>
          </p:nvPr>
        </p:nvSpPr>
        <p:spPr/>
        <p:txBody>
          <a:bodyPr/>
          <a:lstStyle/>
          <a:p>
            <a:fld id="{9CE468E5-A05D-BA4F-9D08-4498205C56AE}" type="datetime1">
              <a:rPr lang="en-US" smtClean="0"/>
              <a:t>5/2/25</a:t>
            </a:fld>
            <a:endParaRPr lang="en-US"/>
          </a:p>
        </p:txBody>
      </p:sp>
      <p:sp>
        <p:nvSpPr>
          <p:cNvPr id="5" name="Footer Placeholder 4">
            <a:extLst>
              <a:ext uri="{FF2B5EF4-FFF2-40B4-BE49-F238E27FC236}">
                <a16:creationId xmlns:a16="http://schemas.microsoft.com/office/drawing/2014/main" id="{2C971DC2-625E-0477-BF8C-F3CDDCE4B11E}"/>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8EF1A644-D449-E464-C2DF-F045A51899D0}"/>
              </a:ext>
            </a:extLst>
          </p:cNvPr>
          <p:cNvSpPr>
            <a:spLocks noGrp="1"/>
          </p:cNvSpPr>
          <p:nvPr>
            <p:ph type="sldNum" sz="quarter" idx="12"/>
          </p:nvPr>
        </p:nvSpPr>
        <p:spPr/>
        <p:txBody>
          <a:bodyPr/>
          <a:lstStyle/>
          <a:p>
            <a:fld id="{6E91CC32-6A6B-4E2E-BBA1-6864F305DA26}" type="slidenum">
              <a:rPr lang="en-US" dirty="0"/>
              <a:t>‹#›</a:t>
            </a:fld>
            <a:endParaRPr lang="en-US"/>
          </a:p>
        </p:txBody>
      </p:sp>
    </p:spTree>
    <p:extLst>
      <p:ext uri="{BB962C8B-B14F-4D97-AF65-F5344CB8AC3E}">
        <p14:creationId xmlns:p14="http://schemas.microsoft.com/office/powerpoint/2010/main" val="448130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2719-44A3-3EE8-D757-F0E0F9632AEC}"/>
              </a:ext>
            </a:extLst>
          </p:cNvPr>
          <p:cNvSpPr>
            <a:spLocks noGrp="1"/>
          </p:cNvSpPr>
          <p:nvPr>
            <p:ph type="title"/>
          </p:nvPr>
        </p:nvSpPr>
        <p:spPr>
          <a:xfrm>
            <a:off x="303197" y="750627"/>
            <a:ext cx="10846556" cy="1304150"/>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40440DC2-69F2-A056-508C-F5138E71FCA2}"/>
              </a:ext>
            </a:extLst>
          </p:cNvPr>
          <p:cNvSpPr>
            <a:spLocks noGrp="1"/>
          </p:cNvSpPr>
          <p:nvPr>
            <p:ph sz="half" idx="1"/>
          </p:nvPr>
        </p:nvSpPr>
        <p:spPr>
          <a:xfrm>
            <a:off x="1056961" y="2075250"/>
            <a:ext cx="4571288" cy="410149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A2243E-0673-54F2-5B38-DF5D2C7367F4}"/>
              </a:ext>
            </a:extLst>
          </p:cNvPr>
          <p:cNvSpPr>
            <a:spLocks noGrp="1"/>
          </p:cNvSpPr>
          <p:nvPr>
            <p:ph sz="half" idx="2"/>
          </p:nvPr>
        </p:nvSpPr>
        <p:spPr>
          <a:xfrm>
            <a:off x="6379560" y="2075250"/>
            <a:ext cx="4770191" cy="410149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946B7D-7BAF-8DE9-FB5A-282908B03106}"/>
              </a:ext>
            </a:extLst>
          </p:cNvPr>
          <p:cNvSpPr>
            <a:spLocks noGrp="1"/>
          </p:cNvSpPr>
          <p:nvPr>
            <p:ph type="dt" sz="half" idx="10"/>
          </p:nvPr>
        </p:nvSpPr>
        <p:spPr/>
        <p:txBody>
          <a:bodyPr/>
          <a:lstStyle/>
          <a:p>
            <a:fld id="{6B8FFE0A-8E73-1B44-B429-8A7EF5A3CAED}" type="datetime1">
              <a:rPr lang="en-US" smtClean="0"/>
              <a:t>5/2/25</a:t>
            </a:fld>
            <a:endParaRPr lang="en-US"/>
          </a:p>
        </p:txBody>
      </p:sp>
      <p:sp>
        <p:nvSpPr>
          <p:cNvPr id="6" name="Footer Placeholder 5">
            <a:extLst>
              <a:ext uri="{FF2B5EF4-FFF2-40B4-BE49-F238E27FC236}">
                <a16:creationId xmlns:a16="http://schemas.microsoft.com/office/drawing/2014/main" id="{0AF99017-BDD7-56C7-43AE-4B86AC78194A}"/>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CF6E7D63-14BF-E333-B350-75DA58E281CF}"/>
              </a:ext>
            </a:extLst>
          </p:cNvPr>
          <p:cNvSpPr>
            <a:spLocks noGrp="1"/>
          </p:cNvSpPr>
          <p:nvPr>
            <p:ph type="sldNum" sz="quarter" idx="12"/>
          </p:nvPr>
        </p:nvSpPr>
        <p:spPr/>
        <p:txBody>
          <a:bodyPr/>
          <a:lstStyle/>
          <a:p>
            <a:fld id="{6E91CC32-6A6B-4E2E-BBA1-6864F305DA26}" type="slidenum">
              <a:rPr lang="en-US" dirty="0"/>
              <a:t>‹#›</a:t>
            </a:fld>
            <a:endParaRPr lang="en-US"/>
          </a:p>
        </p:txBody>
      </p:sp>
    </p:spTree>
    <p:extLst>
      <p:ext uri="{BB962C8B-B14F-4D97-AF65-F5344CB8AC3E}">
        <p14:creationId xmlns:p14="http://schemas.microsoft.com/office/powerpoint/2010/main" val="3688453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7F72-3970-859F-C268-E9940EF2D0E4}"/>
              </a:ext>
            </a:extLst>
          </p:cNvPr>
          <p:cNvSpPr>
            <a:spLocks noGrp="1"/>
          </p:cNvSpPr>
          <p:nvPr>
            <p:ph type="title"/>
          </p:nvPr>
        </p:nvSpPr>
        <p:spPr>
          <a:xfrm>
            <a:off x="305649" y="743803"/>
            <a:ext cx="10764271" cy="1025362"/>
          </a:xfrm>
        </p:spPr>
        <p:txBody>
          <a:bodyPr anchor="t"/>
          <a:lstStyle/>
          <a:p>
            <a:r>
              <a:rPr lang="en-US"/>
              <a:t>Click to edit Master title style</a:t>
            </a:r>
          </a:p>
        </p:txBody>
      </p:sp>
      <p:sp>
        <p:nvSpPr>
          <p:cNvPr id="3" name="Text Placeholder 2">
            <a:extLst>
              <a:ext uri="{FF2B5EF4-FFF2-40B4-BE49-F238E27FC236}">
                <a16:creationId xmlns:a16="http://schemas.microsoft.com/office/drawing/2014/main" id="{F9B37CC6-89B8-3CF3-6973-1B5B71782F56}"/>
              </a:ext>
            </a:extLst>
          </p:cNvPr>
          <p:cNvSpPr>
            <a:spLocks noGrp="1"/>
          </p:cNvSpPr>
          <p:nvPr>
            <p:ph type="body" idx="1"/>
          </p:nvPr>
        </p:nvSpPr>
        <p:spPr>
          <a:xfrm>
            <a:off x="1056961" y="1769166"/>
            <a:ext cx="4571287" cy="815008"/>
          </a:xfrm>
        </p:spPr>
        <p:txBody>
          <a:bodyPr anchor="b">
            <a:noAutofit/>
          </a:bodyPr>
          <a:lstStyle>
            <a:lvl1pPr marL="0" indent="0">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650EB0-E35B-DA3D-B6A1-2422B01C6005}"/>
              </a:ext>
            </a:extLst>
          </p:cNvPr>
          <p:cNvSpPr>
            <a:spLocks noGrp="1"/>
          </p:cNvSpPr>
          <p:nvPr>
            <p:ph sz="half" idx="2"/>
          </p:nvPr>
        </p:nvSpPr>
        <p:spPr>
          <a:xfrm>
            <a:off x="1056961" y="2678597"/>
            <a:ext cx="4571287" cy="3506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7A15D0-F178-1506-0E61-C8FFDF9BD6B5}"/>
              </a:ext>
            </a:extLst>
          </p:cNvPr>
          <p:cNvSpPr>
            <a:spLocks noGrp="1"/>
          </p:cNvSpPr>
          <p:nvPr>
            <p:ph type="body" sz="quarter" idx="3"/>
          </p:nvPr>
        </p:nvSpPr>
        <p:spPr>
          <a:xfrm>
            <a:off x="6498633" y="1769166"/>
            <a:ext cx="4571287" cy="815008"/>
          </a:xfrm>
        </p:spPr>
        <p:txBody>
          <a:bodyPr anchor="b">
            <a:noAutofit/>
          </a:bodyPr>
          <a:lstStyle>
            <a:lvl1pPr marL="0" indent="0">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6CB421-A65A-A7DC-40A7-D8B76F9C3A3A}"/>
              </a:ext>
            </a:extLst>
          </p:cNvPr>
          <p:cNvSpPr>
            <a:spLocks noGrp="1"/>
          </p:cNvSpPr>
          <p:nvPr>
            <p:ph sz="quarter" idx="4"/>
          </p:nvPr>
        </p:nvSpPr>
        <p:spPr>
          <a:xfrm>
            <a:off x="6498633" y="2678596"/>
            <a:ext cx="4571287" cy="3506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AF5675-5329-D2DB-FAFF-700D076CA886}"/>
              </a:ext>
            </a:extLst>
          </p:cNvPr>
          <p:cNvSpPr>
            <a:spLocks noGrp="1"/>
          </p:cNvSpPr>
          <p:nvPr>
            <p:ph type="dt" sz="half" idx="10"/>
          </p:nvPr>
        </p:nvSpPr>
        <p:spPr/>
        <p:txBody>
          <a:bodyPr/>
          <a:lstStyle/>
          <a:p>
            <a:fld id="{BEA1C123-FD48-FB4F-A1D2-8C84D54882E6}" type="datetime1">
              <a:rPr lang="en-US" smtClean="0"/>
              <a:t>5/2/25</a:t>
            </a:fld>
            <a:endParaRPr lang="en-US"/>
          </a:p>
        </p:txBody>
      </p:sp>
      <p:sp>
        <p:nvSpPr>
          <p:cNvPr id="8" name="Footer Placeholder 7">
            <a:extLst>
              <a:ext uri="{FF2B5EF4-FFF2-40B4-BE49-F238E27FC236}">
                <a16:creationId xmlns:a16="http://schemas.microsoft.com/office/drawing/2014/main" id="{D1392A97-07D9-5E5C-2A31-3B7D764CE1B8}"/>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4E626143-8FEE-0ABD-25C7-C34AF6568B83}"/>
              </a:ext>
            </a:extLst>
          </p:cNvPr>
          <p:cNvSpPr>
            <a:spLocks noGrp="1"/>
          </p:cNvSpPr>
          <p:nvPr>
            <p:ph type="sldNum" sz="quarter" idx="12"/>
          </p:nvPr>
        </p:nvSpPr>
        <p:spPr/>
        <p:txBody>
          <a:bodyPr/>
          <a:lstStyle/>
          <a:p>
            <a:fld id="{6E91CC32-6A6B-4E2E-BBA1-6864F305DA26}" type="slidenum">
              <a:rPr lang="en-US" dirty="0"/>
              <a:t>‹#›</a:t>
            </a:fld>
            <a:endParaRPr lang="en-US"/>
          </a:p>
        </p:txBody>
      </p:sp>
    </p:spTree>
    <p:extLst>
      <p:ext uri="{BB962C8B-B14F-4D97-AF65-F5344CB8AC3E}">
        <p14:creationId xmlns:p14="http://schemas.microsoft.com/office/powerpoint/2010/main" val="77843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6EFE-D86C-B076-D4D1-FAD1883E0813}"/>
              </a:ext>
            </a:extLst>
          </p:cNvPr>
          <p:cNvSpPr>
            <a:spLocks noGrp="1"/>
          </p:cNvSpPr>
          <p:nvPr>
            <p:ph type="title"/>
          </p:nvPr>
        </p:nvSpPr>
        <p:spPr>
          <a:xfrm>
            <a:off x="308387" y="757766"/>
            <a:ext cx="7240293" cy="3547534"/>
          </a:xfrm>
        </p:spPr>
        <p:txBody>
          <a:bodyPr anchor="t"/>
          <a:lstStyle/>
          <a:p>
            <a:r>
              <a:rPr lang="en-US"/>
              <a:t>Click to edit Master title style</a:t>
            </a:r>
          </a:p>
        </p:txBody>
      </p:sp>
      <p:sp>
        <p:nvSpPr>
          <p:cNvPr id="3" name="Date Placeholder 2">
            <a:extLst>
              <a:ext uri="{FF2B5EF4-FFF2-40B4-BE49-F238E27FC236}">
                <a16:creationId xmlns:a16="http://schemas.microsoft.com/office/drawing/2014/main" id="{C23F3B23-C631-4B62-3211-30222ABE1C33}"/>
              </a:ext>
            </a:extLst>
          </p:cNvPr>
          <p:cNvSpPr>
            <a:spLocks noGrp="1"/>
          </p:cNvSpPr>
          <p:nvPr>
            <p:ph type="dt" sz="half" idx="10"/>
          </p:nvPr>
        </p:nvSpPr>
        <p:spPr/>
        <p:txBody>
          <a:bodyPr/>
          <a:lstStyle/>
          <a:p>
            <a:fld id="{743AD666-5615-264C-9867-4E965CCECD88}" type="datetime1">
              <a:rPr lang="en-US" smtClean="0"/>
              <a:t>5/2/25</a:t>
            </a:fld>
            <a:endParaRPr lang="en-US"/>
          </a:p>
        </p:txBody>
      </p:sp>
      <p:sp>
        <p:nvSpPr>
          <p:cNvPr id="4" name="Footer Placeholder 3">
            <a:extLst>
              <a:ext uri="{FF2B5EF4-FFF2-40B4-BE49-F238E27FC236}">
                <a16:creationId xmlns:a16="http://schemas.microsoft.com/office/drawing/2014/main" id="{7789A1FB-EA0D-F6A3-A4EB-001AA082AAFF}"/>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C6D671B7-A902-587D-89D0-ECFB738FD702}"/>
              </a:ext>
            </a:extLst>
          </p:cNvPr>
          <p:cNvSpPr>
            <a:spLocks noGrp="1"/>
          </p:cNvSpPr>
          <p:nvPr>
            <p:ph type="sldNum" sz="quarter" idx="12"/>
          </p:nvPr>
        </p:nvSpPr>
        <p:spPr/>
        <p:txBody>
          <a:bodyPr/>
          <a:lstStyle/>
          <a:p>
            <a:fld id="{6E91CC32-6A6B-4E2E-BBA1-6864F305DA26}" type="slidenum">
              <a:rPr lang="en-US" dirty="0"/>
              <a:t>‹#›</a:t>
            </a:fld>
            <a:endParaRPr lang="en-US"/>
          </a:p>
        </p:txBody>
      </p:sp>
    </p:spTree>
    <p:extLst>
      <p:ext uri="{BB962C8B-B14F-4D97-AF65-F5344CB8AC3E}">
        <p14:creationId xmlns:p14="http://schemas.microsoft.com/office/powerpoint/2010/main" val="293110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27D49-E5B4-0E67-FCFC-62A04E705682}"/>
              </a:ext>
            </a:extLst>
          </p:cNvPr>
          <p:cNvSpPr>
            <a:spLocks noGrp="1"/>
          </p:cNvSpPr>
          <p:nvPr>
            <p:ph type="dt" sz="half" idx="10"/>
          </p:nvPr>
        </p:nvSpPr>
        <p:spPr/>
        <p:txBody>
          <a:bodyPr/>
          <a:lstStyle/>
          <a:p>
            <a:fld id="{C232D28B-D226-3147-874C-9AD46605F023}" type="datetime1">
              <a:rPr lang="en-US" smtClean="0"/>
              <a:t>5/2/25</a:t>
            </a:fld>
            <a:endParaRPr lang="en-US"/>
          </a:p>
        </p:txBody>
      </p:sp>
      <p:sp>
        <p:nvSpPr>
          <p:cNvPr id="3" name="Footer Placeholder 2">
            <a:extLst>
              <a:ext uri="{FF2B5EF4-FFF2-40B4-BE49-F238E27FC236}">
                <a16:creationId xmlns:a16="http://schemas.microsoft.com/office/drawing/2014/main" id="{6B0E4B02-DD32-C63F-6FEE-BC36E2EFD012}"/>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CF25FA8B-18F7-7DDC-74E0-B1C7139E7B05}"/>
              </a:ext>
            </a:extLst>
          </p:cNvPr>
          <p:cNvSpPr>
            <a:spLocks noGrp="1"/>
          </p:cNvSpPr>
          <p:nvPr>
            <p:ph type="sldNum" sz="quarter" idx="12"/>
          </p:nvPr>
        </p:nvSpPr>
        <p:spPr/>
        <p:txBody>
          <a:bodyPr/>
          <a:lstStyle/>
          <a:p>
            <a:fld id="{6E91CC32-6A6B-4E2E-BBA1-6864F305DA26}" type="slidenum">
              <a:rPr lang="en-US" dirty="0"/>
              <a:t>‹#›</a:t>
            </a:fld>
            <a:endParaRPr lang="en-US"/>
          </a:p>
        </p:txBody>
      </p:sp>
    </p:spTree>
    <p:extLst>
      <p:ext uri="{BB962C8B-B14F-4D97-AF65-F5344CB8AC3E}">
        <p14:creationId xmlns:p14="http://schemas.microsoft.com/office/powerpoint/2010/main" val="264704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D42A-8FC3-F6BE-4CF7-1490DE4FD462}"/>
              </a:ext>
            </a:extLst>
          </p:cNvPr>
          <p:cNvSpPr>
            <a:spLocks noGrp="1"/>
          </p:cNvSpPr>
          <p:nvPr>
            <p:ph type="title"/>
          </p:nvPr>
        </p:nvSpPr>
        <p:spPr>
          <a:xfrm>
            <a:off x="317395" y="766636"/>
            <a:ext cx="3951745" cy="1510628"/>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AA2BAA-1CCB-696D-D506-5E1747080119}"/>
              </a:ext>
            </a:extLst>
          </p:cNvPr>
          <p:cNvSpPr>
            <a:spLocks noGrp="1"/>
          </p:cNvSpPr>
          <p:nvPr>
            <p:ph idx="1"/>
          </p:nvPr>
        </p:nvSpPr>
        <p:spPr>
          <a:xfrm>
            <a:off x="5105400" y="702452"/>
            <a:ext cx="6249988" cy="53173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B3C3E7-B970-EF6C-A6D3-6CB81C948775}"/>
              </a:ext>
            </a:extLst>
          </p:cNvPr>
          <p:cNvSpPr>
            <a:spLocks noGrp="1"/>
          </p:cNvSpPr>
          <p:nvPr>
            <p:ph type="body" sz="half" idx="2"/>
          </p:nvPr>
        </p:nvSpPr>
        <p:spPr>
          <a:xfrm>
            <a:off x="323953" y="2277264"/>
            <a:ext cx="3752747" cy="37425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F32464-D130-7DA0-050D-B444566B1A2F}"/>
              </a:ext>
            </a:extLst>
          </p:cNvPr>
          <p:cNvSpPr>
            <a:spLocks noGrp="1"/>
          </p:cNvSpPr>
          <p:nvPr>
            <p:ph type="dt" sz="half" idx="10"/>
          </p:nvPr>
        </p:nvSpPr>
        <p:spPr/>
        <p:txBody>
          <a:bodyPr/>
          <a:lstStyle/>
          <a:p>
            <a:fld id="{E4985104-50A1-1345-9BF6-0EA078CF81F7}" type="datetime1">
              <a:rPr lang="en-US" smtClean="0"/>
              <a:t>5/2/25</a:t>
            </a:fld>
            <a:endParaRPr lang="en-US"/>
          </a:p>
        </p:txBody>
      </p:sp>
      <p:sp>
        <p:nvSpPr>
          <p:cNvPr id="6" name="Footer Placeholder 5">
            <a:extLst>
              <a:ext uri="{FF2B5EF4-FFF2-40B4-BE49-F238E27FC236}">
                <a16:creationId xmlns:a16="http://schemas.microsoft.com/office/drawing/2014/main" id="{3FC2B3B4-209E-187A-6F86-2F2EAD9F7476}"/>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036A2A86-6CB1-F027-66AC-8EBFA9D0647A}"/>
              </a:ext>
            </a:extLst>
          </p:cNvPr>
          <p:cNvSpPr>
            <a:spLocks noGrp="1"/>
          </p:cNvSpPr>
          <p:nvPr>
            <p:ph type="sldNum" sz="quarter" idx="12"/>
          </p:nvPr>
        </p:nvSpPr>
        <p:spPr/>
        <p:txBody>
          <a:bodyPr/>
          <a:lstStyle/>
          <a:p>
            <a:fld id="{6E91CC32-6A6B-4E2E-BBA1-6864F305DA26}" type="slidenum">
              <a:rPr lang="en-US" dirty="0"/>
              <a:t>‹#›</a:t>
            </a:fld>
            <a:endParaRPr lang="en-US"/>
          </a:p>
        </p:txBody>
      </p:sp>
    </p:spTree>
    <p:extLst>
      <p:ext uri="{BB962C8B-B14F-4D97-AF65-F5344CB8AC3E}">
        <p14:creationId xmlns:p14="http://schemas.microsoft.com/office/powerpoint/2010/main" val="380188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8F49-A418-C21F-25DC-E4C2E1716387}"/>
              </a:ext>
            </a:extLst>
          </p:cNvPr>
          <p:cNvSpPr>
            <a:spLocks noGrp="1"/>
          </p:cNvSpPr>
          <p:nvPr>
            <p:ph type="title"/>
          </p:nvPr>
        </p:nvSpPr>
        <p:spPr>
          <a:xfrm>
            <a:off x="318972" y="765850"/>
            <a:ext cx="3995693" cy="1774778"/>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78CDE2-0C1B-D3BE-F399-98D983EF4534}"/>
              </a:ext>
            </a:extLst>
          </p:cNvPr>
          <p:cNvSpPr>
            <a:spLocks noGrp="1" noChangeAspect="1"/>
          </p:cNvSpPr>
          <p:nvPr>
            <p:ph type="pic" idx="1"/>
          </p:nvPr>
        </p:nvSpPr>
        <p:spPr>
          <a:xfrm>
            <a:off x="5105400" y="838200"/>
            <a:ext cx="6249988" cy="51815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38786322-CA2D-A634-C10E-4F22BCE48B7F}"/>
              </a:ext>
            </a:extLst>
          </p:cNvPr>
          <p:cNvSpPr>
            <a:spLocks noGrp="1"/>
          </p:cNvSpPr>
          <p:nvPr>
            <p:ph type="body" sz="half" idx="2"/>
          </p:nvPr>
        </p:nvSpPr>
        <p:spPr>
          <a:xfrm>
            <a:off x="340137" y="2552699"/>
            <a:ext cx="3736563" cy="3467099"/>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D0DD6-F55F-4437-DEC5-FA6028509A2D}"/>
              </a:ext>
            </a:extLst>
          </p:cNvPr>
          <p:cNvSpPr>
            <a:spLocks noGrp="1"/>
          </p:cNvSpPr>
          <p:nvPr>
            <p:ph type="dt" sz="half" idx="10"/>
          </p:nvPr>
        </p:nvSpPr>
        <p:spPr>
          <a:xfrm>
            <a:off x="340137" y="63202"/>
            <a:ext cx="2743200" cy="318221"/>
          </a:xfrm>
        </p:spPr>
        <p:txBody>
          <a:bodyPr/>
          <a:lstStyle/>
          <a:p>
            <a:fld id="{ECD41C15-7F35-F84A-A631-4715157007F5}" type="datetime1">
              <a:rPr lang="en-US" smtClean="0"/>
              <a:t>5/2/25</a:t>
            </a:fld>
            <a:endParaRPr lang="en-US"/>
          </a:p>
        </p:txBody>
      </p:sp>
      <p:sp>
        <p:nvSpPr>
          <p:cNvPr id="6" name="Footer Placeholder 5">
            <a:extLst>
              <a:ext uri="{FF2B5EF4-FFF2-40B4-BE49-F238E27FC236}">
                <a16:creationId xmlns:a16="http://schemas.microsoft.com/office/drawing/2014/main" id="{595B46D7-EE7C-E399-6A6B-18237228F6BA}"/>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F211B808-3207-D755-3B0B-E1D8814B2FA1}"/>
              </a:ext>
            </a:extLst>
          </p:cNvPr>
          <p:cNvSpPr>
            <a:spLocks noGrp="1"/>
          </p:cNvSpPr>
          <p:nvPr>
            <p:ph type="sldNum" sz="quarter" idx="12"/>
          </p:nvPr>
        </p:nvSpPr>
        <p:spPr/>
        <p:txBody>
          <a:bodyPr/>
          <a:lstStyle/>
          <a:p>
            <a:fld id="{6E91CC32-6A6B-4E2E-BBA1-6864F305DA26}" type="slidenum">
              <a:rPr lang="en-US" dirty="0"/>
              <a:t>‹#›</a:t>
            </a:fld>
            <a:endParaRPr lang="en-US"/>
          </a:p>
        </p:txBody>
      </p:sp>
    </p:spTree>
    <p:extLst>
      <p:ext uri="{BB962C8B-B14F-4D97-AF65-F5344CB8AC3E}">
        <p14:creationId xmlns:p14="http://schemas.microsoft.com/office/powerpoint/2010/main" val="3334787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F45E2-9197-4E34-029A-725ADAC0C752}"/>
              </a:ext>
            </a:extLst>
          </p:cNvPr>
          <p:cNvSpPr>
            <a:spLocks noGrp="1"/>
          </p:cNvSpPr>
          <p:nvPr>
            <p:ph type="title"/>
          </p:nvPr>
        </p:nvSpPr>
        <p:spPr>
          <a:xfrm>
            <a:off x="308387" y="620202"/>
            <a:ext cx="9956747" cy="143878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268CC19E-63FE-1D76-2550-01FD9A6D9A95}"/>
              </a:ext>
            </a:extLst>
          </p:cNvPr>
          <p:cNvSpPr>
            <a:spLocks noGrp="1"/>
          </p:cNvSpPr>
          <p:nvPr>
            <p:ph type="body" idx="1"/>
          </p:nvPr>
        </p:nvSpPr>
        <p:spPr>
          <a:xfrm>
            <a:off x="335467" y="2306781"/>
            <a:ext cx="9956747" cy="38701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FA067-55BA-33CD-E6F2-B24B2D5DE896}"/>
              </a:ext>
            </a:extLst>
          </p:cNvPr>
          <p:cNvSpPr>
            <a:spLocks noGrp="1"/>
          </p:cNvSpPr>
          <p:nvPr>
            <p:ph type="dt" sz="half" idx="2"/>
          </p:nvPr>
        </p:nvSpPr>
        <p:spPr>
          <a:xfrm>
            <a:off x="340137" y="63202"/>
            <a:ext cx="2743200" cy="318221"/>
          </a:xfrm>
          <a:prstGeom prst="rect">
            <a:avLst/>
          </a:prstGeom>
        </p:spPr>
        <p:txBody>
          <a:bodyPr vert="horz" lIns="91440" tIns="45720" rIns="91440" bIns="45720" rtlCol="0" anchor="ctr"/>
          <a:lstStyle>
            <a:lvl1pPr algn="l">
              <a:defRPr sz="800">
                <a:solidFill>
                  <a:schemeClr val="tx1"/>
                </a:solidFill>
              </a:defRPr>
            </a:lvl1pPr>
          </a:lstStyle>
          <a:p>
            <a:fld id="{BD8B5BD1-0205-7C40-8ACF-C8CD49684D35}" type="datetime1">
              <a:rPr lang="en-US" smtClean="0"/>
              <a:t>5/2/25</a:t>
            </a:fld>
            <a:endParaRPr lang="en-US"/>
          </a:p>
        </p:txBody>
      </p:sp>
      <p:sp>
        <p:nvSpPr>
          <p:cNvPr id="5" name="Footer Placeholder 4">
            <a:extLst>
              <a:ext uri="{FF2B5EF4-FFF2-40B4-BE49-F238E27FC236}">
                <a16:creationId xmlns:a16="http://schemas.microsoft.com/office/drawing/2014/main" id="{C965EAE2-7EF5-FFAA-CD74-AA63C671197D}"/>
              </a:ext>
            </a:extLst>
          </p:cNvPr>
          <p:cNvSpPr>
            <a:spLocks noGrp="1"/>
          </p:cNvSpPr>
          <p:nvPr>
            <p:ph type="ftr" sz="quarter" idx="3"/>
          </p:nvPr>
        </p:nvSpPr>
        <p:spPr>
          <a:xfrm>
            <a:off x="7344016" y="6424761"/>
            <a:ext cx="4059936" cy="365125"/>
          </a:xfrm>
          <a:prstGeom prst="rect">
            <a:avLst/>
          </a:prstGeom>
        </p:spPr>
        <p:txBody>
          <a:bodyPr vert="horz" lIns="91440" tIns="45720" rIns="91440" bIns="45720" rtlCol="0" anchor="ctr"/>
          <a:lstStyle>
            <a:lvl1pPr algn="r">
              <a:defRPr sz="800" b="0" cap="all" spc="0" baseline="0">
                <a:solidFill>
                  <a:schemeClr val="tx1"/>
                </a:solidFill>
              </a:defRPr>
            </a:lvl1pPr>
          </a:lstStyle>
          <a:p>
            <a:r>
              <a:rPr lang="en-US"/>
              <a:t>
              </a:t>
            </a:r>
          </a:p>
        </p:txBody>
      </p:sp>
      <p:sp>
        <p:nvSpPr>
          <p:cNvPr id="6" name="Slide Number Placeholder 5">
            <a:extLst>
              <a:ext uri="{FF2B5EF4-FFF2-40B4-BE49-F238E27FC236}">
                <a16:creationId xmlns:a16="http://schemas.microsoft.com/office/drawing/2014/main" id="{D109DC1A-2539-3AE9-11EA-B87D22E62CDB}"/>
              </a:ext>
            </a:extLst>
          </p:cNvPr>
          <p:cNvSpPr>
            <a:spLocks noGrp="1"/>
          </p:cNvSpPr>
          <p:nvPr>
            <p:ph type="sldNum" sz="quarter" idx="4"/>
          </p:nvPr>
        </p:nvSpPr>
        <p:spPr>
          <a:xfrm>
            <a:off x="11403951" y="6425816"/>
            <a:ext cx="429768" cy="365125"/>
          </a:xfrm>
          <a:prstGeom prst="rect">
            <a:avLst/>
          </a:prstGeom>
        </p:spPr>
        <p:txBody>
          <a:bodyPr vert="horz" lIns="91440" tIns="45720" rIns="91440" bIns="45720" rtlCol="0" anchor="ctr"/>
          <a:lstStyle>
            <a:lvl1pPr algn="r">
              <a:defRPr sz="800">
                <a:solidFill>
                  <a:schemeClr val="tx1"/>
                </a:solidFill>
              </a:defRPr>
            </a:lvl1pPr>
          </a:lstStyle>
          <a:p>
            <a:fld id="{6E91CC32-6A6B-4E2E-BBA1-6864F305DA26}" type="slidenum">
              <a:rPr lang="en-US" dirty="0"/>
              <a:t>‹#›</a:t>
            </a:fld>
            <a:endParaRPr lang="en-US"/>
          </a:p>
        </p:txBody>
      </p:sp>
    </p:spTree>
    <p:extLst>
      <p:ext uri="{BB962C8B-B14F-4D97-AF65-F5344CB8AC3E}">
        <p14:creationId xmlns:p14="http://schemas.microsoft.com/office/powerpoint/2010/main" val="2981332769"/>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6868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528">
          <p15:clr>
            <a:srgbClr val="F26B43"/>
          </p15:clr>
        </p15:guide>
        <p15:guide id="19" orient="horz" pos="2160">
          <p15:clr>
            <a:srgbClr val="F26B43"/>
          </p15:clr>
        </p15:guide>
        <p15:guide id="20"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www.slashfilm.com/1789940/the-simpsons-voice-actor-hank-azaria-ai-replacement-test/" TargetMode="External"/><Relationship Id="rId3" Type="http://schemas.openxmlformats.org/officeDocument/2006/relationships/hyperlink" Target="https://www.washingtonpost.com/world/middle_east/in-yemen-us-airstrikes-breed-anger-and-sympathy-for-al-qaeda/2012/05/29/gJQAUmKI0U_story.html" TargetMode="External"/><Relationship Id="rId7" Type="http://schemas.openxmlformats.org/officeDocument/2006/relationships/hyperlink" Target="https://www.the-independent.com/arts-entertainment/films/news/star-wars-peter-cushing-estate-lawsuit-b2611483.html" TargetMode="External"/><Relationship Id="rId2" Type="http://schemas.openxmlformats.org/officeDocument/2006/relationships/hyperlink" Target="https://www.newamerica.org/future-security/reports/americas-counterterrorism-wars/" TargetMode="External"/><Relationship Id="rId1" Type="http://schemas.openxmlformats.org/officeDocument/2006/relationships/slideLayout" Target="../slideLayouts/slideLayout6.xml"/><Relationship Id="rId6" Type="http://schemas.openxmlformats.org/officeDocument/2006/relationships/hyperlink" Target="https://www.scbc-law.org/post/keeping-the-dead-alive-ai-grief-bots-and-privacy-concerns" TargetMode="External"/><Relationship Id="rId5" Type="http://schemas.openxmlformats.org/officeDocument/2006/relationships/hyperlink" Target="http://www.al-monitor.com/originals/2024/03/gaza-civilian-deaths-test-israels-ai-precision-claims" TargetMode="External"/><Relationship Id="rId4" Type="http://schemas.openxmlformats.org/officeDocument/2006/relationships/hyperlink" Target="https://csunshinetoday.csun.edu/media-releases/it-is-psychologically-easier-to-kill-from-a-distance-according-to-new-csun-study/" TargetMode="External"/><Relationship Id="rId9" Type="http://schemas.openxmlformats.org/officeDocument/2006/relationships/hyperlink" Target="https://doi.org/10.55540/0031-1723.3016"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imdb.com/title/tt11858890/mediaviewer/rm3297911297/" TargetMode="External"/><Relationship Id="rId3" Type="http://schemas.openxmlformats.org/officeDocument/2006/relationships/hyperlink" Target="https://www.pluggedin.com/movie-reviews/creator-2023/" TargetMode="External"/><Relationship Id="rId7" Type="http://schemas.openxmlformats.org/officeDocument/2006/relationships/hyperlink" Target="https://www.washingtonpost.com/world/middle_east/in-yemen-us-airstrikes-breed-anger-and-sympathy-for-al-qaeda/2012/05/29/gJQAUmKI0U_story.html" TargetMode="External"/><Relationship Id="rId2" Type="http://schemas.openxmlformats.org/officeDocument/2006/relationships/hyperlink" Target="https://www.movieposterdb.com/the-creator-i11858890/d3ae1297" TargetMode="External"/><Relationship Id="rId1" Type="http://schemas.openxmlformats.org/officeDocument/2006/relationships/slideLayout" Target="../slideLayouts/slideLayout6.xml"/><Relationship Id="rId6" Type="http://schemas.openxmlformats.org/officeDocument/2006/relationships/hyperlink" Target="https://www.imdb.com/title/tt11858890/mediaviewer/rm1036473601/" TargetMode="External"/><Relationship Id="rId5" Type="http://schemas.openxmlformats.org/officeDocument/2006/relationships/hyperlink" Target="https://www.npr.org/2023/09/28/1202299557/the-creator-film-review-ai" TargetMode="External"/><Relationship Id="rId4" Type="http://schemas.openxmlformats.org/officeDocument/2006/relationships/hyperlink" Target="https://www.imdb.com/title/tt11858890/mediaviewer/rm422065817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2" y="765850"/>
            <a:ext cx="3995693" cy="1774778"/>
          </a:xfrm>
        </p:spPr>
        <p:txBody>
          <a:bodyPr anchor="t">
            <a:normAutofit/>
          </a:bodyPr>
          <a:lstStyle/>
          <a:p>
            <a:r>
              <a:rPr lang="en-US"/>
              <a:t>The Creator</a:t>
            </a:r>
          </a:p>
        </p:txBody>
      </p:sp>
      <p:pic>
        <p:nvPicPr>
          <p:cNvPr id="5" name="Picture 4" descr="1920x1080 Resolution The Creator 2023 Movie Poster 1080P Laptop Full HD ...">
            <a:extLst>
              <a:ext uri="{FF2B5EF4-FFF2-40B4-BE49-F238E27FC236}">
                <a16:creationId xmlns:a16="http://schemas.microsoft.com/office/drawing/2014/main" id="{284B29DC-E52F-A1FA-76AA-1B81F6CD62CB}"/>
              </a:ext>
            </a:extLst>
          </p:cNvPr>
          <p:cNvPicPr>
            <a:picLocks noChangeAspect="1"/>
          </p:cNvPicPr>
          <p:nvPr/>
        </p:nvPicPr>
        <p:blipFill>
          <a:blip r:embed="rId3"/>
          <a:srcRect l="17326" t="73" r="27224" b="-179"/>
          <a:stretch/>
        </p:blipFill>
        <p:spPr>
          <a:xfrm>
            <a:off x="5336112" y="0"/>
            <a:ext cx="6856662" cy="6874439"/>
          </a:xfrm>
          <a:prstGeom prst="rect">
            <a:avLst/>
          </a:prstGeom>
        </p:spPr>
      </p:pic>
      <p:sp>
        <p:nvSpPr>
          <p:cNvPr id="3" name="Subtitle 2"/>
          <p:cNvSpPr>
            <a:spLocks noGrp="1"/>
          </p:cNvSpPr>
          <p:nvPr>
            <p:ph type="body" sz="half" idx="2"/>
          </p:nvPr>
        </p:nvSpPr>
        <p:spPr>
          <a:xfrm>
            <a:off x="340137" y="2552699"/>
            <a:ext cx="3736563" cy="3467099"/>
          </a:xfrm>
        </p:spPr>
        <p:txBody>
          <a:bodyPr vert="horz" lIns="91440" tIns="45720" rIns="91440" bIns="45720" rtlCol="0" anchor="b">
            <a:normAutofit/>
          </a:bodyPr>
          <a:lstStyle/>
          <a:p>
            <a:pPr marL="0" indent="0">
              <a:buNone/>
            </a:pPr>
            <a:r>
              <a:rPr lang="en-US"/>
              <a:t>By:</a:t>
            </a:r>
            <a:br>
              <a:rPr lang="en-US"/>
            </a:br>
            <a:r>
              <a:rPr lang="en-US"/>
              <a:t>Joseph DiPietro, Justin Gauthier, Nicholas Kutschke, Everett Wilber</a:t>
            </a:r>
          </a:p>
        </p:txBody>
      </p:sp>
      <p:sp>
        <p:nvSpPr>
          <p:cNvPr id="4" name="Rectangle 3">
            <a:extLst>
              <a:ext uri="{FF2B5EF4-FFF2-40B4-BE49-F238E27FC236}">
                <a16:creationId xmlns:a16="http://schemas.microsoft.com/office/drawing/2014/main" id="{CBCEB3CC-8BFE-4FED-C5E7-C284014921C6}"/>
              </a:ext>
            </a:extLst>
          </p:cNvPr>
          <p:cNvSpPr/>
          <p:nvPr/>
        </p:nvSpPr>
        <p:spPr>
          <a:xfrm>
            <a:off x="5304183" y="0"/>
            <a:ext cx="3871169" cy="6878129"/>
          </a:xfrm>
          <a:prstGeom prst="rect">
            <a:avLst/>
          </a:prstGeom>
          <a:gradFill flip="none" rotWithShape="1">
            <a:gsLst>
              <a:gs pos="9000">
                <a:srgbClr val="000000"/>
              </a:gs>
              <a:gs pos="100000">
                <a:srgbClr val="000000">
                  <a:alpha val="0"/>
                </a:srgbClr>
              </a:gs>
            </a:gsLst>
            <a:lin ang="0" scaled="1"/>
            <a:tileRect/>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6" name="Rectangle 5">
            <a:extLst>
              <a:ext uri="{FF2B5EF4-FFF2-40B4-BE49-F238E27FC236}">
                <a16:creationId xmlns:a16="http://schemas.microsoft.com/office/drawing/2014/main" id="{252B1E74-0EF2-5D66-0E03-B2ED800621C0}"/>
              </a:ext>
            </a:extLst>
          </p:cNvPr>
          <p:cNvSpPr/>
          <p:nvPr/>
        </p:nvSpPr>
        <p:spPr>
          <a:xfrm>
            <a:off x="340137" y="1226916"/>
            <a:ext cx="2553534" cy="127322"/>
          </a:xfrm>
          <a:prstGeom prst="rect">
            <a:avLst/>
          </a:prstGeom>
          <a:solidFill>
            <a:srgbClr val="FF740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7D00C-7B0F-FCBA-6822-B63A1197F7E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F812D05-1C4D-6354-A8C6-EAFC65F1B67E}"/>
              </a:ext>
            </a:extLst>
          </p:cNvPr>
          <p:cNvSpPr/>
          <p:nvPr/>
        </p:nvSpPr>
        <p:spPr>
          <a:xfrm>
            <a:off x="3055514" y="34728"/>
            <a:ext cx="7061278" cy="49696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2" name="TextBox 1">
            <a:extLst>
              <a:ext uri="{FF2B5EF4-FFF2-40B4-BE49-F238E27FC236}">
                <a16:creationId xmlns:a16="http://schemas.microsoft.com/office/drawing/2014/main" id="{13358034-00A7-D441-BBB5-E547C941EFE7}"/>
              </a:ext>
            </a:extLst>
          </p:cNvPr>
          <p:cNvSpPr txBox="1"/>
          <p:nvPr/>
        </p:nvSpPr>
        <p:spPr>
          <a:xfrm>
            <a:off x="509288" y="757754"/>
            <a:ext cx="1158332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Claim #3: </a:t>
            </a:r>
          </a:p>
          <a:p>
            <a:r>
              <a:rPr lang="en-US" sz="2400"/>
              <a:t>Recreating the likeness or persona of the deceased without consent is unethical</a:t>
            </a:r>
          </a:p>
        </p:txBody>
      </p:sp>
      <p:sp>
        <p:nvSpPr>
          <p:cNvPr id="3" name="TextBox 2">
            <a:extLst>
              <a:ext uri="{FF2B5EF4-FFF2-40B4-BE49-F238E27FC236}">
                <a16:creationId xmlns:a16="http://schemas.microsoft.com/office/drawing/2014/main" id="{B1A2135B-094E-E082-AFDC-EBD93624681A}"/>
              </a:ext>
            </a:extLst>
          </p:cNvPr>
          <p:cNvSpPr txBox="1"/>
          <p:nvPr/>
        </p:nvSpPr>
        <p:spPr>
          <a:xfrm>
            <a:off x="509288" y="2117260"/>
            <a:ext cx="539455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US">
                <a:latin typeface="Arial"/>
                <a:cs typeface="Arial"/>
              </a:rPr>
              <a:t>Technology in the film:</a:t>
            </a:r>
          </a:p>
          <a:p>
            <a:pPr fontAlgn="base"/>
            <a:endParaRPr lang="en-US">
              <a:latin typeface="Arial"/>
              <a:cs typeface="Arial"/>
            </a:endParaRPr>
          </a:p>
          <a:p>
            <a:pPr marL="285750" indent="-285750" fontAlgn="base">
              <a:buFont typeface="Arial" panose="020B0604020202020204" pitchFamily="34" charset="0"/>
              <a:buChar char="•"/>
            </a:pPr>
            <a:r>
              <a:rPr lang="en-US">
                <a:latin typeface="Arial"/>
                <a:cs typeface="Arial"/>
              </a:rPr>
              <a:t>Simulants imitating humans:</a:t>
            </a:r>
          </a:p>
          <a:p>
            <a:pPr marL="742950" lvl="1" indent="-285750" fontAlgn="base">
              <a:buFont typeface="Arial" panose="020B0604020202020204" pitchFamily="34" charset="0"/>
              <a:buChar char="•"/>
            </a:pPr>
            <a:r>
              <a:rPr lang="en-US">
                <a:latin typeface="Arial"/>
                <a:cs typeface="Arial"/>
              </a:rPr>
              <a:t>Created to look human</a:t>
            </a:r>
          </a:p>
          <a:p>
            <a:pPr marL="742950" lvl="1" indent="-285750" fontAlgn="base">
              <a:buFont typeface="Arial" panose="020B0604020202020204" pitchFamily="34" charset="0"/>
              <a:buChar char="•"/>
            </a:pPr>
            <a:r>
              <a:rPr lang="en-US">
                <a:latin typeface="Arial"/>
                <a:cs typeface="Arial"/>
              </a:rPr>
              <a:t>People can donate their likeness</a:t>
            </a:r>
          </a:p>
          <a:p>
            <a:pPr lvl="1" fontAlgn="base"/>
            <a:endParaRPr lang="en-US">
              <a:latin typeface="Arial"/>
              <a:cs typeface="Arial"/>
            </a:endParaRPr>
          </a:p>
          <a:p>
            <a:pPr marL="285750" indent="-285750" fontAlgn="base">
              <a:buFont typeface="Arial" panose="020B0604020202020204" pitchFamily="34" charset="0"/>
              <a:buChar char="•"/>
            </a:pPr>
            <a:r>
              <a:rPr lang="en-US">
                <a:latin typeface="Arial"/>
                <a:cs typeface="Arial"/>
              </a:rPr>
              <a:t>Personality uploading</a:t>
            </a:r>
          </a:p>
          <a:p>
            <a:pPr marL="742950" lvl="1" indent="-285750" fontAlgn="base">
              <a:buFont typeface="Arial" panose="020B0604020202020204" pitchFamily="34" charset="0"/>
              <a:buChar char="•"/>
            </a:pPr>
            <a:r>
              <a:rPr lang="en-US">
                <a:latin typeface="Arial"/>
                <a:cs typeface="Arial"/>
              </a:rPr>
              <a:t>Memories and traits can be transferred from a human to a simulant</a:t>
            </a:r>
          </a:p>
          <a:p>
            <a:pPr marL="742950" lvl="1" indent="-285750" fontAlgn="base">
              <a:buFont typeface="Arial" panose="020B0604020202020204" pitchFamily="34" charset="0"/>
              <a:buChar char="•"/>
            </a:pPr>
            <a:r>
              <a:rPr lang="en-US">
                <a:latin typeface="Arial"/>
                <a:cs typeface="Arial"/>
              </a:rPr>
              <a:t>Even after death without consent</a:t>
            </a:r>
          </a:p>
          <a:p>
            <a:pPr lvl="1" fontAlgn="base"/>
            <a:endParaRPr lang="en-US">
              <a:latin typeface="Arial"/>
              <a:cs typeface="Arial"/>
            </a:endParaRPr>
          </a:p>
          <a:p>
            <a:pPr marL="285750" indent="-285750" fontAlgn="base">
              <a:buFont typeface="Arial" panose="020B0604020202020204" pitchFamily="34" charset="0"/>
              <a:buChar char="•"/>
            </a:pPr>
            <a:r>
              <a:rPr lang="en-US">
                <a:latin typeface="Arial"/>
                <a:cs typeface="Arial"/>
              </a:rPr>
              <a:t>Simulants are used functionally and strategically</a:t>
            </a:r>
          </a:p>
          <a:p>
            <a:pPr marL="742950" lvl="1" indent="-285750" fontAlgn="base">
              <a:buFont typeface="Arial" panose="020B0604020202020204" pitchFamily="34" charset="0"/>
              <a:buChar char="•"/>
            </a:pPr>
            <a:r>
              <a:rPr lang="en-US">
                <a:latin typeface="Arial"/>
                <a:cs typeface="Arial"/>
              </a:rPr>
              <a:t>Extract information</a:t>
            </a:r>
          </a:p>
          <a:p>
            <a:pPr marL="742950" lvl="1" indent="-285750" fontAlgn="base">
              <a:buFont typeface="Arial" panose="020B0604020202020204" pitchFamily="34" charset="0"/>
              <a:buChar char="•"/>
            </a:pPr>
            <a:r>
              <a:rPr lang="en-US">
                <a:latin typeface="Arial"/>
                <a:cs typeface="Arial"/>
              </a:rPr>
              <a:t>Create misleading intelligence</a:t>
            </a:r>
          </a:p>
        </p:txBody>
      </p:sp>
      <p:sp>
        <p:nvSpPr>
          <p:cNvPr id="9" name="Rectangle 8">
            <a:extLst>
              <a:ext uri="{FF2B5EF4-FFF2-40B4-BE49-F238E27FC236}">
                <a16:creationId xmlns:a16="http://schemas.microsoft.com/office/drawing/2014/main" id="{7903795B-55D3-3259-39A0-0C232A99D596}"/>
              </a:ext>
            </a:extLst>
          </p:cNvPr>
          <p:cNvSpPr/>
          <p:nvPr/>
        </p:nvSpPr>
        <p:spPr>
          <a:xfrm>
            <a:off x="554270" y="1654434"/>
            <a:ext cx="10083169" cy="45719"/>
          </a:xfrm>
          <a:prstGeom prst="rect">
            <a:avLst/>
          </a:prstGeom>
          <a:solidFill>
            <a:srgbClr val="FF740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ABC653E-73ED-C3C8-35CB-67BBF39CE07D}"/>
              </a:ext>
            </a:extLst>
          </p:cNvPr>
          <p:cNvPicPr>
            <a:picLocks noChangeAspect="1"/>
          </p:cNvPicPr>
          <p:nvPr/>
        </p:nvPicPr>
        <p:blipFill>
          <a:blip r:embed="rId3"/>
          <a:stretch>
            <a:fillRect/>
          </a:stretch>
        </p:blipFill>
        <p:spPr>
          <a:xfrm>
            <a:off x="6410646" y="2722880"/>
            <a:ext cx="5385114" cy="2732230"/>
          </a:xfrm>
          <a:prstGeom prst="rect">
            <a:avLst/>
          </a:prstGeom>
          <a:effectLst>
            <a:softEdge rad="127000"/>
          </a:effectLst>
        </p:spPr>
      </p:pic>
      <p:sp>
        <p:nvSpPr>
          <p:cNvPr id="5" name="Slide Number Placeholder 4">
            <a:extLst>
              <a:ext uri="{FF2B5EF4-FFF2-40B4-BE49-F238E27FC236}">
                <a16:creationId xmlns:a16="http://schemas.microsoft.com/office/drawing/2014/main" id="{4BFBA8F4-B84B-513F-6BA5-3F3879CE8EF1}"/>
              </a:ext>
            </a:extLst>
          </p:cNvPr>
          <p:cNvSpPr>
            <a:spLocks noGrp="1"/>
          </p:cNvSpPr>
          <p:nvPr>
            <p:ph type="sldNum" sz="quarter" idx="12"/>
          </p:nvPr>
        </p:nvSpPr>
        <p:spPr/>
        <p:txBody>
          <a:bodyPr/>
          <a:lstStyle/>
          <a:p>
            <a:fld id="{6E91CC32-6A6B-4E2E-BBA1-6864F305DA26}" type="slidenum">
              <a:rPr lang="en-US" smtClean="0"/>
              <a:t>10</a:t>
            </a:fld>
            <a:endParaRPr lang="en-US"/>
          </a:p>
        </p:txBody>
      </p:sp>
    </p:spTree>
    <p:extLst>
      <p:ext uri="{BB962C8B-B14F-4D97-AF65-F5344CB8AC3E}">
        <p14:creationId xmlns:p14="http://schemas.microsoft.com/office/powerpoint/2010/main" val="1595589750"/>
      </p:ext>
    </p:extLst>
  </p:cSld>
  <p:clrMapOvr>
    <a:masterClrMapping/>
  </p:clrMapOvr>
  <p:transition spd="slow">
    <p:plu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3F721-6BBF-B5C9-BE78-E518CC6F966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A880B59-649F-7F20-8F72-73532DABCA1F}"/>
              </a:ext>
            </a:extLst>
          </p:cNvPr>
          <p:cNvSpPr/>
          <p:nvPr/>
        </p:nvSpPr>
        <p:spPr>
          <a:xfrm>
            <a:off x="3055514" y="34728"/>
            <a:ext cx="7061278" cy="49696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2" name="TextBox 1">
            <a:extLst>
              <a:ext uri="{FF2B5EF4-FFF2-40B4-BE49-F238E27FC236}">
                <a16:creationId xmlns:a16="http://schemas.microsoft.com/office/drawing/2014/main" id="{FCE25904-8B44-B227-3111-529A08002CA0}"/>
              </a:ext>
            </a:extLst>
          </p:cNvPr>
          <p:cNvSpPr txBox="1"/>
          <p:nvPr/>
        </p:nvSpPr>
        <p:spPr>
          <a:xfrm>
            <a:off x="509288" y="757754"/>
            <a:ext cx="1158332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Claim #3: </a:t>
            </a:r>
          </a:p>
          <a:p>
            <a:r>
              <a:rPr lang="en-US" sz="2400"/>
              <a:t>Recreating the likeness or persona of the deceased without consent is unethical</a:t>
            </a:r>
          </a:p>
        </p:txBody>
      </p:sp>
      <p:sp>
        <p:nvSpPr>
          <p:cNvPr id="3" name="TextBox 2">
            <a:extLst>
              <a:ext uri="{FF2B5EF4-FFF2-40B4-BE49-F238E27FC236}">
                <a16:creationId xmlns:a16="http://schemas.microsoft.com/office/drawing/2014/main" id="{98FA27F4-1877-D84C-EADB-1278F8422E8E}"/>
              </a:ext>
            </a:extLst>
          </p:cNvPr>
          <p:cNvSpPr txBox="1"/>
          <p:nvPr/>
        </p:nvSpPr>
        <p:spPr>
          <a:xfrm>
            <a:off x="509288" y="1855187"/>
            <a:ext cx="539455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US">
                <a:latin typeface="Arial"/>
                <a:cs typeface="Arial"/>
              </a:rPr>
              <a:t>Real Technology, Real Consequence</a:t>
            </a:r>
          </a:p>
          <a:p>
            <a:pPr fontAlgn="base"/>
            <a:endParaRPr lang="en-US">
              <a:latin typeface="Arial"/>
              <a:cs typeface="Arial"/>
            </a:endParaRPr>
          </a:p>
          <a:p>
            <a:pPr fontAlgn="base"/>
            <a:r>
              <a:rPr lang="en-US">
                <a:latin typeface="Arial"/>
                <a:cs typeface="Arial"/>
              </a:rPr>
              <a:t>Peter Cushing Case [6]</a:t>
            </a:r>
          </a:p>
          <a:p>
            <a:pPr marL="285750" indent="-285750" fontAlgn="base">
              <a:buFontTx/>
              <a:buChar char="-"/>
            </a:pPr>
            <a:r>
              <a:rPr lang="en-US">
                <a:latin typeface="Arial"/>
                <a:cs typeface="Arial"/>
              </a:rPr>
              <a:t>Face digitally recreated for a posthumous role without consent</a:t>
            </a:r>
          </a:p>
          <a:p>
            <a:pPr marL="285750" indent="-285750" fontAlgn="base">
              <a:buFontTx/>
              <a:buChar char="-"/>
            </a:pPr>
            <a:r>
              <a:rPr lang="en-US">
                <a:latin typeface="Arial"/>
                <a:cs typeface="Arial"/>
              </a:rPr>
              <a:t>No say in how his image was used</a:t>
            </a:r>
          </a:p>
          <a:p>
            <a:pPr fontAlgn="base"/>
            <a:endParaRPr lang="en-US">
              <a:latin typeface="Arial"/>
              <a:cs typeface="Arial"/>
            </a:endParaRPr>
          </a:p>
          <a:p>
            <a:pPr fontAlgn="base"/>
            <a:r>
              <a:rPr lang="en-US">
                <a:latin typeface="Arial"/>
                <a:cs typeface="Arial"/>
              </a:rPr>
              <a:t>AI Grief Bots [5]</a:t>
            </a:r>
          </a:p>
          <a:p>
            <a:pPr marL="285750" indent="-285750" fontAlgn="base">
              <a:buFontTx/>
              <a:buChar char="-"/>
            </a:pPr>
            <a:r>
              <a:rPr lang="en-US">
                <a:latin typeface="Arial"/>
                <a:cs typeface="Arial"/>
              </a:rPr>
              <a:t>Chatbots created to imitate the deceased</a:t>
            </a:r>
          </a:p>
          <a:p>
            <a:pPr marL="285750" indent="-285750" fontAlgn="base">
              <a:buFontTx/>
              <a:buChar char="-"/>
            </a:pPr>
            <a:r>
              <a:rPr lang="en-US">
                <a:latin typeface="Arial"/>
                <a:cs typeface="Arial"/>
              </a:rPr>
              <a:t>Responses are not true to the affected, just an approximation</a:t>
            </a:r>
          </a:p>
          <a:p>
            <a:pPr marL="285750" indent="-285750" fontAlgn="base">
              <a:buFontTx/>
              <a:buChar char="-"/>
            </a:pPr>
            <a:endParaRPr lang="en-US">
              <a:latin typeface="Arial"/>
              <a:cs typeface="Arial"/>
            </a:endParaRPr>
          </a:p>
          <a:p>
            <a:pPr fontAlgn="base"/>
            <a:r>
              <a:rPr lang="en-US">
                <a:latin typeface="Arial"/>
                <a:cs typeface="Arial"/>
              </a:rPr>
              <a:t>AI Voice Acting [7]</a:t>
            </a:r>
          </a:p>
          <a:p>
            <a:pPr marL="285750" indent="-285750" fontAlgn="base">
              <a:buFontTx/>
              <a:buChar char="-"/>
            </a:pPr>
            <a:r>
              <a:rPr lang="en-US">
                <a:latin typeface="Arial"/>
                <a:cs typeface="Arial"/>
              </a:rPr>
              <a:t>AI can accurately recreate the voice of a specific person</a:t>
            </a:r>
          </a:p>
          <a:p>
            <a:pPr marL="285750" indent="-285750" fontAlgn="base">
              <a:buFontTx/>
              <a:buChar char="-"/>
            </a:pPr>
            <a:r>
              <a:rPr lang="en-US">
                <a:latin typeface="Arial"/>
                <a:cs typeface="Arial"/>
              </a:rPr>
              <a:t>An actor’s voice becomes a reusable asset, stripping them of control</a:t>
            </a:r>
          </a:p>
        </p:txBody>
      </p:sp>
      <p:sp>
        <p:nvSpPr>
          <p:cNvPr id="9" name="Rectangle 8">
            <a:extLst>
              <a:ext uri="{FF2B5EF4-FFF2-40B4-BE49-F238E27FC236}">
                <a16:creationId xmlns:a16="http://schemas.microsoft.com/office/drawing/2014/main" id="{4A15EEA9-4597-3E7C-760B-A96A0F0CCB21}"/>
              </a:ext>
            </a:extLst>
          </p:cNvPr>
          <p:cNvSpPr/>
          <p:nvPr/>
        </p:nvSpPr>
        <p:spPr>
          <a:xfrm>
            <a:off x="554270" y="1654434"/>
            <a:ext cx="10083169" cy="45719"/>
          </a:xfrm>
          <a:prstGeom prst="rect">
            <a:avLst/>
          </a:prstGeom>
          <a:solidFill>
            <a:srgbClr val="FF740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530CF70-CC3F-9D5B-F2CD-945A59DE4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822" y="2692777"/>
            <a:ext cx="4632418" cy="2607318"/>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AD5C276-67A4-70F9-67BF-4F9A327CFB86}"/>
              </a:ext>
            </a:extLst>
          </p:cNvPr>
          <p:cNvSpPr txBox="1"/>
          <p:nvPr/>
        </p:nvSpPr>
        <p:spPr>
          <a:xfrm>
            <a:off x="6755787" y="5203566"/>
            <a:ext cx="4492487" cy="369332"/>
          </a:xfrm>
          <a:prstGeom prst="rect">
            <a:avLst/>
          </a:prstGeom>
          <a:noFill/>
        </p:spPr>
        <p:txBody>
          <a:bodyPr wrap="square" rtlCol="0">
            <a:spAutoFit/>
          </a:bodyPr>
          <a:lstStyle/>
          <a:p>
            <a:r>
              <a:rPr lang="en-US" i="1">
                <a:solidFill>
                  <a:schemeClr val="bg1">
                    <a:lumMod val="50000"/>
                    <a:lumOff val="50000"/>
                  </a:schemeClr>
                </a:solidFill>
              </a:rPr>
              <a:t>Rogue One: A Star Wars Story </a:t>
            </a:r>
            <a:r>
              <a:rPr lang="en-US">
                <a:solidFill>
                  <a:schemeClr val="bg1">
                    <a:lumMod val="50000"/>
                    <a:lumOff val="50000"/>
                  </a:schemeClr>
                </a:solidFill>
              </a:rPr>
              <a:t>(2016) [6]</a:t>
            </a:r>
          </a:p>
        </p:txBody>
      </p:sp>
      <p:sp>
        <p:nvSpPr>
          <p:cNvPr id="6" name="Slide Number Placeholder 5">
            <a:extLst>
              <a:ext uri="{FF2B5EF4-FFF2-40B4-BE49-F238E27FC236}">
                <a16:creationId xmlns:a16="http://schemas.microsoft.com/office/drawing/2014/main" id="{CCCE397A-3647-E90C-35F3-2D1B56479CEB}"/>
              </a:ext>
            </a:extLst>
          </p:cNvPr>
          <p:cNvSpPr>
            <a:spLocks noGrp="1"/>
          </p:cNvSpPr>
          <p:nvPr>
            <p:ph type="sldNum" sz="quarter" idx="12"/>
          </p:nvPr>
        </p:nvSpPr>
        <p:spPr/>
        <p:txBody>
          <a:bodyPr/>
          <a:lstStyle/>
          <a:p>
            <a:fld id="{6E91CC32-6A6B-4E2E-BBA1-6864F305DA26}" type="slidenum">
              <a:rPr lang="en-US" smtClean="0"/>
              <a:t>11</a:t>
            </a:fld>
            <a:endParaRPr lang="en-US"/>
          </a:p>
        </p:txBody>
      </p:sp>
    </p:spTree>
    <p:extLst>
      <p:ext uri="{BB962C8B-B14F-4D97-AF65-F5344CB8AC3E}">
        <p14:creationId xmlns:p14="http://schemas.microsoft.com/office/powerpoint/2010/main" val="2917460763"/>
      </p:ext>
    </p:extLst>
  </p:cSld>
  <p:clrMapOvr>
    <a:masterClrMapping/>
  </p:clrMapOvr>
  <p:transition spd="slow">
    <p:plu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6444D-116E-A903-5355-A3B110BA7A9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5EE43F8-D056-4AB9-FEB0-5E1BADB7CA66}"/>
              </a:ext>
            </a:extLst>
          </p:cNvPr>
          <p:cNvSpPr/>
          <p:nvPr/>
        </p:nvSpPr>
        <p:spPr>
          <a:xfrm>
            <a:off x="3055514" y="34728"/>
            <a:ext cx="7061278" cy="49696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2" name="TextBox 1">
            <a:extLst>
              <a:ext uri="{FF2B5EF4-FFF2-40B4-BE49-F238E27FC236}">
                <a16:creationId xmlns:a16="http://schemas.microsoft.com/office/drawing/2014/main" id="{9642AA83-97CC-508B-D4B4-829676D11414}"/>
              </a:ext>
            </a:extLst>
          </p:cNvPr>
          <p:cNvSpPr txBox="1"/>
          <p:nvPr/>
        </p:nvSpPr>
        <p:spPr>
          <a:xfrm>
            <a:off x="509288" y="757754"/>
            <a:ext cx="1158332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Claim #3: </a:t>
            </a:r>
          </a:p>
          <a:p>
            <a:r>
              <a:rPr lang="en-US" sz="2400"/>
              <a:t>Recreating the likeness or persona of the deceased without consent is unethical</a:t>
            </a:r>
          </a:p>
        </p:txBody>
      </p:sp>
      <p:sp>
        <p:nvSpPr>
          <p:cNvPr id="3" name="TextBox 2">
            <a:extLst>
              <a:ext uri="{FF2B5EF4-FFF2-40B4-BE49-F238E27FC236}">
                <a16:creationId xmlns:a16="http://schemas.microsoft.com/office/drawing/2014/main" id="{B7961780-2E9D-7EE2-DDBB-24D8869AF224}"/>
              </a:ext>
            </a:extLst>
          </p:cNvPr>
          <p:cNvSpPr txBox="1"/>
          <p:nvPr/>
        </p:nvSpPr>
        <p:spPr>
          <a:xfrm>
            <a:off x="509287" y="1855187"/>
            <a:ext cx="5830553"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r>
              <a:rPr lang="en-US">
                <a:latin typeface="Arial"/>
                <a:cs typeface="Arial"/>
              </a:rPr>
              <a:t>Ethical Evaluation of AI Resurrection</a:t>
            </a:r>
          </a:p>
          <a:p>
            <a:pPr fontAlgn="base"/>
            <a:endParaRPr lang="en-US">
              <a:latin typeface="Arial"/>
              <a:cs typeface="Arial"/>
            </a:endParaRPr>
          </a:p>
          <a:p>
            <a:pPr fontAlgn="base"/>
            <a:r>
              <a:rPr lang="en-US">
                <a:latin typeface="Arial"/>
                <a:cs typeface="Arial"/>
              </a:rPr>
              <a:t>Kantian (Unethical):</a:t>
            </a:r>
          </a:p>
          <a:p>
            <a:pPr marL="285750" indent="-285750" fontAlgn="base">
              <a:buFontTx/>
              <a:buChar char="-"/>
            </a:pPr>
            <a:r>
              <a:rPr lang="en-US">
                <a:latin typeface="Arial"/>
                <a:cs typeface="Arial"/>
              </a:rPr>
              <a:t>Violates autonomy</a:t>
            </a:r>
          </a:p>
          <a:p>
            <a:pPr marL="285750" indent="-285750" fontAlgn="base">
              <a:buFontTx/>
              <a:buChar char="-"/>
            </a:pPr>
            <a:r>
              <a:rPr lang="en-US">
                <a:latin typeface="Arial"/>
                <a:cs typeface="Arial"/>
              </a:rPr>
              <a:t>Treats deceased as a means to extract information</a:t>
            </a:r>
          </a:p>
          <a:p>
            <a:pPr fontAlgn="base"/>
            <a:endParaRPr lang="en-US">
              <a:latin typeface="Arial"/>
              <a:cs typeface="Arial"/>
            </a:endParaRPr>
          </a:p>
          <a:p>
            <a:pPr fontAlgn="base"/>
            <a:r>
              <a:rPr lang="en-US">
                <a:latin typeface="Arial"/>
                <a:cs typeface="Arial"/>
              </a:rPr>
              <a:t>Act Utilitarian (Unethical):</a:t>
            </a:r>
          </a:p>
          <a:p>
            <a:pPr marL="285750" indent="-285750" fontAlgn="base">
              <a:buFontTx/>
              <a:buChar char="-"/>
            </a:pPr>
            <a:r>
              <a:rPr lang="en-US">
                <a:latin typeface="Arial"/>
                <a:cs typeface="Arial"/>
              </a:rPr>
              <a:t>Short-term gain</a:t>
            </a:r>
          </a:p>
          <a:p>
            <a:pPr marL="285750" indent="-285750" fontAlgn="base">
              <a:buFontTx/>
              <a:buChar char="-"/>
            </a:pPr>
            <a:r>
              <a:rPr lang="en-US">
                <a:latin typeface="Arial"/>
                <a:cs typeface="Arial"/>
              </a:rPr>
              <a:t>Long-term harm</a:t>
            </a:r>
          </a:p>
          <a:p>
            <a:pPr marL="285750" indent="-285750" fontAlgn="base">
              <a:buFontTx/>
              <a:buChar char="-"/>
            </a:pPr>
            <a:r>
              <a:rPr lang="en-US">
                <a:latin typeface="Arial"/>
                <a:cs typeface="Arial"/>
              </a:rPr>
              <a:t>Net Utility Loss</a:t>
            </a:r>
          </a:p>
          <a:p>
            <a:pPr fontAlgn="base"/>
            <a:endParaRPr lang="en-US">
              <a:latin typeface="Arial"/>
              <a:cs typeface="Arial"/>
            </a:endParaRPr>
          </a:p>
          <a:p>
            <a:pPr fontAlgn="base"/>
            <a:r>
              <a:rPr lang="en-US">
                <a:latin typeface="Arial"/>
                <a:cs typeface="Arial"/>
              </a:rPr>
              <a:t>Virtue (Unethical)</a:t>
            </a:r>
          </a:p>
          <a:p>
            <a:pPr marL="285750" indent="-285750" fontAlgn="base">
              <a:buFontTx/>
              <a:buChar char="-"/>
            </a:pPr>
            <a:r>
              <a:rPr lang="en-US">
                <a:latin typeface="Arial"/>
                <a:cs typeface="Arial"/>
              </a:rPr>
              <a:t>Lacks compassion</a:t>
            </a:r>
          </a:p>
          <a:p>
            <a:pPr marL="285750" indent="-285750" fontAlgn="base">
              <a:buFontTx/>
              <a:buChar char="-"/>
            </a:pPr>
            <a:r>
              <a:rPr lang="en-US">
                <a:latin typeface="Arial"/>
                <a:cs typeface="Arial"/>
              </a:rPr>
              <a:t>Lacks Integrity</a:t>
            </a:r>
          </a:p>
          <a:p>
            <a:pPr marL="285750" indent="-285750" fontAlgn="base">
              <a:buFontTx/>
              <a:buChar char="-"/>
            </a:pPr>
            <a:r>
              <a:rPr lang="en-US">
                <a:latin typeface="Arial"/>
                <a:cs typeface="Arial"/>
              </a:rPr>
              <a:t>Erodes moral character</a:t>
            </a:r>
          </a:p>
        </p:txBody>
      </p:sp>
      <p:sp>
        <p:nvSpPr>
          <p:cNvPr id="9" name="Rectangle 8">
            <a:extLst>
              <a:ext uri="{FF2B5EF4-FFF2-40B4-BE49-F238E27FC236}">
                <a16:creationId xmlns:a16="http://schemas.microsoft.com/office/drawing/2014/main" id="{12435733-8A21-577A-824C-63879362B5CE}"/>
              </a:ext>
            </a:extLst>
          </p:cNvPr>
          <p:cNvSpPr/>
          <p:nvPr/>
        </p:nvSpPr>
        <p:spPr>
          <a:xfrm>
            <a:off x="554270" y="1654434"/>
            <a:ext cx="10083169" cy="45719"/>
          </a:xfrm>
          <a:prstGeom prst="rect">
            <a:avLst/>
          </a:prstGeom>
          <a:solidFill>
            <a:srgbClr val="FF740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E88AAA3-B42C-7543-2BDE-5E6E5F992183}"/>
              </a:ext>
            </a:extLst>
          </p:cNvPr>
          <p:cNvPicPr>
            <a:picLocks noChangeAspect="1"/>
          </p:cNvPicPr>
          <p:nvPr/>
        </p:nvPicPr>
        <p:blipFill>
          <a:blip r:embed="rId3"/>
          <a:stretch>
            <a:fillRect/>
          </a:stretch>
        </p:blipFill>
        <p:spPr>
          <a:xfrm>
            <a:off x="6701506" y="2005591"/>
            <a:ext cx="4156548" cy="4500505"/>
          </a:xfrm>
          <a:prstGeom prst="rect">
            <a:avLst/>
          </a:prstGeom>
          <a:effectLst>
            <a:softEdge rad="127000"/>
          </a:effectLst>
        </p:spPr>
      </p:pic>
      <p:sp>
        <p:nvSpPr>
          <p:cNvPr id="5" name="Slide Number Placeholder 4">
            <a:extLst>
              <a:ext uri="{FF2B5EF4-FFF2-40B4-BE49-F238E27FC236}">
                <a16:creationId xmlns:a16="http://schemas.microsoft.com/office/drawing/2014/main" id="{D1BD9C24-F441-00DA-4B73-7ED5AA0256C0}"/>
              </a:ext>
            </a:extLst>
          </p:cNvPr>
          <p:cNvSpPr>
            <a:spLocks noGrp="1"/>
          </p:cNvSpPr>
          <p:nvPr>
            <p:ph type="sldNum" sz="quarter" idx="12"/>
          </p:nvPr>
        </p:nvSpPr>
        <p:spPr/>
        <p:txBody>
          <a:bodyPr/>
          <a:lstStyle/>
          <a:p>
            <a:fld id="{6E91CC32-6A6B-4E2E-BBA1-6864F305DA26}" type="slidenum">
              <a:rPr lang="en-US" smtClean="0"/>
              <a:t>12</a:t>
            </a:fld>
            <a:endParaRPr lang="en-US"/>
          </a:p>
        </p:txBody>
      </p:sp>
    </p:spTree>
    <p:extLst>
      <p:ext uri="{BB962C8B-B14F-4D97-AF65-F5344CB8AC3E}">
        <p14:creationId xmlns:p14="http://schemas.microsoft.com/office/powerpoint/2010/main" val="1090518215"/>
      </p:ext>
    </p:extLst>
  </p:cSld>
  <p:clrMapOvr>
    <a:masterClrMapping/>
  </p:clrMapOvr>
  <p:transition spd="slow">
    <p:plu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8A4F-A4CE-B194-3A02-6392962A2778}"/>
              </a:ext>
            </a:extLst>
          </p:cNvPr>
          <p:cNvSpPr>
            <a:spLocks noGrp="1"/>
          </p:cNvSpPr>
          <p:nvPr>
            <p:ph type="title"/>
          </p:nvPr>
        </p:nvSpPr>
        <p:spPr>
          <a:xfrm>
            <a:off x="308387" y="757766"/>
            <a:ext cx="5131503" cy="809650"/>
          </a:xfrm>
        </p:spPr>
        <p:txBody>
          <a:bodyPr>
            <a:normAutofit/>
          </a:bodyPr>
          <a:lstStyle/>
          <a:p>
            <a:r>
              <a:rPr lang="en-US"/>
              <a:t>References</a:t>
            </a:r>
          </a:p>
        </p:txBody>
      </p:sp>
      <p:sp>
        <p:nvSpPr>
          <p:cNvPr id="5" name="Slide Number Placeholder 4">
            <a:extLst>
              <a:ext uri="{FF2B5EF4-FFF2-40B4-BE49-F238E27FC236}">
                <a16:creationId xmlns:a16="http://schemas.microsoft.com/office/drawing/2014/main" id="{07C066BD-2C5F-B72C-9F65-209276DF3681}"/>
              </a:ext>
            </a:extLst>
          </p:cNvPr>
          <p:cNvSpPr>
            <a:spLocks noGrp="1"/>
          </p:cNvSpPr>
          <p:nvPr>
            <p:ph type="sldNum" sz="quarter" idx="12"/>
          </p:nvPr>
        </p:nvSpPr>
        <p:spPr/>
        <p:txBody>
          <a:bodyPr/>
          <a:lstStyle/>
          <a:p>
            <a:fld id="{6E91CC32-6A6B-4E2E-BBA1-6864F305DA26}" type="slidenum">
              <a:rPr lang="en-US" smtClean="0"/>
              <a:t>13</a:t>
            </a:fld>
            <a:endParaRPr lang="en-US"/>
          </a:p>
        </p:txBody>
      </p:sp>
      <p:sp>
        <p:nvSpPr>
          <p:cNvPr id="6" name="TextBox 5">
            <a:extLst>
              <a:ext uri="{FF2B5EF4-FFF2-40B4-BE49-F238E27FC236}">
                <a16:creationId xmlns:a16="http://schemas.microsoft.com/office/drawing/2014/main" id="{54146B4B-7349-1E86-A692-F70BD85DDCA4}"/>
              </a:ext>
            </a:extLst>
          </p:cNvPr>
          <p:cNvSpPr txBox="1"/>
          <p:nvPr/>
        </p:nvSpPr>
        <p:spPr>
          <a:xfrm>
            <a:off x="358282" y="1434574"/>
            <a:ext cx="11665396" cy="5324535"/>
          </a:xfrm>
          <a:prstGeom prst="rect">
            <a:avLst/>
          </a:prstGeom>
          <a:noFill/>
        </p:spPr>
        <p:txBody>
          <a:bodyPr wrap="square" lIns="91440" tIns="45720" rIns="91440" bIns="45720" rtlCol="0" anchor="t">
            <a:spAutoFit/>
          </a:bodyPr>
          <a:lstStyle/>
          <a:p>
            <a:r>
              <a:rPr lang="en-US" sz="1700" dirty="0"/>
              <a:t>[1] Bergen, Sterman, and </a:t>
            </a:r>
            <a:r>
              <a:rPr lang="en-US" sz="1700" dirty="0" err="1"/>
              <a:t>Salyk</a:t>
            </a:r>
            <a:r>
              <a:rPr lang="en-US" sz="1700" dirty="0"/>
              <a:t>-Virk “America’s Counter Terrorism Wars” (New America April 18, 2025) </a:t>
            </a:r>
            <a:r>
              <a:rPr lang="en-US" sz="1700" dirty="0">
                <a:hlinkClick r:id="rId2"/>
              </a:rPr>
              <a:t>https://www.newamerica.org/future-security/reports/americas-counterterrorism-wars/</a:t>
            </a:r>
            <a:r>
              <a:rPr lang="en-US" sz="1700" dirty="0"/>
              <a:t> (April 28, 2025)</a:t>
            </a:r>
          </a:p>
          <a:p>
            <a:r>
              <a:rPr lang="en-US" sz="1700" dirty="0"/>
              <a:t>[2] Raghavan “In Yemen, U.S. airstrikes breed anger, and sympathy for al-Qaeda” (Washington Post May 29, 2012) </a:t>
            </a:r>
            <a:r>
              <a:rPr lang="en-US" sz="1700" dirty="0">
                <a:hlinkClick r:id="rId3"/>
              </a:rPr>
              <a:t>https://www.washingtonpost.com/world/middle_east/in-yemen-us-airstrikes-breed-anger-and-sympathy-for-al-qaeda/2012/05/29/gJQAUmKI0U_story.html</a:t>
            </a:r>
            <a:r>
              <a:rPr lang="en-US" sz="1700" dirty="0"/>
              <a:t> (April 28, 2025)</a:t>
            </a:r>
          </a:p>
          <a:p>
            <a:r>
              <a:rPr lang="en-US" sz="1700" dirty="0"/>
              <a:t>[3]Carmen. “It Is Psychologically Easier to Kill from a Distance, According to New CSUN Study.” CSUN Today, 24 July 2017, </a:t>
            </a:r>
            <a:r>
              <a:rPr lang="en-US" sz="1700" dirty="0">
                <a:hlinkClick r:id="rId4"/>
              </a:rPr>
              <a:t>https://csunshinetoday.csun.edu/media-releases/it-is-psychologically-easier-to-kill-from-a-distance-according-to-new-csun-study/</a:t>
            </a:r>
            <a:r>
              <a:rPr lang="en-US" sz="1700" dirty="0"/>
              <a:t> (April 30, 2025). </a:t>
            </a:r>
          </a:p>
          <a:p>
            <a:r>
              <a:rPr lang="en-US" sz="1700" dirty="0"/>
              <a:t>[4]Joseph Boyl. “Gaza Civilian Deaths Test Israel’s AI Precision Claims.” AL, 1 Mar. 2024, </a:t>
            </a:r>
            <a:r>
              <a:rPr lang="en-US" sz="1700" dirty="0">
                <a:hlinkClick r:id="rId5">
                  <a:extLst>
                    <a:ext uri="{A12FA001-AC4F-418D-AE19-62706E023703}">
                      <ahyp:hlinkClr xmlns:ahyp="http://schemas.microsoft.com/office/drawing/2018/hyperlinkcolor" val="tx"/>
                    </a:ext>
                  </a:extLst>
                </a:hlinkClick>
              </a:rPr>
              <a:t>www.al-monitor.com/originals/2024/03/gaza-civilian-deaths-test-israels-ai-precision-claims</a:t>
            </a:r>
            <a:r>
              <a:rPr lang="en-US" sz="1700" dirty="0"/>
              <a:t>. </a:t>
            </a:r>
          </a:p>
          <a:p>
            <a:r>
              <a:rPr lang="en-US" sz="1700" dirty="0">
                <a:solidFill>
                  <a:srgbClr val="FFFFFF"/>
                </a:solidFill>
                <a:ea typeface="+mn-lt"/>
                <a:cs typeface="+mn-lt"/>
              </a:rPr>
              <a:t>[5</a:t>
            </a:r>
            <a:r>
              <a:rPr lang="en-US" sz="1700" dirty="0"/>
              <a:t>] </a:t>
            </a:r>
            <a:r>
              <a:rPr lang="en-US" sz="1700" dirty="0" err="1"/>
              <a:t>Qianxi</a:t>
            </a:r>
            <a:r>
              <a:rPr lang="en-US" sz="1700" dirty="0"/>
              <a:t> Loo, Meesha </a:t>
            </a:r>
            <a:r>
              <a:rPr lang="en-US" sz="1700" dirty="0" err="1"/>
              <a:t>Reiisieh</a:t>
            </a:r>
            <a:r>
              <a:rPr lang="en-US" sz="1700" dirty="0"/>
              <a:t>, Keeping the Dead Alive: AI Grief Bots and Privacy Concerns (Santa Clara Business Law Chronicle, April 22, 2025), </a:t>
            </a:r>
            <a:r>
              <a:rPr lang="en-US" sz="1700" dirty="0">
                <a:hlinkClick r:id="rId6"/>
              </a:rPr>
              <a:t>https://www.scbc-law.org/post/keeping-the-dead-alive-ai-grief-bots-and-privacy-concerns</a:t>
            </a:r>
            <a:r>
              <a:rPr lang="en-US" sz="1700" dirty="0"/>
              <a:t>, April 29, 2025</a:t>
            </a:r>
          </a:p>
          <a:p>
            <a:r>
              <a:rPr lang="en-US" sz="1700" dirty="0"/>
              <a:t>[6] Greg Evans, Star Wars movie sued for digital recreation of Peter Cushing’s appearance (The Independent, September 12, 2024), </a:t>
            </a:r>
            <a:r>
              <a:rPr lang="en-US" sz="1700" dirty="0">
                <a:hlinkClick r:id="rId7"/>
              </a:rPr>
              <a:t>https://www.the-independent.com/arts-entertainment/films/news/star-wars-peter-cushing-estate-lawsuit-b2611483.html</a:t>
            </a:r>
            <a:r>
              <a:rPr lang="en-US" sz="1700" dirty="0"/>
              <a:t>, April 30, 2025</a:t>
            </a:r>
          </a:p>
          <a:p>
            <a:r>
              <a:rPr lang="en-US" sz="1700" dirty="0"/>
              <a:t>[7] Joe Roberts, A Simpsons Voice Actor Tested Out His AI Replacement And It Didn't Go Well (Slash Film, February 15, 2025), </a:t>
            </a:r>
            <a:r>
              <a:rPr lang="en-US" sz="1700" dirty="0">
                <a:hlinkClick r:id="rId8"/>
              </a:rPr>
              <a:t>https://www.slashfilm.com/1789940/the-simpsons-voice-actor-hank-azaria-ai-replacement-test/</a:t>
            </a:r>
            <a:r>
              <a:rPr lang="en-US" sz="1700" dirty="0"/>
              <a:t>, April 30, 2025</a:t>
            </a:r>
          </a:p>
          <a:p>
            <a:r>
              <a:rPr lang="en-US" sz="1700" dirty="0"/>
              <a:t>[8] Alan W. Dowd, Drone Wars: Risks and Warnings, (2013) </a:t>
            </a:r>
            <a:r>
              <a:rPr lang="en-US" sz="1700" dirty="0">
                <a:hlinkClick r:id="rId9"/>
              </a:rPr>
              <a:t>https://doi.org/10.55540/0031-1723.3016</a:t>
            </a:r>
            <a:r>
              <a:rPr lang="en-US" sz="1700" dirty="0"/>
              <a:t>, April 30, 2025</a:t>
            </a:r>
          </a:p>
        </p:txBody>
      </p:sp>
    </p:spTree>
    <p:extLst>
      <p:ext uri="{BB962C8B-B14F-4D97-AF65-F5344CB8AC3E}">
        <p14:creationId xmlns:p14="http://schemas.microsoft.com/office/powerpoint/2010/main" val="1379593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EF31A-7491-9EFB-7B3E-CCA8F3F3A1B1}"/>
              </a:ext>
            </a:extLst>
          </p:cNvPr>
          <p:cNvSpPr>
            <a:spLocks noGrp="1"/>
          </p:cNvSpPr>
          <p:nvPr>
            <p:ph type="title"/>
          </p:nvPr>
        </p:nvSpPr>
        <p:spPr>
          <a:xfrm>
            <a:off x="308387" y="757766"/>
            <a:ext cx="7240293" cy="808453"/>
          </a:xfrm>
        </p:spPr>
        <p:txBody>
          <a:bodyPr/>
          <a:lstStyle/>
          <a:p>
            <a:r>
              <a:rPr lang="en-US"/>
              <a:t>Image Sources</a:t>
            </a:r>
          </a:p>
        </p:txBody>
      </p:sp>
      <p:sp>
        <p:nvSpPr>
          <p:cNvPr id="5" name="Slide Number Placeholder 4">
            <a:extLst>
              <a:ext uri="{FF2B5EF4-FFF2-40B4-BE49-F238E27FC236}">
                <a16:creationId xmlns:a16="http://schemas.microsoft.com/office/drawing/2014/main" id="{32FE22CB-63C9-5068-A5CE-47D00729FF05}"/>
              </a:ext>
            </a:extLst>
          </p:cNvPr>
          <p:cNvSpPr>
            <a:spLocks noGrp="1"/>
          </p:cNvSpPr>
          <p:nvPr>
            <p:ph type="sldNum" sz="quarter" idx="12"/>
          </p:nvPr>
        </p:nvSpPr>
        <p:spPr/>
        <p:txBody>
          <a:bodyPr/>
          <a:lstStyle/>
          <a:p>
            <a:fld id="{6E91CC32-6A6B-4E2E-BBA1-6864F305DA26}" type="slidenum">
              <a:rPr lang="en-US" dirty="0"/>
              <a:t>14</a:t>
            </a:fld>
            <a:endParaRPr lang="en-US"/>
          </a:p>
        </p:txBody>
      </p:sp>
      <p:sp>
        <p:nvSpPr>
          <p:cNvPr id="6" name="TextBox 5">
            <a:extLst>
              <a:ext uri="{FF2B5EF4-FFF2-40B4-BE49-F238E27FC236}">
                <a16:creationId xmlns:a16="http://schemas.microsoft.com/office/drawing/2014/main" id="{2723C835-9289-0127-7D3C-0B57A59DD554}"/>
              </a:ext>
            </a:extLst>
          </p:cNvPr>
          <p:cNvSpPr txBox="1"/>
          <p:nvPr/>
        </p:nvSpPr>
        <p:spPr>
          <a:xfrm>
            <a:off x="289085" y="1870558"/>
            <a:ext cx="1081522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Slide 1: </a:t>
            </a:r>
            <a:r>
              <a:rPr lang="en-US">
                <a:hlinkClick r:id="rId2"/>
              </a:rPr>
              <a:t>https://www.movieposterdb.com/the-creator-i11858890/d3ae1297</a:t>
            </a:r>
            <a:r>
              <a:rPr lang="en-US"/>
              <a:t> </a:t>
            </a:r>
          </a:p>
          <a:p>
            <a:r>
              <a:rPr lang="en-US"/>
              <a:t>Slide 2: </a:t>
            </a:r>
            <a:r>
              <a:rPr lang="en-US">
                <a:ea typeface="+mn-lt"/>
                <a:cs typeface="+mn-lt"/>
                <a:hlinkClick r:id="rId3"/>
              </a:rPr>
              <a:t>https://www.pluggedin.com/movie-reviews/creator-2023/</a:t>
            </a:r>
            <a:r>
              <a:rPr lang="en-US">
                <a:ea typeface="+mn-lt"/>
                <a:cs typeface="+mn-lt"/>
              </a:rPr>
              <a:t> </a:t>
            </a:r>
            <a:endParaRPr lang="en-US"/>
          </a:p>
          <a:p>
            <a:r>
              <a:rPr lang="en-US"/>
              <a:t>Slide 3: </a:t>
            </a:r>
          </a:p>
          <a:p>
            <a:r>
              <a:rPr lang="en-US"/>
              <a:t>Slide 4: </a:t>
            </a:r>
            <a:r>
              <a:rPr lang="en-US">
                <a:hlinkClick r:id="rId4"/>
              </a:rPr>
              <a:t>https://www.imdb.com/title/tt11858890/mediaviewer/rm4220658177/</a:t>
            </a:r>
            <a:r>
              <a:rPr lang="en-US"/>
              <a:t> </a:t>
            </a:r>
          </a:p>
          <a:p>
            <a:r>
              <a:rPr lang="en-US"/>
              <a:t>Slide 5: </a:t>
            </a:r>
            <a:r>
              <a:rPr lang="en-US">
                <a:ea typeface="+mn-lt"/>
                <a:cs typeface="+mn-lt"/>
                <a:hlinkClick r:id="rId5"/>
              </a:rPr>
              <a:t>https://www.npr.org/2023/09/28/1202299557/the-creator-film-review-ai</a:t>
            </a:r>
            <a:endParaRPr lang="en-US">
              <a:ea typeface="+mn-lt"/>
              <a:cs typeface="+mn-lt"/>
            </a:endParaRPr>
          </a:p>
          <a:p>
            <a:r>
              <a:rPr lang="en-US"/>
              <a:t>Slide 6: </a:t>
            </a:r>
            <a:r>
              <a:rPr lang="en-US">
                <a:hlinkClick r:id="rId6"/>
              </a:rPr>
              <a:t>https://www.imdb.com/title/tt11858890/mediaviewer/rm1036473601/</a:t>
            </a:r>
            <a:r>
              <a:rPr lang="en-US"/>
              <a:t> </a:t>
            </a:r>
          </a:p>
          <a:p>
            <a:r>
              <a:rPr lang="en-US"/>
              <a:t>Slide 7: </a:t>
            </a:r>
            <a:r>
              <a:rPr lang="en-US">
                <a:hlinkClick r:id="rId7"/>
              </a:rPr>
              <a:t>https://www.washingtonpost.com/world/middle_east/in-yemen-us-airstrikes-breed-anger-and-sympathy-for-al-qaeda/2012/05/29/gJQAUmKI0U_story.html</a:t>
            </a:r>
            <a:r>
              <a:rPr lang="en-US"/>
              <a:t> </a:t>
            </a:r>
            <a:br>
              <a:rPr lang="en-US"/>
            </a:br>
            <a:r>
              <a:rPr lang="en-US"/>
              <a:t>Slide 8: </a:t>
            </a:r>
            <a:r>
              <a:rPr lang="en-US">
                <a:hlinkClick r:id="rId8"/>
              </a:rPr>
              <a:t>https://www.imdb.com/title/tt11858890/mediaviewer/rm3297911297/</a:t>
            </a:r>
            <a:r>
              <a:rPr lang="en-US"/>
              <a:t> </a:t>
            </a:r>
          </a:p>
        </p:txBody>
      </p:sp>
    </p:spTree>
    <p:extLst>
      <p:ext uri="{BB962C8B-B14F-4D97-AF65-F5344CB8AC3E}">
        <p14:creationId xmlns:p14="http://schemas.microsoft.com/office/powerpoint/2010/main" val="300270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0AF120-7D08-C260-FE8A-E299966DAB46}"/>
              </a:ext>
            </a:extLst>
          </p:cNvPr>
          <p:cNvSpPr/>
          <p:nvPr/>
        </p:nvSpPr>
        <p:spPr>
          <a:xfrm>
            <a:off x="-1680" y="1970"/>
            <a:ext cx="7209810" cy="68578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2" name="TextBox 1">
            <a:extLst>
              <a:ext uri="{FF2B5EF4-FFF2-40B4-BE49-F238E27FC236}">
                <a16:creationId xmlns:a16="http://schemas.microsoft.com/office/drawing/2014/main" id="{2A432DB9-B82D-3ED7-925F-A84E8E2A299E}"/>
              </a:ext>
            </a:extLst>
          </p:cNvPr>
          <p:cNvSpPr txBox="1"/>
          <p:nvPr/>
        </p:nvSpPr>
        <p:spPr>
          <a:xfrm>
            <a:off x="509288" y="589287"/>
            <a:ext cx="372567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t>Plot</a:t>
            </a:r>
            <a:r>
              <a:rPr lang="en-US" sz="3200" b="1">
                <a:solidFill>
                  <a:srgbClr val="FFFFFF"/>
                </a:solidFill>
              </a:rPr>
              <a:t> Summary</a:t>
            </a:r>
            <a:r>
              <a:rPr lang="en-US" sz="3200">
                <a:solidFill>
                  <a:schemeClr val="bg1"/>
                </a:solidFill>
              </a:rPr>
              <a:t> </a:t>
            </a:r>
          </a:p>
        </p:txBody>
      </p:sp>
      <p:pic>
        <p:nvPicPr>
          <p:cNvPr id="5" name="Picture 4" descr="The Creator 2023">
            <a:extLst>
              <a:ext uri="{FF2B5EF4-FFF2-40B4-BE49-F238E27FC236}">
                <a16:creationId xmlns:a16="http://schemas.microsoft.com/office/drawing/2014/main" id="{AC3E772D-E468-70E3-8F08-5E9B32E38198}"/>
              </a:ext>
            </a:extLst>
          </p:cNvPr>
          <p:cNvPicPr>
            <a:picLocks noChangeAspect="1"/>
          </p:cNvPicPr>
          <p:nvPr/>
        </p:nvPicPr>
        <p:blipFill>
          <a:blip r:embed="rId3">
            <a:extLst>
              <a:ext uri="{BEBA8EAE-BF5A-486C-A8C5-ECC9F3942E4B}">
                <a14:imgProps xmlns:a14="http://schemas.microsoft.com/office/drawing/2010/main">
                  <a14:imgLayer r:embed="rId4">
                    <a14:imgEffect>
                      <a14:saturation/>
                    </a14:imgEffect>
                    <a14:imgEffect>
                      <a14:brightnessContrast/>
                    </a14:imgEffect>
                  </a14:imgLayer>
                </a14:imgProps>
              </a:ext>
            </a:extLst>
          </a:blip>
          <a:stretch>
            <a:fillRect/>
          </a:stretch>
        </p:blipFill>
        <p:spPr>
          <a:xfrm>
            <a:off x="6083643" y="1829255"/>
            <a:ext cx="6110415" cy="3405438"/>
          </a:xfrm>
          <a:prstGeom prst="rect">
            <a:avLst/>
          </a:prstGeom>
          <a:gradFill flip="none" rotWithShape="1">
            <a:gsLst>
              <a:gs pos="0">
                <a:srgbClr val="000000">
                  <a:lumMod val="100000"/>
                </a:srgbClr>
              </a:gs>
              <a:gs pos="100000">
                <a:srgbClr val="000000">
                  <a:alpha val="0"/>
                </a:srgbClr>
              </a:gs>
            </a:gsLst>
            <a:path path="rect">
              <a:fillToRect l="50000" t="50000" r="50000" b="50000"/>
            </a:path>
            <a:tileRect/>
          </a:gradFill>
          <a:ln>
            <a:noFill/>
          </a:ln>
          <a:effectLst>
            <a:softEdge rad="112500"/>
          </a:effectLst>
        </p:spPr>
      </p:pic>
      <p:sp>
        <p:nvSpPr>
          <p:cNvPr id="3" name="TextBox 2">
            <a:extLst>
              <a:ext uri="{FF2B5EF4-FFF2-40B4-BE49-F238E27FC236}">
                <a16:creationId xmlns:a16="http://schemas.microsoft.com/office/drawing/2014/main" id="{D0974452-30FA-C1B7-EB10-DB0085110994}"/>
              </a:ext>
            </a:extLst>
          </p:cNvPr>
          <p:cNvSpPr txBox="1"/>
          <p:nvPr/>
        </p:nvSpPr>
        <p:spPr>
          <a:xfrm>
            <a:off x="509288" y="2374469"/>
            <a:ext cx="542852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fontAlgn="base">
              <a:buFont typeface="Arial" panose="020B0604020202020204" pitchFamily="34" charset="0"/>
              <a:buChar char="•"/>
            </a:pPr>
            <a:r>
              <a:rPr lang="en-US" sz="1800" b="0" i="0" u="none" strike="noStrike" dirty="0">
                <a:effectLst/>
                <a:latin typeface="Arial"/>
                <a:cs typeface="Arial"/>
              </a:rPr>
              <a:t>The West is waging war against the Republic of New Asia, a country that uses A.I.</a:t>
            </a:r>
          </a:p>
          <a:p>
            <a:pPr rtl="0" fontAlgn="base">
              <a:buFont typeface="Arial" panose="020B0604020202020204" pitchFamily="34" charset="0"/>
              <a:buChar char="•"/>
            </a:pPr>
            <a:r>
              <a:rPr lang="en-US" dirty="0">
                <a:latin typeface="Arial"/>
                <a:cs typeface="Arial"/>
              </a:rPr>
              <a:t>An ex-spy is recruited to destroy the enemy’s superweapon</a:t>
            </a:r>
          </a:p>
          <a:p>
            <a:pPr rtl="0" fontAlgn="base">
              <a:buFont typeface="Arial" panose="020B0604020202020204" pitchFamily="34" charset="0"/>
              <a:buChar char="•"/>
            </a:pPr>
            <a:r>
              <a:rPr lang="en-US" sz="1800" b="0" i="0" u="none" strike="noStrike" dirty="0">
                <a:effectLst/>
                <a:latin typeface="Arial"/>
                <a:cs typeface="Arial"/>
              </a:rPr>
              <a:t>The super weapon is a </a:t>
            </a:r>
            <a:r>
              <a:rPr lang="en-US" dirty="0">
                <a:latin typeface="Arial"/>
                <a:cs typeface="Arial"/>
              </a:rPr>
              <a:t>childlike</a:t>
            </a:r>
            <a:r>
              <a:rPr lang="en-US" sz="1800" b="0" i="0" u="none" strike="noStrike" dirty="0">
                <a:effectLst/>
                <a:latin typeface="Arial"/>
                <a:cs typeface="Arial"/>
              </a:rPr>
              <a:t> robot</a:t>
            </a:r>
          </a:p>
          <a:p>
            <a:pPr rtl="0" fontAlgn="base">
              <a:buFont typeface="Arial" panose="020B0604020202020204" pitchFamily="34" charset="0"/>
              <a:buChar char="•"/>
            </a:pPr>
            <a:r>
              <a:rPr lang="en-US" sz="1800" b="0" i="0" u="none" strike="noStrike" dirty="0">
                <a:effectLst/>
                <a:latin typeface="Arial"/>
                <a:cs typeface="Arial"/>
              </a:rPr>
              <a:t>The robot knows where his wife is</a:t>
            </a:r>
          </a:p>
          <a:p>
            <a:pPr rtl="0" fontAlgn="base">
              <a:buFont typeface="Arial" panose="020B0604020202020204" pitchFamily="34" charset="0"/>
              <a:buChar char="•"/>
            </a:pPr>
            <a:r>
              <a:rPr lang="en-US" sz="1800" b="0" i="0" u="none" strike="noStrike" dirty="0">
                <a:effectLst/>
                <a:latin typeface="Arial"/>
                <a:cs typeface="Arial"/>
              </a:rPr>
              <a:t>As the duo tries </a:t>
            </a:r>
            <a:r>
              <a:rPr lang="en-US" dirty="0">
                <a:latin typeface="Arial"/>
                <a:cs typeface="Arial"/>
              </a:rPr>
              <a:t>makes their way to his wife, t</a:t>
            </a:r>
            <a:r>
              <a:rPr lang="en-US" sz="1800" b="0" i="0" u="none" strike="noStrike" dirty="0">
                <a:effectLst/>
                <a:latin typeface="Arial"/>
                <a:cs typeface="Arial"/>
              </a:rPr>
              <a:t>hey get caught in the crossfire of the war</a:t>
            </a:r>
          </a:p>
        </p:txBody>
      </p:sp>
      <p:sp>
        <p:nvSpPr>
          <p:cNvPr id="9" name="Rectangle 8">
            <a:extLst>
              <a:ext uri="{FF2B5EF4-FFF2-40B4-BE49-F238E27FC236}">
                <a16:creationId xmlns:a16="http://schemas.microsoft.com/office/drawing/2014/main" id="{66B8C593-3D2B-8044-D780-792D3EA600EF}"/>
              </a:ext>
            </a:extLst>
          </p:cNvPr>
          <p:cNvSpPr/>
          <p:nvPr/>
        </p:nvSpPr>
        <p:spPr>
          <a:xfrm>
            <a:off x="509288" y="1233512"/>
            <a:ext cx="2997841" cy="155450"/>
          </a:xfrm>
          <a:prstGeom prst="rect">
            <a:avLst/>
          </a:prstGeom>
          <a:solidFill>
            <a:srgbClr val="FF740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CEEA53F-7772-859C-5E89-DA7AAF480A9E}"/>
              </a:ext>
            </a:extLst>
          </p:cNvPr>
          <p:cNvSpPr>
            <a:spLocks noGrp="1"/>
          </p:cNvSpPr>
          <p:nvPr>
            <p:ph type="sldNum" sz="quarter" idx="12"/>
          </p:nvPr>
        </p:nvSpPr>
        <p:spPr/>
        <p:txBody>
          <a:bodyPr/>
          <a:lstStyle/>
          <a:p>
            <a:fld id="{6E91CC32-6A6B-4E2E-BBA1-6864F305DA26}" type="slidenum">
              <a:rPr lang="en-US" smtClean="0"/>
              <a:t>2</a:t>
            </a:fld>
            <a:endParaRPr lang="en-US"/>
          </a:p>
        </p:txBody>
      </p:sp>
    </p:spTree>
    <p:extLst>
      <p:ext uri="{BB962C8B-B14F-4D97-AF65-F5344CB8AC3E}">
        <p14:creationId xmlns:p14="http://schemas.microsoft.com/office/powerpoint/2010/main" val="2679399132"/>
      </p:ext>
    </p:extLst>
  </p:cSld>
  <p:clrMapOvr>
    <a:masterClrMapping/>
  </p:clrMapOvr>
  <p:transition spd="slow">
    <p:plu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EEFF1-8A75-776B-34D5-D27314E22F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31E712D-E3CE-4D53-674B-6692913D3D42}"/>
              </a:ext>
            </a:extLst>
          </p:cNvPr>
          <p:cNvSpPr txBox="1"/>
          <p:nvPr/>
        </p:nvSpPr>
        <p:spPr>
          <a:xfrm>
            <a:off x="509288" y="589287"/>
            <a:ext cx="752354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Claims</a:t>
            </a:r>
            <a:endParaRPr lang="en-US"/>
          </a:p>
        </p:txBody>
      </p:sp>
      <p:sp>
        <p:nvSpPr>
          <p:cNvPr id="3" name="TextBox 2">
            <a:extLst>
              <a:ext uri="{FF2B5EF4-FFF2-40B4-BE49-F238E27FC236}">
                <a16:creationId xmlns:a16="http://schemas.microsoft.com/office/drawing/2014/main" id="{2685802A-D30D-0609-5FDD-BA190A6B8B2D}"/>
              </a:ext>
            </a:extLst>
          </p:cNvPr>
          <p:cNvSpPr txBox="1"/>
          <p:nvPr/>
        </p:nvSpPr>
        <p:spPr>
          <a:xfrm>
            <a:off x="509288" y="2374469"/>
            <a:ext cx="53124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fontAlgn="base"/>
            <a:endParaRPr lang="en-US">
              <a:latin typeface="Arial"/>
              <a:cs typeface="Arial"/>
            </a:endParaRPr>
          </a:p>
        </p:txBody>
      </p:sp>
      <p:sp>
        <p:nvSpPr>
          <p:cNvPr id="9" name="Rectangle 8">
            <a:extLst>
              <a:ext uri="{FF2B5EF4-FFF2-40B4-BE49-F238E27FC236}">
                <a16:creationId xmlns:a16="http://schemas.microsoft.com/office/drawing/2014/main" id="{2F51F70C-0075-BCA0-22BD-30571A5E7995}"/>
              </a:ext>
            </a:extLst>
          </p:cNvPr>
          <p:cNvSpPr/>
          <p:nvPr/>
        </p:nvSpPr>
        <p:spPr>
          <a:xfrm>
            <a:off x="509287" y="1160919"/>
            <a:ext cx="1449954" cy="196708"/>
          </a:xfrm>
          <a:prstGeom prst="rect">
            <a:avLst/>
          </a:prstGeom>
          <a:solidFill>
            <a:srgbClr val="FF740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00F244B-ADE5-F5C5-39A5-44120E0819E0}"/>
              </a:ext>
            </a:extLst>
          </p:cNvPr>
          <p:cNvSpPr txBox="1"/>
          <p:nvPr/>
        </p:nvSpPr>
        <p:spPr>
          <a:xfrm>
            <a:off x="511111" y="1828160"/>
            <a:ext cx="5454497"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Claim 1: War should not be automated by AI. Human judgement and accountability should remain at the center of decisions which cost human lives.</a:t>
            </a:r>
          </a:p>
          <a:p>
            <a:endParaRPr lang="en-US"/>
          </a:p>
          <a:p>
            <a:r>
              <a:rPr lang="en-US"/>
              <a:t>Claim 2: Targeting systems should minimize civilian casualties</a:t>
            </a:r>
          </a:p>
          <a:p>
            <a:endParaRPr lang="en-US"/>
          </a:p>
          <a:p>
            <a:r>
              <a:rPr lang="en-US"/>
              <a:t>Claim 3: </a:t>
            </a:r>
            <a:r>
              <a:rPr lang="en-US" sz="1800"/>
              <a:t>Recreating the likeness or persona of the deceased without consent is unethical</a:t>
            </a:r>
          </a:p>
          <a:p>
            <a:endParaRPr lang="en-US"/>
          </a:p>
        </p:txBody>
      </p:sp>
      <p:pic>
        <p:nvPicPr>
          <p:cNvPr id="5" name="Picture 4">
            <a:extLst>
              <a:ext uri="{FF2B5EF4-FFF2-40B4-BE49-F238E27FC236}">
                <a16:creationId xmlns:a16="http://schemas.microsoft.com/office/drawing/2014/main" id="{C4F362D1-836B-CC31-DF61-F1678DE5FE79}"/>
              </a:ext>
            </a:extLst>
          </p:cNvPr>
          <p:cNvPicPr>
            <a:picLocks noChangeAspect="1"/>
          </p:cNvPicPr>
          <p:nvPr/>
        </p:nvPicPr>
        <p:blipFill>
          <a:blip r:embed="rId3"/>
          <a:stretch>
            <a:fillRect/>
          </a:stretch>
        </p:blipFill>
        <p:spPr>
          <a:xfrm>
            <a:off x="6426051" y="1995862"/>
            <a:ext cx="5254838" cy="2866275"/>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33E9071D-F3E2-6F3F-69EE-14F534C9762B}"/>
              </a:ext>
            </a:extLst>
          </p:cNvPr>
          <p:cNvSpPr>
            <a:spLocks noGrp="1"/>
          </p:cNvSpPr>
          <p:nvPr>
            <p:ph type="sldNum" sz="quarter" idx="12"/>
          </p:nvPr>
        </p:nvSpPr>
        <p:spPr/>
        <p:txBody>
          <a:bodyPr/>
          <a:lstStyle/>
          <a:p>
            <a:fld id="{6E91CC32-6A6B-4E2E-BBA1-6864F305DA26}" type="slidenum">
              <a:rPr lang="en-US" smtClean="0"/>
              <a:t>3</a:t>
            </a:fld>
            <a:endParaRPr lang="en-US"/>
          </a:p>
        </p:txBody>
      </p:sp>
    </p:spTree>
    <p:extLst>
      <p:ext uri="{BB962C8B-B14F-4D97-AF65-F5344CB8AC3E}">
        <p14:creationId xmlns:p14="http://schemas.microsoft.com/office/powerpoint/2010/main" val="3661586071"/>
      </p:ext>
    </p:extLst>
  </p:cSld>
  <p:clrMapOvr>
    <a:masterClrMapping/>
  </p:clrMapOvr>
  <p:transition spd="slow">
    <p:plu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35C1C-34D3-3B5A-C90D-420DDBB4C89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94C181F-4D58-A4AC-D33E-6B47A9A4AE64}"/>
              </a:ext>
            </a:extLst>
          </p:cNvPr>
          <p:cNvSpPr txBox="1"/>
          <p:nvPr/>
        </p:nvSpPr>
        <p:spPr>
          <a:xfrm>
            <a:off x="509288" y="589287"/>
            <a:ext cx="752354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Claim #1: Don’t use AI Robots for war</a:t>
            </a:r>
          </a:p>
        </p:txBody>
      </p:sp>
      <p:sp>
        <p:nvSpPr>
          <p:cNvPr id="3" name="TextBox 2">
            <a:extLst>
              <a:ext uri="{FF2B5EF4-FFF2-40B4-BE49-F238E27FC236}">
                <a16:creationId xmlns:a16="http://schemas.microsoft.com/office/drawing/2014/main" id="{C60187E1-4681-C395-3A32-5FA9960BD01B}"/>
              </a:ext>
            </a:extLst>
          </p:cNvPr>
          <p:cNvSpPr txBox="1"/>
          <p:nvPr/>
        </p:nvSpPr>
        <p:spPr>
          <a:xfrm>
            <a:off x="509288" y="2374469"/>
            <a:ext cx="53124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fontAlgn="base"/>
            <a:endParaRPr lang="en-US">
              <a:latin typeface="Arial"/>
              <a:cs typeface="Arial"/>
            </a:endParaRPr>
          </a:p>
        </p:txBody>
      </p:sp>
      <p:pic>
        <p:nvPicPr>
          <p:cNvPr id="11" name="Picture 10">
            <a:extLst>
              <a:ext uri="{FF2B5EF4-FFF2-40B4-BE49-F238E27FC236}">
                <a16:creationId xmlns:a16="http://schemas.microsoft.com/office/drawing/2014/main" id="{B5EC3A47-ED43-492E-A8BC-45CF57BEF2B1}"/>
              </a:ext>
            </a:extLst>
          </p:cNvPr>
          <p:cNvPicPr>
            <a:picLocks noChangeAspect="1"/>
          </p:cNvPicPr>
          <p:nvPr/>
        </p:nvPicPr>
        <p:blipFill>
          <a:blip r:embed="rId3"/>
          <a:stretch>
            <a:fillRect/>
          </a:stretch>
        </p:blipFill>
        <p:spPr>
          <a:xfrm>
            <a:off x="5418501" y="2559135"/>
            <a:ext cx="6096001" cy="2275435"/>
          </a:xfrm>
          <a:prstGeom prst="rect">
            <a:avLst/>
          </a:prstGeom>
          <a:ln>
            <a:noFill/>
          </a:ln>
          <a:effectLst>
            <a:softEdge rad="112500"/>
          </a:effectLst>
        </p:spPr>
      </p:pic>
      <p:sp>
        <p:nvSpPr>
          <p:cNvPr id="9" name="Rectangle 8">
            <a:extLst>
              <a:ext uri="{FF2B5EF4-FFF2-40B4-BE49-F238E27FC236}">
                <a16:creationId xmlns:a16="http://schemas.microsoft.com/office/drawing/2014/main" id="{E1D30E30-063E-3692-9334-9026570F08C7}"/>
              </a:ext>
            </a:extLst>
          </p:cNvPr>
          <p:cNvSpPr/>
          <p:nvPr/>
        </p:nvSpPr>
        <p:spPr>
          <a:xfrm>
            <a:off x="509287" y="1088082"/>
            <a:ext cx="7064100" cy="185500"/>
          </a:xfrm>
          <a:prstGeom prst="rect">
            <a:avLst/>
          </a:prstGeom>
          <a:solidFill>
            <a:srgbClr val="FF740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DCA2CDC-9420-DCD1-63EC-179F2D08A63A}"/>
              </a:ext>
            </a:extLst>
          </p:cNvPr>
          <p:cNvSpPr txBox="1"/>
          <p:nvPr/>
        </p:nvSpPr>
        <p:spPr>
          <a:xfrm>
            <a:off x="620137" y="2127191"/>
            <a:ext cx="405989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The aspect of being farther away from someone or something takes away the emotional impact of killing them.[3]</a:t>
            </a:r>
          </a:p>
          <a:p>
            <a:endParaRPr lang="en-US" dirty="0"/>
          </a:p>
          <a:p>
            <a:r>
              <a:rPr lang="en-US"/>
              <a:t>Effects</a:t>
            </a:r>
            <a:r>
              <a:rPr lang="en-US" dirty="0"/>
              <a:t> of using AI robots in war</a:t>
            </a:r>
          </a:p>
          <a:p>
            <a:pPr marL="285750" indent="-285750">
              <a:buFont typeface="Arial"/>
              <a:buChar char="•"/>
            </a:pPr>
            <a:r>
              <a:rPr lang="en-US" dirty="0"/>
              <a:t>Could diminish the impact of murder in war</a:t>
            </a:r>
            <a:r>
              <a:rPr lang="en-US"/>
              <a:t>[3]</a:t>
            </a:r>
            <a:endParaRPr lang="en-US" dirty="0"/>
          </a:p>
          <a:p>
            <a:pPr marL="285750" indent="-285750">
              <a:buFont typeface="Arial"/>
              <a:buChar char="•"/>
            </a:pPr>
            <a:r>
              <a:rPr lang="en-US" dirty="0"/>
              <a:t>Could cause more civilian accidents[4]</a:t>
            </a:r>
          </a:p>
          <a:p>
            <a:pPr marL="285750" indent="-285750">
              <a:buFont typeface="Arial"/>
              <a:buChar char="•"/>
            </a:pPr>
            <a:endParaRPr lang="en-US" dirty="0"/>
          </a:p>
        </p:txBody>
      </p:sp>
      <p:sp>
        <p:nvSpPr>
          <p:cNvPr id="4" name="Slide Number Placeholder 3">
            <a:extLst>
              <a:ext uri="{FF2B5EF4-FFF2-40B4-BE49-F238E27FC236}">
                <a16:creationId xmlns:a16="http://schemas.microsoft.com/office/drawing/2014/main" id="{5387E1B5-ABDE-B453-92D6-A8D801DF6433}"/>
              </a:ext>
            </a:extLst>
          </p:cNvPr>
          <p:cNvSpPr>
            <a:spLocks noGrp="1"/>
          </p:cNvSpPr>
          <p:nvPr>
            <p:ph type="sldNum" sz="quarter" idx="12"/>
          </p:nvPr>
        </p:nvSpPr>
        <p:spPr/>
        <p:txBody>
          <a:bodyPr/>
          <a:lstStyle/>
          <a:p>
            <a:fld id="{6E91CC32-6A6B-4E2E-BBA1-6864F305DA26}" type="slidenum">
              <a:rPr lang="en-US" smtClean="0"/>
              <a:t>4</a:t>
            </a:fld>
            <a:endParaRPr lang="en-US"/>
          </a:p>
        </p:txBody>
      </p:sp>
    </p:spTree>
    <p:extLst>
      <p:ext uri="{BB962C8B-B14F-4D97-AF65-F5344CB8AC3E}">
        <p14:creationId xmlns:p14="http://schemas.microsoft.com/office/powerpoint/2010/main" val="676900357"/>
      </p:ext>
    </p:extLst>
  </p:cSld>
  <p:clrMapOvr>
    <a:masterClrMapping/>
  </p:clrMapOvr>
  <p:transition spd="slow">
    <p:plus/>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483F0-F852-B82E-98ED-07C0DDB96A4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47984EA-65FE-1E50-C8CA-E701A4935845}"/>
              </a:ext>
            </a:extLst>
          </p:cNvPr>
          <p:cNvSpPr txBox="1"/>
          <p:nvPr/>
        </p:nvSpPr>
        <p:spPr>
          <a:xfrm>
            <a:off x="509288" y="589287"/>
            <a:ext cx="752354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Claim #1: Don’t use AI Robots for war</a:t>
            </a:r>
          </a:p>
        </p:txBody>
      </p:sp>
      <p:sp>
        <p:nvSpPr>
          <p:cNvPr id="3" name="TextBox 2">
            <a:extLst>
              <a:ext uri="{FF2B5EF4-FFF2-40B4-BE49-F238E27FC236}">
                <a16:creationId xmlns:a16="http://schemas.microsoft.com/office/drawing/2014/main" id="{2B748904-27EB-6E1A-C089-25818FDC399C}"/>
              </a:ext>
            </a:extLst>
          </p:cNvPr>
          <p:cNvSpPr txBox="1"/>
          <p:nvPr/>
        </p:nvSpPr>
        <p:spPr>
          <a:xfrm>
            <a:off x="509288" y="2374469"/>
            <a:ext cx="53124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fontAlgn="base"/>
            <a:endParaRPr lang="en-US">
              <a:latin typeface="Arial"/>
              <a:cs typeface="Arial"/>
            </a:endParaRPr>
          </a:p>
        </p:txBody>
      </p:sp>
      <p:pic>
        <p:nvPicPr>
          <p:cNvPr id="11" name="Picture 10">
            <a:extLst>
              <a:ext uri="{FF2B5EF4-FFF2-40B4-BE49-F238E27FC236}">
                <a16:creationId xmlns:a16="http://schemas.microsoft.com/office/drawing/2014/main" id="{6D2546C8-7EA5-CEF1-6E86-0B6A4AA8C134}"/>
              </a:ext>
            </a:extLst>
          </p:cNvPr>
          <p:cNvPicPr>
            <a:picLocks noChangeAspect="1"/>
          </p:cNvPicPr>
          <p:nvPr/>
        </p:nvPicPr>
        <p:blipFill>
          <a:blip r:embed="rId3"/>
          <a:stretch>
            <a:fillRect/>
          </a:stretch>
        </p:blipFill>
        <p:spPr>
          <a:xfrm>
            <a:off x="5418501" y="2559135"/>
            <a:ext cx="6096001" cy="2275435"/>
          </a:xfrm>
          <a:prstGeom prst="rect">
            <a:avLst/>
          </a:prstGeom>
          <a:ln>
            <a:noFill/>
          </a:ln>
          <a:effectLst>
            <a:softEdge rad="112500"/>
          </a:effectLst>
        </p:spPr>
      </p:pic>
      <p:sp>
        <p:nvSpPr>
          <p:cNvPr id="9" name="Rectangle 8">
            <a:extLst>
              <a:ext uri="{FF2B5EF4-FFF2-40B4-BE49-F238E27FC236}">
                <a16:creationId xmlns:a16="http://schemas.microsoft.com/office/drawing/2014/main" id="{DCF9B5CA-3444-108F-8A60-05F7BC2CAA2D}"/>
              </a:ext>
            </a:extLst>
          </p:cNvPr>
          <p:cNvSpPr/>
          <p:nvPr/>
        </p:nvSpPr>
        <p:spPr>
          <a:xfrm>
            <a:off x="509287" y="1088082"/>
            <a:ext cx="7064100" cy="185500"/>
          </a:xfrm>
          <a:prstGeom prst="rect">
            <a:avLst/>
          </a:prstGeom>
          <a:solidFill>
            <a:srgbClr val="FF740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6126F8B-AE28-74E4-AED7-69B4818A12E9}"/>
              </a:ext>
            </a:extLst>
          </p:cNvPr>
          <p:cNvSpPr txBox="1"/>
          <p:nvPr/>
        </p:nvSpPr>
        <p:spPr>
          <a:xfrm>
            <a:off x="633785" y="2127191"/>
            <a:ext cx="405989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t>Drone strikes make this relevant</a:t>
            </a:r>
          </a:p>
          <a:p>
            <a:pPr marL="285750" indent="-285750">
              <a:buFont typeface="Arial" panose="020B0604020202020204" pitchFamily="34" charset="0"/>
              <a:buChar char="•"/>
            </a:pPr>
            <a:r>
              <a:rPr lang="en-US" dirty="0"/>
              <a:t>9 drone crashes per 100,000 </a:t>
            </a:r>
            <a:r>
              <a:rPr lang="en-US" dirty="0" err="1"/>
              <a:t>hrs</a:t>
            </a:r>
            <a:endParaRPr lang="en-US" dirty="0"/>
          </a:p>
          <a:p>
            <a:pPr marL="285750" indent="-285750">
              <a:buFont typeface="Arial" panose="020B0604020202020204" pitchFamily="34" charset="0"/>
              <a:buChar char="•"/>
            </a:pPr>
            <a:r>
              <a:rPr lang="en-US" dirty="0"/>
              <a:t>“More willing to lose is more willing to use,”</a:t>
            </a:r>
          </a:p>
          <a:p>
            <a:pPr marL="285750" indent="-285750">
              <a:buFont typeface="Arial" panose="020B0604020202020204" pitchFamily="34" charset="0"/>
              <a:buChar char="•"/>
            </a:pPr>
            <a:r>
              <a:rPr lang="en-US" dirty="0"/>
              <a:t>Crewed aircraft are much higher risk</a:t>
            </a:r>
          </a:p>
          <a:p>
            <a:pPr marL="285750" indent="-285750">
              <a:buFont typeface="Arial" panose="020B0604020202020204" pitchFamily="34" charset="0"/>
              <a:buChar char="•"/>
            </a:pPr>
            <a:r>
              <a:rPr lang="en-US" dirty="0"/>
              <a:t>Combining high error rate with little friction</a:t>
            </a:r>
          </a:p>
          <a:p>
            <a:pPr marL="285750" indent="-285750">
              <a:buFont typeface="Arial" panose="020B0604020202020204" pitchFamily="34" charset="0"/>
              <a:buChar char="•"/>
            </a:pPr>
            <a:r>
              <a:rPr lang="en-US" dirty="0"/>
              <a:t>Automated warfare could create a never-ending war </a:t>
            </a:r>
          </a:p>
        </p:txBody>
      </p:sp>
      <p:sp>
        <p:nvSpPr>
          <p:cNvPr id="4" name="Slide Number Placeholder 3">
            <a:extLst>
              <a:ext uri="{FF2B5EF4-FFF2-40B4-BE49-F238E27FC236}">
                <a16:creationId xmlns:a16="http://schemas.microsoft.com/office/drawing/2014/main" id="{FD769EB4-9545-96AA-B9B4-7CD32315C5AB}"/>
              </a:ext>
            </a:extLst>
          </p:cNvPr>
          <p:cNvSpPr>
            <a:spLocks noGrp="1"/>
          </p:cNvSpPr>
          <p:nvPr>
            <p:ph type="sldNum" sz="quarter" idx="12"/>
          </p:nvPr>
        </p:nvSpPr>
        <p:spPr/>
        <p:txBody>
          <a:bodyPr/>
          <a:lstStyle/>
          <a:p>
            <a:fld id="{6E91CC32-6A6B-4E2E-BBA1-6864F305DA26}" type="slidenum">
              <a:rPr lang="en-US" smtClean="0"/>
              <a:t>5</a:t>
            </a:fld>
            <a:endParaRPr lang="en-US"/>
          </a:p>
        </p:txBody>
      </p:sp>
    </p:spTree>
    <p:extLst>
      <p:ext uri="{BB962C8B-B14F-4D97-AF65-F5344CB8AC3E}">
        <p14:creationId xmlns:p14="http://schemas.microsoft.com/office/powerpoint/2010/main" val="2628793579"/>
      </p:ext>
    </p:extLst>
  </p:cSld>
  <p:clrMapOvr>
    <a:masterClrMapping/>
  </p:clrMapOvr>
  <p:transition spd="slow">
    <p:plus/>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3A024-D7B6-25D8-F191-A8834C97A94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1C3BDCB-6E82-B679-7A53-C12FCEF83CFA}"/>
              </a:ext>
            </a:extLst>
          </p:cNvPr>
          <p:cNvSpPr txBox="1"/>
          <p:nvPr/>
        </p:nvSpPr>
        <p:spPr>
          <a:xfrm>
            <a:off x="509288" y="589287"/>
            <a:ext cx="113625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Claim #1: Don’t make bombs that simulate human emotions</a:t>
            </a:r>
          </a:p>
        </p:txBody>
      </p:sp>
      <p:sp>
        <p:nvSpPr>
          <p:cNvPr id="3" name="TextBox 2">
            <a:extLst>
              <a:ext uri="{FF2B5EF4-FFF2-40B4-BE49-F238E27FC236}">
                <a16:creationId xmlns:a16="http://schemas.microsoft.com/office/drawing/2014/main" id="{7E0BA17A-492D-8CC7-BD3D-ED02BF399440}"/>
              </a:ext>
            </a:extLst>
          </p:cNvPr>
          <p:cNvSpPr txBox="1"/>
          <p:nvPr/>
        </p:nvSpPr>
        <p:spPr>
          <a:xfrm>
            <a:off x="509288" y="2374469"/>
            <a:ext cx="53124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fontAlgn="base"/>
            <a:endParaRPr lang="en-US">
              <a:latin typeface="Arial"/>
              <a:cs typeface="Arial"/>
            </a:endParaRPr>
          </a:p>
        </p:txBody>
      </p:sp>
      <p:sp>
        <p:nvSpPr>
          <p:cNvPr id="9" name="Rectangle 8">
            <a:extLst>
              <a:ext uri="{FF2B5EF4-FFF2-40B4-BE49-F238E27FC236}">
                <a16:creationId xmlns:a16="http://schemas.microsoft.com/office/drawing/2014/main" id="{CC7B4880-3E95-4FDD-884E-658CD7014924}"/>
              </a:ext>
            </a:extLst>
          </p:cNvPr>
          <p:cNvSpPr/>
          <p:nvPr/>
        </p:nvSpPr>
        <p:spPr>
          <a:xfrm>
            <a:off x="509287" y="1175808"/>
            <a:ext cx="11065026" cy="210581"/>
          </a:xfrm>
          <a:prstGeom prst="rect">
            <a:avLst/>
          </a:prstGeom>
          <a:solidFill>
            <a:srgbClr val="FF740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5DB437-C35F-035C-EA41-A61FA7CE8BA6}"/>
              </a:ext>
            </a:extLst>
          </p:cNvPr>
          <p:cNvSpPr txBox="1"/>
          <p:nvPr/>
        </p:nvSpPr>
        <p:spPr>
          <a:xfrm>
            <a:off x="511112" y="2111189"/>
            <a:ext cx="4518329"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"Tank Captain: G-13, you're up</a:t>
            </a:r>
          </a:p>
          <a:p>
            <a:r>
              <a:rPr lang="en-US"/>
              <a:t>…</a:t>
            </a:r>
          </a:p>
          <a:p>
            <a:r>
              <a:rPr lang="en-US"/>
              <a:t>G-13: Command confirmed. Goodbye, ma'am."</a:t>
            </a:r>
          </a:p>
          <a:p>
            <a:endParaRPr lang="en-US"/>
          </a:p>
          <a:p>
            <a:endParaRPr lang="en-US"/>
          </a:p>
          <a:p>
            <a:pPr marL="285750" indent="-285750">
              <a:buFont typeface="Arial"/>
              <a:buChar char="•"/>
            </a:pPr>
            <a:r>
              <a:rPr lang="en-US"/>
              <a:t>Giving emotions to AI blurs the line between tool and life</a:t>
            </a:r>
          </a:p>
          <a:p>
            <a:pPr marL="285750" indent="-285750">
              <a:buFont typeface="Arial"/>
              <a:buChar char="•"/>
            </a:pPr>
            <a:r>
              <a:rPr lang="en-US">
                <a:ea typeface="+mn-lt"/>
                <a:cs typeface="+mn-lt"/>
              </a:rPr>
              <a:t>Granting AI emotions only to order their destruction resembles kamikaze missions</a:t>
            </a:r>
          </a:p>
        </p:txBody>
      </p:sp>
      <p:pic>
        <p:nvPicPr>
          <p:cNvPr id="12" name="Picture 11" descr="A child touching a large machine&#10;&#10;AI-generated content may be incorrect.">
            <a:extLst>
              <a:ext uri="{FF2B5EF4-FFF2-40B4-BE49-F238E27FC236}">
                <a16:creationId xmlns:a16="http://schemas.microsoft.com/office/drawing/2014/main" id="{FB7B22CA-04DA-B573-44C5-07D7D1514C0B}"/>
              </a:ext>
            </a:extLst>
          </p:cNvPr>
          <p:cNvPicPr>
            <a:picLocks noChangeAspect="1"/>
          </p:cNvPicPr>
          <p:nvPr/>
        </p:nvPicPr>
        <p:blipFill>
          <a:blip r:embed="rId3"/>
          <a:stretch>
            <a:fillRect/>
          </a:stretch>
        </p:blipFill>
        <p:spPr>
          <a:xfrm>
            <a:off x="5587131" y="2113275"/>
            <a:ext cx="6093757" cy="3398860"/>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66270078-6159-AF41-E8F3-1918D52E6541}"/>
              </a:ext>
            </a:extLst>
          </p:cNvPr>
          <p:cNvSpPr>
            <a:spLocks noGrp="1"/>
          </p:cNvSpPr>
          <p:nvPr>
            <p:ph type="sldNum" sz="quarter" idx="12"/>
          </p:nvPr>
        </p:nvSpPr>
        <p:spPr/>
        <p:txBody>
          <a:bodyPr/>
          <a:lstStyle/>
          <a:p>
            <a:fld id="{6E91CC32-6A6B-4E2E-BBA1-6864F305DA26}" type="slidenum">
              <a:rPr lang="en-US" smtClean="0"/>
              <a:t>6</a:t>
            </a:fld>
            <a:endParaRPr lang="en-US"/>
          </a:p>
        </p:txBody>
      </p:sp>
    </p:spTree>
    <p:extLst>
      <p:ext uri="{BB962C8B-B14F-4D97-AF65-F5344CB8AC3E}">
        <p14:creationId xmlns:p14="http://schemas.microsoft.com/office/powerpoint/2010/main" val="1101634591"/>
      </p:ext>
    </p:extLst>
  </p:cSld>
  <p:clrMapOvr>
    <a:masterClrMapping/>
  </p:clrMapOvr>
  <p:transition spd="slow">
    <p:plu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5A178-14DE-DEC2-F570-FC6616237E7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DE6B847-ADB4-6164-9B43-8EE9AEE8DB10}"/>
              </a:ext>
            </a:extLst>
          </p:cNvPr>
          <p:cNvSpPr/>
          <p:nvPr/>
        </p:nvSpPr>
        <p:spPr>
          <a:xfrm>
            <a:off x="3055514" y="34728"/>
            <a:ext cx="7061278" cy="49696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2" name="TextBox 1">
            <a:extLst>
              <a:ext uri="{FF2B5EF4-FFF2-40B4-BE49-F238E27FC236}">
                <a16:creationId xmlns:a16="http://schemas.microsoft.com/office/drawing/2014/main" id="{1A617F15-6C70-16BB-F03A-DCB0D0B44C1A}"/>
              </a:ext>
            </a:extLst>
          </p:cNvPr>
          <p:cNvSpPr txBox="1"/>
          <p:nvPr/>
        </p:nvSpPr>
        <p:spPr>
          <a:xfrm>
            <a:off x="509288" y="589287"/>
            <a:ext cx="1112844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Claim #2: </a:t>
            </a:r>
          </a:p>
          <a:p>
            <a:r>
              <a:rPr lang="en-US" sz="3200" dirty="0"/>
              <a:t>Targeting systems should minimize unintended casualties</a:t>
            </a:r>
          </a:p>
        </p:txBody>
      </p:sp>
      <p:sp>
        <p:nvSpPr>
          <p:cNvPr id="3" name="TextBox 2">
            <a:extLst>
              <a:ext uri="{FF2B5EF4-FFF2-40B4-BE49-F238E27FC236}">
                <a16:creationId xmlns:a16="http://schemas.microsoft.com/office/drawing/2014/main" id="{DB71BA18-1C0B-F700-DDA4-8FC4C85ABDB8}"/>
              </a:ext>
            </a:extLst>
          </p:cNvPr>
          <p:cNvSpPr txBox="1"/>
          <p:nvPr/>
        </p:nvSpPr>
        <p:spPr>
          <a:xfrm>
            <a:off x="509288" y="2792986"/>
            <a:ext cx="531247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fontAlgn="base">
              <a:buFont typeface="Arial" panose="020B0604020202020204" pitchFamily="34" charset="0"/>
              <a:buChar char="•"/>
            </a:pPr>
            <a:r>
              <a:rPr lang="en-US">
                <a:latin typeface="Arial"/>
                <a:cs typeface="Arial"/>
              </a:rPr>
              <a:t>“Make no mistake: we are not at war with the people of New Asia, but the AI they harbor”</a:t>
            </a:r>
          </a:p>
          <a:p>
            <a:pPr marL="285750" indent="-285750" rtl="0" fontAlgn="base">
              <a:buFont typeface="Arial" panose="020B0604020202020204" pitchFamily="34" charset="0"/>
              <a:buChar char="•"/>
            </a:pPr>
            <a:endParaRPr lang="en-US">
              <a:latin typeface="Arial"/>
              <a:cs typeface="Arial"/>
            </a:endParaRPr>
          </a:p>
          <a:p>
            <a:pPr marL="285750" indent="-285750" rtl="0" fontAlgn="base">
              <a:buFont typeface="Arial" panose="020B0604020202020204" pitchFamily="34" charset="0"/>
              <a:buChar char="•"/>
            </a:pPr>
            <a:r>
              <a:rPr lang="en-US">
                <a:latin typeface="Arial"/>
                <a:cs typeface="Arial"/>
              </a:rPr>
              <a:t>Multiple examples of targeted strikes causing casualties to nearby civilians</a:t>
            </a:r>
          </a:p>
          <a:p>
            <a:pPr marL="742950" lvl="1" indent="-285750" fontAlgn="base">
              <a:buFont typeface="Arial" panose="020B0604020202020204" pitchFamily="34" charset="0"/>
              <a:buChar char="•"/>
            </a:pPr>
            <a:r>
              <a:rPr lang="en-US">
                <a:latin typeface="Arial"/>
                <a:cs typeface="Arial"/>
              </a:rPr>
              <a:t>NOMAD can fire missiles to blow up large targets</a:t>
            </a:r>
          </a:p>
          <a:p>
            <a:pPr marL="742950" lvl="1" indent="-285750" fontAlgn="base">
              <a:buFont typeface="Arial" panose="020B0604020202020204" pitchFamily="34" charset="0"/>
              <a:buChar char="•"/>
            </a:pPr>
            <a:r>
              <a:rPr lang="en-US">
                <a:latin typeface="Arial"/>
                <a:cs typeface="Arial"/>
              </a:rPr>
              <a:t>Tanks have missile systems that can target individual robots</a:t>
            </a:r>
          </a:p>
        </p:txBody>
      </p:sp>
      <p:sp>
        <p:nvSpPr>
          <p:cNvPr id="9" name="Rectangle 8">
            <a:extLst>
              <a:ext uri="{FF2B5EF4-FFF2-40B4-BE49-F238E27FC236}">
                <a16:creationId xmlns:a16="http://schemas.microsoft.com/office/drawing/2014/main" id="{6F2D4934-EAD0-5B59-7518-9C33C5629F40}"/>
              </a:ext>
            </a:extLst>
          </p:cNvPr>
          <p:cNvSpPr/>
          <p:nvPr/>
        </p:nvSpPr>
        <p:spPr>
          <a:xfrm>
            <a:off x="554270" y="1654434"/>
            <a:ext cx="10083169" cy="45719"/>
          </a:xfrm>
          <a:prstGeom prst="rect">
            <a:avLst/>
          </a:prstGeom>
          <a:solidFill>
            <a:srgbClr val="FF740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353C602-C11B-1892-F690-0024CC5E98BA}"/>
              </a:ext>
            </a:extLst>
          </p:cNvPr>
          <p:cNvPicPr>
            <a:picLocks noChangeAspect="1"/>
          </p:cNvPicPr>
          <p:nvPr/>
        </p:nvPicPr>
        <p:blipFill>
          <a:blip r:embed="rId3"/>
          <a:stretch>
            <a:fillRect/>
          </a:stretch>
        </p:blipFill>
        <p:spPr>
          <a:xfrm>
            <a:off x="6168039" y="2662516"/>
            <a:ext cx="5862448" cy="2846261"/>
          </a:xfrm>
          <a:prstGeom prst="rect">
            <a:avLst/>
          </a:prstGeom>
          <a:ln>
            <a:noFill/>
          </a:ln>
          <a:effectLst>
            <a:softEdge rad="112500"/>
          </a:effectLst>
        </p:spPr>
      </p:pic>
      <p:sp>
        <p:nvSpPr>
          <p:cNvPr id="5" name="Slide Number Placeholder 4">
            <a:extLst>
              <a:ext uri="{FF2B5EF4-FFF2-40B4-BE49-F238E27FC236}">
                <a16:creationId xmlns:a16="http://schemas.microsoft.com/office/drawing/2014/main" id="{2B207F59-E286-C429-745B-2F780E45852B}"/>
              </a:ext>
            </a:extLst>
          </p:cNvPr>
          <p:cNvSpPr>
            <a:spLocks noGrp="1"/>
          </p:cNvSpPr>
          <p:nvPr>
            <p:ph type="sldNum" sz="quarter" idx="12"/>
          </p:nvPr>
        </p:nvSpPr>
        <p:spPr/>
        <p:txBody>
          <a:bodyPr/>
          <a:lstStyle/>
          <a:p>
            <a:fld id="{6E91CC32-6A6B-4E2E-BBA1-6864F305DA26}" type="slidenum">
              <a:rPr lang="en-US" smtClean="0"/>
              <a:t>7</a:t>
            </a:fld>
            <a:endParaRPr lang="en-US"/>
          </a:p>
        </p:txBody>
      </p:sp>
    </p:spTree>
    <p:extLst>
      <p:ext uri="{BB962C8B-B14F-4D97-AF65-F5344CB8AC3E}">
        <p14:creationId xmlns:p14="http://schemas.microsoft.com/office/powerpoint/2010/main" val="2999835685"/>
      </p:ext>
    </p:extLst>
  </p:cSld>
  <p:clrMapOvr>
    <a:masterClrMapping/>
  </p:clrMapOvr>
  <p:transition spd="slow">
    <p:plu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683FA-AF71-035C-C178-38D8981E7D0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7446A7E-DF11-E96D-D684-EF36D9FE68BD}"/>
              </a:ext>
            </a:extLst>
          </p:cNvPr>
          <p:cNvSpPr txBox="1"/>
          <p:nvPr/>
        </p:nvSpPr>
        <p:spPr>
          <a:xfrm>
            <a:off x="509288" y="589287"/>
            <a:ext cx="1112844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Claim #2: </a:t>
            </a:r>
          </a:p>
          <a:p>
            <a:r>
              <a:rPr lang="en-US" sz="3200" dirty="0"/>
              <a:t>Targeting systems should minimize unintended casualties</a:t>
            </a:r>
          </a:p>
        </p:txBody>
      </p:sp>
      <p:sp>
        <p:nvSpPr>
          <p:cNvPr id="9" name="Rectangle 8">
            <a:extLst>
              <a:ext uri="{FF2B5EF4-FFF2-40B4-BE49-F238E27FC236}">
                <a16:creationId xmlns:a16="http://schemas.microsoft.com/office/drawing/2014/main" id="{2A7690F4-54F5-3AE9-E9E0-32CBBBBD2309}"/>
              </a:ext>
            </a:extLst>
          </p:cNvPr>
          <p:cNvSpPr/>
          <p:nvPr/>
        </p:nvSpPr>
        <p:spPr>
          <a:xfrm>
            <a:off x="554270" y="1654434"/>
            <a:ext cx="10083169" cy="45719"/>
          </a:xfrm>
          <a:prstGeom prst="rect">
            <a:avLst/>
          </a:prstGeom>
          <a:solidFill>
            <a:srgbClr val="FF740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A5DFCCE-8631-40FC-4521-321AC6359D34}"/>
              </a:ext>
            </a:extLst>
          </p:cNvPr>
          <p:cNvSpPr txBox="1"/>
          <p:nvPr/>
        </p:nvSpPr>
        <p:spPr>
          <a:xfrm>
            <a:off x="517978" y="2149019"/>
            <a:ext cx="5967881"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t>Real World example =&gt; the War on Terror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Libya, Somalia, Yemen, and Pakistan are some of the targeted countries</a:t>
            </a:r>
          </a:p>
          <a:p>
            <a:pPr marL="342900" indent="-342900">
              <a:buFont typeface="Arial" panose="020B0604020202020204" pitchFamily="34" charset="0"/>
              <a:buChar char="•"/>
            </a:pPr>
            <a:r>
              <a:rPr lang="en-US" sz="2000" dirty="0"/>
              <a:t>In each, significant percentages of strikes had civilian casualties [1]</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Local leaders and human rights activists point out that a lot of angry citizens have joined terrorist organizations in response [2]</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 </a:t>
            </a:r>
            <a:r>
              <a:rPr lang="en-US" sz="2000" b="0" i="0" dirty="0">
                <a:solidFill>
                  <a:srgbClr val="FFFFFF"/>
                </a:solidFill>
                <a:effectLst/>
                <a:latin typeface="Georgia" panose="02040502050405020303" pitchFamily="18" charset="0"/>
              </a:rPr>
              <a:t>“These attacks are making people say, ‘We believe now that al-Qaeda is on the right side,’ ” said businessman Salim al-</a:t>
            </a:r>
            <a:r>
              <a:rPr lang="en-US" sz="2000" b="0" i="0" dirty="0" err="1">
                <a:solidFill>
                  <a:srgbClr val="FFFFFF"/>
                </a:solidFill>
                <a:effectLst/>
                <a:latin typeface="Georgia" panose="02040502050405020303" pitchFamily="18" charset="0"/>
              </a:rPr>
              <a:t>Barakani</a:t>
            </a:r>
            <a:r>
              <a:rPr lang="en-US" sz="2000" b="0" i="0" dirty="0">
                <a:solidFill>
                  <a:srgbClr val="FFFFFF"/>
                </a:solidFill>
                <a:effectLst/>
                <a:latin typeface="Georgia" panose="02040502050405020303" pitchFamily="18" charset="0"/>
              </a:rPr>
              <a:t> [2]</a:t>
            </a:r>
            <a:endParaRPr lang="en-US" sz="2000" dirty="0"/>
          </a:p>
          <a:p>
            <a:pPr marL="342900" indent="-342900">
              <a:buFont typeface="Arial" panose="020B0604020202020204" pitchFamily="34" charset="0"/>
              <a:buChar char="•"/>
            </a:pPr>
            <a:endParaRPr lang="en-US" sz="2000" dirty="0"/>
          </a:p>
        </p:txBody>
      </p:sp>
      <p:pic>
        <p:nvPicPr>
          <p:cNvPr id="11" name="Picture 10">
            <a:extLst>
              <a:ext uri="{FF2B5EF4-FFF2-40B4-BE49-F238E27FC236}">
                <a16:creationId xmlns:a16="http://schemas.microsoft.com/office/drawing/2014/main" id="{6835BC37-BDA8-2ED7-998E-6AF62854CD23}"/>
              </a:ext>
            </a:extLst>
          </p:cNvPr>
          <p:cNvPicPr>
            <a:picLocks noChangeAspect="1"/>
          </p:cNvPicPr>
          <p:nvPr/>
        </p:nvPicPr>
        <p:blipFill>
          <a:blip r:embed="rId3"/>
          <a:srcRect t="22497"/>
          <a:stretch/>
        </p:blipFill>
        <p:spPr>
          <a:xfrm>
            <a:off x="6485859" y="1890944"/>
            <a:ext cx="5338535" cy="3375746"/>
          </a:xfrm>
          <a:prstGeom prst="rect">
            <a:avLst/>
          </a:prstGeom>
        </p:spPr>
      </p:pic>
      <p:pic>
        <p:nvPicPr>
          <p:cNvPr id="7" name="Picture 6">
            <a:extLst>
              <a:ext uri="{FF2B5EF4-FFF2-40B4-BE49-F238E27FC236}">
                <a16:creationId xmlns:a16="http://schemas.microsoft.com/office/drawing/2014/main" id="{E55470B6-FD27-AEB4-2A8C-0DB691CDBA2E}"/>
              </a:ext>
            </a:extLst>
          </p:cNvPr>
          <p:cNvPicPr>
            <a:picLocks noChangeAspect="1"/>
          </p:cNvPicPr>
          <p:nvPr/>
        </p:nvPicPr>
        <p:blipFill>
          <a:blip r:embed="rId4"/>
          <a:stretch>
            <a:fillRect/>
          </a:stretch>
        </p:blipFill>
        <p:spPr>
          <a:xfrm>
            <a:off x="6474061" y="5288788"/>
            <a:ext cx="5350334" cy="1261659"/>
          </a:xfrm>
          <a:prstGeom prst="rect">
            <a:avLst/>
          </a:prstGeom>
        </p:spPr>
      </p:pic>
      <p:sp>
        <p:nvSpPr>
          <p:cNvPr id="3" name="TextBox 2">
            <a:extLst>
              <a:ext uri="{FF2B5EF4-FFF2-40B4-BE49-F238E27FC236}">
                <a16:creationId xmlns:a16="http://schemas.microsoft.com/office/drawing/2014/main" id="{E91AC7E2-9943-84B8-8F0B-3FD56DACCD34}"/>
              </a:ext>
            </a:extLst>
          </p:cNvPr>
          <p:cNvSpPr txBox="1"/>
          <p:nvPr/>
        </p:nvSpPr>
        <p:spPr>
          <a:xfrm>
            <a:off x="11824395" y="6550447"/>
            <a:ext cx="367605" cy="369332"/>
          </a:xfrm>
          <a:prstGeom prst="rect">
            <a:avLst/>
          </a:prstGeom>
          <a:noFill/>
        </p:spPr>
        <p:txBody>
          <a:bodyPr wrap="square" rtlCol="0">
            <a:spAutoFit/>
          </a:bodyPr>
          <a:lstStyle/>
          <a:p>
            <a:endParaRPr lang="en-US"/>
          </a:p>
        </p:txBody>
      </p:sp>
      <p:sp>
        <p:nvSpPr>
          <p:cNvPr id="4" name="TextBox 3">
            <a:extLst>
              <a:ext uri="{FF2B5EF4-FFF2-40B4-BE49-F238E27FC236}">
                <a16:creationId xmlns:a16="http://schemas.microsoft.com/office/drawing/2014/main" id="{5596DCD8-0CDB-9D0A-0FB4-05EF0C0C2655}"/>
              </a:ext>
            </a:extLst>
          </p:cNvPr>
          <p:cNvSpPr txBox="1"/>
          <p:nvPr/>
        </p:nvSpPr>
        <p:spPr>
          <a:xfrm>
            <a:off x="11752456" y="6203213"/>
            <a:ext cx="439544" cy="369332"/>
          </a:xfrm>
          <a:prstGeom prst="rect">
            <a:avLst/>
          </a:prstGeom>
          <a:noFill/>
        </p:spPr>
        <p:txBody>
          <a:bodyPr wrap="none" rtlCol="0">
            <a:spAutoFit/>
          </a:bodyPr>
          <a:lstStyle/>
          <a:p>
            <a:r>
              <a:rPr lang="en-US"/>
              <a:t>[1]</a:t>
            </a:r>
          </a:p>
        </p:txBody>
      </p:sp>
      <p:sp>
        <p:nvSpPr>
          <p:cNvPr id="6" name="Slide Number Placeholder 5">
            <a:extLst>
              <a:ext uri="{FF2B5EF4-FFF2-40B4-BE49-F238E27FC236}">
                <a16:creationId xmlns:a16="http://schemas.microsoft.com/office/drawing/2014/main" id="{8FCA2A6E-C499-B0EF-8AF6-A1EEC2D1F877}"/>
              </a:ext>
            </a:extLst>
          </p:cNvPr>
          <p:cNvSpPr>
            <a:spLocks noGrp="1"/>
          </p:cNvSpPr>
          <p:nvPr>
            <p:ph type="sldNum" sz="quarter" idx="12"/>
          </p:nvPr>
        </p:nvSpPr>
        <p:spPr/>
        <p:txBody>
          <a:bodyPr/>
          <a:lstStyle/>
          <a:p>
            <a:fld id="{6E91CC32-6A6B-4E2E-BBA1-6864F305DA26}" type="slidenum">
              <a:rPr lang="en-US" smtClean="0"/>
              <a:t>8</a:t>
            </a:fld>
            <a:endParaRPr lang="en-US"/>
          </a:p>
        </p:txBody>
      </p:sp>
    </p:spTree>
    <p:extLst>
      <p:ext uri="{BB962C8B-B14F-4D97-AF65-F5344CB8AC3E}">
        <p14:creationId xmlns:p14="http://schemas.microsoft.com/office/powerpoint/2010/main" val="3216446716"/>
      </p:ext>
    </p:extLst>
  </p:cSld>
  <p:clrMapOvr>
    <a:masterClrMapping/>
  </p:clrMapOvr>
  <p:transition spd="slow">
    <p:plus/>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A4C98-E42C-0324-019C-F223CFCF696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E1560DA-0FD1-E307-A82A-E8351AD11287}"/>
              </a:ext>
            </a:extLst>
          </p:cNvPr>
          <p:cNvSpPr/>
          <p:nvPr/>
        </p:nvSpPr>
        <p:spPr>
          <a:xfrm>
            <a:off x="-1680" y="1970"/>
            <a:ext cx="7055676" cy="68578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2" name="TextBox 1">
            <a:extLst>
              <a:ext uri="{FF2B5EF4-FFF2-40B4-BE49-F238E27FC236}">
                <a16:creationId xmlns:a16="http://schemas.microsoft.com/office/drawing/2014/main" id="{61379DCF-D513-9EBC-D92F-E44812F7FF44}"/>
              </a:ext>
            </a:extLst>
          </p:cNvPr>
          <p:cNvSpPr txBox="1"/>
          <p:nvPr/>
        </p:nvSpPr>
        <p:spPr>
          <a:xfrm>
            <a:off x="509288" y="589287"/>
            <a:ext cx="1112844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t>Claim #2: </a:t>
            </a:r>
          </a:p>
          <a:p>
            <a:r>
              <a:rPr lang="en-US" sz="3200" dirty="0"/>
              <a:t>Targeting systems should minimize unintended casualties</a:t>
            </a:r>
          </a:p>
        </p:txBody>
      </p:sp>
      <p:sp>
        <p:nvSpPr>
          <p:cNvPr id="3" name="TextBox 2">
            <a:extLst>
              <a:ext uri="{FF2B5EF4-FFF2-40B4-BE49-F238E27FC236}">
                <a16:creationId xmlns:a16="http://schemas.microsoft.com/office/drawing/2014/main" id="{0CE5C2DB-3CA3-8520-C5FC-655B4236BE15}"/>
              </a:ext>
            </a:extLst>
          </p:cNvPr>
          <p:cNvSpPr txBox="1"/>
          <p:nvPr/>
        </p:nvSpPr>
        <p:spPr>
          <a:xfrm>
            <a:off x="479067" y="3401260"/>
            <a:ext cx="5312473"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fontAlgn="base">
              <a:buFont typeface="Arial" panose="020B0604020202020204" pitchFamily="34" charset="0"/>
              <a:buChar char="•"/>
            </a:pPr>
            <a:r>
              <a:rPr lang="en-US" sz="2800">
                <a:latin typeface="Arial"/>
                <a:cs typeface="Arial"/>
              </a:rPr>
              <a:t>Targeting systems should minimize civilian casualties</a:t>
            </a:r>
          </a:p>
          <a:p>
            <a:pPr marL="285750" indent="-285750" fontAlgn="base">
              <a:buFont typeface="Arial" panose="020B0604020202020204" pitchFamily="34" charset="0"/>
              <a:buChar char="•"/>
            </a:pPr>
            <a:r>
              <a:rPr lang="en-US" sz="2800">
                <a:latin typeface="Arial"/>
                <a:cs typeface="Arial"/>
              </a:rPr>
              <a:t>Ethical analysis using Kantianism </a:t>
            </a:r>
          </a:p>
        </p:txBody>
      </p:sp>
      <p:sp>
        <p:nvSpPr>
          <p:cNvPr id="9" name="Rectangle 8">
            <a:extLst>
              <a:ext uri="{FF2B5EF4-FFF2-40B4-BE49-F238E27FC236}">
                <a16:creationId xmlns:a16="http://schemas.microsoft.com/office/drawing/2014/main" id="{60A6507D-3970-D753-2E07-D921E7832428}"/>
              </a:ext>
            </a:extLst>
          </p:cNvPr>
          <p:cNvSpPr/>
          <p:nvPr/>
        </p:nvSpPr>
        <p:spPr>
          <a:xfrm>
            <a:off x="554270" y="1654434"/>
            <a:ext cx="10083169" cy="45719"/>
          </a:xfrm>
          <a:prstGeom prst="rect">
            <a:avLst/>
          </a:prstGeom>
          <a:solidFill>
            <a:srgbClr val="FF740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8555F860-0F6E-78A9-84CD-22764BCAD6E6}"/>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90" r="19439" b="10399"/>
          <a:stretch/>
        </p:blipFill>
        <p:spPr bwMode="auto">
          <a:xfrm>
            <a:off x="5791540" y="2609824"/>
            <a:ext cx="6108356" cy="33987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6B6457AF-DFA1-EBFD-E631-1E20B15C3E5D}"/>
              </a:ext>
            </a:extLst>
          </p:cNvPr>
          <p:cNvSpPr>
            <a:spLocks noGrp="1"/>
          </p:cNvSpPr>
          <p:nvPr>
            <p:ph type="sldNum" sz="quarter" idx="12"/>
          </p:nvPr>
        </p:nvSpPr>
        <p:spPr/>
        <p:txBody>
          <a:bodyPr/>
          <a:lstStyle/>
          <a:p>
            <a:fld id="{6E91CC32-6A6B-4E2E-BBA1-6864F305DA26}" type="slidenum">
              <a:rPr lang="en-US" smtClean="0"/>
              <a:t>9</a:t>
            </a:fld>
            <a:endParaRPr lang="en-US"/>
          </a:p>
        </p:txBody>
      </p:sp>
    </p:spTree>
    <p:extLst>
      <p:ext uri="{BB962C8B-B14F-4D97-AF65-F5344CB8AC3E}">
        <p14:creationId xmlns:p14="http://schemas.microsoft.com/office/powerpoint/2010/main" val="1953110734"/>
      </p:ext>
    </p:extLst>
  </p:cSld>
  <p:clrMapOvr>
    <a:masterClrMapping/>
  </p:clrMapOvr>
  <p:transition spd="slow">
    <p:plus/>
  </p:transition>
</p:sld>
</file>

<file path=ppt/theme/theme1.xml><?xml version="1.0" encoding="utf-8"?>
<a:theme xmlns:a="http://schemas.openxmlformats.org/drawingml/2006/main" name="DylanVTI">
  <a:themeElements>
    <a:clrScheme name="DylanVTI">
      <a:dk1>
        <a:sysClr val="windowText" lastClr="000000"/>
      </a:dk1>
      <a:lt1>
        <a:sysClr val="window" lastClr="FFFFFF"/>
      </a:lt1>
      <a:dk2>
        <a:srgbClr val="1A1A33"/>
      </a:dk2>
      <a:lt2>
        <a:srgbClr val="EEFFE3"/>
      </a:lt2>
      <a:accent1>
        <a:srgbClr val="5C40EF"/>
      </a:accent1>
      <a:accent2>
        <a:srgbClr val="B8A0F8"/>
      </a:accent2>
      <a:accent3>
        <a:srgbClr val="00C777"/>
      </a:accent3>
      <a:accent4>
        <a:srgbClr val="005A66"/>
      </a:accent4>
      <a:accent5>
        <a:srgbClr val="9956EA"/>
      </a:accent5>
      <a:accent6>
        <a:srgbClr val="9BBB25"/>
      </a:accent6>
      <a:hlink>
        <a:srgbClr val="674CF0"/>
      </a:hlink>
      <a:folHlink>
        <a:srgbClr val="B53699"/>
      </a:folHlink>
    </a:clrScheme>
    <a:fontScheme name="DylanVTI">
      <a:majorFont>
        <a:latin typeface="Neue Haas Grotesk Text Pro"/>
        <a:ea typeface=""/>
        <a:cs typeface=""/>
      </a:majorFont>
      <a:minorFont>
        <a:latin typeface="Neue Haas Grotesk Text Pro"/>
        <a:ea typeface=""/>
        <a:cs typeface=""/>
      </a:minorFont>
    </a:fontScheme>
    <a:fmtScheme name="Dylan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ylanVTI" id="{CD0E21EA-FD0B-4FCD-9D95-B274E3CB7535}" vid="{F2F2D961-94DA-46D9-ABD7-77D6D5FB2C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89c76f5-ca15-41f9-884b-55ec15a0672a}" enabled="0" method="" siteId="{589c76f5-ca15-41f9-884b-55ec15a0672a}" removed="1"/>
</clbl:labelList>
</file>

<file path=docProps/app.xml><?xml version="1.0" encoding="utf-8"?>
<Properties xmlns="http://schemas.openxmlformats.org/officeDocument/2006/extended-properties" xmlns:vt="http://schemas.openxmlformats.org/officeDocument/2006/docPropsVTypes">
  <Template>office theme</Template>
  <TotalTime>2</TotalTime>
  <Words>3588</Words>
  <Application>Microsoft Macintosh PowerPoint</Application>
  <PresentationFormat>Widescreen</PresentationFormat>
  <Paragraphs>272</Paragraphs>
  <Slides>14</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Garamond</vt:lpstr>
      <vt:lpstr>Georgia</vt:lpstr>
      <vt:lpstr>Lyon</vt:lpstr>
      <vt:lpstr>Neue Haas Grotesk Text Pro</vt:lpstr>
      <vt:lpstr>Wingdings</vt:lpstr>
      <vt:lpstr>DylanVTI</vt:lpstr>
      <vt:lpstr>The Creator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Image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Keith A. Pray</cp:lastModifiedBy>
  <cp:revision>2</cp:revision>
  <dcterms:created xsi:type="dcterms:W3CDTF">2025-04-09T22:36:31Z</dcterms:created>
  <dcterms:modified xsi:type="dcterms:W3CDTF">2025-05-02T17:34:43Z</dcterms:modified>
</cp:coreProperties>
</file>