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hyperlink" Target="http://en.wikipedia.org/wiki/Theo_Epstein"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400"/>
              <a:t>Jeff Chaves</a:t>
            </a:r>
          </a:p>
          <a:p>
            <a:pPr indent="457200" rtl="0">
              <a:spcBef>
                <a:spcPts val="0"/>
              </a:spcBef>
              <a:buNone/>
            </a:pPr>
            <a:r>
              <a:rPr lang="en" sz="1400"/>
              <a:t>As utilized by Beane, the ideas which bring innovation to a tradition bound industry carry potential for competitive advantage. Major League Baseball scouts placed high value in players who hit many home runs and had good batting averages. The Oakland Athletics placed high value in players with better on base percentages and who drew many pitches in order to place more stress on opposing pitchers. In doing this they challenged conventional wisdom and constructed a successful team despite having the third lowest salary in Major League Baseball. </a:t>
            </a:r>
          </a:p>
          <a:p>
            <a:pPr indent="457200" rtl="0">
              <a:spcBef>
                <a:spcPts val="0"/>
              </a:spcBef>
              <a:buNone/>
            </a:pPr>
            <a:r>
              <a:rPr lang="en" sz="1400"/>
              <a:t>The analysis methods used by Beane are examples of bricolage which is formally defined as construction (of physical sculpture or a structure of ideas) achieved by using whatever comes to hand. </a:t>
            </a:r>
            <a:r>
              <a:rPr lang="en" sz="1400">
                <a:solidFill>
                  <a:schemeClr val="dk1"/>
                </a:solidFill>
              </a:rPr>
              <a:t>Baker and Nelson’s survey of the development of bricolage across many fields identified three primary aspects: </a:t>
            </a:r>
          </a:p>
          <a:p>
            <a:pPr indent="-317500" lvl="0" marL="457200" rtl="0">
              <a:spcBef>
                <a:spcPts val="0"/>
              </a:spcBef>
              <a:buClr>
                <a:schemeClr val="dk1"/>
              </a:buClr>
              <a:buSzPct val="100000"/>
              <a:buFont typeface="Arial"/>
              <a:buChar char="●"/>
            </a:pPr>
            <a:r>
              <a:rPr lang="en" sz="1400">
                <a:solidFill>
                  <a:schemeClr val="dk1"/>
                </a:solidFill>
              </a:rPr>
              <a:t>making do </a:t>
            </a:r>
          </a:p>
          <a:p>
            <a:pPr indent="-317500" lvl="0" marL="457200" rtl="0">
              <a:spcBef>
                <a:spcPts val="0"/>
              </a:spcBef>
              <a:buClr>
                <a:schemeClr val="dk1"/>
              </a:buClr>
              <a:buSzPct val="100000"/>
              <a:buFont typeface="Arial"/>
              <a:buChar char="●"/>
            </a:pPr>
            <a:r>
              <a:rPr lang="en" sz="1400">
                <a:solidFill>
                  <a:schemeClr val="dk1"/>
                </a:solidFill>
              </a:rPr>
              <a:t>relying on the resources at hand</a:t>
            </a:r>
          </a:p>
          <a:p>
            <a:pPr indent="-317500" lvl="0" marL="457200" rtl="0">
              <a:spcBef>
                <a:spcPts val="0"/>
              </a:spcBef>
              <a:buClr>
                <a:schemeClr val="dk1"/>
              </a:buClr>
              <a:buSzPct val="100000"/>
              <a:buFont typeface="Arial"/>
              <a:buChar char="●"/>
            </a:pPr>
            <a:r>
              <a:rPr lang="en" sz="1400">
                <a:solidFill>
                  <a:schemeClr val="dk1"/>
                </a:solidFill>
              </a:rPr>
              <a:t>combining resources to meet new challenges </a:t>
            </a:r>
          </a:p>
          <a:p>
            <a:pPr indent="0" lvl="0" marL="0">
              <a:spcBef>
                <a:spcPts val="0"/>
              </a:spcBef>
              <a:buNone/>
            </a:pPr>
            <a:r>
              <a:rPr lang="en" sz="1400">
                <a:solidFill>
                  <a:schemeClr val="dk1"/>
                </a:solidFill>
              </a:rPr>
              <a:t>Bricolage and general creativity carry potential for great improvements in the workplace. Oakland was eager to make substantial changes to their team and Billy Beane </a:t>
            </a:r>
            <a:r>
              <a:rPr lang="en" sz="1400">
                <a:solidFill>
                  <a:schemeClr val="dk1"/>
                </a:solidFill>
              </a:rPr>
              <a:t>used bricolage as a new method of recruitment</a:t>
            </a:r>
            <a:r>
              <a:rPr lang="en" sz="1400">
                <a:solidFill>
                  <a:schemeClr val="dk1"/>
                </a:solidFill>
              </a:rPr>
              <a:t> because of their financial disadvantage. He made do with the players available at the time, relied on Bill James’ Baseball Abstract as a resource of unconventional wisdom, and met the challenge of building a successful team with such little money for player salaries.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800"/>
              <a:t>Jeff Chaves</a:t>
            </a:r>
          </a:p>
          <a:p>
            <a:pPr indent="457200">
              <a:spcBef>
                <a:spcPts val="0"/>
              </a:spcBef>
              <a:buNone/>
            </a:pPr>
            <a:r>
              <a:rPr lang="en" sz="1800"/>
              <a:t>Large corporations such as Coca Cola who have trade secrets to preserve have begun implementing security response tools to prevent such valuable information from being disclosed to inappropriate parties. Some argue that these tools invade worker privacy in unprecedented ways as information regarding the performance of employees is made easily available to managerial staff. However, these tools have proven to also increase productivity in the workplace and can be used to keep performance statistics for future use in employment decisions. The concept of collecting data on employee performance, whether through statistics or videos, can be used to revolutionize employment decisions and efficiency in the workplace.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Matt</a:t>
            </a:r>
          </a:p>
          <a:p>
            <a:pPr rtl="0">
              <a:spcBef>
                <a:spcPts val="0"/>
              </a:spcBef>
              <a:buNone/>
            </a:pPr>
            <a:r>
              <a:t/>
            </a:r>
            <a:endParaRPr>
              <a:solidFill>
                <a:schemeClr val="dk1"/>
              </a:solidFill>
            </a:endParaRPr>
          </a:p>
          <a:p>
            <a:pPr rtl="0">
              <a:spcBef>
                <a:spcPts val="0"/>
              </a:spcBef>
              <a:buNone/>
            </a:pPr>
            <a:r>
              <a:rPr lang="en">
                <a:solidFill>
                  <a:schemeClr val="dk1"/>
                </a:solidFill>
              </a:rPr>
              <a:t>Conclusion 1:</a:t>
            </a:r>
          </a:p>
          <a:p>
            <a:pPr rtl="0">
              <a:spcBef>
                <a:spcPts val="0"/>
              </a:spcBef>
              <a:buNone/>
            </a:pPr>
            <a:r>
              <a:rPr lang="en">
                <a:solidFill>
                  <a:schemeClr val="dk1"/>
                </a:solidFill>
              </a:rPr>
              <a:t>From the Oakland A’s 2002 season where they beat the league record for consecutive wins, to the 2004 Boston Red Sox season where they won the world series for the first time in 86 years using the moneyball strategy, through the heavy and extensive use of computational analysis and sabermetrics</a:t>
            </a:r>
          </a:p>
          <a:p>
            <a:pPr rtl="0">
              <a:spcBef>
                <a:spcPts val="0"/>
              </a:spcBef>
              <a:buNone/>
            </a:pPr>
            <a:r>
              <a:t/>
            </a:r>
            <a:endParaRPr>
              <a:solidFill>
                <a:schemeClr val="dk1"/>
              </a:solidFill>
            </a:endParaRPr>
          </a:p>
          <a:p>
            <a:pPr rtl="0">
              <a:spcBef>
                <a:spcPts val="0"/>
              </a:spcBef>
              <a:buNone/>
            </a:pPr>
            <a:r>
              <a:rPr lang="en">
                <a:solidFill>
                  <a:schemeClr val="dk1"/>
                </a:solidFill>
              </a:rPr>
              <a:t>Conclusion 2: Even in the movie it is clear that Billy and Peter still have to use their own knowledge and intuition to complement the computer program in order to be successful. Also, throughout Moneyball, it is demonstrated that it takes more than computers to keep the team in good shape - human needs must be satisfied (making the drink machine free, giving personal ‘pep talks’ with the players, etc), and these things cannot be accomplished without human staff. Peter Brand uses the data to supplement his pep talks, but he turns the raw numbers into a speech that is much more inspiring than just the digits. Data requires some degree of meaningful interpretation in order to be useful.</a:t>
            </a:r>
          </a:p>
          <a:p>
            <a:pPr rtl="0">
              <a:spcBef>
                <a:spcPts val="0"/>
              </a:spcBef>
              <a:buNone/>
            </a:pPr>
            <a:r>
              <a:t/>
            </a:r>
            <a:endParaRPr>
              <a:solidFill>
                <a:schemeClr val="dk1"/>
              </a:solidFill>
            </a:endParaRPr>
          </a:p>
          <a:p>
            <a:pPr rtl="0">
              <a:spcBef>
                <a:spcPts val="0"/>
              </a:spcBef>
              <a:buNone/>
            </a:pPr>
            <a:r>
              <a:rPr lang="en">
                <a:solidFill>
                  <a:schemeClr val="dk1"/>
                </a:solidFill>
              </a:rPr>
              <a:t>Conclusion 3: </a:t>
            </a:r>
          </a:p>
          <a:p>
            <a:pPr lvl="0" rtl="0">
              <a:spcBef>
                <a:spcPts val="0"/>
              </a:spcBef>
              <a:buNone/>
            </a:pPr>
            <a:r>
              <a:rPr lang="en">
                <a:solidFill>
                  <a:schemeClr val="dk1"/>
                </a:solidFill>
              </a:rPr>
              <a:t>Companies can use these sorts of statistical strategies to enhance their organization and HR management. The concept of bricolage lets companies put their existing employees into positions where they can perform best - thus outweighing the privacy drawbacks of increased data collection - employees are performing better, reducing stress and increasing company morale.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SLIDE READ BY: Anthony Gallo</a:t>
            </a:r>
          </a:p>
          <a:p>
            <a:pPr>
              <a:spcBef>
                <a:spcPts val="0"/>
              </a:spcBef>
              <a:buNone/>
            </a:pPr>
            <a:r>
              <a:rPr lang="en"/>
              <a:t>Give synopsis of movie: Billy Beane is the general manager of the oakland A’s. After losing Johnny Damon and Jason Giambi Beane is faced with the task of assembling a competitive team for the 2002 season. However oakland has a very limited budget. When he visits the Cleveland Indians he meets Peter Brand a young Yale economics graduate who uses statistics to analyze the worth of baseball players. Billy is interested in Peter’s approach and hires him to be his assistant. Using Peter’s calculations Billy recruits the best team (based on their On Base Percentages) his budget could afford. This team consists of players like submarine pitcher Chad Bradford and Scott Hatteberg who was injured and asked to play first base which he had never played before. Eventually the team is used the way Billy and Peter intended and go onto win 20 games in a row. Although they lose for a second year in a row in the postseason, no one believed Billy’s team would have been able to perform like they did. In the end Billy was offered to be the highest paid GM to work for the red sox although he turns down the offer and continues to work for the A’s. The Red Sox end up adopting the model Billy and Peter tested and end up winning the world series in 2004.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SLIDE READ BY: Anthony Gallo</a:t>
            </a:r>
          </a:p>
          <a:p>
            <a:pPr lvl="0" rtl="0">
              <a:spcBef>
                <a:spcPts val="0"/>
              </a:spcBef>
              <a:buNone/>
            </a:pPr>
            <a:r>
              <a:rPr lang="en">
                <a:solidFill>
                  <a:schemeClr val="dk1"/>
                </a:solidFill>
              </a:rPr>
              <a:t>It is shown in the movie that scouting normally looks at other aspects of a player that might not have anything to do with how well they play baseball. The computer program only uses cold hard numbers to determine a players statistics with the most important to Billy and Peter being the On Base Percentages. The theory is that if the computer can provide percentages for how often a player gets on base, than nothing else matters because getting on base scores runs which means a higher chance of winning. This combined with picking a underrated pitcher who is written off by style but by statistics should be worth much more, means the team should win more games. The computing in the movie is done by Peter simply entering in players past stats and running analysis tests on those stats to come up with predictions for future seasons.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400"/>
              <a:t>Jeff Chaves</a:t>
            </a:r>
          </a:p>
          <a:p>
            <a:pPr indent="457200" rtl="0">
              <a:spcBef>
                <a:spcPts val="0"/>
              </a:spcBef>
              <a:buNone/>
            </a:pPr>
            <a:r>
              <a:rPr lang="en" sz="1400"/>
              <a:t>Bill James’ </a:t>
            </a:r>
            <a:r>
              <a:rPr i="1" lang="en" sz="1400"/>
              <a:t>Baseball Abstract </a:t>
            </a:r>
            <a:r>
              <a:rPr lang="en" sz="1400"/>
              <a:t>contained over three decades of baseball analytic strategies which challenged conventional baseball wisdom. James mainly applied quantitative analysis to develop statistics most related to scoring runs and winning games. Shortly after his ideas were accepted and used by the Oakland athletics, Bill James was hired by the Boston Red Sox in 2002 following the employment of new General Manager Theo Epstein. The Red Sox then went on to win the World Series in 2004.</a:t>
            </a:r>
          </a:p>
          <a:p>
            <a:pPr indent="457200" rtl="0">
              <a:spcBef>
                <a:spcPts val="0"/>
              </a:spcBef>
              <a:buNone/>
            </a:pPr>
            <a:r>
              <a:rPr lang="en" sz="1400"/>
              <a:t>Sports Analytics can be defined as</a:t>
            </a:r>
            <a:r>
              <a:rPr lang="en" sz="1400"/>
              <a:t> “the management of structured historical data, the application of predictive analytic models that utilize that data, and the use of information systems to inform decision makers and enable them to help their organizations in gaining a competitive advantage on the field of play.” In sports, data can come from a variety of sources and may be presented in many different forms:</a:t>
            </a:r>
          </a:p>
          <a:p>
            <a:pPr indent="-317500" lvl="0" marL="457200" rtl="0">
              <a:spcBef>
                <a:spcPts val="0"/>
              </a:spcBef>
              <a:buClr>
                <a:schemeClr val="dk1"/>
              </a:buClr>
              <a:buSzPct val="100000"/>
              <a:buFont typeface="Arial"/>
              <a:buChar char="●"/>
            </a:pPr>
            <a:r>
              <a:rPr lang="en" sz="1400">
                <a:solidFill>
                  <a:schemeClr val="dk1"/>
                </a:solidFill>
              </a:rPr>
              <a:t>As shown in the figure, data management feeds both the predictive analytics function and the information systems that support decision-makers. </a:t>
            </a:r>
          </a:p>
          <a:p>
            <a:pPr indent="-317500" lvl="0" marL="457200" rtl="0">
              <a:spcBef>
                <a:spcPts val="0"/>
              </a:spcBef>
              <a:buClr>
                <a:schemeClr val="dk1"/>
              </a:buClr>
              <a:buSzPct val="100000"/>
              <a:buFont typeface="Arial"/>
              <a:buChar char="●"/>
            </a:pPr>
            <a:r>
              <a:rPr lang="en" sz="1400">
                <a:solidFill>
                  <a:schemeClr val="dk1"/>
                </a:solidFill>
              </a:rPr>
              <a:t>Predictive Analysis is the process of applying statistical tools to data to gain insight into what is likely to happen in the future. </a:t>
            </a:r>
          </a:p>
          <a:p>
            <a:pPr indent="-317500" lvl="0" marL="457200" rtl="0">
              <a:spcBef>
                <a:spcPts val="0"/>
              </a:spcBef>
              <a:buClr>
                <a:schemeClr val="dk1"/>
              </a:buClr>
              <a:buSzPct val="100000"/>
              <a:buFont typeface="Arial"/>
              <a:buChar char="●"/>
            </a:pPr>
            <a:r>
              <a:rPr lang="en" sz="1400">
                <a:solidFill>
                  <a:schemeClr val="dk1"/>
                </a:solidFill>
              </a:rPr>
              <a:t>Information systems allow for visualization and interactive analysis of relevant information from multiple sources in one place, organized in a meaningful way to provide insights for decision makers. </a:t>
            </a:r>
          </a:p>
          <a:p>
            <a:pPr indent="-317500" lvl="0" marL="457200" rtl="0">
              <a:spcBef>
                <a:spcPts val="0"/>
              </a:spcBef>
              <a:buClr>
                <a:schemeClr val="dk1"/>
              </a:buClr>
              <a:buSzPct val="100000"/>
              <a:buFont typeface="Arial"/>
              <a:buChar char="●"/>
            </a:pPr>
            <a:r>
              <a:rPr lang="en" sz="1400">
                <a:solidFill>
                  <a:schemeClr val="dk1"/>
                </a:solidFill>
              </a:rPr>
              <a:t>Decision makers utilize different data and models to tackle different types of questions. </a:t>
            </a:r>
          </a:p>
          <a:p>
            <a:pPr indent="0" lvl="0" marL="0" rtl="0">
              <a:spcBef>
                <a:spcPts val="0"/>
              </a:spcBef>
              <a:buNone/>
            </a:pPr>
            <a:r>
              <a:rPr lang="en" sz="1400">
                <a:solidFill>
                  <a:schemeClr val="dk1"/>
                </a:solidFill>
              </a:rPr>
              <a:t>Implemented correctly, sports analytics can lead the managerial staff of an organization to recruit players who will add value to the team.</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a:p>
            <a:pPr lvl="0" rtl="0">
              <a:spcBef>
                <a:spcPts val="0"/>
              </a:spcBef>
              <a:buNone/>
            </a:pPr>
            <a:r>
              <a:t/>
            </a:r>
            <a:endParaRPr>
              <a:solidFill>
                <a:srgbClr val="151A3D"/>
              </a:solidFill>
            </a:endParaRPr>
          </a:p>
          <a:p>
            <a:pPr lvl="0" rtl="0">
              <a:spcBef>
                <a:spcPts val="0"/>
              </a:spcBef>
              <a:buClr>
                <a:schemeClr val="dk1"/>
              </a:buClr>
              <a:buFont typeface="Arial"/>
              <a:buNone/>
            </a:pPr>
            <a:r>
              <a:t/>
            </a:r>
            <a:endParaRP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Kevin (1:42)(1:26)</a:t>
            </a:r>
          </a:p>
          <a:p>
            <a:pPr rtl="0">
              <a:spcBef>
                <a:spcPts val="0"/>
              </a:spcBef>
              <a:buNone/>
            </a:pPr>
            <a:r>
              <a:rPr lang="en"/>
              <a:t>Pros</a:t>
            </a:r>
          </a:p>
          <a:p>
            <a:pPr rtl="0">
              <a:spcBef>
                <a:spcPts val="0"/>
              </a:spcBef>
              <a:buNone/>
            </a:pPr>
            <a:r>
              <a:rPr lang="en"/>
              <a:t>	There are both positive and negative aspects to using computers to find players. </a:t>
            </a:r>
          </a:p>
          <a:p>
            <a:pPr rtl="0">
              <a:spcBef>
                <a:spcPts val="0"/>
              </a:spcBef>
              <a:buNone/>
            </a:pPr>
            <a:r>
              <a:rPr lang="en"/>
              <a:t>	In some aspects, computers are much more reliable than scouts when it comes to rating players. </a:t>
            </a:r>
          </a:p>
          <a:p>
            <a:pPr indent="457200" rtl="0">
              <a:spcBef>
                <a:spcPts val="0"/>
              </a:spcBef>
              <a:buNone/>
            </a:pPr>
            <a:r>
              <a:rPr lang="en"/>
              <a:t>Scouts can be biased towards some players based on things irrelevant to winning.</a:t>
            </a:r>
          </a:p>
          <a:p>
            <a:pPr indent="457200" rtl="0">
              <a:spcBef>
                <a:spcPts val="0"/>
              </a:spcBef>
              <a:buNone/>
            </a:pPr>
            <a:r>
              <a:rPr lang="en"/>
              <a:t> for example: how fans will react to the player, or whether a player is flashy or not </a:t>
            </a:r>
          </a:p>
          <a:p>
            <a:pPr indent="457200" rtl="0">
              <a:spcBef>
                <a:spcPts val="0"/>
              </a:spcBef>
              <a:buNone/>
            </a:pPr>
            <a:r>
              <a:rPr lang="en"/>
              <a:t>They might like players who hit a lot of home runs or steal a lot of bases but they overlook the player’s low on base percentage or high strikeout rate</a:t>
            </a:r>
          </a:p>
          <a:p>
            <a:pPr indent="457200" rtl="0">
              <a:spcBef>
                <a:spcPts val="0"/>
              </a:spcBef>
              <a:buNone/>
            </a:pPr>
            <a:r>
              <a:rPr lang="en"/>
              <a:t>In the movie, there is a scene where the scouts argue about a player’s pretty swing, good looks, and unattractive girlfriend</a:t>
            </a:r>
          </a:p>
          <a:p>
            <a:pPr indent="457200" rtl="0">
              <a:spcBef>
                <a:spcPts val="0"/>
              </a:spcBef>
              <a:buNone/>
            </a:pPr>
            <a:r>
              <a:rPr lang="en"/>
              <a:t>Some of the scouts think the player will be a great addition to the team since he plays the part of a baseball player, others think he will lack confidence at the plate due to his unattractive girlfriend</a:t>
            </a:r>
          </a:p>
          <a:p>
            <a:pPr indent="457200" rtl="0">
              <a:spcBef>
                <a:spcPts val="0"/>
              </a:spcBef>
              <a:buNone/>
            </a:pPr>
            <a:r>
              <a:rPr lang="en"/>
              <a:t>On the other hand, computers only look at the numbers. They output the names of players that have the stats the team is looking for </a:t>
            </a:r>
          </a:p>
          <a:p>
            <a:pPr indent="457200" rtl="0">
              <a:spcBef>
                <a:spcPts val="0"/>
              </a:spcBef>
              <a:buNone/>
            </a:pPr>
            <a:r>
              <a:rPr lang="en"/>
              <a:t>In the movie, the team looks for players who get on base, since you can't score runs if you never get on base</a:t>
            </a:r>
          </a:p>
          <a:p>
            <a:pPr indent="457200" rtl="0">
              <a:spcBef>
                <a:spcPts val="0"/>
              </a:spcBef>
              <a:buNone/>
            </a:pPr>
            <a:r>
              <a:rPr lang="en"/>
              <a:t>More recently in 2013, Beane filled the A’s roster with players with high fly ball rates, since these players would rarely ground into double plays</a:t>
            </a:r>
          </a:p>
          <a:p>
            <a:pPr indent="457200" rtl="0">
              <a:spcBef>
                <a:spcPts val="0"/>
              </a:spcBef>
              <a:buNone/>
            </a:pPr>
            <a:r>
              <a:rPr lang="en"/>
              <a:t>Without the use of computers, managers wouldn’t be able to look through nearly as many players or statistics that correlate with winning games</a:t>
            </a:r>
          </a:p>
          <a:p>
            <a:pPr rtl="0">
              <a:spcBef>
                <a:spcPts val="0"/>
              </a:spcBef>
              <a:buNone/>
            </a:pPr>
            <a:r>
              <a:rPr lang="en"/>
              <a:t>Cons</a:t>
            </a:r>
          </a:p>
          <a:p>
            <a:pPr rtl="0">
              <a:spcBef>
                <a:spcPts val="0"/>
              </a:spcBef>
              <a:buNone/>
            </a:pPr>
            <a:r>
              <a:rPr lang="en"/>
              <a:t>	There are a few negative aspects to using computers though</a:t>
            </a:r>
          </a:p>
          <a:p>
            <a:pPr rtl="0">
              <a:spcBef>
                <a:spcPts val="0"/>
              </a:spcBef>
              <a:buNone/>
            </a:pPr>
            <a:r>
              <a:rPr lang="en"/>
              <a:t>	In the movie, all of the raw data had to be input manually before any statistical analysis could be run</a:t>
            </a:r>
          </a:p>
          <a:p>
            <a:pPr rtl="0">
              <a:spcBef>
                <a:spcPts val="0"/>
              </a:spcBef>
              <a:buNone/>
            </a:pPr>
            <a:r>
              <a:rPr lang="en"/>
              <a:t>	Mistakes could easily be made when inputting the data</a:t>
            </a:r>
          </a:p>
          <a:p>
            <a:pPr>
              <a:spcBef>
                <a:spcPts val="0"/>
              </a:spcBef>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Kevin</a:t>
            </a:r>
          </a:p>
          <a:p>
            <a:pPr rtl="0">
              <a:spcBef>
                <a:spcPts val="0"/>
              </a:spcBef>
              <a:buNone/>
            </a:pPr>
            <a:r>
              <a:rPr lang="en"/>
              <a:t>	Since computers can run statistical analysis perfectly, most people usually assume anything they output is true</a:t>
            </a:r>
          </a:p>
          <a:p>
            <a:pPr rtl="0">
              <a:spcBef>
                <a:spcPts val="0"/>
              </a:spcBef>
              <a:buNone/>
            </a:pPr>
            <a:r>
              <a:rPr lang="en"/>
              <a:t>	But a computer’s output is only as good as its input</a:t>
            </a:r>
          </a:p>
          <a:p>
            <a:pPr rtl="0">
              <a:spcBef>
                <a:spcPts val="0"/>
              </a:spcBef>
              <a:buNone/>
            </a:pPr>
            <a:r>
              <a:rPr lang="en"/>
              <a:t>	A player could be hired or overlooked based on incorrect input</a:t>
            </a:r>
          </a:p>
          <a:p>
            <a:pPr rtl="0">
              <a:spcBef>
                <a:spcPts val="0"/>
              </a:spcBef>
              <a:buNone/>
            </a:pPr>
            <a:r>
              <a:rPr lang="en"/>
              <a:t>	Since there’s no way to automatically input data that’s guaranteed to be perfect, there will always be a necessity for human oversight (for example, a manager for the data system)</a:t>
            </a:r>
          </a:p>
          <a:p>
            <a:pPr rtl="0">
              <a:spcBef>
                <a:spcPts val="0"/>
              </a:spcBef>
              <a:buNone/>
            </a:pPr>
            <a:r>
              <a:t/>
            </a:r>
            <a:endParaRPr/>
          </a:p>
          <a:p>
            <a:pPr rtl="0">
              <a:spcBef>
                <a:spcPts val="0"/>
              </a:spcBef>
              <a:buNone/>
            </a:pPr>
            <a:r>
              <a:rPr lang="en"/>
              <a:t>	There are other factors when looking to acquire a player as well</a:t>
            </a:r>
          </a:p>
          <a:p>
            <a:pPr lvl="0" rtl="0">
              <a:spcBef>
                <a:spcPts val="0"/>
              </a:spcBef>
              <a:buClr>
                <a:schemeClr val="dk1"/>
              </a:buClr>
              <a:buSzPct val="100000"/>
              <a:buFont typeface="Arial"/>
              <a:buNone/>
            </a:pPr>
            <a:r>
              <a:rPr lang="en"/>
              <a:t>	</a:t>
            </a:r>
            <a:r>
              <a:rPr lang="en">
                <a:solidFill>
                  <a:schemeClr val="dk1"/>
                </a:solidFill>
              </a:rPr>
              <a:t>Scouts are better at noticing attitude problems in a player</a:t>
            </a:r>
          </a:p>
          <a:p>
            <a:pPr lvl="0" rtl="0">
              <a:spcBef>
                <a:spcPts val="0"/>
              </a:spcBef>
              <a:buNone/>
            </a:pPr>
            <a:r>
              <a:rPr lang="en">
                <a:solidFill>
                  <a:schemeClr val="dk1"/>
                </a:solidFill>
              </a:rPr>
              <a:t>	Good players can still be a detriment to a team if they bring morale down</a:t>
            </a:r>
          </a:p>
          <a:p>
            <a:pPr lvl="0" rtl="0">
              <a:spcBef>
                <a:spcPts val="0"/>
              </a:spcBef>
              <a:buNone/>
            </a:pPr>
            <a:r>
              <a:rPr lang="en">
                <a:solidFill>
                  <a:schemeClr val="dk1"/>
                </a:solidFill>
              </a:rPr>
              <a:t>	Another example from a few years ago, any computer would have picked 2010 AL MVP Josh Hamilton as a player to target [11]</a:t>
            </a:r>
          </a:p>
          <a:p>
            <a:pPr lvl="0" rtl="0">
              <a:spcBef>
                <a:spcPts val="0"/>
              </a:spcBef>
              <a:buNone/>
            </a:pPr>
            <a:r>
              <a:rPr lang="en">
                <a:solidFill>
                  <a:schemeClr val="dk1"/>
                </a:solidFill>
              </a:rPr>
              <a:t>	With the current data that is being kept on players, no computer would have guessed that he would relapse into old drug habits and consistently struggle every season since then [11]</a:t>
            </a:r>
          </a:p>
          <a:p>
            <a:pPr lvl="0" rtl="0">
              <a:spcBef>
                <a:spcPts val="0"/>
              </a:spcBef>
              <a:buNone/>
            </a:pPr>
            <a:r>
              <a:t/>
            </a:r>
            <a:endParaRPr>
              <a:solidFill>
                <a:schemeClr val="dk1"/>
              </a:solidFill>
            </a:endParaRPr>
          </a:p>
          <a:p>
            <a:pPr lvl="0" rtl="0">
              <a:spcBef>
                <a:spcPts val="0"/>
              </a:spcBef>
              <a:buNone/>
            </a:pPr>
            <a:r>
              <a:rPr lang="en">
                <a:solidFill>
                  <a:schemeClr val="dk1"/>
                </a:solidFill>
              </a:rPr>
              <a:t>	Many other fields have been taken over by computers or robots</a:t>
            </a:r>
          </a:p>
          <a:p>
            <a:pPr lvl="0" rtl="0">
              <a:spcBef>
                <a:spcPts val="0"/>
              </a:spcBef>
              <a:buNone/>
            </a:pPr>
            <a:r>
              <a:rPr lang="en">
                <a:solidFill>
                  <a:schemeClr val="dk1"/>
                </a:solidFill>
              </a:rPr>
              <a:t>	for example robots taking over assembly lines</a:t>
            </a:r>
          </a:p>
          <a:p>
            <a:pPr lvl="0" rtl="0">
              <a:spcBef>
                <a:spcPts val="0"/>
              </a:spcBef>
              <a:buNone/>
            </a:pPr>
            <a:r>
              <a:rPr lang="en">
                <a:solidFill>
                  <a:schemeClr val="dk1"/>
                </a:solidFill>
              </a:rPr>
              <a:t>`	As of 2012, about half of the MLB had shifted from an old school approach to an analytical approach for finding players [12]</a:t>
            </a:r>
          </a:p>
          <a:p>
            <a:pPr lvl="0">
              <a:spcBef>
                <a:spcPts val="0"/>
              </a:spcBef>
              <a:buNone/>
            </a:pPr>
            <a:r>
              <a:rPr lang="en">
                <a:solidFill>
                  <a:schemeClr val="dk1"/>
                </a:solidFill>
              </a:rPr>
              <a:t>	It is only a matter of time before every baseball organization is using computers to run sabermetric analysis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Romeo:</a:t>
            </a:r>
          </a:p>
          <a:p>
            <a:pPr rtl="0">
              <a:spcBef>
                <a:spcPts val="0"/>
              </a:spcBef>
              <a:buNone/>
            </a:pPr>
            <a:r>
              <a:rPr lang="en"/>
              <a:t>Numbers aren’t everything</a:t>
            </a:r>
          </a:p>
          <a:p>
            <a:pPr rtl="0">
              <a:spcBef>
                <a:spcPts val="0"/>
              </a:spcBef>
              <a:buNone/>
            </a:pPr>
            <a:r>
              <a:rPr lang="en"/>
              <a:t>	Statistics can help make decisions but all star team needs chemistry</a:t>
            </a:r>
          </a:p>
          <a:p>
            <a:pPr rtl="0">
              <a:spcBef>
                <a:spcPts val="0"/>
              </a:spcBef>
              <a:buNone/>
            </a:pPr>
            <a:r>
              <a:rPr lang="en"/>
              <a:t>	Not Everything results in just numbers  </a:t>
            </a:r>
          </a:p>
          <a:p>
            <a:pPr rtl="0">
              <a:spcBef>
                <a:spcPts val="0"/>
              </a:spcBef>
              <a:buNone/>
            </a:pPr>
            <a:r>
              <a:rPr lang="en"/>
              <a:t>		odds/statistics fact (cards)</a:t>
            </a:r>
          </a:p>
          <a:p>
            <a:pPr rtl="0">
              <a:spcBef>
                <a:spcPts val="0"/>
              </a:spcBef>
              <a:buNone/>
            </a:pPr>
            <a:r>
              <a:t/>
            </a:r>
            <a:endParaRPr/>
          </a:p>
          <a:p>
            <a:pPr rtl="0">
              <a:spcBef>
                <a:spcPts val="0"/>
              </a:spcBef>
              <a:buNone/>
            </a:pPr>
            <a:r>
              <a:rPr lang="en"/>
              <a:t>Players need team moral to start performing well</a:t>
            </a:r>
          </a:p>
          <a:p>
            <a:pPr rtl="0">
              <a:spcBef>
                <a:spcPts val="0"/>
              </a:spcBef>
              <a:buNone/>
            </a:pPr>
            <a:r>
              <a:rPr lang="en"/>
              <a:t>	Numbers good chemistry bad</a:t>
            </a:r>
          </a:p>
          <a:p>
            <a:pPr rtl="0">
              <a:spcBef>
                <a:spcPts val="0"/>
              </a:spcBef>
              <a:buNone/>
            </a:pPr>
            <a:r>
              <a:rPr lang="en"/>
              <a:t>	David Justice needs to lead</a:t>
            </a:r>
          </a:p>
          <a:p>
            <a:pPr rtl="0">
              <a:spcBef>
                <a:spcPts val="0"/>
              </a:spcBef>
              <a:buNone/>
            </a:pPr>
            <a:r>
              <a:t/>
            </a:r>
            <a:endParaRPr/>
          </a:p>
          <a:p>
            <a:pPr rtl="0">
              <a:spcBef>
                <a:spcPts val="0"/>
              </a:spcBef>
              <a:buNone/>
            </a:pPr>
            <a:r>
              <a:rPr lang="en"/>
              <a:t>Scouts can talk about </a:t>
            </a:r>
          </a:p>
          <a:p>
            <a:pPr rtl="0">
              <a:spcBef>
                <a:spcPts val="0"/>
              </a:spcBef>
              <a:buNone/>
            </a:pPr>
            <a:r>
              <a:rPr lang="en"/>
              <a:t>	Pitching Style</a:t>
            </a:r>
          </a:p>
          <a:p>
            <a:pPr rtl="0">
              <a:spcBef>
                <a:spcPts val="0"/>
              </a:spcBef>
              <a:buNone/>
            </a:pPr>
            <a:r>
              <a:rPr lang="en"/>
              <a:t>	Arm Strength</a:t>
            </a:r>
          </a:p>
          <a:p>
            <a:pPr rtl="0">
              <a:spcBef>
                <a:spcPts val="0"/>
              </a:spcBef>
              <a:buNone/>
            </a:pPr>
            <a:r>
              <a:rPr lang="en"/>
              <a:t>	Dedication (Hadaberg)</a:t>
            </a:r>
          </a:p>
          <a:p>
            <a:pPr rtl="0">
              <a:spcBef>
                <a:spcPts val="0"/>
              </a:spcBef>
              <a:buNone/>
            </a:pPr>
            <a:r>
              <a:rPr lang="en"/>
              <a:t>	Party Life (Jermy Giambi)</a:t>
            </a:r>
          </a:p>
          <a:p>
            <a:pPr rtl="0">
              <a:spcBef>
                <a:spcPts val="0"/>
              </a:spcBef>
              <a:buNone/>
            </a:pPr>
            <a:r>
              <a:t/>
            </a:r>
            <a:endParaRPr/>
          </a:p>
          <a:p>
            <a:pPr rtl="0">
              <a:spcBef>
                <a:spcPts val="0"/>
              </a:spcBef>
              <a:buNone/>
            </a:pPr>
            <a:r>
              <a:rPr lang="en"/>
              <a:t>Numbers help</a:t>
            </a:r>
          </a:p>
          <a:p>
            <a:pPr rtl="0">
              <a:spcBef>
                <a:spcPts val="0"/>
              </a:spcBef>
              <a:buNone/>
            </a:pPr>
            <a:r>
              <a:rPr lang="en"/>
              <a:t>	Got together an allstar team</a:t>
            </a:r>
          </a:p>
          <a:p>
            <a:pPr rtl="0">
              <a:spcBef>
                <a:spcPts val="0"/>
              </a:spcBef>
              <a:buNone/>
            </a:pPr>
            <a:r>
              <a:rPr lang="en"/>
              <a:t>	It is more likely than not</a:t>
            </a:r>
          </a:p>
          <a:p>
            <a:pPr rtl="0">
              <a:spcBef>
                <a:spcPts val="0"/>
              </a:spcBef>
              <a:buNone/>
            </a:pPr>
            <a:r>
              <a:t/>
            </a:r>
            <a:endParaRPr/>
          </a:p>
          <a:p>
            <a:pPr rtl="0">
              <a:spcBef>
                <a:spcPts val="0"/>
              </a:spcBef>
              <a:buNone/>
            </a:pPr>
            <a:r>
              <a:rPr lang="en"/>
              <a:t>Best Season</a:t>
            </a:r>
          </a:p>
          <a:p>
            <a:pPr rtl="0">
              <a:spcBef>
                <a:spcPts val="0"/>
              </a:spcBef>
              <a:buNone/>
            </a:pPr>
            <a:r>
              <a:rPr lang="en"/>
              <a:t>	103 -59</a:t>
            </a:r>
          </a:p>
          <a:p>
            <a:pPr rtl="0">
              <a:spcBef>
                <a:spcPts val="0"/>
              </a:spcBef>
              <a:buNone/>
            </a:pPr>
            <a:r>
              <a:rPr lang="en"/>
              <a:t>	20 consecutive wins (current AL record)</a:t>
            </a:r>
          </a:p>
          <a:p>
            <a:pPr rtl="0">
              <a:spcBef>
                <a:spcPts val="0"/>
              </a:spcBef>
              <a:buNone/>
            </a:pPr>
            <a:r>
              <a:rPr lang="en"/>
              <a:t>	Lost Game 5 of American League Division Series</a:t>
            </a:r>
          </a:p>
          <a:p>
            <a:pPr rtl="0">
              <a:spcBef>
                <a:spcPts val="0"/>
              </a:spcBef>
              <a:buNone/>
            </a:pPr>
            <a:r>
              <a:t/>
            </a:r>
            <a:endParaRPr/>
          </a:p>
          <a:p>
            <a:pPr rtl="0">
              <a:spcBef>
                <a:spcPts val="0"/>
              </a:spcBef>
              <a:buNone/>
            </a:pPr>
            <a:r>
              <a:rPr lang="en"/>
              <a:t>Sox hired </a:t>
            </a:r>
            <a:r>
              <a:rPr lang="en">
                <a:hlinkClick r:id="rId2"/>
              </a:rPr>
              <a:t>Theo Epstein</a:t>
            </a:r>
          </a:p>
          <a:p>
            <a:pPr rtl="0">
              <a:spcBef>
                <a:spcPts val="0"/>
              </a:spcBef>
              <a:buNone/>
            </a:pPr>
            <a:r>
              <a:rPr lang="en"/>
              <a:t>		</a:t>
            </a:r>
          </a:p>
          <a:p>
            <a:pPr rtl="0">
              <a:spcBef>
                <a:spcPts val="0"/>
              </a:spcBef>
              <a:buNone/>
            </a:pPr>
            <a:r>
              <a:t/>
            </a:r>
            <a:endParaRPr/>
          </a:p>
          <a:p>
            <a:pPr rtl="0">
              <a:spcBef>
                <a:spcPts val="0"/>
              </a:spcBef>
              <a:buNone/>
            </a:pPr>
            <a:r>
              <a:rPr lang="en"/>
              <a:t>Jeremy Giambi</a:t>
            </a:r>
          </a:p>
          <a:p>
            <a:pPr rtl="0">
              <a:spcBef>
                <a:spcPts val="0"/>
              </a:spcBef>
              <a:buNone/>
            </a:pPr>
            <a:r>
              <a:rPr lang="en"/>
              <a:t>Hadaberg - catcher to first</a:t>
            </a:r>
          </a:p>
          <a:p>
            <a:pPr rtl="0">
              <a:spcBef>
                <a:spcPts val="0"/>
              </a:spcBef>
              <a:buNone/>
            </a:pPr>
            <a:r>
              <a:rPr lang="en"/>
              <a:t>Chad Bradford -submarine pitcher</a:t>
            </a:r>
          </a:p>
          <a:p>
            <a:pPr rtl="0">
              <a:spcBef>
                <a:spcPts val="0"/>
              </a:spcBef>
              <a:buNone/>
            </a:pPr>
            <a:r>
              <a:rPr lang="en"/>
              <a:t>David Justice</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rPr lang="en"/>
              <a:t>The team starts off very poorly and isn’t able to produce wins as they lack chemistry. They also failed to realize that Giambi’s brother had some off the field issues as he was constantly partying and lacked motivation. Scouts are able t o pick up on these issues and  see how determined somebody is and if they have any off the field issues. </a:t>
            </a:r>
          </a:p>
          <a:p>
            <a:pPr rtl="0">
              <a:spcBef>
                <a:spcPts val="0"/>
              </a:spcBef>
              <a:buNone/>
            </a:pPr>
            <a:r>
              <a:t/>
            </a:r>
            <a:endParaRPr/>
          </a:p>
          <a:p>
            <a:pPr rtl="0">
              <a:spcBef>
                <a:spcPts val="0"/>
              </a:spcBef>
              <a:buNone/>
            </a:pPr>
            <a:r>
              <a:rPr lang="en"/>
              <a:t>Computers are able to find good potential players however. The older player who was at the end of his career still produced good stats and was found with the help of a computer. Computers can be used as a tool to see potentially good players however scouts would still be required to narrow everything down further. </a:t>
            </a:r>
          </a:p>
          <a:p>
            <a:pPr rtl="0">
              <a:spcBef>
                <a:spcPts val="0"/>
              </a:spcBef>
              <a:buNone/>
            </a:pPr>
            <a:r>
              <a:t/>
            </a:r>
            <a:endParaRP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Romeo</a:t>
            </a:r>
          </a:p>
          <a:p>
            <a:pPr rtl="0">
              <a:spcBef>
                <a:spcPts val="0"/>
              </a:spcBef>
              <a:buNone/>
            </a:pPr>
            <a:r>
              <a:t/>
            </a:r>
            <a:endParaRPr/>
          </a:p>
          <a:p>
            <a:pPr lvl="0" rtl="0">
              <a:spcBef>
                <a:spcPts val="0"/>
              </a:spcBef>
              <a:buNone/>
            </a:pPr>
            <a:r>
              <a:rPr lang="en"/>
              <a:t>Only looking at stats, not looking at the players right next to them</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Romeo:</a:t>
            </a:r>
          </a:p>
          <a:p>
            <a:pPr rtl="0">
              <a:spcBef>
                <a:spcPts val="0"/>
              </a:spcBef>
              <a:buNone/>
            </a:pPr>
            <a:r>
              <a:rPr lang="en"/>
              <a:t>Players Dehumanized</a:t>
            </a:r>
          </a:p>
          <a:p>
            <a:pPr rtl="0">
              <a:spcBef>
                <a:spcPts val="0"/>
              </a:spcBef>
              <a:buNone/>
            </a:pPr>
            <a:r>
              <a:rPr lang="en"/>
              <a:t>	Players were constantly traded without discussion</a:t>
            </a:r>
          </a:p>
          <a:p>
            <a:pPr rtl="0">
              <a:spcBef>
                <a:spcPts val="0"/>
              </a:spcBef>
              <a:buNone/>
            </a:pPr>
            <a:r>
              <a:rPr lang="en"/>
              <a:t>	</a:t>
            </a:r>
            <a:r>
              <a:rPr lang="en">
                <a:solidFill>
                  <a:schemeClr val="dk1"/>
                </a:solidFill>
              </a:rPr>
              <a:t>Jeremy Giambi stats bad / Billy Beane Stats good</a:t>
            </a:r>
          </a:p>
          <a:p>
            <a:pPr rtl="0">
              <a:spcBef>
                <a:spcPts val="0"/>
              </a:spcBef>
              <a:buNone/>
            </a:pPr>
            <a:r>
              <a:rPr lang="en"/>
              <a:t>	Jeremy Giambi Traded to another team without any say</a:t>
            </a:r>
          </a:p>
          <a:p>
            <a:pPr rtl="0">
              <a:spcBef>
                <a:spcPts val="0"/>
              </a:spcBef>
              <a:buNone/>
            </a:pPr>
            <a:r>
              <a:rPr lang="en"/>
              <a:t>	Talking to tons of different organizations trying to acquire players no talking to them</a:t>
            </a:r>
          </a:p>
          <a:p>
            <a:pPr rtl="0">
              <a:spcBef>
                <a:spcPts val="0"/>
              </a:spcBef>
              <a:buNone/>
            </a:pPr>
            <a:r>
              <a:rPr lang="en"/>
              <a:t>	</a:t>
            </a:r>
          </a:p>
          <a:p>
            <a:pPr rtl="0">
              <a:spcBef>
                <a:spcPts val="0"/>
              </a:spcBef>
              <a:buNone/>
            </a:pPr>
            <a:r>
              <a:t/>
            </a:r>
            <a:endParaRPr/>
          </a:p>
          <a:p>
            <a:pPr rtl="0">
              <a:spcBef>
                <a:spcPts val="0"/>
              </a:spcBef>
              <a:buNone/>
            </a:pPr>
            <a:r>
              <a:rPr lang="en"/>
              <a:t>Other teams take interest</a:t>
            </a:r>
          </a:p>
          <a:p>
            <a:pPr rtl="0">
              <a:spcBef>
                <a:spcPts val="0"/>
              </a:spcBef>
              <a:buNone/>
            </a:pPr>
            <a:r>
              <a:rPr lang="en"/>
              <a:t>	With such a budget teams take interest </a:t>
            </a:r>
          </a:p>
          <a:p>
            <a:pPr rtl="0">
              <a:spcBef>
                <a:spcPts val="0"/>
              </a:spcBef>
              <a:buNone/>
            </a:pPr>
            <a:r>
              <a:rPr lang="en"/>
              <a:t>	Sox Went on to offer him a job which would have made him highest GM</a:t>
            </a:r>
          </a:p>
          <a:p>
            <a:pPr rtl="0">
              <a:spcBef>
                <a:spcPts val="0"/>
              </a:spcBef>
              <a:buNone/>
            </a:pPr>
            <a:r>
              <a:rPr lang="en"/>
              <a:t>	Rewarded for his Financial Success</a:t>
            </a:r>
          </a:p>
          <a:p>
            <a:pPr rtl="0">
              <a:spcBef>
                <a:spcPts val="0"/>
              </a:spcBef>
              <a:buNone/>
            </a:pPr>
            <a:r>
              <a:t/>
            </a:r>
            <a:endParaRPr/>
          </a:p>
          <a:p>
            <a:pPr rtl="0">
              <a:spcBef>
                <a:spcPts val="0"/>
              </a:spcBef>
              <a:buNone/>
            </a:pPr>
            <a:r>
              <a:rPr lang="en"/>
              <a:t>Basically the stats are the only thing that matter for players. The style of throw a pitcher uses, the position a player is comfortable in, or any off the field presence becomes irrelevant. They switch the position of a catcher to first base as he is a decent batter but no longer able to catch any more. They also take a very controversial pitcher with a very unique windup based on his pitch speed. This aspect  totally dehumanized baseball and makes it entirely a number game. </a:t>
            </a:r>
          </a:p>
          <a:p>
            <a:pPr rtl="0">
              <a:spcBef>
                <a:spcPts val="0"/>
              </a:spcBef>
              <a:buNone/>
            </a:pPr>
            <a:r>
              <a:t/>
            </a:r>
            <a:endParaRPr/>
          </a:p>
          <a:p>
            <a:pPr>
              <a:spcBef>
                <a:spcPts val="0"/>
              </a:spcBef>
              <a:buNone/>
            </a:pPr>
            <a:r>
              <a:rPr lang="en"/>
              <a:t>While this method does dehumanize players it does prove some very successful results as they are able to make it to the playoffs with a fraction of the cost. Billy is then offered a huge contract to manage the Boston Red Sox. This is his reward for hard work and creative approach to baseball.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9.png"/><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07.png"/><Relationship Id="rId6" Type="http://schemas.openxmlformats.org/officeDocument/2006/relationships/image" Target="../media/image11.png"/><Relationship Id="rId5" Type="http://schemas.openxmlformats.org/officeDocument/2006/relationships/image" Target="../media/image0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10" Type="http://schemas.openxmlformats.org/officeDocument/2006/relationships/hyperlink" Target="http://www.ranklogos.com/wp-content/uploads/2013/07/Oakland-Athletics-Logo.jpg" TargetMode="External"/><Relationship Id="rId4" Type="http://schemas.openxmlformats.org/officeDocument/2006/relationships/hyperlink" Target="http://search.proquest.com/indexinglinkhandler/sng/au/Wolfe,+Richard/$N?accountid=29120" TargetMode="External"/><Relationship Id="rId11" Type="http://schemas.openxmlformats.org/officeDocument/2006/relationships/hyperlink" Target="http://www.latimes.com/sports/sportsnow/la-sp-sn-josh-hamilton-relapse-20150227-story.html" TargetMode="External"/><Relationship Id="rId3" Type="http://schemas.openxmlformats.org/officeDocument/2006/relationships/image" Target="../media/image07.png"/><Relationship Id="rId9" Type="http://schemas.openxmlformats.org/officeDocument/2006/relationships/hyperlink" Target="http://www.analytics-magazine.org/special-articles/391-beyond-moneyball-the-rapidly-evolving-world-of-sports-analytics-part-i.pdf" TargetMode="External"/><Relationship Id="rId6" Type="http://schemas.openxmlformats.org/officeDocument/2006/relationships/hyperlink" Target="http://search.proquest.com/indexinglinkhandler/sng/au/Cameron,+Kim/$N?accountid=29120" TargetMode="External"/><Relationship Id="rId5" Type="http://schemas.openxmlformats.org/officeDocument/2006/relationships/hyperlink" Target="http://search.proquest.com/indexinglinkhandler/sng/au/Babiak,+Kathy/$N?accountid=29120" TargetMode="External"/><Relationship Id="rId8" Type="http://schemas.openxmlformats.org/officeDocument/2006/relationships/hyperlink" Target="http://search.proquest.com/indexinglinkhandler/sng/au/Smart,+Dennis+L/$N?accountid=29120" TargetMode="External"/><Relationship Id="rId7" Type="http://schemas.openxmlformats.org/officeDocument/2006/relationships/hyperlink" Target="http://search.proquest.com/indexinglinkhandler/sng/au/Quinn,+Robert+E/$N?accountid=291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0.jpg"/><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1.jpg"/><Relationship Id="rId3" Type="http://schemas.openxmlformats.org/officeDocument/2006/relationships/image" Target="../media/image07.png"/><Relationship Id="rId5" Type="http://schemas.openxmlformats.org/officeDocument/2006/relationships/hyperlink" Target="http://www.analytics-magazine.org/images/stories/sepoct11/sports-fig1.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4.jpg"/><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9" name="Shape 29"/>
        <p:cNvGrpSpPr/>
        <p:nvPr/>
      </p:nvGrpSpPr>
      <p:grpSpPr>
        <a:xfrm>
          <a:off x="0" y="0"/>
          <a:ext cx="0" cy="0"/>
          <a:chOff x="0" y="0"/>
          <a:chExt cx="0" cy="0"/>
        </a:xfrm>
      </p:grpSpPr>
      <p:sp>
        <p:nvSpPr>
          <p:cNvPr id="30" name="Shape 30"/>
          <p:cNvSpPr txBox="1"/>
          <p:nvPr>
            <p:ph type="ctrTitle"/>
          </p:nvPr>
        </p:nvSpPr>
        <p:spPr>
          <a:xfrm>
            <a:off x="598575" y="1351117"/>
            <a:ext cx="7772400" cy="1159799"/>
          </a:xfrm>
          <a:prstGeom prst="rect">
            <a:avLst/>
          </a:prstGeom>
        </p:spPr>
        <p:txBody>
          <a:bodyPr anchorCtr="0" anchor="b" bIns="91425" lIns="91425" rIns="91425" tIns="91425">
            <a:noAutofit/>
          </a:bodyPr>
          <a:lstStyle/>
          <a:p>
            <a:pPr>
              <a:spcBef>
                <a:spcPts val="0"/>
              </a:spcBef>
              <a:buNone/>
            </a:pPr>
            <a:r>
              <a:rPr lang="en" sz="7200">
                <a:solidFill>
                  <a:srgbClr val="F7B525"/>
                </a:solidFill>
                <a:latin typeface="Lobster"/>
                <a:ea typeface="Lobster"/>
                <a:cs typeface="Lobster"/>
                <a:sym typeface="Lobster"/>
              </a:rPr>
              <a:t>Moneyball</a:t>
            </a:r>
          </a:p>
        </p:txBody>
      </p:sp>
      <p:sp>
        <p:nvSpPr>
          <p:cNvPr id="31" name="Shape 31"/>
          <p:cNvSpPr txBox="1"/>
          <p:nvPr>
            <p:ph idx="1" type="subTitle"/>
          </p:nvPr>
        </p:nvSpPr>
        <p:spPr>
          <a:xfrm>
            <a:off x="685800" y="2840053"/>
            <a:ext cx="7772400" cy="784737"/>
          </a:xfrm>
          <a:prstGeom prst="rect">
            <a:avLst/>
          </a:prstGeom>
        </p:spPr>
        <p:txBody>
          <a:bodyPr anchorCtr="0" anchor="t" bIns="91425" lIns="91425" rIns="91425" tIns="91425">
            <a:noAutofit/>
          </a:bodyPr>
          <a:lstStyle/>
          <a:p>
            <a:pPr>
              <a:spcBef>
                <a:spcPts val="0"/>
              </a:spcBef>
              <a:buNone/>
            </a:pPr>
            <a:r>
              <a:rPr lang="en">
                <a:solidFill>
                  <a:srgbClr val="FFE599"/>
                </a:solidFill>
              </a:rPr>
              <a:t>By Anthony Gallo, Matt Beardsley, Anthony Romeo, Jeffrey Chaves, Kevin Martin</a:t>
            </a:r>
            <a:r>
              <a:rPr lang="en"/>
              <a:t> </a:t>
            </a:r>
          </a:p>
        </p:txBody>
      </p:sp>
      <p:sp>
        <p:nvSpPr>
          <p:cNvPr id="32" name="Shape 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rgbClr val="FFFFFF"/>
                </a:solidFill>
              </a:rPr>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Moneyball in the Workplace</a:t>
            </a:r>
          </a:p>
        </p:txBody>
      </p:sp>
      <p:sp>
        <p:nvSpPr>
          <p:cNvPr id="114" name="Shape 114"/>
          <p:cNvSpPr txBox="1"/>
          <p:nvPr>
            <p:ph idx="1" type="body"/>
          </p:nvPr>
        </p:nvSpPr>
        <p:spPr>
          <a:xfrm>
            <a:off x="379250" y="1091275"/>
            <a:ext cx="4838700" cy="3725699"/>
          </a:xfrm>
          <a:prstGeom prst="rect">
            <a:avLst/>
          </a:prstGeom>
        </p:spPr>
        <p:txBody>
          <a:bodyPr anchorCtr="0" anchor="t" bIns="91425" lIns="91425" rIns="91425" tIns="91425">
            <a:noAutofit/>
          </a:bodyPr>
          <a:lstStyle/>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Innovation / Tradition Bound Industry</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OBP &amp; Drawing Pitches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Challenging Conventional Wisdom [1]</a:t>
            </a:r>
          </a:p>
          <a:p>
            <a:pPr indent="-355600" lvl="0" marL="457200" rtl="0">
              <a:spcBef>
                <a:spcPts val="0"/>
              </a:spcBef>
              <a:buClr>
                <a:srgbClr val="FFD966"/>
              </a:buClr>
              <a:buSzPct val="100000"/>
              <a:buFont typeface="Arial"/>
              <a:buChar char="●"/>
            </a:pPr>
            <a:r>
              <a:rPr lang="en" sz="2000">
                <a:solidFill>
                  <a:srgbClr val="FFD966"/>
                </a:solidFill>
              </a:rPr>
              <a:t>Bricolage [4]</a:t>
            </a:r>
          </a:p>
          <a:p>
            <a:pPr indent="-355600" lvl="1" marL="914400" rtl="0">
              <a:spcBef>
                <a:spcPts val="600"/>
              </a:spcBef>
              <a:buClr>
                <a:srgbClr val="FFD966"/>
              </a:buClr>
              <a:buSzPct val="100000"/>
              <a:buFont typeface="Courier New"/>
              <a:buChar char="o"/>
            </a:pPr>
            <a:r>
              <a:rPr lang="en" sz="2000">
                <a:solidFill>
                  <a:srgbClr val="FFD966"/>
                </a:solidFill>
              </a:rPr>
              <a:t>Making do</a:t>
            </a:r>
          </a:p>
          <a:p>
            <a:pPr indent="-355600" lvl="1" marL="914400" rtl="0">
              <a:spcBef>
                <a:spcPts val="600"/>
              </a:spcBef>
              <a:buClr>
                <a:srgbClr val="FFD966"/>
              </a:buClr>
              <a:buSzPct val="100000"/>
              <a:buFont typeface="Courier New"/>
              <a:buChar char="o"/>
            </a:pPr>
            <a:r>
              <a:rPr lang="en" sz="2000">
                <a:solidFill>
                  <a:srgbClr val="FFD966"/>
                </a:solidFill>
              </a:rPr>
              <a:t>Relying on resources at hand</a:t>
            </a:r>
          </a:p>
          <a:p>
            <a:pPr indent="-355600" lvl="1" marL="914400" rtl="0">
              <a:spcBef>
                <a:spcPts val="600"/>
              </a:spcBef>
              <a:buClr>
                <a:srgbClr val="FFD966"/>
              </a:buClr>
              <a:buSzPct val="100000"/>
              <a:buFont typeface="Courier New"/>
              <a:buChar char="o"/>
            </a:pPr>
            <a:r>
              <a:rPr lang="en" sz="2000">
                <a:solidFill>
                  <a:srgbClr val="FFD966"/>
                </a:solidFill>
              </a:rPr>
              <a:t>Meeting new challenges</a:t>
            </a:r>
          </a:p>
        </p:txBody>
      </p:sp>
      <p:sp>
        <p:nvSpPr>
          <p:cNvPr id="115" name="Shape 1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116" name="Shape 116"/>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sp>
        <p:nvSpPr>
          <p:cNvPr id="117" name="Shape 117"/>
          <p:cNvSpPr txBox="1"/>
          <p:nvPr/>
        </p:nvSpPr>
        <p:spPr>
          <a:xfrm>
            <a:off x="5239800" y="4298075"/>
            <a:ext cx="3768599" cy="189599"/>
          </a:xfrm>
          <a:prstGeom prst="rect">
            <a:avLst/>
          </a:prstGeom>
          <a:noFill/>
          <a:ln>
            <a:noFill/>
          </a:ln>
        </p:spPr>
        <p:txBody>
          <a:bodyPr anchorCtr="0" anchor="t" bIns="91425" lIns="91425" rIns="91425" tIns="91425">
            <a:noAutofit/>
          </a:bodyPr>
          <a:lstStyle/>
          <a:p>
            <a:pPr>
              <a:spcBef>
                <a:spcPts val="0"/>
              </a:spcBef>
              <a:buNone/>
            </a:pPr>
            <a:r>
              <a:rPr lang="en" sz="900">
                <a:solidFill>
                  <a:srgbClr val="FFD966"/>
                </a:solidFill>
              </a:rPr>
              <a:t>http://upload.wikimedia.org/wikipedia/commons/thumb/a/ae/MONEYBALLchart.png/467px-MONEYBALLchart.png</a:t>
            </a:r>
          </a:p>
        </p:txBody>
      </p:sp>
      <p:pic>
        <p:nvPicPr>
          <p:cNvPr id="118" name="Shape 118"/>
          <p:cNvPicPr preferRelativeResize="0"/>
          <p:nvPr/>
        </p:nvPicPr>
        <p:blipFill>
          <a:blip r:embed="rId4">
            <a:alphaModFix/>
          </a:blip>
          <a:stretch>
            <a:fillRect/>
          </a:stretch>
        </p:blipFill>
        <p:spPr>
          <a:xfrm>
            <a:off x="4811950" y="1593125"/>
            <a:ext cx="4196299" cy="27675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Shape 12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Privacy in the Workplace</a:t>
            </a:r>
          </a:p>
        </p:txBody>
      </p:sp>
      <p:sp>
        <p:nvSpPr>
          <p:cNvPr id="124" name="Shape 124"/>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Security response tools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“...tools that often invade worker privacy in unprecedented ways.” [2]</a:t>
            </a:r>
          </a:p>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Data collection on employees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Stats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Videos</a:t>
            </a:r>
          </a:p>
          <a:p>
            <a:pPr lvl="0" marR="0" rtl="0" algn="l">
              <a:lnSpc>
                <a:spcPct val="100000"/>
              </a:lnSpc>
              <a:spcBef>
                <a:spcPts val="600"/>
              </a:spcBef>
              <a:spcAft>
                <a:spcPts val="0"/>
              </a:spcAft>
              <a:buNone/>
            </a:pPr>
            <a:r>
              <a:t/>
            </a:r>
            <a:endParaRPr sz="2000">
              <a:solidFill>
                <a:srgbClr val="FFD966"/>
              </a:solidFill>
            </a:endParaRPr>
          </a:p>
        </p:txBody>
      </p:sp>
      <p:sp>
        <p:nvSpPr>
          <p:cNvPr id="125" name="Shape 12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126" name="Shape 126"/>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127" name="Shape 127"/>
          <p:cNvPicPr preferRelativeResize="0"/>
          <p:nvPr/>
        </p:nvPicPr>
        <p:blipFill>
          <a:blip r:embed="rId4">
            <a:alphaModFix/>
          </a:blip>
          <a:stretch>
            <a:fillRect/>
          </a:stretch>
        </p:blipFill>
        <p:spPr>
          <a:xfrm>
            <a:off x="5341650" y="1372727"/>
            <a:ext cx="3446775" cy="2622297"/>
          </a:xfrm>
          <a:prstGeom prst="rect">
            <a:avLst/>
          </a:prstGeom>
          <a:noFill/>
          <a:ln>
            <a:noFill/>
          </a:ln>
        </p:spPr>
      </p:pic>
      <p:sp>
        <p:nvSpPr>
          <p:cNvPr id="128" name="Shape 128"/>
          <p:cNvSpPr txBox="1"/>
          <p:nvPr/>
        </p:nvSpPr>
        <p:spPr>
          <a:xfrm>
            <a:off x="5089650" y="4085275"/>
            <a:ext cx="4780200" cy="189599"/>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D966"/>
                </a:solidFill>
              </a:rPr>
              <a:t>https://drakalogia.wikispaces.com/file/view/workplace.png/61678076/workplace.png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Shape 13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Conclusions</a:t>
            </a:r>
          </a:p>
        </p:txBody>
      </p:sp>
      <p:sp>
        <p:nvSpPr>
          <p:cNvPr id="134" name="Shape 134"/>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Computers and data analysis revolutionized player acquisition in baseball</a:t>
            </a:r>
          </a:p>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Computers cannot replace people completely</a:t>
            </a:r>
          </a:p>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The “Moneyball Approach” and data analysis could revolutionize employment</a:t>
            </a:r>
          </a:p>
        </p:txBody>
      </p:sp>
      <p:sp>
        <p:nvSpPr>
          <p:cNvPr id="135" name="Shape 13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pic>
        <p:nvPicPr>
          <p:cNvPr id="136" name="Shape 136"/>
          <p:cNvPicPr preferRelativeResize="0"/>
          <p:nvPr/>
        </p:nvPicPr>
        <p:blipFill>
          <a:blip r:embed="rId4">
            <a:alphaModFix/>
          </a:blip>
          <a:stretch>
            <a:fillRect/>
          </a:stretch>
        </p:blipFill>
        <p:spPr>
          <a:xfrm>
            <a:off x="4959275" y="410650"/>
            <a:ext cx="3727524" cy="2097474"/>
          </a:xfrm>
          <a:prstGeom prst="rect">
            <a:avLst/>
          </a:prstGeom>
          <a:noFill/>
          <a:ln>
            <a:noFill/>
          </a:ln>
        </p:spPr>
      </p:pic>
      <p:sp>
        <p:nvSpPr>
          <p:cNvPr id="137" name="Shape 137"/>
          <p:cNvSpPr txBox="1"/>
          <p:nvPr/>
        </p:nvSpPr>
        <p:spPr>
          <a:xfrm>
            <a:off x="2215150" y="4104850"/>
            <a:ext cx="6814199" cy="1113900"/>
          </a:xfrm>
          <a:prstGeom prst="rect">
            <a:avLst/>
          </a:prstGeom>
          <a:noFill/>
          <a:ln>
            <a:noFill/>
          </a:ln>
        </p:spPr>
        <p:txBody>
          <a:bodyPr anchorCtr="0" anchor="t" bIns="91425" lIns="91425" rIns="91425" tIns="91425">
            <a:noAutofit/>
          </a:bodyPr>
          <a:lstStyle/>
          <a:p>
            <a:pPr rtl="0">
              <a:spcBef>
                <a:spcPts val="0"/>
              </a:spcBef>
              <a:buNone/>
            </a:pPr>
            <a:r>
              <a:rPr lang="en" sz="900">
                <a:solidFill>
                  <a:srgbClr val="FFD966"/>
                </a:solidFill>
              </a:rPr>
              <a:t>http://image.slidesharecdn.com/moneyballsydneysepwc-131127210553-phpapp02/95/moneyball-for-talent-acquisition-using-data-to-up-your-recruiting-game-1-638.jpg?cb=1385608045</a:t>
            </a:r>
          </a:p>
          <a:p>
            <a:pPr rtl="0">
              <a:spcBef>
                <a:spcPts val="0"/>
              </a:spcBef>
              <a:buNone/>
            </a:pPr>
            <a:r>
              <a:rPr lang="en" sz="900">
                <a:solidFill>
                  <a:srgbClr val="FFD966"/>
                </a:solidFill>
              </a:rPr>
              <a:t>http://image.slidesharecdn.com/moneyballforbigdata-130405012546-phpapp02/95/moneyball-approach-to-big-data-1-638.jpg?cb=1365143341</a:t>
            </a:r>
          </a:p>
          <a:p>
            <a:pPr>
              <a:spcBef>
                <a:spcPts val="0"/>
              </a:spcBef>
              <a:buNone/>
            </a:pPr>
            <a:r>
              <a:rPr lang="en" sz="900">
                <a:solidFill>
                  <a:srgbClr val="FFD966"/>
                </a:solidFill>
              </a:rPr>
              <a:t>http://moneyballforgov.com/content/uploads/2014/10/Book-Cover-Best-Seller-MFG--159x240.jpeg</a:t>
            </a:r>
          </a:p>
        </p:txBody>
      </p:sp>
      <p:pic>
        <p:nvPicPr>
          <p:cNvPr id="138" name="Shape 138"/>
          <p:cNvPicPr preferRelativeResize="0"/>
          <p:nvPr/>
        </p:nvPicPr>
        <p:blipFill>
          <a:blip r:embed="rId5">
            <a:alphaModFix/>
          </a:blip>
          <a:stretch>
            <a:fillRect/>
          </a:stretch>
        </p:blipFill>
        <p:spPr>
          <a:xfrm>
            <a:off x="7110075" y="1299775"/>
            <a:ext cx="1995425" cy="3011962"/>
          </a:xfrm>
          <a:prstGeom prst="rect">
            <a:avLst/>
          </a:prstGeom>
          <a:noFill/>
          <a:ln>
            <a:noFill/>
          </a:ln>
        </p:spPr>
      </p:pic>
      <p:pic>
        <p:nvPicPr>
          <p:cNvPr id="139" name="Shape 139"/>
          <p:cNvPicPr preferRelativeResize="0"/>
          <p:nvPr/>
        </p:nvPicPr>
        <p:blipFill rotWithShape="1">
          <a:blip r:embed="rId6">
            <a:alphaModFix/>
          </a:blip>
          <a:srcRect b="30575" l="0" r="0" t="31367"/>
          <a:stretch/>
        </p:blipFill>
        <p:spPr>
          <a:xfrm>
            <a:off x="5062700" y="2900975"/>
            <a:ext cx="3860426" cy="11030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Shape 14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References</a:t>
            </a:r>
          </a:p>
        </p:txBody>
      </p:sp>
      <p:sp>
        <p:nvSpPr>
          <p:cNvPr id="145" name="Shape 145"/>
          <p:cNvSpPr txBox="1"/>
          <p:nvPr>
            <p:ph idx="1" type="body"/>
          </p:nvPr>
        </p:nvSpPr>
        <p:spPr>
          <a:xfrm>
            <a:off x="1400250" y="935425"/>
            <a:ext cx="7156499" cy="4208099"/>
          </a:xfrm>
          <a:prstGeom prst="rect">
            <a:avLst/>
          </a:prstGeom>
        </p:spPr>
        <p:txBody>
          <a:bodyPr anchorCtr="0" anchor="t" bIns="91425" lIns="91425" rIns="91425" tIns="91425">
            <a:noAutofit/>
          </a:bodyPr>
          <a:lstStyle/>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hlinkClick r:id="rId4"/>
              </a:rPr>
              <a:t>Wolfe, Richard</a:t>
            </a:r>
            <a:r>
              <a:rPr lang="en" sz="1000">
                <a:solidFill>
                  <a:srgbClr val="F7B525"/>
                </a:solidFill>
              </a:rPr>
              <a:t>;</a:t>
            </a:r>
            <a:r>
              <a:rPr lang="en" sz="1000">
                <a:solidFill>
                  <a:srgbClr val="F7B525"/>
                </a:solidFill>
                <a:hlinkClick r:id="rId5"/>
              </a:rPr>
              <a:t> Babiak, Kathy</a:t>
            </a:r>
            <a:r>
              <a:rPr lang="en" sz="1000">
                <a:solidFill>
                  <a:srgbClr val="F7B525"/>
                </a:solidFill>
              </a:rPr>
              <a:t>;</a:t>
            </a:r>
            <a:r>
              <a:rPr lang="en" sz="1000">
                <a:solidFill>
                  <a:srgbClr val="F7B525"/>
                </a:solidFill>
                <a:hlinkClick r:id="rId6"/>
              </a:rPr>
              <a:t> Cameron, Kim</a:t>
            </a:r>
            <a:r>
              <a:rPr lang="en" sz="1000">
                <a:solidFill>
                  <a:srgbClr val="F7B525"/>
                </a:solidFill>
              </a:rPr>
              <a:t>;</a:t>
            </a:r>
            <a:r>
              <a:rPr lang="en" sz="1000">
                <a:solidFill>
                  <a:srgbClr val="F7B525"/>
                </a:solidFill>
                <a:hlinkClick r:id="rId7"/>
              </a:rPr>
              <a:t> Quinn, Robert E</a:t>
            </a:r>
            <a:r>
              <a:rPr lang="en" sz="1000">
                <a:solidFill>
                  <a:srgbClr val="F7B525"/>
                </a:solidFill>
              </a:rPr>
              <a:t>;</a:t>
            </a:r>
            <a:r>
              <a:rPr lang="en" sz="1000">
                <a:solidFill>
                  <a:srgbClr val="F7B525"/>
                </a:solidFill>
                <a:hlinkClick r:id="rId8"/>
              </a:rPr>
              <a:t> Smart, Dennis L</a:t>
            </a:r>
            <a:r>
              <a:rPr lang="en" sz="1000">
                <a:solidFill>
                  <a:srgbClr val="F7B525"/>
                </a:solidFill>
              </a:rPr>
              <a:t>, Moneyball: a Business Perspective, (International Journal of Sport Finance, Nov. 2007), p 249-262</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Miller, Christine; Wells, F. Stuart, Balancing Security and Privacy in the Digital Workplace, (Journal of Change Management, 2007), p315-328</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Alamar, Benjamin; Mehrotra, Vijay, Beyond Moneyball: The Rapidly Evolving World of Sports Analytics (Part 1), </a:t>
            </a:r>
            <a:r>
              <a:rPr lang="en" sz="1000" u="sng">
                <a:solidFill>
                  <a:srgbClr val="F7B525"/>
                </a:solidFill>
                <a:hlinkClick r:id="rId9"/>
              </a:rPr>
              <a:t>http://www.analytics-magazine.org/special-articles/391-beyond-moneyball-the-rapidly-evolving-world-of-sports-analytics-part-i.pdf</a:t>
            </a:r>
            <a:r>
              <a:rPr lang="en" sz="1000">
                <a:solidFill>
                  <a:srgbClr val="F7B525"/>
                </a:solidFill>
              </a:rPr>
              <a:t>, (4/21/15)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Corbett, Andrew C.; Katz, Jerome A., Entrepreneurial Resourcefulness: Competing with Constraints, (Emerald Group Publishing, 2013), p22</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Jensen, Kyle, http://bleacherreport.com/articles/17239-red-sox-bostons-recipe-for-success, (4/29/15)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Moore, Robert J., http://boss.blogs.nytimes.com/2014/06/10/applying-the-lessons-of-moneyball-and-golden-motions-to-your-business/?_r=0, (4/29/15)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Schmuller, J., Safari Books Online, &amp; Ebrary Academic Complete. (2013). </a:t>
            </a:r>
            <a:r>
              <a:rPr i="1" lang="en" sz="1000">
                <a:solidFill>
                  <a:srgbClr val="F7B525"/>
                </a:solidFill>
              </a:rPr>
              <a:t>Statistical analysis with excel for dummies</a:t>
            </a:r>
            <a:r>
              <a:rPr lang="en" sz="1000">
                <a:solidFill>
                  <a:srgbClr val="F7B525"/>
                </a:solidFill>
              </a:rPr>
              <a:t>. Hoboken: For Dummies [Imprint].</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"Games Won Records by Baseball Almanac." </a:t>
            </a:r>
            <a:r>
              <a:rPr i="1" lang="en" sz="1000">
                <a:solidFill>
                  <a:srgbClr val="F7B525"/>
                </a:solidFill>
              </a:rPr>
              <a:t>Games Won Records by Baseball Almanac</a:t>
            </a:r>
            <a:r>
              <a:rPr lang="en" sz="1000">
                <a:solidFill>
                  <a:srgbClr val="F7B525"/>
                </a:solidFill>
              </a:rPr>
              <a:t>. N.p., n.d. Web. 30 Apr. 2015.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"Oakland A's General Manager Billy Beane Stays the Course through Backlash from." </a:t>
            </a:r>
            <a:r>
              <a:rPr i="1" lang="en" sz="1000">
                <a:solidFill>
                  <a:srgbClr val="F7B525"/>
                </a:solidFill>
              </a:rPr>
              <a:t>ESPN.com</a:t>
            </a:r>
            <a:r>
              <a:rPr lang="en" sz="1000">
                <a:solidFill>
                  <a:srgbClr val="F7B525"/>
                </a:solidFill>
              </a:rPr>
              <a:t>. N.p., n.d. Web. 30 Apr. 2015.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Background Image: </a:t>
            </a:r>
            <a:r>
              <a:rPr lang="en" sz="1000" u="sng">
                <a:solidFill>
                  <a:srgbClr val="F7B525"/>
                </a:solidFill>
                <a:hlinkClick r:id="rId10"/>
              </a:rPr>
              <a:t>http://www.ranklogos.com/wp-content/uploads/2013/07/Oakland-Athletics-Logo.jpg</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Digiovanna, Mike; Shaikin, Bill; Josh Hamilton suffers substance-abuse relapse; MLB suspension likely, </a:t>
            </a:r>
            <a:r>
              <a:rPr lang="en" sz="1000" u="sng">
                <a:solidFill>
                  <a:srgbClr val="F7B525"/>
                </a:solidFill>
                <a:hlinkClick r:id="rId11"/>
              </a:rPr>
              <a:t>http://www.latimes.com/sports/sportsnow/la-sp-sn-josh-hamilton-relapse-20150227-story.html</a:t>
            </a:r>
            <a:r>
              <a:rPr lang="en" sz="1000">
                <a:solidFill>
                  <a:srgbClr val="F7B525"/>
                </a:solidFill>
              </a:rPr>
              <a:t>, (5/1/25)</a:t>
            </a:r>
          </a:p>
          <a:p>
            <a:pPr indent="-292100" lvl="0" marL="457200" marR="0" rtl="0" algn="l">
              <a:lnSpc>
                <a:spcPct val="100000"/>
              </a:lnSpc>
              <a:spcBef>
                <a:spcPts val="600"/>
              </a:spcBef>
              <a:spcAft>
                <a:spcPts val="0"/>
              </a:spcAft>
              <a:buClr>
                <a:srgbClr val="F7B525"/>
              </a:buClr>
              <a:buSzPct val="100000"/>
              <a:buFont typeface="Arial"/>
              <a:buAutoNum type="arabicPeriod"/>
            </a:pPr>
            <a:r>
              <a:rPr lang="en" sz="1000">
                <a:solidFill>
                  <a:srgbClr val="F7B525"/>
                </a:solidFill>
              </a:rPr>
              <a:t>Woodrum, Bradley, 2012 Sabermetric Teams: The Market for Saber Players, http://www.fangraphs.com/blogs/2012-sabermetric-teams-the-market-for-saber-players/, (5/1/15)</a:t>
            </a:r>
          </a:p>
        </p:txBody>
      </p:sp>
      <p:sp>
        <p:nvSpPr>
          <p:cNvPr id="146" name="Shape 14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147" name="Shape 147"/>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Synopsis</a:t>
            </a:r>
          </a:p>
        </p:txBody>
      </p:sp>
      <p:sp>
        <p:nvSpPr>
          <p:cNvPr id="38" name="Shape 38"/>
          <p:cNvSpPr txBox="1"/>
          <p:nvPr>
            <p:ph idx="1" type="body"/>
          </p:nvPr>
        </p:nvSpPr>
        <p:spPr>
          <a:xfrm>
            <a:off x="304800" y="1047750"/>
            <a:ext cx="4866900" cy="3725699"/>
          </a:xfrm>
          <a:prstGeom prst="rect">
            <a:avLst/>
          </a:prstGeom>
        </p:spPr>
        <p:txBody>
          <a:bodyPr anchorCtr="0" anchor="t" bIns="91425" lIns="91425" rIns="91425" tIns="91425">
            <a:noAutofit/>
          </a:bodyPr>
          <a:lstStyle/>
          <a:p>
            <a:pPr indent="-355600" lvl="0" marL="457200" rtl="0">
              <a:spcBef>
                <a:spcPts val="0"/>
              </a:spcBef>
              <a:buClr>
                <a:srgbClr val="FFD966"/>
              </a:buClr>
              <a:buSzPct val="100000"/>
              <a:buFont typeface="Arial"/>
              <a:buChar char="●"/>
            </a:pPr>
            <a:r>
              <a:rPr lang="en" sz="2000">
                <a:solidFill>
                  <a:srgbClr val="FFD966"/>
                </a:solidFill>
              </a:rPr>
              <a:t>Billy Beane: GM for Oakland A’s</a:t>
            </a:r>
          </a:p>
          <a:p>
            <a:pPr indent="-342900" lvl="1" marL="914400" rtl="0">
              <a:spcBef>
                <a:spcPts val="0"/>
              </a:spcBef>
              <a:buClr>
                <a:srgbClr val="FFD966"/>
              </a:buClr>
              <a:buSzPct val="100000"/>
              <a:buFont typeface="Courier New"/>
              <a:buChar char="o"/>
            </a:pPr>
            <a:r>
              <a:rPr lang="en" sz="1800">
                <a:solidFill>
                  <a:srgbClr val="FFD966"/>
                </a:solidFill>
              </a:rPr>
              <a:t>Has small budget for scouting and just lost his star players</a:t>
            </a:r>
          </a:p>
          <a:p>
            <a:pPr indent="0" lvl="0" marL="0" rtl="0">
              <a:spcBef>
                <a:spcPts val="0"/>
              </a:spcBef>
              <a:buNone/>
            </a:pPr>
            <a:r>
              <a:t/>
            </a:r>
            <a:endParaRPr sz="1800">
              <a:solidFill>
                <a:srgbClr val="FFD966"/>
              </a:solidFill>
            </a:endParaRPr>
          </a:p>
          <a:p>
            <a:pPr indent="-342900" lvl="0" marL="457200" rtl="0">
              <a:spcBef>
                <a:spcPts val="0"/>
              </a:spcBef>
              <a:buClr>
                <a:srgbClr val="FFD966"/>
              </a:buClr>
              <a:buSzPct val="100000"/>
              <a:buFont typeface="Arial"/>
              <a:buChar char="●"/>
            </a:pPr>
            <a:r>
              <a:rPr lang="en" sz="1800">
                <a:solidFill>
                  <a:srgbClr val="FFD966"/>
                </a:solidFill>
              </a:rPr>
              <a:t>Peter Brand: Hired by Billy to test his “Buying Runs” scouting model</a:t>
            </a:r>
          </a:p>
          <a:p>
            <a:pPr lvl="0" rtl="0">
              <a:spcBef>
                <a:spcPts val="0"/>
              </a:spcBef>
              <a:buNone/>
            </a:pPr>
            <a:r>
              <a:t/>
            </a:r>
            <a:endParaRPr sz="1800">
              <a:solidFill>
                <a:srgbClr val="FFD966"/>
              </a:solidFill>
            </a:endParaRPr>
          </a:p>
          <a:p>
            <a:pPr indent="-342900" lvl="0" marL="457200" rtl="0">
              <a:spcBef>
                <a:spcPts val="0"/>
              </a:spcBef>
              <a:buClr>
                <a:srgbClr val="FFD966"/>
              </a:buClr>
              <a:buSzPct val="100000"/>
              <a:buFont typeface="Arial"/>
              <a:buChar char="●"/>
            </a:pPr>
            <a:r>
              <a:rPr lang="en" sz="1800">
                <a:solidFill>
                  <a:srgbClr val="FFD966"/>
                </a:solidFill>
              </a:rPr>
              <a:t>Oakland A’s: go on record breaking 20-game win streak</a:t>
            </a:r>
          </a:p>
        </p:txBody>
      </p:sp>
      <p:sp>
        <p:nvSpPr>
          <p:cNvPr id="39" name="Shape 3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rgbClr val="FFFFFF"/>
                </a:solidFill>
              </a:rPr>
              <a:t>‹#›</a:t>
            </a:fld>
          </a:p>
        </p:txBody>
      </p:sp>
      <p:sp>
        <p:nvSpPr>
          <p:cNvPr id="40" name="Shape 40"/>
          <p:cNvSpPr txBox="1"/>
          <p:nvPr/>
        </p:nvSpPr>
        <p:spPr>
          <a:xfrm>
            <a:off x="4713900" y="3373850"/>
            <a:ext cx="4542899" cy="189599"/>
          </a:xfrm>
          <a:prstGeom prst="rect">
            <a:avLst/>
          </a:prstGeom>
          <a:noFill/>
          <a:ln>
            <a:noFill/>
          </a:ln>
        </p:spPr>
        <p:txBody>
          <a:bodyPr anchorCtr="0" anchor="t" bIns="91425" lIns="91425" rIns="91425" tIns="91425">
            <a:noAutofit/>
          </a:bodyPr>
          <a:lstStyle/>
          <a:p>
            <a:pPr>
              <a:spcBef>
                <a:spcPts val="0"/>
              </a:spcBef>
              <a:buNone/>
            </a:pPr>
            <a:r>
              <a:t/>
            </a:r>
            <a:endParaRPr sz="1000">
              <a:solidFill>
                <a:srgbClr val="FFD966"/>
              </a:solidFill>
            </a:endParaRPr>
          </a:p>
        </p:txBody>
      </p:sp>
      <p:pic>
        <p:nvPicPr>
          <p:cNvPr id="41" name="Shape 41"/>
          <p:cNvPicPr preferRelativeResize="0"/>
          <p:nvPr/>
        </p:nvPicPr>
        <p:blipFill>
          <a:blip r:embed="rId4">
            <a:alphaModFix/>
          </a:blip>
          <a:stretch>
            <a:fillRect/>
          </a:stretch>
        </p:blipFill>
        <p:spPr>
          <a:xfrm>
            <a:off x="5610175" y="593225"/>
            <a:ext cx="2512681" cy="3725699"/>
          </a:xfrm>
          <a:prstGeom prst="rect">
            <a:avLst/>
          </a:prstGeom>
          <a:noFill/>
          <a:ln>
            <a:noFill/>
          </a:ln>
        </p:spPr>
      </p:pic>
      <p:sp>
        <p:nvSpPr>
          <p:cNvPr id="42" name="Shape 42"/>
          <p:cNvSpPr txBox="1"/>
          <p:nvPr/>
        </p:nvSpPr>
        <p:spPr>
          <a:xfrm>
            <a:off x="5018700" y="4318925"/>
            <a:ext cx="4542899" cy="189599"/>
          </a:xfrm>
          <a:prstGeom prst="rect">
            <a:avLst/>
          </a:prstGeom>
          <a:noFill/>
          <a:ln>
            <a:noFill/>
          </a:ln>
        </p:spPr>
        <p:txBody>
          <a:bodyPr anchorCtr="0" anchor="t" bIns="91425" lIns="91425" rIns="91425" tIns="91425">
            <a:noAutofit/>
          </a:bodyPr>
          <a:lstStyle/>
          <a:p>
            <a:pPr rtl="0">
              <a:spcBef>
                <a:spcPts val="0"/>
              </a:spcBef>
              <a:buNone/>
            </a:pPr>
            <a:r>
              <a:rPr lang="en" sz="1000">
                <a:solidFill>
                  <a:srgbClr val="FFD966"/>
                </a:solidFill>
              </a:rPr>
              <a:t>http://upload.wikimedia.org/wikipedia/en/2/2e/Moneyball_Poster.jpg</a:t>
            </a:r>
          </a:p>
          <a:p>
            <a:pPr lvl="0" rtl="0">
              <a:spcBef>
                <a:spcPts val="0"/>
              </a:spcBef>
              <a:buNone/>
            </a:pPr>
            <a:r>
              <a:t/>
            </a:r>
            <a:endParaRPr sz="1000">
              <a:solidFill>
                <a:srgbClr val="FFD966"/>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Shape 4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Computing in Moneyball</a:t>
            </a:r>
          </a:p>
        </p:txBody>
      </p:sp>
      <p:sp>
        <p:nvSpPr>
          <p:cNvPr id="48" name="Shape 48"/>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rtl="0">
              <a:spcBef>
                <a:spcPts val="0"/>
              </a:spcBef>
              <a:buClr>
                <a:srgbClr val="FFD966"/>
              </a:buClr>
              <a:buSzPct val="100000"/>
              <a:buFont typeface="Arial"/>
              <a:buChar char="●"/>
            </a:pPr>
            <a:r>
              <a:rPr lang="en" sz="2000">
                <a:solidFill>
                  <a:srgbClr val="FFD966"/>
                </a:solidFill>
              </a:rPr>
              <a:t>Computers are used to run statistical analysis on ball players</a:t>
            </a:r>
          </a:p>
          <a:p>
            <a:pPr indent="-342900" lvl="1" marL="914400" rtl="0">
              <a:spcBef>
                <a:spcPts val="0"/>
              </a:spcBef>
              <a:buClr>
                <a:srgbClr val="FFD966"/>
              </a:buClr>
              <a:buSzPct val="100000"/>
              <a:buFont typeface="Courier New"/>
              <a:buChar char="o"/>
            </a:pPr>
            <a:r>
              <a:rPr lang="en" sz="1800">
                <a:solidFill>
                  <a:srgbClr val="FFD966"/>
                </a:solidFill>
              </a:rPr>
              <a:t>Predicts player stats and their monetary value</a:t>
            </a:r>
          </a:p>
          <a:p>
            <a:pPr indent="-355600" lvl="0" marL="457200" rtl="0">
              <a:spcBef>
                <a:spcPts val="0"/>
              </a:spcBef>
              <a:buClr>
                <a:srgbClr val="FFD966"/>
              </a:buClr>
              <a:buSzPct val="100000"/>
              <a:buFont typeface="Arial"/>
              <a:buChar char="●"/>
            </a:pPr>
            <a:r>
              <a:rPr lang="en" sz="2000">
                <a:solidFill>
                  <a:srgbClr val="FFD966"/>
                </a:solidFill>
              </a:rPr>
              <a:t>Uses program to select the best team Billy Beane could afford</a:t>
            </a:r>
          </a:p>
        </p:txBody>
      </p:sp>
      <p:sp>
        <p:nvSpPr>
          <p:cNvPr id="49" name="Shape 4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pic>
        <p:nvPicPr>
          <p:cNvPr id="50" name="Shape 50"/>
          <p:cNvPicPr preferRelativeResize="0"/>
          <p:nvPr/>
        </p:nvPicPr>
        <p:blipFill>
          <a:blip r:embed="rId4">
            <a:alphaModFix/>
          </a:blip>
          <a:stretch>
            <a:fillRect/>
          </a:stretch>
        </p:blipFill>
        <p:spPr>
          <a:xfrm>
            <a:off x="5326875" y="1063372"/>
            <a:ext cx="3681275" cy="2250179"/>
          </a:xfrm>
          <a:prstGeom prst="rect">
            <a:avLst/>
          </a:prstGeom>
          <a:noFill/>
          <a:ln>
            <a:noFill/>
          </a:ln>
        </p:spPr>
      </p:pic>
      <p:sp>
        <p:nvSpPr>
          <p:cNvPr id="51" name="Shape 51"/>
          <p:cNvSpPr txBox="1"/>
          <p:nvPr/>
        </p:nvSpPr>
        <p:spPr>
          <a:xfrm>
            <a:off x="4713900" y="3373850"/>
            <a:ext cx="4542899" cy="189599"/>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FFD966"/>
                </a:solidFill>
              </a:rPr>
              <a:t>http://trendingwallpapers.com/wallpaper/2015/03/moneyball-1-free-image.jpg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History &amp; Impact of Moneyball in Sports</a:t>
            </a:r>
          </a:p>
        </p:txBody>
      </p:sp>
      <p:sp>
        <p:nvSpPr>
          <p:cNvPr id="57" name="Shape 57"/>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Bill James’ </a:t>
            </a:r>
            <a:r>
              <a:rPr i="1" lang="en" sz="2000">
                <a:solidFill>
                  <a:srgbClr val="FFD966"/>
                </a:solidFill>
              </a:rPr>
              <a:t>Baseball Abstract</a:t>
            </a:r>
          </a:p>
          <a:p>
            <a:pPr indent="-355600" lvl="1" marL="914400" marR="0" rtl="0" algn="l">
              <a:lnSpc>
                <a:spcPct val="100000"/>
              </a:lnSpc>
              <a:spcBef>
                <a:spcPts val="600"/>
              </a:spcBef>
              <a:spcAft>
                <a:spcPts val="0"/>
              </a:spcAft>
              <a:buClr>
                <a:srgbClr val="FFD966"/>
              </a:buClr>
              <a:buSzPct val="100000"/>
              <a:buFont typeface="Courier New"/>
              <a:buChar char="o"/>
            </a:pPr>
            <a:r>
              <a:rPr i="1" lang="en" sz="2000">
                <a:solidFill>
                  <a:srgbClr val="FFD966"/>
                </a:solidFill>
              </a:rPr>
              <a:t>Sabermetrics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Boston Red Sox (2002) [5]</a:t>
            </a:r>
          </a:p>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Sports Analytics [3]</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Data Management</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Predictive Analysis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Information Systems</a:t>
            </a:r>
          </a:p>
          <a:p>
            <a:pPr indent="-355600" lvl="1" marL="914400" marR="0" rtl="0" algn="l">
              <a:lnSpc>
                <a:spcPct val="100000"/>
              </a:lnSpc>
              <a:spcBef>
                <a:spcPts val="600"/>
              </a:spcBef>
              <a:spcAft>
                <a:spcPts val="0"/>
              </a:spcAft>
              <a:buClr>
                <a:srgbClr val="FFD966"/>
              </a:buClr>
              <a:buSzPct val="100000"/>
              <a:buFont typeface="Courier New"/>
              <a:buChar char="o"/>
            </a:pPr>
            <a:r>
              <a:rPr lang="en" sz="2000">
                <a:solidFill>
                  <a:srgbClr val="FFD966"/>
                </a:solidFill>
              </a:rPr>
              <a:t>Decision Makers</a:t>
            </a:r>
          </a:p>
        </p:txBody>
      </p:sp>
      <p:sp>
        <p:nvSpPr>
          <p:cNvPr id="58" name="Shape 5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59" name="Shape 59"/>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60" name="Shape 60"/>
          <p:cNvPicPr preferRelativeResize="0"/>
          <p:nvPr/>
        </p:nvPicPr>
        <p:blipFill rotWithShape="1">
          <a:blip r:embed="rId4">
            <a:alphaModFix/>
          </a:blip>
          <a:srcRect b="0" l="5949" r="5248" t="0"/>
          <a:stretch/>
        </p:blipFill>
        <p:spPr>
          <a:xfrm>
            <a:off x="4900250" y="1249825"/>
            <a:ext cx="3719149" cy="3099499"/>
          </a:xfrm>
          <a:prstGeom prst="rect">
            <a:avLst/>
          </a:prstGeom>
          <a:noFill/>
          <a:ln>
            <a:noFill/>
          </a:ln>
        </p:spPr>
      </p:pic>
      <p:sp>
        <p:nvSpPr>
          <p:cNvPr id="61" name="Shape 61"/>
          <p:cNvSpPr txBox="1"/>
          <p:nvPr/>
        </p:nvSpPr>
        <p:spPr>
          <a:xfrm>
            <a:off x="3967825" y="4430937"/>
            <a:ext cx="5086800" cy="237299"/>
          </a:xfrm>
          <a:prstGeom prst="rect">
            <a:avLst/>
          </a:prstGeom>
          <a:noFill/>
          <a:ln>
            <a:noFill/>
          </a:ln>
        </p:spPr>
        <p:txBody>
          <a:bodyPr anchorCtr="0" anchor="t" bIns="91425" lIns="91425" rIns="91425" tIns="91425">
            <a:noAutofit/>
          </a:bodyPr>
          <a:lstStyle/>
          <a:p>
            <a:pPr>
              <a:spcBef>
                <a:spcPts val="0"/>
              </a:spcBef>
              <a:buNone/>
            </a:pPr>
            <a:r>
              <a:rPr lang="en" sz="1100" u="sng">
                <a:solidFill>
                  <a:srgbClr val="FFD966"/>
                </a:solidFill>
                <a:hlinkClick r:id="rId5"/>
              </a:rPr>
              <a:t>http://www.analytics-magazine.org/images/stories/sepoct11/sports-fig1.jpg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Computer Reliability</a:t>
            </a:r>
          </a:p>
        </p:txBody>
      </p:sp>
      <p:sp>
        <p:nvSpPr>
          <p:cNvPr id="67" name="Shape 67"/>
          <p:cNvSpPr txBox="1"/>
          <p:nvPr>
            <p:ph idx="1" type="body"/>
          </p:nvPr>
        </p:nvSpPr>
        <p:spPr>
          <a:xfrm>
            <a:off x="0" y="1063375"/>
            <a:ext cx="4152599" cy="3725699"/>
          </a:xfrm>
          <a:prstGeom prst="rect">
            <a:avLst/>
          </a:prstGeom>
        </p:spPr>
        <p:txBody>
          <a:bodyPr anchorCtr="0" anchor="t" bIns="91425" lIns="91425" rIns="91425" tIns="91425">
            <a:noAutofit/>
          </a:bodyPr>
          <a:lstStyle/>
          <a:p>
            <a:pPr indent="-342900" lvl="0" marL="457200" rtl="0">
              <a:spcBef>
                <a:spcPts val="0"/>
              </a:spcBef>
              <a:buClr>
                <a:srgbClr val="FFD966"/>
              </a:buClr>
              <a:buSzPct val="100000"/>
              <a:buFont typeface="Arial"/>
              <a:buChar char="●"/>
            </a:pPr>
            <a:r>
              <a:rPr lang="en" sz="1800">
                <a:solidFill>
                  <a:srgbClr val="FFD966"/>
                </a:solidFill>
              </a:rPr>
              <a:t>More reliable than scouts</a:t>
            </a:r>
          </a:p>
          <a:p>
            <a:pPr indent="-342900" lvl="1" marL="914400" rtl="0">
              <a:spcBef>
                <a:spcPts val="600"/>
              </a:spcBef>
              <a:buClr>
                <a:srgbClr val="FFD966"/>
              </a:buClr>
              <a:buSzPct val="100000"/>
              <a:buFont typeface="Courier New"/>
              <a:buChar char="o"/>
            </a:pPr>
            <a:r>
              <a:rPr lang="en" sz="1800">
                <a:solidFill>
                  <a:srgbClr val="FFD966"/>
                </a:solidFill>
              </a:rPr>
              <a:t>Scouts judged players on unquantifiable factors</a:t>
            </a:r>
          </a:p>
          <a:p>
            <a:pPr indent="-342900" lvl="1" marL="914400" rtl="0">
              <a:spcBef>
                <a:spcPts val="600"/>
              </a:spcBef>
              <a:buClr>
                <a:srgbClr val="FFD966"/>
              </a:buClr>
              <a:buSzPct val="100000"/>
              <a:buFont typeface="Courier New"/>
              <a:buChar char="o"/>
            </a:pPr>
            <a:r>
              <a:rPr lang="en" sz="1800">
                <a:solidFill>
                  <a:srgbClr val="FFD966"/>
                </a:solidFill>
              </a:rPr>
              <a:t>Computers are able to create a system for finding good players</a:t>
            </a:r>
          </a:p>
          <a:p>
            <a:pPr indent="-342900" lvl="0" marL="457200" marR="0" rtl="0" algn="l">
              <a:lnSpc>
                <a:spcPct val="100000"/>
              </a:lnSpc>
              <a:spcBef>
                <a:spcPts val="600"/>
              </a:spcBef>
              <a:spcAft>
                <a:spcPts val="0"/>
              </a:spcAft>
              <a:buClr>
                <a:srgbClr val="FFD966"/>
              </a:buClr>
              <a:buSzPct val="100000"/>
              <a:buFont typeface="Arial"/>
              <a:buChar char="●"/>
            </a:pPr>
            <a:r>
              <a:rPr lang="en" sz="1800">
                <a:solidFill>
                  <a:srgbClr val="FFD966"/>
                </a:solidFill>
              </a:rPr>
              <a:t>Peter Brand had to input recorded data manually</a:t>
            </a:r>
          </a:p>
          <a:p>
            <a:pPr indent="-342900" lvl="1" marL="914400" marR="0" rtl="0" algn="l">
              <a:lnSpc>
                <a:spcPct val="100000"/>
              </a:lnSpc>
              <a:spcBef>
                <a:spcPts val="600"/>
              </a:spcBef>
              <a:spcAft>
                <a:spcPts val="0"/>
              </a:spcAft>
              <a:buClr>
                <a:srgbClr val="FFD966"/>
              </a:buClr>
              <a:buSzPct val="100000"/>
              <a:buFont typeface="Courier New"/>
              <a:buChar char="o"/>
            </a:pPr>
            <a:r>
              <a:rPr lang="en" sz="1800">
                <a:solidFill>
                  <a:srgbClr val="FFD966"/>
                </a:solidFill>
              </a:rPr>
              <a:t>Errors could rate athletes incorrectly</a:t>
            </a:r>
          </a:p>
        </p:txBody>
      </p:sp>
      <p:sp>
        <p:nvSpPr>
          <p:cNvPr id="68" name="Shape 6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69" name="Shape 69"/>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70" name="Shape 70"/>
          <p:cNvPicPr preferRelativeResize="0"/>
          <p:nvPr/>
        </p:nvPicPr>
        <p:blipFill>
          <a:blip r:embed="rId4">
            <a:alphaModFix/>
          </a:blip>
          <a:stretch>
            <a:fillRect/>
          </a:stretch>
        </p:blipFill>
        <p:spPr>
          <a:xfrm>
            <a:off x="4277100" y="1465100"/>
            <a:ext cx="4866900" cy="2597548"/>
          </a:xfrm>
          <a:prstGeom prst="rect">
            <a:avLst/>
          </a:prstGeom>
          <a:noFill/>
          <a:ln>
            <a:noFill/>
          </a:ln>
        </p:spPr>
      </p:pic>
      <p:sp>
        <p:nvSpPr>
          <p:cNvPr id="71" name="Shape 71"/>
          <p:cNvSpPr txBox="1"/>
          <p:nvPr/>
        </p:nvSpPr>
        <p:spPr>
          <a:xfrm>
            <a:off x="4277100" y="4124600"/>
            <a:ext cx="4731000" cy="747600"/>
          </a:xfrm>
          <a:prstGeom prst="rect">
            <a:avLst/>
          </a:prstGeom>
          <a:noFill/>
          <a:ln>
            <a:noFill/>
          </a:ln>
        </p:spPr>
        <p:txBody>
          <a:bodyPr anchorCtr="0" anchor="t" bIns="91425" lIns="91425" rIns="91425" tIns="91425">
            <a:noAutofit/>
          </a:bodyPr>
          <a:lstStyle/>
          <a:p>
            <a:pPr rtl="0">
              <a:spcBef>
                <a:spcPts val="0"/>
              </a:spcBef>
              <a:buNone/>
            </a:pPr>
            <a:r>
              <a:rPr lang="en" sz="800">
                <a:solidFill>
                  <a:srgbClr val="FFD966"/>
                </a:solidFill>
              </a:rPr>
              <a:t>Moneyball (2011)</a:t>
            </a:r>
          </a:p>
          <a:p>
            <a:pPr lvl="0" rtl="0">
              <a:lnSpc>
                <a:spcPct val="115000"/>
              </a:lnSpc>
              <a:spcBef>
                <a:spcPts val="0"/>
              </a:spcBef>
              <a:buNone/>
            </a:pPr>
            <a:r>
              <a:rPr lang="en" sz="800">
                <a:solidFill>
                  <a:srgbClr val="FFD966"/>
                </a:solidFill>
                <a:latin typeface="Georgia"/>
                <a:ea typeface="Georgia"/>
                <a:cs typeface="Georgia"/>
                <a:sym typeface="Georgia"/>
              </a:rPr>
              <a:t>http://regressing.deadspin.com/a-decade-after-moneyball-have-the-as-found-a-new-mark-1489963694</a:t>
            </a:r>
          </a:p>
          <a:p>
            <a:pPr lvl="0" rtl="0">
              <a:spcBef>
                <a:spcPts val="0"/>
              </a:spcBef>
              <a:buNone/>
            </a:pPr>
            <a:r>
              <a:t/>
            </a:r>
            <a:endParaRPr sz="800">
              <a:solidFill>
                <a:srgbClr val="FFD966"/>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Conflicts with Computing Technologies</a:t>
            </a:r>
          </a:p>
        </p:txBody>
      </p:sp>
      <p:sp>
        <p:nvSpPr>
          <p:cNvPr id="77" name="Shape 77"/>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rtl="0">
              <a:spcBef>
                <a:spcPts val="0"/>
              </a:spcBef>
              <a:buClr>
                <a:srgbClr val="FFD966"/>
              </a:buClr>
              <a:buSzPct val="100000"/>
              <a:buFont typeface="Arial"/>
              <a:buChar char="●"/>
            </a:pPr>
            <a:r>
              <a:rPr lang="en" sz="2000">
                <a:solidFill>
                  <a:srgbClr val="FFD966"/>
                </a:solidFill>
              </a:rPr>
              <a:t>Ethics</a:t>
            </a:r>
          </a:p>
          <a:p>
            <a:pPr indent="-342900" lvl="1" marL="914400" rtl="0">
              <a:spcBef>
                <a:spcPts val="0"/>
              </a:spcBef>
              <a:buClr>
                <a:srgbClr val="FFD966"/>
              </a:buClr>
              <a:buSzPct val="100000"/>
              <a:buFont typeface="Courier New"/>
              <a:buChar char="o"/>
            </a:pPr>
            <a:r>
              <a:rPr lang="en" sz="1800">
                <a:solidFill>
                  <a:srgbClr val="FFD966"/>
                </a:solidFill>
              </a:rPr>
              <a:t>Can you judge a player just by their stats?</a:t>
            </a:r>
          </a:p>
          <a:p>
            <a:pPr indent="-342900" lvl="0" marL="457200" rtl="0">
              <a:spcBef>
                <a:spcPts val="0"/>
              </a:spcBef>
              <a:buClr>
                <a:srgbClr val="FFD966"/>
              </a:buClr>
              <a:buSzPct val="90000"/>
              <a:buFont typeface="Arial"/>
              <a:buChar char="●"/>
            </a:pPr>
            <a:r>
              <a:rPr lang="en" sz="2000">
                <a:solidFill>
                  <a:srgbClr val="FFD966"/>
                </a:solidFill>
              </a:rPr>
              <a:t>Relying on the Numbers</a:t>
            </a:r>
          </a:p>
          <a:p>
            <a:pPr indent="-342900" lvl="1" marL="914400" rtl="0">
              <a:spcBef>
                <a:spcPts val="0"/>
              </a:spcBef>
              <a:buClr>
                <a:srgbClr val="FFD966"/>
              </a:buClr>
              <a:buSzPct val="100000"/>
              <a:buFont typeface="Courier New"/>
              <a:buChar char="o"/>
            </a:pPr>
            <a:r>
              <a:rPr lang="en" sz="1800">
                <a:solidFill>
                  <a:srgbClr val="FFD966"/>
                </a:solidFill>
              </a:rPr>
              <a:t>Josh Hamilton [11]</a:t>
            </a:r>
          </a:p>
          <a:p>
            <a:pPr indent="-355600" lvl="0" marL="457200" rtl="0">
              <a:spcBef>
                <a:spcPts val="0"/>
              </a:spcBef>
              <a:buClr>
                <a:srgbClr val="FFD966"/>
              </a:buClr>
              <a:buSzPct val="100000"/>
              <a:buFont typeface="Arial"/>
              <a:buChar char="●"/>
            </a:pPr>
            <a:r>
              <a:rPr lang="en" sz="2000">
                <a:solidFill>
                  <a:srgbClr val="FFD966"/>
                </a:solidFill>
              </a:rPr>
              <a:t>Computers Taking over the workplace</a:t>
            </a:r>
          </a:p>
          <a:p>
            <a:pPr indent="-342900" lvl="1" marL="914400" rtl="0">
              <a:spcBef>
                <a:spcPts val="0"/>
              </a:spcBef>
              <a:buClr>
                <a:srgbClr val="FFD966"/>
              </a:buClr>
              <a:buSzPct val="100000"/>
              <a:buFont typeface="Courier New"/>
              <a:buChar char="o"/>
            </a:pPr>
            <a:r>
              <a:rPr lang="en" sz="1800">
                <a:solidFill>
                  <a:srgbClr val="FFD966"/>
                </a:solidFill>
              </a:rPr>
              <a:t>Shift from “old school” to analytical approach for finding players [12]</a:t>
            </a:r>
          </a:p>
          <a:p>
            <a:pPr indent="-342900" lvl="1" marL="914400" rtl="0">
              <a:spcBef>
                <a:spcPts val="0"/>
              </a:spcBef>
              <a:buClr>
                <a:srgbClr val="FFD966"/>
              </a:buClr>
              <a:buSzPct val="100000"/>
              <a:buFont typeface="Courier New"/>
              <a:buChar char="o"/>
            </a:pPr>
            <a:r>
              <a:rPr lang="en" sz="1800">
                <a:solidFill>
                  <a:srgbClr val="FFD966"/>
                </a:solidFill>
              </a:rPr>
              <a:t>Robots in assembly lines</a:t>
            </a:r>
          </a:p>
        </p:txBody>
      </p:sp>
      <p:sp>
        <p:nvSpPr>
          <p:cNvPr id="78" name="Shape 7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79" name="Shape 79"/>
          <p:cNvSpPr txBox="1"/>
          <p:nvPr/>
        </p:nvSpPr>
        <p:spPr>
          <a:xfrm>
            <a:off x="5151875" y="3278000"/>
            <a:ext cx="4780200" cy="557099"/>
          </a:xfrm>
          <a:prstGeom prst="rect">
            <a:avLst/>
          </a:prstGeom>
          <a:noFill/>
          <a:ln>
            <a:noFill/>
          </a:ln>
        </p:spPr>
        <p:txBody>
          <a:bodyPr anchorCtr="0" anchor="t" bIns="91425" lIns="91425" rIns="91425" tIns="91425">
            <a:noAutofit/>
          </a:bodyPr>
          <a:lstStyle/>
          <a:p>
            <a:pPr rtl="0">
              <a:spcBef>
                <a:spcPts val="0"/>
              </a:spcBef>
              <a:buNone/>
            </a:pPr>
            <a:r>
              <a:rPr lang="en" sz="800">
                <a:solidFill>
                  <a:srgbClr val="FFD966"/>
                </a:solidFill>
              </a:rPr>
              <a:t>http://risenetworks.org/wp-content/uploads/2013/10/robots-and-jobs-Danomyte.jpg</a:t>
            </a:r>
          </a:p>
          <a:p>
            <a:pPr lvl="0" rtl="0">
              <a:spcBef>
                <a:spcPts val="0"/>
              </a:spcBef>
              <a:buNone/>
            </a:pPr>
            <a:r>
              <a:t/>
            </a:r>
            <a:endParaRPr sz="800">
              <a:solidFill>
                <a:srgbClr val="FFD966"/>
              </a:solidFill>
            </a:endParaRPr>
          </a:p>
        </p:txBody>
      </p:sp>
      <p:pic>
        <p:nvPicPr>
          <p:cNvPr id="80" name="Shape 80"/>
          <p:cNvPicPr preferRelativeResize="0"/>
          <p:nvPr/>
        </p:nvPicPr>
        <p:blipFill>
          <a:blip r:embed="rId4">
            <a:alphaModFix/>
          </a:blip>
          <a:stretch>
            <a:fillRect/>
          </a:stretch>
        </p:blipFill>
        <p:spPr>
          <a:xfrm>
            <a:off x="5341650" y="1411604"/>
            <a:ext cx="3666600" cy="189651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Shape 8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Moneyball’s View</a:t>
            </a:r>
          </a:p>
        </p:txBody>
      </p:sp>
      <p:sp>
        <p:nvSpPr>
          <p:cNvPr id="86" name="Shape 86"/>
          <p:cNvSpPr txBox="1"/>
          <p:nvPr>
            <p:ph idx="1" type="body"/>
          </p:nvPr>
        </p:nvSpPr>
        <p:spPr>
          <a:xfrm>
            <a:off x="304800" y="1200150"/>
            <a:ext cx="4866900" cy="3725699"/>
          </a:xfrm>
          <a:prstGeom prst="rect">
            <a:avLst/>
          </a:prstGeom>
        </p:spPr>
        <p:txBody>
          <a:bodyPr anchorCtr="0" anchor="t" bIns="91425" lIns="91425" rIns="91425" tIns="91425">
            <a:noAutofit/>
          </a:bodyPr>
          <a:lstStyle/>
          <a:p>
            <a:pPr indent="-355600" lvl="0" marL="457200" rtl="0">
              <a:spcBef>
                <a:spcPts val="0"/>
              </a:spcBef>
              <a:buClr>
                <a:srgbClr val="FFD966"/>
              </a:buClr>
              <a:buSzPct val="100000"/>
              <a:buFont typeface="Arial"/>
              <a:buChar char="●"/>
            </a:pPr>
            <a:r>
              <a:rPr lang="en" sz="2000">
                <a:solidFill>
                  <a:srgbClr val="FFD966"/>
                </a:solidFill>
              </a:rPr>
              <a:t>Numbers aren't everything[7]</a:t>
            </a:r>
          </a:p>
          <a:p>
            <a:pPr indent="-342900" lvl="1" marL="914400" rtl="0">
              <a:spcBef>
                <a:spcPts val="0"/>
              </a:spcBef>
              <a:buClr>
                <a:srgbClr val="FFD966"/>
              </a:buClr>
              <a:buSzPct val="100000"/>
              <a:buFont typeface="Courier New"/>
              <a:buChar char="o"/>
            </a:pPr>
            <a:r>
              <a:rPr lang="en" sz="1800">
                <a:solidFill>
                  <a:srgbClr val="FFD966"/>
                </a:solidFill>
              </a:rPr>
              <a:t>Players needed team moral to start performing well </a:t>
            </a:r>
          </a:p>
          <a:p>
            <a:pPr indent="-342900" lvl="1" marL="914400" rtl="0">
              <a:spcBef>
                <a:spcPts val="0"/>
              </a:spcBef>
              <a:buClr>
                <a:srgbClr val="FFD966"/>
              </a:buClr>
              <a:buSzPct val="100000"/>
              <a:buFont typeface="Courier New"/>
              <a:buChar char="o"/>
            </a:pPr>
            <a:r>
              <a:rPr lang="en" sz="1800">
                <a:solidFill>
                  <a:srgbClr val="FFD966"/>
                </a:solidFill>
              </a:rPr>
              <a:t>Scouts can talk about characteristics beyond stats</a:t>
            </a:r>
          </a:p>
          <a:p>
            <a:pPr indent="-342900" lvl="0" marL="457200" rtl="0">
              <a:spcBef>
                <a:spcPts val="0"/>
              </a:spcBef>
              <a:buClr>
                <a:srgbClr val="FFD966"/>
              </a:buClr>
              <a:buSzPct val="100000"/>
              <a:buFont typeface="Arial"/>
              <a:buChar char="●"/>
            </a:pPr>
            <a:r>
              <a:rPr lang="en" sz="1800">
                <a:solidFill>
                  <a:srgbClr val="FFD966"/>
                </a:solidFill>
              </a:rPr>
              <a:t>… but they do help</a:t>
            </a:r>
          </a:p>
          <a:p>
            <a:pPr indent="-342900" lvl="1" marL="914400" rtl="0">
              <a:spcBef>
                <a:spcPts val="0"/>
              </a:spcBef>
              <a:buClr>
                <a:srgbClr val="FFD966"/>
              </a:buClr>
              <a:buSzPct val="100000"/>
              <a:buFont typeface="Courier New"/>
              <a:buChar char="o"/>
            </a:pPr>
            <a:r>
              <a:rPr lang="en" sz="1800">
                <a:solidFill>
                  <a:srgbClr val="FFD966"/>
                </a:solidFill>
              </a:rPr>
              <a:t>Computer usage led to longest AL win streak[8]</a:t>
            </a:r>
          </a:p>
          <a:p>
            <a:pPr indent="-342900" lvl="1" marL="914400" rtl="0">
              <a:spcBef>
                <a:spcPts val="0"/>
              </a:spcBef>
              <a:buClr>
                <a:srgbClr val="FFD966"/>
              </a:buClr>
              <a:buSzPct val="100000"/>
              <a:buFont typeface="Courier New"/>
              <a:buChar char="o"/>
            </a:pPr>
            <a:r>
              <a:rPr lang="en" sz="1800">
                <a:solidFill>
                  <a:srgbClr val="FFD966"/>
                </a:solidFill>
              </a:rPr>
              <a:t>And the Red Sox championship in 2004 </a:t>
            </a:r>
            <a:r>
              <a:rPr lang="en" sz="2000">
                <a:solidFill>
                  <a:srgbClr val="FFD966"/>
                </a:solidFill>
              </a:rPr>
              <a:t>[5]</a:t>
            </a:r>
          </a:p>
        </p:txBody>
      </p:sp>
      <p:sp>
        <p:nvSpPr>
          <p:cNvPr id="87" name="Shape 8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88" name="Shape 88"/>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89" name="Shape 89"/>
          <p:cNvPicPr preferRelativeResize="0"/>
          <p:nvPr/>
        </p:nvPicPr>
        <p:blipFill rotWithShape="1">
          <a:blip r:embed="rId4">
            <a:alphaModFix/>
          </a:blip>
          <a:srcRect b="0" l="38964" r="0" t="0"/>
          <a:stretch/>
        </p:blipFill>
        <p:spPr>
          <a:xfrm>
            <a:off x="5410950" y="1642500"/>
            <a:ext cx="2685900" cy="2419350"/>
          </a:xfrm>
          <a:prstGeom prst="rect">
            <a:avLst/>
          </a:prstGeom>
          <a:noFill/>
          <a:ln>
            <a:noFill/>
          </a:ln>
        </p:spPr>
      </p:pic>
      <p:sp>
        <p:nvSpPr>
          <p:cNvPr id="90" name="Shape 90"/>
          <p:cNvSpPr txBox="1"/>
          <p:nvPr/>
        </p:nvSpPr>
        <p:spPr>
          <a:xfrm>
            <a:off x="4363800" y="4061850"/>
            <a:ext cx="4780200" cy="189599"/>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D966"/>
                </a:solidFill>
              </a:rPr>
              <a:t>http://www.movieleadership.com/wp-content/uploads/2013/08/Moneyball-young-Billy-Beane.jpg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Shape 95"/>
          <p:cNvSpPr txBox="1"/>
          <p:nvPr>
            <p:ph idx="1" type="body"/>
          </p:nvPr>
        </p:nvSpPr>
        <p:spPr>
          <a:xfrm>
            <a:off x="4825500" y="3806500"/>
            <a:ext cx="4866900" cy="6224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sz="900">
                <a:solidFill>
                  <a:srgbClr val="FFD966"/>
                </a:solidFill>
              </a:rPr>
              <a:t>http://www.thebigdatainsightgroup.com/site/sites/default/files/cartoon16ii_0.jpg</a:t>
            </a:r>
          </a:p>
        </p:txBody>
      </p:sp>
      <p:sp>
        <p:nvSpPr>
          <p:cNvPr id="96" name="Shape 9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97" name="Shape 97"/>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98" name="Shape 98"/>
          <p:cNvPicPr preferRelativeResize="0"/>
          <p:nvPr/>
        </p:nvPicPr>
        <p:blipFill rotWithShape="1">
          <a:blip r:embed="rId4">
            <a:alphaModFix/>
          </a:blip>
          <a:srcRect b="8356" l="1324" r="3401" t="3954"/>
          <a:stretch/>
        </p:blipFill>
        <p:spPr>
          <a:xfrm>
            <a:off x="272375" y="674325"/>
            <a:ext cx="8621376" cy="31321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Shape 10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2600">
                <a:solidFill>
                  <a:srgbClr val="F7B525"/>
                </a:solidFill>
                <a:latin typeface="Lobster"/>
                <a:ea typeface="Lobster"/>
                <a:cs typeface="Lobster"/>
                <a:sym typeface="Lobster"/>
              </a:rPr>
              <a:t>Work and Wealth</a:t>
            </a:r>
          </a:p>
        </p:txBody>
      </p:sp>
      <p:sp>
        <p:nvSpPr>
          <p:cNvPr id="104" name="Shape 104"/>
          <p:cNvSpPr txBox="1"/>
          <p:nvPr>
            <p:ph idx="1" type="body"/>
          </p:nvPr>
        </p:nvSpPr>
        <p:spPr>
          <a:xfrm>
            <a:off x="304800" y="1200150"/>
            <a:ext cx="4655700" cy="3725699"/>
          </a:xfrm>
          <a:prstGeom prst="rect">
            <a:avLst/>
          </a:prstGeom>
        </p:spPr>
        <p:txBody>
          <a:bodyPr anchorCtr="0" anchor="t" bIns="91425" lIns="91425" rIns="91425" tIns="91425">
            <a:noAutofit/>
          </a:bodyPr>
          <a:lstStyle/>
          <a:p>
            <a:pPr indent="-355600" lvl="0" marL="457200" marR="0" rtl="0" algn="l">
              <a:lnSpc>
                <a:spcPct val="100000"/>
              </a:lnSpc>
              <a:spcBef>
                <a:spcPts val="600"/>
              </a:spcBef>
              <a:spcAft>
                <a:spcPts val="0"/>
              </a:spcAft>
              <a:buClr>
                <a:srgbClr val="FFD966"/>
              </a:buClr>
              <a:buSzPct val="100000"/>
              <a:buFont typeface="Arial"/>
              <a:buChar char="●"/>
            </a:pPr>
            <a:r>
              <a:rPr lang="en" sz="2000">
                <a:solidFill>
                  <a:srgbClr val="FFD966"/>
                </a:solidFill>
              </a:rPr>
              <a:t>Players dehumanized</a:t>
            </a:r>
          </a:p>
          <a:p>
            <a:pPr indent="-342900" lvl="1" marL="914400" marR="0" rtl="0" algn="l">
              <a:lnSpc>
                <a:spcPct val="100000"/>
              </a:lnSpc>
              <a:spcBef>
                <a:spcPts val="600"/>
              </a:spcBef>
              <a:spcAft>
                <a:spcPts val="0"/>
              </a:spcAft>
              <a:buClr>
                <a:srgbClr val="FFD966"/>
              </a:buClr>
              <a:buSzPct val="100000"/>
              <a:buFont typeface="Courier New"/>
              <a:buChar char="o"/>
            </a:pPr>
            <a:r>
              <a:rPr lang="en" sz="1800">
                <a:solidFill>
                  <a:srgbClr val="FFD966"/>
                </a:solidFill>
              </a:rPr>
              <a:t>Sold and traded base solely on a program decisions</a:t>
            </a:r>
          </a:p>
          <a:p>
            <a:pPr indent="-342900" lvl="0" marL="457200" marR="0" rtl="0" algn="l">
              <a:lnSpc>
                <a:spcPct val="100000"/>
              </a:lnSpc>
              <a:spcBef>
                <a:spcPts val="600"/>
              </a:spcBef>
              <a:spcAft>
                <a:spcPts val="0"/>
              </a:spcAft>
              <a:buClr>
                <a:srgbClr val="FFD966"/>
              </a:buClr>
              <a:buSzPct val="100000"/>
              <a:buFont typeface="Arial"/>
              <a:buChar char="●"/>
            </a:pPr>
            <a:r>
              <a:rPr lang="en" sz="1800">
                <a:solidFill>
                  <a:srgbClr val="FFD966"/>
                </a:solidFill>
              </a:rPr>
              <a:t>Other teams take interest in the system</a:t>
            </a:r>
          </a:p>
          <a:p>
            <a:pPr indent="-342900" lvl="1" marL="914400" marR="0" rtl="0" algn="l">
              <a:lnSpc>
                <a:spcPct val="100000"/>
              </a:lnSpc>
              <a:spcBef>
                <a:spcPts val="600"/>
              </a:spcBef>
              <a:spcAft>
                <a:spcPts val="0"/>
              </a:spcAft>
              <a:buClr>
                <a:srgbClr val="FFD966"/>
              </a:buClr>
              <a:buSzPct val="100000"/>
              <a:buFont typeface="Courier New"/>
              <a:buChar char="o"/>
            </a:pPr>
            <a:r>
              <a:rPr lang="en" sz="1800">
                <a:solidFill>
                  <a:srgbClr val="FFD966"/>
                </a:solidFill>
              </a:rPr>
              <a:t>Beane is offered a job with the Red Sox due to the success of the system[10]</a:t>
            </a:r>
          </a:p>
        </p:txBody>
      </p:sp>
      <p:sp>
        <p:nvSpPr>
          <p:cNvPr id="105" name="Shape 10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rgbClr val="FFFFFF"/>
                </a:solidFill>
              </a:rPr>
              <a:t>‹#›</a:t>
            </a:fld>
          </a:p>
        </p:txBody>
      </p:sp>
      <p:sp>
        <p:nvSpPr>
          <p:cNvPr id="106" name="Shape 106"/>
          <p:cNvSpPr txBox="1"/>
          <p:nvPr/>
        </p:nvSpPr>
        <p:spPr>
          <a:xfrm>
            <a:off x="5341650" y="3373850"/>
            <a:ext cx="3666600" cy="189599"/>
          </a:xfrm>
          <a:prstGeom prst="rect">
            <a:avLst/>
          </a:prstGeom>
          <a:noFill/>
          <a:ln>
            <a:noFill/>
          </a:ln>
        </p:spPr>
        <p:txBody>
          <a:bodyPr anchorCtr="0" anchor="t" bIns="91425" lIns="91425" rIns="91425" tIns="91425">
            <a:noAutofit/>
          </a:bodyPr>
          <a:lstStyle/>
          <a:p>
            <a:pPr lvl="0" rtl="0">
              <a:spcBef>
                <a:spcPts val="0"/>
              </a:spcBef>
              <a:buNone/>
            </a:pPr>
            <a:r>
              <a:t/>
            </a:r>
            <a:endParaRPr sz="700"/>
          </a:p>
        </p:txBody>
      </p:sp>
      <p:pic>
        <p:nvPicPr>
          <p:cNvPr id="107" name="Shape 107"/>
          <p:cNvPicPr preferRelativeResize="0"/>
          <p:nvPr/>
        </p:nvPicPr>
        <p:blipFill>
          <a:blip r:embed="rId4">
            <a:alphaModFix/>
          </a:blip>
          <a:stretch>
            <a:fillRect/>
          </a:stretch>
        </p:blipFill>
        <p:spPr>
          <a:xfrm>
            <a:off x="5154274" y="1791075"/>
            <a:ext cx="3532525" cy="2543849"/>
          </a:xfrm>
          <a:prstGeom prst="rect">
            <a:avLst/>
          </a:prstGeom>
          <a:noFill/>
          <a:ln>
            <a:noFill/>
          </a:ln>
        </p:spPr>
      </p:pic>
      <p:sp>
        <p:nvSpPr>
          <p:cNvPr id="108" name="Shape 108"/>
          <p:cNvSpPr txBox="1"/>
          <p:nvPr/>
        </p:nvSpPr>
        <p:spPr>
          <a:xfrm>
            <a:off x="5154275" y="4334925"/>
            <a:ext cx="4780200" cy="189599"/>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D966"/>
                </a:solidFill>
              </a:rPr>
              <a:t>https://mlblogskeitholbermann.files.wordpress.com/2012/02/img0101.jpg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