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1" r:id="rId1"/>
    <p:sldMasterId id="2147483672" r:id="rId2"/>
  </p:sldMasterIdLst>
  <p:notesMasterIdLst>
    <p:notesMasterId r:id="rId25"/>
  </p:notesMasterIdLst>
  <p:sldIdLst>
    <p:sldId id="278"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Lst>
  <p:sldSz cx="9144000" cy="5143500" type="screen16x9"/>
  <p:notesSz cx="6858000" cy="9144000"/>
  <p:embeddedFontLst>
    <p:embeddedFont>
      <p:font typeface="Inter" panose="02000503000000020004" pitchFamily="2" charset="0"/>
      <p:regular r:id="rId26"/>
      <p:bold r:id="rId27"/>
    </p:embeddedFont>
    <p:embeddedFont>
      <p:font typeface="Inter Light" panose="02000503000000020004" pitchFamily="2" charset="0"/>
      <p:regular r:id="rId28"/>
      <p:bold r:id="rId29"/>
    </p:embeddedFont>
    <p:embeddedFont>
      <p:font typeface="Inter Medium" panose="02000503000000020004" pitchFamily="2" charset="0"/>
      <p:regular r:id="rId30"/>
      <p:bold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03"/>
    <p:restoredTop sz="88577" autoAdjust="0"/>
  </p:normalViewPr>
  <p:slideViewPr>
    <p:cSldViewPr snapToGrid="0">
      <p:cViewPr varScale="1">
        <p:scale>
          <a:sx n="200" d="100"/>
          <a:sy n="200" d="100"/>
        </p:scale>
        <p:origin x="904"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imdb.com/title/tt2085059/?ref_=ttep_ov"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dnm.nflximg.net/api/v6/BvVbc2Wxr2w6QuoANoSpJKEIWjQ/AAAAQVr8NdvfxWEprhEbPLpKAFYetAgjhASz5QuoQkyta-KyWYlAWfSHDSLFLfRWEbQ7F05HFk7DPA4g9GLaN7MNMj9upW8crzh9xRkJiPH8PIBHBYh1XY_GGuqoIfmM6BMx4uASV7qs5oxY7xTZpOAV7C9iuGw.jpg?r=a6f" TargetMode="External"/><Relationship Id="rId3" Type="http://schemas.openxmlformats.org/officeDocument/2006/relationships/hyperlink" Target="https://fictionhorizon.com/wp-content/uploads/2023/06/Joan-Is-Awful-Ending-Black-Mirror.jpg" TargetMode="External"/><Relationship Id="rId7" Type="http://schemas.openxmlformats.org/officeDocument/2006/relationships/hyperlink" Target="https://assets.entrepreneur.com/content/3x2/2000/1687463473-joan-is-awful-netflix-terms-and-conditions.jpg"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s.yimg.com/ny/api/res/1.2/V_rQg103JBqVzHJak1_.wg--/YXBwaWQ9aGlnaGxhbmRlcjt3PTk2MDtoPTcxMA--/https:/media.zenfs.com/en/cosmo_633/069ccba6b20545ef528951e5e2170e31" TargetMode="External"/><Relationship Id="rId11" Type="http://schemas.openxmlformats.org/officeDocument/2006/relationships/hyperlink" Target="https://static1.moviewebimages.com/wordpress/wp-content/uploads/2023/06/black-mirror-season-6-episode-joan-is-awful.jpg" TargetMode="External"/><Relationship Id="rId5" Type="http://schemas.openxmlformats.org/officeDocument/2006/relationships/hyperlink" Target="https://www.numerama.com/wp-content/uploads/2023/06/joan-black-mirror.jpg" TargetMode="External"/><Relationship Id="rId10" Type="http://schemas.openxmlformats.org/officeDocument/2006/relationships/hyperlink" Target="https://img.ibxk.com.br/2023/06/15/joan-is-awful-15144847292249.jpg?ims=328x" TargetMode="External"/><Relationship Id="rId4" Type="http://schemas.openxmlformats.org/officeDocument/2006/relationships/hyperlink" Target="https://pbs.twimg.com/media/FzPQsv3XsAAlK85.jpg" TargetMode="External"/><Relationship Id="rId9" Type="http://schemas.openxmlformats.org/officeDocument/2006/relationships/hyperlink" Target="https://cdn.mobilesyrup.com/wp-content/uploads/2023/06/black-mirror-season-6-annie-murphy-scaled.jpg"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bs.twimg.com/media/FzPQsv3XsAAlK85.jp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00b3f4e333_13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Good Afternoon. </a:t>
            </a:r>
            <a:endParaRPr dirty="0"/>
          </a:p>
          <a:p>
            <a:pPr marL="0" lvl="0" indent="0" algn="l" rtl="0">
              <a:spcBef>
                <a:spcPts val="0"/>
              </a:spcBef>
              <a:spcAft>
                <a:spcPts val="0"/>
              </a:spcAft>
              <a:buNone/>
            </a:pPr>
            <a:r>
              <a:rPr lang="en" i="1" dirty="0"/>
              <a:t>Introduce ourselves</a:t>
            </a:r>
            <a:r>
              <a:rPr lang="en" dirty="0"/>
              <a:t>. </a:t>
            </a:r>
            <a:endParaRPr dirty="0"/>
          </a:p>
          <a:p>
            <a:pPr marL="0" lvl="0" indent="0" algn="l" rtl="0">
              <a:spcBef>
                <a:spcPts val="0"/>
              </a:spcBef>
              <a:spcAft>
                <a:spcPts val="0"/>
              </a:spcAft>
              <a:buNone/>
            </a:pPr>
            <a:r>
              <a:rPr lang="en" dirty="0"/>
              <a:t>Today, we’ll be drawing three conclusions about computing ethics from the Netflix hit show: Black Mirror. Black Mirror is well-known for its near-future dystopian settings and sci-fi technology. Often times, these episodes comment on real-world events and problems. We’ll be analyzing the events from season six, episode one– Joan Is Awful.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PHOTO CITATIONS:</a:t>
            </a:r>
            <a:endParaRPr dirty="0"/>
          </a:p>
          <a:p>
            <a:pPr marL="0" lvl="0" indent="0" algn="l" rtl="0">
              <a:spcBef>
                <a:spcPts val="0"/>
              </a:spcBef>
              <a:spcAft>
                <a:spcPts val="0"/>
              </a:spcAft>
              <a:buNone/>
            </a:pPr>
            <a:r>
              <a:rPr lang="en" dirty="0"/>
              <a:t>All photos are taken from the “Episodes Guide” from Black Mirror’s page on IMDb, </a:t>
            </a:r>
            <a:r>
              <a:rPr lang="en" u="sng" dirty="0">
                <a:solidFill>
                  <a:schemeClr val="hlink"/>
                </a:solidFill>
                <a:hlinkClick r:id="rId3"/>
              </a:rPr>
              <a:t>Black Mirror (TV Series 2011– ) - IMDb</a:t>
            </a:r>
            <a:endParaRPr dirty="0"/>
          </a:p>
        </p:txBody>
      </p:sp>
      <p:sp>
        <p:nvSpPr>
          <p:cNvPr id="149" name="Google Shape;149;g100b3f4e333_13_16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cd814fccd8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r>
              <a:rPr lang="en" dirty="0"/>
              <a:t>Automation of Repetitive Tasks: AI can automate editing at very fast speeds, ultimately removing the need for humans and freeing up creative professionals to focus on more innovative aspects of filmmaking [8]</a:t>
            </a:r>
            <a:endParaRPr dirty="0"/>
          </a:p>
          <a:p>
            <a:pPr marL="457200" lvl="0" indent="-298450" algn="l" rtl="0">
              <a:spcBef>
                <a:spcPts val="0"/>
              </a:spcBef>
              <a:spcAft>
                <a:spcPts val="0"/>
              </a:spcAft>
              <a:buSzPts val="1100"/>
              <a:buAutoNum type="arabicPeriod"/>
            </a:pPr>
            <a:r>
              <a:rPr lang="en" dirty="0"/>
              <a:t>AI in Screenwriting: As seen in Joan is Awful the quantum computer takes over creating the show. AI is making video production as easy as typing or speaking, film makers are now able to use AI programs like Storia to create detailed storyboards pre-production[6]</a:t>
            </a:r>
            <a:endParaRPr dirty="0"/>
          </a:p>
          <a:p>
            <a:pPr marL="457200" lvl="0" indent="-298450" algn="l" rtl="0">
              <a:spcBef>
                <a:spcPts val="0"/>
              </a:spcBef>
              <a:spcAft>
                <a:spcPts val="0"/>
              </a:spcAft>
              <a:buSzPts val="1100"/>
              <a:buAutoNum type="arabicPeriod"/>
            </a:pPr>
            <a:r>
              <a:rPr lang="en" dirty="0"/>
              <a:t>Personalized Content Creation: AI analyzes viewer preferences and viewing habits to assist writers and producers in creating content that better resonates with specific audiences </a:t>
            </a:r>
            <a:endParaRPr dirty="0"/>
          </a:p>
          <a:p>
            <a:pPr marL="457200" lvl="0" indent="-298450" algn="l" rtl="0">
              <a:spcBef>
                <a:spcPts val="0"/>
              </a:spcBef>
              <a:spcAft>
                <a:spcPts val="0"/>
              </a:spcAft>
              <a:buSzPts val="1100"/>
              <a:buChar char="-"/>
            </a:pPr>
            <a:r>
              <a:rPr lang="en" dirty="0"/>
              <a:t>According to study, nearly 77 percent of respondents use AI image generators enabling for faster landscape photos to screens to post production[10] </a:t>
            </a:r>
            <a:endParaRPr dirty="0"/>
          </a:p>
          <a:p>
            <a:pPr marL="457200" lvl="0" indent="-298450" algn="l" rtl="0">
              <a:spcBef>
                <a:spcPts val="0"/>
              </a:spcBef>
              <a:spcAft>
                <a:spcPts val="0"/>
              </a:spcAft>
              <a:buSzPts val="1100"/>
              <a:buChar char="-"/>
            </a:pPr>
            <a:r>
              <a:rPr lang="en" dirty="0"/>
              <a:t>Generative AI optimizes costs for example now producers can save money by having virtual characters and virtual environments (decreasing production costs while improving efficiency)[11]</a:t>
            </a:r>
            <a:endParaRPr dirty="0"/>
          </a:p>
        </p:txBody>
      </p:sp>
      <p:sp>
        <p:nvSpPr>
          <p:cNvPr id="375" name="Google Shape;375;g2cd814fccd8_0_22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2cd814fccd8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r>
              <a:rPr lang="en" dirty="0"/>
              <a:t>Job Displacement: AI potentially can replace jobs in effects, animation, and even acting </a:t>
            </a:r>
            <a:endParaRPr dirty="0"/>
          </a:p>
          <a:p>
            <a:pPr marL="457200" lvl="0" indent="-298450" algn="l" rtl="0">
              <a:spcBef>
                <a:spcPts val="0"/>
              </a:spcBef>
              <a:spcAft>
                <a:spcPts val="0"/>
              </a:spcAft>
              <a:buSzPts val="1100"/>
              <a:buChar char="-"/>
            </a:pPr>
            <a:r>
              <a:rPr lang="en" dirty="0"/>
              <a:t>It is an ethical consideration when thinking about the loss of artistic control and creativity, while AI can speed up editing can it speed up creativity?[7]</a:t>
            </a:r>
            <a:endParaRPr dirty="0"/>
          </a:p>
          <a:p>
            <a:pPr marL="457200" lvl="0" indent="-298450" algn="l" rtl="0">
              <a:spcBef>
                <a:spcPts val="0"/>
              </a:spcBef>
              <a:spcAft>
                <a:spcPts val="0"/>
              </a:spcAft>
              <a:buSzPts val="1100"/>
              <a:buChar char="-"/>
            </a:pPr>
            <a:r>
              <a:rPr lang="en" dirty="0"/>
              <a:t>Study found that by 2026, 20 percent of all entertainment industry jobs, or roughly 118,500 positions, will be cut[10] </a:t>
            </a:r>
            <a:endParaRPr dirty="0"/>
          </a:p>
          <a:p>
            <a:pPr marL="457200" lvl="0" indent="0" algn="l" rtl="0">
              <a:spcBef>
                <a:spcPts val="0"/>
              </a:spcBef>
              <a:spcAft>
                <a:spcPts val="0"/>
              </a:spcAft>
              <a:buNone/>
            </a:pPr>
            <a:r>
              <a:rPr lang="en" dirty="0"/>
              <a:t>This chart forecasts the percentage of total U.S jobs lost to AI and automation from 2022 to 2030, distinguishing between losses attributed to generative AI and other forms of AI and automation. It indicates a growing trend in job losses due to these technologies, with an overall rise from 0.5% in 2023 to an estimated 4.9% by 2030, while the proportion of job losses specifically due to generative AI is expected to increase from 0.1% to 1.5% over the same period [12]</a:t>
            </a:r>
            <a:endParaRPr dirty="0"/>
          </a:p>
          <a:p>
            <a:pPr marL="457200" lvl="0" indent="-298450" algn="l" rtl="0">
              <a:spcBef>
                <a:spcPts val="0"/>
              </a:spcBef>
              <a:spcAft>
                <a:spcPts val="0"/>
              </a:spcAft>
              <a:buSzPts val="1100"/>
              <a:buAutoNum type="arabicPeriod"/>
            </a:pPr>
            <a:r>
              <a:rPr lang="en" dirty="0"/>
              <a:t>Authenticity vs. AI: There is a big loss of authentic human touch in creative processes versus the precision and efficiency brought by AI. For example in Joan is Awful, the owner of </a:t>
            </a:r>
            <a:r>
              <a:rPr lang="en" dirty="0" err="1"/>
              <a:t>Streamberry</a:t>
            </a:r>
            <a:r>
              <a:rPr lang="en" dirty="0"/>
              <a:t> shows that everyone's life is going to be used to make an episode of the Awful series. </a:t>
            </a:r>
            <a:endParaRPr dirty="0"/>
          </a:p>
          <a:p>
            <a:pPr marL="457200" lvl="0" indent="-298450" algn="l" rtl="0">
              <a:spcBef>
                <a:spcPts val="0"/>
              </a:spcBef>
              <a:spcAft>
                <a:spcPts val="0"/>
              </a:spcAft>
              <a:buSzPts val="1100"/>
              <a:buChar char="-"/>
            </a:pPr>
            <a:r>
              <a:rPr lang="en" dirty="0"/>
              <a:t>There is a challenge right now when finding a balance between AI and the human film producers </a:t>
            </a:r>
            <a:endParaRPr dirty="0"/>
          </a:p>
          <a:p>
            <a:pPr marL="457200" lvl="0" indent="-298450" algn="l" rtl="0">
              <a:spcBef>
                <a:spcPts val="0"/>
              </a:spcBef>
              <a:spcAft>
                <a:spcPts val="0"/>
              </a:spcAft>
              <a:buSzPts val="1100"/>
              <a:buAutoNum type="arabicPeriod"/>
            </a:pPr>
            <a:r>
              <a:rPr lang="en" dirty="0"/>
              <a:t>Economic Impact: AI can lead to cost savings in production but also might require significant investment in new technology and training. Investors are putting money down into generative AI and AI startups [6]</a:t>
            </a:r>
            <a:endParaRPr dirty="0"/>
          </a:p>
          <a:p>
            <a:pPr marL="457200" lvl="0" indent="-298450" algn="l" rtl="0">
              <a:spcBef>
                <a:spcPts val="0"/>
              </a:spcBef>
              <a:spcAft>
                <a:spcPts val="0"/>
              </a:spcAft>
              <a:buSzPts val="1100"/>
              <a:buChar char="-"/>
            </a:pPr>
            <a:r>
              <a:rPr lang="en" dirty="0"/>
              <a:t>Hollywood is putting money into AI to change the landscape [6]</a:t>
            </a:r>
            <a:endParaRPr dirty="0"/>
          </a:p>
          <a:p>
            <a:pPr marL="457200" lvl="0" indent="-298450" algn="l" rtl="0">
              <a:spcBef>
                <a:spcPts val="0"/>
              </a:spcBef>
              <a:spcAft>
                <a:spcPts val="0"/>
              </a:spcAft>
              <a:buSzPts val="1100"/>
              <a:buAutoNum type="arabicPeriod"/>
            </a:pPr>
            <a:r>
              <a:rPr lang="en" dirty="0"/>
              <a:t>These AI startups are currently small but they will soon grow to be expansive. [6]</a:t>
            </a:r>
            <a:endParaRPr dirty="0"/>
          </a:p>
        </p:txBody>
      </p:sp>
      <p:sp>
        <p:nvSpPr>
          <p:cNvPr id="401" name="Google Shape;401;g2cd814fccd8_0_24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2cd814fccd8_0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r>
              <a:rPr lang="en"/>
              <a:t>Predictive Success Models: Box Office Predictions, AI algorithms can analyze vast amounts of data from past film performances to predict box office success with greater accuracy. Helping studios produce the best movies and films [8]</a:t>
            </a:r>
            <a:endParaRPr/>
          </a:p>
          <a:p>
            <a:pPr marL="457200" lvl="0" indent="-298450" algn="l" rtl="0">
              <a:spcBef>
                <a:spcPts val="0"/>
              </a:spcBef>
              <a:spcAft>
                <a:spcPts val="0"/>
              </a:spcAft>
              <a:buSzPts val="1100"/>
              <a:buChar char="-"/>
            </a:pPr>
            <a:r>
              <a:rPr lang="en"/>
              <a:t>Warner Bros study specifically did their AI testing which revealed a 70 percent accuracy in testing their films performance </a:t>
            </a:r>
            <a:endParaRPr/>
          </a:p>
          <a:p>
            <a:pPr marL="457200" lvl="0" indent="-298450" algn="l" rtl="0">
              <a:spcBef>
                <a:spcPts val="0"/>
              </a:spcBef>
              <a:spcAft>
                <a:spcPts val="0"/>
              </a:spcAft>
              <a:buSzPts val="1100"/>
              <a:buChar char="-"/>
            </a:pPr>
            <a:r>
              <a:rPr lang="en"/>
              <a:t>This image presents as a statement about the capabilities of artificial intelligence, indicating that AI can predict the performance of movies at the box office with a high degree of accuracy, up to 86% [8]</a:t>
            </a:r>
            <a:endParaRPr/>
          </a:p>
          <a:p>
            <a:pPr marL="457200" lvl="0" indent="-298450" algn="l" rtl="0">
              <a:spcBef>
                <a:spcPts val="0"/>
              </a:spcBef>
              <a:spcAft>
                <a:spcPts val="0"/>
              </a:spcAft>
              <a:buSzPts val="1100"/>
              <a:buChar char="-"/>
            </a:pPr>
            <a:r>
              <a:rPr lang="en"/>
              <a:t>Audience preferences: Predictive AI can sift through social media and online reviews to best gauge audience sentiments and preferences. Allowing producers to tailor to viewers tastes. [8]</a:t>
            </a:r>
            <a:endParaRPr/>
          </a:p>
          <a:p>
            <a:pPr marL="457200" lvl="0" indent="-298450" algn="l" rtl="0">
              <a:spcBef>
                <a:spcPts val="0"/>
              </a:spcBef>
              <a:spcAft>
                <a:spcPts val="0"/>
              </a:spcAft>
              <a:buSzPts val="1100"/>
              <a:buAutoNum type="arabicPeriod"/>
            </a:pPr>
            <a:r>
              <a:rPr lang="en"/>
              <a:t>Interactive and Adaptive Media: Generative AI is transforming how we experience films through Virtual Reality (VR) and Augmented Reality (AR). It enables the creation of adaptive and interactive media, where viewers can step into virtual worlds crafted by AI algorithms. These environments are not only immersive but also allow real-time interaction with characters and settings, providing a personalized narrative experience that adjusts and evolves based on viewer responses. It is a modern innovation. [11] </a:t>
            </a:r>
            <a:endParaRPr/>
          </a:p>
          <a:p>
            <a:pPr marL="457200" lvl="0" indent="-298450" algn="l" rtl="0">
              <a:spcBef>
                <a:spcPts val="0"/>
              </a:spcBef>
              <a:spcAft>
                <a:spcPts val="0"/>
              </a:spcAft>
              <a:buSzPts val="1100"/>
              <a:buAutoNum type="arabicPeriod"/>
            </a:pPr>
            <a:r>
              <a:rPr lang="en"/>
              <a:t>Automated Cinematic Techniques: AI tools are revolutionizing the entertainment industry by enhancing the quality of visual effects. These advanced technologies enable filmmakers to create highly realistic CGI that integers seamlessly with live-action footage, expanding the boundaries of creativity. This transformation allows for the depiction of intricate scenes–from futuristic cityscapes to epic space battles-making cinematic experience more immersive and visually striking for audiences[7]</a:t>
            </a:r>
            <a:endParaRPr/>
          </a:p>
        </p:txBody>
      </p:sp>
      <p:sp>
        <p:nvSpPr>
          <p:cNvPr id="427" name="Google Shape;427;g2cd814fccd8_0_26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2cd814fccd8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Societal biases sourced from the media significantly shape our view of others. </a:t>
            </a:r>
            <a:endParaRPr/>
          </a:p>
        </p:txBody>
      </p:sp>
      <p:sp>
        <p:nvSpPr>
          <p:cNvPr id="453" name="Google Shape;453;g2cd814fccd8_0_10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2cd814fccd8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Social media has become an integral part of our lives. As social media grows so will the impact it has.</a:t>
            </a:r>
            <a:endParaRPr dirty="0"/>
          </a:p>
          <a:p>
            <a:pPr marL="457200" lvl="0" indent="-298450" algn="l" rtl="0">
              <a:spcBef>
                <a:spcPts val="0"/>
              </a:spcBef>
              <a:spcAft>
                <a:spcPts val="0"/>
              </a:spcAft>
              <a:buSzPts val="1100"/>
              <a:buAutoNum type="arabicPeriod"/>
            </a:pPr>
            <a:r>
              <a:rPr lang="en" dirty="0"/>
              <a:t>Social media is experiencing significant growth worldwide. According to the (Pew Research Center) 41% of Americans think that social media is growing. In Jan 2023 to Jan 2024 the number of accounts grew 8% from 4.72b to 5.04b [13][14]. Media is perceived and in actuality is growing but what about its impact.  According to a study by bright futures, 70% of teenagers check social media multiple times a day, while 24% have reported that social media has negatively affected them[15]. Social media is becoming much more relevant in people’s lives, and is it continues to grow it will affect us negatively and </a:t>
            </a:r>
            <a:r>
              <a:rPr lang="en" dirty="0" err="1"/>
              <a:t>positively.The</a:t>
            </a:r>
            <a:r>
              <a:rPr lang="en" dirty="0"/>
              <a:t> influence of societal biases sourced from the media not only shapes our views of others but also perpetuates stereotypes, reinforces inequalities, and impacts our perceptions of various social groups.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Image Reference : [13]</a:t>
            </a:r>
            <a:endParaRPr dirty="0"/>
          </a:p>
        </p:txBody>
      </p:sp>
      <p:sp>
        <p:nvSpPr>
          <p:cNvPr id="476" name="Google Shape;476;g2cd814fccd8_0_12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2cd814fccd8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One way media affects us negatively is by perpetuating stereotypes. On the internet anybody is allowed to post anything this often results in potentially harmful content. A study conducted in July 2020 found that 58% of </a:t>
            </a:r>
            <a:r>
              <a:rPr lang="en" dirty="0" err="1"/>
              <a:t>americans</a:t>
            </a:r>
            <a:r>
              <a:rPr lang="en" dirty="0"/>
              <a:t> believe that media reinforces harmful stereotypes, with an even larger portion of 68% of respondents stating that the media is undermining these stereotypes. An example of this is a current trend going on on TikTok called #</a:t>
            </a:r>
            <a:r>
              <a:rPr lang="en" dirty="0" err="1"/>
              <a:t>Girlmath</a:t>
            </a:r>
            <a:r>
              <a:rPr lang="en" dirty="0"/>
              <a:t>. The trend targets woman and helps them rationalize spending and making purchases with irresponsible logic. An example is that if you pay in cash you’re not spending real money’ or that ‘if it costs less that $5’ it is free. This trend may have started out however it not only promotes bad behavior it perpetuates the stereotype. </a:t>
            </a:r>
            <a:r>
              <a:rPr lang="en" dirty="0" err="1"/>
              <a:t>Girlmath</a:t>
            </a:r>
            <a:r>
              <a:rPr lang="en" dirty="0"/>
              <a:t> reinforces the idea that women are immature and less competent with finances[16]. A majority of the time the initial message of these trends may not be apparent, appearing as only a joke, however the underlying implication can undermine the groups that are targeted by these trends.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Image Reference: [17]</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
        <p:nvSpPr>
          <p:cNvPr id="502" name="Google Shape;502;g2cd814fccd8_0_15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2cd814fccd8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Social media can perpetuates stereotypes but it can also affect the way we think and make decisions. In recent studies it was found that 40% of people look towards social media for travel advice. In other sectors this number is lower however still relevant. With 25% of people looking for advice in the financial sector, 22% in retail and 21% in healthcare [18]. </a:t>
            </a:r>
            <a:br>
              <a:rPr lang="en"/>
            </a:br>
            <a:br>
              <a:rPr lang="en"/>
            </a:br>
            <a:r>
              <a:rPr lang="en"/>
              <a:t>Because so many people look to social media for advice it is much easier to spread misinformation and manipulate people. A study by pew pew research found that 84% of people agree that media made it easier to manipulate with false information and rumors. As social media continues to grow it is important to consider its impact and implications[19].</a:t>
            </a:r>
            <a:br>
              <a:rPr lang="en"/>
            </a:br>
            <a:br>
              <a:rPr lang="en"/>
            </a:br>
            <a:r>
              <a:rPr lang="en"/>
              <a:t>Image Reference:  [18]</a:t>
            </a:r>
            <a:endParaRPr/>
          </a:p>
        </p:txBody>
      </p:sp>
      <p:sp>
        <p:nvSpPr>
          <p:cNvPr id="528" name="Google Shape;528;g2cd814fccd8_0_17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2cd814fccd8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April</a:t>
            </a:r>
            <a:endParaRPr/>
          </a:p>
        </p:txBody>
      </p:sp>
      <p:sp>
        <p:nvSpPr>
          <p:cNvPr id="554" name="Google Shape;554;g2cd814fccd8_0_38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100b3f4e333_13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8" name="Google Shape;578;g100b3f4e333_13_66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102d71e5ca5_2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1" name="Google Shape;591;g102d71e5ca5_2_8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d075123be2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Joan is Awful tells the story of your average working-class woman who discovers her privacy has been violated when she sees her life played out on a TV show on the streaming platform </a:t>
            </a:r>
            <a:r>
              <a:rPr lang="en" dirty="0" err="1">
                <a:solidFill>
                  <a:schemeClr val="dk1"/>
                </a:solidFill>
              </a:rPr>
              <a:t>Streamberry</a:t>
            </a:r>
            <a:r>
              <a:rPr lang="en" dirty="0">
                <a:solidFill>
                  <a:schemeClr val="dk1"/>
                </a:solidFill>
              </a:rPr>
              <a:t>. Her life takes a turn for the worse as the show gains popularity amongst her friends, family, and co-workers, and private moments are put on blast without her consent. In an attempt to regain her privacy, the main character Joan, hires a legal team to take action against </a:t>
            </a:r>
            <a:r>
              <a:rPr lang="en" dirty="0" err="1">
                <a:solidFill>
                  <a:schemeClr val="dk1"/>
                </a:solidFill>
              </a:rPr>
              <a:t>Streamberry</a:t>
            </a:r>
            <a:r>
              <a:rPr lang="en" dirty="0">
                <a:solidFill>
                  <a:schemeClr val="dk1"/>
                </a:solidFill>
              </a:rPr>
              <a:t>. This is where she realizes that she had agreed to allow the company to use her private information and life events when she signed the terms and conditions when registering for the service. This highlights the importance of introducing and teaching the concepts of information privacy. In this television show, her character is played by an AI-generated, CGI deepfake of Salma Hayek. In the real world, we see the rise in the popularity of AI-generated content in </a:t>
            </a:r>
            <a:r>
              <a:rPr lang="en" dirty="0" err="1">
                <a:solidFill>
                  <a:schemeClr val="dk1"/>
                </a:solidFill>
              </a:rPr>
              <a:t>Holywood</a:t>
            </a:r>
            <a:r>
              <a:rPr lang="en" dirty="0">
                <a:solidFill>
                  <a:schemeClr val="dk1"/>
                </a:solidFill>
              </a:rPr>
              <a:t> as well. As Joan’s world starts to seemingly fall apart and she is deemed as “awful” she begins to realize that those around her have formed a whole new opinion on her based on what they have seen on her show. The episode takes us through how Joan finally overcomes and ends this show and destroys the </a:t>
            </a:r>
            <a:r>
              <a:rPr lang="en" dirty="0" err="1">
                <a:solidFill>
                  <a:schemeClr val="dk1"/>
                </a:solidFill>
              </a:rPr>
              <a:t>Quamputer</a:t>
            </a:r>
            <a:r>
              <a:rPr lang="en" dirty="0">
                <a:solidFill>
                  <a:schemeClr val="dk1"/>
                </a:solidFill>
              </a:rPr>
              <a: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PHOTO CITATIONS, going from left to right, top to bottom:</a:t>
            </a:r>
            <a:endParaRPr dirty="0"/>
          </a:p>
          <a:p>
            <a:pPr marL="457200" lvl="0" indent="-298450" algn="l" rtl="0">
              <a:spcBef>
                <a:spcPts val="0"/>
              </a:spcBef>
              <a:spcAft>
                <a:spcPts val="0"/>
              </a:spcAft>
              <a:buSzPts val="1100"/>
              <a:buAutoNum type="arabicPeriod"/>
            </a:pPr>
            <a:r>
              <a:rPr lang="en" dirty="0"/>
              <a:t>Joan Is Awful Ending Black Mirror, </a:t>
            </a:r>
            <a:r>
              <a:rPr lang="en" dirty="0" err="1"/>
              <a:t>FictionHorizon.com</a:t>
            </a:r>
            <a:r>
              <a:rPr lang="en" dirty="0"/>
              <a:t>, </a:t>
            </a:r>
            <a:r>
              <a:rPr lang="en" u="sng" dirty="0">
                <a:solidFill>
                  <a:schemeClr val="hlink"/>
                </a:solidFill>
                <a:hlinkClick r:id="rId3"/>
              </a:rPr>
              <a:t>Joan-Is-Awful-Ending-Black-Mirror.jpg (1200×675) (fictionhorizon.com)</a:t>
            </a:r>
            <a:endParaRPr dirty="0"/>
          </a:p>
          <a:p>
            <a:pPr marL="457200" lvl="0" indent="-298450" algn="l" rtl="0">
              <a:spcBef>
                <a:spcPts val="0"/>
              </a:spcBef>
              <a:spcAft>
                <a:spcPts val="0"/>
              </a:spcAft>
              <a:buSzPts val="1100"/>
              <a:buAutoNum type="arabicPeriod"/>
            </a:pPr>
            <a:r>
              <a:rPr lang="en" dirty="0"/>
              <a:t>Joan Is Awful Tweet, X, </a:t>
            </a:r>
            <a:r>
              <a:rPr lang="en" u="sng" dirty="0">
                <a:solidFill>
                  <a:schemeClr val="hlink"/>
                </a:solidFill>
                <a:hlinkClick r:id="rId4"/>
              </a:rPr>
              <a:t>FzPQsv3XsAAlK85.jpg (700×342) (twimg.com)</a:t>
            </a:r>
            <a:endParaRPr dirty="0"/>
          </a:p>
          <a:p>
            <a:pPr marL="457200" lvl="0" indent="-298450" algn="l" rtl="0">
              <a:spcBef>
                <a:spcPts val="0"/>
              </a:spcBef>
              <a:spcAft>
                <a:spcPts val="0"/>
              </a:spcAft>
              <a:buSzPts val="1100"/>
              <a:buAutoNum type="arabicPeriod"/>
            </a:pPr>
            <a:r>
              <a:rPr lang="en" dirty="0"/>
              <a:t>Joan Black Mirror, </a:t>
            </a:r>
            <a:r>
              <a:rPr lang="en" dirty="0" err="1"/>
              <a:t>Numerama.com</a:t>
            </a:r>
            <a:r>
              <a:rPr lang="en" dirty="0"/>
              <a:t>, </a:t>
            </a:r>
            <a:r>
              <a:rPr lang="en" u="sng" dirty="0">
                <a:solidFill>
                  <a:schemeClr val="hlink"/>
                </a:solidFill>
                <a:hlinkClick r:id="rId5"/>
              </a:rPr>
              <a:t>joan-black-mirror.jpg (1920×1080) (numerama.com)</a:t>
            </a:r>
            <a:endParaRPr dirty="0"/>
          </a:p>
          <a:p>
            <a:pPr marL="457200" lvl="0" indent="-298450" algn="l" rtl="0">
              <a:spcBef>
                <a:spcPts val="0"/>
              </a:spcBef>
              <a:spcAft>
                <a:spcPts val="0"/>
              </a:spcAft>
              <a:buSzPts val="1100"/>
              <a:buAutoNum type="arabicPeriod"/>
            </a:pPr>
            <a:r>
              <a:rPr lang="en" dirty="0"/>
              <a:t>Joan Is Awful, </a:t>
            </a:r>
            <a:r>
              <a:rPr lang="en" dirty="0" err="1"/>
              <a:t>s.yimg.com</a:t>
            </a:r>
            <a:r>
              <a:rPr lang="en" dirty="0"/>
              <a:t>, </a:t>
            </a:r>
            <a:r>
              <a:rPr lang="en" u="sng" dirty="0">
                <a:solidFill>
                  <a:schemeClr val="hlink"/>
                </a:solidFill>
                <a:hlinkClick r:id="rId6"/>
              </a:rPr>
              <a:t>069ccba6b20545ef528951e5e2170e31 (960×710) (yimg.com)</a:t>
            </a:r>
            <a:endParaRPr dirty="0"/>
          </a:p>
          <a:p>
            <a:pPr marL="457200" lvl="0" indent="-298450" algn="l" rtl="0">
              <a:spcBef>
                <a:spcPts val="0"/>
              </a:spcBef>
              <a:spcAft>
                <a:spcPts val="0"/>
              </a:spcAft>
              <a:buSzPts val="1100"/>
              <a:buAutoNum type="arabicPeriod"/>
            </a:pPr>
            <a:r>
              <a:rPr lang="en" dirty="0"/>
              <a:t>Joan Is Awful Netflix Terms And Conditions, </a:t>
            </a:r>
            <a:r>
              <a:rPr lang="en" dirty="0" err="1"/>
              <a:t>entrepreneur.com</a:t>
            </a:r>
            <a:r>
              <a:rPr lang="en" dirty="0"/>
              <a:t>, </a:t>
            </a:r>
            <a:r>
              <a:rPr lang="en" u="sng" dirty="0">
                <a:solidFill>
                  <a:schemeClr val="hlink"/>
                </a:solidFill>
                <a:hlinkClick r:id="rId7"/>
              </a:rPr>
              <a:t>1687463473-joan-is-awful-netflix-terms-and-conditions.jpg (2000×1333) (entrepreneur.com)</a:t>
            </a:r>
            <a:endParaRPr dirty="0"/>
          </a:p>
          <a:p>
            <a:pPr marL="457200" lvl="0" indent="-298450" algn="l" rtl="0">
              <a:spcBef>
                <a:spcPts val="0"/>
              </a:spcBef>
              <a:spcAft>
                <a:spcPts val="0"/>
              </a:spcAft>
              <a:buSzPts val="1100"/>
              <a:buAutoNum type="arabicPeriod"/>
            </a:pPr>
            <a:r>
              <a:rPr lang="en" dirty="0"/>
              <a:t>Joan Is Awful, </a:t>
            </a:r>
            <a:r>
              <a:rPr lang="en" dirty="0" err="1"/>
              <a:t>nflximg.net</a:t>
            </a:r>
            <a:r>
              <a:rPr lang="en" dirty="0"/>
              <a:t>, </a:t>
            </a:r>
            <a:r>
              <a:rPr lang="en" u="sng" dirty="0">
                <a:solidFill>
                  <a:schemeClr val="hlink"/>
                </a:solidFill>
                <a:hlinkClick r:id="rId8"/>
              </a:rPr>
              <a:t>AAAAQVr8NdvfxWEprhEbPLpKAFYetAgjhASz5QuoQkyta-KyWYlAWfSHDSLFLfRWEbQ7F05HFk7DPA4g9GLaN7MNMj9upW8crzh9xRkJiPH8PIBHBYh1XY_GGuqoIfmM6BMx4uASV7qs5oxY7xTZpOAV7C9iuGw.jpg (1200×675) (nflximg.net)</a:t>
            </a:r>
            <a:endParaRPr dirty="0"/>
          </a:p>
          <a:p>
            <a:pPr marL="457200" lvl="0" indent="-298450" algn="l" rtl="0">
              <a:spcBef>
                <a:spcPts val="0"/>
              </a:spcBef>
              <a:spcAft>
                <a:spcPts val="0"/>
              </a:spcAft>
              <a:buSzPts val="1100"/>
              <a:buAutoNum type="arabicPeriod"/>
            </a:pPr>
            <a:r>
              <a:rPr lang="en" dirty="0"/>
              <a:t>Black Mirror Season 6 Annie Murphy Scaled, mobilesyrup.com</a:t>
            </a:r>
            <a:r>
              <a:rPr lang="en" u="sng" dirty="0">
                <a:solidFill>
                  <a:schemeClr val="hlink"/>
                </a:solidFill>
                <a:hlinkClick r:id="rId9"/>
              </a:rPr>
              <a:t>black-mirror-season-6-annie-murphy-scaled.jpg (2560×1439) (mobilesyrup.com)</a:t>
            </a:r>
            <a:endParaRPr dirty="0"/>
          </a:p>
          <a:p>
            <a:pPr marL="457200" lvl="0" indent="-298450" algn="l" rtl="0">
              <a:spcBef>
                <a:spcPts val="0"/>
              </a:spcBef>
              <a:spcAft>
                <a:spcPts val="0"/>
              </a:spcAft>
              <a:buSzPts val="1100"/>
              <a:buAutoNum type="arabicPeriod"/>
            </a:pPr>
            <a:r>
              <a:rPr lang="en" dirty="0"/>
              <a:t>Joan Is Awful, </a:t>
            </a:r>
            <a:r>
              <a:rPr lang="en" dirty="0" err="1"/>
              <a:t>ibxk.com.br</a:t>
            </a:r>
            <a:r>
              <a:rPr lang="en" dirty="0"/>
              <a:t>, </a:t>
            </a:r>
            <a:r>
              <a:rPr lang="en" u="sng" dirty="0">
                <a:solidFill>
                  <a:schemeClr val="hlink"/>
                </a:solidFill>
                <a:hlinkClick r:id="rId10"/>
              </a:rPr>
              <a:t>joan-is-awful-15144847292249.jpg (1200×601) (ibxk.com.br)</a:t>
            </a:r>
            <a:endParaRPr dirty="0"/>
          </a:p>
          <a:p>
            <a:pPr marL="457200" lvl="0" indent="-298450" algn="l" rtl="0">
              <a:spcBef>
                <a:spcPts val="0"/>
              </a:spcBef>
              <a:spcAft>
                <a:spcPts val="0"/>
              </a:spcAft>
              <a:buSzPts val="1100"/>
              <a:buAutoNum type="arabicPeriod"/>
            </a:pPr>
            <a:r>
              <a:rPr lang="en" dirty="0"/>
              <a:t>Black Mirror Season 6 Episode Joan Is Awful, </a:t>
            </a:r>
            <a:r>
              <a:rPr lang="en" dirty="0" err="1"/>
              <a:t>moviewebimages.com</a:t>
            </a:r>
            <a:r>
              <a:rPr lang="en" dirty="0"/>
              <a:t>, </a:t>
            </a:r>
            <a:r>
              <a:rPr lang="en" u="sng" dirty="0">
                <a:solidFill>
                  <a:schemeClr val="hlink"/>
                </a:solidFill>
                <a:hlinkClick r:id="rId11"/>
              </a:rPr>
              <a:t>black-mirror-season-6-episode-joan-is-awful.jpg (1200×630) (moviewebimages.com)</a:t>
            </a:r>
            <a:endParaRPr dirty="0"/>
          </a:p>
        </p:txBody>
      </p:sp>
      <p:sp>
        <p:nvSpPr>
          <p:cNvPr id="200" name="Google Shape;200;g2d075123be2_0_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2ce4f89b8b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8" name="Google Shape;598;g2ce4f89b8b5_0_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2cfd4e65f19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5" name="Google Shape;605;g2cfd4e65f19_0_1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d0c686c51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The quantum computer in Black Mirror: Joan is Awful is extremely powerful.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It has the ability to conduct round the clock surveillance on all subscribers to </a:t>
            </a:r>
            <a:r>
              <a:rPr lang="en" dirty="0" err="1">
                <a:solidFill>
                  <a:schemeClr val="dk1"/>
                </a:solidFill>
              </a:rPr>
              <a:t>Streamberry</a:t>
            </a:r>
            <a:r>
              <a:rPr lang="en" dirty="0">
                <a:solidFill>
                  <a:schemeClr val="dk1"/>
                </a:solidFill>
              </a:rPr>
              <a:t>.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It creates levels of simulations in which the characters (licensed likenesses of real actors) believe that the simulation is real</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It uses artificial intelligence to generate content that is tailored to their viewers, however this content is negative because when </a:t>
            </a:r>
            <a:r>
              <a:rPr lang="en" dirty="0" err="1">
                <a:solidFill>
                  <a:schemeClr val="dk1"/>
                </a:solidFill>
              </a:rPr>
              <a:t>Streamberry</a:t>
            </a:r>
            <a:r>
              <a:rPr lang="en" dirty="0">
                <a:solidFill>
                  <a:schemeClr val="dk1"/>
                </a:solidFill>
              </a:rPr>
              <a:t> ran tests they found that there was more engagement when the content was negative rather than positive.</a:t>
            </a:r>
            <a:endParaRPr dirty="0">
              <a:solidFill>
                <a:schemeClr val="dk1"/>
              </a:solidFill>
            </a:endParaRPr>
          </a:p>
          <a:p>
            <a:pPr marL="0" lvl="0" indent="0" algn="l" rtl="0">
              <a:spcBef>
                <a:spcPts val="0"/>
              </a:spcBef>
              <a:spcAft>
                <a:spcPts val="0"/>
              </a:spcAft>
              <a:buNone/>
            </a:pPr>
            <a:r>
              <a:rPr lang="en" dirty="0">
                <a:solidFill>
                  <a:schemeClr val="dk1"/>
                </a:solidFill>
              </a:rPr>
              <a:t>The </a:t>
            </a:r>
            <a:r>
              <a:rPr lang="en" dirty="0" err="1">
                <a:solidFill>
                  <a:schemeClr val="dk1"/>
                </a:solidFill>
              </a:rPr>
              <a:t>Ceo</a:t>
            </a:r>
            <a:r>
              <a:rPr lang="en" dirty="0">
                <a:solidFill>
                  <a:schemeClr val="dk1"/>
                </a:solidFill>
              </a:rPr>
              <a:t> of </a:t>
            </a:r>
            <a:r>
              <a:rPr lang="en" dirty="0" err="1">
                <a:solidFill>
                  <a:schemeClr val="dk1"/>
                </a:solidFill>
              </a:rPr>
              <a:t>Streamberry</a:t>
            </a:r>
            <a:r>
              <a:rPr lang="en" dirty="0">
                <a:solidFill>
                  <a:schemeClr val="dk1"/>
                </a:solidFill>
              </a:rPr>
              <a:t> admits that they don’t understand how the computer works and states that it is basically magic.</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PHOTO CITATION</a:t>
            </a:r>
            <a:endParaRPr dirty="0">
              <a:solidFill>
                <a:schemeClr val="dk1"/>
              </a:solidFill>
            </a:endParaRPr>
          </a:p>
          <a:p>
            <a:pPr marL="457200" lvl="0" indent="-298450" algn="l" rtl="0">
              <a:spcBef>
                <a:spcPts val="0"/>
              </a:spcBef>
              <a:spcAft>
                <a:spcPts val="0"/>
              </a:spcAft>
              <a:buClr>
                <a:schemeClr val="dk1"/>
              </a:buClr>
              <a:buSzPts val="1100"/>
              <a:buAutoNum type="arabicPeriod"/>
            </a:pPr>
            <a:r>
              <a:rPr lang="en" dirty="0">
                <a:solidFill>
                  <a:schemeClr val="dk1"/>
                </a:solidFill>
              </a:rPr>
              <a:t>Joan Is Awful Tweet, X, </a:t>
            </a:r>
            <a:r>
              <a:rPr lang="en" u="sng" dirty="0">
                <a:solidFill>
                  <a:schemeClr val="hlink"/>
                </a:solidFill>
                <a:hlinkClick r:id="rId3"/>
              </a:rPr>
              <a:t>FzPQsv3XsAAlK85.jpg (700×342) (twimg.com)</a:t>
            </a:r>
            <a:endParaRPr dirty="0"/>
          </a:p>
        </p:txBody>
      </p:sp>
      <p:sp>
        <p:nvSpPr>
          <p:cNvPr id="219" name="Google Shape;219;g2d0c686c51f_1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100b3f4e333_13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Inspired by the events of the show, we came up with three societal conclusions. First, societal biases sourced from the media significantly shape our view of others. Second, AI-generated content is changing the creative landscape in Hollywood. Third, formal education on information privacy needs to be implemented in all public schools. We’ll now be going through each conclusion in-depth. </a:t>
            </a:r>
            <a:endParaRPr dirty="0"/>
          </a:p>
        </p:txBody>
      </p:sp>
      <p:sp>
        <p:nvSpPr>
          <p:cNvPr id="227" name="Google Shape;227;g100b3f4e333_13_10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cd814fccd8_0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Formal education on information privacy needs to be implemented in all public schools. This change will support a culture of data privacy consciousness. If Joan grew up in a world where information privacy was a priority, she may have taken a second look at those terms and conditions. Streamberry Services might’ve thought twice about deceiving subscribers if they thought they couldn’t get away with it.</a:t>
            </a:r>
            <a:endParaRPr/>
          </a:p>
        </p:txBody>
      </p:sp>
      <p:sp>
        <p:nvSpPr>
          <p:cNvPr id="251" name="Google Shape;251;g2cd814fccd8_0_28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cd814fccd8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Kids K-12 are vulnerable to data breaches. A 2019 report published by the Code.org Advocacy Organization, the Computer Science Teacher Association, and the Expanding Computing Education Pathways Alliance reported that only 45% of high schools in the United States teach computer science. This is an unacceptable statistic as the it increases the knowledge gap on a topic that will become increasingly important as time goes on. Furthermore, a 2012 survey by the Pew Research Center found that 92% of American teens constantly post photos of themselves and 82% share their birthdate. A similar majority also share their school name, hometown, and relationship status. Pieces of personal information like the ones mentioned are common but unacceptable uses for passwords, according to the National Institute of Standards and Technology. For these reasons, school-aged kids are especially susceptible to data breaches and need to be taught more robust data security.</a:t>
            </a:r>
            <a:endParaRPr/>
          </a:p>
        </p:txBody>
      </p:sp>
      <p:sp>
        <p:nvSpPr>
          <p:cNvPr id="275" name="Google Shape;275;g2cd814fccd8_0_31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cd814fccd8_0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Another reason this education reform needs to take place is that it has the power to reap generational benefits. Access to the Internet is increasing every year. The graphic to the left is sourced from the National Center for Education Statistics. It shows a steady yearly increase from 2016 to 2021. Of the demographic researched, 48% said that the reason they do not have Internet access at home was simply because they do not use it and were “not interested” [4]. We need to foster a culture of internet safety and culture that is on pace with how fast internet accessibility is expanding. </a:t>
            </a:r>
            <a:endParaRPr/>
          </a:p>
        </p:txBody>
      </p:sp>
      <p:sp>
        <p:nvSpPr>
          <p:cNvPr id="299" name="Google Shape;299;g2cd814fccd8_0_33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cd814fccd8_0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Finally, the government needs to take a tougher stance on data privacy to protect its citizens. The United States promotes an “opt out” system when it comes to data collection. This puts too much responsibility on the individual user. This is a stance that prioritizes big tech over the well-being of its citizens. For reference, the European Union is almost strictly “opt in” [5]. If the US continues this path of prioritization, the least they could do is supplement with formal education beside basic math, science, and English. </a:t>
            </a:r>
            <a:endParaRPr/>
          </a:p>
        </p:txBody>
      </p:sp>
      <p:sp>
        <p:nvSpPr>
          <p:cNvPr id="325" name="Google Shape;325;g2cd814fccd8_0_35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2cd814fccd8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Second, AI-generated content is changing the creative landscape in Hollywood. </a:t>
            </a:r>
            <a:endParaRPr/>
          </a:p>
        </p:txBody>
      </p:sp>
      <p:sp>
        <p:nvSpPr>
          <p:cNvPr id="351" name="Google Shape;351;g2cd814fccd8_0_19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6"/>
        <p:cNvGrpSpPr/>
        <p:nvPr/>
      </p:nvGrpSpPr>
      <p:grpSpPr>
        <a:xfrm>
          <a:off x="0" y="0"/>
          <a:ext cx="0" cy="0"/>
          <a:chOff x="0" y="0"/>
          <a:chExt cx="0" cy="0"/>
        </a:xfrm>
      </p:grpSpPr>
      <p:sp>
        <p:nvSpPr>
          <p:cNvPr id="57" name="Google Shape;57;p14"/>
          <p:cNvSpPr>
            <a:spLocks noGrp="1"/>
          </p:cNvSpPr>
          <p:nvPr>
            <p:ph type="pic" idx="2"/>
          </p:nvPr>
        </p:nvSpPr>
        <p:spPr>
          <a:xfrm>
            <a:off x="5991260" y="774917"/>
            <a:ext cx="1714431" cy="979296"/>
          </a:xfrm>
          <a:prstGeom prst="rect">
            <a:avLst/>
          </a:prstGeom>
          <a:noFill/>
          <a:ln>
            <a:noFill/>
          </a:ln>
        </p:spPr>
      </p:sp>
      <p:sp>
        <p:nvSpPr>
          <p:cNvPr id="58" name="Google Shape;58;p14"/>
          <p:cNvSpPr>
            <a:spLocks noGrp="1"/>
          </p:cNvSpPr>
          <p:nvPr>
            <p:ph type="pic" idx="3"/>
          </p:nvPr>
        </p:nvSpPr>
        <p:spPr>
          <a:xfrm>
            <a:off x="8020119" y="774917"/>
            <a:ext cx="1714431" cy="979296"/>
          </a:xfrm>
          <a:prstGeom prst="rect">
            <a:avLst/>
          </a:prstGeom>
          <a:noFill/>
          <a:ln>
            <a:noFill/>
          </a:ln>
        </p:spPr>
      </p:sp>
      <p:sp>
        <p:nvSpPr>
          <p:cNvPr id="59" name="Google Shape;59;p14"/>
          <p:cNvSpPr>
            <a:spLocks noGrp="1"/>
          </p:cNvSpPr>
          <p:nvPr>
            <p:ph type="pic" idx="4"/>
          </p:nvPr>
        </p:nvSpPr>
        <p:spPr>
          <a:xfrm>
            <a:off x="3962400" y="2082102"/>
            <a:ext cx="1714431" cy="979296"/>
          </a:xfrm>
          <a:prstGeom prst="rect">
            <a:avLst/>
          </a:prstGeom>
          <a:noFill/>
          <a:ln>
            <a:noFill/>
          </a:ln>
        </p:spPr>
      </p:sp>
      <p:sp>
        <p:nvSpPr>
          <p:cNvPr id="60" name="Google Shape;60;p14"/>
          <p:cNvSpPr>
            <a:spLocks noGrp="1"/>
          </p:cNvSpPr>
          <p:nvPr>
            <p:ph type="pic" idx="5"/>
          </p:nvPr>
        </p:nvSpPr>
        <p:spPr>
          <a:xfrm>
            <a:off x="5991260" y="2082102"/>
            <a:ext cx="1714431" cy="979296"/>
          </a:xfrm>
          <a:prstGeom prst="rect">
            <a:avLst/>
          </a:prstGeom>
          <a:noFill/>
          <a:ln>
            <a:noFill/>
          </a:ln>
        </p:spPr>
      </p:sp>
      <p:sp>
        <p:nvSpPr>
          <p:cNvPr id="61" name="Google Shape;61;p14"/>
          <p:cNvSpPr>
            <a:spLocks noGrp="1"/>
          </p:cNvSpPr>
          <p:nvPr>
            <p:ph type="pic" idx="6"/>
          </p:nvPr>
        </p:nvSpPr>
        <p:spPr>
          <a:xfrm>
            <a:off x="8020119" y="2082102"/>
            <a:ext cx="1714431" cy="979296"/>
          </a:xfrm>
          <a:prstGeom prst="rect">
            <a:avLst/>
          </a:prstGeom>
          <a:noFill/>
          <a:ln>
            <a:noFill/>
          </a:ln>
        </p:spPr>
      </p:sp>
      <p:sp>
        <p:nvSpPr>
          <p:cNvPr id="62" name="Google Shape;62;p14"/>
          <p:cNvSpPr>
            <a:spLocks noGrp="1"/>
          </p:cNvSpPr>
          <p:nvPr>
            <p:ph type="pic" idx="7"/>
          </p:nvPr>
        </p:nvSpPr>
        <p:spPr>
          <a:xfrm>
            <a:off x="3962400" y="3389287"/>
            <a:ext cx="1714431" cy="979296"/>
          </a:xfrm>
          <a:prstGeom prst="rect">
            <a:avLst/>
          </a:prstGeom>
          <a:noFill/>
          <a:ln>
            <a:noFill/>
          </a:ln>
        </p:spPr>
      </p:sp>
      <p:sp>
        <p:nvSpPr>
          <p:cNvPr id="63" name="Google Shape;63;p14"/>
          <p:cNvSpPr>
            <a:spLocks noGrp="1"/>
          </p:cNvSpPr>
          <p:nvPr>
            <p:ph type="pic" idx="8"/>
          </p:nvPr>
        </p:nvSpPr>
        <p:spPr>
          <a:xfrm>
            <a:off x="5991260" y="3389287"/>
            <a:ext cx="1714431" cy="979296"/>
          </a:xfrm>
          <a:prstGeom prst="rect">
            <a:avLst/>
          </a:prstGeom>
          <a:noFill/>
          <a:ln>
            <a:noFill/>
          </a:ln>
        </p:spPr>
      </p:sp>
      <p:sp>
        <p:nvSpPr>
          <p:cNvPr id="64" name="Google Shape;64;p14"/>
          <p:cNvSpPr>
            <a:spLocks noGrp="1"/>
          </p:cNvSpPr>
          <p:nvPr>
            <p:ph type="pic" idx="9"/>
          </p:nvPr>
        </p:nvSpPr>
        <p:spPr>
          <a:xfrm>
            <a:off x="8020119" y="3389287"/>
            <a:ext cx="1714431" cy="979296"/>
          </a:xfrm>
          <a:prstGeom prst="rect">
            <a:avLst/>
          </a:prstGeom>
          <a:noFill/>
          <a:ln>
            <a:noFill/>
          </a:ln>
        </p:spPr>
      </p:sp>
      <p:sp>
        <p:nvSpPr>
          <p:cNvPr id="65" name="Google Shape;65;p14"/>
          <p:cNvSpPr>
            <a:spLocks noGrp="1"/>
          </p:cNvSpPr>
          <p:nvPr>
            <p:ph type="pic" idx="13"/>
          </p:nvPr>
        </p:nvSpPr>
        <p:spPr>
          <a:xfrm>
            <a:off x="3962400" y="774917"/>
            <a:ext cx="1714431" cy="979296"/>
          </a:xfrm>
          <a:prstGeom prst="rect">
            <a:avLst/>
          </a:prstGeom>
          <a:noFill/>
          <a:ln>
            <a:noFill/>
          </a:ln>
        </p:spPr>
      </p:sp>
      <p:sp>
        <p:nvSpPr>
          <p:cNvPr id="66" name="Google Shape;66;p14"/>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67"/>
        <p:cNvGrpSpPr/>
        <p:nvPr/>
      </p:nvGrpSpPr>
      <p:grpSpPr>
        <a:xfrm>
          <a:off x="0" y="0"/>
          <a:ext cx="0" cy="0"/>
          <a:chOff x="0" y="0"/>
          <a:chExt cx="0" cy="0"/>
        </a:xfrm>
      </p:grpSpPr>
      <p:sp>
        <p:nvSpPr>
          <p:cNvPr id="68" name="Google Shape;68;p15"/>
          <p:cNvSpPr>
            <a:spLocks noGrp="1"/>
          </p:cNvSpPr>
          <p:nvPr>
            <p:ph type="pic" idx="2"/>
          </p:nvPr>
        </p:nvSpPr>
        <p:spPr>
          <a:xfrm>
            <a:off x="1182847" y="1783045"/>
            <a:ext cx="1988977" cy="2751196"/>
          </a:xfrm>
          <a:prstGeom prst="rect">
            <a:avLst/>
          </a:prstGeom>
          <a:noFill/>
          <a:ln>
            <a:noFill/>
          </a:ln>
        </p:spPr>
      </p:sp>
      <p:sp>
        <p:nvSpPr>
          <p:cNvPr id="69" name="Google Shape;69;p15"/>
          <p:cNvSpPr>
            <a:spLocks noGrp="1"/>
          </p:cNvSpPr>
          <p:nvPr>
            <p:ph type="pic" idx="3"/>
          </p:nvPr>
        </p:nvSpPr>
        <p:spPr>
          <a:xfrm>
            <a:off x="3577511" y="1783045"/>
            <a:ext cx="1988977" cy="2751196"/>
          </a:xfrm>
          <a:prstGeom prst="rect">
            <a:avLst/>
          </a:prstGeom>
          <a:noFill/>
          <a:ln>
            <a:noFill/>
          </a:ln>
        </p:spPr>
      </p:sp>
      <p:sp>
        <p:nvSpPr>
          <p:cNvPr id="70" name="Google Shape;70;p15"/>
          <p:cNvSpPr>
            <a:spLocks noGrp="1"/>
          </p:cNvSpPr>
          <p:nvPr>
            <p:ph type="pic" idx="4"/>
          </p:nvPr>
        </p:nvSpPr>
        <p:spPr>
          <a:xfrm>
            <a:off x="5972175" y="1783045"/>
            <a:ext cx="1988977" cy="2751196"/>
          </a:xfrm>
          <a:prstGeom prst="rect">
            <a:avLst/>
          </a:prstGeom>
          <a:noFill/>
          <a:ln>
            <a:noFill/>
          </a:ln>
        </p:spPr>
      </p:sp>
      <p:sp>
        <p:nvSpPr>
          <p:cNvPr id="71" name="Google Shape;71;p15"/>
          <p:cNvSpPr>
            <a:spLocks noGrp="1"/>
          </p:cNvSpPr>
          <p:nvPr>
            <p:ph type="pic" idx="5"/>
          </p:nvPr>
        </p:nvSpPr>
        <p:spPr>
          <a:xfrm>
            <a:off x="8366839" y="1783045"/>
            <a:ext cx="1988977" cy="2751196"/>
          </a:xfrm>
          <a:prstGeom prst="rect">
            <a:avLst/>
          </a:prstGeom>
          <a:noFill/>
          <a:ln>
            <a:noFill/>
          </a:ln>
        </p:spPr>
      </p:sp>
      <p:sp>
        <p:nvSpPr>
          <p:cNvPr id="72" name="Google Shape;72;p15"/>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73"/>
        <p:cNvGrpSpPr/>
        <p:nvPr/>
      </p:nvGrpSpPr>
      <p:grpSpPr>
        <a:xfrm>
          <a:off x="0" y="0"/>
          <a:ext cx="0" cy="0"/>
          <a:chOff x="0" y="0"/>
          <a:chExt cx="0" cy="0"/>
        </a:xfrm>
      </p:grpSpPr>
      <p:sp>
        <p:nvSpPr>
          <p:cNvPr id="74" name="Google Shape;74;p16"/>
          <p:cNvSpPr>
            <a:spLocks noGrp="1"/>
          </p:cNvSpPr>
          <p:nvPr>
            <p:ph type="pic" idx="2"/>
          </p:nvPr>
        </p:nvSpPr>
        <p:spPr>
          <a:xfrm>
            <a:off x="648407" y="3743326"/>
            <a:ext cx="1310879" cy="702143"/>
          </a:xfrm>
          <a:prstGeom prst="rect">
            <a:avLst/>
          </a:prstGeom>
          <a:noFill/>
          <a:ln>
            <a:noFill/>
          </a:ln>
        </p:spPr>
      </p:sp>
      <p:sp>
        <p:nvSpPr>
          <p:cNvPr id="75" name="Google Shape;75;p16"/>
          <p:cNvSpPr>
            <a:spLocks noGrp="1"/>
          </p:cNvSpPr>
          <p:nvPr>
            <p:ph type="pic" idx="3"/>
          </p:nvPr>
        </p:nvSpPr>
        <p:spPr>
          <a:xfrm>
            <a:off x="4933953" y="3743326"/>
            <a:ext cx="1310879" cy="702143"/>
          </a:xfrm>
          <a:prstGeom prst="rect">
            <a:avLst/>
          </a:prstGeom>
          <a:noFill/>
          <a:ln>
            <a:noFill/>
          </a:ln>
        </p:spPr>
      </p:sp>
      <p:sp>
        <p:nvSpPr>
          <p:cNvPr id="76" name="Google Shape;76;p16"/>
          <p:cNvSpPr>
            <a:spLocks noGrp="1"/>
          </p:cNvSpPr>
          <p:nvPr>
            <p:ph type="pic" idx="4"/>
          </p:nvPr>
        </p:nvSpPr>
        <p:spPr>
          <a:xfrm>
            <a:off x="648407" y="4699397"/>
            <a:ext cx="1310879" cy="702143"/>
          </a:xfrm>
          <a:prstGeom prst="rect">
            <a:avLst/>
          </a:prstGeom>
          <a:noFill/>
          <a:ln>
            <a:noFill/>
          </a:ln>
        </p:spPr>
      </p:sp>
      <p:sp>
        <p:nvSpPr>
          <p:cNvPr id="77" name="Google Shape;77;p16"/>
          <p:cNvSpPr>
            <a:spLocks noGrp="1"/>
          </p:cNvSpPr>
          <p:nvPr>
            <p:ph type="pic" idx="5"/>
          </p:nvPr>
        </p:nvSpPr>
        <p:spPr>
          <a:xfrm>
            <a:off x="4933953" y="4699397"/>
            <a:ext cx="1310879" cy="702143"/>
          </a:xfrm>
          <a:prstGeom prst="rect">
            <a:avLst/>
          </a:prstGeom>
          <a:noFill/>
          <a:ln>
            <a:noFill/>
          </a:ln>
        </p:spPr>
      </p:sp>
      <p:sp>
        <p:nvSpPr>
          <p:cNvPr id="78" name="Google Shape;78;p16"/>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79"/>
        <p:cNvGrpSpPr/>
        <p:nvPr/>
      </p:nvGrpSpPr>
      <p:grpSpPr>
        <a:xfrm>
          <a:off x="0" y="0"/>
          <a:ext cx="0" cy="0"/>
          <a:chOff x="0" y="0"/>
          <a:chExt cx="0" cy="0"/>
        </a:xfrm>
      </p:grpSpPr>
      <p:sp>
        <p:nvSpPr>
          <p:cNvPr id="80" name="Google Shape;80;p17"/>
          <p:cNvSpPr>
            <a:spLocks noGrp="1"/>
          </p:cNvSpPr>
          <p:nvPr>
            <p:ph type="pic" idx="2"/>
          </p:nvPr>
        </p:nvSpPr>
        <p:spPr>
          <a:xfrm>
            <a:off x="1904194" y="1340123"/>
            <a:ext cx="1679272" cy="1041862"/>
          </a:xfrm>
          <a:prstGeom prst="rect">
            <a:avLst/>
          </a:prstGeom>
          <a:noFill/>
          <a:ln>
            <a:noFill/>
          </a:ln>
        </p:spPr>
      </p:sp>
      <p:sp>
        <p:nvSpPr>
          <p:cNvPr id="81" name="Google Shape;81;p17"/>
          <p:cNvSpPr>
            <a:spLocks noGrp="1"/>
          </p:cNvSpPr>
          <p:nvPr>
            <p:ph type="pic" idx="3"/>
          </p:nvPr>
        </p:nvSpPr>
        <p:spPr>
          <a:xfrm>
            <a:off x="4953952" y="1340122"/>
            <a:ext cx="1675782" cy="1039668"/>
          </a:xfrm>
          <a:prstGeom prst="rect">
            <a:avLst/>
          </a:prstGeom>
          <a:noFill/>
          <a:ln>
            <a:noFill/>
          </a:ln>
        </p:spPr>
      </p:sp>
      <p:sp>
        <p:nvSpPr>
          <p:cNvPr id="82" name="Google Shape;82;p17"/>
          <p:cNvSpPr>
            <a:spLocks noGrp="1"/>
          </p:cNvSpPr>
          <p:nvPr>
            <p:ph type="pic" idx="4"/>
          </p:nvPr>
        </p:nvSpPr>
        <p:spPr>
          <a:xfrm>
            <a:off x="686973" y="2516170"/>
            <a:ext cx="1687923" cy="1036144"/>
          </a:xfrm>
          <a:prstGeom prst="rect">
            <a:avLst/>
          </a:prstGeom>
          <a:noFill/>
          <a:ln>
            <a:noFill/>
          </a:ln>
        </p:spPr>
      </p:sp>
      <p:sp>
        <p:nvSpPr>
          <p:cNvPr id="83" name="Google Shape;83;p17"/>
          <p:cNvSpPr>
            <a:spLocks noGrp="1"/>
          </p:cNvSpPr>
          <p:nvPr>
            <p:ph type="pic" idx="5"/>
          </p:nvPr>
        </p:nvSpPr>
        <p:spPr>
          <a:xfrm>
            <a:off x="6167106" y="2512627"/>
            <a:ext cx="1674569" cy="1039686"/>
          </a:xfrm>
          <a:prstGeom prst="rect">
            <a:avLst/>
          </a:prstGeom>
          <a:noFill/>
          <a:ln>
            <a:noFill/>
          </a:ln>
        </p:spPr>
      </p:sp>
      <p:sp>
        <p:nvSpPr>
          <p:cNvPr id="84" name="Google Shape;84;p17"/>
          <p:cNvSpPr>
            <a:spLocks noGrp="1"/>
          </p:cNvSpPr>
          <p:nvPr>
            <p:ph type="pic" idx="6"/>
          </p:nvPr>
        </p:nvSpPr>
        <p:spPr>
          <a:xfrm>
            <a:off x="6783607" y="3689833"/>
            <a:ext cx="1674569" cy="1039686"/>
          </a:xfrm>
          <a:prstGeom prst="rect">
            <a:avLst/>
          </a:prstGeom>
          <a:noFill/>
          <a:ln>
            <a:noFill/>
          </a:ln>
        </p:spPr>
      </p:sp>
      <p:sp>
        <p:nvSpPr>
          <p:cNvPr id="85" name="Google Shape;85;p17"/>
          <p:cNvSpPr>
            <a:spLocks noGrp="1"/>
          </p:cNvSpPr>
          <p:nvPr>
            <p:ph type="pic" idx="7"/>
          </p:nvPr>
        </p:nvSpPr>
        <p:spPr>
          <a:xfrm>
            <a:off x="3124853" y="3691669"/>
            <a:ext cx="1691313" cy="1039875"/>
          </a:xfrm>
          <a:prstGeom prst="rect">
            <a:avLst/>
          </a:prstGeom>
          <a:noFill/>
          <a:ln>
            <a:noFill/>
          </a:ln>
        </p:spPr>
      </p:sp>
      <p:sp>
        <p:nvSpPr>
          <p:cNvPr id="86" name="Google Shape;86;p17"/>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87"/>
        <p:cNvGrpSpPr/>
        <p:nvPr/>
      </p:nvGrpSpPr>
      <p:grpSpPr>
        <a:xfrm>
          <a:off x="0" y="0"/>
          <a:ext cx="0" cy="0"/>
          <a:chOff x="0" y="0"/>
          <a:chExt cx="0" cy="0"/>
        </a:xfrm>
      </p:grpSpPr>
      <p:sp>
        <p:nvSpPr>
          <p:cNvPr id="88" name="Google Shape;88;p18"/>
          <p:cNvSpPr>
            <a:spLocks noGrp="1"/>
          </p:cNvSpPr>
          <p:nvPr>
            <p:ph type="pic" idx="2"/>
          </p:nvPr>
        </p:nvSpPr>
        <p:spPr>
          <a:xfrm>
            <a:off x="2809873" y="-216352"/>
            <a:ext cx="6543678" cy="5584032"/>
          </a:xfrm>
          <a:prstGeom prst="rect">
            <a:avLst/>
          </a:prstGeom>
          <a:noFill/>
          <a:ln>
            <a:noFill/>
          </a:ln>
        </p:spPr>
      </p:sp>
      <p:sp>
        <p:nvSpPr>
          <p:cNvPr id="89" name="Google Shape;89;p18"/>
          <p:cNvSpPr>
            <a:spLocks noGrp="1"/>
          </p:cNvSpPr>
          <p:nvPr>
            <p:ph type="pic" idx="3"/>
          </p:nvPr>
        </p:nvSpPr>
        <p:spPr>
          <a:xfrm>
            <a:off x="661931" y="3755402"/>
            <a:ext cx="1714431" cy="979296"/>
          </a:xfrm>
          <a:prstGeom prst="rect">
            <a:avLst/>
          </a:prstGeom>
          <a:noFill/>
          <a:ln>
            <a:noFill/>
          </a:ln>
        </p:spPr>
      </p:sp>
      <p:sp>
        <p:nvSpPr>
          <p:cNvPr id="90" name="Google Shape;90;p18"/>
          <p:cNvSpPr>
            <a:spLocks noGrp="1"/>
          </p:cNvSpPr>
          <p:nvPr>
            <p:ph type="pic" idx="4"/>
          </p:nvPr>
        </p:nvSpPr>
        <p:spPr>
          <a:xfrm>
            <a:off x="2636188" y="3755402"/>
            <a:ext cx="1714431" cy="979296"/>
          </a:xfrm>
          <a:prstGeom prst="rect">
            <a:avLst/>
          </a:prstGeom>
          <a:noFill/>
          <a:ln>
            <a:noFill/>
          </a:ln>
        </p:spPr>
      </p:sp>
      <p:sp>
        <p:nvSpPr>
          <p:cNvPr id="91" name="Google Shape;91;p18"/>
          <p:cNvSpPr>
            <a:spLocks noGrp="1"/>
          </p:cNvSpPr>
          <p:nvPr>
            <p:ph type="pic" idx="5"/>
          </p:nvPr>
        </p:nvSpPr>
        <p:spPr>
          <a:xfrm>
            <a:off x="4610447" y="3755402"/>
            <a:ext cx="1714431" cy="979296"/>
          </a:xfrm>
          <a:prstGeom prst="rect">
            <a:avLst/>
          </a:prstGeom>
          <a:noFill/>
          <a:ln>
            <a:noFill/>
          </a:ln>
        </p:spPr>
      </p:sp>
      <p:sp>
        <p:nvSpPr>
          <p:cNvPr id="92" name="Google Shape;92;p18"/>
          <p:cNvSpPr>
            <a:spLocks noGrp="1"/>
          </p:cNvSpPr>
          <p:nvPr>
            <p:ph type="pic" idx="6"/>
          </p:nvPr>
        </p:nvSpPr>
        <p:spPr>
          <a:xfrm>
            <a:off x="6584705" y="3755402"/>
            <a:ext cx="1714431" cy="979296"/>
          </a:xfrm>
          <a:prstGeom prst="rect">
            <a:avLst/>
          </a:prstGeom>
          <a:noFill/>
          <a:ln>
            <a:noFill/>
          </a:ln>
        </p:spPr>
      </p:sp>
      <p:sp>
        <p:nvSpPr>
          <p:cNvPr id="93" name="Google Shape;93;p18"/>
          <p:cNvSpPr>
            <a:spLocks noGrp="1"/>
          </p:cNvSpPr>
          <p:nvPr>
            <p:ph type="pic" idx="7"/>
          </p:nvPr>
        </p:nvSpPr>
        <p:spPr>
          <a:xfrm>
            <a:off x="8558962" y="3755402"/>
            <a:ext cx="1714431" cy="979296"/>
          </a:xfrm>
          <a:prstGeom prst="rect">
            <a:avLst/>
          </a:prstGeom>
          <a:noFill/>
          <a:ln>
            <a:noFill/>
          </a:ln>
        </p:spPr>
      </p:sp>
      <p:sp>
        <p:nvSpPr>
          <p:cNvPr id="94" name="Google Shape;94;p18"/>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5"/>
        <p:cNvGrpSpPr/>
        <p:nvPr/>
      </p:nvGrpSpPr>
      <p:grpSpPr>
        <a:xfrm>
          <a:off x="0" y="0"/>
          <a:ext cx="0" cy="0"/>
          <a:chOff x="0" y="0"/>
          <a:chExt cx="0" cy="0"/>
        </a:xfrm>
      </p:grpSpPr>
      <p:sp>
        <p:nvSpPr>
          <p:cNvPr id="96" name="Google Shape;96;p19"/>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7" name="Google Shape;97;p1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8" name="Google Shape;98;p1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9" name="Google Shape;99;p1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0"/>
        <p:cNvGrpSpPr/>
        <p:nvPr/>
      </p:nvGrpSpPr>
      <p:grpSpPr>
        <a:xfrm>
          <a:off x="0" y="0"/>
          <a:ext cx="0" cy="0"/>
          <a:chOff x="0" y="0"/>
          <a:chExt cx="0" cy="0"/>
        </a:xfrm>
      </p:grpSpPr>
      <p:sp>
        <p:nvSpPr>
          <p:cNvPr id="101" name="Google Shape;101;p2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2" name="Google Shape;102;p2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3" name="Google Shape;103;p2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4"/>
        <p:cNvGrpSpPr/>
        <p:nvPr/>
      </p:nvGrpSpPr>
      <p:grpSpPr>
        <a:xfrm>
          <a:off x="0" y="0"/>
          <a:ext cx="0" cy="0"/>
          <a:chOff x="0" y="0"/>
          <a:chExt cx="0" cy="0"/>
        </a:xfrm>
      </p:grpSpPr>
      <p:sp>
        <p:nvSpPr>
          <p:cNvPr id="105" name="Google Shape;105;p21"/>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6" name="Google Shape;106;p21"/>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07" name="Google Shape;107;p21"/>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08" name="Google Shape;108;p2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9" name="Google Shape;109;p2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0" name="Google Shape;110;p2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1"/>
        <p:cNvGrpSpPr/>
        <p:nvPr/>
      </p:nvGrpSpPr>
      <p:grpSpPr>
        <a:xfrm>
          <a:off x="0" y="0"/>
          <a:ext cx="0" cy="0"/>
          <a:chOff x="0" y="0"/>
          <a:chExt cx="0" cy="0"/>
        </a:xfrm>
      </p:grpSpPr>
      <p:sp>
        <p:nvSpPr>
          <p:cNvPr id="112" name="Google Shape;112;p22"/>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3" name="Google Shape;113;p22"/>
          <p:cNvSpPr>
            <a:spLocks noGrp="1"/>
          </p:cNvSpPr>
          <p:nvPr>
            <p:ph type="pic" idx="2"/>
          </p:nvPr>
        </p:nvSpPr>
        <p:spPr>
          <a:xfrm>
            <a:off x="3887391" y="740569"/>
            <a:ext cx="4629150" cy="3655219"/>
          </a:xfrm>
          <a:prstGeom prst="rect">
            <a:avLst/>
          </a:prstGeom>
          <a:noFill/>
          <a:ln>
            <a:noFill/>
          </a:ln>
        </p:spPr>
      </p:sp>
      <p:sp>
        <p:nvSpPr>
          <p:cNvPr id="114" name="Google Shape;114;p22"/>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15" name="Google Shape;115;p2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6" name="Google Shape;116;p2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7" name="Google Shape;117;p2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8"/>
        <p:cNvGrpSpPr/>
        <p:nvPr/>
      </p:nvGrpSpPr>
      <p:grpSpPr>
        <a:xfrm>
          <a:off x="0" y="0"/>
          <a:ext cx="0" cy="0"/>
          <a:chOff x="0" y="0"/>
          <a:chExt cx="0" cy="0"/>
        </a:xfrm>
      </p:grpSpPr>
      <p:sp>
        <p:nvSpPr>
          <p:cNvPr id="119" name="Google Shape;119;p2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0" name="Google Shape;120;p23"/>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1" name="Google Shape;121;p2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2" name="Google Shape;122;p2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3" name="Google Shape;123;p2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4"/>
        <p:cNvGrpSpPr/>
        <p:nvPr/>
      </p:nvGrpSpPr>
      <p:grpSpPr>
        <a:xfrm>
          <a:off x="0" y="0"/>
          <a:ext cx="0" cy="0"/>
          <a:chOff x="0" y="0"/>
          <a:chExt cx="0" cy="0"/>
        </a:xfrm>
      </p:grpSpPr>
      <p:sp>
        <p:nvSpPr>
          <p:cNvPr id="125" name="Google Shape;125;p24"/>
          <p:cNvSpPr txBox="1">
            <a:spLocks noGrp="1"/>
          </p:cNvSpPr>
          <p:nvPr>
            <p:ph type="title"/>
          </p:nvPr>
        </p:nvSpPr>
        <p:spPr>
          <a:xfrm rot="5400000">
            <a:off x="5350073" y="1467446"/>
            <a:ext cx="4358879" cy="197167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6" name="Google Shape;126;p24"/>
          <p:cNvSpPr txBox="1">
            <a:spLocks noGrp="1"/>
          </p:cNvSpPr>
          <p:nvPr>
            <p:ph type="body" idx="1"/>
          </p:nvPr>
        </p:nvSpPr>
        <p:spPr>
          <a:xfrm rot="5400000">
            <a:off x="1349573" y="-447079"/>
            <a:ext cx="4358879" cy="5800725"/>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7" name="Google Shape;127;p2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8" name="Google Shape;128;p2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9" name="Google Shape;129;p2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130"/>
        <p:cNvGrpSpPr/>
        <p:nvPr/>
      </p:nvGrpSpPr>
      <p:grpSpPr>
        <a:xfrm>
          <a:off x="0" y="0"/>
          <a:ext cx="0" cy="0"/>
          <a:chOff x="0" y="0"/>
          <a:chExt cx="0" cy="0"/>
        </a:xfrm>
      </p:grpSpPr>
      <p:sp>
        <p:nvSpPr>
          <p:cNvPr id="131" name="Google Shape;131;p2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2" name="Google Shape;132;p25"/>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3" name="Google Shape;133;p2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4" name="Google Shape;134;p2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5" name="Google Shape;135;p2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video" Target="https://www.youtube.com/embed/QS2AqFCPHkA?feature=oembed"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hyperlink" Target="https://nces.ed.gov/programs/coe/indicator/cch/home-internet-access" TargetMode="External"/><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8" Type="http://schemas.openxmlformats.org/officeDocument/2006/relationships/hyperlink" Target="https://marketresearch.biz/report/generative-ai-in-movies-market/" TargetMode="External"/><Relationship Id="rId3" Type="http://schemas.openxmlformats.org/officeDocument/2006/relationships/hyperlink" Target="https://medium.com/@danielzahler/hollywood-gpt-five-ways-ai-is-reshaping-media-and-entertainment-d76c4650e43d" TargetMode="External"/><Relationship Id="rId7" Type="http://schemas.openxmlformats.org/officeDocument/2006/relationships/hyperlink" Target="https://www.hollywoodreporter.com/business/business-news/ai-hollywood-workers-job-cuts-1235811009/" TargetMode="External"/><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hyperlink" Target="https://www.linkedin.com/pulse/generative-ai-movies-market-present-development-strategy-denis-green/" TargetMode="External"/><Relationship Id="rId5" Type="http://schemas.openxmlformats.org/officeDocument/2006/relationships/hyperlink" Target="https://zipdo.co/statistics/ai-in-movies" TargetMode="External"/><Relationship Id="rId4" Type="http://schemas.openxmlformats.org/officeDocument/2006/relationships/hyperlink" Target="https://www.linkedin.com/pulse/ai-film-production-revolutionize-your-cinematic-process-townsend-etuxc/" TargetMode="External"/><Relationship Id="rId9" Type="http://schemas.openxmlformats.org/officeDocument/2006/relationships/hyperlink" Target="https://www.linkedin.com/pulse/job-losses-due-generative-ai-lower-than-many-expect-far-behbahani/"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instituteforpr.org/science-influence-social-media-affects-decision-making-healthcare-travel-retail-financial-industries/" TargetMode="External"/><Relationship Id="rId3" Type="http://schemas.openxmlformats.org/officeDocument/2006/relationships/hyperlink" Target="https://www.pewresearch.org/short-reads/2021/05/17/more-americans-now-see-the-medias-influence-growing-compared-with-a-year-ago/" TargetMode="External"/><Relationship Id="rId7" Type="http://schemas.openxmlformats.org/officeDocument/2006/relationships/hyperlink" Target="https://www.statista.com/statistics/1136068/media-reinforces-stereotypes-in-us/" TargetMode="External"/><Relationship Id="rId2" Type="http://schemas.openxmlformats.org/officeDocument/2006/relationships/notesSlide" Target="../notesSlides/notesSlide21.xml"/><Relationship Id="rId1" Type="http://schemas.openxmlformats.org/officeDocument/2006/relationships/slideLayout" Target="../slideLayouts/slideLayout23.xml"/><Relationship Id="rId6" Type="http://schemas.openxmlformats.org/officeDocument/2006/relationships/hyperlink" Target="https://www.fielding.edu/girlmath-how-social-media-trends-perpetuate-stereotypes/" TargetMode="External"/><Relationship Id="rId5" Type="http://schemas.openxmlformats.org/officeDocument/2006/relationships/hyperlink" Target="https://www.brightfuturesny.com/post/social-media-and-mental-health-statistics#:~:text=24%25%20of%20teenagers%20say%20social,themselves%20in%20a%20certain%20way" TargetMode="External"/><Relationship Id="rId4" Type="http://schemas.openxmlformats.org/officeDocument/2006/relationships/hyperlink" Target="https://www.smartinsights.com/social-media-marketing/social-media-strategy/new-global-social-media-research/#:~:text=A%20summary%20of%20global%20social,rest%20of%20the%20year%E2%80%A6" TargetMode="External"/><Relationship Id="rId9" Type="http://schemas.openxmlformats.org/officeDocument/2006/relationships/hyperlink" Target="https://www.pewresearch.org/global/2022/12/06/views-of-social-media-and-its-impacts-on-society-in-advanced-economies-2022/"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jp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EEB9CA8C-AAC5-58AD-5DF7-C59D1FC34577}"/>
              </a:ext>
            </a:extLst>
          </p:cNvPr>
          <p:cNvSpPr>
            <a:spLocks noGrp="1"/>
          </p:cNvSpPr>
          <p:nvPr>
            <p:ph type="pic" idx="2"/>
          </p:nvPr>
        </p:nvSpPr>
        <p:spPr/>
        <p:txBody>
          <a:bodyPr/>
          <a:lstStyle/>
          <a:p>
            <a:endParaRPr lang="en-US"/>
          </a:p>
        </p:txBody>
      </p:sp>
      <p:sp>
        <p:nvSpPr>
          <p:cNvPr id="3" name="Picture Placeholder 2">
            <a:extLst>
              <a:ext uri="{FF2B5EF4-FFF2-40B4-BE49-F238E27FC236}">
                <a16:creationId xmlns:a16="http://schemas.microsoft.com/office/drawing/2014/main" id="{D903A562-E03D-6427-C707-278D95E2FA24}"/>
              </a:ext>
            </a:extLst>
          </p:cNvPr>
          <p:cNvSpPr>
            <a:spLocks noGrp="1"/>
          </p:cNvSpPr>
          <p:nvPr>
            <p:ph type="pic" idx="3"/>
          </p:nvPr>
        </p:nvSpPr>
        <p:spPr/>
        <p:txBody>
          <a:bodyPr/>
          <a:lstStyle/>
          <a:p>
            <a:endParaRPr lang="en-US"/>
          </a:p>
        </p:txBody>
      </p:sp>
      <p:sp>
        <p:nvSpPr>
          <p:cNvPr id="4" name="Picture Placeholder 3">
            <a:extLst>
              <a:ext uri="{FF2B5EF4-FFF2-40B4-BE49-F238E27FC236}">
                <a16:creationId xmlns:a16="http://schemas.microsoft.com/office/drawing/2014/main" id="{2CB2C62D-FEC8-C1D7-3D7D-4CEE4357E1D2}"/>
              </a:ext>
            </a:extLst>
          </p:cNvPr>
          <p:cNvSpPr>
            <a:spLocks noGrp="1"/>
          </p:cNvSpPr>
          <p:nvPr>
            <p:ph type="pic" idx="4"/>
          </p:nvPr>
        </p:nvSpPr>
        <p:spPr/>
        <p:txBody>
          <a:bodyPr/>
          <a:lstStyle/>
          <a:p>
            <a:endParaRPr lang="en-US"/>
          </a:p>
        </p:txBody>
      </p:sp>
      <p:pic>
        <p:nvPicPr>
          <p:cNvPr id="6" name="Online Media 5" title="Streamberry">
            <a:hlinkClick r:id="" action="ppaction://media"/>
            <a:extLst>
              <a:ext uri="{FF2B5EF4-FFF2-40B4-BE49-F238E27FC236}">
                <a16:creationId xmlns:a16="http://schemas.microsoft.com/office/drawing/2014/main" id="{09E5D0F5-11A7-131A-D451-D76EEC31E62C}"/>
              </a:ext>
            </a:extLst>
          </p:cNvPr>
          <p:cNvPicPr>
            <a:picLocks noRot="1" noChangeAspect="1"/>
          </p:cNvPicPr>
          <p:nvPr>
            <a:videoFile r:link="rId1"/>
          </p:nvPr>
        </p:nvPicPr>
        <p:blipFill>
          <a:blip r:embed="rId3"/>
          <a:stretch>
            <a:fillRect/>
          </a:stretch>
        </p:blipFill>
        <p:spPr>
          <a:xfrm>
            <a:off x="19050" y="0"/>
            <a:ext cx="9104313" cy="5143500"/>
          </a:xfrm>
          <a:prstGeom prst="rect">
            <a:avLst/>
          </a:prstGeom>
        </p:spPr>
      </p:pic>
    </p:spTree>
    <p:extLst>
      <p:ext uri="{BB962C8B-B14F-4D97-AF65-F5344CB8AC3E}">
        <p14:creationId xmlns:p14="http://schemas.microsoft.com/office/powerpoint/2010/main" val="3895934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71616"/>
        </a:solidFill>
        <a:effectLst/>
      </p:bgPr>
    </p:bg>
    <p:spTree>
      <p:nvGrpSpPr>
        <p:cNvPr id="1" name="Shape 352"/>
        <p:cNvGrpSpPr/>
        <p:nvPr/>
      </p:nvGrpSpPr>
      <p:grpSpPr>
        <a:xfrm>
          <a:off x="0" y="0"/>
          <a:ext cx="0" cy="0"/>
          <a:chOff x="0" y="0"/>
          <a:chExt cx="0" cy="0"/>
        </a:xfrm>
      </p:grpSpPr>
      <p:sp>
        <p:nvSpPr>
          <p:cNvPr id="353" name="Google Shape;353;p35"/>
          <p:cNvSpPr txBox="1"/>
          <p:nvPr/>
        </p:nvSpPr>
        <p:spPr>
          <a:xfrm>
            <a:off x="598885" y="324824"/>
            <a:ext cx="4032300" cy="4386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2400" b="1">
                <a:solidFill>
                  <a:schemeClr val="lt1"/>
                </a:solidFill>
                <a:latin typeface="Inter"/>
                <a:ea typeface="Inter"/>
                <a:cs typeface="Inter"/>
                <a:sym typeface="Inter"/>
              </a:rPr>
              <a:t>CONCLUSION #2</a:t>
            </a:r>
            <a:endParaRPr sz="1100"/>
          </a:p>
        </p:txBody>
      </p:sp>
      <p:sp>
        <p:nvSpPr>
          <p:cNvPr id="354" name="Google Shape;354;p35"/>
          <p:cNvSpPr/>
          <p:nvPr/>
        </p:nvSpPr>
        <p:spPr>
          <a:xfrm>
            <a:off x="9271974"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55" name="Google Shape;355;p35"/>
          <p:cNvSpPr/>
          <p:nvPr/>
        </p:nvSpPr>
        <p:spPr>
          <a:xfrm>
            <a:off x="9659615"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56" name="Google Shape;356;p35"/>
          <p:cNvSpPr/>
          <p:nvPr/>
        </p:nvSpPr>
        <p:spPr>
          <a:xfrm>
            <a:off x="9359675" y="3661242"/>
            <a:ext cx="88080" cy="83885"/>
          </a:xfrm>
          <a:custGeom>
            <a:avLst/>
            <a:gdLst/>
            <a:ahLst/>
            <a:cxnLst/>
            <a:rect l="l" t="t" r="r" b="b"/>
            <a:pathLst>
              <a:path w="461" h="443" extrusionOk="0">
                <a:moveTo>
                  <a:pt x="363" y="336"/>
                </a:moveTo>
                <a:lnTo>
                  <a:pt x="363" y="336"/>
                </a:lnTo>
                <a:cubicBezTo>
                  <a:pt x="301" y="310"/>
                  <a:pt x="284" y="292"/>
                  <a:pt x="284" y="248"/>
                </a:cubicBezTo>
                <a:cubicBezTo>
                  <a:pt x="284" y="230"/>
                  <a:pt x="301" y="239"/>
                  <a:pt x="310" y="195"/>
                </a:cubicBezTo>
                <a:cubicBezTo>
                  <a:pt x="310" y="176"/>
                  <a:pt x="328" y="195"/>
                  <a:pt x="328" y="151"/>
                </a:cubicBezTo>
                <a:cubicBezTo>
                  <a:pt x="328" y="132"/>
                  <a:pt x="319" y="132"/>
                  <a:pt x="319" y="132"/>
                </a:cubicBezTo>
                <a:cubicBezTo>
                  <a:pt x="319" y="132"/>
                  <a:pt x="328" y="106"/>
                  <a:pt x="328" y="88"/>
                </a:cubicBezTo>
                <a:cubicBezTo>
                  <a:pt x="328" y="61"/>
                  <a:pt x="319" y="0"/>
                  <a:pt x="230" y="0"/>
                </a:cubicBezTo>
                <a:cubicBezTo>
                  <a:pt x="141" y="0"/>
                  <a:pt x="132" y="61"/>
                  <a:pt x="132" y="88"/>
                </a:cubicBezTo>
                <a:cubicBezTo>
                  <a:pt x="132" y="106"/>
                  <a:pt x="141" y="132"/>
                  <a:pt x="141" y="132"/>
                </a:cubicBezTo>
                <a:cubicBezTo>
                  <a:pt x="141" y="132"/>
                  <a:pt x="132" y="132"/>
                  <a:pt x="132" y="151"/>
                </a:cubicBezTo>
                <a:cubicBezTo>
                  <a:pt x="132" y="195"/>
                  <a:pt x="150" y="176"/>
                  <a:pt x="150" y="195"/>
                </a:cubicBezTo>
                <a:cubicBezTo>
                  <a:pt x="159" y="239"/>
                  <a:pt x="177" y="230"/>
                  <a:pt x="177" y="248"/>
                </a:cubicBezTo>
                <a:cubicBezTo>
                  <a:pt x="177" y="292"/>
                  <a:pt x="159" y="310"/>
                  <a:pt x="97" y="336"/>
                </a:cubicBezTo>
                <a:cubicBezTo>
                  <a:pt x="35" y="354"/>
                  <a:pt x="0" y="380"/>
                  <a:pt x="0" y="398"/>
                </a:cubicBezTo>
                <a:cubicBezTo>
                  <a:pt x="0" y="407"/>
                  <a:pt x="0" y="442"/>
                  <a:pt x="0" y="442"/>
                </a:cubicBezTo>
                <a:cubicBezTo>
                  <a:pt x="230" y="442"/>
                  <a:pt x="230" y="442"/>
                  <a:pt x="230" y="442"/>
                </a:cubicBezTo>
                <a:cubicBezTo>
                  <a:pt x="460" y="442"/>
                  <a:pt x="460" y="442"/>
                  <a:pt x="460" y="442"/>
                </a:cubicBezTo>
                <a:cubicBezTo>
                  <a:pt x="460" y="442"/>
                  <a:pt x="460" y="407"/>
                  <a:pt x="460" y="398"/>
                </a:cubicBezTo>
                <a:cubicBezTo>
                  <a:pt x="460" y="380"/>
                  <a:pt x="425" y="354"/>
                  <a:pt x="363" y="336"/>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357" name="Google Shape;357;p35"/>
          <p:cNvSpPr/>
          <p:nvPr/>
        </p:nvSpPr>
        <p:spPr>
          <a:xfrm>
            <a:off x="9754447" y="3660823"/>
            <a:ext cx="73819" cy="84724"/>
          </a:xfrm>
          <a:custGeom>
            <a:avLst/>
            <a:gdLst/>
            <a:ahLst/>
            <a:cxnLst/>
            <a:rect l="l" t="t" r="r" b="b"/>
            <a:pathLst>
              <a:path w="390" h="444" extrusionOk="0">
                <a:moveTo>
                  <a:pt x="319" y="301"/>
                </a:moveTo>
                <a:lnTo>
                  <a:pt x="319" y="301"/>
                </a:lnTo>
                <a:cubicBezTo>
                  <a:pt x="301" y="301"/>
                  <a:pt x="283" y="301"/>
                  <a:pt x="274" y="310"/>
                </a:cubicBezTo>
                <a:cubicBezTo>
                  <a:pt x="142" y="239"/>
                  <a:pt x="142" y="239"/>
                  <a:pt x="142" y="239"/>
                </a:cubicBezTo>
                <a:cubicBezTo>
                  <a:pt x="142" y="230"/>
                  <a:pt x="142" y="230"/>
                  <a:pt x="142" y="222"/>
                </a:cubicBezTo>
                <a:lnTo>
                  <a:pt x="142" y="213"/>
                </a:lnTo>
                <a:cubicBezTo>
                  <a:pt x="274" y="133"/>
                  <a:pt x="274" y="133"/>
                  <a:pt x="274" y="133"/>
                </a:cubicBezTo>
                <a:cubicBezTo>
                  <a:pt x="283" y="142"/>
                  <a:pt x="301" y="151"/>
                  <a:pt x="319" y="151"/>
                </a:cubicBezTo>
                <a:cubicBezTo>
                  <a:pt x="363" y="151"/>
                  <a:pt x="389" y="115"/>
                  <a:pt x="389" y="70"/>
                </a:cubicBezTo>
                <a:cubicBezTo>
                  <a:pt x="389" y="35"/>
                  <a:pt x="363" y="0"/>
                  <a:pt x="319" y="0"/>
                </a:cubicBezTo>
                <a:cubicBezTo>
                  <a:pt x="274" y="0"/>
                  <a:pt x="248" y="35"/>
                  <a:pt x="248" y="70"/>
                </a:cubicBezTo>
                <a:cubicBezTo>
                  <a:pt x="248" y="80"/>
                  <a:pt x="248" y="80"/>
                  <a:pt x="248" y="89"/>
                </a:cubicBezTo>
                <a:cubicBezTo>
                  <a:pt x="115" y="169"/>
                  <a:pt x="115" y="169"/>
                  <a:pt x="115" y="169"/>
                </a:cubicBezTo>
                <a:cubicBezTo>
                  <a:pt x="107" y="151"/>
                  <a:pt x="88" y="151"/>
                  <a:pt x="70" y="151"/>
                </a:cubicBezTo>
                <a:cubicBezTo>
                  <a:pt x="26" y="151"/>
                  <a:pt x="0" y="186"/>
                  <a:pt x="0" y="222"/>
                </a:cubicBezTo>
                <a:cubicBezTo>
                  <a:pt x="0" y="266"/>
                  <a:pt x="26" y="301"/>
                  <a:pt x="70" y="301"/>
                </a:cubicBezTo>
                <a:cubicBezTo>
                  <a:pt x="88" y="301"/>
                  <a:pt x="107" y="292"/>
                  <a:pt x="115" y="283"/>
                </a:cubicBezTo>
                <a:cubicBezTo>
                  <a:pt x="248" y="363"/>
                  <a:pt x="248" y="363"/>
                  <a:pt x="248" y="363"/>
                </a:cubicBezTo>
                <a:lnTo>
                  <a:pt x="248" y="372"/>
                </a:lnTo>
                <a:cubicBezTo>
                  <a:pt x="248" y="416"/>
                  <a:pt x="274" y="443"/>
                  <a:pt x="319" y="443"/>
                </a:cubicBezTo>
                <a:cubicBezTo>
                  <a:pt x="363" y="443"/>
                  <a:pt x="389" y="416"/>
                  <a:pt x="389" y="372"/>
                </a:cubicBezTo>
                <a:cubicBezTo>
                  <a:pt x="389" y="328"/>
                  <a:pt x="363" y="301"/>
                  <a:pt x="319" y="301"/>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358" name="Google Shape;358;p35"/>
          <p:cNvSpPr txBox="1"/>
          <p:nvPr/>
        </p:nvSpPr>
        <p:spPr>
          <a:xfrm>
            <a:off x="818725" y="1078550"/>
            <a:ext cx="7506300" cy="2689500"/>
          </a:xfrm>
          <a:prstGeom prst="rect">
            <a:avLst/>
          </a:prstGeom>
          <a:noFill/>
          <a:ln>
            <a:noFill/>
          </a:ln>
        </p:spPr>
        <p:txBody>
          <a:bodyPr spcFirstLastPara="1" wrap="square" lIns="91425" tIns="91425" rIns="91425" bIns="91425" anchor="ctr" anchorCtr="0">
            <a:noAutofit/>
          </a:bodyPr>
          <a:lstStyle/>
          <a:p>
            <a:pPr marL="457200" lvl="0" indent="0" algn="ctr" rtl="0">
              <a:lnSpc>
                <a:spcPct val="115000"/>
              </a:lnSpc>
              <a:spcBef>
                <a:spcPts val="0"/>
              </a:spcBef>
              <a:spcAft>
                <a:spcPts val="0"/>
              </a:spcAft>
              <a:buNone/>
            </a:pPr>
            <a:r>
              <a:rPr lang="en" sz="2400">
                <a:solidFill>
                  <a:schemeClr val="lt1"/>
                </a:solidFill>
                <a:latin typeface="Inter"/>
                <a:ea typeface="Inter"/>
                <a:cs typeface="Inter"/>
                <a:sym typeface="Inter"/>
              </a:rPr>
              <a:t>AI-generated content is changing the </a:t>
            </a:r>
            <a:endParaRPr sz="2400">
              <a:solidFill>
                <a:schemeClr val="lt1"/>
              </a:solidFill>
              <a:latin typeface="Inter"/>
              <a:ea typeface="Inter"/>
              <a:cs typeface="Inter"/>
              <a:sym typeface="Inter"/>
            </a:endParaRPr>
          </a:p>
          <a:p>
            <a:pPr marL="457200" lvl="0" indent="0" algn="ctr" rtl="0">
              <a:lnSpc>
                <a:spcPct val="115000"/>
              </a:lnSpc>
              <a:spcBef>
                <a:spcPts val="1200"/>
              </a:spcBef>
              <a:spcAft>
                <a:spcPts val="1200"/>
              </a:spcAft>
              <a:buNone/>
            </a:pPr>
            <a:r>
              <a:rPr lang="en" sz="2400">
                <a:solidFill>
                  <a:schemeClr val="lt1"/>
                </a:solidFill>
                <a:latin typeface="Inter"/>
                <a:ea typeface="Inter"/>
                <a:cs typeface="Inter"/>
                <a:sym typeface="Inter"/>
              </a:rPr>
              <a:t>creative landscape in Hollywood.</a:t>
            </a:r>
            <a:endParaRPr sz="2700">
              <a:solidFill>
                <a:schemeClr val="lt1"/>
              </a:solidFill>
              <a:latin typeface="Inter"/>
              <a:ea typeface="Inter"/>
              <a:cs typeface="Inter"/>
              <a:sym typeface="Inter"/>
            </a:endParaRPr>
          </a:p>
        </p:txBody>
      </p:sp>
      <p:sp>
        <p:nvSpPr>
          <p:cNvPr id="359" name="Google Shape;359;p35"/>
          <p:cNvSpPr txBox="1"/>
          <p:nvPr/>
        </p:nvSpPr>
        <p:spPr>
          <a:xfrm>
            <a:off x="8595300" y="4749850"/>
            <a:ext cx="5487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100">
                <a:solidFill>
                  <a:schemeClr val="lt1"/>
                </a:solidFill>
                <a:latin typeface="Inter"/>
                <a:ea typeface="Inter"/>
                <a:cs typeface="Inter"/>
                <a:sym typeface="Inter"/>
              </a:rPr>
              <a:t>10</a:t>
            </a:r>
            <a:endParaRPr sz="2100">
              <a:solidFill>
                <a:schemeClr val="lt1"/>
              </a:solidFill>
              <a:latin typeface="Inter"/>
              <a:ea typeface="Inter"/>
              <a:cs typeface="Inter"/>
              <a:sym typeface="Inter"/>
            </a:endParaRPr>
          </a:p>
        </p:txBody>
      </p:sp>
      <p:grpSp>
        <p:nvGrpSpPr>
          <p:cNvPr id="360" name="Google Shape;360;p35"/>
          <p:cNvGrpSpPr/>
          <p:nvPr/>
        </p:nvGrpSpPr>
        <p:grpSpPr>
          <a:xfrm>
            <a:off x="815997" y="4377775"/>
            <a:ext cx="7509150" cy="639574"/>
            <a:chOff x="815997" y="4072975"/>
            <a:chExt cx="7509150" cy="639574"/>
          </a:xfrm>
        </p:grpSpPr>
        <p:cxnSp>
          <p:nvCxnSpPr>
            <p:cNvPr id="361" name="Google Shape;361;p35"/>
            <p:cNvCxnSpPr/>
            <p:nvPr/>
          </p:nvCxnSpPr>
          <p:spPr>
            <a:xfrm>
              <a:off x="818847" y="4708046"/>
              <a:ext cx="7506300" cy="1800"/>
            </a:xfrm>
            <a:prstGeom prst="straightConnector1">
              <a:avLst/>
            </a:prstGeom>
            <a:noFill/>
            <a:ln w="44450" cap="rnd" cmpd="sng">
              <a:solidFill>
                <a:srgbClr val="E50914">
                  <a:alpha val="40000"/>
                </a:srgbClr>
              </a:solidFill>
              <a:prstDash val="solid"/>
              <a:miter lim="800000"/>
              <a:headEnd type="none" w="sm" len="sm"/>
              <a:tailEnd type="none" w="sm" len="sm"/>
            </a:ln>
          </p:spPr>
        </p:cxnSp>
        <p:cxnSp>
          <p:nvCxnSpPr>
            <p:cNvPr id="362" name="Google Shape;362;p35"/>
            <p:cNvCxnSpPr/>
            <p:nvPr/>
          </p:nvCxnSpPr>
          <p:spPr>
            <a:xfrm>
              <a:off x="815997" y="4708949"/>
              <a:ext cx="3028200" cy="3600"/>
            </a:xfrm>
            <a:prstGeom prst="straightConnector1">
              <a:avLst/>
            </a:prstGeom>
            <a:noFill/>
            <a:ln w="44450" cap="rnd" cmpd="sng">
              <a:solidFill>
                <a:srgbClr val="E50914"/>
              </a:solidFill>
              <a:prstDash val="solid"/>
              <a:miter lim="800000"/>
              <a:headEnd type="none" w="sm" len="sm"/>
              <a:tailEnd type="none" w="sm" len="sm"/>
            </a:ln>
          </p:spPr>
        </p:cxnSp>
        <p:grpSp>
          <p:nvGrpSpPr>
            <p:cNvPr id="363" name="Google Shape;363;p35"/>
            <p:cNvGrpSpPr/>
            <p:nvPr/>
          </p:nvGrpSpPr>
          <p:grpSpPr>
            <a:xfrm>
              <a:off x="818849" y="4072975"/>
              <a:ext cx="1506984" cy="491619"/>
              <a:chOff x="1225874" y="3343225"/>
              <a:chExt cx="1506984" cy="491619"/>
            </a:xfrm>
          </p:grpSpPr>
          <p:sp>
            <p:nvSpPr>
              <p:cNvPr id="364" name="Google Shape;364;p35"/>
              <p:cNvSpPr/>
              <p:nvPr/>
            </p:nvSpPr>
            <p:spPr>
              <a:xfrm>
                <a:off x="1306535"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65" name="Google Shape;365;p35"/>
              <p:cNvSpPr/>
              <p:nvPr/>
            </p:nvSpPr>
            <p:spPr>
              <a:xfrm>
                <a:off x="1694176"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66" name="Google Shape;366;p35"/>
              <p:cNvSpPr/>
              <p:nvPr/>
            </p:nvSpPr>
            <p:spPr>
              <a:xfrm>
                <a:off x="2081817"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67" name="Google Shape;367;p35"/>
              <p:cNvSpPr/>
              <p:nvPr/>
            </p:nvSpPr>
            <p:spPr>
              <a:xfrm>
                <a:off x="2469458"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68" name="Google Shape;368;p35"/>
              <p:cNvSpPr/>
              <p:nvPr/>
            </p:nvSpPr>
            <p:spPr>
              <a:xfrm>
                <a:off x="1783554" y="3669212"/>
                <a:ext cx="84724" cy="67946"/>
              </a:xfrm>
              <a:custGeom>
                <a:avLst/>
                <a:gdLst/>
                <a:ahLst/>
                <a:cxnLst/>
                <a:rect l="l" t="t" r="r" b="b"/>
                <a:pathLst>
                  <a:path w="444" h="356" extrusionOk="0">
                    <a:moveTo>
                      <a:pt x="399" y="36"/>
                    </a:moveTo>
                    <a:lnTo>
                      <a:pt x="399" y="36"/>
                    </a:lnTo>
                    <a:cubicBezTo>
                      <a:pt x="355" y="0"/>
                      <a:pt x="293" y="0"/>
                      <a:pt x="248" y="36"/>
                    </a:cubicBezTo>
                    <a:cubicBezTo>
                      <a:pt x="221" y="62"/>
                      <a:pt x="221" y="62"/>
                      <a:pt x="221" y="62"/>
                    </a:cubicBezTo>
                    <a:cubicBezTo>
                      <a:pt x="195" y="36"/>
                      <a:pt x="195" y="36"/>
                      <a:pt x="195" y="36"/>
                    </a:cubicBezTo>
                    <a:cubicBezTo>
                      <a:pt x="151" y="0"/>
                      <a:pt x="89" y="0"/>
                      <a:pt x="45" y="36"/>
                    </a:cubicBezTo>
                    <a:cubicBezTo>
                      <a:pt x="0" y="80"/>
                      <a:pt x="0" y="151"/>
                      <a:pt x="45" y="186"/>
                    </a:cubicBezTo>
                    <a:cubicBezTo>
                      <a:pt x="221" y="355"/>
                      <a:pt x="221" y="355"/>
                      <a:pt x="221" y="355"/>
                    </a:cubicBezTo>
                    <a:cubicBezTo>
                      <a:pt x="399" y="186"/>
                      <a:pt x="399" y="186"/>
                      <a:pt x="399" y="186"/>
                    </a:cubicBezTo>
                    <a:cubicBezTo>
                      <a:pt x="443" y="151"/>
                      <a:pt x="443" y="80"/>
                      <a:pt x="399" y="36"/>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369" name="Google Shape;369;p35"/>
              <p:cNvSpPr/>
              <p:nvPr/>
            </p:nvSpPr>
            <p:spPr>
              <a:xfrm>
                <a:off x="2169518" y="3661242"/>
                <a:ext cx="88080" cy="83885"/>
              </a:xfrm>
              <a:custGeom>
                <a:avLst/>
                <a:gdLst/>
                <a:ahLst/>
                <a:cxnLst/>
                <a:rect l="l" t="t" r="r" b="b"/>
                <a:pathLst>
                  <a:path w="461" h="443" extrusionOk="0">
                    <a:moveTo>
                      <a:pt x="363" y="336"/>
                    </a:moveTo>
                    <a:lnTo>
                      <a:pt x="363" y="336"/>
                    </a:lnTo>
                    <a:cubicBezTo>
                      <a:pt x="301" y="310"/>
                      <a:pt x="284" y="292"/>
                      <a:pt x="284" y="248"/>
                    </a:cubicBezTo>
                    <a:cubicBezTo>
                      <a:pt x="284" y="230"/>
                      <a:pt x="301" y="239"/>
                      <a:pt x="310" y="195"/>
                    </a:cubicBezTo>
                    <a:cubicBezTo>
                      <a:pt x="310" y="176"/>
                      <a:pt x="328" y="195"/>
                      <a:pt x="328" y="151"/>
                    </a:cubicBezTo>
                    <a:cubicBezTo>
                      <a:pt x="328" y="132"/>
                      <a:pt x="319" y="132"/>
                      <a:pt x="319" y="132"/>
                    </a:cubicBezTo>
                    <a:cubicBezTo>
                      <a:pt x="319" y="132"/>
                      <a:pt x="328" y="106"/>
                      <a:pt x="328" y="88"/>
                    </a:cubicBezTo>
                    <a:cubicBezTo>
                      <a:pt x="328" y="61"/>
                      <a:pt x="319" y="0"/>
                      <a:pt x="230" y="0"/>
                    </a:cubicBezTo>
                    <a:cubicBezTo>
                      <a:pt x="141" y="0"/>
                      <a:pt x="132" y="61"/>
                      <a:pt x="132" y="88"/>
                    </a:cubicBezTo>
                    <a:cubicBezTo>
                      <a:pt x="132" y="106"/>
                      <a:pt x="141" y="132"/>
                      <a:pt x="141" y="132"/>
                    </a:cubicBezTo>
                    <a:cubicBezTo>
                      <a:pt x="141" y="132"/>
                      <a:pt x="132" y="132"/>
                      <a:pt x="132" y="151"/>
                    </a:cubicBezTo>
                    <a:cubicBezTo>
                      <a:pt x="132" y="195"/>
                      <a:pt x="150" y="176"/>
                      <a:pt x="150" y="195"/>
                    </a:cubicBezTo>
                    <a:cubicBezTo>
                      <a:pt x="159" y="239"/>
                      <a:pt x="177" y="230"/>
                      <a:pt x="177" y="248"/>
                    </a:cubicBezTo>
                    <a:cubicBezTo>
                      <a:pt x="177" y="292"/>
                      <a:pt x="159" y="310"/>
                      <a:pt x="97" y="336"/>
                    </a:cubicBezTo>
                    <a:cubicBezTo>
                      <a:pt x="35" y="354"/>
                      <a:pt x="0" y="380"/>
                      <a:pt x="0" y="398"/>
                    </a:cubicBezTo>
                    <a:cubicBezTo>
                      <a:pt x="0" y="407"/>
                      <a:pt x="0" y="442"/>
                      <a:pt x="0" y="442"/>
                    </a:cubicBezTo>
                    <a:cubicBezTo>
                      <a:pt x="230" y="442"/>
                      <a:pt x="230" y="442"/>
                      <a:pt x="230" y="442"/>
                    </a:cubicBezTo>
                    <a:cubicBezTo>
                      <a:pt x="460" y="442"/>
                      <a:pt x="460" y="442"/>
                      <a:pt x="460" y="442"/>
                    </a:cubicBezTo>
                    <a:cubicBezTo>
                      <a:pt x="460" y="442"/>
                      <a:pt x="460" y="407"/>
                      <a:pt x="460" y="398"/>
                    </a:cubicBezTo>
                    <a:cubicBezTo>
                      <a:pt x="460" y="380"/>
                      <a:pt x="425" y="354"/>
                      <a:pt x="363" y="336"/>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370" name="Google Shape;370;p35"/>
              <p:cNvSpPr/>
              <p:nvPr/>
            </p:nvSpPr>
            <p:spPr>
              <a:xfrm>
                <a:off x="1407556" y="3664238"/>
                <a:ext cx="61437" cy="77895"/>
              </a:xfrm>
              <a:custGeom>
                <a:avLst/>
                <a:gdLst/>
                <a:ahLst/>
                <a:cxnLst/>
                <a:rect l="l" t="t" r="r" b="b"/>
                <a:pathLst>
                  <a:path w="249" h="311" extrusionOk="0">
                    <a:moveTo>
                      <a:pt x="240" y="141"/>
                    </a:moveTo>
                    <a:lnTo>
                      <a:pt x="240" y="141"/>
                    </a:lnTo>
                    <a:cubicBezTo>
                      <a:pt x="27" y="9"/>
                      <a:pt x="27" y="9"/>
                      <a:pt x="27" y="9"/>
                    </a:cubicBezTo>
                    <a:cubicBezTo>
                      <a:pt x="9" y="0"/>
                      <a:pt x="0" y="9"/>
                      <a:pt x="0" y="26"/>
                    </a:cubicBezTo>
                    <a:cubicBezTo>
                      <a:pt x="0" y="283"/>
                      <a:pt x="0" y="283"/>
                      <a:pt x="0" y="283"/>
                    </a:cubicBezTo>
                    <a:cubicBezTo>
                      <a:pt x="0" y="301"/>
                      <a:pt x="9" y="310"/>
                      <a:pt x="27" y="301"/>
                    </a:cubicBezTo>
                    <a:cubicBezTo>
                      <a:pt x="240" y="168"/>
                      <a:pt x="240" y="168"/>
                      <a:pt x="240" y="168"/>
                    </a:cubicBezTo>
                    <a:cubicBezTo>
                      <a:pt x="240" y="168"/>
                      <a:pt x="248" y="159"/>
                      <a:pt x="248" y="150"/>
                    </a:cubicBezTo>
                    <a:lnTo>
                      <a:pt x="240" y="141"/>
                    </a:ln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371" name="Google Shape;371;p35"/>
              <p:cNvSpPr/>
              <p:nvPr/>
            </p:nvSpPr>
            <p:spPr>
              <a:xfrm>
                <a:off x="2564290" y="3660823"/>
                <a:ext cx="73819" cy="84724"/>
              </a:xfrm>
              <a:custGeom>
                <a:avLst/>
                <a:gdLst/>
                <a:ahLst/>
                <a:cxnLst/>
                <a:rect l="l" t="t" r="r" b="b"/>
                <a:pathLst>
                  <a:path w="390" h="444" extrusionOk="0">
                    <a:moveTo>
                      <a:pt x="319" y="301"/>
                    </a:moveTo>
                    <a:lnTo>
                      <a:pt x="319" y="301"/>
                    </a:lnTo>
                    <a:cubicBezTo>
                      <a:pt x="301" y="301"/>
                      <a:pt x="283" y="301"/>
                      <a:pt x="274" y="310"/>
                    </a:cubicBezTo>
                    <a:cubicBezTo>
                      <a:pt x="142" y="239"/>
                      <a:pt x="142" y="239"/>
                      <a:pt x="142" y="239"/>
                    </a:cubicBezTo>
                    <a:cubicBezTo>
                      <a:pt x="142" y="230"/>
                      <a:pt x="142" y="230"/>
                      <a:pt x="142" y="222"/>
                    </a:cubicBezTo>
                    <a:lnTo>
                      <a:pt x="142" y="213"/>
                    </a:lnTo>
                    <a:cubicBezTo>
                      <a:pt x="274" y="133"/>
                      <a:pt x="274" y="133"/>
                      <a:pt x="274" y="133"/>
                    </a:cubicBezTo>
                    <a:cubicBezTo>
                      <a:pt x="283" y="142"/>
                      <a:pt x="301" y="151"/>
                      <a:pt x="319" y="151"/>
                    </a:cubicBezTo>
                    <a:cubicBezTo>
                      <a:pt x="363" y="151"/>
                      <a:pt x="389" y="115"/>
                      <a:pt x="389" y="70"/>
                    </a:cubicBezTo>
                    <a:cubicBezTo>
                      <a:pt x="389" y="35"/>
                      <a:pt x="363" y="0"/>
                      <a:pt x="319" y="0"/>
                    </a:cubicBezTo>
                    <a:cubicBezTo>
                      <a:pt x="274" y="0"/>
                      <a:pt x="248" y="35"/>
                      <a:pt x="248" y="70"/>
                    </a:cubicBezTo>
                    <a:cubicBezTo>
                      <a:pt x="248" y="80"/>
                      <a:pt x="248" y="80"/>
                      <a:pt x="248" y="89"/>
                    </a:cubicBezTo>
                    <a:cubicBezTo>
                      <a:pt x="115" y="169"/>
                      <a:pt x="115" y="169"/>
                      <a:pt x="115" y="169"/>
                    </a:cubicBezTo>
                    <a:cubicBezTo>
                      <a:pt x="107" y="151"/>
                      <a:pt x="88" y="151"/>
                      <a:pt x="70" y="151"/>
                    </a:cubicBezTo>
                    <a:cubicBezTo>
                      <a:pt x="26" y="151"/>
                      <a:pt x="0" y="186"/>
                      <a:pt x="0" y="222"/>
                    </a:cubicBezTo>
                    <a:cubicBezTo>
                      <a:pt x="0" y="266"/>
                      <a:pt x="26" y="301"/>
                      <a:pt x="70" y="301"/>
                    </a:cubicBezTo>
                    <a:cubicBezTo>
                      <a:pt x="88" y="301"/>
                      <a:pt x="107" y="292"/>
                      <a:pt x="115" y="283"/>
                    </a:cubicBezTo>
                    <a:cubicBezTo>
                      <a:pt x="248" y="363"/>
                      <a:pt x="248" y="363"/>
                      <a:pt x="248" y="363"/>
                    </a:cubicBezTo>
                    <a:lnTo>
                      <a:pt x="248" y="372"/>
                    </a:lnTo>
                    <a:cubicBezTo>
                      <a:pt x="248" y="416"/>
                      <a:pt x="274" y="443"/>
                      <a:pt x="319" y="443"/>
                    </a:cubicBezTo>
                    <a:cubicBezTo>
                      <a:pt x="363" y="443"/>
                      <a:pt x="389" y="416"/>
                      <a:pt x="389" y="372"/>
                    </a:cubicBezTo>
                    <a:cubicBezTo>
                      <a:pt x="389" y="328"/>
                      <a:pt x="363" y="301"/>
                      <a:pt x="319" y="301"/>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372" name="Google Shape;372;p35"/>
              <p:cNvSpPr txBox="1"/>
              <p:nvPr/>
            </p:nvSpPr>
            <p:spPr>
              <a:xfrm>
                <a:off x="1225874" y="3343225"/>
                <a:ext cx="1028700" cy="19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chemeClr val="lt1"/>
                    </a:solidFill>
                    <a:latin typeface="Inter"/>
                    <a:ea typeface="Inter"/>
                    <a:cs typeface="Inter"/>
                    <a:sym typeface="Inter"/>
                  </a:rPr>
                  <a:t>JOAN IS AWFUL</a:t>
                </a:r>
                <a:endParaRPr sz="1100"/>
              </a:p>
            </p:txBody>
          </p:sp>
        </p:gr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71616"/>
        </a:solidFill>
        <a:effectLst/>
      </p:bgPr>
    </p:bg>
    <p:spTree>
      <p:nvGrpSpPr>
        <p:cNvPr id="1" name="Shape 376"/>
        <p:cNvGrpSpPr/>
        <p:nvPr/>
      </p:nvGrpSpPr>
      <p:grpSpPr>
        <a:xfrm>
          <a:off x="0" y="0"/>
          <a:ext cx="0" cy="0"/>
          <a:chOff x="0" y="0"/>
          <a:chExt cx="0" cy="0"/>
        </a:xfrm>
      </p:grpSpPr>
      <p:sp>
        <p:nvSpPr>
          <p:cNvPr id="377" name="Google Shape;377;p36"/>
          <p:cNvSpPr txBox="1"/>
          <p:nvPr/>
        </p:nvSpPr>
        <p:spPr>
          <a:xfrm>
            <a:off x="571143" y="269250"/>
            <a:ext cx="6770700" cy="4386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2400" b="1">
                <a:solidFill>
                  <a:schemeClr val="lt1"/>
                </a:solidFill>
                <a:latin typeface="Inter"/>
                <a:ea typeface="Inter"/>
                <a:cs typeface="Inter"/>
                <a:sym typeface="Inter"/>
              </a:rPr>
              <a:t>Enhancing Creative Possibilities with AI</a:t>
            </a:r>
            <a:endParaRPr sz="1100"/>
          </a:p>
        </p:txBody>
      </p:sp>
      <p:sp>
        <p:nvSpPr>
          <p:cNvPr id="378" name="Google Shape;378;p36"/>
          <p:cNvSpPr/>
          <p:nvPr/>
        </p:nvSpPr>
        <p:spPr>
          <a:xfrm>
            <a:off x="9271974"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79" name="Google Shape;379;p36"/>
          <p:cNvSpPr/>
          <p:nvPr/>
        </p:nvSpPr>
        <p:spPr>
          <a:xfrm>
            <a:off x="9659615"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80" name="Google Shape;380;p36"/>
          <p:cNvSpPr/>
          <p:nvPr/>
        </p:nvSpPr>
        <p:spPr>
          <a:xfrm>
            <a:off x="9359675" y="3661242"/>
            <a:ext cx="88080" cy="83885"/>
          </a:xfrm>
          <a:custGeom>
            <a:avLst/>
            <a:gdLst/>
            <a:ahLst/>
            <a:cxnLst/>
            <a:rect l="l" t="t" r="r" b="b"/>
            <a:pathLst>
              <a:path w="461" h="443" extrusionOk="0">
                <a:moveTo>
                  <a:pt x="363" y="336"/>
                </a:moveTo>
                <a:lnTo>
                  <a:pt x="363" y="336"/>
                </a:lnTo>
                <a:cubicBezTo>
                  <a:pt x="301" y="310"/>
                  <a:pt x="284" y="292"/>
                  <a:pt x="284" y="248"/>
                </a:cubicBezTo>
                <a:cubicBezTo>
                  <a:pt x="284" y="230"/>
                  <a:pt x="301" y="239"/>
                  <a:pt x="310" y="195"/>
                </a:cubicBezTo>
                <a:cubicBezTo>
                  <a:pt x="310" y="176"/>
                  <a:pt x="328" y="195"/>
                  <a:pt x="328" y="151"/>
                </a:cubicBezTo>
                <a:cubicBezTo>
                  <a:pt x="328" y="132"/>
                  <a:pt x="319" y="132"/>
                  <a:pt x="319" y="132"/>
                </a:cubicBezTo>
                <a:cubicBezTo>
                  <a:pt x="319" y="132"/>
                  <a:pt x="328" y="106"/>
                  <a:pt x="328" y="88"/>
                </a:cubicBezTo>
                <a:cubicBezTo>
                  <a:pt x="328" y="61"/>
                  <a:pt x="319" y="0"/>
                  <a:pt x="230" y="0"/>
                </a:cubicBezTo>
                <a:cubicBezTo>
                  <a:pt x="141" y="0"/>
                  <a:pt x="132" y="61"/>
                  <a:pt x="132" y="88"/>
                </a:cubicBezTo>
                <a:cubicBezTo>
                  <a:pt x="132" y="106"/>
                  <a:pt x="141" y="132"/>
                  <a:pt x="141" y="132"/>
                </a:cubicBezTo>
                <a:cubicBezTo>
                  <a:pt x="141" y="132"/>
                  <a:pt x="132" y="132"/>
                  <a:pt x="132" y="151"/>
                </a:cubicBezTo>
                <a:cubicBezTo>
                  <a:pt x="132" y="195"/>
                  <a:pt x="150" y="176"/>
                  <a:pt x="150" y="195"/>
                </a:cubicBezTo>
                <a:cubicBezTo>
                  <a:pt x="159" y="239"/>
                  <a:pt x="177" y="230"/>
                  <a:pt x="177" y="248"/>
                </a:cubicBezTo>
                <a:cubicBezTo>
                  <a:pt x="177" y="292"/>
                  <a:pt x="159" y="310"/>
                  <a:pt x="97" y="336"/>
                </a:cubicBezTo>
                <a:cubicBezTo>
                  <a:pt x="35" y="354"/>
                  <a:pt x="0" y="380"/>
                  <a:pt x="0" y="398"/>
                </a:cubicBezTo>
                <a:cubicBezTo>
                  <a:pt x="0" y="407"/>
                  <a:pt x="0" y="442"/>
                  <a:pt x="0" y="442"/>
                </a:cubicBezTo>
                <a:cubicBezTo>
                  <a:pt x="230" y="442"/>
                  <a:pt x="230" y="442"/>
                  <a:pt x="230" y="442"/>
                </a:cubicBezTo>
                <a:cubicBezTo>
                  <a:pt x="460" y="442"/>
                  <a:pt x="460" y="442"/>
                  <a:pt x="460" y="442"/>
                </a:cubicBezTo>
                <a:cubicBezTo>
                  <a:pt x="460" y="442"/>
                  <a:pt x="460" y="407"/>
                  <a:pt x="460" y="398"/>
                </a:cubicBezTo>
                <a:cubicBezTo>
                  <a:pt x="460" y="380"/>
                  <a:pt x="425" y="354"/>
                  <a:pt x="363" y="336"/>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381" name="Google Shape;381;p36"/>
          <p:cNvSpPr/>
          <p:nvPr/>
        </p:nvSpPr>
        <p:spPr>
          <a:xfrm>
            <a:off x="9754447" y="3660823"/>
            <a:ext cx="73819" cy="84724"/>
          </a:xfrm>
          <a:custGeom>
            <a:avLst/>
            <a:gdLst/>
            <a:ahLst/>
            <a:cxnLst/>
            <a:rect l="l" t="t" r="r" b="b"/>
            <a:pathLst>
              <a:path w="390" h="444" extrusionOk="0">
                <a:moveTo>
                  <a:pt x="319" y="301"/>
                </a:moveTo>
                <a:lnTo>
                  <a:pt x="319" y="301"/>
                </a:lnTo>
                <a:cubicBezTo>
                  <a:pt x="301" y="301"/>
                  <a:pt x="283" y="301"/>
                  <a:pt x="274" y="310"/>
                </a:cubicBezTo>
                <a:cubicBezTo>
                  <a:pt x="142" y="239"/>
                  <a:pt x="142" y="239"/>
                  <a:pt x="142" y="239"/>
                </a:cubicBezTo>
                <a:cubicBezTo>
                  <a:pt x="142" y="230"/>
                  <a:pt x="142" y="230"/>
                  <a:pt x="142" y="222"/>
                </a:cubicBezTo>
                <a:lnTo>
                  <a:pt x="142" y="213"/>
                </a:lnTo>
                <a:cubicBezTo>
                  <a:pt x="274" y="133"/>
                  <a:pt x="274" y="133"/>
                  <a:pt x="274" y="133"/>
                </a:cubicBezTo>
                <a:cubicBezTo>
                  <a:pt x="283" y="142"/>
                  <a:pt x="301" y="151"/>
                  <a:pt x="319" y="151"/>
                </a:cubicBezTo>
                <a:cubicBezTo>
                  <a:pt x="363" y="151"/>
                  <a:pt x="389" y="115"/>
                  <a:pt x="389" y="70"/>
                </a:cubicBezTo>
                <a:cubicBezTo>
                  <a:pt x="389" y="35"/>
                  <a:pt x="363" y="0"/>
                  <a:pt x="319" y="0"/>
                </a:cubicBezTo>
                <a:cubicBezTo>
                  <a:pt x="274" y="0"/>
                  <a:pt x="248" y="35"/>
                  <a:pt x="248" y="70"/>
                </a:cubicBezTo>
                <a:cubicBezTo>
                  <a:pt x="248" y="80"/>
                  <a:pt x="248" y="80"/>
                  <a:pt x="248" y="89"/>
                </a:cubicBezTo>
                <a:cubicBezTo>
                  <a:pt x="115" y="169"/>
                  <a:pt x="115" y="169"/>
                  <a:pt x="115" y="169"/>
                </a:cubicBezTo>
                <a:cubicBezTo>
                  <a:pt x="107" y="151"/>
                  <a:pt x="88" y="151"/>
                  <a:pt x="70" y="151"/>
                </a:cubicBezTo>
                <a:cubicBezTo>
                  <a:pt x="26" y="151"/>
                  <a:pt x="0" y="186"/>
                  <a:pt x="0" y="222"/>
                </a:cubicBezTo>
                <a:cubicBezTo>
                  <a:pt x="0" y="266"/>
                  <a:pt x="26" y="301"/>
                  <a:pt x="70" y="301"/>
                </a:cubicBezTo>
                <a:cubicBezTo>
                  <a:pt x="88" y="301"/>
                  <a:pt x="107" y="292"/>
                  <a:pt x="115" y="283"/>
                </a:cubicBezTo>
                <a:cubicBezTo>
                  <a:pt x="248" y="363"/>
                  <a:pt x="248" y="363"/>
                  <a:pt x="248" y="363"/>
                </a:cubicBezTo>
                <a:lnTo>
                  <a:pt x="248" y="372"/>
                </a:lnTo>
                <a:cubicBezTo>
                  <a:pt x="248" y="416"/>
                  <a:pt x="274" y="443"/>
                  <a:pt x="319" y="443"/>
                </a:cubicBezTo>
                <a:cubicBezTo>
                  <a:pt x="363" y="443"/>
                  <a:pt x="389" y="416"/>
                  <a:pt x="389" y="372"/>
                </a:cubicBezTo>
                <a:cubicBezTo>
                  <a:pt x="389" y="328"/>
                  <a:pt x="363" y="301"/>
                  <a:pt x="319" y="301"/>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382" name="Google Shape;382;p36"/>
          <p:cNvSpPr txBox="1"/>
          <p:nvPr/>
        </p:nvSpPr>
        <p:spPr>
          <a:xfrm>
            <a:off x="222600" y="981600"/>
            <a:ext cx="3552900" cy="32076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lt1"/>
              </a:buClr>
              <a:buSzPts val="1800"/>
              <a:buFont typeface="Inter"/>
              <a:buChar char="●"/>
            </a:pPr>
            <a:r>
              <a:rPr lang="en" sz="1800" dirty="0">
                <a:solidFill>
                  <a:schemeClr val="lt1"/>
                </a:solidFill>
                <a:latin typeface="Inter"/>
                <a:ea typeface="Inter"/>
                <a:cs typeface="Inter"/>
                <a:sym typeface="Inter"/>
              </a:rPr>
              <a:t>Fast editing, by 2023 about 20% of film will be edited using AI [8] </a:t>
            </a:r>
            <a:endParaRPr sz="1800" dirty="0">
              <a:solidFill>
                <a:schemeClr val="lt1"/>
              </a:solidFill>
              <a:latin typeface="Inter"/>
              <a:ea typeface="Inter"/>
              <a:cs typeface="Inter"/>
              <a:sym typeface="Inter"/>
            </a:endParaRPr>
          </a:p>
          <a:p>
            <a:pPr marL="457200" lvl="0" indent="-342900" algn="l" rtl="0">
              <a:lnSpc>
                <a:spcPct val="115000"/>
              </a:lnSpc>
              <a:spcBef>
                <a:spcPts val="0"/>
              </a:spcBef>
              <a:spcAft>
                <a:spcPts val="0"/>
              </a:spcAft>
              <a:buClr>
                <a:schemeClr val="lt1"/>
              </a:buClr>
              <a:buSzPts val="1800"/>
              <a:buFont typeface="Inter"/>
              <a:buChar char="●"/>
            </a:pPr>
            <a:r>
              <a:rPr lang="en" sz="1800" dirty="0">
                <a:solidFill>
                  <a:schemeClr val="lt1"/>
                </a:solidFill>
                <a:latin typeface="Inter"/>
                <a:ea typeface="Inter"/>
                <a:cs typeface="Inter"/>
                <a:sym typeface="Inter"/>
              </a:rPr>
              <a:t>Screenwriting changing scripts for different shows [6]</a:t>
            </a:r>
            <a:endParaRPr sz="1800" dirty="0">
              <a:solidFill>
                <a:schemeClr val="lt1"/>
              </a:solidFill>
              <a:latin typeface="Inter"/>
              <a:ea typeface="Inter"/>
              <a:cs typeface="Inter"/>
              <a:sym typeface="Inter"/>
            </a:endParaRPr>
          </a:p>
          <a:p>
            <a:pPr marL="457200" lvl="0" indent="-342900" algn="l" rtl="0">
              <a:lnSpc>
                <a:spcPct val="115000"/>
              </a:lnSpc>
              <a:spcBef>
                <a:spcPts val="0"/>
              </a:spcBef>
              <a:spcAft>
                <a:spcPts val="0"/>
              </a:spcAft>
              <a:buClr>
                <a:schemeClr val="lt1"/>
              </a:buClr>
              <a:buSzPts val="1800"/>
              <a:buFont typeface="Inter"/>
              <a:buChar char="●"/>
            </a:pPr>
            <a:r>
              <a:rPr lang="en" sz="1800" dirty="0">
                <a:solidFill>
                  <a:schemeClr val="lt1"/>
                </a:solidFill>
                <a:latin typeface="Inter"/>
                <a:ea typeface="Inter"/>
                <a:cs typeface="Inter"/>
                <a:sym typeface="Inter"/>
              </a:rPr>
              <a:t>77% used generative AI: virtual photos, rotoscoping, animation [10]</a:t>
            </a:r>
            <a:endParaRPr sz="1800" dirty="0">
              <a:solidFill>
                <a:schemeClr val="lt1"/>
              </a:solidFill>
              <a:latin typeface="Inter"/>
              <a:ea typeface="Inter"/>
              <a:cs typeface="Inter"/>
              <a:sym typeface="Inter"/>
            </a:endParaRPr>
          </a:p>
        </p:txBody>
      </p:sp>
      <p:sp>
        <p:nvSpPr>
          <p:cNvPr id="383" name="Google Shape;383;p36"/>
          <p:cNvSpPr txBox="1"/>
          <p:nvPr/>
        </p:nvSpPr>
        <p:spPr>
          <a:xfrm>
            <a:off x="8595300" y="4749850"/>
            <a:ext cx="5487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100">
                <a:solidFill>
                  <a:schemeClr val="lt1"/>
                </a:solidFill>
                <a:latin typeface="Inter"/>
                <a:ea typeface="Inter"/>
                <a:cs typeface="Inter"/>
                <a:sym typeface="Inter"/>
              </a:rPr>
              <a:t>11</a:t>
            </a:r>
            <a:endParaRPr sz="2100">
              <a:solidFill>
                <a:schemeClr val="lt1"/>
              </a:solidFill>
              <a:latin typeface="Inter"/>
              <a:ea typeface="Inter"/>
              <a:cs typeface="Inter"/>
              <a:sym typeface="Inter"/>
            </a:endParaRPr>
          </a:p>
        </p:txBody>
      </p:sp>
      <p:pic>
        <p:nvPicPr>
          <p:cNvPr id="384" name="Google Shape;384;p36"/>
          <p:cNvPicPr preferRelativeResize="0"/>
          <p:nvPr/>
        </p:nvPicPr>
        <p:blipFill>
          <a:blip r:embed="rId3">
            <a:alphaModFix/>
          </a:blip>
          <a:stretch>
            <a:fillRect/>
          </a:stretch>
        </p:blipFill>
        <p:spPr>
          <a:xfrm>
            <a:off x="3775600" y="999750"/>
            <a:ext cx="5277300" cy="3305800"/>
          </a:xfrm>
          <a:prstGeom prst="rect">
            <a:avLst/>
          </a:prstGeom>
          <a:noFill/>
          <a:ln>
            <a:noFill/>
          </a:ln>
        </p:spPr>
      </p:pic>
      <p:sp>
        <p:nvSpPr>
          <p:cNvPr id="385" name="Google Shape;385;p36"/>
          <p:cNvSpPr txBox="1"/>
          <p:nvPr/>
        </p:nvSpPr>
        <p:spPr>
          <a:xfrm>
            <a:off x="6098200" y="4377763"/>
            <a:ext cx="6321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Calibri"/>
                <a:ea typeface="Calibri"/>
                <a:cs typeface="Calibri"/>
                <a:sym typeface="Calibri"/>
              </a:rPr>
              <a:t>[9]</a:t>
            </a:r>
            <a:endParaRPr>
              <a:solidFill>
                <a:schemeClr val="lt1"/>
              </a:solidFill>
              <a:latin typeface="Calibri"/>
              <a:ea typeface="Calibri"/>
              <a:cs typeface="Calibri"/>
              <a:sym typeface="Calibri"/>
            </a:endParaRPr>
          </a:p>
        </p:txBody>
      </p:sp>
      <p:grpSp>
        <p:nvGrpSpPr>
          <p:cNvPr id="386" name="Google Shape;386;p36"/>
          <p:cNvGrpSpPr/>
          <p:nvPr/>
        </p:nvGrpSpPr>
        <p:grpSpPr>
          <a:xfrm>
            <a:off x="815997" y="4377775"/>
            <a:ext cx="7509150" cy="639874"/>
            <a:chOff x="815997" y="4072975"/>
            <a:chExt cx="7509150" cy="639874"/>
          </a:xfrm>
        </p:grpSpPr>
        <p:cxnSp>
          <p:nvCxnSpPr>
            <p:cNvPr id="387" name="Google Shape;387;p36"/>
            <p:cNvCxnSpPr/>
            <p:nvPr/>
          </p:nvCxnSpPr>
          <p:spPr>
            <a:xfrm>
              <a:off x="818847" y="4708046"/>
              <a:ext cx="7506300" cy="1800"/>
            </a:xfrm>
            <a:prstGeom prst="straightConnector1">
              <a:avLst/>
            </a:prstGeom>
            <a:noFill/>
            <a:ln w="44450" cap="rnd" cmpd="sng">
              <a:solidFill>
                <a:srgbClr val="E50914">
                  <a:alpha val="40000"/>
                </a:srgbClr>
              </a:solidFill>
              <a:prstDash val="solid"/>
              <a:miter lim="800000"/>
              <a:headEnd type="none" w="sm" len="sm"/>
              <a:tailEnd type="none" w="sm" len="sm"/>
            </a:ln>
          </p:spPr>
        </p:cxnSp>
        <p:cxnSp>
          <p:nvCxnSpPr>
            <p:cNvPr id="388" name="Google Shape;388;p36"/>
            <p:cNvCxnSpPr/>
            <p:nvPr/>
          </p:nvCxnSpPr>
          <p:spPr>
            <a:xfrm>
              <a:off x="815997" y="4708949"/>
              <a:ext cx="3761400" cy="3900"/>
            </a:xfrm>
            <a:prstGeom prst="straightConnector1">
              <a:avLst/>
            </a:prstGeom>
            <a:noFill/>
            <a:ln w="44450" cap="rnd" cmpd="sng">
              <a:solidFill>
                <a:srgbClr val="E50914"/>
              </a:solidFill>
              <a:prstDash val="solid"/>
              <a:miter lim="800000"/>
              <a:headEnd type="none" w="sm" len="sm"/>
              <a:tailEnd type="none" w="sm" len="sm"/>
            </a:ln>
          </p:spPr>
        </p:cxnSp>
        <p:grpSp>
          <p:nvGrpSpPr>
            <p:cNvPr id="389" name="Google Shape;389;p36"/>
            <p:cNvGrpSpPr/>
            <p:nvPr/>
          </p:nvGrpSpPr>
          <p:grpSpPr>
            <a:xfrm>
              <a:off x="818849" y="4072975"/>
              <a:ext cx="1506984" cy="491619"/>
              <a:chOff x="1225874" y="3343225"/>
              <a:chExt cx="1506984" cy="491619"/>
            </a:xfrm>
          </p:grpSpPr>
          <p:sp>
            <p:nvSpPr>
              <p:cNvPr id="390" name="Google Shape;390;p36"/>
              <p:cNvSpPr/>
              <p:nvPr/>
            </p:nvSpPr>
            <p:spPr>
              <a:xfrm>
                <a:off x="1306535"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91" name="Google Shape;391;p36"/>
              <p:cNvSpPr/>
              <p:nvPr/>
            </p:nvSpPr>
            <p:spPr>
              <a:xfrm>
                <a:off x="1694176"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92" name="Google Shape;392;p36"/>
              <p:cNvSpPr/>
              <p:nvPr/>
            </p:nvSpPr>
            <p:spPr>
              <a:xfrm>
                <a:off x="2081817"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93" name="Google Shape;393;p36"/>
              <p:cNvSpPr/>
              <p:nvPr/>
            </p:nvSpPr>
            <p:spPr>
              <a:xfrm>
                <a:off x="2469458"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94" name="Google Shape;394;p36"/>
              <p:cNvSpPr/>
              <p:nvPr/>
            </p:nvSpPr>
            <p:spPr>
              <a:xfrm>
                <a:off x="1783554" y="3669212"/>
                <a:ext cx="84724" cy="67946"/>
              </a:xfrm>
              <a:custGeom>
                <a:avLst/>
                <a:gdLst/>
                <a:ahLst/>
                <a:cxnLst/>
                <a:rect l="l" t="t" r="r" b="b"/>
                <a:pathLst>
                  <a:path w="444" h="356" extrusionOk="0">
                    <a:moveTo>
                      <a:pt x="399" y="36"/>
                    </a:moveTo>
                    <a:lnTo>
                      <a:pt x="399" y="36"/>
                    </a:lnTo>
                    <a:cubicBezTo>
                      <a:pt x="355" y="0"/>
                      <a:pt x="293" y="0"/>
                      <a:pt x="248" y="36"/>
                    </a:cubicBezTo>
                    <a:cubicBezTo>
                      <a:pt x="221" y="62"/>
                      <a:pt x="221" y="62"/>
                      <a:pt x="221" y="62"/>
                    </a:cubicBezTo>
                    <a:cubicBezTo>
                      <a:pt x="195" y="36"/>
                      <a:pt x="195" y="36"/>
                      <a:pt x="195" y="36"/>
                    </a:cubicBezTo>
                    <a:cubicBezTo>
                      <a:pt x="151" y="0"/>
                      <a:pt x="89" y="0"/>
                      <a:pt x="45" y="36"/>
                    </a:cubicBezTo>
                    <a:cubicBezTo>
                      <a:pt x="0" y="80"/>
                      <a:pt x="0" y="151"/>
                      <a:pt x="45" y="186"/>
                    </a:cubicBezTo>
                    <a:cubicBezTo>
                      <a:pt x="221" y="355"/>
                      <a:pt x="221" y="355"/>
                      <a:pt x="221" y="355"/>
                    </a:cubicBezTo>
                    <a:cubicBezTo>
                      <a:pt x="399" y="186"/>
                      <a:pt x="399" y="186"/>
                      <a:pt x="399" y="186"/>
                    </a:cubicBezTo>
                    <a:cubicBezTo>
                      <a:pt x="443" y="151"/>
                      <a:pt x="443" y="80"/>
                      <a:pt x="399" y="36"/>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395" name="Google Shape;395;p36"/>
              <p:cNvSpPr/>
              <p:nvPr/>
            </p:nvSpPr>
            <p:spPr>
              <a:xfrm>
                <a:off x="2169518" y="3661242"/>
                <a:ext cx="88080" cy="83885"/>
              </a:xfrm>
              <a:custGeom>
                <a:avLst/>
                <a:gdLst/>
                <a:ahLst/>
                <a:cxnLst/>
                <a:rect l="l" t="t" r="r" b="b"/>
                <a:pathLst>
                  <a:path w="461" h="443" extrusionOk="0">
                    <a:moveTo>
                      <a:pt x="363" y="336"/>
                    </a:moveTo>
                    <a:lnTo>
                      <a:pt x="363" y="336"/>
                    </a:lnTo>
                    <a:cubicBezTo>
                      <a:pt x="301" y="310"/>
                      <a:pt x="284" y="292"/>
                      <a:pt x="284" y="248"/>
                    </a:cubicBezTo>
                    <a:cubicBezTo>
                      <a:pt x="284" y="230"/>
                      <a:pt x="301" y="239"/>
                      <a:pt x="310" y="195"/>
                    </a:cubicBezTo>
                    <a:cubicBezTo>
                      <a:pt x="310" y="176"/>
                      <a:pt x="328" y="195"/>
                      <a:pt x="328" y="151"/>
                    </a:cubicBezTo>
                    <a:cubicBezTo>
                      <a:pt x="328" y="132"/>
                      <a:pt x="319" y="132"/>
                      <a:pt x="319" y="132"/>
                    </a:cubicBezTo>
                    <a:cubicBezTo>
                      <a:pt x="319" y="132"/>
                      <a:pt x="328" y="106"/>
                      <a:pt x="328" y="88"/>
                    </a:cubicBezTo>
                    <a:cubicBezTo>
                      <a:pt x="328" y="61"/>
                      <a:pt x="319" y="0"/>
                      <a:pt x="230" y="0"/>
                    </a:cubicBezTo>
                    <a:cubicBezTo>
                      <a:pt x="141" y="0"/>
                      <a:pt x="132" y="61"/>
                      <a:pt x="132" y="88"/>
                    </a:cubicBezTo>
                    <a:cubicBezTo>
                      <a:pt x="132" y="106"/>
                      <a:pt x="141" y="132"/>
                      <a:pt x="141" y="132"/>
                    </a:cubicBezTo>
                    <a:cubicBezTo>
                      <a:pt x="141" y="132"/>
                      <a:pt x="132" y="132"/>
                      <a:pt x="132" y="151"/>
                    </a:cubicBezTo>
                    <a:cubicBezTo>
                      <a:pt x="132" y="195"/>
                      <a:pt x="150" y="176"/>
                      <a:pt x="150" y="195"/>
                    </a:cubicBezTo>
                    <a:cubicBezTo>
                      <a:pt x="159" y="239"/>
                      <a:pt x="177" y="230"/>
                      <a:pt x="177" y="248"/>
                    </a:cubicBezTo>
                    <a:cubicBezTo>
                      <a:pt x="177" y="292"/>
                      <a:pt x="159" y="310"/>
                      <a:pt x="97" y="336"/>
                    </a:cubicBezTo>
                    <a:cubicBezTo>
                      <a:pt x="35" y="354"/>
                      <a:pt x="0" y="380"/>
                      <a:pt x="0" y="398"/>
                    </a:cubicBezTo>
                    <a:cubicBezTo>
                      <a:pt x="0" y="407"/>
                      <a:pt x="0" y="442"/>
                      <a:pt x="0" y="442"/>
                    </a:cubicBezTo>
                    <a:cubicBezTo>
                      <a:pt x="230" y="442"/>
                      <a:pt x="230" y="442"/>
                      <a:pt x="230" y="442"/>
                    </a:cubicBezTo>
                    <a:cubicBezTo>
                      <a:pt x="460" y="442"/>
                      <a:pt x="460" y="442"/>
                      <a:pt x="460" y="442"/>
                    </a:cubicBezTo>
                    <a:cubicBezTo>
                      <a:pt x="460" y="442"/>
                      <a:pt x="460" y="407"/>
                      <a:pt x="460" y="398"/>
                    </a:cubicBezTo>
                    <a:cubicBezTo>
                      <a:pt x="460" y="380"/>
                      <a:pt x="425" y="354"/>
                      <a:pt x="363" y="336"/>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396" name="Google Shape;396;p36"/>
              <p:cNvSpPr/>
              <p:nvPr/>
            </p:nvSpPr>
            <p:spPr>
              <a:xfrm>
                <a:off x="1407556" y="3664238"/>
                <a:ext cx="61437" cy="77895"/>
              </a:xfrm>
              <a:custGeom>
                <a:avLst/>
                <a:gdLst/>
                <a:ahLst/>
                <a:cxnLst/>
                <a:rect l="l" t="t" r="r" b="b"/>
                <a:pathLst>
                  <a:path w="249" h="311" extrusionOk="0">
                    <a:moveTo>
                      <a:pt x="240" y="141"/>
                    </a:moveTo>
                    <a:lnTo>
                      <a:pt x="240" y="141"/>
                    </a:lnTo>
                    <a:cubicBezTo>
                      <a:pt x="27" y="9"/>
                      <a:pt x="27" y="9"/>
                      <a:pt x="27" y="9"/>
                    </a:cubicBezTo>
                    <a:cubicBezTo>
                      <a:pt x="9" y="0"/>
                      <a:pt x="0" y="9"/>
                      <a:pt x="0" y="26"/>
                    </a:cubicBezTo>
                    <a:cubicBezTo>
                      <a:pt x="0" y="283"/>
                      <a:pt x="0" y="283"/>
                      <a:pt x="0" y="283"/>
                    </a:cubicBezTo>
                    <a:cubicBezTo>
                      <a:pt x="0" y="301"/>
                      <a:pt x="9" y="310"/>
                      <a:pt x="27" y="301"/>
                    </a:cubicBezTo>
                    <a:cubicBezTo>
                      <a:pt x="240" y="168"/>
                      <a:pt x="240" y="168"/>
                      <a:pt x="240" y="168"/>
                    </a:cubicBezTo>
                    <a:cubicBezTo>
                      <a:pt x="240" y="168"/>
                      <a:pt x="248" y="159"/>
                      <a:pt x="248" y="150"/>
                    </a:cubicBezTo>
                    <a:lnTo>
                      <a:pt x="240" y="141"/>
                    </a:ln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397" name="Google Shape;397;p36"/>
              <p:cNvSpPr/>
              <p:nvPr/>
            </p:nvSpPr>
            <p:spPr>
              <a:xfrm>
                <a:off x="2564290" y="3660823"/>
                <a:ext cx="73819" cy="84724"/>
              </a:xfrm>
              <a:custGeom>
                <a:avLst/>
                <a:gdLst/>
                <a:ahLst/>
                <a:cxnLst/>
                <a:rect l="l" t="t" r="r" b="b"/>
                <a:pathLst>
                  <a:path w="390" h="444" extrusionOk="0">
                    <a:moveTo>
                      <a:pt x="319" y="301"/>
                    </a:moveTo>
                    <a:lnTo>
                      <a:pt x="319" y="301"/>
                    </a:lnTo>
                    <a:cubicBezTo>
                      <a:pt x="301" y="301"/>
                      <a:pt x="283" y="301"/>
                      <a:pt x="274" y="310"/>
                    </a:cubicBezTo>
                    <a:cubicBezTo>
                      <a:pt x="142" y="239"/>
                      <a:pt x="142" y="239"/>
                      <a:pt x="142" y="239"/>
                    </a:cubicBezTo>
                    <a:cubicBezTo>
                      <a:pt x="142" y="230"/>
                      <a:pt x="142" y="230"/>
                      <a:pt x="142" y="222"/>
                    </a:cubicBezTo>
                    <a:lnTo>
                      <a:pt x="142" y="213"/>
                    </a:lnTo>
                    <a:cubicBezTo>
                      <a:pt x="274" y="133"/>
                      <a:pt x="274" y="133"/>
                      <a:pt x="274" y="133"/>
                    </a:cubicBezTo>
                    <a:cubicBezTo>
                      <a:pt x="283" y="142"/>
                      <a:pt x="301" y="151"/>
                      <a:pt x="319" y="151"/>
                    </a:cubicBezTo>
                    <a:cubicBezTo>
                      <a:pt x="363" y="151"/>
                      <a:pt x="389" y="115"/>
                      <a:pt x="389" y="70"/>
                    </a:cubicBezTo>
                    <a:cubicBezTo>
                      <a:pt x="389" y="35"/>
                      <a:pt x="363" y="0"/>
                      <a:pt x="319" y="0"/>
                    </a:cubicBezTo>
                    <a:cubicBezTo>
                      <a:pt x="274" y="0"/>
                      <a:pt x="248" y="35"/>
                      <a:pt x="248" y="70"/>
                    </a:cubicBezTo>
                    <a:cubicBezTo>
                      <a:pt x="248" y="80"/>
                      <a:pt x="248" y="80"/>
                      <a:pt x="248" y="89"/>
                    </a:cubicBezTo>
                    <a:cubicBezTo>
                      <a:pt x="115" y="169"/>
                      <a:pt x="115" y="169"/>
                      <a:pt x="115" y="169"/>
                    </a:cubicBezTo>
                    <a:cubicBezTo>
                      <a:pt x="107" y="151"/>
                      <a:pt x="88" y="151"/>
                      <a:pt x="70" y="151"/>
                    </a:cubicBezTo>
                    <a:cubicBezTo>
                      <a:pt x="26" y="151"/>
                      <a:pt x="0" y="186"/>
                      <a:pt x="0" y="222"/>
                    </a:cubicBezTo>
                    <a:cubicBezTo>
                      <a:pt x="0" y="266"/>
                      <a:pt x="26" y="301"/>
                      <a:pt x="70" y="301"/>
                    </a:cubicBezTo>
                    <a:cubicBezTo>
                      <a:pt x="88" y="301"/>
                      <a:pt x="107" y="292"/>
                      <a:pt x="115" y="283"/>
                    </a:cubicBezTo>
                    <a:cubicBezTo>
                      <a:pt x="248" y="363"/>
                      <a:pt x="248" y="363"/>
                      <a:pt x="248" y="363"/>
                    </a:cubicBezTo>
                    <a:lnTo>
                      <a:pt x="248" y="372"/>
                    </a:lnTo>
                    <a:cubicBezTo>
                      <a:pt x="248" y="416"/>
                      <a:pt x="274" y="443"/>
                      <a:pt x="319" y="443"/>
                    </a:cubicBezTo>
                    <a:cubicBezTo>
                      <a:pt x="363" y="443"/>
                      <a:pt x="389" y="416"/>
                      <a:pt x="389" y="372"/>
                    </a:cubicBezTo>
                    <a:cubicBezTo>
                      <a:pt x="389" y="328"/>
                      <a:pt x="363" y="301"/>
                      <a:pt x="319" y="301"/>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398" name="Google Shape;398;p36"/>
              <p:cNvSpPr txBox="1"/>
              <p:nvPr/>
            </p:nvSpPr>
            <p:spPr>
              <a:xfrm>
                <a:off x="1225874" y="3343225"/>
                <a:ext cx="1028700" cy="19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chemeClr val="lt1"/>
                    </a:solidFill>
                    <a:latin typeface="Inter"/>
                    <a:ea typeface="Inter"/>
                    <a:cs typeface="Inter"/>
                    <a:sym typeface="Inter"/>
                  </a:rPr>
                  <a:t>JOAN IS AWFUL</a:t>
                </a:r>
                <a:endParaRPr sz="1100"/>
              </a:p>
            </p:txBody>
          </p:sp>
        </p:gr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71616"/>
        </a:solidFill>
        <a:effectLst/>
      </p:bgPr>
    </p:bg>
    <p:spTree>
      <p:nvGrpSpPr>
        <p:cNvPr id="1" name="Shape 402"/>
        <p:cNvGrpSpPr/>
        <p:nvPr/>
      </p:nvGrpSpPr>
      <p:grpSpPr>
        <a:xfrm>
          <a:off x="0" y="0"/>
          <a:ext cx="0" cy="0"/>
          <a:chOff x="0" y="0"/>
          <a:chExt cx="0" cy="0"/>
        </a:xfrm>
      </p:grpSpPr>
      <p:sp>
        <p:nvSpPr>
          <p:cNvPr id="403" name="Google Shape;403;p37"/>
          <p:cNvSpPr txBox="1"/>
          <p:nvPr/>
        </p:nvSpPr>
        <p:spPr>
          <a:xfrm>
            <a:off x="598875" y="324825"/>
            <a:ext cx="8403600" cy="4386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2400" b="1">
                <a:solidFill>
                  <a:schemeClr val="lt1"/>
                </a:solidFill>
                <a:latin typeface="Inter"/>
                <a:ea typeface="Inter"/>
                <a:cs typeface="Inter"/>
                <a:sym typeface="Inter"/>
              </a:rPr>
              <a:t>Ethical and Economic Implications of AI in Hollywood</a:t>
            </a:r>
            <a:endParaRPr sz="1100"/>
          </a:p>
        </p:txBody>
      </p:sp>
      <p:sp>
        <p:nvSpPr>
          <p:cNvPr id="404" name="Google Shape;404;p37"/>
          <p:cNvSpPr/>
          <p:nvPr/>
        </p:nvSpPr>
        <p:spPr>
          <a:xfrm>
            <a:off x="9271974"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05" name="Google Shape;405;p37"/>
          <p:cNvSpPr/>
          <p:nvPr/>
        </p:nvSpPr>
        <p:spPr>
          <a:xfrm>
            <a:off x="9659615"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06" name="Google Shape;406;p37"/>
          <p:cNvSpPr/>
          <p:nvPr/>
        </p:nvSpPr>
        <p:spPr>
          <a:xfrm>
            <a:off x="9359675" y="3661242"/>
            <a:ext cx="88080" cy="83885"/>
          </a:xfrm>
          <a:custGeom>
            <a:avLst/>
            <a:gdLst/>
            <a:ahLst/>
            <a:cxnLst/>
            <a:rect l="l" t="t" r="r" b="b"/>
            <a:pathLst>
              <a:path w="461" h="443" extrusionOk="0">
                <a:moveTo>
                  <a:pt x="363" y="336"/>
                </a:moveTo>
                <a:lnTo>
                  <a:pt x="363" y="336"/>
                </a:lnTo>
                <a:cubicBezTo>
                  <a:pt x="301" y="310"/>
                  <a:pt x="284" y="292"/>
                  <a:pt x="284" y="248"/>
                </a:cubicBezTo>
                <a:cubicBezTo>
                  <a:pt x="284" y="230"/>
                  <a:pt x="301" y="239"/>
                  <a:pt x="310" y="195"/>
                </a:cubicBezTo>
                <a:cubicBezTo>
                  <a:pt x="310" y="176"/>
                  <a:pt x="328" y="195"/>
                  <a:pt x="328" y="151"/>
                </a:cubicBezTo>
                <a:cubicBezTo>
                  <a:pt x="328" y="132"/>
                  <a:pt x="319" y="132"/>
                  <a:pt x="319" y="132"/>
                </a:cubicBezTo>
                <a:cubicBezTo>
                  <a:pt x="319" y="132"/>
                  <a:pt x="328" y="106"/>
                  <a:pt x="328" y="88"/>
                </a:cubicBezTo>
                <a:cubicBezTo>
                  <a:pt x="328" y="61"/>
                  <a:pt x="319" y="0"/>
                  <a:pt x="230" y="0"/>
                </a:cubicBezTo>
                <a:cubicBezTo>
                  <a:pt x="141" y="0"/>
                  <a:pt x="132" y="61"/>
                  <a:pt x="132" y="88"/>
                </a:cubicBezTo>
                <a:cubicBezTo>
                  <a:pt x="132" y="106"/>
                  <a:pt x="141" y="132"/>
                  <a:pt x="141" y="132"/>
                </a:cubicBezTo>
                <a:cubicBezTo>
                  <a:pt x="141" y="132"/>
                  <a:pt x="132" y="132"/>
                  <a:pt x="132" y="151"/>
                </a:cubicBezTo>
                <a:cubicBezTo>
                  <a:pt x="132" y="195"/>
                  <a:pt x="150" y="176"/>
                  <a:pt x="150" y="195"/>
                </a:cubicBezTo>
                <a:cubicBezTo>
                  <a:pt x="159" y="239"/>
                  <a:pt x="177" y="230"/>
                  <a:pt x="177" y="248"/>
                </a:cubicBezTo>
                <a:cubicBezTo>
                  <a:pt x="177" y="292"/>
                  <a:pt x="159" y="310"/>
                  <a:pt x="97" y="336"/>
                </a:cubicBezTo>
                <a:cubicBezTo>
                  <a:pt x="35" y="354"/>
                  <a:pt x="0" y="380"/>
                  <a:pt x="0" y="398"/>
                </a:cubicBezTo>
                <a:cubicBezTo>
                  <a:pt x="0" y="407"/>
                  <a:pt x="0" y="442"/>
                  <a:pt x="0" y="442"/>
                </a:cubicBezTo>
                <a:cubicBezTo>
                  <a:pt x="230" y="442"/>
                  <a:pt x="230" y="442"/>
                  <a:pt x="230" y="442"/>
                </a:cubicBezTo>
                <a:cubicBezTo>
                  <a:pt x="460" y="442"/>
                  <a:pt x="460" y="442"/>
                  <a:pt x="460" y="442"/>
                </a:cubicBezTo>
                <a:cubicBezTo>
                  <a:pt x="460" y="442"/>
                  <a:pt x="460" y="407"/>
                  <a:pt x="460" y="398"/>
                </a:cubicBezTo>
                <a:cubicBezTo>
                  <a:pt x="460" y="380"/>
                  <a:pt x="425" y="354"/>
                  <a:pt x="363" y="336"/>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407" name="Google Shape;407;p37"/>
          <p:cNvSpPr/>
          <p:nvPr/>
        </p:nvSpPr>
        <p:spPr>
          <a:xfrm>
            <a:off x="9754447" y="3660823"/>
            <a:ext cx="73819" cy="84724"/>
          </a:xfrm>
          <a:custGeom>
            <a:avLst/>
            <a:gdLst/>
            <a:ahLst/>
            <a:cxnLst/>
            <a:rect l="l" t="t" r="r" b="b"/>
            <a:pathLst>
              <a:path w="390" h="444" extrusionOk="0">
                <a:moveTo>
                  <a:pt x="319" y="301"/>
                </a:moveTo>
                <a:lnTo>
                  <a:pt x="319" y="301"/>
                </a:lnTo>
                <a:cubicBezTo>
                  <a:pt x="301" y="301"/>
                  <a:pt x="283" y="301"/>
                  <a:pt x="274" y="310"/>
                </a:cubicBezTo>
                <a:cubicBezTo>
                  <a:pt x="142" y="239"/>
                  <a:pt x="142" y="239"/>
                  <a:pt x="142" y="239"/>
                </a:cubicBezTo>
                <a:cubicBezTo>
                  <a:pt x="142" y="230"/>
                  <a:pt x="142" y="230"/>
                  <a:pt x="142" y="222"/>
                </a:cubicBezTo>
                <a:lnTo>
                  <a:pt x="142" y="213"/>
                </a:lnTo>
                <a:cubicBezTo>
                  <a:pt x="274" y="133"/>
                  <a:pt x="274" y="133"/>
                  <a:pt x="274" y="133"/>
                </a:cubicBezTo>
                <a:cubicBezTo>
                  <a:pt x="283" y="142"/>
                  <a:pt x="301" y="151"/>
                  <a:pt x="319" y="151"/>
                </a:cubicBezTo>
                <a:cubicBezTo>
                  <a:pt x="363" y="151"/>
                  <a:pt x="389" y="115"/>
                  <a:pt x="389" y="70"/>
                </a:cubicBezTo>
                <a:cubicBezTo>
                  <a:pt x="389" y="35"/>
                  <a:pt x="363" y="0"/>
                  <a:pt x="319" y="0"/>
                </a:cubicBezTo>
                <a:cubicBezTo>
                  <a:pt x="274" y="0"/>
                  <a:pt x="248" y="35"/>
                  <a:pt x="248" y="70"/>
                </a:cubicBezTo>
                <a:cubicBezTo>
                  <a:pt x="248" y="80"/>
                  <a:pt x="248" y="80"/>
                  <a:pt x="248" y="89"/>
                </a:cubicBezTo>
                <a:cubicBezTo>
                  <a:pt x="115" y="169"/>
                  <a:pt x="115" y="169"/>
                  <a:pt x="115" y="169"/>
                </a:cubicBezTo>
                <a:cubicBezTo>
                  <a:pt x="107" y="151"/>
                  <a:pt x="88" y="151"/>
                  <a:pt x="70" y="151"/>
                </a:cubicBezTo>
                <a:cubicBezTo>
                  <a:pt x="26" y="151"/>
                  <a:pt x="0" y="186"/>
                  <a:pt x="0" y="222"/>
                </a:cubicBezTo>
                <a:cubicBezTo>
                  <a:pt x="0" y="266"/>
                  <a:pt x="26" y="301"/>
                  <a:pt x="70" y="301"/>
                </a:cubicBezTo>
                <a:cubicBezTo>
                  <a:pt x="88" y="301"/>
                  <a:pt x="107" y="292"/>
                  <a:pt x="115" y="283"/>
                </a:cubicBezTo>
                <a:cubicBezTo>
                  <a:pt x="248" y="363"/>
                  <a:pt x="248" y="363"/>
                  <a:pt x="248" y="363"/>
                </a:cubicBezTo>
                <a:lnTo>
                  <a:pt x="248" y="372"/>
                </a:lnTo>
                <a:cubicBezTo>
                  <a:pt x="248" y="416"/>
                  <a:pt x="274" y="443"/>
                  <a:pt x="319" y="443"/>
                </a:cubicBezTo>
                <a:cubicBezTo>
                  <a:pt x="363" y="443"/>
                  <a:pt x="389" y="416"/>
                  <a:pt x="389" y="372"/>
                </a:cubicBezTo>
                <a:cubicBezTo>
                  <a:pt x="389" y="328"/>
                  <a:pt x="363" y="301"/>
                  <a:pt x="319" y="301"/>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408" name="Google Shape;408;p37"/>
          <p:cNvSpPr txBox="1"/>
          <p:nvPr/>
        </p:nvSpPr>
        <p:spPr>
          <a:xfrm>
            <a:off x="355925" y="1078550"/>
            <a:ext cx="4216200" cy="26895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lt1"/>
              </a:buClr>
              <a:buSzPts val="1800"/>
              <a:buFont typeface="Inter"/>
              <a:buChar char="●"/>
            </a:pPr>
            <a:r>
              <a:rPr lang="en" sz="1800" dirty="0">
                <a:solidFill>
                  <a:schemeClr val="lt1"/>
                </a:solidFill>
                <a:latin typeface="Inter"/>
                <a:ea typeface="Inter"/>
                <a:cs typeface="Inter"/>
                <a:sym typeface="Inter"/>
              </a:rPr>
              <a:t>Investors poured $50 billion into generative AI [6] </a:t>
            </a:r>
            <a:endParaRPr sz="1800" dirty="0">
              <a:solidFill>
                <a:schemeClr val="lt1"/>
              </a:solidFill>
              <a:latin typeface="Inter"/>
              <a:ea typeface="Inter"/>
              <a:cs typeface="Inter"/>
              <a:sym typeface="Inter"/>
            </a:endParaRPr>
          </a:p>
          <a:p>
            <a:pPr marL="457200" lvl="0" indent="-342900" algn="l" rtl="0">
              <a:lnSpc>
                <a:spcPct val="115000"/>
              </a:lnSpc>
              <a:spcBef>
                <a:spcPts val="0"/>
              </a:spcBef>
              <a:spcAft>
                <a:spcPts val="0"/>
              </a:spcAft>
              <a:buClr>
                <a:schemeClr val="lt1"/>
              </a:buClr>
              <a:buSzPts val="1800"/>
              <a:buFont typeface="Inter"/>
              <a:buChar char="●"/>
            </a:pPr>
            <a:r>
              <a:rPr lang="en" sz="1800" dirty="0">
                <a:solidFill>
                  <a:schemeClr val="lt1"/>
                </a:solidFill>
                <a:latin typeface="Inter"/>
                <a:ea typeface="Inter"/>
                <a:cs typeface="Inter"/>
                <a:sym typeface="Inter"/>
              </a:rPr>
              <a:t>Study predicts over 118,500 entertainment jobs lost by 2026 [10]</a:t>
            </a:r>
            <a:endParaRPr sz="1800" dirty="0">
              <a:solidFill>
                <a:schemeClr val="lt1"/>
              </a:solidFill>
              <a:latin typeface="Inter"/>
              <a:ea typeface="Inter"/>
              <a:cs typeface="Inter"/>
              <a:sym typeface="Inter"/>
            </a:endParaRPr>
          </a:p>
          <a:p>
            <a:pPr marL="457200" lvl="0" indent="-342900" algn="l" rtl="0">
              <a:lnSpc>
                <a:spcPct val="115000"/>
              </a:lnSpc>
              <a:spcBef>
                <a:spcPts val="0"/>
              </a:spcBef>
              <a:spcAft>
                <a:spcPts val="0"/>
              </a:spcAft>
              <a:buClr>
                <a:schemeClr val="lt1"/>
              </a:buClr>
              <a:buSzPts val="1800"/>
              <a:buFont typeface="Inter"/>
              <a:buChar char="●"/>
            </a:pPr>
            <a:r>
              <a:rPr lang="en" sz="1800" dirty="0">
                <a:solidFill>
                  <a:schemeClr val="lt1"/>
                </a:solidFill>
                <a:latin typeface="Inter"/>
                <a:ea typeface="Inter"/>
                <a:cs typeface="Inter"/>
                <a:sym typeface="Inter"/>
              </a:rPr>
              <a:t>90% of AI startups are minor improvements [6]</a:t>
            </a:r>
            <a:endParaRPr sz="1800" dirty="0">
              <a:solidFill>
                <a:schemeClr val="lt1"/>
              </a:solidFill>
              <a:latin typeface="Inter"/>
              <a:ea typeface="Inter"/>
              <a:cs typeface="Inter"/>
              <a:sym typeface="Inter"/>
            </a:endParaRPr>
          </a:p>
          <a:p>
            <a:pPr marL="457200" lvl="0" indent="-342900" algn="l" rtl="0">
              <a:lnSpc>
                <a:spcPct val="115000"/>
              </a:lnSpc>
              <a:spcBef>
                <a:spcPts val="0"/>
              </a:spcBef>
              <a:spcAft>
                <a:spcPts val="0"/>
              </a:spcAft>
              <a:buClr>
                <a:schemeClr val="lt1"/>
              </a:buClr>
              <a:buSzPts val="1800"/>
              <a:buFont typeface="Inter"/>
              <a:buChar char="●"/>
            </a:pPr>
            <a:r>
              <a:rPr lang="en" sz="1800" dirty="0">
                <a:solidFill>
                  <a:schemeClr val="lt1"/>
                </a:solidFill>
                <a:latin typeface="Inter"/>
                <a:ea typeface="Inter"/>
                <a:cs typeface="Inter"/>
                <a:sym typeface="Inter"/>
              </a:rPr>
              <a:t>AI can amplify but not produce its own film [7]</a:t>
            </a:r>
            <a:endParaRPr sz="1800" dirty="0">
              <a:solidFill>
                <a:schemeClr val="lt1"/>
              </a:solidFill>
              <a:latin typeface="Inter"/>
              <a:ea typeface="Inter"/>
              <a:cs typeface="Inter"/>
              <a:sym typeface="Inter"/>
            </a:endParaRPr>
          </a:p>
        </p:txBody>
      </p:sp>
      <p:sp>
        <p:nvSpPr>
          <p:cNvPr id="409" name="Google Shape;409;p37"/>
          <p:cNvSpPr txBox="1"/>
          <p:nvPr/>
        </p:nvSpPr>
        <p:spPr>
          <a:xfrm>
            <a:off x="8595300" y="4749850"/>
            <a:ext cx="548700" cy="39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100">
                <a:solidFill>
                  <a:schemeClr val="lt1"/>
                </a:solidFill>
                <a:latin typeface="Inter"/>
                <a:ea typeface="Inter"/>
                <a:cs typeface="Inter"/>
                <a:sym typeface="Inter"/>
              </a:rPr>
              <a:t>12</a:t>
            </a:r>
            <a:endParaRPr sz="2100">
              <a:solidFill>
                <a:schemeClr val="lt1"/>
              </a:solidFill>
              <a:latin typeface="Inter"/>
              <a:ea typeface="Inter"/>
              <a:cs typeface="Inter"/>
              <a:sym typeface="Inter"/>
            </a:endParaRPr>
          </a:p>
        </p:txBody>
      </p:sp>
      <p:sp>
        <p:nvSpPr>
          <p:cNvPr id="410" name="Google Shape;410;p37"/>
          <p:cNvSpPr txBox="1"/>
          <p:nvPr/>
        </p:nvSpPr>
        <p:spPr>
          <a:xfrm>
            <a:off x="4572125" y="4436425"/>
            <a:ext cx="42162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Calibri"/>
                <a:ea typeface="Calibri"/>
                <a:cs typeface="Calibri"/>
                <a:sym typeface="Calibri"/>
              </a:rPr>
              <a:t>[12]</a:t>
            </a:r>
            <a:endParaRPr>
              <a:solidFill>
                <a:schemeClr val="lt1"/>
              </a:solidFill>
              <a:latin typeface="Calibri"/>
              <a:ea typeface="Calibri"/>
              <a:cs typeface="Calibri"/>
              <a:sym typeface="Calibri"/>
            </a:endParaRPr>
          </a:p>
        </p:txBody>
      </p:sp>
      <p:pic>
        <p:nvPicPr>
          <p:cNvPr id="411" name="Google Shape;411;p37"/>
          <p:cNvPicPr preferRelativeResize="0"/>
          <p:nvPr/>
        </p:nvPicPr>
        <p:blipFill>
          <a:blip r:embed="rId3">
            <a:alphaModFix/>
          </a:blip>
          <a:stretch>
            <a:fillRect/>
          </a:stretch>
        </p:blipFill>
        <p:spPr>
          <a:xfrm>
            <a:off x="4724525" y="915825"/>
            <a:ext cx="4000074" cy="3461949"/>
          </a:xfrm>
          <a:prstGeom prst="rect">
            <a:avLst/>
          </a:prstGeom>
          <a:noFill/>
          <a:ln>
            <a:noFill/>
          </a:ln>
        </p:spPr>
      </p:pic>
      <p:grpSp>
        <p:nvGrpSpPr>
          <p:cNvPr id="412" name="Google Shape;412;p37"/>
          <p:cNvGrpSpPr/>
          <p:nvPr/>
        </p:nvGrpSpPr>
        <p:grpSpPr>
          <a:xfrm>
            <a:off x="815997" y="4377775"/>
            <a:ext cx="7509150" cy="639874"/>
            <a:chOff x="815997" y="4072975"/>
            <a:chExt cx="7509150" cy="639874"/>
          </a:xfrm>
        </p:grpSpPr>
        <p:cxnSp>
          <p:nvCxnSpPr>
            <p:cNvPr id="413" name="Google Shape;413;p37"/>
            <p:cNvCxnSpPr/>
            <p:nvPr/>
          </p:nvCxnSpPr>
          <p:spPr>
            <a:xfrm>
              <a:off x="818847" y="4708046"/>
              <a:ext cx="7506300" cy="1800"/>
            </a:xfrm>
            <a:prstGeom prst="straightConnector1">
              <a:avLst/>
            </a:prstGeom>
            <a:noFill/>
            <a:ln w="44450" cap="rnd" cmpd="sng">
              <a:solidFill>
                <a:srgbClr val="E50914">
                  <a:alpha val="40000"/>
                </a:srgbClr>
              </a:solidFill>
              <a:prstDash val="solid"/>
              <a:miter lim="800000"/>
              <a:headEnd type="none" w="sm" len="sm"/>
              <a:tailEnd type="none" w="sm" len="sm"/>
            </a:ln>
          </p:spPr>
        </p:cxnSp>
        <p:cxnSp>
          <p:nvCxnSpPr>
            <p:cNvPr id="414" name="Google Shape;414;p37"/>
            <p:cNvCxnSpPr/>
            <p:nvPr/>
          </p:nvCxnSpPr>
          <p:spPr>
            <a:xfrm>
              <a:off x="815997" y="4708949"/>
              <a:ext cx="4272600" cy="3900"/>
            </a:xfrm>
            <a:prstGeom prst="straightConnector1">
              <a:avLst/>
            </a:prstGeom>
            <a:noFill/>
            <a:ln w="44450" cap="rnd" cmpd="sng">
              <a:solidFill>
                <a:srgbClr val="E50914"/>
              </a:solidFill>
              <a:prstDash val="solid"/>
              <a:miter lim="800000"/>
              <a:headEnd type="none" w="sm" len="sm"/>
              <a:tailEnd type="none" w="sm" len="sm"/>
            </a:ln>
          </p:spPr>
        </p:cxnSp>
        <p:grpSp>
          <p:nvGrpSpPr>
            <p:cNvPr id="415" name="Google Shape;415;p37"/>
            <p:cNvGrpSpPr/>
            <p:nvPr/>
          </p:nvGrpSpPr>
          <p:grpSpPr>
            <a:xfrm>
              <a:off x="818849" y="4072975"/>
              <a:ext cx="1506984" cy="491619"/>
              <a:chOff x="1225874" y="3343225"/>
              <a:chExt cx="1506984" cy="491619"/>
            </a:xfrm>
          </p:grpSpPr>
          <p:sp>
            <p:nvSpPr>
              <p:cNvPr id="416" name="Google Shape;416;p37"/>
              <p:cNvSpPr/>
              <p:nvPr/>
            </p:nvSpPr>
            <p:spPr>
              <a:xfrm>
                <a:off x="1306535"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17" name="Google Shape;417;p37"/>
              <p:cNvSpPr/>
              <p:nvPr/>
            </p:nvSpPr>
            <p:spPr>
              <a:xfrm>
                <a:off x="1694176"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18" name="Google Shape;418;p37"/>
              <p:cNvSpPr/>
              <p:nvPr/>
            </p:nvSpPr>
            <p:spPr>
              <a:xfrm>
                <a:off x="2081817"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19" name="Google Shape;419;p37"/>
              <p:cNvSpPr/>
              <p:nvPr/>
            </p:nvSpPr>
            <p:spPr>
              <a:xfrm>
                <a:off x="2469458"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20" name="Google Shape;420;p37"/>
              <p:cNvSpPr/>
              <p:nvPr/>
            </p:nvSpPr>
            <p:spPr>
              <a:xfrm>
                <a:off x="1783554" y="3669212"/>
                <a:ext cx="84724" cy="67946"/>
              </a:xfrm>
              <a:custGeom>
                <a:avLst/>
                <a:gdLst/>
                <a:ahLst/>
                <a:cxnLst/>
                <a:rect l="l" t="t" r="r" b="b"/>
                <a:pathLst>
                  <a:path w="444" h="356" extrusionOk="0">
                    <a:moveTo>
                      <a:pt x="399" y="36"/>
                    </a:moveTo>
                    <a:lnTo>
                      <a:pt x="399" y="36"/>
                    </a:lnTo>
                    <a:cubicBezTo>
                      <a:pt x="355" y="0"/>
                      <a:pt x="293" y="0"/>
                      <a:pt x="248" y="36"/>
                    </a:cubicBezTo>
                    <a:cubicBezTo>
                      <a:pt x="221" y="62"/>
                      <a:pt x="221" y="62"/>
                      <a:pt x="221" y="62"/>
                    </a:cubicBezTo>
                    <a:cubicBezTo>
                      <a:pt x="195" y="36"/>
                      <a:pt x="195" y="36"/>
                      <a:pt x="195" y="36"/>
                    </a:cubicBezTo>
                    <a:cubicBezTo>
                      <a:pt x="151" y="0"/>
                      <a:pt x="89" y="0"/>
                      <a:pt x="45" y="36"/>
                    </a:cubicBezTo>
                    <a:cubicBezTo>
                      <a:pt x="0" y="80"/>
                      <a:pt x="0" y="151"/>
                      <a:pt x="45" y="186"/>
                    </a:cubicBezTo>
                    <a:cubicBezTo>
                      <a:pt x="221" y="355"/>
                      <a:pt x="221" y="355"/>
                      <a:pt x="221" y="355"/>
                    </a:cubicBezTo>
                    <a:cubicBezTo>
                      <a:pt x="399" y="186"/>
                      <a:pt x="399" y="186"/>
                      <a:pt x="399" y="186"/>
                    </a:cubicBezTo>
                    <a:cubicBezTo>
                      <a:pt x="443" y="151"/>
                      <a:pt x="443" y="80"/>
                      <a:pt x="399" y="36"/>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421" name="Google Shape;421;p37"/>
              <p:cNvSpPr/>
              <p:nvPr/>
            </p:nvSpPr>
            <p:spPr>
              <a:xfrm>
                <a:off x="2169518" y="3661242"/>
                <a:ext cx="88080" cy="83885"/>
              </a:xfrm>
              <a:custGeom>
                <a:avLst/>
                <a:gdLst/>
                <a:ahLst/>
                <a:cxnLst/>
                <a:rect l="l" t="t" r="r" b="b"/>
                <a:pathLst>
                  <a:path w="461" h="443" extrusionOk="0">
                    <a:moveTo>
                      <a:pt x="363" y="336"/>
                    </a:moveTo>
                    <a:lnTo>
                      <a:pt x="363" y="336"/>
                    </a:lnTo>
                    <a:cubicBezTo>
                      <a:pt x="301" y="310"/>
                      <a:pt x="284" y="292"/>
                      <a:pt x="284" y="248"/>
                    </a:cubicBezTo>
                    <a:cubicBezTo>
                      <a:pt x="284" y="230"/>
                      <a:pt x="301" y="239"/>
                      <a:pt x="310" y="195"/>
                    </a:cubicBezTo>
                    <a:cubicBezTo>
                      <a:pt x="310" y="176"/>
                      <a:pt x="328" y="195"/>
                      <a:pt x="328" y="151"/>
                    </a:cubicBezTo>
                    <a:cubicBezTo>
                      <a:pt x="328" y="132"/>
                      <a:pt x="319" y="132"/>
                      <a:pt x="319" y="132"/>
                    </a:cubicBezTo>
                    <a:cubicBezTo>
                      <a:pt x="319" y="132"/>
                      <a:pt x="328" y="106"/>
                      <a:pt x="328" y="88"/>
                    </a:cubicBezTo>
                    <a:cubicBezTo>
                      <a:pt x="328" y="61"/>
                      <a:pt x="319" y="0"/>
                      <a:pt x="230" y="0"/>
                    </a:cubicBezTo>
                    <a:cubicBezTo>
                      <a:pt x="141" y="0"/>
                      <a:pt x="132" y="61"/>
                      <a:pt x="132" y="88"/>
                    </a:cubicBezTo>
                    <a:cubicBezTo>
                      <a:pt x="132" y="106"/>
                      <a:pt x="141" y="132"/>
                      <a:pt x="141" y="132"/>
                    </a:cubicBezTo>
                    <a:cubicBezTo>
                      <a:pt x="141" y="132"/>
                      <a:pt x="132" y="132"/>
                      <a:pt x="132" y="151"/>
                    </a:cubicBezTo>
                    <a:cubicBezTo>
                      <a:pt x="132" y="195"/>
                      <a:pt x="150" y="176"/>
                      <a:pt x="150" y="195"/>
                    </a:cubicBezTo>
                    <a:cubicBezTo>
                      <a:pt x="159" y="239"/>
                      <a:pt x="177" y="230"/>
                      <a:pt x="177" y="248"/>
                    </a:cubicBezTo>
                    <a:cubicBezTo>
                      <a:pt x="177" y="292"/>
                      <a:pt x="159" y="310"/>
                      <a:pt x="97" y="336"/>
                    </a:cubicBezTo>
                    <a:cubicBezTo>
                      <a:pt x="35" y="354"/>
                      <a:pt x="0" y="380"/>
                      <a:pt x="0" y="398"/>
                    </a:cubicBezTo>
                    <a:cubicBezTo>
                      <a:pt x="0" y="407"/>
                      <a:pt x="0" y="442"/>
                      <a:pt x="0" y="442"/>
                    </a:cubicBezTo>
                    <a:cubicBezTo>
                      <a:pt x="230" y="442"/>
                      <a:pt x="230" y="442"/>
                      <a:pt x="230" y="442"/>
                    </a:cubicBezTo>
                    <a:cubicBezTo>
                      <a:pt x="460" y="442"/>
                      <a:pt x="460" y="442"/>
                      <a:pt x="460" y="442"/>
                    </a:cubicBezTo>
                    <a:cubicBezTo>
                      <a:pt x="460" y="442"/>
                      <a:pt x="460" y="407"/>
                      <a:pt x="460" y="398"/>
                    </a:cubicBezTo>
                    <a:cubicBezTo>
                      <a:pt x="460" y="380"/>
                      <a:pt x="425" y="354"/>
                      <a:pt x="363" y="336"/>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422" name="Google Shape;422;p37"/>
              <p:cNvSpPr/>
              <p:nvPr/>
            </p:nvSpPr>
            <p:spPr>
              <a:xfrm>
                <a:off x="1407556" y="3664238"/>
                <a:ext cx="61437" cy="77895"/>
              </a:xfrm>
              <a:custGeom>
                <a:avLst/>
                <a:gdLst/>
                <a:ahLst/>
                <a:cxnLst/>
                <a:rect l="l" t="t" r="r" b="b"/>
                <a:pathLst>
                  <a:path w="249" h="311" extrusionOk="0">
                    <a:moveTo>
                      <a:pt x="240" y="141"/>
                    </a:moveTo>
                    <a:lnTo>
                      <a:pt x="240" y="141"/>
                    </a:lnTo>
                    <a:cubicBezTo>
                      <a:pt x="27" y="9"/>
                      <a:pt x="27" y="9"/>
                      <a:pt x="27" y="9"/>
                    </a:cubicBezTo>
                    <a:cubicBezTo>
                      <a:pt x="9" y="0"/>
                      <a:pt x="0" y="9"/>
                      <a:pt x="0" y="26"/>
                    </a:cubicBezTo>
                    <a:cubicBezTo>
                      <a:pt x="0" y="283"/>
                      <a:pt x="0" y="283"/>
                      <a:pt x="0" y="283"/>
                    </a:cubicBezTo>
                    <a:cubicBezTo>
                      <a:pt x="0" y="301"/>
                      <a:pt x="9" y="310"/>
                      <a:pt x="27" y="301"/>
                    </a:cubicBezTo>
                    <a:cubicBezTo>
                      <a:pt x="240" y="168"/>
                      <a:pt x="240" y="168"/>
                      <a:pt x="240" y="168"/>
                    </a:cubicBezTo>
                    <a:cubicBezTo>
                      <a:pt x="240" y="168"/>
                      <a:pt x="248" y="159"/>
                      <a:pt x="248" y="150"/>
                    </a:cubicBezTo>
                    <a:lnTo>
                      <a:pt x="240" y="141"/>
                    </a:ln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423" name="Google Shape;423;p37"/>
              <p:cNvSpPr/>
              <p:nvPr/>
            </p:nvSpPr>
            <p:spPr>
              <a:xfrm>
                <a:off x="2564290" y="3660823"/>
                <a:ext cx="73819" cy="84724"/>
              </a:xfrm>
              <a:custGeom>
                <a:avLst/>
                <a:gdLst/>
                <a:ahLst/>
                <a:cxnLst/>
                <a:rect l="l" t="t" r="r" b="b"/>
                <a:pathLst>
                  <a:path w="390" h="444" extrusionOk="0">
                    <a:moveTo>
                      <a:pt x="319" y="301"/>
                    </a:moveTo>
                    <a:lnTo>
                      <a:pt x="319" y="301"/>
                    </a:lnTo>
                    <a:cubicBezTo>
                      <a:pt x="301" y="301"/>
                      <a:pt x="283" y="301"/>
                      <a:pt x="274" y="310"/>
                    </a:cubicBezTo>
                    <a:cubicBezTo>
                      <a:pt x="142" y="239"/>
                      <a:pt x="142" y="239"/>
                      <a:pt x="142" y="239"/>
                    </a:cubicBezTo>
                    <a:cubicBezTo>
                      <a:pt x="142" y="230"/>
                      <a:pt x="142" y="230"/>
                      <a:pt x="142" y="222"/>
                    </a:cubicBezTo>
                    <a:lnTo>
                      <a:pt x="142" y="213"/>
                    </a:lnTo>
                    <a:cubicBezTo>
                      <a:pt x="274" y="133"/>
                      <a:pt x="274" y="133"/>
                      <a:pt x="274" y="133"/>
                    </a:cubicBezTo>
                    <a:cubicBezTo>
                      <a:pt x="283" y="142"/>
                      <a:pt x="301" y="151"/>
                      <a:pt x="319" y="151"/>
                    </a:cubicBezTo>
                    <a:cubicBezTo>
                      <a:pt x="363" y="151"/>
                      <a:pt x="389" y="115"/>
                      <a:pt x="389" y="70"/>
                    </a:cubicBezTo>
                    <a:cubicBezTo>
                      <a:pt x="389" y="35"/>
                      <a:pt x="363" y="0"/>
                      <a:pt x="319" y="0"/>
                    </a:cubicBezTo>
                    <a:cubicBezTo>
                      <a:pt x="274" y="0"/>
                      <a:pt x="248" y="35"/>
                      <a:pt x="248" y="70"/>
                    </a:cubicBezTo>
                    <a:cubicBezTo>
                      <a:pt x="248" y="80"/>
                      <a:pt x="248" y="80"/>
                      <a:pt x="248" y="89"/>
                    </a:cubicBezTo>
                    <a:cubicBezTo>
                      <a:pt x="115" y="169"/>
                      <a:pt x="115" y="169"/>
                      <a:pt x="115" y="169"/>
                    </a:cubicBezTo>
                    <a:cubicBezTo>
                      <a:pt x="107" y="151"/>
                      <a:pt x="88" y="151"/>
                      <a:pt x="70" y="151"/>
                    </a:cubicBezTo>
                    <a:cubicBezTo>
                      <a:pt x="26" y="151"/>
                      <a:pt x="0" y="186"/>
                      <a:pt x="0" y="222"/>
                    </a:cubicBezTo>
                    <a:cubicBezTo>
                      <a:pt x="0" y="266"/>
                      <a:pt x="26" y="301"/>
                      <a:pt x="70" y="301"/>
                    </a:cubicBezTo>
                    <a:cubicBezTo>
                      <a:pt x="88" y="301"/>
                      <a:pt x="107" y="292"/>
                      <a:pt x="115" y="283"/>
                    </a:cubicBezTo>
                    <a:cubicBezTo>
                      <a:pt x="248" y="363"/>
                      <a:pt x="248" y="363"/>
                      <a:pt x="248" y="363"/>
                    </a:cubicBezTo>
                    <a:lnTo>
                      <a:pt x="248" y="372"/>
                    </a:lnTo>
                    <a:cubicBezTo>
                      <a:pt x="248" y="416"/>
                      <a:pt x="274" y="443"/>
                      <a:pt x="319" y="443"/>
                    </a:cubicBezTo>
                    <a:cubicBezTo>
                      <a:pt x="363" y="443"/>
                      <a:pt x="389" y="416"/>
                      <a:pt x="389" y="372"/>
                    </a:cubicBezTo>
                    <a:cubicBezTo>
                      <a:pt x="389" y="328"/>
                      <a:pt x="363" y="301"/>
                      <a:pt x="319" y="301"/>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424" name="Google Shape;424;p37"/>
              <p:cNvSpPr txBox="1"/>
              <p:nvPr/>
            </p:nvSpPr>
            <p:spPr>
              <a:xfrm>
                <a:off x="1225874" y="3343225"/>
                <a:ext cx="1028700" cy="19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chemeClr val="lt1"/>
                    </a:solidFill>
                    <a:latin typeface="Inter"/>
                    <a:ea typeface="Inter"/>
                    <a:cs typeface="Inter"/>
                    <a:sym typeface="Inter"/>
                  </a:rPr>
                  <a:t>JOAN IS AWFUL</a:t>
                </a:r>
                <a:endParaRPr sz="1100"/>
              </a:p>
            </p:txBody>
          </p:sp>
        </p:gr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71616"/>
        </a:solidFill>
        <a:effectLst/>
      </p:bgPr>
    </p:bg>
    <p:spTree>
      <p:nvGrpSpPr>
        <p:cNvPr id="1" name="Shape 428"/>
        <p:cNvGrpSpPr/>
        <p:nvPr/>
      </p:nvGrpSpPr>
      <p:grpSpPr>
        <a:xfrm>
          <a:off x="0" y="0"/>
          <a:ext cx="0" cy="0"/>
          <a:chOff x="0" y="0"/>
          <a:chExt cx="0" cy="0"/>
        </a:xfrm>
      </p:grpSpPr>
      <p:sp>
        <p:nvSpPr>
          <p:cNvPr id="429" name="Google Shape;429;p38"/>
          <p:cNvSpPr txBox="1"/>
          <p:nvPr/>
        </p:nvSpPr>
        <p:spPr>
          <a:xfrm>
            <a:off x="598870" y="324825"/>
            <a:ext cx="6183000" cy="4386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2400" b="1">
                <a:solidFill>
                  <a:schemeClr val="lt1"/>
                </a:solidFill>
                <a:latin typeface="Inter"/>
                <a:ea typeface="Inter"/>
                <a:cs typeface="Inter"/>
                <a:sym typeface="Inter"/>
              </a:rPr>
              <a:t>Future Trends and Innovations</a:t>
            </a:r>
            <a:endParaRPr sz="1100"/>
          </a:p>
        </p:txBody>
      </p:sp>
      <p:sp>
        <p:nvSpPr>
          <p:cNvPr id="430" name="Google Shape;430;p38"/>
          <p:cNvSpPr/>
          <p:nvPr/>
        </p:nvSpPr>
        <p:spPr>
          <a:xfrm>
            <a:off x="9271974"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31" name="Google Shape;431;p38"/>
          <p:cNvSpPr/>
          <p:nvPr/>
        </p:nvSpPr>
        <p:spPr>
          <a:xfrm>
            <a:off x="9659615"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32" name="Google Shape;432;p38"/>
          <p:cNvSpPr/>
          <p:nvPr/>
        </p:nvSpPr>
        <p:spPr>
          <a:xfrm>
            <a:off x="9359675" y="3661242"/>
            <a:ext cx="88080" cy="83885"/>
          </a:xfrm>
          <a:custGeom>
            <a:avLst/>
            <a:gdLst/>
            <a:ahLst/>
            <a:cxnLst/>
            <a:rect l="l" t="t" r="r" b="b"/>
            <a:pathLst>
              <a:path w="461" h="443" extrusionOk="0">
                <a:moveTo>
                  <a:pt x="363" y="336"/>
                </a:moveTo>
                <a:lnTo>
                  <a:pt x="363" y="336"/>
                </a:lnTo>
                <a:cubicBezTo>
                  <a:pt x="301" y="310"/>
                  <a:pt x="284" y="292"/>
                  <a:pt x="284" y="248"/>
                </a:cubicBezTo>
                <a:cubicBezTo>
                  <a:pt x="284" y="230"/>
                  <a:pt x="301" y="239"/>
                  <a:pt x="310" y="195"/>
                </a:cubicBezTo>
                <a:cubicBezTo>
                  <a:pt x="310" y="176"/>
                  <a:pt x="328" y="195"/>
                  <a:pt x="328" y="151"/>
                </a:cubicBezTo>
                <a:cubicBezTo>
                  <a:pt x="328" y="132"/>
                  <a:pt x="319" y="132"/>
                  <a:pt x="319" y="132"/>
                </a:cubicBezTo>
                <a:cubicBezTo>
                  <a:pt x="319" y="132"/>
                  <a:pt x="328" y="106"/>
                  <a:pt x="328" y="88"/>
                </a:cubicBezTo>
                <a:cubicBezTo>
                  <a:pt x="328" y="61"/>
                  <a:pt x="319" y="0"/>
                  <a:pt x="230" y="0"/>
                </a:cubicBezTo>
                <a:cubicBezTo>
                  <a:pt x="141" y="0"/>
                  <a:pt x="132" y="61"/>
                  <a:pt x="132" y="88"/>
                </a:cubicBezTo>
                <a:cubicBezTo>
                  <a:pt x="132" y="106"/>
                  <a:pt x="141" y="132"/>
                  <a:pt x="141" y="132"/>
                </a:cubicBezTo>
                <a:cubicBezTo>
                  <a:pt x="141" y="132"/>
                  <a:pt x="132" y="132"/>
                  <a:pt x="132" y="151"/>
                </a:cubicBezTo>
                <a:cubicBezTo>
                  <a:pt x="132" y="195"/>
                  <a:pt x="150" y="176"/>
                  <a:pt x="150" y="195"/>
                </a:cubicBezTo>
                <a:cubicBezTo>
                  <a:pt x="159" y="239"/>
                  <a:pt x="177" y="230"/>
                  <a:pt x="177" y="248"/>
                </a:cubicBezTo>
                <a:cubicBezTo>
                  <a:pt x="177" y="292"/>
                  <a:pt x="159" y="310"/>
                  <a:pt x="97" y="336"/>
                </a:cubicBezTo>
                <a:cubicBezTo>
                  <a:pt x="35" y="354"/>
                  <a:pt x="0" y="380"/>
                  <a:pt x="0" y="398"/>
                </a:cubicBezTo>
                <a:cubicBezTo>
                  <a:pt x="0" y="407"/>
                  <a:pt x="0" y="442"/>
                  <a:pt x="0" y="442"/>
                </a:cubicBezTo>
                <a:cubicBezTo>
                  <a:pt x="230" y="442"/>
                  <a:pt x="230" y="442"/>
                  <a:pt x="230" y="442"/>
                </a:cubicBezTo>
                <a:cubicBezTo>
                  <a:pt x="460" y="442"/>
                  <a:pt x="460" y="442"/>
                  <a:pt x="460" y="442"/>
                </a:cubicBezTo>
                <a:cubicBezTo>
                  <a:pt x="460" y="442"/>
                  <a:pt x="460" y="407"/>
                  <a:pt x="460" y="398"/>
                </a:cubicBezTo>
                <a:cubicBezTo>
                  <a:pt x="460" y="380"/>
                  <a:pt x="425" y="354"/>
                  <a:pt x="363" y="336"/>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433" name="Google Shape;433;p38"/>
          <p:cNvSpPr/>
          <p:nvPr/>
        </p:nvSpPr>
        <p:spPr>
          <a:xfrm>
            <a:off x="9754447" y="3660823"/>
            <a:ext cx="73819" cy="84724"/>
          </a:xfrm>
          <a:custGeom>
            <a:avLst/>
            <a:gdLst/>
            <a:ahLst/>
            <a:cxnLst/>
            <a:rect l="l" t="t" r="r" b="b"/>
            <a:pathLst>
              <a:path w="390" h="444" extrusionOk="0">
                <a:moveTo>
                  <a:pt x="319" y="301"/>
                </a:moveTo>
                <a:lnTo>
                  <a:pt x="319" y="301"/>
                </a:lnTo>
                <a:cubicBezTo>
                  <a:pt x="301" y="301"/>
                  <a:pt x="283" y="301"/>
                  <a:pt x="274" y="310"/>
                </a:cubicBezTo>
                <a:cubicBezTo>
                  <a:pt x="142" y="239"/>
                  <a:pt x="142" y="239"/>
                  <a:pt x="142" y="239"/>
                </a:cubicBezTo>
                <a:cubicBezTo>
                  <a:pt x="142" y="230"/>
                  <a:pt x="142" y="230"/>
                  <a:pt x="142" y="222"/>
                </a:cubicBezTo>
                <a:lnTo>
                  <a:pt x="142" y="213"/>
                </a:lnTo>
                <a:cubicBezTo>
                  <a:pt x="274" y="133"/>
                  <a:pt x="274" y="133"/>
                  <a:pt x="274" y="133"/>
                </a:cubicBezTo>
                <a:cubicBezTo>
                  <a:pt x="283" y="142"/>
                  <a:pt x="301" y="151"/>
                  <a:pt x="319" y="151"/>
                </a:cubicBezTo>
                <a:cubicBezTo>
                  <a:pt x="363" y="151"/>
                  <a:pt x="389" y="115"/>
                  <a:pt x="389" y="70"/>
                </a:cubicBezTo>
                <a:cubicBezTo>
                  <a:pt x="389" y="35"/>
                  <a:pt x="363" y="0"/>
                  <a:pt x="319" y="0"/>
                </a:cubicBezTo>
                <a:cubicBezTo>
                  <a:pt x="274" y="0"/>
                  <a:pt x="248" y="35"/>
                  <a:pt x="248" y="70"/>
                </a:cubicBezTo>
                <a:cubicBezTo>
                  <a:pt x="248" y="80"/>
                  <a:pt x="248" y="80"/>
                  <a:pt x="248" y="89"/>
                </a:cubicBezTo>
                <a:cubicBezTo>
                  <a:pt x="115" y="169"/>
                  <a:pt x="115" y="169"/>
                  <a:pt x="115" y="169"/>
                </a:cubicBezTo>
                <a:cubicBezTo>
                  <a:pt x="107" y="151"/>
                  <a:pt x="88" y="151"/>
                  <a:pt x="70" y="151"/>
                </a:cubicBezTo>
                <a:cubicBezTo>
                  <a:pt x="26" y="151"/>
                  <a:pt x="0" y="186"/>
                  <a:pt x="0" y="222"/>
                </a:cubicBezTo>
                <a:cubicBezTo>
                  <a:pt x="0" y="266"/>
                  <a:pt x="26" y="301"/>
                  <a:pt x="70" y="301"/>
                </a:cubicBezTo>
                <a:cubicBezTo>
                  <a:pt x="88" y="301"/>
                  <a:pt x="107" y="292"/>
                  <a:pt x="115" y="283"/>
                </a:cubicBezTo>
                <a:cubicBezTo>
                  <a:pt x="248" y="363"/>
                  <a:pt x="248" y="363"/>
                  <a:pt x="248" y="363"/>
                </a:cubicBezTo>
                <a:lnTo>
                  <a:pt x="248" y="372"/>
                </a:lnTo>
                <a:cubicBezTo>
                  <a:pt x="248" y="416"/>
                  <a:pt x="274" y="443"/>
                  <a:pt x="319" y="443"/>
                </a:cubicBezTo>
                <a:cubicBezTo>
                  <a:pt x="363" y="443"/>
                  <a:pt x="389" y="416"/>
                  <a:pt x="389" y="372"/>
                </a:cubicBezTo>
                <a:cubicBezTo>
                  <a:pt x="389" y="328"/>
                  <a:pt x="363" y="301"/>
                  <a:pt x="319" y="301"/>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434" name="Google Shape;434;p38"/>
          <p:cNvSpPr txBox="1"/>
          <p:nvPr/>
        </p:nvSpPr>
        <p:spPr>
          <a:xfrm>
            <a:off x="818725" y="1078550"/>
            <a:ext cx="3967800" cy="2689500"/>
          </a:xfrm>
          <a:prstGeom prst="rect">
            <a:avLst/>
          </a:prstGeom>
          <a:noFill/>
          <a:ln>
            <a:noFill/>
          </a:ln>
        </p:spPr>
        <p:txBody>
          <a:bodyPr spcFirstLastPara="1" wrap="square" lIns="91425" tIns="91425" rIns="91425" bIns="91425" anchor="t" anchorCtr="0">
            <a:noAutofit/>
          </a:bodyPr>
          <a:lstStyle/>
          <a:p>
            <a:pPr marL="457200" lvl="0" indent="-361950" algn="l" rtl="0">
              <a:lnSpc>
                <a:spcPct val="115000"/>
              </a:lnSpc>
              <a:spcBef>
                <a:spcPts val="0"/>
              </a:spcBef>
              <a:spcAft>
                <a:spcPts val="0"/>
              </a:spcAft>
              <a:buClr>
                <a:schemeClr val="lt1"/>
              </a:buClr>
              <a:buSzPts val="2100"/>
              <a:buFont typeface="Inter"/>
              <a:buChar char="●"/>
            </a:pPr>
            <a:r>
              <a:rPr lang="en" sz="1800">
                <a:solidFill>
                  <a:schemeClr val="lt1"/>
                </a:solidFill>
                <a:latin typeface="Inter"/>
                <a:ea typeface="Inter"/>
                <a:cs typeface="Inter"/>
                <a:sym typeface="Inter"/>
              </a:rPr>
              <a:t>Warner Bros achieves 70% accuracy in forecasting film performance[8]</a:t>
            </a:r>
            <a:endParaRPr sz="1800">
              <a:solidFill>
                <a:schemeClr val="lt1"/>
              </a:solidFill>
              <a:latin typeface="Inter"/>
              <a:ea typeface="Inter"/>
              <a:cs typeface="Inter"/>
              <a:sym typeface="Inter"/>
            </a:endParaRPr>
          </a:p>
          <a:p>
            <a:pPr marL="457200" lvl="0" indent="-361950" algn="l" rtl="0">
              <a:lnSpc>
                <a:spcPct val="115000"/>
              </a:lnSpc>
              <a:spcBef>
                <a:spcPts val="0"/>
              </a:spcBef>
              <a:spcAft>
                <a:spcPts val="0"/>
              </a:spcAft>
              <a:buClr>
                <a:schemeClr val="lt1"/>
              </a:buClr>
              <a:buSzPts val="2100"/>
              <a:buFont typeface="Inter"/>
              <a:buChar char="●"/>
            </a:pPr>
            <a:r>
              <a:rPr lang="en" sz="1800">
                <a:solidFill>
                  <a:schemeClr val="lt1"/>
                </a:solidFill>
                <a:latin typeface="Inter"/>
                <a:ea typeface="Inter"/>
                <a:cs typeface="Inter"/>
                <a:sym typeface="Inter"/>
              </a:rPr>
              <a:t>Enhances VR/AR movies, and creates interactive narrative experiences [11]</a:t>
            </a:r>
            <a:endParaRPr sz="1800">
              <a:solidFill>
                <a:schemeClr val="lt1"/>
              </a:solidFill>
              <a:latin typeface="Inter"/>
              <a:ea typeface="Inter"/>
              <a:cs typeface="Inter"/>
              <a:sym typeface="Inter"/>
            </a:endParaRPr>
          </a:p>
          <a:p>
            <a:pPr marL="457200" lvl="0" indent="-361950" algn="l" rtl="0">
              <a:lnSpc>
                <a:spcPct val="115000"/>
              </a:lnSpc>
              <a:spcBef>
                <a:spcPts val="0"/>
              </a:spcBef>
              <a:spcAft>
                <a:spcPts val="0"/>
              </a:spcAft>
              <a:buClr>
                <a:schemeClr val="lt1"/>
              </a:buClr>
              <a:buSzPts val="2100"/>
              <a:buFont typeface="Inter"/>
              <a:buChar char="●"/>
            </a:pPr>
            <a:r>
              <a:rPr lang="en" sz="1800">
                <a:solidFill>
                  <a:schemeClr val="lt1"/>
                </a:solidFill>
                <a:latin typeface="Inter"/>
                <a:ea typeface="Inter"/>
                <a:cs typeface="Inter"/>
                <a:sym typeface="Inter"/>
              </a:rPr>
              <a:t>AI tools enhance visual effects, realistic CGI and immersive scenes[7]</a:t>
            </a:r>
            <a:endParaRPr sz="1800">
              <a:solidFill>
                <a:schemeClr val="lt1"/>
              </a:solidFill>
              <a:latin typeface="Inter"/>
              <a:ea typeface="Inter"/>
              <a:cs typeface="Inter"/>
              <a:sym typeface="Inter"/>
            </a:endParaRPr>
          </a:p>
        </p:txBody>
      </p:sp>
      <p:sp>
        <p:nvSpPr>
          <p:cNvPr id="435" name="Google Shape;435;p38"/>
          <p:cNvSpPr txBox="1"/>
          <p:nvPr/>
        </p:nvSpPr>
        <p:spPr>
          <a:xfrm>
            <a:off x="8595300" y="4749850"/>
            <a:ext cx="5487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100">
                <a:solidFill>
                  <a:schemeClr val="lt1"/>
                </a:solidFill>
                <a:latin typeface="Inter"/>
                <a:ea typeface="Inter"/>
                <a:cs typeface="Inter"/>
                <a:sym typeface="Inter"/>
              </a:rPr>
              <a:t>13</a:t>
            </a:r>
            <a:endParaRPr sz="2100">
              <a:solidFill>
                <a:schemeClr val="lt1"/>
              </a:solidFill>
              <a:latin typeface="Inter"/>
              <a:ea typeface="Inter"/>
              <a:cs typeface="Inter"/>
              <a:sym typeface="Inter"/>
            </a:endParaRPr>
          </a:p>
        </p:txBody>
      </p:sp>
      <p:pic>
        <p:nvPicPr>
          <p:cNvPr id="436" name="Google Shape;436;p38"/>
          <p:cNvPicPr preferRelativeResize="0"/>
          <p:nvPr/>
        </p:nvPicPr>
        <p:blipFill>
          <a:blip r:embed="rId3">
            <a:alphaModFix/>
          </a:blip>
          <a:stretch>
            <a:fillRect/>
          </a:stretch>
        </p:blipFill>
        <p:spPr>
          <a:xfrm>
            <a:off x="4786363" y="920600"/>
            <a:ext cx="4216120" cy="3005400"/>
          </a:xfrm>
          <a:prstGeom prst="rect">
            <a:avLst/>
          </a:prstGeom>
          <a:noFill/>
          <a:ln>
            <a:noFill/>
          </a:ln>
        </p:spPr>
      </p:pic>
      <p:sp>
        <p:nvSpPr>
          <p:cNvPr id="437" name="Google Shape;437;p38"/>
          <p:cNvSpPr txBox="1"/>
          <p:nvPr/>
        </p:nvSpPr>
        <p:spPr>
          <a:xfrm>
            <a:off x="4787650" y="3905000"/>
            <a:ext cx="42162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Calibri"/>
                <a:ea typeface="Calibri"/>
                <a:cs typeface="Calibri"/>
                <a:sym typeface="Calibri"/>
              </a:rPr>
              <a:t>[8]</a:t>
            </a:r>
            <a:endParaRPr>
              <a:solidFill>
                <a:schemeClr val="lt1"/>
              </a:solidFill>
              <a:latin typeface="Calibri"/>
              <a:ea typeface="Calibri"/>
              <a:cs typeface="Calibri"/>
              <a:sym typeface="Calibri"/>
            </a:endParaRPr>
          </a:p>
        </p:txBody>
      </p:sp>
      <p:grpSp>
        <p:nvGrpSpPr>
          <p:cNvPr id="438" name="Google Shape;438;p38"/>
          <p:cNvGrpSpPr/>
          <p:nvPr/>
        </p:nvGrpSpPr>
        <p:grpSpPr>
          <a:xfrm>
            <a:off x="815997" y="4377775"/>
            <a:ext cx="7509150" cy="639874"/>
            <a:chOff x="815997" y="4072975"/>
            <a:chExt cx="7509150" cy="639874"/>
          </a:xfrm>
        </p:grpSpPr>
        <p:cxnSp>
          <p:nvCxnSpPr>
            <p:cNvPr id="439" name="Google Shape;439;p38"/>
            <p:cNvCxnSpPr/>
            <p:nvPr/>
          </p:nvCxnSpPr>
          <p:spPr>
            <a:xfrm>
              <a:off x="818847" y="4708046"/>
              <a:ext cx="7506300" cy="1800"/>
            </a:xfrm>
            <a:prstGeom prst="straightConnector1">
              <a:avLst/>
            </a:prstGeom>
            <a:noFill/>
            <a:ln w="44450" cap="rnd" cmpd="sng">
              <a:solidFill>
                <a:srgbClr val="E50914">
                  <a:alpha val="40000"/>
                </a:srgbClr>
              </a:solidFill>
              <a:prstDash val="solid"/>
              <a:miter lim="800000"/>
              <a:headEnd type="none" w="sm" len="sm"/>
              <a:tailEnd type="none" w="sm" len="sm"/>
            </a:ln>
          </p:spPr>
        </p:cxnSp>
        <p:cxnSp>
          <p:nvCxnSpPr>
            <p:cNvPr id="440" name="Google Shape;440;p38"/>
            <p:cNvCxnSpPr/>
            <p:nvPr/>
          </p:nvCxnSpPr>
          <p:spPr>
            <a:xfrm>
              <a:off x="815997" y="4708949"/>
              <a:ext cx="4925100" cy="3900"/>
            </a:xfrm>
            <a:prstGeom prst="straightConnector1">
              <a:avLst/>
            </a:prstGeom>
            <a:noFill/>
            <a:ln w="44450" cap="rnd" cmpd="sng">
              <a:solidFill>
                <a:srgbClr val="E50914"/>
              </a:solidFill>
              <a:prstDash val="solid"/>
              <a:miter lim="800000"/>
              <a:headEnd type="none" w="sm" len="sm"/>
              <a:tailEnd type="none" w="sm" len="sm"/>
            </a:ln>
          </p:spPr>
        </p:cxnSp>
        <p:grpSp>
          <p:nvGrpSpPr>
            <p:cNvPr id="441" name="Google Shape;441;p38"/>
            <p:cNvGrpSpPr/>
            <p:nvPr/>
          </p:nvGrpSpPr>
          <p:grpSpPr>
            <a:xfrm>
              <a:off x="818849" y="4072975"/>
              <a:ext cx="1506984" cy="491619"/>
              <a:chOff x="1225874" y="3343225"/>
              <a:chExt cx="1506984" cy="491619"/>
            </a:xfrm>
          </p:grpSpPr>
          <p:sp>
            <p:nvSpPr>
              <p:cNvPr id="442" name="Google Shape;442;p38"/>
              <p:cNvSpPr/>
              <p:nvPr/>
            </p:nvSpPr>
            <p:spPr>
              <a:xfrm>
                <a:off x="1306535"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43" name="Google Shape;443;p38"/>
              <p:cNvSpPr/>
              <p:nvPr/>
            </p:nvSpPr>
            <p:spPr>
              <a:xfrm>
                <a:off x="1694176"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44" name="Google Shape;444;p38"/>
              <p:cNvSpPr/>
              <p:nvPr/>
            </p:nvSpPr>
            <p:spPr>
              <a:xfrm>
                <a:off x="2081817"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45" name="Google Shape;445;p38"/>
              <p:cNvSpPr/>
              <p:nvPr/>
            </p:nvSpPr>
            <p:spPr>
              <a:xfrm>
                <a:off x="2469458"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46" name="Google Shape;446;p38"/>
              <p:cNvSpPr/>
              <p:nvPr/>
            </p:nvSpPr>
            <p:spPr>
              <a:xfrm>
                <a:off x="1783554" y="3669212"/>
                <a:ext cx="84724" cy="67946"/>
              </a:xfrm>
              <a:custGeom>
                <a:avLst/>
                <a:gdLst/>
                <a:ahLst/>
                <a:cxnLst/>
                <a:rect l="l" t="t" r="r" b="b"/>
                <a:pathLst>
                  <a:path w="444" h="356" extrusionOk="0">
                    <a:moveTo>
                      <a:pt x="399" y="36"/>
                    </a:moveTo>
                    <a:lnTo>
                      <a:pt x="399" y="36"/>
                    </a:lnTo>
                    <a:cubicBezTo>
                      <a:pt x="355" y="0"/>
                      <a:pt x="293" y="0"/>
                      <a:pt x="248" y="36"/>
                    </a:cubicBezTo>
                    <a:cubicBezTo>
                      <a:pt x="221" y="62"/>
                      <a:pt x="221" y="62"/>
                      <a:pt x="221" y="62"/>
                    </a:cubicBezTo>
                    <a:cubicBezTo>
                      <a:pt x="195" y="36"/>
                      <a:pt x="195" y="36"/>
                      <a:pt x="195" y="36"/>
                    </a:cubicBezTo>
                    <a:cubicBezTo>
                      <a:pt x="151" y="0"/>
                      <a:pt x="89" y="0"/>
                      <a:pt x="45" y="36"/>
                    </a:cubicBezTo>
                    <a:cubicBezTo>
                      <a:pt x="0" y="80"/>
                      <a:pt x="0" y="151"/>
                      <a:pt x="45" y="186"/>
                    </a:cubicBezTo>
                    <a:cubicBezTo>
                      <a:pt x="221" y="355"/>
                      <a:pt x="221" y="355"/>
                      <a:pt x="221" y="355"/>
                    </a:cubicBezTo>
                    <a:cubicBezTo>
                      <a:pt x="399" y="186"/>
                      <a:pt x="399" y="186"/>
                      <a:pt x="399" y="186"/>
                    </a:cubicBezTo>
                    <a:cubicBezTo>
                      <a:pt x="443" y="151"/>
                      <a:pt x="443" y="80"/>
                      <a:pt x="399" y="36"/>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447" name="Google Shape;447;p38"/>
              <p:cNvSpPr/>
              <p:nvPr/>
            </p:nvSpPr>
            <p:spPr>
              <a:xfrm>
                <a:off x="2169518" y="3661242"/>
                <a:ext cx="88080" cy="83885"/>
              </a:xfrm>
              <a:custGeom>
                <a:avLst/>
                <a:gdLst/>
                <a:ahLst/>
                <a:cxnLst/>
                <a:rect l="l" t="t" r="r" b="b"/>
                <a:pathLst>
                  <a:path w="461" h="443" extrusionOk="0">
                    <a:moveTo>
                      <a:pt x="363" y="336"/>
                    </a:moveTo>
                    <a:lnTo>
                      <a:pt x="363" y="336"/>
                    </a:lnTo>
                    <a:cubicBezTo>
                      <a:pt x="301" y="310"/>
                      <a:pt x="284" y="292"/>
                      <a:pt x="284" y="248"/>
                    </a:cubicBezTo>
                    <a:cubicBezTo>
                      <a:pt x="284" y="230"/>
                      <a:pt x="301" y="239"/>
                      <a:pt x="310" y="195"/>
                    </a:cubicBezTo>
                    <a:cubicBezTo>
                      <a:pt x="310" y="176"/>
                      <a:pt x="328" y="195"/>
                      <a:pt x="328" y="151"/>
                    </a:cubicBezTo>
                    <a:cubicBezTo>
                      <a:pt x="328" y="132"/>
                      <a:pt x="319" y="132"/>
                      <a:pt x="319" y="132"/>
                    </a:cubicBezTo>
                    <a:cubicBezTo>
                      <a:pt x="319" y="132"/>
                      <a:pt x="328" y="106"/>
                      <a:pt x="328" y="88"/>
                    </a:cubicBezTo>
                    <a:cubicBezTo>
                      <a:pt x="328" y="61"/>
                      <a:pt x="319" y="0"/>
                      <a:pt x="230" y="0"/>
                    </a:cubicBezTo>
                    <a:cubicBezTo>
                      <a:pt x="141" y="0"/>
                      <a:pt x="132" y="61"/>
                      <a:pt x="132" y="88"/>
                    </a:cubicBezTo>
                    <a:cubicBezTo>
                      <a:pt x="132" y="106"/>
                      <a:pt x="141" y="132"/>
                      <a:pt x="141" y="132"/>
                    </a:cubicBezTo>
                    <a:cubicBezTo>
                      <a:pt x="141" y="132"/>
                      <a:pt x="132" y="132"/>
                      <a:pt x="132" y="151"/>
                    </a:cubicBezTo>
                    <a:cubicBezTo>
                      <a:pt x="132" y="195"/>
                      <a:pt x="150" y="176"/>
                      <a:pt x="150" y="195"/>
                    </a:cubicBezTo>
                    <a:cubicBezTo>
                      <a:pt x="159" y="239"/>
                      <a:pt x="177" y="230"/>
                      <a:pt x="177" y="248"/>
                    </a:cubicBezTo>
                    <a:cubicBezTo>
                      <a:pt x="177" y="292"/>
                      <a:pt x="159" y="310"/>
                      <a:pt x="97" y="336"/>
                    </a:cubicBezTo>
                    <a:cubicBezTo>
                      <a:pt x="35" y="354"/>
                      <a:pt x="0" y="380"/>
                      <a:pt x="0" y="398"/>
                    </a:cubicBezTo>
                    <a:cubicBezTo>
                      <a:pt x="0" y="407"/>
                      <a:pt x="0" y="442"/>
                      <a:pt x="0" y="442"/>
                    </a:cubicBezTo>
                    <a:cubicBezTo>
                      <a:pt x="230" y="442"/>
                      <a:pt x="230" y="442"/>
                      <a:pt x="230" y="442"/>
                    </a:cubicBezTo>
                    <a:cubicBezTo>
                      <a:pt x="460" y="442"/>
                      <a:pt x="460" y="442"/>
                      <a:pt x="460" y="442"/>
                    </a:cubicBezTo>
                    <a:cubicBezTo>
                      <a:pt x="460" y="442"/>
                      <a:pt x="460" y="407"/>
                      <a:pt x="460" y="398"/>
                    </a:cubicBezTo>
                    <a:cubicBezTo>
                      <a:pt x="460" y="380"/>
                      <a:pt x="425" y="354"/>
                      <a:pt x="363" y="336"/>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448" name="Google Shape;448;p38"/>
              <p:cNvSpPr/>
              <p:nvPr/>
            </p:nvSpPr>
            <p:spPr>
              <a:xfrm>
                <a:off x="1407556" y="3664238"/>
                <a:ext cx="61437" cy="77895"/>
              </a:xfrm>
              <a:custGeom>
                <a:avLst/>
                <a:gdLst/>
                <a:ahLst/>
                <a:cxnLst/>
                <a:rect l="l" t="t" r="r" b="b"/>
                <a:pathLst>
                  <a:path w="249" h="311" extrusionOk="0">
                    <a:moveTo>
                      <a:pt x="240" y="141"/>
                    </a:moveTo>
                    <a:lnTo>
                      <a:pt x="240" y="141"/>
                    </a:lnTo>
                    <a:cubicBezTo>
                      <a:pt x="27" y="9"/>
                      <a:pt x="27" y="9"/>
                      <a:pt x="27" y="9"/>
                    </a:cubicBezTo>
                    <a:cubicBezTo>
                      <a:pt x="9" y="0"/>
                      <a:pt x="0" y="9"/>
                      <a:pt x="0" y="26"/>
                    </a:cubicBezTo>
                    <a:cubicBezTo>
                      <a:pt x="0" y="283"/>
                      <a:pt x="0" y="283"/>
                      <a:pt x="0" y="283"/>
                    </a:cubicBezTo>
                    <a:cubicBezTo>
                      <a:pt x="0" y="301"/>
                      <a:pt x="9" y="310"/>
                      <a:pt x="27" y="301"/>
                    </a:cubicBezTo>
                    <a:cubicBezTo>
                      <a:pt x="240" y="168"/>
                      <a:pt x="240" y="168"/>
                      <a:pt x="240" y="168"/>
                    </a:cubicBezTo>
                    <a:cubicBezTo>
                      <a:pt x="240" y="168"/>
                      <a:pt x="248" y="159"/>
                      <a:pt x="248" y="150"/>
                    </a:cubicBezTo>
                    <a:lnTo>
                      <a:pt x="240" y="141"/>
                    </a:ln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449" name="Google Shape;449;p38"/>
              <p:cNvSpPr/>
              <p:nvPr/>
            </p:nvSpPr>
            <p:spPr>
              <a:xfrm>
                <a:off x="2564290" y="3660823"/>
                <a:ext cx="73819" cy="84724"/>
              </a:xfrm>
              <a:custGeom>
                <a:avLst/>
                <a:gdLst/>
                <a:ahLst/>
                <a:cxnLst/>
                <a:rect l="l" t="t" r="r" b="b"/>
                <a:pathLst>
                  <a:path w="390" h="444" extrusionOk="0">
                    <a:moveTo>
                      <a:pt x="319" y="301"/>
                    </a:moveTo>
                    <a:lnTo>
                      <a:pt x="319" y="301"/>
                    </a:lnTo>
                    <a:cubicBezTo>
                      <a:pt x="301" y="301"/>
                      <a:pt x="283" y="301"/>
                      <a:pt x="274" y="310"/>
                    </a:cubicBezTo>
                    <a:cubicBezTo>
                      <a:pt x="142" y="239"/>
                      <a:pt x="142" y="239"/>
                      <a:pt x="142" y="239"/>
                    </a:cubicBezTo>
                    <a:cubicBezTo>
                      <a:pt x="142" y="230"/>
                      <a:pt x="142" y="230"/>
                      <a:pt x="142" y="222"/>
                    </a:cubicBezTo>
                    <a:lnTo>
                      <a:pt x="142" y="213"/>
                    </a:lnTo>
                    <a:cubicBezTo>
                      <a:pt x="274" y="133"/>
                      <a:pt x="274" y="133"/>
                      <a:pt x="274" y="133"/>
                    </a:cubicBezTo>
                    <a:cubicBezTo>
                      <a:pt x="283" y="142"/>
                      <a:pt x="301" y="151"/>
                      <a:pt x="319" y="151"/>
                    </a:cubicBezTo>
                    <a:cubicBezTo>
                      <a:pt x="363" y="151"/>
                      <a:pt x="389" y="115"/>
                      <a:pt x="389" y="70"/>
                    </a:cubicBezTo>
                    <a:cubicBezTo>
                      <a:pt x="389" y="35"/>
                      <a:pt x="363" y="0"/>
                      <a:pt x="319" y="0"/>
                    </a:cubicBezTo>
                    <a:cubicBezTo>
                      <a:pt x="274" y="0"/>
                      <a:pt x="248" y="35"/>
                      <a:pt x="248" y="70"/>
                    </a:cubicBezTo>
                    <a:cubicBezTo>
                      <a:pt x="248" y="80"/>
                      <a:pt x="248" y="80"/>
                      <a:pt x="248" y="89"/>
                    </a:cubicBezTo>
                    <a:cubicBezTo>
                      <a:pt x="115" y="169"/>
                      <a:pt x="115" y="169"/>
                      <a:pt x="115" y="169"/>
                    </a:cubicBezTo>
                    <a:cubicBezTo>
                      <a:pt x="107" y="151"/>
                      <a:pt x="88" y="151"/>
                      <a:pt x="70" y="151"/>
                    </a:cubicBezTo>
                    <a:cubicBezTo>
                      <a:pt x="26" y="151"/>
                      <a:pt x="0" y="186"/>
                      <a:pt x="0" y="222"/>
                    </a:cubicBezTo>
                    <a:cubicBezTo>
                      <a:pt x="0" y="266"/>
                      <a:pt x="26" y="301"/>
                      <a:pt x="70" y="301"/>
                    </a:cubicBezTo>
                    <a:cubicBezTo>
                      <a:pt x="88" y="301"/>
                      <a:pt x="107" y="292"/>
                      <a:pt x="115" y="283"/>
                    </a:cubicBezTo>
                    <a:cubicBezTo>
                      <a:pt x="248" y="363"/>
                      <a:pt x="248" y="363"/>
                      <a:pt x="248" y="363"/>
                    </a:cubicBezTo>
                    <a:lnTo>
                      <a:pt x="248" y="372"/>
                    </a:lnTo>
                    <a:cubicBezTo>
                      <a:pt x="248" y="416"/>
                      <a:pt x="274" y="443"/>
                      <a:pt x="319" y="443"/>
                    </a:cubicBezTo>
                    <a:cubicBezTo>
                      <a:pt x="363" y="443"/>
                      <a:pt x="389" y="416"/>
                      <a:pt x="389" y="372"/>
                    </a:cubicBezTo>
                    <a:cubicBezTo>
                      <a:pt x="389" y="328"/>
                      <a:pt x="363" y="301"/>
                      <a:pt x="319" y="301"/>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450" name="Google Shape;450;p38"/>
              <p:cNvSpPr txBox="1"/>
              <p:nvPr/>
            </p:nvSpPr>
            <p:spPr>
              <a:xfrm>
                <a:off x="1225874" y="3343225"/>
                <a:ext cx="1028700" cy="19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chemeClr val="lt1"/>
                    </a:solidFill>
                    <a:latin typeface="Inter"/>
                    <a:ea typeface="Inter"/>
                    <a:cs typeface="Inter"/>
                    <a:sym typeface="Inter"/>
                  </a:rPr>
                  <a:t>JOAN IS AWFUL</a:t>
                </a:r>
                <a:endParaRPr sz="1100"/>
              </a:p>
            </p:txBody>
          </p:sp>
        </p:gr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71616"/>
        </a:solidFill>
        <a:effectLst/>
      </p:bgPr>
    </p:bg>
    <p:spTree>
      <p:nvGrpSpPr>
        <p:cNvPr id="1" name="Shape 454"/>
        <p:cNvGrpSpPr/>
        <p:nvPr/>
      </p:nvGrpSpPr>
      <p:grpSpPr>
        <a:xfrm>
          <a:off x="0" y="0"/>
          <a:ext cx="0" cy="0"/>
          <a:chOff x="0" y="0"/>
          <a:chExt cx="0" cy="0"/>
        </a:xfrm>
      </p:grpSpPr>
      <p:sp>
        <p:nvSpPr>
          <p:cNvPr id="455" name="Google Shape;455;p39"/>
          <p:cNvSpPr txBox="1"/>
          <p:nvPr/>
        </p:nvSpPr>
        <p:spPr>
          <a:xfrm>
            <a:off x="598885" y="324824"/>
            <a:ext cx="4032300" cy="4386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2400" b="1">
                <a:solidFill>
                  <a:schemeClr val="lt1"/>
                </a:solidFill>
                <a:latin typeface="Inter"/>
                <a:ea typeface="Inter"/>
                <a:cs typeface="Inter"/>
                <a:sym typeface="Inter"/>
              </a:rPr>
              <a:t>CONCLUSION #3</a:t>
            </a:r>
            <a:endParaRPr sz="1100"/>
          </a:p>
        </p:txBody>
      </p:sp>
      <p:sp>
        <p:nvSpPr>
          <p:cNvPr id="456" name="Google Shape;456;p39"/>
          <p:cNvSpPr/>
          <p:nvPr/>
        </p:nvSpPr>
        <p:spPr>
          <a:xfrm>
            <a:off x="9271974"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57" name="Google Shape;457;p39"/>
          <p:cNvSpPr/>
          <p:nvPr/>
        </p:nvSpPr>
        <p:spPr>
          <a:xfrm>
            <a:off x="9659615"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58" name="Google Shape;458;p39"/>
          <p:cNvSpPr/>
          <p:nvPr/>
        </p:nvSpPr>
        <p:spPr>
          <a:xfrm>
            <a:off x="9359675" y="3661242"/>
            <a:ext cx="88080" cy="83885"/>
          </a:xfrm>
          <a:custGeom>
            <a:avLst/>
            <a:gdLst/>
            <a:ahLst/>
            <a:cxnLst/>
            <a:rect l="l" t="t" r="r" b="b"/>
            <a:pathLst>
              <a:path w="461" h="443" extrusionOk="0">
                <a:moveTo>
                  <a:pt x="363" y="336"/>
                </a:moveTo>
                <a:lnTo>
                  <a:pt x="363" y="336"/>
                </a:lnTo>
                <a:cubicBezTo>
                  <a:pt x="301" y="310"/>
                  <a:pt x="284" y="292"/>
                  <a:pt x="284" y="248"/>
                </a:cubicBezTo>
                <a:cubicBezTo>
                  <a:pt x="284" y="230"/>
                  <a:pt x="301" y="239"/>
                  <a:pt x="310" y="195"/>
                </a:cubicBezTo>
                <a:cubicBezTo>
                  <a:pt x="310" y="176"/>
                  <a:pt x="328" y="195"/>
                  <a:pt x="328" y="151"/>
                </a:cubicBezTo>
                <a:cubicBezTo>
                  <a:pt x="328" y="132"/>
                  <a:pt x="319" y="132"/>
                  <a:pt x="319" y="132"/>
                </a:cubicBezTo>
                <a:cubicBezTo>
                  <a:pt x="319" y="132"/>
                  <a:pt x="328" y="106"/>
                  <a:pt x="328" y="88"/>
                </a:cubicBezTo>
                <a:cubicBezTo>
                  <a:pt x="328" y="61"/>
                  <a:pt x="319" y="0"/>
                  <a:pt x="230" y="0"/>
                </a:cubicBezTo>
                <a:cubicBezTo>
                  <a:pt x="141" y="0"/>
                  <a:pt x="132" y="61"/>
                  <a:pt x="132" y="88"/>
                </a:cubicBezTo>
                <a:cubicBezTo>
                  <a:pt x="132" y="106"/>
                  <a:pt x="141" y="132"/>
                  <a:pt x="141" y="132"/>
                </a:cubicBezTo>
                <a:cubicBezTo>
                  <a:pt x="141" y="132"/>
                  <a:pt x="132" y="132"/>
                  <a:pt x="132" y="151"/>
                </a:cubicBezTo>
                <a:cubicBezTo>
                  <a:pt x="132" y="195"/>
                  <a:pt x="150" y="176"/>
                  <a:pt x="150" y="195"/>
                </a:cubicBezTo>
                <a:cubicBezTo>
                  <a:pt x="159" y="239"/>
                  <a:pt x="177" y="230"/>
                  <a:pt x="177" y="248"/>
                </a:cubicBezTo>
                <a:cubicBezTo>
                  <a:pt x="177" y="292"/>
                  <a:pt x="159" y="310"/>
                  <a:pt x="97" y="336"/>
                </a:cubicBezTo>
                <a:cubicBezTo>
                  <a:pt x="35" y="354"/>
                  <a:pt x="0" y="380"/>
                  <a:pt x="0" y="398"/>
                </a:cubicBezTo>
                <a:cubicBezTo>
                  <a:pt x="0" y="407"/>
                  <a:pt x="0" y="442"/>
                  <a:pt x="0" y="442"/>
                </a:cubicBezTo>
                <a:cubicBezTo>
                  <a:pt x="230" y="442"/>
                  <a:pt x="230" y="442"/>
                  <a:pt x="230" y="442"/>
                </a:cubicBezTo>
                <a:cubicBezTo>
                  <a:pt x="460" y="442"/>
                  <a:pt x="460" y="442"/>
                  <a:pt x="460" y="442"/>
                </a:cubicBezTo>
                <a:cubicBezTo>
                  <a:pt x="460" y="442"/>
                  <a:pt x="460" y="407"/>
                  <a:pt x="460" y="398"/>
                </a:cubicBezTo>
                <a:cubicBezTo>
                  <a:pt x="460" y="380"/>
                  <a:pt x="425" y="354"/>
                  <a:pt x="363" y="336"/>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459" name="Google Shape;459;p39"/>
          <p:cNvSpPr/>
          <p:nvPr/>
        </p:nvSpPr>
        <p:spPr>
          <a:xfrm>
            <a:off x="9754447" y="3660823"/>
            <a:ext cx="73819" cy="84724"/>
          </a:xfrm>
          <a:custGeom>
            <a:avLst/>
            <a:gdLst/>
            <a:ahLst/>
            <a:cxnLst/>
            <a:rect l="l" t="t" r="r" b="b"/>
            <a:pathLst>
              <a:path w="390" h="444" extrusionOk="0">
                <a:moveTo>
                  <a:pt x="319" y="301"/>
                </a:moveTo>
                <a:lnTo>
                  <a:pt x="319" y="301"/>
                </a:lnTo>
                <a:cubicBezTo>
                  <a:pt x="301" y="301"/>
                  <a:pt x="283" y="301"/>
                  <a:pt x="274" y="310"/>
                </a:cubicBezTo>
                <a:cubicBezTo>
                  <a:pt x="142" y="239"/>
                  <a:pt x="142" y="239"/>
                  <a:pt x="142" y="239"/>
                </a:cubicBezTo>
                <a:cubicBezTo>
                  <a:pt x="142" y="230"/>
                  <a:pt x="142" y="230"/>
                  <a:pt x="142" y="222"/>
                </a:cubicBezTo>
                <a:lnTo>
                  <a:pt x="142" y="213"/>
                </a:lnTo>
                <a:cubicBezTo>
                  <a:pt x="274" y="133"/>
                  <a:pt x="274" y="133"/>
                  <a:pt x="274" y="133"/>
                </a:cubicBezTo>
                <a:cubicBezTo>
                  <a:pt x="283" y="142"/>
                  <a:pt x="301" y="151"/>
                  <a:pt x="319" y="151"/>
                </a:cubicBezTo>
                <a:cubicBezTo>
                  <a:pt x="363" y="151"/>
                  <a:pt x="389" y="115"/>
                  <a:pt x="389" y="70"/>
                </a:cubicBezTo>
                <a:cubicBezTo>
                  <a:pt x="389" y="35"/>
                  <a:pt x="363" y="0"/>
                  <a:pt x="319" y="0"/>
                </a:cubicBezTo>
                <a:cubicBezTo>
                  <a:pt x="274" y="0"/>
                  <a:pt x="248" y="35"/>
                  <a:pt x="248" y="70"/>
                </a:cubicBezTo>
                <a:cubicBezTo>
                  <a:pt x="248" y="80"/>
                  <a:pt x="248" y="80"/>
                  <a:pt x="248" y="89"/>
                </a:cubicBezTo>
                <a:cubicBezTo>
                  <a:pt x="115" y="169"/>
                  <a:pt x="115" y="169"/>
                  <a:pt x="115" y="169"/>
                </a:cubicBezTo>
                <a:cubicBezTo>
                  <a:pt x="107" y="151"/>
                  <a:pt x="88" y="151"/>
                  <a:pt x="70" y="151"/>
                </a:cubicBezTo>
                <a:cubicBezTo>
                  <a:pt x="26" y="151"/>
                  <a:pt x="0" y="186"/>
                  <a:pt x="0" y="222"/>
                </a:cubicBezTo>
                <a:cubicBezTo>
                  <a:pt x="0" y="266"/>
                  <a:pt x="26" y="301"/>
                  <a:pt x="70" y="301"/>
                </a:cubicBezTo>
                <a:cubicBezTo>
                  <a:pt x="88" y="301"/>
                  <a:pt x="107" y="292"/>
                  <a:pt x="115" y="283"/>
                </a:cubicBezTo>
                <a:cubicBezTo>
                  <a:pt x="248" y="363"/>
                  <a:pt x="248" y="363"/>
                  <a:pt x="248" y="363"/>
                </a:cubicBezTo>
                <a:lnTo>
                  <a:pt x="248" y="372"/>
                </a:lnTo>
                <a:cubicBezTo>
                  <a:pt x="248" y="416"/>
                  <a:pt x="274" y="443"/>
                  <a:pt x="319" y="443"/>
                </a:cubicBezTo>
                <a:cubicBezTo>
                  <a:pt x="363" y="443"/>
                  <a:pt x="389" y="416"/>
                  <a:pt x="389" y="372"/>
                </a:cubicBezTo>
                <a:cubicBezTo>
                  <a:pt x="389" y="328"/>
                  <a:pt x="363" y="301"/>
                  <a:pt x="319" y="301"/>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460" name="Google Shape;460;p39"/>
          <p:cNvSpPr txBox="1"/>
          <p:nvPr/>
        </p:nvSpPr>
        <p:spPr>
          <a:xfrm>
            <a:off x="818725" y="1078550"/>
            <a:ext cx="7506300" cy="26895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400">
                <a:solidFill>
                  <a:schemeClr val="lt1"/>
                </a:solidFill>
                <a:latin typeface="Inter"/>
                <a:ea typeface="Inter"/>
                <a:cs typeface="Inter"/>
                <a:sym typeface="Inter"/>
              </a:rPr>
              <a:t>Societal biases sourced from the media </a:t>
            </a:r>
            <a:endParaRPr sz="2400">
              <a:solidFill>
                <a:schemeClr val="lt1"/>
              </a:solidFill>
              <a:latin typeface="Inter"/>
              <a:ea typeface="Inter"/>
              <a:cs typeface="Inter"/>
              <a:sym typeface="Inter"/>
            </a:endParaRPr>
          </a:p>
          <a:p>
            <a:pPr marL="0" lvl="0" indent="0" algn="ctr" rtl="0">
              <a:lnSpc>
                <a:spcPct val="115000"/>
              </a:lnSpc>
              <a:spcBef>
                <a:spcPts val="1200"/>
              </a:spcBef>
              <a:spcAft>
                <a:spcPts val="1200"/>
              </a:spcAft>
              <a:buNone/>
            </a:pPr>
            <a:r>
              <a:rPr lang="en" sz="2400">
                <a:solidFill>
                  <a:schemeClr val="lt1"/>
                </a:solidFill>
                <a:latin typeface="Inter"/>
                <a:ea typeface="Inter"/>
                <a:cs typeface="Inter"/>
                <a:sym typeface="Inter"/>
              </a:rPr>
              <a:t>significantly shape our view of others.</a:t>
            </a:r>
            <a:endParaRPr sz="2700">
              <a:solidFill>
                <a:schemeClr val="lt1"/>
              </a:solidFill>
              <a:latin typeface="Inter"/>
              <a:ea typeface="Inter"/>
              <a:cs typeface="Inter"/>
              <a:sym typeface="Inter"/>
            </a:endParaRPr>
          </a:p>
        </p:txBody>
      </p:sp>
      <p:sp>
        <p:nvSpPr>
          <p:cNvPr id="461" name="Google Shape;461;p39"/>
          <p:cNvSpPr txBox="1"/>
          <p:nvPr/>
        </p:nvSpPr>
        <p:spPr>
          <a:xfrm>
            <a:off x="8595300" y="4749850"/>
            <a:ext cx="5487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100">
                <a:solidFill>
                  <a:schemeClr val="lt1"/>
                </a:solidFill>
                <a:latin typeface="Inter"/>
                <a:ea typeface="Inter"/>
                <a:cs typeface="Inter"/>
                <a:sym typeface="Inter"/>
              </a:rPr>
              <a:t>14</a:t>
            </a:r>
            <a:endParaRPr sz="2100">
              <a:solidFill>
                <a:schemeClr val="lt1"/>
              </a:solidFill>
              <a:latin typeface="Inter"/>
              <a:ea typeface="Inter"/>
              <a:cs typeface="Inter"/>
              <a:sym typeface="Inter"/>
            </a:endParaRPr>
          </a:p>
        </p:txBody>
      </p:sp>
      <p:cxnSp>
        <p:nvCxnSpPr>
          <p:cNvPr id="462" name="Google Shape;462;p39"/>
          <p:cNvCxnSpPr/>
          <p:nvPr/>
        </p:nvCxnSpPr>
        <p:spPr>
          <a:xfrm>
            <a:off x="818847" y="5012846"/>
            <a:ext cx="7506300" cy="1800"/>
          </a:xfrm>
          <a:prstGeom prst="straightConnector1">
            <a:avLst/>
          </a:prstGeom>
          <a:noFill/>
          <a:ln w="44450" cap="rnd" cmpd="sng">
            <a:solidFill>
              <a:srgbClr val="E50914">
                <a:alpha val="40000"/>
              </a:srgbClr>
            </a:solidFill>
            <a:prstDash val="solid"/>
            <a:miter lim="800000"/>
            <a:headEnd type="none" w="sm" len="sm"/>
            <a:tailEnd type="none" w="sm" len="sm"/>
          </a:ln>
        </p:spPr>
      </p:cxnSp>
      <p:cxnSp>
        <p:nvCxnSpPr>
          <p:cNvPr id="463" name="Google Shape;463;p39"/>
          <p:cNvCxnSpPr/>
          <p:nvPr/>
        </p:nvCxnSpPr>
        <p:spPr>
          <a:xfrm>
            <a:off x="815997" y="5013749"/>
            <a:ext cx="5570100" cy="3900"/>
          </a:xfrm>
          <a:prstGeom prst="straightConnector1">
            <a:avLst/>
          </a:prstGeom>
          <a:noFill/>
          <a:ln w="44450" cap="rnd" cmpd="sng">
            <a:solidFill>
              <a:srgbClr val="E50914"/>
            </a:solidFill>
            <a:prstDash val="solid"/>
            <a:miter lim="800000"/>
            <a:headEnd type="none" w="sm" len="sm"/>
            <a:tailEnd type="none" w="sm" len="sm"/>
          </a:ln>
        </p:spPr>
      </p:cxnSp>
      <p:grpSp>
        <p:nvGrpSpPr>
          <p:cNvPr id="464" name="Google Shape;464;p39"/>
          <p:cNvGrpSpPr/>
          <p:nvPr/>
        </p:nvGrpSpPr>
        <p:grpSpPr>
          <a:xfrm>
            <a:off x="818849" y="4377775"/>
            <a:ext cx="1506984" cy="491619"/>
            <a:chOff x="1225874" y="3343225"/>
            <a:chExt cx="1506984" cy="491619"/>
          </a:xfrm>
        </p:grpSpPr>
        <p:sp>
          <p:nvSpPr>
            <p:cNvPr id="465" name="Google Shape;465;p39"/>
            <p:cNvSpPr/>
            <p:nvPr/>
          </p:nvSpPr>
          <p:spPr>
            <a:xfrm>
              <a:off x="1306535"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66" name="Google Shape;466;p39"/>
            <p:cNvSpPr/>
            <p:nvPr/>
          </p:nvSpPr>
          <p:spPr>
            <a:xfrm>
              <a:off x="1694176"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67" name="Google Shape;467;p39"/>
            <p:cNvSpPr/>
            <p:nvPr/>
          </p:nvSpPr>
          <p:spPr>
            <a:xfrm>
              <a:off x="2081817"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68" name="Google Shape;468;p39"/>
            <p:cNvSpPr/>
            <p:nvPr/>
          </p:nvSpPr>
          <p:spPr>
            <a:xfrm>
              <a:off x="2469458"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69" name="Google Shape;469;p39"/>
            <p:cNvSpPr/>
            <p:nvPr/>
          </p:nvSpPr>
          <p:spPr>
            <a:xfrm>
              <a:off x="1783554" y="3669212"/>
              <a:ext cx="84724" cy="67946"/>
            </a:xfrm>
            <a:custGeom>
              <a:avLst/>
              <a:gdLst/>
              <a:ahLst/>
              <a:cxnLst/>
              <a:rect l="l" t="t" r="r" b="b"/>
              <a:pathLst>
                <a:path w="444" h="356" extrusionOk="0">
                  <a:moveTo>
                    <a:pt x="399" y="36"/>
                  </a:moveTo>
                  <a:lnTo>
                    <a:pt x="399" y="36"/>
                  </a:lnTo>
                  <a:cubicBezTo>
                    <a:pt x="355" y="0"/>
                    <a:pt x="293" y="0"/>
                    <a:pt x="248" y="36"/>
                  </a:cubicBezTo>
                  <a:cubicBezTo>
                    <a:pt x="221" y="62"/>
                    <a:pt x="221" y="62"/>
                    <a:pt x="221" y="62"/>
                  </a:cubicBezTo>
                  <a:cubicBezTo>
                    <a:pt x="195" y="36"/>
                    <a:pt x="195" y="36"/>
                    <a:pt x="195" y="36"/>
                  </a:cubicBezTo>
                  <a:cubicBezTo>
                    <a:pt x="151" y="0"/>
                    <a:pt x="89" y="0"/>
                    <a:pt x="45" y="36"/>
                  </a:cubicBezTo>
                  <a:cubicBezTo>
                    <a:pt x="0" y="80"/>
                    <a:pt x="0" y="151"/>
                    <a:pt x="45" y="186"/>
                  </a:cubicBezTo>
                  <a:cubicBezTo>
                    <a:pt x="221" y="355"/>
                    <a:pt x="221" y="355"/>
                    <a:pt x="221" y="355"/>
                  </a:cubicBezTo>
                  <a:cubicBezTo>
                    <a:pt x="399" y="186"/>
                    <a:pt x="399" y="186"/>
                    <a:pt x="399" y="186"/>
                  </a:cubicBezTo>
                  <a:cubicBezTo>
                    <a:pt x="443" y="151"/>
                    <a:pt x="443" y="80"/>
                    <a:pt x="399" y="36"/>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470" name="Google Shape;470;p39"/>
            <p:cNvSpPr/>
            <p:nvPr/>
          </p:nvSpPr>
          <p:spPr>
            <a:xfrm>
              <a:off x="2169518" y="3661242"/>
              <a:ext cx="88080" cy="83885"/>
            </a:xfrm>
            <a:custGeom>
              <a:avLst/>
              <a:gdLst/>
              <a:ahLst/>
              <a:cxnLst/>
              <a:rect l="l" t="t" r="r" b="b"/>
              <a:pathLst>
                <a:path w="461" h="443" extrusionOk="0">
                  <a:moveTo>
                    <a:pt x="363" y="336"/>
                  </a:moveTo>
                  <a:lnTo>
                    <a:pt x="363" y="336"/>
                  </a:lnTo>
                  <a:cubicBezTo>
                    <a:pt x="301" y="310"/>
                    <a:pt x="284" y="292"/>
                    <a:pt x="284" y="248"/>
                  </a:cubicBezTo>
                  <a:cubicBezTo>
                    <a:pt x="284" y="230"/>
                    <a:pt x="301" y="239"/>
                    <a:pt x="310" y="195"/>
                  </a:cubicBezTo>
                  <a:cubicBezTo>
                    <a:pt x="310" y="176"/>
                    <a:pt x="328" y="195"/>
                    <a:pt x="328" y="151"/>
                  </a:cubicBezTo>
                  <a:cubicBezTo>
                    <a:pt x="328" y="132"/>
                    <a:pt x="319" y="132"/>
                    <a:pt x="319" y="132"/>
                  </a:cubicBezTo>
                  <a:cubicBezTo>
                    <a:pt x="319" y="132"/>
                    <a:pt x="328" y="106"/>
                    <a:pt x="328" y="88"/>
                  </a:cubicBezTo>
                  <a:cubicBezTo>
                    <a:pt x="328" y="61"/>
                    <a:pt x="319" y="0"/>
                    <a:pt x="230" y="0"/>
                  </a:cubicBezTo>
                  <a:cubicBezTo>
                    <a:pt x="141" y="0"/>
                    <a:pt x="132" y="61"/>
                    <a:pt x="132" y="88"/>
                  </a:cubicBezTo>
                  <a:cubicBezTo>
                    <a:pt x="132" y="106"/>
                    <a:pt x="141" y="132"/>
                    <a:pt x="141" y="132"/>
                  </a:cubicBezTo>
                  <a:cubicBezTo>
                    <a:pt x="141" y="132"/>
                    <a:pt x="132" y="132"/>
                    <a:pt x="132" y="151"/>
                  </a:cubicBezTo>
                  <a:cubicBezTo>
                    <a:pt x="132" y="195"/>
                    <a:pt x="150" y="176"/>
                    <a:pt x="150" y="195"/>
                  </a:cubicBezTo>
                  <a:cubicBezTo>
                    <a:pt x="159" y="239"/>
                    <a:pt x="177" y="230"/>
                    <a:pt x="177" y="248"/>
                  </a:cubicBezTo>
                  <a:cubicBezTo>
                    <a:pt x="177" y="292"/>
                    <a:pt x="159" y="310"/>
                    <a:pt x="97" y="336"/>
                  </a:cubicBezTo>
                  <a:cubicBezTo>
                    <a:pt x="35" y="354"/>
                    <a:pt x="0" y="380"/>
                    <a:pt x="0" y="398"/>
                  </a:cubicBezTo>
                  <a:cubicBezTo>
                    <a:pt x="0" y="407"/>
                    <a:pt x="0" y="442"/>
                    <a:pt x="0" y="442"/>
                  </a:cubicBezTo>
                  <a:cubicBezTo>
                    <a:pt x="230" y="442"/>
                    <a:pt x="230" y="442"/>
                    <a:pt x="230" y="442"/>
                  </a:cubicBezTo>
                  <a:cubicBezTo>
                    <a:pt x="460" y="442"/>
                    <a:pt x="460" y="442"/>
                    <a:pt x="460" y="442"/>
                  </a:cubicBezTo>
                  <a:cubicBezTo>
                    <a:pt x="460" y="442"/>
                    <a:pt x="460" y="407"/>
                    <a:pt x="460" y="398"/>
                  </a:cubicBezTo>
                  <a:cubicBezTo>
                    <a:pt x="460" y="380"/>
                    <a:pt x="425" y="354"/>
                    <a:pt x="363" y="336"/>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471" name="Google Shape;471;p39"/>
            <p:cNvSpPr/>
            <p:nvPr/>
          </p:nvSpPr>
          <p:spPr>
            <a:xfrm>
              <a:off x="1407556" y="3664238"/>
              <a:ext cx="61437" cy="77895"/>
            </a:xfrm>
            <a:custGeom>
              <a:avLst/>
              <a:gdLst/>
              <a:ahLst/>
              <a:cxnLst/>
              <a:rect l="l" t="t" r="r" b="b"/>
              <a:pathLst>
                <a:path w="249" h="311" extrusionOk="0">
                  <a:moveTo>
                    <a:pt x="240" y="141"/>
                  </a:moveTo>
                  <a:lnTo>
                    <a:pt x="240" y="141"/>
                  </a:lnTo>
                  <a:cubicBezTo>
                    <a:pt x="27" y="9"/>
                    <a:pt x="27" y="9"/>
                    <a:pt x="27" y="9"/>
                  </a:cubicBezTo>
                  <a:cubicBezTo>
                    <a:pt x="9" y="0"/>
                    <a:pt x="0" y="9"/>
                    <a:pt x="0" y="26"/>
                  </a:cubicBezTo>
                  <a:cubicBezTo>
                    <a:pt x="0" y="283"/>
                    <a:pt x="0" y="283"/>
                    <a:pt x="0" y="283"/>
                  </a:cubicBezTo>
                  <a:cubicBezTo>
                    <a:pt x="0" y="301"/>
                    <a:pt x="9" y="310"/>
                    <a:pt x="27" y="301"/>
                  </a:cubicBezTo>
                  <a:cubicBezTo>
                    <a:pt x="240" y="168"/>
                    <a:pt x="240" y="168"/>
                    <a:pt x="240" y="168"/>
                  </a:cubicBezTo>
                  <a:cubicBezTo>
                    <a:pt x="240" y="168"/>
                    <a:pt x="248" y="159"/>
                    <a:pt x="248" y="150"/>
                  </a:cubicBezTo>
                  <a:lnTo>
                    <a:pt x="240" y="141"/>
                  </a:ln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472" name="Google Shape;472;p39"/>
            <p:cNvSpPr/>
            <p:nvPr/>
          </p:nvSpPr>
          <p:spPr>
            <a:xfrm>
              <a:off x="2564290" y="3660823"/>
              <a:ext cx="73819" cy="84724"/>
            </a:xfrm>
            <a:custGeom>
              <a:avLst/>
              <a:gdLst/>
              <a:ahLst/>
              <a:cxnLst/>
              <a:rect l="l" t="t" r="r" b="b"/>
              <a:pathLst>
                <a:path w="390" h="444" extrusionOk="0">
                  <a:moveTo>
                    <a:pt x="319" y="301"/>
                  </a:moveTo>
                  <a:lnTo>
                    <a:pt x="319" y="301"/>
                  </a:lnTo>
                  <a:cubicBezTo>
                    <a:pt x="301" y="301"/>
                    <a:pt x="283" y="301"/>
                    <a:pt x="274" y="310"/>
                  </a:cubicBezTo>
                  <a:cubicBezTo>
                    <a:pt x="142" y="239"/>
                    <a:pt x="142" y="239"/>
                    <a:pt x="142" y="239"/>
                  </a:cubicBezTo>
                  <a:cubicBezTo>
                    <a:pt x="142" y="230"/>
                    <a:pt x="142" y="230"/>
                    <a:pt x="142" y="222"/>
                  </a:cubicBezTo>
                  <a:lnTo>
                    <a:pt x="142" y="213"/>
                  </a:lnTo>
                  <a:cubicBezTo>
                    <a:pt x="274" y="133"/>
                    <a:pt x="274" y="133"/>
                    <a:pt x="274" y="133"/>
                  </a:cubicBezTo>
                  <a:cubicBezTo>
                    <a:pt x="283" y="142"/>
                    <a:pt x="301" y="151"/>
                    <a:pt x="319" y="151"/>
                  </a:cubicBezTo>
                  <a:cubicBezTo>
                    <a:pt x="363" y="151"/>
                    <a:pt x="389" y="115"/>
                    <a:pt x="389" y="70"/>
                  </a:cubicBezTo>
                  <a:cubicBezTo>
                    <a:pt x="389" y="35"/>
                    <a:pt x="363" y="0"/>
                    <a:pt x="319" y="0"/>
                  </a:cubicBezTo>
                  <a:cubicBezTo>
                    <a:pt x="274" y="0"/>
                    <a:pt x="248" y="35"/>
                    <a:pt x="248" y="70"/>
                  </a:cubicBezTo>
                  <a:cubicBezTo>
                    <a:pt x="248" y="80"/>
                    <a:pt x="248" y="80"/>
                    <a:pt x="248" y="89"/>
                  </a:cubicBezTo>
                  <a:cubicBezTo>
                    <a:pt x="115" y="169"/>
                    <a:pt x="115" y="169"/>
                    <a:pt x="115" y="169"/>
                  </a:cubicBezTo>
                  <a:cubicBezTo>
                    <a:pt x="107" y="151"/>
                    <a:pt x="88" y="151"/>
                    <a:pt x="70" y="151"/>
                  </a:cubicBezTo>
                  <a:cubicBezTo>
                    <a:pt x="26" y="151"/>
                    <a:pt x="0" y="186"/>
                    <a:pt x="0" y="222"/>
                  </a:cubicBezTo>
                  <a:cubicBezTo>
                    <a:pt x="0" y="266"/>
                    <a:pt x="26" y="301"/>
                    <a:pt x="70" y="301"/>
                  </a:cubicBezTo>
                  <a:cubicBezTo>
                    <a:pt x="88" y="301"/>
                    <a:pt x="107" y="292"/>
                    <a:pt x="115" y="283"/>
                  </a:cubicBezTo>
                  <a:cubicBezTo>
                    <a:pt x="248" y="363"/>
                    <a:pt x="248" y="363"/>
                    <a:pt x="248" y="363"/>
                  </a:cubicBezTo>
                  <a:lnTo>
                    <a:pt x="248" y="372"/>
                  </a:lnTo>
                  <a:cubicBezTo>
                    <a:pt x="248" y="416"/>
                    <a:pt x="274" y="443"/>
                    <a:pt x="319" y="443"/>
                  </a:cubicBezTo>
                  <a:cubicBezTo>
                    <a:pt x="363" y="443"/>
                    <a:pt x="389" y="416"/>
                    <a:pt x="389" y="372"/>
                  </a:cubicBezTo>
                  <a:cubicBezTo>
                    <a:pt x="389" y="328"/>
                    <a:pt x="363" y="301"/>
                    <a:pt x="319" y="301"/>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473" name="Google Shape;473;p39"/>
            <p:cNvSpPr txBox="1"/>
            <p:nvPr/>
          </p:nvSpPr>
          <p:spPr>
            <a:xfrm>
              <a:off x="1225874" y="3343225"/>
              <a:ext cx="1028700" cy="19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chemeClr val="lt1"/>
                  </a:solidFill>
                  <a:latin typeface="Inter"/>
                  <a:ea typeface="Inter"/>
                  <a:cs typeface="Inter"/>
                  <a:sym typeface="Inter"/>
                </a:rPr>
                <a:t>JOAN IS AWFUL</a:t>
              </a:r>
              <a:endParaRPr sz="1100"/>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71616"/>
        </a:solidFill>
        <a:effectLst/>
      </p:bgPr>
    </p:bg>
    <p:spTree>
      <p:nvGrpSpPr>
        <p:cNvPr id="1" name="Shape 477"/>
        <p:cNvGrpSpPr/>
        <p:nvPr/>
      </p:nvGrpSpPr>
      <p:grpSpPr>
        <a:xfrm>
          <a:off x="0" y="0"/>
          <a:ext cx="0" cy="0"/>
          <a:chOff x="0" y="0"/>
          <a:chExt cx="0" cy="0"/>
        </a:xfrm>
      </p:grpSpPr>
      <p:sp>
        <p:nvSpPr>
          <p:cNvPr id="478" name="Google Shape;478;p40"/>
          <p:cNvSpPr txBox="1"/>
          <p:nvPr/>
        </p:nvSpPr>
        <p:spPr>
          <a:xfrm>
            <a:off x="598875" y="324825"/>
            <a:ext cx="7957800" cy="4386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2400" b="1">
                <a:solidFill>
                  <a:schemeClr val="lt1"/>
                </a:solidFill>
                <a:latin typeface="Inter"/>
                <a:ea typeface="Inter"/>
                <a:cs typeface="Inter"/>
                <a:sym typeface="Inter"/>
              </a:rPr>
              <a:t>Social Media and Its Impact is Growing</a:t>
            </a:r>
            <a:endParaRPr sz="1100"/>
          </a:p>
        </p:txBody>
      </p:sp>
      <p:sp>
        <p:nvSpPr>
          <p:cNvPr id="479" name="Google Shape;479;p40"/>
          <p:cNvSpPr/>
          <p:nvPr/>
        </p:nvSpPr>
        <p:spPr>
          <a:xfrm>
            <a:off x="9271974"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80" name="Google Shape;480;p40"/>
          <p:cNvSpPr/>
          <p:nvPr/>
        </p:nvSpPr>
        <p:spPr>
          <a:xfrm>
            <a:off x="9659615"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81" name="Google Shape;481;p40"/>
          <p:cNvSpPr/>
          <p:nvPr/>
        </p:nvSpPr>
        <p:spPr>
          <a:xfrm>
            <a:off x="9359675" y="3661242"/>
            <a:ext cx="88080" cy="83885"/>
          </a:xfrm>
          <a:custGeom>
            <a:avLst/>
            <a:gdLst/>
            <a:ahLst/>
            <a:cxnLst/>
            <a:rect l="l" t="t" r="r" b="b"/>
            <a:pathLst>
              <a:path w="461" h="443" extrusionOk="0">
                <a:moveTo>
                  <a:pt x="363" y="336"/>
                </a:moveTo>
                <a:lnTo>
                  <a:pt x="363" y="336"/>
                </a:lnTo>
                <a:cubicBezTo>
                  <a:pt x="301" y="310"/>
                  <a:pt x="284" y="292"/>
                  <a:pt x="284" y="248"/>
                </a:cubicBezTo>
                <a:cubicBezTo>
                  <a:pt x="284" y="230"/>
                  <a:pt x="301" y="239"/>
                  <a:pt x="310" y="195"/>
                </a:cubicBezTo>
                <a:cubicBezTo>
                  <a:pt x="310" y="176"/>
                  <a:pt x="328" y="195"/>
                  <a:pt x="328" y="151"/>
                </a:cubicBezTo>
                <a:cubicBezTo>
                  <a:pt x="328" y="132"/>
                  <a:pt x="319" y="132"/>
                  <a:pt x="319" y="132"/>
                </a:cubicBezTo>
                <a:cubicBezTo>
                  <a:pt x="319" y="132"/>
                  <a:pt x="328" y="106"/>
                  <a:pt x="328" y="88"/>
                </a:cubicBezTo>
                <a:cubicBezTo>
                  <a:pt x="328" y="61"/>
                  <a:pt x="319" y="0"/>
                  <a:pt x="230" y="0"/>
                </a:cubicBezTo>
                <a:cubicBezTo>
                  <a:pt x="141" y="0"/>
                  <a:pt x="132" y="61"/>
                  <a:pt x="132" y="88"/>
                </a:cubicBezTo>
                <a:cubicBezTo>
                  <a:pt x="132" y="106"/>
                  <a:pt x="141" y="132"/>
                  <a:pt x="141" y="132"/>
                </a:cubicBezTo>
                <a:cubicBezTo>
                  <a:pt x="141" y="132"/>
                  <a:pt x="132" y="132"/>
                  <a:pt x="132" y="151"/>
                </a:cubicBezTo>
                <a:cubicBezTo>
                  <a:pt x="132" y="195"/>
                  <a:pt x="150" y="176"/>
                  <a:pt x="150" y="195"/>
                </a:cubicBezTo>
                <a:cubicBezTo>
                  <a:pt x="159" y="239"/>
                  <a:pt x="177" y="230"/>
                  <a:pt x="177" y="248"/>
                </a:cubicBezTo>
                <a:cubicBezTo>
                  <a:pt x="177" y="292"/>
                  <a:pt x="159" y="310"/>
                  <a:pt x="97" y="336"/>
                </a:cubicBezTo>
                <a:cubicBezTo>
                  <a:pt x="35" y="354"/>
                  <a:pt x="0" y="380"/>
                  <a:pt x="0" y="398"/>
                </a:cubicBezTo>
                <a:cubicBezTo>
                  <a:pt x="0" y="407"/>
                  <a:pt x="0" y="442"/>
                  <a:pt x="0" y="442"/>
                </a:cubicBezTo>
                <a:cubicBezTo>
                  <a:pt x="230" y="442"/>
                  <a:pt x="230" y="442"/>
                  <a:pt x="230" y="442"/>
                </a:cubicBezTo>
                <a:cubicBezTo>
                  <a:pt x="460" y="442"/>
                  <a:pt x="460" y="442"/>
                  <a:pt x="460" y="442"/>
                </a:cubicBezTo>
                <a:cubicBezTo>
                  <a:pt x="460" y="442"/>
                  <a:pt x="460" y="407"/>
                  <a:pt x="460" y="398"/>
                </a:cubicBezTo>
                <a:cubicBezTo>
                  <a:pt x="460" y="380"/>
                  <a:pt x="425" y="354"/>
                  <a:pt x="363" y="336"/>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482" name="Google Shape;482;p40"/>
          <p:cNvSpPr/>
          <p:nvPr/>
        </p:nvSpPr>
        <p:spPr>
          <a:xfrm>
            <a:off x="9754447" y="3660823"/>
            <a:ext cx="73819" cy="84724"/>
          </a:xfrm>
          <a:custGeom>
            <a:avLst/>
            <a:gdLst/>
            <a:ahLst/>
            <a:cxnLst/>
            <a:rect l="l" t="t" r="r" b="b"/>
            <a:pathLst>
              <a:path w="390" h="444" extrusionOk="0">
                <a:moveTo>
                  <a:pt x="319" y="301"/>
                </a:moveTo>
                <a:lnTo>
                  <a:pt x="319" y="301"/>
                </a:lnTo>
                <a:cubicBezTo>
                  <a:pt x="301" y="301"/>
                  <a:pt x="283" y="301"/>
                  <a:pt x="274" y="310"/>
                </a:cubicBezTo>
                <a:cubicBezTo>
                  <a:pt x="142" y="239"/>
                  <a:pt x="142" y="239"/>
                  <a:pt x="142" y="239"/>
                </a:cubicBezTo>
                <a:cubicBezTo>
                  <a:pt x="142" y="230"/>
                  <a:pt x="142" y="230"/>
                  <a:pt x="142" y="222"/>
                </a:cubicBezTo>
                <a:lnTo>
                  <a:pt x="142" y="213"/>
                </a:lnTo>
                <a:cubicBezTo>
                  <a:pt x="274" y="133"/>
                  <a:pt x="274" y="133"/>
                  <a:pt x="274" y="133"/>
                </a:cubicBezTo>
                <a:cubicBezTo>
                  <a:pt x="283" y="142"/>
                  <a:pt x="301" y="151"/>
                  <a:pt x="319" y="151"/>
                </a:cubicBezTo>
                <a:cubicBezTo>
                  <a:pt x="363" y="151"/>
                  <a:pt x="389" y="115"/>
                  <a:pt x="389" y="70"/>
                </a:cubicBezTo>
                <a:cubicBezTo>
                  <a:pt x="389" y="35"/>
                  <a:pt x="363" y="0"/>
                  <a:pt x="319" y="0"/>
                </a:cubicBezTo>
                <a:cubicBezTo>
                  <a:pt x="274" y="0"/>
                  <a:pt x="248" y="35"/>
                  <a:pt x="248" y="70"/>
                </a:cubicBezTo>
                <a:cubicBezTo>
                  <a:pt x="248" y="80"/>
                  <a:pt x="248" y="80"/>
                  <a:pt x="248" y="89"/>
                </a:cubicBezTo>
                <a:cubicBezTo>
                  <a:pt x="115" y="169"/>
                  <a:pt x="115" y="169"/>
                  <a:pt x="115" y="169"/>
                </a:cubicBezTo>
                <a:cubicBezTo>
                  <a:pt x="107" y="151"/>
                  <a:pt x="88" y="151"/>
                  <a:pt x="70" y="151"/>
                </a:cubicBezTo>
                <a:cubicBezTo>
                  <a:pt x="26" y="151"/>
                  <a:pt x="0" y="186"/>
                  <a:pt x="0" y="222"/>
                </a:cubicBezTo>
                <a:cubicBezTo>
                  <a:pt x="0" y="266"/>
                  <a:pt x="26" y="301"/>
                  <a:pt x="70" y="301"/>
                </a:cubicBezTo>
                <a:cubicBezTo>
                  <a:pt x="88" y="301"/>
                  <a:pt x="107" y="292"/>
                  <a:pt x="115" y="283"/>
                </a:cubicBezTo>
                <a:cubicBezTo>
                  <a:pt x="248" y="363"/>
                  <a:pt x="248" y="363"/>
                  <a:pt x="248" y="363"/>
                </a:cubicBezTo>
                <a:lnTo>
                  <a:pt x="248" y="372"/>
                </a:lnTo>
                <a:cubicBezTo>
                  <a:pt x="248" y="416"/>
                  <a:pt x="274" y="443"/>
                  <a:pt x="319" y="443"/>
                </a:cubicBezTo>
                <a:cubicBezTo>
                  <a:pt x="363" y="443"/>
                  <a:pt x="389" y="416"/>
                  <a:pt x="389" y="372"/>
                </a:cubicBezTo>
                <a:cubicBezTo>
                  <a:pt x="389" y="328"/>
                  <a:pt x="363" y="301"/>
                  <a:pt x="319" y="301"/>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483" name="Google Shape;483;p40"/>
          <p:cNvSpPr txBox="1"/>
          <p:nvPr/>
        </p:nvSpPr>
        <p:spPr>
          <a:xfrm>
            <a:off x="818725" y="1230950"/>
            <a:ext cx="4210500" cy="26895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lt1"/>
              </a:buClr>
              <a:buSzPts val="1800"/>
              <a:buFont typeface="Inter"/>
              <a:buChar char="●"/>
            </a:pPr>
            <a:r>
              <a:rPr lang="en" sz="1800">
                <a:solidFill>
                  <a:schemeClr val="lt1"/>
                </a:solidFill>
                <a:latin typeface="Inter"/>
                <a:ea typeface="Inter"/>
                <a:cs typeface="Inter"/>
                <a:sym typeface="Inter"/>
              </a:rPr>
              <a:t>Americans view on media has shifted</a:t>
            </a:r>
            <a:endParaRPr sz="1800">
              <a:solidFill>
                <a:schemeClr val="lt1"/>
              </a:solidFill>
              <a:latin typeface="Inter"/>
              <a:ea typeface="Inter"/>
              <a:cs typeface="Inter"/>
              <a:sym typeface="Inter"/>
            </a:endParaRPr>
          </a:p>
          <a:p>
            <a:pPr marL="457200" lvl="0" indent="-342900" algn="l" rtl="0">
              <a:lnSpc>
                <a:spcPct val="115000"/>
              </a:lnSpc>
              <a:spcBef>
                <a:spcPts val="0"/>
              </a:spcBef>
              <a:spcAft>
                <a:spcPts val="0"/>
              </a:spcAft>
              <a:buClr>
                <a:schemeClr val="lt1"/>
              </a:buClr>
              <a:buSzPts val="1800"/>
              <a:buFont typeface="Inter"/>
              <a:buChar char="●"/>
            </a:pPr>
            <a:r>
              <a:rPr lang="en" sz="1800">
                <a:solidFill>
                  <a:schemeClr val="lt1"/>
                </a:solidFill>
                <a:latin typeface="Inter"/>
                <a:ea typeface="Inter"/>
                <a:cs typeface="Inter"/>
                <a:sym typeface="Inter"/>
              </a:rPr>
              <a:t>Number of social media accounts have grown 8%[14]</a:t>
            </a:r>
            <a:endParaRPr sz="1800">
              <a:solidFill>
                <a:schemeClr val="lt1"/>
              </a:solidFill>
              <a:latin typeface="Inter"/>
              <a:ea typeface="Inter"/>
              <a:cs typeface="Inter"/>
              <a:sym typeface="Inter"/>
            </a:endParaRPr>
          </a:p>
          <a:p>
            <a:pPr marL="457200" lvl="0" indent="-342900" algn="l" rtl="0">
              <a:lnSpc>
                <a:spcPct val="115000"/>
              </a:lnSpc>
              <a:spcBef>
                <a:spcPts val="0"/>
              </a:spcBef>
              <a:spcAft>
                <a:spcPts val="0"/>
              </a:spcAft>
              <a:buClr>
                <a:schemeClr val="lt1"/>
              </a:buClr>
              <a:buSzPts val="1800"/>
              <a:buFont typeface="Inter"/>
              <a:buChar char="●"/>
            </a:pPr>
            <a:r>
              <a:rPr lang="en" sz="1800">
                <a:solidFill>
                  <a:schemeClr val="lt1"/>
                </a:solidFill>
                <a:latin typeface="Inter"/>
                <a:ea typeface="Inter"/>
                <a:cs typeface="Inter"/>
                <a:sym typeface="Inter"/>
              </a:rPr>
              <a:t>70% of teens use social media multiple times a day[15]</a:t>
            </a:r>
            <a:endParaRPr sz="1800">
              <a:solidFill>
                <a:schemeClr val="lt1"/>
              </a:solidFill>
              <a:latin typeface="Inter"/>
              <a:ea typeface="Inter"/>
              <a:cs typeface="Inter"/>
              <a:sym typeface="Inter"/>
            </a:endParaRPr>
          </a:p>
          <a:p>
            <a:pPr marL="0" lvl="0" indent="0" algn="l" rtl="0">
              <a:lnSpc>
                <a:spcPct val="115000"/>
              </a:lnSpc>
              <a:spcBef>
                <a:spcPts val="1200"/>
              </a:spcBef>
              <a:spcAft>
                <a:spcPts val="1200"/>
              </a:spcAft>
              <a:buNone/>
            </a:pPr>
            <a:endParaRPr sz="1800">
              <a:solidFill>
                <a:schemeClr val="lt1"/>
              </a:solidFill>
              <a:latin typeface="Inter"/>
              <a:ea typeface="Inter"/>
              <a:cs typeface="Inter"/>
              <a:sym typeface="Inter"/>
            </a:endParaRPr>
          </a:p>
        </p:txBody>
      </p:sp>
      <p:sp>
        <p:nvSpPr>
          <p:cNvPr id="484" name="Google Shape;484;p40"/>
          <p:cNvSpPr txBox="1"/>
          <p:nvPr/>
        </p:nvSpPr>
        <p:spPr>
          <a:xfrm>
            <a:off x="8595300" y="4749850"/>
            <a:ext cx="5487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100">
                <a:solidFill>
                  <a:schemeClr val="lt1"/>
                </a:solidFill>
                <a:latin typeface="Inter"/>
                <a:ea typeface="Inter"/>
                <a:cs typeface="Inter"/>
                <a:sym typeface="Inter"/>
              </a:rPr>
              <a:t>15</a:t>
            </a:r>
            <a:endParaRPr sz="2100">
              <a:solidFill>
                <a:schemeClr val="lt1"/>
              </a:solidFill>
              <a:latin typeface="Inter"/>
              <a:ea typeface="Inter"/>
              <a:cs typeface="Inter"/>
              <a:sym typeface="Inter"/>
            </a:endParaRPr>
          </a:p>
        </p:txBody>
      </p:sp>
      <p:pic>
        <p:nvPicPr>
          <p:cNvPr id="485" name="Google Shape;485;p40"/>
          <p:cNvPicPr preferRelativeResize="0"/>
          <p:nvPr/>
        </p:nvPicPr>
        <p:blipFill>
          <a:blip r:embed="rId3">
            <a:alphaModFix/>
          </a:blip>
          <a:stretch>
            <a:fillRect/>
          </a:stretch>
        </p:blipFill>
        <p:spPr>
          <a:xfrm>
            <a:off x="5271550" y="777075"/>
            <a:ext cx="3323750" cy="4157199"/>
          </a:xfrm>
          <a:prstGeom prst="rect">
            <a:avLst/>
          </a:prstGeom>
          <a:noFill/>
          <a:ln>
            <a:noFill/>
          </a:ln>
        </p:spPr>
      </p:pic>
      <p:sp>
        <p:nvSpPr>
          <p:cNvPr id="486" name="Google Shape;486;p40"/>
          <p:cNvSpPr txBox="1"/>
          <p:nvPr/>
        </p:nvSpPr>
        <p:spPr>
          <a:xfrm>
            <a:off x="4441450" y="3920450"/>
            <a:ext cx="7545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100">
              <a:solidFill>
                <a:schemeClr val="lt1"/>
              </a:solidFill>
              <a:latin typeface="Calibri"/>
              <a:ea typeface="Calibri"/>
              <a:cs typeface="Calibri"/>
              <a:sym typeface="Calibri"/>
            </a:endParaRPr>
          </a:p>
        </p:txBody>
      </p:sp>
      <p:grpSp>
        <p:nvGrpSpPr>
          <p:cNvPr id="487" name="Google Shape;487;p40"/>
          <p:cNvGrpSpPr/>
          <p:nvPr/>
        </p:nvGrpSpPr>
        <p:grpSpPr>
          <a:xfrm>
            <a:off x="815997" y="4377775"/>
            <a:ext cx="7509150" cy="636871"/>
            <a:chOff x="815997" y="4072975"/>
            <a:chExt cx="7509150" cy="636871"/>
          </a:xfrm>
        </p:grpSpPr>
        <p:cxnSp>
          <p:nvCxnSpPr>
            <p:cNvPr id="488" name="Google Shape;488;p40"/>
            <p:cNvCxnSpPr/>
            <p:nvPr/>
          </p:nvCxnSpPr>
          <p:spPr>
            <a:xfrm>
              <a:off x="818847" y="4708046"/>
              <a:ext cx="7506300" cy="1800"/>
            </a:xfrm>
            <a:prstGeom prst="straightConnector1">
              <a:avLst/>
            </a:prstGeom>
            <a:noFill/>
            <a:ln w="44450" cap="rnd" cmpd="sng">
              <a:solidFill>
                <a:srgbClr val="E50914">
                  <a:alpha val="40000"/>
                </a:srgbClr>
              </a:solidFill>
              <a:prstDash val="solid"/>
              <a:miter lim="800000"/>
              <a:headEnd type="none" w="sm" len="sm"/>
              <a:tailEnd type="none" w="sm" len="sm"/>
            </a:ln>
          </p:spPr>
        </p:cxnSp>
        <p:cxnSp>
          <p:nvCxnSpPr>
            <p:cNvPr id="489" name="Google Shape;489;p40"/>
            <p:cNvCxnSpPr/>
            <p:nvPr/>
          </p:nvCxnSpPr>
          <p:spPr>
            <a:xfrm rot="10800000" flipH="1">
              <a:off x="815997" y="4697249"/>
              <a:ext cx="6317400" cy="11700"/>
            </a:xfrm>
            <a:prstGeom prst="straightConnector1">
              <a:avLst/>
            </a:prstGeom>
            <a:noFill/>
            <a:ln w="44450" cap="rnd" cmpd="sng">
              <a:solidFill>
                <a:srgbClr val="E50914"/>
              </a:solidFill>
              <a:prstDash val="solid"/>
              <a:miter lim="800000"/>
              <a:headEnd type="none" w="sm" len="sm"/>
              <a:tailEnd type="none" w="sm" len="sm"/>
            </a:ln>
          </p:spPr>
        </p:cxnSp>
        <p:grpSp>
          <p:nvGrpSpPr>
            <p:cNvPr id="490" name="Google Shape;490;p40"/>
            <p:cNvGrpSpPr/>
            <p:nvPr/>
          </p:nvGrpSpPr>
          <p:grpSpPr>
            <a:xfrm>
              <a:off x="818849" y="4072975"/>
              <a:ext cx="1506984" cy="491619"/>
              <a:chOff x="1225874" y="3343225"/>
              <a:chExt cx="1506984" cy="491619"/>
            </a:xfrm>
          </p:grpSpPr>
          <p:sp>
            <p:nvSpPr>
              <p:cNvPr id="491" name="Google Shape;491;p40"/>
              <p:cNvSpPr/>
              <p:nvPr/>
            </p:nvSpPr>
            <p:spPr>
              <a:xfrm>
                <a:off x="1306535"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92" name="Google Shape;492;p40"/>
              <p:cNvSpPr/>
              <p:nvPr/>
            </p:nvSpPr>
            <p:spPr>
              <a:xfrm>
                <a:off x="1694176"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93" name="Google Shape;493;p40"/>
              <p:cNvSpPr/>
              <p:nvPr/>
            </p:nvSpPr>
            <p:spPr>
              <a:xfrm>
                <a:off x="2081817"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94" name="Google Shape;494;p40"/>
              <p:cNvSpPr/>
              <p:nvPr/>
            </p:nvSpPr>
            <p:spPr>
              <a:xfrm>
                <a:off x="2469458"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95" name="Google Shape;495;p40"/>
              <p:cNvSpPr/>
              <p:nvPr/>
            </p:nvSpPr>
            <p:spPr>
              <a:xfrm>
                <a:off x="1783554" y="3669212"/>
                <a:ext cx="84724" cy="67946"/>
              </a:xfrm>
              <a:custGeom>
                <a:avLst/>
                <a:gdLst/>
                <a:ahLst/>
                <a:cxnLst/>
                <a:rect l="l" t="t" r="r" b="b"/>
                <a:pathLst>
                  <a:path w="444" h="356" extrusionOk="0">
                    <a:moveTo>
                      <a:pt x="399" y="36"/>
                    </a:moveTo>
                    <a:lnTo>
                      <a:pt x="399" y="36"/>
                    </a:lnTo>
                    <a:cubicBezTo>
                      <a:pt x="355" y="0"/>
                      <a:pt x="293" y="0"/>
                      <a:pt x="248" y="36"/>
                    </a:cubicBezTo>
                    <a:cubicBezTo>
                      <a:pt x="221" y="62"/>
                      <a:pt x="221" y="62"/>
                      <a:pt x="221" y="62"/>
                    </a:cubicBezTo>
                    <a:cubicBezTo>
                      <a:pt x="195" y="36"/>
                      <a:pt x="195" y="36"/>
                      <a:pt x="195" y="36"/>
                    </a:cubicBezTo>
                    <a:cubicBezTo>
                      <a:pt x="151" y="0"/>
                      <a:pt x="89" y="0"/>
                      <a:pt x="45" y="36"/>
                    </a:cubicBezTo>
                    <a:cubicBezTo>
                      <a:pt x="0" y="80"/>
                      <a:pt x="0" y="151"/>
                      <a:pt x="45" y="186"/>
                    </a:cubicBezTo>
                    <a:cubicBezTo>
                      <a:pt x="221" y="355"/>
                      <a:pt x="221" y="355"/>
                      <a:pt x="221" y="355"/>
                    </a:cubicBezTo>
                    <a:cubicBezTo>
                      <a:pt x="399" y="186"/>
                      <a:pt x="399" y="186"/>
                      <a:pt x="399" y="186"/>
                    </a:cubicBezTo>
                    <a:cubicBezTo>
                      <a:pt x="443" y="151"/>
                      <a:pt x="443" y="80"/>
                      <a:pt x="399" y="36"/>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496" name="Google Shape;496;p40"/>
              <p:cNvSpPr/>
              <p:nvPr/>
            </p:nvSpPr>
            <p:spPr>
              <a:xfrm>
                <a:off x="2169518" y="3661242"/>
                <a:ext cx="88080" cy="83885"/>
              </a:xfrm>
              <a:custGeom>
                <a:avLst/>
                <a:gdLst/>
                <a:ahLst/>
                <a:cxnLst/>
                <a:rect l="l" t="t" r="r" b="b"/>
                <a:pathLst>
                  <a:path w="461" h="443" extrusionOk="0">
                    <a:moveTo>
                      <a:pt x="363" y="336"/>
                    </a:moveTo>
                    <a:lnTo>
                      <a:pt x="363" y="336"/>
                    </a:lnTo>
                    <a:cubicBezTo>
                      <a:pt x="301" y="310"/>
                      <a:pt x="284" y="292"/>
                      <a:pt x="284" y="248"/>
                    </a:cubicBezTo>
                    <a:cubicBezTo>
                      <a:pt x="284" y="230"/>
                      <a:pt x="301" y="239"/>
                      <a:pt x="310" y="195"/>
                    </a:cubicBezTo>
                    <a:cubicBezTo>
                      <a:pt x="310" y="176"/>
                      <a:pt x="328" y="195"/>
                      <a:pt x="328" y="151"/>
                    </a:cubicBezTo>
                    <a:cubicBezTo>
                      <a:pt x="328" y="132"/>
                      <a:pt x="319" y="132"/>
                      <a:pt x="319" y="132"/>
                    </a:cubicBezTo>
                    <a:cubicBezTo>
                      <a:pt x="319" y="132"/>
                      <a:pt x="328" y="106"/>
                      <a:pt x="328" y="88"/>
                    </a:cubicBezTo>
                    <a:cubicBezTo>
                      <a:pt x="328" y="61"/>
                      <a:pt x="319" y="0"/>
                      <a:pt x="230" y="0"/>
                    </a:cubicBezTo>
                    <a:cubicBezTo>
                      <a:pt x="141" y="0"/>
                      <a:pt x="132" y="61"/>
                      <a:pt x="132" y="88"/>
                    </a:cubicBezTo>
                    <a:cubicBezTo>
                      <a:pt x="132" y="106"/>
                      <a:pt x="141" y="132"/>
                      <a:pt x="141" y="132"/>
                    </a:cubicBezTo>
                    <a:cubicBezTo>
                      <a:pt x="141" y="132"/>
                      <a:pt x="132" y="132"/>
                      <a:pt x="132" y="151"/>
                    </a:cubicBezTo>
                    <a:cubicBezTo>
                      <a:pt x="132" y="195"/>
                      <a:pt x="150" y="176"/>
                      <a:pt x="150" y="195"/>
                    </a:cubicBezTo>
                    <a:cubicBezTo>
                      <a:pt x="159" y="239"/>
                      <a:pt x="177" y="230"/>
                      <a:pt x="177" y="248"/>
                    </a:cubicBezTo>
                    <a:cubicBezTo>
                      <a:pt x="177" y="292"/>
                      <a:pt x="159" y="310"/>
                      <a:pt x="97" y="336"/>
                    </a:cubicBezTo>
                    <a:cubicBezTo>
                      <a:pt x="35" y="354"/>
                      <a:pt x="0" y="380"/>
                      <a:pt x="0" y="398"/>
                    </a:cubicBezTo>
                    <a:cubicBezTo>
                      <a:pt x="0" y="407"/>
                      <a:pt x="0" y="442"/>
                      <a:pt x="0" y="442"/>
                    </a:cubicBezTo>
                    <a:cubicBezTo>
                      <a:pt x="230" y="442"/>
                      <a:pt x="230" y="442"/>
                      <a:pt x="230" y="442"/>
                    </a:cubicBezTo>
                    <a:cubicBezTo>
                      <a:pt x="460" y="442"/>
                      <a:pt x="460" y="442"/>
                      <a:pt x="460" y="442"/>
                    </a:cubicBezTo>
                    <a:cubicBezTo>
                      <a:pt x="460" y="442"/>
                      <a:pt x="460" y="407"/>
                      <a:pt x="460" y="398"/>
                    </a:cubicBezTo>
                    <a:cubicBezTo>
                      <a:pt x="460" y="380"/>
                      <a:pt x="425" y="354"/>
                      <a:pt x="363" y="336"/>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497" name="Google Shape;497;p40"/>
              <p:cNvSpPr/>
              <p:nvPr/>
            </p:nvSpPr>
            <p:spPr>
              <a:xfrm>
                <a:off x="1407556" y="3664238"/>
                <a:ext cx="61437" cy="77895"/>
              </a:xfrm>
              <a:custGeom>
                <a:avLst/>
                <a:gdLst/>
                <a:ahLst/>
                <a:cxnLst/>
                <a:rect l="l" t="t" r="r" b="b"/>
                <a:pathLst>
                  <a:path w="249" h="311" extrusionOk="0">
                    <a:moveTo>
                      <a:pt x="240" y="141"/>
                    </a:moveTo>
                    <a:lnTo>
                      <a:pt x="240" y="141"/>
                    </a:lnTo>
                    <a:cubicBezTo>
                      <a:pt x="27" y="9"/>
                      <a:pt x="27" y="9"/>
                      <a:pt x="27" y="9"/>
                    </a:cubicBezTo>
                    <a:cubicBezTo>
                      <a:pt x="9" y="0"/>
                      <a:pt x="0" y="9"/>
                      <a:pt x="0" y="26"/>
                    </a:cubicBezTo>
                    <a:cubicBezTo>
                      <a:pt x="0" y="283"/>
                      <a:pt x="0" y="283"/>
                      <a:pt x="0" y="283"/>
                    </a:cubicBezTo>
                    <a:cubicBezTo>
                      <a:pt x="0" y="301"/>
                      <a:pt x="9" y="310"/>
                      <a:pt x="27" y="301"/>
                    </a:cubicBezTo>
                    <a:cubicBezTo>
                      <a:pt x="240" y="168"/>
                      <a:pt x="240" y="168"/>
                      <a:pt x="240" y="168"/>
                    </a:cubicBezTo>
                    <a:cubicBezTo>
                      <a:pt x="240" y="168"/>
                      <a:pt x="248" y="159"/>
                      <a:pt x="248" y="150"/>
                    </a:cubicBezTo>
                    <a:lnTo>
                      <a:pt x="240" y="141"/>
                    </a:ln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498" name="Google Shape;498;p40"/>
              <p:cNvSpPr/>
              <p:nvPr/>
            </p:nvSpPr>
            <p:spPr>
              <a:xfrm>
                <a:off x="2564290" y="3660823"/>
                <a:ext cx="73819" cy="84724"/>
              </a:xfrm>
              <a:custGeom>
                <a:avLst/>
                <a:gdLst/>
                <a:ahLst/>
                <a:cxnLst/>
                <a:rect l="l" t="t" r="r" b="b"/>
                <a:pathLst>
                  <a:path w="390" h="444" extrusionOk="0">
                    <a:moveTo>
                      <a:pt x="319" y="301"/>
                    </a:moveTo>
                    <a:lnTo>
                      <a:pt x="319" y="301"/>
                    </a:lnTo>
                    <a:cubicBezTo>
                      <a:pt x="301" y="301"/>
                      <a:pt x="283" y="301"/>
                      <a:pt x="274" y="310"/>
                    </a:cubicBezTo>
                    <a:cubicBezTo>
                      <a:pt x="142" y="239"/>
                      <a:pt x="142" y="239"/>
                      <a:pt x="142" y="239"/>
                    </a:cubicBezTo>
                    <a:cubicBezTo>
                      <a:pt x="142" y="230"/>
                      <a:pt x="142" y="230"/>
                      <a:pt x="142" y="222"/>
                    </a:cubicBezTo>
                    <a:lnTo>
                      <a:pt x="142" y="213"/>
                    </a:lnTo>
                    <a:cubicBezTo>
                      <a:pt x="274" y="133"/>
                      <a:pt x="274" y="133"/>
                      <a:pt x="274" y="133"/>
                    </a:cubicBezTo>
                    <a:cubicBezTo>
                      <a:pt x="283" y="142"/>
                      <a:pt x="301" y="151"/>
                      <a:pt x="319" y="151"/>
                    </a:cubicBezTo>
                    <a:cubicBezTo>
                      <a:pt x="363" y="151"/>
                      <a:pt x="389" y="115"/>
                      <a:pt x="389" y="70"/>
                    </a:cubicBezTo>
                    <a:cubicBezTo>
                      <a:pt x="389" y="35"/>
                      <a:pt x="363" y="0"/>
                      <a:pt x="319" y="0"/>
                    </a:cubicBezTo>
                    <a:cubicBezTo>
                      <a:pt x="274" y="0"/>
                      <a:pt x="248" y="35"/>
                      <a:pt x="248" y="70"/>
                    </a:cubicBezTo>
                    <a:cubicBezTo>
                      <a:pt x="248" y="80"/>
                      <a:pt x="248" y="80"/>
                      <a:pt x="248" y="89"/>
                    </a:cubicBezTo>
                    <a:cubicBezTo>
                      <a:pt x="115" y="169"/>
                      <a:pt x="115" y="169"/>
                      <a:pt x="115" y="169"/>
                    </a:cubicBezTo>
                    <a:cubicBezTo>
                      <a:pt x="107" y="151"/>
                      <a:pt x="88" y="151"/>
                      <a:pt x="70" y="151"/>
                    </a:cubicBezTo>
                    <a:cubicBezTo>
                      <a:pt x="26" y="151"/>
                      <a:pt x="0" y="186"/>
                      <a:pt x="0" y="222"/>
                    </a:cubicBezTo>
                    <a:cubicBezTo>
                      <a:pt x="0" y="266"/>
                      <a:pt x="26" y="301"/>
                      <a:pt x="70" y="301"/>
                    </a:cubicBezTo>
                    <a:cubicBezTo>
                      <a:pt x="88" y="301"/>
                      <a:pt x="107" y="292"/>
                      <a:pt x="115" y="283"/>
                    </a:cubicBezTo>
                    <a:cubicBezTo>
                      <a:pt x="248" y="363"/>
                      <a:pt x="248" y="363"/>
                      <a:pt x="248" y="363"/>
                    </a:cubicBezTo>
                    <a:lnTo>
                      <a:pt x="248" y="372"/>
                    </a:lnTo>
                    <a:cubicBezTo>
                      <a:pt x="248" y="416"/>
                      <a:pt x="274" y="443"/>
                      <a:pt x="319" y="443"/>
                    </a:cubicBezTo>
                    <a:cubicBezTo>
                      <a:pt x="363" y="443"/>
                      <a:pt x="389" y="416"/>
                      <a:pt x="389" y="372"/>
                    </a:cubicBezTo>
                    <a:cubicBezTo>
                      <a:pt x="389" y="328"/>
                      <a:pt x="363" y="301"/>
                      <a:pt x="319" y="301"/>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499" name="Google Shape;499;p40"/>
              <p:cNvSpPr txBox="1"/>
              <p:nvPr/>
            </p:nvSpPr>
            <p:spPr>
              <a:xfrm>
                <a:off x="1225874" y="3343225"/>
                <a:ext cx="1028700" cy="19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chemeClr val="lt1"/>
                    </a:solidFill>
                    <a:latin typeface="Inter"/>
                    <a:ea typeface="Inter"/>
                    <a:cs typeface="Inter"/>
                    <a:sym typeface="Inter"/>
                  </a:rPr>
                  <a:t>JOAN IS AWFUL</a:t>
                </a:r>
                <a:endParaRPr sz="1100"/>
              </a:p>
            </p:txBody>
          </p:sp>
        </p:gr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71616"/>
        </a:solidFill>
        <a:effectLst/>
      </p:bgPr>
    </p:bg>
    <p:spTree>
      <p:nvGrpSpPr>
        <p:cNvPr id="1" name="Shape 503"/>
        <p:cNvGrpSpPr/>
        <p:nvPr/>
      </p:nvGrpSpPr>
      <p:grpSpPr>
        <a:xfrm>
          <a:off x="0" y="0"/>
          <a:ext cx="0" cy="0"/>
          <a:chOff x="0" y="0"/>
          <a:chExt cx="0" cy="0"/>
        </a:xfrm>
      </p:grpSpPr>
      <p:sp>
        <p:nvSpPr>
          <p:cNvPr id="504" name="Google Shape;504;p41"/>
          <p:cNvSpPr txBox="1"/>
          <p:nvPr/>
        </p:nvSpPr>
        <p:spPr>
          <a:xfrm>
            <a:off x="598866" y="324825"/>
            <a:ext cx="7957800" cy="438600"/>
          </a:xfrm>
          <a:prstGeom prst="rect">
            <a:avLst/>
          </a:prstGeom>
          <a:noFill/>
          <a:ln>
            <a:noFill/>
          </a:ln>
        </p:spPr>
        <p:txBody>
          <a:bodyPr spcFirstLastPara="1" wrap="square" lIns="68575" tIns="34275" rIns="68575" bIns="34275" anchor="t" anchorCtr="0">
            <a:spAutoFit/>
          </a:bodyPr>
          <a:lstStyle/>
          <a:p>
            <a:pPr marL="0" lvl="0" indent="0" algn="l" rtl="0">
              <a:spcBef>
                <a:spcPts val="0"/>
              </a:spcBef>
              <a:spcAft>
                <a:spcPts val="0"/>
              </a:spcAft>
              <a:buNone/>
            </a:pPr>
            <a:r>
              <a:rPr lang="en" sz="2400" b="1">
                <a:solidFill>
                  <a:schemeClr val="lt1"/>
                </a:solidFill>
                <a:latin typeface="Inter"/>
                <a:ea typeface="Inter"/>
                <a:cs typeface="Inter"/>
                <a:sym typeface="Inter"/>
              </a:rPr>
              <a:t>Media Perpetuates Stereotypes</a:t>
            </a:r>
            <a:endParaRPr sz="2400" b="1">
              <a:solidFill>
                <a:schemeClr val="lt1"/>
              </a:solidFill>
              <a:latin typeface="Inter"/>
              <a:ea typeface="Inter"/>
              <a:cs typeface="Inter"/>
              <a:sym typeface="Inter"/>
            </a:endParaRPr>
          </a:p>
        </p:txBody>
      </p:sp>
      <p:sp>
        <p:nvSpPr>
          <p:cNvPr id="505" name="Google Shape;505;p41"/>
          <p:cNvSpPr/>
          <p:nvPr/>
        </p:nvSpPr>
        <p:spPr>
          <a:xfrm>
            <a:off x="9271974"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06" name="Google Shape;506;p41"/>
          <p:cNvSpPr/>
          <p:nvPr/>
        </p:nvSpPr>
        <p:spPr>
          <a:xfrm>
            <a:off x="9659615"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07" name="Google Shape;507;p41"/>
          <p:cNvSpPr/>
          <p:nvPr/>
        </p:nvSpPr>
        <p:spPr>
          <a:xfrm>
            <a:off x="9359675" y="3661242"/>
            <a:ext cx="88080" cy="83885"/>
          </a:xfrm>
          <a:custGeom>
            <a:avLst/>
            <a:gdLst/>
            <a:ahLst/>
            <a:cxnLst/>
            <a:rect l="l" t="t" r="r" b="b"/>
            <a:pathLst>
              <a:path w="461" h="443" extrusionOk="0">
                <a:moveTo>
                  <a:pt x="363" y="336"/>
                </a:moveTo>
                <a:lnTo>
                  <a:pt x="363" y="336"/>
                </a:lnTo>
                <a:cubicBezTo>
                  <a:pt x="301" y="310"/>
                  <a:pt x="284" y="292"/>
                  <a:pt x="284" y="248"/>
                </a:cubicBezTo>
                <a:cubicBezTo>
                  <a:pt x="284" y="230"/>
                  <a:pt x="301" y="239"/>
                  <a:pt x="310" y="195"/>
                </a:cubicBezTo>
                <a:cubicBezTo>
                  <a:pt x="310" y="176"/>
                  <a:pt x="328" y="195"/>
                  <a:pt x="328" y="151"/>
                </a:cubicBezTo>
                <a:cubicBezTo>
                  <a:pt x="328" y="132"/>
                  <a:pt x="319" y="132"/>
                  <a:pt x="319" y="132"/>
                </a:cubicBezTo>
                <a:cubicBezTo>
                  <a:pt x="319" y="132"/>
                  <a:pt x="328" y="106"/>
                  <a:pt x="328" y="88"/>
                </a:cubicBezTo>
                <a:cubicBezTo>
                  <a:pt x="328" y="61"/>
                  <a:pt x="319" y="0"/>
                  <a:pt x="230" y="0"/>
                </a:cubicBezTo>
                <a:cubicBezTo>
                  <a:pt x="141" y="0"/>
                  <a:pt x="132" y="61"/>
                  <a:pt x="132" y="88"/>
                </a:cubicBezTo>
                <a:cubicBezTo>
                  <a:pt x="132" y="106"/>
                  <a:pt x="141" y="132"/>
                  <a:pt x="141" y="132"/>
                </a:cubicBezTo>
                <a:cubicBezTo>
                  <a:pt x="141" y="132"/>
                  <a:pt x="132" y="132"/>
                  <a:pt x="132" y="151"/>
                </a:cubicBezTo>
                <a:cubicBezTo>
                  <a:pt x="132" y="195"/>
                  <a:pt x="150" y="176"/>
                  <a:pt x="150" y="195"/>
                </a:cubicBezTo>
                <a:cubicBezTo>
                  <a:pt x="159" y="239"/>
                  <a:pt x="177" y="230"/>
                  <a:pt x="177" y="248"/>
                </a:cubicBezTo>
                <a:cubicBezTo>
                  <a:pt x="177" y="292"/>
                  <a:pt x="159" y="310"/>
                  <a:pt x="97" y="336"/>
                </a:cubicBezTo>
                <a:cubicBezTo>
                  <a:pt x="35" y="354"/>
                  <a:pt x="0" y="380"/>
                  <a:pt x="0" y="398"/>
                </a:cubicBezTo>
                <a:cubicBezTo>
                  <a:pt x="0" y="407"/>
                  <a:pt x="0" y="442"/>
                  <a:pt x="0" y="442"/>
                </a:cubicBezTo>
                <a:cubicBezTo>
                  <a:pt x="230" y="442"/>
                  <a:pt x="230" y="442"/>
                  <a:pt x="230" y="442"/>
                </a:cubicBezTo>
                <a:cubicBezTo>
                  <a:pt x="460" y="442"/>
                  <a:pt x="460" y="442"/>
                  <a:pt x="460" y="442"/>
                </a:cubicBezTo>
                <a:cubicBezTo>
                  <a:pt x="460" y="442"/>
                  <a:pt x="460" y="407"/>
                  <a:pt x="460" y="398"/>
                </a:cubicBezTo>
                <a:cubicBezTo>
                  <a:pt x="460" y="380"/>
                  <a:pt x="425" y="354"/>
                  <a:pt x="363" y="336"/>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508" name="Google Shape;508;p41"/>
          <p:cNvSpPr/>
          <p:nvPr/>
        </p:nvSpPr>
        <p:spPr>
          <a:xfrm>
            <a:off x="9754447" y="3660823"/>
            <a:ext cx="73819" cy="84724"/>
          </a:xfrm>
          <a:custGeom>
            <a:avLst/>
            <a:gdLst/>
            <a:ahLst/>
            <a:cxnLst/>
            <a:rect l="l" t="t" r="r" b="b"/>
            <a:pathLst>
              <a:path w="390" h="444" extrusionOk="0">
                <a:moveTo>
                  <a:pt x="319" y="301"/>
                </a:moveTo>
                <a:lnTo>
                  <a:pt x="319" y="301"/>
                </a:lnTo>
                <a:cubicBezTo>
                  <a:pt x="301" y="301"/>
                  <a:pt x="283" y="301"/>
                  <a:pt x="274" y="310"/>
                </a:cubicBezTo>
                <a:cubicBezTo>
                  <a:pt x="142" y="239"/>
                  <a:pt x="142" y="239"/>
                  <a:pt x="142" y="239"/>
                </a:cubicBezTo>
                <a:cubicBezTo>
                  <a:pt x="142" y="230"/>
                  <a:pt x="142" y="230"/>
                  <a:pt x="142" y="222"/>
                </a:cubicBezTo>
                <a:lnTo>
                  <a:pt x="142" y="213"/>
                </a:lnTo>
                <a:cubicBezTo>
                  <a:pt x="274" y="133"/>
                  <a:pt x="274" y="133"/>
                  <a:pt x="274" y="133"/>
                </a:cubicBezTo>
                <a:cubicBezTo>
                  <a:pt x="283" y="142"/>
                  <a:pt x="301" y="151"/>
                  <a:pt x="319" y="151"/>
                </a:cubicBezTo>
                <a:cubicBezTo>
                  <a:pt x="363" y="151"/>
                  <a:pt x="389" y="115"/>
                  <a:pt x="389" y="70"/>
                </a:cubicBezTo>
                <a:cubicBezTo>
                  <a:pt x="389" y="35"/>
                  <a:pt x="363" y="0"/>
                  <a:pt x="319" y="0"/>
                </a:cubicBezTo>
                <a:cubicBezTo>
                  <a:pt x="274" y="0"/>
                  <a:pt x="248" y="35"/>
                  <a:pt x="248" y="70"/>
                </a:cubicBezTo>
                <a:cubicBezTo>
                  <a:pt x="248" y="80"/>
                  <a:pt x="248" y="80"/>
                  <a:pt x="248" y="89"/>
                </a:cubicBezTo>
                <a:cubicBezTo>
                  <a:pt x="115" y="169"/>
                  <a:pt x="115" y="169"/>
                  <a:pt x="115" y="169"/>
                </a:cubicBezTo>
                <a:cubicBezTo>
                  <a:pt x="107" y="151"/>
                  <a:pt x="88" y="151"/>
                  <a:pt x="70" y="151"/>
                </a:cubicBezTo>
                <a:cubicBezTo>
                  <a:pt x="26" y="151"/>
                  <a:pt x="0" y="186"/>
                  <a:pt x="0" y="222"/>
                </a:cubicBezTo>
                <a:cubicBezTo>
                  <a:pt x="0" y="266"/>
                  <a:pt x="26" y="301"/>
                  <a:pt x="70" y="301"/>
                </a:cubicBezTo>
                <a:cubicBezTo>
                  <a:pt x="88" y="301"/>
                  <a:pt x="107" y="292"/>
                  <a:pt x="115" y="283"/>
                </a:cubicBezTo>
                <a:cubicBezTo>
                  <a:pt x="248" y="363"/>
                  <a:pt x="248" y="363"/>
                  <a:pt x="248" y="363"/>
                </a:cubicBezTo>
                <a:lnTo>
                  <a:pt x="248" y="372"/>
                </a:lnTo>
                <a:cubicBezTo>
                  <a:pt x="248" y="416"/>
                  <a:pt x="274" y="443"/>
                  <a:pt x="319" y="443"/>
                </a:cubicBezTo>
                <a:cubicBezTo>
                  <a:pt x="363" y="443"/>
                  <a:pt x="389" y="416"/>
                  <a:pt x="389" y="372"/>
                </a:cubicBezTo>
                <a:cubicBezTo>
                  <a:pt x="389" y="328"/>
                  <a:pt x="363" y="301"/>
                  <a:pt x="319" y="301"/>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509" name="Google Shape;509;p41"/>
          <p:cNvSpPr txBox="1"/>
          <p:nvPr/>
        </p:nvSpPr>
        <p:spPr>
          <a:xfrm>
            <a:off x="818725" y="1383350"/>
            <a:ext cx="3801900" cy="26895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lt1"/>
              </a:buClr>
              <a:buSzPts val="1800"/>
              <a:buFont typeface="Inter"/>
              <a:buChar char="●"/>
            </a:pPr>
            <a:r>
              <a:rPr lang="en" sz="1800">
                <a:solidFill>
                  <a:schemeClr val="lt1"/>
                </a:solidFill>
                <a:latin typeface="Inter"/>
                <a:ea typeface="Inter"/>
                <a:cs typeface="Inter"/>
                <a:sym typeface="Inter"/>
              </a:rPr>
              <a:t>58% of Americans believe media reinforces harmful stereotypes[17]</a:t>
            </a:r>
            <a:endParaRPr sz="1800">
              <a:solidFill>
                <a:schemeClr val="lt1"/>
              </a:solidFill>
              <a:latin typeface="Inter"/>
              <a:ea typeface="Inter"/>
              <a:cs typeface="Inter"/>
              <a:sym typeface="Inter"/>
            </a:endParaRPr>
          </a:p>
          <a:p>
            <a:pPr marL="457200" lvl="0" indent="-342900" algn="l" rtl="0">
              <a:lnSpc>
                <a:spcPct val="115000"/>
              </a:lnSpc>
              <a:spcBef>
                <a:spcPts val="0"/>
              </a:spcBef>
              <a:spcAft>
                <a:spcPts val="0"/>
              </a:spcAft>
              <a:buClr>
                <a:schemeClr val="lt1"/>
              </a:buClr>
              <a:buSzPts val="1800"/>
              <a:buFont typeface="Inter"/>
              <a:buChar char="●"/>
            </a:pPr>
            <a:r>
              <a:rPr lang="en" sz="1800">
                <a:solidFill>
                  <a:schemeClr val="lt1"/>
                </a:solidFill>
                <a:latin typeface="Inter"/>
                <a:ea typeface="Inter"/>
                <a:cs typeface="Inter"/>
                <a:sym typeface="Inter"/>
              </a:rPr>
              <a:t>Media normalizes and reinforces stereotypes</a:t>
            </a:r>
            <a:endParaRPr sz="1800">
              <a:solidFill>
                <a:schemeClr val="lt1"/>
              </a:solidFill>
              <a:latin typeface="Inter"/>
              <a:ea typeface="Inter"/>
              <a:cs typeface="Inter"/>
              <a:sym typeface="Inter"/>
            </a:endParaRPr>
          </a:p>
          <a:p>
            <a:pPr marL="457200" lvl="0" indent="-342900" algn="l" rtl="0">
              <a:lnSpc>
                <a:spcPct val="115000"/>
              </a:lnSpc>
              <a:spcBef>
                <a:spcPts val="0"/>
              </a:spcBef>
              <a:spcAft>
                <a:spcPts val="0"/>
              </a:spcAft>
              <a:buClr>
                <a:schemeClr val="lt1"/>
              </a:buClr>
              <a:buSzPts val="1800"/>
              <a:buFont typeface="Inter"/>
              <a:buChar char="●"/>
            </a:pPr>
            <a:r>
              <a:rPr lang="en" sz="1800">
                <a:solidFill>
                  <a:schemeClr val="lt1"/>
                </a:solidFill>
                <a:latin typeface="Inter"/>
                <a:ea typeface="Inter"/>
                <a:cs typeface="Inter"/>
                <a:sym typeface="Inter"/>
              </a:rPr>
              <a:t>Virtual prejudice perpetuates to real life</a:t>
            </a:r>
            <a:endParaRPr sz="1800">
              <a:solidFill>
                <a:schemeClr val="lt1"/>
              </a:solidFill>
              <a:latin typeface="Inter"/>
              <a:ea typeface="Inter"/>
              <a:cs typeface="Inter"/>
              <a:sym typeface="Inter"/>
            </a:endParaRPr>
          </a:p>
        </p:txBody>
      </p:sp>
      <p:sp>
        <p:nvSpPr>
          <p:cNvPr id="510" name="Google Shape;510;p41"/>
          <p:cNvSpPr txBox="1"/>
          <p:nvPr/>
        </p:nvSpPr>
        <p:spPr>
          <a:xfrm>
            <a:off x="8595300" y="4749850"/>
            <a:ext cx="5487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100">
                <a:solidFill>
                  <a:schemeClr val="lt1"/>
                </a:solidFill>
                <a:latin typeface="Inter"/>
                <a:ea typeface="Inter"/>
                <a:cs typeface="Inter"/>
                <a:sym typeface="Inter"/>
              </a:rPr>
              <a:t>16</a:t>
            </a:r>
            <a:endParaRPr sz="2100">
              <a:solidFill>
                <a:schemeClr val="lt1"/>
              </a:solidFill>
              <a:latin typeface="Inter"/>
              <a:ea typeface="Inter"/>
              <a:cs typeface="Inter"/>
              <a:sym typeface="Inter"/>
            </a:endParaRPr>
          </a:p>
        </p:txBody>
      </p:sp>
      <p:pic>
        <p:nvPicPr>
          <p:cNvPr id="511" name="Google Shape;511;p41"/>
          <p:cNvPicPr preferRelativeResize="0"/>
          <p:nvPr/>
        </p:nvPicPr>
        <p:blipFill>
          <a:blip r:embed="rId3">
            <a:alphaModFix/>
          </a:blip>
          <a:stretch>
            <a:fillRect/>
          </a:stretch>
        </p:blipFill>
        <p:spPr>
          <a:xfrm>
            <a:off x="4776661" y="919186"/>
            <a:ext cx="4194513" cy="3656987"/>
          </a:xfrm>
          <a:prstGeom prst="rect">
            <a:avLst/>
          </a:prstGeom>
          <a:noFill/>
          <a:ln>
            <a:noFill/>
          </a:ln>
        </p:spPr>
      </p:pic>
      <p:sp>
        <p:nvSpPr>
          <p:cNvPr id="512" name="Google Shape;512;p41"/>
          <p:cNvSpPr txBox="1"/>
          <p:nvPr/>
        </p:nvSpPr>
        <p:spPr>
          <a:xfrm>
            <a:off x="3967825" y="4072850"/>
            <a:ext cx="6528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100">
              <a:solidFill>
                <a:schemeClr val="lt1"/>
              </a:solidFill>
              <a:latin typeface="Calibri"/>
              <a:ea typeface="Calibri"/>
              <a:cs typeface="Calibri"/>
              <a:sym typeface="Calibri"/>
            </a:endParaRPr>
          </a:p>
        </p:txBody>
      </p:sp>
      <p:grpSp>
        <p:nvGrpSpPr>
          <p:cNvPr id="513" name="Google Shape;513;p41"/>
          <p:cNvGrpSpPr/>
          <p:nvPr/>
        </p:nvGrpSpPr>
        <p:grpSpPr>
          <a:xfrm>
            <a:off x="815997" y="4377775"/>
            <a:ext cx="7509150" cy="636871"/>
            <a:chOff x="815997" y="4072975"/>
            <a:chExt cx="7509150" cy="636871"/>
          </a:xfrm>
        </p:grpSpPr>
        <p:cxnSp>
          <p:nvCxnSpPr>
            <p:cNvPr id="514" name="Google Shape;514;p41"/>
            <p:cNvCxnSpPr/>
            <p:nvPr/>
          </p:nvCxnSpPr>
          <p:spPr>
            <a:xfrm>
              <a:off x="818847" y="4708046"/>
              <a:ext cx="7506300" cy="1800"/>
            </a:xfrm>
            <a:prstGeom prst="straightConnector1">
              <a:avLst/>
            </a:prstGeom>
            <a:noFill/>
            <a:ln w="44450" cap="rnd" cmpd="sng">
              <a:solidFill>
                <a:srgbClr val="E50914">
                  <a:alpha val="40000"/>
                </a:srgbClr>
              </a:solidFill>
              <a:prstDash val="solid"/>
              <a:miter lim="800000"/>
              <a:headEnd type="none" w="sm" len="sm"/>
              <a:tailEnd type="none" w="sm" len="sm"/>
            </a:ln>
          </p:spPr>
        </p:cxnSp>
        <p:cxnSp>
          <p:nvCxnSpPr>
            <p:cNvPr id="515" name="Google Shape;515;p41"/>
            <p:cNvCxnSpPr/>
            <p:nvPr/>
          </p:nvCxnSpPr>
          <p:spPr>
            <a:xfrm rot="10800000" flipH="1">
              <a:off x="815997" y="4705049"/>
              <a:ext cx="6789300" cy="3900"/>
            </a:xfrm>
            <a:prstGeom prst="straightConnector1">
              <a:avLst/>
            </a:prstGeom>
            <a:noFill/>
            <a:ln w="44450" cap="rnd" cmpd="sng">
              <a:solidFill>
                <a:srgbClr val="E50914"/>
              </a:solidFill>
              <a:prstDash val="solid"/>
              <a:miter lim="800000"/>
              <a:headEnd type="none" w="sm" len="sm"/>
              <a:tailEnd type="none" w="sm" len="sm"/>
            </a:ln>
          </p:spPr>
        </p:cxnSp>
        <p:grpSp>
          <p:nvGrpSpPr>
            <p:cNvPr id="516" name="Google Shape;516;p41"/>
            <p:cNvGrpSpPr/>
            <p:nvPr/>
          </p:nvGrpSpPr>
          <p:grpSpPr>
            <a:xfrm>
              <a:off x="818849" y="4072975"/>
              <a:ext cx="1506984" cy="491619"/>
              <a:chOff x="1225874" y="3343225"/>
              <a:chExt cx="1506984" cy="491619"/>
            </a:xfrm>
          </p:grpSpPr>
          <p:sp>
            <p:nvSpPr>
              <p:cNvPr id="517" name="Google Shape;517;p41"/>
              <p:cNvSpPr/>
              <p:nvPr/>
            </p:nvSpPr>
            <p:spPr>
              <a:xfrm>
                <a:off x="1306535"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18" name="Google Shape;518;p41"/>
              <p:cNvSpPr/>
              <p:nvPr/>
            </p:nvSpPr>
            <p:spPr>
              <a:xfrm>
                <a:off x="1694176"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19" name="Google Shape;519;p41"/>
              <p:cNvSpPr/>
              <p:nvPr/>
            </p:nvSpPr>
            <p:spPr>
              <a:xfrm>
                <a:off x="2081817"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20" name="Google Shape;520;p41"/>
              <p:cNvSpPr/>
              <p:nvPr/>
            </p:nvSpPr>
            <p:spPr>
              <a:xfrm>
                <a:off x="2469458"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21" name="Google Shape;521;p41"/>
              <p:cNvSpPr/>
              <p:nvPr/>
            </p:nvSpPr>
            <p:spPr>
              <a:xfrm>
                <a:off x="1783554" y="3669212"/>
                <a:ext cx="84724" cy="67946"/>
              </a:xfrm>
              <a:custGeom>
                <a:avLst/>
                <a:gdLst/>
                <a:ahLst/>
                <a:cxnLst/>
                <a:rect l="l" t="t" r="r" b="b"/>
                <a:pathLst>
                  <a:path w="444" h="356" extrusionOk="0">
                    <a:moveTo>
                      <a:pt x="399" y="36"/>
                    </a:moveTo>
                    <a:lnTo>
                      <a:pt x="399" y="36"/>
                    </a:lnTo>
                    <a:cubicBezTo>
                      <a:pt x="355" y="0"/>
                      <a:pt x="293" y="0"/>
                      <a:pt x="248" y="36"/>
                    </a:cubicBezTo>
                    <a:cubicBezTo>
                      <a:pt x="221" y="62"/>
                      <a:pt x="221" y="62"/>
                      <a:pt x="221" y="62"/>
                    </a:cubicBezTo>
                    <a:cubicBezTo>
                      <a:pt x="195" y="36"/>
                      <a:pt x="195" y="36"/>
                      <a:pt x="195" y="36"/>
                    </a:cubicBezTo>
                    <a:cubicBezTo>
                      <a:pt x="151" y="0"/>
                      <a:pt x="89" y="0"/>
                      <a:pt x="45" y="36"/>
                    </a:cubicBezTo>
                    <a:cubicBezTo>
                      <a:pt x="0" y="80"/>
                      <a:pt x="0" y="151"/>
                      <a:pt x="45" y="186"/>
                    </a:cubicBezTo>
                    <a:cubicBezTo>
                      <a:pt x="221" y="355"/>
                      <a:pt x="221" y="355"/>
                      <a:pt x="221" y="355"/>
                    </a:cubicBezTo>
                    <a:cubicBezTo>
                      <a:pt x="399" y="186"/>
                      <a:pt x="399" y="186"/>
                      <a:pt x="399" y="186"/>
                    </a:cubicBezTo>
                    <a:cubicBezTo>
                      <a:pt x="443" y="151"/>
                      <a:pt x="443" y="80"/>
                      <a:pt x="399" y="36"/>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522" name="Google Shape;522;p41"/>
              <p:cNvSpPr/>
              <p:nvPr/>
            </p:nvSpPr>
            <p:spPr>
              <a:xfrm>
                <a:off x="2169518" y="3661242"/>
                <a:ext cx="88080" cy="83885"/>
              </a:xfrm>
              <a:custGeom>
                <a:avLst/>
                <a:gdLst/>
                <a:ahLst/>
                <a:cxnLst/>
                <a:rect l="l" t="t" r="r" b="b"/>
                <a:pathLst>
                  <a:path w="461" h="443" extrusionOk="0">
                    <a:moveTo>
                      <a:pt x="363" y="336"/>
                    </a:moveTo>
                    <a:lnTo>
                      <a:pt x="363" y="336"/>
                    </a:lnTo>
                    <a:cubicBezTo>
                      <a:pt x="301" y="310"/>
                      <a:pt x="284" y="292"/>
                      <a:pt x="284" y="248"/>
                    </a:cubicBezTo>
                    <a:cubicBezTo>
                      <a:pt x="284" y="230"/>
                      <a:pt x="301" y="239"/>
                      <a:pt x="310" y="195"/>
                    </a:cubicBezTo>
                    <a:cubicBezTo>
                      <a:pt x="310" y="176"/>
                      <a:pt x="328" y="195"/>
                      <a:pt x="328" y="151"/>
                    </a:cubicBezTo>
                    <a:cubicBezTo>
                      <a:pt x="328" y="132"/>
                      <a:pt x="319" y="132"/>
                      <a:pt x="319" y="132"/>
                    </a:cubicBezTo>
                    <a:cubicBezTo>
                      <a:pt x="319" y="132"/>
                      <a:pt x="328" y="106"/>
                      <a:pt x="328" y="88"/>
                    </a:cubicBezTo>
                    <a:cubicBezTo>
                      <a:pt x="328" y="61"/>
                      <a:pt x="319" y="0"/>
                      <a:pt x="230" y="0"/>
                    </a:cubicBezTo>
                    <a:cubicBezTo>
                      <a:pt x="141" y="0"/>
                      <a:pt x="132" y="61"/>
                      <a:pt x="132" y="88"/>
                    </a:cubicBezTo>
                    <a:cubicBezTo>
                      <a:pt x="132" y="106"/>
                      <a:pt x="141" y="132"/>
                      <a:pt x="141" y="132"/>
                    </a:cubicBezTo>
                    <a:cubicBezTo>
                      <a:pt x="141" y="132"/>
                      <a:pt x="132" y="132"/>
                      <a:pt x="132" y="151"/>
                    </a:cubicBezTo>
                    <a:cubicBezTo>
                      <a:pt x="132" y="195"/>
                      <a:pt x="150" y="176"/>
                      <a:pt x="150" y="195"/>
                    </a:cubicBezTo>
                    <a:cubicBezTo>
                      <a:pt x="159" y="239"/>
                      <a:pt x="177" y="230"/>
                      <a:pt x="177" y="248"/>
                    </a:cubicBezTo>
                    <a:cubicBezTo>
                      <a:pt x="177" y="292"/>
                      <a:pt x="159" y="310"/>
                      <a:pt x="97" y="336"/>
                    </a:cubicBezTo>
                    <a:cubicBezTo>
                      <a:pt x="35" y="354"/>
                      <a:pt x="0" y="380"/>
                      <a:pt x="0" y="398"/>
                    </a:cubicBezTo>
                    <a:cubicBezTo>
                      <a:pt x="0" y="407"/>
                      <a:pt x="0" y="442"/>
                      <a:pt x="0" y="442"/>
                    </a:cubicBezTo>
                    <a:cubicBezTo>
                      <a:pt x="230" y="442"/>
                      <a:pt x="230" y="442"/>
                      <a:pt x="230" y="442"/>
                    </a:cubicBezTo>
                    <a:cubicBezTo>
                      <a:pt x="460" y="442"/>
                      <a:pt x="460" y="442"/>
                      <a:pt x="460" y="442"/>
                    </a:cubicBezTo>
                    <a:cubicBezTo>
                      <a:pt x="460" y="442"/>
                      <a:pt x="460" y="407"/>
                      <a:pt x="460" y="398"/>
                    </a:cubicBezTo>
                    <a:cubicBezTo>
                      <a:pt x="460" y="380"/>
                      <a:pt x="425" y="354"/>
                      <a:pt x="363" y="336"/>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523" name="Google Shape;523;p41"/>
              <p:cNvSpPr/>
              <p:nvPr/>
            </p:nvSpPr>
            <p:spPr>
              <a:xfrm>
                <a:off x="1407556" y="3664238"/>
                <a:ext cx="61437" cy="77895"/>
              </a:xfrm>
              <a:custGeom>
                <a:avLst/>
                <a:gdLst/>
                <a:ahLst/>
                <a:cxnLst/>
                <a:rect l="l" t="t" r="r" b="b"/>
                <a:pathLst>
                  <a:path w="249" h="311" extrusionOk="0">
                    <a:moveTo>
                      <a:pt x="240" y="141"/>
                    </a:moveTo>
                    <a:lnTo>
                      <a:pt x="240" y="141"/>
                    </a:lnTo>
                    <a:cubicBezTo>
                      <a:pt x="27" y="9"/>
                      <a:pt x="27" y="9"/>
                      <a:pt x="27" y="9"/>
                    </a:cubicBezTo>
                    <a:cubicBezTo>
                      <a:pt x="9" y="0"/>
                      <a:pt x="0" y="9"/>
                      <a:pt x="0" y="26"/>
                    </a:cubicBezTo>
                    <a:cubicBezTo>
                      <a:pt x="0" y="283"/>
                      <a:pt x="0" y="283"/>
                      <a:pt x="0" y="283"/>
                    </a:cubicBezTo>
                    <a:cubicBezTo>
                      <a:pt x="0" y="301"/>
                      <a:pt x="9" y="310"/>
                      <a:pt x="27" y="301"/>
                    </a:cubicBezTo>
                    <a:cubicBezTo>
                      <a:pt x="240" y="168"/>
                      <a:pt x="240" y="168"/>
                      <a:pt x="240" y="168"/>
                    </a:cubicBezTo>
                    <a:cubicBezTo>
                      <a:pt x="240" y="168"/>
                      <a:pt x="248" y="159"/>
                      <a:pt x="248" y="150"/>
                    </a:cubicBezTo>
                    <a:lnTo>
                      <a:pt x="240" y="141"/>
                    </a:ln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524" name="Google Shape;524;p41"/>
              <p:cNvSpPr/>
              <p:nvPr/>
            </p:nvSpPr>
            <p:spPr>
              <a:xfrm>
                <a:off x="2564290" y="3660823"/>
                <a:ext cx="73819" cy="84724"/>
              </a:xfrm>
              <a:custGeom>
                <a:avLst/>
                <a:gdLst/>
                <a:ahLst/>
                <a:cxnLst/>
                <a:rect l="l" t="t" r="r" b="b"/>
                <a:pathLst>
                  <a:path w="390" h="444" extrusionOk="0">
                    <a:moveTo>
                      <a:pt x="319" y="301"/>
                    </a:moveTo>
                    <a:lnTo>
                      <a:pt x="319" y="301"/>
                    </a:lnTo>
                    <a:cubicBezTo>
                      <a:pt x="301" y="301"/>
                      <a:pt x="283" y="301"/>
                      <a:pt x="274" y="310"/>
                    </a:cubicBezTo>
                    <a:cubicBezTo>
                      <a:pt x="142" y="239"/>
                      <a:pt x="142" y="239"/>
                      <a:pt x="142" y="239"/>
                    </a:cubicBezTo>
                    <a:cubicBezTo>
                      <a:pt x="142" y="230"/>
                      <a:pt x="142" y="230"/>
                      <a:pt x="142" y="222"/>
                    </a:cubicBezTo>
                    <a:lnTo>
                      <a:pt x="142" y="213"/>
                    </a:lnTo>
                    <a:cubicBezTo>
                      <a:pt x="274" y="133"/>
                      <a:pt x="274" y="133"/>
                      <a:pt x="274" y="133"/>
                    </a:cubicBezTo>
                    <a:cubicBezTo>
                      <a:pt x="283" y="142"/>
                      <a:pt x="301" y="151"/>
                      <a:pt x="319" y="151"/>
                    </a:cubicBezTo>
                    <a:cubicBezTo>
                      <a:pt x="363" y="151"/>
                      <a:pt x="389" y="115"/>
                      <a:pt x="389" y="70"/>
                    </a:cubicBezTo>
                    <a:cubicBezTo>
                      <a:pt x="389" y="35"/>
                      <a:pt x="363" y="0"/>
                      <a:pt x="319" y="0"/>
                    </a:cubicBezTo>
                    <a:cubicBezTo>
                      <a:pt x="274" y="0"/>
                      <a:pt x="248" y="35"/>
                      <a:pt x="248" y="70"/>
                    </a:cubicBezTo>
                    <a:cubicBezTo>
                      <a:pt x="248" y="80"/>
                      <a:pt x="248" y="80"/>
                      <a:pt x="248" y="89"/>
                    </a:cubicBezTo>
                    <a:cubicBezTo>
                      <a:pt x="115" y="169"/>
                      <a:pt x="115" y="169"/>
                      <a:pt x="115" y="169"/>
                    </a:cubicBezTo>
                    <a:cubicBezTo>
                      <a:pt x="107" y="151"/>
                      <a:pt x="88" y="151"/>
                      <a:pt x="70" y="151"/>
                    </a:cubicBezTo>
                    <a:cubicBezTo>
                      <a:pt x="26" y="151"/>
                      <a:pt x="0" y="186"/>
                      <a:pt x="0" y="222"/>
                    </a:cubicBezTo>
                    <a:cubicBezTo>
                      <a:pt x="0" y="266"/>
                      <a:pt x="26" y="301"/>
                      <a:pt x="70" y="301"/>
                    </a:cubicBezTo>
                    <a:cubicBezTo>
                      <a:pt x="88" y="301"/>
                      <a:pt x="107" y="292"/>
                      <a:pt x="115" y="283"/>
                    </a:cubicBezTo>
                    <a:cubicBezTo>
                      <a:pt x="248" y="363"/>
                      <a:pt x="248" y="363"/>
                      <a:pt x="248" y="363"/>
                    </a:cubicBezTo>
                    <a:lnTo>
                      <a:pt x="248" y="372"/>
                    </a:lnTo>
                    <a:cubicBezTo>
                      <a:pt x="248" y="416"/>
                      <a:pt x="274" y="443"/>
                      <a:pt x="319" y="443"/>
                    </a:cubicBezTo>
                    <a:cubicBezTo>
                      <a:pt x="363" y="443"/>
                      <a:pt x="389" y="416"/>
                      <a:pt x="389" y="372"/>
                    </a:cubicBezTo>
                    <a:cubicBezTo>
                      <a:pt x="389" y="328"/>
                      <a:pt x="363" y="301"/>
                      <a:pt x="319" y="301"/>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525" name="Google Shape;525;p41"/>
              <p:cNvSpPr txBox="1"/>
              <p:nvPr/>
            </p:nvSpPr>
            <p:spPr>
              <a:xfrm>
                <a:off x="1225874" y="3343225"/>
                <a:ext cx="1028700" cy="19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chemeClr val="lt1"/>
                    </a:solidFill>
                    <a:latin typeface="Inter"/>
                    <a:ea typeface="Inter"/>
                    <a:cs typeface="Inter"/>
                    <a:sym typeface="Inter"/>
                  </a:rPr>
                  <a:t>JOAN IS AWFUL</a:t>
                </a:r>
                <a:endParaRPr sz="1100"/>
              </a:p>
            </p:txBody>
          </p:sp>
        </p:gr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71616"/>
        </a:solidFill>
        <a:effectLst/>
      </p:bgPr>
    </p:bg>
    <p:spTree>
      <p:nvGrpSpPr>
        <p:cNvPr id="1" name="Shape 529"/>
        <p:cNvGrpSpPr/>
        <p:nvPr/>
      </p:nvGrpSpPr>
      <p:grpSpPr>
        <a:xfrm>
          <a:off x="0" y="0"/>
          <a:ext cx="0" cy="0"/>
          <a:chOff x="0" y="0"/>
          <a:chExt cx="0" cy="0"/>
        </a:xfrm>
      </p:grpSpPr>
      <p:sp>
        <p:nvSpPr>
          <p:cNvPr id="530" name="Google Shape;530;p42"/>
          <p:cNvSpPr txBox="1"/>
          <p:nvPr/>
        </p:nvSpPr>
        <p:spPr>
          <a:xfrm>
            <a:off x="598870" y="324825"/>
            <a:ext cx="6282600" cy="4386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2400" b="1">
                <a:solidFill>
                  <a:schemeClr val="lt1"/>
                </a:solidFill>
                <a:latin typeface="Inter"/>
                <a:ea typeface="Inter"/>
                <a:cs typeface="Inter"/>
                <a:sym typeface="Inter"/>
              </a:rPr>
              <a:t>Social Media Affects Decision Making</a:t>
            </a:r>
            <a:endParaRPr sz="1100"/>
          </a:p>
        </p:txBody>
      </p:sp>
      <p:sp>
        <p:nvSpPr>
          <p:cNvPr id="531" name="Google Shape;531;p42"/>
          <p:cNvSpPr/>
          <p:nvPr/>
        </p:nvSpPr>
        <p:spPr>
          <a:xfrm>
            <a:off x="9271974"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32" name="Google Shape;532;p42"/>
          <p:cNvSpPr/>
          <p:nvPr/>
        </p:nvSpPr>
        <p:spPr>
          <a:xfrm>
            <a:off x="9659615"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33" name="Google Shape;533;p42"/>
          <p:cNvSpPr/>
          <p:nvPr/>
        </p:nvSpPr>
        <p:spPr>
          <a:xfrm>
            <a:off x="9359675" y="3661242"/>
            <a:ext cx="88080" cy="83885"/>
          </a:xfrm>
          <a:custGeom>
            <a:avLst/>
            <a:gdLst/>
            <a:ahLst/>
            <a:cxnLst/>
            <a:rect l="l" t="t" r="r" b="b"/>
            <a:pathLst>
              <a:path w="461" h="443" extrusionOk="0">
                <a:moveTo>
                  <a:pt x="363" y="336"/>
                </a:moveTo>
                <a:lnTo>
                  <a:pt x="363" y="336"/>
                </a:lnTo>
                <a:cubicBezTo>
                  <a:pt x="301" y="310"/>
                  <a:pt x="284" y="292"/>
                  <a:pt x="284" y="248"/>
                </a:cubicBezTo>
                <a:cubicBezTo>
                  <a:pt x="284" y="230"/>
                  <a:pt x="301" y="239"/>
                  <a:pt x="310" y="195"/>
                </a:cubicBezTo>
                <a:cubicBezTo>
                  <a:pt x="310" y="176"/>
                  <a:pt x="328" y="195"/>
                  <a:pt x="328" y="151"/>
                </a:cubicBezTo>
                <a:cubicBezTo>
                  <a:pt x="328" y="132"/>
                  <a:pt x="319" y="132"/>
                  <a:pt x="319" y="132"/>
                </a:cubicBezTo>
                <a:cubicBezTo>
                  <a:pt x="319" y="132"/>
                  <a:pt x="328" y="106"/>
                  <a:pt x="328" y="88"/>
                </a:cubicBezTo>
                <a:cubicBezTo>
                  <a:pt x="328" y="61"/>
                  <a:pt x="319" y="0"/>
                  <a:pt x="230" y="0"/>
                </a:cubicBezTo>
                <a:cubicBezTo>
                  <a:pt x="141" y="0"/>
                  <a:pt x="132" y="61"/>
                  <a:pt x="132" y="88"/>
                </a:cubicBezTo>
                <a:cubicBezTo>
                  <a:pt x="132" y="106"/>
                  <a:pt x="141" y="132"/>
                  <a:pt x="141" y="132"/>
                </a:cubicBezTo>
                <a:cubicBezTo>
                  <a:pt x="141" y="132"/>
                  <a:pt x="132" y="132"/>
                  <a:pt x="132" y="151"/>
                </a:cubicBezTo>
                <a:cubicBezTo>
                  <a:pt x="132" y="195"/>
                  <a:pt x="150" y="176"/>
                  <a:pt x="150" y="195"/>
                </a:cubicBezTo>
                <a:cubicBezTo>
                  <a:pt x="159" y="239"/>
                  <a:pt x="177" y="230"/>
                  <a:pt x="177" y="248"/>
                </a:cubicBezTo>
                <a:cubicBezTo>
                  <a:pt x="177" y="292"/>
                  <a:pt x="159" y="310"/>
                  <a:pt x="97" y="336"/>
                </a:cubicBezTo>
                <a:cubicBezTo>
                  <a:pt x="35" y="354"/>
                  <a:pt x="0" y="380"/>
                  <a:pt x="0" y="398"/>
                </a:cubicBezTo>
                <a:cubicBezTo>
                  <a:pt x="0" y="407"/>
                  <a:pt x="0" y="442"/>
                  <a:pt x="0" y="442"/>
                </a:cubicBezTo>
                <a:cubicBezTo>
                  <a:pt x="230" y="442"/>
                  <a:pt x="230" y="442"/>
                  <a:pt x="230" y="442"/>
                </a:cubicBezTo>
                <a:cubicBezTo>
                  <a:pt x="460" y="442"/>
                  <a:pt x="460" y="442"/>
                  <a:pt x="460" y="442"/>
                </a:cubicBezTo>
                <a:cubicBezTo>
                  <a:pt x="460" y="442"/>
                  <a:pt x="460" y="407"/>
                  <a:pt x="460" y="398"/>
                </a:cubicBezTo>
                <a:cubicBezTo>
                  <a:pt x="460" y="380"/>
                  <a:pt x="425" y="354"/>
                  <a:pt x="363" y="336"/>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534" name="Google Shape;534;p42"/>
          <p:cNvSpPr/>
          <p:nvPr/>
        </p:nvSpPr>
        <p:spPr>
          <a:xfrm>
            <a:off x="9754447" y="3660823"/>
            <a:ext cx="73819" cy="84724"/>
          </a:xfrm>
          <a:custGeom>
            <a:avLst/>
            <a:gdLst/>
            <a:ahLst/>
            <a:cxnLst/>
            <a:rect l="l" t="t" r="r" b="b"/>
            <a:pathLst>
              <a:path w="390" h="444" extrusionOk="0">
                <a:moveTo>
                  <a:pt x="319" y="301"/>
                </a:moveTo>
                <a:lnTo>
                  <a:pt x="319" y="301"/>
                </a:lnTo>
                <a:cubicBezTo>
                  <a:pt x="301" y="301"/>
                  <a:pt x="283" y="301"/>
                  <a:pt x="274" y="310"/>
                </a:cubicBezTo>
                <a:cubicBezTo>
                  <a:pt x="142" y="239"/>
                  <a:pt x="142" y="239"/>
                  <a:pt x="142" y="239"/>
                </a:cubicBezTo>
                <a:cubicBezTo>
                  <a:pt x="142" y="230"/>
                  <a:pt x="142" y="230"/>
                  <a:pt x="142" y="222"/>
                </a:cubicBezTo>
                <a:lnTo>
                  <a:pt x="142" y="213"/>
                </a:lnTo>
                <a:cubicBezTo>
                  <a:pt x="274" y="133"/>
                  <a:pt x="274" y="133"/>
                  <a:pt x="274" y="133"/>
                </a:cubicBezTo>
                <a:cubicBezTo>
                  <a:pt x="283" y="142"/>
                  <a:pt x="301" y="151"/>
                  <a:pt x="319" y="151"/>
                </a:cubicBezTo>
                <a:cubicBezTo>
                  <a:pt x="363" y="151"/>
                  <a:pt x="389" y="115"/>
                  <a:pt x="389" y="70"/>
                </a:cubicBezTo>
                <a:cubicBezTo>
                  <a:pt x="389" y="35"/>
                  <a:pt x="363" y="0"/>
                  <a:pt x="319" y="0"/>
                </a:cubicBezTo>
                <a:cubicBezTo>
                  <a:pt x="274" y="0"/>
                  <a:pt x="248" y="35"/>
                  <a:pt x="248" y="70"/>
                </a:cubicBezTo>
                <a:cubicBezTo>
                  <a:pt x="248" y="80"/>
                  <a:pt x="248" y="80"/>
                  <a:pt x="248" y="89"/>
                </a:cubicBezTo>
                <a:cubicBezTo>
                  <a:pt x="115" y="169"/>
                  <a:pt x="115" y="169"/>
                  <a:pt x="115" y="169"/>
                </a:cubicBezTo>
                <a:cubicBezTo>
                  <a:pt x="107" y="151"/>
                  <a:pt x="88" y="151"/>
                  <a:pt x="70" y="151"/>
                </a:cubicBezTo>
                <a:cubicBezTo>
                  <a:pt x="26" y="151"/>
                  <a:pt x="0" y="186"/>
                  <a:pt x="0" y="222"/>
                </a:cubicBezTo>
                <a:cubicBezTo>
                  <a:pt x="0" y="266"/>
                  <a:pt x="26" y="301"/>
                  <a:pt x="70" y="301"/>
                </a:cubicBezTo>
                <a:cubicBezTo>
                  <a:pt x="88" y="301"/>
                  <a:pt x="107" y="292"/>
                  <a:pt x="115" y="283"/>
                </a:cubicBezTo>
                <a:cubicBezTo>
                  <a:pt x="248" y="363"/>
                  <a:pt x="248" y="363"/>
                  <a:pt x="248" y="363"/>
                </a:cubicBezTo>
                <a:lnTo>
                  <a:pt x="248" y="372"/>
                </a:lnTo>
                <a:cubicBezTo>
                  <a:pt x="248" y="416"/>
                  <a:pt x="274" y="443"/>
                  <a:pt x="319" y="443"/>
                </a:cubicBezTo>
                <a:cubicBezTo>
                  <a:pt x="363" y="443"/>
                  <a:pt x="389" y="416"/>
                  <a:pt x="389" y="372"/>
                </a:cubicBezTo>
                <a:cubicBezTo>
                  <a:pt x="389" y="328"/>
                  <a:pt x="363" y="301"/>
                  <a:pt x="319" y="301"/>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535" name="Google Shape;535;p42"/>
          <p:cNvSpPr txBox="1"/>
          <p:nvPr/>
        </p:nvSpPr>
        <p:spPr>
          <a:xfrm>
            <a:off x="818725" y="1383350"/>
            <a:ext cx="4161000" cy="2689500"/>
          </a:xfrm>
          <a:prstGeom prst="rect">
            <a:avLst/>
          </a:prstGeom>
          <a:noFill/>
          <a:ln>
            <a:noFill/>
          </a:ln>
        </p:spPr>
        <p:txBody>
          <a:bodyPr spcFirstLastPara="1" wrap="square" lIns="91425" tIns="91425" rIns="91425" bIns="91425" anchor="t" anchorCtr="0">
            <a:noAutofit/>
          </a:bodyPr>
          <a:lstStyle/>
          <a:p>
            <a:pPr marL="457200" lvl="0" indent="-361950" algn="l" rtl="0">
              <a:lnSpc>
                <a:spcPct val="115000"/>
              </a:lnSpc>
              <a:spcBef>
                <a:spcPts val="0"/>
              </a:spcBef>
              <a:spcAft>
                <a:spcPts val="0"/>
              </a:spcAft>
              <a:buClr>
                <a:schemeClr val="lt1"/>
              </a:buClr>
              <a:buSzPts val="2100"/>
              <a:buFont typeface="Inter"/>
              <a:buChar char="●"/>
            </a:pPr>
            <a:r>
              <a:rPr lang="en" sz="1800">
                <a:solidFill>
                  <a:schemeClr val="lt1"/>
                </a:solidFill>
                <a:latin typeface="Inter"/>
                <a:ea typeface="Inter"/>
                <a:cs typeface="Inter"/>
                <a:sym typeface="Inter"/>
              </a:rPr>
              <a:t>It is easier now to manipulate false information and rumors</a:t>
            </a:r>
            <a:endParaRPr sz="1800">
              <a:solidFill>
                <a:schemeClr val="lt1"/>
              </a:solidFill>
              <a:latin typeface="Inter"/>
              <a:ea typeface="Inter"/>
              <a:cs typeface="Inter"/>
              <a:sym typeface="Inter"/>
            </a:endParaRPr>
          </a:p>
          <a:p>
            <a:pPr marL="457200" lvl="0" indent="-342900" algn="l" rtl="0">
              <a:lnSpc>
                <a:spcPct val="115000"/>
              </a:lnSpc>
              <a:spcBef>
                <a:spcPts val="0"/>
              </a:spcBef>
              <a:spcAft>
                <a:spcPts val="0"/>
              </a:spcAft>
              <a:buClr>
                <a:schemeClr val="lt1"/>
              </a:buClr>
              <a:buSzPts val="1800"/>
              <a:buFont typeface="Inter"/>
              <a:buChar char="●"/>
            </a:pPr>
            <a:r>
              <a:rPr lang="en" sz="1800">
                <a:solidFill>
                  <a:schemeClr val="lt1"/>
                </a:solidFill>
                <a:latin typeface="Inter"/>
                <a:ea typeface="Inter"/>
                <a:cs typeface="Inter"/>
                <a:sym typeface="Inter"/>
              </a:rPr>
              <a:t>Americans believe that media influence has grown by 58% [18]</a:t>
            </a:r>
            <a:endParaRPr sz="1800">
              <a:solidFill>
                <a:schemeClr val="lt1"/>
              </a:solidFill>
              <a:latin typeface="Inter"/>
              <a:ea typeface="Inter"/>
              <a:cs typeface="Inter"/>
              <a:sym typeface="Inter"/>
            </a:endParaRPr>
          </a:p>
          <a:p>
            <a:pPr marL="457200" lvl="0" indent="-342900" algn="l" rtl="0">
              <a:lnSpc>
                <a:spcPct val="115000"/>
              </a:lnSpc>
              <a:spcBef>
                <a:spcPts val="0"/>
              </a:spcBef>
              <a:spcAft>
                <a:spcPts val="0"/>
              </a:spcAft>
              <a:buClr>
                <a:schemeClr val="lt1"/>
              </a:buClr>
              <a:buSzPts val="1800"/>
              <a:buFont typeface="Inter"/>
              <a:buChar char="●"/>
            </a:pPr>
            <a:r>
              <a:rPr lang="en" sz="1800">
                <a:solidFill>
                  <a:schemeClr val="lt1"/>
                </a:solidFill>
                <a:latin typeface="Inter"/>
                <a:ea typeface="Inter"/>
                <a:cs typeface="Inter"/>
                <a:sym typeface="Inter"/>
              </a:rPr>
              <a:t>Social media is influential in decision making</a:t>
            </a:r>
            <a:endParaRPr sz="1800">
              <a:solidFill>
                <a:schemeClr val="lt1"/>
              </a:solidFill>
              <a:latin typeface="Inter"/>
              <a:ea typeface="Inter"/>
              <a:cs typeface="Inter"/>
              <a:sym typeface="Inter"/>
            </a:endParaRPr>
          </a:p>
        </p:txBody>
      </p:sp>
      <p:sp>
        <p:nvSpPr>
          <p:cNvPr id="536" name="Google Shape;536;p42"/>
          <p:cNvSpPr txBox="1"/>
          <p:nvPr/>
        </p:nvSpPr>
        <p:spPr>
          <a:xfrm>
            <a:off x="8595300" y="4749850"/>
            <a:ext cx="5487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100">
                <a:solidFill>
                  <a:schemeClr val="lt1"/>
                </a:solidFill>
                <a:latin typeface="Inter"/>
                <a:ea typeface="Inter"/>
                <a:cs typeface="Inter"/>
                <a:sym typeface="Inter"/>
              </a:rPr>
              <a:t>17</a:t>
            </a:r>
            <a:endParaRPr sz="2100">
              <a:solidFill>
                <a:schemeClr val="lt1"/>
              </a:solidFill>
              <a:latin typeface="Inter"/>
              <a:ea typeface="Inter"/>
              <a:cs typeface="Inter"/>
              <a:sym typeface="Inter"/>
            </a:endParaRPr>
          </a:p>
        </p:txBody>
      </p:sp>
      <p:pic>
        <p:nvPicPr>
          <p:cNvPr id="537" name="Google Shape;537;p42"/>
          <p:cNvPicPr preferRelativeResize="0"/>
          <p:nvPr/>
        </p:nvPicPr>
        <p:blipFill rotWithShape="1">
          <a:blip r:embed="rId3">
            <a:alphaModFix/>
          </a:blip>
          <a:srcRect b="12080"/>
          <a:stretch/>
        </p:blipFill>
        <p:spPr>
          <a:xfrm>
            <a:off x="6413453" y="76200"/>
            <a:ext cx="2181847" cy="4832851"/>
          </a:xfrm>
          <a:prstGeom prst="rect">
            <a:avLst/>
          </a:prstGeom>
          <a:noFill/>
          <a:ln>
            <a:noFill/>
          </a:ln>
        </p:spPr>
      </p:pic>
      <p:sp>
        <p:nvSpPr>
          <p:cNvPr id="538" name="Google Shape;538;p42"/>
          <p:cNvSpPr txBox="1"/>
          <p:nvPr/>
        </p:nvSpPr>
        <p:spPr>
          <a:xfrm>
            <a:off x="5730000" y="4241950"/>
            <a:ext cx="17277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100">
              <a:solidFill>
                <a:schemeClr val="lt1"/>
              </a:solidFill>
              <a:latin typeface="Calibri"/>
              <a:ea typeface="Calibri"/>
              <a:cs typeface="Calibri"/>
              <a:sym typeface="Calibri"/>
            </a:endParaRPr>
          </a:p>
        </p:txBody>
      </p:sp>
      <p:grpSp>
        <p:nvGrpSpPr>
          <p:cNvPr id="539" name="Google Shape;539;p42"/>
          <p:cNvGrpSpPr/>
          <p:nvPr/>
        </p:nvGrpSpPr>
        <p:grpSpPr>
          <a:xfrm>
            <a:off x="815997" y="4377775"/>
            <a:ext cx="7509150" cy="636871"/>
            <a:chOff x="815997" y="4072975"/>
            <a:chExt cx="7509150" cy="636871"/>
          </a:xfrm>
        </p:grpSpPr>
        <p:cxnSp>
          <p:nvCxnSpPr>
            <p:cNvPr id="540" name="Google Shape;540;p42"/>
            <p:cNvCxnSpPr/>
            <p:nvPr/>
          </p:nvCxnSpPr>
          <p:spPr>
            <a:xfrm>
              <a:off x="818847" y="4708046"/>
              <a:ext cx="7506300" cy="1800"/>
            </a:xfrm>
            <a:prstGeom prst="straightConnector1">
              <a:avLst/>
            </a:prstGeom>
            <a:noFill/>
            <a:ln w="44450" cap="rnd" cmpd="sng">
              <a:solidFill>
                <a:srgbClr val="E50914">
                  <a:alpha val="40000"/>
                </a:srgbClr>
              </a:solidFill>
              <a:prstDash val="solid"/>
              <a:miter lim="800000"/>
              <a:headEnd type="none" w="sm" len="sm"/>
              <a:tailEnd type="none" w="sm" len="sm"/>
            </a:ln>
          </p:spPr>
        </p:cxnSp>
        <p:cxnSp>
          <p:nvCxnSpPr>
            <p:cNvPr id="541" name="Google Shape;541;p42"/>
            <p:cNvCxnSpPr/>
            <p:nvPr/>
          </p:nvCxnSpPr>
          <p:spPr>
            <a:xfrm rot="10800000" flipH="1">
              <a:off x="815997" y="4705049"/>
              <a:ext cx="7237500" cy="3900"/>
            </a:xfrm>
            <a:prstGeom prst="straightConnector1">
              <a:avLst/>
            </a:prstGeom>
            <a:noFill/>
            <a:ln w="44450" cap="rnd" cmpd="sng">
              <a:solidFill>
                <a:srgbClr val="E50914"/>
              </a:solidFill>
              <a:prstDash val="solid"/>
              <a:miter lim="800000"/>
              <a:headEnd type="none" w="sm" len="sm"/>
              <a:tailEnd type="none" w="sm" len="sm"/>
            </a:ln>
          </p:spPr>
        </p:cxnSp>
        <p:grpSp>
          <p:nvGrpSpPr>
            <p:cNvPr id="542" name="Google Shape;542;p42"/>
            <p:cNvGrpSpPr/>
            <p:nvPr/>
          </p:nvGrpSpPr>
          <p:grpSpPr>
            <a:xfrm>
              <a:off x="818849" y="4072975"/>
              <a:ext cx="1506984" cy="491619"/>
              <a:chOff x="1225874" y="3343225"/>
              <a:chExt cx="1506984" cy="491619"/>
            </a:xfrm>
          </p:grpSpPr>
          <p:sp>
            <p:nvSpPr>
              <p:cNvPr id="543" name="Google Shape;543;p42"/>
              <p:cNvSpPr/>
              <p:nvPr/>
            </p:nvSpPr>
            <p:spPr>
              <a:xfrm>
                <a:off x="1306535"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44" name="Google Shape;544;p42"/>
              <p:cNvSpPr/>
              <p:nvPr/>
            </p:nvSpPr>
            <p:spPr>
              <a:xfrm>
                <a:off x="1694176"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45" name="Google Shape;545;p42"/>
              <p:cNvSpPr/>
              <p:nvPr/>
            </p:nvSpPr>
            <p:spPr>
              <a:xfrm>
                <a:off x="2081817"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46" name="Google Shape;546;p42"/>
              <p:cNvSpPr/>
              <p:nvPr/>
            </p:nvSpPr>
            <p:spPr>
              <a:xfrm>
                <a:off x="2469458"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47" name="Google Shape;547;p42"/>
              <p:cNvSpPr/>
              <p:nvPr/>
            </p:nvSpPr>
            <p:spPr>
              <a:xfrm>
                <a:off x="1783554" y="3669212"/>
                <a:ext cx="84724" cy="67946"/>
              </a:xfrm>
              <a:custGeom>
                <a:avLst/>
                <a:gdLst/>
                <a:ahLst/>
                <a:cxnLst/>
                <a:rect l="l" t="t" r="r" b="b"/>
                <a:pathLst>
                  <a:path w="444" h="356" extrusionOk="0">
                    <a:moveTo>
                      <a:pt x="399" y="36"/>
                    </a:moveTo>
                    <a:lnTo>
                      <a:pt x="399" y="36"/>
                    </a:lnTo>
                    <a:cubicBezTo>
                      <a:pt x="355" y="0"/>
                      <a:pt x="293" y="0"/>
                      <a:pt x="248" y="36"/>
                    </a:cubicBezTo>
                    <a:cubicBezTo>
                      <a:pt x="221" y="62"/>
                      <a:pt x="221" y="62"/>
                      <a:pt x="221" y="62"/>
                    </a:cubicBezTo>
                    <a:cubicBezTo>
                      <a:pt x="195" y="36"/>
                      <a:pt x="195" y="36"/>
                      <a:pt x="195" y="36"/>
                    </a:cubicBezTo>
                    <a:cubicBezTo>
                      <a:pt x="151" y="0"/>
                      <a:pt x="89" y="0"/>
                      <a:pt x="45" y="36"/>
                    </a:cubicBezTo>
                    <a:cubicBezTo>
                      <a:pt x="0" y="80"/>
                      <a:pt x="0" y="151"/>
                      <a:pt x="45" y="186"/>
                    </a:cubicBezTo>
                    <a:cubicBezTo>
                      <a:pt x="221" y="355"/>
                      <a:pt x="221" y="355"/>
                      <a:pt x="221" y="355"/>
                    </a:cubicBezTo>
                    <a:cubicBezTo>
                      <a:pt x="399" y="186"/>
                      <a:pt x="399" y="186"/>
                      <a:pt x="399" y="186"/>
                    </a:cubicBezTo>
                    <a:cubicBezTo>
                      <a:pt x="443" y="151"/>
                      <a:pt x="443" y="80"/>
                      <a:pt x="399" y="36"/>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548" name="Google Shape;548;p42"/>
              <p:cNvSpPr/>
              <p:nvPr/>
            </p:nvSpPr>
            <p:spPr>
              <a:xfrm>
                <a:off x="2169518" y="3661242"/>
                <a:ext cx="88080" cy="83885"/>
              </a:xfrm>
              <a:custGeom>
                <a:avLst/>
                <a:gdLst/>
                <a:ahLst/>
                <a:cxnLst/>
                <a:rect l="l" t="t" r="r" b="b"/>
                <a:pathLst>
                  <a:path w="461" h="443" extrusionOk="0">
                    <a:moveTo>
                      <a:pt x="363" y="336"/>
                    </a:moveTo>
                    <a:lnTo>
                      <a:pt x="363" y="336"/>
                    </a:lnTo>
                    <a:cubicBezTo>
                      <a:pt x="301" y="310"/>
                      <a:pt x="284" y="292"/>
                      <a:pt x="284" y="248"/>
                    </a:cubicBezTo>
                    <a:cubicBezTo>
                      <a:pt x="284" y="230"/>
                      <a:pt x="301" y="239"/>
                      <a:pt x="310" y="195"/>
                    </a:cubicBezTo>
                    <a:cubicBezTo>
                      <a:pt x="310" y="176"/>
                      <a:pt x="328" y="195"/>
                      <a:pt x="328" y="151"/>
                    </a:cubicBezTo>
                    <a:cubicBezTo>
                      <a:pt x="328" y="132"/>
                      <a:pt x="319" y="132"/>
                      <a:pt x="319" y="132"/>
                    </a:cubicBezTo>
                    <a:cubicBezTo>
                      <a:pt x="319" y="132"/>
                      <a:pt x="328" y="106"/>
                      <a:pt x="328" y="88"/>
                    </a:cubicBezTo>
                    <a:cubicBezTo>
                      <a:pt x="328" y="61"/>
                      <a:pt x="319" y="0"/>
                      <a:pt x="230" y="0"/>
                    </a:cubicBezTo>
                    <a:cubicBezTo>
                      <a:pt x="141" y="0"/>
                      <a:pt x="132" y="61"/>
                      <a:pt x="132" y="88"/>
                    </a:cubicBezTo>
                    <a:cubicBezTo>
                      <a:pt x="132" y="106"/>
                      <a:pt x="141" y="132"/>
                      <a:pt x="141" y="132"/>
                    </a:cubicBezTo>
                    <a:cubicBezTo>
                      <a:pt x="141" y="132"/>
                      <a:pt x="132" y="132"/>
                      <a:pt x="132" y="151"/>
                    </a:cubicBezTo>
                    <a:cubicBezTo>
                      <a:pt x="132" y="195"/>
                      <a:pt x="150" y="176"/>
                      <a:pt x="150" y="195"/>
                    </a:cubicBezTo>
                    <a:cubicBezTo>
                      <a:pt x="159" y="239"/>
                      <a:pt x="177" y="230"/>
                      <a:pt x="177" y="248"/>
                    </a:cubicBezTo>
                    <a:cubicBezTo>
                      <a:pt x="177" y="292"/>
                      <a:pt x="159" y="310"/>
                      <a:pt x="97" y="336"/>
                    </a:cubicBezTo>
                    <a:cubicBezTo>
                      <a:pt x="35" y="354"/>
                      <a:pt x="0" y="380"/>
                      <a:pt x="0" y="398"/>
                    </a:cubicBezTo>
                    <a:cubicBezTo>
                      <a:pt x="0" y="407"/>
                      <a:pt x="0" y="442"/>
                      <a:pt x="0" y="442"/>
                    </a:cubicBezTo>
                    <a:cubicBezTo>
                      <a:pt x="230" y="442"/>
                      <a:pt x="230" y="442"/>
                      <a:pt x="230" y="442"/>
                    </a:cubicBezTo>
                    <a:cubicBezTo>
                      <a:pt x="460" y="442"/>
                      <a:pt x="460" y="442"/>
                      <a:pt x="460" y="442"/>
                    </a:cubicBezTo>
                    <a:cubicBezTo>
                      <a:pt x="460" y="442"/>
                      <a:pt x="460" y="407"/>
                      <a:pt x="460" y="398"/>
                    </a:cubicBezTo>
                    <a:cubicBezTo>
                      <a:pt x="460" y="380"/>
                      <a:pt x="425" y="354"/>
                      <a:pt x="363" y="336"/>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549" name="Google Shape;549;p42"/>
              <p:cNvSpPr/>
              <p:nvPr/>
            </p:nvSpPr>
            <p:spPr>
              <a:xfrm>
                <a:off x="1407556" y="3664238"/>
                <a:ext cx="61437" cy="77895"/>
              </a:xfrm>
              <a:custGeom>
                <a:avLst/>
                <a:gdLst/>
                <a:ahLst/>
                <a:cxnLst/>
                <a:rect l="l" t="t" r="r" b="b"/>
                <a:pathLst>
                  <a:path w="249" h="311" extrusionOk="0">
                    <a:moveTo>
                      <a:pt x="240" y="141"/>
                    </a:moveTo>
                    <a:lnTo>
                      <a:pt x="240" y="141"/>
                    </a:lnTo>
                    <a:cubicBezTo>
                      <a:pt x="27" y="9"/>
                      <a:pt x="27" y="9"/>
                      <a:pt x="27" y="9"/>
                    </a:cubicBezTo>
                    <a:cubicBezTo>
                      <a:pt x="9" y="0"/>
                      <a:pt x="0" y="9"/>
                      <a:pt x="0" y="26"/>
                    </a:cubicBezTo>
                    <a:cubicBezTo>
                      <a:pt x="0" y="283"/>
                      <a:pt x="0" y="283"/>
                      <a:pt x="0" y="283"/>
                    </a:cubicBezTo>
                    <a:cubicBezTo>
                      <a:pt x="0" y="301"/>
                      <a:pt x="9" y="310"/>
                      <a:pt x="27" y="301"/>
                    </a:cubicBezTo>
                    <a:cubicBezTo>
                      <a:pt x="240" y="168"/>
                      <a:pt x="240" y="168"/>
                      <a:pt x="240" y="168"/>
                    </a:cubicBezTo>
                    <a:cubicBezTo>
                      <a:pt x="240" y="168"/>
                      <a:pt x="248" y="159"/>
                      <a:pt x="248" y="150"/>
                    </a:cubicBezTo>
                    <a:lnTo>
                      <a:pt x="240" y="141"/>
                    </a:ln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550" name="Google Shape;550;p42"/>
              <p:cNvSpPr/>
              <p:nvPr/>
            </p:nvSpPr>
            <p:spPr>
              <a:xfrm>
                <a:off x="2564290" y="3660823"/>
                <a:ext cx="73819" cy="84724"/>
              </a:xfrm>
              <a:custGeom>
                <a:avLst/>
                <a:gdLst/>
                <a:ahLst/>
                <a:cxnLst/>
                <a:rect l="l" t="t" r="r" b="b"/>
                <a:pathLst>
                  <a:path w="390" h="444" extrusionOk="0">
                    <a:moveTo>
                      <a:pt x="319" y="301"/>
                    </a:moveTo>
                    <a:lnTo>
                      <a:pt x="319" y="301"/>
                    </a:lnTo>
                    <a:cubicBezTo>
                      <a:pt x="301" y="301"/>
                      <a:pt x="283" y="301"/>
                      <a:pt x="274" y="310"/>
                    </a:cubicBezTo>
                    <a:cubicBezTo>
                      <a:pt x="142" y="239"/>
                      <a:pt x="142" y="239"/>
                      <a:pt x="142" y="239"/>
                    </a:cubicBezTo>
                    <a:cubicBezTo>
                      <a:pt x="142" y="230"/>
                      <a:pt x="142" y="230"/>
                      <a:pt x="142" y="222"/>
                    </a:cubicBezTo>
                    <a:lnTo>
                      <a:pt x="142" y="213"/>
                    </a:lnTo>
                    <a:cubicBezTo>
                      <a:pt x="274" y="133"/>
                      <a:pt x="274" y="133"/>
                      <a:pt x="274" y="133"/>
                    </a:cubicBezTo>
                    <a:cubicBezTo>
                      <a:pt x="283" y="142"/>
                      <a:pt x="301" y="151"/>
                      <a:pt x="319" y="151"/>
                    </a:cubicBezTo>
                    <a:cubicBezTo>
                      <a:pt x="363" y="151"/>
                      <a:pt x="389" y="115"/>
                      <a:pt x="389" y="70"/>
                    </a:cubicBezTo>
                    <a:cubicBezTo>
                      <a:pt x="389" y="35"/>
                      <a:pt x="363" y="0"/>
                      <a:pt x="319" y="0"/>
                    </a:cubicBezTo>
                    <a:cubicBezTo>
                      <a:pt x="274" y="0"/>
                      <a:pt x="248" y="35"/>
                      <a:pt x="248" y="70"/>
                    </a:cubicBezTo>
                    <a:cubicBezTo>
                      <a:pt x="248" y="80"/>
                      <a:pt x="248" y="80"/>
                      <a:pt x="248" y="89"/>
                    </a:cubicBezTo>
                    <a:cubicBezTo>
                      <a:pt x="115" y="169"/>
                      <a:pt x="115" y="169"/>
                      <a:pt x="115" y="169"/>
                    </a:cubicBezTo>
                    <a:cubicBezTo>
                      <a:pt x="107" y="151"/>
                      <a:pt x="88" y="151"/>
                      <a:pt x="70" y="151"/>
                    </a:cubicBezTo>
                    <a:cubicBezTo>
                      <a:pt x="26" y="151"/>
                      <a:pt x="0" y="186"/>
                      <a:pt x="0" y="222"/>
                    </a:cubicBezTo>
                    <a:cubicBezTo>
                      <a:pt x="0" y="266"/>
                      <a:pt x="26" y="301"/>
                      <a:pt x="70" y="301"/>
                    </a:cubicBezTo>
                    <a:cubicBezTo>
                      <a:pt x="88" y="301"/>
                      <a:pt x="107" y="292"/>
                      <a:pt x="115" y="283"/>
                    </a:cubicBezTo>
                    <a:cubicBezTo>
                      <a:pt x="248" y="363"/>
                      <a:pt x="248" y="363"/>
                      <a:pt x="248" y="363"/>
                    </a:cubicBezTo>
                    <a:lnTo>
                      <a:pt x="248" y="372"/>
                    </a:lnTo>
                    <a:cubicBezTo>
                      <a:pt x="248" y="416"/>
                      <a:pt x="274" y="443"/>
                      <a:pt x="319" y="443"/>
                    </a:cubicBezTo>
                    <a:cubicBezTo>
                      <a:pt x="363" y="443"/>
                      <a:pt x="389" y="416"/>
                      <a:pt x="389" y="372"/>
                    </a:cubicBezTo>
                    <a:cubicBezTo>
                      <a:pt x="389" y="328"/>
                      <a:pt x="363" y="301"/>
                      <a:pt x="319" y="301"/>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551" name="Google Shape;551;p42"/>
              <p:cNvSpPr txBox="1"/>
              <p:nvPr/>
            </p:nvSpPr>
            <p:spPr>
              <a:xfrm>
                <a:off x="1225874" y="3343225"/>
                <a:ext cx="1028700" cy="19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chemeClr val="lt1"/>
                    </a:solidFill>
                    <a:latin typeface="Inter"/>
                    <a:ea typeface="Inter"/>
                    <a:cs typeface="Inter"/>
                    <a:sym typeface="Inter"/>
                  </a:rPr>
                  <a:t>JOAN IS AWFUL</a:t>
                </a:r>
                <a:endParaRPr sz="1100"/>
              </a:p>
            </p:txBody>
          </p:sp>
        </p:gr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71616"/>
        </a:solidFill>
        <a:effectLst/>
      </p:bgPr>
    </p:bg>
    <p:spTree>
      <p:nvGrpSpPr>
        <p:cNvPr id="1" name="Shape 555"/>
        <p:cNvGrpSpPr/>
        <p:nvPr/>
      </p:nvGrpSpPr>
      <p:grpSpPr>
        <a:xfrm>
          <a:off x="0" y="0"/>
          <a:ext cx="0" cy="0"/>
          <a:chOff x="0" y="0"/>
          <a:chExt cx="0" cy="0"/>
        </a:xfrm>
      </p:grpSpPr>
      <p:sp>
        <p:nvSpPr>
          <p:cNvPr id="556" name="Google Shape;556;p43"/>
          <p:cNvSpPr txBox="1"/>
          <p:nvPr/>
        </p:nvSpPr>
        <p:spPr>
          <a:xfrm>
            <a:off x="598885" y="324824"/>
            <a:ext cx="4032300" cy="4386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2400" b="1">
                <a:solidFill>
                  <a:schemeClr val="lt1"/>
                </a:solidFill>
                <a:latin typeface="Inter"/>
                <a:ea typeface="Inter"/>
                <a:cs typeface="Inter"/>
                <a:sym typeface="Inter"/>
              </a:rPr>
              <a:t>CONCLUSIONS</a:t>
            </a:r>
            <a:endParaRPr sz="1100"/>
          </a:p>
        </p:txBody>
      </p:sp>
      <p:sp>
        <p:nvSpPr>
          <p:cNvPr id="557" name="Google Shape;557;p43"/>
          <p:cNvSpPr/>
          <p:nvPr/>
        </p:nvSpPr>
        <p:spPr>
          <a:xfrm>
            <a:off x="9271974"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58" name="Google Shape;558;p43"/>
          <p:cNvSpPr/>
          <p:nvPr/>
        </p:nvSpPr>
        <p:spPr>
          <a:xfrm>
            <a:off x="9659615"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59" name="Google Shape;559;p43"/>
          <p:cNvSpPr/>
          <p:nvPr/>
        </p:nvSpPr>
        <p:spPr>
          <a:xfrm>
            <a:off x="9359675" y="3661242"/>
            <a:ext cx="88080" cy="83885"/>
          </a:xfrm>
          <a:custGeom>
            <a:avLst/>
            <a:gdLst/>
            <a:ahLst/>
            <a:cxnLst/>
            <a:rect l="l" t="t" r="r" b="b"/>
            <a:pathLst>
              <a:path w="461" h="443" extrusionOk="0">
                <a:moveTo>
                  <a:pt x="363" y="336"/>
                </a:moveTo>
                <a:lnTo>
                  <a:pt x="363" y="336"/>
                </a:lnTo>
                <a:cubicBezTo>
                  <a:pt x="301" y="310"/>
                  <a:pt x="284" y="292"/>
                  <a:pt x="284" y="248"/>
                </a:cubicBezTo>
                <a:cubicBezTo>
                  <a:pt x="284" y="230"/>
                  <a:pt x="301" y="239"/>
                  <a:pt x="310" y="195"/>
                </a:cubicBezTo>
                <a:cubicBezTo>
                  <a:pt x="310" y="176"/>
                  <a:pt x="328" y="195"/>
                  <a:pt x="328" y="151"/>
                </a:cubicBezTo>
                <a:cubicBezTo>
                  <a:pt x="328" y="132"/>
                  <a:pt x="319" y="132"/>
                  <a:pt x="319" y="132"/>
                </a:cubicBezTo>
                <a:cubicBezTo>
                  <a:pt x="319" y="132"/>
                  <a:pt x="328" y="106"/>
                  <a:pt x="328" y="88"/>
                </a:cubicBezTo>
                <a:cubicBezTo>
                  <a:pt x="328" y="61"/>
                  <a:pt x="319" y="0"/>
                  <a:pt x="230" y="0"/>
                </a:cubicBezTo>
                <a:cubicBezTo>
                  <a:pt x="141" y="0"/>
                  <a:pt x="132" y="61"/>
                  <a:pt x="132" y="88"/>
                </a:cubicBezTo>
                <a:cubicBezTo>
                  <a:pt x="132" y="106"/>
                  <a:pt x="141" y="132"/>
                  <a:pt x="141" y="132"/>
                </a:cubicBezTo>
                <a:cubicBezTo>
                  <a:pt x="141" y="132"/>
                  <a:pt x="132" y="132"/>
                  <a:pt x="132" y="151"/>
                </a:cubicBezTo>
                <a:cubicBezTo>
                  <a:pt x="132" y="195"/>
                  <a:pt x="150" y="176"/>
                  <a:pt x="150" y="195"/>
                </a:cubicBezTo>
                <a:cubicBezTo>
                  <a:pt x="159" y="239"/>
                  <a:pt x="177" y="230"/>
                  <a:pt x="177" y="248"/>
                </a:cubicBezTo>
                <a:cubicBezTo>
                  <a:pt x="177" y="292"/>
                  <a:pt x="159" y="310"/>
                  <a:pt x="97" y="336"/>
                </a:cubicBezTo>
                <a:cubicBezTo>
                  <a:pt x="35" y="354"/>
                  <a:pt x="0" y="380"/>
                  <a:pt x="0" y="398"/>
                </a:cubicBezTo>
                <a:cubicBezTo>
                  <a:pt x="0" y="407"/>
                  <a:pt x="0" y="442"/>
                  <a:pt x="0" y="442"/>
                </a:cubicBezTo>
                <a:cubicBezTo>
                  <a:pt x="230" y="442"/>
                  <a:pt x="230" y="442"/>
                  <a:pt x="230" y="442"/>
                </a:cubicBezTo>
                <a:cubicBezTo>
                  <a:pt x="460" y="442"/>
                  <a:pt x="460" y="442"/>
                  <a:pt x="460" y="442"/>
                </a:cubicBezTo>
                <a:cubicBezTo>
                  <a:pt x="460" y="442"/>
                  <a:pt x="460" y="407"/>
                  <a:pt x="460" y="398"/>
                </a:cubicBezTo>
                <a:cubicBezTo>
                  <a:pt x="460" y="380"/>
                  <a:pt x="425" y="354"/>
                  <a:pt x="363" y="336"/>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560" name="Google Shape;560;p43"/>
          <p:cNvSpPr/>
          <p:nvPr/>
        </p:nvSpPr>
        <p:spPr>
          <a:xfrm>
            <a:off x="9754447" y="3660823"/>
            <a:ext cx="73819" cy="84724"/>
          </a:xfrm>
          <a:custGeom>
            <a:avLst/>
            <a:gdLst/>
            <a:ahLst/>
            <a:cxnLst/>
            <a:rect l="l" t="t" r="r" b="b"/>
            <a:pathLst>
              <a:path w="390" h="444" extrusionOk="0">
                <a:moveTo>
                  <a:pt x="319" y="301"/>
                </a:moveTo>
                <a:lnTo>
                  <a:pt x="319" y="301"/>
                </a:lnTo>
                <a:cubicBezTo>
                  <a:pt x="301" y="301"/>
                  <a:pt x="283" y="301"/>
                  <a:pt x="274" y="310"/>
                </a:cubicBezTo>
                <a:cubicBezTo>
                  <a:pt x="142" y="239"/>
                  <a:pt x="142" y="239"/>
                  <a:pt x="142" y="239"/>
                </a:cubicBezTo>
                <a:cubicBezTo>
                  <a:pt x="142" y="230"/>
                  <a:pt x="142" y="230"/>
                  <a:pt x="142" y="222"/>
                </a:cubicBezTo>
                <a:lnTo>
                  <a:pt x="142" y="213"/>
                </a:lnTo>
                <a:cubicBezTo>
                  <a:pt x="274" y="133"/>
                  <a:pt x="274" y="133"/>
                  <a:pt x="274" y="133"/>
                </a:cubicBezTo>
                <a:cubicBezTo>
                  <a:pt x="283" y="142"/>
                  <a:pt x="301" y="151"/>
                  <a:pt x="319" y="151"/>
                </a:cubicBezTo>
                <a:cubicBezTo>
                  <a:pt x="363" y="151"/>
                  <a:pt x="389" y="115"/>
                  <a:pt x="389" y="70"/>
                </a:cubicBezTo>
                <a:cubicBezTo>
                  <a:pt x="389" y="35"/>
                  <a:pt x="363" y="0"/>
                  <a:pt x="319" y="0"/>
                </a:cubicBezTo>
                <a:cubicBezTo>
                  <a:pt x="274" y="0"/>
                  <a:pt x="248" y="35"/>
                  <a:pt x="248" y="70"/>
                </a:cubicBezTo>
                <a:cubicBezTo>
                  <a:pt x="248" y="80"/>
                  <a:pt x="248" y="80"/>
                  <a:pt x="248" y="89"/>
                </a:cubicBezTo>
                <a:cubicBezTo>
                  <a:pt x="115" y="169"/>
                  <a:pt x="115" y="169"/>
                  <a:pt x="115" y="169"/>
                </a:cubicBezTo>
                <a:cubicBezTo>
                  <a:pt x="107" y="151"/>
                  <a:pt x="88" y="151"/>
                  <a:pt x="70" y="151"/>
                </a:cubicBezTo>
                <a:cubicBezTo>
                  <a:pt x="26" y="151"/>
                  <a:pt x="0" y="186"/>
                  <a:pt x="0" y="222"/>
                </a:cubicBezTo>
                <a:cubicBezTo>
                  <a:pt x="0" y="266"/>
                  <a:pt x="26" y="301"/>
                  <a:pt x="70" y="301"/>
                </a:cubicBezTo>
                <a:cubicBezTo>
                  <a:pt x="88" y="301"/>
                  <a:pt x="107" y="292"/>
                  <a:pt x="115" y="283"/>
                </a:cubicBezTo>
                <a:cubicBezTo>
                  <a:pt x="248" y="363"/>
                  <a:pt x="248" y="363"/>
                  <a:pt x="248" y="363"/>
                </a:cubicBezTo>
                <a:lnTo>
                  <a:pt x="248" y="372"/>
                </a:lnTo>
                <a:cubicBezTo>
                  <a:pt x="248" y="416"/>
                  <a:pt x="274" y="443"/>
                  <a:pt x="319" y="443"/>
                </a:cubicBezTo>
                <a:cubicBezTo>
                  <a:pt x="363" y="443"/>
                  <a:pt x="389" y="416"/>
                  <a:pt x="389" y="372"/>
                </a:cubicBezTo>
                <a:cubicBezTo>
                  <a:pt x="389" y="328"/>
                  <a:pt x="363" y="301"/>
                  <a:pt x="319" y="301"/>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561" name="Google Shape;561;p43"/>
          <p:cNvSpPr txBox="1"/>
          <p:nvPr/>
        </p:nvSpPr>
        <p:spPr>
          <a:xfrm>
            <a:off x="818725" y="1078550"/>
            <a:ext cx="7506300" cy="2689500"/>
          </a:xfrm>
          <a:prstGeom prst="rect">
            <a:avLst/>
          </a:prstGeom>
          <a:noFill/>
          <a:ln>
            <a:noFill/>
          </a:ln>
        </p:spPr>
        <p:txBody>
          <a:bodyPr spcFirstLastPara="1" wrap="square" lIns="91425" tIns="91425" rIns="91425" bIns="91425" anchor="t" anchorCtr="0">
            <a:noAutofit/>
          </a:bodyPr>
          <a:lstStyle/>
          <a:p>
            <a:pPr marL="457200" lvl="0" indent="-381000" algn="l" rtl="0">
              <a:lnSpc>
                <a:spcPct val="115000"/>
              </a:lnSpc>
              <a:spcBef>
                <a:spcPts val="0"/>
              </a:spcBef>
              <a:spcAft>
                <a:spcPts val="0"/>
              </a:spcAft>
              <a:buClr>
                <a:schemeClr val="lt1"/>
              </a:buClr>
              <a:buSzPts val="2400"/>
              <a:buFont typeface="Inter"/>
              <a:buAutoNum type="arabicPeriod"/>
            </a:pPr>
            <a:r>
              <a:rPr lang="en" sz="2400">
                <a:solidFill>
                  <a:schemeClr val="lt1"/>
                </a:solidFill>
                <a:latin typeface="Inter"/>
                <a:ea typeface="Inter"/>
                <a:cs typeface="Inter"/>
                <a:sym typeface="Inter"/>
              </a:rPr>
              <a:t>Formal education on information privacy needs to be implemented in all public schools </a:t>
            </a:r>
            <a:endParaRPr sz="2400">
              <a:solidFill>
                <a:schemeClr val="lt1"/>
              </a:solidFill>
              <a:latin typeface="Inter"/>
              <a:ea typeface="Inter"/>
              <a:cs typeface="Inter"/>
              <a:sym typeface="Inter"/>
            </a:endParaRPr>
          </a:p>
          <a:p>
            <a:pPr marL="457200" lvl="0" indent="-381000" algn="l" rtl="0">
              <a:lnSpc>
                <a:spcPct val="115000"/>
              </a:lnSpc>
              <a:spcBef>
                <a:spcPts val="0"/>
              </a:spcBef>
              <a:spcAft>
                <a:spcPts val="0"/>
              </a:spcAft>
              <a:buClr>
                <a:schemeClr val="lt1"/>
              </a:buClr>
              <a:buSzPts val="2400"/>
              <a:buFont typeface="Inter"/>
              <a:buAutoNum type="arabicPeriod"/>
            </a:pPr>
            <a:r>
              <a:rPr lang="en" sz="2400">
                <a:solidFill>
                  <a:schemeClr val="lt1"/>
                </a:solidFill>
                <a:latin typeface="Inter"/>
                <a:ea typeface="Inter"/>
                <a:cs typeface="Inter"/>
                <a:sym typeface="Inter"/>
              </a:rPr>
              <a:t>AI-generated content is changing the creative landscape in Hollywood</a:t>
            </a:r>
            <a:endParaRPr sz="2400">
              <a:solidFill>
                <a:schemeClr val="lt1"/>
              </a:solidFill>
              <a:latin typeface="Inter"/>
              <a:ea typeface="Inter"/>
              <a:cs typeface="Inter"/>
              <a:sym typeface="Inter"/>
            </a:endParaRPr>
          </a:p>
          <a:p>
            <a:pPr marL="457200" lvl="0" indent="-381000" algn="l" rtl="0">
              <a:lnSpc>
                <a:spcPct val="115000"/>
              </a:lnSpc>
              <a:spcBef>
                <a:spcPts val="0"/>
              </a:spcBef>
              <a:spcAft>
                <a:spcPts val="0"/>
              </a:spcAft>
              <a:buClr>
                <a:schemeClr val="lt1"/>
              </a:buClr>
              <a:buSzPts val="2400"/>
              <a:buFont typeface="Inter"/>
              <a:buAutoNum type="arabicPeriod"/>
            </a:pPr>
            <a:r>
              <a:rPr lang="en" sz="2400">
                <a:solidFill>
                  <a:schemeClr val="lt1"/>
                </a:solidFill>
                <a:latin typeface="Inter"/>
                <a:ea typeface="Inter"/>
                <a:cs typeface="Inter"/>
                <a:sym typeface="Inter"/>
              </a:rPr>
              <a:t>Societal biases sourced from the media significantly shape our view of others</a:t>
            </a:r>
            <a:endParaRPr sz="2700">
              <a:solidFill>
                <a:schemeClr val="lt1"/>
              </a:solidFill>
              <a:latin typeface="Inter"/>
              <a:ea typeface="Inter"/>
              <a:cs typeface="Inter"/>
              <a:sym typeface="Inter"/>
            </a:endParaRPr>
          </a:p>
        </p:txBody>
      </p:sp>
      <p:sp>
        <p:nvSpPr>
          <p:cNvPr id="562" name="Google Shape;562;p43"/>
          <p:cNvSpPr txBox="1"/>
          <p:nvPr/>
        </p:nvSpPr>
        <p:spPr>
          <a:xfrm>
            <a:off x="8595300" y="4749850"/>
            <a:ext cx="5487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100">
                <a:solidFill>
                  <a:schemeClr val="lt1"/>
                </a:solidFill>
                <a:latin typeface="Inter"/>
                <a:ea typeface="Inter"/>
                <a:cs typeface="Inter"/>
                <a:sym typeface="Inter"/>
              </a:rPr>
              <a:t>18</a:t>
            </a:r>
            <a:endParaRPr sz="2100">
              <a:solidFill>
                <a:schemeClr val="lt1"/>
              </a:solidFill>
              <a:latin typeface="Inter"/>
              <a:ea typeface="Inter"/>
              <a:cs typeface="Inter"/>
              <a:sym typeface="Inter"/>
            </a:endParaRPr>
          </a:p>
        </p:txBody>
      </p:sp>
      <p:grpSp>
        <p:nvGrpSpPr>
          <p:cNvPr id="563" name="Google Shape;563;p43"/>
          <p:cNvGrpSpPr/>
          <p:nvPr/>
        </p:nvGrpSpPr>
        <p:grpSpPr>
          <a:xfrm>
            <a:off x="815997" y="4377775"/>
            <a:ext cx="7509150" cy="636871"/>
            <a:chOff x="815997" y="4072975"/>
            <a:chExt cx="7509150" cy="636871"/>
          </a:xfrm>
        </p:grpSpPr>
        <p:cxnSp>
          <p:nvCxnSpPr>
            <p:cNvPr id="564" name="Google Shape;564;p43"/>
            <p:cNvCxnSpPr/>
            <p:nvPr/>
          </p:nvCxnSpPr>
          <p:spPr>
            <a:xfrm>
              <a:off x="818847" y="4708046"/>
              <a:ext cx="7506300" cy="1800"/>
            </a:xfrm>
            <a:prstGeom prst="straightConnector1">
              <a:avLst/>
            </a:prstGeom>
            <a:noFill/>
            <a:ln w="44450" cap="rnd" cmpd="sng">
              <a:solidFill>
                <a:srgbClr val="E50914">
                  <a:alpha val="40000"/>
                </a:srgbClr>
              </a:solidFill>
              <a:prstDash val="solid"/>
              <a:miter lim="800000"/>
              <a:headEnd type="none" w="sm" len="sm"/>
              <a:tailEnd type="none" w="sm" len="sm"/>
            </a:ln>
          </p:spPr>
        </p:cxnSp>
        <p:cxnSp>
          <p:nvCxnSpPr>
            <p:cNvPr id="565" name="Google Shape;565;p43"/>
            <p:cNvCxnSpPr/>
            <p:nvPr/>
          </p:nvCxnSpPr>
          <p:spPr>
            <a:xfrm rot="10800000" flipH="1">
              <a:off x="815997" y="4702049"/>
              <a:ext cx="7507800" cy="6900"/>
            </a:xfrm>
            <a:prstGeom prst="straightConnector1">
              <a:avLst/>
            </a:prstGeom>
            <a:noFill/>
            <a:ln w="44450" cap="rnd" cmpd="sng">
              <a:solidFill>
                <a:srgbClr val="E50914"/>
              </a:solidFill>
              <a:prstDash val="solid"/>
              <a:miter lim="800000"/>
              <a:headEnd type="none" w="sm" len="sm"/>
              <a:tailEnd type="none" w="sm" len="sm"/>
            </a:ln>
          </p:spPr>
        </p:cxnSp>
        <p:grpSp>
          <p:nvGrpSpPr>
            <p:cNvPr id="566" name="Google Shape;566;p43"/>
            <p:cNvGrpSpPr/>
            <p:nvPr/>
          </p:nvGrpSpPr>
          <p:grpSpPr>
            <a:xfrm>
              <a:off x="818849" y="4072975"/>
              <a:ext cx="1506984" cy="491619"/>
              <a:chOff x="1225874" y="3343225"/>
              <a:chExt cx="1506984" cy="491619"/>
            </a:xfrm>
          </p:grpSpPr>
          <p:sp>
            <p:nvSpPr>
              <p:cNvPr id="567" name="Google Shape;567;p43"/>
              <p:cNvSpPr/>
              <p:nvPr/>
            </p:nvSpPr>
            <p:spPr>
              <a:xfrm>
                <a:off x="1306535"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68" name="Google Shape;568;p43"/>
              <p:cNvSpPr/>
              <p:nvPr/>
            </p:nvSpPr>
            <p:spPr>
              <a:xfrm>
                <a:off x="1694176"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69" name="Google Shape;569;p43"/>
              <p:cNvSpPr/>
              <p:nvPr/>
            </p:nvSpPr>
            <p:spPr>
              <a:xfrm>
                <a:off x="2081817"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70" name="Google Shape;570;p43"/>
              <p:cNvSpPr/>
              <p:nvPr/>
            </p:nvSpPr>
            <p:spPr>
              <a:xfrm>
                <a:off x="2469458"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71" name="Google Shape;571;p43"/>
              <p:cNvSpPr/>
              <p:nvPr/>
            </p:nvSpPr>
            <p:spPr>
              <a:xfrm>
                <a:off x="1783554" y="3669212"/>
                <a:ext cx="84724" cy="67946"/>
              </a:xfrm>
              <a:custGeom>
                <a:avLst/>
                <a:gdLst/>
                <a:ahLst/>
                <a:cxnLst/>
                <a:rect l="l" t="t" r="r" b="b"/>
                <a:pathLst>
                  <a:path w="444" h="356" extrusionOk="0">
                    <a:moveTo>
                      <a:pt x="399" y="36"/>
                    </a:moveTo>
                    <a:lnTo>
                      <a:pt x="399" y="36"/>
                    </a:lnTo>
                    <a:cubicBezTo>
                      <a:pt x="355" y="0"/>
                      <a:pt x="293" y="0"/>
                      <a:pt x="248" y="36"/>
                    </a:cubicBezTo>
                    <a:cubicBezTo>
                      <a:pt x="221" y="62"/>
                      <a:pt x="221" y="62"/>
                      <a:pt x="221" y="62"/>
                    </a:cubicBezTo>
                    <a:cubicBezTo>
                      <a:pt x="195" y="36"/>
                      <a:pt x="195" y="36"/>
                      <a:pt x="195" y="36"/>
                    </a:cubicBezTo>
                    <a:cubicBezTo>
                      <a:pt x="151" y="0"/>
                      <a:pt x="89" y="0"/>
                      <a:pt x="45" y="36"/>
                    </a:cubicBezTo>
                    <a:cubicBezTo>
                      <a:pt x="0" y="80"/>
                      <a:pt x="0" y="151"/>
                      <a:pt x="45" y="186"/>
                    </a:cubicBezTo>
                    <a:cubicBezTo>
                      <a:pt x="221" y="355"/>
                      <a:pt x="221" y="355"/>
                      <a:pt x="221" y="355"/>
                    </a:cubicBezTo>
                    <a:cubicBezTo>
                      <a:pt x="399" y="186"/>
                      <a:pt x="399" y="186"/>
                      <a:pt x="399" y="186"/>
                    </a:cubicBezTo>
                    <a:cubicBezTo>
                      <a:pt x="443" y="151"/>
                      <a:pt x="443" y="80"/>
                      <a:pt x="399" y="36"/>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572" name="Google Shape;572;p43"/>
              <p:cNvSpPr/>
              <p:nvPr/>
            </p:nvSpPr>
            <p:spPr>
              <a:xfrm>
                <a:off x="2169518" y="3661242"/>
                <a:ext cx="88080" cy="83885"/>
              </a:xfrm>
              <a:custGeom>
                <a:avLst/>
                <a:gdLst/>
                <a:ahLst/>
                <a:cxnLst/>
                <a:rect l="l" t="t" r="r" b="b"/>
                <a:pathLst>
                  <a:path w="461" h="443" extrusionOk="0">
                    <a:moveTo>
                      <a:pt x="363" y="336"/>
                    </a:moveTo>
                    <a:lnTo>
                      <a:pt x="363" y="336"/>
                    </a:lnTo>
                    <a:cubicBezTo>
                      <a:pt x="301" y="310"/>
                      <a:pt x="284" y="292"/>
                      <a:pt x="284" y="248"/>
                    </a:cubicBezTo>
                    <a:cubicBezTo>
                      <a:pt x="284" y="230"/>
                      <a:pt x="301" y="239"/>
                      <a:pt x="310" y="195"/>
                    </a:cubicBezTo>
                    <a:cubicBezTo>
                      <a:pt x="310" y="176"/>
                      <a:pt x="328" y="195"/>
                      <a:pt x="328" y="151"/>
                    </a:cubicBezTo>
                    <a:cubicBezTo>
                      <a:pt x="328" y="132"/>
                      <a:pt x="319" y="132"/>
                      <a:pt x="319" y="132"/>
                    </a:cubicBezTo>
                    <a:cubicBezTo>
                      <a:pt x="319" y="132"/>
                      <a:pt x="328" y="106"/>
                      <a:pt x="328" y="88"/>
                    </a:cubicBezTo>
                    <a:cubicBezTo>
                      <a:pt x="328" y="61"/>
                      <a:pt x="319" y="0"/>
                      <a:pt x="230" y="0"/>
                    </a:cubicBezTo>
                    <a:cubicBezTo>
                      <a:pt x="141" y="0"/>
                      <a:pt x="132" y="61"/>
                      <a:pt x="132" y="88"/>
                    </a:cubicBezTo>
                    <a:cubicBezTo>
                      <a:pt x="132" y="106"/>
                      <a:pt x="141" y="132"/>
                      <a:pt x="141" y="132"/>
                    </a:cubicBezTo>
                    <a:cubicBezTo>
                      <a:pt x="141" y="132"/>
                      <a:pt x="132" y="132"/>
                      <a:pt x="132" y="151"/>
                    </a:cubicBezTo>
                    <a:cubicBezTo>
                      <a:pt x="132" y="195"/>
                      <a:pt x="150" y="176"/>
                      <a:pt x="150" y="195"/>
                    </a:cubicBezTo>
                    <a:cubicBezTo>
                      <a:pt x="159" y="239"/>
                      <a:pt x="177" y="230"/>
                      <a:pt x="177" y="248"/>
                    </a:cubicBezTo>
                    <a:cubicBezTo>
                      <a:pt x="177" y="292"/>
                      <a:pt x="159" y="310"/>
                      <a:pt x="97" y="336"/>
                    </a:cubicBezTo>
                    <a:cubicBezTo>
                      <a:pt x="35" y="354"/>
                      <a:pt x="0" y="380"/>
                      <a:pt x="0" y="398"/>
                    </a:cubicBezTo>
                    <a:cubicBezTo>
                      <a:pt x="0" y="407"/>
                      <a:pt x="0" y="442"/>
                      <a:pt x="0" y="442"/>
                    </a:cubicBezTo>
                    <a:cubicBezTo>
                      <a:pt x="230" y="442"/>
                      <a:pt x="230" y="442"/>
                      <a:pt x="230" y="442"/>
                    </a:cubicBezTo>
                    <a:cubicBezTo>
                      <a:pt x="460" y="442"/>
                      <a:pt x="460" y="442"/>
                      <a:pt x="460" y="442"/>
                    </a:cubicBezTo>
                    <a:cubicBezTo>
                      <a:pt x="460" y="442"/>
                      <a:pt x="460" y="407"/>
                      <a:pt x="460" y="398"/>
                    </a:cubicBezTo>
                    <a:cubicBezTo>
                      <a:pt x="460" y="380"/>
                      <a:pt x="425" y="354"/>
                      <a:pt x="363" y="336"/>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573" name="Google Shape;573;p43"/>
              <p:cNvSpPr/>
              <p:nvPr/>
            </p:nvSpPr>
            <p:spPr>
              <a:xfrm>
                <a:off x="1407556" y="3664238"/>
                <a:ext cx="61437" cy="77895"/>
              </a:xfrm>
              <a:custGeom>
                <a:avLst/>
                <a:gdLst/>
                <a:ahLst/>
                <a:cxnLst/>
                <a:rect l="l" t="t" r="r" b="b"/>
                <a:pathLst>
                  <a:path w="249" h="311" extrusionOk="0">
                    <a:moveTo>
                      <a:pt x="240" y="141"/>
                    </a:moveTo>
                    <a:lnTo>
                      <a:pt x="240" y="141"/>
                    </a:lnTo>
                    <a:cubicBezTo>
                      <a:pt x="27" y="9"/>
                      <a:pt x="27" y="9"/>
                      <a:pt x="27" y="9"/>
                    </a:cubicBezTo>
                    <a:cubicBezTo>
                      <a:pt x="9" y="0"/>
                      <a:pt x="0" y="9"/>
                      <a:pt x="0" y="26"/>
                    </a:cubicBezTo>
                    <a:cubicBezTo>
                      <a:pt x="0" y="283"/>
                      <a:pt x="0" y="283"/>
                      <a:pt x="0" y="283"/>
                    </a:cubicBezTo>
                    <a:cubicBezTo>
                      <a:pt x="0" y="301"/>
                      <a:pt x="9" y="310"/>
                      <a:pt x="27" y="301"/>
                    </a:cubicBezTo>
                    <a:cubicBezTo>
                      <a:pt x="240" y="168"/>
                      <a:pt x="240" y="168"/>
                      <a:pt x="240" y="168"/>
                    </a:cubicBezTo>
                    <a:cubicBezTo>
                      <a:pt x="240" y="168"/>
                      <a:pt x="248" y="159"/>
                      <a:pt x="248" y="150"/>
                    </a:cubicBezTo>
                    <a:lnTo>
                      <a:pt x="240" y="141"/>
                    </a:ln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574" name="Google Shape;574;p43"/>
              <p:cNvSpPr/>
              <p:nvPr/>
            </p:nvSpPr>
            <p:spPr>
              <a:xfrm>
                <a:off x="2564290" y="3660823"/>
                <a:ext cx="73819" cy="84724"/>
              </a:xfrm>
              <a:custGeom>
                <a:avLst/>
                <a:gdLst/>
                <a:ahLst/>
                <a:cxnLst/>
                <a:rect l="l" t="t" r="r" b="b"/>
                <a:pathLst>
                  <a:path w="390" h="444" extrusionOk="0">
                    <a:moveTo>
                      <a:pt x="319" y="301"/>
                    </a:moveTo>
                    <a:lnTo>
                      <a:pt x="319" y="301"/>
                    </a:lnTo>
                    <a:cubicBezTo>
                      <a:pt x="301" y="301"/>
                      <a:pt x="283" y="301"/>
                      <a:pt x="274" y="310"/>
                    </a:cubicBezTo>
                    <a:cubicBezTo>
                      <a:pt x="142" y="239"/>
                      <a:pt x="142" y="239"/>
                      <a:pt x="142" y="239"/>
                    </a:cubicBezTo>
                    <a:cubicBezTo>
                      <a:pt x="142" y="230"/>
                      <a:pt x="142" y="230"/>
                      <a:pt x="142" y="222"/>
                    </a:cubicBezTo>
                    <a:lnTo>
                      <a:pt x="142" y="213"/>
                    </a:lnTo>
                    <a:cubicBezTo>
                      <a:pt x="274" y="133"/>
                      <a:pt x="274" y="133"/>
                      <a:pt x="274" y="133"/>
                    </a:cubicBezTo>
                    <a:cubicBezTo>
                      <a:pt x="283" y="142"/>
                      <a:pt x="301" y="151"/>
                      <a:pt x="319" y="151"/>
                    </a:cubicBezTo>
                    <a:cubicBezTo>
                      <a:pt x="363" y="151"/>
                      <a:pt x="389" y="115"/>
                      <a:pt x="389" y="70"/>
                    </a:cubicBezTo>
                    <a:cubicBezTo>
                      <a:pt x="389" y="35"/>
                      <a:pt x="363" y="0"/>
                      <a:pt x="319" y="0"/>
                    </a:cubicBezTo>
                    <a:cubicBezTo>
                      <a:pt x="274" y="0"/>
                      <a:pt x="248" y="35"/>
                      <a:pt x="248" y="70"/>
                    </a:cubicBezTo>
                    <a:cubicBezTo>
                      <a:pt x="248" y="80"/>
                      <a:pt x="248" y="80"/>
                      <a:pt x="248" y="89"/>
                    </a:cubicBezTo>
                    <a:cubicBezTo>
                      <a:pt x="115" y="169"/>
                      <a:pt x="115" y="169"/>
                      <a:pt x="115" y="169"/>
                    </a:cubicBezTo>
                    <a:cubicBezTo>
                      <a:pt x="107" y="151"/>
                      <a:pt x="88" y="151"/>
                      <a:pt x="70" y="151"/>
                    </a:cubicBezTo>
                    <a:cubicBezTo>
                      <a:pt x="26" y="151"/>
                      <a:pt x="0" y="186"/>
                      <a:pt x="0" y="222"/>
                    </a:cubicBezTo>
                    <a:cubicBezTo>
                      <a:pt x="0" y="266"/>
                      <a:pt x="26" y="301"/>
                      <a:pt x="70" y="301"/>
                    </a:cubicBezTo>
                    <a:cubicBezTo>
                      <a:pt x="88" y="301"/>
                      <a:pt x="107" y="292"/>
                      <a:pt x="115" y="283"/>
                    </a:cubicBezTo>
                    <a:cubicBezTo>
                      <a:pt x="248" y="363"/>
                      <a:pt x="248" y="363"/>
                      <a:pt x="248" y="363"/>
                    </a:cubicBezTo>
                    <a:lnTo>
                      <a:pt x="248" y="372"/>
                    </a:lnTo>
                    <a:cubicBezTo>
                      <a:pt x="248" y="416"/>
                      <a:pt x="274" y="443"/>
                      <a:pt x="319" y="443"/>
                    </a:cubicBezTo>
                    <a:cubicBezTo>
                      <a:pt x="363" y="443"/>
                      <a:pt x="389" y="416"/>
                      <a:pt x="389" y="372"/>
                    </a:cubicBezTo>
                    <a:cubicBezTo>
                      <a:pt x="389" y="328"/>
                      <a:pt x="363" y="301"/>
                      <a:pt x="319" y="301"/>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575" name="Google Shape;575;p43"/>
              <p:cNvSpPr txBox="1"/>
              <p:nvPr/>
            </p:nvSpPr>
            <p:spPr>
              <a:xfrm>
                <a:off x="1225874" y="3343225"/>
                <a:ext cx="1028700" cy="19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chemeClr val="lt1"/>
                    </a:solidFill>
                    <a:latin typeface="Inter"/>
                    <a:ea typeface="Inter"/>
                    <a:cs typeface="Inter"/>
                    <a:sym typeface="Inter"/>
                  </a:rPr>
                  <a:t>JOAN IS AWFUL</a:t>
                </a:r>
                <a:endParaRPr sz="1100"/>
              </a:p>
            </p:txBody>
          </p:sp>
        </p:gr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71616"/>
        </a:solidFill>
        <a:effectLst/>
      </p:bgPr>
    </p:bg>
    <p:spTree>
      <p:nvGrpSpPr>
        <p:cNvPr id="1" name="Shape 579"/>
        <p:cNvGrpSpPr/>
        <p:nvPr/>
      </p:nvGrpSpPr>
      <p:grpSpPr>
        <a:xfrm>
          <a:off x="0" y="0"/>
          <a:ext cx="0" cy="0"/>
          <a:chOff x="0" y="0"/>
          <a:chExt cx="0" cy="0"/>
        </a:xfrm>
      </p:grpSpPr>
      <p:grpSp>
        <p:nvGrpSpPr>
          <p:cNvPr id="580" name="Google Shape;580;p44"/>
          <p:cNvGrpSpPr/>
          <p:nvPr/>
        </p:nvGrpSpPr>
        <p:grpSpPr>
          <a:xfrm>
            <a:off x="2971799" y="2051543"/>
            <a:ext cx="3200401" cy="966667"/>
            <a:chOff x="3262471" y="3795965"/>
            <a:chExt cx="5672750" cy="1713430"/>
          </a:xfrm>
        </p:grpSpPr>
        <p:sp>
          <p:nvSpPr>
            <p:cNvPr id="581" name="Google Shape;581;p44"/>
            <p:cNvSpPr/>
            <p:nvPr/>
          </p:nvSpPr>
          <p:spPr>
            <a:xfrm>
              <a:off x="6182817" y="3811149"/>
              <a:ext cx="842201" cy="1513444"/>
            </a:xfrm>
            <a:custGeom>
              <a:avLst/>
              <a:gdLst/>
              <a:ahLst/>
              <a:cxnLst/>
              <a:rect l="l" t="t" r="r" b="b"/>
              <a:pathLst>
                <a:path w="842201" h="1513444" extrusionOk="0">
                  <a:moveTo>
                    <a:pt x="603913" y="864791"/>
                  </a:moveTo>
                  <a:lnTo>
                    <a:pt x="603913" y="833209"/>
                  </a:lnTo>
                  <a:cubicBezTo>
                    <a:pt x="603913" y="565739"/>
                    <a:pt x="603913" y="298399"/>
                    <a:pt x="603913" y="30930"/>
                  </a:cubicBezTo>
                  <a:cubicBezTo>
                    <a:pt x="603913" y="6366"/>
                    <a:pt x="609762" y="-1042"/>
                    <a:pt x="634975" y="-132"/>
                  </a:cubicBezTo>
                  <a:cubicBezTo>
                    <a:pt x="694629" y="1817"/>
                    <a:pt x="754544" y="1167"/>
                    <a:pt x="814328" y="-132"/>
                  </a:cubicBezTo>
                  <a:cubicBezTo>
                    <a:pt x="833953" y="-132"/>
                    <a:pt x="842140" y="3507"/>
                    <a:pt x="842140" y="25861"/>
                  </a:cubicBezTo>
                  <a:cubicBezTo>
                    <a:pt x="841530" y="512973"/>
                    <a:pt x="841530" y="1000085"/>
                    <a:pt x="842140" y="1487198"/>
                  </a:cubicBezTo>
                  <a:cubicBezTo>
                    <a:pt x="842140" y="1501884"/>
                    <a:pt x="843700" y="1514101"/>
                    <a:pt x="820956" y="1513191"/>
                  </a:cubicBezTo>
                  <a:cubicBezTo>
                    <a:pt x="745576" y="1508252"/>
                    <a:pt x="669936" y="1504873"/>
                    <a:pt x="594296" y="1502404"/>
                  </a:cubicBezTo>
                  <a:cubicBezTo>
                    <a:pt x="577881" y="1504704"/>
                    <a:pt x="562701" y="1493254"/>
                    <a:pt x="560401" y="1476839"/>
                  </a:cubicBezTo>
                  <a:cubicBezTo>
                    <a:pt x="560336" y="1476385"/>
                    <a:pt x="560284" y="1475943"/>
                    <a:pt x="560245" y="1475501"/>
                  </a:cubicBezTo>
                  <a:cubicBezTo>
                    <a:pt x="466539" y="1128622"/>
                    <a:pt x="363866" y="784212"/>
                    <a:pt x="257814" y="440972"/>
                  </a:cubicBezTo>
                  <a:cubicBezTo>
                    <a:pt x="255344" y="432654"/>
                    <a:pt x="252225" y="424596"/>
                    <a:pt x="249236" y="415759"/>
                  </a:cubicBezTo>
                  <a:cubicBezTo>
                    <a:pt x="239099" y="424726"/>
                    <a:pt x="244037" y="435903"/>
                    <a:pt x="244037" y="445261"/>
                  </a:cubicBezTo>
                  <a:cubicBezTo>
                    <a:pt x="244037" y="782262"/>
                    <a:pt x="243258" y="1119264"/>
                    <a:pt x="244037" y="1456396"/>
                  </a:cubicBezTo>
                  <a:cubicBezTo>
                    <a:pt x="244037" y="1486548"/>
                    <a:pt x="235070" y="1492526"/>
                    <a:pt x="207127" y="1490967"/>
                  </a:cubicBezTo>
                  <a:cubicBezTo>
                    <a:pt x="147473" y="1487718"/>
                    <a:pt x="87558" y="1486678"/>
                    <a:pt x="27774" y="1487198"/>
                  </a:cubicBezTo>
                  <a:cubicBezTo>
                    <a:pt x="5030" y="1487198"/>
                    <a:pt x="-39" y="1480439"/>
                    <a:pt x="-39" y="1458605"/>
                  </a:cubicBezTo>
                  <a:cubicBezTo>
                    <a:pt x="741" y="1186197"/>
                    <a:pt x="741" y="913788"/>
                    <a:pt x="-39" y="641379"/>
                  </a:cubicBezTo>
                  <a:cubicBezTo>
                    <a:pt x="-39" y="437593"/>
                    <a:pt x="-39" y="233806"/>
                    <a:pt x="-39" y="30540"/>
                  </a:cubicBezTo>
                  <a:cubicBezTo>
                    <a:pt x="-39" y="7406"/>
                    <a:pt x="5420" y="-132"/>
                    <a:pt x="29594" y="258"/>
                  </a:cubicBezTo>
                  <a:cubicBezTo>
                    <a:pt x="123299" y="1687"/>
                    <a:pt x="217005" y="1297"/>
                    <a:pt x="310580" y="258"/>
                  </a:cubicBezTo>
                  <a:cubicBezTo>
                    <a:pt x="329945" y="258"/>
                    <a:pt x="336573" y="6236"/>
                    <a:pt x="342942" y="25081"/>
                  </a:cubicBezTo>
                  <a:cubicBezTo>
                    <a:pt x="428069" y="298010"/>
                    <a:pt x="511897" y="570938"/>
                    <a:pt x="592736" y="845166"/>
                  </a:cubicBezTo>
                  <a:cubicBezTo>
                    <a:pt x="594815" y="852184"/>
                    <a:pt x="598195" y="858943"/>
                    <a:pt x="600924" y="865831"/>
                  </a:cubicBezTo>
                  <a:close/>
                </a:path>
              </a:pathLst>
            </a:custGeom>
            <a:solidFill>
              <a:srgbClr val="E5091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82" name="Google Shape;582;p44"/>
            <p:cNvSpPr/>
            <p:nvPr/>
          </p:nvSpPr>
          <p:spPr>
            <a:xfrm>
              <a:off x="4189789" y="3811979"/>
              <a:ext cx="836850" cy="1598380"/>
            </a:xfrm>
            <a:custGeom>
              <a:avLst/>
              <a:gdLst/>
              <a:ahLst/>
              <a:cxnLst/>
              <a:rect l="l" t="t" r="r" b="b"/>
              <a:pathLst>
                <a:path w="836850" h="1598380" extrusionOk="0">
                  <a:moveTo>
                    <a:pt x="871" y="799888"/>
                  </a:moveTo>
                  <a:cubicBezTo>
                    <a:pt x="871" y="545285"/>
                    <a:pt x="871" y="290811"/>
                    <a:pt x="-39" y="36208"/>
                  </a:cubicBezTo>
                  <a:cubicBezTo>
                    <a:pt x="-39" y="6316"/>
                    <a:pt x="8669" y="467"/>
                    <a:pt x="36352" y="1247"/>
                  </a:cubicBezTo>
                  <a:cubicBezTo>
                    <a:pt x="103154" y="3067"/>
                    <a:pt x="169957" y="2417"/>
                    <a:pt x="236759" y="597"/>
                  </a:cubicBezTo>
                  <a:cubicBezTo>
                    <a:pt x="261843" y="-182"/>
                    <a:pt x="270550" y="4626"/>
                    <a:pt x="270290" y="32569"/>
                  </a:cubicBezTo>
                  <a:cubicBezTo>
                    <a:pt x="268861" y="227518"/>
                    <a:pt x="270290" y="422467"/>
                    <a:pt x="268861" y="617416"/>
                  </a:cubicBezTo>
                  <a:cubicBezTo>
                    <a:pt x="268861" y="646008"/>
                    <a:pt x="277569" y="648737"/>
                    <a:pt x="302522" y="647178"/>
                  </a:cubicBezTo>
                  <a:cubicBezTo>
                    <a:pt x="379072" y="642239"/>
                    <a:pt x="455882" y="638210"/>
                    <a:pt x="532432" y="637950"/>
                  </a:cubicBezTo>
                  <a:cubicBezTo>
                    <a:pt x="561024" y="637950"/>
                    <a:pt x="563754" y="628203"/>
                    <a:pt x="563624" y="604289"/>
                  </a:cubicBezTo>
                  <a:cubicBezTo>
                    <a:pt x="562714" y="413369"/>
                    <a:pt x="563624" y="222449"/>
                    <a:pt x="562584" y="31529"/>
                  </a:cubicBezTo>
                  <a:cubicBezTo>
                    <a:pt x="562584" y="7486"/>
                    <a:pt x="567653" y="-702"/>
                    <a:pt x="593256" y="-182"/>
                  </a:cubicBezTo>
                  <a:cubicBezTo>
                    <a:pt x="664997" y="1637"/>
                    <a:pt x="736868" y="1247"/>
                    <a:pt x="808609" y="-182"/>
                  </a:cubicBezTo>
                  <a:cubicBezTo>
                    <a:pt x="831353" y="-182"/>
                    <a:pt x="836812" y="6576"/>
                    <a:pt x="836812" y="28670"/>
                  </a:cubicBezTo>
                  <a:cubicBezTo>
                    <a:pt x="836292" y="516822"/>
                    <a:pt x="836292" y="1005013"/>
                    <a:pt x="836812" y="1493256"/>
                  </a:cubicBezTo>
                  <a:cubicBezTo>
                    <a:pt x="836812" y="1517819"/>
                    <a:pt x="827324" y="1523538"/>
                    <a:pt x="806660" y="1524838"/>
                  </a:cubicBezTo>
                  <a:cubicBezTo>
                    <a:pt x="730110" y="1529776"/>
                    <a:pt x="653690" y="1534975"/>
                    <a:pt x="577400" y="1541213"/>
                  </a:cubicBezTo>
                  <a:cubicBezTo>
                    <a:pt x="556735" y="1542903"/>
                    <a:pt x="563234" y="1528997"/>
                    <a:pt x="563104" y="1520029"/>
                  </a:cubicBezTo>
                  <a:cubicBezTo>
                    <a:pt x="563104" y="1462454"/>
                    <a:pt x="563104" y="1404749"/>
                    <a:pt x="563104" y="1347044"/>
                  </a:cubicBezTo>
                  <a:cubicBezTo>
                    <a:pt x="563104" y="1192905"/>
                    <a:pt x="563104" y="1038765"/>
                    <a:pt x="563104" y="884755"/>
                  </a:cubicBezTo>
                  <a:cubicBezTo>
                    <a:pt x="563104" y="862661"/>
                    <a:pt x="558555" y="855773"/>
                    <a:pt x="535421" y="857333"/>
                  </a:cubicBezTo>
                  <a:cubicBezTo>
                    <a:pt x="451983" y="862531"/>
                    <a:pt x="368454" y="866560"/>
                    <a:pt x="284847" y="869420"/>
                  </a:cubicBezTo>
                  <a:cubicBezTo>
                    <a:pt x="261583" y="870199"/>
                    <a:pt x="269381" y="885795"/>
                    <a:pt x="269381" y="896452"/>
                  </a:cubicBezTo>
                  <a:cubicBezTo>
                    <a:pt x="268861" y="1058481"/>
                    <a:pt x="268861" y="1220587"/>
                    <a:pt x="269381" y="1382785"/>
                  </a:cubicBezTo>
                  <a:cubicBezTo>
                    <a:pt x="269381" y="1437370"/>
                    <a:pt x="269381" y="1492086"/>
                    <a:pt x="269381" y="1546802"/>
                  </a:cubicBezTo>
                  <a:cubicBezTo>
                    <a:pt x="269381" y="1562918"/>
                    <a:pt x="264702" y="1570196"/>
                    <a:pt x="248716" y="1571885"/>
                  </a:cubicBezTo>
                  <a:cubicBezTo>
                    <a:pt x="171776" y="1580554"/>
                    <a:pt x="94746" y="1589210"/>
                    <a:pt x="17637" y="1597878"/>
                  </a:cubicBezTo>
                  <a:cubicBezTo>
                    <a:pt x="4640" y="1599308"/>
                    <a:pt x="-428" y="1595799"/>
                    <a:pt x="91" y="1582153"/>
                  </a:cubicBezTo>
                  <a:cubicBezTo>
                    <a:pt x="871" y="1558239"/>
                    <a:pt x="91" y="1534455"/>
                    <a:pt x="91" y="1510541"/>
                  </a:cubicBezTo>
                  <a:cubicBezTo>
                    <a:pt x="611" y="1273393"/>
                    <a:pt x="871" y="1036517"/>
                    <a:pt x="871" y="799888"/>
                  </a:cubicBezTo>
                  <a:close/>
                </a:path>
              </a:pathLst>
            </a:custGeom>
            <a:solidFill>
              <a:srgbClr val="E5091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83" name="Google Shape;583;p44"/>
            <p:cNvSpPr/>
            <p:nvPr/>
          </p:nvSpPr>
          <p:spPr>
            <a:xfrm>
              <a:off x="7206499" y="3811551"/>
              <a:ext cx="874580" cy="1605119"/>
            </a:xfrm>
            <a:custGeom>
              <a:avLst/>
              <a:gdLst/>
              <a:ahLst/>
              <a:cxnLst/>
              <a:rect l="l" t="t" r="r" b="b"/>
              <a:pathLst>
                <a:path w="874580" h="1605119" extrusionOk="0">
                  <a:moveTo>
                    <a:pt x="348330" y="911437"/>
                  </a:moveTo>
                  <a:cubicBezTo>
                    <a:pt x="320907" y="957705"/>
                    <a:pt x="295304" y="999944"/>
                    <a:pt x="271260" y="1043092"/>
                  </a:cubicBezTo>
                  <a:cubicBezTo>
                    <a:pt x="268037" y="1052398"/>
                    <a:pt x="267049" y="1062327"/>
                    <a:pt x="268401" y="1072075"/>
                  </a:cubicBezTo>
                  <a:cubicBezTo>
                    <a:pt x="268401" y="1220236"/>
                    <a:pt x="267621" y="1368397"/>
                    <a:pt x="268401" y="1516558"/>
                  </a:cubicBezTo>
                  <a:cubicBezTo>
                    <a:pt x="268401" y="1542551"/>
                    <a:pt x="259953" y="1545540"/>
                    <a:pt x="237989" y="1543591"/>
                  </a:cubicBezTo>
                  <a:cubicBezTo>
                    <a:pt x="165559" y="1536924"/>
                    <a:pt x="93168" y="1531244"/>
                    <a:pt x="20816" y="1526565"/>
                  </a:cubicBezTo>
                  <a:cubicBezTo>
                    <a:pt x="5350" y="1525526"/>
                    <a:pt x="-1278" y="1520717"/>
                    <a:pt x="151" y="1505381"/>
                  </a:cubicBezTo>
                  <a:cubicBezTo>
                    <a:pt x="411" y="1500403"/>
                    <a:pt x="411" y="1495413"/>
                    <a:pt x="151" y="1490435"/>
                  </a:cubicBezTo>
                  <a:cubicBezTo>
                    <a:pt x="151" y="1005233"/>
                    <a:pt x="151" y="520018"/>
                    <a:pt x="151" y="34817"/>
                  </a:cubicBezTo>
                  <a:cubicBezTo>
                    <a:pt x="151" y="8044"/>
                    <a:pt x="6000" y="-1054"/>
                    <a:pt x="34462" y="-144"/>
                  </a:cubicBezTo>
                  <a:cubicBezTo>
                    <a:pt x="103214" y="2195"/>
                    <a:pt x="171966" y="1675"/>
                    <a:pt x="240718" y="-144"/>
                  </a:cubicBezTo>
                  <a:cubicBezTo>
                    <a:pt x="263462" y="-144"/>
                    <a:pt x="268791" y="5834"/>
                    <a:pt x="268661" y="28188"/>
                  </a:cubicBezTo>
                  <a:cubicBezTo>
                    <a:pt x="267751" y="221058"/>
                    <a:pt x="268661" y="413927"/>
                    <a:pt x="268661" y="606797"/>
                  </a:cubicBezTo>
                  <a:lnTo>
                    <a:pt x="268661" y="636429"/>
                  </a:lnTo>
                  <a:lnTo>
                    <a:pt x="272949" y="638118"/>
                  </a:lnTo>
                  <a:cubicBezTo>
                    <a:pt x="297513" y="592630"/>
                    <a:pt x="322207" y="547142"/>
                    <a:pt x="346380" y="501654"/>
                  </a:cubicBezTo>
                  <a:cubicBezTo>
                    <a:pt x="429987" y="343096"/>
                    <a:pt x="513607" y="184537"/>
                    <a:pt x="597215" y="25979"/>
                  </a:cubicBezTo>
                  <a:cubicBezTo>
                    <a:pt x="602959" y="9772"/>
                    <a:pt x="619114" y="-352"/>
                    <a:pt x="636204" y="1545"/>
                  </a:cubicBezTo>
                  <a:cubicBezTo>
                    <a:pt x="706906" y="3105"/>
                    <a:pt x="777646" y="3105"/>
                    <a:pt x="848438" y="1545"/>
                  </a:cubicBezTo>
                  <a:cubicBezTo>
                    <a:pt x="874432" y="1545"/>
                    <a:pt x="877161" y="6354"/>
                    <a:pt x="864814" y="28708"/>
                  </a:cubicBezTo>
                  <a:cubicBezTo>
                    <a:pt x="753564" y="231065"/>
                    <a:pt x="643872" y="434202"/>
                    <a:pt x="531842" y="636169"/>
                  </a:cubicBezTo>
                  <a:cubicBezTo>
                    <a:pt x="517000" y="659238"/>
                    <a:pt x="515375" y="688402"/>
                    <a:pt x="527553" y="712979"/>
                  </a:cubicBezTo>
                  <a:cubicBezTo>
                    <a:pt x="648252" y="994836"/>
                    <a:pt x="760582" y="1280020"/>
                    <a:pt x="864555" y="1568545"/>
                  </a:cubicBezTo>
                  <a:cubicBezTo>
                    <a:pt x="867284" y="1575952"/>
                    <a:pt x="870403" y="1583230"/>
                    <a:pt x="872872" y="1590639"/>
                  </a:cubicBezTo>
                  <a:cubicBezTo>
                    <a:pt x="876771" y="1602206"/>
                    <a:pt x="874302" y="1606235"/>
                    <a:pt x="860526" y="1604545"/>
                  </a:cubicBezTo>
                  <a:cubicBezTo>
                    <a:pt x="779518" y="1595356"/>
                    <a:pt x="698497" y="1586700"/>
                    <a:pt x="617489" y="1578552"/>
                  </a:cubicBezTo>
                  <a:cubicBezTo>
                    <a:pt x="599944" y="1576862"/>
                    <a:pt x="598904" y="1562696"/>
                    <a:pt x="594745" y="1551259"/>
                  </a:cubicBezTo>
                  <a:cubicBezTo>
                    <a:pt x="517415" y="1338375"/>
                    <a:pt x="435277" y="1127180"/>
                    <a:pt x="348330" y="911437"/>
                  </a:cubicBezTo>
                  <a:close/>
                </a:path>
              </a:pathLst>
            </a:custGeom>
            <a:solidFill>
              <a:srgbClr val="E5091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84" name="Google Shape;584;p44"/>
            <p:cNvSpPr/>
            <p:nvPr/>
          </p:nvSpPr>
          <p:spPr>
            <a:xfrm>
              <a:off x="5146488" y="3811325"/>
              <a:ext cx="919811" cy="1515269"/>
            </a:xfrm>
            <a:custGeom>
              <a:avLst/>
              <a:gdLst/>
              <a:ahLst/>
              <a:cxnLst/>
              <a:rect l="l" t="t" r="r" b="b"/>
              <a:pathLst>
                <a:path w="919811" h="1515269" extrusionOk="0">
                  <a:moveTo>
                    <a:pt x="460021" y="82"/>
                  </a:moveTo>
                  <a:cubicBezTo>
                    <a:pt x="515906" y="82"/>
                    <a:pt x="571662" y="992"/>
                    <a:pt x="627547" y="82"/>
                  </a:cubicBezTo>
                  <a:cubicBezTo>
                    <a:pt x="647042" y="82"/>
                    <a:pt x="655620" y="5931"/>
                    <a:pt x="659259" y="25036"/>
                  </a:cubicBezTo>
                  <a:cubicBezTo>
                    <a:pt x="696429" y="226093"/>
                    <a:pt x="734899" y="426760"/>
                    <a:pt x="771679" y="627818"/>
                  </a:cubicBezTo>
                  <a:cubicBezTo>
                    <a:pt x="801051" y="788325"/>
                    <a:pt x="828734" y="949223"/>
                    <a:pt x="856677" y="1109991"/>
                  </a:cubicBezTo>
                  <a:cubicBezTo>
                    <a:pt x="877471" y="1229170"/>
                    <a:pt x="896966" y="1348609"/>
                    <a:pt x="918541" y="1467527"/>
                  </a:cubicBezTo>
                  <a:cubicBezTo>
                    <a:pt x="921530" y="1483383"/>
                    <a:pt x="919841" y="1486243"/>
                    <a:pt x="904894" y="1486372"/>
                  </a:cubicBezTo>
                  <a:cubicBezTo>
                    <a:pt x="828215" y="1487412"/>
                    <a:pt x="751405" y="1488062"/>
                    <a:pt x="674725" y="1491051"/>
                  </a:cubicBezTo>
                  <a:cubicBezTo>
                    <a:pt x="655100" y="1491701"/>
                    <a:pt x="650291" y="1481694"/>
                    <a:pt x="648732" y="1467657"/>
                  </a:cubicBezTo>
                  <a:cubicBezTo>
                    <a:pt x="635735" y="1386948"/>
                    <a:pt x="623388" y="1306240"/>
                    <a:pt x="612341" y="1225401"/>
                  </a:cubicBezTo>
                  <a:cubicBezTo>
                    <a:pt x="609872" y="1207076"/>
                    <a:pt x="602594" y="1202397"/>
                    <a:pt x="585438" y="1202917"/>
                  </a:cubicBezTo>
                  <a:cubicBezTo>
                    <a:pt x="493812" y="1205516"/>
                    <a:pt x="402056" y="1204086"/>
                    <a:pt x="310430" y="1209285"/>
                  </a:cubicBezTo>
                  <a:cubicBezTo>
                    <a:pt x="292235" y="1210325"/>
                    <a:pt x="285607" y="1217603"/>
                    <a:pt x="283397" y="1232419"/>
                  </a:cubicBezTo>
                  <a:cubicBezTo>
                    <a:pt x="270921" y="1315246"/>
                    <a:pt x="258795" y="1398086"/>
                    <a:pt x="247007" y="1480914"/>
                  </a:cubicBezTo>
                  <a:cubicBezTo>
                    <a:pt x="245187" y="1493910"/>
                    <a:pt x="243108" y="1502618"/>
                    <a:pt x="226212" y="1503268"/>
                  </a:cubicBezTo>
                  <a:cubicBezTo>
                    <a:pt x="157590" y="1506257"/>
                    <a:pt x="88968" y="1510416"/>
                    <a:pt x="20346" y="1514835"/>
                  </a:cubicBezTo>
                  <a:cubicBezTo>
                    <a:pt x="2801" y="1516004"/>
                    <a:pt x="-2528" y="1513275"/>
                    <a:pt x="981" y="1493131"/>
                  </a:cubicBezTo>
                  <a:cubicBezTo>
                    <a:pt x="19047" y="1389158"/>
                    <a:pt x="34513" y="1285185"/>
                    <a:pt x="52058" y="1181213"/>
                  </a:cubicBezTo>
                  <a:cubicBezTo>
                    <a:pt x="70513" y="1071651"/>
                    <a:pt x="90008" y="962220"/>
                    <a:pt x="109373" y="852788"/>
                  </a:cubicBezTo>
                  <a:cubicBezTo>
                    <a:pt x="130076" y="736690"/>
                    <a:pt x="151001" y="620578"/>
                    <a:pt x="172146" y="504480"/>
                  </a:cubicBezTo>
                  <a:cubicBezTo>
                    <a:pt x="194761" y="380752"/>
                    <a:pt x="218025" y="257545"/>
                    <a:pt x="240898" y="133427"/>
                  </a:cubicBezTo>
                  <a:cubicBezTo>
                    <a:pt x="247787" y="96777"/>
                    <a:pt x="253895" y="59866"/>
                    <a:pt x="260653" y="23086"/>
                  </a:cubicBezTo>
                  <a:cubicBezTo>
                    <a:pt x="263513" y="6061"/>
                    <a:pt x="271310" y="-698"/>
                    <a:pt x="290026" y="-178"/>
                  </a:cubicBezTo>
                  <a:cubicBezTo>
                    <a:pt x="346821" y="1252"/>
                    <a:pt x="403746" y="-178"/>
                    <a:pt x="460541" y="-178"/>
                  </a:cubicBezTo>
                  <a:close/>
                </a:path>
              </a:pathLst>
            </a:custGeom>
            <a:solidFill>
              <a:srgbClr val="E5091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85" name="Google Shape;585;p44"/>
            <p:cNvSpPr/>
            <p:nvPr/>
          </p:nvSpPr>
          <p:spPr>
            <a:xfrm>
              <a:off x="8144105" y="3795965"/>
              <a:ext cx="791116" cy="1713430"/>
            </a:xfrm>
            <a:custGeom>
              <a:avLst/>
              <a:gdLst/>
              <a:ahLst/>
              <a:cxnLst/>
              <a:rect l="l" t="t" r="r" b="b"/>
              <a:pathLst>
                <a:path w="791116" h="1713430" extrusionOk="0">
                  <a:moveTo>
                    <a:pt x="664895" y="461355"/>
                  </a:moveTo>
                  <a:cubicBezTo>
                    <a:pt x="630064" y="461355"/>
                    <a:pt x="595103" y="460576"/>
                    <a:pt x="560272" y="461355"/>
                  </a:cubicBezTo>
                  <a:cubicBezTo>
                    <a:pt x="541037" y="461355"/>
                    <a:pt x="534279" y="455507"/>
                    <a:pt x="534279" y="435362"/>
                  </a:cubicBezTo>
                  <a:cubicBezTo>
                    <a:pt x="534279" y="396372"/>
                    <a:pt x="537138" y="358033"/>
                    <a:pt x="527131" y="320082"/>
                  </a:cubicBezTo>
                  <a:cubicBezTo>
                    <a:pt x="513900" y="263391"/>
                    <a:pt x="461004" y="225064"/>
                    <a:pt x="403013" y="230146"/>
                  </a:cubicBezTo>
                  <a:cubicBezTo>
                    <a:pt x="330622" y="232745"/>
                    <a:pt x="293712" y="265367"/>
                    <a:pt x="281235" y="331649"/>
                  </a:cubicBezTo>
                  <a:cubicBezTo>
                    <a:pt x="261610" y="435622"/>
                    <a:pt x="300340" y="521400"/>
                    <a:pt x="364283" y="599769"/>
                  </a:cubicBezTo>
                  <a:cubicBezTo>
                    <a:pt x="414190" y="660853"/>
                    <a:pt x="473325" y="712969"/>
                    <a:pt x="529600" y="767815"/>
                  </a:cubicBezTo>
                  <a:cubicBezTo>
                    <a:pt x="624865" y="860870"/>
                    <a:pt x="710512" y="960685"/>
                    <a:pt x="755871" y="1088701"/>
                  </a:cubicBezTo>
                  <a:cubicBezTo>
                    <a:pt x="788271" y="1184538"/>
                    <a:pt x="798500" y="1286483"/>
                    <a:pt x="785763" y="1386843"/>
                  </a:cubicBezTo>
                  <a:cubicBezTo>
                    <a:pt x="781396" y="1436931"/>
                    <a:pt x="770115" y="1486189"/>
                    <a:pt x="752232" y="1533184"/>
                  </a:cubicBezTo>
                  <a:cubicBezTo>
                    <a:pt x="705834" y="1647814"/>
                    <a:pt x="618627" y="1710328"/>
                    <a:pt x="495679" y="1713057"/>
                  </a:cubicBezTo>
                  <a:cubicBezTo>
                    <a:pt x="363114" y="1715916"/>
                    <a:pt x="240036" y="1682515"/>
                    <a:pt x="140222" y="1588810"/>
                  </a:cubicBezTo>
                  <a:cubicBezTo>
                    <a:pt x="68091" y="1521098"/>
                    <a:pt x="30141" y="1435190"/>
                    <a:pt x="12726" y="1339535"/>
                  </a:cubicBezTo>
                  <a:cubicBezTo>
                    <a:pt x="2692" y="1273889"/>
                    <a:pt x="-1441" y="1207464"/>
                    <a:pt x="379" y="1141077"/>
                  </a:cubicBezTo>
                  <a:cubicBezTo>
                    <a:pt x="379" y="1119633"/>
                    <a:pt x="4018" y="1111445"/>
                    <a:pt x="28711" y="1114304"/>
                  </a:cubicBezTo>
                  <a:cubicBezTo>
                    <a:pt x="92914" y="1121972"/>
                    <a:pt x="157508" y="1127301"/>
                    <a:pt x="222101" y="1131590"/>
                  </a:cubicBezTo>
                  <a:cubicBezTo>
                    <a:pt x="247314" y="1133409"/>
                    <a:pt x="257192" y="1141727"/>
                    <a:pt x="256542" y="1169410"/>
                  </a:cubicBezTo>
                  <a:cubicBezTo>
                    <a:pt x="254982" y="1223735"/>
                    <a:pt x="251993" y="1278451"/>
                    <a:pt x="263690" y="1332387"/>
                  </a:cubicBezTo>
                  <a:cubicBezTo>
                    <a:pt x="284224" y="1426482"/>
                    <a:pt x="377670" y="1454945"/>
                    <a:pt x="451751" y="1435450"/>
                  </a:cubicBezTo>
                  <a:cubicBezTo>
                    <a:pt x="495159" y="1424143"/>
                    <a:pt x="516734" y="1380734"/>
                    <a:pt x="521672" y="1325369"/>
                  </a:cubicBezTo>
                  <a:cubicBezTo>
                    <a:pt x="534669" y="1192544"/>
                    <a:pt x="476184" y="1089741"/>
                    <a:pt x="391706" y="996295"/>
                  </a:cubicBezTo>
                  <a:cubicBezTo>
                    <a:pt x="321265" y="918316"/>
                    <a:pt x="240556" y="851773"/>
                    <a:pt x="171674" y="773014"/>
                  </a:cubicBezTo>
                  <a:cubicBezTo>
                    <a:pt x="102792" y="694254"/>
                    <a:pt x="43917" y="610686"/>
                    <a:pt x="22603" y="506454"/>
                  </a:cubicBezTo>
                  <a:cubicBezTo>
                    <a:pt x="1289" y="402221"/>
                    <a:pt x="3888" y="299938"/>
                    <a:pt x="43917" y="200644"/>
                  </a:cubicBezTo>
                  <a:cubicBezTo>
                    <a:pt x="76214" y="117531"/>
                    <a:pt x="144628" y="53652"/>
                    <a:pt x="229769" y="27139"/>
                  </a:cubicBezTo>
                  <a:cubicBezTo>
                    <a:pt x="330193" y="-6496"/>
                    <a:pt x="438416" y="-9160"/>
                    <a:pt x="540387" y="19471"/>
                  </a:cubicBezTo>
                  <a:cubicBezTo>
                    <a:pt x="683350" y="58461"/>
                    <a:pt x="752492" y="160354"/>
                    <a:pt x="778485" y="298248"/>
                  </a:cubicBezTo>
                  <a:cubicBezTo>
                    <a:pt x="786777" y="347102"/>
                    <a:pt x="790870" y="396593"/>
                    <a:pt x="790702" y="446149"/>
                  </a:cubicBezTo>
                  <a:cubicBezTo>
                    <a:pt x="790702" y="464734"/>
                    <a:pt x="784983" y="469803"/>
                    <a:pt x="766788" y="469023"/>
                  </a:cubicBezTo>
                  <a:cubicBezTo>
                    <a:pt x="732997" y="467594"/>
                    <a:pt x="699076" y="469023"/>
                    <a:pt x="665284" y="469023"/>
                  </a:cubicBezTo>
                  <a:close/>
                </a:path>
              </a:pathLst>
            </a:custGeom>
            <a:solidFill>
              <a:srgbClr val="E5091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86" name="Google Shape;586;p44"/>
            <p:cNvSpPr/>
            <p:nvPr/>
          </p:nvSpPr>
          <p:spPr>
            <a:xfrm>
              <a:off x="3262471" y="3814082"/>
              <a:ext cx="818966" cy="1684929"/>
            </a:xfrm>
            <a:custGeom>
              <a:avLst/>
              <a:gdLst/>
              <a:ahLst/>
              <a:cxnLst/>
              <a:rect l="l" t="t" r="r" b="b"/>
              <a:pathLst>
                <a:path w="818966" h="1684929" extrusionOk="0">
                  <a:moveTo>
                    <a:pt x="275891" y="956473"/>
                  </a:moveTo>
                  <a:cubicBezTo>
                    <a:pt x="275891" y="726824"/>
                    <a:pt x="275891" y="497304"/>
                    <a:pt x="275891" y="267654"/>
                  </a:cubicBezTo>
                  <a:cubicBezTo>
                    <a:pt x="275891" y="240101"/>
                    <a:pt x="271602" y="230614"/>
                    <a:pt x="240930" y="232304"/>
                  </a:cubicBezTo>
                  <a:cubicBezTo>
                    <a:pt x="167369" y="236332"/>
                    <a:pt x="93549" y="235033"/>
                    <a:pt x="19988" y="237242"/>
                  </a:cubicBezTo>
                  <a:cubicBezTo>
                    <a:pt x="3612" y="237242"/>
                    <a:pt x="-287" y="232433"/>
                    <a:pt x="-27" y="217227"/>
                  </a:cubicBezTo>
                  <a:cubicBezTo>
                    <a:pt x="623" y="152244"/>
                    <a:pt x="1143" y="87262"/>
                    <a:pt x="-27" y="23448"/>
                  </a:cubicBezTo>
                  <a:cubicBezTo>
                    <a:pt x="-27" y="2914"/>
                    <a:pt x="8031" y="1614"/>
                    <a:pt x="24407" y="1614"/>
                  </a:cubicBezTo>
                  <a:cubicBezTo>
                    <a:pt x="175817" y="1614"/>
                    <a:pt x="327357" y="1614"/>
                    <a:pt x="479288" y="964"/>
                  </a:cubicBezTo>
                  <a:cubicBezTo>
                    <a:pt x="583260" y="964"/>
                    <a:pt x="687233" y="964"/>
                    <a:pt x="790296" y="-205"/>
                  </a:cubicBezTo>
                  <a:cubicBezTo>
                    <a:pt x="812260" y="-205"/>
                    <a:pt x="819538" y="4993"/>
                    <a:pt x="818889" y="27867"/>
                  </a:cubicBezTo>
                  <a:cubicBezTo>
                    <a:pt x="817199" y="83362"/>
                    <a:pt x="817199" y="139118"/>
                    <a:pt x="818889" y="194743"/>
                  </a:cubicBezTo>
                  <a:cubicBezTo>
                    <a:pt x="819538" y="217877"/>
                    <a:pt x="811480" y="222946"/>
                    <a:pt x="789776" y="222816"/>
                  </a:cubicBezTo>
                  <a:cubicBezTo>
                    <a:pt x="719985" y="222816"/>
                    <a:pt x="650323" y="224895"/>
                    <a:pt x="580531" y="223986"/>
                  </a:cubicBezTo>
                  <a:cubicBezTo>
                    <a:pt x="551939" y="223986"/>
                    <a:pt x="541541" y="230484"/>
                    <a:pt x="542321" y="261936"/>
                  </a:cubicBezTo>
                  <a:cubicBezTo>
                    <a:pt x="543621" y="712268"/>
                    <a:pt x="543101" y="1162469"/>
                    <a:pt x="543491" y="1612801"/>
                  </a:cubicBezTo>
                  <a:cubicBezTo>
                    <a:pt x="543491" y="1634506"/>
                    <a:pt x="543491" y="1647632"/>
                    <a:pt x="513989" y="1650751"/>
                  </a:cubicBezTo>
                  <a:cubicBezTo>
                    <a:pt x="442117" y="1658419"/>
                    <a:pt x="371026" y="1671546"/>
                    <a:pt x="299415" y="1683893"/>
                  </a:cubicBezTo>
                  <a:cubicBezTo>
                    <a:pt x="276931" y="1687792"/>
                    <a:pt x="275891" y="1677655"/>
                    <a:pt x="275891" y="1660239"/>
                  </a:cubicBezTo>
                  <a:cubicBezTo>
                    <a:pt x="276151" y="1425612"/>
                    <a:pt x="276151" y="1191023"/>
                    <a:pt x="275891" y="956473"/>
                  </a:cubicBezTo>
                  <a:close/>
                </a:path>
              </a:pathLst>
            </a:custGeom>
            <a:solidFill>
              <a:srgbClr val="E5091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87" name="Google Shape;587;p44"/>
            <p:cNvSpPr/>
            <p:nvPr/>
          </p:nvSpPr>
          <p:spPr>
            <a:xfrm>
              <a:off x="5468970" y="4075573"/>
              <a:ext cx="246263" cy="731707"/>
            </a:xfrm>
            <a:custGeom>
              <a:avLst/>
              <a:gdLst/>
              <a:ahLst/>
              <a:cxnLst/>
              <a:rect l="l" t="t" r="r" b="b"/>
              <a:pathLst>
                <a:path w="246263" h="731707" extrusionOk="0">
                  <a:moveTo>
                    <a:pt x="125323" y="-205"/>
                  </a:moveTo>
                  <a:cubicBezTo>
                    <a:pt x="147157" y="126641"/>
                    <a:pt x="169381" y="253488"/>
                    <a:pt x="190306" y="380465"/>
                  </a:cubicBezTo>
                  <a:cubicBezTo>
                    <a:pt x="209151" y="490026"/>
                    <a:pt x="227346" y="599717"/>
                    <a:pt x="245671" y="709408"/>
                  </a:cubicBezTo>
                  <a:cubicBezTo>
                    <a:pt x="247751" y="721365"/>
                    <a:pt x="244242" y="727994"/>
                    <a:pt x="230465" y="728124"/>
                  </a:cubicBezTo>
                  <a:cubicBezTo>
                    <a:pt x="158724" y="728903"/>
                    <a:pt x="87503" y="729683"/>
                    <a:pt x="15242" y="731502"/>
                  </a:cubicBezTo>
                  <a:cubicBezTo>
                    <a:pt x="-3863" y="731502"/>
                    <a:pt x="-224" y="719416"/>
                    <a:pt x="1205" y="709798"/>
                  </a:cubicBezTo>
                  <a:cubicBezTo>
                    <a:pt x="9263" y="657812"/>
                    <a:pt x="18361" y="605046"/>
                    <a:pt x="27199" y="552670"/>
                  </a:cubicBezTo>
                  <a:cubicBezTo>
                    <a:pt x="44523" y="450776"/>
                    <a:pt x="61861" y="348883"/>
                    <a:pt x="79185" y="246990"/>
                  </a:cubicBezTo>
                  <a:cubicBezTo>
                    <a:pt x="93130" y="164682"/>
                    <a:pt x="107219" y="82362"/>
                    <a:pt x="121424" y="54"/>
                  </a:cubicBezTo>
                  <a:close/>
                </a:path>
              </a:pathLst>
            </a:custGeom>
            <a:solidFill>
              <a:srgbClr val="17161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588" name="Google Shape;588;p44"/>
          <p:cNvSpPr txBox="1"/>
          <p:nvPr/>
        </p:nvSpPr>
        <p:spPr>
          <a:xfrm>
            <a:off x="8595300" y="4749850"/>
            <a:ext cx="5487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100">
                <a:solidFill>
                  <a:schemeClr val="lt1"/>
                </a:solidFill>
                <a:latin typeface="Inter"/>
                <a:ea typeface="Inter"/>
                <a:cs typeface="Inter"/>
                <a:sym typeface="Inter"/>
              </a:rPr>
              <a:t>19</a:t>
            </a:r>
            <a:endParaRPr sz="2100">
              <a:solidFill>
                <a:schemeClr val="lt1"/>
              </a:solidFill>
              <a:latin typeface="Inter"/>
              <a:ea typeface="Inter"/>
              <a:cs typeface="Inter"/>
              <a:sym typeface="Inte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0"/>
        <p:cNvGrpSpPr/>
        <p:nvPr/>
      </p:nvGrpSpPr>
      <p:grpSpPr>
        <a:xfrm>
          <a:off x="0" y="0"/>
          <a:ext cx="0" cy="0"/>
          <a:chOff x="0" y="0"/>
          <a:chExt cx="0" cy="0"/>
        </a:xfrm>
      </p:grpSpPr>
      <p:sp>
        <p:nvSpPr>
          <p:cNvPr id="151" name="Google Shape;151;p27"/>
          <p:cNvSpPr/>
          <p:nvPr/>
        </p:nvSpPr>
        <p:spPr>
          <a:xfrm>
            <a:off x="0" y="23550"/>
            <a:ext cx="9144000" cy="3581400"/>
          </a:xfrm>
          <a:prstGeom prst="rect">
            <a:avLst/>
          </a:prstGeom>
          <a:gradFill>
            <a:gsLst>
              <a:gs pos="0">
                <a:srgbClr val="222A35">
                  <a:alpha val="9803"/>
                </a:srgbClr>
              </a:gs>
              <a:gs pos="99000">
                <a:srgbClr val="171616"/>
              </a:gs>
              <a:gs pos="100000">
                <a:srgbClr val="171616"/>
              </a:gs>
            </a:gsLst>
            <a:lin ang="5400012"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52" name="Google Shape;152;p27"/>
          <p:cNvSpPr/>
          <p:nvPr/>
        </p:nvSpPr>
        <p:spPr>
          <a:xfrm>
            <a:off x="0" y="3570562"/>
            <a:ext cx="9144000" cy="1562100"/>
          </a:xfrm>
          <a:prstGeom prst="rect">
            <a:avLst/>
          </a:prstGeom>
          <a:solidFill>
            <a:srgbClr val="17161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53" name="Google Shape;153;p27"/>
          <p:cNvSpPr/>
          <p:nvPr/>
        </p:nvSpPr>
        <p:spPr>
          <a:xfrm>
            <a:off x="648406" y="3743326"/>
            <a:ext cx="3561600" cy="702000"/>
          </a:xfrm>
          <a:prstGeom prst="roundRect">
            <a:avLst>
              <a:gd name="adj" fmla="val 8060"/>
            </a:avLst>
          </a:prstGeom>
          <a:solidFill>
            <a:srgbClr val="3A3838">
              <a:alpha val="27370"/>
            </a:srgbClr>
          </a:solidFill>
          <a:ln>
            <a:noFill/>
          </a:ln>
          <a:effectLst>
            <a:outerShdw blurRad="152400" dist="88900" dir="5400000" algn="t" rotWithShape="0">
              <a:srgbClr val="000000">
                <a:alpha val="4471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54" name="Google Shape;154;p27"/>
          <p:cNvSpPr/>
          <p:nvPr/>
        </p:nvSpPr>
        <p:spPr>
          <a:xfrm>
            <a:off x="4933952" y="3743326"/>
            <a:ext cx="3561600" cy="702000"/>
          </a:xfrm>
          <a:prstGeom prst="roundRect">
            <a:avLst>
              <a:gd name="adj" fmla="val 8060"/>
            </a:avLst>
          </a:prstGeom>
          <a:solidFill>
            <a:srgbClr val="3A3838">
              <a:alpha val="27370"/>
            </a:srgbClr>
          </a:solidFill>
          <a:ln>
            <a:noFill/>
          </a:ln>
          <a:effectLst>
            <a:outerShdw blurRad="101600" dist="63500" dir="5400000" algn="t" rotWithShape="0">
              <a:srgbClr val="000000">
                <a:alpha val="298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55" name="Google Shape;155;p27"/>
          <p:cNvSpPr txBox="1"/>
          <p:nvPr/>
        </p:nvSpPr>
        <p:spPr>
          <a:xfrm>
            <a:off x="6306725" y="4042213"/>
            <a:ext cx="2191800" cy="272400"/>
          </a:xfrm>
          <a:prstGeom prst="rect">
            <a:avLst/>
          </a:prstGeom>
          <a:noFill/>
          <a:ln>
            <a:noFill/>
          </a:ln>
        </p:spPr>
        <p:txBody>
          <a:bodyPr spcFirstLastPara="1" wrap="square" lIns="68575" tIns="34275" rIns="68575" bIns="34275" anchor="t" anchorCtr="0">
            <a:spAutoFit/>
          </a:bodyPr>
          <a:lstStyle/>
          <a:p>
            <a:pPr marL="0" marR="0" lvl="0" indent="0" algn="l" rtl="0">
              <a:lnSpc>
                <a:spcPct val="120000"/>
              </a:lnSpc>
              <a:spcBef>
                <a:spcPts val="0"/>
              </a:spcBef>
              <a:spcAft>
                <a:spcPts val="0"/>
              </a:spcAft>
              <a:buNone/>
            </a:pPr>
            <a:r>
              <a:rPr lang="en" sz="600">
                <a:solidFill>
                  <a:srgbClr val="D8D8D8"/>
                </a:solidFill>
                <a:latin typeface="Inter Light"/>
                <a:ea typeface="Inter Light"/>
                <a:cs typeface="Inter Light"/>
                <a:sym typeface="Inter Light"/>
              </a:rPr>
              <a:t>A London rideshare driver ignites an international crisis when he kidnaps a worker from a social media company.</a:t>
            </a:r>
            <a:endParaRPr sz="1400" b="1">
              <a:solidFill>
                <a:srgbClr val="D8D8D8"/>
              </a:solidFill>
              <a:latin typeface="Inter Light"/>
              <a:ea typeface="Inter Light"/>
              <a:cs typeface="Inter Light"/>
              <a:sym typeface="Inter Light"/>
            </a:endParaRPr>
          </a:p>
        </p:txBody>
      </p:sp>
      <p:sp>
        <p:nvSpPr>
          <p:cNvPr id="156" name="Google Shape;156;p27"/>
          <p:cNvSpPr txBox="1"/>
          <p:nvPr/>
        </p:nvSpPr>
        <p:spPr>
          <a:xfrm>
            <a:off x="2018257" y="3846850"/>
            <a:ext cx="2132700" cy="192300"/>
          </a:xfrm>
          <a:prstGeom prst="rect">
            <a:avLst/>
          </a:prstGeom>
          <a:noFill/>
          <a:ln>
            <a:noFill/>
          </a:ln>
        </p:spPr>
        <p:txBody>
          <a:bodyPr spcFirstLastPara="1" wrap="square" lIns="68575" tIns="34275" rIns="68575" bIns="34275" anchor="t" anchorCtr="0">
            <a:spAutoFit/>
          </a:bodyPr>
          <a:lstStyle/>
          <a:p>
            <a:pPr marL="0" marR="0" lvl="0" indent="0" algn="l" rtl="0">
              <a:lnSpc>
                <a:spcPct val="120000"/>
              </a:lnSpc>
              <a:spcBef>
                <a:spcPts val="0"/>
              </a:spcBef>
              <a:spcAft>
                <a:spcPts val="0"/>
              </a:spcAft>
              <a:buNone/>
            </a:pPr>
            <a:r>
              <a:rPr lang="en" sz="800" b="1">
                <a:solidFill>
                  <a:schemeClr val="lt1"/>
                </a:solidFill>
                <a:latin typeface="Inter Light"/>
                <a:ea typeface="Inter Light"/>
                <a:cs typeface="Inter Light"/>
                <a:sym typeface="Inter Light"/>
              </a:rPr>
              <a:t>Striking Vipers</a:t>
            </a:r>
            <a:endParaRPr sz="1800" b="1">
              <a:solidFill>
                <a:schemeClr val="lt1"/>
              </a:solidFill>
              <a:latin typeface="Inter Light"/>
              <a:ea typeface="Inter Light"/>
              <a:cs typeface="Inter Light"/>
              <a:sym typeface="Inter Light"/>
            </a:endParaRPr>
          </a:p>
        </p:txBody>
      </p:sp>
      <p:sp>
        <p:nvSpPr>
          <p:cNvPr id="157" name="Google Shape;157;p27"/>
          <p:cNvSpPr txBox="1"/>
          <p:nvPr/>
        </p:nvSpPr>
        <p:spPr>
          <a:xfrm>
            <a:off x="3303128" y="3865415"/>
            <a:ext cx="820800" cy="161700"/>
          </a:xfrm>
          <a:prstGeom prst="rect">
            <a:avLst/>
          </a:prstGeom>
          <a:noFill/>
          <a:ln>
            <a:noFill/>
          </a:ln>
        </p:spPr>
        <p:txBody>
          <a:bodyPr spcFirstLastPara="1" wrap="square" lIns="68575" tIns="34275" rIns="68575" bIns="34275" anchor="t" anchorCtr="0">
            <a:spAutoFit/>
          </a:bodyPr>
          <a:lstStyle/>
          <a:p>
            <a:pPr marL="0" marR="0" lvl="0" indent="0" algn="r" rtl="0">
              <a:lnSpc>
                <a:spcPct val="120000"/>
              </a:lnSpc>
              <a:spcBef>
                <a:spcPts val="0"/>
              </a:spcBef>
              <a:spcAft>
                <a:spcPts val="0"/>
              </a:spcAft>
              <a:buNone/>
            </a:pPr>
            <a:r>
              <a:rPr lang="en" sz="600">
                <a:solidFill>
                  <a:srgbClr val="D8D8D8"/>
                </a:solidFill>
                <a:latin typeface="Inter Light"/>
                <a:ea typeface="Inter Light"/>
                <a:cs typeface="Inter Light"/>
                <a:sym typeface="Inter Light"/>
              </a:rPr>
              <a:t>1h 2m</a:t>
            </a:r>
            <a:endParaRPr sz="1400" b="1">
              <a:solidFill>
                <a:srgbClr val="D8D8D8"/>
              </a:solidFill>
              <a:latin typeface="Inter Light"/>
              <a:ea typeface="Inter Light"/>
              <a:cs typeface="Inter Light"/>
              <a:sym typeface="Inter Light"/>
            </a:endParaRPr>
          </a:p>
        </p:txBody>
      </p:sp>
      <p:sp>
        <p:nvSpPr>
          <p:cNvPr id="158" name="Google Shape;158;p27"/>
          <p:cNvSpPr txBox="1"/>
          <p:nvPr/>
        </p:nvSpPr>
        <p:spPr>
          <a:xfrm>
            <a:off x="6306723" y="3846850"/>
            <a:ext cx="2132700" cy="192300"/>
          </a:xfrm>
          <a:prstGeom prst="rect">
            <a:avLst/>
          </a:prstGeom>
          <a:noFill/>
          <a:ln>
            <a:noFill/>
          </a:ln>
        </p:spPr>
        <p:txBody>
          <a:bodyPr spcFirstLastPara="1" wrap="square" lIns="68575" tIns="34275" rIns="68575" bIns="34275" anchor="t" anchorCtr="0">
            <a:spAutoFit/>
          </a:bodyPr>
          <a:lstStyle/>
          <a:p>
            <a:pPr marL="0" marR="0" lvl="0" indent="0" algn="l" rtl="0">
              <a:lnSpc>
                <a:spcPct val="120000"/>
              </a:lnSpc>
              <a:spcBef>
                <a:spcPts val="0"/>
              </a:spcBef>
              <a:spcAft>
                <a:spcPts val="0"/>
              </a:spcAft>
              <a:buNone/>
            </a:pPr>
            <a:r>
              <a:rPr lang="en" sz="800" b="1">
                <a:solidFill>
                  <a:schemeClr val="lt1"/>
                </a:solidFill>
                <a:latin typeface="Inter Light"/>
                <a:ea typeface="Inter Light"/>
                <a:cs typeface="Inter Light"/>
                <a:sym typeface="Inter Light"/>
              </a:rPr>
              <a:t>Smithereens</a:t>
            </a:r>
            <a:endParaRPr sz="1800" b="1">
              <a:solidFill>
                <a:schemeClr val="lt1"/>
              </a:solidFill>
              <a:latin typeface="Inter Light"/>
              <a:ea typeface="Inter Light"/>
              <a:cs typeface="Inter Light"/>
              <a:sym typeface="Inter Light"/>
            </a:endParaRPr>
          </a:p>
        </p:txBody>
      </p:sp>
      <p:sp>
        <p:nvSpPr>
          <p:cNvPr id="159" name="Google Shape;159;p27"/>
          <p:cNvSpPr txBox="1"/>
          <p:nvPr/>
        </p:nvSpPr>
        <p:spPr>
          <a:xfrm>
            <a:off x="7591594" y="3865415"/>
            <a:ext cx="820800" cy="161700"/>
          </a:xfrm>
          <a:prstGeom prst="rect">
            <a:avLst/>
          </a:prstGeom>
          <a:noFill/>
          <a:ln>
            <a:noFill/>
          </a:ln>
        </p:spPr>
        <p:txBody>
          <a:bodyPr spcFirstLastPara="1" wrap="square" lIns="68575" tIns="34275" rIns="68575" bIns="34275" anchor="t" anchorCtr="0">
            <a:spAutoFit/>
          </a:bodyPr>
          <a:lstStyle/>
          <a:p>
            <a:pPr marL="0" marR="0" lvl="0" indent="0" algn="r" rtl="0">
              <a:lnSpc>
                <a:spcPct val="120000"/>
              </a:lnSpc>
              <a:spcBef>
                <a:spcPts val="0"/>
              </a:spcBef>
              <a:spcAft>
                <a:spcPts val="0"/>
              </a:spcAft>
              <a:buNone/>
            </a:pPr>
            <a:r>
              <a:rPr lang="en" sz="600">
                <a:solidFill>
                  <a:srgbClr val="D8D8D8"/>
                </a:solidFill>
                <a:latin typeface="Inter Light"/>
                <a:ea typeface="Inter Light"/>
                <a:cs typeface="Inter Light"/>
                <a:sym typeface="Inter Light"/>
              </a:rPr>
              <a:t>1h 10m</a:t>
            </a:r>
            <a:endParaRPr sz="1400" b="1">
              <a:solidFill>
                <a:srgbClr val="D8D8D8"/>
              </a:solidFill>
              <a:latin typeface="Inter Light"/>
              <a:ea typeface="Inter Light"/>
              <a:cs typeface="Inter Light"/>
              <a:sym typeface="Inter Light"/>
            </a:endParaRPr>
          </a:p>
        </p:txBody>
      </p:sp>
      <p:sp>
        <p:nvSpPr>
          <p:cNvPr id="160" name="Google Shape;160;p27"/>
          <p:cNvSpPr txBox="1"/>
          <p:nvPr/>
        </p:nvSpPr>
        <p:spPr>
          <a:xfrm>
            <a:off x="2018257" y="5024545"/>
            <a:ext cx="2132700" cy="161700"/>
          </a:xfrm>
          <a:prstGeom prst="rect">
            <a:avLst/>
          </a:prstGeom>
          <a:noFill/>
          <a:ln>
            <a:noFill/>
          </a:ln>
        </p:spPr>
        <p:txBody>
          <a:bodyPr spcFirstLastPara="1" wrap="square" lIns="68575" tIns="34275" rIns="68575" bIns="34275" anchor="t" anchorCtr="0">
            <a:spAutoFit/>
          </a:bodyPr>
          <a:lstStyle/>
          <a:p>
            <a:pPr marL="0" marR="0" lvl="0" indent="0" algn="l" rtl="0">
              <a:lnSpc>
                <a:spcPct val="120000"/>
              </a:lnSpc>
              <a:spcBef>
                <a:spcPts val="0"/>
              </a:spcBef>
              <a:spcAft>
                <a:spcPts val="0"/>
              </a:spcAft>
              <a:buNone/>
            </a:pPr>
            <a:r>
              <a:rPr lang="en" sz="600">
                <a:solidFill>
                  <a:srgbClr val="D8D8D8"/>
                </a:solidFill>
                <a:latin typeface="Inter Light"/>
                <a:ea typeface="Inter Light"/>
                <a:cs typeface="Inter Light"/>
                <a:sym typeface="Inter Light"/>
              </a:rPr>
              <a:t>A lonely teen becomes obsessed with a robot doll </a:t>
            </a:r>
            <a:endParaRPr sz="1400" b="1">
              <a:solidFill>
                <a:srgbClr val="D8D8D8"/>
              </a:solidFill>
              <a:latin typeface="Inter Light"/>
              <a:ea typeface="Inter Light"/>
              <a:cs typeface="Inter Light"/>
              <a:sym typeface="Inter Light"/>
            </a:endParaRPr>
          </a:p>
        </p:txBody>
      </p:sp>
      <p:sp>
        <p:nvSpPr>
          <p:cNvPr id="161" name="Google Shape;161;p27"/>
          <p:cNvSpPr txBox="1"/>
          <p:nvPr/>
        </p:nvSpPr>
        <p:spPr>
          <a:xfrm>
            <a:off x="2018257" y="4800276"/>
            <a:ext cx="2132700" cy="192300"/>
          </a:xfrm>
          <a:prstGeom prst="rect">
            <a:avLst/>
          </a:prstGeom>
          <a:noFill/>
          <a:ln>
            <a:noFill/>
          </a:ln>
        </p:spPr>
        <p:txBody>
          <a:bodyPr spcFirstLastPara="1" wrap="square" lIns="68575" tIns="34275" rIns="68575" bIns="34275" anchor="t" anchorCtr="0">
            <a:spAutoFit/>
          </a:bodyPr>
          <a:lstStyle/>
          <a:p>
            <a:pPr marL="0" marR="0" lvl="0" indent="0" algn="l" rtl="0">
              <a:lnSpc>
                <a:spcPct val="120000"/>
              </a:lnSpc>
              <a:spcBef>
                <a:spcPts val="0"/>
              </a:spcBef>
              <a:spcAft>
                <a:spcPts val="0"/>
              </a:spcAft>
              <a:buNone/>
            </a:pPr>
            <a:r>
              <a:rPr lang="en" sz="800" b="1">
                <a:solidFill>
                  <a:schemeClr val="lt1"/>
                </a:solidFill>
                <a:latin typeface="Inter Light"/>
                <a:ea typeface="Inter Light"/>
                <a:cs typeface="Inter Light"/>
                <a:sym typeface="Inter Light"/>
              </a:rPr>
              <a:t>Rachel, Jack and Ashley Too</a:t>
            </a:r>
            <a:endParaRPr sz="1800" b="1">
              <a:solidFill>
                <a:schemeClr val="lt1"/>
              </a:solidFill>
              <a:latin typeface="Inter Light"/>
              <a:ea typeface="Inter Light"/>
              <a:cs typeface="Inter Light"/>
              <a:sym typeface="Inter Light"/>
            </a:endParaRPr>
          </a:p>
        </p:txBody>
      </p:sp>
      <p:sp>
        <p:nvSpPr>
          <p:cNvPr id="162" name="Google Shape;162;p27"/>
          <p:cNvSpPr txBox="1"/>
          <p:nvPr/>
        </p:nvSpPr>
        <p:spPr>
          <a:xfrm>
            <a:off x="3303128" y="4818841"/>
            <a:ext cx="820800" cy="161700"/>
          </a:xfrm>
          <a:prstGeom prst="rect">
            <a:avLst/>
          </a:prstGeom>
          <a:noFill/>
          <a:ln>
            <a:noFill/>
          </a:ln>
        </p:spPr>
        <p:txBody>
          <a:bodyPr spcFirstLastPara="1" wrap="square" lIns="68575" tIns="34275" rIns="68575" bIns="34275" anchor="t" anchorCtr="0">
            <a:spAutoFit/>
          </a:bodyPr>
          <a:lstStyle/>
          <a:p>
            <a:pPr marL="0" marR="0" lvl="0" indent="0" algn="r" rtl="0">
              <a:lnSpc>
                <a:spcPct val="120000"/>
              </a:lnSpc>
              <a:spcBef>
                <a:spcPts val="0"/>
              </a:spcBef>
              <a:spcAft>
                <a:spcPts val="0"/>
              </a:spcAft>
              <a:buNone/>
            </a:pPr>
            <a:r>
              <a:rPr lang="en" sz="600">
                <a:solidFill>
                  <a:srgbClr val="D8D8D8"/>
                </a:solidFill>
                <a:latin typeface="Inter Light"/>
                <a:ea typeface="Inter Light"/>
                <a:cs typeface="Inter Light"/>
                <a:sym typeface="Inter Light"/>
              </a:rPr>
              <a:t>1h 7m</a:t>
            </a:r>
            <a:endParaRPr sz="1400" b="1">
              <a:solidFill>
                <a:srgbClr val="D8D8D8"/>
              </a:solidFill>
              <a:latin typeface="Inter Light"/>
              <a:ea typeface="Inter Light"/>
              <a:cs typeface="Inter Light"/>
              <a:sym typeface="Inter Light"/>
            </a:endParaRPr>
          </a:p>
        </p:txBody>
      </p:sp>
      <p:sp>
        <p:nvSpPr>
          <p:cNvPr id="163" name="Google Shape;163;p27"/>
          <p:cNvSpPr txBox="1"/>
          <p:nvPr/>
        </p:nvSpPr>
        <p:spPr>
          <a:xfrm>
            <a:off x="6306723" y="5024545"/>
            <a:ext cx="2132700" cy="161700"/>
          </a:xfrm>
          <a:prstGeom prst="rect">
            <a:avLst/>
          </a:prstGeom>
          <a:noFill/>
          <a:ln>
            <a:noFill/>
          </a:ln>
        </p:spPr>
        <p:txBody>
          <a:bodyPr spcFirstLastPara="1" wrap="square" lIns="68575" tIns="34275" rIns="68575" bIns="34275" anchor="t" anchorCtr="0">
            <a:spAutoFit/>
          </a:bodyPr>
          <a:lstStyle/>
          <a:p>
            <a:pPr marL="0" marR="0" lvl="0" indent="0" algn="l" rtl="0">
              <a:lnSpc>
                <a:spcPct val="120000"/>
              </a:lnSpc>
              <a:spcBef>
                <a:spcPts val="0"/>
              </a:spcBef>
              <a:spcAft>
                <a:spcPts val="0"/>
              </a:spcAft>
              <a:buNone/>
            </a:pPr>
            <a:r>
              <a:rPr lang="en" sz="600">
                <a:solidFill>
                  <a:srgbClr val="D8D8D8"/>
                </a:solidFill>
                <a:latin typeface="Inter Light"/>
                <a:ea typeface="Inter Light"/>
                <a:cs typeface="Inter Light"/>
                <a:sym typeface="Inter Light"/>
              </a:rPr>
              <a:t>In an alternative 1969, two astronauts on a perilous</a:t>
            </a:r>
            <a:endParaRPr sz="1400" b="1">
              <a:solidFill>
                <a:srgbClr val="D8D8D8"/>
              </a:solidFill>
              <a:latin typeface="Inter Light"/>
              <a:ea typeface="Inter Light"/>
              <a:cs typeface="Inter Light"/>
              <a:sym typeface="Inter Light"/>
            </a:endParaRPr>
          </a:p>
        </p:txBody>
      </p:sp>
      <p:sp>
        <p:nvSpPr>
          <p:cNvPr id="164" name="Google Shape;164;p27"/>
          <p:cNvSpPr txBox="1"/>
          <p:nvPr/>
        </p:nvSpPr>
        <p:spPr>
          <a:xfrm>
            <a:off x="6306723" y="4800276"/>
            <a:ext cx="2132700" cy="192300"/>
          </a:xfrm>
          <a:prstGeom prst="rect">
            <a:avLst/>
          </a:prstGeom>
          <a:noFill/>
          <a:ln>
            <a:noFill/>
          </a:ln>
        </p:spPr>
        <p:txBody>
          <a:bodyPr spcFirstLastPara="1" wrap="square" lIns="68575" tIns="34275" rIns="68575" bIns="34275" anchor="t" anchorCtr="0">
            <a:spAutoFit/>
          </a:bodyPr>
          <a:lstStyle/>
          <a:p>
            <a:pPr marL="0" marR="0" lvl="0" indent="0" algn="l" rtl="0">
              <a:lnSpc>
                <a:spcPct val="120000"/>
              </a:lnSpc>
              <a:spcBef>
                <a:spcPts val="0"/>
              </a:spcBef>
              <a:spcAft>
                <a:spcPts val="0"/>
              </a:spcAft>
              <a:buNone/>
            </a:pPr>
            <a:r>
              <a:rPr lang="en" sz="800" b="1">
                <a:solidFill>
                  <a:schemeClr val="lt1"/>
                </a:solidFill>
                <a:latin typeface="Inter Light"/>
                <a:ea typeface="Inter Light"/>
                <a:cs typeface="Inter Light"/>
                <a:sym typeface="Inter Light"/>
              </a:rPr>
              <a:t>Beyond The Sea</a:t>
            </a:r>
            <a:endParaRPr sz="1800" b="1">
              <a:solidFill>
                <a:schemeClr val="lt1"/>
              </a:solidFill>
              <a:latin typeface="Inter Light"/>
              <a:ea typeface="Inter Light"/>
              <a:cs typeface="Inter Light"/>
              <a:sym typeface="Inter Light"/>
            </a:endParaRPr>
          </a:p>
        </p:txBody>
      </p:sp>
      <p:sp>
        <p:nvSpPr>
          <p:cNvPr id="165" name="Google Shape;165;p27"/>
          <p:cNvSpPr txBox="1"/>
          <p:nvPr/>
        </p:nvSpPr>
        <p:spPr>
          <a:xfrm>
            <a:off x="7591594" y="4818841"/>
            <a:ext cx="820800" cy="161700"/>
          </a:xfrm>
          <a:prstGeom prst="rect">
            <a:avLst/>
          </a:prstGeom>
          <a:noFill/>
          <a:ln>
            <a:noFill/>
          </a:ln>
        </p:spPr>
        <p:txBody>
          <a:bodyPr spcFirstLastPara="1" wrap="square" lIns="68575" tIns="34275" rIns="68575" bIns="34275" anchor="t" anchorCtr="0">
            <a:spAutoFit/>
          </a:bodyPr>
          <a:lstStyle/>
          <a:p>
            <a:pPr marL="0" marR="0" lvl="0" indent="0" algn="r" rtl="0">
              <a:lnSpc>
                <a:spcPct val="120000"/>
              </a:lnSpc>
              <a:spcBef>
                <a:spcPts val="0"/>
              </a:spcBef>
              <a:spcAft>
                <a:spcPts val="0"/>
              </a:spcAft>
              <a:buNone/>
            </a:pPr>
            <a:r>
              <a:rPr lang="en" sz="600">
                <a:solidFill>
                  <a:srgbClr val="D8D8D8"/>
                </a:solidFill>
                <a:latin typeface="Inter Light"/>
                <a:ea typeface="Inter Light"/>
                <a:cs typeface="Inter Light"/>
                <a:sym typeface="Inter Light"/>
              </a:rPr>
              <a:t>1h 20m</a:t>
            </a:r>
            <a:endParaRPr sz="1400" b="1">
              <a:solidFill>
                <a:srgbClr val="D8D8D8"/>
              </a:solidFill>
              <a:latin typeface="Inter Light"/>
              <a:ea typeface="Inter Light"/>
              <a:cs typeface="Inter Light"/>
              <a:sym typeface="Inter Light"/>
            </a:endParaRPr>
          </a:p>
        </p:txBody>
      </p:sp>
      <p:sp>
        <p:nvSpPr>
          <p:cNvPr id="166" name="Google Shape;166;p27"/>
          <p:cNvSpPr txBox="1"/>
          <p:nvPr/>
        </p:nvSpPr>
        <p:spPr>
          <a:xfrm>
            <a:off x="631069" y="3378255"/>
            <a:ext cx="599100" cy="19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chemeClr val="lt1"/>
                </a:solidFill>
                <a:latin typeface="Inter"/>
                <a:ea typeface="Inter"/>
                <a:cs typeface="Inter"/>
                <a:sym typeface="Inter"/>
              </a:rPr>
              <a:t>Season 5</a:t>
            </a:r>
            <a:endParaRPr sz="2400" b="1">
              <a:solidFill>
                <a:schemeClr val="lt1"/>
              </a:solidFill>
              <a:latin typeface="Inter"/>
              <a:ea typeface="Inter"/>
              <a:cs typeface="Inter"/>
              <a:sym typeface="Inter"/>
            </a:endParaRPr>
          </a:p>
        </p:txBody>
      </p:sp>
      <p:sp>
        <p:nvSpPr>
          <p:cNvPr id="167" name="Google Shape;167;p27"/>
          <p:cNvSpPr/>
          <p:nvPr/>
        </p:nvSpPr>
        <p:spPr>
          <a:xfrm rot="5400000">
            <a:off x="1225846" y="3442175"/>
            <a:ext cx="61437" cy="77894"/>
          </a:xfrm>
          <a:custGeom>
            <a:avLst/>
            <a:gdLst/>
            <a:ahLst/>
            <a:cxnLst/>
            <a:rect l="l" t="t" r="r" b="b"/>
            <a:pathLst>
              <a:path w="249" h="311" extrusionOk="0">
                <a:moveTo>
                  <a:pt x="240" y="141"/>
                </a:moveTo>
                <a:lnTo>
                  <a:pt x="240" y="141"/>
                </a:lnTo>
                <a:cubicBezTo>
                  <a:pt x="27" y="9"/>
                  <a:pt x="27" y="9"/>
                  <a:pt x="27" y="9"/>
                </a:cubicBezTo>
                <a:cubicBezTo>
                  <a:pt x="9" y="0"/>
                  <a:pt x="0" y="9"/>
                  <a:pt x="0" y="26"/>
                </a:cubicBezTo>
                <a:cubicBezTo>
                  <a:pt x="0" y="283"/>
                  <a:pt x="0" y="283"/>
                  <a:pt x="0" y="283"/>
                </a:cubicBezTo>
                <a:cubicBezTo>
                  <a:pt x="0" y="301"/>
                  <a:pt x="9" y="310"/>
                  <a:pt x="27" y="301"/>
                </a:cubicBezTo>
                <a:cubicBezTo>
                  <a:pt x="240" y="168"/>
                  <a:pt x="240" y="168"/>
                  <a:pt x="240" y="168"/>
                </a:cubicBezTo>
                <a:cubicBezTo>
                  <a:pt x="240" y="168"/>
                  <a:pt x="248" y="159"/>
                  <a:pt x="248" y="150"/>
                </a:cubicBezTo>
                <a:lnTo>
                  <a:pt x="240" y="141"/>
                </a:ln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168" name="Google Shape;168;p27"/>
          <p:cNvSpPr txBox="1"/>
          <p:nvPr/>
        </p:nvSpPr>
        <p:spPr>
          <a:xfrm>
            <a:off x="581023" y="1540897"/>
            <a:ext cx="2598300" cy="4386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2400" b="1">
                <a:solidFill>
                  <a:schemeClr val="lt1"/>
                </a:solidFill>
                <a:latin typeface="Inter"/>
                <a:ea typeface="Inter"/>
                <a:cs typeface="Inter"/>
                <a:sym typeface="Inter"/>
              </a:rPr>
              <a:t>BLACK MIRROR</a:t>
            </a:r>
            <a:endParaRPr sz="1100"/>
          </a:p>
        </p:txBody>
      </p:sp>
      <p:grpSp>
        <p:nvGrpSpPr>
          <p:cNvPr id="169" name="Google Shape;169;p27"/>
          <p:cNvGrpSpPr/>
          <p:nvPr/>
        </p:nvGrpSpPr>
        <p:grpSpPr>
          <a:xfrm>
            <a:off x="598885" y="2036553"/>
            <a:ext cx="988089" cy="196207"/>
            <a:chOff x="841426" y="2624453"/>
            <a:chExt cx="1317452" cy="261610"/>
          </a:xfrm>
        </p:grpSpPr>
        <p:sp>
          <p:nvSpPr>
            <p:cNvPr id="170" name="Google Shape;170;p27"/>
            <p:cNvSpPr txBox="1"/>
            <p:nvPr/>
          </p:nvSpPr>
          <p:spPr>
            <a:xfrm>
              <a:off x="841426" y="2624453"/>
              <a:ext cx="556563" cy="26161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chemeClr val="lt1"/>
                  </a:solidFill>
                  <a:latin typeface="Inter"/>
                  <a:ea typeface="Inter"/>
                  <a:cs typeface="Inter"/>
                  <a:sym typeface="Inter"/>
                </a:rPr>
                <a:t>2020</a:t>
              </a:r>
              <a:endParaRPr sz="2400" b="1">
                <a:solidFill>
                  <a:schemeClr val="lt1"/>
                </a:solidFill>
                <a:latin typeface="Inter"/>
                <a:ea typeface="Inter"/>
                <a:cs typeface="Inter"/>
                <a:sym typeface="Inter"/>
              </a:endParaRPr>
            </a:p>
          </p:txBody>
        </p:sp>
        <p:sp>
          <p:nvSpPr>
            <p:cNvPr id="171" name="Google Shape;171;p27"/>
            <p:cNvSpPr txBox="1"/>
            <p:nvPr/>
          </p:nvSpPr>
          <p:spPr>
            <a:xfrm>
              <a:off x="1466060" y="2624453"/>
              <a:ext cx="692818" cy="26161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chemeClr val="lt1"/>
                  </a:solidFill>
                  <a:latin typeface="Inter"/>
                  <a:ea typeface="Inter"/>
                  <a:cs typeface="Inter"/>
                  <a:sym typeface="Inter"/>
                </a:rPr>
                <a:t>English</a:t>
              </a:r>
              <a:endParaRPr sz="2400" b="1">
                <a:solidFill>
                  <a:schemeClr val="lt1"/>
                </a:solidFill>
                <a:latin typeface="Inter"/>
                <a:ea typeface="Inter"/>
                <a:cs typeface="Inter"/>
                <a:sym typeface="Inter"/>
              </a:endParaRPr>
            </a:p>
          </p:txBody>
        </p:sp>
        <p:sp>
          <p:nvSpPr>
            <p:cNvPr id="172" name="Google Shape;172;p27"/>
            <p:cNvSpPr txBox="1"/>
            <p:nvPr/>
          </p:nvSpPr>
          <p:spPr>
            <a:xfrm>
              <a:off x="1309399" y="2624453"/>
              <a:ext cx="237566" cy="26161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chemeClr val="lt1"/>
                  </a:solidFill>
                  <a:latin typeface="Inter"/>
                  <a:ea typeface="Inter"/>
                  <a:cs typeface="Inter"/>
                  <a:sym typeface="Inter"/>
                </a:rPr>
                <a:t>|</a:t>
              </a:r>
              <a:endParaRPr sz="2400" b="1">
                <a:solidFill>
                  <a:schemeClr val="lt1"/>
                </a:solidFill>
                <a:latin typeface="Inter"/>
                <a:ea typeface="Inter"/>
                <a:cs typeface="Inter"/>
                <a:sym typeface="Inter"/>
              </a:endParaRPr>
            </a:p>
          </p:txBody>
        </p:sp>
      </p:grpSp>
      <p:sp>
        <p:nvSpPr>
          <p:cNvPr id="173" name="Google Shape;173;p27"/>
          <p:cNvSpPr txBox="1"/>
          <p:nvPr/>
        </p:nvSpPr>
        <p:spPr>
          <a:xfrm>
            <a:off x="598885" y="2741715"/>
            <a:ext cx="854700" cy="177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700" b="0" i="0">
                <a:solidFill>
                  <a:schemeClr val="lt1"/>
                </a:solidFill>
                <a:latin typeface="Inter Light"/>
                <a:ea typeface="Inter Light"/>
                <a:cs typeface="Inter Light"/>
                <a:sym typeface="Inter Light"/>
              </a:rPr>
              <a:t>Action, Drama</a:t>
            </a:r>
            <a:endParaRPr sz="1500" b="1">
              <a:solidFill>
                <a:schemeClr val="lt1"/>
              </a:solidFill>
              <a:latin typeface="Inter Light"/>
              <a:ea typeface="Inter Light"/>
              <a:cs typeface="Inter Light"/>
              <a:sym typeface="Inter Light"/>
            </a:endParaRPr>
          </a:p>
        </p:txBody>
      </p:sp>
      <p:sp>
        <p:nvSpPr>
          <p:cNvPr id="174" name="Google Shape;174;p27"/>
          <p:cNvSpPr txBox="1"/>
          <p:nvPr/>
        </p:nvSpPr>
        <p:spPr>
          <a:xfrm>
            <a:off x="598885" y="2289836"/>
            <a:ext cx="3331200" cy="306300"/>
          </a:xfrm>
          <a:prstGeom prst="rect">
            <a:avLst/>
          </a:prstGeom>
          <a:noFill/>
          <a:ln>
            <a:noFill/>
          </a:ln>
        </p:spPr>
        <p:txBody>
          <a:bodyPr spcFirstLastPara="1" wrap="square" lIns="68575" tIns="34275" rIns="68575" bIns="34275" anchor="t" anchorCtr="0">
            <a:spAutoFit/>
          </a:bodyPr>
          <a:lstStyle/>
          <a:p>
            <a:pPr marL="0" marR="0" lvl="0" indent="0" algn="l" rtl="0">
              <a:lnSpc>
                <a:spcPct val="120000"/>
              </a:lnSpc>
              <a:spcBef>
                <a:spcPts val="0"/>
              </a:spcBef>
              <a:spcAft>
                <a:spcPts val="0"/>
              </a:spcAft>
              <a:buNone/>
            </a:pPr>
            <a:r>
              <a:rPr lang="en" sz="700">
                <a:solidFill>
                  <a:schemeClr val="lt1"/>
                </a:solidFill>
                <a:latin typeface="Inter Light"/>
                <a:ea typeface="Inter Light"/>
                <a:cs typeface="Inter Light"/>
                <a:sym typeface="Inter Light"/>
              </a:rPr>
              <a:t>Unleash your imagination and dive into this unhinged anthology series. In Black Mirror – just as in life – you never know what you’re going to get. </a:t>
            </a:r>
            <a:endParaRPr sz="1500" b="1">
              <a:solidFill>
                <a:schemeClr val="lt1"/>
              </a:solidFill>
              <a:latin typeface="Inter Light"/>
              <a:ea typeface="Inter Light"/>
              <a:cs typeface="Inter Light"/>
              <a:sym typeface="Inter Light"/>
            </a:endParaRPr>
          </a:p>
        </p:txBody>
      </p:sp>
      <p:grpSp>
        <p:nvGrpSpPr>
          <p:cNvPr id="175" name="Google Shape;175;p27"/>
          <p:cNvGrpSpPr/>
          <p:nvPr/>
        </p:nvGrpSpPr>
        <p:grpSpPr>
          <a:xfrm>
            <a:off x="667194" y="3009874"/>
            <a:ext cx="1809466" cy="263481"/>
            <a:chOff x="893688" y="3984590"/>
            <a:chExt cx="2412622" cy="351308"/>
          </a:xfrm>
        </p:grpSpPr>
        <p:sp>
          <p:nvSpPr>
            <p:cNvPr id="176" name="Google Shape;176;p27"/>
            <p:cNvSpPr/>
            <p:nvPr/>
          </p:nvSpPr>
          <p:spPr>
            <a:xfrm>
              <a:off x="893688" y="3984590"/>
              <a:ext cx="351308" cy="351308"/>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77" name="Google Shape;177;p27"/>
            <p:cNvSpPr/>
            <p:nvPr/>
          </p:nvSpPr>
          <p:spPr>
            <a:xfrm>
              <a:off x="1410543" y="3984590"/>
              <a:ext cx="351308" cy="351308"/>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78" name="Google Shape;178;p27"/>
            <p:cNvSpPr/>
            <p:nvPr/>
          </p:nvSpPr>
          <p:spPr>
            <a:xfrm>
              <a:off x="1927398" y="3984590"/>
              <a:ext cx="351308" cy="351308"/>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79" name="Google Shape;179;p27"/>
            <p:cNvSpPr/>
            <p:nvPr/>
          </p:nvSpPr>
          <p:spPr>
            <a:xfrm>
              <a:off x="2444253" y="3984590"/>
              <a:ext cx="351308" cy="351308"/>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80" name="Google Shape;180;p27"/>
            <p:cNvSpPr/>
            <p:nvPr/>
          </p:nvSpPr>
          <p:spPr>
            <a:xfrm>
              <a:off x="1529714" y="4114947"/>
              <a:ext cx="112966" cy="90595"/>
            </a:xfrm>
            <a:custGeom>
              <a:avLst/>
              <a:gdLst/>
              <a:ahLst/>
              <a:cxnLst/>
              <a:rect l="l" t="t" r="r" b="b"/>
              <a:pathLst>
                <a:path w="444" h="356" extrusionOk="0">
                  <a:moveTo>
                    <a:pt x="399" y="36"/>
                  </a:moveTo>
                  <a:lnTo>
                    <a:pt x="399" y="36"/>
                  </a:lnTo>
                  <a:cubicBezTo>
                    <a:pt x="355" y="0"/>
                    <a:pt x="293" y="0"/>
                    <a:pt x="248" y="36"/>
                  </a:cubicBezTo>
                  <a:cubicBezTo>
                    <a:pt x="221" y="62"/>
                    <a:pt x="221" y="62"/>
                    <a:pt x="221" y="62"/>
                  </a:cubicBezTo>
                  <a:cubicBezTo>
                    <a:pt x="195" y="36"/>
                    <a:pt x="195" y="36"/>
                    <a:pt x="195" y="36"/>
                  </a:cubicBezTo>
                  <a:cubicBezTo>
                    <a:pt x="151" y="0"/>
                    <a:pt x="89" y="0"/>
                    <a:pt x="45" y="36"/>
                  </a:cubicBezTo>
                  <a:cubicBezTo>
                    <a:pt x="0" y="80"/>
                    <a:pt x="0" y="151"/>
                    <a:pt x="45" y="186"/>
                  </a:cubicBezTo>
                  <a:cubicBezTo>
                    <a:pt x="221" y="355"/>
                    <a:pt x="221" y="355"/>
                    <a:pt x="221" y="355"/>
                  </a:cubicBezTo>
                  <a:cubicBezTo>
                    <a:pt x="399" y="186"/>
                    <a:pt x="399" y="186"/>
                    <a:pt x="399" y="186"/>
                  </a:cubicBezTo>
                  <a:cubicBezTo>
                    <a:pt x="443" y="151"/>
                    <a:pt x="443" y="80"/>
                    <a:pt x="399" y="36"/>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181" name="Google Shape;181;p27"/>
            <p:cNvSpPr/>
            <p:nvPr/>
          </p:nvSpPr>
          <p:spPr>
            <a:xfrm>
              <a:off x="2044333" y="4104321"/>
              <a:ext cx="117439" cy="111847"/>
            </a:xfrm>
            <a:custGeom>
              <a:avLst/>
              <a:gdLst/>
              <a:ahLst/>
              <a:cxnLst/>
              <a:rect l="l" t="t" r="r" b="b"/>
              <a:pathLst>
                <a:path w="461" h="443" extrusionOk="0">
                  <a:moveTo>
                    <a:pt x="363" y="336"/>
                  </a:moveTo>
                  <a:lnTo>
                    <a:pt x="363" y="336"/>
                  </a:lnTo>
                  <a:cubicBezTo>
                    <a:pt x="301" y="310"/>
                    <a:pt x="284" y="292"/>
                    <a:pt x="284" y="248"/>
                  </a:cubicBezTo>
                  <a:cubicBezTo>
                    <a:pt x="284" y="230"/>
                    <a:pt x="301" y="239"/>
                    <a:pt x="310" y="195"/>
                  </a:cubicBezTo>
                  <a:cubicBezTo>
                    <a:pt x="310" y="176"/>
                    <a:pt x="328" y="195"/>
                    <a:pt x="328" y="151"/>
                  </a:cubicBezTo>
                  <a:cubicBezTo>
                    <a:pt x="328" y="132"/>
                    <a:pt x="319" y="132"/>
                    <a:pt x="319" y="132"/>
                  </a:cubicBezTo>
                  <a:cubicBezTo>
                    <a:pt x="319" y="132"/>
                    <a:pt x="328" y="106"/>
                    <a:pt x="328" y="88"/>
                  </a:cubicBezTo>
                  <a:cubicBezTo>
                    <a:pt x="328" y="61"/>
                    <a:pt x="319" y="0"/>
                    <a:pt x="230" y="0"/>
                  </a:cubicBezTo>
                  <a:cubicBezTo>
                    <a:pt x="141" y="0"/>
                    <a:pt x="132" y="61"/>
                    <a:pt x="132" y="88"/>
                  </a:cubicBezTo>
                  <a:cubicBezTo>
                    <a:pt x="132" y="106"/>
                    <a:pt x="141" y="132"/>
                    <a:pt x="141" y="132"/>
                  </a:cubicBezTo>
                  <a:cubicBezTo>
                    <a:pt x="141" y="132"/>
                    <a:pt x="132" y="132"/>
                    <a:pt x="132" y="151"/>
                  </a:cubicBezTo>
                  <a:cubicBezTo>
                    <a:pt x="132" y="195"/>
                    <a:pt x="150" y="176"/>
                    <a:pt x="150" y="195"/>
                  </a:cubicBezTo>
                  <a:cubicBezTo>
                    <a:pt x="159" y="239"/>
                    <a:pt x="177" y="230"/>
                    <a:pt x="177" y="248"/>
                  </a:cubicBezTo>
                  <a:cubicBezTo>
                    <a:pt x="177" y="292"/>
                    <a:pt x="159" y="310"/>
                    <a:pt x="97" y="336"/>
                  </a:cubicBezTo>
                  <a:cubicBezTo>
                    <a:pt x="35" y="354"/>
                    <a:pt x="0" y="380"/>
                    <a:pt x="0" y="398"/>
                  </a:cubicBezTo>
                  <a:cubicBezTo>
                    <a:pt x="0" y="407"/>
                    <a:pt x="0" y="442"/>
                    <a:pt x="0" y="442"/>
                  </a:cubicBezTo>
                  <a:cubicBezTo>
                    <a:pt x="230" y="442"/>
                    <a:pt x="230" y="442"/>
                    <a:pt x="230" y="442"/>
                  </a:cubicBezTo>
                  <a:cubicBezTo>
                    <a:pt x="460" y="442"/>
                    <a:pt x="460" y="442"/>
                    <a:pt x="460" y="442"/>
                  </a:cubicBezTo>
                  <a:cubicBezTo>
                    <a:pt x="460" y="442"/>
                    <a:pt x="460" y="407"/>
                    <a:pt x="460" y="398"/>
                  </a:cubicBezTo>
                  <a:cubicBezTo>
                    <a:pt x="460" y="380"/>
                    <a:pt x="425" y="354"/>
                    <a:pt x="363" y="336"/>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182" name="Google Shape;182;p27"/>
            <p:cNvSpPr/>
            <p:nvPr/>
          </p:nvSpPr>
          <p:spPr>
            <a:xfrm>
              <a:off x="1028384" y="4108315"/>
              <a:ext cx="81916" cy="103859"/>
            </a:xfrm>
            <a:custGeom>
              <a:avLst/>
              <a:gdLst/>
              <a:ahLst/>
              <a:cxnLst/>
              <a:rect l="l" t="t" r="r" b="b"/>
              <a:pathLst>
                <a:path w="249" h="311" extrusionOk="0">
                  <a:moveTo>
                    <a:pt x="240" y="141"/>
                  </a:moveTo>
                  <a:lnTo>
                    <a:pt x="240" y="141"/>
                  </a:lnTo>
                  <a:cubicBezTo>
                    <a:pt x="27" y="9"/>
                    <a:pt x="27" y="9"/>
                    <a:pt x="27" y="9"/>
                  </a:cubicBezTo>
                  <a:cubicBezTo>
                    <a:pt x="9" y="0"/>
                    <a:pt x="0" y="9"/>
                    <a:pt x="0" y="26"/>
                  </a:cubicBezTo>
                  <a:cubicBezTo>
                    <a:pt x="0" y="283"/>
                    <a:pt x="0" y="283"/>
                    <a:pt x="0" y="283"/>
                  </a:cubicBezTo>
                  <a:cubicBezTo>
                    <a:pt x="0" y="301"/>
                    <a:pt x="9" y="310"/>
                    <a:pt x="27" y="301"/>
                  </a:cubicBezTo>
                  <a:cubicBezTo>
                    <a:pt x="240" y="168"/>
                    <a:pt x="240" y="168"/>
                    <a:pt x="240" y="168"/>
                  </a:cubicBezTo>
                  <a:cubicBezTo>
                    <a:pt x="240" y="168"/>
                    <a:pt x="248" y="159"/>
                    <a:pt x="248" y="150"/>
                  </a:cubicBezTo>
                  <a:lnTo>
                    <a:pt x="240" y="141"/>
                  </a:ln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183" name="Google Shape;183;p27"/>
            <p:cNvSpPr/>
            <p:nvPr/>
          </p:nvSpPr>
          <p:spPr>
            <a:xfrm>
              <a:off x="2955002" y="3984590"/>
              <a:ext cx="351308" cy="351308"/>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84" name="Google Shape;184;p27"/>
            <p:cNvSpPr/>
            <p:nvPr/>
          </p:nvSpPr>
          <p:spPr>
            <a:xfrm>
              <a:off x="3081444" y="4103762"/>
              <a:ext cx="98425" cy="112965"/>
            </a:xfrm>
            <a:custGeom>
              <a:avLst/>
              <a:gdLst/>
              <a:ahLst/>
              <a:cxnLst/>
              <a:rect l="l" t="t" r="r" b="b"/>
              <a:pathLst>
                <a:path w="390" h="444" extrusionOk="0">
                  <a:moveTo>
                    <a:pt x="319" y="301"/>
                  </a:moveTo>
                  <a:lnTo>
                    <a:pt x="319" y="301"/>
                  </a:lnTo>
                  <a:cubicBezTo>
                    <a:pt x="301" y="301"/>
                    <a:pt x="283" y="301"/>
                    <a:pt x="274" y="310"/>
                  </a:cubicBezTo>
                  <a:cubicBezTo>
                    <a:pt x="142" y="239"/>
                    <a:pt x="142" y="239"/>
                    <a:pt x="142" y="239"/>
                  </a:cubicBezTo>
                  <a:cubicBezTo>
                    <a:pt x="142" y="230"/>
                    <a:pt x="142" y="230"/>
                    <a:pt x="142" y="222"/>
                  </a:cubicBezTo>
                  <a:lnTo>
                    <a:pt x="142" y="213"/>
                  </a:lnTo>
                  <a:cubicBezTo>
                    <a:pt x="274" y="133"/>
                    <a:pt x="274" y="133"/>
                    <a:pt x="274" y="133"/>
                  </a:cubicBezTo>
                  <a:cubicBezTo>
                    <a:pt x="283" y="142"/>
                    <a:pt x="301" y="151"/>
                    <a:pt x="319" y="151"/>
                  </a:cubicBezTo>
                  <a:cubicBezTo>
                    <a:pt x="363" y="151"/>
                    <a:pt x="389" y="115"/>
                    <a:pt x="389" y="70"/>
                  </a:cubicBezTo>
                  <a:cubicBezTo>
                    <a:pt x="389" y="35"/>
                    <a:pt x="363" y="0"/>
                    <a:pt x="319" y="0"/>
                  </a:cubicBezTo>
                  <a:cubicBezTo>
                    <a:pt x="274" y="0"/>
                    <a:pt x="248" y="35"/>
                    <a:pt x="248" y="70"/>
                  </a:cubicBezTo>
                  <a:cubicBezTo>
                    <a:pt x="248" y="80"/>
                    <a:pt x="248" y="80"/>
                    <a:pt x="248" y="89"/>
                  </a:cubicBezTo>
                  <a:cubicBezTo>
                    <a:pt x="115" y="169"/>
                    <a:pt x="115" y="169"/>
                    <a:pt x="115" y="169"/>
                  </a:cubicBezTo>
                  <a:cubicBezTo>
                    <a:pt x="107" y="151"/>
                    <a:pt x="88" y="151"/>
                    <a:pt x="70" y="151"/>
                  </a:cubicBezTo>
                  <a:cubicBezTo>
                    <a:pt x="26" y="151"/>
                    <a:pt x="0" y="186"/>
                    <a:pt x="0" y="222"/>
                  </a:cubicBezTo>
                  <a:cubicBezTo>
                    <a:pt x="0" y="266"/>
                    <a:pt x="26" y="301"/>
                    <a:pt x="70" y="301"/>
                  </a:cubicBezTo>
                  <a:cubicBezTo>
                    <a:pt x="88" y="301"/>
                    <a:pt x="107" y="292"/>
                    <a:pt x="115" y="283"/>
                  </a:cubicBezTo>
                  <a:cubicBezTo>
                    <a:pt x="248" y="363"/>
                    <a:pt x="248" y="363"/>
                    <a:pt x="248" y="363"/>
                  </a:cubicBezTo>
                  <a:lnTo>
                    <a:pt x="248" y="372"/>
                  </a:lnTo>
                  <a:cubicBezTo>
                    <a:pt x="248" y="416"/>
                    <a:pt x="274" y="443"/>
                    <a:pt x="319" y="443"/>
                  </a:cubicBezTo>
                  <a:cubicBezTo>
                    <a:pt x="363" y="443"/>
                    <a:pt x="389" y="416"/>
                    <a:pt x="389" y="372"/>
                  </a:cubicBezTo>
                  <a:cubicBezTo>
                    <a:pt x="389" y="328"/>
                    <a:pt x="363" y="301"/>
                    <a:pt x="319" y="301"/>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185" name="Google Shape;185;p27"/>
            <p:cNvSpPr/>
            <p:nvPr/>
          </p:nvSpPr>
          <p:spPr>
            <a:xfrm>
              <a:off x="2559032" y="4088622"/>
              <a:ext cx="120448" cy="129185"/>
            </a:xfrm>
            <a:custGeom>
              <a:avLst/>
              <a:gdLst/>
              <a:ahLst/>
              <a:cxnLst/>
              <a:rect l="l" t="t" r="r" b="b"/>
              <a:pathLst>
                <a:path w="391" h="463" extrusionOk="0">
                  <a:moveTo>
                    <a:pt x="283" y="178"/>
                  </a:moveTo>
                  <a:lnTo>
                    <a:pt x="283" y="178"/>
                  </a:lnTo>
                  <a:cubicBezTo>
                    <a:pt x="283" y="169"/>
                    <a:pt x="373" y="89"/>
                    <a:pt x="319" y="18"/>
                  </a:cubicBezTo>
                  <a:cubicBezTo>
                    <a:pt x="310" y="0"/>
                    <a:pt x="266" y="98"/>
                    <a:pt x="204" y="134"/>
                  </a:cubicBezTo>
                  <a:cubicBezTo>
                    <a:pt x="169" y="160"/>
                    <a:pt x="98" y="204"/>
                    <a:pt x="98" y="231"/>
                  </a:cubicBezTo>
                  <a:cubicBezTo>
                    <a:pt x="98" y="400"/>
                    <a:pt x="98" y="400"/>
                    <a:pt x="98" y="400"/>
                  </a:cubicBezTo>
                  <a:cubicBezTo>
                    <a:pt x="98" y="435"/>
                    <a:pt x="213" y="462"/>
                    <a:pt x="310" y="462"/>
                  </a:cubicBezTo>
                  <a:cubicBezTo>
                    <a:pt x="345" y="462"/>
                    <a:pt x="390" y="249"/>
                    <a:pt x="390" y="222"/>
                  </a:cubicBezTo>
                  <a:cubicBezTo>
                    <a:pt x="390" y="187"/>
                    <a:pt x="292" y="187"/>
                    <a:pt x="283" y="178"/>
                  </a:cubicBezTo>
                  <a:close/>
                  <a:moveTo>
                    <a:pt x="71" y="178"/>
                  </a:moveTo>
                  <a:lnTo>
                    <a:pt x="71" y="178"/>
                  </a:lnTo>
                  <a:cubicBezTo>
                    <a:pt x="54" y="178"/>
                    <a:pt x="0" y="187"/>
                    <a:pt x="0" y="257"/>
                  </a:cubicBezTo>
                  <a:cubicBezTo>
                    <a:pt x="0" y="372"/>
                    <a:pt x="0" y="372"/>
                    <a:pt x="0" y="372"/>
                  </a:cubicBezTo>
                  <a:cubicBezTo>
                    <a:pt x="0" y="444"/>
                    <a:pt x="54" y="453"/>
                    <a:pt x="71" y="453"/>
                  </a:cubicBezTo>
                  <a:cubicBezTo>
                    <a:pt x="89" y="453"/>
                    <a:pt x="44" y="435"/>
                    <a:pt x="44" y="400"/>
                  </a:cubicBezTo>
                  <a:cubicBezTo>
                    <a:pt x="44" y="240"/>
                    <a:pt x="44" y="240"/>
                    <a:pt x="44" y="240"/>
                  </a:cubicBezTo>
                  <a:cubicBezTo>
                    <a:pt x="44" y="196"/>
                    <a:pt x="89" y="178"/>
                    <a:pt x="71" y="17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grpSp>
      <p:grpSp>
        <p:nvGrpSpPr>
          <p:cNvPr id="186" name="Google Shape;186;p27"/>
          <p:cNvGrpSpPr/>
          <p:nvPr/>
        </p:nvGrpSpPr>
        <p:grpSpPr>
          <a:xfrm>
            <a:off x="660050" y="1277785"/>
            <a:ext cx="829916" cy="206037"/>
            <a:chOff x="899825" y="1675138"/>
            <a:chExt cx="1106554" cy="274716"/>
          </a:xfrm>
        </p:grpSpPr>
        <p:sp>
          <p:nvSpPr>
            <p:cNvPr id="187" name="Google Shape;187;p27"/>
            <p:cNvSpPr/>
            <p:nvPr/>
          </p:nvSpPr>
          <p:spPr>
            <a:xfrm>
              <a:off x="899825" y="1675138"/>
              <a:ext cx="503225" cy="274716"/>
            </a:xfrm>
            <a:prstGeom prst="roundRect">
              <a:avLst>
                <a:gd name="adj" fmla="val 8060"/>
              </a:avLst>
            </a:prstGeom>
            <a:solidFill>
              <a:srgbClr val="E5091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800">
                  <a:solidFill>
                    <a:schemeClr val="lt1"/>
                  </a:solidFill>
                  <a:latin typeface="Inter Light"/>
                  <a:ea typeface="Inter Light"/>
                  <a:cs typeface="Inter Light"/>
                  <a:sym typeface="Inter Light"/>
                </a:rPr>
                <a:t>16+</a:t>
              </a:r>
              <a:endParaRPr sz="1100"/>
            </a:p>
          </p:txBody>
        </p:sp>
        <p:sp>
          <p:nvSpPr>
            <p:cNvPr id="188" name="Google Shape;188;p27"/>
            <p:cNvSpPr/>
            <p:nvPr/>
          </p:nvSpPr>
          <p:spPr>
            <a:xfrm>
              <a:off x="1503154" y="1675138"/>
              <a:ext cx="503225" cy="274716"/>
            </a:xfrm>
            <a:prstGeom prst="roundRect">
              <a:avLst>
                <a:gd name="adj" fmla="val 8060"/>
              </a:avLst>
            </a:prstGeom>
            <a:solidFill>
              <a:srgbClr val="E5091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800">
                  <a:solidFill>
                    <a:schemeClr val="lt1"/>
                  </a:solidFill>
                  <a:latin typeface="Inter Light"/>
                  <a:ea typeface="Inter Light"/>
                  <a:cs typeface="Inter Light"/>
                  <a:sym typeface="Inter Light"/>
                </a:rPr>
                <a:t>CC</a:t>
              </a:r>
              <a:endParaRPr sz="1100"/>
            </a:p>
          </p:txBody>
        </p:sp>
      </p:grpSp>
      <p:pic>
        <p:nvPicPr>
          <p:cNvPr id="189" name="Google Shape;189;p27"/>
          <p:cNvPicPr preferRelativeResize="0"/>
          <p:nvPr/>
        </p:nvPicPr>
        <p:blipFill>
          <a:blip r:embed="rId4">
            <a:alphaModFix/>
          </a:blip>
          <a:stretch>
            <a:fillRect/>
          </a:stretch>
        </p:blipFill>
        <p:spPr>
          <a:xfrm>
            <a:off x="648400" y="3743325"/>
            <a:ext cx="1260000" cy="702300"/>
          </a:xfrm>
          <a:prstGeom prst="roundRect">
            <a:avLst>
              <a:gd name="adj" fmla="val 6472"/>
            </a:avLst>
          </a:prstGeom>
          <a:noFill/>
          <a:ln>
            <a:noFill/>
          </a:ln>
        </p:spPr>
      </p:pic>
      <p:pic>
        <p:nvPicPr>
          <p:cNvPr id="190" name="Google Shape;190;p27"/>
          <p:cNvPicPr preferRelativeResize="0"/>
          <p:nvPr/>
        </p:nvPicPr>
        <p:blipFill>
          <a:blip r:embed="rId5">
            <a:alphaModFix/>
          </a:blip>
          <a:stretch>
            <a:fillRect/>
          </a:stretch>
        </p:blipFill>
        <p:spPr>
          <a:xfrm>
            <a:off x="4933950" y="3743325"/>
            <a:ext cx="1260000" cy="715200"/>
          </a:xfrm>
          <a:prstGeom prst="roundRect">
            <a:avLst>
              <a:gd name="adj" fmla="val 7180"/>
            </a:avLst>
          </a:prstGeom>
          <a:noFill/>
          <a:ln>
            <a:noFill/>
          </a:ln>
        </p:spPr>
      </p:pic>
      <p:pic>
        <p:nvPicPr>
          <p:cNvPr id="191" name="Google Shape;191;p27"/>
          <p:cNvPicPr preferRelativeResize="0"/>
          <p:nvPr/>
        </p:nvPicPr>
        <p:blipFill rotWithShape="1">
          <a:blip r:embed="rId6">
            <a:alphaModFix/>
          </a:blip>
          <a:srcRect b="38672"/>
          <a:stretch/>
        </p:blipFill>
        <p:spPr>
          <a:xfrm>
            <a:off x="648400" y="4692875"/>
            <a:ext cx="1260000" cy="438600"/>
          </a:xfrm>
          <a:prstGeom prst="rect">
            <a:avLst/>
          </a:prstGeom>
          <a:noFill/>
          <a:ln>
            <a:noFill/>
          </a:ln>
        </p:spPr>
      </p:pic>
      <p:pic>
        <p:nvPicPr>
          <p:cNvPr id="192" name="Google Shape;192;p27"/>
          <p:cNvPicPr preferRelativeResize="0"/>
          <p:nvPr/>
        </p:nvPicPr>
        <p:blipFill rotWithShape="1">
          <a:blip r:embed="rId7">
            <a:alphaModFix/>
          </a:blip>
          <a:srcRect b="38049"/>
          <a:stretch/>
        </p:blipFill>
        <p:spPr>
          <a:xfrm>
            <a:off x="4933950" y="4682999"/>
            <a:ext cx="1260000" cy="438600"/>
          </a:xfrm>
          <a:prstGeom prst="round2SameRect">
            <a:avLst>
              <a:gd name="adj1" fmla="val 16667"/>
              <a:gd name="adj2" fmla="val 0"/>
            </a:avLst>
          </a:prstGeom>
          <a:solidFill>
            <a:srgbClr val="3A3838">
              <a:alpha val="27370"/>
            </a:srgbClr>
          </a:solidFill>
          <a:ln>
            <a:noFill/>
          </a:ln>
          <a:effectLst>
            <a:outerShdw blurRad="101600" dist="63500" dir="5400000" algn="t" rotWithShape="0">
              <a:srgbClr val="000000">
                <a:alpha val="29800"/>
              </a:srgbClr>
            </a:outerShdw>
          </a:effectLst>
        </p:spPr>
      </p:pic>
      <p:sp>
        <p:nvSpPr>
          <p:cNvPr id="193" name="Google Shape;193;p27"/>
          <p:cNvSpPr txBox="1"/>
          <p:nvPr/>
        </p:nvSpPr>
        <p:spPr>
          <a:xfrm>
            <a:off x="2001098" y="4020343"/>
            <a:ext cx="2132700" cy="383100"/>
          </a:xfrm>
          <a:prstGeom prst="rect">
            <a:avLst/>
          </a:prstGeom>
          <a:noFill/>
          <a:ln>
            <a:noFill/>
          </a:ln>
        </p:spPr>
        <p:txBody>
          <a:bodyPr spcFirstLastPara="1" wrap="square" lIns="68575" tIns="34275" rIns="68575" bIns="34275" anchor="t" anchorCtr="0">
            <a:spAutoFit/>
          </a:bodyPr>
          <a:lstStyle/>
          <a:p>
            <a:pPr marL="0" marR="0" lvl="0" indent="0" algn="l" rtl="0">
              <a:lnSpc>
                <a:spcPct val="120000"/>
              </a:lnSpc>
              <a:spcBef>
                <a:spcPts val="0"/>
              </a:spcBef>
              <a:spcAft>
                <a:spcPts val="0"/>
              </a:spcAft>
              <a:buNone/>
            </a:pPr>
            <a:r>
              <a:rPr lang="en" sz="600">
                <a:solidFill>
                  <a:srgbClr val="D8D8D8"/>
                </a:solidFill>
                <a:latin typeface="Inter Light"/>
                <a:ea typeface="Inter Light"/>
                <a:cs typeface="Inter Light"/>
                <a:sym typeface="Inter Light"/>
              </a:rPr>
              <a:t>When old college friends Danny and Karl reconnect in a VR version of their favorite video game, the late-night sessions yield an unexpected discovery. </a:t>
            </a:r>
            <a:endParaRPr sz="1400" b="1">
              <a:solidFill>
                <a:srgbClr val="D8D8D8"/>
              </a:solidFill>
              <a:latin typeface="Inter Light"/>
              <a:ea typeface="Inter Light"/>
              <a:cs typeface="Inter Light"/>
              <a:sym typeface="Inter Light"/>
            </a:endParaRPr>
          </a:p>
        </p:txBody>
      </p:sp>
      <p:sp>
        <p:nvSpPr>
          <p:cNvPr id="194" name="Google Shape;194;p27"/>
          <p:cNvSpPr txBox="1"/>
          <p:nvPr/>
        </p:nvSpPr>
        <p:spPr>
          <a:xfrm>
            <a:off x="8595300" y="4749850"/>
            <a:ext cx="5487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100">
                <a:solidFill>
                  <a:schemeClr val="lt1"/>
                </a:solidFill>
                <a:latin typeface="Inter"/>
                <a:ea typeface="Inter"/>
                <a:cs typeface="Inter"/>
                <a:sym typeface="Inter"/>
              </a:rPr>
              <a:t>2</a:t>
            </a:r>
            <a:endParaRPr sz="2100">
              <a:solidFill>
                <a:schemeClr val="lt1"/>
              </a:solidFill>
              <a:latin typeface="Inter"/>
              <a:ea typeface="Inter"/>
              <a:cs typeface="Inter"/>
              <a:sym typeface="Inter"/>
            </a:endParaRPr>
          </a:p>
        </p:txBody>
      </p:sp>
      <p:sp>
        <p:nvSpPr>
          <p:cNvPr id="195" name="Google Shape;195;p27"/>
          <p:cNvSpPr txBox="1"/>
          <p:nvPr/>
        </p:nvSpPr>
        <p:spPr>
          <a:xfrm>
            <a:off x="4794935" y="627086"/>
            <a:ext cx="3331200" cy="300000"/>
          </a:xfrm>
          <a:prstGeom prst="rect">
            <a:avLst/>
          </a:prstGeom>
          <a:noFill/>
          <a:ln>
            <a:noFill/>
          </a:ln>
        </p:spPr>
        <p:txBody>
          <a:bodyPr spcFirstLastPara="1" wrap="square" lIns="68575" tIns="34275" rIns="68575" bIns="34275" anchor="t" anchorCtr="0">
            <a:spAutoFit/>
          </a:bodyPr>
          <a:lstStyle/>
          <a:p>
            <a:pPr marL="0" marR="0" lvl="0" indent="0" algn="l" rtl="0">
              <a:lnSpc>
                <a:spcPct val="120000"/>
              </a:lnSpc>
              <a:spcBef>
                <a:spcPts val="0"/>
              </a:spcBef>
              <a:spcAft>
                <a:spcPts val="0"/>
              </a:spcAft>
              <a:buNone/>
            </a:pPr>
            <a:endParaRPr sz="1500" b="1">
              <a:solidFill>
                <a:schemeClr val="lt1"/>
              </a:solidFill>
              <a:latin typeface="Inter Light"/>
              <a:ea typeface="Inter Light"/>
              <a:cs typeface="Inter Light"/>
              <a:sym typeface="Inter Light"/>
            </a:endParaRPr>
          </a:p>
        </p:txBody>
      </p:sp>
      <p:sp>
        <p:nvSpPr>
          <p:cNvPr id="196" name="Google Shape;196;p27"/>
          <p:cNvSpPr/>
          <p:nvPr/>
        </p:nvSpPr>
        <p:spPr>
          <a:xfrm>
            <a:off x="631075" y="4699400"/>
            <a:ext cx="3561600" cy="438600"/>
          </a:xfrm>
          <a:prstGeom prst="round2SameRect">
            <a:avLst>
              <a:gd name="adj1" fmla="val 16667"/>
              <a:gd name="adj2" fmla="val 0"/>
            </a:avLst>
          </a:prstGeom>
          <a:solidFill>
            <a:srgbClr val="3A3838">
              <a:alpha val="27370"/>
            </a:srgbClr>
          </a:solidFill>
          <a:ln>
            <a:noFill/>
          </a:ln>
          <a:effectLst>
            <a:outerShdw blurRad="101600" dist="63500" dir="5400000" algn="t" rotWithShape="0">
              <a:srgbClr val="000000">
                <a:alpha val="298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97" name="Google Shape;197;p27"/>
          <p:cNvSpPr/>
          <p:nvPr/>
        </p:nvSpPr>
        <p:spPr>
          <a:xfrm>
            <a:off x="4933975" y="4692875"/>
            <a:ext cx="3561600" cy="438600"/>
          </a:xfrm>
          <a:prstGeom prst="round2SameRect">
            <a:avLst>
              <a:gd name="adj1" fmla="val 16667"/>
              <a:gd name="adj2" fmla="val 0"/>
            </a:avLst>
          </a:prstGeom>
          <a:solidFill>
            <a:srgbClr val="3A3838">
              <a:alpha val="27370"/>
            </a:srgbClr>
          </a:solidFill>
          <a:ln>
            <a:noFill/>
          </a:ln>
          <a:effectLst>
            <a:outerShdw blurRad="101600" dist="63500" dir="5400000" algn="t" rotWithShape="0">
              <a:srgbClr val="000000">
                <a:alpha val="298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71616"/>
        </a:solidFill>
        <a:effectLst/>
      </p:bgPr>
    </p:bg>
    <p:spTree>
      <p:nvGrpSpPr>
        <p:cNvPr id="1" name="Shape 592"/>
        <p:cNvGrpSpPr/>
        <p:nvPr/>
      </p:nvGrpSpPr>
      <p:grpSpPr>
        <a:xfrm>
          <a:off x="0" y="0"/>
          <a:ext cx="0" cy="0"/>
          <a:chOff x="0" y="0"/>
          <a:chExt cx="0" cy="0"/>
        </a:xfrm>
      </p:grpSpPr>
      <p:sp>
        <p:nvSpPr>
          <p:cNvPr id="593" name="Google Shape;593;p45"/>
          <p:cNvSpPr txBox="1"/>
          <p:nvPr/>
        </p:nvSpPr>
        <p:spPr>
          <a:xfrm>
            <a:off x="1781869" y="328883"/>
            <a:ext cx="5583300" cy="5310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3000">
                <a:solidFill>
                  <a:schemeClr val="lt1"/>
                </a:solidFill>
                <a:latin typeface="Inter Medium"/>
                <a:ea typeface="Inter Medium"/>
                <a:cs typeface="Inter Medium"/>
                <a:sym typeface="Inter Medium"/>
              </a:rPr>
              <a:t>References</a:t>
            </a:r>
            <a:endParaRPr sz="3000">
              <a:solidFill>
                <a:schemeClr val="lt1"/>
              </a:solidFill>
              <a:latin typeface="Inter Medium"/>
              <a:ea typeface="Inter Medium"/>
              <a:cs typeface="Inter Medium"/>
              <a:sym typeface="Inter Medium"/>
            </a:endParaRPr>
          </a:p>
        </p:txBody>
      </p:sp>
      <p:sp>
        <p:nvSpPr>
          <p:cNvPr id="594" name="Google Shape;594;p45"/>
          <p:cNvSpPr txBox="1"/>
          <p:nvPr/>
        </p:nvSpPr>
        <p:spPr>
          <a:xfrm>
            <a:off x="8595300" y="4749850"/>
            <a:ext cx="5487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100">
                <a:solidFill>
                  <a:schemeClr val="lt1"/>
                </a:solidFill>
                <a:latin typeface="Inter"/>
                <a:ea typeface="Inter"/>
                <a:cs typeface="Inter"/>
                <a:sym typeface="Inter"/>
              </a:rPr>
              <a:t>20</a:t>
            </a:r>
            <a:endParaRPr sz="2100">
              <a:solidFill>
                <a:schemeClr val="lt1"/>
              </a:solidFill>
              <a:latin typeface="Inter"/>
              <a:ea typeface="Inter"/>
              <a:cs typeface="Inter"/>
              <a:sym typeface="Inter"/>
            </a:endParaRPr>
          </a:p>
        </p:txBody>
      </p:sp>
      <p:sp>
        <p:nvSpPr>
          <p:cNvPr id="595" name="Google Shape;595;p45"/>
          <p:cNvSpPr txBox="1"/>
          <p:nvPr/>
        </p:nvSpPr>
        <p:spPr>
          <a:xfrm>
            <a:off x="653100" y="1105875"/>
            <a:ext cx="7837800" cy="35688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Clr>
                <a:schemeClr val="lt1"/>
              </a:buClr>
              <a:buSzPts val="1600"/>
              <a:buFont typeface="Inter"/>
              <a:buAutoNum type="arabicPeriod"/>
            </a:pPr>
            <a:r>
              <a:rPr lang="en" sz="1600">
                <a:solidFill>
                  <a:schemeClr val="lt1"/>
                </a:solidFill>
                <a:latin typeface="Inter"/>
                <a:ea typeface="Inter"/>
                <a:cs typeface="Inter"/>
                <a:sym typeface="Inter"/>
              </a:rPr>
              <a:t>2019 State of Computer Science Education, (2019), Retrieved from https://advocacy.code.org/ </a:t>
            </a:r>
            <a:endParaRPr sz="1600">
              <a:solidFill>
                <a:schemeClr val="lt1"/>
              </a:solidFill>
              <a:latin typeface="Inter"/>
              <a:ea typeface="Inter"/>
              <a:cs typeface="Inter"/>
              <a:sym typeface="Inter"/>
            </a:endParaRPr>
          </a:p>
          <a:p>
            <a:pPr marL="457200" lvl="0" indent="-330200" algn="l" rtl="0">
              <a:lnSpc>
                <a:spcPct val="100000"/>
              </a:lnSpc>
              <a:spcBef>
                <a:spcPts val="0"/>
              </a:spcBef>
              <a:spcAft>
                <a:spcPts val="0"/>
              </a:spcAft>
              <a:buClr>
                <a:schemeClr val="lt1"/>
              </a:buClr>
              <a:buSzPts val="1600"/>
              <a:buFont typeface="Inter"/>
              <a:buAutoNum type="arabicPeriod"/>
            </a:pPr>
            <a:r>
              <a:rPr lang="en" sz="1600">
                <a:solidFill>
                  <a:schemeClr val="lt1"/>
                </a:solidFill>
                <a:latin typeface="Inter"/>
                <a:ea typeface="Inter"/>
                <a:cs typeface="Inter"/>
                <a:sym typeface="Inter"/>
              </a:rPr>
              <a:t>Brenner, Joanna, Part 2: Information Sharing, Friending, and Privacy Settings on Social Media, (</a:t>
            </a:r>
            <a:r>
              <a:rPr lang="en" sz="1600" i="1">
                <a:solidFill>
                  <a:schemeClr val="lt1"/>
                </a:solidFill>
                <a:latin typeface="Inter"/>
                <a:ea typeface="Inter"/>
                <a:cs typeface="Inter"/>
                <a:sym typeface="Inter"/>
              </a:rPr>
              <a:t>Pew Research Center</a:t>
            </a:r>
            <a:r>
              <a:rPr lang="en" sz="1600">
                <a:solidFill>
                  <a:schemeClr val="lt1"/>
                </a:solidFill>
                <a:latin typeface="Inter"/>
                <a:ea typeface="Inter"/>
                <a:cs typeface="Inter"/>
                <a:sym typeface="Inter"/>
              </a:rPr>
              <a:t>, 21 May 2013), www.pewresearch.org/internet/2013/05/21/part-2-information-sharing-friending-and-privacy-settings-on-social-media/, Accessed 22 Apr. 2024</a:t>
            </a:r>
            <a:endParaRPr sz="1600">
              <a:solidFill>
                <a:schemeClr val="lt1"/>
              </a:solidFill>
              <a:latin typeface="Inter"/>
              <a:ea typeface="Inter"/>
              <a:cs typeface="Inter"/>
              <a:sym typeface="Inter"/>
            </a:endParaRPr>
          </a:p>
          <a:p>
            <a:pPr marL="457200" lvl="0" indent="-330200" algn="l" rtl="0">
              <a:lnSpc>
                <a:spcPct val="115000"/>
              </a:lnSpc>
              <a:spcBef>
                <a:spcPts val="0"/>
              </a:spcBef>
              <a:spcAft>
                <a:spcPts val="0"/>
              </a:spcAft>
              <a:buClr>
                <a:schemeClr val="lt1"/>
              </a:buClr>
              <a:buSzPts val="1600"/>
              <a:buFont typeface="Inter"/>
              <a:buAutoNum type="arabicPeriod"/>
            </a:pPr>
            <a:r>
              <a:rPr lang="en" sz="1600" i="1">
                <a:solidFill>
                  <a:schemeClr val="lt1"/>
                </a:solidFill>
                <a:latin typeface="Inter"/>
                <a:ea typeface="Inter"/>
                <a:cs typeface="Inter"/>
                <a:sym typeface="Inter"/>
              </a:rPr>
              <a:t>Digital Identity Guidelines</a:t>
            </a:r>
            <a:r>
              <a:rPr lang="en" sz="1600">
                <a:solidFill>
                  <a:schemeClr val="lt1"/>
                </a:solidFill>
                <a:latin typeface="Inter"/>
                <a:ea typeface="Inter"/>
                <a:cs typeface="Inter"/>
                <a:sym typeface="Inter"/>
              </a:rPr>
              <a:t>, (National Institute of Standards and Technology)</a:t>
            </a:r>
            <a:endParaRPr sz="1600">
              <a:solidFill>
                <a:schemeClr val="lt1"/>
              </a:solidFill>
              <a:latin typeface="Inter"/>
              <a:ea typeface="Inter"/>
              <a:cs typeface="Inter"/>
              <a:sym typeface="Inter"/>
            </a:endParaRPr>
          </a:p>
          <a:p>
            <a:pPr marL="457200" lvl="0" indent="-330200" algn="l" rtl="0">
              <a:lnSpc>
                <a:spcPct val="100000"/>
              </a:lnSpc>
              <a:spcBef>
                <a:spcPts val="0"/>
              </a:spcBef>
              <a:spcAft>
                <a:spcPts val="0"/>
              </a:spcAft>
              <a:buClr>
                <a:schemeClr val="lt1"/>
              </a:buClr>
              <a:buSzPts val="1600"/>
              <a:buFont typeface="Inter"/>
              <a:buAutoNum type="arabicPeriod"/>
            </a:pPr>
            <a:r>
              <a:rPr lang="en" sz="1600">
                <a:solidFill>
                  <a:schemeClr val="lt1"/>
                </a:solidFill>
                <a:latin typeface="Inter"/>
                <a:ea typeface="Inter"/>
                <a:cs typeface="Inter"/>
                <a:sym typeface="Inter"/>
              </a:rPr>
              <a:t>Children’s Internet Access at Home, (National Center for Education Statistics 2023), </a:t>
            </a:r>
            <a:r>
              <a:rPr lang="en" sz="1600">
                <a:solidFill>
                  <a:schemeClr val="lt1"/>
                </a:solidFill>
                <a:uFill>
                  <a:noFill/>
                </a:uFill>
                <a:latin typeface="Inter"/>
                <a:ea typeface="Inter"/>
                <a:cs typeface="Inter"/>
                <a:sym typeface="Inter"/>
                <a:hlinkClick r:id="rId3">
                  <a:extLst>
                    <a:ext uri="{A12FA001-AC4F-418D-AE19-62706E023703}">
                      <ahyp:hlinkClr xmlns:ahyp="http://schemas.microsoft.com/office/drawing/2018/hyperlinkcolor" val="tx"/>
                    </a:ext>
                  </a:extLst>
                </a:hlinkClick>
              </a:rPr>
              <a:t>https://nces.ed.gov/programs/coe/indicator/cch</a:t>
            </a:r>
            <a:r>
              <a:rPr lang="en" sz="1600">
                <a:solidFill>
                  <a:schemeClr val="lt1"/>
                </a:solidFill>
                <a:latin typeface="Inter"/>
                <a:ea typeface="Inter"/>
                <a:cs typeface="Inter"/>
                <a:sym typeface="Inter"/>
              </a:rPr>
              <a:t>, Accessed 22 Apr. 2024</a:t>
            </a:r>
            <a:endParaRPr sz="1600">
              <a:solidFill>
                <a:schemeClr val="lt1"/>
              </a:solidFill>
              <a:latin typeface="Inter"/>
              <a:ea typeface="Inter"/>
              <a:cs typeface="Inter"/>
              <a:sym typeface="Inter"/>
            </a:endParaRPr>
          </a:p>
          <a:p>
            <a:pPr marL="457200" lvl="0" indent="-330200" algn="l" rtl="0">
              <a:lnSpc>
                <a:spcPct val="100000"/>
              </a:lnSpc>
              <a:spcBef>
                <a:spcPts val="0"/>
              </a:spcBef>
              <a:spcAft>
                <a:spcPts val="0"/>
              </a:spcAft>
              <a:buClr>
                <a:schemeClr val="lt1"/>
              </a:buClr>
              <a:buSzPts val="1600"/>
              <a:buFont typeface="Inter"/>
              <a:buAutoNum type="arabicPeriod"/>
            </a:pPr>
            <a:r>
              <a:rPr lang="en" sz="1600">
                <a:solidFill>
                  <a:schemeClr val="lt1"/>
                </a:solidFill>
                <a:latin typeface="Inter"/>
                <a:ea typeface="Inter"/>
                <a:cs typeface="Inter"/>
                <a:sym typeface="Inter"/>
              </a:rPr>
              <a:t>Turow, Joseph, et al. Americans Can’t Consent To Companies Use Of Their Data, (Annenberg School for Communication at UPenn, February 2023), https://papers.ssrn.com/sol3/papers.cfm?abstract_id=4391134</a:t>
            </a:r>
            <a:endParaRPr sz="1600">
              <a:solidFill>
                <a:schemeClr val="lt1"/>
              </a:solidFill>
              <a:latin typeface="Inter"/>
              <a:ea typeface="Inter"/>
              <a:cs typeface="Inter"/>
              <a:sym typeface="Inte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71616"/>
        </a:solidFill>
        <a:effectLst/>
      </p:bgPr>
    </p:bg>
    <p:spTree>
      <p:nvGrpSpPr>
        <p:cNvPr id="1" name="Shape 599"/>
        <p:cNvGrpSpPr/>
        <p:nvPr/>
      </p:nvGrpSpPr>
      <p:grpSpPr>
        <a:xfrm>
          <a:off x="0" y="0"/>
          <a:ext cx="0" cy="0"/>
          <a:chOff x="0" y="0"/>
          <a:chExt cx="0" cy="0"/>
        </a:xfrm>
      </p:grpSpPr>
      <p:sp>
        <p:nvSpPr>
          <p:cNvPr id="600" name="Google Shape;600;p46"/>
          <p:cNvSpPr txBox="1"/>
          <p:nvPr/>
        </p:nvSpPr>
        <p:spPr>
          <a:xfrm>
            <a:off x="1781869" y="328883"/>
            <a:ext cx="5583300" cy="5310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3000">
                <a:solidFill>
                  <a:schemeClr val="lt1"/>
                </a:solidFill>
                <a:latin typeface="Inter Medium"/>
                <a:ea typeface="Inter Medium"/>
                <a:cs typeface="Inter Medium"/>
                <a:sym typeface="Inter Medium"/>
              </a:rPr>
              <a:t>References</a:t>
            </a:r>
            <a:endParaRPr sz="3000">
              <a:solidFill>
                <a:schemeClr val="lt1"/>
              </a:solidFill>
              <a:latin typeface="Inter Medium"/>
              <a:ea typeface="Inter Medium"/>
              <a:cs typeface="Inter Medium"/>
              <a:sym typeface="Inter Medium"/>
            </a:endParaRPr>
          </a:p>
        </p:txBody>
      </p:sp>
      <p:sp>
        <p:nvSpPr>
          <p:cNvPr id="601" name="Google Shape;601;p46"/>
          <p:cNvSpPr txBox="1"/>
          <p:nvPr/>
        </p:nvSpPr>
        <p:spPr>
          <a:xfrm>
            <a:off x="8595300" y="4749850"/>
            <a:ext cx="5487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100">
                <a:solidFill>
                  <a:schemeClr val="lt1"/>
                </a:solidFill>
                <a:latin typeface="Inter"/>
                <a:ea typeface="Inter"/>
                <a:cs typeface="Inter"/>
                <a:sym typeface="Inter"/>
              </a:rPr>
              <a:t>21</a:t>
            </a:r>
            <a:endParaRPr sz="2100">
              <a:solidFill>
                <a:schemeClr val="lt1"/>
              </a:solidFill>
              <a:latin typeface="Inter"/>
              <a:ea typeface="Inter"/>
              <a:cs typeface="Inter"/>
              <a:sym typeface="Inter"/>
            </a:endParaRPr>
          </a:p>
        </p:txBody>
      </p:sp>
      <p:sp>
        <p:nvSpPr>
          <p:cNvPr id="602" name="Google Shape;602;p46"/>
          <p:cNvSpPr txBox="1"/>
          <p:nvPr/>
        </p:nvSpPr>
        <p:spPr>
          <a:xfrm>
            <a:off x="653100" y="1105875"/>
            <a:ext cx="7837800" cy="356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dirty="0">
                <a:solidFill>
                  <a:schemeClr val="lt1"/>
                </a:solidFill>
                <a:latin typeface="Inter"/>
                <a:ea typeface="Inter"/>
                <a:cs typeface="Inter"/>
                <a:sym typeface="Inter"/>
              </a:rPr>
              <a:t>6. Daniel </a:t>
            </a:r>
            <a:r>
              <a:rPr lang="en" sz="1100" dirty="0" err="1">
                <a:solidFill>
                  <a:schemeClr val="lt1"/>
                </a:solidFill>
                <a:latin typeface="Inter"/>
                <a:ea typeface="Inter"/>
                <a:cs typeface="Inter"/>
                <a:sym typeface="Inter"/>
              </a:rPr>
              <a:t>Zahler</a:t>
            </a:r>
            <a:r>
              <a:rPr lang="en" sz="1100" dirty="0">
                <a:solidFill>
                  <a:schemeClr val="lt1"/>
                </a:solidFill>
                <a:latin typeface="Inter"/>
                <a:ea typeface="Inter"/>
                <a:cs typeface="Inter"/>
                <a:sym typeface="Inter"/>
              </a:rPr>
              <a:t>, Hollywood GPT: Five Ways AI is Reshaping Media and Entertainment, (Medium, 3/4/2024), </a:t>
            </a:r>
            <a:r>
              <a:rPr lang="en" sz="1100" u="sng" dirty="0">
                <a:solidFill>
                  <a:schemeClr val="hlink"/>
                </a:solidFill>
                <a:latin typeface="Inter"/>
                <a:ea typeface="Inter"/>
                <a:cs typeface="Inter"/>
                <a:sym typeface="Inter"/>
                <a:hlinkClick r:id="rId3"/>
              </a:rPr>
              <a:t>https://medium.com/@danielzahler/hollywood-gpt-five-ways-ai-is-reshaping-media-and-entertainment-d76c4650e43d</a:t>
            </a:r>
            <a:endParaRPr sz="1100" dirty="0">
              <a:solidFill>
                <a:schemeClr val="lt1"/>
              </a:solidFill>
              <a:latin typeface="Inter"/>
              <a:ea typeface="Inter"/>
              <a:cs typeface="Inter"/>
              <a:sym typeface="Inter"/>
            </a:endParaRPr>
          </a:p>
          <a:p>
            <a:pPr marL="0" lvl="0" indent="0" algn="l" rtl="0">
              <a:spcBef>
                <a:spcPts val="0"/>
              </a:spcBef>
              <a:spcAft>
                <a:spcPts val="0"/>
              </a:spcAft>
              <a:buNone/>
            </a:pPr>
            <a:r>
              <a:rPr lang="en" sz="1100" dirty="0">
                <a:solidFill>
                  <a:schemeClr val="lt1"/>
                </a:solidFill>
                <a:latin typeface="Inter"/>
                <a:ea typeface="Inter"/>
                <a:cs typeface="Inter"/>
                <a:sym typeface="Inter"/>
              </a:rPr>
              <a:t>7. Stewart Townsend, AI Film Production: Revolutionize Your Cinematic Process, (</a:t>
            </a:r>
            <a:r>
              <a:rPr lang="en" sz="1100" dirty="0" err="1">
                <a:solidFill>
                  <a:schemeClr val="lt1"/>
                </a:solidFill>
                <a:latin typeface="Inter"/>
                <a:ea typeface="Inter"/>
                <a:cs typeface="Inter"/>
                <a:sym typeface="Inter"/>
              </a:rPr>
              <a:t>Linkedin</a:t>
            </a:r>
            <a:r>
              <a:rPr lang="en" sz="1100" dirty="0">
                <a:solidFill>
                  <a:schemeClr val="lt1"/>
                </a:solidFill>
                <a:latin typeface="Inter"/>
                <a:ea typeface="Inter"/>
                <a:cs typeface="Inter"/>
                <a:sym typeface="Inter"/>
              </a:rPr>
              <a:t>, 3/1/2024), </a:t>
            </a:r>
            <a:r>
              <a:rPr lang="en" sz="1100" u="sng" dirty="0">
                <a:solidFill>
                  <a:schemeClr val="hlink"/>
                </a:solidFill>
                <a:latin typeface="Inter"/>
                <a:ea typeface="Inter"/>
                <a:cs typeface="Inter"/>
                <a:sym typeface="Inter"/>
                <a:hlinkClick r:id="rId4"/>
              </a:rPr>
              <a:t>https://www.linkedin.com/pulse/ai-film-production-revolutionize-your-cinematic-process-townsend-etuxc/</a:t>
            </a:r>
            <a:r>
              <a:rPr lang="en" sz="1100" dirty="0">
                <a:solidFill>
                  <a:schemeClr val="lt1"/>
                </a:solidFill>
                <a:latin typeface="Inter"/>
                <a:ea typeface="Inter"/>
                <a:cs typeface="Inter"/>
                <a:sym typeface="Inter"/>
              </a:rPr>
              <a:t>, (4/22/2024) </a:t>
            </a:r>
            <a:endParaRPr sz="1100" dirty="0">
              <a:solidFill>
                <a:schemeClr val="lt1"/>
              </a:solidFill>
              <a:latin typeface="Inter"/>
              <a:ea typeface="Inter"/>
              <a:cs typeface="Inter"/>
              <a:sym typeface="Inter"/>
            </a:endParaRPr>
          </a:p>
          <a:p>
            <a:pPr marL="0" lvl="0" indent="0" algn="l" rtl="0">
              <a:spcBef>
                <a:spcPts val="0"/>
              </a:spcBef>
              <a:spcAft>
                <a:spcPts val="0"/>
              </a:spcAft>
              <a:buNone/>
            </a:pPr>
            <a:r>
              <a:rPr lang="en" sz="1100" dirty="0">
                <a:solidFill>
                  <a:schemeClr val="lt1"/>
                </a:solidFill>
                <a:latin typeface="Inter"/>
                <a:ea typeface="Inter"/>
                <a:cs typeface="Inter"/>
                <a:sym typeface="Inter"/>
              </a:rPr>
              <a:t>8. </a:t>
            </a:r>
            <a:r>
              <a:rPr lang="en" sz="1100" dirty="0" err="1">
                <a:solidFill>
                  <a:schemeClr val="lt1"/>
                </a:solidFill>
                <a:latin typeface="Inter"/>
                <a:ea typeface="Inter"/>
                <a:cs typeface="Inter"/>
                <a:sym typeface="Inter"/>
              </a:rPr>
              <a:t>Zipdo</a:t>
            </a:r>
            <a:r>
              <a:rPr lang="en" sz="1100" dirty="0">
                <a:solidFill>
                  <a:schemeClr val="lt1"/>
                </a:solidFill>
                <a:latin typeface="Inter"/>
                <a:ea typeface="Inter"/>
                <a:cs typeface="Inter"/>
                <a:sym typeface="Inter"/>
              </a:rPr>
              <a:t>, Essential AI in Movie Statistics in 2024, (</a:t>
            </a:r>
            <a:r>
              <a:rPr lang="en" sz="1100" dirty="0" err="1">
                <a:solidFill>
                  <a:schemeClr val="lt1"/>
                </a:solidFill>
                <a:latin typeface="Inter"/>
                <a:ea typeface="Inter"/>
                <a:cs typeface="Inter"/>
                <a:sym typeface="Inter"/>
              </a:rPr>
              <a:t>Zipdo</a:t>
            </a:r>
            <a:r>
              <a:rPr lang="en" sz="1100" dirty="0">
                <a:solidFill>
                  <a:schemeClr val="lt1"/>
                </a:solidFill>
                <a:latin typeface="Inter"/>
                <a:ea typeface="Inter"/>
                <a:cs typeface="Inter"/>
                <a:sym typeface="Inter"/>
              </a:rPr>
              <a:t>), </a:t>
            </a:r>
            <a:r>
              <a:rPr lang="en" sz="1100" u="sng" dirty="0">
                <a:solidFill>
                  <a:schemeClr val="hlink"/>
                </a:solidFill>
                <a:latin typeface="Inter"/>
                <a:ea typeface="Inter"/>
                <a:cs typeface="Inter"/>
                <a:sym typeface="Inter"/>
                <a:hlinkClick r:id="rId5"/>
              </a:rPr>
              <a:t>https://zipdo.co/statistics/ai-in-movies</a:t>
            </a:r>
            <a:r>
              <a:rPr lang="en" sz="1100" dirty="0">
                <a:solidFill>
                  <a:schemeClr val="lt1"/>
                </a:solidFill>
                <a:latin typeface="Inter"/>
                <a:ea typeface="Inter"/>
                <a:cs typeface="Inter"/>
                <a:sym typeface="Inter"/>
              </a:rPr>
              <a:t>, (4/22/2024) </a:t>
            </a:r>
            <a:endParaRPr sz="1100" dirty="0">
              <a:solidFill>
                <a:schemeClr val="lt1"/>
              </a:solidFill>
              <a:latin typeface="Inter"/>
              <a:ea typeface="Inter"/>
              <a:cs typeface="Inter"/>
              <a:sym typeface="Inter"/>
            </a:endParaRPr>
          </a:p>
          <a:p>
            <a:pPr marL="0" lvl="0" indent="0" algn="l" rtl="0">
              <a:spcBef>
                <a:spcPts val="0"/>
              </a:spcBef>
              <a:spcAft>
                <a:spcPts val="0"/>
              </a:spcAft>
              <a:buNone/>
            </a:pPr>
            <a:r>
              <a:rPr lang="en" sz="1100" dirty="0">
                <a:solidFill>
                  <a:schemeClr val="lt1"/>
                </a:solidFill>
                <a:latin typeface="Inter"/>
                <a:ea typeface="Inter"/>
                <a:cs typeface="Inter"/>
                <a:sym typeface="Inter"/>
              </a:rPr>
              <a:t>9. Denis Green, Generative AI in Movies Market Present Development Strategy, And Growth Opportunities 2023 To 2032, (LinkedIn, 8/7/2023), </a:t>
            </a:r>
            <a:r>
              <a:rPr lang="en" sz="1100" u="sng" dirty="0">
                <a:solidFill>
                  <a:schemeClr val="hlink"/>
                </a:solidFill>
                <a:latin typeface="Inter"/>
                <a:ea typeface="Inter"/>
                <a:cs typeface="Inter"/>
                <a:sym typeface="Inter"/>
                <a:hlinkClick r:id="rId6"/>
              </a:rPr>
              <a:t>https://www.linkedin.com/pulse/generative-ai-movies-market-present-development-strategy-denis-green/</a:t>
            </a:r>
            <a:endParaRPr sz="1100" dirty="0">
              <a:solidFill>
                <a:schemeClr val="lt1"/>
              </a:solidFill>
              <a:latin typeface="Inter"/>
              <a:ea typeface="Inter"/>
              <a:cs typeface="Inter"/>
              <a:sym typeface="Inter"/>
            </a:endParaRPr>
          </a:p>
          <a:p>
            <a:pPr marL="0" lvl="0" indent="0" algn="l" rtl="0">
              <a:spcBef>
                <a:spcPts val="0"/>
              </a:spcBef>
              <a:spcAft>
                <a:spcPts val="0"/>
              </a:spcAft>
              <a:buNone/>
            </a:pPr>
            <a:r>
              <a:rPr lang="en" sz="1100" dirty="0">
                <a:solidFill>
                  <a:schemeClr val="lt1"/>
                </a:solidFill>
                <a:latin typeface="Inter"/>
                <a:ea typeface="Inter"/>
                <a:cs typeface="Inter"/>
                <a:sym typeface="Inter"/>
              </a:rPr>
              <a:t>10. Winston Cho, The </a:t>
            </a:r>
            <a:r>
              <a:rPr lang="en" sz="1100" dirty="0" err="1">
                <a:solidFill>
                  <a:schemeClr val="lt1"/>
                </a:solidFill>
                <a:latin typeface="Inter"/>
                <a:ea typeface="Inter"/>
                <a:cs typeface="Inter"/>
                <a:sym typeface="Inter"/>
              </a:rPr>
              <a:t>HollyWood</a:t>
            </a:r>
            <a:r>
              <a:rPr lang="en" sz="1100" dirty="0">
                <a:solidFill>
                  <a:schemeClr val="lt1"/>
                </a:solidFill>
                <a:latin typeface="Inter"/>
                <a:ea typeface="Inter"/>
                <a:cs typeface="Inter"/>
                <a:sym typeface="Inter"/>
              </a:rPr>
              <a:t> Jobs Most at Risk From AI, (</a:t>
            </a:r>
            <a:r>
              <a:rPr lang="en" sz="1100" dirty="0" err="1">
                <a:solidFill>
                  <a:schemeClr val="lt1"/>
                </a:solidFill>
                <a:latin typeface="Inter"/>
                <a:ea typeface="Inter"/>
                <a:cs typeface="Inter"/>
                <a:sym typeface="Inter"/>
              </a:rPr>
              <a:t>HollyWoodReporter</a:t>
            </a:r>
            <a:r>
              <a:rPr lang="en" sz="1100" dirty="0">
                <a:solidFill>
                  <a:schemeClr val="lt1"/>
                </a:solidFill>
                <a:latin typeface="Inter"/>
                <a:ea typeface="Inter"/>
                <a:cs typeface="Inter"/>
                <a:sym typeface="Inter"/>
              </a:rPr>
              <a:t>, 1/30/2024), </a:t>
            </a:r>
            <a:r>
              <a:rPr lang="en" sz="1100" u="sng" dirty="0">
                <a:solidFill>
                  <a:schemeClr val="hlink"/>
                </a:solidFill>
                <a:latin typeface="Inter"/>
                <a:ea typeface="Inter"/>
                <a:cs typeface="Inter"/>
                <a:sym typeface="Inter"/>
                <a:hlinkClick r:id="rId7"/>
              </a:rPr>
              <a:t>https://www.hollywoodreporter.com/business/business-news/ai-hollywood-workers-job-cuts-1235811009/</a:t>
            </a:r>
            <a:r>
              <a:rPr lang="en" sz="1100" dirty="0">
                <a:solidFill>
                  <a:schemeClr val="lt1"/>
                </a:solidFill>
                <a:latin typeface="Inter"/>
                <a:ea typeface="Inter"/>
                <a:cs typeface="Inter"/>
                <a:sym typeface="Inter"/>
              </a:rPr>
              <a:t>, (4/23/2024)</a:t>
            </a:r>
            <a:endParaRPr sz="1100" dirty="0">
              <a:solidFill>
                <a:schemeClr val="lt1"/>
              </a:solidFill>
              <a:latin typeface="Inter"/>
              <a:ea typeface="Inter"/>
              <a:cs typeface="Inter"/>
              <a:sym typeface="Inter"/>
            </a:endParaRPr>
          </a:p>
          <a:p>
            <a:pPr marL="0" lvl="0" indent="0" algn="l" rtl="0">
              <a:spcBef>
                <a:spcPts val="0"/>
              </a:spcBef>
              <a:spcAft>
                <a:spcPts val="0"/>
              </a:spcAft>
              <a:buNone/>
            </a:pPr>
            <a:r>
              <a:rPr lang="en" sz="1100" dirty="0">
                <a:solidFill>
                  <a:schemeClr val="lt1"/>
                </a:solidFill>
                <a:latin typeface="Inter"/>
                <a:ea typeface="Inter"/>
                <a:cs typeface="Inter"/>
                <a:sym typeface="Inter"/>
              </a:rPr>
              <a:t>11. </a:t>
            </a:r>
            <a:r>
              <a:rPr lang="en" sz="1100" dirty="0" err="1">
                <a:solidFill>
                  <a:schemeClr val="lt1"/>
                </a:solidFill>
                <a:latin typeface="Inter"/>
                <a:ea typeface="Inter"/>
                <a:cs typeface="Inter"/>
                <a:sym typeface="Inter"/>
              </a:rPr>
              <a:t>MarketResearch</a:t>
            </a:r>
            <a:r>
              <a:rPr lang="en" sz="1100" dirty="0">
                <a:solidFill>
                  <a:schemeClr val="lt1"/>
                </a:solidFill>
                <a:latin typeface="Inter"/>
                <a:ea typeface="Inter"/>
                <a:cs typeface="Inter"/>
                <a:sym typeface="Inter"/>
              </a:rPr>
              <a:t>, Generative AI in Movies Market By Type (Content Generation, Visual Effects, </a:t>
            </a:r>
            <a:r>
              <a:rPr lang="en" sz="1100" dirty="0" err="1">
                <a:solidFill>
                  <a:schemeClr val="lt1"/>
                </a:solidFill>
                <a:latin typeface="Inter"/>
                <a:ea typeface="Inter"/>
                <a:cs typeface="Inter"/>
                <a:sym typeface="Inter"/>
              </a:rPr>
              <a:t>PostProduction</a:t>
            </a:r>
            <a:r>
              <a:rPr lang="en" sz="1100" dirty="0">
                <a:solidFill>
                  <a:schemeClr val="lt1"/>
                </a:solidFill>
                <a:latin typeface="Inter"/>
                <a:ea typeface="Inter"/>
                <a:cs typeface="Inter"/>
                <a:sym typeface="Inter"/>
              </a:rPr>
              <a:t> &amp; Editing, Budget Optimization, Audience Engagement, and Creative Inspiration, (</a:t>
            </a:r>
            <a:r>
              <a:rPr lang="en" sz="1100" dirty="0" err="1">
                <a:solidFill>
                  <a:schemeClr val="lt1"/>
                </a:solidFill>
                <a:latin typeface="Inter"/>
                <a:ea typeface="Inter"/>
                <a:cs typeface="Inter"/>
                <a:sym typeface="Inter"/>
              </a:rPr>
              <a:t>MarketResearch</a:t>
            </a:r>
            <a:r>
              <a:rPr lang="en" sz="1100" dirty="0">
                <a:solidFill>
                  <a:schemeClr val="lt1"/>
                </a:solidFill>
                <a:latin typeface="Inter"/>
                <a:ea typeface="Inter"/>
                <a:cs typeface="Inter"/>
                <a:sym typeface="Inter"/>
              </a:rPr>
              <a:t>, 8/2023), </a:t>
            </a:r>
            <a:r>
              <a:rPr lang="en" sz="1100" u="sng" dirty="0">
                <a:solidFill>
                  <a:schemeClr val="hlink"/>
                </a:solidFill>
                <a:latin typeface="Inter"/>
                <a:ea typeface="Inter"/>
                <a:cs typeface="Inter"/>
                <a:sym typeface="Inter"/>
                <a:hlinkClick r:id="rId8"/>
              </a:rPr>
              <a:t>https://marketresearch.biz/report/generative-ai-in-movies-market/</a:t>
            </a:r>
            <a:r>
              <a:rPr lang="en" sz="1100" dirty="0">
                <a:solidFill>
                  <a:schemeClr val="lt1"/>
                </a:solidFill>
                <a:latin typeface="Inter"/>
                <a:ea typeface="Inter"/>
                <a:cs typeface="Inter"/>
                <a:sym typeface="Inter"/>
              </a:rPr>
              <a:t>, (4/23/2024) </a:t>
            </a:r>
            <a:endParaRPr sz="1100" dirty="0">
              <a:solidFill>
                <a:schemeClr val="lt1"/>
              </a:solidFill>
              <a:latin typeface="Inter"/>
              <a:ea typeface="Inter"/>
              <a:cs typeface="Inter"/>
              <a:sym typeface="Inter"/>
            </a:endParaRPr>
          </a:p>
          <a:p>
            <a:pPr marL="0" lvl="0" indent="0" algn="l" rtl="0">
              <a:spcBef>
                <a:spcPts val="0"/>
              </a:spcBef>
              <a:spcAft>
                <a:spcPts val="0"/>
              </a:spcAft>
              <a:buNone/>
            </a:pPr>
            <a:r>
              <a:rPr lang="en" sz="1100" dirty="0">
                <a:solidFill>
                  <a:schemeClr val="lt1"/>
                </a:solidFill>
                <a:latin typeface="Inter"/>
                <a:ea typeface="Inter"/>
                <a:cs typeface="Inter"/>
                <a:sym typeface="Inter"/>
              </a:rPr>
              <a:t>12. Nicolas </a:t>
            </a:r>
            <a:r>
              <a:rPr lang="en" sz="1100" dirty="0" err="1">
                <a:solidFill>
                  <a:schemeClr val="lt1"/>
                </a:solidFill>
                <a:latin typeface="Inter"/>
                <a:ea typeface="Inter"/>
                <a:cs typeface="Inter"/>
                <a:sym typeface="Inter"/>
              </a:rPr>
              <a:t>Bebahani</a:t>
            </a:r>
            <a:r>
              <a:rPr lang="en" sz="1100" dirty="0">
                <a:solidFill>
                  <a:schemeClr val="lt1"/>
                </a:solidFill>
                <a:latin typeface="Inter"/>
                <a:ea typeface="Inter"/>
                <a:cs typeface="Inter"/>
                <a:sym typeface="Inter"/>
              </a:rPr>
              <a:t>, Job losses due to Generative AI will be lower than many expect, and influence will far outweigh job cannibalization, (LinkedIn, 9/12/2023), </a:t>
            </a:r>
            <a:r>
              <a:rPr lang="en" sz="1100" u="sng" dirty="0">
                <a:solidFill>
                  <a:schemeClr val="hlink"/>
                </a:solidFill>
                <a:latin typeface="Inter"/>
                <a:ea typeface="Inter"/>
                <a:cs typeface="Inter"/>
                <a:sym typeface="Inter"/>
                <a:hlinkClick r:id="rId9"/>
              </a:rPr>
              <a:t>https://www.linkedin.com/pulse/job-losses-due-generative-ai-lower-than-many-expect-far-behbahani/</a:t>
            </a:r>
            <a:r>
              <a:rPr lang="en" sz="1100" dirty="0">
                <a:solidFill>
                  <a:schemeClr val="lt1"/>
                </a:solidFill>
                <a:latin typeface="Inter"/>
                <a:ea typeface="Inter"/>
                <a:cs typeface="Inter"/>
                <a:sym typeface="Inter"/>
              </a:rPr>
              <a:t>, (4/27/2024)</a:t>
            </a:r>
            <a:endParaRPr sz="1100" dirty="0">
              <a:solidFill>
                <a:schemeClr val="lt1"/>
              </a:solidFill>
              <a:latin typeface="Inter"/>
              <a:ea typeface="Inter"/>
              <a:cs typeface="Inter"/>
              <a:sym typeface="Inter"/>
            </a:endParaRPr>
          </a:p>
          <a:p>
            <a:pPr marL="0" lvl="0" indent="0" algn="l" rtl="0">
              <a:spcBef>
                <a:spcPts val="0"/>
              </a:spcBef>
              <a:spcAft>
                <a:spcPts val="0"/>
              </a:spcAft>
              <a:buNone/>
            </a:pPr>
            <a:endParaRPr sz="1100" dirty="0">
              <a:solidFill>
                <a:schemeClr val="lt1"/>
              </a:solidFill>
              <a:latin typeface="Inter"/>
              <a:ea typeface="Inter"/>
              <a:cs typeface="Inter"/>
              <a:sym typeface="Inter"/>
            </a:endParaRPr>
          </a:p>
          <a:p>
            <a:pPr marL="0" lvl="0" indent="0" algn="l" rtl="0">
              <a:spcBef>
                <a:spcPts val="0"/>
              </a:spcBef>
              <a:spcAft>
                <a:spcPts val="0"/>
              </a:spcAft>
              <a:buNone/>
            </a:pPr>
            <a:endParaRPr sz="1100" dirty="0">
              <a:solidFill>
                <a:schemeClr val="lt1"/>
              </a:solidFill>
              <a:latin typeface="Inter"/>
              <a:ea typeface="Inter"/>
              <a:cs typeface="Inter"/>
              <a:sym typeface="Inte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71616"/>
        </a:solidFill>
        <a:effectLst/>
      </p:bgPr>
    </p:bg>
    <p:spTree>
      <p:nvGrpSpPr>
        <p:cNvPr id="1" name="Shape 606"/>
        <p:cNvGrpSpPr/>
        <p:nvPr/>
      </p:nvGrpSpPr>
      <p:grpSpPr>
        <a:xfrm>
          <a:off x="0" y="0"/>
          <a:ext cx="0" cy="0"/>
          <a:chOff x="0" y="0"/>
          <a:chExt cx="0" cy="0"/>
        </a:xfrm>
      </p:grpSpPr>
      <p:sp>
        <p:nvSpPr>
          <p:cNvPr id="607" name="Google Shape;607;p47"/>
          <p:cNvSpPr txBox="1"/>
          <p:nvPr/>
        </p:nvSpPr>
        <p:spPr>
          <a:xfrm>
            <a:off x="1781869" y="328883"/>
            <a:ext cx="5583300" cy="5310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3000">
                <a:solidFill>
                  <a:schemeClr val="lt1"/>
                </a:solidFill>
                <a:latin typeface="Inter Medium"/>
                <a:ea typeface="Inter Medium"/>
                <a:cs typeface="Inter Medium"/>
                <a:sym typeface="Inter Medium"/>
              </a:rPr>
              <a:t>References</a:t>
            </a:r>
            <a:endParaRPr sz="3000">
              <a:solidFill>
                <a:schemeClr val="lt1"/>
              </a:solidFill>
              <a:latin typeface="Inter Medium"/>
              <a:ea typeface="Inter Medium"/>
              <a:cs typeface="Inter Medium"/>
              <a:sym typeface="Inter Medium"/>
            </a:endParaRPr>
          </a:p>
        </p:txBody>
      </p:sp>
      <p:sp>
        <p:nvSpPr>
          <p:cNvPr id="608" name="Google Shape;608;p47"/>
          <p:cNvSpPr txBox="1"/>
          <p:nvPr/>
        </p:nvSpPr>
        <p:spPr>
          <a:xfrm>
            <a:off x="8595300" y="4749850"/>
            <a:ext cx="5487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100">
                <a:solidFill>
                  <a:schemeClr val="lt1"/>
                </a:solidFill>
                <a:latin typeface="Inter"/>
                <a:ea typeface="Inter"/>
                <a:cs typeface="Inter"/>
                <a:sym typeface="Inter"/>
              </a:rPr>
              <a:t>22</a:t>
            </a:r>
            <a:endParaRPr sz="2100">
              <a:solidFill>
                <a:schemeClr val="lt1"/>
              </a:solidFill>
              <a:latin typeface="Inter"/>
              <a:ea typeface="Inter"/>
              <a:cs typeface="Inter"/>
              <a:sym typeface="Inter"/>
            </a:endParaRPr>
          </a:p>
        </p:txBody>
      </p:sp>
      <p:sp>
        <p:nvSpPr>
          <p:cNvPr id="609" name="Google Shape;609;p47"/>
          <p:cNvSpPr txBox="1"/>
          <p:nvPr/>
        </p:nvSpPr>
        <p:spPr>
          <a:xfrm>
            <a:off x="653100" y="724875"/>
            <a:ext cx="7837800" cy="402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800">
                <a:solidFill>
                  <a:schemeClr val="lt1"/>
                </a:solidFill>
                <a:latin typeface="Inter"/>
                <a:ea typeface="Inter"/>
                <a:cs typeface="Inter"/>
                <a:sym typeface="Inter"/>
              </a:rPr>
              <a:t>13.  Jeffery Gottfried, Naomi Forman-Katz, More Americans Now See The Media’s Influence Growing Compared With a Year Ago, (May 17th, 2021), </a:t>
            </a:r>
            <a:r>
              <a:rPr lang="en" sz="800" u="sng">
                <a:solidFill>
                  <a:schemeClr val="hlink"/>
                </a:solidFill>
                <a:latin typeface="Inter"/>
                <a:ea typeface="Inter"/>
                <a:cs typeface="Inter"/>
                <a:sym typeface="Inter"/>
                <a:hlinkClick r:id="rId3"/>
              </a:rPr>
              <a:t>https://www.pewresearch.org/short-reads/2021/05/17/more-americans-now-see-the-medias-influence-growing-compared-with-a-year-ago/</a:t>
            </a:r>
            <a:r>
              <a:rPr lang="en" sz="800">
                <a:solidFill>
                  <a:schemeClr val="lt1"/>
                </a:solidFill>
                <a:latin typeface="Inter"/>
                <a:ea typeface="Inter"/>
                <a:cs typeface="Inter"/>
                <a:sym typeface="Inter"/>
              </a:rPr>
              <a:t>, (April 24th, 2024)</a:t>
            </a:r>
            <a:endParaRPr sz="800">
              <a:solidFill>
                <a:schemeClr val="lt1"/>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sz="800">
                <a:solidFill>
                  <a:schemeClr val="lt1"/>
                </a:solidFill>
                <a:latin typeface="Inter"/>
                <a:ea typeface="Inter"/>
                <a:cs typeface="Inter"/>
                <a:sym typeface="Inter"/>
              </a:rPr>
              <a:t>14. Dave Chaffey, Global Social Media Statistics Research Summary 2024, (Feb 1st, 2024) </a:t>
            </a:r>
            <a:r>
              <a:rPr lang="en" sz="800" u="sng">
                <a:solidFill>
                  <a:schemeClr val="hlink"/>
                </a:solidFill>
                <a:latin typeface="Inter"/>
                <a:ea typeface="Inter"/>
                <a:cs typeface="Inter"/>
                <a:sym typeface="Inter"/>
                <a:hlinkClick r:id="rId4"/>
              </a:rPr>
              <a:t>https://www.smartinsights.com/social-media-marketing/social-media-strategy/new-global-social-media-research/#:~:text=A%20summary%20of%20global%20social,rest%20of%20the%20year%E2%80%A6</a:t>
            </a:r>
            <a:r>
              <a:rPr lang="en" sz="800">
                <a:solidFill>
                  <a:schemeClr val="lt1"/>
                </a:solidFill>
                <a:latin typeface="Inter"/>
                <a:ea typeface="Inter"/>
                <a:cs typeface="Inter"/>
                <a:sym typeface="Inter"/>
              </a:rPr>
              <a:t>, (April 25th, 2024)</a:t>
            </a:r>
            <a:endParaRPr sz="800">
              <a:solidFill>
                <a:schemeClr val="lt1"/>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sz="800">
                <a:solidFill>
                  <a:schemeClr val="lt1"/>
                </a:solidFill>
                <a:latin typeface="Inter"/>
                <a:ea typeface="Inter"/>
                <a:cs typeface="Inter"/>
                <a:sym typeface="Inter"/>
              </a:rPr>
              <a:t>15. Bright Futures, 70+ Social Media and Mental Health Statistics(2023), (Oct 2nd, 2023), </a:t>
            </a:r>
            <a:r>
              <a:rPr lang="en" sz="800" u="sng">
                <a:solidFill>
                  <a:schemeClr val="hlink"/>
                </a:solidFill>
                <a:latin typeface="Inter"/>
                <a:ea typeface="Inter"/>
                <a:cs typeface="Inter"/>
                <a:sym typeface="Inter"/>
                <a:hlinkClick r:id="rId5"/>
              </a:rPr>
              <a:t>https://www.brightfuturesny.com/post/social-media-and-mental-health-statistics#:~:text=24%25%20of%20teenagers%20say%20social,themselves%20in%20a%20certain%20way</a:t>
            </a:r>
            <a:r>
              <a:rPr lang="en" sz="800">
                <a:solidFill>
                  <a:schemeClr val="lt1"/>
                </a:solidFill>
                <a:latin typeface="Inter"/>
                <a:ea typeface="Inter"/>
                <a:cs typeface="Inter"/>
                <a:sym typeface="Inter"/>
              </a:rPr>
              <a:t>, (April 25th, 2024</a:t>
            </a:r>
            <a:endParaRPr sz="800">
              <a:solidFill>
                <a:schemeClr val="lt1"/>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sz="800">
                <a:solidFill>
                  <a:schemeClr val="lt1"/>
                </a:solidFill>
                <a:latin typeface="Inter"/>
                <a:ea typeface="Inter"/>
                <a:cs typeface="Inter"/>
                <a:sym typeface="Inter"/>
              </a:rPr>
              <a:t>16. Pam Rutledge, Jokes that Infantilize Women and Glorify Irresponsible Spending Aren’t Funny, (Sep 18th, 2023), </a:t>
            </a:r>
            <a:r>
              <a:rPr lang="en" sz="800" u="sng">
                <a:solidFill>
                  <a:schemeClr val="hlink"/>
                </a:solidFill>
                <a:latin typeface="Inter"/>
                <a:ea typeface="Inter"/>
                <a:cs typeface="Inter"/>
                <a:sym typeface="Inter"/>
                <a:hlinkClick r:id="rId6"/>
              </a:rPr>
              <a:t>https://www.fielding.edu/girlmath-how-social-media-trends-perpetuate-stereotypes/</a:t>
            </a:r>
            <a:r>
              <a:rPr lang="en" sz="800">
                <a:solidFill>
                  <a:schemeClr val="lt1"/>
                </a:solidFill>
                <a:latin typeface="Inter"/>
                <a:ea typeface="Inter"/>
                <a:cs typeface="Inter"/>
                <a:sym typeface="Inter"/>
              </a:rPr>
              <a:t>, (April 25th, 2024)</a:t>
            </a:r>
            <a:endParaRPr sz="800">
              <a:solidFill>
                <a:schemeClr val="lt1"/>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sz="800">
                <a:solidFill>
                  <a:schemeClr val="lt1"/>
                </a:solidFill>
                <a:latin typeface="Inter"/>
                <a:ea typeface="Inter"/>
                <a:cs typeface="Inter"/>
                <a:sym typeface="Inter"/>
              </a:rPr>
              <a:t>17. Julia Stroll, Impact of TV Content on Perpetuating Sterotypes in the US as of March 2020, (Mar 9th, 2021), </a:t>
            </a:r>
            <a:r>
              <a:rPr lang="en" sz="800" u="sng">
                <a:solidFill>
                  <a:schemeClr val="hlink"/>
                </a:solidFill>
                <a:latin typeface="Inter"/>
                <a:ea typeface="Inter"/>
                <a:cs typeface="Inter"/>
                <a:sym typeface="Inter"/>
                <a:hlinkClick r:id="rId7"/>
              </a:rPr>
              <a:t>https://www.statista.com/statistics/1136068/media-reinforces-stereotypes-in-us/</a:t>
            </a:r>
            <a:r>
              <a:rPr lang="en" sz="800">
                <a:solidFill>
                  <a:schemeClr val="lt1"/>
                </a:solidFill>
                <a:latin typeface="Inter"/>
                <a:ea typeface="Inter"/>
                <a:cs typeface="Inter"/>
                <a:sym typeface="Inter"/>
              </a:rPr>
              <a:t>, (April 24th, 2024)</a:t>
            </a:r>
            <a:endParaRPr sz="800">
              <a:solidFill>
                <a:schemeClr val="lt1"/>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sz="800">
                <a:solidFill>
                  <a:schemeClr val="lt1"/>
                </a:solidFill>
                <a:latin typeface="Inter"/>
                <a:ea typeface="Inter"/>
                <a:cs typeface="Inter"/>
                <a:sym typeface="Inter"/>
              </a:rPr>
              <a:t>18. Marcia W. DiStaso, Tina McCorkindale, The Science of Influence: HOW SOCIAL MEDIA AFFECTS DECISION MAKING IN THE HEALTHCARE, TRAVEL, RETAIL AND FINANCIAL INDUSTRIES, (Dec 11th, 2017), </a:t>
            </a:r>
            <a:r>
              <a:rPr lang="en" sz="800" u="sng">
                <a:solidFill>
                  <a:schemeClr val="hlink"/>
                </a:solidFill>
                <a:latin typeface="Inter"/>
                <a:ea typeface="Inter"/>
                <a:cs typeface="Inter"/>
                <a:sym typeface="Inter"/>
                <a:hlinkClick r:id="rId8"/>
              </a:rPr>
              <a:t>https://instituteforpr.org/science-influence-social-media-affects-decision-making-healthcare-travel-retail-financial-industries/</a:t>
            </a:r>
            <a:r>
              <a:rPr lang="en" sz="800">
                <a:solidFill>
                  <a:schemeClr val="lt1"/>
                </a:solidFill>
                <a:latin typeface="Inter"/>
                <a:ea typeface="Inter"/>
                <a:cs typeface="Inter"/>
                <a:sym typeface="Inter"/>
              </a:rPr>
              <a:t>, (April 25th, 2024)</a:t>
            </a:r>
            <a:endParaRPr sz="800">
              <a:solidFill>
                <a:schemeClr val="lt1"/>
              </a:solidFill>
              <a:latin typeface="Inter"/>
              <a:ea typeface="Inter"/>
              <a:cs typeface="Inter"/>
              <a:sym typeface="Inter"/>
            </a:endParaRPr>
          </a:p>
          <a:p>
            <a:pPr marL="0" lvl="0" indent="0" algn="l" rtl="0">
              <a:spcBef>
                <a:spcPts val="1200"/>
              </a:spcBef>
              <a:spcAft>
                <a:spcPts val="0"/>
              </a:spcAft>
              <a:buNone/>
            </a:pPr>
            <a:r>
              <a:rPr lang="en" sz="800">
                <a:solidFill>
                  <a:schemeClr val="lt1"/>
                </a:solidFill>
                <a:latin typeface="Inter"/>
                <a:ea typeface="Inter"/>
                <a:cs typeface="Inter"/>
                <a:sym typeface="Inter"/>
              </a:rPr>
              <a:t>19. Richard Wike, Larua Silver, Janell Fetterolf, Christine Huang, Sarah Austin, Laura Clancy, Sneha Gubbala, Views of Social Media and Its Impacts on Society, </a:t>
            </a:r>
            <a:r>
              <a:rPr lang="en" sz="800" u="sng">
                <a:solidFill>
                  <a:schemeClr val="hlink"/>
                </a:solidFill>
                <a:latin typeface="Inter"/>
                <a:ea typeface="Inter"/>
                <a:cs typeface="Inter"/>
                <a:sym typeface="Inter"/>
                <a:hlinkClick r:id="rId9"/>
              </a:rPr>
              <a:t>https://www.pewresearch.org/global/2022/12/06/views-of-social-media-and-its-impacts-on-society-in-advanced-economies-2022/</a:t>
            </a:r>
            <a:r>
              <a:rPr lang="en" sz="800">
                <a:solidFill>
                  <a:schemeClr val="lt1"/>
                </a:solidFill>
                <a:latin typeface="Inter"/>
                <a:ea typeface="Inter"/>
                <a:cs typeface="Inter"/>
                <a:sym typeface="Inter"/>
              </a:rPr>
              <a:t>, (April 24th, 2024)</a:t>
            </a:r>
            <a:endParaRPr sz="800">
              <a:solidFill>
                <a:schemeClr val="lt1"/>
              </a:solidFill>
              <a:latin typeface="Inter"/>
              <a:ea typeface="Inter"/>
              <a:cs typeface="Inter"/>
              <a:sym typeface="Inter"/>
            </a:endParaRPr>
          </a:p>
          <a:p>
            <a:pPr marL="0" lvl="0" indent="0" algn="l" rtl="0">
              <a:spcBef>
                <a:spcPts val="1200"/>
              </a:spcBef>
              <a:spcAft>
                <a:spcPts val="1200"/>
              </a:spcAft>
              <a:buClr>
                <a:schemeClr val="dk1"/>
              </a:buClr>
              <a:buSzPts val="1100"/>
              <a:buFont typeface="Arial"/>
              <a:buNone/>
            </a:pPr>
            <a:r>
              <a:rPr lang="en" sz="800">
                <a:solidFill>
                  <a:schemeClr val="lt1"/>
                </a:solidFill>
                <a:latin typeface="Inter"/>
                <a:ea typeface="Inter"/>
                <a:cs typeface="Inter"/>
                <a:sym typeface="Inter"/>
              </a:rPr>
              <a:t>20. Black Mirror: Joan is Awful (00:51:00)</a:t>
            </a:r>
            <a:endParaRPr sz="800">
              <a:solidFill>
                <a:schemeClr val="lt1"/>
              </a:solidFill>
              <a:latin typeface="Inter"/>
              <a:ea typeface="Inter"/>
              <a:cs typeface="Inter"/>
              <a:sym typeface="Inte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71616"/>
        </a:solidFill>
        <a:effectLst/>
      </p:bgPr>
    </p:bg>
    <p:spTree>
      <p:nvGrpSpPr>
        <p:cNvPr id="1" name="Shape 201"/>
        <p:cNvGrpSpPr/>
        <p:nvPr/>
      </p:nvGrpSpPr>
      <p:grpSpPr>
        <a:xfrm>
          <a:off x="0" y="0"/>
          <a:ext cx="0" cy="0"/>
          <a:chOff x="0" y="0"/>
          <a:chExt cx="0" cy="0"/>
        </a:xfrm>
      </p:grpSpPr>
      <p:sp>
        <p:nvSpPr>
          <p:cNvPr id="202" name="Google Shape;202;p28"/>
          <p:cNvSpPr txBox="1"/>
          <p:nvPr/>
        </p:nvSpPr>
        <p:spPr>
          <a:xfrm>
            <a:off x="631071" y="536000"/>
            <a:ext cx="2793600" cy="900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2700" b="1">
                <a:solidFill>
                  <a:schemeClr val="lt1"/>
                </a:solidFill>
                <a:latin typeface="Inter"/>
                <a:ea typeface="Inter"/>
                <a:cs typeface="Inter"/>
                <a:sym typeface="Inter"/>
              </a:rPr>
              <a:t>PLOT SUMMARY</a:t>
            </a:r>
            <a:endParaRPr/>
          </a:p>
        </p:txBody>
      </p:sp>
      <p:sp>
        <p:nvSpPr>
          <p:cNvPr id="203" name="Google Shape;203;p28"/>
          <p:cNvSpPr txBox="1"/>
          <p:nvPr/>
        </p:nvSpPr>
        <p:spPr>
          <a:xfrm>
            <a:off x="631075" y="1582825"/>
            <a:ext cx="3483900" cy="3468000"/>
          </a:xfrm>
          <a:prstGeom prst="rect">
            <a:avLst/>
          </a:prstGeom>
          <a:noFill/>
          <a:ln>
            <a:noFill/>
          </a:ln>
        </p:spPr>
        <p:txBody>
          <a:bodyPr spcFirstLastPara="1" wrap="square" lIns="68575" tIns="34275" rIns="68575" bIns="34275" anchor="t" anchorCtr="0">
            <a:spAutoFit/>
          </a:bodyPr>
          <a:lstStyle/>
          <a:p>
            <a:pPr marL="457200" marR="0" lvl="0" indent="-330200" algn="l" rtl="0">
              <a:lnSpc>
                <a:spcPct val="115000"/>
              </a:lnSpc>
              <a:spcBef>
                <a:spcPts val="0"/>
              </a:spcBef>
              <a:spcAft>
                <a:spcPts val="0"/>
              </a:spcAft>
              <a:buClr>
                <a:schemeClr val="lt1"/>
              </a:buClr>
              <a:buSzPts val="1600"/>
              <a:buFont typeface="Inter Light"/>
              <a:buChar char="●"/>
            </a:pPr>
            <a:r>
              <a:rPr lang="en" sz="1600">
                <a:solidFill>
                  <a:schemeClr val="lt1"/>
                </a:solidFill>
                <a:latin typeface="Inter Light"/>
                <a:ea typeface="Inter Light"/>
                <a:cs typeface="Inter Light"/>
                <a:sym typeface="Inter Light"/>
              </a:rPr>
              <a:t>Average person vs. preposterous circumstances. </a:t>
            </a:r>
            <a:endParaRPr sz="1600">
              <a:solidFill>
                <a:schemeClr val="lt1"/>
              </a:solidFill>
              <a:latin typeface="Inter Light"/>
              <a:ea typeface="Inter Light"/>
              <a:cs typeface="Inter Light"/>
              <a:sym typeface="Inter Light"/>
            </a:endParaRPr>
          </a:p>
          <a:p>
            <a:pPr marL="457200" marR="0" lvl="0" indent="-330200" algn="l" rtl="0">
              <a:lnSpc>
                <a:spcPct val="150000"/>
              </a:lnSpc>
              <a:spcBef>
                <a:spcPts val="0"/>
              </a:spcBef>
              <a:spcAft>
                <a:spcPts val="0"/>
              </a:spcAft>
              <a:buClr>
                <a:schemeClr val="lt1"/>
              </a:buClr>
              <a:buSzPts val="1600"/>
              <a:buFont typeface="Inter Light"/>
              <a:buChar char="●"/>
            </a:pPr>
            <a:r>
              <a:rPr lang="en" sz="1600">
                <a:solidFill>
                  <a:schemeClr val="lt1"/>
                </a:solidFill>
                <a:latin typeface="Inter Light"/>
                <a:ea typeface="Inter Light"/>
                <a:cs typeface="Inter Light"/>
                <a:sym typeface="Inter Light"/>
              </a:rPr>
              <a:t>Sci-fi quantum computer enables the broadcast of average people's lives.</a:t>
            </a:r>
            <a:endParaRPr sz="1600">
              <a:solidFill>
                <a:schemeClr val="lt1"/>
              </a:solidFill>
              <a:latin typeface="Inter Light"/>
              <a:ea typeface="Inter Light"/>
              <a:cs typeface="Inter Light"/>
              <a:sym typeface="Inter Light"/>
            </a:endParaRPr>
          </a:p>
          <a:p>
            <a:pPr marL="457200" marR="0" lvl="0" indent="-330200" algn="l" rtl="0">
              <a:lnSpc>
                <a:spcPct val="150000"/>
              </a:lnSpc>
              <a:spcBef>
                <a:spcPts val="0"/>
              </a:spcBef>
              <a:spcAft>
                <a:spcPts val="0"/>
              </a:spcAft>
              <a:buClr>
                <a:schemeClr val="lt1"/>
              </a:buClr>
              <a:buSzPts val="1600"/>
              <a:buFont typeface="Inter Light"/>
              <a:buChar char="●"/>
            </a:pPr>
            <a:r>
              <a:rPr lang="en" sz="1600">
                <a:solidFill>
                  <a:schemeClr val="lt1"/>
                </a:solidFill>
                <a:latin typeface="Inter Light"/>
                <a:ea typeface="Inter Light"/>
                <a:cs typeface="Inter Light"/>
                <a:sym typeface="Inter Light"/>
              </a:rPr>
              <a:t>Faces the reactions and consequences of her life on display. </a:t>
            </a:r>
            <a:endParaRPr sz="1600">
              <a:solidFill>
                <a:schemeClr val="lt1"/>
              </a:solidFill>
              <a:latin typeface="Inter Light"/>
              <a:ea typeface="Inter Light"/>
              <a:cs typeface="Inter Light"/>
              <a:sym typeface="Inter Light"/>
            </a:endParaRPr>
          </a:p>
          <a:p>
            <a:pPr marL="457200" marR="0" lvl="0" indent="-330200" algn="l" rtl="0">
              <a:lnSpc>
                <a:spcPct val="150000"/>
              </a:lnSpc>
              <a:spcBef>
                <a:spcPts val="0"/>
              </a:spcBef>
              <a:spcAft>
                <a:spcPts val="0"/>
              </a:spcAft>
              <a:buClr>
                <a:schemeClr val="lt1"/>
              </a:buClr>
              <a:buSzPts val="1600"/>
              <a:buFont typeface="Inter Light"/>
              <a:buChar char="●"/>
            </a:pPr>
            <a:r>
              <a:rPr lang="en" sz="1600">
                <a:solidFill>
                  <a:schemeClr val="lt1"/>
                </a:solidFill>
                <a:latin typeface="Inter Light"/>
                <a:ea typeface="Inter Light"/>
                <a:cs typeface="Inter Light"/>
                <a:sym typeface="Inter Light"/>
              </a:rPr>
              <a:t>Puts an end to it once and for all.</a:t>
            </a:r>
            <a:endParaRPr sz="1600">
              <a:solidFill>
                <a:schemeClr val="lt1"/>
              </a:solidFill>
              <a:latin typeface="Inter Light"/>
              <a:ea typeface="Inter Light"/>
              <a:cs typeface="Inter Light"/>
              <a:sym typeface="Inter Light"/>
            </a:endParaRPr>
          </a:p>
        </p:txBody>
      </p:sp>
      <p:pic>
        <p:nvPicPr>
          <p:cNvPr id="204" name="Google Shape;204;p28" descr="A group of people walking&#10;&#10;Description automatically generated with medium confidence"/>
          <p:cNvPicPr preferRelativeResize="0">
            <a:picLocks noGrp="1"/>
          </p:cNvPicPr>
          <p:nvPr>
            <p:ph type="pic" idx="2"/>
          </p:nvPr>
        </p:nvPicPr>
        <p:blipFill rotWithShape="1">
          <a:blip r:embed="rId3">
            <a:alphaModFix/>
          </a:blip>
          <a:srcRect l="729" r="729"/>
          <a:stretch/>
        </p:blipFill>
        <p:spPr>
          <a:xfrm>
            <a:off x="6219860" y="774917"/>
            <a:ext cx="1714500" cy="979200"/>
          </a:xfrm>
          <a:prstGeom prst="roundRect">
            <a:avLst>
              <a:gd name="adj" fmla="val 12361"/>
            </a:avLst>
          </a:prstGeom>
          <a:noFill/>
          <a:ln>
            <a:noFill/>
          </a:ln>
          <a:effectLst>
            <a:outerShdw blurRad="101600" dist="38100" dir="5400000" algn="t" rotWithShape="0">
              <a:srgbClr val="000000">
                <a:alpha val="64709"/>
              </a:srgbClr>
            </a:outerShdw>
          </a:effectLst>
        </p:spPr>
      </p:pic>
      <p:pic>
        <p:nvPicPr>
          <p:cNvPr id="205" name="Google Shape;205;p28" descr="Text&#10;&#10;Description automatically generated with low confidence"/>
          <p:cNvPicPr preferRelativeResize="0">
            <a:picLocks noGrp="1"/>
          </p:cNvPicPr>
          <p:nvPr>
            <p:ph type="pic" idx="4"/>
          </p:nvPr>
        </p:nvPicPr>
        <p:blipFill rotWithShape="1">
          <a:blip r:embed="rId4">
            <a:alphaModFix/>
          </a:blip>
          <a:srcRect l="6032" r="6024"/>
          <a:stretch/>
        </p:blipFill>
        <p:spPr>
          <a:xfrm>
            <a:off x="4191000" y="2082102"/>
            <a:ext cx="1714500" cy="979200"/>
          </a:xfrm>
          <a:prstGeom prst="roundRect">
            <a:avLst>
              <a:gd name="adj" fmla="val 11267"/>
            </a:avLst>
          </a:prstGeom>
          <a:noFill/>
          <a:ln>
            <a:noFill/>
          </a:ln>
          <a:effectLst>
            <a:outerShdw blurRad="190500" dist="88900" dir="5400000" sx="101000" sy="101000" algn="t" rotWithShape="0">
              <a:srgbClr val="000000">
                <a:alpha val="80000"/>
              </a:srgbClr>
            </a:outerShdw>
          </a:effectLst>
        </p:spPr>
      </p:pic>
      <p:pic>
        <p:nvPicPr>
          <p:cNvPr id="206" name="Google Shape;206;p28"/>
          <p:cNvPicPr preferRelativeResize="0"/>
          <p:nvPr/>
        </p:nvPicPr>
        <p:blipFill>
          <a:blip r:embed="rId5">
            <a:alphaModFix/>
          </a:blip>
          <a:stretch>
            <a:fillRect/>
          </a:stretch>
        </p:blipFill>
        <p:spPr>
          <a:xfrm>
            <a:off x="4190975" y="774925"/>
            <a:ext cx="1714500" cy="979200"/>
          </a:xfrm>
          <a:prstGeom prst="roundRect">
            <a:avLst>
              <a:gd name="adj" fmla="val 16667"/>
            </a:avLst>
          </a:prstGeom>
          <a:noFill/>
          <a:ln>
            <a:noFill/>
          </a:ln>
        </p:spPr>
      </p:pic>
      <p:sp>
        <p:nvSpPr>
          <p:cNvPr id="207" name="Google Shape;207;p28"/>
          <p:cNvSpPr/>
          <p:nvPr/>
        </p:nvSpPr>
        <p:spPr>
          <a:xfrm>
            <a:off x="4190950" y="2082100"/>
            <a:ext cx="1714500" cy="979200"/>
          </a:xfrm>
          <a:prstGeom prst="roundRect">
            <a:avLst>
              <a:gd name="adj" fmla="val 11183"/>
            </a:avLst>
          </a:prstGeom>
          <a:solidFill>
            <a:srgbClr val="3A3838">
              <a:alpha val="6604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08" name="Google Shape;208;p28"/>
          <p:cNvSpPr txBox="1"/>
          <p:nvPr/>
        </p:nvSpPr>
        <p:spPr>
          <a:xfrm>
            <a:off x="8595300" y="4749850"/>
            <a:ext cx="5487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100">
                <a:solidFill>
                  <a:schemeClr val="lt1"/>
                </a:solidFill>
                <a:latin typeface="Inter"/>
                <a:ea typeface="Inter"/>
                <a:cs typeface="Inter"/>
                <a:sym typeface="Inter"/>
              </a:rPr>
              <a:t>3</a:t>
            </a:r>
            <a:endParaRPr sz="2100">
              <a:solidFill>
                <a:schemeClr val="lt1"/>
              </a:solidFill>
              <a:latin typeface="Inter"/>
              <a:ea typeface="Inter"/>
              <a:cs typeface="Inter"/>
              <a:sym typeface="Inter"/>
            </a:endParaRPr>
          </a:p>
        </p:txBody>
      </p:sp>
      <p:pic>
        <p:nvPicPr>
          <p:cNvPr id="209" name="Google Shape;209;p28"/>
          <p:cNvPicPr preferRelativeResize="0"/>
          <p:nvPr/>
        </p:nvPicPr>
        <p:blipFill>
          <a:blip r:embed="rId6">
            <a:alphaModFix/>
          </a:blip>
          <a:stretch>
            <a:fillRect/>
          </a:stretch>
        </p:blipFill>
        <p:spPr>
          <a:xfrm>
            <a:off x="6219850" y="774925"/>
            <a:ext cx="1714500" cy="979200"/>
          </a:xfrm>
          <a:prstGeom prst="roundRect">
            <a:avLst>
              <a:gd name="adj" fmla="val 10805"/>
            </a:avLst>
          </a:prstGeom>
          <a:noFill/>
          <a:ln>
            <a:noFill/>
          </a:ln>
        </p:spPr>
      </p:pic>
      <p:pic>
        <p:nvPicPr>
          <p:cNvPr id="210" name="Google Shape;210;p28"/>
          <p:cNvPicPr preferRelativeResize="0"/>
          <p:nvPr/>
        </p:nvPicPr>
        <p:blipFill>
          <a:blip r:embed="rId7">
            <a:alphaModFix/>
          </a:blip>
          <a:stretch>
            <a:fillRect/>
          </a:stretch>
        </p:blipFill>
        <p:spPr>
          <a:xfrm>
            <a:off x="4191000" y="2082100"/>
            <a:ext cx="1714500" cy="979200"/>
          </a:xfrm>
          <a:prstGeom prst="roundRect">
            <a:avLst>
              <a:gd name="adj" fmla="val 12725"/>
            </a:avLst>
          </a:prstGeom>
          <a:noFill/>
          <a:ln>
            <a:noFill/>
          </a:ln>
        </p:spPr>
      </p:pic>
      <p:pic>
        <p:nvPicPr>
          <p:cNvPr id="211" name="Google Shape;211;p28"/>
          <p:cNvPicPr preferRelativeResize="0"/>
          <p:nvPr/>
        </p:nvPicPr>
        <p:blipFill>
          <a:blip r:embed="rId8">
            <a:alphaModFix/>
          </a:blip>
          <a:stretch>
            <a:fillRect/>
          </a:stretch>
        </p:blipFill>
        <p:spPr>
          <a:xfrm>
            <a:off x="6219850" y="2082100"/>
            <a:ext cx="1714500" cy="979200"/>
          </a:xfrm>
          <a:prstGeom prst="roundRect">
            <a:avLst>
              <a:gd name="adj" fmla="val 13589"/>
            </a:avLst>
          </a:prstGeom>
          <a:noFill/>
          <a:ln>
            <a:noFill/>
          </a:ln>
        </p:spPr>
      </p:pic>
      <p:pic>
        <p:nvPicPr>
          <p:cNvPr id="212" name="Google Shape;212;p28"/>
          <p:cNvPicPr preferRelativeResize="0"/>
          <p:nvPr/>
        </p:nvPicPr>
        <p:blipFill>
          <a:blip r:embed="rId9">
            <a:alphaModFix/>
          </a:blip>
          <a:stretch>
            <a:fillRect/>
          </a:stretch>
        </p:blipFill>
        <p:spPr>
          <a:xfrm>
            <a:off x="4190800" y="3389275"/>
            <a:ext cx="1714500" cy="966000"/>
          </a:xfrm>
          <a:prstGeom prst="roundRect">
            <a:avLst>
              <a:gd name="adj" fmla="val 16667"/>
            </a:avLst>
          </a:prstGeom>
          <a:solidFill>
            <a:srgbClr val="3A3838">
              <a:alpha val="27370"/>
            </a:srgbClr>
          </a:solidFill>
          <a:ln>
            <a:noFill/>
          </a:ln>
        </p:spPr>
      </p:pic>
      <p:pic>
        <p:nvPicPr>
          <p:cNvPr id="213" name="Google Shape;213;p28"/>
          <p:cNvPicPr preferRelativeResize="0"/>
          <p:nvPr/>
        </p:nvPicPr>
        <p:blipFill>
          <a:blip r:embed="rId10">
            <a:alphaModFix/>
          </a:blip>
          <a:stretch>
            <a:fillRect/>
          </a:stretch>
        </p:blipFill>
        <p:spPr>
          <a:xfrm>
            <a:off x="6219750" y="3389274"/>
            <a:ext cx="1714500" cy="965400"/>
          </a:xfrm>
          <a:prstGeom prst="roundRect">
            <a:avLst>
              <a:gd name="adj" fmla="val 16667"/>
            </a:avLst>
          </a:prstGeom>
          <a:noFill/>
          <a:ln>
            <a:noFill/>
          </a:ln>
        </p:spPr>
      </p:pic>
      <p:pic>
        <p:nvPicPr>
          <p:cNvPr id="214" name="Google Shape;214;p28"/>
          <p:cNvPicPr preferRelativeResize="0"/>
          <p:nvPr/>
        </p:nvPicPr>
        <p:blipFill rotWithShape="1">
          <a:blip r:embed="rId11">
            <a:alphaModFix/>
          </a:blip>
          <a:srcRect r="42909"/>
          <a:stretch/>
        </p:blipFill>
        <p:spPr>
          <a:xfrm>
            <a:off x="8248700" y="3389275"/>
            <a:ext cx="1068600" cy="979200"/>
          </a:xfrm>
          <a:prstGeom prst="roundRect">
            <a:avLst>
              <a:gd name="adj" fmla="val 16667"/>
            </a:avLst>
          </a:prstGeom>
          <a:noFill/>
          <a:ln>
            <a:noFill/>
          </a:ln>
          <a:effectLst>
            <a:outerShdw blurRad="101600" dist="38100" dir="5400000" algn="t" rotWithShape="0">
              <a:srgbClr val="000000">
                <a:alpha val="64709"/>
              </a:srgbClr>
            </a:outerShdw>
          </a:effectLst>
        </p:spPr>
      </p:pic>
      <p:pic>
        <p:nvPicPr>
          <p:cNvPr id="215" name="Google Shape;215;p28"/>
          <p:cNvPicPr preferRelativeResize="0"/>
          <p:nvPr/>
        </p:nvPicPr>
        <p:blipFill rotWithShape="1">
          <a:blip r:embed="rId12">
            <a:alphaModFix/>
          </a:blip>
          <a:srcRect r="40617"/>
          <a:stretch/>
        </p:blipFill>
        <p:spPr>
          <a:xfrm>
            <a:off x="8248725" y="774925"/>
            <a:ext cx="1033800" cy="979200"/>
          </a:xfrm>
          <a:prstGeom prst="roundRect">
            <a:avLst>
              <a:gd name="adj" fmla="val 16667"/>
            </a:avLst>
          </a:prstGeom>
          <a:noFill/>
          <a:ln>
            <a:noFill/>
          </a:ln>
        </p:spPr>
      </p:pic>
      <p:pic>
        <p:nvPicPr>
          <p:cNvPr id="216" name="Google Shape;216;p28"/>
          <p:cNvPicPr preferRelativeResize="0"/>
          <p:nvPr/>
        </p:nvPicPr>
        <p:blipFill rotWithShape="1">
          <a:blip r:embed="rId13">
            <a:alphaModFix/>
          </a:blip>
          <a:srcRect r="38755"/>
          <a:stretch/>
        </p:blipFill>
        <p:spPr>
          <a:xfrm>
            <a:off x="8248700" y="2082100"/>
            <a:ext cx="1068600" cy="979200"/>
          </a:xfrm>
          <a:prstGeom prst="roundRect">
            <a:avLst>
              <a:gd name="adj" fmla="val 16667"/>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71616"/>
        </a:solidFill>
        <a:effectLst/>
      </p:bgPr>
    </p:bg>
    <p:spTree>
      <p:nvGrpSpPr>
        <p:cNvPr id="1" name="Shape 220"/>
        <p:cNvGrpSpPr/>
        <p:nvPr/>
      </p:nvGrpSpPr>
      <p:grpSpPr>
        <a:xfrm>
          <a:off x="0" y="0"/>
          <a:ext cx="0" cy="0"/>
          <a:chOff x="0" y="0"/>
          <a:chExt cx="0" cy="0"/>
        </a:xfrm>
      </p:grpSpPr>
      <p:sp>
        <p:nvSpPr>
          <p:cNvPr id="221" name="Google Shape;221;p29"/>
          <p:cNvSpPr txBox="1"/>
          <p:nvPr/>
        </p:nvSpPr>
        <p:spPr>
          <a:xfrm>
            <a:off x="631071" y="1069200"/>
            <a:ext cx="2793600" cy="900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2700" b="1">
                <a:solidFill>
                  <a:schemeClr val="lt1"/>
                </a:solidFill>
                <a:latin typeface="Inter"/>
                <a:ea typeface="Inter"/>
                <a:cs typeface="Inter"/>
                <a:sym typeface="Inter"/>
              </a:rPr>
              <a:t>The Quantum Computer</a:t>
            </a:r>
            <a:endParaRPr/>
          </a:p>
        </p:txBody>
      </p:sp>
      <p:sp>
        <p:nvSpPr>
          <p:cNvPr id="222" name="Google Shape;222;p29"/>
          <p:cNvSpPr txBox="1"/>
          <p:nvPr/>
        </p:nvSpPr>
        <p:spPr>
          <a:xfrm>
            <a:off x="631075" y="2091675"/>
            <a:ext cx="3297600" cy="2532000"/>
          </a:xfrm>
          <a:prstGeom prst="rect">
            <a:avLst/>
          </a:prstGeom>
          <a:noFill/>
          <a:ln>
            <a:noFill/>
          </a:ln>
        </p:spPr>
        <p:txBody>
          <a:bodyPr spcFirstLastPara="1" wrap="square" lIns="68575" tIns="34275" rIns="68575" bIns="34275" anchor="t" anchorCtr="0">
            <a:spAutoFit/>
          </a:bodyPr>
          <a:lstStyle/>
          <a:p>
            <a:pPr marL="457200" marR="0" lvl="0" indent="-330200" algn="l" rtl="0">
              <a:lnSpc>
                <a:spcPct val="150000"/>
              </a:lnSpc>
              <a:spcBef>
                <a:spcPts val="0"/>
              </a:spcBef>
              <a:spcAft>
                <a:spcPts val="0"/>
              </a:spcAft>
              <a:buClr>
                <a:schemeClr val="lt1"/>
              </a:buClr>
              <a:buSzPts val="1600"/>
              <a:buFont typeface="Inter Light"/>
              <a:buChar char="●"/>
            </a:pPr>
            <a:r>
              <a:rPr lang="en" sz="1600">
                <a:solidFill>
                  <a:schemeClr val="lt1"/>
                </a:solidFill>
                <a:latin typeface="Inter Light"/>
                <a:ea typeface="Inter Light"/>
                <a:cs typeface="Inter Light"/>
                <a:sym typeface="Inter Light"/>
              </a:rPr>
              <a:t>Powerful</a:t>
            </a:r>
            <a:endParaRPr sz="1600">
              <a:solidFill>
                <a:schemeClr val="lt1"/>
              </a:solidFill>
              <a:latin typeface="Inter Light"/>
              <a:ea typeface="Inter Light"/>
              <a:cs typeface="Inter Light"/>
              <a:sym typeface="Inter Light"/>
            </a:endParaRPr>
          </a:p>
          <a:p>
            <a:pPr marL="914400" marR="0" lvl="1" indent="-330200" algn="l" rtl="0">
              <a:lnSpc>
                <a:spcPct val="150000"/>
              </a:lnSpc>
              <a:spcBef>
                <a:spcPts val="0"/>
              </a:spcBef>
              <a:spcAft>
                <a:spcPts val="0"/>
              </a:spcAft>
              <a:buClr>
                <a:schemeClr val="lt1"/>
              </a:buClr>
              <a:buSzPts val="1600"/>
              <a:buFont typeface="Inter Light"/>
              <a:buChar char="○"/>
            </a:pPr>
            <a:r>
              <a:rPr lang="en" sz="1600">
                <a:solidFill>
                  <a:schemeClr val="lt1"/>
                </a:solidFill>
                <a:latin typeface="Inter Light"/>
                <a:ea typeface="Inter Light"/>
                <a:cs typeface="Inter Light"/>
                <a:sym typeface="Inter Light"/>
              </a:rPr>
              <a:t>24/7 surveillance</a:t>
            </a:r>
            <a:endParaRPr sz="1600">
              <a:solidFill>
                <a:schemeClr val="lt1"/>
              </a:solidFill>
              <a:latin typeface="Inter Light"/>
              <a:ea typeface="Inter Light"/>
              <a:cs typeface="Inter Light"/>
              <a:sym typeface="Inter Light"/>
            </a:endParaRPr>
          </a:p>
          <a:p>
            <a:pPr marL="914400" marR="0" lvl="1" indent="-330200" algn="l" rtl="0">
              <a:lnSpc>
                <a:spcPct val="150000"/>
              </a:lnSpc>
              <a:spcBef>
                <a:spcPts val="0"/>
              </a:spcBef>
              <a:spcAft>
                <a:spcPts val="0"/>
              </a:spcAft>
              <a:buClr>
                <a:schemeClr val="lt1"/>
              </a:buClr>
              <a:buSzPts val="1600"/>
              <a:buFont typeface="Inter Light"/>
              <a:buChar char="○"/>
            </a:pPr>
            <a:r>
              <a:rPr lang="en" sz="1600">
                <a:solidFill>
                  <a:schemeClr val="lt1"/>
                </a:solidFill>
                <a:latin typeface="Inter Light"/>
                <a:ea typeface="Inter Light"/>
                <a:cs typeface="Inter Light"/>
                <a:sym typeface="Inter Light"/>
              </a:rPr>
              <a:t>Creates simulations</a:t>
            </a:r>
            <a:endParaRPr sz="1600">
              <a:solidFill>
                <a:schemeClr val="lt1"/>
              </a:solidFill>
              <a:latin typeface="Inter Light"/>
              <a:ea typeface="Inter Light"/>
              <a:cs typeface="Inter Light"/>
              <a:sym typeface="Inter Light"/>
            </a:endParaRPr>
          </a:p>
          <a:p>
            <a:pPr marL="914400" marR="0" lvl="1" indent="-330200" algn="l" rtl="0">
              <a:lnSpc>
                <a:spcPct val="150000"/>
              </a:lnSpc>
              <a:spcBef>
                <a:spcPts val="0"/>
              </a:spcBef>
              <a:spcAft>
                <a:spcPts val="0"/>
              </a:spcAft>
              <a:buClr>
                <a:schemeClr val="lt1"/>
              </a:buClr>
              <a:buSzPts val="1600"/>
              <a:buFont typeface="Inter Light"/>
              <a:buChar char="○"/>
            </a:pPr>
            <a:r>
              <a:rPr lang="en" sz="1600">
                <a:solidFill>
                  <a:schemeClr val="lt1"/>
                </a:solidFill>
                <a:latin typeface="Inter Light"/>
                <a:ea typeface="Inter Light"/>
                <a:cs typeface="Inter Light"/>
                <a:sym typeface="Inter Light"/>
              </a:rPr>
              <a:t>Uses artificial intelligence to generate tailored content</a:t>
            </a:r>
            <a:endParaRPr sz="1600">
              <a:solidFill>
                <a:schemeClr val="lt1"/>
              </a:solidFill>
              <a:latin typeface="Inter Light"/>
              <a:ea typeface="Inter Light"/>
              <a:cs typeface="Inter Light"/>
              <a:sym typeface="Inter Light"/>
            </a:endParaRPr>
          </a:p>
          <a:p>
            <a:pPr marL="457200" marR="0" lvl="0" indent="-330200" algn="l" rtl="0">
              <a:lnSpc>
                <a:spcPct val="150000"/>
              </a:lnSpc>
              <a:spcBef>
                <a:spcPts val="0"/>
              </a:spcBef>
              <a:spcAft>
                <a:spcPts val="0"/>
              </a:spcAft>
              <a:buClr>
                <a:schemeClr val="lt1"/>
              </a:buClr>
              <a:buSzPts val="1600"/>
              <a:buFont typeface="Inter Light"/>
              <a:buChar char="●"/>
            </a:pPr>
            <a:r>
              <a:rPr lang="en" sz="1600">
                <a:solidFill>
                  <a:schemeClr val="lt1"/>
                </a:solidFill>
                <a:latin typeface="Inter Light"/>
                <a:ea typeface="Inter Light"/>
                <a:cs typeface="Inter Light"/>
                <a:sym typeface="Inter Light"/>
              </a:rPr>
              <a:t>“It's basically magic.” [20]</a:t>
            </a:r>
            <a:endParaRPr sz="1600">
              <a:solidFill>
                <a:schemeClr val="lt1"/>
              </a:solidFill>
              <a:latin typeface="Inter Light"/>
              <a:ea typeface="Inter Light"/>
              <a:cs typeface="Inter Light"/>
              <a:sym typeface="Inter Light"/>
            </a:endParaRPr>
          </a:p>
        </p:txBody>
      </p:sp>
      <p:sp>
        <p:nvSpPr>
          <p:cNvPr id="223" name="Google Shape;223;p29"/>
          <p:cNvSpPr txBox="1"/>
          <p:nvPr/>
        </p:nvSpPr>
        <p:spPr>
          <a:xfrm>
            <a:off x="8595300" y="4749850"/>
            <a:ext cx="5487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100">
                <a:solidFill>
                  <a:schemeClr val="lt1"/>
                </a:solidFill>
                <a:latin typeface="Inter"/>
                <a:ea typeface="Inter"/>
                <a:cs typeface="Inter"/>
                <a:sym typeface="Inter"/>
              </a:rPr>
              <a:t>4</a:t>
            </a:r>
            <a:endParaRPr sz="2100">
              <a:solidFill>
                <a:schemeClr val="lt1"/>
              </a:solidFill>
              <a:latin typeface="Inter"/>
              <a:ea typeface="Inter"/>
              <a:cs typeface="Inter"/>
              <a:sym typeface="Inter"/>
            </a:endParaRPr>
          </a:p>
        </p:txBody>
      </p:sp>
      <p:pic>
        <p:nvPicPr>
          <p:cNvPr id="224" name="Google Shape;224;p29"/>
          <p:cNvPicPr preferRelativeResize="0"/>
          <p:nvPr/>
        </p:nvPicPr>
        <p:blipFill>
          <a:blip r:embed="rId3">
            <a:alphaModFix/>
          </a:blip>
          <a:stretch>
            <a:fillRect/>
          </a:stretch>
        </p:blipFill>
        <p:spPr>
          <a:xfrm>
            <a:off x="3928550" y="1171350"/>
            <a:ext cx="4904400" cy="2800800"/>
          </a:xfrm>
          <a:prstGeom prst="roundRect">
            <a:avLst>
              <a:gd name="adj" fmla="val 10805"/>
            </a:avLst>
          </a:prstGeom>
          <a:noFill/>
          <a:ln w="28575" cap="flat" cmpd="sng">
            <a:solidFill>
              <a:schemeClr val="lt1"/>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71616"/>
        </a:solidFill>
        <a:effectLst/>
      </p:bgPr>
    </p:bg>
    <p:spTree>
      <p:nvGrpSpPr>
        <p:cNvPr id="1" name="Shape 228"/>
        <p:cNvGrpSpPr/>
        <p:nvPr/>
      </p:nvGrpSpPr>
      <p:grpSpPr>
        <a:xfrm>
          <a:off x="0" y="0"/>
          <a:ext cx="0" cy="0"/>
          <a:chOff x="0" y="0"/>
          <a:chExt cx="0" cy="0"/>
        </a:xfrm>
      </p:grpSpPr>
      <p:sp>
        <p:nvSpPr>
          <p:cNvPr id="229" name="Google Shape;229;p30"/>
          <p:cNvSpPr txBox="1"/>
          <p:nvPr/>
        </p:nvSpPr>
        <p:spPr>
          <a:xfrm>
            <a:off x="598885" y="324824"/>
            <a:ext cx="4032450" cy="438581"/>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2400" b="1">
                <a:solidFill>
                  <a:schemeClr val="lt1"/>
                </a:solidFill>
                <a:latin typeface="Inter"/>
                <a:ea typeface="Inter"/>
                <a:cs typeface="Inter"/>
                <a:sym typeface="Inter"/>
              </a:rPr>
              <a:t>CONCLUSIONS</a:t>
            </a:r>
            <a:endParaRPr sz="1100"/>
          </a:p>
        </p:txBody>
      </p:sp>
      <p:grpSp>
        <p:nvGrpSpPr>
          <p:cNvPr id="230" name="Google Shape;230;p30"/>
          <p:cNvGrpSpPr/>
          <p:nvPr/>
        </p:nvGrpSpPr>
        <p:grpSpPr>
          <a:xfrm>
            <a:off x="815997" y="4377775"/>
            <a:ext cx="7509150" cy="636871"/>
            <a:chOff x="815997" y="4072975"/>
            <a:chExt cx="7509150" cy="636871"/>
          </a:xfrm>
        </p:grpSpPr>
        <p:cxnSp>
          <p:nvCxnSpPr>
            <p:cNvPr id="231" name="Google Shape;231;p30"/>
            <p:cNvCxnSpPr/>
            <p:nvPr/>
          </p:nvCxnSpPr>
          <p:spPr>
            <a:xfrm>
              <a:off x="818847" y="4708046"/>
              <a:ext cx="7506300" cy="1800"/>
            </a:xfrm>
            <a:prstGeom prst="straightConnector1">
              <a:avLst/>
            </a:prstGeom>
            <a:noFill/>
            <a:ln w="44450" cap="rnd" cmpd="sng">
              <a:solidFill>
                <a:srgbClr val="E50914">
                  <a:alpha val="40000"/>
                </a:srgbClr>
              </a:solidFill>
              <a:prstDash val="solid"/>
              <a:miter lim="800000"/>
              <a:headEnd type="none" w="sm" len="sm"/>
              <a:tailEnd type="none" w="sm" len="sm"/>
            </a:ln>
          </p:spPr>
        </p:cxnSp>
        <p:cxnSp>
          <p:nvCxnSpPr>
            <p:cNvPr id="232" name="Google Shape;232;p30"/>
            <p:cNvCxnSpPr/>
            <p:nvPr/>
          </p:nvCxnSpPr>
          <p:spPr>
            <a:xfrm>
              <a:off x="815997" y="4708949"/>
              <a:ext cx="515400" cy="0"/>
            </a:xfrm>
            <a:prstGeom prst="straightConnector1">
              <a:avLst/>
            </a:prstGeom>
            <a:noFill/>
            <a:ln w="44450" cap="rnd" cmpd="sng">
              <a:solidFill>
                <a:srgbClr val="E50914"/>
              </a:solidFill>
              <a:prstDash val="solid"/>
              <a:miter lim="800000"/>
              <a:headEnd type="none" w="sm" len="sm"/>
              <a:tailEnd type="none" w="sm" len="sm"/>
            </a:ln>
          </p:spPr>
        </p:cxnSp>
        <p:grpSp>
          <p:nvGrpSpPr>
            <p:cNvPr id="233" name="Google Shape;233;p30"/>
            <p:cNvGrpSpPr/>
            <p:nvPr/>
          </p:nvGrpSpPr>
          <p:grpSpPr>
            <a:xfrm>
              <a:off x="818849" y="4072975"/>
              <a:ext cx="1507065" cy="491700"/>
              <a:chOff x="1225874" y="3343225"/>
              <a:chExt cx="1507065" cy="491700"/>
            </a:xfrm>
          </p:grpSpPr>
          <p:sp>
            <p:nvSpPr>
              <p:cNvPr id="234" name="Google Shape;234;p30"/>
              <p:cNvSpPr/>
              <p:nvPr/>
            </p:nvSpPr>
            <p:spPr>
              <a:xfrm>
                <a:off x="1306535" y="3571444"/>
                <a:ext cx="263481" cy="263481"/>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35" name="Google Shape;235;p30"/>
              <p:cNvSpPr/>
              <p:nvPr/>
            </p:nvSpPr>
            <p:spPr>
              <a:xfrm>
                <a:off x="1694176" y="3571444"/>
                <a:ext cx="263481" cy="263481"/>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36" name="Google Shape;236;p30"/>
              <p:cNvSpPr/>
              <p:nvPr/>
            </p:nvSpPr>
            <p:spPr>
              <a:xfrm>
                <a:off x="2081817" y="3571444"/>
                <a:ext cx="263481" cy="263481"/>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37" name="Google Shape;237;p30"/>
              <p:cNvSpPr/>
              <p:nvPr/>
            </p:nvSpPr>
            <p:spPr>
              <a:xfrm>
                <a:off x="2469458" y="3571444"/>
                <a:ext cx="263481" cy="263481"/>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38" name="Google Shape;238;p30"/>
              <p:cNvSpPr/>
              <p:nvPr/>
            </p:nvSpPr>
            <p:spPr>
              <a:xfrm>
                <a:off x="1783554" y="3669212"/>
                <a:ext cx="84725" cy="67946"/>
              </a:xfrm>
              <a:custGeom>
                <a:avLst/>
                <a:gdLst/>
                <a:ahLst/>
                <a:cxnLst/>
                <a:rect l="l" t="t" r="r" b="b"/>
                <a:pathLst>
                  <a:path w="444" h="356" extrusionOk="0">
                    <a:moveTo>
                      <a:pt x="399" y="36"/>
                    </a:moveTo>
                    <a:lnTo>
                      <a:pt x="399" y="36"/>
                    </a:lnTo>
                    <a:cubicBezTo>
                      <a:pt x="355" y="0"/>
                      <a:pt x="293" y="0"/>
                      <a:pt x="248" y="36"/>
                    </a:cubicBezTo>
                    <a:cubicBezTo>
                      <a:pt x="221" y="62"/>
                      <a:pt x="221" y="62"/>
                      <a:pt x="221" y="62"/>
                    </a:cubicBezTo>
                    <a:cubicBezTo>
                      <a:pt x="195" y="36"/>
                      <a:pt x="195" y="36"/>
                      <a:pt x="195" y="36"/>
                    </a:cubicBezTo>
                    <a:cubicBezTo>
                      <a:pt x="151" y="0"/>
                      <a:pt x="89" y="0"/>
                      <a:pt x="45" y="36"/>
                    </a:cubicBezTo>
                    <a:cubicBezTo>
                      <a:pt x="0" y="80"/>
                      <a:pt x="0" y="151"/>
                      <a:pt x="45" y="186"/>
                    </a:cubicBezTo>
                    <a:cubicBezTo>
                      <a:pt x="221" y="355"/>
                      <a:pt x="221" y="355"/>
                      <a:pt x="221" y="355"/>
                    </a:cubicBezTo>
                    <a:cubicBezTo>
                      <a:pt x="399" y="186"/>
                      <a:pt x="399" y="186"/>
                      <a:pt x="399" y="186"/>
                    </a:cubicBezTo>
                    <a:cubicBezTo>
                      <a:pt x="443" y="151"/>
                      <a:pt x="443" y="80"/>
                      <a:pt x="399" y="36"/>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239" name="Google Shape;239;p30"/>
              <p:cNvSpPr/>
              <p:nvPr/>
            </p:nvSpPr>
            <p:spPr>
              <a:xfrm>
                <a:off x="2169518" y="3661242"/>
                <a:ext cx="88079" cy="83885"/>
              </a:xfrm>
              <a:custGeom>
                <a:avLst/>
                <a:gdLst/>
                <a:ahLst/>
                <a:cxnLst/>
                <a:rect l="l" t="t" r="r" b="b"/>
                <a:pathLst>
                  <a:path w="461" h="443" extrusionOk="0">
                    <a:moveTo>
                      <a:pt x="363" y="336"/>
                    </a:moveTo>
                    <a:lnTo>
                      <a:pt x="363" y="336"/>
                    </a:lnTo>
                    <a:cubicBezTo>
                      <a:pt x="301" y="310"/>
                      <a:pt x="284" y="292"/>
                      <a:pt x="284" y="248"/>
                    </a:cubicBezTo>
                    <a:cubicBezTo>
                      <a:pt x="284" y="230"/>
                      <a:pt x="301" y="239"/>
                      <a:pt x="310" y="195"/>
                    </a:cubicBezTo>
                    <a:cubicBezTo>
                      <a:pt x="310" y="176"/>
                      <a:pt x="328" y="195"/>
                      <a:pt x="328" y="151"/>
                    </a:cubicBezTo>
                    <a:cubicBezTo>
                      <a:pt x="328" y="132"/>
                      <a:pt x="319" y="132"/>
                      <a:pt x="319" y="132"/>
                    </a:cubicBezTo>
                    <a:cubicBezTo>
                      <a:pt x="319" y="132"/>
                      <a:pt x="328" y="106"/>
                      <a:pt x="328" y="88"/>
                    </a:cubicBezTo>
                    <a:cubicBezTo>
                      <a:pt x="328" y="61"/>
                      <a:pt x="319" y="0"/>
                      <a:pt x="230" y="0"/>
                    </a:cubicBezTo>
                    <a:cubicBezTo>
                      <a:pt x="141" y="0"/>
                      <a:pt x="132" y="61"/>
                      <a:pt x="132" y="88"/>
                    </a:cubicBezTo>
                    <a:cubicBezTo>
                      <a:pt x="132" y="106"/>
                      <a:pt x="141" y="132"/>
                      <a:pt x="141" y="132"/>
                    </a:cubicBezTo>
                    <a:cubicBezTo>
                      <a:pt x="141" y="132"/>
                      <a:pt x="132" y="132"/>
                      <a:pt x="132" y="151"/>
                    </a:cubicBezTo>
                    <a:cubicBezTo>
                      <a:pt x="132" y="195"/>
                      <a:pt x="150" y="176"/>
                      <a:pt x="150" y="195"/>
                    </a:cubicBezTo>
                    <a:cubicBezTo>
                      <a:pt x="159" y="239"/>
                      <a:pt x="177" y="230"/>
                      <a:pt x="177" y="248"/>
                    </a:cubicBezTo>
                    <a:cubicBezTo>
                      <a:pt x="177" y="292"/>
                      <a:pt x="159" y="310"/>
                      <a:pt x="97" y="336"/>
                    </a:cubicBezTo>
                    <a:cubicBezTo>
                      <a:pt x="35" y="354"/>
                      <a:pt x="0" y="380"/>
                      <a:pt x="0" y="398"/>
                    </a:cubicBezTo>
                    <a:cubicBezTo>
                      <a:pt x="0" y="407"/>
                      <a:pt x="0" y="442"/>
                      <a:pt x="0" y="442"/>
                    </a:cubicBezTo>
                    <a:cubicBezTo>
                      <a:pt x="230" y="442"/>
                      <a:pt x="230" y="442"/>
                      <a:pt x="230" y="442"/>
                    </a:cubicBezTo>
                    <a:cubicBezTo>
                      <a:pt x="460" y="442"/>
                      <a:pt x="460" y="442"/>
                      <a:pt x="460" y="442"/>
                    </a:cubicBezTo>
                    <a:cubicBezTo>
                      <a:pt x="460" y="442"/>
                      <a:pt x="460" y="407"/>
                      <a:pt x="460" y="398"/>
                    </a:cubicBezTo>
                    <a:cubicBezTo>
                      <a:pt x="460" y="380"/>
                      <a:pt x="425" y="354"/>
                      <a:pt x="363" y="336"/>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240" name="Google Shape;240;p30"/>
              <p:cNvSpPr/>
              <p:nvPr/>
            </p:nvSpPr>
            <p:spPr>
              <a:xfrm>
                <a:off x="1407556" y="3664238"/>
                <a:ext cx="61437" cy="77894"/>
              </a:xfrm>
              <a:custGeom>
                <a:avLst/>
                <a:gdLst/>
                <a:ahLst/>
                <a:cxnLst/>
                <a:rect l="l" t="t" r="r" b="b"/>
                <a:pathLst>
                  <a:path w="249" h="311" extrusionOk="0">
                    <a:moveTo>
                      <a:pt x="240" y="141"/>
                    </a:moveTo>
                    <a:lnTo>
                      <a:pt x="240" y="141"/>
                    </a:lnTo>
                    <a:cubicBezTo>
                      <a:pt x="27" y="9"/>
                      <a:pt x="27" y="9"/>
                      <a:pt x="27" y="9"/>
                    </a:cubicBezTo>
                    <a:cubicBezTo>
                      <a:pt x="9" y="0"/>
                      <a:pt x="0" y="9"/>
                      <a:pt x="0" y="26"/>
                    </a:cubicBezTo>
                    <a:cubicBezTo>
                      <a:pt x="0" y="283"/>
                      <a:pt x="0" y="283"/>
                      <a:pt x="0" y="283"/>
                    </a:cubicBezTo>
                    <a:cubicBezTo>
                      <a:pt x="0" y="301"/>
                      <a:pt x="9" y="310"/>
                      <a:pt x="27" y="301"/>
                    </a:cubicBezTo>
                    <a:cubicBezTo>
                      <a:pt x="240" y="168"/>
                      <a:pt x="240" y="168"/>
                      <a:pt x="240" y="168"/>
                    </a:cubicBezTo>
                    <a:cubicBezTo>
                      <a:pt x="240" y="168"/>
                      <a:pt x="248" y="159"/>
                      <a:pt x="248" y="150"/>
                    </a:cubicBezTo>
                    <a:lnTo>
                      <a:pt x="240" y="141"/>
                    </a:ln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241" name="Google Shape;241;p30"/>
              <p:cNvSpPr/>
              <p:nvPr/>
            </p:nvSpPr>
            <p:spPr>
              <a:xfrm>
                <a:off x="2564290" y="3660823"/>
                <a:ext cx="73819" cy="84724"/>
              </a:xfrm>
              <a:custGeom>
                <a:avLst/>
                <a:gdLst/>
                <a:ahLst/>
                <a:cxnLst/>
                <a:rect l="l" t="t" r="r" b="b"/>
                <a:pathLst>
                  <a:path w="390" h="444" extrusionOk="0">
                    <a:moveTo>
                      <a:pt x="319" y="301"/>
                    </a:moveTo>
                    <a:lnTo>
                      <a:pt x="319" y="301"/>
                    </a:lnTo>
                    <a:cubicBezTo>
                      <a:pt x="301" y="301"/>
                      <a:pt x="283" y="301"/>
                      <a:pt x="274" y="310"/>
                    </a:cubicBezTo>
                    <a:cubicBezTo>
                      <a:pt x="142" y="239"/>
                      <a:pt x="142" y="239"/>
                      <a:pt x="142" y="239"/>
                    </a:cubicBezTo>
                    <a:cubicBezTo>
                      <a:pt x="142" y="230"/>
                      <a:pt x="142" y="230"/>
                      <a:pt x="142" y="222"/>
                    </a:cubicBezTo>
                    <a:lnTo>
                      <a:pt x="142" y="213"/>
                    </a:lnTo>
                    <a:cubicBezTo>
                      <a:pt x="274" y="133"/>
                      <a:pt x="274" y="133"/>
                      <a:pt x="274" y="133"/>
                    </a:cubicBezTo>
                    <a:cubicBezTo>
                      <a:pt x="283" y="142"/>
                      <a:pt x="301" y="151"/>
                      <a:pt x="319" y="151"/>
                    </a:cubicBezTo>
                    <a:cubicBezTo>
                      <a:pt x="363" y="151"/>
                      <a:pt x="389" y="115"/>
                      <a:pt x="389" y="70"/>
                    </a:cubicBezTo>
                    <a:cubicBezTo>
                      <a:pt x="389" y="35"/>
                      <a:pt x="363" y="0"/>
                      <a:pt x="319" y="0"/>
                    </a:cubicBezTo>
                    <a:cubicBezTo>
                      <a:pt x="274" y="0"/>
                      <a:pt x="248" y="35"/>
                      <a:pt x="248" y="70"/>
                    </a:cubicBezTo>
                    <a:cubicBezTo>
                      <a:pt x="248" y="80"/>
                      <a:pt x="248" y="80"/>
                      <a:pt x="248" y="89"/>
                    </a:cubicBezTo>
                    <a:cubicBezTo>
                      <a:pt x="115" y="169"/>
                      <a:pt x="115" y="169"/>
                      <a:pt x="115" y="169"/>
                    </a:cubicBezTo>
                    <a:cubicBezTo>
                      <a:pt x="107" y="151"/>
                      <a:pt x="88" y="151"/>
                      <a:pt x="70" y="151"/>
                    </a:cubicBezTo>
                    <a:cubicBezTo>
                      <a:pt x="26" y="151"/>
                      <a:pt x="0" y="186"/>
                      <a:pt x="0" y="222"/>
                    </a:cubicBezTo>
                    <a:cubicBezTo>
                      <a:pt x="0" y="266"/>
                      <a:pt x="26" y="301"/>
                      <a:pt x="70" y="301"/>
                    </a:cubicBezTo>
                    <a:cubicBezTo>
                      <a:pt x="88" y="301"/>
                      <a:pt x="107" y="292"/>
                      <a:pt x="115" y="283"/>
                    </a:cubicBezTo>
                    <a:cubicBezTo>
                      <a:pt x="248" y="363"/>
                      <a:pt x="248" y="363"/>
                      <a:pt x="248" y="363"/>
                    </a:cubicBezTo>
                    <a:lnTo>
                      <a:pt x="248" y="372"/>
                    </a:lnTo>
                    <a:cubicBezTo>
                      <a:pt x="248" y="416"/>
                      <a:pt x="274" y="443"/>
                      <a:pt x="319" y="443"/>
                    </a:cubicBezTo>
                    <a:cubicBezTo>
                      <a:pt x="363" y="443"/>
                      <a:pt x="389" y="416"/>
                      <a:pt x="389" y="372"/>
                    </a:cubicBezTo>
                    <a:cubicBezTo>
                      <a:pt x="389" y="328"/>
                      <a:pt x="363" y="301"/>
                      <a:pt x="319" y="301"/>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242" name="Google Shape;242;p30"/>
              <p:cNvSpPr txBox="1"/>
              <p:nvPr/>
            </p:nvSpPr>
            <p:spPr>
              <a:xfrm>
                <a:off x="1225874" y="3343225"/>
                <a:ext cx="1028700" cy="19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chemeClr val="lt1"/>
                    </a:solidFill>
                    <a:latin typeface="Inter"/>
                    <a:ea typeface="Inter"/>
                    <a:cs typeface="Inter"/>
                    <a:sym typeface="Inter"/>
                  </a:rPr>
                  <a:t>JOAN IS AWFUL</a:t>
                </a:r>
                <a:endParaRPr sz="1100"/>
              </a:p>
            </p:txBody>
          </p:sp>
        </p:grpSp>
      </p:grpSp>
      <p:sp>
        <p:nvSpPr>
          <p:cNvPr id="243" name="Google Shape;243;p30"/>
          <p:cNvSpPr/>
          <p:nvPr/>
        </p:nvSpPr>
        <p:spPr>
          <a:xfrm>
            <a:off x="9271974" y="3571444"/>
            <a:ext cx="263481" cy="263481"/>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44" name="Google Shape;244;p30"/>
          <p:cNvSpPr/>
          <p:nvPr/>
        </p:nvSpPr>
        <p:spPr>
          <a:xfrm>
            <a:off x="9659615" y="3571444"/>
            <a:ext cx="263481" cy="263481"/>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45" name="Google Shape;245;p30"/>
          <p:cNvSpPr/>
          <p:nvPr/>
        </p:nvSpPr>
        <p:spPr>
          <a:xfrm>
            <a:off x="9359675" y="3661242"/>
            <a:ext cx="88079" cy="83885"/>
          </a:xfrm>
          <a:custGeom>
            <a:avLst/>
            <a:gdLst/>
            <a:ahLst/>
            <a:cxnLst/>
            <a:rect l="l" t="t" r="r" b="b"/>
            <a:pathLst>
              <a:path w="461" h="443" extrusionOk="0">
                <a:moveTo>
                  <a:pt x="363" y="336"/>
                </a:moveTo>
                <a:lnTo>
                  <a:pt x="363" y="336"/>
                </a:lnTo>
                <a:cubicBezTo>
                  <a:pt x="301" y="310"/>
                  <a:pt x="284" y="292"/>
                  <a:pt x="284" y="248"/>
                </a:cubicBezTo>
                <a:cubicBezTo>
                  <a:pt x="284" y="230"/>
                  <a:pt x="301" y="239"/>
                  <a:pt x="310" y="195"/>
                </a:cubicBezTo>
                <a:cubicBezTo>
                  <a:pt x="310" y="176"/>
                  <a:pt x="328" y="195"/>
                  <a:pt x="328" y="151"/>
                </a:cubicBezTo>
                <a:cubicBezTo>
                  <a:pt x="328" y="132"/>
                  <a:pt x="319" y="132"/>
                  <a:pt x="319" y="132"/>
                </a:cubicBezTo>
                <a:cubicBezTo>
                  <a:pt x="319" y="132"/>
                  <a:pt x="328" y="106"/>
                  <a:pt x="328" y="88"/>
                </a:cubicBezTo>
                <a:cubicBezTo>
                  <a:pt x="328" y="61"/>
                  <a:pt x="319" y="0"/>
                  <a:pt x="230" y="0"/>
                </a:cubicBezTo>
                <a:cubicBezTo>
                  <a:pt x="141" y="0"/>
                  <a:pt x="132" y="61"/>
                  <a:pt x="132" y="88"/>
                </a:cubicBezTo>
                <a:cubicBezTo>
                  <a:pt x="132" y="106"/>
                  <a:pt x="141" y="132"/>
                  <a:pt x="141" y="132"/>
                </a:cubicBezTo>
                <a:cubicBezTo>
                  <a:pt x="141" y="132"/>
                  <a:pt x="132" y="132"/>
                  <a:pt x="132" y="151"/>
                </a:cubicBezTo>
                <a:cubicBezTo>
                  <a:pt x="132" y="195"/>
                  <a:pt x="150" y="176"/>
                  <a:pt x="150" y="195"/>
                </a:cubicBezTo>
                <a:cubicBezTo>
                  <a:pt x="159" y="239"/>
                  <a:pt x="177" y="230"/>
                  <a:pt x="177" y="248"/>
                </a:cubicBezTo>
                <a:cubicBezTo>
                  <a:pt x="177" y="292"/>
                  <a:pt x="159" y="310"/>
                  <a:pt x="97" y="336"/>
                </a:cubicBezTo>
                <a:cubicBezTo>
                  <a:pt x="35" y="354"/>
                  <a:pt x="0" y="380"/>
                  <a:pt x="0" y="398"/>
                </a:cubicBezTo>
                <a:cubicBezTo>
                  <a:pt x="0" y="407"/>
                  <a:pt x="0" y="442"/>
                  <a:pt x="0" y="442"/>
                </a:cubicBezTo>
                <a:cubicBezTo>
                  <a:pt x="230" y="442"/>
                  <a:pt x="230" y="442"/>
                  <a:pt x="230" y="442"/>
                </a:cubicBezTo>
                <a:cubicBezTo>
                  <a:pt x="460" y="442"/>
                  <a:pt x="460" y="442"/>
                  <a:pt x="460" y="442"/>
                </a:cubicBezTo>
                <a:cubicBezTo>
                  <a:pt x="460" y="442"/>
                  <a:pt x="460" y="407"/>
                  <a:pt x="460" y="398"/>
                </a:cubicBezTo>
                <a:cubicBezTo>
                  <a:pt x="460" y="380"/>
                  <a:pt x="425" y="354"/>
                  <a:pt x="363" y="336"/>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246" name="Google Shape;246;p30"/>
          <p:cNvSpPr/>
          <p:nvPr/>
        </p:nvSpPr>
        <p:spPr>
          <a:xfrm>
            <a:off x="9754447" y="3660823"/>
            <a:ext cx="73819" cy="84724"/>
          </a:xfrm>
          <a:custGeom>
            <a:avLst/>
            <a:gdLst/>
            <a:ahLst/>
            <a:cxnLst/>
            <a:rect l="l" t="t" r="r" b="b"/>
            <a:pathLst>
              <a:path w="390" h="444" extrusionOk="0">
                <a:moveTo>
                  <a:pt x="319" y="301"/>
                </a:moveTo>
                <a:lnTo>
                  <a:pt x="319" y="301"/>
                </a:lnTo>
                <a:cubicBezTo>
                  <a:pt x="301" y="301"/>
                  <a:pt x="283" y="301"/>
                  <a:pt x="274" y="310"/>
                </a:cubicBezTo>
                <a:cubicBezTo>
                  <a:pt x="142" y="239"/>
                  <a:pt x="142" y="239"/>
                  <a:pt x="142" y="239"/>
                </a:cubicBezTo>
                <a:cubicBezTo>
                  <a:pt x="142" y="230"/>
                  <a:pt x="142" y="230"/>
                  <a:pt x="142" y="222"/>
                </a:cubicBezTo>
                <a:lnTo>
                  <a:pt x="142" y="213"/>
                </a:lnTo>
                <a:cubicBezTo>
                  <a:pt x="274" y="133"/>
                  <a:pt x="274" y="133"/>
                  <a:pt x="274" y="133"/>
                </a:cubicBezTo>
                <a:cubicBezTo>
                  <a:pt x="283" y="142"/>
                  <a:pt x="301" y="151"/>
                  <a:pt x="319" y="151"/>
                </a:cubicBezTo>
                <a:cubicBezTo>
                  <a:pt x="363" y="151"/>
                  <a:pt x="389" y="115"/>
                  <a:pt x="389" y="70"/>
                </a:cubicBezTo>
                <a:cubicBezTo>
                  <a:pt x="389" y="35"/>
                  <a:pt x="363" y="0"/>
                  <a:pt x="319" y="0"/>
                </a:cubicBezTo>
                <a:cubicBezTo>
                  <a:pt x="274" y="0"/>
                  <a:pt x="248" y="35"/>
                  <a:pt x="248" y="70"/>
                </a:cubicBezTo>
                <a:cubicBezTo>
                  <a:pt x="248" y="80"/>
                  <a:pt x="248" y="80"/>
                  <a:pt x="248" y="89"/>
                </a:cubicBezTo>
                <a:cubicBezTo>
                  <a:pt x="115" y="169"/>
                  <a:pt x="115" y="169"/>
                  <a:pt x="115" y="169"/>
                </a:cubicBezTo>
                <a:cubicBezTo>
                  <a:pt x="107" y="151"/>
                  <a:pt x="88" y="151"/>
                  <a:pt x="70" y="151"/>
                </a:cubicBezTo>
                <a:cubicBezTo>
                  <a:pt x="26" y="151"/>
                  <a:pt x="0" y="186"/>
                  <a:pt x="0" y="222"/>
                </a:cubicBezTo>
                <a:cubicBezTo>
                  <a:pt x="0" y="266"/>
                  <a:pt x="26" y="301"/>
                  <a:pt x="70" y="301"/>
                </a:cubicBezTo>
                <a:cubicBezTo>
                  <a:pt x="88" y="301"/>
                  <a:pt x="107" y="292"/>
                  <a:pt x="115" y="283"/>
                </a:cubicBezTo>
                <a:cubicBezTo>
                  <a:pt x="248" y="363"/>
                  <a:pt x="248" y="363"/>
                  <a:pt x="248" y="363"/>
                </a:cubicBezTo>
                <a:lnTo>
                  <a:pt x="248" y="372"/>
                </a:lnTo>
                <a:cubicBezTo>
                  <a:pt x="248" y="416"/>
                  <a:pt x="274" y="443"/>
                  <a:pt x="319" y="443"/>
                </a:cubicBezTo>
                <a:cubicBezTo>
                  <a:pt x="363" y="443"/>
                  <a:pt x="389" y="416"/>
                  <a:pt x="389" y="372"/>
                </a:cubicBezTo>
                <a:cubicBezTo>
                  <a:pt x="389" y="328"/>
                  <a:pt x="363" y="301"/>
                  <a:pt x="319" y="301"/>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247" name="Google Shape;247;p30"/>
          <p:cNvSpPr txBox="1"/>
          <p:nvPr/>
        </p:nvSpPr>
        <p:spPr>
          <a:xfrm>
            <a:off x="818725" y="1078550"/>
            <a:ext cx="7506300" cy="2689500"/>
          </a:xfrm>
          <a:prstGeom prst="rect">
            <a:avLst/>
          </a:prstGeom>
          <a:noFill/>
          <a:ln>
            <a:noFill/>
          </a:ln>
        </p:spPr>
        <p:txBody>
          <a:bodyPr spcFirstLastPara="1" wrap="square" lIns="91425" tIns="91425" rIns="91425" bIns="91425" anchor="t" anchorCtr="0">
            <a:noAutofit/>
          </a:bodyPr>
          <a:lstStyle/>
          <a:p>
            <a:pPr marL="457200" lvl="0" indent="-381000" algn="l" rtl="0">
              <a:lnSpc>
                <a:spcPct val="115000"/>
              </a:lnSpc>
              <a:spcBef>
                <a:spcPts val="0"/>
              </a:spcBef>
              <a:spcAft>
                <a:spcPts val="0"/>
              </a:spcAft>
              <a:buClr>
                <a:schemeClr val="lt1"/>
              </a:buClr>
              <a:buSzPts val="2400"/>
              <a:buFont typeface="Inter"/>
              <a:buAutoNum type="arabicPeriod"/>
            </a:pPr>
            <a:r>
              <a:rPr lang="en" sz="2400">
                <a:solidFill>
                  <a:schemeClr val="lt1"/>
                </a:solidFill>
                <a:latin typeface="Inter"/>
                <a:ea typeface="Inter"/>
                <a:cs typeface="Inter"/>
                <a:sym typeface="Inter"/>
              </a:rPr>
              <a:t>Formal education on information privacy needs to be implemented in all public schools </a:t>
            </a:r>
            <a:endParaRPr sz="2400">
              <a:solidFill>
                <a:schemeClr val="lt1"/>
              </a:solidFill>
              <a:latin typeface="Inter"/>
              <a:ea typeface="Inter"/>
              <a:cs typeface="Inter"/>
              <a:sym typeface="Inter"/>
            </a:endParaRPr>
          </a:p>
          <a:p>
            <a:pPr marL="457200" lvl="0" indent="-381000" algn="l" rtl="0">
              <a:lnSpc>
                <a:spcPct val="115000"/>
              </a:lnSpc>
              <a:spcBef>
                <a:spcPts val="0"/>
              </a:spcBef>
              <a:spcAft>
                <a:spcPts val="0"/>
              </a:spcAft>
              <a:buClr>
                <a:schemeClr val="lt1"/>
              </a:buClr>
              <a:buSzPts val="2400"/>
              <a:buFont typeface="Inter"/>
              <a:buAutoNum type="arabicPeriod"/>
            </a:pPr>
            <a:r>
              <a:rPr lang="en" sz="2400">
                <a:solidFill>
                  <a:schemeClr val="lt1"/>
                </a:solidFill>
                <a:latin typeface="Inter"/>
                <a:ea typeface="Inter"/>
                <a:cs typeface="Inter"/>
                <a:sym typeface="Inter"/>
              </a:rPr>
              <a:t>AI-generated content is changing the creative landscape in Hollywood</a:t>
            </a:r>
            <a:endParaRPr sz="2400">
              <a:solidFill>
                <a:schemeClr val="lt1"/>
              </a:solidFill>
              <a:latin typeface="Inter"/>
              <a:ea typeface="Inter"/>
              <a:cs typeface="Inter"/>
              <a:sym typeface="Inter"/>
            </a:endParaRPr>
          </a:p>
          <a:p>
            <a:pPr marL="457200" lvl="0" indent="-381000" algn="l" rtl="0">
              <a:lnSpc>
                <a:spcPct val="115000"/>
              </a:lnSpc>
              <a:spcBef>
                <a:spcPts val="0"/>
              </a:spcBef>
              <a:spcAft>
                <a:spcPts val="0"/>
              </a:spcAft>
              <a:buClr>
                <a:schemeClr val="lt1"/>
              </a:buClr>
              <a:buSzPts val="2400"/>
              <a:buFont typeface="Inter"/>
              <a:buAutoNum type="arabicPeriod"/>
            </a:pPr>
            <a:r>
              <a:rPr lang="en" sz="2400">
                <a:solidFill>
                  <a:schemeClr val="lt1"/>
                </a:solidFill>
                <a:latin typeface="Inter"/>
                <a:ea typeface="Inter"/>
                <a:cs typeface="Inter"/>
                <a:sym typeface="Inter"/>
              </a:rPr>
              <a:t>Societal biases sourced from the media significantly shape our view of others </a:t>
            </a:r>
            <a:endParaRPr sz="2400">
              <a:solidFill>
                <a:schemeClr val="lt1"/>
              </a:solidFill>
              <a:latin typeface="Inter"/>
              <a:ea typeface="Inter"/>
              <a:cs typeface="Inter"/>
              <a:sym typeface="Inter"/>
            </a:endParaRPr>
          </a:p>
        </p:txBody>
      </p:sp>
      <p:sp>
        <p:nvSpPr>
          <p:cNvPr id="248" name="Google Shape;248;p30"/>
          <p:cNvSpPr txBox="1"/>
          <p:nvPr/>
        </p:nvSpPr>
        <p:spPr>
          <a:xfrm>
            <a:off x="8595300" y="4749850"/>
            <a:ext cx="5487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100">
                <a:solidFill>
                  <a:schemeClr val="lt1"/>
                </a:solidFill>
                <a:latin typeface="Inter"/>
                <a:ea typeface="Inter"/>
                <a:cs typeface="Inter"/>
                <a:sym typeface="Inter"/>
              </a:rPr>
              <a:t>5</a:t>
            </a:r>
            <a:endParaRPr sz="2100">
              <a:solidFill>
                <a:schemeClr val="lt1"/>
              </a:solidFill>
              <a:latin typeface="Inter"/>
              <a:ea typeface="Inter"/>
              <a:cs typeface="Inter"/>
              <a:sym typeface="Inte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71616"/>
        </a:solidFill>
        <a:effectLst/>
      </p:bgPr>
    </p:bg>
    <p:spTree>
      <p:nvGrpSpPr>
        <p:cNvPr id="1" name="Shape 252"/>
        <p:cNvGrpSpPr/>
        <p:nvPr/>
      </p:nvGrpSpPr>
      <p:grpSpPr>
        <a:xfrm>
          <a:off x="0" y="0"/>
          <a:ext cx="0" cy="0"/>
          <a:chOff x="0" y="0"/>
          <a:chExt cx="0" cy="0"/>
        </a:xfrm>
      </p:grpSpPr>
      <p:sp>
        <p:nvSpPr>
          <p:cNvPr id="253" name="Google Shape;253;p31"/>
          <p:cNvSpPr txBox="1"/>
          <p:nvPr/>
        </p:nvSpPr>
        <p:spPr>
          <a:xfrm>
            <a:off x="598885" y="324824"/>
            <a:ext cx="4032300" cy="4386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2400" b="1">
                <a:solidFill>
                  <a:schemeClr val="lt1"/>
                </a:solidFill>
                <a:latin typeface="Inter"/>
                <a:ea typeface="Inter"/>
                <a:cs typeface="Inter"/>
                <a:sym typeface="Inter"/>
              </a:rPr>
              <a:t>CONCLUSION #1</a:t>
            </a:r>
            <a:endParaRPr sz="1100"/>
          </a:p>
        </p:txBody>
      </p:sp>
      <p:sp>
        <p:nvSpPr>
          <p:cNvPr id="254" name="Google Shape;254;p31"/>
          <p:cNvSpPr/>
          <p:nvPr/>
        </p:nvSpPr>
        <p:spPr>
          <a:xfrm>
            <a:off x="9271974"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55" name="Google Shape;255;p31"/>
          <p:cNvSpPr/>
          <p:nvPr/>
        </p:nvSpPr>
        <p:spPr>
          <a:xfrm>
            <a:off x="9659615"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56" name="Google Shape;256;p31"/>
          <p:cNvSpPr/>
          <p:nvPr/>
        </p:nvSpPr>
        <p:spPr>
          <a:xfrm>
            <a:off x="9359675" y="3661242"/>
            <a:ext cx="88080" cy="83885"/>
          </a:xfrm>
          <a:custGeom>
            <a:avLst/>
            <a:gdLst/>
            <a:ahLst/>
            <a:cxnLst/>
            <a:rect l="l" t="t" r="r" b="b"/>
            <a:pathLst>
              <a:path w="461" h="443" extrusionOk="0">
                <a:moveTo>
                  <a:pt x="363" y="336"/>
                </a:moveTo>
                <a:lnTo>
                  <a:pt x="363" y="336"/>
                </a:lnTo>
                <a:cubicBezTo>
                  <a:pt x="301" y="310"/>
                  <a:pt x="284" y="292"/>
                  <a:pt x="284" y="248"/>
                </a:cubicBezTo>
                <a:cubicBezTo>
                  <a:pt x="284" y="230"/>
                  <a:pt x="301" y="239"/>
                  <a:pt x="310" y="195"/>
                </a:cubicBezTo>
                <a:cubicBezTo>
                  <a:pt x="310" y="176"/>
                  <a:pt x="328" y="195"/>
                  <a:pt x="328" y="151"/>
                </a:cubicBezTo>
                <a:cubicBezTo>
                  <a:pt x="328" y="132"/>
                  <a:pt x="319" y="132"/>
                  <a:pt x="319" y="132"/>
                </a:cubicBezTo>
                <a:cubicBezTo>
                  <a:pt x="319" y="132"/>
                  <a:pt x="328" y="106"/>
                  <a:pt x="328" y="88"/>
                </a:cubicBezTo>
                <a:cubicBezTo>
                  <a:pt x="328" y="61"/>
                  <a:pt x="319" y="0"/>
                  <a:pt x="230" y="0"/>
                </a:cubicBezTo>
                <a:cubicBezTo>
                  <a:pt x="141" y="0"/>
                  <a:pt x="132" y="61"/>
                  <a:pt x="132" y="88"/>
                </a:cubicBezTo>
                <a:cubicBezTo>
                  <a:pt x="132" y="106"/>
                  <a:pt x="141" y="132"/>
                  <a:pt x="141" y="132"/>
                </a:cubicBezTo>
                <a:cubicBezTo>
                  <a:pt x="141" y="132"/>
                  <a:pt x="132" y="132"/>
                  <a:pt x="132" y="151"/>
                </a:cubicBezTo>
                <a:cubicBezTo>
                  <a:pt x="132" y="195"/>
                  <a:pt x="150" y="176"/>
                  <a:pt x="150" y="195"/>
                </a:cubicBezTo>
                <a:cubicBezTo>
                  <a:pt x="159" y="239"/>
                  <a:pt x="177" y="230"/>
                  <a:pt x="177" y="248"/>
                </a:cubicBezTo>
                <a:cubicBezTo>
                  <a:pt x="177" y="292"/>
                  <a:pt x="159" y="310"/>
                  <a:pt x="97" y="336"/>
                </a:cubicBezTo>
                <a:cubicBezTo>
                  <a:pt x="35" y="354"/>
                  <a:pt x="0" y="380"/>
                  <a:pt x="0" y="398"/>
                </a:cubicBezTo>
                <a:cubicBezTo>
                  <a:pt x="0" y="407"/>
                  <a:pt x="0" y="442"/>
                  <a:pt x="0" y="442"/>
                </a:cubicBezTo>
                <a:cubicBezTo>
                  <a:pt x="230" y="442"/>
                  <a:pt x="230" y="442"/>
                  <a:pt x="230" y="442"/>
                </a:cubicBezTo>
                <a:cubicBezTo>
                  <a:pt x="460" y="442"/>
                  <a:pt x="460" y="442"/>
                  <a:pt x="460" y="442"/>
                </a:cubicBezTo>
                <a:cubicBezTo>
                  <a:pt x="460" y="442"/>
                  <a:pt x="460" y="407"/>
                  <a:pt x="460" y="398"/>
                </a:cubicBezTo>
                <a:cubicBezTo>
                  <a:pt x="460" y="380"/>
                  <a:pt x="425" y="354"/>
                  <a:pt x="363" y="336"/>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257" name="Google Shape;257;p31"/>
          <p:cNvSpPr/>
          <p:nvPr/>
        </p:nvSpPr>
        <p:spPr>
          <a:xfrm>
            <a:off x="9754447" y="3660823"/>
            <a:ext cx="73819" cy="84724"/>
          </a:xfrm>
          <a:custGeom>
            <a:avLst/>
            <a:gdLst/>
            <a:ahLst/>
            <a:cxnLst/>
            <a:rect l="l" t="t" r="r" b="b"/>
            <a:pathLst>
              <a:path w="390" h="444" extrusionOk="0">
                <a:moveTo>
                  <a:pt x="319" y="301"/>
                </a:moveTo>
                <a:lnTo>
                  <a:pt x="319" y="301"/>
                </a:lnTo>
                <a:cubicBezTo>
                  <a:pt x="301" y="301"/>
                  <a:pt x="283" y="301"/>
                  <a:pt x="274" y="310"/>
                </a:cubicBezTo>
                <a:cubicBezTo>
                  <a:pt x="142" y="239"/>
                  <a:pt x="142" y="239"/>
                  <a:pt x="142" y="239"/>
                </a:cubicBezTo>
                <a:cubicBezTo>
                  <a:pt x="142" y="230"/>
                  <a:pt x="142" y="230"/>
                  <a:pt x="142" y="222"/>
                </a:cubicBezTo>
                <a:lnTo>
                  <a:pt x="142" y="213"/>
                </a:lnTo>
                <a:cubicBezTo>
                  <a:pt x="274" y="133"/>
                  <a:pt x="274" y="133"/>
                  <a:pt x="274" y="133"/>
                </a:cubicBezTo>
                <a:cubicBezTo>
                  <a:pt x="283" y="142"/>
                  <a:pt x="301" y="151"/>
                  <a:pt x="319" y="151"/>
                </a:cubicBezTo>
                <a:cubicBezTo>
                  <a:pt x="363" y="151"/>
                  <a:pt x="389" y="115"/>
                  <a:pt x="389" y="70"/>
                </a:cubicBezTo>
                <a:cubicBezTo>
                  <a:pt x="389" y="35"/>
                  <a:pt x="363" y="0"/>
                  <a:pt x="319" y="0"/>
                </a:cubicBezTo>
                <a:cubicBezTo>
                  <a:pt x="274" y="0"/>
                  <a:pt x="248" y="35"/>
                  <a:pt x="248" y="70"/>
                </a:cubicBezTo>
                <a:cubicBezTo>
                  <a:pt x="248" y="80"/>
                  <a:pt x="248" y="80"/>
                  <a:pt x="248" y="89"/>
                </a:cubicBezTo>
                <a:cubicBezTo>
                  <a:pt x="115" y="169"/>
                  <a:pt x="115" y="169"/>
                  <a:pt x="115" y="169"/>
                </a:cubicBezTo>
                <a:cubicBezTo>
                  <a:pt x="107" y="151"/>
                  <a:pt x="88" y="151"/>
                  <a:pt x="70" y="151"/>
                </a:cubicBezTo>
                <a:cubicBezTo>
                  <a:pt x="26" y="151"/>
                  <a:pt x="0" y="186"/>
                  <a:pt x="0" y="222"/>
                </a:cubicBezTo>
                <a:cubicBezTo>
                  <a:pt x="0" y="266"/>
                  <a:pt x="26" y="301"/>
                  <a:pt x="70" y="301"/>
                </a:cubicBezTo>
                <a:cubicBezTo>
                  <a:pt x="88" y="301"/>
                  <a:pt x="107" y="292"/>
                  <a:pt x="115" y="283"/>
                </a:cubicBezTo>
                <a:cubicBezTo>
                  <a:pt x="248" y="363"/>
                  <a:pt x="248" y="363"/>
                  <a:pt x="248" y="363"/>
                </a:cubicBezTo>
                <a:lnTo>
                  <a:pt x="248" y="372"/>
                </a:lnTo>
                <a:cubicBezTo>
                  <a:pt x="248" y="416"/>
                  <a:pt x="274" y="443"/>
                  <a:pt x="319" y="443"/>
                </a:cubicBezTo>
                <a:cubicBezTo>
                  <a:pt x="363" y="443"/>
                  <a:pt x="389" y="416"/>
                  <a:pt x="389" y="372"/>
                </a:cubicBezTo>
                <a:cubicBezTo>
                  <a:pt x="389" y="328"/>
                  <a:pt x="363" y="301"/>
                  <a:pt x="319" y="301"/>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258" name="Google Shape;258;p31"/>
          <p:cNvSpPr txBox="1"/>
          <p:nvPr/>
        </p:nvSpPr>
        <p:spPr>
          <a:xfrm>
            <a:off x="818725" y="1078550"/>
            <a:ext cx="7506300" cy="26895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400">
                <a:solidFill>
                  <a:schemeClr val="lt1"/>
                </a:solidFill>
                <a:latin typeface="Inter"/>
                <a:ea typeface="Inter"/>
                <a:cs typeface="Inter"/>
                <a:sym typeface="Inter"/>
              </a:rPr>
              <a:t>Formal education on information privacy needs </a:t>
            </a:r>
            <a:endParaRPr sz="2400">
              <a:solidFill>
                <a:schemeClr val="lt1"/>
              </a:solidFill>
              <a:latin typeface="Inter"/>
              <a:ea typeface="Inter"/>
              <a:cs typeface="Inter"/>
              <a:sym typeface="Inter"/>
            </a:endParaRPr>
          </a:p>
          <a:p>
            <a:pPr marL="0" lvl="0" indent="0" algn="ctr" rtl="0">
              <a:lnSpc>
                <a:spcPct val="115000"/>
              </a:lnSpc>
              <a:spcBef>
                <a:spcPts val="1200"/>
              </a:spcBef>
              <a:spcAft>
                <a:spcPts val="1200"/>
              </a:spcAft>
              <a:buNone/>
            </a:pPr>
            <a:r>
              <a:rPr lang="en" sz="2400">
                <a:solidFill>
                  <a:schemeClr val="lt1"/>
                </a:solidFill>
                <a:latin typeface="Inter"/>
                <a:ea typeface="Inter"/>
                <a:cs typeface="Inter"/>
                <a:sym typeface="Inter"/>
              </a:rPr>
              <a:t>to be implemented in all public schools. </a:t>
            </a:r>
            <a:endParaRPr sz="2700">
              <a:solidFill>
                <a:schemeClr val="lt1"/>
              </a:solidFill>
              <a:latin typeface="Inter"/>
              <a:ea typeface="Inter"/>
              <a:cs typeface="Inter"/>
              <a:sym typeface="Inter"/>
            </a:endParaRPr>
          </a:p>
        </p:txBody>
      </p:sp>
      <p:sp>
        <p:nvSpPr>
          <p:cNvPr id="259" name="Google Shape;259;p31"/>
          <p:cNvSpPr txBox="1"/>
          <p:nvPr/>
        </p:nvSpPr>
        <p:spPr>
          <a:xfrm>
            <a:off x="8595300" y="4749850"/>
            <a:ext cx="5487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100">
                <a:solidFill>
                  <a:schemeClr val="lt1"/>
                </a:solidFill>
                <a:latin typeface="Inter"/>
                <a:ea typeface="Inter"/>
                <a:cs typeface="Inter"/>
                <a:sym typeface="Inter"/>
              </a:rPr>
              <a:t>6</a:t>
            </a:r>
            <a:endParaRPr sz="2100">
              <a:solidFill>
                <a:schemeClr val="lt1"/>
              </a:solidFill>
              <a:latin typeface="Inter"/>
              <a:ea typeface="Inter"/>
              <a:cs typeface="Inter"/>
              <a:sym typeface="Inter"/>
            </a:endParaRPr>
          </a:p>
        </p:txBody>
      </p:sp>
      <p:grpSp>
        <p:nvGrpSpPr>
          <p:cNvPr id="260" name="Google Shape;260;p31"/>
          <p:cNvGrpSpPr/>
          <p:nvPr/>
        </p:nvGrpSpPr>
        <p:grpSpPr>
          <a:xfrm>
            <a:off x="815997" y="4377775"/>
            <a:ext cx="7509150" cy="636871"/>
            <a:chOff x="815997" y="4072975"/>
            <a:chExt cx="7509150" cy="636871"/>
          </a:xfrm>
        </p:grpSpPr>
        <p:cxnSp>
          <p:nvCxnSpPr>
            <p:cNvPr id="261" name="Google Shape;261;p31"/>
            <p:cNvCxnSpPr/>
            <p:nvPr/>
          </p:nvCxnSpPr>
          <p:spPr>
            <a:xfrm>
              <a:off x="818847" y="4708046"/>
              <a:ext cx="7506300" cy="1800"/>
            </a:xfrm>
            <a:prstGeom prst="straightConnector1">
              <a:avLst/>
            </a:prstGeom>
            <a:noFill/>
            <a:ln w="44450" cap="rnd" cmpd="sng">
              <a:solidFill>
                <a:srgbClr val="E50914">
                  <a:alpha val="40000"/>
                </a:srgbClr>
              </a:solidFill>
              <a:prstDash val="solid"/>
              <a:miter lim="800000"/>
              <a:headEnd type="none" w="sm" len="sm"/>
              <a:tailEnd type="none" w="sm" len="sm"/>
            </a:ln>
          </p:spPr>
        </p:cxnSp>
        <p:cxnSp>
          <p:nvCxnSpPr>
            <p:cNvPr id="262" name="Google Shape;262;p31"/>
            <p:cNvCxnSpPr/>
            <p:nvPr/>
          </p:nvCxnSpPr>
          <p:spPr>
            <a:xfrm rot="10800000" flipH="1">
              <a:off x="815997" y="4705949"/>
              <a:ext cx="1232700" cy="3000"/>
            </a:xfrm>
            <a:prstGeom prst="straightConnector1">
              <a:avLst/>
            </a:prstGeom>
            <a:noFill/>
            <a:ln w="44450" cap="rnd" cmpd="sng">
              <a:solidFill>
                <a:srgbClr val="E50914"/>
              </a:solidFill>
              <a:prstDash val="solid"/>
              <a:miter lim="800000"/>
              <a:headEnd type="none" w="sm" len="sm"/>
              <a:tailEnd type="none" w="sm" len="sm"/>
            </a:ln>
          </p:spPr>
        </p:cxnSp>
        <p:grpSp>
          <p:nvGrpSpPr>
            <p:cNvPr id="263" name="Google Shape;263;p31"/>
            <p:cNvGrpSpPr/>
            <p:nvPr/>
          </p:nvGrpSpPr>
          <p:grpSpPr>
            <a:xfrm>
              <a:off x="818849" y="4072975"/>
              <a:ext cx="1506984" cy="491619"/>
              <a:chOff x="1225874" y="3343225"/>
              <a:chExt cx="1506984" cy="491619"/>
            </a:xfrm>
          </p:grpSpPr>
          <p:sp>
            <p:nvSpPr>
              <p:cNvPr id="264" name="Google Shape;264;p31"/>
              <p:cNvSpPr/>
              <p:nvPr/>
            </p:nvSpPr>
            <p:spPr>
              <a:xfrm>
                <a:off x="1306535"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65" name="Google Shape;265;p31"/>
              <p:cNvSpPr/>
              <p:nvPr/>
            </p:nvSpPr>
            <p:spPr>
              <a:xfrm>
                <a:off x="1694176"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66" name="Google Shape;266;p31"/>
              <p:cNvSpPr/>
              <p:nvPr/>
            </p:nvSpPr>
            <p:spPr>
              <a:xfrm>
                <a:off x="2081817"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67" name="Google Shape;267;p31"/>
              <p:cNvSpPr/>
              <p:nvPr/>
            </p:nvSpPr>
            <p:spPr>
              <a:xfrm>
                <a:off x="2469458"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68" name="Google Shape;268;p31"/>
              <p:cNvSpPr/>
              <p:nvPr/>
            </p:nvSpPr>
            <p:spPr>
              <a:xfrm>
                <a:off x="1783554" y="3669212"/>
                <a:ext cx="84724" cy="67946"/>
              </a:xfrm>
              <a:custGeom>
                <a:avLst/>
                <a:gdLst/>
                <a:ahLst/>
                <a:cxnLst/>
                <a:rect l="l" t="t" r="r" b="b"/>
                <a:pathLst>
                  <a:path w="444" h="356" extrusionOk="0">
                    <a:moveTo>
                      <a:pt x="399" y="36"/>
                    </a:moveTo>
                    <a:lnTo>
                      <a:pt x="399" y="36"/>
                    </a:lnTo>
                    <a:cubicBezTo>
                      <a:pt x="355" y="0"/>
                      <a:pt x="293" y="0"/>
                      <a:pt x="248" y="36"/>
                    </a:cubicBezTo>
                    <a:cubicBezTo>
                      <a:pt x="221" y="62"/>
                      <a:pt x="221" y="62"/>
                      <a:pt x="221" y="62"/>
                    </a:cubicBezTo>
                    <a:cubicBezTo>
                      <a:pt x="195" y="36"/>
                      <a:pt x="195" y="36"/>
                      <a:pt x="195" y="36"/>
                    </a:cubicBezTo>
                    <a:cubicBezTo>
                      <a:pt x="151" y="0"/>
                      <a:pt x="89" y="0"/>
                      <a:pt x="45" y="36"/>
                    </a:cubicBezTo>
                    <a:cubicBezTo>
                      <a:pt x="0" y="80"/>
                      <a:pt x="0" y="151"/>
                      <a:pt x="45" y="186"/>
                    </a:cubicBezTo>
                    <a:cubicBezTo>
                      <a:pt x="221" y="355"/>
                      <a:pt x="221" y="355"/>
                      <a:pt x="221" y="355"/>
                    </a:cubicBezTo>
                    <a:cubicBezTo>
                      <a:pt x="399" y="186"/>
                      <a:pt x="399" y="186"/>
                      <a:pt x="399" y="186"/>
                    </a:cubicBezTo>
                    <a:cubicBezTo>
                      <a:pt x="443" y="151"/>
                      <a:pt x="443" y="80"/>
                      <a:pt x="399" y="36"/>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269" name="Google Shape;269;p31"/>
              <p:cNvSpPr/>
              <p:nvPr/>
            </p:nvSpPr>
            <p:spPr>
              <a:xfrm>
                <a:off x="2169518" y="3661242"/>
                <a:ext cx="88080" cy="83885"/>
              </a:xfrm>
              <a:custGeom>
                <a:avLst/>
                <a:gdLst/>
                <a:ahLst/>
                <a:cxnLst/>
                <a:rect l="l" t="t" r="r" b="b"/>
                <a:pathLst>
                  <a:path w="461" h="443" extrusionOk="0">
                    <a:moveTo>
                      <a:pt x="363" y="336"/>
                    </a:moveTo>
                    <a:lnTo>
                      <a:pt x="363" y="336"/>
                    </a:lnTo>
                    <a:cubicBezTo>
                      <a:pt x="301" y="310"/>
                      <a:pt x="284" y="292"/>
                      <a:pt x="284" y="248"/>
                    </a:cubicBezTo>
                    <a:cubicBezTo>
                      <a:pt x="284" y="230"/>
                      <a:pt x="301" y="239"/>
                      <a:pt x="310" y="195"/>
                    </a:cubicBezTo>
                    <a:cubicBezTo>
                      <a:pt x="310" y="176"/>
                      <a:pt x="328" y="195"/>
                      <a:pt x="328" y="151"/>
                    </a:cubicBezTo>
                    <a:cubicBezTo>
                      <a:pt x="328" y="132"/>
                      <a:pt x="319" y="132"/>
                      <a:pt x="319" y="132"/>
                    </a:cubicBezTo>
                    <a:cubicBezTo>
                      <a:pt x="319" y="132"/>
                      <a:pt x="328" y="106"/>
                      <a:pt x="328" y="88"/>
                    </a:cubicBezTo>
                    <a:cubicBezTo>
                      <a:pt x="328" y="61"/>
                      <a:pt x="319" y="0"/>
                      <a:pt x="230" y="0"/>
                    </a:cubicBezTo>
                    <a:cubicBezTo>
                      <a:pt x="141" y="0"/>
                      <a:pt x="132" y="61"/>
                      <a:pt x="132" y="88"/>
                    </a:cubicBezTo>
                    <a:cubicBezTo>
                      <a:pt x="132" y="106"/>
                      <a:pt x="141" y="132"/>
                      <a:pt x="141" y="132"/>
                    </a:cubicBezTo>
                    <a:cubicBezTo>
                      <a:pt x="141" y="132"/>
                      <a:pt x="132" y="132"/>
                      <a:pt x="132" y="151"/>
                    </a:cubicBezTo>
                    <a:cubicBezTo>
                      <a:pt x="132" y="195"/>
                      <a:pt x="150" y="176"/>
                      <a:pt x="150" y="195"/>
                    </a:cubicBezTo>
                    <a:cubicBezTo>
                      <a:pt x="159" y="239"/>
                      <a:pt x="177" y="230"/>
                      <a:pt x="177" y="248"/>
                    </a:cubicBezTo>
                    <a:cubicBezTo>
                      <a:pt x="177" y="292"/>
                      <a:pt x="159" y="310"/>
                      <a:pt x="97" y="336"/>
                    </a:cubicBezTo>
                    <a:cubicBezTo>
                      <a:pt x="35" y="354"/>
                      <a:pt x="0" y="380"/>
                      <a:pt x="0" y="398"/>
                    </a:cubicBezTo>
                    <a:cubicBezTo>
                      <a:pt x="0" y="407"/>
                      <a:pt x="0" y="442"/>
                      <a:pt x="0" y="442"/>
                    </a:cubicBezTo>
                    <a:cubicBezTo>
                      <a:pt x="230" y="442"/>
                      <a:pt x="230" y="442"/>
                      <a:pt x="230" y="442"/>
                    </a:cubicBezTo>
                    <a:cubicBezTo>
                      <a:pt x="460" y="442"/>
                      <a:pt x="460" y="442"/>
                      <a:pt x="460" y="442"/>
                    </a:cubicBezTo>
                    <a:cubicBezTo>
                      <a:pt x="460" y="442"/>
                      <a:pt x="460" y="407"/>
                      <a:pt x="460" y="398"/>
                    </a:cubicBezTo>
                    <a:cubicBezTo>
                      <a:pt x="460" y="380"/>
                      <a:pt x="425" y="354"/>
                      <a:pt x="363" y="336"/>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270" name="Google Shape;270;p31"/>
              <p:cNvSpPr/>
              <p:nvPr/>
            </p:nvSpPr>
            <p:spPr>
              <a:xfrm>
                <a:off x="1407556" y="3664238"/>
                <a:ext cx="61437" cy="77895"/>
              </a:xfrm>
              <a:custGeom>
                <a:avLst/>
                <a:gdLst/>
                <a:ahLst/>
                <a:cxnLst/>
                <a:rect l="l" t="t" r="r" b="b"/>
                <a:pathLst>
                  <a:path w="249" h="311" extrusionOk="0">
                    <a:moveTo>
                      <a:pt x="240" y="141"/>
                    </a:moveTo>
                    <a:lnTo>
                      <a:pt x="240" y="141"/>
                    </a:lnTo>
                    <a:cubicBezTo>
                      <a:pt x="27" y="9"/>
                      <a:pt x="27" y="9"/>
                      <a:pt x="27" y="9"/>
                    </a:cubicBezTo>
                    <a:cubicBezTo>
                      <a:pt x="9" y="0"/>
                      <a:pt x="0" y="9"/>
                      <a:pt x="0" y="26"/>
                    </a:cubicBezTo>
                    <a:cubicBezTo>
                      <a:pt x="0" y="283"/>
                      <a:pt x="0" y="283"/>
                      <a:pt x="0" y="283"/>
                    </a:cubicBezTo>
                    <a:cubicBezTo>
                      <a:pt x="0" y="301"/>
                      <a:pt x="9" y="310"/>
                      <a:pt x="27" y="301"/>
                    </a:cubicBezTo>
                    <a:cubicBezTo>
                      <a:pt x="240" y="168"/>
                      <a:pt x="240" y="168"/>
                      <a:pt x="240" y="168"/>
                    </a:cubicBezTo>
                    <a:cubicBezTo>
                      <a:pt x="240" y="168"/>
                      <a:pt x="248" y="159"/>
                      <a:pt x="248" y="150"/>
                    </a:cubicBezTo>
                    <a:lnTo>
                      <a:pt x="240" y="141"/>
                    </a:ln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271" name="Google Shape;271;p31"/>
              <p:cNvSpPr/>
              <p:nvPr/>
            </p:nvSpPr>
            <p:spPr>
              <a:xfrm>
                <a:off x="2564290" y="3660823"/>
                <a:ext cx="73819" cy="84724"/>
              </a:xfrm>
              <a:custGeom>
                <a:avLst/>
                <a:gdLst/>
                <a:ahLst/>
                <a:cxnLst/>
                <a:rect l="l" t="t" r="r" b="b"/>
                <a:pathLst>
                  <a:path w="390" h="444" extrusionOk="0">
                    <a:moveTo>
                      <a:pt x="319" y="301"/>
                    </a:moveTo>
                    <a:lnTo>
                      <a:pt x="319" y="301"/>
                    </a:lnTo>
                    <a:cubicBezTo>
                      <a:pt x="301" y="301"/>
                      <a:pt x="283" y="301"/>
                      <a:pt x="274" y="310"/>
                    </a:cubicBezTo>
                    <a:cubicBezTo>
                      <a:pt x="142" y="239"/>
                      <a:pt x="142" y="239"/>
                      <a:pt x="142" y="239"/>
                    </a:cubicBezTo>
                    <a:cubicBezTo>
                      <a:pt x="142" y="230"/>
                      <a:pt x="142" y="230"/>
                      <a:pt x="142" y="222"/>
                    </a:cubicBezTo>
                    <a:lnTo>
                      <a:pt x="142" y="213"/>
                    </a:lnTo>
                    <a:cubicBezTo>
                      <a:pt x="274" y="133"/>
                      <a:pt x="274" y="133"/>
                      <a:pt x="274" y="133"/>
                    </a:cubicBezTo>
                    <a:cubicBezTo>
                      <a:pt x="283" y="142"/>
                      <a:pt x="301" y="151"/>
                      <a:pt x="319" y="151"/>
                    </a:cubicBezTo>
                    <a:cubicBezTo>
                      <a:pt x="363" y="151"/>
                      <a:pt x="389" y="115"/>
                      <a:pt x="389" y="70"/>
                    </a:cubicBezTo>
                    <a:cubicBezTo>
                      <a:pt x="389" y="35"/>
                      <a:pt x="363" y="0"/>
                      <a:pt x="319" y="0"/>
                    </a:cubicBezTo>
                    <a:cubicBezTo>
                      <a:pt x="274" y="0"/>
                      <a:pt x="248" y="35"/>
                      <a:pt x="248" y="70"/>
                    </a:cubicBezTo>
                    <a:cubicBezTo>
                      <a:pt x="248" y="80"/>
                      <a:pt x="248" y="80"/>
                      <a:pt x="248" y="89"/>
                    </a:cubicBezTo>
                    <a:cubicBezTo>
                      <a:pt x="115" y="169"/>
                      <a:pt x="115" y="169"/>
                      <a:pt x="115" y="169"/>
                    </a:cubicBezTo>
                    <a:cubicBezTo>
                      <a:pt x="107" y="151"/>
                      <a:pt x="88" y="151"/>
                      <a:pt x="70" y="151"/>
                    </a:cubicBezTo>
                    <a:cubicBezTo>
                      <a:pt x="26" y="151"/>
                      <a:pt x="0" y="186"/>
                      <a:pt x="0" y="222"/>
                    </a:cubicBezTo>
                    <a:cubicBezTo>
                      <a:pt x="0" y="266"/>
                      <a:pt x="26" y="301"/>
                      <a:pt x="70" y="301"/>
                    </a:cubicBezTo>
                    <a:cubicBezTo>
                      <a:pt x="88" y="301"/>
                      <a:pt x="107" y="292"/>
                      <a:pt x="115" y="283"/>
                    </a:cubicBezTo>
                    <a:cubicBezTo>
                      <a:pt x="248" y="363"/>
                      <a:pt x="248" y="363"/>
                      <a:pt x="248" y="363"/>
                    </a:cubicBezTo>
                    <a:lnTo>
                      <a:pt x="248" y="372"/>
                    </a:lnTo>
                    <a:cubicBezTo>
                      <a:pt x="248" y="416"/>
                      <a:pt x="274" y="443"/>
                      <a:pt x="319" y="443"/>
                    </a:cubicBezTo>
                    <a:cubicBezTo>
                      <a:pt x="363" y="443"/>
                      <a:pt x="389" y="416"/>
                      <a:pt x="389" y="372"/>
                    </a:cubicBezTo>
                    <a:cubicBezTo>
                      <a:pt x="389" y="328"/>
                      <a:pt x="363" y="301"/>
                      <a:pt x="319" y="301"/>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272" name="Google Shape;272;p31"/>
              <p:cNvSpPr txBox="1"/>
              <p:nvPr/>
            </p:nvSpPr>
            <p:spPr>
              <a:xfrm>
                <a:off x="1225874" y="3343225"/>
                <a:ext cx="1028700" cy="19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chemeClr val="lt1"/>
                    </a:solidFill>
                    <a:latin typeface="Inter"/>
                    <a:ea typeface="Inter"/>
                    <a:cs typeface="Inter"/>
                    <a:sym typeface="Inter"/>
                  </a:rPr>
                  <a:t>JOAN IS AWFUL</a:t>
                </a:r>
                <a:endParaRPr sz="1100"/>
              </a:p>
            </p:txBody>
          </p:sp>
        </p:gr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71616"/>
        </a:solidFill>
        <a:effectLst/>
      </p:bgPr>
    </p:bg>
    <p:spTree>
      <p:nvGrpSpPr>
        <p:cNvPr id="1" name="Shape 276"/>
        <p:cNvGrpSpPr/>
        <p:nvPr/>
      </p:nvGrpSpPr>
      <p:grpSpPr>
        <a:xfrm>
          <a:off x="0" y="0"/>
          <a:ext cx="0" cy="0"/>
          <a:chOff x="0" y="0"/>
          <a:chExt cx="0" cy="0"/>
        </a:xfrm>
      </p:grpSpPr>
      <p:sp>
        <p:nvSpPr>
          <p:cNvPr id="277" name="Google Shape;277;p32"/>
          <p:cNvSpPr txBox="1"/>
          <p:nvPr/>
        </p:nvSpPr>
        <p:spPr>
          <a:xfrm>
            <a:off x="598866" y="324825"/>
            <a:ext cx="7957800" cy="4386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2400" b="1">
                <a:solidFill>
                  <a:schemeClr val="lt1"/>
                </a:solidFill>
                <a:latin typeface="Inter"/>
                <a:ea typeface="Inter"/>
                <a:cs typeface="Inter"/>
                <a:sym typeface="Inter"/>
              </a:rPr>
              <a:t>Kids K-12 Are Vulnerable to Data Breaches</a:t>
            </a:r>
            <a:endParaRPr sz="1100"/>
          </a:p>
        </p:txBody>
      </p:sp>
      <p:sp>
        <p:nvSpPr>
          <p:cNvPr id="278" name="Google Shape;278;p32"/>
          <p:cNvSpPr/>
          <p:nvPr/>
        </p:nvSpPr>
        <p:spPr>
          <a:xfrm>
            <a:off x="9271974"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79" name="Google Shape;279;p32"/>
          <p:cNvSpPr/>
          <p:nvPr/>
        </p:nvSpPr>
        <p:spPr>
          <a:xfrm>
            <a:off x="9659615"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80" name="Google Shape;280;p32"/>
          <p:cNvSpPr/>
          <p:nvPr/>
        </p:nvSpPr>
        <p:spPr>
          <a:xfrm>
            <a:off x="9359675" y="3661242"/>
            <a:ext cx="88080" cy="83885"/>
          </a:xfrm>
          <a:custGeom>
            <a:avLst/>
            <a:gdLst/>
            <a:ahLst/>
            <a:cxnLst/>
            <a:rect l="l" t="t" r="r" b="b"/>
            <a:pathLst>
              <a:path w="461" h="443" extrusionOk="0">
                <a:moveTo>
                  <a:pt x="363" y="336"/>
                </a:moveTo>
                <a:lnTo>
                  <a:pt x="363" y="336"/>
                </a:lnTo>
                <a:cubicBezTo>
                  <a:pt x="301" y="310"/>
                  <a:pt x="284" y="292"/>
                  <a:pt x="284" y="248"/>
                </a:cubicBezTo>
                <a:cubicBezTo>
                  <a:pt x="284" y="230"/>
                  <a:pt x="301" y="239"/>
                  <a:pt x="310" y="195"/>
                </a:cubicBezTo>
                <a:cubicBezTo>
                  <a:pt x="310" y="176"/>
                  <a:pt x="328" y="195"/>
                  <a:pt x="328" y="151"/>
                </a:cubicBezTo>
                <a:cubicBezTo>
                  <a:pt x="328" y="132"/>
                  <a:pt x="319" y="132"/>
                  <a:pt x="319" y="132"/>
                </a:cubicBezTo>
                <a:cubicBezTo>
                  <a:pt x="319" y="132"/>
                  <a:pt x="328" y="106"/>
                  <a:pt x="328" y="88"/>
                </a:cubicBezTo>
                <a:cubicBezTo>
                  <a:pt x="328" y="61"/>
                  <a:pt x="319" y="0"/>
                  <a:pt x="230" y="0"/>
                </a:cubicBezTo>
                <a:cubicBezTo>
                  <a:pt x="141" y="0"/>
                  <a:pt x="132" y="61"/>
                  <a:pt x="132" y="88"/>
                </a:cubicBezTo>
                <a:cubicBezTo>
                  <a:pt x="132" y="106"/>
                  <a:pt x="141" y="132"/>
                  <a:pt x="141" y="132"/>
                </a:cubicBezTo>
                <a:cubicBezTo>
                  <a:pt x="141" y="132"/>
                  <a:pt x="132" y="132"/>
                  <a:pt x="132" y="151"/>
                </a:cubicBezTo>
                <a:cubicBezTo>
                  <a:pt x="132" y="195"/>
                  <a:pt x="150" y="176"/>
                  <a:pt x="150" y="195"/>
                </a:cubicBezTo>
                <a:cubicBezTo>
                  <a:pt x="159" y="239"/>
                  <a:pt x="177" y="230"/>
                  <a:pt x="177" y="248"/>
                </a:cubicBezTo>
                <a:cubicBezTo>
                  <a:pt x="177" y="292"/>
                  <a:pt x="159" y="310"/>
                  <a:pt x="97" y="336"/>
                </a:cubicBezTo>
                <a:cubicBezTo>
                  <a:pt x="35" y="354"/>
                  <a:pt x="0" y="380"/>
                  <a:pt x="0" y="398"/>
                </a:cubicBezTo>
                <a:cubicBezTo>
                  <a:pt x="0" y="407"/>
                  <a:pt x="0" y="442"/>
                  <a:pt x="0" y="442"/>
                </a:cubicBezTo>
                <a:cubicBezTo>
                  <a:pt x="230" y="442"/>
                  <a:pt x="230" y="442"/>
                  <a:pt x="230" y="442"/>
                </a:cubicBezTo>
                <a:cubicBezTo>
                  <a:pt x="460" y="442"/>
                  <a:pt x="460" y="442"/>
                  <a:pt x="460" y="442"/>
                </a:cubicBezTo>
                <a:cubicBezTo>
                  <a:pt x="460" y="442"/>
                  <a:pt x="460" y="407"/>
                  <a:pt x="460" y="398"/>
                </a:cubicBezTo>
                <a:cubicBezTo>
                  <a:pt x="460" y="380"/>
                  <a:pt x="425" y="354"/>
                  <a:pt x="363" y="336"/>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281" name="Google Shape;281;p32"/>
          <p:cNvSpPr/>
          <p:nvPr/>
        </p:nvSpPr>
        <p:spPr>
          <a:xfrm>
            <a:off x="9754447" y="3660823"/>
            <a:ext cx="73819" cy="84724"/>
          </a:xfrm>
          <a:custGeom>
            <a:avLst/>
            <a:gdLst/>
            <a:ahLst/>
            <a:cxnLst/>
            <a:rect l="l" t="t" r="r" b="b"/>
            <a:pathLst>
              <a:path w="390" h="444" extrusionOk="0">
                <a:moveTo>
                  <a:pt x="319" y="301"/>
                </a:moveTo>
                <a:lnTo>
                  <a:pt x="319" y="301"/>
                </a:lnTo>
                <a:cubicBezTo>
                  <a:pt x="301" y="301"/>
                  <a:pt x="283" y="301"/>
                  <a:pt x="274" y="310"/>
                </a:cubicBezTo>
                <a:cubicBezTo>
                  <a:pt x="142" y="239"/>
                  <a:pt x="142" y="239"/>
                  <a:pt x="142" y="239"/>
                </a:cubicBezTo>
                <a:cubicBezTo>
                  <a:pt x="142" y="230"/>
                  <a:pt x="142" y="230"/>
                  <a:pt x="142" y="222"/>
                </a:cubicBezTo>
                <a:lnTo>
                  <a:pt x="142" y="213"/>
                </a:lnTo>
                <a:cubicBezTo>
                  <a:pt x="274" y="133"/>
                  <a:pt x="274" y="133"/>
                  <a:pt x="274" y="133"/>
                </a:cubicBezTo>
                <a:cubicBezTo>
                  <a:pt x="283" y="142"/>
                  <a:pt x="301" y="151"/>
                  <a:pt x="319" y="151"/>
                </a:cubicBezTo>
                <a:cubicBezTo>
                  <a:pt x="363" y="151"/>
                  <a:pt x="389" y="115"/>
                  <a:pt x="389" y="70"/>
                </a:cubicBezTo>
                <a:cubicBezTo>
                  <a:pt x="389" y="35"/>
                  <a:pt x="363" y="0"/>
                  <a:pt x="319" y="0"/>
                </a:cubicBezTo>
                <a:cubicBezTo>
                  <a:pt x="274" y="0"/>
                  <a:pt x="248" y="35"/>
                  <a:pt x="248" y="70"/>
                </a:cubicBezTo>
                <a:cubicBezTo>
                  <a:pt x="248" y="80"/>
                  <a:pt x="248" y="80"/>
                  <a:pt x="248" y="89"/>
                </a:cubicBezTo>
                <a:cubicBezTo>
                  <a:pt x="115" y="169"/>
                  <a:pt x="115" y="169"/>
                  <a:pt x="115" y="169"/>
                </a:cubicBezTo>
                <a:cubicBezTo>
                  <a:pt x="107" y="151"/>
                  <a:pt x="88" y="151"/>
                  <a:pt x="70" y="151"/>
                </a:cubicBezTo>
                <a:cubicBezTo>
                  <a:pt x="26" y="151"/>
                  <a:pt x="0" y="186"/>
                  <a:pt x="0" y="222"/>
                </a:cubicBezTo>
                <a:cubicBezTo>
                  <a:pt x="0" y="266"/>
                  <a:pt x="26" y="301"/>
                  <a:pt x="70" y="301"/>
                </a:cubicBezTo>
                <a:cubicBezTo>
                  <a:pt x="88" y="301"/>
                  <a:pt x="107" y="292"/>
                  <a:pt x="115" y="283"/>
                </a:cubicBezTo>
                <a:cubicBezTo>
                  <a:pt x="248" y="363"/>
                  <a:pt x="248" y="363"/>
                  <a:pt x="248" y="363"/>
                </a:cubicBezTo>
                <a:lnTo>
                  <a:pt x="248" y="372"/>
                </a:lnTo>
                <a:cubicBezTo>
                  <a:pt x="248" y="416"/>
                  <a:pt x="274" y="443"/>
                  <a:pt x="319" y="443"/>
                </a:cubicBezTo>
                <a:cubicBezTo>
                  <a:pt x="363" y="443"/>
                  <a:pt x="389" y="416"/>
                  <a:pt x="389" y="372"/>
                </a:cubicBezTo>
                <a:cubicBezTo>
                  <a:pt x="389" y="328"/>
                  <a:pt x="363" y="301"/>
                  <a:pt x="319" y="301"/>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282" name="Google Shape;282;p32"/>
          <p:cNvSpPr txBox="1"/>
          <p:nvPr/>
        </p:nvSpPr>
        <p:spPr>
          <a:xfrm>
            <a:off x="818725" y="1078550"/>
            <a:ext cx="7776600" cy="2689500"/>
          </a:xfrm>
          <a:prstGeom prst="rect">
            <a:avLst/>
          </a:prstGeom>
          <a:noFill/>
          <a:ln>
            <a:noFill/>
          </a:ln>
        </p:spPr>
        <p:txBody>
          <a:bodyPr spcFirstLastPara="1" wrap="square" lIns="91425" tIns="91425" rIns="91425" bIns="91425" anchor="t" anchorCtr="0">
            <a:noAutofit/>
          </a:bodyPr>
          <a:lstStyle/>
          <a:p>
            <a:pPr marL="457200" lvl="0" indent="-336550" algn="l" rtl="0">
              <a:lnSpc>
                <a:spcPct val="130000"/>
              </a:lnSpc>
              <a:spcBef>
                <a:spcPts val="0"/>
              </a:spcBef>
              <a:spcAft>
                <a:spcPts val="0"/>
              </a:spcAft>
              <a:buClr>
                <a:schemeClr val="lt1"/>
              </a:buClr>
              <a:buSzPts val="1700"/>
              <a:buFont typeface="Inter"/>
              <a:buChar char="●"/>
            </a:pPr>
            <a:r>
              <a:rPr lang="en" sz="1700">
                <a:solidFill>
                  <a:schemeClr val="lt1"/>
                </a:solidFill>
                <a:latin typeface="Inter"/>
                <a:ea typeface="Inter"/>
                <a:cs typeface="Inter"/>
                <a:sym typeface="Inter"/>
              </a:rPr>
              <a:t>2019 report: only 45% of US high schools teach computer science [1]</a:t>
            </a:r>
            <a:endParaRPr sz="1700">
              <a:solidFill>
                <a:schemeClr val="lt1"/>
              </a:solidFill>
              <a:latin typeface="Inter"/>
              <a:ea typeface="Inter"/>
              <a:cs typeface="Inter"/>
              <a:sym typeface="Inter"/>
            </a:endParaRPr>
          </a:p>
          <a:p>
            <a:pPr marL="457200" lvl="0" indent="-336550" algn="l" rtl="0">
              <a:lnSpc>
                <a:spcPct val="130000"/>
              </a:lnSpc>
              <a:spcBef>
                <a:spcPts val="0"/>
              </a:spcBef>
              <a:spcAft>
                <a:spcPts val="0"/>
              </a:spcAft>
              <a:buClr>
                <a:schemeClr val="lt1"/>
              </a:buClr>
              <a:buSzPts val="1700"/>
              <a:buFont typeface="Inter"/>
              <a:buChar char="●"/>
            </a:pPr>
            <a:r>
              <a:rPr lang="en" sz="1700">
                <a:solidFill>
                  <a:schemeClr val="lt1"/>
                </a:solidFill>
                <a:latin typeface="Inter"/>
                <a:ea typeface="Inter"/>
                <a:cs typeface="Inter"/>
                <a:sym typeface="Inter"/>
              </a:rPr>
              <a:t>2012 survey: 92% of American teens used their real name on social media accounts, 91% consistently posts photos of themselves, 82% share their birth date [2] </a:t>
            </a:r>
            <a:endParaRPr sz="1700">
              <a:solidFill>
                <a:schemeClr val="lt1"/>
              </a:solidFill>
              <a:latin typeface="Inter"/>
              <a:ea typeface="Inter"/>
              <a:cs typeface="Inter"/>
              <a:sym typeface="Inter"/>
            </a:endParaRPr>
          </a:p>
          <a:p>
            <a:pPr marL="914400" lvl="1" indent="-336550" algn="l" rtl="0">
              <a:lnSpc>
                <a:spcPct val="130000"/>
              </a:lnSpc>
              <a:spcBef>
                <a:spcPts val="0"/>
              </a:spcBef>
              <a:spcAft>
                <a:spcPts val="0"/>
              </a:spcAft>
              <a:buClr>
                <a:schemeClr val="lt1"/>
              </a:buClr>
              <a:buSzPts val="1700"/>
              <a:buFont typeface="Inter"/>
              <a:buChar char="○"/>
            </a:pPr>
            <a:r>
              <a:rPr lang="en" sz="1700">
                <a:solidFill>
                  <a:schemeClr val="lt1"/>
                </a:solidFill>
                <a:latin typeface="Inter"/>
                <a:ea typeface="Inter"/>
                <a:cs typeface="Inter"/>
                <a:sym typeface="Inter"/>
              </a:rPr>
              <a:t>Similar majority also post school name, home city or town, relationship status [2]</a:t>
            </a:r>
            <a:endParaRPr sz="1700">
              <a:solidFill>
                <a:schemeClr val="lt1"/>
              </a:solidFill>
              <a:latin typeface="Inter"/>
              <a:ea typeface="Inter"/>
              <a:cs typeface="Inter"/>
              <a:sym typeface="Inter"/>
            </a:endParaRPr>
          </a:p>
          <a:p>
            <a:pPr marL="457200" lvl="0" indent="-336550" algn="l" rtl="0">
              <a:lnSpc>
                <a:spcPct val="130000"/>
              </a:lnSpc>
              <a:spcBef>
                <a:spcPts val="0"/>
              </a:spcBef>
              <a:spcAft>
                <a:spcPts val="0"/>
              </a:spcAft>
              <a:buClr>
                <a:schemeClr val="lt1"/>
              </a:buClr>
              <a:buSzPts val="1700"/>
              <a:buFont typeface="Inter"/>
              <a:buChar char="●"/>
            </a:pPr>
            <a:r>
              <a:rPr lang="en" sz="1700">
                <a:solidFill>
                  <a:schemeClr val="lt1"/>
                </a:solidFill>
                <a:latin typeface="Inter"/>
                <a:ea typeface="Inter"/>
                <a:cs typeface="Inter"/>
                <a:sym typeface="Inter"/>
              </a:rPr>
              <a:t>Personal information (birthdays and places of residence) is a “common but unacceptable” use for passwords [3]</a:t>
            </a:r>
            <a:endParaRPr sz="1700">
              <a:solidFill>
                <a:schemeClr val="lt1"/>
              </a:solidFill>
              <a:latin typeface="Inter"/>
              <a:ea typeface="Inter"/>
              <a:cs typeface="Inter"/>
              <a:sym typeface="Inter"/>
            </a:endParaRPr>
          </a:p>
        </p:txBody>
      </p:sp>
      <p:sp>
        <p:nvSpPr>
          <p:cNvPr id="283" name="Google Shape;283;p32"/>
          <p:cNvSpPr txBox="1"/>
          <p:nvPr/>
        </p:nvSpPr>
        <p:spPr>
          <a:xfrm>
            <a:off x="8595300" y="4749850"/>
            <a:ext cx="5487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100">
                <a:solidFill>
                  <a:schemeClr val="lt1"/>
                </a:solidFill>
                <a:latin typeface="Inter"/>
                <a:ea typeface="Inter"/>
                <a:cs typeface="Inter"/>
                <a:sym typeface="Inter"/>
              </a:rPr>
              <a:t>7</a:t>
            </a:r>
            <a:endParaRPr sz="2100">
              <a:solidFill>
                <a:schemeClr val="lt1"/>
              </a:solidFill>
              <a:latin typeface="Inter"/>
              <a:ea typeface="Inter"/>
              <a:cs typeface="Inter"/>
              <a:sym typeface="Inter"/>
            </a:endParaRPr>
          </a:p>
        </p:txBody>
      </p:sp>
      <p:grpSp>
        <p:nvGrpSpPr>
          <p:cNvPr id="284" name="Google Shape;284;p32"/>
          <p:cNvGrpSpPr/>
          <p:nvPr/>
        </p:nvGrpSpPr>
        <p:grpSpPr>
          <a:xfrm>
            <a:off x="815997" y="4377775"/>
            <a:ext cx="7509150" cy="639574"/>
            <a:chOff x="815997" y="4072975"/>
            <a:chExt cx="7509150" cy="639574"/>
          </a:xfrm>
        </p:grpSpPr>
        <p:cxnSp>
          <p:nvCxnSpPr>
            <p:cNvPr id="285" name="Google Shape;285;p32"/>
            <p:cNvCxnSpPr/>
            <p:nvPr/>
          </p:nvCxnSpPr>
          <p:spPr>
            <a:xfrm>
              <a:off x="818847" y="4708046"/>
              <a:ext cx="7506300" cy="1800"/>
            </a:xfrm>
            <a:prstGeom prst="straightConnector1">
              <a:avLst/>
            </a:prstGeom>
            <a:noFill/>
            <a:ln w="44450" cap="rnd" cmpd="sng">
              <a:solidFill>
                <a:srgbClr val="E50914">
                  <a:alpha val="40000"/>
                </a:srgbClr>
              </a:solidFill>
              <a:prstDash val="solid"/>
              <a:miter lim="800000"/>
              <a:headEnd type="none" w="sm" len="sm"/>
              <a:tailEnd type="none" w="sm" len="sm"/>
            </a:ln>
          </p:spPr>
        </p:cxnSp>
        <p:cxnSp>
          <p:nvCxnSpPr>
            <p:cNvPr id="286" name="Google Shape;286;p32"/>
            <p:cNvCxnSpPr/>
            <p:nvPr/>
          </p:nvCxnSpPr>
          <p:spPr>
            <a:xfrm>
              <a:off x="815997" y="4708949"/>
              <a:ext cx="1739100" cy="3600"/>
            </a:xfrm>
            <a:prstGeom prst="straightConnector1">
              <a:avLst/>
            </a:prstGeom>
            <a:noFill/>
            <a:ln w="44450" cap="rnd" cmpd="sng">
              <a:solidFill>
                <a:srgbClr val="E50914"/>
              </a:solidFill>
              <a:prstDash val="solid"/>
              <a:miter lim="800000"/>
              <a:headEnd type="none" w="sm" len="sm"/>
              <a:tailEnd type="none" w="sm" len="sm"/>
            </a:ln>
          </p:spPr>
        </p:cxnSp>
        <p:grpSp>
          <p:nvGrpSpPr>
            <p:cNvPr id="287" name="Google Shape;287;p32"/>
            <p:cNvGrpSpPr/>
            <p:nvPr/>
          </p:nvGrpSpPr>
          <p:grpSpPr>
            <a:xfrm>
              <a:off x="818849" y="4072975"/>
              <a:ext cx="1506984" cy="491619"/>
              <a:chOff x="1225874" y="3343225"/>
              <a:chExt cx="1506984" cy="491619"/>
            </a:xfrm>
          </p:grpSpPr>
          <p:sp>
            <p:nvSpPr>
              <p:cNvPr id="288" name="Google Shape;288;p32"/>
              <p:cNvSpPr/>
              <p:nvPr/>
            </p:nvSpPr>
            <p:spPr>
              <a:xfrm>
                <a:off x="1306535"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89" name="Google Shape;289;p32"/>
              <p:cNvSpPr/>
              <p:nvPr/>
            </p:nvSpPr>
            <p:spPr>
              <a:xfrm>
                <a:off x="1694176"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90" name="Google Shape;290;p32"/>
              <p:cNvSpPr/>
              <p:nvPr/>
            </p:nvSpPr>
            <p:spPr>
              <a:xfrm>
                <a:off x="2081817"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91" name="Google Shape;291;p32"/>
              <p:cNvSpPr/>
              <p:nvPr/>
            </p:nvSpPr>
            <p:spPr>
              <a:xfrm>
                <a:off x="2469458"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92" name="Google Shape;292;p32"/>
              <p:cNvSpPr/>
              <p:nvPr/>
            </p:nvSpPr>
            <p:spPr>
              <a:xfrm>
                <a:off x="1783554" y="3669212"/>
                <a:ext cx="84724" cy="67946"/>
              </a:xfrm>
              <a:custGeom>
                <a:avLst/>
                <a:gdLst/>
                <a:ahLst/>
                <a:cxnLst/>
                <a:rect l="l" t="t" r="r" b="b"/>
                <a:pathLst>
                  <a:path w="444" h="356" extrusionOk="0">
                    <a:moveTo>
                      <a:pt x="399" y="36"/>
                    </a:moveTo>
                    <a:lnTo>
                      <a:pt x="399" y="36"/>
                    </a:lnTo>
                    <a:cubicBezTo>
                      <a:pt x="355" y="0"/>
                      <a:pt x="293" y="0"/>
                      <a:pt x="248" y="36"/>
                    </a:cubicBezTo>
                    <a:cubicBezTo>
                      <a:pt x="221" y="62"/>
                      <a:pt x="221" y="62"/>
                      <a:pt x="221" y="62"/>
                    </a:cubicBezTo>
                    <a:cubicBezTo>
                      <a:pt x="195" y="36"/>
                      <a:pt x="195" y="36"/>
                      <a:pt x="195" y="36"/>
                    </a:cubicBezTo>
                    <a:cubicBezTo>
                      <a:pt x="151" y="0"/>
                      <a:pt x="89" y="0"/>
                      <a:pt x="45" y="36"/>
                    </a:cubicBezTo>
                    <a:cubicBezTo>
                      <a:pt x="0" y="80"/>
                      <a:pt x="0" y="151"/>
                      <a:pt x="45" y="186"/>
                    </a:cubicBezTo>
                    <a:cubicBezTo>
                      <a:pt x="221" y="355"/>
                      <a:pt x="221" y="355"/>
                      <a:pt x="221" y="355"/>
                    </a:cubicBezTo>
                    <a:cubicBezTo>
                      <a:pt x="399" y="186"/>
                      <a:pt x="399" y="186"/>
                      <a:pt x="399" y="186"/>
                    </a:cubicBezTo>
                    <a:cubicBezTo>
                      <a:pt x="443" y="151"/>
                      <a:pt x="443" y="80"/>
                      <a:pt x="399" y="36"/>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293" name="Google Shape;293;p32"/>
              <p:cNvSpPr/>
              <p:nvPr/>
            </p:nvSpPr>
            <p:spPr>
              <a:xfrm>
                <a:off x="2169518" y="3661242"/>
                <a:ext cx="88080" cy="83885"/>
              </a:xfrm>
              <a:custGeom>
                <a:avLst/>
                <a:gdLst/>
                <a:ahLst/>
                <a:cxnLst/>
                <a:rect l="l" t="t" r="r" b="b"/>
                <a:pathLst>
                  <a:path w="461" h="443" extrusionOk="0">
                    <a:moveTo>
                      <a:pt x="363" y="336"/>
                    </a:moveTo>
                    <a:lnTo>
                      <a:pt x="363" y="336"/>
                    </a:lnTo>
                    <a:cubicBezTo>
                      <a:pt x="301" y="310"/>
                      <a:pt x="284" y="292"/>
                      <a:pt x="284" y="248"/>
                    </a:cubicBezTo>
                    <a:cubicBezTo>
                      <a:pt x="284" y="230"/>
                      <a:pt x="301" y="239"/>
                      <a:pt x="310" y="195"/>
                    </a:cubicBezTo>
                    <a:cubicBezTo>
                      <a:pt x="310" y="176"/>
                      <a:pt x="328" y="195"/>
                      <a:pt x="328" y="151"/>
                    </a:cubicBezTo>
                    <a:cubicBezTo>
                      <a:pt x="328" y="132"/>
                      <a:pt x="319" y="132"/>
                      <a:pt x="319" y="132"/>
                    </a:cubicBezTo>
                    <a:cubicBezTo>
                      <a:pt x="319" y="132"/>
                      <a:pt x="328" y="106"/>
                      <a:pt x="328" y="88"/>
                    </a:cubicBezTo>
                    <a:cubicBezTo>
                      <a:pt x="328" y="61"/>
                      <a:pt x="319" y="0"/>
                      <a:pt x="230" y="0"/>
                    </a:cubicBezTo>
                    <a:cubicBezTo>
                      <a:pt x="141" y="0"/>
                      <a:pt x="132" y="61"/>
                      <a:pt x="132" y="88"/>
                    </a:cubicBezTo>
                    <a:cubicBezTo>
                      <a:pt x="132" y="106"/>
                      <a:pt x="141" y="132"/>
                      <a:pt x="141" y="132"/>
                    </a:cubicBezTo>
                    <a:cubicBezTo>
                      <a:pt x="141" y="132"/>
                      <a:pt x="132" y="132"/>
                      <a:pt x="132" y="151"/>
                    </a:cubicBezTo>
                    <a:cubicBezTo>
                      <a:pt x="132" y="195"/>
                      <a:pt x="150" y="176"/>
                      <a:pt x="150" y="195"/>
                    </a:cubicBezTo>
                    <a:cubicBezTo>
                      <a:pt x="159" y="239"/>
                      <a:pt x="177" y="230"/>
                      <a:pt x="177" y="248"/>
                    </a:cubicBezTo>
                    <a:cubicBezTo>
                      <a:pt x="177" y="292"/>
                      <a:pt x="159" y="310"/>
                      <a:pt x="97" y="336"/>
                    </a:cubicBezTo>
                    <a:cubicBezTo>
                      <a:pt x="35" y="354"/>
                      <a:pt x="0" y="380"/>
                      <a:pt x="0" y="398"/>
                    </a:cubicBezTo>
                    <a:cubicBezTo>
                      <a:pt x="0" y="407"/>
                      <a:pt x="0" y="442"/>
                      <a:pt x="0" y="442"/>
                    </a:cubicBezTo>
                    <a:cubicBezTo>
                      <a:pt x="230" y="442"/>
                      <a:pt x="230" y="442"/>
                      <a:pt x="230" y="442"/>
                    </a:cubicBezTo>
                    <a:cubicBezTo>
                      <a:pt x="460" y="442"/>
                      <a:pt x="460" y="442"/>
                      <a:pt x="460" y="442"/>
                    </a:cubicBezTo>
                    <a:cubicBezTo>
                      <a:pt x="460" y="442"/>
                      <a:pt x="460" y="407"/>
                      <a:pt x="460" y="398"/>
                    </a:cubicBezTo>
                    <a:cubicBezTo>
                      <a:pt x="460" y="380"/>
                      <a:pt x="425" y="354"/>
                      <a:pt x="363" y="336"/>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294" name="Google Shape;294;p32"/>
              <p:cNvSpPr/>
              <p:nvPr/>
            </p:nvSpPr>
            <p:spPr>
              <a:xfrm>
                <a:off x="1407556" y="3664238"/>
                <a:ext cx="61437" cy="77895"/>
              </a:xfrm>
              <a:custGeom>
                <a:avLst/>
                <a:gdLst/>
                <a:ahLst/>
                <a:cxnLst/>
                <a:rect l="l" t="t" r="r" b="b"/>
                <a:pathLst>
                  <a:path w="249" h="311" extrusionOk="0">
                    <a:moveTo>
                      <a:pt x="240" y="141"/>
                    </a:moveTo>
                    <a:lnTo>
                      <a:pt x="240" y="141"/>
                    </a:lnTo>
                    <a:cubicBezTo>
                      <a:pt x="27" y="9"/>
                      <a:pt x="27" y="9"/>
                      <a:pt x="27" y="9"/>
                    </a:cubicBezTo>
                    <a:cubicBezTo>
                      <a:pt x="9" y="0"/>
                      <a:pt x="0" y="9"/>
                      <a:pt x="0" y="26"/>
                    </a:cubicBezTo>
                    <a:cubicBezTo>
                      <a:pt x="0" y="283"/>
                      <a:pt x="0" y="283"/>
                      <a:pt x="0" y="283"/>
                    </a:cubicBezTo>
                    <a:cubicBezTo>
                      <a:pt x="0" y="301"/>
                      <a:pt x="9" y="310"/>
                      <a:pt x="27" y="301"/>
                    </a:cubicBezTo>
                    <a:cubicBezTo>
                      <a:pt x="240" y="168"/>
                      <a:pt x="240" y="168"/>
                      <a:pt x="240" y="168"/>
                    </a:cubicBezTo>
                    <a:cubicBezTo>
                      <a:pt x="240" y="168"/>
                      <a:pt x="248" y="159"/>
                      <a:pt x="248" y="150"/>
                    </a:cubicBezTo>
                    <a:lnTo>
                      <a:pt x="240" y="141"/>
                    </a:ln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295" name="Google Shape;295;p32"/>
              <p:cNvSpPr/>
              <p:nvPr/>
            </p:nvSpPr>
            <p:spPr>
              <a:xfrm>
                <a:off x="2564290" y="3660823"/>
                <a:ext cx="73819" cy="84724"/>
              </a:xfrm>
              <a:custGeom>
                <a:avLst/>
                <a:gdLst/>
                <a:ahLst/>
                <a:cxnLst/>
                <a:rect l="l" t="t" r="r" b="b"/>
                <a:pathLst>
                  <a:path w="390" h="444" extrusionOk="0">
                    <a:moveTo>
                      <a:pt x="319" y="301"/>
                    </a:moveTo>
                    <a:lnTo>
                      <a:pt x="319" y="301"/>
                    </a:lnTo>
                    <a:cubicBezTo>
                      <a:pt x="301" y="301"/>
                      <a:pt x="283" y="301"/>
                      <a:pt x="274" y="310"/>
                    </a:cubicBezTo>
                    <a:cubicBezTo>
                      <a:pt x="142" y="239"/>
                      <a:pt x="142" y="239"/>
                      <a:pt x="142" y="239"/>
                    </a:cubicBezTo>
                    <a:cubicBezTo>
                      <a:pt x="142" y="230"/>
                      <a:pt x="142" y="230"/>
                      <a:pt x="142" y="222"/>
                    </a:cubicBezTo>
                    <a:lnTo>
                      <a:pt x="142" y="213"/>
                    </a:lnTo>
                    <a:cubicBezTo>
                      <a:pt x="274" y="133"/>
                      <a:pt x="274" y="133"/>
                      <a:pt x="274" y="133"/>
                    </a:cubicBezTo>
                    <a:cubicBezTo>
                      <a:pt x="283" y="142"/>
                      <a:pt x="301" y="151"/>
                      <a:pt x="319" y="151"/>
                    </a:cubicBezTo>
                    <a:cubicBezTo>
                      <a:pt x="363" y="151"/>
                      <a:pt x="389" y="115"/>
                      <a:pt x="389" y="70"/>
                    </a:cubicBezTo>
                    <a:cubicBezTo>
                      <a:pt x="389" y="35"/>
                      <a:pt x="363" y="0"/>
                      <a:pt x="319" y="0"/>
                    </a:cubicBezTo>
                    <a:cubicBezTo>
                      <a:pt x="274" y="0"/>
                      <a:pt x="248" y="35"/>
                      <a:pt x="248" y="70"/>
                    </a:cubicBezTo>
                    <a:cubicBezTo>
                      <a:pt x="248" y="80"/>
                      <a:pt x="248" y="80"/>
                      <a:pt x="248" y="89"/>
                    </a:cubicBezTo>
                    <a:cubicBezTo>
                      <a:pt x="115" y="169"/>
                      <a:pt x="115" y="169"/>
                      <a:pt x="115" y="169"/>
                    </a:cubicBezTo>
                    <a:cubicBezTo>
                      <a:pt x="107" y="151"/>
                      <a:pt x="88" y="151"/>
                      <a:pt x="70" y="151"/>
                    </a:cubicBezTo>
                    <a:cubicBezTo>
                      <a:pt x="26" y="151"/>
                      <a:pt x="0" y="186"/>
                      <a:pt x="0" y="222"/>
                    </a:cubicBezTo>
                    <a:cubicBezTo>
                      <a:pt x="0" y="266"/>
                      <a:pt x="26" y="301"/>
                      <a:pt x="70" y="301"/>
                    </a:cubicBezTo>
                    <a:cubicBezTo>
                      <a:pt x="88" y="301"/>
                      <a:pt x="107" y="292"/>
                      <a:pt x="115" y="283"/>
                    </a:cubicBezTo>
                    <a:cubicBezTo>
                      <a:pt x="248" y="363"/>
                      <a:pt x="248" y="363"/>
                      <a:pt x="248" y="363"/>
                    </a:cubicBezTo>
                    <a:lnTo>
                      <a:pt x="248" y="372"/>
                    </a:lnTo>
                    <a:cubicBezTo>
                      <a:pt x="248" y="416"/>
                      <a:pt x="274" y="443"/>
                      <a:pt x="319" y="443"/>
                    </a:cubicBezTo>
                    <a:cubicBezTo>
                      <a:pt x="363" y="443"/>
                      <a:pt x="389" y="416"/>
                      <a:pt x="389" y="372"/>
                    </a:cubicBezTo>
                    <a:cubicBezTo>
                      <a:pt x="389" y="328"/>
                      <a:pt x="363" y="301"/>
                      <a:pt x="319" y="301"/>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296" name="Google Shape;296;p32"/>
              <p:cNvSpPr txBox="1"/>
              <p:nvPr/>
            </p:nvSpPr>
            <p:spPr>
              <a:xfrm>
                <a:off x="1225874" y="3343225"/>
                <a:ext cx="1028700" cy="19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chemeClr val="lt1"/>
                    </a:solidFill>
                    <a:latin typeface="Inter"/>
                    <a:ea typeface="Inter"/>
                    <a:cs typeface="Inter"/>
                    <a:sym typeface="Inter"/>
                  </a:rPr>
                  <a:t>JOAN IS AWFUL</a:t>
                </a:r>
                <a:endParaRPr sz="1100"/>
              </a:p>
            </p:txBody>
          </p:sp>
        </p:gr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71616"/>
        </a:solidFill>
        <a:effectLst/>
      </p:bgPr>
    </p:bg>
    <p:spTree>
      <p:nvGrpSpPr>
        <p:cNvPr id="1" name="Shape 300"/>
        <p:cNvGrpSpPr/>
        <p:nvPr/>
      </p:nvGrpSpPr>
      <p:grpSpPr>
        <a:xfrm>
          <a:off x="0" y="0"/>
          <a:ext cx="0" cy="0"/>
          <a:chOff x="0" y="0"/>
          <a:chExt cx="0" cy="0"/>
        </a:xfrm>
      </p:grpSpPr>
      <p:sp>
        <p:nvSpPr>
          <p:cNvPr id="301" name="Google Shape;301;p33"/>
          <p:cNvSpPr txBox="1"/>
          <p:nvPr/>
        </p:nvSpPr>
        <p:spPr>
          <a:xfrm>
            <a:off x="598866" y="324825"/>
            <a:ext cx="7797900" cy="4386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2400" b="1">
                <a:solidFill>
                  <a:schemeClr val="lt1"/>
                </a:solidFill>
                <a:latin typeface="Inter"/>
                <a:ea typeface="Inter"/>
                <a:cs typeface="Inter"/>
                <a:sym typeface="Inter"/>
              </a:rPr>
              <a:t>Change Will Reap Generational Benefits </a:t>
            </a:r>
            <a:endParaRPr sz="1100"/>
          </a:p>
        </p:txBody>
      </p:sp>
      <p:sp>
        <p:nvSpPr>
          <p:cNvPr id="302" name="Google Shape;302;p33"/>
          <p:cNvSpPr/>
          <p:nvPr/>
        </p:nvSpPr>
        <p:spPr>
          <a:xfrm>
            <a:off x="9271974"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03" name="Google Shape;303;p33"/>
          <p:cNvSpPr/>
          <p:nvPr/>
        </p:nvSpPr>
        <p:spPr>
          <a:xfrm>
            <a:off x="9659615"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04" name="Google Shape;304;p33"/>
          <p:cNvSpPr/>
          <p:nvPr/>
        </p:nvSpPr>
        <p:spPr>
          <a:xfrm>
            <a:off x="9359675" y="3661242"/>
            <a:ext cx="88080" cy="83885"/>
          </a:xfrm>
          <a:custGeom>
            <a:avLst/>
            <a:gdLst/>
            <a:ahLst/>
            <a:cxnLst/>
            <a:rect l="l" t="t" r="r" b="b"/>
            <a:pathLst>
              <a:path w="461" h="443" extrusionOk="0">
                <a:moveTo>
                  <a:pt x="363" y="336"/>
                </a:moveTo>
                <a:lnTo>
                  <a:pt x="363" y="336"/>
                </a:lnTo>
                <a:cubicBezTo>
                  <a:pt x="301" y="310"/>
                  <a:pt x="284" y="292"/>
                  <a:pt x="284" y="248"/>
                </a:cubicBezTo>
                <a:cubicBezTo>
                  <a:pt x="284" y="230"/>
                  <a:pt x="301" y="239"/>
                  <a:pt x="310" y="195"/>
                </a:cubicBezTo>
                <a:cubicBezTo>
                  <a:pt x="310" y="176"/>
                  <a:pt x="328" y="195"/>
                  <a:pt x="328" y="151"/>
                </a:cubicBezTo>
                <a:cubicBezTo>
                  <a:pt x="328" y="132"/>
                  <a:pt x="319" y="132"/>
                  <a:pt x="319" y="132"/>
                </a:cubicBezTo>
                <a:cubicBezTo>
                  <a:pt x="319" y="132"/>
                  <a:pt x="328" y="106"/>
                  <a:pt x="328" y="88"/>
                </a:cubicBezTo>
                <a:cubicBezTo>
                  <a:pt x="328" y="61"/>
                  <a:pt x="319" y="0"/>
                  <a:pt x="230" y="0"/>
                </a:cubicBezTo>
                <a:cubicBezTo>
                  <a:pt x="141" y="0"/>
                  <a:pt x="132" y="61"/>
                  <a:pt x="132" y="88"/>
                </a:cubicBezTo>
                <a:cubicBezTo>
                  <a:pt x="132" y="106"/>
                  <a:pt x="141" y="132"/>
                  <a:pt x="141" y="132"/>
                </a:cubicBezTo>
                <a:cubicBezTo>
                  <a:pt x="141" y="132"/>
                  <a:pt x="132" y="132"/>
                  <a:pt x="132" y="151"/>
                </a:cubicBezTo>
                <a:cubicBezTo>
                  <a:pt x="132" y="195"/>
                  <a:pt x="150" y="176"/>
                  <a:pt x="150" y="195"/>
                </a:cubicBezTo>
                <a:cubicBezTo>
                  <a:pt x="159" y="239"/>
                  <a:pt x="177" y="230"/>
                  <a:pt x="177" y="248"/>
                </a:cubicBezTo>
                <a:cubicBezTo>
                  <a:pt x="177" y="292"/>
                  <a:pt x="159" y="310"/>
                  <a:pt x="97" y="336"/>
                </a:cubicBezTo>
                <a:cubicBezTo>
                  <a:pt x="35" y="354"/>
                  <a:pt x="0" y="380"/>
                  <a:pt x="0" y="398"/>
                </a:cubicBezTo>
                <a:cubicBezTo>
                  <a:pt x="0" y="407"/>
                  <a:pt x="0" y="442"/>
                  <a:pt x="0" y="442"/>
                </a:cubicBezTo>
                <a:cubicBezTo>
                  <a:pt x="230" y="442"/>
                  <a:pt x="230" y="442"/>
                  <a:pt x="230" y="442"/>
                </a:cubicBezTo>
                <a:cubicBezTo>
                  <a:pt x="460" y="442"/>
                  <a:pt x="460" y="442"/>
                  <a:pt x="460" y="442"/>
                </a:cubicBezTo>
                <a:cubicBezTo>
                  <a:pt x="460" y="442"/>
                  <a:pt x="460" y="407"/>
                  <a:pt x="460" y="398"/>
                </a:cubicBezTo>
                <a:cubicBezTo>
                  <a:pt x="460" y="380"/>
                  <a:pt x="425" y="354"/>
                  <a:pt x="363" y="336"/>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305" name="Google Shape;305;p33"/>
          <p:cNvSpPr/>
          <p:nvPr/>
        </p:nvSpPr>
        <p:spPr>
          <a:xfrm>
            <a:off x="9754447" y="3660823"/>
            <a:ext cx="73819" cy="84724"/>
          </a:xfrm>
          <a:custGeom>
            <a:avLst/>
            <a:gdLst/>
            <a:ahLst/>
            <a:cxnLst/>
            <a:rect l="l" t="t" r="r" b="b"/>
            <a:pathLst>
              <a:path w="390" h="444" extrusionOk="0">
                <a:moveTo>
                  <a:pt x="319" y="301"/>
                </a:moveTo>
                <a:lnTo>
                  <a:pt x="319" y="301"/>
                </a:lnTo>
                <a:cubicBezTo>
                  <a:pt x="301" y="301"/>
                  <a:pt x="283" y="301"/>
                  <a:pt x="274" y="310"/>
                </a:cubicBezTo>
                <a:cubicBezTo>
                  <a:pt x="142" y="239"/>
                  <a:pt x="142" y="239"/>
                  <a:pt x="142" y="239"/>
                </a:cubicBezTo>
                <a:cubicBezTo>
                  <a:pt x="142" y="230"/>
                  <a:pt x="142" y="230"/>
                  <a:pt x="142" y="222"/>
                </a:cubicBezTo>
                <a:lnTo>
                  <a:pt x="142" y="213"/>
                </a:lnTo>
                <a:cubicBezTo>
                  <a:pt x="274" y="133"/>
                  <a:pt x="274" y="133"/>
                  <a:pt x="274" y="133"/>
                </a:cubicBezTo>
                <a:cubicBezTo>
                  <a:pt x="283" y="142"/>
                  <a:pt x="301" y="151"/>
                  <a:pt x="319" y="151"/>
                </a:cubicBezTo>
                <a:cubicBezTo>
                  <a:pt x="363" y="151"/>
                  <a:pt x="389" y="115"/>
                  <a:pt x="389" y="70"/>
                </a:cubicBezTo>
                <a:cubicBezTo>
                  <a:pt x="389" y="35"/>
                  <a:pt x="363" y="0"/>
                  <a:pt x="319" y="0"/>
                </a:cubicBezTo>
                <a:cubicBezTo>
                  <a:pt x="274" y="0"/>
                  <a:pt x="248" y="35"/>
                  <a:pt x="248" y="70"/>
                </a:cubicBezTo>
                <a:cubicBezTo>
                  <a:pt x="248" y="80"/>
                  <a:pt x="248" y="80"/>
                  <a:pt x="248" y="89"/>
                </a:cubicBezTo>
                <a:cubicBezTo>
                  <a:pt x="115" y="169"/>
                  <a:pt x="115" y="169"/>
                  <a:pt x="115" y="169"/>
                </a:cubicBezTo>
                <a:cubicBezTo>
                  <a:pt x="107" y="151"/>
                  <a:pt x="88" y="151"/>
                  <a:pt x="70" y="151"/>
                </a:cubicBezTo>
                <a:cubicBezTo>
                  <a:pt x="26" y="151"/>
                  <a:pt x="0" y="186"/>
                  <a:pt x="0" y="222"/>
                </a:cubicBezTo>
                <a:cubicBezTo>
                  <a:pt x="0" y="266"/>
                  <a:pt x="26" y="301"/>
                  <a:pt x="70" y="301"/>
                </a:cubicBezTo>
                <a:cubicBezTo>
                  <a:pt x="88" y="301"/>
                  <a:pt x="107" y="292"/>
                  <a:pt x="115" y="283"/>
                </a:cubicBezTo>
                <a:cubicBezTo>
                  <a:pt x="248" y="363"/>
                  <a:pt x="248" y="363"/>
                  <a:pt x="248" y="363"/>
                </a:cubicBezTo>
                <a:lnTo>
                  <a:pt x="248" y="372"/>
                </a:lnTo>
                <a:cubicBezTo>
                  <a:pt x="248" y="416"/>
                  <a:pt x="274" y="443"/>
                  <a:pt x="319" y="443"/>
                </a:cubicBezTo>
                <a:cubicBezTo>
                  <a:pt x="363" y="443"/>
                  <a:pt x="389" y="416"/>
                  <a:pt x="389" y="372"/>
                </a:cubicBezTo>
                <a:cubicBezTo>
                  <a:pt x="389" y="328"/>
                  <a:pt x="363" y="301"/>
                  <a:pt x="319" y="301"/>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306" name="Google Shape;306;p33"/>
          <p:cNvSpPr txBox="1"/>
          <p:nvPr/>
        </p:nvSpPr>
        <p:spPr>
          <a:xfrm>
            <a:off x="590125" y="1078550"/>
            <a:ext cx="3075300" cy="2689500"/>
          </a:xfrm>
          <a:prstGeom prst="rect">
            <a:avLst/>
          </a:prstGeom>
          <a:noFill/>
          <a:ln>
            <a:noFill/>
          </a:ln>
        </p:spPr>
        <p:txBody>
          <a:bodyPr spcFirstLastPara="1" wrap="square" lIns="91425" tIns="91425" rIns="91425" bIns="91425" anchor="t" anchorCtr="0">
            <a:noAutofit/>
          </a:bodyPr>
          <a:lstStyle/>
          <a:p>
            <a:pPr marL="457200" lvl="0" indent="-361950" algn="l" rtl="0">
              <a:lnSpc>
                <a:spcPct val="115000"/>
              </a:lnSpc>
              <a:spcBef>
                <a:spcPts val="0"/>
              </a:spcBef>
              <a:spcAft>
                <a:spcPts val="0"/>
              </a:spcAft>
              <a:buClr>
                <a:schemeClr val="lt1"/>
              </a:buClr>
              <a:buSzPts val="2100"/>
              <a:buFont typeface="Inter"/>
              <a:buChar char="●"/>
            </a:pPr>
            <a:r>
              <a:rPr lang="en" sz="1800">
                <a:solidFill>
                  <a:schemeClr val="lt1"/>
                </a:solidFill>
                <a:latin typeface="Inter"/>
                <a:ea typeface="Inter"/>
                <a:cs typeface="Inter"/>
                <a:sym typeface="Inter"/>
              </a:rPr>
              <a:t>Access to internet continues to expand beyond previous generations’ [4]</a:t>
            </a:r>
            <a:endParaRPr sz="1800">
              <a:solidFill>
                <a:schemeClr val="lt1"/>
              </a:solidFill>
              <a:latin typeface="Inter"/>
              <a:ea typeface="Inter"/>
              <a:cs typeface="Inter"/>
              <a:sym typeface="Inter"/>
            </a:endParaRPr>
          </a:p>
          <a:p>
            <a:pPr marL="457200" lvl="0" indent="-342900" algn="l" rtl="0">
              <a:lnSpc>
                <a:spcPct val="115000"/>
              </a:lnSpc>
              <a:spcBef>
                <a:spcPts val="0"/>
              </a:spcBef>
              <a:spcAft>
                <a:spcPts val="0"/>
              </a:spcAft>
              <a:buClr>
                <a:schemeClr val="lt1"/>
              </a:buClr>
              <a:buSzPts val="1800"/>
              <a:buFont typeface="Inter"/>
              <a:buChar char="●"/>
            </a:pPr>
            <a:r>
              <a:rPr lang="en" sz="1800">
                <a:solidFill>
                  <a:schemeClr val="lt1"/>
                </a:solidFill>
                <a:latin typeface="Inter"/>
                <a:ea typeface="Inter"/>
                <a:cs typeface="Inter"/>
                <a:sym typeface="Inter"/>
              </a:rPr>
              <a:t>Need to foster culture of internet safety on pace with accessibility</a:t>
            </a:r>
            <a:endParaRPr sz="1800">
              <a:solidFill>
                <a:schemeClr val="lt1"/>
              </a:solidFill>
              <a:latin typeface="Inter"/>
              <a:ea typeface="Inter"/>
              <a:cs typeface="Inter"/>
              <a:sym typeface="Inter"/>
            </a:endParaRPr>
          </a:p>
        </p:txBody>
      </p:sp>
      <p:sp>
        <p:nvSpPr>
          <p:cNvPr id="307" name="Google Shape;307;p33"/>
          <p:cNvSpPr txBox="1"/>
          <p:nvPr/>
        </p:nvSpPr>
        <p:spPr>
          <a:xfrm>
            <a:off x="8595300" y="4749850"/>
            <a:ext cx="5487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100">
                <a:solidFill>
                  <a:schemeClr val="lt1"/>
                </a:solidFill>
                <a:latin typeface="Inter"/>
                <a:ea typeface="Inter"/>
                <a:cs typeface="Inter"/>
                <a:sym typeface="Inter"/>
              </a:rPr>
              <a:t>8</a:t>
            </a:r>
            <a:endParaRPr sz="2100">
              <a:solidFill>
                <a:schemeClr val="lt1"/>
              </a:solidFill>
              <a:latin typeface="Inter"/>
              <a:ea typeface="Inter"/>
              <a:cs typeface="Inter"/>
              <a:sym typeface="Inter"/>
            </a:endParaRPr>
          </a:p>
        </p:txBody>
      </p:sp>
      <p:pic>
        <p:nvPicPr>
          <p:cNvPr id="308" name="Google Shape;308;p33"/>
          <p:cNvPicPr preferRelativeResize="0"/>
          <p:nvPr/>
        </p:nvPicPr>
        <p:blipFill>
          <a:blip r:embed="rId3">
            <a:alphaModFix/>
          </a:blip>
          <a:stretch>
            <a:fillRect/>
          </a:stretch>
        </p:blipFill>
        <p:spPr>
          <a:xfrm>
            <a:off x="3741625" y="814825"/>
            <a:ext cx="5249974" cy="3484699"/>
          </a:xfrm>
          <a:prstGeom prst="rect">
            <a:avLst/>
          </a:prstGeom>
          <a:noFill/>
          <a:ln>
            <a:noFill/>
          </a:ln>
        </p:spPr>
      </p:pic>
      <p:sp>
        <p:nvSpPr>
          <p:cNvPr id="309" name="Google Shape;309;p33"/>
          <p:cNvSpPr txBox="1"/>
          <p:nvPr/>
        </p:nvSpPr>
        <p:spPr>
          <a:xfrm>
            <a:off x="5072075" y="4364038"/>
            <a:ext cx="29994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chemeClr val="lt1"/>
                </a:solidFill>
                <a:latin typeface="Inter"/>
                <a:ea typeface="Inter"/>
                <a:cs typeface="Inter"/>
                <a:sym typeface="Inter"/>
              </a:rPr>
              <a:t>Internet Accessibility Growth [4]</a:t>
            </a:r>
            <a:endParaRPr i="1">
              <a:solidFill>
                <a:schemeClr val="lt1"/>
              </a:solidFill>
              <a:latin typeface="Inter"/>
              <a:ea typeface="Inter"/>
              <a:cs typeface="Inter"/>
              <a:sym typeface="Inter"/>
            </a:endParaRPr>
          </a:p>
        </p:txBody>
      </p:sp>
      <p:grpSp>
        <p:nvGrpSpPr>
          <p:cNvPr id="310" name="Google Shape;310;p33"/>
          <p:cNvGrpSpPr/>
          <p:nvPr/>
        </p:nvGrpSpPr>
        <p:grpSpPr>
          <a:xfrm>
            <a:off x="815997" y="4377775"/>
            <a:ext cx="7509150" cy="636871"/>
            <a:chOff x="815997" y="4072975"/>
            <a:chExt cx="7509150" cy="636871"/>
          </a:xfrm>
        </p:grpSpPr>
        <p:cxnSp>
          <p:nvCxnSpPr>
            <p:cNvPr id="311" name="Google Shape;311;p33"/>
            <p:cNvCxnSpPr/>
            <p:nvPr/>
          </p:nvCxnSpPr>
          <p:spPr>
            <a:xfrm>
              <a:off x="818847" y="4708046"/>
              <a:ext cx="7506300" cy="1800"/>
            </a:xfrm>
            <a:prstGeom prst="straightConnector1">
              <a:avLst/>
            </a:prstGeom>
            <a:noFill/>
            <a:ln w="44450" cap="rnd" cmpd="sng">
              <a:solidFill>
                <a:srgbClr val="E50914">
                  <a:alpha val="40000"/>
                </a:srgbClr>
              </a:solidFill>
              <a:prstDash val="solid"/>
              <a:miter lim="800000"/>
              <a:headEnd type="none" w="sm" len="sm"/>
              <a:tailEnd type="none" w="sm" len="sm"/>
            </a:ln>
          </p:spPr>
        </p:cxnSp>
        <p:cxnSp>
          <p:nvCxnSpPr>
            <p:cNvPr id="312" name="Google Shape;312;p33"/>
            <p:cNvCxnSpPr/>
            <p:nvPr/>
          </p:nvCxnSpPr>
          <p:spPr>
            <a:xfrm rot="10800000" flipH="1">
              <a:off x="815997" y="4696049"/>
              <a:ext cx="2256300" cy="12900"/>
            </a:xfrm>
            <a:prstGeom prst="straightConnector1">
              <a:avLst/>
            </a:prstGeom>
            <a:noFill/>
            <a:ln w="44450" cap="rnd" cmpd="sng">
              <a:solidFill>
                <a:srgbClr val="E50914"/>
              </a:solidFill>
              <a:prstDash val="solid"/>
              <a:miter lim="800000"/>
              <a:headEnd type="none" w="sm" len="sm"/>
              <a:tailEnd type="none" w="sm" len="sm"/>
            </a:ln>
          </p:spPr>
        </p:cxnSp>
        <p:grpSp>
          <p:nvGrpSpPr>
            <p:cNvPr id="313" name="Google Shape;313;p33"/>
            <p:cNvGrpSpPr/>
            <p:nvPr/>
          </p:nvGrpSpPr>
          <p:grpSpPr>
            <a:xfrm>
              <a:off x="818849" y="4072975"/>
              <a:ext cx="1506984" cy="491619"/>
              <a:chOff x="1225874" y="3343225"/>
              <a:chExt cx="1506984" cy="491619"/>
            </a:xfrm>
          </p:grpSpPr>
          <p:sp>
            <p:nvSpPr>
              <p:cNvPr id="314" name="Google Shape;314;p33"/>
              <p:cNvSpPr/>
              <p:nvPr/>
            </p:nvSpPr>
            <p:spPr>
              <a:xfrm>
                <a:off x="1306535"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15" name="Google Shape;315;p33"/>
              <p:cNvSpPr/>
              <p:nvPr/>
            </p:nvSpPr>
            <p:spPr>
              <a:xfrm>
                <a:off x="1694176"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16" name="Google Shape;316;p33"/>
              <p:cNvSpPr/>
              <p:nvPr/>
            </p:nvSpPr>
            <p:spPr>
              <a:xfrm>
                <a:off x="2081817"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17" name="Google Shape;317;p33"/>
              <p:cNvSpPr/>
              <p:nvPr/>
            </p:nvSpPr>
            <p:spPr>
              <a:xfrm>
                <a:off x="2469458"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18" name="Google Shape;318;p33"/>
              <p:cNvSpPr/>
              <p:nvPr/>
            </p:nvSpPr>
            <p:spPr>
              <a:xfrm>
                <a:off x="1783554" y="3669212"/>
                <a:ext cx="84724" cy="67946"/>
              </a:xfrm>
              <a:custGeom>
                <a:avLst/>
                <a:gdLst/>
                <a:ahLst/>
                <a:cxnLst/>
                <a:rect l="l" t="t" r="r" b="b"/>
                <a:pathLst>
                  <a:path w="444" h="356" extrusionOk="0">
                    <a:moveTo>
                      <a:pt x="399" y="36"/>
                    </a:moveTo>
                    <a:lnTo>
                      <a:pt x="399" y="36"/>
                    </a:lnTo>
                    <a:cubicBezTo>
                      <a:pt x="355" y="0"/>
                      <a:pt x="293" y="0"/>
                      <a:pt x="248" y="36"/>
                    </a:cubicBezTo>
                    <a:cubicBezTo>
                      <a:pt x="221" y="62"/>
                      <a:pt x="221" y="62"/>
                      <a:pt x="221" y="62"/>
                    </a:cubicBezTo>
                    <a:cubicBezTo>
                      <a:pt x="195" y="36"/>
                      <a:pt x="195" y="36"/>
                      <a:pt x="195" y="36"/>
                    </a:cubicBezTo>
                    <a:cubicBezTo>
                      <a:pt x="151" y="0"/>
                      <a:pt x="89" y="0"/>
                      <a:pt x="45" y="36"/>
                    </a:cubicBezTo>
                    <a:cubicBezTo>
                      <a:pt x="0" y="80"/>
                      <a:pt x="0" y="151"/>
                      <a:pt x="45" y="186"/>
                    </a:cubicBezTo>
                    <a:cubicBezTo>
                      <a:pt x="221" y="355"/>
                      <a:pt x="221" y="355"/>
                      <a:pt x="221" y="355"/>
                    </a:cubicBezTo>
                    <a:cubicBezTo>
                      <a:pt x="399" y="186"/>
                      <a:pt x="399" y="186"/>
                      <a:pt x="399" y="186"/>
                    </a:cubicBezTo>
                    <a:cubicBezTo>
                      <a:pt x="443" y="151"/>
                      <a:pt x="443" y="80"/>
                      <a:pt x="399" y="36"/>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319" name="Google Shape;319;p33"/>
              <p:cNvSpPr/>
              <p:nvPr/>
            </p:nvSpPr>
            <p:spPr>
              <a:xfrm>
                <a:off x="2169518" y="3661242"/>
                <a:ext cx="88080" cy="83885"/>
              </a:xfrm>
              <a:custGeom>
                <a:avLst/>
                <a:gdLst/>
                <a:ahLst/>
                <a:cxnLst/>
                <a:rect l="l" t="t" r="r" b="b"/>
                <a:pathLst>
                  <a:path w="461" h="443" extrusionOk="0">
                    <a:moveTo>
                      <a:pt x="363" y="336"/>
                    </a:moveTo>
                    <a:lnTo>
                      <a:pt x="363" y="336"/>
                    </a:lnTo>
                    <a:cubicBezTo>
                      <a:pt x="301" y="310"/>
                      <a:pt x="284" y="292"/>
                      <a:pt x="284" y="248"/>
                    </a:cubicBezTo>
                    <a:cubicBezTo>
                      <a:pt x="284" y="230"/>
                      <a:pt x="301" y="239"/>
                      <a:pt x="310" y="195"/>
                    </a:cubicBezTo>
                    <a:cubicBezTo>
                      <a:pt x="310" y="176"/>
                      <a:pt x="328" y="195"/>
                      <a:pt x="328" y="151"/>
                    </a:cubicBezTo>
                    <a:cubicBezTo>
                      <a:pt x="328" y="132"/>
                      <a:pt x="319" y="132"/>
                      <a:pt x="319" y="132"/>
                    </a:cubicBezTo>
                    <a:cubicBezTo>
                      <a:pt x="319" y="132"/>
                      <a:pt x="328" y="106"/>
                      <a:pt x="328" y="88"/>
                    </a:cubicBezTo>
                    <a:cubicBezTo>
                      <a:pt x="328" y="61"/>
                      <a:pt x="319" y="0"/>
                      <a:pt x="230" y="0"/>
                    </a:cubicBezTo>
                    <a:cubicBezTo>
                      <a:pt x="141" y="0"/>
                      <a:pt x="132" y="61"/>
                      <a:pt x="132" y="88"/>
                    </a:cubicBezTo>
                    <a:cubicBezTo>
                      <a:pt x="132" y="106"/>
                      <a:pt x="141" y="132"/>
                      <a:pt x="141" y="132"/>
                    </a:cubicBezTo>
                    <a:cubicBezTo>
                      <a:pt x="141" y="132"/>
                      <a:pt x="132" y="132"/>
                      <a:pt x="132" y="151"/>
                    </a:cubicBezTo>
                    <a:cubicBezTo>
                      <a:pt x="132" y="195"/>
                      <a:pt x="150" y="176"/>
                      <a:pt x="150" y="195"/>
                    </a:cubicBezTo>
                    <a:cubicBezTo>
                      <a:pt x="159" y="239"/>
                      <a:pt x="177" y="230"/>
                      <a:pt x="177" y="248"/>
                    </a:cubicBezTo>
                    <a:cubicBezTo>
                      <a:pt x="177" y="292"/>
                      <a:pt x="159" y="310"/>
                      <a:pt x="97" y="336"/>
                    </a:cubicBezTo>
                    <a:cubicBezTo>
                      <a:pt x="35" y="354"/>
                      <a:pt x="0" y="380"/>
                      <a:pt x="0" y="398"/>
                    </a:cubicBezTo>
                    <a:cubicBezTo>
                      <a:pt x="0" y="407"/>
                      <a:pt x="0" y="442"/>
                      <a:pt x="0" y="442"/>
                    </a:cubicBezTo>
                    <a:cubicBezTo>
                      <a:pt x="230" y="442"/>
                      <a:pt x="230" y="442"/>
                      <a:pt x="230" y="442"/>
                    </a:cubicBezTo>
                    <a:cubicBezTo>
                      <a:pt x="460" y="442"/>
                      <a:pt x="460" y="442"/>
                      <a:pt x="460" y="442"/>
                    </a:cubicBezTo>
                    <a:cubicBezTo>
                      <a:pt x="460" y="442"/>
                      <a:pt x="460" y="407"/>
                      <a:pt x="460" y="398"/>
                    </a:cubicBezTo>
                    <a:cubicBezTo>
                      <a:pt x="460" y="380"/>
                      <a:pt x="425" y="354"/>
                      <a:pt x="363" y="336"/>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320" name="Google Shape;320;p33"/>
              <p:cNvSpPr/>
              <p:nvPr/>
            </p:nvSpPr>
            <p:spPr>
              <a:xfrm>
                <a:off x="1407556" y="3664238"/>
                <a:ext cx="61437" cy="77895"/>
              </a:xfrm>
              <a:custGeom>
                <a:avLst/>
                <a:gdLst/>
                <a:ahLst/>
                <a:cxnLst/>
                <a:rect l="l" t="t" r="r" b="b"/>
                <a:pathLst>
                  <a:path w="249" h="311" extrusionOk="0">
                    <a:moveTo>
                      <a:pt x="240" y="141"/>
                    </a:moveTo>
                    <a:lnTo>
                      <a:pt x="240" y="141"/>
                    </a:lnTo>
                    <a:cubicBezTo>
                      <a:pt x="27" y="9"/>
                      <a:pt x="27" y="9"/>
                      <a:pt x="27" y="9"/>
                    </a:cubicBezTo>
                    <a:cubicBezTo>
                      <a:pt x="9" y="0"/>
                      <a:pt x="0" y="9"/>
                      <a:pt x="0" y="26"/>
                    </a:cubicBezTo>
                    <a:cubicBezTo>
                      <a:pt x="0" y="283"/>
                      <a:pt x="0" y="283"/>
                      <a:pt x="0" y="283"/>
                    </a:cubicBezTo>
                    <a:cubicBezTo>
                      <a:pt x="0" y="301"/>
                      <a:pt x="9" y="310"/>
                      <a:pt x="27" y="301"/>
                    </a:cubicBezTo>
                    <a:cubicBezTo>
                      <a:pt x="240" y="168"/>
                      <a:pt x="240" y="168"/>
                      <a:pt x="240" y="168"/>
                    </a:cubicBezTo>
                    <a:cubicBezTo>
                      <a:pt x="240" y="168"/>
                      <a:pt x="248" y="159"/>
                      <a:pt x="248" y="150"/>
                    </a:cubicBezTo>
                    <a:lnTo>
                      <a:pt x="240" y="141"/>
                    </a:ln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321" name="Google Shape;321;p33"/>
              <p:cNvSpPr/>
              <p:nvPr/>
            </p:nvSpPr>
            <p:spPr>
              <a:xfrm>
                <a:off x="2564290" y="3660823"/>
                <a:ext cx="73819" cy="84724"/>
              </a:xfrm>
              <a:custGeom>
                <a:avLst/>
                <a:gdLst/>
                <a:ahLst/>
                <a:cxnLst/>
                <a:rect l="l" t="t" r="r" b="b"/>
                <a:pathLst>
                  <a:path w="390" h="444" extrusionOk="0">
                    <a:moveTo>
                      <a:pt x="319" y="301"/>
                    </a:moveTo>
                    <a:lnTo>
                      <a:pt x="319" y="301"/>
                    </a:lnTo>
                    <a:cubicBezTo>
                      <a:pt x="301" y="301"/>
                      <a:pt x="283" y="301"/>
                      <a:pt x="274" y="310"/>
                    </a:cubicBezTo>
                    <a:cubicBezTo>
                      <a:pt x="142" y="239"/>
                      <a:pt x="142" y="239"/>
                      <a:pt x="142" y="239"/>
                    </a:cubicBezTo>
                    <a:cubicBezTo>
                      <a:pt x="142" y="230"/>
                      <a:pt x="142" y="230"/>
                      <a:pt x="142" y="222"/>
                    </a:cubicBezTo>
                    <a:lnTo>
                      <a:pt x="142" y="213"/>
                    </a:lnTo>
                    <a:cubicBezTo>
                      <a:pt x="274" y="133"/>
                      <a:pt x="274" y="133"/>
                      <a:pt x="274" y="133"/>
                    </a:cubicBezTo>
                    <a:cubicBezTo>
                      <a:pt x="283" y="142"/>
                      <a:pt x="301" y="151"/>
                      <a:pt x="319" y="151"/>
                    </a:cubicBezTo>
                    <a:cubicBezTo>
                      <a:pt x="363" y="151"/>
                      <a:pt x="389" y="115"/>
                      <a:pt x="389" y="70"/>
                    </a:cubicBezTo>
                    <a:cubicBezTo>
                      <a:pt x="389" y="35"/>
                      <a:pt x="363" y="0"/>
                      <a:pt x="319" y="0"/>
                    </a:cubicBezTo>
                    <a:cubicBezTo>
                      <a:pt x="274" y="0"/>
                      <a:pt x="248" y="35"/>
                      <a:pt x="248" y="70"/>
                    </a:cubicBezTo>
                    <a:cubicBezTo>
                      <a:pt x="248" y="80"/>
                      <a:pt x="248" y="80"/>
                      <a:pt x="248" y="89"/>
                    </a:cubicBezTo>
                    <a:cubicBezTo>
                      <a:pt x="115" y="169"/>
                      <a:pt x="115" y="169"/>
                      <a:pt x="115" y="169"/>
                    </a:cubicBezTo>
                    <a:cubicBezTo>
                      <a:pt x="107" y="151"/>
                      <a:pt x="88" y="151"/>
                      <a:pt x="70" y="151"/>
                    </a:cubicBezTo>
                    <a:cubicBezTo>
                      <a:pt x="26" y="151"/>
                      <a:pt x="0" y="186"/>
                      <a:pt x="0" y="222"/>
                    </a:cubicBezTo>
                    <a:cubicBezTo>
                      <a:pt x="0" y="266"/>
                      <a:pt x="26" y="301"/>
                      <a:pt x="70" y="301"/>
                    </a:cubicBezTo>
                    <a:cubicBezTo>
                      <a:pt x="88" y="301"/>
                      <a:pt x="107" y="292"/>
                      <a:pt x="115" y="283"/>
                    </a:cubicBezTo>
                    <a:cubicBezTo>
                      <a:pt x="248" y="363"/>
                      <a:pt x="248" y="363"/>
                      <a:pt x="248" y="363"/>
                    </a:cubicBezTo>
                    <a:lnTo>
                      <a:pt x="248" y="372"/>
                    </a:lnTo>
                    <a:cubicBezTo>
                      <a:pt x="248" y="416"/>
                      <a:pt x="274" y="443"/>
                      <a:pt x="319" y="443"/>
                    </a:cubicBezTo>
                    <a:cubicBezTo>
                      <a:pt x="363" y="443"/>
                      <a:pt x="389" y="416"/>
                      <a:pt x="389" y="372"/>
                    </a:cubicBezTo>
                    <a:cubicBezTo>
                      <a:pt x="389" y="328"/>
                      <a:pt x="363" y="301"/>
                      <a:pt x="319" y="301"/>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322" name="Google Shape;322;p33"/>
              <p:cNvSpPr txBox="1"/>
              <p:nvPr/>
            </p:nvSpPr>
            <p:spPr>
              <a:xfrm>
                <a:off x="1225874" y="3343225"/>
                <a:ext cx="1028700" cy="19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chemeClr val="lt1"/>
                    </a:solidFill>
                    <a:latin typeface="Inter"/>
                    <a:ea typeface="Inter"/>
                    <a:cs typeface="Inter"/>
                    <a:sym typeface="Inter"/>
                  </a:rPr>
                  <a:t>JOAN IS AWFUL</a:t>
                </a:r>
                <a:endParaRPr sz="1100"/>
              </a:p>
            </p:txBody>
          </p:sp>
        </p:gr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71616"/>
        </a:solidFill>
        <a:effectLst/>
      </p:bgPr>
    </p:bg>
    <p:spTree>
      <p:nvGrpSpPr>
        <p:cNvPr id="1" name="Shape 326"/>
        <p:cNvGrpSpPr/>
        <p:nvPr/>
      </p:nvGrpSpPr>
      <p:grpSpPr>
        <a:xfrm>
          <a:off x="0" y="0"/>
          <a:ext cx="0" cy="0"/>
          <a:chOff x="0" y="0"/>
          <a:chExt cx="0" cy="0"/>
        </a:xfrm>
      </p:grpSpPr>
      <p:sp>
        <p:nvSpPr>
          <p:cNvPr id="327" name="Google Shape;327;p34"/>
          <p:cNvSpPr txBox="1"/>
          <p:nvPr/>
        </p:nvSpPr>
        <p:spPr>
          <a:xfrm>
            <a:off x="598865" y="324825"/>
            <a:ext cx="8133900" cy="4386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2400" b="1">
                <a:solidFill>
                  <a:schemeClr val="lt1"/>
                </a:solidFill>
                <a:latin typeface="Inter"/>
                <a:ea typeface="Inter"/>
                <a:cs typeface="Inter"/>
                <a:sym typeface="Inter"/>
              </a:rPr>
              <a:t>Government Needs a Tougher Stance on Data Privacy</a:t>
            </a:r>
            <a:endParaRPr sz="1100"/>
          </a:p>
        </p:txBody>
      </p:sp>
      <p:sp>
        <p:nvSpPr>
          <p:cNvPr id="328" name="Google Shape;328;p34"/>
          <p:cNvSpPr/>
          <p:nvPr/>
        </p:nvSpPr>
        <p:spPr>
          <a:xfrm>
            <a:off x="9271974"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29" name="Google Shape;329;p34"/>
          <p:cNvSpPr/>
          <p:nvPr/>
        </p:nvSpPr>
        <p:spPr>
          <a:xfrm>
            <a:off x="9659615"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30" name="Google Shape;330;p34"/>
          <p:cNvSpPr/>
          <p:nvPr/>
        </p:nvSpPr>
        <p:spPr>
          <a:xfrm>
            <a:off x="9359675" y="3661242"/>
            <a:ext cx="88080" cy="83885"/>
          </a:xfrm>
          <a:custGeom>
            <a:avLst/>
            <a:gdLst/>
            <a:ahLst/>
            <a:cxnLst/>
            <a:rect l="l" t="t" r="r" b="b"/>
            <a:pathLst>
              <a:path w="461" h="443" extrusionOk="0">
                <a:moveTo>
                  <a:pt x="363" y="336"/>
                </a:moveTo>
                <a:lnTo>
                  <a:pt x="363" y="336"/>
                </a:lnTo>
                <a:cubicBezTo>
                  <a:pt x="301" y="310"/>
                  <a:pt x="284" y="292"/>
                  <a:pt x="284" y="248"/>
                </a:cubicBezTo>
                <a:cubicBezTo>
                  <a:pt x="284" y="230"/>
                  <a:pt x="301" y="239"/>
                  <a:pt x="310" y="195"/>
                </a:cubicBezTo>
                <a:cubicBezTo>
                  <a:pt x="310" y="176"/>
                  <a:pt x="328" y="195"/>
                  <a:pt x="328" y="151"/>
                </a:cubicBezTo>
                <a:cubicBezTo>
                  <a:pt x="328" y="132"/>
                  <a:pt x="319" y="132"/>
                  <a:pt x="319" y="132"/>
                </a:cubicBezTo>
                <a:cubicBezTo>
                  <a:pt x="319" y="132"/>
                  <a:pt x="328" y="106"/>
                  <a:pt x="328" y="88"/>
                </a:cubicBezTo>
                <a:cubicBezTo>
                  <a:pt x="328" y="61"/>
                  <a:pt x="319" y="0"/>
                  <a:pt x="230" y="0"/>
                </a:cubicBezTo>
                <a:cubicBezTo>
                  <a:pt x="141" y="0"/>
                  <a:pt x="132" y="61"/>
                  <a:pt x="132" y="88"/>
                </a:cubicBezTo>
                <a:cubicBezTo>
                  <a:pt x="132" y="106"/>
                  <a:pt x="141" y="132"/>
                  <a:pt x="141" y="132"/>
                </a:cubicBezTo>
                <a:cubicBezTo>
                  <a:pt x="141" y="132"/>
                  <a:pt x="132" y="132"/>
                  <a:pt x="132" y="151"/>
                </a:cubicBezTo>
                <a:cubicBezTo>
                  <a:pt x="132" y="195"/>
                  <a:pt x="150" y="176"/>
                  <a:pt x="150" y="195"/>
                </a:cubicBezTo>
                <a:cubicBezTo>
                  <a:pt x="159" y="239"/>
                  <a:pt x="177" y="230"/>
                  <a:pt x="177" y="248"/>
                </a:cubicBezTo>
                <a:cubicBezTo>
                  <a:pt x="177" y="292"/>
                  <a:pt x="159" y="310"/>
                  <a:pt x="97" y="336"/>
                </a:cubicBezTo>
                <a:cubicBezTo>
                  <a:pt x="35" y="354"/>
                  <a:pt x="0" y="380"/>
                  <a:pt x="0" y="398"/>
                </a:cubicBezTo>
                <a:cubicBezTo>
                  <a:pt x="0" y="407"/>
                  <a:pt x="0" y="442"/>
                  <a:pt x="0" y="442"/>
                </a:cubicBezTo>
                <a:cubicBezTo>
                  <a:pt x="230" y="442"/>
                  <a:pt x="230" y="442"/>
                  <a:pt x="230" y="442"/>
                </a:cubicBezTo>
                <a:cubicBezTo>
                  <a:pt x="460" y="442"/>
                  <a:pt x="460" y="442"/>
                  <a:pt x="460" y="442"/>
                </a:cubicBezTo>
                <a:cubicBezTo>
                  <a:pt x="460" y="442"/>
                  <a:pt x="460" y="407"/>
                  <a:pt x="460" y="398"/>
                </a:cubicBezTo>
                <a:cubicBezTo>
                  <a:pt x="460" y="380"/>
                  <a:pt x="425" y="354"/>
                  <a:pt x="363" y="336"/>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331" name="Google Shape;331;p34"/>
          <p:cNvSpPr/>
          <p:nvPr/>
        </p:nvSpPr>
        <p:spPr>
          <a:xfrm>
            <a:off x="9754447" y="3660823"/>
            <a:ext cx="73819" cy="84724"/>
          </a:xfrm>
          <a:custGeom>
            <a:avLst/>
            <a:gdLst/>
            <a:ahLst/>
            <a:cxnLst/>
            <a:rect l="l" t="t" r="r" b="b"/>
            <a:pathLst>
              <a:path w="390" h="444" extrusionOk="0">
                <a:moveTo>
                  <a:pt x="319" y="301"/>
                </a:moveTo>
                <a:lnTo>
                  <a:pt x="319" y="301"/>
                </a:lnTo>
                <a:cubicBezTo>
                  <a:pt x="301" y="301"/>
                  <a:pt x="283" y="301"/>
                  <a:pt x="274" y="310"/>
                </a:cubicBezTo>
                <a:cubicBezTo>
                  <a:pt x="142" y="239"/>
                  <a:pt x="142" y="239"/>
                  <a:pt x="142" y="239"/>
                </a:cubicBezTo>
                <a:cubicBezTo>
                  <a:pt x="142" y="230"/>
                  <a:pt x="142" y="230"/>
                  <a:pt x="142" y="222"/>
                </a:cubicBezTo>
                <a:lnTo>
                  <a:pt x="142" y="213"/>
                </a:lnTo>
                <a:cubicBezTo>
                  <a:pt x="274" y="133"/>
                  <a:pt x="274" y="133"/>
                  <a:pt x="274" y="133"/>
                </a:cubicBezTo>
                <a:cubicBezTo>
                  <a:pt x="283" y="142"/>
                  <a:pt x="301" y="151"/>
                  <a:pt x="319" y="151"/>
                </a:cubicBezTo>
                <a:cubicBezTo>
                  <a:pt x="363" y="151"/>
                  <a:pt x="389" y="115"/>
                  <a:pt x="389" y="70"/>
                </a:cubicBezTo>
                <a:cubicBezTo>
                  <a:pt x="389" y="35"/>
                  <a:pt x="363" y="0"/>
                  <a:pt x="319" y="0"/>
                </a:cubicBezTo>
                <a:cubicBezTo>
                  <a:pt x="274" y="0"/>
                  <a:pt x="248" y="35"/>
                  <a:pt x="248" y="70"/>
                </a:cubicBezTo>
                <a:cubicBezTo>
                  <a:pt x="248" y="80"/>
                  <a:pt x="248" y="80"/>
                  <a:pt x="248" y="89"/>
                </a:cubicBezTo>
                <a:cubicBezTo>
                  <a:pt x="115" y="169"/>
                  <a:pt x="115" y="169"/>
                  <a:pt x="115" y="169"/>
                </a:cubicBezTo>
                <a:cubicBezTo>
                  <a:pt x="107" y="151"/>
                  <a:pt x="88" y="151"/>
                  <a:pt x="70" y="151"/>
                </a:cubicBezTo>
                <a:cubicBezTo>
                  <a:pt x="26" y="151"/>
                  <a:pt x="0" y="186"/>
                  <a:pt x="0" y="222"/>
                </a:cubicBezTo>
                <a:cubicBezTo>
                  <a:pt x="0" y="266"/>
                  <a:pt x="26" y="301"/>
                  <a:pt x="70" y="301"/>
                </a:cubicBezTo>
                <a:cubicBezTo>
                  <a:pt x="88" y="301"/>
                  <a:pt x="107" y="292"/>
                  <a:pt x="115" y="283"/>
                </a:cubicBezTo>
                <a:cubicBezTo>
                  <a:pt x="248" y="363"/>
                  <a:pt x="248" y="363"/>
                  <a:pt x="248" y="363"/>
                </a:cubicBezTo>
                <a:lnTo>
                  <a:pt x="248" y="372"/>
                </a:lnTo>
                <a:cubicBezTo>
                  <a:pt x="248" y="416"/>
                  <a:pt x="274" y="443"/>
                  <a:pt x="319" y="443"/>
                </a:cubicBezTo>
                <a:cubicBezTo>
                  <a:pt x="363" y="443"/>
                  <a:pt x="389" y="416"/>
                  <a:pt x="389" y="372"/>
                </a:cubicBezTo>
                <a:cubicBezTo>
                  <a:pt x="389" y="328"/>
                  <a:pt x="363" y="301"/>
                  <a:pt x="319" y="301"/>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332" name="Google Shape;332;p34"/>
          <p:cNvSpPr txBox="1"/>
          <p:nvPr/>
        </p:nvSpPr>
        <p:spPr>
          <a:xfrm>
            <a:off x="818725" y="1078550"/>
            <a:ext cx="4431600" cy="2689500"/>
          </a:xfrm>
          <a:prstGeom prst="rect">
            <a:avLst/>
          </a:prstGeom>
          <a:noFill/>
          <a:ln>
            <a:noFill/>
          </a:ln>
        </p:spPr>
        <p:txBody>
          <a:bodyPr spcFirstLastPara="1" wrap="square" lIns="91425" tIns="91425" rIns="91425" bIns="91425" anchor="t" anchorCtr="0">
            <a:noAutofit/>
          </a:bodyPr>
          <a:lstStyle/>
          <a:p>
            <a:pPr marL="457200" lvl="0" indent="-361950" algn="l" rtl="0">
              <a:lnSpc>
                <a:spcPct val="115000"/>
              </a:lnSpc>
              <a:spcBef>
                <a:spcPts val="0"/>
              </a:spcBef>
              <a:spcAft>
                <a:spcPts val="0"/>
              </a:spcAft>
              <a:buClr>
                <a:schemeClr val="lt1"/>
              </a:buClr>
              <a:buSzPts val="2100"/>
              <a:buFont typeface="Inter"/>
              <a:buChar char="●"/>
            </a:pPr>
            <a:r>
              <a:rPr lang="en" sz="1800">
                <a:solidFill>
                  <a:schemeClr val="lt1"/>
                </a:solidFill>
                <a:latin typeface="Inter"/>
                <a:ea typeface="Inter"/>
                <a:cs typeface="Inter"/>
                <a:sym typeface="Inter"/>
              </a:rPr>
              <a:t>US promotes an “opt out” system when it comes to data collection [5]</a:t>
            </a:r>
            <a:endParaRPr sz="1800">
              <a:solidFill>
                <a:schemeClr val="lt1"/>
              </a:solidFill>
              <a:latin typeface="Inter"/>
              <a:ea typeface="Inter"/>
              <a:cs typeface="Inter"/>
              <a:sym typeface="Inter"/>
            </a:endParaRPr>
          </a:p>
          <a:p>
            <a:pPr marL="914400" lvl="1" indent="-342900" algn="l" rtl="0">
              <a:lnSpc>
                <a:spcPct val="115000"/>
              </a:lnSpc>
              <a:spcBef>
                <a:spcPts val="0"/>
              </a:spcBef>
              <a:spcAft>
                <a:spcPts val="0"/>
              </a:spcAft>
              <a:buClr>
                <a:schemeClr val="lt1"/>
              </a:buClr>
              <a:buSzPts val="1800"/>
              <a:buFont typeface="Inter"/>
              <a:buChar char="○"/>
            </a:pPr>
            <a:r>
              <a:rPr lang="en" sz="1800">
                <a:solidFill>
                  <a:schemeClr val="lt1"/>
                </a:solidFill>
                <a:latin typeface="Inter"/>
                <a:ea typeface="Inter"/>
                <a:cs typeface="Inter"/>
                <a:sym typeface="Inter"/>
              </a:rPr>
              <a:t>Puts too much responsibility on the individual</a:t>
            </a:r>
            <a:endParaRPr sz="1800">
              <a:solidFill>
                <a:schemeClr val="lt1"/>
              </a:solidFill>
              <a:latin typeface="Inter"/>
              <a:ea typeface="Inter"/>
              <a:cs typeface="Inter"/>
              <a:sym typeface="Inter"/>
            </a:endParaRPr>
          </a:p>
          <a:p>
            <a:pPr marL="914400" lvl="1" indent="-342900" algn="l" rtl="0">
              <a:lnSpc>
                <a:spcPct val="115000"/>
              </a:lnSpc>
              <a:spcBef>
                <a:spcPts val="0"/>
              </a:spcBef>
              <a:spcAft>
                <a:spcPts val="0"/>
              </a:spcAft>
              <a:buClr>
                <a:schemeClr val="lt1"/>
              </a:buClr>
              <a:buSzPts val="1800"/>
              <a:buFont typeface="Inter"/>
              <a:buChar char="○"/>
            </a:pPr>
            <a:r>
              <a:rPr lang="en" sz="1800">
                <a:solidFill>
                  <a:schemeClr val="lt1"/>
                </a:solidFill>
                <a:latin typeface="Inter"/>
                <a:ea typeface="Inter"/>
                <a:cs typeface="Inter"/>
                <a:sym typeface="Inter"/>
              </a:rPr>
              <a:t>Need to supplement with formal education beside basic math, science, and English</a:t>
            </a:r>
            <a:endParaRPr sz="1800">
              <a:solidFill>
                <a:schemeClr val="lt1"/>
              </a:solidFill>
              <a:latin typeface="Inter"/>
              <a:ea typeface="Inter"/>
              <a:cs typeface="Inter"/>
              <a:sym typeface="Inter"/>
            </a:endParaRPr>
          </a:p>
        </p:txBody>
      </p:sp>
      <p:sp>
        <p:nvSpPr>
          <p:cNvPr id="333" name="Google Shape;333;p34"/>
          <p:cNvSpPr txBox="1"/>
          <p:nvPr/>
        </p:nvSpPr>
        <p:spPr>
          <a:xfrm>
            <a:off x="8595300" y="4749850"/>
            <a:ext cx="5487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100">
                <a:solidFill>
                  <a:schemeClr val="lt1"/>
                </a:solidFill>
                <a:latin typeface="Inter"/>
                <a:ea typeface="Inter"/>
                <a:cs typeface="Inter"/>
                <a:sym typeface="Inter"/>
              </a:rPr>
              <a:t>9</a:t>
            </a:r>
            <a:endParaRPr sz="2100">
              <a:solidFill>
                <a:schemeClr val="lt1"/>
              </a:solidFill>
              <a:latin typeface="Inter"/>
              <a:ea typeface="Inter"/>
              <a:cs typeface="Inter"/>
              <a:sym typeface="Inter"/>
            </a:endParaRPr>
          </a:p>
        </p:txBody>
      </p:sp>
      <p:pic>
        <p:nvPicPr>
          <p:cNvPr id="334" name="Google Shape;334;p34"/>
          <p:cNvPicPr preferRelativeResize="0"/>
          <p:nvPr/>
        </p:nvPicPr>
        <p:blipFill>
          <a:blip r:embed="rId3">
            <a:alphaModFix/>
          </a:blip>
          <a:stretch>
            <a:fillRect/>
          </a:stretch>
        </p:blipFill>
        <p:spPr>
          <a:xfrm>
            <a:off x="5329225" y="1101488"/>
            <a:ext cx="3662374" cy="2643628"/>
          </a:xfrm>
          <a:prstGeom prst="rect">
            <a:avLst/>
          </a:prstGeom>
          <a:noFill/>
          <a:ln>
            <a:noFill/>
          </a:ln>
        </p:spPr>
      </p:pic>
      <p:sp>
        <p:nvSpPr>
          <p:cNvPr id="335" name="Google Shape;335;p34"/>
          <p:cNvSpPr txBox="1"/>
          <p:nvPr/>
        </p:nvSpPr>
        <p:spPr>
          <a:xfrm>
            <a:off x="5969413" y="3834850"/>
            <a:ext cx="2382000" cy="33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i="1">
                <a:solidFill>
                  <a:schemeClr val="lt1"/>
                </a:solidFill>
                <a:latin typeface="Inter"/>
                <a:ea typeface="Inter"/>
                <a:cs typeface="Inter"/>
                <a:sym typeface="Inter"/>
              </a:rPr>
              <a:t>2023 UPenn Report [5]</a:t>
            </a:r>
            <a:endParaRPr i="1">
              <a:solidFill>
                <a:schemeClr val="lt1"/>
              </a:solidFill>
              <a:latin typeface="Inter"/>
              <a:ea typeface="Inter"/>
              <a:cs typeface="Inter"/>
              <a:sym typeface="Inter"/>
            </a:endParaRPr>
          </a:p>
        </p:txBody>
      </p:sp>
      <p:grpSp>
        <p:nvGrpSpPr>
          <p:cNvPr id="336" name="Google Shape;336;p34"/>
          <p:cNvGrpSpPr/>
          <p:nvPr/>
        </p:nvGrpSpPr>
        <p:grpSpPr>
          <a:xfrm>
            <a:off x="815997" y="4377775"/>
            <a:ext cx="7509150" cy="636871"/>
            <a:chOff x="815997" y="4072975"/>
            <a:chExt cx="7509150" cy="636871"/>
          </a:xfrm>
        </p:grpSpPr>
        <p:cxnSp>
          <p:nvCxnSpPr>
            <p:cNvPr id="337" name="Google Shape;337;p34"/>
            <p:cNvCxnSpPr/>
            <p:nvPr/>
          </p:nvCxnSpPr>
          <p:spPr>
            <a:xfrm>
              <a:off x="818847" y="4708046"/>
              <a:ext cx="7506300" cy="1800"/>
            </a:xfrm>
            <a:prstGeom prst="straightConnector1">
              <a:avLst/>
            </a:prstGeom>
            <a:noFill/>
            <a:ln w="44450" cap="rnd" cmpd="sng">
              <a:solidFill>
                <a:srgbClr val="E50914">
                  <a:alpha val="40000"/>
                </a:srgbClr>
              </a:solidFill>
              <a:prstDash val="solid"/>
              <a:miter lim="800000"/>
              <a:headEnd type="none" w="sm" len="sm"/>
              <a:tailEnd type="none" w="sm" len="sm"/>
            </a:ln>
          </p:spPr>
        </p:cxnSp>
        <p:cxnSp>
          <p:nvCxnSpPr>
            <p:cNvPr id="338" name="Google Shape;338;p34"/>
            <p:cNvCxnSpPr/>
            <p:nvPr/>
          </p:nvCxnSpPr>
          <p:spPr>
            <a:xfrm rot="10800000" flipH="1">
              <a:off x="815997" y="4696049"/>
              <a:ext cx="2995500" cy="12900"/>
            </a:xfrm>
            <a:prstGeom prst="straightConnector1">
              <a:avLst/>
            </a:prstGeom>
            <a:noFill/>
            <a:ln w="44450" cap="rnd" cmpd="sng">
              <a:solidFill>
                <a:srgbClr val="E50914"/>
              </a:solidFill>
              <a:prstDash val="solid"/>
              <a:miter lim="800000"/>
              <a:headEnd type="none" w="sm" len="sm"/>
              <a:tailEnd type="none" w="sm" len="sm"/>
            </a:ln>
          </p:spPr>
        </p:cxnSp>
        <p:grpSp>
          <p:nvGrpSpPr>
            <p:cNvPr id="339" name="Google Shape;339;p34"/>
            <p:cNvGrpSpPr/>
            <p:nvPr/>
          </p:nvGrpSpPr>
          <p:grpSpPr>
            <a:xfrm>
              <a:off x="818849" y="4072975"/>
              <a:ext cx="1506984" cy="491619"/>
              <a:chOff x="1225874" y="3343225"/>
              <a:chExt cx="1506984" cy="491619"/>
            </a:xfrm>
          </p:grpSpPr>
          <p:sp>
            <p:nvSpPr>
              <p:cNvPr id="340" name="Google Shape;340;p34"/>
              <p:cNvSpPr/>
              <p:nvPr/>
            </p:nvSpPr>
            <p:spPr>
              <a:xfrm>
                <a:off x="1306535"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41" name="Google Shape;341;p34"/>
              <p:cNvSpPr/>
              <p:nvPr/>
            </p:nvSpPr>
            <p:spPr>
              <a:xfrm>
                <a:off x="1694176"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42" name="Google Shape;342;p34"/>
              <p:cNvSpPr/>
              <p:nvPr/>
            </p:nvSpPr>
            <p:spPr>
              <a:xfrm>
                <a:off x="2081817"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43" name="Google Shape;343;p34"/>
              <p:cNvSpPr/>
              <p:nvPr/>
            </p:nvSpPr>
            <p:spPr>
              <a:xfrm>
                <a:off x="2469458" y="3571444"/>
                <a:ext cx="263400" cy="263400"/>
              </a:xfrm>
              <a:prstGeom prst="ellipse">
                <a:avLst/>
              </a:prstGeom>
              <a:noFill/>
              <a:ln w="190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44" name="Google Shape;344;p34"/>
              <p:cNvSpPr/>
              <p:nvPr/>
            </p:nvSpPr>
            <p:spPr>
              <a:xfrm>
                <a:off x="1783554" y="3669212"/>
                <a:ext cx="84724" cy="67946"/>
              </a:xfrm>
              <a:custGeom>
                <a:avLst/>
                <a:gdLst/>
                <a:ahLst/>
                <a:cxnLst/>
                <a:rect l="l" t="t" r="r" b="b"/>
                <a:pathLst>
                  <a:path w="444" h="356" extrusionOk="0">
                    <a:moveTo>
                      <a:pt x="399" y="36"/>
                    </a:moveTo>
                    <a:lnTo>
                      <a:pt x="399" y="36"/>
                    </a:lnTo>
                    <a:cubicBezTo>
                      <a:pt x="355" y="0"/>
                      <a:pt x="293" y="0"/>
                      <a:pt x="248" y="36"/>
                    </a:cubicBezTo>
                    <a:cubicBezTo>
                      <a:pt x="221" y="62"/>
                      <a:pt x="221" y="62"/>
                      <a:pt x="221" y="62"/>
                    </a:cubicBezTo>
                    <a:cubicBezTo>
                      <a:pt x="195" y="36"/>
                      <a:pt x="195" y="36"/>
                      <a:pt x="195" y="36"/>
                    </a:cubicBezTo>
                    <a:cubicBezTo>
                      <a:pt x="151" y="0"/>
                      <a:pt x="89" y="0"/>
                      <a:pt x="45" y="36"/>
                    </a:cubicBezTo>
                    <a:cubicBezTo>
                      <a:pt x="0" y="80"/>
                      <a:pt x="0" y="151"/>
                      <a:pt x="45" y="186"/>
                    </a:cubicBezTo>
                    <a:cubicBezTo>
                      <a:pt x="221" y="355"/>
                      <a:pt x="221" y="355"/>
                      <a:pt x="221" y="355"/>
                    </a:cubicBezTo>
                    <a:cubicBezTo>
                      <a:pt x="399" y="186"/>
                      <a:pt x="399" y="186"/>
                      <a:pt x="399" y="186"/>
                    </a:cubicBezTo>
                    <a:cubicBezTo>
                      <a:pt x="443" y="151"/>
                      <a:pt x="443" y="80"/>
                      <a:pt x="399" y="36"/>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345" name="Google Shape;345;p34"/>
              <p:cNvSpPr/>
              <p:nvPr/>
            </p:nvSpPr>
            <p:spPr>
              <a:xfrm>
                <a:off x="2169518" y="3661242"/>
                <a:ext cx="88080" cy="83885"/>
              </a:xfrm>
              <a:custGeom>
                <a:avLst/>
                <a:gdLst/>
                <a:ahLst/>
                <a:cxnLst/>
                <a:rect l="l" t="t" r="r" b="b"/>
                <a:pathLst>
                  <a:path w="461" h="443" extrusionOk="0">
                    <a:moveTo>
                      <a:pt x="363" y="336"/>
                    </a:moveTo>
                    <a:lnTo>
                      <a:pt x="363" y="336"/>
                    </a:lnTo>
                    <a:cubicBezTo>
                      <a:pt x="301" y="310"/>
                      <a:pt x="284" y="292"/>
                      <a:pt x="284" y="248"/>
                    </a:cubicBezTo>
                    <a:cubicBezTo>
                      <a:pt x="284" y="230"/>
                      <a:pt x="301" y="239"/>
                      <a:pt x="310" y="195"/>
                    </a:cubicBezTo>
                    <a:cubicBezTo>
                      <a:pt x="310" y="176"/>
                      <a:pt x="328" y="195"/>
                      <a:pt x="328" y="151"/>
                    </a:cubicBezTo>
                    <a:cubicBezTo>
                      <a:pt x="328" y="132"/>
                      <a:pt x="319" y="132"/>
                      <a:pt x="319" y="132"/>
                    </a:cubicBezTo>
                    <a:cubicBezTo>
                      <a:pt x="319" y="132"/>
                      <a:pt x="328" y="106"/>
                      <a:pt x="328" y="88"/>
                    </a:cubicBezTo>
                    <a:cubicBezTo>
                      <a:pt x="328" y="61"/>
                      <a:pt x="319" y="0"/>
                      <a:pt x="230" y="0"/>
                    </a:cubicBezTo>
                    <a:cubicBezTo>
                      <a:pt x="141" y="0"/>
                      <a:pt x="132" y="61"/>
                      <a:pt x="132" y="88"/>
                    </a:cubicBezTo>
                    <a:cubicBezTo>
                      <a:pt x="132" y="106"/>
                      <a:pt x="141" y="132"/>
                      <a:pt x="141" y="132"/>
                    </a:cubicBezTo>
                    <a:cubicBezTo>
                      <a:pt x="141" y="132"/>
                      <a:pt x="132" y="132"/>
                      <a:pt x="132" y="151"/>
                    </a:cubicBezTo>
                    <a:cubicBezTo>
                      <a:pt x="132" y="195"/>
                      <a:pt x="150" y="176"/>
                      <a:pt x="150" y="195"/>
                    </a:cubicBezTo>
                    <a:cubicBezTo>
                      <a:pt x="159" y="239"/>
                      <a:pt x="177" y="230"/>
                      <a:pt x="177" y="248"/>
                    </a:cubicBezTo>
                    <a:cubicBezTo>
                      <a:pt x="177" y="292"/>
                      <a:pt x="159" y="310"/>
                      <a:pt x="97" y="336"/>
                    </a:cubicBezTo>
                    <a:cubicBezTo>
                      <a:pt x="35" y="354"/>
                      <a:pt x="0" y="380"/>
                      <a:pt x="0" y="398"/>
                    </a:cubicBezTo>
                    <a:cubicBezTo>
                      <a:pt x="0" y="407"/>
                      <a:pt x="0" y="442"/>
                      <a:pt x="0" y="442"/>
                    </a:cubicBezTo>
                    <a:cubicBezTo>
                      <a:pt x="230" y="442"/>
                      <a:pt x="230" y="442"/>
                      <a:pt x="230" y="442"/>
                    </a:cubicBezTo>
                    <a:cubicBezTo>
                      <a:pt x="460" y="442"/>
                      <a:pt x="460" y="442"/>
                      <a:pt x="460" y="442"/>
                    </a:cubicBezTo>
                    <a:cubicBezTo>
                      <a:pt x="460" y="442"/>
                      <a:pt x="460" y="407"/>
                      <a:pt x="460" y="398"/>
                    </a:cubicBezTo>
                    <a:cubicBezTo>
                      <a:pt x="460" y="380"/>
                      <a:pt x="425" y="354"/>
                      <a:pt x="363" y="336"/>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346" name="Google Shape;346;p34"/>
              <p:cNvSpPr/>
              <p:nvPr/>
            </p:nvSpPr>
            <p:spPr>
              <a:xfrm>
                <a:off x="1407556" y="3664238"/>
                <a:ext cx="61437" cy="77895"/>
              </a:xfrm>
              <a:custGeom>
                <a:avLst/>
                <a:gdLst/>
                <a:ahLst/>
                <a:cxnLst/>
                <a:rect l="l" t="t" r="r" b="b"/>
                <a:pathLst>
                  <a:path w="249" h="311" extrusionOk="0">
                    <a:moveTo>
                      <a:pt x="240" y="141"/>
                    </a:moveTo>
                    <a:lnTo>
                      <a:pt x="240" y="141"/>
                    </a:lnTo>
                    <a:cubicBezTo>
                      <a:pt x="27" y="9"/>
                      <a:pt x="27" y="9"/>
                      <a:pt x="27" y="9"/>
                    </a:cubicBezTo>
                    <a:cubicBezTo>
                      <a:pt x="9" y="0"/>
                      <a:pt x="0" y="9"/>
                      <a:pt x="0" y="26"/>
                    </a:cubicBezTo>
                    <a:cubicBezTo>
                      <a:pt x="0" y="283"/>
                      <a:pt x="0" y="283"/>
                      <a:pt x="0" y="283"/>
                    </a:cubicBezTo>
                    <a:cubicBezTo>
                      <a:pt x="0" y="301"/>
                      <a:pt x="9" y="310"/>
                      <a:pt x="27" y="301"/>
                    </a:cubicBezTo>
                    <a:cubicBezTo>
                      <a:pt x="240" y="168"/>
                      <a:pt x="240" y="168"/>
                      <a:pt x="240" y="168"/>
                    </a:cubicBezTo>
                    <a:cubicBezTo>
                      <a:pt x="240" y="168"/>
                      <a:pt x="248" y="159"/>
                      <a:pt x="248" y="150"/>
                    </a:cubicBezTo>
                    <a:lnTo>
                      <a:pt x="240" y="141"/>
                    </a:ln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347" name="Google Shape;347;p34"/>
              <p:cNvSpPr/>
              <p:nvPr/>
            </p:nvSpPr>
            <p:spPr>
              <a:xfrm>
                <a:off x="2564290" y="3660823"/>
                <a:ext cx="73819" cy="84724"/>
              </a:xfrm>
              <a:custGeom>
                <a:avLst/>
                <a:gdLst/>
                <a:ahLst/>
                <a:cxnLst/>
                <a:rect l="l" t="t" r="r" b="b"/>
                <a:pathLst>
                  <a:path w="390" h="444" extrusionOk="0">
                    <a:moveTo>
                      <a:pt x="319" y="301"/>
                    </a:moveTo>
                    <a:lnTo>
                      <a:pt x="319" y="301"/>
                    </a:lnTo>
                    <a:cubicBezTo>
                      <a:pt x="301" y="301"/>
                      <a:pt x="283" y="301"/>
                      <a:pt x="274" y="310"/>
                    </a:cubicBezTo>
                    <a:cubicBezTo>
                      <a:pt x="142" y="239"/>
                      <a:pt x="142" y="239"/>
                      <a:pt x="142" y="239"/>
                    </a:cubicBezTo>
                    <a:cubicBezTo>
                      <a:pt x="142" y="230"/>
                      <a:pt x="142" y="230"/>
                      <a:pt x="142" y="222"/>
                    </a:cubicBezTo>
                    <a:lnTo>
                      <a:pt x="142" y="213"/>
                    </a:lnTo>
                    <a:cubicBezTo>
                      <a:pt x="274" y="133"/>
                      <a:pt x="274" y="133"/>
                      <a:pt x="274" y="133"/>
                    </a:cubicBezTo>
                    <a:cubicBezTo>
                      <a:pt x="283" y="142"/>
                      <a:pt x="301" y="151"/>
                      <a:pt x="319" y="151"/>
                    </a:cubicBezTo>
                    <a:cubicBezTo>
                      <a:pt x="363" y="151"/>
                      <a:pt x="389" y="115"/>
                      <a:pt x="389" y="70"/>
                    </a:cubicBezTo>
                    <a:cubicBezTo>
                      <a:pt x="389" y="35"/>
                      <a:pt x="363" y="0"/>
                      <a:pt x="319" y="0"/>
                    </a:cubicBezTo>
                    <a:cubicBezTo>
                      <a:pt x="274" y="0"/>
                      <a:pt x="248" y="35"/>
                      <a:pt x="248" y="70"/>
                    </a:cubicBezTo>
                    <a:cubicBezTo>
                      <a:pt x="248" y="80"/>
                      <a:pt x="248" y="80"/>
                      <a:pt x="248" y="89"/>
                    </a:cubicBezTo>
                    <a:cubicBezTo>
                      <a:pt x="115" y="169"/>
                      <a:pt x="115" y="169"/>
                      <a:pt x="115" y="169"/>
                    </a:cubicBezTo>
                    <a:cubicBezTo>
                      <a:pt x="107" y="151"/>
                      <a:pt x="88" y="151"/>
                      <a:pt x="70" y="151"/>
                    </a:cubicBezTo>
                    <a:cubicBezTo>
                      <a:pt x="26" y="151"/>
                      <a:pt x="0" y="186"/>
                      <a:pt x="0" y="222"/>
                    </a:cubicBezTo>
                    <a:cubicBezTo>
                      <a:pt x="0" y="266"/>
                      <a:pt x="26" y="301"/>
                      <a:pt x="70" y="301"/>
                    </a:cubicBezTo>
                    <a:cubicBezTo>
                      <a:pt x="88" y="301"/>
                      <a:pt x="107" y="292"/>
                      <a:pt x="115" y="283"/>
                    </a:cubicBezTo>
                    <a:cubicBezTo>
                      <a:pt x="248" y="363"/>
                      <a:pt x="248" y="363"/>
                      <a:pt x="248" y="363"/>
                    </a:cubicBezTo>
                    <a:lnTo>
                      <a:pt x="248" y="372"/>
                    </a:lnTo>
                    <a:cubicBezTo>
                      <a:pt x="248" y="416"/>
                      <a:pt x="274" y="443"/>
                      <a:pt x="319" y="443"/>
                    </a:cubicBezTo>
                    <a:cubicBezTo>
                      <a:pt x="363" y="443"/>
                      <a:pt x="389" y="416"/>
                      <a:pt x="389" y="372"/>
                    </a:cubicBezTo>
                    <a:cubicBezTo>
                      <a:pt x="389" y="328"/>
                      <a:pt x="363" y="301"/>
                      <a:pt x="319" y="301"/>
                    </a:cubicBezTo>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348" name="Google Shape;348;p34"/>
              <p:cNvSpPr txBox="1"/>
              <p:nvPr/>
            </p:nvSpPr>
            <p:spPr>
              <a:xfrm>
                <a:off x="1225874" y="3343225"/>
                <a:ext cx="1028700" cy="19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chemeClr val="lt1"/>
                    </a:solidFill>
                    <a:latin typeface="Inter"/>
                    <a:ea typeface="Inter"/>
                    <a:cs typeface="Inter"/>
                    <a:sym typeface="Inter"/>
                  </a:rPr>
                  <a:t>JOAN IS AWFUL</a:t>
                </a:r>
                <a:endParaRPr sz="1100"/>
              </a:p>
            </p:txBody>
          </p:sp>
        </p:grpSp>
      </p:gr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759</TotalTime>
  <Words>4114</Words>
  <Application>Microsoft Macintosh PowerPoint</Application>
  <PresentationFormat>On-screen Show (16:9)</PresentationFormat>
  <Paragraphs>211</Paragraphs>
  <Slides>22</Slides>
  <Notes>21</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22</vt:i4>
      </vt:variant>
    </vt:vector>
  </HeadingPairs>
  <TitlesOfParts>
    <vt:vector size="29" baseType="lpstr">
      <vt:lpstr>Inter</vt:lpstr>
      <vt:lpstr>Calibri</vt:lpstr>
      <vt:lpstr>Inter Light</vt:lpstr>
      <vt:lpstr>Inter Medium</vt:lpstr>
      <vt:lpstr>Arial</vt:lpstr>
      <vt:lpstr>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Keith A. Pray</cp:lastModifiedBy>
  <cp:revision>2</cp:revision>
  <dcterms:modified xsi:type="dcterms:W3CDTF">2024-05-04T18:21:21Z</dcterms:modified>
</cp:coreProperties>
</file>