
<file path=[Content_Types].xml><?xml version="1.0" encoding="utf-8"?>
<Types xmlns="http://schemas.openxmlformats.org/package/2006/content-types">
  <Default Extension="xml" ContentType="application/xml"/>
  <Default Extension="jpg" ContentType="image/jpeg"/>
  <Default Extension="m4v" ContentType="video/unknown"/>
  <Default Extension="emf" ContentType="image/x-e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 id="2147483749" r:id="rId2"/>
  </p:sldMasterIdLst>
  <p:notesMasterIdLst>
    <p:notesMasterId r:id="rId55"/>
  </p:notesMasterIdLst>
  <p:handoutMasterIdLst>
    <p:handoutMasterId r:id="rId56"/>
  </p:handoutMasterIdLst>
  <p:sldIdLst>
    <p:sldId id="256" r:id="rId3"/>
    <p:sldId id="345" r:id="rId4"/>
    <p:sldId id="346" r:id="rId5"/>
    <p:sldId id="430" r:id="rId6"/>
    <p:sldId id="392" r:id="rId7"/>
    <p:sldId id="391" r:id="rId8"/>
    <p:sldId id="393" r:id="rId9"/>
    <p:sldId id="511" r:id="rId10"/>
    <p:sldId id="512" r:id="rId11"/>
    <p:sldId id="513" r:id="rId12"/>
    <p:sldId id="514" r:id="rId13"/>
    <p:sldId id="515" r:id="rId14"/>
    <p:sldId id="516" r:id="rId15"/>
    <p:sldId id="517" r:id="rId16"/>
    <p:sldId id="431" r:id="rId17"/>
    <p:sldId id="432" r:id="rId18"/>
    <p:sldId id="433" r:id="rId19"/>
    <p:sldId id="434" r:id="rId20"/>
    <p:sldId id="435" r:id="rId21"/>
    <p:sldId id="436" r:id="rId22"/>
    <p:sldId id="437" r:id="rId23"/>
    <p:sldId id="438" r:id="rId24"/>
    <p:sldId id="439" r:id="rId25"/>
    <p:sldId id="483" r:id="rId26"/>
    <p:sldId id="484" r:id="rId27"/>
    <p:sldId id="485" r:id="rId28"/>
    <p:sldId id="486" r:id="rId29"/>
    <p:sldId id="487" r:id="rId30"/>
    <p:sldId id="488" r:id="rId31"/>
    <p:sldId id="489" r:id="rId32"/>
    <p:sldId id="490" r:id="rId33"/>
    <p:sldId id="491" r:id="rId34"/>
    <p:sldId id="492" r:id="rId35"/>
    <p:sldId id="493" r:id="rId36"/>
    <p:sldId id="494" r:id="rId37"/>
    <p:sldId id="495" r:id="rId38"/>
    <p:sldId id="496" r:id="rId39"/>
    <p:sldId id="497" r:id="rId40"/>
    <p:sldId id="498" r:id="rId41"/>
    <p:sldId id="499" r:id="rId42"/>
    <p:sldId id="500" r:id="rId43"/>
    <p:sldId id="501" r:id="rId44"/>
    <p:sldId id="502" r:id="rId45"/>
    <p:sldId id="503" r:id="rId46"/>
    <p:sldId id="504" r:id="rId47"/>
    <p:sldId id="505" r:id="rId48"/>
    <p:sldId id="506" r:id="rId49"/>
    <p:sldId id="507" r:id="rId50"/>
    <p:sldId id="508" r:id="rId51"/>
    <p:sldId id="509" r:id="rId52"/>
    <p:sldId id="510" r:id="rId53"/>
    <p:sldId id="329" r:id="rId54"/>
  </p:sldIdLst>
  <p:sldSz cx="9144000" cy="6858000" type="screen4x3"/>
  <p:notesSz cx="6858000" cy="9144000"/>
  <p:defaultTextStyle>
    <a:defPPr>
      <a:defRPr lang="en-US"/>
    </a:defPPr>
    <a:lvl1pPr algn="ctr" rtl="0" fontAlgn="base">
      <a:spcBef>
        <a:spcPct val="0"/>
      </a:spcBef>
      <a:spcAft>
        <a:spcPct val="0"/>
      </a:spcAft>
      <a:defRPr sz="2400" kern="1200">
        <a:solidFill>
          <a:schemeClr val="tx2"/>
        </a:solidFill>
        <a:latin typeface="Times New Roman" pitchFamily="-109" charset="0"/>
        <a:ea typeface="+mn-ea"/>
        <a:cs typeface="+mn-cs"/>
      </a:defRPr>
    </a:lvl1pPr>
    <a:lvl2pPr marL="457200" algn="ctr" rtl="0" fontAlgn="base">
      <a:spcBef>
        <a:spcPct val="0"/>
      </a:spcBef>
      <a:spcAft>
        <a:spcPct val="0"/>
      </a:spcAft>
      <a:defRPr sz="2400" kern="1200">
        <a:solidFill>
          <a:schemeClr val="tx2"/>
        </a:solidFill>
        <a:latin typeface="Times New Roman" pitchFamily="-109" charset="0"/>
        <a:ea typeface="+mn-ea"/>
        <a:cs typeface="+mn-cs"/>
      </a:defRPr>
    </a:lvl2pPr>
    <a:lvl3pPr marL="914400" algn="ctr" rtl="0" fontAlgn="base">
      <a:spcBef>
        <a:spcPct val="0"/>
      </a:spcBef>
      <a:spcAft>
        <a:spcPct val="0"/>
      </a:spcAft>
      <a:defRPr sz="2400" kern="1200">
        <a:solidFill>
          <a:schemeClr val="tx2"/>
        </a:solidFill>
        <a:latin typeface="Times New Roman" pitchFamily="-109" charset="0"/>
        <a:ea typeface="+mn-ea"/>
        <a:cs typeface="+mn-cs"/>
      </a:defRPr>
    </a:lvl3pPr>
    <a:lvl4pPr marL="1371600" algn="ctr" rtl="0" fontAlgn="base">
      <a:spcBef>
        <a:spcPct val="0"/>
      </a:spcBef>
      <a:spcAft>
        <a:spcPct val="0"/>
      </a:spcAft>
      <a:defRPr sz="2400" kern="1200">
        <a:solidFill>
          <a:schemeClr val="tx2"/>
        </a:solidFill>
        <a:latin typeface="Times New Roman" pitchFamily="-109" charset="0"/>
        <a:ea typeface="+mn-ea"/>
        <a:cs typeface="+mn-cs"/>
      </a:defRPr>
    </a:lvl4pPr>
    <a:lvl5pPr marL="1828800" algn="ctr" rtl="0" fontAlgn="base">
      <a:spcBef>
        <a:spcPct val="0"/>
      </a:spcBef>
      <a:spcAft>
        <a:spcPct val="0"/>
      </a:spcAft>
      <a:defRPr sz="2400" kern="1200">
        <a:solidFill>
          <a:schemeClr val="tx2"/>
        </a:solidFill>
        <a:latin typeface="Times New Roman" pitchFamily="-109" charset="0"/>
        <a:ea typeface="+mn-ea"/>
        <a:cs typeface="+mn-cs"/>
      </a:defRPr>
    </a:lvl5pPr>
    <a:lvl6pPr marL="2286000" algn="l" defTabSz="457200" rtl="0" eaLnBrk="1" latinLnBrk="0" hangingPunct="1">
      <a:defRPr sz="2400" kern="1200">
        <a:solidFill>
          <a:schemeClr val="tx2"/>
        </a:solidFill>
        <a:latin typeface="Times New Roman" pitchFamily="-109" charset="0"/>
        <a:ea typeface="+mn-ea"/>
        <a:cs typeface="+mn-cs"/>
      </a:defRPr>
    </a:lvl6pPr>
    <a:lvl7pPr marL="2743200" algn="l" defTabSz="457200" rtl="0" eaLnBrk="1" latinLnBrk="0" hangingPunct="1">
      <a:defRPr sz="2400" kern="1200">
        <a:solidFill>
          <a:schemeClr val="tx2"/>
        </a:solidFill>
        <a:latin typeface="Times New Roman" pitchFamily="-109" charset="0"/>
        <a:ea typeface="+mn-ea"/>
        <a:cs typeface="+mn-cs"/>
      </a:defRPr>
    </a:lvl7pPr>
    <a:lvl8pPr marL="3200400" algn="l" defTabSz="457200" rtl="0" eaLnBrk="1" latinLnBrk="0" hangingPunct="1">
      <a:defRPr sz="2400" kern="1200">
        <a:solidFill>
          <a:schemeClr val="tx2"/>
        </a:solidFill>
        <a:latin typeface="Times New Roman" pitchFamily="-109" charset="0"/>
        <a:ea typeface="+mn-ea"/>
        <a:cs typeface="+mn-cs"/>
      </a:defRPr>
    </a:lvl8pPr>
    <a:lvl9pPr marL="3657600" algn="l" defTabSz="457200" rtl="0" eaLnBrk="1" latinLnBrk="0" hangingPunct="1">
      <a:defRPr sz="2400" kern="1200">
        <a:solidFill>
          <a:schemeClr val="tx2"/>
        </a:solidFill>
        <a:latin typeface="Times New Roman" pitchFamily="-10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18" autoAdjust="0"/>
  </p:normalViewPr>
  <p:slideViewPr>
    <p:cSldViewPr>
      <p:cViewPr varScale="1">
        <p:scale>
          <a:sx n="93" d="100"/>
          <a:sy n="93" d="100"/>
        </p:scale>
        <p:origin x="-193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109" charset="0"/>
              </a:defRPr>
            </a:lvl1pPr>
          </a:lstStyle>
          <a:p>
            <a:endParaRPr lang="en-US"/>
          </a:p>
        </p:txBody>
      </p:sp>
      <p:sp>
        <p:nvSpPr>
          <p:cNvPr id="68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109" charset="0"/>
              </a:defRPr>
            </a:lvl1pPr>
          </a:lstStyle>
          <a:p>
            <a:fld id="{EC6DB6C3-A180-7B4D-AAA0-92B553B2FD14}" type="datetime1">
              <a:rPr lang="en-US"/>
              <a:pPr/>
              <a:t>5/7/14</a:t>
            </a:fld>
            <a:endParaRPr lang="en-US"/>
          </a:p>
        </p:txBody>
      </p:sp>
      <p:sp>
        <p:nvSpPr>
          <p:cNvPr id="68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109" charset="0"/>
              </a:defRPr>
            </a:lvl1pPr>
          </a:lstStyle>
          <a:p>
            <a:endParaRPr lang="en-US"/>
          </a:p>
        </p:txBody>
      </p:sp>
      <p:sp>
        <p:nvSpPr>
          <p:cNvPr id="68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109" charset="0"/>
              </a:defRPr>
            </a:lvl1pPr>
          </a:lstStyle>
          <a:p>
            <a:fld id="{C2B6F84C-ACB2-8F40-9CE0-310E631495CD}" type="slidenum">
              <a:rPr lang="en-US"/>
              <a:pPr/>
              <a:t>‹#›</a:t>
            </a:fld>
            <a:endParaRPr lang="en-US"/>
          </a:p>
        </p:txBody>
      </p:sp>
    </p:spTree>
    <p:extLst>
      <p:ext uri="{BB962C8B-B14F-4D97-AF65-F5344CB8AC3E}">
        <p14:creationId xmlns:p14="http://schemas.microsoft.com/office/powerpoint/2010/main" val="196741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109" charset="0"/>
              </a:defRPr>
            </a:lvl1pPr>
          </a:lstStyle>
          <a:p>
            <a:endParaRPr lang="en-US"/>
          </a:p>
        </p:txBody>
      </p:sp>
      <p:sp>
        <p:nvSpPr>
          <p:cNvPr id="67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109" charset="0"/>
              </a:defRPr>
            </a:lvl1pPr>
          </a:lstStyle>
          <a:p>
            <a:fld id="{07DE15AB-D225-BF46-99EF-938FD52D65FA}" type="datetime1">
              <a:rPr lang="en-US"/>
              <a:pPr/>
              <a:t>5/7/14</a:t>
            </a:fld>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109" charset="0"/>
              </a:defRPr>
            </a:lvl1pPr>
          </a:lstStyle>
          <a:p>
            <a:endParaRPr lang="en-US"/>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109" charset="0"/>
              </a:defRPr>
            </a:lvl1pPr>
          </a:lstStyle>
          <a:p>
            <a:fld id="{5B2947DA-BBD7-414B-9888-F75661B428FE}" type="slidenum">
              <a:rPr lang="en-US"/>
              <a:pPr/>
              <a:t>‹#›</a:t>
            </a:fld>
            <a:endParaRPr lang="en-US"/>
          </a:p>
        </p:txBody>
      </p:sp>
    </p:spTree>
    <p:extLst>
      <p:ext uri="{BB962C8B-B14F-4D97-AF65-F5344CB8AC3E}">
        <p14:creationId xmlns:p14="http://schemas.microsoft.com/office/powerpoint/2010/main" val="66137542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ＭＳ Ｐゴシック" pitchFamily="76" charset="-128"/>
      </a:defRPr>
    </a:lvl1pPr>
    <a:lvl2pPr marL="4572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2pPr>
    <a:lvl3pPr marL="9144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3pPr>
    <a:lvl4pPr marL="13716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4pPr>
    <a:lvl5pPr marL="1828800" algn="l" rtl="0" eaLnBrk="0" fontAlgn="base" hangingPunct="0">
      <a:spcBef>
        <a:spcPct val="30000"/>
      </a:spcBef>
      <a:spcAft>
        <a:spcPct val="0"/>
      </a:spcAft>
      <a:defRPr sz="1200" kern="1200">
        <a:solidFill>
          <a:schemeClr val="tx1"/>
        </a:solidFill>
        <a:latin typeface="Arial" pitchFamily="76" charset="0"/>
        <a:ea typeface="ＭＳ Ｐゴシック" pitchFamily="7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3.xml"/><Relationship Id="rId4" Type="http://schemas.openxmlformats.org/officeDocument/2006/relationships/oleObject" Target="../embeddings/oleObject2.bin"/><Relationship Id="rId5"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2.xml"/><Relationship Id="rId4" Type="http://schemas.openxmlformats.org/officeDocument/2006/relationships/oleObject" Target="../embeddings/oleObject1.bin"/><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dt" sz="quarter" idx="1"/>
          </p:nvPr>
        </p:nvSpPr>
        <p:spPr>
          <a:noFill/>
        </p:spPr>
        <p:txBody>
          <a:bodyPr/>
          <a:lstStyle/>
          <a:p>
            <a:fld id="{734B0A84-6814-3A44-9D18-D4EEA5FD27AF}" type="datetime1">
              <a:rPr lang="en-US"/>
              <a:pPr/>
              <a:t>5/7/14</a:t>
            </a:fld>
            <a:endParaRPr lang="en-US"/>
          </a:p>
        </p:txBody>
      </p:sp>
      <p:sp>
        <p:nvSpPr>
          <p:cNvPr id="16387" name="Rectangle 7"/>
          <p:cNvSpPr>
            <a:spLocks noGrp="1" noChangeArrowheads="1"/>
          </p:cNvSpPr>
          <p:nvPr>
            <p:ph type="sldNum" sz="quarter" idx="5"/>
          </p:nvPr>
        </p:nvSpPr>
        <p:spPr>
          <a:noFill/>
        </p:spPr>
        <p:txBody>
          <a:bodyPr/>
          <a:lstStyle/>
          <a:p>
            <a:fld id="{E3D0A780-6633-F04A-8BB4-2E38C88EB32E}" type="slidenum">
              <a:rPr lang="en-US"/>
              <a:pPr/>
              <a:t>1</a:t>
            </a:fld>
            <a:endParaRPr lang="en-US"/>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a:ln/>
        </p:spPr>
        <p:txBody>
          <a:bodyPr/>
          <a:lstStyle/>
          <a:p>
            <a:pPr eaLnBrk="1" hangingPunct="1"/>
            <a:r>
              <a:rPr lang="en-US">
                <a:latin typeface="Arial" pitchFamily="-109" charset="0"/>
                <a:ea typeface="ＭＳ Ｐゴシック" pitchFamily="-109" charset="-128"/>
                <a:cs typeface="ＭＳ Ｐゴシック" pitchFamily="-109" charset="-128"/>
              </a:rPr>
              <a:t>Here’s the title slide. Excited already, aren’t you?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E85E63F-9A00-D346-916C-7ED8418C67CB}" type="slidenum">
              <a:rPr lang="en-US">
                <a:solidFill>
                  <a:prstClr val="white"/>
                </a:solidFill>
              </a:rPr>
              <a:pPr/>
              <a:t>13</a:t>
            </a:fld>
            <a:endParaRPr lang="en-US">
              <a:solidFill>
                <a:prstClr val="white"/>
              </a:solidFill>
            </a:endParaRPr>
          </a:p>
        </p:txBody>
      </p:sp>
      <p:sp>
        <p:nvSpPr>
          <p:cNvPr id="15361" name="Text Box 1"/>
          <p:cNvSpPr txBox="1">
            <a:spLocks noChangeArrowheads="1"/>
          </p:cNvSpPr>
          <p:nvPr/>
        </p:nvSpPr>
        <p:spPr bwMode="auto">
          <a:xfrm>
            <a:off x="0" y="0"/>
            <a:ext cx="1588"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900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defTabSz="457200" hangingPunct="0">
              <a:lnSpc>
                <a:spcPct val="95000"/>
              </a:lnSpc>
              <a:buSzPct val="100000"/>
            </a:pPr>
            <a:endParaRPr lang="en-US" sz="1400" smtClean="0">
              <a:latin typeface="Times New Roman" charset="0"/>
              <a:cs typeface="Lucida Sans Unicode" charset="0"/>
            </a:endParaRPr>
          </a:p>
        </p:txBody>
      </p:sp>
      <p:graphicFrame>
        <p:nvGraphicFramePr>
          <p:cNvPr id="15362" name="Object 2"/>
          <p:cNvGraphicFramePr>
            <a:graphicFrameLocks noChangeAspect="1"/>
          </p:cNvGraphicFramePr>
          <p:nvPr/>
        </p:nvGraphicFramePr>
        <p:xfrm>
          <a:off x="0" y="-163513"/>
          <a:ext cx="6119813" cy="1077913"/>
        </p:xfrm>
        <a:graphic>
          <a:graphicData uri="http://schemas.openxmlformats.org/presentationml/2006/ole">
            <mc:AlternateContent xmlns:mc="http://schemas.openxmlformats.org/markup-compatibility/2006">
              <mc:Choice xmlns:v="urn:schemas-microsoft-com:vml" Requires="v">
                <p:oleObj spid="_x0000_s67588" r:id="rId4" imgW="6119640" imgH="1078200" progId="">
                  <p:embed/>
                </p:oleObj>
              </mc:Choice>
              <mc:Fallback>
                <p:oleObj r:id="rId4" imgW="6119640" imgH="1078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3513"/>
                        <a:ext cx="6119813" cy="10779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Notes Placeholder 1"/>
          <p:cNvSpPr>
            <a:spLocks noGrp="1"/>
          </p:cNvSpPr>
          <p:nvPr>
            <p:ph type="body" idx="1"/>
          </p:nvPr>
        </p:nvSpPr>
        <p:spPr/>
        <p:txBody>
          <a:bodyPr/>
          <a:lstStyle/>
          <a:p>
            <a:pPr lvl="0"/>
            <a:r>
              <a:rPr lang="en-US" sz="1200" kern="1200" dirty="0" smtClean="0">
                <a:solidFill>
                  <a:schemeClr val="tx1"/>
                </a:solidFill>
                <a:effectLst/>
                <a:latin typeface="Arial" pitchFamily="76" charset="0"/>
                <a:ea typeface="ＭＳ Ｐゴシック" pitchFamily="76" charset="-128"/>
                <a:cs typeface="ＭＳ Ｐゴシック" pitchFamily="76" charset="-128"/>
              </a:rPr>
              <a:t>Conclusion</a:t>
            </a:r>
          </a:p>
          <a:p>
            <a:pPr lvl="1"/>
            <a:r>
              <a:rPr lang="en-US" sz="1200" kern="1200" dirty="0" smtClean="0">
                <a:solidFill>
                  <a:schemeClr val="tx1"/>
                </a:solidFill>
                <a:effectLst/>
                <a:latin typeface="Arial" pitchFamily="76" charset="0"/>
                <a:ea typeface="ＭＳ Ｐゴシック" pitchFamily="76" charset="-128"/>
                <a:cs typeface="+mn-cs"/>
              </a:rPr>
              <a:t>Holograms are young, and expensive. The Tupac projection company quickly bankrupted after his appearance.</a:t>
            </a:r>
          </a:p>
          <a:p>
            <a:pPr lvl="2"/>
            <a:r>
              <a:rPr lang="en-US" sz="1200" kern="1200" dirty="0" smtClean="0">
                <a:solidFill>
                  <a:schemeClr val="tx1"/>
                </a:solidFill>
                <a:effectLst/>
                <a:latin typeface="Arial" pitchFamily="76" charset="0"/>
                <a:ea typeface="ＭＳ Ｐゴシック" pitchFamily="76" charset="-128"/>
                <a:cs typeface="+mn-cs"/>
              </a:rPr>
              <a:t>Current technology makes tech suffer some already</a:t>
            </a:r>
          </a:p>
          <a:p>
            <a:pPr lvl="2"/>
            <a:r>
              <a:rPr lang="en-US" sz="1200" kern="1200" dirty="0" smtClean="0">
                <a:solidFill>
                  <a:schemeClr val="tx1"/>
                </a:solidFill>
                <a:effectLst/>
                <a:latin typeface="Arial" pitchFamily="76" charset="0"/>
                <a:ea typeface="ＭＳ Ｐゴシック" pitchFamily="76" charset="-128"/>
                <a:cs typeface="+mn-cs"/>
              </a:rPr>
              <a:t>Being embraced by professional theatre is more about pride then technology</a:t>
            </a:r>
          </a:p>
          <a:p>
            <a:pPr lvl="2"/>
            <a:r>
              <a:rPr lang="en-US" sz="1200" kern="1200" dirty="0" smtClean="0">
                <a:solidFill>
                  <a:schemeClr val="tx1"/>
                </a:solidFill>
                <a:effectLst/>
                <a:latin typeface="Arial" pitchFamily="76" charset="0"/>
                <a:ea typeface="ＭＳ Ｐゴシック" pitchFamily="76" charset="-128"/>
                <a:cs typeface="+mn-cs"/>
              </a:rPr>
              <a:t>many in the theatre field are outraged by digital drama, as it takes away from the spirit of the performance.</a:t>
            </a:r>
          </a:p>
          <a:p>
            <a:pPr lvl="1"/>
            <a:r>
              <a:rPr lang="en-US" sz="1200" kern="1200" dirty="0" smtClean="0">
                <a:solidFill>
                  <a:schemeClr val="tx1"/>
                </a:solidFill>
                <a:effectLst/>
                <a:latin typeface="Arial" pitchFamily="76" charset="0"/>
                <a:ea typeface="ＭＳ Ｐゴシック" pitchFamily="76" charset="-128"/>
                <a:cs typeface="+mn-cs"/>
              </a:rPr>
              <a:t>Cost of holograms is in more then just the technology. Requires the entire room to be set up around it. </a:t>
            </a:r>
          </a:p>
          <a:p>
            <a:pPr lvl="2"/>
            <a:r>
              <a:rPr lang="en-US" sz="1200" kern="1200" dirty="0" smtClean="0">
                <a:solidFill>
                  <a:schemeClr val="tx1"/>
                </a:solidFill>
                <a:effectLst/>
                <a:latin typeface="Arial" pitchFamily="76" charset="0"/>
                <a:ea typeface="ＭＳ Ｐゴシック" pitchFamily="76" charset="-128"/>
                <a:cs typeface="+mn-cs"/>
              </a:rPr>
              <a:t>Requires expertise to program the hologram. </a:t>
            </a:r>
            <a:r>
              <a:rPr lang="en-US" sz="1200" kern="1200" smtClean="0">
                <a:solidFill>
                  <a:schemeClr val="tx1"/>
                </a:solidFill>
                <a:effectLst/>
                <a:latin typeface="Arial" pitchFamily="76" charset="0"/>
                <a:ea typeface="ＭＳ Ｐゴシック" pitchFamily="76" charset="-128"/>
                <a:cs typeface="+mn-cs"/>
              </a:rPr>
              <a:t>Or technology to capture movement</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a:spLocks noGrp="1" noChangeArrowheads="1"/>
          </p:cNvSpPr>
          <p:nvPr>
            <p:ph type="sldNum"/>
          </p:nvPr>
        </p:nvSpPr>
        <p:spPr>
          <a:ln/>
        </p:spPr>
        <p:txBody>
          <a:bodyPr/>
          <a:lstStyle/>
          <a:p>
            <a:fld id="{7F8F469C-ABF6-8C49-8667-EE3097B837C4}" type="slidenum">
              <a:rPr lang="en-US">
                <a:solidFill>
                  <a:prstClr val="white"/>
                </a:solidFill>
              </a:rPr>
              <a:pPr/>
              <a:t>14</a:t>
            </a:fld>
            <a:endParaRPr lang="en-US">
              <a:solidFill>
                <a:prstClr val="white"/>
              </a:solidFill>
            </a:endParaRPr>
          </a:p>
        </p:txBody>
      </p:sp>
      <p:sp>
        <p:nvSpPr>
          <p:cNvPr id="16385"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0" y="0"/>
            <a:ext cx="1588" cy="5883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a:spcBef>
                <a:spcPct val="0"/>
              </a:spcBef>
              <a:buClrTx/>
              <a:buFontTx/>
              <a:buNone/>
            </a:pPr>
            <a:r>
              <a:rPr lang="en-US" sz="2000">
                <a:latin typeface="Arial" charset="0"/>
                <a:cs typeface="Microsoft YaHei" charset="0"/>
              </a:rPr>
              <a:t>&lt;Your notes here.&gt;</a:t>
            </a:r>
          </a:p>
          <a:p>
            <a:pPr eaLnBrk="1">
              <a:spcBef>
                <a:spcPct val="0"/>
              </a:spcBef>
              <a:buClrTx/>
              <a:buFontTx/>
              <a:buNone/>
            </a:pPr>
            <a:endParaRPr lang="en-US" sz="2000">
              <a:latin typeface="Arial" charset="0"/>
              <a:cs typeface="Microsoft YaHei" charset="0"/>
            </a:endParaRPr>
          </a:p>
        </p:txBody>
      </p:sp>
      <p:sp>
        <p:nvSpPr>
          <p:cNvPr id="16387"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defTabSz="457200" hangingPunct="0">
              <a:buSzPct val="100000"/>
            </a:pPr>
            <a:r>
              <a:rPr lang="en-US" smtClean="0">
                <a:solidFill>
                  <a:srgbClr val="FFFFFF"/>
                </a:solidFill>
                <a:latin typeface="Times New Roman" charset="0"/>
              </a:rPr>
              <a:t>10/2/13</a:t>
            </a:r>
          </a:p>
        </p:txBody>
      </p:sp>
      <p:sp>
        <p:nvSpPr>
          <p:cNvPr id="16388" name="Text Box 4"/>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defTabSz="457200" hangingPunct="0">
              <a:buSzPct val="100000"/>
            </a:pPr>
            <a:fld id="{84BA1EDE-8BF7-8543-A833-807DD6A760BF}" type="slidenum">
              <a:rPr lang="en-US" smtClean="0">
                <a:solidFill>
                  <a:srgbClr val="FFFFFF"/>
                </a:solidFill>
                <a:latin typeface="Times New Roman" charset="0"/>
              </a:rPr>
              <a:pPr defTabSz="457200" hangingPunct="0">
                <a:buSzPct val="100000"/>
              </a:pPr>
              <a:t>14</a:t>
            </a:fld>
            <a:endParaRPr lang="en-US" smtClean="0">
              <a:solidFill>
                <a:srgbClr val="FFFFFF"/>
              </a:solidFill>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Automation:</a:t>
            </a:r>
            <a:r>
              <a:rPr lang="en-US" baseline="0" dirty="0" smtClean="0"/>
              <a:t> using various systems (such as machinery and robots) to complete a task with little to no human intervention.</a:t>
            </a:r>
          </a:p>
          <a:p>
            <a:endParaRPr lang="en-US" baseline="0" dirty="0" smtClean="0"/>
          </a:p>
          <a:p>
            <a:r>
              <a:rPr lang="en-US" baseline="0" dirty="0" smtClean="0"/>
              <a:t>How does it apply to the automobile industry?</a:t>
            </a:r>
          </a:p>
          <a:p>
            <a:r>
              <a:rPr lang="en-US" baseline="0" dirty="0" smtClean="0"/>
              <a:t>Effectively, how to produce cars in a timely and efficient manner to keep up with demand as well as increase profits</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15</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 the general</a:t>
            </a:r>
            <a:r>
              <a:rPr lang="en-US" baseline="0" dirty="0" smtClean="0"/>
              <a:t> prerequisite to automation.</a:t>
            </a:r>
          </a:p>
          <a:p>
            <a:endParaRPr lang="en-US" baseline="0" dirty="0" smtClean="0"/>
          </a:p>
          <a:p>
            <a:r>
              <a:rPr lang="en-US" baseline="0" dirty="0" smtClean="0"/>
              <a:t>Assembly line was patented by Ransom Olds in 1901, developed and engineered by Henry Ford. First in use by Henry Ford in 1913 to produce the Ford Model T.</a:t>
            </a:r>
            <a:endParaRPr lang="en-US" dirty="0" smtClean="0"/>
          </a:p>
          <a:p>
            <a:endParaRPr lang="en-US" dirty="0" smtClean="0"/>
          </a:p>
          <a:p>
            <a:r>
              <a:rPr lang="en-US" dirty="0" smtClean="0"/>
              <a:t>Three principles:</a:t>
            </a:r>
          </a:p>
          <a:p>
            <a:pPr marL="228600" indent="-228600">
              <a:buAutoNum type="arabicPeriod"/>
            </a:pPr>
            <a:r>
              <a:rPr lang="en-US" dirty="0" smtClean="0"/>
              <a:t>Place tools and men in a sequence such that each component travels the least possible distance while in the process of finishing.</a:t>
            </a:r>
          </a:p>
          <a:p>
            <a:pPr marL="228600" indent="-228600">
              <a:buAutoNum type="arabicPeriod"/>
            </a:pPr>
            <a:r>
              <a:rPr lang="en-US" dirty="0" smtClean="0"/>
              <a:t>Use</a:t>
            </a:r>
            <a:r>
              <a:rPr lang="en-US" baseline="0" dirty="0" smtClean="0"/>
              <a:t> work slides (essentially conveyer belt) such that a worker drops the part in the same place</a:t>
            </a:r>
          </a:p>
          <a:p>
            <a:pPr marL="228600" indent="-228600">
              <a:buAutoNum type="arabicPeriod"/>
            </a:pPr>
            <a:r>
              <a:rPr lang="en-US" baseline="0" dirty="0" smtClean="0"/>
              <a:t>Use sliding assembly lines such that they are delivered at a convenient distance</a:t>
            </a:r>
          </a:p>
          <a:p>
            <a:pPr marL="228600" indent="-228600">
              <a:buAutoNum type="arabicPeriod"/>
            </a:pPr>
            <a:endParaRPr lang="en-US" baseline="0" dirty="0" smtClean="0"/>
          </a:p>
          <a:p>
            <a:pPr marL="0" indent="0">
              <a:buNone/>
            </a:pPr>
            <a:r>
              <a:rPr lang="en-US" baseline="0" dirty="0" smtClean="0"/>
              <a:t>Relate to automation: workers arranged in such a way that makes a process faster and more efficient. One person doing one job over and over (i.e. welding robot welding same spot time after time)</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16</a:t>
            </a:fld>
            <a:endParaRPr lang="en-US"/>
          </a:p>
        </p:txBody>
      </p:sp>
    </p:spTree>
    <p:extLst>
      <p:ext uri="{BB962C8B-B14F-4D97-AF65-F5344CB8AC3E}">
        <p14:creationId xmlns:p14="http://schemas.microsoft.com/office/powerpoint/2010/main" val="1665550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a:t>
            </a:r>
            <a:r>
              <a:rPr lang="en-US" baseline="0" dirty="0" smtClean="0"/>
              <a:t> first industrial robot to enter automobile industry. </a:t>
            </a:r>
            <a:r>
              <a:rPr lang="en-US" baseline="0" dirty="0" err="1" smtClean="0"/>
              <a:t>Unimate</a:t>
            </a:r>
            <a:r>
              <a:rPr lang="en-US" baseline="0" dirty="0" smtClean="0"/>
              <a:t>, developed by George </a:t>
            </a:r>
            <a:r>
              <a:rPr lang="en-US" baseline="0" dirty="0" err="1" smtClean="0"/>
              <a:t>Devol</a:t>
            </a:r>
            <a:r>
              <a:rPr lang="en-US" baseline="0" dirty="0" smtClean="0"/>
              <a:t> and put into motion 1961, worked on General Motors assembly line.</a:t>
            </a:r>
          </a:p>
          <a:p>
            <a:endParaRPr lang="en-US" baseline="0" dirty="0" smtClean="0"/>
          </a:p>
          <a:p>
            <a:r>
              <a:rPr lang="en-US" baseline="0" dirty="0" smtClean="0"/>
              <a:t>Sold for $65,000 in 1961, roughly $400,000 in today’s money.</a:t>
            </a:r>
          </a:p>
          <a:p>
            <a:endParaRPr lang="en-US" baseline="0" dirty="0" smtClean="0"/>
          </a:p>
          <a:p>
            <a:r>
              <a:rPr lang="en-US" baseline="0" dirty="0" smtClean="0"/>
              <a:t>Interestingly, </a:t>
            </a:r>
            <a:r>
              <a:rPr lang="en-US" baseline="0" dirty="0" err="1" smtClean="0"/>
              <a:t>Unimation</a:t>
            </a:r>
            <a:r>
              <a:rPr lang="en-US" baseline="0" dirty="0" smtClean="0"/>
              <a:t> only sold it for $18,000, or roughly $100,000 in today’s money.</a:t>
            </a:r>
            <a:endParaRPr lang="en-US" dirty="0" smtClean="0"/>
          </a:p>
          <a:p>
            <a:endParaRPr lang="en-US" dirty="0" smtClean="0"/>
          </a:p>
          <a:p>
            <a:r>
              <a:rPr lang="en-US" dirty="0" smtClean="0"/>
              <a:t>Tireless,</a:t>
            </a:r>
            <a:r>
              <a:rPr lang="en-US" baseline="0" dirty="0" smtClean="0"/>
              <a:t> required no operator, replaced 3 shifts of workers per day – clearly, a financial necessity to produce more while keeping costs down, make more money!</a:t>
            </a:r>
          </a:p>
          <a:p>
            <a:endParaRPr lang="en-US" baseline="0" dirty="0" smtClean="0"/>
          </a:p>
          <a:p>
            <a:r>
              <a:rPr lang="en-US" baseline="0" dirty="0" smtClean="0"/>
              <a:t>Assembly line conditions (i.e. machine state) were so unfavorable, that Henry Ford would have to hire 963 people to fill 100 spots.</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17</a:t>
            </a:fld>
            <a:endParaRPr lang="en-US"/>
          </a:p>
        </p:txBody>
      </p:sp>
    </p:spTree>
    <p:extLst>
      <p:ext uri="{BB962C8B-B14F-4D97-AF65-F5344CB8AC3E}">
        <p14:creationId xmlns:p14="http://schemas.microsoft.com/office/powerpoint/2010/main" val="4058499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a:t>
            </a:r>
            <a:r>
              <a:rPr lang="en-US" baseline="0" dirty="0" smtClean="0"/>
              <a:t> clearly increases with the automation of assembly line processes. Increase of 2 cars made per employee from 1961 – 1962 (when the </a:t>
            </a:r>
            <a:r>
              <a:rPr lang="en-US" baseline="0" dirty="0" err="1" smtClean="0"/>
              <a:t>Unimate</a:t>
            </a:r>
            <a:r>
              <a:rPr lang="en-US" baseline="0" dirty="0" smtClean="0"/>
              <a:t> was introduced). </a:t>
            </a:r>
          </a:p>
          <a:p>
            <a:endParaRPr lang="en-US" baseline="0" dirty="0" smtClean="0"/>
          </a:p>
          <a:p>
            <a:r>
              <a:rPr lang="en-US" baseline="0" dirty="0" smtClean="0"/>
              <a:t>Disregarding economic crisis, 31.5 cars per employee are made today, but 1/3 the amount of employees today.</a:t>
            </a:r>
          </a:p>
          <a:p>
            <a:endParaRPr lang="en-US" baseline="0" dirty="0" smtClean="0"/>
          </a:p>
          <a:p>
            <a:r>
              <a:rPr lang="en-US" baseline="0" dirty="0" smtClean="0"/>
              <a:t>Side note: less people working, more cars being produced -&gt; lower prices </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18</a:t>
            </a:fld>
            <a:endParaRPr lang="en-US"/>
          </a:p>
        </p:txBody>
      </p:sp>
    </p:spTree>
    <p:extLst>
      <p:ext uri="{BB962C8B-B14F-4D97-AF65-F5344CB8AC3E}">
        <p14:creationId xmlns:p14="http://schemas.microsoft.com/office/powerpoint/2010/main" val="2494501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Machines</a:t>
            </a:r>
            <a:r>
              <a:rPr lang="en-US" baseline="0" dirty="0" smtClean="0"/>
              <a:t> can replace a human in an assembly line system. As they were only doing one job beforehand, a machine can simply work twice, if not more, the amount of a human. This eliminates jobs for uneducated (note: no higher education, minimum high school degree/GED/etc.).</a:t>
            </a:r>
          </a:p>
          <a:p>
            <a:endParaRPr lang="en-US" baseline="0" dirty="0" smtClean="0"/>
          </a:p>
          <a:p>
            <a:r>
              <a:rPr lang="en-US" baseline="0" dirty="0" smtClean="0"/>
              <a:t>But, demand for machines increase -&gt; more jobs for software engineers?</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19</a:t>
            </a:fld>
            <a:endParaRPr lang="en-US"/>
          </a:p>
        </p:txBody>
      </p:sp>
    </p:spTree>
    <p:extLst>
      <p:ext uri="{BB962C8B-B14F-4D97-AF65-F5344CB8AC3E}">
        <p14:creationId xmlns:p14="http://schemas.microsoft.com/office/powerpoint/2010/main" val="368843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Analysis shows that highly technical jobs are increasing in demand (i.e.</a:t>
            </a:r>
            <a:r>
              <a:rPr lang="en-US" baseline="0" dirty="0" smtClean="0"/>
              <a:t> the engineers needed to build such automated systems!)</a:t>
            </a:r>
          </a:p>
          <a:p>
            <a:endParaRPr lang="en-US" baseline="0" dirty="0" smtClean="0"/>
          </a:p>
          <a:p>
            <a:r>
              <a:rPr lang="en-US" baseline="0" dirty="0" smtClean="0"/>
              <a:t>Mid-skill jobs are most vulnerable, especially ones that are easy to automate</a:t>
            </a:r>
          </a:p>
          <a:p>
            <a:endParaRPr lang="en-US" baseline="0" dirty="0" smtClean="0"/>
          </a:p>
          <a:p>
            <a:r>
              <a:rPr lang="en-US" baseline="0" dirty="0" smtClean="0"/>
              <a:t>Over 184 of Engineering Jobs listed on General Motors site – no need for simple assembly line workers</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20</a:t>
            </a:fld>
            <a:endParaRPr lang="en-US"/>
          </a:p>
        </p:txBody>
      </p:sp>
    </p:spTree>
    <p:extLst>
      <p:ext uri="{BB962C8B-B14F-4D97-AF65-F5344CB8AC3E}">
        <p14:creationId xmlns:p14="http://schemas.microsoft.com/office/powerpoint/2010/main" val="2173252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Conclusions</a:t>
            </a:r>
            <a:r>
              <a:rPr lang="en-US" baseline="0" dirty="0" smtClean="0"/>
              <a:t>:</a:t>
            </a:r>
          </a:p>
          <a:p>
            <a:endParaRPr lang="en-US" baseline="0" dirty="0" smtClean="0"/>
          </a:p>
          <a:p>
            <a:r>
              <a:rPr lang="en-US" baseline="0" dirty="0" smtClean="0"/>
              <a:t>Automation in automobile industry net benefit is positive:</a:t>
            </a:r>
          </a:p>
          <a:p>
            <a:pPr marL="228600" indent="-228600">
              <a:buAutoNum type="arabicPeriod"/>
            </a:pPr>
            <a:r>
              <a:rPr lang="en-US" baseline="0" dirty="0" smtClean="0"/>
              <a:t>Increasing production and revenue from company standpoint (more industry in the U.S.)</a:t>
            </a:r>
          </a:p>
          <a:p>
            <a:pPr marL="228600" indent="-228600">
              <a:buAutoNum type="arabicPeriod"/>
            </a:pPr>
            <a:r>
              <a:rPr lang="en-US" baseline="0" dirty="0" smtClean="0"/>
              <a:t>High-tech skilled jobs are wanted (electrical engineers, software engineers, etc.)</a:t>
            </a:r>
          </a:p>
          <a:p>
            <a:pPr marL="228600" indent="-228600">
              <a:buAutoNum type="arabicPeriod"/>
            </a:pPr>
            <a:r>
              <a:rPr lang="en-US" baseline="0" dirty="0" smtClean="0"/>
              <a:t>Puts emphasis on receiving a higher education, pushing for more people to stay in school</a:t>
            </a:r>
          </a:p>
          <a:p>
            <a:pPr marL="228600" indent="-228600">
              <a:buAutoNum type="arabicPeriod"/>
            </a:pPr>
            <a:endParaRPr lang="en-US" baseline="0" dirty="0" smtClean="0"/>
          </a:p>
          <a:p>
            <a:pPr marL="0" indent="0">
              <a:buNone/>
            </a:pPr>
            <a:r>
              <a:rPr lang="en-US" baseline="0" dirty="0" smtClean="0"/>
              <a:t>Sure, eliminates more jobs than creates, but is inevitable due to the progression of technology and the need for producing more in less time</a:t>
            </a:r>
          </a:p>
          <a:p>
            <a:pPr marL="0" indent="0">
              <a:buNone/>
            </a:pPr>
            <a:r>
              <a:rPr lang="en-US" baseline="0" dirty="0" smtClean="0"/>
              <a:t>Naturally flow of economics, increase output, decrease costs to output</a:t>
            </a:r>
          </a:p>
          <a:p>
            <a:pPr marL="0" indent="0">
              <a:buNone/>
            </a:pPr>
            <a:endParaRPr lang="en-US" baseline="0" dirty="0" smtClean="0"/>
          </a:p>
          <a:p>
            <a:pPr marL="0" indent="0">
              <a:buNone/>
            </a:pPr>
            <a:r>
              <a:rPr lang="en-US" baseline="0" dirty="0" smtClean="0"/>
              <a:t>In general, automation will place a demand on humans to become further educated so they are no longer searching for the jobs that are being replaced, but the jobs that are building the machines furthering automation</a:t>
            </a:r>
          </a:p>
          <a:p>
            <a:pPr marL="0" indent="0">
              <a:buNone/>
            </a:pPr>
            <a:endParaRPr lang="en-US" baseline="0" dirty="0" smtClean="0"/>
          </a:p>
          <a:p>
            <a:pPr marL="0" indent="0">
              <a:buNone/>
            </a:pPr>
            <a:r>
              <a:rPr lang="en-US" baseline="0" dirty="0" smtClean="0"/>
              <a:t>Implications? Some people have restraints on what they can afford as far as schooling, engineering isn’t an option. On the other hand, someone may not want to be an engineer at all.</a:t>
            </a:r>
          </a:p>
          <a:p>
            <a:pPr marL="0" indent="0">
              <a:buNone/>
            </a:pPr>
            <a:endParaRPr lang="en-US" baseline="0" dirty="0" smtClean="0"/>
          </a:p>
          <a:p>
            <a:pPr marL="0" indent="0">
              <a:buNone/>
            </a:pPr>
            <a:r>
              <a:rPr lang="en-US" baseline="0" dirty="0" smtClean="0"/>
              <a:t>Hard to generalize to all types of work but could become more evident. Robots to man cash registers by themselves (think, </a:t>
            </a:r>
            <a:r>
              <a:rPr lang="en-US" baseline="0" smtClean="0"/>
              <a:t>vending machines do this now!)</a:t>
            </a:r>
          </a:p>
          <a:p>
            <a:pPr marL="0" indent="0">
              <a:buNone/>
            </a:pPr>
            <a:endParaRPr lang="en-US" baseline="0" dirty="0" smtClean="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21</a:t>
            </a:fld>
            <a:endParaRPr lang="en-US"/>
          </a:p>
        </p:txBody>
      </p:sp>
    </p:spTree>
    <p:extLst>
      <p:ext uri="{BB962C8B-B14F-4D97-AF65-F5344CB8AC3E}">
        <p14:creationId xmlns:p14="http://schemas.microsoft.com/office/powerpoint/2010/main" val="3688431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22</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6A9305BD-B999-4F4B-8CF2-4C861B183349}" type="datetime1">
              <a:rPr lang="en-US"/>
              <a:pPr/>
              <a:t>5/7/14</a:t>
            </a:fld>
            <a:endParaRPr lang="en-US"/>
          </a:p>
        </p:txBody>
      </p:sp>
      <p:sp>
        <p:nvSpPr>
          <p:cNvPr id="18435" name="Rectangle 7"/>
          <p:cNvSpPr>
            <a:spLocks noGrp="1" noChangeArrowheads="1"/>
          </p:cNvSpPr>
          <p:nvPr>
            <p:ph type="sldNum" sz="quarter" idx="5"/>
          </p:nvPr>
        </p:nvSpPr>
        <p:spPr>
          <a:noFill/>
        </p:spPr>
        <p:txBody>
          <a:bodyPr/>
          <a:lstStyle/>
          <a:p>
            <a:fld id="{85FB232F-D7F1-3A40-BFAE-FFEED6D90297}" type="slidenum">
              <a:rPr lang="en-US"/>
              <a:pPr/>
              <a:t>2</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09" charset="0"/>
                <a:ea typeface="ＭＳ Ｐゴシック" pitchFamily="-109" charset="-128"/>
                <a:cs typeface="ＭＳ Ｐゴシック" pitchFamily="-109" charset="-128"/>
              </a:rPr>
              <a:t>Fill time with Work Discussion on Course Web Site.</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23</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76" charset="0"/>
                <a:ea typeface="ＭＳ Ｐゴシック" pitchFamily="85" charset="-128"/>
                <a:cs typeface="ＭＳ Ｐゴシック" pitchFamily="85" charset="-128"/>
              </a:rPr>
              <a:t>In the late 1980s the big three automakers were dragging their feet on automotive safety</a:t>
            </a:r>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 with regard to getting airbags into vehicles. The automakers said they were too expensive, dangerous to children, and consumers didn’t care about safety. </a:t>
            </a:r>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In 1991, a 19 year old from</a:t>
            </a:r>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 New Hampshire named Rebecca </a:t>
            </a:r>
            <a:r>
              <a:rPr lang="en-US" sz="1200" kern="1200" baseline="0" dirty="0" err="1" smtClean="0">
                <a:solidFill>
                  <a:schemeClr val="tx1"/>
                </a:solidFill>
                <a:effectLst/>
                <a:latin typeface="Arial" pitchFamily="76" charset="0"/>
                <a:ea typeface="ＭＳ Ｐゴシック" pitchFamily="85" charset="-128"/>
                <a:cs typeface="ＭＳ Ｐゴシック" pitchFamily="85" charset="-128"/>
              </a:rPr>
              <a:t>Tebbets</a:t>
            </a:r>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 was driving her car, a 1988 Ford, when she lost control of the vehicle and struck a tree. She was killed in the accident, and her mother sued Ford for negligence.</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24</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If you examine the legal record, you might notice the words “We believe Ford acted responsibly” in the resulting appeals court decision.</a:t>
            </a:r>
          </a:p>
          <a:p>
            <a:endParaRPr lang="en-US" sz="1200" kern="1200" baseline="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The problem is the actual quote is “We believe Rebecca would still be alive today if Ford had acted responsibly,” and it was said by the victim’s mother.</a:t>
            </a:r>
          </a:p>
          <a:p>
            <a:endParaRPr lang="en-US" sz="1200" kern="1200" baseline="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The estate won the case on appeal and nearly $2m in damages from Ford. </a:t>
            </a:r>
          </a:p>
          <a:p>
            <a:endParaRPr lang="en-US" sz="1200" kern="1200" baseline="0" dirty="0" smtClean="0">
              <a:solidFill>
                <a:schemeClr val="tx1"/>
              </a:solidFill>
              <a:effectLst/>
              <a:latin typeface="Arial" pitchFamily="76" charset="0"/>
              <a:ea typeface="ＭＳ Ｐゴシック" pitchFamily="85" charset="-128"/>
              <a:cs typeface="ＭＳ Ｐゴシック" pitchFamily="85" charset="-128"/>
            </a:endParaRPr>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25</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The case set a major precedent, where automobile manufacturers could now be responsible for years of vehicle already produced and on the road that could have safety issues from components the manufacturer never planned to install.</a:t>
            </a:r>
          </a:p>
          <a:p>
            <a:endParaRPr lang="en-US" sz="1200" kern="1200" baseline="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Chief council for the estate of Rebecca </a:t>
            </a:r>
            <a:r>
              <a:rPr lang="en-US" sz="1200" kern="1200" baseline="0" dirty="0" err="1" smtClean="0">
                <a:solidFill>
                  <a:schemeClr val="tx1"/>
                </a:solidFill>
                <a:effectLst/>
                <a:latin typeface="Arial" pitchFamily="76" charset="0"/>
                <a:ea typeface="ＭＳ Ｐゴシック" pitchFamily="85" charset="-128"/>
                <a:cs typeface="ＭＳ Ｐゴシック" pitchFamily="85" charset="-128"/>
              </a:rPr>
              <a:t>Tebbets</a:t>
            </a:r>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 said automobile manufacturers have a duty to do more than the bare minimum.</a:t>
            </a:r>
          </a:p>
          <a:p>
            <a:endParaRPr lang="en-US" sz="1200" kern="1200" baseline="0" dirty="0" smtClean="0">
              <a:solidFill>
                <a:schemeClr val="tx1"/>
              </a:solidFill>
              <a:effectLst/>
              <a:latin typeface="Arial" pitchFamily="76" charset="0"/>
              <a:ea typeface="ＭＳ Ｐゴシック" pitchFamily="85" charset="-128"/>
              <a:cs typeface="ＭＳ Ｐゴシック" pitchFamily="85" charset="-128"/>
            </a:endParaRPr>
          </a:p>
          <a:p>
            <a:r>
              <a:rPr lang="en-US" sz="1200" i="0" kern="1200" baseline="0" dirty="0" smtClean="0">
                <a:solidFill>
                  <a:schemeClr val="tx1"/>
                </a:solidFill>
                <a:effectLst/>
                <a:latin typeface="Arial" pitchFamily="76" charset="0"/>
                <a:ea typeface="ＭＳ Ｐゴシック" pitchFamily="85" charset="-128"/>
                <a:cs typeface="ＭＳ Ｐゴシック" pitchFamily="85" charset="-128"/>
              </a:rPr>
              <a:t>Airbags were eventually mandated on every new vehicle in the US and the industry has continued to evolve to cover new applications.</a:t>
            </a:r>
          </a:p>
          <a:p>
            <a:endParaRPr lang="en-US" sz="1200" i="0" kern="1200" baseline="0" dirty="0" smtClean="0">
              <a:solidFill>
                <a:schemeClr val="tx1"/>
              </a:solidFill>
              <a:effectLst/>
              <a:latin typeface="Arial" pitchFamily="76" charset="0"/>
              <a:ea typeface="ＭＳ Ｐゴシック" pitchFamily="85" charset="-128"/>
              <a:cs typeface="ＭＳ Ｐゴシック" pitchFamily="85" charset="-128"/>
            </a:endParaRPr>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26</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76" charset="0"/>
                <a:ea typeface="ＭＳ Ｐゴシック" pitchFamily="85" charset="-128"/>
                <a:cs typeface="ＭＳ Ｐゴシック" pitchFamily="85" charset="-128"/>
              </a:rPr>
              <a:t>Years of testing made them more reliable, and reduced the risks to children.</a:t>
            </a:r>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27</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76" charset="0"/>
                <a:ea typeface="ＭＳ Ｐゴシック" pitchFamily="85" charset="-128"/>
                <a:cs typeface="ＭＳ Ｐゴシック" pitchFamily="85" charset="-128"/>
              </a:rPr>
              <a:t>And as customers voiced their opinions on how important safety was to them when purchasing a new vehicle automakers and manufacturers continued to innovate and create new safety products, like this side curtain airbag to protect a driver during side impact.</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28</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it’s hard to imagine vehicles</a:t>
            </a:r>
            <a:r>
              <a:rPr lang="en-US" baseline="0" dirty="0" smtClean="0"/>
              <a:t> without them. </a:t>
            </a:r>
            <a:r>
              <a:rPr lang="en-US" dirty="0" smtClean="0"/>
              <a:t>In fact airbags save over 4,000 lives every</a:t>
            </a:r>
            <a:r>
              <a:rPr lang="en-US" baseline="0" dirty="0" smtClean="0"/>
              <a:t> year in the US alone.</a:t>
            </a:r>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5/7/14</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29</a:t>
            </a:fld>
            <a:endParaRPr lang="en-US"/>
          </a:p>
        </p:txBody>
      </p:sp>
    </p:spTree>
    <p:extLst>
      <p:ext uri="{BB962C8B-B14F-4D97-AF65-F5344CB8AC3E}">
        <p14:creationId xmlns:p14="http://schemas.microsoft.com/office/powerpoint/2010/main" val="1502554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they’ve saved 30,000 lives since being added to vehicles.</a:t>
            </a:r>
          </a:p>
          <a:p>
            <a:endParaRPr lang="en-US" dirty="0" smtClean="0"/>
          </a:p>
          <a:p>
            <a:r>
              <a:rPr lang="en-US" dirty="0" smtClean="0"/>
              <a:t>But… there’s a problem.</a:t>
            </a:r>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5/7/14</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30</a:t>
            </a:fld>
            <a:endParaRPr lang="en-US"/>
          </a:p>
        </p:txBody>
      </p:sp>
    </p:spTree>
    <p:extLst>
      <p:ext uri="{BB962C8B-B14F-4D97-AF65-F5344CB8AC3E}">
        <p14:creationId xmlns:p14="http://schemas.microsoft.com/office/powerpoint/2010/main" val="4165143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76" charset="0"/>
                <a:ea typeface="ＭＳ Ｐゴシック" pitchFamily="85" charset="-128"/>
                <a:cs typeface="ＭＳ Ｐゴシック" pitchFamily="85" charset="-128"/>
              </a:rPr>
              <a:t>284… what does the number stand for?</a:t>
            </a:r>
          </a:p>
          <a:p>
            <a:endParaRPr lang="en-US" sz="1200" kern="120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dirty="0" smtClean="0">
                <a:solidFill>
                  <a:schemeClr val="tx1"/>
                </a:solidFill>
                <a:effectLst/>
                <a:latin typeface="Arial" pitchFamily="76" charset="0"/>
                <a:ea typeface="ＭＳ Ｐゴシック" pitchFamily="85" charset="-128"/>
                <a:cs typeface="ＭＳ Ｐゴシック" pitchFamily="85" charset="-128"/>
              </a:rPr>
              <a:t>It’s the number of people killed by defective airbags. It includes a host of incidents</a:t>
            </a:r>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 of airbags deploying without warning and not in an accident scenario. It includes airbags deploying on children who are positioned below the desired impact zone, where an airbag can be even more dangerous than the impact of the accident itself. The number serves as a warning that the implementation of new safety systems that have the possibility for harming the same people they are designed to help must be addressed carefully and proactively.</a:t>
            </a:r>
          </a:p>
          <a:p>
            <a:endParaRPr lang="en-US" sz="1200" kern="1200" baseline="0" dirty="0" smtClean="0">
              <a:solidFill>
                <a:schemeClr val="tx1"/>
              </a:solidFill>
              <a:effectLst/>
              <a:latin typeface="Arial" pitchFamily="76" charset="0"/>
              <a:ea typeface="ＭＳ Ｐゴシック" pitchFamily="85" charset="-128"/>
              <a:cs typeface="ＭＳ Ｐゴシック" pitchFamily="85" charset="-128"/>
            </a:endParaRPr>
          </a:p>
          <a:p>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And of course there’s no count for the number of people that airbags </a:t>
            </a:r>
            <a:r>
              <a:rPr lang="en-US" sz="1200" i="1" kern="1200" baseline="0" dirty="0" smtClean="0">
                <a:solidFill>
                  <a:schemeClr val="tx1"/>
                </a:solidFill>
                <a:effectLst/>
                <a:latin typeface="Arial" pitchFamily="76" charset="0"/>
                <a:ea typeface="ＭＳ Ｐゴシック" pitchFamily="85" charset="-128"/>
                <a:cs typeface="ＭＳ Ｐゴシック" pitchFamily="85" charset="-128"/>
              </a:rPr>
              <a:t>could</a:t>
            </a:r>
            <a:r>
              <a:rPr lang="en-US" sz="1200" i="0" kern="1200" baseline="0" dirty="0" smtClean="0">
                <a:solidFill>
                  <a:schemeClr val="tx1"/>
                </a:solidFill>
                <a:effectLst/>
                <a:latin typeface="Arial" pitchFamily="76" charset="0"/>
                <a:ea typeface="ＭＳ Ｐゴシック" pitchFamily="85" charset="-128"/>
                <a:cs typeface="ＭＳ Ｐゴシック" pitchFamily="85" charset="-128"/>
              </a:rPr>
              <a:t> have saved had the industry and government had their act together.</a:t>
            </a:r>
          </a:p>
          <a:p>
            <a:endParaRPr lang="en-US" sz="1200" i="0" kern="1200" baseline="0" dirty="0" smtClean="0">
              <a:solidFill>
                <a:schemeClr val="tx1"/>
              </a:solidFill>
              <a:effectLst/>
              <a:latin typeface="Arial" pitchFamily="76" charset="0"/>
              <a:ea typeface="ＭＳ Ｐゴシック" pitchFamily="85" charset="-128"/>
              <a:cs typeface="ＭＳ Ｐゴシック" pitchFamily="85" charset="-128"/>
            </a:endParaRPr>
          </a:p>
          <a:p>
            <a:r>
              <a:rPr lang="en-US" sz="1200" i="0" kern="1200" baseline="0" dirty="0" smtClean="0">
                <a:solidFill>
                  <a:schemeClr val="tx1"/>
                </a:solidFill>
                <a:effectLst/>
                <a:latin typeface="Arial" pitchFamily="76" charset="0"/>
                <a:ea typeface="ＭＳ Ｐゴシック" pitchFamily="85" charset="-128"/>
                <a:cs typeface="ＭＳ Ｐゴシック" pitchFamily="85" charset="-128"/>
              </a:rPr>
              <a:t>This failure highlights the cooperation and leadership needed when we make major innovations in products that effect our safety. And it serves as a model for learning how to implement the next major phase of automobile safety.</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31</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new technology is the most important vehicle innovation in the past 40 years: active safety. </a:t>
            </a:r>
          </a:p>
          <a:p>
            <a:endParaRPr lang="en-US" dirty="0" smtClean="0"/>
          </a:p>
          <a:p>
            <a:r>
              <a:rPr lang="en-US" dirty="0" smtClean="0"/>
              <a:t>Active safety is all about preparing</a:t>
            </a:r>
            <a:r>
              <a:rPr lang="en-US" baseline="0" dirty="0" smtClean="0"/>
              <a:t> a vehicle and a driver to take action </a:t>
            </a:r>
            <a:r>
              <a:rPr lang="en-US" i="1" baseline="0" dirty="0" smtClean="0"/>
              <a:t>prior</a:t>
            </a:r>
            <a:r>
              <a:rPr lang="en-US" i="0" baseline="0" dirty="0" smtClean="0"/>
              <a:t> to an accident. The goal is to either lessen the impact and damage of an accident, or prevent it all together. It’s an approach that takes advantage of innovative new technologies… radar, vision systems, and infrared cameras. It collectively builds a zone around the vehicle that is actively monitored, and the vehicle can take preventative action without any impact from the driver.</a:t>
            </a:r>
            <a:endParaRPr lang="en-US" dirty="0" smtClean="0"/>
          </a:p>
          <a:p>
            <a:endParaRPr lang="en-US" dirty="0" smtClean="0"/>
          </a:p>
          <a:p>
            <a:r>
              <a:rPr lang="en-US" dirty="0" smtClean="0"/>
              <a:t>On one hand it’s an incredibly exciting field. Someone driving home on the highway begins having a</a:t>
            </a:r>
            <a:r>
              <a:rPr lang="en-US" baseline="0" dirty="0" smtClean="0"/>
              <a:t> heart attack, or falls asleep at the wheel. The vehicle has enough senses to steer clear of a major accident, sparing the life of the driver but also others on the road. Yet it’s also a paradigm shift, where a car can take control of its operation without the input of the driver.</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32</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6A9305BD-B999-4F4B-8CF2-4C861B183349}" type="datetime1">
              <a:rPr lang="en-US"/>
              <a:pPr/>
              <a:t>5/7/14</a:t>
            </a:fld>
            <a:endParaRPr lang="en-US"/>
          </a:p>
        </p:txBody>
      </p:sp>
      <p:sp>
        <p:nvSpPr>
          <p:cNvPr id="18435" name="Rectangle 7"/>
          <p:cNvSpPr>
            <a:spLocks noGrp="1" noChangeArrowheads="1"/>
          </p:cNvSpPr>
          <p:nvPr>
            <p:ph type="sldNum" sz="quarter" idx="5"/>
          </p:nvPr>
        </p:nvSpPr>
        <p:spPr>
          <a:noFill/>
        </p:spPr>
        <p:txBody>
          <a:bodyPr/>
          <a:lstStyle/>
          <a:p>
            <a:fld id="{85FB232F-D7F1-3A40-BFAE-FFEED6D90297}" type="slidenum">
              <a:rPr lang="en-US"/>
              <a:pPr/>
              <a:t>5</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09" charset="0"/>
                <a:ea typeface="ＭＳ Ｐゴシック" pitchFamily="-109" charset="-128"/>
                <a:cs typeface="ＭＳ Ｐゴシック" pitchFamily="-109" charset="-128"/>
              </a:rPr>
              <a:t>Fill time with Work Discussion on Course Web Site.</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76" charset="0"/>
                <a:ea typeface="ＭＳ Ｐゴシック" pitchFamily="85" charset="-128"/>
                <a:cs typeface="ＭＳ Ｐゴシック" pitchFamily="85" charset="-128"/>
              </a:rPr>
              <a:t>A common radar application deals with preventing accidents in front of the driver. </a:t>
            </a:r>
            <a:r>
              <a:rPr lang="en-US" sz="1200" kern="1200" baseline="0" dirty="0" smtClean="0">
                <a:solidFill>
                  <a:schemeClr val="tx1"/>
                </a:solidFill>
                <a:effectLst/>
                <a:latin typeface="Arial" pitchFamily="76" charset="0"/>
                <a:ea typeface="ＭＳ Ｐゴシック" pitchFamily="85" charset="-128"/>
                <a:cs typeface="ＭＳ Ｐゴシック" pitchFamily="85" charset="-128"/>
              </a:rPr>
              <a:t>The vehicle contains front-facing radar sensors that actively monitor the environment, tracking road artifacts and traffic. If a dangerous situation is sensed, the vehicle can first alert the driver, then take action if the driver fails to correct the action. Let’s check out how it works…</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33</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watch a presentation of the course of action of the sensor, explaining what the vehicle is doing throughout the use case)</a:t>
            </a:r>
          </a:p>
          <a:p>
            <a:endParaRPr lang="en-US" baseline="0" dirty="0" smtClean="0"/>
          </a:p>
          <a:p>
            <a:r>
              <a:rPr lang="en-US" baseline="0" dirty="0" smtClean="0"/>
              <a:t>We conclude that this is a path of revolutionary technology that belongs as a standard on every vehicle made by every manufacturer, as soon as the economics and technology is reasonably available.</a:t>
            </a:r>
          </a:p>
          <a:p>
            <a:endParaRPr lang="en-US" baseline="0" dirty="0" smtClean="0"/>
          </a:p>
          <a:p>
            <a:r>
              <a:rPr lang="en-US" baseline="0" dirty="0" smtClean="0"/>
              <a:t>But that is a long and difficult road.</a:t>
            </a:r>
          </a:p>
          <a:p>
            <a:endParaRPr lang="en-US" baseline="0" dirty="0" smtClean="0"/>
          </a:p>
          <a:p>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34</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Producing radar devices that are completely accurate is an impossibility. There will be times where the system malfunctions. We’re building radar devices that</a:t>
            </a:r>
            <a:r>
              <a:rPr lang="en-US" baseline="0" dirty="0" smtClean="0"/>
              <a:t> are amazingly powerful and accurate, for under $100 that fit in the palm of your hand.</a:t>
            </a:r>
          </a:p>
          <a:p>
            <a:endParaRPr lang="en-US" baseline="0" dirty="0" smtClean="0"/>
          </a:p>
          <a:p>
            <a:r>
              <a:rPr lang="en-US" baseline="0" dirty="0" smtClean="0"/>
              <a:t>There are many opportunities for failure. A driver can begin to trust the system as fool-proof, and there is liability should the system not perform as advertised in an accident.</a:t>
            </a:r>
          </a:p>
          <a:p>
            <a:endParaRPr lang="en-US" baseline="0" dirty="0" smtClean="0"/>
          </a:p>
          <a:p>
            <a:r>
              <a:rPr lang="en-US" baseline="0" dirty="0" smtClean="0"/>
              <a:t>But an even more dangerous situation could happen should the vehicle take over, and take precautionary measures to avoid an accident when there simply isn’t one to avoid. The net result: A hard brake is applied to a vehicle at highway speeds, causing an accident, injuries, and possibly fatalities. This </a:t>
            </a:r>
            <a:r>
              <a:rPr lang="en-US" i="1" baseline="0" dirty="0" smtClean="0"/>
              <a:t>false alarm</a:t>
            </a:r>
            <a:r>
              <a:rPr lang="en-US" i="0" baseline="0" dirty="0" smtClean="0"/>
              <a:t> case is going to happen, and litigation is going to be filed when it does. And as we move toward even more autonomous control, we are going to continue to see these kind of glitches. Because traffic is inherently unpredictable, there is no way to simulate every eventual possibility encountered. These systems will save countless numbers of lives… but they will not be implemented without problems.</a:t>
            </a:r>
          </a:p>
          <a:p>
            <a:endParaRPr lang="en-US" i="0" baseline="0" dirty="0" smtClean="0"/>
          </a:p>
          <a:p>
            <a:r>
              <a:rPr lang="en-US" i="0" baseline="0" dirty="0" smtClean="0"/>
              <a:t>So what is the path forward?</a:t>
            </a:r>
          </a:p>
          <a:p>
            <a:endParaRPr lang="en-US" i="0" baseline="0" dirty="0" smtClean="0"/>
          </a:p>
        </p:txBody>
      </p:sp>
      <p:sp>
        <p:nvSpPr>
          <p:cNvPr id="4" name="Date Placeholder 3"/>
          <p:cNvSpPr>
            <a:spLocks noGrp="1"/>
          </p:cNvSpPr>
          <p:nvPr>
            <p:ph type="dt" idx="10"/>
          </p:nvPr>
        </p:nvSpPr>
        <p:spPr/>
        <p:txBody>
          <a:bodyPr/>
          <a:lstStyle/>
          <a:p>
            <a:fld id="{BBCA8B03-0F9E-6843-8873-A8DAC9B368CA}" type="datetime1">
              <a:rPr lang="en-US" smtClean="0"/>
              <a:pPr/>
              <a:t>5/7/14</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35</a:t>
            </a:fld>
            <a:endParaRPr lang="en-US"/>
          </a:p>
        </p:txBody>
      </p:sp>
    </p:spTree>
    <p:extLst>
      <p:ext uri="{BB962C8B-B14F-4D97-AF65-F5344CB8AC3E}">
        <p14:creationId xmlns:p14="http://schemas.microsoft.com/office/powerpoint/2010/main" val="3748882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So what’s the answer? How to we roll out technology like this? Answer is a very careful, steady rollout, with clear legislation that properly defines device functions, limitations, and liabilities. And that’s done with significant leadership from the industry, government, and consumers. </a:t>
            </a:r>
          </a:p>
          <a:p>
            <a:endParaRPr lang="en-US" i="0" baseline="0" dirty="0" smtClean="0"/>
          </a:p>
          <a:p>
            <a:r>
              <a:rPr lang="en-US" i="0" baseline="0" dirty="0" smtClean="0"/>
              <a:t>The goal is clear: As these products become technologically possible, we want to get them onto vehicles to save lives. </a:t>
            </a:r>
          </a:p>
          <a:p>
            <a:endParaRPr lang="en-US" i="0" baseline="0" dirty="0" smtClean="0"/>
          </a:p>
          <a:p>
            <a:r>
              <a:rPr lang="en-US" i="0" baseline="0" dirty="0" smtClean="0"/>
              <a:t>But we need cooperation and definitive legislation to make the process clear, and we need to apply what we learned from the problems with airbags.</a:t>
            </a:r>
          </a:p>
          <a:p>
            <a:endParaRPr lang="en-US" i="0" baseline="0" dirty="0" smtClean="0"/>
          </a:p>
        </p:txBody>
      </p:sp>
      <p:sp>
        <p:nvSpPr>
          <p:cNvPr id="4" name="Date Placeholder 3"/>
          <p:cNvSpPr>
            <a:spLocks noGrp="1"/>
          </p:cNvSpPr>
          <p:nvPr>
            <p:ph type="dt" idx="10"/>
          </p:nvPr>
        </p:nvSpPr>
        <p:spPr/>
        <p:txBody>
          <a:bodyPr/>
          <a:lstStyle/>
          <a:p>
            <a:fld id="{BBCA8B03-0F9E-6843-8873-A8DAC9B368CA}" type="datetime1">
              <a:rPr lang="en-US" smtClean="0"/>
              <a:pPr/>
              <a:t>5/7/14</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36</a:t>
            </a:fld>
            <a:endParaRPr lang="en-US"/>
          </a:p>
        </p:txBody>
      </p:sp>
    </p:spTree>
    <p:extLst>
      <p:ext uri="{BB962C8B-B14F-4D97-AF65-F5344CB8AC3E}">
        <p14:creationId xmlns:p14="http://schemas.microsoft.com/office/powerpoint/2010/main" val="3748882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The industry needs to be clear and explicit in exactly what devices can do, and what their limitations are. These need to be communicated to the government and to consumers.</a:t>
            </a:r>
          </a:p>
          <a:p>
            <a:endParaRPr lang="en-US" i="0" baseline="0" dirty="0" smtClean="0"/>
          </a:p>
          <a:p>
            <a:r>
              <a:rPr lang="en-US" i="0" baseline="0" dirty="0" smtClean="0"/>
              <a:t>The government needs to set common sense regulations, remaining flexible with the pace of technological innovation. We cannot push automakers to include devices on care before they are ready, and we need better guidelines for testing that match actual driving far more closely. And it needs to make the law clear for who is liable for device malfunctions so companies can continue to innovate, while not pushing too hard so quality and safety are compromised.</a:t>
            </a:r>
          </a:p>
          <a:p>
            <a:endParaRPr lang="en-US" i="0" baseline="0" dirty="0" smtClean="0"/>
          </a:p>
          <a:p>
            <a:r>
              <a:rPr lang="en-US" i="0" baseline="0" dirty="0" smtClean="0"/>
              <a:t>And consumers need to voice their opinions on the kind of products they want. They need to continue to assert that safety is a very important factor in purchasing a car and forming a market that is friendly to this kind of life-saving innovation. And they need to voice that they have the right to first refusal on control of the vehicle – if they want to take over and override a system operating, they should be instantly able to.</a:t>
            </a:r>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5/7/14</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37</a:t>
            </a:fld>
            <a:endParaRPr lang="en-US"/>
          </a:p>
        </p:txBody>
      </p:sp>
    </p:spTree>
    <p:extLst>
      <p:ext uri="{BB962C8B-B14F-4D97-AF65-F5344CB8AC3E}">
        <p14:creationId xmlns:p14="http://schemas.microsoft.com/office/powerpoint/2010/main" val="3748882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application we’ve seen is just the beginning… Active safety contributes not just to our safety but</a:t>
            </a:r>
            <a:r>
              <a:rPr lang="en-US" baseline="0" dirty="0" smtClean="0"/>
              <a:t> it’s also incredibly convenient. And it’s in the process of completely changing the automotive industry for the better. That’s why it’s so important to get its implementation right. We have to learn from our collective failures in dealing with the airbag implementation twenty years ago, and make sure that doesn’t happen again. </a:t>
            </a:r>
          </a:p>
          <a:p>
            <a:endParaRPr lang="en-US" baseline="0" dirty="0" smtClean="0"/>
          </a:p>
          <a:p>
            <a:r>
              <a:rPr lang="en-US" baseline="0" dirty="0" smtClean="0"/>
              <a:t>Questions?</a:t>
            </a:r>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5/7/14</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38</a:t>
            </a:fld>
            <a:endParaRPr lang="en-US"/>
          </a:p>
        </p:txBody>
      </p:sp>
    </p:spTree>
    <p:extLst>
      <p:ext uri="{BB962C8B-B14F-4D97-AF65-F5344CB8AC3E}">
        <p14:creationId xmlns:p14="http://schemas.microsoft.com/office/powerpoint/2010/main" val="2172253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BBCA8B03-0F9E-6843-8873-A8DAC9B368CA}" type="datetime1">
              <a:rPr lang="en-US" smtClean="0"/>
              <a:pPr/>
              <a:t>5/7/14</a:t>
            </a:fld>
            <a:endParaRPr lang="en-US"/>
          </a:p>
        </p:txBody>
      </p:sp>
      <p:sp>
        <p:nvSpPr>
          <p:cNvPr id="5" name="Slide Number Placeholder 4"/>
          <p:cNvSpPr>
            <a:spLocks noGrp="1"/>
          </p:cNvSpPr>
          <p:nvPr>
            <p:ph type="sldNum" sz="quarter" idx="11"/>
          </p:nvPr>
        </p:nvSpPr>
        <p:spPr/>
        <p:txBody>
          <a:bodyPr/>
          <a:lstStyle/>
          <a:p>
            <a:fld id="{4FC883A1-F8A5-EA4E-8D73-931514293BE7}" type="slidenum">
              <a:rPr lang="en-US" smtClean="0"/>
              <a:pPr/>
              <a:t>40</a:t>
            </a:fld>
            <a:endParaRPr lang="en-US"/>
          </a:p>
        </p:txBody>
      </p:sp>
    </p:spTree>
    <p:extLst>
      <p:ext uri="{BB962C8B-B14F-4D97-AF65-F5344CB8AC3E}">
        <p14:creationId xmlns:p14="http://schemas.microsoft.com/office/powerpoint/2010/main" val="421536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Machine</a:t>
            </a:r>
            <a:r>
              <a:rPr lang="en-US" baseline="0" dirty="0" smtClean="0"/>
              <a:t> learning is a currently hot topic in scientific field that addressing the question “How we program systems to automatically learn and to improve with experience?” </a:t>
            </a:r>
          </a:p>
          <a:p>
            <a:endParaRPr lang="en-US" dirty="0" smtClean="0"/>
          </a:p>
          <a:p>
            <a:r>
              <a:rPr lang="en-US" dirty="0" smtClean="0"/>
              <a:t>In 1959, Professor Arthur Samuel,</a:t>
            </a:r>
            <a:r>
              <a:rPr lang="en-US" sz="1200" b="0" i="0" kern="1200" dirty="0" smtClean="0">
                <a:solidFill>
                  <a:schemeClr val="tx1"/>
                </a:solidFill>
                <a:effectLst/>
                <a:latin typeface="Arial" pitchFamily="76" charset="0"/>
                <a:ea typeface="ＭＳ Ｐゴシック" pitchFamily="85" charset="-128"/>
                <a:cs typeface="ＭＳ Ｐゴシック" pitchFamily="85" charset="-128"/>
              </a:rPr>
              <a:t>  a pioneer of artificial intelligence research</a:t>
            </a:r>
            <a:r>
              <a:rPr lang="en-US" dirty="0" smtClean="0"/>
              <a:t> </a:t>
            </a:r>
            <a:r>
              <a:rPr lang="en-US" baseline="0" dirty="0" smtClean="0"/>
              <a:t>defined the Machine Learning as “</a:t>
            </a:r>
            <a:r>
              <a:rPr lang="en-US" dirty="0" smtClean="0"/>
              <a:t>Field of study that gives computers the ability to learn without being explicitly programmed</a:t>
            </a:r>
            <a:r>
              <a:rPr lang="en-US" baseline="0" dirty="0" smtClean="0"/>
              <a:t>”</a:t>
            </a:r>
          </a:p>
          <a:p>
            <a:endParaRPr lang="en-US" baseline="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Machine learning is a branch of artificial intelligence that concerns the construction and study of systems that can learn from data.</a:t>
            </a:r>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42</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Pattern matching is almost the same thing as machine learning. It </a:t>
            </a:r>
            <a:r>
              <a:rPr lang="en-US" sz="1200" b="0" i="0" kern="1200" dirty="0" smtClean="0">
                <a:solidFill>
                  <a:schemeClr val="tx1"/>
                </a:solidFill>
                <a:effectLst/>
                <a:latin typeface="Arial" pitchFamily="76" charset="0"/>
                <a:ea typeface="ＭＳ Ｐゴシック" pitchFamily="85" charset="-128"/>
                <a:cs typeface="ＭＳ Ｐゴシック" pitchFamily="85" charset="-128"/>
              </a:rPr>
              <a:t>allows us to check if an object has some particular structure</a:t>
            </a:r>
            <a:r>
              <a:rPr lang="en-US" sz="1200" b="0" i="0" kern="1200" baseline="0" dirty="0" smtClean="0">
                <a:solidFill>
                  <a:schemeClr val="tx1"/>
                </a:solidFill>
                <a:effectLst/>
                <a:latin typeface="Arial" pitchFamily="76" charset="0"/>
                <a:ea typeface="ＭＳ Ｐゴシック" pitchFamily="85" charset="-128"/>
                <a:cs typeface="ＭＳ Ｐゴシック" pitchFamily="85" charset="-128"/>
              </a:rPr>
              <a:t> from the given data.</a:t>
            </a:r>
            <a:endParaRPr lang="en-US" baseline="0" dirty="0" smtClean="0"/>
          </a:p>
          <a:p>
            <a:endParaRPr lang="en-US" baseline="0" dirty="0" smtClean="0"/>
          </a:p>
          <a:p>
            <a:r>
              <a:rPr lang="en-US" baseline="0" dirty="0" smtClean="0"/>
              <a:t>Data mining refers to extracting knowledge from large amounts of data. Both data mining and machine learning deal with analyzing large sets of data. But there is a slight different from them. Machine learning focuses on the prediction, based on known properties of posted data. Data mining focuses on the discovery of unknown properties of data. </a:t>
            </a:r>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43</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Google</a:t>
            </a:r>
            <a:r>
              <a:rPr lang="en-US" baseline="0" dirty="0" smtClean="0"/>
              <a:t> Prediction API basically provides pattern-matching and machine learning capabilities to analyze your data and give a prediction of future events. Given a set of data examples in the could storage, you could use Google Prediction API to add these features to your applications. </a:t>
            </a:r>
          </a:p>
          <a:p>
            <a:endParaRPr lang="en-US" baseline="0" dirty="0" smtClean="0"/>
          </a:p>
          <a:p>
            <a:r>
              <a:rPr lang="en-US" baseline="0" dirty="0" smtClean="0"/>
              <a:t>How can you get access to use this API? </a:t>
            </a:r>
          </a:p>
          <a:p>
            <a:r>
              <a:rPr lang="en-US" baseline="0" dirty="0" smtClean="0"/>
              <a:t>Prerequisites to use this API:</a:t>
            </a:r>
          </a:p>
          <a:p>
            <a:pPr marL="228600" indent="-228600">
              <a:buAutoNum type="arabicPeriod"/>
            </a:pPr>
            <a:r>
              <a:rPr lang="en-US" baseline="0" dirty="0" smtClean="0"/>
              <a:t>Must have a Google Account</a:t>
            </a:r>
          </a:p>
          <a:p>
            <a:pPr marL="228600" indent="-228600">
              <a:buAutoNum type="arabicPeriod"/>
            </a:pPr>
            <a:r>
              <a:rPr lang="en-US" baseline="0" dirty="0" smtClean="0"/>
              <a:t>Must have a Google Cloud Console project with both Google Prediction API and Google Cloud Storage API activated.</a:t>
            </a:r>
          </a:p>
          <a:p>
            <a:endParaRPr lang="en-US" baseline="0" dirty="0" smtClean="0"/>
          </a:p>
          <a:p>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44</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noFill/>
        </p:spPr>
        <p:txBody>
          <a:bodyPr/>
          <a:lstStyle/>
          <a:p>
            <a:fld id="{6A9305BD-B999-4F4B-8CF2-4C861B183349}" type="datetime1">
              <a:rPr lang="en-US"/>
              <a:pPr/>
              <a:t>5/7/14</a:t>
            </a:fld>
            <a:endParaRPr lang="en-US"/>
          </a:p>
        </p:txBody>
      </p:sp>
      <p:sp>
        <p:nvSpPr>
          <p:cNvPr id="18435" name="Rectangle 7"/>
          <p:cNvSpPr>
            <a:spLocks noGrp="1" noChangeArrowheads="1"/>
          </p:cNvSpPr>
          <p:nvPr>
            <p:ph type="sldNum" sz="quarter" idx="5"/>
          </p:nvPr>
        </p:nvSpPr>
        <p:spPr>
          <a:noFill/>
        </p:spPr>
        <p:txBody>
          <a:bodyPr/>
          <a:lstStyle/>
          <a:p>
            <a:fld id="{85FB232F-D7F1-3A40-BFAE-FFEED6D90297}" type="slidenum">
              <a:rPr lang="en-US"/>
              <a:pPr/>
              <a:t>7</a:t>
            </a:fld>
            <a:endParaRPr lang="en-US"/>
          </a:p>
        </p:txBody>
      </p:sp>
      <p:sp>
        <p:nvSpPr>
          <p:cNvPr id="18436" name="Rectangle 2"/>
          <p:cNvSpPr>
            <a:spLocks noGrp="1" noRot="1" noChangeAspect="1" noChangeArrowheads="1"/>
          </p:cNvSpPr>
          <p:nvPr>
            <p:ph type="sldImg"/>
          </p:nvPr>
        </p:nvSpPr>
        <p:spPr>
          <a:solidFill>
            <a:srgbClr val="FFFFFF"/>
          </a:solidFill>
          <a:ln/>
        </p:spPr>
      </p:sp>
      <p:sp>
        <p:nvSpPr>
          <p:cNvPr id="184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109" charset="0"/>
                <a:ea typeface="ＭＳ Ｐゴシック" pitchFamily="-109" charset="-128"/>
                <a:cs typeface="ＭＳ Ｐゴシック" pitchFamily="-109" charset="-128"/>
              </a:rPr>
              <a:t>Fill time with Work Discussion on Course Web Site.</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“Recommendations</a:t>
            </a:r>
            <a:r>
              <a:rPr lang="en-US" baseline="0" dirty="0" smtClean="0"/>
              <a:t> Systems” feature could help predict users movie habits.</a:t>
            </a:r>
          </a:p>
          <a:p>
            <a:pPr marL="228600" indent="-228600">
              <a:buAutoNum type="arabicPeriod"/>
            </a:pPr>
            <a:r>
              <a:rPr lang="en-US" baseline="0" dirty="0" smtClean="0"/>
              <a:t>“Spam detection” feature could give your application the ability to categorize emails as spam or non-spam.</a:t>
            </a:r>
          </a:p>
          <a:p>
            <a:pPr marL="228600" indent="-228600">
              <a:buAutoNum type="arabicPeriod"/>
            </a:pPr>
            <a:r>
              <a:rPr lang="en-US" baseline="0" dirty="0" smtClean="0"/>
              <a:t>Company marketing team could use “Customer sentiment analysis” feature to determine whether their products have a positive or negative tone based on customers’ feedback. </a:t>
            </a:r>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45</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chemeClr val="tx1"/>
                </a:solidFill>
              </a:rPr>
              <a:t>Kinect</a:t>
            </a:r>
            <a:r>
              <a:rPr lang="en-US" b="0" baseline="0" dirty="0" smtClean="0">
                <a:solidFill>
                  <a:schemeClr val="tx1"/>
                </a:solidFill>
              </a:rPr>
              <a:t> uses the random forests algorithm for machine learning to predict movements of individual body parts.[11]</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kern="1200" dirty="0" smtClean="0">
                <a:latin typeface="Arial" pitchFamily="76" charset="0"/>
                <a:ea typeface="ＭＳ Ｐゴシック" pitchFamily="85" charset="-128"/>
                <a:cs typeface="ＭＳ Ｐゴシック" pitchFamily="85" charset="-128"/>
              </a:rPr>
              <a:t>Random forests are an ensemble learning method for classification that operate by constructing a multitude of decision trees at training time and outputting the class that is the mode of the classes output by individual trees. [10]</a:t>
            </a:r>
            <a:endParaRPr lang="en-US" dirty="0" smtClean="0"/>
          </a:p>
          <a:p>
            <a:endParaRPr lang="en-US" b="0" dirty="0">
              <a:solidFill>
                <a:schemeClr val="tx1"/>
              </a:solidFill>
            </a:endParaRPr>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46</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a:t>
            </a:r>
            <a:r>
              <a:rPr lang="en-US" baseline="0" dirty="0" smtClean="0"/>
              <a:t>r example, you could open your Google search application on your phone and click Goggles, then take a picture of some famous or well-known stuff, like a famous painting or well-known product logo, such as coke cola; then Goggles will search for information about it. </a:t>
            </a:r>
          </a:p>
          <a:p>
            <a:endParaRPr lang="en-US" baseline="0" dirty="0" smtClean="0"/>
          </a:p>
          <a:p>
            <a:r>
              <a:rPr lang="en-US" baseline="0" dirty="0" smtClean="0"/>
              <a:t>If you take a look of your Goggles search history, actually for one search input, it took more than one pictures when you click the shutter. Goggles use these pictures searching into its database to do the visual recognition to find the most matched results.</a:t>
            </a:r>
          </a:p>
          <a:p>
            <a:endParaRPr lang="en-US" baseline="0" dirty="0" smtClean="0"/>
          </a:p>
          <a:p>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47</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group</a:t>
            </a:r>
            <a:r>
              <a:rPr lang="en-US" baseline="0" dirty="0" smtClean="0"/>
              <a:t> of researchers at University of Texas at Austin recently developed a new technique that uses machine learning to automatically analyze recorded videos and assemble a short “story” of the footage. This method is called “story-driven” video summarization which takes a very long video and automatically condenses it into very short video clips, or a series of stills, that convey the essence of the story. This method involves using machine learning techniques to teach the system to “score” the significance of objects in view based on egocentric factors such as how often the objects appeared in the center of the frame. </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48</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a:t>
            </a:r>
            <a:r>
              <a:rPr lang="en-US" baseline="0" dirty="0" smtClean="0"/>
              <a:t> glass is also trying to build a database of human faces provide the facial recognition feature, but since there are some privacy issues, this technique has not been released now.</a:t>
            </a:r>
          </a:p>
          <a:p>
            <a:endParaRPr lang="en-US" baseline="0" dirty="0" smtClean="0"/>
          </a:p>
          <a:p>
            <a:r>
              <a:rPr lang="en-US" baseline="0" dirty="0" smtClean="0"/>
              <a:t>As the introduction of searching methods like </a:t>
            </a:r>
            <a:r>
              <a:rPr lang="en-US" baseline="0" dirty="0" err="1" smtClean="0"/>
              <a:t>Siri</a:t>
            </a:r>
            <a:r>
              <a:rPr lang="en-US" baseline="0" dirty="0" smtClean="0"/>
              <a:t> and Goggles which are using machine learning technique, just help simplify human interaction with software, and the introduction of new hardware, </a:t>
            </a:r>
            <a:r>
              <a:rPr lang="en-US" baseline="0" dirty="0" err="1" smtClean="0"/>
              <a:t>iWatch</a:t>
            </a:r>
            <a:r>
              <a:rPr lang="en-US" baseline="0" dirty="0" smtClean="0"/>
              <a:t> and Google  Glass and improvements made on personal computers help simplify </a:t>
            </a:r>
            <a:r>
              <a:rPr lang="en-US" baseline="0" smtClean="0"/>
              <a:t>the human interaction </a:t>
            </a:r>
            <a:r>
              <a:rPr lang="en-US" baseline="0" dirty="0" smtClean="0"/>
              <a:t>with machines.</a:t>
            </a:r>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49</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50</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&lt;Your notes here.&gt;</a:t>
            </a:r>
            <a:endParaRPr lang="en-US" dirty="0" smtClean="0"/>
          </a:p>
          <a:p>
            <a:endParaRPr lang="en-US" dirty="0"/>
          </a:p>
        </p:txBody>
      </p:sp>
      <p:sp>
        <p:nvSpPr>
          <p:cNvPr id="4" name="Date Placeholder 3"/>
          <p:cNvSpPr>
            <a:spLocks noGrp="1"/>
          </p:cNvSpPr>
          <p:nvPr>
            <p:ph type="dt" idx="10"/>
          </p:nvPr>
        </p:nvSpPr>
        <p:spPr/>
        <p:txBody>
          <a:bodyPr/>
          <a:lstStyle/>
          <a:p>
            <a:fld id="{5B1D91B5-0560-D74B-B065-4EF9F19733B0}" type="datetime1">
              <a:rPr lang="en-US" smtClean="0"/>
              <a:pPr/>
              <a:t>5/7/14</a:t>
            </a:fld>
            <a:endParaRPr lang="en-US"/>
          </a:p>
        </p:txBody>
      </p:sp>
      <p:sp>
        <p:nvSpPr>
          <p:cNvPr id="5" name="Slide Number Placeholder 4"/>
          <p:cNvSpPr>
            <a:spLocks noGrp="1"/>
          </p:cNvSpPr>
          <p:nvPr>
            <p:ph type="sldNum" sz="quarter" idx="11"/>
          </p:nvPr>
        </p:nvSpPr>
        <p:spPr/>
        <p:txBody>
          <a:bodyPr/>
          <a:lstStyle/>
          <a:p>
            <a:fld id="{4C3F5EA3-DEE8-D344-835F-F2A3C84F4AA7}" type="slidenum">
              <a:rPr lang="en-US" smtClean="0"/>
              <a:pPr/>
              <a:t>51</a:t>
            </a:fld>
            <a:endParaRPr lang="en-US"/>
          </a:p>
        </p:txBody>
      </p:sp>
    </p:spTree>
    <p:extLst>
      <p:ext uri="{BB962C8B-B14F-4D97-AF65-F5344CB8AC3E}">
        <p14:creationId xmlns:p14="http://schemas.microsoft.com/office/powerpoint/2010/main" val="4193645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dt" sz="quarter" idx="1"/>
          </p:nvPr>
        </p:nvSpPr>
        <p:spPr>
          <a:noFill/>
        </p:spPr>
        <p:txBody>
          <a:bodyPr/>
          <a:lstStyle/>
          <a:p>
            <a:fld id="{90013653-9B9E-7543-A8D5-9019FB6B1FF3}" type="datetime1">
              <a:rPr lang="en-US"/>
              <a:pPr/>
              <a:t>5/7/14</a:t>
            </a:fld>
            <a:endParaRPr lang="en-US"/>
          </a:p>
        </p:txBody>
      </p:sp>
      <p:sp>
        <p:nvSpPr>
          <p:cNvPr id="57347" name="Rectangle 7"/>
          <p:cNvSpPr>
            <a:spLocks noGrp="1" noChangeArrowheads="1"/>
          </p:cNvSpPr>
          <p:nvPr>
            <p:ph type="sldNum" sz="quarter" idx="5"/>
          </p:nvPr>
        </p:nvSpPr>
        <p:spPr>
          <a:noFill/>
        </p:spPr>
        <p:txBody>
          <a:bodyPr/>
          <a:lstStyle/>
          <a:p>
            <a:fld id="{5BDFFDF7-7915-DB43-AAFD-4210AF68D672}" type="slidenum">
              <a:rPr lang="en-US"/>
              <a:pPr/>
              <a:t>52</a:t>
            </a:fld>
            <a:endParaRPr lang="en-US"/>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r>
              <a:rPr lang="en-US">
                <a:latin typeface="Arial" pitchFamily="-109" charset="0"/>
                <a:ea typeface="ＭＳ Ｐゴシック" pitchFamily="-109" charset="-128"/>
                <a:cs typeface="ＭＳ Ｐゴシック" pitchFamily="-109" charset="-128"/>
              </a:rPr>
              <a:t>This is the end. The slides beyond this point are for answering questions that may arise but not needed in the main talk. Some slides may also be unfinished and are not needed but kept just in case. In this particular presentation there are no further slides but it will say this on The End for most of them so I figured I’d get you ready for it now.</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BF4A2A7-C7ED-0240-B8AB-CC1CBE817910}" type="slidenum">
              <a:rPr lang="en-US">
                <a:solidFill>
                  <a:prstClr val="white"/>
                </a:solidFill>
              </a:rPr>
              <a:pPr/>
              <a:t>8</a:t>
            </a:fld>
            <a:endParaRPr lang="en-US">
              <a:solidFill>
                <a:prstClr val="white"/>
              </a:solidFill>
            </a:endParaRPr>
          </a:p>
        </p:txBody>
      </p:sp>
      <p:sp>
        <p:nvSpPr>
          <p:cNvPr id="10241" name="Text Box 1"/>
          <p:cNvSpPr txBox="1">
            <a:spLocks noChangeArrowheads="1"/>
          </p:cNvSpPr>
          <p:nvPr/>
        </p:nvSpPr>
        <p:spPr bwMode="auto">
          <a:xfrm>
            <a:off x="0" y="0"/>
            <a:ext cx="1588"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900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defTabSz="457200" hangingPunct="0">
              <a:lnSpc>
                <a:spcPct val="95000"/>
              </a:lnSpc>
              <a:buSzPct val="100000"/>
            </a:pPr>
            <a:endParaRPr lang="en-US" sz="1400" smtClean="0">
              <a:latin typeface="Times New Roman" charset="0"/>
              <a:cs typeface="Lucida Sans Unicode" charset="0"/>
            </a:endParaRPr>
          </a:p>
        </p:txBody>
      </p:sp>
      <p:sp>
        <p:nvSpPr>
          <p:cNvPr id="10242" name="Text Box 2"/>
          <p:cNvSpPr txBox="1">
            <a:spLocks noChangeArrowheads="1"/>
          </p:cNvSpPr>
          <p:nvPr/>
        </p:nvSpPr>
        <p:spPr bwMode="auto">
          <a:xfrm>
            <a:off x="365125" y="274638"/>
            <a:ext cx="5761038"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hangingPunct="0">
              <a:lnSpc>
                <a:spcPct val="93000"/>
              </a:lnSpc>
              <a:buSzPct val="100000"/>
            </a:pPr>
            <a:r>
              <a:rPr lang="en-US" sz="1200" smtClean="0">
                <a:latin typeface="Times New Roman" charset="0"/>
              </a:rPr>
              <a:t>The Future of Theatre</a:t>
            </a:r>
          </a:p>
          <a:p>
            <a:pPr algn="l" defTabSz="457200" hangingPunct="0">
              <a:lnSpc>
                <a:spcPct val="93000"/>
              </a:lnSpc>
              <a:buSzPct val="100000"/>
            </a:pPr>
            <a:r>
              <a:rPr lang="en-US" sz="1200" smtClean="0">
                <a:latin typeface="Times New Roman" charset="0"/>
              </a:rPr>
              <a:t>Technology and theatre are not enemies. </a:t>
            </a:r>
          </a:p>
          <a:p>
            <a:pPr algn="l" defTabSz="457200" hangingPunct="0">
              <a:lnSpc>
                <a:spcPct val="93000"/>
              </a:lnSpc>
              <a:buSzPct val="100000"/>
            </a:pPr>
            <a:r>
              <a:rPr lang="en-US" sz="1200" smtClean="0">
                <a:latin typeface="Times New Roman" charset="0"/>
              </a:rPr>
              <a:t>Theatre is constantly changing to use technology to it's fullest. [1]</a:t>
            </a:r>
          </a:p>
          <a:p>
            <a:pPr algn="l" defTabSz="457200" hangingPunct="0">
              <a:lnSpc>
                <a:spcPct val="93000"/>
              </a:lnSpc>
              <a:buSzPct val="100000"/>
            </a:pPr>
            <a:r>
              <a:rPr lang="en-US" sz="1200" smtClean="0">
                <a:latin typeface="Times New Roman" charset="0"/>
              </a:rPr>
              <a:t>Technology's affect on theatre attendance</a:t>
            </a:r>
          </a:p>
          <a:p>
            <a:pPr algn="l" defTabSz="457200" hangingPunct="0">
              <a:lnSpc>
                <a:spcPct val="93000"/>
              </a:lnSpc>
              <a:buSzPct val="100000"/>
            </a:pPr>
            <a:r>
              <a:rPr lang="en-US" sz="1200" smtClean="0">
                <a:latin typeface="Times New Roman" charset="0"/>
              </a:rPr>
              <a:t>It could be argued that movies and the internet have drawn people away from the proscenium and instead to the movie theater or to their computers.</a:t>
            </a:r>
          </a:p>
          <a:p>
            <a:pPr algn="l" defTabSz="457200" hangingPunct="0">
              <a:lnSpc>
                <a:spcPct val="93000"/>
              </a:lnSpc>
              <a:buSzPct val="100000"/>
            </a:pPr>
            <a:r>
              <a:rPr lang="en-US" sz="1200" smtClean="0">
                <a:latin typeface="Times New Roman" charset="0"/>
              </a:rPr>
              <a:t>D.C. Went from1,944,00 theatre goers to about 1,927,000. a decrease of 1 percent.</a:t>
            </a:r>
          </a:p>
          <a:p>
            <a:pPr algn="l" defTabSz="457200" hangingPunct="0">
              <a:lnSpc>
                <a:spcPct val="93000"/>
              </a:lnSpc>
              <a:buSzPct val="100000"/>
            </a:pPr>
            <a:r>
              <a:rPr lang="en-US" sz="1200" smtClean="0">
                <a:latin typeface="Times New Roman" charset="0"/>
              </a:rPr>
              <a:t>More likely caused by the economy[2]</a:t>
            </a:r>
          </a:p>
          <a:p>
            <a:pPr algn="l" defTabSz="457200" hangingPunct="0">
              <a:lnSpc>
                <a:spcPct val="93000"/>
              </a:lnSpc>
              <a:buSzPct val="100000"/>
            </a:pPr>
            <a:r>
              <a:rPr lang="en-US" sz="1200" smtClean="0">
                <a:latin typeface="Times New Roman" charset="0"/>
              </a:rPr>
              <a:t>The number of shows increased 5% from 434 to 454 in 2007 in D.C.[2]</a:t>
            </a:r>
          </a:p>
          <a:p>
            <a:pPr algn="l" defTabSz="457200" hangingPunct="0">
              <a:lnSpc>
                <a:spcPct val="93000"/>
              </a:lnSpc>
              <a:buSzPct val="100000"/>
            </a:pPr>
            <a:r>
              <a:rPr lang="en-US" sz="1200" smtClean="0">
                <a:latin typeface="Times New Roman" charset="0"/>
              </a:rPr>
              <a:t>There is no clear relationship between movie technology and a decline of theatre attendance</a:t>
            </a:r>
          </a:p>
          <a:p>
            <a:pPr algn="l" defTabSz="457200" hangingPunct="0">
              <a:lnSpc>
                <a:spcPct val="93000"/>
              </a:lnSpc>
              <a:buSzPct val="100000"/>
            </a:pPr>
            <a:r>
              <a:rPr lang="en-US" sz="1200" smtClean="0">
                <a:latin typeface="Times New Roman" charset="0"/>
              </a:rPr>
              <a:t>Currently, Technology has not harmed theatre. But what about the future?</a:t>
            </a:r>
          </a:p>
        </p:txBody>
      </p:sp>
      <p:sp>
        <p:nvSpPr>
          <p:cNvPr id="2" name="Notes Placeholder 1"/>
          <p:cNvSpPr>
            <a:spLocks noGrp="1"/>
          </p:cNvSpPr>
          <p:nvPr>
            <p:ph type="body" idx="1"/>
          </p:nvPr>
        </p:nvSpPr>
        <p:spPr/>
        <p:txBody>
          <a:bodyPr/>
          <a:lstStyle/>
          <a:p>
            <a:pPr lvl="0"/>
            <a:r>
              <a:rPr lang="en-US" sz="1200" kern="1200" dirty="0" smtClean="0">
                <a:solidFill>
                  <a:schemeClr val="tx1"/>
                </a:solidFill>
                <a:effectLst/>
                <a:latin typeface="Arial" pitchFamily="76" charset="0"/>
                <a:ea typeface="ＭＳ Ｐゴシック" pitchFamily="76" charset="-128"/>
                <a:cs typeface="ＭＳ Ｐゴシック" pitchFamily="76" charset="-128"/>
              </a:rPr>
              <a:t>The Future of Theatre</a:t>
            </a:r>
          </a:p>
          <a:p>
            <a:pPr lvl="1"/>
            <a:r>
              <a:rPr lang="en-US" sz="1200" kern="1200" dirty="0" smtClean="0">
                <a:solidFill>
                  <a:schemeClr val="tx1"/>
                </a:solidFill>
                <a:effectLst/>
                <a:latin typeface="Arial" pitchFamily="76" charset="0"/>
                <a:ea typeface="ＭＳ Ｐゴシック" pitchFamily="76" charset="-128"/>
                <a:cs typeface="+mn-cs"/>
              </a:rPr>
              <a:t>Technology and theatre are not enemies. </a:t>
            </a:r>
          </a:p>
          <a:p>
            <a:pPr lvl="2"/>
            <a:r>
              <a:rPr lang="en-US" sz="1200" kern="1200" dirty="0" smtClean="0">
                <a:solidFill>
                  <a:schemeClr val="tx1"/>
                </a:solidFill>
                <a:effectLst/>
                <a:latin typeface="Arial" pitchFamily="76" charset="0"/>
                <a:ea typeface="ＭＳ Ｐゴシック" pitchFamily="76" charset="-128"/>
                <a:cs typeface="+mn-cs"/>
              </a:rPr>
              <a:t>Theatre is constantly changing to use technology to it's fullest. [1]</a:t>
            </a:r>
          </a:p>
          <a:p>
            <a:pPr lvl="1"/>
            <a:r>
              <a:rPr lang="en-US" sz="1200" kern="1200" dirty="0" smtClean="0">
                <a:solidFill>
                  <a:schemeClr val="tx1"/>
                </a:solidFill>
                <a:effectLst/>
                <a:latin typeface="Arial" pitchFamily="76" charset="0"/>
                <a:ea typeface="ＭＳ Ｐゴシック" pitchFamily="76" charset="-128"/>
                <a:cs typeface="+mn-cs"/>
              </a:rPr>
              <a:t>Technology's affect on theatre attendance</a:t>
            </a:r>
          </a:p>
          <a:p>
            <a:pPr lvl="2"/>
            <a:r>
              <a:rPr lang="en-US" sz="1200" kern="1200" dirty="0" smtClean="0">
                <a:solidFill>
                  <a:schemeClr val="tx1"/>
                </a:solidFill>
                <a:effectLst/>
                <a:latin typeface="Arial" pitchFamily="76" charset="0"/>
                <a:ea typeface="ＭＳ Ｐゴシック" pitchFamily="76" charset="-128"/>
                <a:cs typeface="+mn-cs"/>
              </a:rPr>
              <a:t>It could be argued that movies and the internet have drawn people away from the proscenium and instead to the movie theater or to their computers.</a:t>
            </a:r>
          </a:p>
          <a:p>
            <a:pPr lvl="3"/>
            <a:r>
              <a:rPr lang="en-US" sz="1200" kern="1200" dirty="0" smtClean="0">
                <a:solidFill>
                  <a:schemeClr val="tx1"/>
                </a:solidFill>
                <a:effectLst/>
                <a:latin typeface="Arial" pitchFamily="76" charset="0"/>
                <a:ea typeface="ＭＳ Ｐゴシック" pitchFamily="76" charset="-128"/>
                <a:cs typeface="+mn-cs"/>
              </a:rPr>
              <a:t>D.C. Went from1,944,000 theatre goers to about 1,927,000. a decrease of 1 percent.</a:t>
            </a:r>
          </a:p>
          <a:p>
            <a:pPr lvl="4"/>
            <a:r>
              <a:rPr lang="en-US" sz="1200" kern="1200" dirty="0" smtClean="0">
                <a:solidFill>
                  <a:schemeClr val="tx1"/>
                </a:solidFill>
                <a:effectLst/>
                <a:latin typeface="Arial" pitchFamily="76" charset="0"/>
                <a:ea typeface="ＭＳ Ｐゴシック" pitchFamily="76" charset="-128"/>
                <a:cs typeface="+mn-cs"/>
              </a:rPr>
              <a:t>More likely caused by the economy[2]</a:t>
            </a:r>
          </a:p>
          <a:p>
            <a:pPr lvl="3"/>
            <a:r>
              <a:rPr lang="en-US" sz="1200" kern="1200" dirty="0" smtClean="0">
                <a:solidFill>
                  <a:schemeClr val="tx1"/>
                </a:solidFill>
                <a:effectLst/>
                <a:latin typeface="Arial" pitchFamily="76" charset="0"/>
                <a:ea typeface="ＭＳ Ｐゴシック" pitchFamily="76" charset="-128"/>
                <a:cs typeface="+mn-cs"/>
              </a:rPr>
              <a:t>The number of shows increased 5% from 434 to 454 in 2007 in D.C.[2]</a:t>
            </a:r>
          </a:p>
          <a:p>
            <a:pPr lvl="3"/>
            <a:r>
              <a:rPr lang="en-US" sz="1200" kern="1200" dirty="0" smtClean="0">
                <a:solidFill>
                  <a:schemeClr val="tx1"/>
                </a:solidFill>
                <a:effectLst/>
                <a:latin typeface="Arial" pitchFamily="76" charset="0"/>
                <a:ea typeface="ＭＳ Ｐゴシック" pitchFamily="76" charset="-128"/>
                <a:cs typeface="+mn-cs"/>
              </a:rPr>
              <a:t>There is no clear relationship between movie technology and a decline of theatre attendance</a:t>
            </a:r>
          </a:p>
          <a:p>
            <a:pPr lvl="3"/>
            <a:r>
              <a:rPr lang="en-US" sz="1200" kern="1200" dirty="0" smtClean="0">
                <a:solidFill>
                  <a:schemeClr val="tx1"/>
                </a:solidFill>
                <a:effectLst/>
                <a:latin typeface="Arial" pitchFamily="76" charset="0"/>
                <a:ea typeface="ＭＳ Ｐゴシック" pitchFamily="76" charset="-128"/>
                <a:cs typeface="+mn-cs"/>
              </a:rPr>
              <a:t>Not easy to find clear timelines of theatre attendance</a:t>
            </a:r>
          </a:p>
          <a:p>
            <a:pPr lvl="1"/>
            <a:r>
              <a:rPr lang="en-US" sz="1200" kern="1200" dirty="0" smtClean="0">
                <a:solidFill>
                  <a:schemeClr val="tx1"/>
                </a:solidFill>
                <a:effectLst/>
                <a:latin typeface="Arial" pitchFamily="76" charset="0"/>
                <a:ea typeface="ＭＳ Ｐゴシック" pitchFamily="76" charset="-128"/>
                <a:cs typeface="+mn-cs"/>
              </a:rPr>
              <a:t>Currently, Technology has not harmed theatre. But what about the future?</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C7D173C-FAC2-364D-AAB5-AC80F1B11235}" type="slidenum">
              <a:rPr lang="en-US">
                <a:solidFill>
                  <a:prstClr val="white"/>
                </a:solidFill>
              </a:rPr>
              <a:pPr/>
              <a:t>9</a:t>
            </a:fld>
            <a:endParaRPr lang="en-US">
              <a:solidFill>
                <a:prstClr val="white"/>
              </a:solidFill>
            </a:endParaRPr>
          </a:p>
        </p:txBody>
      </p:sp>
      <p:sp>
        <p:nvSpPr>
          <p:cNvPr id="11265" name="Text Box 1"/>
          <p:cNvSpPr txBox="1">
            <a:spLocks noChangeArrowheads="1"/>
          </p:cNvSpPr>
          <p:nvPr/>
        </p:nvSpPr>
        <p:spPr bwMode="auto">
          <a:xfrm>
            <a:off x="0" y="0"/>
            <a:ext cx="1588"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900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defTabSz="457200" hangingPunct="0">
              <a:lnSpc>
                <a:spcPct val="95000"/>
              </a:lnSpc>
              <a:buSzPct val="100000"/>
            </a:pPr>
            <a:endParaRPr lang="en-US" sz="1400" smtClean="0">
              <a:latin typeface="Times New Roman" charset="0"/>
              <a:cs typeface="Lucida Sans Unicode" charset="0"/>
            </a:endParaRPr>
          </a:p>
        </p:txBody>
      </p:sp>
      <p:sp>
        <p:nvSpPr>
          <p:cNvPr id="11266" name="Text Box 2"/>
          <p:cNvSpPr txBox="1">
            <a:spLocks noChangeArrowheads="1"/>
          </p:cNvSpPr>
          <p:nvPr/>
        </p:nvSpPr>
        <p:spPr bwMode="auto">
          <a:xfrm>
            <a:off x="182563" y="182563"/>
            <a:ext cx="6400800" cy="393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hangingPunct="0">
              <a:lnSpc>
                <a:spcPct val="93000"/>
              </a:lnSpc>
              <a:buSzPct val="100000"/>
            </a:pPr>
            <a:r>
              <a:rPr lang="en-US" sz="1200" smtClean="0">
                <a:latin typeface="Times New Roman" charset="0"/>
              </a:rPr>
              <a:t>Digital Drama[3]</a:t>
            </a:r>
          </a:p>
          <a:p>
            <a:pPr algn="l" defTabSz="457200" hangingPunct="0">
              <a:lnSpc>
                <a:spcPct val="93000"/>
              </a:lnSpc>
              <a:buSzPct val="100000"/>
            </a:pPr>
            <a:r>
              <a:rPr lang="en-US" sz="1200" smtClean="0">
                <a:latin typeface="Times New Roman" charset="0"/>
              </a:rPr>
              <a:t>With computers, programmers are able to create entire virtual stages</a:t>
            </a:r>
          </a:p>
          <a:p>
            <a:pPr algn="l" defTabSz="457200" hangingPunct="0">
              <a:lnSpc>
                <a:spcPct val="93000"/>
              </a:lnSpc>
              <a:buSzPct val="100000"/>
            </a:pPr>
            <a:r>
              <a:rPr lang="en-US" sz="1200" smtClean="0">
                <a:latin typeface="Times New Roman" charset="0"/>
              </a:rPr>
              <a:t>some of the basic structures may change.</a:t>
            </a:r>
          </a:p>
          <a:p>
            <a:pPr algn="l" defTabSz="457200" hangingPunct="0">
              <a:lnSpc>
                <a:spcPct val="93000"/>
              </a:lnSpc>
              <a:buSzPct val="100000"/>
            </a:pPr>
            <a:r>
              <a:rPr lang="en-US" sz="1200" smtClean="0">
                <a:latin typeface="Times New Roman" charset="0"/>
              </a:rPr>
              <a:t>Any backdrop or scenery not interacted with, can be changed by computer</a:t>
            </a:r>
          </a:p>
          <a:p>
            <a:pPr algn="l" defTabSz="457200" hangingPunct="0">
              <a:lnSpc>
                <a:spcPct val="93000"/>
              </a:lnSpc>
              <a:buSzPct val="100000"/>
            </a:pPr>
            <a:r>
              <a:rPr lang="en-US" sz="1200" smtClean="0">
                <a:latin typeface="Times New Roman" charset="0"/>
              </a:rPr>
              <a:t>Some images even seem 3D</a:t>
            </a:r>
          </a:p>
          <a:p>
            <a:pPr algn="l" defTabSz="457200" hangingPunct="0">
              <a:lnSpc>
                <a:spcPct val="93000"/>
              </a:lnSpc>
              <a:buSzPct val="100000"/>
            </a:pPr>
            <a:r>
              <a:rPr lang="en-US" sz="1200" smtClean="0">
                <a:latin typeface="Times New Roman" charset="0"/>
              </a:rPr>
              <a:t>One example: actor sword-fighting a shadow.</a:t>
            </a:r>
          </a:p>
          <a:p>
            <a:pPr algn="l" defTabSz="457200" hangingPunct="0">
              <a:lnSpc>
                <a:spcPct val="93000"/>
              </a:lnSpc>
              <a:buSzPct val="100000"/>
            </a:pPr>
            <a:r>
              <a:rPr lang="en-US" sz="1200" smtClean="0">
                <a:latin typeface="Times New Roman" charset="0"/>
              </a:rPr>
              <a:t>Uses projects and screens for illusions of the set.</a:t>
            </a:r>
          </a:p>
          <a:p>
            <a:pPr algn="l" defTabSz="457200" hangingPunct="0">
              <a:lnSpc>
                <a:spcPct val="93000"/>
              </a:lnSpc>
              <a:buSzPct val="100000"/>
            </a:pPr>
            <a:r>
              <a:rPr lang="en-US" sz="1200" smtClean="0">
                <a:latin typeface="Times New Roman" charset="0"/>
              </a:rPr>
              <a:t>Used in Pippin, a show based on Tron.</a:t>
            </a:r>
          </a:p>
          <a:p>
            <a:pPr algn="l" defTabSz="457200" hangingPunct="0">
              <a:lnSpc>
                <a:spcPct val="93000"/>
              </a:lnSpc>
              <a:buSzPct val="100000"/>
            </a:pPr>
            <a:r>
              <a:rPr lang="en-US" sz="1200" smtClean="0">
                <a:latin typeface="Times New Roman" charset="0"/>
              </a:rPr>
              <a:t>Used to make the bad guy appear, and to represent computer vs real world</a:t>
            </a:r>
          </a:p>
        </p:txBody>
      </p:sp>
      <p:sp>
        <p:nvSpPr>
          <p:cNvPr id="2" name="Notes Placeholder 1"/>
          <p:cNvSpPr>
            <a:spLocks noGrp="1"/>
          </p:cNvSpPr>
          <p:nvPr>
            <p:ph type="body" idx="1"/>
          </p:nvPr>
        </p:nvSpPr>
        <p:spPr/>
        <p:txBody>
          <a:bodyPr/>
          <a:lstStyle/>
          <a:p>
            <a:pPr lvl="0"/>
            <a:r>
              <a:rPr lang="en-US" sz="1200" kern="1200" dirty="0" smtClean="0">
                <a:solidFill>
                  <a:schemeClr val="tx1"/>
                </a:solidFill>
                <a:effectLst/>
                <a:latin typeface="Arial" pitchFamily="76" charset="0"/>
                <a:ea typeface="ＭＳ Ｐゴシック" pitchFamily="76" charset="-128"/>
                <a:cs typeface="ＭＳ Ｐゴシック" pitchFamily="76" charset="-128"/>
              </a:rPr>
              <a:t>Digital Drama[3]</a:t>
            </a:r>
          </a:p>
          <a:p>
            <a:pPr lvl="1"/>
            <a:r>
              <a:rPr lang="en-US" sz="1200" kern="1200" dirty="0" smtClean="0">
                <a:solidFill>
                  <a:schemeClr val="tx1"/>
                </a:solidFill>
                <a:effectLst/>
                <a:latin typeface="Arial" pitchFamily="76" charset="0"/>
                <a:ea typeface="ＭＳ Ｐゴシック" pitchFamily="76" charset="-128"/>
                <a:cs typeface="+mn-cs"/>
              </a:rPr>
              <a:t>With computers, programmers are able to create entire virtual stages</a:t>
            </a:r>
          </a:p>
          <a:p>
            <a:pPr lvl="2"/>
            <a:r>
              <a:rPr lang="en-US" sz="1200" kern="1200" dirty="0" smtClean="0">
                <a:solidFill>
                  <a:schemeClr val="tx1"/>
                </a:solidFill>
                <a:effectLst/>
                <a:latin typeface="Arial" pitchFamily="76" charset="0"/>
                <a:ea typeface="ＭＳ Ｐゴシック" pitchFamily="76" charset="-128"/>
                <a:cs typeface="+mn-cs"/>
              </a:rPr>
              <a:t>some of the basic structures may change.</a:t>
            </a:r>
          </a:p>
          <a:p>
            <a:pPr lvl="2"/>
            <a:r>
              <a:rPr lang="en-US" sz="1200" kern="1200" dirty="0" smtClean="0">
                <a:solidFill>
                  <a:schemeClr val="tx1"/>
                </a:solidFill>
                <a:effectLst/>
                <a:latin typeface="Arial" pitchFamily="76" charset="0"/>
                <a:ea typeface="ＭＳ Ｐゴシック" pitchFamily="76" charset="-128"/>
                <a:cs typeface="+mn-cs"/>
              </a:rPr>
              <a:t>Any backdrop or scenery not interacted with, can be changed by computer</a:t>
            </a:r>
          </a:p>
          <a:p>
            <a:pPr lvl="2"/>
            <a:r>
              <a:rPr lang="en-US" sz="1200" kern="1200" dirty="0" smtClean="0">
                <a:solidFill>
                  <a:schemeClr val="tx1"/>
                </a:solidFill>
                <a:effectLst/>
                <a:latin typeface="Arial" pitchFamily="76" charset="0"/>
                <a:ea typeface="ＭＳ Ｐゴシック" pitchFamily="76" charset="-128"/>
                <a:cs typeface="+mn-cs"/>
              </a:rPr>
              <a:t>Some images even seem 3D</a:t>
            </a:r>
          </a:p>
          <a:p>
            <a:pPr lvl="2"/>
            <a:r>
              <a:rPr lang="en-US" sz="1200" kern="1200" dirty="0" smtClean="0">
                <a:solidFill>
                  <a:schemeClr val="tx1"/>
                </a:solidFill>
                <a:effectLst/>
                <a:latin typeface="Arial" pitchFamily="76" charset="0"/>
                <a:ea typeface="ＭＳ Ｐゴシック" pitchFamily="76" charset="-128"/>
                <a:cs typeface="+mn-cs"/>
              </a:rPr>
              <a:t>One example: actor sword-fighting a shadow.</a:t>
            </a:r>
          </a:p>
          <a:p>
            <a:pPr lvl="1"/>
            <a:r>
              <a:rPr lang="en-US" sz="1200" kern="1200" dirty="0" smtClean="0">
                <a:solidFill>
                  <a:schemeClr val="tx1"/>
                </a:solidFill>
                <a:effectLst/>
                <a:latin typeface="Arial" pitchFamily="76" charset="0"/>
                <a:ea typeface="ＭＳ Ｐゴシック" pitchFamily="76" charset="-128"/>
                <a:cs typeface="+mn-cs"/>
              </a:rPr>
              <a:t>Uses projects and screens for illusions of the set.</a:t>
            </a:r>
          </a:p>
          <a:p>
            <a:pPr lvl="2"/>
            <a:r>
              <a:rPr lang="en-US" sz="1200" kern="1200" dirty="0" smtClean="0">
                <a:solidFill>
                  <a:schemeClr val="tx1"/>
                </a:solidFill>
                <a:effectLst/>
                <a:latin typeface="Arial" pitchFamily="76" charset="0"/>
                <a:ea typeface="ＭＳ Ｐゴシック" pitchFamily="76" charset="-128"/>
                <a:cs typeface="+mn-cs"/>
              </a:rPr>
              <a:t>Used in Pippin, a show based on </a:t>
            </a:r>
            <a:r>
              <a:rPr lang="en-US" sz="1200" kern="1200" dirty="0" err="1" smtClean="0">
                <a:solidFill>
                  <a:schemeClr val="tx1"/>
                </a:solidFill>
                <a:effectLst/>
                <a:latin typeface="Arial" pitchFamily="76" charset="0"/>
                <a:ea typeface="ＭＳ Ｐゴシック" pitchFamily="76" charset="-128"/>
                <a:cs typeface="+mn-cs"/>
              </a:rPr>
              <a:t>Tron</a:t>
            </a:r>
            <a:r>
              <a:rPr lang="en-US" sz="1200" kern="1200" dirty="0" smtClean="0">
                <a:solidFill>
                  <a:schemeClr val="tx1"/>
                </a:solidFill>
                <a:effectLst/>
                <a:latin typeface="Arial" pitchFamily="76" charset="0"/>
                <a:ea typeface="ＭＳ Ｐゴシック" pitchFamily="76" charset="-128"/>
                <a:cs typeface="+mn-cs"/>
              </a:rPr>
              <a:t>.</a:t>
            </a:r>
          </a:p>
          <a:p>
            <a:pPr lvl="3"/>
            <a:r>
              <a:rPr lang="en-US" sz="1200" kern="1200" dirty="0" smtClean="0">
                <a:solidFill>
                  <a:schemeClr val="tx1"/>
                </a:solidFill>
                <a:effectLst/>
                <a:latin typeface="Arial" pitchFamily="76" charset="0"/>
                <a:ea typeface="ＭＳ Ｐゴシック" pitchFamily="76" charset="-128"/>
                <a:cs typeface="+mn-cs"/>
              </a:rPr>
              <a:t>Used to make the bad guy appear, and to represent computer </a:t>
            </a:r>
            <a:r>
              <a:rPr lang="en-US" sz="1200" kern="1200" dirty="0" err="1" smtClean="0">
                <a:solidFill>
                  <a:schemeClr val="tx1"/>
                </a:solidFill>
                <a:effectLst/>
                <a:latin typeface="Arial" pitchFamily="76" charset="0"/>
                <a:ea typeface="ＭＳ Ｐゴシック" pitchFamily="76" charset="-128"/>
                <a:cs typeface="+mn-cs"/>
              </a:rPr>
              <a:t>vs</a:t>
            </a:r>
            <a:r>
              <a:rPr lang="en-US" sz="1200" kern="1200" dirty="0" smtClean="0">
                <a:solidFill>
                  <a:schemeClr val="tx1"/>
                </a:solidFill>
                <a:effectLst/>
                <a:latin typeface="Arial" pitchFamily="76" charset="0"/>
                <a:ea typeface="ＭＳ Ｐゴシック" pitchFamily="76" charset="-128"/>
                <a:cs typeface="+mn-cs"/>
              </a:rPr>
              <a:t> real world</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8B9CB60-47D3-3044-89D0-05793CE81748}" type="slidenum">
              <a:rPr lang="en-US">
                <a:solidFill>
                  <a:prstClr val="white"/>
                </a:solidFill>
              </a:rPr>
              <a:pPr/>
              <a:t>10</a:t>
            </a:fld>
            <a:endParaRPr lang="en-US">
              <a:solidFill>
                <a:prstClr val="white"/>
              </a:solidFill>
            </a:endParaRPr>
          </a:p>
        </p:txBody>
      </p:sp>
      <p:sp>
        <p:nvSpPr>
          <p:cNvPr id="12289" name="Text Box 1"/>
          <p:cNvSpPr txBox="1">
            <a:spLocks noChangeArrowheads="1"/>
          </p:cNvSpPr>
          <p:nvPr/>
        </p:nvSpPr>
        <p:spPr bwMode="auto">
          <a:xfrm>
            <a:off x="0" y="0"/>
            <a:ext cx="1588"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900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defTabSz="457200" hangingPunct="0">
              <a:lnSpc>
                <a:spcPct val="95000"/>
              </a:lnSpc>
              <a:buSzPct val="100000"/>
            </a:pPr>
            <a:endParaRPr lang="en-US" sz="1400" smtClean="0">
              <a:latin typeface="Times New Roman" charset="0"/>
              <a:cs typeface="Lucida Sans Unicode" charset="0"/>
            </a:endParaRPr>
          </a:p>
        </p:txBody>
      </p:sp>
      <p:sp>
        <p:nvSpPr>
          <p:cNvPr id="12290" name="Text Box 2"/>
          <p:cNvSpPr txBox="1">
            <a:spLocks noChangeArrowheads="1"/>
          </p:cNvSpPr>
          <p:nvPr/>
        </p:nvSpPr>
        <p:spPr bwMode="auto">
          <a:xfrm>
            <a:off x="274638" y="274638"/>
            <a:ext cx="6389687" cy="310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hangingPunct="0">
              <a:lnSpc>
                <a:spcPct val="93000"/>
              </a:lnSpc>
              <a:buSzPct val="100000"/>
            </a:pPr>
            <a:r>
              <a:rPr lang="en-US" sz="1200" smtClean="0">
                <a:latin typeface="Times New Roman" charset="0"/>
              </a:rPr>
              <a:t>Holograms</a:t>
            </a:r>
          </a:p>
          <a:p>
            <a:pPr algn="l" defTabSz="457200" hangingPunct="0">
              <a:lnSpc>
                <a:spcPct val="93000"/>
              </a:lnSpc>
              <a:buSzPct val="100000"/>
            </a:pPr>
            <a:r>
              <a:rPr lang="en-US" sz="1200" smtClean="0">
                <a:latin typeface="Times New Roman" charset="0"/>
              </a:rPr>
              <a:t>3-d holograms through glasses</a:t>
            </a:r>
          </a:p>
          <a:p>
            <a:pPr algn="l" defTabSz="457200" hangingPunct="0">
              <a:lnSpc>
                <a:spcPct val="93000"/>
              </a:lnSpc>
              <a:buSzPct val="100000"/>
            </a:pPr>
            <a:r>
              <a:rPr lang="en-US" sz="1200" smtClean="0">
                <a:latin typeface="Times New Roman" charset="0"/>
              </a:rPr>
              <a:t>Not the movie-theater kind, fancier than that.</a:t>
            </a:r>
          </a:p>
          <a:p>
            <a:pPr algn="l" defTabSz="457200" hangingPunct="0">
              <a:lnSpc>
                <a:spcPct val="93000"/>
              </a:lnSpc>
              <a:buSzPct val="100000"/>
            </a:pPr>
            <a:r>
              <a:rPr lang="en-US" sz="1200" smtClean="0">
                <a:latin typeface="Times New Roman" charset="0"/>
              </a:rPr>
              <a:t>Doesn't really make sense to give 3-D glasses to people, for what should already be 3-D</a:t>
            </a:r>
          </a:p>
          <a:p>
            <a:pPr algn="l" defTabSz="457200" hangingPunct="0">
              <a:lnSpc>
                <a:spcPct val="93000"/>
              </a:lnSpc>
              <a:buSzPct val="100000"/>
            </a:pPr>
            <a:r>
              <a:rPr lang="en-US" sz="1200" smtClean="0">
                <a:latin typeface="Times New Roman" charset="0"/>
              </a:rPr>
              <a:t>Tupac Hologram.</a:t>
            </a:r>
          </a:p>
          <a:p>
            <a:pPr algn="l" defTabSz="457200" hangingPunct="0">
              <a:lnSpc>
                <a:spcPct val="93000"/>
              </a:lnSpc>
              <a:buSzPct val="100000"/>
            </a:pPr>
            <a:r>
              <a:rPr lang="en-US" sz="1200" smtClean="0">
                <a:latin typeface="Times New Roman" charset="0"/>
              </a:rPr>
              <a:t>Not a hologram</a:t>
            </a:r>
          </a:p>
          <a:p>
            <a:pPr algn="l" defTabSz="457200" hangingPunct="0">
              <a:lnSpc>
                <a:spcPct val="93000"/>
              </a:lnSpc>
              <a:buSzPct val="100000"/>
            </a:pPr>
            <a:r>
              <a:rPr lang="en-US" sz="1200" smtClean="0">
                <a:latin typeface="Times New Roman" charset="0"/>
              </a:rPr>
              <a:t>a trick called “Pepper's Ghost” invented almost 200 years ago</a:t>
            </a:r>
          </a:p>
        </p:txBody>
      </p:sp>
      <p:sp>
        <p:nvSpPr>
          <p:cNvPr id="2" name="Notes Placeholder 1"/>
          <p:cNvSpPr>
            <a:spLocks noGrp="1"/>
          </p:cNvSpPr>
          <p:nvPr>
            <p:ph type="body" idx="1"/>
          </p:nvPr>
        </p:nvSpPr>
        <p:spPr/>
        <p:txBody>
          <a:bodyPr/>
          <a:lstStyle/>
          <a:p>
            <a:pPr lvl="0"/>
            <a:r>
              <a:rPr lang="en-US" sz="1200" kern="1200" dirty="0" smtClean="0">
                <a:solidFill>
                  <a:schemeClr val="tx1"/>
                </a:solidFill>
                <a:effectLst/>
                <a:latin typeface="Arial" pitchFamily="76" charset="0"/>
                <a:ea typeface="ＭＳ Ｐゴシック" pitchFamily="76" charset="-128"/>
                <a:cs typeface="ＭＳ Ｐゴシック" pitchFamily="76" charset="-128"/>
              </a:rPr>
              <a:t>Holograms</a:t>
            </a:r>
          </a:p>
          <a:p>
            <a:pPr lvl="1"/>
            <a:r>
              <a:rPr lang="en-US" sz="1200" kern="1200" dirty="0" smtClean="0">
                <a:solidFill>
                  <a:schemeClr val="tx1"/>
                </a:solidFill>
                <a:effectLst/>
                <a:latin typeface="Arial" pitchFamily="76" charset="0"/>
                <a:ea typeface="ＭＳ Ｐゴシック" pitchFamily="76" charset="-128"/>
                <a:cs typeface="+mn-cs"/>
              </a:rPr>
              <a:t>3-d holograms through glasses</a:t>
            </a:r>
          </a:p>
          <a:p>
            <a:pPr lvl="2"/>
            <a:r>
              <a:rPr lang="en-US" sz="1200" kern="1200" dirty="0" smtClean="0">
                <a:solidFill>
                  <a:schemeClr val="tx1"/>
                </a:solidFill>
                <a:effectLst/>
                <a:latin typeface="Arial" pitchFamily="76" charset="0"/>
                <a:ea typeface="ＭＳ Ｐゴシック" pitchFamily="76" charset="-128"/>
                <a:cs typeface="+mn-cs"/>
              </a:rPr>
              <a:t>Not the movie-theater kind, fancier than that.</a:t>
            </a:r>
          </a:p>
          <a:p>
            <a:pPr lvl="2"/>
            <a:r>
              <a:rPr lang="en-US" sz="1200" kern="1200" dirty="0" smtClean="0">
                <a:solidFill>
                  <a:schemeClr val="tx1"/>
                </a:solidFill>
                <a:effectLst/>
                <a:latin typeface="Arial" pitchFamily="76" charset="0"/>
                <a:ea typeface="ＭＳ Ｐゴシック" pitchFamily="76" charset="-128"/>
                <a:cs typeface="+mn-cs"/>
              </a:rPr>
              <a:t>Doesn't really make sense to give 3-D glasses to people, for what should already be 3-D</a:t>
            </a:r>
          </a:p>
          <a:p>
            <a:pPr lvl="1"/>
            <a:r>
              <a:rPr lang="en-US" sz="1200" kern="1200" dirty="0" smtClean="0">
                <a:solidFill>
                  <a:schemeClr val="tx1"/>
                </a:solidFill>
                <a:effectLst/>
                <a:latin typeface="Arial" pitchFamily="76" charset="0"/>
                <a:ea typeface="ＭＳ Ｐゴシック" pitchFamily="76" charset="-128"/>
                <a:cs typeface="+mn-cs"/>
              </a:rPr>
              <a:t>Tupac Hologram.</a:t>
            </a:r>
          </a:p>
          <a:p>
            <a:pPr lvl="2"/>
            <a:r>
              <a:rPr lang="en-US" sz="1200" kern="1200" dirty="0" smtClean="0">
                <a:solidFill>
                  <a:schemeClr val="tx1"/>
                </a:solidFill>
                <a:effectLst/>
                <a:latin typeface="Arial" pitchFamily="76" charset="0"/>
                <a:ea typeface="ＭＳ Ｐゴシック" pitchFamily="76" charset="-128"/>
                <a:cs typeface="+mn-cs"/>
              </a:rPr>
              <a:t>Not a hologram</a:t>
            </a:r>
          </a:p>
          <a:p>
            <a:pPr lvl="2"/>
            <a:r>
              <a:rPr lang="en-US" sz="1200" kern="1200" dirty="0" smtClean="0">
                <a:solidFill>
                  <a:schemeClr val="tx1"/>
                </a:solidFill>
                <a:effectLst/>
                <a:latin typeface="Arial" pitchFamily="76" charset="0"/>
                <a:ea typeface="ＭＳ Ｐゴシック" pitchFamily="76" charset="-128"/>
                <a:cs typeface="+mn-cs"/>
              </a:rPr>
              <a:t>a trick called “Pepper's Ghost” invented almost 200 years ago</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97BA256-FA43-3248-89F3-6B9AB26567F1}" type="slidenum">
              <a:rPr lang="en-US">
                <a:solidFill>
                  <a:prstClr val="white"/>
                </a:solidFill>
              </a:rPr>
              <a:pPr/>
              <a:t>11</a:t>
            </a:fld>
            <a:endParaRPr lang="en-US">
              <a:solidFill>
                <a:prstClr val="white"/>
              </a:solidFill>
            </a:endParaRPr>
          </a:p>
        </p:txBody>
      </p:sp>
      <p:sp>
        <p:nvSpPr>
          <p:cNvPr id="13313" name="Text Box 1"/>
          <p:cNvSpPr txBox="1">
            <a:spLocks noChangeArrowheads="1"/>
          </p:cNvSpPr>
          <p:nvPr/>
        </p:nvSpPr>
        <p:spPr bwMode="auto">
          <a:xfrm>
            <a:off x="0" y="0"/>
            <a:ext cx="1588"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900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defTabSz="457200" hangingPunct="0">
              <a:lnSpc>
                <a:spcPct val="95000"/>
              </a:lnSpc>
              <a:buSzPct val="100000"/>
            </a:pPr>
            <a:endParaRPr lang="en-US" sz="1400" smtClean="0">
              <a:latin typeface="Times New Roman" charset="0"/>
              <a:cs typeface="Lucida Sans Unicode" charset="0"/>
            </a:endParaRPr>
          </a:p>
        </p:txBody>
      </p:sp>
      <p:sp>
        <p:nvSpPr>
          <p:cNvPr id="13314" name="Text Box 2"/>
          <p:cNvSpPr txBox="1">
            <a:spLocks noChangeArrowheads="1"/>
          </p:cNvSpPr>
          <p:nvPr/>
        </p:nvSpPr>
        <p:spPr bwMode="auto">
          <a:xfrm>
            <a:off x="274638" y="196850"/>
            <a:ext cx="6308725" cy="218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hangingPunct="0">
              <a:lnSpc>
                <a:spcPct val="93000"/>
              </a:lnSpc>
              <a:buSzPct val="100000"/>
            </a:pPr>
            <a:r>
              <a:rPr lang="en-US" sz="1200" smtClean="0">
                <a:latin typeface="Times New Roman" charset="0"/>
              </a:rPr>
              <a:t>Actually a 2-D projection.</a:t>
            </a:r>
          </a:p>
          <a:p>
            <a:pPr algn="l" defTabSz="457200" hangingPunct="0">
              <a:lnSpc>
                <a:spcPct val="93000"/>
              </a:lnSpc>
              <a:buSzPct val="100000"/>
            </a:pPr>
            <a:r>
              <a:rPr lang="en-US" sz="1200" smtClean="0">
                <a:latin typeface="Times New Roman" charset="0"/>
              </a:rPr>
              <a:t>Projects onto a reflective surface, which reflects the images back onto a piece of transparent glass.</a:t>
            </a:r>
          </a:p>
          <a:p>
            <a:pPr algn="l" defTabSz="457200" hangingPunct="0">
              <a:lnSpc>
                <a:spcPct val="93000"/>
              </a:lnSpc>
              <a:buSzPct val="100000"/>
            </a:pPr>
            <a:r>
              <a:rPr lang="en-US" sz="1200" smtClean="0">
                <a:latin typeface="Times New Roman" charset="0"/>
              </a:rPr>
              <a:t>A foil film is on the glass that can't be seen at a 45 degree angle, but the tupac image can be</a:t>
            </a:r>
          </a:p>
          <a:p>
            <a:pPr algn="l" defTabSz="457200" hangingPunct="0">
              <a:lnSpc>
                <a:spcPct val="93000"/>
              </a:lnSpc>
              <a:buSzPct val="100000"/>
            </a:pPr>
            <a:r>
              <a:rPr lang="en-US" sz="1200" smtClean="0">
                <a:latin typeface="Times New Roman" charset="0"/>
              </a:rPr>
              <a:t>Anything behind the glass can be seen clearly, the image on the glass can be programmed to appear at different depths, as needed.</a:t>
            </a:r>
          </a:p>
          <a:p>
            <a:pPr algn="l" defTabSz="457200" hangingPunct="0">
              <a:lnSpc>
                <a:spcPct val="93000"/>
              </a:lnSpc>
              <a:buSzPct val="100000"/>
            </a:pPr>
            <a:r>
              <a:rPr lang="en-US" sz="1200" smtClean="0">
                <a:latin typeface="Times New Roman" charset="0"/>
              </a:rPr>
              <a:t>Cost between 100,000-400,000</a:t>
            </a:r>
          </a:p>
        </p:txBody>
      </p:sp>
      <p:sp>
        <p:nvSpPr>
          <p:cNvPr id="2" name="Notes Placeholder 1"/>
          <p:cNvSpPr>
            <a:spLocks noGrp="1"/>
          </p:cNvSpPr>
          <p:nvPr>
            <p:ph type="body" idx="1"/>
          </p:nvPr>
        </p:nvSpPr>
        <p:spPr/>
        <p:txBody>
          <a:bodyPr/>
          <a:lstStyle/>
          <a:p>
            <a:pPr lvl="2"/>
            <a:r>
              <a:rPr lang="en-US" sz="1200" kern="1200" dirty="0" smtClean="0">
                <a:solidFill>
                  <a:schemeClr val="tx1"/>
                </a:solidFill>
                <a:effectLst/>
                <a:latin typeface="Arial" pitchFamily="76" charset="0"/>
                <a:ea typeface="ＭＳ Ｐゴシック" pitchFamily="76" charset="-128"/>
                <a:cs typeface="+mn-cs"/>
              </a:rPr>
              <a:t>a trick called “Pepper's Ghost” invented almost 200 years ago</a:t>
            </a:r>
          </a:p>
          <a:p>
            <a:pPr lvl="2"/>
            <a:r>
              <a:rPr lang="en-US" sz="1200" kern="1200" dirty="0" smtClean="0">
                <a:solidFill>
                  <a:schemeClr val="tx1"/>
                </a:solidFill>
                <a:effectLst/>
                <a:latin typeface="Arial" pitchFamily="76" charset="0"/>
                <a:ea typeface="ＭＳ Ｐゴシック" pitchFamily="76" charset="-128"/>
                <a:cs typeface="+mn-cs"/>
              </a:rPr>
              <a:t>Actually a 2-D projection.</a:t>
            </a:r>
          </a:p>
          <a:p>
            <a:pPr lvl="3"/>
            <a:r>
              <a:rPr lang="en-US" sz="1200" kern="1200" dirty="0" smtClean="0">
                <a:solidFill>
                  <a:schemeClr val="tx1"/>
                </a:solidFill>
                <a:effectLst/>
                <a:latin typeface="Arial" pitchFamily="76" charset="0"/>
                <a:ea typeface="ＭＳ Ｐゴシック" pitchFamily="76" charset="-128"/>
                <a:cs typeface="+mn-cs"/>
              </a:rPr>
              <a:t>Projects onto a reflective surface, which reflects the images back onto a piece of transparent glass.</a:t>
            </a:r>
          </a:p>
          <a:p>
            <a:pPr lvl="3"/>
            <a:r>
              <a:rPr lang="en-US" sz="1200" kern="1200" dirty="0" smtClean="0">
                <a:solidFill>
                  <a:schemeClr val="tx1"/>
                </a:solidFill>
                <a:effectLst/>
                <a:latin typeface="Arial" pitchFamily="76" charset="0"/>
                <a:ea typeface="ＭＳ Ｐゴシック" pitchFamily="76" charset="-128"/>
                <a:cs typeface="+mn-cs"/>
              </a:rPr>
              <a:t>A foil film is on the glass that can't be seen at a 45 degree angle, but the </a:t>
            </a:r>
            <a:r>
              <a:rPr lang="en-US" sz="1200" kern="1200" dirty="0" err="1" smtClean="0">
                <a:solidFill>
                  <a:schemeClr val="tx1"/>
                </a:solidFill>
                <a:effectLst/>
                <a:latin typeface="Arial" pitchFamily="76" charset="0"/>
                <a:ea typeface="ＭＳ Ｐゴシック" pitchFamily="76" charset="-128"/>
                <a:cs typeface="+mn-cs"/>
              </a:rPr>
              <a:t>tupac</a:t>
            </a:r>
            <a:r>
              <a:rPr lang="en-US" sz="1200" kern="1200" dirty="0" smtClean="0">
                <a:solidFill>
                  <a:schemeClr val="tx1"/>
                </a:solidFill>
                <a:effectLst/>
                <a:latin typeface="Arial" pitchFamily="76" charset="0"/>
                <a:ea typeface="ＭＳ Ｐゴシック" pitchFamily="76" charset="-128"/>
                <a:cs typeface="+mn-cs"/>
              </a:rPr>
              <a:t> image can be</a:t>
            </a:r>
          </a:p>
          <a:p>
            <a:pPr lvl="3"/>
            <a:r>
              <a:rPr lang="en-US" sz="1200" kern="1200" dirty="0" smtClean="0">
                <a:solidFill>
                  <a:schemeClr val="tx1"/>
                </a:solidFill>
                <a:effectLst/>
                <a:latin typeface="Arial" pitchFamily="76" charset="0"/>
                <a:ea typeface="ＭＳ Ｐゴシック" pitchFamily="76" charset="-128"/>
                <a:cs typeface="+mn-cs"/>
              </a:rPr>
              <a:t>Anything behind the glass can be seen clearly, the image on the glass can be programmed to appear at different depths, as needed.</a:t>
            </a:r>
          </a:p>
          <a:p>
            <a:pPr lvl="2"/>
            <a:r>
              <a:rPr lang="en-US" sz="1200" kern="1200" dirty="0" smtClean="0">
                <a:solidFill>
                  <a:schemeClr val="tx1"/>
                </a:solidFill>
                <a:effectLst/>
                <a:latin typeface="Arial" pitchFamily="76" charset="0"/>
                <a:ea typeface="ＭＳ Ｐゴシック" pitchFamily="76" charset="-128"/>
                <a:cs typeface="+mn-cs"/>
              </a:rPr>
              <a:t>Cost between 100,000-400,000</a:t>
            </a:r>
          </a:p>
          <a:p>
            <a:pPr lvl="1"/>
            <a:r>
              <a:rPr lang="en-US" sz="1200" kern="1200" dirty="0" smtClean="0">
                <a:solidFill>
                  <a:schemeClr val="tx1"/>
                </a:solidFill>
                <a:effectLst/>
                <a:latin typeface="Arial" pitchFamily="76" charset="0"/>
                <a:ea typeface="ＭＳ Ｐゴシック" pitchFamily="76" charset="-128"/>
                <a:cs typeface="+mn-cs"/>
              </a:rPr>
              <a:t>Smoke Projection.</a:t>
            </a:r>
          </a:p>
          <a:p>
            <a:pPr lvl="2"/>
            <a:r>
              <a:rPr lang="en-US" sz="1200" kern="1200" dirty="0" smtClean="0">
                <a:solidFill>
                  <a:schemeClr val="tx1"/>
                </a:solidFill>
                <a:effectLst/>
                <a:latin typeface="Arial" pitchFamily="76" charset="0"/>
                <a:ea typeface="ＭＳ Ｐゴシック" pitchFamily="76" charset="-128"/>
                <a:cs typeface="+mn-cs"/>
              </a:rPr>
              <a:t>Projects an image onto smoke</a:t>
            </a:r>
          </a:p>
          <a:p>
            <a:pPr lvl="2"/>
            <a:r>
              <a:rPr lang="en-US" sz="1200" kern="1200" dirty="0" smtClean="0">
                <a:solidFill>
                  <a:schemeClr val="tx1"/>
                </a:solidFill>
                <a:effectLst/>
                <a:latin typeface="Arial" pitchFamily="76" charset="0"/>
                <a:ea typeface="ＭＳ Ｐゴシック" pitchFamily="76" charset="-128"/>
                <a:cs typeface="+mn-cs"/>
              </a:rPr>
              <a:t>would be useful in theatre for portraying ghosts, such as in A Christmas Choral</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59EAD62-6246-094D-B837-E8CC24748322}" type="slidenum">
              <a:rPr lang="en-US">
                <a:solidFill>
                  <a:prstClr val="white"/>
                </a:solidFill>
              </a:rPr>
              <a:pPr/>
              <a:t>12</a:t>
            </a:fld>
            <a:endParaRPr lang="en-US">
              <a:solidFill>
                <a:prstClr val="white"/>
              </a:solidFill>
            </a:endParaRPr>
          </a:p>
        </p:txBody>
      </p:sp>
      <p:sp>
        <p:nvSpPr>
          <p:cNvPr id="14337" name="Text Box 1"/>
          <p:cNvSpPr txBox="1">
            <a:spLocks noChangeArrowheads="1"/>
          </p:cNvSpPr>
          <p:nvPr/>
        </p:nvSpPr>
        <p:spPr bwMode="auto">
          <a:xfrm>
            <a:off x="0" y="0"/>
            <a:ext cx="1588"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900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r" defTabSz="457200" hangingPunct="0">
              <a:lnSpc>
                <a:spcPct val="95000"/>
              </a:lnSpc>
              <a:buSzPct val="100000"/>
            </a:pPr>
            <a:endParaRPr lang="en-US" sz="1400" smtClean="0">
              <a:latin typeface="Times New Roman" charset="0"/>
              <a:cs typeface="Lucida Sans Unicode" charset="0"/>
            </a:endParaRPr>
          </a:p>
        </p:txBody>
      </p:sp>
      <p:graphicFrame>
        <p:nvGraphicFramePr>
          <p:cNvPr id="14338" name="Object 2"/>
          <p:cNvGraphicFramePr>
            <a:graphicFrameLocks noChangeAspect="1"/>
          </p:cNvGraphicFramePr>
          <p:nvPr/>
        </p:nvGraphicFramePr>
        <p:xfrm>
          <a:off x="365125" y="92075"/>
          <a:ext cx="6119813" cy="1077913"/>
        </p:xfrm>
        <a:graphic>
          <a:graphicData uri="http://schemas.openxmlformats.org/presentationml/2006/ole">
            <mc:AlternateContent xmlns:mc="http://schemas.openxmlformats.org/markup-compatibility/2006">
              <mc:Choice xmlns:v="urn:schemas-microsoft-com:vml" Requires="v">
                <p:oleObj spid="_x0000_s65540" r:id="rId4" imgW="6119640" imgH="1078200" progId="">
                  <p:embed/>
                </p:oleObj>
              </mc:Choice>
              <mc:Fallback>
                <p:oleObj r:id="rId4" imgW="6119640" imgH="1078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92075"/>
                        <a:ext cx="6119813" cy="10779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
          <p:cNvGrpSpPr>
            <a:grpSpLocks/>
          </p:cNvGrpSpPr>
          <p:nvPr/>
        </p:nvGrpSpPr>
        <p:grpSpPr bwMode="auto">
          <a:xfrm>
            <a:off x="0" y="0"/>
            <a:ext cx="9144000" cy="6858000"/>
            <a:chOff x="0" y="0"/>
            <a:chExt cx="5760" cy="4320"/>
          </a:xfrm>
        </p:grpSpPr>
        <p:sp>
          <p:nvSpPr>
            <p:cNvPr id="5" name="Rectangle 2"/>
            <p:cNvSpPr>
              <a:spLocks noChangeArrowheads="1"/>
            </p:cNvSpPr>
            <p:nvPr userDrawn="1"/>
          </p:nvSpPr>
          <p:spPr bwMode="hidden">
            <a:xfrm>
              <a:off x="0" y="0"/>
              <a:ext cx="2208" cy="4320"/>
            </a:xfrm>
            <a:prstGeom prst="rect">
              <a:avLst/>
            </a:prstGeom>
            <a:gradFill rotWithShape="0">
              <a:gsLst>
                <a:gs pos="0">
                  <a:schemeClr val="accent2">
                    <a:lumMod val="60000"/>
                    <a:lumOff val="40000"/>
                  </a:schemeClr>
                </a:gs>
                <a:gs pos="100000">
                  <a:schemeClr val="bg1"/>
                </a:gs>
              </a:gsLst>
              <a:lin ang="0" scaled="1"/>
            </a:gradFill>
            <a:ln w="9525">
              <a:noFill/>
              <a:miter lim="800000"/>
              <a:headEnd/>
              <a:tailEnd/>
            </a:ln>
            <a:effectLst/>
          </p:spPr>
          <p:txBody>
            <a:bodyPr wrap="none" anchor="ctr">
              <a:prstTxWarp prst="textNoShape">
                <a:avLst/>
              </a:prstTxWarp>
            </a:bodyPr>
            <a:lstStyle/>
            <a:p>
              <a:endParaRPr lang="en-US">
                <a:solidFill>
                  <a:schemeClr val="tx1"/>
                </a:solidFill>
              </a:endParaRPr>
            </a:p>
          </p:txBody>
        </p:sp>
        <p:sp>
          <p:nvSpPr>
            <p:cNvPr id="6" name="Rectangle 6"/>
            <p:cNvSpPr>
              <a:spLocks noChangeArrowheads="1"/>
            </p:cNvSpPr>
            <p:nvPr userDrawn="1"/>
          </p:nvSpPr>
          <p:spPr bwMode="hidden">
            <a:xfrm>
              <a:off x="1081" y="1065"/>
              <a:ext cx="4679" cy="1596"/>
            </a:xfrm>
            <a:prstGeom prst="rect">
              <a:avLst/>
            </a:prstGeom>
            <a:solidFill>
              <a:schemeClr val="accent1"/>
            </a:solidFill>
            <a:ln w="9525">
              <a:noFill/>
              <a:miter lim="800000"/>
              <a:headEnd/>
              <a:tailEnd/>
            </a:ln>
          </p:spPr>
          <p:txBody>
            <a:bodyPr>
              <a:prstTxWarp prst="textNoShape">
                <a:avLst/>
              </a:prstTxWarp>
            </a:bodyPr>
            <a:lstStyle/>
            <a:p>
              <a:pPr algn="l"/>
              <a:endParaRPr lang="en-US">
                <a:solidFill>
                  <a:schemeClr val="tx1"/>
                </a:solidFill>
              </a:endParaRPr>
            </a:p>
          </p:txBody>
        </p:sp>
        <p:grpSp>
          <p:nvGrpSpPr>
            <p:cNvPr id="7" name="Group 22"/>
            <p:cNvGrpSpPr>
              <a:grpSpLocks/>
            </p:cNvGrpSpPr>
            <p:nvPr userDrawn="1"/>
          </p:nvGrpSpPr>
          <p:grpSpPr bwMode="auto">
            <a:xfrm>
              <a:off x="0" y="672"/>
              <a:ext cx="1806" cy="1989"/>
              <a:chOff x="0" y="672"/>
              <a:chExt cx="1806" cy="1989"/>
            </a:xfrm>
          </p:grpSpPr>
          <p:sp>
            <p:nvSpPr>
              <p:cNvPr id="8" name="Rectangle 7"/>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prstTxWarp prst="textNoShape">
                  <a:avLst/>
                </a:prstTxWarp>
              </a:bodyPr>
              <a:lstStyle/>
              <a:p>
                <a:pPr algn="l"/>
                <a:endParaRPr lang="en-US">
                  <a:solidFill>
                    <a:schemeClr val="tx1"/>
                  </a:solidFill>
                </a:endParaRPr>
              </a:p>
            </p:txBody>
          </p:sp>
          <p:sp>
            <p:nvSpPr>
              <p:cNvPr id="9" name="Rectangle 8"/>
              <p:cNvSpPr>
                <a:spLocks noChangeArrowheads="1"/>
              </p:cNvSpPr>
              <p:nvPr userDrawn="1"/>
            </p:nvSpPr>
            <p:spPr bwMode="auto">
              <a:xfrm>
                <a:off x="1081" y="1065"/>
                <a:ext cx="362" cy="405"/>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0" name="Rectangle 9"/>
              <p:cNvSpPr>
                <a:spLocks noChangeArrowheads="1"/>
              </p:cNvSpPr>
              <p:nvPr userDrawn="1"/>
            </p:nvSpPr>
            <p:spPr bwMode="auto">
              <a:xfrm>
                <a:off x="1437" y="672"/>
                <a:ext cx="369" cy="400"/>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1" name="Rectangle 10"/>
              <p:cNvSpPr>
                <a:spLocks noChangeArrowheads="1"/>
              </p:cNvSpPr>
              <p:nvPr userDrawn="1"/>
            </p:nvSpPr>
            <p:spPr bwMode="auto">
              <a:xfrm>
                <a:off x="719" y="2257"/>
                <a:ext cx="368" cy="404"/>
              </a:xfrm>
              <a:prstGeom prst="rect">
                <a:avLst/>
              </a:prstGeom>
              <a:solidFill>
                <a:schemeClr val="accent1"/>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2" name="Rectangle 11"/>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3" name="Rectangle 12"/>
              <p:cNvSpPr>
                <a:spLocks noChangeArrowheads="1"/>
              </p:cNvSpPr>
              <p:nvPr userDrawn="1"/>
            </p:nvSpPr>
            <p:spPr bwMode="auto">
              <a:xfrm>
                <a:off x="719" y="1464"/>
                <a:ext cx="368" cy="399"/>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4" name="Rectangle 13"/>
              <p:cNvSpPr>
                <a:spLocks noChangeArrowheads="1"/>
              </p:cNvSpPr>
              <p:nvPr userDrawn="1"/>
            </p:nvSpPr>
            <p:spPr bwMode="auto">
              <a:xfrm>
                <a:off x="0" y="1464"/>
                <a:ext cx="367" cy="399"/>
              </a:xfrm>
              <a:prstGeom prst="rect">
                <a:avLst/>
              </a:prstGeom>
              <a:solidFill>
                <a:schemeClr val="accent1"/>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5" name="Rectangle 14"/>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6" name="Rectangle 15"/>
              <p:cNvSpPr>
                <a:spLocks noChangeArrowheads="1"/>
              </p:cNvSpPr>
              <p:nvPr userDrawn="1"/>
            </p:nvSpPr>
            <p:spPr bwMode="auto">
              <a:xfrm>
                <a:off x="361" y="1857"/>
                <a:ext cx="363" cy="406"/>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a:solidFill>
                    <a:schemeClr val="tx1"/>
                  </a:solidFill>
                </a:endParaRPr>
              </a:p>
            </p:txBody>
          </p:sp>
          <p:sp>
            <p:nvSpPr>
              <p:cNvPr id="17" name="Rectangle 16"/>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prstTxWarp prst="textNoShape">
                  <a:avLst/>
                </a:prstTxWarp>
              </a:bodyPr>
              <a:lstStyle/>
              <a:p>
                <a:pPr algn="l"/>
                <a:endParaRPr lang="en-US">
                  <a:solidFill>
                    <a:schemeClr val="tx1"/>
                  </a:solidFill>
                </a:endParaRPr>
              </a:p>
            </p:txBody>
          </p:sp>
        </p:grpSp>
      </p:grpSp>
      <p:pic>
        <p:nvPicPr>
          <p:cNvPr id="18" name="Picture 25"/>
          <p:cNvPicPr>
            <a:picLocks noChangeAspect="1" noChangeArrowheads="1"/>
          </p:cNvPicPr>
          <p:nvPr/>
        </p:nvPicPr>
        <p:blipFill>
          <a:blip r:embed="rId2"/>
          <a:srcRect/>
          <a:stretch>
            <a:fillRect/>
          </a:stretch>
        </p:blipFill>
        <p:spPr bwMode="auto">
          <a:xfrm>
            <a:off x="7977188" y="23813"/>
            <a:ext cx="1166812" cy="433387"/>
          </a:xfrm>
          <a:prstGeom prst="rect">
            <a:avLst/>
          </a:prstGeom>
          <a:noFill/>
          <a:ln w="9525">
            <a:noFill/>
            <a:miter lim="800000"/>
            <a:headEnd/>
            <a:tailEnd/>
          </a:ln>
        </p:spPr>
      </p:pic>
      <p:sp>
        <p:nvSpPr>
          <p:cNvPr id="19" name="Text Box 26"/>
          <p:cNvSpPr txBox="1">
            <a:spLocks noChangeArrowheads="1"/>
          </p:cNvSpPr>
          <p:nvPr/>
        </p:nvSpPr>
        <p:spPr bwMode="auto">
          <a:xfrm>
            <a:off x="1576388" y="23813"/>
            <a:ext cx="6015037" cy="473075"/>
          </a:xfrm>
          <a:prstGeom prst="rect">
            <a:avLst/>
          </a:prstGeom>
          <a:noFill/>
          <a:ln w="9525">
            <a:noFill/>
            <a:miter lim="800000"/>
            <a:headEnd/>
            <a:tailEnd/>
          </a:ln>
          <a:effectLst/>
        </p:spPr>
        <p:txBody>
          <a:bodyPr wrap="none" anchor="ctr">
            <a:prstTxWarp prst="textNoShape">
              <a:avLst/>
            </a:prstTxWarp>
            <a:spAutoFit/>
          </a:bodyPr>
          <a:lstStyle/>
          <a:p>
            <a:r>
              <a:rPr lang="en-US" sz="2500" b="1">
                <a:solidFill>
                  <a:srgbClr val="990033"/>
                </a:solidFill>
              </a:rPr>
              <a:t>CS 3043 Social Implications Of Computing</a:t>
            </a:r>
          </a:p>
        </p:txBody>
      </p:sp>
      <p:sp>
        <p:nvSpPr>
          <p:cNvPr id="39953" name="Rectangle 17"/>
          <p:cNvSpPr>
            <a:spLocks noGrp="1" noChangeArrowheads="1"/>
          </p:cNvSpPr>
          <p:nvPr>
            <p:ph type="ctrTitle"/>
          </p:nvPr>
        </p:nvSpPr>
        <p:spPr>
          <a:xfrm>
            <a:off x="2971800" y="1828800"/>
            <a:ext cx="6019800" cy="2209800"/>
          </a:xfrm>
        </p:spPr>
        <p:txBody>
          <a:bodyPr/>
          <a:lstStyle>
            <a:lvl1pPr>
              <a:defRPr sz="4200">
                <a:solidFill>
                  <a:schemeClr val="tx2"/>
                </a:solidFill>
              </a:defRPr>
            </a:lvl1pPr>
          </a:lstStyle>
          <a:p>
            <a:r>
              <a:rPr lang="en-US" smtClean="0"/>
              <a:t>Click to edit Master title style</a:t>
            </a:r>
            <a:endParaRPr lang="en-US"/>
          </a:p>
        </p:txBody>
      </p:sp>
      <p:sp>
        <p:nvSpPr>
          <p:cNvPr id="39954" name="Rectangle 18"/>
          <p:cNvSpPr>
            <a:spLocks noGrp="1" noChangeArrowheads="1"/>
          </p:cNvSpPr>
          <p:nvPr>
            <p:ph type="subTitle" idx="1"/>
          </p:nvPr>
        </p:nvSpPr>
        <p:spPr>
          <a:xfrm>
            <a:off x="2971800" y="4267200"/>
            <a:ext cx="6019800" cy="1752600"/>
          </a:xfrm>
        </p:spPr>
        <p:txBody>
          <a:bodyPr/>
          <a:lstStyle>
            <a:lvl1pPr marL="0" indent="0">
              <a:buFont typeface="Wingdings" pitchFamily="76" charset="2"/>
              <a:buNone/>
              <a:defRPr sz="3200"/>
            </a:lvl1pPr>
          </a:lstStyle>
          <a:p>
            <a:r>
              <a:rPr lang="en-US" smtClean="0"/>
              <a:t>Click to edit Master subtitle style</a:t>
            </a:r>
            <a:endParaRPr lang="en-US"/>
          </a:p>
        </p:txBody>
      </p:sp>
      <p:sp>
        <p:nvSpPr>
          <p:cNvPr id="20" name="Rectangle 3"/>
          <p:cNvSpPr>
            <a:spLocks noGrp="1" noChangeArrowheads="1"/>
          </p:cNvSpPr>
          <p:nvPr>
            <p:ph type="dt" sz="half" idx="10"/>
          </p:nvPr>
        </p:nvSpPr>
        <p:spPr>
          <a:xfrm>
            <a:off x="457200" y="6248400"/>
            <a:ext cx="2133600" cy="457200"/>
          </a:xfrm>
        </p:spPr>
        <p:txBody>
          <a:bodyPr/>
          <a:lstStyle>
            <a:lvl1pPr>
              <a:defRPr/>
            </a:lvl1pPr>
          </a:lstStyle>
          <a:p>
            <a:fld id="{D89B724D-7796-7747-8455-1ADC4A530D34}" type="datetime1">
              <a:rPr lang="en-US" smtClean="0"/>
              <a:t>5/7/14</a:t>
            </a:fld>
            <a:endParaRPr lang="en-US"/>
          </a:p>
        </p:txBody>
      </p:sp>
      <p:sp>
        <p:nvSpPr>
          <p:cNvPr id="21" name="Rectangle 4"/>
          <p:cNvSpPr>
            <a:spLocks noGrp="1" noChangeArrowheads="1"/>
          </p:cNvSpPr>
          <p:nvPr>
            <p:ph type="ftr" sz="quarter" idx="11"/>
          </p:nvPr>
        </p:nvSpPr>
        <p:spPr/>
        <p:txBody>
          <a:bodyPr/>
          <a:lstStyle>
            <a:lvl1pPr>
              <a:defRPr/>
            </a:lvl1pPr>
          </a:lstStyle>
          <a:p>
            <a:r>
              <a:rPr lang="en-US" smtClean="0"/>
              <a:t>© 2013 Keith A. Pray</a:t>
            </a:r>
            <a:endParaRPr lang="en-US"/>
          </a:p>
        </p:txBody>
      </p:sp>
      <p:sp>
        <p:nvSpPr>
          <p:cNvPr id="22" name="Rectangle 5"/>
          <p:cNvSpPr>
            <a:spLocks noGrp="1" noChangeArrowheads="1"/>
          </p:cNvSpPr>
          <p:nvPr>
            <p:ph type="sldNum" sz="quarter" idx="12"/>
          </p:nvPr>
        </p:nvSpPr>
        <p:spPr/>
        <p:txBody>
          <a:bodyPr/>
          <a:lstStyle>
            <a:lvl1pPr>
              <a:defRPr/>
            </a:lvl1pPr>
          </a:lstStyle>
          <a:p>
            <a:fld id="{48F44118-3ADB-AF46-91CE-CABF8A91127D}" type="slidenum">
              <a:rPr lang="en-US" smtClean="0"/>
              <a:pPr/>
              <a:t>‹#›</a:t>
            </a:fld>
            <a:endParaRPr lang="en-US"/>
          </a:p>
        </p:txBody>
      </p:sp>
      <p:pic>
        <p:nvPicPr>
          <p:cNvPr id="23" name="Picture 25"/>
          <p:cNvPicPr>
            <a:picLocks noChangeAspect="1" noChangeArrowheads="1"/>
          </p:cNvPicPr>
          <p:nvPr userDrawn="1"/>
        </p:nvPicPr>
        <p:blipFill>
          <a:blip r:embed="rId2"/>
          <a:srcRect/>
          <a:stretch>
            <a:fillRect/>
          </a:stretch>
        </p:blipFill>
        <p:spPr bwMode="auto">
          <a:xfrm>
            <a:off x="7977188" y="23813"/>
            <a:ext cx="1166812" cy="433387"/>
          </a:xfrm>
          <a:prstGeom prst="rect">
            <a:avLst/>
          </a:prstGeom>
          <a:noFill/>
          <a:ln w="9525">
            <a:noFill/>
            <a:miter lim="800000"/>
            <a:headEnd/>
            <a:tailEnd/>
          </a:ln>
        </p:spPr>
      </p:pic>
      <p:sp>
        <p:nvSpPr>
          <p:cNvPr id="24" name="Text Box 26"/>
          <p:cNvSpPr txBox="1">
            <a:spLocks noChangeArrowheads="1"/>
          </p:cNvSpPr>
          <p:nvPr userDrawn="1"/>
        </p:nvSpPr>
        <p:spPr bwMode="auto">
          <a:xfrm>
            <a:off x="1576388" y="23813"/>
            <a:ext cx="6015037" cy="473075"/>
          </a:xfrm>
          <a:prstGeom prst="rect">
            <a:avLst/>
          </a:prstGeom>
          <a:noFill/>
          <a:ln w="9525">
            <a:noFill/>
            <a:miter lim="800000"/>
            <a:headEnd/>
            <a:tailEnd/>
          </a:ln>
          <a:effectLst/>
        </p:spPr>
        <p:txBody>
          <a:bodyPr wrap="none" anchor="ctr">
            <a:prstTxWarp prst="textNoShape">
              <a:avLst/>
            </a:prstTxWarp>
            <a:spAutoFit/>
          </a:bodyPr>
          <a:lstStyle/>
          <a:p>
            <a:r>
              <a:rPr lang="en-US" sz="2500" b="1">
                <a:solidFill>
                  <a:srgbClr val="990033"/>
                </a:solidFill>
              </a:rPr>
              <a:t>CS 3043 Social Implications Of Computing</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fld id="{5B9449AB-C67F-A249-9CBC-6B9F6BCAF767}" type="slidenum">
              <a:rPr lang="en-US" smtClean="0"/>
              <a:pPr/>
              <a:t>‹#›</a:t>
            </a:fld>
            <a:endParaRPr lang="en-US"/>
          </a:p>
        </p:txBody>
      </p:sp>
      <p:sp>
        <p:nvSpPr>
          <p:cNvPr id="6" name="Rectangle 17"/>
          <p:cNvSpPr>
            <a:spLocks noGrp="1" noChangeArrowheads="1"/>
          </p:cNvSpPr>
          <p:nvPr>
            <p:ph type="dt" sz="half" idx="12"/>
          </p:nvPr>
        </p:nvSpPr>
        <p:spPr>
          <a:ln/>
        </p:spPr>
        <p:txBody>
          <a:bodyPr/>
          <a:lstStyle>
            <a:lvl1pPr>
              <a:defRPr/>
            </a:lvl1pPr>
          </a:lstStyle>
          <a:p>
            <a:fld id="{47453B3A-2E65-1C42-BE17-6529DF042D9F}" type="datetime1">
              <a:rPr lang="en-US" smtClean="0"/>
              <a:t>5/7/14</a:t>
            </a:fld>
            <a:endParaRPr lang="en-US"/>
          </a:p>
        </p:txBody>
      </p:sp>
    </p:spTree>
  </p:cSld>
  <p:clrMapOvr>
    <a:masterClrMapping/>
  </p:clrMapOvr>
  <p:transition xmlns:p14="http://schemas.microsoft.com/office/powerpoint/2010/mai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fld id="{029197F6-29B3-FD4A-9CEF-172D54661354}" type="slidenum">
              <a:rPr lang="en-US" smtClean="0"/>
              <a:pPr/>
              <a:t>‹#›</a:t>
            </a:fld>
            <a:endParaRPr lang="en-US"/>
          </a:p>
        </p:txBody>
      </p:sp>
      <p:sp>
        <p:nvSpPr>
          <p:cNvPr id="6" name="Rectangle 17"/>
          <p:cNvSpPr>
            <a:spLocks noGrp="1" noChangeArrowheads="1"/>
          </p:cNvSpPr>
          <p:nvPr>
            <p:ph type="dt" sz="half" idx="12"/>
          </p:nvPr>
        </p:nvSpPr>
        <p:spPr>
          <a:ln/>
        </p:spPr>
        <p:txBody>
          <a:bodyPr/>
          <a:lstStyle>
            <a:lvl1pPr>
              <a:defRPr/>
            </a:lvl1pPr>
          </a:lstStyle>
          <a:p>
            <a:fld id="{DF5A2AB7-00D7-AD4A-88C5-BCA8776737F3}" type="datetime1">
              <a:rPr lang="en-US" smtClean="0"/>
              <a:t>5/7/14</a:t>
            </a:fld>
            <a:endParaRPr lang="en-US"/>
          </a:p>
        </p:txBody>
      </p:sp>
    </p:spTree>
  </p:cSld>
  <p:clrMapOvr>
    <a:masterClrMapping/>
  </p:clrMapOvr>
  <p:transition xmlns:p14="http://schemas.microsoft.com/office/powerpoint/2010/mai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idx="10"/>
          </p:nvPr>
        </p:nvSpPr>
        <p:spPr/>
        <p:txBody>
          <a:bodyPr/>
          <a:lstStyle>
            <a:lvl1pPr>
              <a:defRPr/>
            </a:lvl1pPr>
          </a:lstStyle>
          <a:p>
            <a:r>
              <a:rPr lang="en-US"/>
              <a:t>© 2013 Keith A. Pray</a:t>
            </a:r>
          </a:p>
        </p:txBody>
      </p:sp>
      <p:sp>
        <p:nvSpPr>
          <p:cNvPr id="5" name="Slide Number Placeholder 4"/>
          <p:cNvSpPr>
            <a:spLocks noGrp="1"/>
          </p:cNvSpPr>
          <p:nvPr>
            <p:ph type="sldNum" idx="11"/>
          </p:nvPr>
        </p:nvSpPr>
        <p:spPr/>
        <p:txBody>
          <a:bodyPr/>
          <a:lstStyle>
            <a:lvl1pPr>
              <a:defRPr/>
            </a:lvl1pPr>
          </a:lstStyle>
          <a:p>
            <a:fld id="{D56F3433-1CF8-094F-A9FA-6BA52BEA54EC}" type="slidenum">
              <a:rPr lang="en-US"/>
              <a:pPr/>
              <a:t>‹#›</a:t>
            </a:fld>
            <a:endParaRPr lang="en-US"/>
          </a:p>
        </p:txBody>
      </p:sp>
      <p:sp>
        <p:nvSpPr>
          <p:cNvPr id="6" name="Date Placeholder 5"/>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395296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 2013 Keith A. Pray</a:t>
            </a:r>
          </a:p>
        </p:txBody>
      </p:sp>
      <p:sp>
        <p:nvSpPr>
          <p:cNvPr id="5" name="Slide Number Placeholder 4"/>
          <p:cNvSpPr>
            <a:spLocks noGrp="1"/>
          </p:cNvSpPr>
          <p:nvPr>
            <p:ph type="sldNum" idx="11"/>
          </p:nvPr>
        </p:nvSpPr>
        <p:spPr/>
        <p:txBody>
          <a:bodyPr/>
          <a:lstStyle>
            <a:lvl1pPr>
              <a:defRPr/>
            </a:lvl1pPr>
          </a:lstStyle>
          <a:p>
            <a:fld id="{A50F1AD6-9C4B-0D41-B75B-7A3CD82BBF2C}" type="slidenum">
              <a:rPr lang="en-US"/>
              <a:pPr/>
              <a:t>‹#›</a:t>
            </a:fld>
            <a:endParaRPr lang="en-US"/>
          </a:p>
        </p:txBody>
      </p:sp>
      <p:sp>
        <p:nvSpPr>
          <p:cNvPr id="6" name="Date Placeholder 5"/>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4025115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US"/>
              <a:t>© 2013 Keith A. Pray</a:t>
            </a:r>
          </a:p>
        </p:txBody>
      </p:sp>
      <p:sp>
        <p:nvSpPr>
          <p:cNvPr id="5" name="Slide Number Placeholder 4"/>
          <p:cNvSpPr>
            <a:spLocks noGrp="1"/>
          </p:cNvSpPr>
          <p:nvPr>
            <p:ph type="sldNum" idx="11"/>
          </p:nvPr>
        </p:nvSpPr>
        <p:spPr/>
        <p:txBody>
          <a:bodyPr/>
          <a:lstStyle>
            <a:lvl1pPr>
              <a:defRPr/>
            </a:lvl1pPr>
          </a:lstStyle>
          <a:p>
            <a:fld id="{5749EAC1-C440-8444-BB72-4C790F4E7197}" type="slidenum">
              <a:rPr lang="en-US"/>
              <a:pPr/>
              <a:t>‹#›</a:t>
            </a:fld>
            <a:endParaRPr lang="en-US"/>
          </a:p>
        </p:txBody>
      </p:sp>
      <p:sp>
        <p:nvSpPr>
          <p:cNvPr id="6" name="Date Placeholder 5"/>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2757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5425" cy="3881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81200"/>
            <a:ext cx="4037013" cy="3881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0"/>
          </p:nvPr>
        </p:nvSpPr>
        <p:spPr/>
        <p:txBody>
          <a:bodyPr/>
          <a:lstStyle>
            <a:lvl1pPr>
              <a:defRPr/>
            </a:lvl1pPr>
          </a:lstStyle>
          <a:p>
            <a:r>
              <a:rPr lang="en-US"/>
              <a:t>© 2013 Keith A. Pray</a:t>
            </a:r>
          </a:p>
        </p:txBody>
      </p:sp>
      <p:sp>
        <p:nvSpPr>
          <p:cNvPr id="6" name="Slide Number Placeholder 5"/>
          <p:cNvSpPr>
            <a:spLocks noGrp="1"/>
          </p:cNvSpPr>
          <p:nvPr>
            <p:ph type="sldNum" idx="11"/>
          </p:nvPr>
        </p:nvSpPr>
        <p:spPr/>
        <p:txBody>
          <a:bodyPr/>
          <a:lstStyle>
            <a:lvl1pPr>
              <a:defRPr/>
            </a:lvl1pPr>
          </a:lstStyle>
          <a:p>
            <a:fld id="{11545186-7719-5D41-BC61-BE63383E48AD}" type="slidenum">
              <a:rPr lang="en-US"/>
              <a:pPr/>
              <a:t>‹#›</a:t>
            </a:fld>
            <a:endParaRPr lang="en-US"/>
          </a:p>
        </p:txBody>
      </p:sp>
      <p:sp>
        <p:nvSpPr>
          <p:cNvPr id="7" name="Date Placeholder 6"/>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3217193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0"/>
          </p:nvPr>
        </p:nvSpPr>
        <p:spPr/>
        <p:txBody>
          <a:bodyPr/>
          <a:lstStyle>
            <a:lvl1pPr>
              <a:defRPr/>
            </a:lvl1pPr>
          </a:lstStyle>
          <a:p>
            <a:r>
              <a:rPr lang="en-US"/>
              <a:t>© 2013 Keith A. Pray</a:t>
            </a:r>
          </a:p>
        </p:txBody>
      </p:sp>
      <p:sp>
        <p:nvSpPr>
          <p:cNvPr id="8" name="Slide Number Placeholder 7"/>
          <p:cNvSpPr>
            <a:spLocks noGrp="1"/>
          </p:cNvSpPr>
          <p:nvPr>
            <p:ph type="sldNum" idx="11"/>
          </p:nvPr>
        </p:nvSpPr>
        <p:spPr/>
        <p:txBody>
          <a:bodyPr/>
          <a:lstStyle>
            <a:lvl1pPr>
              <a:defRPr/>
            </a:lvl1pPr>
          </a:lstStyle>
          <a:p>
            <a:fld id="{7905B84E-32EC-4048-A217-397E75537F8A}" type="slidenum">
              <a:rPr lang="en-US"/>
              <a:pPr/>
              <a:t>‹#›</a:t>
            </a:fld>
            <a:endParaRPr lang="en-US"/>
          </a:p>
        </p:txBody>
      </p:sp>
      <p:sp>
        <p:nvSpPr>
          <p:cNvPr id="9" name="Date Placeholder 8"/>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3371265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idx="10"/>
          </p:nvPr>
        </p:nvSpPr>
        <p:spPr/>
        <p:txBody>
          <a:bodyPr/>
          <a:lstStyle>
            <a:lvl1pPr>
              <a:defRPr/>
            </a:lvl1pPr>
          </a:lstStyle>
          <a:p>
            <a:r>
              <a:rPr lang="en-US"/>
              <a:t>© 2013 Keith A. Pray</a:t>
            </a:r>
          </a:p>
        </p:txBody>
      </p:sp>
      <p:sp>
        <p:nvSpPr>
          <p:cNvPr id="4" name="Slide Number Placeholder 3"/>
          <p:cNvSpPr>
            <a:spLocks noGrp="1"/>
          </p:cNvSpPr>
          <p:nvPr>
            <p:ph type="sldNum" idx="11"/>
          </p:nvPr>
        </p:nvSpPr>
        <p:spPr/>
        <p:txBody>
          <a:bodyPr/>
          <a:lstStyle>
            <a:lvl1pPr>
              <a:defRPr/>
            </a:lvl1pPr>
          </a:lstStyle>
          <a:p>
            <a:fld id="{C96FFAEA-9310-6A48-8FD5-DAB60838B9FB}" type="slidenum">
              <a:rPr lang="en-US"/>
              <a:pPr/>
              <a:t>‹#›</a:t>
            </a:fld>
            <a:endParaRPr lang="en-US"/>
          </a:p>
        </p:txBody>
      </p:sp>
      <p:sp>
        <p:nvSpPr>
          <p:cNvPr id="5" name="Date Placeholder 4"/>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121575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US"/>
              <a:t>© 2013 Keith A. Pray</a:t>
            </a:r>
          </a:p>
        </p:txBody>
      </p:sp>
      <p:sp>
        <p:nvSpPr>
          <p:cNvPr id="3" name="Slide Number Placeholder 2"/>
          <p:cNvSpPr>
            <a:spLocks noGrp="1"/>
          </p:cNvSpPr>
          <p:nvPr>
            <p:ph type="sldNum" idx="11"/>
          </p:nvPr>
        </p:nvSpPr>
        <p:spPr/>
        <p:txBody>
          <a:bodyPr/>
          <a:lstStyle>
            <a:lvl1pPr>
              <a:defRPr/>
            </a:lvl1pPr>
          </a:lstStyle>
          <a:p>
            <a:fld id="{AD500700-9DF0-C54E-B657-5AF0717852A8}" type="slidenum">
              <a:rPr lang="en-US"/>
              <a:pPr/>
              <a:t>‹#›</a:t>
            </a:fld>
            <a:endParaRPr lang="en-US"/>
          </a:p>
        </p:txBody>
      </p:sp>
      <p:sp>
        <p:nvSpPr>
          <p:cNvPr id="4" name="Date Placeholder 3"/>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3933456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 2013 Keith A. Pray</a:t>
            </a:r>
          </a:p>
        </p:txBody>
      </p:sp>
      <p:sp>
        <p:nvSpPr>
          <p:cNvPr id="6" name="Slide Number Placeholder 5"/>
          <p:cNvSpPr>
            <a:spLocks noGrp="1"/>
          </p:cNvSpPr>
          <p:nvPr>
            <p:ph type="sldNum" idx="11"/>
          </p:nvPr>
        </p:nvSpPr>
        <p:spPr/>
        <p:txBody>
          <a:bodyPr/>
          <a:lstStyle>
            <a:lvl1pPr>
              <a:defRPr/>
            </a:lvl1pPr>
          </a:lstStyle>
          <a:p>
            <a:fld id="{C66A0D3C-D0A3-1747-BB05-F06725D0777B}" type="slidenum">
              <a:rPr lang="en-US"/>
              <a:pPr/>
              <a:t>‹#›</a:t>
            </a:fld>
            <a:endParaRPr lang="en-US"/>
          </a:p>
        </p:txBody>
      </p:sp>
      <p:sp>
        <p:nvSpPr>
          <p:cNvPr id="7" name="Date Placeholder 6"/>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223530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fld id="{6842FE0C-8D61-E84F-AF2C-824F66C4611B}" type="slidenum">
              <a:rPr lang="en-US" smtClean="0"/>
              <a:pPr/>
              <a:t>‹#›</a:t>
            </a:fld>
            <a:endParaRPr lang="en-US"/>
          </a:p>
        </p:txBody>
      </p:sp>
      <p:sp>
        <p:nvSpPr>
          <p:cNvPr id="6" name="Rectangle 17"/>
          <p:cNvSpPr>
            <a:spLocks noGrp="1" noChangeArrowheads="1"/>
          </p:cNvSpPr>
          <p:nvPr>
            <p:ph type="dt" sz="half" idx="12"/>
          </p:nvPr>
        </p:nvSpPr>
        <p:spPr>
          <a:ln/>
        </p:spPr>
        <p:txBody>
          <a:bodyPr/>
          <a:lstStyle>
            <a:lvl1pPr>
              <a:defRPr/>
            </a:lvl1pPr>
          </a:lstStyle>
          <a:p>
            <a:fld id="{FC44BA9F-C474-764F-9AB9-4C3AA9E18CDD}" type="datetime1">
              <a:rPr lang="en-US" smtClean="0"/>
              <a:t>5/7/14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US"/>
              <a:t>© 2013 Keith A. Pray</a:t>
            </a:r>
          </a:p>
        </p:txBody>
      </p:sp>
      <p:sp>
        <p:nvSpPr>
          <p:cNvPr id="6" name="Slide Number Placeholder 5"/>
          <p:cNvSpPr>
            <a:spLocks noGrp="1"/>
          </p:cNvSpPr>
          <p:nvPr>
            <p:ph type="sldNum" idx="11"/>
          </p:nvPr>
        </p:nvSpPr>
        <p:spPr/>
        <p:txBody>
          <a:bodyPr/>
          <a:lstStyle>
            <a:lvl1pPr>
              <a:defRPr/>
            </a:lvl1pPr>
          </a:lstStyle>
          <a:p>
            <a:fld id="{DEB6D9C4-199E-6D49-98B2-7A87EB7429CD}" type="slidenum">
              <a:rPr lang="en-US"/>
              <a:pPr/>
              <a:t>‹#›</a:t>
            </a:fld>
            <a:endParaRPr lang="en-US"/>
          </a:p>
        </p:txBody>
      </p:sp>
      <p:sp>
        <p:nvSpPr>
          <p:cNvPr id="7" name="Date Placeholder 6"/>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968062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 2013 Keith A. Pray</a:t>
            </a:r>
          </a:p>
        </p:txBody>
      </p:sp>
      <p:sp>
        <p:nvSpPr>
          <p:cNvPr id="5" name="Slide Number Placeholder 4"/>
          <p:cNvSpPr>
            <a:spLocks noGrp="1"/>
          </p:cNvSpPr>
          <p:nvPr>
            <p:ph type="sldNum" idx="11"/>
          </p:nvPr>
        </p:nvSpPr>
        <p:spPr/>
        <p:txBody>
          <a:bodyPr/>
          <a:lstStyle>
            <a:lvl1pPr>
              <a:defRPr/>
            </a:lvl1pPr>
          </a:lstStyle>
          <a:p>
            <a:fld id="{3BBE7878-AE20-2E4F-BA0E-2156FEDE62A9}" type="slidenum">
              <a:rPr lang="en-US"/>
              <a:pPr/>
              <a:t>‹#›</a:t>
            </a:fld>
            <a:endParaRPr lang="en-US"/>
          </a:p>
        </p:txBody>
      </p:sp>
      <p:sp>
        <p:nvSpPr>
          <p:cNvPr id="6" name="Date Placeholder 5"/>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1604457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762000"/>
            <a:ext cx="2055813" cy="51006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6625" cy="51006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idx="10"/>
          </p:nvPr>
        </p:nvSpPr>
        <p:spPr/>
        <p:txBody>
          <a:bodyPr/>
          <a:lstStyle>
            <a:lvl1pPr>
              <a:defRPr/>
            </a:lvl1pPr>
          </a:lstStyle>
          <a:p>
            <a:r>
              <a:rPr lang="en-US"/>
              <a:t>© 2013 Keith A. Pray</a:t>
            </a:r>
          </a:p>
        </p:txBody>
      </p:sp>
      <p:sp>
        <p:nvSpPr>
          <p:cNvPr id="5" name="Slide Number Placeholder 4"/>
          <p:cNvSpPr>
            <a:spLocks noGrp="1"/>
          </p:cNvSpPr>
          <p:nvPr>
            <p:ph type="sldNum" idx="11"/>
          </p:nvPr>
        </p:nvSpPr>
        <p:spPr/>
        <p:txBody>
          <a:bodyPr/>
          <a:lstStyle>
            <a:lvl1pPr>
              <a:defRPr/>
            </a:lvl1pPr>
          </a:lstStyle>
          <a:p>
            <a:fld id="{DC8EE12B-A9F2-194D-9081-8F4777381CE6}" type="slidenum">
              <a:rPr lang="en-US"/>
              <a:pPr/>
              <a:t>‹#›</a:t>
            </a:fld>
            <a:endParaRPr lang="en-US"/>
          </a:p>
        </p:txBody>
      </p:sp>
      <p:sp>
        <p:nvSpPr>
          <p:cNvPr id="6" name="Date Placeholder 5"/>
          <p:cNvSpPr>
            <a:spLocks noGrp="1"/>
          </p:cNvSpPr>
          <p:nvPr>
            <p:ph type="dt" idx="12"/>
          </p:nvPr>
        </p:nvSpPr>
        <p:spPr/>
        <p:txBody>
          <a:bodyPr/>
          <a:lstStyle>
            <a:lvl1pPr>
              <a:defRPr/>
            </a:lvl1pPr>
          </a:lstStyle>
          <a:p>
            <a:r>
              <a:rPr lang="en-US"/>
              <a:t>10/2/13</a:t>
            </a:r>
          </a:p>
        </p:txBody>
      </p:sp>
    </p:spTree>
    <p:extLst>
      <p:ext uri="{BB962C8B-B14F-4D97-AF65-F5344CB8AC3E}">
        <p14:creationId xmlns:p14="http://schemas.microsoft.com/office/powerpoint/2010/main" val="113160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5" name="Rectangle 4"/>
          <p:cNvSpPr>
            <a:spLocks noGrp="1" noChangeArrowheads="1"/>
          </p:cNvSpPr>
          <p:nvPr>
            <p:ph type="sldNum" sz="quarter" idx="11"/>
          </p:nvPr>
        </p:nvSpPr>
        <p:spPr>
          <a:ln/>
        </p:spPr>
        <p:txBody>
          <a:bodyPr/>
          <a:lstStyle>
            <a:lvl1pPr>
              <a:defRPr/>
            </a:lvl1pPr>
          </a:lstStyle>
          <a:p>
            <a:fld id="{065F0942-4125-014F-9C42-A2E0E6E50D11}" type="slidenum">
              <a:rPr lang="en-US" smtClean="0"/>
              <a:pPr/>
              <a:t>‹#›</a:t>
            </a:fld>
            <a:endParaRPr lang="en-US"/>
          </a:p>
        </p:txBody>
      </p:sp>
      <p:sp>
        <p:nvSpPr>
          <p:cNvPr id="6" name="Rectangle 17"/>
          <p:cNvSpPr>
            <a:spLocks noGrp="1" noChangeArrowheads="1"/>
          </p:cNvSpPr>
          <p:nvPr>
            <p:ph type="dt" sz="half" idx="12"/>
          </p:nvPr>
        </p:nvSpPr>
        <p:spPr>
          <a:ln/>
        </p:spPr>
        <p:txBody>
          <a:bodyPr/>
          <a:lstStyle>
            <a:lvl1pPr>
              <a:defRPr/>
            </a:lvl1pPr>
          </a:lstStyle>
          <a:p>
            <a:fld id="{60034391-B0DA-7041-BDFE-E403CD1FD9C5}" type="datetime1">
              <a:rPr lang="en-US" smtClean="0"/>
              <a:t>5/7/14</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fld id="{BE7CCE60-A254-DE40-82ED-88804C0A309D}" type="slidenum">
              <a:rPr lang="en-US" smtClean="0"/>
              <a:pPr/>
              <a:t>‹#›</a:t>
            </a:fld>
            <a:endParaRPr lang="en-US"/>
          </a:p>
        </p:txBody>
      </p:sp>
      <p:sp>
        <p:nvSpPr>
          <p:cNvPr id="7" name="Rectangle 17"/>
          <p:cNvSpPr>
            <a:spLocks noGrp="1" noChangeArrowheads="1"/>
          </p:cNvSpPr>
          <p:nvPr>
            <p:ph type="dt" sz="half" idx="12"/>
          </p:nvPr>
        </p:nvSpPr>
        <p:spPr>
          <a:ln/>
        </p:spPr>
        <p:txBody>
          <a:bodyPr/>
          <a:lstStyle>
            <a:lvl1pPr>
              <a:defRPr/>
            </a:lvl1pPr>
          </a:lstStyle>
          <a:p>
            <a:fld id="{4063AB67-5D67-FC46-BDC3-91344AEFBE02}" type="datetime1">
              <a:rPr lang="en-US" smtClean="0"/>
              <a:t>5/7/14</a:t>
            </a:fld>
            <a:endParaRPr lang="en-US"/>
          </a:p>
        </p:txBody>
      </p:sp>
    </p:spTree>
  </p:cSld>
  <p:clrMapOvr>
    <a:masterClrMapping/>
  </p:clrMapOvr>
  <p:transition xmlns:p14="http://schemas.microsoft.com/office/powerpoint/2010/mai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8" name="Rectangle 4"/>
          <p:cNvSpPr>
            <a:spLocks noGrp="1" noChangeArrowheads="1"/>
          </p:cNvSpPr>
          <p:nvPr>
            <p:ph type="sldNum" sz="quarter" idx="11"/>
          </p:nvPr>
        </p:nvSpPr>
        <p:spPr>
          <a:ln/>
        </p:spPr>
        <p:txBody>
          <a:bodyPr/>
          <a:lstStyle>
            <a:lvl1pPr>
              <a:defRPr/>
            </a:lvl1pPr>
          </a:lstStyle>
          <a:p>
            <a:fld id="{EF2C77F4-A2B3-464F-A501-83E20DFE4332}" type="slidenum">
              <a:rPr lang="en-US" smtClean="0"/>
              <a:pPr/>
              <a:t>‹#›</a:t>
            </a:fld>
            <a:endParaRPr lang="en-US"/>
          </a:p>
        </p:txBody>
      </p:sp>
      <p:sp>
        <p:nvSpPr>
          <p:cNvPr id="9" name="Rectangle 17"/>
          <p:cNvSpPr>
            <a:spLocks noGrp="1" noChangeArrowheads="1"/>
          </p:cNvSpPr>
          <p:nvPr>
            <p:ph type="dt" sz="half" idx="12"/>
          </p:nvPr>
        </p:nvSpPr>
        <p:spPr>
          <a:ln/>
        </p:spPr>
        <p:txBody>
          <a:bodyPr/>
          <a:lstStyle>
            <a:lvl1pPr>
              <a:defRPr/>
            </a:lvl1pPr>
          </a:lstStyle>
          <a:p>
            <a:fld id="{CF2C482D-EF97-3D47-9483-38439CA97D52}" type="datetime1">
              <a:rPr lang="en-US" smtClean="0"/>
              <a:t>5/7/14</a:t>
            </a:fld>
            <a:endParaRPr lang="en-US"/>
          </a:p>
        </p:txBody>
      </p:sp>
    </p:spTree>
  </p:cSld>
  <p:clrMapOvr>
    <a:masterClrMapping/>
  </p:clrMapOvr>
  <p:transition xmlns:p14="http://schemas.microsoft.com/office/powerpoint/2010/mai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4" name="Rectangle 4"/>
          <p:cNvSpPr>
            <a:spLocks noGrp="1" noChangeArrowheads="1"/>
          </p:cNvSpPr>
          <p:nvPr>
            <p:ph type="sldNum" sz="quarter" idx="11"/>
          </p:nvPr>
        </p:nvSpPr>
        <p:spPr>
          <a:ln/>
        </p:spPr>
        <p:txBody>
          <a:bodyPr/>
          <a:lstStyle>
            <a:lvl1pPr>
              <a:defRPr/>
            </a:lvl1pPr>
          </a:lstStyle>
          <a:p>
            <a:fld id="{408840A1-1795-434E-978A-EE27B64AF539}" type="slidenum">
              <a:rPr lang="en-US" smtClean="0"/>
              <a:pPr/>
              <a:t>‹#›</a:t>
            </a:fld>
            <a:endParaRPr lang="en-US"/>
          </a:p>
        </p:txBody>
      </p:sp>
      <p:sp>
        <p:nvSpPr>
          <p:cNvPr id="5" name="Rectangle 17"/>
          <p:cNvSpPr>
            <a:spLocks noGrp="1" noChangeArrowheads="1"/>
          </p:cNvSpPr>
          <p:nvPr>
            <p:ph type="dt" sz="half" idx="12"/>
          </p:nvPr>
        </p:nvSpPr>
        <p:spPr>
          <a:ln/>
        </p:spPr>
        <p:txBody>
          <a:bodyPr/>
          <a:lstStyle>
            <a:lvl1pPr>
              <a:defRPr/>
            </a:lvl1pPr>
          </a:lstStyle>
          <a:p>
            <a:fld id="{EA885374-D6C9-5945-91D0-088454FEC94A}" type="datetime1">
              <a:rPr lang="en-US" smtClean="0"/>
              <a:t>5/7/14</a:t>
            </a:fld>
            <a:endParaRPr lang="en-US"/>
          </a:p>
        </p:txBody>
      </p:sp>
    </p:spTree>
  </p:cSld>
  <p:clrMapOvr>
    <a:masterClrMapping/>
  </p:clrMapOvr>
  <p:transition xmlns:p14="http://schemas.microsoft.com/office/powerpoint/2010/mai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3" name="Rectangle 4"/>
          <p:cNvSpPr>
            <a:spLocks noGrp="1" noChangeArrowheads="1"/>
          </p:cNvSpPr>
          <p:nvPr>
            <p:ph type="sldNum" sz="quarter" idx="11"/>
          </p:nvPr>
        </p:nvSpPr>
        <p:spPr>
          <a:ln/>
        </p:spPr>
        <p:txBody>
          <a:bodyPr/>
          <a:lstStyle>
            <a:lvl1pPr>
              <a:defRPr/>
            </a:lvl1pPr>
          </a:lstStyle>
          <a:p>
            <a:fld id="{FAFCAC45-2DBC-494C-897E-06B87F7E632A}" type="slidenum">
              <a:rPr lang="en-US" smtClean="0"/>
              <a:pPr/>
              <a:t>‹#›</a:t>
            </a:fld>
            <a:endParaRPr lang="en-US"/>
          </a:p>
        </p:txBody>
      </p:sp>
      <p:sp>
        <p:nvSpPr>
          <p:cNvPr id="4" name="Rectangle 17"/>
          <p:cNvSpPr>
            <a:spLocks noGrp="1" noChangeArrowheads="1"/>
          </p:cNvSpPr>
          <p:nvPr>
            <p:ph type="dt" sz="half" idx="12"/>
          </p:nvPr>
        </p:nvSpPr>
        <p:spPr>
          <a:ln/>
        </p:spPr>
        <p:txBody>
          <a:bodyPr/>
          <a:lstStyle>
            <a:lvl1pPr>
              <a:defRPr/>
            </a:lvl1pPr>
          </a:lstStyle>
          <a:p>
            <a:fld id="{65039216-8805-CD41-B354-C269E4DE0010}" type="datetime1">
              <a:rPr lang="en-US" smtClean="0"/>
              <a:t>5/7/14</a:t>
            </a:fld>
            <a:endParaRPr lang="en-US"/>
          </a:p>
        </p:txBody>
      </p:sp>
    </p:spTree>
  </p:cSld>
  <p:clrMapOvr>
    <a:masterClrMapping/>
  </p:clrMapOvr>
  <p:transition xmlns:p14="http://schemas.microsoft.com/office/powerpoint/2010/mai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fld id="{36533698-6BEC-DC43-A9DB-E7B9E8314316}" type="slidenum">
              <a:rPr lang="en-US" smtClean="0"/>
              <a:pPr/>
              <a:t>‹#›</a:t>
            </a:fld>
            <a:endParaRPr lang="en-US"/>
          </a:p>
        </p:txBody>
      </p:sp>
      <p:sp>
        <p:nvSpPr>
          <p:cNvPr id="7" name="Rectangle 17"/>
          <p:cNvSpPr>
            <a:spLocks noGrp="1" noChangeArrowheads="1"/>
          </p:cNvSpPr>
          <p:nvPr>
            <p:ph type="dt" sz="half" idx="12"/>
          </p:nvPr>
        </p:nvSpPr>
        <p:spPr>
          <a:ln/>
        </p:spPr>
        <p:txBody>
          <a:bodyPr/>
          <a:lstStyle>
            <a:lvl1pPr>
              <a:defRPr/>
            </a:lvl1pPr>
          </a:lstStyle>
          <a:p>
            <a:fld id="{165BBA22-351A-814B-BA47-E62EFC9AB0F0}" type="datetime1">
              <a:rPr lang="en-US" smtClean="0"/>
              <a:t>5/7/14</a:t>
            </a:fld>
            <a:endParaRPr lang="en-US"/>
          </a:p>
        </p:txBody>
      </p:sp>
    </p:spTree>
  </p:cSld>
  <p:clrMapOvr>
    <a:masterClrMapping/>
  </p:clrMapOvr>
  <p:transition xmlns:p14="http://schemas.microsoft.com/office/powerpoint/2010/mai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r>
              <a:rPr lang="en-US" smtClean="0"/>
              <a:t>© 2013 Keith A. Pray</a:t>
            </a:r>
            <a:endParaRPr lang="en-US"/>
          </a:p>
        </p:txBody>
      </p:sp>
      <p:sp>
        <p:nvSpPr>
          <p:cNvPr id="6" name="Rectangle 4"/>
          <p:cNvSpPr>
            <a:spLocks noGrp="1" noChangeArrowheads="1"/>
          </p:cNvSpPr>
          <p:nvPr>
            <p:ph type="sldNum" sz="quarter" idx="11"/>
          </p:nvPr>
        </p:nvSpPr>
        <p:spPr>
          <a:ln/>
        </p:spPr>
        <p:txBody>
          <a:bodyPr/>
          <a:lstStyle>
            <a:lvl1pPr>
              <a:defRPr/>
            </a:lvl1pPr>
          </a:lstStyle>
          <a:p>
            <a:fld id="{870DF114-4709-BD44-A7BE-E3CE01464B4B}" type="slidenum">
              <a:rPr lang="en-US" smtClean="0"/>
              <a:pPr/>
              <a:t>‹#›</a:t>
            </a:fld>
            <a:endParaRPr lang="en-US"/>
          </a:p>
        </p:txBody>
      </p:sp>
      <p:sp>
        <p:nvSpPr>
          <p:cNvPr id="7" name="Rectangle 17"/>
          <p:cNvSpPr>
            <a:spLocks noGrp="1" noChangeArrowheads="1"/>
          </p:cNvSpPr>
          <p:nvPr>
            <p:ph type="dt" sz="half" idx="12"/>
          </p:nvPr>
        </p:nvSpPr>
        <p:spPr>
          <a:ln/>
        </p:spPr>
        <p:txBody>
          <a:bodyPr/>
          <a:lstStyle>
            <a:lvl1pPr>
              <a:defRPr/>
            </a:lvl1pPr>
          </a:lstStyle>
          <a:p>
            <a:fld id="{BB23C949-F9C0-044A-84EB-E32E96710D6B}" type="datetime1">
              <a:rPr lang="en-US" smtClean="0"/>
              <a:t>5/7/14</a:t>
            </a:fld>
            <a:endParaRPr lang="en-US"/>
          </a:p>
        </p:txBody>
      </p:sp>
    </p:spTree>
  </p:cSld>
  <p:clrMapOvr>
    <a:masterClrMapping/>
  </p:clrMapOvr>
  <p:transition xmlns:p14="http://schemas.microsoft.com/office/powerpoint/2010/main" spd="slow">
    <p:push/>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pitchFamily="-109" charset="0"/>
              </a:defRPr>
            </a:lvl1pPr>
          </a:lstStyle>
          <a:p>
            <a:r>
              <a:rPr lang="en-US" smtClean="0"/>
              <a:t>© 2013 Keith A. Pray</a:t>
            </a:r>
            <a:endParaRPr lang="en-US"/>
          </a:p>
        </p:txBody>
      </p:sp>
      <p:sp>
        <p:nvSpPr>
          <p:cNvPr id="38916" name="Rectangle 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Black" pitchFamily="-109" charset="0"/>
              </a:defRPr>
            </a:lvl1pPr>
          </a:lstStyle>
          <a:p>
            <a:fld id="{A4F3A95F-CFB1-A04C-A991-2D09035A6A5A}" type="slidenum">
              <a:rPr lang="en-US" smtClean="0"/>
              <a:pPr/>
              <a:t>‹#›</a:t>
            </a:fld>
            <a:endParaRPr lang="en-US"/>
          </a:p>
        </p:txBody>
      </p:sp>
      <p:grpSp>
        <p:nvGrpSpPr>
          <p:cNvPr id="1028" name="Group 18"/>
          <p:cNvGrpSpPr>
            <a:grpSpLocks/>
          </p:cNvGrpSpPr>
          <p:nvPr/>
        </p:nvGrpSpPr>
        <p:grpSpPr bwMode="auto">
          <a:xfrm>
            <a:off x="0" y="0"/>
            <a:ext cx="9144000" cy="546100"/>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accent2">
                    <a:lumMod val="60000"/>
                    <a:lumOff val="40000"/>
                  </a:schemeClr>
                </a:gs>
                <a:gs pos="100000">
                  <a:schemeClr val="bg1"/>
                </a:gs>
              </a:gsLst>
              <a:lin ang="0" scaled="1"/>
            </a:gradFill>
            <a:ln w="9525">
              <a:noFill/>
              <a:miter lim="800000"/>
              <a:headEnd/>
              <a:tailEnd/>
            </a:ln>
            <a:effectLst/>
          </p:spPr>
          <p:txBody>
            <a:bodyPr wrap="none" anchor="ctr">
              <a:prstTxWarp prst="textNoShape">
                <a:avLst/>
              </a:prstTxWarp>
            </a:bodyPr>
            <a:lstStyle/>
            <a:p>
              <a:endParaRPr lang="en-US">
                <a:solidFill>
                  <a:schemeClr val="tx1"/>
                </a:solidFill>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accent1"/>
                </a:gs>
                <a:gs pos="100000">
                  <a:schemeClr val="bg1"/>
                </a:gs>
              </a:gsLst>
              <a:lin ang="0" scaled="1"/>
            </a:gradFill>
            <a:ln w="9525">
              <a:noFill/>
              <a:miter lim="800000"/>
              <a:headEnd/>
              <a:tailEnd/>
            </a:ln>
          </p:spPr>
          <p:txBody>
            <a:bodyPr>
              <a:prstTxWarp prst="textNoShape">
                <a:avLst/>
              </a:prstTxWarp>
            </a:bodyPr>
            <a:lstStyle/>
            <a:p>
              <a:pPr algn="l"/>
              <a:endParaRPr lang="en-US">
                <a:solidFill>
                  <a:schemeClr val="tx1"/>
                </a:solidFill>
              </a:endParaRPr>
            </a:p>
          </p:txBody>
        </p:sp>
        <p:sp>
          <p:nvSpPr>
            <p:cNvPr id="38919" name="Rectangle 7"/>
            <p:cNvSpPr>
              <a:spLocks noChangeArrowheads="1"/>
            </p:cNvSpPr>
            <p:nvPr/>
          </p:nvSpPr>
          <p:spPr bwMode="auto">
            <a:xfrm>
              <a:off x="258" y="85"/>
              <a:ext cx="87" cy="89"/>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sz="1800">
                <a:solidFill>
                  <a:schemeClr val="hlink"/>
                </a:solidFill>
                <a:latin typeface="Arial" pitchFamily="-109" charset="0"/>
              </a:endParaRPr>
            </a:p>
          </p:txBody>
        </p:sp>
        <p:sp>
          <p:nvSpPr>
            <p:cNvPr id="38920" name="Rectangle 8"/>
            <p:cNvSpPr>
              <a:spLocks noChangeArrowheads="1"/>
            </p:cNvSpPr>
            <p:nvPr/>
          </p:nvSpPr>
          <p:spPr bwMode="auto">
            <a:xfrm>
              <a:off x="345" y="0"/>
              <a:ext cx="88" cy="87"/>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sz="1800">
                <a:solidFill>
                  <a:schemeClr val="hlink"/>
                </a:solidFill>
                <a:latin typeface="Arial" pitchFamily="-109" charset="0"/>
              </a:endParaRPr>
            </a:p>
          </p:txBody>
        </p:sp>
        <p:sp>
          <p:nvSpPr>
            <p:cNvPr id="38921"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prstTxWarp prst="textNoShape">
                <a:avLst/>
              </a:prstTxWarp>
            </a:bodyPr>
            <a:lstStyle/>
            <a:p>
              <a:pPr algn="l"/>
              <a:endParaRPr lang="en-US" sz="1800">
                <a:solidFill>
                  <a:schemeClr val="accent2"/>
                </a:solidFill>
                <a:latin typeface="Arial" pitchFamily="-109" charset="0"/>
              </a:endParaRPr>
            </a:p>
          </p:txBody>
        </p:sp>
        <p:sp>
          <p:nvSpPr>
            <p:cNvPr id="38922" name="Rectangle 10"/>
            <p:cNvSpPr>
              <a:spLocks noChangeArrowheads="1"/>
            </p:cNvSpPr>
            <p:nvPr/>
          </p:nvSpPr>
          <p:spPr bwMode="auto">
            <a:xfrm>
              <a:off x="173" y="173"/>
              <a:ext cx="86" cy="87"/>
            </a:xfrm>
            <a:prstGeom prst="rect">
              <a:avLst/>
            </a:prstGeom>
            <a:solidFill>
              <a:schemeClr val="accent2">
                <a:lumMod val="60000"/>
                <a:lumOff val="40000"/>
              </a:schemeClr>
            </a:solidFill>
            <a:ln w="9525">
              <a:noFill/>
              <a:miter lim="800000"/>
              <a:headEnd/>
              <a:tailEnd/>
            </a:ln>
          </p:spPr>
          <p:txBody>
            <a:bodyPr>
              <a:prstTxWarp prst="textNoShape">
                <a:avLst/>
              </a:prstTxWarp>
            </a:bodyPr>
            <a:lstStyle/>
            <a:p>
              <a:pPr algn="l"/>
              <a:endParaRPr lang="en-US" sz="1800">
                <a:solidFill>
                  <a:schemeClr val="hlink"/>
                </a:solidFill>
                <a:latin typeface="Arial" pitchFamily="-109" charset="0"/>
              </a:endParaRPr>
            </a:p>
          </p:txBody>
        </p:sp>
        <p:sp>
          <p:nvSpPr>
            <p:cNvPr id="38923" name="Rectangle 11"/>
            <p:cNvSpPr>
              <a:spLocks noChangeArrowheads="1"/>
            </p:cNvSpPr>
            <p:nvPr/>
          </p:nvSpPr>
          <p:spPr bwMode="auto">
            <a:xfrm>
              <a:off x="83" y="86"/>
              <a:ext cx="89" cy="87"/>
            </a:xfrm>
            <a:prstGeom prst="rect">
              <a:avLst/>
            </a:prstGeom>
            <a:solidFill>
              <a:schemeClr val="accent1"/>
            </a:solidFill>
            <a:ln w="9525">
              <a:noFill/>
              <a:miter lim="800000"/>
              <a:headEnd/>
              <a:tailEnd/>
            </a:ln>
          </p:spPr>
          <p:txBody>
            <a:bodyPr>
              <a:prstTxWarp prst="textNoShape">
                <a:avLst/>
              </a:prstTxWarp>
            </a:bodyPr>
            <a:lstStyle/>
            <a:p>
              <a:pPr algn="l"/>
              <a:endParaRPr lang="en-US">
                <a:solidFill>
                  <a:schemeClr val="tx1"/>
                </a:solidFill>
              </a:endParaRPr>
            </a:p>
          </p:txBody>
        </p:sp>
        <p:sp>
          <p:nvSpPr>
            <p:cNvPr id="38924"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prstTxWarp prst="textNoShape">
                <a:avLst/>
              </a:prstTxWarp>
            </a:bodyPr>
            <a:lstStyle/>
            <a:p>
              <a:pPr algn="l"/>
              <a:endParaRPr lang="en-US" sz="1800">
                <a:solidFill>
                  <a:schemeClr val="accent2"/>
                </a:solidFill>
                <a:latin typeface="Arial" pitchFamily="-109" charset="0"/>
              </a:endParaRPr>
            </a:p>
          </p:txBody>
        </p:sp>
        <p:sp>
          <p:nvSpPr>
            <p:cNvPr id="38925"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prstTxWarp prst="textNoShape">
                <a:avLst/>
              </a:prstTxWarp>
            </a:bodyPr>
            <a:lstStyle/>
            <a:p>
              <a:pPr algn="l"/>
              <a:endParaRPr lang="en-US" sz="1800">
                <a:solidFill>
                  <a:schemeClr val="accent2"/>
                </a:solidFill>
                <a:latin typeface="Arial" pitchFamily="-109" charset="0"/>
              </a:endParaRPr>
            </a:p>
          </p:txBody>
        </p:sp>
      </p:grpSp>
      <p:sp>
        <p:nvSpPr>
          <p:cNvPr id="1029" name="Rectangle 14"/>
          <p:cNvSpPr>
            <a:spLocks noGrp="1" noChangeArrowheads="1"/>
          </p:cNvSpPr>
          <p:nvPr>
            <p:ph type="title"/>
          </p:nvPr>
        </p:nvSpPr>
        <p:spPr bwMode="auto">
          <a:xfrm>
            <a:off x="457200" y="762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8929" name="Rectangle 17"/>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109" charset="0"/>
              </a:defRPr>
            </a:lvl1pPr>
          </a:lstStyle>
          <a:p>
            <a:fld id="{57B32DDF-1451-7140-9B88-F5FE885E2432}" type="datetime1">
              <a:rPr lang="en-US" smtClean="0"/>
              <a:t>5/7/14</a:t>
            </a:fld>
            <a:endParaRPr lang="en-US"/>
          </a:p>
        </p:txBody>
      </p:sp>
      <p:pic>
        <p:nvPicPr>
          <p:cNvPr id="1032" name="Picture 22"/>
          <p:cNvPicPr>
            <a:picLocks noChangeAspect="1" noChangeArrowheads="1"/>
          </p:cNvPicPr>
          <p:nvPr/>
        </p:nvPicPr>
        <p:blipFill>
          <a:blip r:embed="rId13"/>
          <a:srcRect/>
          <a:stretch>
            <a:fillRect/>
          </a:stretch>
        </p:blipFill>
        <p:spPr bwMode="auto">
          <a:xfrm>
            <a:off x="7977188" y="23813"/>
            <a:ext cx="1166812" cy="433387"/>
          </a:xfrm>
          <a:prstGeom prst="rect">
            <a:avLst/>
          </a:prstGeom>
          <a:noFill/>
          <a:ln w="9525">
            <a:noFill/>
            <a:miter lim="800000"/>
            <a:headEnd/>
            <a:tailEnd/>
          </a:ln>
        </p:spPr>
      </p:pic>
      <p:sp>
        <p:nvSpPr>
          <p:cNvPr id="38935" name="Text Box 23"/>
          <p:cNvSpPr txBox="1">
            <a:spLocks noChangeArrowheads="1"/>
          </p:cNvSpPr>
          <p:nvPr/>
        </p:nvSpPr>
        <p:spPr bwMode="auto">
          <a:xfrm>
            <a:off x="1568450" y="23813"/>
            <a:ext cx="6015038" cy="473075"/>
          </a:xfrm>
          <a:prstGeom prst="rect">
            <a:avLst/>
          </a:prstGeom>
          <a:noFill/>
          <a:ln w="9525">
            <a:noFill/>
            <a:miter lim="800000"/>
            <a:headEnd/>
            <a:tailEnd/>
          </a:ln>
          <a:effectLst/>
        </p:spPr>
        <p:txBody>
          <a:bodyPr wrap="none" anchor="ctr">
            <a:prstTxWarp prst="textNoShape">
              <a:avLst/>
            </a:prstTxWarp>
            <a:spAutoFit/>
          </a:bodyPr>
          <a:lstStyle/>
          <a:p>
            <a:r>
              <a:rPr lang="en-US" sz="2500" b="1">
                <a:solidFill>
                  <a:srgbClr val="990033"/>
                </a:solidFill>
              </a:rPr>
              <a:t>CS 3043 Social Implications Of Computing</a:t>
            </a:r>
          </a:p>
        </p:txBody>
      </p:sp>
      <p:sp>
        <p:nvSpPr>
          <p:cNvPr id="19" name="Text Box 23"/>
          <p:cNvSpPr txBox="1">
            <a:spLocks noChangeArrowheads="1"/>
          </p:cNvSpPr>
          <p:nvPr userDrawn="1"/>
        </p:nvSpPr>
        <p:spPr bwMode="auto">
          <a:xfrm>
            <a:off x="1568450" y="23813"/>
            <a:ext cx="6015038" cy="473075"/>
          </a:xfrm>
          <a:prstGeom prst="rect">
            <a:avLst/>
          </a:prstGeom>
          <a:noFill/>
          <a:ln w="9525">
            <a:noFill/>
            <a:miter lim="800000"/>
            <a:headEnd/>
            <a:tailEnd/>
          </a:ln>
          <a:effectLst/>
        </p:spPr>
        <p:txBody>
          <a:bodyPr wrap="none" anchor="ctr">
            <a:prstTxWarp prst="textNoShape">
              <a:avLst/>
            </a:prstTxWarp>
            <a:spAutoFit/>
          </a:bodyPr>
          <a:lstStyle/>
          <a:p>
            <a:r>
              <a:rPr lang="en-US" sz="2500" b="1">
                <a:solidFill>
                  <a:srgbClr val="990033"/>
                </a:solidFill>
              </a:rPr>
              <a:t>CS 3043 Social Implications Of Computing</a:t>
            </a: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xmlns:p14="http://schemas.microsoft.com/office/powerpoint/2010/main" spd="slow">
    <p:push/>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600">
          <a:solidFill>
            <a:schemeClr val="tx1"/>
          </a:solidFill>
          <a:latin typeface="+mj-lt"/>
          <a:ea typeface="ＭＳ Ｐゴシック" pitchFamily="85" charset="-128"/>
          <a:cs typeface="ＭＳ Ｐゴシック" pitchFamily="85" charset="-128"/>
        </a:defRPr>
      </a:lvl1pPr>
      <a:lvl2pPr algn="l" rtl="0" eaLnBrk="1" fontAlgn="base" hangingPunct="1">
        <a:spcBef>
          <a:spcPct val="0"/>
        </a:spcBef>
        <a:spcAft>
          <a:spcPct val="0"/>
        </a:spcAft>
        <a:defRPr sz="3600">
          <a:solidFill>
            <a:schemeClr val="tx1"/>
          </a:solidFill>
          <a:latin typeface="Arial Black" pitchFamily="76" charset="0"/>
          <a:ea typeface="ＭＳ Ｐゴシック" pitchFamily="85" charset="-128"/>
          <a:cs typeface="ＭＳ Ｐゴシック" pitchFamily="85" charset="-128"/>
        </a:defRPr>
      </a:lvl2pPr>
      <a:lvl3pPr algn="l" rtl="0" eaLnBrk="1" fontAlgn="base" hangingPunct="1">
        <a:spcBef>
          <a:spcPct val="0"/>
        </a:spcBef>
        <a:spcAft>
          <a:spcPct val="0"/>
        </a:spcAft>
        <a:defRPr sz="3600">
          <a:solidFill>
            <a:schemeClr val="tx1"/>
          </a:solidFill>
          <a:latin typeface="Arial Black" pitchFamily="76" charset="0"/>
          <a:ea typeface="ＭＳ Ｐゴシック" pitchFamily="85" charset="-128"/>
          <a:cs typeface="ＭＳ Ｐゴシック" pitchFamily="85" charset="-128"/>
        </a:defRPr>
      </a:lvl3pPr>
      <a:lvl4pPr algn="l" rtl="0" eaLnBrk="1" fontAlgn="base" hangingPunct="1">
        <a:spcBef>
          <a:spcPct val="0"/>
        </a:spcBef>
        <a:spcAft>
          <a:spcPct val="0"/>
        </a:spcAft>
        <a:defRPr sz="3600">
          <a:solidFill>
            <a:schemeClr val="tx1"/>
          </a:solidFill>
          <a:latin typeface="Arial Black" pitchFamily="76" charset="0"/>
          <a:ea typeface="ＭＳ Ｐゴシック" pitchFamily="85" charset="-128"/>
          <a:cs typeface="ＭＳ Ｐゴシック" pitchFamily="85" charset="-128"/>
        </a:defRPr>
      </a:lvl4pPr>
      <a:lvl5pPr algn="l" rtl="0" eaLnBrk="1" fontAlgn="base" hangingPunct="1">
        <a:spcBef>
          <a:spcPct val="0"/>
        </a:spcBef>
        <a:spcAft>
          <a:spcPct val="0"/>
        </a:spcAft>
        <a:defRPr sz="3600">
          <a:solidFill>
            <a:schemeClr val="tx1"/>
          </a:solidFill>
          <a:latin typeface="Arial Black" pitchFamily="76" charset="0"/>
          <a:ea typeface="ＭＳ Ｐゴシック" pitchFamily="85" charset="-128"/>
          <a:cs typeface="ＭＳ Ｐゴシック" pitchFamily="85" charset="-128"/>
        </a:defRPr>
      </a:lvl5pPr>
      <a:lvl6pPr marL="457200" algn="l" rtl="0" eaLnBrk="1" fontAlgn="base" hangingPunct="1">
        <a:spcBef>
          <a:spcPct val="0"/>
        </a:spcBef>
        <a:spcAft>
          <a:spcPct val="0"/>
        </a:spcAft>
        <a:defRPr sz="3600">
          <a:solidFill>
            <a:schemeClr val="tx1"/>
          </a:solidFill>
          <a:latin typeface="Arial Black" pitchFamily="76" charset="0"/>
        </a:defRPr>
      </a:lvl6pPr>
      <a:lvl7pPr marL="914400" algn="l" rtl="0" eaLnBrk="1" fontAlgn="base" hangingPunct="1">
        <a:spcBef>
          <a:spcPct val="0"/>
        </a:spcBef>
        <a:spcAft>
          <a:spcPct val="0"/>
        </a:spcAft>
        <a:defRPr sz="3600">
          <a:solidFill>
            <a:schemeClr val="tx1"/>
          </a:solidFill>
          <a:latin typeface="Arial Black" pitchFamily="76" charset="0"/>
        </a:defRPr>
      </a:lvl7pPr>
      <a:lvl8pPr marL="1371600" algn="l" rtl="0" eaLnBrk="1" fontAlgn="base" hangingPunct="1">
        <a:spcBef>
          <a:spcPct val="0"/>
        </a:spcBef>
        <a:spcAft>
          <a:spcPct val="0"/>
        </a:spcAft>
        <a:defRPr sz="3600">
          <a:solidFill>
            <a:schemeClr val="tx1"/>
          </a:solidFill>
          <a:latin typeface="Arial Black" pitchFamily="76" charset="0"/>
        </a:defRPr>
      </a:lvl8pPr>
      <a:lvl9pPr marL="1828800" algn="l" rtl="0" eaLnBrk="1" fontAlgn="base" hangingPunct="1">
        <a:spcBef>
          <a:spcPct val="0"/>
        </a:spcBef>
        <a:spcAft>
          <a:spcPct val="0"/>
        </a:spcAft>
        <a:defRPr sz="3600">
          <a:solidFill>
            <a:schemeClr val="tx1"/>
          </a:solidFill>
          <a:latin typeface="Arial Black" pitchFamily="76" charset="0"/>
        </a:defRPr>
      </a:lvl9pPr>
    </p:titleStyle>
    <p:bodyStyle>
      <a:lvl1pPr marL="342900" indent="-342900" algn="l" rtl="0" eaLnBrk="1" fontAlgn="base" hangingPunct="1">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1" fontAlgn="base" hangingPunct="1">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1" fontAlgn="base" hangingPunct="1">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1" fontAlgn="base" hangingPunct="1">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1" fontAlgn="base" hangingPunct="1">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eaLnBrk="1" fontAlgn="base" hangingPunct="1">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eaLnBrk="1" fontAlgn="base" hangingPunct="1">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eaLnBrk="1" fontAlgn="base" hangingPunct="1">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eaLnBrk="1" fontAlgn="base" hangingPunct="1">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0" y="0"/>
            <a:ext cx="9139238" cy="541338"/>
            <a:chOff x="0" y="0"/>
            <a:chExt cx="5757" cy="341"/>
          </a:xfrm>
        </p:grpSpPr>
        <p:sp>
          <p:nvSpPr>
            <p:cNvPr id="1026" name="Rectangle 2"/>
            <p:cNvSpPr>
              <a:spLocks noChangeArrowheads="1"/>
            </p:cNvSpPr>
            <p:nvPr/>
          </p:nvSpPr>
          <p:spPr bwMode="auto">
            <a:xfrm>
              <a:off x="0" y="0"/>
              <a:ext cx="177" cy="333"/>
            </a:xfrm>
            <a:prstGeom prst="rect">
              <a:avLst/>
            </a:prstGeom>
            <a:gradFill rotWithShape="0">
              <a:gsLst>
                <a:gs pos="0">
                  <a:srgbClr val="C2C2E0"/>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sp>
          <p:nvSpPr>
            <p:cNvPr id="1027" name="Rectangle 3"/>
            <p:cNvSpPr>
              <a:spLocks noChangeArrowheads="1"/>
            </p:cNvSpPr>
            <p:nvPr/>
          </p:nvSpPr>
          <p:spPr bwMode="auto">
            <a:xfrm>
              <a:off x="260" y="85"/>
              <a:ext cx="5497" cy="170"/>
            </a:xfrm>
            <a:prstGeom prst="rect">
              <a:avLst/>
            </a:prstGeom>
            <a:gradFill rotWithShape="0">
              <a:gsLst>
                <a:gs pos="0">
                  <a:srgbClr val="333366"/>
                </a:gs>
                <a:gs pos="100000">
                  <a:srgbClr val="FFFF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sp>
          <p:nvSpPr>
            <p:cNvPr id="1028" name="Rectangle 4"/>
            <p:cNvSpPr>
              <a:spLocks noChangeArrowheads="1"/>
            </p:cNvSpPr>
            <p:nvPr/>
          </p:nvSpPr>
          <p:spPr bwMode="auto">
            <a:xfrm>
              <a:off x="258" y="85"/>
              <a:ext cx="84" cy="86"/>
            </a:xfrm>
            <a:prstGeom prst="rect">
              <a:avLst/>
            </a:prstGeom>
            <a:solidFill>
              <a:srgbClr val="C2C2E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sp>
          <p:nvSpPr>
            <p:cNvPr id="1029" name="Rectangle 5"/>
            <p:cNvSpPr>
              <a:spLocks noChangeArrowheads="1"/>
            </p:cNvSpPr>
            <p:nvPr/>
          </p:nvSpPr>
          <p:spPr bwMode="auto">
            <a:xfrm>
              <a:off x="345" y="0"/>
              <a:ext cx="85" cy="84"/>
            </a:xfrm>
            <a:prstGeom prst="rect">
              <a:avLst/>
            </a:prstGeom>
            <a:solidFill>
              <a:srgbClr val="C2C2E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sp>
          <p:nvSpPr>
            <p:cNvPr id="1030" name="Rectangle 6"/>
            <p:cNvSpPr>
              <a:spLocks noChangeArrowheads="1"/>
            </p:cNvSpPr>
            <p:nvPr/>
          </p:nvSpPr>
          <p:spPr bwMode="auto">
            <a:xfrm>
              <a:off x="345" y="85"/>
              <a:ext cx="85" cy="86"/>
            </a:xfrm>
            <a:prstGeom prst="rect">
              <a:avLst/>
            </a:prstGeom>
            <a:solidFill>
              <a:srgbClr val="9999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sp>
          <p:nvSpPr>
            <p:cNvPr id="1031" name="Rectangle 7"/>
            <p:cNvSpPr>
              <a:spLocks noChangeArrowheads="1"/>
            </p:cNvSpPr>
            <p:nvPr/>
          </p:nvSpPr>
          <p:spPr bwMode="auto">
            <a:xfrm>
              <a:off x="173" y="173"/>
              <a:ext cx="83" cy="84"/>
            </a:xfrm>
            <a:prstGeom prst="rect">
              <a:avLst/>
            </a:prstGeom>
            <a:solidFill>
              <a:srgbClr val="C2C2E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sp>
          <p:nvSpPr>
            <p:cNvPr id="1032" name="Rectangle 8"/>
            <p:cNvSpPr>
              <a:spLocks noChangeArrowheads="1"/>
            </p:cNvSpPr>
            <p:nvPr/>
          </p:nvSpPr>
          <p:spPr bwMode="auto">
            <a:xfrm>
              <a:off x="83" y="86"/>
              <a:ext cx="86" cy="84"/>
            </a:xfrm>
            <a:prstGeom prst="rect">
              <a:avLst/>
            </a:prstGeom>
            <a:solidFill>
              <a:srgbClr val="3333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sp>
          <p:nvSpPr>
            <p:cNvPr id="1033" name="Rectangle 9"/>
            <p:cNvSpPr>
              <a:spLocks noChangeArrowheads="1"/>
            </p:cNvSpPr>
            <p:nvPr/>
          </p:nvSpPr>
          <p:spPr bwMode="auto">
            <a:xfrm>
              <a:off x="258" y="171"/>
              <a:ext cx="84" cy="84"/>
            </a:xfrm>
            <a:prstGeom prst="rect">
              <a:avLst/>
            </a:prstGeom>
            <a:solidFill>
              <a:srgbClr val="9999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sp>
          <p:nvSpPr>
            <p:cNvPr id="1034" name="Rectangle 10"/>
            <p:cNvSpPr>
              <a:spLocks noChangeArrowheads="1"/>
            </p:cNvSpPr>
            <p:nvPr/>
          </p:nvSpPr>
          <p:spPr bwMode="auto">
            <a:xfrm>
              <a:off x="173" y="258"/>
              <a:ext cx="83" cy="83"/>
            </a:xfrm>
            <a:prstGeom prst="rect">
              <a:avLst/>
            </a:prstGeom>
            <a:solidFill>
              <a:srgbClr val="9999CC"/>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l" defTabSz="457200" hangingPunct="0">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Microsoft YaHei" charset="0"/>
              </a:endParaRPr>
            </a:p>
          </p:txBody>
        </p:sp>
      </p:grpSp>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77188" y="23813"/>
            <a:ext cx="1166812"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6" name="Rectangle 12"/>
          <p:cNvSpPr>
            <a:spLocks noChangeArrowheads="1"/>
          </p:cNvSpPr>
          <p:nvPr/>
        </p:nvSpPr>
        <p:spPr bwMode="auto">
          <a:xfrm>
            <a:off x="1573213" y="23813"/>
            <a:ext cx="6003925"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500" b="1" smtClean="0">
                <a:solidFill>
                  <a:srgbClr val="990033"/>
                </a:solidFill>
                <a:latin typeface="Times New Roman" charset="0"/>
                <a:ea typeface="ＭＳ Ｐゴシック" charset="0"/>
                <a:cs typeface="Microsoft YaHei" charset="0"/>
              </a:rPr>
              <a:t>CS 3043 Social Implications Of Computing</a:t>
            </a:r>
          </a:p>
        </p:txBody>
      </p:sp>
      <p:sp>
        <p:nvSpPr>
          <p:cNvPr id="1037" name="Rectangle 13"/>
          <p:cNvSpPr>
            <a:spLocks noGrp="1" noChangeArrowheads="1"/>
          </p:cNvSpPr>
          <p:nvPr>
            <p:ph type="title"/>
          </p:nvPr>
        </p:nvSpPr>
        <p:spPr bwMode="auto">
          <a:xfrm>
            <a:off x="457200" y="762000"/>
            <a:ext cx="82248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1038" name="Rectangle 14"/>
          <p:cNvSpPr>
            <a:spLocks noGrp="1" noChangeArrowheads="1"/>
          </p:cNvSpPr>
          <p:nvPr>
            <p:ph type="body" idx="1"/>
          </p:nvPr>
        </p:nvSpPr>
        <p:spPr bwMode="auto">
          <a:xfrm>
            <a:off x="457200" y="1981200"/>
            <a:ext cx="8224838" cy="388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39" name="Rectangle 15"/>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pPr algn="l" defTabSz="457200" hangingPunct="0">
              <a:lnSpc>
                <a:spcPct val="93000"/>
              </a:lnSpc>
              <a:buSzPct val="100000"/>
            </a:pPr>
            <a:r>
              <a:rPr lang="en-US" sz="1800" smtClean="0">
                <a:latin typeface="Arial" charset="0"/>
                <a:ea typeface="ＭＳ Ｐゴシック" charset="0"/>
                <a:cs typeface="Microsoft YaHei" charset="0"/>
              </a:rPr>
              <a:t>© 2013 Keith A. Pray</a:t>
            </a:r>
          </a:p>
        </p:txBody>
      </p:sp>
      <p:sp>
        <p:nvSpPr>
          <p:cNvPr id="1040" name="Rectangle 16"/>
          <p:cNvSpPr>
            <a:spLocks noGrp="1" noChangeArrowheads="1"/>
          </p:cNvSpPr>
          <p:nvPr>
            <p:ph type="sldNum"/>
          </p:nvPr>
        </p:nvSpPr>
        <p:spPr bwMode="auto">
          <a:xfrm>
            <a:off x="6553200" y="6248400"/>
            <a:ext cx="2128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pPr algn="l" defTabSz="457200" hangingPunct="0">
              <a:lnSpc>
                <a:spcPct val="93000"/>
              </a:lnSpc>
              <a:buSzPct val="100000"/>
            </a:pPr>
            <a:fld id="{DA7CBBCF-C0FF-1A43-BF92-204F13A1E849}" type="slidenum">
              <a:rPr lang="en-US" sz="1800" smtClean="0">
                <a:latin typeface="Arial" charset="0"/>
                <a:ea typeface="ＭＳ Ｐゴシック" charset="0"/>
                <a:cs typeface="Microsoft YaHei" charset="0"/>
              </a:rPr>
              <a:pPr algn="l" defTabSz="457200" hangingPunct="0">
                <a:lnSpc>
                  <a:spcPct val="93000"/>
                </a:lnSpc>
                <a:buSzPct val="100000"/>
              </a:pPr>
              <a:t>‹#›</a:t>
            </a:fld>
            <a:endParaRPr lang="en-US" sz="1800" smtClean="0">
              <a:latin typeface="Arial" charset="0"/>
              <a:ea typeface="ＭＳ Ｐゴシック" charset="0"/>
              <a:cs typeface="Microsoft YaHei" charset="0"/>
            </a:endParaRPr>
          </a:p>
        </p:txBody>
      </p:sp>
      <p:sp>
        <p:nvSpPr>
          <p:cNvPr id="1041" name="Rectangle 17"/>
          <p:cNvSpPr>
            <a:spLocks noGrp="1" noChangeArrowheads="1"/>
          </p:cNvSpPr>
          <p:nvPr>
            <p:ph type="dt"/>
          </p:nvPr>
        </p:nvSpPr>
        <p:spPr bwMode="auto">
          <a:xfrm>
            <a:off x="457200" y="6245225"/>
            <a:ext cx="2128838"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pPr algn="l" defTabSz="457200" hangingPunct="0">
              <a:lnSpc>
                <a:spcPct val="93000"/>
              </a:lnSpc>
              <a:buSzPct val="100000"/>
            </a:pPr>
            <a:r>
              <a:rPr lang="en-US" sz="1800" smtClean="0">
                <a:latin typeface="Arial" charset="0"/>
                <a:ea typeface="ＭＳ Ｐゴシック" charset="0"/>
                <a:cs typeface="Microsoft YaHei" charset="0"/>
              </a:rPr>
              <a:t>10/2/13</a:t>
            </a:r>
          </a:p>
        </p:txBody>
      </p:sp>
    </p:spTree>
    <p:extLst>
      <p:ext uri="{BB962C8B-B14F-4D97-AF65-F5344CB8AC3E}">
        <p14:creationId xmlns:p14="http://schemas.microsoft.com/office/powerpoint/2010/main" val="388674583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p:txStyles>
    <p:titleStyle>
      <a:lvl1pPr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mj-lt"/>
          <a:ea typeface="+mj-ea"/>
          <a:cs typeface="+mj-cs"/>
        </a:defRPr>
      </a:lvl1pPr>
      <a:lvl2pPr marL="742950" indent="-285750"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Times New Roman" charset="0"/>
          <a:ea typeface="ＭＳ Ｐゴシック" charset="0"/>
          <a:cs typeface="ＭＳ Ｐゴシック" charset="0"/>
        </a:defRPr>
      </a:lvl2pPr>
      <a:lvl3pPr marL="1143000" indent="-228600"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Times New Roman" charset="0"/>
          <a:ea typeface="ＭＳ Ｐゴシック" charset="0"/>
          <a:cs typeface="ＭＳ Ｐゴシック" charset="0"/>
        </a:defRPr>
      </a:lvl3pPr>
      <a:lvl4pPr marL="1600200" indent="-228600"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Times New Roman" charset="0"/>
          <a:ea typeface="ＭＳ Ｐゴシック" charset="0"/>
          <a:cs typeface="ＭＳ Ｐゴシック" charset="0"/>
        </a:defRPr>
      </a:lvl4pPr>
      <a:lvl5pPr marL="2057400" indent="-228600"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Times New Roman" charset="0"/>
          <a:ea typeface="ＭＳ Ｐゴシック" charset="0"/>
          <a:cs typeface="ＭＳ Ｐゴシック" charset="0"/>
        </a:defRPr>
      </a:lvl5pPr>
      <a:lvl6pPr marL="2514600" indent="-228600"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Times New Roman" charset="0"/>
          <a:ea typeface="ＭＳ Ｐゴシック" charset="0"/>
          <a:cs typeface="ＭＳ Ｐゴシック" charset="0"/>
        </a:defRPr>
      </a:lvl6pPr>
      <a:lvl7pPr marL="2971800" indent="-228600"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Times New Roman" charset="0"/>
          <a:ea typeface="ＭＳ Ｐゴシック" charset="0"/>
          <a:cs typeface="ＭＳ Ｐゴシック" charset="0"/>
        </a:defRPr>
      </a:lvl7pPr>
      <a:lvl8pPr marL="3429000" indent="-228600"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Times New Roman" charset="0"/>
          <a:ea typeface="ＭＳ Ｐゴシック" charset="0"/>
          <a:cs typeface="ＭＳ Ｐゴシック" charset="0"/>
        </a:defRPr>
      </a:lvl8pPr>
      <a:lvl9pPr marL="3886200" indent="-228600" algn="ctr" defTabSz="457200" rtl="0" fontAlgn="base" hangingPunct="0">
        <a:lnSpc>
          <a:spcPct val="95000"/>
        </a:lnSpc>
        <a:spcBef>
          <a:spcPct val="0"/>
        </a:spcBef>
        <a:spcAft>
          <a:spcPct val="0"/>
        </a:spcAft>
        <a:buClr>
          <a:srgbClr val="000000"/>
        </a:buClr>
        <a:buSzPct val="100000"/>
        <a:buFont typeface="Times New Roman" charset="0"/>
        <a:defRPr sz="2400">
          <a:solidFill>
            <a:srgbClr val="FFFFFF"/>
          </a:solidFill>
          <a:latin typeface="Times New Roman" charset="0"/>
          <a:ea typeface="ＭＳ Ｐゴシック" charset="0"/>
          <a:cs typeface="ＭＳ Ｐゴシック" charset="0"/>
        </a:defRPr>
      </a:lvl9pPr>
    </p:titleStyle>
    <p:bodyStyle>
      <a:lvl1pPr marL="342900" indent="-342900" algn="l" defTabSz="457200" rtl="0" fontAlgn="base" hangingPunct="0">
        <a:lnSpc>
          <a:spcPct val="95000"/>
        </a:lnSpc>
        <a:spcBef>
          <a:spcPct val="0"/>
        </a:spcBef>
        <a:spcAft>
          <a:spcPts val="1425"/>
        </a:spcAft>
        <a:buClr>
          <a:srgbClr val="000000"/>
        </a:buClr>
        <a:buSzPct val="100000"/>
        <a:buFont typeface="Times New Roman" charset="0"/>
        <a:defRPr sz="3000">
          <a:solidFill>
            <a:srgbClr val="000000"/>
          </a:solidFill>
          <a:latin typeface="+mn-lt"/>
          <a:ea typeface="+mn-ea"/>
          <a:cs typeface="+mn-cs"/>
        </a:defRPr>
      </a:lvl1pPr>
      <a:lvl2pPr marL="742950" indent="-285750" algn="l" defTabSz="457200" rtl="0" fontAlgn="base" hangingPunct="0">
        <a:lnSpc>
          <a:spcPct val="95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57200" rtl="0" fontAlgn="base" hangingPunct="0">
        <a:lnSpc>
          <a:spcPct val="118000"/>
        </a:lnSpc>
        <a:spcBef>
          <a:spcPct val="0"/>
        </a:spcBef>
        <a:spcAft>
          <a:spcPts val="850"/>
        </a:spcAft>
        <a:buClr>
          <a:srgbClr val="000000"/>
        </a:buClr>
        <a:buSzPct val="100000"/>
        <a:buFont typeface="Times New Roman" charset="0"/>
        <a:defRPr>
          <a:solidFill>
            <a:srgbClr val="000000"/>
          </a:solidFill>
          <a:latin typeface="Arial Black" charset="0"/>
          <a:ea typeface="+mn-ea"/>
          <a:cs typeface="+mn-cs"/>
        </a:defRPr>
      </a:lvl3pPr>
      <a:lvl4pPr marL="1600200" indent="-228600" algn="l" defTabSz="457200" rtl="0" fontAlgn="base" hangingPunct="0">
        <a:lnSpc>
          <a:spcPct val="95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fontAlgn="base" hangingPunct="0">
        <a:lnSpc>
          <a:spcPct val="95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hangingPunct="0">
        <a:lnSpc>
          <a:spcPct val="95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hangingPunct="0">
        <a:lnSpc>
          <a:spcPct val="95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hangingPunct="0">
        <a:lnSpc>
          <a:spcPct val="95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hangingPunct="0">
        <a:lnSpc>
          <a:spcPct val="95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hyperlink" Target="http://bentley.umich.edu/research/guides/automotive/images/gmassembly.jpg" TargetMode="External"/><Relationship Id="rId6" Type="http://schemas.openxmlformats.org/officeDocument/2006/relationships/hyperlink" Target="http://www.aboutsmallcap.com/wp-content/uploads/2010/11/auto-assembly-line-11.jpg"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hyperlink" Target="http://www.computerhistory.org/timeline/images/1961_unimate.jpg"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technologyreview.com/sites/default/files/images/destroying.jobs_.chart1x910_0.jpg"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technologyreview.com/sites/default/files/images/destroying.jobs_.chart2x910.jpg" TargetMode="External"/><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hyperlink" Target="http://www.gutenberg.org/cache/epub/7213/pg7213.html" TargetMode="External"/><Relationship Id="rId4" Type="http://schemas.openxmlformats.org/officeDocument/2006/relationships/hyperlink" Target="https://www.asme.org/engineering-topics/articles/robotics/when-robots-interact-with-humans" TargetMode="External"/><Relationship Id="rId5" Type="http://schemas.openxmlformats.org/officeDocument/2006/relationships/hyperlink" Target="http://www.ifr.org/uploads/media/History_of_Industrial_Robots_online_brochure_by_IFR_2012.pdf" TargetMode="External"/><Relationship Id="rId6" Type="http://schemas.openxmlformats.org/officeDocument/2006/relationships/hyperlink" Target="http://www.botmag.com/index.php/the-rise-and-fall-of-unimation-inc-story-of-robotics-innovation-triumph-that-changed-the-world" TargetMode="External"/><Relationship Id="rId7" Type="http://schemas.openxmlformats.org/officeDocument/2006/relationships/hyperlink" Target="http://www.businessweek.com/stories/2003-11-30/how-robots-lost-their-way" TargetMode="External"/><Relationship Id="rId8" Type="http://schemas.openxmlformats.org/officeDocument/2006/relationships/hyperlink" Target="http://www.gmheritagecenter.com/docs/gm-heritage-archive/historical-brochures/Corporate_GM_History/GM_Annual_Report_1963.pdf" TargetMode="External"/><Relationship Id="rId9" Type="http://schemas.openxmlformats.org/officeDocument/2006/relationships/hyperlink" Target="http://www.gm.com/content/dam/gmcom/COMPANY/Investors/Stockholder_Information/PDFs/2012_GM_Annual_Report.pdf" TargetMode="External"/><Relationship Id="rId10" Type="http://schemas.openxmlformats.org/officeDocument/2006/relationships/hyperlink" Target="http://www.technologyreview.com/featuredstory/515926/how-technology-is-destroying-jobs/"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hyperlink" Target="http://jobs.gm.com/go/Engineering-Jobs/325520/" TargetMode="External"/><Relationship Id="rId4" Type="http://schemas.openxmlformats.org/officeDocument/2006/relationships/hyperlink" Target="http://www.robots.com/faq/show/how-much-do-industrial-robots-cost" TargetMode="External"/><Relationship Id="rId5" Type="http://schemas.openxmlformats.org/officeDocument/2006/relationships/hyperlink" Target="http://corporate.ford.com/careers?&amp;ccode=US" TargetMode="External"/><Relationship Id="rId6" Type="http://schemas.openxmlformats.org/officeDocument/2006/relationships/hyperlink" Target="http://www.chryslercareers.com/Pages/default.aspx"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21.png"/><Relationship Id="rId1" Type="http://schemas.microsoft.com/office/2007/relationships/media" Target="../media/media1.m4v"/><Relationship Id="rId2" Type="http://schemas.openxmlformats.org/officeDocument/2006/relationships/video" Target="../media/media1.m4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1" Type="http://schemas.openxmlformats.org/officeDocument/2006/relationships/hyperlink" Target="http://www.i-programmer.info/news/105-artificial-intelligence/2176-kinects-ai-breakthrough-explained.html" TargetMode="External"/><Relationship Id="rId12" Type="http://schemas.openxmlformats.org/officeDocument/2006/relationships/hyperlink" Target="http://code.google.com/p/parf/" TargetMode="External"/><Relationship Id="rId13" Type="http://schemas.openxmlformats.org/officeDocument/2006/relationships/hyperlink" Target="http://stats.stackexchange.com/questions/22620/how-does-the-kinect-use-random-forests" TargetMode="External"/><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www-cs.stanford.edu/content/professor-arthur-samuel" TargetMode="External"/><Relationship Id="rId4" Type="http://schemas.openxmlformats.org/officeDocument/2006/relationships/hyperlink" Target="https://developers.google.com/prediction/" TargetMode="External"/><Relationship Id="rId5" Type="http://schemas.openxmlformats.org/officeDocument/2006/relationships/hyperlink" Target="http://www.dialogueearth.org/2012/02/29/google_prediction_api_crowdflower/" TargetMode="External"/><Relationship Id="rId6" Type="http://schemas.openxmlformats.org/officeDocument/2006/relationships/hyperlink" Target="http://www.extremetech.com/extreme/147940-google-self-driving-cars-in-3-5-years-feds-not-so-fast" TargetMode="External"/><Relationship Id="rId7" Type="http://schemas.openxmlformats.org/officeDocument/2006/relationships/hyperlink" Target="http://www.cultofmac.com/202630/why-apple-has-got-to-fix-siri/" TargetMode="External"/><Relationship Id="rId8" Type="http://schemas.openxmlformats.org/officeDocument/2006/relationships/hyperlink" Target="https://developers.google.com/prediction/docs/getting-started" TargetMode="External"/><Relationship Id="rId9" Type="http://schemas.openxmlformats.org/officeDocument/2006/relationships/hyperlink" Target="http://commons.wikimedia.org/wiki/File:Xbox-360-Kinect-Standalone.png" TargetMode="External"/><Relationship Id="rId10" Type="http://schemas.openxmlformats.org/officeDocument/2006/relationships/hyperlink" Target="http://www.xbox.com/en-US/KINECT%20%20Web.%2004%20Oct.%202013"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4" Type="http://schemas.openxmlformats.org/officeDocument/2006/relationships/hyperlink" Target="http://blog.youtueye.com/work/machine-learning-in-google-goggles.html" TargetMode="External"/><Relationship Id="rId5" Type="http://schemas.openxmlformats.org/officeDocument/2006/relationships/hyperlink" Target="http://9to5google.com/2013/07/05/google-glass-xe7-update-includes-hidden-music-player-app-store-lock-screen-and-more/gg3/" TargetMode="External"/><Relationship Id="rId6" Type="http://schemas.openxmlformats.org/officeDocument/2006/relationships/hyperlink" Target="http://inside-bigdata.com/2013/09/16/machine-learning-play-role-google-glass-future/" TargetMode="External"/><Relationship Id="rId7" Type="http://schemas.openxmlformats.org/officeDocument/2006/relationships/hyperlink" Target="http://siliconangle.com/blog/2013/03/16/accessibility-is-where-everything-is-moving-but-is-that-a-good-thing/" TargetMode="External"/><Relationship Id="rId8" Type="http://schemas.openxmlformats.org/officeDocument/2006/relationships/hyperlink" Target="http://9to5mac.com/2013/07/26/apples-secretive-boston-office-working-on-siris-speech-recognition-perhaps-a-nuance-replacement/" TargetMode="External"/><Relationship Id="rId9" Type="http://schemas.openxmlformats.org/officeDocument/2006/relationships/hyperlink" Target="http://www.ml.cmu.edu/" TargetMode="External"/><Relationship Id="rId10" Type="http://schemas.openxmlformats.org/officeDocument/2006/relationships/hyperlink" Target="http://confluence.jetbrains.com/display/Kotlin/Pattern+matching"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ctrTitle"/>
          </p:nvPr>
        </p:nvSpPr>
        <p:spPr/>
        <p:txBody>
          <a:bodyPr/>
          <a:lstStyle/>
          <a:p>
            <a:pPr eaLnBrk="1" hangingPunct="1"/>
            <a:r>
              <a:rPr lang="en-US" dirty="0">
                <a:ea typeface="ＭＳ Ｐゴシック" pitchFamily="-109" charset="-128"/>
                <a:cs typeface="ＭＳ Ｐゴシック" pitchFamily="-109" charset="-128"/>
              </a:rPr>
              <a:t>Class </a:t>
            </a:r>
            <a:r>
              <a:rPr lang="en-US" dirty="0" smtClean="0">
                <a:ea typeface="ＭＳ Ｐゴシック" pitchFamily="-109" charset="-128"/>
                <a:cs typeface="ＭＳ Ｐゴシック" pitchFamily="-109" charset="-128"/>
              </a:rPr>
              <a:t>11</a:t>
            </a:r>
            <a:r>
              <a:rPr lang="en-US" dirty="0">
                <a:ea typeface="ＭＳ Ｐゴシック" pitchFamily="-109" charset="-128"/>
                <a:cs typeface="ＭＳ Ｐゴシック" pitchFamily="-109" charset="-128"/>
              </a:rPr>
              <a:t/>
            </a:r>
            <a:br>
              <a:rPr lang="en-US" dirty="0">
                <a:ea typeface="ＭＳ Ｐゴシック" pitchFamily="-109" charset="-128"/>
                <a:cs typeface="ＭＳ Ｐゴシック" pitchFamily="-109" charset="-128"/>
              </a:rPr>
            </a:br>
            <a:r>
              <a:rPr lang="en-US" dirty="0">
                <a:ea typeface="ＭＳ Ｐゴシック" pitchFamily="-109" charset="-128"/>
                <a:cs typeface="ＭＳ Ｐゴシック" pitchFamily="-109" charset="-128"/>
              </a:rPr>
              <a:t>Work</a:t>
            </a:r>
          </a:p>
        </p:txBody>
      </p:sp>
      <p:sp>
        <p:nvSpPr>
          <p:cNvPr id="15366" name="Rectangle 3"/>
          <p:cNvSpPr>
            <a:spLocks noGrp="1" noChangeArrowheads="1"/>
          </p:cNvSpPr>
          <p:nvPr>
            <p:ph type="subTitle" idx="1"/>
          </p:nvPr>
        </p:nvSpPr>
        <p:spPr/>
        <p:txBody>
          <a:bodyPr/>
          <a:lstStyle/>
          <a:p>
            <a:pPr algn="r" defTabSz="242888" eaLnBrk="1" hangingPunct="1">
              <a:buFont typeface="Wingdings" pitchFamily="-109" charset="2"/>
              <a:buNone/>
            </a:pPr>
            <a:r>
              <a:rPr lang="en-US">
                <a:ea typeface="ＭＳ Ｐゴシック" pitchFamily="-109" charset="-128"/>
                <a:cs typeface="ＭＳ Ｐゴシック" pitchFamily="-109" charset="-128"/>
              </a:rPr>
              <a:t>Keith A. Pray</a:t>
            </a:r>
          </a:p>
          <a:p>
            <a:pPr algn="r" defTabSz="242888" eaLnBrk="1" hangingPunct="1">
              <a:buFont typeface="Wingdings" pitchFamily="-109" charset="2"/>
              <a:buNone/>
            </a:pPr>
            <a:r>
              <a:rPr lang="en-US">
                <a:ea typeface="ＭＳ Ｐゴシック" pitchFamily="-109" charset="-128"/>
                <a:cs typeface="ＭＳ Ｐゴシック" pitchFamily="-109" charset="-128"/>
              </a:rPr>
              <a:t>Instructor</a:t>
            </a:r>
          </a:p>
          <a:p>
            <a:pPr defTabSz="242888" eaLnBrk="1" hangingPunct="1">
              <a:buFont typeface="Wingdings" pitchFamily="-109" charset="2"/>
              <a:buNone/>
            </a:pPr>
            <a:r>
              <a:rPr lang="en-US" sz="2400">
                <a:ea typeface="ＭＳ Ｐゴシック" pitchFamily="-109" charset="-128"/>
                <a:cs typeface="ＭＳ Ｐゴシック" pitchFamily="-109" charset="-128"/>
              </a:rPr>
              <a:t>socialimps.keithpray.net</a:t>
            </a:r>
          </a:p>
          <a:p>
            <a:pPr defTabSz="242888" eaLnBrk="1" hangingPunct="1">
              <a:buFont typeface="Wingdings" pitchFamily="-109" charset="2"/>
              <a:buNone/>
            </a:pPr>
            <a:endParaRPr lang="en-US" sz="2500">
              <a:ea typeface="ＭＳ Ｐゴシック" pitchFamily="-109" charset="-128"/>
              <a:cs typeface="ＭＳ Ｐゴシック" pitchFamily="-109" charset="-128"/>
            </a:endParaRPr>
          </a:p>
        </p:txBody>
      </p:sp>
      <p:sp>
        <p:nvSpPr>
          <p:cNvPr id="15362" name="Rectangle 3"/>
          <p:cNvSpPr>
            <a:spLocks noGrp="1" noChangeArrowheads="1"/>
          </p:cNvSpPr>
          <p:nvPr>
            <p:ph type="dt" sz="half" idx="10"/>
          </p:nvPr>
        </p:nvSpPr>
        <p:spPr>
          <a:noFill/>
        </p:spPr>
        <p:txBody>
          <a:bodyPr/>
          <a:lstStyle/>
          <a:p>
            <a:fld id="{EF567C96-BE61-7E4B-BA0A-9926A854F127}" type="datetime1">
              <a:rPr lang="en-US" smtClean="0"/>
              <a:t>5/7/14</a:t>
            </a:fld>
            <a:endParaRPr lang="en-US"/>
          </a:p>
        </p:txBody>
      </p:sp>
      <p:sp>
        <p:nvSpPr>
          <p:cNvPr id="15363" name="Rectangle 4"/>
          <p:cNvSpPr>
            <a:spLocks noGrp="1" noChangeArrowheads="1"/>
          </p:cNvSpPr>
          <p:nvPr>
            <p:ph type="ftr" sz="quarter" idx="11"/>
          </p:nvPr>
        </p:nvSpPr>
        <p:spPr>
          <a:noFill/>
        </p:spPr>
        <p:txBody>
          <a:bodyPr/>
          <a:lstStyle/>
          <a:p>
            <a:r>
              <a:rPr lang="en-US" smtClean="0"/>
              <a:t>© 2013 Keith A. Pray</a:t>
            </a:r>
            <a:endParaRPr lang="en-US"/>
          </a:p>
        </p:txBody>
      </p:sp>
      <p:sp>
        <p:nvSpPr>
          <p:cNvPr id="15364" name="Slide Number Placeholder 5"/>
          <p:cNvSpPr>
            <a:spLocks noGrp="1" noChangeArrowheads="1"/>
          </p:cNvSpPr>
          <p:nvPr>
            <p:ph type="sldNum" sz="quarter" idx="12"/>
          </p:nvPr>
        </p:nvSpPr>
        <p:spPr>
          <a:noFill/>
        </p:spPr>
        <p:txBody>
          <a:bodyPr/>
          <a:lstStyle/>
          <a:p>
            <a:fld id="{9D3FC9F2-B0E3-6F41-81BB-B405C5BAB1A5}" type="slidenum">
              <a:rPr lang="en-US"/>
              <a:pPr/>
              <a:t>1</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182563" y="777875"/>
            <a:ext cx="8961437" cy="1187450"/>
          </a:xfrm>
          <a:ln/>
        </p:spPr>
        <p:txBody>
          <a:bodyPr/>
          <a:lstStyle/>
          <a:p>
            <a:pPr algn="l">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000000"/>
                </a:solidFill>
                <a:latin typeface="Arial Black" charset="0"/>
              </a:rPr>
              <a:t>Emerging Technology: Holograms</a:t>
            </a:r>
            <a:br>
              <a:rPr lang="en-US" sz="3600">
                <a:solidFill>
                  <a:srgbClr val="000000"/>
                </a:solidFill>
                <a:latin typeface="Arial Black" charset="0"/>
              </a:rPr>
            </a:br>
            <a:endParaRPr lang="en-US" sz="3600">
              <a:solidFill>
                <a:srgbClr val="000000"/>
              </a:solidFill>
              <a:latin typeface="Arial Black" charset="0"/>
            </a:endParaRPr>
          </a:p>
        </p:txBody>
      </p:sp>
      <p:sp>
        <p:nvSpPr>
          <p:cNvPr id="5122" name="Text Box 2"/>
          <p:cNvSpPr txBox="1">
            <a:spLocks noChangeArrowheads="1"/>
          </p:cNvSpPr>
          <p:nvPr/>
        </p:nvSpPr>
        <p:spPr bwMode="auto">
          <a:xfrm>
            <a:off x="457200" y="1509713"/>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1pPr>
            <a:lvl2pPr marL="860425" indent="-3206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9pPr>
          </a:lstStyle>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Current state of Holograms</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Requires help, such as glasses[4]</a:t>
            </a:r>
          </a:p>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Tupac Hologram</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Isn't a hologram.</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Actually “Pepper's Ghost”[5]</a:t>
            </a:r>
          </a:p>
        </p:txBody>
      </p:sp>
      <p:sp>
        <p:nvSpPr>
          <p:cNvPr id="5123" name="Text Box 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 2013 Keith A. Pray</a:t>
            </a:r>
          </a:p>
        </p:txBody>
      </p:sp>
      <p:sp>
        <p:nvSpPr>
          <p:cNvPr id="5124" name="Rectangle 4"/>
          <p:cNvSpPr>
            <a:spLocks noChangeArrowheads="1"/>
          </p:cNvSpPr>
          <p:nvPr/>
        </p:nvSpPr>
        <p:spPr bwMode="auto">
          <a:xfrm>
            <a:off x="612775" y="5029200"/>
            <a:ext cx="7342188" cy="173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smtClean="0">
                <a:solidFill>
                  <a:srgbClr val="000000"/>
                </a:solidFill>
                <a:latin typeface="Times New Roman" charset="0"/>
                <a:ea typeface="ＭＳ Ｐゴシック" charset="0"/>
                <a:cs typeface="Microsoft YaHei" charset="0"/>
              </a:rPr>
              <a:t>[4]Nancy Owano, “Holographic 3-D looks tantalizingly closer in 2012” (10/2/13), phys.org/news/2011-12-holographic-d-tantalizingly-closer.html</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smtClean="0">
                <a:solidFill>
                  <a:srgbClr val="000000"/>
                </a:solidFill>
                <a:latin typeface="Times New Roman" charset="0"/>
                <a:ea typeface="ＭＳ Ｐゴシック" charset="0"/>
                <a:cs typeface="Microsoft YaHei" charset="0"/>
              </a:rPr>
              <a:t>[5]Casey Chan, “This is How the Tupac Hologram That Wasn't Really a Hologram Worked” (10/2/13), gizmodo.com/5903092/this-is-how-tupacs-hologram-that-wasnt-really-a-hologram-worked</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smtClean="0">
                <a:solidFill>
                  <a:srgbClr val="000000"/>
                </a:solidFill>
                <a:latin typeface="Times New Roman" charset="0"/>
                <a:ea typeface="ＭＳ Ｐゴシック" charset="0"/>
                <a:cs typeface="Microsoft YaHei" charset="0"/>
              </a:rPr>
              <a:t>[6]KiddFuture, “The Tupac Hologram: One Year Later” (10/2/13), thesource.com/2013/04/18/the-tupac-hologram-one-year-later/ </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smtClean="0">
              <a:solidFill>
                <a:srgbClr val="000000"/>
              </a:solidFill>
              <a:latin typeface="Times New Roman" charset="0"/>
              <a:ea typeface="ＭＳ Ｐゴシック" charset="0"/>
              <a:cs typeface="Microsoft YaHei" charset="0"/>
            </a:endParaRP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smtClean="0">
              <a:solidFill>
                <a:srgbClr val="000000"/>
              </a:solidFill>
              <a:latin typeface="Times New Roman" charset="0"/>
              <a:ea typeface="ＭＳ Ｐゴシック" charset="0"/>
              <a:cs typeface="Microsoft YaHei" charset="0"/>
            </a:endParaRP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smtClean="0">
              <a:solidFill>
                <a:srgbClr val="000000"/>
              </a:solidFill>
              <a:latin typeface="Times New Roman" charset="0"/>
              <a:ea typeface="ＭＳ Ｐゴシック" charset="0"/>
              <a:cs typeface="Microsoft YaHei" charset="0"/>
            </a:endParaRPr>
          </a:p>
        </p:txBody>
      </p:sp>
      <p:sp>
        <p:nvSpPr>
          <p:cNvPr id="5125" name="Rectangle 5"/>
          <p:cNvSpPr>
            <a:spLocks noChangeArrowheads="1"/>
          </p:cNvSpPr>
          <p:nvPr/>
        </p:nvSpPr>
        <p:spPr bwMode="auto">
          <a:xfrm>
            <a:off x="6846888" y="571500"/>
            <a:ext cx="21796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smtClean="0">
                <a:solidFill>
                  <a:srgbClr val="000000"/>
                </a:solidFill>
                <a:latin typeface="Arial Black" charset="0"/>
                <a:ea typeface="ＭＳ Ｐゴシック" charset="0"/>
                <a:cs typeface="Microsoft YaHei" charset="0"/>
              </a:rPr>
              <a:t>John Bosworth</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smtClean="0">
              <a:solidFill>
                <a:srgbClr val="000000"/>
              </a:solidFill>
              <a:latin typeface="Arial Black" charset="0"/>
              <a:ea typeface="ＭＳ Ｐゴシック" charset="0"/>
              <a:cs typeface="Microsoft YaHei" charset="0"/>
            </a:endParaRPr>
          </a:p>
        </p:txBody>
      </p:sp>
      <p:sp>
        <p:nvSpPr>
          <p:cNvPr id="5126" name="Text Box 6"/>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10/2/13</a:t>
            </a:r>
          </a:p>
        </p:txBody>
      </p:sp>
      <p:sp>
        <p:nvSpPr>
          <p:cNvPr id="5127" name="Text Box 7"/>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fld id="{0FFCB4E8-B3F6-7845-9627-0AB10A9847F8}" type="slidenum">
              <a:rPr lang="en-US" sz="1800" smtClean="0">
                <a:latin typeface="Times New Roman" charset="0"/>
                <a:cs typeface="Lucida Sans Unicode" charset="0"/>
              </a:rPr>
              <a:pPr algn="l" defTabSz="457200">
                <a:buSzPct val="100000"/>
              </a:pPr>
              <a:t>10</a:t>
            </a:fld>
            <a:endParaRPr lang="en-US" sz="1800" smtClean="0">
              <a:latin typeface="Times New Roman" charset="0"/>
              <a:cs typeface="Lucida Sans Unicode" charset="0"/>
            </a:endParaRPr>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425" y="1370013"/>
            <a:ext cx="3381375" cy="146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3108325"/>
            <a:ext cx="2679700" cy="1849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710069"/>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503238"/>
            <a:ext cx="8229600" cy="1143000"/>
          </a:xfrm>
          <a:ln/>
        </p:spPr>
        <p:txBody>
          <a:bodyPr/>
          <a:lstStyle/>
          <a:p>
            <a:pPr algn="l">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000000"/>
                </a:solidFill>
                <a:latin typeface="Arial Black" charset="0"/>
              </a:rPr>
              <a:t>Pepper's Ghost</a:t>
            </a:r>
          </a:p>
        </p:txBody>
      </p:sp>
      <p:sp>
        <p:nvSpPr>
          <p:cNvPr id="6146" name="Text Box 2"/>
          <p:cNvSpPr txBox="1">
            <a:spLocks noChangeArrowheads="1"/>
          </p:cNvSpPr>
          <p:nvPr/>
        </p:nvSpPr>
        <p:spPr bwMode="auto">
          <a:xfrm>
            <a:off x="457200" y="1509713"/>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1pPr>
            <a:lvl2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9pPr>
          </a:lstStyle>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&lt;&gt;</a:t>
            </a:r>
          </a:p>
        </p:txBody>
      </p:sp>
      <p:sp>
        <p:nvSpPr>
          <p:cNvPr id="6147" name="Text Box 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 2013 Keith A. Pray</a:t>
            </a:r>
          </a:p>
        </p:txBody>
      </p:sp>
      <p:sp>
        <p:nvSpPr>
          <p:cNvPr id="6148" name="Rectangle 4"/>
          <p:cNvSpPr>
            <a:spLocks noChangeArrowheads="1"/>
          </p:cNvSpPr>
          <p:nvPr/>
        </p:nvSpPr>
        <p:spPr bwMode="auto">
          <a:xfrm>
            <a:off x="6846888" y="571500"/>
            <a:ext cx="21796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smtClean="0">
                <a:solidFill>
                  <a:srgbClr val="000000"/>
                </a:solidFill>
                <a:latin typeface="Arial Black" charset="0"/>
                <a:ea typeface="ＭＳ Ｐゴシック" charset="0"/>
                <a:cs typeface="Microsoft YaHei" charset="0"/>
              </a:rPr>
              <a:t>John Bosworth</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smtClean="0">
              <a:solidFill>
                <a:srgbClr val="000000"/>
              </a:solidFill>
              <a:latin typeface="Arial Black" charset="0"/>
              <a:ea typeface="ＭＳ Ｐゴシック" charset="0"/>
              <a:cs typeface="Microsoft YaHei" charset="0"/>
            </a:endParaRPr>
          </a:p>
        </p:txBody>
      </p:sp>
      <p:sp>
        <p:nvSpPr>
          <p:cNvPr id="6149" name="Text Box 5"/>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10/2/13</a:t>
            </a:r>
          </a:p>
        </p:txBody>
      </p:sp>
      <p:sp>
        <p:nvSpPr>
          <p:cNvPr id="6150" name="Text Box 6"/>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fld id="{E360864E-BCE1-494E-A45F-4C25F3DD42CF}" type="slidenum">
              <a:rPr lang="en-US" sz="1800" smtClean="0">
                <a:latin typeface="Times New Roman" charset="0"/>
                <a:cs typeface="Lucida Sans Unicode" charset="0"/>
              </a:rPr>
              <a:pPr algn="l" defTabSz="457200">
                <a:buSzPct val="100000"/>
              </a:pPr>
              <a:t>11</a:t>
            </a:fld>
            <a:endParaRPr lang="en-US" sz="1800" smtClean="0">
              <a:latin typeface="Times New Roman" charset="0"/>
              <a:cs typeface="Lucida Sans Unicode" charset="0"/>
            </a:endParaRPr>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096963"/>
            <a:ext cx="9693275" cy="5051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1276880"/>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7200" y="762000"/>
            <a:ext cx="8229600" cy="1143000"/>
          </a:xfrm>
          <a:ln/>
        </p:spPr>
        <p:txBody>
          <a:bodyPr/>
          <a:lstStyle/>
          <a:p>
            <a:pPr algn="l">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000000"/>
                </a:solidFill>
                <a:latin typeface="Arial Black" charset="0"/>
              </a:rPr>
              <a:t>Holograms vs Theatre</a:t>
            </a:r>
          </a:p>
        </p:txBody>
      </p:sp>
      <p:sp>
        <p:nvSpPr>
          <p:cNvPr id="7170" name="Text Box 2"/>
          <p:cNvSpPr txBox="1">
            <a:spLocks noChangeArrowheads="1"/>
          </p:cNvSpPr>
          <p:nvPr/>
        </p:nvSpPr>
        <p:spPr bwMode="auto">
          <a:xfrm>
            <a:off x="457200" y="1509713"/>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1pPr>
            <a:lvl2pPr marL="860425" indent="-3206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9pPr>
          </a:lstStyle>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Nothing really changes</a:t>
            </a:r>
          </a:p>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Pepper's Ghost is only possible on a proscenium arch</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Can't work in any other stage layout</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It really isn't practical in a theatre not designed for it</a:t>
            </a:r>
          </a:p>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Smoke Projections can only work in fixed areas[7]</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Requires the technology to move or hide on stage</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Images has a sort of ghostly look.</a:t>
            </a:r>
          </a:p>
        </p:txBody>
      </p:sp>
      <p:sp>
        <p:nvSpPr>
          <p:cNvPr id="7171" name="Text Box 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 2013 Keith A. Pray</a:t>
            </a:r>
          </a:p>
        </p:txBody>
      </p:sp>
      <p:sp>
        <p:nvSpPr>
          <p:cNvPr id="7172" name="Rectangle 4"/>
          <p:cNvSpPr>
            <a:spLocks noChangeArrowheads="1"/>
          </p:cNvSpPr>
          <p:nvPr/>
        </p:nvSpPr>
        <p:spPr bwMode="auto">
          <a:xfrm>
            <a:off x="612775" y="5337175"/>
            <a:ext cx="7342188"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smtClean="0">
                <a:solidFill>
                  <a:srgbClr val="000000"/>
                </a:solidFill>
                <a:latin typeface="Times New Roman" charset="0"/>
                <a:ea typeface="ＭＳ Ｐゴシック" charset="0"/>
                <a:cs typeface="Microsoft YaHei" charset="0"/>
              </a:rPr>
              <a:t>[7]Evan Dashevsky, “Holy Smoke! New Tech Creates 3D Iamges Projected Into Mist” (10/2/13), www.extremetech.com/extreme/83410-holy-smoke-new-tech-creates-3d-images-projected-into-mist-video</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smtClean="0">
              <a:solidFill>
                <a:srgbClr val="000000"/>
              </a:solidFill>
              <a:latin typeface="Times New Roman" charset="0"/>
              <a:ea typeface="ＭＳ Ｐゴシック" charset="0"/>
              <a:cs typeface="Microsoft YaHei" charset="0"/>
            </a:endParaRPr>
          </a:p>
        </p:txBody>
      </p:sp>
      <p:sp>
        <p:nvSpPr>
          <p:cNvPr id="7173" name="Rectangle 5"/>
          <p:cNvSpPr>
            <a:spLocks noChangeArrowheads="1"/>
          </p:cNvSpPr>
          <p:nvPr/>
        </p:nvSpPr>
        <p:spPr bwMode="auto">
          <a:xfrm>
            <a:off x="6846888" y="571500"/>
            <a:ext cx="21796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smtClean="0">
                <a:solidFill>
                  <a:srgbClr val="000000"/>
                </a:solidFill>
                <a:latin typeface="Arial Black" charset="0"/>
                <a:ea typeface="ＭＳ Ｐゴシック" charset="0"/>
                <a:cs typeface="Microsoft YaHei" charset="0"/>
              </a:rPr>
              <a:t>John Bosworth</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smtClean="0">
              <a:solidFill>
                <a:srgbClr val="000000"/>
              </a:solidFill>
              <a:latin typeface="Arial Black" charset="0"/>
              <a:ea typeface="ＭＳ Ｐゴシック" charset="0"/>
              <a:cs typeface="Microsoft YaHei" charset="0"/>
            </a:endParaRPr>
          </a:p>
        </p:txBody>
      </p:sp>
      <p:sp>
        <p:nvSpPr>
          <p:cNvPr id="7174" name="Text Box 6"/>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10/2/13</a:t>
            </a:r>
          </a:p>
        </p:txBody>
      </p:sp>
      <p:sp>
        <p:nvSpPr>
          <p:cNvPr id="7175" name="Text Box 7"/>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fld id="{241FAFAA-5664-C646-9703-B1EEB2437FC0}" type="slidenum">
              <a:rPr lang="en-US" sz="1800" smtClean="0">
                <a:latin typeface="Times New Roman" charset="0"/>
                <a:cs typeface="Lucida Sans Unicode" charset="0"/>
              </a:rPr>
              <a:pPr algn="l" defTabSz="457200">
                <a:buSzPct val="100000"/>
              </a:pPr>
              <a:t>12</a:t>
            </a:fld>
            <a:endParaRPr lang="en-US" sz="1800" smtClean="0">
              <a:latin typeface="Times New Roman" charset="0"/>
              <a:cs typeface="Lucida Sans Unicode" charset="0"/>
            </a:endParaRPr>
          </a:p>
        </p:txBody>
      </p:sp>
    </p:spTree>
    <p:extLst>
      <p:ext uri="{BB962C8B-B14F-4D97-AF65-F5344CB8AC3E}">
        <p14:creationId xmlns:p14="http://schemas.microsoft.com/office/powerpoint/2010/main" val="991604230"/>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7200" y="762000"/>
            <a:ext cx="8229600" cy="1143000"/>
          </a:xfrm>
          <a:ln/>
        </p:spPr>
        <p:txBody>
          <a:bodyPr/>
          <a:lstStyle/>
          <a:p>
            <a:pPr algn="l">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000000"/>
                </a:solidFill>
                <a:latin typeface="Arial Black" charset="0"/>
              </a:rPr>
              <a:t>Conclusion</a:t>
            </a:r>
          </a:p>
        </p:txBody>
      </p:sp>
      <p:sp>
        <p:nvSpPr>
          <p:cNvPr id="8194" name="Text Box 2"/>
          <p:cNvSpPr txBox="1">
            <a:spLocks noChangeArrowheads="1"/>
          </p:cNvSpPr>
          <p:nvPr/>
        </p:nvSpPr>
        <p:spPr bwMode="auto">
          <a:xfrm>
            <a:off x="457200" y="1509713"/>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1pPr>
            <a:lvl2pPr marL="7397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2pPr>
            <a:lvl3pPr marL="1292225" indent="-284163">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9pPr>
          </a:lstStyle>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Assuming perfect holographic technology</a:t>
            </a:r>
          </a:p>
          <a:p>
            <a:pPr lvl="1" algn="l" defTabSz="457200" hangingPunct="0">
              <a:spcAft>
                <a:spcPts val="1425"/>
              </a:spcAft>
              <a:buClr>
                <a:srgbClr val="000000"/>
              </a:buClr>
              <a:buSzPct val="100000"/>
              <a:buFont typeface="Times New Roman" charset="0"/>
              <a:buChar char="–"/>
            </a:pPr>
            <a:r>
              <a:rPr lang="en-US" sz="2200" smtClean="0">
                <a:latin typeface="Times New Roman" charset="0"/>
                <a:cs typeface="ＭＳ Ｐゴシック" charset="0"/>
              </a:rPr>
              <a:t>Impact tech crew before actors</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Might embraced by professional theatre</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If implemented theatre would be hard to distinguish from movies</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Not embraced by amateur theatre</a:t>
            </a:r>
          </a:p>
          <a:p>
            <a:pPr lvl="2" algn="l" defTabSz="457200" hangingPunct="0">
              <a:spcAft>
                <a:spcPts val="850"/>
              </a:spcAft>
              <a:buClr>
                <a:srgbClr val="000000"/>
              </a:buClr>
              <a:buSzPct val="45000"/>
              <a:buFont typeface="Wingdings" charset="0"/>
              <a:buChar char=""/>
            </a:pPr>
            <a:r>
              <a:rPr lang="en-US" sz="2200" smtClean="0">
                <a:latin typeface="Times New Roman" charset="0"/>
                <a:cs typeface="ＭＳ Ｐゴシック" charset="0"/>
              </a:rPr>
              <a:t>Too costly</a:t>
            </a:r>
          </a:p>
          <a:p>
            <a:pPr lvl="1" algn="l" defTabSz="457200" hangingPunct="0">
              <a:spcAft>
                <a:spcPts val="850"/>
              </a:spcAft>
              <a:buClr>
                <a:srgbClr val="000000"/>
              </a:buClr>
              <a:buSzPct val="100000"/>
              <a:buFont typeface="Times New Roman" charset="0"/>
              <a:buChar char="–"/>
            </a:pPr>
            <a:r>
              <a:rPr lang="en-US" sz="2200" smtClean="0">
                <a:latin typeface="Times New Roman" charset="0"/>
                <a:cs typeface="ＭＳ Ｐゴシック" charset="0"/>
              </a:rPr>
              <a:t>Would open a new market of mock theatre companies</a:t>
            </a:r>
          </a:p>
          <a:p>
            <a:pPr lvl="2" algn="l" defTabSz="457200" hangingPunct="0">
              <a:spcAft>
                <a:spcPts val="850"/>
              </a:spcAft>
              <a:buClr>
                <a:srgbClr val="000000"/>
              </a:buClr>
              <a:buSzPct val="45000"/>
              <a:buFont typeface="Wingdings" charset="0"/>
              <a:buChar char=""/>
            </a:pPr>
            <a:r>
              <a:rPr lang="en-US" sz="2200" smtClean="0">
                <a:latin typeface="Times New Roman" charset="0"/>
                <a:cs typeface="ＭＳ Ｐゴシック" charset="0"/>
              </a:rPr>
              <a:t>Programmers making entire shows without actors.</a:t>
            </a:r>
          </a:p>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Not in the near future will technology bring an end to theatre</a:t>
            </a:r>
          </a:p>
        </p:txBody>
      </p:sp>
      <p:sp>
        <p:nvSpPr>
          <p:cNvPr id="8195" name="Text Box 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 2013 Keith A. Pray</a:t>
            </a:r>
          </a:p>
        </p:txBody>
      </p:sp>
      <p:sp>
        <p:nvSpPr>
          <p:cNvPr id="8196" name="Rectangle 4"/>
          <p:cNvSpPr>
            <a:spLocks noChangeArrowheads="1"/>
          </p:cNvSpPr>
          <p:nvPr/>
        </p:nvSpPr>
        <p:spPr bwMode="auto">
          <a:xfrm>
            <a:off x="6846888" y="571500"/>
            <a:ext cx="21796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smtClean="0">
                <a:solidFill>
                  <a:srgbClr val="000000"/>
                </a:solidFill>
                <a:latin typeface="Arial Black" charset="0"/>
                <a:ea typeface="ＭＳ Ｐゴシック" charset="0"/>
                <a:cs typeface="Microsoft YaHei" charset="0"/>
              </a:rPr>
              <a:t>John Bosworth</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smtClean="0">
              <a:solidFill>
                <a:srgbClr val="000000"/>
              </a:solidFill>
              <a:latin typeface="Arial Black" charset="0"/>
              <a:ea typeface="ＭＳ Ｐゴシック" charset="0"/>
              <a:cs typeface="Microsoft YaHei" charset="0"/>
            </a:endParaRPr>
          </a:p>
        </p:txBody>
      </p:sp>
      <p:sp>
        <p:nvSpPr>
          <p:cNvPr id="8197" name="Text Box 5"/>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10/2/13</a:t>
            </a:r>
          </a:p>
        </p:txBody>
      </p:sp>
      <p:sp>
        <p:nvSpPr>
          <p:cNvPr id="8198" name="Text Box 6"/>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fld id="{8E9747A8-3188-794B-A3EA-9CFD498FC4A8}" type="slidenum">
              <a:rPr lang="en-US" sz="1800" smtClean="0">
                <a:latin typeface="Times New Roman" charset="0"/>
                <a:cs typeface="Lucida Sans Unicode" charset="0"/>
              </a:rPr>
              <a:pPr algn="l" defTabSz="457200">
                <a:buSzPct val="100000"/>
              </a:pPr>
              <a:t>13</a:t>
            </a:fld>
            <a:endParaRPr lang="en-US" sz="1800" smtClean="0">
              <a:latin typeface="Times New Roman" charset="0"/>
              <a:cs typeface="Lucida Sans Unicode" charset="0"/>
            </a:endParaRPr>
          </a:p>
        </p:txBody>
      </p:sp>
    </p:spTree>
    <p:extLst>
      <p:ext uri="{BB962C8B-B14F-4D97-AF65-F5344CB8AC3E}">
        <p14:creationId xmlns:p14="http://schemas.microsoft.com/office/powerpoint/2010/main" val="1407477436"/>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457200" y="762000"/>
            <a:ext cx="8229600" cy="1143000"/>
          </a:xfrm>
          <a:ln/>
        </p:spPr>
        <p:txBody>
          <a:bodyPr/>
          <a:lstStyle/>
          <a:p>
            <a:pPr algn="l">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000000"/>
                </a:solidFill>
                <a:latin typeface="Arial Black" charset="0"/>
              </a:rPr>
              <a:t>Sources</a:t>
            </a:r>
          </a:p>
        </p:txBody>
      </p:sp>
      <p:sp>
        <p:nvSpPr>
          <p:cNvPr id="9218" name="Text Box 2"/>
          <p:cNvSpPr txBox="1">
            <a:spLocks noChangeArrowheads="1"/>
          </p:cNvSpPr>
          <p:nvPr/>
        </p:nvSpPr>
        <p:spPr bwMode="auto">
          <a:xfrm>
            <a:off x="457200" y="1905000"/>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hangingPunct="0">
              <a:spcAft>
                <a:spcPts val="1425"/>
              </a:spcAft>
              <a:buSzPct val="100000"/>
            </a:pPr>
            <a:r>
              <a:rPr lang="en-US" sz="1200" smtClean="0">
                <a:latin typeface="Times New Roman" charset="0"/>
                <a:cs typeface="ＭＳ Ｐゴシック" charset="0"/>
              </a:rPr>
              <a:t>[1]Jake Orr, “Technology – A Theatre Revolution” (10/2/13), www.ayoungertheatre.com/technology-a-theatre-revolution/ </a:t>
            </a:r>
          </a:p>
          <a:p>
            <a:pPr algn="l" defTabSz="457200"/>
            <a:r>
              <a:rPr lang="en-US" sz="1200" smtClean="0">
                <a:latin typeface="Times New Roman" charset="0"/>
                <a:cs typeface="ＭＳ Ｐゴシック" charset="0"/>
              </a:rPr>
              <a:t>[2]Linda Geeson, “Theatre Facts 2000: Millenium Approaches” (10/3/13), www.tcg.org/tools/facts/millenium.cfm</a:t>
            </a:r>
          </a:p>
          <a:p>
            <a:pPr algn="l" defTabSz="457200"/>
            <a:endParaRPr lang="en-US" sz="1200" smtClean="0">
              <a:latin typeface="Times New Roman" charset="0"/>
              <a:cs typeface="ＭＳ Ｐゴシック" charset="0"/>
            </a:endParaRPr>
          </a:p>
          <a:p>
            <a:pPr algn="l" defTabSz="457200" hangingPunct="0">
              <a:spcAft>
                <a:spcPts val="1425"/>
              </a:spcAft>
              <a:buSzPct val="100000"/>
            </a:pPr>
            <a:r>
              <a:rPr lang="en-US" sz="1200" smtClean="0">
                <a:latin typeface="Times New Roman" charset="0"/>
                <a:cs typeface="ＭＳ Ｐゴシック" charset="0"/>
              </a:rPr>
              <a:t>[3] Dougal Shaw, “Digital Drama: The Technology Transforming Theatre” (10/2/13), www.bbc.co.uk/news/technology-17079364</a:t>
            </a:r>
          </a:p>
          <a:p>
            <a:pPr algn="l" defTabSz="457200" hangingPunct="0">
              <a:spcAft>
                <a:spcPts val="1425"/>
              </a:spcAft>
              <a:buSzPct val="100000"/>
            </a:pPr>
            <a:r>
              <a:rPr lang="en-US" sz="1200" smtClean="0">
                <a:latin typeface="Times New Roman" charset="0"/>
                <a:cs typeface="ＭＳ Ｐゴシック" charset="0"/>
              </a:rPr>
              <a:t>[4]Nancy Owano, “Holographic 3-D looks tantalizingly closer in 2012” (10/2/13), phys.org/news/2011-12-holographic-d-tantalizingly-closer.html</a:t>
            </a:r>
          </a:p>
          <a:p>
            <a:pPr algn="l" defTabSz="457200" hangingPunct="0">
              <a:spcAft>
                <a:spcPts val="1425"/>
              </a:spcAft>
              <a:buSzPct val="100000"/>
            </a:pPr>
            <a:r>
              <a:rPr lang="en-US" sz="1200" smtClean="0">
                <a:latin typeface="Times New Roman" charset="0"/>
                <a:cs typeface="ＭＳ Ｐゴシック" charset="0"/>
              </a:rPr>
              <a:t>[5]Casey Chan, “This is How the Tupac Hologram That Wasn't Really a Hologram Worked” (10/2/13), gizmodo.com/5903092/this-is-how-tupacs-hologram-that-wasnt-really-a-hologram-worked</a:t>
            </a:r>
          </a:p>
          <a:p>
            <a:pPr algn="l" defTabSz="457200" hangingPunct="0">
              <a:spcAft>
                <a:spcPts val="1425"/>
              </a:spcAft>
              <a:buSzPct val="100000"/>
            </a:pPr>
            <a:r>
              <a:rPr lang="en-US" sz="1200" smtClean="0">
                <a:latin typeface="Times New Roman" charset="0"/>
                <a:cs typeface="ＭＳ Ｐゴシック" charset="0"/>
              </a:rPr>
              <a:t>[6]KiddFuture, “The Tupac Hologram: One Year Later” (10/2/13), thesource.com/2013/04/18/the-tupac-hologram-one-year-later/ </a:t>
            </a:r>
          </a:p>
          <a:p>
            <a:pPr algn="l" defTabSz="457200" hangingPunct="0">
              <a:spcAft>
                <a:spcPts val="1425"/>
              </a:spcAft>
              <a:buSzPct val="100000"/>
            </a:pPr>
            <a:r>
              <a:rPr lang="en-US" sz="1200" smtClean="0">
                <a:latin typeface="Times New Roman" charset="0"/>
                <a:cs typeface="ＭＳ Ｐゴシック" charset="0"/>
              </a:rPr>
              <a:t>[7]Evan Dashevsky, “Holy Smoke! New Tech Creates 3D Iamges Projected Into Mist” (10/2/13), www.extremetech.com/extreme/83410-holy-smoke-new-tech-creates-3d-images-projected-into-mist-video</a:t>
            </a:r>
          </a:p>
          <a:p>
            <a:pPr algn="l" defTabSz="457200" hangingPunct="0">
              <a:spcAft>
                <a:spcPts val="1425"/>
              </a:spcAft>
              <a:buSzPct val="100000"/>
            </a:pPr>
            <a:endParaRPr lang="en-US" sz="1200" smtClean="0">
              <a:latin typeface="Times New Roman" charset="0"/>
              <a:cs typeface="ＭＳ Ｐゴシック" charset="0"/>
            </a:endParaRPr>
          </a:p>
          <a:p>
            <a:pPr algn="l" defTabSz="457200" hangingPunct="0">
              <a:spcAft>
                <a:spcPts val="1425"/>
              </a:spcAft>
              <a:buSzPct val="100000"/>
            </a:pPr>
            <a:endParaRPr lang="en-US" sz="1200" smtClean="0">
              <a:latin typeface="Times New Roman" charset="0"/>
              <a:cs typeface="ＭＳ Ｐゴシック" charset="0"/>
            </a:endParaRPr>
          </a:p>
        </p:txBody>
      </p:sp>
      <p:sp>
        <p:nvSpPr>
          <p:cNvPr id="9219" name="Text Box 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 2013 Keith A. Pray</a:t>
            </a:r>
          </a:p>
        </p:txBody>
      </p:sp>
      <p:sp>
        <p:nvSpPr>
          <p:cNvPr id="9220" name="Rectangle 4"/>
          <p:cNvSpPr>
            <a:spLocks noChangeArrowheads="1"/>
          </p:cNvSpPr>
          <p:nvPr/>
        </p:nvSpPr>
        <p:spPr bwMode="auto">
          <a:xfrm>
            <a:off x="6846888" y="571500"/>
            <a:ext cx="2179637"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smtClean="0">
                <a:solidFill>
                  <a:srgbClr val="000000"/>
                </a:solidFill>
                <a:latin typeface="Arial Black" charset="0"/>
                <a:ea typeface="ＭＳ Ｐゴシック" charset="0"/>
                <a:cs typeface="Microsoft YaHei" charset="0"/>
              </a:rPr>
              <a:t>John Bosworth</a:t>
            </a:r>
          </a:p>
        </p:txBody>
      </p:sp>
      <p:sp>
        <p:nvSpPr>
          <p:cNvPr id="9221" name="Text Box 5"/>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10/2/13</a:t>
            </a:r>
          </a:p>
        </p:txBody>
      </p:sp>
      <p:sp>
        <p:nvSpPr>
          <p:cNvPr id="9222" name="Text Box 6"/>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fld id="{B965FCD9-5399-8A4D-A252-7A00CD451242}" type="slidenum">
              <a:rPr lang="en-US" sz="1800" smtClean="0">
                <a:latin typeface="Times New Roman" charset="0"/>
                <a:cs typeface="Lucida Sans Unicode" charset="0"/>
              </a:rPr>
              <a:pPr algn="l" defTabSz="457200">
                <a:buSzPct val="100000"/>
              </a:pPr>
              <a:t>14</a:t>
            </a:fld>
            <a:endParaRPr lang="en-US" sz="1800" smtClean="0">
              <a:latin typeface="Times New Roman" charset="0"/>
              <a:cs typeface="Lucida Sans Unicode" charset="0"/>
            </a:endParaRPr>
          </a:p>
        </p:txBody>
      </p:sp>
    </p:spTree>
    <p:extLst>
      <p:ext uri="{BB962C8B-B14F-4D97-AF65-F5344CB8AC3E}">
        <p14:creationId xmlns:p14="http://schemas.microsoft.com/office/powerpoint/2010/main" val="1546408426"/>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smtClean="0"/>
              <a:t>Automation &amp; Automobile Industry</a:t>
            </a:r>
            <a:endParaRPr lang="en-US" sz="3300"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95163" y="2382944"/>
            <a:ext cx="3194685" cy="2476500"/>
          </a:xfrm>
        </p:spPr>
      </p:pic>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Alex Fortier</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15</a:t>
            </a:fld>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17" y="2382944"/>
            <a:ext cx="3175944" cy="2476500"/>
          </a:xfrm>
          <a:prstGeom prst="rect">
            <a:avLst/>
          </a:prstGeom>
        </p:spPr>
      </p:pic>
      <p:sp>
        <p:nvSpPr>
          <p:cNvPr id="13" name="Right Arrow 12"/>
          <p:cNvSpPr/>
          <p:nvPr/>
        </p:nvSpPr>
        <p:spPr bwMode="auto">
          <a:xfrm>
            <a:off x="3962400" y="3352800"/>
            <a:ext cx="1219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4" name="TextBox 13"/>
          <p:cNvSpPr txBox="1"/>
          <p:nvPr/>
        </p:nvSpPr>
        <p:spPr>
          <a:xfrm>
            <a:off x="627973" y="5867400"/>
            <a:ext cx="7342909" cy="461665"/>
          </a:xfrm>
          <a:prstGeom prst="rect">
            <a:avLst/>
          </a:prstGeom>
          <a:noFill/>
        </p:spPr>
        <p:txBody>
          <a:bodyPr wrap="square" rtlCol="0">
            <a:spAutoFit/>
          </a:bodyPr>
          <a:lstStyle/>
          <a:p>
            <a:pPr algn="l"/>
            <a:r>
              <a:rPr lang="en-US" sz="1200" i="1" dirty="0" smtClean="0">
                <a:solidFill>
                  <a:schemeClr val="tx1"/>
                </a:solidFill>
              </a:rPr>
              <a:t>Picture on left: </a:t>
            </a:r>
            <a:r>
              <a:rPr lang="en-US" sz="1200" i="1" dirty="0">
                <a:hlinkClick r:id="rId5"/>
              </a:rPr>
              <a:t>http://</a:t>
            </a:r>
            <a:r>
              <a:rPr lang="en-US" sz="1200" i="1" dirty="0" smtClean="0">
                <a:hlinkClick r:id="rId5"/>
              </a:rPr>
              <a:t>bentley.umich.edu/research/guides/automotive/images/gmassembly.jpg</a:t>
            </a:r>
            <a:endParaRPr lang="en-US" sz="1200" i="1" dirty="0" smtClean="0"/>
          </a:p>
          <a:p>
            <a:pPr algn="l"/>
            <a:r>
              <a:rPr lang="en-US" sz="1200" i="1" dirty="0" smtClean="0">
                <a:solidFill>
                  <a:schemeClr val="tx1"/>
                </a:solidFill>
              </a:rPr>
              <a:t>Picture on right: </a:t>
            </a:r>
            <a:r>
              <a:rPr lang="en-US" sz="1200" i="1" dirty="0">
                <a:hlinkClick r:id="rId6"/>
              </a:rPr>
              <a:t>http://</a:t>
            </a:r>
            <a:r>
              <a:rPr lang="en-US" sz="1200" i="1" dirty="0" smtClean="0">
                <a:hlinkClick r:id="rId6"/>
              </a:rPr>
              <a:t>www.aboutsmallcap.com/wp-content/uploads/2010/11/auto-assembly-line-11.jpg</a:t>
            </a:r>
            <a:endParaRPr lang="en-US" sz="1200" i="1" dirty="0" smtClean="0">
              <a:solidFill>
                <a:schemeClr val="tx1"/>
              </a:solidFill>
            </a:endParaRPr>
          </a:p>
        </p:txBody>
      </p:sp>
      <p:sp>
        <p:nvSpPr>
          <p:cNvPr id="3" name="TextBox 2"/>
          <p:cNvSpPr txBox="1"/>
          <p:nvPr/>
        </p:nvSpPr>
        <p:spPr>
          <a:xfrm>
            <a:off x="1524000" y="4998834"/>
            <a:ext cx="880370" cy="338554"/>
          </a:xfrm>
          <a:prstGeom prst="rect">
            <a:avLst/>
          </a:prstGeom>
          <a:noFill/>
        </p:spPr>
        <p:txBody>
          <a:bodyPr wrap="none" rtlCol="0">
            <a:spAutoFit/>
          </a:bodyPr>
          <a:lstStyle/>
          <a:p>
            <a:r>
              <a:rPr lang="en-US" sz="1600" dirty="0" smtClean="0">
                <a:solidFill>
                  <a:schemeClr val="tx1"/>
                </a:solidFill>
              </a:rPr>
              <a:t>ca. 1915</a:t>
            </a:r>
            <a:endParaRPr lang="en-US" sz="1600" dirty="0">
              <a:solidFill>
                <a:schemeClr val="tx1"/>
              </a:solidFill>
            </a:endParaRPr>
          </a:p>
        </p:txBody>
      </p:sp>
      <p:sp>
        <p:nvSpPr>
          <p:cNvPr id="12" name="TextBox 11"/>
          <p:cNvSpPr txBox="1"/>
          <p:nvPr/>
        </p:nvSpPr>
        <p:spPr>
          <a:xfrm>
            <a:off x="6798804" y="4998834"/>
            <a:ext cx="587405" cy="338554"/>
          </a:xfrm>
          <a:prstGeom prst="rect">
            <a:avLst/>
          </a:prstGeom>
          <a:noFill/>
        </p:spPr>
        <p:txBody>
          <a:bodyPr wrap="none" rtlCol="0">
            <a:spAutoFit/>
          </a:bodyPr>
          <a:lstStyle/>
          <a:p>
            <a:r>
              <a:rPr lang="en-US" sz="1600" dirty="0" smtClean="0">
                <a:solidFill>
                  <a:schemeClr val="tx1"/>
                </a:solidFill>
              </a:rPr>
              <a:t>2011</a:t>
            </a:r>
            <a:endParaRPr lang="en-US" sz="1600" dirty="0">
              <a:solidFill>
                <a:schemeClr val="tx1"/>
              </a:solidFill>
            </a:endParaRPr>
          </a:p>
        </p:txBody>
      </p:sp>
    </p:spTree>
    <p:extLst>
      <p:ext uri="{BB962C8B-B14F-4D97-AF65-F5344CB8AC3E}">
        <p14:creationId xmlns:p14="http://schemas.microsoft.com/office/powerpoint/2010/main" val="125207176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Assembly Line</a:t>
            </a:r>
            <a:endParaRPr lang="en-US" dirty="0"/>
          </a:p>
        </p:txBody>
      </p:sp>
      <p:sp>
        <p:nvSpPr>
          <p:cNvPr id="3" name="Content Placeholder 2"/>
          <p:cNvSpPr>
            <a:spLocks noGrp="1"/>
          </p:cNvSpPr>
          <p:nvPr>
            <p:ph idx="1"/>
          </p:nvPr>
        </p:nvSpPr>
        <p:spPr>
          <a:xfrm>
            <a:off x="457200" y="1752600"/>
            <a:ext cx="8229600" cy="4191000"/>
          </a:xfrm>
        </p:spPr>
        <p:txBody>
          <a:bodyPr/>
          <a:lstStyle/>
          <a:p>
            <a:r>
              <a:rPr lang="en-US" dirty="0" smtClean="0"/>
              <a:t>Precursor to automation</a:t>
            </a:r>
          </a:p>
          <a:p>
            <a:r>
              <a:rPr lang="en-US" dirty="0" smtClean="0"/>
              <a:t>Early 20</a:t>
            </a:r>
            <a:r>
              <a:rPr lang="en-US" baseline="30000" dirty="0" smtClean="0"/>
              <a:t>th</a:t>
            </a:r>
            <a:r>
              <a:rPr lang="en-US" dirty="0" smtClean="0"/>
              <a:t> century</a:t>
            </a:r>
          </a:p>
          <a:p>
            <a:pPr lvl="1"/>
            <a:r>
              <a:rPr lang="en-US" dirty="0" smtClean="0"/>
              <a:t>Patented 1901</a:t>
            </a:r>
            <a:r>
              <a:rPr lang="en-US" baseline="30000" dirty="0" smtClean="0"/>
              <a:t>[1]</a:t>
            </a:r>
            <a:endParaRPr lang="en-US" dirty="0" smtClean="0"/>
          </a:p>
          <a:p>
            <a:r>
              <a:rPr lang="en-US" dirty="0" smtClean="0"/>
              <a:t>Three principles to assembly line</a:t>
            </a:r>
            <a:r>
              <a:rPr lang="en-US" sz="2800" baseline="30000" dirty="0" smtClean="0"/>
              <a:t>[2]</a:t>
            </a:r>
          </a:p>
          <a:p>
            <a:pPr lvl="1"/>
            <a:r>
              <a:rPr lang="en-US" dirty="0" smtClean="0"/>
              <a:t>Location of tools and men</a:t>
            </a:r>
          </a:p>
          <a:p>
            <a:pPr lvl="1"/>
            <a:r>
              <a:rPr lang="en-US" dirty="0" smtClean="0"/>
              <a:t>Transport system</a:t>
            </a:r>
          </a:p>
          <a:p>
            <a:pPr lvl="1"/>
            <a:r>
              <a:rPr lang="en-US" dirty="0" smtClean="0"/>
              <a:t>Distance of parts</a:t>
            </a:r>
            <a:endParaRPr lang="en-US" dirty="0"/>
          </a:p>
          <a:p>
            <a:r>
              <a:rPr lang="en-US" dirty="0" smtClean="0"/>
              <a:t>Assembly lines today…</a:t>
            </a:r>
          </a:p>
          <a:p>
            <a:pPr lvl="1"/>
            <a:r>
              <a:rPr lang="en-US" dirty="0" smtClean="0"/>
              <a:t>Mixture of robots and humans</a:t>
            </a:r>
          </a:p>
          <a:p>
            <a:pPr lvl="1"/>
            <a:r>
              <a:rPr lang="en-US" dirty="0" smtClean="0"/>
              <a:t>Supposedly boost production by 900%</a:t>
            </a:r>
            <a:r>
              <a:rPr lang="en-US" baseline="30000" dirty="0" smtClean="0"/>
              <a:t>[3]</a:t>
            </a:r>
            <a:endParaRPr lang="en-US" dirty="0" smtClean="0"/>
          </a:p>
        </p:txBody>
      </p:sp>
      <p:sp>
        <p:nvSpPr>
          <p:cNvPr id="4" name="Footer Placeholder 3"/>
          <p:cNvSpPr>
            <a:spLocks noGrp="1"/>
          </p:cNvSpPr>
          <p:nvPr>
            <p:ph type="ftr" sz="quarter" idx="10"/>
          </p:nvPr>
        </p:nvSpPr>
        <p:spPr/>
        <p:txBody>
          <a:bodyPr/>
          <a:lstStyle/>
          <a:p>
            <a:r>
              <a:rPr lang="en-US" dirty="0"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Alex Fortier</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16</a:t>
            </a:fld>
            <a:endParaRPr lang="en-US"/>
          </a:p>
        </p:txBody>
      </p:sp>
    </p:spTree>
    <p:extLst>
      <p:ext uri="{BB962C8B-B14F-4D97-AF65-F5344CB8AC3E}">
        <p14:creationId xmlns:p14="http://schemas.microsoft.com/office/powerpoint/2010/main" val="393331946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err="1" smtClean="0"/>
              <a:t>Unimate</a:t>
            </a:r>
            <a:r>
              <a:rPr lang="en-US" dirty="0" smtClean="0"/>
              <a:t> </a:t>
            </a:r>
            <a:endParaRPr lang="en-US" dirty="0"/>
          </a:p>
        </p:txBody>
      </p:sp>
      <p:sp>
        <p:nvSpPr>
          <p:cNvPr id="3" name="Content Placeholder 2"/>
          <p:cNvSpPr>
            <a:spLocks noGrp="1"/>
          </p:cNvSpPr>
          <p:nvPr>
            <p:ph idx="1"/>
          </p:nvPr>
        </p:nvSpPr>
        <p:spPr>
          <a:xfrm>
            <a:off x="457200" y="1447800"/>
            <a:ext cx="5562600" cy="3886200"/>
          </a:xfrm>
        </p:spPr>
        <p:txBody>
          <a:bodyPr/>
          <a:lstStyle/>
          <a:p>
            <a:r>
              <a:rPr lang="en-US" dirty="0" smtClean="0"/>
              <a:t>First industrial robot at General Motors</a:t>
            </a:r>
            <a:r>
              <a:rPr lang="en-US" baseline="30000" dirty="0" smtClean="0"/>
              <a:t>[4]</a:t>
            </a:r>
            <a:endParaRPr lang="en-US" dirty="0" smtClean="0"/>
          </a:p>
          <a:p>
            <a:pPr lvl="1"/>
            <a:r>
              <a:rPr lang="en-US" dirty="0" smtClean="0"/>
              <a:t>Made door and window handles, knobs, other hardware</a:t>
            </a:r>
          </a:p>
          <a:p>
            <a:pPr lvl="1"/>
            <a:r>
              <a:rPr lang="en-US" dirty="0" smtClean="0"/>
              <a:t>Weighed 2 tons; cost $65,000, sold for $18,000</a:t>
            </a:r>
            <a:r>
              <a:rPr lang="en-US" baseline="30000" dirty="0" smtClean="0"/>
              <a:t>[4][5]</a:t>
            </a:r>
          </a:p>
          <a:p>
            <a:pPr lvl="1"/>
            <a:r>
              <a:rPr lang="en-US" dirty="0" smtClean="0"/>
              <a:t>24 hours a day</a:t>
            </a:r>
            <a:r>
              <a:rPr lang="en-US" baseline="30000" dirty="0" smtClean="0"/>
              <a:t>[6]</a:t>
            </a:r>
            <a:endParaRPr lang="en-US" dirty="0"/>
          </a:p>
          <a:p>
            <a:r>
              <a:rPr lang="en-US" dirty="0" smtClean="0"/>
              <a:t>Into the future…?</a:t>
            </a:r>
          </a:p>
          <a:p>
            <a:pPr lvl="1"/>
            <a:r>
              <a:rPr lang="en-US" dirty="0" smtClean="0"/>
              <a:t>Assembly line was already extremely unfavorable</a:t>
            </a:r>
            <a:r>
              <a:rPr lang="en-US" baseline="30000" dirty="0" smtClean="0"/>
              <a:t>[7]</a:t>
            </a:r>
          </a:p>
          <a:p>
            <a:pPr lvl="1"/>
            <a:r>
              <a:rPr lang="en-US" dirty="0" smtClean="0"/>
              <a:t>Arms: $50,000 - $80,000</a:t>
            </a:r>
            <a:r>
              <a:rPr lang="en-US" baseline="30000" dirty="0" smtClean="0"/>
              <a:t>[12]</a:t>
            </a:r>
            <a:endParaRPr lang="en-US" dirty="0" smtClean="0"/>
          </a:p>
          <a:p>
            <a:pPr lvl="1"/>
            <a:r>
              <a:rPr lang="en-US" dirty="0" smtClean="0"/>
              <a:t>Systems: $100,000 - $150,000</a:t>
            </a:r>
            <a:r>
              <a:rPr lang="en-US" baseline="30000" dirty="0" smtClean="0"/>
              <a:t>[12]</a:t>
            </a:r>
            <a:endParaRPr lang="en-US" dirty="0" smtClean="0"/>
          </a:p>
          <a:p>
            <a:pPr lvl="1"/>
            <a:endParaRPr lang="en-US" dirty="0" smtClean="0"/>
          </a:p>
        </p:txBody>
      </p:sp>
      <p:sp>
        <p:nvSpPr>
          <p:cNvPr id="4" name="Footer Placeholder 3"/>
          <p:cNvSpPr>
            <a:spLocks noGrp="1"/>
          </p:cNvSpPr>
          <p:nvPr>
            <p:ph type="ftr" sz="quarter" idx="10"/>
          </p:nvPr>
        </p:nvSpPr>
        <p:spPr/>
        <p:txBody>
          <a:bodyPr/>
          <a:lstStyle/>
          <a:p>
            <a:r>
              <a:rPr lang="en-US" dirty="0"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Alex Fortier</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17</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498" y="1896979"/>
            <a:ext cx="2791525" cy="3642940"/>
          </a:xfrm>
          <a:prstGeom prst="rect">
            <a:avLst/>
          </a:prstGeom>
        </p:spPr>
      </p:pic>
      <p:sp>
        <p:nvSpPr>
          <p:cNvPr id="10" name="TextBox 9"/>
          <p:cNvSpPr txBox="1"/>
          <p:nvPr/>
        </p:nvSpPr>
        <p:spPr>
          <a:xfrm>
            <a:off x="5867400" y="5638800"/>
            <a:ext cx="3240505" cy="461665"/>
          </a:xfrm>
          <a:prstGeom prst="rect">
            <a:avLst/>
          </a:prstGeom>
          <a:noFill/>
        </p:spPr>
        <p:txBody>
          <a:bodyPr wrap="square" rtlCol="0">
            <a:spAutoFit/>
          </a:bodyPr>
          <a:lstStyle/>
          <a:p>
            <a:pPr algn="l"/>
            <a:r>
              <a:rPr lang="en-US" sz="1200" i="1" dirty="0">
                <a:hlinkClick r:id="rId4"/>
              </a:rPr>
              <a:t>http://www.computerhistory.org/timeline/images/1961_unimate.jpg</a:t>
            </a:r>
            <a:endParaRPr lang="en-US" sz="1200" i="1" dirty="0" smtClean="0">
              <a:solidFill>
                <a:schemeClr val="tx1"/>
              </a:solidFill>
            </a:endParaRPr>
          </a:p>
        </p:txBody>
      </p:sp>
    </p:spTree>
    <p:extLst>
      <p:ext uri="{BB962C8B-B14F-4D97-AF65-F5344CB8AC3E}">
        <p14:creationId xmlns:p14="http://schemas.microsoft.com/office/powerpoint/2010/main" val="159158768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Automation &amp; Production</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864916775"/>
              </p:ext>
            </p:extLst>
          </p:nvPr>
        </p:nvGraphicFramePr>
        <p:xfrm>
          <a:off x="457200" y="1981200"/>
          <a:ext cx="8229600" cy="20218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b="1" dirty="0" smtClean="0"/>
                        <a:t>General Motors</a:t>
                      </a:r>
                      <a:endParaRPr lang="en-US" b="1" dirty="0"/>
                    </a:p>
                  </a:txBody>
                  <a:tcPr/>
                </a:tc>
                <a:tc>
                  <a:txBody>
                    <a:bodyPr/>
                    <a:lstStyle/>
                    <a:p>
                      <a:pPr algn="ctr"/>
                      <a:r>
                        <a:rPr lang="en-US" dirty="0" smtClean="0"/>
                        <a:t>1961</a:t>
                      </a:r>
                      <a:endParaRPr lang="en-US" dirty="0"/>
                    </a:p>
                  </a:txBody>
                  <a:tcPr/>
                </a:tc>
                <a:tc>
                  <a:txBody>
                    <a:bodyPr/>
                    <a:lstStyle/>
                    <a:p>
                      <a:pPr algn="ctr"/>
                      <a:r>
                        <a:rPr lang="en-US" dirty="0" smtClean="0"/>
                        <a:t>1962</a:t>
                      </a:r>
                      <a:endParaRPr lang="en-US" dirty="0"/>
                    </a:p>
                  </a:txBody>
                  <a:tcPr/>
                </a:tc>
                <a:tc>
                  <a:txBody>
                    <a:bodyPr/>
                    <a:lstStyle/>
                    <a:p>
                      <a:pPr algn="ctr"/>
                      <a:r>
                        <a:rPr lang="en-US" dirty="0" smtClean="0"/>
                        <a:t>2011</a:t>
                      </a:r>
                      <a:endParaRPr lang="en-US" dirty="0"/>
                    </a:p>
                  </a:txBody>
                  <a:tcPr/>
                </a:tc>
              </a:tr>
              <a:tr h="370840">
                <a:tc>
                  <a:txBody>
                    <a:bodyPr/>
                    <a:lstStyle/>
                    <a:p>
                      <a:r>
                        <a:rPr lang="en-US" dirty="0" smtClean="0"/>
                        <a:t>U.S. Employees</a:t>
                      </a:r>
                      <a:endParaRPr lang="en-US" dirty="0"/>
                    </a:p>
                  </a:txBody>
                  <a:tcPr/>
                </a:tc>
                <a:tc>
                  <a:txBody>
                    <a:bodyPr/>
                    <a:lstStyle/>
                    <a:p>
                      <a:pPr algn="ctr"/>
                      <a:r>
                        <a:rPr lang="en-US" dirty="0" smtClean="0"/>
                        <a:t>~300,000</a:t>
                      </a:r>
                      <a:endParaRPr lang="en-US" dirty="0"/>
                    </a:p>
                  </a:txBody>
                  <a:tcPr anchor="ctr"/>
                </a:tc>
                <a:tc>
                  <a:txBody>
                    <a:bodyPr/>
                    <a:lstStyle/>
                    <a:p>
                      <a:pPr algn="ctr"/>
                      <a:r>
                        <a:rPr lang="en-US" dirty="0" smtClean="0"/>
                        <a:t>~338,000</a:t>
                      </a:r>
                      <a:endParaRPr lang="en-US" dirty="0"/>
                    </a:p>
                  </a:txBody>
                  <a:tcPr anchor="ctr"/>
                </a:tc>
                <a:tc>
                  <a:txBody>
                    <a:bodyPr/>
                    <a:lstStyle/>
                    <a:p>
                      <a:pPr algn="ctr"/>
                      <a:r>
                        <a:rPr lang="en-US" dirty="0" smtClean="0"/>
                        <a:t>~98,000</a:t>
                      </a:r>
                      <a:endParaRPr lang="en-US" dirty="0"/>
                    </a:p>
                  </a:txBody>
                  <a:tcPr anchor="ctr"/>
                </a:tc>
              </a:tr>
              <a:tr h="370840">
                <a:tc>
                  <a:txBody>
                    <a:bodyPr/>
                    <a:lstStyle/>
                    <a:p>
                      <a:r>
                        <a:rPr lang="en-US" dirty="0" smtClean="0"/>
                        <a:t>Production volume (North</a:t>
                      </a:r>
                      <a:r>
                        <a:rPr lang="en-US" baseline="0" dirty="0" smtClean="0"/>
                        <a:t> America)</a:t>
                      </a:r>
                      <a:endParaRPr lang="en-US" dirty="0"/>
                    </a:p>
                  </a:txBody>
                  <a:tcPr/>
                </a:tc>
                <a:tc>
                  <a:txBody>
                    <a:bodyPr/>
                    <a:lstStyle/>
                    <a:p>
                      <a:pPr algn="ctr"/>
                      <a:r>
                        <a:rPr lang="en-US" dirty="0" smtClean="0"/>
                        <a:t>~3,150,000</a:t>
                      </a:r>
                      <a:endParaRPr lang="en-US" dirty="0"/>
                    </a:p>
                  </a:txBody>
                  <a:tcPr anchor="ctr"/>
                </a:tc>
                <a:tc>
                  <a:txBody>
                    <a:bodyPr/>
                    <a:lstStyle/>
                    <a:p>
                      <a:pPr algn="ctr"/>
                      <a:r>
                        <a:rPr lang="en-US" dirty="0" smtClean="0"/>
                        <a:t>~4,223,000</a:t>
                      </a:r>
                      <a:endParaRPr lang="en-US" dirty="0"/>
                    </a:p>
                  </a:txBody>
                  <a:tcPr anchor="ctr"/>
                </a:tc>
                <a:tc>
                  <a:txBody>
                    <a:bodyPr/>
                    <a:lstStyle/>
                    <a:p>
                      <a:pPr algn="ctr"/>
                      <a:r>
                        <a:rPr lang="en-US" dirty="0" smtClean="0"/>
                        <a:t>~3,089,000</a:t>
                      </a:r>
                      <a:endParaRPr lang="en-US" dirty="0"/>
                    </a:p>
                  </a:txBody>
                  <a:tcPr anchor="ctr"/>
                </a:tc>
              </a:tr>
              <a:tr h="370840">
                <a:tc>
                  <a:txBody>
                    <a:bodyPr/>
                    <a:lstStyle/>
                    <a:p>
                      <a:r>
                        <a:rPr lang="en-US" dirty="0" smtClean="0"/>
                        <a:t>Ratio of cars per employee</a:t>
                      </a:r>
                      <a:endParaRPr lang="en-US" dirty="0"/>
                    </a:p>
                  </a:txBody>
                  <a:tcPr/>
                </a:tc>
                <a:tc>
                  <a:txBody>
                    <a:bodyPr/>
                    <a:lstStyle/>
                    <a:p>
                      <a:pPr algn="ctr"/>
                      <a:r>
                        <a:rPr lang="en-US" dirty="0" smtClean="0"/>
                        <a:t>10.5</a:t>
                      </a:r>
                      <a:endParaRPr lang="en-US" dirty="0"/>
                    </a:p>
                  </a:txBody>
                  <a:tcPr anchor="ctr"/>
                </a:tc>
                <a:tc>
                  <a:txBody>
                    <a:bodyPr/>
                    <a:lstStyle/>
                    <a:p>
                      <a:pPr algn="ctr"/>
                      <a:r>
                        <a:rPr lang="en-US" dirty="0" smtClean="0"/>
                        <a:t>12.5</a:t>
                      </a:r>
                      <a:endParaRPr lang="en-US" dirty="0"/>
                    </a:p>
                  </a:txBody>
                  <a:tcPr anchor="ctr"/>
                </a:tc>
                <a:tc>
                  <a:txBody>
                    <a:bodyPr/>
                    <a:lstStyle/>
                    <a:p>
                      <a:pPr algn="ctr"/>
                      <a:r>
                        <a:rPr lang="en-US" dirty="0" smtClean="0"/>
                        <a:t>31.5</a:t>
                      </a:r>
                      <a:endParaRPr lang="en-US" dirty="0"/>
                    </a:p>
                  </a:txBody>
                  <a:tcPr anchor="ctr"/>
                </a:tc>
              </a:tr>
            </a:tbl>
          </a:graphicData>
        </a:graphic>
      </p:graphicFrame>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Alex Fortier</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18</a:t>
            </a:fld>
            <a:endParaRPr lang="en-US"/>
          </a:p>
        </p:txBody>
      </p:sp>
      <p:sp>
        <p:nvSpPr>
          <p:cNvPr id="11" name="Content Placeholder 2"/>
          <p:cNvSpPr txBox="1">
            <a:spLocks/>
          </p:cNvSpPr>
          <p:nvPr/>
        </p:nvSpPr>
        <p:spPr bwMode="auto">
          <a:xfrm>
            <a:off x="457200" y="4191000"/>
            <a:ext cx="82296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r>
              <a:rPr lang="en-US" sz="2500" kern="0" dirty="0" smtClean="0"/>
              <a:t>Data from General Motors Annual Report</a:t>
            </a:r>
            <a:r>
              <a:rPr lang="en-US" sz="2500" kern="0" baseline="30000" dirty="0" smtClean="0"/>
              <a:t>[8][9]</a:t>
            </a:r>
          </a:p>
          <a:p>
            <a:r>
              <a:rPr lang="en-US" sz="2500" kern="0" dirty="0" smtClean="0"/>
              <a:t>Implications?</a:t>
            </a:r>
          </a:p>
          <a:p>
            <a:pPr lvl="1"/>
            <a:r>
              <a:rPr lang="en-US" sz="1500" kern="0" dirty="0" smtClean="0"/>
              <a:t>Automation increases production</a:t>
            </a:r>
          </a:p>
          <a:p>
            <a:pPr lvl="1"/>
            <a:r>
              <a:rPr lang="en-US" sz="1500" kern="0" dirty="0" smtClean="0"/>
              <a:t>Look to today</a:t>
            </a:r>
            <a:endParaRPr lang="en-US" sz="1500" kern="0" dirty="0"/>
          </a:p>
        </p:txBody>
      </p:sp>
    </p:spTree>
    <p:extLst>
      <p:ext uri="{BB962C8B-B14F-4D97-AF65-F5344CB8AC3E}">
        <p14:creationId xmlns:p14="http://schemas.microsoft.com/office/powerpoint/2010/main" val="40682807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Alex Fortier</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dirty="0"/>
          </a:p>
        </p:txBody>
      </p:sp>
      <p:sp>
        <p:nvSpPr>
          <p:cNvPr id="8" name="Slide Number Placeholder 7"/>
          <p:cNvSpPr>
            <a:spLocks noGrp="1"/>
          </p:cNvSpPr>
          <p:nvPr>
            <p:ph type="sldNum" sz="quarter" idx="11"/>
          </p:nvPr>
        </p:nvSpPr>
        <p:spPr/>
        <p:txBody>
          <a:bodyPr/>
          <a:lstStyle/>
          <a:p>
            <a:fld id="{599FE963-493D-6C4E-B686-D39790523B81}" type="slidenum">
              <a:rPr lang="en-US" smtClean="0"/>
              <a:pPr/>
              <a:t>19</a:t>
            </a:fld>
            <a:endParaRPr lang="en-US"/>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990600"/>
            <a:ext cx="8667749" cy="5105400"/>
          </a:xfrm>
        </p:spPr>
      </p:pic>
      <p:sp>
        <p:nvSpPr>
          <p:cNvPr id="15" name="TextBox 14"/>
          <p:cNvSpPr txBox="1"/>
          <p:nvPr/>
        </p:nvSpPr>
        <p:spPr>
          <a:xfrm>
            <a:off x="277091" y="6165577"/>
            <a:ext cx="7342909" cy="276999"/>
          </a:xfrm>
          <a:prstGeom prst="rect">
            <a:avLst/>
          </a:prstGeom>
          <a:noFill/>
        </p:spPr>
        <p:txBody>
          <a:bodyPr wrap="square" rtlCol="0">
            <a:spAutoFit/>
          </a:bodyPr>
          <a:lstStyle/>
          <a:p>
            <a:pPr algn="l"/>
            <a:r>
              <a:rPr lang="en-US" sz="1200" i="1" dirty="0" smtClean="0">
                <a:solidFill>
                  <a:schemeClr val="tx1"/>
                </a:solidFill>
                <a:hlinkClick r:id="rId4"/>
              </a:rPr>
              <a:t>http</a:t>
            </a:r>
            <a:r>
              <a:rPr lang="en-US" sz="1200" i="1" dirty="0">
                <a:solidFill>
                  <a:schemeClr val="tx1"/>
                </a:solidFill>
                <a:hlinkClick r:id="rId4"/>
              </a:rPr>
              <a:t>://www.technologyreview.com/sites/default/files/images/destroying.jobs_.</a:t>
            </a:r>
            <a:r>
              <a:rPr lang="en-US" sz="1200" i="1" dirty="0" smtClean="0">
                <a:solidFill>
                  <a:schemeClr val="tx1"/>
                </a:solidFill>
                <a:hlinkClick r:id="rId4"/>
              </a:rPr>
              <a:t>chart1x910_0.jpg</a:t>
            </a:r>
            <a:r>
              <a:rPr lang="en-US" sz="1200" i="1" dirty="0"/>
              <a:t> </a:t>
            </a:r>
            <a:endParaRPr lang="en-US" sz="1200" i="1" dirty="0" smtClean="0">
              <a:solidFill>
                <a:schemeClr val="tx1"/>
              </a:solidFill>
            </a:endParaRPr>
          </a:p>
        </p:txBody>
      </p:sp>
    </p:spTree>
    <p:extLst>
      <p:ext uri="{BB962C8B-B14F-4D97-AF65-F5344CB8AC3E}">
        <p14:creationId xmlns:p14="http://schemas.microsoft.com/office/powerpoint/2010/main" val="157922909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Work</a:t>
            </a:r>
          </a:p>
          <a:p>
            <a:pPr marL="571500" indent="-571500" eaLnBrk="1" hangingPunct="1">
              <a:buFont typeface="Times" pitchFamily="-109" charset="0"/>
              <a:buAutoNum type="arabicPeriod"/>
            </a:pPr>
            <a:r>
              <a:rPr lang="en-US" sz="2400" dirty="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p:txBody>
      </p:sp>
      <p:sp>
        <p:nvSpPr>
          <p:cNvPr id="17410" name="Footer Placeholder 3"/>
          <p:cNvSpPr>
            <a:spLocks noGrp="1"/>
          </p:cNvSpPr>
          <p:nvPr>
            <p:ph type="ftr" sz="quarter" idx="10"/>
          </p:nvPr>
        </p:nvSpPr>
        <p:spPr>
          <a:noFill/>
        </p:spPr>
        <p:txBody>
          <a:bodyPr/>
          <a:lstStyle/>
          <a:p>
            <a:r>
              <a:rPr lang="en-US" smtClean="0"/>
              <a:t>© 2013 Keith A. Pray</a:t>
            </a:r>
            <a:endParaRPr lang="en-US"/>
          </a:p>
        </p:txBody>
      </p:sp>
      <p:sp>
        <p:nvSpPr>
          <p:cNvPr id="17411" name="Slide Number Placeholder 4"/>
          <p:cNvSpPr>
            <a:spLocks noGrp="1"/>
          </p:cNvSpPr>
          <p:nvPr>
            <p:ph type="sldNum" sz="quarter" idx="11"/>
          </p:nvPr>
        </p:nvSpPr>
        <p:spPr>
          <a:noFill/>
        </p:spPr>
        <p:txBody>
          <a:bodyPr/>
          <a:lstStyle/>
          <a:p>
            <a:fld id="{C83F7C10-689D-234A-A7F3-0318B0770D6F}" type="slidenum">
              <a:rPr lang="en-US" smtClean="0"/>
              <a:pPr/>
              <a:t>2</a:t>
            </a:fld>
            <a:endParaRPr lang="en-US" smtClean="0"/>
          </a:p>
        </p:txBody>
      </p:sp>
      <p:sp>
        <p:nvSpPr>
          <p:cNvPr id="17412" name="Date Placeholder 5"/>
          <p:cNvSpPr>
            <a:spLocks noGrp="1"/>
          </p:cNvSpPr>
          <p:nvPr>
            <p:ph type="dt" sz="half" idx="12"/>
          </p:nvPr>
        </p:nvSpPr>
        <p:spPr>
          <a:noFill/>
        </p:spPr>
        <p:txBody>
          <a:bodyPr/>
          <a:lstStyle/>
          <a:p>
            <a:fld id="{FEB66270-1445-8A45-BC99-19566EC370AE}" type="datetime1">
              <a:rPr lang="en-US" smtClean="0"/>
              <a:t>5/7/14</a:t>
            </a:fld>
            <a:endParaRPr lang="en-US"/>
          </a:p>
        </p:txBody>
      </p:sp>
      <p:sp>
        <p:nvSpPr>
          <p:cNvPr id="277508" name="Rectangle 4"/>
          <p:cNvSpPr>
            <a:spLocks noChangeArrowheads="1"/>
          </p:cNvSpPr>
          <p:nvPr/>
        </p:nvSpPr>
        <p:spPr bwMode="auto">
          <a:xfrm>
            <a:off x="0" y="19812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Jobs… </a:t>
            </a:r>
            <a:endParaRPr lang="en-US" dirty="0"/>
          </a:p>
        </p:txBody>
      </p:sp>
      <p:sp>
        <p:nvSpPr>
          <p:cNvPr id="3" name="Content Placeholder 2"/>
          <p:cNvSpPr>
            <a:spLocks noGrp="1"/>
          </p:cNvSpPr>
          <p:nvPr>
            <p:ph idx="1"/>
          </p:nvPr>
        </p:nvSpPr>
        <p:spPr>
          <a:xfrm>
            <a:off x="381000" y="2161673"/>
            <a:ext cx="5105400" cy="4086727"/>
          </a:xfrm>
        </p:spPr>
        <p:txBody>
          <a:bodyPr/>
          <a:lstStyle/>
          <a:p>
            <a:r>
              <a:rPr lang="en-US" dirty="0" smtClean="0"/>
              <a:t>Possible increase?</a:t>
            </a:r>
          </a:p>
          <a:p>
            <a:pPr lvl="1"/>
            <a:r>
              <a:rPr lang="en-US" dirty="0" smtClean="0"/>
              <a:t>Engineers!</a:t>
            </a:r>
            <a:r>
              <a:rPr lang="en-US" baseline="30000" dirty="0" smtClean="0"/>
              <a:t>[10]</a:t>
            </a:r>
          </a:p>
          <a:p>
            <a:r>
              <a:rPr lang="en-US" dirty="0" smtClean="0"/>
              <a:t>Automobile industry</a:t>
            </a:r>
          </a:p>
          <a:p>
            <a:pPr lvl="1"/>
            <a:r>
              <a:rPr lang="en-US" dirty="0" smtClean="0"/>
              <a:t>Hiring engineers, not assembly line workers</a:t>
            </a:r>
            <a:r>
              <a:rPr lang="en-US" baseline="30000" dirty="0" smtClean="0"/>
              <a:t>[11]</a:t>
            </a:r>
          </a:p>
          <a:p>
            <a:pPr lvl="1"/>
            <a:r>
              <a:rPr lang="en-US" dirty="0" smtClean="0"/>
              <a:t>Over 184 engineering jobs listed by General Motors</a:t>
            </a:r>
            <a:r>
              <a:rPr lang="en-US" baseline="30000" dirty="0" smtClean="0"/>
              <a:t>[11]</a:t>
            </a:r>
            <a:endParaRPr lang="en-US" dirty="0" smtClean="0"/>
          </a:p>
          <a:p>
            <a:pPr lvl="1"/>
            <a:r>
              <a:rPr lang="en-US" dirty="0" smtClean="0"/>
              <a:t>Around 272 for Ford, 246 for Chrysler</a:t>
            </a:r>
            <a:r>
              <a:rPr lang="en-US" baseline="30000" dirty="0" smtClean="0"/>
              <a:t>[13][14]</a:t>
            </a:r>
            <a:endParaRPr lang="en-US" dirty="0" smtClean="0"/>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Alex Fortier</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20</a:t>
            </a:fld>
            <a:endParaRPr lang="en-US"/>
          </a:p>
        </p:txBody>
      </p:sp>
      <p:sp>
        <p:nvSpPr>
          <p:cNvPr id="10" name="TextBox 9"/>
          <p:cNvSpPr txBox="1"/>
          <p:nvPr/>
        </p:nvSpPr>
        <p:spPr>
          <a:xfrm>
            <a:off x="533400" y="6172200"/>
            <a:ext cx="7342909" cy="276999"/>
          </a:xfrm>
          <a:prstGeom prst="rect">
            <a:avLst/>
          </a:prstGeom>
          <a:noFill/>
        </p:spPr>
        <p:txBody>
          <a:bodyPr wrap="square" rtlCol="0">
            <a:spAutoFit/>
          </a:bodyPr>
          <a:lstStyle/>
          <a:p>
            <a:pPr algn="l"/>
            <a:r>
              <a:rPr lang="en-US" sz="1200" i="1" dirty="0">
                <a:solidFill>
                  <a:schemeClr val="tx1"/>
                </a:solidFill>
                <a:hlinkClick r:id="rId3"/>
              </a:rPr>
              <a:t>http://www.technologyreview.com/sites/default/files/images/destroying.jobs_.</a:t>
            </a:r>
            <a:r>
              <a:rPr lang="en-US" sz="1200" i="1" dirty="0" smtClean="0">
                <a:solidFill>
                  <a:schemeClr val="tx1"/>
                </a:solidFill>
                <a:hlinkClick r:id="rId3"/>
              </a:rPr>
              <a:t>chart2x910.jpg</a:t>
            </a:r>
            <a:r>
              <a:rPr lang="en-US" sz="1200" i="1" dirty="0" smtClean="0">
                <a:solidFill>
                  <a:schemeClr val="tx1"/>
                </a:solidFill>
              </a:rPr>
              <a:t>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200" y="533401"/>
            <a:ext cx="2658666" cy="33528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2667000"/>
            <a:ext cx="2738324" cy="33214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80281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752600"/>
            <a:ext cx="8229600" cy="4114800"/>
          </a:xfrm>
        </p:spPr>
        <p:txBody>
          <a:bodyPr/>
          <a:lstStyle/>
          <a:p>
            <a:r>
              <a:rPr lang="en-US" dirty="0" smtClean="0"/>
              <a:t>Automobile Industry</a:t>
            </a:r>
          </a:p>
          <a:p>
            <a:pPr lvl="1"/>
            <a:r>
              <a:rPr lang="en-US" dirty="0" smtClean="0"/>
              <a:t>Increase in production, demand for engineers</a:t>
            </a:r>
            <a:endParaRPr lang="en-US" dirty="0"/>
          </a:p>
          <a:p>
            <a:r>
              <a:rPr lang="en-US" dirty="0" smtClean="0"/>
              <a:t>Engineering</a:t>
            </a:r>
          </a:p>
          <a:p>
            <a:pPr lvl="1"/>
            <a:r>
              <a:rPr lang="en-US" dirty="0" smtClean="0"/>
              <a:t>Across all industries</a:t>
            </a:r>
          </a:p>
          <a:p>
            <a:pPr lvl="1"/>
            <a:r>
              <a:rPr lang="en-US" dirty="0" smtClean="0"/>
              <a:t>Push for higher education</a:t>
            </a:r>
          </a:p>
          <a:p>
            <a:r>
              <a:rPr lang="en-US" dirty="0" smtClean="0"/>
              <a:t>Social Implications</a:t>
            </a:r>
          </a:p>
          <a:p>
            <a:pPr lvl="1"/>
            <a:r>
              <a:rPr lang="en-US" dirty="0" smtClean="0"/>
              <a:t>Emphasis on engineers to produce</a:t>
            </a:r>
          </a:p>
          <a:p>
            <a:pPr lvl="1"/>
            <a:r>
              <a:rPr lang="en-US" dirty="0" smtClean="0"/>
              <a:t>Not everyone can, or wants to, be an engineer</a:t>
            </a:r>
          </a:p>
          <a:p>
            <a:pPr lvl="1"/>
            <a:r>
              <a:rPr lang="en-US" dirty="0" smtClean="0"/>
              <a:t>Very specialized to industrial applications</a:t>
            </a:r>
          </a:p>
          <a:p>
            <a:pPr lvl="1"/>
            <a:r>
              <a:rPr lang="en-US" dirty="0" smtClean="0"/>
              <a:t>Soon to be across all aspects of work</a:t>
            </a:r>
            <a:endParaRPr lang="en-US" dirty="0"/>
          </a:p>
          <a:p>
            <a:pPr lvl="1"/>
            <a:endParaRPr lang="en-US" dirty="0" smtClean="0"/>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Alex Fortier</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21</a:t>
            </a:fld>
            <a:endParaRPr lang="en-US"/>
          </a:p>
        </p:txBody>
      </p:sp>
    </p:spTree>
    <p:extLst>
      <p:ext uri="{BB962C8B-B14F-4D97-AF65-F5344CB8AC3E}">
        <p14:creationId xmlns:p14="http://schemas.microsoft.com/office/powerpoint/2010/main" val="424545391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a:xfrm>
            <a:off x="457200" y="1752601"/>
            <a:ext cx="8229600" cy="4492624"/>
          </a:xfrm>
        </p:spPr>
        <p:txBody>
          <a:bodyPr/>
          <a:lstStyle/>
          <a:p>
            <a:pPr marL="514350" indent="-514350">
              <a:buFont typeface="+mj-lt"/>
              <a:buAutoNum type="arabicPeriod"/>
            </a:pPr>
            <a:r>
              <a:rPr lang="en-US" sz="1400" dirty="0" smtClean="0"/>
              <a:t>Robert W. </a:t>
            </a:r>
            <a:r>
              <a:rPr lang="en-US" sz="1400" dirty="0" err="1" smtClean="0"/>
              <a:t>Domm</a:t>
            </a:r>
            <a:r>
              <a:rPr lang="en-US" sz="1400" dirty="0" smtClean="0"/>
              <a:t>. </a:t>
            </a:r>
            <a:r>
              <a:rPr lang="en-US" sz="1400" i="1" dirty="0" smtClean="0"/>
              <a:t>Michigan Yesterday &amp; Today</a:t>
            </a:r>
            <a:r>
              <a:rPr lang="en-US" sz="1400" dirty="0" smtClean="0"/>
              <a:t>. Voyager Press. October 1, 2009.</a:t>
            </a:r>
          </a:p>
          <a:p>
            <a:pPr marL="514350" indent="-514350">
              <a:buFont typeface="+mj-lt"/>
              <a:buAutoNum type="arabicPeriod"/>
            </a:pPr>
            <a:r>
              <a:rPr lang="en-US" sz="1400" dirty="0" smtClean="0"/>
              <a:t>Henry Ford. </a:t>
            </a:r>
            <a:r>
              <a:rPr lang="en-US" sz="1400" i="1" dirty="0" smtClean="0"/>
              <a:t>My Life and Work</a:t>
            </a:r>
            <a:r>
              <a:rPr lang="en-US" sz="1400" dirty="0" smtClean="0"/>
              <a:t>. </a:t>
            </a:r>
            <a:r>
              <a:rPr lang="en-US" sz="1400" dirty="0">
                <a:hlinkClick r:id="rId3"/>
              </a:rPr>
              <a:t>http://</a:t>
            </a:r>
            <a:r>
              <a:rPr lang="en-US" sz="1400" dirty="0" smtClean="0">
                <a:hlinkClick r:id="rId3"/>
              </a:rPr>
              <a:t>www.gutenberg.org/cache/epub/7213/pg7213.html</a:t>
            </a:r>
            <a:r>
              <a:rPr lang="en-US" sz="1400" dirty="0" smtClean="0"/>
              <a:t>.</a:t>
            </a:r>
          </a:p>
          <a:p>
            <a:pPr marL="514350" indent="-514350">
              <a:buFont typeface="+mj-lt"/>
              <a:buAutoNum type="arabicPeriod"/>
            </a:pPr>
            <a:r>
              <a:rPr lang="en-US" sz="1400" dirty="0" smtClean="0"/>
              <a:t>Mark Crawford. “When Robots Interact with Humans.” </a:t>
            </a:r>
            <a:r>
              <a:rPr lang="en-US" sz="1400" i="1" dirty="0" smtClean="0"/>
              <a:t>ASME</a:t>
            </a:r>
            <a:r>
              <a:rPr lang="en-US" sz="1400" dirty="0" smtClean="0"/>
              <a:t>, November 2012. </a:t>
            </a:r>
            <a:r>
              <a:rPr lang="en-US" sz="1400" dirty="0">
                <a:hlinkClick r:id="rId4"/>
              </a:rPr>
              <a:t>https://</a:t>
            </a:r>
            <a:r>
              <a:rPr lang="en-US" sz="1400" dirty="0" smtClean="0">
                <a:hlinkClick r:id="rId4"/>
              </a:rPr>
              <a:t>www.asme.org/engineering-topics/articles/robotics/when-robots-interact-with-humans</a:t>
            </a:r>
            <a:r>
              <a:rPr lang="en-US" sz="1400" dirty="0" smtClean="0"/>
              <a:t>.</a:t>
            </a:r>
          </a:p>
          <a:p>
            <a:pPr marL="514350" indent="-514350">
              <a:buFont typeface="+mj-lt"/>
              <a:buAutoNum type="arabicPeriod"/>
            </a:pPr>
            <a:r>
              <a:rPr lang="en-US" sz="1400" dirty="0" smtClean="0"/>
              <a:t>“History of Industrial Robots.” </a:t>
            </a:r>
            <a:r>
              <a:rPr lang="en-US" sz="1400" i="1" dirty="0" smtClean="0"/>
              <a:t>International Federation of Robotics</a:t>
            </a:r>
            <a:r>
              <a:rPr lang="en-US" sz="1400" dirty="0" smtClean="0"/>
              <a:t>. 2012. </a:t>
            </a:r>
            <a:r>
              <a:rPr lang="en-US" sz="1400" dirty="0">
                <a:hlinkClick r:id="rId5"/>
              </a:rPr>
              <a:t>http://</a:t>
            </a:r>
            <a:r>
              <a:rPr lang="en-US" sz="1400" dirty="0" smtClean="0">
                <a:hlinkClick r:id="rId5"/>
              </a:rPr>
              <a:t>www.ifr.org/uploads/media/History_of_Industrial_Robots_online_brochure_by_IFR_2012.pdf</a:t>
            </a:r>
            <a:r>
              <a:rPr lang="en-US" sz="1400" dirty="0" smtClean="0"/>
              <a:t>.</a:t>
            </a:r>
          </a:p>
          <a:p>
            <a:pPr marL="514350" indent="-514350">
              <a:buFont typeface="+mj-lt"/>
              <a:buAutoNum type="arabicPeriod"/>
            </a:pPr>
            <a:r>
              <a:rPr lang="en-US" sz="1400" dirty="0" smtClean="0"/>
              <a:t>George E. Munson. “The Rise and Fall of </a:t>
            </a:r>
            <a:r>
              <a:rPr lang="en-US" sz="1400" dirty="0" err="1" smtClean="0"/>
              <a:t>Unimation</a:t>
            </a:r>
            <a:r>
              <a:rPr lang="en-US" sz="1400" dirty="0" smtClean="0"/>
              <a:t>, Inc.” </a:t>
            </a:r>
            <a:r>
              <a:rPr lang="en-US" sz="1400" i="1" dirty="0" smtClean="0"/>
              <a:t>Robot Magazine</a:t>
            </a:r>
            <a:r>
              <a:rPr lang="en-US" sz="1400" dirty="0" smtClean="0"/>
              <a:t>. December 2, 2010. </a:t>
            </a:r>
            <a:r>
              <a:rPr lang="en-US" sz="1400" dirty="0">
                <a:hlinkClick r:id="rId6"/>
              </a:rPr>
              <a:t>http://</a:t>
            </a:r>
            <a:r>
              <a:rPr lang="en-US" sz="1400" dirty="0" smtClean="0">
                <a:hlinkClick r:id="rId6"/>
              </a:rPr>
              <a:t>www.botmag.com/index.php/the-rise-and-fall-of-unimation-inc-story-of-robotics-innovation-triumph-that-changed-the-world</a:t>
            </a:r>
            <a:endParaRPr lang="en-US" sz="1400" dirty="0" smtClean="0"/>
          </a:p>
          <a:p>
            <a:pPr marL="514350" indent="-514350">
              <a:buFont typeface="+mj-lt"/>
              <a:buAutoNum type="arabicPeriod"/>
            </a:pPr>
            <a:r>
              <a:rPr lang="en-US" sz="1400" dirty="0" smtClean="0"/>
              <a:t>Bloomberg </a:t>
            </a:r>
            <a:r>
              <a:rPr lang="en-US" sz="1400" dirty="0" err="1" smtClean="0"/>
              <a:t>Businessweek</a:t>
            </a:r>
            <a:r>
              <a:rPr lang="en-US" sz="1400" dirty="0" smtClean="0"/>
              <a:t> Magazine. “How Robot Lost Their Way.” November 30, 2003. </a:t>
            </a:r>
            <a:r>
              <a:rPr lang="en-US" sz="1400" dirty="0" smtClean="0">
                <a:hlinkClick r:id="rId7"/>
              </a:rPr>
              <a:t>http://www.businessweek.com/stories/2003-11-30/how-robots-lost-their-way</a:t>
            </a:r>
            <a:endParaRPr lang="en-US" sz="1400" dirty="0" smtClean="0"/>
          </a:p>
          <a:p>
            <a:pPr marL="514350" indent="-514350">
              <a:buFont typeface="+mj-lt"/>
              <a:buAutoNum type="arabicPeriod"/>
            </a:pPr>
            <a:r>
              <a:rPr lang="en-US" sz="1400" dirty="0" smtClean="0"/>
              <a:t>Keith Sward. </a:t>
            </a:r>
            <a:r>
              <a:rPr lang="en-US" sz="1400" i="1" dirty="0" smtClean="0"/>
              <a:t>The Legend of Henry Ford</a:t>
            </a:r>
            <a:r>
              <a:rPr lang="en-US" sz="1400" dirty="0" smtClean="0"/>
              <a:t>. Rinehart, 1948.</a:t>
            </a:r>
          </a:p>
          <a:p>
            <a:pPr marL="514350" indent="-514350">
              <a:buFont typeface="+mj-lt"/>
              <a:buAutoNum type="arabicPeriod"/>
            </a:pPr>
            <a:r>
              <a:rPr lang="en-US" sz="1400" dirty="0" smtClean="0"/>
              <a:t>General Motors Annual Report, 1963. </a:t>
            </a:r>
            <a:r>
              <a:rPr lang="en-US" sz="1400" dirty="0" smtClean="0">
                <a:hlinkClick r:id="rId8"/>
              </a:rPr>
              <a:t>http://www.gmheritagecenter.com/docs/gm-heritage-archive/historical-brochures/Corporate_GM_History/GM_Annual_Report_1963.pdf</a:t>
            </a:r>
            <a:endParaRPr lang="en-US" sz="1400" dirty="0" smtClean="0"/>
          </a:p>
          <a:p>
            <a:pPr marL="514350" indent="-514350">
              <a:buFont typeface="+mj-lt"/>
              <a:buAutoNum type="arabicPeriod"/>
            </a:pPr>
            <a:r>
              <a:rPr lang="en-US" sz="1400" dirty="0" smtClean="0"/>
              <a:t>General Motors Annual Report, 2012. </a:t>
            </a:r>
            <a:r>
              <a:rPr lang="en-US" sz="1400" dirty="0" smtClean="0">
                <a:hlinkClick r:id="rId9"/>
              </a:rPr>
              <a:t>http://www.gm.com/content/dam/gmcom/COMPANY/Investors/Stockholder_Information/PDFs/2012_GM_Annual_Report.pdf</a:t>
            </a:r>
            <a:endParaRPr lang="en-US" sz="1400" dirty="0" smtClean="0"/>
          </a:p>
          <a:p>
            <a:pPr marL="514350" indent="-514350">
              <a:buFont typeface="+mj-lt"/>
              <a:buAutoNum type="arabicPeriod"/>
            </a:pPr>
            <a:r>
              <a:rPr lang="en-US" sz="1400" dirty="0" smtClean="0"/>
              <a:t>David </a:t>
            </a:r>
            <a:r>
              <a:rPr lang="en-US" sz="1400" dirty="0" err="1" smtClean="0"/>
              <a:t>Rotman</a:t>
            </a:r>
            <a:r>
              <a:rPr lang="en-US" sz="1400" dirty="0" smtClean="0"/>
              <a:t>. “How Technology is Destroying Jobs.” </a:t>
            </a:r>
            <a:r>
              <a:rPr lang="en-US" sz="1400" i="1" dirty="0" smtClean="0"/>
              <a:t>MIT Technology Review</a:t>
            </a:r>
            <a:r>
              <a:rPr lang="en-US" sz="1400" dirty="0" smtClean="0"/>
              <a:t>. </a:t>
            </a:r>
            <a:r>
              <a:rPr lang="en-US" sz="1400" dirty="0"/>
              <a:t>June 12, 2013. </a:t>
            </a:r>
            <a:r>
              <a:rPr lang="en-US" sz="1400" dirty="0">
                <a:hlinkClick r:id="rId10"/>
              </a:rPr>
              <a:t>http://www.technologyreview.com/featuredstory/515926/how-technology-is-destroying-jobs</a:t>
            </a:r>
            <a:r>
              <a:rPr lang="en-US" sz="1400" dirty="0" smtClean="0">
                <a:hlinkClick r:id="rId10"/>
              </a:rPr>
              <a:t>/</a:t>
            </a:r>
            <a:r>
              <a:rPr lang="en-US" sz="1400" dirty="0" smtClean="0"/>
              <a:t> </a:t>
            </a:r>
          </a:p>
          <a:p>
            <a:pPr marL="514350" indent="-514350">
              <a:buFont typeface="+mj-lt"/>
              <a:buAutoNum type="arabicPeriod"/>
            </a:pPr>
            <a:endParaRPr lang="en-US" sz="1400" dirty="0" smtClean="0"/>
          </a:p>
          <a:p>
            <a:pPr marL="514350" indent="-514350">
              <a:buFont typeface="+mj-lt"/>
              <a:buAutoNum type="arabicPeriod"/>
            </a:pPr>
            <a:endParaRPr lang="en-US" sz="1400" dirty="0" smtClean="0"/>
          </a:p>
          <a:p>
            <a:pPr marL="514350" indent="-514350">
              <a:buFont typeface="+mj-lt"/>
              <a:buAutoNum type="arabicPeriod"/>
            </a:pPr>
            <a:endParaRPr lang="en-US" sz="1400" dirty="0" smtClean="0"/>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&lt;Your Name&gt;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9C5055D5-8145-ED4C-9313-0D47B6F77368}"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22</a:t>
            </a:fld>
            <a:endParaRPr lang="en-US"/>
          </a:p>
        </p:txBody>
      </p:sp>
    </p:spTree>
    <p:extLst>
      <p:ext uri="{BB962C8B-B14F-4D97-AF65-F5344CB8AC3E}">
        <p14:creationId xmlns:p14="http://schemas.microsoft.com/office/powerpoint/2010/main" val="57654460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a:xfrm>
            <a:off x="457200" y="1752601"/>
            <a:ext cx="8229600" cy="4492624"/>
          </a:xfrm>
        </p:spPr>
        <p:txBody>
          <a:bodyPr/>
          <a:lstStyle/>
          <a:p>
            <a:pPr>
              <a:buFont typeface="+mj-lt"/>
              <a:buAutoNum type="arabicPeriod" startAt="11"/>
            </a:pPr>
            <a:r>
              <a:rPr lang="en-US" sz="1400" dirty="0" smtClean="0"/>
              <a:t>Engineering Jobs at GM. </a:t>
            </a:r>
            <a:r>
              <a:rPr lang="en-US" sz="1400" dirty="0" smtClean="0">
                <a:hlinkClick r:id="rId3"/>
              </a:rPr>
              <a:t>http://jobs.gm.com/go/Engineering-Jobs/325520/</a:t>
            </a:r>
            <a:r>
              <a:rPr lang="en-US" sz="1400" dirty="0" smtClean="0"/>
              <a:t>, accessed October 1, 2013.</a:t>
            </a:r>
          </a:p>
          <a:p>
            <a:pPr>
              <a:buFont typeface="+mj-lt"/>
              <a:buAutoNum type="arabicPeriod" startAt="11"/>
            </a:pPr>
            <a:r>
              <a:rPr lang="en-US" sz="1400" dirty="0" err="1" smtClean="0"/>
              <a:t>RobotWorx</a:t>
            </a:r>
            <a:r>
              <a:rPr lang="en-US" sz="1400" dirty="0" smtClean="0"/>
              <a:t>, </a:t>
            </a:r>
            <a:r>
              <a:rPr lang="en-US" sz="1400" i="1" dirty="0" smtClean="0"/>
              <a:t>How much do industrial robots cost?</a:t>
            </a:r>
            <a:r>
              <a:rPr lang="en-US" sz="1400" dirty="0" smtClean="0"/>
              <a:t> </a:t>
            </a:r>
            <a:r>
              <a:rPr lang="en-US" sz="1400" dirty="0">
                <a:hlinkClick r:id="rId4"/>
              </a:rPr>
              <a:t>http://</a:t>
            </a:r>
            <a:r>
              <a:rPr lang="en-US" sz="1400" dirty="0" smtClean="0">
                <a:hlinkClick r:id="rId4"/>
              </a:rPr>
              <a:t>www.robots.com/faq/show/how-much-do-industrial-robots-cost</a:t>
            </a:r>
            <a:endParaRPr lang="en-US" sz="1400" dirty="0"/>
          </a:p>
          <a:p>
            <a:pPr>
              <a:buFont typeface="+mj-lt"/>
              <a:buAutoNum type="arabicPeriod" startAt="11"/>
            </a:pPr>
            <a:r>
              <a:rPr lang="en-US" sz="1400" dirty="0" smtClean="0"/>
              <a:t>Ford People &amp; Careers. </a:t>
            </a:r>
            <a:r>
              <a:rPr lang="en-US" sz="1400" dirty="0">
                <a:hlinkClick r:id="rId5"/>
              </a:rPr>
              <a:t>http://corporate.ford.com/careers?&amp;</a:t>
            </a:r>
            <a:r>
              <a:rPr lang="en-US" sz="1400" dirty="0" smtClean="0">
                <a:hlinkClick r:id="rId5"/>
              </a:rPr>
              <a:t>ccode=US</a:t>
            </a:r>
            <a:r>
              <a:rPr lang="en-US" sz="1400" dirty="0" smtClean="0"/>
              <a:t> accessed October 2, 2013.</a:t>
            </a:r>
          </a:p>
          <a:p>
            <a:pPr>
              <a:buFont typeface="+mj-lt"/>
              <a:buAutoNum type="arabicPeriod" startAt="11"/>
            </a:pPr>
            <a:r>
              <a:rPr lang="en-US" sz="1400" dirty="0" smtClean="0"/>
              <a:t>Chrysler Careers. </a:t>
            </a:r>
            <a:r>
              <a:rPr lang="en-US" sz="1400" dirty="0">
                <a:hlinkClick r:id="rId6"/>
              </a:rPr>
              <a:t>http://</a:t>
            </a:r>
            <a:r>
              <a:rPr lang="en-US" sz="1400" dirty="0" smtClean="0">
                <a:hlinkClick r:id="rId6"/>
              </a:rPr>
              <a:t>www.chryslercareers.com/Pages/default.aspx</a:t>
            </a:r>
            <a:r>
              <a:rPr lang="en-US" sz="1400" dirty="0" smtClean="0"/>
              <a:t>, accessed October 2, 2013.</a:t>
            </a:r>
          </a:p>
          <a:p>
            <a:pPr marL="514350" indent="-514350">
              <a:buFont typeface="+mj-lt"/>
              <a:buAutoNum type="arabicPeriod" startAt="11"/>
            </a:pPr>
            <a:endParaRPr lang="en-US" sz="1400" dirty="0" smtClean="0"/>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&lt;Your Name&gt;</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9C5055D5-8145-ED4C-9313-0D47B6F77368}"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23</a:t>
            </a:fld>
            <a:endParaRPr lang="en-US"/>
          </a:p>
        </p:txBody>
      </p:sp>
    </p:spTree>
    <p:extLst>
      <p:ext uri="{BB962C8B-B14F-4D97-AF65-F5344CB8AC3E}">
        <p14:creationId xmlns:p14="http://schemas.microsoft.com/office/powerpoint/2010/main" val="415896553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24</a:t>
            </a:fld>
            <a:endParaRPr lang="en-US"/>
          </a:p>
        </p:txBody>
      </p:sp>
      <p:pic>
        <p:nvPicPr>
          <p:cNvPr id="3" name="Picture 2"/>
          <p:cNvPicPr>
            <a:picLocks noChangeAspect="1"/>
          </p:cNvPicPr>
          <p:nvPr/>
        </p:nvPicPr>
        <p:blipFill>
          <a:blip r:embed="rId3"/>
          <a:stretch>
            <a:fillRect/>
          </a:stretch>
        </p:blipFill>
        <p:spPr>
          <a:xfrm>
            <a:off x="152400" y="609600"/>
            <a:ext cx="8890000" cy="5791200"/>
          </a:xfrm>
          <a:prstGeom prst="rect">
            <a:avLst/>
          </a:prstGeom>
        </p:spPr>
      </p:pic>
      <p:sp>
        <p:nvSpPr>
          <p:cNvPr id="6" name="TextBox 5"/>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10"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Tree>
    <p:extLst>
      <p:ext uri="{BB962C8B-B14F-4D97-AF65-F5344CB8AC3E}">
        <p14:creationId xmlns:p14="http://schemas.microsoft.com/office/powerpoint/2010/main" val="357961268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25</a:t>
            </a:fld>
            <a:endParaRPr lang="en-US"/>
          </a:p>
        </p:txBody>
      </p:sp>
      <p:sp>
        <p:nvSpPr>
          <p:cNvPr id="9" name="Content Placeholder 2"/>
          <p:cNvSpPr txBox="1">
            <a:spLocks/>
          </p:cNvSpPr>
          <p:nvPr/>
        </p:nvSpPr>
        <p:spPr bwMode="auto">
          <a:xfrm>
            <a:off x="457200" y="2514600"/>
            <a:ext cx="82296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buFont typeface="Wingdings" pitchFamily="-109" charset="2"/>
              <a:buNone/>
            </a:pPr>
            <a:r>
              <a:rPr lang="en-US" dirty="0" smtClean="0">
                <a:latin typeface="Arial"/>
                <a:cs typeface="Arial"/>
              </a:rPr>
              <a:t>“We believe Rebecca would be alive if Ford had acted responsibly.”</a:t>
            </a:r>
          </a:p>
          <a:p>
            <a:pPr marL="0" indent="0" algn="r">
              <a:buFont typeface="Wingdings" pitchFamily="-109" charset="2"/>
              <a:buNone/>
            </a:pPr>
            <a:r>
              <a:rPr lang="en-US" sz="1600" dirty="0" smtClean="0">
                <a:latin typeface="Arial"/>
                <a:cs typeface="Arial"/>
              </a:rPr>
              <a:t>-Victim’s Mother, </a:t>
            </a:r>
            <a:r>
              <a:rPr lang="en-US" sz="1600" dirty="0" err="1" smtClean="0">
                <a:latin typeface="Arial"/>
                <a:cs typeface="Arial"/>
              </a:rPr>
              <a:t>Tebbetts</a:t>
            </a:r>
            <a:r>
              <a:rPr lang="en-US" sz="1600" dirty="0" smtClean="0">
                <a:latin typeface="Arial"/>
                <a:cs typeface="Arial"/>
              </a:rPr>
              <a:t> v. Ford Motor Co.</a:t>
            </a:r>
          </a:p>
        </p:txBody>
      </p:sp>
      <p:sp>
        <p:nvSpPr>
          <p:cNvPr id="11" name="Content Placeholder 2"/>
          <p:cNvSpPr txBox="1">
            <a:spLocks/>
          </p:cNvSpPr>
          <p:nvPr/>
        </p:nvSpPr>
        <p:spPr bwMode="auto">
          <a:xfrm>
            <a:off x="609600" y="2514600"/>
            <a:ext cx="80772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buFont typeface="Wingdings" pitchFamily="-109" charset="2"/>
              <a:buNone/>
            </a:pPr>
            <a:r>
              <a:rPr lang="en-US" dirty="0" smtClean="0">
                <a:latin typeface="Arial"/>
                <a:cs typeface="Arial"/>
              </a:rPr>
              <a:t>We believe Ford acted responsibly.</a:t>
            </a:r>
          </a:p>
          <a:p>
            <a:pPr marL="0" indent="0" algn="r">
              <a:buFont typeface="Wingdings" pitchFamily="-109" charset="2"/>
              <a:buNone/>
            </a:pPr>
            <a:endParaRPr lang="en-US" sz="1600" dirty="0" smtClean="0">
              <a:latin typeface="Arial"/>
              <a:cs typeface="Arial"/>
            </a:endParaRPr>
          </a:p>
          <a:p>
            <a:pPr marL="0" indent="0" algn="r">
              <a:buFont typeface="Wingdings" pitchFamily="-109" charset="2"/>
              <a:buNone/>
            </a:pPr>
            <a:endParaRPr lang="en-US" sz="500" dirty="0" smtClean="0">
              <a:latin typeface="Arial"/>
              <a:cs typeface="Arial"/>
            </a:endParaRPr>
          </a:p>
          <a:p>
            <a:pPr marL="0" indent="0" algn="r">
              <a:buFont typeface="Wingdings" pitchFamily="-109" charset="2"/>
              <a:buNone/>
            </a:pPr>
            <a:endParaRPr lang="en-US" sz="500" dirty="0" smtClean="0">
              <a:latin typeface="Arial"/>
              <a:cs typeface="Arial"/>
            </a:endParaRPr>
          </a:p>
          <a:p>
            <a:pPr marL="0" indent="0" algn="r">
              <a:buFont typeface="Wingdings" pitchFamily="-109" charset="2"/>
              <a:buNone/>
            </a:pPr>
            <a:r>
              <a:rPr lang="en-US" sz="1600" dirty="0" err="1" smtClean="0">
                <a:latin typeface="Arial"/>
                <a:cs typeface="Arial"/>
              </a:rPr>
              <a:t>Tebbetts</a:t>
            </a:r>
            <a:r>
              <a:rPr lang="en-US" sz="1600" dirty="0" smtClean="0">
                <a:latin typeface="Arial"/>
                <a:cs typeface="Arial"/>
              </a:rPr>
              <a:t> v. Ford Motor Co.</a:t>
            </a:r>
          </a:p>
        </p:txBody>
      </p:sp>
      <p:sp>
        <p:nvSpPr>
          <p:cNvPr id="10"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Tree>
    <p:extLst>
      <p:ext uri="{BB962C8B-B14F-4D97-AF65-F5344CB8AC3E}">
        <p14:creationId xmlns:p14="http://schemas.microsoft.com/office/powerpoint/2010/main" val="392647834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26</a:t>
            </a:fld>
            <a:endParaRPr lang="en-US"/>
          </a:p>
        </p:txBody>
      </p:sp>
      <p:sp>
        <p:nvSpPr>
          <p:cNvPr id="10"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
        <p:nvSpPr>
          <p:cNvPr id="12" name="Content Placeholder 2"/>
          <p:cNvSpPr txBox="1">
            <a:spLocks/>
          </p:cNvSpPr>
          <p:nvPr/>
        </p:nvSpPr>
        <p:spPr bwMode="auto">
          <a:xfrm>
            <a:off x="457200" y="2514600"/>
            <a:ext cx="82296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buNone/>
            </a:pPr>
            <a:r>
              <a:rPr lang="en-US" dirty="0">
                <a:latin typeface="Arial"/>
                <a:cs typeface="Arial"/>
              </a:rPr>
              <a:t>"We said automobile manufacturers have a duty to do more than the bare minimum."</a:t>
            </a:r>
            <a:endParaRPr lang="en-US" sz="1600" dirty="0" smtClean="0">
              <a:latin typeface="Arial"/>
              <a:cs typeface="Arial"/>
            </a:endParaRPr>
          </a:p>
          <a:p>
            <a:pPr marL="0" indent="0" algn="r">
              <a:buFont typeface="Wingdings" pitchFamily="-109" charset="2"/>
              <a:buNone/>
            </a:pPr>
            <a:endParaRPr lang="en-US" sz="500" dirty="0" smtClean="0">
              <a:latin typeface="Arial"/>
              <a:cs typeface="Arial"/>
            </a:endParaRPr>
          </a:p>
          <a:p>
            <a:pPr marL="0" indent="0" algn="r">
              <a:buFont typeface="Wingdings" pitchFamily="-109" charset="2"/>
              <a:buNone/>
            </a:pPr>
            <a:endParaRPr lang="en-US" sz="500" dirty="0" smtClean="0">
              <a:latin typeface="Arial"/>
              <a:cs typeface="Arial"/>
            </a:endParaRPr>
          </a:p>
          <a:p>
            <a:pPr marL="0" indent="0" algn="r">
              <a:buFont typeface="Wingdings" pitchFamily="-109" charset="2"/>
              <a:buNone/>
            </a:pPr>
            <a:r>
              <a:rPr lang="en-US" sz="1600" dirty="0" smtClean="0">
                <a:latin typeface="Arial"/>
                <a:cs typeface="Arial"/>
              </a:rPr>
              <a:t>- Arthur Bryant, Trial Lawyers for Public Justice, Council for </a:t>
            </a:r>
            <a:r>
              <a:rPr lang="en-US" sz="1600" smtClean="0">
                <a:latin typeface="Arial"/>
                <a:cs typeface="Arial"/>
              </a:rPr>
              <a:t>Tebbett’s</a:t>
            </a:r>
            <a:r>
              <a:rPr lang="en-US" sz="1600" dirty="0" smtClean="0">
                <a:latin typeface="Arial"/>
                <a:cs typeface="Arial"/>
              </a:rPr>
              <a:t> Estate  </a:t>
            </a:r>
          </a:p>
        </p:txBody>
      </p:sp>
    </p:spTree>
    <p:extLst>
      <p:ext uri="{BB962C8B-B14F-4D97-AF65-F5344CB8AC3E}">
        <p14:creationId xmlns:p14="http://schemas.microsoft.com/office/powerpoint/2010/main" val="91320107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27</a:t>
            </a:fld>
            <a:endParaRPr lang="en-US"/>
          </a:p>
        </p:txBody>
      </p:sp>
      <p:pic>
        <p:nvPicPr>
          <p:cNvPr id="2" name="Picture 1"/>
          <p:cNvPicPr>
            <a:picLocks noChangeAspect="1"/>
          </p:cNvPicPr>
          <p:nvPr/>
        </p:nvPicPr>
        <p:blipFill>
          <a:blip r:embed="rId3"/>
          <a:stretch>
            <a:fillRect/>
          </a:stretch>
        </p:blipFill>
        <p:spPr>
          <a:xfrm>
            <a:off x="990600" y="990600"/>
            <a:ext cx="6934200" cy="5195232"/>
          </a:xfrm>
          <a:prstGeom prst="rect">
            <a:avLst/>
          </a:prstGeom>
        </p:spPr>
      </p:pic>
      <p:sp>
        <p:nvSpPr>
          <p:cNvPr id="9"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Tree>
    <p:extLst>
      <p:ext uri="{BB962C8B-B14F-4D97-AF65-F5344CB8AC3E}">
        <p14:creationId xmlns:p14="http://schemas.microsoft.com/office/powerpoint/2010/main" val="208607372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28</a:t>
            </a:fld>
            <a:endParaRPr lang="en-US"/>
          </a:p>
        </p:txBody>
      </p:sp>
      <p:pic>
        <p:nvPicPr>
          <p:cNvPr id="2" name="Picture 1"/>
          <p:cNvPicPr>
            <a:picLocks noChangeAspect="1"/>
          </p:cNvPicPr>
          <p:nvPr/>
        </p:nvPicPr>
        <p:blipFill>
          <a:blip r:embed="rId3"/>
          <a:stretch>
            <a:fillRect/>
          </a:stretch>
        </p:blipFill>
        <p:spPr>
          <a:xfrm>
            <a:off x="990600" y="990600"/>
            <a:ext cx="7162800" cy="5372100"/>
          </a:xfrm>
          <a:prstGeom prst="rect">
            <a:avLst/>
          </a:prstGeom>
        </p:spPr>
      </p:pic>
      <p:sp>
        <p:nvSpPr>
          <p:cNvPr id="9"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Tree>
    <p:extLst>
      <p:ext uri="{BB962C8B-B14F-4D97-AF65-F5344CB8AC3E}">
        <p14:creationId xmlns:p14="http://schemas.microsoft.com/office/powerpoint/2010/main" val="11718203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 2013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29</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a:p>
        </p:txBody>
      </p:sp>
      <p:sp>
        <p:nvSpPr>
          <p:cNvPr id="7" name="Content Placeholder 2"/>
          <p:cNvSpPr txBox="1">
            <a:spLocks/>
          </p:cNvSpPr>
          <p:nvPr/>
        </p:nvSpPr>
        <p:spPr bwMode="auto">
          <a:xfrm>
            <a:off x="533400" y="2514600"/>
            <a:ext cx="8077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6600" dirty="0" smtClean="0">
                <a:latin typeface="Arial"/>
                <a:cs typeface="Arial"/>
              </a:rPr>
              <a:t>Over 4,000</a:t>
            </a:r>
          </a:p>
        </p:txBody>
      </p:sp>
      <p:sp>
        <p:nvSpPr>
          <p:cNvPr id="8" name="Content Placeholder 2"/>
          <p:cNvSpPr txBox="1">
            <a:spLocks/>
          </p:cNvSpPr>
          <p:nvPr/>
        </p:nvSpPr>
        <p:spPr bwMode="auto">
          <a:xfrm>
            <a:off x="609600" y="3505200"/>
            <a:ext cx="8077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2800" dirty="0" smtClean="0">
                <a:latin typeface="Arial"/>
                <a:cs typeface="Arial"/>
              </a:rPr>
              <a:t>Lives saved with airbags per year</a:t>
            </a:r>
          </a:p>
        </p:txBody>
      </p:sp>
      <p:sp>
        <p:nvSpPr>
          <p:cNvPr id="9" name="TextBox 8"/>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Tree>
    <p:extLst>
      <p:ext uri="{BB962C8B-B14F-4D97-AF65-F5344CB8AC3E}">
        <p14:creationId xmlns:p14="http://schemas.microsoft.com/office/powerpoint/2010/main" val="158355409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2013 Keith A. Pray</a:t>
            </a:r>
            <a:endParaRPr lang="en-US"/>
          </a:p>
        </p:txBody>
      </p:sp>
      <p:sp>
        <p:nvSpPr>
          <p:cNvPr id="3" name="Slide Number Placeholder 2"/>
          <p:cNvSpPr>
            <a:spLocks noGrp="1"/>
          </p:cNvSpPr>
          <p:nvPr>
            <p:ph type="sldNum" sz="quarter" idx="11"/>
          </p:nvPr>
        </p:nvSpPr>
        <p:spPr/>
        <p:txBody>
          <a:bodyPr/>
          <a:lstStyle/>
          <a:p>
            <a:fld id="{6842FE0C-8D61-E84F-AF2C-824F66C4611B}" type="slidenum">
              <a:rPr lang="en-US" smtClean="0"/>
              <a:pPr/>
              <a:t>3</a:t>
            </a:fld>
            <a:endParaRPr lang="en-US"/>
          </a:p>
        </p:txBody>
      </p:sp>
      <p:sp>
        <p:nvSpPr>
          <p:cNvPr id="2" name="Date Placeholder 1"/>
          <p:cNvSpPr>
            <a:spLocks noGrp="1"/>
          </p:cNvSpPr>
          <p:nvPr>
            <p:ph type="dt" sz="half" idx="12"/>
          </p:nvPr>
        </p:nvSpPr>
        <p:spPr/>
        <p:txBody>
          <a:bodyPr/>
          <a:lstStyle/>
          <a:p>
            <a:fld id="{1E34A7E7-C88C-3C4F-9346-C99C61654C2B}" type="datetime1">
              <a:rPr lang="en-US" smtClean="0"/>
              <a:t>5/7/14</a:t>
            </a:fld>
            <a:endParaRPr lang="en-US"/>
          </a:p>
        </p:txBody>
      </p:sp>
      <p:pic>
        <p:nvPicPr>
          <p:cNvPr id="5" name="Picture 4"/>
          <p:cNvPicPr>
            <a:picLocks noChangeAspect="1"/>
          </p:cNvPicPr>
          <p:nvPr/>
        </p:nvPicPr>
        <p:blipFill>
          <a:blip r:embed="rId2"/>
          <a:stretch>
            <a:fillRect/>
          </a:stretch>
        </p:blipFill>
        <p:spPr>
          <a:xfrm>
            <a:off x="508000" y="1130300"/>
            <a:ext cx="8128000" cy="2527300"/>
          </a:xfrm>
          <a:prstGeom prst="rect">
            <a:avLst/>
          </a:prstGeom>
        </p:spPr>
      </p:pic>
      <p:pic>
        <p:nvPicPr>
          <p:cNvPr id="6" name="Picture 5"/>
          <p:cNvPicPr>
            <a:picLocks noChangeAspect="1"/>
          </p:cNvPicPr>
          <p:nvPr/>
        </p:nvPicPr>
        <p:blipFill>
          <a:blip r:embed="rId3"/>
          <a:stretch>
            <a:fillRect/>
          </a:stretch>
        </p:blipFill>
        <p:spPr>
          <a:xfrm>
            <a:off x="1052763" y="4038600"/>
            <a:ext cx="7038474" cy="2286000"/>
          </a:xfrm>
          <a:prstGeom prst="rect">
            <a:avLst/>
          </a:prstGeom>
        </p:spPr>
      </p:pic>
      <p:sp>
        <p:nvSpPr>
          <p:cNvPr id="7" name="TextBox 6"/>
          <p:cNvSpPr txBox="1"/>
          <p:nvPr/>
        </p:nvSpPr>
        <p:spPr>
          <a:xfrm>
            <a:off x="1417285" y="6273224"/>
            <a:ext cx="1900080" cy="584776"/>
          </a:xfrm>
          <a:prstGeom prst="rect">
            <a:avLst/>
          </a:prstGeom>
          <a:noFill/>
        </p:spPr>
        <p:txBody>
          <a:bodyPr wrap="none" rtlCol="0">
            <a:spAutoFit/>
          </a:bodyPr>
          <a:lstStyle/>
          <a:p>
            <a:r>
              <a:rPr lang="en-US" sz="1600" dirty="0" smtClean="0">
                <a:solidFill>
                  <a:schemeClr val="tx1"/>
                </a:solidFill>
              </a:rPr>
              <a:t>http://xkcd.com/554/</a:t>
            </a:r>
          </a:p>
          <a:p>
            <a:endParaRPr lang="en-US" sz="1600" dirty="0">
              <a:solidFill>
                <a:schemeClr val="tx1"/>
              </a:solidFill>
            </a:endParaRPr>
          </a:p>
        </p:txBody>
      </p:sp>
    </p:spTree>
    <p:extLst>
      <p:ext uri="{BB962C8B-B14F-4D97-AF65-F5344CB8AC3E}">
        <p14:creationId xmlns:p14="http://schemas.microsoft.com/office/powerpoint/2010/main" val="318206118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2013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30</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a:p>
        </p:txBody>
      </p:sp>
      <p:sp>
        <p:nvSpPr>
          <p:cNvPr id="7" name="Content Placeholder 2"/>
          <p:cNvSpPr txBox="1">
            <a:spLocks/>
          </p:cNvSpPr>
          <p:nvPr/>
        </p:nvSpPr>
        <p:spPr bwMode="auto">
          <a:xfrm>
            <a:off x="533400" y="2514600"/>
            <a:ext cx="8077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6600" dirty="0" smtClean="0">
                <a:latin typeface="Arial"/>
                <a:cs typeface="Arial"/>
              </a:rPr>
              <a:t>Over 30,000</a:t>
            </a:r>
          </a:p>
        </p:txBody>
      </p:sp>
      <p:sp>
        <p:nvSpPr>
          <p:cNvPr id="8" name="Content Placeholder 2"/>
          <p:cNvSpPr txBox="1">
            <a:spLocks/>
          </p:cNvSpPr>
          <p:nvPr/>
        </p:nvSpPr>
        <p:spPr bwMode="auto">
          <a:xfrm>
            <a:off x="609600" y="3505200"/>
            <a:ext cx="8077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2800" dirty="0" smtClean="0">
                <a:latin typeface="Arial"/>
                <a:cs typeface="Arial"/>
              </a:rPr>
              <a:t>Total lives saved with airbags</a:t>
            </a:r>
          </a:p>
        </p:txBody>
      </p:sp>
      <p:sp>
        <p:nvSpPr>
          <p:cNvPr id="9" name="TextBox 8"/>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Tree>
    <p:extLst>
      <p:ext uri="{BB962C8B-B14F-4D97-AF65-F5344CB8AC3E}">
        <p14:creationId xmlns:p14="http://schemas.microsoft.com/office/powerpoint/2010/main" val="1477595753"/>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31</a:t>
            </a:fld>
            <a:endParaRPr lang="en-US"/>
          </a:p>
        </p:txBody>
      </p:sp>
      <p:sp>
        <p:nvSpPr>
          <p:cNvPr id="12" name="Content Placeholder 2"/>
          <p:cNvSpPr txBox="1">
            <a:spLocks/>
          </p:cNvSpPr>
          <p:nvPr/>
        </p:nvSpPr>
        <p:spPr bwMode="auto">
          <a:xfrm>
            <a:off x="609600" y="2514600"/>
            <a:ext cx="8077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6600" dirty="0" smtClean="0">
                <a:latin typeface="Arial"/>
                <a:cs typeface="Arial"/>
              </a:rPr>
              <a:t>284</a:t>
            </a:r>
          </a:p>
        </p:txBody>
      </p:sp>
      <p:sp>
        <p:nvSpPr>
          <p:cNvPr id="13" name="Content Placeholder 2"/>
          <p:cNvSpPr txBox="1">
            <a:spLocks/>
          </p:cNvSpPr>
          <p:nvPr/>
        </p:nvSpPr>
        <p:spPr bwMode="auto">
          <a:xfrm>
            <a:off x="609600" y="3505200"/>
            <a:ext cx="8077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2800" dirty="0">
                <a:latin typeface="Arial"/>
                <a:cs typeface="Arial"/>
              </a:rPr>
              <a:t>k</a:t>
            </a:r>
            <a:r>
              <a:rPr lang="en-US" sz="2800" dirty="0" smtClean="0">
                <a:latin typeface="Arial"/>
                <a:cs typeface="Arial"/>
              </a:rPr>
              <a:t>illed due to defective airbags</a:t>
            </a:r>
          </a:p>
        </p:txBody>
      </p:sp>
      <p:sp>
        <p:nvSpPr>
          <p:cNvPr id="10"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Tree>
    <p:extLst>
      <p:ext uri="{BB962C8B-B14F-4D97-AF65-F5344CB8AC3E}">
        <p14:creationId xmlns:p14="http://schemas.microsoft.com/office/powerpoint/2010/main" val="380625994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2"/>
          </p:nvPr>
        </p:nvSpPr>
        <p:spPr/>
        <p:txBody>
          <a:bodyPr/>
          <a:lstStyle/>
          <a:p>
            <a:fld id="{9C5055D5-8145-ED4C-9313-0D47B6F77368}"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32</a:t>
            </a:fld>
            <a:endParaRPr lang="en-US"/>
          </a:p>
        </p:txBody>
      </p:sp>
      <p:sp>
        <p:nvSpPr>
          <p:cNvPr id="10" name="Content Placeholder 2"/>
          <p:cNvSpPr txBox="1">
            <a:spLocks/>
          </p:cNvSpPr>
          <p:nvPr/>
        </p:nvSpPr>
        <p:spPr bwMode="auto">
          <a:xfrm>
            <a:off x="609600" y="3505200"/>
            <a:ext cx="8077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4000" dirty="0" smtClean="0">
                <a:latin typeface="Arial"/>
                <a:cs typeface="Arial"/>
              </a:rPr>
              <a:t>Active Safety</a:t>
            </a:r>
          </a:p>
        </p:txBody>
      </p:sp>
      <p:sp>
        <p:nvSpPr>
          <p:cNvPr id="12" name="Content Placeholder 2"/>
          <p:cNvSpPr txBox="1">
            <a:spLocks/>
          </p:cNvSpPr>
          <p:nvPr/>
        </p:nvSpPr>
        <p:spPr bwMode="auto">
          <a:xfrm>
            <a:off x="381000" y="2819400"/>
            <a:ext cx="8610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3200" dirty="0" smtClean="0">
                <a:latin typeface="Arial"/>
                <a:cs typeface="Arial"/>
              </a:rPr>
              <a:t>Most important vehicle innovation in 40 years.</a:t>
            </a:r>
          </a:p>
        </p:txBody>
      </p:sp>
      <p:sp>
        <p:nvSpPr>
          <p:cNvPr id="9" name="TextBox 8"/>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11"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Tree>
    <p:extLst>
      <p:ext uri="{BB962C8B-B14F-4D97-AF65-F5344CB8AC3E}">
        <p14:creationId xmlns:p14="http://schemas.microsoft.com/office/powerpoint/2010/main" val="267032093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33</a:t>
            </a:fld>
            <a:endParaRPr lang="en-US"/>
          </a:p>
        </p:txBody>
      </p:sp>
      <p:pic>
        <p:nvPicPr>
          <p:cNvPr id="2" name="Picture 1"/>
          <p:cNvPicPr>
            <a:picLocks noChangeAspect="1"/>
          </p:cNvPicPr>
          <p:nvPr/>
        </p:nvPicPr>
        <p:blipFill>
          <a:blip r:embed="rId3"/>
          <a:stretch>
            <a:fillRect/>
          </a:stretch>
        </p:blipFill>
        <p:spPr>
          <a:xfrm>
            <a:off x="0" y="1103971"/>
            <a:ext cx="9144000" cy="5144429"/>
          </a:xfrm>
          <a:prstGeom prst="rect">
            <a:avLst/>
          </a:prstGeom>
        </p:spPr>
      </p:pic>
      <p:sp>
        <p:nvSpPr>
          <p:cNvPr id="9"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Tree>
    <p:extLst>
      <p:ext uri="{BB962C8B-B14F-4D97-AF65-F5344CB8AC3E}">
        <p14:creationId xmlns:p14="http://schemas.microsoft.com/office/powerpoint/2010/main" val="125324130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2"/>
          </p:nvPr>
        </p:nvSpPr>
        <p:spPr/>
        <p:txBody>
          <a:bodyPr/>
          <a:lstStyle/>
          <a:p>
            <a:fld id="{9C5055D5-8145-ED4C-9313-0D47B6F77368}"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34</a:t>
            </a:fld>
            <a:endParaRPr lang="en-US"/>
          </a:p>
        </p:txBody>
      </p:sp>
      <p:pic>
        <p:nvPicPr>
          <p:cNvPr id="9" name="EditedCPADemo.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38200"/>
            <a:ext cx="9144001" cy="5143500"/>
          </a:xfrm>
          <a:prstGeom prst="rect">
            <a:avLst/>
          </a:prstGeom>
        </p:spPr>
      </p:pic>
      <p:sp>
        <p:nvSpPr>
          <p:cNvPr id="10" name="TextBox 9"/>
          <p:cNvSpPr txBox="1"/>
          <p:nvPr/>
        </p:nvSpPr>
        <p:spPr>
          <a:xfrm>
            <a:off x="6888118" y="533400"/>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11" name="Footer Placeholder 3"/>
          <p:cNvSpPr>
            <a:spLocks noGrp="1"/>
          </p:cNvSpPr>
          <p:nvPr>
            <p:ph type="ftr" sz="quarter" idx="10"/>
          </p:nvPr>
        </p:nvSpPr>
        <p:spPr>
          <a:xfrm>
            <a:off x="3124200" y="6248400"/>
            <a:ext cx="2895600" cy="457200"/>
          </a:xfrm>
        </p:spPr>
        <p:txBody>
          <a:bodyPr/>
          <a:lstStyle/>
          <a:p>
            <a:r>
              <a:rPr lang="en-US" dirty="0" smtClean="0"/>
              <a:t>© 2013 Keith A. Pray</a:t>
            </a:r>
            <a:endParaRPr lang="en-US" dirty="0"/>
          </a:p>
        </p:txBody>
      </p:sp>
    </p:spTree>
    <p:extLst>
      <p:ext uri="{BB962C8B-B14F-4D97-AF65-F5344CB8AC3E}">
        <p14:creationId xmlns:p14="http://schemas.microsoft.com/office/powerpoint/2010/main" val="285830256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2013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35</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a:p>
        </p:txBody>
      </p:sp>
      <p:pic>
        <p:nvPicPr>
          <p:cNvPr id="7" name="Picture 6"/>
          <p:cNvPicPr>
            <a:picLocks noChangeAspect="1"/>
          </p:cNvPicPr>
          <p:nvPr/>
        </p:nvPicPr>
        <p:blipFill>
          <a:blip r:embed="rId3"/>
          <a:stretch>
            <a:fillRect/>
          </a:stretch>
        </p:blipFill>
        <p:spPr>
          <a:xfrm>
            <a:off x="1524000" y="1143000"/>
            <a:ext cx="6096000" cy="4572000"/>
          </a:xfrm>
          <a:prstGeom prst="rect">
            <a:avLst/>
          </a:prstGeom>
        </p:spPr>
      </p:pic>
      <p:sp>
        <p:nvSpPr>
          <p:cNvPr id="8" name="TextBox 7"/>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Tree>
    <p:extLst>
      <p:ext uri="{BB962C8B-B14F-4D97-AF65-F5344CB8AC3E}">
        <p14:creationId xmlns:p14="http://schemas.microsoft.com/office/powerpoint/2010/main" val="145790410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 2013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36</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a:p>
        </p:txBody>
      </p:sp>
      <p:pic>
        <p:nvPicPr>
          <p:cNvPr id="8" name="Picture 7" descr="Macintosh HD:Users:Josh:Desktop:Screen Shot 2013-10-01 at 6.48.40 PM.png"/>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59586"/>
            <a:ext cx="4343401" cy="2993414"/>
          </a:xfrm>
          <a:prstGeom prst="rect">
            <a:avLst/>
          </a:prstGeom>
          <a:noFill/>
          <a:ln>
            <a:noFill/>
          </a:ln>
        </p:spPr>
      </p:pic>
      <p:sp>
        <p:nvSpPr>
          <p:cNvPr id="7" name="TextBox 6"/>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9" name="Content Placeholder 2"/>
          <p:cNvSpPr txBox="1">
            <a:spLocks/>
          </p:cNvSpPr>
          <p:nvPr/>
        </p:nvSpPr>
        <p:spPr bwMode="auto">
          <a:xfrm>
            <a:off x="5181600" y="2362200"/>
            <a:ext cx="3429000"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gn="ctr">
              <a:buFont typeface="Wingdings" pitchFamily="-109" charset="2"/>
              <a:buNone/>
            </a:pPr>
            <a:r>
              <a:rPr lang="en-US" sz="3600" dirty="0" smtClean="0">
                <a:latin typeface="Arial"/>
                <a:cs typeface="Arial"/>
              </a:rPr>
              <a:t>Industry</a:t>
            </a:r>
          </a:p>
          <a:p>
            <a:pPr marL="0" indent="0" algn="ctr">
              <a:buFont typeface="Wingdings" pitchFamily="-109" charset="2"/>
              <a:buNone/>
            </a:pPr>
            <a:r>
              <a:rPr lang="en-US" sz="3600" dirty="0" smtClean="0">
                <a:latin typeface="Arial"/>
                <a:cs typeface="Arial"/>
              </a:rPr>
              <a:t>Government</a:t>
            </a:r>
          </a:p>
          <a:p>
            <a:pPr marL="0" indent="0" algn="ctr">
              <a:buFont typeface="Wingdings" pitchFamily="-109" charset="2"/>
              <a:buNone/>
            </a:pPr>
            <a:r>
              <a:rPr lang="en-US" sz="3600" dirty="0" smtClean="0">
                <a:latin typeface="Arial"/>
                <a:cs typeface="Arial"/>
              </a:rPr>
              <a:t>Consumers</a:t>
            </a:r>
          </a:p>
        </p:txBody>
      </p:sp>
    </p:spTree>
    <p:extLst>
      <p:ext uri="{BB962C8B-B14F-4D97-AF65-F5344CB8AC3E}">
        <p14:creationId xmlns:p14="http://schemas.microsoft.com/office/powerpoint/2010/main" val="68279048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2013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37</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a:p>
        </p:txBody>
      </p:sp>
      <p:sp>
        <p:nvSpPr>
          <p:cNvPr id="7" name="TextBox 6"/>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
        <p:nvSpPr>
          <p:cNvPr id="9" name="Content Placeholder 2"/>
          <p:cNvSpPr txBox="1">
            <a:spLocks/>
          </p:cNvSpPr>
          <p:nvPr/>
        </p:nvSpPr>
        <p:spPr bwMode="auto">
          <a:xfrm>
            <a:off x="228600" y="1371600"/>
            <a:ext cx="34290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lnSpc>
                <a:spcPct val="200000"/>
              </a:lnSpc>
              <a:buFont typeface="Wingdings" pitchFamily="-109" charset="2"/>
              <a:buNone/>
            </a:pPr>
            <a:r>
              <a:rPr lang="en-US" sz="3600" dirty="0" smtClean="0">
                <a:latin typeface="Arial"/>
                <a:cs typeface="Arial"/>
              </a:rPr>
              <a:t>Industry</a:t>
            </a:r>
          </a:p>
          <a:p>
            <a:pPr marL="0" indent="0">
              <a:lnSpc>
                <a:spcPct val="200000"/>
              </a:lnSpc>
              <a:buFont typeface="Wingdings" pitchFamily="-109" charset="2"/>
              <a:buNone/>
            </a:pPr>
            <a:r>
              <a:rPr lang="en-US" sz="3600" dirty="0" smtClean="0">
                <a:latin typeface="Arial"/>
                <a:cs typeface="Arial"/>
              </a:rPr>
              <a:t>Government</a:t>
            </a:r>
          </a:p>
          <a:p>
            <a:pPr marL="0" indent="0">
              <a:lnSpc>
                <a:spcPct val="200000"/>
              </a:lnSpc>
              <a:buFont typeface="Wingdings" pitchFamily="-109" charset="2"/>
              <a:buNone/>
            </a:pPr>
            <a:r>
              <a:rPr lang="en-US" sz="3600" dirty="0" smtClean="0">
                <a:latin typeface="Arial"/>
                <a:cs typeface="Arial"/>
              </a:rPr>
              <a:t>Consumers</a:t>
            </a:r>
          </a:p>
        </p:txBody>
      </p:sp>
      <p:sp>
        <p:nvSpPr>
          <p:cNvPr id="10" name="Content Placeholder 2"/>
          <p:cNvSpPr txBox="1">
            <a:spLocks/>
          </p:cNvSpPr>
          <p:nvPr/>
        </p:nvSpPr>
        <p:spPr bwMode="auto">
          <a:xfrm>
            <a:off x="3352800" y="1828800"/>
            <a:ext cx="5562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75000"/>
              <a:buFont typeface="Wingdings" pitchFamily="-109" charset="2"/>
              <a:buChar char="n"/>
              <a:defRPr sz="3000">
                <a:solidFill>
                  <a:schemeClr val="tx1"/>
                </a:solidFill>
                <a:latin typeface="+mn-lt"/>
                <a:ea typeface="ＭＳ Ｐゴシック" pitchFamily="85" charset="-128"/>
                <a:cs typeface="ＭＳ Ｐゴシック" pitchFamily="85" charset="-128"/>
              </a:defRPr>
            </a:lvl1pPr>
            <a:lvl2pPr marL="742950" indent="-285750" algn="l" rtl="0" eaLnBrk="0" fontAlgn="base" hangingPunct="0">
              <a:spcBef>
                <a:spcPct val="20000"/>
              </a:spcBef>
              <a:spcAft>
                <a:spcPct val="0"/>
              </a:spcAft>
              <a:buClr>
                <a:schemeClr val="accent2"/>
              </a:buClr>
              <a:buSzPct val="80000"/>
              <a:buFont typeface="Wingdings" pitchFamily="-109" charset="2"/>
              <a:buChar char="¨"/>
              <a:defRPr sz="2000">
                <a:solidFill>
                  <a:schemeClr val="tx1"/>
                </a:solidFill>
                <a:latin typeface="+mj-lt"/>
                <a:ea typeface="ＭＳ Ｐゴシック" pitchFamily="76" charset="-128"/>
              </a:defRPr>
            </a:lvl2pPr>
            <a:lvl3pPr marL="1143000" indent="-228600" algn="l" rtl="0" eaLnBrk="0" fontAlgn="base" hangingPunct="0">
              <a:spcBef>
                <a:spcPct val="20000"/>
              </a:spcBef>
              <a:spcAft>
                <a:spcPct val="0"/>
              </a:spcAft>
              <a:buClr>
                <a:schemeClr val="accent1"/>
              </a:buClr>
              <a:buSzPct val="65000"/>
              <a:buFont typeface="Wingdings" pitchFamily="-109" charset="2"/>
              <a:buChar char="n"/>
              <a:defRPr sz="2400">
                <a:solidFill>
                  <a:schemeClr val="tx1"/>
                </a:solidFill>
                <a:latin typeface="+mn-lt"/>
                <a:ea typeface="ＭＳ Ｐゴシック" pitchFamily="76" charset="-128"/>
              </a:defRPr>
            </a:lvl3pPr>
            <a:lvl4pPr marL="1600200" indent="-228600" algn="l" rtl="0" eaLnBrk="0" fontAlgn="base" hangingPunct="0">
              <a:spcBef>
                <a:spcPct val="20000"/>
              </a:spcBef>
              <a:spcAft>
                <a:spcPct val="0"/>
              </a:spcAft>
              <a:buClr>
                <a:schemeClr val="accent2"/>
              </a:buClr>
              <a:buSzPct val="70000"/>
              <a:buFont typeface="Wingdings" pitchFamily="-109" charset="2"/>
              <a:buChar char="¨"/>
              <a:defRPr>
                <a:solidFill>
                  <a:schemeClr val="tx1"/>
                </a:solidFill>
                <a:latin typeface="+mj-lt"/>
                <a:ea typeface="ＭＳ Ｐゴシック" pitchFamily="76" charset="-128"/>
              </a:defRPr>
            </a:lvl4pPr>
            <a:lvl5pPr marL="2057400" indent="-228600" algn="l" rtl="0" eaLnBrk="0" fontAlgn="base" hangingPunct="0">
              <a:spcBef>
                <a:spcPct val="20000"/>
              </a:spcBef>
              <a:spcAft>
                <a:spcPct val="0"/>
              </a:spcAft>
              <a:buClr>
                <a:schemeClr val="accent1"/>
              </a:buClr>
              <a:buFont typeface="Wingdings" pitchFamily="-109" charset="2"/>
              <a:buChar char="§"/>
              <a:defRPr sz="2000">
                <a:solidFill>
                  <a:schemeClr val="tx1"/>
                </a:solidFill>
                <a:latin typeface="+mn-lt"/>
                <a:ea typeface="ＭＳ Ｐゴシック" pitchFamily="76" charset="-128"/>
              </a:defRPr>
            </a:lvl5pPr>
            <a:lvl6pPr marL="25146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6pPr>
            <a:lvl7pPr marL="29718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7pPr>
            <a:lvl8pPr marL="34290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8pPr>
            <a:lvl9pPr marL="3886200" indent="-228600" algn="l" rtl="0" fontAlgn="base">
              <a:spcBef>
                <a:spcPct val="20000"/>
              </a:spcBef>
              <a:spcAft>
                <a:spcPct val="0"/>
              </a:spcAft>
              <a:buClr>
                <a:schemeClr val="accent1"/>
              </a:buClr>
              <a:buFont typeface="Wingdings" pitchFamily="76" charset="2"/>
              <a:buChar char="§"/>
              <a:defRPr sz="2000">
                <a:solidFill>
                  <a:schemeClr val="tx1"/>
                </a:solidFill>
                <a:latin typeface="+mn-lt"/>
                <a:ea typeface="ＭＳ Ｐゴシック" pitchFamily="76" charset="-128"/>
              </a:defRPr>
            </a:lvl9pPr>
          </a:lstStyle>
          <a:p>
            <a:pPr marL="0" indent="0">
              <a:buFont typeface="Wingdings" pitchFamily="-109" charset="2"/>
              <a:buNone/>
            </a:pPr>
            <a:r>
              <a:rPr lang="en-US" sz="2800" dirty="0" smtClean="0">
                <a:latin typeface="Arial"/>
                <a:cs typeface="Arial"/>
              </a:rPr>
              <a:t>Clearly communicate limitations; greater disclosure</a:t>
            </a:r>
          </a:p>
          <a:p>
            <a:pPr marL="0" indent="0">
              <a:buFont typeface="Wingdings" pitchFamily="-109" charset="2"/>
              <a:buNone/>
            </a:pPr>
            <a:endParaRPr lang="en-US" sz="600" dirty="0" smtClean="0">
              <a:latin typeface="Arial"/>
              <a:cs typeface="Arial"/>
            </a:endParaRPr>
          </a:p>
          <a:p>
            <a:pPr marL="0" indent="0">
              <a:buFont typeface="Wingdings" pitchFamily="-109" charset="2"/>
              <a:buNone/>
            </a:pPr>
            <a:endParaRPr lang="en-US" sz="600" dirty="0">
              <a:latin typeface="Arial"/>
              <a:cs typeface="Arial"/>
            </a:endParaRPr>
          </a:p>
          <a:p>
            <a:pPr marL="0" indent="0">
              <a:buFont typeface="Wingdings" pitchFamily="-109" charset="2"/>
              <a:buNone/>
            </a:pPr>
            <a:endParaRPr lang="en-US" sz="400" dirty="0" smtClean="0">
              <a:latin typeface="Arial"/>
              <a:cs typeface="Arial"/>
            </a:endParaRPr>
          </a:p>
          <a:p>
            <a:pPr marL="0" indent="0">
              <a:buFont typeface="Wingdings" pitchFamily="-109" charset="2"/>
              <a:buNone/>
            </a:pPr>
            <a:r>
              <a:rPr lang="en-US" sz="2800" dirty="0" smtClean="0">
                <a:latin typeface="Arial"/>
                <a:cs typeface="Arial"/>
              </a:rPr>
              <a:t>Real world </a:t>
            </a:r>
            <a:r>
              <a:rPr lang="en-US" sz="2800" dirty="0">
                <a:latin typeface="Arial"/>
                <a:cs typeface="Arial"/>
              </a:rPr>
              <a:t>t</a:t>
            </a:r>
            <a:r>
              <a:rPr lang="en-US" sz="2800" dirty="0" smtClean="0">
                <a:latin typeface="Arial"/>
                <a:cs typeface="Arial"/>
              </a:rPr>
              <a:t>esting </a:t>
            </a:r>
            <a:r>
              <a:rPr lang="en-US" sz="2800" dirty="0">
                <a:latin typeface="Arial"/>
                <a:cs typeface="Arial"/>
              </a:rPr>
              <a:t>r</a:t>
            </a:r>
            <a:r>
              <a:rPr lang="en-US" sz="2800" dirty="0" smtClean="0">
                <a:latin typeface="Arial"/>
                <a:cs typeface="Arial"/>
              </a:rPr>
              <a:t>equirements;</a:t>
            </a:r>
          </a:p>
          <a:p>
            <a:pPr marL="0" indent="0">
              <a:buFont typeface="Wingdings" pitchFamily="-109" charset="2"/>
              <a:buNone/>
            </a:pPr>
            <a:r>
              <a:rPr lang="en-US" sz="2800" dirty="0" smtClean="0">
                <a:latin typeface="Arial"/>
                <a:cs typeface="Arial"/>
              </a:rPr>
              <a:t>Flexibility in ‘standards’</a:t>
            </a:r>
          </a:p>
          <a:p>
            <a:pPr marL="0" indent="0">
              <a:buFont typeface="Wingdings" pitchFamily="-109" charset="2"/>
              <a:buNone/>
            </a:pPr>
            <a:endParaRPr lang="en-US" sz="600" dirty="0" smtClean="0">
              <a:latin typeface="Arial"/>
              <a:cs typeface="Arial"/>
            </a:endParaRPr>
          </a:p>
          <a:p>
            <a:pPr marL="0" indent="0">
              <a:buFont typeface="Wingdings" pitchFamily="-109" charset="2"/>
              <a:buNone/>
            </a:pPr>
            <a:endParaRPr lang="en-US" sz="500" dirty="0">
              <a:latin typeface="Arial"/>
              <a:cs typeface="Arial"/>
            </a:endParaRPr>
          </a:p>
          <a:p>
            <a:pPr marL="0" indent="0">
              <a:buFont typeface="Wingdings" pitchFamily="-109" charset="2"/>
              <a:buNone/>
            </a:pPr>
            <a:r>
              <a:rPr lang="en-US" sz="2800" dirty="0" smtClean="0">
                <a:latin typeface="Arial"/>
                <a:cs typeface="Arial"/>
              </a:rPr>
              <a:t>Voice importance of safety; stress system control hierarchy</a:t>
            </a:r>
          </a:p>
        </p:txBody>
      </p:sp>
    </p:spTree>
    <p:extLst>
      <p:ext uri="{BB962C8B-B14F-4D97-AF65-F5344CB8AC3E}">
        <p14:creationId xmlns:p14="http://schemas.microsoft.com/office/powerpoint/2010/main" val="166824000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2013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38</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a:p>
        </p:txBody>
      </p:sp>
      <p:pic>
        <p:nvPicPr>
          <p:cNvPr id="7" name="Picture 6"/>
          <p:cNvPicPr>
            <a:picLocks noChangeAspect="1"/>
          </p:cNvPicPr>
          <p:nvPr/>
        </p:nvPicPr>
        <p:blipFill>
          <a:blip r:embed="rId3"/>
          <a:stretch>
            <a:fillRect/>
          </a:stretch>
        </p:blipFill>
        <p:spPr>
          <a:xfrm>
            <a:off x="0" y="482600"/>
            <a:ext cx="9144000" cy="5873637"/>
          </a:xfrm>
          <a:prstGeom prst="rect">
            <a:avLst/>
          </a:prstGeom>
        </p:spPr>
      </p:pic>
      <p:sp>
        <p:nvSpPr>
          <p:cNvPr id="8" name="TextBox 7"/>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Tree>
    <p:extLst>
      <p:ext uri="{BB962C8B-B14F-4D97-AF65-F5344CB8AC3E}">
        <p14:creationId xmlns:p14="http://schemas.microsoft.com/office/powerpoint/2010/main" val="359992351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lstStyle/>
          <a:p>
            <a:r>
              <a:rPr lang="en-US" dirty="0" smtClean="0"/>
              <a:t>Sources</a:t>
            </a:r>
            <a:endParaRPr lang="en-US" dirty="0"/>
          </a:p>
        </p:txBody>
      </p:sp>
      <p:sp>
        <p:nvSpPr>
          <p:cNvPr id="3" name="Content Placeholder 2"/>
          <p:cNvSpPr>
            <a:spLocks noGrp="1"/>
          </p:cNvSpPr>
          <p:nvPr>
            <p:ph idx="1"/>
          </p:nvPr>
        </p:nvSpPr>
        <p:spPr>
          <a:xfrm>
            <a:off x="457200" y="1371600"/>
            <a:ext cx="8229600" cy="5105400"/>
          </a:xfrm>
        </p:spPr>
        <p:txBody>
          <a:bodyPr/>
          <a:lstStyle/>
          <a:p>
            <a:r>
              <a:rPr lang="en-US" sz="1600" dirty="0" smtClean="0"/>
              <a:t>(Stat) Slide 2, 3: Stout, David. </a:t>
            </a:r>
            <a:r>
              <a:rPr lang="en-US" sz="1600" i="1" dirty="0" smtClean="0"/>
              <a:t>Air-Bag Ruling in Fatal Crash Could Influence Other Cases</a:t>
            </a:r>
            <a:r>
              <a:rPr lang="en-US" sz="1600" dirty="0" smtClean="0"/>
              <a:t>. The New York Times. </a:t>
            </a:r>
            <a:r>
              <a:rPr lang="en-US" sz="1600" dirty="0"/>
              <a:t>http://</a:t>
            </a:r>
            <a:r>
              <a:rPr lang="en-US" sz="1600" dirty="0" err="1"/>
              <a:t>www.nytimes.com</a:t>
            </a:r>
            <a:r>
              <a:rPr lang="en-US" sz="1600" dirty="0"/>
              <a:t>/1995/09/20/us/air-bag-ruling-in-fatal-crash-could-influence-other-</a:t>
            </a:r>
            <a:r>
              <a:rPr lang="en-US" sz="1600" dirty="0" err="1" smtClean="0"/>
              <a:t>cases.html</a:t>
            </a:r>
            <a:r>
              <a:rPr lang="en-US" sz="1600" dirty="0" smtClean="0"/>
              <a:t>. 4 October 2013.</a:t>
            </a:r>
          </a:p>
          <a:p>
            <a:pPr lvl="0"/>
            <a:r>
              <a:rPr lang="en-US" sz="1600" dirty="0" smtClean="0"/>
              <a:t>(Stat) Slide 6, 7, 8: </a:t>
            </a:r>
            <a:r>
              <a:rPr lang="en-US" sz="1600" dirty="0" err="1" smtClean="0"/>
              <a:t>Bapp</a:t>
            </a:r>
            <a:r>
              <a:rPr lang="en-US" sz="1600" dirty="0" smtClean="0"/>
              <a:t>, Dana P. </a:t>
            </a:r>
            <a:r>
              <a:rPr lang="en-US" sz="1600" i="1" dirty="0" smtClean="0"/>
              <a:t>The Deployment of Car Manufacturers into a Sea of Product Liability? </a:t>
            </a:r>
            <a:r>
              <a:rPr lang="en-US" sz="1600" i="1" dirty="0" err="1" smtClean="0"/>
              <a:t>Recharacterizing</a:t>
            </a:r>
            <a:r>
              <a:rPr lang="en-US" sz="1600" i="1" dirty="0" smtClean="0"/>
              <a:t> Preemption as a Federal Regulatory Compliance Defense in Airbag Litigation. </a:t>
            </a:r>
            <a:r>
              <a:rPr lang="en-US" sz="1600" dirty="0" smtClean="0"/>
              <a:t>Washington University Law Review.</a:t>
            </a:r>
            <a:r>
              <a:rPr lang="en-US" sz="1600" i="1" dirty="0" smtClean="0"/>
              <a:t> </a:t>
            </a:r>
            <a:r>
              <a:rPr lang="en-US" sz="1600" dirty="0" smtClean="0"/>
              <a:t>http</a:t>
            </a:r>
            <a:r>
              <a:rPr lang="en-US" sz="1600" dirty="0"/>
              <a:t>://</a:t>
            </a:r>
            <a:r>
              <a:rPr lang="en-US" sz="1600" dirty="0" err="1"/>
              <a:t>digitalcommons.law.wustl.edu</a:t>
            </a:r>
            <a:r>
              <a:rPr lang="en-US" sz="1600" dirty="0"/>
              <a:t>/</a:t>
            </a:r>
            <a:r>
              <a:rPr lang="en-US" sz="1600" dirty="0" err="1"/>
              <a:t>cgi</a:t>
            </a:r>
            <a:r>
              <a:rPr lang="en-US" sz="1600" dirty="0"/>
              <a:t>/</a:t>
            </a:r>
            <a:r>
              <a:rPr lang="en-US" sz="1600" dirty="0" err="1"/>
              <a:t>viewcontent.cgi?article</a:t>
            </a:r>
            <a:r>
              <a:rPr lang="en-US" sz="1600" dirty="0"/>
              <a:t>=1594&amp;context=</a:t>
            </a:r>
            <a:r>
              <a:rPr lang="en-US" sz="1600" dirty="0" err="1" smtClean="0"/>
              <a:t>lawreview</a:t>
            </a:r>
            <a:r>
              <a:rPr lang="en-US" sz="1600" dirty="0" smtClean="0"/>
              <a:t>. 4 October 2013.</a:t>
            </a:r>
          </a:p>
          <a:p>
            <a:r>
              <a:rPr lang="en-US" sz="1600" dirty="0" smtClean="0"/>
              <a:t>Public Justice. </a:t>
            </a:r>
            <a:r>
              <a:rPr lang="en-US" sz="1600" dirty="0" err="1" smtClean="0"/>
              <a:t>Tebbetts</a:t>
            </a:r>
            <a:r>
              <a:rPr lang="en-US" sz="1600" dirty="0" smtClean="0"/>
              <a:t> v. Ford Motor Co. http</a:t>
            </a:r>
            <a:r>
              <a:rPr lang="en-US" sz="1600" dirty="0"/>
              <a:t>://</a:t>
            </a:r>
            <a:r>
              <a:rPr lang="en-US" sz="1600" dirty="0" err="1"/>
              <a:t>publicjustice.net</a:t>
            </a:r>
            <a:r>
              <a:rPr lang="en-US" sz="1600" dirty="0"/>
              <a:t>/content/</a:t>
            </a:r>
            <a:r>
              <a:rPr lang="en-US" sz="1600" dirty="0" err="1"/>
              <a:t>tebbetts</a:t>
            </a:r>
            <a:r>
              <a:rPr lang="en-US" sz="1600" dirty="0"/>
              <a:t>-v-ford-motor-</a:t>
            </a:r>
            <a:r>
              <a:rPr lang="en-US" sz="1600" dirty="0" smtClean="0"/>
              <a:t>company. 4 October 2013.</a:t>
            </a:r>
          </a:p>
          <a:p>
            <a:r>
              <a:rPr lang="en-US" sz="1600" dirty="0" smtClean="0"/>
              <a:t>Supreme Court of New Hampshire</a:t>
            </a:r>
            <a:r>
              <a:rPr lang="en-US" sz="1600" i="1" dirty="0" smtClean="0"/>
              <a:t>. Jo-Ann </a:t>
            </a:r>
            <a:r>
              <a:rPr lang="en-US" sz="1600" i="1" dirty="0" err="1" smtClean="0"/>
              <a:t>Tebbetts</a:t>
            </a:r>
            <a:r>
              <a:rPr lang="en-US" sz="1600" i="1" dirty="0" smtClean="0"/>
              <a:t>, </a:t>
            </a:r>
            <a:r>
              <a:rPr lang="en-US" sz="1600" i="1" dirty="0" err="1" smtClean="0"/>
              <a:t>Administratrix</a:t>
            </a:r>
            <a:r>
              <a:rPr lang="en-US" sz="1600" i="1" dirty="0" smtClean="0"/>
              <a:t> of the Estate of Rebecca Anne </a:t>
            </a:r>
            <a:r>
              <a:rPr lang="en-US" sz="1600" i="1" dirty="0" err="1" smtClean="0"/>
              <a:t>Tebbetts</a:t>
            </a:r>
            <a:r>
              <a:rPr lang="en-US" sz="1600" i="1" dirty="0" smtClean="0"/>
              <a:t> v. Ford Motor Company et al</a:t>
            </a:r>
            <a:r>
              <a:rPr lang="en-US" sz="1600" dirty="0" smtClean="0"/>
              <a:t>. September 19, 1995. http</a:t>
            </a:r>
            <a:r>
              <a:rPr lang="en-US" sz="1600" dirty="0"/>
              <a:t>://</a:t>
            </a:r>
            <a:r>
              <a:rPr lang="en-US" sz="1600" dirty="0" err="1"/>
              <a:t>scholar.google.com</a:t>
            </a:r>
            <a:r>
              <a:rPr lang="en-US" sz="1600" dirty="0"/>
              <a:t>/</a:t>
            </a:r>
            <a:r>
              <a:rPr lang="en-US" sz="1600" dirty="0" err="1" smtClean="0"/>
              <a:t>scholar_case?case</a:t>
            </a:r>
            <a:r>
              <a:rPr lang="en-US" sz="1600" dirty="0"/>
              <a:t>=3607721223130501979&amp;hl=</a:t>
            </a:r>
            <a:r>
              <a:rPr lang="en-US" sz="1600" dirty="0" err="1"/>
              <a:t>en&amp;as_sdt</a:t>
            </a:r>
            <a:r>
              <a:rPr lang="en-US" sz="1600" dirty="0"/>
              <a:t>=2&amp;as_vis=1&amp;oi=</a:t>
            </a:r>
            <a:r>
              <a:rPr lang="en-US" sz="1600" dirty="0" smtClean="0"/>
              <a:t>scholar. 4 October 2013.</a:t>
            </a:r>
          </a:p>
          <a:p>
            <a:r>
              <a:rPr lang="en-US" sz="1600" dirty="0" smtClean="0"/>
              <a:t>Lichtenstein, Stephen D et al. </a:t>
            </a:r>
            <a:r>
              <a:rPr lang="en-US" sz="1600" i="1" dirty="0" smtClean="0"/>
              <a:t>Airbag Products Liability Litigation: State Common Law Tort Claims Are Not Automatically Preempted By Federal Legislation. </a:t>
            </a:r>
            <a:r>
              <a:rPr lang="en-US" sz="1600" dirty="0" smtClean="0"/>
              <a:t>Cleveland State University, </a:t>
            </a:r>
            <a:r>
              <a:rPr lang="en-US" sz="1600" dirty="0"/>
              <a:t>C</a:t>
            </a:r>
            <a:r>
              <a:rPr lang="en-US" sz="1600" dirty="0" smtClean="0"/>
              <a:t>leveland State Law Review. https</a:t>
            </a:r>
            <a:r>
              <a:rPr lang="en-US" sz="1600" dirty="0"/>
              <a:t>://litigation-</a:t>
            </a:r>
            <a:r>
              <a:rPr lang="en-US" sz="1600" dirty="0" err="1"/>
              <a:t>essentials.lexisnexis.com</a:t>
            </a:r>
            <a:r>
              <a:rPr lang="en-US" sz="1600" dirty="0"/>
              <a:t>/</a:t>
            </a:r>
            <a:r>
              <a:rPr lang="en-US" sz="1600" dirty="0" err="1"/>
              <a:t>webcd</a:t>
            </a:r>
            <a:r>
              <a:rPr lang="en-US" sz="1600" dirty="0"/>
              <a:t>/</a:t>
            </a:r>
            <a:r>
              <a:rPr lang="en-US" sz="1600" dirty="0" err="1"/>
              <a:t>app</a:t>
            </a:r>
            <a:r>
              <a:rPr lang="en-US" sz="1600" dirty="0" err="1" smtClean="0"/>
              <a:t>?action</a:t>
            </a:r>
            <a:r>
              <a:rPr lang="en-US" sz="1600" dirty="0"/>
              <a:t>=</a:t>
            </a:r>
            <a:r>
              <a:rPr lang="en-US" sz="1600" dirty="0" err="1"/>
              <a:t>DocumentDisplay&amp;crawlid</a:t>
            </a:r>
            <a:r>
              <a:rPr lang="en-US" sz="1600" dirty="0"/>
              <a:t>=1&amp;doctype=</a:t>
            </a:r>
            <a:r>
              <a:rPr lang="en-US" sz="1600" dirty="0" err="1"/>
              <a:t>cite&amp;docid</a:t>
            </a:r>
            <a:r>
              <a:rPr lang="en-US" sz="1600" dirty="0"/>
              <a:t>=67+Temp.+L.+Rev.+673&amp;srctype=</a:t>
            </a:r>
            <a:r>
              <a:rPr lang="en-US" sz="1600" dirty="0" err="1"/>
              <a:t>smi&amp;srcid</a:t>
            </a:r>
            <a:r>
              <a:rPr lang="en-US" sz="1600" dirty="0"/>
              <a:t>=</a:t>
            </a:r>
            <a:r>
              <a:rPr lang="en-US" sz="1600" dirty="0" smtClean="0"/>
              <a:t>3B15. 27 </a:t>
            </a:r>
            <a:r>
              <a:rPr lang="en-US" sz="1600" smtClean="0"/>
              <a:t>September 2013.</a:t>
            </a:r>
            <a:endParaRPr lang="en-US" sz="1600" dirty="0" smtClean="0"/>
          </a:p>
        </p:txBody>
      </p:sp>
      <p:sp>
        <p:nvSpPr>
          <p:cNvPr id="4" name="Footer Placeholder 3"/>
          <p:cNvSpPr>
            <a:spLocks noGrp="1"/>
          </p:cNvSpPr>
          <p:nvPr>
            <p:ph type="ftr" sz="quarter" idx="10"/>
          </p:nvPr>
        </p:nvSpPr>
        <p:spPr/>
        <p:txBody>
          <a:bodyPr/>
          <a:lstStyle/>
          <a:p>
            <a:r>
              <a:rPr lang="en-US" dirty="0" smtClean="0"/>
              <a:t>© 2013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39</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dirty="0"/>
          </a:p>
        </p:txBody>
      </p:sp>
      <p:sp>
        <p:nvSpPr>
          <p:cNvPr id="7" name="TextBox 6"/>
          <p:cNvSpPr txBox="1"/>
          <p:nvPr/>
        </p:nvSpPr>
        <p:spPr>
          <a:xfrm>
            <a:off x="6847114" y="609600"/>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Tree>
    <p:extLst>
      <p:ext uri="{BB962C8B-B14F-4D97-AF65-F5344CB8AC3E}">
        <p14:creationId xmlns:p14="http://schemas.microsoft.com/office/powerpoint/2010/main" val="362130676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List 2 ways IT can lead to organizational change. (1 pt.)</a:t>
            </a:r>
          </a:p>
          <a:p>
            <a:pPr marL="514350" indent="-514350">
              <a:buFont typeface="+mj-lt"/>
              <a:buAutoNum type="arabicPeriod"/>
            </a:pPr>
            <a:r>
              <a:rPr lang="en-US" dirty="0" smtClean="0"/>
              <a:t>List 3 ways a Video Game Producer may protect its IP and what specific IP each protects. (1pt.)</a:t>
            </a:r>
          </a:p>
          <a:p>
            <a:pPr marL="914400" lvl="1" indent="-457200">
              <a:buFont typeface="+mj-lt"/>
              <a:buAutoNum type="arabicPeriod"/>
            </a:pPr>
            <a:r>
              <a:rPr lang="en-US" dirty="0" smtClean="0"/>
              <a:t>List a 4</a:t>
            </a:r>
            <a:r>
              <a:rPr lang="en-US" baseline="30000" dirty="0" smtClean="0"/>
              <a:t>th</a:t>
            </a:r>
            <a:r>
              <a:rPr lang="en-US" dirty="0" smtClean="0"/>
              <a:t> for a bonus point.</a:t>
            </a:r>
          </a:p>
          <a:p>
            <a:pPr marL="514350" indent="-514350">
              <a:buFont typeface="+mj-lt"/>
              <a:buAutoNum type="arabicPeriod"/>
            </a:pPr>
            <a:r>
              <a:rPr lang="en-US" dirty="0" smtClean="0"/>
              <a:t>List a computing technology that can be used to protect an individual’s privacy. (0.5 pt.)</a:t>
            </a:r>
          </a:p>
          <a:p>
            <a:pPr marL="514350" indent="-514350">
              <a:buFont typeface="+mj-lt"/>
              <a:buAutoNum type="arabicPeriod"/>
            </a:pPr>
            <a:r>
              <a:rPr lang="en-US" dirty="0"/>
              <a:t>List a computing technology that can be used to </a:t>
            </a:r>
            <a:r>
              <a:rPr lang="en-US" dirty="0" smtClean="0"/>
              <a:t>intrude upon an </a:t>
            </a:r>
            <a:r>
              <a:rPr lang="en-US" dirty="0"/>
              <a:t>individual’s privacy</a:t>
            </a:r>
            <a:r>
              <a:rPr lang="en-US" dirty="0" smtClean="0"/>
              <a:t>. </a:t>
            </a:r>
            <a:r>
              <a:rPr lang="en-US" dirty="0"/>
              <a:t>(0.5 pt.)</a:t>
            </a:r>
          </a:p>
          <a:p>
            <a:endParaRPr lang="en-US" dirty="0"/>
          </a:p>
        </p:txBody>
      </p:sp>
      <p:sp>
        <p:nvSpPr>
          <p:cNvPr id="4" name="Footer Placeholder 3"/>
          <p:cNvSpPr>
            <a:spLocks noGrp="1"/>
          </p:cNvSpPr>
          <p:nvPr>
            <p:ph type="ftr" sz="quarter" idx="10"/>
          </p:nvPr>
        </p:nvSpPr>
        <p:spPr/>
        <p:txBody>
          <a:bodyPr/>
          <a:lstStyle/>
          <a:p>
            <a:r>
              <a:rPr lang="en-US" smtClean="0"/>
              <a:t>© 2013 Keith A. Pray</a:t>
            </a:r>
            <a:endParaRPr lang="en-US"/>
          </a:p>
        </p:txBody>
      </p:sp>
      <p:sp>
        <p:nvSpPr>
          <p:cNvPr id="5" name="Slide Number Placeholder 4"/>
          <p:cNvSpPr>
            <a:spLocks noGrp="1"/>
          </p:cNvSpPr>
          <p:nvPr>
            <p:ph type="sldNum" sz="quarter" idx="11"/>
          </p:nvPr>
        </p:nvSpPr>
        <p:spPr/>
        <p:txBody>
          <a:bodyPr/>
          <a:lstStyle/>
          <a:p>
            <a:fld id="{55708BC2-0008-C44C-86F6-CAC456052B51}" type="slidenum">
              <a:rPr lang="en-US" smtClean="0"/>
              <a:pPr/>
              <a:t>4</a:t>
            </a:fld>
            <a:endParaRPr lang="en-US"/>
          </a:p>
        </p:txBody>
      </p:sp>
      <p:sp>
        <p:nvSpPr>
          <p:cNvPr id="6" name="Date Placeholder 5"/>
          <p:cNvSpPr>
            <a:spLocks noGrp="1"/>
          </p:cNvSpPr>
          <p:nvPr>
            <p:ph type="dt" sz="half" idx="12"/>
          </p:nvPr>
        </p:nvSpPr>
        <p:spPr/>
        <p:txBody>
          <a:bodyPr/>
          <a:lstStyle/>
          <a:p>
            <a:fld id="{EDF0B873-B31F-694F-AD45-24FDBA7CC6DC}" type="datetime1">
              <a:rPr lang="en-US" smtClean="0"/>
              <a:t>5/7/14</a:t>
            </a:fld>
            <a:endParaRPr lang="en-US"/>
          </a:p>
        </p:txBody>
      </p:sp>
    </p:spTree>
    <p:extLst>
      <p:ext uri="{BB962C8B-B14F-4D97-AF65-F5344CB8AC3E}">
        <p14:creationId xmlns:p14="http://schemas.microsoft.com/office/powerpoint/2010/main" val="60665230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lstStyle/>
          <a:p>
            <a:r>
              <a:rPr lang="en-US" dirty="0" smtClean="0"/>
              <a:t>Sources</a:t>
            </a:r>
            <a:endParaRPr lang="en-US" dirty="0"/>
          </a:p>
        </p:txBody>
      </p:sp>
      <p:sp>
        <p:nvSpPr>
          <p:cNvPr id="3" name="Content Placeholder 2"/>
          <p:cNvSpPr>
            <a:spLocks noGrp="1"/>
          </p:cNvSpPr>
          <p:nvPr>
            <p:ph idx="1"/>
          </p:nvPr>
        </p:nvSpPr>
        <p:spPr>
          <a:xfrm>
            <a:off x="457200" y="1371600"/>
            <a:ext cx="8229600" cy="5105400"/>
          </a:xfrm>
        </p:spPr>
        <p:txBody>
          <a:bodyPr/>
          <a:lstStyle/>
          <a:p>
            <a:r>
              <a:rPr lang="en-US" sz="1600" dirty="0" smtClean="0"/>
              <a:t>European New Car Assessment </a:t>
            </a:r>
            <a:r>
              <a:rPr lang="en-US" sz="1600" dirty="0" err="1" smtClean="0"/>
              <a:t>Programme</a:t>
            </a:r>
            <a:r>
              <a:rPr lang="en-US" sz="1600" dirty="0" smtClean="0"/>
              <a:t>. Euro NCAP Tests Explained</a:t>
            </a:r>
            <a:r>
              <a:rPr lang="en-US" sz="1600" dirty="0"/>
              <a:t>. http://</a:t>
            </a:r>
            <a:r>
              <a:rPr lang="en-US" sz="1600" dirty="0" err="1"/>
              <a:t>www.euroncap.com</a:t>
            </a:r>
            <a:r>
              <a:rPr lang="en-US" sz="1600" dirty="0"/>
              <a:t>/</a:t>
            </a:r>
            <a:r>
              <a:rPr lang="en-US" sz="1600" dirty="0" err="1" smtClean="0"/>
              <a:t>testprocedures.aspx</a:t>
            </a:r>
            <a:r>
              <a:rPr lang="en-US" sz="1600" dirty="0" smtClean="0"/>
              <a:t>. 4 October 2013.</a:t>
            </a:r>
          </a:p>
          <a:p>
            <a:r>
              <a:rPr lang="en-US" sz="1600" dirty="0" smtClean="0"/>
              <a:t>Autoliv General Presentation. Autoliv. http</a:t>
            </a:r>
            <a:r>
              <a:rPr lang="en-US" sz="1600" dirty="0"/>
              <a:t>://</a:t>
            </a:r>
            <a:r>
              <a:rPr lang="en-US" sz="1600" dirty="0" err="1"/>
              <a:t>www.autoliv.com</a:t>
            </a:r>
            <a:r>
              <a:rPr lang="en-US" sz="1600" dirty="0"/>
              <a:t>/</a:t>
            </a:r>
            <a:r>
              <a:rPr lang="en-US" sz="1600" dirty="0" err="1"/>
              <a:t>SiteCollectionDocuments</a:t>
            </a:r>
            <a:r>
              <a:rPr lang="en-US" sz="1600" dirty="0"/>
              <a:t>/ALV%20General%202013.</a:t>
            </a:r>
            <a:r>
              <a:rPr lang="en-US" sz="1600" dirty="0" smtClean="0"/>
              <a:t>pdf. 4 October 2013.</a:t>
            </a:r>
            <a:endParaRPr lang="en-US" sz="1600" dirty="0"/>
          </a:p>
          <a:p>
            <a:r>
              <a:rPr lang="en-US" sz="1600" dirty="0" smtClean="0"/>
              <a:t>U.S. Department of Transportation. National Highway Traffic Safety Administration. Lives Saved FAQs. http</a:t>
            </a:r>
            <a:r>
              <a:rPr lang="en-US" sz="1600" dirty="0"/>
              <a:t>://www-</a:t>
            </a:r>
            <a:r>
              <a:rPr lang="en-US" sz="1600" dirty="0" err="1"/>
              <a:t>nrd.nhtsa.dot.gov</a:t>
            </a:r>
            <a:r>
              <a:rPr lang="en-US" sz="1600" dirty="0"/>
              <a:t>/Pubs/811105.</a:t>
            </a:r>
            <a:r>
              <a:rPr lang="en-US" sz="1600" dirty="0" smtClean="0"/>
              <a:t>PDF. 4 October 2013.</a:t>
            </a:r>
          </a:p>
          <a:p>
            <a:r>
              <a:rPr lang="en-US" sz="1600" dirty="0" smtClean="0"/>
              <a:t>Schneider, Martin. </a:t>
            </a:r>
            <a:r>
              <a:rPr lang="en-US" sz="1600" i="1" dirty="0" smtClean="0"/>
              <a:t>Automotive Radar – Status and Trends</a:t>
            </a:r>
            <a:r>
              <a:rPr lang="en-US" sz="1600" dirty="0" smtClean="0"/>
              <a:t>. http</a:t>
            </a:r>
            <a:r>
              <a:rPr lang="en-US" sz="1600" dirty="0"/>
              <a:t>://</a:t>
            </a:r>
            <a:r>
              <a:rPr lang="en-US" sz="1600" dirty="0" err="1"/>
              <a:t>www.google.com</a:t>
            </a:r>
            <a:r>
              <a:rPr lang="en-US" sz="1600" dirty="0"/>
              <a:t>/</a:t>
            </a:r>
            <a:r>
              <a:rPr lang="en-US" sz="1600" dirty="0" err="1"/>
              <a:t>url?sa</a:t>
            </a:r>
            <a:r>
              <a:rPr lang="en-US" sz="1600" dirty="0"/>
              <a:t>=</a:t>
            </a:r>
            <a:r>
              <a:rPr lang="en-US" sz="1600" dirty="0" err="1"/>
              <a:t>t&amp;rct</a:t>
            </a:r>
            <a:r>
              <a:rPr lang="en-US" sz="1600" dirty="0"/>
              <a:t>=</a:t>
            </a:r>
            <a:r>
              <a:rPr lang="en-US" sz="1600" dirty="0" err="1"/>
              <a:t>j&amp;q</a:t>
            </a:r>
            <a:r>
              <a:rPr lang="en-US" sz="1600" dirty="0"/>
              <a:t>=&amp;</a:t>
            </a:r>
            <a:r>
              <a:rPr lang="en-US" sz="1600" dirty="0" err="1"/>
              <a:t>esrc</a:t>
            </a:r>
            <a:r>
              <a:rPr lang="en-US" sz="1600" dirty="0"/>
              <a:t>=</a:t>
            </a:r>
            <a:r>
              <a:rPr lang="en-US" sz="1600" dirty="0" err="1"/>
              <a:t>s&amp;source</a:t>
            </a:r>
            <a:r>
              <a:rPr lang="en-US" sz="1600" dirty="0"/>
              <a:t>=</a:t>
            </a:r>
            <a:r>
              <a:rPr lang="en-US" sz="1600" dirty="0" err="1"/>
              <a:t>web&amp;cd</a:t>
            </a:r>
            <a:r>
              <a:rPr lang="en-US" sz="1600" dirty="0"/>
              <a:t>=7&amp;ved=0CGUQFjAG&amp;url=http%3A%2F%2Fduepublico.uni-duisburg-essen.de%2Fservlets%2FDerivateServlet%2FDerivate-14581%2FPaper%2F5_3.pdf&amp;ei=L01LUtiaAtTe4APH5ICoAg&amp;usg=AFQjCNEY0VXEyLYS2hEyYuxUw8NCTctB3A&amp;sig2=rc0X0nTFJg5YLcmTZh3KCg&amp;bvm=bv.53371865,</a:t>
            </a:r>
            <a:r>
              <a:rPr lang="en-US" sz="1600" dirty="0" smtClean="0"/>
              <a:t>d.dmg. 4 October 2013.</a:t>
            </a:r>
          </a:p>
          <a:p>
            <a:pPr lvl="0"/>
            <a:r>
              <a:rPr lang="en-US" sz="1600" dirty="0" err="1" smtClean="0"/>
              <a:t>JZLaw.com</a:t>
            </a:r>
            <a:r>
              <a:rPr lang="en-US" sz="1600" dirty="0" smtClean="0"/>
              <a:t>. </a:t>
            </a:r>
            <a:r>
              <a:rPr lang="en-US" sz="1600" i="1" dirty="0" smtClean="0"/>
              <a:t>Products Liability: Gonzalez v. Autoliv ASP, </a:t>
            </a:r>
            <a:r>
              <a:rPr lang="en-US" sz="1600" i="1" dirty="0" err="1" smtClean="0"/>
              <a:t>Inc</a:t>
            </a:r>
            <a:r>
              <a:rPr lang="en-US" sz="1600" i="1" dirty="0" smtClean="0"/>
              <a:t>, California Court of Appeals, Second District Transcript</a:t>
            </a:r>
            <a:r>
              <a:rPr lang="en-US" sz="1600" dirty="0" smtClean="0"/>
              <a:t>. </a:t>
            </a:r>
            <a:r>
              <a:rPr lang="en-US" sz="1600" dirty="0"/>
              <a:t>http://</a:t>
            </a:r>
            <a:r>
              <a:rPr lang="en-US" sz="1600" dirty="0" err="1"/>
              <a:t>www.jzlaw.com</a:t>
            </a:r>
            <a:r>
              <a:rPr lang="en-US" sz="1600" dirty="0"/>
              <a:t>/newsletter/12-07/</a:t>
            </a:r>
            <a:r>
              <a:rPr lang="en-US" sz="1600" dirty="0" err="1"/>
              <a:t>pdf</a:t>
            </a:r>
            <a:r>
              <a:rPr lang="en-US" sz="1600" dirty="0"/>
              <a:t>/</a:t>
            </a:r>
            <a:r>
              <a:rPr lang="en-US" sz="1600" dirty="0" err="1" smtClean="0"/>
              <a:t>GonzalezVAutoliv.pdf</a:t>
            </a:r>
            <a:r>
              <a:rPr lang="en-US" sz="1600" dirty="0" smtClean="0"/>
              <a:t>. 4 October 2013.</a:t>
            </a:r>
            <a:endParaRPr lang="en-US" sz="1600" dirty="0"/>
          </a:p>
        </p:txBody>
      </p:sp>
      <p:sp>
        <p:nvSpPr>
          <p:cNvPr id="4" name="Footer Placeholder 3"/>
          <p:cNvSpPr>
            <a:spLocks noGrp="1"/>
          </p:cNvSpPr>
          <p:nvPr>
            <p:ph type="ftr" sz="quarter" idx="10"/>
          </p:nvPr>
        </p:nvSpPr>
        <p:spPr/>
        <p:txBody>
          <a:bodyPr/>
          <a:lstStyle/>
          <a:p>
            <a:r>
              <a:rPr lang="en-US" dirty="0" smtClean="0"/>
              <a:t>© 2013 Keith A. Pray</a:t>
            </a:r>
            <a:endParaRPr lang="en-US" dirty="0"/>
          </a:p>
        </p:txBody>
      </p:sp>
      <p:sp>
        <p:nvSpPr>
          <p:cNvPr id="5" name="Slide Number Placeholder 4"/>
          <p:cNvSpPr>
            <a:spLocks noGrp="1"/>
          </p:cNvSpPr>
          <p:nvPr>
            <p:ph type="sldNum" sz="quarter" idx="11"/>
          </p:nvPr>
        </p:nvSpPr>
        <p:spPr/>
        <p:txBody>
          <a:bodyPr/>
          <a:lstStyle/>
          <a:p>
            <a:fld id="{599FE963-493D-6C4E-B686-D39790523B81}" type="slidenum">
              <a:rPr lang="en-US" smtClean="0"/>
              <a:pPr/>
              <a:t>40</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dirty="0"/>
          </a:p>
        </p:txBody>
      </p:sp>
      <p:sp>
        <p:nvSpPr>
          <p:cNvPr id="7" name="TextBox 6"/>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Tree>
    <p:extLst>
      <p:ext uri="{BB962C8B-B14F-4D97-AF65-F5344CB8AC3E}">
        <p14:creationId xmlns:p14="http://schemas.microsoft.com/office/powerpoint/2010/main" val="238999585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 2013 Keith A. Pray</a:t>
            </a:r>
            <a:endParaRPr lang="en-US"/>
          </a:p>
        </p:txBody>
      </p:sp>
      <p:sp>
        <p:nvSpPr>
          <p:cNvPr id="5" name="Slide Number Placeholder 4"/>
          <p:cNvSpPr>
            <a:spLocks noGrp="1"/>
          </p:cNvSpPr>
          <p:nvPr>
            <p:ph type="sldNum" sz="quarter" idx="11"/>
          </p:nvPr>
        </p:nvSpPr>
        <p:spPr/>
        <p:txBody>
          <a:bodyPr/>
          <a:lstStyle/>
          <a:p>
            <a:fld id="{599FE963-493D-6C4E-B686-D39790523B81}" type="slidenum">
              <a:rPr lang="en-US" smtClean="0"/>
              <a:pPr/>
              <a:t>41</a:t>
            </a:fld>
            <a:endParaRPr lang="en-US"/>
          </a:p>
        </p:txBody>
      </p:sp>
      <p:sp>
        <p:nvSpPr>
          <p:cNvPr id="6" name="Date Placeholder 5"/>
          <p:cNvSpPr>
            <a:spLocks noGrp="1"/>
          </p:cNvSpPr>
          <p:nvPr>
            <p:ph type="dt" sz="half" idx="12"/>
          </p:nvPr>
        </p:nvSpPr>
        <p:spPr/>
        <p:txBody>
          <a:bodyPr/>
          <a:lstStyle/>
          <a:p>
            <a:fld id="{F70BF178-5A2E-014C-92BF-A763D65924D5}" type="datetime1">
              <a:rPr lang="en-US" smtClean="0"/>
              <a:t>5/7/14</a:t>
            </a:fld>
            <a:endParaRPr lang="en-US"/>
          </a:p>
        </p:txBody>
      </p:sp>
      <p:sp>
        <p:nvSpPr>
          <p:cNvPr id="7" name="Title 1"/>
          <p:cNvSpPr>
            <a:spLocks noGrp="1"/>
          </p:cNvSpPr>
          <p:nvPr>
            <p:ph type="title"/>
          </p:nvPr>
        </p:nvSpPr>
        <p:spPr>
          <a:xfrm>
            <a:off x="457200" y="533400"/>
            <a:ext cx="8229600" cy="838200"/>
          </a:xfrm>
        </p:spPr>
        <p:txBody>
          <a:bodyPr/>
          <a:lstStyle/>
          <a:p>
            <a:r>
              <a:rPr lang="en-US" dirty="0" smtClean="0"/>
              <a:t>Media Sources</a:t>
            </a:r>
            <a:endParaRPr lang="en-US" dirty="0"/>
          </a:p>
        </p:txBody>
      </p:sp>
      <p:sp>
        <p:nvSpPr>
          <p:cNvPr id="8" name="Content Placeholder 2"/>
          <p:cNvSpPr>
            <a:spLocks noGrp="1"/>
          </p:cNvSpPr>
          <p:nvPr>
            <p:ph idx="1"/>
          </p:nvPr>
        </p:nvSpPr>
        <p:spPr>
          <a:xfrm>
            <a:off x="457200" y="1371600"/>
            <a:ext cx="8229600" cy="4495800"/>
          </a:xfrm>
        </p:spPr>
        <p:txBody>
          <a:bodyPr/>
          <a:lstStyle/>
          <a:p>
            <a:r>
              <a:rPr lang="en-US" sz="1600" dirty="0" smtClean="0"/>
              <a:t>Slide 1</a:t>
            </a:r>
            <a:r>
              <a:rPr lang="en-US" sz="1600" dirty="0"/>
              <a:t>: http://www.photo-dictionary.com/photofiles/list/4615/</a:t>
            </a:r>
            <a:r>
              <a:rPr lang="en-US" sz="1600" dirty="0" smtClean="0"/>
              <a:t>6106crash_test_dummy.jpg</a:t>
            </a:r>
          </a:p>
          <a:p>
            <a:r>
              <a:rPr lang="en-US" sz="1600" dirty="0"/>
              <a:t>Slide 4: http://</a:t>
            </a:r>
            <a:r>
              <a:rPr lang="en-US" sz="1600" dirty="0" err="1"/>
              <a:t>www.emercedesbenz.com</a:t>
            </a:r>
            <a:r>
              <a:rPr lang="en-US" sz="1600" dirty="0"/>
              <a:t>/Images/Feb07/01_Mercedes_Benz_Research_History/1067497a2004f3292.</a:t>
            </a:r>
            <a:r>
              <a:rPr lang="en-US" sz="1600" dirty="0" smtClean="0"/>
              <a:t>jpg</a:t>
            </a:r>
          </a:p>
          <a:p>
            <a:r>
              <a:rPr lang="en-US" sz="1600" dirty="0"/>
              <a:t>Slide 5: http://</a:t>
            </a:r>
            <a:r>
              <a:rPr lang="en-US" sz="1600" dirty="0" err="1"/>
              <a:t>world.honda.com</a:t>
            </a:r>
            <a:r>
              <a:rPr lang="en-US" sz="1600" dirty="0"/>
              <a:t>/news/2002/image/4020808.</a:t>
            </a:r>
            <a:r>
              <a:rPr lang="en-US" sz="1600" dirty="0" smtClean="0"/>
              <a:t>jpg</a:t>
            </a:r>
          </a:p>
          <a:p>
            <a:r>
              <a:rPr lang="en-US" sz="1600" dirty="0"/>
              <a:t>Slide 10: http://</a:t>
            </a:r>
            <a:r>
              <a:rPr lang="en-US" sz="1600" dirty="0" err="1"/>
              <a:t>www.atzonline.com</a:t>
            </a:r>
            <a:r>
              <a:rPr lang="en-US" sz="1600" dirty="0"/>
              <a:t>/</a:t>
            </a:r>
            <a:r>
              <a:rPr lang="en-US" sz="1600" dirty="0" err="1"/>
              <a:t>cms</a:t>
            </a:r>
            <a:r>
              <a:rPr lang="en-US" sz="1600" dirty="0"/>
              <a:t>/images/e06-09-12.</a:t>
            </a:r>
            <a:r>
              <a:rPr lang="en-US" sz="1600" dirty="0" smtClean="0"/>
              <a:t>jpg</a:t>
            </a:r>
          </a:p>
          <a:p>
            <a:r>
              <a:rPr lang="en-US" sz="1600" dirty="0" smtClean="0"/>
              <a:t>Slide 11: </a:t>
            </a:r>
            <a:r>
              <a:rPr lang="en-US" sz="1600" dirty="0"/>
              <a:t>Extracted from: http://</a:t>
            </a:r>
            <a:r>
              <a:rPr lang="en-US" sz="1600" dirty="0" err="1"/>
              <a:t>www.youtube.com</a:t>
            </a:r>
            <a:r>
              <a:rPr lang="en-US" sz="1600" dirty="0"/>
              <a:t>/</a:t>
            </a:r>
            <a:r>
              <a:rPr lang="en-US" sz="1600" dirty="0" err="1"/>
              <a:t>watch?v</a:t>
            </a:r>
            <a:r>
              <a:rPr lang="en-US" sz="1600" dirty="0"/>
              <a:t>=h5ia5e07BqU</a:t>
            </a:r>
            <a:endParaRPr lang="en-US" sz="1600" dirty="0" smtClean="0"/>
          </a:p>
          <a:p>
            <a:r>
              <a:rPr lang="en-US" sz="1600" dirty="0"/>
              <a:t>Slide 12: http://i1.ytimg.com/vi/</a:t>
            </a:r>
            <a:r>
              <a:rPr lang="en-US" sz="1600" dirty="0" err="1"/>
              <a:t>uLEqCzaGTLA</a:t>
            </a:r>
            <a:r>
              <a:rPr lang="en-US" sz="1600" dirty="0"/>
              <a:t>/</a:t>
            </a:r>
            <a:r>
              <a:rPr lang="en-US" sz="1600" dirty="0" err="1" smtClean="0"/>
              <a:t>maxresdefault.jpg</a:t>
            </a:r>
            <a:endParaRPr lang="en-US" sz="1600" dirty="0" smtClean="0"/>
          </a:p>
          <a:p>
            <a:r>
              <a:rPr lang="en-US" sz="1600" dirty="0"/>
              <a:t>Slide 13: </a:t>
            </a:r>
            <a:r>
              <a:rPr lang="en-US" sz="1600" dirty="0" smtClean="0"/>
              <a:t>Extracted from: http</a:t>
            </a:r>
            <a:r>
              <a:rPr lang="en-US" sz="1600" dirty="0"/>
              <a:t>://</a:t>
            </a:r>
            <a:r>
              <a:rPr lang="en-US" sz="1600" dirty="0" err="1"/>
              <a:t>www.autoliv.com</a:t>
            </a:r>
            <a:r>
              <a:rPr lang="en-US" sz="1600" dirty="0"/>
              <a:t>/</a:t>
            </a:r>
            <a:r>
              <a:rPr lang="en-US" sz="1600" dirty="0" err="1"/>
              <a:t>SiteCollectionDocuments</a:t>
            </a:r>
            <a:r>
              <a:rPr lang="en-US" sz="1600" dirty="0"/>
              <a:t>/ALV%20General%202013.pdf</a:t>
            </a:r>
            <a:endParaRPr lang="en-US" sz="1600" dirty="0" smtClean="0"/>
          </a:p>
          <a:p>
            <a:r>
              <a:rPr lang="en-US" sz="1600" dirty="0" smtClean="0"/>
              <a:t>Slide </a:t>
            </a:r>
            <a:r>
              <a:rPr lang="en-US" sz="1600" dirty="0"/>
              <a:t>15: http://</a:t>
            </a:r>
            <a:r>
              <a:rPr lang="en-US" sz="1600" dirty="0" err="1"/>
              <a:t>www.edn.com</a:t>
            </a:r>
            <a:r>
              <a:rPr lang="en-US" sz="1600" dirty="0"/>
              <a:t>/</a:t>
            </a:r>
            <a:r>
              <a:rPr lang="en-US" sz="1600" dirty="0" err="1"/>
              <a:t>contenteetimes</a:t>
            </a:r>
            <a:r>
              <a:rPr lang="en-US" sz="1600" dirty="0"/>
              <a:t>/images/</a:t>
            </a:r>
            <a:r>
              <a:rPr lang="en-US" sz="1600" dirty="0" err="1"/>
              <a:t>schweber</a:t>
            </a:r>
            <a:r>
              <a:rPr lang="en-US" sz="1600" dirty="0"/>
              <a:t>/np%20adi%20ad8283%20auto%20radar/adi%20auto%20electronics.gif</a:t>
            </a:r>
          </a:p>
        </p:txBody>
      </p:sp>
      <p:sp>
        <p:nvSpPr>
          <p:cNvPr id="10" name="TextBox 9"/>
          <p:cNvSpPr txBox="1"/>
          <p:nvPr/>
        </p:nvSpPr>
        <p:spPr>
          <a:xfrm>
            <a:off x="6847114" y="606623"/>
            <a:ext cx="2179682" cy="307777"/>
          </a:xfrm>
          <a:prstGeom prst="rect">
            <a:avLst/>
          </a:prstGeom>
          <a:noFill/>
        </p:spPr>
        <p:txBody>
          <a:bodyPr wrap="square" rtlCol="0">
            <a:spAutoFit/>
          </a:bodyPr>
          <a:lstStyle/>
          <a:p>
            <a:r>
              <a:rPr lang="en-US" sz="1400" dirty="0" smtClean="0">
                <a:solidFill>
                  <a:schemeClr val="tx1"/>
                </a:solidFill>
                <a:latin typeface="+mj-lt"/>
              </a:rPr>
              <a:t>Joshua Dickson</a:t>
            </a:r>
            <a:endParaRPr lang="en-US" sz="1400" dirty="0">
              <a:solidFill>
                <a:schemeClr val="tx1"/>
              </a:solidFill>
              <a:latin typeface="+mj-lt"/>
            </a:endParaRPr>
          </a:p>
        </p:txBody>
      </p:sp>
    </p:spTree>
    <p:extLst>
      <p:ext uri="{BB962C8B-B14F-4D97-AF65-F5344CB8AC3E}">
        <p14:creationId xmlns:p14="http://schemas.microsoft.com/office/powerpoint/2010/main" val="225964671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Machine Learning ?</a:t>
            </a:r>
            <a:endParaRPr lang="en-US" dirty="0"/>
          </a:p>
        </p:txBody>
      </p:sp>
      <p:sp>
        <p:nvSpPr>
          <p:cNvPr id="3" name="Content Placeholder 2"/>
          <p:cNvSpPr>
            <a:spLocks noGrp="1"/>
          </p:cNvSpPr>
          <p:nvPr>
            <p:ph idx="1"/>
          </p:nvPr>
        </p:nvSpPr>
        <p:spPr/>
        <p:txBody>
          <a:bodyPr/>
          <a:lstStyle/>
          <a:p>
            <a:r>
              <a:rPr lang="en-US" dirty="0" smtClean="0"/>
              <a:t>Definition:</a:t>
            </a:r>
          </a:p>
          <a:p>
            <a:pPr lvl="1"/>
            <a:r>
              <a:rPr lang="en-US" dirty="0" smtClean="0"/>
              <a:t>“Field of study that gives computers the ability to learn without being explicitly programmed” [1]</a:t>
            </a:r>
          </a:p>
          <a:p>
            <a:pPr marL="457200" lvl="1" indent="0">
              <a:buNone/>
            </a:pPr>
            <a:endParaRPr lang="en-US" dirty="0" smtClean="0"/>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42</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441096"/>
            <a:ext cx="2112307" cy="2683200"/>
          </a:xfrm>
          <a:prstGeom prst="rect">
            <a:avLst/>
          </a:prstGeom>
        </p:spPr>
      </p:pic>
    </p:spTree>
    <p:extLst>
      <p:ext uri="{BB962C8B-B14F-4D97-AF65-F5344CB8AC3E}">
        <p14:creationId xmlns:p14="http://schemas.microsoft.com/office/powerpoint/2010/main" val="69777415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techniques similar to Machine Learning</a:t>
            </a:r>
            <a:endParaRPr lang="en-US" dirty="0"/>
          </a:p>
        </p:txBody>
      </p:sp>
      <p:sp>
        <p:nvSpPr>
          <p:cNvPr id="3" name="Content Placeholder 2"/>
          <p:cNvSpPr>
            <a:spLocks noGrp="1"/>
          </p:cNvSpPr>
          <p:nvPr>
            <p:ph idx="1"/>
          </p:nvPr>
        </p:nvSpPr>
        <p:spPr/>
        <p:txBody>
          <a:bodyPr/>
          <a:lstStyle/>
          <a:p>
            <a:endParaRPr lang="en-US" dirty="0" smtClean="0"/>
          </a:p>
          <a:p>
            <a:r>
              <a:rPr lang="en-US" dirty="0" smtClean="0"/>
              <a:t>Pattern Matching [19]</a:t>
            </a:r>
          </a:p>
          <a:p>
            <a:endParaRPr lang="en-US" dirty="0"/>
          </a:p>
          <a:p>
            <a:r>
              <a:rPr lang="en-US" dirty="0" smtClean="0"/>
              <a:t>Data Mining [20]</a:t>
            </a:r>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43</a:t>
            </a:fld>
            <a:endParaRPr lang="en-US"/>
          </a:p>
        </p:txBody>
      </p:sp>
    </p:spTree>
    <p:extLst>
      <p:ext uri="{BB962C8B-B14F-4D97-AF65-F5344CB8AC3E}">
        <p14:creationId xmlns:p14="http://schemas.microsoft.com/office/powerpoint/2010/main" val="104497819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Google Prediction API</a:t>
            </a:r>
            <a:endParaRPr lang="en-US" dirty="0"/>
          </a:p>
        </p:txBody>
      </p:sp>
      <p:sp>
        <p:nvSpPr>
          <p:cNvPr id="3" name="Content Placeholder 2"/>
          <p:cNvSpPr>
            <a:spLocks noGrp="1"/>
          </p:cNvSpPr>
          <p:nvPr>
            <p:ph idx="1"/>
          </p:nvPr>
        </p:nvSpPr>
        <p:spPr/>
        <p:txBody>
          <a:bodyPr/>
          <a:lstStyle/>
          <a:p>
            <a:pPr marL="0" indent="0">
              <a:buNone/>
            </a:pPr>
            <a:endParaRPr lang="en-US" b="1" dirty="0" smtClean="0"/>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5" name="TextBox 4"/>
          <p:cNvSpPr txBox="1"/>
          <p:nvPr/>
        </p:nvSpPr>
        <p:spPr>
          <a:xfrm>
            <a:off x="734291" y="5867400"/>
            <a:ext cx="7342909" cy="707886"/>
          </a:xfrm>
          <a:prstGeom prst="rect">
            <a:avLst/>
          </a:prstGeom>
          <a:noFill/>
        </p:spPr>
        <p:txBody>
          <a:bodyPr wrap="square" rtlCol="0">
            <a:spAutoFit/>
          </a:bodyPr>
          <a:lstStyle/>
          <a:p>
            <a:pPr algn="l"/>
            <a:r>
              <a:rPr lang="en-US" dirty="0" smtClean="0">
                <a:solidFill>
                  <a:schemeClr val="tx1"/>
                </a:solidFill>
              </a:rPr>
              <a:t>[2] [3]</a:t>
            </a:r>
            <a:endParaRPr lang="en-US" dirty="0">
              <a:solidFill>
                <a:schemeClr val="tx1"/>
              </a:solidFill>
            </a:endParaRP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44</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676400"/>
            <a:ext cx="3495238" cy="109523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863314"/>
            <a:ext cx="3441155" cy="265138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664271"/>
            <a:ext cx="3028572" cy="2819048"/>
          </a:xfrm>
          <a:prstGeom prst="rect">
            <a:avLst/>
          </a:prstGeom>
        </p:spPr>
      </p:pic>
    </p:spTree>
    <p:extLst>
      <p:ext uri="{BB962C8B-B14F-4D97-AF65-F5344CB8AC3E}">
        <p14:creationId xmlns:p14="http://schemas.microsoft.com/office/powerpoint/2010/main" val="156059104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Google Prediction API</a:t>
            </a:r>
            <a:endParaRPr lang="en-US" dirty="0"/>
          </a:p>
        </p:txBody>
      </p:sp>
      <p:sp>
        <p:nvSpPr>
          <p:cNvPr id="3" name="Content Placeholder 2"/>
          <p:cNvSpPr>
            <a:spLocks noGrp="1"/>
          </p:cNvSpPr>
          <p:nvPr>
            <p:ph idx="1"/>
          </p:nvPr>
        </p:nvSpPr>
        <p:spPr/>
        <p:txBody>
          <a:bodyPr/>
          <a:lstStyle/>
          <a:p>
            <a:r>
              <a:rPr lang="en-US" dirty="0" smtClean="0"/>
              <a:t>What Can the Prediction API Do?</a:t>
            </a:r>
          </a:p>
          <a:p>
            <a:pPr marL="514350" indent="-514350">
              <a:buAutoNum type="arabicPeriod"/>
            </a:pPr>
            <a:r>
              <a:rPr lang="en-US" sz="2400" dirty="0" smtClean="0"/>
              <a:t>Given past viewing habits, predict other movies or products might like. [6]</a:t>
            </a:r>
          </a:p>
          <a:p>
            <a:pPr marL="514350" indent="-514350">
              <a:buAutoNum type="arabicPeriod"/>
            </a:pPr>
            <a:r>
              <a:rPr lang="en-US" sz="2400" dirty="0" smtClean="0"/>
              <a:t>Categorize emails as spam or non-spam. [6]</a:t>
            </a:r>
          </a:p>
          <a:p>
            <a:pPr marL="514350" indent="-514350">
              <a:buAutoNum type="arabicPeriod"/>
            </a:pPr>
            <a:r>
              <a:rPr lang="en-US" sz="2400" dirty="0" smtClean="0"/>
              <a:t>Based on previous reviews of the company’s products to determine whether  they have a positive or negative tone. [6]</a:t>
            </a:r>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5" name="TextBox 4"/>
          <p:cNvSpPr txBox="1"/>
          <p:nvPr/>
        </p:nvSpPr>
        <p:spPr>
          <a:xfrm>
            <a:off x="627973" y="5867400"/>
            <a:ext cx="7342909" cy="523220"/>
          </a:xfrm>
          <a:prstGeom prst="rect">
            <a:avLst/>
          </a:prstGeom>
          <a:noFill/>
        </p:spPr>
        <p:txBody>
          <a:bodyPr wrap="square" rtlCol="0">
            <a:spAutoFit/>
          </a:bodyPr>
          <a:lstStyle/>
          <a:p>
            <a:pPr algn="l"/>
            <a:endParaRPr lang="en-US" sz="1200" dirty="0">
              <a:solidFill>
                <a:schemeClr val="tx1"/>
              </a:solidFill>
            </a:endParaRP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45</a:t>
            </a:fld>
            <a:endParaRPr lang="en-US"/>
          </a:p>
        </p:txBody>
      </p:sp>
    </p:spTree>
    <p:extLst>
      <p:ext uri="{BB962C8B-B14F-4D97-AF65-F5344CB8AC3E}">
        <p14:creationId xmlns:p14="http://schemas.microsoft.com/office/powerpoint/2010/main" val="414322736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Kinect</a:t>
            </a:r>
            <a:endParaRPr lang="en-US" dirty="0"/>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5" name="TextBox 4"/>
          <p:cNvSpPr txBox="1"/>
          <p:nvPr/>
        </p:nvSpPr>
        <p:spPr>
          <a:xfrm>
            <a:off x="627973" y="5867400"/>
            <a:ext cx="7342909" cy="707886"/>
          </a:xfrm>
          <a:prstGeom prst="rect">
            <a:avLst/>
          </a:prstGeom>
          <a:noFill/>
        </p:spPr>
        <p:txBody>
          <a:bodyPr wrap="square" rtlCol="0">
            <a:spAutoFit/>
          </a:bodyPr>
          <a:lstStyle/>
          <a:p>
            <a:pPr algn="l"/>
            <a:r>
              <a:rPr lang="en-US" dirty="0" smtClean="0">
                <a:solidFill>
                  <a:schemeClr val="tx1"/>
                </a:solidFill>
              </a:rPr>
              <a:t>[7]</a:t>
            </a:r>
            <a:endParaRPr lang="en-US" dirty="0">
              <a:solidFill>
                <a:schemeClr val="tx1"/>
              </a:solidFill>
            </a:endParaRPr>
          </a:p>
          <a:p>
            <a:pPr algn="l"/>
            <a:endParaRPr lang="en-US" sz="1600" dirty="0"/>
          </a:p>
        </p:txBody>
      </p:sp>
      <p:sp>
        <p:nvSpPr>
          <p:cNvPr id="6" name="TextBox 5"/>
          <p:cNvSpPr txBox="1"/>
          <p:nvPr/>
        </p:nvSpPr>
        <p:spPr>
          <a:xfrm>
            <a:off x="6811918"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46</a:t>
            </a:fld>
            <a:endParaRPr lang="en-US"/>
          </a:p>
        </p:txBody>
      </p:sp>
      <p:sp>
        <p:nvSpPr>
          <p:cNvPr id="12" name="Content Placeholder 11"/>
          <p:cNvSpPr>
            <a:spLocks noGrp="1"/>
          </p:cNvSpPr>
          <p:nvPr>
            <p:ph idx="1"/>
          </p:nvPr>
        </p:nvSpPr>
        <p:spPr/>
        <p:txBody>
          <a:bodyPr/>
          <a:lstStyle/>
          <a:p>
            <a:r>
              <a:rPr lang="en-US" dirty="0" smtClean="0"/>
              <a:t>Release Date: 11/04/2010 [8]</a:t>
            </a:r>
          </a:p>
          <a:p>
            <a:r>
              <a:rPr lang="en-US" dirty="0" smtClean="0"/>
              <a:t>Units Sold: 24 million</a:t>
            </a:r>
          </a:p>
          <a:p>
            <a:pPr marL="0" indent="0">
              <a:buNone/>
            </a:pPr>
            <a:r>
              <a:rPr lang="en-US" dirty="0"/>
              <a:t>	</a:t>
            </a:r>
            <a:r>
              <a:rPr lang="en-US" dirty="0" smtClean="0"/>
              <a:t>(by 02/12/2013) [8]</a:t>
            </a:r>
          </a:p>
          <a:p>
            <a:endParaRPr lang="en-US" dirty="0" smtClean="0"/>
          </a:p>
          <a:p>
            <a:r>
              <a:rPr lang="en-US" dirty="0" smtClean="0"/>
              <a:t>Random Forests Algorithm [9]</a:t>
            </a:r>
          </a:p>
          <a:p>
            <a:pPr lvl="1"/>
            <a:endParaRPr lang="en-US" dirty="0" smtClean="0"/>
          </a:p>
          <a:p>
            <a:pPr marL="0" indent="0">
              <a:buNone/>
            </a:pPr>
            <a:endParaRPr lang="en-US" dirty="0"/>
          </a:p>
        </p:txBody>
      </p:sp>
      <p:pic>
        <p:nvPicPr>
          <p:cNvPr id="13"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34000" y="2286000"/>
            <a:ext cx="3520230" cy="1441165"/>
          </a:xfrm>
          <a:prstGeom prst="rect">
            <a:avLst/>
          </a:prstGeom>
          <a:noFill/>
          <a:ln w="9525">
            <a:noFill/>
            <a:miter lim="800000"/>
            <a:headEnd/>
            <a:tailEnd/>
          </a:ln>
        </p:spPr>
      </p:pic>
    </p:spTree>
    <p:extLst>
      <p:ext uri="{BB962C8B-B14F-4D97-AF65-F5344CB8AC3E}">
        <p14:creationId xmlns:p14="http://schemas.microsoft.com/office/powerpoint/2010/main" val="194296046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Google Goggles </a:t>
            </a:r>
            <a:endParaRPr lang="en-US" dirty="0"/>
          </a:p>
        </p:txBody>
      </p:sp>
      <p:sp>
        <p:nvSpPr>
          <p:cNvPr id="3" name="Content Placeholder 2"/>
          <p:cNvSpPr>
            <a:spLocks noGrp="1"/>
          </p:cNvSpPr>
          <p:nvPr>
            <p:ph idx="1"/>
          </p:nvPr>
        </p:nvSpPr>
        <p:spPr/>
        <p:txBody>
          <a:bodyPr/>
          <a:lstStyle/>
          <a:p>
            <a:r>
              <a:rPr lang="en-US" dirty="0" smtClean="0"/>
              <a:t>What is it?</a:t>
            </a:r>
          </a:p>
          <a:p>
            <a:pPr lvl="1"/>
            <a:r>
              <a:rPr lang="en-US" dirty="0" smtClean="0"/>
              <a:t>It is an image recognition application created by Google and is used for searches based on pictures taken by handheld devices. [12]</a:t>
            </a:r>
          </a:p>
          <a:p>
            <a:pPr marL="457200" lvl="1" indent="0">
              <a:buNone/>
            </a:pPr>
            <a:endParaRPr lang="en-US" dirty="0" smtClean="0"/>
          </a:p>
          <a:p>
            <a:pPr lvl="1"/>
            <a:r>
              <a:rPr lang="en-US" dirty="0"/>
              <a:t>Google Goggles is a visual recognition service for which we have the ambition that eventually it will able to recognize any object</a:t>
            </a:r>
            <a:r>
              <a:rPr lang="en-US" dirty="0" smtClean="0"/>
              <a:t>. [13]</a:t>
            </a:r>
            <a:endParaRPr lang="en-US" dirty="0"/>
          </a:p>
          <a:p>
            <a:pPr lvl="1"/>
            <a:endParaRPr lang="en-US" dirty="0" smtClean="0"/>
          </a:p>
          <a:p>
            <a:pPr lvl="1"/>
            <a:endParaRPr lang="en-US" dirty="0"/>
          </a:p>
          <a:p>
            <a:pPr marL="457200" lvl="1" indent="0">
              <a:buNone/>
            </a:pPr>
            <a:endParaRPr lang="en-US" dirty="0"/>
          </a:p>
        </p:txBody>
      </p:sp>
      <p:sp>
        <p:nvSpPr>
          <p:cNvPr id="4" name="Footer Placeholder 3"/>
          <p:cNvSpPr>
            <a:spLocks noGrp="1"/>
          </p:cNvSpPr>
          <p:nvPr>
            <p:ph type="ftr" sz="quarter" idx="10"/>
          </p:nvPr>
        </p:nvSpPr>
        <p:spPr/>
        <p:txBody>
          <a:bodyPr/>
          <a:lstStyle/>
          <a:p>
            <a:r>
              <a:rPr lang="en-US" smtClean="0"/>
              <a:t>© 2013 Keith A. Pray</a:t>
            </a:r>
            <a:endParaRPr lang="en-US"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7" name="Date Placeholder 6"/>
          <p:cNvSpPr>
            <a:spLocks noGrp="1"/>
          </p:cNvSpPr>
          <p:nvPr>
            <p:ph type="dt" sz="half" idx="12"/>
          </p:nvPr>
        </p:nvSpPr>
        <p:spPr/>
        <p:txBody>
          <a:bodyPr/>
          <a:lstStyle/>
          <a:p>
            <a:fld id="{36327F8A-1A4E-A943-9B01-8A64AB1BFF4B}" type="datetime1">
              <a:rPr lang="en-US" smtClean="0"/>
              <a:t>5/7/14</a:t>
            </a:fld>
            <a:endParaRPr lang="en-US"/>
          </a:p>
        </p:txBody>
      </p:sp>
      <p:sp>
        <p:nvSpPr>
          <p:cNvPr id="8" name="Slide Number Placeholder 7"/>
          <p:cNvSpPr>
            <a:spLocks noGrp="1"/>
          </p:cNvSpPr>
          <p:nvPr>
            <p:ph type="sldNum" sz="quarter" idx="11"/>
          </p:nvPr>
        </p:nvSpPr>
        <p:spPr/>
        <p:txBody>
          <a:bodyPr/>
          <a:lstStyle/>
          <a:p>
            <a:fld id="{599FE963-493D-6C4E-B686-D39790523B81}" type="slidenum">
              <a:rPr lang="en-US" smtClean="0"/>
              <a:pPr/>
              <a:t>47</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424" y="4648200"/>
            <a:ext cx="1980953" cy="1933333"/>
          </a:xfrm>
          <a:prstGeom prst="rect">
            <a:avLst/>
          </a:prstGeom>
        </p:spPr>
      </p:pic>
    </p:spTree>
    <p:extLst>
      <p:ext uri="{BB962C8B-B14F-4D97-AF65-F5344CB8AC3E}">
        <p14:creationId xmlns:p14="http://schemas.microsoft.com/office/powerpoint/2010/main" val="73226718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a:t>“Story-driven” video summarization</a:t>
            </a:r>
          </a:p>
        </p:txBody>
      </p:sp>
      <p:sp>
        <p:nvSpPr>
          <p:cNvPr id="3" name="Content Placeholder 2"/>
          <p:cNvSpPr>
            <a:spLocks noGrp="1"/>
          </p:cNvSpPr>
          <p:nvPr>
            <p:ph idx="1"/>
          </p:nvPr>
        </p:nvSpPr>
        <p:spPr/>
        <p:txBody>
          <a:bodyPr/>
          <a:lstStyle/>
          <a:p>
            <a:pPr marL="457200" lvl="1" indent="0">
              <a:buNone/>
            </a:pPr>
            <a:r>
              <a:rPr lang="en-US" dirty="0" smtClean="0"/>
              <a:t>using machine learning to automatically analyze recorded videos and assemble a short “story” of the footage [15]</a:t>
            </a:r>
          </a:p>
          <a:p>
            <a:pPr marL="457200" lvl="1" indent="0">
              <a:buNone/>
            </a:pPr>
            <a:endParaRPr lang="en-US" dirty="0"/>
          </a:p>
          <a:p>
            <a:pPr marL="457200" lvl="1" indent="0">
              <a:buNone/>
            </a:pPr>
            <a:r>
              <a:rPr lang="en-US" dirty="0" smtClean="0"/>
              <a:t>Google glass is implementing this technique.</a:t>
            </a:r>
          </a:p>
        </p:txBody>
      </p:sp>
      <p:sp>
        <p:nvSpPr>
          <p:cNvPr id="4" name="Footer Placeholder 3"/>
          <p:cNvSpPr>
            <a:spLocks noGrp="1"/>
          </p:cNvSpPr>
          <p:nvPr>
            <p:ph type="ftr" sz="quarter" idx="10"/>
          </p:nvPr>
        </p:nvSpPr>
        <p:spPr/>
        <p:txBody>
          <a:bodyPr/>
          <a:lstStyle/>
          <a:p>
            <a:r>
              <a:rPr lang="en-US" dirty="0" smtClean="0"/>
              <a:t>© 2013 </a:t>
            </a:r>
            <a:r>
              <a:rPr lang="en-US" dirty="0" err="1" smtClean="0"/>
              <a:t>Keth</a:t>
            </a:r>
            <a:r>
              <a:rPr lang="en-US" dirty="0" smtClean="0"/>
              <a:t> A. Pray</a:t>
            </a:r>
            <a:endParaRPr lang="en-US" dirty="0"/>
          </a:p>
        </p:txBody>
      </p:sp>
      <p:sp>
        <p:nvSpPr>
          <p:cNvPr id="5" name="TextBox 4"/>
          <p:cNvSpPr txBox="1"/>
          <p:nvPr/>
        </p:nvSpPr>
        <p:spPr>
          <a:xfrm>
            <a:off x="627973" y="5867400"/>
            <a:ext cx="7342909" cy="707886"/>
          </a:xfrm>
          <a:prstGeom prst="rect">
            <a:avLst/>
          </a:prstGeom>
          <a:noFill/>
        </p:spPr>
        <p:txBody>
          <a:bodyPr wrap="square" rtlCol="0">
            <a:spAutoFit/>
          </a:bodyPr>
          <a:lstStyle/>
          <a:p>
            <a:pPr algn="l"/>
            <a:r>
              <a:rPr lang="en-US" dirty="0" smtClean="0">
                <a:solidFill>
                  <a:schemeClr val="tx1"/>
                </a:solidFill>
              </a:rPr>
              <a:t>[14]</a:t>
            </a:r>
            <a:endParaRPr lang="en-US" dirty="0">
              <a:solidFill>
                <a:schemeClr val="tx1"/>
              </a:solidFill>
            </a:endParaRPr>
          </a:p>
          <a:p>
            <a:pPr algn="l"/>
            <a:endParaRPr lang="en-US" sz="16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8" name="Slide Number Placeholder 7"/>
          <p:cNvSpPr>
            <a:spLocks noGrp="1"/>
          </p:cNvSpPr>
          <p:nvPr>
            <p:ph type="sldNum" sz="quarter" idx="11"/>
          </p:nvPr>
        </p:nvSpPr>
        <p:spPr/>
        <p:txBody>
          <a:bodyPr/>
          <a:lstStyle/>
          <a:p>
            <a:fld id="{599FE963-493D-6C4E-B686-D39790523B81}" type="slidenum">
              <a:rPr lang="en-US" smtClean="0"/>
              <a:pPr/>
              <a:t>48</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570" y="3935506"/>
            <a:ext cx="3425087" cy="1931894"/>
          </a:xfrm>
          <a:prstGeom prst="rect">
            <a:avLst/>
          </a:prstGeom>
        </p:spPr>
      </p:pic>
    </p:spTree>
    <p:extLst>
      <p:ext uri="{BB962C8B-B14F-4D97-AF65-F5344CB8AC3E}">
        <p14:creationId xmlns:p14="http://schemas.microsoft.com/office/powerpoint/2010/main" val="174188975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Machine learning technique gives us new ways to predict the future based on posted data.</a:t>
            </a:r>
          </a:p>
          <a:p>
            <a:r>
              <a:rPr lang="en-US" dirty="0" smtClean="0"/>
              <a:t>Machine learning technique stimulates developments of other hot technologies like, speech recognition,(such as </a:t>
            </a:r>
            <a:r>
              <a:rPr lang="en-US" dirty="0" err="1" smtClean="0"/>
              <a:t>Siri</a:t>
            </a:r>
            <a:r>
              <a:rPr lang="en-US" dirty="0" smtClean="0"/>
              <a:t> [17]) visual recognition.(such as Google Glass and Goggles) </a:t>
            </a:r>
          </a:p>
          <a:p>
            <a:r>
              <a:rPr lang="en-US" dirty="0"/>
              <a:t>Machine learning </a:t>
            </a:r>
            <a:r>
              <a:rPr lang="en-US" dirty="0" smtClean="0"/>
              <a:t>technique </a:t>
            </a:r>
            <a:r>
              <a:rPr lang="en-US" dirty="0"/>
              <a:t>simplifies human interaction with machines and software. [16]</a:t>
            </a:r>
          </a:p>
          <a:p>
            <a:pPr marL="0" indent="0">
              <a:buNone/>
            </a:pPr>
            <a:endParaRPr lang="en-US" dirty="0" smtClean="0"/>
          </a:p>
          <a:p>
            <a:pPr marL="0" indent="0">
              <a:buNone/>
            </a:pPr>
            <a:endParaRPr lang="en-US" dirty="0" smtClean="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8" name="Slide Number Placeholder 7"/>
          <p:cNvSpPr>
            <a:spLocks noGrp="1"/>
          </p:cNvSpPr>
          <p:nvPr>
            <p:ph type="sldNum" sz="quarter" idx="11"/>
          </p:nvPr>
        </p:nvSpPr>
        <p:spPr/>
        <p:txBody>
          <a:bodyPr/>
          <a:lstStyle/>
          <a:p>
            <a:fld id="{599FE963-493D-6C4E-B686-D39790523B81}" type="slidenum">
              <a:rPr lang="en-US" smtClean="0"/>
              <a:pPr/>
              <a:t>49</a:t>
            </a:fld>
            <a:endParaRPr lang="en-US"/>
          </a:p>
        </p:txBody>
      </p:sp>
    </p:spTree>
    <p:extLst>
      <p:ext uri="{BB962C8B-B14F-4D97-AF65-F5344CB8AC3E}">
        <p14:creationId xmlns:p14="http://schemas.microsoft.com/office/powerpoint/2010/main" val="220131296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Work</a:t>
            </a:r>
          </a:p>
          <a:p>
            <a:pPr marL="571500" indent="-571500" eaLnBrk="1" hangingPunct="1">
              <a:buFont typeface="Times" pitchFamily="-109" charset="0"/>
              <a:buAutoNum type="arabicPeriod"/>
            </a:pPr>
            <a:r>
              <a:rPr lang="en-US" sz="2400" dirty="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p:txBody>
      </p:sp>
      <p:sp>
        <p:nvSpPr>
          <p:cNvPr id="17410" name="Footer Placeholder 3"/>
          <p:cNvSpPr>
            <a:spLocks noGrp="1"/>
          </p:cNvSpPr>
          <p:nvPr>
            <p:ph type="ftr" sz="quarter" idx="10"/>
          </p:nvPr>
        </p:nvSpPr>
        <p:spPr>
          <a:noFill/>
        </p:spPr>
        <p:txBody>
          <a:bodyPr/>
          <a:lstStyle/>
          <a:p>
            <a:r>
              <a:rPr lang="en-US" smtClean="0"/>
              <a:t>© 2013 Keith A. Pray</a:t>
            </a:r>
            <a:endParaRPr lang="en-US"/>
          </a:p>
        </p:txBody>
      </p:sp>
      <p:sp>
        <p:nvSpPr>
          <p:cNvPr id="17411" name="Slide Number Placeholder 4"/>
          <p:cNvSpPr>
            <a:spLocks noGrp="1"/>
          </p:cNvSpPr>
          <p:nvPr>
            <p:ph type="sldNum" sz="quarter" idx="11"/>
          </p:nvPr>
        </p:nvSpPr>
        <p:spPr>
          <a:noFill/>
        </p:spPr>
        <p:txBody>
          <a:bodyPr/>
          <a:lstStyle/>
          <a:p>
            <a:fld id="{C83F7C10-689D-234A-A7F3-0318B0770D6F}" type="slidenum">
              <a:rPr lang="en-US" smtClean="0"/>
              <a:pPr/>
              <a:t>5</a:t>
            </a:fld>
            <a:endParaRPr lang="en-US" smtClean="0"/>
          </a:p>
        </p:txBody>
      </p:sp>
      <p:sp>
        <p:nvSpPr>
          <p:cNvPr id="17412" name="Date Placeholder 5"/>
          <p:cNvSpPr>
            <a:spLocks noGrp="1"/>
          </p:cNvSpPr>
          <p:nvPr>
            <p:ph type="dt" sz="half" idx="12"/>
          </p:nvPr>
        </p:nvSpPr>
        <p:spPr>
          <a:noFill/>
        </p:spPr>
        <p:txBody>
          <a:bodyPr/>
          <a:lstStyle/>
          <a:p>
            <a:fld id="{FE77F12F-7ACC-444E-9AA9-9F9C9FE329C4}" type="datetime1">
              <a:rPr lang="en-US" smtClean="0"/>
              <a:t>5/7/14</a:t>
            </a:fld>
            <a:endParaRPr lang="en-US"/>
          </a:p>
        </p:txBody>
      </p:sp>
      <p:sp>
        <p:nvSpPr>
          <p:cNvPr id="277508" name="Rectangle 4"/>
          <p:cNvSpPr>
            <a:spLocks noChangeArrowheads="1"/>
          </p:cNvSpPr>
          <p:nvPr/>
        </p:nvSpPr>
        <p:spPr bwMode="auto">
          <a:xfrm>
            <a:off x="0" y="24384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52515472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pPr marL="0" indent="0">
              <a:buNone/>
            </a:pPr>
            <a:r>
              <a:rPr lang="en-US" sz="1200" dirty="0"/>
              <a:t>1.Professor Arthur Samuel Home page  </a:t>
            </a:r>
            <a:r>
              <a:rPr lang="en-US" sz="1200" u="sng" dirty="0">
                <a:hlinkClick r:id="rId3"/>
              </a:rPr>
              <a:t>http://www-cs.stanford.edu/content/professor-arthur-samuel</a:t>
            </a:r>
            <a:r>
              <a:rPr lang="en-US" sz="1200" dirty="0"/>
              <a:t> </a:t>
            </a:r>
          </a:p>
          <a:p>
            <a:pPr marL="0" indent="0">
              <a:buNone/>
            </a:pPr>
            <a:r>
              <a:rPr lang="en-US" sz="1200" dirty="0"/>
              <a:t>2. "Google Prediction API." </a:t>
            </a:r>
            <a:r>
              <a:rPr lang="en-US" sz="1200" i="1" dirty="0"/>
              <a:t>Google Prediction API — Google Developers</a:t>
            </a:r>
            <a:r>
              <a:rPr lang="en-US" sz="1200" dirty="0"/>
              <a:t>. </a:t>
            </a:r>
            <a:r>
              <a:rPr lang="en-US" sz="1200" dirty="0" err="1"/>
              <a:t>N.p</a:t>
            </a:r>
            <a:r>
              <a:rPr lang="en-US" sz="1200" dirty="0"/>
              <a:t>., </a:t>
            </a:r>
            <a:r>
              <a:rPr lang="en-US" sz="1200" dirty="0" err="1"/>
              <a:t>n.d.</a:t>
            </a:r>
            <a:r>
              <a:rPr lang="en-US" sz="1200" dirty="0"/>
              <a:t> Web. 04 Oct. 2013.              </a:t>
            </a:r>
            <a:r>
              <a:rPr lang="en-US" sz="1200" u="sng" dirty="0">
                <a:hlinkClick r:id="rId4"/>
              </a:rPr>
              <a:t>https://developers.google.com/prediction/</a:t>
            </a:r>
            <a:endParaRPr lang="en-US" sz="1200" dirty="0"/>
          </a:p>
          <a:p>
            <a:pPr marL="0" indent="0">
              <a:buNone/>
            </a:pPr>
            <a:r>
              <a:rPr lang="en-US" sz="1200" dirty="0"/>
              <a:t>3. "Training the Cloud with the Crowd: Training A Google Prediction API Model Using </a:t>
            </a:r>
            <a:r>
              <a:rPr lang="en-US" sz="1200" dirty="0" err="1"/>
              <a:t>CrowdFlower’s</a:t>
            </a:r>
            <a:r>
              <a:rPr lang="en-US" sz="1200" dirty="0"/>
              <a:t>    Workforce | Dialogue Earth." </a:t>
            </a:r>
            <a:r>
              <a:rPr lang="en-US" sz="1200" i="1" dirty="0"/>
              <a:t>Dialogue Earth RSS</a:t>
            </a:r>
            <a:r>
              <a:rPr lang="en-US" sz="1200" dirty="0"/>
              <a:t>. </a:t>
            </a:r>
            <a:r>
              <a:rPr lang="en-US" sz="1200" dirty="0" err="1"/>
              <a:t>N.p</a:t>
            </a:r>
            <a:r>
              <a:rPr lang="en-US" sz="1200" dirty="0"/>
              <a:t>., </a:t>
            </a:r>
            <a:r>
              <a:rPr lang="en-US" sz="1200" dirty="0" err="1"/>
              <a:t>n.d.</a:t>
            </a:r>
            <a:r>
              <a:rPr lang="en-US" sz="1200" dirty="0"/>
              <a:t> Web. 04    Oct.2013.</a:t>
            </a:r>
            <a:r>
              <a:rPr lang="en-US" sz="1200" u="sng" dirty="0">
                <a:hlinkClick r:id="rId5"/>
              </a:rPr>
              <a:t>http://www.dialogueearth.org/2012/02/29/google_prediction_api_crowdflower/</a:t>
            </a:r>
            <a:endParaRPr lang="en-US" sz="1200" dirty="0"/>
          </a:p>
          <a:p>
            <a:pPr marL="0" indent="0">
              <a:buNone/>
            </a:pPr>
            <a:r>
              <a:rPr lang="en-US" sz="1200" dirty="0"/>
              <a:t>4. "</a:t>
            </a:r>
            <a:r>
              <a:rPr lang="en-US" sz="1200" dirty="0" err="1"/>
              <a:t>ExtremeTech</a:t>
            </a:r>
            <a:r>
              <a:rPr lang="en-US" sz="1200" dirty="0"/>
              <a:t>." </a:t>
            </a:r>
            <a:r>
              <a:rPr lang="en-US" sz="1200" i="1" dirty="0" err="1"/>
              <a:t>ExtremeTech</a:t>
            </a:r>
            <a:r>
              <a:rPr lang="en-US" sz="1200" dirty="0"/>
              <a:t>. </a:t>
            </a:r>
            <a:r>
              <a:rPr lang="en-US" sz="1200" dirty="0" err="1"/>
              <a:t>N.p</a:t>
            </a:r>
            <a:r>
              <a:rPr lang="en-US" sz="1200" dirty="0"/>
              <a:t>., </a:t>
            </a:r>
            <a:r>
              <a:rPr lang="en-US" sz="1200" dirty="0" err="1"/>
              <a:t>n.d.</a:t>
            </a:r>
            <a:r>
              <a:rPr lang="en-US" sz="1200" dirty="0"/>
              <a:t> Web. 04 Oct. 2013.</a:t>
            </a:r>
          </a:p>
          <a:p>
            <a:pPr marL="0" indent="0">
              <a:buNone/>
            </a:pPr>
            <a:r>
              <a:rPr lang="en-US" sz="1200" u="sng" dirty="0">
                <a:hlinkClick r:id="rId6"/>
              </a:rPr>
              <a:t>http://www.extremetech.com/extreme/147940-google-self-driving-cars-in-3-5-years-feds-not-sofast</a:t>
            </a:r>
            <a:endParaRPr lang="en-US" sz="1200" dirty="0"/>
          </a:p>
          <a:p>
            <a:pPr marL="0" indent="0">
              <a:buNone/>
            </a:pPr>
            <a:r>
              <a:rPr lang="en-US" sz="1200" dirty="0"/>
              <a:t>5. "Why Apple Has GOT to Fix </a:t>
            </a:r>
            <a:r>
              <a:rPr lang="en-US" sz="1200" dirty="0" err="1"/>
              <a:t>Siri</a:t>
            </a:r>
            <a:r>
              <a:rPr lang="en-US" sz="1200" dirty="0"/>
              <a:t> | Cult of Mac." </a:t>
            </a:r>
            <a:r>
              <a:rPr lang="en-US" sz="1200" i="1" dirty="0"/>
              <a:t>Cult of Mac Why Apple Has GOT to Fix </a:t>
            </a:r>
            <a:r>
              <a:rPr lang="en-US" sz="1200" i="1" dirty="0" err="1"/>
              <a:t>Siri</a:t>
            </a:r>
            <a:r>
              <a:rPr lang="en-US" sz="1200" i="1" dirty="0"/>
              <a:t> Comments</a:t>
            </a:r>
            <a:r>
              <a:rPr lang="en-US" sz="1200" dirty="0"/>
              <a:t>. </a:t>
            </a:r>
            <a:r>
              <a:rPr lang="en-US" sz="1200" dirty="0" err="1"/>
              <a:t>N.p</a:t>
            </a:r>
            <a:r>
              <a:rPr lang="en-US" sz="1200" dirty="0"/>
              <a:t>., </a:t>
            </a:r>
            <a:r>
              <a:rPr lang="en-US" sz="1200" dirty="0" err="1"/>
              <a:t>n.d.</a:t>
            </a:r>
            <a:r>
              <a:rPr lang="en-US" sz="1200" dirty="0"/>
              <a:t> Web. 04 Oct. 2013.</a:t>
            </a:r>
          </a:p>
          <a:p>
            <a:pPr marL="0" indent="0">
              <a:buNone/>
            </a:pPr>
            <a:r>
              <a:rPr lang="en-US" sz="1200" u="sng" dirty="0">
                <a:hlinkClick r:id="rId7"/>
              </a:rPr>
              <a:t>http://www.cultofmac.com/202630/why-apple-has-got-to-fix-siri/</a:t>
            </a:r>
            <a:endParaRPr lang="en-US" sz="1200" dirty="0"/>
          </a:p>
          <a:p>
            <a:pPr marL="0" indent="0">
              <a:buNone/>
            </a:pPr>
            <a:r>
              <a:rPr lang="en-US" sz="1200" dirty="0"/>
              <a:t>6. "Google Prediction API." </a:t>
            </a:r>
            <a:r>
              <a:rPr lang="en-US" sz="1200" i="1" dirty="0"/>
              <a:t>Google Prediction API — Google Developers</a:t>
            </a:r>
            <a:r>
              <a:rPr lang="en-US" sz="1200" dirty="0"/>
              <a:t>. </a:t>
            </a:r>
            <a:r>
              <a:rPr lang="en-US" sz="1200" dirty="0" err="1"/>
              <a:t>N.p</a:t>
            </a:r>
            <a:r>
              <a:rPr lang="en-US" sz="1200" dirty="0"/>
              <a:t>., </a:t>
            </a:r>
            <a:r>
              <a:rPr lang="en-US" sz="1200" dirty="0" err="1"/>
              <a:t>n.d.</a:t>
            </a:r>
            <a:r>
              <a:rPr lang="en-US" sz="1200" dirty="0"/>
              <a:t> Web. 04 Oct. 2013.</a:t>
            </a:r>
          </a:p>
          <a:p>
            <a:pPr marL="0" indent="0">
              <a:buNone/>
            </a:pPr>
            <a:r>
              <a:rPr lang="en-US" sz="1200" u="sng" dirty="0">
                <a:hlinkClick r:id="rId8"/>
              </a:rPr>
              <a:t>https://developers.google.com/prediction/docs/getting-started</a:t>
            </a:r>
            <a:endParaRPr lang="en-US" sz="1200" dirty="0"/>
          </a:p>
          <a:p>
            <a:pPr marL="0" indent="0">
              <a:buNone/>
            </a:pPr>
            <a:r>
              <a:rPr lang="en-US" sz="1200" dirty="0"/>
              <a:t>7. “Kinect Picture” </a:t>
            </a:r>
            <a:r>
              <a:rPr lang="en-US" sz="1200" u="sng" dirty="0">
                <a:hlinkClick r:id="rId9"/>
              </a:rPr>
              <a:t>http://commons.wikimedia.org/wiki/File:Xbox-360-Kinect-Standalone.png</a:t>
            </a:r>
            <a:r>
              <a:rPr lang="en-US" sz="1200" dirty="0"/>
              <a:t> Web. 04 Oct. 2013.</a:t>
            </a:r>
          </a:p>
          <a:p>
            <a:pPr marL="0" indent="0">
              <a:buNone/>
            </a:pPr>
            <a:r>
              <a:rPr lang="en-US" sz="1200" dirty="0"/>
              <a:t>8. “Kinect Main Page” </a:t>
            </a:r>
            <a:r>
              <a:rPr lang="en-US" sz="1200" u="sng" dirty="0">
                <a:hlinkClick r:id="rId10"/>
              </a:rPr>
              <a:t>http://www.xbox.com/en-US/KINECT  Web. 04 Oct. 2013</a:t>
            </a:r>
            <a:r>
              <a:rPr lang="en-US" sz="1200" dirty="0"/>
              <a:t>.</a:t>
            </a:r>
          </a:p>
          <a:p>
            <a:pPr marL="0" indent="0">
              <a:buNone/>
            </a:pPr>
            <a:r>
              <a:rPr lang="en-US" sz="1200" dirty="0"/>
              <a:t>9. “Kinect’s AI Breakthrough Explained” </a:t>
            </a:r>
            <a:r>
              <a:rPr lang="en-US" sz="1200" u="sng" dirty="0">
                <a:hlinkClick r:id="rId11"/>
              </a:rPr>
              <a:t>http://www.i-programmer.info/news/105-artificial-intelligence/2176-kinects-ai-breakthrough-explained.html</a:t>
            </a:r>
            <a:r>
              <a:rPr lang="en-US" sz="1200" dirty="0"/>
              <a:t> 26 March 2011</a:t>
            </a:r>
          </a:p>
          <a:p>
            <a:pPr marL="0" indent="0">
              <a:buNone/>
            </a:pPr>
            <a:r>
              <a:rPr lang="en-US" sz="1200" dirty="0"/>
              <a:t>10. “Random Forest Algorithm” </a:t>
            </a:r>
            <a:r>
              <a:rPr lang="en-US" sz="1200" u="sng" dirty="0">
                <a:hlinkClick r:id="rId12"/>
              </a:rPr>
              <a:t>http://code.google.com/p/parf/ </a:t>
            </a:r>
            <a:r>
              <a:rPr lang="en-US" sz="1200" dirty="0"/>
              <a:t> Web. 04 Oct. 2013.</a:t>
            </a:r>
          </a:p>
          <a:p>
            <a:pPr marL="0" indent="0">
              <a:buNone/>
            </a:pPr>
            <a:r>
              <a:rPr lang="en-US" sz="1200" dirty="0"/>
              <a:t>11. "How Does the Kinect Use Random Forests?" </a:t>
            </a:r>
            <a:r>
              <a:rPr lang="en-US" sz="1200" i="1" dirty="0"/>
              <a:t>Machine Learning</a:t>
            </a:r>
            <a:r>
              <a:rPr lang="en-US" sz="1200" dirty="0"/>
              <a:t>. </a:t>
            </a:r>
            <a:r>
              <a:rPr lang="en-US" sz="1200" dirty="0" err="1"/>
              <a:t>N.p</a:t>
            </a:r>
            <a:r>
              <a:rPr lang="en-US" sz="1200" dirty="0"/>
              <a:t>., </a:t>
            </a:r>
            <a:r>
              <a:rPr lang="en-US" sz="1200" dirty="0" err="1"/>
              <a:t>n.d.</a:t>
            </a:r>
            <a:r>
              <a:rPr lang="en-US" sz="1200" dirty="0"/>
              <a:t> Web. 04 Oct. 2013.</a:t>
            </a:r>
          </a:p>
          <a:p>
            <a:pPr marL="0" indent="0">
              <a:buNone/>
            </a:pPr>
            <a:r>
              <a:rPr lang="en-US" sz="1200" dirty="0"/>
              <a:t> </a:t>
            </a:r>
            <a:r>
              <a:rPr lang="en-US" sz="1200" u="sng" dirty="0">
                <a:hlinkClick r:id="rId13"/>
              </a:rPr>
              <a:t>http://stats.stackexchange.com/questions/22620/how-does-the-kinect-use-random-forests</a:t>
            </a:r>
            <a:endParaRPr lang="en-US" sz="1200" dirty="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8" name="Slide Number Placeholder 7"/>
          <p:cNvSpPr>
            <a:spLocks noGrp="1"/>
          </p:cNvSpPr>
          <p:nvPr>
            <p:ph type="sldNum" sz="quarter" idx="11"/>
          </p:nvPr>
        </p:nvSpPr>
        <p:spPr/>
        <p:txBody>
          <a:bodyPr/>
          <a:lstStyle/>
          <a:p>
            <a:fld id="{599FE963-493D-6C4E-B686-D39790523B81}" type="slidenum">
              <a:rPr lang="en-US" smtClean="0"/>
              <a:pPr/>
              <a:t>50</a:t>
            </a:fld>
            <a:endParaRPr lang="en-US"/>
          </a:p>
        </p:txBody>
      </p:sp>
    </p:spTree>
    <p:extLst>
      <p:ext uri="{BB962C8B-B14F-4D97-AF65-F5344CB8AC3E}">
        <p14:creationId xmlns:p14="http://schemas.microsoft.com/office/powerpoint/2010/main" val="83401784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pPr marL="0" indent="0">
              <a:buNone/>
            </a:pPr>
            <a:r>
              <a:rPr lang="en-US" sz="1200" dirty="0"/>
              <a:t>12. “Google Goggles Home Page” </a:t>
            </a:r>
            <a:r>
              <a:rPr lang="en-US" sz="1200" u="sng" dirty="0">
                <a:hlinkClick r:id="rId3"/>
              </a:rPr>
              <a:t> http://www.google.com/mobile/goggles/#text</a:t>
            </a:r>
            <a:r>
              <a:rPr lang="en-US" sz="1200" dirty="0"/>
              <a:t> Web. 04 Oct. 2013.</a:t>
            </a:r>
          </a:p>
          <a:p>
            <a:pPr marL="0" indent="0">
              <a:buNone/>
            </a:pPr>
            <a:r>
              <a:rPr lang="en-US" sz="1200" dirty="0"/>
              <a:t>13. "Machine Learning in Google Goggles." </a:t>
            </a:r>
            <a:r>
              <a:rPr lang="en-US" sz="1200" dirty="0" err="1"/>
              <a:t>N.p</a:t>
            </a:r>
            <a:r>
              <a:rPr lang="en-US" sz="1200" dirty="0"/>
              <a:t>., </a:t>
            </a:r>
            <a:r>
              <a:rPr lang="en-US" sz="1200" dirty="0" err="1"/>
              <a:t>n.d.</a:t>
            </a:r>
            <a:r>
              <a:rPr lang="en-US" sz="1200" dirty="0"/>
              <a:t> Web. 04 Oct. 2013. </a:t>
            </a:r>
            <a:r>
              <a:rPr lang="en-US" sz="1200" u="sng" dirty="0">
                <a:hlinkClick r:id="rId4"/>
              </a:rPr>
              <a:t>http://blog.youtueye.com/work/machine-learning-in-google-goggles.html</a:t>
            </a:r>
            <a:endParaRPr lang="en-US" sz="1200" dirty="0"/>
          </a:p>
          <a:p>
            <a:pPr marL="0" indent="0">
              <a:buNone/>
            </a:pPr>
            <a:r>
              <a:rPr lang="en-US" sz="1200" dirty="0"/>
              <a:t>14. "9to5Google: Beyond Good and Evil." </a:t>
            </a:r>
            <a:r>
              <a:rPr lang="en-US" sz="1200" i="1" dirty="0"/>
              <a:t>9to5Google</a:t>
            </a:r>
            <a:r>
              <a:rPr lang="en-US" sz="1200" dirty="0"/>
              <a:t>. </a:t>
            </a:r>
            <a:r>
              <a:rPr lang="en-US" sz="1200" dirty="0" err="1"/>
              <a:t>N.p</a:t>
            </a:r>
            <a:r>
              <a:rPr lang="en-US" sz="1200" dirty="0"/>
              <a:t>., </a:t>
            </a:r>
            <a:r>
              <a:rPr lang="en-US" sz="1200" dirty="0" err="1"/>
              <a:t>n.d.</a:t>
            </a:r>
            <a:r>
              <a:rPr lang="en-US" sz="1200" dirty="0"/>
              <a:t> Web. 04 Oct. 2013. </a:t>
            </a:r>
            <a:r>
              <a:rPr lang="en-US" sz="1200" u="sng" dirty="0">
                <a:hlinkClick r:id="rId5"/>
              </a:rPr>
              <a:t>http://9to5google.com/2013/07/05/google-glass-xe7-update-includes-hidden-music-player-app-store-lock-screen-and-more/gg3/</a:t>
            </a:r>
            <a:endParaRPr lang="en-US" sz="1200" dirty="0"/>
          </a:p>
          <a:p>
            <a:pPr marL="0" indent="0">
              <a:buNone/>
            </a:pPr>
            <a:r>
              <a:rPr lang="en-US" sz="1200" dirty="0"/>
              <a:t>15. ”Machine Learning to Play a Role in Google Glass Future” Web. 04 Oct. 2013. </a:t>
            </a:r>
            <a:r>
              <a:rPr lang="en-US" sz="1200" u="sng" dirty="0">
                <a:hlinkClick r:id="rId6"/>
              </a:rPr>
              <a:t>http://inside-bigdata.com/2013/09/16/machine-learning-play-role-google-glass-future/</a:t>
            </a:r>
            <a:endParaRPr lang="en-US" sz="1200" dirty="0"/>
          </a:p>
          <a:p>
            <a:pPr marL="0" indent="0">
              <a:buNone/>
            </a:pPr>
            <a:r>
              <a:rPr lang="en-US" sz="1200" dirty="0"/>
              <a:t>16. "[Time] Machine Learning : How </a:t>
            </a:r>
            <a:r>
              <a:rPr lang="en-US" sz="1200" dirty="0" err="1"/>
              <a:t>IWatch</a:t>
            </a:r>
            <a:r>
              <a:rPr lang="en-US" sz="1200" dirty="0"/>
              <a:t>, Google Glass Meet the Future." </a:t>
            </a:r>
            <a:r>
              <a:rPr lang="en-US" sz="1200" i="1" dirty="0" err="1"/>
              <a:t>SiliconANGLE</a:t>
            </a:r>
            <a:r>
              <a:rPr lang="en-US" sz="1200" dirty="0"/>
              <a:t>. </a:t>
            </a:r>
            <a:r>
              <a:rPr lang="en-US" sz="1200" dirty="0" err="1"/>
              <a:t>N.p</a:t>
            </a:r>
            <a:r>
              <a:rPr lang="en-US" sz="1200" dirty="0"/>
              <a:t>., </a:t>
            </a:r>
            <a:r>
              <a:rPr lang="en-US" sz="1200" dirty="0" err="1"/>
              <a:t>n.d.</a:t>
            </a:r>
            <a:r>
              <a:rPr lang="en-US" sz="1200" dirty="0"/>
              <a:t> Web. 04 Oct. 2013. </a:t>
            </a:r>
            <a:r>
              <a:rPr lang="en-US" sz="1200" u="sng" dirty="0">
                <a:hlinkClick r:id="rId7"/>
              </a:rPr>
              <a:t>http://siliconangle.com/blog/2013/03/16/accessibility-is-where-everything-is-moving-but-is-that-a-good-thing/</a:t>
            </a:r>
            <a:endParaRPr lang="en-US" sz="1200" dirty="0"/>
          </a:p>
          <a:p>
            <a:pPr marL="0" indent="0">
              <a:buNone/>
            </a:pPr>
            <a:r>
              <a:rPr lang="en-US" sz="1200" dirty="0"/>
              <a:t>17. "9to5Mac: Apple IPhone, Mac and </a:t>
            </a:r>
            <a:r>
              <a:rPr lang="en-US" sz="1200" dirty="0" err="1"/>
              <a:t>IPad</a:t>
            </a:r>
            <a:r>
              <a:rPr lang="en-US" sz="1200" dirty="0"/>
              <a:t> News Breaking All Day." </a:t>
            </a:r>
            <a:r>
              <a:rPr lang="en-US" sz="1200" i="1" dirty="0"/>
              <a:t>9to5Mac</a:t>
            </a:r>
            <a:r>
              <a:rPr lang="en-US" sz="1200" dirty="0"/>
              <a:t>. </a:t>
            </a:r>
            <a:r>
              <a:rPr lang="en-US" sz="1200" dirty="0" err="1"/>
              <a:t>N.p</a:t>
            </a:r>
            <a:r>
              <a:rPr lang="en-US" sz="1200" dirty="0"/>
              <a:t>., </a:t>
            </a:r>
            <a:r>
              <a:rPr lang="en-US" sz="1200" dirty="0" err="1"/>
              <a:t>n.d.</a:t>
            </a:r>
            <a:r>
              <a:rPr lang="en-US" sz="1200" dirty="0"/>
              <a:t> Web. 04 Oct. 2013. </a:t>
            </a:r>
            <a:r>
              <a:rPr lang="en-US" sz="1200" u="sng" dirty="0">
                <a:hlinkClick r:id="rId8"/>
              </a:rPr>
              <a:t>http://9to5mac.com/2013/07/26/apples-secretive-boston-office-working-on-siris-speech-recognition-perhaps-a-nuance-replacement/</a:t>
            </a:r>
            <a:endParaRPr lang="en-US" sz="1200" dirty="0"/>
          </a:p>
          <a:p>
            <a:pPr marL="0" indent="0">
              <a:buNone/>
            </a:pPr>
            <a:r>
              <a:rPr lang="en-US" sz="1200" dirty="0"/>
              <a:t>18. “CMU Machine Learning Course Web Page” </a:t>
            </a:r>
            <a:r>
              <a:rPr lang="en-US" sz="1200" u="sng" dirty="0">
                <a:hlinkClick r:id="rId9"/>
              </a:rPr>
              <a:t>http://www.ml.cmu.edu/</a:t>
            </a:r>
            <a:endParaRPr lang="en-US" sz="1200" dirty="0"/>
          </a:p>
          <a:p>
            <a:pPr marL="0" indent="0">
              <a:buNone/>
            </a:pPr>
            <a:r>
              <a:rPr lang="en-US" sz="1200" dirty="0"/>
              <a:t>19. "Pattern Matching." </a:t>
            </a:r>
            <a:r>
              <a:rPr lang="en-US" sz="1200" i="1" dirty="0"/>
              <a:t>- </a:t>
            </a:r>
            <a:r>
              <a:rPr lang="en-US" sz="1200" i="1" dirty="0" err="1"/>
              <a:t>Kotlin</a:t>
            </a:r>
            <a:r>
              <a:rPr lang="en-US" sz="1200" dirty="0"/>
              <a:t>. </a:t>
            </a:r>
            <a:r>
              <a:rPr lang="en-US" sz="1200" dirty="0" err="1"/>
              <a:t>N.p</a:t>
            </a:r>
            <a:r>
              <a:rPr lang="en-US" sz="1200" dirty="0"/>
              <a:t>., </a:t>
            </a:r>
            <a:r>
              <a:rPr lang="en-US" sz="1200" dirty="0" err="1"/>
              <a:t>n.d.</a:t>
            </a:r>
            <a:r>
              <a:rPr lang="en-US" sz="1200" dirty="0"/>
              <a:t> Web. 04 Oct. 2013. </a:t>
            </a:r>
            <a:r>
              <a:rPr lang="en-US" sz="1200" u="sng" dirty="0">
                <a:hlinkClick r:id="rId10"/>
              </a:rPr>
              <a:t>http://confluence.jetbrains.com/display/Kotlin/Pattern+matching</a:t>
            </a:r>
            <a:endParaRPr lang="en-US" sz="1200" dirty="0"/>
          </a:p>
          <a:p>
            <a:pPr marL="0" indent="0">
              <a:buNone/>
            </a:pPr>
            <a:r>
              <a:rPr lang="en-US" sz="1200" dirty="0" smtClean="0"/>
              <a:t>20. Han</a:t>
            </a:r>
            <a:r>
              <a:rPr lang="en-US" sz="1200" dirty="0"/>
              <a:t>, </a:t>
            </a:r>
            <a:r>
              <a:rPr lang="en-US" sz="1200" dirty="0" err="1"/>
              <a:t>Jiawen</a:t>
            </a:r>
            <a:r>
              <a:rPr lang="en-US" sz="1200" dirty="0"/>
              <a:t>, </a:t>
            </a:r>
            <a:r>
              <a:rPr lang="en-US" sz="1200" dirty="0" err="1"/>
              <a:t>Micheline</a:t>
            </a:r>
            <a:r>
              <a:rPr lang="en-US" sz="1200" dirty="0"/>
              <a:t> </a:t>
            </a:r>
            <a:r>
              <a:rPr lang="en-US" sz="1200" dirty="0" err="1"/>
              <a:t>Kamber</a:t>
            </a:r>
            <a:r>
              <a:rPr lang="en-US" sz="1200" dirty="0"/>
              <a:t>, and </a:t>
            </a:r>
            <a:r>
              <a:rPr lang="en-US" sz="1200" dirty="0" err="1"/>
              <a:t>Jian</a:t>
            </a:r>
            <a:r>
              <a:rPr lang="en-US" sz="1200" dirty="0"/>
              <a:t> Pei. </a:t>
            </a:r>
            <a:r>
              <a:rPr lang="en-US" sz="1200" i="1" dirty="0" smtClean="0"/>
              <a:t>Data Mining, Second Edition: Concepts and Techniques, </a:t>
            </a:r>
            <a:r>
              <a:rPr lang="en-US" sz="1200" dirty="0" smtClean="0"/>
              <a:t>Morgan </a:t>
            </a:r>
            <a:r>
              <a:rPr lang="en-US" sz="1200" dirty="0" err="1" smtClean="0"/>
              <a:t>KaulMann</a:t>
            </a:r>
            <a:r>
              <a:rPr lang="en-US" sz="1200" dirty="0" smtClean="0"/>
              <a:t>, 2006. </a:t>
            </a:r>
            <a:r>
              <a:rPr lang="en-US" sz="1200" dirty="0"/>
              <a:t>Print.</a:t>
            </a:r>
          </a:p>
          <a:p>
            <a:pPr marL="0" indent="0">
              <a:buNone/>
            </a:pPr>
            <a:r>
              <a:rPr lang="en-US" sz="1800" dirty="0"/>
              <a:t/>
            </a:r>
            <a:br>
              <a:rPr lang="en-US" sz="1800" dirty="0"/>
            </a:br>
            <a:endParaRPr lang="en-US" sz="1800" dirty="0" smtClean="0"/>
          </a:p>
        </p:txBody>
      </p:sp>
      <p:sp>
        <p:nvSpPr>
          <p:cNvPr id="6" name="TextBox 5"/>
          <p:cNvSpPr txBox="1"/>
          <p:nvPr/>
        </p:nvSpPr>
        <p:spPr>
          <a:xfrm>
            <a:off x="6847114" y="571910"/>
            <a:ext cx="2179682" cy="307777"/>
          </a:xfrm>
          <a:prstGeom prst="rect">
            <a:avLst/>
          </a:prstGeom>
          <a:noFill/>
        </p:spPr>
        <p:txBody>
          <a:bodyPr wrap="square" rtlCol="0">
            <a:spAutoFit/>
          </a:bodyPr>
          <a:lstStyle/>
          <a:p>
            <a:r>
              <a:rPr lang="en-US" sz="1400" dirty="0" smtClean="0">
                <a:solidFill>
                  <a:schemeClr val="tx1"/>
                </a:solidFill>
                <a:latin typeface="+mj-lt"/>
              </a:rPr>
              <a:t>Zhaokun Xue</a:t>
            </a:r>
            <a:endParaRPr lang="en-US" sz="1400" dirty="0">
              <a:solidFill>
                <a:schemeClr val="tx1"/>
              </a:solidFill>
              <a:latin typeface="+mj-lt"/>
            </a:endParaRPr>
          </a:p>
        </p:txBody>
      </p:sp>
      <p:sp>
        <p:nvSpPr>
          <p:cNvPr id="8" name="Slide Number Placeholder 7"/>
          <p:cNvSpPr>
            <a:spLocks noGrp="1"/>
          </p:cNvSpPr>
          <p:nvPr>
            <p:ph type="sldNum" sz="quarter" idx="11"/>
          </p:nvPr>
        </p:nvSpPr>
        <p:spPr/>
        <p:txBody>
          <a:bodyPr/>
          <a:lstStyle/>
          <a:p>
            <a:fld id="{599FE963-493D-6C4E-B686-D39790523B81}" type="slidenum">
              <a:rPr lang="en-US" smtClean="0"/>
              <a:pPr/>
              <a:t>51</a:t>
            </a:fld>
            <a:endParaRPr lang="en-US"/>
          </a:p>
        </p:txBody>
      </p:sp>
    </p:spTree>
    <p:extLst>
      <p:ext uri="{BB962C8B-B14F-4D97-AF65-F5344CB8AC3E}">
        <p14:creationId xmlns:p14="http://schemas.microsoft.com/office/powerpoint/2010/main" val="1879108376"/>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2"/>
          <p:cNvSpPr>
            <a:spLocks noGrp="1" noChangeArrowheads="1"/>
          </p:cNvSpPr>
          <p:nvPr>
            <p:ph type="ctrTitle"/>
          </p:nvPr>
        </p:nvSpPr>
        <p:spPr/>
        <p:txBody>
          <a:bodyPr/>
          <a:lstStyle/>
          <a:p>
            <a:pPr eaLnBrk="1" hangingPunct="1"/>
            <a:r>
              <a:rPr lang="en-US" dirty="0">
                <a:ea typeface="ＭＳ Ｐゴシック" pitchFamily="-109" charset="-128"/>
                <a:cs typeface="ＭＳ Ｐゴシック" pitchFamily="-109" charset="-128"/>
              </a:rPr>
              <a:t>Class </a:t>
            </a:r>
            <a:r>
              <a:rPr lang="en-US" dirty="0" smtClean="0">
                <a:ea typeface="ＭＳ Ｐゴシック" pitchFamily="-109" charset="-128"/>
                <a:cs typeface="ＭＳ Ｐゴシック" pitchFamily="-109" charset="-128"/>
              </a:rPr>
              <a:t>11 </a:t>
            </a:r>
            <a:r>
              <a:rPr lang="en-US" dirty="0">
                <a:ea typeface="ＭＳ Ｐゴシック" pitchFamily="-109" charset="-128"/>
                <a:cs typeface="ＭＳ Ｐゴシック" pitchFamily="-109" charset="-128"/>
              </a:rPr>
              <a:t/>
            </a:r>
            <a:br>
              <a:rPr lang="en-US" dirty="0">
                <a:ea typeface="ＭＳ Ｐゴシック" pitchFamily="-109" charset="-128"/>
                <a:cs typeface="ＭＳ Ｐゴシック" pitchFamily="-109" charset="-128"/>
              </a:rPr>
            </a:br>
            <a:r>
              <a:rPr lang="en-US" dirty="0">
                <a:ea typeface="ＭＳ Ｐゴシック" pitchFamily="-109" charset="-128"/>
                <a:cs typeface="ＭＳ Ｐゴシック" pitchFamily="-109" charset="-128"/>
              </a:rPr>
              <a:t>The End</a:t>
            </a:r>
          </a:p>
        </p:txBody>
      </p:sp>
      <p:sp>
        <p:nvSpPr>
          <p:cNvPr id="56326" name="Rectangle 8"/>
          <p:cNvSpPr>
            <a:spLocks noGrp="1" noChangeArrowheads="1"/>
          </p:cNvSpPr>
          <p:nvPr>
            <p:ph type="subTitle" idx="1"/>
          </p:nvPr>
        </p:nvSpPr>
        <p:spPr>
          <a:noFill/>
        </p:spPr>
        <p:txBody>
          <a:bodyPr/>
          <a:lstStyle/>
          <a:p>
            <a:pPr algn="r" defTabSz="242888" eaLnBrk="1" hangingPunct="1">
              <a:buFont typeface="Wingdings" pitchFamily="-109" charset="2"/>
              <a:buNone/>
            </a:pPr>
            <a:r>
              <a:rPr lang="en-US">
                <a:ea typeface="ＭＳ Ｐゴシック" pitchFamily="-109" charset="-128"/>
                <a:cs typeface="ＭＳ Ｐゴシック" pitchFamily="-109" charset="-128"/>
              </a:rPr>
              <a:t>Keith A. Pray</a:t>
            </a:r>
          </a:p>
          <a:p>
            <a:pPr algn="r" defTabSz="242888" eaLnBrk="1" hangingPunct="1">
              <a:buFont typeface="Wingdings" pitchFamily="-109" charset="2"/>
              <a:buNone/>
            </a:pPr>
            <a:r>
              <a:rPr lang="en-US">
                <a:ea typeface="ＭＳ Ｐゴシック" pitchFamily="-109" charset="-128"/>
                <a:cs typeface="ＭＳ Ｐゴシック" pitchFamily="-109" charset="-128"/>
              </a:rPr>
              <a:t>Instructor</a:t>
            </a:r>
          </a:p>
          <a:p>
            <a:pPr defTabSz="242888" eaLnBrk="1" hangingPunct="1">
              <a:buFont typeface="Wingdings" pitchFamily="-109" charset="2"/>
              <a:buNone/>
            </a:pPr>
            <a:r>
              <a:rPr lang="en-US" sz="2400">
                <a:ea typeface="ＭＳ Ｐゴシック" pitchFamily="-109" charset="-128"/>
                <a:cs typeface="ＭＳ Ｐゴシック" pitchFamily="-109" charset="-128"/>
              </a:rPr>
              <a:t>socialimps.keithpray.net</a:t>
            </a:r>
          </a:p>
        </p:txBody>
      </p:sp>
      <p:sp>
        <p:nvSpPr>
          <p:cNvPr id="56322" name="Rectangle 3"/>
          <p:cNvSpPr>
            <a:spLocks noGrp="1" noChangeArrowheads="1"/>
          </p:cNvSpPr>
          <p:nvPr>
            <p:ph type="dt" sz="half" idx="10"/>
          </p:nvPr>
        </p:nvSpPr>
        <p:spPr>
          <a:noFill/>
        </p:spPr>
        <p:txBody>
          <a:bodyPr/>
          <a:lstStyle/>
          <a:p>
            <a:fld id="{E5779BEC-F4DD-634D-83ED-CFB0DA6B07AE}" type="datetime1">
              <a:rPr lang="en-US" smtClean="0"/>
              <a:t>5/7/14</a:t>
            </a:fld>
            <a:endParaRPr lang="en-US"/>
          </a:p>
        </p:txBody>
      </p:sp>
      <p:sp>
        <p:nvSpPr>
          <p:cNvPr id="56323" name="Rectangle 4"/>
          <p:cNvSpPr>
            <a:spLocks noGrp="1" noChangeArrowheads="1"/>
          </p:cNvSpPr>
          <p:nvPr>
            <p:ph type="ftr" sz="quarter" idx="11"/>
          </p:nvPr>
        </p:nvSpPr>
        <p:spPr>
          <a:noFill/>
        </p:spPr>
        <p:txBody>
          <a:bodyPr/>
          <a:lstStyle/>
          <a:p>
            <a:r>
              <a:rPr lang="en-US" smtClean="0"/>
              <a:t>© 2013 Keith A. Pray</a:t>
            </a:r>
            <a:endParaRPr lang="en-US"/>
          </a:p>
        </p:txBody>
      </p:sp>
      <p:sp>
        <p:nvSpPr>
          <p:cNvPr id="56324" name="Slide Number Placeholder 5"/>
          <p:cNvSpPr>
            <a:spLocks noGrp="1" noChangeArrowheads="1"/>
          </p:cNvSpPr>
          <p:nvPr>
            <p:ph type="sldNum" sz="quarter" idx="12"/>
          </p:nvPr>
        </p:nvSpPr>
        <p:spPr>
          <a:noFill/>
        </p:spPr>
        <p:txBody>
          <a:bodyPr/>
          <a:lstStyle/>
          <a:p>
            <a:fld id="{4CCE1419-1322-7F4D-ADBA-B847A931FF79}" type="slidenum">
              <a:rPr lang="en-US"/>
              <a:pPr/>
              <a:t>52</a:t>
            </a:fld>
            <a:endParaRPr lang="en-US"/>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r>
              <a:rPr lang="en-US" dirty="0" smtClean="0"/>
              <a:t>See Group Project Details Slide Deck.</a:t>
            </a:r>
            <a:endParaRPr lang="en-US" dirty="0"/>
          </a:p>
        </p:txBody>
      </p:sp>
      <p:sp>
        <p:nvSpPr>
          <p:cNvPr id="4" name="Footer Placeholder 3"/>
          <p:cNvSpPr>
            <a:spLocks noGrp="1"/>
          </p:cNvSpPr>
          <p:nvPr>
            <p:ph type="ftr" sz="quarter" idx="10"/>
          </p:nvPr>
        </p:nvSpPr>
        <p:spPr/>
        <p:txBody>
          <a:bodyPr/>
          <a:lstStyle/>
          <a:p>
            <a:r>
              <a:rPr lang="en-US" smtClean="0"/>
              <a:t>© 2013 Keith A. Pray</a:t>
            </a:r>
            <a:endParaRPr lang="en-US"/>
          </a:p>
        </p:txBody>
      </p:sp>
      <p:sp>
        <p:nvSpPr>
          <p:cNvPr id="5" name="Slide Number Placeholder 4"/>
          <p:cNvSpPr>
            <a:spLocks noGrp="1"/>
          </p:cNvSpPr>
          <p:nvPr>
            <p:ph type="sldNum" sz="quarter" idx="11"/>
          </p:nvPr>
        </p:nvSpPr>
        <p:spPr/>
        <p:txBody>
          <a:bodyPr/>
          <a:lstStyle/>
          <a:p>
            <a:fld id="{6842FE0C-8D61-E84F-AF2C-824F66C4611B}" type="slidenum">
              <a:rPr lang="en-US" smtClean="0"/>
              <a:pPr/>
              <a:t>6</a:t>
            </a:fld>
            <a:endParaRPr lang="en-US"/>
          </a:p>
        </p:txBody>
      </p:sp>
      <p:sp>
        <p:nvSpPr>
          <p:cNvPr id="6" name="Date Placeholder 5"/>
          <p:cNvSpPr>
            <a:spLocks noGrp="1"/>
          </p:cNvSpPr>
          <p:nvPr>
            <p:ph type="dt" sz="half" idx="12"/>
          </p:nvPr>
        </p:nvSpPr>
        <p:spPr/>
        <p:txBody>
          <a:bodyPr/>
          <a:lstStyle/>
          <a:p>
            <a:fld id="{1D26D9BF-8895-F043-A4DF-F105B9D01961}" type="datetime1">
              <a:rPr lang="en-US" smtClean="0"/>
              <a:t>5/7/14</a:t>
            </a:fld>
            <a:endParaRPr lang="en-US"/>
          </a:p>
        </p:txBody>
      </p:sp>
    </p:spTree>
    <p:extLst>
      <p:ext uri="{BB962C8B-B14F-4D97-AF65-F5344CB8AC3E}">
        <p14:creationId xmlns:p14="http://schemas.microsoft.com/office/powerpoint/2010/main" val="82058098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Overview</a:t>
            </a:r>
          </a:p>
        </p:txBody>
      </p:sp>
      <p:sp>
        <p:nvSpPr>
          <p:cNvPr id="17414" name="Rectangle 3"/>
          <p:cNvSpPr>
            <a:spLocks noGrp="1" noChangeArrowheads="1"/>
          </p:cNvSpPr>
          <p:nvPr>
            <p:ph idx="1"/>
          </p:nvPr>
        </p:nvSpPr>
        <p:spPr/>
        <p:txBody>
          <a:bodyPr/>
          <a:lstStyle/>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Work</a:t>
            </a:r>
          </a:p>
          <a:p>
            <a:pPr marL="571500" indent="-571500" eaLnBrk="1" hangingPunct="1">
              <a:buFont typeface="Times" pitchFamily="-109" charset="0"/>
              <a:buAutoNum type="arabicPeriod"/>
            </a:pPr>
            <a:r>
              <a:rPr lang="en-US" sz="2400" dirty="0">
                <a:ea typeface="ＭＳ Ｐゴシック" pitchFamily="-109" charset="-128"/>
                <a:cs typeface="ＭＳ Ｐゴシック" pitchFamily="-109" charset="-128"/>
              </a:rPr>
              <a:t>Assignment</a:t>
            </a:r>
          </a:p>
          <a:p>
            <a:pPr marL="571500" indent="-571500" eaLnBrk="1" hangingPunct="1">
              <a:buFont typeface="Times" pitchFamily="-109" charset="0"/>
              <a:buAutoNum type="arabicPeriod"/>
            </a:pPr>
            <a:r>
              <a:rPr lang="en-US" sz="2400" dirty="0" smtClean="0">
                <a:ea typeface="ＭＳ Ｐゴシック" pitchFamily="-109" charset="-128"/>
                <a:cs typeface="ＭＳ Ｐゴシック" pitchFamily="-109" charset="-128"/>
              </a:rPr>
              <a:t>Students Present</a:t>
            </a:r>
          </a:p>
        </p:txBody>
      </p:sp>
      <p:sp>
        <p:nvSpPr>
          <p:cNvPr id="17410" name="Footer Placeholder 3"/>
          <p:cNvSpPr>
            <a:spLocks noGrp="1"/>
          </p:cNvSpPr>
          <p:nvPr>
            <p:ph type="ftr" sz="quarter" idx="10"/>
          </p:nvPr>
        </p:nvSpPr>
        <p:spPr>
          <a:noFill/>
        </p:spPr>
        <p:txBody>
          <a:bodyPr/>
          <a:lstStyle/>
          <a:p>
            <a:r>
              <a:rPr lang="en-US" smtClean="0"/>
              <a:t>© 2013 Keith A. Pray</a:t>
            </a:r>
            <a:endParaRPr lang="en-US"/>
          </a:p>
        </p:txBody>
      </p:sp>
      <p:sp>
        <p:nvSpPr>
          <p:cNvPr id="17411" name="Slide Number Placeholder 4"/>
          <p:cNvSpPr>
            <a:spLocks noGrp="1"/>
          </p:cNvSpPr>
          <p:nvPr>
            <p:ph type="sldNum" sz="quarter" idx="11"/>
          </p:nvPr>
        </p:nvSpPr>
        <p:spPr>
          <a:noFill/>
        </p:spPr>
        <p:txBody>
          <a:bodyPr/>
          <a:lstStyle/>
          <a:p>
            <a:fld id="{C83F7C10-689D-234A-A7F3-0318B0770D6F}" type="slidenum">
              <a:rPr lang="en-US" smtClean="0"/>
              <a:pPr/>
              <a:t>7</a:t>
            </a:fld>
            <a:endParaRPr lang="en-US" smtClean="0"/>
          </a:p>
        </p:txBody>
      </p:sp>
      <p:sp>
        <p:nvSpPr>
          <p:cNvPr id="17412" name="Date Placeholder 5"/>
          <p:cNvSpPr>
            <a:spLocks noGrp="1"/>
          </p:cNvSpPr>
          <p:nvPr>
            <p:ph type="dt" sz="half" idx="12"/>
          </p:nvPr>
        </p:nvSpPr>
        <p:spPr>
          <a:noFill/>
        </p:spPr>
        <p:txBody>
          <a:bodyPr/>
          <a:lstStyle/>
          <a:p>
            <a:fld id="{E4FC8494-7CD4-7E4E-950B-DD5DE4BAA9F1}" type="datetime1">
              <a:rPr lang="en-US" smtClean="0"/>
              <a:t>5/7/14</a:t>
            </a:fld>
            <a:endParaRPr lang="en-US"/>
          </a:p>
        </p:txBody>
      </p:sp>
      <p:sp>
        <p:nvSpPr>
          <p:cNvPr id="277508" name="Rectangle 4"/>
          <p:cNvSpPr>
            <a:spLocks noChangeArrowheads="1"/>
          </p:cNvSpPr>
          <p:nvPr/>
        </p:nvSpPr>
        <p:spPr bwMode="auto">
          <a:xfrm>
            <a:off x="0" y="2895600"/>
            <a:ext cx="9144000" cy="457200"/>
          </a:xfrm>
          <a:prstGeom prst="rect">
            <a:avLst/>
          </a:prstGeom>
          <a:solidFill>
            <a:schemeClr val="accent1">
              <a:alpha val="39999"/>
            </a:schemeClr>
          </a:solidFill>
          <a:ln w="9525">
            <a:solidFill>
              <a:schemeClr val="tx1"/>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52515472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7508"/>
                                        </p:tgtEl>
                                        <p:attrNameLst>
                                          <p:attrName>style.visibility</p:attrName>
                                        </p:attrNameLst>
                                      </p:cBhvr>
                                      <p:to>
                                        <p:strVal val="visible"/>
                                      </p:to>
                                    </p:set>
                                    <p:animEffect transition="in" filter="wipe(left)">
                                      <p:cBhvr>
                                        <p:cTn id="7" dur="500"/>
                                        <p:tgtEl>
                                          <p:spTgt spid="27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762000"/>
            <a:ext cx="8229600" cy="1143000"/>
          </a:xfrm>
          <a:ln/>
        </p:spPr>
        <p:txBody>
          <a:bodyPr/>
          <a:lstStyle/>
          <a:p>
            <a:pPr algn="l">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000000"/>
                </a:solidFill>
                <a:latin typeface="Arial Black" charset="0"/>
              </a:rPr>
              <a:t>Will Technology End Theatre?</a:t>
            </a:r>
          </a:p>
        </p:txBody>
      </p:sp>
      <p:sp>
        <p:nvSpPr>
          <p:cNvPr id="3074" name="Text Box 2"/>
          <p:cNvSpPr txBox="1">
            <a:spLocks noChangeArrowheads="1"/>
          </p:cNvSpPr>
          <p:nvPr/>
        </p:nvSpPr>
        <p:spPr bwMode="auto">
          <a:xfrm>
            <a:off x="457200" y="1509713"/>
            <a:ext cx="82296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1pPr>
            <a:lvl2pPr marL="860425" indent="-3206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9pPr>
          </a:lstStyle>
          <a:p>
            <a:pPr algn="l" defTabSz="457200" hangingPunct="0">
              <a:spcAft>
                <a:spcPts val="1425"/>
              </a:spcAft>
              <a:buClr>
                <a:srgbClr val="333366"/>
              </a:buClr>
              <a:buSzPct val="75000"/>
              <a:buFont typeface="Wingdings" charset="0"/>
              <a:buChar char=""/>
            </a:pPr>
            <a:r>
              <a:rPr lang="en-US" sz="2600" smtClean="0">
                <a:latin typeface="Times New Roman" charset="0"/>
                <a:cs typeface="ＭＳ Ｐゴシック" charset="0"/>
              </a:rPr>
              <a:t>Is technology a friend or for of theatre?</a:t>
            </a:r>
          </a:p>
          <a:p>
            <a:pPr lvl="1" algn="l" defTabSz="457200" hangingPunct="0">
              <a:spcAft>
                <a:spcPts val="1138"/>
              </a:spcAft>
              <a:buClr>
                <a:srgbClr val="000000"/>
              </a:buClr>
              <a:buSzPct val="75000"/>
              <a:buFont typeface="Symbol" charset="0"/>
              <a:buChar char=""/>
            </a:pPr>
            <a:r>
              <a:rPr lang="en-US" sz="2200" smtClean="0">
                <a:latin typeface="Times New Roman" charset="0"/>
                <a:cs typeface="ＭＳ Ｐゴシック" charset="0"/>
              </a:rPr>
              <a:t>“Theatre is a constantly changing organism that grows, develops and spurts off new ideas and techniques which get employed into theatre and performance.”[1]</a:t>
            </a:r>
          </a:p>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A survey of 65 theatres showed an increase of attendance by 5% between 1995 and 2000[2]</a:t>
            </a:r>
          </a:p>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Currently, Technology has not harmed theatre but enhanced it</a:t>
            </a:r>
          </a:p>
          <a:p>
            <a:pPr algn="l" defTabSz="457200" hangingPunct="0">
              <a:spcAft>
                <a:spcPts val="1425"/>
              </a:spcAft>
              <a:buClr>
                <a:srgbClr val="333366"/>
              </a:buClr>
              <a:buSzPct val="75000"/>
              <a:buFont typeface="Wingdings" charset="0"/>
              <a:buChar char=""/>
            </a:pPr>
            <a:r>
              <a:rPr lang="en-US" sz="2200" smtClean="0">
                <a:latin typeface="Times New Roman" charset="0"/>
                <a:cs typeface="ＭＳ Ｐゴシック" charset="0"/>
              </a:rPr>
              <a:t>Will emerging or future technology end theatre?</a:t>
            </a:r>
          </a:p>
        </p:txBody>
      </p:sp>
      <p:sp>
        <p:nvSpPr>
          <p:cNvPr id="3075" name="Text Box 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 2013 Keith A. Pray</a:t>
            </a:r>
          </a:p>
        </p:txBody>
      </p:sp>
      <p:sp>
        <p:nvSpPr>
          <p:cNvPr id="3076" name="Rectangle 4"/>
          <p:cNvSpPr>
            <a:spLocks noChangeArrowheads="1"/>
          </p:cNvSpPr>
          <p:nvPr/>
        </p:nvSpPr>
        <p:spPr bwMode="auto">
          <a:xfrm>
            <a:off x="639763" y="5486400"/>
            <a:ext cx="7342187"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smtClean="0">
                <a:solidFill>
                  <a:srgbClr val="000000"/>
                </a:solidFill>
                <a:latin typeface="Times New Roman" charset="0"/>
                <a:ea typeface="ＭＳ Ｐゴシック" charset="0"/>
                <a:cs typeface="Microsoft YaHei" charset="0"/>
              </a:rPr>
              <a:t>[1]Jake Orr, “Technology – A Theatre Revolution” (10/2/13), www.ayoungertheatre.com/technology-a-theatre-revolution/ </a:t>
            </a:r>
          </a:p>
          <a:p>
            <a:pPr algn="l"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smtClean="0">
                <a:solidFill>
                  <a:srgbClr val="000000"/>
                </a:solidFill>
                <a:latin typeface="Times New Roman" charset="0"/>
                <a:ea typeface="ＭＳ Ｐゴシック" charset="0"/>
                <a:cs typeface="Microsoft YaHei" charset="0"/>
              </a:rPr>
              <a:t>[2]Linda Geeson, “Theatre Facts 2000: Millenium Approaches” (10/3/13), www.tcg.org/tools/facts/millenium.cfm</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smtClean="0">
              <a:solidFill>
                <a:srgbClr val="000000"/>
              </a:solidFill>
              <a:latin typeface="Times New Roman" charset="0"/>
              <a:ea typeface="ＭＳ Ｐゴシック" charset="0"/>
              <a:cs typeface="Microsoft YaHei" charset="0"/>
            </a:endParaRPr>
          </a:p>
        </p:txBody>
      </p:sp>
      <p:sp>
        <p:nvSpPr>
          <p:cNvPr id="3077" name="Rectangle 5"/>
          <p:cNvSpPr>
            <a:spLocks noChangeArrowheads="1"/>
          </p:cNvSpPr>
          <p:nvPr/>
        </p:nvSpPr>
        <p:spPr bwMode="auto">
          <a:xfrm>
            <a:off x="6846888" y="571500"/>
            <a:ext cx="21796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smtClean="0">
                <a:solidFill>
                  <a:srgbClr val="000000"/>
                </a:solidFill>
                <a:latin typeface="Arial Black" charset="0"/>
                <a:ea typeface="ＭＳ Ｐゴシック" charset="0"/>
                <a:cs typeface="Microsoft YaHei" charset="0"/>
              </a:rPr>
              <a:t>John Bosworth</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smtClean="0">
              <a:solidFill>
                <a:srgbClr val="000000"/>
              </a:solidFill>
              <a:latin typeface="Arial Black" charset="0"/>
              <a:ea typeface="ＭＳ Ｐゴシック" charset="0"/>
              <a:cs typeface="Microsoft YaHei" charset="0"/>
            </a:endParaRPr>
          </a:p>
        </p:txBody>
      </p:sp>
      <p:sp>
        <p:nvSpPr>
          <p:cNvPr id="3078" name="Text Box 6"/>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10/2/13</a:t>
            </a:r>
          </a:p>
        </p:txBody>
      </p:sp>
      <p:sp>
        <p:nvSpPr>
          <p:cNvPr id="3079" name="Text Box 7"/>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fld id="{B1E48C8B-6F1D-7E4D-A7F5-AA927EE67DF3}" type="slidenum">
              <a:rPr lang="en-US" sz="1800" smtClean="0">
                <a:latin typeface="Times New Roman" charset="0"/>
                <a:cs typeface="Lucida Sans Unicode" charset="0"/>
              </a:rPr>
              <a:pPr algn="l" defTabSz="457200">
                <a:buSzPct val="100000"/>
              </a:pPr>
              <a:t>8</a:t>
            </a:fld>
            <a:endParaRPr lang="en-US" sz="1800" smtClean="0">
              <a:latin typeface="Times New Roman" charset="0"/>
              <a:cs typeface="Lucida Sans Unicode" charset="0"/>
            </a:endParaRPr>
          </a:p>
        </p:txBody>
      </p:sp>
    </p:spTree>
    <p:extLst>
      <p:ext uri="{BB962C8B-B14F-4D97-AF65-F5344CB8AC3E}">
        <p14:creationId xmlns:p14="http://schemas.microsoft.com/office/powerpoint/2010/main" val="4061275084"/>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182563" y="685800"/>
            <a:ext cx="8778875" cy="1143000"/>
          </a:xfrm>
          <a:ln/>
        </p:spPr>
        <p:txBody>
          <a:bodyPr/>
          <a:lstStyle/>
          <a:p>
            <a:pPr algn="l">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a:solidFill>
                  <a:srgbClr val="000000"/>
                </a:solidFill>
                <a:latin typeface="Arial Black" charset="0"/>
              </a:rPr>
              <a:t>Emerging Technology: “Digital Drama”</a:t>
            </a:r>
          </a:p>
        </p:txBody>
      </p:sp>
      <p:sp>
        <p:nvSpPr>
          <p:cNvPr id="4098" name="Text Box 2"/>
          <p:cNvSpPr txBox="1">
            <a:spLocks noChangeArrowheads="1"/>
          </p:cNvSpPr>
          <p:nvPr/>
        </p:nvSpPr>
        <p:spPr bwMode="auto">
          <a:xfrm>
            <a:off x="457200" y="1981200"/>
            <a:ext cx="4206875"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1pPr>
            <a:lvl2pPr marL="860425" indent="-3206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solidFill>
                  <a:srgbClr val="000000"/>
                </a:solidFill>
                <a:latin typeface="Arial" charset="0"/>
                <a:ea typeface="ＭＳ Ｐゴシック" charset="0"/>
                <a:cs typeface="Microsoft YaHei" charset="0"/>
              </a:defRPr>
            </a:lvl9pPr>
          </a:lstStyle>
          <a:p>
            <a:pPr algn="l" defTabSz="457200" hangingPunct="0">
              <a:spcAft>
                <a:spcPts val="1425"/>
              </a:spcAft>
              <a:buClr>
                <a:srgbClr val="333366"/>
              </a:buClr>
              <a:buSzPct val="75000"/>
              <a:buFont typeface="Wingdings" charset="0"/>
              <a:buChar char=""/>
            </a:pPr>
            <a:r>
              <a:rPr lang="en-US" sz="2000" smtClean="0">
                <a:latin typeface="Times New Roman" charset="0"/>
                <a:cs typeface="ＭＳ Ｐゴシック" charset="0"/>
              </a:rPr>
              <a:t>Will it end theatre?</a:t>
            </a:r>
          </a:p>
          <a:p>
            <a:pPr lvl="1" algn="l" defTabSz="457200" hangingPunct="0">
              <a:spcAft>
                <a:spcPts val="1138"/>
              </a:spcAft>
              <a:buClr>
                <a:srgbClr val="000000"/>
              </a:buClr>
              <a:buSzPct val="75000"/>
              <a:buFont typeface="Symbol" charset="0"/>
              <a:buChar char=""/>
            </a:pPr>
            <a:r>
              <a:rPr lang="en-US" sz="2000" smtClean="0">
                <a:latin typeface="Times New Roman" charset="0"/>
                <a:cs typeface="ＭＳ Ｐゴシック" charset="0"/>
              </a:rPr>
              <a:t>Acting continues</a:t>
            </a:r>
          </a:p>
          <a:p>
            <a:pPr lvl="1" algn="l" defTabSz="457200" hangingPunct="0">
              <a:spcAft>
                <a:spcPts val="1138"/>
              </a:spcAft>
              <a:buClr>
                <a:srgbClr val="000000"/>
              </a:buClr>
              <a:buSzPct val="75000"/>
              <a:buFont typeface="Symbol" charset="0"/>
              <a:buChar char=""/>
            </a:pPr>
            <a:r>
              <a:rPr lang="en-US" sz="2000" smtClean="0">
                <a:latin typeface="Times New Roman" charset="0"/>
                <a:cs typeface="ＭＳ Ｐゴシック" charset="0"/>
              </a:rPr>
              <a:t>Replaces stages[3]</a:t>
            </a:r>
          </a:p>
          <a:p>
            <a:pPr algn="l" defTabSz="457200" hangingPunct="0">
              <a:spcAft>
                <a:spcPts val="1425"/>
              </a:spcAft>
              <a:buClr>
                <a:srgbClr val="333366"/>
              </a:buClr>
              <a:buSzPct val="75000"/>
              <a:buFont typeface="Wingdings" charset="0"/>
              <a:buChar char=""/>
            </a:pPr>
            <a:r>
              <a:rPr lang="en-US" sz="2000" smtClean="0">
                <a:latin typeface="Times New Roman" charset="0"/>
                <a:cs typeface="ＭＳ Ｐゴシック" charset="0"/>
              </a:rPr>
              <a:t>How it works:</a:t>
            </a:r>
          </a:p>
          <a:p>
            <a:pPr lvl="1" algn="l" defTabSz="457200" hangingPunct="0">
              <a:spcAft>
                <a:spcPts val="1138"/>
              </a:spcAft>
              <a:buClr>
                <a:srgbClr val="000000"/>
              </a:buClr>
              <a:buSzPct val="75000"/>
              <a:buFont typeface="Symbol" charset="0"/>
              <a:buChar char=""/>
            </a:pPr>
            <a:r>
              <a:rPr lang="en-US" sz="2000" smtClean="0">
                <a:latin typeface="Times New Roman" charset="0"/>
                <a:cs typeface="ＭＳ Ｐゴシック" charset="0"/>
              </a:rPr>
              <a:t>Takes in the layout of the room, uses that to display images as needed</a:t>
            </a:r>
          </a:p>
        </p:txBody>
      </p:sp>
      <p:sp>
        <p:nvSpPr>
          <p:cNvPr id="4099" name="Text Box 3"/>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 2013 Keith A. Pray</a:t>
            </a:r>
          </a:p>
        </p:txBody>
      </p:sp>
      <p:sp>
        <p:nvSpPr>
          <p:cNvPr id="4100" name="Rectangle 4"/>
          <p:cNvSpPr>
            <a:spLocks noChangeArrowheads="1"/>
          </p:cNvSpPr>
          <p:nvPr/>
        </p:nvSpPr>
        <p:spPr bwMode="auto">
          <a:xfrm>
            <a:off x="365125" y="5245100"/>
            <a:ext cx="3840163"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smtClean="0">
                <a:solidFill>
                  <a:srgbClr val="000000"/>
                </a:solidFill>
                <a:latin typeface="Times New Roman" charset="0"/>
                <a:ea typeface="ＭＳ Ｐゴシック" charset="0"/>
                <a:cs typeface="Microsoft YaHei" charset="0"/>
              </a:rPr>
              <a:t>[3] Dougal Shaw, “Digital Drama: The Technology Transforming Theatre” (10/2/13), www.bbc.co.uk/news/technology-17079364</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smtClean="0">
              <a:solidFill>
                <a:srgbClr val="000000"/>
              </a:solidFill>
              <a:latin typeface="Times New Roman" charset="0"/>
              <a:ea typeface="ＭＳ Ｐゴシック" charset="0"/>
              <a:cs typeface="Microsoft YaHei" charset="0"/>
            </a:endParaRPr>
          </a:p>
        </p:txBody>
      </p:sp>
      <p:sp>
        <p:nvSpPr>
          <p:cNvPr id="4101" name="Rectangle 5"/>
          <p:cNvSpPr>
            <a:spLocks noChangeArrowheads="1"/>
          </p:cNvSpPr>
          <p:nvPr/>
        </p:nvSpPr>
        <p:spPr bwMode="auto">
          <a:xfrm>
            <a:off x="6846888" y="571500"/>
            <a:ext cx="21796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smtClean="0">
                <a:solidFill>
                  <a:srgbClr val="000000"/>
                </a:solidFill>
                <a:latin typeface="Arial Black" charset="0"/>
                <a:ea typeface="ＭＳ Ｐゴシック" charset="0"/>
                <a:cs typeface="Microsoft YaHei" charset="0"/>
              </a:rPr>
              <a:t>John Bosworth</a:t>
            </a:r>
          </a:p>
          <a:p>
            <a:pPr algn="l"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smtClean="0">
              <a:solidFill>
                <a:srgbClr val="000000"/>
              </a:solidFill>
              <a:latin typeface="Arial Black" charset="0"/>
              <a:ea typeface="ＭＳ Ｐゴシック" charset="0"/>
              <a:cs typeface="Microsoft YaHei" charset="0"/>
            </a:endParaRPr>
          </a:p>
        </p:txBody>
      </p:sp>
      <p:sp>
        <p:nvSpPr>
          <p:cNvPr id="4102" name="Text Box 6"/>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r>
              <a:rPr lang="en-US" sz="1800" smtClean="0">
                <a:latin typeface="Times New Roman" charset="0"/>
                <a:cs typeface="Lucida Sans Unicode" charset="0"/>
              </a:rPr>
              <a:t>10/2/13</a:t>
            </a:r>
          </a:p>
        </p:txBody>
      </p:sp>
      <p:sp>
        <p:nvSpPr>
          <p:cNvPr id="4103" name="Text Box 7"/>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Microsoft YaHei" charset="0"/>
              </a:defRPr>
            </a:lvl9pPr>
          </a:lstStyle>
          <a:p>
            <a:pPr algn="l" defTabSz="457200">
              <a:buSzPct val="100000"/>
            </a:pPr>
            <a:fld id="{23C706D1-CDA0-4147-841F-1F7E5F1BA03E}" type="slidenum">
              <a:rPr lang="en-US" sz="1800" smtClean="0">
                <a:latin typeface="Times New Roman" charset="0"/>
                <a:cs typeface="Lucida Sans Unicode" charset="0"/>
              </a:rPr>
              <a:pPr algn="l" defTabSz="457200">
                <a:buSzPct val="100000"/>
              </a:pPr>
              <a:t>9</a:t>
            </a:fld>
            <a:endParaRPr lang="en-US" sz="1800" smtClean="0">
              <a:latin typeface="Times New Roman" charset="0"/>
              <a:cs typeface="Lucida Sans Unicode" charset="0"/>
            </a:endParaRPr>
          </a:p>
        </p:txBody>
      </p:sp>
      <p:pic>
        <p:nvPicPr>
          <p:cNvPr id="41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189038"/>
            <a:ext cx="4419600" cy="248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762375"/>
            <a:ext cx="4419600" cy="248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5507902"/>
      </p:ext>
    </p:extLst>
  </p:cSld>
  <p:clrMapOvr>
    <a:masterClrMapping/>
  </p:clrMapOvr>
  <p:transition xmlns:p14="http://schemas.microsoft.com/office/powerpoint/2010/main" spd="slow">
    <p:push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_Template">
  <a:themeElements>
    <a:clrScheme name="Custom 3">
      <a:dk1>
        <a:srgbClr val="000000"/>
      </a:dk1>
      <a:lt1>
        <a:srgbClr val="FFFFFF"/>
      </a:lt1>
      <a:dk2>
        <a:srgbClr val="FFFFFF"/>
      </a:dk2>
      <a:lt2>
        <a:srgbClr val="808080"/>
      </a:lt2>
      <a:accent1>
        <a:srgbClr val="333366"/>
      </a:accent1>
      <a:accent2>
        <a:srgbClr val="9999CC"/>
      </a:accent2>
      <a:accent3>
        <a:srgbClr val="FFFFFF"/>
      </a:accent3>
      <a:accent4>
        <a:srgbClr val="000000"/>
      </a:accent4>
      <a:accent5>
        <a:srgbClr val="ADADB8"/>
      </a:accent5>
      <a:accent6>
        <a:srgbClr val="8A8AB9"/>
      </a:accent6>
      <a:hlink>
        <a:srgbClr val="3C3D44"/>
      </a:hlink>
      <a:folHlink>
        <a:srgbClr val="3F3F3F"/>
      </a:folHlink>
    </a:clrScheme>
    <a:fontScheme name="Pixel">
      <a:majorFont>
        <a:latin typeface="Arial Black"/>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7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pitchFamily="76" charset="0"/>
          </a:defRPr>
        </a:defPPr>
      </a:lstStyle>
    </a:lnDef>
  </a:objectDefaults>
  <a:extraClrSchemeLst>
    <a:extraClrScheme>
      <a:clrScheme name="Pixel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Pixel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Pixel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Pixel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Pixel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ixel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Pixel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Pixel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Pixel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Pixel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Pixel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Pixel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FFFFFF"/>
        </a:dk2>
        <a:lt2>
          <a:srgbClr val="808080"/>
        </a:lt2>
        <a:accent1>
          <a:srgbClr val="333366"/>
        </a:accent1>
        <a:accent2>
          <a:srgbClr val="9999CC"/>
        </a:accent2>
        <a:accent3>
          <a:srgbClr val="FFFFFF"/>
        </a:accent3>
        <a:accent4>
          <a:srgbClr val="000000"/>
        </a:accent4>
        <a:accent5>
          <a:srgbClr val="ADADB8"/>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Presentation_Template.thmx</Template>
  <TotalTime>81747</TotalTime>
  <Words>7438</Words>
  <Application>Microsoft Macintosh PowerPoint</Application>
  <PresentationFormat>On-screen Show (4:3)</PresentationFormat>
  <Paragraphs>790</Paragraphs>
  <Slides>52</Slides>
  <Notes>47</Notes>
  <HiddenSlides>0</HiddenSlides>
  <MMClips>1</MMClips>
  <ScaleCrop>false</ScaleCrop>
  <HeadingPairs>
    <vt:vector size="6" baseType="variant">
      <vt:variant>
        <vt:lpstr>Theme</vt:lpstr>
      </vt:variant>
      <vt:variant>
        <vt:i4>2</vt:i4>
      </vt:variant>
      <vt:variant>
        <vt:lpstr>Embedded OLE Servers</vt:lpstr>
      </vt:variant>
      <vt:variant>
        <vt:i4>0</vt:i4>
      </vt:variant>
      <vt:variant>
        <vt:lpstr>Slide Titles</vt:lpstr>
      </vt:variant>
      <vt:variant>
        <vt:i4>52</vt:i4>
      </vt:variant>
    </vt:vector>
  </HeadingPairs>
  <TitlesOfParts>
    <vt:vector size="54" baseType="lpstr">
      <vt:lpstr>Presentation_Template</vt:lpstr>
      <vt:lpstr>Office Theme</vt:lpstr>
      <vt:lpstr>Class 11 Work</vt:lpstr>
      <vt:lpstr>Overview</vt:lpstr>
      <vt:lpstr>PowerPoint Presentation</vt:lpstr>
      <vt:lpstr>Quiz</vt:lpstr>
      <vt:lpstr>Overview</vt:lpstr>
      <vt:lpstr>Assignment</vt:lpstr>
      <vt:lpstr>Overview</vt:lpstr>
      <vt:lpstr>Will Technology End Theatre?</vt:lpstr>
      <vt:lpstr>Emerging Technology: “Digital Drama”</vt:lpstr>
      <vt:lpstr>Emerging Technology: Holograms </vt:lpstr>
      <vt:lpstr>Pepper's Ghost</vt:lpstr>
      <vt:lpstr>Holograms vs Theatre</vt:lpstr>
      <vt:lpstr>Conclusion</vt:lpstr>
      <vt:lpstr>Sources</vt:lpstr>
      <vt:lpstr>Automation &amp; Automobile Industry</vt:lpstr>
      <vt:lpstr>Assembly Line</vt:lpstr>
      <vt:lpstr>Unimate </vt:lpstr>
      <vt:lpstr>Automation &amp; Production</vt:lpstr>
      <vt:lpstr>PowerPoint Presentation</vt:lpstr>
      <vt:lpstr>Jobs… </vt:lpstr>
      <vt:lpstr>Conclusions</vt:lpstr>
      <vt:lpstr>Sources</vt:lpstr>
      <vt:lpstr>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vt:lpstr>
      <vt:lpstr>Sources</vt:lpstr>
      <vt:lpstr>Media Sources</vt:lpstr>
      <vt:lpstr>What is Machine Learning ?</vt:lpstr>
      <vt:lpstr>Other techniques similar to Machine Learning</vt:lpstr>
      <vt:lpstr>Example: Google Prediction API</vt:lpstr>
      <vt:lpstr>Example: Google Prediction API</vt:lpstr>
      <vt:lpstr>Example: Kinect</vt:lpstr>
      <vt:lpstr>Example: Google Goggles </vt:lpstr>
      <vt:lpstr>Example: “Story-driven” video summarization</vt:lpstr>
      <vt:lpstr>Conclusion</vt:lpstr>
      <vt:lpstr>Sources</vt:lpstr>
      <vt:lpstr>Sources</vt:lpstr>
      <vt:lpstr>Class 11  The End</vt:lpstr>
    </vt:vector>
  </TitlesOfParts>
  <Manager/>
  <Company>WPI Computer Science Department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3043 Social Implications Of Computing</dc:title>
  <dc:subject/>
  <dc:creator>Keith A. Pray</dc:creator>
  <cp:keywords/>
  <dc:description/>
  <cp:lastModifiedBy>Keith A. Pray</cp:lastModifiedBy>
  <cp:revision>453</cp:revision>
  <cp:lastPrinted>2004-04-28T16:30:48Z</cp:lastPrinted>
  <dcterms:created xsi:type="dcterms:W3CDTF">2010-11-29T19:14:58Z</dcterms:created>
  <dcterms:modified xsi:type="dcterms:W3CDTF">2014-05-08T03:24:52Z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ies>
</file>