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39"/>
  </p:notesMasterIdLst>
  <p:handoutMasterIdLst>
    <p:handoutMasterId r:id="rId40"/>
  </p:handoutMasterIdLst>
  <p:sldIdLst>
    <p:sldId id="256" r:id="rId2"/>
    <p:sldId id="345" r:id="rId3"/>
    <p:sldId id="462" r:id="rId4"/>
    <p:sldId id="457" r:id="rId5"/>
    <p:sldId id="531" r:id="rId6"/>
    <p:sldId id="530" r:id="rId7"/>
    <p:sldId id="532" r:id="rId8"/>
    <p:sldId id="533" r:id="rId9"/>
    <p:sldId id="534" r:id="rId10"/>
    <p:sldId id="535" r:id="rId11"/>
    <p:sldId id="536" r:id="rId12"/>
    <p:sldId id="537" r:id="rId13"/>
    <p:sldId id="538" r:id="rId14"/>
    <p:sldId id="539" r:id="rId15"/>
    <p:sldId id="540" r:id="rId16"/>
    <p:sldId id="541" r:id="rId17"/>
    <p:sldId id="542" r:id="rId18"/>
    <p:sldId id="543" r:id="rId19"/>
    <p:sldId id="544" r:id="rId20"/>
    <p:sldId id="545" r:id="rId21"/>
    <p:sldId id="546" r:id="rId22"/>
    <p:sldId id="547" r:id="rId23"/>
    <p:sldId id="548" r:id="rId24"/>
    <p:sldId id="549" r:id="rId25"/>
    <p:sldId id="550" r:id="rId26"/>
    <p:sldId id="551" r:id="rId27"/>
    <p:sldId id="552" r:id="rId28"/>
    <p:sldId id="553" r:id="rId29"/>
    <p:sldId id="329" r:id="rId30"/>
    <p:sldId id="458" r:id="rId31"/>
    <p:sldId id="464" r:id="rId32"/>
    <p:sldId id="480" r:id="rId33"/>
    <p:sldId id="390" r:id="rId34"/>
    <p:sldId id="389" r:id="rId35"/>
    <p:sldId id="394" r:id="rId36"/>
    <p:sldId id="395" r:id="rId37"/>
    <p:sldId id="396" r:id="rId38"/>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6290" autoAdjust="0"/>
  </p:normalViewPr>
  <p:slideViewPr>
    <p:cSldViewPr>
      <p:cViewPr varScale="1">
        <p:scale>
          <a:sx n="92" d="100"/>
          <a:sy n="92" d="100"/>
        </p:scale>
        <p:origin x="-190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8A6B7D19-3D52-B440-887D-A96BB3E17859}" type="datetime1">
              <a:rPr lang="en-US"/>
              <a:pPr/>
              <a:t>9/13/13</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EED59815-327F-2448-B02A-6B6133750F1B}" type="slidenum">
              <a:rPr lang="en-US"/>
              <a:pPr/>
              <a:t>‹#›</a:t>
            </a:fld>
            <a:endParaRPr lang="en-US"/>
          </a:p>
        </p:txBody>
      </p:sp>
    </p:spTree>
    <p:extLst>
      <p:ext uri="{BB962C8B-B14F-4D97-AF65-F5344CB8AC3E}">
        <p14:creationId xmlns:p14="http://schemas.microsoft.com/office/powerpoint/2010/main" val="1241580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BBCA8B03-0F9E-6843-8873-A8DAC9B368CA}" type="datetime1">
              <a:rPr lang="en-US"/>
              <a:pPr/>
              <a:t>9/13/13</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4FC883A1-F8A5-EA4E-8D73-931514293BE7}" type="slidenum">
              <a:rPr lang="en-US"/>
              <a:pPr/>
              <a:t>‹#›</a:t>
            </a:fld>
            <a:endParaRPr lang="en-US"/>
          </a:p>
        </p:txBody>
      </p:sp>
    </p:spTree>
    <p:extLst>
      <p:ext uri="{BB962C8B-B14F-4D97-AF65-F5344CB8AC3E}">
        <p14:creationId xmlns:p14="http://schemas.microsoft.com/office/powerpoint/2010/main" val="142283149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85" charset="-128"/>
        <a:cs typeface="ＭＳ Ｐゴシック" pitchFamily="85"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25499DF9-FCE1-7D4E-9860-8600ADE1F366}" type="datetime1">
              <a:rPr lang="en-US"/>
              <a:pPr/>
              <a:t>9/13/13</a:t>
            </a:fld>
            <a:endParaRPr lang="en-US"/>
          </a:p>
        </p:txBody>
      </p:sp>
      <p:sp>
        <p:nvSpPr>
          <p:cNvPr id="16387" name="Rectangle 7"/>
          <p:cNvSpPr>
            <a:spLocks noGrp="1" noChangeArrowheads="1"/>
          </p:cNvSpPr>
          <p:nvPr>
            <p:ph type="sldNum" sz="quarter" idx="5"/>
          </p:nvPr>
        </p:nvSpPr>
        <p:spPr>
          <a:noFill/>
        </p:spPr>
        <p:txBody>
          <a:bodyPr/>
          <a:lstStyle/>
          <a:p>
            <a:fld id="{AA248DD0-F14A-7D4C-A08D-E503F5403B0B}"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Here’s the title slide. Excited already, aren’t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Personally, I think more companies should</a:t>
            </a:r>
            <a:r>
              <a:rPr lang="en-US" baseline="0" dirty="0" smtClean="0"/>
              <a:t> turn to social media to get a feel for what the applicant is like. Good representation of who you are and how you go about life. It’s called SOCIAL networking for a reason… post so public can see. It seems pointless to try to hide content after posting it to a public networking site.</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10</a:t>
            </a:fld>
            <a:endParaRPr lang="en-US"/>
          </a:p>
        </p:txBody>
      </p:sp>
    </p:spTree>
    <p:extLst>
      <p:ext uri="{BB962C8B-B14F-4D97-AF65-F5344CB8AC3E}">
        <p14:creationId xmlns:p14="http://schemas.microsoft.com/office/powerpoint/2010/main" val="60393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Seems pretty high to me. People aren’t smart about what they post. Talk about examples with my friends (not too specific, just mention that they put up inappropriate</a:t>
            </a:r>
            <a:r>
              <a:rPr lang="en-US" baseline="0" dirty="0" smtClean="0"/>
              <a:t> pictures)</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11</a:t>
            </a:fld>
            <a:endParaRPr lang="en-US"/>
          </a:p>
        </p:txBody>
      </p:sp>
    </p:spTree>
    <p:extLst>
      <p:ext uri="{BB962C8B-B14F-4D97-AF65-F5344CB8AC3E}">
        <p14:creationId xmlns:p14="http://schemas.microsoft.com/office/powerpoint/2010/main" val="1703597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states that don’t have laws enforcing online privacy, employers can ask for your</a:t>
            </a:r>
            <a:r>
              <a:rPr lang="en-US" baseline="0" dirty="0" smtClean="0"/>
              <a:t> username/password combo. If you give it to them, they obviously have access to whole account including comments, statuses, pictures, messages. This seems a bit invasive to me… Giving them access to private messages and personal messages only meant for certain people to see.</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12</a:t>
            </a:fld>
            <a:endParaRPr lang="en-US"/>
          </a:p>
        </p:txBody>
      </p:sp>
    </p:spTree>
    <p:extLst>
      <p:ext uri="{BB962C8B-B14F-4D97-AF65-F5344CB8AC3E}">
        <p14:creationId xmlns:p14="http://schemas.microsoft.com/office/powerpoint/2010/main" val="381992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have started enforcing online privacy by creating laws and restrictions so employers can access everything on their page. I’m not against them looking at my </a:t>
            </a:r>
            <a:r>
              <a:rPr lang="en-US" dirty="0" err="1" smtClean="0"/>
              <a:t>facebook</a:t>
            </a:r>
            <a:r>
              <a:rPr lang="en-US" dirty="0" smtClean="0"/>
              <a:t> to see what kind of person I am. I smart</a:t>
            </a:r>
            <a:r>
              <a:rPr lang="en-US" baseline="0" dirty="0" smtClean="0"/>
              <a:t> enough not to post anything that would hurt my chances of getting a job. I am against giving them the keys to the account, so I am glad Privacy laws are coming into effect. Some of these states include Cali, Montana, NJ, CT, Nebraska, PA, </a:t>
            </a:r>
            <a:r>
              <a:rPr lang="en-US" baseline="0" dirty="0" err="1" smtClean="0"/>
              <a:t>etc</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13</a:t>
            </a:fld>
            <a:endParaRPr lang="en-US"/>
          </a:p>
        </p:txBody>
      </p:sp>
    </p:spTree>
    <p:extLst>
      <p:ext uri="{BB962C8B-B14F-4D97-AF65-F5344CB8AC3E}">
        <p14:creationId xmlns:p14="http://schemas.microsoft.com/office/powerpoint/2010/main" val="3413193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they see something questionable, why bother taking a chance on you? Probably someone just as qualified for the job, they can just move on to the next applicant.</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14</a:t>
            </a:fld>
            <a:endParaRPr lang="en-US"/>
          </a:p>
        </p:txBody>
      </p:sp>
    </p:spTree>
    <p:extLst>
      <p:ext uri="{BB962C8B-B14F-4D97-AF65-F5344CB8AC3E}">
        <p14:creationId xmlns:p14="http://schemas.microsoft.com/office/powerpoint/2010/main" val="321600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presentation is on social media</a:t>
            </a:r>
            <a:r>
              <a:rPr lang="en-US" baseline="0" dirty="0" smtClean="0"/>
              <a:t> and it’s impact on the Revolution in Egypt, so I’ll start with a quick summary of the Egyptian Revolution.</a:t>
            </a:r>
            <a:endParaRPr lang="en-US" dirty="0" smtClean="0"/>
          </a:p>
          <a:p>
            <a:endParaRPr lang="en-US" dirty="0" smtClean="0"/>
          </a:p>
          <a:p>
            <a:r>
              <a:rPr lang="en-US" dirty="0" smtClean="0"/>
              <a:t>So</a:t>
            </a:r>
            <a:r>
              <a:rPr lang="en-US" baseline="0" dirty="0" smtClean="0"/>
              <a:t>, first off, </a:t>
            </a:r>
            <a:r>
              <a:rPr lang="en-US" dirty="0" smtClean="0"/>
              <a:t>Hosni</a:t>
            </a:r>
            <a:r>
              <a:rPr lang="en-US" baseline="0" dirty="0" smtClean="0"/>
              <a:t> Mubarak, the President of Egypt, had been president for 30 years when the protests began. Recently, he had been grooming his son, </a:t>
            </a:r>
            <a:r>
              <a:rPr lang="en-US" baseline="0" dirty="0" err="1" smtClean="0"/>
              <a:t>Gamal</a:t>
            </a:r>
            <a:r>
              <a:rPr lang="en-US" baseline="0" dirty="0" smtClean="0"/>
              <a:t>, to inherit the presidency despite Egypt technically being a democracy and the presidency technically being an elected position. This was just one of Mubarak’s many demonstrations of his lack of consideration for the Egyptian public’s interest that helped spark the revolution. Other issues faced by many Egyptians included unjust state of emergency laws which led to lack of freedoms and a corrupt political system (for instance allegedly rigged elections) as well as generally difficult living conditions such as high unemployment rates and high costs of living.</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a:t>
            </a:r>
            <a:r>
              <a:rPr lang="en-US" baseline="0" dirty="0" smtClean="0"/>
              <a:t> Jan 25, 2011, t</a:t>
            </a:r>
            <a:r>
              <a:rPr lang="en-US" dirty="0" smtClean="0"/>
              <a:t>here were massive gatherings across the country</a:t>
            </a:r>
            <a:r>
              <a:rPr lang="en-US" baseline="0" dirty="0" smtClean="0"/>
              <a:t> </a:t>
            </a:r>
            <a:r>
              <a:rPr lang="en-US" dirty="0" smtClean="0"/>
              <a:t>where protestors would group</a:t>
            </a:r>
            <a:r>
              <a:rPr lang="en-US" baseline="0" dirty="0" smtClean="0"/>
              <a:t> together in the thousands and protest face to face with police riot squads. While the protestors would be chanting or sometimes praying, conflicts occasionally arose and police would often use water hoses or tear gas to disperse the crowds. This led to more violent approaches from either side, including protestors rioting and setting police stations and other buildings on fire, and then with the police acting more harshly and actually killing protestors.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protests went</a:t>
            </a:r>
            <a:r>
              <a:rPr lang="en-US" baseline="0" dirty="0" smtClean="0"/>
              <a:t> on for a couple of weeks until Mubarak finally resigned on February 11, during which power was shifted to the military. After many delays by the military, an election was finally carried out a year later and Mohamed </a:t>
            </a:r>
            <a:r>
              <a:rPr lang="en-US" baseline="0" dirty="0" err="1" smtClean="0"/>
              <a:t>Morsi</a:t>
            </a:r>
            <a:r>
              <a:rPr lang="en-US" baseline="0" dirty="0" smtClean="0"/>
              <a:t> was elected President in June of 2012. However, barely a year later in July 2013, </a:t>
            </a:r>
            <a:r>
              <a:rPr lang="en-US" baseline="0" dirty="0" err="1" smtClean="0"/>
              <a:t>Morsi</a:t>
            </a:r>
            <a:r>
              <a:rPr lang="en-US" baseline="0" dirty="0" smtClean="0"/>
              <a:t> was deposed during a military backed coup. For now, the military controls the country, however mass protests that are demanding </a:t>
            </a:r>
            <a:r>
              <a:rPr lang="en-US" baseline="0" dirty="0" err="1" smtClean="0"/>
              <a:t>Morsi’s</a:t>
            </a:r>
            <a:r>
              <a:rPr lang="en-US" baseline="0" dirty="0" smtClean="0"/>
              <a:t> reinstatement are currently happening so the power could shift again at any time.</a:t>
            </a:r>
            <a:endParaRPr lang="en-US" dirty="0" smtClean="0"/>
          </a:p>
          <a:p>
            <a:endParaRPr lang="en-US" baseline="0" dirty="0" smtClean="0"/>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16</a:t>
            </a:fld>
            <a:endParaRPr lang="en-US"/>
          </a:p>
        </p:txBody>
      </p:sp>
    </p:spTree>
    <p:extLst>
      <p:ext uri="{BB962C8B-B14F-4D97-AF65-F5344CB8AC3E}">
        <p14:creationId xmlns:p14="http://schemas.microsoft.com/office/powerpoint/2010/main" val="234879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was primarily used for organizing protests and demonstrations</a:t>
            </a:r>
            <a:r>
              <a:rPr lang="en-US" baseline="0" dirty="0" smtClean="0"/>
              <a:t> and communicating between participants and organizers to ensure the events went smoothly. One of the leaders of this “Facebook revolution” was </a:t>
            </a:r>
            <a:r>
              <a:rPr lang="en-US" baseline="0" dirty="0" err="1" smtClean="0"/>
              <a:t>Wael</a:t>
            </a:r>
            <a:r>
              <a:rPr lang="en-US" baseline="0" dirty="0" smtClean="0"/>
              <a:t> </a:t>
            </a:r>
            <a:r>
              <a:rPr lang="en-US" baseline="0" dirty="0" err="1" smtClean="0"/>
              <a:t>Ghonim</a:t>
            </a:r>
            <a:r>
              <a:rPr lang="en-US" baseline="0" dirty="0" smtClean="0"/>
              <a:t>, a Google executive who was stationed in Dubai. He was one of 5 creators of the Facebook page “We Are All </a:t>
            </a:r>
            <a:r>
              <a:rPr lang="en-US" baseline="0" dirty="0" err="1" smtClean="0"/>
              <a:t>Khaled</a:t>
            </a:r>
            <a:r>
              <a:rPr lang="en-US" baseline="0" dirty="0" smtClean="0"/>
              <a:t> Said”, which was a page dedicated to an Egyptian man who had been beaten to death by the police, reportedly for having possession of a video that revealed police selling illegal drugs. Since police brutality was a major issue, Egyptians were able to rally around the story of this man, and the </a:t>
            </a:r>
            <a:r>
              <a:rPr lang="en-US" baseline="0" dirty="0" err="1" smtClean="0"/>
              <a:t>facebook</a:t>
            </a:r>
            <a:r>
              <a:rPr lang="en-US" baseline="0" dirty="0" smtClean="0"/>
              <a:t> page was widely popular, with something like 3.3 million likes today. This </a:t>
            </a:r>
            <a:r>
              <a:rPr lang="en-US" baseline="0" dirty="0" err="1" smtClean="0"/>
              <a:t>facebook</a:t>
            </a:r>
            <a:r>
              <a:rPr lang="en-US" baseline="0" dirty="0" smtClean="0"/>
              <a:t> page, and others, were such a factor in the uprising that President Mubarak blocked sites like Facebook, Twitter, and others being used by the revolutionaries. But </a:t>
            </a:r>
            <a:r>
              <a:rPr lang="en-US" baseline="0" dirty="0" err="1" smtClean="0"/>
              <a:t>Ghonim</a:t>
            </a:r>
            <a:r>
              <a:rPr lang="en-US" baseline="0" dirty="0" smtClean="0"/>
              <a:t> had a back up plan, and he started using Google Groups to deliver information about events to massive emailing lists.</a:t>
            </a:r>
          </a:p>
          <a:p>
            <a:endParaRPr lang="en-US" baseline="0" dirty="0" smtClean="0"/>
          </a:p>
          <a:p>
            <a:r>
              <a:rPr lang="en-US" baseline="0" dirty="0" smtClean="0"/>
              <a:t>Before Facebook was blocked (and even to some extent afterwards), one of the first events created through the “We Are All </a:t>
            </a:r>
            <a:r>
              <a:rPr lang="en-US" baseline="0" dirty="0" err="1" smtClean="0"/>
              <a:t>Khaled</a:t>
            </a:r>
            <a:r>
              <a:rPr lang="en-US" baseline="0" dirty="0" smtClean="0"/>
              <a:t> Said” page was the protest on the Nile. During this protest, participants stood quietly along the banks of the Nile, without talking, while standing 5 feet apart, and with no signs or other items. They were trying to demonstrate 100% peacefully by following the rules to the letter in order to escape conflict with the police. Months later, the first major country-wide protest was started on the same </a:t>
            </a:r>
            <a:r>
              <a:rPr lang="en-US" baseline="0" dirty="0" err="1" smtClean="0"/>
              <a:t>facebook</a:t>
            </a:r>
            <a:r>
              <a:rPr lang="en-US" baseline="0" dirty="0" smtClean="0"/>
              <a:t> page in the form of an event. This was named “The Day of the Revolution Against Torture, Poverty, Corruption, and Unemployment” and it received almost 100,000 “Yes, I will </a:t>
            </a:r>
            <a:r>
              <a:rPr lang="en-US" baseline="0" dirty="0" err="1" smtClean="0"/>
              <a:t>attend’s</a:t>
            </a:r>
            <a:r>
              <a:rPr lang="en-US" baseline="0" dirty="0" smtClean="0"/>
              <a:t>”. But on January 25</a:t>
            </a:r>
            <a:r>
              <a:rPr lang="en-US" baseline="30000" dirty="0" smtClean="0"/>
              <a:t>th</a:t>
            </a:r>
            <a:r>
              <a:rPr lang="en-US" baseline="0" dirty="0" smtClean="0"/>
              <a:t>, 2011, the day of this protest, many, many more people went outside and were involved in the protest, and it was a huge success although it did not truly end for another 18 days, when Mubarak stepped down.</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17</a:t>
            </a:fld>
            <a:endParaRPr lang="en-US"/>
          </a:p>
        </p:txBody>
      </p:sp>
    </p:spTree>
    <p:extLst>
      <p:ext uri="{BB962C8B-B14F-4D97-AF65-F5344CB8AC3E}">
        <p14:creationId xmlns:p14="http://schemas.microsoft.com/office/powerpoint/2010/main" val="3701018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Facebook was for used mostly for organizing events and communicating</a:t>
            </a:r>
            <a:r>
              <a:rPr lang="en-US" baseline="0" dirty="0" smtClean="0"/>
              <a:t> among Egyptians, Twitter was used mostly for communicating with the outside world. It was the role of twitter, and specifically tweets at #Egypt, #</a:t>
            </a:r>
            <a:r>
              <a:rPr lang="en-US" baseline="0" dirty="0" err="1" smtClean="0"/>
              <a:t>Tahrir</a:t>
            </a:r>
            <a:r>
              <a:rPr lang="en-US" baseline="0" dirty="0" smtClean="0"/>
              <a:t>, #Jan25, and more, that enabled everyone across the globe to find out what was happening in Egypt in real time.</a:t>
            </a:r>
          </a:p>
          <a:p>
            <a:endParaRPr lang="en-US" baseline="0" dirty="0" smtClean="0"/>
          </a:p>
          <a:p>
            <a:r>
              <a:rPr lang="en-US" baseline="0" dirty="0" smtClean="0"/>
              <a:t>Another huge impact of Twitter was from </a:t>
            </a:r>
            <a:r>
              <a:rPr lang="en-US" baseline="0" dirty="0" err="1" smtClean="0"/>
              <a:t>AJELive</a:t>
            </a:r>
            <a:r>
              <a:rPr lang="en-US" baseline="0" dirty="0" smtClean="0"/>
              <a:t>, which is a twitter account run by the Al Jazeera news company. During the revolutions in the Middle East, </a:t>
            </a:r>
            <a:r>
              <a:rPr lang="en-US" baseline="0" dirty="0" err="1" smtClean="0"/>
              <a:t>AJELive</a:t>
            </a:r>
            <a:r>
              <a:rPr lang="en-US" baseline="0" dirty="0" smtClean="0"/>
              <a:t> created a twitter dashboard that kept track and counted tweets of </a:t>
            </a:r>
            <a:r>
              <a:rPr lang="en-US" baseline="0" dirty="0" err="1" smtClean="0"/>
              <a:t>Egpypt</a:t>
            </a:r>
            <a:r>
              <a:rPr lang="en-US" baseline="0" dirty="0" smtClean="0"/>
              <a:t>, Syria, Libya, Yemen and Bahrain. You could see a graphical analysis of what was being tweeted about when, and a stream of featured stories could be seen on the dashboard as well. This was very useful for spreading ideas and practices, as well as news, between say the revolution in Egypt and the revolution in other countries.</a:t>
            </a:r>
          </a:p>
          <a:p>
            <a:endParaRPr lang="en-US" baseline="0" dirty="0" smtClean="0"/>
          </a:p>
          <a:p>
            <a:r>
              <a:rPr lang="en-US" baseline="0" dirty="0" smtClean="0"/>
              <a:t>An Egyptian activist, Mona </a:t>
            </a:r>
            <a:r>
              <a:rPr lang="en-US" baseline="0" dirty="0" err="1" smtClean="0"/>
              <a:t>Eltahawy</a:t>
            </a:r>
            <a:r>
              <a:rPr lang="en-US" baseline="0" dirty="0" smtClean="0"/>
              <a:t>, closely followed the events of Jan 25</a:t>
            </a:r>
            <a:r>
              <a:rPr lang="en-US" baseline="30000" dirty="0" smtClean="0"/>
              <a:t>th</a:t>
            </a:r>
            <a:r>
              <a:rPr lang="en-US" baseline="0" dirty="0" smtClean="0"/>
              <a:t>, as well as the protests leading up to and following that day. On January 25</a:t>
            </a:r>
            <a:r>
              <a:rPr lang="en-US" baseline="30000" dirty="0" smtClean="0"/>
              <a:t>th</a:t>
            </a:r>
            <a:r>
              <a:rPr lang="en-US" baseline="0" dirty="0" smtClean="0"/>
              <a:t>, 2011, she had over 230 tweets which included #Jan25 in the tweet, and these, along with all her other tweets, were seen by all her followers which number nearly 200,000. One of her tweets read “If u doubted #Mubarak's #Egypt is a #police state, watch as he locks down cities with security thugs to beat #Jan25 protests. Mubarak Out!”. This aptly describes the general fears and feelings of the protestors throughout the revolution.</a:t>
            </a:r>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18</a:t>
            </a:fld>
            <a:endParaRPr lang="en-US"/>
          </a:p>
        </p:txBody>
      </p:sp>
    </p:spTree>
    <p:extLst>
      <p:ext uri="{BB962C8B-B14F-4D97-AF65-F5344CB8AC3E}">
        <p14:creationId xmlns:p14="http://schemas.microsoft.com/office/powerpoint/2010/main" val="847571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show part</a:t>
            </a:r>
            <a:r>
              <a:rPr lang="en-US" baseline="0" dirty="0" smtClean="0"/>
              <a:t> of video? Otherwise:</a:t>
            </a:r>
          </a:p>
          <a:p>
            <a:endParaRPr lang="en-US" baseline="0" dirty="0" smtClean="0"/>
          </a:p>
          <a:p>
            <a:r>
              <a:rPr lang="en-US" baseline="0" dirty="0" smtClean="0"/>
              <a:t>Other forms of social media can help in various ways as well. For example, </a:t>
            </a:r>
            <a:r>
              <a:rPr lang="en-US" baseline="0" dirty="0" err="1" smtClean="0"/>
              <a:t>Youtube</a:t>
            </a:r>
            <a:r>
              <a:rPr lang="en-US" baseline="0" dirty="0" smtClean="0"/>
              <a:t> was crucial for activists to upload video evidence of what was happening in Egypt during their protests. Videos posted on </a:t>
            </a:r>
            <a:r>
              <a:rPr lang="en-US" baseline="0" dirty="0" err="1" smtClean="0"/>
              <a:t>Youtube</a:t>
            </a:r>
            <a:r>
              <a:rPr lang="en-US" baseline="0" dirty="0" smtClean="0"/>
              <a:t> ranged from anything from peaceful protests running smoothly, to violent conflicts with tear gas and fires and police dragging the unconscious or lifeless body of a protestor into a pile of garbage. </a:t>
            </a:r>
          </a:p>
          <a:p>
            <a:endParaRPr lang="en-US" baseline="0" dirty="0" smtClean="0"/>
          </a:p>
          <a:p>
            <a:r>
              <a:rPr lang="en-US" baseline="0" dirty="0" smtClean="0"/>
              <a:t>On </a:t>
            </a:r>
            <a:r>
              <a:rPr lang="en-US" baseline="0" dirty="0" err="1" smtClean="0"/>
              <a:t>reddit</a:t>
            </a:r>
            <a:r>
              <a:rPr lang="en-US" baseline="0" dirty="0" smtClean="0"/>
              <a:t>, there were mostly forums for either discussion or for providing details about the events, as well as spreading knowledge. There is a particular forum where the author gives a detailed account of what had happened, including hundreds of links to events and reports, while also asking for help in spreading the word.</a:t>
            </a:r>
          </a:p>
          <a:p>
            <a:endParaRPr lang="en-US" baseline="0" dirty="0" smtClean="0"/>
          </a:p>
          <a:p>
            <a:r>
              <a:rPr lang="en-US" baseline="0" dirty="0" smtClean="0"/>
              <a:t>An example of a blog that was helpful to the revolution was a blog on The Guardian that was written by a few different bloggers, and which gave a live update of events as they unfolded on January 25</a:t>
            </a:r>
            <a:r>
              <a:rPr lang="en-US" baseline="30000" dirty="0" smtClean="0"/>
              <a:t>th</a:t>
            </a:r>
            <a:r>
              <a:rPr lang="en-US" baseline="0" dirty="0" smtClean="0"/>
              <a:t> (and following days). Some of the updates came straight from a reporter in Egypt as he was being arrested, so some updates of his which spanned only a few minutes included “tear gas, I’m suffocating”, “We r trapped inside a building”, “Help !!!, Arrested”, and “I’ve been neaten a lot”. These were all tweeted as they were actually happening.</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19</a:t>
            </a:fld>
            <a:endParaRPr lang="en-US"/>
          </a:p>
        </p:txBody>
      </p:sp>
    </p:spTree>
    <p:extLst>
      <p:ext uri="{BB962C8B-B14F-4D97-AF65-F5344CB8AC3E}">
        <p14:creationId xmlns:p14="http://schemas.microsoft.com/office/powerpoint/2010/main" val="325542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D944F2FD-194D-E24B-BD77-0A1DCF4E9AE9}" type="datetime1">
              <a:rPr lang="en-US"/>
              <a:pPr/>
              <a:t>9/13/13</a:t>
            </a:fld>
            <a:endParaRPr lang="en-US"/>
          </a:p>
        </p:txBody>
      </p:sp>
      <p:sp>
        <p:nvSpPr>
          <p:cNvPr id="18435" name="Rectangle 7"/>
          <p:cNvSpPr>
            <a:spLocks noGrp="1" noChangeArrowheads="1"/>
          </p:cNvSpPr>
          <p:nvPr>
            <p:ph type="sldNum" sz="quarter" idx="5"/>
          </p:nvPr>
        </p:nvSpPr>
        <p:spPr>
          <a:noFill/>
        </p:spPr>
        <p:txBody>
          <a:bodyPr/>
          <a:lstStyle/>
          <a:p>
            <a:fld id="{F17B457B-E0CF-2046-AACC-112808076782}"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you can see, Facebook, Twitter, and other forms of social media certainly</a:t>
            </a:r>
            <a:r>
              <a:rPr lang="en-US" baseline="0" dirty="0" smtClean="0"/>
              <a:t> helped the Egyptian revolution of 2011 by providing a means of communicating and of organizing protests and demonstrations across the country. It was also essential in showing the outside world what exactly was happening in Egypt, while it was still happening.</a:t>
            </a:r>
          </a:p>
          <a:p>
            <a:endParaRPr lang="en-US" baseline="0" dirty="0" smtClean="0"/>
          </a:p>
          <a:p>
            <a:r>
              <a:rPr lang="en-US" baseline="0" dirty="0" smtClean="0"/>
              <a:t>There is still a large amount of conflict and uncertainty for the future not only in Egypt but in other Middle Eastern countries as well. Syria has very recently been in the news due to similar circumstances that were present in Egypt in the past. Maybe we will have some similarities as events continue to unfold in Syria as they did in Egypt in 2011 and even now.</a:t>
            </a:r>
          </a:p>
          <a:p>
            <a:endParaRPr lang="en-US" baseline="0" dirty="0" smtClean="0"/>
          </a:p>
          <a:p>
            <a:r>
              <a:rPr lang="en-US" baseline="0" dirty="0" smtClean="0"/>
              <a:t>To bring it back to the social implications of computing, what I was trying to prove was that social media, as well as the computing devices that were needed for their use such as laptops or smartphones, was an essential factor in this social and political revolution. This revolution is a perfect example of how advanced computing technology can have a profound effect </a:t>
            </a:r>
            <a:r>
              <a:rPr lang="en-US" baseline="0" smtClean="0"/>
              <a:t>on society.</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20</a:t>
            </a:fld>
            <a:endParaRPr lang="en-US"/>
          </a:p>
        </p:txBody>
      </p:sp>
    </p:spTree>
    <p:extLst>
      <p:ext uri="{BB962C8B-B14F-4D97-AF65-F5344CB8AC3E}">
        <p14:creationId xmlns:p14="http://schemas.microsoft.com/office/powerpoint/2010/main" val="4094268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22</a:t>
            </a:fld>
            <a:endParaRPr lang="en-US"/>
          </a:p>
        </p:txBody>
      </p:sp>
    </p:spTree>
    <p:extLst>
      <p:ext uri="{BB962C8B-B14F-4D97-AF65-F5344CB8AC3E}">
        <p14:creationId xmlns:p14="http://schemas.microsoft.com/office/powerpoint/2010/main" val="270926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r>
              <a:rPr lang="en-US" dirty="0" smtClean="0"/>
              <a:t>Also go into basic information</a:t>
            </a:r>
            <a:r>
              <a:rPr lang="en-US" baseline="0" dirty="0" smtClean="0"/>
              <a:t> about internet censorship</a:t>
            </a:r>
          </a:p>
          <a:p>
            <a:r>
              <a:rPr lang="en-US" baseline="0" dirty="0" smtClean="0"/>
              <a:t>-very brief overview of what it entails</a:t>
            </a:r>
          </a:p>
          <a:p>
            <a:r>
              <a:rPr lang="en-US" baseline="0" dirty="0" smtClean="0"/>
              <a:t>-its not just a thing in china, it’s a thing everywhere</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r>
              <a:rPr lang="en-US" dirty="0" smtClean="0"/>
              <a:t>talk here about why internet censorship</a:t>
            </a:r>
          </a:p>
          <a:p>
            <a:r>
              <a:rPr lang="en-US" dirty="0" smtClean="0"/>
              <a:t>A</a:t>
            </a:r>
            <a:r>
              <a:rPr lang="en-US" baseline="0" dirty="0" smtClean="0"/>
              <a:t> brief talk about the history behind the golden shield project </a:t>
            </a:r>
            <a:endParaRPr lang="en-US" baseline="0" dirty="0"/>
          </a:p>
          <a:p>
            <a:r>
              <a:rPr lang="en-US" baseline="0" dirty="0" smtClean="0"/>
              <a:t>Talk about how the government uses the media to keep in power and the control the government has over it</a:t>
            </a:r>
          </a:p>
          <a:p>
            <a:r>
              <a:rPr lang="en-US" baseline="0" dirty="0" smtClean="0"/>
              <a:t>A positive argument, it can provide a safe environment for its users by protecting against piracy and increasing privacy </a:t>
            </a:r>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24</a:t>
            </a:fld>
            <a:endParaRPr lang="en-US"/>
          </a:p>
        </p:txBody>
      </p:sp>
    </p:spTree>
    <p:extLst>
      <p:ext uri="{BB962C8B-B14F-4D97-AF65-F5344CB8AC3E}">
        <p14:creationId xmlns:p14="http://schemas.microsoft.com/office/powerpoint/2010/main" val="214044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r>
              <a:rPr lang="en-US" dirty="0" smtClean="0"/>
              <a:t>talk</a:t>
            </a:r>
            <a:r>
              <a:rPr lang="en-US" baseline="0" dirty="0" smtClean="0"/>
              <a:t> here about some of the technical science behind how this happens</a:t>
            </a:r>
          </a:p>
          <a:p>
            <a:r>
              <a:rPr lang="en-US" baseline="0" dirty="0" smtClean="0"/>
              <a:t>-make sure to talk about censorship software on PCs </a:t>
            </a:r>
          </a:p>
          <a:p>
            <a:r>
              <a:rPr lang="en-US" baseline="0" dirty="0" smtClean="0"/>
              <a:t>-talk about filtering, especially with search engines</a:t>
            </a:r>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25</a:t>
            </a:fld>
            <a:endParaRPr lang="en-US"/>
          </a:p>
        </p:txBody>
      </p:sp>
    </p:spTree>
    <p:extLst>
      <p:ext uri="{BB962C8B-B14F-4D97-AF65-F5344CB8AC3E}">
        <p14:creationId xmlns:p14="http://schemas.microsoft.com/office/powerpoint/2010/main" val="3285528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r>
              <a:rPr lang="en-US" dirty="0" smtClean="0"/>
              <a:t>Talk about the negative side effects of internet censorship </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26</a:t>
            </a:fld>
            <a:endParaRPr lang="en-US"/>
          </a:p>
        </p:txBody>
      </p:sp>
    </p:spTree>
    <p:extLst>
      <p:ext uri="{BB962C8B-B14F-4D97-AF65-F5344CB8AC3E}">
        <p14:creationId xmlns:p14="http://schemas.microsoft.com/office/powerpoint/2010/main" val="644559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r>
              <a:rPr lang="en-US" dirty="0" smtClean="0"/>
              <a:t>Final conclusion </a:t>
            </a:r>
          </a:p>
          <a:p>
            <a:r>
              <a:rPr lang="en-US" dirty="0" smtClean="0"/>
              <a:t>State why censorship</a:t>
            </a:r>
            <a:r>
              <a:rPr lang="en-US" baseline="0" dirty="0" smtClean="0"/>
              <a:t> is still wrong, despite the good that could come from it</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27</a:t>
            </a:fld>
            <a:endParaRPr lang="en-US"/>
          </a:p>
        </p:txBody>
      </p:sp>
    </p:spTree>
    <p:extLst>
      <p:ext uri="{BB962C8B-B14F-4D97-AF65-F5344CB8AC3E}">
        <p14:creationId xmlns:p14="http://schemas.microsoft.com/office/powerpoint/2010/main" val="1593782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2FC8B3AD-DCAF-C84E-A5D7-6E3DDF8C5412}" type="datetime1">
              <a:rPr lang="en-US"/>
              <a:pPr/>
              <a:t>9/13/13</a:t>
            </a:fld>
            <a:endParaRPr lang="en-US"/>
          </a:p>
        </p:txBody>
      </p:sp>
      <p:sp>
        <p:nvSpPr>
          <p:cNvPr id="45059" name="Rectangle 7"/>
          <p:cNvSpPr>
            <a:spLocks noGrp="1" noChangeArrowheads="1"/>
          </p:cNvSpPr>
          <p:nvPr>
            <p:ph type="sldNum" sz="quarter" idx="5"/>
          </p:nvPr>
        </p:nvSpPr>
        <p:spPr>
          <a:noFill/>
        </p:spPr>
        <p:txBody>
          <a:bodyPr/>
          <a:lstStyle/>
          <a:p>
            <a:fld id="{CF84F769-BBFF-854F-A821-F12838B3269F}" type="slidenum">
              <a:rPr lang="en-US"/>
              <a:pPr/>
              <a:t>29</a:t>
            </a:fld>
            <a:endParaRPr lang="en-US"/>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a:t>
            </a:r>
            <a:r>
              <a:rPr lang="en-US" dirty="0" smtClean="0">
                <a:latin typeface="Arial" pitchFamily="-109" charset="0"/>
                <a:ea typeface="ＭＳ Ｐゴシック" pitchFamily="-109" charset="-128"/>
                <a:cs typeface="ＭＳ Ｐゴシック" pitchFamily="-109" charset="-128"/>
              </a:rPr>
              <a:t>case.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Freedom of Speech</a:t>
            </a:r>
            <a:endParaRPr lang="en-US" dirty="0"/>
          </a:p>
        </p:txBody>
      </p:sp>
      <p:sp>
        <p:nvSpPr>
          <p:cNvPr id="4" name="Date Placeholder 3"/>
          <p:cNvSpPr>
            <a:spLocks noGrp="1"/>
          </p:cNvSpPr>
          <p:nvPr>
            <p:ph type="dt" idx="10"/>
          </p:nvPr>
        </p:nvSpPr>
        <p:spPr/>
        <p:txBody>
          <a:bodyPr/>
          <a:lstStyle/>
          <a:p>
            <a:fld id="{3B3024D6-64B1-C441-91BD-25FAE899D92F}" type="datetime1">
              <a:rPr lang="en-US" smtClean="0"/>
              <a:pPr/>
              <a:t>9/13/13</a:t>
            </a:fld>
            <a:endParaRPr lang="en-US"/>
          </a:p>
        </p:txBody>
      </p:sp>
      <p:sp>
        <p:nvSpPr>
          <p:cNvPr id="5" name="Slide Number Placeholder 4"/>
          <p:cNvSpPr>
            <a:spLocks noGrp="1"/>
          </p:cNvSpPr>
          <p:nvPr>
            <p:ph type="sldNum" sz="quarter" idx="11"/>
          </p:nvPr>
        </p:nvSpPr>
        <p:spPr/>
        <p:txBody>
          <a:bodyPr/>
          <a:lstStyle/>
          <a:p>
            <a:fld id="{471AD563-529E-0F4C-B4B0-089A706BE3F1}" type="slidenum">
              <a:rPr lang="en-US" smtClean="0"/>
              <a:pPr/>
              <a:t>3</a:t>
            </a:fld>
            <a:endParaRPr lang="en-US"/>
          </a:p>
        </p:txBody>
      </p:sp>
    </p:spTree>
    <p:extLst>
      <p:ext uri="{BB962C8B-B14F-4D97-AF65-F5344CB8AC3E}">
        <p14:creationId xmlns:p14="http://schemas.microsoft.com/office/powerpoint/2010/main" val="2042006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Possible Reminders:</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r>
              <a:rPr lang="en-US" sz="2800" dirty="0" smtClean="0"/>
              <a:t>Send email to Instructor and TA for fastest response.</a:t>
            </a:r>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r>
              <a:rPr kumimoji="0" lang="en-US" sz="2800" b="0" i="0" u="none" strike="noStrike" kern="0" cap="none" spc="0" normalizeH="0" baseline="0" noProof="0" dirty="0" smtClean="0">
                <a:ln>
                  <a:noFill/>
                </a:ln>
                <a:solidFill>
                  <a:srgbClr val="000000"/>
                </a:solidFill>
                <a:effectLst/>
                <a:uLnTx/>
                <a:uFillTx/>
                <a:latin typeface="Times New Roman"/>
                <a:ea typeface="ＭＳ Ｐゴシック" pitchFamily="85" charset="-128"/>
                <a:cs typeface="ＭＳ Ｐゴシック" pitchFamily="85" charset="-128"/>
              </a:rPr>
              <a:t>This course is about the social implications of computing. All assignments will have this focus.</a:t>
            </a:r>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r>
              <a:rPr kumimoji="0" lang="en-US" sz="2800" b="0" i="0" u="none" strike="noStrike" kern="0" cap="none" spc="0" normalizeH="0" baseline="0" noProof="0" dirty="0" smtClean="0">
                <a:ln>
                  <a:noFill/>
                </a:ln>
                <a:solidFill>
                  <a:srgbClr val="000000"/>
                </a:solidFill>
                <a:effectLst/>
                <a:uLnTx/>
                <a:uFillTx/>
                <a:latin typeface="Times New Roman"/>
                <a:ea typeface="ＭＳ Ｐゴシック" pitchFamily="85" charset="-128"/>
                <a:cs typeface="ＭＳ Ｐゴシック" pitchFamily="85" charset="-128"/>
              </a:rPr>
              <a:t>Follow the paper and presentation guidelines listed on the course web site.</a:t>
            </a:r>
          </a:p>
          <a:p>
            <a:pPr marL="742950" marR="0" lvl="1" indent="-285750" algn="l" defTabSz="914400" rtl="0" eaLnBrk="0" fontAlgn="base" latinLnBrk="0" hangingPunct="0">
              <a:lnSpc>
                <a:spcPct val="100000"/>
              </a:lnSpc>
              <a:spcBef>
                <a:spcPct val="20000"/>
              </a:spcBef>
              <a:spcAft>
                <a:spcPct val="0"/>
              </a:spcAft>
              <a:buClr>
                <a:srgbClr val="9999CC"/>
              </a:buClr>
              <a:buSzPct val="80000"/>
              <a:buFont typeface="Wingdings" pitchFamily="-109" charset="2"/>
              <a:buChar char="¨"/>
              <a:tabLst/>
              <a:defRPr/>
            </a:pPr>
            <a:r>
              <a:rPr kumimoji="0" lang="en-US" sz="1800" b="0" i="0" u="none" strike="noStrike" kern="0" cap="none" spc="0" normalizeH="0" baseline="0" noProof="0" dirty="0" smtClean="0">
                <a:ln>
                  <a:noFill/>
                </a:ln>
                <a:solidFill>
                  <a:srgbClr val="000000"/>
                </a:solidFill>
                <a:effectLst/>
                <a:uLnTx/>
                <a:uFillTx/>
                <a:latin typeface="Arial Black"/>
                <a:ea typeface="ＭＳ Ｐゴシック" pitchFamily="76" charset="-128"/>
              </a:rPr>
              <a:t>Put your name on every slide or points will be deducted</a:t>
            </a:r>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r>
              <a:rPr kumimoji="0" lang="en-US" sz="2800" b="0" i="0" u="none" strike="noStrike" kern="0" cap="none" spc="0" normalizeH="0" baseline="0" noProof="0" dirty="0" smtClean="0">
                <a:ln>
                  <a:noFill/>
                </a:ln>
                <a:solidFill>
                  <a:srgbClr val="000000"/>
                </a:solidFill>
                <a:effectLst/>
                <a:uLnTx/>
                <a:uFillTx/>
                <a:latin typeface="Times New Roman"/>
                <a:ea typeface="ＭＳ Ｐゴシック" pitchFamily="85" charset="-128"/>
                <a:cs typeface="ＭＳ Ｐゴシック" pitchFamily="85" charset="-128"/>
              </a:rPr>
              <a:t>Presentation slides are due no later than 3 PM the day before you present.</a:t>
            </a:r>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endParaRPr kumimoji="0" lang="en-US" sz="2800" b="0" i="0" u="none" strike="noStrike" kern="0" cap="none" spc="0" normalizeH="0" baseline="0" noProof="0" dirty="0" smtClean="0">
              <a:ln>
                <a:noFill/>
              </a:ln>
              <a:solidFill>
                <a:srgbClr val="000000"/>
              </a:solidFill>
              <a:effectLst/>
              <a:uLnTx/>
              <a:uFillTx/>
              <a:latin typeface="Times New Roman"/>
              <a:ea typeface="ＭＳ Ｐゴシック" pitchFamily="85" charset="-128"/>
              <a:cs typeface="ＭＳ Ｐゴシック" pitchFamily="85" charset="-128"/>
            </a:endParaRPr>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r>
              <a:rPr kumimoji="0" lang="en-US" sz="2800" b="0" i="0" u="none" strike="noStrike" kern="0" cap="none" spc="0" normalizeH="0" baseline="0" noProof="0" dirty="0" smtClean="0">
                <a:ln>
                  <a:noFill/>
                </a:ln>
                <a:solidFill>
                  <a:srgbClr val="000000"/>
                </a:solidFill>
                <a:effectLst/>
                <a:uLnTx/>
                <a:uFillTx/>
                <a:latin typeface="Times New Roman"/>
                <a:ea typeface="ＭＳ Ｐゴシック" pitchFamily="85" charset="-128"/>
                <a:cs typeface="ＭＳ Ｐゴシック" pitchFamily="85" charset="-128"/>
              </a:rPr>
              <a:t>Please name presentation files:</a:t>
            </a:r>
          </a:p>
          <a:p>
            <a:pPr marL="742950" marR="0" lvl="1" indent="-285750" algn="l" defTabSz="914400" rtl="0" eaLnBrk="0" fontAlgn="base" latinLnBrk="0" hangingPunct="0">
              <a:lnSpc>
                <a:spcPct val="100000"/>
              </a:lnSpc>
              <a:spcBef>
                <a:spcPct val="20000"/>
              </a:spcBef>
              <a:spcAft>
                <a:spcPct val="0"/>
              </a:spcAft>
              <a:buClr>
                <a:srgbClr val="9999CC"/>
              </a:buClr>
              <a:buSzPct val="80000"/>
              <a:buFont typeface="Wingdings" pitchFamily="-109" charset="2"/>
              <a:buChar char="¨"/>
              <a:tabLst/>
              <a:defRPr/>
            </a:pPr>
            <a:r>
              <a:rPr kumimoji="0" lang="en-US" sz="1800" b="0" i="0" u="none" strike="noStrike" kern="0" cap="none" spc="0" normalizeH="0" baseline="0" noProof="0" dirty="0" smtClean="0">
                <a:ln>
                  <a:noFill/>
                </a:ln>
                <a:solidFill>
                  <a:srgbClr val="000000"/>
                </a:solidFill>
                <a:effectLst/>
                <a:uLnTx/>
                <a:uFillTx/>
                <a:latin typeface="Arial Black"/>
                <a:ea typeface="ＭＳ Ｐゴシック" pitchFamily="76" charset="-128"/>
              </a:rPr>
              <a:t> </a:t>
            </a:r>
            <a:r>
              <a:rPr kumimoji="0" lang="en-US" sz="1800" b="0" i="0" u="none" strike="noStrike" kern="0" cap="none" spc="0" normalizeH="0" baseline="0" noProof="0" dirty="0" err="1" smtClean="0">
                <a:ln>
                  <a:noFill/>
                </a:ln>
                <a:solidFill>
                  <a:srgbClr val="000000"/>
                </a:solidFill>
                <a:effectLst/>
                <a:uLnTx/>
                <a:uFillTx/>
                <a:latin typeface="Arial Black"/>
                <a:ea typeface="ＭＳ Ｐゴシック" pitchFamily="76" charset="-128"/>
              </a:rPr>
              <a:t>FirstnameLastname-Topic.pptx</a:t>
            </a:r>
            <a:endParaRPr kumimoji="0" lang="en-US" sz="1800" b="0" i="0" u="none" strike="noStrike" kern="0" cap="none" spc="0" normalizeH="0" baseline="0" noProof="0" dirty="0" smtClean="0">
              <a:ln>
                <a:noFill/>
              </a:ln>
              <a:solidFill>
                <a:srgbClr val="000000"/>
              </a:solidFill>
              <a:effectLst/>
              <a:uLnTx/>
              <a:uFillTx/>
              <a:latin typeface="Arial Black"/>
              <a:ea typeface="ＭＳ Ｐゴシック" pitchFamily="76" charset="-128"/>
            </a:endParaRPr>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30</a:t>
            </a:fld>
            <a:endParaRPr lang="en-US"/>
          </a:p>
        </p:txBody>
      </p:sp>
    </p:spTree>
    <p:extLst>
      <p:ext uri="{BB962C8B-B14F-4D97-AF65-F5344CB8AC3E}">
        <p14:creationId xmlns:p14="http://schemas.microsoft.com/office/powerpoint/2010/main" val="2583143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31</a:t>
            </a:fld>
            <a:endParaRPr lang="en-US"/>
          </a:p>
        </p:txBody>
      </p:sp>
    </p:spTree>
    <p:extLst>
      <p:ext uri="{BB962C8B-B14F-4D97-AF65-F5344CB8AC3E}">
        <p14:creationId xmlns:p14="http://schemas.microsoft.com/office/powerpoint/2010/main" val="3559582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32</a:t>
            </a:fld>
            <a:endParaRPr lang="en-US"/>
          </a:p>
        </p:txBody>
      </p:sp>
    </p:spTree>
    <p:extLst>
      <p:ext uri="{BB962C8B-B14F-4D97-AF65-F5344CB8AC3E}">
        <p14:creationId xmlns:p14="http://schemas.microsoft.com/office/powerpoint/2010/main" val="3559582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9/13/13</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0D216B81-6282-3F44-9DC4-CFC62CDF419F}" type="datetime1">
              <a:rPr lang="en-US"/>
              <a:pPr/>
              <a:t>9/13/13</a:t>
            </a:fld>
            <a:endParaRPr lang="en-US"/>
          </a:p>
        </p:txBody>
      </p:sp>
      <p:sp>
        <p:nvSpPr>
          <p:cNvPr id="47107" name="Rectangle 7"/>
          <p:cNvSpPr>
            <a:spLocks noGrp="1" noChangeArrowheads="1"/>
          </p:cNvSpPr>
          <p:nvPr>
            <p:ph type="sldNum" sz="quarter" idx="5"/>
          </p:nvPr>
        </p:nvSpPr>
        <p:spPr>
          <a:noFill/>
        </p:spPr>
        <p:txBody>
          <a:bodyPr/>
          <a:lstStyle/>
          <a:p>
            <a:fld id="{0D0F863F-559D-8243-8865-4287512030AA}" type="slidenum">
              <a:rPr lang="en-US"/>
              <a:pPr/>
              <a:t>34</a:t>
            </a:fld>
            <a:endParaRPr lang="en-US"/>
          </a:p>
        </p:txBody>
      </p:sp>
      <p:sp>
        <p:nvSpPr>
          <p:cNvPr id="47108" name="Rectangle 2"/>
          <p:cNvSpPr>
            <a:spLocks noGrp="1" noRot="1" noChangeAspect="1" noChangeArrowheads="1"/>
          </p:cNvSpPr>
          <p:nvPr>
            <p:ph type="sldImg"/>
          </p:nvPr>
        </p:nvSpPr>
        <p:spPr>
          <a:solidFill>
            <a:srgbClr val="FFFFFF"/>
          </a:solidFill>
          <a:ln/>
        </p:spPr>
      </p:sp>
      <p:sp>
        <p:nvSpPr>
          <p:cNvPr id="47109"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Arial" pitchFamily="-109" charset="0"/>
                <a:ea typeface="ＭＳ Ｐゴシック" pitchFamily="-109" charset="-128"/>
                <a:cs typeface="ＭＳ Ｐゴシック" pitchFamily="-109" charset="-128"/>
              </a:rPr>
              <a:t> Negative, positive or liberty, claim-right</a:t>
            </a:r>
          </a:p>
          <a:p>
            <a:r>
              <a:rPr lang="en-US" smtClean="0">
                <a:latin typeface="Arial" pitchFamily="-109" charset="0"/>
                <a:ea typeface="ＭＳ Ｐゴシック" pitchFamily="-109" charset="-128"/>
                <a:cs typeface="ＭＳ Ｐゴシック" pitchFamily="-109" charset="-128"/>
              </a:rPr>
              <a:t>“Shouting ‘Fire!’ in a crowded theater.”, Copyright law., False advertising., Libel &amp; slander., Telemarketers., Spam. “Clear and present  danger”, Commercial speech., Untrue &amp; damaging. Child pornography., depends on community standards</a:t>
            </a:r>
          </a:p>
          <a:p>
            <a:r>
              <a:rPr lang="en-US" smtClean="0">
                <a:latin typeface="Arial" pitchFamily="-109" charset="0"/>
                <a:ea typeface="ＭＳ Ｐゴシック" pitchFamily="-109" charset="-128"/>
                <a:cs typeface="ＭＳ Ｐゴシック" pitchFamily="-109" charset="-128"/>
              </a:rPr>
              <a:t>Legal prosecution, Sexual harassment in the workplace, Books in libraries, Textbooks / school reading, Restrictions on school speech / writing.</a:t>
            </a:r>
          </a:p>
          <a:p>
            <a:r>
              <a:rPr lang="en-US" smtClean="0">
                <a:latin typeface="Arial" pitchFamily="-109" charset="0"/>
                <a:ea typeface="ＭＳ Ｐゴシック" pitchFamily="-109" charset="-128"/>
                <a:cs typeface="ＭＳ Ｐゴシック" pitchFamily="-109" charset="-128"/>
              </a:rPr>
              <a:t>What standards should apply? What locality has jurisdiction? How to enforce?</a:t>
            </a:r>
          </a:p>
          <a:p>
            <a:endParaRPr lang="en-US"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1D6C5008-2E4D-9042-8233-30804612B014}" type="datetime1">
              <a:rPr lang="en-US"/>
              <a:pPr/>
              <a:t>9/13/13</a:t>
            </a:fld>
            <a:endParaRPr lang="en-US"/>
          </a:p>
        </p:txBody>
      </p:sp>
      <p:sp>
        <p:nvSpPr>
          <p:cNvPr id="49155" name="Rectangle 7"/>
          <p:cNvSpPr>
            <a:spLocks noGrp="1" noChangeArrowheads="1"/>
          </p:cNvSpPr>
          <p:nvPr>
            <p:ph type="sldNum" sz="quarter" idx="5"/>
          </p:nvPr>
        </p:nvSpPr>
        <p:spPr>
          <a:noFill/>
        </p:spPr>
        <p:txBody>
          <a:bodyPr/>
          <a:lstStyle/>
          <a:p>
            <a:fld id="{6B65AAAD-1528-C342-AC58-92E8A032A29C}" type="slidenum">
              <a:rPr lang="en-US"/>
              <a:pPr/>
              <a:t>35</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r>
              <a:rPr lang="en-US">
                <a:latin typeface="Arial" pitchFamily="-109" charset="0"/>
                <a:ea typeface="ＭＳ Ｐゴシック" pitchFamily="-109" charset="-128"/>
                <a:cs typeface="ＭＳ Ｐゴシック" pitchFamily="-109" charset="-128"/>
              </a:rPr>
              <a:t>From Professor Ciaraldi.</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8DBA6DA5-4BE6-064B-A8A0-F365DA57057A}" type="datetime1">
              <a:rPr lang="en-US"/>
              <a:pPr/>
              <a:t>9/13/13</a:t>
            </a:fld>
            <a:endParaRPr lang="en-US"/>
          </a:p>
        </p:txBody>
      </p:sp>
      <p:sp>
        <p:nvSpPr>
          <p:cNvPr id="51203" name="Rectangle 7"/>
          <p:cNvSpPr>
            <a:spLocks noGrp="1" noChangeArrowheads="1"/>
          </p:cNvSpPr>
          <p:nvPr>
            <p:ph type="sldNum" sz="quarter" idx="5"/>
          </p:nvPr>
        </p:nvSpPr>
        <p:spPr>
          <a:noFill/>
        </p:spPr>
        <p:txBody>
          <a:bodyPr/>
          <a:lstStyle/>
          <a:p>
            <a:fld id="{FB556D0B-3FDE-9B46-B64F-853425D9BD4E}" type="slidenum">
              <a:rPr lang="en-US"/>
              <a:pPr/>
              <a:t>36</a:t>
            </a:fld>
            <a:endParaRPr 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r>
              <a:rPr lang="en-US">
                <a:latin typeface="Arial" pitchFamily="-109" charset="0"/>
                <a:ea typeface="ＭＳ Ｐゴシック" pitchFamily="-109" charset="-128"/>
                <a:cs typeface="ＭＳ Ｐゴシック" pitchFamily="-109" charset="-128"/>
              </a:rPr>
              <a:t>From Professor Ciaraldi.</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fld id="{4E642111-FF88-F647-9550-D201E7B1BB98}" type="datetime1">
              <a:rPr lang="en-US"/>
              <a:pPr/>
              <a:t>9/13/13</a:t>
            </a:fld>
            <a:endParaRPr lang="en-US"/>
          </a:p>
        </p:txBody>
      </p:sp>
      <p:sp>
        <p:nvSpPr>
          <p:cNvPr id="53251" name="Rectangle 7"/>
          <p:cNvSpPr>
            <a:spLocks noGrp="1" noChangeArrowheads="1"/>
          </p:cNvSpPr>
          <p:nvPr>
            <p:ph type="sldNum" sz="quarter" idx="5"/>
          </p:nvPr>
        </p:nvSpPr>
        <p:spPr>
          <a:noFill/>
        </p:spPr>
        <p:txBody>
          <a:bodyPr/>
          <a:lstStyle/>
          <a:p>
            <a:fld id="{F11BCA69-BABF-4049-8AD0-912A205DC164}" type="slidenum">
              <a:rPr lang="en-US"/>
              <a:pPr/>
              <a:t>37</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r>
              <a:rPr lang="en-US">
                <a:latin typeface="Arial" pitchFamily="-109" charset="0"/>
                <a:ea typeface="ＭＳ Ｐゴシック" pitchFamily="-109" charset="-128"/>
                <a:cs typeface="ＭＳ Ｐゴシック" pitchFamily="-109" charset="-128"/>
              </a:rPr>
              <a:t>From Professor Ciaraldi.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20484" name="Date Placeholder 3"/>
          <p:cNvSpPr>
            <a:spLocks noGrp="1"/>
          </p:cNvSpPr>
          <p:nvPr>
            <p:ph type="dt" sz="quarter" idx="1"/>
          </p:nvPr>
        </p:nvSpPr>
        <p:spPr>
          <a:noFill/>
        </p:spPr>
        <p:txBody>
          <a:bodyPr/>
          <a:lstStyle/>
          <a:p>
            <a:fld id="{ACC37447-BF6D-3947-B9B1-DDCAAD8BFB05}" type="datetime1">
              <a:rPr lang="en-US" smtClean="0"/>
              <a:pPr/>
              <a:t>9/13/13</a:t>
            </a:fld>
            <a:endParaRPr lang="en-US" smtClean="0"/>
          </a:p>
        </p:txBody>
      </p:sp>
      <p:sp>
        <p:nvSpPr>
          <p:cNvPr id="20485" name="Slide Number Placeholder 4"/>
          <p:cNvSpPr>
            <a:spLocks noGrp="1"/>
          </p:cNvSpPr>
          <p:nvPr>
            <p:ph type="sldNum" sz="quarter" idx="5"/>
          </p:nvPr>
        </p:nvSpPr>
        <p:spPr>
          <a:noFill/>
        </p:spPr>
        <p:txBody>
          <a:bodyPr/>
          <a:lstStyle/>
          <a:p>
            <a:fld id="{D6FECDC0-22D2-234B-B500-0F6133EE43B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D944F2FD-194D-E24B-BD77-0A1DCF4E9AE9}" type="datetime1">
              <a:rPr lang="en-US"/>
              <a:pPr/>
              <a:t>9/13/13</a:t>
            </a:fld>
            <a:endParaRPr lang="en-US"/>
          </a:p>
        </p:txBody>
      </p:sp>
      <p:sp>
        <p:nvSpPr>
          <p:cNvPr id="18435" name="Rectangle 7"/>
          <p:cNvSpPr>
            <a:spLocks noGrp="1" noChangeArrowheads="1"/>
          </p:cNvSpPr>
          <p:nvPr>
            <p:ph type="sldNum" sz="quarter" idx="5"/>
          </p:nvPr>
        </p:nvSpPr>
        <p:spPr>
          <a:noFill/>
        </p:spPr>
        <p:txBody>
          <a:bodyPr/>
          <a:lstStyle/>
          <a:p>
            <a:fld id="{F17B457B-E0CF-2046-AACC-112808076782}" type="slidenum">
              <a:rPr lang="en-US"/>
              <a:pPr/>
              <a:t>5</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p:spPr>
        <p:txBody>
          <a:bodyPr/>
          <a:lstStyle/>
          <a:p>
            <a:fld id="{8F19B64A-6F35-AE42-9939-4E316C495588}" type="datetime1">
              <a:rPr lang="en-US"/>
              <a:pPr/>
              <a:t>9/13/13</a:t>
            </a:fld>
            <a:endParaRPr lang="en-US"/>
          </a:p>
        </p:txBody>
      </p:sp>
      <p:sp>
        <p:nvSpPr>
          <p:cNvPr id="40963" name="Rectangle 7"/>
          <p:cNvSpPr>
            <a:spLocks noGrp="1" noChangeArrowheads="1"/>
          </p:cNvSpPr>
          <p:nvPr>
            <p:ph type="sldNum" sz="quarter" idx="5"/>
          </p:nvPr>
        </p:nvSpPr>
        <p:spPr>
          <a:noFill/>
        </p:spPr>
        <p:txBody>
          <a:bodyPr/>
          <a:lstStyle/>
          <a:p>
            <a:fld id="{AA4F585F-72FB-664D-AC39-5DE4A212738A}" type="slidenum">
              <a:rPr lang="en-US"/>
              <a:pPr/>
              <a:t>6</a:t>
            </a:fld>
            <a:endParaRPr lang="en-US"/>
          </a:p>
        </p:txBody>
      </p:sp>
      <p:sp>
        <p:nvSpPr>
          <p:cNvPr id="40964" name="Rectangle 2"/>
          <p:cNvSpPr>
            <a:spLocks noGrp="1" noRot="1" noChangeAspect="1" noChangeArrowheads="1"/>
          </p:cNvSpPr>
          <p:nvPr>
            <p:ph type="sldImg"/>
          </p:nvPr>
        </p:nvSpPr>
        <p:spPr>
          <a:solidFill>
            <a:srgbClr val="FFFFFF"/>
          </a:solidFill>
          <a:ln/>
        </p:spPr>
      </p:sp>
      <p:sp>
        <p:nvSpPr>
          <p:cNvPr id="4096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Or review right now.</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D944F2FD-194D-E24B-BD77-0A1DCF4E9AE9}" type="datetime1">
              <a:rPr lang="en-US"/>
              <a:pPr/>
              <a:t>9/13/13</a:t>
            </a:fld>
            <a:endParaRPr lang="en-US"/>
          </a:p>
        </p:txBody>
      </p:sp>
      <p:sp>
        <p:nvSpPr>
          <p:cNvPr id="18435" name="Rectangle 7"/>
          <p:cNvSpPr>
            <a:spLocks noGrp="1" noChangeArrowheads="1"/>
          </p:cNvSpPr>
          <p:nvPr>
            <p:ph type="sldNum" sz="quarter" idx="5"/>
          </p:nvPr>
        </p:nvSpPr>
        <p:spPr>
          <a:noFill/>
        </p:spPr>
        <p:txBody>
          <a:bodyPr/>
          <a:lstStyle/>
          <a:p>
            <a:fld id="{F17B457B-E0CF-2046-AACC-112808076782}" type="slidenum">
              <a:rPr lang="en-US"/>
              <a:pPr/>
              <a:t>7</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Interaction between employers and social networking</a:t>
            </a:r>
          </a:p>
          <a:p>
            <a:r>
              <a:rPr lang="en-US" dirty="0" smtClean="0"/>
              <a:t>I wanted to see what employers</a:t>
            </a:r>
            <a:r>
              <a:rPr lang="en-US" baseline="0" dirty="0" smtClean="0"/>
              <a:t> can and can’t do with social networking accounts when considering you for a job, how much it impacts/influences chances of getting a job. I knew they could look at profiles, but I didn’t know how they went about doing it. Generally have someone outside of interview screen profile for flags. Can’t just go into your account – protected by </a:t>
            </a:r>
            <a:r>
              <a:rPr lang="en-US" baseline="0" dirty="0" err="1" smtClean="0"/>
              <a:t>FCRA</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9/13/13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act as your typical “creeper” on Facebook. They have to inform you that they will do it and also have to get permission</a:t>
            </a:r>
            <a:r>
              <a:rPr lang="en-US" baseline="0" dirty="0" smtClean="0"/>
              <a:t> to do so. Interesting to me that they have to inform the provider that they are using their information for a possible job. This applies for viewing their account as the person themselves, meaning getting </a:t>
            </a:r>
            <a:r>
              <a:rPr lang="en-US" baseline="0" dirty="0" err="1" smtClean="0"/>
              <a:t>uname</a:t>
            </a:r>
            <a:r>
              <a:rPr lang="en-US" baseline="0" dirty="0" smtClean="0"/>
              <a:t>/pass. Have been cases where discrimination has gotten the company in trouble. I didn’t find specific cases, but there were numerous articles that said a man was once rejected a job for being too old.</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9/13/13</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9</a:t>
            </a:fld>
            <a:endParaRPr lang="en-US"/>
          </a:p>
        </p:txBody>
      </p:sp>
    </p:spTree>
    <p:extLst>
      <p:ext uri="{BB962C8B-B14F-4D97-AF65-F5344CB8AC3E}">
        <p14:creationId xmlns:p14="http://schemas.microsoft.com/office/powerpoint/2010/main" val="186626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smtClean="0"/>
              <a:t>Click to edit Master title style</a:t>
            </a:r>
            <a:endParaRPr lang="en-US"/>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smtClean="0"/>
              <a:t>Click to edit Master subtitle style</a:t>
            </a:r>
            <a:endParaRPr lang="en-US"/>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35148F02-9ADC-594B-A5C2-A9BDA49E7DE7}" type="datetime1">
              <a:rPr lang="en-US" smtClean="0"/>
              <a:t>9/13/13</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2013 Keith A. Pray</a:t>
            </a:r>
            <a:endParaRPr lang="en-US"/>
          </a:p>
        </p:txBody>
      </p:sp>
      <p:sp>
        <p:nvSpPr>
          <p:cNvPr id="22" name="Rectangle 5"/>
          <p:cNvSpPr>
            <a:spLocks noGrp="1" noChangeArrowheads="1"/>
          </p:cNvSpPr>
          <p:nvPr>
            <p:ph type="sldNum" sz="quarter" idx="12"/>
          </p:nvPr>
        </p:nvSpPr>
        <p:spPr/>
        <p:txBody>
          <a:bodyPr/>
          <a:lstStyle>
            <a:lvl1pPr>
              <a:defRPr/>
            </a:lvl1pPr>
          </a:lstStyle>
          <a:p>
            <a:fld id="{C3679035-B002-BF45-83C7-DC5FCD0D21B7}" type="slidenum">
              <a:rPr lang="en-US" smtClean="0"/>
              <a:pPr/>
              <a:t>‹#›</a:t>
            </a:fld>
            <a:endParaRPr lang="en-US"/>
          </a:p>
        </p:txBody>
      </p:sp>
      <p:pic>
        <p:nvPicPr>
          <p:cNvPr id="23"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24"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4CE348A9-559D-C74A-B5FA-7C209B08C0B3}"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EC60AEE7-F98F-0741-A634-9AF264D8C160}" type="datetime1">
              <a:rPr lang="en-US" smtClean="0"/>
              <a:t>9/13/13</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B8ACC9A1-F167-624E-AD9B-86F273F05F0D}"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DB99C34B-D922-1C48-B943-BB2FFE8B81C0}" type="datetime1">
              <a:rPr lang="en-US" smtClean="0"/>
              <a:t>9/13/13</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599FE963-493D-6C4E-B686-D39790523B81}"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0B09F60D-A94A-0441-98FA-41F1DAD55E88}" type="datetime1">
              <a:rPr lang="en-US" smtClean="0"/>
              <a:t>9/13/13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FD4B585C-B2B2-6249-90A1-FA4771D806EA}"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C5C2CB34-BF90-4944-89F1-60C0B65160C8}" type="datetime1">
              <a:rPr lang="en-US" smtClean="0"/>
              <a:t>9/13/13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4CE37A3A-A791-1F40-8F28-DD4E2E44C676}"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384F6503-0F81-EE43-B58D-F8F600FEC0B5}" type="datetime1">
              <a:rPr lang="en-US" smtClean="0"/>
              <a:t>9/13/13</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1B0968C2-9B78-B349-A54C-CA72E80F8F4F}" type="slidenum">
              <a:rPr lang="en-US" smtClean="0"/>
              <a:pPr/>
              <a:t>‹#›</a:t>
            </a:fld>
            <a:endParaRPr lang="en-US"/>
          </a:p>
        </p:txBody>
      </p:sp>
      <p:sp>
        <p:nvSpPr>
          <p:cNvPr id="9" name="Rectangle 17"/>
          <p:cNvSpPr>
            <a:spLocks noGrp="1" noChangeArrowheads="1"/>
          </p:cNvSpPr>
          <p:nvPr>
            <p:ph type="dt" sz="half" idx="12"/>
          </p:nvPr>
        </p:nvSpPr>
        <p:spPr>
          <a:ln/>
        </p:spPr>
        <p:txBody>
          <a:bodyPr/>
          <a:lstStyle>
            <a:lvl1pPr>
              <a:defRPr/>
            </a:lvl1pPr>
          </a:lstStyle>
          <a:p>
            <a:fld id="{82F1D3FA-7B63-8948-95F1-9A51B130DE3B}" type="datetime1">
              <a:rPr lang="en-US" smtClean="0"/>
              <a:t>9/13/13</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C5185CE7-7AAD-A644-95B6-3A4E77851FE1}" type="slidenum">
              <a:rPr lang="en-US" smtClean="0"/>
              <a:pPr/>
              <a:t>‹#›</a:t>
            </a:fld>
            <a:endParaRPr lang="en-US"/>
          </a:p>
        </p:txBody>
      </p:sp>
      <p:sp>
        <p:nvSpPr>
          <p:cNvPr id="5" name="Rectangle 17"/>
          <p:cNvSpPr>
            <a:spLocks noGrp="1" noChangeArrowheads="1"/>
          </p:cNvSpPr>
          <p:nvPr>
            <p:ph type="dt" sz="half" idx="12"/>
          </p:nvPr>
        </p:nvSpPr>
        <p:spPr>
          <a:ln/>
        </p:spPr>
        <p:txBody>
          <a:bodyPr/>
          <a:lstStyle>
            <a:lvl1pPr>
              <a:defRPr/>
            </a:lvl1pPr>
          </a:lstStyle>
          <a:p>
            <a:fld id="{E68DC96B-01E5-6743-92FE-8B7A00D3524D}" type="datetime1">
              <a:rPr lang="en-US" smtClean="0"/>
              <a:t>9/13/13</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53B19CA3-3375-ED45-8677-5A22EA2E101A}" type="slidenum">
              <a:rPr lang="en-US" smtClean="0"/>
              <a:pPr/>
              <a:t>‹#›</a:t>
            </a:fld>
            <a:endParaRPr lang="en-US"/>
          </a:p>
        </p:txBody>
      </p:sp>
      <p:sp>
        <p:nvSpPr>
          <p:cNvPr id="4" name="Rectangle 17"/>
          <p:cNvSpPr>
            <a:spLocks noGrp="1" noChangeArrowheads="1"/>
          </p:cNvSpPr>
          <p:nvPr>
            <p:ph type="dt" sz="half" idx="12"/>
          </p:nvPr>
        </p:nvSpPr>
        <p:spPr>
          <a:ln/>
        </p:spPr>
        <p:txBody>
          <a:bodyPr/>
          <a:lstStyle>
            <a:lvl1pPr>
              <a:defRPr/>
            </a:lvl1pPr>
          </a:lstStyle>
          <a:p>
            <a:fld id="{EF9771E7-A92C-3849-BF65-5DD4FE9D58F7}" type="datetime1">
              <a:rPr lang="en-US" smtClean="0"/>
              <a:t>9/13/13</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DF2BCB8D-F17A-1E4D-B026-548D455FA35B}"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875C0362-F520-7F4C-9E72-6F3933D3E4DD}" type="datetime1">
              <a:rPr lang="en-US" smtClean="0"/>
              <a:t>9/13/13</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00BE7447-FBF4-AF4E-97B0-D3E44C184BC9}"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B0B1CA76-CCD2-AF4D-87B7-F9AFA173C85C}" type="datetime1">
              <a:rPr lang="en-US" smtClean="0"/>
              <a:t>9/13/13</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2013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F9564B58-7962-B447-B352-DD0377332B25}" type="slidenum">
              <a:rPr lang="en-US" smtClean="0"/>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B323E9FB-4E75-1C4F-9DFE-C4657DA6246F}" type="datetime1">
              <a:rPr lang="en-US" smtClean="0"/>
              <a:t>9/13/13</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19"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xmlns:p14="http://schemas.microsoft.com/office/powerpoint/2010/main" spd="slow">
    <p:push/>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600">
          <a:solidFill>
            <a:schemeClr val="tx1"/>
          </a:solidFill>
          <a:latin typeface="+mj-lt"/>
          <a:ea typeface="ＭＳ Ｐゴシック" pitchFamily="85" charset="-128"/>
          <a:cs typeface="ＭＳ Ｐゴシック" pitchFamily="85" charset="-128"/>
        </a:defRPr>
      </a:lvl1pPr>
      <a:lvl2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2pPr>
      <a:lvl3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3pPr>
      <a:lvl4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4pPr>
      <a:lvl5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5pPr>
      <a:lvl6pPr marL="457200" algn="l" rtl="0" eaLnBrk="1" fontAlgn="base" hangingPunct="1">
        <a:spcBef>
          <a:spcPct val="0"/>
        </a:spcBef>
        <a:spcAft>
          <a:spcPct val="0"/>
        </a:spcAft>
        <a:defRPr sz="3600">
          <a:solidFill>
            <a:schemeClr val="tx1"/>
          </a:solidFill>
          <a:latin typeface="Arial Black" pitchFamily="76" charset="0"/>
        </a:defRPr>
      </a:lvl6pPr>
      <a:lvl7pPr marL="914400" algn="l" rtl="0" eaLnBrk="1" fontAlgn="base" hangingPunct="1">
        <a:spcBef>
          <a:spcPct val="0"/>
        </a:spcBef>
        <a:spcAft>
          <a:spcPct val="0"/>
        </a:spcAft>
        <a:defRPr sz="3600">
          <a:solidFill>
            <a:schemeClr val="tx1"/>
          </a:solidFill>
          <a:latin typeface="Arial Black" pitchFamily="76" charset="0"/>
        </a:defRPr>
      </a:lvl7pPr>
      <a:lvl8pPr marL="1371600" algn="l" rtl="0" eaLnBrk="1" fontAlgn="base" hangingPunct="1">
        <a:spcBef>
          <a:spcPct val="0"/>
        </a:spcBef>
        <a:spcAft>
          <a:spcPct val="0"/>
        </a:spcAft>
        <a:defRPr sz="3600">
          <a:solidFill>
            <a:schemeClr val="tx1"/>
          </a:solidFill>
          <a:latin typeface="Arial Black" pitchFamily="76" charset="0"/>
        </a:defRPr>
      </a:lvl8pPr>
      <a:lvl9pPr marL="1828800" algn="l" rtl="0" eaLnBrk="1" fontAlgn="base" hangingPunct="1">
        <a:spcBef>
          <a:spcPct val="0"/>
        </a:spcBef>
        <a:spcAft>
          <a:spcPct val="0"/>
        </a:spcAft>
        <a:defRPr sz="3600">
          <a:solidFill>
            <a:schemeClr val="tx1"/>
          </a:solidFill>
          <a:latin typeface="Arial Black" pitchFamily="76"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1" fontAlgn="base" hangingPunct="1">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1" fontAlgn="base" hangingPunct="1">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1" fontAlgn="base" hangingPunct="1">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1" fontAlgn="base" hangingPunct="1">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business.ftc.gov/documents/bus08-using-consumer-reports-what-employers-need-know" TargetMode="External"/><Relationship Id="rId4" Type="http://schemas.openxmlformats.org/officeDocument/2006/relationships/hyperlink" Target="http://news.cnet.com/8301-1023_3-57586767-93/facebookers-beware-that-silly-update-can-cost-you-a-job/" TargetMode="External"/><Relationship Id="rId5" Type="http://schemas.openxmlformats.org/officeDocument/2006/relationships/hyperlink" Target="http://www.jacksonlewis.com/resources.php?NewsID=4509" TargetMode="External"/><Relationship Id="rId6" Type="http://schemas.openxmlformats.org/officeDocument/2006/relationships/hyperlink" Target="http://www.nbcnews.com/id/20202935/ns/business-school_inc_/t/job-candidates-getting-tripped-facebook/%23.UjKm7Mafjts" TargetMode="External"/><Relationship Id="rId7" Type="http://schemas.openxmlformats.org/officeDocument/2006/relationships/hyperlink" Target="http://www.careerbuilder.com/share/aboutus/pressreleasesdetail.aspx?sd=6/26/2013&amp;id=pr766&amp;ed=12/31/2013"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ThvBJMzmSZI" TargetMode="External"/><Relationship Id="rId4" Type="http://schemas.openxmlformats.org/officeDocument/2006/relationships/hyperlink" Target="http://www.reddit.com/r/politics/comments/mjqe9/egypt_urgent_appeal_to_the_outside_world/"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sbs.com.au/news/article/2011/01/27/qa-whats-behind-unrest" TargetMode="External"/><Relationship Id="rId4" Type="http://schemas.openxmlformats.org/officeDocument/2006/relationships/hyperlink" Target="http://web.archive.org/web/20110209080050/http:/www.france24.com/en/20110125-egypt-braces-nationwide-protests" TargetMode="External"/><Relationship Id="rId5" Type="http://schemas.openxmlformats.org/officeDocument/2006/relationships/hyperlink" Target="http://web.archive.org/web/20110131040447/http:/www.guardian.co.uk/world/2011/jan/28/egypt-protesters-tanks-cairo" TargetMode="External"/><Relationship Id="rId6" Type="http://schemas.openxmlformats.org/officeDocument/2006/relationships/hyperlink" Target="http://www.youtube.com/watch?v=dBtYLBQPRGQ" TargetMode="External"/><Relationship Id="rId7" Type="http://schemas.openxmlformats.org/officeDocument/2006/relationships/hyperlink" Target="http://www.aljazeera.com/news/middleeast/2011/02/201121125158705862.html" TargetMode="External"/><Relationship Id="rId8" Type="http://schemas.openxmlformats.org/officeDocument/2006/relationships/hyperlink" Target="http://www.aljazeera.com/news/middleeast/2013/08/2013818123034533733.html" TargetMode="External"/><Relationship Id="rId9" Type="http://schemas.openxmlformats.org/officeDocument/2006/relationships/hyperlink" Target="http://edition.cnn.com/2011/TECH/social.media/02/24/facebook.revolution/index.html" TargetMode="External"/><Relationship Id="rId10" Type="http://schemas.openxmlformats.org/officeDocument/2006/relationships/hyperlink" Target="http://latimesblogs.latimes.com/technology/2011/02/wael-ghonim-google-exec-says-egypts-revolution-is-like-wikipedia.html%20%5B8" TargetMode="External"/><Relationship Id="rId11" Type="http://schemas.openxmlformats.org/officeDocument/2006/relationships/hyperlink" Target="https://www.facebook.com/ElShaheeed"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zdnet.com/blog/igeneration/egypt-shuts-down-internet-amid-further-protests-facebook-web-traffic-drops/7915%20%5B10" TargetMode="External"/><Relationship Id="rId4" Type="http://schemas.openxmlformats.org/officeDocument/2006/relationships/hyperlink" Target="http://edition.cnn.com/2011/TECH/innovation/02/21/egypt.internet.revolution/index.html" TargetMode="External"/><Relationship Id="rId5" Type="http://schemas.openxmlformats.org/officeDocument/2006/relationships/hyperlink" Target="http://www.aljazeera.com/indepth/interactive%20/2011/03/20113108250282747.html" TargetMode="External"/><Relationship Id="rId6" Type="http://schemas.openxmlformats.org/officeDocument/2006/relationships/hyperlink" Target="http://www.huffingtonpost.com/2011/02/17/egypt-twitter-jan25-protests_n_824310.html" TargetMode="External"/><Relationship Id="rId7" Type="http://schemas.openxmlformats.org/officeDocument/2006/relationships/hyperlink" Target="https://twitter.com/search?q=mona%20eltahawy%20egypt%20jan25&amp;src=typd&amp;f=follows" TargetMode="External"/><Relationship Id="rId8" Type="http://schemas.openxmlformats.org/officeDocument/2006/relationships/hyperlink" Target="http://www.youtube.com/watch?v=ThvBJMzmSZI" TargetMode="External"/><Relationship Id="rId9" Type="http://schemas.openxmlformats.org/officeDocument/2006/relationships/hyperlink" Target="http://www.youtube.com/watch?v=ADIj5RH6vdo" TargetMode="External"/><Relationship Id="rId10" Type="http://schemas.openxmlformats.org/officeDocument/2006/relationships/hyperlink" Target="http://www.reddit.com/r/politics/comments/mjqe9/egypt_urgent_appeal_to_the_outside_world/" TargetMode="External"/><Relationship Id="rId11" Type="http://schemas.openxmlformats.org/officeDocument/2006/relationships/hyperlink" Target="http://www.theguardian.com/global/blog/2011/jan/25/middleeast-tunisia%23block-32"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5</a:t>
            </a:r>
            <a:br>
              <a:rPr lang="en-US" dirty="0" smtClean="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Freedom Of Speech</a:t>
            </a: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
        <p:nvSpPr>
          <p:cNvPr id="15362" name="Rectangle 3"/>
          <p:cNvSpPr>
            <a:spLocks noGrp="1" noChangeArrowheads="1"/>
          </p:cNvSpPr>
          <p:nvPr>
            <p:ph type="dt" sz="half" idx="10"/>
          </p:nvPr>
        </p:nvSpPr>
        <p:spPr>
          <a:noFill/>
        </p:spPr>
        <p:txBody>
          <a:bodyPr/>
          <a:lstStyle/>
          <a:p>
            <a:fld id="{E190F264-0ECE-EF4F-81C2-D484D394282E}" type="datetime1">
              <a:rPr lang="en-US" smtClean="0"/>
              <a:t>9/13/13</a:t>
            </a:fld>
            <a:endParaRPr lang="en-US" smtClean="0"/>
          </a:p>
        </p:txBody>
      </p:sp>
      <p:sp>
        <p:nvSpPr>
          <p:cNvPr id="15363" name="Rectangle 4"/>
          <p:cNvSpPr>
            <a:spLocks noGrp="1" noChangeArrowheads="1"/>
          </p:cNvSpPr>
          <p:nvPr>
            <p:ph type="ftr" sz="quarter" idx="11"/>
          </p:nvPr>
        </p:nvSpPr>
        <p:spPr>
          <a:noFill/>
        </p:spPr>
        <p:txBody>
          <a:bodyPr/>
          <a:lstStyle/>
          <a:p>
            <a:r>
              <a:rPr lang="en-US" smtClean="0"/>
              <a:t>© 2013 Keith A. Pray</a:t>
            </a:r>
          </a:p>
        </p:txBody>
      </p:sp>
      <p:sp>
        <p:nvSpPr>
          <p:cNvPr id="15364" name="Slide Number Placeholder 5"/>
          <p:cNvSpPr>
            <a:spLocks noGrp="1" noChangeArrowheads="1"/>
          </p:cNvSpPr>
          <p:nvPr>
            <p:ph type="sldNum" sz="quarter" idx="12"/>
          </p:nvPr>
        </p:nvSpPr>
        <p:spPr>
          <a:noFill/>
        </p:spPr>
        <p:txBody>
          <a:bodyPr/>
          <a:lstStyle/>
          <a:p>
            <a:fld id="{C9D117BF-8963-BA42-BA44-819EA9304516}" type="slidenum">
              <a:rPr lang="en-US"/>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Statistics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39% of employers use social networking sites to research employees </a:t>
            </a:r>
            <a:r>
              <a:rPr lang="en-US" sz="1400" dirty="0" smtClean="0"/>
              <a:t>[6]</a:t>
            </a:r>
            <a:endParaRPr lang="en-US" sz="1400" dirty="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10</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Zac Chupka</a:t>
            </a:r>
            <a:endParaRPr lang="en-US" sz="1400" dirty="0">
              <a:solidFill>
                <a:schemeClr val="tx1"/>
              </a:solidFill>
              <a:latin typeface="+mj-lt"/>
            </a:endParaRPr>
          </a:p>
        </p:txBody>
      </p:sp>
    </p:spTree>
    <p:extLst>
      <p:ext uri="{BB962C8B-B14F-4D97-AF65-F5344CB8AC3E}">
        <p14:creationId xmlns:p14="http://schemas.microsoft.com/office/powerpoint/2010/main" val="193675508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sset3.cbsistatic.com/cnwk.1d/i/tim2/2013/05/29/Indx1_610x3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3260191"/>
            <a:ext cx="5591175" cy="34646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Interesting Statistics</a:t>
            </a:r>
            <a:endParaRPr lang="en-US" dirty="0"/>
          </a:p>
        </p:txBody>
      </p:sp>
      <p:sp>
        <p:nvSpPr>
          <p:cNvPr id="3" name="Content Placeholder 2"/>
          <p:cNvSpPr>
            <a:spLocks noGrp="1"/>
          </p:cNvSpPr>
          <p:nvPr>
            <p:ph idx="1"/>
          </p:nvPr>
        </p:nvSpPr>
        <p:spPr/>
        <p:txBody>
          <a:bodyPr/>
          <a:lstStyle/>
          <a:p>
            <a:r>
              <a:rPr lang="en-US" dirty="0" smtClean="0"/>
              <a:t>1 in 10 people between the ages 16-34 have been rejected from a job because of a comment/photo on various social networks</a:t>
            </a:r>
            <a:r>
              <a:rPr lang="en-US" sz="1400" dirty="0" smtClean="0"/>
              <a:t>[3]</a:t>
            </a:r>
            <a:endParaRPr lang="en-US" dirty="0"/>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11</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9" name="TextBox 8"/>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Zac Chupka</a:t>
            </a:r>
            <a:endParaRPr lang="en-US" sz="1400" dirty="0">
              <a:solidFill>
                <a:schemeClr val="tx1"/>
              </a:solidFill>
              <a:latin typeface="+mj-lt"/>
            </a:endParaRPr>
          </a:p>
        </p:txBody>
      </p:sp>
    </p:spTree>
    <p:extLst>
      <p:ext uri="{BB962C8B-B14F-4D97-AF65-F5344CB8AC3E}">
        <p14:creationId xmlns:p14="http://schemas.microsoft.com/office/powerpoint/2010/main" val="267818889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or Not?</a:t>
            </a:r>
            <a:endParaRPr lang="en-US" dirty="0"/>
          </a:p>
        </p:txBody>
      </p:sp>
      <p:sp>
        <p:nvSpPr>
          <p:cNvPr id="3" name="Content Placeholder 2"/>
          <p:cNvSpPr>
            <a:spLocks noGrp="1"/>
          </p:cNvSpPr>
          <p:nvPr>
            <p:ph idx="1"/>
          </p:nvPr>
        </p:nvSpPr>
        <p:spPr/>
        <p:txBody>
          <a:bodyPr/>
          <a:lstStyle/>
          <a:p>
            <a:r>
              <a:rPr lang="en-US" dirty="0" smtClean="0"/>
              <a:t>Many think posts can only be seen by friends</a:t>
            </a:r>
          </a:p>
          <a:p>
            <a:r>
              <a:rPr lang="en-US" dirty="0" smtClean="0"/>
              <a:t>Not every state has privacy policy</a:t>
            </a:r>
          </a:p>
          <a:p>
            <a:r>
              <a:rPr lang="en-US" dirty="0" smtClean="0"/>
              <a:t>They can ask for username and password</a:t>
            </a:r>
          </a:p>
          <a:p>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12</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Zac Chupka</a:t>
            </a:r>
            <a:endParaRPr lang="en-US" sz="1400" dirty="0">
              <a:solidFill>
                <a:schemeClr val="tx1"/>
              </a:solidFill>
              <a:latin typeface="+mj-lt"/>
            </a:endParaRPr>
          </a:p>
        </p:txBody>
      </p:sp>
    </p:spTree>
    <p:extLst>
      <p:ext uri="{BB962C8B-B14F-4D97-AF65-F5344CB8AC3E}">
        <p14:creationId xmlns:p14="http://schemas.microsoft.com/office/powerpoint/2010/main" val="3109190845"/>
      </p:ext>
    </p:extLst>
  </p:cSld>
  <p:clrMapOvr>
    <a:masterClrMapping/>
  </p:clrMapOvr>
  <p:transition xmlns:p14="http://schemas.microsoft.com/office/powerpoint/2010/mai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Protecting Privacy</a:t>
            </a:r>
            <a:endParaRPr lang="en-US" dirty="0"/>
          </a:p>
        </p:txBody>
      </p:sp>
      <p:sp>
        <p:nvSpPr>
          <p:cNvPr id="3" name="Content Placeholder 2"/>
          <p:cNvSpPr>
            <a:spLocks noGrp="1"/>
          </p:cNvSpPr>
          <p:nvPr>
            <p:ph idx="1"/>
          </p:nvPr>
        </p:nvSpPr>
        <p:spPr/>
        <p:txBody>
          <a:bodyPr/>
          <a:lstStyle/>
          <a:p>
            <a:r>
              <a:rPr lang="en-US" dirty="0" smtClean="0"/>
              <a:t>States establishing social media workplace privacy laws</a:t>
            </a:r>
          </a:p>
          <a:p>
            <a:r>
              <a:rPr lang="en-US" dirty="0" smtClean="0"/>
              <a:t>Prevent employers from:</a:t>
            </a:r>
          </a:p>
          <a:p>
            <a:pPr lvl="1"/>
            <a:r>
              <a:rPr lang="en-US" dirty="0" smtClean="0"/>
              <a:t>Asking for login credentials</a:t>
            </a:r>
          </a:p>
          <a:p>
            <a:pPr lvl="1"/>
            <a:r>
              <a:rPr lang="en-US" dirty="0" smtClean="0"/>
              <a:t>Force friending</a:t>
            </a:r>
          </a:p>
          <a:p>
            <a:pPr lvl="1"/>
            <a:r>
              <a:rPr lang="en-US" dirty="0" smtClean="0"/>
              <a:t>Making employee change privacy settings </a:t>
            </a:r>
            <a:r>
              <a:rPr lang="en-US" sz="1200" dirty="0" smtClean="0"/>
              <a:t>[4]</a:t>
            </a:r>
          </a:p>
          <a:p>
            <a:r>
              <a:rPr lang="en-US" dirty="0" smtClean="0"/>
              <a:t>Unless needed by investigation</a:t>
            </a:r>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13</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Zac Chupka</a:t>
            </a:r>
            <a:endParaRPr lang="en-US" sz="1400" dirty="0">
              <a:solidFill>
                <a:schemeClr val="tx1"/>
              </a:solidFill>
              <a:latin typeface="+mj-lt"/>
            </a:endParaRPr>
          </a:p>
        </p:txBody>
      </p:sp>
    </p:spTree>
    <p:extLst>
      <p:ext uri="{BB962C8B-B14F-4D97-AF65-F5344CB8AC3E}">
        <p14:creationId xmlns:p14="http://schemas.microsoft.com/office/powerpoint/2010/main" val="2990107138"/>
      </p:ext>
    </p:extLst>
  </p:cSld>
  <p:clrMapOvr>
    <a:masterClrMapping/>
  </p:clrMapOvr>
  <p:transition xmlns:p14="http://schemas.microsoft.com/office/powerpoint/2010/mai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a:t>
            </a:r>
            <a:r>
              <a:rPr lang="en-US" dirty="0"/>
              <a:t>Employers don’t have to believe what they see — they only have to decide not to take a chance on you</a:t>
            </a:r>
            <a:r>
              <a:rPr lang="en-US" dirty="0" smtClean="0"/>
              <a:t>.”</a:t>
            </a:r>
            <a:r>
              <a:rPr lang="en-US" sz="1400" dirty="0" smtClean="0"/>
              <a:t> [4]</a:t>
            </a:r>
          </a:p>
          <a:p>
            <a:pPr marL="0" indent="0" algn="ctr">
              <a:buNone/>
            </a:pPr>
            <a:r>
              <a:rPr lang="en-US" dirty="0"/>
              <a:t>	</a:t>
            </a:r>
            <a:r>
              <a:rPr lang="en-US" dirty="0" smtClean="0"/>
              <a:t>	- Michael </a:t>
            </a:r>
            <a:r>
              <a:rPr lang="en-US" dirty="0" err="1" smtClean="0"/>
              <a:t>Fertik</a:t>
            </a:r>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14</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Zac Chupka</a:t>
            </a:r>
            <a:endParaRPr lang="en-US" sz="1400" dirty="0">
              <a:solidFill>
                <a:schemeClr val="tx1"/>
              </a:solidFill>
              <a:latin typeface="+mj-lt"/>
            </a:endParaRPr>
          </a:p>
        </p:txBody>
      </p:sp>
    </p:spTree>
    <p:extLst>
      <p:ext uri="{BB962C8B-B14F-4D97-AF65-F5344CB8AC3E}">
        <p14:creationId xmlns:p14="http://schemas.microsoft.com/office/powerpoint/2010/main" val="2728758831"/>
      </p:ext>
    </p:extLst>
  </p:cSld>
  <p:clrMapOvr>
    <a:masterClrMapping/>
  </p:clrMapOvr>
  <p:transition xmlns:p14="http://schemas.microsoft.com/office/powerpoint/2010/mai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400" dirty="0" smtClean="0"/>
              <a:t>[1] Using Consumer Reports: What Employers need to Know, </a:t>
            </a:r>
            <a:r>
              <a:rPr lang="en-US" sz="1400" dirty="0">
                <a:hlinkClick r:id="rId3"/>
              </a:rPr>
              <a:t>http://</a:t>
            </a:r>
            <a:r>
              <a:rPr lang="en-US" sz="1400" dirty="0" err="1" smtClean="0">
                <a:hlinkClick r:id="rId3"/>
              </a:rPr>
              <a:t>www.business.ftc.gov</a:t>
            </a:r>
            <a:r>
              <a:rPr lang="en-US" sz="1400" dirty="0" smtClean="0">
                <a:hlinkClick r:id="rId3"/>
              </a:rPr>
              <a:t>/documents/</a:t>
            </a:r>
            <a:r>
              <a:rPr lang="en-US" sz="1400" dirty="0" err="1" smtClean="0">
                <a:hlinkClick r:id="rId3"/>
              </a:rPr>
              <a:t>bus08</a:t>
            </a:r>
            <a:r>
              <a:rPr lang="en-US" sz="1400" dirty="0" smtClean="0">
                <a:hlinkClick r:id="rId3"/>
              </a:rPr>
              <a:t>-using-consumer-reports-what-employers-need-know</a:t>
            </a:r>
            <a:r>
              <a:rPr lang="en-US" sz="1400" dirty="0" smtClean="0"/>
              <a:t>, September 12, 2013</a:t>
            </a:r>
          </a:p>
          <a:p>
            <a:r>
              <a:rPr lang="en-US" sz="1400" dirty="0" smtClean="0"/>
              <a:t>[</a:t>
            </a:r>
            <a:r>
              <a:rPr lang="en-US" sz="1400" dirty="0"/>
              <a:t>2] Steve Bates, Use Social Media Smartly When Hiring, http://</a:t>
            </a:r>
            <a:r>
              <a:rPr lang="en-US" sz="1400" dirty="0" err="1"/>
              <a:t>www.shrm.org</a:t>
            </a:r>
            <a:r>
              <a:rPr lang="en-US" sz="1400" dirty="0"/>
              <a:t>/</a:t>
            </a:r>
            <a:r>
              <a:rPr lang="en-US" sz="1400" dirty="0" err="1"/>
              <a:t>hrdisciplines</a:t>
            </a:r>
            <a:r>
              <a:rPr lang="en-US" sz="1400" dirty="0"/>
              <a:t>/technology/articles/pages/be-smart-when-using-social-media-for-</a:t>
            </a:r>
            <a:r>
              <a:rPr lang="en-US" sz="1400" dirty="0" err="1"/>
              <a:t>hiring.aspx</a:t>
            </a:r>
            <a:r>
              <a:rPr lang="en-US" sz="1400" dirty="0"/>
              <a:t>, September 11, </a:t>
            </a:r>
            <a:r>
              <a:rPr lang="en-US" sz="1400" dirty="0" smtClean="0"/>
              <a:t>2013</a:t>
            </a:r>
          </a:p>
          <a:p>
            <a:r>
              <a:rPr lang="en-US" sz="1400" dirty="0" smtClean="0"/>
              <a:t>[3] Dara Kerr, </a:t>
            </a:r>
            <a:r>
              <a:rPr lang="en-US" sz="1400" dirty="0" err="1" smtClean="0"/>
              <a:t>Facebookers</a:t>
            </a:r>
            <a:r>
              <a:rPr lang="en-US" sz="1400" dirty="0"/>
              <a:t> </a:t>
            </a:r>
            <a:r>
              <a:rPr lang="en-US" sz="1400" dirty="0" smtClean="0"/>
              <a:t>beware, </a:t>
            </a:r>
            <a:r>
              <a:rPr lang="en-US" sz="1400" dirty="0" smtClean="0">
                <a:hlinkClick r:id="rId4"/>
              </a:rPr>
              <a:t>http</a:t>
            </a:r>
            <a:r>
              <a:rPr lang="en-US" sz="1400" dirty="0">
                <a:hlinkClick r:id="rId4"/>
              </a:rPr>
              <a:t>://</a:t>
            </a:r>
            <a:r>
              <a:rPr lang="en-US" sz="1400" dirty="0" err="1">
                <a:hlinkClick r:id="rId4"/>
              </a:rPr>
              <a:t>news.cnet.com</a:t>
            </a:r>
            <a:r>
              <a:rPr lang="en-US" sz="1400" dirty="0">
                <a:hlinkClick r:id="rId4"/>
              </a:rPr>
              <a:t>/8301-1023_3-57586767-93/</a:t>
            </a:r>
            <a:r>
              <a:rPr lang="en-US" sz="1400" dirty="0" err="1">
                <a:hlinkClick r:id="rId4"/>
              </a:rPr>
              <a:t>facebookers</a:t>
            </a:r>
            <a:r>
              <a:rPr lang="en-US" sz="1400" dirty="0">
                <a:hlinkClick r:id="rId4"/>
              </a:rPr>
              <a:t>-beware-that-silly-update-can-cost-you-a-job</a:t>
            </a:r>
            <a:r>
              <a:rPr lang="en-US" sz="1400" dirty="0" smtClean="0">
                <a:hlinkClick r:id="rId4"/>
              </a:rPr>
              <a:t>/</a:t>
            </a:r>
            <a:r>
              <a:rPr lang="en-US" sz="1400" dirty="0" smtClean="0"/>
              <a:t>, September 12, 2013</a:t>
            </a:r>
          </a:p>
          <a:p>
            <a:r>
              <a:rPr lang="en-US" sz="1400" dirty="0" smtClean="0"/>
              <a:t>[4] Washington Enacts Social Media Privacy Law, </a:t>
            </a:r>
            <a:r>
              <a:rPr lang="en-US" sz="1400" dirty="0">
                <a:hlinkClick r:id="rId5"/>
              </a:rPr>
              <a:t>http://</a:t>
            </a:r>
            <a:r>
              <a:rPr lang="en-US" sz="1400" dirty="0" err="1" smtClean="0">
                <a:hlinkClick r:id="rId5"/>
              </a:rPr>
              <a:t>www.jacksonlewis.com</a:t>
            </a:r>
            <a:r>
              <a:rPr lang="en-US" sz="1400" dirty="0" smtClean="0">
                <a:hlinkClick r:id="rId5"/>
              </a:rPr>
              <a:t>/</a:t>
            </a:r>
            <a:r>
              <a:rPr lang="en-US" sz="1400" dirty="0" err="1" smtClean="0">
                <a:hlinkClick r:id="rId5"/>
              </a:rPr>
              <a:t>resources.php?NewsID</a:t>
            </a:r>
            <a:r>
              <a:rPr lang="en-US" sz="1400" dirty="0" smtClean="0">
                <a:hlinkClick r:id="rId5"/>
              </a:rPr>
              <a:t>=4509</a:t>
            </a:r>
            <a:r>
              <a:rPr lang="en-US" sz="1400" dirty="0" smtClean="0"/>
              <a:t>, September 12, 2013</a:t>
            </a:r>
          </a:p>
          <a:p>
            <a:r>
              <a:rPr lang="en-US" sz="1400" dirty="0" smtClean="0"/>
              <a:t>[5] Wei Du, Job Candidates getting tripped up by Facebook, </a:t>
            </a:r>
            <a:r>
              <a:rPr lang="en-US" sz="1400" dirty="0">
                <a:hlinkClick r:id="rId6"/>
              </a:rPr>
              <a:t>http://</a:t>
            </a:r>
            <a:r>
              <a:rPr lang="en-US" sz="1400" dirty="0" err="1">
                <a:hlinkClick r:id="rId6"/>
              </a:rPr>
              <a:t>www.nbcnews.com</a:t>
            </a:r>
            <a:r>
              <a:rPr lang="en-US" sz="1400" dirty="0">
                <a:hlinkClick r:id="rId6"/>
              </a:rPr>
              <a:t>/id/20202935/ns/business-</a:t>
            </a:r>
            <a:r>
              <a:rPr lang="en-US" sz="1400" dirty="0" err="1">
                <a:hlinkClick r:id="rId6"/>
              </a:rPr>
              <a:t>school_inc</a:t>
            </a:r>
            <a:r>
              <a:rPr lang="en-US" sz="1400" dirty="0">
                <a:hlinkClick r:id="rId6"/>
              </a:rPr>
              <a:t>_/t/job-candidates-getting-tripped-</a:t>
            </a:r>
            <a:r>
              <a:rPr lang="en-US" sz="1400" dirty="0" err="1">
                <a:hlinkClick r:id="rId6"/>
              </a:rPr>
              <a:t>facebook</a:t>
            </a:r>
            <a:r>
              <a:rPr lang="en-US" sz="1400" dirty="0">
                <a:hlinkClick r:id="rId6"/>
              </a:rPr>
              <a:t>/#.</a:t>
            </a:r>
            <a:r>
              <a:rPr lang="en-US" sz="1400" dirty="0" err="1" smtClean="0">
                <a:hlinkClick r:id="rId6"/>
              </a:rPr>
              <a:t>UjKm7Mafjts</a:t>
            </a:r>
            <a:r>
              <a:rPr lang="en-US" sz="1400" dirty="0" smtClean="0"/>
              <a:t>, September 12, 2013</a:t>
            </a:r>
          </a:p>
          <a:p>
            <a:r>
              <a:rPr lang="en-US" sz="1400" dirty="0" smtClean="0"/>
              <a:t>[6] Is social media helping or hurting job candidates, </a:t>
            </a:r>
            <a:r>
              <a:rPr lang="en-US" sz="1400" dirty="0">
                <a:hlinkClick r:id="rId7"/>
              </a:rPr>
              <a:t>http://</a:t>
            </a:r>
            <a:r>
              <a:rPr lang="en-US" sz="1400" dirty="0" err="1" smtClean="0">
                <a:hlinkClick r:id="rId7"/>
              </a:rPr>
              <a:t>www.careerbuilder.com</a:t>
            </a:r>
            <a:r>
              <a:rPr lang="en-US" sz="1400" dirty="0" smtClean="0">
                <a:hlinkClick r:id="rId7"/>
              </a:rPr>
              <a:t>/share/</a:t>
            </a:r>
            <a:r>
              <a:rPr lang="en-US" sz="1400" dirty="0" err="1" smtClean="0">
                <a:hlinkClick r:id="rId7"/>
              </a:rPr>
              <a:t>aboutus</a:t>
            </a:r>
            <a:r>
              <a:rPr lang="en-US" sz="1400" dirty="0" smtClean="0">
                <a:hlinkClick r:id="rId7"/>
              </a:rPr>
              <a:t>/</a:t>
            </a:r>
            <a:r>
              <a:rPr lang="en-US" sz="1400" dirty="0" err="1" smtClean="0">
                <a:hlinkClick r:id="rId7"/>
              </a:rPr>
              <a:t>pressreleasesdetail.aspx?sd</a:t>
            </a:r>
            <a:r>
              <a:rPr lang="en-US" sz="1400" dirty="0" smtClean="0">
                <a:hlinkClick r:id="rId7"/>
              </a:rPr>
              <a:t>=</a:t>
            </a:r>
            <a:r>
              <a:rPr lang="en-US" sz="1400" dirty="0" err="1" smtClean="0">
                <a:hlinkClick r:id="rId7"/>
              </a:rPr>
              <a:t>6%2F26%2F2013&amp;id</a:t>
            </a:r>
            <a:r>
              <a:rPr lang="en-US" sz="1400" dirty="0" smtClean="0">
                <a:hlinkClick r:id="rId7"/>
              </a:rPr>
              <a:t>=</a:t>
            </a:r>
            <a:r>
              <a:rPr lang="en-US" sz="1400" dirty="0" err="1" smtClean="0">
                <a:hlinkClick r:id="rId7"/>
              </a:rPr>
              <a:t>pr766&amp;ed</a:t>
            </a:r>
            <a:r>
              <a:rPr lang="en-US" sz="1400" dirty="0" smtClean="0">
                <a:hlinkClick r:id="rId7"/>
              </a:rPr>
              <a:t>=</a:t>
            </a:r>
            <a:r>
              <a:rPr lang="en-US" sz="1400" dirty="0" err="1" smtClean="0">
                <a:hlinkClick r:id="rId7"/>
              </a:rPr>
              <a:t>12%2F31%2F2013</a:t>
            </a:r>
            <a:r>
              <a:rPr lang="en-US" sz="1400" dirty="0" smtClean="0"/>
              <a:t>, September 12, 2013</a:t>
            </a:r>
            <a:endParaRPr lang="en-US" sz="1400"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15</a:t>
            </a:fld>
            <a:endParaRPr lang="en-US"/>
          </a:p>
        </p:txBody>
      </p:sp>
      <p:sp>
        <p:nvSpPr>
          <p:cNvPr id="7" name="Date Placeholder 6"/>
          <p:cNvSpPr>
            <a:spLocks noGrp="1"/>
          </p:cNvSpPr>
          <p:nvPr>
            <p:ph type="dt" sz="half" idx="12"/>
          </p:nvPr>
        </p:nvSpPr>
        <p:spPr/>
        <p:txBody>
          <a:bodyPr/>
          <a:lstStyle/>
          <a:p>
            <a:fld id="{9C5055D5-8145-ED4C-9313-0D47B6F77368}" type="datetime1">
              <a:rPr lang="en-US" smtClean="0"/>
              <a:t>9/13/13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Zac Chupka</a:t>
            </a:r>
            <a:endParaRPr lang="en-US" sz="1400" dirty="0">
              <a:solidFill>
                <a:schemeClr val="tx1"/>
              </a:solidFill>
              <a:latin typeface="+mj-lt"/>
            </a:endParaRPr>
          </a:p>
        </p:txBody>
      </p:sp>
    </p:spTree>
    <p:extLst>
      <p:ext uri="{BB962C8B-B14F-4D97-AF65-F5344CB8AC3E}">
        <p14:creationId xmlns:p14="http://schemas.microsoft.com/office/powerpoint/2010/main" val="269035466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dirty="0" smtClean="0"/>
              <a:t>The Egyptian Uprising</a:t>
            </a:r>
            <a:endParaRPr lang="en-US" dirty="0"/>
          </a:p>
        </p:txBody>
      </p:sp>
      <p:sp>
        <p:nvSpPr>
          <p:cNvPr id="3" name="Content Placeholder 2"/>
          <p:cNvSpPr>
            <a:spLocks noGrp="1"/>
          </p:cNvSpPr>
          <p:nvPr>
            <p:ph idx="1"/>
          </p:nvPr>
        </p:nvSpPr>
        <p:spPr/>
        <p:txBody>
          <a:bodyPr/>
          <a:lstStyle/>
          <a:p>
            <a:r>
              <a:rPr lang="en-US" dirty="0" smtClean="0"/>
              <a:t>Causes:</a:t>
            </a:r>
          </a:p>
          <a:p>
            <a:pPr lvl="1"/>
            <a:r>
              <a:rPr lang="en-US" dirty="0" smtClean="0"/>
              <a:t>Hosni Mubarak president for 30 years</a:t>
            </a:r>
          </a:p>
          <a:p>
            <a:pPr lvl="1"/>
            <a:r>
              <a:rPr lang="en-US" dirty="0" smtClean="0"/>
              <a:t>Ruled in constant ‘state of emergency’</a:t>
            </a:r>
          </a:p>
          <a:p>
            <a:r>
              <a:rPr lang="en-US" dirty="0" smtClean="0"/>
              <a:t>Large initial movement</a:t>
            </a:r>
          </a:p>
          <a:p>
            <a:pPr lvl="1"/>
            <a:r>
              <a:rPr lang="en-US" dirty="0" smtClean="0"/>
              <a:t>Jan 25, 2011 protests</a:t>
            </a:r>
            <a:endParaRPr lang="en-US" dirty="0"/>
          </a:p>
          <a:p>
            <a:pPr lvl="1"/>
            <a:r>
              <a:rPr lang="en-US" dirty="0" smtClean="0"/>
              <a:t>Violence, i.e. riots, police brutality, etc.</a:t>
            </a:r>
            <a:endParaRPr lang="en-US" dirty="0"/>
          </a:p>
          <a:p>
            <a:r>
              <a:rPr lang="en-US" dirty="0" smtClean="0"/>
              <a:t>Result:</a:t>
            </a:r>
          </a:p>
          <a:p>
            <a:pPr lvl="1"/>
            <a:r>
              <a:rPr lang="en-US" dirty="0" smtClean="0"/>
              <a:t>Mubarak resigns (Feb 11), controls goes to military</a:t>
            </a:r>
          </a:p>
          <a:p>
            <a:pPr lvl="1"/>
            <a:r>
              <a:rPr lang="en-US" dirty="0" smtClean="0"/>
              <a:t>Mohamed </a:t>
            </a:r>
            <a:r>
              <a:rPr lang="en-US" dirty="0" err="1" smtClean="0"/>
              <a:t>Morsi</a:t>
            </a:r>
            <a:r>
              <a:rPr lang="en-US" dirty="0" smtClean="0"/>
              <a:t> elected (June 2012); now gone</a:t>
            </a:r>
          </a:p>
          <a:p>
            <a:pPr lvl="1"/>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16</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Jeffrey Signore</a:t>
            </a:r>
            <a:endParaRPr lang="en-US" sz="1400" dirty="0">
              <a:solidFill>
                <a:schemeClr val="tx1"/>
              </a:solidFill>
              <a:latin typeface="+mj-l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838200"/>
            <a:ext cx="2804368" cy="168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[1], [2], [3]. [4], [5], [6]</a:t>
            </a:r>
            <a:endParaRPr lang="en-US" sz="1200" dirty="0">
              <a:solidFill>
                <a:schemeClr val="tx1"/>
              </a:solidFill>
            </a:endParaRPr>
          </a:p>
          <a:p>
            <a:pPr algn="l"/>
            <a:endParaRPr lang="en-US" sz="1600" dirty="0"/>
          </a:p>
        </p:txBody>
      </p:sp>
    </p:spTree>
    <p:extLst>
      <p:ext uri="{BB962C8B-B14F-4D97-AF65-F5344CB8AC3E}">
        <p14:creationId xmlns:p14="http://schemas.microsoft.com/office/powerpoint/2010/main" val="291767842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Facebook</a:t>
            </a:r>
            <a:endParaRPr lang="en-US" dirty="0"/>
          </a:p>
        </p:txBody>
      </p:sp>
      <p:sp>
        <p:nvSpPr>
          <p:cNvPr id="3" name="Content Placeholder 2"/>
          <p:cNvSpPr>
            <a:spLocks noGrp="1"/>
          </p:cNvSpPr>
          <p:nvPr>
            <p:ph idx="1"/>
          </p:nvPr>
        </p:nvSpPr>
        <p:spPr>
          <a:xfrm>
            <a:off x="457200" y="2895601"/>
            <a:ext cx="8229600" cy="3352800"/>
          </a:xfrm>
        </p:spPr>
        <p:txBody>
          <a:bodyPr/>
          <a:lstStyle/>
          <a:p>
            <a:r>
              <a:rPr lang="en-US" dirty="0"/>
              <a:t>Google exec </a:t>
            </a:r>
            <a:r>
              <a:rPr lang="en-US" dirty="0" err="1"/>
              <a:t>Wael</a:t>
            </a:r>
            <a:r>
              <a:rPr lang="en-US" dirty="0"/>
              <a:t> </a:t>
            </a:r>
            <a:r>
              <a:rPr lang="en-US" dirty="0" err="1"/>
              <a:t>Ghonim</a:t>
            </a:r>
            <a:r>
              <a:rPr lang="en-US" dirty="0"/>
              <a:t>: leader</a:t>
            </a:r>
          </a:p>
          <a:p>
            <a:pPr lvl="1"/>
            <a:r>
              <a:rPr lang="en-US" dirty="0"/>
              <a:t>“We Are All </a:t>
            </a:r>
            <a:r>
              <a:rPr lang="en-US" dirty="0" err="1"/>
              <a:t>Khaled</a:t>
            </a:r>
            <a:r>
              <a:rPr lang="en-US" dirty="0"/>
              <a:t> Said” FB page (3.3M likes)</a:t>
            </a:r>
          </a:p>
          <a:p>
            <a:pPr lvl="1"/>
            <a:r>
              <a:rPr lang="en-US" dirty="0"/>
              <a:t>Google </a:t>
            </a:r>
            <a:r>
              <a:rPr lang="en-US" dirty="0" smtClean="0"/>
              <a:t>Groups used for </a:t>
            </a:r>
            <a:r>
              <a:rPr lang="en-US" dirty="0"/>
              <a:t>mass </a:t>
            </a:r>
            <a:r>
              <a:rPr lang="en-US" dirty="0" err="1" smtClean="0"/>
              <a:t>emailings</a:t>
            </a:r>
            <a:endParaRPr lang="en-US" dirty="0" smtClean="0"/>
          </a:p>
          <a:p>
            <a:r>
              <a:rPr lang="en-US" dirty="0" smtClean="0"/>
              <a:t>Organization of events/ communication in Egypt</a:t>
            </a:r>
          </a:p>
          <a:p>
            <a:pPr lvl="1"/>
            <a:r>
              <a:rPr lang="en-US" dirty="0"/>
              <a:t>Protest on the </a:t>
            </a:r>
            <a:r>
              <a:rPr lang="en-US" dirty="0" smtClean="0"/>
              <a:t>Nile – 100% peaceful</a:t>
            </a:r>
          </a:p>
          <a:p>
            <a:pPr lvl="1"/>
            <a:r>
              <a:rPr lang="en-US" dirty="0" smtClean="0"/>
              <a:t>“The Day of the Revolution Against Torture, Poverty, Corruption, and Unemployment” (Jan 25, 2011)</a:t>
            </a:r>
          </a:p>
          <a:p>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17</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Jeffrey Signore</a:t>
            </a:r>
            <a:endParaRPr lang="en-US" sz="1400" dirty="0">
              <a:solidFill>
                <a:schemeClr val="tx1"/>
              </a:solidFill>
              <a:latin typeface="+mj-l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734" y="962025"/>
            <a:ext cx="3437466"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[7], [8], [9], [10], [11]</a:t>
            </a:r>
          </a:p>
          <a:p>
            <a:pPr algn="l"/>
            <a:endParaRPr lang="en-US" sz="1600" dirty="0"/>
          </a:p>
        </p:txBody>
      </p:sp>
    </p:spTree>
    <p:extLst>
      <p:ext uri="{BB962C8B-B14F-4D97-AF65-F5344CB8AC3E}">
        <p14:creationId xmlns:p14="http://schemas.microsoft.com/office/powerpoint/2010/main" val="321295157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990600"/>
            <a:ext cx="51244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Twitter</a:t>
            </a:r>
            <a:endParaRPr lang="en-US" dirty="0"/>
          </a:p>
        </p:txBody>
      </p:sp>
      <p:sp>
        <p:nvSpPr>
          <p:cNvPr id="3" name="Content Placeholder 2"/>
          <p:cNvSpPr>
            <a:spLocks noGrp="1"/>
          </p:cNvSpPr>
          <p:nvPr>
            <p:ph idx="1"/>
          </p:nvPr>
        </p:nvSpPr>
        <p:spPr>
          <a:xfrm>
            <a:off x="457200" y="1371600"/>
            <a:ext cx="8229600" cy="3886200"/>
          </a:xfrm>
        </p:spPr>
        <p:txBody>
          <a:bodyPr/>
          <a:lstStyle/>
          <a:p>
            <a:endParaRPr lang="en-US" dirty="0" smtClean="0"/>
          </a:p>
          <a:p>
            <a:r>
              <a:rPr lang="en-US" dirty="0" smtClean="0"/>
              <a:t>#Egypt, #</a:t>
            </a:r>
            <a:r>
              <a:rPr lang="en-US" dirty="0" err="1" smtClean="0"/>
              <a:t>Tahrir</a:t>
            </a:r>
            <a:r>
              <a:rPr lang="en-US" dirty="0" smtClean="0"/>
              <a:t>, #Jan25</a:t>
            </a:r>
          </a:p>
          <a:p>
            <a:endParaRPr lang="en-US" dirty="0" smtClean="0"/>
          </a:p>
          <a:p>
            <a:r>
              <a:rPr lang="en-US" dirty="0" err="1" smtClean="0"/>
              <a:t>AJELive</a:t>
            </a:r>
            <a:r>
              <a:rPr lang="en-US" dirty="0" smtClean="0"/>
              <a:t> Twitter dashboard</a:t>
            </a:r>
          </a:p>
          <a:p>
            <a:pPr lvl="1"/>
            <a:r>
              <a:rPr lang="en-US" dirty="0" smtClean="0"/>
              <a:t>Tweets/ day</a:t>
            </a:r>
          </a:p>
          <a:p>
            <a:pPr lvl="1"/>
            <a:r>
              <a:rPr lang="en-US" dirty="0" smtClean="0"/>
              <a:t>Tweets/ country</a:t>
            </a:r>
          </a:p>
          <a:p>
            <a:r>
              <a:rPr lang="en-US" dirty="0" smtClean="0"/>
              <a:t>Mona </a:t>
            </a:r>
            <a:r>
              <a:rPr lang="en-US" dirty="0" err="1" smtClean="0"/>
              <a:t>Eltahawy</a:t>
            </a:r>
            <a:endParaRPr lang="en-US" dirty="0" smtClean="0"/>
          </a:p>
          <a:p>
            <a:pPr lvl="1"/>
            <a:r>
              <a:rPr lang="en-US" dirty="0" smtClean="0"/>
              <a:t>Almost 200,000 followers</a:t>
            </a:r>
          </a:p>
          <a:p>
            <a:pPr lvl="1"/>
            <a:r>
              <a:rPr lang="en-US" dirty="0" smtClean="0"/>
              <a:t>Over 230 tweets with #Jan25 (on just Jan 25)</a:t>
            </a:r>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18</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9" name="TextBox 8"/>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[12], [13], [14]</a:t>
            </a:r>
          </a:p>
          <a:p>
            <a:pPr algn="l"/>
            <a:endParaRPr lang="en-US" sz="1600" dirty="0"/>
          </a:p>
        </p:txBody>
      </p:sp>
      <p:sp>
        <p:nvSpPr>
          <p:cNvPr id="10" name="TextBox 9"/>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Jeffrey Signore</a:t>
            </a:r>
            <a:endParaRPr lang="en-US" sz="1400" dirty="0">
              <a:solidFill>
                <a:schemeClr val="tx1"/>
              </a:solidFill>
              <a:latin typeface="+mj-lt"/>
            </a:endParaRPr>
          </a:p>
        </p:txBody>
      </p:sp>
    </p:spTree>
    <p:extLst>
      <p:ext uri="{BB962C8B-B14F-4D97-AF65-F5344CB8AC3E}">
        <p14:creationId xmlns:p14="http://schemas.microsoft.com/office/powerpoint/2010/main" val="44206459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err="1" smtClean="0"/>
              <a:t>Youtube</a:t>
            </a:r>
            <a:r>
              <a:rPr lang="en-US" dirty="0" smtClean="0"/>
              <a:t>, </a:t>
            </a:r>
            <a:r>
              <a:rPr lang="en-US" dirty="0" err="1" smtClean="0"/>
              <a:t>Reddit</a:t>
            </a:r>
            <a:r>
              <a:rPr lang="en-US" dirty="0" smtClean="0"/>
              <a:t>, Blogs</a:t>
            </a:r>
            <a:endParaRPr lang="en-US" dirty="0"/>
          </a:p>
        </p:txBody>
      </p:sp>
      <p:sp>
        <p:nvSpPr>
          <p:cNvPr id="3" name="Content Placeholder 2"/>
          <p:cNvSpPr>
            <a:spLocks noGrp="1"/>
          </p:cNvSpPr>
          <p:nvPr>
            <p:ph idx="1"/>
          </p:nvPr>
        </p:nvSpPr>
        <p:spPr>
          <a:xfrm>
            <a:off x="381000" y="1828800"/>
            <a:ext cx="8686800" cy="4038600"/>
          </a:xfrm>
        </p:spPr>
        <p:txBody>
          <a:bodyPr/>
          <a:lstStyle/>
          <a:p>
            <a:r>
              <a:rPr lang="en-US" dirty="0" err="1" smtClean="0"/>
              <a:t>Youtube</a:t>
            </a:r>
            <a:r>
              <a:rPr lang="en-US" dirty="0" smtClean="0"/>
              <a:t> – protest videos</a:t>
            </a:r>
          </a:p>
          <a:p>
            <a:pPr lvl="1"/>
            <a:r>
              <a:rPr lang="en-US" sz="1800" dirty="0">
                <a:hlinkClick r:id="rId3"/>
              </a:rPr>
              <a:t>http://</a:t>
            </a:r>
            <a:r>
              <a:rPr lang="en-US" sz="1800" dirty="0" smtClean="0">
                <a:hlinkClick r:id="rId3"/>
              </a:rPr>
              <a:t>www.youtube.com/watch?v=ThvBJMzmSZI</a:t>
            </a:r>
            <a:r>
              <a:rPr lang="en-US" sz="1800" dirty="0" smtClean="0"/>
              <a:t> ~2.5M views</a:t>
            </a:r>
            <a:endParaRPr lang="en-US" sz="1800" dirty="0" smtClean="0">
              <a:hlinkClick r:id="rId4"/>
            </a:endParaRPr>
          </a:p>
          <a:p>
            <a:pPr marL="0" indent="0">
              <a:buNone/>
            </a:pPr>
            <a:endParaRPr lang="en-US" sz="2800" dirty="0" smtClean="0">
              <a:hlinkClick r:id="rId4"/>
            </a:endParaRPr>
          </a:p>
          <a:p>
            <a:r>
              <a:rPr lang="en-US" dirty="0" err="1" smtClean="0"/>
              <a:t>Reddit</a:t>
            </a:r>
            <a:r>
              <a:rPr lang="en-US" dirty="0" smtClean="0"/>
              <a:t> </a:t>
            </a:r>
            <a:r>
              <a:rPr lang="en-US" smtClean="0"/>
              <a:t>– forums </a:t>
            </a:r>
            <a:r>
              <a:rPr lang="en-US" dirty="0" smtClean="0"/>
              <a:t>giving details/ asking for help</a:t>
            </a:r>
          </a:p>
          <a:p>
            <a:endParaRPr lang="en-US" dirty="0"/>
          </a:p>
          <a:p>
            <a:r>
              <a:rPr lang="en-US" dirty="0" smtClean="0"/>
              <a:t>Blog – live updates</a:t>
            </a:r>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19</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Jeffrey Signore</a:t>
            </a:r>
            <a:endParaRPr lang="en-US" sz="1400" dirty="0">
              <a:solidFill>
                <a:schemeClr val="tx1"/>
              </a:solidFill>
              <a:latin typeface="+mj-lt"/>
            </a:endParaRPr>
          </a:p>
        </p:txBody>
      </p:sp>
      <p:sp>
        <p:nvSpPr>
          <p:cNvPr id="9" name="TextBox 8"/>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[15], [16], [17], [18]</a:t>
            </a:r>
          </a:p>
          <a:p>
            <a:pPr algn="l"/>
            <a:endParaRPr lang="en-US" sz="1600" dirty="0"/>
          </a:p>
        </p:txBody>
      </p:sp>
    </p:spTree>
    <p:extLst>
      <p:ext uri="{BB962C8B-B14F-4D97-AF65-F5344CB8AC3E}">
        <p14:creationId xmlns:p14="http://schemas.microsoft.com/office/powerpoint/2010/main" val="230857688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Freedom </a:t>
            </a:r>
            <a:r>
              <a:rPr lang="en-US" sz="2400" dirty="0" smtClean="0">
                <a:ea typeface="ＭＳ Ｐゴシック" pitchFamily="-109" charset="-128"/>
                <a:cs typeface="ＭＳ Ｐゴシック" pitchFamily="-109" charset="-128"/>
              </a:rPr>
              <a:t>Of Speech</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2013 Keith A. Pray</a:t>
            </a:r>
          </a:p>
        </p:txBody>
      </p:sp>
      <p:sp>
        <p:nvSpPr>
          <p:cNvPr id="17411" name="Slide Number Placeholder 4"/>
          <p:cNvSpPr>
            <a:spLocks noGrp="1"/>
          </p:cNvSpPr>
          <p:nvPr>
            <p:ph type="sldNum" sz="quarter" idx="11"/>
          </p:nvPr>
        </p:nvSpPr>
        <p:spPr>
          <a:noFill/>
        </p:spPr>
        <p:txBody>
          <a:bodyPr/>
          <a:lstStyle/>
          <a:p>
            <a:fld id="{31EDA051-8662-454A-83F2-E02AFFE8F5EE}" type="slidenum">
              <a:rPr lang="en-US" smtClean="0"/>
              <a:pPr/>
              <a:t>2</a:t>
            </a:fld>
            <a:endParaRPr lang="en-US" smtClean="0"/>
          </a:p>
        </p:txBody>
      </p:sp>
      <p:sp>
        <p:nvSpPr>
          <p:cNvPr id="17412" name="Date Placeholder 5"/>
          <p:cNvSpPr>
            <a:spLocks noGrp="1"/>
          </p:cNvSpPr>
          <p:nvPr>
            <p:ph type="dt" sz="half" idx="12"/>
          </p:nvPr>
        </p:nvSpPr>
        <p:spPr>
          <a:noFill/>
        </p:spPr>
        <p:txBody>
          <a:bodyPr/>
          <a:lstStyle/>
          <a:p>
            <a:fld id="{38FF565E-C0D0-1F4E-B2F2-A5777F36A4FE}" type="datetime1">
              <a:rPr lang="en-US" smtClean="0"/>
              <a:t>9/13/13</a:t>
            </a:fld>
            <a:endParaRPr lang="en-US" smtClean="0"/>
          </a:p>
        </p:txBody>
      </p:sp>
      <p:sp>
        <p:nvSpPr>
          <p:cNvPr id="277508" name="Rectangle 4"/>
          <p:cNvSpPr>
            <a:spLocks noChangeArrowheads="1"/>
          </p:cNvSpPr>
          <p:nvPr/>
        </p:nvSpPr>
        <p:spPr bwMode="auto">
          <a:xfrm>
            <a:off x="0" y="2003425"/>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Remarks</a:t>
            </a:r>
            <a:endParaRPr lang="en-US" dirty="0"/>
          </a:p>
        </p:txBody>
      </p:sp>
      <p:sp>
        <p:nvSpPr>
          <p:cNvPr id="3" name="Content Placeholder 2"/>
          <p:cNvSpPr>
            <a:spLocks noGrp="1"/>
          </p:cNvSpPr>
          <p:nvPr>
            <p:ph idx="1"/>
          </p:nvPr>
        </p:nvSpPr>
        <p:spPr/>
        <p:txBody>
          <a:bodyPr/>
          <a:lstStyle/>
          <a:p>
            <a:r>
              <a:rPr lang="en-US" dirty="0" smtClean="0"/>
              <a:t>Summary – social media helped</a:t>
            </a:r>
          </a:p>
          <a:p>
            <a:r>
              <a:rPr lang="en-US" dirty="0" smtClean="0"/>
              <a:t>Syria = Egypt?</a:t>
            </a:r>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20</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Jeffrey Signore</a:t>
            </a:r>
            <a:endParaRPr lang="en-US" sz="1400" dirty="0">
              <a:solidFill>
                <a:schemeClr val="tx1"/>
              </a:solidFill>
              <a:latin typeface="+mj-lt"/>
            </a:endParaRPr>
          </a:p>
        </p:txBody>
      </p:sp>
    </p:spTree>
    <p:extLst>
      <p:ext uri="{BB962C8B-B14F-4D97-AF65-F5344CB8AC3E}">
        <p14:creationId xmlns:p14="http://schemas.microsoft.com/office/powerpoint/2010/main" val="3990647311"/>
      </p:ext>
    </p:extLst>
  </p:cSld>
  <p:clrMapOvr>
    <a:masterClrMapping/>
  </p:clrMapOvr>
  <p:transition xmlns:p14="http://schemas.microsoft.com/office/powerpoint/2010/mai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Sources (1/2) </a:t>
            </a:r>
            <a:endParaRPr lang="en-US" dirty="0"/>
          </a:p>
        </p:txBody>
      </p:sp>
      <p:sp>
        <p:nvSpPr>
          <p:cNvPr id="3" name="Content Placeholder 2"/>
          <p:cNvSpPr>
            <a:spLocks noGrp="1"/>
          </p:cNvSpPr>
          <p:nvPr>
            <p:ph idx="1"/>
          </p:nvPr>
        </p:nvSpPr>
        <p:spPr>
          <a:xfrm>
            <a:off x="0" y="1371600"/>
            <a:ext cx="9144000" cy="4876800"/>
          </a:xfrm>
        </p:spPr>
        <p:txBody>
          <a:bodyPr/>
          <a:lstStyle/>
          <a:p>
            <a:r>
              <a:rPr lang="en-US" sz="2000" dirty="0" smtClean="0">
                <a:hlinkClick r:id="rId3"/>
              </a:rPr>
              <a:t>http</a:t>
            </a:r>
            <a:r>
              <a:rPr lang="en-US" sz="2000" dirty="0">
                <a:hlinkClick r:id="rId3"/>
              </a:rPr>
              <a:t>://</a:t>
            </a:r>
            <a:r>
              <a:rPr lang="en-US" sz="2000" dirty="0" smtClean="0">
                <a:hlinkClick r:id="rId3"/>
              </a:rPr>
              <a:t>www.sbs.com.au/news/article/2011/01/2 7/</a:t>
            </a:r>
            <a:r>
              <a:rPr lang="en-US" sz="2000" dirty="0" err="1" smtClean="0">
                <a:hlinkClick r:id="rId3"/>
              </a:rPr>
              <a:t>qa</a:t>
            </a:r>
            <a:r>
              <a:rPr lang="en-US" sz="2000" dirty="0" smtClean="0">
                <a:hlinkClick r:id="rId3"/>
              </a:rPr>
              <a:t>-</a:t>
            </a:r>
            <a:r>
              <a:rPr lang="en-US" sz="2000" dirty="0" err="1" smtClean="0">
                <a:hlinkClick r:id="rId3"/>
              </a:rPr>
              <a:t>whats</a:t>
            </a:r>
            <a:r>
              <a:rPr lang="en-US" sz="2000" dirty="0" smtClean="0">
                <a:hlinkClick r:id="rId3"/>
              </a:rPr>
              <a:t>-behind-unrest</a:t>
            </a:r>
            <a:r>
              <a:rPr lang="en-US" sz="2000" dirty="0" smtClean="0"/>
              <a:t> [1</a:t>
            </a:r>
            <a:r>
              <a:rPr lang="en-US" sz="2000" dirty="0"/>
              <a:t>] </a:t>
            </a:r>
            <a:endParaRPr lang="en-US" sz="2000" dirty="0" smtClean="0"/>
          </a:p>
          <a:p>
            <a:r>
              <a:rPr lang="en-US" sz="2000" dirty="0" smtClean="0">
                <a:hlinkClick r:id="rId4"/>
              </a:rPr>
              <a:t>http</a:t>
            </a:r>
            <a:r>
              <a:rPr lang="en-US" sz="2000" dirty="0">
                <a:hlinkClick r:id="rId4"/>
              </a:rPr>
              <a:t>://</a:t>
            </a:r>
            <a:r>
              <a:rPr lang="en-US" sz="2000" dirty="0" smtClean="0">
                <a:hlinkClick r:id="rId4"/>
              </a:rPr>
              <a:t>web.archive.org/web/20110209080050/http</a:t>
            </a:r>
            <a:r>
              <a:rPr lang="en-US" sz="2000" dirty="0">
                <a:hlinkClick r:id="rId4"/>
              </a:rPr>
              <a:t>://</a:t>
            </a:r>
            <a:r>
              <a:rPr lang="en-US" sz="2000" dirty="0" smtClean="0">
                <a:hlinkClick r:id="rId4"/>
              </a:rPr>
              <a:t>www.france24.com/en/20110125-egypt-bra </a:t>
            </a:r>
            <a:r>
              <a:rPr lang="en-US" sz="2000" dirty="0" err="1" smtClean="0">
                <a:hlinkClick r:id="rId4"/>
              </a:rPr>
              <a:t>ces</a:t>
            </a:r>
            <a:r>
              <a:rPr lang="en-US" sz="2000" dirty="0" smtClean="0">
                <a:hlinkClick r:id="rId4"/>
              </a:rPr>
              <a:t>-nationwide-protests</a:t>
            </a:r>
            <a:r>
              <a:rPr lang="en-US" sz="2000" dirty="0" smtClean="0"/>
              <a:t> [2]</a:t>
            </a:r>
          </a:p>
          <a:p>
            <a:r>
              <a:rPr lang="en-US" sz="2000" dirty="0">
                <a:hlinkClick r:id="rId5"/>
              </a:rPr>
              <a:t>http://web.archive.org/web/20110131040447/http://</a:t>
            </a:r>
            <a:r>
              <a:rPr lang="en-US" sz="2000" dirty="0" smtClean="0">
                <a:hlinkClick r:id="rId5"/>
              </a:rPr>
              <a:t>www.guardian.co.uk/world/2011/jan/28/egypt-protesters-tanks-cairo</a:t>
            </a:r>
            <a:r>
              <a:rPr lang="en-US" sz="2000" dirty="0" smtClean="0"/>
              <a:t> [3]</a:t>
            </a:r>
          </a:p>
          <a:p>
            <a:r>
              <a:rPr lang="en-US" sz="2000" dirty="0" smtClean="0">
                <a:hlinkClick r:id="rId6"/>
              </a:rPr>
              <a:t>http://www.youtube.com/watch?v=dBtYLBQPRGQ</a:t>
            </a:r>
            <a:r>
              <a:rPr lang="en-US" sz="2000" dirty="0" smtClean="0"/>
              <a:t> [4]</a:t>
            </a:r>
          </a:p>
          <a:p>
            <a:r>
              <a:rPr lang="en-US" sz="2000" dirty="0">
                <a:hlinkClick r:id="rId7"/>
              </a:rPr>
              <a:t>http://</a:t>
            </a:r>
            <a:r>
              <a:rPr lang="en-US" sz="2000" dirty="0" smtClean="0">
                <a:hlinkClick r:id="rId7"/>
              </a:rPr>
              <a:t>www.aljazeera.com/news/middleeast/2011/02/201121125158705862.html</a:t>
            </a:r>
            <a:r>
              <a:rPr lang="en-US" sz="2000" dirty="0" smtClean="0"/>
              <a:t> [5]</a:t>
            </a:r>
          </a:p>
          <a:p>
            <a:r>
              <a:rPr lang="en-US" sz="2000" dirty="0">
                <a:hlinkClick r:id="rId8"/>
              </a:rPr>
              <a:t>http://</a:t>
            </a:r>
            <a:r>
              <a:rPr lang="en-US" sz="2000" dirty="0" smtClean="0">
                <a:hlinkClick r:id="rId8"/>
              </a:rPr>
              <a:t>www.aljazeera.com/news/middleeast/2013/08/2013818123034533733.html</a:t>
            </a:r>
            <a:r>
              <a:rPr lang="en-US" sz="2000" dirty="0" smtClean="0"/>
              <a:t> [6]</a:t>
            </a:r>
          </a:p>
          <a:p>
            <a:r>
              <a:rPr lang="en-US" sz="2000" dirty="0">
                <a:hlinkClick r:id="rId9"/>
              </a:rPr>
              <a:t>http://</a:t>
            </a:r>
            <a:r>
              <a:rPr lang="en-US" sz="2000" dirty="0" smtClean="0">
                <a:hlinkClick r:id="rId9"/>
              </a:rPr>
              <a:t>edition.cnn.com/2011/TECH/social.media/02/24/facebook.revolution/index.html</a:t>
            </a:r>
            <a:r>
              <a:rPr lang="en-US" sz="2000" dirty="0" smtClean="0"/>
              <a:t> [7]</a:t>
            </a:r>
          </a:p>
          <a:p>
            <a:r>
              <a:rPr lang="en-US" sz="2000" dirty="0">
                <a:hlinkClick r:id="rId10"/>
              </a:rPr>
              <a:t>http://</a:t>
            </a:r>
            <a:r>
              <a:rPr lang="en-US" sz="2000" dirty="0" smtClean="0">
                <a:hlinkClick r:id="rId10"/>
              </a:rPr>
              <a:t>latimesblogs.latimes.com/technology/2011/02/wael-ghonim-google-exec-says-egypts-revolution-is-like-wikipedia.html [8</a:t>
            </a:r>
            <a:r>
              <a:rPr lang="en-US" sz="2000" dirty="0" smtClean="0"/>
              <a:t>]</a:t>
            </a:r>
          </a:p>
          <a:p>
            <a:r>
              <a:rPr lang="en-US" sz="2000" dirty="0">
                <a:hlinkClick r:id="rId11"/>
              </a:rPr>
              <a:t>https://</a:t>
            </a:r>
            <a:r>
              <a:rPr lang="en-US" sz="2000" dirty="0" smtClean="0">
                <a:hlinkClick r:id="rId11"/>
              </a:rPr>
              <a:t>www.facebook.com/ElShaheeed</a:t>
            </a:r>
            <a:r>
              <a:rPr lang="en-US" sz="2000" dirty="0" smtClean="0"/>
              <a:t> [9]</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21</a:t>
            </a:fld>
            <a:endParaRPr lang="en-US" dirty="0"/>
          </a:p>
        </p:txBody>
      </p:sp>
      <p:sp>
        <p:nvSpPr>
          <p:cNvPr id="7" name="Date Placeholder 6"/>
          <p:cNvSpPr>
            <a:spLocks noGrp="1"/>
          </p:cNvSpPr>
          <p:nvPr>
            <p:ph type="dt" sz="half" idx="12"/>
          </p:nvPr>
        </p:nvSpPr>
        <p:spPr/>
        <p:txBody>
          <a:bodyPr/>
          <a:lstStyle/>
          <a:p>
            <a:fld id="{9C5055D5-8145-ED4C-9313-0D47B6F77368}" type="datetime1">
              <a:rPr lang="en-US" smtClean="0"/>
              <a:t>9/13/13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Jeffrey Signore</a:t>
            </a:r>
            <a:endParaRPr lang="en-US" sz="1400" dirty="0">
              <a:solidFill>
                <a:schemeClr val="tx1"/>
              </a:solidFill>
              <a:latin typeface="+mj-lt"/>
            </a:endParaRPr>
          </a:p>
        </p:txBody>
      </p:sp>
      <p:sp>
        <p:nvSpPr>
          <p:cNvPr id="9" name="TextBox 8"/>
          <p:cNvSpPr txBox="1"/>
          <p:nvPr/>
        </p:nvSpPr>
        <p:spPr>
          <a:xfrm>
            <a:off x="3276600" y="6172200"/>
            <a:ext cx="3990109" cy="276999"/>
          </a:xfrm>
          <a:prstGeom prst="rect">
            <a:avLst/>
          </a:prstGeom>
          <a:noFill/>
        </p:spPr>
        <p:txBody>
          <a:bodyPr wrap="square" rtlCol="0">
            <a:spAutoFit/>
          </a:bodyPr>
          <a:lstStyle/>
          <a:p>
            <a:pPr algn="l"/>
            <a:r>
              <a:rPr lang="en-US" sz="1200" dirty="0" smtClean="0">
                <a:solidFill>
                  <a:schemeClr val="tx1"/>
                </a:solidFill>
              </a:rPr>
              <a:t>All sources accessed between 9/7/13 and 9/11/13</a:t>
            </a:r>
            <a:endParaRPr lang="en-US" sz="1600" dirty="0"/>
          </a:p>
        </p:txBody>
      </p:sp>
    </p:spTree>
    <p:extLst>
      <p:ext uri="{BB962C8B-B14F-4D97-AF65-F5344CB8AC3E}">
        <p14:creationId xmlns:p14="http://schemas.microsoft.com/office/powerpoint/2010/main" val="274146881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Sources (2/2)</a:t>
            </a:r>
            <a:endParaRPr lang="en-US" dirty="0"/>
          </a:p>
        </p:txBody>
      </p:sp>
      <p:sp>
        <p:nvSpPr>
          <p:cNvPr id="3" name="Content Placeholder 2"/>
          <p:cNvSpPr>
            <a:spLocks noGrp="1"/>
          </p:cNvSpPr>
          <p:nvPr>
            <p:ph idx="1"/>
          </p:nvPr>
        </p:nvSpPr>
        <p:spPr>
          <a:xfrm>
            <a:off x="457200" y="1066800"/>
            <a:ext cx="8229600" cy="5029200"/>
          </a:xfrm>
        </p:spPr>
        <p:txBody>
          <a:bodyPr/>
          <a:lstStyle/>
          <a:p>
            <a:r>
              <a:rPr lang="en-US" sz="2000" dirty="0">
                <a:hlinkClick r:id="rId3"/>
              </a:rPr>
              <a:t>http://</a:t>
            </a:r>
            <a:r>
              <a:rPr lang="en-US" sz="2000" dirty="0" smtClean="0">
                <a:hlinkClick r:id="rId3"/>
              </a:rPr>
              <a:t>www.zdnet.com/blog/igeneration/egypt-shuts-down-internet-amid-further-protests-facebook-web-traffic-drops/7915 [10</a:t>
            </a:r>
            <a:r>
              <a:rPr lang="en-US" sz="2000" dirty="0" smtClean="0"/>
              <a:t>]</a:t>
            </a:r>
          </a:p>
          <a:p>
            <a:r>
              <a:rPr lang="en-US" sz="2000" dirty="0" smtClean="0">
                <a:hlinkClick r:id="rId4"/>
              </a:rPr>
              <a:t>http</a:t>
            </a:r>
            <a:r>
              <a:rPr lang="en-US" sz="2000" dirty="0">
                <a:hlinkClick r:id="rId4"/>
              </a:rPr>
              <a:t>://</a:t>
            </a:r>
            <a:r>
              <a:rPr lang="en-US" sz="2000" dirty="0" smtClean="0">
                <a:hlinkClick r:id="rId4"/>
              </a:rPr>
              <a:t>edition.cnn.com/2011/TECH/innovation/02/21/egypt.internet.revolution/index.html</a:t>
            </a:r>
            <a:r>
              <a:rPr lang="en-US" sz="2000" dirty="0" smtClean="0"/>
              <a:t> [11]</a:t>
            </a:r>
            <a:endParaRPr lang="en-US" sz="2000" dirty="0"/>
          </a:p>
          <a:p>
            <a:r>
              <a:rPr lang="en-US" sz="2000" dirty="0">
                <a:hlinkClick r:id="rId5"/>
              </a:rPr>
              <a:t>http://www.aljazeera.com/indepth/interactive /</a:t>
            </a:r>
            <a:r>
              <a:rPr lang="en-US" sz="2000" dirty="0" smtClean="0">
                <a:hlinkClick r:id="rId5"/>
              </a:rPr>
              <a:t>2011/03/20113108250282747.html</a:t>
            </a:r>
            <a:r>
              <a:rPr lang="en-US" sz="2000" dirty="0" smtClean="0"/>
              <a:t> [12]</a:t>
            </a:r>
            <a:endParaRPr lang="en-US" sz="2000" dirty="0"/>
          </a:p>
          <a:p>
            <a:r>
              <a:rPr lang="en-US" sz="2000" dirty="0">
                <a:hlinkClick r:id="rId6"/>
              </a:rPr>
              <a:t>http://www.huffingtonpost.com/2011/02/17/ </a:t>
            </a:r>
            <a:r>
              <a:rPr lang="en-US" sz="2000" dirty="0" smtClean="0">
                <a:hlinkClick r:id="rId6"/>
              </a:rPr>
              <a:t>egypt-twitter-jan25-protests_n_824310.html</a:t>
            </a:r>
            <a:r>
              <a:rPr lang="en-US" sz="2000" dirty="0" smtClean="0"/>
              <a:t> [13]</a:t>
            </a:r>
          </a:p>
          <a:p>
            <a:r>
              <a:rPr lang="en-US" sz="2000" dirty="0">
                <a:hlinkClick r:id="rId7"/>
              </a:rPr>
              <a:t>https://twitter.com/search?q=mona%20eltaha </a:t>
            </a:r>
            <a:r>
              <a:rPr lang="en-US" sz="2000" dirty="0" smtClean="0">
                <a:hlinkClick r:id="rId7"/>
              </a:rPr>
              <a:t>wy%20egypt%20jan25&amp;src=</a:t>
            </a:r>
            <a:r>
              <a:rPr lang="en-US" sz="2000" dirty="0" err="1" smtClean="0">
                <a:hlinkClick r:id="rId7"/>
              </a:rPr>
              <a:t>typd&amp;f</a:t>
            </a:r>
            <a:r>
              <a:rPr lang="en-US" sz="2000" dirty="0" smtClean="0">
                <a:hlinkClick r:id="rId7"/>
              </a:rPr>
              <a:t>=follows</a:t>
            </a:r>
            <a:r>
              <a:rPr lang="en-US" sz="2000" dirty="0" smtClean="0"/>
              <a:t> [14]</a:t>
            </a:r>
          </a:p>
          <a:p>
            <a:r>
              <a:rPr lang="en-US" sz="2000" dirty="0">
                <a:hlinkClick r:id="rId8"/>
              </a:rPr>
              <a:t>http://www.youtube.com/watch?v=ThvBJMzmSZI</a:t>
            </a:r>
            <a:r>
              <a:rPr lang="en-US" sz="2000" dirty="0"/>
              <a:t> [</a:t>
            </a:r>
            <a:r>
              <a:rPr lang="en-US" sz="2000" dirty="0" smtClean="0"/>
              <a:t>15]</a:t>
            </a:r>
          </a:p>
          <a:p>
            <a:r>
              <a:rPr lang="en-US" sz="2000" dirty="0">
                <a:hlinkClick r:id="rId9"/>
              </a:rPr>
              <a:t>http://</a:t>
            </a:r>
            <a:r>
              <a:rPr lang="en-US" sz="2000" dirty="0" smtClean="0">
                <a:hlinkClick r:id="rId9"/>
              </a:rPr>
              <a:t>www.youtube.com/watch?v=ADIj5RH6vdo</a:t>
            </a:r>
            <a:r>
              <a:rPr lang="en-US" sz="2000" dirty="0" smtClean="0"/>
              <a:t> [16]</a:t>
            </a:r>
            <a:endParaRPr lang="en-US" sz="2000" dirty="0"/>
          </a:p>
          <a:p>
            <a:r>
              <a:rPr lang="en-US" sz="2000" dirty="0">
                <a:hlinkClick r:id="rId10"/>
              </a:rPr>
              <a:t>http://www.reddit.com/r/politics/comments/mjqe9/egypt_urgent_appeal_to_the_outside_world</a:t>
            </a:r>
            <a:r>
              <a:rPr lang="en-US" sz="2000" dirty="0" smtClean="0">
                <a:hlinkClick r:id="rId10"/>
              </a:rPr>
              <a:t>/</a:t>
            </a:r>
            <a:r>
              <a:rPr lang="en-US" sz="2000" dirty="0" smtClean="0"/>
              <a:t> [17]</a:t>
            </a:r>
          </a:p>
          <a:p>
            <a:r>
              <a:rPr lang="en-US" sz="2000" dirty="0" smtClean="0">
                <a:hlinkClick r:id="rId11"/>
              </a:rPr>
              <a:t>http</a:t>
            </a:r>
            <a:r>
              <a:rPr lang="en-US" sz="2000" dirty="0">
                <a:hlinkClick r:id="rId11"/>
              </a:rPr>
              <a:t>://</a:t>
            </a:r>
            <a:r>
              <a:rPr lang="en-US" sz="2000" dirty="0" smtClean="0">
                <a:hlinkClick r:id="rId11"/>
              </a:rPr>
              <a:t>www.theguardian.com/global/blog/2011/jan/25/middleeast-tunisia#block-32</a:t>
            </a:r>
            <a:r>
              <a:rPr lang="en-US" sz="2000" dirty="0" smtClean="0"/>
              <a:t> [18]</a:t>
            </a:r>
            <a:endParaRPr lang="en-US" sz="2000" dirty="0"/>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22</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Jeffrey Signore</a:t>
            </a:r>
            <a:endParaRPr lang="en-US" sz="1400" dirty="0">
              <a:solidFill>
                <a:schemeClr val="tx1"/>
              </a:solidFill>
              <a:latin typeface="+mj-lt"/>
            </a:endParaRPr>
          </a:p>
        </p:txBody>
      </p:sp>
      <p:sp>
        <p:nvSpPr>
          <p:cNvPr id="8" name="TextBox 7"/>
          <p:cNvSpPr txBox="1"/>
          <p:nvPr/>
        </p:nvSpPr>
        <p:spPr>
          <a:xfrm>
            <a:off x="3352800" y="6200001"/>
            <a:ext cx="3990109" cy="276999"/>
          </a:xfrm>
          <a:prstGeom prst="rect">
            <a:avLst/>
          </a:prstGeom>
          <a:noFill/>
        </p:spPr>
        <p:txBody>
          <a:bodyPr wrap="square" rtlCol="0">
            <a:spAutoFit/>
          </a:bodyPr>
          <a:lstStyle/>
          <a:p>
            <a:pPr algn="l"/>
            <a:r>
              <a:rPr lang="en-US" sz="1200" dirty="0" smtClean="0">
                <a:solidFill>
                  <a:schemeClr val="tx1"/>
                </a:solidFill>
              </a:rPr>
              <a:t>All sources accessed between 9/7/13 and 9/11/13</a:t>
            </a:r>
            <a:endParaRPr lang="en-US" sz="1600" dirty="0"/>
          </a:p>
        </p:txBody>
      </p:sp>
    </p:spTree>
    <p:extLst>
      <p:ext uri="{BB962C8B-B14F-4D97-AF65-F5344CB8AC3E}">
        <p14:creationId xmlns:p14="http://schemas.microsoft.com/office/powerpoint/2010/main" val="334496992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Firewall of China</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23</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9/13/13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Christian Manuel</a:t>
            </a:r>
            <a:endParaRPr lang="en-US" sz="1400" dirty="0">
              <a:solidFill>
                <a:schemeClr val="tx1"/>
              </a:solidFill>
              <a:latin typeface="+mj-lt"/>
            </a:endParaRPr>
          </a:p>
        </p:txBody>
      </p:sp>
      <p:pic>
        <p:nvPicPr>
          <p:cNvPr id="1026" name="Picture 2" descr="http://cdn.howtogeek.com/wp-content/uploads/2013/04/twitter-blocked-in-china.png"/>
          <p:cNvPicPr>
            <a:picLocks noChangeAspect="1" noChangeArrowheads="1"/>
          </p:cNvPicPr>
          <p:nvPr/>
        </p:nvPicPr>
        <p:blipFill rotWithShape="1">
          <a:blip r:embed="rId3">
            <a:extLst>
              <a:ext uri="{28A0092B-C50C-407E-A947-70E740481C1C}">
                <a14:useLocalDpi xmlns:a14="http://schemas.microsoft.com/office/drawing/2010/main" val="0"/>
              </a:ext>
            </a:extLst>
          </a:blip>
          <a:srcRect l="51" t="1647" r="-51" b="37463"/>
          <a:stretch/>
        </p:blipFill>
        <p:spPr bwMode="auto">
          <a:xfrm>
            <a:off x="1295400" y="1905000"/>
            <a:ext cx="6085114" cy="386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5811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Internet Censorship </a:t>
            </a:r>
            <a:endParaRPr lang="en-US" dirty="0"/>
          </a:p>
        </p:txBody>
      </p:sp>
      <p:sp>
        <p:nvSpPr>
          <p:cNvPr id="3" name="Content Placeholder 2"/>
          <p:cNvSpPr>
            <a:spLocks noGrp="1"/>
          </p:cNvSpPr>
          <p:nvPr>
            <p:ph idx="1"/>
          </p:nvPr>
        </p:nvSpPr>
        <p:spPr/>
        <p:txBody>
          <a:bodyPr/>
          <a:lstStyle/>
          <a:p>
            <a:r>
              <a:rPr lang="en-US" dirty="0"/>
              <a:t> Golden Shield project </a:t>
            </a:r>
            <a:endParaRPr lang="en-US" dirty="0" smtClean="0"/>
          </a:p>
          <a:p>
            <a:pPr lvl="1"/>
            <a:r>
              <a:rPr lang="en-US" dirty="0"/>
              <a:t> </a:t>
            </a:r>
            <a:r>
              <a:rPr lang="en-US" b="1" dirty="0"/>
              <a:t>Zhu </a:t>
            </a:r>
            <a:r>
              <a:rPr lang="en-US" b="1" dirty="0" err="1"/>
              <a:t>Rongji</a:t>
            </a:r>
            <a:r>
              <a:rPr lang="en-US" b="1" dirty="0"/>
              <a:t> in </a:t>
            </a:r>
            <a:r>
              <a:rPr lang="en-US" b="1" dirty="0" smtClean="0"/>
              <a:t>1993 </a:t>
            </a:r>
            <a:r>
              <a:rPr lang="en-US" dirty="0" smtClean="0"/>
              <a:t>[1]</a:t>
            </a:r>
          </a:p>
          <a:p>
            <a:pPr lvl="1"/>
            <a:r>
              <a:rPr lang="en-US" b="1" dirty="0" smtClean="0"/>
              <a:t>Launched 2000 </a:t>
            </a:r>
            <a:r>
              <a:rPr lang="en-US" dirty="0" smtClean="0"/>
              <a:t>[1]</a:t>
            </a:r>
          </a:p>
          <a:p>
            <a:r>
              <a:rPr lang="en-US" dirty="0" smtClean="0"/>
              <a:t>Political Control</a:t>
            </a:r>
          </a:p>
          <a:p>
            <a:pPr lvl="1"/>
            <a:r>
              <a:rPr lang="en-US" dirty="0" smtClean="0"/>
              <a:t>Help government remain in control</a:t>
            </a:r>
          </a:p>
          <a:p>
            <a:pPr lvl="1"/>
            <a:r>
              <a:rPr lang="en-US" dirty="0" smtClean="0"/>
              <a:t>Blocks anti-government propaganda</a:t>
            </a:r>
          </a:p>
          <a:p>
            <a:pPr lvl="1"/>
            <a:r>
              <a:rPr lang="en-US" dirty="0" smtClean="0"/>
              <a:t>Have right to govern within its own boarders[3]</a:t>
            </a:r>
          </a:p>
          <a:p>
            <a:r>
              <a:rPr lang="en-US" dirty="0" smtClean="0"/>
              <a:t>Provides safer environment for the users [2] </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24</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9/13/13</a:t>
            </a:fld>
            <a:endParaRPr lang="en-US"/>
          </a:p>
        </p:txBody>
      </p:sp>
      <p:sp>
        <p:nvSpPr>
          <p:cNvPr id="5" name="TextBox 4"/>
          <p:cNvSpPr txBox="1"/>
          <p:nvPr/>
        </p:nvSpPr>
        <p:spPr>
          <a:xfrm>
            <a:off x="627973" y="5867400"/>
            <a:ext cx="7342909" cy="338554"/>
          </a:xfrm>
          <a:prstGeom prst="rect">
            <a:avLst/>
          </a:prstGeom>
          <a:noFill/>
        </p:spPr>
        <p:txBody>
          <a:bodyPr wrap="square" rtlCol="0">
            <a:spAutoFit/>
          </a:bodyPr>
          <a:lstStyle/>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Christian Manuel</a:t>
            </a:r>
            <a:endParaRPr lang="en-US" sz="1400" dirty="0">
              <a:solidFill>
                <a:schemeClr val="tx1"/>
              </a:solidFill>
              <a:latin typeface="+mj-lt"/>
            </a:endParaRPr>
          </a:p>
        </p:txBody>
      </p:sp>
      <p:pic>
        <p:nvPicPr>
          <p:cNvPr id="4104" name="Picture 8" descr="National Emblem of the People's Republic of Chin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7" y="1594664"/>
            <a:ext cx="1823498" cy="196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1232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China Censors its internet</a:t>
            </a:r>
            <a:endParaRPr lang="en-US" dirty="0"/>
          </a:p>
        </p:txBody>
      </p:sp>
      <p:sp>
        <p:nvSpPr>
          <p:cNvPr id="3" name="Content Placeholder 2"/>
          <p:cNvSpPr>
            <a:spLocks noGrp="1"/>
          </p:cNvSpPr>
          <p:nvPr>
            <p:ph idx="1"/>
          </p:nvPr>
        </p:nvSpPr>
        <p:spPr/>
        <p:txBody>
          <a:bodyPr/>
          <a:lstStyle/>
          <a:p>
            <a:r>
              <a:rPr lang="en-US" dirty="0" smtClean="0"/>
              <a:t>Monitor Searches</a:t>
            </a:r>
          </a:p>
          <a:p>
            <a:pPr lvl="1"/>
            <a:r>
              <a:rPr lang="en-US" dirty="0"/>
              <a:t>B</a:t>
            </a:r>
            <a:r>
              <a:rPr lang="en-US" dirty="0" smtClean="0"/>
              <a:t>lock </a:t>
            </a:r>
            <a:r>
              <a:rPr lang="en-US" dirty="0"/>
              <a:t>particular terms </a:t>
            </a:r>
            <a:endParaRPr lang="en-US" dirty="0" smtClean="0"/>
          </a:p>
          <a:p>
            <a:pPr lvl="1"/>
            <a:r>
              <a:rPr lang="en-US" dirty="0"/>
              <a:t>B</a:t>
            </a:r>
            <a:r>
              <a:rPr lang="en-US" dirty="0" smtClean="0"/>
              <a:t>anned </a:t>
            </a:r>
            <a:r>
              <a:rPr lang="en-US" dirty="0"/>
              <a:t>keywords are blocked from Google </a:t>
            </a:r>
            <a:endParaRPr lang="en-US" dirty="0" smtClean="0"/>
          </a:p>
          <a:p>
            <a:pPr lvl="1"/>
            <a:r>
              <a:rPr lang="en-US" b="1" dirty="0" smtClean="0"/>
              <a:t>Authorities monitor communications</a:t>
            </a:r>
          </a:p>
          <a:p>
            <a:r>
              <a:rPr lang="en-US" dirty="0" smtClean="0"/>
              <a:t>Filtering </a:t>
            </a:r>
          </a:p>
          <a:p>
            <a:pPr lvl="1"/>
            <a:r>
              <a:rPr lang="en-US" dirty="0" smtClean="0"/>
              <a:t>DNS filtering and redirection [3]</a:t>
            </a:r>
          </a:p>
          <a:p>
            <a:pPr lvl="1"/>
            <a:r>
              <a:rPr lang="en-US" dirty="0" smtClean="0"/>
              <a:t>URL filtering [3]</a:t>
            </a:r>
          </a:p>
          <a:p>
            <a:pPr lvl="1"/>
            <a:r>
              <a:rPr lang="en-US" dirty="0" smtClean="0"/>
              <a:t>Packet filtering [3] </a:t>
            </a:r>
          </a:p>
          <a:p>
            <a:endParaRPr lang="en-US" b="1" dirty="0" smtClean="0"/>
          </a:p>
          <a:p>
            <a:endParaRPr lang="en-US" b="1"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25</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9/13/13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Christian Manuel</a:t>
            </a:r>
            <a:endParaRPr lang="en-US" sz="1400" dirty="0">
              <a:solidFill>
                <a:schemeClr val="tx1"/>
              </a:solidFill>
              <a:latin typeface="+mj-lt"/>
            </a:endParaRPr>
          </a:p>
        </p:txBody>
      </p:sp>
    </p:spTree>
    <p:extLst>
      <p:ext uri="{BB962C8B-B14F-4D97-AF65-F5344CB8AC3E}">
        <p14:creationId xmlns:p14="http://schemas.microsoft.com/office/powerpoint/2010/main" val="382476333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effects </a:t>
            </a:r>
            <a:endParaRPr lang="en-US" dirty="0"/>
          </a:p>
        </p:txBody>
      </p:sp>
      <p:sp>
        <p:nvSpPr>
          <p:cNvPr id="3" name="Content Placeholder 2"/>
          <p:cNvSpPr>
            <a:spLocks noGrp="1"/>
          </p:cNvSpPr>
          <p:nvPr>
            <p:ph idx="1"/>
          </p:nvPr>
        </p:nvSpPr>
        <p:spPr>
          <a:xfrm>
            <a:off x="287202" y="1670261"/>
            <a:ext cx="8569596" cy="4419600"/>
          </a:xfrm>
        </p:spPr>
        <p:txBody>
          <a:bodyPr/>
          <a:lstStyle/>
          <a:p>
            <a:r>
              <a:rPr lang="en-US" dirty="0" smtClean="0">
                <a:solidFill>
                  <a:srgbClr val="333333"/>
                </a:solidFill>
              </a:rPr>
              <a:t>Prevents people from sharing their opinion[2] </a:t>
            </a:r>
          </a:p>
          <a:p>
            <a:pPr lvl="1"/>
            <a:r>
              <a:rPr lang="en-US" dirty="0" smtClean="0"/>
              <a:t>Violation </a:t>
            </a:r>
            <a:r>
              <a:rPr lang="en-US" dirty="0"/>
              <a:t>of human rights and freedom of </a:t>
            </a:r>
            <a:r>
              <a:rPr lang="en-US" dirty="0" smtClean="0"/>
              <a:t>speech</a:t>
            </a:r>
          </a:p>
          <a:p>
            <a:pPr lvl="1"/>
            <a:r>
              <a:rPr lang="en-US" dirty="0" smtClean="0"/>
              <a:t>No voices about topics such as politics or religion</a:t>
            </a:r>
          </a:p>
          <a:p>
            <a:r>
              <a:rPr lang="en-US" dirty="0" smtClean="0">
                <a:solidFill>
                  <a:srgbClr val="333333"/>
                </a:solidFill>
                <a:latin typeface="Times New Roman" panose="02020603050405020304" pitchFamily="18" charset="0"/>
                <a:cs typeface="Times New Roman" panose="02020603050405020304" pitchFamily="18" charset="0"/>
              </a:rPr>
              <a:t>Distances people from the rest of the information in the world[2]</a:t>
            </a:r>
          </a:p>
          <a:p>
            <a:pPr lvl="1"/>
            <a:r>
              <a:rPr lang="en-US" dirty="0" smtClean="0"/>
              <a:t>Facebook is blocked</a:t>
            </a:r>
          </a:p>
          <a:p>
            <a:pPr lvl="1"/>
            <a:r>
              <a:rPr lang="en-US" dirty="0" smtClean="0"/>
              <a:t>Harder to contact outside</a:t>
            </a:r>
          </a:p>
          <a:p>
            <a:pPr marL="457200" lvl="1" indent="0">
              <a:buNone/>
            </a:pPr>
            <a:r>
              <a:rPr lang="en-US" dirty="0" smtClean="0"/>
              <a:t>   world</a:t>
            </a:r>
          </a:p>
          <a:p>
            <a:endParaRPr lang="en-US" dirty="0" smtClean="0">
              <a:solidFill>
                <a:srgbClr val="333333"/>
              </a:solidFill>
              <a:latin typeface="Trebuchet MS" panose="020B0603020202020204" pitchFamily="34" charset="0"/>
            </a:endParaRPr>
          </a:p>
          <a:p>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26</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9/13/13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Christian Manuel</a:t>
            </a:r>
            <a:endParaRPr lang="en-US" sz="1400" dirty="0">
              <a:solidFill>
                <a:schemeClr val="tx1"/>
              </a:solidFill>
              <a:latin typeface="+mj-lt"/>
            </a:endParaRPr>
          </a:p>
        </p:txBody>
      </p:sp>
      <p:pic>
        <p:nvPicPr>
          <p:cNvPr id="2052" name="Picture 4" descr="chart-china-v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52618"/>
            <a:ext cx="4302396" cy="286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7724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 Censorship is wrong, despite the pros. </a:t>
            </a:r>
          </a:p>
          <a:p>
            <a:pPr lvl="1"/>
            <a:r>
              <a:rPr lang="en-US" dirty="0" smtClean="0"/>
              <a:t>Increases privacy from hackers, but decreases contact</a:t>
            </a:r>
          </a:p>
          <a:p>
            <a:pPr lvl="1"/>
            <a:r>
              <a:rPr lang="en-US" dirty="0" smtClean="0"/>
              <a:t>Stops piracy, but decreases profit from certain websites</a:t>
            </a:r>
          </a:p>
          <a:p>
            <a:pPr lvl="1"/>
            <a:r>
              <a:rPr lang="en-US" dirty="0" smtClean="0"/>
              <a:t>Shuts down market for internet business</a:t>
            </a:r>
          </a:p>
          <a:p>
            <a:pPr lvl="1"/>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27</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9/13/13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Christian Manuel</a:t>
            </a:r>
            <a:endParaRPr lang="en-US" sz="1400" dirty="0">
              <a:solidFill>
                <a:schemeClr val="tx1"/>
              </a:solidFill>
              <a:latin typeface="+mj-lt"/>
            </a:endParaRPr>
          </a:p>
        </p:txBody>
      </p:sp>
      <p:pic>
        <p:nvPicPr>
          <p:cNvPr id="3074" name="Picture 2" descr="https://www.eff.org/files/Censorship_button_bl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780" y="4254500"/>
            <a:ext cx="24288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59914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57200" y="1524000"/>
            <a:ext cx="8229600" cy="5029200"/>
          </a:xfrm>
        </p:spPr>
        <p:txBody>
          <a:bodyPr/>
          <a:lstStyle/>
          <a:p>
            <a:pPr marL="514350" indent="-514350">
              <a:buFont typeface="+mj-lt"/>
              <a:buAutoNum type="arabicPeriod"/>
            </a:pPr>
            <a:r>
              <a:rPr lang="en-US" sz="1800" dirty="0"/>
              <a:t>"How Internet Censorship Is Curbing Innovation in China." </a:t>
            </a:r>
            <a:r>
              <a:rPr lang="en-US" sz="1800" i="1" dirty="0"/>
              <a:t>The Atlantic</a:t>
            </a:r>
            <a:r>
              <a:rPr lang="en-US" sz="1800" dirty="0"/>
              <a:t>. </a:t>
            </a:r>
            <a:r>
              <a:rPr lang="en-US" sz="1800" dirty="0" err="1"/>
              <a:t>N.p</a:t>
            </a:r>
            <a:r>
              <a:rPr lang="en-US" sz="1800" dirty="0"/>
              <a:t>., </a:t>
            </a:r>
            <a:r>
              <a:rPr lang="en-US" sz="1800" dirty="0" err="1"/>
              <a:t>n.d.</a:t>
            </a:r>
            <a:r>
              <a:rPr lang="en-US" sz="1800" dirty="0"/>
              <a:t> Web. 12 Sept. 2013. &lt;http://www.theatlantic.com/china/archive/2013/04/how-internet-censorship-is-curbing-innovation-in-china/275188/&gt;.</a:t>
            </a:r>
            <a:endParaRPr lang="en-US" sz="1800" dirty="0" smtClean="0"/>
          </a:p>
          <a:p>
            <a:pPr marL="514350" indent="-514350">
              <a:buFont typeface="+mj-lt"/>
              <a:buAutoNum type="arabicPeriod"/>
            </a:pPr>
            <a:r>
              <a:rPr lang="en-US" sz="1800" dirty="0"/>
              <a:t>"The Great Firewall of China: The Great Firewall of China: Pros and Cons." </a:t>
            </a:r>
            <a:r>
              <a:rPr lang="en-US" sz="1800" i="1" dirty="0"/>
              <a:t>The Great Firewall of China: The Great Firewall of China: Pros and Cons</a:t>
            </a:r>
            <a:r>
              <a:rPr lang="en-US" sz="1800" dirty="0"/>
              <a:t>. </a:t>
            </a:r>
            <a:r>
              <a:rPr lang="en-US" sz="1800" dirty="0" err="1"/>
              <a:t>N.p</a:t>
            </a:r>
            <a:r>
              <a:rPr lang="en-US" sz="1800" dirty="0"/>
              <a:t>., </a:t>
            </a:r>
            <a:r>
              <a:rPr lang="en-US" sz="1800" dirty="0" err="1"/>
              <a:t>n.d.</a:t>
            </a:r>
            <a:r>
              <a:rPr lang="en-US" sz="1800" dirty="0"/>
              <a:t> Web. 12 Sept. 2013. &lt;http://thegreatfirewallofchina.blogspot.com/2012/02/great-firewall-of-china-pros-and-cons.html</a:t>
            </a:r>
            <a:r>
              <a:rPr lang="en-US" sz="1800" dirty="0" smtClean="0"/>
              <a:t>&gt;.</a:t>
            </a:r>
          </a:p>
          <a:p>
            <a:pPr marL="514350" indent="-514350">
              <a:buFont typeface="+mj-lt"/>
              <a:buAutoNum type="arabicPeriod"/>
            </a:pPr>
            <a:r>
              <a:rPr lang="en-US" sz="1800" dirty="0"/>
              <a:t>"Internet Censorship in the People's Republic of China." </a:t>
            </a:r>
            <a:r>
              <a:rPr lang="en-US" sz="1800" i="1" dirty="0"/>
              <a:t>Wikipedia</a:t>
            </a:r>
            <a:r>
              <a:rPr lang="en-US" sz="1800" dirty="0"/>
              <a:t>. Wikimedia Foundation, 09 Oct. 2013. Web. 12 Sept. 2013. &lt;http://en.wikipedia.org/wiki/Internet_censorship_in_the_People's_Republic_of_China&gt;.</a:t>
            </a:r>
            <a:endParaRPr lang="en-US" sz="1800" dirty="0" smtClean="0"/>
          </a:p>
          <a:p>
            <a:pPr marL="514350" indent="-514350">
              <a:buFont typeface="+mj-lt"/>
              <a:buAutoNum type="arabicPeriod"/>
            </a:pPr>
            <a:r>
              <a:rPr lang="en-US" sz="1800" dirty="0"/>
              <a:t>"The Great Firewall of China: The Great Firewall of China: Pros and Cons." </a:t>
            </a:r>
            <a:r>
              <a:rPr lang="en-US" sz="1800" i="1" dirty="0"/>
              <a:t>The Great Firewall of China: The Great Firewall of China: Pros and Cons</a:t>
            </a:r>
            <a:r>
              <a:rPr lang="en-US" sz="1800" dirty="0"/>
              <a:t>. </a:t>
            </a:r>
            <a:r>
              <a:rPr lang="en-US" sz="1800" dirty="0" err="1"/>
              <a:t>N.p</a:t>
            </a:r>
            <a:r>
              <a:rPr lang="en-US" sz="1800" dirty="0"/>
              <a:t>., </a:t>
            </a:r>
            <a:r>
              <a:rPr lang="en-US" sz="1800" dirty="0" err="1"/>
              <a:t>n.d.</a:t>
            </a:r>
            <a:r>
              <a:rPr lang="en-US" sz="1800" dirty="0"/>
              <a:t> Web. 12 Sept. 2013. &lt;http://thegreatfirewallofchina.blogspot.com/2012/02/great-firewall-of-china-pros-and-cons.html&gt;.</a:t>
            </a:r>
            <a:endParaRPr lang="en-US" sz="1800" dirty="0" smtClean="0"/>
          </a:p>
          <a:p>
            <a:pPr marL="514350" indent="-514350">
              <a:buFont typeface="+mj-lt"/>
              <a:buAutoNum type="arabicPeriod"/>
            </a:pPr>
            <a:endParaRPr lang="en-US" sz="1800" dirty="0" smtClean="0"/>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28</a:t>
            </a:fld>
            <a:endParaRPr lang="en-US"/>
          </a:p>
        </p:txBody>
      </p:sp>
      <p:sp>
        <p:nvSpPr>
          <p:cNvPr id="7" name="Date Placeholder 6"/>
          <p:cNvSpPr>
            <a:spLocks noGrp="1"/>
          </p:cNvSpPr>
          <p:nvPr>
            <p:ph type="dt" sz="half" idx="12"/>
          </p:nvPr>
        </p:nvSpPr>
        <p:spPr/>
        <p:txBody>
          <a:bodyPr/>
          <a:lstStyle/>
          <a:p>
            <a:fld id="{9C5055D5-8145-ED4C-9313-0D47B6F77368}" type="datetime1">
              <a:rPr lang="en-US" smtClean="0"/>
              <a:t>9/13/13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a:solidFill>
                  <a:schemeClr val="tx1"/>
                </a:solidFill>
                <a:latin typeface="+mj-lt"/>
              </a:rPr>
              <a:t>C</a:t>
            </a:r>
            <a:r>
              <a:rPr lang="en-US" sz="1400" dirty="0" smtClean="0">
                <a:solidFill>
                  <a:schemeClr val="tx1"/>
                </a:solidFill>
                <a:latin typeface="+mj-lt"/>
              </a:rPr>
              <a:t>hristian Manuel</a:t>
            </a:r>
            <a:endParaRPr lang="en-US" sz="1400" dirty="0">
              <a:solidFill>
                <a:schemeClr val="tx1"/>
              </a:solidFill>
              <a:latin typeface="+mj-lt"/>
            </a:endParaRPr>
          </a:p>
        </p:txBody>
      </p:sp>
    </p:spTree>
    <p:extLst>
      <p:ext uri="{BB962C8B-B14F-4D97-AF65-F5344CB8AC3E}">
        <p14:creationId xmlns:p14="http://schemas.microsoft.com/office/powerpoint/2010/main" val="295974611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5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44038"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
        <p:nvSpPr>
          <p:cNvPr id="44034" name="Rectangle 3"/>
          <p:cNvSpPr>
            <a:spLocks noGrp="1" noChangeArrowheads="1"/>
          </p:cNvSpPr>
          <p:nvPr>
            <p:ph type="dt" sz="half" idx="10"/>
          </p:nvPr>
        </p:nvSpPr>
        <p:spPr>
          <a:noFill/>
        </p:spPr>
        <p:txBody>
          <a:bodyPr/>
          <a:lstStyle/>
          <a:p>
            <a:fld id="{EF4A8717-8309-5443-AA28-4EAA8170AB47}" type="datetime1">
              <a:rPr lang="en-US" smtClean="0"/>
              <a:t>9/13/13</a:t>
            </a:fld>
            <a:endParaRPr lang="en-US" smtClean="0"/>
          </a:p>
        </p:txBody>
      </p:sp>
      <p:sp>
        <p:nvSpPr>
          <p:cNvPr id="44035" name="Rectangle 4"/>
          <p:cNvSpPr>
            <a:spLocks noGrp="1" noChangeArrowheads="1"/>
          </p:cNvSpPr>
          <p:nvPr>
            <p:ph type="ftr" sz="quarter" idx="11"/>
          </p:nvPr>
        </p:nvSpPr>
        <p:spPr>
          <a:noFill/>
        </p:spPr>
        <p:txBody>
          <a:bodyPr/>
          <a:lstStyle/>
          <a:p>
            <a:r>
              <a:rPr lang="en-US" smtClean="0"/>
              <a:t>© 2013 Keith A. Pray</a:t>
            </a:r>
          </a:p>
        </p:txBody>
      </p:sp>
      <p:sp>
        <p:nvSpPr>
          <p:cNvPr id="44036" name="Slide Number Placeholder 5"/>
          <p:cNvSpPr>
            <a:spLocks noGrp="1" noChangeArrowheads="1"/>
          </p:cNvSpPr>
          <p:nvPr>
            <p:ph type="sldNum" sz="quarter" idx="12"/>
          </p:nvPr>
        </p:nvSpPr>
        <p:spPr>
          <a:noFill/>
        </p:spPr>
        <p:txBody>
          <a:bodyPr/>
          <a:lstStyle/>
          <a:p>
            <a:fld id="{A61C91C4-4113-6C4F-A6CC-B6F62E5B6934}" type="slidenum">
              <a:rPr lang="en-US"/>
              <a:pPr/>
              <a:t>29</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2013 Keith A. Pray</a:t>
            </a:r>
            <a:endParaRPr lang="en-US"/>
          </a:p>
        </p:txBody>
      </p:sp>
      <p:sp>
        <p:nvSpPr>
          <p:cNvPr id="6" name="Slide Number Placeholder 5"/>
          <p:cNvSpPr>
            <a:spLocks noGrp="1"/>
          </p:cNvSpPr>
          <p:nvPr>
            <p:ph type="sldNum" sz="quarter" idx="11"/>
          </p:nvPr>
        </p:nvSpPr>
        <p:spPr/>
        <p:txBody>
          <a:bodyPr/>
          <a:lstStyle/>
          <a:p>
            <a:fld id="{599FE963-493D-6C4E-B686-D39790523B81}" type="slidenum">
              <a:rPr lang="en-US" smtClean="0"/>
              <a:pPr/>
              <a:t>3</a:t>
            </a:fld>
            <a:endParaRPr lang="en-US"/>
          </a:p>
        </p:txBody>
      </p:sp>
      <p:sp>
        <p:nvSpPr>
          <p:cNvPr id="3" name="Date Placeholder 2"/>
          <p:cNvSpPr>
            <a:spLocks noGrp="1"/>
          </p:cNvSpPr>
          <p:nvPr>
            <p:ph type="dt" sz="half" idx="12"/>
          </p:nvPr>
        </p:nvSpPr>
        <p:spPr/>
        <p:txBody>
          <a:bodyPr/>
          <a:lstStyle/>
          <a:p>
            <a:fld id="{C8B3B810-E60A-5A41-9559-ABECBB9F6492}" type="datetime1">
              <a:rPr lang="en-US" smtClean="0"/>
              <a:t>9/13/13</a:t>
            </a:fld>
            <a:endParaRPr lang="en-US"/>
          </a:p>
        </p:txBody>
      </p:sp>
      <p:pic>
        <p:nvPicPr>
          <p:cNvPr id="2" name="Picture 1"/>
          <p:cNvPicPr>
            <a:picLocks noChangeAspect="1"/>
          </p:cNvPicPr>
          <p:nvPr/>
        </p:nvPicPr>
        <p:blipFill>
          <a:blip r:embed="rId3"/>
          <a:stretch>
            <a:fillRect/>
          </a:stretch>
        </p:blipFill>
        <p:spPr>
          <a:xfrm>
            <a:off x="139700" y="1473200"/>
            <a:ext cx="8864600" cy="3911600"/>
          </a:xfrm>
          <a:prstGeom prst="rect">
            <a:avLst/>
          </a:prstGeom>
        </p:spPr>
      </p:pic>
      <p:sp>
        <p:nvSpPr>
          <p:cNvPr id="5" name="TextBox 4"/>
          <p:cNvSpPr txBox="1"/>
          <p:nvPr/>
        </p:nvSpPr>
        <p:spPr>
          <a:xfrm>
            <a:off x="2688377" y="6019800"/>
            <a:ext cx="3481542" cy="461665"/>
          </a:xfrm>
          <a:prstGeom prst="rect">
            <a:avLst/>
          </a:prstGeom>
          <a:noFill/>
        </p:spPr>
        <p:txBody>
          <a:bodyPr wrap="none" rtlCol="0">
            <a:spAutoFit/>
          </a:bodyPr>
          <a:lstStyle/>
          <a:p>
            <a:r>
              <a:rPr lang="en-US" dirty="0">
                <a:solidFill>
                  <a:schemeClr val="tx1"/>
                </a:solidFill>
              </a:rPr>
              <a:t>http://</a:t>
            </a:r>
            <a:r>
              <a:rPr lang="en-US" dirty="0" err="1">
                <a:solidFill>
                  <a:schemeClr val="tx1"/>
                </a:solidFill>
              </a:rPr>
              <a:t>www.xkcd.com</a:t>
            </a:r>
            <a:r>
              <a:rPr lang="en-US" dirty="0">
                <a:solidFill>
                  <a:schemeClr val="tx1"/>
                </a:solidFill>
              </a:rPr>
              <a:t>/834/</a:t>
            </a:r>
          </a:p>
        </p:txBody>
      </p:sp>
    </p:spTree>
    <p:extLst>
      <p:ext uri="{BB962C8B-B14F-4D97-AF65-F5344CB8AC3E}">
        <p14:creationId xmlns:p14="http://schemas.microsoft.com/office/powerpoint/2010/main" val="13780319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pPr lvl="0">
              <a:buClr>
                <a:srgbClr val="333366"/>
              </a:buClr>
              <a:defRPr/>
            </a:pPr>
            <a:r>
              <a:rPr lang="en-US" sz="2800" dirty="0"/>
              <a:t>Send email to Instructor and TA for fastest response.</a:t>
            </a:r>
          </a:p>
          <a:p>
            <a:pPr lvl="0">
              <a:buClr>
                <a:srgbClr val="333366"/>
              </a:buClr>
              <a:defRPr/>
            </a:pPr>
            <a:r>
              <a:rPr lang="en-US" sz="2800" dirty="0">
                <a:solidFill>
                  <a:srgbClr val="000000"/>
                </a:solidFill>
              </a:rPr>
              <a:t>This course is about the social implications of computing. All assignments will have this focus.</a:t>
            </a:r>
          </a:p>
          <a:p>
            <a:pPr lvl="0">
              <a:buClr>
                <a:srgbClr val="333366"/>
              </a:buClr>
              <a:defRPr/>
            </a:pPr>
            <a:r>
              <a:rPr lang="en-US" sz="2800" dirty="0">
                <a:solidFill>
                  <a:srgbClr val="000000"/>
                </a:solidFill>
              </a:rPr>
              <a:t>Follow the paper and presentation guidelines listed on the course web site</a:t>
            </a:r>
            <a:r>
              <a:rPr lang="en-US" sz="2800" dirty="0" smtClean="0">
                <a:solidFill>
                  <a:srgbClr val="000000"/>
                </a:solidFill>
              </a:rPr>
              <a:t>.</a:t>
            </a:r>
            <a:endParaRPr lang="en-US" sz="2800" dirty="0" smtClean="0"/>
          </a:p>
          <a:p>
            <a:r>
              <a:rPr lang="en-US" sz="2800" dirty="0" smtClean="0"/>
              <a:t>Email salutations.</a:t>
            </a:r>
            <a:endParaRPr lang="en-US" sz="2800" dirty="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30</a:t>
            </a:fld>
            <a:endParaRPr lang="en-US"/>
          </a:p>
        </p:txBody>
      </p:sp>
      <p:sp>
        <p:nvSpPr>
          <p:cNvPr id="6" name="Date Placeholder 5"/>
          <p:cNvSpPr>
            <a:spLocks noGrp="1"/>
          </p:cNvSpPr>
          <p:nvPr>
            <p:ph type="dt" sz="half" idx="12"/>
          </p:nvPr>
        </p:nvSpPr>
        <p:spPr/>
        <p:txBody>
          <a:bodyPr/>
          <a:lstStyle/>
          <a:p>
            <a:fld id="{4AB7E86D-8FF3-F841-9B96-DD9E8AF8F7BD}" type="datetime1">
              <a:rPr lang="en-US" smtClean="0"/>
              <a:t>9/13/13</a:t>
            </a:fld>
            <a:endParaRPr lang="en-US"/>
          </a:p>
        </p:txBody>
      </p:sp>
    </p:spTree>
    <p:extLst>
      <p:ext uri="{BB962C8B-B14F-4D97-AF65-F5344CB8AC3E}">
        <p14:creationId xmlns:p14="http://schemas.microsoft.com/office/powerpoint/2010/main" val="373699089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 1/2</a:t>
            </a:r>
            <a:endParaRPr lang="en-US" dirty="0"/>
          </a:p>
        </p:txBody>
      </p:sp>
      <p:sp>
        <p:nvSpPr>
          <p:cNvPr id="3" name="Content Placeholder 2"/>
          <p:cNvSpPr>
            <a:spLocks noGrp="1"/>
          </p:cNvSpPr>
          <p:nvPr>
            <p:ph idx="1"/>
          </p:nvPr>
        </p:nvSpPr>
        <p:spPr/>
        <p:txBody>
          <a:bodyPr/>
          <a:lstStyle/>
          <a:p>
            <a:r>
              <a:rPr lang="en-US" sz="1800" dirty="0" smtClean="0"/>
              <a:t>pp. 109 “…more Americans…” How are online versions of newspapers counted?</a:t>
            </a:r>
          </a:p>
          <a:p>
            <a:pPr lvl="0"/>
            <a:r>
              <a:rPr lang="en-US" sz="1800" dirty="0" smtClean="0"/>
              <a:t>pp. 110 40% + 35% Is the remainder from TV and radio? </a:t>
            </a:r>
            <a:r>
              <a:rPr lang="en-US" sz="1800" dirty="0" err="1" smtClean="0"/>
              <a:t>Sexting</a:t>
            </a:r>
            <a:r>
              <a:rPr lang="en-US" sz="1800" dirty="0" smtClean="0"/>
              <a:t> vs. </a:t>
            </a:r>
            <a:r>
              <a:rPr lang="en-US" sz="1800" dirty="0" err="1" smtClean="0"/>
              <a:t>Polaroids</a:t>
            </a:r>
            <a:r>
              <a:rPr lang="en-US" sz="1800" dirty="0" smtClean="0"/>
              <a:t>?</a:t>
            </a:r>
          </a:p>
          <a:p>
            <a:r>
              <a:rPr lang="en-US" sz="1800" dirty="0" smtClean="0"/>
              <a:t>pp. 112 “As recently as 2000…” % of email’s existence?</a:t>
            </a:r>
          </a:p>
          <a:p>
            <a:r>
              <a:rPr lang="en-US" sz="1800" dirty="0" smtClean="0"/>
              <a:t>pp. 113 Agreeing to “occasional offers…” makes it not spam, right? 1/100K = profit… doesn’t profit depend on profit/unit sold?</a:t>
            </a:r>
          </a:p>
          <a:p>
            <a:r>
              <a:rPr lang="en-US" sz="1800" dirty="0" smtClean="0"/>
              <a:t>pp. 114 Spam relies on being able to respond in some manner.</a:t>
            </a:r>
          </a:p>
          <a:p>
            <a:r>
              <a:rPr lang="en-US" sz="1800" dirty="0" smtClean="0"/>
              <a:t>pp. 116 Social Contract, Why disguising identities and motives not in other evaluations? Why is it used here when it is not in definition of spam?</a:t>
            </a:r>
          </a:p>
          <a:p>
            <a:r>
              <a:rPr lang="en-US" sz="1800" dirty="0" smtClean="0"/>
              <a:t>pp. 117 “…comfort of our homes.” Just like catalog mail order. 8.7%, higher now?</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5" name="Slide Number Placeholder 4"/>
          <p:cNvSpPr>
            <a:spLocks noGrp="1"/>
          </p:cNvSpPr>
          <p:nvPr>
            <p:ph type="sldNum" sz="quarter" idx="11"/>
          </p:nvPr>
        </p:nvSpPr>
        <p:spPr/>
        <p:txBody>
          <a:bodyPr/>
          <a:lstStyle/>
          <a:p>
            <a:fld id="{62640876-9D26-F348-8907-5A74C799E685}" type="slidenum">
              <a:rPr lang="en-US" smtClean="0"/>
              <a:pPr/>
              <a:t>31</a:t>
            </a:fld>
            <a:endParaRPr lang="en-US"/>
          </a:p>
        </p:txBody>
      </p:sp>
      <p:sp>
        <p:nvSpPr>
          <p:cNvPr id="6" name="Date Placeholder 5"/>
          <p:cNvSpPr>
            <a:spLocks noGrp="1"/>
          </p:cNvSpPr>
          <p:nvPr>
            <p:ph type="dt" sz="half" idx="12"/>
          </p:nvPr>
        </p:nvSpPr>
        <p:spPr/>
        <p:txBody>
          <a:bodyPr/>
          <a:lstStyle/>
          <a:p>
            <a:fld id="{4D9F8F0A-EE72-0344-8004-6CB84790956F}" type="datetime1">
              <a:rPr lang="en-US" smtClean="0"/>
              <a:t>9/13/13</a:t>
            </a:fld>
            <a:endParaRPr lang="en-US" dirty="0"/>
          </a:p>
        </p:txBody>
      </p:sp>
    </p:spTree>
    <p:extLst>
      <p:ext uri="{BB962C8B-B14F-4D97-AF65-F5344CB8AC3E}">
        <p14:creationId xmlns:p14="http://schemas.microsoft.com/office/powerpoint/2010/main" val="317747230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 2/2</a:t>
            </a:r>
            <a:endParaRPr lang="en-US" dirty="0"/>
          </a:p>
        </p:txBody>
      </p:sp>
      <p:sp>
        <p:nvSpPr>
          <p:cNvPr id="3" name="Content Placeholder 2"/>
          <p:cNvSpPr>
            <a:spLocks noGrp="1"/>
          </p:cNvSpPr>
          <p:nvPr>
            <p:ph idx="1"/>
          </p:nvPr>
        </p:nvSpPr>
        <p:spPr/>
        <p:txBody>
          <a:bodyPr/>
          <a:lstStyle/>
          <a:p>
            <a:r>
              <a:rPr lang="en-US" sz="1800" dirty="0" smtClean="0"/>
              <a:t>pp. 119 Online game does not need to support simultaneous players. $3K seems low.</a:t>
            </a:r>
          </a:p>
          <a:p>
            <a:r>
              <a:rPr lang="en-US" sz="1800" dirty="0" smtClean="0"/>
              <a:t>pp. 124 3.4.4 Have you observed Kant’s rhetorical question?</a:t>
            </a:r>
          </a:p>
          <a:p>
            <a:r>
              <a:rPr lang="en-US" sz="1800" dirty="0" smtClean="0"/>
              <a:t>pp. 130 Act Utilitarian, Moral luck? </a:t>
            </a:r>
          </a:p>
          <a:p>
            <a:r>
              <a:rPr lang="en-US" sz="1800" dirty="0" smtClean="0"/>
              <a:t>pp. 131 Why not have adult and minor user accounts, etc.? Filter as background process… that blocks?</a:t>
            </a:r>
          </a:p>
          <a:p>
            <a:r>
              <a:rPr lang="en-US" sz="1800" dirty="0" smtClean="0"/>
              <a:t>pp. 134 Act Utilitarian, seems to never decide. How useful is the analysis?</a:t>
            </a:r>
          </a:p>
          <a:p>
            <a:r>
              <a:rPr lang="en-US" sz="1800" dirty="0" smtClean="0"/>
              <a:t>pp. 136 In 2002-2003 I found out about identity theft when moving accounts online.</a:t>
            </a:r>
          </a:p>
          <a:p>
            <a:endParaRPr lang="en-US" sz="1800"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5" name="Slide Number Placeholder 4"/>
          <p:cNvSpPr>
            <a:spLocks noGrp="1"/>
          </p:cNvSpPr>
          <p:nvPr>
            <p:ph type="sldNum" sz="quarter" idx="11"/>
          </p:nvPr>
        </p:nvSpPr>
        <p:spPr/>
        <p:txBody>
          <a:bodyPr/>
          <a:lstStyle/>
          <a:p>
            <a:fld id="{62640876-9D26-F348-8907-5A74C799E685}" type="slidenum">
              <a:rPr lang="en-US" smtClean="0"/>
              <a:pPr/>
              <a:t>32</a:t>
            </a:fld>
            <a:endParaRPr lang="en-US"/>
          </a:p>
        </p:txBody>
      </p:sp>
      <p:sp>
        <p:nvSpPr>
          <p:cNvPr id="6" name="Date Placeholder 5"/>
          <p:cNvSpPr>
            <a:spLocks noGrp="1"/>
          </p:cNvSpPr>
          <p:nvPr>
            <p:ph type="dt" sz="half" idx="12"/>
          </p:nvPr>
        </p:nvSpPr>
        <p:spPr/>
        <p:txBody>
          <a:bodyPr/>
          <a:lstStyle/>
          <a:p>
            <a:fld id="{7B7E64A3-9FCE-E44B-8522-A4047AF42890}" type="datetime1">
              <a:rPr lang="en-US" smtClean="0"/>
              <a:t>9/13/13</a:t>
            </a:fld>
            <a:endParaRPr lang="en-US" dirty="0"/>
          </a:p>
        </p:txBody>
      </p:sp>
    </p:spTree>
    <p:extLst>
      <p:ext uri="{BB962C8B-B14F-4D97-AF65-F5344CB8AC3E}">
        <p14:creationId xmlns:p14="http://schemas.microsoft.com/office/powerpoint/2010/main" val="330944403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pitchFamily="-109" charset="-128"/>
                <a:cs typeface="ＭＳ Ｐゴシック" pitchFamily="-109" charset="-128"/>
              </a:rPr>
              <a:t>Freedom Of Speech</a:t>
            </a:r>
          </a:p>
        </p:txBody>
      </p:sp>
      <p:sp>
        <p:nvSpPr>
          <p:cNvPr id="37891" name="Content Placeholder 2"/>
          <p:cNvSpPr>
            <a:spLocks noGrp="1"/>
          </p:cNvSpPr>
          <p:nvPr>
            <p:ph idx="1"/>
          </p:nvPr>
        </p:nvSpPr>
        <p:spPr/>
        <p:txBody>
          <a:bodyPr/>
          <a:lstStyle/>
          <a:p>
            <a:r>
              <a:rPr lang="en-US" smtClean="0">
                <a:ea typeface="ＭＳ Ｐゴシック" pitchFamily="-109" charset="-128"/>
                <a:cs typeface="ＭＳ Ｐゴシック" pitchFamily="-109" charset="-128"/>
              </a:rPr>
              <a:t>How has information processing technologies changed free speech?</a:t>
            </a:r>
          </a:p>
          <a:p>
            <a:endParaRPr lang="en-US" smtClean="0">
              <a:ea typeface="ＭＳ Ｐゴシック" pitchFamily="-109" charset="-128"/>
              <a:cs typeface="ＭＳ Ｐゴシック" pitchFamily="-109" charset="-128"/>
            </a:endParaRPr>
          </a:p>
          <a:p>
            <a:r>
              <a:rPr lang="en-US" smtClean="0">
                <a:ea typeface="ＭＳ Ｐゴシック" pitchFamily="-109" charset="-128"/>
                <a:cs typeface="ＭＳ Ｐゴシック" pitchFamily="-109" charset="-128"/>
              </a:rPr>
              <a:t>How will it?</a:t>
            </a:r>
          </a:p>
        </p:txBody>
      </p:sp>
      <p:sp>
        <p:nvSpPr>
          <p:cNvPr id="37892" name="Footer Placeholder 3"/>
          <p:cNvSpPr>
            <a:spLocks noGrp="1"/>
          </p:cNvSpPr>
          <p:nvPr>
            <p:ph type="ftr" sz="quarter" idx="10"/>
          </p:nvPr>
        </p:nvSpPr>
        <p:spPr>
          <a:noFill/>
        </p:spPr>
        <p:txBody>
          <a:bodyPr/>
          <a:lstStyle/>
          <a:p>
            <a:r>
              <a:rPr lang="en-US" smtClean="0"/>
              <a:t>© 2013 Keith A. Pray</a:t>
            </a:r>
          </a:p>
        </p:txBody>
      </p:sp>
      <p:sp>
        <p:nvSpPr>
          <p:cNvPr id="37893" name="Slide Number Placeholder 4"/>
          <p:cNvSpPr>
            <a:spLocks noGrp="1"/>
          </p:cNvSpPr>
          <p:nvPr>
            <p:ph type="sldNum" sz="quarter" idx="11"/>
          </p:nvPr>
        </p:nvSpPr>
        <p:spPr>
          <a:noFill/>
        </p:spPr>
        <p:txBody>
          <a:bodyPr/>
          <a:lstStyle/>
          <a:p>
            <a:fld id="{47D682BB-EF06-424F-A9E1-906C62A88420}" type="slidenum">
              <a:rPr lang="en-US" smtClean="0"/>
              <a:pPr/>
              <a:t>33</a:t>
            </a:fld>
            <a:endParaRPr lang="en-US" smtClean="0"/>
          </a:p>
        </p:txBody>
      </p:sp>
      <p:sp>
        <p:nvSpPr>
          <p:cNvPr id="37894" name="Date Placeholder 5"/>
          <p:cNvSpPr>
            <a:spLocks noGrp="1"/>
          </p:cNvSpPr>
          <p:nvPr>
            <p:ph type="dt" sz="half" idx="12"/>
          </p:nvPr>
        </p:nvSpPr>
        <p:spPr>
          <a:noFill/>
        </p:spPr>
        <p:txBody>
          <a:bodyPr/>
          <a:lstStyle/>
          <a:p>
            <a:fld id="{916ECC98-8134-EB44-B7F2-9DA51781E42A}" type="datetime1">
              <a:rPr lang="en-US" smtClean="0"/>
              <a:t>9/13/13</a:t>
            </a:fld>
            <a:endParaRPr lang="en-US" smtClean="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Freedom Of Speech</a:t>
            </a:r>
          </a:p>
        </p:txBody>
      </p:sp>
      <p:sp>
        <p:nvSpPr>
          <p:cNvPr id="46086" name="Rectangle 3"/>
          <p:cNvSpPr>
            <a:spLocks noGrp="1" noChangeArrowheads="1"/>
          </p:cNvSpPr>
          <p:nvPr>
            <p:ph idx="1"/>
          </p:nvPr>
        </p:nvSpPr>
        <p:spPr/>
        <p:txBody>
          <a:bodyPr/>
          <a:lstStyle/>
          <a:p>
            <a:r>
              <a:rPr lang="en-US">
                <a:ea typeface="ＭＳ Ｐゴシック" pitchFamily="-109" charset="-128"/>
                <a:cs typeface="ＭＳ Ｐゴシック" pitchFamily="-109" charset="-128"/>
              </a:rPr>
              <a:t>Is Free Speech a negative or positive right?</a:t>
            </a:r>
          </a:p>
          <a:p>
            <a:r>
              <a:rPr lang="en-US">
                <a:ea typeface="ＭＳ Ｐゴシック" pitchFamily="-109" charset="-128"/>
                <a:cs typeface="ＭＳ Ｐゴシック" pitchFamily="-109" charset="-128"/>
              </a:rPr>
              <a:t>Why is it considered important in general?</a:t>
            </a:r>
          </a:p>
          <a:p>
            <a:r>
              <a:rPr lang="en-US">
                <a:ea typeface="ＭＳ Ｐゴシック" pitchFamily="-109" charset="-128"/>
                <a:cs typeface="ＭＳ Ｐゴシック" pitchFamily="-109" charset="-128"/>
              </a:rPr>
              <a:t>What are some examples of speech not permitted?</a:t>
            </a:r>
          </a:p>
          <a:p>
            <a:pPr lvl="1"/>
            <a:r>
              <a:rPr lang="en-US"/>
              <a:t>Are these standards shared by everyone?</a:t>
            </a:r>
          </a:p>
          <a:p>
            <a:r>
              <a:rPr lang="en-US">
                <a:ea typeface="ＭＳ Ｐゴシック" pitchFamily="-109" charset="-128"/>
                <a:cs typeface="ＭＳ Ｐゴシック" pitchFamily="-109" charset="-128"/>
              </a:rPr>
              <a:t>What are some serious results?</a:t>
            </a:r>
          </a:p>
          <a:p>
            <a:r>
              <a:rPr lang="en-US">
                <a:ea typeface="ＭＳ Ｐゴシック" pitchFamily="-109" charset="-128"/>
                <a:cs typeface="ＭＳ Ｐゴシック" pitchFamily="-109" charset="-128"/>
              </a:rPr>
              <a:t>How to apply to the online content?</a:t>
            </a:r>
          </a:p>
          <a:p>
            <a:pPr lvl="1"/>
            <a:r>
              <a:rPr lang="en-US"/>
              <a:t>Standards? Enforcement?</a:t>
            </a:r>
          </a:p>
        </p:txBody>
      </p:sp>
      <p:sp>
        <p:nvSpPr>
          <p:cNvPr id="46082" name="Footer Placeholder 3"/>
          <p:cNvSpPr>
            <a:spLocks noGrp="1"/>
          </p:cNvSpPr>
          <p:nvPr>
            <p:ph type="ftr" sz="quarter" idx="10"/>
          </p:nvPr>
        </p:nvSpPr>
        <p:spPr>
          <a:noFill/>
        </p:spPr>
        <p:txBody>
          <a:bodyPr/>
          <a:lstStyle/>
          <a:p>
            <a:r>
              <a:rPr lang="en-US" smtClean="0"/>
              <a:t>© 2013 Keith A. Pray</a:t>
            </a:r>
          </a:p>
        </p:txBody>
      </p:sp>
      <p:sp>
        <p:nvSpPr>
          <p:cNvPr id="46083" name="Slide Number Placeholder 4"/>
          <p:cNvSpPr>
            <a:spLocks noGrp="1"/>
          </p:cNvSpPr>
          <p:nvPr>
            <p:ph type="sldNum" sz="quarter" idx="11"/>
          </p:nvPr>
        </p:nvSpPr>
        <p:spPr>
          <a:noFill/>
        </p:spPr>
        <p:txBody>
          <a:bodyPr/>
          <a:lstStyle/>
          <a:p>
            <a:fld id="{02717C6E-B5AB-554D-A2FA-010DE8480DA1}" type="slidenum">
              <a:rPr lang="en-US"/>
              <a:pPr/>
              <a:t>34</a:t>
            </a:fld>
            <a:endParaRPr lang="en-US"/>
          </a:p>
        </p:txBody>
      </p:sp>
      <p:sp>
        <p:nvSpPr>
          <p:cNvPr id="46084" name="Date Placeholder 5"/>
          <p:cNvSpPr>
            <a:spLocks noGrp="1"/>
          </p:cNvSpPr>
          <p:nvPr>
            <p:ph type="dt" sz="half" idx="12"/>
          </p:nvPr>
        </p:nvSpPr>
        <p:spPr>
          <a:noFill/>
        </p:spPr>
        <p:txBody>
          <a:bodyPr/>
          <a:lstStyle/>
          <a:p>
            <a:fld id="{92130948-E2F0-274F-98F4-6BF60E808707}" type="datetime1">
              <a:rPr lang="en-US" smtClean="0"/>
              <a:t>9/13/13</a:t>
            </a:fld>
            <a:endParaRPr lang="en-US" smtClean="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In-Class Exercise I</a:t>
            </a:r>
          </a:p>
        </p:txBody>
      </p:sp>
      <p:sp>
        <p:nvSpPr>
          <p:cNvPr id="48134" name="Rectangle 3"/>
          <p:cNvSpPr>
            <a:spLocks noGrp="1" noChangeArrowheads="1"/>
          </p:cNvSpPr>
          <p:nvPr>
            <p:ph idx="1"/>
          </p:nvPr>
        </p:nvSpPr>
        <p:spPr>
          <a:xfrm>
            <a:off x="457200" y="1600200"/>
            <a:ext cx="8178800" cy="4457700"/>
          </a:xfrm>
        </p:spPr>
        <p:txBody>
          <a:bodyPr/>
          <a:lstStyle/>
          <a:p>
            <a:r>
              <a:rPr lang="en-US">
                <a:ea typeface="ＭＳ Ｐゴシック" pitchFamily="-109" charset="-128"/>
                <a:cs typeface="ＭＳ Ｐゴシック" pitchFamily="-109" charset="-128"/>
              </a:rPr>
              <a:t>You are the head of the computer center at a public university. A state legislator goes to the university president to complain that sexually explicit words and pictures are being sent through the school’s computers and network, by email, Web, newsgroups, chat, and Webcams.</a:t>
            </a:r>
          </a:p>
        </p:txBody>
      </p:sp>
      <p:sp>
        <p:nvSpPr>
          <p:cNvPr id="48130" name="Footer Placeholder 3"/>
          <p:cNvSpPr>
            <a:spLocks noGrp="1"/>
          </p:cNvSpPr>
          <p:nvPr>
            <p:ph type="ftr" sz="quarter" idx="10"/>
          </p:nvPr>
        </p:nvSpPr>
        <p:spPr>
          <a:noFill/>
        </p:spPr>
        <p:txBody>
          <a:bodyPr/>
          <a:lstStyle/>
          <a:p>
            <a:r>
              <a:rPr lang="en-US" smtClean="0"/>
              <a:t>© 2013 Keith A. Pray</a:t>
            </a:r>
          </a:p>
        </p:txBody>
      </p:sp>
      <p:sp>
        <p:nvSpPr>
          <p:cNvPr id="48131" name="Slide Number Placeholder 4"/>
          <p:cNvSpPr>
            <a:spLocks noGrp="1"/>
          </p:cNvSpPr>
          <p:nvPr>
            <p:ph type="sldNum" sz="quarter" idx="11"/>
          </p:nvPr>
        </p:nvSpPr>
        <p:spPr>
          <a:noFill/>
        </p:spPr>
        <p:txBody>
          <a:bodyPr/>
          <a:lstStyle/>
          <a:p>
            <a:fld id="{4F465EB0-DFF6-1D47-9E6D-46385FE4E2D3}" type="slidenum">
              <a:rPr lang="en-US"/>
              <a:pPr/>
              <a:t>35</a:t>
            </a:fld>
            <a:endParaRPr lang="en-US"/>
          </a:p>
        </p:txBody>
      </p:sp>
      <p:sp>
        <p:nvSpPr>
          <p:cNvPr id="48132" name="Date Placeholder 5"/>
          <p:cNvSpPr>
            <a:spLocks noGrp="1"/>
          </p:cNvSpPr>
          <p:nvPr>
            <p:ph type="dt" sz="half" idx="12"/>
          </p:nvPr>
        </p:nvSpPr>
        <p:spPr>
          <a:noFill/>
        </p:spPr>
        <p:txBody>
          <a:bodyPr/>
          <a:lstStyle/>
          <a:p>
            <a:fld id="{D73D8235-2BDE-7A4B-9969-E5AE89D36303}" type="datetime1">
              <a:rPr lang="en-US" smtClean="0"/>
              <a:t>9/13/13</a:t>
            </a:fld>
            <a:endParaRPr lang="en-US" smtClean="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In-Class Exercise I</a:t>
            </a:r>
          </a:p>
        </p:txBody>
      </p:sp>
      <p:sp>
        <p:nvSpPr>
          <p:cNvPr id="50182" name="Rectangle 3"/>
          <p:cNvSpPr>
            <a:spLocks noGrp="1" noChangeArrowheads="1"/>
          </p:cNvSpPr>
          <p:nvPr>
            <p:ph sz="half" idx="1"/>
          </p:nvPr>
        </p:nvSpPr>
        <p:spPr>
          <a:xfrm>
            <a:off x="228600" y="1885950"/>
            <a:ext cx="4343400" cy="4514850"/>
          </a:xfrm>
        </p:spPr>
        <p:txBody>
          <a:bodyPr/>
          <a:lstStyle/>
          <a:p>
            <a:r>
              <a:rPr lang="en-US" sz="2600">
                <a:ea typeface="ＭＳ Ｐゴシック" pitchFamily="-109" charset="-128"/>
                <a:cs typeface="ＭＳ Ｐゴシック" pitchFamily="-109" charset="-128"/>
              </a:rPr>
              <a:t>Divide into groups.</a:t>
            </a:r>
          </a:p>
          <a:p>
            <a:r>
              <a:rPr lang="en-US" sz="2600">
                <a:ea typeface="ＭＳ Ｐゴシック" pitchFamily="-109" charset="-128"/>
                <a:cs typeface="ＭＳ Ｐゴシック" pitchFamily="-109" charset="-128"/>
              </a:rPr>
              <a:t>Each group contains:</a:t>
            </a:r>
          </a:p>
          <a:p>
            <a:pPr lvl="1"/>
            <a:r>
              <a:rPr lang="en-US" sz="1800"/>
              <a:t>1 university librarian</a:t>
            </a:r>
          </a:p>
          <a:p>
            <a:pPr lvl="1"/>
            <a:r>
              <a:rPr lang="en-US" sz="1800"/>
              <a:t>1 legislator</a:t>
            </a:r>
          </a:p>
          <a:p>
            <a:pPr lvl="1"/>
            <a:r>
              <a:rPr lang="en-US" sz="1800"/>
              <a:t>1 researcher</a:t>
            </a:r>
          </a:p>
          <a:p>
            <a:pPr lvl="1"/>
            <a:r>
              <a:rPr lang="en-US" sz="1800"/>
              <a:t>1 computer expert</a:t>
            </a:r>
          </a:p>
          <a:p>
            <a:pPr lvl="1"/>
            <a:r>
              <a:rPr lang="en-US" sz="1800"/>
              <a:t>1 college student</a:t>
            </a:r>
          </a:p>
          <a:p>
            <a:endParaRPr lang="en-US" sz="2600">
              <a:ea typeface="ＭＳ Ｐゴシック" pitchFamily="-109" charset="-128"/>
              <a:cs typeface="ＭＳ Ｐゴシック" pitchFamily="-109" charset="-128"/>
            </a:endParaRPr>
          </a:p>
        </p:txBody>
      </p:sp>
      <p:sp>
        <p:nvSpPr>
          <p:cNvPr id="50183" name="Rectangle 4"/>
          <p:cNvSpPr>
            <a:spLocks noGrp="1" noChangeArrowheads="1"/>
          </p:cNvSpPr>
          <p:nvPr>
            <p:ph sz="half" idx="2"/>
          </p:nvPr>
        </p:nvSpPr>
        <p:spPr>
          <a:xfrm>
            <a:off x="4343400" y="1885950"/>
            <a:ext cx="4572000" cy="4171950"/>
          </a:xfrm>
        </p:spPr>
        <p:txBody>
          <a:bodyPr/>
          <a:lstStyle/>
          <a:p>
            <a:r>
              <a:rPr lang="en-US" sz="2600">
                <a:ea typeface="ＭＳ Ｐゴシック" pitchFamily="-109" charset="-128"/>
                <a:cs typeface="ＭＳ Ｐゴシック" pitchFamily="-109" charset="-128"/>
              </a:rPr>
              <a:t>The group must decide:</a:t>
            </a:r>
          </a:p>
          <a:p>
            <a:pPr lvl="1"/>
            <a:r>
              <a:rPr lang="en-US" sz="1800"/>
              <a:t>What materials should be allowed and what banned?</a:t>
            </a:r>
          </a:p>
          <a:p>
            <a:pPr lvl="1"/>
            <a:r>
              <a:rPr lang="en-US" sz="1800"/>
              <a:t>What activities should be allowed and banned?</a:t>
            </a:r>
          </a:p>
          <a:p>
            <a:pPr lvl="1"/>
            <a:r>
              <a:rPr lang="en-US" sz="1800"/>
              <a:t>How will you enforce this?</a:t>
            </a:r>
          </a:p>
          <a:p>
            <a:pPr lvl="1"/>
            <a:r>
              <a:rPr lang="en-US" sz="1800"/>
              <a:t>Who will decide?</a:t>
            </a:r>
          </a:p>
        </p:txBody>
      </p:sp>
      <p:sp>
        <p:nvSpPr>
          <p:cNvPr id="50178" name="Footer Placeholder 4"/>
          <p:cNvSpPr>
            <a:spLocks noGrp="1"/>
          </p:cNvSpPr>
          <p:nvPr>
            <p:ph type="ftr" sz="quarter" idx="10"/>
          </p:nvPr>
        </p:nvSpPr>
        <p:spPr>
          <a:noFill/>
        </p:spPr>
        <p:txBody>
          <a:bodyPr/>
          <a:lstStyle/>
          <a:p>
            <a:r>
              <a:rPr lang="en-US" smtClean="0"/>
              <a:t>© 2013 Keith A. Pray</a:t>
            </a:r>
          </a:p>
        </p:txBody>
      </p:sp>
      <p:sp>
        <p:nvSpPr>
          <p:cNvPr id="50179" name="Slide Number Placeholder 5"/>
          <p:cNvSpPr>
            <a:spLocks noGrp="1"/>
          </p:cNvSpPr>
          <p:nvPr>
            <p:ph type="sldNum" sz="quarter" idx="11"/>
          </p:nvPr>
        </p:nvSpPr>
        <p:spPr>
          <a:noFill/>
        </p:spPr>
        <p:txBody>
          <a:bodyPr/>
          <a:lstStyle/>
          <a:p>
            <a:fld id="{A80E6EC6-24F1-C849-8502-899D70C87EE0}" type="slidenum">
              <a:rPr lang="en-US"/>
              <a:pPr/>
              <a:t>36</a:t>
            </a:fld>
            <a:endParaRPr lang="en-US"/>
          </a:p>
        </p:txBody>
      </p:sp>
      <p:sp>
        <p:nvSpPr>
          <p:cNvPr id="50180" name="Date Placeholder 6"/>
          <p:cNvSpPr>
            <a:spLocks noGrp="1"/>
          </p:cNvSpPr>
          <p:nvPr>
            <p:ph type="dt" sz="half" idx="12"/>
          </p:nvPr>
        </p:nvSpPr>
        <p:spPr>
          <a:noFill/>
        </p:spPr>
        <p:txBody>
          <a:bodyPr/>
          <a:lstStyle/>
          <a:p>
            <a:fld id="{20FB876E-1CD8-9F4E-B9D3-228CEE5C1129}" type="datetime1">
              <a:rPr lang="en-US" smtClean="0"/>
              <a:t>9/13/13</a:t>
            </a:fld>
            <a:endParaRPr lang="en-US" smtClean="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a:xfrm>
            <a:off x="406400" y="685800"/>
            <a:ext cx="8509000" cy="1143000"/>
          </a:xfrm>
        </p:spPr>
        <p:txBody>
          <a:bodyPr/>
          <a:lstStyle/>
          <a:p>
            <a:r>
              <a:rPr lang="en-US">
                <a:ea typeface="ＭＳ Ｐゴシック" pitchFamily="-109" charset="-128"/>
                <a:cs typeface="ＭＳ Ｐゴシック" pitchFamily="-109" charset="-128"/>
              </a:rPr>
              <a:t>Further Thought</a:t>
            </a:r>
          </a:p>
        </p:txBody>
      </p:sp>
      <p:sp>
        <p:nvSpPr>
          <p:cNvPr id="52230" name="Rectangle 3"/>
          <p:cNvSpPr>
            <a:spLocks noGrp="1" noChangeArrowheads="1"/>
          </p:cNvSpPr>
          <p:nvPr>
            <p:ph idx="1"/>
          </p:nvPr>
        </p:nvSpPr>
        <p:spPr>
          <a:xfrm>
            <a:off x="457200" y="1885950"/>
            <a:ext cx="8178800" cy="4667250"/>
          </a:xfrm>
        </p:spPr>
        <p:txBody>
          <a:bodyPr/>
          <a:lstStyle/>
          <a:p>
            <a:r>
              <a:rPr lang="en-US">
                <a:ea typeface="ＭＳ Ｐゴシック" pitchFamily="-109" charset="-128"/>
                <a:cs typeface="ＭＳ Ｐゴシック" pitchFamily="-109" charset="-128"/>
              </a:rPr>
              <a:t>What if the material concerned:</a:t>
            </a:r>
          </a:p>
          <a:p>
            <a:pPr lvl="1"/>
            <a:r>
              <a:rPr lang="en-US"/>
              <a:t>Violence</a:t>
            </a:r>
          </a:p>
          <a:p>
            <a:pPr lvl="1"/>
            <a:r>
              <a:rPr lang="en-US"/>
              <a:t>Hacking</a:t>
            </a:r>
          </a:p>
          <a:p>
            <a:pPr lvl="1"/>
            <a:r>
              <a:rPr lang="en-US"/>
              <a:t>Prejudice / discrimination / hate</a:t>
            </a:r>
          </a:p>
          <a:p>
            <a:pPr lvl="2"/>
            <a:r>
              <a:rPr lang="en-US">
                <a:ea typeface="ＭＳ Ｐゴシック" pitchFamily="-109" charset="-128"/>
              </a:rPr>
              <a:t>Canada and some schools have rules against “hate speech”.</a:t>
            </a:r>
          </a:p>
          <a:p>
            <a:r>
              <a:rPr lang="en-US">
                <a:ea typeface="ＭＳ Ｐゴシック" pitchFamily="-109" charset="-128"/>
                <a:cs typeface="ＭＳ Ｐゴシック" pitchFamily="-109" charset="-128"/>
              </a:rPr>
              <a:t>Must we accept restrictions on some freedoms to preserve others?</a:t>
            </a:r>
          </a:p>
          <a:p>
            <a:pPr lvl="1"/>
            <a:r>
              <a:rPr lang="en-US"/>
              <a:t>Other people or other freedoms?</a:t>
            </a:r>
          </a:p>
        </p:txBody>
      </p:sp>
      <p:sp>
        <p:nvSpPr>
          <p:cNvPr id="52226" name="Footer Placeholder 3"/>
          <p:cNvSpPr>
            <a:spLocks noGrp="1"/>
          </p:cNvSpPr>
          <p:nvPr>
            <p:ph type="ftr" sz="quarter" idx="10"/>
          </p:nvPr>
        </p:nvSpPr>
        <p:spPr>
          <a:noFill/>
        </p:spPr>
        <p:txBody>
          <a:bodyPr/>
          <a:lstStyle/>
          <a:p>
            <a:r>
              <a:rPr lang="en-US" smtClean="0"/>
              <a:t>© 2013 Keith A. Pray</a:t>
            </a:r>
          </a:p>
        </p:txBody>
      </p:sp>
      <p:sp>
        <p:nvSpPr>
          <p:cNvPr id="52227" name="Slide Number Placeholder 4"/>
          <p:cNvSpPr>
            <a:spLocks noGrp="1"/>
          </p:cNvSpPr>
          <p:nvPr>
            <p:ph type="sldNum" sz="quarter" idx="11"/>
          </p:nvPr>
        </p:nvSpPr>
        <p:spPr>
          <a:noFill/>
        </p:spPr>
        <p:txBody>
          <a:bodyPr/>
          <a:lstStyle/>
          <a:p>
            <a:fld id="{09E4C7B6-6322-DC4C-80A0-0C541F3A2CB8}" type="slidenum">
              <a:rPr lang="en-US"/>
              <a:pPr/>
              <a:t>37</a:t>
            </a:fld>
            <a:endParaRPr lang="en-US"/>
          </a:p>
        </p:txBody>
      </p:sp>
      <p:sp>
        <p:nvSpPr>
          <p:cNvPr id="52228" name="Date Placeholder 5"/>
          <p:cNvSpPr>
            <a:spLocks noGrp="1"/>
          </p:cNvSpPr>
          <p:nvPr>
            <p:ph type="dt" sz="half" idx="12"/>
          </p:nvPr>
        </p:nvSpPr>
        <p:spPr>
          <a:noFill/>
        </p:spPr>
        <p:txBody>
          <a:bodyPr/>
          <a:lstStyle/>
          <a:p>
            <a:fld id="{B5A96901-B5AD-8E49-84B1-03EFD826DEB6}" type="datetime1">
              <a:rPr lang="en-US" smtClean="0"/>
              <a:t>9/13/13</a:t>
            </a:fld>
            <a:endParaRPr lang="en-US" smtClean="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ea typeface="ＭＳ Ｐゴシック" pitchFamily="-109" charset="-128"/>
                <a:cs typeface="ＭＳ Ｐゴシック" pitchFamily="-109" charset="-128"/>
              </a:rPr>
              <a:t>Quiz</a:t>
            </a:r>
          </a:p>
        </p:txBody>
      </p:sp>
      <p:sp>
        <p:nvSpPr>
          <p:cNvPr id="19459" name="Content Placeholder 2"/>
          <p:cNvSpPr>
            <a:spLocks noGrp="1"/>
          </p:cNvSpPr>
          <p:nvPr>
            <p:ph idx="1"/>
          </p:nvPr>
        </p:nvSpPr>
        <p:spPr/>
        <p:txBody>
          <a:bodyPr/>
          <a:lstStyle/>
          <a:p>
            <a:pPr marL="514350" indent="-514350">
              <a:buFont typeface="Arial Black" pitchFamily="-109" charset="0"/>
              <a:buAutoNum type="arabicPeriod"/>
            </a:pPr>
            <a:r>
              <a:rPr lang="en-US" sz="2800" dirty="0" smtClean="0">
                <a:ea typeface="ＭＳ Ｐゴシック" pitchFamily="-109" charset="-128"/>
                <a:cs typeface="ＭＳ Ｐゴシック" pitchFamily="-109" charset="-128"/>
              </a:rPr>
              <a:t>Name two methods some governments use to control access to information. (1 point)</a:t>
            </a:r>
          </a:p>
          <a:p>
            <a:pPr marL="514350" indent="-514350">
              <a:buFont typeface="Arial Black" pitchFamily="-109" charset="0"/>
              <a:buAutoNum type="arabicPeriod"/>
            </a:pPr>
            <a:r>
              <a:rPr lang="en-US" sz="2800" dirty="0" smtClean="0">
                <a:ea typeface="ＭＳ Ｐゴシック" pitchFamily="-109" charset="-128"/>
                <a:cs typeface="ＭＳ Ｐゴシック" pitchFamily="-109" charset="-128"/>
              </a:rPr>
              <a:t>A large company has a policy prohibiting employees from blogging about company products. (1 point)</a:t>
            </a:r>
          </a:p>
          <a:p>
            <a:pPr marL="914400" lvl="1" indent="-514350">
              <a:buFont typeface="Arial Black" pitchFamily="-109" charset="0"/>
              <a:buAutoNum type="alphaLcParenR"/>
            </a:pPr>
            <a:r>
              <a:rPr lang="en-US" sz="1800" dirty="0" smtClean="0">
                <a:ea typeface="ＭＳ Ｐゴシック" pitchFamily="-109" charset="-128"/>
                <a:cs typeface="ＭＳ Ｐゴシック" pitchFamily="-109" charset="-128"/>
              </a:rPr>
              <a:t>Name two possible reasons for the policy.</a:t>
            </a:r>
          </a:p>
          <a:p>
            <a:pPr marL="914400" lvl="1" indent="-514350">
              <a:buFont typeface="Arial Black" pitchFamily="-109" charset="0"/>
              <a:buAutoNum type="alphaLcParenR"/>
            </a:pPr>
            <a:r>
              <a:rPr lang="en-US" sz="1800" dirty="0" smtClean="0">
                <a:ea typeface="ＭＳ Ｐゴシック" pitchFamily="-109" charset="-128"/>
                <a:cs typeface="ＭＳ Ｐゴシック" pitchFamily="-109" charset="-128"/>
              </a:rPr>
              <a:t>Does it violate the First Amendment? Why?</a:t>
            </a:r>
          </a:p>
          <a:p>
            <a:pPr marL="914400" lvl="1" indent="-514350">
              <a:buFont typeface="Arial Black" pitchFamily="-109" charset="0"/>
              <a:buAutoNum type="alphaLcParenR"/>
            </a:pPr>
            <a:r>
              <a:rPr lang="en-US" sz="1800" dirty="0" smtClean="0">
                <a:ea typeface="ＭＳ Ｐゴシック" pitchFamily="-109" charset="-128"/>
                <a:cs typeface="ＭＳ Ｐゴシック" pitchFamily="-109" charset="-128"/>
              </a:rPr>
              <a:t>Is it reasonable? Why?</a:t>
            </a:r>
          </a:p>
          <a:p>
            <a:pPr marL="514350" indent="-514350">
              <a:buFont typeface="Arial Black" pitchFamily="-109" charset="0"/>
              <a:buAutoNum type="arabicPeriod"/>
            </a:pPr>
            <a:r>
              <a:rPr lang="en-US" sz="2800" dirty="0" smtClean="0">
                <a:ea typeface="ＭＳ Ｐゴシック" pitchFamily="-109" charset="-128"/>
                <a:cs typeface="ＭＳ Ｐゴシック" pitchFamily="-109" charset="-128"/>
              </a:rPr>
              <a:t>What does “URL” stand for and what is it? (1 point)</a:t>
            </a:r>
          </a:p>
        </p:txBody>
      </p:sp>
      <p:sp>
        <p:nvSpPr>
          <p:cNvPr id="19460" name="Footer Placeholder 3"/>
          <p:cNvSpPr>
            <a:spLocks noGrp="1"/>
          </p:cNvSpPr>
          <p:nvPr>
            <p:ph type="ftr" sz="quarter" idx="10"/>
          </p:nvPr>
        </p:nvSpPr>
        <p:spPr>
          <a:noFill/>
        </p:spPr>
        <p:txBody>
          <a:bodyPr/>
          <a:lstStyle/>
          <a:p>
            <a:r>
              <a:rPr lang="en-US" smtClean="0"/>
              <a:t>© 2013 Keith A. Pray</a:t>
            </a:r>
          </a:p>
        </p:txBody>
      </p:sp>
      <p:sp>
        <p:nvSpPr>
          <p:cNvPr id="19461" name="Slide Number Placeholder 4"/>
          <p:cNvSpPr>
            <a:spLocks noGrp="1"/>
          </p:cNvSpPr>
          <p:nvPr>
            <p:ph type="sldNum" sz="quarter" idx="11"/>
          </p:nvPr>
        </p:nvSpPr>
        <p:spPr>
          <a:noFill/>
        </p:spPr>
        <p:txBody>
          <a:bodyPr/>
          <a:lstStyle/>
          <a:p>
            <a:fld id="{7A86B89D-F19E-1948-B440-9A3BA3F1F4A1}" type="slidenum">
              <a:rPr lang="en-US" smtClean="0"/>
              <a:pPr/>
              <a:t>4</a:t>
            </a:fld>
            <a:endParaRPr lang="en-US" smtClean="0"/>
          </a:p>
        </p:txBody>
      </p:sp>
      <p:sp>
        <p:nvSpPr>
          <p:cNvPr id="19462" name="Date Placeholder 5"/>
          <p:cNvSpPr>
            <a:spLocks noGrp="1"/>
          </p:cNvSpPr>
          <p:nvPr>
            <p:ph type="dt" sz="half" idx="12"/>
          </p:nvPr>
        </p:nvSpPr>
        <p:spPr>
          <a:noFill/>
        </p:spPr>
        <p:txBody>
          <a:bodyPr/>
          <a:lstStyle/>
          <a:p>
            <a:fld id="{93C1D1FF-30FD-FF4F-9AE3-F735EE37B1F9}" type="datetime1">
              <a:rPr lang="en-US" smtClean="0"/>
              <a:t>9/13/13</a:t>
            </a:fld>
            <a:endParaRPr lang="en-US" smtClean="0"/>
          </a:p>
        </p:txBody>
      </p:sp>
    </p:spTree>
    <p:extLst>
      <p:ext uri="{BB962C8B-B14F-4D97-AF65-F5344CB8AC3E}">
        <p14:creationId xmlns:p14="http://schemas.microsoft.com/office/powerpoint/2010/main" val="365996091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Freedom </a:t>
            </a:r>
            <a:r>
              <a:rPr lang="en-US" sz="2400" dirty="0" smtClean="0">
                <a:ea typeface="ＭＳ Ｐゴシック" pitchFamily="-109" charset="-128"/>
                <a:cs typeface="ＭＳ Ｐゴシック" pitchFamily="-109" charset="-128"/>
              </a:rPr>
              <a:t>Of Speech</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2013 Keith A. Pray</a:t>
            </a:r>
          </a:p>
        </p:txBody>
      </p:sp>
      <p:sp>
        <p:nvSpPr>
          <p:cNvPr id="17411" name="Slide Number Placeholder 4"/>
          <p:cNvSpPr>
            <a:spLocks noGrp="1"/>
          </p:cNvSpPr>
          <p:nvPr>
            <p:ph type="sldNum" sz="quarter" idx="11"/>
          </p:nvPr>
        </p:nvSpPr>
        <p:spPr>
          <a:noFill/>
        </p:spPr>
        <p:txBody>
          <a:bodyPr/>
          <a:lstStyle/>
          <a:p>
            <a:fld id="{31EDA051-8662-454A-83F2-E02AFFE8F5EE}" type="slidenum">
              <a:rPr lang="en-US" smtClean="0"/>
              <a:pPr/>
              <a:t>5</a:t>
            </a:fld>
            <a:endParaRPr lang="en-US" smtClean="0"/>
          </a:p>
        </p:txBody>
      </p:sp>
      <p:sp>
        <p:nvSpPr>
          <p:cNvPr id="17412" name="Date Placeholder 5"/>
          <p:cNvSpPr>
            <a:spLocks noGrp="1"/>
          </p:cNvSpPr>
          <p:nvPr>
            <p:ph type="dt" sz="half" idx="12"/>
          </p:nvPr>
        </p:nvSpPr>
        <p:spPr>
          <a:noFill/>
        </p:spPr>
        <p:txBody>
          <a:bodyPr/>
          <a:lstStyle/>
          <a:p>
            <a:fld id="{38FF565E-C0D0-1F4E-B2F2-A5777F36A4FE}" type="datetime1">
              <a:rPr lang="en-US" smtClean="0"/>
              <a:t>9/13/13</a:t>
            </a:fld>
            <a:endParaRPr lang="en-US" smtClean="0"/>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85443043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Assignment</a:t>
            </a:r>
          </a:p>
        </p:txBody>
      </p:sp>
      <p:sp>
        <p:nvSpPr>
          <p:cNvPr id="39942" name="Rectangle 3"/>
          <p:cNvSpPr>
            <a:spLocks noGrp="1" noChangeArrowheads="1"/>
          </p:cNvSpPr>
          <p:nvPr>
            <p:ph idx="1"/>
          </p:nvPr>
        </p:nvSpPr>
        <p:spPr/>
        <p:txBody>
          <a:bodyPr/>
          <a:lstStyle/>
          <a:p>
            <a:pPr eaLnBrk="1" hangingPunct="1">
              <a:lnSpc>
                <a:spcPct val="90000"/>
              </a:lnSpc>
            </a:pPr>
            <a:r>
              <a:rPr lang="en-US" dirty="0" smtClean="0">
                <a:ea typeface="ＭＳ Ｐゴシック" pitchFamily="-109" charset="-128"/>
                <a:cs typeface="ＭＳ Ｐゴシック" pitchFamily="-109" charset="-128"/>
              </a:rPr>
              <a:t>One page paper</a:t>
            </a:r>
          </a:p>
          <a:p>
            <a:pPr lvl="1" eaLnBrk="1" hangingPunct="1">
              <a:lnSpc>
                <a:spcPct val="90000"/>
              </a:lnSpc>
            </a:pPr>
            <a:r>
              <a:rPr lang="en-US" dirty="0" smtClean="0">
                <a:ea typeface="ＭＳ Ｐゴシック" pitchFamily="-109" charset="-128"/>
                <a:cs typeface="ＭＳ Ｐゴシック" pitchFamily="-109" charset="-128"/>
              </a:rPr>
              <a:t>Open source software development tools, friends or foes?</a:t>
            </a:r>
          </a:p>
          <a:p>
            <a:pPr marL="457200" lvl="1" indent="0" eaLnBrk="1" hangingPunct="1">
              <a:lnSpc>
                <a:spcPct val="90000"/>
              </a:lnSpc>
              <a:buNone/>
            </a:pPr>
            <a:endParaRPr lang="en-US" dirty="0">
              <a:ea typeface="ＭＳ Ｐゴシック" pitchFamily="-109" charset="-128"/>
              <a:cs typeface="ＭＳ Ｐゴシック" pitchFamily="-109" charset="-128"/>
            </a:endParaRPr>
          </a:p>
          <a:p>
            <a:pPr eaLnBrk="1" hangingPunct="1">
              <a:lnSpc>
                <a:spcPct val="90000"/>
              </a:lnSpc>
            </a:pPr>
            <a:r>
              <a:rPr lang="en-US" dirty="0" smtClean="0">
                <a:ea typeface="ＭＳ Ｐゴシック" pitchFamily="-109" charset="-128"/>
                <a:cs typeface="ＭＳ Ｐゴシック" pitchFamily="-109" charset="-128"/>
              </a:rPr>
              <a:t>Extra Credit – One page paper</a:t>
            </a:r>
          </a:p>
          <a:p>
            <a:pPr lvl="1" eaLnBrk="1" hangingPunct="1">
              <a:lnSpc>
                <a:spcPct val="90000"/>
              </a:lnSpc>
            </a:pPr>
            <a:r>
              <a:rPr lang="en-US" dirty="0" smtClean="0">
                <a:ea typeface="ＭＳ Ｐゴシック" pitchFamily="-109" charset="-128"/>
                <a:cs typeface="ＭＳ Ｐゴシック" pitchFamily="-109" charset="-128"/>
              </a:rPr>
              <a:t>Is WPI’s IT Acceptable Use Policy morally acceptable?</a:t>
            </a:r>
          </a:p>
          <a:p>
            <a:pPr lvl="1" eaLnBrk="1" hangingPunct="1">
              <a:lnSpc>
                <a:spcPct val="90000"/>
              </a:lnSpc>
            </a:pPr>
            <a:endParaRPr lang="en-US" dirty="0" smtClean="0">
              <a:ea typeface="ＭＳ Ｐゴシック" pitchFamily="-109" charset="-128"/>
              <a:cs typeface="ＭＳ Ｐゴシック" pitchFamily="-109" charset="-128"/>
            </a:endParaRPr>
          </a:p>
          <a:p>
            <a:pPr eaLnBrk="1" hangingPunct="1">
              <a:lnSpc>
                <a:spcPct val="90000"/>
              </a:lnSpc>
            </a:pPr>
            <a:r>
              <a:rPr lang="en-US" dirty="0" smtClean="0">
                <a:ea typeface="ＭＳ Ｐゴシック" pitchFamily="-109" charset="-128"/>
                <a:cs typeface="ＭＳ Ｐゴシック" pitchFamily="-109" charset="-128"/>
              </a:rPr>
              <a:t>Remember to work on your group project.</a:t>
            </a:r>
          </a:p>
          <a:p>
            <a:pPr lvl="1" eaLnBrk="1" hangingPunct="1">
              <a:lnSpc>
                <a:spcPct val="90000"/>
              </a:lnSpc>
            </a:pPr>
            <a:r>
              <a:rPr lang="en-US" dirty="0" smtClean="0">
                <a:ea typeface="ＭＳ Ｐゴシック" pitchFamily="-109" charset="-128"/>
                <a:cs typeface="ＭＳ Ｐゴシック" pitchFamily="-109" charset="-128"/>
              </a:rPr>
              <a:t>See full group project description on course website.</a:t>
            </a:r>
          </a:p>
        </p:txBody>
      </p:sp>
      <p:sp>
        <p:nvSpPr>
          <p:cNvPr id="39938" name="Footer Placeholder 3"/>
          <p:cNvSpPr>
            <a:spLocks noGrp="1"/>
          </p:cNvSpPr>
          <p:nvPr>
            <p:ph type="ftr" sz="quarter" idx="10"/>
          </p:nvPr>
        </p:nvSpPr>
        <p:spPr>
          <a:noFill/>
        </p:spPr>
        <p:txBody>
          <a:bodyPr/>
          <a:lstStyle/>
          <a:p>
            <a:r>
              <a:rPr lang="en-US" smtClean="0"/>
              <a:t>© 2013 Keith A. Pray</a:t>
            </a:r>
          </a:p>
        </p:txBody>
      </p:sp>
      <p:sp>
        <p:nvSpPr>
          <p:cNvPr id="39939" name="Slide Number Placeholder 4"/>
          <p:cNvSpPr>
            <a:spLocks noGrp="1"/>
          </p:cNvSpPr>
          <p:nvPr>
            <p:ph type="sldNum" sz="quarter" idx="11"/>
          </p:nvPr>
        </p:nvSpPr>
        <p:spPr>
          <a:noFill/>
        </p:spPr>
        <p:txBody>
          <a:bodyPr/>
          <a:lstStyle/>
          <a:p>
            <a:fld id="{01DA7108-EE6A-5543-90DA-D7BFE935D973}" type="slidenum">
              <a:rPr lang="en-US" smtClean="0"/>
              <a:pPr/>
              <a:t>6</a:t>
            </a:fld>
            <a:endParaRPr lang="en-US" smtClean="0"/>
          </a:p>
        </p:txBody>
      </p:sp>
      <p:sp>
        <p:nvSpPr>
          <p:cNvPr id="39940" name="Date Placeholder 5"/>
          <p:cNvSpPr>
            <a:spLocks noGrp="1"/>
          </p:cNvSpPr>
          <p:nvPr>
            <p:ph type="dt" sz="half" idx="12"/>
          </p:nvPr>
        </p:nvSpPr>
        <p:spPr>
          <a:noFill/>
        </p:spPr>
        <p:txBody>
          <a:bodyPr/>
          <a:lstStyle/>
          <a:p>
            <a:fld id="{32F250C8-6BC9-A945-AA92-E4E64A292D97}" type="datetime1">
              <a:rPr lang="en-US" smtClean="0"/>
              <a:t>9/13/13</a:t>
            </a:fld>
            <a:endParaRPr lang="en-US" smtClean="0"/>
          </a:p>
        </p:txBody>
      </p:sp>
    </p:spTree>
    <p:extLst>
      <p:ext uri="{BB962C8B-B14F-4D97-AF65-F5344CB8AC3E}">
        <p14:creationId xmlns:p14="http://schemas.microsoft.com/office/powerpoint/2010/main" val="272855356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Freedom </a:t>
            </a:r>
            <a:r>
              <a:rPr lang="en-US" sz="2400" dirty="0" smtClean="0">
                <a:ea typeface="ＭＳ Ｐゴシック" pitchFamily="-109" charset="-128"/>
                <a:cs typeface="ＭＳ Ｐゴシック" pitchFamily="-109" charset="-128"/>
              </a:rPr>
              <a:t>Of Speech</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2013 Keith A. Pray</a:t>
            </a:r>
          </a:p>
        </p:txBody>
      </p:sp>
      <p:sp>
        <p:nvSpPr>
          <p:cNvPr id="17411" name="Slide Number Placeholder 4"/>
          <p:cNvSpPr>
            <a:spLocks noGrp="1"/>
          </p:cNvSpPr>
          <p:nvPr>
            <p:ph type="sldNum" sz="quarter" idx="11"/>
          </p:nvPr>
        </p:nvSpPr>
        <p:spPr>
          <a:noFill/>
        </p:spPr>
        <p:txBody>
          <a:bodyPr/>
          <a:lstStyle/>
          <a:p>
            <a:fld id="{31EDA051-8662-454A-83F2-E02AFFE8F5EE}" type="slidenum">
              <a:rPr lang="en-US" smtClean="0"/>
              <a:pPr/>
              <a:t>7</a:t>
            </a:fld>
            <a:endParaRPr lang="en-US" smtClean="0"/>
          </a:p>
        </p:txBody>
      </p:sp>
      <p:sp>
        <p:nvSpPr>
          <p:cNvPr id="17412" name="Date Placeholder 5"/>
          <p:cNvSpPr>
            <a:spLocks noGrp="1"/>
          </p:cNvSpPr>
          <p:nvPr>
            <p:ph type="dt" sz="half" idx="12"/>
          </p:nvPr>
        </p:nvSpPr>
        <p:spPr>
          <a:noFill/>
        </p:spPr>
        <p:txBody>
          <a:bodyPr/>
          <a:lstStyle/>
          <a:p>
            <a:fld id="{38FF565E-C0D0-1F4E-B2F2-A5777F36A4FE}" type="datetime1">
              <a:rPr lang="en-US" smtClean="0"/>
              <a:t>9/13/13</a:t>
            </a:fld>
            <a:endParaRPr lang="en-US" smtClean="0"/>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408018189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Impact of Social Networks in Hiring</a:t>
            </a:r>
            <a:endParaRPr lang="en-US" dirty="0"/>
          </a:p>
        </p:txBody>
      </p:sp>
      <p:sp>
        <p:nvSpPr>
          <p:cNvPr id="3" name="Content Placeholder 2"/>
          <p:cNvSpPr>
            <a:spLocks noGrp="1"/>
          </p:cNvSpPr>
          <p:nvPr>
            <p:ph idx="1"/>
          </p:nvPr>
        </p:nvSpPr>
        <p:spPr/>
        <p:txBody>
          <a:bodyPr/>
          <a:lstStyle/>
          <a:p>
            <a:r>
              <a:rPr lang="en-US" dirty="0" smtClean="0"/>
              <a:t>Employers are influenced by applicant’s social networks </a:t>
            </a:r>
          </a:p>
          <a:p>
            <a:r>
              <a:rPr lang="en-US" dirty="0" smtClean="0"/>
              <a:t>Have other employees screen their accounts</a:t>
            </a:r>
            <a:r>
              <a:rPr lang="en-US" sz="1400" dirty="0" smtClean="0"/>
              <a:t> [2]</a:t>
            </a:r>
          </a:p>
          <a:p>
            <a:pPr lvl="1"/>
            <a:r>
              <a:rPr lang="en-US" dirty="0" smtClean="0"/>
              <a:t>Look for hate speech, violent tendencies, drug use</a:t>
            </a:r>
          </a:p>
          <a:p>
            <a:r>
              <a:rPr lang="en-US" dirty="0" smtClean="0"/>
              <a:t>Employer must comply with the Fair Credit Reporting Act of 1970 (</a:t>
            </a:r>
            <a:r>
              <a:rPr lang="en-US" dirty="0" err="1" smtClean="0"/>
              <a:t>FCRA</a:t>
            </a:r>
            <a:r>
              <a:rPr lang="en-US" dirty="0" smtClean="0"/>
              <a:t>)</a:t>
            </a:r>
            <a:r>
              <a:rPr lang="en-US" sz="3200" dirty="0"/>
              <a:t> </a:t>
            </a:r>
            <a:r>
              <a:rPr lang="en-US" sz="1400" dirty="0" smtClean="0"/>
              <a:t>[1]</a:t>
            </a:r>
            <a:endParaRPr lang="en-US" sz="1400" dirty="0"/>
          </a:p>
          <a:p>
            <a:r>
              <a:rPr lang="en-US" dirty="0" err="1" smtClean="0"/>
              <a:t>FCRA</a:t>
            </a:r>
            <a:r>
              <a:rPr lang="en-US" dirty="0" smtClean="0"/>
              <a:t> </a:t>
            </a:r>
            <a:r>
              <a:rPr lang="en-US" dirty="0"/>
              <a:t>Regulates collection, dissemination, use of consumer information </a:t>
            </a:r>
            <a:r>
              <a:rPr lang="en-US" sz="1400" dirty="0"/>
              <a:t>[1]</a:t>
            </a:r>
          </a:p>
          <a:p>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8</a:t>
            </a:fld>
            <a:endParaRPr lang="en-US" dirty="0"/>
          </a:p>
        </p:txBody>
      </p:sp>
      <p:sp>
        <p:nvSpPr>
          <p:cNvPr id="7" name="Date Placeholder 6"/>
          <p:cNvSpPr>
            <a:spLocks noGrp="1"/>
          </p:cNvSpPr>
          <p:nvPr>
            <p:ph type="dt" sz="half" idx="12"/>
          </p:nvPr>
        </p:nvSpPr>
        <p:spPr/>
        <p:txBody>
          <a:bodyPr/>
          <a:lstStyle/>
          <a:p>
            <a:fld id="{36327F8A-1A4E-A943-9B01-8A64AB1BFF4B}" type="datetime1">
              <a:rPr lang="en-US" smtClean="0"/>
              <a:t>9/13/13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Zac Chupka</a:t>
            </a:r>
            <a:endParaRPr lang="en-US" sz="1400" dirty="0">
              <a:solidFill>
                <a:schemeClr val="tx1"/>
              </a:solidFill>
              <a:latin typeface="+mj-lt"/>
            </a:endParaRPr>
          </a:p>
        </p:txBody>
      </p:sp>
    </p:spTree>
    <p:extLst>
      <p:ext uri="{BB962C8B-B14F-4D97-AF65-F5344CB8AC3E}">
        <p14:creationId xmlns:p14="http://schemas.microsoft.com/office/powerpoint/2010/main" val="216761497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 and Don’ts </a:t>
            </a:r>
            <a:endParaRPr lang="en-US" dirty="0"/>
          </a:p>
        </p:txBody>
      </p:sp>
      <p:sp>
        <p:nvSpPr>
          <p:cNvPr id="3" name="Content Placeholder 2"/>
          <p:cNvSpPr>
            <a:spLocks noGrp="1"/>
          </p:cNvSpPr>
          <p:nvPr>
            <p:ph idx="1"/>
          </p:nvPr>
        </p:nvSpPr>
        <p:spPr/>
        <p:txBody>
          <a:bodyPr/>
          <a:lstStyle/>
          <a:p>
            <a:r>
              <a:rPr lang="en-US" dirty="0" smtClean="0"/>
              <a:t>Employer must:</a:t>
            </a:r>
          </a:p>
          <a:p>
            <a:pPr lvl="1"/>
            <a:r>
              <a:rPr lang="en-US" dirty="0" smtClean="0"/>
              <a:t>Get written permission to view applicant’s account</a:t>
            </a:r>
          </a:p>
          <a:p>
            <a:pPr lvl="1"/>
            <a:r>
              <a:rPr lang="en-US" dirty="0" smtClean="0"/>
              <a:t>Inform them information from page can be used for employment decision</a:t>
            </a:r>
          </a:p>
          <a:p>
            <a:pPr lvl="1"/>
            <a:r>
              <a:rPr lang="en-US" dirty="0" smtClean="0"/>
              <a:t>Notify information provider </a:t>
            </a:r>
          </a:p>
          <a:p>
            <a:r>
              <a:rPr lang="en-US" dirty="0" smtClean="0"/>
              <a:t>May not discriminate on views, personal interests </a:t>
            </a:r>
            <a:r>
              <a:rPr lang="en-US" sz="1400" dirty="0" smtClean="0"/>
              <a:t>[1]</a:t>
            </a:r>
            <a:endParaRPr lang="en-US" dirty="0" smtClean="0"/>
          </a:p>
          <a:p>
            <a:pPr marL="0" indent="0">
              <a:buNone/>
            </a:pPr>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9</a:t>
            </a:fld>
            <a:endParaRPr lang="en-US"/>
          </a:p>
        </p:txBody>
      </p:sp>
      <p:sp>
        <p:nvSpPr>
          <p:cNvPr id="6" name="Date Placeholder 5"/>
          <p:cNvSpPr>
            <a:spLocks noGrp="1"/>
          </p:cNvSpPr>
          <p:nvPr>
            <p:ph type="dt" sz="half" idx="12"/>
          </p:nvPr>
        </p:nvSpPr>
        <p:spPr/>
        <p:txBody>
          <a:bodyPr/>
          <a:lstStyle/>
          <a:p>
            <a:fld id="{F70BF178-5A2E-014C-92BF-A763D65924D5}" type="datetime1">
              <a:rPr lang="en-US" smtClean="0"/>
              <a:t>9/13/13</a:t>
            </a:fld>
            <a:endParaRPr lang="en-US"/>
          </a:p>
        </p:txBody>
      </p:sp>
      <p:sp>
        <p:nvSpPr>
          <p:cNvPr id="8" name="TextBox 7"/>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Zac Chupka</a:t>
            </a:r>
            <a:endParaRPr lang="en-US" sz="1400" dirty="0">
              <a:solidFill>
                <a:schemeClr val="tx1"/>
              </a:solidFill>
              <a:latin typeface="+mj-lt"/>
            </a:endParaRPr>
          </a:p>
        </p:txBody>
      </p:sp>
    </p:spTree>
    <p:extLst>
      <p:ext uri="{BB962C8B-B14F-4D97-AF65-F5344CB8AC3E}">
        <p14:creationId xmlns:p14="http://schemas.microsoft.com/office/powerpoint/2010/main" val="228372013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_Template">
  <a:themeElements>
    <a:clrScheme name="Custom 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Presentation_Template.thmx</Template>
  <TotalTime>68531</TotalTime>
  <Words>4917</Words>
  <Application>Microsoft Macintosh PowerPoint</Application>
  <PresentationFormat>On-screen Show (4:3)</PresentationFormat>
  <Paragraphs>517</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Presentation_Template</vt:lpstr>
      <vt:lpstr>Class 5 Freedom Of Speech</vt:lpstr>
      <vt:lpstr>Overview</vt:lpstr>
      <vt:lpstr>PowerPoint Presentation</vt:lpstr>
      <vt:lpstr>Quiz</vt:lpstr>
      <vt:lpstr>Overview</vt:lpstr>
      <vt:lpstr>Assignment</vt:lpstr>
      <vt:lpstr>Overview</vt:lpstr>
      <vt:lpstr>Impact of Social Networks in Hiring</vt:lpstr>
      <vt:lpstr>Dos and Don’ts </vt:lpstr>
      <vt:lpstr>Interesting Statistics</vt:lpstr>
      <vt:lpstr>Interesting Statistics</vt:lpstr>
      <vt:lpstr>Private or Not?</vt:lpstr>
      <vt:lpstr>Laws Protecting Privacy</vt:lpstr>
      <vt:lpstr>PowerPoint Presentation</vt:lpstr>
      <vt:lpstr>Sources</vt:lpstr>
      <vt:lpstr>The Egyptian Uprising</vt:lpstr>
      <vt:lpstr>Facebook</vt:lpstr>
      <vt:lpstr>Twitter</vt:lpstr>
      <vt:lpstr>Youtube, Reddit, Blogs</vt:lpstr>
      <vt:lpstr>Closing Remarks</vt:lpstr>
      <vt:lpstr>Sources (1/2) </vt:lpstr>
      <vt:lpstr>Sources (2/2)</vt:lpstr>
      <vt:lpstr>The Great Firewall of China</vt:lpstr>
      <vt:lpstr>Why Internet Censorship </vt:lpstr>
      <vt:lpstr>How China Censors its internet</vt:lpstr>
      <vt:lpstr>Negative effects </vt:lpstr>
      <vt:lpstr>Conclusion</vt:lpstr>
      <vt:lpstr>Sources</vt:lpstr>
      <vt:lpstr>Class 5  The End</vt:lpstr>
      <vt:lpstr>Logistics</vt:lpstr>
      <vt:lpstr>My Reading Notes 1/2</vt:lpstr>
      <vt:lpstr>My Reading Notes 2/2</vt:lpstr>
      <vt:lpstr>Freedom Of Speech</vt:lpstr>
      <vt:lpstr>Freedom Of Speech</vt:lpstr>
      <vt:lpstr>In-Class Exercise I</vt:lpstr>
      <vt:lpstr>In-Class Exercise I</vt:lpstr>
      <vt:lpstr>Further Thought</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433</cp:revision>
  <cp:lastPrinted>2004-04-28T16:30:48Z</cp:lastPrinted>
  <dcterms:created xsi:type="dcterms:W3CDTF">2011-09-09T18:56:07Z</dcterms:created>
  <dcterms:modified xsi:type="dcterms:W3CDTF">2013-09-13T16:23:02Z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