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56" r:id="rId2"/>
    <p:sldId id="345" r:id="rId3"/>
    <p:sldId id="405" r:id="rId4"/>
    <p:sldId id="416" r:id="rId5"/>
    <p:sldId id="418" r:id="rId6"/>
    <p:sldId id="417" r:id="rId7"/>
    <p:sldId id="419" r:id="rId8"/>
    <p:sldId id="420" r:id="rId9"/>
    <p:sldId id="421" r:id="rId10"/>
    <p:sldId id="422" r:id="rId11"/>
    <p:sldId id="423" r:id="rId12"/>
    <p:sldId id="424" r:id="rId13"/>
    <p:sldId id="329" r:id="rId14"/>
    <p:sldId id="406" r:id="rId15"/>
    <p:sldId id="404" r:id="rId16"/>
    <p:sldId id="382" r:id="rId17"/>
    <p:sldId id="397" r:id="rId18"/>
    <p:sldId id="381" r:id="rId19"/>
    <p:sldId id="383" r:id="rId20"/>
    <p:sldId id="403" r:id="rId21"/>
    <p:sldId id="401" r:id="rId22"/>
  </p:sldIdLst>
  <p:sldSz cx="9144000" cy="6858000" type="screen4x3"/>
  <p:notesSz cx="6858000" cy="9144000"/>
  <p:defaultTextStyle>
    <a:defPPr>
      <a:defRPr lang="en-US"/>
    </a:defPPr>
    <a:lvl1pPr algn="ctr" rtl="0" fontAlgn="base">
      <a:spcBef>
        <a:spcPct val="0"/>
      </a:spcBef>
      <a:spcAft>
        <a:spcPct val="0"/>
      </a:spcAft>
      <a:defRPr sz="2400" kern="1200">
        <a:solidFill>
          <a:schemeClr val="tx2"/>
        </a:solidFill>
        <a:latin typeface="Times New Roman" charset="0"/>
        <a:ea typeface="+mn-ea"/>
        <a:cs typeface="+mn-cs"/>
      </a:defRPr>
    </a:lvl1pPr>
    <a:lvl2pPr marL="457200" algn="ctr" rtl="0" fontAlgn="base">
      <a:spcBef>
        <a:spcPct val="0"/>
      </a:spcBef>
      <a:spcAft>
        <a:spcPct val="0"/>
      </a:spcAft>
      <a:defRPr sz="2400" kern="1200">
        <a:solidFill>
          <a:schemeClr val="tx2"/>
        </a:solidFill>
        <a:latin typeface="Times New Roman" charset="0"/>
        <a:ea typeface="+mn-ea"/>
        <a:cs typeface="+mn-cs"/>
      </a:defRPr>
    </a:lvl2pPr>
    <a:lvl3pPr marL="914400" algn="ctr" rtl="0" fontAlgn="base">
      <a:spcBef>
        <a:spcPct val="0"/>
      </a:spcBef>
      <a:spcAft>
        <a:spcPct val="0"/>
      </a:spcAft>
      <a:defRPr sz="2400" kern="1200">
        <a:solidFill>
          <a:schemeClr val="tx2"/>
        </a:solidFill>
        <a:latin typeface="Times New Roman" charset="0"/>
        <a:ea typeface="+mn-ea"/>
        <a:cs typeface="+mn-cs"/>
      </a:defRPr>
    </a:lvl3pPr>
    <a:lvl4pPr marL="1371600" algn="ctr" rtl="0" fontAlgn="base">
      <a:spcBef>
        <a:spcPct val="0"/>
      </a:spcBef>
      <a:spcAft>
        <a:spcPct val="0"/>
      </a:spcAft>
      <a:defRPr sz="2400" kern="1200">
        <a:solidFill>
          <a:schemeClr val="tx2"/>
        </a:solidFill>
        <a:latin typeface="Times New Roman" charset="0"/>
        <a:ea typeface="+mn-ea"/>
        <a:cs typeface="+mn-cs"/>
      </a:defRPr>
    </a:lvl4pPr>
    <a:lvl5pPr marL="1828800" algn="ctr" rtl="0" fontAlgn="base">
      <a:spcBef>
        <a:spcPct val="0"/>
      </a:spcBef>
      <a:spcAft>
        <a:spcPct val="0"/>
      </a:spcAft>
      <a:defRPr sz="2400" kern="1200">
        <a:solidFill>
          <a:schemeClr val="tx2"/>
        </a:solidFill>
        <a:latin typeface="Times New Roman" charset="0"/>
        <a:ea typeface="+mn-ea"/>
        <a:cs typeface="+mn-cs"/>
      </a:defRPr>
    </a:lvl5pPr>
    <a:lvl6pPr marL="2286000" algn="l" defTabSz="457200" rtl="0" eaLnBrk="1" latinLnBrk="0" hangingPunct="1">
      <a:defRPr sz="2400" kern="1200">
        <a:solidFill>
          <a:schemeClr val="tx2"/>
        </a:solidFill>
        <a:latin typeface="Times New Roman" charset="0"/>
        <a:ea typeface="+mn-ea"/>
        <a:cs typeface="+mn-cs"/>
      </a:defRPr>
    </a:lvl6pPr>
    <a:lvl7pPr marL="2743200" algn="l" defTabSz="457200" rtl="0" eaLnBrk="1" latinLnBrk="0" hangingPunct="1">
      <a:defRPr sz="2400" kern="1200">
        <a:solidFill>
          <a:schemeClr val="tx2"/>
        </a:solidFill>
        <a:latin typeface="Times New Roman" charset="0"/>
        <a:ea typeface="+mn-ea"/>
        <a:cs typeface="+mn-cs"/>
      </a:defRPr>
    </a:lvl7pPr>
    <a:lvl8pPr marL="3200400" algn="l" defTabSz="457200" rtl="0" eaLnBrk="1" latinLnBrk="0" hangingPunct="1">
      <a:defRPr sz="2400" kern="1200">
        <a:solidFill>
          <a:schemeClr val="tx2"/>
        </a:solidFill>
        <a:latin typeface="Times New Roman" charset="0"/>
        <a:ea typeface="+mn-ea"/>
        <a:cs typeface="+mn-cs"/>
      </a:defRPr>
    </a:lvl8pPr>
    <a:lvl9pPr marL="3657600" algn="l" defTabSz="457200" rtl="0" eaLnBrk="1" latinLnBrk="0" hangingPunct="1">
      <a:defRPr sz="2400" kern="1200">
        <a:solidFill>
          <a:schemeClr val="tx2"/>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0740" autoAdjust="0"/>
  </p:normalViewPr>
  <p:slideViewPr>
    <p:cSldViewPr>
      <p:cViewPr varScale="1">
        <p:scale>
          <a:sx n="88" d="100"/>
          <a:sy n="88" d="100"/>
        </p:scale>
        <p:origin x="-182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F5483337-5CDB-114F-A824-9B1CC159B231}" type="datetime1">
              <a:rPr lang="en-US"/>
              <a:pPr/>
              <a:t>9/10/13</a:t>
            </a:fld>
            <a:endParaRPr lang="en-US"/>
          </a:p>
        </p:txBody>
      </p:sp>
      <p:sp>
        <p:nvSpPr>
          <p:cNvPr id="686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EB192DA6-CB80-3B42-8420-25BDD0338784}" type="slidenum">
              <a:rPr lang="en-US"/>
              <a:pPr/>
              <a:t>‹#›</a:t>
            </a:fld>
            <a:endParaRPr lang="en-US"/>
          </a:p>
        </p:txBody>
      </p:sp>
    </p:spTree>
    <p:extLst>
      <p:ext uri="{BB962C8B-B14F-4D97-AF65-F5344CB8AC3E}">
        <p14:creationId xmlns:p14="http://schemas.microsoft.com/office/powerpoint/2010/main" val="354128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3B3024D6-64B1-C441-91BD-25FAE899D92F}" type="datetime1">
              <a:rPr lang="en-US"/>
              <a:pPr/>
              <a:t>9/10/13</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471AD563-529E-0F4C-B4B0-089A706BE3F1}" type="slidenum">
              <a:rPr lang="en-US"/>
              <a:pPr/>
              <a:t>‹#›</a:t>
            </a:fld>
            <a:endParaRPr lang="en-US"/>
          </a:p>
        </p:txBody>
      </p:sp>
    </p:spTree>
    <p:extLst>
      <p:ext uri="{BB962C8B-B14F-4D97-AF65-F5344CB8AC3E}">
        <p14:creationId xmlns:p14="http://schemas.microsoft.com/office/powerpoint/2010/main" val="69824848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ＭＳ Ｐゴシック" pitchFamily="76" charset="-128"/>
      </a:defRPr>
    </a:lvl1pPr>
    <a:lvl2pPr marL="4572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2pPr>
    <a:lvl3pPr marL="9144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3pPr>
    <a:lvl4pPr marL="13716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4pPr>
    <a:lvl5pPr marL="18288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p:spPr>
        <p:txBody>
          <a:bodyPr/>
          <a:lstStyle/>
          <a:p>
            <a:fld id="{07D30E88-B7FC-004F-8547-883C28FED4FC}" type="datetime1">
              <a:rPr lang="en-US" smtClean="0"/>
              <a:pPr/>
              <a:t>9/10/13</a:t>
            </a:fld>
            <a:endParaRPr lang="en-US" smtClean="0"/>
          </a:p>
        </p:txBody>
      </p:sp>
      <p:sp>
        <p:nvSpPr>
          <p:cNvPr id="16387" name="Rectangle 7"/>
          <p:cNvSpPr>
            <a:spLocks noGrp="1" noChangeArrowheads="1"/>
          </p:cNvSpPr>
          <p:nvPr>
            <p:ph type="sldNum" sz="quarter" idx="5"/>
          </p:nvPr>
        </p:nvSpPr>
        <p:spPr>
          <a:noFill/>
        </p:spPr>
        <p:txBody>
          <a:bodyPr/>
          <a:lstStyle/>
          <a:p>
            <a:fld id="{41D5B209-3D60-5346-95AB-0BE97255221E}" type="slidenum">
              <a:rPr lang="en-US"/>
              <a:pPr/>
              <a:t>1</a:t>
            </a:fld>
            <a:endParaRPr lang="en-US"/>
          </a:p>
        </p:txBody>
      </p:sp>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Here’s the title slide. Excited already, aren’t you? You may not be depending on how you enjoyed the last class.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were these whistleblower</a:t>
            </a:r>
            <a:r>
              <a:rPr lang="en-US" baseline="0" dirty="0" smtClean="0"/>
              <a:t>s or traitors? I say that they were just whistleblowers.</a:t>
            </a:r>
          </a:p>
          <a:p>
            <a:endParaRPr lang="en-US" baseline="0" dirty="0" smtClean="0"/>
          </a:p>
          <a:p>
            <a:r>
              <a:rPr lang="en-US" baseline="0" dirty="0" smtClean="0"/>
              <a:t>-The whistleblowers all believed that they were doing the right thing.</a:t>
            </a:r>
          </a:p>
          <a:p>
            <a:r>
              <a:rPr lang="en-US" baseline="0" dirty="0" smtClean="0"/>
              <a:t>-I say if the US government was doing these kinds of things that people were shocked enough to decide to leak it, there might be some merit to those claims. </a:t>
            </a:r>
          </a:p>
          <a:p>
            <a:r>
              <a:rPr lang="en-US" baseline="0" dirty="0" smtClean="0"/>
              <a:t>-Considering how the US government reacted to the leaked information by heavily prosecuting Manning so that he received the largest sentence ever for leaking documents, and how the US government has been exerting a lot of diplomatic pressure to prevent Snowden and </a:t>
            </a:r>
            <a:r>
              <a:rPr lang="en-US" baseline="0" dirty="0" err="1" smtClean="0"/>
              <a:t>Assange</a:t>
            </a:r>
            <a:r>
              <a:rPr lang="en-US" baseline="0" dirty="0" smtClean="0"/>
              <a:t> from being able to escape from their realm of influence, I feel like they might have done the right thing. [1][7]</a:t>
            </a:r>
          </a:p>
          <a:p>
            <a:endParaRPr lang="en-US" baseline="0" dirty="0" smtClean="0"/>
          </a:p>
          <a:p>
            <a:r>
              <a:rPr lang="en-US" baseline="0" dirty="0" smtClean="0"/>
              <a:t>There were some severe consequence to the leaks.</a:t>
            </a:r>
          </a:p>
          <a:p>
            <a:r>
              <a:rPr lang="en-US" baseline="0" dirty="0" smtClean="0"/>
              <a:t>-Following the 2010 “</a:t>
            </a:r>
            <a:r>
              <a:rPr lang="en-US" baseline="0" dirty="0" err="1" smtClean="0"/>
              <a:t>Cablegate</a:t>
            </a:r>
            <a:r>
              <a:rPr lang="en-US" baseline="0" dirty="0" smtClean="0"/>
              <a:t>” leak, there was a lot of media and public fallout with the government [4]</a:t>
            </a:r>
          </a:p>
          <a:p>
            <a:r>
              <a:rPr lang="en-US" baseline="0" dirty="0" smtClean="0"/>
              <a:t>-</a:t>
            </a:r>
            <a:r>
              <a:rPr lang="en-US" baseline="0" dirty="0" err="1" smtClean="0"/>
              <a:t>Assange</a:t>
            </a:r>
            <a:r>
              <a:rPr lang="en-US" baseline="0" dirty="0" smtClean="0"/>
              <a:t> even stated that the fact that president said the intelligence gathering policies will be reviewed was proof enough that Snowden’s whistleblowing was successful. [7]</a:t>
            </a:r>
          </a:p>
          <a:p>
            <a:r>
              <a:rPr lang="en-US" baseline="0" dirty="0" smtClean="0"/>
              <a:t>-To me, it feels as if whistleblowers aren’t safe and will be arrested if given </a:t>
            </a:r>
            <a:r>
              <a:rPr lang="en-US" baseline="0" smtClean="0"/>
              <a:t>the chance</a:t>
            </a:r>
            <a:endParaRPr lang="en-US" baseline="0" dirty="0" smtClean="0"/>
          </a:p>
        </p:txBody>
      </p:sp>
      <p:sp>
        <p:nvSpPr>
          <p:cNvPr id="4" name="Date Placeholder 3"/>
          <p:cNvSpPr>
            <a:spLocks noGrp="1"/>
          </p:cNvSpPr>
          <p:nvPr>
            <p:ph type="dt" idx="10"/>
          </p:nvPr>
        </p:nvSpPr>
        <p:spPr/>
        <p:txBody>
          <a:bodyPr/>
          <a:lstStyle/>
          <a:p>
            <a:fld id="{BBCA8B03-0F9E-6843-8873-A8DAC9B368CA}" type="datetime1">
              <a:rPr lang="en-US" smtClean="0"/>
              <a:pPr/>
              <a:t>9/10/13</a:t>
            </a:fld>
            <a:endParaRPr lang="en-US"/>
          </a:p>
        </p:txBody>
      </p:sp>
      <p:sp>
        <p:nvSpPr>
          <p:cNvPr id="5" name="Slide Number Placeholder 4"/>
          <p:cNvSpPr>
            <a:spLocks noGrp="1"/>
          </p:cNvSpPr>
          <p:nvPr>
            <p:ph type="sldNum" sz="quarter" idx="11"/>
          </p:nvPr>
        </p:nvSpPr>
        <p:spPr/>
        <p:txBody>
          <a:bodyPr/>
          <a:lstStyle/>
          <a:p>
            <a:fld id="{4FC883A1-F8A5-EA4E-8D73-931514293BE7}" type="slidenum">
              <a:rPr lang="en-US" smtClean="0"/>
              <a:pPr/>
              <a:t>11</a:t>
            </a:fld>
            <a:endParaRPr lang="en-US"/>
          </a:p>
        </p:txBody>
      </p:sp>
    </p:spTree>
    <p:extLst>
      <p:ext uri="{BB962C8B-B14F-4D97-AF65-F5344CB8AC3E}">
        <p14:creationId xmlns:p14="http://schemas.microsoft.com/office/powerpoint/2010/main" val="1138458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are the sources I used to make the presentation.</a:t>
            </a: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9/10/13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12</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noFill/>
        </p:spPr>
        <p:txBody>
          <a:bodyPr/>
          <a:lstStyle/>
          <a:p>
            <a:fld id="{E5D3A479-80A7-5C48-AFC9-A6D2A47DA7BE}" type="datetime1">
              <a:rPr lang="en-US" smtClean="0"/>
              <a:pPr/>
              <a:t>9/10/13</a:t>
            </a:fld>
            <a:endParaRPr lang="en-US" smtClean="0"/>
          </a:p>
        </p:txBody>
      </p:sp>
      <p:sp>
        <p:nvSpPr>
          <p:cNvPr id="25603" name="Rectangle 7"/>
          <p:cNvSpPr>
            <a:spLocks noGrp="1" noChangeArrowheads="1"/>
          </p:cNvSpPr>
          <p:nvPr>
            <p:ph type="sldNum" sz="quarter" idx="5"/>
          </p:nvPr>
        </p:nvSpPr>
        <p:spPr>
          <a:noFill/>
        </p:spPr>
        <p:txBody>
          <a:bodyPr/>
          <a:lstStyle/>
          <a:p>
            <a:fld id="{1D80674E-C2DC-0C4B-84D0-D33E520C0C82}" type="slidenum">
              <a:rPr lang="en-US"/>
              <a:pPr/>
              <a:t>13</a:t>
            </a:fld>
            <a:endParaRPr lang="en-US"/>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This is the end. The slides beyond this point are for answering questions that may arise but not needed in the main talk. Some slides may also be unfinished and are not needed but kept just in case.</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An error of </a:t>
            </a:r>
            <a:r>
              <a:rPr lang="en-US" i="1" dirty="0" smtClean="0"/>
              <a:t>commission</a:t>
            </a:r>
            <a:r>
              <a:rPr lang="en-US" dirty="0" smtClean="0"/>
              <a:t> is one where the person responds where they should not. This is compared to an error of </a:t>
            </a:r>
            <a:r>
              <a:rPr lang="en-US" i="1" dirty="0" smtClean="0"/>
              <a:t>omission</a:t>
            </a:r>
            <a:r>
              <a:rPr lang="en-US" dirty="0" smtClean="0"/>
              <a:t>, where the person fails to respond when they should.</a:t>
            </a:r>
          </a:p>
          <a:p>
            <a:pPr marL="0" indent="0">
              <a:buNone/>
            </a:pPr>
            <a:endParaRPr lang="en-US" baseline="0" dirty="0" smtClean="0"/>
          </a:p>
        </p:txBody>
      </p:sp>
      <p:sp>
        <p:nvSpPr>
          <p:cNvPr id="4" name="Date Placeholder 3"/>
          <p:cNvSpPr>
            <a:spLocks noGrp="1"/>
          </p:cNvSpPr>
          <p:nvPr>
            <p:ph type="dt" idx="10"/>
          </p:nvPr>
        </p:nvSpPr>
        <p:spPr/>
        <p:txBody>
          <a:bodyPr/>
          <a:lstStyle/>
          <a:p>
            <a:fld id="{5B1D91B5-0560-D74B-B065-4EF9F19733B0}" type="datetime1">
              <a:rPr lang="en-US" smtClean="0"/>
              <a:pPr/>
              <a:t>9/10/13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14</a:t>
            </a:fld>
            <a:endParaRPr lang="en-US"/>
          </a:p>
        </p:txBody>
      </p:sp>
    </p:spTree>
    <p:extLst>
      <p:ext uri="{BB962C8B-B14F-4D97-AF65-F5344CB8AC3E}">
        <p14:creationId xmlns:p14="http://schemas.microsoft.com/office/powerpoint/2010/main" val="3559582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p:spPr>
        <p:txBody>
          <a:bodyPr/>
          <a:lstStyle/>
          <a:p>
            <a:fld id="{8D6EC272-A5CB-914B-A4D6-D91FCF05894D}" type="datetime1">
              <a:rPr lang="en-US"/>
              <a:pPr/>
              <a:t>9/10/13</a:t>
            </a:fld>
            <a:endParaRPr lang="en-US"/>
          </a:p>
        </p:txBody>
      </p:sp>
      <p:sp>
        <p:nvSpPr>
          <p:cNvPr id="30723" name="Rectangle 7"/>
          <p:cNvSpPr>
            <a:spLocks noGrp="1" noChangeArrowheads="1"/>
          </p:cNvSpPr>
          <p:nvPr>
            <p:ph type="sldNum" sz="quarter" idx="5"/>
          </p:nvPr>
        </p:nvSpPr>
        <p:spPr>
          <a:noFill/>
        </p:spPr>
        <p:txBody>
          <a:bodyPr/>
          <a:lstStyle/>
          <a:p>
            <a:fld id="{8E6E0973-75F2-0E4E-B6DA-CAB1228F13FA}" type="slidenum">
              <a:rPr lang="en-US"/>
              <a:pPr/>
              <a:t>15</a:t>
            </a:fld>
            <a:endParaRPr lang="en-US"/>
          </a:p>
        </p:txBody>
      </p:sp>
      <p:sp>
        <p:nvSpPr>
          <p:cNvPr id="30724" name="Rectangle 2"/>
          <p:cNvSpPr>
            <a:spLocks noGrp="1" noRot="1" noChangeAspect="1" noChangeArrowheads="1" noTextEdit="1"/>
          </p:cNvSpPr>
          <p:nvPr>
            <p:ph type="sldImg"/>
          </p:nvPr>
        </p:nvSpPr>
        <p:spPr>
          <a:solidFill>
            <a:srgbClr val="FFFFFF"/>
          </a:solidFill>
          <a:ln/>
        </p:spPr>
      </p:sp>
      <p:sp>
        <p:nvSpPr>
          <p:cNvPr id="30725"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Doctors, lawyers, accountants…</a:t>
            </a:r>
          </a:p>
          <a:p>
            <a:pPr eaLnBrk="1" hangingPunct="1"/>
            <a:r>
              <a:rPr lang="en-US" dirty="0" smtClean="0">
                <a:latin typeface="Arial" charset="0"/>
                <a:ea typeface="ＭＳ Ｐゴシック" charset="-128"/>
                <a:cs typeface="ＭＳ Ｐゴシック" charset="-128"/>
              </a:rPr>
              <a:t>Do all examples given share these characteristics? Shown in slide on click.</a:t>
            </a:r>
          </a:p>
          <a:p>
            <a:pPr eaLnBrk="1" hangingPunct="1"/>
            <a:r>
              <a:rPr lang="en-US" dirty="0" smtClean="0">
                <a:latin typeface="Arial" charset="0"/>
                <a:ea typeface="ＭＳ Ｐゴシック" charset="-128"/>
                <a:cs typeface="ＭＳ Ｐゴシック" charset="-128"/>
              </a:rPr>
              <a:t>Why would they?</a:t>
            </a:r>
          </a:p>
          <a:p>
            <a:pPr eaLnBrk="1" hangingPunct="1"/>
            <a:r>
              <a:rPr lang="en-US" dirty="0" smtClean="0">
                <a:latin typeface="Arial" charset="0"/>
                <a:ea typeface="ＭＳ Ｐゴシック" charset="-128"/>
                <a:cs typeface="ＭＳ Ｐゴシック" charset="-128"/>
              </a:rPr>
              <a:t>Professional societies. AMA, ABA, ACM, IEEE-CS.</a:t>
            </a:r>
          </a:p>
          <a:p>
            <a:pPr eaLnBrk="1" hangingPunct="1"/>
            <a:r>
              <a:rPr lang="en-US" dirty="0" smtClean="0">
                <a:latin typeface="Arial" charset="0"/>
                <a:ea typeface="ＭＳ Ｐゴシック" charset="-128"/>
                <a:cs typeface="ＭＳ Ｐゴシック" charset="-128"/>
              </a:rPr>
              <a:t>How are standards enforced? Force of law? Disbarment?</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Why Ethics? Professionals have special expertise; people rely on them. Their actions affect large numbers of people.</a:t>
            </a:r>
          </a:p>
          <a:p>
            <a:pPr eaLnBrk="1" hangingPunct="1"/>
            <a:r>
              <a:rPr lang="en-US" dirty="0" smtClean="0">
                <a:latin typeface="Arial" charset="0"/>
                <a:ea typeface="ＭＳ Ｐゴシック" charset="-128"/>
                <a:cs typeface="ＭＳ Ｐゴシック" charset="-128"/>
              </a:rPr>
              <a:t>Computing related careers not fully formed profession, no licensing.</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p:spPr>
        <p:txBody>
          <a:bodyPr/>
          <a:lstStyle/>
          <a:p>
            <a:fld id="{936ED6DB-B756-B947-BE7A-E0CF10814F5D}" type="datetime1">
              <a:rPr lang="en-US" smtClean="0"/>
              <a:pPr/>
              <a:t>9/10/13</a:t>
            </a:fld>
            <a:endParaRPr lang="en-US" smtClean="0"/>
          </a:p>
        </p:txBody>
      </p:sp>
      <p:sp>
        <p:nvSpPr>
          <p:cNvPr id="31747" name="Rectangle 7"/>
          <p:cNvSpPr>
            <a:spLocks noGrp="1" noChangeArrowheads="1"/>
          </p:cNvSpPr>
          <p:nvPr>
            <p:ph type="sldNum" sz="quarter" idx="5"/>
          </p:nvPr>
        </p:nvSpPr>
        <p:spPr>
          <a:noFill/>
        </p:spPr>
        <p:txBody>
          <a:bodyPr/>
          <a:lstStyle/>
          <a:p>
            <a:fld id="{ABB1F19E-D095-784C-B045-95F6CFBAB6F8}" type="slidenum">
              <a:rPr lang="en-US"/>
              <a:pPr/>
              <a:t>16</a:t>
            </a:fld>
            <a:endParaRPr lang="en-US"/>
          </a:p>
        </p:txBody>
      </p:sp>
      <p:sp>
        <p:nvSpPr>
          <p:cNvPr id="31748" name="Rectangle 2"/>
          <p:cNvSpPr>
            <a:spLocks noGrp="1" noRot="1" noChangeAspect="1" noChangeArrowheads="1"/>
          </p:cNvSpPr>
          <p:nvPr>
            <p:ph type="sldImg"/>
          </p:nvPr>
        </p:nvSpPr>
        <p:spPr>
          <a:solidFill>
            <a:srgbClr val="FFFFFF"/>
          </a:solidFill>
          <a:ln/>
        </p:spPr>
      </p:sp>
      <p:sp>
        <p:nvSpPr>
          <p:cNvPr id="3174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Just a quick run through so we can have the class discussion.</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p:spPr>
        <p:txBody>
          <a:bodyPr/>
          <a:lstStyle/>
          <a:p>
            <a:fld id="{646F4A53-6A9C-FE4F-A611-490137170280}" type="datetime1">
              <a:rPr lang="en-US" smtClean="0"/>
              <a:pPr/>
              <a:t>9/10/13</a:t>
            </a:fld>
            <a:endParaRPr lang="en-US" smtClean="0"/>
          </a:p>
        </p:txBody>
      </p:sp>
      <p:sp>
        <p:nvSpPr>
          <p:cNvPr id="29699" name="Rectangle 7"/>
          <p:cNvSpPr>
            <a:spLocks noGrp="1" noChangeArrowheads="1"/>
          </p:cNvSpPr>
          <p:nvPr>
            <p:ph type="sldNum" sz="quarter" idx="5"/>
          </p:nvPr>
        </p:nvSpPr>
        <p:spPr>
          <a:noFill/>
        </p:spPr>
        <p:txBody>
          <a:bodyPr/>
          <a:lstStyle/>
          <a:p>
            <a:fld id="{5EADE707-9CB3-8849-8E0D-8EFCDED95442}" type="slidenum">
              <a:rPr lang="en-US"/>
              <a:pPr/>
              <a:t>18</a:t>
            </a:fld>
            <a:endParaRPr lang="en-US"/>
          </a:p>
        </p:txBody>
      </p:sp>
      <p:sp>
        <p:nvSpPr>
          <p:cNvPr id="29700" name="Rectangle 2"/>
          <p:cNvSpPr>
            <a:spLocks noGrp="1" noRot="1" noChangeAspect="1" noChangeArrowheads="1"/>
          </p:cNvSpPr>
          <p:nvPr>
            <p:ph type="sldImg"/>
          </p:nvPr>
        </p:nvSpPr>
        <p:spPr>
          <a:solidFill>
            <a:srgbClr val="FFFFFF"/>
          </a:solidFill>
          <a:ln/>
        </p:spPr>
      </p:sp>
      <p:sp>
        <p:nvSpPr>
          <p:cNvPr id="29701"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Assign if no one can explain a point.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9DF3DEA6-6EE1-194D-B37F-7A10ACF596DD}" type="datetime1">
              <a:rPr lang="en-US" smtClean="0"/>
              <a:pPr/>
              <a:t>9/10/13</a:t>
            </a:fld>
            <a:endParaRPr lang="en-US" smtClean="0"/>
          </a:p>
        </p:txBody>
      </p:sp>
      <p:sp>
        <p:nvSpPr>
          <p:cNvPr id="33795" name="Rectangle 7"/>
          <p:cNvSpPr>
            <a:spLocks noGrp="1" noChangeArrowheads="1"/>
          </p:cNvSpPr>
          <p:nvPr>
            <p:ph type="sldNum" sz="quarter" idx="5"/>
          </p:nvPr>
        </p:nvSpPr>
        <p:spPr>
          <a:noFill/>
        </p:spPr>
        <p:txBody>
          <a:bodyPr/>
          <a:lstStyle/>
          <a:p>
            <a:fld id="{11870A56-1EA2-154C-B8CA-E1A730B9FE70}" type="slidenum">
              <a:rPr lang="en-US"/>
              <a:pPr/>
              <a:t>19</a:t>
            </a:fld>
            <a:endParaRPr lang="en-US"/>
          </a:p>
        </p:txBody>
      </p:sp>
      <p:sp>
        <p:nvSpPr>
          <p:cNvPr id="33796" name="Rectangle 2"/>
          <p:cNvSpPr>
            <a:spLocks noGrp="1" noRot="1" noChangeAspect="1" noChangeArrowheads="1"/>
          </p:cNvSpPr>
          <p:nvPr>
            <p:ph type="sldImg"/>
          </p:nvPr>
        </p:nvSpPr>
        <p:spPr>
          <a:solidFill>
            <a:srgbClr val="FFFFFF"/>
          </a:solidFill>
          <a:ln/>
        </p:spPr>
      </p:sp>
      <p:sp>
        <p:nvSpPr>
          <p:cNvPr id="33797" name="Rectangle 3"/>
          <p:cNvSpPr>
            <a:spLocks noGrp="1" noChangeArrowheads="1"/>
          </p:cNvSpPr>
          <p:nvPr>
            <p:ph type="body" idx="1"/>
          </p:nvPr>
        </p:nvSpPr>
        <p:spPr>
          <a:solidFill>
            <a:srgbClr val="FFFFFF"/>
          </a:solidFill>
          <a:ln>
            <a:solidFill>
              <a:srgbClr val="000000"/>
            </a:solidFill>
          </a:ln>
        </p:spPr>
        <p:txBody>
          <a:bodyPr/>
          <a:lstStyle/>
          <a:p>
            <a:r>
              <a:rPr lang="en-US" dirty="0" smtClean="0"/>
              <a:t>Professionals have special expertise; people rely on them.</a:t>
            </a:r>
          </a:p>
          <a:p>
            <a:r>
              <a:rPr lang="en-US" dirty="0" smtClean="0"/>
              <a:t>Their actions affect large numbers of people.</a:t>
            </a:r>
            <a:endParaRPr lang="en-US" smtClean="0"/>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p>
            <a:fld id="{6BAAF775-FA78-4547-9CE7-C896C169F731}" type="datetime1">
              <a:rPr lang="en-US" smtClean="0"/>
              <a:pPr/>
              <a:t>9/10/13</a:t>
            </a:fld>
            <a:endParaRPr lang="en-US" smtClean="0"/>
          </a:p>
        </p:txBody>
      </p:sp>
      <p:sp>
        <p:nvSpPr>
          <p:cNvPr id="55299" name="Rectangle 7"/>
          <p:cNvSpPr>
            <a:spLocks noGrp="1" noChangeArrowheads="1"/>
          </p:cNvSpPr>
          <p:nvPr>
            <p:ph type="sldNum" sz="quarter" idx="5"/>
          </p:nvPr>
        </p:nvSpPr>
        <p:spPr>
          <a:noFill/>
        </p:spPr>
        <p:txBody>
          <a:bodyPr/>
          <a:lstStyle/>
          <a:p>
            <a:fld id="{02B38F29-6A26-A74F-96B3-D6243065C582}" type="slidenum">
              <a:rPr lang="en-US"/>
              <a:pPr/>
              <a:t>20</a:t>
            </a:fld>
            <a:endParaRPr lang="en-US"/>
          </a:p>
        </p:txBody>
      </p:sp>
      <p:sp>
        <p:nvSpPr>
          <p:cNvPr id="55300" name="Rectangle 2"/>
          <p:cNvSpPr>
            <a:spLocks noGrp="1" noRot="1" noChangeAspect="1" noChangeArrowheads="1" noTextEdit="1"/>
          </p:cNvSpPr>
          <p:nvPr>
            <p:ph type="sldImg"/>
          </p:nvPr>
        </p:nvSpPr>
        <p:spPr>
          <a:solidFill>
            <a:srgbClr val="FFFFFF"/>
          </a:solidFill>
          <a:ln/>
        </p:spPr>
      </p:sp>
      <p:sp>
        <p:nvSpPr>
          <p:cNvPr id="55301"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smtClean="0">
                <a:latin typeface="Arial" charset="0"/>
                <a:ea typeface="ＭＳ Ｐゴシック" charset="-128"/>
                <a:cs typeface="ＭＳ Ｐゴシック" charset="-128"/>
              </a:rPr>
              <a:t>Professionals have special expertise; people rely on them.</a:t>
            </a:r>
          </a:p>
          <a:p>
            <a:pPr eaLnBrk="1" hangingPunct="1"/>
            <a:r>
              <a:rPr lang="en-US" smtClean="0">
                <a:latin typeface="Arial" charset="0"/>
                <a:ea typeface="ＭＳ Ｐゴシック" charset="-128"/>
                <a:cs typeface="ＭＳ Ｐゴシック" charset="-128"/>
              </a:rPr>
              <a:t>Their actions affect large numbers of people.</a:t>
            </a:r>
          </a:p>
          <a:p>
            <a:pPr eaLnBrk="1" hangingPunct="1"/>
            <a:endParaRPr lang="en-US" smtClean="0">
              <a:latin typeface="Arial" charset="0"/>
              <a:ea typeface="ＭＳ Ｐゴシック" charset="-128"/>
              <a:cs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dt" sz="quarter" idx="1"/>
          </p:nvPr>
        </p:nvSpPr>
        <p:spPr>
          <a:noFill/>
        </p:spPr>
        <p:txBody>
          <a:bodyPr/>
          <a:lstStyle/>
          <a:p>
            <a:fld id="{3D3E409D-7E06-5340-9A3A-5CF113B49BF0}" type="datetime1">
              <a:rPr lang="en-US"/>
              <a:pPr/>
              <a:t>9/10/13</a:t>
            </a:fld>
            <a:endParaRPr lang="en-US"/>
          </a:p>
        </p:txBody>
      </p:sp>
      <p:sp>
        <p:nvSpPr>
          <p:cNvPr id="32771" name="Rectangle 7"/>
          <p:cNvSpPr>
            <a:spLocks noGrp="1" noChangeArrowheads="1"/>
          </p:cNvSpPr>
          <p:nvPr>
            <p:ph type="sldNum" sz="quarter" idx="5"/>
          </p:nvPr>
        </p:nvSpPr>
        <p:spPr>
          <a:noFill/>
        </p:spPr>
        <p:txBody>
          <a:bodyPr/>
          <a:lstStyle/>
          <a:p>
            <a:fld id="{53FC8724-8B23-7142-B665-35E2D8E7CDE2}" type="slidenum">
              <a:rPr lang="en-US"/>
              <a:pPr/>
              <a:t>21</a:t>
            </a:fld>
            <a:endParaRPr lang="en-US"/>
          </a:p>
        </p:txBody>
      </p:sp>
      <p:sp>
        <p:nvSpPr>
          <p:cNvPr id="32772" name="Rectangle 2"/>
          <p:cNvSpPr>
            <a:spLocks noGrp="1" noRot="1" noChangeAspect="1" noChangeArrowheads="1"/>
          </p:cNvSpPr>
          <p:nvPr>
            <p:ph type="sldImg"/>
          </p:nvPr>
        </p:nvSpPr>
        <p:spPr>
          <a:solidFill>
            <a:srgbClr val="FFFFFF"/>
          </a:solidFill>
          <a:ln/>
        </p:spPr>
      </p:sp>
      <p:sp>
        <p:nvSpPr>
          <p:cNvPr id="32773"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a:latin typeface="Arial" charset="0"/>
                <a:ea typeface="ＭＳ Ｐゴシック" charset="-128"/>
                <a:cs typeface="ＭＳ Ｐゴシック" charset="-128"/>
              </a:rPr>
              <a:t>Can’t conduct a course with out cool homework and stuff</a:t>
            </a:r>
            <a:r>
              <a:rPr lang="en-US" dirty="0" smtClean="0">
                <a:latin typeface="Arial" charset="0"/>
                <a:ea typeface="ＭＳ Ｐゴシック" charset="-128"/>
                <a:cs typeface="ＭＳ Ｐゴシック" charset="-128"/>
              </a:rPr>
              <a:t>.</a:t>
            </a:r>
          </a:p>
          <a:p>
            <a:pPr eaLnBrk="1" hangingPunct="1">
              <a:lnSpc>
                <a:spcPct val="90000"/>
              </a:lnSpc>
            </a:pPr>
            <a:endParaRPr lang="en-US" sz="2200" dirty="0" smtClean="0">
              <a:ea typeface="ＭＳ Ｐゴシック" charset="-128"/>
              <a:cs typeface="ＭＳ Ｐゴシック" charset="-128"/>
            </a:endParaRPr>
          </a:p>
          <a:p>
            <a:pPr eaLnBrk="1" hangingPunct="1">
              <a:lnSpc>
                <a:spcPct val="90000"/>
              </a:lnSpc>
            </a:pPr>
            <a:r>
              <a:rPr lang="en-US" sz="2200" dirty="0" smtClean="0">
                <a:ea typeface="ＭＳ Ｐゴシック" charset="-128"/>
                <a:cs typeface="ＭＳ Ｐゴシック" charset="-128"/>
              </a:rPr>
              <a:t>New Technology!</a:t>
            </a:r>
          </a:p>
          <a:p>
            <a:pPr lvl="1" eaLnBrk="1" hangingPunct="1">
              <a:lnSpc>
                <a:spcPct val="90000"/>
              </a:lnSpc>
            </a:pPr>
            <a:r>
              <a:rPr lang="en-US" sz="1800" dirty="0" smtClean="0">
                <a:ea typeface="ＭＳ Ｐゴシック" charset="-128"/>
                <a:cs typeface="ＭＳ Ｐゴシック" charset="-128"/>
              </a:rPr>
              <a:t>Please see Assignment slides for details.</a:t>
            </a: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AFA35C56-D193-9B4D-BEFC-0E870A208B62}" type="datetime1">
              <a:rPr lang="en-US" smtClean="0"/>
              <a:pPr/>
              <a:t>9/10/13</a:t>
            </a:fld>
            <a:endParaRPr lang="en-US" smtClean="0"/>
          </a:p>
        </p:txBody>
      </p:sp>
      <p:sp>
        <p:nvSpPr>
          <p:cNvPr id="18435" name="Rectangle 7"/>
          <p:cNvSpPr>
            <a:spLocks noGrp="1" noChangeArrowheads="1"/>
          </p:cNvSpPr>
          <p:nvPr>
            <p:ph type="sldNum" sz="quarter" idx="5"/>
          </p:nvPr>
        </p:nvSpPr>
        <p:spPr>
          <a:noFill/>
        </p:spPr>
        <p:txBody>
          <a:bodyPr/>
          <a:lstStyle/>
          <a:p>
            <a:fld id="{C741E064-C076-BC46-8B31-019F6A2C9A85}" type="slidenum">
              <a:rPr lang="en-US"/>
              <a:pPr/>
              <a:t>2</a:t>
            </a:fld>
            <a:endParaRPr lang="en-US"/>
          </a:p>
        </p:txBody>
      </p:sp>
      <p:sp>
        <p:nvSpPr>
          <p:cNvPr id="18436" name="Rectangle 2"/>
          <p:cNvSpPr>
            <a:spLocks noGrp="1" noRot="1" noChangeAspect="1" noChangeArrowheads="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ln>
        </p:spPr>
        <p:txBody>
          <a:bodyPr/>
          <a:lstStyle/>
          <a:p>
            <a:pPr marL="171450" indent="-171450" eaLnBrk="1" hangingPunct="1">
              <a:buFontTx/>
              <a:buChar char="-"/>
            </a:pPr>
            <a:r>
              <a:rPr lang="en-US" dirty="0" smtClean="0">
                <a:latin typeface="Arial" charset="0"/>
                <a:ea typeface="ＭＳ Ｐゴシック" charset="-128"/>
                <a:cs typeface="ＭＳ Ｐゴシック" charset="-128"/>
              </a:rPr>
              <a:t>Email</a:t>
            </a:r>
            <a:r>
              <a:rPr lang="en-US" baseline="0" dirty="0" smtClean="0">
                <a:latin typeface="Arial" charset="0"/>
                <a:ea typeface="ＭＳ Ｐゴシック" charset="-128"/>
                <a:cs typeface="ＭＳ Ｐゴシック" charset="-128"/>
              </a:rPr>
              <a:t> greetings</a:t>
            </a:r>
          </a:p>
          <a:p>
            <a:pPr marL="171450" indent="-171450" eaLnBrk="1" hangingPunct="1">
              <a:buFontTx/>
              <a:buChar char="-"/>
            </a:pPr>
            <a:r>
              <a:rPr lang="en-US" baseline="0" dirty="0" smtClean="0">
                <a:latin typeface="Arial" charset="0"/>
                <a:ea typeface="ＭＳ Ｐゴシック" charset="-128"/>
                <a:cs typeface="ＭＳ Ｐゴシック" charset="-128"/>
              </a:rPr>
              <a:t>Individual presentations (after class)</a:t>
            </a:r>
          </a:p>
          <a:p>
            <a:pPr marL="171450" marR="0" indent="-171450" algn="l" defTabSz="914400" rtl="0" eaLnBrk="1" fontAlgn="base" latinLnBrk="0" hangingPunct="1">
              <a:lnSpc>
                <a:spcPct val="100000"/>
              </a:lnSpc>
              <a:spcBef>
                <a:spcPct val="30000"/>
              </a:spcBef>
              <a:spcAft>
                <a:spcPct val="0"/>
              </a:spcAft>
              <a:buClrTx/>
              <a:buSzTx/>
              <a:buFontTx/>
              <a:buChar char="-"/>
              <a:tabLst/>
              <a:defRPr/>
            </a:pPr>
            <a:r>
              <a:rPr lang="en-US" baseline="0" dirty="0" smtClean="0">
                <a:latin typeface="Arial" charset="0"/>
                <a:ea typeface="ＭＳ Ｐゴシック" charset="-128"/>
                <a:cs typeface="ＭＳ Ｐゴシック" charset="-128"/>
              </a:rPr>
              <a:t>Break at 3:50</a:t>
            </a:r>
          </a:p>
          <a:p>
            <a:pPr marL="171450" marR="0" indent="-171450" algn="l" defTabSz="914400" rtl="0" eaLnBrk="1" fontAlgn="base" latinLnBrk="0" hangingPunct="1">
              <a:lnSpc>
                <a:spcPct val="100000"/>
              </a:lnSpc>
              <a:spcBef>
                <a:spcPct val="30000"/>
              </a:spcBef>
              <a:spcAft>
                <a:spcPct val="0"/>
              </a:spcAft>
              <a:buClrTx/>
              <a:buSzTx/>
              <a:buFontTx/>
              <a:buChar char="-"/>
              <a:tabLst/>
              <a:defRPr/>
            </a:pPr>
            <a:r>
              <a:rPr lang="en-US" baseline="0" dirty="0" smtClean="0">
                <a:latin typeface="Arial" charset="0"/>
                <a:ea typeface="ＭＳ Ｐゴシック" charset="-128"/>
                <a:cs typeface="ＭＳ Ｐゴシック" charset="-128"/>
              </a:rPr>
              <a:t>20 minutes for group project, start at 4</a:t>
            </a:r>
          </a:p>
          <a:p>
            <a:pPr marL="171450" indent="-171450" eaLnBrk="1" hangingPunct="1">
              <a:buFontTx/>
              <a:buChar char="-"/>
            </a:pPr>
            <a:r>
              <a:rPr lang="en-US" baseline="0" dirty="0" smtClean="0">
                <a:latin typeface="Arial" charset="0"/>
                <a:ea typeface="ＭＳ Ｐゴシック" charset="-128"/>
                <a:cs typeface="ＭＳ Ｐゴシック" charset="-128"/>
              </a:rPr>
              <a:t>X student presentations, need YY minutes, start at 4:ZZ</a:t>
            </a: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AFA35C56-D193-9B4D-BEFC-0E870A208B62}" type="datetime1">
              <a:rPr lang="en-US" smtClean="0"/>
              <a:pPr/>
              <a:t>9/10/13</a:t>
            </a:fld>
            <a:endParaRPr lang="en-US" smtClean="0"/>
          </a:p>
        </p:txBody>
      </p:sp>
      <p:sp>
        <p:nvSpPr>
          <p:cNvPr id="18435" name="Rectangle 7"/>
          <p:cNvSpPr>
            <a:spLocks noGrp="1" noChangeArrowheads="1"/>
          </p:cNvSpPr>
          <p:nvPr>
            <p:ph type="sldNum" sz="quarter" idx="5"/>
          </p:nvPr>
        </p:nvSpPr>
        <p:spPr>
          <a:noFill/>
        </p:spPr>
        <p:txBody>
          <a:bodyPr/>
          <a:lstStyle/>
          <a:p>
            <a:fld id="{C741E064-C076-BC46-8B31-019F6A2C9A85}" type="slidenum">
              <a:rPr lang="en-US"/>
              <a:pPr/>
              <a:t>4</a:t>
            </a:fld>
            <a:endParaRPr lang="en-US"/>
          </a:p>
        </p:txBody>
      </p:sp>
      <p:sp>
        <p:nvSpPr>
          <p:cNvPr id="18436" name="Rectangle 2"/>
          <p:cNvSpPr>
            <a:spLocks noGrp="1" noRot="1" noChangeAspect="1" noChangeArrowheads="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Remind students</a:t>
            </a:r>
            <a:r>
              <a:rPr lang="en-US" baseline="0" dirty="0" smtClean="0">
                <a:latin typeface="Arial" charset="0"/>
                <a:ea typeface="ＭＳ Ｐゴシック" charset="-128"/>
                <a:cs typeface="ＭＳ Ｐゴシック" charset="-128"/>
              </a:rPr>
              <a:t> to send questions to TA as well to improve response time.</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Reminders not needed this go:</a:t>
            </a:r>
          </a:p>
          <a:p>
            <a:pPr marL="742950" marR="0" lvl="1" indent="-285750" algn="l" defTabSz="914400" rtl="0" eaLnBrk="0" fontAlgn="base" latinLnBrk="0" hangingPunct="0">
              <a:lnSpc>
                <a:spcPct val="100000"/>
              </a:lnSpc>
              <a:spcBef>
                <a:spcPct val="20000"/>
              </a:spcBef>
              <a:spcAft>
                <a:spcPct val="0"/>
              </a:spcAft>
              <a:buClr>
                <a:srgbClr val="9999CC"/>
              </a:buClr>
              <a:buSzPct val="80000"/>
              <a:buFont typeface="Wingdings" pitchFamily="-109" charset="2"/>
              <a:buChar char="¨"/>
              <a:tabLst/>
              <a:defRPr/>
            </a:pPr>
            <a:r>
              <a:rPr kumimoji="0" lang="en-US" sz="2000" b="0" i="0" u="none" strike="noStrike" kern="0" cap="none" spc="0" normalizeH="0" baseline="0" noProof="0" dirty="0" smtClean="0">
                <a:ln>
                  <a:noFill/>
                </a:ln>
                <a:solidFill>
                  <a:srgbClr val="000000"/>
                </a:solidFill>
                <a:effectLst/>
                <a:uLnTx/>
                <a:uFillTx/>
                <a:latin typeface="Arial Black"/>
                <a:ea typeface="ＭＳ Ｐゴシック" pitchFamily="76" charset="-128"/>
              </a:rPr>
              <a:t>Be sure to references sources outside the text book to strengthen your arguments.</a:t>
            </a:r>
          </a:p>
          <a:p>
            <a:pPr marL="285750" marR="0" lvl="0" indent="-285750" algn="l" defTabSz="914400" rtl="0" eaLnBrk="0" fontAlgn="base" latinLnBrk="0" hangingPunct="0">
              <a:lnSpc>
                <a:spcPct val="100000"/>
              </a:lnSpc>
              <a:spcBef>
                <a:spcPct val="20000"/>
              </a:spcBef>
              <a:spcAft>
                <a:spcPct val="0"/>
              </a:spcAft>
              <a:buClr>
                <a:srgbClr val="9999CC"/>
              </a:buClr>
              <a:buSzPct val="80000"/>
              <a:buFont typeface="Wingdings" pitchFamily="-109" charset="2"/>
              <a:buChar char="¨"/>
              <a:tabLst/>
              <a:defRPr/>
            </a:pPr>
            <a:r>
              <a:rPr kumimoji="0" lang="en-US" sz="2000" b="0" i="0" u="none" strike="noStrike" kern="0" cap="none" spc="0" normalizeH="0" baseline="0" noProof="0" dirty="0" smtClean="0">
                <a:ln>
                  <a:noFill/>
                </a:ln>
                <a:solidFill>
                  <a:srgbClr val="000000"/>
                </a:solidFill>
                <a:effectLst/>
                <a:uLnTx/>
                <a:uFillTx/>
                <a:latin typeface="Arial Black"/>
                <a:ea typeface="ＭＳ Ｐゴシック" pitchFamily="76" charset="-128"/>
              </a:rPr>
              <a:t>Discuss </a:t>
            </a:r>
            <a:r>
              <a:rPr kumimoji="0" lang="en-US" sz="2000" b="0" i="0" u="none" strike="noStrike" kern="0" cap="none" spc="0" normalizeH="0" baseline="0" noProof="0" smtClean="0">
                <a:ln>
                  <a:noFill/>
                </a:ln>
                <a:solidFill>
                  <a:srgbClr val="000000"/>
                </a:solidFill>
                <a:effectLst/>
                <a:uLnTx/>
                <a:uFillTx/>
                <a:latin typeface="Arial Black"/>
                <a:ea typeface="ＭＳ Ｐゴシック" pitchFamily="76" charset="-128"/>
              </a:rPr>
              <a:t>Group Project</a:t>
            </a:r>
            <a:endParaRPr kumimoji="0" lang="en-US" sz="2000" b="0" i="0" u="none" strike="noStrike" kern="0" cap="none" spc="0" normalizeH="0" baseline="0" noProof="0" dirty="0" smtClean="0">
              <a:ln>
                <a:noFill/>
              </a:ln>
              <a:solidFill>
                <a:srgbClr val="000000"/>
              </a:solidFill>
              <a:effectLst/>
              <a:uLnTx/>
              <a:uFillTx/>
              <a:latin typeface="Arial Black"/>
              <a:ea typeface="ＭＳ Ｐゴシック" pitchFamily="76" charset="-128"/>
            </a:endParaRPr>
          </a:p>
        </p:txBody>
      </p:sp>
      <p:sp>
        <p:nvSpPr>
          <p:cNvPr id="4" name="Date Placeholder 3"/>
          <p:cNvSpPr>
            <a:spLocks noGrp="1"/>
          </p:cNvSpPr>
          <p:nvPr>
            <p:ph type="dt" idx="10"/>
          </p:nvPr>
        </p:nvSpPr>
        <p:spPr/>
        <p:txBody>
          <a:bodyPr/>
          <a:lstStyle/>
          <a:p>
            <a:fld id="{BBCA8B03-0F9E-6843-8873-A8DAC9B368CA}" type="datetime1">
              <a:rPr lang="en-US" smtClean="0"/>
              <a:pPr/>
              <a:t>9/10/13</a:t>
            </a:fld>
            <a:endParaRPr lang="en-US"/>
          </a:p>
        </p:txBody>
      </p:sp>
      <p:sp>
        <p:nvSpPr>
          <p:cNvPr id="5" name="Slide Number Placeholder 4"/>
          <p:cNvSpPr>
            <a:spLocks noGrp="1"/>
          </p:cNvSpPr>
          <p:nvPr>
            <p:ph type="sldNum" sz="quarter" idx="11"/>
          </p:nvPr>
        </p:nvSpPr>
        <p:spPr/>
        <p:txBody>
          <a:bodyPr/>
          <a:lstStyle/>
          <a:p>
            <a:fld id="{4FC883A1-F8A5-EA4E-8D73-931514293BE7}" type="slidenum">
              <a:rPr lang="en-US" smtClean="0"/>
              <a:pPr/>
              <a:t>5</a:t>
            </a:fld>
            <a:endParaRPr lang="en-US"/>
          </a:p>
        </p:txBody>
      </p:sp>
    </p:spTree>
    <p:extLst>
      <p:ext uri="{BB962C8B-B14F-4D97-AF65-F5344CB8AC3E}">
        <p14:creationId xmlns:p14="http://schemas.microsoft.com/office/powerpoint/2010/main" val="899024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AFA35C56-D193-9B4D-BEFC-0E870A208B62}" type="datetime1">
              <a:rPr lang="en-US" smtClean="0"/>
              <a:pPr/>
              <a:t>9/10/13</a:t>
            </a:fld>
            <a:endParaRPr lang="en-US" smtClean="0"/>
          </a:p>
        </p:txBody>
      </p:sp>
      <p:sp>
        <p:nvSpPr>
          <p:cNvPr id="18435" name="Rectangle 7"/>
          <p:cNvSpPr>
            <a:spLocks noGrp="1" noChangeArrowheads="1"/>
          </p:cNvSpPr>
          <p:nvPr>
            <p:ph type="sldNum" sz="quarter" idx="5"/>
          </p:nvPr>
        </p:nvSpPr>
        <p:spPr>
          <a:noFill/>
        </p:spPr>
        <p:txBody>
          <a:bodyPr/>
          <a:lstStyle/>
          <a:p>
            <a:fld id="{C741E064-C076-BC46-8B31-019F6A2C9A85}" type="slidenum">
              <a:rPr lang="en-US"/>
              <a:pPr/>
              <a:t>6</a:t>
            </a:fld>
            <a:endParaRPr lang="en-US"/>
          </a:p>
        </p:txBody>
      </p:sp>
      <p:sp>
        <p:nvSpPr>
          <p:cNvPr id="18436" name="Rectangle 2"/>
          <p:cNvSpPr>
            <a:spLocks noGrp="1" noRot="1" noChangeAspect="1" noChangeArrowheads="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Remind students</a:t>
            </a:r>
            <a:r>
              <a:rPr lang="en-US" baseline="0" dirty="0" smtClean="0">
                <a:latin typeface="Arial" charset="0"/>
                <a:ea typeface="ＭＳ Ｐゴシック" charset="-128"/>
                <a:cs typeface="ＭＳ Ｐゴシック" charset="-128"/>
              </a:rPr>
              <a:t> to send questions to TA as well to improve response time.</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I’m going to talk about some recent</a:t>
            </a:r>
            <a:r>
              <a:rPr lang="en-US" baseline="0" dirty="0" smtClean="0"/>
              <a:t> whistleblowing cases. The three main whistleblowers that I will focus on will be Edward Snowden, </a:t>
            </a:r>
            <a:r>
              <a:rPr lang="en-US" baseline="0" dirty="0" err="1" smtClean="0"/>
              <a:t>Chelesa</a:t>
            </a:r>
            <a:r>
              <a:rPr lang="en-US" baseline="0" dirty="0" smtClean="0"/>
              <a:t> or Bradley Manning, and Julian </a:t>
            </a:r>
            <a:r>
              <a:rPr lang="en-US" baseline="0" dirty="0" err="1" smtClean="0"/>
              <a:t>Assange</a:t>
            </a:r>
            <a:r>
              <a:rPr lang="en-US" baseline="0" dirty="0" smtClean="0"/>
              <a:t>.</a:t>
            </a:r>
            <a:endParaRPr lang="en-US" dirty="0" smtClean="0"/>
          </a:p>
          <a:p>
            <a:endParaRPr lang="en-US" dirty="0" smtClean="0"/>
          </a:p>
          <a:p>
            <a:r>
              <a:rPr lang="en-US" dirty="0" smtClean="0"/>
              <a:t>We’ll start from</a:t>
            </a:r>
            <a:r>
              <a:rPr lang="en-US" baseline="0" dirty="0" smtClean="0"/>
              <a:t> the oldest with Julian </a:t>
            </a:r>
            <a:r>
              <a:rPr lang="en-US" baseline="0" dirty="0" err="1" smtClean="0"/>
              <a:t>Assange</a:t>
            </a:r>
            <a:r>
              <a:rPr lang="en-US" baseline="0" dirty="0" smtClean="0"/>
              <a:t>. </a:t>
            </a:r>
          </a:p>
          <a:p>
            <a:endParaRPr lang="en-US" baseline="0" dirty="0" smtClean="0"/>
          </a:p>
          <a:p>
            <a:r>
              <a:rPr lang="en-US" baseline="0" dirty="0" smtClean="0"/>
              <a:t>Julian </a:t>
            </a:r>
            <a:r>
              <a:rPr lang="en-US" baseline="0" dirty="0" err="1" smtClean="0"/>
              <a:t>Assange</a:t>
            </a:r>
            <a:r>
              <a:rPr lang="en-US" baseline="0" dirty="0" smtClean="0"/>
              <a:t> is seen as the enabler of all whistleblowers as he is the founder and current editor-in-chief of WikiLeaks. WikiLeaks primarily allows anonymous submission of documents to leak. [1]</a:t>
            </a:r>
          </a:p>
          <a:p>
            <a:endParaRPr lang="en-US" baseline="0" dirty="0" smtClean="0"/>
          </a:p>
          <a:p>
            <a:r>
              <a:rPr lang="en-US" baseline="0" dirty="0" err="1" smtClean="0"/>
              <a:t>Assange</a:t>
            </a:r>
            <a:r>
              <a:rPr lang="en-US" baseline="0" dirty="0" smtClean="0"/>
              <a:t> currently has political asylum from Ecuador, but is unable to leave the Ecuadorian embassy in England because if he steps foot outside he will be arrested and extradited to Sweden for a sexual assault case. The sexual assault case was dropped the first time due to lack of evidence, but the second time it was brought to court resulted in the current extradition order. </a:t>
            </a:r>
            <a:r>
              <a:rPr lang="en-US" baseline="0" dirty="0" err="1" smtClean="0"/>
              <a:t>Assange</a:t>
            </a:r>
            <a:r>
              <a:rPr lang="en-US" baseline="0" dirty="0" smtClean="0"/>
              <a:t> fears that this extradition to Sweden will lead to his extradition to the US where he would be pursued with charges related to WikiLeaks. [1][2]</a:t>
            </a:r>
          </a:p>
          <a:p>
            <a:endParaRPr lang="en-US" baseline="0" dirty="0" smtClean="0"/>
          </a:p>
          <a:p>
            <a:r>
              <a:rPr lang="en-US" baseline="0" dirty="0" smtClean="0"/>
              <a:t>Reaction to WikiLeaks has been mixed. Positives have been said it increases transparency, promotes freedom of press, and exposing corporate and state secrets. Some of the negative includes harm to national security, the amount of anonymity afford by the internet, and poor editing and redacting of names in publications that could put people at risk of death and retaliation. [1][3][4]</a:t>
            </a:r>
          </a:p>
        </p:txBody>
      </p:sp>
      <p:sp>
        <p:nvSpPr>
          <p:cNvPr id="4" name="Date Placeholder 3"/>
          <p:cNvSpPr>
            <a:spLocks noGrp="1"/>
          </p:cNvSpPr>
          <p:nvPr>
            <p:ph type="dt" idx="10"/>
          </p:nvPr>
        </p:nvSpPr>
        <p:spPr/>
        <p:txBody>
          <a:bodyPr/>
          <a:lstStyle/>
          <a:p>
            <a:fld id="{5B1D91B5-0560-D74B-B065-4EF9F19733B0}" type="datetime1">
              <a:rPr lang="en-US" smtClean="0"/>
              <a:pPr/>
              <a:t>9/10/13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7</a:t>
            </a:fld>
            <a:endParaRPr lang="en-US"/>
          </a:p>
        </p:txBody>
      </p:sp>
    </p:spTree>
    <p:extLst>
      <p:ext uri="{BB962C8B-B14F-4D97-AF65-F5344CB8AC3E}">
        <p14:creationId xmlns:p14="http://schemas.microsoft.com/office/powerpoint/2010/main" val="2455885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Chelsea or Bradley Manning is known for being the cause of the largest leak in US history, as the documents were originally obtained by him which were then passed to WikiLeaks. The leaked documents included a helicopter attack that shows innocent civilians being gunned down because someone believed that the briefcase they saw was a rifle. Amnesty International has said that the leaks have shown potential human right violations. The leaked document set is also credited as the tipping point that helped to begin the “Arab Spring” revolutions. [5][11]</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Chelsea Manning was discharged from the US army as a result of legal proceedings, and received the longest sentence for disclosing US documents. [5]</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The reason Chelsea Manning was caught and arrested was for the fact that she reached out for support by contacting “grey hat” hacker Adrian </a:t>
            </a:r>
            <a:r>
              <a:rPr lang="en-US" baseline="0" dirty="0" err="1" smtClean="0"/>
              <a:t>Lamo</a:t>
            </a:r>
            <a:r>
              <a:rPr lang="en-US" baseline="0" dirty="0" smtClean="0"/>
              <a:t>. </a:t>
            </a:r>
            <a:r>
              <a:rPr lang="en-US" baseline="0" dirty="0" err="1" smtClean="0"/>
              <a:t>Lamo</a:t>
            </a:r>
            <a:r>
              <a:rPr lang="en-US" baseline="0" dirty="0" smtClean="0"/>
              <a:t> decided to turn Manning because </a:t>
            </a:r>
            <a:r>
              <a:rPr lang="en-US" baseline="0" dirty="0" err="1" smtClean="0"/>
              <a:t>Lamo</a:t>
            </a:r>
            <a:r>
              <a:rPr lang="en-US" baseline="0" dirty="0" smtClean="0"/>
              <a:t> believed Manning was endangering lives by leaking the information. [5]</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Chelsea Manning has also filed a petition to the White House for a presidential pardon for her actions, as she states that what she did was “</a:t>
            </a:r>
            <a:r>
              <a:rPr lang="en-US" dirty="0" smtClean="0">
                <a:effectLst/>
              </a:rPr>
              <a:t>out of a love for my country and sense of duty to others.”, although a</a:t>
            </a:r>
            <a:r>
              <a:rPr lang="en-US" baseline="0" dirty="0" smtClean="0">
                <a:effectLst/>
              </a:rPr>
              <a:t> legal expert says the petition has a zero percent chance of being accepted. </a:t>
            </a:r>
            <a:r>
              <a:rPr lang="en-US" baseline="0" dirty="0" smtClean="0"/>
              <a:t>[5]</a:t>
            </a:r>
            <a:r>
              <a:rPr lang="en-US" baseline="0" dirty="0" smtClean="0">
                <a:effectLst/>
              </a:rPr>
              <a:t>[6]</a:t>
            </a:r>
          </a:p>
        </p:txBody>
      </p:sp>
      <p:sp>
        <p:nvSpPr>
          <p:cNvPr id="4" name="Date Placeholder 3"/>
          <p:cNvSpPr>
            <a:spLocks noGrp="1"/>
          </p:cNvSpPr>
          <p:nvPr>
            <p:ph type="dt" idx="10"/>
          </p:nvPr>
        </p:nvSpPr>
        <p:spPr/>
        <p:txBody>
          <a:bodyPr/>
          <a:lstStyle/>
          <a:p>
            <a:fld id="{5B1D91B5-0560-D74B-B065-4EF9F19733B0}" type="datetime1">
              <a:rPr lang="en-US" smtClean="0"/>
              <a:pPr/>
              <a:t>9/10/13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8</a:t>
            </a:fld>
            <a:endParaRPr lang="en-US"/>
          </a:p>
        </p:txBody>
      </p:sp>
    </p:spTree>
    <p:extLst>
      <p:ext uri="{BB962C8B-B14F-4D97-AF65-F5344CB8AC3E}">
        <p14:creationId xmlns:p14="http://schemas.microsoft.com/office/powerpoint/2010/main" val="2048785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have some statistics from WikiLeaks traffics, that was published in an article by an enterprise</a:t>
            </a:r>
            <a:r>
              <a:rPr lang="en-US" baseline="0" dirty="0" smtClean="0"/>
              <a:t> software-as-a-service (SaaS) vendor. [12]</a:t>
            </a:r>
          </a:p>
          <a:p>
            <a:endParaRPr lang="en-US" baseline="0" dirty="0" smtClean="0"/>
          </a:p>
          <a:p>
            <a:r>
              <a:rPr lang="en-US" baseline="0" dirty="0" smtClean="0"/>
              <a:t>The first chart shows that the percent of users using their software that browsed to WikiLeaks from the US was 51.5%. [12]</a:t>
            </a:r>
          </a:p>
          <a:p>
            <a:endParaRPr lang="en-US" baseline="0" dirty="0" smtClean="0"/>
          </a:p>
          <a:p>
            <a:r>
              <a:rPr lang="en-US" dirty="0" smtClean="0"/>
              <a:t>The second</a:t>
            </a:r>
            <a:r>
              <a:rPr lang="en-US" baseline="0" dirty="0" smtClean="0"/>
              <a:t> chart is the average unique daily IP addresses logged from users in their software to WikiLeaks. It’s interesting to note how the second graph corresponds to </a:t>
            </a:r>
            <a:r>
              <a:rPr lang="en-US" baseline="0" dirty="0" err="1" smtClean="0"/>
              <a:t>certrain</a:t>
            </a:r>
            <a:r>
              <a:rPr lang="en-US" baseline="0" dirty="0" smtClean="0"/>
              <a:t> events In April, the video of the helicopter attack that gunned down innocent civilians was released. In June, Manning was arrested. In July, the large leak of Afghanistan war documents known as “Afghan War Diaries” was leaked. All of this data is from the year 2010. [12]</a:t>
            </a:r>
          </a:p>
        </p:txBody>
      </p:sp>
      <p:sp>
        <p:nvSpPr>
          <p:cNvPr id="4" name="Date Placeholder 3"/>
          <p:cNvSpPr>
            <a:spLocks noGrp="1"/>
          </p:cNvSpPr>
          <p:nvPr>
            <p:ph type="dt" idx="10"/>
          </p:nvPr>
        </p:nvSpPr>
        <p:spPr/>
        <p:txBody>
          <a:bodyPr/>
          <a:lstStyle/>
          <a:p>
            <a:fld id="{BBCA8B03-0F9E-6843-8873-A8DAC9B368CA}" type="datetime1">
              <a:rPr lang="en-US" smtClean="0"/>
              <a:pPr/>
              <a:t>9/10/13</a:t>
            </a:fld>
            <a:endParaRPr lang="en-US"/>
          </a:p>
        </p:txBody>
      </p:sp>
      <p:sp>
        <p:nvSpPr>
          <p:cNvPr id="5" name="Slide Number Placeholder 4"/>
          <p:cNvSpPr>
            <a:spLocks noGrp="1"/>
          </p:cNvSpPr>
          <p:nvPr>
            <p:ph type="sldNum" sz="quarter" idx="11"/>
          </p:nvPr>
        </p:nvSpPr>
        <p:spPr/>
        <p:txBody>
          <a:bodyPr/>
          <a:lstStyle/>
          <a:p>
            <a:fld id="{4FC883A1-F8A5-EA4E-8D73-931514293BE7}" type="slidenum">
              <a:rPr lang="en-US" smtClean="0"/>
              <a:pPr/>
              <a:t>9</a:t>
            </a:fld>
            <a:endParaRPr lang="en-US"/>
          </a:p>
        </p:txBody>
      </p:sp>
    </p:spTree>
    <p:extLst>
      <p:ext uri="{BB962C8B-B14F-4D97-AF65-F5344CB8AC3E}">
        <p14:creationId xmlns:p14="http://schemas.microsoft.com/office/powerpoint/2010/main" val="3852055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Edward Snowden is the most recent</a:t>
            </a:r>
            <a:r>
              <a:rPr lang="en-US" baseline="0" dirty="0" smtClean="0"/>
              <a:t> whistleblower that has been the media. Snowden is known for his leaks about telephone metadata and Internet surveillance programs PRISM, </a:t>
            </a:r>
            <a:r>
              <a:rPr lang="en-US" baseline="0" dirty="0" err="1" smtClean="0"/>
              <a:t>XKeyscore</a:t>
            </a:r>
            <a:r>
              <a:rPr lang="en-US" baseline="0" dirty="0" smtClean="0"/>
              <a:t> and </a:t>
            </a:r>
            <a:r>
              <a:rPr lang="en-US" baseline="0" dirty="0" err="1" smtClean="0"/>
              <a:t>Tempora</a:t>
            </a:r>
            <a:r>
              <a:rPr lang="en-US" baseline="0" dirty="0" smtClean="0"/>
              <a:t>. [7]</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PRISM is a process in which the government can file a request to obtain data from any large US tech company such as AT&amp;T, Verizon, Apple, Facebook, etc. All US companies are required to be part of it. [7][9]</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err="1" smtClean="0"/>
              <a:t>XKeyscore</a:t>
            </a:r>
            <a:r>
              <a:rPr lang="en-US" baseline="0" dirty="0" smtClean="0"/>
              <a:t> is a intelligence program that analyzes foreign nationals using internet data, such as the data logged from PRISM and </a:t>
            </a:r>
            <a:r>
              <a:rPr lang="en-US" baseline="0" dirty="0" err="1" smtClean="0"/>
              <a:t>Tempora</a:t>
            </a:r>
            <a:r>
              <a:rPr lang="en-US" baseline="0" dirty="0" smtClean="0"/>
              <a:t>. [7]</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What I find interesting is that the US and UK government have direct taps to fiber lines that run through the country and are just logging and storing traffic that flows through at 10 gigabits per second, per tap, and that up to 850,000 people have access to that data in the UK, which includes the NSA. [7][10]</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People have made claims that most Americans have already accepted the fact that their privacy has been violated and do not share Snowden’s sentiment, while surveys have shown that people believe the government has gone too far with surveillance. [8]</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The majority of the US government have condemn Snowden as a traitor, while other whistleblowers have said he has helped the US from becoming a surveillance state. The NSA asked the Department of Justice to launch an investigation and Snowden has left the country to Hong Kong, where he eventually left to Russia under political asylum. [7]</a:t>
            </a:r>
          </a:p>
        </p:txBody>
      </p:sp>
      <p:sp>
        <p:nvSpPr>
          <p:cNvPr id="4" name="Date Placeholder 3"/>
          <p:cNvSpPr>
            <a:spLocks noGrp="1"/>
          </p:cNvSpPr>
          <p:nvPr>
            <p:ph type="dt" idx="10"/>
          </p:nvPr>
        </p:nvSpPr>
        <p:spPr/>
        <p:txBody>
          <a:bodyPr/>
          <a:lstStyle/>
          <a:p>
            <a:fld id="{5B1D91B5-0560-D74B-B065-4EF9F19733B0}" type="datetime1">
              <a:rPr lang="en-US" smtClean="0"/>
              <a:pPr/>
              <a:t>9/10/13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10</a:t>
            </a:fld>
            <a:endParaRPr lang="en-US"/>
          </a:p>
        </p:txBody>
      </p:sp>
    </p:spTree>
    <p:extLst>
      <p:ext uri="{BB962C8B-B14F-4D97-AF65-F5344CB8AC3E}">
        <p14:creationId xmlns:p14="http://schemas.microsoft.com/office/powerpoint/2010/main" val="3690663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3"/>
          <p:cNvGrpSpPr>
            <a:grpSpLocks/>
          </p:cNvGrpSpPr>
          <p:nvPr/>
        </p:nvGrpSpPr>
        <p:grpSpPr bwMode="auto">
          <a:xfrm>
            <a:off x="0" y="0"/>
            <a:ext cx="9144000" cy="6858000"/>
            <a:chOff x="0" y="0"/>
            <a:chExt cx="5760" cy="4320"/>
          </a:xfrm>
        </p:grpSpPr>
        <p:sp>
          <p:nvSpPr>
            <p:cNvPr id="5" name="Rectangle 2"/>
            <p:cNvSpPr>
              <a:spLocks noChangeArrowheads="1"/>
            </p:cNvSpPr>
            <p:nvPr userDrawn="1"/>
          </p:nvSpPr>
          <p:spPr bwMode="hidden">
            <a:xfrm>
              <a:off x="0" y="0"/>
              <a:ext cx="2208" cy="4320"/>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6" name="Rectangle 6"/>
            <p:cNvSpPr>
              <a:spLocks noChangeArrowheads="1"/>
            </p:cNvSpPr>
            <p:nvPr userDrawn="1"/>
          </p:nvSpPr>
          <p:spPr bwMode="hidden">
            <a:xfrm>
              <a:off x="1081" y="1065"/>
              <a:ext cx="4679" cy="1596"/>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grpSp>
          <p:nvGrpSpPr>
            <p:cNvPr id="7" name="Group 22"/>
            <p:cNvGrpSpPr>
              <a:grpSpLocks/>
            </p:cNvGrpSpPr>
            <p:nvPr userDrawn="1"/>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9" name="Rectangle 8"/>
              <p:cNvSpPr>
                <a:spLocks noChangeArrowheads="1"/>
              </p:cNvSpPr>
              <p:nvPr userDrawn="1"/>
            </p:nvSpPr>
            <p:spPr bwMode="auto">
              <a:xfrm>
                <a:off x="1081" y="1065"/>
                <a:ext cx="362" cy="405"/>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0" name="Rectangle 9"/>
              <p:cNvSpPr>
                <a:spLocks noChangeArrowheads="1"/>
              </p:cNvSpPr>
              <p:nvPr userDrawn="1"/>
            </p:nvSpPr>
            <p:spPr bwMode="auto">
              <a:xfrm>
                <a:off x="1437" y="672"/>
                <a:ext cx="369" cy="400"/>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1" name="Rectangle 10"/>
              <p:cNvSpPr>
                <a:spLocks noChangeArrowheads="1"/>
              </p:cNvSpPr>
              <p:nvPr userDrawn="1"/>
            </p:nvSpPr>
            <p:spPr bwMode="auto">
              <a:xfrm>
                <a:off x="719" y="2257"/>
                <a:ext cx="368" cy="404"/>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3" name="Rectangle 12"/>
              <p:cNvSpPr>
                <a:spLocks noChangeArrowheads="1"/>
              </p:cNvSpPr>
              <p:nvPr userDrawn="1"/>
            </p:nvSpPr>
            <p:spPr bwMode="auto">
              <a:xfrm>
                <a:off x="719" y="1464"/>
                <a:ext cx="368" cy="399"/>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4" name="Rectangle 13"/>
              <p:cNvSpPr>
                <a:spLocks noChangeArrowheads="1"/>
              </p:cNvSpPr>
              <p:nvPr userDrawn="1"/>
            </p:nvSpPr>
            <p:spPr bwMode="auto">
              <a:xfrm>
                <a:off x="0" y="1464"/>
                <a:ext cx="367" cy="399"/>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6" name="Rectangle 15"/>
              <p:cNvSpPr>
                <a:spLocks noChangeArrowheads="1"/>
              </p:cNvSpPr>
              <p:nvPr userDrawn="1"/>
            </p:nvSpPr>
            <p:spPr bwMode="auto">
              <a:xfrm>
                <a:off x="361" y="1857"/>
                <a:ext cx="363" cy="406"/>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grpSp>
      </p:grpSp>
      <p:pic>
        <p:nvPicPr>
          <p:cNvPr id="18" name="Picture 25"/>
          <p:cNvPicPr>
            <a:picLocks noChangeAspect="1" noChangeArrowheads="1"/>
          </p:cNvPicPr>
          <p:nvPr userDrawn="1"/>
        </p:nvPicPr>
        <p:blipFill>
          <a:blip r:embed="rId2"/>
          <a:srcRect/>
          <a:stretch>
            <a:fillRect/>
          </a:stretch>
        </p:blipFill>
        <p:spPr bwMode="auto">
          <a:xfrm>
            <a:off x="7977188" y="23813"/>
            <a:ext cx="1166812" cy="433387"/>
          </a:xfrm>
          <a:prstGeom prst="rect">
            <a:avLst/>
          </a:prstGeom>
          <a:noFill/>
          <a:ln w="9525">
            <a:noFill/>
            <a:miter lim="800000"/>
            <a:headEnd/>
            <a:tailEnd/>
          </a:ln>
        </p:spPr>
      </p:pic>
      <p:sp>
        <p:nvSpPr>
          <p:cNvPr id="19" name="Text Box 26"/>
          <p:cNvSpPr txBox="1">
            <a:spLocks noChangeArrowheads="1"/>
          </p:cNvSpPr>
          <p:nvPr userDrawn="1"/>
        </p:nvSpPr>
        <p:spPr bwMode="auto">
          <a:xfrm>
            <a:off x="1576388" y="23813"/>
            <a:ext cx="6015037"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
        <p:nvSpPr>
          <p:cNvPr id="39953" name="Rectangle 17"/>
          <p:cNvSpPr>
            <a:spLocks noGrp="1" noChangeArrowheads="1"/>
          </p:cNvSpPr>
          <p:nvPr>
            <p:ph type="ctrTitle"/>
          </p:nvPr>
        </p:nvSpPr>
        <p:spPr>
          <a:xfrm>
            <a:off x="2971800" y="1828800"/>
            <a:ext cx="6019800" cy="2209800"/>
          </a:xfrm>
        </p:spPr>
        <p:txBody>
          <a:bodyPr/>
          <a:lstStyle>
            <a:lvl1pPr>
              <a:defRPr sz="4200">
                <a:solidFill>
                  <a:schemeClr val="tx2"/>
                </a:solidFill>
              </a:defRPr>
            </a:lvl1pPr>
          </a:lstStyle>
          <a:p>
            <a:r>
              <a:rPr lang="en-US"/>
              <a:t>Click to edit Master title style</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76" charset="2"/>
              <a:buNone/>
              <a:defRPr sz="3200"/>
            </a:lvl1pPr>
          </a:lstStyle>
          <a:p>
            <a:r>
              <a:rPr lang="en-US"/>
              <a:t>Click to edit Master subtitle style</a:t>
            </a:r>
          </a:p>
        </p:txBody>
      </p:sp>
      <p:sp>
        <p:nvSpPr>
          <p:cNvPr id="20" name="Rectangle 3"/>
          <p:cNvSpPr>
            <a:spLocks noGrp="1" noChangeArrowheads="1"/>
          </p:cNvSpPr>
          <p:nvPr>
            <p:ph type="dt" sz="half" idx="10"/>
          </p:nvPr>
        </p:nvSpPr>
        <p:spPr>
          <a:xfrm>
            <a:off x="457200" y="6248400"/>
            <a:ext cx="2133600" cy="457200"/>
          </a:xfrm>
        </p:spPr>
        <p:txBody>
          <a:bodyPr/>
          <a:lstStyle>
            <a:lvl1pPr>
              <a:defRPr/>
            </a:lvl1pPr>
          </a:lstStyle>
          <a:p>
            <a:fld id="{3EC2EC7E-88CB-FC40-9774-0AB942DC973F}" type="datetime1">
              <a:rPr lang="en-US" smtClean="0"/>
              <a:t>9/10/13</a:t>
            </a:fld>
            <a:endParaRPr lang="en-US"/>
          </a:p>
        </p:txBody>
      </p:sp>
      <p:sp>
        <p:nvSpPr>
          <p:cNvPr id="21" name="Rectangle 4"/>
          <p:cNvSpPr>
            <a:spLocks noGrp="1" noChangeArrowheads="1"/>
          </p:cNvSpPr>
          <p:nvPr>
            <p:ph type="ftr" sz="quarter" idx="11"/>
          </p:nvPr>
        </p:nvSpPr>
        <p:spPr/>
        <p:txBody>
          <a:bodyPr/>
          <a:lstStyle>
            <a:lvl1pPr>
              <a:defRPr/>
            </a:lvl1pPr>
          </a:lstStyle>
          <a:p>
            <a:r>
              <a:rPr lang="en-US" smtClean="0"/>
              <a:t>© 2013 Keith A. Pray</a:t>
            </a:r>
            <a:endParaRPr lang="en-US"/>
          </a:p>
        </p:txBody>
      </p:sp>
      <p:sp>
        <p:nvSpPr>
          <p:cNvPr id="22" name="Rectangle 5"/>
          <p:cNvSpPr>
            <a:spLocks noGrp="1" noChangeArrowheads="1"/>
          </p:cNvSpPr>
          <p:nvPr>
            <p:ph type="sldNum" sz="quarter" idx="12"/>
          </p:nvPr>
        </p:nvSpPr>
        <p:spPr/>
        <p:txBody>
          <a:bodyPr/>
          <a:lstStyle>
            <a:lvl1pPr>
              <a:defRPr/>
            </a:lvl1pPr>
          </a:lstStyle>
          <a:p>
            <a:fld id="{66D73D20-55BA-1449-9A56-B4ED4EC82E9D}" type="slidenum">
              <a:rPr lang="en-US"/>
              <a:pPr/>
              <a:t>‹#›</a:t>
            </a:fld>
            <a:endParaRPr lang="en-US"/>
          </a:p>
        </p:txBody>
      </p:sp>
    </p:spTree>
  </p:cSld>
  <p:clrMapOvr>
    <a:masterClrMapping/>
  </p:clrMapOvr>
  <p:transition xmlns:p14="http://schemas.microsoft.com/office/powerpoint/2010/mai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E51634C6-54E6-7A48-A8EE-253602C181F2}"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512623AC-221C-FD43-84C5-7ADD2F1D475B}" type="datetime1">
              <a:rPr lang="en-US" smtClean="0"/>
              <a:t>9/10/13</a:t>
            </a:fld>
            <a:endParaRPr lang="en-US"/>
          </a:p>
        </p:txBody>
      </p:sp>
    </p:spTree>
  </p:cSld>
  <p:clrMapOvr>
    <a:masterClrMapping/>
  </p:clrMapOvr>
  <p:transition xmlns:p14="http://schemas.microsoft.com/office/powerpoint/2010/mai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9AE12E19-23F5-3841-8C2C-5AB321420C15}"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341B6979-524A-B845-93A0-F360075B9467}" type="datetime1">
              <a:rPr lang="en-US" smtClean="0"/>
              <a:t>9/10/13</a:t>
            </a:fld>
            <a:endParaRPr lang="en-US"/>
          </a:p>
        </p:txBody>
      </p:sp>
    </p:spTree>
  </p:cSld>
  <p:clrMapOvr>
    <a:masterClrMapping/>
  </p:clrMapOvr>
  <p:transition xmlns:p14="http://schemas.microsoft.com/office/powerpoint/2010/mai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3EF13E91-7075-C240-9474-C941BF422C4F}"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7EBAFA8C-46D1-9247-9DE0-98377141CBEE}" type="datetime1">
              <a:rPr lang="en-US" smtClean="0"/>
              <a:t>9/10/13</a:t>
            </a:fld>
            <a:endParaRPr lang="en-US"/>
          </a:p>
        </p:txBody>
      </p:sp>
    </p:spTree>
  </p:cSld>
  <p:clrMapOvr>
    <a:masterClrMapping/>
  </p:clrMapOvr>
  <p:transition xmlns:p14="http://schemas.microsoft.com/office/powerpoint/2010/mai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40C56A42-9017-0447-B5E5-85F353CD7E97}"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9F2DC30F-A4A6-1C42-B455-2702BF267EBA}" type="datetime1">
              <a:rPr lang="en-US" smtClean="0"/>
              <a:t>9/10/13</a:t>
            </a:fld>
            <a:endParaRPr lang="en-US"/>
          </a:p>
        </p:txBody>
      </p:sp>
    </p:spTree>
  </p:cSld>
  <p:clrMapOvr>
    <a:masterClrMapping/>
  </p:clrMapOvr>
  <p:transition xmlns:p14="http://schemas.microsoft.com/office/powerpoint/2010/mai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FED5AAED-6CEB-594B-8EAC-DFDE6F3107E7}"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B874508E-6C69-644F-ACF5-BC7EE01D7459}" type="datetime1">
              <a:rPr lang="en-US" smtClean="0"/>
              <a:t>9/10/13</a:t>
            </a:fld>
            <a:endParaRPr lang="en-US"/>
          </a:p>
        </p:txBody>
      </p:sp>
    </p:spTree>
  </p:cSld>
  <p:clrMapOvr>
    <a:masterClrMapping/>
  </p:clrMapOvr>
  <p:transition xmlns:p14="http://schemas.microsoft.com/office/powerpoint/2010/mai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8" name="Rectangle 4"/>
          <p:cNvSpPr>
            <a:spLocks noGrp="1" noChangeArrowheads="1"/>
          </p:cNvSpPr>
          <p:nvPr>
            <p:ph type="sldNum" sz="quarter" idx="11"/>
          </p:nvPr>
        </p:nvSpPr>
        <p:spPr>
          <a:ln/>
        </p:spPr>
        <p:txBody>
          <a:bodyPr/>
          <a:lstStyle>
            <a:lvl1pPr>
              <a:defRPr/>
            </a:lvl1pPr>
          </a:lstStyle>
          <a:p>
            <a:fld id="{ADEEC886-3125-0446-A1C2-BD143390563B}" type="slidenum">
              <a:rPr lang="en-US"/>
              <a:pPr/>
              <a:t>‹#›</a:t>
            </a:fld>
            <a:endParaRPr lang="en-US"/>
          </a:p>
        </p:txBody>
      </p:sp>
      <p:sp>
        <p:nvSpPr>
          <p:cNvPr id="9" name="Rectangle 17"/>
          <p:cNvSpPr>
            <a:spLocks noGrp="1" noChangeArrowheads="1"/>
          </p:cNvSpPr>
          <p:nvPr>
            <p:ph type="dt" sz="half" idx="12"/>
          </p:nvPr>
        </p:nvSpPr>
        <p:spPr>
          <a:ln/>
        </p:spPr>
        <p:txBody>
          <a:bodyPr/>
          <a:lstStyle>
            <a:lvl1pPr>
              <a:defRPr/>
            </a:lvl1pPr>
          </a:lstStyle>
          <a:p>
            <a:fld id="{53085CA3-3611-604E-ACC1-5C9E7E23F44A}" type="datetime1">
              <a:rPr lang="en-US" smtClean="0"/>
              <a:t>9/10/13</a:t>
            </a:fld>
            <a:endParaRPr lang="en-US"/>
          </a:p>
        </p:txBody>
      </p:sp>
    </p:spTree>
  </p:cSld>
  <p:clrMapOvr>
    <a:masterClrMapping/>
  </p:clrMapOvr>
  <p:transition xmlns:p14="http://schemas.microsoft.com/office/powerpoint/2010/mai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4" name="Rectangle 4"/>
          <p:cNvSpPr>
            <a:spLocks noGrp="1" noChangeArrowheads="1"/>
          </p:cNvSpPr>
          <p:nvPr>
            <p:ph type="sldNum" sz="quarter" idx="11"/>
          </p:nvPr>
        </p:nvSpPr>
        <p:spPr>
          <a:ln/>
        </p:spPr>
        <p:txBody>
          <a:bodyPr/>
          <a:lstStyle>
            <a:lvl1pPr>
              <a:defRPr/>
            </a:lvl1pPr>
          </a:lstStyle>
          <a:p>
            <a:fld id="{B1FD9840-EF79-DB44-8776-54CD8143041B}" type="slidenum">
              <a:rPr lang="en-US"/>
              <a:pPr/>
              <a:t>‹#›</a:t>
            </a:fld>
            <a:endParaRPr lang="en-US"/>
          </a:p>
        </p:txBody>
      </p:sp>
      <p:sp>
        <p:nvSpPr>
          <p:cNvPr id="5" name="Rectangle 17"/>
          <p:cNvSpPr>
            <a:spLocks noGrp="1" noChangeArrowheads="1"/>
          </p:cNvSpPr>
          <p:nvPr>
            <p:ph type="dt" sz="half" idx="12"/>
          </p:nvPr>
        </p:nvSpPr>
        <p:spPr>
          <a:ln/>
        </p:spPr>
        <p:txBody>
          <a:bodyPr/>
          <a:lstStyle>
            <a:lvl1pPr>
              <a:defRPr/>
            </a:lvl1pPr>
          </a:lstStyle>
          <a:p>
            <a:fld id="{E0175C5A-D940-B042-91F4-3B4F05983A4C}" type="datetime1">
              <a:rPr lang="en-US" smtClean="0"/>
              <a:t>9/10/13</a:t>
            </a:fld>
            <a:endParaRPr lang="en-US"/>
          </a:p>
        </p:txBody>
      </p:sp>
    </p:spTree>
  </p:cSld>
  <p:clrMapOvr>
    <a:masterClrMapping/>
  </p:clrMapOvr>
  <p:transition xmlns:p14="http://schemas.microsoft.com/office/powerpoint/2010/mai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3" name="Rectangle 4"/>
          <p:cNvSpPr>
            <a:spLocks noGrp="1" noChangeArrowheads="1"/>
          </p:cNvSpPr>
          <p:nvPr>
            <p:ph type="sldNum" sz="quarter" idx="11"/>
          </p:nvPr>
        </p:nvSpPr>
        <p:spPr>
          <a:ln/>
        </p:spPr>
        <p:txBody>
          <a:bodyPr/>
          <a:lstStyle>
            <a:lvl1pPr>
              <a:defRPr/>
            </a:lvl1pPr>
          </a:lstStyle>
          <a:p>
            <a:fld id="{82CE8DB3-59D2-1E49-83EE-DD7170444874}" type="slidenum">
              <a:rPr lang="en-US"/>
              <a:pPr/>
              <a:t>‹#›</a:t>
            </a:fld>
            <a:endParaRPr lang="en-US"/>
          </a:p>
        </p:txBody>
      </p:sp>
      <p:sp>
        <p:nvSpPr>
          <p:cNvPr id="4" name="Rectangle 17"/>
          <p:cNvSpPr>
            <a:spLocks noGrp="1" noChangeArrowheads="1"/>
          </p:cNvSpPr>
          <p:nvPr>
            <p:ph type="dt" sz="half" idx="12"/>
          </p:nvPr>
        </p:nvSpPr>
        <p:spPr>
          <a:ln/>
        </p:spPr>
        <p:txBody>
          <a:bodyPr/>
          <a:lstStyle>
            <a:lvl1pPr>
              <a:defRPr/>
            </a:lvl1pPr>
          </a:lstStyle>
          <a:p>
            <a:fld id="{118B141F-BC33-7944-B888-916A7B7FEF3E}" type="datetime1">
              <a:rPr lang="en-US" smtClean="0"/>
              <a:t>9/10/13</a:t>
            </a:fld>
            <a:endParaRPr lang="en-US"/>
          </a:p>
        </p:txBody>
      </p:sp>
    </p:spTree>
  </p:cSld>
  <p:clrMapOvr>
    <a:masterClrMapping/>
  </p:clrMapOvr>
  <p:transition xmlns:p14="http://schemas.microsoft.com/office/powerpoint/2010/mai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36444A83-4685-3E49-A398-E7D4A897361F}"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E98E23FD-7E4E-DE4C-9EBE-A848DE90FDF2}" type="datetime1">
              <a:rPr lang="en-US" smtClean="0"/>
              <a:t>9/10/13</a:t>
            </a:fld>
            <a:endParaRPr lang="en-US"/>
          </a:p>
        </p:txBody>
      </p:sp>
    </p:spTree>
  </p:cSld>
  <p:clrMapOvr>
    <a:masterClrMapping/>
  </p:clrMapOvr>
  <p:transition xmlns:p14="http://schemas.microsoft.com/office/powerpoint/2010/mai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DB64D2D4-D900-3C41-891B-3E461EFB7D76}"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DB7CD2AB-EC8F-6F42-929A-28AE1F0F707F}" type="datetime1">
              <a:rPr lang="en-US" smtClean="0"/>
              <a:t>9/10/13</a:t>
            </a:fld>
            <a:endParaRPr lang="en-US"/>
          </a:p>
        </p:txBody>
      </p:sp>
    </p:spTree>
  </p:cSld>
  <p:clrMapOvr>
    <a:masterClrMapping/>
  </p:clrMapOvr>
  <p:transition xmlns:p14="http://schemas.microsoft.com/office/powerpoint/2010/main" spd="slow">
    <p:push/>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r>
              <a:rPr lang="en-US" smtClean="0"/>
              <a:t>© 2013 Keith A. Pray</a:t>
            </a:r>
            <a:endParaRPr lang="en-US"/>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Black" charset="0"/>
              </a:defRPr>
            </a:lvl1pPr>
          </a:lstStyle>
          <a:p>
            <a:fld id="{B62AEFEF-8EF8-8746-9739-0115D3E30436}" type="slidenum">
              <a:rPr lang="en-US"/>
              <a:pPr/>
              <a:t>‹#›</a:t>
            </a:fld>
            <a:endParaRPr lang="en-US"/>
          </a:p>
        </p:txBody>
      </p:sp>
      <p:grpSp>
        <p:nvGrpSpPr>
          <p:cNvPr id="1028" name="Group 18"/>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w="9525">
              <a:noFill/>
              <a:miter lim="800000"/>
              <a:headEnd/>
              <a:tailEnd/>
            </a:ln>
          </p:spPr>
          <p:txBody>
            <a:bodyPr>
              <a:prstTxWarp prst="textNoShape">
                <a:avLst/>
              </a:prstTxWarp>
            </a:bodyPr>
            <a:lstStyle/>
            <a:p>
              <a:pPr algn="l"/>
              <a:endParaRPr lang="en-US">
                <a:solidFill>
                  <a:schemeClr val="tx1"/>
                </a:solidFill>
              </a:endParaRPr>
            </a:p>
          </p:txBody>
        </p:sp>
        <p:sp>
          <p:nvSpPr>
            <p:cNvPr id="38919" name="Rectangle 7"/>
            <p:cNvSpPr>
              <a:spLocks noChangeArrowheads="1"/>
            </p:cNvSpPr>
            <p:nvPr/>
          </p:nvSpPr>
          <p:spPr bwMode="auto">
            <a:xfrm>
              <a:off x="258" y="85"/>
              <a:ext cx="87" cy="89"/>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0" name="Rectangle 8"/>
            <p:cNvSpPr>
              <a:spLocks noChangeArrowheads="1"/>
            </p:cNvSpPr>
            <p:nvPr/>
          </p:nvSpPr>
          <p:spPr bwMode="auto">
            <a:xfrm>
              <a:off x="345" y="0"/>
              <a:ext cx="88"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sp>
          <p:nvSpPr>
            <p:cNvPr id="38922" name="Rectangle 10"/>
            <p:cNvSpPr>
              <a:spLocks noChangeArrowheads="1"/>
            </p:cNvSpPr>
            <p:nvPr/>
          </p:nvSpPr>
          <p:spPr bwMode="auto">
            <a:xfrm>
              <a:off x="173" y="173"/>
              <a:ext cx="86"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3" name="Rectangle 11"/>
            <p:cNvSpPr>
              <a:spLocks noChangeArrowheads="1"/>
            </p:cNvSpPr>
            <p:nvPr/>
          </p:nvSpPr>
          <p:spPr bwMode="auto">
            <a:xfrm>
              <a:off x="83" y="86"/>
              <a:ext cx="89" cy="87"/>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grpSp>
      <p:sp>
        <p:nvSpPr>
          <p:cNvPr id="1029" name="Rectangle 14"/>
          <p:cNvSpPr>
            <a:spLocks noGrp="1" noChangeArrowheads="1"/>
          </p:cNvSpPr>
          <p:nvPr>
            <p:ph type="title"/>
          </p:nvPr>
        </p:nvSpPr>
        <p:spPr bwMode="auto">
          <a:xfrm>
            <a:off x="457200" y="762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fld id="{143F6B09-97C7-AB46-BD06-9B2E88D8AE0A}" type="datetime1">
              <a:rPr lang="en-US" smtClean="0"/>
              <a:t>9/10/13</a:t>
            </a:fld>
            <a:endParaRPr lang="en-US"/>
          </a:p>
        </p:txBody>
      </p:sp>
      <p:pic>
        <p:nvPicPr>
          <p:cNvPr id="1032" name="Picture 22"/>
          <p:cNvPicPr>
            <a:picLocks noChangeAspect="1" noChangeArrowheads="1"/>
          </p:cNvPicPr>
          <p:nvPr/>
        </p:nvPicPr>
        <p:blipFill>
          <a:blip r:embed="rId13"/>
          <a:srcRect/>
          <a:stretch>
            <a:fillRect/>
          </a:stretch>
        </p:blipFill>
        <p:spPr bwMode="auto">
          <a:xfrm>
            <a:off x="7977188" y="23813"/>
            <a:ext cx="1166812" cy="433387"/>
          </a:xfrm>
          <a:prstGeom prst="rect">
            <a:avLst/>
          </a:prstGeom>
          <a:noFill/>
          <a:ln w="9525">
            <a:noFill/>
            <a:miter lim="800000"/>
            <a:headEnd/>
            <a:tailEnd/>
          </a:ln>
        </p:spPr>
      </p:pic>
      <p:sp>
        <p:nvSpPr>
          <p:cNvPr id="38935" name="Text Box 23"/>
          <p:cNvSpPr txBox="1">
            <a:spLocks noChangeArrowheads="1"/>
          </p:cNvSpPr>
          <p:nvPr userDrawn="1"/>
        </p:nvSpPr>
        <p:spPr bwMode="auto">
          <a:xfrm>
            <a:off x="1568450" y="23813"/>
            <a:ext cx="6015038"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spd="slow">
    <p:push/>
  </p:transition>
  <p:hf hdr="0"/>
  <p:txStyles>
    <p:titleStyle>
      <a:lvl1pPr algn="l" rtl="0" eaLnBrk="0" fontAlgn="base" hangingPunct="0">
        <a:spcBef>
          <a:spcPct val="0"/>
        </a:spcBef>
        <a:spcAft>
          <a:spcPct val="0"/>
        </a:spcAft>
        <a:defRPr sz="3600">
          <a:solidFill>
            <a:schemeClr val="tx1"/>
          </a:solidFill>
          <a:latin typeface="+mj-lt"/>
          <a:ea typeface="ＭＳ Ｐゴシック" pitchFamily="76" charset="-128"/>
          <a:cs typeface="ＭＳ Ｐゴシック" pitchFamily="76" charset="-128"/>
        </a:defRPr>
      </a:lvl1pPr>
      <a:lvl2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2pPr>
      <a:lvl3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3pPr>
      <a:lvl4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4pPr>
      <a:lvl5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5pPr>
      <a:lvl6pPr marL="457200" algn="l" rtl="0" fontAlgn="base">
        <a:spcBef>
          <a:spcPct val="0"/>
        </a:spcBef>
        <a:spcAft>
          <a:spcPct val="0"/>
        </a:spcAft>
        <a:defRPr sz="3600">
          <a:solidFill>
            <a:schemeClr val="tx1"/>
          </a:solidFill>
          <a:latin typeface="Arial Black" pitchFamily="76" charset="0"/>
        </a:defRPr>
      </a:lvl6pPr>
      <a:lvl7pPr marL="914400" algn="l" rtl="0" fontAlgn="base">
        <a:spcBef>
          <a:spcPct val="0"/>
        </a:spcBef>
        <a:spcAft>
          <a:spcPct val="0"/>
        </a:spcAft>
        <a:defRPr sz="3600">
          <a:solidFill>
            <a:schemeClr val="tx1"/>
          </a:solidFill>
          <a:latin typeface="Arial Black" pitchFamily="76" charset="0"/>
        </a:defRPr>
      </a:lvl7pPr>
      <a:lvl8pPr marL="1371600" algn="l" rtl="0" fontAlgn="base">
        <a:spcBef>
          <a:spcPct val="0"/>
        </a:spcBef>
        <a:spcAft>
          <a:spcPct val="0"/>
        </a:spcAft>
        <a:defRPr sz="3600">
          <a:solidFill>
            <a:schemeClr val="tx1"/>
          </a:solidFill>
          <a:latin typeface="Arial Black" pitchFamily="76" charset="0"/>
        </a:defRPr>
      </a:lvl8pPr>
      <a:lvl9pPr marL="1828800" algn="l" rtl="0" fontAlgn="base">
        <a:spcBef>
          <a:spcPct val="0"/>
        </a:spcBef>
        <a:spcAft>
          <a:spcPct val="0"/>
        </a:spcAft>
        <a:defRPr sz="3600">
          <a:solidFill>
            <a:schemeClr val="tx1"/>
          </a:solidFill>
          <a:latin typeface="Arial Black" pitchFamily="76" charset="0"/>
        </a:defRPr>
      </a:lvl9pPr>
    </p:titleStyle>
    <p:bodyStyle>
      <a:lvl1pPr marL="342900" indent="-342900" algn="l" rtl="0" eaLnBrk="0" fontAlgn="base" hangingPunct="0">
        <a:spcBef>
          <a:spcPct val="20000"/>
        </a:spcBef>
        <a:spcAft>
          <a:spcPct val="0"/>
        </a:spcAft>
        <a:buClr>
          <a:schemeClr val="accent1"/>
        </a:buClr>
        <a:buSzPct val="75000"/>
        <a:buFont typeface="Wingdings" charset="2"/>
        <a:buChar char="n"/>
        <a:defRPr sz="3000">
          <a:solidFill>
            <a:schemeClr val="tx1"/>
          </a:solidFill>
          <a:latin typeface="+mn-lt"/>
          <a:ea typeface="ＭＳ Ｐゴシック" pitchFamily="76" charset="-128"/>
          <a:cs typeface="ＭＳ Ｐゴシック" pitchFamily="76" charset="-128"/>
        </a:defRPr>
      </a:lvl1pPr>
      <a:lvl2pPr marL="742950" indent="-285750" algn="l" rtl="0" eaLnBrk="0" fontAlgn="base" hangingPunct="0">
        <a:spcBef>
          <a:spcPct val="20000"/>
        </a:spcBef>
        <a:spcAft>
          <a:spcPct val="0"/>
        </a:spcAft>
        <a:buClr>
          <a:schemeClr val="accent2"/>
        </a:buClr>
        <a:buSzPct val="80000"/>
        <a:buFont typeface="Wingdings" charset="2"/>
        <a:buChar char="¨"/>
        <a:defRPr sz="2000">
          <a:solidFill>
            <a:schemeClr val="tx1"/>
          </a:solidFill>
          <a:latin typeface="+mj-lt"/>
          <a:ea typeface="ＭＳ Ｐゴシック" pitchFamily="76" charset="-128"/>
        </a:defRPr>
      </a:lvl2pPr>
      <a:lvl3pPr marL="1143000" indent="-228600" algn="l" rtl="0" eaLnBrk="0" fontAlgn="base" hangingPunct="0">
        <a:spcBef>
          <a:spcPct val="20000"/>
        </a:spcBef>
        <a:spcAft>
          <a:spcPct val="0"/>
        </a:spcAft>
        <a:buClr>
          <a:schemeClr val="accent1"/>
        </a:buClr>
        <a:buSzPct val="65000"/>
        <a:buFont typeface="Wingdings" charset="2"/>
        <a:buChar char="n"/>
        <a:defRPr sz="2400">
          <a:solidFill>
            <a:schemeClr val="tx1"/>
          </a:solidFill>
          <a:latin typeface="+mn-lt"/>
          <a:ea typeface="ＭＳ Ｐゴシック" pitchFamily="76" charset="-128"/>
        </a:defRPr>
      </a:lvl3pPr>
      <a:lvl4pPr marL="1600200" indent="-228600" algn="l" rtl="0" eaLnBrk="0" fontAlgn="base" hangingPunct="0">
        <a:spcBef>
          <a:spcPct val="20000"/>
        </a:spcBef>
        <a:spcAft>
          <a:spcPct val="0"/>
        </a:spcAft>
        <a:buClr>
          <a:schemeClr val="accent2"/>
        </a:buClr>
        <a:buSzPct val="70000"/>
        <a:buFont typeface="Wingdings" charset="2"/>
        <a:buChar char="¨"/>
        <a:defRPr>
          <a:solidFill>
            <a:schemeClr val="tx1"/>
          </a:solidFill>
          <a:latin typeface="+mj-lt"/>
          <a:ea typeface="ＭＳ Ｐゴシック" pitchFamily="76" charset="-128"/>
        </a:defRPr>
      </a:lvl4pPr>
      <a:lvl5pPr marL="2057400" indent="-228600" algn="l" rtl="0" eaLnBrk="0" fontAlgn="base" hangingPunct="0">
        <a:spcBef>
          <a:spcPct val="20000"/>
        </a:spcBef>
        <a:spcAft>
          <a:spcPct val="0"/>
        </a:spcAft>
        <a:buClr>
          <a:schemeClr val="accent1"/>
        </a:buClr>
        <a:buFont typeface="Wingdings" charset="2"/>
        <a:buChar char="§"/>
        <a:defRPr sz="2000">
          <a:solidFill>
            <a:schemeClr val="tx1"/>
          </a:solidFill>
          <a:latin typeface="+mn-lt"/>
          <a:ea typeface="ＭＳ Ｐゴシック" pitchFamily="76" charset="-128"/>
        </a:defRPr>
      </a:lvl5pPr>
      <a:lvl6pPr marL="25146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6pPr>
      <a:lvl7pPr marL="29718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7pPr>
      <a:lvl8pPr marL="34290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8pPr>
      <a:lvl9pPr marL="38862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0.jpeg"/></Relationships>
</file>

<file path=ppt/slides/_rels/slide12.xml.rels><?xml version="1.0" encoding="UTF-8" standalone="yes"?>
<Relationships xmlns="http://schemas.openxmlformats.org/package/2006/relationships"><Relationship Id="rId11" Type="http://schemas.openxmlformats.org/officeDocument/2006/relationships/hyperlink" Target="http://www.washingtonpost.com/blogs/wonkblog/wp/2013/06/12/heres-everything-we-know-about-prism-to-date/" TargetMode="External"/><Relationship Id="rId12" Type="http://schemas.openxmlformats.org/officeDocument/2006/relationships/hyperlink" Target="http://www.theatlanticwire.com/national/2013/06/uk-tempora-program/66490/" TargetMode="External"/><Relationship Id="rId13" Type="http://schemas.openxmlformats.org/officeDocument/2006/relationships/hyperlink" Target="http://nation.time.com/2012/05/14/private-bradley-manning-hero-or-traitor/" TargetMode="External"/><Relationship Id="rId14" Type="http://schemas.openxmlformats.org/officeDocument/2006/relationships/hyperlink" Target="http://research.zscaler.com/2010/08/wikileaks-case-study-in-internet-rubber.html"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en.wikipedia.org/wiki/Julian_Assange" TargetMode="External"/><Relationship Id="rId4" Type="http://schemas.openxmlformats.org/officeDocument/2006/relationships/hyperlink" Target="http://www.britannica.com.ezproxy.wpi.edu/EBchecked/topic/1734894/Julian-Assange" TargetMode="External"/><Relationship Id="rId5" Type="http://schemas.openxmlformats.org/officeDocument/2006/relationships/hyperlink" Target="http://en.wikipedia.org/wiki/Reception_of_WikiLeaks" TargetMode="External"/><Relationship Id="rId6" Type="http://schemas.openxmlformats.org/officeDocument/2006/relationships/hyperlink" Target="http://www.smh.com.au/technology/technology-news/us-redfaced-as-cablegate-sparks-global-diplomatic-crisis-courtesy-of-wikileaks-20101128-18ccl.html" TargetMode="External"/><Relationship Id="rId7" Type="http://schemas.openxmlformats.org/officeDocument/2006/relationships/hyperlink" Target="http://en.wikipedia.org/wiki/Edward_Snowden" TargetMode="External"/><Relationship Id="rId8" Type="http://schemas.openxmlformats.org/officeDocument/2006/relationships/hyperlink" Target="http://en.wikipedia.org/wiki/Bradley_Manning" TargetMode="External"/><Relationship Id="rId9" Type="http://schemas.openxmlformats.org/officeDocument/2006/relationships/hyperlink" Target="http://www.dailymail.co.uk/news/article-2412465/Chelsea-Bradley-Manning-requests-Wikileaks-pardon-president-Barack-Obama.html" TargetMode="External"/><Relationship Id="rId10" Type="http://schemas.openxmlformats.org/officeDocument/2006/relationships/hyperlink" Target="http://go.galegroup.com.ezproxy.wpi.edu/ps/i.do?id=GALE%7CA333848626&amp;v=2.1&amp;u=mlin_c_worpoly&amp;it=r&amp;p=ITOF&amp;sw=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ftr" sz="quarter" idx="11"/>
          </p:nvPr>
        </p:nvSpPr>
        <p:spPr>
          <a:noFill/>
        </p:spPr>
        <p:txBody>
          <a:bodyPr/>
          <a:lstStyle/>
          <a:p>
            <a:r>
              <a:rPr lang="en-US" smtClean="0"/>
              <a:t>© 2013 Keith A. Pray</a:t>
            </a:r>
            <a:endParaRPr lang="en-US"/>
          </a:p>
        </p:txBody>
      </p:sp>
      <p:sp>
        <p:nvSpPr>
          <p:cNvPr id="15363" name="Rectangle 2"/>
          <p:cNvSpPr>
            <a:spLocks noGrp="1" noChangeArrowheads="1"/>
          </p:cNvSpPr>
          <p:nvPr>
            <p:ph type="ctrTitle"/>
          </p:nvPr>
        </p:nvSpPr>
        <p:spPr/>
        <p:txBody>
          <a:bodyPr/>
          <a:lstStyle/>
          <a:p>
            <a:pPr eaLnBrk="1" hangingPunct="1"/>
            <a:r>
              <a:rPr lang="en-US" sz="4000">
                <a:ea typeface="ＭＳ Ｐゴシック" charset="-128"/>
                <a:cs typeface="ＭＳ Ｐゴシック" charset="-128"/>
              </a:rPr>
              <a:t>Class </a:t>
            </a:r>
            <a:r>
              <a:rPr lang="en-US" sz="4000" smtClean="0">
                <a:ea typeface="ＭＳ Ｐゴシック" charset="-128"/>
                <a:cs typeface="ＭＳ Ｐゴシック" charset="-128"/>
              </a:rPr>
              <a:t>4</a:t>
            </a:r>
            <a:r>
              <a:rPr lang="en-US" sz="4000">
                <a:ea typeface="ＭＳ Ｐゴシック" charset="-128"/>
                <a:cs typeface="ＭＳ Ｐゴシック" charset="-128"/>
              </a:rPr>
              <a:t/>
            </a:r>
            <a:br>
              <a:rPr lang="en-US" sz="4000">
                <a:ea typeface="ＭＳ Ｐゴシック" charset="-128"/>
                <a:cs typeface="ＭＳ Ｐゴシック" charset="-128"/>
              </a:rPr>
            </a:br>
            <a:r>
              <a:rPr lang="en-US" sz="4000">
                <a:ea typeface="ＭＳ Ｐゴシック" charset="-128"/>
                <a:cs typeface="ＭＳ Ｐゴシック" charset="-128"/>
              </a:rPr>
              <a:t>Professional Ethics</a:t>
            </a:r>
            <a:endParaRPr lang="en-US">
              <a:ea typeface="ＭＳ Ｐゴシック" charset="-128"/>
              <a:cs typeface="ＭＳ Ｐゴシック" charset="-128"/>
            </a:endParaRPr>
          </a:p>
        </p:txBody>
      </p:sp>
      <p:sp>
        <p:nvSpPr>
          <p:cNvPr id="15364" name="Rectangle 3"/>
          <p:cNvSpPr>
            <a:spLocks noGrp="1" noChangeArrowheads="1"/>
          </p:cNvSpPr>
          <p:nvPr>
            <p:ph type="subTitle" idx="1"/>
          </p:nvPr>
        </p:nvSpPr>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p>
          <a:p>
            <a:pPr defTabSz="242888" eaLnBrk="1" hangingPunct="1">
              <a:buFont typeface="Wingdings" charset="2"/>
              <a:buNone/>
            </a:pPr>
            <a:endParaRPr lang="en-US" sz="2500">
              <a:ea typeface="ＭＳ Ｐゴシック" charset="-128"/>
              <a:cs typeface="ＭＳ Ｐゴシック" charset="-128"/>
            </a:endParaRPr>
          </a:p>
        </p:txBody>
      </p:sp>
      <p:sp>
        <p:nvSpPr>
          <p:cNvPr id="2" name="Date Placeholder 1"/>
          <p:cNvSpPr>
            <a:spLocks noGrp="1"/>
          </p:cNvSpPr>
          <p:nvPr>
            <p:ph type="dt" sz="half" idx="10"/>
          </p:nvPr>
        </p:nvSpPr>
        <p:spPr/>
        <p:txBody>
          <a:bodyPr/>
          <a:lstStyle/>
          <a:p>
            <a:fld id="{99EBC6D4-BD42-EC42-B827-6B8E09F7C986}" type="datetime1">
              <a:rPr lang="en-US" smtClean="0"/>
              <a:t>9/10/13</a:t>
            </a:fld>
            <a:endParaRPr lang="en-US"/>
          </a:p>
        </p:txBody>
      </p:sp>
      <p:sp>
        <p:nvSpPr>
          <p:cNvPr id="3" name="Slide Number Placeholder 2"/>
          <p:cNvSpPr>
            <a:spLocks noGrp="1"/>
          </p:cNvSpPr>
          <p:nvPr>
            <p:ph type="sldNum" sz="quarter" idx="12"/>
          </p:nvPr>
        </p:nvSpPr>
        <p:spPr/>
        <p:txBody>
          <a:bodyPr/>
          <a:lstStyle/>
          <a:p>
            <a:fld id="{66D73D20-55BA-1449-9A56-B4ED4EC82E9D}" type="slidenum">
              <a:rPr lang="en-US" smtClean="0"/>
              <a:pPr/>
              <a:t>1</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Edward Snowden</a:t>
            </a:r>
          </a:p>
        </p:txBody>
      </p:sp>
      <p:sp>
        <p:nvSpPr>
          <p:cNvPr id="3" name="Content Placeholder 2"/>
          <p:cNvSpPr>
            <a:spLocks noGrp="1"/>
          </p:cNvSpPr>
          <p:nvPr>
            <p:ph idx="1"/>
          </p:nvPr>
        </p:nvSpPr>
        <p:spPr/>
        <p:txBody>
          <a:bodyPr/>
          <a:lstStyle/>
          <a:p>
            <a:r>
              <a:rPr lang="en-US" dirty="0" smtClean="0"/>
              <a:t>Leaked programs through media outlets</a:t>
            </a:r>
            <a:r>
              <a:rPr lang="en-US" baseline="30000" dirty="0" smtClean="0"/>
              <a:t>[7]</a:t>
            </a:r>
          </a:p>
          <a:p>
            <a:pPr lvl="1"/>
            <a:r>
              <a:rPr lang="en-US" dirty="0" smtClean="0"/>
              <a:t>PRISM</a:t>
            </a:r>
          </a:p>
          <a:p>
            <a:pPr lvl="1"/>
            <a:r>
              <a:rPr lang="en-US" dirty="0" err="1" smtClean="0"/>
              <a:t>XKeyscore</a:t>
            </a:r>
            <a:endParaRPr lang="en-US" dirty="0" smtClean="0"/>
          </a:p>
          <a:p>
            <a:pPr lvl="1"/>
            <a:r>
              <a:rPr lang="en-US" dirty="0" err="1" smtClean="0"/>
              <a:t>Tempora</a:t>
            </a:r>
            <a:endParaRPr lang="en-US" dirty="0" smtClean="0"/>
          </a:p>
          <a:p>
            <a:r>
              <a:rPr lang="en-US" dirty="0" smtClean="0"/>
              <a:t>Consequences and reactions</a:t>
            </a:r>
          </a:p>
          <a:p>
            <a:pPr lvl="1"/>
            <a:r>
              <a:rPr lang="en-US" dirty="0" smtClean="0"/>
              <a:t>People are indifferent</a:t>
            </a:r>
            <a:r>
              <a:rPr lang="en-US" baseline="30000" dirty="0" smtClean="0"/>
              <a:t>[8]</a:t>
            </a:r>
          </a:p>
          <a:p>
            <a:pPr lvl="1"/>
            <a:r>
              <a:rPr lang="en-US" dirty="0" smtClean="0"/>
              <a:t>US pressing criminal charges</a:t>
            </a:r>
            <a:r>
              <a:rPr lang="en-US" baseline="30000" dirty="0"/>
              <a:t>[7]</a:t>
            </a:r>
            <a:endParaRPr lang="en-US" dirty="0" smtClean="0"/>
          </a:p>
          <a:p>
            <a:pPr lvl="1"/>
            <a:r>
              <a:rPr lang="en-US" dirty="0" smtClean="0"/>
              <a:t>Forced to seek asylum in various countries</a:t>
            </a:r>
            <a:r>
              <a:rPr lang="en-US" baseline="30000" dirty="0" smtClean="0"/>
              <a:t>[7]</a:t>
            </a:r>
          </a:p>
          <a:p>
            <a:pPr lvl="1"/>
            <a:endParaRPr lang="en-US" dirty="0"/>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Robert Smieja</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36327F8A-1A4E-A943-9B01-8A64AB1BFF4B}" type="datetime1">
              <a:rPr lang="en-US" smtClean="0"/>
              <a:t>9/10/13</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10</a:t>
            </a:fld>
            <a:endParaRPr lang="en-US"/>
          </a:p>
        </p:txBody>
      </p:sp>
      <p:pic>
        <p:nvPicPr>
          <p:cNvPr id="3074" name="Picture 2" descr="File:Edward Snowden-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32799" y="1069777"/>
            <a:ext cx="1523999" cy="1836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2578449"/>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Whistleblowers, not traitors</a:t>
            </a:r>
          </a:p>
          <a:p>
            <a:pPr lvl="1"/>
            <a:r>
              <a:rPr lang="en-US" dirty="0" smtClean="0"/>
              <a:t>They believed they were doing the right thing</a:t>
            </a:r>
          </a:p>
          <a:p>
            <a:pPr lvl="1"/>
            <a:r>
              <a:rPr lang="en-US" dirty="0" smtClean="0"/>
              <a:t>US spent considerable effort trying to catch them</a:t>
            </a:r>
          </a:p>
          <a:p>
            <a:pPr lvl="1"/>
            <a:r>
              <a:rPr lang="en-US" dirty="0" smtClean="0"/>
              <a:t>The only whistleblower who wasn’t able to leave has the longest sentence ever</a:t>
            </a:r>
          </a:p>
          <a:p>
            <a:r>
              <a:rPr lang="en-US" dirty="0" smtClean="0"/>
              <a:t>Consequences to the leaks</a:t>
            </a:r>
          </a:p>
          <a:p>
            <a:pPr lvl="1"/>
            <a:r>
              <a:rPr lang="en-US" dirty="0" smtClean="0"/>
              <a:t>Media and public outrage</a:t>
            </a:r>
          </a:p>
          <a:p>
            <a:pPr lvl="1"/>
            <a:r>
              <a:rPr lang="en-US" dirty="0" smtClean="0"/>
              <a:t>Review of intelligence procedures</a:t>
            </a:r>
          </a:p>
          <a:p>
            <a:pPr lvl="1"/>
            <a:r>
              <a:rPr lang="en-US" dirty="0" smtClean="0"/>
              <a:t>Feels as if whistleblowers aren’t safe</a:t>
            </a:r>
          </a:p>
          <a:p>
            <a:pPr marL="0" indent="0">
              <a:buNone/>
            </a:pPr>
            <a:endParaRPr lang="en-US" dirty="0" smtClean="0"/>
          </a:p>
          <a:p>
            <a:endParaRPr lang="en-US" dirty="0" smtClean="0"/>
          </a:p>
        </p:txBody>
      </p:sp>
      <p:sp>
        <p:nvSpPr>
          <p:cNvPr id="4" name="Footer Placeholder 3"/>
          <p:cNvSpPr>
            <a:spLocks noGrp="1"/>
          </p:cNvSpPr>
          <p:nvPr>
            <p:ph type="ftr" sz="quarter" idx="10"/>
          </p:nvPr>
        </p:nvSpPr>
        <p:spPr/>
        <p:txBody>
          <a:bodyPr/>
          <a:lstStyle/>
          <a:p>
            <a:r>
              <a:rPr lang="en-US" smtClean="0"/>
              <a:t>© 2013 Keith A. Pray</a:t>
            </a:r>
            <a:endParaRPr lang="en-US"/>
          </a:p>
        </p:txBody>
      </p:sp>
      <p:sp>
        <p:nvSpPr>
          <p:cNvPr id="5" name="Slide Number Placeholder 4"/>
          <p:cNvSpPr>
            <a:spLocks noGrp="1"/>
          </p:cNvSpPr>
          <p:nvPr>
            <p:ph type="sldNum" sz="quarter" idx="11"/>
          </p:nvPr>
        </p:nvSpPr>
        <p:spPr/>
        <p:txBody>
          <a:bodyPr/>
          <a:lstStyle/>
          <a:p>
            <a:fld id="{599FE963-493D-6C4E-B686-D39790523B81}" type="slidenum">
              <a:rPr lang="en-US" smtClean="0"/>
              <a:pPr/>
              <a:t>11</a:t>
            </a:fld>
            <a:endParaRPr lang="en-US"/>
          </a:p>
        </p:txBody>
      </p:sp>
      <p:sp>
        <p:nvSpPr>
          <p:cNvPr id="6" name="Date Placeholder 5"/>
          <p:cNvSpPr>
            <a:spLocks noGrp="1"/>
          </p:cNvSpPr>
          <p:nvPr>
            <p:ph type="dt" sz="half" idx="12"/>
          </p:nvPr>
        </p:nvSpPr>
        <p:spPr/>
        <p:txBody>
          <a:bodyPr/>
          <a:lstStyle/>
          <a:p>
            <a:fld id="{F70BF178-5A2E-014C-92BF-A763D65924D5}" type="datetime1">
              <a:rPr lang="en-US" smtClean="0"/>
              <a:t>9/10/13</a:t>
            </a:fld>
            <a:endParaRPr lang="en-US"/>
          </a:p>
        </p:txBody>
      </p:sp>
      <p:sp>
        <p:nvSpPr>
          <p:cNvPr id="7" name="TextBox 6"/>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Robert Smieja</a:t>
            </a:r>
            <a:endParaRPr lang="en-US" sz="1400" dirty="0">
              <a:solidFill>
                <a:schemeClr val="tx1"/>
              </a:solidFill>
              <a:latin typeface="+mj-lt"/>
            </a:endParaRPr>
          </a:p>
        </p:txBody>
      </p:sp>
      <p:pic>
        <p:nvPicPr>
          <p:cNvPr id="4098" name="Picture 2" descr="http://4.bp.blogspot.com/-oNAtaTu64yo/T20zjD9_75I/AAAAAAAAAVA/uKPjNOnWRjQ/s200/no-whistle-blow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4455" y="973816"/>
            <a:ext cx="190500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0237950"/>
      </p:ext>
    </p:extLst>
  </p:cSld>
  <p:clrMapOvr>
    <a:masterClrMapping/>
  </p:clrMapOvr>
  <p:transition xmlns:p14="http://schemas.microsoft.com/office/powerpoint/2010/mai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Autofit/>
          </a:bodyPr>
          <a:lstStyle/>
          <a:p>
            <a:r>
              <a:rPr lang="en-US" sz="1050" dirty="0" smtClean="0"/>
              <a:t>[1] Julian </a:t>
            </a:r>
            <a:r>
              <a:rPr lang="en-US" sz="1050" dirty="0" err="1" smtClean="0"/>
              <a:t>Assange</a:t>
            </a:r>
            <a:r>
              <a:rPr lang="en-US" sz="1050" dirty="0" smtClean="0"/>
              <a:t> – Wikipedia, the free encyclopedia, </a:t>
            </a:r>
            <a:r>
              <a:rPr lang="en-US" sz="1050" dirty="0" smtClean="0">
                <a:hlinkClick r:id="rId3"/>
              </a:rPr>
              <a:t>http://en.wikipedia.org/wiki/Julian_Assange</a:t>
            </a:r>
            <a:r>
              <a:rPr lang="en-US" sz="1050" dirty="0" smtClean="0"/>
              <a:t> (9-7-2013)</a:t>
            </a:r>
          </a:p>
          <a:p>
            <a:r>
              <a:rPr lang="en-US" sz="1050" dirty="0" smtClean="0"/>
              <a:t>[2] Michael Ray, Julian </a:t>
            </a:r>
            <a:r>
              <a:rPr lang="en-US" sz="1050" dirty="0" err="1" smtClean="0"/>
              <a:t>Assange</a:t>
            </a:r>
            <a:r>
              <a:rPr lang="en-US" sz="1050" dirty="0" smtClean="0"/>
              <a:t> (Australian computer programmer) --</a:t>
            </a:r>
            <a:r>
              <a:rPr lang="en-US" sz="1050" i="1" dirty="0" smtClean="0"/>
              <a:t> Britannica</a:t>
            </a:r>
            <a:r>
              <a:rPr lang="en-US" sz="1050" dirty="0" smtClean="0"/>
              <a:t> Online Encyclopedia, </a:t>
            </a:r>
            <a:r>
              <a:rPr lang="en-US" sz="1050" dirty="0" smtClean="0">
                <a:hlinkClick r:id="rId4"/>
              </a:rPr>
              <a:t>http://www.britannica.com.ezproxy.wpi.edu/EBchecked/topic/1734894/Julian-Assange</a:t>
            </a:r>
            <a:r>
              <a:rPr lang="en-US" sz="1050" dirty="0" smtClean="0"/>
              <a:t> (9-7-2013)</a:t>
            </a:r>
          </a:p>
          <a:p>
            <a:r>
              <a:rPr lang="en-US" sz="1050" dirty="0" smtClean="0"/>
              <a:t>[3] Reception of WikiLeaks – Wikipedia, the free encyclopedia, </a:t>
            </a:r>
            <a:r>
              <a:rPr lang="en-US" sz="1050" dirty="0" smtClean="0">
                <a:hlinkClick r:id="rId5"/>
              </a:rPr>
              <a:t>http</a:t>
            </a:r>
            <a:r>
              <a:rPr lang="en-US" sz="1050" dirty="0">
                <a:hlinkClick r:id="rId5"/>
              </a:rPr>
              <a:t>://</a:t>
            </a:r>
            <a:r>
              <a:rPr lang="en-US" sz="1050" dirty="0" smtClean="0">
                <a:hlinkClick r:id="rId5"/>
              </a:rPr>
              <a:t>en.wikipedia.org/wiki/Reception_of_WikiLeaks</a:t>
            </a:r>
            <a:r>
              <a:rPr lang="en-US" sz="1050" dirty="0" smtClean="0"/>
              <a:t> (9-9-2013)</a:t>
            </a:r>
          </a:p>
          <a:p>
            <a:r>
              <a:rPr lang="en-US" sz="1050" dirty="0" smtClean="0"/>
              <a:t>[4] Dylan Welch, US red-faced as '</a:t>
            </a:r>
            <a:r>
              <a:rPr lang="en-US" sz="1050" dirty="0" err="1" smtClean="0"/>
              <a:t>cablegate</a:t>
            </a:r>
            <a:r>
              <a:rPr lang="en-US" sz="1050" dirty="0" smtClean="0"/>
              <a:t>' sparks global diplomatic crisis, courtesy of WikiLeaks, </a:t>
            </a:r>
            <a:r>
              <a:rPr lang="en-US" sz="1050" dirty="0" smtClean="0">
                <a:hlinkClick r:id="rId6"/>
              </a:rPr>
              <a:t>http://www.smh.com.au/technology/technology-news/us-redfaced-as-cablegate-sparks-global-diplomatic-crisis-courtesy-of-wikileaks-20101128-18ccl.html</a:t>
            </a:r>
            <a:r>
              <a:rPr lang="en-US" sz="1050" dirty="0" smtClean="0"/>
              <a:t> (9-8-2013)</a:t>
            </a:r>
            <a:endParaRPr lang="en-US" sz="1050" dirty="0" smtClean="0">
              <a:hlinkClick r:id="rId7"/>
            </a:endParaRPr>
          </a:p>
          <a:p>
            <a:r>
              <a:rPr lang="en-US" sz="1050" dirty="0" smtClean="0"/>
              <a:t>[5] Bradley Manning – Wikipedia, the free encyclopedia </a:t>
            </a:r>
            <a:r>
              <a:rPr lang="en-US" sz="1050" dirty="0" smtClean="0">
                <a:hlinkClick r:id="rId8"/>
              </a:rPr>
              <a:t>http://en.wikipedia.org/wiki/Bradley_Manning</a:t>
            </a:r>
            <a:r>
              <a:rPr lang="en-US" sz="1050" dirty="0" smtClean="0"/>
              <a:t> (9-7-2013)</a:t>
            </a:r>
          </a:p>
          <a:p>
            <a:r>
              <a:rPr lang="en-US" sz="1050" dirty="0" smtClean="0"/>
              <a:t>[6] Chris Pleasance, Chelsea </a:t>
            </a:r>
            <a:r>
              <a:rPr lang="en-US" sz="1050" dirty="0"/>
              <a:t>'Bradley' Manning requests </a:t>
            </a:r>
            <a:r>
              <a:rPr lang="en-US" sz="1050" dirty="0" err="1"/>
              <a:t>Wikileaks</a:t>
            </a:r>
            <a:r>
              <a:rPr lang="en-US" sz="1050" dirty="0"/>
              <a:t> pardon from president Barack Obama  | Mail Online, </a:t>
            </a:r>
            <a:r>
              <a:rPr lang="en-US" sz="1050" dirty="0" smtClean="0">
                <a:hlinkClick r:id="rId9"/>
              </a:rPr>
              <a:t>http</a:t>
            </a:r>
            <a:r>
              <a:rPr lang="en-US" sz="1050" dirty="0">
                <a:hlinkClick r:id="rId9"/>
              </a:rPr>
              <a:t>://www.dailymail.co.uk/news/article-2412465/Chelsea-Bradley-Manning-requests-Wikileaks-pardon-president-Barack-Obama.html</a:t>
            </a:r>
            <a:r>
              <a:rPr lang="en-US" sz="1050" dirty="0" smtClean="0"/>
              <a:t> (9-8-2013)</a:t>
            </a:r>
          </a:p>
          <a:p>
            <a:r>
              <a:rPr lang="en-US" sz="1050" dirty="0" smtClean="0"/>
              <a:t>[7] Edward </a:t>
            </a:r>
            <a:r>
              <a:rPr lang="en-US" sz="1050" dirty="0"/>
              <a:t>Snowden – Wikipedia, the free encyclopedia, </a:t>
            </a:r>
            <a:r>
              <a:rPr lang="en-US" sz="1050" dirty="0">
                <a:hlinkClick r:id="rId7"/>
              </a:rPr>
              <a:t>http://en.wikipedia.org/wiki/Edward_Snowden</a:t>
            </a:r>
            <a:r>
              <a:rPr lang="en-US" sz="1050" dirty="0"/>
              <a:t> (9-7-2013</a:t>
            </a:r>
            <a:r>
              <a:rPr lang="en-US" sz="1050" dirty="0" smtClean="0"/>
              <a:t>)</a:t>
            </a:r>
          </a:p>
          <a:p>
            <a:r>
              <a:rPr lang="en-US" sz="1050" dirty="0" smtClean="0"/>
              <a:t>[8] Michael </a:t>
            </a:r>
            <a:r>
              <a:rPr lang="en-US" sz="1050" dirty="0"/>
              <a:t>Hirsh and Sara </a:t>
            </a:r>
            <a:r>
              <a:rPr lang="en-US" sz="1050" dirty="0" err="1" smtClean="0"/>
              <a:t>Sorcher</a:t>
            </a:r>
            <a:r>
              <a:rPr lang="en-US" sz="1050" dirty="0" smtClean="0"/>
              <a:t>, Edward </a:t>
            </a:r>
            <a:r>
              <a:rPr lang="en-US" sz="1050" dirty="0"/>
              <a:t>Snowden Is Completely </a:t>
            </a:r>
            <a:r>
              <a:rPr lang="en-US" sz="1050" dirty="0" smtClean="0"/>
              <a:t>Wrong, </a:t>
            </a:r>
            <a:r>
              <a:rPr lang="en-US" sz="1050" dirty="0">
                <a:hlinkClick r:id="rId10"/>
              </a:rPr>
              <a:t>http://</a:t>
            </a:r>
            <a:r>
              <a:rPr lang="en-US" sz="1050" dirty="0" smtClean="0">
                <a:hlinkClick r:id="rId10"/>
              </a:rPr>
              <a:t>go.galegroup.com.ezproxy.wpi.edu/ps/i.do?id=GALE%7CA333848626&amp;v=2.1&amp;u=mlin_c_worpoly&amp;it=r&amp;p=ITOF&amp;sw=w</a:t>
            </a:r>
            <a:r>
              <a:rPr lang="en-US" sz="1050" dirty="0" smtClean="0"/>
              <a:t> (9-8-2013)</a:t>
            </a:r>
          </a:p>
          <a:p>
            <a:r>
              <a:rPr lang="en-US" sz="1050" dirty="0" smtClean="0"/>
              <a:t>[9] Timothy </a:t>
            </a:r>
            <a:r>
              <a:rPr lang="en-US" sz="1050" dirty="0"/>
              <a:t>B. Lee, Here’s everything we know about PRISM to </a:t>
            </a:r>
            <a:r>
              <a:rPr lang="en-US" sz="1050" dirty="0" smtClean="0"/>
              <a:t>date,  </a:t>
            </a:r>
            <a:r>
              <a:rPr lang="en-US" sz="1050" dirty="0">
                <a:hlinkClick r:id="rId11"/>
              </a:rPr>
              <a:t>http://www.washingtonpost.com/blogs/wonkblog/wp/2013/06/12/heres-everything-we-know-about-prism-to-date/</a:t>
            </a:r>
            <a:r>
              <a:rPr lang="en-US" sz="1050" dirty="0" smtClean="0"/>
              <a:t> (9-8-2013)</a:t>
            </a:r>
          </a:p>
          <a:p>
            <a:r>
              <a:rPr lang="en-US" sz="1050" dirty="0" smtClean="0"/>
              <a:t>[10] Philip </a:t>
            </a:r>
            <a:r>
              <a:rPr lang="en-US" sz="1050" dirty="0"/>
              <a:t>Bump, The UK </a:t>
            </a:r>
            <a:r>
              <a:rPr lang="en-US" sz="1050" dirty="0" err="1"/>
              <a:t>Tempora</a:t>
            </a:r>
            <a:r>
              <a:rPr lang="en-US" sz="1050" dirty="0"/>
              <a:t> Program Captures Vast Amounts of Data — and Shares with </a:t>
            </a:r>
            <a:r>
              <a:rPr lang="en-US" sz="1050" dirty="0" smtClean="0"/>
              <a:t>NSA, </a:t>
            </a:r>
            <a:r>
              <a:rPr lang="en-US" sz="1050" dirty="0" smtClean="0">
                <a:hlinkClick r:id="rId12"/>
              </a:rPr>
              <a:t>http://www.theatlanticwire.com/national/2013/06/uk-tempora-program/66490/</a:t>
            </a:r>
            <a:r>
              <a:rPr lang="en-US" sz="1050" dirty="0" smtClean="0"/>
              <a:t> (9-8-2013)</a:t>
            </a:r>
          </a:p>
          <a:p>
            <a:r>
              <a:rPr lang="en-US" sz="1050" dirty="0"/>
              <a:t>[11] Mark Thompson, Private Bradley Manning: Hero or Traitor</a:t>
            </a:r>
            <a:r>
              <a:rPr lang="en-US" sz="1050" dirty="0" smtClean="0"/>
              <a:t>?, </a:t>
            </a:r>
            <a:r>
              <a:rPr lang="en-US" sz="1050" dirty="0">
                <a:hlinkClick r:id="rId13"/>
              </a:rPr>
              <a:t>http://nation.time.com/2012/05/14/private-bradley-manning-hero-or-traitor</a:t>
            </a:r>
            <a:r>
              <a:rPr lang="en-US" sz="1050" dirty="0" smtClean="0">
                <a:hlinkClick r:id="rId13"/>
              </a:rPr>
              <a:t>/</a:t>
            </a:r>
            <a:r>
              <a:rPr lang="en-US" sz="1050" dirty="0" smtClean="0"/>
              <a:t> (9-9-2013)</a:t>
            </a:r>
          </a:p>
          <a:p>
            <a:r>
              <a:rPr lang="en-US" sz="1050" dirty="0"/>
              <a:t>[12] Mike </a:t>
            </a:r>
            <a:r>
              <a:rPr lang="en-US" sz="1050" dirty="0" err="1"/>
              <a:t>Geide</a:t>
            </a:r>
            <a:r>
              <a:rPr lang="en-US" sz="1050" dirty="0"/>
              <a:t>, </a:t>
            </a:r>
            <a:r>
              <a:rPr lang="en-US" sz="1050" dirty="0" err="1"/>
              <a:t>Wikileaks</a:t>
            </a:r>
            <a:r>
              <a:rPr lang="en-US" sz="1050" dirty="0"/>
              <a:t>: A Case Study in Internet Rubber-Necking (Gawking</a:t>
            </a:r>
            <a:r>
              <a:rPr lang="en-US" sz="1050" dirty="0" smtClean="0"/>
              <a:t>), </a:t>
            </a:r>
            <a:r>
              <a:rPr lang="en-US" sz="1050" dirty="0">
                <a:hlinkClick r:id="rId14"/>
              </a:rPr>
              <a:t>http://</a:t>
            </a:r>
            <a:r>
              <a:rPr lang="en-US" sz="1050" dirty="0" smtClean="0">
                <a:hlinkClick r:id="rId14"/>
              </a:rPr>
              <a:t>research.zscaler.com/2010/08/wikileaks-case-study-in-internet-rubber.html</a:t>
            </a:r>
            <a:r>
              <a:rPr lang="en-US" sz="1050" dirty="0" smtClean="0"/>
              <a:t> (9-10-2013)</a:t>
            </a:r>
          </a:p>
        </p:txBody>
      </p:sp>
      <p:sp>
        <p:nvSpPr>
          <p:cNvPr id="4" name="Footer Placeholder 3"/>
          <p:cNvSpPr>
            <a:spLocks noGrp="1"/>
          </p:cNvSpPr>
          <p:nvPr>
            <p:ph type="ftr" sz="quarter" idx="10"/>
          </p:nvPr>
        </p:nvSpPr>
        <p:spPr/>
        <p:txBody>
          <a:bodyPr/>
          <a:lstStyle/>
          <a:p>
            <a:r>
              <a:rPr lang="en-US" dirty="0" smtClean="0"/>
              <a:t>© 2013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Robert Smieja</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9C5055D5-8145-ED4C-9313-0D47B6F77368}" type="datetime1">
              <a:rPr lang="en-US" smtClean="0"/>
              <a:t>9/10/13</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12</a:t>
            </a:fld>
            <a:endParaRPr lang="en-US" dirty="0"/>
          </a:p>
        </p:txBody>
      </p:sp>
    </p:spTree>
    <p:extLst>
      <p:ext uri="{BB962C8B-B14F-4D97-AF65-F5344CB8AC3E}">
        <p14:creationId xmlns:p14="http://schemas.microsoft.com/office/powerpoint/2010/main" val="260384205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ftr" sz="quarter" idx="11"/>
          </p:nvPr>
        </p:nvSpPr>
        <p:spPr>
          <a:noFill/>
        </p:spPr>
        <p:txBody>
          <a:bodyPr/>
          <a:lstStyle/>
          <a:p>
            <a:r>
              <a:rPr lang="en-US" smtClean="0"/>
              <a:t>© 2013 Keith A. Pray</a:t>
            </a:r>
            <a:endParaRPr lang="en-US"/>
          </a:p>
        </p:txBody>
      </p:sp>
      <p:sp>
        <p:nvSpPr>
          <p:cNvPr id="24579" name="Rectangle 2"/>
          <p:cNvSpPr>
            <a:spLocks noGrp="1" noChangeArrowheads="1"/>
          </p:cNvSpPr>
          <p:nvPr>
            <p:ph type="ctrTitle"/>
          </p:nvPr>
        </p:nvSpPr>
        <p:spPr/>
        <p:txBody>
          <a:bodyPr/>
          <a:lstStyle/>
          <a:p>
            <a:pPr eaLnBrk="1" hangingPunct="1"/>
            <a:r>
              <a:rPr lang="en-US" dirty="0">
                <a:ea typeface="ＭＳ Ｐゴシック" charset="-128"/>
                <a:cs typeface="ＭＳ Ｐゴシック" charset="-128"/>
              </a:rPr>
              <a:t>Class </a:t>
            </a:r>
            <a:r>
              <a:rPr lang="en-US" dirty="0" smtClean="0">
                <a:ea typeface="ＭＳ Ｐゴシック" charset="-128"/>
                <a:cs typeface="ＭＳ Ｐゴシック" charset="-128"/>
              </a:rPr>
              <a:t>4 </a:t>
            </a:r>
            <a:r>
              <a:rPr lang="en-US" dirty="0">
                <a:ea typeface="ＭＳ Ｐゴシック" charset="-128"/>
                <a:cs typeface="ＭＳ Ｐゴシック" charset="-128"/>
              </a:rPr>
              <a:t/>
            </a:r>
            <a:br>
              <a:rPr lang="en-US" dirty="0">
                <a:ea typeface="ＭＳ Ｐゴシック" charset="-128"/>
                <a:cs typeface="ＭＳ Ｐゴシック" charset="-128"/>
              </a:rPr>
            </a:br>
            <a:r>
              <a:rPr lang="en-US" dirty="0">
                <a:ea typeface="ＭＳ Ｐゴシック" charset="-128"/>
                <a:cs typeface="ＭＳ Ｐゴシック" charset="-128"/>
              </a:rPr>
              <a:t>The End</a:t>
            </a:r>
          </a:p>
        </p:txBody>
      </p:sp>
      <p:sp>
        <p:nvSpPr>
          <p:cNvPr id="24580" name="Rectangle 8"/>
          <p:cNvSpPr>
            <a:spLocks noGrp="1" noChangeArrowheads="1"/>
          </p:cNvSpPr>
          <p:nvPr>
            <p:ph type="subTitle" idx="1"/>
          </p:nvPr>
        </p:nvSpPr>
        <p:spPr>
          <a:noFill/>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p>
        </p:txBody>
      </p:sp>
      <p:sp>
        <p:nvSpPr>
          <p:cNvPr id="2" name="Date Placeholder 1"/>
          <p:cNvSpPr>
            <a:spLocks noGrp="1"/>
          </p:cNvSpPr>
          <p:nvPr>
            <p:ph type="dt" sz="half" idx="10"/>
          </p:nvPr>
        </p:nvSpPr>
        <p:spPr/>
        <p:txBody>
          <a:bodyPr/>
          <a:lstStyle/>
          <a:p>
            <a:fld id="{0FC4791F-8C5D-6743-B034-3299F00BEC1B}" type="datetime1">
              <a:rPr lang="en-US" smtClean="0"/>
              <a:t>9/10/13</a:t>
            </a:fld>
            <a:endParaRPr lang="en-US"/>
          </a:p>
        </p:txBody>
      </p:sp>
      <p:sp>
        <p:nvSpPr>
          <p:cNvPr id="3" name="Slide Number Placeholder 2"/>
          <p:cNvSpPr>
            <a:spLocks noGrp="1"/>
          </p:cNvSpPr>
          <p:nvPr>
            <p:ph type="sldNum" sz="quarter" idx="12"/>
          </p:nvPr>
        </p:nvSpPr>
        <p:spPr/>
        <p:txBody>
          <a:bodyPr/>
          <a:lstStyle/>
          <a:p>
            <a:fld id="{66D73D20-55BA-1449-9A56-B4ED4EC82E9D}" type="slidenum">
              <a:rPr lang="en-US" smtClean="0"/>
              <a:pPr/>
              <a:t>13</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Reading Notes</a:t>
            </a:r>
            <a:endParaRPr lang="en-US" dirty="0"/>
          </a:p>
        </p:txBody>
      </p:sp>
      <p:sp>
        <p:nvSpPr>
          <p:cNvPr id="3" name="Content Placeholder 2"/>
          <p:cNvSpPr>
            <a:spLocks noGrp="1"/>
          </p:cNvSpPr>
          <p:nvPr>
            <p:ph idx="1"/>
          </p:nvPr>
        </p:nvSpPr>
        <p:spPr/>
        <p:txBody>
          <a:bodyPr/>
          <a:lstStyle/>
          <a:p>
            <a:r>
              <a:rPr lang="en-US" sz="1800" dirty="0" smtClean="0"/>
              <a:t>pp. 404 One can perform services for oneself?</a:t>
            </a:r>
          </a:p>
          <a:p>
            <a:pPr lvl="0"/>
            <a:r>
              <a:rPr lang="en-US" sz="1800" dirty="0" smtClean="0"/>
              <a:t>pp. 407 1993-1999 Does this seem like a long time?</a:t>
            </a:r>
          </a:p>
          <a:p>
            <a:r>
              <a:rPr lang="en-US" sz="1800" dirty="0" smtClean="0"/>
              <a:t>pp. 408 “errors of omission or commission”?</a:t>
            </a:r>
          </a:p>
          <a:p>
            <a:r>
              <a:rPr lang="en-US" sz="1800" dirty="0" smtClean="0"/>
              <a:t>pp. 417 3. Would people agree – social contract? Does virtue ethics beg the question?</a:t>
            </a:r>
          </a:p>
          <a:p>
            <a:r>
              <a:rPr lang="en-US" sz="1800" dirty="0" smtClean="0"/>
              <a:t>pp. 419 Virtue Ethics Complements… Same example from Ch. 2? “…practice it on your mother-in-law…” means to an end?</a:t>
            </a:r>
          </a:p>
          <a:p>
            <a:r>
              <a:rPr lang="en-US" sz="1800" dirty="0" smtClean="0"/>
              <a:t>pp. 425 8.06 “…followed…three clauses…”?</a:t>
            </a:r>
          </a:p>
          <a:p>
            <a:r>
              <a:rPr lang="en-US" sz="1800" dirty="0" smtClean="0"/>
              <a:t>pp. 435 So the baby can be left outside and no one is responsible?</a:t>
            </a:r>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5" name="Slide Number Placeholder 4"/>
          <p:cNvSpPr>
            <a:spLocks noGrp="1"/>
          </p:cNvSpPr>
          <p:nvPr>
            <p:ph type="sldNum" sz="quarter" idx="11"/>
          </p:nvPr>
        </p:nvSpPr>
        <p:spPr/>
        <p:txBody>
          <a:bodyPr/>
          <a:lstStyle/>
          <a:p>
            <a:fld id="{62640876-9D26-F348-8907-5A74C799E685}" type="slidenum">
              <a:rPr lang="en-US" smtClean="0"/>
              <a:pPr/>
              <a:t>14</a:t>
            </a:fld>
            <a:endParaRPr lang="en-US"/>
          </a:p>
        </p:txBody>
      </p:sp>
      <p:sp>
        <p:nvSpPr>
          <p:cNvPr id="6" name="Date Placeholder 5"/>
          <p:cNvSpPr>
            <a:spLocks noGrp="1"/>
          </p:cNvSpPr>
          <p:nvPr>
            <p:ph type="dt" sz="half" idx="12"/>
          </p:nvPr>
        </p:nvSpPr>
        <p:spPr/>
        <p:txBody>
          <a:bodyPr/>
          <a:lstStyle/>
          <a:p>
            <a:fld id="{425683F3-8A19-AF4E-980E-2528CEB44AB8}" type="datetime1">
              <a:rPr lang="en-US" smtClean="0"/>
              <a:t>9/10/13</a:t>
            </a:fld>
            <a:endParaRPr lang="en-US" dirty="0"/>
          </a:p>
        </p:txBody>
      </p:sp>
    </p:spTree>
    <p:extLst>
      <p:ext uri="{BB962C8B-B14F-4D97-AF65-F5344CB8AC3E}">
        <p14:creationId xmlns:p14="http://schemas.microsoft.com/office/powerpoint/2010/main" val="3579588037"/>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noFill/>
        </p:spPr>
        <p:txBody>
          <a:bodyPr/>
          <a:lstStyle/>
          <a:p>
            <a:r>
              <a:rPr lang="en-US" smtClean="0"/>
              <a:t>© 2013 Keith A. Pray</a:t>
            </a:r>
            <a:endParaRPr lang="en-US"/>
          </a:p>
        </p:txBody>
      </p:sp>
      <p:sp>
        <p:nvSpPr>
          <p:cNvPr id="2970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Professions</a:t>
            </a:r>
          </a:p>
        </p:txBody>
      </p:sp>
      <p:sp>
        <p:nvSpPr>
          <p:cNvPr id="403459" name="Rectangle 3"/>
          <p:cNvSpPr>
            <a:spLocks noGrp="1" noChangeArrowheads="1"/>
          </p:cNvSpPr>
          <p:nvPr>
            <p:ph type="body" idx="1"/>
          </p:nvPr>
        </p:nvSpPr>
        <p:spPr/>
        <p:txBody>
          <a:bodyPr/>
          <a:lstStyle/>
          <a:p>
            <a:pPr eaLnBrk="1" hangingPunct="1">
              <a:lnSpc>
                <a:spcPct val="90000"/>
              </a:lnSpc>
            </a:pPr>
            <a:r>
              <a:rPr lang="en-US" sz="2600">
                <a:ea typeface="ＭＳ Ｐゴシック" charset="-128"/>
                <a:cs typeface="ＭＳ Ｐゴシック" charset="-128"/>
              </a:rPr>
              <a:t>Examples?</a:t>
            </a:r>
          </a:p>
          <a:p>
            <a:pPr eaLnBrk="1" hangingPunct="1">
              <a:lnSpc>
                <a:spcPct val="90000"/>
              </a:lnSpc>
            </a:pPr>
            <a:endParaRPr lang="en-US" sz="2600">
              <a:ea typeface="ＭＳ Ｐゴシック" charset="-128"/>
              <a:cs typeface="ＭＳ Ｐゴシック" charset="-128"/>
            </a:endParaRPr>
          </a:p>
          <a:p>
            <a:pPr eaLnBrk="1" hangingPunct="1">
              <a:lnSpc>
                <a:spcPct val="90000"/>
              </a:lnSpc>
            </a:pPr>
            <a:r>
              <a:rPr lang="en-US" sz="2600">
                <a:ea typeface="ＭＳ Ｐゴシック" charset="-128"/>
                <a:cs typeface="ＭＳ Ｐゴシック" charset="-128"/>
              </a:rPr>
              <a:t>Compensation</a:t>
            </a:r>
          </a:p>
          <a:p>
            <a:pPr eaLnBrk="1" hangingPunct="1">
              <a:lnSpc>
                <a:spcPct val="90000"/>
              </a:lnSpc>
            </a:pPr>
            <a:r>
              <a:rPr lang="en-US" sz="2600">
                <a:ea typeface="ＭＳ Ｐゴシック" charset="-128"/>
                <a:cs typeface="ＭＳ Ｐゴシック" charset="-128"/>
              </a:rPr>
              <a:t>Qualifications -Skills, Education </a:t>
            </a:r>
          </a:p>
          <a:p>
            <a:pPr eaLnBrk="1" hangingPunct="1">
              <a:lnSpc>
                <a:spcPct val="90000"/>
              </a:lnSpc>
            </a:pPr>
            <a:r>
              <a:rPr lang="en-US" sz="2600">
                <a:ea typeface="ＭＳ Ｐゴシック" charset="-128"/>
                <a:cs typeface="ＭＳ Ｐゴシック" charset="-128"/>
              </a:rPr>
              <a:t>Autonomy, clients, and mobility</a:t>
            </a:r>
          </a:p>
          <a:p>
            <a:pPr eaLnBrk="1" hangingPunct="1">
              <a:lnSpc>
                <a:spcPct val="90000"/>
              </a:lnSpc>
            </a:pPr>
            <a:r>
              <a:rPr lang="en-US" sz="2600">
                <a:ea typeface="ＭＳ Ｐゴシック" charset="-128"/>
                <a:cs typeface="ＭＳ Ｐゴシック" charset="-128"/>
              </a:rPr>
              <a:t>Associations</a:t>
            </a:r>
          </a:p>
          <a:p>
            <a:pPr lvl="1" eaLnBrk="1" hangingPunct="1">
              <a:lnSpc>
                <a:spcPct val="90000"/>
              </a:lnSpc>
            </a:pPr>
            <a:r>
              <a:rPr lang="en-US" sz="1800"/>
              <a:t>Standards</a:t>
            </a:r>
          </a:p>
          <a:p>
            <a:pPr lvl="1" eaLnBrk="1" hangingPunct="1">
              <a:lnSpc>
                <a:spcPct val="90000"/>
              </a:lnSpc>
            </a:pPr>
            <a:r>
              <a:rPr lang="en-US" sz="1800"/>
              <a:t>Licensing</a:t>
            </a:r>
          </a:p>
          <a:p>
            <a:pPr lvl="1" eaLnBrk="1" hangingPunct="1">
              <a:lnSpc>
                <a:spcPct val="90000"/>
              </a:lnSpc>
            </a:pPr>
            <a:r>
              <a:rPr lang="en-US" sz="1800"/>
              <a:t>Code of Ethics – Why?</a:t>
            </a:r>
          </a:p>
          <a:p>
            <a:pPr lvl="1" eaLnBrk="1" hangingPunct="1">
              <a:lnSpc>
                <a:spcPct val="90000"/>
              </a:lnSpc>
            </a:pPr>
            <a:r>
              <a:rPr lang="en-US" sz="1800"/>
              <a:t>Self Regulation</a:t>
            </a:r>
          </a:p>
        </p:txBody>
      </p:sp>
      <p:sp>
        <p:nvSpPr>
          <p:cNvPr id="2" name="Date Placeholder 1"/>
          <p:cNvSpPr>
            <a:spLocks noGrp="1"/>
          </p:cNvSpPr>
          <p:nvPr>
            <p:ph type="dt" sz="half" idx="12"/>
          </p:nvPr>
        </p:nvSpPr>
        <p:spPr/>
        <p:txBody>
          <a:bodyPr/>
          <a:lstStyle/>
          <a:p>
            <a:fld id="{9FDD2D3C-8317-1F44-B315-96BA1E3FFF65}" type="datetime1">
              <a:rPr lang="en-US" smtClean="0"/>
              <a:t>9/10/13</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15</a:t>
            </a:fld>
            <a:endParaRPr lang="en-US"/>
          </a:p>
        </p:txBody>
      </p:sp>
    </p:spTree>
    <p:extLst>
      <p:ext uri="{BB962C8B-B14F-4D97-AF65-F5344CB8AC3E}">
        <p14:creationId xmlns:p14="http://schemas.microsoft.com/office/powerpoint/2010/main" val="3285401801"/>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3459">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03459">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03459">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03459">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03459">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03459">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03459">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0345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45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noFill/>
        </p:spPr>
        <p:txBody>
          <a:bodyPr/>
          <a:lstStyle/>
          <a:p>
            <a:r>
              <a:rPr lang="en-US" smtClean="0"/>
              <a:t>© 2013 Keith A. Pray</a:t>
            </a:r>
            <a:endParaRPr lang="en-US"/>
          </a:p>
        </p:txBody>
      </p:sp>
      <p:sp>
        <p:nvSpPr>
          <p:cNvPr id="3072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Codes of Computer Ethics</a:t>
            </a:r>
          </a:p>
        </p:txBody>
      </p:sp>
      <p:sp>
        <p:nvSpPr>
          <p:cNvPr id="30724" name="Rectangle 3"/>
          <p:cNvSpPr>
            <a:spLocks noGrp="1" noChangeArrowheads="1"/>
          </p:cNvSpPr>
          <p:nvPr>
            <p:ph type="body" idx="1"/>
          </p:nvPr>
        </p:nvSpPr>
        <p:spPr/>
        <p:txBody>
          <a:bodyPr/>
          <a:lstStyle/>
          <a:p>
            <a:pPr eaLnBrk="1" hangingPunct="1">
              <a:lnSpc>
                <a:spcPct val="90000"/>
              </a:lnSpc>
            </a:pPr>
            <a:r>
              <a:rPr lang="en-US" sz="2600">
                <a:ea typeface="ＭＳ Ｐゴシック" charset="-128"/>
                <a:cs typeface="ＭＳ Ｐゴシック" charset="-128"/>
              </a:rPr>
              <a:t>ACM</a:t>
            </a:r>
          </a:p>
          <a:p>
            <a:pPr lvl="1" eaLnBrk="1" hangingPunct="1">
              <a:lnSpc>
                <a:spcPct val="90000"/>
              </a:lnSpc>
            </a:pPr>
            <a:r>
              <a:rPr lang="en-US" sz="1800"/>
              <a:t>General Moral Imperatives</a:t>
            </a:r>
          </a:p>
          <a:p>
            <a:pPr lvl="2" eaLnBrk="1" hangingPunct="1">
              <a:lnSpc>
                <a:spcPct val="90000"/>
              </a:lnSpc>
            </a:pPr>
            <a:r>
              <a:rPr lang="en-US" sz="2000">
                <a:ea typeface="ＭＳ Ｐゴシック" charset="-128"/>
              </a:rPr>
              <a:t>Contribute to society and human well being</a:t>
            </a:r>
          </a:p>
          <a:p>
            <a:pPr lvl="2" eaLnBrk="1" hangingPunct="1">
              <a:lnSpc>
                <a:spcPct val="90000"/>
              </a:lnSpc>
            </a:pPr>
            <a:r>
              <a:rPr lang="en-US" sz="2000">
                <a:ea typeface="ＭＳ Ｐゴシック" charset="-128"/>
              </a:rPr>
              <a:t>Avoid harm to others</a:t>
            </a:r>
          </a:p>
          <a:p>
            <a:pPr lvl="2" eaLnBrk="1" hangingPunct="1">
              <a:lnSpc>
                <a:spcPct val="90000"/>
              </a:lnSpc>
            </a:pPr>
            <a:r>
              <a:rPr lang="en-US" sz="2000">
                <a:ea typeface="ＭＳ Ｐゴシック" charset="-128"/>
              </a:rPr>
              <a:t>Be honest and trustworthy</a:t>
            </a:r>
          </a:p>
          <a:p>
            <a:pPr lvl="2" eaLnBrk="1" hangingPunct="1">
              <a:lnSpc>
                <a:spcPct val="90000"/>
              </a:lnSpc>
            </a:pPr>
            <a:r>
              <a:rPr lang="en-US" sz="2000">
                <a:ea typeface="ＭＳ Ｐゴシック" charset="-128"/>
              </a:rPr>
              <a:t>Be fair and take action not to discriminate</a:t>
            </a:r>
          </a:p>
          <a:p>
            <a:pPr lvl="2" eaLnBrk="1" hangingPunct="1">
              <a:lnSpc>
                <a:spcPct val="90000"/>
              </a:lnSpc>
            </a:pPr>
            <a:r>
              <a:rPr lang="en-US" sz="2000">
                <a:ea typeface="ＭＳ Ｐゴシック" charset="-128"/>
              </a:rPr>
              <a:t>Honor property rights including copyrights and patent</a:t>
            </a:r>
          </a:p>
          <a:p>
            <a:pPr lvl="2" eaLnBrk="1" hangingPunct="1">
              <a:lnSpc>
                <a:spcPct val="90000"/>
              </a:lnSpc>
            </a:pPr>
            <a:r>
              <a:rPr lang="en-US" sz="2000">
                <a:ea typeface="ＭＳ Ｐゴシック" charset="-128"/>
              </a:rPr>
              <a:t>Give proper credit for intellectual property</a:t>
            </a:r>
          </a:p>
          <a:p>
            <a:pPr lvl="2" eaLnBrk="1" hangingPunct="1">
              <a:lnSpc>
                <a:spcPct val="90000"/>
              </a:lnSpc>
            </a:pPr>
            <a:r>
              <a:rPr lang="en-US" sz="2000">
                <a:ea typeface="ＭＳ Ｐゴシック" charset="-128"/>
              </a:rPr>
              <a:t>Respect the privacy of others</a:t>
            </a:r>
          </a:p>
          <a:p>
            <a:pPr lvl="2" eaLnBrk="1" hangingPunct="1">
              <a:lnSpc>
                <a:spcPct val="90000"/>
              </a:lnSpc>
            </a:pPr>
            <a:r>
              <a:rPr lang="en-US" sz="2000">
                <a:ea typeface="ＭＳ Ｐゴシック" charset="-128"/>
              </a:rPr>
              <a:t>Honor Confidentiality</a:t>
            </a:r>
          </a:p>
        </p:txBody>
      </p:sp>
      <p:sp>
        <p:nvSpPr>
          <p:cNvPr id="2" name="Date Placeholder 1"/>
          <p:cNvSpPr>
            <a:spLocks noGrp="1"/>
          </p:cNvSpPr>
          <p:nvPr>
            <p:ph type="dt" sz="half" idx="12"/>
          </p:nvPr>
        </p:nvSpPr>
        <p:spPr/>
        <p:txBody>
          <a:bodyPr/>
          <a:lstStyle/>
          <a:p>
            <a:fld id="{DF5C4D5C-F99E-E844-9AB2-1771A9C81001}" type="datetime1">
              <a:rPr lang="en-US" smtClean="0"/>
              <a:t>9/10/13</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16</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ea typeface="ＭＳ Ｐゴシック" charset="-128"/>
                <a:cs typeface="ＭＳ Ｐゴシック" charset="-128"/>
              </a:rPr>
              <a:t>Case Study – Anti Worm</a:t>
            </a:r>
          </a:p>
        </p:txBody>
      </p:sp>
      <p:sp>
        <p:nvSpPr>
          <p:cNvPr id="21507" name="Content Placeholder 2"/>
          <p:cNvSpPr>
            <a:spLocks noGrp="1"/>
          </p:cNvSpPr>
          <p:nvPr>
            <p:ph idx="1"/>
          </p:nvPr>
        </p:nvSpPr>
        <p:spPr/>
        <p:txBody>
          <a:bodyPr/>
          <a:lstStyle/>
          <a:p>
            <a:r>
              <a:rPr lang="en-US" sz="2000" smtClean="0">
                <a:ea typeface="ＭＳ Ｐゴシック" charset="-128"/>
                <a:cs typeface="ＭＳ Ｐゴシック" charset="-128"/>
              </a:rPr>
              <a:t>Internet plagued by worm exploiting a security hole in nameless popular OS.</a:t>
            </a:r>
          </a:p>
          <a:p>
            <a:r>
              <a:rPr lang="en-US" sz="2000" smtClean="0">
                <a:ea typeface="ＭＳ Ｐゴシック" charset="-128"/>
                <a:cs typeface="ＭＳ Ｐゴシック" charset="-128"/>
              </a:rPr>
              <a:t>Mr. Smartypants creates anti-worm that exploits same security hole, downloads and installs a patch for security hole. He releases the anti-worm.</a:t>
            </a:r>
          </a:p>
          <a:p>
            <a:r>
              <a:rPr lang="en-US" sz="2000" smtClean="0">
                <a:ea typeface="ＭＳ Ｐゴシック" charset="-128"/>
                <a:cs typeface="ＭＳ Ｐゴシック" charset="-128"/>
              </a:rPr>
              <a:t>Mr. S. take precautions to ensure the anti-worm cannot be traced to him.</a:t>
            </a:r>
          </a:p>
          <a:p>
            <a:r>
              <a:rPr lang="en-US" sz="2000" smtClean="0">
                <a:ea typeface="ＭＳ Ｐゴシック" charset="-128"/>
                <a:cs typeface="ＭＳ Ｐゴシック" charset="-128"/>
              </a:rPr>
              <a:t>Just like the malicious worm, the anti-worm quickly spreads to millions of computers and consumes large amounts of network resources.</a:t>
            </a:r>
          </a:p>
          <a:p>
            <a:r>
              <a:rPr lang="en-US" sz="2000" smtClean="0">
                <a:ea typeface="ＭＳ Ｐゴシック" charset="-128"/>
                <a:cs typeface="ＭＳ Ｐゴシック" charset="-128"/>
              </a:rPr>
              <a:t>The anti-worm looks just like another worm to systems administrators who try to stop it.</a:t>
            </a:r>
          </a:p>
          <a:p>
            <a:endParaRPr lang="en-US" sz="2000" smtClean="0">
              <a:ea typeface="ＭＳ Ｐゴシック" charset="-128"/>
              <a:cs typeface="ＭＳ Ｐゴシック" charset="-128"/>
            </a:endParaRPr>
          </a:p>
          <a:p>
            <a:r>
              <a:rPr lang="en-US" sz="2000" smtClean="0">
                <a:ea typeface="ＭＳ Ｐゴシック" charset="-128"/>
                <a:cs typeface="ＭＳ Ｐゴシック" charset="-128"/>
              </a:rPr>
              <a:t>Using the SWE Code of Ethics let’s discuss if Mr. Smartypants did the right thing.</a:t>
            </a:r>
          </a:p>
        </p:txBody>
      </p:sp>
      <p:sp>
        <p:nvSpPr>
          <p:cNvPr id="21508" name="Footer Placeholder 3"/>
          <p:cNvSpPr>
            <a:spLocks noGrp="1"/>
          </p:cNvSpPr>
          <p:nvPr>
            <p:ph type="ftr" sz="quarter" idx="10"/>
          </p:nvPr>
        </p:nvSpPr>
        <p:spPr>
          <a:noFill/>
        </p:spPr>
        <p:txBody>
          <a:bodyPr/>
          <a:lstStyle/>
          <a:p>
            <a:r>
              <a:rPr lang="en-US" smtClean="0"/>
              <a:t>© 2013 Keith A. Pray</a:t>
            </a:r>
            <a:endParaRPr lang="en-US"/>
          </a:p>
        </p:txBody>
      </p:sp>
      <p:sp>
        <p:nvSpPr>
          <p:cNvPr id="2" name="Date Placeholder 1"/>
          <p:cNvSpPr>
            <a:spLocks noGrp="1"/>
          </p:cNvSpPr>
          <p:nvPr>
            <p:ph type="dt" sz="half" idx="12"/>
          </p:nvPr>
        </p:nvSpPr>
        <p:spPr/>
        <p:txBody>
          <a:bodyPr/>
          <a:lstStyle/>
          <a:p>
            <a:fld id="{AA339FE7-C9B2-D048-984E-FA26DA1FA2FE}" type="datetime1">
              <a:rPr lang="en-US" smtClean="0"/>
              <a:t>9/10/13</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17</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p:spPr>
        <p:txBody>
          <a:bodyPr/>
          <a:lstStyle/>
          <a:p>
            <a:r>
              <a:rPr lang="en-US" smtClean="0"/>
              <a:t>© 2013 Keith A. Pray</a:t>
            </a:r>
            <a:endParaRPr lang="en-US"/>
          </a:p>
        </p:txBody>
      </p:sp>
      <p:sp>
        <p:nvSpPr>
          <p:cNvPr id="28675"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Codes of Computer Ethics</a:t>
            </a:r>
          </a:p>
        </p:txBody>
      </p:sp>
      <p:sp>
        <p:nvSpPr>
          <p:cNvPr id="28676" name="Rectangle 3"/>
          <p:cNvSpPr>
            <a:spLocks noGrp="1" noChangeArrowheads="1"/>
          </p:cNvSpPr>
          <p:nvPr>
            <p:ph type="body" idx="1"/>
          </p:nvPr>
        </p:nvSpPr>
        <p:spPr/>
        <p:txBody>
          <a:bodyPr/>
          <a:lstStyle/>
          <a:p>
            <a:pPr eaLnBrk="1" hangingPunct="1"/>
            <a:r>
              <a:rPr lang="en-US" sz="2200">
                <a:ea typeface="ＭＳ Ｐゴシック" charset="-128"/>
                <a:cs typeface="ＭＳ Ｐゴシック" charset="-128"/>
              </a:rPr>
              <a:t>ACM/IEEE-CS</a:t>
            </a:r>
          </a:p>
          <a:p>
            <a:pPr lvl="1" eaLnBrk="1" hangingPunct="1"/>
            <a:r>
              <a:rPr lang="en-US" sz="1600"/>
              <a:t>Principles</a:t>
            </a:r>
          </a:p>
          <a:p>
            <a:pPr lvl="2" eaLnBrk="1" hangingPunct="1"/>
            <a:r>
              <a:rPr lang="en-US" sz="1800">
                <a:ea typeface="ＭＳ Ｐゴシック" charset="-128"/>
              </a:rPr>
              <a:t>Public</a:t>
            </a:r>
          </a:p>
          <a:p>
            <a:pPr lvl="2" eaLnBrk="1" hangingPunct="1"/>
            <a:r>
              <a:rPr lang="en-US" sz="1800">
                <a:ea typeface="ＭＳ Ｐゴシック" charset="-128"/>
              </a:rPr>
              <a:t>Client And Employer</a:t>
            </a:r>
          </a:p>
          <a:p>
            <a:pPr lvl="2" eaLnBrk="1" hangingPunct="1"/>
            <a:r>
              <a:rPr lang="en-US" sz="1800">
                <a:ea typeface="ＭＳ Ｐゴシック" charset="-128"/>
              </a:rPr>
              <a:t>Product</a:t>
            </a:r>
          </a:p>
          <a:p>
            <a:pPr lvl="2" eaLnBrk="1" hangingPunct="1"/>
            <a:r>
              <a:rPr lang="en-US" sz="1800">
                <a:ea typeface="ＭＳ Ｐゴシック" charset="-128"/>
              </a:rPr>
              <a:t>Judgment</a:t>
            </a:r>
          </a:p>
          <a:p>
            <a:pPr lvl="2" eaLnBrk="1" hangingPunct="1"/>
            <a:r>
              <a:rPr lang="en-US" sz="1800">
                <a:ea typeface="ＭＳ Ｐゴシック" charset="-128"/>
              </a:rPr>
              <a:t>Management</a:t>
            </a:r>
          </a:p>
          <a:p>
            <a:pPr lvl="2" eaLnBrk="1" hangingPunct="1"/>
            <a:r>
              <a:rPr lang="en-US" sz="1800">
                <a:ea typeface="ＭＳ Ｐゴシック" charset="-128"/>
              </a:rPr>
              <a:t>Profession</a:t>
            </a:r>
          </a:p>
          <a:p>
            <a:pPr lvl="2" eaLnBrk="1" hangingPunct="1"/>
            <a:r>
              <a:rPr lang="en-US" sz="1800">
                <a:ea typeface="ＭＳ Ｐゴシック" charset="-128"/>
              </a:rPr>
              <a:t>Colleagues</a:t>
            </a:r>
          </a:p>
          <a:p>
            <a:pPr lvl="2" eaLnBrk="1" hangingPunct="1"/>
            <a:r>
              <a:rPr lang="en-US" sz="1800">
                <a:ea typeface="ＭＳ Ｐゴシック" charset="-128"/>
              </a:rPr>
              <a:t>Self</a:t>
            </a:r>
          </a:p>
        </p:txBody>
      </p:sp>
      <p:sp>
        <p:nvSpPr>
          <p:cNvPr id="2" name="Date Placeholder 1"/>
          <p:cNvSpPr>
            <a:spLocks noGrp="1"/>
          </p:cNvSpPr>
          <p:nvPr>
            <p:ph type="dt" sz="half" idx="12"/>
          </p:nvPr>
        </p:nvSpPr>
        <p:spPr/>
        <p:txBody>
          <a:bodyPr/>
          <a:lstStyle/>
          <a:p>
            <a:fld id="{D68B06C5-B8A3-A142-BF4D-88743DA474B5}" type="datetime1">
              <a:rPr lang="en-US" smtClean="0"/>
              <a:t>9/10/13</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18</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noFill/>
        </p:spPr>
        <p:txBody>
          <a:bodyPr/>
          <a:lstStyle/>
          <a:p>
            <a:r>
              <a:rPr lang="en-US" smtClean="0"/>
              <a:t>© 2013 Keith A. Pray</a:t>
            </a:r>
            <a:endParaRPr lang="en-US"/>
          </a:p>
        </p:txBody>
      </p:sp>
      <p:sp>
        <p:nvSpPr>
          <p:cNvPr id="3277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Codes of Computer Ethics</a:t>
            </a:r>
          </a:p>
        </p:txBody>
      </p:sp>
      <p:sp>
        <p:nvSpPr>
          <p:cNvPr id="32772" name="Rectangle 3"/>
          <p:cNvSpPr>
            <a:spLocks noGrp="1" noChangeArrowheads="1"/>
          </p:cNvSpPr>
          <p:nvPr>
            <p:ph type="body" idx="1"/>
          </p:nvPr>
        </p:nvSpPr>
        <p:spPr/>
        <p:txBody>
          <a:bodyPr/>
          <a:lstStyle/>
          <a:p>
            <a:pPr eaLnBrk="1" hangingPunct="1">
              <a:lnSpc>
                <a:spcPct val="90000"/>
              </a:lnSpc>
            </a:pPr>
            <a:r>
              <a:rPr lang="en-US" sz="2600">
                <a:ea typeface="ＭＳ Ｐゴシック" charset="-128"/>
                <a:cs typeface="ＭＳ Ｐゴシック" charset="-128"/>
              </a:rPr>
              <a:t>ACM</a:t>
            </a:r>
          </a:p>
          <a:p>
            <a:pPr lvl="1" eaLnBrk="1" hangingPunct="1">
              <a:lnSpc>
                <a:spcPct val="90000"/>
              </a:lnSpc>
            </a:pPr>
            <a:r>
              <a:rPr lang="en-US" sz="1800"/>
              <a:t>Professional Responsibilities</a:t>
            </a:r>
          </a:p>
          <a:p>
            <a:pPr lvl="1" eaLnBrk="1" hangingPunct="1">
              <a:lnSpc>
                <a:spcPct val="90000"/>
              </a:lnSpc>
            </a:pPr>
            <a:r>
              <a:rPr lang="en-US" sz="1800"/>
              <a:t>Organizational Leadership Imperatives</a:t>
            </a:r>
          </a:p>
          <a:p>
            <a:pPr lvl="1" eaLnBrk="1" hangingPunct="1">
              <a:lnSpc>
                <a:spcPct val="90000"/>
              </a:lnSpc>
            </a:pPr>
            <a:r>
              <a:rPr lang="en-US" sz="1800"/>
              <a:t>Compliance With The Code</a:t>
            </a:r>
          </a:p>
          <a:p>
            <a:pPr lvl="1" eaLnBrk="1" hangingPunct="1">
              <a:lnSpc>
                <a:spcPct val="90000"/>
              </a:lnSpc>
            </a:pPr>
            <a:endParaRPr lang="en-US" sz="1800"/>
          </a:p>
          <a:p>
            <a:pPr eaLnBrk="1" hangingPunct="1">
              <a:lnSpc>
                <a:spcPct val="90000"/>
              </a:lnSpc>
            </a:pPr>
            <a:r>
              <a:rPr lang="en-US" sz="2600">
                <a:ea typeface="ＭＳ Ｐゴシック" charset="-128"/>
                <a:cs typeface="ＭＳ Ｐゴシック" charset="-128"/>
              </a:rPr>
              <a:t>Why have these things?</a:t>
            </a:r>
          </a:p>
          <a:p>
            <a:pPr eaLnBrk="1" hangingPunct="1">
              <a:lnSpc>
                <a:spcPct val="90000"/>
              </a:lnSpc>
            </a:pPr>
            <a:endParaRPr lang="en-US" sz="2600">
              <a:ea typeface="ＭＳ Ｐゴシック" charset="-128"/>
              <a:cs typeface="ＭＳ Ｐゴシック" charset="-128"/>
            </a:endParaRPr>
          </a:p>
          <a:p>
            <a:pPr eaLnBrk="1" hangingPunct="1">
              <a:lnSpc>
                <a:spcPct val="90000"/>
              </a:lnSpc>
            </a:pPr>
            <a:r>
              <a:rPr lang="en-US" sz="2600">
                <a:ea typeface="ＭＳ Ｐゴシック" charset="-128"/>
                <a:cs typeface="ＭＳ Ｐゴシック" charset="-128"/>
              </a:rPr>
              <a:t>Give examples when these should have been followed</a:t>
            </a:r>
          </a:p>
          <a:p>
            <a:pPr lvl="1" eaLnBrk="1" hangingPunct="1">
              <a:lnSpc>
                <a:spcPct val="90000"/>
              </a:lnSpc>
            </a:pPr>
            <a:r>
              <a:rPr lang="en-US" sz="1800"/>
              <a:t>Why?</a:t>
            </a:r>
          </a:p>
        </p:txBody>
      </p:sp>
      <p:sp>
        <p:nvSpPr>
          <p:cNvPr id="2" name="Date Placeholder 1"/>
          <p:cNvSpPr>
            <a:spLocks noGrp="1"/>
          </p:cNvSpPr>
          <p:nvPr>
            <p:ph type="dt" sz="half" idx="12"/>
          </p:nvPr>
        </p:nvSpPr>
        <p:spPr/>
        <p:txBody>
          <a:bodyPr/>
          <a:lstStyle/>
          <a:p>
            <a:fld id="{0B508DAF-5E7E-8C49-897C-BB20764A6A8B}" type="datetime1">
              <a:rPr lang="en-US" smtClean="0"/>
              <a:t>9/10/13</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19</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p>
            <a:r>
              <a:rPr lang="en-US" smtClean="0"/>
              <a:t>© 2013 Keith A. Pray</a:t>
            </a:r>
            <a:endParaRPr lang="en-US"/>
          </a:p>
        </p:txBody>
      </p:sp>
      <p:sp>
        <p:nvSpPr>
          <p:cNvPr id="1741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7412"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smtClean="0">
                <a:ea typeface="ＭＳ Ｐゴシック" charset="-128"/>
                <a:cs typeface="ＭＳ Ｐゴシック" charset="-128"/>
              </a:rPr>
              <a:t>Professional Ethics</a:t>
            </a:r>
          </a:p>
          <a:p>
            <a:pPr marL="571500" indent="-571500" eaLnBrk="1" hangingPunct="1">
              <a:buFont typeface="Times" charset="0"/>
              <a:buAutoNum type="arabicPeriod"/>
            </a:pPr>
            <a:r>
              <a:rPr lang="en-US" sz="2400" dirty="0" smtClean="0">
                <a:ea typeface="ＭＳ Ｐゴシック" charset="-128"/>
                <a:cs typeface="ＭＳ Ｐゴシック" charset="-128"/>
              </a:rPr>
              <a:t>Assignment</a:t>
            </a:r>
          </a:p>
          <a:p>
            <a:pPr marL="571500" indent="-571500" eaLnBrk="1" hangingPunct="1">
              <a:buFont typeface="Times" charset="0"/>
              <a:buAutoNum type="arabicPeriod"/>
            </a:pPr>
            <a:r>
              <a:rPr lang="en-US" sz="2400" dirty="0" smtClean="0">
                <a:ea typeface="ＭＳ Ｐゴシック" charset="-128"/>
                <a:cs typeface="ＭＳ Ｐゴシック" charset="-128"/>
              </a:rPr>
              <a:t>Students Present</a:t>
            </a:r>
          </a:p>
        </p:txBody>
      </p:sp>
      <p:sp>
        <p:nvSpPr>
          <p:cNvPr id="277508" name="Rectangle 4"/>
          <p:cNvSpPr>
            <a:spLocks noChangeArrowheads="1"/>
          </p:cNvSpPr>
          <p:nvPr/>
        </p:nvSpPr>
        <p:spPr bwMode="auto">
          <a:xfrm>
            <a:off x="0" y="19812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
        <p:nvSpPr>
          <p:cNvPr id="2" name="Date Placeholder 1"/>
          <p:cNvSpPr>
            <a:spLocks noGrp="1"/>
          </p:cNvSpPr>
          <p:nvPr>
            <p:ph type="dt" sz="half" idx="12"/>
          </p:nvPr>
        </p:nvSpPr>
        <p:spPr/>
        <p:txBody>
          <a:bodyPr/>
          <a:lstStyle/>
          <a:p>
            <a:fld id="{399E8786-62FC-BE46-82D2-D063B9437076}" type="datetime1">
              <a:rPr lang="en-US" smtClean="0"/>
              <a:t>9/10/13</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2</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3"/>
          <p:cNvSpPr>
            <a:spLocks noGrp="1"/>
          </p:cNvSpPr>
          <p:nvPr>
            <p:ph type="ftr" sz="quarter" idx="10"/>
          </p:nvPr>
        </p:nvSpPr>
        <p:spPr>
          <a:noFill/>
        </p:spPr>
        <p:txBody>
          <a:bodyPr/>
          <a:lstStyle/>
          <a:p>
            <a:r>
              <a:rPr lang="en-US" smtClean="0"/>
              <a:t>© 2013 Keith A. Pray</a:t>
            </a:r>
            <a:endParaRPr lang="en-US"/>
          </a:p>
        </p:txBody>
      </p:sp>
      <p:sp>
        <p:nvSpPr>
          <p:cNvPr id="54277"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Professional Ethics</a:t>
            </a:r>
          </a:p>
        </p:txBody>
      </p:sp>
      <p:sp>
        <p:nvSpPr>
          <p:cNvPr id="54278"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Why?</a:t>
            </a:r>
          </a:p>
        </p:txBody>
      </p:sp>
      <p:sp>
        <p:nvSpPr>
          <p:cNvPr id="2" name="Date Placeholder 1"/>
          <p:cNvSpPr>
            <a:spLocks noGrp="1"/>
          </p:cNvSpPr>
          <p:nvPr>
            <p:ph type="dt" sz="half" idx="12"/>
          </p:nvPr>
        </p:nvSpPr>
        <p:spPr/>
        <p:txBody>
          <a:bodyPr/>
          <a:lstStyle/>
          <a:p>
            <a:fld id="{E7911271-69B2-7640-85C4-482339D7607F}" type="datetime1">
              <a:rPr lang="en-US" smtClean="0"/>
              <a:t>9/10/13</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20</a:t>
            </a:fld>
            <a:endParaRPr lang="en-US"/>
          </a:p>
        </p:txBody>
      </p:sp>
    </p:spTree>
    <p:extLst>
      <p:ext uri="{BB962C8B-B14F-4D97-AF65-F5344CB8AC3E}">
        <p14:creationId xmlns:p14="http://schemas.microsoft.com/office/powerpoint/2010/main" val="32608182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0"/>
          </p:nvPr>
        </p:nvSpPr>
        <p:spPr>
          <a:noFill/>
        </p:spPr>
        <p:txBody>
          <a:bodyPr/>
          <a:lstStyle/>
          <a:p>
            <a:r>
              <a:rPr lang="en-US" smtClean="0"/>
              <a:t>© 2013 Keith A. Pray</a:t>
            </a:r>
            <a:endParaRPr lang="en-US"/>
          </a:p>
        </p:txBody>
      </p:sp>
      <p:sp>
        <p:nvSpPr>
          <p:cNvPr id="31749"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Assignment</a:t>
            </a:r>
          </a:p>
        </p:txBody>
      </p:sp>
      <p:sp>
        <p:nvSpPr>
          <p:cNvPr id="31750" name="Rectangle 3"/>
          <p:cNvSpPr>
            <a:spLocks noGrp="1" noChangeArrowheads="1"/>
          </p:cNvSpPr>
          <p:nvPr>
            <p:ph type="body" idx="1"/>
          </p:nvPr>
        </p:nvSpPr>
        <p:spPr/>
        <p:txBody>
          <a:bodyPr/>
          <a:lstStyle/>
          <a:p>
            <a:pPr eaLnBrk="1" hangingPunct="1">
              <a:lnSpc>
                <a:spcPct val="90000"/>
              </a:lnSpc>
            </a:pPr>
            <a:r>
              <a:rPr lang="en-US" sz="2200" dirty="0" smtClean="0">
                <a:ea typeface="ＭＳ Ｐゴシック" charset="-128"/>
                <a:cs typeface="ＭＳ Ｐゴシック" charset="-128"/>
              </a:rPr>
              <a:t>Get started on Group Project.</a:t>
            </a:r>
          </a:p>
          <a:p>
            <a:pPr eaLnBrk="1" hangingPunct="1">
              <a:lnSpc>
                <a:spcPct val="90000"/>
              </a:lnSpc>
            </a:pPr>
            <a:endParaRPr lang="en-US" sz="2200" dirty="0">
              <a:ea typeface="ＭＳ Ｐゴシック" charset="-128"/>
              <a:cs typeface="ＭＳ Ｐゴシック" charset="-128"/>
            </a:endParaRPr>
          </a:p>
          <a:p>
            <a:pPr eaLnBrk="1" hangingPunct="1">
              <a:lnSpc>
                <a:spcPct val="90000"/>
              </a:lnSpc>
            </a:pPr>
            <a:r>
              <a:rPr lang="en-US" sz="2200" dirty="0" smtClean="0">
                <a:ea typeface="ＭＳ Ｐゴシック" charset="-128"/>
                <a:cs typeface="ＭＳ Ｐゴシック" charset="-128"/>
              </a:rPr>
              <a:t>Do we want Movies or New Technology?</a:t>
            </a:r>
          </a:p>
          <a:p>
            <a:pPr lvl="1" eaLnBrk="1" hangingPunct="1">
              <a:lnSpc>
                <a:spcPct val="90000"/>
              </a:lnSpc>
            </a:pPr>
            <a:r>
              <a:rPr lang="en-US" sz="1200" dirty="0">
                <a:ea typeface="ＭＳ Ｐゴシック" charset="-128"/>
                <a:cs typeface="ＭＳ Ｐゴシック" charset="-128"/>
              </a:rPr>
              <a:t>Please see Assignment slides for details</a:t>
            </a:r>
            <a:r>
              <a:rPr lang="en-US" sz="1200" dirty="0" smtClean="0">
                <a:ea typeface="ＭＳ Ｐゴシック" charset="-128"/>
                <a:cs typeface="ＭＳ Ｐゴシック" charset="-128"/>
              </a:rPr>
              <a:t>.</a:t>
            </a:r>
          </a:p>
          <a:p>
            <a:pPr eaLnBrk="1" hangingPunct="1">
              <a:lnSpc>
                <a:spcPct val="90000"/>
              </a:lnSpc>
            </a:pPr>
            <a:r>
              <a:rPr lang="en-US" sz="2200" smtClean="0">
                <a:ea typeface="ＭＳ Ｐゴシック" charset="-128"/>
                <a:cs typeface="ＭＳ Ｐゴシック" charset="-128"/>
              </a:rPr>
              <a:t>Movies!</a:t>
            </a:r>
            <a:endParaRPr lang="en-US" sz="2200" dirty="0">
              <a:ea typeface="ＭＳ Ｐゴシック" charset="-128"/>
              <a:cs typeface="ＭＳ Ｐゴシック" charset="-128"/>
            </a:endParaRPr>
          </a:p>
        </p:txBody>
      </p:sp>
      <p:sp>
        <p:nvSpPr>
          <p:cNvPr id="2" name="Date Placeholder 1"/>
          <p:cNvSpPr>
            <a:spLocks noGrp="1"/>
          </p:cNvSpPr>
          <p:nvPr>
            <p:ph type="dt" sz="half" idx="12"/>
          </p:nvPr>
        </p:nvSpPr>
        <p:spPr/>
        <p:txBody>
          <a:bodyPr/>
          <a:lstStyle/>
          <a:p>
            <a:fld id="{5BE7D604-191E-E741-9569-811075F65F1E}" type="datetime1">
              <a:rPr lang="en-US" smtClean="0"/>
              <a:t>9/10/13</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21</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 2013 Keith A. Pray</a:t>
            </a:r>
            <a:endParaRPr lang="en-US"/>
          </a:p>
        </p:txBody>
      </p:sp>
      <p:pic>
        <p:nvPicPr>
          <p:cNvPr id="6" name="Picture 5"/>
          <p:cNvPicPr>
            <a:picLocks noChangeAspect="1"/>
          </p:cNvPicPr>
          <p:nvPr/>
        </p:nvPicPr>
        <p:blipFill>
          <a:blip r:embed="rId2"/>
          <a:stretch>
            <a:fillRect/>
          </a:stretch>
        </p:blipFill>
        <p:spPr>
          <a:xfrm>
            <a:off x="508000" y="914400"/>
            <a:ext cx="8128000" cy="2540000"/>
          </a:xfrm>
          <a:prstGeom prst="rect">
            <a:avLst/>
          </a:prstGeom>
        </p:spPr>
      </p:pic>
      <p:pic>
        <p:nvPicPr>
          <p:cNvPr id="7" name="Picture 6"/>
          <p:cNvPicPr>
            <a:picLocks noChangeAspect="1"/>
          </p:cNvPicPr>
          <p:nvPr/>
        </p:nvPicPr>
        <p:blipFill>
          <a:blip r:embed="rId3"/>
          <a:stretch>
            <a:fillRect/>
          </a:stretch>
        </p:blipFill>
        <p:spPr>
          <a:xfrm>
            <a:off x="508000" y="3771900"/>
            <a:ext cx="8128000" cy="2552700"/>
          </a:xfrm>
          <a:prstGeom prst="rect">
            <a:avLst/>
          </a:prstGeom>
        </p:spPr>
      </p:pic>
      <p:sp>
        <p:nvSpPr>
          <p:cNvPr id="2" name="Date Placeholder 1"/>
          <p:cNvSpPr>
            <a:spLocks noGrp="1"/>
          </p:cNvSpPr>
          <p:nvPr>
            <p:ph type="dt" sz="half" idx="12"/>
          </p:nvPr>
        </p:nvSpPr>
        <p:spPr/>
        <p:txBody>
          <a:bodyPr/>
          <a:lstStyle/>
          <a:p>
            <a:fld id="{44E0A240-FEAA-F24D-A7CA-329FE31364EE}" type="datetime1">
              <a:rPr lang="en-US" smtClean="0"/>
              <a:t>9/10/13</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3</a:t>
            </a:fld>
            <a:endParaRPr lang="en-US"/>
          </a:p>
        </p:txBody>
      </p:sp>
    </p:spTree>
    <p:extLst>
      <p:ext uri="{BB962C8B-B14F-4D97-AF65-F5344CB8AC3E}">
        <p14:creationId xmlns:p14="http://schemas.microsoft.com/office/powerpoint/2010/main" val="770665163"/>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p>
            <a:r>
              <a:rPr lang="en-US" smtClean="0"/>
              <a:t>© 2013 Keith A. Pray</a:t>
            </a:r>
            <a:endParaRPr lang="en-US"/>
          </a:p>
        </p:txBody>
      </p:sp>
      <p:sp>
        <p:nvSpPr>
          <p:cNvPr id="1741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7412"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smtClean="0">
                <a:ea typeface="ＭＳ Ｐゴシック" charset="-128"/>
                <a:cs typeface="ＭＳ Ｐゴシック" charset="-128"/>
              </a:rPr>
              <a:t>Professional Ethics</a:t>
            </a:r>
          </a:p>
          <a:p>
            <a:pPr marL="571500" indent="-571500" eaLnBrk="1" hangingPunct="1">
              <a:buFont typeface="Times" charset="0"/>
              <a:buAutoNum type="arabicPeriod"/>
            </a:pPr>
            <a:r>
              <a:rPr lang="en-US" sz="2400" dirty="0" smtClean="0">
                <a:ea typeface="ＭＳ Ｐゴシック" charset="-128"/>
                <a:cs typeface="ＭＳ Ｐゴシック" charset="-128"/>
              </a:rPr>
              <a:t>Assignment</a:t>
            </a:r>
          </a:p>
          <a:p>
            <a:pPr marL="571500" indent="-571500" eaLnBrk="1" hangingPunct="1">
              <a:buFont typeface="Times" charset="0"/>
              <a:buAutoNum type="arabicPeriod"/>
            </a:pPr>
            <a:r>
              <a:rPr lang="en-US" sz="2400" dirty="0" smtClean="0">
                <a:ea typeface="ＭＳ Ｐゴシック" charset="-128"/>
                <a:cs typeface="ＭＳ Ｐゴシック" charset="-128"/>
              </a:rPr>
              <a:t>Students Present</a:t>
            </a:r>
          </a:p>
        </p:txBody>
      </p:sp>
      <p:sp>
        <p:nvSpPr>
          <p:cNvPr id="277508" name="Rectangle 4"/>
          <p:cNvSpPr>
            <a:spLocks noChangeArrowheads="1"/>
          </p:cNvSpPr>
          <p:nvPr/>
        </p:nvSpPr>
        <p:spPr bwMode="auto">
          <a:xfrm>
            <a:off x="0" y="24384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
        <p:nvSpPr>
          <p:cNvPr id="2" name="Date Placeholder 1"/>
          <p:cNvSpPr>
            <a:spLocks noGrp="1"/>
          </p:cNvSpPr>
          <p:nvPr>
            <p:ph type="dt" sz="half" idx="12"/>
          </p:nvPr>
        </p:nvSpPr>
        <p:spPr/>
        <p:txBody>
          <a:bodyPr/>
          <a:lstStyle/>
          <a:p>
            <a:fld id="{1D62FEBB-C07A-3343-A997-43F290E83082}" type="datetime1">
              <a:rPr lang="en-US" smtClean="0"/>
              <a:t>9/10/13</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4</a:t>
            </a:fld>
            <a:endParaRPr lang="en-US"/>
          </a:p>
        </p:txBody>
      </p:sp>
    </p:spTree>
    <p:extLst>
      <p:ext uri="{BB962C8B-B14F-4D97-AF65-F5344CB8AC3E}">
        <p14:creationId xmlns:p14="http://schemas.microsoft.com/office/powerpoint/2010/main" val="631317601"/>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One page paper:</a:t>
            </a:r>
          </a:p>
          <a:p>
            <a:pPr>
              <a:buNone/>
            </a:pPr>
            <a:endParaRPr lang="en-US" dirty="0" smtClean="0"/>
          </a:p>
          <a:p>
            <a:pPr lvl="1"/>
            <a:r>
              <a:rPr lang="en-US" dirty="0" smtClean="0"/>
              <a:t>Are online sources a better medium for dissemination of newsworthy information than traditional methods like print newspapers and television/radio news broadcasts?</a:t>
            </a:r>
          </a:p>
        </p:txBody>
      </p:sp>
      <p:sp>
        <p:nvSpPr>
          <p:cNvPr id="4" name="Footer Placeholder 3"/>
          <p:cNvSpPr>
            <a:spLocks noGrp="1"/>
          </p:cNvSpPr>
          <p:nvPr>
            <p:ph type="ftr" sz="quarter" idx="10"/>
          </p:nvPr>
        </p:nvSpPr>
        <p:spPr/>
        <p:txBody>
          <a:bodyPr/>
          <a:lstStyle/>
          <a:p>
            <a:r>
              <a:rPr lang="en-US" smtClean="0"/>
              <a:t>© 2013 Keith A. Pray</a:t>
            </a:r>
            <a:endParaRPr lang="en-US"/>
          </a:p>
        </p:txBody>
      </p:sp>
      <p:sp>
        <p:nvSpPr>
          <p:cNvPr id="5" name="Slide Number Placeholder 4"/>
          <p:cNvSpPr>
            <a:spLocks noGrp="1"/>
          </p:cNvSpPr>
          <p:nvPr>
            <p:ph type="sldNum" sz="quarter" idx="11"/>
          </p:nvPr>
        </p:nvSpPr>
        <p:spPr/>
        <p:txBody>
          <a:bodyPr/>
          <a:lstStyle/>
          <a:p>
            <a:fld id="{C5B05159-B583-B74B-8074-2CBCA1E521E2}" type="slidenum">
              <a:rPr lang="en-US" smtClean="0"/>
              <a:pPr/>
              <a:t>5</a:t>
            </a:fld>
            <a:endParaRPr lang="en-US"/>
          </a:p>
        </p:txBody>
      </p:sp>
      <p:sp>
        <p:nvSpPr>
          <p:cNvPr id="6" name="Date Placeholder 5"/>
          <p:cNvSpPr>
            <a:spLocks noGrp="1"/>
          </p:cNvSpPr>
          <p:nvPr>
            <p:ph type="dt" sz="half" idx="12"/>
          </p:nvPr>
        </p:nvSpPr>
        <p:spPr/>
        <p:txBody>
          <a:bodyPr/>
          <a:lstStyle/>
          <a:p>
            <a:fld id="{FB52FE86-F7CD-6845-9599-30F4DB5F75FC}" type="datetime1">
              <a:rPr lang="en-US" smtClean="0"/>
              <a:t>9/10/13</a:t>
            </a:fld>
            <a:endParaRPr lang="en-US"/>
          </a:p>
        </p:txBody>
      </p:sp>
    </p:spTree>
    <p:extLst>
      <p:ext uri="{BB962C8B-B14F-4D97-AF65-F5344CB8AC3E}">
        <p14:creationId xmlns:p14="http://schemas.microsoft.com/office/powerpoint/2010/main" val="77072254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p>
            <a:r>
              <a:rPr lang="en-US" smtClean="0"/>
              <a:t>© 2013 Keith A. Pray</a:t>
            </a:r>
            <a:endParaRPr lang="en-US"/>
          </a:p>
        </p:txBody>
      </p:sp>
      <p:sp>
        <p:nvSpPr>
          <p:cNvPr id="1741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7412"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smtClean="0">
                <a:ea typeface="ＭＳ Ｐゴシック" charset="-128"/>
                <a:cs typeface="ＭＳ Ｐゴシック" charset="-128"/>
              </a:rPr>
              <a:t>Professional Ethics</a:t>
            </a:r>
          </a:p>
          <a:p>
            <a:pPr marL="571500" indent="-571500" eaLnBrk="1" hangingPunct="1">
              <a:buFont typeface="Times" charset="0"/>
              <a:buAutoNum type="arabicPeriod"/>
            </a:pPr>
            <a:r>
              <a:rPr lang="en-US" sz="2400" dirty="0" smtClean="0">
                <a:ea typeface="ＭＳ Ｐゴシック" charset="-128"/>
                <a:cs typeface="ＭＳ Ｐゴシック" charset="-128"/>
              </a:rPr>
              <a:t>Assignment</a:t>
            </a:r>
          </a:p>
          <a:p>
            <a:pPr marL="571500" indent="-571500" eaLnBrk="1" hangingPunct="1">
              <a:buFont typeface="Times" charset="0"/>
              <a:buAutoNum type="arabicPeriod"/>
            </a:pPr>
            <a:r>
              <a:rPr lang="en-US" sz="2400" dirty="0" smtClean="0">
                <a:ea typeface="ＭＳ Ｐゴシック" charset="-128"/>
                <a:cs typeface="ＭＳ Ｐゴシック" charset="-128"/>
              </a:rPr>
              <a:t>Students Present</a:t>
            </a:r>
          </a:p>
        </p:txBody>
      </p:sp>
      <p:sp>
        <p:nvSpPr>
          <p:cNvPr id="277508" name="Rectangle 4"/>
          <p:cNvSpPr>
            <a:spLocks noChangeArrowheads="1"/>
          </p:cNvSpPr>
          <p:nvPr/>
        </p:nvSpPr>
        <p:spPr bwMode="auto">
          <a:xfrm>
            <a:off x="0" y="28956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
        <p:nvSpPr>
          <p:cNvPr id="2" name="Date Placeholder 1"/>
          <p:cNvSpPr>
            <a:spLocks noGrp="1"/>
          </p:cNvSpPr>
          <p:nvPr>
            <p:ph type="dt" sz="half" idx="12"/>
          </p:nvPr>
        </p:nvSpPr>
        <p:spPr/>
        <p:txBody>
          <a:bodyPr/>
          <a:lstStyle/>
          <a:p>
            <a:fld id="{AE091C5D-614C-D844-BD28-FC7F598E5167}" type="datetime1">
              <a:rPr lang="en-US" smtClean="0"/>
              <a:t>9/10/13</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6</a:t>
            </a:fld>
            <a:endParaRPr lang="en-US"/>
          </a:p>
        </p:txBody>
      </p:sp>
    </p:spTree>
    <p:extLst>
      <p:ext uri="{BB962C8B-B14F-4D97-AF65-F5344CB8AC3E}">
        <p14:creationId xmlns:p14="http://schemas.microsoft.com/office/powerpoint/2010/main" val="631317601"/>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Julian </a:t>
            </a:r>
            <a:r>
              <a:rPr lang="en-US" dirty="0" err="1"/>
              <a:t>Assange</a:t>
            </a:r>
            <a:endParaRPr lang="en-US" dirty="0"/>
          </a:p>
        </p:txBody>
      </p:sp>
      <p:sp>
        <p:nvSpPr>
          <p:cNvPr id="3" name="Content Placeholder 2"/>
          <p:cNvSpPr>
            <a:spLocks noGrp="1"/>
          </p:cNvSpPr>
          <p:nvPr>
            <p:ph idx="1"/>
          </p:nvPr>
        </p:nvSpPr>
        <p:spPr/>
        <p:txBody>
          <a:bodyPr/>
          <a:lstStyle/>
          <a:p>
            <a:r>
              <a:rPr lang="en-US" dirty="0" smtClean="0"/>
              <a:t>Founder and editor-in-chief </a:t>
            </a:r>
            <a:r>
              <a:rPr lang="en-US" dirty="0"/>
              <a:t>of </a:t>
            </a:r>
            <a:r>
              <a:rPr lang="en-US" dirty="0" smtClean="0"/>
              <a:t>WikiLeaks</a:t>
            </a:r>
            <a:r>
              <a:rPr lang="en-US" baseline="30000" dirty="0" smtClean="0"/>
              <a:t>[1]</a:t>
            </a:r>
          </a:p>
          <a:p>
            <a:pPr lvl="1"/>
            <a:r>
              <a:rPr lang="en-US" dirty="0" smtClean="0"/>
              <a:t>Primary function is to leak documents anonymously</a:t>
            </a:r>
          </a:p>
          <a:p>
            <a:r>
              <a:rPr lang="en-US" dirty="0" smtClean="0"/>
              <a:t>Trapped in Ecuadorian Embassy in UK</a:t>
            </a:r>
            <a:r>
              <a:rPr lang="en-US" baseline="30000" dirty="0" smtClean="0"/>
              <a:t>[1][2]</a:t>
            </a:r>
          </a:p>
          <a:p>
            <a:pPr lvl="1"/>
            <a:r>
              <a:rPr lang="en-US" dirty="0" smtClean="0"/>
              <a:t>Will be extradited to Sweden for sexual assault case if he leaves</a:t>
            </a:r>
          </a:p>
          <a:p>
            <a:r>
              <a:rPr lang="en-US" dirty="0" smtClean="0"/>
              <a:t>Reception of WikiLeaks has been mixed</a:t>
            </a:r>
            <a:r>
              <a:rPr lang="en-US" baseline="30000" dirty="0" smtClean="0"/>
              <a:t>[1][3][4]</a:t>
            </a:r>
          </a:p>
          <a:p>
            <a:pPr lvl="1"/>
            <a:r>
              <a:rPr lang="en-US" dirty="0" smtClean="0"/>
              <a:t>Positives are freedom and transparency</a:t>
            </a:r>
          </a:p>
          <a:p>
            <a:pPr lvl="1"/>
            <a:r>
              <a:rPr lang="en-US" dirty="0" smtClean="0"/>
              <a:t>Negatives are anonymity,</a:t>
            </a:r>
            <a:r>
              <a:rPr lang="en-US" dirty="0"/>
              <a:t> risk to </a:t>
            </a:r>
            <a:r>
              <a:rPr lang="en-US" dirty="0" smtClean="0"/>
              <a:t>people, and harm to national security</a:t>
            </a:r>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Robert Smieja</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36327F8A-1A4E-A943-9B01-8A64AB1BFF4B}" type="datetime1">
              <a:rPr lang="en-US" smtClean="0"/>
              <a:t>9/10/13</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7</a:t>
            </a:fld>
            <a:endParaRPr lang="en-US"/>
          </a:p>
        </p:txBody>
      </p:sp>
      <p:pic>
        <p:nvPicPr>
          <p:cNvPr id="1026" name="Picture 2" descr="http://wikileaks.org/IMG/w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740" y="4114800"/>
            <a:ext cx="860056" cy="1981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upload.wikimedia.org/wikipedia/commons/thumb/7/75/Julian_Assange_cropped_(Norway,_March_2010).jpg/230px-Julian_Assange_cropped_(Norway,_March_201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6276" y="924886"/>
            <a:ext cx="1370520" cy="1370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2084095"/>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Chelsea/Bradley </a:t>
            </a:r>
            <a:r>
              <a:rPr lang="en-US" dirty="0"/>
              <a:t>Manning</a:t>
            </a:r>
          </a:p>
        </p:txBody>
      </p:sp>
      <p:sp>
        <p:nvSpPr>
          <p:cNvPr id="3" name="Content Placeholder 2"/>
          <p:cNvSpPr>
            <a:spLocks noGrp="1"/>
          </p:cNvSpPr>
          <p:nvPr>
            <p:ph idx="1"/>
          </p:nvPr>
        </p:nvSpPr>
        <p:spPr/>
        <p:txBody>
          <a:bodyPr/>
          <a:lstStyle/>
          <a:p>
            <a:r>
              <a:rPr lang="en-US" dirty="0" smtClean="0"/>
              <a:t>Leaked </a:t>
            </a:r>
            <a:r>
              <a:rPr lang="en-US" dirty="0"/>
              <a:t>largest set of military and diplomatic </a:t>
            </a:r>
            <a:r>
              <a:rPr lang="en-US" dirty="0" smtClean="0"/>
              <a:t>documents</a:t>
            </a:r>
          </a:p>
          <a:p>
            <a:pPr lvl="1"/>
            <a:r>
              <a:rPr lang="en-US" dirty="0" smtClean="0"/>
              <a:t>Includes helicopter attack that killed civilians</a:t>
            </a:r>
            <a:r>
              <a:rPr lang="en-US" baseline="30000" dirty="0"/>
              <a:t>[5]</a:t>
            </a:r>
            <a:endParaRPr lang="en-US" dirty="0" smtClean="0"/>
          </a:p>
          <a:p>
            <a:pPr lvl="1"/>
            <a:r>
              <a:rPr lang="en-US" dirty="0" smtClean="0"/>
              <a:t>Leaks exposed human rights violations</a:t>
            </a:r>
            <a:r>
              <a:rPr lang="en-US" baseline="30000" dirty="0"/>
              <a:t>[5]</a:t>
            </a:r>
            <a:endParaRPr lang="en-US" dirty="0" smtClean="0"/>
          </a:p>
          <a:p>
            <a:pPr lvl="1"/>
            <a:r>
              <a:rPr lang="en-US" dirty="0" smtClean="0"/>
              <a:t>Tipping point for “Arab Spring” revolutions</a:t>
            </a:r>
            <a:r>
              <a:rPr lang="en-US" baseline="30000" dirty="0" smtClean="0"/>
              <a:t>[11]</a:t>
            </a:r>
          </a:p>
          <a:p>
            <a:r>
              <a:rPr lang="en-US" dirty="0" smtClean="0"/>
              <a:t>Longest sentence for disclosing US documents</a:t>
            </a:r>
          </a:p>
          <a:p>
            <a:pPr lvl="1"/>
            <a:r>
              <a:rPr lang="en-US" dirty="0" smtClean="0"/>
              <a:t>Discharged from US Army</a:t>
            </a:r>
            <a:r>
              <a:rPr lang="en-US" baseline="30000" dirty="0"/>
              <a:t>[5</a:t>
            </a:r>
            <a:r>
              <a:rPr lang="en-US" baseline="30000" dirty="0" smtClean="0"/>
              <a:t>]</a:t>
            </a:r>
            <a:endParaRPr lang="en-US" dirty="0" smtClean="0"/>
          </a:p>
          <a:p>
            <a:pPr lvl="1"/>
            <a:r>
              <a:rPr lang="en-US" dirty="0" smtClean="0"/>
              <a:t>Submitted petition for Presidential pardon</a:t>
            </a:r>
            <a:r>
              <a:rPr lang="en-US" baseline="30000" dirty="0" smtClean="0"/>
              <a:t>[6]</a:t>
            </a:r>
          </a:p>
          <a:p>
            <a:pPr lvl="1"/>
            <a:r>
              <a:rPr lang="en-US" dirty="0" smtClean="0"/>
              <a:t>Arrested due to “grey hat” hacker Adrian </a:t>
            </a:r>
            <a:r>
              <a:rPr lang="en-US" dirty="0" err="1" smtClean="0"/>
              <a:t>Lamo</a:t>
            </a:r>
            <a:r>
              <a:rPr lang="en-US" baseline="30000" dirty="0" smtClean="0"/>
              <a:t>[5]</a:t>
            </a:r>
          </a:p>
          <a:p>
            <a:endParaRPr lang="en-US" dirty="0"/>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Robert Smieja</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36327F8A-1A4E-A943-9B01-8A64AB1BFF4B}" type="datetime1">
              <a:rPr lang="en-US" smtClean="0"/>
              <a:t>9/10/13</a:t>
            </a:fld>
            <a:endParaRPr lang="en-US" dirty="0"/>
          </a:p>
        </p:txBody>
      </p:sp>
      <p:sp>
        <p:nvSpPr>
          <p:cNvPr id="8" name="Slide Number Placeholder 7"/>
          <p:cNvSpPr>
            <a:spLocks noGrp="1"/>
          </p:cNvSpPr>
          <p:nvPr>
            <p:ph type="sldNum" sz="quarter" idx="11"/>
          </p:nvPr>
        </p:nvSpPr>
        <p:spPr/>
        <p:txBody>
          <a:bodyPr/>
          <a:lstStyle/>
          <a:p>
            <a:fld id="{599FE963-493D-6C4E-B686-D39790523B81}" type="slidenum">
              <a:rPr lang="en-US" smtClean="0"/>
              <a:pPr/>
              <a:t>8</a:t>
            </a:fld>
            <a:endParaRPr lang="en-US"/>
          </a:p>
        </p:txBody>
      </p:sp>
      <p:pic>
        <p:nvPicPr>
          <p:cNvPr id="2050" name="Picture 2" descr="http://upload.wikimedia.org/wikipedia/commons/thumb/5/5d/Bradley_Manning_US_Army.jpg/210px-Bradley_Manning_US_Arm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68080" y="1036249"/>
            <a:ext cx="1141841" cy="1430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621485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WikiLeaks Statistics – Mid 2010</a:t>
            </a:r>
            <a:endParaRPr lang="en-US" dirty="0"/>
          </a:p>
        </p:txBody>
      </p:sp>
      <p:sp>
        <p:nvSpPr>
          <p:cNvPr id="3" name="Content Placeholder 2"/>
          <p:cNvSpPr>
            <a:spLocks noGrp="1"/>
          </p:cNvSpPr>
          <p:nvPr>
            <p:ph idx="1"/>
          </p:nvPr>
        </p:nvSpPr>
        <p:spPr>
          <a:xfrm>
            <a:off x="457200" y="1981200"/>
            <a:ext cx="4714506" cy="3733800"/>
          </a:xfrm>
        </p:spPr>
        <p:txBody>
          <a:bodyPr/>
          <a:lstStyle/>
          <a:p>
            <a:r>
              <a:rPr lang="en-US" dirty="0" smtClean="0"/>
              <a:t>Unique IP addresses visiting WikiLeaks</a:t>
            </a:r>
          </a:p>
          <a:p>
            <a:pPr lvl="1"/>
            <a:r>
              <a:rPr lang="en-US" dirty="0" smtClean="0"/>
              <a:t>US is 51.5%</a:t>
            </a:r>
          </a:p>
          <a:p>
            <a:r>
              <a:rPr lang="en-US" dirty="0" smtClean="0"/>
              <a:t>Average Unique Daily IPs</a:t>
            </a:r>
          </a:p>
          <a:p>
            <a:pPr lvl="1"/>
            <a:r>
              <a:rPr lang="en-US" dirty="0" smtClean="0"/>
              <a:t>April – Release of video</a:t>
            </a:r>
          </a:p>
          <a:p>
            <a:pPr lvl="1"/>
            <a:r>
              <a:rPr lang="en-US" dirty="0" smtClean="0"/>
              <a:t>June – Arrest of Manning</a:t>
            </a:r>
          </a:p>
          <a:p>
            <a:pPr lvl="1"/>
            <a:r>
              <a:rPr lang="en-US" dirty="0" smtClean="0"/>
              <a:t>July – Afghan War Diary</a:t>
            </a:r>
          </a:p>
          <a:p>
            <a:pPr lvl="1"/>
            <a:endParaRPr lang="en-US" dirty="0"/>
          </a:p>
        </p:txBody>
      </p:sp>
      <p:sp>
        <p:nvSpPr>
          <p:cNvPr id="4" name="Footer Placeholder 3"/>
          <p:cNvSpPr>
            <a:spLocks noGrp="1"/>
          </p:cNvSpPr>
          <p:nvPr>
            <p:ph type="ftr" sz="quarter" idx="10"/>
          </p:nvPr>
        </p:nvSpPr>
        <p:spPr/>
        <p:txBody>
          <a:bodyPr/>
          <a:lstStyle/>
          <a:p>
            <a:r>
              <a:rPr lang="en-US" smtClean="0"/>
              <a:t>© 2013 Keith A. Pray</a:t>
            </a:r>
            <a:endParaRPr lang="en-US"/>
          </a:p>
        </p:txBody>
      </p:sp>
      <p:sp>
        <p:nvSpPr>
          <p:cNvPr id="5" name="Slide Number Placeholder 4"/>
          <p:cNvSpPr>
            <a:spLocks noGrp="1"/>
          </p:cNvSpPr>
          <p:nvPr>
            <p:ph type="sldNum" sz="quarter" idx="11"/>
          </p:nvPr>
        </p:nvSpPr>
        <p:spPr/>
        <p:txBody>
          <a:bodyPr/>
          <a:lstStyle/>
          <a:p>
            <a:fld id="{599FE963-493D-6C4E-B686-D39790523B81}" type="slidenum">
              <a:rPr lang="en-US" smtClean="0"/>
              <a:pPr/>
              <a:t>9</a:t>
            </a:fld>
            <a:endParaRPr lang="en-US"/>
          </a:p>
        </p:txBody>
      </p:sp>
      <p:sp>
        <p:nvSpPr>
          <p:cNvPr id="6" name="Date Placeholder 5"/>
          <p:cNvSpPr>
            <a:spLocks noGrp="1"/>
          </p:cNvSpPr>
          <p:nvPr>
            <p:ph type="dt" sz="half" idx="12"/>
          </p:nvPr>
        </p:nvSpPr>
        <p:spPr/>
        <p:txBody>
          <a:bodyPr/>
          <a:lstStyle/>
          <a:p>
            <a:fld id="{F70BF178-5A2E-014C-92BF-A763D65924D5}" type="datetime1">
              <a:rPr lang="en-US" smtClean="0"/>
              <a:t>9/10/13</a:t>
            </a:fld>
            <a:endParaRPr lang="en-US"/>
          </a:p>
        </p:txBody>
      </p:sp>
      <p:pic>
        <p:nvPicPr>
          <p:cNvPr id="5122" name="Picture 2" descr="http://4.bp.blogspot.com/_TIeEMQaNHSw/TGIVc0j0sXI/AAAAAAAAAXA/CEbuBGiHX1o/s1600/Screen+shot+2010-08-10+at+11.19.23+P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631699"/>
            <a:ext cx="3243072" cy="234935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933838" y="734568"/>
            <a:ext cx="2179682" cy="307777"/>
          </a:xfrm>
          <a:prstGeom prst="rect">
            <a:avLst/>
          </a:prstGeom>
          <a:noFill/>
        </p:spPr>
        <p:txBody>
          <a:bodyPr wrap="square" rtlCol="0">
            <a:spAutoFit/>
          </a:bodyPr>
          <a:lstStyle/>
          <a:p>
            <a:r>
              <a:rPr lang="en-US" sz="1400" dirty="0" smtClean="0">
                <a:solidFill>
                  <a:schemeClr val="tx1"/>
                </a:solidFill>
                <a:latin typeface="+mj-lt"/>
              </a:rPr>
              <a:t>Robert Smieja</a:t>
            </a:r>
            <a:endParaRPr lang="en-US" sz="1400" dirty="0">
              <a:solidFill>
                <a:schemeClr val="tx1"/>
              </a:solidFill>
              <a:latin typeface="+mj-lt"/>
            </a:endParaRPr>
          </a:p>
        </p:txBody>
      </p:sp>
      <p:pic>
        <p:nvPicPr>
          <p:cNvPr id="5126" name="Picture 6" descr="http://3.bp.blogspot.com/_TIeEMQaNHSw/TGIVB0prq3I/AAAAAAAAAW4/wW9sfnXA5Ho/s1600/Screen+shot+2010-08-10+at+11.17.29+PM.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3801" y="4035425"/>
            <a:ext cx="3682999"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7390290"/>
      </p:ext>
    </p:extLst>
  </p:cSld>
  <p:clrMapOvr>
    <a:masterClrMapping/>
  </p:clrMapOvr>
  <p:transition xmlns:p14="http://schemas.microsoft.com/office/powerpoint/2010/main" spd="slow">
    <p:push/>
  </p:transition>
</p:sld>
</file>

<file path=ppt/theme/theme1.xml><?xml version="1.0" encoding="utf-8"?>
<a:theme xmlns:a="http://schemas.openxmlformats.org/drawingml/2006/main" name="Pixel">
  <a:themeElements>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fontScheme name="Pixel">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X:Templates:Presentations:Designs:Pixel</Template>
  <TotalTime>60116</TotalTime>
  <Words>2991</Words>
  <Application>Microsoft Macintosh PowerPoint</Application>
  <PresentationFormat>On-screen Show (4:3)</PresentationFormat>
  <Paragraphs>328</Paragraphs>
  <Slides>21</Slides>
  <Notes>19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Pixel</vt:lpstr>
      <vt:lpstr>Class 4 Professional Ethics</vt:lpstr>
      <vt:lpstr>Overview</vt:lpstr>
      <vt:lpstr>PowerPoint Presentation</vt:lpstr>
      <vt:lpstr>Overview</vt:lpstr>
      <vt:lpstr>Assignment</vt:lpstr>
      <vt:lpstr>Overview</vt:lpstr>
      <vt:lpstr>Julian Assange</vt:lpstr>
      <vt:lpstr>Chelsea/Bradley Manning</vt:lpstr>
      <vt:lpstr>WikiLeaks Statistics – Mid 2010</vt:lpstr>
      <vt:lpstr>Edward Snowden</vt:lpstr>
      <vt:lpstr>Conclusion</vt:lpstr>
      <vt:lpstr>Sources</vt:lpstr>
      <vt:lpstr>Class 4  The End</vt:lpstr>
      <vt:lpstr>My Reading Notes</vt:lpstr>
      <vt:lpstr>Professions</vt:lpstr>
      <vt:lpstr>Codes of Computer Ethics</vt:lpstr>
      <vt:lpstr>Case Study – Anti Worm</vt:lpstr>
      <vt:lpstr>Codes of Computer Ethics</vt:lpstr>
      <vt:lpstr>Codes of Computer Ethics</vt:lpstr>
      <vt:lpstr>Professional Ethics</vt:lpstr>
      <vt:lpstr>Assignment</vt:lpstr>
    </vt:vector>
  </TitlesOfParts>
  <Manager/>
  <Company>WPI Computer Science Department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3043 Social Implications Of Computing</dc:title>
  <dc:subject/>
  <dc:creator>Keith A. Pray</dc:creator>
  <cp:keywords/>
  <dc:description/>
  <cp:lastModifiedBy>Keith A. Pray</cp:lastModifiedBy>
  <cp:revision>377</cp:revision>
  <cp:lastPrinted>2004-04-28T16:30:48Z</cp:lastPrinted>
  <dcterms:created xsi:type="dcterms:W3CDTF">2010-11-04T03:32:03Z</dcterms:created>
  <dcterms:modified xsi:type="dcterms:W3CDTF">2013-09-10T18:33:10Z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ies>
</file>