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737" r:id="rId2"/>
  </p:sldMasterIdLst>
  <p:notesMasterIdLst>
    <p:notesMasterId r:id="rId60"/>
  </p:notesMasterIdLst>
  <p:handoutMasterIdLst>
    <p:handoutMasterId r:id="rId61"/>
  </p:handoutMasterIdLst>
  <p:sldIdLst>
    <p:sldId id="256" r:id="rId3"/>
    <p:sldId id="345" r:id="rId4"/>
    <p:sldId id="471" r:id="rId5"/>
    <p:sldId id="470" r:id="rId6"/>
    <p:sldId id="468" r:id="rId7"/>
    <p:sldId id="532" r:id="rId8"/>
    <p:sldId id="533" r:id="rId9"/>
    <p:sldId id="469" r:id="rId10"/>
    <p:sldId id="543" r:id="rId11"/>
    <p:sldId id="544" r:id="rId12"/>
    <p:sldId id="545" r:id="rId13"/>
    <p:sldId id="546" r:id="rId14"/>
    <p:sldId id="547" r:id="rId15"/>
    <p:sldId id="548" r:id="rId16"/>
    <p:sldId id="549" r:id="rId17"/>
    <p:sldId id="550" r:id="rId18"/>
    <p:sldId id="535" r:id="rId19"/>
    <p:sldId id="536" r:id="rId20"/>
    <p:sldId id="537" r:id="rId21"/>
    <p:sldId id="538" r:id="rId22"/>
    <p:sldId id="539" r:id="rId23"/>
    <p:sldId id="540" r:id="rId24"/>
    <p:sldId id="541" r:id="rId25"/>
    <p:sldId id="542" r:id="rId26"/>
    <p:sldId id="558" r:id="rId27"/>
    <p:sldId id="559" r:id="rId28"/>
    <p:sldId id="560" r:id="rId29"/>
    <p:sldId id="561" r:id="rId30"/>
    <p:sldId id="562" r:id="rId31"/>
    <p:sldId id="563" r:id="rId32"/>
    <p:sldId id="564" r:id="rId33"/>
    <p:sldId id="565" r:id="rId34"/>
    <p:sldId id="566" r:id="rId35"/>
    <p:sldId id="551" r:id="rId36"/>
    <p:sldId id="552" r:id="rId37"/>
    <p:sldId id="553" r:id="rId38"/>
    <p:sldId id="554" r:id="rId39"/>
    <p:sldId id="555" r:id="rId40"/>
    <p:sldId id="556" r:id="rId41"/>
    <p:sldId id="557" r:id="rId42"/>
    <p:sldId id="329" r:id="rId43"/>
    <p:sldId id="467" r:id="rId44"/>
    <p:sldId id="376" r:id="rId45"/>
    <p:sldId id="383" r:id="rId46"/>
    <p:sldId id="378" r:id="rId47"/>
    <p:sldId id="384" r:id="rId48"/>
    <p:sldId id="438" r:id="rId49"/>
    <p:sldId id="439" r:id="rId50"/>
    <p:sldId id="440" r:id="rId51"/>
    <p:sldId id="507" r:id="rId52"/>
    <p:sldId id="508" r:id="rId53"/>
    <p:sldId id="509" r:id="rId54"/>
    <p:sldId id="510" r:id="rId55"/>
    <p:sldId id="511" r:id="rId56"/>
    <p:sldId id="512" r:id="rId57"/>
    <p:sldId id="513" r:id="rId58"/>
    <p:sldId id="514" r:id="rId59"/>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31" autoAdjust="0"/>
  </p:normalViewPr>
  <p:slideViewPr>
    <p:cSldViewPr>
      <p:cViewPr varScale="1">
        <p:scale>
          <a:sx n="102" d="100"/>
          <a:sy n="102" d="100"/>
        </p:scale>
        <p:origin x="-14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323C083C-7582-AE4B-9498-460DA86B6DD7}" type="datetime1">
              <a:rPr lang="en-US"/>
              <a:pPr/>
              <a:t>3/29/13</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50BF8B41-5C0B-EB4A-8475-0D1ACB32AD67}" type="slidenum">
              <a:rPr lang="en-US"/>
              <a:pPr/>
              <a:t>‹#›</a:t>
            </a:fld>
            <a:endParaRPr lang="en-US"/>
          </a:p>
        </p:txBody>
      </p:sp>
    </p:spTree>
    <p:extLst>
      <p:ext uri="{BB962C8B-B14F-4D97-AF65-F5344CB8AC3E}">
        <p14:creationId xmlns:p14="http://schemas.microsoft.com/office/powerpoint/2010/main" val="885592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6C6701A5-E2B4-084E-AFA6-719602F16EA1}" type="datetime1">
              <a:rPr lang="en-US"/>
              <a:pPr/>
              <a:t>3/29/13</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33D615BE-1A93-B744-BC3B-5559F626EC92}" type="slidenum">
              <a:rPr lang="en-US"/>
              <a:pPr/>
              <a:t>‹#›</a:t>
            </a:fld>
            <a:endParaRPr lang="en-US"/>
          </a:p>
        </p:txBody>
      </p:sp>
    </p:spTree>
    <p:extLst>
      <p:ext uri="{BB962C8B-B14F-4D97-AF65-F5344CB8AC3E}">
        <p14:creationId xmlns:p14="http://schemas.microsoft.com/office/powerpoint/2010/main" val="340480360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D24BA11A-F117-C347-B62E-E03984F0A801}" type="datetime1">
              <a:rPr lang="en-US"/>
              <a:pPr/>
              <a:t>3/29/13</a:t>
            </a:fld>
            <a:endParaRPr lang="en-US"/>
          </a:p>
        </p:txBody>
      </p:sp>
      <p:sp>
        <p:nvSpPr>
          <p:cNvPr id="16387" name="Rectangle 7"/>
          <p:cNvSpPr>
            <a:spLocks noGrp="1" noChangeArrowheads="1"/>
          </p:cNvSpPr>
          <p:nvPr>
            <p:ph type="sldNum" sz="quarter" idx="5"/>
          </p:nvPr>
        </p:nvSpPr>
        <p:spPr>
          <a:noFill/>
        </p:spPr>
        <p:txBody>
          <a:bodyPr/>
          <a:lstStyle/>
          <a:p>
            <a:fld id="{100B9C44-E186-4E42-A1BC-598C57F066CF}"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r>
              <a:rPr lang="en-US" dirty="0" smtClean="0">
                <a:latin typeface="Arial" pitchFamily="-109" charset="0"/>
                <a:ea typeface="ＭＳ Ｐゴシック" pitchFamily="-109" charset="-128"/>
                <a:cs typeface="ＭＳ Ｐゴシック" pitchFamily="-109" charset="-128"/>
              </a:rPr>
              <a:t>?</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sz="1800"/>
              <a:t>so really there is no short answer</a:t>
            </a:r>
          </a:p>
          <a:p>
            <a:endParaRPr lang="en" sz="1800"/>
          </a:p>
        </p:txBody>
      </p:sp>
      <p:sp>
        <p:nvSpPr>
          <p:cNvPr id="148" name="Shape 148"/>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sz="1800"/>
              <a:t>Not true for the EU (cannot patent software)</a:t>
            </a:r>
          </a:p>
          <a:p>
            <a:pPr lvl="0" rtl="0">
              <a:buNone/>
            </a:pPr>
            <a:r>
              <a:rPr lang="en" sz="1800"/>
              <a:t>In Re Bilski says that business methods cannot be patented</a:t>
            </a:r>
          </a:p>
          <a:p>
            <a:pPr lvl="0" rtl="0">
              <a:buNone/>
            </a:pPr>
            <a:r>
              <a:rPr lang="en" sz="1800"/>
              <a:t>Apple v. Franklin discussed that they copied part of Apple's OS and ROMs, but it was ok because "an exact copy would be the only part that 'fit' in Apple's computers".  District court ruled in favor, but appeals court overruled</a:t>
            </a:r>
          </a:p>
          <a:p>
            <a:pPr lvl="0" rtl="0">
              <a:buNone/>
            </a:pPr>
            <a:r>
              <a:rPr lang="en" sz="1800"/>
              <a:t>Computer Assoc vs Altai discussed a case where a piece of software (OSCAR 3.4) had copied code, but a rewrite by people who had no knowledge of the previous code did not.  CA claimed that the processes were similar, but court upheld that similarities due to the nature of the system did not involve infringement</a:t>
            </a:r>
          </a:p>
          <a:p>
            <a:endParaRPr lang="en" sz="1800"/>
          </a:p>
          <a:p>
            <a:pPr lvl="0" rtl="0">
              <a:buNone/>
            </a:pPr>
            <a:r>
              <a:rPr lang="en"/>
              <a:t>Bonus: Rackspace/Redhat vs Uniloc</a:t>
            </a:r>
          </a:p>
        </p:txBody>
      </p:sp>
      <p:sp>
        <p:nvSpPr>
          <p:cNvPr id="160" name="Shape 160"/>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sz="1800"/>
              <a:t>Difference: patents cover devices or processes, whereas copyright covers content</a:t>
            </a:r>
          </a:p>
          <a:p>
            <a:pPr lvl="0" rtl="0">
              <a:buNone/>
            </a:pPr>
            <a:r>
              <a:rPr lang="en" sz="1800"/>
              <a:t>Independent discovery becomes an issue here</a:t>
            </a:r>
          </a:p>
          <a:p>
            <a:endParaRPr lang="en" sz="1800"/>
          </a:p>
          <a:p>
            <a:pPr lvl="0" rtl="0">
              <a:buNone/>
            </a:pPr>
            <a:r>
              <a:rPr lang="en"/>
              <a:t>Hard: physical manifestation</a:t>
            </a:r>
          </a:p>
          <a:p>
            <a:pPr lvl="0" rtl="0">
              <a:buNone/>
            </a:pPr>
            <a:r>
              <a:rPr lang="en"/>
              <a:t>Firm: partially protected (encrypted source) but still configurable</a:t>
            </a:r>
          </a:p>
          <a:p>
            <a:pPr lvl="0" rtl="0">
              <a:buNone/>
            </a:pPr>
            <a:r>
              <a:rPr lang="en"/>
              <a:t>Soft: raw source</a:t>
            </a:r>
          </a:p>
          <a:p>
            <a:pPr lvl="0" rtl="0">
              <a:buNone/>
            </a:pPr>
            <a:r>
              <a:rPr lang="en"/>
              <a:t>Most FPGAs are soft or firm IP cores</a:t>
            </a:r>
          </a:p>
        </p:txBody>
      </p:sp>
      <p:sp>
        <p:nvSpPr>
          <p:cNvPr id="172" name="Shape 172"/>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a:t>"open source" may not guarantee ability to use as freely as open source software -- still governed by patents</a:t>
            </a:r>
          </a:p>
          <a:p>
            <a:pPr lvl="0" rtl="0">
              <a:buNone/>
            </a:pPr>
            <a:r>
              <a:rPr lang="en"/>
              <a:t>Licensing of existing IP cores can be very expensive and restrictive</a:t>
            </a:r>
          </a:p>
        </p:txBody>
      </p:sp>
      <p:sp>
        <p:nvSpPr>
          <p:cNvPr id="184" name="Shape 184"/>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a:t>Anecdotal evidence for #3: yes -- it can be very cumbersome for university students, and non-proprietary cores can be hard to interface with</a:t>
            </a:r>
          </a:p>
          <a:p>
            <a:pPr lvl="0" rtl="0">
              <a:buNone/>
            </a:pPr>
            <a:r>
              <a:rPr lang="en"/>
              <a:t>#1/#2: I honestly don't know, but I think this falls into the broader question of the purpose of patent law</a:t>
            </a:r>
          </a:p>
          <a:p>
            <a:endParaRPr lang="en"/>
          </a:p>
        </p:txBody>
      </p:sp>
      <p:sp>
        <p:nvSpPr>
          <p:cNvPr id="196" name="Shape 196"/>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dirty="0" smtClean="0"/>
              <a:t>KAP – need access date(s)</a:t>
            </a:r>
            <a:endParaRPr lang="en" sz="1800" b="0" i="0" u="none" strike="noStrike" cap="none" baseline="0" dirty="0"/>
          </a:p>
          <a:p>
            <a:endParaRPr lang="en" sz="1800" b="0" i="0" u="none" strike="noStrike" cap="none" baseline="0" dirty="0"/>
          </a:p>
        </p:txBody>
      </p:sp>
      <p:sp>
        <p:nvSpPr>
          <p:cNvPr id="208" name="Shape 208"/>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introduce the case:</a:t>
            </a:r>
          </a:p>
          <a:p>
            <a:pPr lvl="0" rtl="0">
              <a:buNone/>
            </a:pPr>
            <a:r>
              <a:rPr lang="en-US" sz="1800"/>
              <a:t>	first introduced (april 15th)</a:t>
            </a:r>
          </a:p>
          <a:p>
            <a:pPr lvl="0" rtl="0">
              <a:buNone/>
            </a:pPr>
            <a:r>
              <a:rPr lang="en-US" sz="1800"/>
              <a:t>	court introduced (on slide)</a:t>
            </a:r>
          </a:p>
          <a:p>
            <a:pPr lvl="0" rtl="0">
              <a:buNone/>
            </a:pPr>
            <a:r>
              <a:rPr lang="en-US"/>
              <a:t>	talk about devices affected (iPhones 3gs, 4, Galaxy S, S2, Tab 10.1)</a:t>
            </a:r>
          </a:p>
          <a:p>
            <a:pPr lvl="0" rtl="0">
              <a:buNone/>
            </a:pPr>
            <a:r>
              <a:rPr lang="en-US"/>
              <a:t>	talk about the companies involved (Samsung, SK, ANdroid handset Maker, also maker of apple processors || Apple, USA, hardware designer, software, iOS)</a:t>
            </a:r>
          </a:p>
          <a:p>
            <a:pPr lvl="0" rtl="0">
              <a:buNone/>
            </a:pPr>
            <a:r>
              <a:rPr lang="en-US"/>
              <a:t>	talk about the lawsuit purpose (patent infringement, unfair competition, unjust enrichment, from both sides in counter lawsuits and appeals)</a:t>
            </a:r>
          </a:p>
          <a:p>
            <a:endParaRPr lang="en-US"/>
          </a:p>
        </p:txBody>
      </p:sp>
      <p:sp>
        <p:nvSpPr>
          <p:cNvPr id="122" name="Shape 122"/>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Flash this image on the screen and ask the class what phone they think it is. A main point of this case was that consumers would be unable to tell the difference between an Apple product and a Samsung product, because Samsung had copied the design. I think it would be interesting to see what the class thinks, especially as I think most people have some form of smartphone, and are generally a very computer literate group.</a:t>
            </a:r>
          </a:p>
          <a:p>
            <a:endParaRPr lang="en-US" sz="1800"/>
          </a:p>
        </p:txBody>
      </p:sp>
      <p:sp>
        <p:nvSpPr>
          <p:cNvPr id="134" name="Shape 134"/>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Mention that this case is NOT just an American one. </a:t>
            </a:r>
          </a:p>
          <a:p>
            <a:pPr lvl="0" rtl="0">
              <a:buNone/>
            </a:pPr>
            <a:r>
              <a:rPr lang="en-US" sz="1800"/>
              <a:t>Talk about the different countries, point out interesting fact, that samsung was penalized more in SK than in Japan or Germany, despite the company being based in Suwon, SK.</a:t>
            </a:r>
          </a:p>
          <a:p>
            <a:pPr lvl="0" rtl="0">
              <a:buNone/>
            </a:pPr>
            <a:r>
              <a:rPr lang="en-US" sz="1800"/>
              <a:t>Mention why the case has gone differently for the two companies in different areas (local perception of patent law)</a:t>
            </a:r>
          </a:p>
        </p:txBody>
      </p:sp>
      <p:sp>
        <p:nvSpPr>
          <p:cNvPr id="147" name="Shape 147"/>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Mention that this case is NOT just an American one. </a:t>
            </a:r>
          </a:p>
          <a:p>
            <a:pPr lvl="0" rtl="0">
              <a:buNone/>
            </a:pPr>
            <a:r>
              <a:rPr lang="en-US" sz="1800"/>
              <a:t>Talk about the different countries, point out interesting fact, that samsung was penalized more in SK than in Japan or Germany, despite the company being based in Suwon, SK.</a:t>
            </a:r>
          </a:p>
          <a:p>
            <a:pPr lvl="0" rtl="0">
              <a:buNone/>
            </a:pPr>
            <a:r>
              <a:rPr lang="en-US" sz="1800"/>
              <a:t>Mention why the case has gone differently for the two companies in different areas (local perception of patent law)</a:t>
            </a:r>
          </a:p>
        </p:txBody>
      </p:sp>
      <p:sp>
        <p:nvSpPr>
          <p:cNvPr id="166" name="Shape 166"/>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167" name="Shape 1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44659B5E-739E-DF4D-8DEE-28CC43D42D97}" type="datetime1">
              <a:rPr lang="en-US"/>
              <a:pPr/>
              <a:t>3/29/13</a:t>
            </a:fld>
            <a:endParaRPr lang="en-US"/>
          </a:p>
        </p:txBody>
      </p:sp>
      <p:sp>
        <p:nvSpPr>
          <p:cNvPr id="18435" name="Rectangle 7"/>
          <p:cNvSpPr>
            <a:spLocks noGrp="1" noChangeArrowheads="1"/>
          </p:cNvSpPr>
          <p:nvPr>
            <p:ph type="sldNum" sz="quarter" idx="5"/>
          </p:nvPr>
        </p:nvSpPr>
        <p:spPr>
          <a:noFill/>
        </p:spPr>
        <p:txBody>
          <a:bodyPr/>
          <a:lstStyle/>
          <a:p>
            <a:fld id="{9FCD778C-2168-C747-A1C2-BDAC247798A8}"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Before starting let’s handle questions from homework and reading.</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The case in the UK was especially interesting, as it portrayed Samsung negatively, but was still in their favor. people may have heard of this</a:t>
            </a:r>
          </a:p>
          <a:p>
            <a:endParaRPr lang="en-US" sz="1800"/>
          </a:p>
        </p:txBody>
      </p:sp>
      <p:sp>
        <p:nvSpPr>
          <p:cNvPr id="180" name="Shape 180"/>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Discuss the now infamous 1 billion injunction</a:t>
            </a:r>
          </a:p>
          <a:p>
            <a:pPr lvl="0" rtl="0">
              <a:buNone/>
            </a:pPr>
            <a:r>
              <a:rPr lang="en-US"/>
              <a:t>discuss the appeals process for these companies, and the later trials</a:t>
            </a:r>
          </a:p>
          <a:p>
            <a:pPr lvl="0" rtl="0">
              <a:buNone/>
            </a:pPr>
            <a:r>
              <a:rPr lang="en-US"/>
              <a:t>discuss bias and jury misconduct</a:t>
            </a:r>
          </a:p>
        </p:txBody>
      </p:sp>
      <p:sp>
        <p:nvSpPr>
          <p:cNvPr id="193" name="Shape 193"/>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these are some patents that I will describe in greater detail</a:t>
            </a:r>
          </a:p>
          <a:p>
            <a:pPr lvl="0" rtl="0">
              <a:buNone/>
            </a:pPr>
            <a:r>
              <a:rPr lang="en-US"/>
              <a:t>1. This is a specific packet design with a 3 byte header and then a variable length information zone, followed by a 1 byte ending segment</a:t>
            </a:r>
          </a:p>
          <a:p>
            <a:pPr lvl="0" rtl="0">
              <a:buNone/>
            </a:pPr>
            <a:r>
              <a:rPr lang="en-US"/>
              <a:t>2. This patent is about scrolling through a list of data (the example was the mail app on the iphone) and rotating the screen with a two finger pinch</a:t>
            </a:r>
          </a:p>
          <a:p>
            <a:pPr lvl="0" rtl="0">
              <a:buNone/>
            </a:pPr>
            <a:r>
              <a:rPr lang="en-US"/>
              <a:t>3. This patent is vague and applies to any input coming from a user through a touchscreen and a flowchart of this information being passed through an API</a:t>
            </a:r>
          </a:p>
          <a:p>
            <a:pPr lvl="0" rtl="0">
              <a:buNone/>
            </a:pPr>
            <a:r>
              <a:rPr lang="en-US"/>
              <a:t>4. This patent uses the example of playing music while performing other tasks (camera, reading, gaming)</a:t>
            </a:r>
          </a:p>
          <a:p>
            <a:pPr lvl="0" rtl="0">
              <a:buNone/>
            </a:pPr>
            <a:r>
              <a:rPr lang="en-US"/>
              <a:t>5. This patent covers the making of a device that is a phone and a camera (sounds pretty broad to me)</a:t>
            </a:r>
          </a:p>
          <a:p>
            <a:pPr lvl="0" rtl="0">
              <a:buNone/>
            </a:pPr>
            <a:r>
              <a:rPr lang="en-US"/>
              <a:t>6. This patent covers a method of displaying a "structured electronic document" (such as a paginated PDF) on a screen and controlling the display via swipe.</a:t>
            </a:r>
          </a:p>
          <a:p>
            <a:pPr lvl="0" rtl="0">
              <a:buNone/>
            </a:pPr>
            <a:r>
              <a:rPr lang="en-US"/>
              <a:t>7. This is a link I would like to show in class (from google patent browser)</a:t>
            </a:r>
          </a:p>
          <a:p>
            <a:pPr lvl="0" rtl="0">
              <a:buNone/>
            </a:pPr>
            <a:r>
              <a:rPr lang="en-US"/>
              <a:t>8. This patent is about managing the multiple systems used for data transfer on the phone.</a:t>
            </a:r>
          </a:p>
        </p:txBody>
      </p:sp>
      <p:sp>
        <p:nvSpPr>
          <p:cNvPr id="206" name="Shape 206"/>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Give my opinion:</a:t>
            </a:r>
          </a:p>
          <a:p>
            <a:pPr lvl="0" rtl="0">
              <a:buNone/>
            </a:pPr>
            <a:r>
              <a:rPr lang="en-US"/>
              <a:t>	I agree with Samsung, most people who buy smart phones know what they're buying, and wouldn't buy the wrong brand by accident.</a:t>
            </a:r>
          </a:p>
          <a:p>
            <a:pPr lvl="0" rtl="0">
              <a:buNone/>
            </a:pPr>
            <a:r>
              <a:rPr lang="en-US"/>
              <a:t>	Patent "bullying" is detrimental to innovation, many of these patents are vague and extremely broad</a:t>
            </a:r>
          </a:p>
          <a:p>
            <a:pPr lvl="0" rtl="0">
              <a:buNone/>
            </a:pPr>
            <a:r>
              <a:rPr lang="en-US"/>
              <a:t>	I don't feel this will affect market share greatly, if anything, Samsung will go up, and Apple will decline.</a:t>
            </a:r>
          </a:p>
          <a:p>
            <a:pPr lvl="0" rtl="0">
              <a:buNone/>
            </a:pPr>
            <a:r>
              <a:rPr lang="en-US"/>
              <a:t>	Both sides are at fault (both have sued each other, but Apple seems to win most cases)</a:t>
            </a:r>
          </a:p>
          <a:p>
            <a:endParaRPr lang="en-US"/>
          </a:p>
          <a:p>
            <a:pPr lvl="0" rtl="0">
              <a:buNone/>
            </a:pPr>
            <a:r>
              <a:rPr lang="en-US"/>
              <a:t>Ask the class!</a:t>
            </a:r>
          </a:p>
        </p:txBody>
      </p:sp>
      <p:sp>
        <p:nvSpPr>
          <p:cNvPr id="220" name="Shape 220"/>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a:t>Sources</a:t>
            </a:r>
          </a:p>
          <a:p>
            <a:endParaRPr lang="en-US" sz="1800"/>
          </a:p>
        </p:txBody>
      </p:sp>
      <p:sp>
        <p:nvSpPr>
          <p:cNvPr id="232" name="Shape 232"/>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US"/>
              <a:t> </a:t>
            </a: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Summarize of Copyright Act of Thailand</a:t>
            </a:r>
            <a:r>
              <a:rPr lang="en-US" baseline="0" dirty="0"/>
              <a:t> </a:t>
            </a:r>
            <a:r>
              <a:rPr lang="en-US" baseline="0" dirty="0" smtClean="0"/>
              <a:t>which is very similar to the laws of US. In fact, Thai people brought US laws and made some changes to make it suitable for Thai culture. The main difference is that laws of US mostly are common laws but laws of Thailand are civil laws.</a:t>
            </a:r>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Describe</a:t>
            </a:r>
            <a:r>
              <a:rPr lang="en-US" baseline="0" dirty="0" smtClean="0"/>
              <a:t> the problem of </a:t>
            </a:r>
            <a:r>
              <a:rPr lang="en-US" sz="1200" kern="1200" dirty="0" smtClean="0">
                <a:solidFill>
                  <a:schemeClr val="tx1"/>
                </a:solidFill>
                <a:latin typeface="Arial" pitchFamily="76" charset="0"/>
                <a:ea typeface="ＭＳ Ｐゴシック" pitchFamily="76" charset="-128"/>
                <a:cs typeface="+mn-cs"/>
              </a:rPr>
              <a:t>counterfeit CDs, DVDs</a:t>
            </a:r>
            <a:r>
              <a:rPr lang="en-US" sz="1200" kern="1200" baseline="0" dirty="0" smtClean="0">
                <a:solidFill>
                  <a:schemeClr val="tx1"/>
                </a:solidFill>
                <a:latin typeface="Arial" pitchFamily="76" charset="0"/>
                <a:ea typeface="ＭＳ Ｐゴシック" pitchFamily="76" charset="-128"/>
                <a:cs typeface="+mn-cs"/>
              </a:rPr>
              <a:t> and the result to entertainment companies</a:t>
            </a:r>
            <a:endParaRPr lang="en-US" sz="1200" kern="1200" dirty="0" smtClean="0">
              <a:solidFill>
                <a:schemeClr val="tx1"/>
              </a:solidFill>
              <a:latin typeface="Arial" pitchFamily="76" charset="0"/>
              <a:ea typeface="ＭＳ Ｐゴシック" pitchFamily="76" charset="-128"/>
              <a:cs typeface="+mn-cs"/>
            </a:endParaRPr>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trick of sellers to avoid themselves from being caught by the police is to show just the covers of CDs and DVDs (nothing inside). When customers come, they will ask customers to come back in 10 minutes to get the real CDs.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ways the government</a:t>
            </a:r>
            <a:r>
              <a:rPr lang="en-US" baseline="0" dirty="0" smtClean="0"/>
              <a:t> used to solve the problem</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B3024D6-64B1-C441-91BD-25FAE899D92F}" type="datetime1">
              <a:rPr lang="en-US" smtClean="0"/>
              <a:pPr/>
              <a:t>3/29/13</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3</a:t>
            </a:fld>
            <a:endParaRPr lang="en-US"/>
          </a:p>
        </p:txBody>
      </p:sp>
    </p:spTree>
    <p:extLst>
      <p:ext uri="{BB962C8B-B14F-4D97-AF65-F5344CB8AC3E}">
        <p14:creationId xmlns:p14="http://schemas.microsoft.com/office/powerpoint/2010/main" val="948186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sellers, they will be caught without any accuses. For buyers, the laws are still ambiguous. If you did not know (when you were buying it) that CDs are counterfeit, you are innocent. However, it is ambiguous to prove that you did not know</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two reasons critics said which lead to the existence of the problem</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a:t>
            </a:r>
            <a:r>
              <a:rPr lang="en-US" baseline="0" dirty="0" smtClean="0"/>
              <a:t> – file name did not follow guideline</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C6701A5-E2B4-084E-AFA6-719602F16EA1}" type="datetime1">
              <a:rPr lang="en-US" smtClean="0"/>
              <a:pPr/>
              <a:t>3/29/13</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4</a:t>
            </a:fld>
            <a:endParaRPr lang="en-US"/>
          </a:p>
        </p:txBody>
      </p:sp>
    </p:spTree>
    <p:extLst>
      <p:ext uri="{BB962C8B-B14F-4D97-AF65-F5344CB8AC3E}">
        <p14:creationId xmlns:p14="http://schemas.microsoft.com/office/powerpoint/2010/main" val="3725178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40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fld id="{1D4CA414-BE7E-5D49-A4BC-65E2145E1551}" type="datetime1">
              <a:rPr lang="en-US"/>
              <a:pPr/>
              <a:t>3/29/13</a:t>
            </a:fld>
            <a:endParaRPr lang="en-US"/>
          </a:p>
        </p:txBody>
      </p:sp>
      <p:sp>
        <p:nvSpPr>
          <p:cNvPr id="76803" name="Rectangle 7"/>
          <p:cNvSpPr>
            <a:spLocks noGrp="1" noChangeArrowheads="1"/>
          </p:cNvSpPr>
          <p:nvPr>
            <p:ph type="sldNum" sz="quarter" idx="5"/>
          </p:nvPr>
        </p:nvSpPr>
        <p:spPr>
          <a:noFill/>
        </p:spPr>
        <p:txBody>
          <a:bodyPr/>
          <a:lstStyle/>
          <a:p>
            <a:fld id="{7661A9FE-E867-EF47-A53C-2A01F131813A}" type="slidenum">
              <a:rPr lang="en-US"/>
              <a:pPr/>
              <a:t>41</a:t>
            </a:fld>
            <a:endParaRPr 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a:t>
            </a:r>
            <a:r>
              <a:rPr lang="en-US">
                <a:latin typeface="Arial" pitchFamily="-109" charset="0"/>
                <a:ea typeface="ＭＳ Ｐゴシック" pitchFamily="-109" charset="-128"/>
                <a:cs typeface="ＭＳ Ｐゴシック" pitchFamily="-109" charset="-128"/>
              </a:rPr>
              <a:t>in </a:t>
            </a:r>
            <a:r>
              <a:rPr lang="en-US" smtClean="0">
                <a:latin typeface="Arial" pitchFamily="-109" charset="0"/>
                <a:ea typeface="ＭＳ Ｐゴシック" pitchFamily="-109" charset="-128"/>
                <a:cs typeface="ＭＳ Ｐゴシック" pitchFamily="-109" charset="-128"/>
              </a:rPr>
              <a:t>case.</a:t>
            </a:r>
            <a:endParaRPr lang="en-US"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fld id="{BE53FA4A-5E7E-D546-A44C-B6609A952BF2}" type="datetime1">
              <a:rPr lang="en-US"/>
              <a:pPr/>
              <a:t>3/29/13</a:t>
            </a:fld>
            <a:endParaRPr lang="en-US"/>
          </a:p>
        </p:txBody>
      </p:sp>
      <p:sp>
        <p:nvSpPr>
          <p:cNvPr id="78851" name="Rectangle 7"/>
          <p:cNvSpPr>
            <a:spLocks noGrp="1" noChangeArrowheads="1"/>
          </p:cNvSpPr>
          <p:nvPr>
            <p:ph type="sldNum" sz="quarter" idx="5"/>
          </p:nvPr>
        </p:nvSpPr>
        <p:spPr>
          <a:noFill/>
        </p:spPr>
        <p:txBody>
          <a:bodyPr/>
          <a:lstStyle/>
          <a:p>
            <a:fld id="{D82F05DF-5551-8046-B643-3C0C043378FF}" type="slidenum">
              <a:rPr lang="en-US"/>
              <a:pPr/>
              <a:t>43</a:t>
            </a:fld>
            <a:endParaRPr lang="en-US"/>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Intangible things, Data, Programs, Algorithms, Processes, Music, text, etc., Inventions</a:t>
            </a:r>
          </a:p>
          <a:p>
            <a:pPr eaLnBrk="1" hangingPunct="1"/>
            <a:r>
              <a:rPr lang="en-US">
                <a:latin typeface="Arial" pitchFamily="-109" charset="0"/>
                <a:ea typeface="ＭＳ Ｐゴシック" pitchFamily="-109" charset="-128"/>
                <a:cs typeface="ＭＳ Ｐゴシック" pitchFamily="-109" charset="-128"/>
              </a:rPr>
              <a:t>Has commercial value. Has value beyond its physical form.</a:t>
            </a:r>
          </a:p>
          <a:p>
            <a:pPr eaLnBrk="1" hangingPunct="1"/>
            <a:r>
              <a:rPr lang="en-US">
                <a:latin typeface="Arial" pitchFamily="-109" charset="0"/>
                <a:ea typeface="ＭＳ Ｐゴシック" pitchFamily="-109" charset="-128"/>
                <a:cs typeface="ＭＳ Ｐゴシック" pitchFamily="-109" charset="-128"/>
              </a:rPr>
              <a:t>Trademark, Copyright, Patent, Technology, Trade Secret (Covered on next slides)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fld id="{D6ADA96F-0DA3-114C-AA5B-32811BEE4029}" type="datetime1">
              <a:rPr lang="en-US"/>
              <a:pPr/>
              <a:t>3/29/13</a:t>
            </a:fld>
            <a:endParaRPr lang="en-US"/>
          </a:p>
        </p:txBody>
      </p:sp>
      <p:sp>
        <p:nvSpPr>
          <p:cNvPr id="80899" name="Rectangle 7"/>
          <p:cNvSpPr>
            <a:spLocks noGrp="1" noChangeArrowheads="1"/>
          </p:cNvSpPr>
          <p:nvPr>
            <p:ph type="sldNum" sz="quarter" idx="5"/>
          </p:nvPr>
        </p:nvSpPr>
        <p:spPr>
          <a:noFill/>
        </p:spPr>
        <p:txBody>
          <a:bodyPr/>
          <a:lstStyle/>
          <a:p>
            <a:fld id="{7366EE9A-103A-C04D-9C5F-965683C7EF31}" type="slidenum">
              <a:rPr lang="en-US"/>
              <a:pPr/>
              <a:t>44</a:t>
            </a:fld>
            <a:endParaRPr lang="en-US"/>
          </a:p>
        </p:txBody>
      </p:sp>
      <p:sp>
        <p:nvSpPr>
          <p:cNvPr id="80900" name="Rectangle 2"/>
          <p:cNvSpPr>
            <a:spLocks noGrp="1" noRot="1" noChangeAspect="1" noChangeArrowheads="1"/>
          </p:cNvSpPr>
          <p:nvPr>
            <p:ph type="sldImg"/>
          </p:nvPr>
        </p:nvSpPr>
        <p:spPr>
          <a:solidFill>
            <a:srgbClr val="FFFFFF"/>
          </a:solidFill>
          <a:ln/>
        </p:spPr>
      </p:sp>
      <p:sp>
        <p:nvSpPr>
          <p:cNvPr id="809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itchFamily="-109" charset="0"/>
                <a:ea typeface="ＭＳ Ｐゴシック" pitchFamily="-109" charset="-128"/>
                <a:cs typeface="ＭＳ Ｐゴシック" pitchFamily="-109" charset="-128"/>
              </a:rPr>
              <a:t>Used to denote a product or service.</a:t>
            </a:r>
          </a:p>
          <a:p>
            <a:pPr eaLnBrk="1" hangingPunct="1"/>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eaLnBrk="1" hangingPunct="1"/>
            <a:r>
              <a:rPr lang="en-US" dirty="0">
                <a:latin typeface="Arial" pitchFamily="-109" charset="0"/>
                <a:ea typeface="ＭＳ Ｐゴシック" pitchFamily="-109" charset="-128"/>
                <a:cs typeface="ＭＳ Ｐゴシック" pitchFamily="-109" charset="-128"/>
              </a:rPr>
              <a:t>Indefinite term as long as in </a:t>
            </a:r>
            <a:r>
              <a:rPr lang="en-US" dirty="0" smtClean="0">
                <a:latin typeface="Arial" pitchFamily="-109" charset="0"/>
                <a:ea typeface="ＭＳ Ｐゴシック" pitchFamily="-109" charset="-128"/>
                <a:cs typeface="ＭＳ Ｐゴシック" pitchFamily="-109" charset="-128"/>
              </a:rPr>
              <a:t>use and protected against becoming a common noun or verb. </a:t>
            </a:r>
          </a:p>
          <a:p>
            <a:pPr eaLnBrk="1" hangingPunct="1"/>
            <a:r>
              <a:rPr lang="en-US" dirty="0" smtClean="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smtClean="0">
                <a:latin typeface="Arial" pitchFamily="-109" charset="0"/>
                <a:ea typeface="ＭＳ Ｐゴシック" pitchFamily="-109" charset="-128"/>
                <a:cs typeface="ＭＳ Ｐゴシック" pitchFamily="-109" charset="-128"/>
              </a:rPr>
              <a:t> litigation before a federal court (there are other benefits too)</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fld id="{62D2F2AF-DF8E-5046-8BA9-0636DE3E6F9E}" type="datetime1">
              <a:rPr lang="en-US"/>
              <a:pPr/>
              <a:t>3/29/13</a:t>
            </a:fld>
            <a:endParaRPr lang="en-US"/>
          </a:p>
        </p:txBody>
      </p:sp>
      <p:sp>
        <p:nvSpPr>
          <p:cNvPr id="82947" name="Rectangle 7"/>
          <p:cNvSpPr>
            <a:spLocks noGrp="1" noChangeArrowheads="1"/>
          </p:cNvSpPr>
          <p:nvPr>
            <p:ph type="sldNum" sz="quarter" idx="5"/>
          </p:nvPr>
        </p:nvSpPr>
        <p:spPr>
          <a:noFill/>
        </p:spPr>
        <p:txBody>
          <a:bodyPr/>
          <a:lstStyle/>
          <a:p>
            <a:fld id="{98B08E2D-A9E9-6B49-9E81-0EA3972A3A6F}" type="slidenum">
              <a:rPr lang="en-US"/>
              <a:pPr/>
              <a:t>45</a:t>
            </a:fld>
            <a:endParaRPr lang="en-US"/>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eaLnBrk="1" hangingPunct="1"/>
            <a:r>
              <a:rPr lang="en-US" dirty="0">
                <a:latin typeface="Arial" pitchFamily="-109" charset="0"/>
                <a:ea typeface="ＭＳ Ｐゴシック" pitchFamily="-109" charset="-128"/>
                <a:cs typeface="ＭＳ Ｐゴシック" pitchFamily="-109" charset="-128"/>
              </a:rPr>
              <a:t>Mickey Mouse, Tarzan.</a:t>
            </a:r>
          </a:p>
          <a:p>
            <a:pPr eaLnBrk="1" hangingPunct="1"/>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eaLnBrk="1" hangingPunct="1"/>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eaLnBrk="1" hangingPunct="1"/>
            <a:r>
              <a:rPr lang="en-US" dirty="0">
                <a:latin typeface="Arial" pitchFamily="-109" charset="0"/>
                <a:ea typeface="ＭＳ Ｐゴシック" pitchFamily="-109" charset="-128"/>
                <a:cs typeface="ＭＳ Ｐゴシック" pitchFamily="-109" charset="-128"/>
              </a:rPr>
              <a:t>US Term: Lifetime of author plus 70 years., 95 years for companies.</a:t>
            </a:r>
          </a:p>
          <a:p>
            <a:pPr eaLnBrk="1" hangingPunct="1"/>
            <a:r>
              <a:rPr lang="en-US" dirty="0">
                <a:latin typeface="Arial" pitchFamily="-109" charset="0"/>
                <a:ea typeface="ＭＳ Ｐゴシック" pitchFamily="-109" charset="-128"/>
                <a:cs typeface="ＭＳ Ｐゴシック" pitchFamily="-109" charset="-128"/>
              </a:rPr>
              <a:t>Governed by US law and international treaties (e.g. WIPO).</a:t>
            </a:r>
          </a:p>
          <a:p>
            <a:pPr eaLnBrk="1" hangingPunct="1"/>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eaLnBrk="1" hangingPunct="1"/>
            <a:r>
              <a:rPr lang="en-US" dirty="0">
                <a:latin typeface="Arial" pitchFamily="-109" charset="0"/>
                <a:ea typeface="ＭＳ Ｐゴシック" pitchFamily="-109" charset="-128"/>
                <a:cs typeface="ＭＳ Ｐゴシック" pitchFamily="-109" charset="-128"/>
              </a:rPr>
              <a:t>Fair Use restrictions: Admission charge, Re-transmission</a:t>
            </a:r>
          </a:p>
          <a:p>
            <a:pPr eaLnBrk="1" hangingPunct="1"/>
            <a:r>
              <a:rPr lang="en-US" dirty="0">
                <a:latin typeface="Arial" pitchFamily="-109" charset="0"/>
                <a:ea typeface="ＭＳ Ｐゴシック" pitchFamily="-109" charset="-128"/>
                <a:cs typeface="ＭＳ Ｐゴシック" pitchFamily="-109" charset="-128"/>
              </a:rPr>
              <a:t>In general, you can: Read, view, play, etc., Copy for personal use., Time-shift.</a:t>
            </a:r>
          </a:p>
          <a:p>
            <a:pPr eaLnBrk="1" hangingPunct="1"/>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eaLnBrk="1" hangingPunct="1"/>
            <a:r>
              <a:rPr lang="en-US" dirty="0" smtClean="0">
                <a:latin typeface="Arial" pitchFamily="-109" charset="0"/>
                <a:ea typeface="ＭＳ Ｐゴシック" pitchFamily="-109" charset="-128"/>
                <a:cs typeface="ＭＳ Ｐゴシック" pitchFamily="-109" charset="-128"/>
              </a:rPr>
              <a:t>What </a:t>
            </a:r>
            <a:r>
              <a:rPr lang="en-US" dirty="0">
                <a:latin typeface="Arial" pitchFamily="-109" charset="0"/>
                <a:ea typeface="ＭＳ Ｐゴシック" pitchFamily="-109" charset="-128"/>
                <a:cs typeface="ＭＳ Ｐゴシック" pitchFamily="-109" charset="-128"/>
              </a:rPr>
              <a:t>about video rentals?</a:t>
            </a:r>
          </a:p>
          <a:p>
            <a:pPr eaLnBrk="1" hangingPunct="1"/>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p:spPr>
        <p:txBody>
          <a:bodyPr/>
          <a:lstStyle/>
          <a:p>
            <a:fld id="{361FCDB2-BF92-CD45-B2BF-6FB7DBB50E18}" type="datetime1">
              <a:rPr lang="en-US"/>
              <a:pPr/>
              <a:t>3/29/13</a:t>
            </a:fld>
            <a:endParaRPr lang="en-US"/>
          </a:p>
        </p:txBody>
      </p:sp>
      <p:sp>
        <p:nvSpPr>
          <p:cNvPr id="84995" name="Rectangle 7"/>
          <p:cNvSpPr>
            <a:spLocks noGrp="1" noChangeArrowheads="1"/>
          </p:cNvSpPr>
          <p:nvPr>
            <p:ph type="sldNum" sz="quarter" idx="5"/>
          </p:nvPr>
        </p:nvSpPr>
        <p:spPr>
          <a:noFill/>
        </p:spPr>
        <p:txBody>
          <a:bodyPr/>
          <a:lstStyle/>
          <a:p>
            <a:fld id="{4FE008DD-278B-6042-A632-83265BA4206C}" type="slidenum">
              <a:rPr lang="en-US"/>
              <a:pPr/>
              <a:t>46</a:t>
            </a:fld>
            <a:endParaRPr lang="en-US"/>
          </a:p>
        </p:txBody>
      </p:sp>
      <p:sp>
        <p:nvSpPr>
          <p:cNvPr id="8499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84997"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dirty="0">
                <a:latin typeface="Arial" pitchFamily="-109" charset="0"/>
                <a:ea typeface="ＭＳ Ｐゴシック" pitchFamily="-109" charset="-128"/>
                <a:cs typeface="ＭＳ Ｐゴシック" pitchFamily="-109" charset="-128"/>
              </a:rPr>
              <a:t>A mechanism, process, or composition of matter. </a:t>
            </a:r>
          </a:p>
          <a:p>
            <a:pPr eaLnBrk="1" hangingPunct="1"/>
            <a:r>
              <a:rPr lang="en-US" dirty="0">
                <a:latin typeface="Arial" pitchFamily="-109" charset="0"/>
                <a:ea typeface="ＭＳ Ｐゴシック" pitchFamily="-109" charset="-128"/>
                <a:cs typeface="ＭＳ Ｐゴシック" pitchFamily="-109" charset="-128"/>
              </a:rPr>
              <a:t>Something patentable must be: Novel. Useful. Non-obvious. Described clearly. Must do what it says.</a:t>
            </a:r>
          </a:p>
          <a:p>
            <a:pPr eaLnBrk="1" hangingPunct="1"/>
            <a:r>
              <a:rPr lang="en-US" dirty="0">
                <a:latin typeface="Arial" pitchFamily="-109" charset="0"/>
                <a:ea typeface="ＭＳ Ｐゴシック" pitchFamily="-109" charset="-128"/>
                <a:cs typeface="ＭＳ Ｐゴシック" pitchFamily="-109" charset="-128"/>
              </a:rPr>
              <a:t>Usual term 20 years.</a:t>
            </a:r>
          </a:p>
          <a:p>
            <a:pPr eaLnBrk="1" hangingPunct="1"/>
            <a:r>
              <a:rPr lang="en-US" dirty="0" smtClean="0">
                <a:latin typeface="Arial" pitchFamily="-109" charset="0"/>
                <a:ea typeface="ＭＳ Ｐゴシック" pitchFamily="-109" charset="-128"/>
                <a:cs typeface="ＭＳ Ｐゴシック" pitchFamily="-109" charset="-128"/>
              </a:rPr>
              <a:t>Utility and plant patents: 20 years.</a:t>
            </a:r>
          </a:p>
          <a:p>
            <a:pPr eaLnBrk="1" hangingPunct="1"/>
            <a:r>
              <a:rPr lang="en-US" dirty="0" smtClean="0">
                <a:latin typeface="Arial" pitchFamily="-109" charset="0"/>
                <a:ea typeface="ＭＳ Ｐゴシック" pitchFamily="-109" charset="-128"/>
                <a:cs typeface="ＭＳ Ｐゴシック" pitchFamily="-109" charset="-128"/>
              </a:rPr>
              <a:t>Design patents last 14 years. (ornamental design of functional item)</a:t>
            </a:r>
          </a:p>
          <a:p>
            <a:pPr eaLnBrk="1" hangingPunct="1"/>
            <a:r>
              <a:rPr lang="en-US" dirty="0" smtClean="0">
                <a:latin typeface="Arial" pitchFamily="-109" charset="0"/>
                <a:ea typeface="ＭＳ Ｐゴシック" pitchFamily="-109" charset="-128"/>
                <a:cs typeface="ＭＳ Ｐゴシック" pitchFamily="-109" charset="-128"/>
              </a:rPr>
              <a:t>Provisional patent gives 1 year, before</a:t>
            </a:r>
            <a:r>
              <a:rPr lang="en-US" baseline="0" dirty="0" smtClean="0">
                <a:latin typeface="Arial" pitchFamily="-109" charset="0"/>
                <a:ea typeface="ＭＳ Ｐゴシック" pitchFamily="-109" charset="-128"/>
                <a:cs typeface="ＭＳ Ｐゴシック" pitchFamily="-109" charset="-128"/>
              </a:rPr>
              <a:t> full patent</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p:spPr>
        <p:txBody>
          <a:bodyPr/>
          <a:lstStyle/>
          <a:p>
            <a:fld id="{0E1A3B50-A51B-124D-8D1C-57233A833744}" type="datetime1">
              <a:rPr lang="en-US"/>
              <a:pPr/>
              <a:t>3/29/13</a:t>
            </a:fld>
            <a:endParaRPr lang="en-US"/>
          </a:p>
        </p:txBody>
      </p:sp>
      <p:sp>
        <p:nvSpPr>
          <p:cNvPr id="87043" name="Rectangle 7"/>
          <p:cNvSpPr>
            <a:spLocks noGrp="1" noChangeArrowheads="1"/>
          </p:cNvSpPr>
          <p:nvPr>
            <p:ph type="sldNum" sz="quarter" idx="5"/>
          </p:nvPr>
        </p:nvSpPr>
        <p:spPr>
          <a:noFill/>
        </p:spPr>
        <p:txBody>
          <a:bodyPr/>
          <a:lstStyle/>
          <a:p>
            <a:fld id="{DECB1E32-3286-CE47-8925-1689C93B69B4}" type="slidenum">
              <a:rPr lang="en-US"/>
              <a:pPr/>
              <a:t>47</a:t>
            </a:fld>
            <a:endParaRPr lang="en-US"/>
          </a:p>
        </p:txBody>
      </p:sp>
      <p:sp>
        <p:nvSpPr>
          <p:cNvPr id="87044" name="Rectangle 2"/>
          <p:cNvSpPr>
            <a:spLocks noGrp="1" noRot="1" noChangeAspect="1" noChangeArrowheads="1"/>
          </p:cNvSpPr>
          <p:nvPr>
            <p:ph type="sldImg"/>
          </p:nvPr>
        </p:nvSpPr>
        <p:spPr>
          <a:solidFill>
            <a:srgbClr val="FFFFFF"/>
          </a:solidFill>
          <a:ln/>
        </p:spPr>
      </p:sp>
      <p:sp>
        <p:nvSpPr>
          <p:cNvPr id="87045" name="Rectangle 3"/>
          <p:cNvSpPr>
            <a:spLocks noGrp="1" noChangeArrowheads="1"/>
          </p:cNvSpPr>
          <p:nvPr>
            <p:ph type="body" idx="1"/>
          </p:nvPr>
        </p:nvSpPr>
        <p:spPr>
          <a:solidFill>
            <a:srgbClr val="FFFFFF"/>
          </a:solidFill>
          <a:ln>
            <a:solidFill>
              <a:srgbClr val="000000"/>
            </a:solidFill>
          </a:ln>
        </p:spPr>
        <p:txBody>
          <a:bodyPr/>
          <a:lstStyle/>
          <a:p>
            <a:r>
              <a:rPr lang="en-US">
                <a:latin typeface="Arial" pitchFamily="-109" charset="0"/>
                <a:ea typeface="ＭＳ Ｐゴシック" pitchFamily="-109" charset="-128"/>
                <a:cs typeface="ＭＳ Ｐゴシック" pitchFamily="-109" charset="-128"/>
              </a:rPr>
              <a:t>You must take steps.</a:t>
            </a:r>
          </a:p>
          <a:p>
            <a:r>
              <a:rPr lang="en-US">
                <a:latin typeface="Arial" pitchFamily="-109" charset="0"/>
                <a:ea typeface="ＭＳ Ｐゴシック" pitchFamily="-109" charset="-128"/>
                <a:cs typeface="ＭＳ Ｐゴシック" pitchFamily="-109" charset="-128"/>
              </a:rPr>
              <a:t>Enforceable by: Contracts, Laws against industrial espionage.</a:t>
            </a:r>
          </a:p>
          <a:p>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fld id="{6BB0807C-AD0E-C84F-864F-9EA3FEE5F189}" type="datetime1">
              <a:rPr lang="en-US"/>
              <a:pPr/>
              <a:t>3/29/13</a:t>
            </a:fld>
            <a:endParaRPr lang="en-US"/>
          </a:p>
        </p:txBody>
      </p:sp>
      <p:sp>
        <p:nvSpPr>
          <p:cNvPr id="89091" name="Rectangle 7"/>
          <p:cNvSpPr>
            <a:spLocks noGrp="1" noChangeArrowheads="1"/>
          </p:cNvSpPr>
          <p:nvPr>
            <p:ph type="sldNum" sz="quarter" idx="5"/>
          </p:nvPr>
        </p:nvSpPr>
        <p:spPr>
          <a:noFill/>
        </p:spPr>
        <p:txBody>
          <a:bodyPr/>
          <a:lstStyle/>
          <a:p>
            <a:fld id="{75451A94-4A9A-A34E-A427-33FE78473D6C}" type="slidenum">
              <a:rPr lang="en-US"/>
              <a:pPr/>
              <a:t>48</a:t>
            </a:fld>
            <a:endParaRPr lang="en-US"/>
          </a:p>
        </p:txBody>
      </p:sp>
      <p:sp>
        <p:nvSpPr>
          <p:cNvPr id="89092" name="Rectangle 2"/>
          <p:cNvSpPr>
            <a:spLocks noGrp="1" noRot="1" noChangeAspect="1" noChangeArrowheads="1"/>
          </p:cNvSpPr>
          <p:nvPr>
            <p:ph type="sldImg"/>
          </p:nvPr>
        </p:nvSpPr>
        <p:spPr>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fld id="{D11E676C-6A95-A448-8486-5B989A84A01D}" type="datetime1">
              <a:rPr lang="en-US"/>
              <a:pPr/>
              <a:t>3/29/13</a:t>
            </a:fld>
            <a:endParaRPr lang="en-US"/>
          </a:p>
        </p:txBody>
      </p:sp>
      <p:sp>
        <p:nvSpPr>
          <p:cNvPr id="91139" name="Rectangle 7"/>
          <p:cNvSpPr>
            <a:spLocks noGrp="1" noChangeArrowheads="1"/>
          </p:cNvSpPr>
          <p:nvPr>
            <p:ph type="sldNum" sz="quarter" idx="5"/>
          </p:nvPr>
        </p:nvSpPr>
        <p:spPr>
          <a:noFill/>
        </p:spPr>
        <p:txBody>
          <a:bodyPr/>
          <a:lstStyle/>
          <a:p>
            <a:fld id="{CA35BF2D-36F3-AB45-8CE8-CDA376BCA7CB}" type="slidenum">
              <a:rPr lang="en-US"/>
              <a:pPr/>
              <a:t>49</a:t>
            </a:fld>
            <a:endParaRPr lang="en-US"/>
          </a:p>
        </p:txBody>
      </p:sp>
      <p:sp>
        <p:nvSpPr>
          <p:cNvPr id="91140" name="Rectangle 2"/>
          <p:cNvSpPr>
            <a:spLocks noGrp="1" noRot="1" noChangeAspect="1" noChangeArrowheads="1"/>
          </p:cNvSpPr>
          <p:nvPr>
            <p:ph type="sldImg"/>
          </p:nvPr>
        </p:nvSpPr>
        <p:spPr>
          <a:solidFill>
            <a:srgbClr val="FFFFFF"/>
          </a:solidFill>
          <a:ln/>
        </p:spPr>
      </p:sp>
      <p:sp>
        <p:nvSpPr>
          <p:cNvPr id="9114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pitchFamily="-109" charset="0"/>
                <a:ea typeface="ＭＳ Ｐゴシック" pitchFamily="-109" charset="-128"/>
                <a:cs typeface="ＭＳ Ｐゴシック" pitchFamily="-109" charset="-128"/>
              </a:rPr>
              <a:t>Patent: Yes, to the extent that it embodies a process. No, to the extent that it is a law of nature or a concept.</a:t>
            </a:r>
          </a:p>
          <a:p>
            <a:r>
              <a:rPr lang="en-US" dirty="0" smtClean="0">
                <a:latin typeface="Arial" pitchFamily="-109" charset="0"/>
                <a:ea typeface="ＭＳ Ｐゴシック" pitchFamily="-109" charset="-128"/>
                <a:cs typeface="ＭＳ Ｐゴシック" pitchFamily="-109" charset="-128"/>
              </a:rPr>
              <a:t>Copyright: Yes. Both source and object code. It can even be copyrighted as an “unpublished work.” What is “unpublished”?</a:t>
            </a:r>
          </a:p>
          <a:p>
            <a:r>
              <a:rPr lang="en-US" dirty="0" smtClean="0">
                <a:latin typeface="Arial" pitchFamily="-109" charset="0"/>
                <a:ea typeface="ＭＳ Ｐゴシック" pitchFamily="-109" charset="-128"/>
                <a:cs typeface="ＭＳ Ｐゴシック" pitchFamily="-109" charset="-128"/>
              </a:rPr>
              <a:t>Trade Secret: Yes. You must take steps to protect it.</a:t>
            </a:r>
          </a:p>
          <a:p>
            <a:r>
              <a:rPr lang="en-US" dirty="0" smtClean="0">
                <a:latin typeface="Arial" pitchFamily="-109" charset="0"/>
                <a:ea typeface="ＭＳ Ｐゴシック" pitchFamily="-109" charset="-128"/>
                <a:cs typeface="ＭＳ Ｐゴシック" pitchFamily="-109" charset="-128"/>
              </a:rPr>
              <a:t>License: In general, you can: Install and execute on your computer. Make copies for backup.</a:t>
            </a:r>
          </a:p>
          <a:p>
            <a:r>
              <a:rPr lang="en-US" dirty="0" smtClean="0">
                <a:latin typeface="Arial" pitchFamily="-109" charset="0"/>
                <a:ea typeface="ＭＳ Ｐゴシック" pitchFamily="-109" charset="-128"/>
                <a:cs typeface="ＭＳ Ｐゴシック" pitchFamily="-109" charset="-128"/>
              </a:rPr>
              <a:t>In general, you cannot: Install and use on multiple computers. Copy for others. Transfer to someone else but keep a copy.</a:t>
            </a:r>
          </a:p>
          <a:p>
            <a:r>
              <a:rPr lang="en-US" dirty="0" smtClean="0">
                <a:latin typeface="Arial" pitchFamily="-109" charset="0"/>
                <a:ea typeface="ＭＳ Ｐゴシック" pitchFamily="-109" charset="-128"/>
                <a:cs typeface="ＭＳ Ｐゴシック" pitchFamily="-109" charset="-128"/>
              </a:rPr>
              <a:t>“Free as in free speech, not free beer.” -- Richard Stallman</a:t>
            </a:r>
          </a:p>
          <a:p>
            <a:r>
              <a:rPr lang="en-US" dirty="0" smtClean="0">
                <a:latin typeface="Arial" pitchFamily="-109" charset="0"/>
                <a:ea typeface="ＭＳ Ｐゴシック" pitchFamily="-109" charset="-128"/>
                <a:cs typeface="ＭＳ Ｐゴシック" pitchFamily="-109" charset="-128"/>
              </a:rPr>
              <a:t>General principles: Source code is available. Programs are modifiable. Can be freely shared. Users cannot impose additional restrictions. </a:t>
            </a:r>
          </a:p>
          <a:p>
            <a:endParaRPr lang="en-US"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quick overview of the case, you can see the struggle is occurring in multiple countries. To date, Apple claimed a large victory in the US, both companies face bans on certain products in South Korea, Samsung proving they didn’t infringe in Japan as well as in Germany, where Apple had to advertise that Samsung didn’t copy them, and courts in the UK claiming that the Galaxy Tab wasn’t “cool” enough to be confused with the </a:t>
            </a:r>
            <a:r>
              <a:rPr lang="en-US" baseline="0" dirty="0" err="1" smtClean="0"/>
              <a:t>iPad</a:t>
            </a:r>
            <a:r>
              <a:rPr lang="en-US" baseline="0" dirty="0" smtClean="0"/>
              <a:t>.  The devices involved in the disputes range largely all of the handheld devices created by both companies, with the focus being on newer devices.</a:t>
            </a:r>
          </a:p>
          <a:p>
            <a:r>
              <a:rPr lang="en-US" dirty="0" smtClean="0"/>
              <a:t>Patents range</a:t>
            </a:r>
            <a:r>
              <a:rPr lang="en-US" baseline="0" dirty="0" smtClean="0"/>
              <a:t> from trivial things such as pinch to zoom and bouncing back when you reach the end of a page all the way to essential items such as the way the devices communicate using wireless technologies.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44659B5E-739E-DF4D-8DEE-28CC43D42D97}" type="datetime1">
              <a:rPr lang="en-US"/>
              <a:pPr/>
              <a:t>3/29/13</a:t>
            </a:fld>
            <a:endParaRPr lang="en-US"/>
          </a:p>
        </p:txBody>
      </p:sp>
      <p:sp>
        <p:nvSpPr>
          <p:cNvPr id="18435" name="Rectangle 7"/>
          <p:cNvSpPr>
            <a:spLocks noGrp="1" noChangeArrowheads="1"/>
          </p:cNvSpPr>
          <p:nvPr>
            <p:ph type="sldNum" sz="quarter" idx="5"/>
          </p:nvPr>
        </p:nvSpPr>
        <p:spPr>
          <a:noFill/>
        </p:spPr>
        <p:txBody>
          <a:bodyPr/>
          <a:lstStyle/>
          <a:p>
            <a:fld id="{9FCD778C-2168-C747-A1C2-BDAC247798A8}"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Patent: “</a:t>
            </a:r>
            <a:r>
              <a:rPr lang="en-US" sz="1200" b="0" i="0" kern="1200" dirty="0" smtClean="0">
                <a:solidFill>
                  <a:schemeClr val="tx1"/>
                </a:solidFill>
                <a:effectLst/>
                <a:latin typeface="Arial" pitchFamily="76" charset="0"/>
                <a:ea typeface="ＭＳ Ｐゴシック" pitchFamily="85" charset="-128"/>
                <a:cs typeface="ＭＳ Ｐゴシック" pitchFamily="85" charset="-128"/>
              </a:rPr>
              <a:t>A patent is an intellectual property right granted by the Government of the United States of America to an inventor “to exclude others from making, using, offering for sale, or selling the invention throughout the United States or importing the invention into the United States” for a limited time in exchange for public disclosure of the invention when the patent is granted.”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Purpose is to inspire invention by attaching a monetary value to it.  I understand it as a means to defend your property.  There is no fair use.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The</a:t>
            </a:r>
            <a:r>
              <a:rPr lang="en-US" baseline="0" dirty="0" smtClean="0"/>
              <a:t> on-going battle over IP has a 2 sides to it.  Intellectual property, as the book says, is important to our society, and it lays out some foundation upon which our society rests.  Thus it’s clear that we need to protect IP if we value our way of life.  It makes sense to protect what’s yours.  What doesn’t make sense is the evolution of the patent lawsuit, which used to focus on the injunction of sales of the infringing product.  What we’ve seen in the Apple vs. Samsung cases is the use of patents as a means to control a market.  </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largest 2 factors are the renewed vigor of protecting intellectual property and a priority towards monetary benefits imposed by receiving a victory in court.  The combination of these 2 factors creates a number of possible effects on the consumer market.  Due to the cost of pursuing legal action and the consequences of it as well as the increase in licensing fees over numerous items, prices are likely go to up.  The other possibility is that the diversity in the products will increase, due to the active pursuit of avoiding each other’s designs.  This has the chance to go beyond logical avoidance, since an accidental similarity could easily be brought to court.</a:t>
            </a:r>
          </a:p>
          <a:p>
            <a:endParaRPr lang="en-US" baseline="0" dirty="0"/>
          </a:p>
          <a:p>
            <a:r>
              <a:rPr lang="en-US" baseline="0" dirty="0" smtClean="0"/>
              <a:t>The events in the legal sequence between Apple and Samsung have brought up the question whether patent laws ought to be changed to better fit the times.  The text mentions Amazon’s CEO supporting this, since the laws don’t accurately reflect the evolving culture.</a:t>
            </a:r>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3/29/13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CB68F624-2F34-544A-8A2D-E04A5D1DE7A6}" type="datetime1">
              <a:rPr lang="en-US"/>
              <a:pPr/>
              <a:t>3/29/13</a:t>
            </a:fld>
            <a:endParaRPr lang="en-US"/>
          </a:p>
        </p:txBody>
      </p:sp>
      <p:sp>
        <p:nvSpPr>
          <p:cNvPr id="25603" name="Rectangle 7"/>
          <p:cNvSpPr>
            <a:spLocks noGrp="1" noChangeArrowheads="1"/>
          </p:cNvSpPr>
          <p:nvPr>
            <p:ph type="sldNum" sz="quarter" idx="5"/>
          </p:nvPr>
        </p:nvSpPr>
        <p:spPr>
          <a:noFill/>
        </p:spPr>
        <p:txBody>
          <a:bodyPr/>
          <a:lstStyle/>
          <a:p>
            <a:fld id="{D4433D16-0374-614B-AD44-9E558E67B969}" type="slidenum">
              <a:rPr lang="en-US"/>
              <a:pPr/>
              <a:t>6</a:t>
            </a:fld>
            <a:endParaRPr lang="en-US"/>
          </a:p>
        </p:txBody>
      </p:sp>
      <p:sp>
        <p:nvSpPr>
          <p:cNvPr id="25604" name="Rectangle 2"/>
          <p:cNvSpPr>
            <a:spLocks noGrp="1" noRot="1" noChangeAspect="1" noChangeArrowheads="1"/>
          </p:cNvSpPr>
          <p:nvPr>
            <p:ph type="sldImg"/>
          </p:nvPr>
        </p:nvSpPr>
        <p:spPr>
          <a:solidFill>
            <a:srgbClr val="FFFFFF"/>
          </a:solidFill>
          <a:ln/>
        </p:spPr>
      </p:sp>
      <p:sp>
        <p:nvSpPr>
          <p:cNvPr id="2560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B48EB95B-2CE9-DB4F-8F1F-F06EC5D223E8}" type="datetime1">
              <a:rPr lang="en-US"/>
              <a:pPr/>
              <a:t>3/29/13</a:t>
            </a:fld>
            <a:endParaRPr lang="en-US"/>
          </a:p>
        </p:txBody>
      </p:sp>
      <p:sp>
        <p:nvSpPr>
          <p:cNvPr id="49155" name="Rectangle 7"/>
          <p:cNvSpPr>
            <a:spLocks noGrp="1" noChangeArrowheads="1"/>
          </p:cNvSpPr>
          <p:nvPr>
            <p:ph type="sldNum" sz="quarter" idx="5"/>
          </p:nvPr>
        </p:nvSpPr>
        <p:spPr>
          <a:noFill/>
        </p:spPr>
        <p:txBody>
          <a:bodyPr/>
          <a:lstStyle/>
          <a:p>
            <a:fld id="{D2A88003-7AE7-F640-A278-3699A37A0E64}" type="slidenum">
              <a:rPr lang="en-US"/>
              <a:pPr/>
              <a:t>7</a:t>
            </a:fld>
            <a:endParaRPr lang="en-US"/>
          </a:p>
        </p:txBody>
      </p:sp>
      <p:sp>
        <p:nvSpPr>
          <p:cNvPr id="49156" name="Rectangle 2"/>
          <p:cNvSpPr>
            <a:spLocks noGrp="1" noRot="1" noChangeAspect="1" noChangeArrowheads="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44659B5E-739E-DF4D-8DEE-28CC43D42D97}" type="datetime1">
              <a:rPr lang="en-US"/>
              <a:pPr/>
              <a:t>3/29/13</a:t>
            </a:fld>
            <a:endParaRPr lang="en-US"/>
          </a:p>
        </p:txBody>
      </p:sp>
      <p:sp>
        <p:nvSpPr>
          <p:cNvPr id="18435" name="Rectangle 7"/>
          <p:cNvSpPr>
            <a:spLocks noGrp="1" noChangeArrowheads="1"/>
          </p:cNvSpPr>
          <p:nvPr>
            <p:ph type="sldNum" sz="quarter" idx="5"/>
          </p:nvPr>
        </p:nvSpPr>
        <p:spPr>
          <a:noFill/>
        </p:spPr>
        <p:txBody>
          <a:bodyPr/>
          <a:lstStyle/>
          <a:p>
            <a:fld id="{9FCD778C-2168-C747-A1C2-BDAC247798A8}" type="slidenum">
              <a:rPr lang="en-US"/>
              <a:pPr/>
              <a:t>8</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dirty="0" smtClean="0"/>
              <a:t>KAP – I had to add page numbers to all of </a:t>
            </a:r>
            <a:r>
              <a:rPr lang="en-US" sz="1800" b="0" i="0" u="none" strike="noStrike" cap="none" baseline="0" dirty="0" err="1" smtClean="0"/>
              <a:t>Solly’s</a:t>
            </a:r>
            <a:r>
              <a:rPr lang="en-US" sz="1800" b="0" i="0" u="none" strike="noStrike" cap="none" baseline="0" dirty="0" smtClean="0"/>
              <a:t> slides and reset the format and footer to fit into the slide deck. Filename did not follow guideline.</a:t>
            </a:r>
            <a:endParaRPr lang="en" sz="1800" b="0" i="0" u="none" strike="noStrike" cap="none" baseline="0" dirty="0"/>
          </a:p>
          <a:p>
            <a:endParaRPr lang="en" sz="1800" b="0" i="0" u="none" strike="noStrike" cap="none" baseline="0" dirty="0"/>
          </a:p>
        </p:txBody>
      </p:sp>
      <p:sp>
        <p:nvSpPr>
          <p:cNvPr id="136" name="Shape 136"/>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buSzPct val="25000"/>
              <a:buNone/>
            </a:pPr>
            <a:r>
              <a:rPr lang="en"/>
              <a:t> </a:t>
            </a: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A74E4E7D-0D42-AB40-A9D0-AC11E5930EEF}" type="datetime1">
              <a:rPr lang="en-US" smtClean="0"/>
              <a:t>3/29/13</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2013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F7AB40-A5D9-794B-841B-C5C95D58E9A1}" type="slidenum">
              <a:rPr lang="en-US"/>
              <a:pPr/>
              <a:t>‹#›</a:t>
            </a:fld>
            <a:endParaRPr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E6746ED4-2F38-4444-964F-A34627AAC11E}"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B97757F3-BCDF-A94A-B60F-52DE810D2207}"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35F09CB-457E-364C-843B-76796EEFEF8A}"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82DABD79-DAA8-1A43-B877-D872C5F67AA1}"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C52B45D6-4290-5245-94D8-03610C003C35}" type="datetime1">
              <a:rPr lang="en-US" smtClean="0"/>
              <a:t>3/29/13</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2013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F7AB40-A5D9-794B-841B-C5C95D58E9A1}"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2640876-9D26-F348-8907-5A74C799E685}"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427D00E7-E04D-6547-852C-111F0E233E79}"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4A738880-6368-C449-8CCF-82F7F682D556}"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BBD55641-7001-644A-90CA-BDD193DD3D53}"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E6550BC0-9608-674F-9711-7EAD23045C3D}"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36ABAE75-230B-414E-8BA9-BE046871C037}"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A4165D9A-BB99-7C4F-88EB-AE303FC3FD9B}"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91A903E3-FF2B-DC42-8745-F80D7A8271A3}"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B1545B69-19C3-A646-967D-E0F0B48E4E39}"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B584573B-AFD5-9F47-A402-0DE7EE1A465C}"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5F5AB265-2ABF-AF45-8112-5B977F4ACA40}"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FD850D93-A18E-0A4E-9569-F8DA80674D07}"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CBA213E4-FD26-E749-A677-24D59A4EB1AD}"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5B5AC527-8674-2541-9CCC-5BCF665DE841}"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2640876-9D26-F348-8907-5A74C799E685}"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FAECC0BC-EAF5-2C48-B1C2-077793AD1D40}"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F1CB5386-7D80-3E44-B6C5-64B83BB0D22E}"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89CB7081-DD49-B547-A381-2429060C83B9}"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E6746ED4-2F38-4444-964F-A34627AAC11E}"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326699AC-B428-6149-AACE-AF5448BC345A}"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35F09CB-457E-364C-843B-76796EEFEF8A}"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81E5B12F-E378-F74C-870A-D8F3E972FAF4}"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4A738880-6368-C449-8CCF-82F7F682D556}"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90072145-3989-3741-81D3-798BEB9B525F}"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E6550BC0-9608-674F-9711-7EAD23045C3D}"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68C9216E-2976-8145-BA4B-391451AF3E37}"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A4165D9A-BB99-7C4F-88EB-AE303FC3FD9B}"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D1D971CF-6145-8641-AE8C-A6485AAAB28C}"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B1545B69-19C3-A646-967D-E0F0B48E4E39}"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24921284-3FA5-F543-A8FA-D806144573A8}"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5F5AB265-2ABF-AF45-8112-5B977F4ACA40}"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FDE2C5E8-0C3E-B54A-91E5-975713E598B7}"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CBA213E4-FD26-E749-A677-24D59A4EB1AD}"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C5294BD5-7155-E64B-A423-91CB2C8E2A14}" type="datetime1">
              <a:rPr lang="en-US" smtClean="0"/>
              <a:t>3/29/13</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F1CB5386-7D80-3E44-B6C5-64B83BB0D22E}"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F25D3AAB-1176-D445-B302-D6D2BBC8E8F2}" type="datetime1">
              <a:rPr lang="en-US" smtClean="0"/>
              <a:t>3/29/13</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2013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1FE0B4E4-FC88-4045-8B37-4CF4CE76A2B2}"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DF4D0E4B-B86D-4E48-97BF-15E4256EE85C}" type="datetime1">
              <a:rPr lang="en-US" smtClean="0"/>
              <a:t>3/29/13</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spd="slow">
    <p:push/>
  </p:transition>
  <p:hf hdr="0"/>
  <p:txStyles>
    <p:titleStyle>
      <a:lvl1pPr algn="l" rtl="0" eaLnBrk="0" fontAlgn="base" hangingPunct="0">
        <a:spcBef>
          <a:spcPct val="0"/>
        </a:spcBef>
        <a:spcAft>
          <a:spcPct val="0"/>
        </a:spcAft>
        <a:defRPr sz="3600">
          <a:solidFill>
            <a:schemeClr val="tx1"/>
          </a:solidFill>
          <a:latin typeface="+mj-lt"/>
          <a:ea typeface="ＭＳ Ｐゴシック" pitchFamily="76" charset="-128"/>
          <a:cs typeface="ＭＳ Ｐゴシック" pitchFamily="76"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2013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1FE0B4E4-FC88-4045-8B37-4CF4CE76A2B2}"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8023D705-73DE-0645-9CB4-707F89B0D994}" type="datetime1">
              <a:rPr lang="en-US" smtClean="0"/>
              <a:t>3/29/13</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United_States_District_Court_for_the_Northern_District_of_California" TargetMode="External"/><Relationship Id="rId4" Type="http://schemas.openxmlformats.org/officeDocument/2006/relationships/hyperlink" Target="http://en.wikipedia.org/wiki/Nexus_S" TargetMode="External"/><Relationship Id="rId5" Type="http://schemas.openxmlformats.org/officeDocument/2006/relationships/hyperlink" Target="http://en.wikipedia.org/wiki/Samsung_Galaxy_S" TargetMode="External"/><Relationship Id="rId6" Type="http://schemas.openxmlformats.org/officeDocument/2006/relationships/hyperlink" Target="http://en.wikipedia.org/wiki/Samsung_galaxy_s_4g" TargetMode="External"/><Relationship Id="rId7" Type="http://schemas.openxmlformats.org/officeDocument/2006/relationships/hyperlink" Target="http://en.wikipedia.org/wiki/Samsung_Galaxy_Tab"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philnews.ph/wp-content/uploads/2010/12/samsung-i9000-galaxy-s2.jpg" TargetMode="External"/><Relationship Id="rId4" Type="http://schemas.openxmlformats.org/officeDocument/2006/relationships/image" Target="../media/image3.jp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pcworld.com/article/261359/south_korean_court_rules_that_both_apple_and_samsung_infringed_patents.html" TargetMode="External"/><Relationship Id="rId4" Type="http://schemas.openxmlformats.org/officeDocument/2006/relationships/hyperlink" Target="http://www.aljazeera.com/news/asia-pacific/2012/08/20128315959128736.html"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jp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bloomberg.com/news/2012-07-09/samsung-wins-u-k-apple-ruling-over-not-as-cool-galaxy-tablet.html" TargetMode="External"/><Relationship Id="rId4" Type="http://schemas.openxmlformats.org/officeDocument/2006/relationships/hyperlink" Target="http://www.bloomberg.com/news/2012-07-18/apple-must-publish-notice-samsung-didn-t-copy-ipad-judge-says.html" TargetMode="External"/><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news.cnet.com/8301-13579_3-57500159-37/jury-awards-apple-more-than-$1b-finds-samsung-infring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www.google.com/patents?id=6BsWAAAAEBAJ&amp;pg=PA2&amp;img=1&amp;zoom=4&amp;hl=en&amp;sig=ACfU3U37NR3nKBMeJprrHwe1tf-DLX2iiQ&amp;ci=1,6,991,1271&amp;edge=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1" Type="http://schemas.openxmlformats.org/officeDocument/2006/relationships/hyperlink" Target="http://img.gawkerassets.com/img/17z058skj0icujpg/original.jpg" TargetMode="External"/><Relationship Id="rId12" Type="http://schemas.openxmlformats.org/officeDocument/2006/relationships/hyperlink" Target="http://fc07.deviantart.net/fs71/f/2012/124/1/e/iphone_4_illustration_by_witnessgfx-d4yhq79.jpg" TargetMode="External"/><Relationship Id="rId13" Type="http://schemas.openxmlformats.org/officeDocument/2006/relationships/hyperlink" Target="http://androinica.com/wp-content/uploads/2010/03/samsung-galaxy-s.jpg" TargetMode="External"/><Relationship Id="rId14" Type="http://schemas.openxmlformats.org/officeDocument/2006/relationships/hyperlink" Target="http://i.i.com.com/cnwk.1d/i/tim/2013/01/10/GALAXY_S_II_Plus_Product_Image_(1)_270x405.jpg"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www.pcworld.com/article/261359/south_korean_court_rules_that_both_apple_and_samsung_infringed_patents.html" TargetMode="External"/><Relationship Id="rId4" Type="http://schemas.openxmlformats.org/officeDocument/2006/relationships/hyperlink" Target="http://www.philnews.ph/wp-content/uploads/2010/12/samsung-i9000-galaxy-s2.jpg" TargetMode="External"/><Relationship Id="rId5" Type="http://schemas.openxmlformats.org/officeDocument/2006/relationships/hyperlink" Target="http://www.aljazeera.com/news/asia-pacific/2012/08/20128315959128736.html" TargetMode="External"/><Relationship Id="rId6" Type="http://schemas.openxmlformats.org/officeDocument/2006/relationships/hyperlink" Target="http://www.highbeam.com/doc/1G1-266606004.html" TargetMode="External"/><Relationship Id="rId7" Type="http://schemas.openxmlformats.org/officeDocument/2006/relationships/hyperlink" Target="http://www.bloomberg.com/news/2012-07-09/samsung-wins-u-k-apple-ruling-over-not-as-cool-galaxy-tablet.html" TargetMode="External"/><Relationship Id="rId8" Type="http://schemas.openxmlformats.org/officeDocument/2006/relationships/hyperlink" Target="http://www.bloomberg.com/news/2012-07-18/apple-must-publish-notice-samsung-didn-t-copy-ipad-judge-says.html" TargetMode="External"/><Relationship Id="rId9" Type="http://schemas.openxmlformats.org/officeDocument/2006/relationships/hyperlink" Target="http://www.engadget.com/2012/08/08/npd-q2-2012/" TargetMode="External"/><Relationship Id="rId10" Type="http://schemas.openxmlformats.org/officeDocument/2006/relationships/hyperlink" Target="http://www.blogcdn.com/www.engadget.com/media/2012/11/newsamapplestatementosh-1351934587.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www.scmp.com/sites/default/files/styles/980w/public/2013/03/19/3be92fc3fb90c137bf6788941e72e493.jpg?itok=ts4KAEGm" TargetMode="External"/><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dlapiper.com/the_global_patent_race/" TargetMode="External"/><Relationship Id="rId4" Type="http://schemas.openxmlformats.org/officeDocument/2006/relationships/hyperlink" Target="http://is.jrc.ec.europa.eu/pages/ISG/patents/documents/LeiChinaPatentSystem.pdf" TargetMode="External"/><Relationship Id="rId5" Type="http://schemas.openxmlformats.org/officeDocument/2006/relationships/hyperlink" Target="http://wraltechwire.com/business/tech_wire/opinion/story/2776264/" TargetMode="External"/><Relationship Id="rId6" Type="http://schemas.openxmlformats.org/officeDocument/2006/relationships/hyperlink" Target="http://www.mhmlaw.com/article/china_patent_protection.pdf" TargetMode="External"/><Relationship Id="rId7" Type="http://schemas.openxmlformats.org/officeDocument/2006/relationships/hyperlink" Target="http://www.scmp.com/business/companies/article/1194111/huawei-wins-telecoms-patent-case-against-zte"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hyperlink" Target="http://go.galegroup.com.ezproxy.wpi.edu/ps/i.do?id=GALE%7CA300800057&amp;v=2.1&amp;u=mlin_c_worpoly&amp;it=r&amp;p=ITOF&amp;sw=w" TargetMode="External"/><Relationship Id="rId4" Type="http://schemas.openxmlformats.org/officeDocument/2006/relationships/hyperlink" Target="http://www.nytimes.com/2012/09/01/technology/in-japan-a-setback-for-apples-patent-fight.html" TargetMode="External"/><Relationship Id="rId5" Type="http://schemas.openxmlformats.org/officeDocument/2006/relationships/hyperlink" Target="http://www.nytimes.com/2012/08/25/technology/jury-reaches-decision-in-apple-samsung-patent-trial.html" TargetMode="External"/><Relationship Id="rId6" Type="http://schemas.openxmlformats.org/officeDocument/2006/relationships/hyperlink" Target="http://search.proquest.com.ezproxy.wpi.edu/docview/893870417" TargetMode="External"/><Relationship Id="rId7" Type="http://schemas.openxmlformats.org/officeDocument/2006/relationships/hyperlink" Target="http://go.galegroup.com.ezproxy.wpi.edu/ps/i.do?id=GALE%7CA254597022&amp;v=2.1&amp;u=mlin_c_worpoly&amp;it=r&amp;p=ITOF&amp;sw=w" TargetMode="External"/><Relationship Id="rId8" Type="http://schemas.openxmlformats.org/officeDocument/2006/relationships/hyperlink" Target="http://search.proquest.com.ezproxy.wpi.edu/docview/1027177557" TargetMode="External"/><Relationship Id="rId9" Type="http://schemas.openxmlformats.org/officeDocument/2006/relationships/hyperlink" Target="http://www.economist.com/blogs/schumpeter/2012/08/apple-versus-samsung" TargetMode="External"/><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hyperlink" Target="http://www.uspto.gov/patents/index.jsp" TargetMode="External"/><Relationship Id="rId4" Type="http://schemas.openxmlformats.org/officeDocument/2006/relationships/hyperlink" Target="http://www.bgr.com/2012/08/14/mobile-phone-q2-2012-market-share-sales/"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6</a:t>
            </a:r>
            <a:br>
              <a:rPr lang="en-US" dirty="0" smtClean="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Intellectual Property</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15362" name="Rectangle 3"/>
          <p:cNvSpPr>
            <a:spLocks noGrp="1" noChangeArrowheads="1"/>
          </p:cNvSpPr>
          <p:nvPr>
            <p:ph type="dt" sz="half" idx="10"/>
          </p:nvPr>
        </p:nvSpPr>
        <p:spPr>
          <a:noFill/>
        </p:spPr>
        <p:txBody>
          <a:bodyPr/>
          <a:lstStyle/>
          <a:p>
            <a:fld id="{78B49169-9C2F-4649-BBE6-DD2F0B995994}" type="datetime1">
              <a:rPr lang="en-US" smtClean="0"/>
              <a:t>3/29/13</a:t>
            </a:fld>
            <a:endParaRPr lang="en-US"/>
          </a:p>
        </p:txBody>
      </p:sp>
      <p:sp>
        <p:nvSpPr>
          <p:cNvPr id="15363" name="Rectangle 4"/>
          <p:cNvSpPr>
            <a:spLocks noGrp="1" noChangeArrowheads="1"/>
          </p:cNvSpPr>
          <p:nvPr>
            <p:ph type="ftr" sz="quarter" idx="11"/>
          </p:nvPr>
        </p:nvSpPr>
        <p:spPr>
          <a:noFill/>
        </p:spPr>
        <p:txBody>
          <a:bodyPr/>
          <a:lstStyle/>
          <a:p>
            <a:r>
              <a:rPr lang="en-US" smtClean="0"/>
              <a:t>© 2013 Keith A. Pray</a:t>
            </a:r>
            <a:endParaRPr lang="en-US"/>
          </a:p>
        </p:txBody>
      </p:sp>
      <p:sp>
        <p:nvSpPr>
          <p:cNvPr id="15364" name="Slide Number Placeholder 5"/>
          <p:cNvSpPr>
            <a:spLocks noGrp="1" noChangeArrowheads="1"/>
          </p:cNvSpPr>
          <p:nvPr>
            <p:ph type="sldNum" sz="quarter" idx="12"/>
          </p:nvPr>
        </p:nvSpPr>
        <p:spPr>
          <a:noFill/>
        </p:spPr>
        <p:txBody>
          <a:bodyPr/>
          <a:lstStyle/>
          <a:p>
            <a:fld id="{814A4E8C-D39B-E841-9963-4367F9E8A001}"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a:t>Can Source Code Be Patented?</a:t>
            </a:r>
          </a:p>
        </p:txBody>
      </p:sp>
      <p:sp>
        <p:nvSpPr>
          <p:cNvPr id="140" name="Shape 140"/>
          <p:cNvSpPr txBox="1">
            <a:spLocks noGrp="1"/>
          </p:cNvSpPr>
          <p:nvPr>
            <p:ph idx="1"/>
          </p:nvPr>
        </p:nvSpPr>
        <p:spPr>
          <a:prstGeom prst="rect">
            <a:avLst/>
          </a:prstGeom>
          <a:noFill/>
          <a:ln>
            <a:noFill/>
          </a:ln>
        </p:spPr>
        <p:txBody>
          <a:bodyPr lIns="91425" tIns="45700" rIns="91425" bIns="45700" anchor="ctr" anchorCtr="0">
            <a:noAutofit/>
          </a:bodyPr>
          <a:lstStyle/>
          <a:p>
            <a:pPr marL="0" marR="0" lvl="0" indent="0" algn="ctr" rtl="0">
              <a:spcBef>
                <a:spcPts val="600"/>
              </a:spcBef>
              <a:spcAft>
                <a:spcPts val="0"/>
              </a:spcAft>
              <a:buNone/>
            </a:pPr>
            <a:r>
              <a:rPr lang="en"/>
              <a:t>The short answer is </a:t>
            </a:r>
            <a:r>
              <a:rPr lang="en" b="1"/>
              <a:t>YES </a:t>
            </a:r>
            <a:r>
              <a:rPr lang="en"/>
              <a:t>and </a:t>
            </a:r>
            <a:r>
              <a:rPr lang="en" b="1"/>
              <a:t>NO</a:t>
            </a:r>
            <a:r>
              <a:rPr lang="en"/>
              <a:t>,</a:t>
            </a:r>
          </a:p>
          <a:p>
            <a:pPr marL="0" marR="0" lvl="0" indent="0" algn="ctr" rtl="0">
              <a:spcBef>
                <a:spcPts val="600"/>
              </a:spcBef>
              <a:spcAft>
                <a:spcPts val="0"/>
              </a:spcAft>
              <a:buNone/>
            </a:pPr>
            <a:r>
              <a:rPr lang="en" i="1"/>
              <a:t>but...</a:t>
            </a:r>
          </a:p>
        </p:txBody>
      </p:sp>
      <p:sp>
        <p:nvSpPr>
          <p:cNvPr id="141" name="Shape 141"/>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 smtClean="0"/>
              <a:t>© 2013 Keith A. Pray</a:t>
            </a:r>
            <a:endParaRPr lang="en"/>
          </a:p>
        </p:txBody>
      </p:sp>
      <p:sp>
        <p:nvSpPr>
          <p:cNvPr id="144" name="Shape 144"/>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43" name="Shape 143"/>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7F9B7C9D-47A0-7045-A765-918DA0597260}" type="datetime1">
              <a:rPr lang="en-US" smtClean="0"/>
              <a:t>3/29/13</a:t>
            </a:fld>
            <a:endParaRPr lang="en"/>
          </a:p>
        </p:txBody>
      </p:sp>
      <p:sp>
        <p:nvSpPr>
          <p:cNvPr id="142" name="Shape 142"/>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a:solidFill>
                  <a:schemeClr val="dk1"/>
                </a:solidFill>
                <a:latin typeface="Arial Black"/>
                <a:ea typeface="Arial Black"/>
                <a:cs typeface="Arial Black"/>
                <a:sym typeface="Arial Black"/>
              </a:rPr>
              <a:t>Solly Ross</a:t>
            </a:r>
          </a:p>
        </p:txBody>
      </p:sp>
      <p:sp>
        <p:nvSpPr>
          <p:cNvPr id="8"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10</a:t>
            </a:fld>
            <a:endParaRPr lang="en-US" smtClean="0"/>
          </a:p>
        </p:txBody>
      </p:sp>
    </p:spTree>
    <p:extLst>
      <p:ext uri="{BB962C8B-B14F-4D97-AF65-F5344CB8AC3E}">
        <p14:creationId xmlns:p14="http://schemas.microsoft.com/office/powerpoint/2010/main" val="181347366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a:t>But?</a:t>
            </a:r>
          </a:p>
        </p:txBody>
      </p:sp>
      <p:sp>
        <p:nvSpPr>
          <p:cNvPr id="152" name="Shape 152"/>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600"/>
              </a:spcBef>
              <a:spcAft>
                <a:spcPts val="0"/>
              </a:spcAft>
              <a:buNone/>
            </a:pPr>
            <a:r>
              <a:rPr lang="en"/>
              <a:t>The following is the case for the US only:</a:t>
            </a:r>
          </a:p>
          <a:p>
            <a:pPr marL="457200" marR="0" lvl="0" indent="-317500" algn="l" rtl="0">
              <a:spcBef>
                <a:spcPts val="600"/>
              </a:spcBef>
              <a:spcAft>
                <a:spcPts val="0"/>
              </a:spcAft>
              <a:buClr>
                <a:schemeClr val="accent1"/>
              </a:buClr>
              <a:buSzPct val="77777"/>
              <a:buFont typeface="Arial"/>
              <a:buChar char="•"/>
            </a:pPr>
            <a:r>
              <a:rPr lang="en"/>
              <a:t>Algorithms involved can be patented (kind of -- see </a:t>
            </a:r>
            <a:r>
              <a:rPr lang="en" i="1"/>
              <a:t>In Re Bilski</a:t>
            </a:r>
            <a:r>
              <a:rPr lang="en"/>
              <a:t>)</a:t>
            </a:r>
          </a:p>
          <a:p>
            <a:pPr marL="914400" marR="0" lvl="1" indent="-317500" algn="l" rtl="0">
              <a:spcBef>
                <a:spcPts val="600"/>
              </a:spcBef>
              <a:spcAft>
                <a:spcPts val="0"/>
              </a:spcAft>
              <a:buClr>
                <a:schemeClr val="accent2"/>
              </a:buClr>
              <a:buSzPct val="46666"/>
              <a:buFont typeface="Courier New"/>
              <a:buChar char="o"/>
            </a:pPr>
            <a:r>
              <a:rPr lang="en"/>
              <a:t>For example</a:t>
            </a:r>
            <a:r>
              <a:rPr lang="en">
                <a:latin typeface="Arial"/>
                <a:ea typeface="Arial"/>
                <a:cs typeface="Arial"/>
                <a:sym typeface="Arial"/>
              </a:rPr>
              <a:t>: consider Google's Page Rank, or the LZW compression algorithm used in GIF</a:t>
            </a:r>
          </a:p>
          <a:p>
            <a:pPr marL="457200" marR="0" lvl="0" indent="-317500" algn="l" rtl="0">
              <a:spcBef>
                <a:spcPts val="600"/>
              </a:spcBef>
              <a:spcAft>
                <a:spcPts val="0"/>
              </a:spcAft>
              <a:buClr>
                <a:schemeClr val="accent1"/>
              </a:buClr>
              <a:buSzPct val="77777"/>
              <a:buFont typeface="Arial"/>
              <a:buChar char="•"/>
            </a:pPr>
            <a:r>
              <a:rPr lang="en"/>
              <a:t>Source code can be copyrighted (see </a:t>
            </a:r>
            <a:r>
              <a:rPr lang="en" i="1"/>
              <a:t>Apple Computer, Inc. v. Franklin Computer Corp.)</a:t>
            </a:r>
          </a:p>
          <a:p>
            <a:pPr marL="914400" marR="0" lvl="1" indent="-317500" algn="l" rtl="0">
              <a:spcBef>
                <a:spcPts val="600"/>
              </a:spcBef>
              <a:spcAft>
                <a:spcPts val="0"/>
              </a:spcAft>
              <a:buClr>
                <a:schemeClr val="accent2"/>
              </a:buClr>
              <a:buSzPct val="46666"/>
              <a:buFont typeface="Courier New"/>
              <a:buChar char="o"/>
            </a:pPr>
            <a:r>
              <a:rPr lang="en"/>
              <a:t>But: </a:t>
            </a:r>
            <a:r>
              <a:rPr lang="en">
                <a:latin typeface="Arial"/>
                <a:ea typeface="Arial"/>
                <a:cs typeface="Arial"/>
                <a:sym typeface="Arial"/>
              </a:rPr>
              <a:t>similarities due to the nature of the system do not violate copyright (see </a:t>
            </a:r>
            <a:r>
              <a:rPr lang="en" i="1">
                <a:latin typeface="Arial"/>
                <a:ea typeface="Arial"/>
                <a:cs typeface="Arial"/>
                <a:sym typeface="Arial"/>
              </a:rPr>
              <a:t>Computer Associates Int. Inc. v. Altai Inc)</a:t>
            </a:r>
          </a:p>
        </p:txBody>
      </p:sp>
      <p:sp>
        <p:nvSpPr>
          <p:cNvPr id="153" name="Shape 153"/>
          <p:cNvSpPr txBox="1">
            <a:spLocks noGrp="1"/>
          </p:cNvSpPr>
          <p:nvPr>
            <p:ph type="ftr" sz="quarter" idx="10"/>
          </p:nvPr>
        </p:nvSpPr>
        <p:spPr>
          <a:prstGeom prst="rect">
            <a:avLst/>
          </a:prstGeom>
          <a:noFill/>
          <a:ln>
            <a:noFill/>
          </a:ln>
        </p:spPr>
        <p:txBody>
          <a:bodyPr lIns="91425" tIns="45700" rIns="91425" bIns="45700" anchor="b" anchorCtr="0">
            <a:noAutofit/>
          </a:bodyPr>
          <a:lstStyle/>
          <a:p>
            <a:pPr lvl="0" rtl="0">
              <a:buSzPct val="25000"/>
              <a:buNone/>
            </a:pPr>
            <a:r>
              <a:rPr lang="en" smtClean="0"/>
              <a:t>© 2013 Keith A. Pray</a:t>
            </a:r>
            <a:endParaRPr lang="en"/>
          </a:p>
        </p:txBody>
      </p:sp>
      <p:sp>
        <p:nvSpPr>
          <p:cNvPr id="156" name="Shape 156"/>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55" name="Shape 155"/>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369B5363-DFD7-CE43-AA07-87002FC0E16E}" type="datetime1">
              <a:rPr lang="en-US" smtClean="0"/>
              <a:t>3/29/13</a:t>
            </a:fld>
            <a:endParaRPr lang="en"/>
          </a:p>
        </p:txBody>
      </p:sp>
      <p:sp>
        <p:nvSpPr>
          <p:cNvPr id="154" name="Shape 154"/>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a:solidFill>
                  <a:schemeClr val="dk1"/>
                </a:solidFill>
                <a:latin typeface="Arial Black"/>
                <a:ea typeface="Arial Black"/>
                <a:cs typeface="Arial Black"/>
                <a:sym typeface="Arial Black"/>
              </a:rPr>
              <a:t>Solly Ross</a:t>
            </a:r>
          </a:p>
        </p:txBody>
      </p:sp>
      <p:sp>
        <p:nvSpPr>
          <p:cNvPr id="8"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11</a:t>
            </a:fld>
            <a:endParaRPr lang="en-US" smtClean="0"/>
          </a:p>
        </p:txBody>
      </p:sp>
    </p:spTree>
    <p:extLst>
      <p:ext uri="{BB962C8B-B14F-4D97-AF65-F5344CB8AC3E}">
        <p14:creationId xmlns:p14="http://schemas.microsoft.com/office/powerpoint/2010/main" val="21657314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a:t>So What's the Issue?</a:t>
            </a:r>
          </a:p>
        </p:txBody>
      </p:sp>
      <p:sp>
        <p:nvSpPr>
          <p:cNvPr id="164" name="Shape 16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
              <a:t>When it comes to an FPGA, the "source code" actually represents a hardware configuration</a:t>
            </a:r>
          </a:p>
          <a:p>
            <a:pPr marL="342900" marR="0" lvl="0" indent="-342900" algn="l" rtl="0">
              <a:spcBef>
                <a:spcPts val="600"/>
              </a:spcBef>
              <a:spcAft>
                <a:spcPts val="0"/>
              </a:spcAft>
              <a:buClr>
                <a:schemeClr val="accent1"/>
              </a:buClr>
              <a:buSzPct val="75000"/>
              <a:buFont typeface="Arial"/>
              <a:buChar char="•"/>
            </a:pPr>
            <a:r>
              <a:rPr lang="en"/>
              <a:t>These configurations are called </a:t>
            </a:r>
            <a:r>
              <a:rPr lang="en" b="1"/>
              <a:t>IP Cores</a:t>
            </a:r>
          </a:p>
          <a:p>
            <a:pPr marL="742950" marR="0" lvl="1" indent="-311150" algn="l" rtl="0">
              <a:spcBef>
                <a:spcPts val="600"/>
              </a:spcBef>
              <a:spcAft>
                <a:spcPts val="0"/>
              </a:spcAft>
              <a:buClr>
                <a:schemeClr val="accent1"/>
              </a:buClr>
              <a:buSzPct val="75000"/>
              <a:buFont typeface="Arial"/>
              <a:buChar char="•"/>
            </a:pPr>
            <a:r>
              <a:rPr lang="en"/>
              <a:t>IP, in this case, standing for Intellectual Property</a:t>
            </a:r>
          </a:p>
          <a:p>
            <a:pPr marL="742950" marR="0" lvl="1" indent="-311150" algn="l" rtl="0">
              <a:spcBef>
                <a:spcPts val="600"/>
              </a:spcBef>
              <a:spcAft>
                <a:spcPts val="0"/>
              </a:spcAft>
              <a:buClr>
                <a:schemeClr val="accent1"/>
              </a:buClr>
              <a:buSzPct val="75000"/>
              <a:buFont typeface="Arial"/>
              <a:buChar char="•"/>
            </a:pPr>
            <a:r>
              <a:rPr lang="en"/>
              <a:t>There are three types of IP Cores: hard, firm, and soft</a:t>
            </a:r>
          </a:p>
          <a:p>
            <a:pPr marL="342900" marR="0" lvl="0" indent="-342900" algn="l" rtl="0">
              <a:spcBef>
                <a:spcPts val="600"/>
              </a:spcBef>
              <a:spcAft>
                <a:spcPts val="0"/>
              </a:spcAft>
              <a:buClr>
                <a:schemeClr val="accent1"/>
              </a:buClr>
              <a:buSzPct val="75000"/>
              <a:buFont typeface="Arial"/>
              <a:buChar char="•"/>
            </a:pPr>
            <a:r>
              <a:rPr lang="en"/>
              <a:t>Notice that since these constitute physical specifications, the cores may be patented </a:t>
            </a:r>
            <a:r>
              <a:rPr lang="en" i="1"/>
              <a:t>and</a:t>
            </a:r>
            <a:r>
              <a:rPr lang="en"/>
              <a:t> have copyrighted source code</a:t>
            </a:r>
          </a:p>
        </p:txBody>
      </p:sp>
      <p:sp>
        <p:nvSpPr>
          <p:cNvPr id="165" name="Shape 165"/>
          <p:cNvSpPr txBox="1">
            <a:spLocks noGrp="1"/>
          </p:cNvSpPr>
          <p:nvPr>
            <p:ph type="ftr" sz="quarter" idx="10"/>
          </p:nvPr>
        </p:nvSpPr>
        <p:spPr>
          <a:prstGeom prst="rect">
            <a:avLst/>
          </a:prstGeom>
          <a:noFill/>
          <a:ln>
            <a:noFill/>
          </a:ln>
        </p:spPr>
        <p:txBody>
          <a:bodyPr lIns="91425" tIns="45700" rIns="91425" bIns="45700" anchor="b" anchorCtr="0">
            <a:noAutofit/>
          </a:bodyPr>
          <a:lstStyle/>
          <a:p>
            <a:pPr lvl="0" rtl="0">
              <a:buSzPct val="25000"/>
              <a:buNone/>
            </a:pPr>
            <a:r>
              <a:rPr lang="en" smtClean="0"/>
              <a:t>© 2013 Keith A. Pray</a:t>
            </a:r>
            <a:endParaRPr lang="en"/>
          </a:p>
        </p:txBody>
      </p:sp>
      <p:sp>
        <p:nvSpPr>
          <p:cNvPr id="168" name="Shape 168"/>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67" name="Shape 167"/>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D7A1DC30-419B-A34A-BA75-38C841821BC2}" type="datetime1">
              <a:rPr lang="en-US" smtClean="0"/>
              <a:t>3/29/13</a:t>
            </a:fld>
            <a:endParaRPr lang="en"/>
          </a:p>
        </p:txBody>
      </p:sp>
      <p:sp>
        <p:nvSpPr>
          <p:cNvPr id="166" name="Shape 166"/>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a:solidFill>
                  <a:schemeClr val="dk1"/>
                </a:solidFill>
                <a:latin typeface="Arial Black"/>
                <a:ea typeface="Arial Black"/>
                <a:cs typeface="Arial Black"/>
                <a:sym typeface="Arial Black"/>
              </a:rPr>
              <a:t>Solly Ross</a:t>
            </a:r>
          </a:p>
        </p:txBody>
      </p:sp>
      <p:sp>
        <p:nvSpPr>
          <p:cNvPr id="8"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12</a:t>
            </a:fld>
            <a:endParaRPr lang="en-US" smtClean="0"/>
          </a:p>
        </p:txBody>
      </p:sp>
    </p:spTree>
    <p:extLst>
      <p:ext uri="{BB962C8B-B14F-4D97-AF65-F5344CB8AC3E}">
        <p14:creationId xmlns:p14="http://schemas.microsoft.com/office/powerpoint/2010/main" val="44480572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a:t>Licensing and Open Source</a:t>
            </a:r>
          </a:p>
        </p:txBody>
      </p:sp>
      <p:sp>
        <p:nvSpPr>
          <p:cNvPr id="176" name="Shape 17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
              <a:t>IP Cores may be licensed:</a:t>
            </a:r>
          </a:p>
          <a:p>
            <a:pPr marL="742950" marR="0" lvl="1" indent="-311150" algn="l" rtl="0">
              <a:spcBef>
                <a:spcPts val="600"/>
              </a:spcBef>
              <a:spcAft>
                <a:spcPts val="0"/>
              </a:spcAft>
              <a:buClr>
                <a:schemeClr val="accent1"/>
              </a:buClr>
              <a:buSzPct val="75000"/>
              <a:buFont typeface="Arial"/>
              <a:buChar char="•"/>
            </a:pPr>
            <a:r>
              <a:rPr lang="en"/>
              <a:t>With source code or encrypted source code</a:t>
            </a:r>
          </a:p>
          <a:p>
            <a:pPr marL="742950" marR="0" lvl="1" indent="-311150" algn="l" rtl="0">
              <a:spcBef>
                <a:spcPts val="600"/>
              </a:spcBef>
              <a:spcAft>
                <a:spcPts val="0"/>
              </a:spcAft>
              <a:buClr>
                <a:schemeClr val="accent1"/>
              </a:buClr>
              <a:buSzPct val="75000"/>
              <a:buFont typeface="Arial"/>
              <a:buChar char="•"/>
            </a:pPr>
            <a:r>
              <a:rPr lang="en"/>
              <a:t>Reuse restrictions</a:t>
            </a:r>
          </a:p>
          <a:p>
            <a:pPr marL="742950" marR="0" lvl="1" indent="-311150" algn="l" rtl="0">
              <a:spcBef>
                <a:spcPts val="600"/>
              </a:spcBef>
              <a:spcAft>
                <a:spcPts val="0"/>
              </a:spcAft>
              <a:buClr>
                <a:schemeClr val="accent1"/>
              </a:buClr>
              <a:buSzPct val="75000"/>
              <a:buFont typeface="Arial"/>
              <a:buChar char="•"/>
            </a:pPr>
            <a:r>
              <a:rPr lang="en"/>
              <a:t>Modification restrictions</a:t>
            </a:r>
          </a:p>
          <a:p>
            <a:pPr marL="342900" marR="0" lvl="0" indent="-342900" algn="l" rtl="0">
              <a:spcBef>
                <a:spcPts val="600"/>
              </a:spcBef>
              <a:spcAft>
                <a:spcPts val="0"/>
              </a:spcAft>
              <a:buClr>
                <a:schemeClr val="accent1"/>
              </a:buClr>
              <a:buSzPct val="75000"/>
              <a:buFont typeface="Arial"/>
              <a:buChar char="•"/>
            </a:pPr>
            <a:r>
              <a:rPr lang="en"/>
              <a:t>Open Source is trickier because of patents</a:t>
            </a:r>
          </a:p>
          <a:p>
            <a:pPr marL="742950" marR="0" lvl="1" indent="-311150" algn="l" rtl="0">
              <a:spcBef>
                <a:spcPts val="600"/>
              </a:spcBef>
              <a:spcAft>
                <a:spcPts val="0"/>
              </a:spcAft>
              <a:buClr>
                <a:schemeClr val="accent1"/>
              </a:buClr>
              <a:buSzPct val="75000"/>
              <a:buFont typeface="Arial"/>
              <a:buChar char="•"/>
            </a:pPr>
            <a:r>
              <a:rPr lang="en"/>
              <a:t>but does exist: see OpenCores.org</a:t>
            </a:r>
          </a:p>
        </p:txBody>
      </p:sp>
      <p:sp>
        <p:nvSpPr>
          <p:cNvPr id="177" name="Shape 177"/>
          <p:cNvSpPr txBox="1">
            <a:spLocks noGrp="1"/>
          </p:cNvSpPr>
          <p:nvPr>
            <p:ph type="ftr" sz="quarter" idx="10"/>
          </p:nvPr>
        </p:nvSpPr>
        <p:spPr>
          <a:prstGeom prst="rect">
            <a:avLst/>
          </a:prstGeom>
          <a:noFill/>
          <a:ln>
            <a:noFill/>
          </a:ln>
        </p:spPr>
        <p:txBody>
          <a:bodyPr lIns="91425" tIns="45700" rIns="91425" bIns="45700" anchor="b" anchorCtr="0">
            <a:noAutofit/>
          </a:bodyPr>
          <a:lstStyle/>
          <a:p>
            <a:pPr lvl="0" rtl="0">
              <a:buSzPct val="25000"/>
              <a:buNone/>
            </a:pPr>
            <a:r>
              <a:rPr lang="en" smtClean="0"/>
              <a:t>© 2013 Keith A. Pray</a:t>
            </a:r>
            <a:endParaRPr lang="en"/>
          </a:p>
        </p:txBody>
      </p:sp>
      <p:sp>
        <p:nvSpPr>
          <p:cNvPr id="180" name="Shape 180"/>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79" name="Shape 179"/>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95E6F0AD-BF89-AA44-B949-1BAD93324DAF}" type="datetime1">
              <a:rPr lang="en-US" smtClean="0"/>
              <a:t>3/29/13</a:t>
            </a:fld>
            <a:endParaRPr lang="en"/>
          </a:p>
        </p:txBody>
      </p:sp>
      <p:sp>
        <p:nvSpPr>
          <p:cNvPr id="178" name="Shape 178"/>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a:solidFill>
                  <a:schemeClr val="dk1"/>
                </a:solidFill>
                <a:latin typeface="Arial Black"/>
                <a:ea typeface="Arial Black"/>
                <a:cs typeface="Arial Black"/>
                <a:sym typeface="Arial Black"/>
              </a:rPr>
              <a:t>Solly Ross</a:t>
            </a:r>
          </a:p>
        </p:txBody>
      </p:sp>
      <p:sp>
        <p:nvSpPr>
          <p:cNvPr id="8"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13</a:t>
            </a:fld>
            <a:endParaRPr lang="en-US" smtClean="0"/>
          </a:p>
        </p:txBody>
      </p:sp>
    </p:spTree>
    <p:extLst>
      <p:ext uri="{BB962C8B-B14F-4D97-AF65-F5344CB8AC3E}">
        <p14:creationId xmlns:p14="http://schemas.microsoft.com/office/powerpoint/2010/main" val="1192501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a:t>Things To Be Considered</a:t>
            </a:r>
          </a:p>
        </p:txBody>
      </p:sp>
      <p:sp>
        <p:nvSpPr>
          <p:cNvPr id="188" name="Shape 188"/>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
              <a:t>Where do we draw the line between content and designs?</a:t>
            </a:r>
          </a:p>
          <a:p>
            <a:pPr marL="342900" marR="0" lvl="0" indent="-342900" algn="l" rtl="0">
              <a:spcBef>
                <a:spcPts val="600"/>
              </a:spcBef>
              <a:spcAft>
                <a:spcPts val="0"/>
              </a:spcAft>
              <a:buClr>
                <a:schemeClr val="accent1"/>
              </a:buClr>
              <a:buSzPct val="75000"/>
              <a:buFont typeface="Arial"/>
              <a:buChar char="•"/>
            </a:pPr>
            <a:r>
              <a:rPr lang="en"/>
              <a:t>Should FPGA IP cores be considered content or designs?</a:t>
            </a:r>
          </a:p>
          <a:p>
            <a:pPr marL="342900" marR="0" lvl="0" indent="-342900" algn="l" rtl="0">
              <a:spcBef>
                <a:spcPts val="600"/>
              </a:spcBef>
              <a:spcAft>
                <a:spcPts val="0"/>
              </a:spcAft>
              <a:buClr>
                <a:schemeClr val="accent1"/>
              </a:buClr>
              <a:buSzPct val="75000"/>
              <a:buFont typeface="Arial"/>
              <a:buChar char="•"/>
            </a:pPr>
            <a:r>
              <a:rPr lang="en"/>
              <a:t>Does the current situation need improvement?</a:t>
            </a:r>
          </a:p>
        </p:txBody>
      </p:sp>
      <p:sp>
        <p:nvSpPr>
          <p:cNvPr id="189" name="Shape 189"/>
          <p:cNvSpPr txBox="1">
            <a:spLocks noGrp="1"/>
          </p:cNvSpPr>
          <p:nvPr>
            <p:ph type="ftr" sz="quarter" idx="10"/>
          </p:nvPr>
        </p:nvSpPr>
        <p:spPr>
          <a:prstGeom prst="rect">
            <a:avLst/>
          </a:prstGeom>
          <a:noFill/>
          <a:ln>
            <a:noFill/>
          </a:ln>
        </p:spPr>
        <p:txBody>
          <a:bodyPr lIns="91425" tIns="45700" rIns="91425" bIns="45700" anchor="b" anchorCtr="0">
            <a:noAutofit/>
          </a:bodyPr>
          <a:lstStyle/>
          <a:p>
            <a:pPr lvl="0" rtl="0">
              <a:buSzPct val="25000"/>
              <a:buNone/>
            </a:pPr>
            <a:r>
              <a:rPr lang="en" smtClean="0"/>
              <a:t>© 2013 Keith A. Pray</a:t>
            </a:r>
            <a:endParaRPr lang="en"/>
          </a:p>
        </p:txBody>
      </p:sp>
      <p:sp>
        <p:nvSpPr>
          <p:cNvPr id="192" name="Shape 192"/>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91" name="Shape 191"/>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4B55F736-B07A-154E-A55A-17A00C883002}" type="datetime1">
              <a:rPr lang="en-US" smtClean="0"/>
              <a:t>3/29/13</a:t>
            </a:fld>
            <a:endParaRPr lang="en"/>
          </a:p>
        </p:txBody>
      </p:sp>
      <p:sp>
        <p:nvSpPr>
          <p:cNvPr id="190" name="Shape 190"/>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a:solidFill>
                  <a:schemeClr val="dk1"/>
                </a:solidFill>
                <a:latin typeface="Arial Black"/>
                <a:ea typeface="Arial Black"/>
                <a:cs typeface="Arial Black"/>
                <a:sym typeface="Arial Black"/>
              </a:rPr>
              <a:t>Solly Ross</a:t>
            </a:r>
          </a:p>
        </p:txBody>
      </p:sp>
      <p:sp>
        <p:nvSpPr>
          <p:cNvPr id="8"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14</a:t>
            </a:fld>
            <a:endParaRPr lang="en-US" smtClean="0"/>
          </a:p>
        </p:txBody>
      </p:sp>
    </p:spTree>
    <p:extLst>
      <p:ext uri="{BB962C8B-B14F-4D97-AF65-F5344CB8AC3E}">
        <p14:creationId xmlns:p14="http://schemas.microsoft.com/office/powerpoint/2010/main" val="12226540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600" b="0" i="0" u="none" strike="noStrike" cap="none" baseline="0">
                <a:solidFill>
                  <a:schemeClr val="dk1"/>
                </a:solidFill>
                <a:latin typeface="Arial Black"/>
                <a:ea typeface="Arial Black"/>
                <a:cs typeface="Arial Black"/>
                <a:sym typeface="Arial Black"/>
              </a:rPr>
              <a:t>Sources</a:t>
            </a:r>
          </a:p>
        </p:txBody>
      </p:sp>
      <p:sp>
        <p:nvSpPr>
          <p:cNvPr id="200" name="Shape 20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
              <a:t>"No room for Second Place": </a:t>
            </a:r>
          </a:p>
          <a:p>
            <a:pPr marL="742950" lvl="1" indent="-311150" rtl="0">
              <a:buClr>
                <a:schemeClr val="accent1"/>
              </a:buClr>
              <a:buSzPct val="160714"/>
              <a:buFont typeface="Arial"/>
              <a:buChar char="•"/>
            </a:pPr>
            <a:r>
              <a:rPr lang="en" sz="1400"/>
              <a:t>http://www.edn.com/electronics-news/4320763/No-room-for-Second-Place</a:t>
            </a:r>
          </a:p>
          <a:p>
            <a:pPr marL="342900" lvl="0" indent="-342900" rtl="0">
              <a:buClr>
                <a:schemeClr val="accent1"/>
              </a:buClr>
              <a:buSzPct val="75000"/>
              <a:buFont typeface="Arial"/>
              <a:buChar char="•"/>
            </a:pPr>
            <a:r>
              <a:rPr lang="en" i="1"/>
              <a:t>In Re Bilski</a:t>
            </a:r>
          </a:p>
          <a:p>
            <a:pPr marL="742950" lvl="1" indent="-311150" rtl="0">
              <a:buClr>
                <a:schemeClr val="accent1"/>
              </a:buClr>
              <a:buSzPct val="160714"/>
              <a:buFont typeface="Arial"/>
              <a:buChar char="•"/>
            </a:pPr>
            <a:r>
              <a:rPr lang="en" sz="1400"/>
              <a:t>http://www.groklaw.net/staticpages/index.php?page=2009022607324398</a:t>
            </a:r>
          </a:p>
          <a:p>
            <a:pPr marL="342900" lvl="0" indent="-342900" rtl="0">
              <a:buClr>
                <a:schemeClr val="accent1"/>
              </a:buClr>
              <a:buSzPct val="75000"/>
              <a:buFont typeface="Arial"/>
              <a:buChar char="•"/>
            </a:pPr>
            <a:r>
              <a:rPr lang="en"/>
              <a:t>Impact of Intellectual Property Cores on Field Programmable Gate Array Designs</a:t>
            </a:r>
          </a:p>
          <a:p>
            <a:pPr marL="742950" lvl="1" indent="-311150" rtl="0">
              <a:buClr>
                <a:schemeClr val="accent1"/>
              </a:buClr>
              <a:buSzPct val="160714"/>
              <a:buFont typeface="Arial"/>
              <a:buChar char="•"/>
            </a:pPr>
            <a:r>
              <a:rPr lang="en" sz="1400"/>
              <a:t>http://www.eecg.toronto.edu/~pc/research/publications/shannon.thesis00.pdf</a:t>
            </a:r>
          </a:p>
          <a:p>
            <a:pPr marL="342900" lvl="0" indent="-342900" rtl="0">
              <a:buClr>
                <a:schemeClr val="accent1"/>
              </a:buClr>
              <a:buSzPct val="75000"/>
              <a:buFont typeface="Arial"/>
              <a:buChar char="•"/>
            </a:pPr>
            <a:r>
              <a:rPr lang="en" i="1"/>
              <a:t>Apple v. Franklin</a:t>
            </a:r>
          </a:p>
          <a:p>
            <a:pPr marL="742950" lvl="1" indent="-311150" rtl="0">
              <a:buClr>
                <a:schemeClr val="accent1"/>
              </a:buClr>
              <a:buSzPct val="160714"/>
              <a:buFont typeface="Arial"/>
              <a:buChar char="•"/>
            </a:pPr>
            <a:r>
              <a:rPr lang="en" sz="1400"/>
              <a:t>http://digital-law-online.info/cases/219PQ113.htm</a:t>
            </a:r>
          </a:p>
          <a:p>
            <a:pPr marL="342900" lvl="0" indent="-342900" rtl="0">
              <a:buClr>
                <a:schemeClr val="accent1"/>
              </a:buClr>
              <a:buSzPct val="75000"/>
              <a:buFont typeface="Arial"/>
              <a:buChar char="•"/>
            </a:pPr>
            <a:r>
              <a:rPr lang="en" i="1"/>
              <a:t>CA v. Altai</a:t>
            </a:r>
          </a:p>
          <a:p>
            <a:pPr marL="742950" lvl="1" indent="-311150" rtl="0">
              <a:buClr>
                <a:schemeClr val="accent1"/>
              </a:buClr>
              <a:buSzPct val="160714"/>
              <a:buFont typeface="Arial"/>
              <a:buChar char="•"/>
            </a:pPr>
            <a:r>
              <a:rPr lang="en" sz="1400"/>
              <a:t>http://www.bitlaw.com/source/cases/copyright/altai.html</a:t>
            </a:r>
          </a:p>
        </p:txBody>
      </p:sp>
      <p:sp>
        <p:nvSpPr>
          <p:cNvPr id="201" name="Shape 201"/>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 sz="1200" b="0" i="0" u="none" strike="noStrike" cap="none" baseline="0" smtClean="0">
                <a:solidFill>
                  <a:schemeClr val="dk1"/>
                </a:solidFill>
                <a:latin typeface="Arial"/>
                <a:ea typeface="Arial"/>
                <a:cs typeface="Arial"/>
                <a:sym typeface="Arial"/>
              </a:rPr>
              <a:t>© 2013 Keith A. Pray</a:t>
            </a:r>
            <a:endParaRPr lang="en"/>
          </a:p>
        </p:txBody>
      </p:sp>
      <p:sp>
        <p:nvSpPr>
          <p:cNvPr id="204" name="Shape 204"/>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203" name="Shape 203"/>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6615D8C2-4D7F-B642-9F1B-BA7D9AA8D033}" type="datetime1">
              <a:rPr lang="en-US" smtClean="0"/>
              <a:t>3/29/13</a:t>
            </a:fld>
            <a:endParaRPr lang="en"/>
          </a:p>
        </p:txBody>
      </p:sp>
      <p:sp>
        <p:nvSpPr>
          <p:cNvPr id="202" name="Shape 202"/>
          <p:cNvSpPr txBox="1"/>
          <p:nvPr/>
        </p:nvSpPr>
        <p:spPr>
          <a:xfrm>
            <a:off x="6847114" y="571910"/>
            <a:ext cx="2179681"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400" b="0" i="0" u="none" strike="noStrike" cap="none" baseline="0">
                <a:solidFill>
                  <a:schemeClr val="dk1"/>
                </a:solidFill>
                <a:latin typeface="Arial Black"/>
                <a:ea typeface="Arial Black"/>
                <a:cs typeface="Arial Black"/>
                <a:sym typeface="Arial Black"/>
              </a:rPr>
              <a:t>&lt;Your Name&gt;</a:t>
            </a:r>
          </a:p>
        </p:txBody>
      </p:sp>
      <p:sp>
        <p:nvSpPr>
          <p:cNvPr id="8"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15</a:t>
            </a:fld>
            <a:endParaRPr lang="en-US" smtClean="0"/>
          </a:p>
        </p:txBody>
      </p:sp>
    </p:spTree>
    <p:extLst>
      <p:ext uri="{BB962C8B-B14F-4D97-AF65-F5344CB8AC3E}">
        <p14:creationId xmlns:p14="http://schemas.microsoft.com/office/powerpoint/2010/main" val="22738259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Apple vs. Samsung</a:t>
            </a:r>
          </a:p>
        </p:txBody>
      </p:sp>
      <p:sp>
        <p:nvSpPr>
          <p:cNvPr id="113" name="Shape 11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US" dirty="0"/>
              <a:t>April 15th 2011</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hlinkClick r:id="rId3"/>
              </a:rPr>
              <a:t>United States District Court for the Northern District of California</a:t>
            </a:r>
          </a:p>
          <a:p>
            <a:pPr marL="742950" marR="0" lvl="1" indent="-311150" algn="l" rtl="0">
              <a:spcBef>
                <a:spcPts val="600"/>
              </a:spcBef>
              <a:spcAft>
                <a:spcPts val="0"/>
              </a:spcAft>
              <a:buClr>
                <a:schemeClr val="accent1"/>
              </a:buClr>
              <a:buSzPct val="75000"/>
              <a:buFont typeface="Arial"/>
              <a:buChar char="•"/>
            </a:pPr>
            <a:r>
              <a:rPr lang="en-US" dirty="0">
                <a:solidFill>
                  <a:srgbClr val="000000"/>
                </a:solidFill>
                <a:latin typeface="Times New Roman"/>
                <a:ea typeface="Times New Roman"/>
                <a:cs typeface="Times New Roman"/>
                <a:sym typeface="Times New Roman"/>
                <a:hlinkClick r:id="rId4"/>
              </a:rPr>
              <a:t>Nexus S</a:t>
            </a:r>
          </a:p>
          <a:p>
            <a:pPr marL="742950" marR="0" lvl="1" indent="-311150" algn="l" rtl="0">
              <a:spcBef>
                <a:spcPts val="600"/>
              </a:spcBef>
              <a:spcAft>
                <a:spcPts val="0"/>
              </a:spcAft>
              <a:buClr>
                <a:schemeClr val="accent1"/>
              </a:buClr>
              <a:buSzPct val="75000"/>
              <a:buFont typeface="Arial"/>
              <a:buChar char="•"/>
            </a:pPr>
            <a:r>
              <a:rPr lang="en-US" dirty="0">
                <a:solidFill>
                  <a:srgbClr val="000000"/>
                </a:solidFill>
                <a:latin typeface="Times New Roman"/>
                <a:ea typeface="Times New Roman"/>
                <a:cs typeface="Times New Roman"/>
                <a:sym typeface="Times New Roman"/>
                <a:hlinkClick r:id="rId5"/>
              </a:rPr>
              <a:t>Epic 4G</a:t>
            </a:r>
          </a:p>
          <a:p>
            <a:pPr marL="742950" marR="0" lvl="1" indent="-311150" algn="l" rtl="0">
              <a:spcBef>
                <a:spcPts val="600"/>
              </a:spcBef>
              <a:spcAft>
                <a:spcPts val="0"/>
              </a:spcAft>
              <a:buClr>
                <a:schemeClr val="accent1"/>
              </a:buClr>
              <a:buSzPct val="75000"/>
              <a:buFont typeface="Arial"/>
              <a:buChar char="•"/>
            </a:pPr>
            <a:r>
              <a:rPr lang="en-US" dirty="0">
                <a:solidFill>
                  <a:srgbClr val="000000"/>
                </a:solidFill>
                <a:latin typeface="Times New Roman"/>
                <a:ea typeface="Times New Roman"/>
                <a:cs typeface="Times New Roman"/>
                <a:sym typeface="Times New Roman"/>
                <a:hlinkClick r:id="rId6"/>
              </a:rPr>
              <a:t>Galaxy S 4G</a:t>
            </a:r>
          </a:p>
          <a:p>
            <a:pPr marL="742950" marR="0" lvl="1" indent="-311150" algn="l" rtl="0">
              <a:spcBef>
                <a:spcPts val="600"/>
              </a:spcBef>
              <a:spcAft>
                <a:spcPts val="0"/>
              </a:spcAft>
              <a:buClr>
                <a:schemeClr val="accent1"/>
              </a:buClr>
              <a:buSzPct val="75000"/>
              <a:buFont typeface="Arial"/>
              <a:buChar char="•"/>
            </a:pPr>
            <a:r>
              <a:rPr lang="en-US" dirty="0">
                <a:solidFill>
                  <a:srgbClr val="000000"/>
                </a:solidFill>
                <a:latin typeface="Times New Roman"/>
                <a:ea typeface="Times New Roman"/>
                <a:cs typeface="Times New Roman"/>
                <a:sym typeface="Times New Roman"/>
                <a:hlinkClick r:id="rId7"/>
              </a:rPr>
              <a:t>Samsung Galaxy Tab</a:t>
            </a:r>
          </a:p>
        </p:txBody>
      </p:sp>
      <p:sp>
        <p:nvSpPr>
          <p:cNvPr id="114" name="Shape 114"/>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118" name="Shape 118"/>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17" name="Shape 117"/>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CE1F15D9-F4EA-8F45-A1E6-778FB27576FD}" type="datetime1">
              <a:rPr lang="en-US" smtClean="0"/>
              <a:t>3/29/13</a:t>
            </a:fld>
            <a:endParaRPr lang="en-US"/>
          </a:p>
        </p:txBody>
      </p:sp>
      <p:sp>
        <p:nvSpPr>
          <p:cNvPr id="115" name="Shape 115"/>
          <p:cNvSpPr txBox="1"/>
          <p:nvPr/>
        </p:nvSpPr>
        <p:spPr>
          <a:xfrm>
            <a:off x="627972" y="5867400"/>
            <a:ext cx="7342909"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2"/>
                </a:solidFill>
                <a:latin typeface="Times New Roman"/>
                <a:ea typeface="Times New Roman"/>
                <a:cs typeface="Times New Roman"/>
                <a:sym typeface="Times New Roman"/>
              </a:rPr>
              <a:t>
</a:t>
            </a:r>
          </a:p>
        </p:txBody>
      </p:sp>
      <p:sp>
        <p:nvSpPr>
          <p:cNvPr id="116" name="Shape 116"/>
          <p:cNvSpPr txBox="1"/>
          <p:nvPr/>
        </p:nvSpPr>
        <p:spPr>
          <a:xfrm>
            <a:off x="6847114" y="571910"/>
            <a:ext cx="2179681"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9"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16</a:t>
            </a:fld>
            <a:endParaRPr lang="en-US" smtClean="0"/>
          </a:p>
        </p:txBody>
      </p:sp>
    </p:spTree>
    <p:extLst>
      <p:ext uri="{BB962C8B-B14F-4D97-AF65-F5344CB8AC3E}">
        <p14:creationId xmlns:p14="http://schemas.microsoft.com/office/powerpoint/2010/main" val="37002953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129" name="Shape 129"/>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28" name="Shape 128"/>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473855A0-8B4C-0047-A855-61133D7BB219}" type="datetime1">
              <a:rPr lang="en-US" smtClean="0"/>
              <a:t>3/29/13</a:t>
            </a:fld>
            <a:endParaRPr lang="en-US"/>
          </a:p>
        </p:txBody>
      </p:sp>
      <p:sp>
        <p:nvSpPr>
          <p:cNvPr id="126" name="Shape 126"/>
          <p:cNvSpPr txBox="1"/>
          <p:nvPr/>
        </p:nvSpPr>
        <p:spPr>
          <a:xfrm>
            <a:off x="627972" y="5867400"/>
            <a:ext cx="73427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chemeClr val="dk2"/>
                </a:solidFill>
                <a:latin typeface="Times New Roman"/>
                <a:ea typeface="Times New Roman"/>
                <a:cs typeface="Times New Roman"/>
                <a:sym typeface="Times New Roman"/>
              </a:rPr>
              <a:t>[</a:t>
            </a:r>
            <a:r>
              <a:rPr lang="en-US" sz="1100" u="sng">
                <a:solidFill>
                  <a:srgbClr val="0000FF"/>
                </a:solidFill>
                <a:hlinkClick r:id="rId3"/>
              </a:rPr>
              <a:t>http://www.philnews.ph/wp-content/uploads/2010/12/samsung-i9000-galaxy-s2.jp</a:t>
            </a:r>
            <a:r>
              <a:rPr lang="en-US" sz="1100">
                <a:solidFill>
                  <a:srgbClr val="0000FF"/>
                </a:solidFill>
              </a:rPr>
              <a:t>g</a:t>
            </a:r>
          </a:p>
          <a:p>
            <a:pPr marL="0" marR="0" lvl="0" indent="0" algn="l" rtl="0">
              <a:spcBef>
                <a:spcPts val="0"/>
              </a:spcBef>
              <a:spcAft>
                <a:spcPts val="0"/>
              </a:spcAft>
              <a:buSzPct val="25000"/>
              <a:buNone/>
            </a:pPr>
            <a:r>
              <a:rPr lang="en-US" sz="2400">
                <a:solidFill>
                  <a:schemeClr val="dk2"/>
                </a:solidFill>
                <a:latin typeface="Times New Roman"/>
                <a:ea typeface="Times New Roman"/>
                <a:cs typeface="Times New Roman"/>
                <a:sym typeface="Times New Roman"/>
              </a:rPr>
              <a:t>[1]</a:t>
            </a:r>
          </a:p>
        </p:txBody>
      </p:sp>
      <p:sp>
        <p:nvSpPr>
          <p:cNvPr id="127" name="Shape 127"/>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130" name="Shape 130"/>
          <p:cNvSpPr/>
          <p:nvPr/>
        </p:nvSpPr>
        <p:spPr>
          <a:xfrm>
            <a:off x="1436622" y="1057275"/>
            <a:ext cx="6534150" cy="4743450"/>
          </a:xfrm>
          <a:prstGeom prst="rect">
            <a:avLst/>
          </a:prstGeom>
          <a:blipFill>
            <a:blip r:embed="rId4"/>
            <a:stretch>
              <a:fillRect/>
            </a:stretch>
          </a:blipFill>
        </p:spPr>
      </p:sp>
      <p:sp>
        <p:nvSpPr>
          <p:cNvPr id="8"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17</a:t>
            </a:fld>
            <a:endParaRPr lang="en-US" smtClean="0"/>
          </a:p>
        </p:txBody>
      </p:sp>
    </p:spTree>
    <p:extLst>
      <p:ext uri="{BB962C8B-B14F-4D97-AF65-F5344CB8AC3E}">
        <p14:creationId xmlns:p14="http://schemas.microsoft.com/office/powerpoint/2010/main" val="18629217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1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Foreign Courts</a:t>
            </a:r>
          </a:p>
        </p:txBody>
      </p:sp>
      <p:sp>
        <p:nvSpPr>
          <p:cNvPr id="138" name="Shape 138"/>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US"/>
              <a:t>South Korea</a:t>
            </a:r>
          </a:p>
          <a:p>
            <a:pPr marL="742950" marR="0" lvl="1" indent="-311150" algn="l" rtl="0">
              <a:spcBef>
                <a:spcPts val="600"/>
              </a:spcBef>
              <a:spcAft>
                <a:spcPts val="0"/>
              </a:spcAft>
              <a:buClr>
                <a:schemeClr val="accent1"/>
              </a:buClr>
              <a:buSzPct val="75000"/>
              <a:buFont typeface="Arial"/>
              <a:buChar char="•"/>
            </a:pPr>
            <a:r>
              <a:rPr lang="en-US">
                <a:latin typeface="Times New Roman"/>
                <a:ea typeface="Times New Roman"/>
                <a:cs typeface="Times New Roman"/>
                <a:sym typeface="Times New Roman"/>
              </a:rPr>
              <a:t>Ban on iPhone 3GS, iPhone 4, iPad 1, iPad 2, Galaxy S, Galaxy S2, Galaxy Tab 10.1 [1]</a:t>
            </a:r>
          </a:p>
          <a:p>
            <a:pPr marL="342900" marR="0" lvl="0" indent="-342900" algn="l" rtl="0">
              <a:spcBef>
                <a:spcPts val="600"/>
              </a:spcBef>
              <a:spcAft>
                <a:spcPts val="0"/>
              </a:spcAft>
              <a:buClr>
                <a:schemeClr val="accent1"/>
              </a:buClr>
              <a:buSzPct val="75000"/>
              <a:buFont typeface="Arial"/>
              <a:buChar char="•"/>
            </a:pPr>
            <a:r>
              <a:rPr lang="en-US">
                <a:solidFill>
                  <a:srgbClr val="000000"/>
                </a:solidFill>
              </a:rPr>
              <a:t>Japan</a:t>
            </a:r>
          </a:p>
          <a:p>
            <a:pPr marL="742950" marR="0" lvl="1" indent="-311150" algn="l" rtl="0">
              <a:spcBef>
                <a:spcPts val="600"/>
              </a:spcBef>
              <a:spcAft>
                <a:spcPts val="0"/>
              </a:spcAft>
              <a:buClr>
                <a:schemeClr val="accent1"/>
              </a:buClr>
              <a:buSzPct val="75000"/>
              <a:buFont typeface="Arial"/>
              <a:buChar char="•"/>
            </a:pPr>
            <a:r>
              <a:rPr lang="en-US">
                <a:solidFill>
                  <a:srgbClr val="000000"/>
                </a:solidFill>
                <a:latin typeface="Times New Roman"/>
                <a:ea typeface="Times New Roman"/>
                <a:cs typeface="Times New Roman"/>
                <a:sym typeface="Times New Roman"/>
              </a:rPr>
              <a:t>"The defendant's products do not seem like they used the same technology as the plaintiff's products so we turn down the complaints made by [Apple]" [2]</a:t>
            </a:r>
          </a:p>
          <a:p>
            <a:pPr marL="342900" marR="0" lvl="0" indent="-342900" algn="l" rtl="0">
              <a:spcBef>
                <a:spcPts val="600"/>
              </a:spcBef>
              <a:spcAft>
                <a:spcPts val="0"/>
              </a:spcAft>
              <a:buClr>
                <a:schemeClr val="accent1"/>
              </a:buClr>
              <a:buSzPct val="75000"/>
              <a:buFont typeface="Arial"/>
              <a:buChar char="•"/>
            </a:pPr>
            <a:r>
              <a:rPr lang="en-US">
                <a:solidFill>
                  <a:srgbClr val="000000"/>
                </a:solidFill>
              </a:rPr>
              <a:t>Germany</a:t>
            </a:r>
          </a:p>
          <a:p>
            <a:pPr marL="742950" marR="0" lvl="1" indent="-311150" algn="l" rtl="0">
              <a:spcBef>
                <a:spcPts val="600"/>
              </a:spcBef>
              <a:spcAft>
                <a:spcPts val="0"/>
              </a:spcAft>
              <a:buClr>
                <a:schemeClr val="accent1"/>
              </a:buClr>
              <a:buSzPct val="75000"/>
              <a:buFont typeface="Arial"/>
              <a:buChar char="•"/>
            </a:pPr>
            <a:r>
              <a:rPr lang="en-US">
                <a:solidFill>
                  <a:srgbClr val="000000"/>
                </a:solidFill>
                <a:latin typeface="Times New Roman"/>
                <a:ea typeface="Times New Roman"/>
                <a:cs typeface="Times New Roman"/>
                <a:sym typeface="Times New Roman"/>
              </a:rPr>
              <a:t>Galaxy Tab 10.1</a:t>
            </a:r>
          </a:p>
          <a:p>
            <a:pPr marL="742950" marR="0" lvl="1" indent="-311150" algn="l" rtl="0">
              <a:spcBef>
                <a:spcPts val="600"/>
              </a:spcBef>
              <a:spcAft>
                <a:spcPts val="0"/>
              </a:spcAft>
              <a:buClr>
                <a:schemeClr val="accent1"/>
              </a:buClr>
              <a:buSzPct val="75000"/>
              <a:buFont typeface="Arial"/>
              <a:buChar char="•"/>
            </a:pPr>
            <a:r>
              <a:rPr lang="en-US">
                <a:solidFill>
                  <a:srgbClr val="333333"/>
                </a:solidFill>
                <a:latin typeface="Times New Roman"/>
                <a:ea typeface="Times New Roman"/>
                <a:cs typeface="Times New Roman"/>
                <a:sym typeface="Times New Roman"/>
              </a:rPr>
              <a:t>"clear impression of similarity" [3]</a:t>
            </a:r>
          </a:p>
        </p:txBody>
      </p:sp>
      <p:sp>
        <p:nvSpPr>
          <p:cNvPr id="139" name="Shape 139"/>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143" name="Shape 143"/>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42" name="Shape 142"/>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F49C3B32-F8A4-D947-97B9-68ED51D318D4}" type="datetime1">
              <a:rPr lang="en-US" smtClean="0"/>
              <a:t>3/29/13</a:t>
            </a:fld>
            <a:endParaRPr lang="en-US"/>
          </a:p>
        </p:txBody>
      </p:sp>
      <p:sp>
        <p:nvSpPr>
          <p:cNvPr id="140" name="Shape 140"/>
          <p:cNvSpPr txBox="1"/>
          <p:nvPr/>
        </p:nvSpPr>
        <p:spPr>
          <a:xfrm>
            <a:off x="355630" y="5898760"/>
            <a:ext cx="84410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dirty="0">
                <a:solidFill>
                  <a:schemeClr val="dk1"/>
                </a:solidFill>
                <a:latin typeface="Times New Roman"/>
                <a:ea typeface="Times New Roman"/>
                <a:cs typeface="Times New Roman"/>
                <a:sym typeface="Times New Roman"/>
              </a:rPr>
              <a:t>[1] </a:t>
            </a:r>
            <a:r>
              <a:rPr lang="en-US" sz="1100" u="sng" dirty="0">
                <a:solidFill>
                  <a:srgbClr val="0000FF"/>
                </a:solidFill>
                <a:hlinkClick r:id="rId3"/>
              </a:rPr>
              <a:t>http://www.pcworld.com/article/261359/south_korean_court_rules_that_both_apple_and_samsung_infringed_patents.html</a:t>
            </a:r>
          </a:p>
          <a:p>
            <a:pPr marL="0" marR="0" lvl="0" indent="0" algn="l" rtl="0">
              <a:spcBef>
                <a:spcPts val="0"/>
              </a:spcBef>
              <a:spcAft>
                <a:spcPts val="0"/>
              </a:spcAft>
              <a:buSzPct val="25000"/>
              <a:buNone/>
            </a:pPr>
            <a:r>
              <a:rPr lang="en-US" sz="1200" dirty="0">
                <a:latin typeface="Times New Roman"/>
                <a:ea typeface="Times New Roman"/>
                <a:cs typeface="Times New Roman"/>
                <a:sym typeface="Times New Roman"/>
              </a:rPr>
              <a:t>[2] </a:t>
            </a:r>
            <a:r>
              <a:rPr lang="en-US" sz="1100" u="sng" dirty="0">
                <a:solidFill>
                  <a:srgbClr val="0000FF"/>
                </a:solidFill>
                <a:hlinkClick r:id="rId4"/>
              </a:rPr>
              <a:t>http://www.aljazeera.com/news/asia-pacific/2012/08/20128315959128736.html</a:t>
            </a:r>
          </a:p>
          <a:p>
            <a:pPr marL="0" marR="0" lvl="0" indent="0" algn="l" rtl="0">
              <a:spcBef>
                <a:spcPts val="0"/>
              </a:spcBef>
              <a:spcAft>
                <a:spcPts val="0"/>
              </a:spcAft>
              <a:buSzPct val="25000"/>
              <a:buNone/>
            </a:pPr>
            <a:r>
              <a:rPr lang="en-US" sz="1200" dirty="0">
                <a:latin typeface="Times New Roman"/>
                <a:ea typeface="Times New Roman"/>
                <a:cs typeface="Times New Roman"/>
                <a:sym typeface="Times New Roman"/>
              </a:rPr>
              <a:t>[3] </a:t>
            </a:r>
            <a:r>
              <a:rPr lang="en-US" sz="1100" u="sng" dirty="0">
                <a:solidFill>
                  <a:srgbClr val="0000FF"/>
                </a:solidFill>
                <a:hlinkClick r:id=""/>
              </a:rPr>
              <a:t>http://www.highbeam.com/doc/1G1-266606004.html</a:t>
            </a:r>
          </a:p>
          <a:p>
            <a:endParaRPr lang="en-US" sz="1100" u="sng" dirty="0">
              <a:solidFill>
                <a:srgbClr val="0000FF"/>
              </a:solidFill>
              <a:hlinkClick r:id=""/>
            </a:endParaRPr>
          </a:p>
        </p:txBody>
      </p:sp>
      <p:sp>
        <p:nvSpPr>
          <p:cNvPr id="141" name="Shape 141"/>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9"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18</a:t>
            </a:fld>
            <a:endParaRPr lang="en-US" smtClean="0"/>
          </a:p>
        </p:txBody>
      </p:sp>
    </p:spTree>
    <p:extLst>
      <p:ext uri="{BB962C8B-B14F-4D97-AF65-F5344CB8AC3E}">
        <p14:creationId xmlns:p14="http://schemas.microsoft.com/office/powerpoint/2010/main" val="34786648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The Devices</a:t>
            </a:r>
          </a:p>
        </p:txBody>
      </p:sp>
      <p:sp>
        <p:nvSpPr>
          <p:cNvPr id="151" name="Shape 151"/>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155" name="Shape 155"/>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54" name="Shape 154"/>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AC2BE735-98C2-9442-8EEB-3AD07C67D403}" type="datetime1">
              <a:rPr lang="en-US" smtClean="0"/>
              <a:t>3/29/13</a:t>
            </a:fld>
            <a:endParaRPr lang="en-US"/>
          </a:p>
        </p:txBody>
      </p:sp>
      <p:sp>
        <p:nvSpPr>
          <p:cNvPr id="152" name="Shape 152"/>
          <p:cNvSpPr txBox="1"/>
          <p:nvPr/>
        </p:nvSpPr>
        <p:spPr>
          <a:xfrm>
            <a:off x="355630" y="5867400"/>
            <a:ext cx="8441099" cy="523200"/>
          </a:xfrm>
          <a:prstGeom prst="rect">
            <a:avLst/>
          </a:prstGeom>
          <a:noFill/>
          <a:ln>
            <a:noFill/>
          </a:ln>
        </p:spPr>
        <p:txBody>
          <a:bodyPr lIns="91425" tIns="45700" rIns="91425" bIns="45700" anchor="t" anchorCtr="0">
            <a:noAutofit/>
          </a:bodyPr>
          <a:lstStyle/>
          <a:p>
            <a:endParaRPr/>
          </a:p>
        </p:txBody>
      </p:sp>
      <p:sp>
        <p:nvSpPr>
          <p:cNvPr id="153" name="Shape 153"/>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156" name="Shape 156"/>
          <p:cNvSpPr txBox="1"/>
          <p:nvPr/>
        </p:nvSpPr>
        <p:spPr>
          <a:xfrm>
            <a:off x="457200" y="1905000"/>
            <a:ext cx="3529799" cy="3612900"/>
          </a:xfrm>
          <a:prstGeom prst="rect">
            <a:avLst/>
          </a:prstGeom>
          <a:noFill/>
        </p:spPr>
        <p:txBody>
          <a:bodyPr lIns="91425" tIns="91425" rIns="91425" bIns="91425" anchor="t" anchorCtr="0">
            <a:noAutofit/>
          </a:bodyPr>
          <a:lstStyle/>
          <a:p>
            <a:pPr lvl="0" rtl="0">
              <a:buNone/>
            </a:pPr>
            <a:r>
              <a:rPr lang="en-US" sz="3000">
                <a:latin typeface="Times New Roman"/>
                <a:ea typeface="Times New Roman"/>
                <a:cs typeface="Times New Roman"/>
                <a:sym typeface="Times New Roman"/>
              </a:rPr>
              <a:t>Apple:</a:t>
            </a:r>
          </a:p>
          <a:p>
            <a:endParaRPr lang="en-US" sz="3000">
              <a:latin typeface="Times New Roman"/>
              <a:ea typeface="Times New Roman"/>
              <a:cs typeface="Times New Roman"/>
              <a:sym typeface="Times New Roman"/>
            </a:endParaRPr>
          </a:p>
          <a:p>
            <a:pPr lvl="0" rtl="0">
              <a:buNone/>
            </a:pPr>
            <a:r>
              <a:rPr lang="en-US" sz="3000">
                <a:latin typeface="Times New Roman"/>
                <a:ea typeface="Times New Roman"/>
                <a:cs typeface="Times New Roman"/>
                <a:sym typeface="Times New Roman"/>
              </a:rPr>
              <a:t>               iPhone 3GS</a:t>
            </a:r>
          </a:p>
          <a:p>
            <a:endParaRPr lang="en-US" sz="3000">
              <a:latin typeface="Times New Roman"/>
              <a:ea typeface="Times New Roman"/>
              <a:cs typeface="Times New Roman"/>
              <a:sym typeface="Times New Roman"/>
            </a:endParaRPr>
          </a:p>
          <a:p>
            <a:endParaRPr lang="en-US" sz="3000">
              <a:latin typeface="Times New Roman"/>
              <a:ea typeface="Times New Roman"/>
              <a:cs typeface="Times New Roman"/>
              <a:sym typeface="Times New Roman"/>
            </a:endParaRPr>
          </a:p>
          <a:p>
            <a:endParaRPr lang="en-US" sz="3000">
              <a:latin typeface="Times New Roman"/>
              <a:ea typeface="Times New Roman"/>
              <a:cs typeface="Times New Roman"/>
              <a:sym typeface="Times New Roman"/>
            </a:endParaRPr>
          </a:p>
          <a:p>
            <a:pPr lvl="0" rtl="0">
              <a:buNone/>
            </a:pPr>
            <a:r>
              <a:rPr lang="en-US" sz="3000">
                <a:latin typeface="Times New Roman"/>
                <a:ea typeface="Times New Roman"/>
                <a:cs typeface="Times New Roman"/>
                <a:sym typeface="Times New Roman"/>
              </a:rPr>
              <a:t>iPhone 4		</a:t>
            </a:r>
          </a:p>
          <a:p>
            <a:endParaRPr lang="en-US" sz="3000">
              <a:latin typeface="Times New Roman"/>
              <a:ea typeface="Times New Roman"/>
              <a:cs typeface="Times New Roman"/>
              <a:sym typeface="Times New Roman"/>
            </a:endParaRPr>
          </a:p>
        </p:txBody>
      </p:sp>
      <p:sp>
        <p:nvSpPr>
          <p:cNvPr id="158" name="Shape 158"/>
          <p:cNvSpPr txBox="1"/>
          <p:nvPr/>
        </p:nvSpPr>
        <p:spPr>
          <a:xfrm>
            <a:off x="-4166225" y="1729125"/>
            <a:ext cx="3657600" cy="457200"/>
          </a:xfrm>
          <a:prstGeom prst="rect">
            <a:avLst/>
          </a:prstGeom>
          <a:noFill/>
        </p:spPr>
        <p:txBody>
          <a:bodyPr lIns="91425" tIns="91425" rIns="91425" bIns="91425" anchor="t" anchorCtr="0">
            <a:noAutofit/>
          </a:bodyPr>
          <a:lstStyle/>
          <a:p>
            <a:endParaRPr/>
          </a:p>
        </p:txBody>
      </p:sp>
      <p:sp>
        <p:nvSpPr>
          <p:cNvPr id="159" name="Shape 159"/>
          <p:cNvSpPr/>
          <p:nvPr/>
        </p:nvSpPr>
        <p:spPr>
          <a:xfrm>
            <a:off x="1230087" y="2578787"/>
            <a:ext cx="1309722" cy="1462008"/>
          </a:xfrm>
          <a:prstGeom prst="rect">
            <a:avLst/>
          </a:prstGeom>
          <a:blipFill>
            <a:blip r:embed="rId3"/>
            <a:stretch>
              <a:fillRect/>
            </a:stretch>
          </a:blipFill>
          <a:ln>
            <a:noFill/>
          </a:ln>
        </p:spPr>
      </p:sp>
      <p:sp>
        <p:nvSpPr>
          <p:cNvPr id="160" name="Shape 160"/>
          <p:cNvSpPr/>
          <p:nvPr/>
        </p:nvSpPr>
        <p:spPr>
          <a:xfrm>
            <a:off x="2847230" y="4040796"/>
            <a:ext cx="1721558" cy="1464333"/>
          </a:xfrm>
          <a:prstGeom prst="rect">
            <a:avLst/>
          </a:prstGeom>
          <a:blipFill>
            <a:blip r:embed="rId4"/>
            <a:stretch>
              <a:fillRect/>
            </a:stretch>
          </a:blipFill>
          <a:ln>
            <a:noFill/>
          </a:ln>
        </p:spPr>
      </p:sp>
      <p:sp>
        <p:nvSpPr>
          <p:cNvPr id="161" name="Shape 161"/>
          <p:cNvSpPr/>
          <p:nvPr/>
        </p:nvSpPr>
        <p:spPr>
          <a:xfrm>
            <a:off x="5371514" y="2578787"/>
            <a:ext cx="1283472" cy="2121679"/>
          </a:xfrm>
          <a:prstGeom prst="rect">
            <a:avLst/>
          </a:prstGeom>
          <a:blipFill>
            <a:blip r:embed="rId5"/>
            <a:stretch>
              <a:fillRect/>
            </a:stretch>
          </a:blipFill>
          <a:ln>
            <a:noFill/>
          </a:ln>
        </p:spPr>
      </p:sp>
      <p:sp>
        <p:nvSpPr>
          <p:cNvPr id="162" name="Shape 162"/>
          <p:cNvSpPr/>
          <p:nvPr/>
        </p:nvSpPr>
        <p:spPr>
          <a:xfrm>
            <a:off x="6667686" y="3493491"/>
            <a:ext cx="952314" cy="1428471"/>
          </a:xfrm>
          <a:prstGeom prst="rect">
            <a:avLst/>
          </a:prstGeom>
          <a:blipFill>
            <a:blip r:embed="rId6"/>
            <a:stretch>
              <a:fillRect/>
            </a:stretch>
          </a:blipFill>
          <a:ln>
            <a:noFill/>
          </a:ln>
        </p:spPr>
      </p:sp>
      <p:sp>
        <p:nvSpPr>
          <p:cNvPr id="15"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19</a:t>
            </a:fld>
            <a:endParaRPr lang="en-US" smtClean="0"/>
          </a:p>
        </p:txBody>
      </p:sp>
    </p:spTree>
    <p:extLst>
      <p:ext uri="{BB962C8B-B14F-4D97-AF65-F5344CB8AC3E}">
        <p14:creationId xmlns:p14="http://schemas.microsoft.com/office/powerpoint/2010/main" val="389509478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Intellectual Property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a:t>
            </a: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E64C568-17ED-2D4B-A36A-EC5603E09877}" type="slidenum">
              <a:rPr lang="en-US" smtClean="0"/>
              <a:pPr/>
              <a:t>2</a:t>
            </a:fld>
            <a:endParaRPr lang="en-US" smtClean="0"/>
          </a:p>
        </p:txBody>
      </p:sp>
      <p:sp>
        <p:nvSpPr>
          <p:cNvPr id="17412" name="Date Placeholder 5"/>
          <p:cNvSpPr>
            <a:spLocks noGrp="1"/>
          </p:cNvSpPr>
          <p:nvPr>
            <p:ph type="dt" sz="half" idx="12"/>
          </p:nvPr>
        </p:nvSpPr>
        <p:spPr>
          <a:noFill/>
        </p:spPr>
        <p:txBody>
          <a:bodyPr/>
          <a:lstStyle/>
          <a:p>
            <a:fld id="{9929C321-8814-534F-8F78-002E651958E4}" type="datetime1">
              <a:rPr lang="en-US" smtClean="0"/>
              <a:t>3/29/13</a:t>
            </a:fld>
            <a:endParaRPr lang="en-US"/>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British Courts</a:t>
            </a:r>
          </a:p>
        </p:txBody>
      </p:sp>
      <p:sp>
        <p:nvSpPr>
          <p:cNvPr id="170" name="Shape 17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US"/>
              <a:t>"Not as cool"  - Judge Birss, London [1]</a:t>
            </a:r>
          </a:p>
          <a:p>
            <a:pPr marL="342900" marR="0" lvl="0" indent="-342900" algn="l" rtl="0">
              <a:spcBef>
                <a:spcPts val="600"/>
              </a:spcBef>
              <a:spcAft>
                <a:spcPts val="0"/>
              </a:spcAft>
              <a:buClr>
                <a:schemeClr val="accent1"/>
              </a:buClr>
              <a:buSzPct val="75000"/>
              <a:buFont typeface="Arial"/>
              <a:buChar char="•"/>
            </a:pPr>
            <a:r>
              <a:rPr lang="en-US"/>
              <a:t>Publicly state Samsung did not copy the iPad [2]</a:t>
            </a:r>
          </a:p>
          <a:p>
            <a:pPr marL="742950" marR="0" lvl="1" indent="-311150" algn="l" rtl="0">
              <a:spcBef>
                <a:spcPts val="600"/>
              </a:spcBef>
              <a:spcAft>
                <a:spcPts val="0"/>
              </a:spcAft>
              <a:buClr>
                <a:schemeClr val="accent1"/>
              </a:buClr>
              <a:buSzPct val="75000"/>
              <a:buFont typeface="Arial"/>
              <a:buChar char="•"/>
            </a:pPr>
            <a:r>
              <a:rPr lang="en-US">
                <a:solidFill>
                  <a:srgbClr val="000000"/>
                </a:solidFill>
                <a:latin typeface="Times New Roman"/>
                <a:ea typeface="Times New Roman"/>
                <a:cs typeface="Times New Roman"/>
                <a:sym typeface="Times New Roman"/>
              </a:rPr>
              <a:t>UK website</a:t>
            </a:r>
          </a:p>
          <a:p>
            <a:pPr marL="742950" marR="0" lvl="1" indent="-311150" algn="l" rtl="0">
              <a:spcBef>
                <a:spcPts val="600"/>
              </a:spcBef>
              <a:spcAft>
                <a:spcPts val="0"/>
              </a:spcAft>
              <a:buClr>
                <a:schemeClr val="accent1"/>
              </a:buClr>
              <a:buSzPct val="75000"/>
              <a:buFont typeface="Arial"/>
              <a:buChar char="•"/>
            </a:pPr>
            <a:r>
              <a:rPr lang="en-US">
                <a:solidFill>
                  <a:srgbClr val="000000"/>
                </a:solidFill>
                <a:latin typeface="Times New Roman"/>
                <a:ea typeface="Times New Roman"/>
                <a:cs typeface="Times New Roman"/>
                <a:sym typeface="Times New Roman"/>
              </a:rPr>
              <a:t>British website</a:t>
            </a:r>
          </a:p>
        </p:txBody>
      </p:sp>
      <p:sp>
        <p:nvSpPr>
          <p:cNvPr id="171" name="Shape 171"/>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175" name="Shape 175"/>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74" name="Shape 174"/>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AD1FAB94-42AA-F348-8EBE-8DB2B975CAA0}" type="datetime1">
              <a:rPr lang="en-US" smtClean="0"/>
              <a:t>3/29/13</a:t>
            </a:fld>
            <a:endParaRPr lang="en-US"/>
          </a:p>
        </p:txBody>
      </p:sp>
      <p:sp>
        <p:nvSpPr>
          <p:cNvPr id="172" name="Shape 172"/>
          <p:cNvSpPr txBox="1"/>
          <p:nvPr/>
        </p:nvSpPr>
        <p:spPr>
          <a:xfrm>
            <a:off x="355630" y="5867400"/>
            <a:ext cx="84410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a:latin typeface="Times New Roman"/>
                <a:ea typeface="Times New Roman"/>
                <a:cs typeface="Times New Roman"/>
                <a:sym typeface="Times New Roman"/>
              </a:rPr>
              <a:t>[1] </a:t>
            </a:r>
            <a:r>
              <a:rPr lang="en-US" sz="1100" u="sng">
                <a:solidFill>
                  <a:srgbClr val="0000FF"/>
                </a:solidFill>
                <a:hlinkClick r:id="rId3"/>
              </a:rPr>
              <a:t>http://www.bloomberg.com/news/2012-07-09/samsung-wins-u-k-apple-ruling-over-not-as-cool-galaxy-tablet.html</a:t>
            </a:r>
          </a:p>
          <a:p>
            <a:pPr marL="0" marR="0" lvl="0" indent="0" algn="l" rtl="0">
              <a:spcBef>
                <a:spcPts val="0"/>
              </a:spcBef>
              <a:spcAft>
                <a:spcPts val="0"/>
              </a:spcAft>
              <a:buSzPct val="25000"/>
              <a:buNone/>
            </a:pPr>
            <a:r>
              <a:rPr lang="en-US" sz="1200">
                <a:latin typeface="Times New Roman"/>
                <a:ea typeface="Times New Roman"/>
                <a:cs typeface="Times New Roman"/>
                <a:sym typeface="Times New Roman"/>
              </a:rPr>
              <a:t>[2] </a:t>
            </a:r>
            <a:r>
              <a:rPr lang="en-US" sz="1100" u="sng">
                <a:solidFill>
                  <a:srgbClr val="0000FF"/>
                </a:solidFill>
                <a:hlinkClick r:id="rId4"/>
              </a:rPr>
              <a:t>http://www.bloomberg.com/news/2012-07-18/apple-must-publish-notice-samsung-didn-t-copy-ipad-judge-says.html</a:t>
            </a:r>
            <a:r>
              <a:rPr lang="en-US" sz="1200">
                <a:latin typeface="Times New Roman"/>
                <a:ea typeface="Times New Roman"/>
                <a:cs typeface="Times New Roman"/>
                <a:sym typeface="Times New Roman"/>
              </a:rPr>
              <a:t> </a:t>
            </a:r>
          </a:p>
        </p:txBody>
      </p:sp>
      <p:sp>
        <p:nvSpPr>
          <p:cNvPr id="173" name="Shape 173"/>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176" name="Shape 176"/>
          <p:cNvSpPr/>
          <p:nvPr/>
        </p:nvSpPr>
        <p:spPr>
          <a:xfrm>
            <a:off x="3124200" y="2955743"/>
            <a:ext cx="4912417" cy="2926096"/>
          </a:xfrm>
          <a:prstGeom prst="rect">
            <a:avLst/>
          </a:prstGeom>
          <a:blipFill>
            <a:blip r:embed="rId5"/>
            <a:stretch>
              <a:fillRect/>
            </a:stretch>
          </a:blipFill>
          <a:ln>
            <a:noFill/>
          </a:ln>
        </p:spPr>
      </p:sp>
      <p:sp>
        <p:nvSpPr>
          <p:cNvPr id="10"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20</a:t>
            </a:fld>
            <a:endParaRPr lang="en-US" smtClean="0"/>
          </a:p>
        </p:txBody>
      </p:sp>
    </p:spTree>
    <p:extLst>
      <p:ext uri="{BB962C8B-B14F-4D97-AF65-F5344CB8AC3E}">
        <p14:creationId xmlns:p14="http://schemas.microsoft.com/office/powerpoint/2010/main" val="153863080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American Courts</a:t>
            </a:r>
          </a:p>
        </p:txBody>
      </p:sp>
      <p:sp>
        <p:nvSpPr>
          <p:cNvPr id="184" name="Shape 18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US" sz="2800" dirty="0"/>
              <a:t>&gt; $1 Billion [1]</a:t>
            </a:r>
          </a:p>
          <a:p>
            <a:pPr marL="342900" marR="0" lvl="0" indent="-342900" algn="l" rtl="0">
              <a:spcBef>
                <a:spcPts val="600"/>
              </a:spcBef>
              <a:spcAft>
                <a:spcPts val="0"/>
              </a:spcAft>
              <a:buClr>
                <a:schemeClr val="accent1"/>
              </a:buClr>
              <a:buSzPct val="75000"/>
              <a:buFont typeface="Arial"/>
              <a:buChar char="•"/>
            </a:pPr>
            <a:r>
              <a:rPr lang="en-US" sz="2800" dirty="0">
                <a:solidFill>
                  <a:srgbClr val="000000"/>
                </a:solidFill>
              </a:rPr>
              <a:t>Injunction </a:t>
            </a:r>
            <a:r>
              <a:rPr lang="en-US" sz="2800" dirty="0" err="1">
                <a:solidFill>
                  <a:srgbClr val="000000"/>
                </a:solidFill>
              </a:rPr>
              <a:t>vs</a:t>
            </a:r>
            <a:r>
              <a:rPr lang="en-US" sz="2800" dirty="0">
                <a:solidFill>
                  <a:srgbClr val="000000"/>
                </a:solidFill>
              </a:rPr>
              <a:t> Samsung products was overturned</a:t>
            </a:r>
          </a:p>
          <a:p>
            <a:pPr marL="342900" marR="0" lvl="0" indent="-342900" algn="l" rtl="0">
              <a:spcBef>
                <a:spcPts val="600"/>
              </a:spcBef>
              <a:spcAft>
                <a:spcPts val="0"/>
              </a:spcAft>
              <a:buClr>
                <a:schemeClr val="accent1"/>
              </a:buClr>
              <a:buSzPct val="75000"/>
              <a:buFont typeface="Arial"/>
              <a:buChar char="•"/>
            </a:pPr>
            <a:r>
              <a:rPr lang="en-US" sz="2800" dirty="0">
                <a:solidFill>
                  <a:srgbClr val="000000"/>
                </a:solidFill>
              </a:rPr>
              <a:t>Appeals:</a:t>
            </a:r>
          </a:p>
          <a:p>
            <a:pPr marL="742950" marR="0" lvl="1" indent="-311150" algn="l" rtl="0">
              <a:spcBef>
                <a:spcPts val="600"/>
              </a:spcBef>
              <a:spcAft>
                <a:spcPts val="0"/>
              </a:spcAft>
              <a:buClr>
                <a:schemeClr val="accent1"/>
              </a:buClr>
              <a:buSzPct val="75000"/>
              <a:buFont typeface="Arial"/>
              <a:buChar char="•"/>
            </a:pPr>
            <a:r>
              <a:rPr lang="en-US" sz="1800" dirty="0">
                <a:solidFill>
                  <a:srgbClr val="000000"/>
                </a:solidFill>
                <a:latin typeface="Times New Roman"/>
                <a:ea typeface="Times New Roman"/>
                <a:cs typeface="Times New Roman"/>
                <a:sym typeface="Times New Roman"/>
              </a:rPr>
              <a:t>Issues surrounding the legitimacy of the jury foreman</a:t>
            </a:r>
          </a:p>
          <a:p>
            <a:pPr marL="1143000" marR="0" lvl="2" indent="-254000" algn="l" rtl="0">
              <a:spcBef>
                <a:spcPts val="600"/>
              </a:spcBef>
              <a:spcAft>
                <a:spcPts val="0"/>
              </a:spcAft>
              <a:buClr>
                <a:schemeClr val="accent1"/>
              </a:buClr>
              <a:buSzPct val="75000"/>
              <a:buFont typeface="Arial"/>
              <a:buChar char="•"/>
            </a:pPr>
            <a:r>
              <a:rPr lang="en-US" sz="2000" dirty="0">
                <a:solidFill>
                  <a:srgbClr val="000000"/>
                </a:solidFill>
              </a:rPr>
              <a:t>lawsuits</a:t>
            </a:r>
          </a:p>
          <a:p>
            <a:pPr marL="1143000" marR="0" lvl="2" indent="-254000" algn="l" rtl="0">
              <a:spcBef>
                <a:spcPts val="600"/>
              </a:spcBef>
              <a:spcAft>
                <a:spcPts val="0"/>
              </a:spcAft>
              <a:buClr>
                <a:schemeClr val="accent1"/>
              </a:buClr>
              <a:buSzPct val="75000"/>
              <a:buFont typeface="Arial"/>
              <a:buChar char="•"/>
            </a:pPr>
            <a:r>
              <a:rPr lang="en-US" sz="2000" dirty="0">
                <a:solidFill>
                  <a:srgbClr val="000000"/>
                </a:solidFill>
              </a:rPr>
              <a:t>bankruptcy</a:t>
            </a:r>
          </a:p>
          <a:p>
            <a:pPr marL="742950" marR="0" lvl="1" indent="-311150" algn="l" rtl="0">
              <a:spcBef>
                <a:spcPts val="600"/>
              </a:spcBef>
              <a:spcAft>
                <a:spcPts val="0"/>
              </a:spcAft>
              <a:buClr>
                <a:schemeClr val="accent1"/>
              </a:buClr>
              <a:buSzPct val="75000"/>
              <a:buFont typeface="Arial"/>
              <a:buChar char="•"/>
            </a:pPr>
            <a:r>
              <a:rPr lang="en-US" sz="1800" dirty="0">
                <a:solidFill>
                  <a:srgbClr val="000000"/>
                </a:solidFill>
                <a:latin typeface="Times New Roman"/>
                <a:ea typeface="Times New Roman"/>
                <a:cs typeface="Times New Roman"/>
                <a:sym typeface="Times New Roman"/>
              </a:rPr>
              <a:t>poor jury preparation and decision making</a:t>
            </a:r>
          </a:p>
          <a:p>
            <a:pPr marL="342900" marR="0" lvl="0" indent="-342900" algn="l" rtl="0">
              <a:spcBef>
                <a:spcPts val="600"/>
              </a:spcBef>
              <a:spcAft>
                <a:spcPts val="0"/>
              </a:spcAft>
              <a:buClr>
                <a:schemeClr val="accent1"/>
              </a:buClr>
              <a:buSzPct val="75000"/>
              <a:buFont typeface="Arial"/>
              <a:buChar char="•"/>
            </a:pPr>
            <a:r>
              <a:rPr lang="en-US" sz="2800" dirty="0">
                <a:solidFill>
                  <a:srgbClr val="000000"/>
                </a:solidFill>
              </a:rPr>
              <a:t>Continuation</a:t>
            </a:r>
          </a:p>
          <a:p>
            <a:pPr marL="742950" marR="0" lvl="1" indent="-311150" algn="l" rtl="0">
              <a:spcBef>
                <a:spcPts val="600"/>
              </a:spcBef>
              <a:spcAft>
                <a:spcPts val="0"/>
              </a:spcAft>
              <a:buClr>
                <a:schemeClr val="accent1"/>
              </a:buClr>
              <a:buSzPct val="75000"/>
              <a:buFont typeface="Arial"/>
              <a:buChar char="•"/>
            </a:pPr>
            <a:r>
              <a:rPr lang="en-US" sz="1800" dirty="0">
                <a:solidFill>
                  <a:srgbClr val="000000"/>
                </a:solidFill>
                <a:latin typeface="Times New Roman"/>
                <a:ea typeface="Times New Roman"/>
                <a:cs typeface="Times New Roman"/>
                <a:sym typeface="Times New Roman"/>
              </a:rPr>
              <a:t>August 31st 2012</a:t>
            </a:r>
          </a:p>
          <a:p>
            <a:pPr marL="742950" marR="0" lvl="1" indent="-311150" algn="l" rtl="0">
              <a:spcBef>
                <a:spcPts val="600"/>
              </a:spcBef>
              <a:spcAft>
                <a:spcPts val="0"/>
              </a:spcAft>
              <a:buClr>
                <a:schemeClr val="accent1"/>
              </a:buClr>
              <a:buSzPct val="75000"/>
              <a:buFont typeface="Arial"/>
              <a:buChar char="•"/>
            </a:pPr>
            <a:r>
              <a:rPr lang="en-US" sz="1800" dirty="0">
                <a:solidFill>
                  <a:srgbClr val="000000"/>
                </a:solidFill>
                <a:latin typeface="Times New Roman"/>
                <a:ea typeface="Times New Roman"/>
                <a:cs typeface="Times New Roman"/>
                <a:sym typeface="Times New Roman"/>
              </a:rPr>
              <a:t>17 more asserted patent violations</a:t>
            </a:r>
          </a:p>
        </p:txBody>
      </p:sp>
      <p:sp>
        <p:nvSpPr>
          <p:cNvPr id="185" name="Shape 185"/>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189" name="Shape 189"/>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188" name="Shape 188"/>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26420142-256E-AE4F-87EF-45988DFEE0BD}" type="datetime1">
              <a:rPr lang="en-US" smtClean="0"/>
              <a:t>3/29/13</a:t>
            </a:fld>
            <a:endParaRPr lang="en-US"/>
          </a:p>
        </p:txBody>
      </p:sp>
      <p:sp>
        <p:nvSpPr>
          <p:cNvPr id="186" name="Shape 186"/>
          <p:cNvSpPr txBox="1"/>
          <p:nvPr/>
        </p:nvSpPr>
        <p:spPr>
          <a:xfrm>
            <a:off x="351450" y="6106200"/>
            <a:ext cx="84410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dirty="0">
                <a:latin typeface="Times New Roman"/>
                <a:ea typeface="Times New Roman"/>
                <a:cs typeface="Times New Roman"/>
                <a:sym typeface="Times New Roman"/>
              </a:rPr>
              <a:t>[1] </a:t>
            </a:r>
            <a:r>
              <a:rPr lang="en-US" sz="1100" u="sng" dirty="0">
                <a:solidFill>
                  <a:srgbClr val="0000FF"/>
                </a:solidFill>
                <a:hlinkClick r:id="rId3"/>
              </a:rPr>
              <a:t>http://news.cnet.com/8301-13579_3-57500159-37/jury-awards-apple-more-than-$1b-finds-samsung-infringed/</a:t>
            </a:r>
          </a:p>
        </p:txBody>
      </p:sp>
      <p:sp>
        <p:nvSpPr>
          <p:cNvPr id="187" name="Shape 187"/>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9"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21</a:t>
            </a:fld>
            <a:endParaRPr lang="en-US" smtClean="0"/>
          </a:p>
        </p:txBody>
      </p:sp>
    </p:spTree>
    <p:extLst>
      <p:ext uri="{BB962C8B-B14F-4D97-AF65-F5344CB8AC3E}">
        <p14:creationId xmlns:p14="http://schemas.microsoft.com/office/powerpoint/2010/main" val="393589199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Patents</a:t>
            </a:r>
          </a:p>
        </p:txBody>
      </p:sp>
      <p:sp>
        <p:nvSpPr>
          <p:cNvPr id="197" name="Shape 19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US" dirty="0"/>
              <a:t>#7,675,941 [Samsung, packet transmittance]</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rPr>
              <a:t>#7,469,381 [Apple, list scrolling, rotation]</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rPr>
              <a:t>#7,844,915 [Apple, user input]</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rPr>
              <a:t>#7,698,711 [Samsung, multi-task terminal]</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rPr>
              <a:t>#7,577,460 [Samsung, phone and camera]</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rPr>
              <a:t>#7,864,163 [Apple, structured electronic docs]</a:t>
            </a:r>
          </a:p>
          <a:p>
            <a:pPr marL="342900" marR="0" lvl="0" indent="-342900" algn="l" rtl="0">
              <a:spcBef>
                <a:spcPts val="600"/>
              </a:spcBef>
              <a:spcAft>
                <a:spcPts val="0"/>
              </a:spcAft>
              <a:buClr>
                <a:schemeClr val="accent1"/>
              </a:buClr>
              <a:buSzPct val="75000"/>
              <a:buFont typeface="Arial"/>
              <a:buChar char="•"/>
            </a:pPr>
            <a:r>
              <a:rPr lang="en-US" u="sng" dirty="0">
                <a:solidFill>
                  <a:srgbClr val="000000"/>
                </a:solidFill>
                <a:hlinkClick r:id="rId3"/>
              </a:rPr>
              <a:t>D504,889</a:t>
            </a:r>
            <a:r>
              <a:rPr lang="en-US" dirty="0">
                <a:solidFill>
                  <a:srgbClr val="000000"/>
                </a:solidFill>
              </a:rPr>
              <a:t>   [Apple, electronic device]</a:t>
            </a:r>
          </a:p>
          <a:p>
            <a:pPr marL="342900" marR="0" lvl="0" indent="-342900" algn="l" rtl="0">
              <a:spcBef>
                <a:spcPts val="600"/>
              </a:spcBef>
              <a:spcAft>
                <a:spcPts val="0"/>
              </a:spcAft>
              <a:buClr>
                <a:schemeClr val="accent1"/>
              </a:buClr>
              <a:buSzPct val="75000"/>
              <a:buFont typeface="Arial"/>
              <a:buChar char="•"/>
            </a:pPr>
            <a:r>
              <a:rPr lang="en-US" dirty="0">
                <a:solidFill>
                  <a:srgbClr val="000000"/>
                </a:solidFill>
              </a:rPr>
              <a:t>#7,447,516 [Samsung, enhanced uplink]</a:t>
            </a:r>
          </a:p>
        </p:txBody>
      </p:sp>
      <p:sp>
        <p:nvSpPr>
          <p:cNvPr id="198" name="Shape 198"/>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202" name="Shape 202"/>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201" name="Shape 201"/>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E1866406-896C-8F45-AC6D-B2EDEF9FA65E}" type="datetime1">
              <a:rPr lang="en-US" smtClean="0"/>
              <a:t>3/29/13</a:t>
            </a:fld>
            <a:endParaRPr lang="en-US"/>
          </a:p>
        </p:txBody>
      </p:sp>
      <p:sp>
        <p:nvSpPr>
          <p:cNvPr id="199" name="Shape 199"/>
          <p:cNvSpPr txBox="1"/>
          <p:nvPr/>
        </p:nvSpPr>
        <p:spPr>
          <a:xfrm>
            <a:off x="355630" y="5867400"/>
            <a:ext cx="8441099" cy="523200"/>
          </a:xfrm>
          <a:prstGeom prst="rect">
            <a:avLst/>
          </a:prstGeom>
          <a:noFill/>
          <a:ln>
            <a:noFill/>
          </a:ln>
        </p:spPr>
        <p:txBody>
          <a:bodyPr lIns="91425" tIns="45700" rIns="91425" bIns="45700" anchor="t" anchorCtr="0">
            <a:noAutofit/>
          </a:bodyPr>
          <a:lstStyle/>
          <a:p>
            <a:endParaRPr/>
          </a:p>
        </p:txBody>
      </p:sp>
      <p:sp>
        <p:nvSpPr>
          <p:cNvPr id="200" name="Shape 200"/>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9"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22</a:t>
            </a:fld>
            <a:endParaRPr lang="en-US" smtClean="0"/>
          </a:p>
        </p:txBody>
      </p:sp>
    </p:spTree>
    <p:extLst>
      <p:ext uri="{BB962C8B-B14F-4D97-AF65-F5344CB8AC3E}">
        <p14:creationId xmlns:p14="http://schemas.microsoft.com/office/powerpoint/2010/main" val="147573549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Conclusion</a:t>
            </a:r>
          </a:p>
        </p:txBody>
      </p:sp>
      <p:sp>
        <p:nvSpPr>
          <p:cNvPr id="210" name="Shape 21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US" dirty="0"/>
              <a:t>What does this mean for the smartphone industry?</a:t>
            </a:r>
          </a:p>
          <a:p>
            <a:pPr marL="742950" marR="0" lvl="1" indent="-311150" algn="l" rtl="0">
              <a:spcBef>
                <a:spcPts val="600"/>
              </a:spcBef>
              <a:spcAft>
                <a:spcPts val="0"/>
              </a:spcAft>
              <a:buClr>
                <a:schemeClr val="accent1"/>
              </a:buClr>
              <a:buSzPct val="75000"/>
              <a:buFont typeface="Arial"/>
              <a:buChar char="•"/>
            </a:pPr>
            <a:r>
              <a:rPr lang="en-US" dirty="0">
                <a:solidFill>
                  <a:srgbClr val="000000"/>
                </a:solidFill>
              </a:rPr>
              <a:t>help/hurt consumers?</a:t>
            </a:r>
          </a:p>
          <a:p>
            <a:pPr marL="742950" marR="0" lvl="1" indent="-311150" algn="l" rtl="0">
              <a:spcBef>
                <a:spcPts val="600"/>
              </a:spcBef>
              <a:spcAft>
                <a:spcPts val="0"/>
              </a:spcAft>
              <a:buClr>
                <a:schemeClr val="accent1"/>
              </a:buClr>
              <a:buSzPct val="75000"/>
              <a:buFont typeface="Arial"/>
              <a:buChar char="•"/>
            </a:pPr>
            <a:r>
              <a:rPr lang="en-US" dirty="0">
                <a:solidFill>
                  <a:srgbClr val="000000"/>
                </a:solidFill>
              </a:rPr>
              <a:t>market share?</a:t>
            </a:r>
          </a:p>
        </p:txBody>
      </p:sp>
      <p:sp>
        <p:nvSpPr>
          <p:cNvPr id="211" name="Shape 211"/>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215" name="Shape 215"/>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214" name="Shape 214"/>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194A12F5-42E4-E247-BF52-F7410E4F0254}" type="datetime1">
              <a:rPr lang="en-US" smtClean="0"/>
              <a:t>3/29/13</a:t>
            </a:fld>
            <a:endParaRPr lang="en-US"/>
          </a:p>
        </p:txBody>
      </p:sp>
      <p:sp>
        <p:nvSpPr>
          <p:cNvPr id="212" name="Shape 212"/>
          <p:cNvSpPr txBox="1"/>
          <p:nvPr/>
        </p:nvSpPr>
        <p:spPr>
          <a:xfrm>
            <a:off x="355630" y="5867400"/>
            <a:ext cx="8441099" cy="523200"/>
          </a:xfrm>
          <a:prstGeom prst="rect">
            <a:avLst/>
          </a:prstGeom>
          <a:noFill/>
          <a:ln>
            <a:noFill/>
          </a:ln>
        </p:spPr>
        <p:txBody>
          <a:bodyPr lIns="91425" tIns="45700" rIns="91425" bIns="45700" anchor="t" anchorCtr="0">
            <a:noAutofit/>
          </a:bodyPr>
          <a:lstStyle/>
          <a:p>
            <a:endParaRPr/>
          </a:p>
        </p:txBody>
      </p:sp>
      <p:sp>
        <p:nvSpPr>
          <p:cNvPr id="213" name="Shape 213"/>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216" name="Shape 216"/>
          <p:cNvSpPr/>
          <p:nvPr/>
        </p:nvSpPr>
        <p:spPr>
          <a:xfrm>
            <a:off x="4320040" y="2795324"/>
            <a:ext cx="4823959" cy="3684575"/>
          </a:xfrm>
          <a:prstGeom prst="rect">
            <a:avLst/>
          </a:prstGeom>
          <a:blipFill>
            <a:blip r:embed="rId3"/>
            <a:stretch>
              <a:fillRect/>
            </a:stretch>
          </a:blipFill>
          <a:ln>
            <a:noFill/>
          </a:ln>
        </p:spPr>
      </p:sp>
      <p:sp>
        <p:nvSpPr>
          <p:cNvPr id="10"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23</a:t>
            </a:fld>
            <a:endParaRPr lang="en-US" smtClean="0"/>
          </a:p>
        </p:txBody>
      </p:sp>
    </p:spTree>
    <p:extLst>
      <p:ext uri="{BB962C8B-B14F-4D97-AF65-F5344CB8AC3E}">
        <p14:creationId xmlns:p14="http://schemas.microsoft.com/office/powerpoint/2010/main" val="148554621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0" i="0" u="none" strike="noStrike" cap="none" baseline="0">
                <a:solidFill>
                  <a:schemeClr val="dk1"/>
                </a:solidFill>
                <a:latin typeface="Arial Black"/>
                <a:ea typeface="Arial Black"/>
                <a:cs typeface="Arial Black"/>
                <a:sym typeface="Arial Black"/>
              </a:rPr>
              <a:t>Sources</a:t>
            </a:r>
          </a:p>
        </p:txBody>
      </p:sp>
      <p:sp>
        <p:nvSpPr>
          <p:cNvPr id="224" name="Shape 224"/>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3"/>
              </a:rPr>
              <a:t>http://www.pcworld.com/article/261359/south_korean_court_rules_that_both_apple_and_samsung_infringed_patents.html</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4"/>
              </a:rPr>
              <a:t>http://www.philnews.ph/wp-content/uploads/2010/12/samsung-i9000-galaxy-s2.jpg</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3"/>
              </a:rPr>
              <a:t>http://www.pcworld.com/article/261359/south_korean_court_rules_that_both_apple_and_samsung_infringed_patents.html</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5"/>
              </a:rPr>
              <a:t>http://www.aljazeera.com/news/asia-pacific/2012/08/20128315959128736.html</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6"/>
              </a:rPr>
              <a:t>http://www.highbeam.com/doc/1G1-266606004.html</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7"/>
              </a:rPr>
              <a:t>http://www.bloomberg.com/news/2012-07-09/samsung-wins-u-k-apple-ruling-over-not-as-cool-galaxy-tablet.html</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rId8"/>
              </a:rPr>
              <a:t>http://www.bloomberg.com/news/2012-07-18/apple-must-publish-notice-samsung-didn-t-copy-ipad-judge-says.html</a:t>
            </a:r>
            <a:r>
              <a:rPr lang="en-US" sz="1100">
                <a:solidFill>
                  <a:srgbClr val="0000FF"/>
                </a:solidFill>
                <a:latin typeface="Arial"/>
                <a:ea typeface="Arial"/>
                <a:cs typeface="Arial"/>
                <a:sym typeface="Arial"/>
              </a:rPr>
              <a:t> </a:t>
            </a:r>
          </a:p>
          <a:p>
            <a:pPr marL="457200" marR="0" lvl="0" indent="-317500" algn="l" rtl="0">
              <a:spcBef>
                <a:spcPts val="600"/>
              </a:spcBef>
              <a:spcAft>
                <a:spcPts val="0"/>
              </a:spcAft>
              <a:buClr>
                <a:srgbClr val="0000FF"/>
              </a:buClr>
              <a:buSzPct val="212121"/>
              <a:buFont typeface="Arial"/>
              <a:buChar char="•"/>
            </a:pPr>
            <a:r>
              <a:rPr lang="en-US" sz="1100" u="sng">
                <a:solidFill>
                  <a:srgbClr val="0000FF"/>
                </a:solidFill>
                <a:latin typeface="Arial"/>
                <a:ea typeface="Arial"/>
                <a:cs typeface="Arial"/>
                <a:sym typeface="Arial"/>
                <a:hlinkClick r:id=""/>
              </a:rPr>
              <a:t>http://news.cnet.com/8301-13579_3-57500159-37/jury-awards-apple-more-than-$1b-finds-samsung-infringed/</a:t>
            </a:r>
          </a:p>
          <a:p>
            <a:endParaRPr lang="en-US" sz="1100" u="sng">
              <a:solidFill>
                <a:srgbClr val="0000FF"/>
              </a:solidFill>
              <a:latin typeface="Arial"/>
              <a:ea typeface="Arial"/>
              <a:cs typeface="Arial"/>
              <a:sym typeface="Arial"/>
              <a:hlinkClick r:id=""/>
            </a:endParaRPr>
          </a:p>
          <a:p>
            <a:pPr marL="0" lvl="0" indent="0" rtl="0">
              <a:spcBef>
                <a:spcPts val="0"/>
              </a:spcBef>
              <a:buNone/>
            </a:pPr>
            <a:r>
              <a:rPr lang="en-US" sz="1100">
                <a:solidFill>
                  <a:srgbClr val="0000FF"/>
                </a:solidFill>
                <a:latin typeface="Arial"/>
                <a:ea typeface="Arial"/>
                <a:cs typeface="Arial"/>
                <a:sym typeface="Arial"/>
              </a:rPr>
              <a:t>All Sources were accessed on March 26th, and All patent sources are accessed from the US patent office through the Google Patent browsing service</a:t>
            </a:r>
          </a:p>
          <a:p>
            <a:endParaRPr lang="en-US" sz="1100">
              <a:solidFill>
                <a:srgbClr val="0000FF"/>
              </a:solidFill>
              <a:latin typeface="Arial"/>
              <a:ea typeface="Arial"/>
              <a:cs typeface="Arial"/>
              <a:sym typeface="Arial"/>
            </a:endParaRPr>
          </a:p>
          <a:p>
            <a:pPr marL="457200" lvl="0" indent="-317500" rtl="0">
              <a:spcBef>
                <a:spcPts val="0"/>
              </a:spcBef>
              <a:buClr>
                <a:srgbClr val="0000FF"/>
              </a:buClr>
              <a:buSzPct val="212121"/>
              <a:buFont typeface="Arial"/>
              <a:buChar char="•"/>
            </a:pPr>
            <a:r>
              <a:rPr lang="en-US" sz="1100" u="sng">
                <a:solidFill>
                  <a:srgbClr val="0000FF"/>
                </a:solidFill>
                <a:latin typeface="Arial"/>
                <a:ea typeface="Arial"/>
                <a:cs typeface="Arial"/>
                <a:sym typeface="Arial"/>
                <a:hlinkClick r:id="rId9"/>
              </a:rPr>
              <a:t>http://www.engadget.com/2012/08/08/npd-q2-2012/</a:t>
            </a:r>
            <a:r>
              <a:rPr lang="en-US" sz="1100">
                <a:solidFill>
                  <a:srgbClr val="0000FF"/>
                </a:solidFill>
                <a:latin typeface="Arial"/>
                <a:ea typeface="Arial"/>
                <a:cs typeface="Arial"/>
                <a:sym typeface="Arial"/>
              </a:rPr>
              <a:t> [image, slide 7]</a:t>
            </a:r>
          </a:p>
          <a:p>
            <a:pPr marL="457200" lvl="0" indent="-317500" rtl="0">
              <a:spcBef>
                <a:spcPts val="0"/>
              </a:spcBef>
              <a:buClr>
                <a:srgbClr val="0000FF"/>
              </a:buClr>
              <a:buSzPct val="212121"/>
              <a:buFont typeface="Arial"/>
              <a:buChar char="•"/>
            </a:pPr>
            <a:r>
              <a:rPr lang="en-US" sz="1100" u="sng">
                <a:solidFill>
                  <a:srgbClr val="0000FF"/>
                </a:solidFill>
                <a:latin typeface="Arial"/>
                <a:ea typeface="Arial"/>
                <a:cs typeface="Arial"/>
                <a:sym typeface="Arial"/>
                <a:hlinkClick r:id="rId10"/>
              </a:rPr>
              <a:t>http://www.blogcdn.com/www.engadget.com/media/2012/11/newsamapplestatementosh-1351934587.png</a:t>
            </a:r>
            <a:r>
              <a:rPr lang="en-US" sz="1100">
                <a:solidFill>
                  <a:srgbClr val="0000FF"/>
                </a:solidFill>
                <a:latin typeface="Arial"/>
                <a:ea typeface="Arial"/>
                <a:cs typeface="Arial"/>
                <a:sym typeface="Arial"/>
              </a:rPr>
              <a:t> [image, slide 5]</a:t>
            </a:r>
          </a:p>
          <a:p>
            <a:pPr marL="457200" lvl="0" indent="-317500" rtl="0">
              <a:spcBef>
                <a:spcPts val="0"/>
              </a:spcBef>
              <a:buClr>
                <a:srgbClr val="0000FF"/>
              </a:buClr>
              <a:buSzPct val="212121"/>
              <a:buFont typeface="Arial"/>
              <a:buChar char="•"/>
            </a:pPr>
            <a:r>
              <a:rPr lang="en-US" sz="1100" u="sng">
                <a:solidFill>
                  <a:srgbClr val="0000FF"/>
                </a:solidFill>
                <a:latin typeface="Arial"/>
                <a:ea typeface="Arial"/>
                <a:cs typeface="Arial"/>
                <a:sym typeface="Arial"/>
                <a:hlinkClick r:id="rId11"/>
              </a:rPr>
              <a:t>http://img.gawkerassets.com/img/17z058skj0icujpg/original.jpg</a:t>
            </a:r>
            <a:r>
              <a:rPr lang="en-US" sz="1100">
                <a:solidFill>
                  <a:srgbClr val="0000FF"/>
                </a:solidFill>
                <a:latin typeface="Arial"/>
                <a:ea typeface="Arial"/>
                <a:cs typeface="Arial"/>
                <a:sym typeface="Arial"/>
              </a:rPr>
              <a:t> [iphone 3gs, slide 4]</a:t>
            </a:r>
          </a:p>
          <a:p>
            <a:pPr marL="457200" lvl="0" indent="-317500" rtl="0">
              <a:spcBef>
                <a:spcPts val="0"/>
              </a:spcBef>
              <a:buClr>
                <a:srgbClr val="0000FF"/>
              </a:buClr>
              <a:buSzPct val="212121"/>
              <a:buFont typeface="Arial"/>
              <a:buChar char="•"/>
            </a:pPr>
            <a:r>
              <a:rPr lang="en-US" sz="1100" u="sng">
                <a:solidFill>
                  <a:srgbClr val="0000FF"/>
                </a:solidFill>
                <a:latin typeface="Arial"/>
                <a:ea typeface="Arial"/>
                <a:cs typeface="Arial"/>
                <a:sym typeface="Arial"/>
                <a:hlinkClick r:id="rId12"/>
              </a:rPr>
              <a:t>http://fc07.deviantart.net/fs71/f/2012/124/1/e/iphone_4_illustration_by_witnessgfx-d4yhq79.jpg</a:t>
            </a:r>
            <a:r>
              <a:rPr lang="en-US" sz="1100">
                <a:solidFill>
                  <a:srgbClr val="0000FF"/>
                </a:solidFill>
                <a:latin typeface="Arial"/>
                <a:ea typeface="Arial"/>
                <a:cs typeface="Arial"/>
                <a:sym typeface="Arial"/>
              </a:rPr>
              <a:t> [iphone 4, slide 4]</a:t>
            </a:r>
          </a:p>
          <a:p>
            <a:pPr marL="457200" lvl="0" indent="-317500" rtl="0">
              <a:spcBef>
                <a:spcPts val="0"/>
              </a:spcBef>
              <a:buClr>
                <a:srgbClr val="0000FF"/>
              </a:buClr>
              <a:buSzPct val="212121"/>
              <a:buFont typeface="Arial"/>
              <a:buChar char="•"/>
            </a:pPr>
            <a:r>
              <a:rPr lang="en-US" sz="1100" u="sng">
                <a:solidFill>
                  <a:srgbClr val="0000FF"/>
                </a:solidFill>
                <a:latin typeface="Arial"/>
                <a:ea typeface="Arial"/>
                <a:cs typeface="Arial"/>
                <a:sym typeface="Arial"/>
                <a:hlinkClick r:id="rId13"/>
              </a:rPr>
              <a:t>http://androinica.com/wp-content/uploads/2010/03/samsung-galaxy-s.jpg</a:t>
            </a:r>
            <a:r>
              <a:rPr lang="en-US" sz="1100">
                <a:solidFill>
                  <a:srgbClr val="0000FF"/>
                </a:solidFill>
                <a:latin typeface="Arial"/>
                <a:ea typeface="Arial"/>
                <a:cs typeface="Arial"/>
                <a:sym typeface="Arial"/>
              </a:rPr>
              <a:t> [galaxy S, slide 4]</a:t>
            </a:r>
          </a:p>
          <a:p>
            <a:pPr marL="457200" lvl="0" indent="-317500" rtl="0">
              <a:spcBef>
                <a:spcPts val="0"/>
              </a:spcBef>
              <a:buClr>
                <a:srgbClr val="0000FF"/>
              </a:buClr>
              <a:buSzPct val="212121"/>
              <a:buFont typeface="Arial"/>
              <a:buChar char="•"/>
            </a:pPr>
            <a:r>
              <a:rPr lang="en-US" sz="1100" u="sng">
                <a:solidFill>
                  <a:srgbClr val="0000FF"/>
                </a:solidFill>
                <a:latin typeface="Arial"/>
                <a:ea typeface="Arial"/>
                <a:cs typeface="Arial"/>
                <a:sym typeface="Arial"/>
                <a:hlinkClick r:id="rId14"/>
              </a:rPr>
              <a:t>http://i.i.com.com/cnwk.1d/i/tim/2013/01/10/GALAXY_S_II_Plus_Product_Image_(1)_270x405.jpg</a:t>
            </a:r>
            <a:r>
              <a:rPr lang="en-US" sz="1100">
                <a:solidFill>
                  <a:srgbClr val="0000FF"/>
                </a:solidFill>
                <a:latin typeface="Arial"/>
                <a:ea typeface="Arial"/>
                <a:cs typeface="Arial"/>
                <a:sym typeface="Arial"/>
              </a:rPr>
              <a:t> [galaxy S2, slide 4]</a:t>
            </a:r>
          </a:p>
        </p:txBody>
      </p:sp>
      <p:sp>
        <p:nvSpPr>
          <p:cNvPr id="225" name="Shape 225"/>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US" sz="1200" b="0" i="0" u="none" strike="noStrike" cap="none" baseline="0" smtClean="0">
                <a:solidFill>
                  <a:schemeClr val="dk1"/>
                </a:solidFill>
                <a:latin typeface="Arial"/>
                <a:ea typeface="Arial"/>
                <a:cs typeface="Arial"/>
                <a:sym typeface="Arial"/>
              </a:rPr>
              <a:t>© 2013 Keith A. Pray</a:t>
            </a:r>
            <a:endParaRPr lang="en-US" sz="1200" b="0" i="0" u="none" strike="noStrike" cap="none" baseline="0">
              <a:solidFill>
                <a:schemeClr val="dk1"/>
              </a:solidFill>
              <a:latin typeface="Arial"/>
              <a:ea typeface="Arial"/>
              <a:cs typeface="Arial"/>
              <a:sym typeface="Arial"/>
            </a:endParaRPr>
          </a:p>
        </p:txBody>
      </p:sp>
      <p:sp>
        <p:nvSpPr>
          <p:cNvPr id="228" name="Shape 228"/>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227" name="Shape 227"/>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49B655E4-2F92-9347-8FC4-D0F5FBC7869F}" type="datetime1">
              <a:rPr lang="en-US" smtClean="0"/>
              <a:t>3/29/13</a:t>
            </a:fld>
            <a:endParaRPr lang="en-US"/>
          </a:p>
        </p:txBody>
      </p:sp>
      <p:sp>
        <p:nvSpPr>
          <p:cNvPr id="226" name="Shape 226"/>
          <p:cNvSpPr txBox="1"/>
          <p:nvPr/>
        </p:nvSpPr>
        <p:spPr>
          <a:xfrm>
            <a:off x="6847114" y="571910"/>
            <a:ext cx="2179681"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Ted Meyer</a:t>
            </a:r>
          </a:p>
        </p:txBody>
      </p:sp>
      <p:sp>
        <p:nvSpPr>
          <p:cNvPr id="8"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24</a:t>
            </a:fld>
            <a:endParaRPr lang="en-US" smtClean="0"/>
          </a:p>
        </p:txBody>
      </p:sp>
    </p:spTree>
    <p:extLst>
      <p:ext uri="{BB962C8B-B14F-4D97-AF65-F5344CB8AC3E}">
        <p14:creationId xmlns:p14="http://schemas.microsoft.com/office/powerpoint/2010/main" val="427258744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Laws of Copyrights in </a:t>
            </a:r>
            <a:r>
              <a:rPr lang="en-US" b="1" dirty="0">
                <a:latin typeface="+mn-lt"/>
              </a:rPr>
              <a:t>Thailand</a:t>
            </a:r>
            <a:endParaRPr lang="en-US" dirty="0">
              <a:latin typeface="+mn-lt"/>
            </a:endParaRPr>
          </a:p>
        </p:txBody>
      </p:sp>
      <p:sp>
        <p:nvSpPr>
          <p:cNvPr id="3" name="Content Placeholder 2"/>
          <p:cNvSpPr>
            <a:spLocks noGrp="1"/>
          </p:cNvSpPr>
          <p:nvPr>
            <p:ph idx="1"/>
          </p:nvPr>
        </p:nvSpPr>
        <p:spPr/>
        <p:txBody>
          <a:bodyPr/>
          <a:lstStyle/>
          <a:p>
            <a:pPr marL="0" indent="0">
              <a:buNone/>
            </a:pPr>
            <a:r>
              <a:rPr lang="en-US" sz="3200" b="1" dirty="0" smtClean="0"/>
              <a:t>Copyright Act (1994)</a:t>
            </a:r>
          </a:p>
          <a:p>
            <a:r>
              <a:rPr lang="en-US" sz="2400" dirty="0"/>
              <a:t>“The author of a work is the owner of copyright in the </a:t>
            </a:r>
            <a:r>
              <a:rPr lang="en-US" sz="2400" dirty="0" smtClean="0"/>
              <a:t>work”</a:t>
            </a:r>
          </a:p>
          <a:p>
            <a:r>
              <a:rPr lang="en-US" sz="2400" dirty="0"/>
              <a:t>T</a:t>
            </a:r>
            <a:r>
              <a:rPr lang="en-US" sz="2400" dirty="0" smtClean="0"/>
              <a:t>he </a:t>
            </a:r>
            <a:r>
              <a:rPr lang="en-US" sz="2400" dirty="0"/>
              <a:t>owner of copyright has the exclusive rights </a:t>
            </a:r>
            <a:r>
              <a:rPr lang="en-US" sz="2400" dirty="0" smtClean="0"/>
              <a:t>of</a:t>
            </a:r>
          </a:p>
          <a:p>
            <a:pPr lvl="1"/>
            <a:r>
              <a:rPr lang="en-US" dirty="0" smtClean="0">
                <a:latin typeface="+mn-lt"/>
              </a:rPr>
              <a:t>reproduction </a:t>
            </a:r>
            <a:r>
              <a:rPr lang="en-US" dirty="0">
                <a:latin typeface="+mn-lt"/>
              </a:rPr>
              <a:t>or </a:t>
            </a:r>
            <a:r>
              <a:rPr lang="en-US" dirty="0" smtClean="0">
                <a:latin typeface="+mn-lt"/>
              </a:rPr>
              <a:t>adaptation</a:t>
            </a:r>
            <a:endParaRPr lang="en-US" dirty="0">
              <a:latin typeface="+mn-lt"/>
            </a:endParaRPr>
          </a:p>
          <a:p>
            <a:pPr lvl="1"/>
            <a:r>
              <a:rPr lang="en-US" dirty="0" smtClean="0">
                <a:latin typeface="+mn-lt"/>
              </a:rPr>
              <a:t>communication </a:t>
            </a:r>
            <a:r>
              <a:rPr lang="en-US" dirty="0">
                <a:latin typeface="+mn-lt"/>
              </a:rPr>
              <a:t>to </a:t>
            </a:r>
            <a:r>
              <a:rPr lang="en-US" dirty="0" smtClean="0">
                <a:latin typeface="+mn-lt"/>
              </a:rPr>
              <a:t>public</a:t>
            </a:r>
            <a:endParaRPr lang="en-US" dirty="0">
              <a:latin typeface="+mn-lt"/>
            </a:endParaRPr>
          </a:p>
          <a:p>
            <a:pPr lvl="1"/>
            <a:r>
              <a:rPr lang="en-US" dirty="0" smtClean="0">
                <a:latin typeface="+mn-lt"/>
              </a:rPr>
              <a:t>letting </a:t>
            </a:r>
            <a:r>
              <a:rPr lang="en-US" dirty="0">
                <a:latin typeface="+mn-lt"/>
              </a:rPr>
              <a:t>of the original or the copies of a computer program, an audiovisual work, a </a:t>
            </a:r>
            <a:r>
              <a:rPr lang="en-US" dirty="0" smtClean="0">
                <a:latin typeface="+mn-lt"/>
              </a:rPr>
              <a:t>cinematographic work </a:t>
            </a:r>
            <a:r>
              <a:rPr lang="en-US" dirty="0">
                <a:latin typeface="+mn-lt"/>
              </a:rPr>
              <a:t>and sound </a:t>
            </a:r>
            <a:r>
              <a:rPr lang="en-US" dirty="0" smtClean="0">
                <a:latin typeface="+mn-lt"/>
              </a:rPr>
              <a:t>recordings</a:t>
            </a:r>
          </a:p>
          <a:p>
            <a:pPr lvl="1"/>
            <a:r>
              <a:rPr lang="en-US" dirty="0">
                <a:latin typeface="+mn-lt"/>
              </a:rPr>
              <a:t>giving benefits accruing from the copyright to other persons</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25</a:t>
            </a:fld>
            <a:endParaRPr lang="en-US"/>
          </a:p>
        </p:txBody>
      </p:sp>
    </p:spTree>
    <p:extLst>
      <p:ext uri="{BB962C8B-B14F-4D97-AF65-F5344CB8AC3E}">
        <p14:creationId xmlns:p14="http://schemas.microsoft.com/office/powerpoint/2010/main" val="271869864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Copyright Problems in Thailand</a:t>
            </a:r>
            <a:endParaRPr lang="en-US" dirty="0">
              <a:latin typeface="+mn-lt"/>
            </a:endParaRPr>
          </a:p>
        </p:txBody>
      </p:sp>
      <p:sp>
        <p:nvSpPr>
          <p:cNvPr id="3" name="Content Placeholder 2"/>
          <p:cNvSpPr>
            <a:spLocks noGrp="1"/>
          </p:cNvSpPr>
          <p:nvPr>
            <p:ph idx="1"/>
          </p:nvPr>
        </p:nvSpPr>
        <p:spPr>
          <a:xfrm>
            <a:off x="464574" y="1905000"/>
            <a:ext cx="8229600" cy="3886200"/>
          </a:xfrm>
        </p:spPr>
        <p:txBody>
          <a:bodyPr/>
          <a:lstStyle/>
          <a:p>
            <a:r>
              <a:rPr lang="en-US" sz="2000" dirty="0" smtClean="0"/>
              <a:t>Has been a big problem for over 20 years</a:t>
            </a:r>
            <a:endParaRPr lang="en-US" sz="2000" dirty="0"/>
          </a:p>
          <a:p>
            <a:pPr lvl="1"/>
            <a:r>
              <a:rPr lang="en-US" sz="1800" dirty="0">
                <a:latin typeface="+mn-lt"/>
              </a:rPr>
              <a:t>Especially counterfeit CDs, </a:t>
            </a:r>
            <a:r>
              <a:rPr lang="en-US" sz="1800" dirty="0" smtClean="0">
                <a:latin typeface="+mn-lt"/>
              </a:rPr>
              <a:t>DVDs, Bit Torrent</a:t>
            </a:r>
          </a:p>
          <a:p>
            <a:r>
              <a:rPr lang="en-US" sz="2000" dirty="0" smtClean="0"/>
              <a:t>Many people become CDs and DVDs sellers</a:t>
            </a:r>
            <a:endParaRPr lang="en-US" sz="2000" dirty="0"/>
          </a:p>
          <a:p>
            <a:r>
              <a:rPr lang="en-US" sz="2000" dirty="0" smtClean="0"/>
              <a:t>In 2001, there </a:t>
            </a:r>
            <a:r>
              <a:rPr lang="en-US" sz="2000" dirty="0"/>
              <a:t>was an American </a:t>
            </a:r>
            <a:r>
              <a:rPr lang="en-US" sz="2000" dirty="0" smtClean="0"/>
              <a:t>citizen flew to Thailand just to buy counterfeit CDs</a:t>
            </a:r>
            <a:endParaRPr lang="en-US" sz="2800" dirty="0" smtClean="0">
              <a:latin typeface="+mn-lt"/>
            </a:endParaRPr>
          </a:p>
          <a:p>
            <a:r>
              <a:rPr lang="en-US" sz="2000" dirty="0" smtClean="0"/>
              <a:t>More than 10 entertainment companies went bankrupt such as </a:t>
            </a:r>
            <a:r>
              <a:rPr lang="en-US" sz="2000" dirty="0" err="1"/>
              <a:t>Four'S</a:t>
            </a:r>
            <a:r>
              <a:rPr lang="en-US" sz="2000" dirty="0"/>
              <a:t> </a:t>
            </a:r>
            <a:r>
              <a:rPr lang="en-US" sz="2000" dirty="0" smtClean="0"/>
              <a:t>Thailand, EMI Thailand, Chin Entertainment.</a:t>
            </a:r>
          </a:p>
          <a:p>
            <a:r>
              <a:rPr lang="en-US" sz="2000" dirty="0" smtClean="0"/>
              <a:t>In 2003, total income of the two biggest companies (GMM Grammy and RS Promotion) decreased by 27.9 percent.</a:t>
            </a: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26</a:t>
            </a:fld>
            <a:endParaRPr lang="en-US"/>
          </a:p>
        </p:txBody>
      </p:sp>
      <p:sp>
        <p:nvSpPr>
          <p:cNvPr id="9" name="TextBox 8"/>
          <p:cNvSpPr txBox="1"/>
          <p:nvPr/>
        </p:nvSpPr>
        <p:spPr>
          <a:xfrm>
            <a:off x="464574" y="5029200"/>
            <a:ext cx="8229600" cy="1077218"/>
          </a:xfrm>
          <a:prstGeom prst="rect">
            <a:avLst/>
          </a:prstGeom>
          <a:noFill/>
        </p:spPr>
        <p:txBody>
          <a:bodyPr wrap="square" rtlCol="0">
            <a:spAutoFit/>
          </a:bodyPr>
          <a:lstStyle/>
          <a:p>
            <a:pPr algn="l"/>
            <a:r>
              <a:rPr lang="en-US" sz="1600" dirty="0" smtClean="0">
                <a:solidFill>
                  <a:schemeClr val="tx1"/>
                </a:solidFill>
              </a:rPr>
              <a:t>Source</a:t>
            </a:r>
            <a:r>
              <a:rPr lang="en-US" sz="1600" dirty="0">
                <a:solidFill>
                  <a:schemeClr val="tx1"/>
                </a:solidFill>
              </a:rPr>
              <a:t>: 	http://www.patrolnews.net</a:t>
            </a:r>
            <a:r>
              <a:rPr lang="en-US" sz="1600" dirty="0" smtClean="0">
                <a:solidFill>
                  <a:schemeClr val="tx1"/>
                </a:solidFill>
              </a:rPr>
              <a:t>/</a:t>
            </a:r>
          </a:p>
          <a:p>
            <a:pPr algn="l"/>
            <a:r>
              <a:rPr lang="en-US" sz="1600" dirty="0">
                <a:solidFill>
                  <a:schemeClr val="tx1"/>
                </a:solidFill>
              </a:rPr>
              <a:t>	http://www.tpa.or.th/</a:t>
            </a:r>
            <a:endParaRPr lang="en-US" sz="1600" dirty="0" smtClean="0">
              <a:solidFill>
                <a:schemeClr val="tx1"/>
              </a:solidFill>
            </a:endParaRPr>
          </a:p>
          <a:p>
            <a:pPr algn="l"/>
            <a:r>
              <a:rPr lang="en-US" sz="1600" dirty="0">
                <a:solidFill>
                  <a:schemeClr val="tx1"/>
                </a:solidFill>
              </a:rPr>
              <a:t>	</a:t>
            </a:r>
            <a:r>
              <a:rPr lang="en-US" sz="1600" dirty="0" smtClean="0">
                <a:solidFill>
                  <a:schemeClr val="tx1"/>
                </a:solidFill>
              </a:rPr>
              <a:t>http</a:t>
            </a:r>
            <a:r>
              <a:rPr lang="en-US" sz="1600" dirty="0">
                <a:solidFill>
                  <a:schemeClr val="tx1"/>
                </a:solidFill>
              </a:rPr>
              <a:t>://</a:t>
            </a:r>
            <a:r>
              <a:rPr lang="en-US" sz="1600" dirty="0" smtClean="0">
                <a:solidFill>
                  <a:schemeClr val="tx1"/>
                </a:solidFill>
              </a:rPr>
              <a:t>www.kiasia.org/userfiles/Kenan_FPRI_Creative%20Industry%20Constribution</a:t>
            </a:r>
          </a:p>
          <a:p>
            <a:pPr algn="l"/>
            <a:r>
              <a:rPr lang="en-US" sz="1600" dirty="0" smtClean="0">
                <a:solidFill>
                  <a:schemeClr val="tx1"/>
                </a:solidFill>
              </a:rPr>
              <a:t>	%20Final%20Report%20TH.pdf</a:t>
            </a:r>
            <a:endParaRPr lang="en-US" sz="2000" dirty="0"/>
          </a:p>
        </p:txBody>
      </p:sp>
    </p:spTree>
    <p:extLst>
      <p:ext uri="{BB962C8B-B14F-4D97-AF65-F5344CB8AC3E}">
        <p14:creationId xmlns:p14="http://schemas.microsoft.com/office/powerpoint/2010/main" val="38007766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Tricks of CDs and DVDs sellers</a:t>
            </a:r>
          </a:p>
        </p:txBody>
      </p:sp>
      <p:sp>
        <p:nvSpPr>
          <p:cNvPr id="3" name="Content Placeholder 2"/>
          <p:cNvSpPr>
            <a:spLocks noGrp="1"/>
          </p:cNvSpPr>
          <p:nvPr>
            <p:ph idx="1"/>
          </p:nvPr>
        </p:nvSpPr>
        <p:spPr>
          <a:xfrm>
            <a:off x="457200" y="1828800"/>
            <a:ext cx="8229600" cy="3886200"/>
          </a:xfrm>
        </p:spPr>
        <p:txBody>
          <a:bodyPr/>
          <a:lstStyle/>
          <a:p>
            <a:pPr marL="0" indent="0">
              <a:buNone/>
            </a:pPr>
            <a:endParaRPr lang="en-US" sz="24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TextBox 4"/>
          <p:cNvSpPr txBox="1"/>
          <p:nvPr/>
        </p:nvSpPr>
        <p:spPr>
          <a:xfrm>
            <a:off x="1043587" y="5931309"/>
            <a:ext cx="7342909" cy="276999"/>
          </a:xfrm>
          <a:prstGeom prst="rect">
            <a:avLst/>
          </a:prstGeom>
          <a:noFill/>
        </p:spPr>
        <p:txBody>
          <a:bodyPr wrap="square" rtlCol="0">
            <a:spAutoFit/>
          </a:bodyPr>
          <a:lstStyle/>
          <a:p>
            <a:r>
              <a:rPr lang="en-US" sz="1200" dirty="0">
                <a:solidFill>
                  <a:schemeClr val="tx1"/>
                </a:solidFill>
              </a:rPr>
              <a:t>http://www.bloggang.com/data/akung-klong/picture/1217870861.jpg</a:t>
            </a:r>
            <a:endParaRPr lang="en-US" sz="1600"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27</a:t>
            </a:fld>
            <a:endParaRPr lang="en-US"/>
          </a:p>
        </p:txBody>
      </p:sp>
      <p:pic>
        <p:nvPicPr>
          <p:cNvPr id="1026" name="Picture 2" descr="http://www.bloggang.com/data/akung-klong/picture/1217870861.jpg"/>
          <p:cNvPicPr>
            <a:picLocks noChangeAspect="1" noChangeArrowheads="1"/>
          </p:cNvPicPr>
          <p:nvPr/>
        </p:nvPicPr>
        <p:blipFill rotWithShape="1">
          <a:blip r:embed="rId3">
            <a:extLst>
              <a:ext uri="{28A0092B-C50C-407E-A947-70E740481C1C}">
                <a14:useLocalDpi xmlns:a14="http://schemas.microsoft.com/office/drawing/2010/main" val="0"/>
              </a:ext>
            </a:extLst>
          </a:blip>
          <a:srcRect t="3893" b="20409"/>
          <a:stretch/>
        </p:blipFill>
        <p:spPr bwMode="auto">
          <a:xfrm>
            <a:off x="2511386" y="1760952"/>
            <a:ext cx="4407310" cy="417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7992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latin typeface="+mn-lt"/>
              </a:rPr>
              <a:t>How to solve the problem</a:t>
            </a:r>
          </a:p>
        </p:txBody>
      </p:sp>
      <p:sp>
        <p:nvSpPr>
          <p:cNvPr id="3" name="Content Placeholder 2"/>
          <p:cNvSpPr>
            <a:spLocks noGrp="1"/>
          </p:cNvSpPr>
          <p:nvPr>
            <p:ph idx="1"/>
          </p:nvPr>
        </p:nvSpPr>
        <p:spPr/>
        <p:txBody>
          <a:bodyPr/>
          <a:lstStyle/>
          <a:p>
            <a:r>
              <a:rPr lang="en-US" sz="2800" dirty="0" smtClean="0"/>
              <a:t>Campaigns </a:t>
            </a:r>
            <a:r>
              <a:rPr lang="en-US" sz="2800" dirty="0"/>
              <a:t>against counterfeit CDs and </a:t>
            </a:r>
            <a:r>
              <a:rPr lang="en-US" sz="2800" dirty="0" smtClean="0"/>
              <a:t>DVDs</a:t>
            </a:r>
          </a:p>
          <a:p>
            <a:r>
              <a:rPr lang="en-US" sz="2800" dirty="0" smtClean="0"/>
              <a:t>Passed more laws</a:t>
            </a:r>
          </a:p>
          <a:p>
            <a:pPr lvl="1"/>
            <a:r>
              <a:rPr lang="en-US" sz="2400" dirty="0" smtClean="0">
                <a:latin typeface="+mn-lt"/>
              </a:rPr>
              <a:t>Optical Discs Production Acts (2005)</a:t>
            </a:r>
          </a:p>
          <a:p>
            <a:pPr lvl="1"/>
            <a:r>
              <a:rPr lang="en-US" sz="2400" dirty="0" smtClean="0">
                <a:latin typeface="+mn-lt"/>
              </a:rPr>
              <a:t>Film Acts (2008)</a:t>
            </a:r>
          </a:p>
          <a:p>
            <a:r>
              <a:rPr lang="en-US" sz="2800" dirty="0"/>
              <a:t>Formed Economic Crime </a:t>
            </a:r>
            <a:r>
              <a:rPr lang="en-US" sz="2800" dirty="0" smtClean="0"/>
              <a:t>Division</a:t>
            </a:r>
            <a:endParaRPr lang="en-US" sz="18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28</a:t>
            </a:fld>
            <a:endParaRPr lang="en-US"/>
          </a:p>
        </p:txBody>
      </p:sp>
    </p:spTree>
    <p:extLst>
      <p:ext uri="{BB962C8B-B14F-4D97-AF65-F5344CB8AC3E}">
        <p14:creationId xmlns:p14="http://schemas.microsoft.com/office/powerpoint/2010/main" val="35567891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As a result</a:t>
            </a:r>
            <a:endParaRPr lang="en-US" dirty="0">
              <a:latin typeface="+mn-lt"/>
            </a:endParaRPr>
          </a:p>
        </p:txBody>
      </p:sp>
      <p:sp>
        <p:nvSpPr>
          <p:cNvPr id="3" name="Content Placeholder 2"/>
          <p:cNvSpPr>
            <a:spLocks noGrp="1"/>
          </p:cNvSpPr>
          <p:nvPr>
            <p:ph idx="1"/>
          </p:nvPr>
        </p:nvSpPr>
        <p:spPr>
          <a:xfrm>
            <a:off x="459300" y="1676400"/>
            <a:ext cx="8229600" cy="3886200"/>
          </a:xfrm>
        </p:spPr>
        <p:txBody>
          <a:bodyPr/>
          <a:lstStyle/>
          <a:p>
            <a:r>
              <a:rPr lang="en-US" sz="2400" dirty="0" smtClean="0">
                <a:latin typeface="+mn-lt"/>
              </a:rPr>
              <a:t>In 2008, 4121 </a:t>
            </a:r>
            <a:r>
              <a:rPr lang="en-US" sz="2400" dirty="0"/>
              <a:t>criminal cases</a:t>
            </a:r>
            <a:r>
              <a:rPr lang="en-US" sz="2400" dirty="0" smtClean="0">
                <a:latin typeface="+mn-lt"/>
              </a:rPr>
              <a:t>; 3,777,357 CDs and DVDs</a:t>
            </a:r>
          </a:p>
          <a:p>
            <a:r>
              <a:rPr lang="en-US" sz="2400" dirty="0" smtClean="0">
                <a:latin typeface="+mn-lt"/>
              </a:rPr>
              <a:t>In 2009, 5948 </a:t>
            </a:r>
            <a:r>
              <a:rPr lang="en-US" sz="2400" dirty="0"/>
              <a:t>criminal cases</a:t>
            </a:r>
            <a:r>
              <a:rPr lang="en-US" sz="2400" dirty="0" smtClean="0">
                <a:latin typeface="+mn-lt"/>
              </a:rPr>
              <a:t>; 4,409,587 </a:t>
            </a:r>
            <a:r>
              <a:rPr lang="en-US" sz="2400" dirty="0">
                <a:latin typeface="+mn-lt"/>
              </a:rPr>
              <a:t>CDs and DVDs</a:t>
            </a:r>
            <a:endParaRPr lang="en-US" sz="2400" dirty="0" smtClean="0">
              <a:latin typeface="+mn-lt"/>
            </a:endParaRPr>
          </a:p>
          <a:p>
            <a:pPr lvl="1"/>
            <a:endParaRPr lang="en-US" sz="1800"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29</a:t>
            </a:fld>
            <a:endParaRPr lang="en-US"/>
          </a:p>
        </p:txBody>
      </p:sp>
      <p:sp>
        <p:nvSpPr>
          <p:cNvPr id="9" name="TextBox 8"/>
          <p:cNvSpPr txBox="1"/>
          <p:nvPr/>
        </p:nvSpPr>
        <p:spPr>
          <a:xfrm>
            <a:off x="1043587" y="5980802"/>
            <a:ext cx="7342909" cy="276999"/>
          </a:xfrm>
          <a:prstGeom prst="rect">
            <a:avLst/>
          </a:prstGeom>
          <a:noFill/>
        </p:spPr>
        <p:txBody>
          <a:bodyPr wrap="square" rtlCol="0">
            <a:spAutoFit/>
          </a:bodyPr>
          <a:lstStyle/>
          <a:p>
            <a:r>
              <a:rPr lang="en-US" sz="1200" dirty="0">
                <a:solidFill>
                  <a:schemeClr val="tx1"/>
                </a:solidFill>
              </a:rPr>
              <a:t>http://www.manager.co.th/asp-bin/Image.aspx?ID=2505141</a:t>
            </a:r>
            <a:endParaRPr lang="en-US" sz="1600" dirty="0"/>
          </a:p>
        </p:txBody>
      </p:sp>
      <p:pic>
        <p:nvPicPr>
          <p:cNvPr id="5" name="Picture 2" descr="http://www.manager.co.th/asp-bin/Image.aspx?ID=2505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24929"/>
            <a:ext cx="44481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335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3</a:t>
            </a:fld>
            <a:endParaRPr lang="en-US"/>
          </a:p>
        </p:txBody>
      </p:sp>
      <p:sp>
        <p:nvSpPr>
          <p:cNvPr id="2" name="Date Placeholder 1"/>
          <p:cNvSpPr>
            <a:spLocks noGrp="1"/>
          </p:cNvSpPr>
          <p:nvPr>
            <p:ph type="dt" sz="half" idx="12"/>
          </p:nvPr>
        </p:nvSpPr>
        <p:spPr/>
        <p:txBody>
          <a:bodyPr/>
          <a:lstStyle/>
          <a:p>
            <a:fld id="{14F7D9C5-C251-FD42-954E-4E094B93F6F6}" type="datetime1">
              <a:rPr lang="en-US" smtClean="0"/>
              <a:t>3/29/13</a:t>
            </a:fld>
            <a:endParaRPr lang="en-US"/>
          </a:p>
        </p:txBody>
      </p:sp>
      <p:pic>
        <p:nvPicPr>
          <p:cNvPr id="3" name="Picture 2"/>
          <p:cNvPicPr>
            <a:picLocks noChangeAspect="1"/>
          </p:cNvPicPr>
          <p:nvPr/>
        </p:nvPicPr>
        <p:blipFill>
          <a:blip r:embed="rId3"/>
          <a:stretch>
            <a:fillRect/>
          </a:stretch>
        </p:blipFill>
        <p:spPr>
          <a:xfrm>
            <a:off x="508000" y="2159000"/>
            <a:ext cx="8128000" cy="2527300"/>
          </a:xfrm>
          <a:prstGeom prst="rect">
            <a:avLst/>
          </a:prstGeom>
        </p:spPr>
      </p:pic>
    </p:spTree>
    <p:extLst>
      <p:ext uri="{BB962C8B-B14F-4D97-AF65-F5344CB8AC3E}">
        <p14:creationId xmlns:p14="http://schemas.microsoft.com/office/powerpoint/2010/main" val="23697963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Questions about the </a:t>
            </a:r>
            <a:r>
              <a:rPr lang="en-US" b="1" dirty="0" smtClean="0">
                <a:latin typeface="+mn-lt"/>
              </a:rPr>
              <a:t>copyright laws</a:t>
            </a:r>
            <a:endParaRPr lang="en-US" b="1" dirty="0">
              <a:latin typeface="+mn-lt"/>
            </a:endParaRPr>
          </a:p>
        </p:txBody>
      </p:sp>
      <p:sp>
        <p:nvSpPr>
          <p:cNvPr id="3" name="Content Placeholder 2"/>
          <p:cNvSpPr>
            <a:spLocks noGrp="1"/>
          </p:cNvSpPr>
          <p:nvPr>
            <p:ph idx="1"/>
          </p:nvPr>
        </p:nvSpPr>
        <p:spPr/>
        <p:txBody>
          <a:bodyPr/>
          <a:lstStyle/>
          <a:p>
            <a:r>
              <a:rPr lang="en-US" sz="2400" dirty="0" smtClean="0"/>
              <a:t>Selling counterfeit CDs, illegal?</a:t>
            </a:r>
          </a:p>
          <a:p>
            <a:pPr lvl="1"/>
            <a:r>
              <a:rPr lang="en-US" dirty="0" smtClean="0">
                <a:latin typeface="+mn-lt"/>
              </a:rPr>
              <a:t>Yes!</a:t>
            </a:r>
          </a:p>
          <a:p>
            <a:r>
              <a:rPr lang="en-US" sz="2400" dirty="0" smtClean="0"/>
              <a:t>Buying counterfeit CDs, illegal?</a:t>
            </a:r>
          </a:p>
          <a:p>
            <a:pPr lvl="1"/>
            <a:r>
              <a:rPr lang="en-US" dirty="0" smtClean="0">
                <a:latin typeface="+mn-lt"/>
              </a:rPr>
              <a:t>If you knew that they are counterfeit, Yes!</a:t>
            </a:r>
          </a:p>
          <a:p>
            <a:pPr lvl="1"/>
            <a:r>
              <a:rPr lang="en-US" dirty="0" smtClean="0">
                <a:latin typeface="+mn-lt"/>
              </a:rPr>
              <a:t>If you did not know that they are counterfeit, you are innocent</a:t>
            </a:r>
          </a:p>
          <a:p>
            <a:pPr lvl="2"/>
            <a:r>
              <a:rPr lang="en-US" sz="2000" dirty="0" smtClean="0"/>
              <a:t>How can you prove that you didn’t know???</a:t>
            </a:r>
          </a:p>
          <a:p>
            <a:endParaRPr lang="en-US" sz="2800"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30</a:t>
            </a:fld>
            <a:endParaRPr lang="en-US"/>
          </a:p>
        </p:txBody>
      </p:sp>
    </p:spTree>
    <p:extLst>
      <p:ext uri="{BB962C8B-B14F-4D97-AF65-F5344CB8AC3E}">
        <p14:creationId xmlns:p14="http://schemas.microsoft.com/office/powerpoint/2010/main" val="83518040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latin typeface="+mn-lt"/>
              </a:rPr>
              <a:t>Problems still exist!!!</a:t>
            </a:r>
          </a:p>
        </p:txBody>
      </p:sp>
      <p:sp>
        <p:nvSpPr>
          <p:cNvPr id="3" name="Content Placeholder 2"/>
          <p:cNvSpPr>
            <a:spLocks noGrp="1"/>
          </p:cNvSpPr>
          <p:nvPr>
            <p:ph idx="1"/>
          </p:nvPr>
        </p:nvSpPr>
        <p:spPr/>
        <p:txBody>
          <a:bodyPr/>
          <a:lstStyle/>
          <a:p>
            <a:r>
              <a:rPr lang="en-US" sz="2800" dirty="0" smtClean="0"/>
              <a:t>Corruption</a:t>
            </a:r>
            <a:endParaRPr lang="en-US" sz="2800" dirty="0"/>
          </a:p>
          <a:p>
            <a:pPr lvl="1"/>
            <a:r>
              <a:rPr lang="en-US" sz="1800" dirty="0">
                <a:latin typeface="+mn-lt"/>
              </a:rPr>
              <a:t>One of sellers confessed that he paid police around $1800 each month to sell CDs and DVDs without being </a:t>
            </a:r>
            <a:r>
              <a:rPr lang="en-US" sz="1800" dirty="0" smtClean="0">
                <a:latin typeface="+mn-lt"/>
              </a:rPr>
              <a:t>caught</a:t>
            </a:r>
            <a:endParaRPr lang="en-US" sz="2800" dirty="0" smtClean="0">
              <a:latin typeface="+mn-lt"/>
            </a:endParaRPr>
          </a:p>
          <a:p>
            <a:r>
              <a:rPr lang="en-US" sz="2800" dirty="0" smtClean="0"/>
              <a:t>Social Influence</a:t>
            </a:r>
          </a:p>
          <a:p>
            <a:pPr lvl="1"/>
            <a:r>
              <a:rPr lang="en-US" sz="1800" dirty="0" smtClean="0">
                <a:latin typeface="+mn-lt"/>
              </a:rPr>
              <a:t>Some people did not even know CDs they were buying are counterfeit</a:t>
            </a:r>
          </a:p>
          <a:p>
            <a:pPr lvl="1"/>
            <a:r>
              <a:rPr lang="en-US" sz="1800" dirty="0" smtClean="0">
                <a:latin typeface="+mn-lt"/>
              </a:rPr>
              <a:t>In 2009, more than 70% of people said “it is okay to buy counterfeit DVDs”</a:t>
            </a:r>
          </a:p>
          <a:p>
            <a:pPr lvl="1"/>
            <a:r>
              <a:rPr lang="en-US" sz="1800" dirty="0" smtClean="0">
                <a:latin typeface="+mn-lt"/>
              </a:rPr>
              <a:t>“Are you stupid enough to buy legal CDs (DVDs)”</a:t>
            </a: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31</a:t>
            </a:fld>
            <a:endParaRPr lang="en-US"/>
          </a:p>
        </p:txBody>
      </p:sp>
      <p:sp>
        <p:nvSpPr>
          <p:cNvPr id="9" name="TextBox 8"/>
          <p:cNvSpPr txBox="1"/>
          <p:nvPr/>
        </p:nvSpPr>
        <p:spPr>
          <a:xfrm>
            <a:off x="464574" y="4724400"/>
            <a:ext cx="8305800" cy="584775"/>
          </a:xfrm>
          <a:prstGeom prst="rect">
            <a:avLst/>
          </a:prstGeom>
          <a:noFill/>
        </p:spPr>
        <p:txBody>
          <a:bodyPr wrap="square" rtlCol="0">
            <a:spAutoFit/>
          </a:bodyPr>
          <a:lstStyle/>
          <a:p>
            <a:pPr algn="l"/>
            <a:r>
              <a:rPr lang="en-US" sz="1600" dirty="0" smtClean="0">
                <a:solidFill>
                  <a:schemeClr val="tx1"/>
                </a:solidFill>
              </a:rPr>
              <a:t>Source</a:t>
            </a:r>
            <a:r>
              <a:rPr lang="en-US" sz="1600" dirty="0">
                <a:solidFill>
                  <a:schemeClr val="tx1"/>
                </a:solidFill>
              </a:rPr>
              <a:t>: 	http://www.arip.co.th</a:t>
            </a:r>
            <a:r>
              <a:rPr lang="en-US" sz="1600" dirty="0" smtClean="0">
                <a:solidFill>
                  <a:schemeClr val="tx1"/>
                </a:solidFill>
              </a:rPr>
              <a:t>/</a:t>
            </a:r>
          </a:p>
          <a:p>
            <a:pPr algn="l"/>
            <a:r>
              <a:rPr lang="en-US" sz="1600" dirty="0">
                <a:solidFill>
                  <a:schemeClr val="tx1"/>
                </a:solidFill>
              </a:rPr>
              <a:t>	http://www.matichon.co.th/news_detail.php?newsid=1351837882&amp;grpid=02&amp;catid=02</a:t>
            </a:r>
            <a:endParaRPr lang="en-US" sz="2000" dirty="0"/>
          </a:p>
        </p:txBody>
      </p:sp>
    </p:spTree>
    <p:extLst>
      <p:ext uri="{BB962C8B-B14F-4D97-AF65-F5344CB8AC3E}">
        <p14:creationId xmlns:p14="http://schemas.microsoft.com/office/powerpoint/2010/main" val="39072942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latin typeface="+mn-lt"/>
              </a:rPr>
              <a:t>Summary</a:t>
            </a:r>
          </a:p>
        </p:txBody>
      </p:sp>
      <p:sp>
        <p:nvSpPr>
          <p:cNvPr id="3" name="Content Placeholder 2"/>
          <p:cNvSpPr>
            <a:spLocks noGrp="1"/>
          </p:cNvSpPr>
          <p:nvPr>
            <p:ph idx="1"/>
          </p:nvPr>
        </p:nvSpPr>
        <p:spPr/>
        <p:txBody>
          <a:bodyPr/>
          <a:lstStyle/>
          <a:p>
            <a:r>
              <a:rPr lang="en-US" sz="2800" dirty="0" smtClean="0"/>
              <a:t>Copyright infringement has been a big problem in Thailand for long time</a:t>
            </a:r>
          </a:p>
          <a:p>
            <a:r>
              <a:rPr lang="en-US" sz="2800" dirty="0" smtClean="0"/>
              <a:t>The government have tried to solve the problem</a:t>
            </a:r>
          </a:p>
          <a:p>
            <a:r>
              <a:rPr lang="en-US" sz="2800" dirty="0" smtClean="0"/>
              <a:t>The problems still exist</a:t>
            </a:r>
            <a:endParaRPr lang="en-US" sz="2800"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32</a:t>
            </a:fld>
            <a:endParaRPr lang="en-US"/>
          </a:p>
        </p:txBody>
      </p:sp>
    </p:spTree>
    <p:extLst>
      <p:ext uri="{BB962C8B-B14F-4D97-AF65-F5344CB8AC3E}">
        <p14:creationId xmlns:p14="http://schemas.microsoft.com/office/powerpoint/2010/main" val="4103826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Sources</a:t>
            </a:r>
            <a:endParaRPr lang="en-US" b="1" dirty="0">
              <a:latin typeface="+mn-lt"/>
            </a:endParaRPr>
          </a:p>
        </p:txBody>
      </p:sp>
      <p:sp>
        <p:nvSpPr>
          <p:cNvPr id="3" name="Content Placeholder 2"/>
          <p:cNvSpPr>
            <a:spLocks noGrp="1"/>
          </p:cNvSpPr>
          <p:nvPr>
            <p:ph idx="1"/>
          </p:nvPr>
        </p:nvSpPr>
        <p:spPr>
          <a:xfrm>
            <a:off x="228600" y="1981200"/>
            <a:ext cx="8458200" cy="3886200"/>
          </a:xfrm>
        </p:spPr>
        <p:txBody>
          <a:bodyPr/>
          <a:lstStyle/>
          <a:p>
            <a:r>
              <a:rPr lang="en-US" sz="1800" u="sng" dirty="0"/>
              <a:t>http://www.microsoft.com/thailand/piracy/ipknowladge.aspx</a:t>
            </a:r>
          </a:p>
          <a:p>
            <a:r>
              <a:rPr lang="en-US" sz="1800" u="sng" dirty="0"/>
              <a:t>http://www.ipthailand.go.th/km/index2.php?option=com_docman&amp;task=doc_view&amp;gid=6&amp;Itemid=45http://ict.in.th/24413</a:t>
            </a:r>
          </a:p>
          <a:p>
            <a:r>
              <a:rPr lang="en-US" sz="1800" u="sng" dirty="0"/>
              <a:t>http://www.laslaws.com/index.php?lay=show&amp;ac=article&amp;Id=538723475&amp;Ntype=2</a:t>
            </a:r>
          </a:p>
          <a:p>
            <a:r>
              <a:rPr lang="en-US" sz="1800" u="sng" dirty="0"/>
              <a:t>http://www.thaigov.go.th/th/news-ministry/item/38119-.html</a:t>
            </a:r>
          </a:p>
          <a:p>
            <a:r>
              <a:rPr lang="en-US" sz="1800" u="sng" dirty="0"/>
              <a:t>http://www.teca.co.th/index.php/knowledge-about-piracy/374-law-cinema.html</a:t>
            </a:r>
          </a:p>
          <a:p>
            <a:r>
              <a:rPr lang="en-US" sz="1800" u="sng" dirty="0"/>
              <a:t>http://www.dol.go.th/it/index.php?option=com_content&amp;task=view&amp;id=200</a:t>
            </a:r>
          </a:p>
          <a:p>
            <a:r>
              <a:rPr lang="en-US" sz="1800" u="sng" dirty="0"/>
              <a:t>http://www.gotoknow.org/posts/230733</a:t>
            </a:r>
          </a:p>
          <a:p>
            <a:r>
              <a:rPr lang="en-US" sz="1800" u="sng" dirty="0"/>
              <a:t>www.econ.tu.ac.th/</a:t>
            </a:r>
          </a:p>
          <a:p>
            <a:r>
              <a:rPr lang="en-US" sz="1800" u="sng" dirty="0"/>
              <a:t>http://www.legal-informatics.org/home/</a:t>
            </a:r>
          </a:p>
          <a:p>
            <a:pPr marL="0" indent="0">
              <a:buNone/>
            </a:pPr>
            <a:endParaRPr lang="en-US" sz="1800" u="sng" dirty="0"/>
          </a:p>
          <a:p>
            <a:pPr marL="0" indent="0">
              <a:buNone/>
            </a:pPr>
            <a:r>
              <a:rPr lang="en-US" sz="1800" u="sng" dirty="0" smtClean="0"/>
              <a:t>Access Date: 03/26/13</a:t>
            </a:r>
            <a:endParaRPr lang="en-US" sz="1800" u="sng" dirty="0"/>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477000" y="571910"/>
            <a:ext cx="2549796" cy="307777"/>
          </a:xfrm>
          <a:prstGeom prst="rect">
            <a:avLst/>
          </a:prstGeom>
          <a:noFill/>
        </p:spPr>
        <p:txBody>
          <a:bodyPr wrap="square" rtlCol="0">
            <a:spAutoFit/>
          </a:bodyPr>
          <a:lstStyle/>
          <a:p>
            <a:r>
              <a:rPr lang="en-US" sz="1400" dirty="0" err="1" smtClean="0">
                <a:solidFill>
                  <a:schemeClr val="tx1"/>
                </a:solidFill>
                <a:latin typeface="+mj-lt"/>
              </a:rPr>
              <a:t>Sarun</a:t>
            </a:r>
            <a:r>
              <a:rPr lang="en-US" sz="1400" dirty="0" smtClean="0">
                <a:solidFill>
                  <a:schemeClr val="tx1"/>
                </a:solidFill>
                <a:latin typeface="+mj-lt"/>
              </a:rPr>
              <a:t> </a:t>
            </a:r>
            <a:r>
              <a:rPr lang="en-US" sz="1400" dirty="0" err="1" smtClean="0">
                <a:solidFill>
                  <a:schemeClr val="tx1"/>
                </a:solidFill>
                <a:latin typeface="+mj-lt"/>
              </a:rPr>
              <a:t>Paisarnsrisomsuk</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33</a:t>
            </a:fld>
            <a:endParaRPr lang="en-US"/>
          </a:p>
        </p:txBody>
      </p:sp>
    </p:spTree>
    <p:extLst>
      <p:ext uri="{BB962C8B-B14F-4D97-AF65-F5344CB8AC3E}">
        <p14:creationId xmlns:p14="http://schemas.microsoft.com/office/powerpoint/2010/main" val="7277229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a:rPr>
              <a:t>Technology patent protection </a:t>
            </a:r>
            <a:r>
              <a:rPr lang="en-US" b="1" dirty="0" smtClean="0">
                <a:ln/>
              </a:rPr>
              <a:t/>
            </a:r>
            <a:br>
              <a:rPr lang="en-US" b="1" dirty="0" smtClean="0">
                <a:ln/>
              </a:rPr>
            </a:br>
            <a:r>
              <a:rPr lang="en-US" b="1" dirty="0" smtClean="0">
                <a:ln/>
              </a:rPr>
              <a:t>In China</a:t>
            </a:r>
            <a:endParaRPr lang="en-US" b="1" dirty="0">
              <a:ln/>
            </a:endParaRPr>
          </a:p>
        </p:txBody>
      </p:sp>
      <p:sp>
        <p:nvSpPr>
          <p:cNvPr id="3" name="Content Placeholder 2"/>
          <p:cNvSpPr>
            <a:spLocks noGrp="1"/>
          </p:cNvSpPr>
          <p:nvPr>
            <p:ph idx="1"/>
          </p:nvPr>
        </p:nvSpPr>
        <p:spPr/>
        <p:txBody>
          <a:bodyPr/>
          <a:lstStyle/>
          <a:p>
            <a:pPr marL="0" indent="0">
              <a:buNone/>
            </a:pPr>
            <a:r>
              <a:rPr lang="en-US" dirty="0" smtClean="0"/>
              <a:t>Intellectual Property Protection – universal concern</a:t>
            </a:r>
          </a:p>
          <a:p>
            <a:pPr marL="0" indent="0">
              <a:buNone/>
            </a:pPr>
            <a:endParaRPr lang="en-US" dirty="0" smtClean="0"/>
          </a:p>
          <a:p>
            <a:pPr marL="0" indent="0">
              <a:buNone/>
            </a:pPr>
            <a:r>
              <a:rPr lang="en-US" dirty="0" smtClean="0"/>
              <a:t>What is China’s specific position?</a:t>
            </a:r>
          </a:p>
          <a:p>
            <a:pPr marL="0" indent="0">
              <a:buNone/>
            </a:pPr>
            <a:r>
              <a:rPr lang="en-US" dirty="0" smtClean="0"/>
              <a:t>What is China’s current legislation on intellectual property rights?</a:t>
            </a:r>
          </a:p>
          <a:p>
            <a:pPr marL="0" indent="0">
              <a:buNone/>
            </a:pPr>
            <a:r>
              <a:rPr lang="en-US" dirty="0" smtClean="0"/>
              <a:t>How is the right enforced?</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523220"/>
          </a:xfrm>
          <a:prstGeom prst="rect">
            <a:avLst/>
          </a:prstGeom>
          <a:noFill/>
        </p:spPr>
        <p:txBody>
          <a:bodyPr wrap="square" rtlCol="0">
            <a:spAutoFit/>
          </a:bodyPr>
          <a:lstStyle/>
          <a:p>
            <a:r>
              <a:rPr lang="en-US" sz="1400" dirty="0" smtClean="0">
                <a:solidFill>
                  <a:schemeClr val="tx1"/>
                </a:solidFill>
                <a:latin typeface="+mj-lt"/>
              </a:rPr>
              <a:t>Bolin Zhu</a:t>
            </a:r>
          </a:p>
          <a:p>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34</a:t>
            </a:fld>
            <a:endParaRPr lang="en-US"/>
          </a:p>
        </p:txBody>
      </p:sp>
    </p:spTree>
    <p:extLst>
      <p:ext uri="{BB962C8B-B14F-4D97-AF65-F5344CB8AC3E}">
        <p14:creationId xmlns:p14="http://schemas.microsoft.com/office/powerpoint/2010/main" val="37990394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Bolin Zhu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35</a:t>
            </a:fld>
            <a:endParaRPr lang="en-US"/>
          </a:p>
        </p:txBody>
      </p:sp>
      <p:pic>
        <p:nvPicPr>
          <p:cNvPr id="10" name="Picture 2" descr="China_885x6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3581400" cy="2477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dlapiper.com/files/Uploads/Images/Chart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546" y="3697668"/>
            <a:ext cx="3703504" cy="25615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14800" y="1295399"/>
            <a:ext cx="3962400" cy="2308324"/>
          </a:xfrm>
          <a:prstGeom prst="rect">
            <a:avLst/>
          </a:prstGeom>
          <a:noFill/>
        </p:spPr>
        <p:txBody>
          <a:bodyPr wrap="square" rtlCol="0">
            <a:spAutoFit/>
          </a:bodyPr>
          <a:lstStyle/>
          <a:p>
            <a:pPr marL="342900" indent="-342900" algn="l">
              <a:buFont typeface="Arial" pitchFamily="34" charset="0"/>
              <a:buChar char="•"/>
            </a:pPr>
            <a:r>
              <a:rPr lang="en-US" dirty="0" smtClean="0">
                <a:solidFill>
                  <a:schemeClr val="tx1"/>
                </a:solidFill>
              </a:rPr>
              <a:t>wake of knowledge of IPP</a:t>
            </a:r>
          </a:p>
          <a:p>
            <a:pPr marL="342900" indent="-342900" algn="l">
              <a:buFont typeface="Arial" pitchFamily="34" charset="0"/>
              <a:buChar char="•"/>
            </a:pPr>
            <a:r>
              <a:rPr lang="en-US" dirty="0" smtClean="0">
                <a:solidFill>
                  <a:schemeClr val="tx1"/>
                </a:solidFill>
              </a:rPr>
              <a:t>Lots of traditional things</a:t>
            </a:r>
          </a:p>
          <a:p>
            <a:pPr marL="342900" indent="-342900" algn="l">
              <a:buFont typeface="Arial" pitchFamily="34" charset="0"/>
              <a:buChar char="•"/>
            </a:pPr>
            <a:r>
              <a:rPr lang="en-US" dirty="0" smtClean="0">
                <a:solidFill>
                  <a:schemeClr val="tx1"/>
                </a:solidFill>
              </a:rPr>
              <a:t>Some may be from others</a:t>
            </a:r>
          </a:p>
          <a:p>
            <a:pPr algn="l"/>
            <a:endParaRPr lang="en-US" dirty="0">
              <a:solidFill>
                <a:schemeClr val="tx1"/>
              </a:solidFill>
            </a:endParaRPr>
          </a:p>
          <a:p>
            <a:pPr algn="l"/>
            <a:endParaRPr lang="en-US" dirty="0" smtClean="0">
              <a:solidFill>
                <a:schemeClr val="tx1"/>
              </a:solidFill>
            </a:endParaRPr>
          </a:p>
          <a:p>
            <a:pPr algn="l"/>
            <a:r>
              <a:rPr lang="en-US" dirty="0" smtClean="0">
                <a:solidFill>
                  <a:schemeClr val="tx1"/>
                </a:solidFill>
              </a:rPr>
              <a:t>[1]</a:t>
            </a:r>
          </a:p>
        </p:txBody>
      </p:sp>
      <p:sp>
        <p:nvSpPr>
          <p:cNvPr id="17" name="TextBox 16"/>
          <p:cNvSpPr txBox="1"/>
          <p:nvPr/>
        </p:nvSpPr>
        <p:spPr>
          <a:xfrm>
            <a:off x="457200" y="3950934"/>
            <a:ext cx="3962400" cy="2308324"/>
          </a:xfrm>
          <a:prstGeom prst="rect">
            <a:avLst/>
          </a:prstGeom>
          <a:noFill/>
        </p:spPr>
        <p:txBody>
          <a:bodyPr wrap="square" rtlCol="0">
            <a:spAutoFit/>
          </a:bodyPr>
          <a:lstStyle/>
          <a:p>
            <a:pPr algn="l"/>
            <a:r>
              <a:rPr lang="en-US" dirty="0" smtClean="0">
                <a:solidFill>
                  <a:schemeClr val="tx1"/>
                </a:solidFill>
              </a:rPr>
              <a:t>Mostly the same as it is above</a:t>
            </a:r>
          </a:p>
          <a:p>
            <a:pPr algn="l"/>
            <a:r>
              <a:rPr lang="en-US" dirty="0" smtClean="0">
                <a:solidFill>
                  <a:schemeClr val="tx1"/>
                </a:solidFill>
              </a:rPr>
              <a:t>And more non-resident is getting patent applications in China</a:t>
            </a:r>
            <a:endParaRPr lang="en-US" dirty="0">
              <a:solidFill>
                <a:schemeClr val="tx1"/>
              </a:solidFill>
            </a:endParaRPr>
          </a:p>
          <a:p>
            <a:pPr algn="l"/>
            <a:endParaRPr lang="en-US" dirty="0" smtClean="0">
              <a:solidFill>
                <a:schemeClr val="tx1"/>
              </a:solidFill>
            </a:endParaRPr>
          </a:p>
          <a:p>
            <a:pPr algn="l"/>
            <a:r>
              <a:rPr lang="en-US" dirty="0" smtClean="0">
                <a:solidFill>
                  <a:schemeClr val="tx1"/>
                </a:solidFill>
              </a:rPr>
              <a:t>[2]</a:t>
            </a:r>
          </a:p>
        </p:txBody>
      </p:sp>
    </p:spTree>
    <p:extLst>
      <p:ext uri="{BB962C8B-B14F-4D97-AF65-F5344CB8AC3E}">
        <p14:creationId xmlns:p14="http://schemas.microsoft.com/office/powerpoint/2010/main" val="248685226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Patent </a:t>
            </a:r>
            <a:r>
              <a:rPr lang="en-US" dirty="0" err="1" smtClean="0"/>
              <a:t>Law:history</a:t>
            </a:r>
            <a:endParaRPr lang="en-US" dirty="0"/>
          </a:p>
        </p:txBody>
      </p:sp>
      <p:sp>
        <p:nvSpPr>
          <p:cNvPr id="3" name="Content Placeholder 2"/>
          <p:cNvSpPr>
            <a:spLocks noGrp="1"/>
          </p:cNvSpPr>
          <p:nvPr>
            <p:ph idx="1"/>
          </p:nvPr>
        </p:nvSpPr>
        <p:spPr>
          <a:xfrm>
            <a:off x="304800" y="1831032"/>
            <a:ext cx="8229600" cy="4267200"/>
          </a:xfrm>
        </p:spPr>
        <p:txBody>
          <a:bodyPr/>
          <a:lstStyle/>
          <a:p>
            <a:pPr>
              <a:buFont typeface="Wingdings" pitchFamily="2" charset="2"/>
              <a:buChar char="§"/>
            </a:pPr>
            <a:r>
              <a:rPr lang="en-US" dirty="0" smtClean="0"/>
              <a:t>Implement			1952</a:t>
            </a:r>
          </a:p>
          <a:p>
            <a:pPr marL="0" indent="0">
              <a:buNone/>
            </a:pPr>
            <a:r>
              <a:rPr lang="en-US" dirty="0"/>
              <a:t>	</a:t>
            </a:r>
            <a:r>
              <a:rPr lang="en-US" sz="2000" dirty="0" smtClean="0"/>
              <a:t>--Basic ideas of IIP from Germany Patent Law</a:t>
            </a:r>
          </a:p>
          <a:p>
            <a:pPr>
              <a:buFont typeface="Wingdings" pitchFamily="2" charset="2"/>
              <a:buChar char="§"/>
            </a:pPr>
            <a:r>
              <a:rPr lang="en-US" dirty="0" smtClean="0"/>
              <a:t>First Amendment</a:t>
            </a:r>
            <a:r>
              <a:rPr lang="en-US" dirty="0"/>
              <a:t>	</a:t>
            </a:r>
            <a:r>
              <a:rPr lang="en-US" dirty="0" smtClean="0"/>
              <a:t>	1992</a:t>
            </a:r>
          </a:p>
          <a:p>
            <a:pPr marL="457200" lvl="1" indent="0">
              <a:buNone/>
            </a:pPr>
            <a:r>
              <a:rPr lang="en-US" dirty="0" smtClean="0"/>
              <a:t>	</a:t>
            </a:r>
            <a:r>
              <a:rPr lang="en-US" dirty="0" smtClean="0">
                <a:latin typeface="+mn-lt"/>
              </a:rPr>
              <a:t>--Extended term of patent protection and general form</a:t>
            </a:r>
          </a:p>
          <a:p>
            <a:pPr>
              <a:buFont typeface="Wingdings" pitchFamily="2" charset="2"/>
              <a:buChar char="§"/>
            </a:pPr>
            <a:r>
              <a:rPr lang="en-US" dirty="0" smtClean="0"/>
              <a:t>Second Amendment		2001</a:t>
            </a:r>
          </a:p>
          <a:p>
            <a:pPr marL="0" indent="0">
              <a:buNone/>
            </a:pPr>
            <a:r>
              <a:rPr lang="en-US" sz="3200" dirty="0" smtClean="0"/>
              <a:t>	</a:t>
            </a:r>
            <a:r>
              <a:rPr lang="en-US" sz="2000" dirty="0" smtClean="0"/>
              <a:t>-- </a:t>
            </a:r>
            <a:r>
              <a:rPr lang="en-US" sz="2000" dirty="0"/>
              <a:t>Brings China’s patent system in line with international norms</a:t>
            </a:r>
            <a:endParaRPr lang="en-US" sz="2000" dirty="0" smtClean="0"/>
          </a:p>
          <a:p>
            <a:pPr>
              <a:buFont typeface="Wingdings" pitchFamily="2" charset="2"/>
              <a:buChar char="§"/>
            </a:pPr>
            <a:r>
              <a:rPr lang="en-US" dirty="0"/>
              <a:t>Third Amendment		2009</a:t>
            </a:r>
          </a:p>
          <a:p>
            <a:pPr marL="0" indent="0">
              <a:buNone/>
            </a:pPr>
            <a:r>
              <a:rPr lang="en-US" dirty="0"/>
              <a:t>	</a:t>
            </a:r>
            <a:r>
              <a:rPr lang="en-US" sz="2000" dirty="0"/>
              <a:t> -- Higher standards </a:t>
            </a:r>
            <a:endParaRPr lang="en-US" sz="2000" dirty="0" smtClean="0"/>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Bolin Zhu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36</a:t>
            </a:fld>
            <a:endParaRPr lang="en-US"/>
          </a:p>
        </p:txBody>
      </p:sp>
      <p:sp>
        <p:nvSpPr>
          <p:cNvPr id="5" name="TextBox 4"/>
          <p:cNvSpPr txBox="1"/>
          <p:nvPr/>
        </p:nvSpPr>
        <p:spPr>
          <a:xfrm>
            <a:off x="7162800" y="5867400"/>
            <a:ext cx="1371600" cy="461665"/>
          </a:xfrm>
          <a:prstGeom prst="rect">
            <a:avLst/>
          </a:prstGeom>
          <a:noFill/>
        </p:spPr>
        <p:txBody>
          <a:bodyPr wrap="square" rtlCol="0">
            <a:spAutoFit/>
          </a:bodyPr>
          <a:lstStyle/>
          <a:p>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140703076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and durations of patent in China</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Bolin Zhu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37</a:t>
            </a:fld>
            <a:endParaRPr lang="en-US"/>
          </a:p>
        </p:txBody>
      </p:sp>
      <p:sp>
        <p:nvSpPr>
          <p:cNvPr id="9" name="Content Placeholder 1"/>
          <p:cNvSpPr>
            <a:spLocks noGrp="1"/>
          </p:cNvSpPr>
          <p:nvPr>
            <p:ph idx="1"/>
          </p:nvPr>
        </p:nvSpPr>
        <p:spPr>
          <a:xfrm>
            <a:off x="533400" y="2133600"/>
            <a:ext cx="8229600" cy="2133600"/>
          </a:xfrm>
        </p:spPr>
        <p:txBody>
          <a:bodyPr/>
          <a:lstStyle/>
          <a:p>
            <a:r>
              <a:rPr lang="en-US" dirty="0"/>
              <a:t>Inventions (20 </a:t>
            </a:r>
            <a:r>
              <a:rPr lang="en-US" dirty="0" err="1"/>
              <a:t>yrs</a:t>
            </a:r>
            <a:r>
              <a:rPr lang="en-US" dirty="0" smtClean="0"/>
              <a:t>)			utility patent</a:t>
            </a:r>
            <a:endParaRPr lang="en-US" dirty="0"/>
          </a:p>
          <a:p>
            <a:r>
              <a:rPr lang="en-US" dirty="0" smtClean="0"/>
              <a:t>Industrial </a:t>
            </a:r>
            <a:r>
              <a:rPr lang="en-US" dirty="0"/>
              <a:t>designs (10yrs</a:t>
            </a:r>
            <a:r>
              <a:rPr lang="en-US" dirty="0" smtClean="0"/>
              <a:t>)		design patent</a:t>
            </a:r>
            <a:endParaRPr lang="en-US" dirty="0"/>
          </a:p>
          <a:p>
            <a:r>
              <a:rPr lang="en-US" dirty="0" smtClean="0"/>
              <a:t> </a:t>
            </a:r>
            <a:r>
              <a:rPr lang="en-US" dirty="0"/>
              <a:t>Utility models (10 </a:t>
            </a:r>
            <a:r>
              <a:rPr lang="en-US" dirty="0" err="1"/>
              <a:t>yrs</a:t>
            </a:r>
            <a:r>
              <a:rPr lang="en-US" dirty="0" smtClean="0"/>
              <a:t>)		lies between 						above two</a:t>
            </a:r>
            <a:endParaRPr lang="en-US" dirty="0"/>
          </a:p>
        </p:txBody>
      </p:sp>
      <p:sp>
        <p:nvSpPr>
          <p:cNvPr id="10" name="Title 2"/>
          <p:cNvSpPr txBox="1">
            <a:spLocks/>
          </p:cNvSpPr>
          <p:nvPr/>
        </p:nvSpPr>
        <p:spPr>
          <a:xfrm>
            <a:off x="76200" y="4495800"/>
            <a:ext cx="8458200" cy="16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j-ea"/>
                <a:cs typeface="+mj-cs"/>
              </a:rPr>
              <a:t>First-to-file System</a:t>
            </a:r>
          </a:p>
          <a:p>
            <a:pPr algn="ctr">
              <a:spcBef>
                <a:spcPct val="0"/>
              </a:spcBef>
            </a:pPr>
            <a:r>
              <a:rPr lang="en-US" altLang="zh-CN" sz="1800" dirty="0" smtClean="0">
                <a:solidFill>
                  <a:schemeClr val="tx1"/>
                </a:solidFill>
                <a:latin typeface="+mn-lt"/>
              </a:rPr>
              <a:t>This means that if two inventors file a patent application for the same innovation, the first to file the application with SIPO will be granted the patent even if the other inventor was the first to invent.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j-ea"/>
              <a:cs typeface="+mj-cs"/>
            </a:endParaRPr>
          </a:p>
        </p:txBody>
      </p:sp>
      <p:sp>
        <p:nvSpPr>
          <p:cNvPr id="11" name="TextBox 10"/>
          <p:cNvSpPr txBox="1"/>
          <p:nvPr/>
        </p:nvSpPr>
        <p:spPr>
          <a:xfrm>
            <a:off x="7162800" y="5865167"/>
            <a:ext cx="1371600" cy="461665"/>
          </a:xfrm>
          <a:prstGeom prst="rect">
            <a:avLst/>
          </a:prstGeom>
          <a:noFill/>
        </p:spPr>
        <p:txBody>
          <a:bodyPr wrap="square" rtlCol="0">
            <a:spAutoFit/>
          </a:bodyPr>
          <a:lstStyle/>
          <a:p>
            <a:r>
              <a:rPr lang="en-US" dirty="0" smtClean="0">
                <a:solidFill>
                  <a:schemeClr val="tx1"/>
                </a:solidFill>
              </a:rPr>
              <a:t>[4][5]</a:t>
            </a:r>
            <a:endParaRPr lang="en-US" dirty="0">
              <a:solidFill>
                <a:schemeClr val="tx1"/>
              </a:solidFill>
            </a:endParaRPr>
          </a:p>
        </p:txBody>
      </p:sp>
    </p:spTree>
    <p:extLst>
      <p:ext uri="{BB962C8B-B14F-4D97-AF65-F5344CB8AC3E}">
        <p14:creationId xmlns:p14="http://schemas.microsoft.com/office/powerpoint/2010/main" val="139258124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patent law suit</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Bolin Zhu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38</a:t>
            </a:fld>
            <a:endParaRPr lang="en-US"/>
          </a:p>
        </p:txBody>
      </p:sp>
      <p:pic>
        <p:nvPicPr>
          <p:cNvPr id="9" name="Picture 2" descr="3be92fc3fb90c137bf6788941e72e493.jpg">
            <a:hlinkClick r:id="rId3" tooltip="Huawei wins telecoms patent case against ZT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752600"/>
            <a:ext cx="1655457"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zte-logo-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197" y="1658744"/>
            <a:ext cx="1683834" cy="112255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218782" y="1505321"/>
            <a:ext cx="2039017" cy="1523257"/>
            <a:chOff x="1671264" y="2616052"/>
            <a:chExt cx="5867400" cy="3454695"/>
          </a:xfrm>
        </p:grpSpPr>
        <p:sp>
          <p:nvSpPr>
            <p:cNvPr id="12" name="Explosion 2 11"/>
            <p:cNvSpPr/>
            <p:nvPr/>
          </p:nvSpPr>
          <p:spPr>
            <a:xfrm>
              <a:off x="1671264" y="2616052"/>
              <a:ext cx="5867400" cy="345469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0577440">
              <a:off x="2838294" y="3362405"/>
              <a:ext cx="2970258" cy="2002057"/>
            </a:xfrm>
            <a:prstGeom prst="rect">
              <a:avLst/>
            </a:prstGeom>
            <a:noFill/>
          </p:spPr>
          <p:txBody>
            <a:bodyPr wrap="square" lIns="91440" tIns="45720" rIns="91440" bIns="45720">
              <a:spAutoFit/>
            </a:bodyPr>
            <a:lstStyle/>
            <a:p>
              <a:pPr algn="ctr"/>
              <a:r>
                <a:rPr lang="en-US" sz="2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4G LTE Patent</a:t>
              </a:r>
              <a:endParaRPr lang="en-US" sz="2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sp>
        <p:nvSpPr>
          <p:cNvPr id="14" name="Content Placeholder 1"/>
          <p:cNvSpPr txBox="1">
            <a:spLocks/>
          </p:cNvSpPr>
          <p:nvPr/>
        </p:nvSpPr>
        <p:spPr>
          <a:xfrm>
            <a:off x="533399" y="2849041"/>
            <a:ext cx="7745505" cy="1828800"/>
          </a:xfrm>
          <a:prstGeom prst="rect">
            <a:avLst/>
          </a:prstGeom>
        </p:spPr>
        <p:txBody>
          <a:bodyPr vert="horz" lIns="91440" tIns="45720" rIns="91440" bIns="45720" rtlCol="0">
            <a:normAutofit/>
          </a:bodyPr>
          <a:lstStyle/>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
              <a:tabLst/>
              <a:defRPr/>
            </a:pPr>
            <a:r>
              <a:rPr kumimoji="0" lang="en-US" sz="12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April 2011</a:t>
            </a: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Ø"/>
              <a:tabLst/>
              <a:defRPr/>
            </a:pPr>
            <a:r>
              <a:rPr kumimoji="0" lang="en-US" sz="1200" b="0" i="0" u="none" strike="noStrike" kern="1200" cap="none" spc="0" normalizeH="0" baseline="0" noProof="0" dirty="0" err="1" smtClean="0">
                <a:ln>
                  <a:noFill/>
                </a:ln>
                <a:solidFill>
                  <a:schemeClr val="accent2">
                    <a:lumMod val="75000"/>
                  </a:schemeClr>
                </a:solidFill>
                <a:effectLst/>
                <a:uLnTx/>
                <a:uFillTx/>
                <a:latin typeface="+mn-lt"/>
                <a:ea typeface="+mn-ea"/>
                <a:cs typeface="+mn-cs"/>
              </a:rPr>
              <a:t>Huawei</a:t>
            </a:r>
            <a:r>
              <a:rPr kumimoji="0" lang="en-US" sz="1200" b="0" i="0" u="none" strike="noStrike" kern="1200" cap="none" spc="0" normalizeH="0" baseline="0" noProof="0" dirty="0" smtClean="0">
                <a:ln>
                  <a:noFill/>
                </a:ln>
                <a:solidFill>
                  <a:schemeClr val="accent2">
                    <a:lumMod val="75000"/>
                  </a:schemeClr>
                </a:solidFill>
                <a:effectLst/>
                <a:uLnTx/>
                <a:uFillTx/>
                <a:latin typeface="+mn-lt"/>
                <a:ea typeface="+mn-ea"/>
                <a:cs typeface="+mn-cs"/>
              </a:rPr>
              <a:t>, which is privately held, brought lawsuits in Germany, France and Hungary against ZTE</a:t>
            </a: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Ø"/>
              <a:tabLst/>
              <a:defRPr/>
            </a:pPr>
            <a:endParaRPr kumimoji="0" lang="en-US" sz="12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Ø"/>
              <a:tabLst/>
              <a:defRPr/>
            </a:pPr>
            <a:r>
              <a:rPr kumimoji="0" lang="en-US" sz="1200" b="0" i="0" u="none" strike="noStrike" kern="1200" cap="none" spc="0" normalizeH="0" baseline="0" noProof="0" dirty="0" smtClean="0">
                <a:ln>
                  <a:noFill/>
                </a:ln>
                <a:solidFill>
                  <a:schemeClr val="accent2">
                    <a:lumMod val="75000"/>
                  </a:schemeClr>
                </a:solidFill>
                <a:effectLst/>
                <a:uLnTx/>
                <a:uFillTx/>
                <a:latin typeface="+mn-lt"/>
                <a:ea typeface="+mn-ea"/>
                <a:cs typeface="+mn-cs"/>
              </a:rPr>
              <a:t>"key derivation function", which represents a "standard-essential patent" for the 4G mobile technology called long term evolution (LTE).</a:t>
            </a: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Ø"/>
              <a:tabLst/>
              <a:defRPr/>
            </a:pPr>
            <a:endParaRPr kumimoji="0" lang="en-US" sz="12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Ø"/>
              <a:tabLst/>
              <a:defRPr/>
            </a:pPr>
            <a:r>
              <a:rPr kumimoji="0" lang="en-US" sz="1200" b="0" i="0" u="none" strike="noStrike" kern="1200" cap="none" spc="0" normalizeH="0" baseline="0" noProof="0" dirty="0" smtClean="0">
                <a:ln>
                  <a:noFill/>
                </a:ln>
                <a:solidFill>
                  <a:schemeClr val="accent2">
                    <a:lumMod val="75000"/>
                  </a:schemeClr>
                </a:solidFill>
                <a:effectLst/>
                <a:uLnTx/>
                <a:uFillTx/>
                <a:latin typeface="+mn-lt"/>
                <a:ea typeface="+mn-ea"/>
                <a:cs typeface="+mn-cs"/>
              </a:rPr>
              <a:t>ZTE filed a countersuit in mainland China later that month, alleging that </a:t>
            </a:r>
            <a:r>
              <a:rPr kumimoji="0" lang="en-US" sz="1200" b="0" i="0" u="none" strike="noStrike" kern="1200" cap="none" spc="0" normalizeH="0" baseline="0" noProof="0" dirty="0" err="1" smtClean="0">
                <a:ln>
                  <a:noFill/>
                </a:ln>
                <a:solidFill>
                  <a:schemeClr val="accent2">
                    <a:lumMod val="75000"/>
                  </a:schemeClr>
                </a:solidFill>
                <a:effectLst/>
                <a:uLnTx/>
                <a:uFillTx/>
                <a:latin typeface="+mn-lt"/>
                <a:ea typeface="+mn-ea"/>
                <a:cs typeface="+mn-cs"/>
              </a:rPr>
              <a:t>Huawei</a:t>
            </a:r>
            <a:r>
              <a:rPr kumimoji="0" lang="en-US" sz="1200" b="0" i="0" u="none" strike="noStrike" kern="1200" cap="none" spc="0" normalizeH="0" baseline="0" noProof="0" dirty="0" smtClean="0">
                <a:ln>
                  <a:noFill/>
                </a:ln>
                <a:solidFill>
                  <a:schemeClr val="accent2">
                    <a:lumMod val="75000"/>
                  </a:schemeClr>
                </a:solidFill>
                <a:effectLst/>
                <a:uLnTx/>
                <a:uFillTx/>
                <a:latin typeface="+mn-lt"/>
                <a:ea typeface="+mn-ea"/>
                <a:cs typeface="+mn-cs"/>
              </a:rPr>
              <a:t> had violated ZTE's 4G LTE patents and should pay unspecified compensation</a:t>
            </a:r>
            <a:r>
              <a:rPr kumimoji="0" lang="en-US" sz="12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endParaRPr kumimoji="0" lang="en-US" sz="12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15" name="Content Placeholder 1"/>
          <p:cNvSpPr txBox="1">
            <a:spLocks/>
          </p:cNvSpPr>
          <p:nvPr/>
        </p:nvSpPr>
        <p:spPr>
          <a:xfrm>
            <a:off x="533398" y="4876800"/>
            <a:ext cx="7745505" cy="114300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285750" indent="-285750">
              <a:buFont typeface="Wingdings" pitchFamily="2" charset="2"/>
              <a:buChar char="v"/>
            </a:pPr>
            <a:r>
              <a:rPr lang="en-US" sz="1200" dirty="0" smtClean="0">
                <a:solidFill>
                  <a:schemeClr val="accent6">
                    <a:lumMod val="75000"/>
                  </a:schemeClr>
                </a:solidFill>
              </a:rPr>
              <a:t>RESULT:</a:t>
            </a:r>
          </a:p>
          <a:p>
            <a:pPr marL="285750" indent="-285750">
              <a:buFont typeface="Courier New" pitchFamily="49" charset="0"/>
              <a:buChar char="o"/>
            </a:pPr>
            <a:r>
              <a:rPr lang="en-US" sz="1200" dirty="0" smtClean="0">
                <a:solidFill>
                  <a:schemeClr val="accent6">
                    <a:lumMod val="75000"/>
                  </a:schemeClr>
                </a:solidFill>
              </a:rPr>
              <a:t>HUAWEI WON</a:t>
            </a:r>
          </a:p>
          <a:p>
            <a:pPr marL="285750" indent="-285750">
              <a:buFont typeface="Courier New" pitchFamily="49" charset="0"/>
              <a:buChar char="o"/>
            </a:pPr>
            <a:r>
              <a:rPr lang="en-US" sz="1200" dirty="0" smtClean="0">
                <a:solidFill>
                  <a:schemeClr val="accent6">
                    <a:lumMod val="75000"/>
                  </a:schemeClr>
                </a:solidFill>
              </a:rPr>
              <a:t>ZTE can only sell 3G or 2G-mode base stations in Germany.</a:t>
            </a:r>
          </a:p>
          <a:p>
            <a:pPr marL="285750" indent="-285750">
              <a:buFont typeface="Courier New" pitchFamily="49" charset="0"/>
              <a:buChar char="o"/>
            </a:pPr>
            <a:r>
              <a:rPr lang="en-US" sz="1200" dirty="0" smtClean="0">
                <a:solidFill>
                  <a:schemeClr val="accent6">
                    <a:lumMod val="75000"/>
                  </a:schemeClr>
                </a:solidFill>
              </a:rPr>
              <a:t>ZTE must now "state expressly and prominently" in any offers to operators that they needed a </a:t>
            </a:r>
            <a:r>
              <a:rPr lang="en-US" sz="1200" dirty="0" err="1" smtClean="0">
                <a:solidFill>
                  <a:schemeClr val="accent6">
                    <a:lumMod val="75000"/>
                  </a:schemeClr>
                </a:solidFill>
              </a:rPr>
              <a:t>licence</a:t>
            </a:r>
            <a:r>
              <a:rPr lang="en-US" sz="1200" dirty="0" smtClean="0">
                <a:solidFill>
                  <a:schemeClr val="accent6">
                    <a:lumMod val="75000"/>
                  </a:schemeClr>
                </a:solidFill>
              </a:rPr>
              <a:t> from Huawei to run ZTE's base stations in 4G LTE mode</a:t>
            </a:r>
            <a:endParaRPr lang="en-US" sz="1200" dirty="0"/>
          </a:p>
        </p:txBody>
      </p:sp>
    </p:spTree>
    <p:extLst>
      <p:ext uri="{BB962C8B-B14F-4D97-AF65-F5344CB8AC3E}">
        <p14:creationId xmlns:p14="http://schemas.microsoft.com/office/powerpoint/2010/main" val="27110721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Although there are problems there still, China is growing rapidly.</a:t>
            </a:r>
          </a:p>
          <a:p>
            <a:r>
              <a:rPr lang="en-US" dirty="0" smtClean="0"/>
              <a:t>First-to-file system has two sides, but it works well.</a:t>
            </a:r>
          </a:p>
          <a:p>
            <a:r>
              <a:rPr lang="en-US" dirty="0" smtClean="0"/>
              <a:t>Notice the importance of Intellectual Property Protection</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Bolin Zhu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39</a:t>
            </a:fld>
            <a:endParaRPr lang="en-US"/>
          </a:p>
        </p:txBody>
      </p:sp>
    </p:spTree>
    <p:extLst>
      <p:ext uri="{BB962C8B-B14F-4D97-AF65-F5344CB8AC3E}">
        <p14:creationId xmlns:p14="http://schemas.microsoft.com/office/powerpoint/2010/main" val="93567897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109" charset="-128"/>
                <a:cs typeface="ＭＳ Ｐゴシック" pitchFamily="-109" charset="-128"/>
              </a:rPr>
              <a:t>Quiz - Intellectual Property </a:t>
            </a:r>
          </a:p>
        </p:txBody>
      </p:sp>
      <p:sp>
        <p:nvSpPr>
          <p:cNvPr id="19459" name="Text Placeholder 7"/>
          <p:cNvSpPr>
            <a:spLocks noGrp="1"/>
          </p:cNvSpPr>
          <p:nvPr>
            <p:ph type="body" idx="1"/>
          </p:nvPr>
        </p:nvSpPr>
        <p:spPr>
          <a:xfrm>
            <a:off x="457200" y="1535113"/>
            <a:ext cx="4191000" cy="639762"/>
          </a:xfrm>
        </p:spPr>
        <p:txBody>
          <a:bodyPr/>
          <a:lstStyle/>
          <a:p>
            <a:r>
              <a:rPr lang="en-US" dirty="0" smtClean="0">
                <a:ea typeface="ＭＳ Ｐゴシック" pitchFamily="-109" charset="-128"/>
                <a:cs typeface="ＭＳ Ｐゴシック" pitchFamily="-109" charset="-128"/>
              </a:rPr>
              <a:t>For each of the IP protections below answer a - </a:t>
            </a:r>
            <a:r>
              <a:rPr lang="en-US" dirty="0" err="1" smtClean="0">
                <a:ea typeface="ＭＳ Ｐゴシック" pitchFamily="-109" charset="-128"/>
                <a:cs typeface="ＭＳ Ｐゴシック" pitchFamily="-109" charset="-128"/>
              </a:rPr>
              <a:t>f</a:t>
            </a:r>
            <a:r>
              <a:rPr lang="en-US" dirty="0" smtClean="0">
                <a:ea typeface="ＭＳ Ｐゴシック" pitchFamily="-109" charset="-128"/>
                <a:cs typeface="ＭＳ Ｐゴシック" pitchFamily="-109" charset="-128"/>
              </a:rPr>
              <a:t>.</a:t>
            </a:r>
          </a:p>
        </p:txBody>
      </p:sp>
      <p:sp>
        <p:nvSpPr>
          <p:cNvPr id="19460" name="Content Placeholder 2"/>
          <p:cNvSpPr>
            <a:spLocks noGrp="1"/>
          </p:cNvSpPr>
          <p:nvPr>
            <p:ph sz="half" idx="2"/>
          </p:nvPr>
        </p:nvSpPr>
        <p:spPr/>
        <p:txBody>
          <a:bodyPr/>
          <a:lstStyle/>
          <a:p>
            <a:pPr marL="514350" indent="-514350">
              <a:buFont typeface="Arial Black" pitchFamily="-109" charset="0"/>
              <a:buAutoNum type="arabicPeriod"/>
            </a:pPr>
            <a:endParaRPr lang="en-US" dirty="0" smtClean="0">
              <a:ea typeface="ＭＳ Ｐゴシック" pitchFamily="-109" charset="-128"/>
              <a:cs typeface="ＭＳ Ｐゴシック" pitchFamily="-109" charset="-128"/>
            </a:endParaRP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Trademark</a:t>
            </a: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Copyright</a:t>
            </a: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Patent</a:t>
            </a: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Trade Secret</a:t>
            </a:r>
          </a:p>
          <a:p>
            <a:pPr marL="514350" indent="-514350">
              <a:buFont typeface="Arial Black" pitchFamily="-109" charset="0"/>
              <a:buAutoNum type="arabicPeriod"/>
            </a:pPr>
            <a:endParaRPr lang="en-US" dirty="0" smtClean="0">
              <a:ea typeface="ＭＳ Ｐゴシック" pitchFamily="-109" charset="-128"/>
              <a:cs typeface="ＭＳ Ｐゴシック" pitchFamily="-109" charset="-128"/>
            </a:endParaRPr>
          </a:p>
          <a:p>
            <a:pPr marL="514350" indent="-514350">
              <a:buFont typeface="Arial Black" pitchFamily="-109" charset="0"/>
              <a:buAutoNum type="arabicPeriod"/>
            </a:pPr>
            <a:endParaRPr lang="en-US" dirty="0" smtClean="0">
              <a:ea typeface="ＭＳ Ｐゴシック" pitchFamily="-109" charset="-128"/>
              <a:cs typeface="ＭＳ Ｐゴシック" pitchFamily="-109" charset="-128"/>
            </a:endParaRPr>
          </a:p>
          <a:p>
            <a:pPr marL="514350" indent="-514350">
              <a:buFont typeface="Wingdings" pitchFamily="-109" charset="2"/>
              <a:buNone/>
            </a:pPr>
            <a:r>
              <a:rPr lang="en-US" dirty="0" smtClean="0">
                <a:ea typeface="ＭＳ Ｐゴシック" pitchFamily="-109" charset="-128"/>
                <a:cs typeface="ＭＳ Ｐゴシック" pitchFamily="-109" charset="-128"/>
              </a:rPr>
              <a:t>a-c (1/4 point)</a:t>
            </a:r>
          </a:p>
          <a:p>
            <a:pPr marL="514350" indent="-514350">
              <a:buFont typeface="Wingdings" pitchFamily="-109" charset="2"/>
              <a:buNone/>
            </a:pPr>
            <a:r>
              <a:rPr lang="en-US" dirty="0" err="1" smtClean="0">
                <a:ea typeface="ＭＳ Ｐゴシック" pitchFamily="-109" charset="-128"/>
                <a:cs typeface="ＭＳ Ｐゴシック" pitchFamily="-109" charset="-128"/>
              </a:rPr>
              <a:t>d</a:t>
            </a:r>
            <a:r>
              <a:rPr lang="en-US" dirty="0" smtClean="0">
                <a:ea typeface="ＭＳ Ｐゴシック" pitchFamily="-109" charset="-128"/>
                <a:cs typeface="ＭＳ Ｐゴシック" pitchFamily="-109" charset="-128"/>
              </a:rPr>
              <a:t> (1/4 bonus point)</a:t>
            </a:r>
          </a:p>
        </p:txBody>
      </p:sp>
      <p:sp>
        <p:nvSpPr>
          <p:cNvPr id="19462" name="Content Placeholder 6"/>
          <p:cNvSpPr>
            <a:spLocks noGrp="1"/>
          </p:cNvSpPr>
          <p:nvPr>
            <p:ph sz="quarter" idx="4"/>
          </p:nvPr>
        </p:nvSpPr>
        <p:spPr>
          <a:xfrm>
            <a:off x="3352800" y="2174875"/>
            <a:ext cx="5334000" cy="3951288"/>
          </a:xfrm>
        </p:spPr>
        <p:txBody>
          <a:bodyPr/>
          <a:lstStyle/>
          <a:p>
            <a:pPr marL="914400" lvl="1" indent="-514350">
              <a:buFont typeface="Arial Black" pitchFamily="-109" charset="0"/>
              <a:buAutoNum type="alphaLcParenR"/>
            </a:pPr>
            <a:endParaRPr lang="en-US" dirty="0" smtClean="0"/>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What kind of IP does it protect?</a:t>
            </a:r>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What qualifications does the IP have to meet to be protected?</a:t>
            </a:r>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How long does the protection last?</a:t>
            </a:r>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Give a specific example of IP currently protected?</a:t>
            </a:r>
          </a:p>
        </p:txBody>
      </p:sp>
      <p:sp>
        <p:nvSpPr>
          <p:cNvPr id="19463" name="Footer Placeholder 3"/>
          <p:cNvSpPr>
            <a:spLocks noGrp="1"/>
          </p:cNvSpPr>
          <p:nvPr>
            <p:ph type="ftr" sz="quarter" idx="10"/>
          </p:nvPr>
        </p:nvSpPr>
        <p:spPr>
          <a:noFill/>
        </p:spPr>
        <p:txBody>
          <a:bodyPr/>
          <a:lstStyle/>
          <a:p>
            <a:r>
              <a:rPr lang="en-US" smtClean="0"/>
              <a:t>© 2013 Keith A. Pray</a:t>
            </a:r>
            <a:endParaRPr lang="en-US"/>
          </a:p>
        </p:txBody>
      </p:sp>
      <p:sp>
        <p:nvSpPr>
          <p:cNvPr id="19464" name="Slide Number Placeholder 4"/>
          <p:cNvSpPr>
            <a:spLocks noGrp="1"/>
          </p:cNvSpPr>
          <p:nvPr>
            <p:ph type="sldNum" sz="quarter" idx="11"/>
          </p:nvPr>
        </p:nvSpPr>
        <p:spPr>
          <a:noFill/>
        </p:spPr>
        <p:txBody>
          <a:bodyPr/>
          <a:lstStyle/>
          <a:p>
            <a:fld id="{F6486006-7524-554C-B08C-9E5609764A7D}" type="slidenum">
              <a:rPr lang="en-US" smtClean="0"/>
              <a:pPr/>
              <a:t>4</a:t>
            </a:fld>
            <a:endParaRPr lang="en-US" smtClean="0"/>
          </a:p>
        </p:txBody>
      </p:sp>
      <p:sp>
        <p:nvSpPr>
          <p:cNvPr id="19465" name="Date Placeholder 5"/>
          <p:cNvSpPr>
            <a:spLocks noGrp="1"/>
          </p:cNvSpPr>
          <p:nvPr>
            <p:ph type="dt" sz="half" idx="12"/>
          </p:nvPr>
        </p:nvSpPr>
        <p:spPr>
          <a:noFill/>
        </p:spPr>
        <p:txBody>
          <a:bodyPr/>
          <a:lstStyle/>
          <a:p>
            <a:fld id="{F7876E7D-F7FD-474C-87B3-21135468FFD7}" type="datetime1">
              <a:rPr lang="en-US" smtClean="0"/>
              <a:t>3/29/13</a:t>
            </a:fld>
            <a:endParaRPr lang="en-US"/>
          </a:p>
        </p:txBody>
      </p:sp>
    </p:spTree>
    <p:extLst>
      <p:ext uri="{BB962C8B-B14F-4D97-AF65-F5344CB8AC3E}">
        <p14:creationId xmlns:p14="http://schemas.microsoft.com/office/powerpoint/2010/main" val="31762345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sz="1300" i="1" dirty="0"/>
              <a:t>Ref[1]:   </a:t>
            </a:r>
            <a:r>
              <a:rPr lang="en-US" sz="1300" i="1" u="sng" dirty="0"/>
              <a:t>http://keionline.org/node/1543 </a:t>
            </a:r>
          </a:p>
          <a:p>
            <a:endParaRPr lang="en-US" sz="1300" i="1" dirty="0"/>
          </a:p>
          <a:p>
            <a:r>
              <a:rPr lang="en-US" sz="1300" i="1" dirty="0"/>
              <a:t>Ref[2]:   Henry </a:t>
            </a:r>
            <a:r>
              <a:rPr lang="en-US" sz="1300" i="1" dirty="0" err="1"/>
              <a:t>Koda;</a:t>
            </a:r>
            <a:r>
              <a:rPr lang="en-US" sz="1300" b="1" i="1" dirty="0" err="1"/>
              <a:t>The</a:t>
            </a:r>
            <a:r>
              <a:rPr lang="en-US" sz="1300" b="1" i="1" dirty="0"/>
              <a:t> global patent race ; </a:t>
            </a:r>
            <a:r>
              <a:rPr lang="en-US" sz="1300" b="1" i="1" u="sng" dirty="0">
                <a:hlinkClick r:id="rId3"/>
              </a:rPr>
              <a:t>http://www.dlapiper.com/the_global_patent_race/</a:t>
            </a:r>
            <a:endParaRPr lang="en-US" sz="1300" b="1" i="1" u="sng" dirty="0"/>
          </a:p>
          <a:p>
            <a:endParaRPr lang="en-US" sz="1300" i="1" dirty="0"/>
          </a:p>
          <a:p>
            <a:r>
              <a:rPr lang="en-US" sz="1300" i="1" dirty="0"/>
              <a:t>Ref[3]:Zhen Lei;</a:t>
            </a:r>
            <a:r>
              <a:rPr lang="en-US" sz="1300" b="1" i="1" dirty="0"/>
              <a:t> Chinese Patent System; </a:t>
            </a:r>
            <a:r>
              <a:rPr lang="en-US" sz="1300" b="1" i="1" u="sng" dirty="0">
                <a:hlinkClick r:id="rId4"/>
              </a:rPr>
              <a:t>http://is.jrc.ec.europa.eu/pages/ISG/patents/documents/LeiChinaPatentSystem.pdf</a:t>
            </a:r>
            <a:endParaRPr lang="en-US" sz="1300" b="1" i="1" u="sng" dirty="0"/>
          </a:p>
          <a:p>
            <a:endParaRPr lang="en-US" sz="1300" b="1" i="1" u="sng" dirty="0"/>
          </a:p>
          <a:p>
            <a:r>
              <a:rPr lang="en-US" sz="1300" b="1" i="1" u="sng" dirty="0"/>
              <a:t>Ref[4]:</a:t>
            </a:r>
            <a:r>
              <a:rPr lang="en-US" sz="1300" i="1" dirty="0"/>
              <a:t>Ward and Smith, P.A.;</a:t>
            </a:r>
            <a:r>
              <a:rPr lang="en-US" sz="1300" b="1" i="1" dirty="0"/>
              <a:t> Patents in China – Is There Any Real Protection?; </a:t>
            </a:r>
            <a:r>
              <a:rPr lang="en-US" sz="1300" b="1" i="1" u="sng" dirty="0">
                <a:hlinkClick r:id="rId5"/>
              </a:rPr>
              <a:t>http://wraltechwire.com/business/tech_wire/opinion/story/2776264/</a:t>
            </a:r>
            <a:endParaRPr lang="en-US" sz="1300" b="1" i="1" u="sng" dirty="0"/>
          </a:p>
          <a:p>
            <a:endParaRPr lang="en-US" sz="1300" i="1" u="sng" dirty="0"/>
          </a:p>
          <a:p>
            <a:r>
              <a:rPr lang="en-US" sz="1300" i="1" u="sng" dirty="0"/>
              <a:t>Ref[5]:</a:t>
            </a:r>
            <a:r>
              <a:rPr lang="en-US" sz="1300" i="1" dirty="0"/>
              <a:t>Timothy J. &amp;Christopher V.&amp;</a:t>
            </a:r>
            <a:r>
              <a:rPr lang="en-US" sz="1300" i="1" dirty="0" err="1"/>
              <a:t>Yufeng</a:t>
            </a:r>
            <a:r>
              <a:rPr lang="en-US" sz="1300" i="1" dirty="0"/>
              <a:t> Ma; What Every U.S. Corporation Should Know About China’s Patent Protection &amp; Enforcement; </a:t>
            </a:r>
            <a:r>
              <a:rPr lang="en-US" sz="1300" i="1" u="sng" dirty="0">
                <a:hlinkClick r:id="rId6"/>
              </a:rPr>
              <a:t>http://</a:t>
            </a:r>
            <a:r>
              <a:rPr lang="en-US" sz="1300" i="1" u="sng" dirty="0" smtClean="0">
                <a:hlinkClick r:id="rId6"/>
              </a:rPr>
              <a:t>www.mhmlaw.com/article/china_patent_protection.pdf</a:t>
            </a:r>
            <a:endParaRPr lang="en-US" sz="1300" i="1" u="sng" dirty="0" smtClean="0"/>
          </a:p>
          <a:p>
            <a:endParaRPr lang="en-US" sz="1300" i="1" u="sng" dirty="0"/>
          </a:p>
          <a:p>
            <a:r>
              <a:rPr lang="en-US" sz="1300" i="1" u="sng" dirty="0"/>
              <a:t>Ref[6]:</a:t>
            </a:r>
            <a:r>
              <a:rPr lang="en-US" sz="1300" i="1" dirty="0"/>
              <a:t>Bien Perez ;</a:t>
            </a:r>
            <a:r>
              <a:rPr lang="en-US" sz="1300" b="1" i="1" dirty="0"/>
              <a:t> Huawei wins telecoms patent case against ZTE; </a:t>
            </a:r>
            <a:r>
              <a:rPr lang="en-US" sz="1300" b="1" i="1" u="sng" dirty="0">
                <a:hlinkClick r:id="rId7"/>
              </a:rPr>
              <a:t>http://www.scmp.com/business/companies/article/1194111/huawei-wins-telecoms-patent-case-against-zte</a:t>
            </a:r>
            <a:endParaRPr lang="en-US" sz="1300" b="1" i="1" u="sng"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Bolin Zhu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3/29/13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40</a:t>
            </a:fld>
            <a:endParaRPr lang="en-US"/>
          </a:p>
        </p:txBody>
      </p:sp>
    </p:spTree>
    <p:extLst>
      <p:ext uri="{BB962C8B-B14F-4D97-AF65-F5344CB8AC3E}">
        <p14:creationId xmlns:p14="http://schemas.microsoft.com/office/powerpoint/2010/main" val="40753306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6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75782"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75778" name="Rectangle 3"/>
          <p:cNvSpPr>
            <a:spLocks noGrp="1" noChangeArrowheads="1"/>
          </p:cNvSpPr>
          <p:nvPr>
            <p:ph type="dt" sz="half" idx="10"/>
          </p:nvPr>
        </p:nvSpPr>
        <p:spPr>
          <a:noFill/>
        </p:spPr>
        <p:txBody>
          <a:bodyPr/>
          <a:lstStyle/>
          <a:p>
            <a:fld id="{E70476F1-43AE-C74B-9E1F-CB6CEE9599C3}" type="datetime1">
              <a:rPr lang="en-US" smtClean="0"/>
              <a:t>3/29/13</a:t>
            </a:fld>
            <a:endParaRPr lang="en-US"/>
          </a:p>
        </p:txBody>
      </p:sp>
      <p:sp>
        <p:nvSpPr>
          <p:cNvPr id="75779" name="Rectangle 4"/>
          <p:cNvSpPr>
            <a:spLocks noGrp="1" noChangeArrowheads="1"/>
          </p:cNvSpPr>
          <p:nvPr>
            <p:ph type="ftr" sz="quarter" idx="11"/>
          </p:nvPr>
        </p:nvSpPr>
        <p:spPr>
          <a:noFill/>
        </p:spPr>
        <p:txBody>
          <a:bodyPr/>
          <a:lstStyle/>
          <a:p>
            <a:r>
              <a:rPr lang="en-US" smtClean="0"/>
              <a:t>© 2013 Keith A. Pray</a:t>
            </a:r>
            <a:endParaRPr lang="en-US"/>
          </a:p>
        </p:txBody>
      </p:sp>
      <p:sp>
        <p:nvSpPr>
          <p:cNvPr id="75780" name="Slide Number Placeholder 5"/>
          <p:cNvSpPr>
            <a:spLocks noGrp="1" noChangeArrowheads="1"/>
          </p:cNvSpPr>
          <p:nvPr>
            <p:ph type="sldNum" sz="quarter" idx="12"/>
          </p:nvPr>
        </p:nvSpPr>
        <p:spPr>
          <a:noFill/>
        </p:spPr>
        <p:txBody>
          <a:bodyPr/>
          <a:lstStyle/>
          <a:p>
            <a:fld id="{C31142B9-D246-D747-AAA7-3867F827A0DA}" type="slidenum">
              <a:rPr lang="en-US"/>
              <a:pPr/>
              <a:t>41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 4</a:t>
            </a:r>
            <a:r>
              <a:rPr lang="en-US" baseline="30000" dirty="0" smtClean="0"/>
              <a:t>th</a:t>
            </a:r>
            <a:r>
              <a:rPr lang="en-US" dirty="0" smtClean="0"/>
              <a:t> Edition</a:t>
            </a:r>
            <a:endParaRPr lang="en-US" dirty="0"/>
          </a:p>
        </p:txBody>
      </p:sp>
      <p:sp>
        <p:nvSpPr>
          <p:cNvPr id="3" name="Content Placeholder 2"/>
          <p:cNvSpPr>
            <a:spLocks noGrp="1"/>
          </p:cNvSpPr>
          <p:nvPr>
            <p:ph idx="1"/>
          </p:nvPr>
        </p:nvSpPr>
        <p:spPr/>
        <p:txBody>
          <a:bodyPr/>
          <a:lstStyle/>
          <a:p>
            <a:r>
              <a:rPr lang="en-US" sz="1800" dirty="0" smtClean="0"/>
              <a:t>pp. 184 does peer-to-peer always mean access to hard drives?</a:t>
            </a:r>
          </a:p>
          <a:p>
            <a:r>
              <a:rPr lang="en-US" sz="1800" dirty="0" smtClean="0"/>
              <a:t>pp. 187 How affordable were legal music download purchases at this time?</a:t>
            </a:r>
          </a:p>
          <a:p>
            <a:r>
              <a:rPr lang="en-US" sz="1800" dirty="0" smtClean="0"/>
              <a:t>pp. 190 Where does the 40 billion illegally music exchanges estimate come from (as in how did cited source arrive at the number)?</a:t>
            </a:r>
          </a:p>
          <a:p>
            <a:r>
              <a:rPr lang="en-US" sz="1800" dirty="0" smtClean="0"/>
              <a:t>pp. 197 Ambiguous use of “hackers”. In Chapter 6 it seems use of the term in this book is negative while recursive acronyms are clearly positive.</a:t>
            </a:r>
            <a:endParaRPr lang="en-US" sz="1800" dirty="0" smtClean="0">
              <a:sym typeface="Wingdings"/>
            </a:endParaRPr>
          </a:p>
          <a:p>
            <a:r>
              <a:rPr lang="en-US" sz="1800" dirty="0" smtClean="0"/>
              <a:t>pp. 199 Is this all the criticism of open source?</a:t>
            </a:r>
          </a:p>
          <a:p>
            <a:r>
              <a:rPr lang="en-US" sz="1800" dirty="0" smtClean="0"/>
              <a:t>pp. 202 Are these the only arguments for software IP protection?</a:t>
            </a:r>
          </a:p>
          <a:p>
            <a:r>
              <a:rPr lang="en-US" sz="1800" dirty="0" smtClean="0"/>
              <a:t>pp. 203 “tape and edit movies”?</a:t>
            </a:r>
          </a:p>
          <a:p>
            <a:r>
              <a:rPr lang="en-US" sz="1800" dirty="0" smtClean="0"/>
              <a:t>pp. 204 So lawyers are neither computers nor human?</a:t>
            </a:r>
          </a:p>
          <a:p>
            <a:r>
              <a:rPr lang="en-US" sz="1800" dirty="0" smtClean="0"/>
              <a:t>pp. 206 Does the conclusion compel publication of trade secrets?</a:t>
            </a:r>
          </a:p>
          <a:p>
            <a:r>
              <a:rPr lang="en-US" sz="1800" dirty="0" smtClean="0"/>
              <a:t>pp. 206 Last paragraph, “…to make copies that were previously considered fair use.” they still are fair use regardless of whether the technology prevents it or not.</a:t>
            </a:r>
          </a:p>
          <a:p>
            <a:r>
              <a:rPr lang="en-US" sz="1800" dirty="0" smtClean="0"/>
              <a:t>pp. 207 “…Napster … could not block 100%...” Who could?</a:t>
            </a:r>
            <a:endParaRPr lang="en-US" sz="1800"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5" name="Slide Number Placeholder 4"/>
          <p:cNvSpPr>
            <a:spLocks noGrp="1"/>
          </p:cNvSpPr>
          <p:nvPr>
            <p:ph type="sldNum" sz="quarter" idx="11"/>
          </p:nvPr>
        </p:nvSpPr>
        <p:spPr/>
        <p:txBody>
          <a:bodyPr/>
          <a:lstStyle/>
          <a:p>
            <a:fld id="{62640876-9D26-F348-8907-5A74C799E685}" type="slidenum">
              <a:rPr lang="en-US" smtClean="0"/>
              <a:pPr/>
              <a:t>42</a:t>
            </a:fld>
            <a:endParaRPr lang="en-US"/>
          </a:p>
        </p:txBody>
      </p:sp>
      <p:sp>
        <p:nvSpPr>
          <p:cNvPr id="6" name="Date Placeholder 5"/>
          <p:cNvSpPr>
            <a:spLocks noGrp="1"/>
          </p:cNvSpPr>
          <p:nvPr>
            <p:ph type="dt" sz="half" idx="12"/>
          </p:nvPr>
        </p:nvSpPr>
        <p:spPr/>
        <p:txBody>
          <a:bodyPr/>
          <a:lstStyle/>
          <a:p>
            <a:fld id="{159E8D44-3C40-414B-B76A-2E5F3482E429}" type="datetime1">
              <a:rPr lang="en-US" smtClean="0"/>
              <a:t>3/29/13</a:t>
            </a:fld>
            <a:endParaRPr lang="en-US" dirty="0"/>
          </a:p>
        </p:txBody>
      </p:sp>
    </p:spTree>
    <p:extLst>
      <p:ext uri="{BB962C8B-B14F-4D97-AF65-F5344CB8AC3E}">
        <p14:creationId xmlns:p14="http://schemas.microsoft.com/office/powerpoint/2010/main" val="9091663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Intellectual Property</a:t>
            </a:r>
            <a:endParaRPr lang="en-US" sz="3200">
              <a:ea typeface="ＭＳ Ｐゴシック" pitchFamily="-109" charset="-128"/>
              <a:cs typeface="ＭＳ Ｐゴシック" pitchFamily="-109" charset="-128"/>
            </a:endParaRPr>
          </a:p>
        </p:txBody>
      </p:sp>
      <p:sp>
        <p:nvSpPr>
          <p:cNvPr id="7783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is it?</a:t>
            </a:r>
          </a:p>
          <a:p>
            <a:pPr lvl="1" eaLnBrk="1" hangingPunct="1"/>
            <a:r>
              <a:rPr lang="en-US">
                <a:ea typeface="ＭＳ Ｐゴシック" pitchFamily="-109" charset="-128"/>
                <a:cs typeface="ＭＳ Ｐゴシック" pitchFamily="-109" charset="-128"/>
              </a:rPr>
              <a:t>How is it different from physical property?</a:t>
            </a:r>
          </a:p>
          <a:p>
            <a:pPr eaLnBrk="1" hangingPunct="1"/>
            <a:r>
              <a:rPr lang="en-US">
                <a:ea typeface="ＭＳ Ｐゴシック" pitchFamily="-109" charset="-128"/>
                <a:cs typeface="ＭＳ Ｐゴシック" pitchFamily="-109" charset="-128"/>
              </a:rPr>
              <a:t>Why is it protected? </a:t>
            </a:r>
          </a:p>
          <a:p>
            <a:pPr eaLnBrk="1" hangingPunct="1"/>
            <a:r>
              <a:rPr lang="en-US">
                <a:ea typeface="ＭＳ Ｐゴシック" pitchFamily="-109" charset="-128"/>
                <a:cs typeface="ＭＳ Ｐゴシック" pitchFamily="-109" charset="-128"/>
              </a:rPr>
              <a:t>How is it protected?</a:t>
            </a:r>
          </a:p>
          <a:p>
            <a:pPr eaLnBrk="1" hangingPunct="1"/>
            <a:endParaRPr lang="en-US">
              <a:ea typeface="ＭＳ Ｐゴシック" pitchFamily="-109" charset="-128"/>
              <a:cs typeface="ＭＳ Ｐゴシック" pitchFamily="-109" charset="-128"/>
            </a:endParaRPr>
          </a:p>
        </p:txBody>
      </p:sp>
      <p:sp>
        <p:nvSpPr>
          <p:cNvPr id="77826" name="Footer Placeholder 3"/>
          <p:cNvSpPr>
            <a:spLocks noGrp="1"/>
          </p:cNvSpPr>
          <p:nvPr>
            <p:ph type="ftr" sz="quarter" idx="10"/>
          </p:nvPr>
        </p:nvSpPr>
        <p:spPr>
          <a:noFill/>
        </p:spPr>
        <p:txBody>
          <a:bodyPr/>
          <a:lstStyle/>
          <a:p>
            <a:r>
              <a:rPr lang="en-US" smtClean="0"/>
              <a:t>© 2013 Keith A. Pray</a:t>
            </a:r>
            <a:endParaRPr lang="en-US"/>
          </a:p>
        </p:txBody>
      </p:sp>
      <p:sp>
        <p:nvSpPr>
          <p:cNvPr id="77827" name="Slide Number Placeholder 4"/>
          <p:cNvSpPr>
            <a:spLocks noGrp="1"/>
          </p:cNvSpPr>
          <p:nvPr>
            <p:ph type="sldNum" sz="quarter" idx="11"/>
          </p:nvPr>
        </p:nvSpPr>
        <p:spPr>
          <a:noFill/>
        </p:spPr>
        <p:txBody>
          <a:bodyPr/>
          <a:lstStyle/>
          <a:p>
            <a:fld id="{26F14FAB-DA30-C640-B3CC-EFD95BA742D9}" type="slidenum">
              <a:rPr lang="en-US" smtClean="0"/>
              <a:pPr/>
              <a:t>43</a:t>
            </a:fld>
            <a:endParaRPr lang="en-US" smtClean="0"/>
          </a:p>
        </p:txBody>
      </p:sp>
      <p:sp>
        <p:nvSpPr>
          <p:cNvPr id="77828" name="Date Placeholder 5"/>
          <p:cNvSpPr>
            <a:spLocks noGrp="1"/>
          </p:cNvSpPr>
          <p:nvPr>
            <p:ph type="dt" sz="half" idx="12"/>
          </p:nvPr>
        </p:nvSpPr>
        <p:spPr>
          <a:noFill/>
        </p:spPr>
        <p:txBody>
          <a:bodyPr/>
          <a:lstStyle/>
          <a:p>
            <a:fld id="{DAE19D96-B7EF-7048-8869-C6FA925D1086}"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Trademark</a:t>
            </a:r>
          </a:p>
        </p:txBody>
      </p:sp>
      <p:sp>
        <p:nvSpPr>
          <p:cNvPr id="7987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Unique name, phrase, design, etc.</a:t>
            </a:r>
          </a:p>
          <a:p>
            <a:pPr eaLnBrk="1" hangingPunct="1"/>
            <a:r>
              <a:rPr lang="en-US">
                <a:ea typeface="ＭＳ Ｐゴシック" pitchFamily="-109" charset="-128"/>
                <a:cs typeface="ＭＳ Ｐゴシック" pitchFamily="-109" charset="-128"/>
              </a:rPr>
              <a:t>Use?</a:t>
            </a:r>
          </a:p>
          <a:p>
            <a:pPr eaLnBrk="1" hangingPunct="1"/>
            <a:r>
              <a:rPr lang="en-US">
                <a:ea typeface="ＭＳ Ｐゴシック" pitchFamily="-109" charset="-128"/>
                <a:cs typeface="ＭＳ Ｐゴシック" pitchFamily="-109" charset="-128"/>
              </a:rPr>
              <a:t>Scope?</a:t>
            </a:r>
          </a:p>
          <a:p>
            <a:pPr eaLnBrk="1" hangingPunct="1"/>
            <a:r>
              <a:rPr lang="en-US">
                <a:ea typeface="ＭＳ Ｐゴシック" pitchFamily="-109" charset="-128"/>
                <a:cs typeface="ＭＳ Ｐゴシック" pitchFamily="-109" charset="-128"/>
              </a:rPr>
              <a:t>Term?</a:t>
            </a:r>
          </a:p>
          <a:p>
            <a:pPr eaLnBrk="1" hangingPunct="1"/>
            <a:r>
              <a:rPr lang="en-US">
                <a:ea typeface="ＭＳ Ｐゴシック" pitchFamily="-109" charset="-128"/>
                <a:cs typeface="ＭＳ Ｐゴシック" pitchFamily="-109" charset="-128"/>
              </a:rPr>
              <a:t>What are some examples?</a:t>
            </a:r>
          </a:p>
        </p:txBody>
      </p:sp>
      <p:sp>
        <p:nvSpPr>
          <p:cNvPr id="79874" name="Footer Placeholder 3"/>
          <p:cNvSpPr>
            <a:spLocks noGrp="1"/>
          </p:cNvSpPr>
          <p:nvPr>
            <p:ph type="ftr" sz="quarter" idx="10"/>
          </p:nvPr>
        </p:nvSpPr>
        <p:spPr>
          <a:noFill/>
        </p:spPr>
        <p:txBody>
          <a:bodyPr/>
          <a:lstStyle/>
          <a:p>
            <a:r>
              <a:rPr lang="en-US" smtClean="0"/>
              <a:t>© 2013 Keith A. Pray</a:t>
            </a:r>
            <a:endParaRPr lang="en-US"/>
          </a:p>
        </p:txBody>
      </p:sp>
      <p:sp>
        <p:nvSpPr>
          <p:cNvPr id="79875" name="Slide Number Placeholder 4"/>
          <p:cNvSpPr>
            <a:spLocks noGrp="1"/>
          </p:cNvSpPr>
          <p:nvPr>
            <p:ph type="sldNum" sz="quarter" idx="11"/>
          </p:nvPr>
        </p:nvSpPr>
        <p:spPr>
          <a:noFill/>
        </p:spPr>
        <p:txBody>
          <a:bodyPr/>
          <a:lstStyle/>
          <a:p>
            <a:fld id="{A6B4CC1E-171F-D64E-B0B3-748339935C72}" type="slidenum">
              <a:rPr lang="en-US" smtClean="0"/>
              <a:pPr/>
              <a:t>44</a:t>
            </a:fld>
            <a:endParaRPr lang="en-US" smtClean="0"/>
          </a:p>
        </p:txBody>
      </p:sp>
      <p:sp>
        <p:nvSpPr>
          <p:cNvPr id="79876" name="Date Placeholder 5"/>
          <p:cNvSpPr>
            <a:spLocks noGrp="1"/>
          </p:cNvSpPr>
          <p:nvPr>
            <p:ph type="dt" sz="half" idx="12"/>
          </p:nvPr>
        </p:nvSpPr>
        <p:spPr>
          <a:noFill/>
        </p:spPr>
        <p:txBody>
          <a:bodyPr/>
          <a:lstStyle/>
          <a:p>
            <a:fld id="{41897D2D-ABC8-0742-AEC0-E4984060AA2D}"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Copyright</a:t>
            </a:r>
          </a:p>
        </p:txBody>
      </p:sp>
      <p:sp>
        <p:nvSpPr>
          <p:cNvPr id="81926" name="Rectangle 3"/>
          <p:cNvSpPr>
            <a:spLocks noGrp="1" noChangeArrowheads="1"/>
          </p:cNvSpPr>
          <p:nvPr>
            <p:ph idx="1"/>
          </p:nvPr>
        </p:nvSpPr>
        <p:spPr/>
        <p:txBody>
          <a:bodyPr/>
          <a:lstStyle/>
          <a:p>
            <a:pPr eaLnBrk="1" hangingPunct="1">
              <a:lnSpc>
                <a:spcPct val="90000"/>
              </a:lnSpc>
            </a:pPr>
            <a:r>
              <a:rPr lang="en-US" sz="2600">
                <a:ea typeface="ＭＳ Ｐゴシック" pitchFamily="-109" charset="-128"/>
                <a:cs typeface="ＭＳ Ｐゴシック" pitchFamily="-109" charset="-128"/>
              </a:rPr>
              <a:t>Protects work in tangible form.</a:t>
            </a:r>
          </a:p>
          <a:p>
            <a:pPr lvl="1" eaLnBrk="1" hangingPunct="1">
              <a:lnSpc>
                <a:spcPct val="90000"/>
              </a:lnSpc>
            </a:pPr>
            <a:r>
              <a:rPr lang="en-US" sz="1800"/>
              <a:t>Expression, not ideas</a:t>
            </a:r>
          </a:p>
          <a:p>
            <a:pPr eaLnBrk="1" hangingPunct="1">
              <a:lnSpc>
                <a:spcPct val="90000"/>
              </a:lnSpc>
            </a:pPr>
            <a:r>
              <a:rPr lang="en-US" sz="2600">
                <a:ea typeface="ＭＳ Ｐゴシック" pitchFamily="-109" charset="-128"/>
                <a:cs typeface="ＭＳ Ｐゴシック" pitchFamily="-109" charset="-128"/>
              </a:rPr>
              <a:t>Holder</a:t>
            </a:r>
          </a:p>
          <a:p>
            <a:pPr lvl="1" eaLnBrk="1" hangingPunct="1">
              <a:lnSpc>
                <a:spcPct val="90000"/>
              </a:lnSpc>
            </a:pPr>
            <a:r>
              <a:rPr lang="en-US" sz="1800"/>
              <a:t>US Default?</a:t>
            </a:r>
          </a:p>
          <a:p>
            <a:pPr lvl="2" eaLnBrk="1" hangingPunct="1">
              <a:lnSpc>
                <a:spcPct val="90000"/>
              </a:lnSpc>
            </a:pPr>
            <a:r>
              <a:rPr lang="en-US" sz="2000">
                <a:ea typeface="ＭＳ Ｐゴシック" pitchFamily="-109" charset="-128"/>
              </a:rPr>
              <a:t>Exceptions?, Transferred? Regained?</a:t>
            </a:r>
          </a:p>
          <a:p>
            <a:pPr lvl="1" eaLnBrk="1" hangingPunct="1">
              <a:lnSpc>
                <a:spcPct val="90000"/>
              </a:lnSpc>
            </a:pPr>
            <a:r>
              <a:rPr lang="en-US" sz="1800"/>
              <a:t>Rights: Controls distribution, Controls derivative work, Public Performance, others?</a:t>
            </a:r>
          </a:p>
          <a:p>
            <a:pPr lvl="1" eaLnBrk="1" hangingPunct="1">
              <a:lnSpc>
                <a:spcPct val="90000"/>
              </a:lnSpc>
            </a:pPr>
            <a:r>
              <a:rPr lang="en-US" sz="1800"/>
              <a:t>US Term?</a:t>
            </a:r>
          </a:p>
          <a:p>
            <a:pPr eaLnBrk="1" hangingPunct="1">
              <a:lnSpc>
                <a:spcPct val="90000"/>
              </a:lnSpc>
            </a:pPr>
            <a:r>
              <a:rPr lang="en-US" sz="2600">
                <a:ea typeface="ＭＳ Ｐゴシック" pitchFamily="-109" charset="-128"/>
                <a:cs typeface="ＭＳ Ｐゴシック" pitchFamily="-109" charset="-128"/>
              </a:rPr>
              <a:t>How are they governed?</a:t>
            </a:r>
          </a:p>
          <a:p>
            <a:pPr eaLnBrk="1" hangingPunct="1">
              <a:lnSpc>
                <a:spcPct val="90000"/>
              </a:lnSpc>
            </a:pPr>
            <a:r>
              <a:rPr lang="en-US" sz="2600">
                <a:ea typeface="ＭＳ Ｐゴシック" pitchFamily="-109" charset="-128"/>
                <a:cs typeface="ＭＳ Ｐゴシック" pitchFamily="-109" charset="-128"/>
              </a:rPr>
              <a:t>Fair Use?</a:t>
            </a:r>
          </a:p>
          <a:p>
            <a:pPr eaLnBrk="1" hangingPunct="1">
              <a:lnSpc>
                <a:spcPct val="90000"/>
              </a:lnSpc>
            </a:pPr>
            <a:r>
              <a:rPr lang="en-US" sz="2600">
                <a:ea typeface="ＭＳ Ｐゴシック" pitchFamily="-109" charset="-128"/>
                <a:cs typeface="ＭＳ Ｐゴシック" pitchFamily="-109" charset="-128"/>
              </a:rPr>
              <a:t>Rationale?</a:t>
            </a:r>
          </a:p>
        </p:txBody>
      </p:sp>
      <p:sp>
        <p:nvSpPr>
          <p:cNvPr id="81922" name="Footer Placeholder 3"/>
          <p:cNvSpPr>
            <a:spLocks noGrp="1"/>
          </p:cNvSpPr>
          <p:nvPr>
            <p:ph type="ftr" sz="quarter" idx="10"/>
          </p:nvPr>
        </p:nvSpPr>
        <p:spPr>
          <a:noFill/>
        </p:spPr>
        <p:txBody>
          <a:bodyPr/>
          <a:lstStyle/>
          <a:p>
            <a:r>
              <a:rPr lang="en-US" smtClean="0"/>
              <a:t>© 2013 Keith A. Pray</a:t>
            </a:r>
            <a:endParaRPr lang="en-US"/>
          </a:p>
        </p:txBody>
      </p:sp>
      <p:sp>
        <p:nvSpPr>
          <p:cNvPr id="81923" name="Slide Number Placeholder 4"/>
          <p:cNvSpPr>
            <a:spLocks noGrp="1"/>
          </p:cNvSpPr>
          <p:nvPr>
            <p:ph type="sldNum" sz="quarter" idx="11"/>
          </p:nvPr>
        </p:nvSpPr>
        <p:spPr>
          <a:noFill/>
        </p:spPr>
        <p:txBody>
          <a:bodyPr/>
          <a:lstStyle/>
          <a:p>
            <a:fld id="{F339FFC4-2C16-364A-82B1-C88AF12285AA}" type="slidenum">
              <a:rPr lang="en-US" smtClean="0"/>
              <a:pPr/>
              <a:t>45</a:t>
            </a:fld>
            <a:endParaRPr lang="en-US" smtClean="0"/>
          </a:p>
        </p:txBody>
      </p:sp>
      <p:sp>
        <p:nvSpPr>
          <p:cNvPr id="81924" name="Date Placeholder 5"/>
          <p:cNvSpPr>
            <a:spLocks noGrp="1"/>
          </p:cNvSpPr>
          <p:nvPr>
            <p:ph type="dt" sz="half" idx="12"/>
          </p:nvPr>
        </p:nvSpPr>
        <p:spPr>
          <a:noFill/>
        </p:spPr>
        <p:txBody>
          <a:bodyPr/>
          <a:lstStyle/>
          <a:p>
            <a:fld id="{05EF6CCD-CA14-7D46-85D1-78AA27240810}"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Patent</a:t>
            </a:r>
          </a:p>
        </p:txBody>
      </p:sp>
      <p:sp>
        <p:nvSpPr>
          <p:cNvPr id="83974"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Covers?</a:t>
            </a:r>
          </a:p>
          <a:p>
            <a:pPr eaLnBrk="1" hangingPunct="1"/>
            <a:r>
              <a:rPr lang="en-US">
                <a:ea typeface="ＭＳ Ｐゴシック" pitchFamily="-109" charset="-128"/>
                <a:cs typeface="ＭＳ Ｐゴシック" pitchFamily="-109" charset="-128"/>
              </a:rPr>
              <a:t>Requirements?</a:t>
            </a:r>
          </a:p>
          <a:p>
            <a:pPr eaLnBrk="1" hangingPunct="1"/>
            <a:r>
              <a:rPr lang="en-US">
                <a:ea typeface="ＭＳ Ｐゴシック" pitchFamily="-109" charset="-128"/>
                <a:cs typeface="ＭＳ Ｐゴシック" pitchFamily="-109" charset="-128"/>
              </a:rPr>
              <a:t>Terms?</a:t>
            </a:r>
          </a:p>
          <a:p>
            <a:pPr eaLnBrk="1" hangingPunct="1"/>
            <a:endParaRPr lang="en-US">
              <a:ea typeface="ＭＳ Ｐゴシック" pitchFamily="-109" charset="-128"/>
              <a:cs typeface="ＭＳ Ｐゴシック" pitchFamily="-109" charset="-128"/>
            </a:endParaRPr>
          </a:p>
          <a:p>
            <a:pPr eaLnBrk="1" hangingPunct="1"/>
            <a:r>
              <a:rPr lang="en-US">
                <a:ea typeface="ＭＳ Ｐゴシック" pitchFamily="-109" charset="-128"/>
                <a:cs typeface="ＭＳ Ｐゴシック" pitchFamily="-109" charset="-128"/>
              </a:rPr>
              <a:t>You cannot patent an idea.</a:t>
            </a:r>
          </a:p>
        </p:txBody>
      </p:sp>
      <p:sp>
        <p:nvSpPr>
          <p:cNvPr id="83970" name="Footer Placeholder 3"/>
          <p:cNvSpPr>
            <a:spLocks noGrp="1"/>
          </p:cNvSpPr>
          <p:nvPr>
            <p:ph type="ftr" sz="quarter" idx="10"/>
          </p:nvPr>
        </p:nvSpPr>
        <p:spPr>
          <a:noFill/>
        </p:spPr>
        <p:txBody>
          <a:bodyPr/>
          <a:lstStyle/>
          <a:p>
            <a:r>
              <a:rPr lang="en-US" smtClean="0"/>
              <a:t>© 2013 Keith A. Pray</a:t>
            </a:r>
            <a:endParaRPr lang="en-US"/>
          </a:p>
        </p:txBody>
      </p:sp>
      <p:sp>
        <p:nvSpPr>
          <p:cNvPr id="83971" name="Slide Number Placeholder 4"/>
          <p:cNvSpPr>
            <a:spLocks noGrp="1"/>
          </p:cNvSpPr>
          <p:nvPr>
            <p:ph type="sldNum" sz="quarter" idx="11"/>
          </p:nvPr>
        </p:nvSpPr>
        <p:spPr>
          <a:noFill/>
        </p:spPr>
        <p:txBody>
          <a:bodyPr/>
          <a:lstStyle/>
          <a:p>
            <a:fld id="{97E4A760-7DB0-2A4F-B4E1-87FCF8258516}" type="slidenum">
              <a:rPr lang="en-US" smtClean="0"/>
              <a:pPr/>
              <a:t>46</a:t>
            </a:fld>
            <a:endParaRPr lang="en-US" smtClean="0"/>
          </a:p>
        </p:txBody>
      </p:sp>
      <p:sp>
        <p:nvSpPr>
          <p:cNvPr id="83972" name="Date Placeholder 5"/>
          <p:cNvSpPr>
            <a:spLocks noGrp="1"/>
          </p:cNvSpPr>
          <p:nvPr>
            <p:ph type="dt" sz="half" idx="12"/>
          </p:nvPr>
        </p:nvSpPr>
        <p:spPr>
          <a:noFill/>
        </p:spPr>
        <p:txBody>
          <a:bodyPr/>
          <a:lstStyle/>
          <a:p>
            <a:fld id="{BDB38D33-BB70-714C-86ED-6927E0EE5904}"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Trade Secret</a:t>
            </a:r>
          </a:p>
        </p:txBody>
      </p:sp>
      <p:sp>
        <p:nvSpPr>
          <p:cNvPr id="86022"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What are they?</a:t>
            </a:r>
          </a:p>
          <a:p>
            <a:r>
              <a:rPr lang="en-US">
                <a:ea typeface="ＭＳ Ｐゴシック" pitchFamily="-109" charset="-128"/>
                <a:cs typeface="ＭＳ Ｐゴシック" pitchFamily="-109" charset="-128"/>
              </a:rPr>
              <a:t>How are they enforced?</a:t>
            </a:r>
          </a:p>
        </p:txBody>
      </p:sp>
      <p:sp>
        <p:nvSpPr>
          <p:cNvPr id="86018" name="Footer Placeholder 3"/>
          <p:cNvSpPr>
            <a:spLocks noGrp="1"/>
          </p:cNvSpPr>
          <p:nvPr>
            <p:ph type="ftr" sz="quarter" idx="10"/>
          </p:nvPr>
        </p:nvSpPr>
        <p:spPr>
          <a:noFill/>
        </p:spPr>
        <p:txBody>
          <a:bodyPr/>
          <a:lstStyle/>
          <a:p>
            <a:r>
              <a:rPr lang="en-US" smtClean="0"/>
              <a:t>© 2013 Keith A. Pray</a:t>
            </a:r>
            <a:endParaRPr lang="en-US"/>
          </a:p>
        </p:txBody>
      </p:sp>
      <p:sp>
        <p:nvSpPr>
          <p:cNvPr id="86019" name="Slide Number Placeholder 4"/>
          <p:cNvSpPr>
            <a:spLocks noGrp="1"/>
          </p:cNvSpPr>
          <p:nvPr>
            <p:ph type="sldNum" sz="quarter" idx="11"/>
          </p:nvPr>
        </p:nvSpPr>
        <p:spPr>
          <a:noFill/>
        </p:spPr>
        <p:txBody>
          <a:bodyPr/>
          <a:lstStyle/>
          <a:p>
            <a:fld id="{2796D12C-E283-6D45-B894-AC8E8760DB96}" type="slidenum">
              <a:rPr lang="en-US"/>
              <a:pPr/>
              <a:t>47</a:t>
            </a:fld>
            <a:endParaRPr lang="en-US"/>
          </a:p>
        </p:txBody>
      </p:sp>
      <p:sp>
        <p:nvSpPr>
          <p:cNvPr id="86020" name="Date Placeholder 5"/>
          <p:cNvSpPr>
            <a:spLocks noGrp="1"/>
          </p:cNvSpPr>
          <p:nvPr>
            <p:ph type="dt" sz="half" idx="12"/>
          </p:nvPr>
        </p:nvSpPr>
        <p:spPr>
          <a:noFill/>
        </p:spPr>
        <p:txBody>
          <a:bodyPr/>
          <a:lstStyle/>
          <a:p>
            <a:fld id="{12067F32-A177-A340-9B18-5CF59047638E}"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p:txBody>
          <a:bodyPr/>
          <a:lstStyle/>
          <a:p>
            <a:r>
              <a:rPr lang="en-US" sz="3200">
                <a:ea typeface="ＭＳ Ｐゴシック" pitchFamily="-109" charset="-128"/>
                <a:cs typeface="ＭＳ Ｐゴシック" pitchFamily="-109" charset="-128"/>
              </a:rPr>
              <a:t>How Does Intellectual Property Protection Apply To Computers?</a:t>
            </a:r>
          </a:p>
        </p:txBody>
      </p:sp>
      <p:sp>
        <p:nvSpPr>
          <p:cNvPr id="88070"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Hardware design</a:t>
            </a:r>
          </a:p>
          <a:p>
            <a:r>
              <a:rPr lang="en-US">
                <a:ea typeface="ＭＳ Ｐゴシック" pitchFamily="-109" charset="-128"/>
                <a:cs typeface="ＭＳ Ｐゴシック" pitchFamily="-109" charset="-128"/>
              </a:rPr>
              <a:t>Programs</a:t>
            </a:r>
          </a:p>
          <a:p>
            <a:r>
              <a:rPr lang="en-US">
                <a:ea typeface="ＭＳ Ｐゴシック" pitchFamily="-109" charset="-128"/>
                <a:cs typeface="ＭＳ Ｐゴシック" pitchFamily="-109" charset="-128"/>
              </a:rPr>
              <a:t>Algorithms</a:t>
            </a:r>
          </a:p>
          <a:p>
            <a:r>
              <a:rPr lang="en-US">
                <a:ea typeface="ＭＳ Ｐゴシック" pitchFamily="-109" charset="-128"/>
                <a:cs typeface="ＭＳ Ｐゴシック" pitchFamily="-109" charset="-128"/>
              </a:rPr>
              <a:t>Look And feel</a:t>
            </a:r>
          </a:p>
          <a:p>
            <a:r>
              <a:rPr lang="en-US">
                <a:ea typeface="ＭＳ Ｐゴシック" pitchFamily="-109" charset="-128"/>
                <a:cs typeface="ＭＳ Ｐゴシック" pitchFamily="-109" charset="-128"/>
              </a:rPr>
              <a:t>Music And Text Sharing</a:t>
            </a:r>
          </a:p>
        </p:txBody>
      </p:sp>
      <p:sp>
        <p:nvSpPr>
          <p:cNvPr id="88066" name="Footer Placeholder 3"/>
          <p:cNvSpPr>
            <a:spLocks noGrp="1"/>
          </p:cNvSpPr>
          <p:nvPr>
            <p:ph type="ftr" sz="quarter" idx="10"/>
          </p:nvPr>
        </p:nvSpPr>
        <p:spPr>
          <a:noFill/>
        </p:spPr>
        <p:txBody>
          <a:bodyPr/>
          <a:lstStyle/>
          <a:p>
            <a:r>
              <a:rPr lang="en-US" smtClean="0"/>
              <a:t>© 2013 Keith A. Pray</a:t>
            </a:r>
            <a:endParaRPr lang="en-US"/>
          </a:p>
        </p:txBody>
      </p:sp>
      <p:sp>
        <p:nvSpPr>
          <p:cNvPr id="88067" name="Slide Number Placeholder 4"/>
          <p:cNvSpPr>
            <a:spLocks noGrp="1"/>
          </p:cNvSpPr>
          <p:nvPr>
            <p:ph type="sldNum" sz="quarter" idx="11"/>
          </p:nvPr>
        </p:nvSpPr>
        <p:spPr>
          <a:noFill/>
        </p:spPr>
        <p:txBody>
          <a:bodyPr/>
          <a:lstStyle/>
          <a:p>
            <a:fld id="{5194380A-DC83-F247-9D3F-0E7C250710BA}" type="slidenum">
              <a:rPr lang="en-US"/>
              <a:pPr/>
              <a:t>48</a:t>
            </a:fld>
            <a:endParaRPr lang="en-US"/>
          </a:p>
        </p:txBody>
      </p:sp>
      <p:sp>
        <p:nvSpPr>
          <p:cNvPr id="88068" name="Date Placeholder 5"/>
          <p:cNvSpPr>
            <a:spLocks noGrp="1"/>
          </p:cNvSpPr>
          <p:nvPr>
            <p:ph type="dt" sz="half" idx="12"/>
          </p:nvPr>
        </p:nvSpPr>
        <p:spPr>
          <a:noFill/>
        </p:spPr>
        <p:txBody>
          <a:bodyPr/>
          <a:lstStyle/>
          <a:p>
            <a:fld id="{F28A3277-604B-7040-A0C8-F8D9681474A8}"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Protecting Software</a:t>
            </a:r>
          </a:p>
        </p:txBody>
      </p:sp>
      <p:sp>
        <p:nvSpPr>
          <p:cNvPr id="90118"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Patented?</a:t>
            </a:r>
          </a:p>
          <a:p>
            <a:r>
              <a:rPr lang="en-US">
                <a:ea typeface="ＭＳ Ｐゴシック" pitchFamily="-109" charset="-128"/>
                <a:cs typeface="ＭＳ Ｐゴシック" pitchFamily="-109" charset="-128"/>
              </a:rPr>
              <a:t>Copyrighted?</a:t>
            </a:r>
          </a:p>
          <a:p>
            <a:r>
              <a:rPr lang="en-US">
                <a:ea typeface="ＭＳ Ｐゴシック" pitchFamily="-109" charset="-128"/>
                <a:cs typeface="ＭＳ Ｐゴシック" pitchFamily="-109" charset="-128"/>
              </a:rPr>
              <a:t>Trade Secret?</a:t>
            </a:r>
          </a:p>
          <a:p>
            <a:endParaRPr lang="en-US">
              <a:ea typeface="ＭＳ Ｐゴシック" pitchFamily="-109" charset="-128"/>
              <a:cs typeface="ＭＳ Ｐゴシック" pitchFamily="-109" charset="-128"/>
            </a:endParaRPr>
          </a:p>
          <a:p>
            <a:r>
              <a:rPr lang="en-US">
                <a:ea typeface="ＭＳ Ｐゴシック" pitchFamily="-109" charset="-128"/>
                <a:cs typeface="ＭＳ Ｐゴシック" pitchFamily="-109" charset="-128"/>
              </a:rPr>
              <a:t>License agreements?</a:t>
            </a:r>
          </a:p>
          <a:p>
            <a:r>
              <a:rPr lang="en-US">
                <a:ea typeface="ＭＳ Ｐゴシック" pitchFamily="-109" charset="-128"/>
                <a:cs typeface="ＭＳ Ｐゴシック" pitchFamily="-109" charset="-128"/>
              </a:rPr>
              <a:t>Open source and free software?</a:t>
            </a:r>
          </a:p>
        </p:txBody>
      </p:sp>
      <p:sp>
        <p:nvSpPr>
          <p:cNvPr id="90114" name="Footer Placeholder 3"/>
          <p:cNvSpPr>
            <a:spLocks noGrp="1"/>
          </p:cNvSpPr>
          <p:nvPr>
            <p:ph type="ftr" sz="quarter" idx="10"/>
          </p:nvPr>
        </p:nvSpPr>
        <p:spPr>
          <a:noFill/>
        </p:spPr>
        <p:txBody>
          <a:bodyPr/>
          <a:lstStyle/>
          <a:p>
            <a:r>
              <a:rPr lang="en-US" smtClean="0"/>
              <a:t>© 2013 Keith A. Pray</a:t>
            </a:r>
            <a:endParaRPr lang="en-US"/>
          </a:p>
        </p:txBody>
      </p:sp>
      <p:sp>
        <p:nvSpPr>
          <p:cNvPr id="90115" name="Slide Number Placeholder 4"/>
          <p:cNvSpPr>
            <a:spLocks noGrp="1"/>
          </p:cNvSpPr>
          <p:nvPr>
            <p:ph type="sldNum" sz="quarter" idx="11"/>
          </p:nvPr>
        </p:nvSpPr>
        <p:spPr>
          <a:noFill/>
        </p:spPr>
        <p:txBody>
          <a:bodyPr/>
          <a:lstStyle/>
          <a:p>
            <a:fld id="{FCFCAC67-FF01-BE42-9E87-5AE8C7A00C1D}" type="slidenum">
              <a:rPr lang="en-US"/>
              <a:pPr/>
              <a:t>49</a:t>
            </a:fld>
            <a:endParaRPr lang="en-US"/>
          </a:p>
        </p:txBody>
      </p:sp>
      <p:sp>
        <p:nvSpPr>
          <p:cNvPr id="90116" name="Date Placeholder 5"/>
          <p:cNvSpPr>
            <a:spLocks noGrp="1"/>
          </p:cNvSpPr>
          <p:nvPr>
            <p:ph type="dt" sz="half" idx="12"/>
          </p:nvPr>
        </p:nvSpPr>
        <p:spPr>
          <a:noFill/>
        </p:spPr>
        <p:txBody>
          <a:bodyPr/>
          <a:lstStyle/>
          <a:p>
            <a:fld id="{B525F497-C415-CD40-BD65-19CD2316F356}" type="datetime1">
              <a:rPr lang="en-US" smtClean="0"/>
              <a:t>3/29/13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Intellectual Property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a:t>
            </a:r>
            <a:endParaRPr lang="en-US" sz="2400" dirty="0">
              <a:ea typeface="ＭＳ Ｐゴシック" pitchFamily="-109" charset="-128"/>
              <a:cs typeface="ＭＳ Ｐゴシック" pitchFamily="-109" charset="-128"/>
            </a:endParaRPr>
          </a:p>
          <a:p>
            <a:pPr marL="0" indent="0" eaLnBrk="1" hangingPunct="1">
              <a:buNone/>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E64C568-17ED-2D4B-A36A-EC5603E09877}" type="slidenum">
              <a:rPr lang="en-US" smtClean="0"/>
              <a:pPr/>
              <a:t>5</a:t>
            </a:fld>
            <a:endParaRPr lang="en-US" smtClean="0"/>
          </a:p>
        </p:txBody>
      </p:sp>
      <p:sp>
        <p:nvSpPr>
          <p:cNvPr id="17412" name="Date Placeholder 5"/>
          <p:cNvSpPr>
            <a:spLocks noGrp="1"/>
          </p:cNvSpPr>
          <p:nvPr>
            <p:ph type="dt" sz="half" idx="12"/>
          </p:nvPr>
        </p:nvSpPr>
        <p:spPr>
          <a:noFill/>
        </p:spPr>
        <p:txBody>
          <a:bodyPr/>
          <a:lstStyle/>
          <a:p>
            <a:fld id="{679362DF-B116-6B48-B9F4-5D71C88C0B0D}" type="datetime1">
              <a:rPr lang="en-US" smtClean="0"/>
              <a:t>3/29/13</a:t>
            </a:fld>
            <a:endParaRPr lang="en-US"/>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4623844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Samsung Apple Patent Dispute</a:t>
            </a:r>
            <a:endParaRPr lang="en-US" dirty="0"/>
          </a:p>
        </p:txBody>
      </p:sp>
      <p:sp>
        <p:nvSpPr>
          <p:cNvPr id="3" name="Content Placeholder 2"/>
          <p:cNvSpPr>
            <a:spLocks noGrp="1"/>
          </p:cNvSpPr>
          <p:nvPr>
            <p:ph idx="1"/>
          </p:nvPr>
        </p:nvSpPr>
        <p:spPr/>
        <p:txBody>
          <a:bodyPr/>
          <a:lstStyle/>
          <a:p>
            <a:r>
              <a:rPr lang="en-US" dirty="0" smtClean="0"/>
              <a:t>Countries</a:t>
            </a:r>
          </a:p>
          <a:p>
            <a:pPr lvl="1"/>
            <a:r>
              <a:rPr lang="en-US" dirty="0" smtClean="0"/>
              <a:t>USA, South Korea, Japan, Germany, Netherlands, Australia, UK, France</a:t>
            </a:r>
          </a:p>
          <a:p>
            <a:r>
              <a:rPr lang="en-US" dirty="0" smtClean="0"/>
              <a:t>Devices</a:t>
            </a:r>
          </a:p>
          <a:p>
            <a:pPr lvl="1"/>
            <a:r>
              <a:rPr lang="en-US" dirty="0" smtClean="0"/>
              <a:t>Apple</a:t>
            </a:r>
          </a:p>
          <a:p>
            <a:pPr lvl="2"/>
            <a:r>
              <a:rPr lang="en-US" dirty="0" smtClean="0"/>
              <a:t>iPhone, </a:t>
            </a:r>
            <a:r>
              <a:rPr lang="en-US" dirty="0" err="1" smtClean="0"/>
              <a:t>iPad</a:t>
            </a:r>
            <a:endParaRPr lang="en-US" dirty="0" smtClean="0"/>
          </a:p>
          <a:p>
            <a:pPr lvl="1"/>
            <a:r>
              <a:rPr lang="en-US" dirty="0" smtClean="0"/>
              <a:t>Samsung</a:t>
            </a:r>
          </a:p>
          <a:p>
            <a:pPr lvl="2"/>
            <a:r>
              <a:rPr lang="en-US" dirty="0" smtClean="0"/>
              <a:t>Galaxy S Smartphones, Galaxy Note, Galaxy Tab, Galaxy Nexus</a:t>
            </a:r>
          </a:p>
          <a:p>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50</a:t>
            </a:fld>
            <a:endParaRPr lang="en-US"/>
          </a:p>
        </p:txBody>
      </p:sp>
      <p:sp>
        <p:nvSpPr>
          <p:cNvPr id="7" name="Date Placeholder 6"/>
          <p:cNvSpPr>
            <a:spLocks noGrp="1"/>
          </p:cNvSpPr>
          <p:nvPr>
            <p:ph type="dt" sz="half" idx="12"/>
          </p:nvPr>
        </p:nvSpPr>
        <p:spPr/>
        <p:txBody>
          <a:bodyPr/>
          <a:lstStyle/>
          <a:p>
            <a:fld id="{E7E76B51-8006-1540-851E-759D6FF8D55D}"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276606299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Samsung Apple Patent Dispute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984057"/>
            <a:ext cx="4189104" cy="3886200"/>
          </a:xfrm>
        </p:spPr>
      </p:pic>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51</a:t>
            </a:fld>
            <a:endParaRPr lang="en-US"/>
          </a:p>
        </p:txBody>
      </p:sp>
      <p:sp>
        <p:nvSpPr>
          <p:cNvPr id="7" name="Date Placeholder 6"/>
          <p:cNvSpPr>
            <a:spLocks noGrp="1"/>
          </p:cNvSpPr>
          <p:nvPr>
            <p:ph type="dt" sz="half" idx="12"/>
          </p:nvPr>
        </p:nvSpPr>
        <p:spPr/>
        <p:txBody>
          <a:bodyPr/>
          <a:lstStyle/>
          <a:p>
            <a:fld id="{31765A76-7EF5-B649-9343-76C7813CE326}"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560320"/>
            <a:ext cx="4121118" cy="2733675"/>
          </a:xfrm>
          <a:prstGeom prst="rect">
            <a:avLst/>
          </a:prstGeom>
        </p:spPr>
      </p:pic>
    </p:spTree>
    <p:extLst>
      <p:ext uri="{BB962C8B-B14F-4D97-AF65-F5344CB8AC3E}">
        <p14:creationId xmlns:p14="http://schemas.microsoft.com/office/powerpoint/2010/main" val="30017776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as a Weapon</a:t>
            </a:r>
            <a:endParaRPr lang="en-US" dirty="0"/>
          </a:p>
        </p:txBody>
      </p:sp>
      <p:sp>
        <p:nvSpPr>
          <p:cNvPr id="3" name="Content Placeholder 2"/>
          <p:cNvSpPr>
            <a:spLocks noGrp="1"/>
          </p:cNvSpPr>
          <p:nvPr>
            <p:ph idx="1"/>
          </p:nvPr>
        </p:nvSpPr>
        <p:spPr/>
        <p:txBody>
          <a:bodyPr/>
          <a:lstStyle/>
          <a:p>
            <a:r>
              <a:rPr lang="en-US" dirty="0" smtClean="0"/>
              <a:t>Patent</a:t>
            </a:r>
          </a:p>
          <a:p>
            <a:pPr lvl="1"/>
            <a:r>
              <a:rPr lang="en-US" dirty="0" smtClean="0"/>
              <a:t>Purpose</a:t>
            </a:r>
          </a:p>
          <a:p>
            <a:pPr lvl="1"/>
            <a:r>
              <a:rPr lang="en-US" dirty="0" smtClean="0"/>
              <a:t>Fair Use</a:t>
            </a:r>
          </a:p>
          <a:p>
            <a:r>
              <a:rPr lang="en-US" dirty="0" smtClean="0"/>
              <a:t>On-going battle</a:t>
            </a:r>
          </a:p>
          <a:p>
            <a:pPr lvl="1"/>
            <a:r>
              <a:rPr lang="en-US" dirty="0" smtClean="0"/>
              <a:t>Patents Apparent Use in Case</a:t>
            </a:r>
          </a:p>
          <a:p>
            <a:pPr lvl="1"/>
            <a:r>
              <a:rPr lang="en-US" dirty="0" smtClean="0"/>
              <a:t>Evolution of Patent Law</a:t>
            </a:r>
          </a:p>
          <a:p>
            <a:pPr lvl="1"/>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52</a:t>
            </a:fld>
            <a:endParaRPr lang="en-US"/>
          </a:p>
        </p:txBody>
      </p:sp>
      <p:sp>
        <p:nvSpPr>
          <p:cNvPr id="7" name="Date Placeholder 6"/>
          <p:cNvSpPr>
            <a:spLocks noGrp="1"/>
          </p:cNvSpPr>
          <p:nvPr>
            <p:ph type="dt" sz="half" idx="12"/>
          </p:nvPr>
        </p:nvSpPr>
        <p:spPr/>
        <p:txBody>
          <a:bodyPr/>
          <a:lstStyle/>
          <a:p>
            <a:fld id="{25433816-C20F-FE48-B82C-2765E3686082}"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207369092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Shares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3476468"/>
              </p:ext>
            </p:extLst>
          </p:nvPr>
        </p:nvGraphicFramePr>
        <p:xfrm>
          <a:off x="928687" y="1973580"/>
          <a:ext cx="7286625" cy="3901440"/>
        </p:xfrm>
        <a:graphic>
          <a:graphicData uri="http://schemas.openxmlformats.org/drawingml/2006/table">
            <a:tbl>
              <a:tblPr/>
              <a:tblGrid>
                <a:gridCol w="1457325"/>
                <a:gridCol w="1457325"/>
                <a:gridCol w="1457325"/>
                <a:gridCol w="1457325"/>
                <a:gridCol w="1457325"/>
              </a:tblGrid>
              <a:tr h="485775">
                <a:tc>
                  <a:txBody>
                    <a:bodyPr/>
                    <a:lstStyle/>
                    <a:p>
                      <a:pPr algn="l"/>
                      <a:r>
                        <a:rPr lang="en-US" sz="1600" b="1" i="0" dirty="0" smtClean="0">
                          <a:effectLst/>
                        </a:rPr>
                        <a:t>Company</a:t>
                      </a:r>
                      <a:endParaRPr lang="en-US" sz="1600" dirty="0">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2Q12</a:t>
                      </a:r>
                      <a:endParaRPr lang="en-US" sz="1600">
                        <a:effectLst/>
                      </a:endParaRPr>
                    </a:p>
                    <a:p>
                      <a:pPr algn="r"/>
                      <a:r>
                        <a:rPr lang="en-US" sz="1600" b="1" i="0">
                          <a:effectLst/>
                        </a:rPr>
                        <a:t>Units</a:t>
                      </a:r>
                      <a:endParaRPr lang="en-US" sz="1600">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2Q12 Market Share (%)</a:t>
                      </a:r>
                      <a:endParaRPr lang="en-US" sz="1600">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2Q11</a:t>
                      </a:r>
                      <a:endParaRPr lang="en-US" sz="1600">
                        <a:effectLst/>
                      </a:endParaRPr>
                    </a:p>
                    <a:p>
                      <a:pPr algn="r"/>
                      <a:r>
                        <a:rPr lang="en-US" sz="1600" b="1" i="0">
                          <a:effectLst/>
                        </a:rPr>
                        <a:t>Units</a:t>
                      </a:r>
                      <a:endParaRPr lang="en-US" sz="1600">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2Q11 Market Share (%)</a:t>
                      </a:r>
                      <a:endParaRPr lang="en-US" sz="1600">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Samsung</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90,432.1</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21.6</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69,827.6</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16.3</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Nokia</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83,420.1</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19.9</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97,869.3</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22.8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Apple</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28,935.0</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6.9</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19,628.8</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4.6</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ZTE</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17,936.4</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4.3</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13,070.2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3.0</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LG Electronics</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14,345.4</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3.4</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24,420.8</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5.7</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Huawei Device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10,894.2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2.6</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9,026.1</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2.1</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5775">
                <a:tc>
                  <a:txBody>
                    <a:bodyPr/>
                    <a:lstStyle/>
                    <a:p>
                      <a:r>
                        <a:rPr lang="en-US" sz="1600">
                          <a:effectLst/>
                        </a:rPr>
                        <a:t>TCL Communications</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9,355.7</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7,938.9</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HTC</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9,301.2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11,016.1</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2.6</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Motorola</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9,163.2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10,221.4</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2.4</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5775">
                <a:tc>
                  <a:txBody>
                    <a:bodyPr/>
                    <a:lstStyle/>
                    <a:p>
                      <a:r>
                        <a:rPr lang="en-US" sz="1600">
                          <a:effectLst/>
                        </a:rPr>
                        <a:t>Research In Motion</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7,991.2</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1.9</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12,652.3</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3.0</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a:effectLst/>
                        </a:rPr>
                        <a:t>Others</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137,233.4</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32.8</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152,989.70</a:t>
                      </a: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a:effectLst/>
                        </a:rPr>
                        <a:t>35.7</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2888">
                <a:tc>
                  <a:txBody>
                    <a:bodyPr/>
                    <a:lstStyle/>
                    <a:p>
                      <a:r>
                        <a:rPr lang="en-US" sz="1600" b="1" i="0">
                          <a:effectLst/>
                        </a:rPr>
                        <a:t>Total</a:t>
                      </a:r>
                      <a:endParaRPr lang="en-US" sz="1600">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419,007.90</a:t>
                      </a:r>
                      <a:endParaRPr lang="en-US" sz="160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100.0</a:t>
                      </a:r>
                      <a:endParaRPr lang="en-US" sz="160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a:effectLst/>
                        </a:rPr>
                        <a:t>428,661.15</a:t>
                      </a:r>
                      <a:endParaRPr lang="en-US" sz="160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en-US" sz="1600" b="1" i="0" dirty="0">
                          <a:effectLst/>
                        </a:rPr>
                        <a:t>100.0</a:t>
                      </a:r>
                      <a:endParaRPr lang="en-US" sz="1600" dirty="0">
                        <a:effectLst/>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53</a:t>
            </a:fld>
            <a:endParaRPr lang="en-US"/>
          </a:p>
        </p:txBody>
      </p:sp>
      <p:sp>
        <p:nvSpPr>
          <p:cNvPr id="7" name="Date Placeholder 6"/>
          <p:cNvSpPr>
            <a:spLocks noGrp="1"/>
          </p:cNvSpPr>
          <p:nvPr>
            <p:ph type="dt" sz="half" idx="12"/>
          </p:nvPr>
        </p:nvSpPr>
        <p:spPr/>
        <p:txBody>
          <a:bodyPr/>
          <a:lstStyle/>
          <a:p>
            <a:fld id="{7F5E9EC9-38E7-F548-A2E5-5AC9E7568551}"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24951836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r>
              <a:rPr lang="en-US" dirty="0" smtClean="0"/>
              <a:t>Kantian</a:t>
            </a:r>
          </a:p>
          <a:p>
            <a:r>
              <a:rPr lang="en-US" dirty="0" smtClean="0"/>
              <a:t>Act Utilitarian</a:t>
            </a:r>
          </a:p>
          <a:p>
            <a:r>
              <a:rPr lang="en-US" dirty="0" smtClean="0"/>
              <a:t>Social Contract</a:t>
            </a:r>
          </a:p>
          <a:p>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54</a:t>
            </a:fld>
            <a:endParaRPr lang="en-US"/>
          </a:p>
        </p:txBody>
      </p:sp>
      <p:sp>
        <p:nvSpPr>
          <p:cNvPr id="7" name="Date Placeholder 6"/>
          <p:cNvSpPr>
            <a:spLocks noGrp="1"/>
          </p:cNvSpPr>
          <p:nvPr>
            <p:ph type="dt" sz="half" idx="12"/>
          </p:nvPr>
        </p:nvSpPr>
        <p:spPr/>
        <p:txBody>
          <a:bodyPr/>
          <a:lstStyle/>
          <a:p>
            <a:fld id="{12B8543E-AD10-3D4B-927E-F59BD4C02508}"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4274603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Consumer</a:t>
            </a:r>
            <a:endParaRPr lang="en-US" dirty="0"/>
          </a:p>
        </p:txBody>
      </p:sp>
      <p:sp>
        <p:nvSpPr>
          <p:cNvPr id="3" name="Content Placeholder 2"/>
          <p:cNvSpPr>
            <a:spLocks noGrp="1"/>
          </p:cNvSpPr>
          <p:nvPr>
            <p:ph idx="1"/>
          </p:nvPr>
        </p:nvSpPr>
        <p:spPr/>
        <p:txBody>
          <a:bodyPr/>
          <a:lstStyle/>
          <a:p>
            <a:r>
              <a:rPr lang="en-US" dirty="0" smtClean="0"/>
              <a:t>Possibilities</a:t>
            </a:r>
          </a:p>
          <a:p>
            <a:pPr lvl="1"/>
            <a:r>
              <a:rPr lang="en-US" dirty="0" smtClean="0"/>
              <a:t>Prices</a:t>
            </a:r>
          </a:p>
          <a:p>
            <a:pPr lvl="2"/>
            <a:r>
              <a:rPr lang="en-US" dirty="0" smtClean="0"/>
              <a:t>Licensing, trial costs</a:t>
            </a:r>
          </a:p>
          <a:p>
            <a:pPr lvl="1"/>
            <a:r>
              <a:rPr lang="en-US" dirty="0" smtClean="0"/>
              <a:t>Diversity</a:t>
            </a:r>
          </a:p>
          <a:p>
            <a:pPr lvl="2"/>
            <a:r>
              <a:rPr lang="en-US" dirty="0" err="1" smtClean="0"/>
              <a:t>iProduct</a:t>
            </a:r>
            <a:r>
              <a:rPr lang="en-US" dirty="0" smtClean="0"/>
              <a:t> look-alikes vs. innovation</a:t>
            </a:r>
          </a:p>
          <a:p>
            <a:r>
              <a:rPr lang="en-US" dirty="0" smtClean="0"/>
              <a:t>Win or Lose?</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55</a:t>
            </a:fld>
            <a:endParaRPr lang="en-US"/>
          </a:p>
        </p:txBody>
      </p:sp>
      <p:sp>
        <p:nvSpPr>
          <p:cNvPr id="7" name="Date Placeholder 6"/>
          <p:cNvSpPr>
            <a:spLocks noGrp="1"/>
          </p:cNvSpPr>
          <p:nvPr>
            <p:ph type="dt" sz="half" idx="12"/>
          </p:nvPr>
        </p:nvSpPr>
        <p:spPr/>
        <p:txBody>
          <a:bodyPr/>
          <a:lstStyle/>
          <a:p>
            <a:fld id="{9FF71C7A-EB2C-CB42-8A95-3DF6A4B4927A}"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15835412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400" dirty="0" smtClean="0"/>
              <a:t>Who Lost the Apple Samsung Trial? Google. </a:t>
            </a:r>
            <a:r>
              <a:rPr lang="en-US" sz="1400" dirty="0">
                <a:hlinkClick r:id="rId3"/>
              </a:rPr>
              <a:t>http://</a:t>
            </a:r>
            <a:r>
              <a:rPr lang="en-US" sz="1400" dirty="0" smtClean="0">
                <a:hlinkClick r:id="rId3"/>
              </a:rPr>
              <a:t>go.galegroup.com.ezproxy.wpi.edu/ps/i.do?id=GALE%7CA300800057&amp;v=2.1&amp;u=mlin_c_worpoly&amp;it=r&amp;p=ITOF&amp;sw=w</a:t>
            </a:r>
            <a:r>
              <a:rPr lang="en-US" sz="1400" dirty="0" smtClean="0"/>
              <a:t> (9/9/2012)</a:t>
            </a:r>
          </a:p>
          <a:p>
            <a:r>
              <a:rPr lang="en-US" sz="1400" dirty="0" err="1" smtClean="0"/>
              <a:t>Wingfield</a:t>
            </a:r>
            <a:r>
              <a:rPr lang="en-US" sz="1400" dirty="0" smtClean="0"/>
              <a:t>, Nick. Tokyo Court Hands Win to Samsung Over Apple. </a:t>
            </a:r>
            <a:r>
              <a:rPr lang="en-US" sz="1400" dirty="0">
                <a:hlinkClick r:id="rId4"/>
              </a:rPr>
              <a:t>http://</a:t>
            </a:r>
            <a:r>
              <a:rPr lang="en-US" sz="1400" dirty="0" smtClean="0">
                <a:hlinkClick r:id="rId4"/>
              </a:rPr>
              <a:t>www.nytimes.com/2012/09/01/technology/in-japan-a-setback-for-apples-patent-fight.html</a:t>
            </a:r>
            <a:r>
              <a:rPr lang="en-US" sz="1400" dirty="0"/>
              <a:t> </a:t>
            </a:r>
            <a:r>
              <a:rPr lang="en-US" sz="1400" dirty="0" smtClean="0"/>
              <a:t>(9/10/2012)</a:t>
            </a:r>
          </a:p>
          <a:p>
            <a:r>
              <a:rPr lang="en-US" sz="1400" dirty="0" err="1" smtClean="0"/>
              <a:t>Wingfield</a:t>
            </a:r>
            <a:r>
              <a:rPr lang="en-US" sz="1400" dirty="0" smtClean="0"/>
              <a:t>, Nick. </a:t>
            </a:r>
            <a:r>
              <a:rPr lang="en-US" sz="1400" dirty="0"/>
              <a:t>Jury Awards $1 Billion to Apple in Samsung Patent </a:t>
            </a:r>
            <a:r>
              <a:rPr lang="en-US" sz="1400" dirty="0" smtClean="0"/>
              <a:t>Case. </a:t>
            </a:r>
            <a:r>
              <a:rPr lang="en-US" sz="1400" dirty="0">
                <a:hlinkClick r:id="rId5"/>
              </a:rPr>
              <a:t>http://</a:t>
            </a:r>
            <a:r>
              <a:rPr lang="en-US" sz="1400" dirty="0" smtClean="0">
                <a:hlinkClick r:id="rId5"/>
              </a:rPr>
              <a:t>www.nytimes.com/2012/08/25/technology/jury-reaches-decision-in-apple-samsung-patent-trial.html</a:t>
            </a:r>
            <a:r>
              <a:rPr lang="en-US" sz="1400" dirty="0"/>
              <a:t> </a:t>
            </a:r>
            <a:r>
              <a:rPr lang="en-US" sz="1400" dirty="0" smtClean="0"/>
              <a:t>(9/9/2012)</a:t>
            </a:r>
          </a:p>
          <a:p>
            <a:r>
              <a:rPr lang="en-US" sz="1400" dirty="0" err="1" smtClean="0"/>
              <a:t>Zeman</a:t>
            </a:r>
            <a:r>
              <a:rPr lang="en-US" sz="1400" dirty="0" smtClean="0"/>
              <a:t>, Eric. Samsung Sues Apple (Again). </a:t>
            </a:r>
            <a:r>
              <a:rPr lang="en-US" sz="1400" dirty="0">
                <a:hlinkClick r:id="rId6"/>
              </a:rPr>
              <a:t>http://</a:t>
            </a:r>
            <a:r>
              <a:rPr lang="en-US" sz="1400" dirty="0" smtClean="0">
                <a:hlinkClick r:id="rId6"/>
              </a:rPr>
              <a:t>search.proquest.com.ezproxy.wpi.edu/docview/893870417</a:t>
            </a:r>
            <a:r>
              <a:rPr lang="en-US" sz="1400" dirty="0" smtClean="0"/>
              <a:t> (9/9/2012).</a:t>
            </a:r>
          </a:p>
          <a:p>
            <a:r>
              <a:rPr lang="en-US" sz="1400" dirty="0" smtClean="0"/>
              <a:t>Samsung Countersues Apple for Patent Infringement. </a:t>
            </a:r>
            <a:r>
              <a:rPr lang="en-US" sz="1400" dirty="0">
                <a:hlinkClick r:id="rId7"/>
              </a:rPr>
              <a:t>http://</a:t>
            </a:r>
            <a:r>
              <a:rPr lang="en-US" sz="1400" dirty="0" smtClean="0">
                <a:hlinkClick r:id="rId7"/>
              </a:rPr>
              <a:t>go.galegroup.com.ezproxy.wpi.edu/ps/i.do?id=GALE%7CA254597022&amp;v=2.1&amp;u=mlin_c_worpoly&amp;it=r&amp;p=ITOF&amp;sw=w</a:t>
            </a:r>
            <a:r>
              <a:rPr lang="en-US" sz="1400" dirty="0" smtClean="0"/>
              <a:t>. (9/8/2012).</a:t>
            </a:r>
          </a:p>
          <a:p>
            <a:r>
              <a:rPr lang="en-US" sz="1400" dirty="0" err="1" smtClean="0"/>
              <a:t>Zeman</a:t>
            </a:r>
            <a:r>
              <a:rPr lang="en-US" sz="1400" dirty="0" smtClean="0"/>
              <a:t>, Eric. Apple, Samsung Patent Fight Draws Blood. </a:t>
            </a:r>
            <a:r>
              <a:rPr lang="en-US" sz="1400" dirty="0">
                <a:hlinkClick r:id="rId8"/>
              </a:rPr>
              <a:t>http://</a:t>
            </a:r>
            <a:r>
              <a:rPr lang="en-US" sz="1400" dirty="0" smtClean="0">
                <a:hlinkClick r:id="rId8"/>
              </a:rPr>
              <a:t>search.proquest.com.ezproxy.wpi.edu/docview/1027177557</a:t>
            </a:r>
            <a:r>
              <a:rPr lang="en-US" sz="1400" dirty="0" smtClean="0"/>
              <a:t>  (9/8/2012)</a:t>
            </a:r>
          </a:p>
          <a:p>
            <a:r>
              <a:rPr lang="en-US" sz="1400" dirty="0" smtClean="0"/>
              <a:t>Apple versus Samsung Copy that. </a:t>
            </a:r>
            <a:r>
              <a:rPr lang="en-US" sz="1400" dirty="0">
                <a:hlinkClick r:id="rId9"/>
              </a:rPr>
              <a:t>http://</a:t>
            </a:r>
            <a:r>
              <a:rPr lang="en-US" sz="1400" dirty="0" smtClean="0">
                <a:hlinkClick r:id="rId9"/>
              </a:rPr>
              <a:t>www.economist.com/blogs/schumpeter/2012/08/apple-versus-samsung</a:t>
            </a:r>
            <a:r>
              <a:rPr lang="en-US" sz="1400" dirty="0"/>
              <a:t> </a:t>
            </a:r>
            <a:r>
              <a:rPr lang="en-US" sz="1400" dirty="0" smtClean="0"/>
              <a:t>(9/9/2012)</a:t>
            </a:r>
            <a:endParaRPr lang="en-US" sz="1400" dirty="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56</a:t>
            </a:fld>
            <a:endParaRPr lang="en-US"/>
          </a:p>
        </p:txBody>
      </p:sp>
      <p:sp>
        <p:nvSpPr>
          <p:cNvPr id="7" name="Date Placeholder 6"/>
          <p:cNvSpPr>
            <a:spLocks noGrp="1"/>
          </p:cNvSpPr>
          <p:nvPr>
            <p:ph type="dt" sz="half" idx="12"/>
          </p:nvPr>
        </p:nvSpPr>
        <p:spPr/>
        <p:txBody>
          <a:bodyPr/>
          <a:lstStyle/>
          <a:p>
            <a:fld id="{593E5E49-B4D4-0A40-AA6A-6A50C2182024}"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183369886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400" dirty="0" smtClean="0"/>
              <a:t>The United States Patent and Trademark Office. </a:t>
            </a:r>
            <a:r>
              <a:rPr lang="en-US" sz="1400" dirty="0">
                <a:hlinkClick r:id="rId3"/>
              </a:rPr>
              <a:t>http://</a:t>
            </a:r>
            <a:r>
              <a:rPr lang="en-US" sz="1400" dirty="0" smtClean="0">
                <a:hlinkClick r:id="rId3"/>
              </a:rPr>
              <a:t>www.uspto.gov/patents/index.jsp</a:t>
            </a:r>
            <a:r>
              <a:rPr lang="en-US" sz="1400" dirty="0" smtClean="0"/>
              <a:t> (9/10/2012)</a:t>
            </a:r>
          </a:p>
          <a:p>
            <a:r>
              <a:rPr lang="en-US" sz="1400" dirty="0" smtClean="0"/>
              <a:t>Quinn, Michael J. Ethics for the Information Age. (Pearson Education, Inc., 2013). 161-221</a:t>
            </a:r>
          </a:p>
          <a:p>
            <a:r>
              <a:rPr lang="en-US" sz="1400" dirty="0" smtClean="0"/>
              <a:t>Epstein, Zach.  Gartner: Apple and Samsung exploded in Q2 while BlackBerry sales slid 37%. </a:t>
            </a:r>
            <a:r>
              <a:rPr lang="en-US" sz="1400" dirty="0">
                <a:hlinkClick r:id="rId4"/>
              </a:rPr>
              <a:t>http://www.bgr.com/2012/08/14/mobile-phone-q2-2012-market-share-sales</a:t>
            </a:r>
            <a:r>
              <a:rPr lang="en-US" sz="1400" dirty="0" smtClean="0">
                <a:hlinkClick r:id="rId4"/>
              </a:rPr>
              <a:t>/</a:t>
            </a:r>
            <a:r>
              <a:rPr lang="en-US" sz="1400" dirty="0" smtClean="0"/>
              <a:t> (9/11/2012)</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57</a:t>
            </a:fld>
            <a:endParaRPr lang="en-US"/>
          </a:p>
        </p:txBody>
      </p:sp>
      <p:sp>
        <p:nvSpPr>
          <p:cNvPr id="7" name="Date Placeholder 6"/>
          <p:cNvSpPr>
            <a:spLocks noGrp="1"/>
          </p:cNvSpPr>
          <p:nvPr>
            <p:ph type="dt" sz="half" idx="12"/>
          </p:nvPr>
        </p:nvSpPr>
        <p:spPr/>
        <p:txBody>
          <a:bodyPr/>
          <a:lstStyle/>
          <a:p>
            <a:fld id="{29F4D526-C7C7-DB4F-8F21-F317315AE193}" type="datetime1">
              <a:rPr lang="en-US" smtClean="0"/>
              <a:t>3/29/13</a:t>
            </a:fld>
            <a:endParaRPr lang="en-US"/>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Aaron </a:t>
            </a:r>
            <a:r>
              <a:rPr lang="en-US" sz="1400" dirty="0" err="1" smtClean="0">
                <a:solidFill>
                  <a:schemeClr val="tx1"/>
                </a:solidFill>
                <a:latin typeface="+mj-lt"/>
              </a:rPr>
              <a:t>Durkee</a:t>
            </a:r>
            <a:endParaRPr lang="en-US" sz="1400" dirty="0">
              <a:solidFill>
                <a:schemeClr val="tx1"/>
              </a:solidFill>
              <a:latin typeface="+mj-lt"/>
            </a:endParaRPr>
          </a:p>
        </p:txBody>
      </p:sp>
    </p:spTree>
    <p:extLst>
      <p:ext uri="{BB962C8B-B14F-4D97-AF65-F5344CB8AC3E}">
        <p14:creationId xmlns:p14="http://schemas.microsoft.com/office/powerpoint/2010/main" val="22909671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 Self Search 1/2 </a:t>
            </a:r>
            <a:r>
              <a:rPr lang="en-US" dirty="0">
                <a:ea typeface="ＭＳ Ｐゴシック" pitchFamily="-109" charset="-128"/>
                <a:cs typeface="ＭＳ Ｐゴシック" pitchFamily="-109" charset="-128"/>
              </a:rPr>
              <a:t>Discussion Board</a:t>
            </a:r>
          </a:p>
        </p:txBody>
      </p:sp>
      <p:sp>
        <p:nvSpPr>
          <p:cNvPr id="24582" name="Rectangle 3"/>
          <p:cNvSpPr>
            <a:spLocks noGrp="1" noChangeArrowheads="1"/>
          </p:cNvSpPr>
          <p:nvPr>
            <p:ph idx="1"/>
          </p:nvPr>
        </p:nvSpPr>
        <p:spPr/>
        <p:txBody>
          <a:bodyPr/>
          <a:lstStyle/>
          <a:p>
            <a:pPr eaLnBrk="1" hangingPunct="1">
              <a:lnSpc>
                <a:spcPct val="90000"/>
              </a:lnSpc>
            </a:pPr>
            <a:r>
              <a:rPr lang="en-US" sz="2000" dirty="0">
                <a:ea typeface="ＭＳ Ｐゴシック" pitchFamily="-109" charset="-128"/>
                <a:cs typeface="ＭＳ Ｐゴシック" pitchFamily="-109" charset="-128"/>
              </a:rPr>
              <a:t>Post ways one can search for information about a person. Do not repeat an entry already made</a:t>
            </a:r>
            <a:r>
              <a:rPr lang="en-US" sz="2000" dirty="0" smtClean="0">
                <a:ea typeface="ＭＳ Ｐゴシック" pitchFamily="-109" charset="-128"/>
                <a:cs typeface="ＭＳ Ｐゴシック" pitchFamily="-109" charset="-128"/>
              </a:rPr>
              <a:t>.</a:t>
            </a:r>
          </a:p>
          <a:p>
            <a:pPr eaLnBrk="1" hangingPunct="1">
              <a:lnSpc>
                <a:spcPct val="90000"/>
              </a:lnSpc>
            </a:pPr>
            <a:r>
              <a:rPr lang="en-US" sz="2000" dirty="0" smtClean="0">
                <a:ea typeface="ＭＳ Ｐゴシック" pitchFamily="-109" charset="-128"/>
                <a:cs typeface="ＭＳ Ｐゴシック" pitchFamily="-109" charset="-128"/>
              </a:rPr>
              <a:t>Use </a:t>
            </a:r>
            <a:r>
              <a:rPr lang="en-US" sz="2000" dirty="0">
                <a:ea typeface="ＭＳ Ｐゴシック" pitchFamily="-109" charset="-128"/>
                <a:cs typeface="ＭＳ Ｐゴシック" pitchFamily="-109" charset="-128"/>
              </a:rPr>
              <a:t>each search method listed</a:t>
            </a:r>
            <a:r>
              <a:rPr lang="en-US" sz="2000" dirty="0" smtClean="0">
                <a:ea typeface="ＭＳ Ｐゴシック" pitchFamily="-109" charset="-128"/>
                <a:cs typeface="ＭＳ Ｐゴシック" pitchFamily="-109" charset="-128"/>
              </a:rPr>
              <a:t> to produce 2 profiles as an appendix of your paper. </a:t>
            </a:r>
            <a:r>
              <a:rPr lang="en-US" sz="2000" dirty="0">
                <a:ea typeface="ＭＳ Ｐゴシック" pitchFamily="-109" charset="-128"/>
                <a:cs typeface="ＭＳ Ｐゴシック" pitchFamily="-109" charset="-128"/>
              </a:rPr>
              <a:t>Provide a brief description if you’d rather not post the details</a:t>
            </a:r>
            <a:r>
              <a:rPr lang="en-US" sz="2000" dirty="0" smtClean="0">
                <a:ea typeface="ＭＳ Ｐゴシック" pitchFamily="-109" charset="-128"/>
                <a:cs typeface="ＭＳ Ｐゴシック" pitchFamily="-109" charset="-128"/>
              </a:rPr>
              <a:t>.</a:t>
            </a:r>
          </a:p>
          <a:p>
            <a:pPr lvl="1" eaLnBrk="1" hangingPunct="1">
              <a:lnSpc>
                <a:spcPct val="90000"/>
              </a:lnSpc>
            </a:pPr>
            <a:r>
              <a:rPr lang="en-US" sz="1600" dirty="0" smtClean="0">
                <a:ea typeface="ＭＳ Ｐゴシック" pitchFamily="-109" charset="-128"/>
                <a:cs typeface="ＭＳ Ｐゴシック" pitchFamily="-109" charset="-128"/>
              </a:rPr>
              <a:t>Profile 1: all information someone might think is you</a:t>
            </a:r>
          </a:p>
          <a:p>
            <a:pPr lvl="1" eaLnBrk="1" hangingPunct="1">
              <a:lnSpc>
                <a:spcPct val="90000"/>
              </a:lnSpc>
            </a:pPr>
            <a:r>
              <a:rPr lang="en-US" sz="1600" dirty="0" smtClean="0">
                <a:ea typeface="ＭＳ Ｐゴシック" pitchFamily="-109" charset="-128"/>
                <a:cs typeface="ＭＳ Ｐゴシック" pitchFamily="-109" charset="-128"/>
              </a:rPr>
              <a:t>Profile 2: all information you know is you.</a:t>
            </a:r>
          </a:p>
          <a:p>
            <a:pPr lvl="1" eaLnBrk="1" hangingPunct="1">
              <a:lnSpc>
                <a:spcPct val="90000"/>
              </a:lnSpc>
            </a:pPr>
            <a:r>
              <a:rPr lang="en-US" sz="1600" dirty="0">
                <a:ea typeface="ＭＳ Ｐゴシック" pitchFamily="-109" charset="-128"/>
                <a:cs typeface="ＭＳ Ｐゴシック" pitchFamily="-109" charset="-128"/>
              </a:rPr>
              <a:t>You are not responsible for methods posted </a:t>
            </a:r>
            <a:r>
              <a:rPr lang="en-US" sz="1600">
                <a:ea typeface="ＭＳ Ｐゴシック" pitchFamily="-109" charset="-128"/>
                <a:cs typeface="ＭＳ Ｐゴシック" pitchFamily="-109" charset="-128"/>
              </a:rPr>
              <a:t>after </a:t>
            </a:r>
            <a:r>
              <a:rPr lang="en-US" sz="1600" smtClean="0">
                <a:ea typeface="ＭＳ Ｐゴシック" pitchFamily="-109" charset="-128"/>
                <a:cs typeface="ＭＳ Ｐゴシック" pitchFamily="-109" charset="-128"/>
              </a:rPr>
              <a:t>Monday 8AM</a:t>
            </a:r>
            <a:r>
              <a:rPr lang="en-US" sz="1600" dirty="0" smtClean="0">
                <a:ea typeface="ＭＳ Ｐゴシック" pitchFamily="-109" charset="-128"/>
                <a:cs typeface="ＭＳ Ｐゴシック" pitchFamily="-109" charset="-128"/>
              </a:rPr>
              <a:t>.</a:t>
            </a:r>
            <a:endParaRPr lang="en-US" sz="1600" dirty="0">
              <a:ea typeface="ＭＳ Ｐゴシック" pitchFamily="-109" charset="-128"/>
              <a:cs typeface="ＭＳ Ｐゴシック" pitchFamily="-109" charset="-128"/>
            </a:endParaRPr>
          </a:p>
          <a:p>
            <a:pPr eaLnBrk="1" hangingPunct="1">
              <a:lnSpc>
                <a:spcPct val="90000"/>
              </a:lnSpc>
            </a:pPr>
            <a:r>
              <a:rPr lang="en-US" sz="2000" dirty="0">
                <a:ea typeface="ＭＳ Ｐゴシック" pitchFamily="-109" charset="-128"/>
                <a:cs typeface="ＭＳ Ｐゴシック" pitchFamily="-109" charset="-128"/>
              </a:rPr>
              <a:t>For each search method answer:</a:t>
            </a:r>
          </a:p>
          <a:p>
            <a:pPr lvl="1" eaLnBrk="1" hangingPunct="1">
              <a:lnSpc>
                <a:spcPct val="90000"/>
              </a:lnSpc>
            </a:pPr>
            <a:r>
              <a:rPr lang="en-US" sz="1600" dirty="0" smtClean="0"/>
              <a:t>Exactly </a:t>
            </a:r>
            <a:r>
              <a:rPr lang="en-US" sz="1600" dirty="0"/>
              <a:t>how did the data get there?</a:t>
            </a:r>
          </a:p>
          <a:p>
            <a:pPr lvl="1" eaLnBrk="1" hangingPunct="1">
              <a:lnSpc>
                <a:spcPct val="90000"/>
              </a:lnSpc>
            </a:pPr>
            <a:r>
              <a:rPr lang="en-US" sz="1600" dirty="0"/>
              <a:t>How can this data be used?</a:t>
            </a:r>
            <a:endParaRPr lang="en-US" sz="1600" dirty="0" smtClean="0"/>
          </a:p>
          <a:p>
            <a:pPr lvl="1" eaLnBrk="1" hangingPunct="1">
              <a:lnSpc>
                <a:spcPct val="90000"/>
              </a:lnSpc>
            </a:pPr>
            <a:r>
              <a:rPr lang="en-US" sz="1600" dirty="0" smtClean="0"/>
              <a:t>Is this a secondary use?</a:t>
            </a:r>
          </a:p>
          <a:p>
            <a:pPr lvl="1" eaLnBrk="1" hangingPunct="1">
              <a:lnSpc>
                <a:spcPct val="90000"/>
              </a:lnSpc>
            </a:pPr>
            <a:r>
              <a:rPr lang="en-US" sz="1600" dirty="0" smtClean="0"/>
              <a:t>Did </a:t>
            </a:r>
            <a:r>
              <a:rPr lang="en-US" sz="1600" dirty="0"/>
              <a:t>you authorized use of the data</a:t>
            </a:r>
            <a:r>
              <a:rPr lang="en-US" sz="1600" dirty="0" smtClean="0"/>
              <a:t>?</a:t>
            </a:r>
            <a:r>
              <a:rPr lang="en-US" sz="1600" dirty="0"/>
              <a:t> </a:t>
            </a:r>
            <a:r>
              <a:rPr lang="en-US" sz="1600" dirty="0" smtClean="0"/>
              <a:t>If not and you want to, </a:t>
            </a:r>
            <a:r>
              <a:rPr lang="en-US" sz="1600" dirty="0"/>
              <a:t>request its use be discontinued and post the correspondence.</a:t>
            </a:r>
            <a:r>
              <a:rPr lang="en-US" sz="1600" dirty="0" smtClean="0"/>
              <a:t> </a:t>
            </a:r>
          </a:p>
          <a:p>
            <a:pPr eaLnBrk="1" hangingPunct="1">
              <a:lnSpc>
                <a:spcPct val="90000"/>
              </a:lnSpc>
            </a:pPr>
            <a:r>
              <a:rPr lang="en-US" sz="2000" dirty="0" smtClean="0">
                <a:ea typeface="ＭＳ Ｐゴシック" pitchFamily="-109" charset="-128"/>
                <a:cs typeface="ＭＳ Ｐゴシック" pitchFamily="-109" charset="-128"/>
              </a:rPr>
              <a:t>Dig </a:t>
            </a:r>
            <a:r>
              <a:rPr lang="en-US" sz="2000" dirty="0">
                <a:ea typeface="ＭＳ Ｐゴシック" pitchFamily="-109" charset="-128"/>
                <a:cs typeface="ＭＳ Ｐゴシック" pitchFamily="-109" charset="-128"/>
              </a:rPr>
              <a:t>deeper than a basic search engine’s (Google, etc.) results</a:t>
            </a:r>
            <a:r>
              <a:rPr lang="en-US" sz="2000" dirty="0" smtClean="0">
                <a:ea typeface="ＭＳ Ｐゴシック" pitchFamily="-109" charset="-128"/>
                <a:cs typeface="ＭＳ Ｐゴシック" pitchFamily="-109" charset="-128"/>
              </a:rPr>
              <a:t>.</a:t>
            </a:r>
            <a:endParaRPr lang="en-US" sz="2000" dirty="0">
              <a:ea typeface="ＭＳ Ｐゴシック" pitchFamily="-109" charset="-128"/>
              <a:cs typeface="ＭＳ Ｐゴシック" pitchFamily="-109" charset="-128"/>
            </a:endParaRPr>
          </a:p>
        </p:txBody>
      </p:sp>
      <p:sp>
        <p:nvSpPr>
          <p:cNvPr id="24578" name="Footer Placeholder 3"/>
          <p:cNvSpPr>
            <a:spLocks noGrp="1"/>
          </p:cNvSpPr>
          <p:nvPr>
            <p:ph type="ftr" sz="quarter" idx="10"/>
          </p:nvPr>
        </p:nvSpPr>
        <p:spPr>
          <a:noFill/>
        </p:spPr>
        <p:txBody>
          <a:bodyPr/>
          <a:lstStyle/>
          <a:p>
            <a:r>
              <a:rPr lang="en-US" smtClean="0"/>
              <a:t>© 2013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6</a:t>
            </a:fld>
            <a:endParaRPr lang="en-US"/>
          </a:p>
        </p:txBody>
      </p:sp>
      <p:sp>
        <p:nvSpPr>
          <p:cNvPr id="2" name="Date Placeholder 1"/>
          <p:cNvSpPr>
            <a:spLocks noGrp="1"/>
          </p:cNvSpPr>
          <p:nvPr>
            <p:ph type="dt" sz="half" idx="12"/>
          </p:nvPr>
        </p:nvSpPr>
        <p:spPr/>
        <p:txBody>
          <a:bodyPr/>
          <a:lstStyle/>
          <a:p>
            <a:fld id="{4DB83925-A736-E14B-B996-3F7861E0A512}" type="datetime1">
              <a:rPr lang="en-US" smtClean="0"/>
              <a:t>3/29/13</a:t>
            </a:fld>
            <a:endParaRPr lang="en-US"/>
          </a:p>
        </p:txBody>
      </p:sp>
    </p:spTree>
    <p:extLst>
      <p:ext uri="{BB962C8B-B14F-4D97-AF65-F5344CB8AC3E}">
        <p14:creationId xmlns:p14="http://schemas.microsoft.com/office/powerpoint/2010/main" val="14277892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2/2</a:t>
            </a:r>
            <a:endParaRPr lang="en-US" dirty="0">
              <a:ea typeface="ＭＳ Ｐゴシック" pitchFamily="-109" charset="-128"/>
              <a:cs typeface="ＭＳ Ｐゴシック" pitchFamily="-109" charset="-128"/>
            </a:endParaRPr>
          </a:p>
        </p:txBody>
      </p:sp>
      <p:sp>
        <p:nvSpPr>
          <p:cNvPr id="48134" name="Rectangle 3"/>
          <p:cNvSpPr>
            <a:spLocks noGrp="1" noChangeArrowheads="1"/>
          </p:cNvSpPr>
          <p:nvPr>
            <p:ph idx="1"/>
          </p:nvPr>
        </p:nvSpPr>
        <p:spPr/>
        <p:txBody>
          <a:bodyPr/>
          <a:lstStyle/>
          <a:p>
            <a:pPr eaLnBrk="1" hangingPunct="1">
              <a:lnSpc>
                <a:spcPct val="90000"/>
              </a:lnSpc>
            </a:pPr>
            <a:r>
              <a:rPr lang="en-US" sz="2800" dirty="0" smtClean="0">
                <a:ea typeface="ＭＳ Ｐゴシック" pitchFamily="-109" charset="-128"/>
                <a:cs typeface="ＭＳ Ｐゴシック" pitchFamily="-109" charset="-128"/>
              </a:rPr>
              <a:t>One Page Paper</a:t>
            </a:r>
          </a:p>
          <a:p>
            <a:pPr lvl="1" eaLnBrk="1" hangingPunct="1">
              <a:lnSpc>
                <a:spcPct val="90000"/>
              </a:lnSpc>
            </a:pPr>
            <a:r>
              <a:rPr lang="en-US" sz="1800" dirty="0" smtClean="0">
                <a:ea typeface="ＭＳ Ｐゴシック" pitchFamily="-109" charset="-128"/>
                <a:cs typeface="ＭＳ Ｐゴシック" pitchFamily="-109" charset="-128"/>
              </a:rPr>
              <a:t>Possible points could include:</a:t>
            </a:r>
          </a:p>
          <a:p>
            <a:pPr lvl="2" eaLnBrk="1" hangingPunct="1">
              <a:lnSpc>
                <a:spcPct val="90000"/>
              </a:lnSpc>
            </a:pPr>
            <a:r>
              <a:rPr lang="en-US" sz="2200" dirty="0" smtClean="0">
                <a:ea typeface="ＭＳ Ｐゴシック" pitchFamily="-109" charset="-128"/>
                <a:cs typeface="ＭＳ Ｐゴシック" pitchFamily="-109" charset="-128"/>
              </a:rPr>
              <a:t>What impression would a potential employer have of you given these results, assuming they also had a resume and possibly a cover letter from you?</a:t>
            </a:r>
          </a:p>
          <a:p>
            <a:pPr lvl="2" eaLnBrk="1" hangingPunct="1">
              <a:lnSpc>
                <a:spcPct val="90000"/>
              </a:lnSpc>
            </a:pPr>
            <a:r>
              <a:rPr lang="en-US" sz="2200" dirty="0" smtClean="0">
                <a:ea typeface="ＭＳ Ｐゴシック" pitchFamily="-109" charset="-128"/>
                <a:cs typeface="ＭＳ Ｐゴシック" pitchFamily="-109" charset="-128"/>
              </a:rPr>
              <a:t>What would your elder family members (or equivalent) think?</a:t>
            </a:r>
          </a:p>
          <a:p>
            <a:pPr lvl="2" eaLnBrk="1" hangingPunct="1">
              <a:lnSpc>
                <a:spcPct val="90000"/>
              </a:lnSpc>
            </a:pPr>
            <a:r>
              <a:rPr lang="en-US" sz="2200" dirty="0" smtClean="0">
                <a:ea typeface="ＭＳ Ｐゴシック" pitchFamily="-109" charset="-128"/>
                <a:cs typeface="ＭＳ Ｐゴシック" pitchFamily="-109" charset="-128"/>
              </a:rPr>
              <a:t>Are you comfortable with what you found or did not find?</a:t>
            </a:r>
          </a:p>
          <a:p>
            <a:pPr lvl="2" eaLnBrk="1" hangingPunct="1">
              <a:lnSpc>
                <a:spcPct val="90000"/>
              </a:lnSpc>
            </a:pPr>
            <a:r>
              <a:rPr lang="en-US" sz="2200" dirty="0" smtClean="0">
                <a:ea typeface="ＭＳ Ｐゴシック" pitchFamily="-109" charset="-128"/>
                <a:cs typeface="ＭＳ Ｐゴシック" pitchFamily="-109" charset="-128"/>
              </a:rPr>
              <a:t>Do you believe protecting your privacy is important or needed?</a:t>
            </a:r>
          </a:p>
          <a:p>
            <a:pPr lvl="1" eaLnBrk="1" hangingPunct="1">
              <a:lnSpc>
                <a:spcPct val="90000"/>
              </a:lnSpc>
            </a:pPr>
            <a:r>
              <a:rPr lang="en-US" sz="1800" dirty="0" smtClean="0">
                <a:ea typeface="ＭＳ Ｐゴシック" pitchFamily="-109" charset="-128"/>
                <a:cs typeface="ＭＳ Ｐゴシック" pitchFamily="-109" charset="-128"/>
              </a:rPr>
              <a:t>Use your search results to help support your point.</a:t>
            </a:r>
          </a:p>
          <a:p>
            <a:pPr lvl="1" eaLnBrk="1" hangingPunct="1">
              <a:lnSpc>
                <a:spcPct val="90000"/>
              </a:lnSpc>
            </a:pPr>
            <a:r>
              <a:rPr lang="en-US" sz="1800" dirty="0">
                <a:ea typeface="ＭＳ Ｐゴシック" pitchFamily="-109" charset="-128"/>
                <a:cs typeface="ＭＳ Ｐゴシック" pitchFamily="-109" charset="-128"/>
              </a:rPr>
              <a:t>This assignment requires you revisit the Discussion Board frequently as new search methods are posted. I suggest subscribing to it.</a:t>
            </a:r>
          </a:p>
          <a:p>
            <a:pPr lvl="1" eaLnBrk="1" hangingPunct="1">
              <a:lnSpc>
                <a:spcPct val="90000"/>
              </a:lnSpc>
            </a:pPr>
            <a:endParaRPr lang="en-US" sz="1800" dirty="0" smtClean="0">
              <a:ea typeface="ＭＳ Ｐゴシック" pitchFamily="-109" charset="-128"/>
              <a:cs typeface="ＭＳ Ｐゴシック" pitchFamily="-109" charset="-128"/>
            </a:endParaRPr>
          </a:p>
        </p:txBody>
      </p:sp>
      <p:sp>
        <p:nvSpPr>
          <p:cNvPr id="48130" name="Footer Placeholder 3"/>
          <p:cNvSpPr>
            <a:spLocks noGrp="1"/>
          </p:cNvSpPr>
          <p:nvPr>
            <p:ph type="ftr" sz="quarter" idx="10"/>
          </p:nvPr>
        </p:nvSpPr>
        <p:spPr>
          <a:noFill/>
        </p:spPr>
        <p:txBody>
          <a:bodyPr/>
          <a:lstStyle/>
          <a:p>
            <a:r>
              <a:rPr lang="en-US" smtClean="0"/>
              <a:t>© 2013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7</a:t>
            </a:fld>
            <a:endParaRPr lang="en-US"/>
          </a:p>
        </p:txBody>
      </p:sp>
      <p:sp>
        <p:nvSpPr>
          <p:cNvPr id="2" name="Date Placeholder 1"/>
          <p:cNvSpPr>
            <a:spLocks noGrp="1"/>
          </p:cNvSpPr>
          <p:nvPr>
            <p:ph type="dt" sz="half" idx="12"/>
          </p:nvPr>
        </p:nvSpPr>
        <p:spPr/>
        <p:txBody>
          <a:bodyPr/>
          <a:lstStyle/>
          <a:p>
            <a:fld id="{09D943B5-E131-A249-98ED-510CE691AA6E}" type="datetime1">
              <a:rPr lang="en-US" smtClean="0"/>
              <a:t>3/29/13</a:t>
            </a:fld>
            <a:endParaRPr lang="en-US"/>
          </a:p>
        </p:txBody>
      </p:sp>
    </p:spTree>
    <p:extLst>
      <p:ext uri="{BB962C8B-B14F-4D97-AF65-F5344CB8AC3E}">
        <p14:creationId xmlns:p14="http://schemas.microsoft.com/office/powerpoint/2010/main" val="409788145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Intellectual Property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a:t>
            </a:r>
            <a:endParaRPr lang="en-US" sz="2400" dirty="0">
              <a:ea typeface="ＭＳ Ｐゴシック" pitchFamily="-109" charset="-128"/>
              <a:cs typeface="ＭＳ Ｐゴシック" pitchFamily="-109" charset="-128"/>
            </a:endParaRPr>
          </a:p>
          <a:p>
            <a:pPr marL="0" indent="0" eaLnBrk="1" hangingPunct="1">
              <a:buNone/>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0E64C568-17ED-2D4B-A36A-EC5603E09877}" type="slidenum">
              <a:rPr lang="en-US" smtClean="0"/>
              <a:pPr/>
              <a:t>8</a:t>
            </a:fld>
            <a:endParaRPr lang="en-US" smtClean="0"/>
          </a:p>
        </p:txBody>
      </p:sp>
      <p:sp>
        <p:nvSpPr>
          <p:cNvPr id="17412" name="Date Placeholder 5"/>
          <p:cNvSpPr>
            <a:spLocks noGrp="1"/>
          </p:cNvSpPr>
          <p:nvPr>
            <p:ph type="dt" sz="half" idx="12"/>
          </p:nvPr>
        </p:nvSpPr>
        <p:spPr>
          <a:noFill/>
        </p:spPr>
        <p:txBody>
          <a:bodyPr/>
          <a:lstStyle/>
          <a:p>
            <a:fld id="{BD4828D2-371B-1A42-A5E8-407C1B80462D}" type="datetime1">
              <a:rPr lang="en-US" smtClean="0"/>
              <a:t>3/29/13</a:t>
            </a:fld>
            <a:endParaRPr lang="en-US"/>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4623844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a:t>What is an FPGA?</a:t>
            </a:r>
          </a:p>
        </p:txBody>
      </p:sp>
      <p:sp>
        <p:nvSpPr>
          <p:cNvPr id="127" name="Shape 12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accent1"/>
              </a:buClr>
              <a:buSzPct val="75000"/>
              <a:buFont typeface="Arial"/>
              <a:buChar char="•"/>
            </a:pPr>
            <a:r>
              <a:rPr lang="en"/>
              <a:t>Stands for </a:t>
            </a:r>
            <a:r>
              <a:rPr lang="en" b="1"/>
              <a:t>F</a:t>
            </a:r>
            <a:r>
              <a:rPr lang="en" i="1"/>
              <a:t>ield</a:t>
            </a:r>
            <a:r>
              <a:rPr lang="en"/>
              <a:t>-</a:t>
            </a:r>
            <a:r>
              <a:rPr lang="en" b="1"/>
              <a:t>P</a:t>
            </a:r>
            <a:r>
              <a:rPr lang="en" i="1"/>
              <a:t>rogrammable</a:t>
            </a:r>
            <a:r>
              <a:rPr lang="en"/>
              <a:t> </a:t>
            </a:r>
            <a:r>
              <a:rPr lang="en" b="1"/>
              <a:t>G</a:t>
            </a:r>
            <a:r>
              <a:rPr lang="en" i="1"/>
              <a:t>ate</a:t>
            </a:r>
            <a:r>
              <a:rPr lang="en"/>
              <a:t> </a:t>
            </a:r>
            <a:r>
              <a:rPr lang="en" b="1"/>
              <a:t>A</a:t>
            </a:r>
            <a:r>
              <a:rPr lang="en" i="1"/>
              <a:t>rray</a:t>
            </a:r>
          </a:p>
          <a:p>
            <a:pPr marL="342900" marR="0" lvl="0" indent="-342900" algn="l" rtl="0">
              <a:spcBef>
                <a:spcPts val="600"/>
              </a:spcBef>
              <a:spcAft>
                <a:spcPts val="0"/>
              </a:spcAft>
              <a:buClr>
                <a:schemeClr val="accent1"/>
              </a:buClr>
              <a:buSzPct val="75000"/>
              <a:buFont typeface="Arial"/>
              <a:buChar char="•"/>
            </a:pPr>
            <a:r>
              <a:rPr lang="en"/>
              <a:t>Works like a set of logic gates</a:t>
            </a:r>
          </a:p>
          <a:p>
            <a:pPr marL="342900" marR="0" lvl="0" indent="-342900" algn="l" rtl="0">
              <a:spcBef>
                <a:spcPts val="600"/>
              </a:spcBef>
              <a:spcAft>
                <a:spcPts val="0"/>
              </a:spcAft>
              <a:buClr>
                <a:schemeClr val="accent1"/>
              </a:buClr>
              <a:buSzPct val="75000"/>
              <a:buFont typeface="Arial"/>
              <a:buChar char="•"/>
            </a:pPr>
            <a:r>
              <a:rPr lang="en"/>
              <a:t>Can be "programmed" into a given configuration</a:t>
            </a:r>
          </a:p>
          <a:p>
            <a:pPr marL="342900" marR="0" lvl="0" indent="-342900" algn="l" rtl="0">
              <a:spcBef>
                <a:spcPts val="600"/>
              </a:spcBef>
              <a:spcAft>
                <a:spcPts val="0"/>
              </a:spcAft>
              <a:buClr>
                <a:schemeClr val="accent1"/>
              </a:buClr>
              <a:buSzPct val="75000"/>
              <a:buFont typeface="Arial"/>
              <a:buChar char="•"/>
            </a:pPr>
            <a:r>
              <a:rPr lang="en"/>
              <a:t>Leading manufacturers are </a:t>
            </a:r>
            <a:r>
              <a:rPr lang="en" i="1"/>
              <a:t>Xilinx</a:t>
            </a:r>
            <a:r>
              <a:rPr lang="en"/>
              <a:t> and </a:t>
            </a:r>
            <a:r>
              <a:rPr lang="en" i="1"/>
              <a:t>Altera</a:t>
            </a:r>
            <a:r>
              <a:rPr lang="en" baseline="30000"/>
              <a:t>1</a:t>
            </a:r>
          </a:p>
        </p:txBody>
      </p:sp>
      <p:sp>
        <p:nvSpPr>
          <p:cNvPr id="128" name="Shape 128"/>
          <p:cNvSpPr txBox="1">
            <a:spLocks noGrp="1"/>
          </p:cNvSpPr>
          <p:nvPr>
            <p:ph type="ftr" sz="quarter" idx="10"/>
          </p:nvPr>
        </p:nvSpPr>
        <p:spPr>
          <a:prstGeom prst="rect">
            <a:avLst/>
          </a:prstGeom>
          <a:noFill/>
          <a:ln>
            <a:noFill/>
          </a:ln>
        </p:spPr>
        <p:txBody>
          <a:bodyPr lIns="91425" tIns="45700" rIns="91425" bIns="45700" anchor="b" anchorCtr="0">
            <a:noAutofit/>
          </a:bodyPr>
          <a:lstStyle/>
          <a:p>
            <a:pPr marL="0" marR="0" lvl="0" indent="0" algn="l" rtl="0">
              <a:buSzPct val="25000"/>
              <a:buNone/>
            </a:pPr>
            <a:r>
              <a:rPr lang="en" smtClean="0"/>
              <a:t>© 2013 Keith A. Pray</a:t>
            </a:r>
            <a:endParaRPr lang="en"/>
          </a:p>
        </p:txBody>
      </p:sp>
      <p:sp>
        <p:nvSpPr>
          <p:cNvPr id="132" name="Shape 132"/>
          <p:cNvSpPr txBox="1">
            <a:spLocks noGrp="1"/>
          </p:cNvSpPr>
          <p:nvPr>
            <p:ph type="sldNum" sz="quarter" idx="11"/>
          </p:nvPr>
        </p:nvSpPr>
        <p:spPr>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31" name="Shape 131"/>
          <p:cNvSpPr txBox="1">
            <a:spLocks noGrp="1"/>
          </p:cNvSpPr>
          <p:nvPr>
            <p:ph type="dt" sz="half" idx="12"/>
          </p:nvPr>
        </p:nvSpPr>
        <p:spPr>
          <a:prstGeom prst="rect">
            <a:avLst/>
          </a:prstGeom>
          <a:noFill/>
          <a:ln>
            <a:noFill/>
          </a:ln>
        </p:spPr>
        <p:txBody>
          <a:bodyPr lIns="91425" tIns="45700" rIns="91425" bIns="45700" anchor="b" anchorCtr="0">
            <a:noAutofit/>
          </a:bodyPr>
          <a:lstStyle/>
          <a:p>
            <a:pPr marL="0" marR="0" lvl="0" indent="0" algn="l" rtl="0">
              <a:buSzPct val="25000"/>
              <a:buNone/>
            </a:pPr>
            <a:fld id="{4EE3C441-AEE6-494B-AA38-58C44388D089}" type="datetime1">
              <a:rPr lang="en-US" smtClean="0"/>
              <a:t>3/29/13</a:t>
            </a:fld>
            <a:endParaRPr lang="en"/>
          </a:p>
        </p:txBody>
      </p:sp>
      <p:sp>
        <p:nvSpPr>
          <p:cNvPr id="129" name="Shape 129"/>
          <p:cNvSpPr txBox="1"/>
          <p:nvPr/>
        </p:nvSpPr>
        <p:spPr>
          <a:xfrm>
            <a:off x="627972" y="5867400"/>
            <a:ext cx="7342909"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200" baseline="30000">
                <a:solidFill>
                  <a:schemeClr val="dk1"/>
                </a:solidFill>
                <a:latin typeface="Times New Roman"/>
                <a:ea typeface="Times New Roman"/>
                <a:cs typeface="Times New Roman"/>
                <a:sym typeface="Times New Roman"/>
              </a:rPr>
              <a:t>1</a:t>
            </a:r>
            <a:r>
              <a:rPr lang="en" sz="1200">
                <a:solidFill>
                  <a:schemeClr val="dk1"/>
                </a:solidFill>
                <a:latin typeface="Times New Roman"/>
                <a:ea typeface="Times New Roman"/>
                <a:cs typeface="Times New Roman"/>
                <a:sym typeface="Times New Roman"/>
              </a:rPr>
              <a:t> John Edwards, "No room for Second Place", EDN Network June 2006</a:t>
            </a:r>
          </a:p>
          <a:p>
            <a:endParaRPr lang="en" sz="1200">
              <a:solidFill>
                <a:schemeClr val="dk1"/>
              </a:solidFill>
              <a:latin typeface="Times New Roman"/>
              <a:ea typeface="Times New Roman"/>
              <a:cs typeface="Times New Roman"/>
              <a:sym typeface="Times New Roman"/>
            </a:endParaRPr>
          </a:p>
        </p:txBody>
      </p:sp>
      <p:sp>
        <p:nvSpPr>
          <p:cNvPr id="130" name="Shape 130"/>
          <p:cNvSpPr txBox="1"/>
          <p:nvPr/>
        </p:nvSpPr>
        <p:spPr>
          <a:xfrm>
            <a:off x="6847114" y="571910"/>
            <a:ext cx="2179681"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a:solidFill>
                  <a:schemeClr val="dk1"/>
                </a:solidFill>
                <a:latin typeface="Arial Black"/>
                <a:ea typeface="Arial Black"/>
                <a:cs typeface="Arial Black"/>
                <a:sym typeface="Arial Black"/>
              </a:rPr>
              <a:t>Solly Ross</a:t>
            </a:r>
          </a:p>
        </p:txBody>
      </p:sp>
      <p:sp>
        <p:nvSpPr>
          <p:cNvPr id="9" name="Slide Number Placeholder 4"/>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9</a:t>
            </a:fld>
            <a:endParaRPr lang="en-US" smtClean="0"/>
          </a:p>
        </p:txBody>
      </p:sp>
    </p:spTree>
    <p:extLst>
      <p:ext uri="{BB962C8B-B14F-4D97-AF65-F5344CB8AC3E}">
        <p14:creationId xmlns:p14="http://schemas.microsoft.com/office/powerpoint/2010/main" val="421136031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80357</TotalTime>
  <Words>6415</Words>
  <Application>Microsoft Macintosh PowerPoint</Application>
  <PresentationFormat>On-screen Show (4:3)</PresentationFormat>
  <Paragraphs>928</Paragraphs>
  <Slides>57</Slides>
  <Notes>56</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Pixel</vt:lpstr>
      <vt:lpstr>Presentation_Template</vt:lpstr>
      <vt:lpstr>Class 6 Intellectual Property</vt:lpstr>
      <vt:lpstr>Overview</vt:lpstr>
      <vt:lpstr>PowerPoint Presentation</vt:lpstr>
      <vt:lpstr>Quiz - Intellectual Property </vt:lpstr>
      <vt:lpstr>Overview</vt:lpstr>
      <vt:lpstr>Assignment - Self Search 1/2 Discussion Board</vt:lpstr>
      <vt:lpstr>Assignment 2/2</vt:lpstr>
      <vt:lpstr>Overview</vt:lpstr>
      <vt:lpstr>What is an FPGA?</vt:lpstr>
      <vt:lpstr>Can Source Code Be Patented?</vt:lpstr>
      <vt:lpstr>But?</vt:lpstr>
      <vt:lpstr>So What's the Issue?</vt:lpstr>
      <vt:lpstr>Licensing and Open Source</vt:lpstr>
      <vt:lpstr>Things To Be Considered</vt:lpstr>
      <vt:lpstr>Sources</vt:lpstr>
      <vt:lpstr>Apple vs. Samsung</vt:lpstr>
      <vt:lpstr>PowerPoint Presentation</vt:lpstr>
      <vt:lpstr>Foreign Courts</vt:lpstr>
      <vt:lpstr>The Devices</vt:lpstr>
      <vt:lpstr>British Courts</vt:lpstr>
      <vt:lpstr>American Courts</vt:lpstr>
      <vt:lpstr>Patents</vt:lpstr>
      <vt:lpstr>Conclusion</vt:lpstr>
      <vt:lpstr>Sources</vt:lpstr>
      <vt:lpstr>Laws of Copyrights in Thailand</vt:lpstr>
      <vt:lpstr>Copyright Problems in Thailand</vt:lpstr>
      <vt:lpstr>Tricks of CDs and DVDs sellers</vt:lpstr>
      <vt:lpstr>How to solve the problem</vt:lpstr>
      <vt:lpstr>As a result</vt:lpstr>
      <vt:lpstr>Questions about the copyright laws</vt:lpstr>
      <vt:lpstr>Problems still exist!!!</vt:lpstr>
      <vt:lpstr>Summary</vt:lpstr>
      <vt:lpstr>Sources</vt:lpstr>
      <vt:lpstr>Technology patent protection  In China</vt:lpstr>
      <vt:lpstr>PowerPoint Presentation</vt:lpstr>
      <vt:lpstr>China Patent Law:history</vt:lpstr>
      <vt:lpstr>Types and durations of patent in China</vt:lpstr>
      <vt:lpstr>Example : patent law suit</vt:lpstr>
      <vt:lpstr>Conclusion</vt:lpstr>
      <vt:lpstr>Reference</vt:lpstr>
      <vt:lpstr>Class 6  The End</vt:lpstr>
      <vt:lpstr>My Reading Notes – 4th Edition</vt:lpstr>
      <vt:lpstr>Intellectual Property</vt:lpstr>
      <vt:lpstr>Trademark</vt:lpstr>
      <vt:lpstr>Copyright</vt:lpstr>
      <vt:lpstr>Patent</vt:lpstr>
      <vt:lpstr>Trade Secret</vt:lpstr>
      <vt:lpstr>How Does Intellectual Property Protection Apply To Computers?</vt:lpstr>
      <vt:lpstr>Protecting Software</vt:lpstr>
      <vt:lpstr>Samsung Apple Patent Dispute</vt:lpstr>
      <vt:lpstr>Samsung Apple Patent Dispute</vt:lpstr>
      <vt:lpstr>Patent as a Weapon</vt:lpstr>
      <vt:lpstr>Market Shares</vt:lpstr>
      <vt:lpstr>Ethics</vt:lpstr>
      <vt:lpstr>Impact on Consumer</vt:lpstr>
      <vt:lpstr>Sources</vt:lpstr>
      <vt:lpstr>Sources</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OfComputing</dc:title>
  <dc:subject/>
  <dc:creator>Keith A. Pray</dc:creator>
  <cp:keywords/>
  <dc:description/>
  <cp:lastModifiedBy>Keith A. Pray</cp:lastModifiedBy>
  <cp:revision>455</cp:revision>
  <cp:lastPrinted>2004-04-28T16:30:48Z</cp:lastPrinted>
  <dcterms:created xsi:type="dcterms:W3CDTF">2010-11-19T13:46:53Z</dcterms:created>
  <dcterms:modified xsi:type="dcterms:W3CDTF">2013-03-30T01:35:16Z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