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27"/>
  </p:notesMasterIdLst>
  <p:handoutMasterIdLst>
    <p:handoutMasterId r:id="rId28"/>
  </p:handoutMasterIdLst>
  <p:sldIdLst>
    <p:sldId id="256" r:id="rId2"/>
    <p:sldId id="345" r:id="rId3"/>
    <p:sldId id="442" r:id="rId4"/>
    <p:sldId id="507" r:id="rId5"/>
    <p:sldId id="508" r:id="rId6"/>
    <p:sldId id="546" r:id="rId7"/>
    <p:sldId id="509" r:id="rId8"/>
    <p:sldId id="437" r:id="rId9"/>
    <p:sldId id="475" r:id="rId10"/>
    <p:sldId id="510" r:id="rId11"/>
    <p:sldId id="533" r:id="rId12"/>
    <p:sldId id="534" r:id="rId13"/>
    <p:sldId id="535" r:id="rId14"/>
    <p:sldId id="536" r:id="rId15"/>
    <p:sldId id="537" r:id="rId16"/>
    <p:sldId id="547" r:id="rId17"/>
    <p:sldId id="548" r:id="rId18"/>
    <p:sldId id="549" r:id="rId19"/>
    <p:sldId id="550" r:id="rId20"/>
    <p:sldId id="551" r:id="rId21"/>
    <p:sldId id="552" r:id="rId22"/>
    <p:sldId id="553" r:id="rId23"/>
    <p:sldId id="554" r:id="rId24"/>
    <p:sldId id="329" r:id="rId25"/>
    <p:sldId id="474" r:id="rId26"/>
  </p:sldIdLst>
  <p:sldSz cx="9144000" cy="6858000" type="screen4x3"/>
  <p:notesSz cx="6858000" cy="9144000"/>
  <p:defaultTextStyle>
    <a:defPPr>
      <a:defRPr lang="en-US"/>
    </a:defPPr>
    <a:lvl1pPr algn="ctr" rtl="0" fontAlgn="base">
      <a:spcBef>
        <a:spcPct val="0"/>
      </a:spcBef>
      <a:spcAft>
        <a:spcPct val="0"/>
      </a:spcAft>
      <a:defRPr sz="2400" kern="1200">
        <a:solidFill>
          <a:schemeClr val="tx2"/>
        </a:solidFill>
        <a:latin typeface="Times New Roman" pitchFamily="-109" charset="0"/>
        <a:ea typeface="+mn-ea"/>
        <a:cs typeface="+mn-cs"/>
      </a:defRPr>
    </a:lvl1pPr>
    <a:lvl2pPr marL="457200" algn="ctr" rtl="0" fontAlgn="base">
      <a:spcBef>
        <a:spcPct val="0"/>
      </a:spcBef>
      <a:spcAft>
        <a:spcPct val="0"/>
      </a:spcAft>
      <a:defRPr sz="2400" kern="1200">
        <a:solidFill>
          <a:schemeClr val="tx2"/>
        </a:solidFill>
        <a:latin typeface="Times New Roman" pitchFamily="-109" charset="0"/>
        <a:ea typeface="+mn-ea"/>
        <a:cs typeface="+mn-cs"/>
      </a:defRPr>
    </a:lvl2pPr>
    <a:lvl3pPr marL="914400" algn="ctr" rtl="0" fontAlgn="base">
      <a:spcBef>
        <a:spcPct val="0"/>
      </a:spcBef>
      <a:spcAft>
        <a:spcPct val="0"/>
      </a:spcAft>
      <a:defRPr sz="2400" kern="1200">
        <a:solidFill>
          <a:schemeClr val="tx2"/>
        </a:solidFill>
        <a:latin typeface="Times New Roman" pitchFamily="-109" charset="0"/>
        <a:ea typeface="+mn-ea"/>
        <a:cs typeface="+mn-cs"/>
      </a:defRPr>
    </a:lvl3pPr>
    <a:lvl4pPr marL="1371600" algn="ctr" rtl="0" fontAlgn="base">
      <a:spcBef>
        <a:spcPct val="0"/>
      </a:spcBef>
      <a:spcAft>
        <a:spcPct val="0"/>
      </a:spcAft>
      <a:defRPr sz="2400" kern="1200">
        <a:solidFill>
          <a:schemeClr val="tx2"/>
        </a:solidFill>
        <a:latin typeface="Times New Roman" pitchFamily="-109" charset="0"/>
        <a:ea typeface="+mn-ea"/>
        <a:cs typeface="+mn-cs"/>
      </a:defRPr>
    </a:lvl4pPr>
    <a:lvl5pPr marL="1828800" algn="ctr" rtl="0" fontAlgn="base">
      <a:spcBef>
        <a:spcPct val="0"/>
      </a:spcBef>
      <a:spcAft>
        <a:spcPct val="0"/>
      </a:spcAft>
      <a:defRPr sz="2400" kern="1200">
        <a:solidFill>
          <a:schemeClr val="tx2"/>
        </a:solidFill>
        <a:latin typeface="Times New Roman" pitchFamily="-109" charset="0"/>
        <a:ea typeface="+mn-ea"/>
        <a:cs typeface="+mn-cs"/>
      </a:defRPr>
    </a:lvl5pPr>
    <a:lvl6pPr marL="2286000" algn="l" defTabSz="457200" rtl="0" eaLnBrk="1" latinLnBrk="0" hangingPunct="1">
      <a:defRPr sz="2400" kern="1200">
        <a:solidFill>
          <a:schemeClr val="tx2"/>
        </a:solidFill>
        <a:latin typeface="Times New Roman" pitchFamily="-109" charset="0"/>
        <a:ea typeface="+mn-ea"/>
        <a:cs typeface="+mn-cs"/>
      </a:defRPr>
    </a:lvl6pPr>
    <a:lvl7pPr marL="2743200" algn="l" defTabSz="457200" rtl="0" eaLnBrk="1" latinLnBrk="0" hangingPunct="1">
      <a:defRPr sz="2400" kern="1200">
        <a:solidFill>
          <a:schemeClr val="tx2"/>
        </a:solidFill>
        <a:latin typeface="Times New Roman" pitchFamily="-109" charset="0"/>
        <a:ea typeface="+mn-ea"/>
        <a:cs typeface="+mn-cs"/>
      </a:defRPr>
    </a:lvl7pPr>
    <a:lvl8pPr marL="3200400" algn="l" defTabSz="457200" rtl="0" eaLnBrk="1" latinLnBrk="0" hangingPunct="1">
      <a:defRPr sz="2400" kern="1200">
        <a:solidFill>
          <a:schemeClr val="tx2"/>
        </a:solidFill>
        <a:latin typeface="Times New Roman" pitchFamily="-109" charset="0"/>
        <a:ea typeface="+mn-ea"/>
        <a:cs typeface="+mn-cs"/>
      </a:defRPr>
    </a:lvl8pPr>
    <a:lvl9pPr marL="3657600" algn="l" defTabSz="457200" rtl="0" eaLnBrk="1" latinLnBrk="0" hangingPunct="1">
      <a:defRPr sz="2400" kern="1200">
        <a:solidFill>
          <a:schemeClr val="tx2"/>
        </a:solidFill>
        <a:latin typeface="Times New Roman" pitchFamily="-10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87" autoAdjust="0"/>
  </p:normalViewPr>
  <p:slideViewPr>
    <p:cSldViewPr>
      <p:cViewPr varScale="1">
        <p:scale>
          <a:sx n="100" d="100"/>
          <a:sy n="100" d="100"/>
        </p:scale>
        <p:origin x="-132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60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7FEB7747-8758-B748-A70F-4DA842B2CA2D}" type="datetime1">
              <a:rPr lang="en-US"/>
              <a:pPr/>
              <a:t>9/14/12</a:t>
            </a:fld>
            <a:endParaRPr lang="en-US"/>
          </a:p>
        </p:txBody>
      </p:sp>
      <p:sp>
        <p:nvSpPr>
          <p:cNvPr id="686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86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8AAA2BA9-C9A5-D849-8536-FB0739DCD31E}" type="slidenum">
              <a:rPr lang="en-US"/>
              <a:pPr/>
              <a:t>‹#›</a:t>
            </a:fld>
            <a:endParaRPr lang="en-US"/>
          </a:p>
        </p:txBody>
      </p:sp>
    </p:spTree>
    <p:extLst>
      <p:ext uri="{BB962C8B-B14F-4D97-AF65-F5344CB8AC3E}">
        <p14:creationId xmlns:p14="http://schemas.microsoft.com/office/powerpoint/2010/main" val="3485740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109" charset="0"/>
              </a:defRPr>
            </a:lvl1pPr>
          </a:lstStyle>
          <a:p>
            <a:fld id="{DF28E75B-200E-1546-A316-7C661EC1A18F}" type="datetime1">
              <a:rPr lang="en-US"/>
              <a:pPr/>
              <a:t>9/14/12</a:t>
            </a:fld>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109" charset="0"/>
              </a:defRPr>
            </a:lvl1pPr>
          </a:lstStyle>
          <a:p>
            <a:fld id="{E287B147-B3A8-D64C-A081-AA9514A203F9}" type="slidenum">
              <a:rPr lang="en-US"/>
              <a:pPr/>
              <a:t>‹#›</a:t>
            </a:fld>
            <a:endParaRPr lang="en-US"/>
          </a:p>
        </p:txBody>
      </p:sp>
    </p:spTree>
    <p:extLst>
      <p:ext uri="{BB962C8B-B14F-4D97-AF65-F5344CB8AC3E}">
        <p14:creationId xmlns:p14="http://schemas.microsoft.com/office/powerpoint/2010/main" val="255410362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ＭＳ Ｐゴシック" pitchFamily="76" charset="-128"/>
      </a:defRPr>
    </a:lvl1pPr>
    <a:lvl2pPr marL="4572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2pPr>
    <a:lvl3pPr marL="9144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3pPr>
    <a:lvl4pPr marL="13716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4pPr>
    <a:lvl5pPr marL="1828800" algn="l" rtl="0" eaLnBrk="0" fontAlgn="base" hangingPunct="0">
      <a:spcBef>
        <a:spcPct val="30000"/>
      </a:spcBef>
      <a:spcAft>
        <a:spcPct val="0"/>
      </a:spcAft>
      <a:defRPr sz="1200" kern="1200">
        <a:solidFill>
          <a:schemeClr val="tx1"/>
        </a:solidFill>
        <a:latin typeface="Arial" pitchFamily="76" charset="0"/>
        <a:ea typeface="ＭＳ Ｐゴシック" pitchFamily="7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noFill/>
        </p:spPr>
        <p:txBody>
          <a:bodyPr/>
          <a:lstStyle/>
          <a:p>
            <a:fld id="{6C039FF6-8D5A-1645-B6CE-1DC12DF74E9D}" type="datetime1">
              <a:rPr lang="en-US"/>
              <a:pPr/>
              <a:t>9/14/12</a:t>
            </a:fld>
            <a:endParaRPr lang="en-US"/>
          </a:p>
        </p:txBody>
      </p:sp>
      <p:sp>
        <p:nvSpPr>
          <p:cNvPr id="16387" name="Rectangle 7"/>
          <p:cNvSpPr>
            <a:spLocks noGrp="1" noChangeArrowheads="1"/>
          </p:cNvSpPr>
          <p:nvPr>
            <p:ph type="sldNum" sz="quarter" idx="5"/>
          </p:nvPr>
        </p:nvSpPr>
        <p:spPr>
          <a:noFill/>
        </p:spPr>
        <p:txBody>
          <a:bodyPr/>
          <a:lstStyle/>
          <a:p>
            <a:fld id="{8D3A7744-334E-7A43-A73E-D33DCC6C0EAC}" type="slidenum">
              <a:rPr lang="en-US"/>
              <a:pPr/>
              <a:t>1</a:t>
            </a:fld>
            <a:endParaRPr lang="en-US"/>
          </a:p>
        </p:txBody>
      </p:sp>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After this class we will be half done with the course… very sad I know.</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9/14/12</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10</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a:t>
            </a:r>
            <a:r>
              <a:rPr lang="en-US" baseline="0" dirty="0" smtClean="0"/>
              <a:t> to be presenting about the Sony hacking incident from 2011 that led to the PlayStation Network being shut down for over three weeks [1].  These dates give a good overview of how the scandal progressed.</a:t>
            </a:r>
          </a:p>
          <a:p>
            <a:endParaRPr lang="en-US" dirty="0" smtClean="0"/>
          </a:p>
          <a:p>
            <a:r>
              <a:rPr lang="en-US" dirty="0" smtClean="0"/>
              <a:t>On April 19, Sony</a:t>
            </a:r>
            <a:r>
              <a:rPr lang="en-US" baseline="0" dirty="0" smtClean="0"/>
              <a:t> first detected irregularities in their systems, so they began to investigate.</a:t>
            </a:r>
          </a:p>
          <a:p>
            <a:r>
              <a:rPr lang="en-US" baseline="0" dirty="0" smtClean="0"/>
              <a:t>On April 20, Sony discovered credible evidence that the PlayStation Network had been hacked, and that some information had been transferred off of their servers.  Sony proceeds to shut down the PlayStation Network, but at this point they did not inform the public that their information may have been taken.</a:t>
            </a:r>
          </a:p>
          <a:p>
            <a:r>
              <a:rPr lang="en-US" baseline="0" dirty="0" smtClean="0"/>
              <a:t>On April 26, Sony first announced to the public that they had been hacked, and warned that some private information had most likely been taken from the 77 million accounts on the PlayStation Network.</a:t>
            </a:r>
          </a:p>
          <a:p>
            <a:r>
              <a:rPr lang="en-US" baseline="0" dirty="0" smtClean="0"/>
              <a:t>On May 2, Sony announced that the Sony Online Entertainment server had also been hacked.  This database contained information about 24.6 million accounts, including “</a:t>
            </a:r>
            <a:r>
              <a:rPr lang="en-US" sz="1200" kern="1200" dirty="0" smtClean="0">
                <a:solidFill>
                  <a:schemeClr val="tx1"/>
                </a:solidFill>
                <a:effectLst/>
                <a:latin typeface="Arial" pitchFamily="76" charset="0"/>
                <a:ea typeface="ＭＳ Ｐゴシック" pitchFamily="85" charset="-128"/>
                <a:cs typeface="ＭＳ Ｐゴシック" pitchFamily="85" charset="-128"/>
              </a:rPr>
              <a:t>name, address, email, birthdate, gender, phone number, login, and hashed password” [2].</a:t>
            </a:r>
          </a:p>
          <a:p>
            <a:r>
              <a:rPr lang="en-US" sz="1200" kern="1200" dirty="0" smtClean="0">
                <a:solidFill>
                  <a:schemeClr val="tx1"/>
                </a:solidFill>
                <a:effectLst/>
                <a:latin typeface="Arial" pitchFamily="76" charset="0"/>
                <a:ea typeface="ＭＳ Ｐゴシック" pitchFamily="85" charset="-128"/>
              </a:rPr>
              <a:t>On May 13, After nearly a month,</a:t>
            </a:r>
            <a:r>
              <a:rPr lang="en-US" sz="1200" kern="1200" baseline="0" dirty="0" smtClean="0">
                <a:solidFill>
                  <a:schemeClr val="tx1"/>
                </a:solidFill>
                <a:effectLst/>
                <a:latin typeface="Arial" pitchFamily="76" charset="0"/>
                <a:ea typeface="ＭＳ Ｐゴシック" pitchFamily="85" charset="-128"/>
              </a:rPr>
              <a:t> the PlayStation Network is brought back online, enabling users to play games online again [7].</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11</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concerns were raised</a:t>
            </a:r>
            <a:r>
              <a:rPr lang="en-US" baseline="0" dirty="0" smtClean="0"/>
              <a:t> by the hacking incident.  The breach itself raised major concerns about how Sony handled users’ private information. The Sony Online Entertainment database that got hacked was an “‘outdated database’ from 2007” [2].  This is a privacy issue because even though Sony knew that the database’s security was out of date, they still used it to store customer names, address, logins and hashed passwords [2].</a:t>
            </a:r>
          </a:p>
          <a:p>
            <a:endParaRPr lang="en-US" baseline="0" dirty="0" smtClean="0"/>
          </a:p>
          <a:p>
            <a:r>
              <a:rPr lang="en-US" baseline="0" dirty="0" smtClean="0"/>
              <a:t>Another big issue was that personal passwords had been stolen.  This issue arose when Sony publicly stated that passwords had not been encrypted [3].  However, it turned out that the passwords had been hashed before they were stored, so hackers could not simply plug in the passwords that they gathered and use them on other accounts that the user may have had [3].</a:t>
            </a:r>
          </a:p>
          <a:p>
            <a:endParaRPr lang="en-US" baseline="0" dirty="0" smtClean="0"/>
          </a:p>
          <a:p>
            <a:r>
              <a:rPr lang="en-US" baseline="0" dirty="0" smtClean="0"/>
              <a:t>While the passwords themselves were not stored in plain text, the answers to security questions were stored in plain text [6].  This is a major privacy concern because most security questions are highly personal, and they are usually not just basic pieces of information like a name or address.  Because security questions are designed to only be answerable by the user, they are very valuable to a hacker who may want to use the stolen information in a phishing scam.</a:t>
            </a:r>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dirty="0"/>
          </a:p>
        </p:txBody>
      </p:sp>
      <p:sp>
        <p:nvSpPr>
          <p:cNvPr id="5" name="Slide Number Placeholder 4"/>
          <p:cNvSpPr>
            <a:spLocks noGrp="1"/>
          </p:cNvSpPr>
          <p:nvPr>
            <p:ph type="sldNum" sz="quarter" idx="11"/>
          </p:nvPr>
        </p:nvSpPr>
        <p:spPr/>
        <p:txBody>
          <a:bodyPr/>
          <a:lstStyle/>
          <a:p>
            <a:fld id="{4C3F5EA3-DEE8-D344-835F-F2A3C84F4AA7}" type="slidenum">
              <a:rPr lang="en-US" smtClean="0"/>
              <a:pPr/>
              <a:t>12</a:t>
            </a:fld>
            <a:endParaRPr lang="en-US" dirty="0"/>
          </a:p>
        </p:txBody>
      </p:sp>
    </p:spTree>
    <p:extLst>
      <p:ext uri="{BB962C8B-B14F-4D97-AF65-F5344CB8AC3E}">
        <p14:creationId xmlns:p14="http://schemas.microsoft.com/office/powerpoint/2010/main" val="4193645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Identity theft was a major concern in this scandal because personal information and credit card numbers had both been stolen.  12.3 million credit cards were on file at Sony, with 5.6 million in the US.  Despite the large number of credit cards, no major credit card companies reported significant increases in fraudulent charges [1].  However, many people were outraged with Sony for withholding information about the outage.  There was almost a full week between when the servers went down and when Sony informed people that personal information may have been stolen.  Sony says this is because they were not initially sure of the full extent of the breach, but many were not happy with this excuse [1].</a:t>
            </a:r>
            <a:endParaRPr lang="en-US" dirty="0" smtClean="0"/>
          </a:p>
          <a:p>
            <a:endParaRPr lang="en-US" dirty="0" smtClean="0"/>
          </a:p>
          <a:p>
            <a:r>
              <a:rPr lang="en-US" baseline="0" dirty="0" smtClean="0"/>
              <a:t>In the aftermath of the hacking incident, Sony reworked their terms and conditions.  Currently, Sony does not have the right to share personal information with other companies. However, they are no longer liable if someone steals your personal information [11].  The terms also changed to forbid users from suing Sony over any future security breach[11].  This is probably because Sony did not want to go through legal issues in case this happened again.  In this incident there were several lawsuits brought against them, and Sony also had to answer to Congress about the possibility of identity theft resulting from the theft [1].</a:t>
            </a:r>
          </a:p>
          <a:p>
            <a:endParaRPr lang="en-US" baseline="0" dirty="0" smtClean="0"/>
          </a:p>
          <a:p>
            <a:r>
              <a:rPr lang="en-US" baseline="0" dirty="0" smtClean="0"/>
              <a:t>The question remains, is the information provided to Sony public or private information?</a:t>
            </a:r>
            <a:r>
              <a:rPr lang="en-US" dirty="0" smtClean="0"/>
              <a:t> </a:t>
            </a:r>
            <a:r>
              <a:rPr lang="en-US" baseline="0" dirty="0" smtClean="0"/>
              <a:t>The book states that information is public when a user chooses to provide it to an organization that has the right to share it with other organizations [5].  If Sony does not have the right to share that information, then it is still private information that Sony is storing.  Personally, I find it interesting that Sony can legally absolve itself of any guilt if they allow private information about their customers to get stolen, but I suppose if the user agrees to the terms of service, then it’s fair game.</a:t>
            </a:r>
            <a:endParaRPr lang="en-US" dirty="0" smtClean="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14</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15</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Expand on </a:t>
            </a:r>
            <a:r>
              <a:rPr lang="en-US" dirty="0" err="1" smtClean="0"/>
              <a:t>bullett</a:t>
            </a:r>
            <a:r>
              <a:rPr lang="en-US" dirty="0" smtClean="0"/>
              <a:t> points,</a:t>
            </a:r>
            <a:r>
              <a:rPr lang="en-US" baseline="0" dirty="0" smtClean="0"/>
              <a:t> general intro</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16</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 up UAVs, explain difference between military models and what cops would be using</a:t>
            </a:r>
          </a:p>
          <a:p>
            <a:r>
              <a:rPr lang="en-US" dirty="0" smtClean="0"/>
              <a:t>Military</a:t>
            </a:r>
            <a:r>
              <a:rPr lang="en-US" baseline="0" dirty="0" smtClean="0"/>
              <a:t> models more combat oriented, while some federal agencies like border patrol use them, not what you’re </a:t>
            </a:r>
            <a:r>
              <a:rPr lang="en-US" baseline="0" dirty="0" err="1" smtClean="0"/>
              <a:t>gonna</a:t>
            </a:r>
            <a:r>
              <a:rPr lang="en-US" baseline="0" dirty="0" smtClean="0"/>
              <a:t> see in your local town</a:t>
            </a:r>
          </a:p>
          <a:p>
            <a:r>
              <a:rPr lang="en-US" baseline="0" dirty="0" smtClean="0"/>
              <a:t>Smaller, strictly surveillance oriented models for police departments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17</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Federal Aviation Administration</a:t>
            </a:r>
            <a:r>
              <a:rPr lang="en-US" baseline="0" dirty="0" smtClean="0"/>
              <a:t> – in charge of US airspace, licensing of aircraft including drones</a:t>
            </a:r>
            <a:endParaRPr lang="en-US" dirty="0" smtClean="0"/>
          </a:p>
          <a:p>
            <a:r>
              <a:rPr lang="en-US" dirty="0" smtClean="0"/>
              <a:t>Certificates authorize use for a particular mission</a:t>
            </a:r>
          </a:p>
          <a:p>
            <a:r>
              <a:rPr lang="en-US" dirty="0" smtClean="0"/>
              <a:t>Handful or research</a:t>
            </a:r>
            <a:r>
              <a:rPr lang="en-US" baseline="0" dirty="0" smtClean="0"/>
              <a:t> institutions and various police and </a:t>
            </a:r>
            <a:r>
              <a:rPr lang="en-US" baseline="0" dirty="0" err="1" smtClean="0"/>
              <a:t>gov</a:t>
            </a:r>
            <a:r>
              <a:rPr lang="en-US" baseline="0" dirty="0" smtClean="0"/>
              <a:t> agencies</a:t>
            </a:r>
          </a:p>
          <a:p>
            <a:r>
              <a:rPr lang="en-US" baseline="0" dirty="0" smtClean="0"/>
              <a:t>Act makes drone higher priority-deadlines to make regulations by, streamline process</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18</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Homeland secretary </a:t>
            </a:r>
            <a:r>
              <a:rPr lang="en-US" dirty="0" err="1" smtClean="0"/>
              <a:t>janet</a:t>
            </a:r>
            <a:r>
              <a:rPr lang="en-US" dirty="0" smtClean="0"/>
              <a:t> </a:t>
            </a:r>
            <a:r>
              <a:rPr lang="en-US" dirty="0" err="1" smtClean="0"/>
              <a:t>napolitano</a:t>
            </a:r>
            <a:r>
              <a:rPr lang="en-US" dirty="0" smtClean="0"/>
              <a:t> thinks it should be expanded</a:t>
            </a:r>
          </a:p>
          <a:p>
            <a:r>
              <a:rPr lang="en-US" dirty="0" smtClean="0"/>
              <a:t>In addition</a:t>
            </a:r>
            <a:r>
              <a:rPr lang="en-US" baseline="0" dirty="0" smtClean="0"/>
              <a:t> to expansion for safety, also expanding use at the borders, including Canada’s</a:t>
            </a:r>
            <a:endParaRPr lang="en-US" dirty="0" smtClean="0"/>
          </a:p>
          <a:p>
            <a:r>
              <a:rPr lang="en-US" dirty="0" smtClean="0"/>
              <a:t>Many police departments(including LA) looking into getting drones,</a:t>
            </a:r>
            <a:r>
              <a:rPr lang="en-US" baseline="0" dirty="0" smtClean="0"/>
              <a:t> for criminal surveillance as well as other safety concerns such as car crashes</a:t>
            </a:r>
          </a:p>
          <a:p>
            <a:r>
              <a:rPr lang="en-US" baseline="0" dirty="0" smtClean="0"/>
              <a:t>Search and rescue, speed up traffic investigation </a:t>
            </a:r>
          </a:p>
          <a:p>
            <a:r>
              <a:rPr lang="en-US" baseline="0" dirty="0" smtClean="0"/>
              <a:t>NASA and NOAA(national oceanic and atmospheric administration) use for monitoring hurricanes, measure sea ice</a:t>
            </a:r>
          </a:p>
          <a:p>
            <a:r>
              <a:rPr lang="en-US" baseline="0" dirty="0" smtClean="0"/>
              <a:t>National Geological survey track animals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19</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9/14/12</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2</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FAA primarily handles safety, not privacy</a:t>
            </a:r>
          </a:p>
          <a:p>
            <a:r>
              <a:rPr lang="en-US" dirty="0" smtClean="0"/>
              <a:t>Not enough security or legislation</a:t>
            </a:r>
            <a:r>
              <a:rPr lang="en-US" baseline="0" dirty="0" smtClean="0"/>
              <a:t> to protect privacy from drones</a:t>
            </a:r>
          </a:p>
          <a:p>
            <a:r>
              <a:rPr lang="en-US" baseline="0" dirty="0" smtClean="0"/>
              <a:t>4</a:t>
            </a:r>
            <a:r>
              <a:rPr lang="en-US" baseline="30000" dirty="0" smtClean="0"/>
              <a:t>th</a:t>
            </a:r>
            <a:r>
              <a:rPr lang="en-US" baseline="0" dirty="0" smtClean="0"/>
              <a:t> amendment rights, unreasonable searches and seizures</a:t>
            </a:r>
          </a:p>
          <a:p>
            <a:r>
              <a:rPr lang="en-US" baseline="0" dirty="0" smtClean="0"/>
              <a:t>New rules don’t have safeguards for policy</a:t>
            </a:r>
          </a:p>
          <a:p>
            <a:r>
              <a:rPr lang="en-US" baseline="0" dirty="0" smtClean="0"/>
              <a:t>ACLU suggestions: usage limited to warrants, no guns, policy decided by public officials</a:t>
            </a:r>
          </a:p>
          <a:p>
            <a:r>
              <a:rPr lang="en-US" baseline="0" dirty="0" smtClean="0"/>
              <a:t>Electronic Frontier Foundation filed lawsuit to get FAA to release list of organizations with drones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20</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a:t>
            </a:r>
            <a:r>
              <a:rPr lang="en-US" baseline="0" dirty="0" smtClean="0"/>
              <a:t> in </a:t>
            </a:r>
            <a:r>
              <a:rPr lang="en-US" baseline="0" dirty="0" err="1" smtClean="0"/>
              <a:t>texas</a:t>
            </a:r>
            <a:r>
              <a:rPr lang="en-US" baseline="0" dirty="0" smtClean="0"/>
              <a:t> hacked one in demonstration to </a:t>
            </a:r>
            <a:r>
              <a:rPr lang="en-US" baseline="0" dirty="0" err="1" smtClean="0"/>
              <a:t>dhs</a:t>
            </a:r>
            <a:r>
              <a:rPr lang="en-US" baseline="0" dirty="0" smtClean="0"/>
              <a:t> officials</a:t>
            </a:r>
          </a:p>
          <a:p>
            <a:r>
              <a:rPr lang="en-US" baseline="0" dirty="0" smtClean="0"/>
              <a:t>Military one crashed near DC</a:t>
            </a:r>
          </a:p>
          <a:p>
            <a:r>
              <a:rPr lang="en-US" baseline="0" dirty="0" smtClean="0"/>
              <a:t>Seattle police were using drones city council didn’t even know</a:t>
            </a:r>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21</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a:t>
            </a:r>
            <a:r>
              <a:rPr lang="en-US" baseline="0" dirty="0" smtClean="0"/>
              <a:t> the bullet points, I believe that these safeguards should be a priority</a:t>
            </a:r>
          </a:p>
          <a:p>
            <a:r>
              <a:rPr lang="en-US" baseline="0" dirty="0" smtClean="0"/>
              <a:t>Applications include search and rescue, natural disaster response, border patrol </a:t>
            </a:r>
            <a:r>
              <a:rPr lang="en-US" baseline="0" dirty="0" err="1" smtClean="0"/>
              <a:t>etc</a:t>
            </a:r>
            <a:endParaRPr lang="en-US" baseline="0" dirty="0" smtClean="0"/>
          </a:p>
          <a:p>
            <a:r>
              <a:rPr lang="en-US" baseline="0" dirty="0" smtClean="0"/>
              <a:t>However, bills currently in congress to require warrants except in certain circumstances</a:t>
            </a:r>
          </a:p>
          <a:p>
            <a:r>
              <a:rPr lang="en-US" baseline="0" dirty="0" smtClean="0"/>
              <a:t>Questions and comments?</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22</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&lt;Your notes here.&gt;</a:t>
            </a:r>
            <a:endParaRPr lang="en-US" dirty="0" smtClean="0"/>
          </a:p>
          <a:p>
            <a:endParaRPr lang="en-US" dirty="0"/>
          </a:p>
        </p:txBody>
      </p:sp>
      <p:sp>
        <p:nvSpPr>
          <p:cNvPr id="4" name="Date Placeholder 3"/>
          <p:cNvSpPr>
            <a:spLocks noGrp="1"/>
          </p:cNvSpPr>
          <p:nvPr>
            <p:ph type="dt" idx="10"/>
          </p:nvPr>
        </p:nvSpPr>
        <p:spPr/>
        <p:txBody>
          <a:bodyPr/>
          <a:lstStyle/>
          <a:p>
            <a:fld id="{5B1D91B5-0560-D74B-B065-4EF9F19733B0}" type="datetime1">
              <a:rPr lang="en-US" smtClean="0"/>
              <a:pPr/>
              <a:t>9/14/12</a:t>
            </a:fld>
            <a:endParaRPr lang="en-US"/>
          </a:p>
        </p:txBody>
      </p:sp>
      <p:sp>
        <p:nvSpPr>
          <p:cNvPr id="5" name="Slide Number Placeholder 4"/>
          <p:cNvSpPr>
            <a:spLocks noGrp="1"/>
          </p:cNvSpPr>
          <p:nvPr>
            <p:ph type="sldNum" sz="quarter" idx="11"/>
          </p:nvPr>
        </p:nvSpPr>
        <p:spPr/>
        <p:txBody>
          <a:bodyPr/>
          <a:lstStyle/>
          <a:p>
            <a:fld id="{4C3F5EA3-DEE8-D344-835F-F2A3C84F4AA7}" type="slidenum">
              <a:rPr lang="en-US" smtClean="0"/>
              <a:pPr/>
              <a:t>23</a:t>
            </a:fld>
            <a:endParaRPr lang="en-US"/>
          </a:p>
        </p:txBody>
      </p:sp>
    </p:spTree>
    <p:extLst>
      <p:ext uri="{BB962C8B-B14F-4D97-AF65-F5344CB8AC3E}">
        <p14:creationId xmlns:p14="http://schemas.microsoft.com/office/powerpoint/2010/main" val="4193645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p:spPr>
        <p:txBody>
          <a:bodyPr/>
          <a:lstStyle/>
          <a:p>
            <a:fld id="{C7662509-0F62-2F42-A487-B234C3FE6174}" type="datetime1">
              <a:rPr lang="en-US"/>
              <a:pPr/>
              <a:t>9/14/12</a:t>
            </a:fld>
            <a:endParaRPr lang="en-US"/>
          </a:p>
        </p:txBody>
      </p:sp>
      <p:sp>
        <p:nvSpPr>
          <p:cNvPr id="27651" name="Rectangle 7"/>
          <p:cNvSpPr>
            <a:spLocks noGrp="1" noChangeArrowheads="1"/>
          </p:cNvSpPr>
          <p:nvPr>
            <p:ph type="sldNum" sz="quarter" idx="5"/>
          </p:nvPr>
        </p:nvSpPr>
        <p:spPr>
          <a:noFill/>
        </p:spPr>
        <p:txBody>
          <a:bodyPr/>
          <a:lstStyle/>
          <a:p>
            <a:fld id="{EA879E3A-01D6-6C4E-B484-D77416AE4AFC}" type="slidenum">
              <a:rPr lang="en-US"/>
              <a:pPr/>
              <a:t>24</a:t>
            </a:fld>
            <a:endParaRPr lang="en-US"/>
          </a:p>
        </p:txBody>
      </p:sp>
      <p:sp>
        <p:nvSpPr>
          <p:cNvPr id="27652" name="Rectangle 2"/>
          <p:cNvSpPr>
            <a:spLocks noGrp="1" noRot="1" noChangeAspect="1" noChangeArrowheads="1" noTextEdit="1"/>
          </p:cNvSpPr>
          <p:nvPr>
            <p:ph type="sldImg"/>
          </p:nvPr>
        </p:nvSpPr>
        <p:spPr>
          <a:ln/>
        </p:spPr>
      </p:sp>
      <p:sp>
        <p:nvSpPr>
          <p:cNvPr id="27653" name="Rectangle 3"/>
          <p:cNvSpPr>
            <a:spLocks noGrp="1" noChangeArrowheads="1"/>
          </p:cNvSpPr>
          <p:nvPr>
            <p:ph type="body" idx="1"/>
          </p:nvPr>
        </p:nvSpPr>
        <p:spPr>
          <a:noFill/>
          <a:ln/>
        </p:spPr>
        <p:txBody>
          <a:bodyPr/>
          <a:lstStyle/>
          <a:p>
            <a:pPr eaLnBrk="1" hangingPunct="1"/>
            <a:r>
              <a:rPr lang="en-US">
                <a:latin typeface="Arial" pitchFamily="-109" charset="0"/>
                <a:ea typeface="ＭＳ Ｐゴシック" pitchFamily="-109" charset="-128"/>
                <a:cs typeface="ＭＳ Ｐゴシック" pitchFamily="-109" charset="-128"/>
              </a:rPr>
              <a:t>This is the end. The slides beyond this point are for answering questions that may arise but not needed in the main talk. Some slides may also be unfinished and are not needed but kept just in case. In this particular presentation there are no further slides but it will say this on The End for most of them so I figured I’d get you ready for it now.</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p:cNvSpPr>
          <p:nvPr>
            <p:ph type="sldImg"/>
          </p:nvPr>
        </p:nvSpPr>
        <p:spPr>
          <a:ln/>
        </p:spPr>
      </p:sp>
      <p:sp>
        <p:nvSpPr>
          <p:cNvPr id="23555" name="Notes Placeholder 2"/>
          <p:cNvSpPr>
            <a:spLocks noGrp="1"/>
          </p:cNvSpPr>
          <p:nvPr>
            <p:ph type="body" idx="1"/>
          </p:nvPr>
        </p:nvSpPr>
        <p:spPr>
          <a:noFill/>
          <a:ln/>
        </p:spPr>
        <p:txBody>
          <a:bodyPr/>
          <a:lstStyle/>
          <a:p>
            <a:pPr>
              <a:lnSpc>
                <a:spcPct val="90000"/>
              </a:lnSpc>
            </a:pPr>
            <a:r>
              <a:rPr lang="en-US" dirty="0" smtClean="0">
                <a:latin typeface="Arial" pitchFamily="-109" charset="0"/>
                <a:ea typeface="ＭＳ Ｐゴシック" pitchFamily="-109" charset="-128"/>
                <a:cs typeface="ＭＳ Ｐゴシック" pitchFamily="-109" charset="-128"/>
              </a:rPr>
              <a:t>Is privacy a right? – Telemarketing and do not call list as example of privacy being a prudential right, a right granted because of its benefits to society.</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Our privacy compared to 100 or 200 years ago? – Extended families, small communities, pressure to conform. Children lived at home until married. Society of strangers, how to trust them? </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Rewards and loyalty programs. – around for more than 100 years: S&amp;H Green Stamps. Now a days consumers not in the program can pay more rather than members paying less.</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Body scanner. – Some stores in the U.K. use them to recommend clothing that will fit well and for producing custom clothing.</a:t>
            </a:r>
          </a:p>
          <a:p>
            <a:pPr>
              <a:lnSpc>
                <a:spcPct val="90000"/>
              </a:lnSpc>
            </a:pPr>
            <a:endParaRPr lang="en-US" dirty="0" smtClean="0">
              <a:latin typeface="Arial" pitchFamily="-109" charset="0"/>
              <a:ea typeface="ＭＳ Ｐゴシック" pitchFamily="-109" charset="-128"/>
              <a:cs typeface="ＭＳ Ｐゴシック" pitchFamily="-109" charset="-128"/>
            </a:endParaRPr>
          </a:p>
          <a:p>
            <a:pPr>
              <a:lnSpc>
                <a:spcPct val="90000"/>
              </a:lnSpc>
            </a:pPr>
            <a:r>
              <a:rPr lang="en-US" dirty="0" smtClean="0">
                <a:latin typeface="Arial" pitchFamily="-109" charset="0"/>
                <a:ea typeface="ＭＳ Ｐゴシック" pitchFamily="-109" charset="-128"/>
                <a:cs typeface="ＭＳ Ｐゴシック" pitchFamily="-109" charset="-128"/>
              </a:rPr>
              <a:t>Data collected about you. –</a:t>
            </a:r>
          </a:p>
          <a:p>
            <a:pPr>
              <a:lnSpc>
                <a:spcPct val="90000"/>
              </a:lnSpc>
            </a:pPr>
            <a:r>
              <a:rPr lang="en-US" dirty="0" smtClean="0">
                <a:latin typeface="Arial" pitchFamily="-109" charset="0"/>
                <a:ea typeface="ＭＳ Ｐゴシック" pitchFamily="-109" charset="-128"/>
                <a:cs typeface="ＭＳ Ｐゴシック" pitchFamily="-109" charset="-128"/>
              </a:rPr>
              <a:t>TiVo sells data about viewing habits. Only 54% of customers skip commercials. </a:t>
            </a:r>
          </a:p>
          <a:p>
            <a:pPr>
              <a:lnSpc>
                <a:spcPct val="90000"/>
              </a:lnSpc>
            </a:pPr>
            <a:r>
              <a:rPr lang="en-US" dirty="0" smtClean="0">
                <a:latin typeface="Arial" pitchFamily="-109" charset="0"/>
                <a:ea typeface="ＭＳ Ｐゴシック" pitchFamily="-109" charset="-128"/>
                <a:cs typeface="ＭＳ Ｐゴシック" pitchFamily="-109" charset="-128"/>
              </a:rPr>
              <a:t>Automobile black boxes. </a:t>
            </a:r>
          </a:p>
          <a:p>
            <a:pPr>
              <a:lnSpc>
                <a:spcPct val="90000"/>
              </a:lnSpc>
            </a:pPr>
            <a:r>
              <a:rPr lang="en-US" dirty="0" smtClean="0">
                <a:latin typeface="Arial" pitchFamily="-109" charset="0"/>
                <a:ea typeface="ＭＳ Ｐゴシック" pitchFamily="-109" charset="-128"/>
                <a:cs typeface="ＭＳ Ｐゴシック" pitchFamily="-109" charset="-128"/>
              </a:rPr>
              <a:t>Enhanced 911 Service: FCC requires cell phone providers be able to track locations of active cell phones within 100 meters. Cell phone companies can use the same technology to tell where signal is weak or nonexistent. Could the cell phone company tell your employer where you really are when you call in sick to work? Would they for a fee? </a:t>
            </a:r>
          </a:p>
          <a:p>
            <a:pPr>
              <a:lnSpc>
                <a:spcPct val="90000"/>
              </a:lnSpc>
            </a:pPr>
            <a:r>
              <a:rPr lang="en-US" dirty="0" err="1" smtClean="0">
                <a:latin typeface="Arial" pitchFamily="-109" charset="0"/>
                <a:ea typeface="ＭＳ Ｐゴシック" pitchFamily="-109" charset="-128"/>
                <a:cs typeface="ＭＳ Ｐゴシック" pitchFamily="-109" charset="-128"/>
              </a:rPr>
              <a:t>RFIDs</a:t>
            </a:r>
            <a:r>
              <a:rPr lang="en-US" dirty="0" smtClean="0">
                <a:latin typeface="Arial" pitchFamily="-109" charset="0"/>
                <a:ea typeface="ＭＳ Ｐゴシック" pitchFamily="-109" charset="-128"/>
                <a:cs typeface="ＭＳ Ｐゴシック" pitchFamily="-109" charset="-128"/>
              </a:rPr>
              <a:t>: tracking location at work, use in passports, terrorist scanning for hostages? </a:t>
            </a:r>
          </a:p>
          <a:p>
            <a:pPr>
              <a:lnSpc>
                <a:spcPct val="90000"/>
              </a:lnSpc>
            </a:pPr>
            <a:r>
              <a:rPr lang="en-US" dirty="0" smtClean="0">
                <a:latin typeface="Arial" pitchFamily="-109" charset="0"/>
                <a:ea typeface="ＭＳ Ｐゴシック" pitchFamily="-109" charset="-128"/>
                <a:cs typeface="ＭＳ Ｐゴシック" pitchFamily="-109" charset="-128"/>
              </a:rPr>
              <a:t>Implanted chips: in Taiwan every domesticated dog must have one identifier owner and residence. There are such approved for human use; medical info, debit/credit cards, children. </a:t>
            </a:r>
          </a:p>
          <a:p>
            <a:pPr>
              <a:lnSpc>
                <a:spcPct val="90000"/>
              </a:lnSpc>
            </a:pPr>
            <a:r>
              <a:rPr lang="en-US" dirty="0" smtClean="0">
                <a:latin typeface="Arial" pitchFamily="-109" charset="0"/>
                <a:ea typeface="ＭＳ Ｐゴシック" pitchFamily="-109" charset="-128"/>
                <a:cs typeface="ＭＳ Ｐゴシック" pitchFamily="-109" charset="-128"/>
              </a:rPr>
              <a:t>Biometrics. </a:t>
            </a:r>
          </a:p>
          <a:p>
            <a:pPr>
              <a:lnSpc>
                <a:spcPct val="90000"/>
              </a:lnSpc>
            </a:pPr>
            <a:r>
              <a:rPr lang="en-US" dirty="0" smtClean="0">
                <a:latin typeface="Arial" pitchFamily="-109" charset="0"/>
                <a:ea typeface="ＭＳ Ｐゴシック" pitchFamily="-109" charset="-128"/>
                <a:cs typeface="ＭＳ Ｐゴシック" pitchFamily="-109" charset="-128"/>
              </a:rPr>
              <a:t>Government surveillance.</a:t>
            </a:r>
          </a:p>
        </p:txBody>
      </p:sp>
      <p:sp>
        <p:nvSpPr>
          <p:cNvPr id="23556" name="Date Placeholder 3"/>
          <p:cNvSpPr>
            <a:spLocks noGrp="1"/>
          </p:cNvSpPr>
          <p:nvPr>
            <p:ph type="dt" sz="quarter" idx="1"/>
          </p:nvPr>
        </p:nvSpPr>
        <p:spPr>
          <a:noFill/>
        </p:spPr>
        <p:txBody>
          <a:bodyPr/>
          <a:lstStyle/>
          <a:p>
            <a:fld id="{62FCF298-557D-4241-8167-C9F7FDF48A0A}" type="datetime1">
              <a:rPr lang="en-US" smtClean="0"/>
              <a:pPr/>
              <a:t>9/14/12</a:t>
            </a:fld>
            <a:endParaRPr lang="en-US" smtClean="0"/>
          </a:p>
        </p:txBody>
      </p:sp>
      <p:sp>
        <p:nvSpPr>
          <p:cNvPr id="23557" name="Slide Number Placeholder 4"/>
          <p:cNvSpPr>
            <a:spLocks noGrp="1"/>
          </p:cNvSpPr>
          <p:nvPr>
            <p:ph type="sldNum" sz="quarter" idx="5"/>
          </p:nvPr>
        </p:nvSpPr>
        <p:spPr>
          <a:noFill/>
        </p:spPr>
        <p:txBody>
          <a:bodyPr/>
          <a:lstStyle/>
          <a:p>
            <a:fld id="{578C5136-8636-A740-A512-CE6DF7F9E869}" type="slidenum">
              <a:rPr lang="en-US" smtClean="0"/>
              <a:pPr/>
              <a:t>25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p:spPr>
        <p:txBody>
          <a:bodyPr/>
          <a:lstStyle/>
          <a:p>
            <a:fld id="{0BDDBA5D-7AE8-CB45-A5CD-2E54DEFE73F3}" type="datetime1">
              <a:rPr lang="en-US"/>
              <a:pPr/>
              <a:t>9/14/12</a:t>
            </a:fld>
            <a:endParaRPr lang="en-US"/>
          </a:p>
        </p:txBody>
      </p:sp>
      <p:sp>
        <p:nvSpPr>
          <p:cNvPr id="21507" name="Rectangle 7"/>
          <p:cNvSpPr>
            <a:spLocks noGrp="1" noChangeArrowheads="1"/>
          </p:cNvSpPr>
          <p:nvPr>
            <p:ph type="sldNum" sz="quarter" idx="5"/>
          </p:nvPr>
        </p:nvSpPr>
        <p:spPr>
          <a:noFill/>
        </p:spPr>
        <p:txBody>
          <a:bodyPr/>
          <a:lstStyle/>
          <a:p>
            <a:fld id="{6EF80B4C-5E82-034E-9F5B-9E5F44834483}" type="slidenum">
              <a:rPr lang="en-US"/>
              <a:pPr/>
              <a:t>3</a:t>
            </a:fld>
            <a:endParaRPr lang="en-US"/>
          </a:p>
        </p:txBody>
      </p:sp>
      <p:sp>
        <p:nvSpPr>
          <p:cNvPr id="21508" name="Rectangle 2"/>
          <p:cNvSpPr>
            <a:spLocks noGrp="1" noRot="1" noChangeAspect="1" noChangeArrowheads="1"/>
          </p:cNvSpPr>
          <p:nvPr>
            <p:ph type="sldImg"/>
          </p:nvPr>
        </p:nvSpPr>
        <p:spPr>
          <a:solidFill>
            <a:srgbClr val="FFFFFF"/>
          </a:solidFill>
          <a:ln/>
        </p:spPr>
      </p:sp>
      <p:sp>
        <p:nvSpPr>
          <p:cNvPr id="2150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latin typeface="Arial" pitchFamily="-109" charset="0"/>
                <a:ea typeface="ＭＳ Ｐゴシック" pitchFamily="-109" charset="-128"/>
                <a:cs typeface="ＭＳ Ｐゴシック" pitchFamily="-109" charset="-128"/>
              </a:rPr>
              <a:t>Not needed this time:</a:t>
            </a:r>
          </a:p>
          <a:p>
            <a:pPr eaLnBrk="1" hangingPunct="1"/>
            <a:endParaRPr lang="en-US" dirty="0" smtClean="0">
              <a:latin typeface="Arial" pitchFamily="-109" charset="0"/>
              <a:ea typeface="ＭＳ Ｐゴシック" pitchFamily="-109" charset="-128"/>
              <a:cs typeface="ＭＳ Ｐゴシック" pitchFamily="-109" charset="-128"/>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ＭＳ Ｐゴシック" pitchFamily="-109" charset="-128"/>
                <a:cs typeface="ＭＳ Ｐゴシック" pitchFamily="-109" charset="-128"/>
              </a:rPr>
              <a:t>We will now be using the </a:t>
            </a:r>
            <a:r>
              <a:rPr lang="en-US" dirty="0" err="1" smtClean="0">
                <a:ea typeface="ＭＳ Ｐゴシック" pitchFamily="-109" charset="-128"/>
                <a:cs typeface="ＭＳ Ｐゴシック" pitchFamily="-109" charset="-128"/>
              </a:rPr>
              <a:t>myWPI</a:t>
            </a:r>
            <a:r>
              <a:rPr lang="en-US" dirty="0" smtClean="0">
                <a:ea typeface="ＭＳ Ｐゴシック" pitchFamily="-109" charset="-128"/>
                <a:cs typeface="ＭＳ Ｐゴシック" pitchFamily="-109" charset="-128"/>
              </a:rPr>
              <a:t> Safe Assign feature to pass in papers in addition to hard copies due at the beginning of class. </a:t>
            </a:r>
            <a:r>
              <a:rPr lang="en-US" smtClean="0">
                <a:ea typeface="ＭＳ Ｐゴシック" pitchFamily="-109" charset="-128"/>
                <a:cs typeface="ＭＳ Ｐゴシック" pitchFamily="-109" charset="-128"/>
              </a:rPr>
              <a:t>TA will </a:t>
            </a:r>
            <a:r>
              <a:rPr lang="en-US" dirty="0" smtClean="0">
                <a:ea typeface="ＭＳ Ｐゴシック" pitchFamily="-109" charset="-128"/>
                <a:cs typeface="ＭＳ Ｐゴシック" pitchFamily="-109" charset="-128"/>
              </a:rPr>
              <a:t>send out detailed directions.</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9/14/12</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4</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9/14/12</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5</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Accessed 2011-09-19</a:t>
            </a:r>
            <a:endParaRPr lang="en-US"/>
          </a:p>
        </p:txBody>
      </p:sp>
      <p:sp>
        <p:nvSpPr>
          <p:cNvPr id="4" name="Date Placeholder 3"/>
          <p:cNvSpPr>
            <a:spLocks noGrp="1"/>
          </p:cNvSpPr>
          <p:nvPr>
            <p:ph type="dt" idx="10"/>
          </p:nvPr>
        </p:nvSpPr>
        <p:spPr/>
        <p:txBody>
          <a:bodyPr/>
          <a:lstStyle/>
          <a:p>
            <a:fld id="{3B3024D6-64B1-C441-91BD-25FAE899D92F}" type="datetime1">
              <a:rPr lang="en-US" smtClean="0"/>
              <a:pPr/>
              <a:t>9/14/12</a:t>
            </a:fld>
            <a:endParaRPr lang="en-US"/>
          </a:p>
        </p:txBody>
      </p:sp>
      <p:sp>
        <p:nvSpPr>
          <p:cNvPr id="5" name="Slide Number Placeholder 4"/>
          <p:cNvSpPr>
            <a:spLocks noGrp="1"/>
          </p:cNvSpPr>
          <p:nvPr>
            <p:ph type="sldNum" sz="quarter" idx="11"/>
          </p:nvPr>
        </p:nvSpPr>
        <p:spPr/>
        <p:txBody>
          <a:bodyPr/>
          <a:lstStyle/>
          <a:p>
            <a:fld id="{471AD563-529E-0F4C-B4B0-089A706BE3F1}" type="slidenum">
              <a:rPr lang="en-US" smtClean="0"/>
              <a:pPr/>
              <a:t>6</a:t>
            </a:fld>
            <a:endParaRPr lang="en-US"/>
          </a:p>
        </p:txBody>
      </p:sp>
    </p:spTree>
    <p:extLst>
      <p:ext uri="{BB962C8B-B14F-4D97-AF65-F5344CB8AC3E}">
        <p14:creationId xmlns:p14="http://schemas.microsoft.com/office/powerpoint/2010/main" val="89738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dt" sz="quarter" idx="1"/>
          </p:nvPr>
        </p:nvSpPr>
        <p:spPr>
          <a:noFill/>
        </p:spPr>
        <p:txBody>
          <a:bodyPr/>
          <a:lstStyle/>
          <a:p>
            <a:fld id="{8191CC31-6335-364E-BB8B-F944CBCFA090}" type="datetime1">
              <a:rPr lang="en-US"/>
              <a:pPr/>
              <a:t>9/14/12</a:t>
            </a:fld>
            <a:endParaRPr lang="en-US"/>
          </a:p>
        </p:txBody>
      </p:sp>
      <p:sp>
        <p:nvSpPr>
          <p:cNvPr id="18435" name="Rectangle 7"/>
          <p:cNvSpPr>
            <a:spLocks noGrp="1" noChangeArrowheads="1"/>
          </p:cNvSpPr>
          <p:nvPr>
            <p:ph type="sldNum" sz="quarter" idx="5"/>
          </p:nvPr>
        </p:nvSpPr>
        <p:spPr>
          <a:noFill/>
        </p:spPr>
        <p:txBody>
          <a:bodyPr/>
          <a:lstStyle/>
          <a:p>
            <a:fld id="{68887E0E-871C-F642-909A-9CE2FC5B4582}" type="slidenum">
              <a:rPr lang="en-US"/>
              <a:pPr/>
              <a:t>7</a:t>
            </a:fld>
            <a:endParaRPr lang="en-US"/>
          </a:p>
        </p:txBody>
      </p:sp>
      <p:sp>
        <p:nvSpPr>
          <p:cNvPr id="18436" name="Rectangle 2"/>
          <p:cNvSpPr>
            <a:spLocks noGrp="1" noRot="1" noChangeAspect="1" noChangeArrowheads="1"/>
          </p:cNvSpPr>
          <p:nvPr>
            <p:ph type="sldImg"/>
          </p:nvPr>
        </p:nvSpPr>
        <p:spPr>
          <a:solidFill>
            <a:srgbClr val="FFFFFF"/>
          </a:solidFill>
          <a:ln/>
        </p:spPr>
      </p:sp>
      <p:sp>
        <p:nvSpPr>
          <p:cNvPr id="184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p:spPr>
        <p:txBody>
          <a:bodyPr/>
          <a:lstStyle/>
          <a:p>
            <a:fld id="{CB68F624-2F34-544A-8A2D-E04A5D1DE7A6}" type="datetime1">
              <a:rPr lang="en-US"/>
              <a:pPr/>
              <a:t>9/14/12</a:t>
            </a:fld>
            <a:endParaRPr lang="en-US"/>
          </a:p>
        </p:txBody>
      </p:sp>
      <p:sp>
        <p:nvSpPr>
          <p:cNvPr id="25603" name="Rectangle 7"/>
          <p:cNvSpPr>
            <a:spLocks noGrp="1" noChangeArrowheads="1"/>
          </p:cNvSpPr>
          <p:nvPr>
            <p:ph type="sldNum" sz="quarter" idx="5"/>
          </p:nvPr>
        </p:nvSpPr>
        <p:spPr>
          <a:noFill/>
        </p:spPr>
        <p:txBody>
          <a:bodyPr/>
          <a:lstStyle/>
          <a:p>
            <a:fld id="{D4433D16-0374-614B-AD44-9E558E67B969}" type="slidenum">
              <a:rPr lang="en-US"/>
              <a:pPr/>
              <a:t>8</a:t>
            </a:fld>
            <a:endParaRPr lang="en-US"/>
          </a:p>
        </p:txBody>
      </p:sp>
      <p:sp>
        <p:nvSpPr>
          <p:cNvPr id="25604" name="Rectangle 2"/>
          <p:cNvSpPr>
            <a:spLocks noGrp="1" noRot="1" noChangeAspect="1" noChangeArrowheads="1"/>
          </p:cNvSpPr>
          <p:nvPr>
            <p:ph type="sldImg"/>
          </p:nvPr>
        </p:nvSpPr>
        <p:spPr>
          <a:solidFill>
            <a:srgbClr val="FFFFFF"/>
          </a:solidFill>
          <a:ln/>
        </p:spPr>
      </p:sp>
      <p:sp>
        <p:nvSpPr>
          <p:cNvPr id="2560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p:spPr>
        <p:txBody>
          <a:bodyPr/>
          <a:lstStyle/>
          <a:p>
            <a:fld id="{B48EB95B-2CE9-DB4F-8F1F-F06EC5D223E8}" type="datetime1">
              <a:rPr lang="en-US"/>
              <a:pPr/>
              <a:t>9/14/12</a:t>
            </a:fld>
            <a:endParaRPr lang="en-US"/>
          </a:p>
        </p:txBody>
      </p:sp>
      <p:sp>
        <p:nvSpPr>
          <p:cNvPr id="49155" name="Rectangle 7"/>
          <p:cNvSpPr>
            <a:spLocks noGrp="1" noChangeArrowheads="1"/>
          </p:cNvSpPr>
          <p:nvPr>
            <p:ph type="sldNum" sz="quarter" idx="5"/>
          </p:nvPr>
        </p:nvSpPr>
        <p:spPr>
          <a:noFill/>
        </p:spPr>
        <p:txBody>
          <a:bodyPr/>
          <a:lstStyle/>
          <a:p>
            <a:fld id="{D2A88003-7AE7-F640-A278-3699A37A0E64}" type="slidenum">
              <a:rPr lang="en-US"/>
              <a:pPr/>
              <a:t>9</a:t>
            </a:fld>
            <a:endParaRPr lang="en-US"/>
          </a:p>
        </p:txBody>
      </p:sp>
      <p:sp>
        <p:nvSpPr>
          <p:cNvPr id="49156" name="Rectangle 2"/>
          <p:cNvSpPr>
            <a:spLocks noGrp="1" noRot="1" noChangeAspect="1" noChangeArrowheads="1"/>
          </p:cNvSpPr>
          <p:nvPr>
            <p:ph type="sldImg"/>
          </p:nvPr>
        </p:nvSpPr>
        <p:spPr>
          <a:solidFill>
            <a:srgbClr val="FFFFFF"/>
          </a:solidFill>
          <a:ln/>
        </p:spPr>
      </p:sp>
      <p:sp>
        <p:nvSpPr>
          <p:cNvPr id="4915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3"/>
          <p:cNvGrpSpPr>
            <a:grpSpLocks/>
          </p:cNvGrpSpPr>
          <p:nvPr/>
        </p:nvGrpSpPr>
        <p:grpSpPr bwMode="auto">
          <a:xfrm>
            <a:off x="0" y="0"/>
            <a:ext cx="9144000" cy="6858000"/>
            <a:chOff x="0" y="0"/>
            <a:chExt cx="5760" cy="4320"/>
          </a:xfrm>
        </p:grpSpPr>
        <p:sp>
          <p:nvSpPr>
            <p:cNvPr id="5" name="Rectangle 2"/>
            <p:cNvSpPr>
              <a:spLocks noChangeArrowheads="1"/>
            </p:cNvSpPr>
            <p:nvPr userDrawn="1"/>
          </p:nvSpPr>
          <p:spPr bwMode="hidden">
            <a:xfrm>
              <a:off x="0" y="0"/>
              <a:ext cx="2208" cy="4320"/>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6" name="Rectangle 6"/>
            <p:cNvSpPr>
              <a:spLocks noChangeArrowheads="1"/>
            </p:cNvSpPr>
            <p:nvPr userDrawn="1"/>
          </p:nvSpPr>
          <p:spPr bwMode="hidden">
            <a:xfrm>
              <a:off x="1081" y="1065"/>
              <a:ext cx="4679" cy="1596"/>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grpSp>
          <p:nvGrpSpPr>
            <p:cNvPr id="7" name="Group 22"/>
            <p:cNvGrpSpPr>
              <a:grpSpLocks/>
            </p:cNvGrpSpPr>
            <p:nvPr userDrawn="1"/>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9" name="Rectangle 8"/>
              <p:cNvSpPr>
                <a:spLocks noChangeArrowheads="1"/>
              </p:cNvSpPr>
              <p:nvPr userDrawn="1"/>
            </p:nvSpPr>
            <p:spPr bwMode="auto">
              <a:xfrm>
                <a:off x="1081" y="1065"/>
                <a:ext cx="362" cy="405"/>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0" name="Rectangle 9"/>
              <p:cNvSpPr>
                <a:spLocks noChangeArrowheads="1"/>
              </p:cNvSpPr>
              <p:nvPr userDrawn="1"/>
            </p:nvSpPr>
            <p:spPr bwMode="auto">
              <a:xfrm>
                <a:off x="1437" y="672"/>
                <a:ext cx="369" cy="400"/>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1" name="Rectangle 10"/>
              <p:cNvSpPr>
                <a:spLocks noChangeArrowheads="1"/>
              </p:cNvSpPr>
              <p:nvPr userDrawn="1"/>
            </p:nvSpPr>
            <p:spPr bwMode="auto">
              <a:xfrm>
                <a:off x="719" y="2257"/>
                <a:ext cx="368" cy="404"/>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3" name="Rectangle 12"/>
              <p:cNvSpPr>
                <a:spLocks noChangeArrowheads="1"/>
              </p:cNvSpPr>
              <p:nvPr userDrawn="1"/>
            </p:nvSpPr>
            <p:spPr bwMode="auto">
              <a:xfrm>
                <a:off x="719" y="1464"/>
                <a:ext cx="368" cy="399"/>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4" name="Rectangle 13"/>
              <p:cNvSpPr>
                <a:spLocks noChangeArrowheads="1"/>
              </p:cNvSpPr>
              <p:nvPr userDrawn="1"/>
            </p:nvSpPr>
            <p:spPr bwMode="auto">
              <a:xfrm>
                <a:off x="0" y="1464"/>
                <a:ext cx="367" cy="399"/>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6" name="Rectangle 15"/>
              <p:cNvSpPr>
                <a:spLocks noChangeArrowheads="1"/>
              </p:cNvSpPr>
              <p:nvPr userDrawn="1"/>
            </p:nvSpPr>
            <p:spPr bwMode="auto">
              <a:xfrm>
                <a:off x="361" y="1857"/>
                <a:ext cx="363" cy="406"/>
              </a:xfrm>
              <a:prstGeom prst="rect">
                <a:avLst/>
              </a:prstGeom>
              <a:solidFill>
                <a:schemeClr val="hlink"/>
              </a:solidFill>
              <a:ln w="9525">
                <a:noFill/>
                <a:miter lim="800000"/>
                <a:headEnd/>
                <a:tailEnd/>
              </a:ln>
            </p:spPr>
            <p:txBody>
              <a:bodyPr>
                <a:prstTxWarp prst="textNoShape">
                  <a:avLst/>
                </a:prstTxWarp>
              </a:bodyPr>
              <a:lstStyle/>
              <a:p>
                <a:pPr algn="l"/>
                <a:endParaRPr lang="en-US">
                  <a:solidFill>
                    <a:schemeClr val="tx1"/>
                  </a:solidFill>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prstTxWarp prst="textNoShape">
                  <a:avLst/>
                </a:prstTxWarp>
              </a:bodyPr>
              <a:lstStyle/>
              <a:p>
                <a:pPr algn="l"/>
                <a:endParaRPr lang="en-US">
                  <a:solidFill>
                    <a:schemeClr val="tx1"/>
                  </a:solidFill>
                </a:endParaRPr>
              </a:p>
            </p:txBody>
          </p:sp>
        </p:grpSp>
      </p:grpSp>
      <p:pic>
        <p:nvPicPr>
          <p:cNvPr id="18" name="Picture 25"/>
          <p:cNvPicPr>
            <a:picLocks noChangeAspect="1" noChangeArrowheads="1"/>
          </p:cNvPicPr>
          <p:nvPr userDrawn="1"/>
        </p:nvPicPr>
        <p:blipFill>
          <a:blip r:embed="rId2"/>
          <a:srcRect/>
          <a:stretch>
            <a:fillRect/>
          </a:stretch>
        </p:blipFill>
        <p:spPr bwMode="auto">
          <a:xfrm>
            <a:off x="7977188" y="23813"/>
            <a:ext cx="1166812" cy="433387"/>
          </a:xfrm>
          <a:prstGeom prst="rect">
            <a:avLst/>
          </a:prstGeom>
          <a:noFill/>
          <a:ln w="9525">
            <a:noFill/>
            <a:miter lim="800000"/>
            <a:headEnd/>
            <a:tailEnd/>
          </a:ln>
        </p:spPr>
      </p:pic>
      <p:sp>
        <p:nvSpPr>
          <p:cNvPr id="19" name="Text Box 26"/>
          <p:cNvSpPr txBox="1">
            <a:spLocks noChangeArrowheads="1"/>
          </p:cNvSpPr>
          <p:nvPr userDrawn="1"/>
        </p:nvSpPr>
        <p:spPr bwMode="auto">
          <a:xfrm>
            <a:off x="1576388" y="23813"/>
            <a:ext cx="6015037"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
        <p:nvSpPr>
          <p:cNvPr id="39953" name="Rectangle 17"/>
          <p:cNvSpPr>
            <a:spLocks noGrp="1" noChangeArrowheads="1"/>
          </p:cNvSpPr>
          <p:nvPr>
            <p:ph type="ctrTitle"/>
          </p:nvPr>
        </p:nvSpPr>
        <p:spPr>
          <a:xfrm>
            <a:off x="2971800" y="1828800"/>
            <a:ext cx="6019800" cy="2209800"/>
          </a:xfrm>
        </p:spPr>
        <p:txBody>
          <a:bodyPr/>
          <a:lstStyle>
            <a:lvl1pPr>
              <a:defRPr sz="4200">
                <a:solidFill>
                  <a:schemeClr val="tx2"/>
                </a:solidFill>
              </a:defRPr>
            </a:lvl1pPr>
          </a:lstStyle>
          <a:p>
            <a:r>
              <a:rPr lang="en-US"/>
              <a:t>Click to edit Master title style</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76" charset="2"/>
              <a:buNone/>
              <a:defRPr sz="3200"/>
            </a:lvl1pPr>
          </a:lstStyle>
          <a:p>
            <a:r>
              <a:rPr lang="en-US"/>
              <a:t>Click to edit Master subtitle style</a:t>
            </a:r>
          </a:p>
        </p:txBody>
      </p:sp>
      <p:sp>
        <p:nvSpPr>
          <p:cNvPr id="20" name="Rectangle 3"/>
          <p:cNvSpPr>
            <a:spLocks noGrp="1" noChangeArrowheads="1"/>
          </p:cNvSpPr>
          <p:nvPr>
            <p:ph type="dt" sz="half" idx="10"/>
          </p:nvPr>
        </p:nvSpPr>
        <p:spPr>
          <a:xfrm>
            <a:off x="457200" y="6248400"/>
            <a:ext cx="2133600" cy="457200"/>
          </a:xfrm>
        </p:spPr>
        <p:txBody>
          <a:bodyPr/>
          <a:lstStyle>
            <a:lvl1pPr>
              <a:defRPr/>
            </a:lvl1pPr>
          </a:lstStyle>
          <a:p>
            <a:fld id="{B1D40EB8-30B2-1148-8172-9B9E431543A8}" type="datetime1">
              <a:rPr lang="en-US" smtClean="0"/>
              <a:t>9/14/12</a:t>
            </a:fld>
            <a:endParaRPr lang="en-US"/>
          </a:p>
        </p:txBody>
      </p:sp>
      <p:sp>
        <p:nvSpPr>
          <p:cNvPr id="21" name="Rectangle 4"/>
          <p:cNvSpPr>
            <a:spLocks noGrp="1" noChangeArrowheads="1"/>
          </p:cNvSpPr>
          <p:nvPr>
            <p:ph type="ftr" sz="quarter" idx="11"/>
          </p:nvPr>
        </p:nvSpPr>
        <p:spPr/>
        <p:txBody>
          <a:bodyPr/>
          <a:lstStyle>
            <a:lvl1pPr>
              <a:defRPr/>
            </a:lvl1pPr>
          </a:lstStyle>
          <a:p>
            <a:r>
              <a:rPr lang="en-US" smtClean="0"/>
              <a:t>© 2012 Keith A. Pray</a:t>
            </a:r>
            <a:endParaRPr lang="en-US"/>
          </a:p>
        </p:txBody>
      </p:sp>
      <p:sp>
        <p:nvSpPr>
          <p:cNvPr id="22" name="Rectangle 5"/>
          <p:cNvSpPr>
            <a:spLocks noGrp="1" noChangeArrowheads="1"/>
          </p:cNvSpPr>
          <p:nvPr>
            <p:ph type="sldNum" sz="quarter" idx="12"/>
          </p:nvPr>
        </p:nvSpPr>
        <p:spPr/>
        <p:txBody>
          <a:bodyPr/>
          <a:lstStyle>
            <a:lvl1pPr>
              <a:defRPr/>
            </a:lvl1pPr>
          </a:lstStyle>
          <a:p>
            <a:fld id="{3BB724AD-6DA0-E945-ACC0-19F7BD6A2AB2}" type="slidenum">
              <a:rPr lang="en-US"/>
              <a:pPr/>
              <a:t>‹#›</a:t>
            </a:fld>
            <a:endParaRPr lang="en-US"/>
          </a:p>
        </p:txBody>
      </p:sp>
    </p:spTree>
  </p:cSld>
  <p:clrMapOvr>
    <a:masterClrMapping/>
  </p:clrMapOvr>
  <p:transition xmlns:p14="http://schemas.microsoft.com/office/powerpoint/2010/mai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C125C1B-CCB9-2141-B9AF-BB93ADC03FDF}"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E3EE8818-F911-8247-B369-F0F6A1D78217}"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62000"/>
            <a:ext cx="2057400" cy="5105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0"/>
            <a:ext cx="6019800"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71E17E1C-2794-8246-AA64-251DDDEF7FF5}"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14D4BACF-0A26-5B46-9D89-5A217670D6C9}"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C7FDFB7-4A96-0F4D-9A4A-E56F94FA24DB}"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074A5B60-6901-BF47-BC56-7F9B53DF69C2}"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5" name="Rectangle 4"/>
          <p:cNvSpPr>
            <a:spLocks noGrp="1" noChangeArrowheads="1"/>
          </p:cNvSpPr>
          <p:nvPr>
            <p:ph type="sldNum" sz="quarter" idx="11"/>
          </p:nvPr>
        </p:nvSpPr>
        <p:spPr>
          <a:ln/>
        </p:spPr>
        <p:txBody>
          <a:bodyPr/>
          <a:lstStyle>
            <a:lvl1pPr>
              <a:defRPr/>
            </a:lvl1pPr>
          </a:lstStyle>
          <a:p>
            <a:fld id="{C1CFFC32-16DE-C947-81A5-0DE76C217983}" type="slidenum">
              <a:rPr lang="en-US"/>
              <a:pPr/>
              <a:t>‹#›</a:t>
            </a:fld>
            <a:endParaRPr lang="en-US"/>
          </a:p>
        </p:txBody>
      </p:sp>
      <p:sp>
        <p:nvSpPr>
          <p:cNvPr id="6" name="Rectangle 17"/>
          <p:cNvSpPr>
            <a:spLocks noGrp="1" noChangeArrowheads="1"/>
          </p:cNvSpPr>
          <p:nvPr>
            <p:ph type="dt" sz="half" idx="12"/>
          </p:nvPr>
        </p:nvSpPr>
        <p:spPr>
          <a:ln/>
        </p:spPr>
        <p:txBody>
          <a:bodyPr/>
          <a:lstStyle>
            <a:lvl1pPr>
              <a:defRPr/>
            </a:lvl1pPr>
          </a:lstStyle>
          <a:p>
            <a:fld id="{9FE40977-399F-9F46-A21E-BABDC683183D}"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D0A3C30E-2E98-3F44-AB01-A28BD07C7B6E}"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D60A53C8-B103-3444-AFDD-1F7F99727C99}"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8" name="Rectangle 4"/>
          <p:cNvSpPr>
            <a:spLocks noGrp="1" noChangeArrowheads="1"/>
          </p:cNvSpPr>
          <p:nvPr>
            <p:ph type="sldNum" sz="quarter" idx="11"/>
          </p:nvPr>
        </p:nvSpPr>
        <p:spPr>
          <a:ln/>
        </p:spPr>
        <p:txBody>
          <a:bodyPr/>
          <a:lstStyle>
            <a:lvl1pPr>
              <a:defRPr/>
            </a:lvl1pPr>
          </a:lstStyle>
          <a:p>
            <a:fld id="{5BA0CAAF-4EFC-8147-8D81-F06F81C60EBE}" type="slidenum">
              <a:rPr lang="en-US"/>
              <a:pPr/>
              <a:t>‹#›</a:t>
            </a:fld>
            <a:endParaRPr lang="en-US"/>
          </a:p>
        </p:txBody>
      </p:sp>
      <p:sp>
        <p:nvSpPr>
          <p:cNvPr id="9" name="Rectangle 17"/>
          <p:cNvSpPr>
            <a:spLocks noGrp="1" noChangeArrowheads="1"/>
          </p:cNvSpPr>
          <p:nvPr>
            <p:ph type="dt" sz="half" idx="12"/>
          </p:nvPr>
        </p:nvSpPr>
        <p:spPr>
          <a:ln/>
        </p:spPr>
        <p:txBody>
          <a:bodyPr/>
          <a:lstStyle>
            <a:lvl1pPr>
              <a:defRPr/>
            </a:lvl1pPr>
          </a:lstStyle>
          <a:p>
            <a:fld id="{8B5FA1F5-171D-BF46-96C6-502608457740}"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4" name="Rectangle 4"/>
          <p:cNvSpPr>
            <a:spLocks noGrp="1" noChangeArrowheads="1"/>
          </p:cNvSpPr>
          <p:nvPr>
            <p:ph type="sldNum" sz="quarter" idx="11"/>
          </p:nvPr>
        </p:nvSpPr>
        <p:spPr>
          <a:ln/>
        </p:spPr>
        <p:txBody>
          <a:bodyPr/>
          <a:lstStyle>
            <a:lvl1pPr>
              <a:defRPr/>
            </a:lvl1pPr>
          </a:lstStyle>
          <a:p>
            <a:fld id="{F32B2CDB-17C0-7B49-976E-D16C496E6716}" type="slidenum">
              <a:rPr lang="en-US"/>
              <a:pPr/>
              <a:t>‹#›</a:t>
            </a:fld>
            <a:endParaRPr lang="en-US"/>
          </a:p>
        </p:txBody>
      </p:sp>
      <p:sp>
        <p:nvSpPr>
          <p:cNvPr id="5" name="Rectangle 17"/>
          <p:cNvSpPr>
            <a:spLocks noGrp="1" noChangeArrowheads="1"/>
          </p:cNvSpPr>
          <p:nvPr>
            <p:ph type="dt" sz="half" idx="12"/>
          </p:nvPr>
        </p:nvSpPr>
        <p:spPr>
          <a:ln/>
        </p:spPr>
        <p:txBody>
          <a:bodyPr/>
          <a:lstStyle>
            <a:lvl1pPr>
              <a:defRPr/>
            </a:lvl1pPr>
          </a:lstStyle>
          <a:p>
            <a:fld id="{5D3E3EFA-BB83-5341-8187-F910F736E9F5}"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3" name="Rectangle 4"/>
          <p:cNvSpPr>
            <a:spLocks noGrp="1" noChangeArrowheads="1"/>
          </p:cNvSpPr>
          <p:nvPr>
            <p:ph type="sldNum" sz="quarter" idx="11"/>
          </p:nvPr>
        </p:nvSpPr>
        <p:spPr>
          <a:ln/>
        </p:spPr>
        <p:txBody>
          <a:bodyPr/>
          <a:lstStyle>
            <a:lvl1pPr>
              <a:defRPr/>
            </a:lvl1pPr>
          </a:lstStyle>
          <a:p>
            <a:fld id="{9CC035EB-A232-6D40-ABD9-D1ADE20A3A39}" type="slidenum">
              <a:rPr lang="en-US"/>
              <a:pPr/>
              <a:t>‹#›</a:t>
            </a:fld>
            <a:endParaRPr lang="en-US"/>
          </a:p>
        </p:txBody>
      </p:sp>
      <p:sp>
        <p:nvSpPr>
          <p:cNvPr id="4" name="Rectangle 17"/>
          <p:cNvSpPr>
            <a:spLocks noGrp="1" noChangeArrowheads="1"/>
          </p:cNvSpPr>
          <p:nvPr>
            <p:ph type="dt" sz="half" idx="12"/>
          </p:nvPr>
        </p:nvSpPr>
        <p:spPr>
          <a:ln/>
        </p:spPr>
        <p:txBody>
          <a:bodyPr/>
          <a:lstStyle>
            <a:lvl1pPr>
              <a:defRPr/>
            </a:lvl1pPr>
          </a:lstStyle>
          <a:p>
            <a:fld id="{8CFEA7E0-EF19-834F-A2A6-06881535E7F4}"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1E963CB5-B1E5-8740-A726-84F5E7ABD84C}"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4A99085F-7F1B-3E49-AAFC-BB0CB0E86501}" type="datetime1">
              <a:rPr lang="en-US" smtClean="0"/>
              <a:t>9/14/12</a:t>
            </a:fld>
            <a:endParaRPr lang="en-US"/>
          </a:p>
        </p:txBody>
      </p:sp>
    </p:spTree>
  </p:cSld>
  <p:clrMapOvr>
    <a:masterClrMapping/>
  </p:clrMapOvr>
  <p:transition xmlns:p14="http://schemas.microsoft.com/office/powerpoint/2010/mai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r>
              <a:rPr lang="en-US" smtClean="0"/>
              <a:t>© 2012 Keith A. Pray</a:t>
            </a:r>
            <a:endParaRPr lang="en-US"/>
          </a:p>
        </p:txBody>
      </p:sp>
      <p:sp>
        <p:nvSpPr>
          <p:cNvPr id="6" name="Rectangle 4"/>
          <p:cNvSpPr>
            <a:spLocks noGrp="1" noChangeArrowheads="1"/>
          </p:cNvSpPr>
          <p:nvPr>
            <p:ph type="sldNum" sz="quarter" idx="11"/>
          </p:nvPr>
        </p:nvSpPr>
        <p:spPr>
          <a:ln/>
        </p:spPr>
        <p:txBody>
          <a:bodyPr/>
          <a:lstStyle>
            <a:lvl1pPr>
              <a:defRPr/>
            </a:lvl1pPr>
          </a:lstStyle>
          <a:p>
            <a:fld id="{0D7BDC98-71CF-E040-AD1E-97566442B113}" type="slidenum">
              <a:rPr lang="en-US"/>
              <a:pPr/>
              <a:t>‹#›</a:t>
            </a:fld>
            <a:endParaRPr lang="en-US"/>
          </a:p>
        </p:txBody>
      </p:sp>
      <p:sp>
        <p:nvSpPr>
          <p:cNvPr id="7" name="Rectangle 17"/>
          <p:cNvSpPr>
            <a:spLocks noGrp="1" noChangeArrowheads="1"/>
          </p:cNvSpPr>
          <p:nvPr>
            <p:ph type="dt" sz="half" idx="12"/>
          </p:nvPr>
        </p:nvSpPr>
        <p:spPr>
          <a:ln/>
        </p:spPr>
        <p:txBody>
          <a:bodyPr/>
          <a:lstStyle>
            <a:lvl1pPr>
              <a:defRPr/>
            </a:lvl1pPr>
          </a:lstStyle>
          <a:p>
            <a:fld id="{C9CB350E-DDB4-774B-87EE-7ABC372E062B}" type="datetime1">
              <a:rPr lang="en-US" smtClean="0"/>
              <a:t>9/14/12</a:t>
            </a:fld>
            <a:endParaRPr lang="en-US"/>
          </a:p>
        </p:txBody>
      </p:sp>
    </p:spTree>
  </p:cSld>
  <p:clrMapOvr>
    <a:masterClrMapping/>
  </p:clrMapOvr>
  <p:transition xmlns:p14="http://schemas.microsoft.com/office/powerpoint/2010/main" spd="slow">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109" charset="0"/>
              </a:defRPr>
            </a:lvl1pPr>
          </a:lstStyle>
          <a:p>
            <a:r>
              <a:rPr lang="en-US" smtClean="0"/>
              <a:t>© 2012 Keith A. Pray</a:t>
            </a:r>
            <a:endParaRPr lang="en-US"/>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09" charset="0"/>
              </a:defRPr>
            </a:lvl1pPr>
          </a:lstStyle>
          <a:p>
            <a:fld id="{8B06D8E0-0DB1-B648-8977-F58E03112F5A}" type="slidenum">
              <a:rPr lang="en-US"/>
              <a:pPr/>
              <a:t>‹#›</a:t>
            </a:fld>
            <a:endParaRPr lang="en-US"/>
          </a:p>
        </p:txBody>
      </p:sp>
      <p:grpSp>
        <p:nvGrpSpPr>
          <p:cNvPr id="1028" name="Group 18"/>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hlink"/>
                </a:gs>
                <a:gs pos="100000">
                  <a:schemeClr val="bg1"/>
                </a:gs>
              </a:gsLst>
              <a:lin ang="0" scaled="1"/>
            </a:gradFill>
            <a:ln w="9525">
              <a:noFill/>
              <a:miter lim="800000"/>
              <a:headEnd/>
              <a:tailEnd/>
            </a:ln>
            <a:effectLst/>
          </p:spPr>
          <p:txBody>
            <a:bodyPr wrap="none" anchor="ctr">
              <a:prstTxWarp prst="textNoShape">
                <a:avLst/>
              </a:prstTxWarp>
            </a:bodyPr>
            <a:lstStyle/>
            <a:p>
              <a:endParaRPr lang="en-US">
                <a:solidFill>
                  <a:schemeClr val="tx1"/>
                </a:solidFill>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accent1"/>
                </a:gs>
                <a:gs pos="100000">
                  <a:schemeClr val="bg1"/>
                </a:gs>
              </a:gsLst>
              <a:lin ang="0" scaled="1"/>
            </a:gradFill>
            <a:ln w="9525">
              <a:noFill/>
              <a:miter lim="800000"/>
              <a:headEnd/>
              <a:tailEnd/>
            </a:ln>
          </p:spPr>
          <p:txBody>
            <a:bodyPr>
              <a:prstTxWarp prst="textNoShape">
                <a:avLst/>
              </a:prstTxWarp>
            </a:bodyPr>
            <a:lstStyle/>
            <a:p>
              <a:pPr algn="l"/>
              <a:endParaRPr lang="en-US">
                <a:solidFill>
                  <a:schemeClr val="tx1"/>
                </a:solidFill>
              </a:endParaRPr>
            </a:p>
          </p:txBody>
        </p:sp>
        <p:sp>
          <p:nvSpPr>
            <p:cNvPr id="38919" name="Rectangle 7"/>
            <p:cNvSpPr>
              <a:spLocks noChangeArrowheads="1"/>
            </p:cNvSpPr>
            <p:nvPr/>
          </p:nvSpPr>
          <p:spPr bwMode="auto">
            <a:xfrm>
              <a:off x="258" y="85"/>
              <a:ext cx="87" cy="89"/>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0" name="Rectangle 8"/>
            <p:cNvSpPr>
              <a:spLocks noChangeArrowheads="1"/>
            </p:cNvSpPr>
            <p:nvPr/>
          </p:nvSpPr>
          <p:spPr bwMode="auto">
            <a:xfrm>
              <a:off x="345" y="0"/>
              <a:ext cx="88"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2" name="Rectangle 10"/>
            <p:cNvSpPr>
              <a:spLocks noChangeArrowheads="1"/>
            </p:cNvSpPr>
            <p:nvPr/>
          </p:nvSpPr>
          <p:spPr bwMode="auto">
            <a:xfrm>
              <a:off x="173" y="173"/>
              <a:ext cx="86" cy="87"/>
            </a:xfrm>
            <a:prstGeom prst="rect">
              <a:avLst/>
            </a:prstGeom>
            <a:solidFill>
              <a:schemeClr val="hlink"/>
            </a:solidFill>
            <a:ln w="9525">
              <a:noFill/>
              <a:miter lim="800000"/>
              <a:headEnd/>
              <a:tailEnd/>
            </a:ln>
          </p:spPr>
          <p:txBody>
            <a:bodyPr>
              <a:prstTxWarp prst="textNoShape">
                <a:avLst/>
              </a:prstTxWarp>
            </a:bodyPr>
            <a:lstStyle/>
            <a:p>
              <a:pPr algn="l"/>
              <a:endParaRPr lang="en-US" sz="1800">
                <a:solidFill>
                  <a:schemeClr val="hlink"/>
                </a:solidFill>
                <a:latin typeface="Arial" pitchFamily="-109" charset="0"/>
              </a:endParaRPr>
            </a:p>
          </p:txBody>
        </p:sp>
        <p:sp>
          <p:nvSpPr>
            <p:cNvPr id="38923" name="Rectangle 11"/>
            <p:cNvSpPr>
              <a:spLocks noChangeArrowheads="1"/>
            </p:cNvSpPr>
            <p:nvPr/>
          </p:nvSpPr>
          <p:spPr bwMode="auto">
            <a:xfrm>
              <a:off x="83" y="86"/>
              <a:ext cx="89" cy="87"/>
            </a:xfrm>
            <a:prstGeom prst="rect">
              <a:avLst/>
            </a:prstGeom>
            <a:solidFill>
              <a:schemeClr val="accent1"/>
            </a:solidFill>
            <a:ln w="9525">
              <a:noFill/>
              <a:miter lim="800000"/>
              <a:headEnd/>
              <a:tailEnd/>
            </a:ln>
          </p:spPr>
          <p:txBody>
            <a:bodyPr>
              <a:prstTxWarp prst="textNoShape">
                <a:avLst/>
              </a:prstTxWarp>
            </a:bodyPr>
            <a:lstStyle/>
            <a:p>
              <a:pPr algn="l"/>
              <a:endParaRPr lang="en-US">
                <a:solidFill>
                  <a:schemeClr val="tx1"/>
                </a:solidFill>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prstTxWarp prst="textNoShape">
                <a:avLst/>
              </a:prstTxWarp>
            </a:bodyPr>
            <a:lstStyle/>
            <a:p>
              <a:pPr algn="l"/>
              <a:endParaRPr lang="en-US" sz="1800">
                <a:solidFill>
                  <a:schemeClr val="accent2"/>
                </a:solidFill>
                <a:latin typeface="Arial" pitchFamily="-109" charset="0"/>
              </a:endParaRPr>
            </a:p>
          </p:txBody>
        </p:sp>
      </p:grpSp>
      <p:sp>
        <p:nvSpPr>
          <p:cNvPr id="1029" name="Rectangle 14"/>
          <p:cNvSpPr>
            <a:spLocks noGrp="1" noChangeArrowheads="1"/>
          </p:cNvSpPr>
          <p:nvPr>
            <p:ph type="title"/>
          </p:nvPr>
        </p:nvSpPr>
        <p:spPr bwMode="auto">
          <a:xfrm>
            <a:off x="457200" y="762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pitchFamily="-109" charset="0"/>
              </a:defRPr>
            </a:lvl1pPr>
          </a:lstStyle>
          <a:p>
            <a:fld id="{28AE7B4E-EB25-BB49-8EC1-6A7E667FEAE6}" type="datetime1">
              <a:rPr lang="en-US" smtClean="0"/>
              <a:t>9/14/12</a:t>
            </a:fld>
            <a:endParaRPr lang="en-US"/>
          </a:p>
        </p:txBody>
      </p:sp>
      <p:pic>
        <p:nvPicPr>
          <p:cNvPr id="1032" name="Picture 22"/>
          <p:cNvPicPr>
            <a:picLocks noChangeAspect="1" noChangeArrowheads="1"/>
          </p:cNvPicPr>
          <p:nvPr/>
        </p:nvPicPr>
        <p:blipFill>
          <a:blip r:embed="rId13"/>
          <a:srcRect/>
          <a:stretch>
            <a:fillRect/>
          </a:stretch>
        </p:blipFill>
        <p:spPr bwMode="auto">
          <a:xfrm>
            <a:off x="7977188" y="23813"/>
            <a:ext cx="1166812" cy="433387"/>
          </a:xfrm>
          <a:prstGeom prst="rect">
            <a:avLst/>
          </a:prstGeom>
          <a:noFill/>
          <a:ln w="9525">
            <a:noFill/>
            <a:miter lim="800000"/>
            <a:headEnd/>
            <a:tailEnd/>
          </a:ln>
        </p:spPr>
      </p:pic>
      <p:sp>
        <p:nvSpPr>
          <p:cNvPr id="38935" name="Text Box 23"/>
          <p:cNvSpPr txBox="1">
            <a:spLocks noChangeArrowheads="1"/>
          </p:cNvSpPr>
          <p:nvPr userDrawn="1"/>
        </p:nvSpPr>
        <p:spPr bwMode="auto">
          <a:xfrm>
            <a:off x="1568450" y="23813"/>
            <a:ext cx="6015038" cy="473075"/>
          </a:xfrm>
          <a:prstGeom prst="rect">
            <a:avLst/>
          </a:prstGeom>
          <a:noFill/>
          <a:ln w="9525">
            <a:noFill/>
            <a:miter lim="800000"/>
            <a:headEnd/>
            <a:tailEnd/>
          </a:ln>
          <a:effectLst/>
        </p:spPr>
        <p:txBody>
          <a:bodyPr wrap="none" anchor="ctr">
            <a:prstTxWarp prst="textNoShape">
              <a:avLst/>
            </a:prstTxWarp>
            <a:spAutoFit/>
          </a:bodyPr>
          <a:lstStyle/>
          <a:p>
            <a:r>
              <a:rPr lang="en-US" sz="2500" b="1">
                <a:solidFill>
                  <a:srgbClr val="990033"/>
                </a:solidFill>
              </a:rPr>
              <a:t>CS 3043 Social Implications Of Computing</a:t>
            </a:r>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spd="slow">
    <p:push/>
  </p:transition>
  <p:hf hdr="0"/>
  <p:txStyles>
    <p:titleStyle>
      <a:lvl1pPr algn="l" rtl="0" eaLnBrk="0" fontAlgn="base" hangingPunct="0">
        <a:spcBef>
          <a:spcPct val="0"/>
        </a:spcBef>
        <a:spcAft>
          <a:spcPct val="0"/>
        </a:spcAft>
        <a:defRPr sz="3600">
          <a:solidFill>
            <a:schemeClr val="tx1"/>
          </a:solidFill>
          <a:latin typeface="+mj-lt"/>
          <a:ea typeface="ＭＳ Ｐゴシック" pitchFamily="76" charset="-128"/>
          <a:cs typeface="ＭＳ Ｐゴシック" pitchFamily="76" charset="-128"/>
        </a:defRPr>
      </a:lvl1pPr>
      <a:lvl2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2pPr>
      <a:lvl3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3pPr>
      <a:lvl4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4pPr>
      <a:lvl5pPr algn="l" rtl="0" eaLnBrk="0" fontAlgn="base" hangingPunct="0">
        <a:spcBef>
          <a:spcPct val="0"/>
        </a:spcBef>
        <a:spcAft>
          <a:spcPct val="0"/>
        </a:spcAft>
        <a:defRPr sz="3600">
          <a:solidFill>
            <a:schemeClr val="tx1"/>
          </a:solidFill>
          <a:latin typeface="Arial Black" pitchFamily="76" charset="0"/>
          <a:ea typeface="ＭＳ Ｐゴシック" pitchFamily="76" charset="-128"/>
          <a:cs typeface="ＭＳ Ｐゴシック" pitchFamily="76" charset="-128"/>
        </a:defRPr>
      </a:lvl5pPr>
      <a:lvl6pPr marL="457200" algn="l" rtl="0" fontAlgn="base">
        <a:spcBef>
          <a:spcPct val="0"/>
        </a:spcBef>
        <a:spcAft>
          <a:spcPct val="0"/>
        </a:spcAft>
        <a:defRPr sz="3600">
          <a:solidFill>
            <a:schemeClr val="tx1"/>
          </a:solidFill>
          <a:latin typeface="Arial Black" pitchFamily="76" charset="0"/>
        </a:defRPr>
      </a:lvl6pPr>
      <a:lvl7pPr marL="914400" algn="l" rtl="0" fontAlgn="base">
        <a:spcBef>
          <a:spcPct val="0"/>
        </a:spcBef>
        <a:spcAft>
          <a:spcPct val="0"/>
        </a:spcAft>
        <a:defRPr sz="3600">
          <a:solidFill>
            <a:schemeClr val="tx1"/>
          </a:solidFill>
          <a:latin typeface="Arial Black" pitchFamily="76" charset="0"/>
        </a:defRPr>
      </a:lvl7pPr>
      <a:lvl8pPr marL="1371600" algn="l" rtl="0" fontAlgn="base">
        <a:spcBef>
          <a:spcPct val="0"/>
        </a:spcBef>
        <a:spcAft>
          <a:spcPct val="0"/>
        </a:spcAft>
        <a:defRPr sz="3600">
          <a:solidFill>
            <a:schemeClr val="tx1"/>
          </a:solidFill>
          <a:latin typeface="Arial Black" pitchFamily="76" charset="0"/>
        </a:defRPr>
      </a:lvl8pPr>
      <a:lvl9pPr marL="1828800" algn="l" rtl="0" fontAlgn="base">
        <a:spcBef>
          <a:spcPct val="0"/>
        </a:spcBef>
        <a:spcAft>
          <a:spcPct val="0"/>
        </a:spcAft>
        <a:defRPr sz="3600">
          <a:solidFill>
            <a:schemeClr val="tx1"/>
          </a:solidFill>
          <a:latin typeface="Arial Black" pitchFamily="76" charset="0"/>
        </a:defRPr>
      </a:lvl9pPr>
    </p:titleStyle>
    <p:bodyStyle>
      <a:lvl1pPr marL="342900" indent="-342900" algn="l" rtl="0" eaLnBrk="0" fontAlgn="base" hangingPunct="0">
        <a:spcBef>
          <a:spcPct val="20000"/>
        </a:spcBef>
        <a:spcAft>
          <a:spcPct val="0"/>
        </a:spcAft>
        <a:buClr>
          <a:schemeClr val="accent1"/>
        </a:buClr>
        <a:buSzPct val="75000"/>
        <a:buFont typeface="Wingdings" pitchFamily="-109" charset="2"/>
        <a:buChar char="n"/>
        <a:defRPr sz="3000">
          <a:solidFill>
            <a:schemeClr val="tx1"/>
          </a:solidFill>
          <a:latin typeface="+mn-lt"/>
          <a:ea typeface="ＭＳ Ｐゴシック" pitchFamily="76" charset="-128"/>
          <a:cs typeface="ＭＳ Ｐゴシック" pitchFamily="76" charset="-128"/>
        </a:defRPr>
      </a:lvl1pPr>
      <a:lvl2pPr marL="742950" indent="-285750" algn="l" rtl="0" eaLnBrk="0" fontAlgn="base" hangingPunct="0">
        <a:spcBef>
          <a:spcPct val="20000"/>
        </a:spcBef>
        <a:spcAft>
          <a:spcPct val="0"/>
        </a:spcAft>
        <a:buClr>
          <a:schemeClr val="accent2"/>
        </a:buClr>
        <a:buSzPct val="80000"/>
        <a:buFont typeface="Wingdings" pitchFamily="-109" charset="2"/>
        <a:buChar char="¨"/>
        <a:defRPr sz="2000">
          <a:solidFill>
            <a:schemeClr val="tx1"/>
          </a:solidFill>
          <a:latin typeface="+mj-lt"/>
          <a:ea typeface="ＭＳ Ｐゴシック" pitchFamily="76" charset="-128"/>
        </a:defRPr>
      </a:lvl2pPr>
      <a:lvl3pPr marL="1143000" indent="-228600" algn="l" rtl="0" eaLnBrk="0" fontAlgn="base" hangingPunct="0">
        <a:spcBef>
          <a:spcPct val="20000"/>
        </a:spcBef>
        <a:spcAft>
          <a:spcPct val="0"/>
        </a:spcAft>
        <a:buClr>
          <a:schemeClr val="accent1"/>
        </a:buClr>
        <a:buSzPct val="65000"/>
        <a:buFont typeface="Wingdings" pitchFamily="-109" charset="2"/>
        <a:buChar char="n"/>
        <a:defRPr sz="2400">
          <a:solidFill>
            <a:schemeClr val="tx1"/>
          </a:solidFill>
          <a:latin typeface="+mn-lt"/>
          <a:ea typeface="ＭＳ Ｐゴシック" pitchFamily="76" charset="-128"/>
        </a:defRPr>
      </a:lvl3pPr>
      <a:lvl4pPr marL="1600200" indent="-228600" algn="l" rtl="0" eaLnBrk="0" fontAlgn="base" hangingPunct="0">
        <a:spcBef>
          <a:spcPct val="20000"/>
        </a:spcBef>
        <a:spcAft>
          <a:spcPct val="0"/>
        </a:spcAft>
        <a:buClr>
          <a:schemeClr val="accent2"/>
        </a:buClr>
        <a:buSzPct val="70000"/>
        <a:buFont typeface="Wingdings" pitchFamily="-109" charset="2"/>
        <a:buChar char="¨"/>
        <a:defRPr>
          <a:solidFill>
            <a:schemeClr val="tx1"/>
          </a:solidFill>
          <a:latin typeface="+mj-lt"/>
          <a:ea typeface="ＭＳ Ｐゴシック" pitchFamily="76" charset="-128"/>
        </a:defRPr>
      </a:lvl4pPr>
      <a:lvl5pPr marL="2057400" indent="-228600" algn="l" rtl="0" eaLnBrk="0" fontAlgn="base" hangingPunct="0">
        <a:spcBef>
          <a:spcPct val="20000"/>
        </a:spcBef>
        <a:spcAft>
          <a:spcPct val="0"/>
        </a:spcAft>
        <a:buClr>
          <a:schemeClr val="accent1"/>
        </a:buClr>
        <a:buFont typeface="Wingdings" pitchFamily="-109" charset="2"/>
        <a:buChar char="§"/>
        <a:defRPr sz="2000">
          <a:solidFill>
            <a:schemeClr val="tx1"/>
          </a:solidFill>
          <a:latin typeface="+mn-lt"/>
          <a:ea typeface="ＭＳ Ｐゴシック" pitchFamily="76" charset="-128"/>
        </a:defRPr>
      </a:lvl5pPr>
      <a:lvl6pPr marL="25146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6pPr>
      <a:lvl7pPr marL="29718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7pPr>
      <a:lvl8pPr marL="34290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8pPr>
      <a:lvl9pPr marL="3886200" indent="-228600" algn="l" rtl="0" fontAlgn="base">
        <a:spcBef>
          <a:spcPct val="20000"/>
        </a:spcBef>
        <a:spcAft>
          <a:spcPct val="0"/>
        </a:spcAft>
        <a:buClr>
          <a:schemeClr val="accent1"/>
        </a:buClr>
        <a:buFont typeface="Wingdings" pitchFamily="76" charset="2"/>
        <a:buChar char="§"/>
        <a:defRPr sz="2000">
          <a:solidFill>
            <a:schemeClr val="tx1"/>
          </a:solidFill>
          <a:latin typeface="+mn-lt"/>
          <a:ea typeface="ＭＳ Ｐゴシック" pitchFamily="7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notbored.org/MQ1-predator.jpg" TargetMode="External"/><Relationship Id="rId4" Type="http://schemas.openxmlformats.org/officeDocument/2006/relationships/hyperlink" Target="http://cache.gawkerassets.com/assets/images/4/2012/01/e2b538b65677aa03511d29794ba1c3a3.jpg" TargetMode="Externa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files.air-attack.com/MIL/predator/predator_dhs.jpg" TargetMode="External"/><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avinc.com/img/uas/glossary-qube-uav.jpg" TargetMode="External"/><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hyperlink" Target="http://www.truthistreason.net/wp-content/uploads/article_shadowhawk_uav_police.jpg" TargetMode="External"/><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http://images.defensetech.org/wp-content/uploads/2011/11/Aeryonscout.jpg"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www.washingtontimes.com/news/2012/feb/7/coming-to-a-sky-near-you/?page=all" TargetMode="External"/><Relationship Id="rId4" Type="http://schemas.openxmlformats.org/officeDocument/2006/relationships/hyperlink" Target="http://www.aviationweek.com/Article.aspx?id=/article-xml/asd_09_11_2012_p04-01-493913.xml" TargetMode="External"/><Relationship Id="rId5" Type="http://schemas.openxmlformats.org/officeDocument/2006/relationships/hyperlink" Target="http://www.aclu.org/blog/tag/domestic-drones" TargetMode="External"/><Relationship Id="rId6" Type="http://schemas.openxmlformats.org/officeDocument/2006/relationships/hyperlink" Target="http://rt.com/usa/news/dhs-drone-surveillance-napolitano-156/" TargetMode="External"/><Relationship Id="rId7" Type="http://schemas.openxmlformats.org/officeDocument/2006/relationships/hyperlink" Target="https://www.eff.org/deeplinks/2012/05/local-governments-have-power-restrict-drone-surveillance-us" TargetMode="External"/><Relationship Id="rId8" Type="http://schemas.openxmlformats.org/officeDocument/2006/relationships/hyperlink" Target="http://losangeles.cbslocal.com/2012/05/15/faa-to-ease-rules-for-police-agencies-to-fly-unmanned-drones" TargetMode="External"/><Relationship Id="rId9" Type="http://schemas.openxmlformats.org/officeDocument/2006/relationships/hyperlink" Target="http://www.policeone.com/police-products/investigation/video-surveillance/articles/5558533-Police-UAVs-Nearly-limitless-potential/" TargetMode="External"/><Relationship Id="rId10" Type="http://schemas.openxmlformats.org/officeDocument/2006/relationships/hyperlink" Target="http://gcn.com/articles/2012/06/14/congress-rand-paul-warrants-for-domestic-drone-surveillance.aspx"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4"/>
          <p:cNvSpPr>
            <a:spLocks noGrp="1" noChangeArrowheads="1"/>
          </p:cNvSpPr>
          <p:nvPr>
            <p:ph type="ftr" sz="quarter" idx="11"/>
          </p:nvPr>
        </p:nvSpPr>
        <p:spPr>
          <a:noFill/>
        </p:spPr>
        <p:txBody>
          <a:bodyPr/>
          <a:lstStyle/>
          <a:p>
            <a:r>
              <a:rPr lang="en-US" smtClean="0"/>
              <a:t>© 2012 Keith A. Pray</a:t>
            </a:r>
          </a:p>
        </p:txBody>
      </p:sp>
      <p:sp>
        <p:nvSpPr>
          <p:cNvPr id="15365" name="Rectangle 2"/>
          <p:cNvSpPr>
            <a:spLocks noGrp="1" noChangeArrowheads="1"/>
          </p:cNvSpPr>
          <p:nvPr>
            <p:ph type="ctrTitle"/>
          </p:nvPr>
        </p:nvSpPr>
        <p:spPr/>
        <p:txBody>
          <a:bodyPr/>
          <a:lstStyle/>
          <a:p>
            <a:pPr eaLnBrk="1" hangingPunct="1"/>
            <a:r>
              <a:rPr lang="en-US" sz="4000" dirty="0">
                <a:ea typeface="ＭＳ Ｐゴシック" pitchFamily="-109" charset="-128"/>
                <a:cs typeface="ＭＳ Ｐゴシック" pitchFamily="-109" charset="-128"/>
              </a:rPr>
              <a:t>Class</a:t>
            </a:r>
            <a:r>
              <a:rPr lang="en-US" sz="4000" dirty="0" smtClean="0">
                <a:ea typeface="ＭＳ Ｐゴシック" pitchFamily="-109" charset="-128"/>
                <a:cs typeface="ＭＳ Ｐゴシック" pitchFamily="-109" charset="-128"/>
              </a:rPr>
              <a:t> 7</a:t>
            </a:r>
            <a:br>
              <a:rPr lang="en-US" sz="4000" dirty="0" smtClean="0">
                <a:ea typeface="ＭＳ Ｐゴシック" pitchFamily="-109" charset="-128"/>
                <a:cs typeface="ＭＳ Ｐゴシック" pitchFamily="-109" charset="-128"/>
              </a:rPr>
            </a:br>
            <a:r>
              <a:rPr lang="en-US" sz="4000" dirty="0">
                <a:ea typeface="ＭＳ Ｐゴシック" pitchFamily="-109" charset="-128"/>
                <a:cs typeface="ＭＳ Ｐゴシック" pitchFamily="-109" charset="-128"/>
              </a:rPr>
              <a:t>Privacy</a:t>
            </a:r>
            <a:endParaRPr lang="en-US" dirty="0">
              <a:ea typeface="ＭＳ Ｐゴシック" pitchFamily="-109" charset="-128"/>
              <a:cs typeface="ＭＳ Ｐゴシック" pitchFamily="-109" charset="-128"/>
            </a:endParaRPr>
          </a:p>
        </p:txBody>
      </p:sp>
      <p:sp>
        <p:nvSpPr>
          <p:cNvPr id="15366" name="Rectangle 3"/>
          <p:cNvSpPr>
            <a:spLocks noGrp="1" noChangeArrowheads="1"/>
          </p:cNvSpPr>
          <p:nvPr>
            <p:ph type="subTitle" idx="1"/>
          </p:nvPr>
        </p:nvSpPr>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a:p>
            <a:pPr defTabSz="242888" eaLnBrk="1" hangingPunct="1">
              <a:buFont typeface="Wingdings" pitchFamily="-109" charset="2"/>
              <a:buNone/>
            </a:pPr>
            <a:endParaRPr lang="en-US" sz="2500">
              <a:ea typeface="ＭＳ Ｐゴシック" pitchFamily="-109" charset="-128"/>
              <a:cs typeface="ＭＳ Ｐゴシック" pitchFamily="-109" charset="-128"/>
            </a:endParaRPr>
          </a:p>
        </p:txBody>
      </p:sp>
      <p:sp>
        <p:nvSpPr>
          <p:cNvPr id="2" name="Date Placeholder 1"/>
          <p:cNvSpPr>
            <a:spLocks noGrp="1"/>
          </p:cNvSpPr>
          <p:nvPr>
            <p:ph type="dt" sz="half" idx="10"/>
          </p:nvPr>
        </p:nvSpPr>
        <p:spPr/>
        <p:txBody>
          <a:bodyPr/>
          <a:lstStyle/>
          <a:p>
            <a:fld id="{C0AF2564-B1F4-FC49-8C31-67C8913C0863}" type="datetime1">
              <a:rPr lang="en-US" smtClean="0"/>
              <a:t>9/14/12</a:t>
            </a:fld>
            <a:endParaRPr lang="en-US"/>
          </a:p>
        </p:txBody>
      </p:sp>
      <p:sp>
        <p:nvSpPr>
          <p:cNvPr id="3" name="Slide Number Placeholder 2"/>
          <p:cNvSpPr>
            <a:spLocks noGrp="1"/>
          </p:cNvSpPr>
          <p:nvPr>
            <p:ph type="sldNum" sz="quarter" idx="12"/>
          </p:nvPr>
        </p:nvSpPr>
        <p:spPr/>
        <p:txBody>
          <a:bodyPr/>
          <a:lstStyle/>
          <a:p>
            <a:fld id="{3BB724AD-6DA0-E945-ACC0-19F7BD6A2AB2}" type="slidenum">
              <a:rPr lang="en-US" smtClean="0"/>
              <a:pPr/>
              <a:t>1</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3766929"/>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119D66D0-91DE-A041-B526-68783D468AFB}"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10</a:t>
            </a:fld>
            <a:endParaRPr lang="en-US"/>
          </a:p>
        </p:txBody>
      </p:sp>
    </p:spTree>
    <p:extLst>
      <p:ext uri="{BB962C8B-B14F-4D97-AF65-F5344CB8AC3E}">
        <p14:creationId xmlns:p14="http://schemas.microsoft.com/office/powerpoint/2010/main" val="326311093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Sony Hacking Incident</a:t>
            </a:r>
            <a:endParaRPr lang="en-US" dirty="0"/>
          </a:p>
        </p:txBody>
      </p:sp>
      <p:sp>
        <p:nvSpPr>
          <p:cNvPr id="3" name="Content Placeholder 2"/>
          <p:cNvSpPr>
            <a:spLocks noGrp="1"/>
          </p:cNvSpPr>
          <p:nvPr>
            <p:ph idx="1"/>
          </p:nvPr>
        </p:nvSpPr>
        <p:spPr>
          <a:xfrm>
            <a:off x="457200" y="1676400"/>
            <a:ext cx="8229600" cy="3886200"/>
          </a:xfrm>
        </p:spPr>
        <p:txBody>
          <a:bodyPr/>
          <a:lstStyle/>
          <a:p>
            <a:r>
              <a:rPr lang="en-US" dirty="0" smtClean="0"/>
              <a:t>April </a:t>
            </a:r>
            <a:r>
              <a:rPr lang="en-US" dirty="0"/>
              <a:t>19, 2011: </a:t>
            </a:r>
            <a:r>
              <a:rPr lang="en-US" dirty="0" smtClean="0"/>
              <a:t>Irregularities discovered</a:t>
            </a:r>
            <a:endParaRPr lang="en-US" dirty="0"/>
          </a:p>
          <a:p>
            <a:r>
              <a:rPr lang="en-US" dirty="0" smtClean="0"/>
              <a:t>April </a:t>
            </a:r>
            <a:r>
              <a:rPr lang="en-US" dirty="0"/>
              <a:t>20, 2011: </a:t>
            </a:r>
            <a:r>
              <a:rPr lang="en-US" dirty="0" smtClean="0"/>
              <a:t>Sony realized they’d been hacked</a:t>
            </a:r>
            <a:endParaRPr lang="en-US" dirty="0"/>
          </a:p>
          <a:p>
            <a:r>
              <a:rPr lang="en-US" dirty="0" smtClean="0"/>
              <a:t>April </a:t>
            </a:r>
            <a:r>
              <a:rPr lang="en-US" dirty="0"/>
              <a:t>26, 2011: </a:t>
            </a:r>
            <a:r>
              <a:rPr lang="en-US" dirty="0" smtClean="0"/>
              <a:t>First public announcement</a:t>
            </a:r>
            <a:endParaRPr lang="en-US" dirty="0"/>
          </a:p>
          <a:p>
            <a:r>
              <a:rPr lang="en-US" dirty="0" smtClean="0"/>
              <a:t>May </a:t>
            </a:r>
            <a:r>
              <a:rPr lang="en-US" dirty="0"/>
              <a:t>2, 2011: </a:t>
            </a:r>
            <a:r>
              <a:rPr lang="en-US" dirty="0" smtClean="0"/>
              <a:t>SOE database also impacted</a:t>
            </a:r>
          </a:p>
          <a:p>
            <a:r>
              <a:rPr lang="en-US" dirty="0" smtClean="0"/>
              <a:t>May 13, 2011: Network returns in US</a:t>
            </a:r>
            <a:endParaRPr lang="en-US" dirty="0"/>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Michael Burns</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11</a:t>
            </a:fld>
            <a:endParaRPr lang="en-US" dirty="0"/>
          </a:p>
        </p:txBody>
      </p:sp>
      <p:pic>
        <p:nvPicPr>
          <p:cNvPr id="1032" name="Picture 8" descr="http://www.rentoa.com/images/Playstation%20Network%20Sto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2837" y="4495800"/>
            <a:ext cx="5478326"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87472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Concerns Raised</a:t>
            </a:r>
            <a:endParaRPr lang="en-US" dirty="0"/>
          </a:p>
        </p:txBody>
      </p:sp>
      <p:sp>
        <p:nvSpPr>
          <p:cNvPr id="3" name="Content Placeholder 2"/>
          <p:cNvSpPr>
            <a:spLocks noGrp="1"/>
          </p:cNvSpPr>
          <p:nvPr>
            <p:ph idx="1"/>
          </p:nvPr>
        </p:nvSpPr>
        <p:spPr>
          <a:xfrm>
            <a:off x="457200" y="1981200"/>
            <a:ext cx="4191000" cy="3886200"/>
          </a:xfrm>
        </p:spPr>
        <p:txBody>
          <a:bodyPr/>
          <a:lstStyle/>
          <a:p>
            <a:r>
              <a:rPr lang="en-US" dirty="0" smtClean="0"/>
              <a:t>Personal Information</a:t>
            </a:r>
          </a:p>
          <a:p>
            <a:pPr lvl="1"/>
            <a:r>
              <a:rPr lang="en-US" sz="2200" dirty="0" smtClean="0">
                <a:latin typeface="Arial" pitchFamily="34" charset="0"/>
                <a:cs typeface="Arial" pitchFamily="34" charset="0"/>
              </a:rPr>
              <a:t>“</a:t>
            </a:r>
            <a:r>
              <a:rPr lang="en-US" sz="2200" kern="1200" dirty="0">
                <a:latin typeface="Arial" pitchFamily="34" charset="0"/>
                <a:ea typeface="ＭＳ Ｐゴシック" pitchFamily="85" charset="-128"/>
                <a:cs typeface="Arial" pitchFamily="34" charset="0"/>
              </a:rPr>
              <a:t>name, address, email, birthdate, gender, phone number, login, and hashed </a:t>
            </a:r>
            <a:r>
              <a:rPr lang="en-US" sz="2200" kern="1200" dirty="0" smtClean="0">
                <a:latin typeface="Arial" pitchFamily="34" charset="0"/>
                <a:ea typeface="ＭＳ Ｐゴシック" pitchFamily="85" charset="-128"/>
                <a:cs typeface="Arial" pitchFamily="34" charset="0"/>
              </a:rPr>
              <a:t>password” [2]</a:t>
            </a:r>
          </a:p>
          <a:p>
            <a:r>
              <a:rPr lang="en-US" dirty="0" smtClean="0"/>
              <a:t>Passwords</a:t>
            </a:r>
          </a:p>
          <a:p>
            <a:pPr lvl="1"/>
            <a:r>
              <a:rPr lang="en-US" sz="2200" dirty="0" smtClean="0">
                <a:latin typeface="Arial" pitchFamily="34" charset="0"/>
                <a:cs typeface="Arial" pitchFamily="34" charset="0"/>
              </a:rPr>
              <a:t>Not encrypted</a:t>
            </a:r>
            <a:endParaRPr lang="en-US" sz="2200" dirty="0">
              <a:latin typeface="Arial" pitchFamily="34" charset="0"/>
              <a:cs typeface="Arial" pitchFamily="34" charset="0"/>
            </a:endParaRPr>
          </a:p>
          <a:p>
            <a:endParaRPr lang="en-US" dirty="0" smtClean="0"/>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Michael Burns</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12</a:t>
            </a:fld>
            <a:endParaRPr lang="en-US" dirty="0"/>
          </a:p>
        </p:txBody>
      </p:sp>
      <p:pic>
        <p:nvPicPr>
          <p:cNvPr id="11" name="Picture 4" descr="http://webassetsg.scea.com/pscomauth/groups/public/documents/webasset/ps3-syst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999" y="1877825"/>
            <a:ext cx="2939175" cy="368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312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Concerns Raised</a:t>
            </a:r>
            <a:endParaRPr lang="en-US" dirty="0"/>
          </a:p>
        </p:txBody>
      </p:sp>
      <p:sp>
        <p:nvSpPr>
          <p:cNvPr id="3" name="Content Placeholder 2"/>
          <p:cNvSpPr>
            <a:spLocks noGrp="1"/>
          </p:cNvSpPr>
          <p:nvPr>
            <p:ph idx="1"/>
          </p:nvPr>
        </p:nvSpPr>
        <p:spPr/>
        <p:txBody>
          <a:bodyPr/>
          <a:lstStyle/>
          <a:p>
            <a:r>
              <a:rPr lang="en-US" dirty="0"/>
              <a:t>Identity Theft</a:t>
            </a:r>
          </a:p>
          <a:p>
            <a:pPr lvl="1"/>
            <a:r>
              <a:rPr lang="en-US" sz="2200" dirty="0">
                <a:latin typeface="Arial" pitchFamily="34" charset="0"/>
                <a:cs typeface="Arial" pitchFamily="34" charset="0"/>
              </a:rPr>
              <a:t>12.3 million credit cards</a:t>
            </a:r>
          </a:p>
          <a:p>
            <a:r>
              <a:rPr lang="en-US" dirty="0" smtClean="0"/>
              <a:t>Terms and Conditions</a:t>
            </a:r>
          </a:p>
          <a:p>
            <a:pPr lvl="1"/>
            <a:r>
              <a:rPr lang="en-US" sz="2200" dirty="0" smtClean="0">
                <a:latin typeface="Arial" pitchFamily="34" charset="0"/>
                <a:cs typeface="Arial" pitchFamily="34" charset="0"/>
              </a:rPr>
              <a:t>“We </a:t>
            </a:r>
            <a:r>
              <a:rPr lang="en-US" sz="2200" dirty="0">
                <a:latin typeface="Arial" pitchFamily="34" charset="0"/>
                <a:cs typeface="Arial" pitchFamily="34" charset="0"/>
              </a:rPr>
              <a:t>exclude all liability for loss of data or </a:t>
            </a:r>
            <a:r>
              <a:rPr lang="en-US" sz="2200" dirty="0" smtClean="0">
                <a:latin typeface="Arial" pitchFamily="34" charset="0"/>
                <a:cs typeface="Arial" pitchFamily="34" charset="0"/>
              </a:rPr>
              <a:t>unauthorized </a:t>
            </a:r>
            <a:r>
              <a:rPr lang="en-US" sz="2200" dirty="0">
                <a:latin typeface="Arial" pitchFamily="34" charset="0"/>
                <a:cs typeface="Arial" pitchFamily="34" charset="0"/>
              </a:rPr>
              <a:t>access to your </a:t>
            </a:r>
            <a:r>
              <a:rPr lang="en-US" sz="2200" dirty="0" smtClean="0">
                <a:latin typeface="Arial" pitchFamily="34" charset="0"/>
                <a:cs typeface="Arial" pitchFamily="34" charset="0"/>
              </a:rPr>
              <a:t>data” [11]</a:t>
            </a:r>
          </a:p>
          <a:p>
            <a:r>
              <a:rPr lang="en-US" dirty="0" smtClean="0">
                <a:cs typeface="Arial" pitchFamily="34" charset="0"/>
              </a:rPr>
              <a:t>Personal vs. Public Information</a:t>
            </a:r>
          </a:p>
          <a:p>
            <a:pPr lvl="1"/>
            <a:endParaRPr lang="en-US" dirty="0" smtClean="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Michael Burns</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13</a:t>
            </a:fld>
            <a:endParaRPr lang="en-US"/>
          </a:p>
        </p:txBody>
      </p:sp>
    </p:spTree>
    <p:extLst>
      <p:ext uri="{BB962C8B-B14F-4D97-AF65-F5344CB8AC3E}">
        <p14:creationId xmlns:p14="http://schemas.microsoft.com/office/powerpoint/2010/main" val="207247078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495800"/>
          </a:xfrm>
        </p:spPr>
        <p:txBody>
          <a:bodyPr/>
          <a:lstStyle/>
          <a:p>
            <a:pPr marL="457200" indent="-457200">
              <a:buFont typeface="+mj-lt"/>
              <a:buAutoNum type="arabicParenR"/>
            </a:pPr>
            <a:r>
              <a:rPr lang="en-US" sz="2000" dirty="0" smtClean="0">
                <a:latin typeface="Arial" pitchFamily="34" charset="0"/>
                <a:cs typeface="Arial" pitchFamily="34" charset="0"/>
              </a:rPr>
              <a:t>R</a:t>
            </a:r>
            <a:r>
              <a:rPr lang="en-US" sz="2000" dirty="0">
                <a:latin typeface="Arial" pitchFamily="34" charset="0"/>
                <a:cs typeface="Arial" pitchFamily="34" charset="0"/>
              </a:rPr>
              <a:t>. Miller, "The Verge.com," [Online]. Available: http://www.theverge.com/2011/05/04/sony-congress-playstation-network-anonymous</a:t>
            </a:r>
            <a:r>
              <a:rPr lang="en-US" sz="2000" dirty="0" smtClean="0">
                <a:latin typeface="Arial" pitchFamily="34" charset="0"/>
                <a:cs typeface="Arial" pitchFamily="34" charset="0"/>
              </a:rPr>
              <a:t>/. </a:t>
            </a:r>
            <a:r>
              <a:rPr lang="en-US" sz="2000" dirty="0">
                <a:latin typeface="Arial" pitchFamily="34" charset="0"/>
                <a:cs typeface="Arial" pitchFamily="34" charset="0"/>
              </a:rPr>
              <a:t>(9/9/2012)</a:t>
            </a:r>
            <a:endParaRPr lang="en-US" sz="2000" dirty="0" smtClean="0">
              <a:latin typeface="Arial" pitchFamily="34" charset="0"/>
              <a:cs typeface="Arial" pitchFamily="34" charset="0"/>
            </a:endParaRPr>
          </a:p>
          <a:p>
            <a:pPr marL="457200" indent="-457200">
              <a:buFont typeface="+mj-lt"/>
              <a:buAutoNum type="arabicParenR"/>
            </a:pPr>
            <a:r>
              <a:rPr lang="en-US" sz="2000" dirty="0">
                <a:latin typeface="Arial" pitchFamily="34" charset="0"/>
                <a:cs typeface="Arial" pitchFamily="34" charset="0"/>
              </a:rPr>
              <a:t>R. Miller, "The Verge.com," [Online]. Available: http://www.theverge.com/2011/05/02/sony-online-entertainment-breach</a:t>
            </a:r>
            <a:r>
              <a:rPr lang="en-US" sz="2000" dirty="0" smtClean="0">
                <a:latin typeface="Arial" pitchFamily="34" charset="0"/>
                <a:cs typeface="Arial" pitchFamily="34" charset="0"/>
              </a:rPr>
              <a:t>/. </a:t>
            </a:r>
            <a:r>
              <a:rPr lang="en-US" sz="2000" dirty="0">
                <a:latin typeface="Arial" pitchFamily="34" charset="0"/>
                <a:cs typeface="Arial" pitchFamily="34" charset="0"/>
              </a:rPr>
              <a:t>(9/9/2012)</a:t>
            </a:r>
            <a:endParaRPr lang="en-US" sz="2000" dirty="0" smtClean="0">
              <a:latin typeface="Arial" pitchFamily="34" charset="0"/>
              <a:cs typeface="Arial" pitchFamily="34" charset="0"/>
            </a:endParaRPr>
          </a:p>
          <a:p>
            <a:pPr marL="457200" indent="-457200">
              <a:buFont typeface="+mj-lt"/>
              <a:buAutoNum type="arabicParenR"/>
            </a:pPr>
            <a:r>
              <a:rPr lang="en-US" sz="2000" dirty="0">
                <a:latin typeface="Arial" pitchFamily="34" charset="0"/>
                <a:cs typeface="Arial" pitchFamily="34" charset="0"/>
              </a:rPr>
              <a:t>P. Seybold, "</a:t>
            </a:r>
            <a:r>
              <a:rPr lang="en-US" sz="2000" dirty="0" err="1">
                <a:latin typeface="Arial" pitchFamily="34" charset="0"/>
                <a:cs typeface="Arial" pitchFamily="34" charset="0"/>
              </a:rPr>
              <a:t>PlayStation.blog</a:t>
            </a:r>
            <a:r>
              <a:rPr lang="en-US" sz="2000" dirty="0">
                <a:latin typeface="Arial" pitchFamily="34" charset="0"/>
                <a:cs typeface="Arial" pitchFamily="34" charset="0"/>
              </a:rPr>
              <a:t>," [Online]. Available: http://blog.us.playstation.com/2011/05/02/playstation-network-security-update</a:t>
            </a:r>
            <a:r>
              <a:rPr lang="en-US" sz="2000" dirty="0" smtClean="0">
                <a:latin typeface="Arial" pitchFamily="34" charset="0"/>
                <a:cs typeface="Arial" pitchFamily="34" charset="0"/>
              </a:rPr>
              <a:t>//. </a:t>
            </a:r>
            <a:r>
              <a:rPr lang="en-US" sz="2000" dirty="0">
                <a:latin typeface="Arial" pitchFamily="34" charset="0"/>
                <a:cs typeface="Arial" pitchFamily="34" charset="0"/>
              </a:rPr>
              <a:t>(9/9/2012)</a:t>
            </a:r>
            <a:endParaRPr lang="en-US" sz="2000" dirty="0" smtClean="0">
              <a:latin typeface="Arial" pitchFamily="34" charset="0"/>
              <a:cs typeface="Arial" pitchFamily="34" charset="0"/>
            </a:endParaRPr>
          </a:p>
          <a:p>
            <a:pPr marL="457200" indent="-457200">
              <a:buFont typeface="+mj-lt"/>
              <a:buAutoNum type="arabicParenR"/>
            </a:pPr>
            <a:r>
              <a:rPr lang="en-US" sz="2000" dirty="0">
                <a:latin typeface="Arial" pitchFamily="34" charset="0"/>
                <a:cs typeface="Arial" pitchFamily="34" charset="0"/>
              </a:rPr>
              <a:t>"Business Dictionary," [Online]. Available: http://www.businessdictionary.com/definition/sensitive-information.html</a:t>
            </a:r>
            <a:r>
              <a:rPr lang="en-US" sz="2000" dirty="0" smtClean="0">
                <a:latin typeface="Arial" pitchFamily="34" charset="0"/>
                <a:cs typeface="Arial" pitchFamily="34" charset="0"/>
              </a:rPr>
              <a:t>. </a:t>
            </a:r>
            <a:r>
              <a:rPr lang="en-US" sz="2000" dirty="0">
                <a:latin typeface="Arial" pitchFamily="34" charset="0"/>
                <a:cs typeface="Arial" pitchFamily="34" charset="0"/>
              </a:rPr>
              <a:t>(9/9/2012</a:t>
            </a:r>
            <a:r>
              <a:rPr lang="en-US" sz="2000" dirty="0" smtClean="0">
                <a:latin typeface="Arial" pitchFamily="34" charset="0"/>
                <a:cs typeface="Arial" pitchFamily="34" charset="0"/>
              </a:rPr>
              <a:t>)</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Michael Burns</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14</a:t>
            </a:fld>
            <a:endParaRPr lang="en-US"/>
          </a:p>
        </p:txBody>
      </p:sp>
    </p:spTree>
    <p:extLst>
      <p:ext uri="{BB962C8B-B14F-4D97-AF65-F5344CB8AC3E}">
        <p14:creationId xmlns:p14="http://schemas.microsoft.com/office/powerpoint/2010/main" val="240044528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a:xfrm>
            <a:off x="457200" y="1676400"/>
            <a:ext cx="8229600" cy="4495800"/>
          </a:xfrm>
        </p:spPr>
        <p:txBody>
          <a:bodyPr/>
          <a:lstStyle/>
          <a:p>
            <a:pPr marL="457200" indent="-457200">
              <a:buFont typeface="+mj-lt"/>
              <a:buAutoNum type="arabicParenR" startAt="5"/>
            </a:pPr>
            <a:r>
              <a:rPr lang="en-US" sz="2000" dirty="0">
                <a:latin typeface="Arial" pitchFamily="34" charset="0"/>
                <a:cs typeface="Arial" pitchFamily="34" charset="0"/>
              </a:rPr>
              <a:t>M. J. Quinn, Ethics for the Information Age, 4th, Ed., 2011, p. 234.</a:t>
            </a:r>
          </a:p>
          <a:p>
            <a:pPr marL="457200" indent="-457200">
              <a:buFont typeface="+mj-lt"/>
              <a:buAutoNum type="arabicParenR" startAt="5"/>
            </a:pPr>
            <a:r>
              <a:rPr lang="en-US" sz="2000" dirty="0">
                <a:latin typeface="Arial" pitchFamily="34" charset="0"/>
                <a:cs typeface="Arial" pitchFamily="34" charset="0"/>
              </a:rPr>
              <a:t>R. Miller, "The Verge.com," [Online]. Available: http://www.theverge.com/2011/04/26/playstation-network-damage-report/. (9/9/2012)</a:t>
            </a:r>
          </a:p>
          <a:p>
            <a:pPr marL="457200" indent="-457200">
              <a:buFont typeface="+mj-lt"/>
              <a:buAutoNum type="arabicParenR" startAt="5"/>
            </a:pPr>
            <a:r>
              <a:rPr lang="en-US" sz="2000" dirty="0" smtClean="0">
                <a:latin typeface="Arial" pitchFamily="34" charset="0"/>
                <a:cs typeface="Arial" pitchFamily="34" charset="0"/>
              </a:rPr>
              <a:t>http</a:t>
            </a:r>
            <a:r>
              <a:rPr lang="en-US" sz="2000" dirty="0">
                <a:latin typeface="Arial" pitchFamily="34" charset="0"/>
                <a:cs typeface="Arial" pitchFamily="34" charset="0"/>
              </a:rPr>
              <a:t>://www.sony.net/SonyInfo/News/Press/201105/11-0515E/index.html (9/13/2012)</a:t>
            </a:r>
          </a:p>
          <a:p>
            <a:pPr marL="457200" indent="-457200">
              <a:buFont typeface="+mj-lt"/>
              <a:buAutoNum type="arabicParenR" startAt="5"/>
            </a:pPr>
            <a:r>
              <a:rPr lang="en-US" sz="2000" dirty="0">
                <a:latin typeface="Arial" pitchFamily="34" charset="0"/>
                <a:cs typeface="Arial" pitchFamily="34" charset="0"/>
              </a:rPr>
              <a:t>http://us.playstation.com/ps3/. (9/13/2012)</a:t>
            </a:r>
          </a:p>
          <a:p>
            <a:pPr marL="457200" indent="-457200">
              <a:buFont typeface="+mj-lt"/>
              <a:buAutoNum type="arabicParenR" startAt="5"/>
            </a:pPr>
            <a:r>
              <a:rPr lang="en-US" sz="2000" dirty="0">
                <a:latin typeface="Arial" pitchFamily="34" charset="0"/>
                <a:cs typeface="Arial" pitchFamily="34" charset="0"/>
              </a:rPr>
              <a:t>http://www.rentoa.com/playstation-network-store/ (9/13/2012)</a:t>
            </a:r>
          </a:p>
          <a:p>
            <a:pPr marL="457200" indent="-457200">
              <a:buFont typeface="+mj-lt"/>
              <a:buAutoNum type="arabicParenR" startAt="5"/>
            </a:pPr>
            <a:r>
              <a:rPr lang="en-US" sz="2000" dirty="0">
                <a:latin typeface="Arial" pitchFamily="34" charset="0"/>
                <a:cs typeface="Arial" pitchFamily="34" charset="0"/>
              </a:rPr>
              <a:t>http://blog.us.playstation.com/2011/05/05/a-letter-from-howard-stringer/ (9/13/2012)</a:t>
            </a:r>
          </a:p>
          <a:p>
            <a:pPr marL="457200" indent="-457200">
              <a:buFont typeface="+mj-lt"/>
              <a:buAutoNum type="arabicParenR" startAt="5"/>
            </a:pPr>
            <a:r>
              <a:rPr lang="en-US" sz="2000" dirty="0">
                <a:latin typeface="Arial" pitchFamily="34" charset="0"/>
                <a:cs typeface="Arial" pitchFamily="34" charset="0"/>
              </a:rPr>
              <a:t>http://</a:t>
            </a:r>
            <a:r>
              <a:rPr lang="en-US" sz="2000" dirty="0" smtClean="0">
                <a:latin typeface="Arial" pitchFamily="34" charset="0"/>
                <a:cs typeface="Arial" pitchFamily="34" charset="0"/>
              </a:rPr>
              <a:t>legaldoc.dl.playstation.net/ps3-eula/psn/e/e_tosua_en.html</a:t>
            </a:r>
            <a:r>
              <a:rPr lang="en-US" sz="2000" dirty="0">
                <a:latin typeface="Arial" pitchFamily="34" charset="0"/>
                <a:cs typeface="Arial" pitchFamily="34" charset="0"/>
              </a:rPr>
              <a:t> </a:t>
            </a:r>
            <a:r>
              <a:rPr lang="en-US" sz="2000" dirty="0" smtClean="0">
                <a:latin typeface="Arial" pitchFamily="34" charset="0"/>
                <a:cs typeface="Arial" pitchFamily="34" charset="0"/>
              </a:rPr>
              <a:t>(9/13/2012)</a:t>
            </a:r>
            <a:endParaRPr lang="en-US" sz="2000" dirty="0">
              <a:latin typeface="Arial" pitchFamily="34" charset="0"/>
              <a:cs typeface="Arial" pitchFamily="34" charset="0"/>
            </a:endParaRP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Michael Burns</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15</a:t>
            </a:fld>
            <a:endParaRPr lang="en-US"/>
          </a:p>
        </p:txBody>
      </p:sp>
    </p:spTree>
    <p:extLst>
      <p:ext uri="{BB962C8B-B14F-4D97-AF65-F5344CB8AC3E}">
        <p14:creationId xmlns:p14="http://schemas.microsoft.com/office/powerpoint/2010/main" val="381103593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Domestic </a:t>
            </a:r>
            <a:r>
              <a:rPr lang="en-US" dirty="0" smtClean="0"/>
              <a:t>Surveillance Drones</a:t>
            </a:r>
            <a:endParaRPr lang="en-US" dirty="0"/>
          </a:p>
        </p:txBody>
      </p:sp>
      <p:sp>
        <p:nvSpPr>
          <p:cNvPr id="3" name="Content Placeholder 2"/>
          <p:cNvSpPr>
            <a:spLocks noGrp="1"/>
          </p:cNvSpPr>
          <p:nvPr>
            <p:ph idx="1"/>
          </p:nvPr>
        </p:nvSpPr>
        <p:spPr/>
        <p:txBody>
          <a:bodyPr/>
          <a:lstStyle/>
          <a:p>
            <a:r>
              <a:rPr lang="en-US" dirty="0" smtClean="0"/>
              <a:t>Federal Agencies have easy access to surveillance drones</a:t>
            </a:r>
          </a:p>
          <a:p>
            <a:r>
              <a:rPr lang="en-US" dirty="0" smtClean="0"/>
              <a:t>As the prices of UAVs decrease, they becomes more cost effective for local law enforcement</a:t>
            </a:r>
          </a:p>
          <a:p>
            <a:r>
              <a:rPr lang="en-US" dirty="0" smtClean="0"/>
              <a:t>What are the ramifications of police and federal officials using drones on US citizens</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&lt;Place citation here or at the end of slides.&gt;</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16</a:t>
            </a:fld>
            <a:endParaRPr lang="en-US"/>
          </a:p>
        </p:txBody>
      </p:sp>
    </p:spTree>
    <p:extLst>
      <p:ext uri="{BB962C8B-B14F-4D97-AF65-F5344CB8AC3E}">
        <p14:creationId xmlns:p14="http://schemas.microsoft.com/office/powerpoint/2010/main" val="3970193880"/>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Unmanned Aerial Vehicles</a:t>
            </a:r>
            <a:endParaRPr lang="en-US" dirty="0"/>
          </a:p>
        </p:txBody>
      </p:sp>
      <p:sp>
        <p:nvSpPr>
          <p:cNvPr id="3" name="Content Placeholder 2"/>
          <p:cNvSpPr>
            <a:spLocks noGrp="1"/>
          </p:cNvSpPr>
          <p:nvPr>
            <p:ph idx="1"/>
          </p:nvPr>
        </p:nvSpPr>
        <p:spPr/>
        <p:txBody>
          <a:bodyPr/>
          <a:lstStyle/>
          <a:p>
            <a:r>
              <a:rPr lang="en-US" dirty="0" smtClean="0"/>
              <a:t>Difference between military and civilian</a:t>
            </a:r>
          </a:p>
          <a:p>
            <a:pPr marL="0" indent="0">
              <a:buNone/>
            </a:pPr>
            <a:r>
              <a:rPr lang="en-US" dirty="0" smtClean="0"/>
              <a:t>Predator Drone (military)	Dragonflyer (civilian)</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627973" y="5867400"/>
            <a:ext cx="7342909" cy="1077218"/>
          </a:xfrm>
          <a:prstGeom prst="rect">
            <a:avLst/>
          </a:prstGeom>
          <a:noFill/>
        </p:spPr>
        <p:txBody>
          <a:bodyPr wrap="square" rtlCol="0">
            <a:spAutoFit/>
          </a:bodyPr>
          <a:lstStyle/>
          <a:p>
            <a:pPr algn="l"/>
            <a:r>
              <a:rPr lang="en-US" sz="1200" dirty="0" smtClean="0">
                <a:solidFill>
                  <a:schemeClr val="tx1"/>
                </a:solidFill>
              </a:rPr>
              <a:t>Image sources:</a:t>
            </a:r>
          </a:p>
          <a:p>
            <a:pPr algn="l"/>
            <a:r>
              <a:rPr lang="en-US" sz="1200" dirty="0">
                <a:hlinkClick r:id="rId3"/>
              </a:rPr>
              <a:t>http://</a:t>
            </a:r>
            <a:r>
              <a:rPr lang="en-US" sz="1200" dirty="0" smtClean="0">
                <a:hlinkClick r:id="rId3"/>
              </a:rPr>
              <a:t>www.notbored.org/MQ1-predator.jpg</a:t>
            </a:r>
            <a:endParaRPr lang="en-US" sz="1200" dirty="0" smtClean="0"/>
          </a:p>
          <a:p>
            <a:pPr algn="l"/>
            <a:r>
              <a:rPr lang="en-US" sz="1200" dirty="0">
                <a:hlinkClick r:id="rId4"/>
              </a:rPr>
              <a:t>http://cache.gawkerassets.com/assets/images/4/2012/01/e2b538b65677aa03511d29794ba1c3a3.jpg</a:t>
            </a:r>
            <a:endParaRPr lang="en-US" sz="1200" dirty="0" smtClean="0"/>
          </a:p>
          <a:p>
            <a:pPr algn="l"/>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17</a:t>
            </a:fld>
            <a:endParaRPr lang="en-US"/>
          </a:p>
        </p:txBody>
      </p:sp>
      <p:pic>
        <p:nvPicPr>
          <p:cNvPr id="1026" name="Picture 2" descr="http://www.notbored.org/MQ1-predat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3295649"/>
            <a:ext cx="323850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ache.gawkerassets.com/assets/images/4/2012/01/e2b538b65677aa03511d29794ba1c3a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540234"/>
            <a:ext cx="3916136" cy="220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890286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Use of UAVs</a:t>
            </a:r>
            <a:endParaRPr lang="en-US" dirty="0"/>
          </a:p>
        </p:txBody>
      </p:sp>
      <p:sp>
        <p:nvSpPr>
          <p:cNvPr id="3" name="Content Placeholder 2"/>
          <p:cNvSpPr>
            <a:spLocks noGrp="1"/>
          </p:cNvSpPr>
          <p:nvPr>
            <p:ph idx="1"/>
          </p:nvPr>
        </p:nvSpPr>
        <p:spPr/>
        <p:txBody>
          <a:bodyPr/>
          <a:lstStyle/>
          <a:p>
            <a:r>
              <a:rPr lang="en-US" dirty="0" smtClean="0"/>
              <a:t>FAA Reauthorization Act</a:t>
            </a:r>
          </a:p>
          <a:p>
            <a:r>
              <a:rPr lang="en-US" dirty="0" smtClean="0"/>
              <a:t>FAA issues certificates to agencies to use drones</a:t>
            </a:r>
          </a:p>
          <a:p>
            <a:r>
              <a:rPr lang="en-US" dirty="0" smtClean="0"/>
              <a:t>Issued 313 in 2011, 296 still active</a:t>
            </a:r>
          </a:p>
          <a:p>
            <a:r>
              <a:rPr lang="en-US" dirty="0" smtClean="0"/>
              <a:t>Commercial regulations in place by 2015</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594046" y="5867400"/>
            <a:ext cx="7342909" cy="707886"/>
          </a:xfrm>
          <a:prstGeom prst="rect">
            <a:avLst/>
          </a:prstGeom>
          <a:noFill/>
        </p:spPr>
        <p:txBody>
          <a:bodyPr wrap="square" rtlCol="0">
            <a:spAutoFit/>
          </a:bodyPr>
          <a:lstStyle/>
          <a:p>
            <a:pPr algn="l"/>
            <a:r>
              <a:rPr lang="en-US" sz="1200" dirty="0" smtClean="0">
                <a:solidFill>
                  <a:schemeClr val="tx1"/>
                </a:solidFill>
              </a:rPr>
              <a:t>Image Source:</a:t>
            </a:r>
          </a:p>
          <a:p>
            <a:pPr algn="l"/>
            <a:r>
              <a:rPr lang="en-US" sz="1200" dirty="0">
                <a:hlinkClick r:id="rId3"/>
              </a:rPr>
              <a:t>http://files.air-attack.com/MIL/predator/predator_dhs.jpg</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18</a:t>
            </a:fld>
            <a:endParaRPr lang="en-US"/>
          </a:p>
        </p:txBody>
      </p:sp>
      <p:pic>
        <p:nvPicPr>
          <p:cNvPr id="2050" name="Picture 2" descr="http://files.air-attack.com/MIL/predator/predator_dh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0136" y="4253556"/>
            <a:ext cx="32004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00534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Expanding Domestic Use</a:t>
            </a:r>
            <a:endParaRPr lang="en-US" dirty="0"/>
          </a:p>
        </p:txBody>
      </p:sp>
      <p:sp>
        <p:nvSpPr>
          <p:cNvPr id="3" name="Content Placeholder 2"/>
          <p:cNvSpPr>
            <a:spLocks noGrp="1"/>
          </p:cNvSpPr>
          <p:nvPr>
            <p:ph idx="1"/>
          </p:nvPr>
        </p:nvSpPr>
        <p:spPr>
          <a:xfrm>
            <a:off x="457200" y="1752600"/>
            <a:ext cx="6096000" cy="4038600"/>
          </a:xfrm>
        </p:spPr>
        <p:txBody>
          <a:bodyPr/>
          <a:lstStyle/>
          <a:p>
            <a:r>
              <a:rPr lang="en-US" sz="2800" dirty="0" smtClean="0"/>
              <a:t>DHS wants to expand use in US for ‘public safety’</a:t>
            </a:r>
          </a:p>
          <a:p>
            <a:r>
              <a:rPr lang="en-US" sz="2800" dirty="0" smtClean="0"/>
              <a:t>Use drones for large public safety event such as a natural disaster, to get better information</a:t>
            </a:r>
          </a:p>
          <a:p>
            <a:r>
              <a:rPr lang="en-US" sz="2800" dirty="0" smtClean="0"/>
              <a:t>Track hurricanes, endangered animals</a:t>
            </a:r>
          </a:p>
          <a:p>
            <a:r>
              <a:rPr lang="en-US" sz="2800" dirty="0" smtClean="0"/>
              <a:t>FAA streamlining process for applications to make it easier for local law enforcement and other civilian agencies</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2362200" y="6118746"/>
            <a:ext cx="7342909" cy="461665"/>
          </a:xfrm>
          <a:prstGeom prst="rect">
            <a:avLst/>
          </a:prstGeom>
          <a:noFill/>
        </p:spPr>
        <p:txBody>
          <a:bodyPr wrap="square" rtlCol="0">
            <a:spAutoFit/>
          </a:bodyPr>
          <a:lstStyle/>
          <a:p>
            <a:pPr algn="l"/>
            <a:r>
              <a:rPr lang="en-US" sz="1200" dirty="0" smtClean="0">
                <a:solidFill>
                  <a:schemeClr val="tx1"/>
                </a:solidFill>
              </a:rPr>
              <a:t>Image Source:</a:t>
            </a:r>
            <a:endParaRPr lang="en-US" sz="1200" dirty="0">
              <a:solidFill>
                <a:schemeClr val="tx1"/>
              </a:solidFill>
            </a:endParaRPr>
          </a:p>
          <a:p>
            <a:pPr algn="l"/>
            <a:r>
              <a:rPr lang="en-US" sz="1200" dirty="0">
                <a:hlinkClick r:id="rId3"/>
              </a:rPr>
              <a:t>http://www.avinc.com/img/uas/glossary-qube-uav.jpg</a:t>
            </a:r>
            <a:endParaRPr lang="en-US" sz="12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a:xfrm>
            <a:off x="7581900" y="6248400"/>
            <a:ext cx="1104900" cy="457200"/>
          </a:xfrm>
        </p:spPr>
        <p:txBody>
          <a:bodyPr/>
          <a:lstStyle/>
          <a:p>
            <a:fld id="{599FE963-493D-6C4E-B686-D39790523B81}" type="slidenum">
              <a:rPr lang="en-US" smtClean="0"/>
              <a:pPr/>
              <a:t>19</a:t>
            </a:fld>
            <a:endParaRPr lang="en-US" dirty="0"/>
          </a:p>
        </p:txBody>
      </p:sp>
      <p:pic>
        <p:nvPicPr>
          <p:cNvPr id="2050" name="Picture 2" descr="http://www.avinc.com/img/uas/glossary-qube-ua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09800"/>
            <a:ext cx="2514600" cy="1903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055463"/>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19812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86A7094F-F3F4-EA4D-8034-DE9503145EEB}"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2</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Issues</a:t>
            </a:r>
            <a:endParaRPr lang="en-US" dirty="0"/>
          </a:p>
        </p:txBody>
      </p:sp>
      <p:sp>
        <p:nvSpPr>
          <p:cNvPr id="3" name="Content Placeholder 2"/>
          <p:cNvSpPr>
            <a:spLocks noGrp="1"/>
          </p:cNvSpPr>
          <p:nvPr>
            <p:ph idx="1"/>
          </p:nvPr>
        </p:nvSpPr>
        <p:spPr>
          <a:xfrm>
            <a:off x="457200" y="1981200"/>
            <a:ext cx="6389914" cy="3886200"/>
          </a:xfrm>
        </p:spPr>
        <p:txBody>
          <a:bodyPr/>
          <a:lstStyle/>
          <a:p>
            <a:r>
              <a:rPr lang="en-US" dirty="0" smtClean="0"/>
              <a:t>FAA predicts 30,000 UAVs in US skies within 20 years</a:t>
            </a:r>
          </a:p>
          <a:p>
            <a:r>
              <a:rPr lang="en-US" dirty="0" smtClean="0"/>
              <a:t>Many concerns about what this means for the privacy and 4</a:t>
            </a:r>
            <a:r>
              <a:rPr lang="en-US" baseline="30000" dirty="0" smtClean="0"/>
              <a:t>th</a:t>
            </a:r>
            <a:r>
              <a:rPr lang="en-US" dirty="0" smtClean="0"/>
              <a:t> amendment rights of Americans</a:t>
            </a:r>
          </a:p>
          <a:p>
            <a:r>
              <a:rPr lang="en-US" dirty="0" smtClean="0"/>
              <a:t>ACLU and other organizations are fighting to get safeguards in place</a:t>
            </a:r>
          </a:p>
          <a:p>
            <a:endParaRPr lang="en-US" dirty="0" smtClean="0"/>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596428" y="5867400"/>
            <a:ext cx="7342909" cy="461665"/>
          </a:xfrm>
          <a:prstGeom prst="rect">
            <a:avLst/>
          </a:prstGeom>
          <a:noFill/>
        </p:spPr>
        <p:txBody>
          <a:bodyPr wrap="square" rtlCol="0">
            <a:spAutoFit/>
          </a:bodyPr>
          <a:lstStyle/>
          <a:p>
            <a:pPr algn="l"/>
            <a:r>
              <a:rPr lang="en-US" sz="1200" dirty="0" smtClean="0">
                <a:solidFill>
                  <a:schemeClr val="tx1"/>
                </a:solidFill>
              </a:rPr>
              <a:t>Image Source:</a:t>
            </a:r>
          </a:p>
          <a:p>
            <a:pPr algn="l"/>
            <a:r>
              <a:rPr lang="en-US" sz="1200" dirty="0">
                <a:hlinkClick r:id="rId3"/>
              </a:rPr>
              <a:t>http://www.truthistreason.net/wp-content/uploads/article_shadowhawk_uav_police.jpg</a:t>
            </a:r>
            <a:endParaRPr lang="en-US" sz="1200" dirty="0" smtClean="0">
              <a:solidFill>
                <a:schemeClr val="tx1"/>
              </a:solidFill>
            </a:endParaRP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20</a:t>
            </a:fld>
            <a:endParaRPr lang="en-US"/>
          </a:p>
        </p:txBody>
      </p:sp>
      <p:pic>
        <p:nvPicPr>
          <p:cNvPr id="3074" name="Picture 2" descr="http://www.truthistreason.net/wp-content/uploads/article_shadowhawk_uav_poli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7114" y="2209800"/>
            <a:ext cx="2129028"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37817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Concerns</a:t>
            </a:r>
            <a:endParaRPr lang="en-US" dirty="0"/>
          </a:p>
        </p:txBody>
      </p:sp>
      <p:sp>
        <p:nvSpPr>
          <p:cNvPr id="3" name="Content Placeholder 2"/>
          <p:cNvSpPr>
            <a:spLocks noGrp="1"/>
          </p:cNvSpPr>
          <p:nvPr>
            <p:ph idx="1"/>
          </p:nvPr>
        </p:nvSpPr>
        <p:spPr>
          <a:xfrm>
            <a:off x="457200" y="1981200"/>
            <a:ext cx="8153400" cy="3886200"/>
          </a:xfrm>
        </p:spPr>
        <p:txBody>
          <a:bodyPr/>
          <a:lstStyle/>
          <a:p>
            <a:r>
              <a:rPr lang="en-US" dirty="0" smtClean="0"/>
              <a:t>UAVs are not foolproof, can crash causing damage or potentially be hacked</a:t>
            </a:r>
          </a:p>
          <a:p>
            <a:r>
              <a:rPr lang="en-US" dirty="0" smtClean="0"/>
              <a:t>Safety in crowded airspaces</a:t>
            </a:r>
          </a:p>
          <a:p>
            <a:r>
              <a:rPr lang="en-US" dirty="0" smtClean="0"/>
              <a:t>Even if drones are used, public doesn’t always know about it</a:t>
            </a:r>
          </a:p>
          <a:p>
            <a:endParaRPr lang="en-US" dirty="0" smtClean="0"/>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596428" y="6062975"/>
            <a:ext cx="7342909" cy="461665"/>
          </a:xfrm>
          <a:prstGeom prst="rect">
            <a:avLst/>
          </a:prstGeom>
          <a:noFill/>
        </p:spPr>
        <p:txBody>
          <a:bodyPr wrap="square" rtlCol="0">
            <a:spAutoFit/>
          </a:bodyPr>
          <a:lstStyle/>
          <a:p>
            <a:pPr algn="l"/>
            <a:r>
              <a:rPr lang="en-US" sz="1200" dirty="0" smtClean="0">
                <a:solidFill>
                  <a:schemeClr val="tx1"/>
                </a:solidFill>
              </a:rPr>
              <a:t>Image Source:</a:t>
            </a:r>
            <a:endParaRPr lang="en-US" sz="1200" dirty="0">
              <a:solidFill>
                <a:schemeClr val="tx1"/>
              </a:solidFill>
            </a:endParaRPr>
          </a:p>
          <a:p>
            <a:pPr algn="l"/>
            <a:r>
              <a:rPr lang="en-US" sz="1200" dirty="0">
                <a:hlinkClick r:id="rId3"/>
              </a:rPr>
              <a:t>http://images.defensetech.org/wp-content/uploads/2011/11/Aeryonscout.jpg</a:t>
            </a:r>
            <a:endParaRPr lang="en-US" sz="1200" dirty="0" smtClean="0">
              <a:solidFill>
                <a:schemeClr val="tx1"/>
              </a:solidFill>
            </a:endParaRPr>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dirty="0"/>
          </a:p>
        </p:txBody>
      </p:sp>
      <p:sp>
        <p:nvSpPr>
          <p:cNvPr id="8" name="Slide Number Placeholder 7"/>
          <p:cNvSpPr>
            <a:spLocks noGrp="1"/>
          </p:cNvSpPr>
          <p:nvPr>
            <p:ph type="sldNum" sz="quarter" idx="11"/>
          </p:nvPr>
        </p:nvSpPr>
        <p:spPr/>
        <p:txBody>
          <a:bodyPr/>
          <a:lstStyle/>
          <a:p>
            <a:fld id="{599FE963-493D-6C4E-B686-D39790523B81}" type="slidenum">
              <a:rPr lang="en-US" smtClean="0"/>
              <a:pPr/>
              <a:t>21</a:t>
            </a:fld>
            <a:endParaRPr lang="en-US"/>
          </a:p>
        </p:txBody>
      </p:sp>
      <p:pic>
        <p:nvPicPr>
          <p:cNvPr id="1026" name="Picture 2" descr="http://images.defensetech.org/wp-content/uploads/2011/11/Aeryonsc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05807"/>
            <a:ext cx="2895600" cy="192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39007"/>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Surveillance drones are going to become much more prevalent in the near future</a:t>
            </a:r>
          </a:p>
          <a:p>
            <a:r>
              <a:rPr lang="en-US" dirty="0" smtClean="0"/>
              <a:t>There are many practical applications for UAVs in domestic airspace</a:t>
            </a:r>
          </a:p>
          <a:p>
            <a:r>
              <a:rPr lang="en-US" dirty="0" smtClean="0"/>
              <a:t>However, there are currently no safeguards for the privacy of US citizens</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5" name="TextBox 4"/>
          <p:cNvSpPr txBox="1"/>
          <p:nvPr/>
        </p:nvSpPr>
        <p:spPr>
          <a:xfrm>
            <a:off x="627973" y="5867400"/>
            <a:ext cx="7342909" cy="523220"/>
          </a:xfrm>
          <a:prstGeom prst="rect">
            <a:avLst/>
          </a:prstGeom>
          <a:noFill/>
        </p:spPr>
        <p:txBody>
          <a:bodyPr wrap="square" rtlCol="0">
            <a:spAutoFit/>
          </a:bodyPr>
          <a:lstStyle/>
          <a:p>
            <a:pPr algn="l"/>
            <a:r>
              <a:rPr lang="en-US" sz="1200" dirty="0" smtClean="0">
                <a:solidFill>
                  <a:schemeClr val="tx1"/>
                </a:solidFill>
              </a:rPr>
              <a:t>&lt;Place citation here or at the end of slides.&gt;</a:t>
            </a:r>
            <a:endParaRPr lang="en-US" sz="1200" dirty="0">
              <a:solidFill>
                <a:schemeClr val="tx1"/>
              </a:solidFill>
            </a:endParaRPr>
          </a:p>
          <a:p>
            <a:pPr algn="l"/>
            <a:endParaRPr lang="en-US" sz="1600"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22</a:t>
            </a:fld>
            <a:endParaRPr lang="en-US"/>
          </a:p>
        </p:txBody>
      </p:sp>
    </p:spTree>
    <p:extLst>
      <p:ext uri="{BB962C8B-B14F-4D97-AF65-F5344CB8AC3E}">
        <p14:creationId xmlns:p14="http://schemas.microsoft.com/office/powerpoint/2010/main" val="848100581"/>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Sources</a:t>
            </a:r>
            <a:endParaRPr lang="en-US" dirty="0"/>
          </a:p>
        </p:txBody>
      </p:sp>
      <p:sp>
        <p:nvSpPr>
          <p:cNvPr id="3" name="Content Placeholder 2"/>
          <p:cNvSpPr>
            <a:spLocks noGrp="1"/>
          </p:cNvSpPr>
          <p:nvPr>
            <p:ph idx="1"/>
          </p:nvPr>
        </p:nvSpPr>
        <p:spPr>
          <a:xfrm>
            <a:off x="457200" y="1371600"/>
            <a:ext cx="8229600" cy="4495800"/>
          </a:xfrm>
        </p:spPr>
        <p:txBody>
          <a:bodyPr/>
          <a:lstStyle/>
          <a:p>
            <a:r>
              <a:rPr lang="en-US" sz="1500" dirty="0" smtClean="0"/>
              <a:t>S. Smithson, Drones over US get ok by congress, </a:t>
            </a:r>
            <a:r>
              <a:rPr lang="en-US" sz="1500" dirty="0">
                <a:hlinkClick r:id="rId3"/>
              </a:rPr>
              <a:t>http://www.washingtontimes.com/news/2012/feb/7/coming-to-a-sky-near-you/?</a:t>
            </a:r>
            <a:r>
              <a:rPr lang="en-US" sz="1500" dirty="0" smtClean="0">
                <a:hlinkClick r:id="rId3"/>
              </a:rPr>
              <a:t>page=all</a:t>
            </a:r>
            <a:r>
              <a:rPr lang="en-US" sz="1500" dirty="0" smtClean="0"/>
              <a:t> (9/12/12)</a:t>
            </a:r>
          </a:p>
          <a:p>
            <a:r>
              <a:rPr lang="en-US" sz="1500" dirty="0" smtClean="0"/>
              <a:t>Michael </a:t>
            </a:r>
            <a:r>
              <a:rPr lang="en-US" sz="1500" dirty="0" err="1" smtClean="0"/>
              <a:t>Fabey</a:t>
            </a:r>
            <a:r>
              <a:rPr lang="en-US" sz="1500" dirty="0" smtClean="0"/>
              <a:t>, Domestic UAV use raises privacy questions for congress, Report says, </a:t>
            </a:r>
            <a:r>
              <a:rPr lang="en-US" sz="1500" dirty="0">
                <a:hlinkClick r:id="rId4"/>
              </a:rPr>
              <a:t>http://www.aviationweek.com/Article.aspx?id=/</a:t>
            </a:r>
            <a:r>
              <a:rPr lang="en-US" sz="1500" dirty="0" smtClean="0">
                <a:hlinkClick r:id="rId4"/>
              </a:rPr>
              <a:t>article-xml/asd_09_11_2012_p04-01-493913.xml</a:t>
            </a:r>
            <a:r>
              <a:rPr lang="en-US" sz="1500" dirty="0" smtClean="0"/>
              <a:t> (9/12/12)</a:t>
            </a:r>
          </a:p>
          <a:p>
            <a:r>
              <a:rPr lang="en-US" sz="1500" dirty="0" smtClean="0"/>
              <a:t>ACLU, Domestic Drones, </a:t>
            </a:r>
            <a:r>
              <a:rPr lang="en-US" sz="1500" dirty="0">
                <a:hlinkClick r:id="rId5"/>
              </a:rPr>
              <a:t>http://</a:t>
            </a:r>
            <a:r>
              <a:rPr lang="en-US" sz="1500" dirty="0" smtClean="0">
                <a:hlinkClick r:id="rId5"/>
              </a:rPr>
              <a:t>www.aclu.org/blog/tag/domestic-drones</a:t>
            </a:r>
            <a:r>
              <a:rPr lang="en-US" sz="1500" dirty="0" smtClean="0"/>
              <a:t> (9/12/12)</a:t>
            </a:r>
          </a:p>
          <a:p>
            <a:r>
              <a:rPr lang="en-US" sz="1500" dirty="0" smtClean="0"/>
              <a:t>RT, DHS wants to use spy drones domestically for ‘public safety’, </a:t>
            </a:r>
            <a:r>
              <a:rPr lang="en-US" sz="1500" dirty="0">
                <a:hlinkClick r:id="rId6"/>
              </a:rPr>
              <a:t>http://rt.com/usa/news/dhs-drone-surveillance-napolitano-156</a:t>
            </a:r>
            <a:r>
              <a:rPr lang="en-US" sz="1500" dirty="0" smtClean="0">
                <a:hlinkClick r:id="rId6"/>
              </a:rPr>
              <a:t>/</a:t>
            </a:r>
            <a:r>
              <a:rPr lang="en-US" sz="1500" dirty="0" smtClean="0"/>
              <a:t> (9/12/12)</a:t>
            </a:r>
          </a:p>
          <a:p>
            <a:r>
              <a:rPr lang="en-US" sz="1500" dirty="0" smtClean="0"/>
              <a:t>Trevor </a:t>
            </a:r>
            <a:r>
              <a:rPr lang="en-US" sz="1500" dirty="0" err="1" smtClean="0"/>
              <a:t>Timm</a:t>
            </a:r>
            <a:r>
              <a:rPr lang="en-US" sz="1500" dirty="0" smtClean="0"/>
              <a:t>, Local Governments have the power to restrict drone surveillance in the US, </a:t>
            </a:r>
            <a:r>
              <a:rPr lang="en-US" sz="1500" dirty="0">
                <a:hlinkClick r:id="rId7"/>
              </a:rPr>
              <a:t>https://</a:t>
            </a:r>
            <a:r>
              <a:rPr lang="en-US" sz="1500" dirty="0" smtClean="0">
                <a:hlinkClick r:id="rId7"/>
              </a:rPr>
              <a:t>www.eff.org/deeplinks/2012/05/local-governments-have-power-restrict-drone-surveillance-us</a:t>
            </a:r>
            <a:r>
              <a:rPr lang="en-US" sz="1500" dirty="0"/>
              <a:t> </a:t>
            </a:r>
            <a:r>
              <a:rPr lang="en-US" sz="1500" dirty="0" smtClean="0"/>
              <a:t>(9/12/12)</a:t>
            </a:r>
          </a:p>
          <a:p>
            <a:r>
              <a:rPr lang="en-US" sz="1500" dirty="0" smtClean="0"/>
              <a:t>CBS LA, FAA to ease rules for police agencies to fly unmanned drones, </a:t>
            </a:r>
            <a:r>
              <a:rPr lang="en-US" sz="1500" dirty="0">
                <a:hlinkClick r:id="rId8"/>
              </a:rPr>
              <a:t>http://</a:t>
            </a:r>
            <a:r>
              <a:rPr lang="en-US" sz="1500" dirty="0" smtClean="0">
                <a:hlinkClick r:id="rId8"/>
              </a:rPr>
              <a:t>losangeles.cbslocal.com/2012/05/15/faa-to-ease-rules-for-police-agencies-to-fly-unmanned-drones</a:t>
            </a:r>
            <a:r>
              <a:rPr lang="en-US" sz="1500" dirty="0"/>
              <a:t> </a:t>
            </a:r>
            <a:r>
              <a:rPr lang="en-US" sz="1500" dirty="0" smtClean="0"/>
              <a:t>(9/12/12)</a:t>
            </a:r>
          </a:p>
          <a:p>
            <a:r>
              <a:rPr lang="en-US" sz="1500" dirty="0" smtClean="0"/>
              <a:t>Doug Wyllie, Police UAVs: Nearly Limitless Potential, </a:t>
            </a:r>
            <a:r>
              <a:rPr lang="en-US" sz="1500" dirty="0">
                <a:hlinkClick r:id="rId9"/>
              </a:rPr>
              <a:t>http://www.policeone.com/police-products/investigation/video-surveillance/articles/5558533-Police-UAVs-Nearly-limitless-potential</a:t>
            </a:r>
            <a:r>
              <a:rPr lang="en-US" sz="1500" dirty="0" smtClean="0">
                <a:hlinkClick r:id="rId9"/>
              </a:rPr>
              <a:t>/</a:t>
            </a:r>
            <a:r>
              <a:rPr lang="en-US" sz="1500" dirty="0" smtClean="0"/>
              <a:t> (9/12/12)</a:t>
            </a:r>
          </a:p>
          <a:p>
            <a:r>
              <a:rPr lang="en-US" sz="1500" dirty="0" smtClean="0"/>
              <a:t>Kevin </a:t>
            </a:r>
            <a:r>
              <a:rPr lang="en-US" sz="1500" dirty="0" err="1" smtClean="0"/>
              <a:t>McCaney</a:t>
            </a:r>
            <a:r>
              <a:rPr lang="en-US" sz="1500" dirty="0" smtClean="0"/>
              <a:t>, Bill would require warrants for domestic drone surveillance, </a:t>
            </a:r>
            <a:r>
              <a:rPr lang="en-US" sz="1500" dirty="0">
                <a:hlinkClick r:id="rId10"/>
              </a:rPr>
              <a:t>http://</a:t>
            </a:r>
            <a:r>
              <a:rPr lang="en-US" sz="1500" dirty="0" smtClean="0">
                <a:hlinkClick r:id="rId10"/>
              </a:rPr>
              <a:t>gcn.com/articles/2012/06/14/congress-rand-paul-warrants-for-domestic-drone-surveillance.aspx</a:t>
            </a:r>
            <a:r>
              <a:rPr lang="en-US" sz="1500" dirty="0" smtClean="0"/>
              <a:t> (9/12/12)</a:t>
            </a:r>
          </a:p>
        </p:txBody>
      </p:sp>
      <p:sp>
        <p:nvSpPr>
          <p:cNvPr id="4" name="Footer Placeholder 3"/>
          <p:cNvSpPr>
            <a:spLocks noGrp="1"/>
          </p:cNvSpPr>
          <p:nvPr>
            <p:ph type="ftr" sz="quarter" idx="10"/>
          </p:nvPr>
        </p:nvSpPr>
        <p:spPr/>
        <p:txBody>
          <a:bodyPr/>
          <a:lstStyle/>
          <a:p>
            <a:r>
              <a:rPr lang="en-US" dirty="0" smtClean="0"/>
              <a:t>© 2012 Keith A. Pray</a:t>
            </a:r>
            <a:endParaRPr lang="en-US" dirty="0"/>
          </a:p>
        </p:txBody>
      </p:sp>
      <p:sp>
        <p:nvSpPr>
          <p:cNvPr id="6" name="TextBox 5"/>
          <p:cNvSpPr txBox="1"/>
          <p:nvPr/>
        </p:nvSpPr>
        <p:spPr>
          <a:xfrm>
            <a:off x="6847114" y="571910"/>
            <a:ext cx="2179682" cy="307777"/>
          </a:xfrm>
          <a:prstGeom prst="rect">
            <a:avLst/>
          </a:prstGeom>
          <a:noFill/>
        </p:spPr>
        <p:txBody>
          <a:bodyPr wrap="square" rtlCol="0">
            <a:spAutoFit/>
          </a:bodyPr>
          <a:lstStyle/>
          <a:p>
            <a:r>
              <a:rPr lang="en-US" sz="1400" dirty="0" smtClean="0">
                <a:solidFill>
                  <a:schemeClr val="tx1"/>
                </a:solidFill>
                <a:latin typeface="+mj-lt"/>
              </a:rPr>
              <a:t>Eddie </a:t>
            </a:r>
            <a:r>
              <a:rPr lang="en-US" sz="1400" dirty="0" err="1" smtClean="0">
                <a:solidFill>
                  <a:schemeClr val="tx1"/>
                </a:solidFill>
                <a:latin typeface="+mj-lt"/>
              </a:rPr>
              <a:t>Osowski</a:t>
            </a:r>
            <a:endParaRPr lang="en-US" sz="1400" dirty="0">
              <a:solidFill>
                <a:schemeClr val="tx1"/>
              </a:solidFill>
              <a:latin typeface="+mj-lt"/>
            </a:endParaRPr>
          </a:p>
        </p:txBody>
      </p:sp>
      <p:sp>
        <p:nvSpPr>
          <p:cNvPr id="7" name="Date Placeholder 6"/>
          <p:cNvSpPr>
            <a:spLocks noGrp="1"/>
          </p:cNvSpPr>
          <p:nvPr>
            <p:ph type="dt" sz="half" idx="12"/>
          </p:nvPr>
        </p:nvSpPr>
        <p:spPr/>
        <p:txBody>
          <a:bodyPr/>
          <a:lstStyle/>
          <a:p>
            <a:fld id="{2213CA24-DD7E-0443-BFBF-B40077A269F6}" type="datetime1">
              <a:rPr lang="en-US" smtClean="0"/>
              <a:t>9/14/12</a:t>
            </a:fld>
            <a:endParaRPr lang="en-US"/>
          </a:p>
        </p:txBody>
      </p:sp>
      <p:sp>
        <p:nvSpPr>
          <p:cNvPr id="8" name="Slide Number Placeholder 7"/>
          <p:cNvSpPr>
            <a:spLocks noGrp="1"/>
          </p:cNvSpPr>
          <p:nvPr>
            <p:ph type="sldNum" sz="quarter" idx="11"/>
          </p:nvPr>
        </p:nvSpPr>
        <p:spPr/>
        <p:txBody>
          <a:bodyPr/>
          <a:lstStyle/>
          <a:p>
            <a:fld id="{599FE963-493D-6C4E-B686-D39790523B81}" type="slidenum">
              <a:rPr lang="en-US" smtClean="0"/>
              <a:pPr/>
              <a:t>23</a:t>
            </a:fld>
            <a:endParaRPr lang="en-US"/>
          </a:p>
        </p:txBody>
      </p:sp>
    </p:spTree>
    <p:extLst>
      <p:ext uri="{BB962C8B-B14F-4D97-AF65-F5344CB8AC3E}">
        <p14:creationId xmlns:p14="http://schemas.microsoft.com/office/powerpoint/2010/main" val="88271456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ftr" sz="quarter" idx="11"/>
          </p:nvPr>
        </p:nvSpPr>
        <p:spPr>
          <a:noFill/>
        </p:spPr>
        <p:txBody>
          <a:bodyPr/>
          <a:lstStyle/>
          <a:p>
            <a:r>
              <a:rPr lang="en-US" smtClean="0"/>
              <a:t>© 2012 Keith A. Pray</a:t>
            </a:r>
          </a:p>
        </p:txBody>
      </p:sp>
      <p:sp>
        <p:nvSpPr>
          <p:cNvPr id="26629" name="Rectangle 2"/>
          <p:cNvSpPr>
            <a:spLocks noGrp="1" noChangeArrowheads="1"/>
          </p:cNvSpPr>
          <p:nvPr>
            <p:ph type="ctrTitle"/>
          </p:nvPr>
        </p:nvSpPr>
        <p:spPr/>
        <p:txBody>
          <a:bodyPr/>
          <a:lstStyle/>
          <a:p>
            <a:pPr eaLnBrk="1" hangingPunct="1"/>
            <a:r>
              <a:rPr lang="en-US" dirty="0">
                <a:ea typeface="ＭＳ Ｐゴシック" pitchFamily="-109" charset="-128"/>
                <a:cs typeface="ＭＳ Ｐゴシック" pitchFamily="-109" charset="-128"/>
              </a:rPr>
              <a:t>Class</a:t>
            </a:r>
            <a:r>
              <a:rPr lang="en-US" dirty="0" smtClean="0">
                <a:ea typeface="ＭＳ Ｐゴシック" pitchFamily="-109" charset="-128"/>
                <a:cs typeface="ＭＳ Ｐゴシック" pitchFamily="-109" charset="-128"/>
              </a:rPr>
              <a:t> 7 </a:t>
            </a:r>
            <a:r>
              <a:rPr lang="en-US" dirty="0">
                <a:ea typeface="ＭＳ Ｐゴシック" pitchFamily="-109" charset="-128"/>
                <a:cs typeface="ＭＳ Ｐゴシック" pitchFamily="-109" charset="-128"/>
              </a:rPr>
              <a:t/>
            </a:r>
            <a:br>
              <a:rPr lang="en-US" dirty="0">
                <a:ea typeface="ＭＳ Ｐゴシック" pitchFamily="-109" charset="-128"/>
                <a:cs typeface="ＭＳ Ｐゴシック" pitchFamily="-109" charset="-128"/>
              </a:rPr>
            </a:br>
            <a:r>
              <a:rPr lang="en-US" dirty="0">
                <a:ea typeface="ＭＳ Ｐゴシック" pitchFamily="-109" charset="-128"/>
                <a:cs typeface="ＭＳ Ｐゴシック" pitchFamily="-109" charset="-128"/>
              </a:rPr>
              <a:t>The End</a:t>
            </a:r>
          </a:p>
        </p:txBody>
      </p:sp>
      <p:sp>
        <p:nvSpPr>
          <p:cNvPr id="26630" name="Rectangle 8"/>
          <p:cNvSpPr>
            <a:spLocks noGrp="1" noChangeArrowheads="1"/>
          </p:cNvSpPr>
          <p:nvPr>
            <p:ph type="subTitle" idx="1"/>
          </p:nvPr>
        </p:nvSpPr>
        <p:spPr>
          <a:noFill/>
        </p:spPr>
        <p:txBody>
          <a:bodyPr/>
          <a:lstStyle/>
          <a:p>
            <a:pPr algn="r" defTabSz="242888" eaLnBrk="1" hangingPunct="1">
              <a:buFont typeface="Wingdings" pitchFamily="-109" charset="2"/>
              <a:buNone/>
            </a:pPr>
            <a:r>
              <a:rPr lang="en-US">
                <a:ea typeface="ＭＳ Ｐゴシック" pitchFamily="-109" charset="-128"/>
                <a:cs typeface="ＭＳ Ｐゴシック" pitchFamily="-109" charset="-128"/>
              </a:rPr>
              <a:t>Keith A. Pray</a:t>
            </a:r>
          </a:p>
          <a:p>
            <a:pPr algn="r" defTabSz="242888" eaLnBrk="1" hangingPunct="1">
              <a:buFont typeface="Wingdings" pitchFamily="-109" charset="2"/>
              <a:buNone/>
            </a:pPr>
            <a:r>
              <a:rPr lang="en-US">
                <a:ea typeface="ＭＳ Ｐゴシック" pitchFamily="-109" charset="-128"/>
                <a:cs typeface="ＭＳ Ｐゴシック" pitchFamily="-109" charset="-128"/>
              </a:rPr>
              <a:t>Instructor</a:t>
            </a:r>
          </a:p>
          <a:p>
            <a:pPr defTabSz="242888" eaLnBrk="1" hangingPunct="1">
              <a:buFont typeface="Wingdings" pitchFamily="-109" charset="2"/>
              <a:buNone/>
            </a:pPr>
            <a:r>
              <a:rPr lang="en-US" sz="2400">
                <a:ea typeface="ＭＳ Ｐゴシック" pitchFamily="-109" charset="-128"/>
                <a:cs typeface="ＭＳ Ｐゴシック" pitchFamily="-109" charset="-128"/>
              </a:rPr>
              <a:t>socialimps.keithpray.net</a:t>
            </a:r>
          </a:p>
        </p:txBody>
      </p:sp>
      <p:sp>
        <p:nvSpPr>
          <p:cNvPr id="2" name="Date Placeholder 1"/>
          <p:cNvSpPr>
            <a:spLocks noGrp="1"/>
          </p:cNvSpPr>
          <p:nvPr>
            <p:ph type="dt" sz="half" idx="10"/>
          </p:nvPr>
        </p:nvSpPr>
        <p:spPr/>
        <p:txBody>
          <a:bodyPr/>
          <a:lstStyle/>
          <a:p>
            <a:fld id="{9BB7D86B-5EF1-0D4C-B862-1B382A5709D9}" type="datetime1">
              <a:rPr lang="en-US" smtClean="0"/>
              <a:t>9/14/12</a:t>
            </a:fld>
            <a:endParaRPr lang="en-US"/>
          </a:p>
        </p:txBody>
      </p:sp>
      <p:sp>
        <p:nvSpPr>
          <p:cNvPr id="3" name="Slide Number Placeholder 2"/>
          <p:cNvSpPr>
            <a:spLocks noGrp="1"/>
          </p:cNvSpPr>
          <p:nvPr>
            <p:ph type="sldNum" sz="quarter" idx="12"/>
          </p:nvPr>
        </p:nvSpPr>
        <p:spPr/>
        <p:txBody>
          <a:bodyPr/>
          <a:lstStyle/>
          <a:p>
            <a:fld id="{3BB724AD-6DA0-E945-ACC0-19F7BD6A2AB2}" type="slidenum">
              <a:rPr lang="en-US" smtClean="0"/>
              <a:pPr/>
              <a:t>24</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109" charset="-128"/>
                <a:cs typeface="ＭＳ Ｐゴシック" pitchFamily="-109" charset="-128"/>
              </a:rPr>
              <a:t>Privacy Topics</a:t>
            </a:r>
          </a:p>
        </p:txBody>
      </p:sp>
      <p:sp>
        <p:nvSpPr>
          <p:cNvPr id="22531" name="Content Placeholder 2"/>
          <p:cNvSpPr>
            <a:spLocks noGrp="1"/>
          </p:cNvSpPr>
          <p:nvPr>
            <p:ph idx="1"/>
          </p:nvPr>
        </p:nvSpPr>
        <p:spPr/>
        <p:txBody>
          <a:bodyPr/>
          <a:lstStyle/>
          <a:p>
            <a:r>
              <a:rPr lang="en-US" smtClean="0">
                <a:ea typeface="ＭＳ Ｐゴシック" pitchFamily="-109" charset="-128"/>
                <a:cs typeface="ＭＳ Ｐゴシック" pitchFamily="-109" charset="-128"/>
              </a:rPr>
              <a:t>Look at: http://socialimps.keithpray.net/documents/index.jsp?content=Privacy_Discussion.html</a:t>
            </a:r>
          </a:p>
          <a:p>
            <a:r>
              <a:rPr lang="en-US" smtClean="0">
                <a:ea typeface="ＭＳ Ｐゴシック" pitchFamily="-109" charset="-128"/>
                <a:cs typeface="ＭＳ Ｐゴシック" pitchFamily="-109" charset="-128"/>
              </a:rPr>
              <a:t>Is privacy a right?</a:t>
            </a:r>
          </a:p>
          <a:p>
            <a:r>
              <a:rPr lang="en-US" smtClean="0">
                <a:ea typeface="ＭＳ Ｐゴシック" pitchFamily="-109" charset="-128"/>
                <a:cs typeface="ＭＳ Ｐゴシック" pitchFamily="-109" charset="-128"/>
              </a:rPr>
              <a:t>Our privacy compared to 100 or 200 years ago?</a:t>
            </a:r>
          </a:p>
          <a:p>
            <a:r>
              <a:rPr lang="en-US" smtClean="0">
                <a:ea typeface="ＭＳ Ｐゴシック" pitchFamily="-109" charset="-128"/>
                <a:cs typeface="ＭＳ Ｐゴシック" pitchFamily="-109" charset="-128"/>
              </a:rPr>
              <a:t>Rewards and loyalty programs.</a:t>
            </a:r>
          </a:p>
          <a:p>
            <a:r>
              <a:rPr lang="en-US" smtClean="0">
                <a:ea typeface="ＭＳ Ｐゴシック" pitchFamily="-109" charset="-128"/>
                <a:cs typeface="ＭＳ Ｐゴシック" pitchFamily="-109" charset="-128"/>
              </a:rPr>
              <a:t>Body scanners.</a:t>
            </a:r>
          </a:p>
          <a:p>
            <a:r>
              <a:rPr lang="en-US" smtClean="0">
                <a:ea typeface="ＭＳ Ｐゴシック" pitchFamily="-109" charset="-128"/>
                <a:cs typeface="ＭＳ Ｐゴシック" pitchFamily="-109" charset="-128"/>
              </a:rPr>
              <a:t>Data collected about you.</a:t>
            </a:r>
          </a:p>
        </p:txBody>
      </p:sp>
      <p:sp>
        <p:nvSpPr>
          <p:cNvPr id="22532" name="Footer Placeholder 3"/>
          <p:cNvSpPr>
            <a:spLocks noGrp="1"/>
          </p:cNvSpPr>
          <p:nvPr>
            <p:ph type="ftr" sz="quarter" idx="10"/>
          </p:nvPr>
        </p:nvSpPr>
        <p:spPr>
          <a:noFill/>
        </p:spPr>
        <p:txBody>
          <a:bodyPr/>
          <a:lstStyle/>
          <a:p>
            <a:r>
              <a:rPr lang="en-US" smtClean="0"/>
              <a:t>© 2012 Keith A. Pray</a:t>
            </a:r>
          </a:p>
        </p:txBody>
      </p:sp>
      <p:sp>
        <p:nvSpPr>
          <p:cNvPr id="2" name="Date Placeholder 1"/>
          <p:cNvSpPr>
            <a:spLocks noGrp="1"/>
          </p:cNvSpPr>
          <p:nvPr>
            <p:ph type="dt" sz="half" idx="12"/>
          </p:nvPr>
        </p:nvSpPr>
        <p:spPr/>
        <p:txBody>
          <a:bodyPr/>
          <a:lstStyle/>
          <a:p>
            <a:fld id="{2F973D18-451B-7E4A-8040-0E92A3E2DF60}"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25</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0"/>
          </p:nvPr>
        </p:nvSpPr>
        <p:spPr>
          <a:noFill/>
        </p:spPr>
        <p:txBody>
          <a:bodyPr/>
          <a:lstStyle/>
          <a:p>
            <a:r>
              <a:rPr lang="en-US" smtClean="0"/>
              <a:t>© 2012 Keith A. Pray</a:t>
            </a:r>
          </a:p>
        </p:txBody>
      </p:sp>
      <p:sp>
        <p:nvSpPr>
          <p:cNvPr id="20485" name="Rectangle 2"/>
          <p:cNvSpPr>
            <a:spLocks noGrp="1" noChangeArrowheads="1"/>
          </p:cNvSpPr>
          <p:nvPr>
            <p:ph type="title"/>
          </p:nvPr>
        </p:nvSpPr>
        <p:spPr/>
        <p:txBody>
          <a:bodyPr/>
          <a:lstStyle/>
          <a:p>
            <a:pPr eaLnBrk="1" hangingPunct="1"/>
            <a:r>
              <a:rPr lang="en-US" smtClean="0">
                <a:ea typeface="ＭＳ Ｐゴシック" pitchFamily="-109" charset="-128"/>
                <a:cs typeface="ＭＳ Ｐゴシック" pitchFamily="-109" charset="-128"/>
              </a:rPr>
              <a:t>Logistics</a:t>
            </a:r>
          </a:p>
        </p:txBody>
      </p:sp>
      <p:sp>
        <p:nvSpPr>
          <p:cNvPr id="20486" name="Rectangle 3"/>
          <p:cNvSpPr>
            <a:spLocks noGrp="1" noChangeArrowheads="1"/>
          </p:cNvSpPr>
          <p:nvPr>
            <p:ph type="body" idx="1"/>
          </p:nvPr>
        </p:nvSpPr>
        <p:spPr>
          <a:xfrm>
            <a:off x="457200" y="2133600"/>
            <a:ext cx="8229600" cy="3886200"/>
          </a:xfrm>
        </p:spPr>
        <p:txBody>
          <a:bodyPr/>
          <a:lstStyle/>
          <a:p>
            <a:pPr eaLnBrk="1" hangingPunct="1"/>
            <a:r>
              <a:rPr lang="en-US" dirty="0" smtClean="0">
                <a:ea typeface="ＭＳ Ｐゴシック" pitchFamily="-109" charset="-128"/>
                <a:cs typeface="ＭＳ Ｐゴシック" pitchFamily="-109" charset="-128"/>
              </a:rPr>
              <a:t>We need Groups to volunteer to present </a:t>
            </a:r>
            <a:r>
              <a:rPr lang="en-US" dirty="0"/>
              <a:t>Tuesday </a:t>
            </a:r>
            <a:br>
              <a:rPr lang="en-US" dirty="0"/>
            </a:br>
            <a:r>
              <a:rPr lang="en-US" dirty="0"/>
              <a:t>2012</a:t>
            </a:r>
            <a:r>
              <a:rPr lang="en-US" dirty="0" smtClean="0"/>
              <a:t>-10-02 . The first 4 to send James and me email win.</a:t>
            </a:r>
          </a:p>
          <a:p>
            <a:pPr eaLnBrk="1" hangingPunct="1"/>
            <a:endParaRPr lang="en-US" dirty="0" smtClean="0"/>
          </a:p>
          <a:p>
            <a:pPr eaLnBrk="1" hangingPunct="1"/>
            <a:r>
              <a:rPr lang="en-US" dirty="0" smtClean="0">
                <a:ea typeface="ＭＳ Ｐゴシック" pitchFamily="-109" charset="-128"/>
                <a:cs typeface="ＭＳ Ｐゴシック" pitchFamily="-109" charset="-128"/>
              </a:rPr>
              <a:t>Not all Groups have their site location posted on </a:t>
            </a:r>
            <a:r>
              <a:rPr lang="en-US" dirty="0" err="1" smtClean="0">
                <a:ea typeface="ＭＳ Ｐゴシック" pitchFamily="-109" charset="-128"/>
                <a:cs typeface="ＭＳ Ｐゴシック" pitchFamily="-109" charset="-128"/>
              </a:rPr>
              <a:t>myWPI</a:t>
            </a:r>
            <a:r>
              <a:rPr lang="en-US" dirty="0" smtClean="0">
                <a:ea typeface="ＭＳ Ｐゴシック" pitchFamily="-109" charset="-128"/>
                <a:cs typeface="ＭＳ Ｐゴシック" pitchFamily="-109" charset="-128"/>
              </a:rPr>
              <a:t>.</a:t>
            </a:r>
          </a:p>
        </p:txBody>
      </p:sp>
      <p:sp>
        <p:nvSpPr>
          <p:cNvPr id="2" name="Date Placeholder 1"/>
          <p:cNvSpPr>
            <a:spLocks noGrp="1"/>
          </p:cNvSpPr>
          <p:nvPr>
            <p:ph type="dt" sz="half" idx="12"/>
          </p:nvPr>
        </p:nvSpPr>
        <p:spPr/>
        <p:txBody>
          <a:bodyPr/>
          <a:lstStyle/>
          <a:p>
            <a:fld id="{76724595-C30B-444B-83A7-B6C8A2E6F471}"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3</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4384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0349FAEE-4D58-3C49-852D-09DA0469C3A1}"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4</a:t>
            </a:fld>
            <a:endParaRPr lang="en-US"/>
          </a:p>
        </p:txBody>
      </p:sp>
    </p:spTree>
    <p:extLst>
      <p:ext uri="{BB962C8B-B14F-4D97-AF65-F5344CB8AC3E}">
        <p14:creationId xmlns:p14="http://schemas.microsoft.com/office/powerpoint/2010/main" val="3452563916"/>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2895600"/>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E0BD8FCD-6272-C14B-AE63-3D13FE1355DF}"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5</a:t>
            </a:fld>
            <a:endParaRPr lang="en-US"/>
          </a:p>
        </p:txBody>
      </p:sp>
    </p:spTree>
    <p:extLst>
      <p:ext uri="{BB962C8B-B14F-4D97-AF65-F5344CB8AC3E}">
        <p14:creationId xmlns:p14="http://schemas.microsoft.com/office/powerpoint/2010/main" val="300612992"/>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smtClean="0"/>
              <a:t>© 2012 Keith A. Pray</a:t>
            </a:r>
            <a:endParaRPr lang="en-US"/>
          </a:p>
        </p:txBody>
      </p:sp>
      <p:pic>
        <p:nvPicPr>
          <p:cNvPr id="5" name="Picture 4"/>
          <p:cNvPicPr>
            <a:picLocks noChangeAspect="1"/>
          </p:cNvPicPr>
          <p:nvPr/>
        </p:nvPicPr>
        <p:blipFill>
          <a:blip r:embed="rId3"/>
          <a:stretch>
            <a:fillRect/>
          </a:stretch>
        </p:blipFill>
        <p:spPr>
          <a:xfrm>
            <a:off x="2228850" y="1150203"/>
            <a:ext cx="4686300" cy="3441700"/>
          </a:xfrm>
          <a:prstGeom prst="rect">
            <a:avLst/>
          </a:prstGeom>
        </p:spPr>
      </p:pic>
      <p:sp>
        <p:nvSpPr>
          <p:cNvPr id="7" name="TextBox 6"/>
          <p:cNvSpPr txBox="1"/>
          <p:nvPr/>
        </p:nvSpPr>
        <p:spPr>
          <a:xfrm>
            <a:off x="2567220" y="4579203"/>
            <a:ext cx="4009561" cy="830997"/>
          </a:xfrm>
          <a:prstGeom prst="rect">
            <a:avLst/>
          </a:prstGeom>
          <a:noFill/>
        </p:spPr>
        <p:txBody>
          <a:bodyPr wrap="square" rtlCol="0">
            <a:spAutoFit/>
          </a:bodyPr>
          <a:lstStyle/>
          <a:p>
            <a:r>
              <a:rPr lang="en-US" dirty="0">
                <a:solidFill>
                  <a:schemeClr val="tx1"/>
                </a:solidFill>
              </a:rPr>
              <a:t>http://</a:t>
            </a:r>
            <a:r>
              <a:rPr lang="en-US" dirty="0" err="1">
                <a:solidFill>
                  <a:schemeClr val="tx1"/>
                </a:solidFill>
              </a:rPr>
              <a:t>bimeanalytics.com</a:t>
            </a:r>
            <a:r>
              <a:rPr lang="en-US" dirty="0">
                <a:solidFill>
                  <a:schemeClr val="tx1"/>
                </a:solidFill>
              </a:rPr>
              <a:t>/blog/privacy-and-web-analytics/</a:t>
            </a:r>
          </a:p>
        </p:txBody>
      </p:sp>
      <p:sp>
        <p:nvSpPr>
          <p:cNvPr id="2" name="Date Placeholder 1"/>
          <p:cNvSpPr>
            <a:spLocks noGrp="1"/>
          </p:cNvSpPr>
          <p:nvPr>
            <p:ph type="dt" sz="half" idx="12"/>
          </p:nvPr>
        </p:nvSpPr>
        <p:spPr/>
        <p:txBody>
          <a:bodyPr/>
          <a:lstStyle/>
          <a:p>
            <a:fld id="{401F211D-1465-FC4C-933A-34588B644AE0}"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6</a:t>
            </a:fld>
            <a:endParaRPr lang="en-US"/>
          </a:p>
        </p:txBody>
      </p:sp>
    </p:spTree>
    <p:extLst>
      <p:ext uri="{BB962C8B-B14F-4D97-AF65-F5344CB8AC3E}">
        <p14:creationId xmlns:p14="http://schemas.microsoft.com/office/powerpoint/2010/main" val="428230471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3"/>
          <p:cNvSpPr>
            <a:spLocks noGrp="1"/>
          </p:cNvSpPr>
          <p:nvPr>
            <p:ph type="ftr" sz="quarter" idx="10"/>
          </p:nvPr>
        </p:nvSpPr>
        <p:spPr>
          <a:noFill/>
        </p:spPr>
        <p:txBody>
          <a:bodyPr/>
          <a:lstStyle/>
          <a:p>
            <a:r>
              <a:rPr lang="en-US" smtClean="0"/>
              <a:t>© 2012 Keith A. Pray</a:t>
            </a:r>
          </a:p>
        </p:txBody>
      </p:sp>
      <p:sp>
        <p:nvSpPr>
          <p:cNvPr id="1741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Overview</a:t>
            </a:r>
          </a:p>
        </p:txBody>
      </p:sp>
      <p:sp>
        <p:nvSpPr>
          <p:cNvPr id="17414" name="Rectangle 3"/>
          <p:cNvSpPr>
            <a:spLocks noGrp="1" noChangeArrowheads="1"/>
          </p:cNvSpPr>
          <p:nvPr>
            <p:ph type="body" idx="1"/>
          </p:nvPr>
        </p:nvSpPr>
        <p:spPr/>
        <p:txBody>
          <a:bodyPr/>
          <a:lstStyle/>
          <a:p>
            <a:pPr marL="571500" indent="-571500" eaLnBrk="1" hangingPunct="1">
              <a:buFont typeface="Arial Black" pitchFamily="-109" charset="0"/>
              <a:buAutoNum type="arabicPeriod"/>
            </a:pPr>
            <a:r>
              <a:rPr lang="en-US" sz="2400" dirty="0" smtClean="0">
                <a:ea typeface="ＭＳ Ｐゴシック" pitchFamily="-109" charset="-128"/>
                <a:cs typeface="ＭＳ Ｐゴシック" pitchFamily="-109" charset="-128"/>
              </a:rPr>
              <a:t>Logistics</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Survey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Privacy</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Assignment</a:t>
            </a:r>
          </a:p>
          <a:p>
            <a:pPr marL="571500" indent="-571500" eaLnBrk="1" hangingPunct="1">
              <a:buFont typeface="Times" pitchFamily="-109" charset="0"/>
              <a:buAutoNum type="arabicPeriod"/>
            </a:pPr>
            <a:r>
              <a:rPr lang="en-US" sz="2400" dirty="0" smtClean="0">
                <a:ea typeface="ＭＳ Ｐゴシック" pitchFamily="-109" charset="-128"/>
                <a:cs typeface="ＭＳ Ｐゴシック" pitchFamily="-109" charset="-128"/>
              </a:rPr>
              <a:t>Students Present</a:t>
            </a:r>
          </a:p>
          <a:p>
            <a:pPr marL="571500" indent="-571500" eaLnBrk="1" hangingPunct="1">
              <a:buFont typeface="Times" pitchFamily="-109" charset="0"/>
              <a:buAutoNum type="arabicPeriod"/>
            </a:pPr>
            <a:endParaRPr lang="en-US" sz="2400" dirty="0">
              <a:ea typeface="ＭＳ Ｐゴシック" pitchFamily="-109" charset="-128"/>
              <a:cs typeface="ＭＳ Ｐゴシック" pitchFamily="-109" charset="-128"/>
            </a:endParaRPr>
          </a:p>
        </p:txBody>
      </p:sp>
      <p:sp>
        <p:nvSpPr>
          <p:cNvPr id="277508" name="Rectangle 4"/>
          <p:cNvSpPr>
            <a:spLocks noChangeArrowheads="1"/>
          </p:cNvSpPr>
          <p:nvPr/>
        </p:nvSpPr>
        <p:spPr bwMode="auto">
          <a:xfrm>
            <a:off x="0" y="3330714"/>
            <a:ext cx="9144000" cy="457200"/>
          </a:xfrm>
          <a:prstGeom prst="rect">
            <a:avLst/>
          </a:prstGeom>
          <a:solidFill>
            <a:schemeClr val="accent1">
              <a:alpha val="39999"/>
            </a:schemeClr>
          </a:solidFill>
          <a:ln w="9525">
            <a:solidFill>
              <a:schemeClr val="tx1"/>
            </a:solidFill>
            <a:miter lim="800000"/>
            <a:headEnd/>
            <a:tailEnd/>
          </a:ln>
        </p:spPr>
        <p:txBody>
          <a:bodyPr wrap="none" anchor="ctr">
            <a:prstTxWarp prst="textNoShape">
              <a:avLst/>
            </a:prstTxWarp>
          </a:bodyPr>
          <a:lstStyle/>
          <a:p>
            <a:endParaRPr lang="en-US"/>
          </a:p>
        </p:txBody>
      </p:sp>
      <p:sp>
        <p:nvSpPr>
          <p:cNvPr id="2" name="Date Placeholder 1"/>
          <p:cNvSpPr>
            <a:spLocks noGrp="1"/>
          </p:cNvSpPr>
          <p:nvPr>
            <p:ph type="dt" sz="half" idx="12"/>
          </p:nvPr>
        </p:nvSpPr>
        <p:spPr/>
        <p:txBody>
          <a:bodyPr/>
          <a:lstStyle/>
          <a:p>
            <a:fld id="{D85BC14C-C044-E542-80FE-AE2481FF04D0}"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7</a:t>
            </a:fld>
            <a:endParaRPr lang="en-US"/>
          </a:p>
        </p:txBody>
      </p:sp>
    </p:spTree>
    <p:extLst>
      <p:ext uri="{BB962C8B-B14F-4D97-AF65-F5344CB8AC3E}">
        <p14:creationId xmlns:p14="http://schemas.microsoft.com/office/powerpoint/2010/main" val="466342755"/>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3"/>
          <p:cNvSpPr>
            <a:spLocks noGrp="1"/>
          </p:cNvSpPr>
          <p:nvPr>
            <p:ph type="ftr" sz="quarter" idx="10"/>
          </p:nvPr>
        </p:nvSpPr>
        <p:spPr>
          <a:noFill/>
        </p:spPr>
        <p:txBody>
          <a:bodyPr/>
          <a:lstStyle/>
          <a:p>
            <a:r>
              <a:rPr lang="en-US" smtClean="0"/>
              <a:t>© 2012 Keith A. Pray</a:t>
            </a:r>
          </a:p>
        </p:txBody>
      </p:sp>
      <p:sp>
        <p:nvSpPr>
          <p:cNvPr id="24581"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 Self Search 1/2 </a:t>
            </a:r>
            <a:r>
              <a:rPr lang="en-US" dirty="0">
                <a:ea typeface="ＭＳ Ｐゴシック" pitchFamily="-109" charset="-128"/>
                <a:cs typeface="ＭＳ Ｐゴシック" pitchFamily="-109" charset="-128"/>
              </a:rPr>
              <a:t>Discussion Board</a:t>
            </a:r>
          </a:p>
        </p:txBody>
      </p:sp>
      <p:sp>
        <p:nvSpPr>
          <p:cNvPr id="24582" name="Rectangle 3"/>
          <p:cNvSpPr>
            <a:spLocks noGrp="1" noChangeArrowheads="1"/>
          </p:cNvSpPr>
          <p:nvPr>
            <p:ph type="body" idx="1"/>
          </p:nvPr>
        </p:nvSpPr>
        <p:spPr/>
        <p:txBody>
          <a:bodyPr/>
          <a:lstStyle/>
          <a:p>
            <a:pPr eaLnBrk="1" hangingPunct="1">
              <a:lnSpc>
                <a:spcPct val="90000"/>
              </a:lnSpc>
            </a:pPr>
            <a:r>
              <a:rPr lang="en-US" sz="2000" dirty="0">
                <a:ea typeface="ＭＳ Ｐゴシック" pitchFamily="-109" charset="-128"/>
                <a:cs typeface="ＭＳ Ｐゴシック" pitchFamily="-109" charset="-128"/>
              </a:rPr>
              <a:t>Post ways one can search for information about a person. Do not repeat an entry already made</a:t>
            </a:r>
            <a:r>
              <a:rPr lang="en-US" sz="2000" dirty="0" smtClean="0">
                <a:ea typeface="ＭＳ Ｐゴシック" pitchFamily="-109" charset="-128"/>
                <a:cs typeface="ＭＳ Ｐゴシック" pitchFamily="-109" charset="-128"/>
              </a:rPr>
              <a:t>.</a:t>
            </a:r>
          </a:p>
          <a:p>
            <a:pPr eaLnBrk="1" hangingPunct="1">
              <a:lnSpc>
                <a:spcPct val="90000"/>
              </a:lnSpc>
            </a:pPr>
            <a:r>
              <a:rPr lang="en-US" sz="2000" dirty="0" smtClean="0">
                <a:ea typeface="ＭＳ Ｐゴシック" pitchFamily="-109" charset="-128"/>
                <a:cs typeface="ＭＳ Ｐゴシック" pitchFamily="-109" charset="-128"/>
              </a:rPr>
              <a:t>Use </a:t>
            </a:r>
            <a:r>
              <a:rPr lang="en-US" sz="2000" dirty="0">
                <a:ea typeface="ＭＳ Ｐゴシック" pitchFamily="-109" charset="-128"/>
                <a:cs typeface="ＭＳ Ｐゴシック" pitchFamily="-109" charset="-128"/>
              </a:rPr>
              <a:t>each search method listed</a:t>
            </a:r>
            <a:r>
              <a:rPr lang="en-US" sz="2000" dirty="0" smtClean="0">
                <a:ea typeface="ＭＳ Ｐゴシック" pitchFamily="-109" charset="-128"/>
                <a:cs typeface="ＭＳ Ｐゴシック" pitchFamily="-109" charset="-128"/>
              </a:rPr>
              <a:t> to produce 2 profiles as an appendix of your paper. </a:t>
            </a:r>
            <a:r>
              <a:rPr lang="en-US" sz="2000" dirty="0">
                <a:ea typeface="ＭＳ Ｐゴシック" pitchFamily="-109" charset="-128"/>
                <a:cs typeface="ＭＳ Ｐゴシック" pitchFamily="-109" charset="-128"/>
              </a:rPr>
              <a:t>Provide a brief description if you’d rather not post the details</a:t>
            </a:r>
            <a:r>
              <a:rPr lang="en-US" sz="2000" dirty="0" smtClean="0">
                <a:ea typeface="ＭＳ Ｐゴシック" pitchFamily="-109" charset="-128"/>
                <a:cs typeface="ＭＳ Ｐゴシック" pitchFamily="-109" charset="-128"/>
              </a:rPr>
              <a:t>.</a:t>
            </a:r>
          </a:p>
          <a:p>
            <a:pPr lvl="1" eaLnBrk="1" hangingPunct="1">
              <a:lnSpc>
                <a:spcPct val="90000"/>
              </a:lnSpc>
            </a:pPr>
            <a:r>
              <a:rPr lang="en-US" sz="1600" dirty="0" smtClean="0">
                <a:ea typeface="ＭＳ Ｐゴシック" pitchFamily="-109" charset="-128"/>
                <a:cs typeface="ＭＳ Ｐゴシック" pitchFamily="-109" charset="-128"/>
              </a:rPr>
              <a:t>Profile 1: all information someone might think is you</a:t>
            </a:r>
          </a:p>
          <a:p>
            <a:pPr lvl="1" eaLnBrk="1" hangingPunct="1">
              <a:lnSpc>
                <a:spcPct val="90000"/>
              </a:lnSpc>
            </a:pPr>
            <a:r>
              <a:rPr lang="en-US" sz="1600" dirty="0" smtClean="0">
                <a:ea typeface="ＭＳ Ｐゴシック" pitchFamily="-109" charset="-128"/>
                <a:cs typeface="ＭＳ Ｐゴシック" pitchFamily="-109" charset="-128"/>
              </a:rPr>
              <a:t>Profile 2: all information you know is you.</a:t>
            </a:r>
          </a:p>
          <a:p>
            <a:pPr lvl="1" eaLnBrk="1" hangingPunct="1">
              <a:lnSpc>
                <a:spcPct val="90000"/>
              </a:lnSpc>
            </a:pPr>
            <a:r>
              <a:rPr lang="en-US" sz="1600" dirty="0">
                <a:ea typeface="ＭＳ Ｐゴシック" pitchFamily="-109" charset="-128"/>
                <a:cs typeface="ＭＳ Ｐゴシック" pitchFamily="-109" charset="-128"/>
              </a:rPr>
              <a:t>You are not responsible for methods posted </a:t>
            </a:r>
            <a:r>
              <a:rPr lang="en-US" sz="1600">
                <a:ea typeface="ＭＳ Ｐゴシック" pitchFamily="-109" charset="-128"/>
                <a:cs typeface="ＭＳ Ｐゴシック" pitchFamily="-109" charset="-128"/>
              </a:rPr>
              <a:t>after </a:t>
            </a:r>
            <a:r>
              <a:rPr lang="en-US" sz="1600" smtClean="0">
                <a:ea typeface="ＭＳ Ｐゴシック" pitchFamily="-109" charset="-128"/>
                <a:cs typeface="ＭＳ Ｐゴシック" pitchFamily="-109" charset="-128"/>
              </a:rPr>
              <a:t>Monday 8AM</a:t>
            </a:r>
            <a:r>
              <a:rPr lang="en-US" sz="1600" dirty="0" smtClean="0">
                <a:ea typeface="ＭＳ Ｐゴシック" pitchFamily="-109" charset="-128"/>
                <a:cs typeface="ＭＳ Ｐゴシック" pitchFamily="-109" charset="-128"/>
              </a:rPr>
              <a:t>.</a:t>
            </a:r>
            <a:endParaRPr lang="en-US" sz="1600" dirty="0">
              <a:ea typeface="ＭＳ Ｐゴシック" pitchFamily="-109" charset="-128"/>
              <a:cs typeface="ＭＳ Ｐゴシック" pitchFamily="-109" charset="-128"/>
            </a:endParaRPr>
          </a:p>
          <a:p>
            <a:pPr eaLnBrk="1" hangingPunct="1">
              <a:lnSpc>
                <a:spcPct val="90000"/>
              </a:lnSpc>
            </a:pPr>
            <a:r>
              <a:rPr lang="en-US" sz="2000" dirty="0">
                <a:ea typeface="ＭＳ Ｐゴシック" pitchFamily="-109" charset="-128"/>
                <a:cs typeface="ＭＳ Ｐゴシック" pitchFamily="-109" charset="-128"/>
              </a:rPr>
              <a:t>For each search method answer:</a:t>
            </a:r>
          </a:p>
          <a:p>
            <a:pPr lvl="1" eaLnBrk="1" hangingPunct="1">
              <a:lnSpc>
                <a:spcPct val="90000"/>
              </a:lnSpc>
            </a:pPr>
            <a:r>
              <a:rPr lang="en-US" sz="1600" dirty="0" smtClean="0"/>
              <a:t>Exactly </a:t>
            </a:r>
            <a:r>
              <a:rPr lang="en-US" sz="1600" dirty="0"/>
              <a:t>how did the data get there?</a:t>
            </a:r>
          </a:p>
          <a:p>
            <a:pPr lvl="1" eaLnBrk="1" hangingPunct="1">
              <a:lnSpc>
                <a:spcPct val="90000"/>
              </a:lnSpc>
            </a:pPr>
            <a:r>
              <a:rPr lang="en-US" sz="1600" dirty="0"/>
              <a:t>How can this data be used?</a:t>
            </a:r>
            <a:endParaRPr lang="en-US" sz="1600" dirty="0" smtClean="0"/>
          </a:p>
          <a:p>
            <a:pPr lvl="1" eaLnBrk="1" hangingPunct="1">
              <a:lnSpc>
                <a:spcPct val="90000"/>
              </a:lnSpc>
            </a:pPr>
            <a:r>
              <a:rPr lang="en-US" sz="1600" dirty="0" smtClean="0"/>
              <a:t>Is this a secondary use?</a:t>
            </a:r>
          </a:p>
          <a:p>
            <a:pPr lvl="1" eaLnBrk="1" hangingPunct="1">
              <a:lnSpc>
                <a:spcPct val="90000"/>
              </a:lnSpc>
            </a:pPr>
            <a:r>
              <a:rPr lang="en-US" sz="1600" dirty="0" smtClean="0"/>
              <a:t>Did </a:t>
            </a:r>
            <a:r>
              <a:rPr lang="en-US" sz="1600" dirty="0"/>
              <a:t>you authorized use of the data</a:t>
            </a:r>
            <a:r>
              <a:rPr lang="en-US" sz="1600" dirty="0" smtClean="0"/>
              <a:t>?</a:t>
            </a:r>
            <a:r>
              <a:rPr lang="en-US" sz="1600" dirty="0"/>
              <a:t> </a:t>
            </a:r>
            <a:r>
              <a:rPr lang="en-US" sz="1600" dirty="0" smtClean="0"/>
              <a:t>If not and you want to, </a:t>
            </a:r>
            <a:r>
              <a:rPr lang="en-US" sz="1600" dirty="0"/>
              <a:t>request its use be discontinued and post the correspondence.</a:t>
            </a:r>
            <a:r>
              <a:rPr lang="en-US" sz="1600" dirty="0" smtClean="0"/>
              <a:t> </a:t>
            </a:r>
          </a:p>
          <a:p>
            <a:pPr eaLnBrk="1" hangingPunct="1">
              <a:lnSpc>
                <a:spcPct val="90000"/>
              </a:lnSpc>
            </a:pPr>
            <a:r>
              <a:rPr lang="en-US" sz="2000" dirty="0" smtClean="0">
                <a:ea typeface="ＭＳ Ｐゴシック" pitchFamily="-109" charset="-128"/>
                <a:cs typeface="ＭＳ Ｐゴシック" pitchFamily="-109" charset="-128"/>
              </a:rPr>
              <a:t>Dig </a:t>
            </a:r>
            <a:r>
              <a:rPr lang="en-US" sz="2000" dirty="0">
                <a:ea typeface="ＭＳ Ｐゴシック" pitchFamily="-109" charset="-128"/>
                <a:cs typeface="ＭＳ Ｐゴシック" pitchFamily="-109" charset="-128"/>
              </a:rPr>
              <a:t>deeper than a basic search engine’s (Google, etc.) results</a:t>
            </a:r>
            <a:r>
              <a:rPr lang="en-US" sz="2000" dirty="0" smtClean="0">
                <a:ea typeface="ＭＳ Ｐゴシック" pitchFamily="-109" charset="-128"/>
                <a:cs typeface="ＭＳ Ｐゴシック" pitchFamily="-109" charset="-128"/>
              </a:rPr>
              <a:t>.</a:t>
            </a:r>
            <a:endParaRPr lang="en-US" sz="2000" dirty="0">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105FA2AC-283F-E943-852D-CBFC4C7AA82D}"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8</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0"/>
          </p:nvPr>
        </p:nvSpPr>
        <p:spPr>
          <a:noFill/>
        </p:spPr>
        <p:txBody>
          <a:bodyPr/>
          <a:lstStyle/>
          <a:p>
            <a:r>
              <a:rPr lang="en-US" smtClean="0"/>
              <a:t>© 2012 Keith A. Pray</a:t>
            </a:r>
            <a:endParaRPr lang="en-US"/>
          </a:p>
        </p:txBody>
      </p:sp>
      <p:sp>
        <p:nvSpPr>
          <p:cNvPr id="48133" name="Rectangle 2"/>
          <p:cNvSpPr>
            <a:spLocks noGrp="1" noChangeArrowheads="1"/>
          </p:cNvSpPr>
          <p:nvPr>
            <p:ph type="title"/>
          </p:nvPr>
        </p:nvSpPr>
        <p:spPr/>
        <p:txBody>
          <a:bodyPr/>
          <a:lstStyle/>
          <a:p>
            <a:pPr eaLnBrk="1" hangingPunct="1"/>
            <a:r>
              <a:rPr lang="en-US" dirty="0" smtClean="0">
                <a:ea typeface="ＭＳ Ｐゴシック" pitchFamily="-109" charset="-128"/>
                <a:cs typeface="ＭＳ Ｐゴシック" pitchFamily="-109" charset="-128"/>
              </a:rPr>
              <a:t>Assignment 2/2</a:t>
            </a:r>
            <a:endParaRPr lang="en-US" dirty="0">
              <a:ea typeface="ＭＳ Ｐゴシック" pitchFamily="-109" charset="-128"/>
              <a:cs typeface="ＭＳ Ｐゴシック" pitchFamily="-109" charset="-128"/>
            </a:endParaRPr>
          </a:p>
        </p:txBody>
      </p:sp>
      <p:sp>
        <p:nvSpPr>
          <p:cNvPr id="48134" name="Rectangle 3"/>
          <p:cNvSpPr>
            <a:spLocks noGrp="1" noChangeArrowheads="1"/>
          </p:cNvSpPr>
          <p:nvPr>
            <p:ph type="body" idx="1"/>
          </p:nvPr>
        </p:nvSpPr>
        <p:spPr/>
        <p:txBody>
          <a:bodyPr/>
          <a:lstStyle/>
          <a:p>
            <a:pPr eaLnBrk="1" hangingPunct="1">
              <a:lnSpc>
                <a:spcPct val="90000"/>
              </a:lnSpc>
            </a:pPr>
            <a:r>
              <a:rPr lang="en-US" sz="2800" dirty="0" smtClean="0">
                <a:ea typeface="ＭＳ Ｐゴシック" pitchFamily="-109" charset="-128"/>
                <a:cs typeface="ＭＳ Ｐゴシック" pitchFamily="-109" charset="-128"/>
              </a:rPr>
              <a:t>One Page Paper</a:t>
            </a:r>
          </a:p>
          <a:p>
            <a:pPr lvl="1" eaLnBrk="1" hangingPunct="1">
              <a:lnSpc>
                <a:spcPct val="90000"/>
              </a:lnSpc>
            </a:pPr>
            <a:r>
              <a:rPr lang="en-US" sz="1800" dirty="0" smtClean="0">
                <a:ea typeface="ＭＳ Ｐゴシック" pitchFamily="-109" charset="-128"/>
                <a:cs typeface="ＭＳ Ｐゴシック" pitchFamily="-109" charset="-128"/>
              </a:rPr>
              <a:t>Possible points could include:</a:t>
            </a:r>
          </a:p>
          <a:p>
            <a:pPr lvl="2" eaLnBrk="1" hangingPunct="1">
              <a:lnSpc>
                <a:spcPct val="90000"/>
              </a:lnSpc>
            </a:pPr>
            <a:r>
              <a:rPr lang="en-US" sz="2200" dirty="0" smtClean="0">
                <a:ea typeface="ＭＳ Ｐゴシック" pitchFamily="-109" charset="-128"/>
                <a:cs typeface="ＭＳ Ｐゴシック" pitchFamily="-109" charset="-128"/>
              </a:rPr>
              <a:t>What impression would a potential employer have of you given these results, assuming they also had a resume and possibly a cover letter from you?</a:t>
            </a:r>
          </a:p>
          <a:p>
            <a:pPr lvl="2" eaLnBrk="1" hangingPunct="1">
              <a:lnSpc>
                <a:spcPct val="90000"/>
              </a:lnSpc>
            </a:pPr>
            <a:r>
              <a:rPr lang="en-US" sz="2200" dirty="0" smtClean="0">
                <a:ea typeface="ＭＳ Ｐゴシック" pitchFamily="-109" charset="-128"/>
                <a:cs typeface="ＭＳ Ｐゴシック" pitchFamily="-109" charset="-128"/>
              </a:rPr>
              <a:t>What would your elder family members (or equivalent) think?</a:t>
            </a:r>
          </a:p>
          <a:p>
            <a:pPr lvl="2" eaLnBrk="1" hangingPunct="1">
              <a:lnSpc>
                <a:spcPct val="90000"/>
              </a:lnSpc>
            </a:pPr>
            <a:r>
              <a:rPr lang="en-US" sz="2200" dirty="0" smtClean="0">
                <a:ea typeface="ＭＳ Ｐゴシック" pitchFamily="-109" charset="-128"/>
                <a:cs typeface="ＭＳ Ｐゴシック" pitchFamily="-109" charset="-128"/>
              </a:rPr>
              <a:t>Are you comfortable with what you found or did not find?</a:t>
            </a:r>
          </a:p>
          <a:p>
            <a:pPr lvl="2" eaLnBrk="1" hangingPunct="1">
              <a:lnSpc>
                <a:spcPct val="90000"/>
              </a:lnSpc>
            </a:pPr>
            <a:r>
              <a:rPr lang="en-US" sz="2200" dirty="0" smtClean="0">
                <a:ea typeface="ＭＳ Ｐゴシック" pitchFamily="-109" charset="-128"/>
                <a:cs typeface="ＭＳ Ｐゴシック" pitchFamily="-109" charset="-128"/>
              </a:rPr>
              <a:t>Do you believe protecting your privacy is important or needed?</a:t>
            </a:r>
          </a:p>
          <a:p>
            <a:pPr lvl="1" eaLnBrk="1" hangingPunct="1">
              <a:lnSpc>
                <a:spcPct val="90000"/>
              </a:lnSpc>
            </a:pPr>
            <a:r>
              <a:rPr lang="en-US" sz="1800" dirty="0" smtClean="0">
                <a:ea typeface="ＭＳ Ｐゴシック" pitchFamily="-109" charset="-128"/>
                <a:cs typeface="ＭＳ Ｐゴシック" pitchFamily="-109" charset="-128"/>
              </a:rPr>
              <a:t>Use your search results to help support your point.</a:t>
            </a:r>
          </a:p>
          <a:p>
            <a:pPr lvl="1" eaLnBrk="1" hangingPunct="1">
              <a:lnSpc>
                <a:spcPct val="90000"/>
              </a:lnSpc>
            </a:pPr>
            <a:r>
              <a:rPr lang="en-US" sz="1800" dirty="0">
                <a:ea typeface="ＭＳ Ｐゴシック" pitchFamily="-109" charset="-128"/>
                <a:cs typeface="ＭＳ Ｐゴシック" pitchFamily="-109" charset="-128"/>
              </a:rPr>
              <a:t>This assignment requires you revisit the Discussion Board frequently as new search methods are posted. I suggest subscribing to it.</a:t>
            </a:r>
          </a:p>
          <a:p>
            <a:pPr lvl="1" eaLnBrk="1" hangingPunct="1">
              <a:lnSpc>
                <a:spcPct val="90000"/>
              </a:lnSpc>
            </a:pPr>
            <a:endParaRPr lang="en-US" sz="1800" dirty="0" smtClean="0">
              <a:ea typeface="ＭＳ Ｐゴシック" pitchFamily="-109" charset="-128"/>
              <a:cs typeface="ＭＳ Ｐゴシック" pitchFamily="-109" charset="-128"/>
            </a:endParaRPr>
          </a:p>
        </p:txBody>
      </p:sp>
      <p:sp>
        <p:nvSpPr>
          <p:cNvPr id="2" name="Date Placeholder 1"/>
          <p:cNvSpPr>
            <a:spLocks noGrp="1"/>
          </p:cNvSpPr>
          <p:nvPr>
            <p:ph type="dt" sz="half" idx="12"/>
          </p:nvPr>
        </p:nvSpPr>
        <p:spPr/>
        <p:txBody>
          <a:bodyPr/>
          <a:lstStyle/>
          <a:p>
            <a:fld id="{D457E620-E49F-4D43-8068-A31F3EDE6601}" type="datetime1">
              <a:rPr lang="en-US" smtClean="0"/>
              <a:t>9/14/12</a:t>
            </a:fld>
            <a:endParaRPr lang="en-US"/>
          </a:p>
        </p:txBody>
      </p:sp>
      <p:sp>
        <p:nvSpPr>
          <p:cNvPr id="3" name="Slide Number Placeholder 2"/>
          <p:cNvSpPr>
            <a:spLocks noGrp="1"/>
          </p:cNvSpPr>
          <p:nvPr>
            <p:ph type="sldNum" sz="quarter" idx="11"/>
          </p:nvPr>
        </p:nvSpPr>
        <p:spPr/>
        <p:txBody>
          <a:bodyPr/>
          <a:lstStyle/>
          <a:p>
            <a:fld id="{CC7FDFB7-4A96-0F4D-9A4A-E56F94FA24DB}" type="slidenum">
              <a:rPr lang="en-US" smtClean="0"/>
              <a:pPr/>
              <a:t>9</a:t>
            </a:fld>
            <a:endParaRPr lang="en-US"/>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Pixel">
  <a:themeElements>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fontScheme name="Pixel">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2"/>
            </a:solidFill>
            <a:effectLst/>
            <a:latin typeface="Times New Roman" pitchFamily="76" charset="0"/>
          </a:defRPr>
        </a:defPPr>
      </a:lstStyle>
    </a:lnDef>
  </a:objectDefaults>
  <a:extraClrSchemeLst>
    <a:extraClrScheme>
      <a:clrScheme name="Pixel 1">
        <a:dk1>
          <a:srgbClr val="666699"/>
        </a:dk1>
        <a:lt1>
          <a:srgbClr val="FFFFFF"/>
        </a:lt1>
        <a:dk2>
          <a:srgbClr val="000066"/>
        </a:dk2>
        <a:lt2>
          <a:srgbClr val="FFFFFF"/>
        </a:lt2>
        <a:accent1>
          <a:srgbClr val="0066FF"/>
        </a:accent1>
        <a:accent2>
          <a:srgbClr val="3333FF"/>
        </a:accent2>
        <a:accent3>
          <a:srgbClr val="AAAAB8"/>
        </a:accent3>
        <a:accent4>
          <a:srgbClr val="DADADA"/>
        </a:accent4>
        <a:accent5>
          <a:srgbClr val="AAB8FF"/>
        </a:accent5>
        <a:accent6>
          <a:srgbClr val="2D2DE7"/>
        </a:accent6>
        <a:hlink>
          <a:srgbClr val="0000CC"/>
        </a:hlink>
        <a:folHlink>
          <a:srgbClr val="B2B2B2"/>
        </a:folHlink>
      </a:clrScheme>
      <a:clrMap bg1="dk2" tx1="lt1" bg2="dk1" tx2="lt2" accent1="accent1" accent2="accent2" accent3="accent3" accent4="accent4" accent5="accent5" accent6="accent6" hlink="hlink" folHlink="folHlink"/>
    </a:extraClrScheme>
    <a:extraClrScheme>
      <a:clrScheme name="Pixel 2">
        <a:dk1>
          <a:srgbClr val="000000"/>
        </a:dk1>
        <a:lt1>
          <a:srgbClr val="FFFFFF"/>
        </a:lt1>
        <a:dk2>
          <a:srgbClr val="334B49"/>
        </a:dk2>
        <a:lt2>
          <a:srgbClr val="FFFFFF"/>
        </a:lt2>
        <a:accent1>
          <a:srgbClr val="009999"/>
        </a:accent1>
        <a:accent2>
          <a:srgbClr val="008080"/>
        </a:accent2>
        <a:accent3>
          <a:srgbClr val="ADB1B1"/>
        </a:accent3>
        <a:accent4>
          <a:srgbClr val="DADADA"/>
        </a:accent4>
        <a:accent5>
          <a:srgbClr val="AACACA"/>
        </a:accent5>
        <a:accent6>
          <a:srgbClr val="007373"/>
        </a:accent6>
        <a:hlink>
          <a:srgbClr val="006666"/>
        </a:hlink>
        <a:folHlink>
          <a:srgbClr val="B2B2B2"/>
        </a:folHlink>
      </a:clrScheme>
      <a:clrMap bg1="dk2" tx1="lt1" bg2="dk1" tx2="lt2" accent1="accent1" accent2="accent2" accent3="accent3" accent4="accent4" accent5="accent5" accent6="accent6" hlink="hlink" folHlink="folHlink"/>
    </a:extraClrScheme>
    <a:extraClrScheme>
      <a:clrScheme name="Pixel 3">
        <a:dk1>
          <a:srgbClr val="000000"/>
        </a:dk1>
        <a:lt1>
          <a:srgbClr val="FFFFFF"/>
        </a:lt1>
        <a:dk2>
          <a:srgbClr val="FFFFFF"/>
        </a:dk2>
        <a:lt2>
          <a:srgbClr val="808080"/>
        </a:lt2>
        <a:accent1>
          <a:srgbClr val="FF9900"/>
        </a:accent1>
        <a:accent2>
          <a:srgbClr val="FCB138"/>
        </a:accent2>
        <a:accent3>
          <a:srgbClr val="FFFFFF"/>
        </a:accent3>
        <a:accent4>
          <a:srgbClr val="000000"/>
        </a:accent4>
        <a:accent5>
          <a:srgbClr val="FFCAAA"/>
        </a:accent5>
        <a:accent6>
          <a:srgbClr val="E4A032"/>
        </a:accent6>
        <a:hlink>
          <a:srgbClr val="FCC66E"/>
        </a:hlink>
        <a:folHlink>
          <a:srgbClr val="B2B2B2"/>
        </a:folHlink>
      </a:clrScheme>
      <a:clrMap bg1="lt1" tx1="dk1" bg2="lt2" tx2="dk2" accent1="accent1" accent2="accent2" accent3="accent3" accent4="accent4" accent5="accent5" accent6="accent6" hlink="hlink" folHlink="folHlink"/>
    </a:extraClrScheme>
    <a:extraClrScheme>
      <a:clrScheme name="Pixel 4">
        <a:dk1>
          <a:srgbClr val="000000"/>
        </a:dk1>
        <a:lt1>
          <a:srgbClr val="FFFFFF"/>
        </a:lt1>
        <a:dk2>
          <a:srgbClr val="FFFFFF"/>
        </a:dk2>
        <a:lt2>
          <a:srgbClr val="808080"/>
        </a:lt2>
        <a:accent1>
          <a:srgbClr val="440044"/>
        </a:accent1>
        <a:accent2>
          <a:srgbClr val="790571"/>
        </a:accent2>
        <a:accent3>
          <a:srgbClr val="FFFFFF"/>
        </a:accent3>
        <a:accent4>
          <a:srgbClr val="000000"/>
        </a:accent4>
        <a:accent5>
          <a:srgbClr val="B0AAB0"/>
        </a:accent5>
        <a:accent6>
          <a:srgbClr val="6D0466"/>
        </a:accent6>
        <a:hlink>
          <a:srgbClr val="9F839F"/>
        </a:hlink>
        <a:folHlink>
          <a:srgbClr val="B2B2B2"/>
        </a:folHlink>
      </a:clrScheme>
      <a:clrMap bg1="lt1" tx1="dk1" bg2="lt2" tx2="dk2" accent1="accent1" accent2="accent2" accent3="accent3" accent4="accent4" accent5="accent5" accent6="accent6" hlink="hlink" folHlink="folHlink"/>
    </a:extraClrScheme>
    <a:extraClrScheme>
      <a:clrScheme name="Pixel 5">
        <a:dk1>
          <a:srgbClr val="000000"/>
        </a:dk1>
        <a:lt1>
          <a:srgbClr val="FFFFFF"/>
        </a:lt1>
        <a:dk2>
          <a:srgbClr val="FFFFFF"/>
        </a:dk2>
        <a:lt2>
          <a:srgbClr val="666699"/>
        </a:lt2>
        <a:accent1>
          <a:srgbClr val="779F92"/>
        </a:accent1>
        <a:accent2>
          <a:srgbClr val="9DC2D7"/>
        </a:accent2>
        <a:accent3>
          <a:srgbClr val="FFFFFF"/>
        </a:accent3>
        <a:accent4>
          <a:srgbClr val="000000"/>
        </a:accent4>
        <a:accent5>
          <a:srgbClr val="BDCDC7"/>
        </a:accent5>
        <a:accent6>
          <a:srgbClr val="8EB0C3"/>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ixel 6">
        <a:dk1>
          <a:srgbClr val="6A0000"/>
        </a:dk1>
        <a:lt1>
          <a:srgbClr val="FFFFFF"/>
        </a:lt1>
        <a:dk2>
          <a:srgbClr val="FFFFFF"/>
        </a:dk2>
        <a:lt2>
          <a:srgbClr val="666699"/>
        </a:lt2>
        <a:accent1>
          <a:srgbClr val="CC3300"/>
        </a:accent1>
        <a:accent2>
          <a:srgbClr val="CC6600"/>
        </a:accent2>
        <a:accent3>
          <a:srgbClr val="FFFFFF"/>
        </a:accent3>
        <a:accent4>
          <a:srgbClr val="590000"/>
        </a:accent4>
        <a:accent5>
          <a:srgbClr val="E2ADAA"/>
        </a:accent5>
        <a:accent6>
          <a:srgbClr val="B95C00"/>
        </a:accent6>
        <a:hlink>
          <a:srgbClr val="CC9900"/>
        </a:hlink>
        <a:folHlink>
          <a:srgbClr val="B2B2B2"/>
        </a:folHlink>
      </a:clrScheme>
      <a:clrMap bg1="lt1" tx1="dk1" bg2="lt2" tx2="dk2" accent1="accent1" accent2="accent2" accent3="accent3" accent4="accent4" accent5="accent5" accent6="accent6" hlink="hlink" folHlink="folHlink"/>
    </a:extraClrScheme>
    <a:extraClrScheme>
      <a:clrScheme name="Pixel 7">
        <a:dk1>
          <a:srgbClr val="4F4F77"/>
        </a:dk1>
        <a:lt1>
          <a:srgbClr val="FFFFFF"/>
        </a:lt1>
        <a:dk2>
          <a:srgbClr val="4A7911"/>
        </a:dk2>
        <a:lt2>
          <a:srgbClr val="FFFFFF"/>
        </a:lt2>
        <a:accent1>
          <a:srgbClr val="336600"/>
        </a:accent1>
        <a:accent2>
          <a:srgbClr val="669900"/>
        </a:accent2>
        <a:accent3>
          <a:srgbClr val="B1BEAA"/>
        </a:accent3>
        <a:accent4>
          <a:srgbClr val="DADADA"/>
        </a:accent4>
        <a:accent5>
          <a:srgbClr val="ADB8AA"/>
        </a:accent5>
        <a:accent6>
          <a:srgbClr val="5C8A00"/>
        </a:accent6>
        <a:hlink>
          <a:srgbClr val="99CC00"/>
        </a:hlink>
        <a:folHlink>
          <a:srgbClr val="B2B2B2"/>
        </a:folHlink>
      </a:clrScheme>
      <a:clrMap bg1="dk2" tx1="lt1" bg2="dk1" tx2="lt2" accent1="accent1" accent2="accent2" accent3="accent3" accent4="accent4" accent5="accent5" accent6="accent6" hlink="hlink" folHlink="folHlink"/>
    </a:extraClrScheme>
    <a:extraClrScheme>
      <a:clrScheme name="Pixel 8">
        <a:dk1>
          <a:srgbClr val="003300"/>
        </a:dk1>
        <a:lt1>
          <a:srgbClr val="FFFFFF"/>
        </a:lt1>
        <a:dk2>
          <a:srgbClr val="FFFFFF"/>
        </a:dk2>
        <a:lt2>
          <a:srgbClr val="4F4F77"/>
        </a:lt2>
        <a:accent1>
          <a:srgbClr val="336600"/>
        </a:accent1>
        <a:accent2>
          <a:srgbClr val="669900"/>
        </a:accent2>
        <a:accent3>
          <a:srgbClr val="FFFFFF"/>
        </a:accent3>
        <a:accent4>
          <a:srgbClr val="002A00"/>
        </a:accent4>
        <a:accent5>
          <a:srgbClr val="ADB8AA"/>
        </a:accent5>
        <a:accent6>
          <a:srgbClr val="5C8A00"/>
        </a:accent6>
        <a:hlink>
          <a:srgbClr val="99CC00"/>
        </a:hlink>
        <a:folHlink>
          <a:srgbClr val="B2B2B2"/>
        </a:folHlink>
      </a:clrScheme>
      <a:clrMap bg1="lt1" tx1="dk1" bg2="lt2" tx2="dk2" accent1="accent1" accent2="accent2" accent3="accent3" accent4="accent4" accent5="accent5" accent6="accent6" hlink="hlink" folHlink="folHlink"/>
    </a:extraClrScheme>
    <a:extraClrScheme>
      <a:clrScheme name="Pixel 9">
        <a:dk1>
          <a:srgbClr val="808080"/>
        </a:dk1>
        <a:lt1>
          <a:srgbClr val="FFFFFF"/>
        </a:lt1>
        <a:dk2>
          <a:srgbClr val="2F978D"/>
        </a:dk2>
        <a:lt2>
          <a:srgbClr val="FFFFFF"/>
        </a:lt2>
        <a:accent1>
          <a:srgbClr val="008080"/>
        </a:accent1>
        <a:accent2>
          <a:srgbClr val="009999"/>
        </a:accent2>
        <a:accent3>
          <a:srgbClr val="ADC9C5"/>
        </a:accent3>
        <a:accent4>
          <a:srgbClr val="DADADA"/>
        </a:accent4>
        <a:accent5>
          <a:srgbClr val="AAC0C0"/>
        </a:accent5>
        <a:accent6>
          <a:srgbClr val="008A8A"/>
        </a:accent6>
        <a:hlink>
          <a:srgbClr val="70CAC6"/>
        </a:hlink>
        <a:folHlink>
          <a:srgbClr val="B2B2B2"/>
        </a:folHlink>
      </a:clrScheme>
      <a:clrMap bg1="dk2" tx1="lt1" bg2="dk1" tx2="lt2" accent1="accent1" accent2="accent2" accent3="accent3" accent4="accent4" accent5="accent5" accent6="accent6" hlink="hlink" folHlink="folHlink"/>
    </a:extraClrScheme>
    <a:extraClrScheme>
      <a:clrScheme name="Pixel 10">
        <a:dk1>
          <a:srgbClr val="4F4F77"/>
        </a:dk1>
        <a:lt1>
          <a:srgbClr val="FFFFFF"/>
        </a:lt1>
        <a:dk2>
          <a:srgbClr val="330000"/>
        </a:dk2>
        <a:lt2>
          <a:srgbClr val="FFFFFF"/>
        </a:lt2>
        <a:accent1>
          <a:srgbClr val="822504"/>
        </a:accent1>
        <a:accent2>
          <a:srgbClr val="9E2A06"/>
        </a:accent2>
        <a:accent3>
          <a:srgbClr val="ADAAAA"/>
        </a:accent3>
        <a:accent4>
          <a:srgbClr val="DADADA"/>
        </a:accent4>
        <a:accent5>
          <a:srgbClr val="C1ACAA"/>
        </a:accent5>
        <a:accent6>
          <a:srgbClr val="8F2505"/>
        </a:accent6>
        <a:hlink>
          <a:srgbClr val="7C0704"/>
        </a:hlink>
        <a:folHlink>
          <a:srgbClr val="B2B2B2"/>
        </a:folHlink>
      </a:clrScheme>
      <a:clrMap bg1="dk2" tx1="lt1" bg2="dk1" tx2="lt2" accent1="accent1" accent2="accent2" accent3="accent3" accent4="accent4" accent5="accent5" accent6="accent6" hlink="hlink" folHlink="folHlink"/>
    </a:extraClrScheme>
    <a:extraClrScheme>
      <a:clrScheme name="Pixel 11">
        <a:dk1>
          <a:srgbClr val="333333"/>
        </a:dk1>
        <a:lt1>
          <a:srgbClr val="FFFFFF"/>
        </a:lt1>
        <a:dk2>
          <a:srgbClr val="333399"/>
        </a:dk2>
        <a:lt2>
          <a:srgbClr val="FFFFFF"/>
        </a:lt2>
        <a:accent1>
          <a:srgbClr val="006699"/>
        </a:accent1>
        <a:accent2>
          <a:srgbClr val="0386AF"/>
        </a:accent2>
        <a:accent3>
          <a:srgbClr val="ADADCA"/>
        </a:accent3>
        <a:accent4>
          <a:srgbClr val="DADADA"/>
        </a:accent4>
        <a:accent5>
          <a:srgbClr val="AAB8CA"/>
        </a:accent5>
        <a:accent6>
          <a:srgbClr val="02799E"/>
        </a:accent6>
        <a:hlink>
          <a:srgbClr val="6699FF"/>
        </a:hlink>
        <a:folHlink>
          <a:srgbClr val="B2B2B2"/>
        </a:folHlink>
      </a:clrScheme>
      <a:clrMap bg1="dk2" tx1="lt1" bg2="dk1" tx2="lt2" accent1="accent1" accent2="accent2" accent3="accent3" accent4="accent4" accent5="accent5" accent6="accent6" hlink="hlink" folHlink="folHlink"/>
    </a:extraClrScheme>
    <a:extraClrScheme>
      <a:clrScheme name="Pixel 12">
        <a:dk1>
          <a:srgbClr val="000000"/>
        </a:dk1>
        <a:lt1>
          <a:srgbClr val="FFFFFF"/>
        </a:lt1>
        <a:dk2>
          <a:srgbClr val="FFFFFF"/>
        </a:dk2>
        <a:lt2>
          <a:srgbClr val="808080"/>
        </a:lt2>
        <a:accent1>
          <a:srgbClr val="000080"/>
        </a:accent1>
        <a:accent2>
          <a:srgbClr val="9999CC"/>
        </a:accent2>
        <a:accent3>
          <a:srgbClr val="FFFFFF"/>
        </a:accent3>
        <a:accent4>
          <a:srgbClr val="000000"/>
        </a:accent4>
        <a:accent5>
          <a:srgbClr val="AAAAC0"/>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
      <a:clrScheme name="Pixel 13">
        <a:dk1>
          <a:srgbClr val="000000"/>
        </a:dk1>
        <a:lt1>
          <a:srgbClr val="FFFFFF"/>
        </a:lt1>
        <a:dk2>
          <a:srgbClr val="FFFFFF"/>
        </a:dk2>
        <a:lt2>
          <a:srgbClr val="808080"/>
        </a:lt2>
        <a:accent1>
          <a:srgbClr val="333366"/>
        </a:accent1>
        <a:accent2>
          <a:srgbClr val="9999CC"/>
        </a:accent2>
        <a:accent3>
          <a:srgbClr val="FFFFFF"/>
        </a:accent3>
        <a:accent4>
          <a:srgbClr val="000000"/>
        </a:accent4>
        <a:accent5>
          <a:srgbClr val="ADADB8"/>
        </a:accent5>
        <a:accent6>
          <a:srgbClr val="8A8AB9"/>
        </a:accent6>
        <a:hlink>
          <a:srgbClr val="CCCCE6"/>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X:Templates:Presentations:Designs:Pixel</Template>
  <TotalTime>61781</TotalTime>
  <Words>3408</Words>
  <Application>Microsoft Macintosh PowerPoint</Application>
  <PresentationFormat>On-screen Show (4:3)</PresentationFormat>
  <Paragraphs>357</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Pixel</vt:lpstr>
      <vt:lpstr>Class 7 Privacy</vt:lpstr>
      <vt:lpstr>Overview</vt:lpstr>
      <vt:lpstr>Logistics</vt:lpstr>
      <vt:lpstr>Overview</vt:lpstr>
      <vt:lpstr>Overview</vt:lpstr>
      <vt:lpstr>PowerPoint Presentation</vt:lpstr>
      <vt:lpstr>Overview</vt:lpstr>
      <vt:lpstr>Assignment - Self Search 1/2 Discussion Board</vt:lpstr>
      <vt:lpstr>Assignment 2/2</vt:lpstr>
      <vt:lpstr>Overview</vt:lpstr>
      <vt:lpstr>Sony Hacking Incident</vt:lpstr>
      <vt:lpstr>Privacy Concerns Raised</vt:lpstr>
      <vt:lpstr>Privacy Concerns Raised</vt:lpstr>
      <vt:lpstr>Sources</vt:lpstr>
      <vt:lpstr>Sources</vt:lpstr>
      <vt:lpstr>Domestic Surveillance Drones</vt:lpstr>
      <vt:lpstr>Unmanned Aerial Vehicles</vt:lpstr>
      <vt:lpstr>Domestic Use of UAVs</vt:lpstr>
      <vt:lpstr>Expanding Domestic Use</vt:lpstr>
      <vt:lpstr>Privacy Issues</vt:lpstr>
      <vt:lpstr>Additional Concerns</vt:lpstr>
      <vt:lpstr>Conclusion</vt:lpstr>
      <vt:lpstr>Sources</vt:lpstr>
      <vt:lpstr>Class 7  The End</vt:lpstr>
      <vt:lpstr>Privacy Topics</vt:lpstr>
    </vt:vector>
  </TitlesOfParts>
  <Manager/>
  <Company>WPI Computer Science Department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3043 Social Implications Of Computing</dc:title>
  <dc:subject/>
  <dc:creator>Keith A. Pray</dc:creator>
  <cp:keywords/>
  <dc:description/>
  <cp:lastModifiedBy>Keith A. Pray</cp:lastModifiedBy>
  <cp:revision>413</cp:revision>
  <cp:lastPrinted>2004-04-28T16:30:48Z</cp:lastPrinted>
  <dcterms:created xsi:type="dcterms:W3CDTF">2010-11-11T03:44:14Z</dcterms:created>
  <dcterms:modified xsi:type="dcterms:W3CDTF">2012-09-14T21:30:59Z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ies>
</file>