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95" r:id="rId3"/>
    <p:sldId id="398" r:id="rId4"/>
    <p:sldId id="345" r:id="rId5"/>
    <p:sldId id="378" r:id="rId6"/>
    <p:sldId id="379" r:id="rId7"/>
    <p:sldId id="351" r:id="rId8"/>
    <p:sldId id="393" r:id="rId9"/>
    <p:sldId id="396" r:id="rId10"/>
    <p:sldId id="382" r:id="rId11"/>
    <p:sldId id="397" r:id="rId12"/>
    <p:sldId id="387" r:id="rId13"/>
    <p:sldId id="329" r:id="rId14"/>
    <p:sldId id="394" r:id="rId15"/>
    <p:sldId id="383" r:id="rId16"/>
    <p:sldId id="381" r:id="rId17"/>
    <p:sldId id="392"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31" autoAdjust="0"/>
  </p:normalViewPr>
  <p:slideViewPr>
    <p:cSldViewPr>
      <p:cViewPr varScale="1">
        <p:scale>
          <a:sx n="126" d="100"/>
          <a:sy n="126" d="100"/>
        </p:scale>
        <p:origin x="-7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notesMaster" Target="notesMasters/notesMaster1.xml"/><Relationship Id="rId20" Type="http://schemas.openxmlformats.org/officeDocument/2006/relationships/handoutMaster" Target="handoutMasters/handout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8/24/12</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8/24/12</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8/24/12</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to the first class. 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F5323943-0910-124F-959F-C43BE7CC9E97}" type="datetime1">
              <a:rPr lang="en-US"/>
              <a:pPr/>
              <a:t>8/24/12</a:t>
            </a:fld>
            <a:endParaRPr lang="en-US"/>
          </a:p>
        </p:txBody>
      </p:sp>
      <p:sp>
        <p:nvSpPr>
          <p:cNvPr id="38915" name="Rectangle 7"/>
          <p:cNvSpPr>
            <a:spLocks noGrp="1" noChangeArrowheads="1"/>
          </p:cNvSpPr>
          <p:nvPr>
            <p:ph type="sldNum" sz="quarter" idx="5"/>
          </p:nvPr>
        </p:nvSpPr>
        <p:spPr>
          <a:noFill/>
        </p:spPr>
        <p:txBody>
          <a:bodyPr/>
          <a:lstStyle/>
          <a:p>
            <a:fld id="{608A058A-1091-9540-928B-956DF4C640AE}" type="slidenum">
              <a:rPr lang="en-US"/>
              <a:pPr/>
              <a:t>10</a:t>
            </a:fld>
            <a:endParaRPr lang="en-US"/>
          </a:p>
        </p:txBody>
      </p:sp>
      <p:sp>
        <p:nvSpPr>
          <p:cNvPr id="38916" name="Rectangle 2"/>
          <p:cNvSpPr>
            <a:spLocks noGrp="1" noRot="1" noChangeAspect="1" noChangeArrowheads="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Feel </a:t>
            </a:r>
            <a:r>
              <a:rPr lang="en-US" dirty="0">
                <a:latin typeface="Arial" charset="0"/>
                <a:ea typeface="ＭＳ Ｐゴシック" charset="-128"/>
                <a:cs typeface="ＭＳ Ｐゴシック" charset="-128"/>
              </a:rPr>
              <a:t>free to send me topics you came up with during class and I’ll add them to these speaker notes for the prosperity of all (</a:t>
            </a:r>
            <a:r>
              <a:rPr lang="en-US" dirty="0" err="1">
                <a:latin typeface="Arial" charset="0"/>
                <a:ea typeface="ＭＳ Ｐゴシック" charset="-128"/>
                <a:cs typeface="ＭＳ Ｐゴシック" charset="-128"/>
              </a:rPr>
              <a:t>wo</a:t>
            </a:r>
            <a:r>
              <a:rPr lang="en-US" dirty="0">
                <a:latin typeface="Arial" charset="0"/>
                <a:ea typeface="ＭＳ Ｐゴシック" charset="-128"/>
                <a:cs typeface="ＭＳ Ｐゴシック" charset="-128"/>
              </a:rPr>
              <a:t>)mankind.</a:t>
            </a:r>
          </a:p>
          <a:p>
            <a:pPr eaLnBrk="1" hangingPunct="1"/>
            <a:r>
              <a:rPr lang="en-US" dirty="0">
                <a:latin typeface="Arial" charset="0"/>
                <a:ea typeface="ＭＳ Ｐゴシック" charset="-128"/>
                <a:cs typeface="ＭＳ Ｐゴシック" charset="-128"/>
              </a:rPr>
              <a:t>Cell phones have become ubiquitous. Could you give up use of your cell phone for 48 hours?</a:t>
            </a:r>
          </a:p>
          <a:p>
            <a:pPr eaLnBrk="1" hangingPunct="1"/>
            <a:r>
              <a:rPr lang="en-US" dirty="0">
                <a:latin typeface="Arial" charset="0"/>
                <a:ea typeface="ＭＳ Ｐゴシック" charset="-128"/>
                <a:cs typeface="ＭＳ Ｐゴシック" charset="-128"/>
              </a:rPr>
              <a:t>High speed communications make large amounts of data accessible, libraries, books, publications, music, video. It also makes outsourcing overseas possible.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8/24/12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11</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Show old portable computer</a:t>
            </a:r>
            <a:r>
              <a:rPr lang="en-US" dirty="0" smtClean="0">
                <a:latin typeface="Arial" charset="0"/>
                <a:ea typeface="ＭＳ Ｐゴシック" charset="-128"/>
                <a:cs typeface="ＭＳ Ｐゴシック" charset="-128"/>
              </a:rPr>
              <a:t>. Links on </a:t>
            </a:r>
            <a:r>
              <a:rPr lang="en-US" smtClean="0">
                <a:latin typeface="Arial" charset="0"/>
                <a:ea typeface="ＭＳ Ｐゴシック" charset="-128"/>
                <a:cs typeface="ＭＳ Ｐゴシック" charset="-128"/>
              </a:rPr>
              <a:t>web site.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For example: manual calculating aids – clay or wax tablet, slate tablet, paper tablet, abacus, mathematical tables (logarithms is an important one). The counters in an abacus is where the term “counter” meaning place in a shop where transactions take place.</a:t>
            </a:r>
          </a:p>
          <a:p>
            <a:endParaRPr lang="en-US" dirty="0" smtClean="0">
              <a:latin typeface="Arial" charset="0"/>
              <a:ea typeface="ＭＳ Ｐゴシック" charset="-128"/>
              <a:cs typeface="ＭＳ Ｐゴシック" charset="-128"/>
            </a:endParaRPr>
          </a:p>
          <a:p>
            <a:endParaRPr lang="en-US" dirty="0" smtClean="0">
              <a:latin typeface="Arial" charset="0"/>
              <a:ea typeface="ＭＳ Ｐゴシック" charset="-128"/>
              <a:cs typeface="ＭＳ Ｐゴシック" charset="-128"/>
            </a:endParaRPr>
          </a:p>
        </p:txBody>
      </p:sp>
      <p:sp>
        <p:nvSpPr>
          <p:cNvPr id="43012" name="Date Placeholder 3"/>
          <p:cNvSpPr>
            <a:spLocks noGrp="1"/>
          </p:cNvSpPr>
          <p:nvPr>
            <p:ph type="dt" sz="quarter" idx="1"/>
          </p:nvPr>
        </p:nvSpPr>
        <p:spPr>
          <a:noFill/>
        </p:spPr>
        <p:txBody>
          <a:bodyPr/>
          <a:lstStyle/>
          <a:p>
            <a:fld id="{2E7BDE84-35F3-484F-8673-F79AFBC43061}" type="datetime1">
              <a:rPr lang="en-US" smtClean="0"/>
              <a:pPr/>
              <a:t>8/24/12</a:t>
            </a:fld>
            <a:endParaRPr lang="en-US" smtClean="0"/>
          </a:p>
        </p:txBody>
      </p:sp>
      <p:sp>
        <p:nvSpPr>
          <p:cNvPr id="43013" name="Slide Number Placeholder 4"/>
          <p:cNvSpPr>
            <a:spLocks noGrp="1"/>
          </p:cNvSpPr>
          <p:nvPr>
            <p:ph type="sldNum" sz="quarter" idx="5"/>
          </p:nvPr>
        </p:nvSpPr>
        <p:spPr>
          <a:noFill/>
        </p:spPr>
        <p:txBody>
          <a:bodyPr/>
          <a:lstStyle/>
          <a:p>
            <a:fld id="{37266562-05E5-984D-9481-19232905067D}"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8/24/12</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13</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79F6D1F4-6CF4-EE4F-9CFF-9E7FECB12458}" type="datetime1">
              <a:rPr lang="en-US"/>
              <a:pPr/>
              <a:t>8/24/12</a:t>
            </a:fld>
            <a:endParaRPr lang="en-US"/>
          </a:p>
        </p:txBody>
      </p:sp>
      <p:sp>
        <p:nvSpPr>
          <p:cNvPr id="29699" name="Rectangle 7"/>
          <p:cNvSpPr>
            <a:spLocks noGrp="1" noChangeArrowheads="1"/>
          </p:cNvSpPr>
          <p:nvPr>
            <p:ph type="sldNum" sz="quarter" idx="5"/>
          </p:nvPr>
        </p:nvSpPr>
        <p:spPr>
          <a:noFill/>
        </p:spPr>
        <p:txBody>
          <a:bodyPr/>
          <a:lstStyle/>
          <a:p>
            <a:fld id="{60CCA392-122A-2A40-8709-1E11897B937C}" type="slidenum">
              <a:rPr lang="en-US"/>
              <a:pPr/>
              <a:t>14</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Use this quiz next</a:t>
            </a:r>
            <a:r>
              <a:rPr lang="en-US" baseline="0" dirty="0" smtClean="0">
                <a:latin typeface="Arial" charset="0"/>
                <a:ea typeface="ＭＳ Ｐゴシック" charset="-128"/>
                <a:cs typeface="ＭＳ Ｐゴシック" charset="-128"/>
              </a:rPr>
              <a:t> </a:t>
            </a:r>
            <a:r>
              <a:rPr lang="en-US" baseline="0" smtClean="0">
                <a:latin typeface="Arial" charset="0"/>
                <a:ea typeface="ＭＳ Ｐゴシック" charset="-128"/>
                <a:cs typeface="ＭＳ Ｐゴシック" charset="-128"/>
              </a:rPr>
              <a:t>time if using same text.</a:t>
            </a:r>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8/24/12</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15</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8/24/12</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16</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people in the world get this joke?</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8/24/12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5B1D91B5-0560-D74B-B065-4EF9F19733B0}" type="datetime1">
              <a:rPr lang="en-US" smtClean="0"/>
              <a:pPr/>
              <a:t>8/24/12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a:t>
            </a:fld>
            <a:endParaRPr lang="en-US"/>
          </a:p>
        </p:txBody>
      </p:sp>
    </p:spTree>
    <p:extLst>
      <p:ext uri="{BB962C8B-B14F-4D97-AF65-F5344CB8AC3E}">
        <p14:creationId xmlns:p14="http://schemas.microsoft.com/office/powerpoint/2010/main" val="358854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a:t>
            </a:r>
            <a:r>
              <a:rPr lang="en-US" dirty="0" err="1" smtClean="0"/>
              <a:t>wolframalpha.com</a:t>
            </a:r>
            <a:r>
              <a:rPr lang="en-US" dirty="0" smtClean="0"/>
              <a:t>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Date Placeholder 3"/>
          <p:cNvSpPr>
            <a:spLocks noGrp="1"/>
          </p:cNvSpPr>
          <p:nvPr>
            <p:ph type="dt" idx="10"/>
          </p:nvPr>
        </p:nvSpPr>
        <p:spPr/>
        <p:txBody>
          <a:bodyPr/>
          <a:lstStyle/>
          <a:p>
            <a:fld id="{3B3024D6-64B1-C441-91BD-25FAE899D92F}" type="datetime1">
              <a:rPr lang="en-US" smtClean="0"/>
              <a:pPr/>
              <a:t>8/24/12</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3</a:t>
            </a:fld>
            <a:endParaRPr lang="en-US"/>
          </a:p>
        </p:txBody>
      </p:sp>
    </p:spTree>
    <p:extLst>
      <p:ext uri="{BB962C8B-B14F-4D97-AF65-F5344CB8AC3E}">
        <p14:creationId xmlns:p14="http://schemas.microsoft.com/office/powerpoint/2010/main" val="259764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8/24/12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4</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E6F6A1DF-762C-8140-9F88-32104011879C}" type="datetime1">
              <a:rPr lang="en-US"/>
              <a:pPr/>
              <a:t>8/24/12</a:t>
            </a:fld>
            <a:endParaRPr lang="en-US"/>
          </a:p>
        </p:txBody>
      </p:sp>
      <p:sp>
        <p:nvSpPr>
          <p:cNvPr id="22531" name="Rectangle 7"/>
          <p:cNvSpPr>
            <a:spLocks noGrp="1" noChangeArrowheads="1"/>
          </p:cNvSpPr>
          <p:nvPr>
            <p:ph type="sldNum" sz="quarter" idx="5"/>
          </p:nvPr>
        </p:nvSpPr>
        <p:spPr>
          <a:noFill/>
        </p:spPr>
        <p:txBody>
          <a:bodyPr/>
          <a:lstStyle/>
          <a:p>
            <a:fld id="{EE6EE02F-F3E4-6A4C-99A0-C28C8FD351CA}" type="slidenum">
              <a:rPr lang="en-US"/>
              <a:pPr/>
              <a:t>5</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Here’s our </a:t>
            </a:r>
            <a:r>
              <a:rPr lang="en-US" dirty="0" smtClean="0">
                <a:latin typeface="Arial" charset="0"/>
                <a:ea typeface="ＭＳ Ｐゴシック" charset="-128"/>
                <a:cs typeface="ＭＳ Ｐゴシック" charset="-128"/>
              </a:rPr>
              <a:t>contact </a:t>
            </a:r>
            <a:r>
              <a:rPr lang="en-US" dirty="0">
                <a:latin typeface="Arial" charset="0"/>
                <a:ea typeface="ＭＳ Ｐゴシック" charset="-128"/>
                <a:cs typeface="ＭＳ Ｐゴシック" charset="-128"/>
              </a:rPr>
              <a:t>info</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Introduce yourself.</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52EA5E99-9016-6246-84AB-75704BBD6096}" type="datetime1">
              <a:rPr lang="en-US"/>
              <a:pPr/>
              <a:t>8/24/12</a:t>
            </a:fld>
            <a:endParaRPr lang="en-US"/>
          </a:p>
        </p:txBody>
      </p:sp>
      <p:sp>
        <p:nvSpPr>
          <p:cNvPr id="28675" name="Rectangle 7"/>
          <p:cNvSpPr>
            <a:spLocks noGrp="1" noChangeArrowheads="1"/>
          </p:cNvSpPr>
          <p:nvPr>
            <p:ph type="sldNum" sz="quarter" idx="5"/>
          </p:nvPr>
        </p:nvSpPr>
        <p:spPr>
          <a:noFill/>
        </p:spPr>
        <p:txBody>
          <a:bodyPr/>
          <a:lstStyle/>
          <a:p>
            <a:fld id="{4A1AC6AC-53F4-4943-82D6-06098289A4F1}" type="slidenum">
              <a:rPr lang="en-US"/>
              <a:pPr/>
              <a:t>6</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a:t>
            </a:r>
            <a:r>
              <a:rPr lang="en-US" dirty="0">
                <a:latin typeface="Arial" charset="0"/>
                <a:ea typeface="ＭＳ Ｐゴシック" charset="-128"/>
                <a:cs typeface="ＭＳ Ｐゴシック" charset="-128"/>
              </a:rPr>
              <a:t>check course web site for grading.</a:t>
            </a:r>
          </a:p>
          <a:p>
            <a:pPr eaLnBrk="1" hangingPunct="1"/>
            <a:r>
              <a:rPr lang="en-US" dirty="0" smtClean="0">
                <a:latin typeface="Arial" charset="0"/>
                <a:ea typeface="ＭＳ Ｐゴシック" charset="-128"/>
                <a:cs typeface="ＭＳ Ｐゴシック" charset="-128"/>
              </a:rPr>
              <a:t>Individual presentations are </a:t>
            </a:r>
            <a:r>
              <a:rPr lang="en-US" dirty="0">
                <a:latin typeface="Arial" charset="0"/>
                <a:ea typeface="ＭＳ Ｐゴシック" charset="-128"/>
                <a:cs typeface="ＭＳ Ｐゴシック" charset="-128"/>
              </a:rPr>
              <a:t>due 24 hours before class so that they can be incorporated into </a:t>
            </a:r>
            <a:r>
              <a:rPr lang="en-US" dirty="0" smtClean="0">
                <a:latin typeface="Arial" charset="0"/>
                <a:ea typeface="ＭＳ Ｐゴシック" charset="-128"/>
                <a:cs typeface="ＭＳ Ｐゴシック" charset="-128"/>
              </a:rPr>
              <a:t>those class </a:t>
            </a:r>
            <a:r>
              <a:rPr lang="en-US" dirty="0">
                <a:latin typeface="Arial" charset="0"/>
                <a:ea typeface="ＭＳ Ｐゴシック" charset="-128"/>
                <a:cs typeface="ＭＳ Ｐゴシック" charset="-128"/>
              </a:rPr>
              <a:t>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FED3713E-3C44-4A49-B5B4-6E1279982F41}" type="datetime1">
              <a:rPr lang="en-US"/>
              <a:pPr/>
              <a:t>8/24/12</a:t>
            </a:fld>
            <a:endParaRPr lang="en-US"/>
          </a:p>
        </p:txBody>
      </p:sp>
      <p:sp>
        <p:nvSpPr>
          <p:cNvPr id="30723" name="Rectangle 7"/>
          <p:cNvSpPr>
            <a:spLocks noGrp="1" noChangeArrowheads="1"/>
          </p:cNvSpPr>
          <p:nvPr>
            <p:ph type="sldNum" sz="quarter" idx="5"/>
          </p:nvPr>
        </p:nvSpPr>
        <p:spPr>
          <a:noFill/>
        </p:spPr>
        <p:txBody>
          <a:bodyPr/>
          <a:lstStyle/>
          <a:p>
            <a:fld id="{CF2B2AE4-721D-1B40-A551-5C82D19FE57C}" type="slidenum">
              <a:rPr lang="en-US"/>
              <a:pPr/>
              <a:t>7</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Remember to look at course outcomes on web site.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3F359A6-48B7-704D-BD39-3E0E913DD629}" type="datetime1">
              <a:rPr lang="en-US"/>
              <a:pPr/>
              <a:t>8/24/12</a:t>
            </a:fld>
            <a:endParaRPr lang="en-US"/>
          </a:p>
        </p:txBody>
      </p:sp>
      <p:sp>
        <p:nvSpPr>
          <p:cNvPr id="26627" name="Rectangle 7"/>
          <p:cNvSpPr>
            <a:spLocks noGrp="1" noChangeArrowheads="1"/>
          </p:cNvSpPr>
          <p:nvPr>
            <p:ph type="sldNum" sz="quarter" idx="5"/>
          </p:nvPr>
        </p:nvSpPr>
        <p:spPr>
          <a:noFill/>
        </p:spPr>
        <p:txBody>
          <a:bodyPr/>
          <a:lstStyle/>
          <a:p>
            <a:fld id="{DCDC7147-2DDB-8E41-8A87-449D0496510A}" type="slidenum">
              <a:rPr lang="en-US"/>
              <a:pPr/>
              <a:t>8</a:t>
            </a:fld>
            <a:endParaRPr lang="en-US"/>
          </a:p>
        </p:txBody>
      </p:sp>
      <p:sp>
        <p:nvSpPr>
          <p:cNvPr id="26628" name="Rectangle 2"/>
          <p:cNvSpPr>
            <a:spLocks noGrp="1" noRot="1" noChangeAspect="1" noChangeArrowheads="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8/24/12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9</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FADB6A8A-D81B-F344-A163-3F98DF6F7BB3}" type="datetime1">
              <a:rPr lang="en-US" smtClean="0"/>
              <a:t>8/24/12</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2012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5FD3834-29D0-A14B-9B0A-828A9E4598CD}"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D9CF67F-1EA3-0149-9D74-BD642D6183E9}"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9406E3AC-05B0-2548-8F69-515F3D982A14}"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15B97A8C-B1FA-A948-A0A5-0DDA31AE861C}"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DF8DF0E4-4C12-DD41-A103-CCD3EFAE60AE}"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031F5B3-CF89-134F-9D3C-2A5D3FF5772C}"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CF8D4EF6-AEFF-424A-ADD3-30E302947019}"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0B156E84-3353-FE4A-8DA9-9CDA45A925FC}"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B58F6390-B9B8-4C46-A516-0D6A0062A9CB}"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7695A2AB-71AA-B24C-B9A0-886A3EA3FDB4}" type="datetime1">
              <a:rPr lang="en-US" smtClean="0"/>
              <a:t>8/24/12</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5146B0E-21EE-0A46-A08B-8ABE8F41E967}" type="datetime1">
              <a:rPr lang="en-US" smtClean="0"/>
              <a:t>8/24/12</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dirty="0" smtClean="0"/>
              <a:t>© 2012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FF342299-4CEB-7D47-A584-3106762E50AF}" type="datetime1">
              <a:rPr lang="en-US" smtClean="0"/>
              <a:t>8/24/12</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sldNum="0" hdr="0" dt="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hyperlink" Target="http://www.pbs.org/wgbh/amex/telephone/timeline/timeline_tex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hyperlink" Target="mailto:jmforkey@wpi.edu"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mailto:keithpray@gmai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hyperlink" Target="http://socialimps.keithpray.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ftr" sz="quarter" idx="11"/>
          </p:nvPr>
        </p:nvSpPr>
        <p:spPr>
          <a:noFill/>
        </p:spPr>
        <p:txBody>
          <a:bodyPr/>
          <a:lstStyle/>
          <a:p>
            <a:r>
              <a:rPr lang="en-US" smtClean="0"/>
              <a:t>© 2012 Keith A. Pray</a:t>
            </a:r>
          </a:p>
        </p:txBody>
      </p:sp>
      <p:sp>
        <p:nvSpPr>
          <p:cNvPr id="16389"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1</a:t>
            </a:r>
            <a:br>
              <a:rPr lang="en-US" sz="4000">
                <a:ea typeface="ＭＳ Ｐゴシック" charset="-128"/>
                <a:cs typeface="ＭＳ Ｐゴシック" charset="-128"/>
              </a:rPr>
            </a:br>
            <a:r>
              <a:rPr lang="en-US" sz="4000">
                <a:ea typeface="ＭＳ Ｐゴシック" charset="-128"/>
                <a:cs typeface="ＭＳ Ｐゴシック" charset="-128"/>
              </a:rPr>
              <a:t>Introduction </a:t>
            </a:r>
            <a:br>
              <a:rPr lang="en-US" sz="4000">
                <a:ea typeface="ＭＳ Ｐゴシック" charset="-128"/>
                <a:cs typeface="ＭＳ Ｐゴシック" charset="-128"/>
              </a:rPr>
            </a:br>
            <a:endParaRPr lang="en-US">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2012 Keith A. Pray</a:t>
            </a:r>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a:t>
            </a:r>
          </a:p>
        </p:txBody>
      </p:sp>
      <p:sp>
        <p:nvSpPr>
          <p:cNvPr id="37894" name="Rectangle 3"/>
          <p:cNvSpPr>
            <a:spLocks noGrp="1" noChangeArrowheads="1"/>
          </p:cNvSpPr>
          <p:nvPr>
            <p:ph type="body" idx="1"/>
          </p:nvPr>
        </p:nvSpPr>
        <p:spPr/>
        <p:txBody>
          <a:bodyPr/>
          <a:lstStyle/>
          <a:p>
            <a:pPr eaLnBrk="1" hangingPunct="1">
              <a:lnSpc>
                <a:spcPct val="90000"/>
              </a:lnSpc>
            </a:pPr>
            <a:r>
              <a:rPr lang="en-US" smtClean="0">
                <a:ea typeface="ＭＳ Ｐゴシック" charset="-128"/>
                <a:cs typeface="ＭＳ Ｐゴシック" charset="-128"/>
              </a:rPr>
              <a:t>What is technology?</a:t>
            </a:r>
          </a:p>
          <a:p>
            <a:pPr eaLnBrk="1" hangingPunct="1">
              <a:lnSpc>
                <a:spcPct val="90000"/>
              </a:lnSpc>
            </a:pPr>
            <a:r>
              <a:rPr lang="en-US" smtClean="0">
                <a:ea typeface="ＭＳ Ｐゴシック" charset="-128"/>
                <a:cs typeface="ＭＳ Ｐゴシック" charset="-128"/>
              </a:rPr>
              <a:t>In your lifetime, what information processing technologies have been:</a:t>
            </a:r>
          </a:p>
          <a:p>
            <a:pPr lvl="1" eaLnBrk="1" hangingPunct="1">
              <a:lnSpc>
                <a:spcPct val="90000"/>
              </a:lnSpc>
            </a:pPr>
            <a:r>
              <a:rPr lang="en-US" smtClean="0"/>
              <a:t>Introduced</a:t>
            </a:r>
          </a:p>
          <a:p>
            <a:pPr lvl="1" eaLnBrk="1" hangingPunct="1">
              <a:lnSpc>
                <a:spcPct val="90000"/>
              </a:lnSpc>
            </a:pPr>
            <a:r>
              <a:rPr lang="en-US" smtClean="0"/>
              <a:t>Enhanced</a:t>
            </a:r>
          </a:p>
          <a:p>
            <a:pPr lvl="1" eaLnBrk="1" hangingPunct="1">
              <a:lnSpc>
                <a:spcPct val="90000"/>
              </a:lnSpc>
            </a:pPr>
            <a:r>
              <a:rPr lang="en-US" smtClean="0"/>
              <a:t>Become more prevalent.</a:t>
            </a:r>
          </a:p>
          <a:p>
            <a:pPr eaLnBrk="1" hangingPunct="1">
              <a:lnSpc>
                <a:spcPct val="90000"/>
              </a:lnSpc>
            </a:pPr>
            <a:r>
              <a:rPr lang="en-US" smtClean="0">
                <a:ea typeface="ＭＳ Ｐゴシック" charset="-128"/>
                <a:cs typeface="ＭＳ Ｐゴシック" charset="-128"/>
              </a:rPr>
              <a:t>Pick one and discuss:</a:t>
            </a:r>
          </a:p>
          <a:p>
            <a:pPr lvl="1" eaLnBrk="1" hangingPunct="1">
              <a:lnSpc>
                <a:spcPct val="90000"/>
              </a:lnSpc>
            </a:pPr>
            <a:r>
              <a:rPr lang="en-US" smtClean="0"/>
              <a:t>What did people fear would happen?</a:t>
            </a:r>
          </a:p>
          <a:p>
            <a:pPr lvl="1" eaLnBrk="1" hangingPunct="1">
              <a:lnSpc>
                <a:spcPct val="90000"/>
              </a:lnSpc>
            </a:pPr>
            <a:r>
              <a:rPr lang="en-US" smtClean="0"/>
              <a:t>What actually did happen?</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750734"/>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Assignment</a:t>
            </a:r>
          </a:p>
        </p:txBody>
      </p:sp>
      <p:sp>
        <p:nvSpPr>
          <p:cNvPr id="41987" name="Content Placeholder 2"/>
          <p:cNvSpPr>
            <a:spLocks noGrp="1"/>
          </p:cNvSpPr>
          <p:nvPr>
            <p:ph idx="1"/>
          </p:nvPr>
        </p:nvSpPr>
        <p:spPr/>
        <p:txBody>
          <a:bodyPr/>
          <a:lstStyle/>
          <a:p>
            <a:r>
              <a:rPr lang="en-US" dirty="0" smtClean="0">
                <a:ea typeface="ＭＳ Ｐゴシック" charset="-128"/>
                <a:cs typeface="ＭＳ Ｐゴシック" charset="-128"/>
              </a:rPr>
              <a:t>Create an information processing technology timeline</a:t>
            </a:r>
          </a:p>
          <a:p>
            <a:pPr lvl="2"/>
            <a:r>
              <a:rPr lang="en-US" dirty="0" smtClean="0">
                <a:ea typeface="ＭＳ Ｐゴシック" charset="-128"/>
              </a:rPr>
              <a:t>You can choose any scope (time periods, domains, etc.) and format you like</a:t>
            </a:r>
          </a:p>
          <a:p>
            <a:pPr lvl="2"/>
            <a:r>
              <a:rPr lang="en-US" dirty="0" smtClean="0">
                <a:ea typeface="ＭＳ Ｐゴシック" charset="-128"/>
              </a:rPr>
              <a:t>Example timeline - </a:t>
            </a:r>
            <a:r>
              <a:rPr lang="en-US" dirty="0" smtClean="0">
                <a:ea typeface="ＭＳ Ｐゴシック" charset="-128"/>
                <a:hlinkClick r:id="rId3"/>
              </a:rPr>
              <a:t>http://www.pbs.org/wgbh/amex/telephone/timeline/timeline_text.html</a:t>
            </a:r>
            <a:endParaRPr lang="en-US" dirty="0" smtClean="0">
              <a:ea typeface="ＭＳ Ｐゴシック" charset="-128"/>
            </a:endParaRPr>
          </a:p>
          <a:p>
            <a:r>
              <a:rPr lang="en-US" dirty="0" smtClean="0">
                <a:ea typeface="ＭＳ Ｐゴシック" charset="-128"/>
                <a:cs typeface="ＭＳ Ｐゴシック" charset="-128"/>
              </a:rPr>
              <a:t>Write a 1 page paper that draws some conclusion using your timeline to illustrate your point.</a:t>
            </a:r>
          </a:p>
        </p:txBody>
      </p:sp>
      <p:sp>
        <p:nvSpPr>
          <p:cNvPr id="41988" name="Footer Placeholder 3"/>
          <p:cNvSpPr>
            <a:spLocks noGrp="1"/>
          </p:cNvSpPr>
          <p:nvPr>
            <p:ph type="ftr" sz="quarter" idx="10"/>
          </p:nvPr>
        </p:nvSpPr>
        <p:spPr>
          <a:noFill/>
        </p:spPr>
        <p:txBody>
          <a:bodyPr/>
          <a:lstStyle/>
          <a:p>
            <a:r>
              <a:rPr lang="en-US" smtClean="0"/>
              <a:t>© 2012 Keith A. Pray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ftr" sz="quarter" idx="11"/>
          </p:nvPr>
        </p:nvSpPr>
        <p:spPr>
          <a:noFill/>
        </p:spPr>
        <p:txBody>
          <a:bodyPr/>
          <a:lstStyle/>
          <a:p>
            <a:r>
              <a:rPr lang="en-US" smtClean="0"/>
              <a:t>© 2012 Keith A. Pray</a:t>
            </a:r>
          </a:p>
        </p:txBody>
      </p:sp>
      <p:sp>
        <p:nvSpPr>
          <p:cNvPr id="4403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1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2012 Keith A. Pray</a:t>
            </a:r>
            <a:endParaRPr lang="en-US"/>
          </a:p>
        </p:txBody>
      </p:sp>
      <p:sp>
        <p:nvSpPr>
          <p:cNvPr id="28677"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8678"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How does cyberethics relate to the scope of this course?</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the difference between normative and descriptive studies?</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information processing technology issue interests you most so far?</a:t>
            </a:r>
            <a:endParaRPr lang="en-US" sz="26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2012 Keith A. Pray</a:t>
            </a:r>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 II</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2012 Keith A. Pray</a:t>
            </a:r>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2012 Keith A. Pray</a:t>
            </a:r>
          </a:p>
        </p:txBody>
      </p:sp>
      <p:pic>
        <p:nvPicPr>
          <p:cNvPr id="18437" name="Picture 6"/>
          <p:cNvPicPr>
            <a:picLocks noChangeAspect="1"/>
          </p:cNvPicPr>
          <p:nvPr/>
        </p:nvPicPr>
        <p:blipFill>
          <a:blip r:embed="rId3"/>
          <a:srcRect/>
          <a:stretch>
            <a:fillRect/>
          </a:stretch>
        </p:blipFill>
        <p:spPr bwMode="auto">
          <a:xfrm>
            <a:off x="2260600" y="1231900"/>
            <a:ext cx="4622800" cy="4394200"/>
          </a:xfrm>
          <a:prstGeom prst="rect">
            <a:avLst/>
          </a:prstGeom>
          <a:noFill/>
          <a:ln w="9525">
            <a:noFill/>
            <a:miter lim="800000"/>
            <a:headEnd/>
            <a:tailEnd/>
          </a:ln>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dirty="0" smtClean="0"/>
              <a:t>/(BB|[^B]{2})/</a:t>
            </a:r>
            <a:endParaRPr lang="en-US" sz="8800" dirty="0"/>
          </a:p>
        </p:txBody>
      </p:sp>
      <p:sp>
        <p:nvSpPr>
          <p:cNvPr id="4" name="Footer Placeholder 3"/>
          <p:cNvSpPr>
            <a:spLocks noGrp="1"/>
          </p:cNvSpPr>
          <p:nvPr>
            <p:ph type="ftr" sz="quarter" idx="10"/>
          </p:nvPr>
        </p:nvSpPr>
        <p:spPr/>
        <p:txBody>
          <a:bodyPr/>
          <a:lstStyle/>
          <a:p>
            <a:r>
              <a:rPr lang="en-US" smtClean="0"/>
              <a:t>© 2012 Keith A. Pray</a:t>
            </a:r>
            <a:endParaRPr lang="en-US"/>
          </a:p>
        </p:txBody>
      </p:sp>
    </p:spTree>
    <p:extLst>
      <p:ext uri="{BB962C8B-B14F-4D97-AF65-F5344CB8AC3E}">
        <p14:creationId xmlns:p14="http://schemas.microsoft.com/office/powerpoint/2010/main" val="41737577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2012 Keith A. Pray</a:t>
            </a:r>
            <a:endParaRPr lang="en-US"/>
          </a:p>
        </p:txBody>
      </p:sp>
      <p:pic>
        <p:nvPicPr>
          <p:cNvPr id="7" name="Picture 6"/>
          <p:cNvPicPr>
            <a:picLocks noChangeAspect="1"/>
          </p:cNvPicPr>
          <p:nvPr/>
        </p:nvPicPr>
        <p:blipFill>
          <a:blip r:embed="rId3"/>
          <a:stretch>
            <a:fillRect/>
          </a:stretch>
        </p:blipFill>
        <p:spPr>
          <a:xfrm>
            <a:off x="0" y="914400"/>
            <a:ext cx="9144000" cy="5016843"/>
          </a:xfrm>
          <a:prstGeom prst="rect">
            <a:avLst/>
          </a:prstGeom>
        </p:spPr>
      </p:pic>
      <p:sp>
        <p:nvSpPr>
          <p:cNvPr id="8" name="TextBox 7"/>
          <p:cNvSpPr txBox="1"/>
          <p:nvPr/>
        </p:nvSpPr>
        <p:spPr>
          <a:xfrm>
            <a:off x="3048000" y="6019800"/>
            <a:ext cx="2762295" cy="461665"/>
          </a:xfrm>
          <a:prstGeom prst="rect">
            <a:avLst/>
          </a:prstGeom>
          <a:noFill/>
        </p:spPr>
        <p:txBody>
          <a:bodyPr wrap="none" rtlCol="0">
            <a:spAutoFit/>
          </a:bodyPr>
          <a:lstStyle/>
          <a:p>
            <a:r>
              <a:rPr lang="en-US" dirty="0">
                <a:solidFill>
                  <a:schemeClr val="tx1"/>
                </a:solidFill>
              </a:rPr>
              <a:t>http://</a:t>
            </a:r>
            <a:r>
              <a:rPr lang="en-US" dirty="0" err="1">
                <a:solidFill>
                  <a:schemeClr val="tx1"/>
                </a:solidFill>
              </a:rPr>
              <a:t>xkcd.com</a:t>
            </a:r>
            <a:r>
              <a:rPr lang="en-US" dirty="0">
                <a:solidFill>
                  <a:schemeClr val="tx1"/>
                </a:solidFill>
              </a:rPr>
              <a:t>/378/</a:t>
            </a:r>
          </a:p>
        </p:txBody>
      </p:sp>
      <p:sp>
        <p:nvSpPr>
          <p:cNvPr id="2" name="TextBox 1"/>
          <p:cNvSpPr txBox="1"/>
          <p:nvPr/>
        </p:nvSpPr>
        <p:spPr>
          <a:xfrm>
            <a:off x="10061020" y="4302817"/>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15289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1955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2012 Keith A. Pray</a:t>
            </a:r>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Course Staff</a:t>
            </a:r>
          </a:p>
        </p:txBody>
      </p:sp>
      <p:sp>
        <p:nvSpPr>
          <p:cNvPr id="21510" name="Rectangle 3"/>
          <p:cNvSpPr>
            <a:spLocks noGrp="1" noChangeArrowheads="1"/>
          </p:cNvSpPr>
          <p:nvPr>
            <p:ph type="body" idx="1"/>
          </p:nvPr>
        </p:nvSpPr>
        <p:spPr/>
        <p:txBody>
          <a:bodyPr/>
          <a:lstStyle/>
          <a:p>
            <a:pPr eaLnBrk="1" hangingPunct="1">
              <a:lnSpc>
                <a:spcPct val="90000"/>
              </a:lnSpc>
            </a:pPr>
            <a:r>
              <a:rPr lang="en-US" sz="2400" dirty="0">
                <a:ea typeface="ＭＳ Ｐゴシック" charset="-128"/>
                <a:cs typeface="ＭＳ Ｐゴシック" charset="-128"/>
              </a:rPr>
              <a:t>Instructor	</a:t>
            </a:r>
          </a:p>
          <a:p>
            <a:pPr lvl="1" eaLnBrk="1" hangingPunct="1">
              <a:lnSpc>
                <a:spcPct val="90000"/>
              </a:lnSpc>
            </a:pPr>
            <a:r>
              <a:rPr lang="en-US" sz="1600" dirty="0"/>
              <a:t>Keith A. Pray</a:t>
            </a:r>
          </a:p>
          <a:p>
            <a:pPr lvl="2" eaLnBrk="1" hangingPunct="1">
              <a:lnSpc>
                <a:spcPct val="90000"/>
              </a:lnSpc>
            </a:pPr>
            <a:r>
              <a:rPr lang="en-US" sz="1600" dirty="0" err="1">
                <a:ea typeface="ＭＳ Ｐゴシック" charset="-128"/>
              </a:rPr>
              <a:t>kap@wpi.edu</a:t>
            </a:r>
            <a:endParaRPr lang="en-US" sz="1600" dirty="0">
              <a:ea typeface="ＭＳ Ｐゴシック" charset="-128"/>
            </a:endParaRPr>
          </a:p>
          <a:p>
            <a:pPr lvl="2" eaLnBrk="1" hangingPunct="1">
              <a:lnSpc>
                <a:spcPct val="90000"/>
              </a:lnSpc>
            </a:pPr>
            <a:r>
              <a:rPr lang="en-US" sz="1600" dirty="0">
                <a:ea typeface="ＭＳ Ｐゴシック" charset="-128"/>
              </a:rPr>
              <a:t>FL</a:t>
            </a:r>
            <a:r>
              <a:rPr lang="en-US" sz="1600" dirty="0" smtClean="0">
                <a:ea typeface="ＭＳ Ｐゴシック" charset="-128"/>
              </a:rPr>
              <a:t> </a:t>
            </a:r>
            <a:r>
              <a:rPr lang="en-US" sz="1600" dirty="0"/>
              <a:t>243</a:t>
            </a:r>
            <a:r>
              <a:rPr lang="en-US" sz="1600" dirty="0" smtClean="0">
                <a:ea typeface="ＭＳ Ｐゴシック" charset="-128"/>
              </a:rPr>
              <a:t> Adjunct Office</a:t>
            </a:r>
          </a:p>
          <a:p>
            <a:pPr lvl="2" eaLnBrk="1" hangingPunct="1">
              <a:lnSpc>
                <a:spcPct val="90000"/>
              </a:lnSpc>
            </a:pPr>
            <a:r>
              <a:rPr lang="en-US" sz="1600" dirty="0">
                <a:ea typeface="ＭＳ Ｐゴシック" charset="-128"/>
              </a:rPr>
              <a:t>IM</a:t>
            </a:r>
          </a:p>
          <a:p>
            <a:pPr lvl="3" eaLnBrk="1" hangingPunct="1">
              <a:lnSpc>
                <a:spcPct val="90000"/>
              </a:lnSpc>
            </a:pPr>
            <a:r>
              <a:rPr lang="en-US" sz="1600" dirty="0">
                <a:ea typeface="ＭＳ Ｐゴシック" charset="-128"/>
              </a:rPr>
              <a:t>AIM, Yahoo</a:t>
            </a:r>
            <a:r>
              <a:rPr lang="en-US" sz="1600" dirty="0" smtClean="0">
                <a:ea typeface="ＭＳ Ｐゴシック" charset="-128"/>
              </a:rPr>
              <a:t>	- </a:t>
            </a:r>
            <a:r>
              <a:rPr lang="en-US" sz="1600" dirty="0" err="1">
                <a:ea typeface="ＭＳ Ｐゴシック" charset="-128"/>
              </a:rPr>
              <a:t>keithpray</a:t>
            </a:r>
            <a:endParaRPr lang="en-US" sz="1600" dirty="0">
              <a:ea typeface="ＭＳ Ｐゴシック" charset="-128"/>
            </a:endParaRPr>
          </a:p>
          <a:p>
            <a:pPr lvl="3" eaLnBrk="1" hangingPunct="1">
              <a:lnSpc>
                <a:spcPct val="90000"/>
              </a:lnSpc>
            </a:pPr>
            <a:r>
              <a:rPr lang="en-US" sz="1600" dirty="0">
                <a:ea typeface="ＭＳ Ｐゴシック" charset="-128"/>
              </a:rPr>
              <a:t>Google Chat	- </a:t>
            </a:r>
            <a:r>
              <a:rPr lang="en-US" sz="1600" dirty="0">
                <a:ea typeface="ＭＳ Ｐゴシック" charset="-128"/>
                <a:hlinkClick r:id="rId3"/>
              </a:rPr>
              <a:t>keithpray@gmail.com</a:t>
            </a:r>
            <a:endParaRPr lang="en-US" sz="1600" dirty="0">
              <a:ea typeface="ＭＳ Ｐゴシック" charset="-128"/>
            </a:endParaRPr>
          </a:p>
          <a:p>
            <a:pPr eaLnBrk="1" hangingPunct="1">
              <a:lnSpc>
                <a:spcPct val="90000"/>
              </a:lnSpc>
            </a:pPr>
            <a:r>
              <a:rPr lang="en-US" sz="2400" dirty="0">
                <a:ea typeface="ＭＳ Ｐゴシック" charset="-128"/>
                <a:cs typeface="ＭＳ Ｐゴシック" charset="-128"/>
              </a:rPr>
              <a:t>TA</a:t>
            </a:r>
            <a:endParaRPr lang="en-US" sz="2400" dirty="0" smtClean="0">
              <a:ea typeface="ＭＳ Ｐゴシック" charset="-128"/>
              <a:cs typeface="ＭＳ Ｐゴシック" charset="-128"/>
            </a:endParaRPr>
          </a:p>
          <a:p>
            <a:pPr lvl="2" eaLnBrk="1" hangingPunct="1">
              <a:lnSpc>
                <a:spcPct val="90000"/>
              </a:lnSpc>
            </a:pPr>
            <a:r>
              <a:rPr lang="en-US" dirty="0" smtClean="0"/>
              <a:t>James </a:t>
            </a:r>
            <a:r>
              <a:rPr lang="en-US" dirty="0" err="1" smtClean="0"/>
              <a:t>Forkey</a:t>
            </a:r>
            <a:r>
              <a:rPr lang="en-US" dirty="0" smtClean="0"/>
              <a:t>	</a:t>
            </a:r>
          </a:p>
          <a:p>
            <a:pPr lvl="1" eaLnBrk="1" hangingPunct="1">
              <a:lnSpc>
                <a:spcPct val="90000"/>
              </a:lnSpc>
            </a:pPr>
            <a:r>
              <a:rPr lang="en-US" sz="1600" dirty="0">
                <a:hlinkClick r:id="rId4"/>
              </a:rPr>
              <a:t>jmforkey@</a:t>
            </a:r>
            <a:r>
              <a:rPr lang="en-US" sz="1600" dirty="0" smtClean="0">
                <a:hlinkClick r:id="rId4"/>
              </a:rPr>
              <a:t>wpi.edu</a:t>
            </a:r>
            <a:endParaRPr lang="en-US" sz="1600" dirty="0"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2012 Keith A. Pray</a:t>
            </a:r>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Logistics</a:t>
            </a:r>
          </a:p>
        </p:txBody>
      </p:sp>
      <p:sp>
        <p:nvSpPr>
          <p:cNvPr id="27654" name="Rectangle 42"/>
          <p:cNvSpPr>
            <a:spLocks noGrp="1" noChangeArrowheads="1"/>
          </p:cNvSpPr>
          <p:nvPr>
            <p:ph type="body" idx="1"/>
          </p:nvPr>
        </p:nvSpPr>
        <p:spPr>
          <a:noFill/>
        </p:spPr>
        <p:txBody>
          <a:bodyPr/>
          <a:lstStyle/>
          <a:p>
            <a:pPr eaLnBrk="1" hangingPunct="1">
              <a:lnSpc>
                <a:spcPct val="90000"/>
              </a:lnSpc>
            </a:pPr>
            <a:r>
              <a:rPr lang="en-US" sz="2600" dirty="0">
                <a:ea typeface="ＭＳ Ｐゴシック" charset="-128"/>
                <a:cs typeface="ＭＳ Ｐゴシック" charset="-128"/>
              </a:rPr>
              <a:t>Course Web Site</a:t>
            </a:r>
            <a:endParaRPr lang="en-US" sz="2200" dirty="0">
              <a:ea typeface="ＭＳ Ｐゴシック" charset="-128"/>
              <a:cs typeface="ＭＳ Ｐゴシック" charset="-128"/>
            </a:endParaRPr>
          </a:p>
          <a:p>
            <a:pPr lvl="1" eaLnBrk="1" hangingPunct="1">
              <a:lnSpc>
                <a:spcPct val="90000"/>
              </a:lnSpc>
            </a:pPr>
            <a:r>
              <a:rPr lang="en-US" sz="1600" dirty="0">
                <a:hlinkClick r:id="rId3"/>
              </a:rPr>
              <a:t>http://socialimps.keithpray.net</a:t>
            </a:r>
            <a:r>
              <a:rPr lang="en-US" sz="1600" dirty="0" smtClean="0">
                <a:hlinkClick r:id="rId3"/>
              </a:rPr>
              <a:t>/</a:t>
            </a:r>
            <a:endParaRPr lang="en-US" sz="1600" dirty="0" smtClean="0"/>
          </a:p>
          <a:p>
            <a:pPr lvl="2" eaLnBrk="1" hangingPunct="1">
              <a:lnSpc>
                <a:spcPct val="90000"/>
              </a:lnSpc>
            </a:pPr>
            <a:r>
              <a:rPr lang="en-US" sz="2600" dirty="0" smtClean="0">
                <a:ea typeface="ＭＳ Ｐゴシック" charset="-128"/>
                <a:cs typeface="ＭＳ Ｐゴシック" charset="-128"/>
              </a:rPr>
              <a:t>Grading</a:t>
            </a:r>
          </a:p>
          <a:p>
            <a:pPr lvl="2" eaLnBrk="1" hangingPunct="1">
              <a:lnSpc>
                <a:spcPct val="90000"/>
              </a:lnSpc>
            </a:pPr>
            <a:r>
              <a:rPr lang="en-US" sz="2600" dirty="0" smtClean="0">
                <a:ea typeface="ＭＳ Ｐゴシック" charset="-128"/>
                <a:cs typeface="ＭＳ Ｐゴシック" charset="-128"/>
              </a:rPr>
              <a:t>Due Dates</a:t>
            </a:r>
            <a:endParaRPr lang="en-US" sz="2600" dirty="0">
              <a:ea typeface="ＭＳ Ｐゴシック" charset="-128"/>
              <a:cs typeface="ＭＳ Ｐゴシック" charset="-128"/>
            </a:endParaRPr>
          </a:p>
          <a:p>
            <a:pPr lvl="2" eaLnBrk="1" hangingPunct="1">
              <a:lnSpc>
                <a:spcPct val="90000"/>
              </a:lnSpc>
            </a:pPr>
            <a:r>
              <a:rPr lang="en-US" sz="2600" dirty="0" smtClean="0">
                <a:ea typeface="ＭＳ Ｐゴシック" charset="-128"/>
                <a:cs typeface="ＭＳ Ｐゴシック" charset="-128"/>
              </a:rPr>
              <a:t>Etc.</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2012 Keith A. Pray</a:t>
            </a:r>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Purpose</a:t>
            </a:r>
          </a:p>
        </p:txBody>
      </p:sp>
      <p:sp>
        <p:nvSpPr>
          <p:cNvPr id="2970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Learn about how computing affects society, and vice versa.</a:t>
            </a:r>
          </a:p>
          <a:p>
            <a:pPr eaLnBrk="1" hangingPunct="1"/>
            <a:r>
              <a:rPr lang="en-US">
                <a:ea typeface="ＭＳ Ｐゴシック" charset="-128"/>
                <a:cs typeface="ＭＳ Ｐゴシック" charset="-128"/>
              </a:rPr>
              <a:t>Practice critical thinking skills.</a:t>
            </a:r>
          </a:p>
          <a:p>
            <a:pPr eaLnBrk="1" hangingPunct="1"/>
            <a:r>
              <a:rPr lang="en-US">
                <a:ea typeface="ＭＳ Ｐゴシック" charset="-128"/>
                <a:cs typeface="ＭＳ Ｐゴシック" charset="-128"/>
              </a:rPr>
              <a:t>Practice written and oral presentations.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2012 Keith A. Pray</a:t>
            </a:r>
          </a:p>
        </p:txBody>
      </p:sp>
      <p:sp>
        <p:nvSpPr>
          <p:cNvPr id="25605"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5606"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a:t>
            </a:r>
            <a:r>
              <a:rPr lang="en-US" sz="2600" dirty="0" smtClean="0">
                <a:ea typeface="ＭＳ Ｐゴシック" charset="-128"/>
                <a:cs typeface="ＭＳ Ｐゴシック" charset="-128"/>
              </a:rPr>
              <a:t>computing?</a:t>
            </a: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endParaRPr lang="en-US" sz="1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oldest computing device you can think of?</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difference between liberties (negative rights) and claim rights (positive rights)?</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information processing technology issue interests you most?</a:t>
            </a:r>
            <a:endParaRPr lang="en-US" sz="2600" dirty="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327399"/>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54843</TotalTime>
  <Words>1049</Words>
  <Application>Microsoft Macintosh PowerPoint</Application>
  <PresentationFormat>On-screen Show (4:3)</PresentationFormat>
  <Paragraphs>182</Paragraphs>
  <Slides>17</Slides>
  <Notes>17</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1 Introduction  </vt:lpstr>
      <vt:lpstr>PowerPoint Presentation</vt:lpstr>
      <vt:lpstr>PowerPoint Presentation</vt:lpstr>
      <vt:lpstr>Overview</vt:lpstr>
      <vt:lpstr>Course Staff</vt:lpstr>
      <vt:lpstr>Logistics</vt:lpstr>
      <vt:lpstr>Purpose</vt:lpstr>
      <vt:lpstr>Practice Quiz!</vt:lpstr>
      <vt:lpstr>Overview</vt:lpstr>
      <vt:lpstr>Class Discussion</vt:lpstr>
      <vt:lpstr>Overview</vt:lpstr>
      <vt:lpstr>Assignment</vt:lpstr>
      <vt:lpstr>Class 1  The End</vt:lpstr>
      <vt:lpstr>Practice Quiz!</vt:lpstr>
      <vt:lpstr>Class Discussion II</vt:lpstr>
      <vt:lpstr>Social Implications of Technology</vt:lpstr>
      <vt:lpstr>PowerPoint Presentation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426</cp:revision>
  <cp:lastPrinted>2004-04-28T16:30:48Z</cp:lastPrinted>
  <dcterms:created xsi:type="dcterms:W3CDTF">2010-10-28T13:08:39Z</dcterms:created>
  <dcterms:modified xsi:type="dcterms:W3CDTF">2012-08-24T13:51:19Z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