
<file path=[Content_Types].xml><?xml version="1.0" encoding="utf-8"?>
<Types xmlns="http://schemas.openxmlformats.org/package/2006/content-types">
  <Default Extension="xml" ContentType="application/xml"/>
  <Default Extension="jpeg" ContentType="image/jpeg"/>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37"/>
  </p:notesMasterIdLst>
  <p:handoutMasterIdLst>
    <p:handoutMasterId r:id="rId38"/>
  </p:handoutMasterIdLst>
  <p:sldIdLst>
    <p:sldId id="256" r:id="rId2"/>
    <p:sldId id="345" r:id="rId3"/>
    <p:sldId id="346" r:id="rId4"/>
    <p:sldId id="347" r:id="rId5"/>
    <p:sldId id="349" r:id="rId6"/>
    <p:sldId id="350" r:id="rId7"/>
    <p:sldId id="351" r:id="rId8"/>
    <p:sldId id="352" r:id="rId9"/>
    <p:sldId id="353" r:id="rId10"/>
    <p:sldId id="354" r:id="rId11"/>
    <p:sldId id="355" r:id="rId12"/>
    <p:sldId id="356" r:id="rId13"/>
    <p:sldId id="357" r:id="rId14"/>
    <p:sldId id="358" r:id="rId15"/>
    <p:sldId id="359" r:id="rId16"/>
    <p:sldId id="360" r:id="rId17"/>
    <p:sldId id="361" r:id="rId18"/>
    <p:sldId id="362" r:id="rId19"/>
    <p:sldId id="363" r:id="rId20"/>
    <p:sldId id="364" r:id="rId21"/>
    <p:sldId id="365" r:id="rId22"/>
    <p:sldId id="366" r:id="rId23"/>
    <p:sldId id="367" r:id="rId24"/>
    <p:sldId id="368" r:id="rId25"/>
    <p:sldId id="369" r:id="rId26"/>
    <p:sldId id="370" r:id="rId27"/>
    <p:sldId id="371" r:id="rId28"/>
    <p:sldId id="372" r:id="rId29"/>
    <p:sldId id="373" r:id="rId30"/>
    <p:sldId id="374" r:id="rId31"/>
    <p:sldId id="375" r:id="rId32"/>
    <p:sldId id="376" r:id="rId33"/>
    <p:sldId id="377" r:id="rId34"/>
    <p:sldId id="348" r:id="rId35"/>
    <p:sldId id="329" r:id="rId36"/>
  </p:sldIdLst>
  <p:sldSz cx="9144000" cy="6858000" type="screen4x3"/>
  <p:notesSz cx="6858000" cy="9144000"/>
  <p:defaultTextStyle>
    <a:defPPr>
      <a:defRPr lang="en-US"/>
    </a:defPPr>
    <a:lvl1pPr algn="ctr" rtl="0" fontAlgn="base">
      <a:spcBef>
        <a:spcPct val="0"/>
      </a:spcBef>
      <a:spcAft>
        <a:spcPct val="0"/>
      </a:spcAft>
      <a:defRPr sz="2400" kern="1200">
        <a:solidFill>
          <a:schemeClr val="tx2"/>
        </a:solidFill>
        <a:latin typeface="Times New Roman"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67" d="100"/>
          <a:sy n="167" d="100"/>
        </p:scale>
        <p:origin x="-140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printerSettings" Target="printerSettings/printerSettings1.bin"/><Relationship Id="rId40" Type="http://schemas.openxmlformats.org/officeDocument/2006/relationships/presProps" Target="presProps.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tableStyles" Target="tableStyle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theme" Target="theme/theme1.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handoutMaster" Target="handoutMasters/handoutMaster1.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86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109" charset="0"/>
              </a:defRPr>
            </a:lvl1pPr>
          </a:lstStyle>
          <a:p>
            <a:fld id="{EC6DB6C3-A180-7B4D-AAA0-92B553B2FD14}" type="datetime1">
              <a:rPr lang="en-US"/>
              <a:pPr/>
              <a:t>9/29/11</a:t>
            </a:fld>
            <a:endParaRPr lang="en-US"/>
          </a:p>
        </p:txBody>
      </p:sp>
      <p:sp>
        <p:nvSpPr>
          <p:cNvPr id="686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86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109" charset="0"/>
              </a:defRPr>
            </a:lvl1pPr>
          </a:lstStyle>
          <a:p>
            <a:fld id="{C2B6F84C-ACB2-8F40-9CE0-310E631495CD}" type="slidenum">
              <a:rPr lang="en-US"/>
              <a:pPr/>
              <a:t>‹#›</a:t>
            </a:fld>
            <a:endParaRPr lang="en-US"/>
          </a:p>
        </p:txBody>
      </p:sp>
    </p:spTree>
    <p:extLst>
      <p:ext uri="{BB962C8B-B14F-4D97-AF65-F5344CB8AC3E}">
        <p14:creationId xmlns:p14="http://schemas.microsoft.com/office/powerpoint/2010/main" val="1967414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109" charset="0"/>
              </a:defRPr>
            </a:lvl1pPr>
          </a:lstStyle>
          <a:p>
            <a:fld id="{07DE15AB-D225-BF46-99EF-938FD52D65FA}" type="datetime1">
              <a:rPr lang="en-US"/>
              <a:pPr/>
              <a:t>9/29/11</a:t>
            </a:fld>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109" charset="0"/>
              </a:defRPr>
            </a:lvl1pPr>
          </a:lstStyle>
          <a:p>
            <a:fld id="{5B2947DA-BBD7-414B-9888-F75661B428FE}" type="slidenum">
              <a:rPr lang="en-US"/>
              <a:pPr/>
              <a:t>‹#›</a:t>
            </a:fld>
            <a:endParaRPr lang="en-US"/>
          </a:p>
        </p:txBody>
      </p:sp>
    </p:spTree>
    <p:extLst>
      <p:ext uri="{BB962C8B-B14F-4D97-AF65-F5344CB8AC3E}">
        <p14:creationId xmlns:p14="http://schemas.microsoft.com/office/powerpoint/2010/main" val="66137542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ＭＳ Ｐゴシック" pitchFamily="76" charset="-128"/>
      </a:defRPr>
    </a:lvl1pPr>
    <a:lvl2pPr marL="4572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2pPr>
    <a:lvl3pPr marL="9144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3pPr>
    <a:lvl4pPr marL="13716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4pPr>
    <a:lvl5pPr marL="18288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dt" sz="quarter" idx="1"/>
          </p:nvPr>
        </p:nvSpPr>
        <p:spPr>
          <a:noFill/>
        </p:spPr>
        <p:txBody>
          <a:bodyPr/>
          <a:lstStyle/>
          <a:p>
            <a:fld id="{734B0A84-6814-3A44-9D18-D4EEA5FD27AF}" type="datetime1">
              <a:rPr lang="en-US"/>
              <a:pPr/>
              <a:t>9/29/11</a:t>
            </a:fld>
            <a:endParaRPr lang="en-US"/>
          </a:p>
        </p:txBody>
      </p:sp>
      <p:sp>
        <p:nvSpPr>
          <p:cNvPr id="16387" name="Rectangle 7"/>
          <p:cNvSpPr>
            <a:spLocks noGrp="1" noChangeArrowheads="1"/>
          </p:cNvSpPr>
          <p:nvPr>
            <p:ph type="sldNum" sz="quarter" idx="5"/>
          </p:nvPr>
        </p:nvSpPr>
        <p:spPr>
          <a:noFill/>
        </p:spPr>
        <p:txBody>
          <a:bodyPr/>
          <a:lstStyle/>
          <a:p>
            <a:fld id="{E3D0A780-6633-F04A-8BB4-2E38C88EB32E}" type="slidenum">
              <a:rPr lang="en-US"/>
              <a:pPr/>
              <a:t>1</a:t>
            </a:fld>
            <a:endParaRPr lang="en-US"/>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Here’s the title slide. Excited already, aren’t you?</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dt" sz="quarter" idx="1"/>
          </p:nvPr>
        </p:nvSpPr>
        <p:spPr>
          <a:noFill/>
        </p:spPr>
        <p:txBody>
          <a:bodyPr/>
          <a:lstStyle/>
          <a:p>
            <a:fld id="{78A30319-D9E5-164B-80C7-CD7380CD0202}" type="datetime1">
              <a:rPr lang="en-US"/>
              <a:pPr/>
              <a:t>9/30/11</a:t>
            </a:fld>
            <a:endParaRPr lang="en-US"/>
          </a:p>
        </p:txBody>
      </p:sp>
      <p:sp>
        <p:nvSpPr>
          <p:cNvPr id="24579" name="Rectangle 7"/>
          <p:cNvSpPr>
            <a:spLocks noGrp="1" noChangeArrowheads="1"/>
          </p:cNvSpPr>
          <p:nvPr>
            <p:ph type="sldNum" sz="quarter" idx="5"/>
          </p:nvPr>
        </p:nvSpPr>
        <p:spPr>
          <a:noFill/>
        </p:spPr>
        <p:txBody>
          <a:bodyPr/>
          <a:lstStyle/>
          <a:p>
            <a:fld id="{80078414-0B97-4E4C-88D6-7CC3BC319E7B}" type="slidenum">
              <a:rPr lang="en-US"/>
              <a:pPr/>
              <a:t>20</a:t>
            </a:fld>
            <a:endParaRPr lang="en-US"/>
          </a:p>
        </p:txBody>
      </p:sp>
      <p:sp>
        <p:nvSpPr>
          <p:cNvPr id="24580" name="Rectangle 2"/>
          <p:cNvSpPr>
            <a:spLocks noGrp="1" noRot="1" noChangeAspect="1" noChangeArrowheads="1"/>
          </p:cNvSpPr>
          <p:nvPr>
            <p:ph type="sldImg"/>
          </p:nvPr>
        </p:nvSpPr>
        <p:spPr>
          <a:solidFill>
            <a:srgbClr val="FFFFFF"/>
          </a:solidFill>
          <a:ln/>
        </p:spPr>
      </p:sp>
      <p:sp>
        <p:nvSpPr>
          <p:cNvPr id="2458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charset="0"/>
                <a:ea typeface="ＭＳ Ｐゴシック" charset="-128"/>
                <a:cs typeface="ＭＳ Ｐゴシック" charset="-128"/>
              </a:rPr>
              <a:t>Secondly, communication</a:t>
            </a:r>
            <a:r>
              <a:rPr lang="en-US" baseline="0" dirty="0" smtClean="0">
                <a:latin typeface="Arial" charset="0"/>
                <a:ea typeface="ＭＳ Ｐゴシック" charset="-128"/>
                <a:cs typeface="ＭＳ Ｐゴシック" charset="-128"/>
              </a:rPr>
              <a:t> in IT age has less limitation on space at time. You can be reached by boss and clients at any time. You can do your work either at home for a company at the other side of the earth. </a:t>
            </a:r>
            <a:r>
              <a:rPr lang="en-US" baseline="0" dirty="0" smtClean="0">
                <a:latin typeface="Arial" charset="0"/>
                <a:ea typeface="ＭＳ Ｐゴシック" charset="-128"/>
                <a:cs typeface="ＭＳ Ｐゴシック" charset="-128"/>
                <a:sym typeface="Wingdings" pitchFamily="2" charset="2"/>
              </a:rPr>
              <a:t> they can both bother you and give you convenience.</a:t>
            </a:r>
            <a:endParaRPr lang="en-US" baseline="0" dirty="0" smtClean="0">
              <a:latin typeface="Arial" charset="0"/>
              <a:ea typeface="ＭＳ Ｐゴシック" charset="-128"/>
              <a:cs typeface="ＭＳ Ｐゴシック" charset="-128"/>
            </a:endParaRPr>
          </a:p>
          <a:p>
            <a:pPr eaLnBrk="1" hangingPunct="1"/>
            <a:r>
              <a:rPr lang="en-US" baseline="0" dirty="0" smtClean="0">
                <a:latin typeface="Arial" charset="0"/>
                <a:ea typeface="ＭＳ Ｐゴシック" charset="-128"/>
                <a:cs typeface="ＭＳ Ｐゴシック" charset="-128"/>
              </a:rPr>
              <a:t>Thirdly: harder emotional involvement. Personal experience.</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dt" sz="quarter" idx="1"/>
          </p:nvPr>
        </p:nvSpPr>
        <p:spPr>
          <a:noFill/>
        </p:spPr>
        <p:txBody>
          <a:bodyPr/>
          <a:lstStyle/>
          <a:p>
            <a:fld id="{78A30319-D9E5-164B-80C7-CD7380CD0202}" type="datetime1">
              <a:rPr lang="en-US"/>
              <a:pPr/>
              <a:t>9/30/11</a:t>
            </a:fld>
            <a:endParaRPr lang="en-US"/>
          </a:p>
        </p:txBody>
      </p:sp>
      <p:sp>
        <p:nvSpPr>
          <p:cNvPr id="24579" name="Rectangle 7"/>
          <p:cNvSpPr>
            <a:spLocks noGrp="1" noChangeArrowheads="1"/>
          </p:cNvSpPr>
          <p:nvPr>
            <p:ph type="sldNum" sz="quarter" idx="5"/>
          </p:nvPr>
        </p:nvSpPr>
        <p:spPr>
          <a:noFill/>
        </p:spPr>
        <p:txBody>
          <a:bodyPr/>
          <a:lstStyle/>
          <a:p>
            <a:fld id="{80078414-0B97-4E4C-88D6-7CC3BC319E7B}" type="slidenum">
              <a:rPr lang="en-US"/>
              <a:pPr/>
              <a:t>21</a:t>
            </a:fld>
            <a:endParaRPr lang="en-US"/>
          </a:p>
        </p:txBody>
      </p:sp>
      <p:sp>
        <p:nvSpPr>
          <p:cNvPr id="24580" name="Rectangle 2"/>
          <p:cNvSpPr>
            <a:spLocks noGrp="1" noRot="1" noChangeAspect="1" noChangeArrowheads="1"/>
          </p:cNvSpPr>
          <p:nvPr>
            <p:ph type="sldImg"/>
          </p:nvPr>
        </p:nvSpPr>
        <p:spPr>
          <a:solidFill>
            <a:srgbClr val="FFFFFF"/>
          </a:solidFill>
          <a:ln/>
        </p:spPr>
      </p:sp>
      <p:sp>
        <p:nvSpPr>
          <p:cNvPr id="2458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charset="0"/>
                <a:ea typeface="ＭＳ Ｐゴシック" charset="-128"/>
                <a:cs typeface="ＭＳ Ｐゴシック" charset="-128"/>
              </a:rPr>
              <a:t>Working skills: Better</a:t>
            </a:r>
            <a:r>
              <a:rPr lang="en-US" baseline="0" dirty="0" smtClean="0">
                <a:latin typeface="Arial" charset="0"/>
                <a:ea typeface="ＭＳ Ｐゴシック" charset="-128"/>
                <a:cs typeface="ＭＳ Ｐゴシック" charset="-128"/>
              </a:rPr>
              <a:t> organization of large amount of information;  familiar of communication software; readiness to communication.</a:t>
            </a:r>
          </a:p>
          <a:p>
            <a:pPr eaLnBrk="1" hangingPunct="1"/>
            <a:r>
              <a:rPr lang="en-US" baseline="0" dirty="0" smtClean="0">
                <a:latin typeface="Arial" charset="0"/>
                <a:ea typeface="ＭＳ Ｐゴシック" charset="-128"/>
                <a:cs typeface="ＭＳ Ｐゴシック" charset="-128"/>
              </a:rPr>
              <a:t>More flexibility in place in where and time in which we start our conversations. Which tool we use for communicating to achieve certain goals?</a:t>
            </a:r>
          </a:p>
          <a:p>
            <a:pPr eaLnBrk="1" hangingPunct="1"/>
            <a:r>
              <a:rPr lang="en-US" baseline="0" dirty="0" smtClean="0">
                <a:latin typeface="Arial" charset="0"/>
                <a:ea typeface="ＭＳ Ｐゴシック" charset="-128"/>
                <a:cs typeface="ＭＳ Ｐゴシック" charset="-128"/>
              </a:rPr>
              <a:t>Moral choices: Email our you </a:t>
            </a:r>
            <a:r>
              <a:rPr lang="en-US" baseline="0" dirty="0" err="1" smtClean="0">
                <a:latin typeface="Arial" charset="0"/>
                <a:ea typeface="ＭＳ Ｐゴシック" charset="-128"/>
                <a:cs typeface="ＭＳ Ｐゴシック" charset="-128"/>
              </a:rPr>
              <a:t>hw</a:t>
            </a:r>
            <a:r>
              <a:rPr lang="en-US" baseline="0" dirty="0" smtClean="0">
                <a:latin typeface="Arial" charset="0"/>
                <a:ea typeface="ＭＳ Ｐゴシック" charset="-128"/>
                <a:cs typeface="ＭＳ Ｐゴシック" charset="-128"/>
              </a:rPr>
              <a:t> code? Use other’s communication tool account?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dt" sz="quarter" idx="1"/>
          </p:nvPr>
        </p:nvSpPr>
        <p:spPr>
          <a:noFill/>
        </p:spPr>
        <p:txBody>
          <a:bodyPr/>
          <a:lstStyle/>
          <a:p>
            <a:fld id="{78A30319-D9E5-164B-80C7-CD7380CD0202}" type="datetime1">
              <a:rPr lang="en-US"/>
              <a:pPr/>
              <a:t>9/30/11</a:t>
            </a:fld>
            <a:endParaRPr lang="en-US"/>
          </a:p>
        </p:txBody>
      </p:sp>
      <p:sp>
        <p:nvSpPr>
          <p:cNvPr id="24579" name="Rectangle 7"/>
          <p:cNvSpPr>
            <a:spLocks noGrp="1" noChangeArrowheads="1"/>
          </p:cNvSpPr>
          <p:nvPr>
            <p:ph type="sldNum" sz="quarter" idx="5"/>
          </p:nvPr>
        </p:nvSpPr>
        <p:spPr>
          <a:noFill/>
        </p:spPr>
        <p:txBody>
          <a:bodyPr/>
          <a:lstStyle/>
          <a:p>
            <a:fld id="{80078414-0B97-4E4C-88D6-7CC3BC319E7B}" type="slidenum">
              <a:rPr lang="en-US"/>
              <a:pPr/>
              <a:t>22</a:t>
            </a:fld>
            <a:endParaRPr lang="en-US"/>
          </a:p>
        </p:txBody>
      </p:sp>
      <p:sp>
        <p:nvSpPr>
          <p:cNvPr id="24580" name="Rectangle 2"/>
          <p:cNvSpPr>
            <a:spLocks noGrp="1" noRot="1" noChangeAspect="1" noChangeArrowheads="1"/>
          </p:cNvSpPr>
          <p:nvPr>
            <p:ph type="sldImg"/>
          </p:nvPr>
        </p:nvSpPr>
        <p:spPr>
          <a:solidFill>
            <a:srgbClr val="FFFFFF"/>
          </a:solidFill>
          <a:ln/>
        </p:spPr>
      </p:sp>
      <p:sp>
        <p:nvSpPr>
          <p:cNvPr id="2458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charset="0"/>
                <a:ea typeface="ＭＳ Ｐゴシック" charset="-128"/>
                <a:cs typeface="ＭＳ Ｐゴシック" charset="-128"/>
              </a:rPr>
              <a:t>Resources allocation and organization: </a:t>
            </a:r>
            <a:r>
              <a:rPr lang="en-US" dirty="0" smtClean="0"/>
              <a:t>Are we better served if our employees take responsibility or ask for direction? How</a:t>
            </a:r>
            <a:r>
              <a:rPr lang="en-US" baseline="0" dirty="0" smtClean="0"/>
              <a:t> much money should we spent to saving our time? How are we going to control communications to our interest?</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Graph: comparing left half and right half-&gt;more investment in communication. Fast increase during 1999~2000: class </a:t>
            </a:r>
            <a:r>
              <a:rPr lang="en-US" baseline="0" dirty="0" err="1" smtClean="0"/>
              <a:t>timewiki</a:t>
            </a:r>
            <a:r>
              <a:rPr lang="en-US" baseline="0" dirty="0" smtClean="0"/>
              <a:t>: </a:t>
            </a:r>
            <a:r>
              <a:rPr lang="nn-NO" dirty="0" smtClean="0"/>
              <a:t>1999 -- Microsoft releases MSN Messenger;---personal assumption</a:t>
            </a:r>
          </a:p>
          <a:p>
            <a:pPr eaLnBrk="1" hangingPunct="1"/>
            <a:endParaRPr lang="en-US" baseline="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dt" sz="quarter" idx="1"/>
          </p:nvPr>
        </p:nvSpPr>
        <p:spPr>
          <a:noFill/>
        </p:spPr>
        <p:txBody>
          <a:bodyPr/>
          <a:lstStyle/>
          <a:p>
            <a:fld id="{78A30319-D9E5-164B-80C7-CD7380CD0202}" type="datetime1">
              <a:rPr lang="en-US"/>
              <a:pPr/>
              <a:t>9/30/11</a:t>
            </a:fld>
            <a:endParaRPr lang="en-US"/>
          </a:p>
        </p:txBody>
      </p:sp>
      <p:sp>
        <p:nvSpPr>
          <p:cNvPr id="24579" name="Rectangle 7"/>
          <p:cNvSpPr>
            <a:spLocks noGrp="1" noChangeArrowheads="1"/>
          </p:cNvSpPr>
          <p:nvPr>
            <p:ph type="sldNum" sz="quarter" idx="5"/>
          </p:nvPr>
        </p:nvSpPr>
        <p:spPr>
          <a:noFill/>
        </p:spPr>
        <p:txBody>
          <a:bodyPr/>
          <a:lstStyle/>
          <a:p>
            <a:fld id="{80078414-0B97-4E4C-88D6-7CC3BC319E7B}" type="slidenum">
              <a:rPr lang="en-US"/>
              <a:pPr/>
              <a:t>23</a:t>
            </a:fld>
            <a:endParaRPr lang="en-US"/>
          </a:p>
        </p:txBody>
      </p:sp>
      <p:sp>
        <p:nvSpPr>
          <p:cNvPr id="24580" name="Rectangle 2"/>
          <p:cNvSpPr>
            <a:spLocks noGrp="1" noRot="1" noChangeAspect="1" noChangeArrowheads="1"/>
          </p:cNvSpPr>
          <p:nvPr>
            <p:ph type="sldImg"/>
          </p:nvPr>
        </p:nvSpPr>
        <p:spPr>
          <a:solidFill>
            <a:srgbClr val="FFFFFF"/>
          </a:solidFill>
          <a:ln/>
        </p:spPr>
      </p:sp>
      <p:sp>
        <p:nvSpPr>
          <p:cNvPr id="2458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charset="0"/>
                <a:ea typeface="ＭＳ Ｐゴシック" charset="-128"/>
                <a:cs typeface="ＭＳ Ｐゴシック" charset="-128"/>
              </a:rPr>
              <a:t>Culture: </a:t>
            </a:r>
            <a:r>
              <a:rPr lang="en-US" dirty="0" smtClean="0">
                <a:latin typeface="Arial" pitchFamily="76" charset="0"/>
                <a:ea typeface="ＭＳ Ｐゴシック" pitchFamily="76" charset="-128"/>
                <a:cs typeface="ＭＳ Ｐゴシック" charset="-128"/>
              </a:rPr>
              <a:t>m</a:t>
            </a:r>
            <a:r>
              <a:rPr lang="en-US" dirty="0" smtClean="0"/>
              <a:t>ake corporate managers more accessible than ever before --- near</a:t>
            </a:r>
          </a:p>
          <a:p>
            <a:pPr eaLnBrk="1" hangingPunct="1"/>
            <a:r>
              <a:rPr lang="en-US" baseline="0" dirty="0" smtClean="0"/>
              <a:t>             home working brings people far away --- far.</a:t>
            </a:r>
            <a:r>
              <a:rPr lang="en-US" dirty="0" smtClean="0"/>
              <a:t> </a:t>
            </a:r>
          </a:p>
          <a:p>
            <a:pPr eaLnBrk="1" hangingPunct="1"/>
            <a:r>
              <a:rPr lang="en-US" dirty="0" smtClean="0"/>
              <a:t>             Bring foreign</a:t>
            </a:r>
            <a:r>
              <a:rPr lang="en-US" baseline="0" dirty="0" smtClean="0"/>
              <a:t> workers.</a:t>
            </a:r>
          </a:p>
          <a:p>
            <a:pPr eaLnBrk="1" hangingPunct="1"/>
            <a:r>
              <a:rPr lang="en-US" baseline="0" dirty="0" smtClean="0">
                <a:latin typeface="Arial" charset="0"/>
                <a:ea typeface="ＭＳ Ｐゴシック" charset="-128"/>
                <a:cs typeface="ＭＳ Ｐゴシック" charset="-128"/>
              </a:rPr>
              <a:t>Globalization: control oversea market. Use oversea resources.</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dt" sz="quarter" idx="1"/>
          </p:nvPr>
        </p:nvSpPr>
        <p:spPr>
          <a:noFill/>
        </p:spPr>
        <p:txBody>
          <a:bodyPr/>
          <a:lstStyle/>
          <a:p>
            <a:fld id="{78A30319-D9E5-164B-80C7-CD7380CD0202}" type="datetime1">
              <a:rPr lang="en-US"/>
              <a:pPr/>
              <a:t>9/30/11</a:t>
            </a:fld>
            <a:endParaRPr lang="en-US"/>
          </a:p>
        </p:txBody>
      </p:sp>
      <p:sp>
        <p:nvSpPr>
          <p:cNvPr id="24579" name="Rectangle 7"/>
          <p:cNvSpPr>
            <a:spLocks noGrp="1" noChangeArrowheads="1"/>
          </p:cNvSpPr>
          <p:nvPr>
            <p:ph type="sldNum" sz="quarter" idx="5"/>
          </p:nvPr>
        </p:nvSpPr>
        <p:spPr>
          <a:noFill/>
        </p:spPr>
        <p:txBody>
          <a:bodyPr/>
          <a:lstStyle/>
          <a:p>
            <a:fld id="{80078414-0B97-4E4C-88D6-7CC3BC319E7B}" type="slidenum">
              <a:rPr lang="en-US"/>
              <a:pPr/>
              <a:t>24</a:t>
            </a:fld>
            <a:endParaRPr lang="en-US"/>
          </a:p>
        </p:txBody>
      </p:sp>
      <p:sp>
        <p:nvSpPr>
          <p:cNvPr id="24580" name="Rectangle 2"/>
          <p:cNvSpPr>
            <a:spLocks noGrp="1" noRot="1" noChangeAspect="1" noChangeArrowheads="1"/>
          </p:cNvSpPr>
          <p:nvPr>
            <p:ph type="sldImg"/>
          </p:nvPr>
        </p:nvSpPr>
        <p:spPr>
          <a:solidFill>
            <a:srgbClr val="FFFFFF"/>
          </a:solidFill>
          <a:ln/>
        </p:spPr>
      </p:sp>
      <p:sp>
        <p:nvSpPr>
          <p:cNvPr id="2458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aseline="0" dirty="0" smtClean="0">
                <a:latin typeface="Arial" charset="0"/>
                <a:ea typeface="ＭＳ Ｐゴシック" charset="-128"/>
                <a:cs typeface="ＭＳ Ｐゴシック" charset="-128"/>
              </a:rPr>
              <a:t>poll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dt" sz="quarter" idx="1"/>
          </p:nvPr>
        </p:nvSpPr>
        <p:spPr>
          <a:noFill/>
        </p:spPr>
        <p:txBody>
          <a:bodyPr/>
          <a:lstStyle/>
          <a:p>
            <a:fld id="{C8503F11-EE72-5C42-B699-AEC5DC8DD38E}" type="datetime1">
              <a:rPr lang="en-US">
                <a:solidFill>
                  <a:srgbClr val="1F497D"/>
                </a:solidFill>
              </a:rPr>
              <a:pPr/>
              <a:t>9/30/11</a:t>
            </a:fld>
            <a:endParaRPr lang="en-US">
              <a:solidFill>
                <a:srgbClr val="1F497D"/>
              </a:solidFill>
            </a:endParaRPr>
          </a:p>
        </p:txBody>
      </p:sp>
      <p:sp>
        <p:nvSpPr>
          <p:cNvPr id="36867" name="Rectangle 7"/>
          <p:cNvSpPr>
            <a:spLocks noGrp="1" noChangeArrowheads="1"/>
          </p:cNvSpPr>
          <p:nvPr>
            <p:ph type="sldNum" sz="quarter" idx="5"/>
          </p:nvPr>
        </p:nvSpPr>
        <p:spPr>
          <a:noFill/>
        </p:spPr>
        <p:txBody>
          <a:bodyPr/>
          <a:lstStyle/>
          <a:p>
            <a:fld id="{5CAD8AA5-9F1F-FE47-80DC-746217FBE752}" type="slidenum">
              <a:rPr lang="en-US">
                <a:solidFill>
                  <a:srgbClr val="1F497D"/>
                </a:solidFill>
              </a:rPr>
              <a:pPr/>
              <a:t>25</a:t>
            </a:fld>
            <a:endParaRPr lang="en-US">
              <a:solidFill>
                <a:srgbClr val="1F497D"/>
              </a:solidFill>
            </a:endParaRPr>
          </a:p>
        </p:txBody>
      </p:sp>
      <p:sp>
        <p:nvSpPr>
          <p:cNvPr id="36868" name="Rectangle 2"/>
          <p:cNvSpPr>
            <a:spLocks noGrp="1" noRot="1" noChangeAspect="1" noChangeArrowheads="1" noTextEdit="1"/>
          </p:cNvSpPr>
          <p:nvPr>
            <p:ph type="sldImg"/>
          </p:nvPr>
        </p:nvSpPr>
        <p:spPr>
          <a:solidFill>
            <a:srgbClr val="FFFFFF"/>
          </a:solidFill>
          <a:ln/>
        </p:spPr>
      </p:sp>
      <p:sp>
        <p:nvSpPr>
          <p:cNvPr id="36869"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a:ln/>
        </p:spPr>
      </p:sp>
      <p:sp>
        <p:nvSpPr>
          <p:cNvPr id="30723" name="Notes Placeholder 2"/>
          <p:cNvSpPr>
            <a:spLocks noGrp="1"/>
          </p:cNvSpPr>
          <p:nvPr>
            <p:ph type="body" idx="1"/>
          </p:nvPr>
        </p:nvSpPr>
        <p:spPr>
          <a:noFill/>
          <a:ln/>
        </p:spPr>
        <p:txBody>
          <a:bodyPr/>
          <a:lstStyle/>
          <a:p>
            <a:pPr eaLnBrk="1" hangingPunct="1"/>
            <a:r>
              <a:rPr lang="en-US" dirty="0" smtClean="0">
                <a:latin typeface="Arial" pitchFamily="-109" charset="0"/>
              </a:rPr>
              <a:t>Artificial Intelligence is defined as: The theory and development of computer systems able to perform tasks that normally require human intelligence, such as visual perception, speech recognition, decision-making, and translation between languages.</a:t>
            </a:r>
          </a:p>
          <a:p>
            <a:pPr eaLnBrk="1" hangingPunct="1"/>
            <a:endParaRPr lang="en-US" dirty="0" smtClean="0">
              <a:latin typeface="Arial" pitchFamily="-109" charset="0"/>
            </a:endParaRPr>
          </a:p>
          <a:p>
            <a:pPr eaLnBrk="1" hangingPunct="1"/>
            <a:r>
              <a:rPr lang="en-US" dirty="0" smtClean="0">
                <a:latin typeface="Arial" pitchFamily="-109" charset="0"/>
              </a:rPr>
              <a:t>I find the idea of tasks and entire jobs being replaced by highly specialized AI's terrifying but at the same time I'm interested in the science and different method each AI tackles the task.</a:t>
            </a:r>
          </a:p>
          <a:p>
            <a:pPr eaLnBrk="1" hangingPunct="1"/>
            <a:endParaRPr lang="en-US" dirty="0" smtClean="0">
              <a:latin typeface="Arial" pitchFamily="-109" charset="0"/>
            </a:endParaRPr>
          </a:p>
          <a:p>
            <a:pPr eaLnBrk="1" hangingPunct="1"/>
            <a:r>
              <a:rPr lang="en-US" dirty="0" smtClean="0">
                <a:latin typeface="Arial" pitchFamily="-109" charset="0"/>
              </a:rPr>
              <a:t>Anyhow, I'd like to use this presentation to show the class two recent and notable AI's, Watson and Emily as they are both really strong examples of computers encroaching on areas of activity that were both thought to be exclusively human.</a:t>
            </a:r>
          </a:p>
          <a:p>
            <a:pPr eaLnBrk="1" hangingPunct="1"/>
            <a:endParaRPr lang="en-US" dirty="0" smtClean="0">
              <a:latin typeface="Arial" pitchFamily="-109" charset="0"/>
            </a:endParaRPr>
          </a:p>
          <a:p>
            <a:pPr eaLnBrk="1" hangingPunct="1"/>
            <a:r>
              <a:rPr lang="en-US" dirty="0" smtClean="0">
                <a:latin typeface="Arial" pitchFamily="-109" charset="0"/>
              </a:rPr>
              <a:t>Finally, I'd like to close with trying to explore where both Watson and Emily hope to go and what implications could be caused by their technologies should it become widespread and successful.</a:t>
            </a:r>
          </a:p>
        </p:txBody>
      </p:sp>
      <p:sp>
        <p:nvSpPr>
          <p:cNvPr id="30724" name="Date Placeholder 3"/>
          <p:cNvSpPr>
            <a:spLocks noGrp="1"/>
          </p:cNvSpPr>
          <p:nvPr>
            <p:ph type="dt" sz="quarter" idx="1"/>
          </p:nvPr>
        </p:nvSpPr>
        <p:spPr>
          <a:noFill/>
        </p:spPr>
        <p:txBody>
          <a:bodyPr/>
          <a:lstStyle/>
          <a:p>
            <a:fld id="{32EE73D2-D15D-7942-8844-5106B1878AAB}" type="datetime1">
              <a:rPr lang="en-US" smtClean="0"/>
              <a:pPr/>
              <a:t>9/30/11</a:t>
            </a:fld>
            <a:endParaRPr lang="en-US" smtClean="0"/>
          </a:p>
        </p:txBody>
      </p:sp>
      <p:sp>
        <p:nvSpPr>
          <p:cNvPr id="30725" name="Slide Number Placeholder 4"/>
          <p:cNvSpPr>
            <a:spLocks noGrp="1"/>
          </p:cNvSpPr>
          <p:nvPr>
            <p:ph type="sldNum" sz="quarter" idx="5"/>
          </p:nvPr>
        </p:nvSpPr>
        <p:spPr>
          <a:noFill/>
        </p:spPr>
        <p:txBody>
          <a:bodyPr/>
          <a:lstStyle/>
          <a:p>
            <a:fld id="{AAB9EAE7-90E7-D444-9CF3-6A6E4D720245}" type="slidenum">
              <a:rPr lang="en-US" smtClean="0"/>
              <a:pPr/>
              <a:t>26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Artificial intelligence began as a discipline after John McCarthy organized a group to discuss machine intelligence and methods with  which they could learn and evaluate tasks.</a:t>
            </a:r>
          </a:p>
          <a:p>
            <a:endParaRPr lang="en-US" dirty="0" smtClean="0"/>
          </a:p>
          <a:p>
            <a:r>
              <a:rPr lang="en-US" dirty="0" smtClean="0"/>
              <a:t>One of the first AI s was the Logic Theorist would make problems into tree models and evaluate each branch then pick which branch it saw was the most fit answer to the problem. Following this first AI there were many others developed that focused on a wide range of tasks from identifying objects by shading to trying to learn human speech and how to generate it. Sadly most programs were unable to become huge successes due to the limitations of power they had, they simply could not perform fast enough calculations.</a:t>
            </a:r>
          </a:p>
          <a:p>
            <a:endParaRPr lang="en-US" dirty="0" smtClean="0"/>
          </a:p>
          <a:p>
            <a:r>
              <a:rPr lang="en-US" dirty="0" smtClean="0"/>
              <a:t>One of the challenges that some hoped to solve was a hypothetical test put forth by Alan Turing called the Turing Test. The goal of the test was for a person to question the machine and see if it was able to imitate human's in such a way that the real human would be unsure whether the response were coming from a machine or simply a person on the other side. To date there have been no successful Artificial Intelligences. (1)</a:t>
            </a:r>
            <a:endParaRPr lang="en-US" dirty="0"/>
          </a:p>
        </p:txBody>
      </p:sp>
      <p:sp>
        <p:nvSpPr>
          <p:cNvPr id="4" name="Date Placeholder 3"/>
          <p:cNvSpPr>
            <a:spLocks noGrp="1"/>
          </p:cNvSpPr>
          <p:nvPr>
            <p:ph type="dt" idx="10"/>
          </p:nvPr>
        </p:nvSpPr>
        <p:spPr/>
        <p:txBody>
          <a:bodyPr/>
          <a:lstStyle/>
          <a:p>
            <a:fld id="{0DEA8934-14DF-6840-9768-B0AA7439346A}" type="datetime1">
              <a:rPr lang="en-US" smtClean="0"/>
              <a:pPr/>
              <a:t>9/30/11</a:t>
            </a:fld>
            <a:endParaRPr lang="en-US"/>
          </a:p>
        </p:txBody>
      </p:sp>
      <p:sp>
        <p:nvSpPr>
          <p:cNvPr id="5" name="Slide Number Placeholder 4"/>
          <p:cNvSpPr>
            <a:spLocks noGrp="1"/>
          </p:cNvSpPr>
          <p:nvPr>
            <p:ph type="sldNum" sz="quarter" idx="11"/>
          </p:nvPr>
        </p:nvSpPr>
        <p:spPr/>
        <p:txBody>
          <a:bodyPr/>
          <a:lstStyle/>
          <a:p>
            <a:fld id="{B76BD45D-64A2-8D42-8E35-4C2F1EBF4F80}" type="slidenum">
              <a:rPr lang="en-US" smtClean="0"/>
              <a:pPr/>
              <a:t>27</a:t>
            </a:fld>
            <a:endParaRPr lang="en-US"/>
          </a:p>
        </p:txBody>
      </p:sp>
    </p:spTree>
    <p:extLst>
      <p:ext uri="{BB962C8B-B14F-4D97-AF65-F5344CB8AC3E}">
        <p14:creationId xmlns:p14="http://schemas.microsoft.com/office/powerpoint/2010/main" val="212885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EMI which stands for Experiments in Music Intelligence was designed by David Copes and it relied mainly on algorithmic composition to create its music. That is, it follows a very formal set of rules to create music. The first form EMI learned was Bach's Chorales, as they followed a very common rule-set This produced sub-par music to correct this Cope allowed EMI to use a process called intelligent misuse which is when rules are intentionally broken. This was done by inputting hundreds of Bach Chorales into the machine so it could capture Bach's patterns. This was still imperfect so he broke the music down into structure similar to speech with Statements-Preparations-Extension-</a:t>
            </a:r>
            <a:r>
              <a:rPr lang="en-US" dirty="0" err="1" smtClean="0"/>
              <a:t>Antcedent</a:t>
            </a:r>
            <a:r>
              <a:rPr lang="en-US" dirty="0" smtClean="0"/>
              <a:t>-Conclusion</a:t>
            </a:r>
          </a:p>
          <a:p>
            <a:endParaRPr lang="en-US" dirty="0" smtClean="0"/>
          </a:p>
          <a:p>
            <a:r>
              <a:rPr lang="en-US" dirty="0" smtClean="0"/>
              <a:t>With this EMI was able to create works mimicking classical composers such as Bach so well that audiences were unable to differentiate between Bach and the computer generated pieces. Some of the audience was outraged by what they viewed as a cheapening of the human creative side. This was back in 1987.</a:t>
            </a:r>
          </a:p>
          <a:p>
            <a:endParaRPr lang="en-US" dirty="0" smtClean="0"/>
          </a:p>
          <a:p>
            <a:r>
              <a:rPr lang="en-US" dirty="0" smtClean="0"/>
              <a:t>Emily Howell was created to make new original works after Copes worried that EMI was making too much of the same and wanted to diversify. Emily works by receiving a small input composition and giving an output back, Copes then answers yes or no and creates an association matrix. After many numerous statements either a part of a composition or the whole composition is output by Emily.</a:t>
            </a:r>
          </a:p>
          <a:p>
            <a:endParaRPr lang="en-US" dirty="0" smtClean="0"/>
          </a:p>
          <a:p>
            <a:r>
              <a:rPr lang="en-US" dirty="0" smtClean="0"/>
              <a:t>Copes released a CD commercially called From Darkness, Light . Which contained several pieces composed in this manner {2}.</a:t>
            </a:r>
            <a:endParaRPr lang="en-US" dirty="0"/>
          </a:p>
        </p:txBody>
      </p:sp>
      <p:sp>
        <p:nvSpPr>
          <p:cNvPr id="4" name="Date Placeholder 3"/>
          <p:cNvSpPr>
            <a:spLocks noGrp="1"/>
          </p:cNvSpPr>
          <p:nvPr>
            <p:ph type="dt" idx="10"/>
          </p:nvPr>
        </p:nvSpPr>
        <p:spPr/>
        <p:txBody>
          <a:bodyPr/>
          <a:lstStyle/>
          <a:p>
            <a:fld id="{0DEA8934-14DF-6840-9768-B0AA7439346A}" type="datetime1">
              <a:rPr lang="en-US" smtClean="0"/>
              <a:pPr/>
              <a:t>9/30/11</a:t>
            </a:fld>
            <a:endParaRPr lang="en-US"/>
          </a:p>
        </p:txBody>
      </p:sp>
      <p:sp>
        <p:nvSpPr>
          <p:cNvPr id="5" name="Slide Number Placeholder 4"/>
          <p:cNvSpPr>
            <a:spLocks noGrp="1"/>
          </p:cNvSpPr>
          <p:nvPr>
            <p:ph type="sldNum" sz="quarter" idx="11"/>
          </p:nvPr>
        </p:nvSpPr>
        <p:spPr/>
        <p:txBody>
          <a:bodyPr/>
          <a:lstStyle/>
          <a:p>
            <a:fld id="{B76BD45D-64A2-8D42-8E35-4C2F1EBF4F80}" type="slidenum">
              <a:rPr lang="en-US" smtClean="0"/>
              <a:pPr/>
              <a:t>28</a:t>
            </a:fld>
            <a:endParaRPr lang="en-US"/>
          </a:p>
        </p:txBody>
      </p:sp>
    </p:spTree>
    <p:extLst>
      <p:ext uri="{BB962C8B-B14F-4D97-AF65-F5344CB8AC3E}">
        <p14:creationId xmlns:p14="http://schemas.microsoft.com/office/powerpoint/2010/main" val="2288969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Watson is made of 90 IBM Power 750 Servers, 16 Terabytes of RAM and 4 Terabytes of clustered storage, giving Watson an effective operating speed of 80 </a:t>
            </a:r>
            <a:r>
              <a:rPr lang="en-US" dirty="0" err="1" smtClean="0"/>
              <a:t>Tera</a:t>
            </a:r>
            <a:r>
              <a:rPr lang="en-US" dirty="0" smtClean="0"/>
              <a:t>-flops. Which is would need to even come close to beating humans in a game of Jeopardy.</a:t>
            </a:r>
          </a:p>
          <a:p>
            <a:endParaRPr lang="en-US" dirty="0" smtClean="0"/>
          </a:p>
          <a:p>
            <a:r>
              <a:rPr lang="en-US" dirty="0" smtClean="0"/>
              <a:t>Now some may ask why create a computer that plays Jeopardy? The answer was it is terribly difficult, because its questions are full of puns and include such a massive scope that it is near impossible for a computer to solve. In order to even be in champion level standings Watson would have to answer about 50% of the total questions with 80% correctness. Current systems before Watson failed to get even 20% precision.</a:t>
            </a:r>
          </a:p>
          <a:p>
            <a:endParaRPr lang="en-US" dirty="0" smtClean="0"/>
          </a:p>
          <a:p>
            <a:r>
              <a:rPr lang="en-US" dirty="0" smtClean="0"/>
              <a:t>To force this metric higher IBM developed the </a:t>
            </a:r>
            <a:r>
              <a:rPr lang="en-US" dirty="0" err="1" smtClean="0"/>
              <a:t>DeepQA</a:t>
            </a:r>
            <a:r>
              <a:rPr lang="en-US" dirty="0" smtClean="0"/>
              <a:t> System which operated on the following principles, it had to have massive parallelism, it must measure its confidence, and integrate deep and shallow knowledge it did this with process (click)  </a:t>
            </a:r>
          </a:p>
          <a:p>
            <a:endParaRPr lang="en-US" dirty="0" smtClean="0"/>
          </a:p>
        </p:txBody>
      </p:sp>
      <p:sp>
        <p:nvSpPr>
          <p:cNvPr id="4" name="Date Placeholder 3"/>
          <p:cNvSpPr>
            <a:spLocks noGrp="1"/>
          </p:cNvSpPr>
          <p:nvPr>
            <p:ph type="dt" idx="10"/>
          </p:nvPr>
        </p:nvSpPr>
        <p:spPr/>
        <p:txBody>
          <a:bodyPr/>
          <a:lstStyle/>
          <a:p>
            <a:fld id="{0DEA8934-14DF-6840-9768-B0AA7439346A}" type="datetime1">
              <a:rPr lang="en-US" smtClean="0"/>
              <a:pPr/>
              <a:t>9/30/11</a:t>
            </a:fld>
            <a:endParaRPr lang="en-US"/>
          </a:p>
        </p:txBody>
      </p:sp>
      <p:sp>
        <p:nvSpPr>
          <p:cNvPr id="5" name="Slide Number Placeholder 4"/>
          <p:cNvSpPr>
            <a:spLocks noGrp="1"/>
          </p:cNvSpPr>
          <p:nvPr>
            <p:ph type="sldNum" sz="quarter" idx="11"/>
          </p:nvPr>
        </p:nvSpPr>
        <p:spPr/>
        <p:txBody>
          <a:bodyPr/>
          <a:lstStyle/>
          <a:p>
            <a:fld id="{B76BD45D-64A2-8D42-8E35-4C2F1EBF4F80}" type="slidenum">
              <a:rPr lang="en-US" smtClean="0"/>
              <a:pPr/>
              <a:t>29</a:t>
            </a:fld>
            <a:endParaRPr lang="en-US"/>
          </a:p>
        </p:txBody>
      </p:sp>
    </p:spTree>
    <p:extLst>
      <p:ext uri="{BB962C8B-B14F-4D97-AF65-F5344CB8AC3E}">
        <p14:creationId xmlns:p14="http://schemas.microsoft.com/office/powerpoint/2010/main" val="1045418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6A9305BD-B999-4F4B-8CF2-4C861B183349}" type="datetime1">
              <a:rPr lang="en-US"/>
              <a:pPr/>
              <a:t>9/29/11</a:t>
            </a:fld>
            <a:endParaRPr lang="en-US"/>
          </a:p>
        </p:txBody>
      </p:sp>
      <p:sp>
        <p:nvSpPr>
          <p:cNvPr id="18435" name="Rectangle 7"/>
          <p:cNvSpPr>
            <a:spLocks noGrp="1" noChangeArrowheads="1"/>
          </p:cNvSpPr>
          <p:nvPr>
            <p:ph type="sldNum" sz="quarter" idx="5"/>
          </p:nvPr>
        </p:nvSpPr>
        <p:spPr>
          <a:noFill/>
        </p:spPr>
        <p:txBody>
          <a:bodyPr/>
          <a:lstStyle/>
          <a:p>
            <a:fld id="{85FB232F-D7F1-3A40-BFAE-FFEED6D90297}" type="slidenum">
              <a:rPr lang="en-US"/>
              <a:pPr/>
              <a:t>2</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pitchFamily="-109" charset="0"/>
                <a:ea typeface="ＭＳ Ｐゴシック" pitchFamily="-109" charset="-128"/>
                <a:cs typeface="ＭＳ Ｐゴシック" pitchFamily="-109" charset="-128"/>
              </a:rPr>
              <a:t>Fill time with Work Discussion on Course Web Site.</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It must first have all of the content to search readily available. Then it must score the content based on reliability . Next it has to understand the question which is done in a series of steps which involve breaking it down and determining relationships between words, which Watson can use to classify the question. Next Watson forms hypothesis based on his library and rates it in soft filtering. Finally it rates the sources that passed the filter and gives an answer. (3)</a:t>
            </a:r>
          </a:p>
          <a:p>
            <a:endParaRPr lang="en-US" dirty="0"/>
          </a:p>
        </p:txBody>
      </p:sp>
      <p:sp>
        <p:nvSpPr>
          <p:cNvPr id="4" name="Date Placeholder 3"/>
          <p:cNvSpPr>
            <a:spLocks noGrp="1"/>
          </p:cNvSpPr>
          <p:nvPr>
            <p:ph type="dt" idx="10"/>
          </p:nvPr>
        </p:nvSpPr>
        <p:spPr/>
        <p:txBody>
          <a:bodyPr/>
          <a:lstStyle/>
          <a:p>
            <a:fld id="{0DEA8934-14DF-6840-9768-B0AA7439346A}" type="datetime1">
              <a:rPr lang="en-US" smtClean="0"/>
              <a:pPr/>
              <a:t>9/30/11</a:t>
            </a:fld>
            <a:endParaRPr lang="en-US"/>
          </a:p>
        </p:txBody>
      </p:sp>
      <p:sp>
        <p:nvSpPr>
          <p:cNvPr id="5" name="Slide Number Placeholder 4"/>
          <p:cNvSpPr>
            <a:spLocks noGrp="1"/>
          </p:cNvSpPr>
          <p:nvPr>
            <p:ph type="sldNum" sz="quarter" idx="11"/>
          </p:nvPr>
        </p:nvSpPr>
        <p:spPr/>
        <p:txBody>
          <a:bodyPr/>
          <a:lstStyle/>
          <a:p>
            <a:fld id="{B76BD45D-64A2-8D42-8E35-4C2F1EBF4F80}" type="slidenum">
              <a:rPr lang="en-US" smtClean="0"/>
              <a:pPr/>
              <a:t>30</a:t>
            </a:fld>
            <a:endParaRPr lang="en-US"/>
          </a:p>
        </p:txBody>
      </p:sp>
    </p:spTree>
    <p:extLst>
      <p:ext uri="{BB962C8B-B14F-4D97-AF65-F5344CB8AC3E}">
        <p14:creationId xmlns:p14="http://schemas.microsoft.com/office/powerpoint/2010/main" val="1122670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Medical Field is one of the first jobs soon to be tackled by Watson's as IBM recently partnered with Nuance Communications. Together  the two companies hope to combine their technologies Deep QA and Clinical Language Understanding in order to create a Doctor's assistant, in a recent demo of Watson's new capability he was able to identify a fictional patient suffering from Lyme disease with 73% certainty</a:t>
            </a:r>
          </a:p>
          <a:p>
            <a:endParaRPr lang="en-US" dirty="0" smtClean="0"/>
          </a:p>
          <a:p>
            <a:r>
              <a:rPr lang="en-US" dirty="0" smtClean="0"/>
              <a:t>IBM would also like a Salesman help of Watson which could draw on a history of company interactions to provide figures which may help close a deal, though as of yet no one is picking this application up. (4)</a:t>
            </a:r>
          </a:p>
          <a:p>
            <a:endParaRPr lang="en-US" dirty="0" smtClean="0"/>
          </a:p>
          <a:p>
            <a:r>
              <a:rPr lang="en-US" dirty="0" smtClean="0"/>
              <a:t>Emily may become a threat to musicians her first CD called From Darkness, Light came out early last year. Though it has met with mixed reviews from those who have heard it with some describing it as very atonal. (2)</a:t>
            </a:r>
          </a:p>
          <a:p>
            <a:endParaRPr lang="en-US" dirty="0" smtClean="0"/>
          </a:p>
          <a:p>
            <a:r>
              <a:rPr lang="en-US" dirty="0" smtClean="0"/>
              <a:t>Writers could see some jobs lost to AI's such as Narrative Sciences AI which is already writing news briefs based on short excerpts from the stats of the game. It does this for about 10$ an article and its writing is good enough that many believe it was written by a person with at least the skill of a novice writer. (5)</a:t>
            </a:r>
            <a:endParaRPr lang="en-US" dirty="0"/>
          </a:p>
        </p:txBody>
      </p:sp>
      <p:sp>
        <p:nvSpPr>
          <p:cNvPr id="4" name="Date Placeholder 3"/>
          <p:cNvSpPr>
            <a:spLocks noGrp="1"/>
          </p:cNvSpPr>
          <p:nvPr>
            <p:ph type="dt" idx="10"/>
          </p:nvPr>
        </p:nvSpPr>
        <p:spPr/>
        <p:txBody>
          <a:bodyPr/>
          <a:lstStyle/>
          <a:p>
            <a:fld id="{0DEA8934-14DF-6840-9768-B0AA7439346A}" type="datetime1">
              <a:rPr lang="en-US" smtClean="0"/>
              <a:pPr/>
              <a:t>9/30/11</a:t>
            </a:fld>
            <a:endParaRPr lang="en-US"/>
          </a:p>
        </p:txBody>
      </p:sp>
      <p:sp>
        <p:nvSpPr>
          <p:cNvPr id="5" name="Slide Number Placeholder 4"/>
          <p:cNvSpPr>
            <a:spLocks noGrp="1"/>
          </p:cNvSpPr>
          <p:nvPr>
            <p:ph type="sldNum" sz="quarter" idx="11"/>
          </p:nvPr>
        </p:nvSpPr>
        <p:spPr/>
        <p:txBody>
          <a:bodyPr/>
          <a:lstStyle/>
          <a:p>
            <a:fld id="{B76BD45D-64A2-8D42-8E35-4C2F1EBF4F80}" type="slidenum">
              <a:rPr lang="en-US" smtClean="0"/>
              <a:pPr/>
              <a:t>31</a:t>
            </a:fld>
            <a:endParaRPr lang="en-US"/>
          </a:p>
        </p:txBody>
      </p:sp>
    </p:spTree>
    <p:extLst>
      <p:ext uri="{BB962C8B-B14F-4D97-AF65-F5344CB8AC3E}">
        <p14:creationId xmlns:p14="http://schemas.microsoft.com/office/powerpoint/2010/main" val="3177539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6A9305BD-B999-4F4B-8CF2-4C861B183349}" type="datetime1">
              <a:rPr lang="en-US"/>
              <a:pPr/>
              <a:t>9/29/11</a:t>
            </a:fld>
            <a:endParaRPr lang="en-US"/>
          </a:p>
        </p:txBody>
      </p:sp>
      <p:sp>
        <p:nvSpPr>
          <p:cNvPr id="18435" name="Rectangle 7"/>
          <p:cNvSpPr>
            <a:spLocks noGrp="1" noChangeArrowheads="1"/>
          </p:cNvSpPr>
          <p:nvPr>
            <p:ph type="sldNum" sz="quarter" idx="5"/>
          </p:nvPr>
        </p:nvSpPr>
        <p:spPr>
          <a:noFill/>
        </p:spPr>
        <p:txBody>
          <a:bodyPr/>
          <a:lstStyle/>
          <a:p>
            <a:fld id="{85FB232F-D7F1-3A40-BFAE-FFEED6D90297}" type="slidenum">
              <a:rPr lang="en-US"/>
              <a:pPr/>
              <a:t>34</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pitchFamily="-109" charset="0"/>
                <a:ea typeface="ＭＳ Ｐゴシック" pitchFamily="-109" charset="-128"/>
                <a:cs typeface="ＭＳ Ｐゴシック" pitchFamily="-109" charset="-128"/>
              </a:rPr>
              <a:t>Fill time with Work Discussion on Course Web Site.</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p:spPr>
        <p:txBody>
          <a:bodyPr/>
          <a:lstStyle/>
          <a:p>
            <a:fld id="{90013653-9B9E-7543-A8D5-9019FB6B1FF3}" type="datetime1">
              <a:rPr lang="en-US"/>
              <a:pPr/>
              <a:t>9/29/11</a:t>
            </a:fld>
            <a:endParaRPr lang="en-US"/>
          </a:p>
        </p:txBody>
      </p:sp>
      <p:sp>
        <p:nvSpPr>
          <p:cNvPr id="57347" name="Rectangle 7"/>
          <p:cNvSpPr>
            <a:spLocks noGrp="1" noChangeArrowheads="1"/>
          </p:cNvSpPr>
          <p:nvPr>
            <p:ph type="sldNum" sz="quarter" idx="5"/>
          </p:nvPr>
        </p:nvSpPr>
        <p:spPr>
          <a:noFill/>
        </p:spPr>
        <p:txBody>
          <a:bodyPr/>
          <a:lstStyle/>
          <a:p>
            <a:fld id="{5BDFFDF7-7915-DB43-AAFD-4210AF68D672}" type="slidenum">
              <a:rPr lang="en-US"/>
              <a:pPr/>
              <a:t>35</a:t>
            </a:fld>
            <a:endParaRPr lang="en-US"/>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This is the end. The slides beyond this point are for answering questions that may arise but not needed in the main talk. Some slides may also be unfinished and are not needed but kept just in case. In this particular presentation there are no further slides but it will say this on The End for most of them so I figured I’d get you ready for it now.</a:t>
            </a:r>
          </a:p>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6A9305BD-B999-4F4B-8CF2-4C861B183349}" type="datetime1">
              <a:rPr lang="en-US"/>
              <a:pPr/>
              <a:t>9/29/11</a:t>
            </a:fld>
            <a:endParaRPr lang="en-US"/>
          </a:p>
        </p:txBody>
      </p:sp>
      <p:sp>
        <p:nvSpPr>
          <p:cNvPr id="18435" name="Rectangle 7"/>
          <p:cNvSpPr>
            <a:spLocks noGrp="1" noChangeArrowheads="1"/>
          </p:cNvSpPr>
          <p:nvPr>
            <p:ph type="sldNum" sz="quarter" idx="5"/>
          </p:nvPr>
        </p:nvSpPr>
        <p:spPr>
          <a:noFill/>
        </p:spPr>
        <p:txBody>
          <a:bodyPr/>
          <a:lstStyle/>
          <a:p>
            <a:fld id="{85FB232F-D7F1-3A40-BFAE-FFEED6D90297}" type="slidenum">
              <a:rPr lang="en-US"/>
              <a:pPr/>
              <a:t>4</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pitchFamily="-109" charset="0"/>
                <a:ea typeface="ＭＳ Ｐゴシック" pitchFamily="-109" charset="-128"/>
                <a:cs typeface="ＭＳ Ｐゴシック" pitchFamily="-109" charset="-128"/>
              </a:rPr>
              <a:t>Fill time with Work Discussion on Course Web Site.</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90DB3408-307E-6643-ADAA-657D04358B63}" type="datetime1">
              <a:rPr lang="en-US"/>
              <a:pPr/>
              <a:t>9/30/11</a:t>
            </a:fld>
            <a:endParaRPr lang="en-US"/>
          </a:p>
        </p:txBody>
      </p:sp>
      <p:sp>
        <p:nvSpPr>
          <p:cNvPr id="20483" name="Rectangle 7"/>
          <p:cNvSpPr>
            <a:spLocks noGrp="1" noChangeArrowheads="1"/>
          </p:cNvSpPr>
          <p:nvPr>
            <p:ph type="sldNum" sz="quarter" idx="5"/>
          </p:nvPr>
        </p:nvSpPr>
        <p:spPr>
          <a:noFill/>
        </p:spPr>
        <p:txBody>
          <a:bodyPr/>
          <a:lstStyle/>
          <a:p>
            <a:fld id="{F9AD8D38-A0D7-3543-8E2E-30758BE67BAC}" type="slidenum">
              <a:rPr lang="en-US"/>
              <a:pPr/>
              <a:t>5</a:t>
            </a:fld>
            <a:endParaRPr lang="en-US"/>
          </a:p>
        </p:txBody>
      </p:sp>
      <p:sp>
        <p:nvSpPr>
          <p:cNvPr id="20484" name="Rectangle 2"/>
          <p:cNvSpPr>
            <a:spLocks noGrp="1" noRot="1" noChangeAspect="1" noChangeArrowheads="1"/>
          </p:cNvSpPr>
          <p:nvPr>
            <p:ph type="sldImg"/>
          </p:nvPr>
        </p:nvSpPr>
        <p:spPr>
          <a:solidFill>
            <a:srgbClr val="FFFFFF"/>
          </a:solidFill>
          <a:ln/>
        </p:spPr>
      </p:sp>
      <p:sp>
        <p:nvSpPr>
          <p:cNvPr id="2048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9/30/11</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12</a:t>
            </a:fld>
            <a:endParaRPr lang="en-US"/>
          </a:p>
        </p:txBody>
      </p:sp>
    </p:spTree>
    <p:extLst>
      <p:ext uri="{BB962C8B-B14F-4D97-AF65-F5344CB8AC3E}">
        <p14:creationId xmlns:p14="http://schemas.microsoft.com/office/powerpoint/2010/main" val="2095225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dt" sz="quarter" idx="1"/>
          </p:nvPr>
        </p:nvSpPr>
        <p:spPr>
          <a:noFill/>
        </p:spPr>
        <p:txBody>
          <a:bodyPr/>
          <a:lstStyle/>
          <a:p>
            <a:fld id="{C3F359A6-48B7-704D-BD39-3E0E913DD629}" type="datetime1">
              <a:rPr lang="en-US"/>
              <a:pPr/>
              <a:t>9/30/11</a:t>
            </a:fld>
            <a:endParaRPr lang="en-US"/>
          </a:p>
        </p:txBody>
      </p:sp>
      <p:sp>
        <p:nvSpPr>
          <p:cNvPr id="26627" name="Rectangle 7"/>
          <p:cNvSpPr>
            <a:spLocks noGrp="1" noChangeArrowheads="1"/>
          </p:cNvSpPr>
          <p:nvPr>
            <p:ph type="sldNum" sz="quarter" idx="5"/>
          </p:nvPr>
        </p:nvSpPr>
        <p:spPr>
          <a:noFill/>
        </p:spPr>
        <p:txBody>
          <a:bodyPr/>
          <a:lstStyle/>
          <a:p>
            <a:fld id="{DCDC7147-2DDB-8E41-8A87-449D0496510A}" type="slidenum">
              <a:rPr lang="en-US"/>
              <a:pPr/>
              <a:t>13</a:t>
            </a:fld>
            <a:endParaRPr lang="en-US"/>
          </a:p>
        </p:txBody>
      </p:sp>
      <p:sp>
        <p:nvSpPr>
          <p:cNvPr id="26628" name="Rectangle 2"/>
          <p:cNvSpPr>
            <a:spLocks noGrp="1" noRot="1" noChangeAspect="1" noChangeArrowheads="1"/>
          </p:cNvSpPr>
          <p:nvPr>
            <p:ph type="sldImg"/>
          </p:nvPr>
        </p:nvSpPr>
        <p:spPr>
          <a:solidFill>
            <a:srgbClr val="FFFFFF"/>
          </a:solidFill>
          <a:ln/>
        </p:spPr>
      </p:sp>
      <p:sp>
        <p:nvSpPr>
          <p:cNvPr id="2662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charset="0"/>
                <a:ea typeface="ＭＳ Ｐゴシック" charset="-128"/>
                <a:cs typeface="ＭＳ Ｐゴシック" charset="-128"/>
              </a:rPr>
              <a:t>Based</a:t>
            </a:r>
            <a:r>
              <a:rPr lang="en-US" baseline="0" dirty="0" smtClean="0">
                <a:latin typeface="Arial" charset="0"/>
                <a:ea typeface="ＭＳ Ｐゴシック" charset="-128"/>
                <a:cs typeface="ＭＳ Ｐゴシック" charset="-128"/>
              </a:rPr>
              <a:t> on an </a:t>
            </a:r>
            <a:r>
              <a:rPr lang="en-US" baseline="0" smtClean="0">
                <a:latin typeface="Arial" charset="0"/>
                <a:ea typeface="ＭＳ Ｐゴシック" charset="-128"/>
                <a:cs typeface="ＭＳ Ｐゴシック" charset="-128"/>
              </a:rPr>
              <a:t>actual example that depends on subsidies instead of technology.</a:t>
            </a:r>
            <a:endParaRPr lang="en-US">
              <a:latin typeface="Arial"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a:ln/>
        </p:spPr>
      </p:sp>
      <p:sp>
        <p:nvSpPr>
          <p:cNvPr id="43011" name="Notes Placeholder 2"/>
          <p:cNvSpPr>
            <a:spLocks noGrp="1"/>
          </p:cNvSpPr>
          <p:nvPr>
            <p:ph type="body" idx="1"/>
          </p:nvPr>
        </p:nvSpPr>
        <p:spPr>
          <a:noFill/>
          <a:ln/>
        </p:spPr>
        <p:txBody>
          <a:bodyPr/>
          <a:lstStyle/>
          <a:p>
            <a:endParaRPr lang="en-US" smtClean="0">
              <a:latin typeface="Arial" charset="0"/>
              <a:ea typeface="ＭＳ Ｐゴシック" charset="-128"/>
              <a:cs typeface="ＭＳ Ｐゴシック" charset="-128"/>
            </a:endParaRPr>
          </a:p>
        </p:txBody>
      </p:sp>
      <p:sp>
        <p:nvSpPr>
          <p:cNvPr id="43012" name="Date Placeholder 3"/>
          <p:cNvSpPr>
            <a:spLocks noGrp="1"/>
          </p:cNvSpPr>
          <p:nvPr>
            <p:ph type="dt" sz="quarter" idx="1"/>
          </p:nvPr>
        </p:nvSpPr>
        <p:spPr>
          <a:noFill/>
        </p:spPr>
        <p:txBody>
          <a:bodyPr/>
          <a:lstStyle/>
          <a:p>
            <a:fld id="{2E7BDE84-35F3-484F-8673-F79AFBC43061}" type="datetime1">
              <a:rPr lang="en-US" smtClean="0"/>
              <a:pPr/>
              <a:t>9/30/11</a:t>
            </a:fld>
            <a:endParaRPr lang="en-US" smtClean="0"/>
          </a:p>
        </p:txBody>
      </p:sp>
      <p:sp>
        <p:nvSpPr>
          <p:cNvPr id="43013" name="Slide Number Placeholder 4"/>
          <p:cNvSpPr>
            <a:spLocks noGrp="1"/>
          </p:cNvSpPr>
          <p:nvPr>
            <p:ph type="sldNum" sz="quarter" idx="5"/>
          </p:nvPr>
        </p:nvSpPr>
        <p:spPr>
          <a:noFill/>
        </p:spPr>
        <p:txBody>
          <a:bodyPr/>
          <a:lstStyle/>
          <a:p>
            <a:fld id="{37266562-05E5-984D-9481-19232905067D}" type="slidenum">
              <a:rPr lang="en-US" smtClean="0"/>
              <a:pPr/>
              <a:t>17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My presentation is about how communication technologies change our work. Here’s the outline. First of all, I’m going to discuss about the features of communication technology. Then, I’m going to talk over how our work, and our companies are affected due to these features of communication. After that, we are going to discuss about pros and cons of different communication technology through a case study.</a:t>
            </a:r>
            <a:endParaRPr lang="en-US" dirty="0"/>
          </a:p>
        </p:txBody>
      </p:sp>
      <p:sp>
        <p:nvSpPr>
          <p:cNvPr id="4" name="Date Placeholder 3"/>
          <p:cNvSpPr>
            <a:spLocks noGrp="1"/>
          </p:cNvSpPr>
          <p:nvPr>
            <p:ph type="dt" idx="10"/>
          </p:nvPr>
        </p:nvSpPr>
        <p:spPr/>
        <p:txBody>
          <a:bodyPr/>
          <a:lstStyle/>
          <a:p>
            <a:fld id="{2D9551E6-16E7-8043-9736-C42536B20873}" type="datetime1">
              <a:rPr lang="en-US" smtClean="0"/>
              <a:pPr/>
              <a:t>9/30/11</a:t>
            </a:fld>
            <a:endParaRPr lang="en-US"/>
          </a:p>
        </p:txBody>
      </p:sp>
      <p:sp>
        <p:nvSpPr>
          <p:cNvPr id="5" name="Slide Number Placeholder 4"/>
          <p:cNvSpPr>
            <a:spLocks noGrp="1"/>
          </p:cNvSpPr>
          <p:nvPr>
            <p:ph type="sldNum" sz="quarter" idx="11"/>
          </p:nvPr>
        </p:nvSpPr>
        <p:spPr/>
        <p:txBody>
          <a:bodyPr/>
          <a:lstStyle/>
          <a:p>
            <a:fld id="{767E2518-8E1E-404B-BF69-028B399220E7}"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dt" sz="quarter" idx="1"/>
          </p:nvPr>
        </p:nvSpPr>
        <p:spPr>
          <a:noFill/>
        </p:spPr>
        <p:txBody>
          <a:bodyPr/>
          <a:lstStyle/>
          <a:p>
            <a:fld id="{78A30319-D9E5-164B-80C7-CD7380CD0202}" type="datetime1">
              <a:rPr lang="en-US"/>
              <a:pPr/>
              <a:t>9/30/11</a:t>
            </a:fld>
            <a:endParaRPr lang="en-US"/>
          </a:p>
        </p:txBody>
      </p:sp>
      <p:sp>
        <p:nvSpPr>
          <p:cNvPr id="24579" name="Rectangle 7"/>
          <p:cNvSpPr>
            <a:spLocks noGrp="1" noChangeArrowheads="1"/>
          </p:cNvSpPr>
          <p:nvPr>
            <p:ph type="sldNum" sz="quarter" idx="5"/>
          </p:nvPr>
        </p:nvSpPr>
        <p:spPr>
          <a:noFill/>
        </p:spPr>
        <p:txBody>
          <a:bodyPr/>
          <a:lstStyle/>
          <a:p>
            <a:fld id="{80078414-0B97-4E4C-88D6-7CC3BC319E7B}" type="slidenum">
              <a:rPr lang="en-US"/>
              <a:pPr/>
              <a:t>19</a:t>
            </a:fld>
            <a:endParaRPr lang="en-US"/>
          </a:p>
        </p:txBody>
      </p:sp>
      <p:sp>
        <p:nvSpPr>
          <p:cNvPr id="24580" name="Rectangle 2"/>
          <p:cNvSpPr>
            <a:spLocks noGrp="1" noRot="1" noChangeAspect="1" noChangeArrowheads="1"/>
          </p:cNvSpPr>
          <p:nvPr>
            <p:ph type="sldImg"/>
          </p:nvPr>
        </p:nvSpPr>
        <p:spPr>
          <a:solidFill>
            <a:srgbClr val="FFFFFF"/>
          </a:solidFill>
          <a:ln/>
        </p:spPr>
      </p:sp>
      <p:sp>
        <p:nvSpPr>
          <p:cNvPr id="2458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charset="0"/>
                <a:ea typeface="ＭＳ Ｐゴシック" charset="-128"/>
                <a:cs typeface="ＭＳ Ｐゴシック" charset="-128"/>
              </a:rPr>
              <a:t>First</a:t>
            </a:r>
            <a:r>
              <a:rPr lang="en-US" baseline="0" dirty="0" smtClean="0">
                <a:latin typeface="Arial" charset="0"/>
                <a:ea typeface="ＭＳ Ｐゴシック" charset="-128"/>
                <a:cs typeface="ＭＳ Ｐゴシック" charset="-128"/>
              </a:rPr>
              <a:t> of all, CT enables communicating with larger amount of information. Here is an email I received from a job searching website two weeks ago. I received email from this website once a week, each email includes a lot of link and reveal a lot of information to me---- so many information are organized and presented to me in a few second of “communication”.</a:t>
            </a:r>
            <a:endParaRPr lang="en-US" dirty="0">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3"/>
          <p:cNvGrpSpPr>
            <a:grpSpLocks/>
          </p:cNvGrpSpPr>
          <p:nvPr/>
        </p:nvGrpSpPr>
        <p:grpSpPr bwMode="auto">
          <a:xfrm>
            <a:off x="0" y="0"/>
            <a:ext cx="9144000" cy="6858000"/>
            <a:chOff x="0" y="0"/>
            <a:chExt cx="5760" cy="4320"/>
          </a:xfrm>
        </p:grpSpPr>
        <p:sp>
          <p:nvSpPr>
            <p:cNvPr id="5" name="Rectangle 2"/>
            <p:cNvSpPr>
              <a:spLocks noChangeArrowheads="1"/>
            </p:cNvSpPr>
            <p:nvPr userDrawn="1"/>
          </p:nvSpPr>
          <p:spPr bwMode="hidden">
            <a:xfrm>
              <a:off x="0" y="0"/>
              <a:ext cx="2208" cy="4320"/>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endParaRPr lang="en-US">
                <a:solidFill>
                  <a:schemeClr val="tx1"/>
                </a:solidFill>
              </a:endParaRPr>
            </a:p>
          </p:txBody>
        </p:sp>
        <p:sp>
          <p:nvSpPr>
            <p:cNvPr id="6" name="Rectangle 6"/>
            <p:cNvSpPr>
              <a:spLocks noChangeArrowheads="1"/>
            </p:cNvSpPr>
            <p:nvPr userDrawn="1"/>
          </p:nvSpPr>
          <p:spPr bwMode="hidden">
            <a:xfrm>
              <a:off x="1081" y="1065"/>
              <a:ext cx="4679" cy="1596"/>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grpSp>
          <p:nvGrpSpPr>
            <p:cNvPr id="7" name="Group 22"/>
            <p:cNvGrpSpPr>
              <a:grpSpLocks/>
            </p:cNvGrpSpPr>
            <p:nvPr userDrawn="1"/>
          </p:nvGrpSpPr>
          <p:grpSpPr bwMode="auto">
            <a:xfrm>
              <a:off x="0" y="672"/>
              <a:ext cx="1806" cy="1989"/>
              <a:chOff x="0" y="672"/>
              <a:chExt cx="1806" cy="1989"/>
            </a:xfrm>
          </p:grpSpPr>
          <p:sp>
            <p:nvSpPr>
              <p:cNvPr id="8" name="Rectangle 7"/>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9" name="Rectangle 8"/>
              <p:cNvSpPr>
                <a:spLocks noChangeArrowheads="1"/>
              </p:cNvSpPr>
              <p:nvPr userDrawn="1"/>
            </p:nvSpPr>
            <p:spPr bwMode="auto">
              <a:xfrm>
                <a:off x="1081" y="1065"/>
                <a:ext cx="362" cy="405"/>
              </a:xfrm>
              <a:prstGeom prst="rect">
                <a:avLst/>
              </a:prstGeom>
              <a:solidFill>
                <a:schemeClr val="hlink"/>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0" name="Rectangle 9"/>
              <p:cNvSpPr>
                <a:spLocks noChangeArrowheads="1"/>
              </p:cNvSpPr>
              <p:nvPr userDrawn="1"/>
            </p:nvSpPr>
            <p:spPr bwMode="auto">
              <a:xfrm>
                <a:off x="1437" y="672"/>
                <a:ext cx="369" cy="400"/>
              </a:xfrm>
              <a:prstGeom prst="rect">
                <a:avLst/>
              </a:prstGeom>
              <a:solidFill>
                <a:schemeClr val="hlink"/>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1" name="Rectangle 10"/>
              <p:cNvSpPr>
                <a:spLocks noChangeArrowheads="1"/>
              </p:cNvSpPr>
              <p:nvPr userDrawn="1"/>
            </p:nvSpPr>
            <p:spPr bwMode="auto">
              <a:xfrm>
                <a:off x="719" y="2257"/>
                <a:ext cx="368" cy="404"/>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2" name="Rectangle 11"/>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3" name="Rectangle 12"/>
              <p:cNvSpPr>
                <a:spLocks noChangeArrowheads="1"/>
              </p:cNvSpPr>
              <p:nvPr userDrawn="1"/>
            </p:nvSpPr>
            <p:spPr bwMode="auto">
              <a:xfrm>
                <a:off x="719" y="1464"/>
                <a:ext cx="368" cy="399"/>
              </a:xfrm>
              <a:prstGeom prst="rect">
                <a:avLst/>
              </a:prstGeom>
              <a:solidFill>
                <a:schemeClr val="hlink"/>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4" name="Rectangle 13"/>
              <p:cNvSpPr>
                <a:spLocks noChangeArrowheads="1"/>
              </p:cNvSpPr>
              <p:nvPr userDrawn="1"/>
            </p:nvSpPr>
            <p:spPr bwMode="auto">
              <a:xfrm>
                <a:off x="0" y="1464"/>
                <a:ext cx="367" cy="399"/>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5" name="Rectangle 14"/>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6" name="Rectangle 15"/>
              <p:cNvSpPr>
                <a:spLocks noChangeArrowheads="1"/>
              </p:cNvSpPr>
              <p:nvPr userDrawn="1"/>
            </p:nvSpPr>
            <p:spPr bwMode="auto">
              <a:xfrm>
                <a:off x="361" y="1857"/>
                <a:ext cx="363" cy="406"/>
              </a:xfrm>
              <a:prstGeom prst="rect">
                <a:avLst/>
              </a:prstGeom>
              <a:solidFill>
                <a:schemeClr val="hlink"/>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7" name="Rectangle 16"/>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grpSp>
      </p:grpSp>
      <p:pic>
        <p:nvPicPr>
          <p:cNvPr id="18" name="Picture 25"/>
          <p:cNvPicPr>
            <a:picLocks noChangeAspect="1" noChangeArrowheads="1"/>
          </p:cNvPicPr>
          <p:nvPr userDrawn="1"/>
        </p:nvPicPr>
        <p:blipFill>
          <a:blip r:embed="rId2"/>
          <a:srcRect/>
          <a:stretch>
            <a:fillRect/>
          </a:stretch>
        </p:blipFill>
        <p:spPr bwMode="auto">
          <a:xfrm>
            <a:off x="7977188" y="23813"/>
            <a:ext cx="1166812" cy="433387"/>
          </a:xfrm>
          <a:prstGeom prst="rect">
            <a:avLst/>
          </a:prstGeom>
          <a:noFill/>
          <a:ln w="9525">
            <a:noFill/>
            <a:miter lim="800000"/>
            <a:headEnd/>
            <a:tailEnd/>
          </a:ln>
        </p:spPr>
      </p:pic>
      <p:sp>
        <p:nvSpPr>
          <p:cNvPr id="19" name="Text Box 26"/>
          <p:cNvSpPr txBox="1">
            <a:spLocks noChangeArrowheads="1"/>
          </p:cNvSpPr>
          <p:nvPr userDrawn="1"/>
        </p:nvSpPr>
        <p:spPr bwMode="auto">
          <a:xfrm>
            <a:off x="1576388" y="23813"/>
            <a:ext cx="6015037"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
        <p:nvSpPr>
          <p:cNvPr id="39953" name="Rectangle 17"/>
          <p:cNvSpPr>
            <a:spLocks noGrp="1" noChangeArrowheads="1"/>
          </p:cNvSpPr>
          <p:nvPr>
            <p:ph type="ctrTitle"/>
          </p:nvPr>
        </p:nvSpPr>
        <p:spPr>
          <a:xfrm>
            <a:off x="2971800" y="1828800"/>
            <a:ext cx="6019800" cy="2209800"/>
          </a:xfrm>
        </p:spPr>
        <p:txBody>
          <a:bodyPr/>
          <a:lstStyle>
            <a:lvl1pPr>
              <a:defRPr sz="4200">
                <a:solidFill>
                  <a:schemeClr val="tx2"/>
                </a:solidFill>
              </a:defRPr>
            </a:lvl1pPr>
          </a:lstStyle>
          <a:p>
            <a:r>
              <a:rPr lang="en-US"/>
              <a:t>Click to edit Master title style</a:t>
            </a:r>
          </a:p>
        </p:txBody>
      </p:sp>
      <p:sp>
        <p:nvSpPr>
          <p:cNvPr id="39954" name="Rectangle 18"/>
          <p:cNvSpPr>
            <a:spLocks noGrp="1" noChangeArrowheads="1"/>
          </p:cNvSpPr>
          <p:nvPr>
            <p:ph type="subTitle" idx="1"/>
          </p:nvPr>
        </p:nvSpPr>
        <p:spPr>
          <a:xfrm>
            <a:off x="2971800" y="4267200"/>
            <a:ext cx="6019800" cy="1752600"/>
          </a:xfrm>
        </p:spPr>
        <p:txBody>
          <a:bodyPr/>
          <a:lstStyle>
            <a:lvl1pPr marL="0" indent="0">
              <a:buFont typeface="Wingdings" pitchFamily="76" charset="2"/>
              <a:buNone/>
              <a:defRPr sz="3200"/>
            </a:lvl1pPr>
          </a:lstStyle>
          <a:p>
            <a:r>
              <a:rPr lang="en-US"/>
              <a:t>Click to edit Master subtitle style</a:t>
            </a:r>
          </a:p>
        </p:txBody>
      </p:sp>
      <p:sp>
        <p:nvSpPr>
          <p:cNvPr id="20" name="Rectangle 3"/>
          <p:cNvSpPr>
            <a:spLocks noGrp="1" noChangeArrowheads="1"/>
          </p:cNvSpPr>
          <p:nvPr>
            <p:ph type="dt" sz="half" idx="10"/>
          </p:nvPr>
        </p:nvSpPr>
        <p:spPr>
          <a:xfrm>
            <a:off x="457200" y="6248400"/>
            <a:ext cx="2133600" cy="457200"/>
          </a:xfrm>
        </p:spPr>
        <p:txBody>
          <a:bodyPr/>
          <a:lstStyle>
            <a:lvl1pPr>
              <a:defRPr/>
            </a:lvl1pPr>
          </a:lstStyle>
          <a:p>
            <a:fld id="{7A29C248-DF5D-AB44-AB1F-8C64589CFA49}" type="datetime1">
              <a:rPr lang="en-US" smtClean="0"/>
              <a:t>9/29/11</a:t>
            </a:fld>
            <a:endParaRPr lang="en-US"/>
          </a:p>
        </p:txBody>
      </p:sp>
      <p:sp>
        <p:nvSpPr>
          <p:cNvPr id="21" name="Rectangle 4"/>
          <p:cNvSpPr>
            <a:spLocks noGrp="1" noChangeArrowheads="1"/>
          </p:cNvSpPr>
          <p:nvPr>
            <p:ph type="ftr" sz="quarter" idx="11"/>
          </p:nvPr>
        </p:nvSpPr>
        <p:spPr/>
        <p:txBody>
          <a:bodyPr/>
          <a:lstStyle>
            <a:lvl1pPr>
              <a:defRPr/>
            </a:lvl1pPr>
          </a:lstStyle>
          <a:p>
            <a:r>
              <a:rPr lang="en-US" smtClean="0"/>
              <a:t>© 2011 Keith A. Pray</a:t>
            </a:r>
            <a:endParaRPr lang="en-US"/>
          </a:p>
        </p:txBody>
      </p:sp>
      <p:sp>
        <p:nvSpPr>
          <p:cNvPr id="22" name="Rectangle 5"/>
          <p:cNvSpPr>
            <a:spLocks noGrp="1" noChangeArrowheads="1"/>
          </p:cNvSpPr>
          <p:nvPr>
            <p:ph type="sldNum" sz="quarter" idx="12"/>
          </p:nvPr>
        </p:nvSpPr>
        <p:spPr/>
        <p:txBody>
          <a:bodyPr/>
          <a:lstStyle>
            <a:lvl1pPr>
              <a:defRPr/>
            </a:lvl1pPr>
          </a:lstStyle>
          <a:p>
            <a:fld id="{48F44118-3ADB-AF46-91CE-CABF8A91127D}" type="slidenum">
              <a:rPr lang="en-US"/>
              <a:pPr/>
              <a:t>‹#›</a:t>
            </a:fld>
            <a:endParaRPr lang="en-US"/>
          </a:p>
        </p:txBody>
      </p:sp>
    </p:spTree>
  </p:cSld>
  <p:clrMapOvr>
    <a:masterClrMapping/>
  </p:clrMapOvr>
  <p:transition xmlns:p14="http://schemas.microsoft.com/office/powerpoint/2010/mai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2011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5B9449AB-C67F-A249-9CBC-6B9F6BCAF767}" type="slidenum">
              <a:rPr lang="en-US"/>
              <a:pPr/>
              <a:t>‹#›</a:t>
            </a:fld>
            <a:endParaRPr lang="en-US"/>
          </a:p>
        </p:txBody>
      </p:sp>
      <p:sp>
        <p:nvSpPr>
          <p:cNvPr id="6" name="Rectangle 17"/>
          <p:cNvSpPr>
            <a:spLocks noGrp="1" noChangeArrowheads="1"/>
          </p:cNvSpPr>
          <p:nvPr>
            <p:ph type="dt" sz="half" idx="12"/>
          </p:nvPr>
        </p:nvSpPr>
        <p:spPr>
          <a:ln/>
        </p:spPr>
        <p:txBody>
          <a:bodyPr/>
          <a:lstStyle>
            <a:lvl1pPr>
              <a:defRPr/>
            </a:lvl1pPr>
          </a:lstStyle>
          <a:p>
            <a:fld id="{F61D3741-E99F-8440-BD91-438C650D71F1}" type="datetime1">
              <a:rPr lang="en-US" smtClean="0"/>
              <a:t>9/29/11</a:t>
            </a:fld>
            <a:endParaRPr lang="en-US"/>
          </a:p>
        </p:txBody>
      </p:sp>
    </p:spTree>
  </p:cSld>
  <p:clrMapOvr>
    <a:masterClrMapping/>
  </p:clrMapOvr>
  <p:transition xmlns:p14="http://schemas.microsoft.com/office/powerpoint/2010/mai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0"/>
            <a:ext cx="60198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2011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029197F6-29B3-FD4A-9CEF-172D54661354}" type="slidenum">
              <a:rPr lang="en-US"/>
              <a:pPr/>
              <a:t>‹#›</a:t>
            </a:fld>
            <a:endParaRPr lang="en-US"/>
          </a:p>
        </p:txBody>
      </p:sp>
      <p:sp>
        <p:nvSpPr>
          <p:cNvPr id="6" name="Rectangle 17"/>
          <p:cNvSpPr>
            <a:spLocks noGrp="1" noChangeArrowheads="1"/>
          </p:cNvSpPr>
          <p:nvPr>
            <p:ph type="dt" sz="half" idx="12"/>
          </p:nvPr>
        </p:nvSpPr>
        <p:spPr>
          <a:ln/>
        </p:spPr>
        <p:txBody>
          <a:bodyPr/>
          <a:lstStyle>
            <a:lvl1pPr>
              <a:defRPr/>
            </a:lvl1pPr>
          </a:lstStyle>
          <a:p>
            <a:fld id="{43424851-84C4-D34C-B0E5-A698BB1A1605}" type="datetime1">
              <a:rPr lang="en-US" smtClean="0"/>
              <a:t>9/29/11</a:t>
            </a:fld>
            <a:endParaRPr lang="en-US"/>
          </a:p>
        </p:txBody>
      </p:sp>
    </p:spTree>
  </p:cSld>
  <p:clrMapOvr>
    <a:masterClrMapping/>
  </p:clrMapOvr>
  <p:transition xmlns:p14="http://schemas.microsoft.com/office/powerpoint/2010/mai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2011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6842FE0C-8D61-E84F-AF2C-824F66C4611B}" type="slidenum">
              <a:rPr lang="en-US"/>
              <a:pPr/>
              <a:t>‹#›</a:t>
            </a:fld>
            <a:endParaRPr lang="en-US"/>
          </a:p>
        </p:txBody>
      </p:sp>
      <p:sp>
        <p:nvSpPr>
          <p:cNvPr id="6" name="Rectangle 17"/>
          <p:cNvSpPr>
            <a:spLocks noGrp="1" noChangeArrowheads="1"/>
          </p:cNvSpPr>
          <p:nvPr>
            <p:ph type="dt" sz="half" idx="12"/>
          </p:nvPr>
        </p:nvSpPr>
        <p:spPr>
          <a:ln/>
        </p:spPr>
        <p:txBody>
          <a:bodyPr/>
          <a:lstStyle>
            <a:lvl1pPr>
              <a:defRPr/>
            </a:lvl1pPr>
          </a:lstStyle>
          <a:p>
            <a:fld id="{93A13605-71DF-AF4E-A89F-93D770D18758}" type="datetime1">
              <a:rPr lang="en-US" smtClean="0"/>
              <a:t>9/29/11</a:t>
            </a:fld>
            <a:endParaRPr lang="en-US"/>
          </a:p>
        </p:txBody>
      </p:sp>
    </p:spTree>
  </p:cSld>
  <p:clrMapOvr>
    <a:masterClrMapping/>
  </p:clrMapOvr>
  <p:transition xmlns:p14="http://schemas.microsoft.com/office/powerpoint/2010/mai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r>
              <a:rPr lang="en-US" smtClean="0"/>
              <a:t>© 2011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065F0942-4125-014F-9C42-A2E0E6E50D11}" type="slidenum">
              <a:rPr lang="en-US"/>
              <a:pPr/>
              <a:t>‹#›</a:t>
            </a:fld>
            <a:endParaRPr lang="en-US"/>
          </a:p>
        </p:txBody>
      </p:sp>
      <p:sp>
        <p:nvSpPr>
          <p:cNvPr id="6" name="Rectangle 17"/>
          <p:cNvSpPr>
            <a:spLocks noGrp="1" noChangeArrowheads="1"/>
          </p:cNvSpPr>
          <p:nvPr>
            <p:ph type="dt" sz="half" idx="12"/>
          </p:nvPr>
        </p:nvSpPr>
        <p:spPr>
          <a:ln/>
        </p:spPr>
        <p:txBody>
          <a:bodyPr/>
          <a:lstStyle>
            <a:lvl1pPr>
              <a:defRPr/>
            </a:lvl1pPr>
          </a:lstStyle>
          <a:p>
            <a:fld id="{39D44F65-CADA-0045-8778-8CD3EB509B76}" type="datetime1">
              <a:rPr lang="en-US" smtClean="0"/>
              <a:t>9/29/11</a:t>
            </a:fld>
            <a:endParaRPr lang="en-US"/>
          </a:p>
        </p:txBody>
      </p:sp>
    </p:spTree>
  </p:cSld>
  <p:clrMapOvr>
    <a:masterClrMapping/>
  </p:clrMapOvr>
  <p:transition xmlns:p14="http://schemas.microsoft.com/office/powerpoint/2010/mai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r>
              <a:rPr lang="en-US" smtClean="0"/>
              <a:t>© 2011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BE7CCE60-A254-DE40-82ED-88804C0A309D}" type="slidenum">
              <a:rPr lang="en-US"/>
              <a:pPr/>
              <a:t>‹#›</a:t>
            </a:fld>
            <a:endParaRPr lang="en-US"/>
          </a:p>
        </p:txBody>
      </p:sp>
      <p:sp>
        <p:nvSpPr>
          <p:cNvPr id="7" name="Rectangle 17"/>
          <p:cNvSpPr>
            <a:spLocks noGrp="1" noChangeArrowheads="1"/>
          </p:cNvSpPr>
          <p:nvPr>
            <p:ph type="dt" sz="half" idx="12"/>
          </p:nvPr>
        </p:nvSpPr>
        <p:spPr>
          <a:ln/>
        </p:spPr>
        <p:txBody>
          <a:bodyPr/>
          <a:lstStyle>
            <a:lvl1pPr>
              <a:defRPr/>
            </a:lvl1pPr>
          </a:lstStyle>
          <a:p>
            <a:fld id="{E5D24A4B-C1B2-BD40-8319-CEAA3801FFE4}" type="datetime1">
              <a:rPr lang="en-US" smtClean="0"/>
              <a:t>9/29/11</a:t>
            </a:fld>
            <a:endParaRPr lang="en-US"/>
          </a:p>
        </p:txBody>
      </p:sp>
    </p:spTree>
  </p:cSld>
  <p:clrMapOvr>
    <a:masterClrMapping/>
  </p:clrMapOvr>
  <p:transition xmlns:p14="http://schemas.microsoft.com/office/powerpoint/2010/mai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r>
              <a:rPr lang="en-US" smtClean="0"/>
              <a:t>© 2011 Keith A. Pray</a:t>
            </a:r>
            <a:endParaRPr lang="en-US"/>
          </a:p>
        </p:txBody>
      </p:sp>
      <p:sp>
        <p:nvSpPr>
          <p:cNvPr id="8" name="Rectangle 4"/>
          <p:cNvSpPr>
            <a:spLocks noGrp="1" noChangeArrowheads="1"/>
          </p:cNvSpPr>
          <p:nvPr>
            <p:ph type="sldNum" sz="quarter" idx="11"/>
          </p:nvPr>
        </p:nvSpPr>
        <p:spPr>
          <a:ln/>
        </p:spPr>
        <p:txBody>
          <a:bodyPr/>
          <a:lstStyle>
            <a:lvl1pPr>
              <a:defRPr/>
            </a:lvl1pPr>
          </a:lstStyle>
          <a:p>
            <a:fld id="{EF2C77F4-A2B3-464F-A501-83E20DFE4332}" type="slidenum">
              <a:rPr lang="en-US"/>
              <a:pPr/>
              <a:t>‹#›</a:t>
            </a:fld>
            <a:endParaRPr lang="en-US"/>
          </a:p>
        </p:txBody>
      </p:sp>
      <p:sp>
        <p:nvSpPr>
          <p:cNvPr id="9" name="Rectangle 17"/>
          <p:cNvSpPr>
            <a:spLocks noGrp="1" noChangeArrowheads="1"/>
          </p:cNvSpPr>
          <p:nvPr>
            <p:ph type="dt" sz="half" idx="12"/>
          </p:nvPr>
        </p:nvSpPr>
        <p:spPr>
          <a:ln/>
        </p:spPr>
        <p:txBody>
          <a:bodyPr/>
          <a:lstStyle>
            <a:lvl1pPr>
              <a:defRPr/>
            </a:lvl1pPr>
          </a:lstStyle>
          <a:p>
            <a:fld id="{8749448D-FB9D-034D-9C79-AB0B4EA4597F}" type="datetime1">
              <a:rPr lang="en-US" smtClean="0"/>
              <a:t>9/29/11</a:t>
            </a:fld>
            <a:endParaRPr lang="en-US"/>
          </a:p>
        </p:txBody>
      </p:sp>
    </p:spTree>
  </p:cSld>
  <p:clrMapOvr>
    <a:masterClrMapping/>
  </p:clrMapOvr>
  <p:transition xmlns:p14="http://schemas.microsoft.com/office/powerpoint/2010/mai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r>
              <a:rPr lang="en-US" smtClean="0"/>
              <a:t>© 2011 Keith A. Pray</a:t>
            </a:r>
            <a:endParaRPr lang="en-US"/>
          </a:p>
        </p:txBody>
      </p:sp>
      <p:sp>
        <p:nvSpPr>
          <p:cNvPr id="4" name="Rectangle 4"/>
          <p:cNvSpPr>
            <a:spLocks noGrp="1" noChangeArrowheads="1"/>
          </p:cNvSpPr>
          <p:nvPr>
            <p:ph type="sldNum" sz="quarter" idx="11"/>
          </p:nvPr>
        </p:nvSpPr>
        <p:spPr>
          <a:ln/>
        </p:spPr>
        <p:txBody>
          <a:bodyPr/>
          <a:lstStyle>
            <a:lvl1pPr>
              <a:defRPr/>
            </a:lvl1pPr>
          </a:lstStyle>
          <a:p>
            <a:fld id="{408840A1-1795-434E-978A-EE27B64AF539}" type="slidenum">
              <a:rPr lang="en-US"/>
              <a:pPr/>
              <a:t>‹#›</a:t>
            </a:fld>
            <a:endParaRPr lang="en-US"/>
          </a:p>
        </p:txBody>
      </p:sp>
      <p:sp>
        <p:nvSpPr>
          <p:cNvPr id="5" name="Rectangle 17"/>
          <p:cNvSpPr>
            <a:spLocks noGrp="1" noChangeArrowheads="1"/>
          </p:cNvSpPr>
          <p:nvPr>
            <p:ph type="dt" sz="half" idx="12"/>
          </p:nvPr>
        </p:nvSpPr>
        <p:spPr>
          <a:ln/>
        </p:spPr>
        <p:txBody>
          <a:bodyPr/>
          <a:lstStyle>
            <a:lvl1pPr>
              <a:defRPr/>
            </a:lvl1pPr>
          </a:lstStyle>
          <a:p>
            <a:fld id="{F4FFE836-3EC2-5F4E-90AA-F1BEA8DF1A9C}" type="datetime1">
              <a:rPr lang="en-US" smtClean="0"/>
              <a:t>9/29/11</a:t>
            </a:fld>
            <a:endParaRPr lang="en-US"/>
          </a:p>
        </p:txBody>
      </p:sp>
    </p:spTree>
  </p:cSld>
  <p:clrMapOvr>
    <a:masterClrMapping/>
  </p:clrMapOvr>
  <p:transition xmlns:p14="http://schemas.microsoft.com/office/powerpoint/2010/mai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r>
              <a:rPr lang="en-US" smtClean="0"/>
              <a:t>© 2011 Keith A. Pray</a:t>
            </a:r>
            <a:endParaRPr lang="en-US"/>
          </a:p>
        </p:txBody>
      </p:sp>
      <p:sp>
        <p:nvSpPr>
          <p:cNvPr id="3" name="Rectangle 4"/>
          <p:cNvSpPr>
            <a:spLocks noGrp="1" noChangeArrowheads="1"/>
          </p:cNvSpPr>
          <p:nvPr>
            <p:ph type="sldNum" sz="quarter" idx="11"/>
          </p:nvPr>
        </p:nvSpPr>
        <p:spPr>
          <a:ln/>
        </p:spPr>
        <p:txBody>
          <a:bodyPr/>
          <a:lstStyle>
            <a:lvl1pPr>
              <a:defRPr/>
            </a:lvl1pPr>
          </a:lstStyle>
          <a:p>
            <a:fld id="{FAFCAC45-2DBC-494C-897E-06B87F7E632A}" type="slidenum">
              <a:rPr lang="en-US"/>
              <a:pPr/>
              <a:t>‹#›</a:t>
            </a:fld>
            <a:endParaRPr lang="en-US"/>
          </a:p>
        </p:txBody>
      </p:sp>
      <p:sp>
        <p:nvSpPr>
          <p:cNvPr id="4" name="Rectangle 17"/>
          <p:cNvSpPr>
            <a:spLocks noGrp="1" noChangeArrowheads="1"/>
          </p:cNvSpPr>
          <p:nvPr>
            <p:ph type="dt" sz="half" idx="12"/>
          </p:nvPr>
        </p:nvSpPr>
        <p:spPr>
          <a:ln/>
        </p:spPr>
        <p:txBody>
          <a:bodyPr/>
          <a:lstStyle>
            <a:lvl1pPr>
              <a:defRPr/>
            </a:lvl1pPr>
          </a:lstStyle>
          <a:p>
            <a:fld id="{FF324FF2-5748-2D46-B226-34D0993DC951}" type="datetime1">
              <a:rPr lang="en-US" smtClean="0"/>
              <a:t>9/29/11</a:t>
            </a:fld>
            <a:endParaRPr lang="en-US"/>
          </a:p>
        </p:txBody>
      </p:sp>
    </p:spTree>
  </p:cSld>
  <p:clrMapOvr>
    <a:masterClrMapping/>
  </p:clrMapOvr>
  <p:transition xmlns:p14="http://schemas.microsoft.com/office/powerpoint/2010/mai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r>
              <a:rPr lang="en-US" smtClean="0"/>
              <a:t>© 2011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36533698-6BEC-DC43-A9DB-E7B9E8314316}" type="slidenum">
              <a:rPr lang="en-US"/>
              <a:pPr/>
              <a:t>‹#›</a:t>
            </a:fld>
            <a:endParaRPr lang="en-US"/>
          </a:p>
        </p:txBody>
      </p:sp>
      <p:sp>
        <p:nvSpPr>
          <p:cNvPr id="7" name="Rectangle 17"/>
          <p:cNvSpPr>
            <a:spLocks noGrp="1" noChangeArrowheads="1"/>
          </p:cNvSpPr>
          <p:nvPr>
            <p:ph type="dt" sz="half" idx="12"/>
          </p:nvPr>
        </p:nvSpPr>
        <p:spPr>
          <a:ln/>
        </p:spPr>
        <p:txBody>
          <a:bodyPr/>
          <a:lstStyle>
            <a:lvl1pPr>
              <a:defRPr/>
            </a:lvl1pPr>
          </a:lstStyle>
          <a:p>
            <a:fld id="{CF33DCF8-98A3-CA49-898A-27A5F0508F63}" type="datetime1">
              <a:rPr lang="en-US" smtClean="0"/>
              <a:t>9/29/11</a:t>
            </a:fld>
            <a:endParaRPr lang="en-US"/>
          </a:p>
        </p:txBody>
      </p:sp>
    </p:spTree>
  </p:cSld>
  <p:clrMapOvr>
    <a:masterClrMapping/>
  </p:clrMapOvr>
  <p:transition xmlns:p14="http://schemas.microsoft.com/office/powerpoint/2010/mai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r>
              <a:rPr lang="en-US" smtClean="0"/>
              <a:t>© 2011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870DF114-4709-BD44-A7BE-E3CE01464B4B}" type="slidenum">
              <a:rPr lang="en-US"/>
              <a:pPr/>
              <a:t>‹#›</a:t>
            </a:fld>
            <a:endParaRPr lang="en-US"/>
          </a:p>
        </p:txBody>
      </p:sp>
      <p:sp>
        <p:nvSpPr>
          <p:cNvPr id="7" name="Rectangle 17"/>
          <p:cNvSpPr>
            <a:spLocks noGrp="1" noChangeArrowheads="1"/>
          </p:cNvSpPr>
          <p:nvPr>
            <p:ph type="dt" sz="half" idx="12"/>
          </p:nvPr>
        </p:nvSpPr>
        <p:spPr>
          <a:ln/>
        </p:spPr>
        <p:txBody>
          <a:bodyPr/>
          <a:lstStyle>
            <a:lvl1pPr>
              <a:defRPr/>
            </a:lvl1pPr>
          </a:lstStyle>
          <a:p>
            <a:fld id="{4032B6CF-6A41-9740-BAD5-D4C4CB7E7FDA}" type="datetime1">
              <a:rPr lang="en-US" smtClean="0"/>
              <a:t>9/29/11</a:t>
            </a:fld>
            <a:endParaRPr lang="en-US"/>
          </a:p>
        </p:txBody>
      </p:sp>
    </p:spTree>
  </p:cSld>
  <p:clrMapOvr>
    <a:masterClrMapping/>
  </p:clrMapOvr>
  <p:transition xmlns:p14="http://schemas.microsoft.com/office/powerpoint/2010/main" spd="slow">
    <p:push/>
  </p:transition>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pitchFamily="-109" charset="0"/>
              </a:defRPr>
            </a:lvl1pPr>
          </a:lstStyle>
          <a:p>
            <a:r>
              <a:rPr lang="en-US" smtClean="0"/>
              <a:t>© 2011 Keith A. Pray</a:t>
            </a:r>
            <a:endParaRPr lang="en-US"/>
          </a:p>
        </p:txBody>
      </p:sp>
      <p:sp>
        <p:nvSpPr>
          <p:cNvPr id="38916"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09" charset="0"/>
              </a:defRPr>
            </a:lvl1pPr>
          </a:lstStyle>
          <a:p>
            <a:fld id="{A4F3A95F-CFB1-A04C-A991-2D09035A6A5A}" type="slidenum">
              <a:rPr lang="en-US"/>
              <a:pPr/>
              <a:t>‹#›</a:t>
            </a:fld>
            <a:endParaRPr lang="en-US"/>
          </a:p>
        </p:txBody>
      </p:sp>
      <p:grpSp>
        <p:nvGrpSpPr>
          <p:cNvPr id="1028" name="Group 18"/>
          <p:cNvGrpSpPr>
            <a:grpSpLocks/>
          </p:cNvGrpSpPr>
          <p:nvPr/>
        </p:nvGrpSpPr>
        <p:grpSpPr bwMode="auto">
          <a:xfrm>
            <a:off x="0" y="0"/>
            <a:ext cx="9144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endParaRPr lang="en-US">
                <a:solidFill>
                  <a:schemeClr val="tx1"/>
                </a:solidFill>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accent1"/>
                </a:gs>
                <a:gs pos="100000">
                  <a:schemeClr val="bg1"/>
                </a:gs>
              </a:gsLst>
              <a:lin ang="0" scaled="1"/>
            </a:gradFill>
            <a:ln w="9525">
              <a:noFill/>
              <a:miter lim="800000"/>
              <a:headEnd/>
              <a:tailEnd/>
            </a:ln>
          </p:spPr>
          <p:txBody>
            <a:bodyPr>
              <a:prstTxWarp prst="textNoShape">
                <a:avLst/>
              </a:prstTxWarp>
            </a:bodyPr>
            <a:lstStyle/>
            <a:p>
              <a:pPr algn="l"/>
              <a:endParaRPr lang="en-US">
                <a:solidFill>
                  <a:schemeClr val="tx1"/>
                </a:solidFill>
              </a:endParaRPr>
            </a:p>
          </p:txBody>
        </p:sp>
        <p:sp>
          <p:nvSpPr>
            <p:cNvPr id="38919" name="Rectangle 7"/>
            <p:cNvSpPr>
              <a:spLocks noChangeArrowheads="1"/>
            </p:cNvSpPr>
            <p:nvPr/>
          </p:nvSpPr>
          <p:spPr bwMode="auto">
            <a:xfrm>
              <a:off x="258" y="85"/>
              <a:ext cx="87" cy="89"/>
            </a:xfrm>
            <a:prstGeom prst="rect">
              <a:avLst/>
            </a:prstGeom>
            <a:solidFill>
              <a:schemeClr val="hlink"/>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0" name="Rectangle 8"/>
            <p:cNvSpPr>
              <a:spLocks noChangeArrowheads="1"/>
            </p:cNvSpPr>
            <p:nvPr/>
          </p:nvSpPr>
          <p:spPr bwMode="auto">
            <a:xfrm>
              <a:off x="345" y="0"/>
              <a:ext cx="88" cy="87"/>
            </a:xfrm>
            <a:prstGeom prst="rect">
              <a:avLst/>
            </a:prstGeom>
            <a:solidFill>
              <a:schemeClr val="hlink"/>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sp>
          <p:nvSpPr>
            <p:cNvPr id="38922" name="Rectangle 10"/>
            <p:cNvSpPr>
              <a:spLocks noChangeArrowheads="1"/>
            </p:cNvSpPr>
            <p:nvPr/>
          </p:nvSpPr>
          <p:spPr bwMode="auto">
            <a:xfrm>
              <a:off x="173" y="173"/>
              <a:ext cx="86" cy="87"/>
            </a:xfrm>
            <a:prstGeom prst="rect">
              <a:avLst/>
            </a:prstGeom>
            <a:solidFill>
              <a:schemeClr val="hlink"/>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3" name="Rectangle 11"/>
            <p:cNvSpPr>
              <a:spLocks noChangeArrowheads="1"/>
            </p:cNvSpPr>
            <p:nvPr/>
          </p:nvSpPr>
          <p:spPr bwMode="auto">
            <a:xfrm>
              <a:off x="83" y="86"/>
              <a:ext cx="89" cy="87"/>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389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sp>
          <p:nvSpPr>
            <p:cNvPr id="389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grpSp>
      <p:sp>
        <p:nvSpPr>
          <p:cNvPr id="1029" name="Rectangle 14"/>
          <p:cNvSpPr>
            <a:spLocks noGrp="1" noChangeArrowheads="1"/>
          </p:cNvSpPr>
          <p:nvPr>
            <p:ph type="title"/>
          </p:nvPr>
        </p:nvSpPr>
        <p:spPr bwMode="auto">
          <a:xfrm>
            <a:off x="457200" y="762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29" name="Rectangle 1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fld id="{858093F9-538D-314B-A301-88CE4B72DA52}" type="datetime1">
              <a:rPr lang="en-US" smtClean="0"/>
              <a:t>9/29/11</a:t>
            </a:fld>
            <a:endParaRPr lang="en-US"/>
          </a:p>
        </p:txBody>
      </p:sp>
      <p:pic>
        <p:nvPicPr>
          <p:cNvPr id="1032" name="Picture 22"/>
          <p:cNvPicPr>
            <a:picLocks noChangeAspect="1" noChangeArrowheads="1"/>
          </p:cNvPicPr>
          <p:nvPr/>
        </p:nvPicPr>
        <p:blipFill>
          <a:blip r:embed="rId13"/>
          <a:srcRect/>
          <a:stretch>
            <a:fillRect/>
          </a:stretch>
        </p:blipFill>
        <p:spPr bwMode="auto">
          <a:xfrm>
            <a:off x="7977188" y="23813"/>
            <a:ext cx="1166812" cy="433387"/>
          </a:xfrm>
          <a:prstGeom prst="rect">
            <a:avLst/>
          </a:prstGeom>
          <a:noFill/>
          <a:ln w="9525">
            <a:noFill/>
            <a:miter lim="800000"/>
            <a:headEnd/>
            <a:tailEnd/>
          </a:ln>
        </p:spPr>
      </p:pic>
      <p:sp>
        <p:nvSpPr>
          <p:cNvPr id="38935" name="Text Box 23"/>
          <p:cNvSpPr txBox="1">
            <a:spLocks noChangeArrowheads="1"/>
          </p:cNvSpPr>
          <p:nvPr userDrawn="1"/>
        </p:nvSpPr>
        <p:spPr bwMode="auto">
          <a:xfrm>
            <a:off x="1568450" y="23813"/>
            <a:ext cx="6015038"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Tree>
  </p:cSld>
  <p:clrMap bg1="lt1" tx1="dk1" bg2="lt2" tx2="dk2" accent1="accent1" accent2="accent2" accent3="accent3" accent4="accent4" accent5="accent5" accent6="accent6" hlink="hlink" folHlink="folHlink"/>
  <p:sldLayoutIdLst>
    <p:sldLayoutId id="2147483736"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xmlns:p14="http://schemas.microsoft.com/office/powerpoint/2010/main" spd="slow">
    <p:push/>
  </p:transition>
  <p:hf hdr="0"/>
  <p:txStyles>
    <p:titleStyle>
      <a:lvl1pPr algn="l" rtl="0" eaLnBrk="0" fontAlgn="base" hangingPunct="0">
        <a:spcBef>
          <a:spcPct val="0"/>
        </a:spcBef>
        <a:spcAft>
          <a:spcPct val="0"/>
        </a:spcAft>
        <a:defRPr sz="3600">
          <a:solidFill>
            <a:schemeClr val="tx1"/>
          </a:solidFill>
          <a:latin typeface="+mj-lt"/>
          <a:ea typeface="ＭＳ Ｐゴシック" pitchFamily="76" charset="-128"/>
          <a:cs typeface="ＭＳ Ｐゴシック" pitchFamily="76" charset="-128"/>
        </a:defRPr>
      </a:lvl1pPr>
      <a:lvl2pPr algn="l" rtl="0" eaLnBrk="0" fontAlgn="base" hangingPunct="0">
        <a:spcBef>
          <a:spcPct val="0"/>
        </a:spcBef>
        <a:spcAft>
          <a:spcPct val="0"/>
        </a:spcAft>
        <a:defRPr sz="3600">
          <a:solidFill>
            <a:schemeClr val="tx1"/>
          </a:solidFill>
          <a:latin typeface="Arial Black" pitchFamily="76" charset="0"/>
          <a:ea typeface="ＭＳ Ｐゴシック" pitchFamily="76" charset="-128"/>
          <a:cs typeface="ＭＳ Ｐゴシック" pitchFamily="76" charset="-128"/>
        </a:defRPr>
      </a:lvl2pPr>
      <a:lvl3pPr algn="l" rtl="0" eaLnBrk="0" fontAlgn="base" hangingPunct="0">
        <a:spcBef>
          <a:spcPct val="0"/>
        </a:spcBef>
        <a:spcAft>
          <a:spcPct val="0"/>
        </a:spcAft>
        <a:defRPr sz="3600">
          <a:solidFill>
            <a:schemeClr val="tx1"/>
          </a:solidFill>
          <a:latin typeface="Arial Black" pitchFamily="76" charset="0"/>
          <a:ea typeface="ＭＳ Ｐゴシック" pitchFamily="76" charset="-128"/>
          <a:cs typeface="ＭＳ Ｐゴシック" pitchFamily="76" charset="-128"/>
        </a:defRPr>
      </a:lvl3pPr>
      <a:lvl4pPr algn="l" rtl="0" eaLnBrk="0" fontAlgn="base" hangingPunct="0">
        <a:spcBef>
          <a:spcPct val="0"/>
        </a:spcBef>
        <a:spcAft>
          <a:spcPct val="0"/>
        </a:spcAft>
        <a:defRPr sz="3600">
          <a:solidFill>
            <a:schemeClr val="tx1"/>
          </a:solidFill>
          <a:latin typeface="Arial Black" pitchFamily="76" charset="0"/>
          <a:ea typeface="ＭＳ Ｐゴシック" pitchFamily="76" charset="-128"/>
          <a:cs typeface="ＭＳ Ｐゴシック" pitchFamily="76" charset="-128"/>
        </a:defRPr>
      </a:lvl4pPr>
      <a:lvl5pPr algn="l" rtl="0" eaLnBrk="0" fontAlgn="base" hangingPunct="0">
        <a:spcBef>
          <a:spcPct val="0"/>
        </a:spcBef>
        <a:spcAft>
          <a:spcPct val="0"/>
        </a:spcAft>
        <a:defRPr sz="3600">
          <a:solidFill>
            <a:schemeClr val="tx1"/>
          </a:solidFill>
          <a:latin typeface="Arial Black" pitchFamily="76" charset="0"/>
          <a:ea typeface="ＭＳ Ｐゴシック" pitchFamily="76" charset="-128"/>
          <a:cs typeface="ＭＳ Ｐゴシック" pitchFamily="76" charset="-128"/>
        </a:defRPr>
      </a:lvl5pPr>
      <a:lvl6pPr marL="457200" algn="l" rtl="0" fontAlgn="base">
        <a:spcBef>
          <a:spcPct val="0"/>
        </a:spcBef>
        <a:spcAft>
          <a:spcPct val="0"/>
        </a:spcAft>
        <a:defRPr sz="3600">
          <a:solidFill>
            <a:schemeClr val="tx1"/>
          </a:solidFill>
          <a:latin typeface="Arial Black" pitchFamily="76" charset="0"/>
        </a:defRPr>
      </a:lvl6pPr>
      <a:lvl7pPr marL="914400" algn="l" rtl="0" fontAlgn="base">
        <a:spcBef>
          <a:spcPct val="0"/>
        </a:spcBef>
        <a:spcAft>
          <a:spcPct val="0"/>
        </a:spcAft>
        <a:defRPr sz="3600">
          <a:solidFill>
            <a:schemeClr val="tx1"/>
          </a:solidFill>
          <a:latin typeface="Arial Black" pitchFamily="76" charset="0"/>
        </a:defRPr>
      </a:lvl7pPr>
      <a:lvl8pPr marL="1371600" algn="l" rtl="0" fontAlgn="base">
        <a:spcBef>
          <a:spcPct val="0"/>
        </a:spcBef>
        <a:spcAft>
          <a:spcPct val="0"/>
        </a:spcAft>
        <a:defRPr sz="3600">
          <a:solidFill>
            <a:schemeClr val="tx1"/>
          </a:solidFill>
          <a:latin typeface="Arial Black" pitchFamily="76" charset="0"/>
        </a:defRPr>
      </a:lvl8pPr>
      <a:lvl9pPr marL="1828800" algn="l" rtl="0" fontAlgn="base">
        <a:spcBef>
          <a:spcPct val="0"/>
        </a:spcBef>
        <a:spcAft>
          <a:spcPct val="0"/>
        </a:spcAft>
        <a:defRPr sz="3600">
          <a:solidFill>
            <a:schemeClr val="tx1"/>
          </a:solidFill>
          <a:latin typeface="Arial Black" pitchFamily="76" charset="0"/>
        </a:defRPr>
      </a:lvl9pPr>
    </p:titleStyle>
    <p:bodyStyle>
      <a:lvl1pPr marL="342900" indent="-342900" algn="l" rtl="0" eaLnBrk="0" fontAlgn="base" hangingPunct="0">
        <a:spcBef>
          <a:spcPct val="20000"/>
        </a:spcBef>
        <a:spcAft>
          <a:spcPct val="0"/>
        </a:spcAft>
        <a:buClr>
          <a:schemeClr val="accent1"/>
        </a:buClr>
        <a:buSzPct val="75000"/>
        <a:buFont typeface="Wingdings" pitchFamily="-109" charset="2"/>
        <a:buChar char="n"/>
        <a:defRPr sz="3000">
          <a:solidFill>
            <a:schemeClr val="tx1"/>
          </a:solidFill>
          <a:latin typeface="+mn-lt"/>
          <a:ea typeface="ＭＳ Ｐゴシック" pitchFamily="76" charset="-128"/>
          <a:cs typeface="ＭＳ Ｐゴシック" pitchFamily="76" charset="-128"/>
        </a:defRPr>
      </a:lvl1pPr>
      <a:lvl2pPr marL="742950" indent="-285750" algn="l" rtl="0" eaLnBrk="0" fontAlgn="base" hangingPunct="0">
        <a:spcBef>
          <a:spcPct val="20000"/>
        </a:spcBef>
        <a:spcAft>
          <a:spcPct val="0"/>
        </a:spcAft>
        <a:buClr>
          <a:schemeClr val="accent2"/>
        </a:buClr>
        <a:buSzPct val="80000"/>
        <a:buFont typeface="Wingdings" pitchFamily="-109" charset="2"/>
        <a:buChar char="¨"/>
        <a:defRPr sz="2000">
          <a:solidFill>
            <a:schemeClr val="tx1"/>
          </a:solidFill>
          <a:latin typeface="+mj-lt"/>
          <a:ea typeface="ＭＳ Ｐゴシック" pitchFamily="76" charset="-128"/>
        </a:defRPr>
      </a:lvl2pPr>
      <a:lvl3pPr marL="1143000" indent="-228600" algn="l" rtl="0" eaLnBrk="0" fontAlgn="base" hangingPunct="0">
        <a:spcBef>
          <a:spcPct val="20000"/>
        </a:spcBef>
        <a:spcAft>
          <a:spcPct val="0"/>
        </a:spcAft>
        <a:buClr>
          <a:schemeClr val="accent1"/>
        </a:buClr>
        <a:buSzPct val="65000"/>
        <a:buFont typeface="Wingdings" pitchFamily="-109" charset="2"/>
        <a:buChar char="n"/>
        <a:defRPr sz="2400">
          <a:solidFill>
            <a:schemeClr val="tx1"/>
          </a:solidFill>
          <a:latin typeface="+mn-lt"/>
          <a:ea typeface="ＭＳ Ｐゴシック" pitchFamily="76" charset="-128"/>
        </a:defRPr>
      </a:lvl3pPr>
      <a:lvl4pPr marL="1600200" indent="-228600" algn="l" rtl="0" eaLnBrk="0" fontAlgn="base" hangingPunct="0">
        <a:spcBef>
          <a:spcPct val="20000"/>
        </a:spcBef>
        <a:spcAft>
          <a:spcPct val="0"/>
        </a:spcAft>
        <a:buClr>
          <a:schemeClr val="accent2"/>
        </a:buClr>
        <a:buSzPct val="70000"/>
        <a:buFont typeface="Wingdings" pitchFamily="-109" charset="2"/>
        <a:buChar char="¨"/>
        <a:defRPr>
          <a:solidFill>
            <a:schemeClr val="tx1"/>
          </a:solidFill>
          <a:latin typeface="+mj-lt"/>
          <a:ea typeface="ＭＳ Ｐゴシック" pitchFamily="76" charset="-128"/>
        </a:defRPr>
      </a:lvl4pPr>
      <a:lvl5pPr marL="2057400" indent="-228600" algn="l" rtl="0" eaLnBrk="0" fontAlgn="base" hangingPunct="0">
        <a:spcBef>
          <a:spcPct val="20000"/>
        </a:spcBef>
        <a:spcAft>
          <a:spcPct val="0"/>
        </a:spcAft>
        <a:buClr>
          <a:schemeClr val="accent1"/>
        </a:buClr>
        <a:buFont typeface="Wingdings" pitchFamily="-109" charset="2"/>
        <a:buChar char="§"/>
        <a:defRPr sz="2000">
          <a:solidFill>
            <a:schemeClr val="tx1"/>
          </a:solidFill>
          <a:latin typeface="+mn-lt"/>
          <a:ea typeface="ＭＳ Ｐゴシック" pitchFamily="76" charset="-128"/>
        </a:defRPr>
      </a:lvl5pPr>
      <a:lvl6pPr marL="25146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6pPr>
      <a:lvl7pPr marL="29718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7pPr>
      <a:lvl8pPr marL="34290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8pPr>
      <a:lvl9pPr marL="38862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hyperlink" Target="http://www.mindfully.org/WTO/Subsidies-Hurt-Poor-Akande19oct02.htm"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youtube.com/watch?v=jbkSRLYSojo&amp;feature=player_embedded%23!"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hyperlink" Target="http://www.mindtools.com/pages/article/newCS_99.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dt" sz="quarter" idx="10"/>
          </p:nvPr>
        </p:nvSpPr>
        <p:spPr>
          <a:noFill/>
        </p:spPr>
        <p:txBody>
          <a:bodyPr/>
          <a:lstStyle/>
          <a:p>
            <a:fld id="{47F8DFA9-1301-A448-801E-1F5E33DFFB1D}" type="datetime1">
              <a:rPr lang="en-US" smtClean="0"/>
              <a:t>9/29/11</a:t>
            </a:fld>
            <a:endParaRPr lang="en-US"/>
          </a:p>
        </p:txBody>
      </p:sp>
      <p:sp>
        <p:nvSpPr>
          <p:cNvPr id="15363" name="Rectangle 4"/>
          <p:cNvSpPr>
            <a:spLocks noGrp="1" noChangeArrowheads="1"/>
          </p:cNvSpPr>
          <p:nvPr>
            <p:ph type="ftr" sz="quarter" idx="11"/>
          </p:nvPr>
        </p:nvSpPr>
        <p:spPr>
          <a:noFill/>
        </p:spPr>
        <p:txBody>
          <a:bodyPr/>
          <a:lstStyle/>
          <a:p>
            <a:r>
              <a:rPr lang="en-US" smtClean="0"/>
              <a:t>© 2011 Keith A. Pray</a:t>
            </a:r>
            <a:endParaRPr lang="en-US"/>
          </a:p>
        </p:txBody>
      </p:sp>
      <p:sp>
        <p:nvSpPr>
          <p:cNvPr id="15364" name="Slide Number Placeholder 5"/>
          <p:cNvSpPr>
            <a:spLocks noGrp="1" noChangeArrowheads="1"/>
          </p:cNvSpPr>
          <p:nvPr>
            <p:ph type="sldNum" sz="quarter" idx="12"/>
          </p:nvPr>
        </p:nvSpPr>
        <p:spPr>
          <a:noFill/>
        </p:spPr>
        <p:txBody>
          <a:bodyPr/>
          <a:lstStyle/>
          <a:p>
            <a:fld id="{9D3FC9F2-B0E3-6F41-81BB-B405C5BAB1A5}" type="slidenum">
              <a:rPr lang="en-US"/>
              <a:pPr/>
              <a:t>1</a:t>
            </a:fld>
            <a:endParaRPr lang="en-US"/>
          </a:p>
        </p:txBody>
      </p:sp>
      <p:sp>
        <p:nvSpPr>
          <p:cNvPr id="15365" name="Rectangle 2"/>
          <p:cNvSpPr>
            <a:spLocks noGrp="1" noChangeArrowheads="1"/>
          </p:cNvSpPr>
          <p:nvPr>
            <p:ph type="ctrTitle"/>
          </p:nvPr>
        </p:nvSpPr>
        <p:spPr/>
        <p:txBody>
          <a:bodyPr/>
          <a:lstStyle/>
          <a:p>
            <a:pPr eaLnBrk="1" hangingPunct="1"/>
            <a:r>
              <a:rPr lang="en-US" dirty="0">
                <a:ea typeface="ＭＳ Ｐゴシック" pitchFamily="-109" charset="-128"/>
                <a:cs typeface="ＭＳ Ｐゴシック" pitchFamily="-109" charset="-128"/>
              </a:rPr>
              <a:t>Class </a:t>
            </a:r>
            <a:r>
              <a:rPr lang="en-US" dirty="0" smtClean="0">
                <a:ea typeface="ＭＳ Ｐゴシック" pitchFamily="-109" charset="-128"/>
                <a:cs typeface="ＭＳ Ｐゴシック" pitchFamily="-109" charset="-128"/>
              </a:rPr>
              <a:t>11</a:t>
            </a:r>
            <a:r>
              <a:rPr lang="en-US" dirty="0">
                <a:ea typeface="ＭＳ Ｐゴシック" pitchFamily="-109" charset="-128"/>
                <a:cs typeface="ＭＳ Ｐゴシック" pitchFamily="-109" charset="-128"/>
              </a:rPr>
              <a:t/>
            </a:r>
            <a:br>
              <a:rPr lang="en-US" dirty="0">
                <a:ea typeface="ＭＳ Ｐゴシック" pitchFamily="-109" charset="-128"/>
                <a:cs typeface="ＭＳ Ｐゴシック" pitchFamily="-109" charset="-128"/>
              </a:rPr>
            </a:br>
            <a:r>
              <a:rPr lang="en-US" dirty="0">
                <a:ea typeface="ＭＳ Ｐゴシック" pitchFamily="-109" charset="-128"/>
                <a:cs typeface="ＭＳ Ｐゴシック" pitchFamily="-109" charset="-128"/>
              </a:rPr>
              <a:t>Work</a:t>
            </a:r>
          </a:p>
        </p:txBody>
      </p:sp>
      <p:sp>
        <p:nvSpPr>
          <p:cNvPr id="15366" name="Rectangle 3"/>
          <p:cNvSpPr>
            <a:spLocks noGrp="1" noChangeArrowheads="1"/>
          </p:cNvSpPr>
          <p:nvPr>
            <p:ph type="subTitle" idx="1"/>
          </p:nvPr>
        </p:nvSpPr>
        <p:spPr/>
        <p:txBody>
          <a:bodyPr/>
          <a:lstStyle/>
          <a:p>
            <a:pPr algn="r" defTabSz="242888" eaLnBrk="1" hangingPunct="1">
              <a:buFont typeface="Wingdings" pitchFamily="-109" charset="2"/>
              <a:buNone/>
            </a:pPr>
            <a:r>
              <a:rPr lang="en-US">
                <a:ea typeface="ＭＳ Ｐゴシック" pitchFamily="-109" charset="-128"/>
                <a:cs typeface="ＭＳ Ｐゴシック" pitchFamily="-109" charset="-128"/>
              </a:rPr>
              <a:t>Keith A. Pray</a:t>
            </a:r>
          </a:p>
          <a:p>
            <a:pPr algn="r" defTabSz="242888" eaLnBrk="1" hangingPunct="1">
              <a:buFont typeface="Wingdings" pitchFamily="-109" charset="2"/>
              <a:buNone/>
            </a:pPr>
            <a:r>
              <a:rPr lang="en-US">
                <a:ea typeface="ＭＳ Ｐゴシック" pitchFamily="-109" charset="-128"/>
                <a:cs typeface="ＭＳ Ｐゴシック" pitchFamily="-109" charset="-128"/>
              </a:rPr>
              <a:t>Instructor</a:t>
            </a:r>
          </a:p>
          <a:p>
            <a:pPr defTabSz="242888" eaLnBrk="1" hangingPunct="1">
              <a:buFont typeface="Wingdings" pitchFamily="-109" charset="2"/>
              <a:buNone/>
            </a:pPr>
            <a:r>
              <a:rPr lang="en-US" sz="2400">
                <a:ea typeface="ＭＳ Ｐゴシック" pitchFamily="-109" charset="-128"/>
                <a:cs typeface="ＭＳ Ｐゴシック" pitchFamily="-109" charset="-128"/>
              </a:rPr>
              <a:t>socialimps.keithpray.net</a:t>
            </a:r>
          </a:p>
          <a:p>
            <a:pPr defTabSz="242888" eaLnBrk="1" hangingPunct="1">
              <a:buFont typeface="Wingdings" pitchFamily="-109" charset="2"/>
              <a:buNone/>
            </a:pPr>
            <a:endParaRPr lang="en-US" sz="2500">
              <a:ea typeface="ＭＳ Ｐゴシック" pitchFamily="-109" charset="-128"/>
              <a:cs typeface="ＭＳ Ｐゴシック" pitchFamily="-109" charset="-128"/>
            </a:endParaRP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of Living</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2011 Keith A. Pray</a:t>
            </a:r>
            <a:endParaRPr lang="en-US"/>
          </a:p>
        </p:txBody>
      </p:sp>
      <p:sp>
        <p:nvSpPr>
          <p:cNvPr id="5" name="Slide Number Placeholder 4"/>
          <p:cNvSpPr>
            <a:spLocks noGrp="1"/>
          </p:cNvSpPr>
          <p:nvPr>
            <p:ph type="sldNum" sz="quarter" idx="11"/>
          </p:nvPr>
        </p:nvSpPr>
        <p:spPr/>
        <p:txBody>
          <a:bodyPr/>
          <a:lstStyle/>
          <a:p>
            <a:fld id="{55708BC2-0008-C44C-86F6-CAC456052B51}" type="slidenum">
              <a:rPr lang="en-US" smtClean="0"/>
              <a:pPr/>
              <a:t>10</a:t>
            </a:fld>
            <a:endParaRPr lang="en-US"/>
          </a:p>
        </p:txBody>
      </p:sp>
      <p:sp>
        <p:nvSpPr>
          <p:cNvPr id="6" name="Date Placeholder 5"/>
          <p:cNvSpPr>
            <a:spLocks noGrp="1"/>
          </p:cNvSpPr>
          <p:nvPr>
            <p:ph type="dt" sz="half" idx="12"/>
          </p:nvPr>
        </p:nvSpPr>
        <p:spPr/>
        <p:txBody>
          <a:bodyPr/>
          <a:lstStyle/>
          <a:p>
            <a:fld id="{E277F906-B888-C34D-B3C7-B61612F7F59C}" type="datetime1">
              <a:rPr lang="en-US" smtClean="0"/>
              <a:t>9/30/11</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81200"/>
            <a:ext cx="62484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851662" y="533400"/>
            <a:ext cx="4267200" cy="461665"/>
          </a:xfrm>
          <a:prstGeom prst="rect">
            <a:avLst/>
          </a:prstGeom>
          <a:noFill/>
        </p:spPr>
        <p:txBody>
          <a:bodyPr wrap="square" rtlCol="0">
            <a:spAutoFit/>
          </a:bodyPr>
          <a:lstStyle/>
          <a:p>
            <a:r>
              <a:rPr lang="en-US" dirty="0" smtClean="0">
                <a:solidFill>
                  <a:schemeClr val="tx1"/>
                </a:solidFill>
              </a:rPr>
              <a:t>Nicholas Deapen</a:t>
            </a:r>
            <a:endParaRPr lang="en-US" dirty="0">
              <a:solidFill>
                <a:schemeClr val="tx1"/>
              </a:solidFill>
            </a:endParaRPr>
          </a:p>
        </p:txBody>
      </p:sp>
    </p:spTree>
    <p:extLst>
      <p:ext uri="{BB962C8B-B14F-4D97-AF65-F5344CB8AC3E}">
        <p14:creationId xmlns:p14="http://schemas.microsoft.com/office/powerpoint/2010/main" val="37189393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of Living</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2011 Keith A. Pray</a:t>
            </a:r>
            <a:endParaRPr lang="en-US"/>
          </a:p>
        </p:txBody>
      </p:sp>
      <p:sp>
        <p:nvSpPr>
          <p:cNvPr id="5" name="Slide Number Placeholder 4"/>
          <p:cNvSpPr>
            <a:spLocks noGrp="1"/>
          </p:cNvSpPr>
          <p:nvPr>
            <p:ph type="sldNum" sz="quarter" idx="11"/>
          </p:nvPr>
        </p:nvSpPr>
        <p:spPr/>
        <p:txBody>
          <a:bodyPr/>
          <a:lstStyle/>
          <a:p>
            <a:fld id="{55708BC2-0008-C44C-86F6-CAC456052B51}" type="slidenum">
              <a:rPr lang="en-US" smtClean="0"/>
              <a:pPr/>
              <a:t>11</a:t>
            </a:fld>
            <a:endParaRPr lang="en-US"/>
          </a:p>
        </p:txBody>
      </p:sp>
      <p:sp>
        <p:nvSpPr>
          <p:cNvPr id="6" name="Date Placeholder 5"/>
          <p:cNvSpPr>
            <a:spLocks noGrp="1"/>
          </p:cNvSpPr>
          <p:nvPr>
            <p:ph type="dt" sz="half" idx="12"/>
          </p:nvPr>
        </p:nvSpPr>
        <p:spPr/>
        <p:txBody>
          <a:bodyPr/>
          <a:lstStyle/>
          <a:p>
            <a:fld id="{E277F906-B888-C34D-B3C7-B61612F7F59C}" type="datetime1">
              <a:rPr lang="en-US" smtClean="0"/>
              <a:t>9/30/11</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81200"/>
            <a:ext cx="621792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851662" y="533400"/>
            <a:ext cx="4267200" cy="461665"/>
          </a:xfrm>
          <a:prstGeom prst="rect">
            <a:avLst/>
          </a:prstGeom>
          <a:noFill/>
        </p:spPr>
        <p:txBody>
          <a:bodyPr wrap="square" rtlCol="0">
            <a:spAutoFit/>
          </a:bodyPr>
          <a:lstStyle/>
          <a:p>
            <a:r>
              <a:rPr lang="en-US" dirty="0" smtClean="0">
                <a:solidFill>
                  <a:schemeClr val="tx1"/>
                </a:solidFill>
              </a:rPr>
              <a:t>Nicholas Deapen</a:t>
            </a:r>
            <a:endParaRPr lang="en-US" dirty="0">
              <a:solidFill>
                <a:schemeClr val="tx1"/>
              </a:solidFill>
            </a:endParaRPr>
          </a:p>
        </p:txBody>
      </p:sp>
    </p:spTree>
    <p:extLst>
      <p:ext uri="{BB962C8B-B14F-4D97-AF65-F5344CB8AC3E}">
        <p14:creationId xmlns:p14="http://schemas.microsoft.com/office/powerpoint/2010/main" val="8615081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 2011 Keith A. Pray</a:t>
            </a:r>
            <a:endParaRPr lang="en-US"/>
          </a:p>
        </p:txBody>
      </p:sp>
      <p:sp>
        <p:nvSpPr>
          <p:cNvPr id="5" name="Slide Number Placeholder 4"/>
          <p:cNvSpPr>
            <a:spLocks noGrp="1"/>
          </p:cNvSpPr>
          <p:nvPr>
            <p:ph type="sldNum" sz="quarter" idx="11"/>
          </p:nvPr>
        </p:nvSpPr>
        <p:spPr/>
        <p:txBody>
          <a:bodyPr/>
          <a:lstStyle/>
          <a:p>
            <a:fld id="{55708BC2-0008-C44C-86F6-CAC456052B51}" type="slidenum">
              <a:rPr lang="en-US" smtClean="0"/>
              <a:pPr/>
              <a:t>12</a:t>
            </a:fld>
            <a:endParaRPr lang="en-US"/>
          </a:p>
        </p:txBody>
      </p:sp>
      <p:sp>
        <p:nvSpPr>
          <p:cNvPr id="6" name="Date Placeholder 5"/>
          <p:cNvSpPr>
            <a:spLocks noGrp="1"/>
          </p:cNvSpPr>
          <p:nvPr>
            <p:ph type="dt" sz="half" idx="12"/>
          </p:nvPr>
        </p:nvSpPr>
        <p:spPr/>
        <p:txBody>
          <a:bodyPr/>
          <a:lstStyle/>
          <a:p>
            <a:fld id="{E277F906-B888-C34D-B3C7-B61612F7F59C}" type="datetime1">
              <a:rPr lang="en-US" smtClean="0"/>
              <a:t>9/30/11</a:t>
            </a:fld>
            <a:endParaRPr lang="en-US"/>
          </a:p>
        </p:txBody>
      </p:sp>
      <p:pic>
        <p:nvPicPr>
          <p:cNvPr id="1026" name="Picture 2" descr="http://simplywallpaper.net/pictures/2010/08/19/WallE_01_hidef.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065" y="1219200"/>
            <a:ext cx="9076267" cy="5105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235" y="827988"/>
            <a:ext cx="2963312" cy="461665"/>
          </a:xfrm>
          <a:prstGeom prst="rect">
            <a:avLst/>
          </a:prstGeom>
          <a:noFill/>
        </p:spPr>
        <p:txBody>
          <a:bodyPr wrap="none" rtlCol="0">
            <a:spAutoFit/>
          </a:bodyPr>
          <a:lstStyle/>
          <a:p>
            <a:r>
              <a:rPr lang="en-US" b="1" dirty="0" smtClean="0">
                <a:solidFill>
                  <a:schemeClr val="tx1"/>
                </a:solidFill>
              </a:rPr>
              <a:t>Ultimate Automation</a:t>
            </a:r>
            <a:endParaRPr lang="en-US" b="1" dirty="0">
              <a:solidFill>
                <a:schemeClr val="tx1"/>
              </a:solidFill>
            </a:endParaRPr>
          </a:p>
        </p:txBody>
      </p:sp>
      <p:sp>
        <p:nvSpPr>
          <p:cNvPr id="8" name="TextBox 7"/>
          <p:cNvSpPr txBox="1"/>
          <p:nvPr/>
        </p:nvSpPr>
        <p:spPr>
          <a:xfrm>
            <a:off x="5004062" y="685800"/>
            <a:ext cx="4267200" cy="461665"/>
          </a:xfrm>
          <a:prstGeom prst="rect">
            <a:avLst/>
          </a:prstGeom>
          <a:noFill/>
        </p:spPr>
        <p:txBody>
          <a:bodyPr wrap="square" rtlCol="0">
            <a:spAutoFit/>
          </a:bodyPr>
          <a:lstStyle/>
          <a:p>
            <a:r>
              <a:rPr lang="en-US" dirty="0" smtClean="0">
                <a:solidFill>
                  <a:schemeClr val="tx1"/>
                </a:solidFill>
              </a:rPr>
              <a:t>Nicholas Deapen</a:t>
            </a:r>
            <a:endParaRPr lang="en-US" dirty="0">
              <a:solidFill>
                <a:schemeClr val="tx1"/>
              </a:solidFill>
            </a:endParaRPr>
          </a:p>
        </p:txBody>
      </p:sp>
    </p:spTree>
    <p:extLst>
      <p:ext uri="{BB962C8B-B14F-4D97-AF65-F5344CB8AC3E}">
        <p14:creationId xmlns:p14="http://schemas.microsoft.com/office/powerpoint/2010/main" val="63101190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p:spPr>
        <p:txBody>
          <a:bodyPr/>
          <a:lstStyle/>
          <a:p>
            <a:r>
              <a:rPr lang="en-US" smtClean="0"/>
              <a:t>© 2011 Keith A. Pray</a:t>
            </a:r>
          </a:p>
        </p:txBody>
      </p:sp>
      <p:sp>
        <p:nvSpPr>
          <p:cNvPr id="25603" name="Slide Number Placeholder 4"/>
          <p:cNvSpPr>
            <a:spLocks noGrp="1"/>
          </p:cNvSpPr>
          <p:nvPr>
            <p:ph type="sldNum" sz="quarter" idx="11"/>
          </p:nvPr>
        </p:nvSpPr>
        <p:spPr>
          <a:noFill/>
        </p:spPr>
        <p:txBody>
          <a:bodyPr/>
          <a:lstStyle/>
          <a:p>
            <a:fld id="{CB9D324A-B4C7-324A-BA1D-E0525F3E1B5D}" type="slidenum">
              <a:rPr lang="en-US"/>
              <a:pPr/>
              <a:t>13</a:t>
            </a:fld>
            <a:endParaRPr lang="en-US"/>
          </a:p>
        </p:txBody>
      </p:sp>
      <p:sp>
        <p:nvSpPr>
          <p:cNvPr id="25604" name="Date Placeholder 5"/>
          <p:cNvSpPr>
            <a:spLocks noGrp="1"/>
          </p:cNvSpPr>
          <p:nvPr>
            <p:ph type="dt" sz="quarter" idx="12"/>
          </p:nvPr>
        </p:nvSpPr>
        <p:spPr>
          <a:noFill/>
        </p:spPr>
        <p:txBody>
          <a:bodyPr/>
          <a:lstStyle/>
          <a:p>
            <a:fld id="{471CE422-6927-E14C-B33C-187FEA3F5258}" type="datetime1">
              <a:rPr lang="en-US" smtClean="0"/>
              <a:t>9/30/11</a:t>
            </a:fld>
            <a:endParaRPr lang="en-US" smtClean="0"/>
          </a:p>
        </p:txBody>
      </p:sp>
      <p:sp>
        <p:nvSpPr>
          <p:cNvPr id="25605" name="Rectangle 2"/>
          <p:cNvSpPr>
            <a:spLocks noGrp="1" noChangeArrowheads="1"/>
          </p:cNvSpPr>
          <p:nvPr>
            <p:ph type="title"/>
          </p:nvPr>
        </p:nvSpPr>
        <p:spPr/>
        <p:txBody>
          <a:bodyPr/>
          <a:lstStyle/>
          <a:p>
            <a:pPr eaLnBrk="1" hangingPunct="1"/>
            <a:r>
              <a:rPr lang="en-US" dirty="0" smtClean="0">
                <a:ea typeface="ＭＳ Ｐゴシック" charset="-128"/>
                <a:cs typeface="ＭＳ Ｐゴシック" charset="-128"/>
              </a:rPr>
              <a:t>Digital Divide (Corn Example)</a:t>
            </a:r>
          </a:p>
        </p:txBody>
      </p:sp>
      <p:sp>
        <p:nvSpPr>
          <p:cNvPr id="25606" name="Rectangle 42"/>
          <p:cNvSpPr>
            <a:spLocks noGrp="1" noChangeArrowheads="1"/>
          </p:cNvSpPr>
          <p:nvPr>
            <p:ph type="body" idx="1"/>
          </p:nvPr>
        </p:nvSpPr>
        <p:spPr>
          <a:noFill/>
        </p:spPr>
        <p:txBody>
          <a:bodyPr/>
          <a:lstStyle/>
          <a:p>
            <a:pPr eaLnBrk="1" hangingPunct="1">
              <a:lnSpc>
                <a:spcPct val="90000"/>
              </a:lnSpc>
            </a:pPr>
            <a:r>
              <a:rPr lang="en-US" sz="2600" dirty="0" smtClean="0">
                <a:ea typeface="ＭＳ Ｐゴシック" charset="-128"/>
                <a:cs typeface="ＭＳ Ｐゴシック" charset="-128"/>
              </a:rPr>
              <a:t>United </a:t>
            </a:r>
            <a:r>
              <a:rPr lang="en-US" sz="2600" smtClean="0">
                <a:ea typeface="ＭＳ Ｐゴシック" charset="-128"/>
                <a:cs typeface="ＭＳ Ｐゴシック" charset="-128"/>
              </a:rPr>
              <a:t>States produces corn for a much lower cost than undeveloped countries.</a:t>
            </a:r>
          </a:p>
          <a:p>
            <a:pPr eaLnBrk="1" hangingPunct="1">
              <a:lnSpc>
                <a:spcPct val="90000"/>
              </a:lnSpc>
            </a:pPr>
            <a:r>
              <a:rPr lang="en-US" sz="2600" smtClean="0">
                <a:ea typeface="ＭＳ Ｐゴシック" charset="-128"/>
                <a:cs typeface="ＭＳ Ｐゴシック" charset="-128"/>
              </a:rPr>
              <a:t>Usually stabalized by export costs.</a:t>
            </a:r>
          </a:p>
          <a:p>
            <a:pPr marL="514350" indent="-514350" eaLnBrk="1" hangingPunct="1">
              <a:lnSpc>
                <a:spcPct val="90000"/>
              </a:lnSpc>
              <a:buFont typeface="Arial Black" charset="0"/>
              <a:buAutoNum type="arabicPeriod"/>
            </a:pPr>
            <a:endParaRPr lang="en-US" sz="2600" dirty="0">
              <a:ea typeface="ＭＳ Ｐゴシック" charset="-128"/>
              <a:cs typeface="ＭＳ Ｐゴシック" charset="-128"/>
            </a:endParaRPr>
          </a:p>
        </p:txBody>
      </p:sp>
      <p:sp>
        <p:nvSpPr>
          <p:cNvPr id="15" name="TextBox 14"/>
          <p:cNvSpPr txBox="1"/>
          <p:nvPr/>
        </p:nvSpPr>
        <p:spPr>
          <a:xfrm>
            <a:off x="4851662" y="533400"/>
            <a:ext cx="4267200" cy="461665"/>
          </a:xfrm>
          <a:prstGeom prst="rect">
            <a:avLst/>
          </a:prstGeom>
          <a:noFill/>
        </p:spPr>
        <p:txBody>
          <a:bodyPr wrap="square" rtlCol="0">
            <a:spAutoFit/>
          </a:bodyPr>
          <a:lstStyle/>
          <a:p>
            <a:r>
              <a:rPr lang="en-US" dirty="0" smtClean="0">
                <a:solidFill>
                  <a:schemeClr val="tx1"/>
                </a:solidFill>
              </a:rPr>
              <a:t>Nicholas Deapen</a:t>
            </a:r>
            <a:endParaRPr lang="en-US" dirty="0">
              <a:solidFill>
                <a:schemeClr val="tx1"/>
              </a:solidFill>
            </a:endParaRPr>
          </a:p>
        </p:txBody>
      </p:sp>
    </p:spTree>
    <p:extLst>
      <p:ext uri="{BB962C8B-B14F-4D97-AF65-F5344CB8AC3E}">
        <p14:creationId xmlns:p14="http://schemas.microsoft.com/office/powerpoint/2010/main" val="172427543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Digital Divide (Corn Example)</a:t>
            </a:r>
            <a:endParaRPr lang="en-US"/>
          </a:p>
        </p:txBody>
      </p:sp>
      <p:sp>
        <p:nvSpPr>
          <p:cNvPr id="4" name="Footer Placeholder 3"/>
          <p:cNvSpPr>
            <a:spLocks noGrp="1"/>
          </p:cNvSpPr>
          <p:nvPr>
            <p:ph type="ftr" sz="quarter" idx="10"/>
          </p:nvPr>
        </p:nvSpPr>
        <p:spPr/>
        <p:txBody>
          <a:bodyPr/>
          <a:lstStyle/>
          <a:p>
            <a:r>
              <a:rPr lang="en-US" smtClean="0"/>
              <a:t>© 2011 Keith A. Pray</a:t>
            </a:r>
            <a:endParaRPr lang="en-US"/>
          </a:p>
        </p:txBody>
      </p:sp>
      <p:sp>
        <p:nvSpPr>
          <p:cNvPr id="5" name="Slide Number Placeholder 4"/>
          <p:cNvSpPr>
            <a:spLocks noGrp="1"/>
          </p:cNvSpPr>
          <p:nvPr>
            <p:ph type="sldNum" sz="quarter" idx="11"/>
          </p:nvPr>
        </p:nvSpPr>
        <p:spPr/>
        <p:txBody>
          <a:bodyPr/>
          <a:lstStyle/>
          <a:p>
            <a:fld id="{55708BC2-0008-C44C-86F6-CAC456052B51}" type="slidenum">
              <a:rPr lang="en-US" smtClean="0"/>
              <a:pPr/>
              <a:t>14</a:t>
            </a:fld>
            <a:endParaRPr lang="en-US"/>
          </a:p>
        </p:txBody>
      </p:sp>
      <p:sp>
        <p:nvSpPr>
          <p:cNvPr id="6" name="Date Placeholder 5"/>
          <p:cNvSpPr>
            <a:spLocks noGrp="1"/>
          </p:cNvSpPr>
          <p:nvPr>
            <p:ph type="dt" sz="half" idx="12"/>
          </p:nvPr>
        </p:nvSpPr>
        <p:spPr/>
        <p:txBody>
          <a:bodyPr/>
          <a:lstStyle/>
          <a:p>
            <a:fld id="{E277F906-B888-C34D-B3C7-B61612F7F59C}" type="datetime1">
              <a:rPr lang="en-US" smtClean="0"/>
              <a:t>9/30/11</a:t>
            </a:fld>
            <a:endParaRPr lang="en-US"/>
          </a:p>
        </p:txBody>
      </p:sp>
      <p:sp>
        <p:nvSpPr>
          <p:cNvPr id="7" name="Rectangle 6"/>
          <p:cNvSpPr/>
          <p:nvPr/>
        </p:nvSpPr>
        <p:spPr bwMode="auto">
          <a:xfrm>
            <a:off x="2998118" y="4312227"/>
            <a:ext cx="533400" cy="100866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2"/>
                </a:solidFill>
                <a:effectLst/>
                <a:latin typeface="Times New Roman" pitchFamily="76" charset="0"/>
              </a:rPr>
              <a:t>Production</a:t>
            </a:r>
            <a:endParaRPr kumimoji="0" lang="en-US" sz="1500" b="0" i="0" u="none" strike="noStrike" cap="none" normalizeH="0" baseline="0">
              <a:ln>
                <a:noFill/>
              </a:ln>
              <a:solidFill>
                <a:schemeClr val="tx2"/>
              </a:solidFill>
              <a:effectLst/>
              <a:latin typeface="Times New Roman" pitchFamily="76" charset="0"/>
            </a:endParaRPr>
          </a:p>
        </p:txBody>
      </p:sp>
      <p:sp>
        <p:nvSpPr>
          <p:cNvPr id="8" name="Rectangle 7"/>
          <p:cNvSpPr/>
          <p:nvPr/>
        </p:nvSpPr>
        <p:spPr bwMode="auto">
          <a:xfrm>
            <a:off x="5115631" y="2788226"/>
            <a:ext cx="533400" cy="25326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2"/>
                </a:solidFill>
                <a:effectLst/>
                <a:latin typeface="Times New Roman" pitchFamily="76" charset="0"/>
              </a:rPr>
              <a:t>Production</a:t>
            </a:r>
            <a:endParaRPr kumimoji="0" lang="en-US" sz="1500" b="0" i="0" u="none" strike="noStrike" cap="none" normalizeH="0" baseline="0">
              <a:ln>
                <a:noFill/>
              </a:ln>
              <a:solidFill>
                <a:schemeClr val="tx2"/>
              </a:solidFill>
              <a:effectLst/>
              <a:latin typeface="Times New Roman" pitchFamily="76" charset="0"/>
            </a:endParaRPr>
          </a:p>
        </p:txBody>
      </p:sp>
      <p:sp>
        <p:nvSpPr>
          <p:cNvPr id="9" name="Rectangle 8"/>
          <p:cNvSpPr/>
          <p:nvPr/>
        </p:nvSpPr>
        <p:spPr bwMode="auto">
          <a:xfrm>
            <a:off x="5115631" y="2102425"/>
            <a:ext cx="533400" cy="685801"/>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bg1"/>
                </a:solidFill>
                <a:effectLst/>
                <a:latin typeface="Times New Roman" pitchFamily="76" charset="0"/>
              </a:rPr>
              <a:t>Other</a:t>
            </a:r>
            <a:endParaRPr kumimoji="0" lang="en-US" sz="1500" b="0" i="0" u="none" strike="noStrike" cap="none" normalizeH="0" baseline="0">
              <a:ln>
                <a:noFill/>
              </a:ln>
              <a:solidFill>
                <a:schemeClr val="bg1"/>
              </a:solidFill>
              <a:effectLst/>
              <a:latin typeface="Times New Roman" pitchFamily="76" charset="0"/>
            </a:endParaRPr>
          </a:p>
        </p:txBody>
      </p:sp>
      <p:sp>
        <p:nvSpPr>
          <p:cNvPr id="10" name="TextBox 9"/>
          <p:cNvSpPr txBox="1"/>
          <p:nvPr/>
        </p:nvSpPr>
        <p:spPr>
          <a:xfrm>
            <a:off x="2348542" y="5325607"/>
            <a:ext cx="1832553" cy="461665"/>
          </a:xfrm>
          <a:prstGeom prst="rect">
            <a:avLst/>
          </a:prstGeom>
          <a:noFill/>
        </p:spPr>
        <p:txBody>
          <a:bodyPr wrap="none" rtlCol="0">
            <a:spAutoFit/>
          </a:bodyPr>
          <a:lstStyle/>
          <a:p>
            <a:r>
              <a:rPr lang="en-US" smtClean="0">
                <a:solidFill>
                  <a:schemeClr val="tx1"/>
                </a:solidFill>
              </a:rPr>
              <a:t>United States</a:t>
            </a:r>
            <a:endParaRPr lang="en-US">
              <a:solidFill>
                <a:schemeClr val="tx1"/>
              </a:solidFill>
            </a:endParaRPr>
          </a:p>
        </p:txBody>
      </p:sp>
      <p:sp>
        <p:nvSpPr>
          <p:cNvPr id="11" name="TextBox 10"/>
          <p:cNvSpPr txBox="1"/>
          <p:nvPr/>
        </p:nvSpPr>
        <p:spPr>
          <a:xfrm>
            <a:off x="4397130" y="5329535"/>
            <a:ext cx="1970411" cy="461665"/>
          </a:xfrm>
          <a:prstGeom prst="rect">
            <a:avLst/>
          </a:prstGeom>
          <a:noFill/>
        </p:spPr>
        <p:txBody>
          <a:bodyPr wrap="none" rtlCol="0">
            <a:spAutoFit/>
          </a:bodyPr>
          <a:lstStyle/>
          <a:p>
            <a:r>
              <a:rPr lang="en-US" smtClean="0">
                <a:solidFill>
                  <a:schemeClr val="tx1"/>
                </a:solidFill>
              </a:rPr>
              <a:t>Other Country</a:t>
            </a:r>
            <a:endParaRPr lang="en-US">
              <a:solidFill>
                <a:schemeClr val="tx1"/>
              </a:solidFill>
            </a:endParaRPr>
          </a:p>
        </p:txBody>
      </p:sp>
      <p:sp>
        <p:nvSpPr>
          <p:cNvPr id="12" name="Rectangle 11"/>
          <p:cNvSpPr/>
          <p:nvPr/>
        </p:nvSpPr>
        <p:spPr bwMode="auto">
          <a:xfrm>
            <a:off x="2998118" y="3397827"/>
            <a:ext cx="533400" cy="9144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76" charset="0"/>
              </a:rPr>
              <a:t>Shipping</a:t>
            </a:r>
            <a:endParaRPr kumimoji="0" lang="en-US" sz="1500" b="0" i="0" u="none" strike="noStrike" cap="none" normalizeH="0" baseline="0">
              <a:ln>
                <a:noFill/>
              </a:ln>
              <a:solidFill>
                <a:schemeClr val="tx1"/>
              </a:solidFill>
              <a:effectLst/>
              <a:latin typeface="Times New Roman" pitchFamily="76" charset="0"/>
            </a:endParaRPr>
          </a:p>
        </p:txBody>
      </p:sp>
      <p:sp>
        <p:nvSpPr>
          <p:cNvPr id="13" name="Rectangle 12"/>
          <p:cNvSpPr/>
          <p:nvPr/>
        </p:nvSpPr>
        <p:spPr bwMode="auto">
          <a:xfrm>
            <a:off x="2998118" y="2712026"/>
            <a:ext cx="533400" cy="685801"/>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bg1"/>
                </a:solidFill>
                <a:effectLst/>
                <a:latin typeface="Times New Roman" pitchFamily="76" charset="0"/>
              </a:rPr>
              <a:t>Other</a:t>
            </a:r>
            <a:endParaRPr kumimoji="0" lang="en-US" sz="1500" b="0" i="0" u="none" strike="noStrike" cap="none" normalizeH="0" baseline="0">
              <a:ln>
                <a:noFill/>
              </a:ln>
              <a:solidFill>
                <a:schemeClr val="bg1"/>
              </a:solidFill>
              <a:effectLst/>
              <a:latin typeface="Times New Roman" pitchFamily="76" charset="0"/>
            </a:endParaRPr>
          </a:p>
        </p:txBody>
      </p:sp>
      <p:sp>
        <p:nvSpPr>
          <p:cNvPr id="14" name="TextBox 13"/>
          <p:cNvSpPr txBox="1"/>
          <p:nvPr/>
        </p:nvSpPr>
        <p:spPr>
          <a:xfrm>
            <a:off x="2286000" y="1983659"/>
            <a:ext cx="869149" cy="461665"/>
          </a:xfrm>
          <a:prstGeom prst="rect">
            <a:avLst/>
          </a:prstGeom>
          <a:noFill/>
        </p:spPr>
        <p:txBody>
          <a:bodyPr wrap="none" rtlCol="0">
            <a:spAutoFit/>
          </a:bodyPr>
          <a:lstStyle/>
          <a:p>
            <a:r>
              <a:rPr lang="en-US" smtClean="0">
                <a:solidFill>
                  <a:schemeClr val="tx1"/>
                </a:solidFill>
              </a:rPr>
              <a:t>Costs</a:t>
            </a:r>
            <a:endParaRPr lang="en-US">
              <a:solidFill>
                <a:schemeClr val="tx1"/>
              </a:solidFill>
            </a:endParaRPr>
          </a:p>
        </p:txBody>
      </p:sp>
      <p:sp>
        <p:nvSpPr>
          <p:cNvPr id="15" name="TextBox 14"/>
          <p:cNvSpPr txBox="1"/>
          <p:nvPr/>
        </p:nvSpPr>
        <p:spPr>
          <a:xfrm>
            <a:off x="4851662" y="533400"/>
            <a:ext cx="4267200" cy="461665"/>
          </a:xfrm>
          <a:prstGeom prst="rect">
            <a:avLst/>
          </a:prstGeom>
          <a:noFill/>
        </p:spPr>
        <p:txBody>
          <a:bodyPr wrap="square" rtlCol="0">
            <a:spAutoFit/>
          </a:bodyPr>
          <a:lstStyle/>
          <a:p>
            <a:r>
              <a:rPr lang="en-US" dirty="0" smtClean="0">
                <a:solidFill>
                  <a:schemeClr val="tx1"/>
                </a:solidFill>
              </a:rPr>
              <a:t>Nicholas Deapen</a:t>
            </a:r>
            <a:endParaRPr lang="en-US" dirty="0">
              <a:solidFill>
                <a:schemeClr val="tx1"/>
              </a:solidFill>
            </a:endParaRPr>
          </a:p>
        </p:txBody>
      </p:sp>
    </p:spTree>
    <p:extLst>
      <p:ext uri="{BB962C8B-B14F-4D97-AF65-F5344CB8AC3E}">
        <p14:creationId xmlns:p14="http://schemas.microsoft.com/office/powerpoint/2010/main" val="96863007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Digital Divide (Corn Example)</a:t>
            </a:r>
          </a:p>
        </p:txBody>
      </p:sp>
      <p:sp>
        <p:nvSpPr>
          <p:cNvPr id="3" name="Content Placeholder 2"/>
          <p:cNvSpPr>
            <a:spLocks noGrp="1"/>
          </p:cNvSpPr>
          <p:nvPr>
            <p:ph idx="1"/>
          </p:nvPr>
        </p:nvSpPr>
        <p:spPr/>
        <p:txBody>
          <a:bodyPr/>
          <a:lstStyle/>
          <a:p>
            <a:r>
              <a:rPr lang="en-US" smtClean="0"/>
              <a:t>Why is this bad?</a:t>
            </a:r>
          </a:p>
          <a:p>
            <a:pPr lvl="1"/>
            <a:r>
              <a:rPr lang="en-US" smtClean="0"/>
              <a:t>Puts farmers out of business.</a:t>
            </a:r>
            <a:endParaRPr lang="en-US"/>
          </a:p>
        </p:txBody>
      </p:sp>
      <p:sp>
        <p:nvSpPr>
          <p:cNvPr id="4" name="Footer Placeholder 3"/>
          <p:cNvSpPr>
            <a:spLocks noGrp="1"/>
          </p:cNvSpPr>
          <p:nvPr>
            <p:ph type="ftr" sz="quarter" idx="10"/>
          </p:nvPr>
        </p:nvSpPr>
        <p:spPr/>
        <p:txBody>
          <a:bodyPr/>
          <a:lstStyle/>
          <a:p>
            <a:r>
              <a:rPr lang="en-US" smtClean="0"/>
              <a:t>© 2011 Keith A. Pray</a:t>
            </a:r>
            <a:endParaRPr lang="en-US"/>
          </a:p>
        </p:txBody>
      </p:sp>
      <p:sp>
        <p:nvSpPr>
          <p:cNvPr id="5" name="Slide Number Placeholder 4"/>
          <p:cNvSpPr>
            <a:spLocks noGrp="1"/>
          </p:cNvSpPr>
          <p:nvPr>
            <p:ph type="sldNum" sz="quarter" idx="11"/>
          </p:nvPr>
        </p:nvSpPr>
        <p:spPr/>
        <p:txBody>
          <a:bodyPr/>
          <a:lstStyle/>
          <a:p>
            <a:fld id="{55708BC2-0008-C44C-86F6-CAC456052B51}" type="slidenum">
              <a:rPr lang="en-US" smtClean="0"/>
              <a:pPr/>
              <a:t>15</a:t>
            </a:fld>
            <a:endParaRPr lang="en-US"/>
          </a:p>
        </p:txBody>
      </p:sp>
      <p:sp>
        <p:nvSpPr>
          <p:cNvPr id="6" name="Date Placeholder 5"/>
          <p:cNvSpPr>
            <a:spLocks noGrp="1"/>
          </p:cNvSpPr>
          <p:nvPr>
            <p:ph type="dt" sz="half" idx="12"/>
          </p:nvPr>
        </p:nvSpPr>
        <p:spPr/>
        <p:txBody>
          <a:bodyPr/>
          <a:lstStyle/>
          <a:p>
            <a:fld id="{E277F906-B888-C34D-B3C7-B61612F7F59C}" type="datetime1">
              <a:rPr lang="en-US" smtClean="0"/>
              <a:t>9/30/11</a:t>
            </a:fld>
            <a:endParaRPr lang="en-US"/>
          </a:p>
        </p:txBody>
      </p:sp>
      <p:sp>
        <p:nvSpPr>
          <p:cNvPr id="7" name="TextBox 6"/>
          <p:cNvSpPr txBox="1"/>
          <p:nvPr/>
        </p:nvSpPr>
        <p:spPr>
          <a:xfrm>
            <a:off x="4851662" y="533400"/>
            <a:ext cx="4267200" cy="461665"/>
          </a:xfrm>
          <a:prstGeom prst="rect">
            <a:avLst/>
          </a:prstGeom>
          <a:noFill/>
        </p:spPr>
        <p:txBody>
          <a:bodyPr wrap="square" rtlCol="0">
            <a:spAutoFit/>
          </a:bodyPr>
          <a:lstStyle/>
          <a:p>
            <a:r>
              <a:rPr lang="en-US" dirty="0" smtClean="0">
                <a:solidFill>
                  <a:schemeClr val="tx1"/>
                </a:solidFill>
              </a:rPr>
              <a:t>Nicholas Deapen</a:t>
            </a:r>
            <a:endParaRPr lang="en-US" dirty="0">
              <a:solidFill>
                <a:schemeClr val="tx1"/>
              </a:solidFill>
            </a:endParaRPr>
          </a:p>
        </p:txBody>
      </p:sp>
    </p:spTree>
    <p:extLst>
      <p:ext uri="{BB962C8B-B14F-4D97-AF65-F5344CB8AC3E}">
        <p14:creationId xmlns:p14="http://schemas.microsoft.com/office/powerpoint/2010/main" val="155976761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a:t>
            </a:r>
            <a:endParaRPr lang="en-US"/>
          </a:p>
        </p:txBody>
      </p:sp>
      <p:sp>
        <p:nvSpPr>
          <p:cNvPr id="4" name="Footer Placeholder 3"/>
          <p:cNvSpPr>
            <a:spLocks noGrp="1"/>
          </p:cNvSpPr>
          <p:nvPr>
            <p:ph type="ftr" sz="quarter" idx="10"/>
          </p:nvPr>
        </p:nvSpPr>
        <p:spPr/>
        <p:txBody>
          <a:bodyPr/>
          <a:lstStyle/>
          <a:p>
            <a:r>
              <a:rPr lang="en-US" smtClean="0"/>
              <a:t>© 2011 Keith A. Pray</a:t>
            </a:r>
            <a:endParaRPr lang="en-US"/>
          </a:p>
        </p:txBody>
      </p:sp>
      <p:sp>
        <p:nvSpPr>
          <p:cNvPr id="5" name="Slide Number Placeholder 4"/>
          <p:cNvSpPr>
            <a:spLocks noGrp="1"/>
          </p:cNvSpPr>
          <p:nvPr>
            <p:ph type="sldNum" sz="quarter" idx="11"/>
          </p:nvPr>
        </p:nvSpPr>
        <p:spPr/>
        <p:txBody>
          <a:bodyPr/>
          <a:lstStyle/>
          <a:p>
            <a:fld id="{55708BC2-0008-C44C-86F6-CAC456052B51}" type="slidenum">
              <a:rPr lang="en-US" smtClean="0"/>
              <a:pPr/>
              <a:t>16</a:t>
            </a:fld>
            <a:endParaRPr lang="en-US"/>
          </a:p>
        </p:txBody>
      </p:sp>
      <p:sp>
        <p:nvSpPr>
          <p:cNvPr id="6" name="Date Placeholder 5"/>
          <p:cNvSpPr>
            <a:spLocks noGrp="1"/>
          </p:cNvSpPr>
          <p:nvPr>
            <p:ph type="dt" sz="half" idx="12"/>
          </p:nvPr>
        </p:nvSpPr>
        <p:spPr/>
        <p:txBody>
          <a:bodyPr/>
          <a:lstStyle/>
          <a:p>
            <a:fld id="{E277F906-B888-C34D-B3C7-B61612F7F59C}" type="datetime1">
              <a:rPr lang="en-US" smtClean="0"/>
              <a:t>9/30/11</a:t>
            </a:fld>
            <a:endParaRPr lang="en-US"/>
          </a:p>
        </p:txBody>
      </p:sp>
      <p:pic>
        <p:nvPicPr>
          <p:cNvPr id="1026" name="Picture 2" descr="C:\Users\ndeapen\AppData\Local\Microsoft\Windows\Temporary Internet Files\Content.IE5\K4R583B3\MP90039883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1660" y="1981200"/>
            <a:ext cx="5440680" cy="3886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851662" y="533400"/>
            <a:ext cx="4267200" cy="461665"/>
          </a:xfrm>
          <a:prstGeom prst="rect">
            <a:avLst/>
          </a:prstGeom>
          <a:noFill/>
        </p:spPr>
        <p:txBody>
          <a:bodyPr wrap="square" rtlCol="0">
            <a:spAutoFit/>
          </a:bodyPr>
          <a:lstStyle/>
          <a:p>
            <a:r>
              <a:rPr lang="en-US" dirty="0" smtClean="0">
                <a:solidFill>
                  <a:schemeClr val="tx1"/>
                </a:solidFill>
              </a:rPr>
              <a:t>Nicholas Deapen</a:t>
            </a:r>
            <a:endParaRPr lang="en-US" dirty="0">
              <a:solidFill>
                <a:schemeClr val="tx1"/>
              </a:solidFill>
            </a:endParaRPr>
          </a:p>
        </p:txBody>
      </p:sp>
    </p:spTree>
    <p:extLst>
      <p:ext uri="{BB962C8B-B14F-4D97-AF65-F5344CB8AC3E}">
        <p14:creationId xmlns:p14="http://schemas.microsoft.com/office/powerpoint/2010/main" val="249631134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smtClean="0">
                <a:ea typeface="ＭＳ Ｐゴシック" charset="-128"/>
                <a:cs typeface="ＭＳ Ｐゴシック" charset="-128"/>
              </a:rPr>
              <a:t>References</a:t>
            </a:r>
          </a:p>
        </p:txBody>
      </p:sp>
      <p:sp>
        <p:nvSpPr>
          <p:cNvPr id="41987" name="Content Placeholder 2"/>
          <p:cNvSpPr>
            <a:spLocks noGrp="1"/>
          </p:cNvSpPr>
          <p:nvPr>
            <p:ph idx="1"/>
          </p:nvPr>
        </p:nvSpPr>
        <p:spPr/>
        <p:txBody>
          <a:bodyPr/>
          <a:lstStyle/>
          <a:p>
            <a:r>
              <a:rPr lang="en-US" b="1" dirty="0" smtClean="0">
                <a:hlinkClick r:id="rId3"/>
              </a:rPr>
              <a:t>http</a:t>
            </a:r>
            <a:r>
              <a:rPr lang="en-US" b="1" dirty="0">
                <a:hlinkClick r:id="rId3"/>
              </a:rPr>
              <a:t>://www.youtube.com/watch?v=jbkSRLYSojo&amp;feature=player_embedded</a:t>
            </a:r>
            <a:r>
              <a:rPr lang="en-US" b="1" dirty="0" smtClean="0">
                <a:hlinkClick r:id="rId3"/>
              </a:rPr>
              <a:t>#!</a:t>
            </a:r>
            <a:endParaRPr lang="en-US" b="1" dirty="0" smtClean="0"/>
          </a:p>
          <a:p>
            <a:r>
              <a:rPr lang="en-US" b="1">
                <a:hlinkClick r:id="rId4"/>
              </a:rPr>
              <a:t>http://www.mindfully.org/WTO/Subsidies-Hurt-Poor-Akande19oct02.htm</a:t>
            </a:r>
            <a:endParaRPr lang="en-US" b="1"/>
          </a:p>
          <a:p>
            <a:endParaRPr lang="en-US" b="1" dirty="0" smtClean="0">
              <a:ea typeface="ＭＳ Ｐゴシック" charset="-128"/>
              <a:cs typeface="ＭＳ Ｐゴシック" charset="-128"/>
            </a:endParaRPr>
          </a:p>
        </p:txBody>
      </p:sp>
      <p:sp>
        <p:nvSpPr>
          <p:cNvPr id="41988" name="Footer Placeholder 3"/>
          <p:cNvSpPr>
            <a:spLocks noGrp="1"/>
          </p:cNvSpPr>
          <p:nvPr>
            <p:ph type="ftr" sz="quarter" idx="10"/>
          </p:nvPr>
        </p:nvSpPr>
        <p:spPr>
          <a:noFill/>
        </p:spPr>
        <p:txBody>
          <a:bodyPr/>
          <a:lstStyle/>
          <a:p>
            <a:r>
              <a:rPr lang="en-US" smtClean="0"/>
              <a:t>© 2011 Keith A. Pray</a:t>
            </a:r>
          </a:p>
        </p:txBody>
      </p:sp>
      <p:sp>
        <p:nvSpPr>
          <p:cNvPr id="41989" name="Slide Number Placeholder 4"/>
          <p:cNvSpPr>
            <a:spLocks noGrp="1"/>
          </p:cNvSpPr>
          <p:nvPr>
            <p:ph type="sldNum" sz="quarter" idx="11"/>
          </p:nvPr>
        </p:nvSpPr>
        <p:spPr>
          <a:noFill/>
        </p:spPr>
        <p:txBody>
          <a:bodyPr/>
          <a:lstStyle/>
          <a:p>
            <a:fld id="{1C303D57-6F54-F74F-B33F-9941EF499F79}" type="slidenum">
              <a:rPr lang="en-US" smtClean="0"/>
              <a:pPr/>
              <a:t>17</a:t>
            </a:fld>
            <a:endParaRPr lang="en-US" smtClean="0"/>
          </a:p>
        </p:txBody>
      </p:sp>
      <p:sp>
        <p:nvSpPr>
          <p:cNvPr id="41990" name="Date Placeholder 5"/>
          <p:cNvSpPr>
            <a:spLocks noGrp="1"/>
          </p:cNvSpPr>
          <p:nvPr>
            <p:ph type="dt" sz="quarter" idx="12"/>
          </p:nvPr>
        </p:nvSpPr>
        <p:spPr>
          <a:noFill/>
        </p:spPr>
        <p:txBody>
          <a:bodyPr/>
          <a:lstStyle/>
          <a:p>
            <a:fld id="{D8E58BAB-06D9-E744-9791-6BDA827F8D34}" type="datetime1">
              <a:rPr lang="en-US" smtClean="0"/>
              <a:t>9/30/11</a:t>
            </a:fld>
            <a:endParaRPr lang="en-US" smtClean="0"/>
          </a:p>
        </p:txBody>
      </p:sp>
      <p:sp>
        <p:nvSpPr>
          <p:cNvPr id="7" name="TextBox 6"/>
          <p:cNvSpPr txBox="1"/>
          <p:nvPr/>
        </p:nvSpPr>
        <p:spPr>
          <a:xfrm>
            <a:off x="4851662" y="533400"/>
            <a:ext cx="4267200" cy="461665"/>
          </a:xfrm>
          <a:prstGeom prst="rect">
            <a:avLst/>
          </a:prstGeom>
          <a:noFill/>
        </p:spPr>
        <p:txBody>
          <a:bodyPr wrap="square" rtlCol="0">
            <a:spAutoFit/>
          </a:bodyPr>
          <a:lstStyle/>
          <a:p>
            <a:r>
              <a:rPr lang="en-US" dirty="0" smtClean="0">
                <a:solidFill>
                  <a:schemeClr val="tx1"/>
                </a:solidFill>
              </a:rPr>
              <a:t>Nicholas Deapen</a:t>
            </a:r>
            <a:endParaRPr lang="en-US" dirty="0">
              <a:solidFill>
                <a:schemeClr val="tx1"/>
              </a:solidFill>
            </a:endParaRPr>
          </a:p>
        </p:txBody>
      </p:sp>
    </p:spTree>
    <p:extLst>
      <p:ext uri="{BB962C8B-B14F-4D97-AF65-F5344CB8AC3E}">
        <p14:creationId xmlns:p14="http://schemas.microsoft.com/office/powerpoint/2010/main" val="123774507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Technology at Workplace -- Introduction</a:t>
            </a:r>
            <a:endParaRPr lang="en-US" dirty="0"/>
          </a:p>
        </p:txBody>
      </p:sp>
      <p:sp>
        <p:nvSpPr>
          <p:cNvPr id="4" name="Footer Placeholder 3"/>
          <p:cNvSpPr>
            <a:spLocks noGrp="1"/>
          </p:cNvSpPr>
          <p:nvPr>
            <p:ph type="ftr" sz="quarter" idx="10"/>
          </p:nvPr>
        </p:nvSpPr>
        <p:spPr>
          <a:xfrm>
            <a:off x="6248400" y="457200"/>
            <a:ext cx="2895600" cy="457200"/>
          </a:xfrm>
        </p:spPr>
        <p:txBody>
          <a:bodyPr/>
          <a:lstStyle/>
          <a:p>
            <a:pPr algn="r"/>
            <a:r>
              <a:rPr lang="en-US" sz="1600" b="1" dirty="0" smtClean="0"/>
              <a:t>Zhongxiu Liu</a:t>
            </a:r>
            <a:endParaRPr lang="en-US" sz="1600" b="1" dirty="0"/>
          </a:p>
        </p:txBody>
      </p:sp>
      <p:sp>
        <p:nvSpPr>
          <p:cNvPr id="5" name="Slide Number Placeholder 4"/>
          <p:cNvSpPr>
            <a:spLocks noGrp="1"/>
          </p:cNvSpPr>
          <p:nvPr>
            <p:ph type="sldNum" sz="quarter" idx="11"/>
          </p:nvPr>
        </p:nvSpPr>
        <p:spPr/>
        <p:txBody>
          <a:bodyPr/>
          <a:lstStyle/>
          <a:p>
            <a:fld id="{E5AF9EC5-BC40-DF43-AD8A-0990B71B6BC4}" type="slidenum">
              <a:rPr lang="en-US" smtClean="0"/>
              <a:pPr/>
              <a:t>18</a:t>
            </a:fld>
            <a:endParaRPr lang="en-US"/>
          </a:p>
        </p:txBody>
      </p:sp>
      <p:sp>
        <p:nvSpPr>
          <p:cNvPr id="6" name="Date Placeholder 5"/>
          <p:cNvSpPr>
            <a:spLocks noGrp="1"/>
          </p:cNvSpPr>
          <p:nvPr>
            <p:ph type="dt" sz="half" idx="12"/>
          </p:nvPr>
        </p:nvSpPr>
        <p:spPr/>
        <p:txBody>
          <a:bodyPr/>
          <a:lstStyle/>
          <a:p>
            <a:fld id="{8B8A7D78-9B9C-894B-BE0A-28E6B888FF9C}" type="datetime1">
              <a:rPr lang="en-US" smtClean="0"/>
              <a:pPr/>
              <a:t>9/30/11</a:t>
            </a:fld>
            <a:endParaRPr lang="en-US"/>
          </a:p>
        </p:txBody>
      </p:sp>
      <p:sp>
        <p:nvSpPr>
          <p:cNvPr id="9" name="Footer Placeholder 3"/>
          <p:cNvSpPr txBox="1">
            <a:spLocks/>
          </p:cNvSpPr>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charset="0"/>
                <a:ea typeface="+mn-ea"/>
                <a:cs typeface="+mn-cs"/>
              </a:rPr>
              <a:t>© 2011 Keith A. Pray</a:t>
            </a:r>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12" name="Content Placeholder 11"/>
          <p:cNvSpPr>
            <a:spLocks noGrp="1"/>
          </p:cNvSpPr>
          <p:nvPr>
            <p:ph idx="1"/>
          </p:nvPr>
        </p:nvSpPr>
        <p:spPr>
          <a:xfrm>
            <a:off x="457200" y="2133600"/>
            <a:ext cx="8229600" cy="3886200"/>
          </a:xfrm>
        </p:spPr>
        <p:txBody>
          <a:bodyPr/>
          <a:lstStyle/>
          <a:p>
            <a:r>
              <a:rPr lang="en-US" dirty="0" smtClean="0"/>
              <a:t>Features of communication technologies.</a:t>
            </a:r>
          </a:p>
          <a:p>
            <a:r>
              <a:rPr lang="en-US" dirty="0" smtClean="0"/>
              <a:t>How are we affected by CT at workplace?</a:t>
            </a:r>
          </a:p>
          <a:p>
            <a:r>
              <a:rPr lang="en-US" dirty="0" smtClean="0"/>
              <a:t>How are companies affected by CT?</a:t>
            </a:r>
          </a:p>
          <a:p>
            <a:r>
              <a:rPr lang="en-US" dirty="0" smtClean="0"/>
              <a:t>Case study – pros and cons of different communication technology.</a:t>
            </a:r>
          </a:p>
          <a:p>
            <a:pPr marL="0" indent="0">
              <a:buNone/>
            </a:pPr>
            <a:endParaRPr lang="en-US" dirty="0" smtClean="0"/>
          </a:p>
          <a:p>
            <a:endParaRPr lang="en-US" dirty="0"/>
          </a:p>
        </p:txBody>
      </p:sp>
    </p:spTree>
    <p:extLst>
      <p:ext uri="{BB962C8B-B14F-4D97-AF65-F5344CB8AC3E}">
        <p14:creationId xmlns:p14="http://schemas.microsoft.com/office/powerpoint/2010/main" val="286222992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4"/>
          <p:cNvSpPr>
            <a:spLocks noGrp="1"/>
          </p:cNvSpPr>
          <p:nvPr>
            <p:ph type="sldNum" sz="quarter" idx="11"/>
          </p:nvPr>
        </p:nvSpPr>
        <p:spPr>
          <a:noFill/>
        </p:spPr>
        <p:txBody>
          <a:bodyPr/>
          <a:lstStyle/>
          <a:p>
            <a:fld id="{701C51B5-A773-F249-A91B-795CD8645F87}" type="slidenum">
              <a:rPr lang="en-US"/>
              <a:pPr/>
              <a:t>19</a:t>
            </a:fld>
            <a:endParaRPr lang="en-US"/>
          </a:p>
        </p:txBody>
      </p:sp>
      <p:sp>
        <p:nvSpPr>
          <p:cNvPr id="23556" name="Date Placeholder 5"/>
          <p:cNvSpPr>
            <a:spLocks noGrp="1"/>
          </p:cNvSpPr>
          <p:nvPr>
            <p:ph type="dt" sz="quarter" idx="12"/>
          </p:nvPr>
        </p:nvSpPr>
        <p:spPr>
          <a:noFill/>
        </p:spPr>
        <p:txBody>
          <a:bodyPr/>
          <a:lstStyle/>
          <a:p>
            <a:fld id="{E2F2ABB5-657B-9748-B03F-0155BB789A31}" type="datetime1">
              <a:rPr lang="en-US" smtClean="0"/>
              <a:pPr/>
              <a:t>9/30/11</a:t>
            </a:fld>
            <a:endParaRPr lang="en-US" dirty="0" smtClean="0"/>
          </a:p>
        </p:txBody>
      </p:sp>
      <p:sp>
        <p:nvSpPr>
          <p:cNvPr id="23557" name="Rectangle 2"/>
          <p:cNvSpPr>
            <a:spLocks noGrp="1" noChangeArrowheads="1"/>
          </p:cNvSpPr>
          <p:nvPr>
            <p:ph type="title"/>
          </p:nvPr>
        </p:nvSpPr>
        <p:spPr>
          <a:xfrm>
            <a:off x="457200" y="646043"/>
            <a:ext cx="8229600" cy="1143000"/>
          </a:xfrm>
        </p:spPr>
        <p:txBody>
          <a:bodyPr/>
          <a:lstStyle/>
          <a:p>
            <a:r>
              <a:rPr lang="en-US" dirty="0"/>
              <a:t>Features of </a:t>
            </a:r>
            <a:r>
              <a:rPr lang="en-US" dirty="0" smtClean="0"/>
              <a:t>Communication Technology</a:t>
            </a:r>
            <a:endParaRPr lang="en-US" dirty="0"/>
          </a:p>
        </p:txBody>
      </p:sp>
      <p:sp>
        <p:nvSpPr>
          <p:cNvPr id="23558" name="Rectangle 3"/>
          <p:cNvSpPr>
            <a:spLocks noGrp="1" noChangeArrowheads="1"/>
          </p:cNvSpPr>
          <p:nvPr>
            <p:ph type="body" idx="1"/>
          </p:nvPr>
        </p:nvSpPr>
        <p:spPr>
          <a:xfrm>
            <a:off x="371061" y="1752600"/>
            <a:ext cx="8229600" cy="3429000"/>
          </a:xfrm>
        </p:spPr>
        <p:txBody>
          <a:bodyPr/>
          <a:lstStyle/>
          <a:p>
            <a:pPr eaLnBrk="1" hangingPunct="1"/>
            <a:r>
              <a:rPr lang="en-US" dirty="0" smtClean="0"/>
              <a:t>Large </a:t>
            </a:r>
            <a:r>
              <a:rPr lang="en-US" dirty="0"/>
              <a:t>information </a:t>
            </a:r>
            <a:r>
              <a:rPr lang="en-US" dirty="0" smtClean="0"/>
              <a:t>flow</a:t>
            </a:r>
            <a:r>
              <a:rPr lang="en-US" dirty="0"/>
              <a:t> </a:t>
            </a:r>
            <a:r>
              <a:rPr lang="en-US" dirty="0" smtClean="0"/>
              <a:t>[1]</a:t>
            </a:r>
            <a:endParaRPr lang="en-US" dirty="0" smtClean="0">
              <a:ea typeface="ＭＳ Ｐゴシック" charset="-128"/>
            </a:endParaRPr>
          </a:p>
        </p:txBody>
      </p:sp>
      <p:sp>
        <p:nvSpPr>
          <p:cNvPr id="9" name="Footer Placeholder 3"/>
          <p:cNvSpPr txBox="1">
            <a:spLocks/>
          </p:cNvSpPr>
          <p:nvPr/>
        </p:nvSpPr>
        <p:spPr bwMode="auto">
          <a:xfrm>
            <a:off x="609600" y="5486400"/>
            <a:ext cx="6324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r>
              <a:rPr lang="en-US" sz="1200" dirty="0" smtClean="0">
                <a:solidFill>
                  <a:schemeClr val="tx1"/>
                </a:solidFill>
                <a:latin typeface="Arial" charset="0"/>
              </a:rPr>
              <a:t>http://money.cnn.com/1998/05/18/technology/microsoft_su it/     9/5/2011   </a:t>
            </a:r>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10" name="Footer Placeholder 3"/>
          <p:cNvSpPr txBox="1">
            <a:spLocks/>
          </p:cNvSpPr>
          <p:nvPr/>
        </p:nvSpPr>
        <p:spPr bwMode="auto">
          <a:xfrm>
            <a:off x="6248400" y="4572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600" b="1" dirty="0" smtClean="0">
                <a:solidFill>
                  <a:schemeClr val="tx1"/>
                </a:solidFill>
                <a:latin typeface="Arial" charset="0"/>
              </a:rPr>
              <a:t>Zhongxiu Liu</a:t>
            </a:r>
            <a:endParaRPr kumimoji="0" lang="en-US" sz="1600" b="1"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11" name="Footer Placeholder 3"/>
          <p:cNvSpPr txBox="1">
            <a:spLocks/>
          </p:cNvSpPr>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charset="0"/>
                <a:ea typeface="+mn-ea"/>
                <a:cs typeface="+mn-cs"/>
              </a:rPr>
              <a:t>© 2011 Keith A. Pray</a:t>
            </a:r>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438400"/>
            <a:ext cx="8211697" cy="3962953"/>
          </a:xfrm>
          <a:prstGeom prst="rect">
            <a:avLst/>
          </a:prstGeom>
        </p:spPr>
      </p:pic>
    </p:spTree>
    <p:extLst>
      <p:ext uri="{BB962C8B-B14F-4D97-AF65-F5344CB8AC3E}">
        <p14:creationId xmlns:p14="http://schemas.microsoft.com/office/powerpoint/2010/main" val="86299153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t>© 2011 Keith A. Pray</a:t>
            </a:r>
            <a:endParaRPr lang="en-US"/>
          </a:p>
        </p:txBody>
      </p:sp>
      <p:sp>
        <p:nvSpPr>
          <p:cNvPr id="17411" name="Slide Number Placeholder 4"/>
          <p:cNvSpPr>
            <a:spLocks noGrp="1"/>
          </p:cNvSpPr>
          <p:nvPr>
            <p:ph type="sldNum" sz="quarter" idx="11"/>
          </p:nvPr>
        </p:nvSpPr>
        <p:spPr>
          <a:noFill/>
        </p:spPr>
        <p:txBody>
          <a:bodyPr/>
          <a:lstStyle/>
          <a:p>
            <a:fld id="{C83F7C10-689D-234A-A7F3-0318B0770D6F}" type="slidenum">
              <a:rPr lang="en-US" smtClean="0"/>
              <a:pPr/>
              <a:t>2</a:t>
            </a:fld>
            <a:endParaRPr lang="en-US" smtClean="0"/>
          </a:p>
        </p:txBody>
      </p:sp>
      <p:sp>
        <p:nvSpPr>
          <p:cNvPr id="17412" name="Date Placeholder 5"/>
          <p:cNvSpPr>
            <a:spLocks noGrp="1"/>
          </p:cNvSpPr>
          <p:nvPr>
            <p:ph type="dt" sz="quarter" idx="12"/>
          </p:nvPr>
        </p:nvSpPr>
        <p:spPr>
          <a:noFill/>
        </p:spPr>
        <p:txBody>
          <a:bodyPr/>
          <a:lstStyle/>
          <a:p>
            <a:fld id="{21C8D5D3-2122-AD43-9074-5B8BF4FB8AE8}" type="datetime1">
              <a:rPr lang="en-US" smtClean="0"/>
              <a:t>9/29/11</a:t>
            </a:fld>
            <a:endParaRPr lang="en-US"/>
          </a:p>
        </p:txBody>
      </p:sp>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type="body"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Work</a:t>
            </a:r>
            <a:endParaRPr lang="en-US" sz="2400" dirty="0" smtClean="0">
              <a:ea typeface="ＭＳ Ｐゴシック" pitchFamily="-109" charset="-128"/>
              <a:cs typeface="ＭＳ Ｐゴシック" pitchFamily="-109" charset="-128"/>
            </a:endParaRP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Guest Speaker</a:t>
            </a:r>
            <a:endParaRPr lang="en-US" sz="1100" dirty="0" smtClean="0">
              <a:ea typeface="ＭＳ Ｐゴシック" pitchFamily="-109" charset="-128"/>
              <a:cs typeface="ＭＳ Ｐゴシック" pitchFamily="-109" charset="-128"/>
            </a:endParaRPr>
          </a:p>
          <a:p>
            <a:pPr marL="571500" indent="-571500" eaLnBrk="1" hangingPunct="1">
              <a:buFont typeface="Times" pitchFamily="-109" charset="0"/>
              <a:buAutoNum type="arabicPeriod"/>
            </a:pPr>
            <a:endParaRPr lang="en-US" sz="2400" dirty="0">
              <a:ea typeface="ＭＳ Ｐゴシック" pitchFamily="-109" charset="-128"/>
              <a:cs typeface="ＭＳ Ｐゴシック" pitchFamily="-109" charset="-128"/>
            </a:endParaRPr>
          </a:p>
        </p:txBody>
      </p:sp>
      <p:sp>
        <p:nvSpPr>
          <p:cNvPr id="277508" name="Rectangle 4"/>
          <p:cNvSpPr>
            <a:spLocks noChangeArrowheads="1"/>
          </p:cNvSpPr>
          <p:nvPr/>
        </p:nvSpPr>
        <p:spPr bwMode="auto">
          <a:xfrm>
            <a:off x="0" y="19812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4"/>
          <p:cNvSpPr>
            <a:spLocks noGrp="1"/>
          </p:cNvSpPr>
          <p:nvPr>
            <p:ph type="sldNum" sz="quarter" idx="11"/>
          </p:nvPr>
        </p:nvSpPr>
        <p:spPr>
          <a:noFill/>
        </p:spPr>
        <p:txBody>
          <a:bodyPr/>
          <a:lstStyle/>
          <a:p>
            <a:fld id="{701C51B5-A773-F249-A91B-795CD8645F87}" type="slidenum">
              <a:rPr lang="en-US"/>
              <a:pPr/>
              <a:t>20</a:t>
            </a:fld>
            <a:endParaRPr lang="en-US"/>
          </a:p>
        </p:txBody>
      </p:sp>
      <p:sp>
        <p:nvSpPr>
          <p:cNvPr id="23556" name="Date Placeholder 5"/>
          <p:cNvSpPr>
            <a:spLocks noGrp="1"/>
          </p:cNvSpPr>
          <p:nvPr>
            <p:ph type="dt" sz="quarter" idx="12"/>
          </p:nvPr>
        </p:nvSpPr>
        <p:spPr>
          <a:noFill/>
        </p:spPr>
        <p:txBody>
          <a:bodyPr/>
          <a:lstStyle/>
          <a:p>
            <a:fld id="{E2F2ABB5-657B-9748-B03F-0155BB789A31}" type="datetime1">
              <a:rPr lang="en-US" smtClean="0"/>
              <a:pPr/>
              <a:t>9/30/11</a:t>
            </a:fld>
            <a:endParaRPr lang="en-US" dirty="0" smtClean="0"/>
          </a:p>
        </p:txBody>
      </p:sp>
      <p:sp>
        <p:nvSpPr>
          <p:cNvPr id="23557" name="Rectangle 2"/>
          <p:cNvSpPr>
            <a:spLocks noGrp="1" noChangeArrowheads="1"/>
          </p:cNvSpPr>
          <p:nvPr>
            <p:ph type="title"/>
          </p:nvPr>
        </p:nvSpPr>
        <p:spPr>
          <a:xfrm>
            <a:off x="457200" y="874643"/>
            <a:ext cx="8229600" cy="1143000"/>
          </a:xfrm>
        </p:spPr>
        <p:txBody>
          <a:bodyPr/>
          <a:lstStyle/>
          <a:p>
            <a:pPr eaLnBrk="1" hangingPunct="1"/>
            <a:r>
              <a:rPr lang="en-US" dirty="0"/>
              <a:t>Features of </a:t>
            </a:r>
            <a:r>
              <a:rPr lang="en-US" dirty="0" smtClean="0"/>
              <a:t>Communication with IT</a:t>
            </a:r>
            <a:endParaRPr lang="en-US" dirty="0">
              <a:ea typeface="ＭＳ Ｐゴシック" charset="-128"/>
              <a:cs typeface="ＭＳ Ｐゴシック" charset="-128"/>
            </a:endParaRPr>
          </a:p>
        </p:txBody>
      </p:sp>
      <p:sp>
        <p:nvSpPr>
          <p:cNvPr id="23558" name="Rectangle 3"/>
          <p:cNvSpPr>
            <a:spLocks noGrp="1" noChangeArrowheads="1"/>
          </p:cNvSpPr>
          <p:nvPr>
            <p:ph type="body" idx="1"/>
          </p:nvPr>
        </p:nvSpPr>
        <p:spPr>
          <a:xfrm>
            <a:off x="457200" y="2286000"/>
            <a:ext cx="8229600" cy="3429000"/>
          </a:xfrm>
        </p:spPr>
        <p:txBody>
          <a:bodyPr/>
          <a:lstStyle/>
          <a:p>
            <a:pPr eaLnBrk="1" hangingPunct="1"/>
            <a:r>
              <a:rPr lang="en-US" dirty="0" smtClean="0">
                <a:ea typeface="ＭＳ Ｐゴシック" charset="-128"/>
              </a:rPr>
              <a:t>Less limitation on space and time</a:t>
            </a:r>
          </a:p>
          <a:p>
            <a:pPr eaLnBrk="1" hangingPunct="1"/>
            <a:r>
              <a:rPr lang="en-US" dirty="0" smtClean="0">
                <a:ea typeface="ＭＳ Ｐゴシック" charset="-128"/>
              </a:rPr>
              <a:t>Harder emotional involvement </a:t>
            </a:r>
          </a:p>
          <a:p>
            <a:pPr marL="0" indent="0" eaLnBrk="1" hangingPunct="1">
              <a:buNone/>
            </a:pPr>
            <a:r>
              <a:rPr lang="en-US" sz="1800" dirty="0" smtClean="0">
                <a:solidFill>
                  <a:schemeClr val="accent6">
                    <a:lumMod val="50000"/>
                  </a:schemeClr>
                </a:solidFill>
                <a:latin typeface="Calibri" pitchFamily="34" charset="0"/>
                <a:ea typeface="ＭＳ Ｐゴシック" charset="-128"/>
                <a:cs typeface="Calibri" pitchFamily="34" charset="0"/>
              </a:rPr>
              <a:t>      </a:t>
            </a:r>
            <a:r>
              <a:rPr lang="en-US" sz="2000" dirty="0" smtClean="0">
                <a:solidFill>
                  <a:schemeClr val="accent6">
                    <a:lumMod val="50000"/>
                  </a:schemeClr>
                </a:solidFill>
                <a:latin typeface="Calibri" pitchFamily="34" charset="0"/>
                <a:ea typeface="ＭＳ Ｐゴシック" charset="-128"/>
                <a:cs typeface="Calibri" pitchFamily="34" charset="0"/>
              </a:rPr>
              <a:t>“</a:t>
            </a:r>
            <a:r>
              <a:rPr lang="en-US" sz="2000" i="1" dirty="0">
                <a:solidFill>
                  <a:schemeClr val="accent6">
                    <a:lumMod val="50000"/>
                  </a:schemeClr>
                </a:solidFill>
                <a:latin typeface="Calibri" pitchFamily="34" charset="0"/>
                <a:cs typeface="Calibri" pitchFamily="34" charset="0"/>
              </a:rPr>
              <a:t>the human aspect of communication and interaction – even though mediated by </a:t>
            </a:r>
            <a:r>
              <a:rPr lang="en-US" sz="2000" i="1" dirty="0" smtClean="0">
                <a:solidFill>
                  <a:schemeClr val="accent6">
                    <a:lumMod val="50000"/>
                  </a:schemeClr>
                </a:solidFill>
                <a:latin typeface="Calibri" pitchFamily="34" charset="0"/>
                <a:cs typeface="Calibri" pitchFamily="34" charset="0"/>
              </a:rPr>
              <a:t>modern </a:t>
            </a:r>
            <a:r>
              <a:rPr lang="en-US" sz="2000" i="1" dirty="0">
                <a:solidFill>
                  <a:schemeClr val="accent6">
                    <a:lumMod val="50000"/>
                  </a:schemeClr>
                </a:solidFill>
                <a:latin typeface="Calibri" pitchFamily="34" charset="0"/>
                <a:cs typeface="Calibri" pitchFamily="34" charset="0"/>
              </a:rPr>
              <a:t>technologies – can neither be transferred to a technical layer, nor can it </a:t>
            </a:r>
            <a:r>
              <a:rPr lang="en-US" sz="2000" i="1" dirty="0" smtClean="0">
                <a:solidFill>
                  <a:schemeClr val="accent6">
                    <a:lumMod val="50000"/>
                  </a:schemeClr>
                </a:solidFill>
                <a:latin typeface="Calibri" pitchFamily="34" charset="0"/>
                <a:cs typeface="Calibri" pitchFamily="34" charset="0"/>
              </a:rPr>
              <a:t>be analyzed</a:t>
            </a:r>
            <a:r>
              <a:rPr lang="en-US" sz="2000" dirty="0" smtClean="0">
                <a:solidFill>
                  <a:schemeClr val="accent6">
                    <a:lumMod val="50000"/>
                  </a:schemeClr>
                </a:solidFill>
                <a:latin typeface="Calibri" pitchFamily="34" charset="0"/>
                <a:cs typeface="Calibri" pitchFamily="34" charset="0"/>
              </a:rPr>
              <a:t>”[2]</a:t>
            </a:r>
            <a:endParaRPr lang="en-US" sz="2000" dirty="0">
              <a:solidFill>
                <a:schemeClr val="accent6">
                  <a:lumMod val="50000"/>
                </a:schemeClr>
              </a:solidFill>
              <a:latin typeface="Calibri" pitchFamily="34" charset="0"/>
              <a:ea typeface="ＭＳ Ｐゴシック" charset="-128"/>
              <a:cs typeface="Calibri" pitchFamily="34" charset="0"/>
            </a:endParaRPr>
          </a:p>
          <a:p>
            <a:pPr eaLnBrk="1" hangingPunct="1"/>
            <a:endParaRPr lang="en-US" sz="2000" dirty="0" smtClean="0">
              <a:latin typeface="Calibri" pitchFamily="34" charset="0"/>
              <a:ea typeface="ＭＳ Ｐゴシック" charset="-128"/>
              <a:cs typeface="Calibri" pitchFamily="34" charset="0"/>
            </a:endParaRPr>
          </a:p>
          <a:p>
            <a:pPr eaLnBrk="1" hangingPunct="1"/>
            <a:endParaRPr lang="en-US" dirty="0" smtClean="0">
              <a:ea typeface="ＭＳ Ｐゴシック" charset="-128"/>
            </a:endParaRPr>
          </a:p>
          <a:p>
            <a:pPr eaLnBrk="1" hangingPunct="1"/>
            <a:endParaRPr lang="en-US" dirty="0" smtClean="0">
              <a:ea typeface="ＭＳ Ｐゴシック" charset="-128"/>
            </a:endParaRPr>
          </a:p>
        </p:txBody>
      </p:sp>
      <p:sp>
        <p:nvSpPr>
          <p:cNvPr id="9" name="Footer Placeholder 3"/>
          <p:cNvSpPr txBox="1">
            <a:spLocks/>
          </p:cNvSpPr>
          <p:nvPr/>
        </p:nvSpPr>
        <p:spPr bwMode="auto">
          <a:xfrm>
            <a:off x="609600" y="5486400"/>
            <a:ext cx="6324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r>
              <a:rPr lang="en-US" sz="1200" dirty="0" smtClean="0">
                <a:solidFill>
                  <a:schemeClr val="tx1"/>
                </a:solidFill>
                <a:latin typeface="Arial" charset="0"/>
              </a:rPr>
              <a:t>http://money.cnn.com/1998/05/18/technology/microsoft_su it/     9/5/2011   </a:t>
            </a:r>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10" name="Footer Placeholder 3"/>
          <p:cNvSpPr txBox="1">
            <a:spLocks/>
          </p:cNvSpPr>
          <p:nvPr/>
        </p:nvSpPr>
        <p:spPr bwMode="auto">
          <a:xfrm>
            <a:off x="6248400" y="4572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600" b="1" dirty="0" smtClean="0">
                <a:solidFill>
                  <a:schemeClr val="tx1"/>
                </a:solidFill>
                <a:latin typeface="Arial" charset="0"/>
              </a:rPr>
              <a:t>Zhongxiu Liu</a:t>
            </a:r>
            <a:endParaRPr kumimoji="0" lang="en-US" sz="1600" b="1"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11" name="Footer Placeholder 3"/>
          <p:cNvSpPr txBox="1">
            <a:spLocks/>
          </p:cNvSpPr>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charset="0"/>
                <a:ea typeface="+mn-ea"/>
                <a:cs typeface="+mn-cs"/>
              </a:rPr>
              <a:t>© 2011 Keith A. Pray</a:t>
            </a:r>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805393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4"/>
          <p:cNvSpPr>
            <a:spLocks noGrp="1"/>
          </p:cNvSpPr>
          <p:nvPr>
            <p:ph type="sldNum" sz="quarter" idx="11"/>
          </p:nvPr>
        </p:nvSpPr>
        <p:spPr>
          <a:noFill/>
        </p:spPr>
        <p:txBody>
          <a:bodyPr/>
          <a:lstStyle/>
          <a:p>
            <a:fld id="{701C51B5-A773-F249-A91B-795CD8645F87}" type="slidenum">
              <a:rPr lang="en-US"/>
              <a:pPr/>
              <a:t>21</a:t>
            </a:fld>
            <a:endParaRPr lang="en-US"/>
          </a:p>
        </p:txBody>
      </p:sp>
      <p:sp>
        <p:nvSpPr>
          <p:cNvPr id="23556" name="Date Placeholder 5"/>
          <p:cNvSpPr>
            <a:spLocks noGrp="1"/>
          </p:cNvSpPr>
          <p:nvPr>
            <p:ph type="dt" sz="quarter" idx="12"/>
          </p:nvPr>
        </p:nvSpPr>
        <p:spPr>
          <a:noFill/>
        </p:spPr>
        <p:txBody>
          <a:bodyPr/>
          <a:lstStyle/>
          <a:p>
            <a:fld id="{E2F2ABB5-657B-9748-B03F-0155BB789A31}" type="datetime1">
              <a:rPr lang="en-US" smtClean="0"/>
              <a:pPr/>
              <a:t>9/30/11</a:t>
            </a:fld>
            <a:endParaRPr lang="en-US" dirty="0" smtClean="0"/>
          </a:p>
        </p:txBody>
      </p:sp>
      <p:sp>
        <p:nvSpPr>
          <p:cNvPr id="23557" name="Rectangle 2"/>
          <p:cNvSpPr>
            <a:spLocks noGrp="1" noChangeArrowheads="1"/>
          </p:cNvSpPr>
          <p:nvPr>
            <p:ph type="title"/>
          </p:nvPr>
        </p:nvSpPr>
        <p:spPr>
          <a:xfrm>
            <a:off x="609600" y="672548"/>
            <a:ext cx="8229600" cy="1143000"/>
          </a:xfrm>
        </p:spPr>
        <p:txBody>
          <a:bodyPr/>
          <a:lstStyle/>
          <a:p>
            <a:pPr eaLnBrk="1" hangingPunct="1"/>
            <a:r>
              <a:rPr lang="en-US" dirty="0" smtClean="0">
                <a:ea typeface="ＭＳ Ｐゴシック" charset="-128"/>
                <a:cs typeface="ＭＳ Ｐゴシック" charset="-128"/>
              </a:rPr>
              <a:t>Communication Technology Affects Us at Workplace</a:t>
            </a:r>
            <a:endParaRPr lang="en-US" dirty="0">
              <a:ea typeface="ＭＳ Ｐゴシック" charset="-128"/>
              <a:cs typeface="ＭＳ Ｐゴシック" charset="-128"/>
            </a:endParaRPr>
          </a:p>
        </p:txBody>
      </p:sp>
      <p:sp>
        <p:nvSpPr>
          <p:cNvPr id="23558" name="Rectangle 3"/>
          <p:cNvSpPr>
            <a:spLocks noGrp="1" noChangeArrowheads="1"/>
          </p:cNvSpPr>
          <p:nvPr>
            <p:ph type="body" idx="1"/>
          </p:nvPr>
        </p:nvSpPr>
        <p:spPr>
          <a:xfrm>
            <a:off x="457200" y="1905000"/>
            <a:ext cx="8229600" cy="3733800"/>
          </a:xfrm>
        </p:spPr>
        <p:txBody>
          <a:bodyPr/>
          <a:lstStyle/>
          <a:p>
            <a:pPr eaLnBrk="1" hangingPunct="1">
              <a:buFontTx/>
              <a:buChar char="-"/>
            </a:pPr>
            <a:r>
              <a:rPr lang="en-US" dirty="0" smtClean="0">
                <a:ea typeface="ＭＳ Ｐゴシック" charset="-128"/>
              </a:rPr>
              <a:t>Complimentary soft/hard skills</a:t>
            </a:r>
          </a:p>
          <a:p>
            <a:pPr marL="0" indent="0">
              <a:buNone/>
            </a:pPr>
            <a:r>
              <a:rPr lang="en-US" sz="2400" i="1" dirty="0" smtClean="0">
                <a:latin typeface="Calibri" pitchFamily="34" charset="0"/>
                <a:ea typeface="ＭＳ Ｐゴシック" charset="-128"/>
                <a:cs typeface="Calibri" pitchFamily="34" charset="0"/>
              </a:rPr>
              <a:t>     </a:t>
            </a:r>
            <a:r>
              <a:rPr lang="en-US" sz="2000" i="1" dirty="0" smtClean="0">
                <a:solidFill>
                  <a:schemeClr val="accent6">
                    <a:lumMod val="50000"/>
                  </a:schemeClr>
                </a:solidFill>
                <a:latin typeface="Calibri" pitchFamily="34" charset="0"/>
                <a:ea typeface="ＭＳ Ｐゴシック" charset="-128"/>
                <a:cs typeface="Calibri" pitchFamily="34" charset="0"/>
              </a:rPr>
              <a:t>“</a:t>
            </a:r>
            <a:r>
              <a:rPr lang="en-US" sz="2000" i="1" dirty="0">
                <a:solidFill>
                  <a:schemeClr val="accent6">
                    <a:lumMod val="50000"/>
                  </a:schemeClr>
                </a:solidFill>
                <a:latin typeface="Calibri" pitchFamily="34" charset="0"/>
                <a:cs typeface="Calibri" pitchFamily="34" charset="0"/>
              </a:rPr>
              <a:t>successful interpersonal communication depends on </a:t>
            </a:r>
            <a:r>
              <a:rPr lang="en-US" sz="2000" i="1" dirty="0" smtClean="0">
                <a:solidFill>
                  <a:schemeClr val="accent6">
                    <a:lumMod val="50000"/>
                  </a:schemeClr>
                </a:solidFill>
                <a:latin typeface="Calibri" pitchFamily="34" charset="0"/>
                <a:cs typeface="Calibri" pitchFamily="34" charset="0"/>
              </a:rPr>
              <a:t>a person’s   </a:t>
            </a:r>
          </a:p>
          <a:p>
            <a:pPr marL="0" indent="0">
              <a:buNone/>
            </a:pPr>
            <a:r>
              <a:rPr lang="en-US" sz="2000" i="1" dirty="0">
                <a:solidFill>
                  <a:schemeClr val="accent6">
                    <a:lumMod val="50000"/>
                  </a:schemeClr>
                </a:solidFill>
                <a:latin typeface="Calibri" pitchFamily="34" charset="0"/>
                <a:cs typeface="Calibri" pitchFamily="34" charset="0"/>
              </a:rPr>
              <a:t> </a:t>
            </a:r>
            <a:r>
              <a:rPr lang="en-US" sz="2000" i="1" dirty="0" smtClean="0">
                <a:solidFill>
                  <a:schemeClr val="accent6">
                    <a:lumMod val="50000"/>
                  </a:schemeClr>
                </a:solidFill>
                <a:latin typeface="Calibri" pitchFamily="34" charset="0"/>
                <a:cs typeface="Calibri" pitchFamily="34" charset="0"/>
              </a:rPr>
              <a:t>      communicative readiness”[3]</a:t>
            </a:r>
            <a:endParaRPr lang="en-US" sz="2000" i="1" dirty="0" smtClean="0">
              <a:solidFill>
                <a:schemeClr val="accent6">
                  <a:lumMod val="50000"/>
                </a:schemeClr>
              </a:solidFill>
              <a:latin typeface="Calibri" pitchFamily="34" charset="0"/>
              <a:ea typeface="ＭＳ Ｐゴシック" charset="-128"/>
              <a:cs typeface="Calibri" pitchFamily="34" charset="0"/>
            </a:endParaRPr>
          </a:p>
          <a:p>
            <a:pPr eaLnBrk="1" hangingPunct="1">
              <a:buFontTx/>
              <a:buChar char="-"/>
            </a:pPr>
            <a:r>
              <a:rPr lang="en-US" sz="2800" dirty="0" smtClean="0">
                <a:ea typeface="ＭＳ Ｐゴシック" charset="-128"/>
              </a:rPr>
              <a:t>Choices of tools/place become important</a:t>
            </a:r>
          </a:p>
          <a:p>
            <a:pPr marL="0" indent="0" eaLnBrk="1" hangingPunct="1">
              <a:buNone/>
            </a:pPr>
            <a:r>
              <a:rPr lang="en-US" sz="1800" dirty="0" smtClean="0">
                <a:solidFill>
                  <a:schemeClr val="accent2">
                    <a:lumMod val="75000"/>
                  </a:schemeClr>
                </a:solidFill>
                <a:latin typeface="Calibri" pitchFamily="34" charset="0"/>
                <a:ea typeface="ＭＳ Ｐゴシック" charset="-128"/>
                <a:cs typeface="Calibri" pitchFamily="34" charset="0"/>
              </a:rPr>
              <a:t>      </a:t>
            </a:r>
            <a:r>
              <a:rPr lang="en-US" sz="2000" dirty="0" smtClean="0">
                <a:solidFill>
                  <a:schemeClr val="accent6">
                    <a:lumMod val="50000"/>
                  </a:schemeClr>
                </a:solidFill>
                <a:latin typeface="Calibri" pitchFamily="34" charset="0"/>
                <a:ea typeface="ＭＳ Ｐゴシック" charset="-128"/>
                <a:cs typeface="Calibri" pitchFamily="34" charset="0"/>
              </a:rPr>
              <a:t>“</a:t>
            </a:r>
            <a:r>
              <a:rPr lang="en-US" sz="2000" i="1" dirty="0" smtClean="0">
                <a:solidFill>
                  <a:schemeClr val="accent6">
                    <a:lumMod val="50000"/>
                  </a:schemeClr>
                </a:solidFill>
                <a:latin typeface="Calibri" pitchFamily="34" charset="0"/>
                <a:cs typeface="Calibri" pitchFamily="34" charset="0"/>
              </a:rPr>
              <a:t>You </a:t>
            </a:r>
            <a:r>
              <a:rPr lang="en-US" sz="2000" i="1" dirty="0">
                <a:solidFill>
                  <a:schemeClr val="accent6">
                    <a:lumMod val="50000"/>
                  </a:schemeClr>
                </a:solidFill>
                <a:latin typeface="Calibri" pitchFamily="34" charset="0"/>
                <a:cs typeface="Calibri" pitchFamily="34" charset="0"/>
              </a:rPr>
              <a:t>want to be efficient, and yet make the most of your communication </a:t>
            </a:r>
            <a:r>
              <a:rPr lang="en-US" sz="2000" i="1" dirty="0" smtClean="0">
                <a:solidFill>
                  <a:schemeClr val="accent6">
                    <a:lumMod val="50000"/>
                  </a:schemeClr>
                </a:solidFill>
                <a:latin typeface="Calibri" pitchFamily="34" charset="0"/>
                <a:cs typeface="Calibri" pitchFamily="34" charset="0"/>
              </a:rPr>
              <a:t>  </a:t>
            </a:r>
          </a:p>
          <a:p>
            <a:pPr marL="0" indent="0" eaLnBrk="1" hangingPunct="1">
              <a:buNone/>
            </a:pPr>
            <a:r>
              <a:rPr lang="en-US" sz="2000" i="1" dirty="0" smtClean="0">
                <a:solidFill>
                  <a:schemeClr val="accent6">
                    <a:lumMod val="50000"/>
                  </a:schemeClr>
                </a:solidFill>
                <a:latin typeface="Calibri" pitchFamily="34" charset="0"/>
                <a:cs typeface="Calibri" pitchFamily="34" charset="0"/>
              </a:rPr>
              <a:t>       opportunity</a:t>
            </a:r>
            <a:r>
              <a:rPr lang="en-US" sz="2000" i="1" dirty="0">
                <a:solidFill>
                  <a:schemeClr val="accent6">
                    <a:lumMod val="50000"/>
                  </a:schemeClr>
                </a:solidFill>
                <a:latin typeface="Calibri" pitchFamily="34" charset="0"/>
                <a:cs typeface="Calibri" pitchFamily="34" charset="0"/>
              </a:rPr>
              <a:t>. </a:t>
            </a:r>
            <a:r>
              <a:rPr lang="en-US" sz="2000" i="1" dirty="0" smtClean="0">
                <a:solidFill>
                  <a:schemeClr val="accent6">
                    <a:lumMod val="50000"/>
                  </a:schemeClr>
                </a:solidFill>
                <a:latin typeface="Calibri" pitchFamily="34" charset="0"/>
                <a:cs typeface="Calibri" pitchFamily="34" charset="0"/>
              </a:rPr>
              <a:t>” [4] </a:t>
            </a:r>
          </a:p>
          <a:p>
            <a:pPr marL="0" indent="0" eaLnBrk="1" hangingPunct="1">
              <a:buNone/>
            </a:pPr>
            <a:r>
              <a:rPr lang="en-US" sz="2000" b="1" dirty="0" smtClean="0"/>
              <a:t>      </a:t>
            </a:r>
            <a:r>
              <a:rPr lang="en-US" sz="2000" b="1" dirty="0" smtClean="0">
                <a:hlinkClick r:id="rId3"/>
              </a:rPr>
              <a:t>http</a:t>
            </a:r>
            <a:r>
              <a:rPr lang="en-US" sz="2000" b="1" dirty="0">
                <a:hlinkClick r:id="rId3"/>
              </a:rPr>
              <a:t>://</a:t>
            </a:r>
            <a:r>
              <a:rPr lang="en-US" sz="2000" b="1" dirty="0" smtClean="0">
                <a:hlinkClick r:id="rId3"/>
              </a:rPr>
              <a:t>www.mindtools.com/pages/article/newCS_99.html</a:t>
            </a:r>
            <a:r>
              <a:rPr lang="en-US" sz="2000" b="1" dirty="0" smtClean="0"/>
              <a:t> </a:t>
            </a:r>
            <a:endParaRPr lang="en-US" sz="2000" b="1" i="1" dirty="0" smtClean="0">
              <a:ea typeface="ＭＳ Ｐゴシック" charset="-128"/>
              <a:cs typeface="Calibri" pitchFamily="34" charset="0"/>
            </a:endParaRPr>
          </a:p>
          <a:p>
            <a:pPr eaLnBrk="1" hangingPunct="1">
              <a:buFontTx/>
              <a:buChar char="-"/>
            </a:pPr>
            <a:r>
              <a:rPr lang="en-US" sz="2800" dirty="0" smtClean="0">
                <a:ea typeface="ＭＳ Ｐゴシック" charset="-128"/>
              </a:rPr>
              <a:t>Moral Choices</a:t>
            </a:r>
          </a:p>
          <a:p>
            <a:pPr eaLnBrk="1" hangingPunct="1">
              <a:buFontTx/>
              <a:buChar char="-"/>
            </a:pPr>
            <a:endParaRPr lang="en-US" sz="2800" dirty="0">
              <a:ea typeface="ＭＳ Ｐゴシック" charset="-128"/>
            </a:endParaRPr>
          </a:p>
          <a:p>
            <a:pPr eaLnBrk="1" hangingPunct="1">
              <a:buFontTx/>
              <a:buChar char="-"/>
            </a:pPr>
            <a:endParaRPr lang="en-US" sz="2800" dirty="0" smtClean="0">
              <a:ea typeface="ＭＳ Ｐゴシック" charset="-128"/>
            </a:endParaRPr>
          </a:p>
          <a:p>
            <a:pPr eaLnBrk="1" hangingPunct="1">
              <a:buFontTx/>
              <a:buChar char="-"/>
            </a:pPr>
            <a:endParaRPr lang="en-US" sz="2800" dirty="0" smtClean="0">
              <a:ea typeface="ＭＳ Ｐゴシック" charset="-128"/>
            </a:endParaRPr>
          </a:p>
          <a:p>
            <a:pPr eaLnBrk="1" hangingPunct="1">
              <a:buFontTx/>
              <a:buChar char="-"/>
            </a:pPr>
            <a:endParaRPr lang="en-US" sz="2800" dirty="0" smtClean="0">
              <a:ea typeface="ＭＳ Ｐゴシック" charset="-128"/>
            </a:endParaRPr>
          </a:p>
          <a:p>
            <a:pPr eaLnBrk="1" hangingPunct="1">
              <a:buFontTx/>
              <a:buChar char="-"/>
            </a:pPr>
            <a:endParaRPr lang="en-US" sz="2800" dirty="0">
              <a:ea typeface="ＭＳ Ｐゴシック" charset="-128"/>
            </a:endParaRPr>
          </a:p>
        </p:txBody>
      </p:sp>
      <p:sp>
        <p:nvSpPr>
          <p:cNvPr id="9" name="Footer Placeholder 3"/>
          <p:cNvSpPr txBox="1">
            <a:spLocks/>
          </p:cNvSpPr>
          <p:nvPr/>
        </p:nvSpPr>
        <p:spPr bwMode="auto">
          <a:xfrm>
            <a:off x="609600" y="5486400"/>
            <a:ext cx="6324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r>
              <a:rPr lang="en-US" sz="1200" dirty="0" smtClean="0">
                <a:solidFill>
                  <a:schemeClr val="tx1"/>
                </a:solidFill>
                <a:latin typeface="Arial" charset="0"/>
              </a:rPr>
              <a:t>http://money.cnn.com/1998/05/18/technology/microsoft_su it/     9/5/2011   </a:t>
            </a:r>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10" name="Footer Placeholder 3"/>
          <p:cNvSpPr txBox="1">
            <a:spLocks/>
          </p:cNvSpPr>
          <p:nvPr/>
        </p:nvSpPr>
        <p:spPr bwMode="auto">
          <a:xfrm>
            <a:off x="6248400" y="4572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600" b="1" dirty="0" smtClean="0">
                <a:solidFill>
                  <a:schemeClr val="tx1"/>
                </a:solidFill>
                <a:latin typeface="Arial" charset="0"/>
              </a:rPr>
              <a:t>Zhongxiu Liu</a:t>
            </a:r>
            <a:endParaRPr kumimoji="0" lang="en-US" sz="1600" b="1"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11" name="Footer Placeholder 3"/>
          <p:cNvSpPr txBox="1">
            <a:spLocks/>
          </p:cNvSpPr>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charset="0"/>
                <a:ea typeface="+mn-ea"/>
                <a:cs typeface="+mn-cs"/>
              </a:rPr>
              <a:t>© 2011 Keith A. Pray</a:t>
            </a:r>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304273572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4"/>
          <p:cNvSpPr>
            <a:spLocks noGrp="1"/>
          </p:cNvSpPr>
          <p:nvPr>
            <p:ph type="sldNum" sz="quarter" idx="11"/>
          </p:nvPr>
        </p:nvSpPr>
        <p:spPr>
          <a:xfrm>
            <a:off x="6911009" y="5791200"/>
            <a:ext cx="2133600" cy="457200"/>
          </a:xfrm>
          <a:noFill/>
        </p:spPr>
        <p:txBody>
          <a:bodyPr/>
          <a:lstStyle/>
          <a:p>
            <a:fld id="{701C51B5-A773-F249-A91B-795CD8645F87}" type="slidenum">
              <a:rPr lang="en-US"/>
              <a:pPr/>
              <a:t>22</a:t>
            </a:fld>
            <a:endParaRPr lang="en-US"/>
          </a:p>
        </p:txBody>
      </p:sp>
      <p:sp>
        <p:nvSpPr>
          <p:cNvPr id="23556" name="Date Placeholder 5"/>
          <p:cNvSpPr>
            <a:spLocks noGrp="1"/>
          </p:cNvSpPr>
          <p:nvPr>
            <p:ph type="dt" sz="quarter" idx="12"/>
          </p:nvPr>
        </p:nvSpPr>
        <p:spPr>
          <a:noFill/>
        </p:spPr>
        <p:txBody>
          <a:bodyPr/>
          <a:lstStyle/>
          <a:p>
            <a:fld id="{E2F2ABB5-657B-9748-B03F-0155BB789A31}" type="datetime1">
              <a:rPr lang="en-US" smtClean="0"/>
              <a:pPr/>
              <a:t>9/30/11</a:t>
            </a:fld>
            <a:endParaRPr lang="en-US" dirty="0" smtClean="0"/>
          </a:p>
        </p:txBody>
      </p:sp>
      <p:sp>
        <p:nvSpPr>
          <p:cNvPr id="23557" name="Rectangle 2"/>
          <p:cNvSpPr>
            <a:spLocks noGrp="1" noChangeArrowheads="1"/>
          </p:cNvSpPr>
          <p:nvPr>
            <p:ph type="title"/>
          </p:nvPr>
        </p:nvSpPr>
        <p:spPr>
          <a:xfrm>
            <a:off x="609600" y="672548"/>
            <a:ext cx="8229600" cy="1143000"/>
          </a:xfrm>
        </p:spPr>
        <p:txBody>
          <a:bodyPr/>
          <a:lstStyle/>
          <a:p>
            <a:pPr eaLnBrk="1" hangingPunct="1"/>
            <a:r>
              <a:rPr lang="en-US" dirty="0" smtClean="0">
                <a:ea typeface="ＭＳ Ｐゴシック" charset="-128"/>
                <a:cs typeface="ＭＳ Ｐゴシック" charset="-128"/>
              </a:rPr>
              <a:t>Communication Technology Affects Our Company </a:t>
            </a:r>
            <a:endParaRPr lang="en-US" dirty="0">
              <a:ea typeface="ＭＳ Ｐゴシック" charset="-128"/>
              <a:cs typeface="ＭＳ Ｐゴシック" charset="-128"/>
            </a:endParaRPr>
          </a:p>
        </p:txBody>
      </p:sp>
      <p:sp>
        <p:nvSpPr>
          <p:cNvPr id="23558" name="Rectangle 3"/>
          <p:cNvSpPr>
            <a:spLocks noGrp="1" noChangeArrowheads="1"/>
          </p:cNvSpPr>
          <p:nvPr>
            <p:ph type="body" idx="1"/>
          </p:nvPr>
        </p:nvSpPr>
        <p:spPr>
          <a:xfrm>
            <a:off x="457200" y="1752600"/>
            <a:ext cx="8229600" cy="3429000"/>
          </a:xfrm>
        </p:spPr>
        <p:txBody>
          <a:bodyPr/>
          <a:lstStyle/>
          <a:p>
            <a:pPr eaLnBrk="1" hangingPunct="1">
              <a:buFontTx/>
              <a:buChar char="-"/>
            </a:pPr>
            <a:r>
              <a:rPr lang="en-US" dirty="0" smtClean="0">
                <a:ea typeface="ＭＳ Ｐゴシック" charset="-128"/>
              </a:rPr>
              <a:t>Decision on resources allocation and organization</a:t>
            </a:r>
          </a:p>
          <a:p>
            <a:pPr marL="0" indent="0" eaLnBrk="1" hangingPunct="1">
              <a:buNone/>
            </a:pPr>
            <a:r>
              <a:rPr lang="en-US" sz="1800" i="1" dirty="0" smtClean="0">
                <a:latin typeface="Calibri" pitchFamily="34" charset="0"/>
                <a:ea typeface="ＭＳ Ｐゴシック" charset="-128"/>
                <a:cs typeface="Calibri" pitchFamily="34" charset="0"/>
              </a:rPr>
              <a:t>     </a:t>
            </a:r>
            <a:r>
              <a:rPr lang="en-US" sz="2000" i="1" dirty="0" smtClean="0">
                <a:solidFill>
                  <a:schemeClr val="accent6">
                    <a:lumMod val="50000"/>
                  </a:schemeClr>
                </a:solidFill>
                <a:latin typeface="Calibri" pitchFamily="34" charset="0"/>
                <a:ea typeface="ＭＳ Ｐゴシック" charset="-128"/>
                <a:cs typeface="Calibri" pitchFamily="34" charset="0"/>
              </a:rPr>
              <a:t>“Communication Technology </a:t>
            </a:r>
            <a:r>
              <a:rPr lang="en-US" sz="2000" i="1" dirty="0">
                <a:solidFill>
                  <a:schemeClr val="accent6">
                    <a:lumMod val="50000"/>
                  </a:schemeClr>
                </a:solidFill>
                <a:latin typeface="Calibri" pitchFamily="34" charset="0"/>
                <a:cs typeface="Calibri" pitchFamily="34" charset="0"/>
              </a:rPr>
              <a:t>boosted the availability of information to local managers, which in turn </a:t>
            </a:r>
            <a:r>
              <a:rPr lang="en-US" sz="2000" i="1" dirty="0" smtClean="0">
                <a:solidFill>
                  <a:schemeClr val="accent6">
                    <a:lumMod val="50000"/>
                  </a:schemeClr>
                </a:solidFill>
                <a:latin typeface="Calibri" pitchFamily="34" charset="0"/>
                <a:cs typeface="Calibri" pitchFamily="34" charset="0"/>
              </a:rPr>
              <a:t>lessened </a:t>
            </a:r>
            <a:r>
              <a:rPr lang="en-US" sz="2000" i="1" dirty="0">
                <a:solidFill>
                  <a:schemeClr val="accent6">
                    <a:lumMod val="50000"/>
                  </a:schemeClr>
                </a:solidFill>
                <a:latin typeface="Calibri" pitchFamily="34" charset="0"/>
                <a:cs typeface="Calibri" pitchFamily="34" charset="0"/>
              </a:rPr>
              <a:t>their need to consult with </a:t>
            </a:r>
            <a:r>
              <a:rPr lang="en-US" sz="2000" i="1" dirty="0" smtClean="0">
                <a:solidFill>
                  <a:schemeClr val="accent6">
                    <a:lumMod val="50000"/>
                  </a:schemeClr>
                </a:solidFill>
                <a:latin typeface="Calibri" pitchFamily="34" charset="0"/>
                <a:cs typeface="Calibri" pitchFamily="34" charset="0"/>
              </a:rPr>
              <a:t>HQ”[5]</a:t>
            </a:r>
          </a:p>
          <a:p>
            <a:pPr marL="0" indent="0" eaLnBrk="1" hangingPunct="1">
              <a:buNone/>
            </a:pPr>
            <a:endParaRPr lang="en-US" sz="2800" dirty="0">
              <a:ea typeface="ＭＳ Ｐゴシック" charset="-128"/>
            </a:endParaRPr>
          </a:p>
        </p:txBody>
      </p:sp>
      <p:sp>
        <p:nvSpPr>
          <p:cNvPr id="10" name="Footer Placeholder 3"/>
          <p:cNvSpPr txBox="1">
            <a:spLocks/>
          </p:cNvSpPr>
          <p:nvPr/>
        </p:nvSpPr>
        <p:spPr bwMode="auto">
          <a:xfrm>
            <a:off x="6248400" y="4572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600" b="1" dirty="0" smtClean="0">
                <a:solidFill>
                  <a:schemeClr val="tx1"/>
                </a:solidFill>
                <a:latin typeface="Arial" charset="0"/>
              </a:rPr>
              <a:t>Zhongxiu Liu</a:t>
            </a:r>
            <a:endParaRPr kumimoji="0" lang="en-US" sz="1600" b="1"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11" name="Footer Placeholder 3"/>
          <p:cNvSpPr txBox="1">
            <a:spLocks/>
          </p:cNvSpPr>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charset="0"/>
                <a:ea typeface="+mn-ea"/>
                <a:cs typeface="+mn-cs"/>
              </a:rPr>
              <a:t>© 2011 Keith A. Pray</a:t>
            </a:r>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987452"/>
            <a:ext cx="5105400" cy="3509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89563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4"/>
          <p:cNvSpPr>
            <a:spLocks noGrp="1"/>
          </p:cNvSpPr>
          <p:nvPr>
            <p:ph type="sldNum" sz="quarter" idx="11"/>
          </p:nvPr>
        </p:nvSpPr>
        <p:spPr>
          <a:noFill/>
        </p:spPr>
        <p:txBody>
          <a:bodyPr/>
          <a:lstStyle/>
          <a:p>
            <a:fld id="{701C51B5-A773-F249-A91B-795CD8645F87}" type="slidenum">
              <a:rPr lang="en-US"/>
              <a:pPr/>
              <a:t>23</a:t>
            </a:fld>
            <a:endParaRPr lang="en-US"/>
          </a:p>
        </p:txBody>
      </p:sp>
      <p:sp>
        <p:nvSpPr>
          <p:cNvPr id="23556" name="Date Placeholder 5"/>
          <p:cNvSpPr>
            <a:spLocks noGrp="1"/>
          </p:cNvSpPr>
          <p:nvPr>
            <p:ph type="dt" sz="quarter" idx="12"/>
          </p:nvPr>
        </p:nvSpPr>
        <p:spPr>
          <a:noFill/>
        </p:spPr>
        <p:txBody>
          <a:bodyPr/>
          <a:lstStyle/>
          <a:p>
            <a:fld id="{E2F2ABB5-657B-9748-B03F-0155BB789A31}" type="datetime1">
              <a:rPr lang="en-US" smtClean="0"/>
              <a:pPr/>
              <a:t>9/30/11</a:t>
            </a:fld>
            <a:endParaRPr lang="en-US" dirty="0" smtClean="0"/>
          </a:p>
        </p:txBody>
      </p:sp>
      <p:sp>
        <p:nvSpPr>
          <p:cNvPr id="23557" name="Rectangle 2"/>
          <p:cNvSpPr>
            <a:spLocks noGrp="1" noChangeArrowheads="1"/>
          </p:cNvSpPr>
          <p:nvPr>
            <p:ph type="title"/>
          </p:nvPr>
        </p:nvSpPr>
        <p:spPr>
          <a:xfrm>
            <a:off x="609600" y="672548"/>
            <a:ext cx="8229600" cy="1143000"/>
          </a:xfrm>
        </p:spPr>
        <p:txBody>
          <a:bodyPr/>
          <a:lstStyle/>
          <a:p>
            <a:pPr eaLnBrk="1" hangingPunct="1"/>
            <a:r>
              <a:rPr lang="en-US" dirty="0" smtClean="0">
                <a:ea typeface="ＭＳ Ｐゴシック" charset="-128"/>
                <a:cs typeface="ＭＳ Ｐゴシック" charset="-128"/>
              </a:rPr>
              <a:t>Communication Technology Affects Our Company </a:t>
            </a:r>
            <a:endParaRPr lang="en-US" dirty="0">
              <a:ea typeface="ＭＳ Ｐゴシック" charset="-128"/>
              <a:cs typeface="ＭＳ Ｐゴシック" charset="-128"/>
            </a:endParaRPr>
          </a:p>
        </p:txBody>
      </p:sp>
      <p:sp>
        <p:nvSpPr>
          <p:cNvPr id="23558" name="Rectangle 3"/>
          <p:cNvSpPr>
            <a:spLocks noGrp="1" noChangeArrowheads="1"/>
          </p:cNvSpPr>
          <p:nvPr>
            <p:ph type="body" idx="1"/>
          </p:nvPr>
        </p:nvSpPr>
        <p:spPr>
          <a:xfrm>
            <a:off x="381000" y="2077278"/>
            <a:ext cx="8229600" cy="3429000"/>
          </a:xfrm>
        </p:spPr>
        <p:txBody>
          <a:bodyPr/>
          <a:lstStyle/>
          <a:p>
            <a:pPr eaLnBrk="1" hangingPunct="1">
              <a:buFontTx/>
              <a:buChar char="-"/>
            </a:pPr>
            <a:r>
              <a:rPr lang="en-US" dirty="0" smtClean="0">
                <a:ea typeface="ＭＳ Ｐゴシック" charset="-128"/>
              </a:rPr>
              <a:t>Culture</a:t>
            </a:r>
          </a:p>
          <a:p>
            <a:pPr eaLnBrk="1" hangingPunct="1">
              <a:buFontTx/>
              <a:buChar char="-"/>
            </a:pPr>
            <a:r>
              <a:rPr lang="en-US" sz="2000" i="1" dirty="0" smtClean="0">
                <a:solidFill>
                  <a:schemeClr val="accent6">
                    <a:lumMod val="50000"/>
                  </a:schemeClr>
                </a:solidFill>
                <a:latin typeface="Calibri" pitchFamily="34" charset="0"/>
                <a:ea typeface="ＭＳ Ｐゴシック" charset="-128"/>
                <a:cs typeface="Calibri" pitchFamily="34" charset="0"/>
              </a:rPr>
              <a:t>“</a:t>
            </a:r>
            <a:r>
              <a:rPr lang="en-US" sz="2000" i="1" dirty="0" smtClean="0">
                <a:solidFill>
                  <a:schemeClr val="accent6">
                    <a:lumMod val="50000"/>
                  </a:schemeClr>
                </a:solidFill>
                <a:latin typeface="Calibri" pitchFamily="34" charset="0"/>
                <a:cs typeface="Calibri" pitchFamily="34" charset="0"/>
              </a:rPr>
              <a:t>The spread of e-mail, company intranets, and </a:t>
            </a:r>
          </a:p>
          <a:p>
            <a:pPr eaLnBrk="1" hangingPunct="1">
              <a:buFontTx/>
              <a:buChar char="-"/>
            </a:pPr>
            <a:r>
              <a:rPr lang="en-US" sz="2000" i="1" dirty="0" smtClean="0">
                <a:solidFill>
                  <a:schemeClr val="accent6">
                    <a:lumMod val="50000"/>
                  </a:schemeClr>
                </a:solidFill>
                <a:latin typeface="Calibri" pitchFamily="34" charset="0"/>
                <a:cs typeface="Calibri" pitchFamily="34" charset="0"/>
              </a:rPr>
              <a:t>multifunctional smartphones has made corporate</a:t>
            </a:r>
          </a:p>
          <a:p>
            <a:pPr eaLnBrk="1" hangingPunct="1">
              <a:buFontTx/>
              <a:buChar char="-"/>
            </a:pPr>
            <a:r>
              <a:rPr lang="en-US" sz="2000" i="1" dirty="0" smtClean="0">
                <a:solidFill>
                  <a:schemeClr val="accent6">
                    <a:lumMod val="50000"/>
                  </a:schemeClr>
                </a:solidFill>
                <a:latin typeface="Calibri" pitchFamily="34" charset="0"/>
                <a:cs typeface="Calibri" pitchFamily="34" charset="0"/>
              </a:rPr>
              <a:t>managers more accessible than ever before”[5]</a:t>
            </a:r>
            <a:endParaRPr lang="en-US" sz="2000" i="1" dirty="0" smtClean="0">
              <a:solidFill>
                <a:schemeClr val="accent6">
                  <a:lumMod val="50000"/>
                </a:schemeClr>
              </a:solidFill>
              <a:latin typeface="Calibri" pitchFamily="34" charset="0"/>
              <a:ea typeface="ＭＳ Ｐゴシック" charset="-128"/>
              <a:cs typeface="Calibri" pitchFamily="34" charset="0"/>
            </a:endParaRPr>
          </a:p>
          <a:p>
            <a:pPr eaLnBrk="1" hangingPunct="1">
              <a:buFontTx/>
              <a:buChar char="-"/>
            </a:pPr>
            <a:r>
              <a:rPr lang="en-US" sz="2800" dirty="0" smtClean="0">
                <a:ea typeface="ＭＳ Ｐゴシック" charset="-128"/>
              </a:rPr>
              <a:t>Globalization</a:t>
            </a:r>
          </a:p>
          <a:p>
            <a:pPr marL="0" indent="0" eaLnBrk="1" hangingPunct="1">
              <a:buNone/>
            </a:pPr>
            <a:endParaRPr lang="en-US" sz="2800" dirty="0" smtClean="0">
              <a:ea typeface="ＭＳ Ｐゴシック" charset="-128"/>
            </a:endParaRPr>
          </a:p>
          <a:p>
            <a:pPr marL="0" indent="0" eaLnBrk="1" hangingPunct="1">
              <a:buNone/>
            </a:pPr>
            <a:endParaRPr lang="en-US" sz="2800" dirty="0">
              <a:ea typeface="ＭＳ Ｐゴシック" charset="-128"/>
            </a:endParaRPr>
          </a:p>
        </p:txBody>
      </p:sp>
      <p:sp>
        <p:nvSpPr>
          <p:cNvPr id="9" name="Footer Placeholder 3"/>
          <p:cNvSpPr txBox="1">
            <a:spLocks/>
          </p:cNvSpPr>
          <p:nvPr/>
        </p:nvSpPr>
        <p:spPr bwMode="auto">
          <a:xfrm>
            <a:off x="609600" y="5486400"/>
            <a:ext cx="6324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r>
              <a:rPr lang="en-US" sz="1200" dirty="0" smtClean="0">
                <a:solidFill>
                  <a:schemeClr val="tx1"/>
                </a:solidFill>
                <a:latin typeface="Arial" charset="0"/>
              </a:rPr>
              <a:t>http://money.cnn.com/1998/05/18/technology/microsoft_su it/     9/5/2011   </a:t>
            </a:r>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10" name="Footer Placeholder 3"/>
          <p:cNvSpPr txBox="1">
            <a:spLocks/>
          </p:cNvSpPr>
          <p:nvPr/>
        </p:nvSpPr>
        <p:spPr bwMode="auto">
          <a:xfrm>
            <a:off x="6248400" y="4572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600" b="1" dirty="0" smtClean="0">
                <a:solidFill>
                  <a:schemeClr val="tx1"/>
                </a:solidFill>
                <a:latin typeface="Arial" charset="0"/>
              </a:rPr>
              <a:t>Zhongxiu Liu</a:t>
            </a:r>
            <a:endParaRPr kumimoji="0" lang="en-US" sz="1600" b="1"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11" name="Footer Placeholder 3"/>
          <p:cNvSpPr txBox="1">
            <a:spLocks/>
          </p:cNvSpPr>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charset="0"/>
                <a:ea typeface="+mn-ea"/>
                <a:cs typeface="+mn-cs"/>
              </a:rPr>
              <a:t>© 2011 Keith A. Pray</a:t>
            </a:r>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590800"/>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69836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4"/>
          <p:cNvSpPr>
            <a:spLocks noGrp="1"/>
          </p:cNvSpPr>
          <p:nvPr>
            <p:ph type="sldNum" sz="quarter" idx="11"/>
          </p:nvPr>
        </p:nvSpPr>
        <p:spPr>
          <a:noFill/>
        </p:spPr>
        <p:txBody>
          <a:bodyPr/>
          <a:lstStyle/>
          <a:p>
            <a:fld id="{701C51B5-A773-F249-A91B-795CD8645F87}" type="slidenum">
              <a:rPr lang="en-US"/>
              <a:pPr/>
              <a:t>24</a:t>
            </a:fld>
            <a:endParaRPr lang="en-US"/>
          </a:p>
        </p:txBody>
      </p:sp>
      <p:sp>
        <p:nvSpPr>
          <p:cNvPr id="23556" name="Date Placeholder 5"/>
          <p:cNvSpPr>
            <a:spLocks noGrp="1"/>
          </p:cNvSpPr>
          <p:nvPr>
            <p:ph type="dt" sz="quarter" idx="12"/>
          </p:nvPr>
        </p:nvSpPr>
        <p:spPr>
          <a:noFill/>
        </p:spPr>
        <p:txBody>
          <a:bodyPr/>
          <a:lstStyle/>
          <a:p>
            <a:fld id="{E2F2ABB5-657B-9748-B03F-0155BB789A31}" type="datetime1">
              <a:rPr lang="en-US" smtClean="0"/>
              <a:pPr/>
              <a:t>9/30/11</a:t>
            </a:fld>
            <a:endParaRPr lang="en-US" dirty="0" smtClean="0"/>
          </a:p>
        </p:txBody>
      </p:sp>
      <p:sp>
        <p:nvSpPr>
          <p:cNvPr id="23557" name="Rectangle 2"/>
          <p:cNvSpPr>
            <a:spLocks noGrp="1" noChangeArrowheads="1"/>
          </p:cNvSpPr>
          <p:nvPr>
            <p:ph type="title"/>
          </p:nvPr>
        </p:nvSpPr>
        <p:spPr>
          <a:xfrm>
            <a:off x="609600" y="672548"/>
            <a:ext cx="8229600" cy="1143000"/>
          </a:xfrm>
        </p:spPr>
        <p:txBody>
          <a:bodyPr/>
          <a:lstStyle/>
          <a:p>
            <a:pPr eaLnBrk="1" hangingPunct="1"/>
            <a:r>
              <a:rPr lang="en-US" dirty="0" smtClean="0">
                <a:ea typeface="ＭＳ Ｐゴシック" charset="-128"/>
                <a:cs typeface="ＭＳ Ｐゴシック" charset="-128"/>
              </a:rPr>
              <a:t>Scenario:</a:t>
            </a:r>
            <a:endParaRPr lang="en-US" dirty="0">
              <a:ea typeface="ＭＳ Ｐゴシック" charset="-128"/>
              <a:cs typeface="ＭＳ Ｐゴシック" charset="-128"/>
            </a:endParaRPr>
          </a:p>
        </p:txBody>
      </p:sp>
      <p:sp>
        <p:nvSpPr>
          <p:cNvPr id="23558" name="Rectangle 3"/>
          <p:cNvSpPr>
            <a:spLocks noGrp="1" noChangeArrowheads="1"/>
          </p:cNvSpPr>
          <p:nvPr>
            <p:ph type="body" idx="1"/>
          </p:nvPr>
        </p:nvSpPr>
        <p:spPr>
          <a:xfrm>
            <a:off x="457200" y="1905000"/>
            <a:ext cx="8229600" cy="3733800"/>
          </a:xfrm>
        </p:spPr>
        <p:txBody>
          <a:bodyPr/>
          <a:lstStyle/>
          <a:p>
            <a:pPr marL="0" indent="0" algn="just" eaLnBrk="1" hangingPunct="1">
              <a:buNone/>
            </a:pPr>
            <a:r>
              <a:rPr lang="en-US" sz="2400" dirty="0" smtClean="0">
                <a:ea typeface="ＭＳ Ｐゴシック" charset="-128"/>
              </a:rPr>
              <a:t>You are in another country when </a:t>
            </a:r>
            <a:r>
              <a:rPr lang="en-US" sz="2400" dirty="0">
                <a:ea typeface="ＭＳ Ｐゴシック" charset="-128"/>
              </a:rPr>
              <a:t>y</a:t>
            </a:r>
            <a:r>
              <a:rPr lang="en-US" sz="2400" dirty="0" smtClean="0">
                <a:ea typeface="ＭＳ Ｐゴシック" charset="-128"/>
              </a:rPr>
              <a:t>ou receive an email forwarded by your boss. The contents of the email is a customer’s complaints about you, which puts you at a high risk of being fired.  You need the job and you do have a lot of thing to explain before your boss make his decision. </a:t>
            </a:r>
          </a:p>
          <a:p>
            <a:pPr marL="0" indent="0" algn="just" eaLnBrk="1" hangingPunct="1">
              <a:buNone/>
            </a:pPr>
            <a:endParaRPr lang="en-US" sz="2400" dirty="0">
              <a:ea typeface="ＭＳ Ｐゴシック" charset="-128"/>
            </a:endParaRPr>
          </a:p>
          <a:p>
            <a:pPr marL="0" indent="0" algn="just" eaLnBrk="1" hangingPunct="1">
              <a:buNone/>
            </a:pPr>
            <a:r>
              <a:rPr lang="en-US" sz="2400" i="1" dirty="0" smtClean="0">
                <a:ea typeface="ＭＳ Ｐゴシック" charset="-128"/>
              </a:rPr>
              <a:t>- </a:t>
            </a:r>
            <a:r>
              <a:rPr lang="en-US" sz="2400" b="1" dirty="0" smtClean="0">
                <a:ea typeface="ＭＳ Ｐゴシック" charset="-128"/>
              </a:rPr>
              <a:t>What communication tool will you choose to contact back: email, phone, MSN? What the advantage of this tool and why? </a:t>
            </a:r>
          </a:p>
        </p:txBody>
      </p:sp>
      <p:sp>
        <p:nvSpPr>
          <p:cNvPr id="9" name="Footer Placeholder 3"/>
          <p:cNvSpPr txBox="1">
            <a:spLocks/>
          </p:cNvSpPr>
          <p:nvPr/>
        </p:nvSpPr>
        <p:spPr bwMode="auto">
          <a:xfrm>
            <a:off x="609600" y="5486400"/>
            <a:ext cx="6324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r>
              <a:rPr lang="en-US" sz="1200" dirty="0" smtClean="0">
                <a:solidFill>
                  <a:schemeClr val="tx1"/>
                </a:solidFill>
                <a:latin typeface="Arial" charset="0"/>
              </a:rPr>
              <a:t>http://money.cnn.com/1998/05/18/technology/microsoft_su it/     9/5/2011   </a:t>
            </a:r>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10" name="Footer Placeholder 3"/>
          <p:cNvSpPr txBox="1">
            <a:spLocks/>
          </p:cNvSpPr>
          <p:nvPr/>
        </p:nvSpPr>
        <p:spPr bwMode="auto">
          <a:xfrm>
            <a:off x="6248400" y="4572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600" b="1" dirty="0" smtClean="0">
                <a:solidFill>
                  <a:schemeClr val="tx1"/>
                </a:solidFill>
                <a:latin typeface="Arial" charset="0"/>
              </a:rPr>
              <a:t>Zhongxiu Liu</a:t>
            </a:r>
            <a:endParaRPr kumimoji="0" lang="en-US" sz="1600" b="1"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11" name="Footer Placeholder 3"/>
          <p:cNvSpPr txBox="1">
            <a:spLocks/>
          </p:cNvSpPr>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charset="0"/>
                <a:ea typeface="+mn-ea"/>
                <a:cs typeface="+mn-cs"/>
              </a:rPr>
              <a:t>© 2011 Keith A. Pray</a:t>
            </a:r>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64552227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p:spPr>
        <p:txBody>
          <a:bodyPr/>
          <a:lstStyle/>
          <a:p>
            <a:r>
              <a:rPr lang="en-US" dirty="0" smtClean="0">
                <a:solidFill>
                  <a:srgbClr val="000000"/>
                </a:solidFill>
              </a:rPr>
              <a:t>© 2011 Keith A. Pray</a:t>
            </a:r>
            <a:endParaRPr lang="en-US" dirty="0">
              <a:solidFill>
                <a:srgbClr val="000000"/>
              </a:solidFill>
            </a:endParaRPr>
          </a:p>
        </p:txBody>
      </p:sp>
      <p:sp>
        <p:nvSpPr>
          <p:cNvPr id="35843" name="Slide Number Placeholder 4"/>
          <p:cNvSpPr>
            <a:spLocks noGrp="1"/>
          </p:cNvSpPr>
          <p:nvPr>
            <p:ph type="sldNum" sz="quarter" idx="11"/>
          </p:nvPr>
        </p:nvSpPr>
        <p:spPr>
          <a:noFill/>
        </p:spPr>
        <p:txBody>
          <a:bodyPr/>
          <a:lstStyle/>
          <a:p>
            <a:fld id="{EC502B3B-9A8A-284F-AF6B-4081260913DA}" type="slidenum">
              <a:rPr lang="en-US">
                <a:solidFill>
                  <a:srgbClr val="000000"/>
                </a:solidFill>
              </a:rPr>
              <a:pPr/>
              <a:t>25</a:t>
            </a:fld>
            <a:endParaRPr lang="en-US" dirty="0">
              <a:solidFill>
                <a:srgbClr val="000000"/>
              </a:solidFill>
            </a:endParaRPr>
          </a:p>
        </p:txBody>
      </p:sp>
      <p:sp>
        <p:nvSpPr>
          <p:cNvPr id="35844" name="Date Placeholder 5"/>
          <p:cNvSpPr>
            <a:spLocks noGrp="1"/>
          </p:cNvSpPr>
          <p:nvPr>
            <p:ph type="dt" sz="quarter" idx="12"/>
          </p:nvPr>
        </p:nvSpPr>
        <p:spPr>
          <a:noFill/>
        </p:spPr>
        <p:txBody>
          <a:bodyPr/>
          <a:lstStyle/>
          <a:p>
            <a:fld id="{4C920A45-A427-3646-AB83-4CEDCB84DE0C}" type="datetime1">
              <a:rPr lang="en-US" smtClean="0">
                <a:solidFill>
                  <a:srgbClr val="000000"/>
                </a:solidFill>
              </a:rPr>
              <a:pPr/>
              <a:t>9/30/11</a:t>
            </a:fld>
            <a:endParaRPr lang="en-US" dirty="0" smtClean="0">
              <a:solidFill>
                <a:srgbClr val="000000"/>
              </a:solidFill>
            </a:endParaRPr>
          </a:p>
        </p:txBody>
      </p:sp>
      <p:sp>
        <p:nvSpPr>
          <p:cNvPr id="35845" name="Rectangle 2"/>
          <p:cNvSpPr>
            <a:spLocks noGrp="1" noChangeArrowheads="1"/>
          </p:cNvSpPr>
          <p:nvPr>
            <p:ph type="title"/>
          </p:nvPr>
        </p:nvSpPr>
        <p:spPr>
          <a:xfrm>
            <a:off x="457200" y="838200"/>
            <a:ext cx="8229600" cy="1143000"/>
          </a:xfrm>
        </p:spPr>
        <p:txBody>
          <a:bodyPr/>
          <a:lstStyle/>
          <a:p>
            <a:pPr eaLnBrk="1" hangingPunct="1"/>
            <a:r>
              <a:rPr lang="en-US" sz="3200" dirty="0" smtClean="0">
                <a:ea typeface="ＭＳ Ｐゴシック" charset="-128"/>
                <a:cs typeface="ＭＳ Ｐゴシック" charset="-128"/>
              </a:rPr>
              <a:t>References 					</a:t>
            </a:r>
            <a:endParaRPr lang="en-US" sz="2400" dirty="0">
              <a:ea typeface="ＭＳ Ｐゴシック" charset="-128"/>
              <a:cs typeface="ＭＳ Ｐゴシック" charset="-128"/>
            </a:endParaRPr>
          </a:p>
        </p:txBody>
      </p:sp>
      <p:sp>
        <p:nvSpPr>
          <p:cNvPr id="35846" name="Rectangle 3"/>
          <p:cNvSpPr>
            <a:spLocks noGrp="1" noChangeArrowheads="1"/>
          </p:cNvSpPr>
          <p:nvPr>
            <p:ph type="body" idx="1"/>
          </p:nvPr>
        </p:nvSpPr>
        <p:spPr>
          <a:xfrm>
            <a:off x="457200" y="1828800"/>
            <a:ext cx="8229600" cy="4191000"/>
          </a:xfrm>
          <a:ln>
            <a:solidFill>
              <a:schemeClr val="bg1"/>
            </a:solidFill>
          </a:ln>
        </p:spPr>
        <p:txBody>
          <a:bodyPr/>
          <a:lstStyle/>
          <a:p>
            <a:r>
              <a:rPr lang="en-US" sz="2000" dirty="0" smtClean="0">
                <a:cs typeface="Calibri" pitchFamily="34" charset="0"/>
              </a:rPr>
              <a:t>[1] </a:t>
            </a:r>
            <a:r>
              <a:rPr lang="en-US" sz="2000" dirty="0" err="1">
                <a:cs typeface="Calibri" pitchFamily="34" charset="0"/>
              </a:rPr>
              <a:t>Cordella</a:t>
            </a:r>
            <a:r>
              <a:rPr lang="en-US" sz="2000" dirty="0">
                <a:cs typeface="Calibri" pitchFamily="34" charset="0"/>
              </a:rPr>
              <a:t>, Antonio. Transaction costs and information systems: does IT add up?  Journal of Information technology, 2006, page 1</a:t>
            </a:r>
            <a:r>
              <a:rPr lang="en-US" sz="2000" dirty="0" smtClean="0">
                <a:cs typeface="Calibri" pitchFamily="34" charset="0"/>
              </a:rPr>
              <a:t>. </a:t>
            </a:r>
            <a:endParaRPr lang="en-US" sz="2000" dirty="0">
              <a:cs typeface="Calibri" pitchFamily="34" charset="0"/>
            </a:endParaRPr>
          </a:p>
          <a:p>
            <a:r>
              <a:rPr lang="en-US" sz="2000" dirty="0" smtClean="0">
                <a:cs typeface="Calibri" pitchFamily="34" charset="0"/>
              </a:rPr>
              <a:t>[2] Simone. Research Statement(2010-2011), </a:t>
            </a:r>
            <a:r>
              <a:rPr lang="en-US" sz="2000" dirty="0" err="1" smtClean="0">
                <a:cs typeface="Calibri" pitchFamily="34" charset="0"/>
              </a:rPr>
              <a:t>Syberculture</a:t>
            </a:r>
            <a:r>
              <a:rPr lang="en-US" sz="2000" dirty="0" smtClean="0">
                <a:cs typeface="Calibri" pitchFamily="34" charset="0"/>
              </a:rPr>
              <a:t> Research, April 30,2011</a:t>
            </a:r>
          </a:p>
          <a:p>
            <a:r>
              <a:rPr lang="en-US" sz="2000" dirty="0" smtClean="0">
                <a:cs typeface="Calibri" pitchFamily="34" charset="0"/>
              </a:rPr>
              <a:t>[3] </a:t>
            </a:r>
            <a:r>
              <a:rPr lang="en-US" sz="2000" dirty="0" err="1">
                <a:cs typeface="Calibri" pitchFamily="34" charset="0"/>
              </a:rPr>
              <a:t>Nardi</a:t>
            </a:r>
            <a:r>
              <a:rPr lang="en-US" sz="2000" dirty="0">
                <a:cs typeface="Calibri" pitchFamily="34" charset="0"/>
              </a:rPr>
              <a:t>, B.A. Beyond Bandwidth: Dimensions of Connection </a:t>
            </a:r>
            <a:r>
              <a:rPr lang="en-US" sz="2000" dirty="0" smtClean="0">
                <a:cs typeface="Calibri" pitchFamily="34" charset="0"/>
              </a:rPr>
              <a:t>in Interpersonal </a:t>
            </a:r>
            <a:r>
              <a:rPr lang="en-US" sz="2000" dirty="0">
                <a:cs typeface="Calibri" pitchFamily="34" charset="0"/>
              </a:rPr>
              <a:t>Communication. </a:t>
            </a:r>
            <a:r>
              <a:rPr lang="en-US" sz="2000" i="1" dirty="0">
                <a:cs typeface="Calibri" pitchFamily="34" charset="0"/>
              </a:rPr>
              <a:t>Computer Supported </a:t>
            </a:r>
            <a:r>
              <a:rPr lang="en-US" sz="2000" i="1" dirty="0" smtClean="0">
                <a:cs typeface="Calibri" pitchFamily="34" charset="0"/>
              </a:rPr>
              <a:t>Cooperative Work</a:t>
            </a:r>
            <a:r>
              <a:rPr lang="en-US" sz="2000" dirty="0">
                <a:cs typeface="Calibri" pitchFamily="34" charset="0"/>
              </a:rPr>
              <a:t>, 14(2), 2005, 91-130</a:t>
            </a:r>
            <a:r>
              <a:rPr lang="en-US" sz="2000" dirty="0" smtClean="0">
                <a:cs typeface="Calibri" pitchFamily="34" charset="0"/>
              </a:rPr>
              <a:t>. </a:t>
            </a:r>
          </a:p>
          <a:p>
            <a:r>
              <a:rPr lang="en-US" sz="2000" dirty="0" smtClean="0">
                <a:cs typeface="Calibri" pitchFamily="34" charset="0"/>
              </a:rPr>
              <a:t>[4] Mind Tools, How Good Are </a:t>
            </a:r>
            <a:r>
              <a:rPr lang="en-US" sz="2000" dirty="0">
                <a:cs typeface="Calibri" pitchFamily="34" charset="0"/>
              </a:rPr>
              <a:t>Y</a:t>
            </a:r>
            <a:r>
              <a:rPr lang="en-US" sz="2000" dirty="0" smtClean="0">
                <a:cs typeface="Calibri" pitchFamily="34" charset="0"/>
              </a:rPr>
              <a:t>our </a:t>
            </a:r>
            <a:r>
              <a:rPr lang="en-US" sz="2000" dirty="0">
                <a:cs typeface="Calibri" pitchFamily="34" charset="0"/>
              </a:rPr>
              <a:t>C</a:t>
            </a:r>
            <a:r>
              <a:rPr lang="en-US" sz="2000" dirty="0" smtClean="0">
                <a:cs typeface="Calibri" pitchFamily="34" charset="0"/>
              </a:rPr>
              <a:t>ommunication Skills, September 25, 2011, http</a:t>
            </a:r>
            <a:r>
              <a:rPr lang="en-US" sz="2000" dirty="0">
                <a:cs typeface="Calibri" pitchFamily="34" charset="0"/>
              </a:rPr>
              <a:t>://</a:t>
            </a:r>
            <a:r>
              <a:rPr lang="en-US" sz="2000" dirty="0" smtClean="0">
                <a:cs typeface="Calibri" pitchFamily="34" charset="0"/>
              </a:rPr>
              <a:t>www.mindtools.com/pages/article/newCS_99.html</a:t>
            </a:r>
          </a:p>
          <a:p>
            <a:r>
              <a:rPr lang="en-US" sz="2000" dirty="0" smtClean="0">
                <a:cs typeface="Calibri" pitchFamily="34" charset="0"/>
              </a:rPr>
              <a:t>[5] Bloom, Nicolas; </a:t>
            </a:r>
            <a:r>
              <a:rPr lang="en-US" sz="2000" dirty="0" err="1" smtClean="0">
                <a:cs typeface="Calibri" pitchFamily="34" charset="0"/>
              </a:rPr>
              <a:t>Garicano</a:t>
            </a:r>
            <a:r>
              <a:rPr lang="en-US" sz="2000" dirty="0" smtClean="0">
                <a:cs typeface="Calibri" pitchFamily="34" charset="0"/>
              </a:rPr>
              <a:t> Luis; </a:t>
            </a:r>
            <a:r>
              <a:rPr lang="en-US" sz="2000" dirty="0" err="1" smtClean="0">
                <a:cs typeface="Calibri" pitchFamily="34" charset="0"/>
              </a:rPr>
              <a:t>Sadun</a:t>
            </a:r>
            <a:r>
              <a:rPr lang="en-US" sz="2000" dirty="0" smtClean="0">
                <a:cs typeface="Calibri" pitchFamily="34" charset="0"/>
              </a:rPr>
              <a:t> </a:t>
            </a:r>
            <a:r>
              <a:rPr lang="en-US" sz="2000" dirty="0" err="1" smtClean="0">
                <a:cs typeface="Calibri" pitchFamily="34" charset="0"/>
              </a:rPr>
              <a:t>Raffaella</a:t>
            </a:r>
            <a:r>
              <a:rPr lang="en-US" sz="2000" dirty="0" smtClean="0">
                <a:cs typeface="Calibri" pitchFamily="34" charset="0"/>
              </a:rPr>
              <a:t>; </a:t>
            </a:r>
            <a:r>
              <a:rPr lang="en-US" sz="2000" dirty="0" err="1" smtClean="0">
                <a:cs typeface="Calibri" pitchFamily="34" charset="0"/>
              </a:rPr>
              <a:t>Reenen</a:t>
            </a:r>
            <a:r>
              <a:rPr lang="en-US" sz="2000" dirty="0" smtClean="0">
                <a:cs typeface="Calibri" pitchFamily="34" charset="0"/>
              </a:rPr>
              <a:t> John. How Information and Communication Technologies Affect Decision Making. Harvard Business School, September 2010. </a:t>
            </a:r>
          </a:p>
          <a:p>
            <a:r>
              <a:rPr lang="en-US" sz="2000" dirty="0" smtClean="0">
                <a:cs typeface="Calibri" pitchFamily="34" charset="0"/>
              </a:rPr>
              <a:t>[6] U.S. Bureau of Economic Analysis, U.S. ICT Investment(billions of US$), 2008</a:t>
            </a:r>
            <a:endParaRPr lang="en-US" sz="2000" dirty="0">
              <a:ea typeface="ＭＳ Ｐゴシック" charset="-128"/>
              <a:cs typeface="Calibri" pitchFamily="34" charset="0"/>
            </a:endParaRPr>
          </a:p>
          <a:p>
            <a:pPr lvl="1" eaLnBrk="1" hangingPunct="1">
              <a:spcBef>
                <a:spcPts val="820"/>
              </a:spcBef>
            </a:pPr>
            <a:endParaRPr lang="en-US" dirty="0" smtClean="0">
              <a:latin typeface="+mn-lt"/>
              <a:ea typeface="ＭＳ Ｐゴシック" charset="-128"/>
              <a:cs typeface="Calibri" pitchFamily="34" charset="0"/>
            </a:endParaRPr>
          </a:p>
          <a:p>
            <a:pPr lvl="1" eaLnBrk="1" hangingPunct="1">
              <a:spcBef>
                <a:spcPts val="820"/>
              </a:spcBef>
            </a:pPr>
            <a:endParaRPr lang="en-US" dirty="0" smtClean="0">
              <a:latin typeface="+mn-lt"/>
              <a:ea typeface="ＭＳ Ｐゴシック" charset="-128"/>
              <a:cs typeface="Calibri" pitchFamily="34" charset="0"/>
            </a:endParaRPr>
          </a:p>
        </p:txBody>
      </p:sp>
      <p:sp>
        <p:nvSpPr>
          <p:cNvPr id="7" name="Footer Placeholder 3"/>
          <p:cNvSpPr txBox="1">
            <a:spLocks/>
          </p:cNvSpPr>
          <p:nvPr/>
        </p:nvSpPr>
        <p:spPr bwMode="auto">
          <a:xfrm>
            <a:off x="6096000" y="62616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600" b="1" dirty="0" smtClean="0">
                <a:solidFill>
                  <a:schemeClr val="tx1"/>
                </a:solidFill>
                <a:latin typeface="Arial" charset="0"/>
              </a:rPr>
              <a:t>Zhongxiu Liu</a:t>
            </a:r>
            <a:endParaRPr kumimoji="0" lang="en-US" sz="1600" b="1"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358043855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b="1" dirty="0"/>
              <a:t>Artificial Intelligence: Expanding Into New Areas</a:t>
            </a:r>
            <a:endParaRPr lang="en-US" dirty="0" smtClean="0"/>
          </a:p>
        </p:txBody>
      </p:sp>
      <p:sp>
        <p:nvSpPr>
          <p:cNvPr id="29699" name="Content Placeholder 2"/>
          <p:cNvSpPr>
            <a:spLocks noGrp="1"/>
          </p:cNvSpPr>
          <p:nvPr>
            <p:ph idx="1"/>
          </p:nvPr>
        </p:nvSpPr>
        <p:spPr/>
        <p:txBody>
          <a:bodyPr/>
          <a:lstStyle/>
          <a:p>
            <a:pPr eaLnBrk="1" hangingPunct="1"/>
            <a:r>
              <a:rPr lang="en-US" sz="2400" dirty="0" smtClean="0"/>
              <a:t>Overview</a:t>
            </a:r>
            <a:r>
              <a:rPr lang="en-US" sz="2400" dirty="0"/>
              <a:t>: </a:t>
            </a:r>
            <a:endParaRPr lang="en-US" sz="2400" dirty="0" smtClean="0"/>
          </a:p>
          <a:p>
            <a:pPr eaLnBrk="1" hangingPunct="1"/>
            <a:r>
              <a:rPr lang="en-US" sz="2400" dirty="0" smtClean="0"/>
              <a:t>Early </a:t>
            </a:r>
            <a:r>
              <a:rPr lang="en-US" sz="2400" dirty="0"/>
              <a:t>Artificial Intelligence </a:t>
            </a:r>
          </a:p>
          <a:p>
            <a:pPr eaLnBrk="1" hangingPunct="1"/>
            <a:r>
              <a:rPr lang="en-US" sz="2400" dirty="0" smtClean="0"/>
              <a:t>Notable </a:t>
            </a:r>
            <a:r>
              <a:rPr lang="en-US" sz="2400" dirty="0"/>
              <a:t>Examples </a:t>
            </a:r>
          </a:p>
          <a:p>
            <a:pPr eaLnBrk="1" hangingPunct="1"/>
            <a:r>
              <a:rPr lang="en-US" sz="2400" dirty="0" smtClean="0"/>
              <a:t>Future </a:t>
            </a:r>
            <a:r>
              <a:rPr lang="en-US" sz="2400" dirty="0"/>
              <a:t>Implications</a:t>
            </a:r>
            <a:endParaRPr lang="en-US" sz="2000" dirty="0" smtClean="0">
              <a:ea typeface="ＭＳ Ｐゴシック" pitchFamily="-109" charset="-128"/>
              <a:cs typeface="ＭＳ Ｐゴシック" pitchFamily="-109" charset="-128"/>
            </a:endParaRPr>
          </a:p>
        </p:txBody>
      </p:sp>
      <p:sp>
        <p:nvSpPr>
          <p:cNvPr id="29700" name="Footer Placeholder 3"/>
          <p:cNvSpPr>
            <a:spLocks noGrp="1"/>
          </p:cNvSpPr>
          <p:nvPr>
            <p:ph type="ftr" sz="quarter" idx="10"/>
          </p:nvPr>
        </p:nvSpPr>
        <p:spPr>
          <a:noFill/>
        </p:spPr>
        <p:txBody>
          <a:bodyPr/>
          <a:lstStyle/>
          <a:p>
            <a:r>
              <a:rPr lang="en-US" smtClean="0"/>
              <a:t>© 2011 Keith A. Pray</a:t>
            </a:r>
          </a:p>
        </p:txBody>
      </p:sp>
      <p:sp>
        <p:nvSpPr>
          <p:cNvPr id="5" name="Slide Number Placeholder 4"/>
          <p:cNvSpPr>
            <a:spLocks noGrp="1"/>
          </p:cNvSpPr>
          <p:nvPr>
            <p:ph type="sldNum" sz="quarter" idx="11"/>
          </p:nvPr>
        </p:nvSpPr>
        <p:spPr/>
        <p:txBody>
          <a:bodyPr/>
          <a:lstStyle/>
          <a:p>
            <a:fld id="{08F83C28-C017-3A47-8BF3-4BDF59C3DF6A}" type="slidenum">
              <a:rPr lang="en-US" smtClean="0"/>
              <a:pPr/>
              <a:t>26</a:t>
            </a:fld>
            <a:endParaRPr lang="en-US" smtClean="0"/>
          </a:p>
        </p:txBody>
      </p:sp>
      <p:sp>
        <p:nvSpPr>
          <p:cNvPr id="29702" name="Date Placeholder 5"/>
          <p:cNvSpPr>
            <a:spLocks noGrp="1"/>
          </p:cNvSpPr>
          <p:nvPr>
            <p:ph type="dt" sz="quarter" idx="12"/>
          </p:nvPr>
        </p:nvSpPr>
        <p:spPr>
          <a:noFill/>
        </p:spPr>
        <p:txBody>
          <a:bodyPr/>
          <a:lstStyle/>
          <a:p>
            <a:fld id="{11ED6AA8-AD24-4A48-9E68-6FAA01C069C4}" type="datetime1">
              <a:rPr lang="en-US" smtClean="0"/>
              <a:t>9/30/11</a:t>
            </a:fld>
            <a:endParaRPr lang="en-US" smtClean="0"/>
          </a:p>
        </p:txBody>
      </p:sp>
      <p:sp>
        <p:nvSpPr>
          <p:cNvPr id="2" name="TextBox 1"/>
          <p:cNvSpPr txBox="1"/>
          <p:nvPr/>
        </p:nvSpPr>
        <p:spPr>
          <a:xfrm>
            <a:off x="7086600" y="914400"/>
            <a:ext cx="2057400" cy="369332"/>
          </a:xfrm>
          <a:prstGeom prst="rect">
            <a:avLst/>
          </a:prstGeom>
          <a:noFill/>
        </p:spPr>
        <p:txBody>
          <a:bodyPr wrap="square" rtlCol="0">
            <a:spAutoFit/>
          </a:bodyPr>
          <a:lstStyle/>
          <a:p>
            <a:r>
              <a:rPr lang="en-US" sz="1800" dirty="0" smtClean="0">
                <a:solidFill>
                  <a:srgbClr val="000000"/>
                </a:solidFill>
              </a:rPr>
              <a:t>Chris </a:t>
            </a:r>
            <a:r>
              <a:rPr lang="en-US" sz="1800" dirty="0" err="1" smtClean="0">
                <a:solidFill>
                  <a:srgbClr val="000000"/>
                </a:solidFill>
              </a:rPr>
              <a:t>McAndrews</a:t>
            </a:r>
            <a:endParaRPr lang="en-US" sz="1800" dirty="0">
              <a:solidFill>
                <a:srgbClr val="000000"/>
              </a:solidFill>
            </a:endParaRPr>
          </a:p>
        </p:txBody>
      </p:sp>
    </p:spTree>
    <p:extLst>
      <p:ext uri="{BB962C8B-B14F-4D97-AF65-F5344CB8AC3E}">
        <p14:creationId xmlns:p14="http://schemas.microsoft.com/office/powerpoint/2010/main" val="404864173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Artificial Intelligence</a:t>
            </a:r>
            <a:endParaRPr lang="en-US" dirty="0"/>
          </a:p>
        </p:txBody>
      </p:sp>
      <p:sp>
        <p:nvSpPr>
          <p:cNvPr id="3" name="Content Placeholder 2"/>
          <p:cNvSpPr>
            <a:spLocks noGrp="1"/>
          </p:cNvSpPr>
          <p:nvPr>
            <p:ph idx="1"/>
          </p:nvPr>
        </p:nvSpPr>
        <p:spPr>
          <a:xfrm>
            <a:off x="457200" y="1981200"/>
            <a:ext cx="4114800" cy="3886200"/>
          </a:xfrm>
        </p:spPr>
        <p:txBody>
          <a:bodyPr/>
          <a:lstStyle/>
          <a:p>
            <a:r>
              <a:rPr lang="en-US" sz="2400" b="1" dirty="0" smtClean="0"/>
              <a:t>Artificial </a:t>
            </a:r>
            <a:r>
              <a:rPr lang="en-US" sz="2400" b="1" dirty="0"/>
              <a:t>Intelligence was started as a discipline back in 1956.</a:t>
            </a:r>
          </a:p>
          <a:p>
            <a:r>
              <a:rPr lang="en-US" sz="2400" b="1" dirty="0"/>
              <a:t>The Logic Theorist was one of the first AI s produced.</a:t>
            </a:r>
          </a:p>
          <a:p>
            <a:r>
              <a:rPr lang="en-US" sz="2400" b="1" dirty="0"/>
              <a:t>The Turing Test</a:t>
            </a:r>
          </a:p>
          <a:p>
            <a:r>
              <a:rPr lang="en-US" sz="2400" b="1" dirty="0"/>
              <a:t>Early AI s ran into many problems due to technological constraints</a:t>
            </a:r>
            <a:endParaRPr lang="en-US" sz="2400" dirty="0"/>
          </a:p>
        </p:txBody>
      </p:sp>
      <p:sp>
        <p:nvSpPr>
          <p:cNvPr id="4" name="Footer Placeholder 3"/>
          <p:cNvSpPr>
            <a:spLocks noGrp="1"/>
          </p:cNvSpPr>
          <p:nvPr>
            <p:ph type="ftr" sz="quarter" idx="10"/>
          </p:nvPr>
        </p:nvSpPr>
        <p:spPr/>
        <p:txBody>
          <a:bodyPr/>
          <a:lstStyle/>
          <a:p>
            <a:r>
              <a:rPr lang="en-US" smtClean="0"/>
              <a:t>© 2011 Keith A. Pray</a:t>
            </a:r>
            <a:endParaRPr lang="en-US"/>
          </a:p>
        </p:txBody>
      </p:sp>
      <p:sp>
        <p:nvSpPr>
          <p:cNvPr id="5" name="Slide Number Placeholder 4"/>
          <p:cNvSpPr>
            <a:spLocks noGrp="1"/>
          </p:cNvSpPr>
          <p:nvPr>
            <p:ph type="sldNum" sz="quarter" idx="11"/>
          </p:nvPr>
        </p:nvSpPr>
        <p:spPr/>
        <p:txBody>
          <a:bodyPr/>
          <a:lstStyle/>
          <a:p>
            <a:fld id="{C5B05159-B583-B74B-8074-2CBCA1E521E2}" type="slidenum">
              <a:rPr lang="en-US" smtClean="0"/>
              <a:pPr/>
              <a:t>27</a:t>
            </a:fld>
            <a:endParaRPr lang="en-US"/>
          </a:p>
        </p:txBody>
      </p:sp>
      <p:sp>
        <p:nvSpPr>
          <p:cNvPr id="6" name="Date Placeholder 5"/>
          <p:cNvSpPr>
            <a:spLocks noGrp="1"/>
          </p:cNvSpPr>
          <p:nvPr>
            <p:ph type="dt" sz="half" idx="12"/>
          </p:nvPr>
        </p:nvSpPr>
        <p:spPr/>
        <p:txBody>
          <a:bodyPr/>
          <a:lstStyle/>
          <a:p>
            <a:fld id="{A5C602C0-8523-9B42-8D18-30035FECF976}" type="datetime1">
              <a:rPr lang="en-US" smtClean="0"/>
              <a:t>9/30/11</a:t>
            </a:fld>
            <a:endParaRPr lang="en-US"/>
          </a:p>
        </p:txBody>
      </p:sp>
      <p:sp>
        <p:nvSpPr>
          <p:cNvPr id="7" name="TextBox 6"/>
          <p:cNvSpPr txBox="1"/>
          <p:nvPr/>
        </p:nvSpPr>
        <p:spPr>
          <a:xfrm>
            <a:off x="7086600" y="914400"/>
            <a:ext cx="2057400" cy="369332"/>
          </a:xfrm>
          <a:prstGeom prst="rect">
            <a:avLst/>
          </a:prstGeom>
          <a:noFill/>
        </p:spPr>
        <p:txBody>
          <a:bodyPr wrap="square" rtlCol="0">
            <a:spAutoFit/>
          </a:bodyPr>
          <a:lstStyle/>
          <a:p>
            <a:r>
              <a:rPr lang="en-US" sz="1800" dirty="0" smtClean="0">
                <a:solidFill>
                  <a:srgbClr val="000000"/>
                </a:solidFill>
              </a:rPr>
              <a:t>Chris </a:t>
            </a:r>
            <a:r>
              <a:rPr lang="en-US" sz="1800" dirty="0" err="1" smtClean="0">
                <a:solidFill>
                  <a:srgbClr val="000000"/>
                </a:solidFill>
              </a:rPr>
              <a:t>McAndrews</a:t>
            </a:r>
            <a:endParaRPr lang="en-US" sz="1800" dirty="0">
              <a:solidFill>
                <a:srgbClr val="000000"/>
              </a:solidFill>
            </a:endParaRPr>
          </a:p>
        </p:txBody>
      </p:sp>
      <p:pic>
        <p:nvPicPr>
          <p:cNvPr id="8" name="Picture 7" descr="Screen shot 2011-09-29 at 10.34.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413" y="1676400"/>
            <a:ext cx="4646587" cy="3810000"/>
          </a:xfrm>
          <a:prstGeom prst="rect">
            <a:avLst/>
          </a:prstGeom>
        </p:spPr>
      </p:pic>
    </p:spTree>
    <p:extLst>
      <p:ext uri="{BB962C8B-B14F-4D97-AF65-F5344CB8AC3E}">
        <p14:creationId xmlns:p14="http://schemas.microsoft.com/office/powerpoint/2010/main" val="14229017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Emily Howell</a:t>
            </a:r>
            <a:endParaRPr lang="en-US" dirty="0"/>
          </a:p>
        </p:txBody>
      </p:sp>
      <p:sp>
        <p:nvSpPr>
          <p:cNvPr id="3" name="Content Placeholder 2"/>
          <p:cNvSpPr>
            <a:spLocks noGrp="1"/>
          </p:cNvSpPr>
          <p:nvPr>
            <p:ph idx="1"/>
          </p:nvPr>
        </p:nvSpPr>
        <p:spPr>
          <a:xfrm>
            <a:off x="457200" y="1981200"/>
            <a:ext cx="4267200" cy="3886200"/>
          </a:xfrm>
        </p:spPr>
        <p:txBody>
          <a:bodyPr/>
          <a:lstStyle/>
          <a:p>
            <a:r>
              <a:rPr lang="en-US" sz="2400" dirty="0"/>
              <a:t>Created first as EMI.</a:t>
            </a:r>
          </a:p>
          <a:p>
            <a:r>
              <a:rPr lang="en-US" sz="2400" dirty="0"/>
              <a:t>Is able to create new classical music mimicking old composers.</a:t>
            </a:r>
          </a:p>
          <a:p>
            <a:r>
              <a:rPr lang="en-US" sz="2400" dirty="0"/>
              <a:t>The successor Emily produces original works.</a:t>
            </a:r>
          </a:p>
          <a:p>
            <a:r>
              <a:rPr lang="en-US" sz="2400" dirty="0"/>
              <a:t>In fact a new CD is was released in February!</a:t>
            </a:r>
          </a:p>
        </p:txBody>
      </p:sp>
      <p:sp>
        <p:nvSpPr>
          <p:cNvPr id="4" name="Footer Placeholder 3"/>
          <p:cNvSpPr>
            <a:spLocks noGrp="1"/>
          </p:cNvSpPr>
          <p:nvPr>
            <p:ph type="ftr" sz="quarter" idx="10"/>
          </p:nvPr>
        </p:nvSpPr>
        <p:spPr/>
        <p:txBody>
          <a:bodyPr/>
          <a:lstStyle/>
          <a:p>
            <a:r>
              <a:rPr lang="en-US" smtClean="0"/>
              <a:t>© 2011 Keith A. Pray</a:t>
            </a:r>
            <a:endParaRPr lang="en-US"/>
          </a:p>
        </p:txBody>
      </p:sp>
      <p:sp>
        <p:nvSpPr>
          <p:cNvPr id="5" name="Slide Number Placeholder 4"/>
          <p:cNvSpPr>
            <a:spLocks noGrp="1"/>
          </p:cNvSpPr>
          <p:nvPr>
            <p:ph type="sldNum" sz="quarter" idx="11"/>
          </p:nvPr>
        </p:nvSpPr>
        <p:spPr/>
        <p:txBody>
          <a:bodyPr/>
          <a:lstStyle/>
          <a:p>
            <a:fld id="{C5B05159-B583-B74B-8074-2CBCA1E521E2}" type="slidenum">
              <a:rPr lang="en-US" smtClean="0"/>
              <a:pPr/>
              <a:t>28</a:t>
            </a:fld>
            <a:endParaRPr lang="en-US"/>
          </a:p>
        </p:txBody>
      </p:sp>
      <p:sp>
        <p:nvSpPr>
          <p:cNvPr id="6" name="Date Placeholder 5"/>
          <p:cNvSpPr>
            <a:spLocks noGrp="1"/>
          </p:cNvSpPr>
          <p:nvPr>
            <p:ph type="dt" sz="half" idx="12"/>
          </p:nvPr>
        </p:nvSpPr>
        <p:spPr/>
        <p:txBody>
          <a:bodyPr/>
          <a:lstStyle/>
          <a:p>
            <a:fld id="{A5C602C0-8523-9B42-8D18-30035FECF976}" type="datetime1">
              <a:rPr lang="en-US" smtClean="0"/>
              <a:t>9/30/11</a:t>
            </a:fld>
            <a:endParaRPr lang="en-US"/>
          </a:p>
        </p:txBody>
      </p:sp>
      <p:sp>
        <p:nvSpPr>
          <p:cNvPr id="7" name="TextBox 6"/>
          <p:cNvSpPr txBox="1"/>
          <p:nvPr/>
        </p:nvSpPr>
        <p:spPr>
          <a:xfrm>
            <a:off x="7086600" y="914400"/>
            <a:ext cx="2057400" cy="369332"/>
          </a:xfrm>
          <a:prstGeom prst="rect">
            <a:avLst/>
          </a:prstGeom>
          <a:noFill/>
        </p:spPr>
        <p:txBody>
          <a:bodyPr wrap="square" rtlCol="0">
            <a:spAutoFit/>
          </a:bodyPr>
          <a:lstStyle/>
          <a:p>
            <a:r>
              <a:rPr lang="en-US" sz="1800" dirty="0" smtClean="0">
                <a:solidFill>
                  <a:srgbClr val="000000"/>
                </a:solidFill>
              </a:rPr>
              <a:t>Chris </a:t>
            </a:r>
            <a:r>
              <a:rPr lang="en-US" sz="1800" dirty="0" err="1" smtClean="0">
                <a:solidFill>
                  <a:srgbClr val="000000"/>
                </a:solidFill>
              </a:rPr>
              <a:t>McAndrews</a:t>
            </a:r>
            <a:endParaRPr lang="en-US" sz="1800" dirty="0">
              <a:solidFill>
                <a:srgbClr val="000000"/>
              </a:solidFill>
            </a:endParaRPr>
          </a:p>
        </p:txBody>
      </p:sp>
      <p:pic>
        <p:nvPicPr>
          <p:cNvPr id="8" name="Picture 7" descr="Screen shot 2011-09-29 at 10.34.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905000"/>
            <a:ext cx="4267200" cy="3359285"/>
          </a:xfrm>
          <a:prstGeom prst="rect">
            <a:avLst/>
          </a:prstGeom>
        </p:spPr>
      </p:pic>
    </p:spTree>
    <p:extLst>
      <p:ext uri="{BB962C8B-B14F-4D97-AF65-F5344CB8AC3E}">
        <p14:creationId xmlns:p14="http://schemas.microsoft.com/office/powerpoint/2010/main" val="47139975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Watson</a:t>
            </a:r>
            <a:endParaRPr lang="en-US" dirty="0"/>
          </a:p>
        </p:txBody>
      </p:sp>
      <p:sp>
        <p:nvSpPr>
          <p:cNvPr id="3" name="Content Placeholder 2"/>
          <p:cNvSpPr>
            <a:spLocks noGrp="1"/>
          </p:cNvSpPr>
          <p:nvPr>
            <p:ph idx="1"/>
          </p:nvPr>
        </p:nvSpPr>
        <p:spPr/>
        <p:txBody>
          <a:bodyPr/>
          <a:lstStyle/>
          <a:p>
            <a:r>
              <a:rPr lang="en-US" dirty="0" smtClean="0"/>
              <a:t>IBM's </a:t>
            </a:r>
            <a:r>
              <a:rPr lang="en-US" dirty="0"/>
              <a:t>Super Computer </a:t>
            </a:r>
          </a:p>
          <a:p>
            <a:r>
              <a:rPr lang="en-US" dirty="0" smtClean="0"/>
              <a:t>Understands Human Language</a:t>
            </a:r>
            <a:endParaRPr lang="en-US" dirty="0"/>
          </a:p>
          <a:p>
            <a:r>
              <a:rPr lang="en-US" dirty="0" smtClean="0"/>
              <a:t>Works </a:t>
            </a:r>
            <a:r>
              <a:rPr lang="en-US" dirty="0"/>
              <a:t>using a system called </a:t>
            </a:r>
            <a:r>
              <a:rPr lang="en-US" dirty="0" err="1"/>
              <a:t>DeepQA</a:t>
            </a:r>
            <a:endParaRPr lang="en-US" dirty="0"/>
          </a:p>
          <a:p>
            <a:r>
              <a:rPr lang="en-US" dirty="0" smtClean="0"/>
              <a:t>Ended </a:t>
            </a:r>
            <a:r>
              <a:rPr lang="en-US" dirty="0"/>
              <a:t>up winning Jeopardy</a:t>
            </a:r>
          </a:p>
        </p:txBody>
      </p:sp>
      <p:sp>
        <p:nvSpPr>
          <p:cNvPr id="4" name="Footer Placeholder 3"/>
          <p:cNvSpPr>
            <a:spLocks noGrp="1"/>
          </p:cNvSpPr>
          <p:nvPr>
            <p:ph type="ftr" sz="quarter" idx="10"/>
          </p:nvPr>
        </p:nvSpPr>
        <p:spPr/>
        <p:txBody>
          <a:bodyPr/>
          <a:lstStyle/>
          <a:p>
            <a:r>
              <a:rPr lang="en-US" smtClean="0"/>
              <a:t>© 2011 Keith A. Pray</a:t>
            </a:r>
            <a:endParaRPr lang="en-US"/>
          </a:p>
        </p:txBody>
      </p:sp>
      <p:sp>
        <p:nvSpPr>
          <p:cNvPr id="5" name="Slide Number Placeholder 4"/>
          <p:cNvSpPr>
            <a:spLocks noGrp="1"/>
          </p:cNvSpPr>
          <p:nvPr>
            <p:ph type="sldNum" sz="quarter" idx="11"/>
          </p:nvPr>
        </p:nvSpPr>
        <p:spPr/>
        <p:txBody>
          <a:bodyPr/>
          <a:lstStyle/>
          <a:p>
            <a:fld id="{C5B05159-B583-B74B-8074-2CBCA1E521E2}" type="slidenum">
              <a:rPr lang="en-US" smtClean="0"/>
              <a:pPr/>
              <a:t>29</a:t>
            </a:fld>
            <a:endParaRPr lang="en-US"/>
          </a:p>
        </p:txBody>
      </p:sp>
      <p:sp>
        <p:nvSpPr>
          <p:cNvPr id="6" name="Date Placeholder 5"/>
          <p:cNvSpPr>
            <a:spLocks noGrp="1"/>
          </p:cNvSpPr>
          <p:nvPr>
            <p:ph type="dt" sz="half" idx="12"/>
          </p:nvPr>
        </p:nvSpPr>
        <p:spPr/>
        <p:txBody>
          <a:bodyPr/>
          <a:lstStyle/>
          <a:p>
            <a:fld id="{A5C602C0-8523-9B42-8D18-30035FECF976}" type="datetime1">
              <a:rPr lang="en-US" smtClean="0"/>
              <a:t>9/30/11</a:t>
            </a:fld>
            <a:endParaRPr lang="en-US"/>
          </a:p>
        </p:txBody>
      </p:sp>
      <p:sp>
        <p:nvSpPr>
          <p:cNvPr id="7" name="TextBox 6"/>
          <p:cNvSpPr txBox="1"/>
          <p:nvPr/>
        </p:nvSpPr>
        <p:spPr>
          <a:xfrm>
            <a:off x="7086600" y="914400"/>
            <a:ext cx="2057400" cy="369332"/>
          </a:xfrm>
          <a:prstGeom prst="rect">
            <a:avLst/>
          </a:prstGeom>
          <a:noFill/>
        </p:spPr>
        <p:txBody>
          <a:bodyPr wrap="square" rtlCol="0">
            <a:spAutoFit/>
          </a:bodyPr>
          <a:lstStyle/>
          <a:p>
            <a:r>
              <a:rPr lang="en-US" sz="1800" dirty="0" smtClean="0">
                <a:solidFill>
                  <a:srgbClr val="000000"/>
                </a:solidFill>
              </a:rPr>
              <a:t>Chris </a:t>
            </a:r>
            <a:r>
              <a:rPr lang="en-US" sz="1800" dirty="0" err="1" smtClean="0">
                <a:solidFill>
                  <a:srgbClr val="000000"/>
                </a:solidFill>
              </a:rPr>
              <a:t>McAndrews</a:t>
            </a:r>
            <a:endParaRPr lang="en-US" sz="1800" dirty="0">
              <a:solidFill>
                <a:srgbClr val="000000"/>
              </a:solidFill>
            </a:endParaRPr>
          </a:p>
        </p:txBody>
      </p:sp>
    </p:spTree>
    <p:extLst>
      <p:ext uri="{BB962C8B-B14F-4D97-AF65-F5344CB8AC3E}">
        <p14:creationId xmlns:p14="http://schemas.microsoft.com/office/powerpoint/2010/main" val="44202791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 2011 Keith A. Pray</a:t>
            </a:r>
            <a:endParaRPr lang="en-US"/>
          </a:p>
        </p:txBody>
      </p:sp>
      <p:pic>
        <p:nvPicPr>
          <p:cNvPr id="5" name="Picture 4"/>
          <p:cNvPicPr>
            <a:picLocks noChangeAspect="1"/>
          </p:cNvPicPr>
          <p:nvPr/>
        </p:nvPicPr>
        <p:blipFill>
          <a:blip r:embed="rId2"/>
          <a:stretch>
            <a:fillRect/>
          </a:stretch>
        </p:blipFill>
        <p:spPr>
          <a:xfrm>
            <a:off x="508000" y="1130300"/>
            <a:ext cx="8128000" cy="2527300"/>
          </a:xfrm>
          <a:prstGeom prst="rect">
            <a:avLst/>
          </a:prstGeom>
        </p:spPr>
      </p:pic>
      <p:pic>
        <p:nvPicPr>
          <p:cNvPr id="6" name="Picture 5"/>
          <p:cNvPicPr>
            <a:picLocks noChangeAspect="1"/>
          </p:cNvPicPr>
          <p:nvPr/>
        </p:nvPicPr>
        <p:blipFill>
          <a:blip r:embed="rId3"/>
          <a:stretch>
            <a:fillRect/>
          </a:stretch>
        </p:blipFill>
        <p:spPr>
          <a:xfrm>
            <a:off x="1052763" y="4038600"/>
            <a:ext cx="7038474" cy="2286000"/>
          </a:xfrm>
          <a:prstGeom prst="rect">
            <a:avLst/>
          </a:prstGeom>
        </p:spPr>
      </p:pic>
      <p:sp>
        <p:nvSpPr>
          <p:cNvPr id="7" name="TextBox 6"/>
          <p:cNvSpPr txBox="1"/>
          <p:nvPr/>
        </p:nvSpPr>
        <p:spPr>
          <a:xfrm>
            <a:off x="1417285" y="6273224"/>
            <a:ext cx="1900080" cy="584776"/>
          </a:xfrm>
          <a:prstGeom prst="rect">
            <a:avLst/>
          </a:prstGeom>
          <a:noFill/>
        </p:spPr>
        <p:txBody>
          <a:bodyPr wrap="none" rtlCol="0">
            <a:spAutoFit/>
          </a:bodyPr>
          <a:lstStyle/>
          <a:p>
            <a:r>
              <a:rPr lang="en-US" sz="1600" dirty="0" smtClean="0">
                <a:solidFill>
                  <a:schemeClr val="tx1"/>
                </a:solidFill>
              </a:rPr>
              <a:t>http://xkcd.com/554/</a:t>
            </a:r>
          </a:p>
          <a:p>
            <a:endParaRPr lang="en-US" sz="1600" dirty="0">
              <a:solidFill>
                <a:schemeClr val="tx1"/>
              </a:solidFill>
            </a:endParaRPr>
          </a:p>
        </p:txBody>
      </p:sp>
      <p:sp>
        <p:nvSpPr>
          <p:cNvPr id="2" name="Date Placeholder 1"/>
          <p:cNvSpPr>
            <a:spLocks noGrp="1"/>
          </p:cNvSpPr>
          <p:nvPr>
            <p:ph type="dt" sz="half" idx="12"/>
          </p:nvPr>
        </p:nvSpPr>
        <p:spPr/>
        <p:txBody>
          <a:bodyPr/>
          <a:lstStyle/>
          <a:p>
            <a:fld id="{519649F2-B179-DC4D-B184-B79E89318170}" type="datetime1">
              <a:rPr lang="en-US" smtClean="0"/>
              <a:t>9/29/11</a:t>
            </a:fld>
            <a:endParaRPr lang="en-US"/>
          </a:p>
        </p:txBody>
      </p:sp>
      <p:sp>
        <p:nvSpPr>
          <p:cNvPr id="3" name="Slide Number Placeholder 2"/>
          <p:cNvSpPr>
            <a:spLocks noGrp="1"/>
          </p:cNvSpPr>
          <p:nvPr>
            <p:ph type="sldNum" sz="quarter" idx="11"/>
          </p:nvPr>
        </p:nvSpPr>
        <p:spPr/>
        <p:txBody>
          <a:bodyPr/>
          <a:lstStyle/>
          <a:p>
            <a:fld id="{6842FE0C-8D61-E84F-AF2C-824F66C4611B}" type="slidenum">
              <a:rPr lang="en-US" smtClean="0"/>
              <a:pPr/>
              <a:t>3</a:t>
            </a:fld>
            <a:endParaRPr lang="en-US"/>
          </a:p>
        </p:txBody>
      </p:sp>
    </p:spTree>
    <p:extLst>
      <p:ext uri="{BB962C8B-B14F-4D97-AF65-F5344CB8AC3E}">
        <p14:creationId xmlns:p14="http://schemas.microsoft.com/office/powerpoint/2010/main" val="318206118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 shot 2011-09-29 at 10.35.07 PM.png"/>
          <p:cNvPicPr>
            <a:picLocks noGrp="1" noChangeAspect="1"/>
          </p:cNvPicPr>
          <p:nvPr>
            <p:ph idx="1"/>
          </p:nvPr>
        </p:nvPicPr>
        <p:blipFill>
          <a:blip r:embed="rId3">
            <a:extLst>
              <a:ext uri="{28A0092B-C50C-407E-A947-70E740481C1C}">
                <a14:useLocalDpi xmlns:a14="http://schemas.microsoft.com/office/drawing/2010/main" val="0"/>
              </a:ext>
            </a:extLst>
          </a:blip>
          <a:srcRect t="4761" b="4761"/>
          <a:stretch>
            <a:fillRect/>
          </a:stretch>
        </p:blipFill>
        <p:spPr>
          <a:xfrm>
            <a:off x="268941" y="1676400"/>
            <a:ext cx="8875059" cy="4191000"/>
          </a:xfrm>
        </p:spPr>
      </p:pic>
      <p:sp>
        <p:nvSpPr>
          <p:cNvPr id="4" name="Footer Placeholder 3"/>
          <p:cNvSpPr>
            <a:spLocks noGrp="1"/>
          </p:cNvSpPr>
          <p:nvPr>
            <p:ph type="ftr" sz="quarter" idx="10"/>
          </p:nvPr>
        </p:nvSpPr>
        <p:spPr/>
        <p:txBody>
          <a:bodyPr/>
          <a:lstStyle/>
          <a:p>
            <a:r>
              <a:rPr lang="en-US" smtClean="0"/>
              <a:t>© 2011 Keith A. Pray</a:t>
            </a:r>
            <a:endParaRPr lang="en-US"/>
          </a:p>
        </p:txBody>
      </p:sp>
      <p:sp>
        <p:nvSpPr>
          <p:cNvPr id="5" name="Slide Number Placeholder 4"/>
          <p:cNvSpPr>
            <a:spLocks noGrp="1"/>
          </p:cNvSpPr>
          <p:nvPr>
            <p:ph type="sldNum" sz="quarter" idx="11"/>
          </p:nvPr>
        </p:nvSpPr>
        <p:spPr/>
        <p:txBody>
          <a:bodyPr/>
          <a:lstStyle/>
          <a:p>
            <a:fld id="{C5B05159-B583-B74B-8074-2CBCA1E521E2}" type="slidenum">
              <a:rPr lang="en-US" smtClean="0"/>
              <a:pPr/>
              <a:t>30</a:t>
            </a:fld>
            <a:endParaRPr lang="en-US"/>
          </a:p>
        </p:txBody>
      </p:sp>
      <p:sp>
        <p:nvSpPr>
          <p:cNvPr id="6" name="Date Placeholder 5"/>
          <p:cNvSpPr>
            <a:spLocks noGrp="1"/>
          </p:cNvSpPr>
          <p:nvPr>
            <p:ph type="dt" sz="half" idx="12"/>
          </p:nvPr>
        </p:nvSpPr>
        <p:spPr/>
        <p:txBody>
          <a:bodyPr/>
          <a:lstStyle/>
          <a:p>
            <a:fld id="{A5C602C0-8523-9B42-8D18-30035FECF976}" type="datetime1">
              <a:rPr lang="en-US" smtClean="0"/>
              <a:t>9/30/11</a:t>
            </a:fld>
            <a:endParaRPr lang="en-US"/>
          </a:p>
        </p:txBody>
      </p:sp>
      <p:sp>
        <p:nvSpPr>
          <p:cNvPr id="7" name="TextBox 6"/>
          <p:cNvSpPr txBox="1"/>
          <p:nvPr/>
        </p:nvSpPr>
        <p:spPr>
          <a:xfrm>
            <a:off x="7086600" y="914400"/>
            <a:ext cx="2057400" cy="369332"/>
          </a:xfrm>
          <a:prstGeom prst="rect">
            <a:avLst/>
          </a:prstGeom>
          <a:noFill/>
        </p:spPr>
        <p:txBody>
          <a:bodyPr wrap="square" rtlCol="0">
            <a:spAutoFit/>
          </a:bodyPr>
          <a:lstStyle/>
          <a:p>
            <a:r>
              <a:rPr lang="en-US" sz="1800" dirty="0" smtClean="0">
                <a:solidFill>
                  <a:srgbClr val="000000"/>
                </a:solidFill>
              </a:rPr>
              <a:t>Chris </a:t>
            </a:r>
            <a:r>
              <a:rPr lang="en-US" sz="1800" dirty="0" err="1" smtClean="0">
                <a:solidFill>
                  <a:srgbClr val="000000"/>
                </a:solidFill>
              </a:rPr>
              <a:t>McAndrews</a:t>
            </a:r>
            <a:endParaRPr lang="en-US" sz="1800" dirty="0">
              <a:solidFill>
                <a:srgbClr val="000000"/>
              </a:solidFill>
            </a:endParaRPr>
          </a:p>
        </p:txBody>
      </p:sp>
    </p:spTree>
    <p:extLst>
      <p:ext uri="{BB962C8B-B14F-4D97-AF65-F5344CB8AC3E}">
        <p14:creationId xmlns:p14="http://schemas.microsoft.com/office/powerpoint/2010/main" val="146360127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Implications of Watson and Emily</a:t>
            </a:r>
            <a:endParaRPr lang="en-US" dirty="0"/>
          </a:p>
        </p:txBody>
      </p:sp>
      <p:sp>
        <p:nvSpPr>
          <p:cNvPr id="3" name="Content Placeholder 2"/>
          <p:cNvSpPr>
            <a:spLocks noGrp="1"/>
          </p:cNvSpPr>
          <p:nvPr>
            <p:ph idx="1"/>
          </p:nvPr>
        </p:nvSpPr>
        <p:spPr/>
        <p:txBody>
          <a:bodyPr/>
          <a:lstStyle/>
          <a:p>
            <a:r>
              <a:rPr lang="en-US" dirty="0"/>
              <a:t> Jobs effected: </a:t>
            </a:r>
            <a:endParaRPr lang="en-US" dirty="0" smtClean="0"/>
          </a:p>
          <a:p>
            <a:r>
              <a:rPr lang="en-US" dirty="0" smtClean="0"/>
              <a:t> </a:t>
            </a:r>
            <a:r>
              <a:rPr lang="en-US" dirty="0"/>
              <a:t>Medical Fields </a:t>
            </a:r>
            <a:endParaRPr lang="en-US" dirty="0" smtClean="0"/>
          </a:p>
          <a:p>
            <a:r>
              <a:rPr lang="en-US" dirty="0" smtClean="0"/>
              <a:t> </a:t>
            </a:r>
            <a:r>
              <a:rPr lang="en-US" dirty="0"/>
              <a:t>Tech Support </a:t>
            </a:r>
            <a:endParaRPr lang="en-US" dirty="0" smtClean="0"/>
          </a:p>
          <a:p>
            <a:r>
              <a:rPr lang="en-US" dirty="0" smtClean="0"/>
              <a:t> </a:t>
            </a:r>
            <a:r>
              <a:rPr lang="en-US" dirty="0"/>
              <a:t>Salesman </a:t>
            </a:r>
            <a:endParaRPr lang="en-US" dirty="0" smtClean="0"/>
          </a:p>
          <a:p>
            <a:r>
              <a:rPr lang="en-US" dirty="0" smtClean="0"/>
              <a:t> </a:t>
            </a:r>
            <a:r>
              <a:rPr lang="en-US" dirty="0"/>
              <a:t>Musicians </a:t>
            </a:r>
            <a:endParaRPr lang="en-US" dirty="0" smtClean="0"/>
          </a:p>
          <a:p>
            <a:r>
              <a:rPr lang="en-US" dirty="0" smtClean="0"/>
              <a:t> Writers</a:t>
            </a:r>
          </a:p>
          <a:p>
            <a:r>
              <a:rPr lang="en-US" dirty="0"/>
              <a:t> </a:t>
            </a:r>
            <a:r>
              <a:rPr lang="en-US" dirty="0" smtClean="0"/>
              <a:t>Others</a:t>
            </a:r>
            <a:r>
              <a:rPr lang="en-US" dirty="0"/>
              <a:t>?</a:t>
            </a:r>
          </a:p>
        </p:txBody>
      </p:sp>
      <p:sp>
        <p:nvSpPr>
          <p:cNvPr id="4" name="Footer Placeholder 3"/>
          <p:cNvSpPr>
            <a:spLocks noGrp="1"/>
          </p:cNvSpPr>
          <p:nvPr>
            <p:ph type="ftr" sz="quarter" idx="10"/>
          </p:nvPr>
        </p:nvSpPr>
        <p:spPr/>
        <p:txBody>
          <a:bodyPr/>
          <a:lstStyle/>
          <a:p>
            <a:r>
              <a:rPr lang="en-US" smtClean="0"/>
              <a:t>© 2011 Keith A. Pray</a:t>
            </a:r>
            <a:endParaRPr lang="en-US"/>
          </a:p>
        </p:txBody>
      </p:sp>
      <p:sp>
        <p:nvSpPr>
          <p:cNvPr id="5" name="Slide Number Placeholder 4"/>
          <p:cNvSpPr>
            <a:spLocks noGrp="1"/>
          </p:cNvSpPr>
          <p:nvPr>
            <p:ph type="sldNum" sz="quarter" idx="11"/>
          </p:nvPr>
        </p:nvSpPr>
        <p:spPr/>
        <p:txBody>
          <a:bodyPr/>
          <a:lstStyle/>
          <a:p>
            <a:fld id="{C5B05159-B583-B74B-8074-2CBCA1E521E2}" type="slidenum">
              <a:rPr lang="en-US" smtClean="0"/>
              <a:pPr/>
              <a:t>31</a:t>
            </a:fld>
            <a:endParaRPr lang="en-US"/>
          </a:p>
        </p:txBody>
      </p:sp>
      <p:sp>
        <p:nvSpPr>
          <p:cNvPr id="6" name="Date Placeholder 5"/>
          <p:cNvSpPr>
            <a:spLocks noGrp="1"/>
          </p:cNvSpPr>
          <p:nvPr>
            <p:ph type="dt" sz="half" idx="12"/>
          </p:nvPr>
        </p:nvSpPr>
        <p:spPr/>
        <p:txBody>
          <a:bodyPr/>
          <a:lstStyle/>
          <a:p>
            <a:fld id="{A5C602C0-8523-9B42-8D18-30035FECF976}" type="datetime1">
              <a:rPr lang="en-US" smtClean="0"/>
              <a:t>9/30/11</a:t>
            </a:fld>
            <a:endParaRPr lang="en-US"/>
          </a:p>
        </p:txBody>
      </p:sp>
      <p:sp>
        <p:nvSpPr>
          <p:cNvPr id="7" name="TextBox 6"/>
          <p:cNvSpPr txBox="1"/>
          <p:nvPr/>
        </p:nvSpPr>
        <p:spPr>
          <a:xfrm>
            <a:off x="6858000" y="1371600"/>
            <a:ext cx="2057400" cy="369332"/>
          </a:xfrm>
          <a:prstGeom prst="rect">
            <a:avLst/>
          </a:prstGeom>
          <a:noFill/>
        </p:spPr>
        <p:txBody>
          <a:bodyPr wrap="square" rtlCol="0">
            <a:spAutoFit/>
          </a:bodyPr>
          <a:lstStyle/>
          <a:p>
            <a:r>
              <a:rPr lang="en-US" sz="1800" dirty="0" smtClean="0">
                <a:solidFill>
                  <a:srgbClr val="000000"/>
                </a:solidFill>
              </a:rPr>
              <a:t>Chris </a:t>
            </a:r>
            <a:r>
              <a:rPr lang="en-US" sz="1800" dirty="0" err="1" smtClean="0">
                <a:solidFill>
                  <a:srgbClr val="000000"/>
                </a:solidFill>
              </a:rPr>
              <a:t>McAndrews</a:t>
            </a:r>
            <a:endParaRPr lang="en-US" sz="1800" dirty="0">
              <a:solidFill>
                <a:srgbClr val="000000"/>
              </a:solidFill>
            </a:endParaRPr>
          </a:p>
        </p:txBody>
      </p:sp>
      <p:pic>
        <p:nvPicPr>
          <p:cNvPr id="9" name="Picture 8" descr="Screen shot 2011-09-29 at 10.35.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1905000"/>
            <a:ext cx="4724400" cy="3797300"/>
          </a:xfrm>
          <a:prstGeom prst="rect">
            <a:avLst/>
          </a:prstGeom>
        </p:spPr>
      </p:pic>
    </p:spTree>
    <p:extLst>
      <p:ext uri="{BB962C8B-B14F-4D97-AF65-F5344CB8AC3E}">
        <p14:creationId xmlns:p14="http://schemas.microsoft.com/office/powerpoint/2010/main" val="218891656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sz="1800" b="1" dirty="0" smtClean="0"/>
              <a:t>Do </a:t>
            </a:r>
            <a:r>
              <a:rPr lang="en-US" sz="1800" b="1" dirty="0"/>
              <a:t>you feel that it is ethical to create Artificial Intelligences that are capable of producing unique works such as Emily?</a:t>
            </a:r>
          </a:p>
          <a:p>
            <a:r>
              <a:rPr lang="en-US" sz="1800" b="1" dirty="0"/>
              <a:t>What other jobs/ applications can you see in the near future being tackled by Artificial Intelligence?</a:t>
            </a:r>
          </a:p>
          <a:p>
            <a:r>
              <a:rPr lang="en-US" sz="1800" b="1" dirty="0"/>
              <a:t>Do you see Artificial Intelligence assisting or replacing jobs</a:t>
            </a:r>
            <a:r>
              <a:rPr lang="en-US" sz="1800" b="1" dirty="0" smtClean="0"/>
              <a:t>?</a:t>
            </a:r>
          </a:p>
          <a:p>
            <a:endParaRPr lang="en-US" sz="1800" dirty="0"/>
          </a:p>
        </p:txBody>
      </p:sp>
      <p:sp>
        <p:nvSpPr>
          <p:cNvPr id="4" name="Footer Placeholder 3"/>
          <p:cNvSpPr>
            <a:spLocks noGrp="1"/>
          </p:cNvSpPr>
          <p:nvPr>
            <p:ph type="ftr" sz="quarter" idx="10"/>
          </p:nvPr>
        </p:nvSpPr>
        <p:spPr/>
        <p:txBody>
          <a:bodyPr/>
          <a:lstStyle/>
          <a:p>
            <a:r>
              <a:rPr lang="en-US" smtClean="0"/>
              <a:t>© 2011 Keith A. Pray</a:t>
            </a:r>
            <a:endParaRPr lang="en-US"/>
          </a:p>
        </p:txBody>
      </p:sp>
      <p:sp>
        <p:nvSpPr>
          <p:cNvPr id="5" name="Slide Number Placeholder 4"/>
          <p:cNvSpPr>
            <a:spLocks noGrp="1"/>
          </p:cNvSpPr>
          <p:nvPr>
            <p:ph type="sldNum" sz="quarter" idx="11"/>
          </p:nvPr>
        </p:nvSpPr>
        <p:spPr/>
        <p:txBody>
          <a:bodyPr/>
          <a:lstStyle/>
          <a:p>
            <a:fld id="{C5B05159-B583-B74B-8074-2CBCA1E521E2}" type="slidenum">
              <a:rPr lang="en-US" smtClean="0"/>
              <a:pPr/>
              <a:t>32</a:t>
            </a:fld>
            <a:endParaRPr lang="en-US"/>
          </a:p>
        </p:txBody>
      </p:sp>
      <p:sp>
        <p:nvSpPr>
          <p:cNvPr id="6" name="Date Placeholder 5"/>
          <p:cNvSpPr>
            <a:spLocks noGrp="1"/>
          </p:cNvSpPr>
          <p:nvPr>
            <p:ph type="dt" sz="half" idx="12"/>
          </p:nvPr>
        </p:nvSpPr>
        <p:spPr/>
        <p:txBody>
          <a:bodyPr/>
          <a:lstStyle/>
          <a:p>
            <a:fld id="{A5C602C0-8523-9B42-8D18-30035FECF976}" type="datetime1">
              <a:rPr lang="en-US" smtClean="0"/>
              <a:t>9/30/11</a:t>
            </a:fld>
            <a:endParaRPr lang="en-US"/>
          </a:p>
        </p:txBody>
      </p:sp>
      <p:sp>
        <p:nvSpPr>
          <p:cNvPr id="7" name="TextBox 6"/>
          <p:cNvSpPr txBox="1"/>
          <p:nvPr/>
        </p:nvSpPr>
        <p:spPr>
          <a:xfrm>
            <a:off x="6858000" y="990600"/>
            <a:ext cx="2057400" cy="369332"/>
          </a:xfrm>
          <a:prstGeom prst="rect">
            <a:avLst/>
          </a:prstGeom>
          <a:noFill/>
        </p:spPr>
        <p:txBody>
          <a:bodyPr wrap="square" rtlCol="0">
            <a:spAutoFit/>
          </a:bodyPr>
          <a:lstStyle/>
          <a:p>
            <a:r>
              <a:rPr lang="en-US" sz="1800" dirty="0" smtClean="0">
                <a:solidFill>
                  <a:srgbClr val="000000"/>
                </a:solidFill>
              </a:rPr>
              <a:t>Chris </a:t>
            </a:r>
            <a:r>
              <a:rPr lang="en-US" sz="1800" dirty="0" err="1" smtClean="0">
                <a:solidFill>
                  <a:srgbClr val="000000"/>
                </a:solidFill>
              </a:rPr>
              <a:t>McAndrews</a:t>
            </a:r>
            <a:endParaRPr lang="en-US" sz="1800" dirty="0">
              <a:solidFill>
                <a:srgbClr val="000000"/>
              </a:solidFill>
            </a:endParaRPr>
          </a:p>
        </p:txBody>
      </p:sp>
      <p:pic>
        <p:nvPicPr>
          <p:cNvPr id="8" name="Picture 7" descr="Screen shot 2011-09-29 at 10.35.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3657600"/>
            <a:ext cx="4648200" cy="2547214"/>
          </a:xfrm>
          <a:prstGeom prst="rect">
            <a:avLst/>
          </a:prstGeom>
        </p:spPr>
      </p:pic>
    </p:spTree>
    <p:extLst>
      <p:ext uri="{BB962C8B-B14F-4D97-AF65-F5344CB8AC3E}">
        <p14:creationId xmlns:p14="http://schemas.microsoft.com/office/powerpoint/2010/main" val="161840623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Refrences</a:t>
            </a:r>
            <a:endParaRPr lang="en-US" dirty="0"/>
          </a:p>
        </p:txBody>
      </p:sp>
      <p:sp>
        <p:nvSpPr>
          <p:cNvPr id="3" name="Content Placeholder 2"/>
          <p:cNvSpPr>
            <a:spLocks noGrp="1"/>
          </p:cNvSpPr>
          <p:nvPr>
            <p:ph idx="1"/>
          </p:nvPr>
        </p:nvSpPr>
        <p:spPr/>
        <p:txBody>
          <a:bodyPr/>
          <a:lstStyle/>
          <a:p>
            <a:r>
              <a:rPr lang="en-US" sz="1200" b="1" dirty="0"/>
              <a:t>The History of Artificial Intelligence. http://</a:t>
            </a:r>
            <a:r>
              <a:rPr lang="en-US" sz="1200" b="1" dirty="0" err="1"/>
              <a:t>library.thinkquest.org</a:t>
            </a:r>
            <a:r>
              <a:rPr lang="en-US" sz="1200" b="1" dirty="0"/>
              <a:t>/2705/</a:t>
            </a:r>
            <a:r>
              <a:rPr lang="en-US" sz="1200" b="1" dirty="0" err="1"/>
              <a:t>history.html</a:t>
            </a:r>
            <a:r>
              <a:rPr lang="en-US" sz="1200" b="1" dirty="0"/>
              <a:t> (9/29/2011)</a:t>
            </a:r>
          </a:p>
          <a:p>
            <a:r>
              <a:rPr lang="en-US" sz="1200" b="1" dirty="0"/>
              <a:t>Building Watson: An Overview of the </a:t>
            </a:r>
            <a:r>
              <a:rPr lang="en-US" sz="1200" b="1" dirty="0" err="1"/>
              <a:t>DeepQA</a:t>
            </a:r>
            <a:r>
              <a:rPr lang="en-US" sz="1200" b="1" dirty="0"/>
              <a:t> Project, http://</a:t>
            </a:r>
            <a:r>
              <a:rPr lang="en-US" sz="1200" b="1" dirty="0" err="1"/>
              <a:t>www.stanford.edu</a:t>
            </a:r>
            <a:r>
              <a:rPr lang="en-US" sz="1200" b="1" dirty="0"/>
              <a:t>/class/cs124/</a:t>
            </a:r>
            <a:r>
              <a:rPr lang="en-US" sz="1200" b="1" dirty="0" err="1"/>
              <a:t>AIMagzine-DeepQA.pdf</a:t>
            </a:r>
            <a:r>
              <a:rPr lang="en-US" sz="1200" b="1" dirty="0"/>
              <a:t> (9/29/2011)</a:t>
            </a:r>
          </a:p>
          <a:p>
            <a:r>
              <a:rPr lang="en-US" sz="1200" b="1" dirty="0"/>
              <a:t>Moran, Andrew. Paging Doctor Watson: IBM Supercomputer to enter Medical Field http://</a:t>
            </a:r>
            <a:r>
              <a:rPr lang="en-US" sz="1200" b="1" dirty="0" err="1"/>
              <a:t>digitaljournal.com</a:t>
            </a:r>
            <a:r>
              <a:rPr lang="en-US" sz="1200" b="1" dirty="0"/>
              <a:t>/article/307098 (9/29/2011)</a:t>
            </a:r>
          </a:p>
          <a:p>
            <a:r>
              <a:rPr lang="en-US" sz="1200" b="1" dirty="0"/>
              <a:t>IBM's Watson is shopping for Jobs http://</a:t>
            </a:r>
            <a:r>
              <a:rPr lang="en-US" sz="1200" b="1" dirty="0" err="1"/>
              <a:t>www.tech-faq.com</a:t>
            </a:r>
            <a:r>
              <a:rPr lang="en-US" sz="1200" b="1" dirty="0"/>
              <a:t>/</a:t>
            </a:r>
            <a:r>
              <a:rPr lang="en-US" sz="1200" b="1" dirty="0" err="1"/>
              <a:t>ibms</a:t>
            </a:r>
            <a:r>
              <a:rPr lang="en-US" sz="1200" b="1" dirty="0"/>
              <a:t>-</a:t>
            </a:r>
            <a:r>
              <a:rPr lang="en-US" sz="1200" b="1" dirty="0" err="1"/>
              <a:t>watson</a:t>
            </a:r>
            <a:r>
              <a:rPr lang="en-US" sz="1200" b="1" dirty="0"/>
              <a:t>-is-shopping-for-</a:t>
            </a:r>
            <a:r>
              <a:rPr lang="en-US" sz="1200" b="1" dirty="0" err="1"/>
              <a:t>jobs.html</a:t>
            </a:r>
            <a:r>
              <a:rPr lang="en-US" sz="1200" b="1" dirty="0"/>
              <a:t> (9/29/2011)</a:t>
            </a:r>
          </a:p>
          <a:p>
            <a:r>
              <a:rPr lang="en-US" sz="1200" b="1" dirty="0" err="1"/>
              <a:t>Lohr</a:t>
            </a:r>
            <a:r>
              <a:rPr lang="en-US" sz="1200" b="1" dirty="0"/>
              <a:t>, Steve. In Case you Wondered a real human wrote this column</a:t>
            </a:r>
          </a:p>
          <a:p>
            <a:r>
              <a:rPr lang="en-US" sz="1200" b="1" dirty="0"/>
              <a:t>http://</a:t>
            </a:r>
            <a:r>
              <a:rPr lang="en-US" sz="1200" b="1" dirty="0" err="1"/>
              <a:t>www.nytimes.com</a:t>
            </a:r>
            <a:r>
              <a:rPr lang="en-US" sz="1200" b="1" dirty="0"/>
              <a:t>/2011/09/11/business/</a:t>
            </a:r>
            <a:r>
              <a:rPr lang="en-US" sz="1200" b="1" dirty="0" err="1"/>
              <a:t>computer-generated-articles-are-gaining-traction.html?_r</a:t>
            </a:r>
            <a:r>
              <a:rPr lang="en-US" sz="1200" b="1" dirty="0"/>
              <a:t>=1</a:t>
            </a:r>
          </a:p>
          <a:p>
            <a:r>
              <a:rPr lang="en-US" sz="1200" b="1" dirty="0"/>
              <a:t>(9/29/2011)</a:t>
            </a:r>
            <a:endParaRPr lang="en-US" sz="1200" dirty="0"/>
          </a:p>
        </p:txBody>
      </p:sp>
      <p:sp>
        <p:nvSpPr>
          <p:cNvPr id="4" name="Footer Placeholder 3"/>
          <p:cNvSpPr>
            <a:spLocks noGrp="1"/>
          </p:cNvSpPr>
          <p:nvPr>
            <p:ph type="ftr" sz="quarter" idx="10"/>
          </p:nvPr>
        </p:nvSpPr>
        <p:spPr/>
        <p:txBody>
          <a:bodyPr/>
          <a:lstStyle/>
          <a:p>
            <a:r>
              <a:rPr lang="en-US" smtClean="0"/>
              <a:t>© 2011 Keith A. Pray</a:t>
            </a:r>
            <a:endParaRPr lang="en-US"/>
          </a:p>
        </p:txBody>
      </p:sp>
      <p:sp>
        <p:nvSpPr>
          <p:cNvPr id="5" name="Slide Number Placeholder 4"/>
          <p:cNvSpPr>
            <a:spLocks noGrp="1"/>
          </p:cNvSpPr>
          <p:nvPr>
            <p:ph type="sldNum" sz="quarter" idx="11"/>
          </p:nvPr>
        </p:nvSpPr>
        <p:spPr/>
        <p:txBody>
          <a:bodyPr/>
          <a:lstStyle/>
          <a:p>
            <a:fld id="{C5B05159-B583-B74B-8074-2CBCA1E521E2}" type="slidenum">
              <a:rPr lang="en-US" smtClean="0"/>
              <a:pPr/>
              <a:t>33</a:t>
            </a:fld>
            <a:endParaRPr lang="en-US"/>
          </a:p>
        </p:txBody>
      </p:sp>
      <p:sp>
        <p:nvSpPr>
          <p:cNvPr id="6" name="Date Placeholder 5"/>
          <p:cNvSpPr>
            <a:spLocks noGrp="1"/>
          </p:cNvSpPr>
          <p:nvPr>
            <p:ph type="dt" sz="half" idx="12"/>
          </p:nvPr>
        </p:nvSpPr>
        <p:spPr/>
        <p:txBody>
          <a:bodyPr/>
          <a:lstStyle/>
          <a:p>
            <a:fld id="{A5C602C0-8523-9B42-8D18-30035FECF976}" type="datetime1">
              <a:rPr lang="en-US" smtClean="0"/>
              <a:t>9/30/11</a:t>
            </a:fld>
            <a:endParaRPr lang="en-US"/>
          </a:p>
        </p:txBody>
      </p:sp>
      <p:sp>
        <p:nvSpPr>
          <p:cNvPr id="7" name="TextBox 6"/>
          <p:cNvSpPr txBox="1"/>
          <p:nvPr/>
        </p:nvSpPr>
        <p:spPr>
          <a:xfrm>
            <a:off x="6781800" y="914400"/>
            <a:ext cx="2057400" cy="369332"/>
          </a:xfrm>
          <a:prstGeom prst="rect">
            <a:avLst/>
          </a:prstGeom>
          <a:noFill/>
        </p:spPr>
        <p:txBody>
          <a:bodyPr wrap="square" rtlCol="0">
            <a:spAutoFit/>
          </a:bodyPr>
          <a:lstStyle/>
          <a:p>
            <a:r>
              <a:rPr lang="en-US" sz="1800" dirty="0" smtClean="0">
                <a:solidFill>
                  <a:srgbClr val="000000"/>
                </a:solidFill>
              </a:rPr>
              <a:t>Chris </a:t>
            </a:r>
            <a:r>
              <a:rPr lang="en-US" sz="1800" dirty="0" err="1" smtClean="0">
                <a:solidFill>
                  <a:srgbClr val="000000"/>
                </a:solidFill>
              </a:rPr>
              <a:t>McAndrews</a:t>
            </a:r>
            <a:endParaRPr lang="en-US" sz="1800" dirty="0">
              <a:solidFill>
                <a:srgbClr val="000000"/>
              </a:solidFill>
            </a:endParaRPr>
          </a:p>
        </p:txBody>
      </p:sp>
    </p:spTree>
    <p:extLst>
      <p:ext uri="{BB962C8B-B14F-4D97-AF65-F5344CB8AC3E}">
        <p14:creationId xmlns:p14="http://schemas.microsoft.com/office/powerpoint/2010/main" val="142395321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t>© 2011 Keith A. Pray</a:t>
            </a:r>
            <a:endParaRPr lang="en-US"/>
          </a:p>
        </p:txBody>
      </p:sp>
      <p:sp>
        <p:nvSpPr>
          <p:cNvPr id="17411" name="Slide Number Placeholder 4"/>
          <p:cNvSpPr>
            <a:spLocks noGrp="1"/>
          </p:cNvSpPr>
          <p:nvPr>
            <p:ph type="sldNum" sz="quarter" idx="11"/>
          </p:nvPr>
        </p:nvSpPr>
        <p:spPr>
          <a:noFill/>
        </p:spPr>
        <p:txBody>
          <a:bodyPr/>
          <a:lstStyle/>
          <a:p>
            <a:fld id="{C83F7C10-689D-234A-A7F3-0318B0770D6F}" type="slidenum">
              <a:rPr lang="en-US" smtClean="0"/>
              <a:pPr/>
              <a:t>34</a:t>
            </a:fld>
            <a:endParaRPr lang="en-US" smtClean="0"/>
          </a:p>
        </p:txBody>
      </p:sp>
      <p:sp>
        <p:nvSpPr>
          <p:cNvPr id="17412" name="Date Placeholder 5"/>
          <p:cNvSpPr>
            <a:spLocks noGrp="1"/>
          </p:cNvSpPr>
          <p:nvPr>
            <p:ph type="dt" sz="quarter" idx="12"/>
          </p:nvPr>
        </p:nvSpPr>
        <p:spPr>
          <a:noFill/>
        </p:spPr>
        <p:txBody>
          <a:bodyPr/>
          <a:lstStyle/>
          <a:p>
            <a:fld id="{21C8D5D3-2122-AD43-9074-5B8BF4FB8AE8}" type="datetime1">
              <a:rPr lang="en-US" smtClean="0"/>
              <a:t>9/29/11</a:t>
            </a:fld>
            <a:endParaRPr lang="en-US"/>
          </a:p>
        </p:txBody>
      </p:sp>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type="body"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Work</a:t>
            </a:r>
            <a:endParaRPr lang="en-US" sz="2400" dirty="0" smtClean="0">
              <a:ea typeface="ＭＳ Ｐゴシック" pitchFamily="-109" charset="-128"/>
              <a:cs typeface="ＭＳ Ｐゴシック" pitchFamily="-109" charset="-128"/>
            </a:endParaRP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Guest Speaker</a:t>
            </a:r>
            <a:endParaRPr lang="en-US" sz="1100" dirty="0" smtClean="0">
              <a:ea typeface="ＭＳ Ｐゴシック" pitchFamily="-109" charset="-128"/>
              <a:cs typeface="ＭＳ Ｐゴシック" pitchFamily="-109" charset="-128"/>
            </a:endParaRPr>
          </a:p>
          <a:p>
            <a:pPr marL="571500" indent="-571500" eaLnBrk="1" hangingPunct="1">
              <a:buFont typeface="Times" pitchFamily="-109" charset="0"/>
              <a:buAutoNum type="arabicPeriod"/>
            </a:pPr>
            <a:endParaRPr lang="en-US" sz="2400" dirty="0">
              <a:ea typeface="ＭＳ Ｐゴシック" pitchFamily="-109" charset="-128"/>
              <a:cs typeface="ＭＳ Ｐゴシック" pitchFamily="-109" charset="-128"/>
            </a:endParaRPr>
          </a:p>
        </p:txBody>
      </p:sp>
      <p:sp>
        <p:nvSpPr>
          <p:cNvPr id="277508" name="Rectangle 4"/>
          <p:cNvSpPr>
            <a:spLocks noChangeArrowheads="1"/>
          </p:cNvSpPr>
          <p:nvPr/>
        </p:nvSpPr>
        <p:spPr bwMode="auto">
          <a:xfrm>
            <a:off x="0" y="28956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1249347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dt" sz="quarter" idx="10"/>
          </p:nvPr>
        </p:nvSpPr>
        <p:spPr>
          <a:noFill/>
        </p:spPr>
        <p:txBody>
          <a:bodyPr/>
          <a:lstStyle/>
          <a:p>
            <a:fld id="{88D7C95C-C89C-8741-9F8F-06F0E59DF833}" type="datetime1">
              <a:rPr lang="en-US" smtClean="0"/>
              <a:t>9/29/11</a:t>
            </a:fld>
            <a:endParaRPr lang="en-US"/>
          </a:p>
        </p:txBody>
      </p:sp>
      <p:sp>
        <p:nvSpPr>
          <p:cNvPr id="56323" name="Rectangle 4"/>
          <p:cNvSpPr>
            <a:spLocks noGrp="1" noChangeArrowheads="1"/>
          </p:cNvSpPr>
          <p:nvPr>
            <p:ph type="ftr" sz="quarter" idx="11"/>
          </p:nvPr>
        </p:nvSpPr>
        <p:spPr>
          <a:noFill/>
        </p:spPr>
        <p:txBody>
          <a:bodyPr/>
          <a:lstStyle/>
          <a:p>
            <a:r>
              <a:rPr lang="en-US" smtClean="0"/>
              <a:t>© 2011 Keith A. Pray</a:t>
            </a:r>
            <a:endParaRPr lang="en-US"/>
          </a:p>
        </p:txBody>
      </p:sp>
      <p:sp>
        <p:nvSpPr>
          <p:cNvPr id="56324" name="Slide Number Placeholder 5"/>
          <p:cNvSpPr>
            <a:spLocks noGrp="1" noChangeArrowheads="1"/>
          </p:cNvSpPr>
          <p:nvPr>
            <p:ph type="sldNum" sz="quarter" idx="12"/>
          </p:nvPr>
        </p:nvSpPr>
        <p:spPr>
          <a:noFill/>
        </p:spPr>
        <p:txBody>
          <a:bodyPr/>
          <a:lstStyle/>
          <a:p>
            <a:fld id="{4CCE1419-1322-7F4D-ADBA-B847A931FF79}" type="slidenum">
              <a:rPr lang="en-US"/>
              <a:pPr/>
              <a:t>35</a:t>
            </a:fld>
            <a:endParaRPr lang="en-US"/>
          </a:p>
        </p:txBody>
      </p:sp>
      <p:sp>
        <p:nvSpPr>
          <p:cNvPr id="56325" name="Rectangle 2"/>
          <p:cNvSpPr>
            <a:spLocks noGrp="1" noChangeArrowheads="1"/>
          </p:cNvSpPr>
          <p:nvPr>
            <p:ph type="ctrTitle"/>
          </p:nvPr>
        </p:nvSpPr>
        <p:spPr/>
        <p:txBody>
          <a:bodyPr/>
          <a:lstStyle/>
          <a:p>
            <a:pPr eaLnBrk="1" hangingPunct="1"/>
            <a:r>
              <a:rPr lang="en-US" dirty="0">
                <a:ea typeface="ＭＳ Ｐゴシック" pitchFamily="-109" charset="-128"/>
                <a:cs typeface="ＭＳ Ｐゴシック" pitchFamily="-109" charset="-128"/>
              </a:rPr>
              <a:t>Class </a:t>
            </a:r>
            <a:r>
              <a:rPr lang="en-US" dirty="0" smtClean="0">
                <a:ea typeface="ＭＳ Ｐゴシック" pitchFamily="-109" charset="-128"/>
                <a:cs typeface="ＭＳ Ｐゴシック" pitchFamily="-109" charset="-128"/>
              </a:rPr>
              <a:t>11 </a:t>
            </a:r>
            <a:r>
              <a:rPr lang="en-US" dirty="0">
                <a:ea typeface="ＭＳ Ｐゴシック" pitchFamily="-109" charset="-128"/>
                <a:cs typeface="ＭＳ Ｐゴシック" pitchFamily="-109" charset="-128"/>
              </a:rPr>
              <a:t/>
            </a:r>
            <a:br>
              <a:rPr lang="en-US" dirty="0">
                <a:ea typeface="ＭＳ Ｐゴシック" pitchFamily="-109" charset="-128"/>
                <a:cs typeface="ＭＳ Ｐゴシック" pitchFamily="-109" charset="-128"/>
              </a:rPr>
            </a:br>
            <a:r>
              <a:rPr lang="en-US" dirty="0">
                <a:ea typeface="ＭＳ Ｐゴシック" pitchFamily="-109" charset="-128"/>
                <a:cs typeface="ＭＳ Ｐゴシック" pitchFamily="-109" charset="-128"/>
              </a:rPr>
              <a:t>The End</a:t>
            </a:r>
          </a:p>
        </p:txBody>
      </p:sp>
      <p:sp>
        <p:nvSpPr>
          <p:cNvPr id="56326" name="Rectangle 8"/>
          <p:cNvSpPr>
            <a:spLocks noGrp="1" noChangeArrowheads="1"/>
          </p:cNvSpPr>
          <p:nvPr>
            <p:ph type="subTitle" idx="1"/>
          </p:nvPr>
        </p:nvSpPr>
        <p:spPr>
          <a:noFill/>
        </p:spPr>
        <p:txBody>
          <a:bodyPr/>
          <a:lstStyle/>
          <a:p>
            <a:pPr algn="r" defTabSz="242888" eaLnBrk="1" hangingPunct="1">
              <a:buFont typeface="Wingdings" pitchFamily="-109" charset="2"/>
              <a:buNone/>
            </a:pPr>
            <a:r>
              <a:rPr lang="en-US">
                <a:ea typeface="ＭＳ Ｐゴシック" pitchFamily="-109" charset="-128"/>
                <a:cs typeface="ＭＳ Ｐゴシック" pitchFamily="-109" charset="-128"/>
              </a:rPr>
              <a:t>Keith A. Pray</a:t>
            </a:r>
          </a:p>
          <a:p>
            <a:pPr algn="r" defTabSz="242888" eaLnBrk="1" hangingPunct="1">
              <a:buFont typeface="Wingdings" pitchFamily="-109" charset="2"/>
              <a:buNone/>
            </a:pPr>
            <a:r>
              <a:rPr lang="en-US">
                <a:ea typeface="ＭＳ Ｐゴシック" pitchFamily="-109" charset="-128"/>
                <a:cs typeface="ＭＳ Ｐゴシック" pitchFamily="-109" charset="-128"/>
              </a:rPr>
              <a:t>Instructor</a:t>
            </a:r>
          </a:p>
          <a:p>
            <a:pPr defTabSz="242888" eaLnBrk="1" hangingPunct="1">
              <a:buFont typeface="Wingdings" pitchFamily="-109" charset="2"/>
              <a:buNone/>
            </a:pPr>
            <a:r>
              <a:rPr lang="en-US" sz="2400">
                <a:ea typeface="ＭＳ Ｐゴシック" pitchFamily="-109" charset="-128"/>
                <a:cs typeface="ＭＳ Ｐゴシック" pitchFamily="-109" charset="-128"/>
              </a:rPr>
              <a:t>socialimps.keithpray.net</a:t>
            </a: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t>© 2011 Keith A. Pray</a:t>
            </a:r>
            <a:endParaRPr lang="en-US"/>
          </a:p>
        </p:txBody>
      </p:sp>
      <p:sp>
        <p:nvSpPr>
          <p:cNvPr id="17411" name="Slide Number Placeholder 4"/>
          <p:cNvSpPr>
            <a:spLocks noGrp="1"/>
          </p:cNvSpPr>
          <p:nvPr>
            <p:ph type="sldNum" sz="quarter" idx="11"/>
          </p:nvPr>
        </p:nvSpPr>
        <p:spPr>
          <a:noFill/>
        </p:spPr>
        <p:txBody>
          <a:bodyPr/>
          <a:lstStyle/>
          <a:p>
            <a:fld id="{C83F7C10-689D-234A-A7F3-0318B0770D6F}" type="slidenum">
              <a:rPr lang="en-US" smtClean="0"/>
              <a:pPr/>
              <a:t>4</a:t>
            </a:fld>
            <a:endParaRPr lang="en-US" smtClean="0"/>
          </a:p>
        </p:txBody>
      </p:sp>
      <p:sp>
        <p:nvSpPr>
          <p:cNvPr id="17412" name="Date Placeholder 5"/>
          <p:cNvSpPr>
            <a:spLocks noGrp="1"/>
          </p:cNvSpPr>
          <p:nvPr>
            <p:ph type="dt" sz="quarter" idx="12"/>
          </p:nvPr>
        </p:nvSpPr>
        <p:spPr>
          <a:noFill/>
        </p:spPr>
        <p:txBody>
          <a:bodyPr/>
          <a:lstStyle/>
          <a:p>
            <a:fld id="{21C8D5D3-2122-AD43-9074-5B8BF4FB8AE8}" type="datetime1">
              <a:rPr lang="en-US" smtClean="0"/>
              <a:t>9/29/11</a:t>
            </a:fld>
            <a:endParaRPr lang="en-US"/>
          </a:p>
        </p:txBody>
      </p:sp>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type="body"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Work</a:t>
            </a:r>
            <a:endParaRPr lang="en-US" sz="2400" dirty="0" smtClean="0">
              <a:ea typeface="ＭＳ Ｐゴシック" pitchFamily="-109" charset="-128"/>
              <a:cs typeface="ＭＳ Ｐゴシック" pitchFamily="-109" charset="-128"/>
            </a:endParaRP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Guest Speaker</a:t>
            </a:r>
            <a:endParaRPr lang="en-US" sz="1100" dirty="0" smtClean="0">
              <a:ea typeface="ＭＳ Ｐゴシック" pitchFamily="-109" charset="-128"/>
              <a:cs typeface="ＭＳ Ｐゴシック" pitchFamily="-109" charset="-128"/>
            </a:endParaRPr>
          </a:p>
          <a:p>
            <a:pPr marL="571500" indent="-571500" eaLnBrk="1" hangingPunct="1">
              <a:buFont typeface="Times" pitchFamily="-109" charset="0"/>
              <a:buAutoNum type="arabicPeriod"/>
            </a:pPr>
            <a:endParaRPr lang="en-US" sz="2400" dirty="0">
              <a:ea typeface="ＭＳ Ｐゴシック" pitchFamily="-109" charset="-128"/>
              <a:cs typeface="ＭＳ Ｐゴシック" pitchFamily="-109" charset="-128"/>
            </a:endParaRPr>
          </a:p>
        </p:txBody>
      </p:sp>
      <p:sp>
        <p:nvSpPr>
          <p:cNvPr id="277508" name="Rectangle 4"/>
          <p:cNvSpPr>
            <a:spLocks noChangeArrowheads="1"/>
          </p:cNvSpPr>
          <p:nvPr/>
        </p:nvSpPr>
        <p:spPr bwMode="auto">
          <a:xfrm>
            <a:off x="0" y="24384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1249347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p:spPr>
        <p:txBody>
          <a:bodyPr/>
          <a:lstStyle/>
          <a:p>
            <a:r>
              <a:rPr lang="en-US" smtClean="0"/>
              <a:t>© 2011 Keith A. Pray</a:t>
            </a:r>
          </a:p>
        </p:txBody>
      </p:sp>
      <p:sp>
        <p:nvSpPr>
          <p:cNvPr id="19459" name="Slide Number Placeholder 4"/>
          <p:cNvSpPr>
            <a:spLocks noGrp="1"/>
          </p:cNvSpPr>
          <p:nvPr>
            <p:ph type="sldNum" sz="quarter" idx="11"/>
          </p:nvPr>
        </p:nvSpPr>
        <p:spPr>
          <a:noFill/>
        </p:spPr>
        <p:txBody>
          <a:bodyPr/>
          <a:lstStyle/>
          <a:p>
            <a:fld id="{CF39AE2E-3B1D-A64D-9E4C-C0A70D9EBC90}" type="slidenum">
              <a:rPr lang="en-US"/>
              <a:pPr/>
              <a:t>5</a:t>
            </a:fld>
            <a:endParaRPr lang="en-US"/>
          </a:p>
        </p:txBody>
      </p:sp>
      <p:sp>
        <p:nvSpPr>
          <p:cNvPr id="19460" name="Date Placeholder 5"/>
          <p:cNvSpPr>
            <a:spLocks noGrp="1"/>
          </p:cNvSpPr>
          <p:nvPr>
            <p:ph type="dt" sz="quarter" idx="12"/>
          </p:nvPr>
        </p:nvSpPr>
        <p:spPr>
          <a:noFill/>
        </p:spPr>
        <p:txBody>
          <a:bodyPr/>
          <a:lstStyle/>
          <a:p>
            <a:fld id="{EB3F9987-710B-6544-8E06-A9E635040F85}" type="datetime1">
              <a:rPr lang="en-US" smtClean="0"/>
              <a:t>9/30/11</a:t>
            </a:fld>
            <a:endParaRPr lang="en-US" smtClean="0"/>
          </a:p>
        </p:txBody>
      </p:sp>
      <p:sp>
        <p:nvSpPr>
          <p:cNvPr id="19461" name="Rectangle 2"/>
          <p:cNvSpPr>
            <a:spLocks noGrp="1" noChangeArrowheads="1"/>
          </p:cNvSpPr>
          <p:nvPr>
            <p:ph type="title"/>
          </p:nvPr>
        </p:nvSpPr>
        <p:spPr/>
        <p:txBody>
          <a:bodyPr/>
          <a:lstStyle/>
          <a:p>
            <a:pPr eaLnBrk="1" hangingPunct="1"/>
            <a:r>
              <a:rPr lang="en-US" dirty="0" smtClean="0">
                <a:ea typeface="ＭＳ Ｐゴシック" charset="-128"/>
                <a:cs typeface="ＭＳ Ｐゴシック" charset="-128"/>
              </a:rPr>
              <a:t>Automation and Work</a:t>
            </a:r>
            <a:endParaRPr lang="en-US" dirty="0">
              <a:ea typeface="ＭＳ Ｐゴシック" charset="-128"/>
              <a:cs typeface="ＭＳ Ｐゴシック" charset="-128"/>
            </a:endParaRPr>
          </a:p>
        </p:txBody>
      </p:sp>
      <p:sp>
        <p:nvSpPr>
          <p:cNvPr id="19462" name="Rectangle 3"/>
          <p:cNvSpPr>
            <a:spLocks noGrp="1" noChangeArrowheads="1"/>
          </p:cNvSpPr>
          <p:nvPr>
            <p:ph type="body" idx="1"/>
          </p:nvPr>
        </p:nvSpPr>
        <p:spPr/>
        <p:txBody>
          <a:bodyPr/>
          <a:lstStyle/>
          <a:p>
            <a:pPr eaLnBrk="1" hangingPunct="1"/>
            <a:r>
              <a:rPr lang="en-US" sz="2400">
                <a:ea typeface="ＭＳ Ｐゴシック" charset="-128"/>
                <a:cs typeface="ＭＳ Ｐゴシック" charset="-128"/>
              </a:rPr>
              <a:t>(Dumb?) </a:t>
            </a:r>
            <a:r>
              <a:rPr lang="en-US" sz="2400" smtClean="0">
                <a:ea typeface="ＭＳ Ｐゴシック" charset="-128"/>
                <a:cs typeface="ＭＳ Ｐゴシック" charset="-128"/>
              </a:rPr>
              <a:t>Question:</a:t>
            </a:r>
          </a:p>
          <a:p>
            <a:pPr eaLnBrk="1" hangingPunct="1"/>
            <a:r>
              <a:rPr lang="en-US" sz="2400" smtClean="0">
                <a:ea typeface="ＭＳ Ｐゴシック" charset="-128"/>
                <a:cs typeface="ＭＳ Ｐゴシック" charset="-128"/>
              </a:rPr>
              <a:t>Is </a:t>
            </a:r>
            <a:r>
              <a:rPr lang="en-US" sz="2400">
                <a:ea typeface="ＭＳ Ｐゴシック" charset="-128"/>
                <a:cs typeface="ＭＳ Ｐゴシック" charset="-128"/>
              </a:rPr>
              <a:t>it wrong to create machines capable of making human labor obsolete?</a:t>
            </a:r>
            <a:endParaRPr lang="en-US" sz="2400" dirty="0">
              <a:ea typeface="ＭＳ Ｐゴシック" charset="-128"/>
              <a:cs typeface="ＭＳ Ｐゴシック" charset="-128"/>
            </a:endParaRPr>
          </a:p>
        </p:txBody>
      </p:sp>
      <p:sp>
        <p:nvSpPr>
          <p:cNvPr id="2" name="TextBox 1"/>
          <p:cNvSpPr txBox="1"/>
          <p:nvPr/>
        </p:nvSpPr>
        <p:spPr>
          <a:xfrm>
            <a:off x="4851662" y="533400"/>
            <a:ext cx="4267200" cy="461665"/>
          </a:xfrm>
          <a:prstGeom prst="rect">
            <a:avLst/>
          </a:prstGeom>
          <a:noFill/>
        </p:spPr>
        <p:txBody>
          <a:bodyPr wrap="square" rtlCol="0">
            <a:spAutoFit/>
          </a:bodyPr>
          <a:lstStyle/>
          <a:p>
            <a:r>
              <a:rPr lang="en-US" dirty="0" smtClean="0">
                <a:solidFill>
                  <a:schemeClr val="tx1"/>
                </a:solidFill>
              </a:rPr>
              <a:t>Nicholas Deapen</a:t>
            </a:r>
            <a:endParaRPr lang="en-US" dirty="0">
              <a:solidFill>
                <a:schemeClr val="tx1"/>
              </a:solidFill>
            </a:endParaRPr>
          </a:p>
        </p:txBody>
      </p:sp>
    </p:spTree>
    <p:extLst>
      <p:ext uri="{BB962C8B-B14F-4D97-AF65-F5344CB8AC3E}">
        <p14:creationId xmlns:p14="http://schemas.microsoft.com/office/powerpoint/2010/main" val="420057915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of Living</a:t>
            </a:r>
            <a:endParaRPr lang="en-US" dirty="0"/>
          </a:p>
        </p:txBody>
      </p:sp>
      <p:sp>
        <p:nvSpPr>
          <p:cNvPr id="4" name="Footer Placeholder 3"/>
          <p:cNvSpPr>
            <a:spLocks noGrp="1"/>
          </p:cNvSpPr>
          <p:nvPr>
            <p:ph type="ftr" sz="quarter" idx="10"/>
          </p:nvPr>
        </p:nvSpPr>
        <p:spPr/>
        <p:txBody>
          <a:bodyPr/>
          <a:lstStyle/>
          <a:p>
            <a:r>
              <a:rPr lang="en-US" smtClean="0"/>
              <a:t>© 2011 Keith A. Pray</a:t>
            </a:r>
            <a:endParaRPr lang="en-US"/>
          </a:p>
        </p:txBody>
      </p:sp>
      <p:sp>
        <p:nvSpPr>
          <p:cNvPr id="5" name="Slide Number Placeholder 4"/>
          <p:cNvSpPr>
            <a:spLocks noGrp="1"/>
          </p:cNvSpPr>
          <p:nvPr>
            <p:ph type="sldNum" sz="quarter" idx="11"/>
          </p:nvPr>
        </p:nvSpPr>
        <p:spPr/>
        <p:txBody>
          <a:bodyPr/>
          <a:lstStyle/>
          <a:p>
            <a:fld id="{55708BC2-0008-C44C-86F6-CAC456052B51}" type="slidenum">
              <a:rPr lang="en-US" smtClean="0"/>
              <a:pPr/>
              <a:t>6</a:t>
            </a:fld>
            <a:endParaRPr lang="en-US"/>
          </a:p>
        </p:txBody>
      </p:sp>
      <p:sp>
        <p:nvSpPr>
          <p:cNvPr id="6" name="Date Placeholder 5"/>
          <p:cNvSpPr>
            <a:spLocks noGrp="1"/>
          </p:cNvSpPr>
          <p:nvPr>
            <p:ph type="dt" sz="half" idx="12"/>
          </p:nvPr>
        </p:nvSpPr>
        <p:spPr/>
        <p:txBody>
          <a:bodyPr/>
          <a:lstStyle/>
          <a:p>
            <a:fld id="{E277F906-B888-C34D-B3C7-B61612F7F59C}" type="datetime1">
              <a:rPr lang="en-US" smtClean="0"/>
              <a:t>9/30/11</a:t>
            </a:fld>
            <a:endParaRPr lang="en-US"/>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3040" y="1981200"/>
            <a:ext cx="621792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851662" y="533400"/>
            <a:ext cx="4267200" cy="461665"/>
          </a:xfrm>
          <a:prstGeom prst="rect">
            <a:avLst/>
          </a:prstGeom>
          <a:noFill/>
        </p:spPr>
        <p:txBody>
          <a:bodyPr wrap="square" rtlCol="0">
            <a:spAutoFit/>
          </a:bodyPr>
          <a:lstStyle/>
          <a:p>
            <a:r>
              <a:rPr lang="en-US" dirty="0" smtClean="0">
                <a:solidFill>
                  <a:schemeClr val="tx1"/>
                </a:solidFill>
              </a:rPr>
              <a:t>Nicholas Deapen</a:t>
            </a:r>
            <a:endParaRPr lang="en-US" dirty="0">
              <a:solidFill>
                <a:schemeClr val="tx1"/>
              </a:solidFill>
            </a:endParaRPr>
          </a:p>
        </p:txBody>
      </p:sp>
    </p:spTree>
    <p:extLst>
      <p:ext uri="{BB962C8B-B14F-4D97-AF65-F5344CB8AC3E}">
        <p14:creationId xmlns:p14="http://schemas.microsoft.com/office/powerpoint/2010/main" val="205638644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of Living</a:t>
            </a:r>
            <a:endParaRPr lang="en-US" dirty="0"/>
          </a:p>
        </p:txBody>
      </p:sp>
      <p:sp>
        <p:nvSpPr>
          <p:cNvPr id="4" name="Footer Placeholder 3"/>
          <p:cNvSpPr>
            <a:spLocks noGrp="1"/>
          </p:cNvSpPr>
          <p:nvPr>
            <p:ph type="ftr" sz="quarter" idx="10"/>
          </p:nvPr>
        </p:nvSpPr>
        <p:spPr/>
        <p:txBody>
          <a:bodyPr/>
          <a:lstStyle/>
          <a:p>
            <a:r>
              <a:rPr lang="en-US" smtClean="0"/>
              <a:t>© 2011 Keith A. Pray</a:t>
            </a:r>
            <a:endParaRPr lang="en-US"/>
          </a:p>
        </p:txBody>
      </p:sp>
      <p:sp>
        <p:nvSpPr>
          <p:cNvPr id="5" name="Slide Number Placeholder 4"/>
          <p:cNvSpPr>
            <a:spLocks noGrp="1"/>
          </p:cNvSpPr>
          <p:nvPr>
            <p:ph type="sldNum" sz="quarter" idx="11"/>
          </p:nvPr>
        </p:nvSpPr>
        <p:spPr/>
        <p:txBody>
          <a:bodyPr/>
          <a:lstStyle/>
          <a:p>
            <a:fld id="{55708BC2-0008-C44C-86F6-CAC456052B51}" type="slidenum">
              <a:rPr lang="en-US" smtClean="0"/>
              <a:pPr/>
              <a:t>7</a:t>
            </a:fld>
            <a:endParaRPr lang="en-US"/>
          </a:p>
        </p:txBody>
      </p:sp>
      <p:sp>
        <p:nvSpPr>
          <p:cNvPr id="6" name="Date Placeholder 5"/>
          <p:cNvSpPr>
            <a:spLocks noGrp="1"/>
          </p:cNvSpPr>
          <p:nvPr>
            <p:ph type="dt" sz="half" idx="12"/>
          </p:nvPr>
        </p:nvSpPr>
        <p:spPr/>
        <p:txBody>
          <a:bodyPr/>
          <a:lstStyle/>
          <a:p>
            <a:fld id="{E277F906-B888-C34D-B3C7-B61612F7F59C}" type="datetime1">
              <a:rPr lang="en-US" smtClean="0"/>
              <a:t>9/30/11</a:t>
            </a:fld>
            <a:endParaRPr lang="en-US"/>
          </a:p>
        </p:txBody>
      </p:sp>
      <p:sp>
        <p:nvSpPr>
          <p:cNvPr id="3" name="Content Placeholder 2"/>
          <p:cNvSpPr>
            <a:spLocks noGrp="1"/>
          </p:cNvSpPr>
          <p:nvPr>
            <p:ph idx="1"/>
          </p:nvPr>
        </p:nvSpPr>
        <p:spPr/>
        <p:txBody>
          <a:bodyPr/>
          <a:lstStyle/>
          <a:p>
            <a:endParaRPr lang="en-US"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81201"/>
            <a:ext cx="62484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851662" y="533400"/>
            <a:ext cx="4267200" cy="461665"/>
          </a:xfrm>
          <a:prstGeom prst="rect">
            <a:avLst/>
          </a:prstGeom>
          <a:noFill/>
        </p:spPr>
        <p:txBody>
          <a:bodyPr wrap="square" rtlCol="0">
            <a:spAutoFit/>
          </a:bodyPr>
          <a:lstStyle/>
          <a:p>
            <a:r>
              <a:rPr lang="en-US" dirty="0" smtClean="0">
                <a:solidFill>
                  <a:schemeClr val="tx1"/>
                </a:solidFill>
              </a:rPr>
              <a:t>Nicholas Deapen</a:t>
            </a:r>
            <a:endParaRPr lang="en-US" dirty="0">
              <a:solidFill>
                <a:schemeClr val="tx1"/>
              </a:solidFill>
            </a:endParaRPr>
          </a:p>
        </p:txBody>
      </p:sp>
    </p:spTree>
    <p:extLst>
      <p:ext uri="{BB962C8B-B14F-4D97-AF65-F5344CB8AC3E}">
        <p14:creationId xmlns:p14="http://schemas.microsoft.com/office/powerpoint/2010/main" val="15127028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of Living</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2011 Keith A. Pray</a:t>
            </a:r>
            <a:endParaRPr lang="en-US"/>
          </a:p>
        </p:txBody>
      </p:sp>
      <p:sp>
        <p:nvSpPr>
          <p:cNvPr id="5" name="Slide Number Placeholder 4"/>
          <p:cNvSpPr>
            <a:spLocks noGrp="1"/>
          </p:cNvSpPr>
          <p:nvPr>
            <p:ph type="sldNum" sz="quarter" idx="11"/>
          </p:nvPr>
        </p:nvSpPr>
        <p:spPr/>
        <p:txBody>
          <a:bodyPr/>
          <a:lstStyle/>
          <a:p>
            <a:fld id="{55708BC2-0008-C44C-86F6-CAC456052B51}" type="slidenum">
              <a:rPr lang="en-US" smtClean="0"/>
              <a:pPr/>
              <a:t>8</a:t>
            </a:fld>
            <a:endParaRPr lang="en-US"/>
          </a:p>
        </p:txBody>
      </p:sp>
      <p:sp>
        <p:nvSpPr>
          <p:cNvPr id="6" name="Date Placeholder 5"/>
          <p:cNvSpPr>
            <a:spLocks noGrp="1"/>
          </p:cNvSpPr>
          <p:nvPr>
            <p:ph type="dt" sz="half" idx="12"/>
          </p:nvPr>
        </p:nvSpPr>
        <p:spPr/>
        <p:txBody>
          <a:bodyPr/>
          <a:lstStyle/>
          <a:p>
            <a:fld id="{E277F906-B888-C34D-B3C7-B61612F7F59C}" type="datetime1">
              <a:rPr lang="en-US" smtClean="0"/>
              <a:t>9/30/11</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72559"/>
            <a:ext cx="621792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851662" y="533400"/>
            <a:ext cx="4267200" cy="461665"/>
          </a:xfrm>
          <a:prstGeom prst="rect">
            <a:avLst/>
          </a:prstGeom>
          <a:noFill/>
        </p:spPr>
        <p:txBody>
          <a:bodyPr wrap="square" rtlCol="0">
            <a:spAutoFit/>
          </a:bodyPr>
          <a:lstStyle/>
          <a:p>
            <a:r>
              <a:rPr lang="en-US" dirty="0" smtClean="0">
                <a:solidFill>
                  <a:schemeClr val="tx1"/>
                </a:solidFill>
              </a:rPr>
              <a:t>Nicholas Deapen</a:t>
            </a:r>
            <a:endParaRPr lang="en-US" dirty="0">
              <a:solidFill>
                <a:schemeClr val="tx1"/>
              </a:solidFill>
            </a:endParaRPr>
          </a:p>
        </p:txBody>
      </p:sp>
    </p:spTree>
    <p:extLst>
      <p:ext uri="{BB962C8B-B14F-4D97-AF65-F5344CB8AC3E}">
        <p14:creationId xmlns:p14="http://schemas.microsoft.com/office/powerpoint/2010/main" val="2748919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of Living</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2011 Keith A. Pray</a:t>
            </a:r>
            <a:endParaRPr lang="en-US"/>
          </a:p>
        </p:txBody>
      </p:sp>
      <p:sp>
        <p:nvSpPr>
          <p:cNvPr id="5" name="Slide Number Placeholder 4"/>
          <p:cNvSpPr>
            <a:spLocks noGrp="1"/>
          </p:cNvSpPr>
          <p:nvPr>
            <p:ph type="sldNum" sz="quarter" idx="11"/>
          </p:nvPr>
        </p:nvSpPr>
        <p:spPr/>
        <p:txBody>
          <a:bodyPr/>
          <a:lstStyle/>
          <a:p>
            <a:fld id="{55708BC2-0008-C44C-86F6-CAC456052B51}" type="slidenum">
              <a:rPr lang="en-US" smtClean="0"/>
              <a:pPr/>
              <a:t>9</a:t>
            </a:fld>
            <a:endParaRPr lang="en-US"/>
          </a:p>
        </p:txBody>
      </p:sp>
      <p:sp>
        <p:nvSpPr>
          <p:cNvPr id="6" name="Date Placeholder 5"/>
          <p:cNvSpPr>
            <a:spLocks noGrp="1"/>
          </p:cNvSpPr>
          <p:nvPr>
            <p:ph type="dt" sz="half" idx="12"/>
          </p:nvPr>
        </p:nvSpPr>
        <p:spPr/>
        <p:txBody>
          <a:bodyPr/>
          <a:lstStyle/>
          <a:p>
            <a:fld id="{E277F906-B888-C34D-B3C7-B61612F7F59C}" type="datetime1">
              <a:rPr lang="en-US" smtClean="0"/>
              <a:t>9/30/11</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81201"/>
            <a:ext cx="62484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851662" y="533400"/>
            <a:ext cx="4267200" cy="461665"/>
          </a:xfrm>
          <a:prstGeom prst="rect">
            <a:avLst/>
          </a:prstGeom>
          <a:noFill/>
        </p:spPr>
        <p:txBody>
          <a:bodyPr wrap="square" rtlCol="0">
            <a:spAutoFit/>
          </a:bodyPr>
          <a:lstStyle/>
          <a:p>
            <a:r>
              <a:rPr lang="en-US" dirty="0" smtClean="0">
                <a:solidFill>
                  <a:schemeClr val="tx1"/>
                </a:solidFill>
              </a:rPr>
              <a:t>Nicholas Deapen</a:t>
            </a:r>
            <a:endParaRPr lang="en-US" dirty="0">
              <a:solidFill>
                <a:schemeClr val="tx1"/>
              </a:solidFill>
            </a:endParaRPr>
          </a:p>
        </p:txBody>
      </p:sp>
    </p:spTree>
    <p:extLst>
      <p:ext uri="{BB962C8B-B14F-4D97-AF65-F5344CB8AC3E}">
        <p14:creationId xmlns:p14="http://schemas.microsoft.com/office/powerpoint/2010/main" val="16224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Pixel">
  <a:themeElements>
    <a:clrScheme name="Pixel 13">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CCCCE6"/>
      </a:hlink>
      <a:folHlink>
        <a:srgbClr val="B2B2B2"/>
      </a:folHlink>
    </a:clrScheme>
    <a:fontScheme name="Pixel">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7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76" charset="0"/>
          </a:defRPr>
        </a:defPPr>
      </a:lstStyle>
    </a:lnDef>
  </a:objectDefaults>
  <a:extraClrSchemeLst>
    <a:extraClrScheme>
      <a:clrScheme name="Pixel 1">
        <a:dk1>
          <a:srgbClr val="666699"/>
        </a:dk1>
        <a:lt1>
          <a:srgbClr val="FFFFFF"/>
        </a:lt1>
        <a:dk2>
          <a:srgbClr val="000066"/>
        </a:dk2>
        <a:lt2>
          <a:srgbClr val="FFFFFF"/>
        </a:lt2>
        <a:accent1>
          <a:srgbClr val="0066FF"/>
        </a:accent1>
        <a:accent2>
          <a:srgbClr val="3333FF"/>
        </a:accent2>
        <a:accent3>
          <a:srgbClr val="AAAAB8"/>
        </a:accent3>
        <a:accent4>
          <a:srgbClr val="DADADA"/>
        </a:accent4>
        <a:accent5>
          <a:srgbClr val="AAB8FF"/>
        </a:accent5>
        <a:accent6>
          <a:srgbClr val="2D2DE7"/>
        </a:accent6>
        <a:hlink>
          <a:srgbClr val="0000CC"/>
        </a:hlink>
        <a:folHlink>
          <a:srgbClr val="B2B2B2"/>
        </a:folHlink>
      </a:clrScheme>
      <a:clrMap bg1="dk2" tx1="lt1" bg2="dk1" tx2="lt2" accent1="accent1" accent2="accent2" accent3="accent3" accent4="accent4" accent5="accent5" accent6="accent6" hlink="hlink" folHlink="folHlink"/>
    </a:extraClrScheme>
    <a:extraClrScheme>
      <a:clrScheme name="Pixel 2">
        <a:dk1>
          <a:srgbClr val="000000"/>
        </a:dk1>
        <a:lt1>
          <a:srgbClr val="FFFFFF"/>
        </a:lt1>
        <a:dk2>
          <a:srgbClr val="334B49"/>
        </a:dk2>
        <a:lt2>
          <a:srgbClr val="FFFFFF"/>
        </a:lt2>
        <a:accent1>
          <a:srgbClr val="009999"/>
        </a:accent1>
        <a:accent2>
          <a:srgbClr val="008080"/>
        </a:accent2>
        <a:accent3>
          <a:srgbClr val="ADB1B1"/>
        </a:accent3>
        <a:accent4>
          <a:srgbClr val="DADADA"/>
        </a:accent4>
        <a:accent5>
          <a:srgbClr val="AACACA"/>
        </a:accent5>
        <a:accent6>
          <a:srgbClr val="007373"/>
        </a:accent6>
        <a:hlink>
          <a:srgbClr val="006666"/>
        </a:hlink>
        <a:folHlink>
          <a:srgbClr val="B2B2B2"/>
        </a:folHlink>
      </a:clrScheme>
      <a:clrMap bg1="dk2" tx1="lt1" bg2="dk1" tx2="lt2" accent1="accent1" accent2="accent2" accent3="accent3" accent4="accent4" accent5="accent5" accent6="accent6" hlink="hlink" folHlink="folHlink"/>
    </a:extraClrScheme>
    <a:extraClrScheme>
      <a:clrScheme name="Pixel 3">
        <a:dk1>
          <a:srgbClr val="000000"/>
        </a:dk1>
        <a:lt1>
          <a:srgbClr val="FFFFFF"/>
        </a:lt1>
        <a:dk2>
          <a:srgbClr val="FFFFFF"/>
        </a:dk2>
        <a:lt2>
          <a:srgbClr val="808080"/>
        </a:lt2>
        <a:accent1>
          <a:srgbClr val="FF9900"/>
        </a:accent1>
        <a:accent2>
          <a:srgbClr val="FCB138"/>
        </a:accent2>
        <a:accent3>
          <a:srgbClr val="FFFFFF"/>
        </a:accent3>
        <a:accent4>
          <a:srgbClr val="000000"/>
        </a:accent4>
        <a:accent5>
          <a:srgbClr val="FFCAAA"/>
        </a:accent5>
        <a:accent6>
          <a:srgbClr val="E4A032"/>
        </a:accent6>
        <a:hlink>
          <a:srgbClr val="FCC66E"/>
        </a:hlink>
        <a:folHlink>
          <a:srgbClr val="B2B2B2"/>
        </a:folHlink>
      </a:clrScheme>
      <a:clrMap bg1="lt1" tx1="dk1" bg2="lt2" tx2="dk2" accent1="accent1" accent2="accent2" accent3="accent3" accent4="accent4" accent5="accent5" accent6="accent6" hlink="hlink" folHlink="folHlink"/>
    </a:extraClrScheme>
    <a:extraClrScheme>
      <a:clrScheme name="Pixel 4">
        <a:dk1>
          <a:srgbClr val="000000"/>
        </a:dk1>
        <a:lt1>
          <a:srgbClr val="FFFFFF"/>
        </a:lt1>
        <a:dk2>
          <a:srgbClr val="FFFFFF"/>
        </a:dk2>
        <a:lt2>
          <a:srgbClr val="808080"/>
        </a:lt2>
        <a:accent1>
          <a:srgbClr val="440044"/>
        </a:accent1>
        <a:accent2>
          <a:srgbClr val="790571"/>
        </a:accent2>
        <a:accent3>
          <a:srgbClr val="FFFFFF"/>
        </a:accent3>
        <a:accent4>
          <a:srgbClr val="000000"/>
        </a:accent4>
        <a:accent5>
          <a:srgbClr val="B0AAB0"/>
        </a:accent5>
        <a:accent6>
          <a:srgbClr val="6D0466"/>
        </a:accent6>
        <a:hlink>
          <a:srgbClr val="9F839F"/>
        </a:hlink>
        <a:folHlink>
          <a:srgbClr val="B2B2B2"/>
        </a:folHlink>
      </a:clrScheme>
      <a:clrMap bg1="lt1" tx1="dk1" bg2="lt2" tx2="dk2" accent1="accent1" accent2="accent2" accent3="accent3" accent4="accent4" accent5="accent5" accent6="accent6" hlink="hlink" folHlink="folHlink"/>
    </a:extraClrScheme>
    <a:extraClrScheme>
      <a:clrScheme name="Pixel 5">
        <a:dk1>
          <a:srgbClr val="000000"/>
        </a:dk1>
        <a:lt1>
          <a:srgbClr val="FFFFFF"/>
        </a:lt1>
        <a:dk2>
          <a:srgbClr val="FFFFFF"/>
        </a:dk2>
        <a:lt2>
          <a:srgbClr val="666699"/>
        </a:lt2>
        <a:accent1>
          <a:srgbClr val="779F92"/>
        </a:accent1>
        <a:accent2>
          <a:srgbClr val="9DC2D7"/>
        </a:accent2>
        <a:accent3>
          <a:srgbClr val="FFFFFF"/>
        </a:accent3>
        <a:accent4>
          <a:srgbClr val="000000"/>
        </a:accent4>
        <a:accent5>
          <a:srgbClr val="BDCDC7"/>
        </a:accent5>
        <a:accent6>
          <a:srgbClr val="8EB0C3"/>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ixel 6">
        <a:dk1>
          <a:srgbClr val="6A0000"/>
        </a:dk1>
        <a:lt1>
          <a:srgbClr val="FFFFFF"/>
        </a:lt1>
        <a:dk2>
          <a:srgbClr val="FFFFFF"/>
        </a:dk2>
        <a:lt2>
          <a:srgbClr val="666699"/>
        </a:lt2>
        <a:accent1>
          <a:srgbClr val="CC3300"/>
        </a:accent1>
        <a:accent2>
          <a:srgbClr val="CC6600"/>
        </a:accent2>
        <a:accent3>
          <a:srgbClr val="FFFFFF"/>
        </a:accent3>
        <a:accent4>
          <a:srgbClr val="590000"/>
        </a:accent4>
        <a:accent5>
          <a:srgbClr val="E2ADAA"/>
        </a:accent5>
        <a:accent6>
          <a:srgbClr val="B95C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Pixel 7">
        <a:dk1>
          <a:srgbClr val="4F4F77"/>
        </a:dk1>
        <a:lt1>
          <a:srgbClr val="FFFFFF"/>
        </a:lt1>
        <a:dk2>
          <a:srgbClr val="4A7911"/>
        </a:dk2>
        <a:lt2>
          <a:srgbClr val="FFFFFF"/>
        </a:lt2>
        <a:accent1>
          <a:srgbClr val="336600"/>
        </a:accent1>
        <a:accent2>
          <a:srgbClr val="669900"/>
        </a:accent2>
        <a:accent3>
          <a:srgbClr val="B1BEAA"/>
        </a:accent3>
        <a:accent4>
          <a:srgbClr val="DADADA"/>
        </a:accent4>
        <a:accent5>
          <a:srgbClr val="ADB8AA"/>
        </a:accent5>
        <a:accent6>
          <a:srgbClr val="5C8A00"/>
        </a:accent6>
        <a:hlink>
          <a:srgbClr val="99CC00"/>
        </a:hlink>
        <a:folHlink>
          <a:srgbClr val="B2B2B2"/>
        </a:folHlink>
      </a:clrScheme>
      <a:clrMap bg1="dk2" tx1="lt1" bg2="dk1" tx2="lt2" accent1="accent1" accent2="accent2" accent3="accent3" accent4="accent4" accent5="accent5" accent6="accent6" hlink="hlink" folHlink="folHlink"/>
    </a:extraClrScheme>
    <a:extraClrScheme>
      <a:clrScheme name="Pixel 8">
        <a:dk1>
          <a:srgbClr val="003300"/>
        </a:dk1>
        <a:lt1>
          <a:srgbClr val="FFFFFF"/>
        </a:lt1>
        <a:dk2>
          <a:srgbClr val="FFFFFF"/>
        </a:dk2>
        <a:lt2>
          <a:srgbClr val="4F4F77"/>
        </a:lt2>
        <a:accent1>
          <a:srgbClr val="336600"/>
        </a:accent1>
        <a:accent2>
          <a:srgbClr val="669900"/>
        </a:accent2>
        <a:accent3>
          <a:srgbClr val="FFFFFF"/>
        </a:accent3>
        <a:accent4>
          <a:srgbClr val="002A00"/>
        </a:accent4>
        <a:accent5>
          <a:srgbClr val="ADB8AA"/>
        </a:accent5>
        <a:accent6>
          <a:srgbClr val="5C8A00"/>
        </a:accent6>
        <a:hlink>
          <a:srgbClr val="99CC00"/>
        </a:hlink>
        <a:folHlink>
          <a:srgbClr val="B2B2B2"/>
        </a:folHlink>
      </a:clrScheme>
      <a:clrMap bg1="lt1" tx1="dk1" bg2="lt2" tx2="dk2" accent1="accent1" accent2="accent2" accent3="accent3" accent4="accent4" accent5="accent5" accent6="accent6" hlink="hlink" folHlink="folHlink"/>
    </a:extraClrScheme>
    <a:extraClrScheme>
      <a:clrScheme name="Pixel 9">
        <a:dk1>
          <a:srgbClr val="808080"/>
        </a:dk1>
        <a:lt1>
          <a:srgbClr val="FFFFFF"/>
        </a:lt1>
        <a:dk2>
          <a:srgbClr val="2F978D"/>
        </a:dk2>
        <a:lt2>
          <a:srgbClr val="FFFFFF"/>
        </a:lt2>
        <a:accent1>
          <a:srgbClr val="008080"/>
        </a:accent1>
        <a:accent2>
          <a:srgbClr val="009999"/>
        </a:accent2>
        <a:accent3>
          <a:srgbClr val="ADC9C5"/>
        </a:accent3>
        <a:accent4>
          <a:srgbClr val="DADADA"/>
        </a:accent4>
        <a:accent5>
          <a:srgbClr val="AAC0C0"/>
        </a:accent5>
        <a:accent6>
          <a:srgbClr val="008A8A"/>
        </a:accent6>
        <a:hlink>
          <a:srgbClr val="70CAC6"/>
        </a:hlink>
        <a:folHlink>
          <a:srgbClr val="B2B2B2"/>
        </a:folHlink>
      </a:clrScheme>
      <a:clrMap bg1="dk2" tx1="lt1" bg2="dk1" tx2="lt2" accent1="accent1" accent2="accent2" accent3="accent3" accent4="accent4" accent5="accent5" accent6="accent6" hlink="hlink" folHlink="folHlink"/>
    </a:extraClrScheme>
    <a:extraClrScheme>
      <a:clrScheme name="Pixel 10">
        <a:dk1>
          <a:srgbClr val="4F4F77"/>
        </a:dk1>
        <a:lt1>
          <a:srgbClr val="FFFFFF"/>
        </a:lt1>
        <a:dk2>
          <a:srgbClr val="330000"/>
        </a:dk2>
        <a:lt2>
          <a:srgbClr val="FFFFFF"/>
        </a:lt2>
        <a:accent1>
          <a:srgbClr val="822504"/>
        </a:accent1>
        <a:accent2>
          <a:srgbClr val="9E2A06"/>
        </a:accent2>
        <a:accent3>
          <a:srgbClr val="ADAAAA"/>
        </a:accent3>
        <a:accent4>
          <a:srgbClr val="DADADA"/>
        </a:accent4>
        <a:accent5>
          <a:srgbClr val="C1ACAA"/>
        </a:accent5>
        <a:accent6>
          <a:srgbClr val="8F2505"/>
        </a:accent6>
        <a:hlink>
          <a:srgbClr val="7C0704"/>
        </a:hlink>
        <a:folHlink>
          <a:srgbClr val="B2B2B2"/>
        </a:folHlink>
      </a:clrScheme>
      <a:clrMap bg1="dk2" tx1="lt1" bg2="dk1" tx2="lt2" accent1="accent1" accent2="accent2" accent3="accent3" accent4="accent4" accent5="accent5" accent6="accent6" hlink="hlink" folHlink="folHlink"/>
    </a:extraClrScheme>
    <a:extraClrScheme>
      <a:clrScheme name="Pixel 11">
        <a:dk1>
          <a:srgbClr val="333333"/>
        </a:dk1>
        <a:lt1>
          <a:srgbClr val="FFFFFF"/>
        </a:lt1>
        <a:dk2>
          <a:srgbClr val="333399"/>
        </a:dk2>
        <a:lt2>
          <a:srgbClr val="FFFFFF"/>
        </a:lt2>
        <a:accent1>
          <a:srgbClr val="006699"/>
        </a:accent1>
        <a:accent2>
          <a:srgbClr val="0386AF"/>
        </a:accent2>
        <a:accent3>
          <a:srgbClr val="ADADCA"/>
        </a:accent3>
        <a:accent4>
          <a:srgbClr val="DADADA"/>
        </a:accent4>
        <a:accent5>
          <a:srgbClr val="AAB8CA"/>
        </a:accent5>
        <a:accent6>
          <a:srgbClr val="02799E"/>
        </a:accent6>
        <a:hlink>
          <a:srgbClr val="6699FF"/>
        </a:hlink>
        <a:folHlink>
          <a:srgbClr val="B2B2B2"/>
        </a:folHlink>
      </a:clrScheme>
      <a:clrMap bg1="dk2" tx1="lt1" bg2="dk1" tx2="lt2" accent1="accent1" accent2="accent2" accent3="accent3" accent4="accent4" accent5="accent5" accent6="accent6" hlink="hlink" folHlink="folHlink"/>
    </a:extraClrScheme>
    <a:extraClrScheme>
      <a:clrScheme name="Pixel 12">
        <a:dk1>
          <a:srgbClr val="000000"/>
        </a:dk1>
        <a:lt1>
          <a:srgbClr val="FFFFFF"/>
        </a:lt1>
        <a:dk2>
          <a:srgbClr val="FFFFFF"/>
        </a:dk2>
        <a:lt2>
          <a:srgbClr val="808080"/>
        </a:lt2>
        <a:accent1>
          <a:srgbClr val="000080"/>
        </a:accent1>
        <a:accent2>
          <a:srgbClr val="9999CC"/>
        </a:accent2>
        <a:accent3>
          <a:srgbClr val="FFFFFF"/>
        </a:accent3>
        <a:accent4>
          <a:srgbClr val="000000"/>
        </a:accent4>
        <a:accent5>
          <a:srgbClr val="AAAAC0"/>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X:Templates:Presentations:Designs:Pixel</Template>
  <TotalTime>79290</TotalTime>
  <Words>3250</Words>
  <Application>Microsoft Macintosh PowerPoint</Application>
  <PresentationFormat>On-screen Show (4:3)</PresentationFormat>
  <Paragraphs>371</Paragraphs>
  <Slides>35</Slides>
  <Notes>23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Pixel</vt:lpstr>
      <vt:lpstr>Class 11 Work</vt:lpstr>
      <vt:lpstr>Overview</vt:lpstr>
      <vt:lpstr>PowerPoint Presentation</vt:lpstr>
      <vt:lpstr>Overview</vt:lpstr>
      <vt:lpstr>Automation and Work</vt:lpstr>
      <vt:lpstr>Standard of Living</vt:lpstr>
      <vt:lpstr>Standard of Living</vt:lpstr>
      <vt:lpstr>Standard of Living</vt:lpstr>
      <vt:lpstr>Standard of Living</vt:lpstr>
      <vt:lpstr>Standard of Living</vt:lpstr>
      <vt:lpstr>Standard of Living</vt:lpstr>
      <vt:lpstr>PowerPoint Presentation</vt:lpstr>
      <vt:lpstr>Digital Divide (Corn Example)</vt:lpstr>
      <vt:lpstr>Digital Divide (Corn Example)</vt:lpstr>
      <vt:lpstr>Digital Divide (Corn Example)</vt:lpstr>
      <vt:lpstr>Questions?</vt:lpstr>
      <vt:lpstr>References</vt:lpstr>
      <vt:lpstr>Communication Technology at Workplace -- Introduction</vt:lpstr>
      <vt:lpstr>Features of Communication Technology</vt:lpstr>
      <vt:lpstr>Features of Communication with IT</vt:lpstr>
      <vt:lpstr>Communication Technology Affects Us at Workplace</vt:lpstr>
      <vt:lpstr>Communication Technology Affects Our Company </vt:lpstr>
      <vt:lpstr>Communication Technology Affects Our Company </vt:lpstr>
      <vt:lpstr>Scenario:</vt:lpstr>
      <vt:lpstr>References      </vt:lpstr>
      <vt:lpstr>Artificial Intelligence: Expanding Into New Areas</vt:lpstr>
      <vt:lpstr>Early Artificial Intelligence</vt:lpstr>
      <vt:lpstr>Emily Howell</vt:lpstr>
      <vt:lpstr>Watson</vt:lpstr>
      <vt:lpstr>PowerPoint Presentation</vt:lpstr>
      <vt:lpstr>Future Implications of Watson and Emily</vt:lpstr>
      <vt:lpstr>Discussion</vt:lpstr>
      <vt:lpstr>Refrences</vt:lpstr>
      <vt:lpstr>Overview</vt:lpstr>
      <vt:lpstr>Class 11  The End</vt:lpstr>
    </vt:vector>
  </TitlesOfParts>
  <Manager/>
  <Company>WPI Computer Science Department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3043 Social Implications Of Computing</dc:title>
  <dc:subject/>
  <dc:creator>Keith A. Pray</dc:creator>
  <cp:keywords/>
  <dc:description/>
  <cp:lastModifiedBy>Keith A. Pray</cp:lastModifiedBy>
  <cp:revision>410</cp:revision>
  <cp:lastPrinted>2004-04-28T16:30:48Z</cp:lastPrinted>
  <dcterms:created xsi:type="dcterms:W3CDTF">2010-11-29T19:14:58Z</dcterms:created>
  <dcterms:modified xsi:type="dcterms:W3CDTF">2011-09-30T15:42:01Z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ies>
</file>