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0.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44"/>
  </p:notesMasterIdLst>
  <p:handoutMasterIdLst>
    <p:handoutMasterId r:id="rId45"/>
  </p:handoutMasterIdLst>
  <p:sldIdLst>
    <p:sldId id="256" r:id="rId2"/>
    <p:sldId id="345" r:id="rId3"/>
    <p:sldId id="506" r:id="rId4"/>
    <p:sldId id="516" r:id="rId5"/>
    <p:sldId id="507" r:id="rId6"/>
    <p:sldId id="505" r:id="rId7"/>
    <p:sldId id="508" r:id="rId8"/>
    <p:sldId id="523" r:id="rId9"/>
    <p:sldId id="524" r:id="rId10"/>
    <p:sldId id="525" r:id="rId11"/>
    <p:sldId id="526" r:id="rId12"/>
    <p:sldId id="527" r:id="rId13"/>
    <p:sldId id="528" r:id="rId14"/>
    <p:sldId id="536" r:id="rId15"/>
    <p:sldId id="537" r:id="rId16"/>
    <p:sldId id="538" r:id="rId17"/>
    <p:sldId id="539" r:id="rId18"/>
    <p:sldId id="540" r:id="rId19"/>
    <p:sldId id="541" r:id="rId20"/>
    <p:sldId id="542" r:id="rId21"/>
    <p:sldId id="543" r:id="rId22"/>
    <p:sldId id="544" r:id="rId23"/>
    <p:sldId id="529" r:id="rId24"/>
    <p:sldId id="530" r:id="rId25"/>
    <p:sldId id="531" r:id="rId26"/>
    <p:sldId id="532" r:id="rId27"/>
    <p:sldId id="533" r:id="rId28"/>
    <p:sldId id="534" r:id="rId29"/>
    <p:sldId id="535" r:id="rId30"/>
    <p:sldId id="329" r:id="rId31"/>
    <p:sldId id="478" r:id="rId32"/>
    <p:sldId id="479" r:id="rId33"/>
    <p:sldId id="480" r:id="rId34"/>
    <p:sldId id="481" r:id="rId35"/>
    <p:sldId id="482" r:id="rId36"/>
    <p:sldId id="483" r:id="rId37"/>
    <p:sldId id="484" r:id="rId38"/>
    <p:sldId id="485" r:id="rId39"/>
    <p:sldId id="486" r:id="rId40"/>
    <p:sldId id="487" r:id="rId41"/>
    <p:sldId id="488" r:id="rId42"/>
    <p:sldId id="489" r:id="rId43"/>
  </p:sldIdLst>
  <p:sldSz cx="9144000" cy="6858000" type="screen4x3"/>
  <p:notesSz cx="6858000" cy="9144000"/>
  <p:defaultTextStyle>
    <a:defPPr>
      <a:defRPr lang="en-US"/>
    </a:defPPr>
    <a:lvl1pPr algn="ctr" rtl="0" fontAlgn="base">
      <a:spcBef>
        <a:spcPct val="0"/>
      </a:spcBef>
      <a:spcAft>
        <a:spcPct val="0"/>
      </a:spcAft>
      <a:defRPr sz="2400" kern="1200">
        <a:solidFill>
          <a:schemeClr val="tx2"/>
        </a:solidFill>
        <a:latin typeface="Times New Roman"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5192" autoAdjust="0"/>
  </p:normalViewPr>
  <p:slideViewPr>
    <p:cSldViewPr>
      <p:cViewPr varScale="1">
        <p:scale>
          <a:sx n="78" d="100"/>
          <a:sy n="78" d="100"/>
        </p:scale>
        <p:origin x="-234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792"/>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86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109" charset="0"/>
              </a:defRPr>
            </a:lvl1pPr>
          </a:lstStyle>
          <a:p>
            <a:fld id="{7FEB7747-8758-B748-A70F-4DA842B2CA2D}" type="datetime1">
              <a:rPr lang="en-US"/>
              <a:pPr/>
              <a:t>9/20/11</a:t>
            </a:fld>
            <a:endParaRPr lang="en-US"/>
          </a:p>
        </p:txBody>
      </p:sp>
      <p:sp>
        <p:nvSpPr>
          <p:cNvPr id="686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86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109" charset="0"/>
              </a:defRPr>
            </a:lvl1pPr>
          </a:lstStyle>
          <a:p>
            <a:fld id="{8AAA2BA9-C9A5-D849-8536-FB0739DCD31E}" type="slidenum">
              <a:rPr lang="en-US"/>
              <a:pPr/>
              <a:t>‹#›</a:t>
            </a:fld>
            <a:endParaRPr lang="en-US"/>
          </a:p>
        </p:txBody>
      </p:sp>
    </p:spTree>
    <p:extLst>
      <p:ext uri="{BB962C8B-B14F-4D97-AF65-F5344CB8AC3E}">
        <p14:creationId xmlns:p14="http://schemas.microsoft.com/office/powerpoint/2010/main" val="34857407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109" charset="0"/>
              </a:defRPr>
            </a:lvl1pPr>
          </a:lstStyle>
          <a:p>
            <a:fld id="{DF28E75B-200E-1546-A316-7C661EC1A18F}" type="datetime1">
              <a:rPr lang="en-US"/>
              <a:pPr/>
              <a:t>9/20/11</a:t>
            </a:fld>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109" charset="0"/>
              </a:defRPr>
            </a:lvl1pPr>
          </a:lstStyle>
          <a:p>
            <a:fld id="{E287B147-B3A8-D64C-A081-AA9514A203F9}" type="slidenum">
              <a:rPr lang="en-US"/>
              <a:pPr/>
              <a:t>‹#›</a:t>
            </a:fld>
            <a:endParaRPr lang="en-US"/>
          </a:p>
        </p:txBody>
      </p:sp>
    </p:spTree>
    <p:extLst>
      <p:ext uri="{BB962C8B-B14F-4D97-AF65-F5344CB8AC3E}">
        <p14:creationId xmlns:p14="http://schemas.microsoft.com/office/powerpoint/2010/main" val="255410362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ＭＳ Ｐゴシック" pitchFamily="76" charset="-128"/>
      </a:defRPr>
    </a:lvl1pPr>
    <a:lvl2pPr marL="4572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2pPr>
    <a:lvl3pPr marL="9144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3pPr>
    <a:lvl4pPr marL="13716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4pPr>
    <a:lvl5pPr marL="18288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dt" sz="quarter" idx="1"/>
          </p:nvPr>
        </p:nvSpPr>
        <p:spPr>
          <a:noFill/>
        </p:spPr>
        <p:txBody>
          <a:bodyPr/>
          <a:lstStyle/>
          <a:p>
            <a:fld id="{6C039FF6-8D5A-1645-B6CE-1DC12DF74E9D}" type="datetime1">
              <a:rPr lang="en-US"/>
              <a:pPr/>
              <a:t>9/20/11</a:t>
            </a:fld>
            <a:endParaRPr lang="en-US"/>
          </a:p>
        </p:txBody>
      </p:sp>
      <p:sp>
        <p:nvSpPr>
          <p:cNvPr id="16387" name="Rectangle 7"/>
          <p:cNvSpPr>
            <a:spLocks noGrp="1" noChangeArrowheads="1"/>
          </p:cNvSpPr>
          <p:nvPr>
            <p:ph type="sldNum" sz="quarter" idx="5"/>
          </p:nvPr>
        </p:nvSpPr>
        <p:spPr>
          <a:noFill/>
        </p:spPr>
        <p:txBody>
          <a:bodyPr/>
          <a:lstStyle/>
          <a:p>
            <a:fld id="{8D3A7744-334E-7A43-A73E-D33DCC6C0EAC}" type="slidenum">
              <a:rPr lang="en-US"/>
              <a:pPr/>
              <a:t>1</a:t>
            </a:fld>
            <a:endParaRPr lang="en-US"/>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ln/>
        </p:spPr>
        <p:txBody>
          <a:bodyPr/>
          <a:lstStyle/>
          <a:p>
            <a:pPr eaLnBrk="1" hangingPunct="1"/>
            <a:r>
              <a:rPr lang="en-US" dirty="0">
                <a:latin typeface="Arial" pitchFamily="-109" charset="0"/>
                <a:ea typeface="ＭＳ Ｐゴシック" pitchFamily="-109" charset="-128"/>
                <a:cs typeface="ＭＳ Ｐゴシック" pitchFamily="-109" charset="-128"/>
              </a:rPr>
              <a:t>Here’s the title slide. Excited</a:t>
            </a:r>
            <a:r>
              <a:rPr lang="en-US" dirty="0" smtClean="0">
                <a:latin typeface="Arial" pitchFamily="-109" charset="0"/>
                <a:ea typeface="ＭＳ Ｐゴシック" pitchFamily="-109" charset="-128"/>
                <a:cs typeface="ＭＳ Ｐゴシック" pitchFamily="-109" charset="-128"/>
              </a:rPr>
              <a:t> again, </a:t>
            </a:r>
            <a:r>
              <a:rPr lang="en-US" dirty="0">
                <a:latin typeface="Arial" pitchFamily="-109" charset="0"/>
                <a:ea typeface="ＭＳ Ｐゴシック" pitchFamily="-109" charset="-128"/>
                <a:cs typeface="ＭＳ Ｐゴシック" pitchFamily="-109" charset="-128"/>
              </a:rPr>
              <a:t>aren’t you?</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a:ln/>
        </p:spPr>
        <p:txBody>
          <a:bodyPr/>
          <a:lstStyle/>
          <a:p>
            <a:r>
              <a:rPr lang="en-US" baseline="0" dirty="0" smtClean="0">
                <a:latin typeface="Arial" pitchFamily="-109" charset="0"/>
                <a:ea typeface="ＭＳ Ｐゴシック" pitchFamily="-109" charset="-128"/>
                <a:cs typeface="ＭＳ Ｐゴシック" pitchFamily="-109" charset="-128"/>
              </a:rPr>
              <a:t>WSJ: analyzed 101 popular </a:t>
            </a:r>
            <a:r>
              <a:rPr lang="en-US" baseline="0" dirty="0" err="1" smtClean="0">
                <a:latin typeface="Arial" pitchFamily="-109" charset="0"/>
                <a:ea typeface="ＭＳ Ｐゴシック" pitchFamily="-109" charset="-128"/>
                <a:cs typeface="ＭＳ Ｐゴシック" pitchFamily="-109" charset="-128"/>
              </a:rPr>
              <a:t>iOS</a:t>
            </a:r>
            <a:r>
              <a:rPr lang="en-US" baseline="0" dirty="0" smtClean="0">
                <a:latin typeface="Arial" pitchFamily="-109" charset="0"/>
                <a:ea typeface="ＭＳ Ｐゴシック" pitchFamily="-109" charset="-128"/>
                <a:cs typeface="ＭＳ Ｐゴシック" pitchFamily="-109" charset="-128"/>
              </a:rPr>
              <a:t>/Android apps in an isolated environment and captured and analyzed traffic. High offending apps (</a:t>
            </a:r>
            <a:r>
              <a:rPr lang="en-US" baseline="0" dirty="0" err="1" smtClean="0">
                <a:latin typeface="Arial" pitchFamily="-109" charset="0"/>
                <a:ea typeface="ＭＳ Ｐゴシック" pitchFamily="-109" charset="-128"/>
                <a:cs typeface="ＭＳ Ｐゴシック" pitchFamily="-109" charset="-128"/>
              </a:rPr>
              <a:t>iOS</a:t>
            </a:r>
            <a:r>
              <a:rPr lang="en-US" baseline="0" dirty="0" smtClean="0">
                <a:latin typeface="Arial" pitchFamily="-109" charset="0"/>
                <a:ea typeface="ＭＳ Ｐゴシック" pitchFamily="-109" charset="-128"/>
                <a:cs typeface="ＭＳ Ｐゴシック" pitchFamily="-109" charset="-128"/>
              </a:rPr>
              <a:t>): Pandora, Dictionary.com, CBS News, The Weather Channel. High offending apps (Android): CBS News, Movies by </a:t>
            </a:r>
            <a:r>
              <a:rPr lang="en-US" baseline="0" dirty="0" err="1" smtClean="0">
                <a:latin typeface="Arial" pitchFamily="-109" charset="0"/>
                <a:ea typeface="ＭＳ Ｐゴシック" pitchFamily="-109" charset="-128"/>
                <a:cs typeface="ＭＳ Ｐゴシック" pitchFamily="-109" charset="-128"/>
              </a:rPr>
              <a:t>Flixster</a:t>
            </a:r>
            <a:r>
              <a:rPr lang="en-US" baseline="0" dirty="0" smtClean="0">
                <a:latin typeface="Arial" pitchFamily="-109" charset="0"/>
                <a:ea typeface="ＭＳ Ｐゴシック" pitchFamily="-109" charset="-128"/>
                <a:cs typeface="ＭＳ Ｐゴシック" pitchFamily="-109" charset="-128"/>
              </a:rPr>
              <a:t>, </a:t>
            </a:r>
            <a:r>
              <a:rPr lang="en-US" baseline="0" dirty="0" err="1" smtClean="0">
                <a:latin typeface="Arial" pitchFamily="-109" charset="0"/>
                <a:ea typeface="ＭＳ Ｐゴシック" pitchFamily="-109" charset="-128"/>
                <a:cs typeface="ＭＳ Ｐゴシック" pitchFamily="-109" charset="-128"/>
              </a:rPr>
              <a:t>Shazam</a:t>
            </a:r>
            <a:r>
              <a:rPr lang="en-US" baseline="0" dirty="0" smtClean="0">
                <a:latin typeface="Arial" pitchFamily="-109" charset="0"/>
                <a:ea typeface="ＭＳ Ｐゴシック" pitchFamily="-109" charset="-128"/>
                <a:cs typeface="ＭＳ Ｐゴシック" pitchFamily="-109" charset="-128"/>
              </a:rPr>
              <a:t>, Pandora, Alchemy. </a:t>
            </a:r>
            <a:r>
              <a:rPr lang="en-US" baseline="0" dirty="0" err="1" smtClean="0">
                <a:latin typeface="Arial" pitchFamily="-109" charset="0"/>
                <a:ea typeface="ＭＳ Ｐゴシック" pitchFamily="-109" charset="-128"/>
                <a:cs typeface="ＭＳ Ｐゴシック" pitchFamily="-109" charset="-128"/>
              </a:rPr>
              <a:t>Locationgate</a:t>
            </a:r>
            <a:r>
              <a:rPr lang="en-US" baseline="0" dirty="0" smtClean="0">
                <a:latin typeface="Arial" pitchFamily="-109" charset="0"/>
                <a:ea typeface="ＭＳ Ｐゴシック" pitchFamily="-109" charset="-128"/>
                <a:cs typeface="ＭＳ Ｐゴシック" pitchFamily="-109" charset="-128"/>
              </a:rPr>
              <a:t>: </a:t>
            </a:r>
            <a:r>
              <a:rPr lang="en-US" baseline="0" dirty="0" err="1" smtClean="0">
                <a:latin typeface="Arial" pitchFamily="-109" charset="0"/>
                <a:ea typeface="ＭＳ Ｐゴシック" pitchFamily="-109" charset="-128"/>
                <a:cs typeface="ＭＳ Ｐゴシック" pitchFamily="-109" charset="-128"/>
              </a:rPr>
              <a:t>iOS</a:t>
            </a:r>
            <a:r>
              <a:rPr lang="en-US" baseline="0" dirty="0" smtClean="0">
                <a:latin typeface="Arial" pitchFamily="-109" charset="0"/>
                <a:ea typeface="ＭＳ Ｐゴシック" pitchFamily="-109" charset="-128"/>
                <a:cs typeface="ＭＳ Ｐゴシック" pitchFamily="-109" charset="-128"/>
              </a:rPr>
              <a:t> devices kept a log of recent location fixes, but according to Apple these pieces of data weren’t associated with individual users. They ultimately offered no real solution; there was a third party application that would scrub the data from the device but required it to be run with elevated privileges, meaning the user would have to jailbreak their device, either that or they could switch devices. Targeted advertising is self explanatory albeit still controversial, because the ad companies are targeting a device ID, not necessarily a person.</a:t>
            </a:r>
          </a:p>
        </p:txBody>
      </p:sp>
      <p:sp>
        <p:nvSpPr>
          <p:cNvPr id="38916" name="Date Placeholder 3"/>
          <p:cNvSpPr>
            <a:spLocks noGrp="1"/>
          </p:cNvSpPr>
          <p:nvPr>
            <p:ph type="dt" sz="quarter" idx="1"/>
          </p:nvPr>
        </p:nvSpPr>
        <p:spPr>
          <a:noFill/>
        </p:spPr>
        <p:txBody>
          <a:bodyPr/>
          <a:lstStyle/>
          <a:p>
            <a:fld id="{4FA88519-6214-1344-80BF-9F2EF443078D}" type="datetime1">
              <a:rPr lang="en-US" smtClean="0"/>
              <a:pPr/>
              <a:t>9/20/11</a:t>
            </a:fld>
            <a:endParaRPr lang="en-US" smtClean="0"/>
          </a:p>
        </p:txBody>
      </p:sp>
      <p:sp>
        <p:nvSpPr>
          <p:cNvPr id="38917" name="Slide Number Placeholder 4"/>
          <p:cNvSpPr>
            <a:spLocks noGrp="1"/>
          </p:cNvSpPr>
          <p:nvPr>
            <p:ph type="sldNum" sz="quarter" idx="5"/>
          </p:nvPr>
        </p:nvSpPr>
        <p:spPr>
          <a:noFill/>
        </p:spPr>
        <p:txBody>
          <a:bodyPr/>
          <a:lstStyle/>
          <a:p>
            <a:fld id="{DD388BFA-B601-E245-91AD-F840306AB0FF}"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a:ln/>
        </p:spPr>
        <p:txBody>
          <a:bodyPr/>
          <a:lstStyle/>
          <a:p>
            <a:r>
              <a:rPr lang="en-US" baseline="0" dirty="0" smtClean="0">
                <a:latin typeface="Arial" pitchFamily="-109" charset="0"/>
                <a:ea typeface="ＭＳ Ｐゴシック" pitchFamily="-109" charset="-128"/>
                <a:cs typeface="ＭＳ Ｐゴシック" pitchFamily="-109" charset="-128"/>
              </a:rPr>
              <a:t>Describe process by which Apple regulates what is and isn’t allowed on their App Store, contrast this with how the Android Market is much more open, but does a slightly better job of informing the user what the applications have access to. Apple still uses UDID but has revoked developer access to them, plans to offer alternative methods (Game Center, </a:t>
            </a:r>
            <a:r>
              <a:rPr lang="en-US" baseline="0" dirty="0" err="1" smtClean="0">
                <a:latin typeface="Arial" pitchFamily="-109" charset="0"/>
                <a:ea typeface="ＭＳ Ｐゴシック" pitchFamily="-109" charset="-128"/>
                <a:cs typeface="ＭＳ Ｐゴシック" pitchFamily="-109" charset="-128"/>
              </a:rPr>
              <a:t>iAds</a:t>
            </a:r>
            <a:r>
              <a:rPr lang="en-US" baseline="0" dirty="0" smtClean="0">
                <a:latin typeface="Arial" pitchFamily="-109" charset="0"/>
                <a:ea typeface="ＭＳ Ｐゴシック" pitchFamily="-109" charset="-128"/>
                <a:cs typeface="ＭＳ Ｐゴシック" pitchFamily="-109" charset="-128"/>
              </a:rPr>
              <a:t>).  Google uses ANDROID_ID instead, generated at first boot, doesn’t survive factory reset, however not feasible prior to 2.2. After 2.3, devices required to report serial number</a:t>
            </a:r>
          </a:p>
        </p:txBody>
      </p:sp>
      <p:sp>
        <p:nvSpPr>
          <p:cNvPr id="38916" name="Date Placeholder 3"/>
          <p:cNvSpPr>
            <a:spLocks noGrp="1"/>
          </p:cNvSpPr>
          <p:nvPr>
            <p:ph type="dt" sz="quarter" idx="1"/>
          </p:nvPr>
        </p:nvSpPr>
        <p:spPr>
          <a:noFill/>
        </p:spPr>
        <p:txBody>
          <a:bodyPr/>
          <a:lstStyle/>
          <a:p>
            <a:fld id="{4FA88519-6214-1344-80BF-9F2EF443078D}" type="datetime1">
              <a:rPr lang="en-US" smtClean="0"/>
              <a:pPr/>
              <a:t>9/20/11</a:t>
            </a:fld>
            <a:endParaRPr lang="en-US" smtClean="0"/>
          </a:p>
        </p:txBody>
      </p:sp>
      <p:sp>
        <p:nvSpPr>
          <p:cNvPr id="38917" name="Slide Number Placeholder 4"/>
          <p:cNvSpPr>
            <a:spLocks noGrp="1"/>
          </p:cNvSpPr>
          <p:nvPr>
            <p:ph type="sldNum" sz="quarter" idx="5"/>
          </p:nvPr>
        </p:nvSpPr>
        <p:spPr>
          <a:noFill/>
        </p:spPr>
        <p:txBody>
          <a:bodyPr/>
          <a:lstStyle/>
          <a:p>
            <a:fld id="{DD388BFA-B601-E245-91AD-F840306AB0FF}"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a:ln/>
        </p:spPr>
        <p:txBody>
          <a:bodyPr/>
          <a:lstStyle/>
          <a:p>
            <a:endParaRPr lang="en-US" baseline="0" dirty="0" smtClean="0">
              <a:latin typeface="Arial" pitchFamily="-109" charset="0"/>
              <a:ea typeface="ＭＳ Ｐゴシック" pitchFamily="-109" charset="-128"/>
              <a:cs typeface="ＭＳ Ｐゴシック" pitchFamily="-109" charset="-128"/>
            </a:endParaRPr>
          </a:p>
        </p:txBody>
      </p:sp>
      <p:sp>
        <p:nvSpPr>
          <p:cNvPr id="38916" name="Date Placeholder 3"/>
          <p:cNvSpPr>
            <a:spLocks noGrp="1"/>
          </p:cNvSpPr>
          <p:nvPr>
            <p:ph type="dt" sz="quarter" idx="1"/>
          </p:nvPr>
        </p:nvSpPr>
        <p:spPr>
          <a:noFill/>
        </p:spPr>
        <p:txBody>
          <a:bodyPr/>
          <a:lstStyle/>
          <a:p>
            <a:fld id="{4FA88519-6214-1344-80BF-9F2EF443078D}" type="datetime1">
              <a:rPr lang="en-US" smtClean="0"/>
              <a:pPr/>
              <a:t>9/20/11</a:t>
            </a:fld>
            <a:endParaRPr lang="en-US" smtClean="0"/>
          </a:p>
        </p:txBody>
      </p:sp>
      <p:sp>
        <p:nvSpPr>
          <p:cNvPr id="38917" name="Slide Number Placeholder 4"/>
          <p:cNvSpPr>
            <a:spLocks noGrp="1"/>
          </p:cNvSpPr>
          <p:nvPr>
            <p:ph type="sldNum" sz="quarter" idx="5"/>
          </p:nvPr>
        </p:nvSpPr>
        <p:spPr>
          <a:noFill/>
        </p:spPr>
        <p:txBody>
          <a:bodyPr/>
          <a:lstStyle/>
          <a:p>
            <a:fld id="{DD388BFA-B601-E245-91AD-F840306AB0FF}"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a:ln/>
        </p:spPr>
        <p:txBody>
          <a:bodyPr/>
          <a:lstStyle/>
          <a:p>
            <a:endParaRPr lang="en-US" baseline="0" dirty="0" smtClean="0">
              <a:latin typeface="Arial" pitchFamily="-109" charset="0"/>
              <a:ea typeface="ＭＳ Ｐゴシック" pitchFamily="-109" charset="-128"/>
              <a:cs typeface="ＭＳ Ｐゴシック" pitchFamily="-109" charset="-128"/>
            </a:endParaRPr>
          </a:p>
        </p:txBody>
      </p:sp>
      <p:sp>
        <p:nvSpPr>
          <p:cNvPr id="38916" name="Date Placeholder 3"/>
          <p:cNvSpPr>
            <a:spLocks noGrp="1"/>
          </p:cNvSpPr>
          <p:nvPr>
            <p:ph type="dt" sz="quarter" idx="1"/>
          </p:nvPr>
        </p:nvSpPr>
        <p:spPr>
          <a:noFill/>
        </p:spPr>
        <p:txBody>
          <a:bodyPr/>
          <a:lstStyle/>
          <a:p>
            <a:fld id="{4FA88519-6214-1344-80BF-9F2EF443078D}" type="datetime1">
              <a:rPr lang="en-US" smtClean="0"/>
              <a:pPr/>
              <a:t>9/20/11</a:t>
            </a:fld>
            <a:endParaRPr lang="en-US" smtClean="0"/>
          </a:p>
        </p:txBody>
      </p:sp>
      <p:sp>
        <p:nvSpPr>
          <p:cNvPr id="38917" name="Slide Number Placeholder 4"/>
          <p:cNvSpPr>
            <a:spLocks noGrp="1"/>
          </p:cNvSpPr>
          <p:nvPr>
            <p:ph type="sldNum" sz="quarter" idx="5"/>
          </p:nvPr>
        </p:nvSpPr>
        <p:spPr>
          <a:noFill/>
        </p:spPr>
        <p:txBody>
          <a:bodyPr/>
          <a:lstStyle/>
          <a:p>
            <a:fld id="{DD388BFA-B601-E245-91AD-F840306AB0FF}"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69EFDB5E-909C-E24C-86AC-0D1333F484DD}" type="slidenum">
              <a:rPr lang="en-US"/>
              <a:pPr/>
              <a:t>14</a:t>
            </a:fld>
            <a:endParaRPr lang="en-US"/>
          </a:p>
        </p:txBody>
      </p:sp>
      <p:sp>
        <p:nvSpPr>
          <p:cNvPr id="15361" name="Rectangle 1"/>
          <p:cNvSpPr>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362" name="Rectangle 2"/>
          <p:cNvSpPr>
            <a:spLocks noChangeArrowheads="1"/>
          </p:cNvSpPr>
          <p:nvPr/>
        </p:nvSpPr>
        <p:spPr bwMode="auto">
          <a:xfrm>
            <a:off x="0" y="0"/>
            <a:ext cx="45720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algn="ctr">
              <a:lnSpc>
                <a:spcPct val="100000"/>
              </a:lnSpc>
              <a:tabLst>
                <a:tab pos="723900" algn="l"/>
                <a:tab pos="1447800" algn="l"/>
                <a:tab pos="2171700" algn="l"/>
                <a:tab pos="2895600" algn="l"/>
                <a:tab pos="3619500" algn="l"/>
                <a:tab pos="4343400" algn="l"/>
              </a:tabLst>
            </a:pPr>
            <a:fld id="{86AAD919-343C-B645-BC51-C429FA46AEAE}" type="slidenum">
              <a:rPr lang="en-US" sz="2400">
                <a:solidFill>
                  <a:srgbClr val="FFFFFF"/>
                </a:solidFill>
                <a:latin typeface="Times New Roman" charset="0"/>
                <a:cs typeface="+mn-ea" charset="0"/>
              </a:rPr>
              <a:pPr algn="ctr">
                <a:lnSpc>
                  <a:spcPct val="100000"/>
                </a:lnSpc>
                <a:tabLst>
                  <a:tab pos="723900" algn="l"/>
                  <a:tab pos="1447800" algn="l"/>
                  <a:tab pos="2171700" algn="l"/>
                  <a:tab pos="2895600" algn="l"/>
                  <a:tab pos="3619500" algn="l"/>
                  <a:tab pos="4343400" algn="l"/>
                </a:tabLst>
              </a:pPr>
              <a:t>14</a:t>
            </a:fld>
            <a:endParaRPr lang="en-US" sz="2400">
              <a:solidFill>
                <a:srgbClr val="FFFFFF"/>
              </a:solidFill>
              <a:latin typeface="Times New Roman" charset="0"/>
              <a:cs typeface="+mn-ea" charset="0"/>
            </a:endParaRPr>
          </a:p>
        </p:txBody>
      </p:sp>
      <p:sp>
        <p:nvSpPr>
          <p:cNvPr id="15363" name="Text Box 3"/>
          <p:cNvSpPr txBox="1">
            <a:spLocks noGrp="1" noChangeArrowheads="1"/>
          </p:cNvSpPr>
          <p:nvPr>
            <p:ph type="body"/>
          </p:nvPr>
        </p:nvSpPr>
        <p:spPr bwMode="auto">
          <a:xfrm>
            <a:off x="685800" y="228600"/>
            <a:ext cx="4800600" cy="1984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7640" rIns="0" bIns="0"/>
          <a:lstStyle>
            <a:lvl1pPr>
              <a:tabLst>
                <a:tab pos="723900" algn="l"/>
                <a:tab pos="1447800" algn="l"/>
                <a:tab pos="2171700" algn="l"/>
                <a:tab pos="2895600" algn="l"/>
                <a:tab pos="3619500" algn="l"/>
                <a:tab pos="43434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sz="1200">
                <a:solidFill>
                  <a:srgbClr val="000000"/>
                </a:solidFill>
                <a:latin typeface="Times New Roman" charset="0"/>
                <a:ea typeface="ＭＳ Ｐゴシック" charset="0"/>
              </a:defRPr>
            </a:lvl9pPr>
          </a:lstStyle>
          <a:p>
            <a:pPr eaLnBrk="1">
              <a:lnSpc>
                <a:spcPct val="93000"/>
              </a:lnSpc>
              <a:spcBef>
                <a:spcPct val="0"/>
              </a:spcBef>
            </a:pPr>
            <a:r>
              <a:rPr lang="en-US" sz="2000">
                <a:latin typeface="Arial" charset="0"/>
                <a:cs typeface="WenQuanYi Micro Hei" charset="0"/>
              </a:rPr>
              <a:t>Ever since a recent research opportunity, this topic has been of great interest to me.</a:t>
            </a:r>
          </a:p>
          <a:p>
            <a:pPr eaLnBrk="1">
              <a:lnSpc>
                <a:spcPct val="93000"/>
              </a:lnSpc>
              <a:spcBef>
                <a:spcPct val="0"/>
              </a:spcBef>
            </a:pPr>
            <a:endParaRPr lang="en-US" sz="2000">
              <a:latin typeface="Arial" charset="0"/>
              <a:cs typeface="WenQuanYi Micro Hei" charset="0"/>
            </a:endParaRPr>
          </a:p>
          <a:p>
            <a:pPr eaLnBrk="1">
              <a:lnSpc>
                <a:spcPct val="93000"/>
              </a:lnSpc>
              <a:spcBef>
                <a:spcPct val="0"/>
              </a:spcBef>
            </a:pPr>
            <a:r>
              <a:rPr lang="en-US" sz="2000">
                <a:latin typeface="Arial" charset="0"/>
                <a:cs typeface="WenQuanYi Micro Hei" charset="0"/>
              </a:rPr>
              <a:t>Cover outline.</a:t>
            </a:r>
          </a:p>
          <a:p>
            <a:pPr eaLnBrk="1">
              <a:lnSpc>
                <a:spcPct val="93000"/>
              </a:lnSpc>
              <a:spcBef>
                <a:spcPct val="0"/>
              </a:spcBef>
            </a:pPr>
            <a:endParaRPr lang="en-US" sz="2000">
              <a:latin typeface="Arial" charset="0"/>
              <a:cs typeface="WenQuanYi Micro Hei" charset="0"/>
            </a:endParaRPr>
          </a:p>
          <a:p>
            <a:pPr eaLnBrk="1">
              <a:lnSpc>
                <a:spcPct val="93000"/>
              </a:lnSpc>
              <a:spcBef>
                <a:spcPct val="0"/>
              </a:spcBef>
            </a:pPr>
            <a:endParaRPr lang="en-US" sz="2000">
              <a:latin typeface="Arial" charset="0"/>
              <a:cs typeface="WenQuanYi Micro He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70B05883-C9F4-9B48-B8C8-5A4BD4A67DD0}" type="slidenum">
              <a:rPr lang="en-US"/>
              <a:pPr/>
              <a:t>15</a:t>
            </a:fld>
            <a:endParaRPr lang="en-US"/>
          </a:p>
        </p:txBody>
      </p:sp>
      <p:sp>
        <p:nvSpPr>
          <p:cNvPr id="16385" name="Text Box 1"/>
          <p:cNvSpPr txBox="1">
            <a:spLocks noGrp="1" noChangeArrowheads="1"/>
          </p:cNvSpPr>
          <p:nvPr>
            <p:ph type="body"/>
          </p:nvPr>
        </p:nvSpPr>
        <p:spPr bwMode="auto">
          <a:xfrm>
            <a:off x="228600" y="228600"/>
            <a:ext cx="6172200" cy="6400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9pPr>
          </a:lstStyle>
          <a:p>
            <a:pPr eaLnBrk="1">
              <a:spcBef>
                <a:spcPct val="0"/>
              </a:spcBef>
            </a:pPr>
            <a:r>
              <a:rPr lang="en-US" sz="2000">
                <a:latin typeface="Arial" charset="0"/>
                <a:cs typeface="WenQuanYi Micro Hei" charset="0"/>
              </a:rPr>
              <a:t>Defining Privacy – Section 5.2 </a:t>
            </a:r>
          </a:p>
          <a:p>
            <a:pPr eaLnBrk="1">
              <a:spcBef>
                <a:spcPct val="0"/>
              </a:spcBef>
            </a:pPr>
            <a:endParaRPr lang="en-US" sz="2000">
              <a:latin typeface="Arial" charset="0"/>
              <a:cs typeface="WenQuanYi Micro Hei" charset="0"/>
            </a:endParaRPr>
          </a:p>
          <a:p>
            <a:pPr eaLnBrk="1">
              <a:spcBef>
                <a:spcPct val="0"/>
              </a:spcBef>
            </a:pPr>
            <a:r>
              <a:rPr lang="en-US" sz="2000">
                <a:latin typeface="Arial" charset="0"/>
                <a:cs typeface="WenQuanYi Micro Hei" charset="0"/>
              </a:rPr>
              <a:t>Brief Example of how people are affected by this issue.</a:t>
            </a:r>
          </a:p>
          <a:p>
            <a:pPr eaLnBrk="1">
              <a:spcBef>
                <a:spcPct val="0"/>
              </a:spcBef>
            </a:pPr>
            <a:endParaRPr lang="en-US" sz="2000">
              <a:latin typeface="Arial" charset="0"/>
              <a:cs typeface="WenQuanYi Micro Hei" charset="0"/>
            </a:endParaRPr>
          </a:p>
          <a:p>
            <a:pPr eaLnBrk="1">
              <a:spcBef>
                <a:spcPct val="0"/>
              </a:spcBef>
            </a:pPr>
            <a:r>
              <a:rPr lang="en-US" sz="2000">
                <a:latin typeface="Arial" charset="0"/>
                <a:cs typeface="WenQuanYi Micro Hei" charset="0"/>
              </a:rPr>
              <a:t>Tug of war – Block access vs Gain access</a:t>
            </a:r>
          </a:p>
        </p:txBody>
      </p:sp>
      <p:sp>
        <p:nvSpPr>
          <p:cNvPr id="16386" name="Rectangle 2"/>
          <p:cNvSpPr>
            <a:spLocks noChangeArrowheads="1"/>
          </p:cNvSpPr>
          <p:nvPr/>
        </p:nvSpPr>
        <p:spPr bwMode="auto">
          <a:xfrm>
            <a:off x="0" y="0"/>
            <a:ext cx="54864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387" name="Rectangle 3"/>
          <p:cNvSpPr>
            <a:spLocks noChangeArrowheads="1"/>
          </p:cNvSpPr>
          <p:nvPr/>
        </p:nvSpPr>
        <p:spPr bwMode="auto">
          <a:xfrm>
            <a:off x="1143000" y="914400"/>
            <a:ext cx="50292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algn="ctr">
              <a:lnSpc>
                <a:spcPct val="100000"/>
              </a:lnSpc>
              <a:tabLst>
                <a:tab pos="723900" algn="l"/>
                <a:tab pos="1447800" algn="l"/>
                <a:tab pos="2171700" algn="l"/>
                <a:tab pos="2895600" algn="l"/>
                <a:tab pos="3619500" algn="l"/>
                <a:tab pos="4343400" algn="l"/>
              </a:tabLst>
            </a:pPr>
            <a:fld id="{9ECA3FD6-A71C-0845-A298-34A9056F6169}" type="slidenum">
              <a:rPr lang="en-US" sz="2400">
                <a:solidFill>
                  <a:srgbClr val="FFFFFF"/>
                </a:solidFill>
                <a:latin typeface="Times New Roman" charset="0"/>
                <a:cs typeface="+mn-ea" charset="0"/>
              </a:rPr>
              <a:pPr algn="ctr">
                <a:lnSpc>
                  <a:spcPct val="100000"/>
                </a:lnSpc>
                <a:tabLst>
                  <a:tab pos="723900" algn="l"/>
                  <a:tab pos="1447800" algn="l"/>
                  <a:tab pos="2171700" algn="l"/>
                  <a:tab pos="2895600" algn="l"/>
                  <a:tab pos="3619500" algn="l"/>
                  <a:tab pos="4343400" algn="l"/>
                </a:tabLst>
              </a:pPr>
              <a:t>15</a:t>
            </a:fld>
            <a:endParaRPr lang="en-US" sz="2400">
              <a:solidFill>
                <a:srgbClr val="FFFFFF"/>
              </a:solidFill>
              <a:latin typeface="Times New Roman" charset="0"/>
              <a:cs typeface="+mn-ea"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00C0FD52-D532-E248-99B6-93E4D8EAB092}" type="slidenum">
              <a:rPr lang="en-US"/>
              <a:pPr/>
              <a:t>16</a:t>
            </a:fld>
            <a:endParaRPr lang="en-US"/>
          </a:p>
        </p:txBody>
      </p:sp>
      <p:sp>
        <p:nvSpPr>
          <p:cNvPr id="17409" name="Text Box 1"/>
          <p:cNvSpPr txBox="1">
            <a:spLocks noGrp="1" noChangeArrowheads="1"/>
          </p:cNvSpPr>
          <p:nvPr>
            <p:ph type="body"/>
          </p:nvPr>
        </p:nvSpPr>
        <p:spPr bwMode="auto">
          <a:xfrm>
            <a:off x="457200" y="457200"/>
            <a:ext cx="5486400" cy="25495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7640" rIns="0" bIns="0"/>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pPr>
            <a:r>
              <a:rPr lang="en-US" sz="2000">
                <a:latin typeface="Arial" charset="0"/>
                <a:cs typeface="WenQuanYi Micro Hei" charset="0"/>
              </a:rPr>
              <a:t>What were the old techniques?</a:t>
            </a:r>
          </a:p>
          <a:p>
            <a:pPr eaLnBrk="1">
              <a:lnSpc>
                <a:spcPct val="93000"/>
              </a:lnSpc>
              <a:spcBef>
                <a:spcPct val="0"/>
              </a:spcBef>
            </a:pPr>
            <a:endParaRPr lang="en-US" sz="2000">
              <a:latin typeface="Arial" charset="0"/>
              <a:cs typeface="WenQuanYi Micro Hei" charset="0"/>
            </a:endParaRPr>
          </a:p>
          <a:p>
            <a:pPr eaLnBrk="1">
              <a:lnSpc>
                <a:spcPct val="93000"/>
              </a:lnSpc>
              <a:spcBef>
                <a:spcPct val="0"/>
              </a:spcBef>
            </a:pPr>
            <a:r>
              <a:rPr lang="en-US" sz="2000">
                <a:latin typeface="Arial" charset="0"/>
                <a:cs typeface="WenQuanYi Micro Hei" charset="0"/>
              </a:rPr>
              <a:t>How are they different?</a:t>
            </a:r>
          </a:p>
          <a:p>
            <a:pPr eaLnBrk="1">
              <a:lnSpc>
                <a:spcPct val="93000"/>
              </a:lnSpc>
              <a:spcBef>
                <a:spcPct val="0"/>
              </a:spcBef>
            </a:pPr>
            <a:endParaRPr lang="en-US" sz="2000">
              <a:latin typeface="Arial" charset="0"/>
              <a:cs typeface="WenQuanYi Micro Hei" charset="0"/>
            </a:endParaRPr>
          </a:p>
          <a:p>
            <a:pPr eaLnBrk="1">
              <a:lnSpc>
                <a:spcPct val="93000"/>
              </a:lnSpc>
              <a:spcBef>
                <a:spcPct val="0"/>
              </a:spcBef>
            </a:pPr>
            <a:r>
              <a:rPr lang="en-US" sz="2000">
                <a:latin typeface="Arial" charset="0"/>
                <a:cs typeface="WenQuanYi Micro Hei" charset="0"/>
              </a:rPr>
              <a:t>How can they be used to invade privacy?</a:t>
            </a:r>
          </a:p>
          <a:p>
            <a:pPr eaLnBrk="1">
              <a:lnSpc>
                <a:spcPct val="93000"/>
              </a:lnSpc>
              <a:spcBef>
                <a:spcPct val="0"/>
              </a:spcBef>
            </a:pPr>
            <a:endParaRPr lang="en-US" sz="2000">
              <a:latin typeface="Arial" charset="0"/>
              <a:cs typeface="WenQuanYi Micro Hei" charset="0"/>
            </a:endParaRPr>
          </a:p>
          <a:p>
            <a:pPr eaLnBrk="1">
              <a:lnSpc>
                <a:spcPct val="93000"/>
              </a:lnSpc>
              <a:spcBef>
                <a:spcPct val="0"/>
              </a:spcBef>
            </a:pPr>
            <a:r>
              <a:rPr lang="en-US" sz="2000">
                <a:latin typeface="Arial" charset="0"/>
                <a:cs typeface="WenQuanYi Micro Hei" charset="0"/>
              </a:rPr>
              <a:t>How can they be blocked? </a:t>
            </a:r>
          </a:p>
          <a:p>
            <a:pPr eaLnBrk="1">
              <a:lnSpc>
                <a:spcPct val="93000"/>
              </a:lnSpc>
              <a:spcBef>
                <a:spcPct val="0"/>
              </a:spcBef>
            </a:pPr>
            <a:endParaRPr lang="en-US" sz="2000">
              <a:latin typeface="Arial" charset="0"/>
              <a:cs typeface="WenQuanYi Micro Hei" charset="0"/>
            </a:endParaRPr>
          </a:p>
          <a:p>
            <a:pPr eaLnBrk="1">
              <a:lnSpc>
                <a:spcPct val="93000"/>
              </a:lnSpc>
              <a:spcBef>
                <a:spcPct val="0"/>
              </a:spcBef>
            </a:pPr>
            <a:endParaRPr lang="en-US" sz="2000">
              <a:latin typeface="Arial" charset="0"/>
              <a:cs typeface="WenQuanYi Micro Hei" charset="0"/>
            </a:endParaRPr>
          </a:p>
        </p:txBody>
      </p:sp>
      <p:sp>
        <p:nvSpPr>
          <p:cNvPr id="17410" name="Rectangle 2"/>
          <p:cNvSpPr>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411" name="Rectangle 3"/>
          <p:cNvSpPr>
            <a:spLocks noChangeArrowheads="1"/>
          </p:cNvSpPr>
          <p:nvPr/>
        </p:nvSpPr>
        <p:spPr bwMode="auto">
          <a:xfrm>
            <a:off x="685800" y="228600"/>
            <a:ext cx="7543800" cy="594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0C97B9C-14AF-2D4B-A608-C947612AB1B5}" type="slidenum">
              <a:rPr lang="en-US"/>
              <a:pPr/>
              <a:t>17</a:t>
            </a:fld>
            <a:endParaRPr lang="en-US"/>
          </a:p>
        </p:txBody>
      </p:sp>
      <p:sp>
        <p:nvSpPr>
          <p:cNvPr id="18433"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7640" rIns="0" bIns="0"/>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pPr>
            <a:r>
              <a:rPr lang="en-US" sz="2000">
                <a:latin typeface="Arial" charset="0"/>
                <a:cs typeface="WenQuanYi Micro Hei" charset="0"/>
              </a:rPr>
              <a:t>What are new tracking techniques?</a:t>
            </a:r>
          </a:p>
          <a:p>
            <a:pPr eaLnBrk="1">
              <a:lnSpc>
                <a:spcPct val="93000"/>
              </a:lnSpc>
              <a:spcBef>
                <a:spcPct val="0"/>
              </a:spcBef>
            </a:pPr>
            <a:endParaRPr lang="en-US" sz="2000">
              <a:latin typeface="Arial" charset="0"/>
              <a:cs typeface="WenQuanYi Micro Hei" charset="0"/>
            </a:endParaRPr>
          </a:p>
          <a:p>
            <a:pPr eaLnBrk="1">
              <a:lnSpc>
                <a:spcPct val="93000"/>
              </a:lnSpc>
              <a:spcBef>
                <a:spcPct val="0"/>
              </a:spcBef>
            </a:pPr>
            <a:r>
              <a:rPr lang="en-US" sz="2000">
                <a:latin typeface="Arial" charset="0"/>
                <a:cs typeface="WenQuanYi Micro Hei" charset="0"/>
              </a:rPr>
              <a:t>How does this affect user control?</a:t>
            </a:r>
          </a:p>
          <a:p>
            <a:pPr eaLnBrk="1">
              <a:lnSpc>
                <a:spcPct val="93000"/>
              </a:lnSpc>
              <a:spcBef>
                <a:spcPct val="0"/>
              </a:spcBef>
            </a:pPr>
            <a:endParaRPr lang="en-US" sz="2000">
              <a:latin typeface="Arial" charset="0"/>
              <a:cs typeface="WenQuanYi Micro Hei" charset="0"/>
            </a:endParaRPr>
          </a:p>
          <a:p>
            <a:pPr eaLnBrk="1">
              <a:lnSpc>
                <a:spcPct val="93000"/>
              </a:lnSpc>
              <a:spcBef>
                <a:spcPct val="0"/>
              </a:spcBef>
            </a:pPr>
            <a:r>
              <a:rPr lang="en-US" sz="2000">
                <a:latin typeface="Arial" charset="0"/>
                <a:cs typeface="WenQuanYi Micro Hei" charset="0"/>
              </a:rPr>
              <a:t>The Kissmetrics ETag is highlighted in the figure.</a:t>
            </a:r>
          </a:p>
          <a:p>
            <a:pPr eaLnBrk="1">
              <a:lnSpc>
                <a:spcPct val="93000"/>
              </a:lnSpc>
              <a:spcBef>
                <a:spcPct val="0"/>
              </a:spcBef>
            </a:pPr>
            <a:endParaRPr lang="en-US" sz="2000">
              <a:latin typeface="Arial" charset="0"/>
              <a:cs typeface="WenQuanYi Micro He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35962BA-D618-9C44-8254-68480BCFFC27}" type="slidenum">
              <a:rPr lang="en-US"/>
              <a:pPr/>
              <a:t>18</a:t>
            </a:fld>
            <a:endParaRPr lang="en-US"/>
          </a:p>
        </p:txBody>
      </p:sp>
      <p:sp>
        <p:nvSpPr>
          <p:cNvPr id="19457"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945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7640" rIns="0" bIns="0"/>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pPr>
            <a:r>
              <a:rPr lang="en-US" sz="2000">
                <a:latin typeface="Arial" charset="0"/>
                <a:cs typeface="WenQuanYi Micro Hei" charset="0"/>
              </a:rPr>
              <a:t>Upon visiting hulu.com, we receive a tracking identifier through an ETag generated by Kissmetrics. This identifier persists when visiting spotify.com, which</a:t>
            </a:r>
          </a:p>
          <a:p>
            <a:pPr eaLnBrk="1">
              <a:lnSpc>
                <a:spcPct val="93000"/>
              </a:lnSpc>
              <a:spcBef>
                <a:spcPct val="0"/>
              </a:spcBef>
            </a:pPr>
            <a:r>
              <a:rPr lang="en-US" sz="2000">
                <a:latin typeface="Arial" charset="0"/>
                <a:cs typeface="WenQuanYi Micro Hei" charset="0"/>
              </a:rPr>
              <a:t>also uses Kissmetrics.</a:t>
            </a:r>
          </a:p>
          <a:p>
            <a:pPr eaLnBrk="1">
              <a:lnSpc>
                <a:spcPct val="93000"/>
              </a:lnSpc>
              <a:spcBef>
                <a:spcPct val="0"/>
              </a:spcBef>
            </a:pPr>
            <a:endParaRPr lang="en-US" sz="2000">
              <a:latin typeface="Arial" charset="0"/>
              <a:cs typeface="WenQuanYi Micro Hei" charset="0"/>
            </a:endParaRPr>
          </a:p>
          <a:p>
            <a:pPr eaLnBrk="1">
              <a:lnSpc>
                <a:spcPct val="93000"/>
              </a:lnSpc>
              <a:spcBef>
                <a:spcPct val="0"/>
              </a:spcBef>
            </a:pPr>
            <a:endParaRPr lang="en-US" sz="2000">
              <a:latin typeface="Arial" charset="0"/>
              <a:cs typeface="WenQuanYi Micro Hei" charset="0"/>
            </a:endParaRPr>
          </a:p>
          <a:p>
            <a:pPr eaLnBrk="1">
              <a:lnSpc>
                <a:spcPct val="93000"/>
              </a:lnSpc>
              <a:spcBef>
                <a:spcPct val="0"/>
              </a:spcBef>
            </a:pPr>
            <a:r>
              <a:rPr lang="en-US" sz="2000">
                <a:latin typeface="Arial" charset="0"/>
                <a:cs typeface="WenQuanYi Micro Hei" charset="0"/>
              </a:rPr>
              <a:t>A Kissmetrics identifer based on ETags persists across the domains gigaom.com and spotify.com, with private browsing mode and do not track enabled.</a:t>
            </a:r>
          </a:p>
          <a:p>
            <a:pPr eaLnBrk="1">
              <a:lnSpc>
                <a:spcPct val="93000"/>
              </a:lnSpc>
              <a:spcBef>
                <a:spcPct val="0"/>
              </a:spcBef>
            </a:pPr>
            <a:endParaRPr lang="en-US" sz="2000">
              <a:latin typeface="Arial" charset="0"/>
              <a:cs typeface="WenQuanYi Micro Hei" charset="0"/>
            </a:endParaRPr>
          </a:p>
          <a:p>
            <a:pPr eaLnBrk="1">
              <a:lnSpc>
                <a:spcPct val="93000"/>
              </a:lnSpc>
              <a:spcBef>
                <a:spcPct val="0"/>
              </a:spcBef>
            </a:pPr>
            <a:endParaRPr lang="en-US" sz="2000">
              <a:latin typeface="Arial" charset="0"/>
              <a:cs typeface="WenQuanYi Micro Hei" charset="0"/>
            </a:endParaRPr>
          </a:p>
          <a:p>
            <a:pPr eaLnBrk="1">
              <a:lnSpc>
                <a:spcPct val="93000"/>
              </a:lnSpc>
              <a:spcBef>
                <a:spcPct val="0"/>
              </a:spcBef>
            </a:pPr>
            <a:endParaRPr lang="en-US" sz="2000">
              <a:latin typeface="Arial" charset="0"/>
              <a:cs typeface="WenQuanYi Micro He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6"/>
          <p:cNvSpPr>
            <a:spLocks noGrp="1" noChangeArrowheads="1"/>
          </p:cNvSpPr>
          <p:nvPr>
            <p:ph type="sldNum"/>
          </p:nvPr>
        </p:nvSpPr>
        <p:spPr>
          <a:ln/>
        </p:spPr>
        <p:txBody>
          <a:bodyPr/>
          <a:lstStyle/>
          <a:p>
            <a:fld id="{F36CEB3D-C4D6-EF49-B365-B656CA6946F9}" type="slidenum">
              <a:rPr lang="en-US"/>
              <a:pPr/>
              <a:t>19</a:t>
            </a:fld>
            <a:endParaRPr lang="en-US"/>
          </a:p>
        </p:txBody>
      </p:sp>
      <p:sp>
        <p:nvSpPr>
          <p:cNvPr id="20481" name="Text Box 1"/>
          <p:cNvSpPr txBox="1">
            <a:spLocks noChangeArrowheads="1"/>
          </p:cNvSpPr>
          <p:nvPr/>
        </p:nvSpPr>
        <p:spPr bwMode="auto">
          <a:xfrm>
            <a:off x="228600" y="914400"/>
            <a:ext cx="5257800"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WenQuanYi Micro 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WenQuanYi Micro 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WenQuanYi Micro 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WenQuanYi Micro 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WenQuanYi Micro Hei" charset="0"/>
              </a:defRPr>
            </a:lvl9pPr>
          </a:lstStyle>
          <a:p>
            <a:r>
              <a:rPr lang="en-US"/>
              <a:t>There has been an increase in web tracking devices being surreptitiously placed on a users computer.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191CC31-6335-364E-BB8B-F944CBCFA090}" type="datetime1">
              <a:rPr lang="en-US"/>
              <a:pPr/>
              <a:t>9/20/11</a:t>
            </a:fld>
            <a:endParaRPr lang="en-US"/>
          </a:p>
        </p:txBody>
      </p:sp>
      <p:sp>
        <p:nvSpPr>
          <p:cNvPr id="18435" name="Rectangle 7"/>
          <p:cNvSpPr>
            <a:spLocks noGrp="1" noChangeArrowheads="1"/>
          </p:cNvSpPr>
          <p:nvPr>
            <p:ph type="sldNum" sz="quarter" idx="5"/>
          </p:nvPr>
        </p:nvSpPr>
        <p:spPr>
          <a:noFill/>
        </p:spPr>
        <p:txBody>
          <a:bodyPr/>
          <a:lstStyle/>
          <a:p>
            <a:fld id="{68887E0E-871C-F642-909A-9CE2FC5B4582}" type="slidenum">
              <a:rPr lang="en-US"/>
              <a:pPr/>
              <a:t>2</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6"/>
          <p:cNvSpPr>
            <a:spLocks noGrp="1" noChangeArrowheads="1"/>
          </p:cNvSpPr>
          <p:nvPr>
            <p:ph type="sldNum"/>
          </p:nvPr>
        </p:nvSpPr>
        <p:spPr>
          <a:ln/>
        </p:spPr>
        <p:txBody>
          <a:bodyPr/>
          <a:lstStyle/>
          <a:p>
            <a:fld id="{993FFD73-A344-414F-A0A7-0D24E76E7328}" type="slidenum">
              <a:rPr lang="en-US"/>
              <a:pPr/>
              <a:t>20</a:t>
            </a:fld>
            <a:endParaRPr lang="en-US"/>
          </a:p>
        </p:txBody>
      </p:sp>
      <p:sp>
        <p:nvSpPr>
          <p:cNvPr id="21505" name="Text Box 1"/>
          <p:cNvSpPr txBox="1">
            <a:spLocks noChangeArrowheads="1"/>
          </p:cNvSpPr>
          <p:nvPr/>
        </p:nvSpPr>
        <p:spPr bwMode="auto">
          <a:xfrm>
            <a:off x="457200" y="228600"/>
            <a:ext cx="5486400"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WenQuanYi Micro 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WenQuanYi Micro 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WenQuanYi Micro 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WenQuanYi Micro 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WenQuanYi Micro Hei" charset="0"/>
              </a:defRPr>
            </a:lvl9pPr>
          </a:lstStyle>
          <a:p>
            <a:r>
              <a:rPr lang="en-US"/>
              <a:t>Some tools to help try and prevent web tracking.</a:t>
            </a:r>
          </a:p>
          <a:p>
            <a:endParaRPr lang="en-US"/>
          </a:p>
          <a:p>
            <a:r>
              <a:rPr lang="en-US"/>
              <a:t>Privacy leading members.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6"/>
          <p:cNvSpPr>
            <a:spLocks noGrp="1" noChangeArrowheads="1"/>
          </p:cNvSpPr>
          <p:nvPr>
            <p:ph type="sldNum"/>
          </p:nvPr>
        </p:nvSpPr>
        <p:spPr>
          <a:ln/>
        </p:spPr>
        <p:txBody>
          <a:bodyPr/>
          <a:lstStyle/>
          <a:p>
            <a:fld id="{0343A939-CBBF-AC46-94A3-9D581E8D5575}" type="slidenum">
              <a:rPr lang="en-US"/>
              <a:pPr/>
              <a:t>21</a:t>
            </a:fld>
            <a:endParaRPr lang="en-US"/>
          </a:p>
        </p:txBody>
      </p:sp>
      <p:sp>
        <p:nvSpPr>
          <p:cNvPr id="22529" name="Text Box 1"/>
          <p:cNvSpPr txBox="1">
            <a:spLocks noChangeArrowheads="1"/>
          </p:cNvSpPr>
          <p:nvPr/>
        </p:nvSpPr>
        <p:spPr bwMode="auto">
          <a:xfrm>
            <a:off x="228600" y="457200"/>
            <a:ext cx="5943600" cy="162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WenQuanYi Micro 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WenQuanYi Micro 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WenQuanYi Micro 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WenQuanYi Micro 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WenQuanYi Micro Hei" charset="0"/>
              </a:defRPr>
            </a:lvl9pPr>
          </a:lstStyle>
          <a:p>
            <a:r>
              <a:rPr lang="en-US"/>
              <a:t>Do not Track</a:t>
            </a:r>
          </a:p>
          <a:p>
            <a:endParaRPr lang="en-US"/>
          </a:p>
          <a:p>
            <a:r>
              <a:rPr lang="en-US"/>
              <a:t>Fingerprinting</a:t>
            </a:r>
          </a:p>
          <a:p>
            <a:endParaRPr lang="en-US"/>
          </a:p>
          <a:p>
            <a:r>
              <a:rPr lang="en-US"/>
              <a:t>Questions?</a:t>
            </a:r>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6"/>
          <p:cNvSpPr>
            <a:spLocks noGrp="1" noChangeArrowheads="1"/>
          </p:cNvSpPr>
          <p:nvPr>
            <p:ph type="sldNum"/>
          </p:nvPr>
        </p:nvSpPr>
        <p:spPr>
          <a:ln/>
        </p:spPr>
        <p:txBody>
          <a:bodyPr/>
          <a:lstStyle/>
          <a:p>
            <a:fld id="{5121A109-102A-C74C-A142-9CB87BA376E3}" type="slidenum">
              <a:rPr lang="en-US"/>
              <a:pPr/>
              <a:t>22</a:t>
            </a:fld>
            <a:endParaRPr lang="en-US"/>
          </a:p>
        </p:txBody>
      </p:sp>
      <p:sp>
        <p:nvSpPr>
          <p:cNvPr id="23553" name="Text Box 1"/>
          <p:cNvSpPr txBox="1">
            <a:spLocks noChangeArrowheads="1"/>
          </p:cNvSpPr>
          <p:nvPr/>
        </p:nvSpPr>
        <p:spPr bwMode="auto">
          <a:xfrm>
            <a:off x="1143000" y="914400"/>
            <a:ext cx="4343400"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WenQuanYi Micro 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WenQuanYi Micro 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WenQuanYi Micro 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WenQuanYi Micro 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WenQuanYi Micro Hei" charset="0"/>
              </a:defRPr>
            </a:lvl9pPr>
          </a:lstStyle>
          <a:p>
            <a:r>
              <a:rPr lang="en-US"/>
              <a:t>Check out the paper on ssrn to read our research paper.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a:ln/>
        </p:spPr>
        <p:txBody>
          <a:bodyPr/>
          <a:lstStyle/>
          <a:p>
            <a:r>
              <a:rPr lang="en-US" sz="1200" kern="1200" dirty="0" smtClean="0">
                <a:solidFill>
                  <a:schemeClr val="tx1"/>
                </a:solidFill>
                <a:latin typeface="Arial" pitchFamily="76" charset="0"/>
                <a:ea typeface="ＭＳ Ｐゴシック" pitchFamily="76" charset="-128"/>
                <a:cs typeface="ＭＳ Ｐゴシック" pitchFamily="76" charset="-128"/>
              </a:rPr>
              <a:t>To quote Ben Franklin: “Those Who Sacrifice Liberty For Security Deserve Neither.”</a:t>
            </a:r>
          </a:p>
          <a:p>
            <a:r>
              <a:rPr lang="en-US" sz="1200" kern="1200" dirty="0" smtClean="0">
                <a:solidFill>
                  <a:schemeClr val="tx1"/>
                </a:solidFill>
                <a:latin typeface="Arial" pitchFamily="76" charset="0"/>
                <a:ea typeface="ＭＳ Ｐゴシック" pitchFamily="76" charset="-128"/>
                <a:cs typeface="ＭＳ Ｐゴシック" pitchFamily="76" charset="-128"/>
              </a:rPr>
              <a:t>It's also true that those who would give up privacy for security are likely to end up with neither.</a:t>
            </a:r>
          </a:p>
          <a:p>
            <a:endParaRPr lang="en-US" sz="1200" kern="1200" dirty="0" smtClean="0">
              <a:solidFill>
                <a:schemeClr val="tx1"/>
              </a:solidFill>
              <a:latin typeface="Arial" pitchFamily="76" charset="0"/>
              <a:ea typeface="ＭＳ Ｐゴシック" pitchFamily="76" charset="-128"/>
              <a:cs typeface="ＭＳ Ｐゴシック" pitchFamily="76"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76" charset="0"/>
                <a:ea typeface="ＭＳ Ｐゴシック" pitchFamily="76" charset="-128"/>
                <a:cs typeface="ＭＳ Ｐゴシック" pitchFamily="76" charset="-128"/>
              </a:rPr>
              <a:t>How much privacy are you willing to give up? Can we even afford privacy in this age of insecurity? In a Jan. 21 </a:t>
            </a:r>
            <a:r>
              <a:rPr lang="en-US" sz="1200" i="1" kern="1200" dirty="0" smtClean="0">
                <a:solidFill>
                  <a:schemeClr val="tx1"/>
                </a:solidFill>
                <a:latin typeface="Arial" pitchFamily="76" charset="0"/>
                <a:ea typeface="ＭＳ Ｐゴシック" pitchFamily="76" charset="-128"/>
                <a:cs typeface="ＭＳ Ｐゴシック" pitchFamily="76" charset="-128"/>
              </a:rPr>
              <a:t>New Yorker</a:t>
            </a:r>
            <a:r>
              <a:rPr lang="en-US" sz="1200" kern="1200" dirty="0" smtClean="0">
                <a:solidFill>
                  <a:schemeClr val="tx1"/>
                </a:solidFill>
                <a:latin typeface="Arial" pitchFamily="76" charset="0"/>
                <a:ea typeface="ＭＳ Ｐゴシック" pitchFamily="76" charset="-128"/>
                <a:cs typeface="ＭＳ Ｐゴシック" pitchFamily="76" charset="-128"/>
              </a:rPr>
              <a:t> article, Director of National Intelligence Michael McConnell discusses a proposed plan to monitor all internet communications for security purposes. If any of you have heard of “1984”, you know why a police state is generally not a good idea. Privacy no longer can mean anonymity – it translates as “You should let the government guard your private information.” You're expected to give up control of your privacy to others, who -- presumably -- get to decide how much of it you deserve. That's what loss of liberty looks like. </a:t>
            </a:r>
          </a:p>
          <a:p>
            <a:endParaRPr lang="en-US" baseline="0" dirty="0" smtClean="0">
              <a:latin typeface="Arial" pitchFamily="-109" charset="0"/>
              <a:ea typeface="ＭＳ Ｐゴシック" pitchFamily="-109" charset="-128"/>
              <a:cs typeface="ＭＳ Ｐゴシック" pitchFamily="-109" charset="-128"/>
            </a:endParaRPr>
          </a:p>
        </p:txBody>
      </p:sp>
      <p:sp>
        <p:nvSpPr>
          <p:cNvPr id="38916" name="Date Placeholder 3"/>
          <p:cNvSpPr>
            <a:spLocks noGrp="1"/>
          </p:cNvSpPr>
          <p:nvPr>
            <p:ph type="dt" sz="quarter" idx="1"/>
          </p:nvPr>
        </p:nvSpPr>
        <p:spPr>
          <a:noFill/>
        </p:spPr>
        <p:txBody>
          <a:bodyPr/>
          <a:lstStyle/>
          <a:p>
            <a:fld id="{4FA88519-6214-1344-80BF-9F2EF443078D}" type="datetime1">
              <a:rPr lang="en-US" smtClean="0"/>
              <a:pPr/>
              <a:t>9/20/11</a:t>
            </a:fld>
            <a:endParaRPr lang="en-US" smtClean="0"/>
          </a:p>
        </p:txBody>
      </p:sp>
      <p:sp>
        <p:nvSpPr>
          <p:cNvPr id="38917" name="Slide Number Placeholder 4"/>
          <p:cNvSpPr>
            <a:spLocks noGrp="1"/>
          </p:cNvSpPr>
          <p:nvPr>
            <p:ph type="sldNum" sz="quarter" idx="5"/>
          </p:nvPr>
        </p:nvSpPr>
        <p:spPr>
          <a:noFill/>
        </p:spPr>
        <p:txBody>
          <a:bodyPr/>
          <a:lstStyle/>
          <a:p>
            <a:fld id="{DD388BFA-B601-E245-91AD-F840306AB0FF}"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p:spPr>
        <p:txBody>
          <a:bodyPr/>
          <a:lstStyle/>
          <a:p>
            <a:fld id="{1D6C5008-2E4D-9042-8233-30804612B014}" type="datetime1">
              <a:rPr lang="en-US"/>
              <a:pPr/>
              <a:t>9/20/11</a:t>
            </a:fld>
            <a:endParaRPr lang="en-US"/>
          </a:p>
        </p:txBody>
      </p:sp>
      <p:sp>
        <p:nvSpPr>
          <p:cNvPr id="49155" name="Rectangle 7"/>
          <p:cNvSpPr>
            <a:spLocks noGrp="1" noChangeArrowheads="1"/>
          </p:cNvSpPr>
          <p:nvPr>
            <p:ph type="sldNum" sz="quarter" idx="5"/>
          </p:nvPr>
        </p:nvSpPr>
        <p:spPr>
          <a:noFill/>
        </p:spPr>
        <p:txBody>
          <a:bodyPr/>
          <a:lstStyle/>
          <a:p>
            <a:fld id="{6B65AAAD-1528-C342-AC58-92E8A032A29C}" type="slidenum">
              <a:rPr lang="en-US"/>
              <a:pPr/>
              <a:t>24</a:t>
            </a:fld>
            <a:endParaRPr lang="en-US"/>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76" charset="0"/>
                <a:ea typeface="ＭＳ Ｐゴシック" pitchFamily="76" charset="-128"/>
                <a:cs typeface="ＭＳ Ｐゴシック" pitchFamily="76" charset="-128"/>
              </a:rPr>
              <a:t>Question: How many of you, when travelling by air went through a full-body scan? Did you feel it was violating your privacy?</a:t>
            </a:r>
          </a:p>
          <a:p>
            <a:r>
              <a:rPr lang="en-US" sz="1200" kern="1200" dirty="0" smtClean="0">
                <a:solidFill>
                  <a:schemeClr val="tx1"/>
                </a:solidFill>
                <a:latin typeface="Arial" pitchFamily="76" charset="0"/>
                <a:ea typeface="ＭＳ Ｐゴシック" pitchFamily="76" charset="-128"/>
                <a:cs typeface="ＭＳ Ｐゴシック" pitchFamily="76" charset="-128"/>
              </a:rPr>
              <a:t>Do they</a:t>
            </a:r>
            <a:r>
              <a:rPr lang="en-US" sz="1200" kern="1200" baseline="0" dirty="0" smtClean="0">
                <a:solidFill>
                  <a:schemeClr val="tx1"/>
                </a:solidFill>
                <a:latin typeface="Arial" pitchFamily="76" charset="0"/>
                <a:ea typeface="ＭＳ Ｐゴシック" pitchFamily="76" charset="-128"/>
                <a:cs typeface="ＭＳ Ｐゴシック" pitchFamily="76" charset="-128"/>
              </a:rPr>
              <a:t> </a:t>
            </a:r>
            <a:r>
              <a:rPr lang="en-US" sz="1200" kern="1200" dirty="0" smtClean="0">
                <a:solidFill>
                  <a:schemeClr val="tx1"/>
                </a:solidFill>
                <a:latin typeface="Arial" pitchFamily="76" charset="0"/>
                <a:ea typeface="ＭＳ Ｐゴシック" pitchFamily="76" charset="-128"/>
                <a:cs typeface="ＭＳ Ｐゴシック" pitchFamily="76" charset="-128"/>
              </a:rPr>
              <a:t>make you mad? If your answer is yes, you are in the minority.</a:t>
            </a:r>
          </a:p>
          <a:p>
            <a:endParaRPr lang="en-US" sz="1200" kern="1200" dirty="0" smtClean="0">
              <a:solidFill>
                <a:schemeClr val="tx1"/>
              </a:solidFill>
              <a:latin typeface="Arial" pitchFamily="76" charset="0"/>
              <a:ea typeface="ＭＳ Ｐゴシック" pitchFamily="76" charset="-128"/>
              <a:cs typeface="ＭＳ Ｐゴシック" pitchFamily="76" charset="-128"/>
            </a:endParaRPr>
          </a:p>
          <a:p>
            <a:r>
              <a:rPr lang="en-US" sz="1200" kern="1200" dirty="0" smtClean="0">
                <a:solidFill>
                  <a:schemeClr val="tx1"/>
                </a:solidFill>
                <a:latin typeface="Arial" pitchFamily="76" charset="0"/>
                <a:ea typeface="ＭＳ Ｐゴシック" pitchFamily="76" charset="-128"/>
                <a:cs typeface="ＭＳ Ｐゴシック" pitchFamily="76" charset="-128"/>
              </a:rPr>
              <a:t>Attitudes among frequent U.S. air travelers suggest that the reported uproar over the use of full-body scans and pat-downs at U.S. airports does not reflect how most air travelers feel. The majority are not bothered by the use of full-body scans, which most travelers would choose over the full-body pat-downs they tend to find objectionable and less effective at preventing terrorism. Further, in both cases, those who have already undergone such procedures are less likely to have been bothered or angry than those who have not, suggesting that the prospect of such a screening is more upsetting than the reality.</a:t>
            </a:r>
          </a:p>
          <a:p>
            <a:endParaRPr lang="en-US" sz="1200" kern="1200" dirty="0" smtClean="0">
              <a:solidFill>
                <a:schemeClr val="tx1"/>
              </a:solidFill>
              <a:latin typeface="Arial" pitchFamily="76" charset="0"/>
              <a:ea typeface="ＭＳ Ｐゴシック" pitchFamily="76" charset="-128"/>
              <a:cs typeface="ＭＳ Ｐゴシック" pitchFamily="76" charset="-128"/>
            </a:endParaRPr>
          </a:p>
          <a:p>
            <a:r>
              <a:rPr lang="en-US" sz="1200" kern="1200" dirty="0" smtClean="0">
                <a:solidFill>
                  <a:schemeClr val="tx1"/>
                </a:solidFill>
                <a:latin typeface="Arial" pitchFamily="76" charset="0"/>
                <a:ea typeface="ＭＳ Ｐゴシック" pitchFamily="76" charset="-128"/>
                <a:cs typeface="ＭＳ Ｐゴシック" pitchFamily="76" charset="-128"/>
              </a:rPr>
              <a:t>The large majority of frequent travelers say any potential loss of privacy is worth it to prevent acts of terrorism, which suggests that most Americans accept the Homeland Security Department's rationale for using these tactics. Airlines can also find solace in that air travelers appear no less likely to use other means of travel than they were at the start of the year, when the use of these procedures was less common.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Arial" pitchFamily="76" charset="0"/>
              <a:ea typeface="ＭＳ Ｐゴシック" pitchFamily="76" charset="-128"/>
              <a:cs typeface="ＭＳ Ｐゴシック" pitchFamily="76" charset="-128"/>
            </a:endParaRPr>
          </a:p>
          <a:p>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8DBA6DA5-4BE6-064B-A8A0-F365DA57057A}" type="datetime1">
              <a:rPr lang="en-US"/>
              <a:pPr/>
              <a:t>9/20/11</a:t>
            </a:fld>
            <a:endParaRPr lang="en-US"/>
          </a:p>
        </p:txBody>
      </p:sp>
      <p:sp>
        <p:nvSpPr>
          <p:cNvPr id="51203" name="Rectangle 7"/>
          <p:cNvSpPr>
            <a:spLocks noGrp="1" noChangeArrowheads="1"/>
          </p:cNvSpPr>
          <p:nvPr>
            <p:ph type="sldNum" sz="quarter" idx="5"/>
          </p:nvPr>
        </p:nvSpPr>
        <p:spPr>
          <a:noFill/>
        </p:spPr>
        <p:txBody>
          <a:bodyPr/>
          <a:lstStyle/>
          <a:p>
            <a:fld id="{FB556D0B-3FDE-9B46-B64F-853425D9BD4E}" type="slidenum">
              <a:rPr lang="en-US"/>
              <a:pPr/>
              <a:t>25</a:t>
            </a:fld>
            <a:endParaRPr lang="en-US"/>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p:spPr>
        <p:txBody>
          <a:bodyPr/>
          <a:lstStyle/>
          <a:p>
            <a:r>
              <a:rPr lang="en-US" sz="1200" kern="1200" dirty="0" smtClean="0">
                <a:solidFill>
                  <a:schemeClr val="tx1"/>
                </a:solidFill>
                <a:latin typeface="Arial" pitchFamily="76" charset="0"/>
                <a:ea typeface="ＭＳ Ｐゴシック" pitchFamily="76" charset="-128"/>
                <a:cs typeface="ＭＳ Ｐゴシック" pitchFamily="76" charset="-128"/>
              </a:rPr>
              <a:t>Another reason people sacrifice privacy is convenience. The digital revolution has changed the way the current generation carries out everyday tasks. But some say that convenience has come at the price of your privacy. And it's not just a matter of companies recording your IP addresses and credit card swipes.</a:t>
            </a:r>
            <a:r>
              <a:rPr lang="en-US" sz="1200" kern="1200" baseline="0" dirty="0" smtClean="0">
                <a:solidFill>
                  <a:schemeClr val="tx1"/>
                </a:solidFill>
                <a:latin typeface="Arial" pitchFamily="76" charset="0"/>
                <a:ea typeface="ＭＳ Ｐゴシック" pitchFamily="76" charset="-128"/>
                <a:cs typeface="ＭＳ Ｐゴシック" pitchFamily="76" charset="-128"/>
              </a:rPr>
              <a:t> </a:t>
            </a:r>
            <a:r>
              <a:rPr lang="en-US" sz="1200" kern="1200" dirty="0" smtClean="0">
                <a:solidFill>
                  <a:schemeClr val="tx1"/>
                </a:solidFill>
                <a:latin typeface="Arial" pitchFamily="76" charset="0"/>
                <a:ea typeface="ＭＳ Ｐゴシック" pitchFamily="76" charset="-128"/>
                <a:cs typeface="ＭＳ Ｐゴシック" pitchFamily="76" charset="-128"/>
              </a:rPr>
              <a:t>We share more data than we realize which makes it easier to track us.</a:t>
            </a:r>
          </a:p>
          <a:p>
            <a:endParaRPr lang="en-US" sz="1200" kern="1200" dirty="0" smtClean="0">
              <a:solidFill>
                <a:schemeClr val="tx1"/>
              </a:solidFill>
              <a:latin typeface="Arial" pitchFamily="76" charset="0"/>
              <a:ea typeface="ＭＳ Ｐゴシック" pitchFamily="76" charset="-128"/>
              <a:cs typeface="ＭＳ Ｐゴシック" pitchFamily="-109"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76" charset="0"/>
                <a:ea typeface="ＭＳ Ｐゴシック" pitchFamily="76" charset="-128"/>
                <a:cs typeface="ＭＳ Ｐゴシック" pitchFamily="76" charset="-128"/>
              </a:rPr>
              <a:t>It's very hard to function in society and not leave those kinds of clues. And that can put your personal information at a higher risk. In 2009, more than 11 million U.S. consumers were victims of identity theft, according to an annual survey released in March 2010. It found that the No. 1 targets are people 18 to 24. </a:t>
            </a:r>
          </a:p>
          <a:p>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a:noFill/>
        </p:spPr>
        <p:txBody>
          <a:bodyPr/>
          <a:lstStyle/>
          <a:p>
            <a:fld id="{0D216B81-6282-3F44-9DC4-CFC62CDF419F}" type="datetime1">
              <a:rPr lang="en-US"/>
              <a:pPr/>
              <a:t>9/20/11</a:t>
            </a:fld>
            <a:endParaRPr lang="en-US"/>
          </a:p>
        </p:txBody>
      </p:sp>
      <p:sp>
        <p:nvSpPr>
          <p:cNvPr id="47107" name="Rectangle 7"/>
          <p:cNvSpPr>
            <a:spLocks noGrp="1" noChangeArrowheads="1"/>
          </p:cNvSpPr>
          <p:nvPr>
            <p:ph type="sldNum" sz="quarter" idx="5"/>
          </p:nvPr>
        </p:nvSpPr>
        <p:spPr>
          <a:noFill/>
        </p:spPr>
        <p:txBody>
          <a:bodyPr/>
          <a:lstStyle/>
          <a:p>
            <a:fld id="{0D0F863F-559D-8243-8865-4287512030AA}" type="slidenum">
              <a:rPr lang="en-US"/>
              <a:pPr/>
              <a:t>26</a:t>
            </a:fld>
            <a:endParaRPr lang="en-US"/>
          </a:p>
        </p:txBody>
      </p:sp>
      <p:sp>
        <p:nvSpPr>
          <p:cNvPr id="47108" name="Rectangle 2"/>
          <p:cNvSpPr>
            <a:spLocks noGrp="1" noRot="1" noChangeAspect="1" noChangeArrowheads="1"/>
          </p:cNvSpPr>
          <p:nvPr>
            <p:ph type="sldImg"/>
          </p:nvPr>
        </p:nvSpPr>
        <p:spPr>
          <a:solidFill>
            <a:srgbClr val="FFFFFF"/>
          </a:solidFill>
          <a:ln/>
        </p:spPr>
      </p:sp>
      <p:sp>
        <p:nvSpPr>
          <p:cNvPr id="47109"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76" charset="0"/>
                <a:ea typeface="ＭＳ Ｐゴシック" pitchFamily="76" charset="-128"/>
                <a:cs typeface="ＭＳ Ｐゴシック" pitchFamily="76" charset="-128"/>
              </a:rPr>
              <a:t>Point</a:t>
            </a:r>
            <a:r>
              <a:rPr lang="en-US" sz="1200" kern="1200" baseline="0" dirty="0" smtClean="0">
                <a:solidFill>
                  <a:schemeClr val="tx1"/>
                </a:solidFill>
                <a:latin typeface="Arial" pitchFamily="76" charset="0"/>
                <a:ea typeface="ＭＳ Ｐゴシック" pitchFamily="76" charset="-128"/>
                <a:cs typeface="ＭＳ Ｐゴシック" pitchFamily="76" charset="-128"/>
              </a:rPr>
              <a:t> 1</a:t>
            </a:r>
            <a:endParaRPr lang="en-US" sz="1200" kern="1200" dirty="0" smtClean="0">
              <a:solidFill>
                <a:schemeClr val="tx1"/>
              </a:solidFill>
              <a:latin typeface="Arial" pitchFamily="76" charset="0"/>
              <a:ea typeface="ＭＳ Ｐゴシック" pitchFamily="76" charset="-128"/>
              <a:cs typeface="ＭＳ Ｐゴシック" pitchFamily="76"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76" charset="0"/>
                <a:ea typeface="ＭＳ Ｐゴシック" pitchFamily="76" charset="-128"/>
                <a:cs typeface="ＭＳ Ｐゴシック" pitchFamily="76" charset="-128"/>
              </a:rPr>
              <a:t>Security companies such as </a:t>
            </a:r>
            <a:r>
              <a:rPr lang="en-US" sz="1200" kern="1200" dirty="0" err="1" smtClean="0">
                <a:solidFill>
                  <a:schemeClr val="tx1"/>
                </a:solidFill>
                <a:latin typeface="Arial" pitchFamily="76" charset="0"/>
                <a:ea typeface="ＭＳ Ｐゴシック" pitchFamily="76" charset="-128"/>
                <a:cs typeface="ＭＳ Ｐゴシック" pitchFamily="76" charset="-128"/>
              </a:rPr>
              <a:t>ThreatMetrix</a:t>
            </a:r>
            <a:r>
              <a:rPr lang="en-US" sz="1200" kern="1200" dirty="0" smtClean="0">
                <a:solidFill>
                  <a:schemeClr val="tx1"/>
                </a:solidFill>
                <a:latin typeface="Arial" pitchFamily="76" charset="0"/>
                <a:ea typeface="ＭＳ Ｐゴシック" pitchFamily="76" charset="-128"/>
                <a:cs typeface="ＭＳ Ｐゴシック" pitchFamily="76" charset="-128"/>
              </a:rPr>
              <a:t> (the one who paid for the survey) can authenticate the identity of a user by looking at incoming data such as the machine’s unique hardware signature or its Internet address. Other companies also rely on less sophisticated authentication techniques such as “cookies,” or small programs that collect browser data, to verify someone’s identity.</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76" charset="0"/>
                <a:ea typeface="ＭＳ Ｐゴシック" pitchFamily="76" charset="-128"/>
                <a:cs typeface="ＭＳ Ｐゴシック" pitchFamily="76" charset="-128"/>
              </a:rPr>
              <a:t>Point 2</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76" charset="0"/>
                <a:ea typeface="ＭＳ Ｐゴシック" pitchFamily="76" charset="-128"/>
                <a:cs typeface="ＭＳ Ｐゴシック" pitchFamily="76" charset="-128"/>
              </a:rPr>
              <a:t>Graph</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76" charset="0"/>
                <a:ea typeface="ＭＳ Ｐゴシック" pitchFamily="76" charset="-128"/>
                <a:cs typeface="ＭＳ Ｐゴシック" pitchFamily="76" charset="-128"/>
              </a:rPr>
              <a:t>Point 3</a:t>
            </a:r>
          </a:p>
          <a:p>
            <a:endParaRPr lang="en-US" dirty="0" smtClean="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76" charset="0"/>
                <a:ea typeface="ＭＳ Ｐゴシック" pitchFamily="76" charset="-128"/>
                <a:cs typeface="ＭＳ Ｐゴシック" pitchFamily="76" charset="-128"/>
              </a:rPr>
              <a:t>Some statistics: About 75 percent of those surveyed said they believe computer authentication is preferred because it’s more convenient that remembering passwords or answering pre-selected personal questions. About 33 percent of respondents said they are worried their personal information would be disclosed to other online businesses and services. Among the U.S. residents who were polled, about 43 percent said they have been victims of online fraud and 30 percent said they had faced financial losses or credit card billing fraud as a result. Frauds like that can easily lead to identity theft, such as your credit card being used by another person.</a:t>
            </a:r>
          </a:p>
          <a:p>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9/20/11</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dt" sz="quarter" idx="1"/>
          </p:nvPr>
        </p:nvSpPr>
        <p:spPr>
          <a:noFill/>
        </p:spPr>
        <p:txBody>
          <a:bodyPr/>
          <a:lstStyle/>
          <a:p>
            <a:fld id="{4E642111-FF88-F647-9550-D201E7B1BB98}" type="datetime1">
              <a:rPr lang="en-US"/>
              <a:pPr/>
              <a:t>9/20/11</a:t>
            </a:fld>
            <a:endParaRPr lang="en-US"/>
          </a:p>
        </p:txBody>
      </p:sp>
      <p:sp>
        <p:nvSpPr>
          <p:cNvPr id="53251" name="Rectangle 7"/>
          <p:cNvSpPr>
            <a:spLocks noGrp="1" noChangeArrowheads="1"/>
          </p:cNvSpPr>
          <p:nvPr>
            <p:ph type="sldNum" sz="quarter" idx="5"/>
          </p:nvPr>
        </p:nvSpPr>
        <p:spPr>
          <a:noFill/>
        </p:spPr>
        <p:txBody>
          <a:bodyPr/>
          <a:lstStyle/>
          <a:p>
            <a:fld id="{F11BCA69-BABF-4049-8AD0-912A205DC164}" type="slidenum">
              <a:rPr lang="en-US"/>
              <a:pPr/>
              <a:t>28</a:t>
            </a:fld>
            <a:endParaRPr lang="en-US"/>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p:spPr>
        <p:txBody>
          <a:bodyPr/>
          <a:lstStyle/>
          <a:p>
            <a:r>
              <a:rPr lang="en-US" dirty="0" smtClean="0">
                <a:latin typeface="Arial" pitchFamily="-109" charset="0"/>
                <a:ea typeface="ＭＳ Ｐゴシック" pitchFamily="-109" charset="-128"/>
                <a:cs typeface="ＭＳ Ｐゴシック" pitchFamily="-109" charset="-128"/>
              </a:rPr>
              <a:t>Ask</a:t>
            </a:r>
            <a:r>
              <a:rPr lang="en-US" baseline="0" dirty="0" smtClean="0">
                <a:latin typeface="Arial" pitchFamily="-109" charset="0"/>
                <a:ea typeface="ＭＳ Ｐゴシック" pitchFamily="-109" charset="-128"/>
                <a:cs typeface="ＭＳ Ｐゴシック" pitchFamily="-109" charset="-128"/>
              </a:rPr>
              <a:t> for questions. Ask about their opinion.</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dt" sz="quarter" idx="1"/>
          </p:nvPr>
        </p:nvSpPr>
        <p:spPr>
          <a:noFill/>
        </p:spPr>
        <p:txBody>
          <a:bodyPr/>
          <a:lstStyle/>
          <a:p>
            <a:fld id="{4E642111-FF88-F647-9550-D201E7B1BB98}" type="datetime1">
              <a:rPr lang="en-US"/>
              <a:pPr/>
              <a:t>9/20/11</a:t>
            </a:fld>
            <a:endParaRPr lang="en-US"/>
          </a:p>
        </p:txBody>
      </p:sp>
      <p:sp>
        <p:nvSpPr>
          <p:cNvPr id="53251" name="Rectangle 7"/>
          <p:cNvSpPr>
            <a:spLocks noGrp="1" noChangeArrowheads="1"/>
          </p:cNvSpPr>
          <p:nvPr>
            <p:ph type="sldNum" sz="quarter" idx="5"/>
          </p:nvPr>
        </p:nvSpPr>
        <p:spPr>
          <a:noFill/>
        </p:spPr>
        <p:txBody>
          <a:bodyPr/>
          <a:lstStyle/>
          <a:p>
            <a:fld id="{F11BCA69-BABF-4049-8AD0-912A205DC164}" type="slidenum">
              <a:rPr lang="en-US"/>
              <a:pPr/>
              <a:t>29</a:t>
            </a:fld>
            <a:endParaRPr lang="en-US"/>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p:spPr>
        <p:txBody>
          <a:bodyPr/>
          <a:lstStyle/>
          <a:p>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Accessed 2011-09-19</a:t>
            </a:r>
            <a:endParaRPr lang="en-US"/>
          </a:p>
        </p:txBody>
      </p:sp>
      <p:sp>
        <p:nvSpPr>
          <p:cNvPr id="4" name="Date Placeholder 3"/>
          <p:cNvSpPr>
            <a:spLocks noGrp="1"/>
          </p:cNvSpPr>
          <p:nvPr>
            <p:ph type="dt" idx="10"/>
          </p:nvPr>
        </p:nvSpPr>
        <p:spPr/>
        <p:txBody>
          <a:bodyPr/>
          <a:lstStyle/>
          <a:p>
            <a:fld id="{3B3024D6-64B1-C441-91BD-25FAE899D92F}" type="datetime1">
              <a:rPr lang="en-US" smtClean="0"/>
              <a:pPr/>
              <a:t>9/20/11</a:t>
            </a:fld>
            <a:endParaRPr lang="en-US"/>
          </a:p>
        </p:txBody>
      </p:sp>
      <p:sp>
        <p:nvSpPr>
          <p:cNvPr id="5" name="Slide Number Placeholder 4"/>
          <p:cNvSpPr>
            <a:spLocks noGrp="1"/>
          </p:cNvSpPr>
          <p:nvPr>
            <p:ph type="sldNum" sz="quarter" idx="11"/>
          </p:nvPr>
        </p:nvSpPr>
        <p:spPr/>
        <p:txBody>
          <a:bodyPr/>
          <a:lstStyle/>
          <a:p>
            <a:fld id="{471AD563-529E-0F4C-B4B0-089A706BE3F1}" type="slidenum">
              <a:rPr lang="en-US" smtClean="0"/>
              <a:pPr/>
              <a:t>3</a:t>
            </a:fld>
            <a:endParaRPr lang="en-US"/>
          </a:p>
        </p:txBody>
      </p:sp>
    </p:spTree>
    <p:extLst>
      <p:ext uri="{BB962C8B-B14F-4D97-AF65-F5344CB8AC3E}">
        <p14:creationId xmlns:p14="http://schemas.microsoft.com/office/powerpoint/2010/main" val="8973818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dt" sz="quarter" idx="1"/>
          </p:nvPr>
        </p:nvSpPr>
        <p:spPr>
          <a:noFill/>
        </p:spPr>
        <p:txBody>
          <a:bodyPr/>
          <a:lstStyle/>
          <a:p>
            <a:fld id="{C7662509-0F62-2F42-A487-B234C3FE6174}" type="datetime1">
              <a:rPr lang="en-US"/>
              <a:pPr/>
              <a:t>9/20/11</a:t>
            </a:fld>
            <a:endParaRPr lang="en-US"/>
          </a:p>
        </p:txBody>
      </p:sp>
      <p:sp>
        <p:nvSpPr>
          <p:cNvPr id="27651" name="Rectangle 7"/>
          <p:cNvSpPr>
            <a:spLocks noGrp="1" noChangeArrowheads="1"/>
          </p:cNvSpPr>
          <p:nvPr>
            <p:ph type="sldNum" sz="quarter" idx="5"/>
          </p:nvPr>
        </p:nvSpPr>
        <p:spPr>
          <a:noFill/>
        </p:spPr>
        <p:txBody>
          <a:bodyPr/>
          <a:lstStyle/>
          <a:p>
            <a:fld id="{EA879E3A-01D6-6C4E-B484-D77416AE4AFC}" type="slidenum">
              <a:rPr lang="en-US"/>
              <a:pPr/>
              <a:t>30</a:t>
            </a:fld>
            <a:endParaRPr lang="en-US"/>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This is the end. The slides beyond this point are for answering questions that may arise but not needed in the main talk. Some slides may also be unfinished and are not needed but kept just in case. In this particular presentation there are no further slides but it will say this on The End for most of them so I figured I’d get you ready for it now.</a:t>
            </a:r>
          </a:p>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dt" sz="quarter" idx="1"/>
          </p:nvPr>
        </p:nvSpPr>
        <p:spPr>
          <a:noFill/>
        </p:spPr>
        <p:txBody>
          <a:bodyPr/>
          <a:lstStyle/>
          <a:p>
            <a:fld id="{7101A808-D6FE-E04D-87BB-A1FEA645E885}" type="datetime1">
              <a:rPr lang="en-US"/>
              <a:pPr/>
              <a:t>9/20/11</a:t>
            </a:fld>
            <a:endParaRPr lang="en-US"/>
          </a:p>
        </p:txBody>
      </p:sp>
      <p:sp>
        <p:nvSpPr>
          <p:cNvPr id="55299" name="Rectangle 7"/>
          <p:cNvSpPr>
            <a:spLocks noGrp="1" noChangeArrowheads="1"/>
          </p:cNvSpPr>
          <p:nvPr>
            <p:ph type="sldNum" sz="quarter" idx="5"/>
          </p:nvPr>
        </p:nvSpPr>
        <p:spPr>
          <a:noFill/>
        </p:spPr>
        <p:txBody>
          <a:bodyPr/>
          <a:lstStyle/>
          <a:p>
            <a:fld id="{519F1CF4-C6CB-294C-AB18-E25F25BE1AFB}" type="slidenum">
              <a:rPr lang="en-US"/>
              <a:pPr/>
              <a:t>31</a:t>
            </a:fld>
            <a:endParaRPr lang="en-US"/>
          </a:p>
        </p:txBody>
      </p:sp>
      <p:sp>
        <p:nvSpPr>
          <p:cNvPr id="55300" name="Rectangle 2"/>
          <p:cNvSpPr>
            <a:spLocks noGrp="1" noRot="1" noChangeAspect="1" noChangeArrowheads="1"/>
          </p:cNvSpPr>
          <p:nvPr>
            <p:ph type="sldImg"/>
          </p:nvPr>
        </p:nvSpPr>
        <p:spPr>
          <a:solidFill>
            <a:srgbClr val="FFFFFF"/>
          </a:solidFill>
          <a:ln/>
        </p:spPr>
      </p:sp>
      <p:sp>
        <p:nvSpPr>
          <p:cNvPr id="5530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pitchFamily="-109" charset="0"/>
                <a:ea typeface="ＭＳ Ｐゴシック" pitchFamily="-109" charset="-128"/>
                <a:cs typeface="ＭＳ Ｐゴシック" pitchFamily="-109" charset="-128"/>
              </a:rPr>
              <a:t>Any guiding principles or laws from other countries?</a:t>
            </a:r>
          </a:p>
          <a:p>
            <a:pPr eaLnBrk="1" hangingPunct="1"/>
            <a:r>
              <a:rPr lang="en-US">
                <a:latin typeface="Arial" pitchFamily="-109" charset="0"/>
                <a:ea typeface="ＭＳ Ｐゴシック" pitchFamily="-109" charset="-128"/>
                <a:cs typeface="ＭＳ Ｐゴシック" pitchFamily="-109" charset="-128"/>
              </a:rPr>
              <a:t>Any references covered in class with similar notions? Satire? Utopian or Dystopian stories?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p:spPr>
        <p:txBody>
          <a:bodyPr/>
          <a:lstStyle/>
          <a:p>
            <a:fld id="{FC2C22B5-553D-BC48-AC29-21D4A9F66680}" type="datetime1">
              <a:rPr lang="en-US"/>
              <a:pPr/>
              <a:t>9/20/11</a:t>
            </a:fld>
            <a:endParaRPr lang="en-US"/>
          </a:p>
        </p:txBody>
      </p:sp>
      <p:sp>
        <p:nvSpPr>
          <p:cNvPr id="57347" name="Rectangle 7"/>
          <p:cNvSpPr>
            <a:spLocks noGrp="1" noChangeArrowheads="1"/>
          </p:cNvSpPr>
          <p:nvPr>
            <p:ph type="sldNum" sz="quarter" idx="5"/>
          </p:nvPr>
        </p:nvSpPr>
        <p:spPr>
          <a:noFill/>
        </p:spPr>
        <p:txBody>
          <a:bodyPr/>
          <a:lstStyle/>
          <a:p>
            <a:fld id="{7A4F5CB2-A683-9D4C-904A-BCD686173B86}" type="slidenum">
              <a:rPr lang="en-US"/>
              <a:pPr/>
              <a:t>32</a:t>
            </a:fld>
            <a:endParaRPr lang="en-US"/>
          </a:p>
        </p:txBody>
      </p:sp>
      <p:sp>
        <p:nvSpPr>
          <p:cNvPr id="57348"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57349"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smtClean="0">
                <a:latin typeface="Arial" pitchFamily="-109" charset="0"/>
                <a:ea typeface="ＭＳ Ｐゴシック" pitchFamily="-109" charset="-128"/>
                <a:cs typeface="ＭＳ Ｐゴシック" pitchFamily="-109" charset="-128"/>
              </a:rPr>
              <a:t>These are often cultural</a:t>
            </a:r>
          </a:p>
          <a:p>
            <a:pPr eaLnBrk="1" hangingPunct="1"/>
            <a:r>
              <a:rPr lang="en-US" smtClean="0">
                <a:latin typeface="Arial" pitchFamily="-109" charset="0"/>
                <a:ea typeface="ＭＳ Ｐゴシック" pitchFamily="-109" charset="-128"/>
                <a:cs typeface="ＭＳ Ｐゴシック" pitchFamily="-109" charset="-128"/>
              </a:rPr>
              <a:t>Embarrassment, Financial info, Identity theft, Targeting (crime, marketing), Prosecution, Persecution, Discrimination, Denial of services / jobs</a:t>
            </a:r>
          </a:p>
          <a:p>
            <a:pPr eaLnBrk="1" hangingPunct="1"/>
            <a:r>
              <a:rPr lang="en-US" smtClean="0">
                <a:latin typeface="Arial" pitchFamily="-109" charset="0"/>
                <a:ea typeface="ＭＳ Ｐゴシック" pitchFamily="-109" charset="-128"/>
                <a:cs typeface="ＭＳ Ｐゴシック" pitchFamily="-109" charset="-128"/>
              </a:rPr>
              <a:t>Examples: Demographic: Race, religion, ethnicity, disability, Financial, Associates, Buying habits, Rentals, Reading, Web surfing, Credit card, Memberships, Purchases, Email, Newsgroups</a:t>
            </a:r>
          </a:p>
          <a:p>
            <a:pPr eaLnBrk="1" hangingPunct="1"/>
            <a:endParaRPr lang="en-US" smtClean="0">
              <a:latin typeface="Arial" pitchFamily="-109" charset="0"/>
              <a:ea typeface="ＭＳ Ｐゴシック" pitchFamily="-109" charset="-128"/>
              <a:cs typeface="ＭＳ Ｐゴシック" pitchFamily="-109" charset="-128"/>
            </a:endParaRPr>
          </a:p>
          <a:p>
            <a:pPr eaLnBrk="1" hangingPunct="1"/>
            <a:r>
              <a:rPr lang="en-US" smtClean="0">
                <a:latin typeface="Arial" pitchFamily="-109" charset="0"/>
                <a:ea typeface="ＭＳ Ｐゴシック" pitchFamily="-109" charset="-128"/>
                <a:cs typeface="ＭＳ Ｐゴシック" pitchFamily="-109" charset="-128"/>
              </a:rPr>
              <a:t>Friends, spouse, Co-workers, boss, General public, Government, Businesses, Criminals</a:t>
            </a:r>
          </a:p>
          <a:p>
            <a:pPr eaLnBrk="1" hangingPunct="1"/>
            <a:endParaRPr lang="en-US" smtClean="0">
              <a:latin typeface="Arial" pitchFamily="-109" charset="0"/>
              <a:ea typeface="ＭＳ Ｐゴシック" pitchFamily="-109" charset="-128"/>
              <a:cs typeface="ＭＳ Ｐゴシック" pitchFamily="-109" charset="-128"/>
            </a:endParaRPr>
          </a:p>
          <a:p>
            <a:pPr eaLnBrk="1" hangingPunct="1"/>
            <a:r>
              <a:rPr lang="en-US" smtClean="0">
                <a:latin typeface="Arial" pitchFamily="-109" charset="0"/>
                <a:ea typeface="ＭＳ Ｐゴシック" pitchFamily="-109" charset="-128"/>
                <a:cs typeface="ＭＳ Ｐゴシック" pitchFamily="-109" charset="-128"/>
              </a:rPr>
              <a:t>Medical Records (Drug interactions, Family history, Genetic counseling), </a:t>
            </a:r>
          </a:p>
          <a:p>
            <a:pPr eaLnBrk="1" hangingPunct="1"/>
            <a:r>
              <a:rPr lang="en-US" smtClean="0">
                <a:latin typeface="Arial" pitchFamily="-109" charset="0"/>
                <a:ea typeface="ＭＳ Ｐゴシック" pitchFamily="-109" charset="-128"/>
                <a:cs typeface="ＭＳ Ｐゴシック" pitchFamily="-109" charset="-128"/>
              </a:rPr>
              <a:t>Product recommendations (Other books you would like, Accessories for things you own, Gift registry), </a:t>
            </a:r>
          </a:p>
          <a:p>
            <a:pPr eaLnBrk="1" hangingPunct="1"/>
            <a:r>
              <a:rPr lang="en-US" smtClean="0">
                <a:latin typeface="Arial" pitchFamily="-109" charset="0"/>
                <a:ea typeface="ＭＳ Ｐゴシック" pitchFamily="-109" charset="-128"/>
                <a:cs typeface="ＭＳ Ｐゴシック" pitchFamily="-109" charset="-128"/>
              </a:rPr>
              <a:t>Criminal investigations (Bail jumpers, Credit card &amp; check fraud, Buying habits, Gun “fingerprinting”, Immigration / visas),</a:t>
            </a:r>
          </a:p>
          <a:p>
            <a:pPr eaLnBrk="1" hangingPunct="1"/>
            <a:r>
              <a:rPr lang="en-US" smtClean="0">
                <a:latin typeface="Arial" pitchFamily="-109" charset="0"/>
                <a:ea typeface="ＭＳ Ｐゴシック" pitchFamily="-109" charset="-128"/>
                <a:cs typeface="ＭＳ Ｐゴシック" pitchFamily="-109" charset="-128"/>
              </a:rPr>
              <a:t>Job screening (Disqualifications: Violent criminals, Sex offenders, Embezzlers - Qualifications: Degrees, Employment history)</a:t>
            </a:r>
          </a:p>
          <a:p>
            <a:pPr eaLnBrk="1" hangingPunct="1"/>
            <a:endParaRPr lang="en-US" smtClean="0">
              <a:latin typeface="Arial" pitchFamily="-109" charset="0"/>
              <a:ea typeface="ＭＳ Ｐゴシック" pitchFamily="-109" charset="-128"/>
              <a:cs typeface="ＭＳ Ｐゴシック" pitchFamily="-109" charset="-128"/>
            </a:endParaRPr>
          </a:p>
          <a:p>
            <a:pPr eaLnBrk="1" hangingPunct="1"/>
            <a:r>
              <a:rPr lang="en-US" smtClean="0">
                <a:latin typeface="Arial" pitchFamily="-109" charset="0"/>
                <a:ea typeface="ＭＳ Ｐゴシック" pitchFamily="-109" charset="-128"/>
                <a:cs typeface="ＭＳ Ｐゴシック" pitchFamily="-109" charset="-128"/>
              </a:rPr>
              <a:t>Companies / organizations / individuals: Do something good for them, good or bad for you.</a:t>
            </a:r>
          </a:p>
          <a:p>
            <a:pPr eaLnBrk="1" hangingPunct="1"/>
            <a:r>
              <a:rPr lang="en-US" smtClean="0">
                <a:latin typeface="Arial" pitchFamily="-109" charset="0"/>
                <a:ea typeface="ＭＳ Ｐゴシック" pitchFamily="-109" charset="-128"/>
                <a:cs typeface="ＭＳ Ｐゴシック" pitchFamily="-109" charset="-128"/>
              </a:rPr>
              <a:t>Government: Do something good for them, good or bad for you.</a:t>
            </a:r>
          </a:p>
          <a:p>
            <a:pPr eaLnBrk="1" hangingPunct="1"/>
            <a:r>
              <a:rPr lang="en-US" smtClean="0">
                <a:latin typeface="Arial" pitchFamily="-109" charset="0"/>
                <a:ea typeface="ＭＳ Ｐゴシック" pitchFamily="-109" charset="-128"/>
                <a:cs typeface="ＭＳ Ｐゴシック" pitchFamily="-109" charset="-128"/>
              </a:rPr>
              <a:t>Criminals: Do something good for them, bad for you.</a:t>
            </a:r>
          </a:p>
          <a:p>
            <a:pPr eaLnBrk="1" hangingPunct="1"/>
            <a:endParaRPr lang="en-US" smtClean="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D3E74EDC-53AE-CF46-8E2A-38C78135BE42}" type="datetime1">
              <a:rPr lang="en-US"/>
              <a:pPr/>
              <a:t>9/20/11</a:t>
            </a:fld>
            <a:endParaRPr lang="en-US"/>
          </a:p>
        </p:txBody>
      </p:sp>
      <p:sp>
        <p:nvSpPr>
          <p:cNvPr id="59395" name="Rectangle 7"/>
          <p:cNvSpPr>
            <a:spLocks noGrp="1" noChangeArrowheads="1"/>
          </p:cNvSpPr>
          <p:nvPr>
            <p:ph type="sldNum" sz="quarter" idx="5"/>
          </p:nvPr>
        </p:nvSpPr>
        <p:spPr>
          <a:noFill/>
        </p:spPr>
        <p:txBody>
          <a:bodyPr/>
          <a:lstStyle/>
          <a:p>
            <a:fld id="{E18EFE08-7B51-784F-BF3D-8A7560732B6B}" type="slidenum">
              <a:rPr lang="en-US"/>
              <a:pPr/>
              <a:t>33</a:t>
            </a:fld>
            <a:endParaRPr lang="en-US"/>
          </a:p>
        </p:txBody>
      </p:sp>
      <p:sp>
        <p:nvSpPr>
          <p:cNvPr id="59396"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59397"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a:latin typeface="Arial" pitchFamily="-109" charset="0"/>
                <a:ea typeface="ＭＳ Ｐゴシック" pitchFamily="-109" charset="-128"/>
                <a:cs typeface="ＭＳ Ｐゴシック" pitchFamily="-109" charset="-128"/>
              </a:rPr>
              <a:t>Some things are public knowledge, e.g. home ownership, phone number, arrests.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a:noFill/>
        </p:spPr>
        <p:txBody>
          <a:bodyPr/>
          <a:lstStyle/>
          <a:p>
            <a:fld id="{1B35C96B-650F-1942-8433-1965ACA9F1F8}" type="datetime1">
              <a:rPr lang="en-US"/>
              <a:pPr/>
              <a:t>9/20/11</a:t>
            </a:fld>
            <a:endParaRPr lang="en-US"/>
          </a:p>
        </p:txBody>
      </p:sp>
      <p:sp>
        <p:nvSpPr>
          <p:cNvPr id="61443" name="Rectangle 7"/>
          <p:cNvSpPr>
            <a:spLocks noGrp="1" noChangeArrowheads="1"/>
          </p:cNvSpPr>
          <p:nvPr>
            <p:ph type="sldNum" sz="quarter" idx="5"/>
          </p:nvPr>
        </p:nvSpPr>
        <p:spPr>
          <a:noFill/>
        </p:spPr>
        <p:txBody>
          <a:bodyPr/>
          <a:lstStyle/>
          <a:p>
            <a:fld id="{814BA5C0-A2B5-184D-AE51-A27E8BD762B6}" type="slidenum">
              <a:rPr lang="en-US"/>
              <a:pPr/>
              <a:t>34</a:t>
            </a:fld>
            <a:endParaRPr lang="en-US"/>
          </a:p>
        </p:txBody>
      </p:sp>
      <p:sp>
        <p:nvSpPr>
          <p:cNvPr id="61444" name="Rectangle 2"/>
          <p:cNvSpPr>
            <a:spLocks noGrp="1" noRot="1" noChangeAspect="1" noChangeArrowheads="1"/>
          </p:cNvSpPr>
          <p:nvPr>
            <p:ph type="sldImg"/>
          </p:nvPr>
        </p:nvSpPr>
        <p:spPr>
          <a:solidFill>
            <a:srgbClr val="FFFFFF"/>
          </a:solidFill>
          <a:ln/>
        </p:spPr>
      </p:sp>
      <p:sp>
        <p:nvSpPr>
          <p:cNvPr id="6144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1"/>
          </p:nvPr>
        </p:nvSpPr>
        <p:spPr>
          <a:noFill/>
        </p:spPr>
        <p:txBody>
          <a:bodyPr/>
          <a:lstStyle/>
          <a:p>
            <a:fld id="{5FDF0AE1-B411-BD4F-B356-CF38F8062373}" type="datetime1">
              <a:rPr lang="en-US"/>
              <a:pPr/>
              <a:t>9/20/11</a:t>
            </a:fld>
            <a:endParaRPr lang="en-US"/>
          </a:p>
        </p:txBody>
      </p:sp>
      <p:sp>
        <p:nvSpPr>
          <p:cNvPr id="63491" name="Rectangle 7"/>
          <p:cNvSpPr>
            <a:spLocks noGrp="1" noChangeArrowheads="1"/>
          </p:cNvSpPr>
          <p:nvPr>
            <p:ph type="sldNum" sz="quarter" idx="5"/>
          </p:nvPr>
        </p:nvSpPr>
        <p:spPr>
          <a:noFill/>
        </p:spPr>
        <p:txBody>
          <a:bodyPr/>
          <a:lstStyle/>
          <a:p>
            <a:fld id="{E570CB67-8FF2-A545-84A7-7402C874154B}" type="slidenum">
              <a:rPr lang="en-US"/>
              <a:pPr/>
              <a:t>35</a:t>
            </a:fld>
            <a:endParaRPr lang="en-US"/>
          </a:p>
        </p:txBody>
      </p:sp>
      <p:sp>
        <p:nvSpPr>
          <p:cNvPr id="63492"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63493"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a:latin typeface="Arial" pitchFamily="-109" charset="0"/>
                <a:ea typeface="ＭＳ Ｐゴシック" pitchFamily="-109" charset="-128"/>
                <a:cs typeface="ＭＳ Ｐゴシック" pitchFamily="-109" charset="-128"/>
              </a:rPr>
              <a:t>Decide on level of detail, e.g. certain subgroups, activities,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a:noFill/>
        </p:spPr>
        <p:txBody>
          <a:bodyPr/>
          <a:lstStyle/>
          <a:p>
            <a:fld id="{7317554C-67E2-D94D-A85F-98D76C4019C4}" type="datetime1">
              <a:rPr lang="en-US"/>
              <a:pPr/>
              <a:t>9/20/11</a:t>
            </a:fld>
            <a:endParaRPr lang="en-US"/>
          </a:p>
        </p:txBody>
      </p:sp>
      <p:sp>
        <p:nvSpPr>
          <p:cNvPr id="65539" name="Rectangle 7"/>
          <p:cNvSpPr>
            <a:spLocks noGrp="1" noChangeArrowheads="1"/>
          </p:cNvSpPr>
          <p:nvPr>
            <p:ph type="sldNum" sz="quarter" idx="5"/>
          </p:nvPr>
        </p:nvSpPr>
        <p:spPr>
          <a:noFill/>
        </p:spPr>
        <p:txBody>
          <a:bodyPr/>
          <a:lstStyle/>
          <a:p>
            <a:fld id="{03CBC032-6335-9742-BA37-DC64AEA96122}" type="slidenum">
              <a:rPr lang="en-US"/>
              <a:pPr/>
              <a:t>36</a:t>
            </a:fld>
            <a:endParaRPr lang="en-US"/>
          </a:p>
        </p:txBody>
      </p:sp>
      <p:sp>
        <p:nvSpPr>
          <p:cNvPr id="65540"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65541"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a:latin typeface="Arial" pitchFamily="-109" charset="0"/>
                <a:ea typeface="ＭＳ Ｐゴシック" pitchFamily="-109" charset="-128"/>
                <a:cs typeface="ＭＳ Ｐゴシック" pitchFamily="-109" charset="-128"/>
              </a:rPr>
              <a:t>Admissibility of evidence. Why? “Fishing”</a:t>
            </a:r>
          </a:p>
          <a:p>
            <a:pPr eaLnBrk="1" hangingPunct="1"/>
            <a:r>
              <a:rPr lang="en-US">
                <a:latin typeface="Arial" pitchFamily="-109" charset="0"/>
                <a:ea typeface="ＭＳ Ｐゴシック" pitchFamily="-109" charset="-128"/>
                <a:cs typeface="ＭＳ Ｐゴシック" pitchFamily="-109" charset="-128"/>
              </a:rPr>
              <a:t>Wiretaps have to be secret to work.</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p:spPr>
        <p:txBody>
          <a:bodyPr/>
          <a:lstStyle/>
          <a:p>
            <a:fld id="{FB9AA6D2-7EE6-FD46-92C0-ADF3AEEE6926}" type="datetime1">
              <a:rPr lang="en-US"/>
              <a:pPr/>
              <a:t>9/20/11</a:t>
            </a:fld>
            <a:endParaRPr lang="en-US"/>
          </a:p>
        </p:txBody>
      </p:sp>
      <p:sp>
        <p:nvSpPr>
          <p:cNvPr id="67587" name="Rectangle 7"/>
          <p:cNvSpPr>
            <a:spLocks noGrp="1" noChangeArrowheads="1"/>
          </p:cNvSpPr>
          <p:nvPr>
            <p:ph type="sldNum" sz="quarter" idx="5"/>
          </p:nvPr>
        </p:nvSpPr>
        <p:spPr>
          <a:noFill/>
        </p:spPr>
        <p:txBody>
          <a:bodyPr/>
          <a:lstStyle/>
          <a:p>
            <a:fld id="{CBD7E3C7-C5C9-5D46-8931-F2CDD8D3116D}" type="slidenum">
              <a:rPr lang="en-US"/>
              <a:pPr/>
              <a:t>37</a:t>
            </a:fld>
            <a:endParaRPr lang="en-US"/>
          </a:p>
        </p:txBody>
      </p:sp>
      <p:sp>
        <p:nvSpPr>
          <p:cNvPr id="67588"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67589"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a:latin typeface="Arial" pitchFamily="-109" charset="0"/>
                <a:ea typeface="ＭＳ Ｐゴシック" pitchFamily="-109" charset="-128"/>
                <a:cs typeface="ＭＳ Ｐゴシック" pitchFamily="-109" charset="-128"/>
              </a:rPr>
              <a:t>Taxes. Draft.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dt" sz="quarter" idx="1"/>
          </p:nvPr>
        </p:nvSpPr>
        <p:spPr>
          <a:noFill/>
        </p:spPr>
        <p:txBody>
          <a:bodyPr/>
          <a:lstStyle/>
          <a:p>
            <a:fld id="{518DC22F-C79A-7E44-82B3-D12A6613B3D1}" type="datetime1">
              <a:rPr lang="en-US"/>
              <a:pPr/>
              <a:t>9/20/11</a:t>
            </a:fld>
            <a:endParaRPr lang="en-US"/>
          </a:p>
        </p:txBody>
      </p:sp>
      <p:sp>
        <p:nvSpPr>
          <p:cNvPr id="69635" name="Rectangle 7"/>
          <p:cNvSpPr>
            <a:spLocks noGrp="1" noChangeArrowheads="1"/>
          </p:cNvSpPr>
          <p:nvPr>
            <p:ph type="sldNum" sz="quarter" idx="5"/>
          </p:nvPr>
        </p:nvSpPr>
        <p:spPr>
          <a:noFill/>
        </p:spPr>
        <p:txBody>
          <a:bodyPr/>
          <a:lstStyle/>
          <a:p>
            <a:fld id="{048D5027-1DD8-B94A-952C-E49E2C77719C}" type="slidenum">
              <a:rPr lang="en-US"/>
              <a:pPr/>
              <a:t>38</a:t>
            </a:fld>
            <a:endParaRPr lang="en-US"/>
          </a:p>
        </p:txBody>
      </p:sp>
      <p:sp>
        <p:nvSpPr>
          <p:cNvPr id="69636"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69637"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a:latin typeface="Arial" pitchFamily="-109" charset="0"/>
                <a:ea typeface="ＭＳ Ｐゴシック" pitchFamily="-109" charset="-128"/>
                <a:cs typeface="ＭＳ Ｐゴシック" pitchFamily="-109" charset="-128"/>
              </a:rPr>
              <a:t>Taxes. Draft.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dt" sz="quarter" idx="1"/>
          </p:nvPr>
        </p:nvSpPr>
        <p:spPr>
          <a:noFill/>
        </p:spPr>
        <p:txBody>
          <a:bodyPr/>
          <a:lstStyle/>
          <a:p>
            <a:fld id="{2E618905-8E4B-194E-9E92-7859C4C1D17E}" type="datetime1">
              <a:rPr lang="en-US"/>
              <a:pPr/>
              <a:t>9/20/11</a:t>
            </a:fld>
            <a:endParaRPr lang="en-US"/>
          </a:p>
        </p:txBody>
      </p:sp>
      <p:sp>
        <p:nvSpPr>
          <p:cNvPr id="71683" name="Rectangle 7"/>
          <p:cNvSpPr>
            <a:spLocks noGrp="1" noChangeArrowheads="1"/>
          </p:cNvSpPr>
          <p:nvPr>
            <p:ph type="sldNum" sz="quarter" idx="5"/>
          </p:nvPr>
        </p:nvSpPr>
        <p:spPr>
          <a:noFill/>
        </p:spPr>
        <p:txBody>
          <a:bodyPr/>
          <a:lstStyle/>
          <a:p>
            <a:fld id="{1F6316D4-2EB4-AF4B-9567-6A6ACEC6967D}" type="slidenum">
              <a:rPr lang="en-US"/>
              <a:pPr/>
              <a:t>39</a:t>
            </a:fld>
            <a:endParaRPr lang="en-US"/>
          </a:p>
        </p:txBody>
      </p:sp>
      <p:sp>
        <p:nvSpPr>
          <p:cNvPr id="71684"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71685"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RFID has been under development since 1945,</a:t>
            </a:r>
            <a:r>
              <a:rPr lang="en-US" baseline="0" dirty="0" smtClean="0"/>
              <a:t> with modern demonstrations in the 1970’s </a:t>
            </a:r>
            <a:r>
              <a:rPr lang="en-US" dirty="0" smtClean="0"/>
              <a:t>according to Wikipedia, anyone want to find a more reliable source?</a:t>
            </a:r>
          </a:p>
          <a:p>
            <a:pPr marL="171450" indent="-171450">
              <a:buFontTx/>
              <a:buChar char="-"/>
            </a:pPr>
            <a:r>
              <a:rPr lang="en-US" dirty="0" smtClean="0"/>
              <a:t>FERPA – first went into effect in 1974.</a:t>
            </a:r>
            <a:r>
              <a:rPr lang="en-US" baseline="0" dirty="0" smtClean="0"/>
              <a:t> There have been extensions to it since. Anyone want find out more?</a:t>
            </a:r>
          </a:p>
          <a:p>
            <a:pPr marL="171450" indent="-171450">
              <a:buFontTx/>
              <a:buChar char="-"/>
            </a:pPr>
            <a:endParaRPr lang="en-US" baseline="0" dirty="0" smtClean="0"/>
          </a:p>
        </p:txBody>
      </p:sp>
      <p:sp>
        <p:nvSpPr>
          <p:cNvPr id="4" name="Date Placeholder 3"/>
          <p:cNvSpPr>
            <a:spLocks noGrp="1"/>
          </p:cNvSpPr>
          <p:nvPr>
            <p:ph type="dt" idx="10"/>
          </p:nvPr>
        </p:nvSpPr>
        <p:spPr/>
        <p:txBody>
          <a:bodyPr/>
          <a:lstStyle/>
          <a:p>
            <a:fld id="{DF28E75B-200E-1546-A316-7C661EC1A18F}" type="datetime1">
              <a:rPr lang="en-US" smtClean="0"/>
              <a:pPr/>
              <a:t>9/20/11</a:t>
            </a:fld>
            <a:endParaRPr lang="en-US"/>
          </a:p>
        </p:txBody>
      </p:sp>
      <p:sp>
        <p:nvSpPr>
          <p:cNvPr id="5" name="Slide Number Placeholder 4"/>
          <p:cNvSpPr>
            <a:spLocks noGrp="1"/>
          </p:cNvSpPr>
          <p:nvPr>
            <p:ph type="sldNum" sz="quarter" idx="11"/>
          </p:nvPr>
        </p:nvSpPr>
        <p:spPr/>
        <p:txBody>
          <a:bodyPr/>
          <a:lstStyle/>
          <a:p>
            <a:fld id="{E287B147-B3A8-D64C-A081-AA9514A203F9}" type="slidenum">
              <a:rPr lang="en-US" smtClean="0"/>
              <a:pPr/>
              <a:t>4</a:t>
            </a:fld>
            <a:endParaRPr lang="en-US"/>
          </a:p>
        </p:txBody>
      </p:sp>
    </p:spTree>
    <p:extLst>
      <p:ext uri="{BB962C8B-B14F-4D97-AF65-F5344CB8AC3E}">
        <p14:creationId xmlns:p14="http://schemas.microsoft.com/office/powerpoint/2010/main" val="3478597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dt" sz="quarter" idx="1"/>
          </p:nvPr>
        </p:nvSpPr>
        <p:spPr>
          <a:noFill/>
        </p:spPr>
        <p:txBody>
          <a:bodyPr/>
          <a:lstStyle/>
          <a:p>
            <a:fld id="{007CCA36-21BF-E94E-A623-FA74006FA133}" type="datetime1">
              <a:rPr lang="en-US"/>
              <a:pPr/>
              <a:t>9/20/11</a:t>
            </a:fld>
            <a:endParaRPr lang="en-US"/>
          </a:p>
        </p:txBody>
      </p:sp>
      <p:sp>
        <p:nvSpPr>
          <p:cNvPr id="73731" name="Rectangle 7"/>
          <p:cNvSpPr>
            <a:spLocks noGrp="1" noChangeArrowheads="1"/>
          </p:cNvSpPr>
          <p:nvPr>
            <p:ph type="sldNum" sz="quarter" idx="5"/>
          </p:nvPr>
        </p:nvSpPr>
        <p:spPr>
          <a:noFill/>
        </p:spPr>
        <p:txBody>
          <a:bodyPr/>
          <a:lstStyle/>
          <a:p>
            <a:fld id="{41C79E9C-2A3A-7B43-A128-199EF954CBB6}" type="slidenum">
              <a:rPr lang="en-US"/>
              <a:pPr/>
              <a:t>40</a:t>
            </a:fld>
            <a:endParaRPr lang="en-US"/>
          </a:p>
        </p:txBody>
      </p:sp>
      <p:sp>
        <p:nvSpPr>
          <p:cNvPr id="73732"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73733"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a:latin typeface="Arial" pitchFamily="-109" charset="0"/>
                <a:ea typeface="ＭＳ Ｐゴシック" pitchFamily="-109" charset="-128"/>
                <a:cs typeface="ＭＳ Ｐゴシック" pitchFamily="-109" charset="-128"/>
              </a:rPr>
              <a:t>E.g. credit report.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a:noFill/>
        </p:spPr>
        <p:txBody>
          <a:bodyPr/>
          <a:lstStyle/>
          <a:p>
            <a:fld id="{966A2172-261D-BF4D-937C-B0A780049B3C}" type="datetime1">
              <a:rPr lang="en-US"/>
              <a:pPr/>
              <a:t>9/20/11</a:t>
            </a:fld>
            <a:endParaRPr lang="en-US"/>
          </a:p>
        </p:txBody>
      </p:sp>
      <p:sp>
        <p:nvSpPr>
          <p:cNvPr id="75779" name="Rectangle 7"/>
          <p:cNvSpPr>
            <a:spLocks noGrp="1" noChangeArrowheads="1"/>
          </p:cNvSpPr>
          <p:nvPr>
            <p:ph type="sldNum" sz="quarter" idx="5"/>
          </p:nvPr>
        </p:nvSpPr>
        <p:spPr>
          <a:noFill/>
        </p:spPr>
        <p:txBody>
          <a:bodyPr/>
          <a:lstStyle/>
          <a:p>
            <a:fld id="{33E1CCA6-F94E-0C4E-A3EB-4F3FC997958A}" type="slidenum">
              <a:rPr lang="en-US"/>
              <a:pPr/>
              <a:t>41</a:t>
            </a:fld>
            <a:endParaRPr lang="en-US"/>
          </a:p>
        </p:txBody>
      </p:sp>
      <p:sp>
        <p:nvSpPr>
          <p:cNvPr id="75780" name="Rectangle 2"/>
          <p:cNvSpPr>
            <a:spLocks noGrp="1" noRot="1" noChangeAspect="1" noChangeArrowheads="1"/>
          </p:cNvSpPr>
          <p:nvPr>
            <p:ph type="sldImg"/>
          </p:nvPr>
        </p:nvSpPr>
        <p:spPr>
          <a:solidFill>
            <a:srgbClr val="FFFFFF"/>
          </a:solidFill>
          <a:ln/>
        </p:spPr>
      </p:sp>
      <p:sp>
        <p:nvSpPr>
          <p:cNvPr id="7578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dt" sz="quarter" idx="1"/>
          </p:nvPr>
        </p:nvSpPr>
        <p:spPr>
          <a:noFill/>
        </p:spPr>
        <p:txBody>
          <a:bodyPr/>
          <a:lstStyle/>
          <a:p>
            <a:fld id="{CFACEB81-03BD-BF49-A80E-8B775DDA626C}" type="datetime1">
              <a:rPr lang="en-US"/>
              <a:pPr/>
              <a:t>9/20/11</a:t>
            </a:fld>
            <a:endParaRPr lang="en-US"/>
          </a:p>
        </p:txBody>
      </p:sp>
      <p:sp>
        <p:nvSpPr>
          <p:cNvPr id="77827" name="Rectangle 7"/>
          <p:cNvSpPr>
            <a:spLocks noGrp="1" noChangeArrowheads="1"/>
          </p:cNvSpPr>
          <p:nvPr>
            <p:ph type="sldNum" sz="quarter" idx="5"/>
          </p:nvPr>
        </p:nvSpPr>
        <p:spPr>
          <a:noFill/>
        </p:spPr>
        <p:txBody>
          <a:bodyPr/>
          <a:lstStyle/>
          <a:p>
            <a:fld id="{831BD011-0C06-6343-BE4F-68594A020A85}" type="slidenum">
              <a:rPr lang="en-US"/>
              <a:pPr/>
              <a:t>42</a:t>
            </a:fld>
            <a:endParaRPr lang="en-US"/>
          </a:p>
        </p:txBody>
      </p:sp>
      <p:sp>
        <p:nvSpPr>
          <p:cNvPr id="77828" name="Rectangle 2"/>
          <p:cNvSpPr>
            <a:spLocks noGrp="1" noRot="1" noChangeAspect="1" noChangeArrowheads="1"/>
          </p:cNvSpPr>
          <p:nvPr>
            <p:ph type="sldImg"/>
          </p:nvPr>
        </p:nvSpPr>
        <p:spPr>
          <a:solidFill>
            <a:srgbClr val="FFFFFF"/>
          </a:solidFill>
          <a:ln/>
        </p:spPr>
      </p:sp>
      <p:sp>
        <p:nvSpPr>
          <p:cNvPr id="7782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191CC31-6335-364E-BB8B-F944CBCFA090}" type="datetime1">
              <a:rPr lang="en-US"/>
              <a:pPr/>
              <a:t>9/20/11</a:t>
            </a:fld>
            <a:endParaRPr lang="en-US"/>
          </a:p>
        </p:txBody>
      </p:sp>
      <p:sp>
        <p:nvSpPr>
          <p:cNvPr id="18435" name="Rectangle 7"/>
          <p:cNvSpPr>
            <a:spLocks noGrp="1" noChangeArrowheads="1"/>
          </p:cNvSpPr>
          <p:nvPr>
            <p:ph type="sldNum" sz="quarter" idx="5"/>
          </p:nvPr>
        </p:nvSpPr>
        <p:spPr>
          <a:noFill/>
        </p:spPr>
        <p:txBody>
          <a:bodyPr/>
          <a:lstStyle/>
          <a:p>
            <a:fld id="{68887E0E-871C-F642-909A-9CE2FC5B4582}" type="slidenum">
              <a:rPr lang="en-US"/>
              <a:pPr/>
              <a:t>5</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dt" sz="quarter" idx="1"/>
          </p:nvPr>
        </p:nvSpPr>
        <p:spPr>
          <a:noFill/>
        </p:spPr>
        <p:txBody>
          <a:bodyPr/>
          <a:lstStyle/>
          <a:p>
            <a:fld id="{8E95E931-D63E-0F45-8C06-14776E65F33E}" type="datetime1">
              <a:rPr lang="en-US"/>
              <a:pPr/>
              <a:t>9/20/11</a:t>
            </a:fld>
            <a:endParaRPr lang="en-US"/>
          </a:p>
        </p:txBody>
      </p:sp>
      <p:sp>
        <p:nvSpPr>
          <p:cNvPr id="23555" name="Rectangle 7"/>
          <p:cNvSpPr>
            <a:spLocks noGrp="1" noChangeArrowheads="1"/>
          </p:cNvSpPr>
          <p:nvPr>
            <p:ph type="sldNum" sz="quarter" idx="5"/>
          </p:nvPr>
        </p:nvSpPr>
        <p:spPr>
          <a:noFill/>
        </p:spPr>
        <p:txBody>
          <a:bodyPr/>
          <a:lstStyle/>
          <a:p>
            <a:fld id="{9338C93C-E1D7-BF47-90E9-7BF1FB1EC717}" type="slidenum">
              <a:rPr lang="en-US"/>
              <a:pPr/>
              <a:t>6</a:t>
            </a:fld>
            <a:endParaRPr lang="en-US"/>
          </a:p>
        </p:txBody>
      </p:sp>
      <p:sp>
        <p:nvSpPr>
          <p:cNvPr id="23556" name="Rectangle 2"/>
          <p:cNvSpPr>
            <a:spLocks noGrp="1" noRot="1" noChangeAspect="1" noChangeArrowheads="1"/>
          </p:cNvSpPr>
          <p:nvPr>
            <p:ph type="sldImg"/>
          </p:nvPr>
        </p:nvSpPr>
        <p:spPr>
          <a:solidFill>
            <a:srgbClr val="FFFFFF"/>
          </a:solidFill>
          <a:ln/>
        </p:spPr>
      </p:sp>
      <p:sp>
        <p:nvSpPr>
          <p:cNvPr id="2355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191CC31-6335-364E-BB8B-F944CBCFA090}" type="datetime1">
              <a:rPr lang="en-US"/>
              <a:pPr/>
              <a:t>9/20/11</a:t>
            </a:fld>
            <a:endParaRPr lang="en-US"/>
          </a:p>
        </p:txBody>
      </p:sp>
      <p:sp>
        <p:nvSpPr>
          <p:cNvPr id="18435" name="Rectangle 7"/>
          <p:cNvSpPr>
            <a:spLocks noGrp="1" noChangeArrowheads="1"/>
          </p:cNvSpPr>
          <p:nvPr>
            <p:ph type="sldNum" sz="quarter" idx="5"/>
          </p:nvPr>
        </p:nvSpPr>
        <p:spPr>
          <a:noFill/>
        </p:spPr>
        <p:txBody>
          <a:bodyPr/>
          <a:lstStyle/>
          <a:p>
            <a:fld id="{68887E0E-871C-F642-909A-9CE2FC5B4582}" type="slidenum">
              <a:rPr lang="en-US"/>
              <a:pPr/>
              <a:t>7</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a:ln/>
        </p:spPr>
        <p:txBody>
          <a:bodyPr/>
          <a:lstStyle/>
          <a:p>
            <a:r>
              <a:rPr lang="en-US" baseline="0" dirty="0" smtClean="0">
                <a:latin typeface="Arial" pitchFamily="-109" charset="0"/>
                <a:ea typeface="ＭＳ Ｐゴシック" pitchFamily="-109" charset="-128"/>
                <a:cs typeface="ＭＳ Ｐゴシック" pitchFamily="-109" charset="-128"/>
              </a:rPr>
              <a:t>Smartphones have changed the way people manage their digital lives and methods of communications. These devices that can be concealed in one’s pocket are some immensely powerful, allowing their owners to manage practically every facet of their digital presence/identity. Given the nature of such devices, a lot of personal information can be discerned from gaining access to (be it physically or programmatically) one’s phone. In recent years, there have been some major concerns about what information people’s phones are giving away, largely without their consent.</a:t>
            </a:r>
          </a:p>
        </p:txBody>
      </p:sp>
      <p:sp>
        <p:nvSpPr>
          <p:cNvPr id="38916" name="Date Placeholder 3"/>
          <p:cNvSpPr>
            <a:spLocks noGrp="1"/>
          </p:cNvSpPr>
          <p:nvPr>
            <p:ph type="dt" sz="quarter" idx="1"/>
          </p:nvPr>
        </p:nvSpPr>
        <p:spPr>
          <a:noFill/>
        </p:spPr>
        <p:txBody>
          <a:bodyPr/>
          <a:lstStyle/>
          <a:p>
            <a:fld id="{4FA88519-6214-1344-80BF-9F2EF443078D}" type="datetime1">
              <a:rPr lang="en-US" smtClean="0"/>
              <a:pPr/>
              <a:t>9/20/11</a:t>
            </a:fld>
            <a:endParaRPr lang="en-US" smtClean="0"/>
          </a:p>
        </p:txBody>
      </p:sp>
      <p:sp>
        <p:nvSpPr>
          <p:cNvPr id="38917" name="Slide Number Placeholder 4"/>
          <p:cNvSpPr>
            <a:spLocks noGrp="1"/>
          </p:cNvSpPr>
          <p:nvPr>
            <p:ph type="sldNum" sz="quarter" idx="5"/>
          </p:nvPr>
        </p:nvSpPr>
        <p:spPr>
          <a:noFill/>
        </p:spPr>
        <p:txBody>
          <a:bodyPr/>
          <a:lstStyle/>
          <a:p>
            <a:fld id="{DD388BFA-B601-E245-91AD-F840306AB0FF}"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a:ln/>
        </p:spPr>
        <p:txBody>
          <a:bodyPr/>
          <a:lstStyle/>
          <a:p>
            <a:r>
              <a:rPr lang="en-US" baseline="0" dirty="0" smtClean="0">
                <a:latin typeface="Arial" pitchFamily="-109" charset="0"/>
                <a:ea typeface="ＭＳ Ｐゴシック" pitchFamily="-109" charset="-128"/>
                <a:cs typeface="ＭＳ Ｐゴシック" pitchFamily="-109" charset="-128"/>
              </a:rPr>
              <a:t>Due to the relatively brief nature of this presentation, I’ll be taking a look at the two most popular mobile operating systems on the market here in the United States: Apple’s </a:t>
            </a:r>
            <a:r>
              <a:rPr lang="en-US" i="1" baseline="0" dirty="0" err="1" smtClean="0">
                <a:latin typeface="Arial" pitchFamily="-109" charset="0"/>
                <a:ea typeface="ＭＳ Ｐゴシック" pitchFamily="-109" charset="-128"/>
                <a:cs typeface="ＭＳ Ｐゴシック" pitchFamily="-109" charset="-128"/>
              </a:rPr>
              <a:t>iOS</a:t>
            </a:r>
            <a:r>
              <a:rPr lang="en-US" baseline="0" dirty="0" smtClean="0">
                <a:latin typeface="Arial" pitchFamily="-109" charset="0"/>
                <a:ea typeface="ＭＳ Ｐゴシック" pitchFamily="-109" charset="-128"/>
                <a:cs typeface="ＭＳ Ｐゴシック" pitchFamily="-109" charset="-128"/>
              </a:rPr>
              <a:t> and Google’s </a:t>
            </a:r>
            <a:r>
              <a:rPr lang="en-US" i="1" baseline="0" dirty="0" smtClean="0">
                <a:latin typeface="Arial" pitchFamily="-109" charset="0"/>
                <a:ea typeface="ＭＳ Ｐゴシック" pitchFamily="-109" charset="-128"/>
                <a:cs typeface="ＭＳ Ｐゴシック" pitchFamily="-109" charset="-128"/>
              </a:rPr>
              <a:t>Android</a:t>
            </a:r>
            <a:r>
              <a:rPr lang="en-US" i="0" baseline="0" dirty="0" smtClean="0">
                <a:latin typeface="Arial" pitchFamily="-109" charset="0"/>
                <a:ea typeface="ＭＳ Ｐゴシック" pitchFamily="-109" charset="-128"/>
                <a:cs typeface="ＭＳ Ｐゴシック" pitchFamily="-109" charset="-128"/>
              </a:rPr>
              <a:t>.  Explain huge increase in numbers during recent years, help to illustrate just how much data is available/what a widespread issue this is.</a:t>
            </a:r>
            <a:endParaRPr lang="en-US" baseline="0" dirty="0" smtClean="0">
              <a:latin typeface="Arial" pitchFamily="-109" charset="0"/>
              <a:ea typeface="ＭＳ Ｐゴシック" pitchFamily="-109" charset="-128"/>
              <a:cs typeface="ＭＳ Ｐゴシック" pitchFamily="-109" charset="-128"/>
            </a:endParaRPr>
          </a:p>
        </p:txBody>
      </p:sp>
      <p:sp>
        <p:nvSpPr>
          <p:cNvPr id="38916" name="Date Placeholder 3"/>
          <p:cNvSpPr>
            <a:spLocks noGrp="1"/>
          </p:cNvSpPr>
          <p:nvPr>
            <p:ph type="dt" sz="quarter" idx="1"/>
          </p:nvPr>
        </p:nvSpPr>
        <p:spPr>
          <a:noFill/>
        </p:spPr>
        <p:txBody>
          <a:bodyPr/>
          <a:lstStyle/>
          <a:p>
            <a:fld id="{4FA88519-6214-1344-80BF-9F2EF443078D}" type="datetime1">
              <a:rPr lang="en-US" smtClean="0"/>
              <a:pPr/>
              <a:t>9/20/11</a:t>
            </a:fld>
            <a:endParaRPr lang="en-US" smtClean="0"/>
          </a:p>
        </p:txBody>
      </p:sp>
      <p:sp>
        <p:nvSpPr>
          <p:cNvPr id="38917" name="Slide Number Placeholder 4"/>
          <p:cNvSpPr>
            <a:spLocks noGrp="1"/>
          </p:cNvSpPr>
          <p:nvPr>
            <p:ph type="sldNum" sz="quarter" idx="5"/>
          </p:nvPr>
        </p:nvSpPr>
        <p:spPr>
          <a:noFill/>
        </p:spPr>
        <p:txBody>
          <a:bodyPr/>
          <a:lstStyle/>
          <a:p>
            <a:fld id="{DD388BFA-B601-E245-91AD-F840306AB0FF}"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3"/>
          <p:cNvGrpSpPr>
            <a:grpSpLocks/>
          </p:cNvGrpSpPr>
          <p:nvPr/>
        </p:nvGrpSpPr>
        <p:grpSpPr bwMode="auto">
          <a:xfrm>
            <a:off x="0" y="0"/>
            <a:ext cx="9144000" cy="6858000"/>
            <a:chOff x="0" y="0"/>
            <a:chExt cx="5760" cy="4320"/>
          </a:xfrm>
        </p:grpSpPr>
        <p:sp>
          <p:nvSpPr>
            <p:cNvPr id="5" name="Rectangle 2"/>
            <p:cNvSpPr>
              <a:spLocks noChangeArrowheads="1"/>
            </p:cNvSpPr>
            <p:nvPr userDrawn="1"/>
          </p:nvSpPr>
          <p:spPr bwMode="hidden">
            <a:xfrm>
              <a:off x="0" y="0"/>
              <a:ext cx="2208" cy="4320"/>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endParaRPr lang="en-US">
                <a:solidFill>
                  <a:schemeClr val="tx1"/>
                </a:solidFill>
              </a:endParaRPr>
            </a:p>
          </p:txBody>
        </p:sp>
        <p:sp>
          <p:nvSpPr>
            <p:cNvPr id="6" name="Rectangle 6"/>
            <p:cNvSpPr>
              <a:spLocks noChangeArrowheads="1"/>
            </p:cNvSpPr>
            <p:nvPr userDrawn="1"/>
          </p:nvSpPr>
          <p:spPr bwMode="hidden">
            <a:xfrm>
              <a:off x="1081" y="1065"/>
              <a:ext cx="4679" cy="1596"/>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grpSp>
          <p:nvGrpSpPr>
            <p:cNvPr id="7" name="Group 22"/>
            <p:cNvGrpSpPr>
              <a:grpSpLocks/>
            </p:cNvGrpSpPr>
            <p:nvPr userDrawn="1"/>
          </p:nvGrpSpPr>
          <p:grpSpPr bwMode="auto">
            <a:xfrm>
              <a:off x="0" y="672"/>
              <a:ext cx="1806" cy="1989"/>
              <a:chOff x="0" y="672"/>
              <a:chExt cx="1806" cy="1989"/>
            </a:xfrm>
          </p:grpSpPr>
          <p:sp>
            <p:nvSpPr>
              <p:cNvPr id="8" name="Rectangle 7"/>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9" name="Rectangle 8"/>
              <p:cNvSpPr>
                <a:spLocks noChangeArrowheads="1"/>
              </p:cNvSpPr>
              <p:nvPr userDrawn="1"/>
            </p:nvSpPr>
            <p:spPr bwMode="auto">
              <a:xfrm>
                <a:off x="1081" y="1065"/>
                <a:ext cx="362" cy="405"/>
              </a:xfrm>
              <a:prstGeom prst="rect">
                <a:avLst/>
              </a:prstGeom>
              <a:solidFill>
                <a:schemeClr val="hlink"/>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0" name="Rectangle 9"/>
              <p:cNvSpPr>
                <a:spLocks noChangeArrowheads="1"/>
              </p:cNvSpPr>
              <p:nvPr userDrawn="1"/>
            </p:nvSpPr>
            <p:spPr bwMode="auto">
              <a:xfrm>
                <a:off x="1437" y="672"/>
                <a:ext cx="369" cy="400"/>
              </a:xfrm>
              <a:prstGeom prst="rect">
                <a:avLst/>
              </a:prstGeom>
              <a:solidFill>
                <a:schemeClr val="hlink"/>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1" name="Rectangle 10"/>
              <p:cNvSpPr>
                <a:spLocks noChangeArrowheads="1"/>
              </p:cNvSpPr>
              <p:nvPr userDrawn="1"/>
            </p:nvSpPr>
            <p:spPr bwMode="auto">
              <a:xfrm>
                <a:off x="719" y="2257"/>
                <a:ext cx="368" cy="404"/>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2" name="Rectangle 11"/>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3" name="Rectangle 12"/>
              <p:cNvSpPr>
                <a:spLocks noChangeArrowheads="1"/>
              </p:cNvSpPr>
              <p:nvPr userDrawn="1"/>
            </p:nvSpPr>
            <p:spPr bwMode="auto">
              <a:xfrm>
                <a:off x="719" y="1464"/>
                <a:ext cx="368" cy="399"/>
              </a:xfrm>
              <a:prstGeom prst="rect">
                <a:avLst/>
              </a:prstGeom>
              <a:solidFill>
                <a:schemeClr val="hlink"/>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4" name="Rectangle 13"/>
              <p:cNvSpPr>
                <a:spLocks noChangeArrowheads="1"/>
              </p:cNvSpPr>
              <p:nvPr userDrawn="1"/>
            </p:nvSpPr>
            <p:spPr bwMode="auto">
              <a:xfrm>
                <a:off x="0" y="1464"/>
                <a:ext cx="367" cy="399"/>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5" name="Rectangle 14"/>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6" name="Rectangle 15"/>
              <p:cNvSpPr>
                <a:spLocks noChangeArrowheads="1"/>
              </p:cNvSpPr>
              <p:nvPr userDrawn="1"/>
            </p:nvSpPr>
            <p:spPr bwMode="auto">
              <a:xfrm>
                <a:off x="361" y="1857"/>
                <a:ext cx="363" cy="406"/>
              </a:xfrm>
              <a:prstGeom prst="rect">
                <a:avLst/>
              </a:prstGeom>
              <a:solidFill>
                <a:schemeClr val="hlink"/>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7" name="Rectangle 16"/>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grpSp>
      </p:grpSp>
      <p:pic>
        <p:nvPicPr>
          <p:cNvPr id="18" name="Picture 25"/>
          <p:cNvPicPr>
            <a:picLocks noChangeAspect="1" noChangeArrowheads="1"/>
          </p:cNvPicPr>
          <p:nvPr userDrawn="1"/>
        </p:nvPicPr>
        <p:blipFill>
          <a:blip r:embed="rId2"/>
          <a:srcRect/>
          <a:stretch>
            <a:fillRect/>
          </a:stretch>
        </p:blipFill>
        <p:spPr bwMode="auto">
          <a:xfrm>
            <a:off x="7977188" y="23813"/>
            <a:ext cx="1166812" cy="433387"/>
          </a:xfrm>
          <a:prstGeom prst="rect">
            <a:avLst/>
          </a:prstGeom>
          <a:noFill/>
          <a:ln w="9525">
            <a:noFill/>
            <a:miter lim="800000"/>
            <a:headEnd/>
            <a:tailEnd/>
          </a:ln>
        </p:spPr>
      </p:pic>
      <p:sp>
        <p:nvSpPr>
          <p:cNvPr id="19" name="Text Box 26"/>
          <p:cNvSpPr txBox="1">
            <a:spLocks noChangeArrowheads="1"/>
          </p:cNvSpPr>
          <p:nvPr userDrawn="1"/>
        </p:nvSpPr>
        <p:spPr bwMode="auto">
          <a:xfrm>
            <a:off x="1576388" y="23813"/>
            <a:ext cx="6015037"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
        <p:nvSpPr>
          <p:cNvPr id="39953" name="Rectangle 17"/>
          <p:cNvSpPr>
            <a:spLocks noGrp="1" noChangeArrowheads="1"/>
          </p:cNvSpPr>
          <p:nvPr>
            <p:ph type="ctrTitle"/>
          </p:nvPr>
        </p:nvSpPr>
        <p:spPr>
          <a:xfrm>
            <a:off x="2971800" y="1828800"/>
            <a:ext cx="6019800" cy="2209800"/>
          </a:xfrm>
        </p:spPr>
        <p:txBody>
          <a:bodyPr/>
          <a:lstStyle>
            <a:lvl1pPr>
              <a:defRPr sz="4200">
                <a:solidFill>
                  <a:schemeClr val="tx2"/>
                </a:solidFill>
              </a:defRPr>
            </a:lvl1pPr>
          </a:lstStyle>
          <a:p>
            <a:r>
              <a:rPr lang="en-US"/>
              <a:t>Click to edit Master title style</a:t>
            </a:r>
          </a:p>
        </p:txBody>
      </p:sp>
      <p:sp>
        <p:nvSpPr>
          <p:cNvPr id="39954" name="Rectangle 18"/>
          <p:cNvSpPr>
            <a:spLocks noGrp="1" noChangeArrowheads="1"/>
          </p:cNvSpPr>
          <p:nvPr>
            <p:ph type="subTitle" idx="1"/>
          </p:nvPr>
        </p:nvSpPr>
        <p:spPr>
          <a:xfrm>
            <a:off x="2971800" y="4267200"/>
            <a:ext cx="6019800" cy="1752600"/>
          </a:xfrm>
        </p:spPr>
        <p:txBody>
          <a:bodyPr/>
          <a:lstStyle>
            <a:lvl1pPr marL="0" indent="0">
              <a:buFont typeface="Wingdings" pitchFamily="76" charset="2"/>
              <a:buNone/>
              <a:defRPr sz="3200"/>
            </a:lvl1pPr>
          </a:lstStyle>
          <a:p>
            <a:r>
              <a:rPr lang="en-US"/>
              <a:t>Click to edit Master subtitle style</a:t>
            </a:r>
          </a:p>
        </p:txBody>
      </p:sp>
      <p:sp>
        <p:nvSpPr>
          <p:cNvPr id="20" name="Rectangle 3"/>
          <p:cNvSpPr>
            <a:spLocks noGrp="1" noChangeArrowheads="1"/>
          </p:cNvSpPr>
          <p:nvPr>
            <p:ph type="dt" sz="half" idx="10"/>
          </p:nvPr>
        </p:nvSpPr>
        <p:spPr>
          <a:xfrm>
            <a:off x="457200" y="6248400"/>
            <a:ext cx="2133600" cy="457200"/>
          </a:xfrm>
        </p:spPr>
        <p:txBody>
          <a:bodyPr/>
          <a:lstStyle>
            <a:lvl1pPr>
              <a:defRPr/>
            </a:lvl1pPr>
          </a:lstStyle>
          <a:p>
            <a:fld id="{15A73AD4-2FC1-2447-B0DC-B9F1330735AF}" type="datetime1">
              <a:rPr lang="en-US" smtClean="0"/>
              <a:t>9/20/11</a:t>
            </a:fld>
            <a:endParaRPr lang="en-US"/>
          </a:p>
        </p:txBody>
      </p:sp>
      <p:sp>
        <p:nvSpPr>
          <p:cNvPr id="21" name="Rectangle 4"/>
          <p:cNvSpPr>
            <a:spLocks noGrp="1" noChangeArrowheads="1"/>
          </p:cNvSpPr>
          <p:nvPr>
            <p:ph type="ftr" sz="quarter" idx="11"/>
          </p:nvPr>
        </p:nvSpPr>
        <p:spPr/>
        <p:txBody>
          <a:bodyPr/>
          <a:lstStyle>
            <a:lvl1pPr>
              <a:defRPr/>
            </a:lvl1pPr>
          </a:lstStyle>
          <a:p>
            <a:r>
              <a:rPr lang="en-US" smtClean="0"/>
              <a:t>© 2011 Keith A. Pray</a:t>
            </a:r>
            <a:endParaRPr lang="en-US"/>
          </a:p>
        </p:txBody>
      </p:sp>
      <p:sp>
        <p:nvSpPr>
          <p:cNvPr id="22" name="Rectangle 5"/>
          <p:cNvSpPr>
            <a:spLocks noGrp="1" noChangeArrowheads="1"/>
          </p:cNvSpPr>
          <p:nvPr>
            <p:ph type="sldNum" sz="quarter" idx="12"/>
          </p:nvPr>
        </p:nvSpPr>
        <p:spPr/>
        <p:txBody>
          <a:bodyPr/>
          <a:lstStyle>
            <a:lvl1pPr>
              <a:defRPr/>
            </a:lvl1pPr>
          </a:lstStyle>
          <a:p>
            <a:fld id="{3BB724AD-6DA0-E945-ACC0-19F7BD6A2AB2}" type="slidenum">
              <a:rPr lang="en-US"/>
              <a:pPr/>
              <a:t>‹#›</a:t>
            </a:fld>
            <a:endParaRPr lang="en-US"/>
          </a:p>
        </p:txBody>
      </p:sp>
    </p:spTree>
  </p:cSld>
  <p:clrMapOvr>
    <a:masterClrMapping/>
  </p:clrMapOvr>
  <p:transition xmlns:p14="http://schemas.microsoft.com/office/powerpoint/2010/mai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2011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7C125C1B-CCB9-2141-B9AF-BB93ADC03FDF}" type="slidenum">
              <a:rPr lang="en-US"/>
              <a:pPr/>
              <a:t>‹#›</a:t>
            </a:fld>
            <a:endParaRPr lang="en-US"/>
          </a:p>
        </p:txBody>
      </p:sp>
      <p:sp>
        <p:nvSpPr>
          <p:cNvPr id="6" name="Rectangle 17"/>
          <p:cNvSpPr>
            <a:spLocks noGrp="1" noChangeArrowheads="1"/>
          </p:cNvSpPr>
          <p:nvPr>
            <p:ph type="dt" sz="half" idx="12"/>
          </p:nvPr>
        </p:nvSpPr>
        <p:spPr>
          <a:ln/>
        </p:spPr>
        <p:txBody>
          <a:bodyPr/>
          <a:lstStyle>
            <a:lvl1pPr>
              <a:defRPr/>
            </a:lvl1pPr>
          </a:lstStyle>
          <a:p>
            <a:fld id="{766466B1-196E-314B-83B2-56CC34FEE70A}" type="datetime1">
              <a:rPr lang="en-US" smtClean="0"/>
              <a:t>9/20/11</a:t>
            </a:fld>
            <a:endParaRPr lang="en-US"/>
          </a:p>
        </p:txBody>
      </p:sp>
    </p:spTree>
  </p:cSld>
  <p:clrMapOvr>
    <a:masterClrMapping/>
  </p:clrMapOvr>
  <p:transition xmlns:p14="http://schemas.microsoft.com/office/powerpoint/2010/mai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0"/>
            <a:ext cx="60198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2011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71E17E1C-2794-8246-AA64-251DDDEF7FF5}" type="slidenum">
              <a:rPr lang="en-US"/>
              <a:pPr/>
              <a:t>‹#›</a:t>
            </a:fld>
            <a:endParaRPr lang="en-US"/>
          </a:p>
        </p:txBody>
      </p:sp>
      <p:sp>
        <p:nvSpPr>
          <p:cNvPr id="6" name="Rectangle 17"/>
          <p:cNvSpPr>
            <a:spLocks noGrp="1" noChangeArrowheads="1"/>
          </p:cNvSpPr>
          <p:nvPr>
            <p:ph type="dt" sz="half" idx="12"/>
          </p:nvPr>
        </p:nvSpPr>
        <p:spPr>
          <a:ln/>
        </p:spPr>
        <p:txBody>
          <a:bodyPr/>
          <a:lstStyle>
            <a:lvl1pPr>
              <a:defRPr/>
            </a:lvl1pPr>
          </a:lstStyle>
          <a:p>
            <a:fld id="{3E400360-BE1C-6743-9227-93A7354CB221}" type="datetime1">
              <a:rPr lang="en-US" smtClean="0"/>
              <a:t>9/20/11</a:t>
            </a:fld>
            <a:endParaRPr lang="en-US"/>
          </a:p>
        </p:txBody>
      </p:sp>
    </p:spTree>
  </p:cSld>
  <p:clrMapOvr>
    <a:masterClrMapping/>
  </p:clrMapOvr>
  <p:transition xmlns:p14="http://schemas.microsoft.com/office/powerpoint/2010/mai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8013"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2259191198"/>
      </p:ext>
    </p:extLst>
  </p:cSld>
  <p:clrMapOvr>
    <a:masterClrMapping/>
  </p:clrMapOvr>
  <p:transition xmlns:p14="http://schemas.microsoft.com/office/powerpoint/2010/mai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2011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CC7FDFB7-4A96-0F4D-9A4A-E56F94FA24DB}" type="slidenum">
              <a:rPr lang="en-US"/>
              <a:pPr/>
              <a:t>‹#›</a:t>
            </a:fld>
            <a:endParaRPr lang="en-US"/>
          </a:p>
        </p:txBody>
      </p:sp>
      <p:sp>
        <p:nvSpPr>
          <p:cNvPr id="6" name="Rectangle 17"/>
          <p:cNvSpPr>
            <a:spLocks noGrp="1" noChangeArrowheads="1"/>
          </p:cNvSpPr>
          <p:nvPr>
            <p:ph type="dt" sz="half" idx="12"/>
          </p:nvPr>
        </p:nvSpPr>
        <p:spPr>
          <a:ln/>
        </p:spPr>
        <p:txBody>
          <a:bodyPr/>
          <a:lstStyle>
            <a:lvl1pPr>
              <a:defRPr/>
            </a:lvl1pPr>
          </a:lstStyle>
          <a:p>
            <a:fld id="{BAE37455-FFBF-2F4A-9FB9-632E458E81C5}" type="datetime1">
              <a:rPr lang="en-US" smtClean="0"/>
              <a:t>9/20/11</a:t>
            </a:fld>
            <a:endParaRPr lang="en-US"/>
          </a:p>
        </p:txBody>
      </p:sp>
    </p:spTree>
  </p:cSld>
  <p:clrMapOvr>
    <a:masterClrMapping/>
  </p:clrMapOvr>
  <p:transition xmlns:p14="http://schemas.microsoft.com/office/powerpoint/2010/mai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r>
              <a:rPr lang="en-US" smtClean="0"/>
              <a:t>© 2011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C1CFFC32-16DE-C947-81A5-0DE76C217983}" type="slidenum">
              <a:rPr lang="en-US"/>
              <a:pPr/>
              <a:t>‹#›</a:t>
            </a:fld>
            <a:endParaRPr lang="en-US"/>
          </a:p>
        </p:txBody>
      </p:sp>
      <p:sp>
        <p:nvSpPr>
          <p:cNvPr id="6" name="Rectangle 17"/>
          <p:cNvSpPr>
            <a:spLocks noGrp="1" noChangeArrowheads="1"/>
          </p:cNvSpPr>
          <p:nvPr>
            <p:ph type="dt" sz="half" idx="12"/>
          </p:nvPr>
        </p:nvSpPr>
        <p:spPr>
          <a:ln/>
        </p:spPr>
        <p:txBody>
          <a:bodyPr/>
          <a:lstStyle>
            <a:lvl1pPr>
              <a:defRPr/>
            </a:lvl1pPr>
          </a:lstStyle>
          <a:p>
            <a:fld id="{1EFC88EC-D51D-8E44-8D8A-A1BA0A5CA061}" type="datetime1">
              <a:rPr lang="en-US" smtClean="0"/>
              <a:t>9/20/11</a:t>
            </a:fld>
            <a:endParaRPr lang="en-US"/>
          </a:p>
        </p:txBody>
      </p:sp>
    </p:spTree>
  </p:cSld>
  <p:clrMapOvr>
    <a:masterClrMapping/>
  </p:clrMapOvr>
  <p:transition xmlns:p14="http://schemas.microsoft.com/office/powerpoint/2010/mai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r>
              <a:rPr lang="en-US" smtClean="0"/>
              <a:t>© 2011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D0A3C30E-2E98-3F44-AB01-A28BD07C7B6E}" type="slidenum">
              <a:rPr lang="en-US"/>
              <a:pPr/>
              <a:t>‹#›</a:t>
            </a:fld>
            <a:endParaRPr lang="en-US"/>
          </a:p>
        </p:txBody>
      </p:sp>
      <p:sp>
        <p:nvSpPr>
          <p:cNvPr id="7" name="Rectangle 17"/>
          <p:cNvSpPr>
            <a:spLocks noGrp="1" noChangeArrowheads="1"/>
          </p:cNvSpPr>
          <p:nvPr>
            <p:ph type="dt" sz="half" idx="12"/>
          </p:nvPr>
        </p:nvSpPr>
        <p:spPr>
          <a:ln/>
        </p:spPr>
        <p:txBody>
          <a:bodyPr/>
          <a:lstStyle>
            <a:lvl1pPr>
              <a:defRPr/>
            </a:lvl1pPr>
          </a:lstStyle>
          <a:p>
            <a:fld id="{80DFA27A-517E-0245-AE67-C9C47E46B0F8}" type="datetime1">
              <a:rPr lang="en-US" smtClean="0"/>
              <a:t>9/20/11</a:t>
            </a:fld>
            <a:endParaRPr lang="en-US"/>
          </a:p>
        </p:txBody>
      </p:sp>
    </p:spTree>
  </p:cSld>
  <p:clrMapOvr>
    <a:masterClrMapping/>
  </p:clrMapOvr>
  <p:transition xmlns:p14="http://schemas.microsoft.com/office/powerpoint/2010/mai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r>
              <a:rPr lang="en-US" smtClean="0"/>
              <a:t>© 2011 Keith A. Pray</a:t>
            </a:r>
            <a:endParaRPr lang="en-US"/>
          </a:p>
        </p:txBody>
      </p:sp>
      <p:sp>
        <p:nvSpPr>
          <p:cNvPr id="8" name="Rectangle 4"/>
          <p:cNvSpPr>
            <a:spLocks noGrp="1" noChangeArrowheads="1"/>
          </p:cNvSpPr>
          <p:nvPr>
            <p:ph type="sldNum" sz="quarter" idx="11"/>
          </p:nvPr>
        </p:nvSpPr>
        <p:spPr>
          <a:ln/>
        </p:spPr>
        <p:txBody>
          <a:bodyPr/>
          <a:lstStyle>
            <a:lvl1pPr>
              <a:defRPr/>
            </a:lvl1pPr>
          </a:lstStyle>
          <a:p>
            <a:fld id="{5BA0CAAF-4EFC-8147-8D81-F06F81C60EBE}" type="slidenum">
              <a:rPr lang="en-US"/>
              <a:pPr/>
              <a:t>‹#›</a:t>
            </a:fld>
            <a:endParaRPr lang="en-US"/>
          </a:p>
        </p:txBody>
      </p:sp>
      <p:sp>
        <p:nvSpPr>
          <p:cNvPr id="9" name="Rectangle 17"/>
          <p:cNvSpPr>
            <a:spLocks noGrp="1" noChangeArrowheads="1"/>
          </p:cNvSpPr>
          <p:nvPr>
            <p:ph type="dt" sz="half" idx="12"/>
          </p:nvPr>
        </p:nvSpPr>
        <p:spPr>
          <a:ln/>
        </p:spPr>
        <p:txBody>
          <a:bodyPr/>
          <a:lstStyle>
            <a:lvl1pPr>
              <a:defRPr/>
            </a:lvl1pPr>
          </a:lstStyle>
          <a:p>
            <a:fld id="{A2A1994B-0540-ED46-A9C2-CD0A654A7BC3}" type="datetime1">
              <a:rPr lang="en-US" smtClean="0"/>
              <a:t>9/20/11</a:t>
            </a:fld>
            <a:endParaRPr lang="en-US"/>
          </a:p>
        </p:txBody>
      </p:sp>
    </p:spTree>
  </p:cSld>
  <p:clrMapOvr>
    <a:masterClrMapping/>
  </p:clrMapOvr>
  <p:transition xmlns:p14="http://schemas.microsoft.com/office/powerpoint/2010/mai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r>
              <a:rPr lang="en-US" smtClean="0"/>
              <a:t>© 2011 Keith A. Pray</a:t>
            </a:r>
            <a:endParaRPr lang="en-US"/>
          </a:p>
        </p:txBody>
      </p:sp>
      <p:sp>
        <p:nvSpPr>
          <p:cNvPr id="4" name="Rectangle 4"/>
          <p:cNvSpPr>
            <a:spLocks noGrp="1" noChangeArrowheads="1"/>
          </p:cNvSpPr>
          <p:nvPr>
            <p:ph type="sldNum" sz="quarter" idx="11"/>
          </p:nvPr>
        </p:nvSpPr>
        <p:spPr>
          <a:ln/>
        </p:spPr>
        <p:txBody>
          <a:bodyPr/>
          <a:lstStyle>
            <a:lvl1pPr>
              <a:defRPr/>
            </a:lvl1pPr>
          </a:lstStyle>
          <a:p>
            <a:fld id="{F32B2CDB-17C0-7B49-976E-D16C496E6716}" type="slidenum">
              <a:rPr lang="en-US"/>
              <a:pPr/>
              <a:t>‹#›</a:t>
            </a:fld>
            <a:endParaRPr lang="en-US"/>
          </a:p>
        </p:txBody>
      </p:sp>
      <p:sp>
        <p:nvSpPr>
          <p:cNvPr id="5" name="Rectangle 17"/>
          <p:cNvSpPr>
            <a:spLocks noGrp="1" noChangeArrowheads="1"/>
          </p:cNvSpPr>
          <p:nvPr>
            <p:ph type="dt" sz="half" idx="12"/>
          </p:nvPr>
        </p:nvSpPr>
        <p:spPr>
          <a:ln/>
        </p:spPr>
        <p:txBody>
          <a:bodyPr/>
          <a:lstStyle>
            <a:lvl1pPr>
              <a:defRPr/>
            </a:lvl1pPr>
          </a:lstStyle>
          <a:p>
            <a:fld id="{134BE6F3-FFAF-4C4F-86EE-1267EE1D69A0}" type="datetime1">
              <a:rPr lang="en-US" smtClean="0"/>
              <a:t>9/20/11</a:t>
            </a:fld>
            <a:endParaRPr lang="en-US"/>
          </a:p>
        </p:txBody>
      </p:sp>
    </p:spTree>
  </p:cSld>
  <p:clrMapOvr>
    <a:masterClrMapping/>
  </p:clrMapOvr>
  <p:transition xmlns:p14="http://schemas.microsoft.com/office/powerpoint/2010/mai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r>
              <a:rPr lang="en-US" smtClean="0"/>
              <a:t>© 2011 Keith A. Pray</a:t>
            </a:r>
            <a:endParaRPr lang="en-US"/>
          </a:p>
        </p:txBody>
      </p:sp>
      <p:sp>
        <p:nvSpPr>
          <p:cNvPr id="3" name="Rectangle 4"/>
          <p:cNvSpPr>
            <a:spLocks noGrp="1" noChangeArrowheads="1"/>
          </p:cNvSpPr>
          <p:nvPr>
            <p:ph type="sldNum" sz="quarter" idx="11"/>
          </p:nvPr>
        </p:nvSpPr>
        <p:spPr>
          <a:ln/>
        </p:spPr>
        <p:txBody>
          <a:bodyPr/>
          <a:lstStyle>
            <a:lvl1pPr>
              <a:defRPr/>
            </a:lvl1pPr>
          </a:lstStyle>
          <a:p>
            <a:fld id="{9CC035EB-A232-6D40-ABD9-D1ADE20A3A39}" type="slidenum">
              <a:rPr lang="en-US"/>
              <a:pPr/>
              <a:t>‹#›</a:t>
            </a:fld>
            <a:endParaRPr lang="en-US"/>
          </a:p>
        </p:txBody>
      </p:sp>
      <p:sp>
        <p:nvSpPr>
          <p:cNvPr id="4" name="Rectangle 17"/>
          <p:cNvSpPr>
            <a:spLocks noGrp="1" noChangeArrowheads="1"/>
          </p:cNvSpPr>
          <p:nvPr>
            <p:ph type="dt" sz="half" idx="12"/>
          </p:nvPr>
        </p:nvSpPr>
        <p:spPr>
          <a:ln/>
        </p:spPr>
        <p:txBody>
          <a:bodyPr/>
          <a:lstStyle>
            <a:lvl1pPr>
              <a:defRPr/>
            </a:lvl1pPr>
          </a:lstStyle>
          <a:p>
            <a:fld id="{06F75B80-C64B-B04A-96B9-B97B50ACC309}" type="datetime1">
              <a:rPr lang="en-US" smtClean="0"/>
              <a:t>9/20/11</a:t>
            </a:fld>
            <a:endParaRPr lang="en-US"/>
          </a:p>
        </p:txBody>
      </p:sp>
    </p:spTree>
  </p:cSld>
  <p:clrMapOvr>
    <a:masterClrMapping/>
  </p:clrMapOvr>
  <p:transition xmlns:p14="http://schemas.microsoft.com/office/powerpoint/2010/mai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r>
              <a:rPr lang="en-US" smtClean="0"/>
              <a:t>© 2011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1E963CB5-B1E5-8740-A726-84F5E7ABD84C}" type="slidenum">
              <a:rPr lang="en-US"/>
              <a:pPr/>
              <a:t>‹#›</a:t>
            </a:fld>
            <a:endParaRPr lang="en-US"/>
          </a:p>
        </p:txBody>
      </p:sp>
      <p:sp>
        <p:nvSpPr>
          <p:cNvPr id="7" name="Rectangle 17"/>
          <p:cNvSpPr>
            <a:spLocks noGrp="1" noChangeArrowheads="1"/>
          </p:cNvSpPr>
          <p:nvPr>
            <p:ph type="dt" sz="half" idx="12"/>
          </p:nvPr>
        </p:nvSpPr>
        <p:spPr>
          <a:ln/>
        </p:spPr>
        <p:txBody>
          <a:bodyPr/>
          <a:lstStyle>
            <a:lvl1pPr>
              <a:defRPr/>
            </a:lvl1pPr>
          </a:lstStyle>
          <a:p>
            <a:fld id="{04E5A7EF-C002-394A-8938-B711A492963E}" type="datetime1">
              <a:rPr lang="en-US" smtClean="0"/>
              <a:t>9/20/11</a:t>
            </a:fld>
            <a:endParaRPr lang="en-US"/>
          </a:p>
        </p:txBody>
      </p:sp>
    </p:spTree>
  </p:cSld>
  <p:clrMapOvr>
    <a:masterClrMapping/>
  </p:clrMapOvr>
  <p:transition xmlns:p14="http://schemas.microsoft.com/office/powerpoint/2010/mai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r>
              <a:rPr lang="en-US" smtClean="0"/>
              <a:t>© 2011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0D7BDC98-71CF-E040-AD1E-97566442B113}" type="slidenum">
              <a:rPr lang="en-US"/>
              <a:pPr/>
              <a:t>‹#›</a:t>
            </a:fld>
            <a:endParaRPr lang="en-US"/>
          </a:p>
        </p:txBody>
      </p:sp>
      <p:sp>
        <p:nvSpPr>
          <p:cNvPr id="7" name="Rectangle 17"/>
          <p:cNvSpPr>
            <a:spLocks noGrp="1" noChangeArrowheads="1"/>
          </p:cNvSpPr>
          <p:nvPr>
            <p:ph type="dt" sz="half" idx="12"/>
          </p:nvPr>
        </p:nvSpPr>
        <p:spPr>
          <a:ln/>
        </p:spPr>
        <p:txBody>
          <a:bodyPr/>
          <a:lstStyle>
            <a:lvl1pPr>
              <a:defRPr/>
            </a:lvl1pPr>
          </a:lstStyle>
          <a:p>
            <a:fld id="{E0E978D3-3DB4-0241-BD73-2EE2D426F732}" type="datetime1">
              <a:rPr lang="en-US" smtClean="0"/>
              <a:t>9/20/11</a:t>
            </a:fld>
            <a:endParaRPr lang="en-US"/>
          </a:p>
        </p:txBody>
      </p:sp>
    </p:spTree>
  </p:cSld>
  <p:clrMapOvr>
    <a:masterClrMapping/>
  </p:clrMapOvr>
  <p:transition xmlns:p14="http://schemas.microsoft.com/office/powerpoint/2010/main" spd="slow">
    <p:push/>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pitchFamily="-109" charset="0"/>
              </a:defRPr>
            </a:lvl1pPr>
          </a:lstStyle>
          <a:p>
            <a:r>
              <a:rPr lang="en-US" smtClean="0"/>
              <a:t>© 2011 Keith A. Pray</a:t>
            </a:r>
            <a:endParaRPr lang="en-US"/>
          </a:p>
        </p:txBody>
      </p:sp>
      <p:sp>
        <p:nvSpPr>
          <p:cNvPr id="38916"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09" charset="0"/>
              </a:defRPr>
            </a:lvl1pPr>
          </a:lstStyle>
          <a:p>
            <a:fld id="{8B06D8E0-0DB1-B648-8977-F58E03112F5A}" type="slidenum">
              <a:rPr lang="en-US"/>
              <a:pPr/>
              <a:t>‹#›</a:t>
            </a:fld>
            <a:endParaRPr lang="en-US"/>
          </a:p>
        </p:txBody>
      </p:sp>
      <p:grpSp>
        <p:nvGrpSpPr>
          <p:cNvPr id="1028" name="Group 18"/>
          <p:cNvGrpSpPr>
            <a:grpSpLocks/>
          </p:cNvGrpSpPr>
          <p:nvPr/>
        </p:nvGrpSpPr>
        <p:grpSpPr bwMode="auto">
          <a:xfrm>
            <a:off x="0" y="0"/>
            <a:ext cx="9144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endParaRPr lang="en-US">
                <a:solidFill>
                  <a:schemeClr val="tx1"/>
                </a:solidFill>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accent1"/>
                </a:gs>
                <a:gs pos="100000">
                  <a:schemeClr val="bg1"/>
                </a:gs>
              </a:gsLst>
              <a:lin ang="0" scaled="1"/>
            </a:gradFill>
            <a:ln w="9525">
              <a:noFill/>
              <a:miter lim="800000"/>
              <a:headEnd/>
              <a:tailEnd/>
            </a:ln>
          </p:spPr>
          <p:txBody>
            <a:bodyPr>
              <a:prstTxWarp prst="textNoShape">
                <a:avLst/>
              </a:prstTxWarp>
            </a:bodyPr>
            <a:lstStyle/>
            <a:p>
              <a:pPr algn="l"/>
              <a:endParaRPr lang="en-US">
                <a:solidFill>
                  <a:schemeClr val="tx1"/>
                </a:solidFill>
              </a:endParaRPr>
            </a:p>
          </p:txBody>
        </p:sp>
        <p:sp>
          <p:nvSpPr>
            <p:cNvPr id="38919" name="Rectangle 7"/>
            <p:cNvSpPr>
              <a:spLocks noChangeArrowheads="1"/>
            </p:cNvSpPr>
            <p:nvPr/>
          </p:nvSpPr>
          <p:spPr bwMode="auto">
            <a:xfrm>
              <a:off x="258" y="85"/>
              <a:ext cx="87" cy="89"/>
            </a:xfrm>
            <a:prstGeom prst="rect">
              <a:avLst/>
            </a:prstGeom>
            <a:solidFill>
              <a:schemeClr val="hlink"/>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0" name="Rectangle 8"/>
            <p:cNvSpPr>
              <a:spLocks noChangeArrowheads="1"/>
            </p:cNvSpPr>
            <p:nvPr/>
          </p:nvSpPr>
          <p:spPr bwMode="auto">
            <a:xfrm>
              <a:off x="345" y="0"/>
              <a:ext cx="88" cy="87"/>
            </a:xfrm>
            <a:prstGeom prst="rect">
              <a:avLst/>
            </a:prstGeom>
            <a:solidFill>
              <a:schemeClr val="hlink"/>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sp>
          <p:nvSpPr>
            <p:cNvPr id="38922" name="Rectangle 10"/>
            <p:cNvSpPr>
              <a:spLocks noChangeArrowheads="1"/>
            </p:cNvSpPr>
            <p:nvPr/>
          </p:nvSpPr>
          <p:spPr bwMode="auto">
            <a:xfrm>
              <a:off x="173" y="173"/>
              <a:ext cx="86" cy="87"/>
            </a:xfrm>
            <a:prstGeom prst="rect">
              <a:avLst/>
            </a:prstGeom>
            <a:solidFill>
              <a:schemeClr val="hlink"/>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3" name="Rectangle 11"/>
            <p:cNvSpPr>
              <a:spLocks noChangeArrowheads="1"/>
            </p:cNvSpPr>
            <p:nvPr/>
          </p:nvSpPr>
          <p:spPr bwMode="auto">
            <a:xfrm>
              <a:off x="83" y="86"/>
              <a:ext cx="89" cy="87"/>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389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sp>
          <p:nvSpPr>
            <p:cNvPr id="389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grpSp>
      <p:sp>
        <p:nvSpPr>
          <p:cNvPr id="1029" name="Rectangle 14"/>
          <p:cNvSpPr>
            <a:spLocks noGrp="1" noChangeArrowheads="1"/>
          </p:cNvSpPr>
          <p:nvPr>
            <p:ph type="title"/>
          </p:nvPr>
        </p:nvSpPr>
        <p:spPr bwMode="auto">
          <a:xfrm>
            <a:off x="457200" y="762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29" name="Rectangle 1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fld id="{F601A16C-9B63-334E-B303-40913582D551}" type="datetime1">
              <a:rPr lang="en-US" smtClean="0"/>
              <a:t>9/20/11</a:t>
            </a:fld>
            <a:endParaRPr lang="en-US"/>
          </a:p>
        </p:txBody>
      </p:sp>
      <p:pic>
        <p:nvPicPr>
          <p:cNvPr id="1032" name="Picture 22"/>
          <p:cNvPicPr>
            <a:picLocks noChangeAspect="1" noChangeArrowheads="1"/>
          </p:cNvPicPr>
          <p:nvPr/>
        </p:nvPicPr>
        <p:blipFill>
          <a:blip r:embed="rId14"/>
          <a:srcRect/>
          <a:stretch>
            <a:fillRect/>
          </a:stretch>
        </p:blipFill>
        <p:spPr bwMode="auto">
          <a:xfrm>
            <a:off x="7977188" y="23813"/>
            <a:ext cx="1166812" cy="433387"/>
          </a:xfrm>
          <a:prstGeom prst="rect">
            <a:avLst/>
          </a:prstGeom>
          <a:noFill/>
          <a:ln w="9525">
            <a:noFill/>
            <a:miter lim="800000"/>
            <a:headEnd/>
            <a:tailEnd/>
          </a:ln>
        </p:spPr>
      </p:pic>
      <p:sp>
        <p:nvSpPr>
          <p:cNvPr id="38935" name="Text Box 23"/>
          <p:cNvSpPr txBox="1">
            <a:spLocks noChangeArrowheads="1"/>
          </p:cNvSpPr>
          <p:nvPr userDrawn="1"/>
        </p:nvSpPr>
        <p:spPr bwMode="auto">
          <a:xfrm>
            <a:off x="1568450" y="23813"/>
            <a:ext cx="6015038"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Tree>
  </p:cSld>
  <p:clrMap bg1="lt1" tx1="dk1" bg2="lt2" tx2="dk2" accent1="accent1" accent2="accent2" accent3="accent3" accent4="accent4" accent5="accent5" accent6="accent6" hlink="hlink" folHlink="folHlink"/>
  <p:sldLayoutIdLst>
    <p:sldLayoutId id="2147483736"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7" r:id="rId12"/>
  </p:sldLayoutIdLst>
  <p:transition xmlns:p14="http://schemas.microsoft.com/office/powerpoint/2010/main" spd="slow">
    <p:push/>
  </p:transition>
  <p:hf hdr="0"/>
  <p:txStyles>
    <p:titleStyle>
      <a:lvl1pPr algn="l" rtl="0" eaLnBrk="0" fontAlgn="base" hangingPunct="0">
        <a:spcBef>
          <a:spcPct val="0"/>
        </a:spcBef>
        <a:spcAft>
          <a:spcPct val="0"/>
        </a:spcAft>
        <a:defRPr sz="3600">
          <a:solidFill>
            <a:schemeClr val="tx1"/>
          </a:solidFill>
          <a:latin typeface="+mj-lt"/>
          <a:ea typeface="ＭＳ Ｐゴシック" pitchFamily="76" charset="-128"/>
          <a:cs typeface="ＭＳ Ｐゴシック" pitchFamily="76" charset="-128"/>
        </a:defRPr>
      </a:lvl1pPr>
      <a:lvl2pPr algn="l" rtl="0" eaLnBrk="0" fontAlgn="base" hangingPunct="0">
        <a:spcBef>
          <a:spcPct val="0"/>
        </a:spcBef>
        <a:spcAft>
          <a:spcPct val="0"/>
        </a:spcAft>
        <a:defRPr sz="3600">
          <a:solidFill>
            <a:schemeClr val="tx1"/>
          </a:solidFill>
          <a:latin typeface="Arial Black" pitchFamily="76" charset="0"/>
          <a:ea typeface="ＭＳ Ｐゴシック" pitchFamily="76" charset="-128"/>
          <a:cs typeface="ＭＳ Ｐゴシック" pitchFamily="76" charset="-128"/>
        </a:defRPr>
      </a:lvl2pPr>
      <a:lvl3pPr algn="l" rtl="0" eaLnBrk="0" fontAlgn="base" hangingPunct="0">
        <a:spcBef>
          <a:spcPct val="0"/>
        </a:spcBef>
        <a:spcAft>
          <a:spcPct val="0"/>
        </a:spcAft>
        <a:defRPr sz="3600">
          <a:solidFill>
            <a:schemeClr val="tx1"/>
          </a:solidFill>
          <a:latin typeface="Arial Black" pitchFamily="76" charset="0"/>
          <a:ea typeface="ＭＳ Ｐゴシック" pitchFamily="76" charset="-128"/>
          <a:cs typeface="ＭＳ Ｐゴシック" pitchFamily="76" charset="-128"/>
        </a:defRPr>
      </a:lvl3pPr>
      <a:lvl4pPr algn="l" rtl="0" eaLnBrk="0" fontAlgn="base" hangingPunct="0">
        <a:spcBef>
          <a:spcPct val="0"/>
        </a:spcBef>
        <a:spcAft>
          <a:spcPct val="0"/>
        </a:spcAft>
        <a:defRPr sz="3600">
          <a:solidFill>
            <a:schemeClr val="tx1"/>
          </a:solidFill>
          <a:latin typeface="Arial Black" pitchFamily="76" charset="0"/>
          <a:ea typeface="ＭＳ Ｐゴシック" pitchFamily="76" charset="-128"/>
          <a:cs typeface="ＭＳ Ｐゴシック" pitchFamily="76" charset="-128"/>
        </a:defRPr>
      </a:lvl4pPr>
      <a:lvl5pPr algn="l" rtl="0" eaLnBrk="0" fontAlgn="base" hangingPunct="0">
        <a:spcBef>
          <a:spcPct val="0"/>
        </a:spcBef>
        <a:spcAft>
          <a:spcPct val="0"/>
        </a:spcAft>
        <a:defRPr sz="3600">
          <a:solidFill>
            <a:schemeClr val="tx1"/>
          </a:solidFill>
          <a:latin typeface="Arial Black" pitchFamily="76" charset="0"/>
          <a:ea typeface="ＭＳ Ｐゴシック" pitchFamily="76" charset="-128"/>
          <a:cs typeface="ＭＳ Ｐゴシック" pitchFamily="76" charset="-128"/>
        </a:defRPr>
      </a:lvl5pPr>
      <a:lvl6pPr marL="457200" algn="l" rtl="0" fontAlgn="base">
        <a:spcBef>
          <a:spcPct val="0"/>
        </a:spcBef>
        <a:spcAft>
          <a:spcPct val="0"/>
        </a:spcAft>
        <a:defRPr sz="3600">
          <a:solidFill>
            <a:schemeClr val="tx1"/>
          </a:solidFill>
          <a:latin typeface="Arial Black" pitchFamily="76" charset="0"/>
        </a:defRPr>
      </a:lvl6pPr>
      <a:lvl7pPr marL="914400" algn="l" rtl="0" fontAlgn="base">
        <a:spcBef>
          <a:spcPct val="0"/>
        </a:spcBef>
        <a:spcAft>
          <a:spcPct val="0"/>
        </a:spcAft>
        <a:defRPr sz="3600">
          <a:solidFill>
            <a:schemeClr val="tx1"/>
          </a:solidFill>
          <a:latin typeface="Arial Black" pitchFamily="76" charset="0"/>
        </a:defRPr>
      </a:lvl7pPr>
      <a:lvl8pPr marL="1371600" algn="l" rtl="0" fontAlgn="base">
        <a:spcBef>
          <a:spcPct val="0"/>
        </a:spcBef>
        <a:spcAft>
          <a:spcPct val="0"/>
        </a:spcAft>
        <a:defRPr sz="3600">
          <a:solidFill>
            <a:schemeClr val="tx1"/>
          </a:solidFill>
          <a:latin typeface="Arial Black" pitchFamily="76" charset="0"/>
        </a:defRPr>
      </a:lvl8pPr>
      <a:lvl9pPr marL="1828800" algn="l" rtl="0" fontAlgn="base">
        <a:spcBef>
          <a:spcPct val="0"/>
        </a:spcBef>
        <a:spcAft>
          <a:spcPct val="0"/>
        </a:spcAft>
        <a:defRPr sz="3600">
          <a:solidFill>
            <a:schemeClr val="tx1"/>
          </a:solidFill>
          <a:latin typeface="Arial Black" pitchFamily="76" charset="0"/>
        </a:defRPr>
      </a:lvl9pPr>
    </p:titleStyle>
    <p:bodyStyle>
      <a:lvl1pPr marL="342900" indent="-342900" algn="l" rtl="0" eaLnBrk="0" fontAlgn="base" hangingPunct="0">
        <a:spcBef>
          <a:spcPct val="20000"/>
        </a:spcBef>
        <a:spcAft>
          <a:spcPct val="0"/>
        </a:spcAft>
        <a:buClr>
          <a:schemeClr val="accent1"/>
        </a:buClr>
        <a:buSzPct val="75000"/>
        <a:buFont typeface="Wingdings" pitchFamily="-109" charset="2"/>
        <a:buChar char="n"/>
        <a:defRPr sz="3000">
          <a:solidFill>
            <a:schemeClr val="tx1"/>
          </a:solidFill>
          <a:latin typeface="+mn-lt"/>
          <a:ea typeface="ＭＳ Ｐゴシック" pitchFamily="76" charset="-128"/>
          <a:cs typeface="ＭＳ Ｐゴシック" pitchFamily="76" charset="-128"/>
        </a:defRPr>
      </a:lvl1pPr>
      <a:lvl2pPr marL="742950" indent="-285750" algn="l" rtl="0" eaLnBrk="0" fontAlgn="base" hangingPunct="0">
        <a:spcBef>
          <a:spcPct val="20000"/>
        </a:spcBef>
        <a:spcAft>
          <a:spcPct val="0"/>
        </a:spcAft>
        <a:buClr>
          <a:schemeClr val="accent2"/>
        </a:buClr>
        <a:buSzPct val="80000"/>
        <a:buFont typeface="Wingdings" pitchFamily="-109" charset="2"/>
        <a:buChar char="¨"/>
        <a:defRPr sz="2000">
          <a:solidFill>
            <a:schemeClr val="tx1"/>
          </a:solidFill>
          <a:latin typeface="+mj-lt"/>
          <a:ea typeface="ＭＳ Ｐゴシック" pitchFamily="76" charset="-128"/>
        </a:defRPr>
      </a:lvl2pPr>
      <a:lvl3pPr marL="1143000" indent="-228600" algn="l" rtl="0" eaLnBrk="0" fontAlgn="base" hangingPunct="0">
        <a:spcBef>
          <a:spcPct val="20000"/>
        </a:spcBef>
        <a:spcAft>
          <a:spcPct val="0"/>
        </a:spcAft>
        <a:buClr>
          <a:schemeClr val="accent1"/>
        </a:buClr>
        <a:buSzPct val="65000"/>
        <a:buFont typeface="Wingdings" pitchFamily="-109" charset="2"/>
        <a:buChar char="n"/>
        <a:defRPr sz="2400">
          <a:solidFill>
            <a:schemeClr val="tx1"/>
          </a:solidFill>
          <a:latin typeface="+mn-lt"/>
          <a:ea typeface="ＭＳ Ｐゴシック" pitchFamily="76" charset="-128"/>
        </a:defRPr>
      </a:lvl3pPr>
      <a:lvl4pPr marL="1600200" indent="-228600" algn="l" rtl="0" eaLnBrk="0" fontAlgn="base" hangingPunct="0">
        <a:spcBef>
          <a:spcPct val="20000"/>
        </a:spcBef>
        <a:spcAft>
          <a:spcPct val="0"/>
        </a:spcAft>
        <a:buClr>
          <a:schemeClr val="accent2"/>
        </a:buClr>
        <a:buSzPct val="70000"/>
        <a:buFont typeface="Wingdings" pitchFamily="-109" charset="2"/>
        <a:buChar char="¨"/>
        <a:defRPr>
          <a:solidFill>
            <a:schemeClr val="tx1"/>
          </a:solidFill>
          <a:latin typeface="+mj-lt"/>
          <a:ea typeface="ＭＳ Ｐゴシック" pitchFamily="76" charset="-128"/>
        </a:defRPr>
      </a:lvl4pPr>
      <a:lvl5pPr marL="2057400" indent="-228600" algn="l" rtl="0" eaLnBrk="0" fontAlgn="base" hangingPunct="0">
        <a:spcBef>
          <a:spcPct val="20000"/>
        </a:spcBef>
        <a:spcAft>
          <a:spcPct val="0"/>
        </a:spcAft>
        <a:buClr>
          <a:schemeClr val="accent1"/>
        </a:buClr>
        <a:buFont typeface="Wingdings" pitchFamily="-109" charset="2"/>
        <a:buChar char="§"/>
        <a:defRPr sz="2000">
          <a:solidFill>
            <a:schemeClr val="tx1"/>
          </a:solidFill>
          <a:latin typeface="+mn-lt"/>
          <a:ea typeface="ＭＳ Ｐゴシック" pitchFamily="76" charset="-128"/>
        </a:defRPr>
      </a:lvl5pPr>
      <a:lvl6pPr marL="25146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6pPr>
      <a:lvl7pPr marL="29718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7pPr>
      <a:lvl8pPr marL="34290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8pPr>
      <a:lvl9pPr marL="38862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slideLayout" Target="../slideLayouts/slideLayout2.xml"/><Relationship Id="rId12" Type="http://schemas.openxmlformats.org/officeDocument/2006/relationships/notesSlide" Target="../notesSlides/notesSlide10.xml"/><Relationship Id="rId13" Type="http://schemas.openxmlformats.org/officeDocument/2006/relationships/image" Target="../media/image5.png"/><Relationship Id="rId1" Type="http://schemas.openxmlformats.org/officeDocument/2006/relationships/tags" Target="../tags/tag15.xml"/><Relationship Id="rId2" Type="http://schemas.openxmlformats.org/officeDocument/2006/relationships/tags" Target="../tags/tag16.xml"/><Relationship Id="rId3" Type="http://schemas.openxmlformats.org/officeDocument/2006/relationships/tags" Target="../tags/tag17.xml"/><Relationship Id="rId4" Type="http://schemas.openxmlformats.org/officeDocument/2006/relationships/tags" Target="../tags/tag18.xml"/><Relationship Id="rId5" Type="http://schemas.openxmlformats.org/officeDocument/2006/relationships/tags" Target="../tags/tag19.xml"/><Relationship Id="rId6" Type="http://schemas.openxmlformats.org/officeDocument/2006/relationships/tags" Target="../tags/tag20.xml"/><Relationship Id="rId7" Type="http://schemas.openxmlformats.org/officeDocument/2006/relationships/tags" Target="../tags/tag21.xml"/><Relationship Id="rId8" Type="http://schemas.openxmlformats.org/officeDocument/2006/relationships/tags" Target="../tags/tag22.xml"/><Relationship Id="rId9" Type="http://schemas.openxmlformats.org/officeDocument/2006/relationships/tags" Target="../tags/tag23.xml"/><Relationship Id="rId10" Type="http://schemas.openxmlformats.org/officeDocument/2006/relationships/tags" Target="../tags/tag24.xml"/></Relationships>
</file>

<file path=ppt/slides/_rels/slide11.xml.rels><?xml version="1.0" encoding="UTF-8" standalone="yes"?>
<Relationships xmlns="http://schemas.openxmlformats.org/package/2006/relationships"><Relationship Id="rId3" Type="http://schemas.openxmlformats.org/officeDocument/2006/relationships/tags" Target="../tags/tag27.xml"/><Relationship Id="rId4" Type="http://schemas.openxmlformats.org/officeDocument/2006/relationships/tags" Target="../tags/tag28.xml"/><Relationship Id="rId5" Type="http://schemas.openxmlformats.org/officeDocument/2006/relationships/tags" Target="../tags/tag29.xml"/><Relationship Id="rId6" Type="http://schemas.openxmlformats.org/officeDocument/2006/relationships/tags" Target="../tags/tag30.xml"/><Relationship Id="rId7" Type="http://schemas.openxmlformats.org/officeDocument/2006/relationships/tags" Target="../tags/tag31.xml"/><Relationship Id="rId8" Type="http://schemas.openxmlformats.org/officeDocument/2006/relationships/tags" Target="../tags/tag32.xml"/><Relationship Id="rId9" Type="http://schemas.openxmlformats.org/officeDocument/2006/relationships/slideLayout" Target="../slideLayouts/slideLayout2.xml"/><Relationship Id="rId10" Type="http://schemas.openxmlformats.org/officeDocument/2006/relationships/notesSlide" Target="../notesSlides/notesSlide11.xml"/><Relationship Id="rId11" Type="http://schemas.openxmlformats.org/officeDocument/2006/relationships/image" Target="../media/image6.png"/><Relationship Id="rId1" Type="http://schemas.openxmlformats.org/officeDocument/2006/relationships/tags" Target="../tags/tag25.xml"/><Relationship Id="rId2" Type="http://schemas.openxmlformats.org/officeDocument/2006/relationships/tags" Target="../tags/tag26.xml"/></Relationships>
</file>

<file path=ppt/slides/_rels/slide12.xml.rels><?xml version="1.0" encoding="UTF-8" standalone="yes"?>
<Relationships xmlns="http://schemas.openxmlformats.org/package/2006/relationships"><Relationship Id="rId3" Type="http://schemas.openxmlformats.org/officeDocument/2006/relationships/tags" Target="../tags/tag35.xml"/><Relationship Id="rId4" Type="http://schemas.openxmlformats.org/officeDocument/2006/relationships/tags" Target="../tags/tag36.xml"/><Relationship Id="rId5" Type="http://schemas.openxmlformats.org/officeDocument/2006/relationships/tags" Target="../tags/tag37.xml"/><Relationship Id="rId6" Type="http://schemas.openxmlformats.org/officeDocument/2006/relationships/tags" Target="../tags/tag38.xml"/><Relationship Id="rId7" Type="http://schemas.openxmlformats.org/officeDocument/2006/relationships/tags" Target="../tags/tag39.xml"/><Relationship Id="rId8" Type="http://schemas.openxmlformats.org/officeDocument/2006/relationships/tags" Target="../tags/tag40.xml"/><Relationship Id="rId9" Type="http://schemas.openxmlformats.org/officeDocument/2006/relationships/slideLayout" Target="../slideLayouts/slideLayout2.xml"/><Relationship Id="rId10" Type="http://schemas.openxmlformats.org/officeDocument/2006/relationships/notesSlide" Target="../notesSlides/notesSlide12.xml"/><Relationship Id="rId11" Type="http://schemas.openxmlformats.org/officeDocument/2006/relationships/image" Target="../media/image7.png"/><Relationship Id="rId1" Type="http://schemas.openxmlformats.org/officeDocument/2006/relationships/tags" Target="../tags/tag33.xml"/><Relationship Id="rId2" Type="http://schemas.openxmlformats.org/officeDocument/2006/relationships/tags" Target="../tags/tag34.xml"/></Relationships>
</file>

<file path=ppt/slides/_rels/slide13.xml.rels><?xml version="1.0" encoding="UTF-8" standalone="yes"?>
<Relationships xmlns="http://schemas.openxmlformats.org/package/2006/relationships"><Relationship Id="rId3" Type="http://schemas.openxmlformats.org/officeDocument/2006/relationships/tags" Target="../tags/tag43.xml"/><Relationship Id="rId4" Type="http://schemas.openxmlformats.org/officeDocument/2006/relationships/tags" Target="../tags/tag44.xml"/><Relationship Id="rId5" Type="http://schemas.openxmlformats.org/officeDocument/2006/relationships/tags" Target="../tags/tag45.xml"/><Relationship Id="rId6" Type="http://schemas.openxmlformats.org/officeDocument/2006/relationships/tags" Target="../tags/tag46.xml"/><Relationship Id="rId7" Type="http://schemas.openxmlformats.org/officeDocument/2006/relationships/slideLayout" Target="../slideLayouts/slideLayout2.xml"/><Relationship Id="rId8" Type="http://schemas.openxmlformats.org/officeDocument/2006/relationships/notesSlide" Target="../notesSlides/notesSlide13.xml"/><Relationship Id="rId1" Type="http://schemas.openxmlformats.org/officeDocument/2006/relationships/tags" Target="../tags/tag41.xml"/><Relationship Id="rId2" Type="http://schemas.openxmlformats.org/officeDocument/2006/relationships/tags" Target="../tags/tag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hyperlink" Target="http://ssrn.com/abstract=189839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5.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slideLayout" Target="../slideLayouts/slideLayout2.xml"/><Relationship Id="rId8" Type="http://schemas.openxmlformats.org/officeDocument/2006/relationships/notesSlide" Target="../notesSlides/notesSlide8.xml"/><Relationship Id="rId9" Type="http://schemas.openxmlformats.org/officeDocument/2006/relationships/image" Target="../media/image4.png"/><Relationship Id="rId1" Type="http://schemas.openxmlformats.org/officeDocument/2006/relationships/tags" Target="../tags/tag1.xml"/><Relationship Id="rId2"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tags" Target="../tags/tag10.xml"/><Relationship Id="rId5" Type="http://schemas.openxmlformats.org/officeDocument/2006/relationships/tags" Target="../tags/tag11.xml"/><Relationship Id="rId6" Type="http://schemas.openxmlformats.org/officeDocument/2006/relationships/tags" Target="../tags/tag12.xml"/><Relationship Id="rId7" Type="http://schemas.openxmlformats.org/officeDocument/2006/relationships/tags" Target="../tags/tag13.xml"/><Relationship Id="rId8" Type="http://schemas.openxmlformats.org/officeDocument/2006/relationships/tags" Target="../tags/tag14.xml"/><Relationship Id="rId9" Type="http://schemas.openxmlformats.org/officeDocument/2006/relationships/slideLayout" Target="../slideLayouts/slideLayout2.xml"/><Relationship Id="rId10" Type="http://schemas.openxmlformats.org/officeDocument/2006/relationships/notesSlide" Target="../notesSlides/notesSlide9.xml"/><Relationship Id="rId1" Type="http://schemas.openxmlformats.org/officeDocument/2006/relationships/tags" Target="../tags/tag7.xml"/><Relationship Id="rId2"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ftr" sz="quarter" idx="11"/>
          </p:nvPr>
        </p:nvSpPr>
        <p:spPr>
          <a:noFill/>
        </p:spPr>
        <p:txBody>
          <a:bodyPr/>
          <a:lstStyle/>
          <a:p>
            <a:r>
              <a:rPr lang="en-US" smtClean="0"/>
              <a:t>© 2011 Keith A. Pray</a:t>
            </a:r>
          </a:p>
        </p:txBody>
      </p:sp>
      <p:sp>
        <p:nvSpPr>
          <p:cNvPr id="15365" name="Rectangle 2"/>
          <p:cNvSpPr>
            <a:spLocks noGrp="1" noChangeArrowheads="1"/>
          </p:cNvSpPr>
          <p:nvPr>
            <p:ph type="ctrTitle"/>
          </p:nvPr>
        </p:nvSpPr>
        <p:spPr/>
        <p:txBody>
          <a:bodyPr/>
          <a:lstStyle/>
          <a:p>
            <a:pPr eaLnBrk="1" hangingPunct="1"/>
            <a:r>
              <a:rPr lang="en-US" sz="4000" dirty="0">
                <a:ea typeface="ＭＳ Ｐゴシック" pitchFamily="-109" charset="-128"/>
                <a:cs typeface="ＭＳ Ｐゴシック" pitchFamily="-109" charset="-128"/>
              </a:rPr>
              <a:t>Class</a:t>
            </a:r>
            <a:r>
              <a:rPr lang="en-US" sz="4000" dirty="0" smtClean="0">
                <a:ea typeface="ＭＳ Ｐゴシック" pitchFamily="-109" charset="-128"/>
                <a:cs typeface="ＭＳ Ｐゴシック" pitchFamily="-109" charset="-128"/>
              </a:rPr>
              <a:t> 8</a:t>
            </a:r>
            <a:br>
              <a:rPr lang="en-US" sz="4000" dirty="0" smtClean="0">
                <a:ea typeface="ＭＳ Ｐゴシック" pitchFamily="-109" charset="-128"/>
                <a:cs typeface="ＭＳ Ｐゴシック" pitchFamily="-109" charset="-128"/>
              </a:rPr>
            </a:br>
            <a:r>
              <a:rPr lang="en-US" sz="4000" dirty="0">
                <a:ea typeface="ＭＳ Ｐゴシック" pitchFamily="-109" charset="-128"/>
                <a:cs typeface="ＭＳ Ｐゴシック" pitchFamily="-109" charset="-128"/>
              </a:rPr>
              <a:t>Privacy</a:t>
            </a:r>
            <a:endParaRPr lang="en-US" dirty="0">
              <a:ea typeface="ＭＳ Ｐゴシック" pitchFamily="-109" charset="-128"/>
              <a:cs typeface="ＭＳ Ｐゴシック" pitchFamily="-109" charset="-128"/>
            </a:endParaRPr>
          </a:p>
        </p:txBody>
      </p:sp>
      <p:sp>
        <p:nvSpPr>
          <p:cNvPr id="15366" name="Rectangle 3"/>
          <p:cNvSpPr>
            <a:spLocks noGrp="1" noChangeArrowheads="1"/>
          </p:cNvSpPr>
          <p:nvPr>
            <p:ph type="subTitle" idx="1"/>
          </p:nvPr>
        </p:nvSpPr>
        <p:spPr/>
        <p:txBody>
          <a:bodyPr/>
          <a:lstStyle/>
          <a:p>
            <a:pPr algn="r" defTabSz="242888" eaLnBrk="1" hangingPunct="1">
              <a:buFont typeface="Wingdings" pitchFamily="-109" charset="2"/>
              <a:buNone/>
            </a:pPr>
            <a:r>
              <a:rPr lang="en-US">
                <a:ea typeface="ＭＳ Ｐゴシック" pitchFamily="-109" charset="-128"/>
                <a:cs typeface="ＭＳ Ｐゴシック" pitchFamily="-109" charset="-128"/>
              </a:rPr>
              <a:t>Keith A. Pray</a:t>
            </a:r>
          </a:p>
          <a:p>
            <a:pPr algn="r" defTabSz="242888" eaLnBrk="1" hangingPunct="1">
              <a:buFont typeface="Wingdings" pitchFamily="-109" charset="2"/>
              <a:buNone/>
            </a:pPr>
            <a:r>
              <a:rPr lang="en-US">
                <a:ea typeface="ＭＳ Ｐゴシック" pitchFamily="-109" charset="-128"/>
                <a:cs typeface="ＭＳ Ｐゴシック" pitchFamily="-109" charset="-128"/>
              </a:rPr>
              <a:t>Instructor</a:t>
            </a:r>
          </a:p>
          <a:p>
            <a:pPr defTabSz="242888" eaLnBrk="1" hangingPunct="1">
              <a:buFont typeface="Wingdings" pitchFamily="-109" charset="2"/>
              <a:buNone/>
            </a:pPr>
            <a:r>
              <a:rPr lang="en-US" sz="2400">
                <a:ea typeface="ＭＳ Ｐゴシック" pitchFamily="-109" charset="-128"/>
                <a:cs typeface="ＭＳ Ｐゴシック" pitchFamily="-109" charset="-128"/>
              </a:rPr>
              <a:t>socialimps.keithpray.net</a:t>
            </a:r>
          </a:p>
          <a:p>
            <a:pPr defTabSz="242888" eaLnBrk="1" hangingPunct="1">
              <a:buFont typeface="Wingdings" pitchFamily="-109" charset="2"/>
              <a:buNone/>
            </a:pPr>
            <a:endParaRPr lang="en-US" sz="2500">
              <a:ea typeface="ＭＳ Ｐゴシック" pitchFamily="-109" charset="-128"/>
              <a:cs typeface="ＭＳ Ｐゴシック" pitchFamily="-109" charset="-128"/>
            </a:endParaRPr>
          </a:p>
        </p:txBody>
      </p:sp>
      <p:sp>
        <p:nvSpPr>
          <p:cNvPr id="2" name="Date Placeholder 1"/>
          <p:cNvSpPr>
            <a:spLocks noGrp="1"/>
          </p:cNvSpPr>
          <p:nvPr>
            <p:ph type="dt" sz="half" idx="10"/>
          </p:nvPr>
        </p:nvSpPr>
        <p:spPr/>
        <p:txBody>
          <a:bodyPr/>
          <a:lstStyle/>
          <a:p>
            <a:fld id="{83F0D243-A68B-5E49-A381-EDA7AB3FE3A5}" type="datetime1">
              <a:rPr lang="en-US" smtClean="0"/>
              <a:t>9/20/11</a:t>
            </a:fld>
            <a:endParaRPr lang="en-US"/>
          </a:p>
        </p:txBody>
      </p:sp>
      <p:sp>
        <p:nvSpPr>
          <p:cNvPr id="3" name="Slide Number Placeholder 2"/>
          <p:cNvSpPr>
            <a:spLocks noGrp="1"/>
          </p:cNvSpPr>
          <p:nvPr>
            <p:ph type="sldNum" sz="quarter" idx="12"/>
          </p:nvPr>
        </p:nvSpPr>
        <p:spPr/>
        <p:txBody>
          <a:bodyPr/>
          <a:lstStyle/>
          <a:p>
            <a:fld id="{3BB724AD-6DA0-E945-ACC0-19F7BD6A2AB2}" type="slidenum">
              <a:rPr lang="en-US" smtClean="0"/>
              <a:pPr/>
              <a:t>1</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custDataLst>
              <p:tags r:id="rId2"/>
            </p:custDataLst>
          </p:nvPr>
        </p:nvSpPr>
        <p:spPr/>
        <p:txBody>
          <a:bodyPr/>
          <a:lstStyle/>
          <a:p>
            <a:r>
              <a:rPr lang="en-US" dirty="0" smtClean="0">
                <a:ea typeface="ＭＳ Ｐゴシック" pitchFamily="-109" charset="-128"/>
                <a:cs typeface="ＭＳ Ｐゴシック" pitchFamily="-109" charset="-128"/>
              </a:rPr>
              <a:t>Issues</a:t>
            </a:r>
          </a:p>
        </p:txBody>
      </p:sp>
      <p:sp>
        <p:nvSpPr>
          <p:cNvPr id="37892" name="Footer Placeholder 3"/>
          <p:cNvSpPr>
            <a:spLocks noGrp="1"/>
          </p:cNvSpPr>
          <p:nvPr>
            <p:ph type="ftr" sz="quarter" idx="10"/>
            <p:custDataLst>
              <p:tags r:id="rId3"/>
            </p:custDataLst>
          </p:nvPr>
        </p:nvSpPr>
        <p:spPr>
          <a:noFill/>
        </p:spPr>
        <p:txBody>
          <a:bodyPr/>
          <a:lstStyle/>
          <a:p>
            <a:r>
              <a:rPr lang="en-US" smtClean="0"/>
              <a:t>© 2011 Keith A. Pray</a:t>
            </a:r>
          </a:p>
        </p:txBody>
      </p:sp>
      <p:sp>
        <p:nvSpPr>
          <p:cNvPr id="7" name="TextBox 6"/>
          <p:cNvSpPr txBox="1"/>
          <p:nvPr>
            <p:custDataLst>
              <p:tags r:id="rId4"/>
            </p:custDataLst>
          </p:nvPr>
        </p:nvSpPr>
        <p:spPr>
          <a:xfrm>
            <a:off x="7543800" y="517358"/>
            <a:ext cx="1457451" cy="400110"/>
          </a:xfrm>
          <a:prstGeom prst="rect">
            <a:avLst/>
          </a:prstGeom>
          <a:noFill/>
        </p:spPr>
        <p:txBody>
          <a:bodyPr wrap="none" rtlCol="0">
            <a:spAutoFit/>
          </a:bodyPr>
          <a:lstStyle/>
          <a:p>
            <a:r>
              <a:rPr lang="en-US" sz="2000" dirty="0" smtClean="0">
                <a:solidFill>
                  <a:schemeClr val="tx1"/>
                </a:solidFill>
              </a:rPr>
              <a:t>Chris Pinola</a:t>
            </a:r>
            <a:endParaRPr lang="en-US" sz="2000" dirty="0">
              <a:solidFill>
                <a:schemeClr val="tx1"/>
              </a:solidFill>
            </a:endParaRPr>
          </a:p>
        </p:txBody>
      </p:sp>
      <p:sp>
        <p:nvSpPr>
          <p:cNvPr id="3" name="Rectangle 1"/>
          <p:cNvSpPr>
            <a:spLocks noChangeArrowheads="1"/>
          </p:cNvSpPr>
          <p:nvPr>
            <p:custDataLst>
              <p:tags r:id="rId5"/>
            </p:custDataLst>
          </p:nvPr>
        </p:nvSpPr>
        <p:spPr bwMode="auto">
          <a:xfrm>
            <a:off x="2616200" y="1954213"/>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6" name="Picture 4"/>
          <p:cNvPicPr>
            <a:picLocks noChangeAspect="1" noChangeArrowheads="1"/>
          </p:cNvPicPr>
          <p:nvPr>
            <p:custDataLst>
              <p:tags r:id="rId6"/>
            </p:custDataLst>
          </p:nvPr>
        </p:nvPicPr>
        <p:blipFill>
          <a:blip r:embed="rId13">
            <a:extLst>
              <a:ext uri="{28A0092B-C50C-407E-A947-70E740481C1C}">
                <a14:useLocalDpi xmlns:a14="http://schemas.microsoft.com/office/drawing/2010/main" val="0"/>
              </a:ext>
            </a:extLst>
          </a:blip>
          <a:srcRect/>
          <a:stretch>
            <a:fillRect/>
          </a:stretch>
        </p:blipFill>
        <p:spPr bwMode="auto">
          <a:xfrm>
            <a:off x="4038600" y="1009650"/>
            <a:ext cx="4381500"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custDataLst>
              <p:tags r:id="rId7"/>
            </p:custDataLst>
          </p:nvPr>
        </p:nvSpPr>
        <p:spPr>
          <a:xfrm>
            <a:off x="2732066" y="5892225"/>
            <a:ext cx="6259534" cy="584775"/>
          </a:xfrm>
          <a:prstGeom prst="rect">
            <a:avLst/>
          </a:prstGeom>
          <a:noFill/>
        </p:spPr>
        <p:txBody>
          <a:bodyPr wrap="square" rtlCol="0">
            <a:spAutoFit/>
          </a:bodyPr>
          <a:lstStyle/>
          <a:p>
            <a:r>
              <a:rPr lang="en-US" sz="1600" dirty="0" smtClean="0">
                <a:solidFill>
                  <a:schemeClr val="tx1"/>
                </a:solidFill>
              </a:rPr>
              <a:t>Apple/Quattro, Google/DoubleClick, </a:t>
            </a:r>
            <a:r>
              <a:rPr lang="en-US" sz="1600" dirty="0" err="1" smtClean="0">
                <a:solidFill>
                  <a:schemeClr val="tx1"/>
                </a:solidFill>
              </a:rPr>
              <a:t>Medialets</a:t>
            </a:r>
            <a:r>
              <a:rPr lang="en-US" sz="1600" dirty="0" smtClean="0">
                <a:solidFill>
                  <a:schemeClr val="tx1"/>
                </a:solidFill>
              </a:rPr>
              <a:t>, Facebook, Google/AdSense, Google/Analytics, </a:t>
            </a:r>
            <a:r>
              <a:rPr lang="en-US" sz="1600" dirty="0" err="1" smtClean="0">
                <a:solidFill>
                  <a:schemeClr val="tx1"/>
                </a:solidFill>
              </a:rPr>
              <a:t>Weeklyplus</a:t>
            </a:r>
            <a:r>
              <a:rPr lang="en-US" sz="1600" dirty="0" smtClean="0">
                <a:solidFill>
                  <a:schemeClr val="tx1"/>
                </a:solidFill>
              </a:rPr>
              <a:t>, Yahoo</a:t>
            </a:r>
            <a:endParaRPr lang="en-US" sz="1600" dirty="0">
              <a:solidFill>
                <a:schemeClr val="tx1"/>
              </a:solidFill>
            </a:endParaRPr>
          </a:p>
        </p:txBody>
      </p:sp>
      <p:sp>
        <p:nvSpPr>
          <p:cNvPr id="6" name="TextBox 5"/>
          <p:cNvSpPr txBox="1"/>
          <p:nvPr>
            <p:custDataLst>
              <p:tags r:id="rId8"/>
            </p:custDataLst>
          </p:nvPr>
        </p:nvSpPr>
        <p:spPr>
          <a:xfrm>
            <a:off x="4724400" y="686635"/>
            <a:ext cx="2362200" cy="461665"/>
          </a:xfrm>
          <a:prstGeom prst="rect">
            <a:avLst/>
          </a:prstGeom>
          <a:noFill/>
        </p:spPr>
        <p:txBody>
          <a:bodyPr wrap="square" rtlCol="0">
            <a:spAutoFit/>
          </a:bodyPr>
          <a:lstStyle/>
          <a:p>
            <a:r>
              <a:rPr lang="en-US" dirty="0" smtClean="0">
                <a:solidFill>
                  <a:schemeClr val="tx1"/>
                </a:solidFill>
              </a:rPr>
              <a:t>User’s Device</a:t>
            </a:r>
            <a:endParaRPr lang="en-US" dirty="0">
              <a:solidFill>
                <a:schemeClr val="tx1"/>
              </a:solidFill>
            </a:endParaRPr>
          </a:p>
        </p:txBody>
      </p:sp>
      <p:sp>
        <p:nvSpPr>
          <p:cNvPr id="8" name="TextBox 7"/>
          <p:cNvSpPr txBox="1"/>
          <p:nvPr>
            <p:custDataLst>
              <p:tags r:id="rId9"/>
            </p:custDataLst>
          </p:nvPr>
        </p:nvSpPr>
        <p:spPr>
          <a:xfrm>
            <a:off x="7696199" y="4648200"/>
            <a:ext cx="1305051" cy="553998"/>
          </a:xfrm>
          <a:prstGeom prst="rect">
            <a:avLst/>
          </a:prstGeom>
          <a:noFill/>
        </p:spPr>
        <p:txBody>
          <a:bodyPr wrap="square" rtlCol="0">
            <a:spAutoFit/>
          </a:bodyPr>
          <a:lstStyle/>
          <a:p>
            <a:r>
              <a:rPr lang="en-US" sz="1000" dirty="0">
                <a:solidFill>
                  <a:schemeClr val="tx1"/>
                </a:solidFill>
              </a:rPr>
              <a:t>©2011 Dow Jones &amp; Company, Inc. All Rights Reserved</a:t>
            </a:r>
          </a:p>
        </p:txBody>
      </p:sp>
      <p:sp>
        <p:nvSpPr>
          <p:cNvPr id="37891" name="Content Placeholder 2"/>
          <p:cNvSpPr>
            <a:spLocks noGrp="1"/>
          </p:cNvSpPr>
          <p:nvPr>
            <p:ph idx="1"/>
            <p:custDataLst>
              <p:tags r:id="rId10"/>
            </p:custDataLst>
          </p:nvPr>
        </p:nvSpPr>
        <p:spPr>
          <a:xfrm>
            <a:off x="457200" y="1981200"/>
            <a:ext cx="3962400" cy="3886200"/>
          </a:xfrm>
        </p:spPr>
        <p:txBody>
          <a:bodyPr/>
          <a:lstStyle/>
          <a:p>
            <a:r>
              <a:rPr lang="en-US" dirty="0" smtClean="0">
                <a:ea typeface="ＭＳ Ｐゴシック" pitchFamily="-109" charset="-128"/>
                <a:cs typeface="ＭＳ Ｐゴシック" pitchFamily="-109" charset="-128"/>
              </a:rPr>
              <a:t>Targeted advertising</a:t>
            </a:r>
          </a:p>
          <a:p>
            <a:r>
              <a:rPr lang="en-US" dirty="0" smtClean="0">
                <a:ea typeface="ＭＳ Ｐゴシック" pitchFamily="-109" charset="-128"/>
                <a:cs typeface="ＭＳ Ｐゴシック" pitchFamily="-109" charset="-128"/>
              </a:rPr>
              <a:t>Contact sharing</a:t>
            </a:r>
          </a:p>
          <a:p>
            <a:r>
              <a:rPr lang="en-US" dirty="0" smtClean="0">
                <a:ea typeface="ＭＳ Ｐゴシック" pitchFamily="-109" charset="-128"/>
                <a:cs typeface="ＭＳ Ｐゴシック" pitchFamily="-109" charset="-128"/>
              </a:rPr>
              <a:t>Location reporting</a:t>
            </a:r>
          </a:p>
          <a:p>
            <a:pPr lvl="1"/>
            <a:r>
              <a:rPr lang="en-US" dirty="0" smtClean="0">
                <a:ea typeface="ＭＳ Ｐゴシック" pitchFamily="-109" charset="-128"/>
                <a:cs typeface="ＭＳ Ｐゴシック" pitchFamily="-109" charset="-128"/>
              </a:rPr>
              <a:t>2011: “</a:t>
            </a:r>
            <a:r>
              <a:rPr lang="en-US" dirty="0" err="1" smtClean="0">
                <a:ea typeface="ＭＳ Ｐゴシック" pitchFamily="-109" charset="-128"/>
                <a:cs typeface="ＭＳ Ｐゴシック" pitchFamily="-109" charset="-128"/>
              </a:rPr>
              <a:t>Locationgate</a:t>
            </a:r>
            <a:r>
              <a:rPr lang="en-US" dirty="0" smtClean="0">
                <a:ea typeface="ＭＳ Ｐゴシック" pitchFamily="-109" charset="-128"/>
                <a:cs typeface="ＭＳ Ｐゴシック" pitchFamily="-109" charset="-128"/>
              </a:rPr>
              <a:t>”</a:t>
            </a:r>
          </a:p>
          <a:p>
            <a:r>
              <a:rPr lang="en-US" dirty="0">
                <a:ea typeface="ＭＳ Ｐゴシック" pitchFamily="-109" charset="-128"/>
                <a:cs typeface="ＭＳ Ｐゴシック" pitchFamily="-109" charset="-128"/>
              </a:rPr>
              <a:t>WSJ </a:t>
            </a:r>
            <a:r>
              <a:rPr lang="en-US" dirty="0" smtClean="0">
                <a:ea typeface="ＭＳ Ｐゴシック" pitchFamily="-109" charset="-128"/>
                <a:cs typeface="ＭＳ Ｐゴシック" pitchFamily="-109" charset="-128"/>
              </a:rPr>
              <a:t>Report</a:t>
            </a:r>
            <a:endParaRPr lang="en-US" dirty="0">
              <a:ea typeface="ＭＳ Ｐゴシック" pitchFamily="-109" charset="-128"/>
              <a:cs typeface="ＭＳ Ｐゴシック" pitchFamily="-109" charset="-128"/>
            </a:endParaRPr>
          </a:p>
        </p:txBody>
      </p:sp>
      <p:sp>
        <p:nvSpPr>
          <p:cNvPr id="2" name="Date Placeholder 1"/>
          <p:cNvSpPr>
            <a:spLocks noGrp="1"/>
          </p:cNvSpPr>
          <p:nvPr>
            <p:ph type="dt" sz="half" idx="12"/>
          </p:nvPr>
        </p:nvSpPr>
        <p:spPr/>
        <p:txBody>
          <a:bodyPr/>
          <a:lstStyle/>
          <a:p>
            <a:fld id="{148CB36E-0169-4A4F-BD49-21ADA996CACB}" type="datetime1">
              <a:rPr lang="en-US" smtClean="0"/>
              <a:t>9/20/11</a:t>
            </a:fld>
            <a:endParaRPr lang="en-US"/>
          </a:p>
        </p:txBody>
      </p:sp>
      <p:sp>
        <p:nvSpPr>
          <p:cNvPr id="4" name="Slide Number Placeholder 3"/>
          <p:cNvSpPr>
            <a:spLocks noGrp="1"/>
          </p:cNvSpPr>
          <p:nvPr>
            <p:ph type="sldNum" sz="quarter" idx="11"/>
          </p:nvPr>
        </p:nvSpPr>
        <p:spPr/>
        <p:txBody>
          <a:bodyPr/>
          <a:lstStyle/>
          <a:p>
            <a:fld id="{CC7FDFB7-4A96-0F4D-9A4A-E56F94FA24DB}" type="slidenum">
              <a:rPr lang="en-US" smtClean="0"/>
              <a:pPr/>
              <a:t>10</a:t>
            </a:fld>
            <a:endParaRPr lang="en-US"/>
          </a:p>
        </p:txBody>
      </p:sp>
    </p:spTree>
    <p:custDataLst>
      <p:tags r:id="rId1"/>
    </p:custDataLst>
    <p:extLst>
      <p:ext uri="{BB962C8B-B14F-4D97-AF65-F5344CB8AC3E}">
        <p14:creationId xmlns:p14="http://schemas.microsoft.com/office/powerpoint/2010/main" val="73036785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custDataLst>
              <p:tags r:id="rId2"/>
            </p:custDataLst>
          </p:nvPr>
        </p:nvSpPr>
        <p:spPr/>
        <p:txBody>
          <a:bodyPr/>
          <a:lstStyle/>
          <a:p>
            <a:r>
              <a:rPr lang="en-US" dirty="0" smtClean="0">
                <a:ea typeface="ＭＳ Ｐゴシック" pitchFamily="-109" charset="-128"/>
                <a:cs typeface="ＭＳ Ｐゴシック" pitchFamily="-109" charset="-128"/>
              </a:rPr>
              <a:t>What’s Being Done </a:t>
            </a:r>
          </a:p>
        </p:txBody>
      </p:sp>
      <p:sp>
        <p:nvSpPr>
          <p:cNvPr id="37891" name="Content Placeholder 2"/>
          <p:cNvSpPr>
            <a:spLocks noGrp="1"/>
          </p:cNvSpPr>
          <p:nvPr>
            <p:ph idx="1"/>
            <p:custDataLst>
              <p:tags r:id="rId3"/>
            </p:custDataLst>
          </p:nvPr>
        </p:nvSpPr>
        <p:spPr>
          <a:xfrm>
            <a:off x="457200" y="1752600"/>
            <a:ext cx="5519559" cy="4495800"/>
          </a:xfrm>
        </p:spPr>
        <p:txBody>
          <a:bodyPr/>
          <a:lstStyle/>
          <a:p>
            <a:r>
              <a:rPr lang="en-US" dirty="0" smtClean="0">
                <a:ea typeface="ＭＳ Ｐゴシック" pitchFamily="-109" charset="-128"/>
                <a:cs typeface="ＭＳ Ｐゴシック" pitchFamily="-109" charset="-128"/>
              </a:rPr>
              <a:t>Apple</a:t>
            </a:r>
          </a:p>
          <a:p>
            <a:pPr lvl="1"/>
            <a:r>
              <a:rPr lang="en-US" dirty="0" smtClean="0">
                <a:ea typeface="ＭＳ Ｐゴシック" pitchFamily="-109" charset="-128"/>
                <a:cs typeface="ＭＳ Ｐゴシック" pitchFamily="-109" charset="-128"/>
              </a:rPr>
              <a:t>Regulates App Store content</a:t>
            </a:r>
          </a:p>
          <a:p>
            <a:pPr lvl="1"/>
            <a:r>
              <a:rPr lang="en-US" dirty="0" smtClean="0">
                <a:ea typeface="ＭＳ Ｐゴシック" pitchFamily="-109" charset="-128"/>
                <a:cs typeface="ＭＳ Ｐゴシック" pitchFamily="-109" charset="-128"/>
              </a:rPr>
              <a:t>By default, users cannot </a:t>
            </a:r>
            <a:r>
              <a:rPr lang="en-US" dirty="0" err="1" smtClean="0">
                <a:ea typeface="ＭＳ Ｐゴシック" pitchFamily="-109" charset="-128"/>
                <a:cs typeface="ＭＳ Ｐゴシック" pitchFamily="-109" charset="-128"/>
              </a:rPr>
              <a:t>sideload</a:t>
            </a:r>
            <a:r>
              <a:rPr lang="en-US" dirty="0" smtClean="0">
                <a:ea typeface="ＭＳ Ｐゴシック" pitchFamily="-109" charset="-128"/>
                <a:cs typeface="ＭＳ Ｐゴシック" pitchFamily="-109" charset="-128"/>
              </a:rPr>
              <a:t> apps</a:t>
            </a:r>
          </a:p>
          <a:p>
            <a:pPr lvl="1"/>
            <a:r>
              <a:rPr lang="en-US" dirty="0" smtClean="0">
                <a:ea typeface="ＭＳ Ｐゴシック" pitchFamily="-109" charset="-128"/>
                <a:cs typeface="ＭＳ Ｐゴシック" pitchFamily="-109" charset="-128"/>
              </a:rPr>
              <a:t>UDID: removed</a:t>
            </a:r>
          </a:p>
          <a:p>
            <a:pPr lvl="1"/>
            <a:r>
              <a:rPr lang="en-US" dirty="0" err="1" smtClean="0">
                <a:ea typeface="ＭＳ Ｐゴシック" pitchFamily="-109" charset="-128"/>
                <a:cs typeface="ＭＳ Ｐゴシック" pitchFamily="-109" charset="-128"/>
              </a:rPr>
              <a:t>iAd</a:t>
            </a:r>
            <a:r>
              <a:rPr lang="en-US" dirty="0" smtClean="0">
                <a:ea typeface="ＭＳ Ｐゴシック" pitchFamily="-109" charset="-128"/>
                <a:cs typeface="ＭＳ Ｐゴシック" pitchFamily="-109" charset="-128"/>
              </a:rPr>
              <a:t>: location (not hardware) based; can opt-out</a:t>
            </a:r>
          </a:p>
          <a:p>
            <a:r>
              <a:rPr lang="en-US" dirty="0" smtClean="0">
                <a:ea typeface="ＭＳ Ｐゴシック" pitchFamily="-109" charset="-128"/>
                <a:cs typeface="ＭＳ Ｐゴシック" pitchFamily="-109" charset="-128"/>
              </a:rPr>
              <a:t>Google</a:t>
            </a:r>
          </a:p>
          <a:p>
            <a:pPr lvl="1"/>
            <a:r>
              <a:rPr lang="en-US" dirty="0" smtClean="0">
                <a:ea typeface="ＭＳ Ｐゴシック" pitchFamily="-109" charset="-128"/>
                <a:cs typeface="ＭＳ Ｐゴシック" pitchFamily="-109" charset="-128"/>
              </a:rPr>
              <a:t>Permissions built-in to Market</a:t>
            </a:r>
          </a:p>
          <a:p>
            <a:pPr lvl="1"/>
            <a:r>
              <a:rPr lang="en-US" dirty="0" smtClean="0">
                <a:ea typeface="ＭＳ Ｐゴシック" pitchFamily="-109" charset="-128"/>
                <a:cs typeface="ＭＳ Ｐゴシック" pitchFamily="-109" charset="-128"/>
              </a:rPr>
              <a:t>Users can </a:t>
            </a:r>
            <a:r>
              <a:rPr lang="en-US" dirty="0" err="1" smtClean="0">
                <a:ea typeface="ＭＳ Ｐゴシック" pitchFamily="-109" charset="-128"/>
                <a:cs typeface="ＭＳ Ｐゴシック" pitchFamily="-109" charset="-128"/>
              </a:rPr>
              <a:t>sideload</a:t>
            </a:r>
            <a:r>
              <a:rPr lang="en-US" dirty="0" smtClean="0">
                <a:ea typeface="ＭＳ Ｐゴシック" pitchFamily="-109" charset="-128"/>
                <a:cs typeface="ＭＳ Ｐゴシック" pitchFamily="-109" charset="-128"/>
              </a:rPr>
              <a:t> apps; can be malicious</a:t>
            </a:r>
          </a:p>
          <a:p>
            <a:pPr lvl="1"/>
            <a:r>
              <a:rPr lang="en-US" dirty="0" smtClean="0">
                <a:ea typeface="ＭＳ Ｐゴシック" pitchFamily="-109" charset="-128"/>
                <a:cs typeface="ＭＳ Ｐゴシック" pitchFamily="-109" charset="-128"/>
              </a:rPr>
              <a:t>UDID: can opt-out</a:t>
            </a:r>
          </a:p>
        </p:txBody>
      </p:sp>
      <p:sp>
        <p:nvSpPr>
          <p:cNvPr id="37892" name="Footer Placeholder 3"/>
          <p:cNvSpPr>
            <a:spLocks noGrp="1"/>
          </p:cNvSpPr>
          <p:nvPr>
            <p:ph type="ftr" sz="quarter" idx="10"/>
            <p:custDataLst>
              <p:tags r:id="rId4"/>
            </p:custDataLst>
          </p:nvPr>
        </p:nvSpPr>
        <p:spPr>
          <a:noFill/>
        </p:spPr>
        <p:txBody>
          <a:bodyPr/>
          <a:lstStyle/>
          <a:p>
            <a:r>
              <a:rPr lang="en-US" smtClean="0"/>
              <a:t>© 2011 Keith A. Pray</a:t>
            </a:r>
          </a:p>
        </p:txBody>
      </p:sp>
      <p:sp>
        <p:nvSpPr>
          <p:cNvPr id="7" name="TextBox 6"/>
          <p:cNvSpPr txBox="1"/>
          <p:nvPr>
            <p:custDataLst>
              <p:tags r:id="rId5"/>
            </p:custDataLst>
          </p:nvPr>
        </p:nvSpPr>
        <p:spPr>
          <a:xfrm>
            <a:off x="7543800" y="517358"/>
            <a:ext cx="1457451" cy="400110"/>
          </a:xfrm>
          <a:prstGeom prst="rect">
            <a:avLst/>
          </a:prstGeom>
          <a:noFill/>
        </p:spPr>
        <p:txBody>
          <a:bodyPr wrap="none" rtlCol="0">
            <a:spAutoFit/>
          </a:bodyPr>
          <a:lstStyle/>
          <a:p>
            <a:r>
              <a:rPr lang="en-US" sz="2000" dirty="0" smtClean="0">
                <a:solidFill>
                  <a:schemeClr val="tx1"/>
                </a:solidFill>
              </a:rPr>
              <a:t>Chris Pinola</a:t>
            </a:r>
            <a:endParaRPr lang="en-US" sz="2000" dirty="0">
              <a:solidFill>
                <a:schemeClr val="tx1"/>
              </a:solidFill>
            </a:endParaRPr>
          </a:p>
        </p:txBody>
      </p:sp>
      <p:sp>
        <p:nvSpPr>
          <p:cNvPr id="3" name="Rectangle 1"/>
          <p:cNvSpPr>
            <a:spLocks noChangeArrowheads="1"/>
          </p:cNvSpPr>
          <p:nvPr>
            <p:custDataLst>
              <p:tags r:id="rId6"/>
            </p:custDataLst>
          </p:nvPr>
        </p:nvSpPr>
        <p:spPr bwMode="auto">
          <a:xfrm>
            <a:off x="2616200" y="1954213"/>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2" name="Picture 2"/>
          <p:cNvPicPr>
            <a:picLocks noChangeAspect="1" noChangeArrowheads="1"/>
          </p:cNvPicPr>
          <p:nvPr>
            <p:custDataLst>
              <p:tags r:id="rId7"/>
            </p:custDataLst>
          </p:nvPr>
        </p:nvPicPr>
        <p:blipFill>
          <a:blip r:embed="rId11">
            <a:extLst>
              <a:ext uri="{28A0092B-C50C-407E-A947-70E740481C1C}">
                <a14:useLocalDpi xmlns:a14="http://schemas.microsoft.com/office/drawing/2010/main" val="0"/>
              </a:ext>
            </a:extLst>
          </a:blip>
          <a:srcRect/>
          <a:stretch>
            <a:fillRect/>
          </a:stretch>
        </p:blipFill>
        <p:spPr bwMode="auto">
          <a:xfrm>
            <a:off x="5949967" y="1066800"/>
            <a:ext cx="2996308" cy="5330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custDataLst>
              <p:tags r:id="rId8"/>
            </p:custDataLst>
          </p:nvPr>
        </p:nvSpPr>
        <p:spPr>
          <a:xfrm>
            <a:off x="7624825" y="6421142"/>
            <a:ext cx="1295400" cy="276999"/>
          </a:xfrm>
          <a:prstGeom prst="rect">
            <a:avLst/>
          </a:prstGeom>
          <a:noFill/>
        </p:spPr>
        <p:txBody>
          <a:bodyPr wrap="square" rtlCol="0">
            <a:spAutoFit/>
          </a:bodyPr>
          <a:lstStyle/>
          <a:p>
            <a:pPr algn="r"/>
            <a:r>
              <a:rPr lang="en-US" sz="1200" dirty="0" smtClean="0">
                <a:solidFill>
                  <a:schemeClr val="tx1"/>
                </a:solidFill>
              </a:rPr>
              <a:t>Android Market</a:t>
            </a:r>
            <a:endParaRPr lang="en-US" sz="1200" dirty="0">
              <a:solidFill>
                <a:schemeClr val="tx1"/>
              </a:solidFill>
            </a:endParaRPr>
          </a:p>
        </p:txBody>
      </p:sp>
      <p:sp>
        <p:nvSpPr>
          <p:cNvPr id="4" name="Date Placeholder 3"/>
          <p:cNvSpPr>
            <a:spLocks noGrp="1"/>
          </p:cNvSpPr>
          <p:nvPr>
            <p:ph type="dt" sz="half" idx="12"/>
          </p:nvPr>
        </p:nvSpPr>
        <p:spPr/>
        <p:txBody>
          <a:bodyPr/>
          <a:lstStyle/>
          <a:p>
            <a:fld id="{7164DE41-FEA8-6A4F-BC6C-E81BC86E7BD4}" type="datetime1">
              <a:rPr lang="en-US" smtClean="0"/>
              <a:t>9/20/11</a:t>
            </a:fld>
            <a:endParaRPr lang="en-US"/>
          </a:p>
        </p:txBody>
      </p:sp>
      <p:sp>
        <p:nvSpPr>
          <p:cNvPr id="5" name="Slide Number Placeholder 4"/>
          <p:cNvSpPr>
            <a:spLocks noGrp="1"/>
          </p:cNvSpPr>
          <p:nvPr>
            <p:ph type="sldNum" sz="quarter" idx="11"/>
          </p:nvPr>
        </p:nvSpPr>
        <p:spPr/>
        <p:txBody>
          <a:bodyPr/>
          <a:lstStyle/>
          <a:p>
            <a:fld id="{CC7FDFB7-4A96-0F4D-9A4A-E56F94FA24DB}" type="slidenum">
              <a:rPr lang="en-US" smtClean="0"/>
              <a:pPr/>
              <a:t>11</a:t>
            </a:fld>
            <a:endParaRPr lang="en-US"/>
          </a:p>
        </p:txBody>
      </p:sp>
    </p:spTree>
    <p:custDataLst>
      <p:tags r:id="rId1"/>
    </p:custDataLst>
    <p:extLst>
      <p:ext uri="{BB962C8B-B14F-4D97-AF65-F5344CB8AC3E}">
        <p14:creationId xmlns:p14="http://schemas.microsoft.com/office/powerpoint/2010/main" val="111427816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custDataLst>
              <p:tags r:id="rId2"/>
            </p:custDataLst>
          </p:nvPr>
        </p:nvSpPr>
        <p:spPr/>
        <p:txBody>
          <a:bodyPr/>
          <a:lstStyle/>
          <a:p>
            <a:r>
              <a:rPr lang="en-US" dirty="0" smtClean="0">
                <a:ea typeface="ＭＳ Ｐゴシック" pitchFamily="-109" charset="-128"/>
                <a:cs typeface="ＭＳ Ｐゴシック" pitchFamily="-109" charset="-128"/>
              </a:rPr>
              <a:t>Discussion</a:t>
            </a:r>
          </a:p>
        </p:txBody>
      </p:sp>
      <p:sp>
        <p:nvSpPr>
          <p:cNvPr id="37891" name="Content Placeholder 2"/>
          <p:cNvSpPr>
            <a:spLocks noGrp="1"/>
          </p:cNvSpPr>
          <p:nvPr>
            <p:ph idx="1"/>
            <p:custDataLst>
              <p:tags r:id="rId3"/>
            </p:custDataLst>
          </p:nvPr>
        </p:nvSpPr>
        <p:spPr>
          <a:xfrm>
            <a:off x="457200" y="1981200"/>
            <a:ext cx="3581400" cy="4343400"/>
          </a:xfrm>
        </p:spPr>
        <p:txBody>
          <a:bodyPr/>
          <a:lstStyle/>
          <a:p>
            <a:r>
              <a:rPr lang="en-US" dirty="0" smtClean="0">
                <a:ea typeface="ＭＳ Ｐゴシック" pitchFamily="-109" charset="-128"/>
                <a:cs typeface="ＭＳ Ｐゴシック" pitchFamily="-109" charset="-128"/>
              </a:rPr>
              <a:t>Who’s approach do you think is better?</a:t>
            </a:r>
          </a:p>
          <a:p>
            <a:r>
              <a:rPr lang="en-US" dirty="0" smtClean="0">
                <a:ea typeface="ＭＳ Ｐゴシック" pitchFamily="-109" charset="-128"/>
                <a:cs typeface="ＭＳ Ｐゴシック" pitchFamily="-109" charset="-128"/>
              </a:rPr>
              <a:t>Is there anything more that either side could be doing to protect their users?</a:t>
            </a:r>
          </a:p>
          <a:p>
            <a:r>
              <a:rPr lang="en-US" dirty="0" smtClean="0">
                <a:ea typeface="ＭＳ Ｐゴシック" pitchFamily="-109" charset="-128"/>
                <a:cs typeface="ＭＳ Ｐゴシック" pitchFamily="-109" charset="-128"/>
              </a:rPr>
              <a:t>Has anyone been affected by this?</a:t>
            </a:r>
          </a:p>
          <a:p>
            <a:endParaRPr lang="en-US" dirty="0" smtClean="0">
              <a:ea typeface="ＭＳ Ｐゴシック" pitchFamily="-109" charset="-128"/>
              <a:cs typeface="ＭＳ Ｐゴシック" pitchFamily="-109" charset="-128"/>
            </a:endParaRPr>
          </a:p>
        </p:txBody>
      </p:sp>
      <p:sp>
        <p:nvSpPr>
          <p:cNvPr id="37892" name="Footer Placeholder 3"/>
          <p:cNvSpPr>
            <a:spLocks noGrp="1"/>
          </p:cNvSpPr>
          <p:nvPr>
            <p:ph type="ftr" sz="quarter" idx="10"/>
            <p:custDataLst>
              <p:tags r:id="rId4"/>
            </p:custDataLst>
          </p:nvPr>
        </p:nvSpPr>
        <p:spPr>
          <a:noFill/>
        </p:spPr>
        <p:txBody>
          <a:bodyPr/>
          <a:lstStyle/>
          <a:p>
            <a:r>
              <a:rPr lang="en-US" smtClean="0"/>
              <a:t>© 2011 Keith A. Pray</a:t>
            </a:r>
          </a:p>
        </p:txBody>
      </p:sp>
      <p:sp>
        <p:nvSpPr>
          <p:cNvPr id="7" name="TextBox 6"/>
          <p:cNvSpPr txBox="1"/>
          <p:nvPr>
            <p:custDataLst>
              <p:tags r:id="rId5"/>
            </p:custDataLst>
          </p:nvPr>
        </p:nvSpPr>
        <p:spPr>
          <a:xfrm>
            <a:off x="7543800" y="517358"/>
            <a:ext cx="1457451" cy="400110"/>
          </a:xfrm>
          <a:prstGeom prst="rect">
            <a:avLst/>
          </a:prstGeom>
          <a:noFill/>
        </p:spPr>
        <p:txBody>
          <a:bodyPr wrap="none" rtlCol="0">
            <a:spAutoFit/>
          </a:bodyPr>
          <a:lstStyle/>
          <a:p>
            <a:r>
              <a:rPr lang="en-US" sz="2000" dirty="0" smtClean="0">
                <a:solidFill>
                  <a:schemeClr val="tx1"/>
                </a:solidFill>
              </a:rPr>
              <a:t>Chris Pinola</a:t>
            </a:r>
            <a:endParaRPr lang="en-US" sz="2000" dirty="0">
              <a:solidFill>
                <a:schemeClr val="tx1"/>
              </a:solidFill>
            </a:endParaRPr>
          </a:p>
        </p:txBody>
      </p:sp>
      <p:sp>
        <p:nvSpPr>
          <p:cNvPr id="3" name="Rectangle 1"/>
          <p:cNvSpPr>
            <a:spLocks noChangeArrowheads="1"/>
          </p:cNvSpPr>
          <p:nvPr>
            <p:custDataLst>
              <p:tags r:id="rId6"/>
            </p:custDataLst>
          </p:nvPr>
        </p:nvSpPr>
        <p:spPr bwMode="auto">
          <a:xfrm>
            <a:off x="2616200" y="1954213"/>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8" name="Picture 2"/>
          <p:cNvPicPr>
            <a:picLocks noChangeAspect="1" noChangeArrowheads="1"/>
          </p:cNvPicPr>
          <p:nvPr>
            <p:custDataLst>
              <p:tags r:id="rId7"/>
            </p:custDataLst>
          </p:nvPr>
        </p:nvPicPr>
        <p:blipFill>
          <a:blip r:embed="rId11">
            <a:extLst>
              <a:ext uri="{28A0092B-C50C-407E-A947-70E740481C1C}">
                <a14:useLocalDpi xmlns:a14="http://schemas.microsoft.com/office/drawing/2010/main" val="0"/>
              </a:ext>
            </a:extLst>
          </a:blip>
          <a:srcRect/>
          <a:stretch>
            <a:fillRect/>
          </a:stretch>
        </p:blipFill>
        <p:spPr bwMode="auto">
          <a:xfrm>
            <a:off x="4038600" y="2057400"/>
            <a:ext cx="492053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custDataLst>
              <p:tags r:id="rId8"/>
            </p:custDataLst>
          </p:nvPr>
        </p:nvSpPr>
        <p:spPr>
          <a:xfrm>
            <a:off x="5965417" y="6019799"/>
            <a:ext cx="2971800" cy="276999"/>
          </a:xfrm>
          <a:prstGeom prst="rect">
            <a:avLst/>
          </a:prstGeom>
          <a:noFill/>
        </p:spPr>
        <p:txBody>
          <a:bodyPr wrap="square" rtlCol="0">
            <a:spAutoFit/>
          </a:bodyPr>
          <a:lstStyle/>
          <a:p>
            <a:pPr algn="l"/>
            <a:r>
              <a:rPr lang="en-US" sz="1200" dirty="0">
                <a:solidFill>
                  <a:schemeClr val="tx1"/>
                </a:solidFill>
              </a:rPr>
              <a:t>Image Credit: Daniel Adel, New York Times</a:t>
            </a:r>
          </a:p>
        </p:txBody>
      </p:sp>
      <p:sp>
        <p:nvSpPr>
          <p:cNvPr id="4" name="Date Placeholder 3"/>
          <p:cNvSpPr>
            <a:spLocks noGrp="1"/>
          </p:cNvSpPr>
          <p:nvPr>
            <p:ph type="dt" sz="half" idx="12"/>
          </p:nvPr>
        </p:nvSpPr>
        <p:spPr/>
        <p:txBody>
          <a:bodyPr/>
          <a:lstStyle/>
          <a:p>
            <a:fld id="{B751E2A9-3312-A74D-8EE9-5B0276902E8E}" type="datetime1">
              <a:rPr lang="en-US" smtClean="0"/>
              <a:t>9/20/11</a:t>
            </a:fld>
            <a:endParaRPr lang="en-US"/>
          </a:p>
        </p:txBody>
      </p:sp>
      <p:sp>
        <p:nvSpPr>
          <p:cNvPr id="5" name="Slide Number Placeholder 4"/>
          <p:cNvSpPr>
            <a:spLocks noGrp="1"/>
          </p:cNvSpPr>
          <p:nvPr>
            <p:ph type="sldNum" sz="quarter" idx="11"/>
          </p:nvPr>
        </p:nvSpPr>
        <p:spPr/>
        <p:txBody>
          <a:bodyPr/>
          <a:lstStyle/>
          <a:p>
            <a:fld id="{CC7FDFB7-4A96-0F4D-9A4A-E56F94FA24DB}" type="slidenum">
              <a:rPr lang="en-US" smtClean="0"/>
              <a:pPr/>
              <a:t>12</a:t>
            </a:fld>
            <a:endParaRPr lang="en-US"/>
          </a:p>
        </p:txBody>
      </p:sp>
    </p:spTree>
    <p:custDataLst>
      <p:tags r:id="rId1"/>
    </p:custDataLst>
    <p:extLst>
      <p:ext uri="{BB962C8B-B14F-4D97-AF65-F5344CB8AC3E}">
        <p14:creationId xmlns:p14="http://schemas.microsoft.com/office/powerpoint/2010/main" val="306635067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custDataLst>
              <p:tags r:id="rId2"/>
            </p:custDataLst>
          </p:nvPr>
        </p:nvSpPr>
        <p:spPr/>
        <p:txBody>
          <a:bodyPr/>
          <a:lstStyle/>
          <a:p>
            <a:r>
              <a:rPr lang="en-US" dirty="0" smtClean="0">
                <a:ea typeface="ＭＳ Ｐゴシック" pitchFamily="-109" charset="-128"/>
                <a:cs typeface="ＭＳ Ｐゴシック" pitchFamily="-109" charset="-128"/>
              </a:rPr>
              <a:t>Resources</a:t>
            </a:r>
          </a:p>
        </p:txBody>
      </p:sp>
      <p:sp>
        <p:nvSpPr>
          <p:cNvPr id="37892" name="Footer Placeholder 3"/>
          <p:cNvSpPr>
            <a:spLocks noGrp="1"/>
          </p:cNvSpPr>
          <p:nvPr>
            <p:ph type="ftr" sz="quarter" idx="10"/>
            <p:custDataLst>
              <p:tags r:id="rId3"/>
            </p:custDataLst>
          </p:nvPr>
        </p:nvSpPr>
        <p:spPr>
          <a:noFill/>
        </p:spPr>
        <p:txBody>
          <a:bodyPr/>
          <a:lstStyle/>
          <a:p>
            <a:r>
              <a:rPr lang="en-US" dirty="0" smtClean="0"/>
              <a:t>© 2011 Keith A. Pray</a:t>
            </a:r>
          </a:p>
        </p:txBody>
      </p:sp>
      <p:sp>
        <p:nvSpPr>
          <p:cNvPr id="7" name="TextBox 6"/>
          <p:cNvSpPr txBox="1"/>
          <p:nvPr>
            <p:custDataLst>
              <p:tags r:id="rId4"/>
            </p:custDataLst>
          </p:nvPr>
        </p:nvSpPr>
        <p:spPr>
          <a:xfrm>
            <a:off x="7543800" y="517358"/>
            <a:ext cx="1457451" cy="400110"/>
          </a:xfrm>
          <a:prstGeom prst="rect">
            <a:avLst/>
          </a:prstGeom>
          <a:noFill/>
        </p:spPr>
        <p:txBody>
          <a:bodyPr wrap="none" rtlCol="0">
            <a:spAutoFit/>
          </a:bodyPr>
          <a:lstStyle/>
          <a:p>
            <a:r>
              <a:rPr lang="en-US" sz="2000" dirty="0" smtClean="0">
                <a:solidFill>
                  <a:schemeClr val="tx1"/>
                </a:solidFill>
              </a:rPr>
              <a:t>Chris Pinola</a:t>
            </a:r>
            <a:endParaRPr lang="en-US" sz="2000" dirty="0">
              <a:solidFill>
                <a:schemeClr val="tx1"/>
              </a:solidFill>
            </a:endParaRPr>
          </a:p>
        </p:txBody>
      </p:sp>
      <p:sp>
        <p:nvSpPr>
          <p:cNvPr id="3" name="Rectangle 1"/>
          <p:cNvSpPr>
            <a:spLocks noChangeArrowheads="1"/>
          </p:cNvSpPr>
          <p:nvPr>
            <p:custDataLst>
              <p:tags r:id="rId5"/>
            </p:custDataLst>
          </p:nvPr>
        </p:nvSpPr>
        <p:spPr bwMode="auto">
          <a:xfrm>
            <a:off x="2616200" y="1954213"/>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3"/>
          <p:cNvSpPr txBox="1">
            <a:spLocks noChangeArrowheads="1"/>
          </p:cNvSpPr>
          <p:nvPr>
            <p:custDataLst>
              <p:tags r:id="rId6"/>
            </p:custDataLst>
          </p:nvPr>
        </p:nvSpPr>
        <p:spPr bwMode="auto">
          <a:xfrm>
            <a:off x="457200" y="1885950"/>
            <a:ext cx="8178800" cy="428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Clr>
                <a:schemeClr val="accent1"/>
              </a:buClr>
              <a:buSzPct val="75000"/>
              <a:buFont typeface="Wingdings" pitchFamily="-109" charset="2"/>
              <a:buChar char="n"/>
              <a:defRPr sz="3000">
                <a:solidFill>
                  <a:schemeClr val="tx1"/>
                </a:solidFill>
                <a:latin typeface="+mn-lt"/>
                <a:ea typeface="ＭＳ Ｐゴシック" pitchFamily="76" charset="-128"/>
                <a:cs typeface="ＭＳ Ｐゴシック" pitchFamily="76" charset="-128"/>
              </a:defRPr>
            </a:lvl1pPr>
            <a:lvl2pPr marL="742950" indent="-285750" algn="l" rtl="0" eaLnBrk="0" fontAlgn="base" hangingPunct="0">
              <a:spcBef>
                <a:spcPct val="20000"/>
              </a:spcBef>
              <a:spcAft>
                <a:spcPct val="0"/>
              </a:spcAft>
              <a:buClr>
                <a:schemeClr val="accent2"/>
              </a:buClr>
              <a:buSzPct val="80000"/>
              <a:buFont typeface="Wingdings" pitchFamily="-109" charset="2"/>
              <a:buChar char="¨"/>
              <a:defRPr sz="2000">
                <a:solidFill>
                  <a:schemeClr val="tx1"/>
                </a:solidFill>
                <a:latin typeface="+mj-lt"/>
                <a:ea typeface="ＭＳ Ｐゴシック" pitchFamily="76" charset="-128"/>
              </a:defRPr>
            </a:lvl2pPr>
            <a:lvl3pPr marL="1143000" indent="-228600" algn="l" rtl="0" eaLnBrk="0" fontAlgn="base" hangingPunct="0">
              <a:spcBef>
                <a:spcPct val="20000"/>
              </a:spcBef>
              <a:spcAft>
                <a:spcPct val="0"/>
              </a:spcAft>
              <a:buClr>
                <a:schemeClr val="accent1"/>
              </a:buClr>
              <a:buSzPct val="65000"/>
              <a:buFont typeface="Wingdings" pitchFamily="-109" charset="2"/>
              <a:buChar char="n"/>
              <a:defRPr sz="2400">
                <a:solidFill>
                  <a:schemeClr val="tx1"/>
                </a:solidFill>
                <a:latin typeface="+mn-lt"/>
                <a:ea typeface="ＭＳ Ｐゴシック" pitchFamily="76" charset="-128"/>
              </a:defRPr>
            </a:lvl3pPr>
            <a:lvl4pPr marL="1600200" indent="-228600" algn="l" rtl="0" eaLnBrk="0" fontAlgn="base" hangingPunct="0">
              <a:spcBef>
                <a:spcPct val="20000"/>
              </a:spcBef>
              <a:spcAft>
                <a:spcPct val="0"/>
              </a:spcAft>
              <a:buClr>
                <a:schemeClr val="accent2"/>
              </a:buClr>
              <a:buSzPct val="70000"/>
              <a:buFont typeface="Wingdings" pitchFamily="-109" charset="2"/>
              <a:buChar char="¨"/>
              <a:defRPr>
                <a:solidFill>
                  <a:schemeClr val="tx1"/>
                </a:solidFill>
                <a:latin typeface="+mj-lt"/>
                <a:ea typeface="ＭＳ Ｐゴシック" pitchFamily="76" charset="-128"/>
              </a:defRPr>
            </a:lvl4pPr>
            <a:lvl5pPr marL="2057400" indent="-228600" algn="l" rtl="0" eaLnBrk="0" fontAlgn="base" hangingPunct="0">
              <a:spcBef>
                <a:spcPct val="20000"/>
              </a:spcBef>
              <a:spcAft>
                <a:spcPct val="0"/>
              </a:spcAft>
              <a:buClr>
                <a:schemeClr val="accent1"/>
              </a:buClr>
              <a:buFont typeface="Wingdings" pitchFamily="-109" charset="2"/>
              <a:buChar char="§"/>
              <a:defRPr sz="2000">
                <a:solidFill>
                  <a:schemeClr val="tx1"/>
                </a:solidFill>
                <a:latin typeface="+mn-lt"/>
                <a:ea typeface="ＭＳ Ｐゴシック" pitchFamily="76" charset="-128"/>
              </a:defRPr>
            </a:lvl5pPr>
            <a:lvl6pPr marL="25146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6pPr>
            <a:lvl7pPr marL="29718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7pPr>
            <a:lvl8pPr marL="34290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8pPr>
            <a:lvl9pPr marL="38862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9pPr>
          </a:lstStyle>
          <a:p>
            <a:pPr>
              <a:buNone/>
            </a:pPr>
            <a:r>
              <a:rPr lang="en-US" sz="1800" dirty="0" err="1" smtClean="0"/>
              <a:t>comScore</a:t>
            </a:r>
            <a:r>
              <a:rPr lang="en-US" sz="1800" dirty="0"/>
              <a:t>, “July 2011 U.S. Mobile Subscriber Market Share”, </a:t>
            </a:r>
            <a:r>
              <a:rPr lang="en-US" sz="1800" dirty="0" smtClean="0"/>
              <a:t>http</a:t>
            </a:r>
            <a:r>
              <a:rPr lang="en-US" sz="1800" dirty="0"/>
              <a:t>://www.comscore.com/Press_Events/Press_Releases/2011/8/comScore_Reports_July_2011_U.S._Mobile_Subscriber_Market_Share (accessed 9/18/2011</a:t>
            </a:r>
            <a:r>
              <a:rPr lang="en-US" sz="1800" dirty="0" smtClean="0"/>
              <a:t>)</a:t>
            </a:r>
          </a:p>
          <a:p>
            <a:pPr>
              <a:buNone/>
            </a:pPr>
            <a:r>
              <a:rPr lang="en-US" sz="1800" dirty="0"/>
              <a:t>Ryan </a:t>
            </a:r>
            <a:r>
              <a:rPr lang="en-US" sz="1800" dirty="0" err="1"/>
              <a:t>Honick</a:t>
            </a:r>
            <a:r>
              <a:rPr lang="en-US" sz="1800" dirty="0"/>
              <a:t>, “Apple's '</a:t>
            </a:r>
            <a:r>
              <a:rPr lang="en-US" sz="1800" dirty="0" err="1"/>
              <a:t>Locationgate</a:t>
            </a:r>
            <a:r>
              <a:rPr lang="en-US" sz="1800" dirty="0"/>
              <a:t>' 2011 To Be Investigated By Congress”, http://technorati.com/technology/article/apples-locationgate-2011-to-be-investigated</a:t>
            </a:r>
            <a:r>
              <a:rPr lang="en-US" sz="1800" dirty="0" smtClean="0"/>
              <a:t>/ (accessed 9/18/2011)</a:t>
            </a:r>
          </a:p>
          <a:p>
            <a:pPr>
              <a:buNone/>
            </a:pPr>
            <a:r>
              <a:rPr lang="en-US" sz="1800" dirty="0" err="1" smtClean="0"/>
              <a:t>Electronista</a:t>
            </a:r>
            <a:r>
              <a:rPr lang="en-US" sz="1800" dirty="0" smtClean="0"/>
              <a:t>, “Google beefs up mobile privacy controls on </a:t>
            </a:r>
            <a:r>
              <a:rPr lang="en-US" sz="1800" dirty="0" err="1" smtClean="0"/>
              <a:t>iOS</a:t>
            </a:r>
            <a:r>
              <a:rPr lang="en-US" sz="1800" dirty="0"/>
              <a:t>, Android”, http://www.electronista.com/articles/11/04/15/offers.double.anonymiztion.to.protect.info</a:t>
            </a:r>
            <a:r>
              <a:rPr lang="en-US" sz="1800" dirty="0" smtClean="0"/>
              <a:t>/ (accessed 9/19/2011)</a:t>
            </a:r>
          </a:p>
          <a:p>
            <a:pPr>
              <a:buNone/>
            </a:pPr>
            <a:r>
              <a:rPr lang="en-US" sz="1800" dirty="0" smtClean="0"/>
              <a:t>Marco </a:t>
            </a:r>
            <a:r>
              <a:rPr lang="en-US" sz="1800" dirty="0" err="1" smtClean="0"/>
              <a:t>Tabini</a:t>
            </a:r>
            <a:r>
              <a:rPr lang="en-US" sz="1800" dirty="0" smtClean="0"/>
              <a:t>, “The Mystery of </a:t>
            </a:r>
            <a:r>
              <a:rPr lang="en-US" sz="1800" dirty="0"/>
              <a:t>the Disappearing UDID”, http://</a:t>
            </a:r>
            <a:r>
              <a:rPr lang="en-US" sz="1800" dirty="0" smtClean="0"/>
              <a:t>tidbits.com/article/12438 (accessed 9/18/2011)</a:t>
            </a:r>
          </a:p>
          <a:p>
            <a:pPr>
              <a:buNone/>
            </a:pPr>
            <a:r>
              <a:rPr lang="en-US" sz="1800" dirty="0" smtClean="0"/>
              <a:t>Tim Bray, “Identifying </a:t>
            </a:r>
            <a:r>
              <a:rPr lang="en-US" sz="1800" dirty="0"/>
              <a:t>App Installations”, http://</a:t>
            </a:r>
            <a:r>
              <a:rPr lang="en-US" sz="1800" dirty="0" smtClean="0"/>
              <a:t>android-developers.blogspot.com/2011/03/identifying-app-installations.html (accessed 9/18/2011)</a:t>
            </a:r>
          </a:p>
          <a:p>
            <a:pPr>
              <a:buNone/>
            </a:pPr>
            <a:r>
              <a:rPr lang="en-US" sz="1800" dirty="0" smtClean="0"/>
              <a:t>The Wall Street Journal, “What They </a:t>
            </a:r>
            <a:r>
              <a:rPr lang="en-US" sz="1800" dirty="0"/>
              <a:t>Know – Mobile”, http://blogs.wsj.com/wtk-mobile</a:t>
            </a:r>
            <a:r>
              <a:rPr lang="en-US" sz="1800" dirty="0" smtClean="0"/>
              <a:t>/ (accessed 9/18/2011)</a:t>
            </a:r>
            <a:endParaRPr lang="en-US" sz="1800" dirty="0"/>
          </a:p>
          <a:p>
            <a:pPr>
              <a:buFont typeface="Wingdings" pitchFamily="-109" charset="2"/>
              <a:buNone/>
            </a:pPr>
            <a:endParaRPr lang="en-US" sz="1800" dirty="0" smtClean="0">
              <a:ea typeface="ＭＳ Ｐゴシック" pitchFamily="-109" charset="-128"/>
              <a:cs typeface="ＭＳ Ｐゴシック" pitchFamily="-109" charset="-128"/>
            </a:endParaRPr>
          </a:p>
          <a:p>
            <a:pPr>
              <a:buFont typeface="Wingdings" pitchFamily="-109" charset="2"/>
              <a:buNone/>
            </a:pPr>
            <a:endParaRPr lang="en-US" sz="1800" dirty="0" smtClean="0">
              <a:ea typeface="ＭＳ Ｐゴシック" pitchFamily="-109" charset="-128"/>
              <a:cs typeface="ＭＳ Ｐゴシック" pitchFamily="-109" charset="-128"/>
            </a:endParaRPr>
          </a:p>
        </p:txBody>
      </p:sp>
      <p:sp>
        <p:nvSpPr>
          <p:cNvPr id="2" name="Date Placeholder 1"/>
          <p:cNvSpPr>
            <a:spLocks noGrp="1"/>
          </p:cNvSpPr>
          <p:nvPr>
            <p:ph type="dt" sz="half" idx="12"/>
          </p:nvPr>
        </p:nvSpPr>
        <p:spPr/>
        <p:txBody>
          <a:bodyPr/>
          <a:lstStyle/>
          <a:p>
            <a:fld id="{11B2E7BE-2674-5A4A-B3A9-9B7AEDECF366}" type="datetime1">
              <a:rPr lang="en-US" smtClean="0"/>
              <a:t>9/20/11</a:t>
            </a:fld>
            <a:endParaRPr lang="en-US"/>
          </a:p>
        </p:txBody>
      </p:sp>
      <p:sp>
        <p:nvSpPr>
          <p:cNvPr id="4" name="Slide Number Placeholder 3"/>
          <p:cNvSpPr>
            <a:spLocks noGrp="1"/>
          </p:cNvSpPr>
          <p:nvPr>
            <p:ph type="sldNum" sz="quarter" idx="11"/>
          </p:nvPr>
        </p:nvSpPr>
        <p:spPr/>
        <p:txBody>
          <a:bodyPr/>
          <a:lstStyle/>
          <a:p>
            <a:fld id="{CC7FDFB7-4A96-0F4D-9A4A-E56F94FA24DB}" type="slidenum">
              <a:rPr lang="en-US" smtClean="0"/>
              <a:pPr/>
              <a:t>13</a:t>
            </a:fld>
            <a:endParaRPr lang="en-US"/>
          </a:p>
        </p:txBody>
      </p:sp>
    </p:spTree>
    <p:custDataLst>
      <p:tags r:id="rId1"/>
    </p:custDataLst>
    <p:extLst>
      <p:ext uri="{BB962C8B-B14F-4D97-AF65-F5344CB8AC3E}">
        <p14:creationId xmlns:p14="http://schemas.microsoft.com/office/powerpoint/2010/main" val="233503994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3124200" y="6248400"/>
            <a:ext cx="2894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b"/>
          <a:lstStyle/>
          <a:p>
            <a:pPr>
              <a:lnSpc>
                <a:spcPct val="100000"/>
              </a:lnSpc>
              <a:tabLst>
                <a:tab pos="723900" algn="l"/>
                <a:tab pos="1447800" algn="l"/>
                <a:tab pos="2171700" algn="l"/>
              </a:tabLst>
            </a:pPr>
            <a:r>
              <a:rPr lang="en-US" sz="1200">
                <a:solidFill>
                  <a:srgbClr val="000000"/>
                </a:solidFill>
              </a:rPr>
              <a:t>© 2010 Keith A. Pray</a:t>
            </a:r>
          </a:p>
        </p:txBody>
      </p:sp>
      <p:sp>
        <p:nvSpPr>
          <p:cNvPr id="6146" name="Rectangle 2"/>
          <p:cNvSpPr>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b"/>
          <a:lstStyle/>
          <a:p>
            <a:pPr algn="r">
              <a:lnSpc>
                <a:spcPct val="100000"/>
              </a:lnSpc>
              <a:tabLst>
                <a:tab pos="723900" algn="l"/>
                <a:tab pos="1447800" algn="l"/>
              </a:tabLst>
            </a:pPr>
            <a:fld id="{1AA7AF0A-1E57-294A-BBDB-DBF081F1FDCF}" type="slidenum">
              <a:rPr lang="en-US" sz="1200">
                <a:solidFill>
                  <a:srgbClr val="000000"/>
                </a:solidFill>
                <a:latin typeface="Arial Black" charset="0"/>
              </a:rPr>
              <a:pPr algn="r">
                <a:lnSpc>
                  <a:spcPct val="100000"/>
                </a:lnSpc>
                <a:tabLst>
                  <a:tab pos="723900" algn="l"/>
                  <a:tab pos="1447800" algn="l"/>
                </a:tabLst>
              </a:pPr>
              <a:t>14</a:t>
            </a:fld>
            <a:endParaRPr lang="en-US" sz="1200">
              <a:solidFill>
                <a:srgbClr val="000000"/>
              </a:solidFill>
              <a:latin typeface="Arial Black" charset="0"/>
            </a:endParaRPr>
          </a:p>
        </p:txBody>
      </p:sp>
      <p:sp>
        <p:nvSpPr>
          <p:cNvPr id="6147" name="Rectangle 3"/>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b"/>
          <a:lstStyle/>
          <a:p>
            <a:pPr>
              <a:lnSpc>
                <a:spcPct val="100000"/>
              </a:lnSpc>
              <a:tabLst>
                <a:tab pos="723900" algn="l"/>
                <a:tab pos="1447800" algn="l"/>
              </a:tabLst>
            </a:pPr>
            <a:r>
              <a:rPr lang="en-US" sz="1200">
                <a:solidFill>
                  <a:srgbClr val="000000"/>
                </a:solidFill>
              </a:rPr>
              <a:t>9/19/11</a:t>
            </a:r>
          </a:p>
        </p:txBody>
      </p:sp>
      <p:sp>
        <p:nvSpPr>
          <p:cNvPr id="6148" name="Rectangle 4"/>
          <p:cNvSpPr>
            <a:spLocks noChangeArrowheads="1"/>
          </p:cNvSpPr>
          <p:nvPr/>
        </p:nvSpPr>
        <p:spPr bwMode="auto">
          <a:xfrm>
            <a:off x="457200" y="7620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a:solidFill>
                  <a:srgbClr val="000000"/>
                </a:solidFill>
                <a:latin typeface="Arial Black" charset="0"/>
                <a:cs typeface="ＭＳ Ｐゴシック" charset="0"/>
              </a:rPr>
              <a:t>Overview                                 </a:t>
            </a:r>
            <a:r>
              <a:rPr lang="en-US" sz="1200">
                <a:solidFill>
                  <a:srgbClr val="000000"/>
                </a:solidFill>
                <a:latin typeface="Arial Black" charset="0"/>
                <a:cs typeface="ＭＳ Ｐゴシック" charset="0"/>
              </a:rPr>
              <a:t>Mika Ayenson</a:t>
            </a:r>
          </a:p>
        </p:txBody>
      </p:sp>
      <p:sp>
        <p:nvSpPr>
          <p:cNvPr id="6149" name="Rectangle 5"/>
          <p:cNvSpPr>
            <a:spLocks noChangeArrowheads="1"/>
          </p:cNvSpPr>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a:lnSpc>
                <a:spcPct val="100000"/>
              </a:lnSpc>
              <a:buSzPct val="45000"/>
              <a:buFont typeface="Times New Roman"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a:solidFill>
                  <a:srgbClr val="000000"/>
                </a:solidFill>
                <a:latin typeface="Times New Roman" charset="0"/>
                <a:cs typeface="ＭＳ Ｐゴシック" charset="0"/>
              </a:rPr>
              <a:t>Web Tracking and Privacy – What is it?</a:t>
            </a:r>
          </a:p>
          <a:p>
            <a:pPr>
              <a:lnSpc>
                <a:spcPct val="100000"/>
              </a:lnSpc>
              <a:buSzPct val="45000"/>
              <a:buFont typeface="Times New Roman"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a:solidFill>
                  <a:srgbClr val="000000"/>
                </a:solidFill>
                <a:latin typeface="Times New Roman" charset="0"/>
                <a:cs typeface="ＭＳ Ｐゴシック" charset="0"/>
              </a:rPr>
              <a:t>New Techniques </a:t>
            </a:r>
          </a:p>
          <a:p>
            <a:pPr>
              <a:lnSpc>
                <a:spcPct val="100000"/>
              </a:lnSpc>
              <a:buSzPct val="45000"/>
              <a:buFont typeface="Times New Roman"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a:solidFill>
                  <a:srgbClr val="000000"/>
                </a:solidFill>
                <a:latin typeface="Times New Roman" charset="0"/>
                <a:cs typeface="ＭＳ Ｐゴシック" charset="0"/>
              </a:rPr>
              <a:t>Old Techniques</a:t>
            </a:r>
          </a:p>
          <a:p>
            <a:pPr>
              <a:lnSpc>
                <a:spcPct val="100000"/>
              </a:lnSpc>
              <a:buSzPct val="45000"/>
              <a:buFont typeface="Times New Roman"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a:solidFill>
                  <a:srgbClr val="000000"/>
                </a:solidFill>
                <a:latin typeface="Times New Roman" charset="0"/>
                <a:cs typeface="ＭＳ Ｐゴシック" charset="0"/>
              </a:rPr>
              <a:t>Threats of tracking</a:t>
            </a:r>
          </a:p>
          <a:p>
            <a:pPr>
              <a:lnSpc>
                <a:spcPct val="100000"/>
              </a:lnSpc>
              <a:buSzPct val="45000"/>
              <a:buFont typeface="Times New Roman"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a:solidFill>
                  <a:srgbClr val="000000"/>
                </a:solidFill>
                <a:latin typeface="Times New Roman" charset="0"/>
                <a:cs typeface="ＭＳ Ｐゴシック" charset="0"/>
              </a:rPr>
              <a:t>User Control</a:t>
            </a:r>
          </a:p>
          <a:p>
            <a:pPr>
              <a:lnSpc>
                <a:spcPct val="100000"/>
              </a:lnSpc>
              <a:buSzPct val="45000"/>
              <a:buFont typeface="Times New Roman"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a:solidFill>
                  <a:srgbClr val="000000"/>
                </a:solidFill>
                <a:latin typeface="Times New Roman" charset="0"/>
                <a:cs typeface="ＭＳ Ｐゴシック" charset="0"/>
              </a:rPr>
              <a:t>Further Thoughts</a:t>
            </a:r>
          </a:p>
        </p:txBody>
      </p:sp>
    </p:spTree>
    <p:extLst>
      <p:ext uri="{BB962C8B-B14F-4D97-AF65-F5344CB8AC3E}">
        <p14:creationId xmlns:p14="http://schemas.microsoft.com/office/powerpoint/2010/main" val="308314823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457200" y="7620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a:solidFill>
                  <a:srgbClr val="000000"/>
                </a:solidFill>
                <a:latin typeface="Times New Roman" charset="0"/>
                <a:cs typeface="ＭＳ Ｐゴシック" charset="0"/>
              </a:rPr>
              <a:t>Web Tracking and Privacy – What is it?    </a:t>
            </a:r>
            <a:r>
              <a:rPr lang="en-US" sz="1200">
                <a:solidFill>
                  <a:srgbClr val="000000"/>
                </a:solidFill>
                <a:latin typeface="Arial Black" charset="0"/>
                <a:cs typeface="ＭＳ Ｐゴシック" charset="0"/>
              </a:rPr>
              <a:t>Mika Ayenson</a:t>
            </a:r>
          </a:p>
        </p:txBody>
      </p:sp>
      <p:sp>
        <p:nvSpPr>
          <p:cNvPr id="7170" name="Rectangle 2"/>
          <p:cNvSpPr>
            <a:spLocks noChangeArrowheads="1"/>
          </p:cNvSpPr>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a:lnSpc>
                <a:spcPct val="100000"/>
              </a:lnSpc>
              <a:buSzPct val="45000"/>
              <a:buFont typeface="Wingdings" charset="0"/>
              <a:buChar char="l"/>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solidFill>
                  <a:srgbClr val="000000"/>
                </a:solidFill>
              </a:rPr>
              <a:t>Collecting sensitive information about a specific user across multiple domains.</a:t>
            </a:r>
          </a:p>
          <a:p>
            <a:pPr>
              <a:lnSpc>
                <a:spcPct val="100000"/>
              </a:lnSpc>
              <a:buSzPct val="45000"/>
              <a:buFont typeface="Wingdings" charset="0"/>
              <a:buChar char="l"/>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solidFill>
                <a:srgbClr val="000000"/>
              </a:solidFill>
            </a:endParaRPr>
          </a:p>
          <a:p>
            <a:pPr>
              <a:lnSpc>
                <a:spcPct val="100000"/>
              </a:lnSpc>
              <a:buSzPct val="45000"/>
              <a:buFont typeface="Wingdings" charset="0"/>
              <a:buChar char="l"/>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solidFill>
                <a:srgbClr val="000000"/>
              </a:solidFill>
            </a:endParaRPr>
          </a:p>
          <a:p>
            <a:pPr>
              <a:lnSpc>
                <a:spcPct val="100000"/>
              </a:lnSpc>
              <a:buSzPct val="45000"/>
              <a:buFont typeface="Wingdings" charset="0"/>
              <a:buChar char="l"/>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solidFill>
                  <a:srgbClr val="000000"/>
                </a:solidFill>
              </a:rPr>
              <a:t>Privacy - “Philosophers struggle to define privacy. [2]”</a:t>
            </a:r>
          </a:p>
          <a:p>
            <a:pPr>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solidFill>
                <a:srgbClr val="000000"/>
              </a:solidFill>
            </a:endParaRPr>
          </a:p>
        </p:txBody>
      </p:sp>
      <p:sp>
        <p:nvSpPr>
          <p:cNvPr id="7171" name="Rectangle 3"/>
          <p:cNvSpPr>
            <a:spLocks noChangeArrowheads="1"/>
          </p:cNvSpPr>
          <p:nvPr/>
        </p:nvSpPr>
        <p:spPr bwMode="auto">
          <a:xfrm>
            <a:off x="3124200" y="6248400"/>
            <a:ext cx="2894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b"/>
          <a:lstStyle/>
          <a:p>
            <a:pPr>
              <a:lnSpc>
                <a:spcPct val="100000"/>
              </a:lnSpc>
              <a:tabLst>
                <a:tab pos="723900" algn="l"/>
                <a:tab pos="1447800" algn="l"/>
                <a:tab pos="2171700" algn="l"/>
              </a:tabLst>
            </a:pPr>
            <a:r>
              <a:rPr lang="en-US" sz="1200">
                <a:solidFill>
                  <a:srgbClr val="000000"/>
                </a:solidFill>
              </a:rPr>
              <a:t>© 2010 Keith A. Pray</a:t>
            </a:r>
          </a:p>
        </p:txBody>
      </p:sp>
      <p:sp>
        <p:nvSpPr>
          <p:cNvPr id="7172" name="Rectangle 4"/>
          <p:cNvSpPr>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b"/>
          <a:lstStyle/>
          <a:p>
            <a:pPr algn="r">
              <a:lnSpc>
                <a:spcPct val="100000"/>
              </a:lnSpc>
              <a:tabLst>
                <a:tab pos="723900" algn="l"/>
                <a:tab pos="1447800" algn="l"/>
              </a:tabLst>
            </a:pPr>
            <a:fld id="{DD240509-7C42-C047-A89E-E2D4617E66C9}" type="slidenum">
              <a:rPr lang="en-US" sz="1200">
                <a:solidFill>
                  <a:srgbClr val="000000"/>
                </a:solidFill>
                <a:latin typeface="Arial Black" charset="0"/>
              </a:rPr>
              <a:pPr algn="r">
                <a:lnSpc>
                  <a:spcPct val="100000"/>
                </a:lnSpc>
                <a:tabLst>
                  <a:tab pos="723900" algn="l"/>
                  <a:tab pos="1447800" algn="l"/>
                </a:tabLst>
              </a:pPr>
              <a:t>15</a:t>
            </a:fld>
            <a:endParaRPr lang="en-US" sz="1200">
              <a:solidFill>
                <a:srgbClr val="000000"/>
              </a:solidFill>
              <a:latin typeface="Arial Black" charset="0"/>
            </a:endParaRPr>
          </a:p>
        </p:txBody>
      </p:sp>
      <p:sp>
        <p:nvSpPr>
          <p:cNvPr id="7173" name="Rectangle 5"/>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b"/>
          <a:lstStyle/>
          <a:p>
            <a:pPr>
              <a:lnSpc>
                <a:spcPct val="100000"/>
              </a:lnSpc>
              <a:tabLst>
                <a:tab pos="723900" algn="l"/>
                <a:tab pos="1447800" algn="l"/>
              </a:tabLst>
            </a:pPr>
            <a:r>
              <a:rPr lang="en-US" sz="1200">
                <a:solidFill>
                  <a:srgbClr val="000000"/>
                </a:solidFill>
              </a:rPr>
              <a:t>9/19/11</a:t>
            </a:r>
          </a:p>
        </p:txBody>
      </p:sp>
    </p:spTree>
    <p:extLst>
      <p:ext uri="{BB962C8B-B14F-4D97-AF65-F5344CB8AC3E}">
        <p14:creationId xmlns:p14="http://schemas.microsoft.com/office/powerpoint/2010/main" val="18970373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457200" y="7620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a:solidFill>
                  <a:srgbClr val="000000"/>
                </a:solidFill>
                <a:latin typeface="Times New Roman" charset="0"/>
                <a:cs typeface="ＭＳ Ｐゴシック" charset="0"/>
              </a:rPr>
              <a:t> Old Techniques                                   </a:t>
            </a:r>
            <a:r>
              <a:rPr lang="en-US" sz="1200">
                <a:solidFill>
                  <a:srgbClr val="000000"/>
                </a:solidFill>
                <a:latin typeface="Arial Black" charset="0"/>
                <a:cs typeface="ＭＳ Ｐゴシック" charset="0"/>
              </a:rPr>
              <a:t>Mika Ayenson</a:t>
            </a:r>
            <a:r>
              <a:rPr lang="en-US" sz="3600">
                <a:solidFill>
                  <a:srgbClr val="000000"/>
                </a:solidFill>
                <a:latin typeface="Times New Roman" charset="0"/>
                <a:cs typeface="ＭＳ Ｐゴシック" charset="0"/>
              </a:rPr>
              <a:t> </a:t>
            </a:r>
          </a:p>
        </p:txBody>
      </p:sp>
      <p:sp>
        <p:nvSpPr>
          <p:cNvPr id="8194" name="Rectangle 2"/>
          <p:cNvSpPr>
            <a:spLocks noChangeArrowheads="1"/>
          </p:cNvSpPr>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solidFill>
                <a:srgbClr val="000000"/>
              </a:solidFill>
            </a:endParaRP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solidFill>
                <a:srgbClr val="000000"/>
              </a:solidFill>
            </a:endParaRP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solidFill>
                <a:srgbClr val="000000"/>
              </a:solidFill>
            </a:endParaRPr>
          </a:p>
        </p:txBody>
      </p:sp>
      <p:sp>
        <p:nvSpPr>
          <p:cNvPr id="8195" name="Rectangle 3"/>
          <p:cNvSpPr>
            <a:spLocks noChangeArrowheads="1"/>
          </p:cNvSpPr>
          <p:nvPr/>
        </p:nvSpPr>
        <p:spPr bwMode="auto">
          <a:xfrm>
            <a:off x="3124200" y="6248400"/>
            <a:ext cx="2894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b"/>
          <a:lstStyle/>
          <a:p>
            <a:pPr>
              <a:lnSpc>
                <a:spcPct val="100000"/>
              </a:lnSpc>
              <a:tabLst>
                <a:tab pos="723900" algn="l"/>
                <a:tab pos="1447800" algn="l"/>
                <a:tab pos="2171700" algn="l"/>
              </a:tabLst>
            </a:pPr>
            <a:r>
              <a:rPr lang="en-US" sz="1200">
                <a:solidFill>
                  <a:srgbClr val="000000"/>
                </a:solidFill>
              </a:rPr>
              <a:t>© 2010 Keith A. Pray</a:t>
            </a:r>
          </a:p>
        </p:txBody>
      </p:sp>
      <p:sp>
        <p:nvSpPr>
          <p:cNvPr id="8196" name="Rectangle 4"/>
          <p:cNvSpPr>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b"/>
          <a:lstStyle/>
          <a:p>
            <a:pPr algn="r">
              <a:lnSpc>
                <a:spcPct val="100000"/>
              </a:lnSpc>
              <a:tabLst>
                <a:tab pos="723900" algn="l"/>
                <a:tab pos="1447800" algn="l"/>
              </a:tabLst>
            </a:pPr>
            <a:fld id="{0C0BAC4F-5CF4-C446-A7FC-4BDEDF27B16B}" type="slidenum">
              <a:rPr lang="en-US" sz="1200">
                <a:solidFill>
                  <a:srgbClr val="000000"/>
                </a:solidFill>
                <a:latin typeface="Arial Black" charset="0"/>
              </a:rPr>
              <a:pPr algn="r">
                <a:lnSpc>
                  <a:spcPct val="100000"/>
                </a:lnSpc>
                <a:tabLst>
                  <a:tab pos="723900" algn="l"/>
                  <a:tab pos="1447800" algn="l"/>
                </a:tabLst>
              </a:pPr>
              <a:t>16</a:t>
            </a:fld>
            <a:endParaRPr lang="en-US" sz="1200">
              <a:solidFill>
                <a:srgbClr val="000000"/>
              </a:solidFill>
              <a:latin typeface="Arial Black" charset="0"/>
            </a:endParaRPr>
          </a:p>
        </p:txBody>
      </p:sp>
      <p:sp>
        <p:nvSpPr>
          <p:cNvPr id="8197" name="Rectangle 5"/>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b"/>
          <a:lstStyle/>
          <a:p>
            <a:pPr>
              <a:lnSpc>
                <a:spcPct val="100000"/>
              </a:lnSpc>
              <a:tabLst>
                <a:tab pos="723900" algn="l"/>
                <a:tab pos="1447800" algn="l"/>
              </a:tabLst>
            </a:pPr>
            <a:r>
              <a:rPr lang="en-US" sz="1200">
                <a:solidFill>
                  <a:srgbClr val="000000"/>
                </a:solidFill>
              </a:rPr>
              <a:t>9/19/11</a:t>
            </a:r>
          </a:p>
        </p:txBody>
      </p:sp>
      <p:graphicFrame>
        <p:nvGraphicFramePr>
          <p:cNvPr id="8198" name="Group 6"/>
          <p:cNvGraphicFramePr>
            <a:graphicFrameLocks noGrp="1"/>
          </p:cNvGraphicFramePr>
          <p:nvPr/>
        </p:nvGraphicFramePr>
        <p:xfrm>
          <a:off x="1873250" y="2114550"/>
          <a:ext cx="5076825" cy="4156871"/>
        </p:xfrm>
        <a:graphic>
          <a:graphicData uri="http://schemas.openxmlformats.org/drawingml/2006/table">
            <a:tbl>
              <a:tblPr/>
              <a:tblGrid>
                <a:gridCol w="1268413"/>
                <a:gridCol w="1270000"/>
                <a:gridCol w="1268412"/>
                <a:gridCol w="1270000"/>
              </a:tblGrid>
              <a:tr h="336550">
                <a:tc gridSpan="4">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en-US" sz="1500" b="0" i="0" u="none" strike="noStrike" cap="none" normalizeH="0" baseline="0">
                          <a:ln>
                            <a:noFill/>
                          </a:ln>
                          <a:solidFill>
                            <a:srgbClr val="000000"/>
                          </a:solidFill>
                          <a:effectLst/>
                          <a:latin typeface="Arial" charset="0"/>
                          <a:ea typeface="ＭＳ Ｐゴシック" charset="0"/>
                          <a:cs typeface="WenQuanYi Micro Hei" charset="0"/>
                        </a:rPr>
                        <a:t>Table 1: Key Characteristics of HTTP Cookies, Flash Cookies, and HTML5 Storage</a:t>
                      </a:r>
                    </a:p>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endParaRPr kumimoji="0" lang="en-US" sz="1500" b="0" i="0" u="none" strike="noStrike" cap="none" normalizeH="0" baseline="0">
                        <a:ln>
                          <a:noFill/>
                        </a:ln>
                        <a:solidFill>
                          <a:srgbClr val="000000"/>
                        </a:solidFill>
                        <a:effectLst/>
                        <a:latin typeface="Arial" charset="0"/>
                        <a:ea typeface="ＭＳ Ｐゴシック" charset="0"/>
                        <a:cs typeface="WenQuanYi Micro Hei" charset="0"/>
                      </a:endParaRPr>
                    </a:p>
                  </a:txBody>
                  <a:tcPr marL="90000" marR="90000" marT="60030"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36550">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endParaRPr kumimoji="0" lang="en-US" sz="1800" b="0" i="0" u="none" strike="noStrike" cap="none" normalizeH="0" baseline="0">
                        <a:ln>
                          <a:noFill/>
                        </a:ln>
                        <a:solidFill>
                          <a:srgbClr val="000000"/>
                        </a:solidFill>
                        <a:effectLst/>
                        <a:latin typeface="Arial" charset="0"/>
                        <a:ea typeface="ＭＳ Ｐゴシック" charset="0"/>
                        <a:cs typeface="WenQuanYi Micro Hei" charset="0"/>
                      </a:endParaRP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en-US" sz="1200" b="0" i="0" u="none" strike="noStrike" cap="none" normalizeH="0" baseline="0">
                          <a:ln>
                            <a:noFill/>
                          </a:ln>
                          <a:solidFill>
                            <a:srgbClr val="000000"/>
                          </a:solidFill>
                          <a:effectLst/>
                          <a:latin typeface="Arial" charset="0"/>
                          <a:ea typeface="ＭＳ Ｐゴシック" charset="0"/>
                          <a:cs typeface="WenQuanYi Micro Hei" charset="0"/>
                        </a:rPr>
                        <a:t>HTTP Cookies</a:t>
                      </a:r>
                    </a:p>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endParaRPr kumimoji="0" lang="en-US" sz="1200" b="0" i="0" u="none" strike="noStrike" cap="none" normalizeH="0" baseline="0">
                        <a:ln>
                          <a:noFill/>
                        </a:ln>
                        <a:solidFill>
                          <a:srgbClr val="000000"/>
                        </a:solidFill>
                        <a:effectLst/>
                        <a:latin typeface="Arial" charset="0"/>
                        <a:ea typeface="ＭＳ Ｐゴシック" charset="0"/>
                        <a:cs typeface="WenQuanYi Micro Hei" charset="0"/>
                      </a:endParaRPr>
                    </a:p>
                  </a:txBody>
                  <a:tcPr marL="90000" marR="90000" marT="5738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en-US" sz="1200" b="0" i="0" u="none" strike="noStrike" cap="none" normalizeH="0" baseline="0">
                          <a:ln>
                            <a:noFill/>
                          </a:ln>
                          <a:solidFill>
                            <a:srgbClr val="000000"/>
                          </a:solidFill>
                          <a:effectLst/>
                          <a:latin typeface="Arial" charset="0"/>
                          <a:ea typeface="ＭＳ Ｐゴシック" charset="0"/>
                          <a:cs typeface="WenQuanYi Micro Hei" charset="0"/>
                        </a:rPr>
                        <a:t>Flash cookies</a:t>
                      </a:r>
                    </a:p>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endParaRPr kumimoji="0" lang="en-US" sz="1200" b="0" i="0" u="none" strike="noStrike" cap="none" normalizeH="0" baseline="0">
                        <a:ln>
                          <a:noFill/>
                        </a:ln>
                        <a:solidFill>
                          <a:srgbClr val="000000"/>
                        </a:solidFill>
                        <a:effectLst/>
                        <a:latin typeface="Arial" charset="0"/>
                        <a:ea typeface="ＭＳ Ｐゴシック" charset="0"/>
                        <a:cs typeface="WenQuanYi Micro Hei" charset="0"/>
                      </a:endParaRPr>
                    </a:p>
                  </a:txBody>
                  <a:tcPr marL="90000" marR="90000" marT="5738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en-US" sz="1200" b="0" i="0" u="none" strike="noStrike" cap="none" normalizeH="0" baseline="0">
                          <a:ln>
                            <a:noFill/>
                          </a:ln>
                          <a:solidFill>
                            <a:srgbClr val="000000"/>
                          </a:solidFill>
                          <a:effectLst/>
                          <a:latin typeface="Arial" charset="0"/>
                          <a:ea typeface="ＭＳ Ｐゴシック" charset="0"/>
                          <a:cs typeface="WenQuanYi Micro Hei" charset="0"/>
                        </a:rPr>
                        <a:t>HTML5 storage</a:t>
                      </a:r>
                    </a:p>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endParaRPr kumimoji="0" lang="en-US" sz="1200" b="0" i="0" u="none" strike="noStrike" cap="none" normalizeH="0" baseline="0">
                        <a:ln>
                          <a:noFill/>
                        </a:ln>
                        <a:solidFill>
                          <a:srgbClr val="000000"/>
                        </a:solidFill>
                        <a:effectLst/>
                        <a:latin typeface="Arial" charset="0"/>
                        <a:ea typeface="ＭＳ Ｐゴシック" charset="0"/>
                        <a:cs typeface="WenQuanYi Micro Hei" charset="0"/>
                      </a:endParaRPr>
                    </a:p>
                  </a:txBody>
                  <a:tcPr marL="90000" marR="90000" marT="5738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r>
              <a:tr h="336550">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en-US" sz="1200" b="0" i="0" u="none" strike="noStrike" cap="none" normalizeH="0" baseline="0">
                          <a:ln>
                            <a:noFill/>
                          </a:ln>
                          <a:solidFill>
                            <a:srgbClr val="000000"/>
                          </a:solidFill>
                          <a:effectLst/>
                          <a:latin typeface="Arial" charset="0"/>
                          <a:ea typeface="ＭＳ Ｐゴシック" charset="0"/>
                          <a:cs typeface="WenQuanYi Micro Hei" charset="0"/>
                        </a:rPr>
                        <a:t>Storage </a:t>
                      </a:r>
                    </a:p>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endParaRPr kumimoji="0" lang="en-US" sz="1200" b="0" i="0" u="none" strike="noStrike" cap="none" normalizeH="0" baseline="0">
                        <a:ln>
                          <a:noFill/>
                        </a:ln>
                        <a:solidFill>
                          <a:srgbClr val="000000"/>
                        </a:solidFill>
                        <a:effectLst/>
                        <a:latin typeface="Arial" charset="0"/>
                        <a:ea typeface="ＭＳ Ｐゴシック" charset="0"/>
                        <a:cs typeface="WenQuanYi Micro Hei" charset="0"/>
                      </a:endParaRPr>
                    </a:p>
                  </a:txBody>
                  <a:tcPr marL="90000" marR="90000" marT="5738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en-US" sz="1200" b="0" i="0" u="none" strike="noStrike" cap="none" normalizeH="0" baseline="0">
                          <a:ln>
                            <a:noFill/>
                          </a:ln>
                          <a:solidFill>
                            <a:srgbClr val="000000"/>
                          </a:solidFill>
                          <a:effectLst/>
                          <a:latin typeface="Arial" charset="0"/>
                          <a:ea typeface="ＭＳ Ｐゴシック" charset="0"/>
                          <a:cs typeface="WenQuanYi Micro Hei" charset="0"/>
                        </a:rPr>
                        <a:t>4KB</a:t>
                      </a:r>
                    </a:p>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endParaRPr kumimoji="0" lang="en-US" sz="1200" b="0" i="0" u="none" strike="noStrike" cap="none" normalizeH="0" baseline="0">
                        <a:ln>
                          <a:noFill/>
                        </a:ln>
                        <a:solidFill>
                          <a:srgbClr val="000000"/>
                        </a:solidFill>
                        <a:effectLst/>
                        <a:latin typeface="Arial" charset="0"/>
                        <a:ea typeface="ＭＳ Ｐゴシック" charset="0"/>
                        <a:cs typeface="WenQuanYi Micro Hei" charset="0"/>
                      </a:endParaRPr>
                    </a:p>
                  </a:txBody>
                  <a:tcPr marL="90000" marR="90000" marT="5738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en-US" sz="1200" b="0" i="0" u="none" strike="noStrike" cap="none" normalizeH="0" baseline="0">
                          <a:ln>
                            <a:noFill/>
                          </a:ln>
                          <a:solidFill>
                            <a:srgbClr val="000000"/>
                          </a:solidFill>
                          <a:effectLst/>
                          <a:latin typeface="Arial" charset="0"/>
                          <a:ea typeface="ＭＳ Ｐゴシック" charset="0"/>
                          <a:cs typeface="WenQuanYi Micro Hei" charset="0"/>
                        </a:rPr>
                        <a:t>100KB by default</a:t>
                      </a:r>
                    </a:p>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endParaRPr kumimoji="0" lang="en-US" sz="1200" b="0" i="0" u="none" strike="noStrike" cap="none" normalizeH="0" baseline="0">
                        <a:ln>
                          <a:noFill/>
                        </a:ln>
                        <a:solidFill>
                          <a:srgbClr val="000000"/>
                        </a:solidFill>
                        <a:effectLst/>
                        <a:latin typeface="Arial" charset="0"/>
                        <a:ea typeface="ＭＳ Ｐゴシック" charset="0"/>
                        <a:cs typeface="WenQuanYi Micro Hei" charset="0"/>
                      </a:endParaRPr>
                    </a:p>
                  </a:txBody>
                  <a:tcPr marL="90000" marR="90000" marT="5738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en-US" sz="1200" b="0" i="0" u="none" strike="noStrike" cap="none" normalizeH="0" baseline="0">
                          <a:ln>
                            <a:noFill/>
                          </a:ln>
                          <a:solidFill>
                            <a:srgbClr val="000000"/>
                          </a:solidFill>
                          <a:effectLst/>
                          <a:latin typeface="Arial" charset="0"/>
                          <a:ea typeface="ＭＳ Ｐゴシック" charset="0"/>
                          <a:cs typeface="WenQuanYi Micro Hei" charset="0"/>
                        </a:rPr>
                        <a:t>5Mb by default</a:t>
                      </a:r>
                    </a:p>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endParaRPr kumimoji="0" lang="en-US" sz="1200" b="0" i="0" u="none" strike="noStrike" cap="none" normalizeH="0" baseline="0">
                        <a:ln>
                          <a:noFill/>
                        </a:ln>
                        <a:solidFill>
                          <a:srgbClr val="000000"/>
                        </a:solidFill>
                        <a:effectLst/>
                        <a:latin typeface="Arial" charset="0"/>
                        <a:ea typeface="ＭＳ Ｐゴシック" charset="0"/>
                        <a:cs typeface="WenQuanYi Micro Hei" charset="0"/>
                      </a:endParaRPr>
                    </a:p>
                  </a:txBody>
                  <a:tcPr marL="90000" marR="90000" marT="5738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r>
              <a:tr h="336550">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en-US" sz="1200" b="0" i="0" u="none" strike="noStrike" cap="none" normalizeH="0" baseline="0">
                          <a:ln>
                            <a:noFill/>
                          </a:ln>
                          <a:solidFill>
                            <a:srgbClr val="000000"/>
                          </a:solidFill>
                          <a:effectLst/>
                          <a:latin typeface="Arial" charset="0"/>
                          <a:ea typeface="ＭＳ Ｐゴシック" charset="0"/>
                          <a:cs typeface="WenQuanYi Micro Hei" charset="0"/>
                        </a:rPr>
                        <a:t>Expiration </a:t>
                      </a:r>
                    </a:p>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endParaRPr kumimoji="0" lang="en-US" sz="1200" b="0" i="0" u="none" strike="noStrike" cap="none" normalizeH="0" baseline="0">
                        <a:ln>
                          <a:noFill/>
                        </a:ln>
                        <a:solidFill>
                          <a:srgbClr val="000000"/>
                        </a:solidFill>
                        <a:effectLst/>
                        <a:latin typeface="Arial" charset="0"/>
                        <a:ea typeface="ＭＳ Ｐゴシック" charset="0"/>
                        <a:cs typeface="WenQuanYi Micro Hei" charset="0"/>
                      </a:endParaRPr>
                    </a:p>
                  </a:txBody>
                  <a:tcPr marL="90000" marR="90000" marT="5738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en-US" sz="1200" b="0" i="0" u="none" strike="noStrike" cap="none" normalizeH="0" baseline="0">
                          <a:ln>
                            <a:noFill/>
                          </a:ln>
                          <a:solidFill>
                            <a:srgbClr val="000000"/>
                          </a:solidFill>
                          <a:effectLst/>
                          <a:latin typeface="Arial" charset="0"/>
                          <a:ea typeface="ＭＳ Ｐゴシック" charset="0"/>
                          <a:cs typeface="WenQuanYi Micro Hei" charset="0"/>
                        </a:rPr>
                        <a:t>Session by default</a:t>
                      </a:r>
                    </a:p>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endParaRPr kumimoji="0" lang="en-US" sz="1200" b="0" i="0" u="none" strike="noStrike" cap="none" normalizeH="0" baseline="0">
                        <a:ln>
                          <a:noFill/>
                        </a:ln>
                        <a:solidFill>
                          <a:srgbClr val="000000"/>
                        </a:solidFill>
                        <a:effectLst/>
                        <a:latin typeface="Arial" charset="0"/>
                        <a:ea typeface="ＭＳ Ｐゴシック" charset="0"/>
                        <a:cs typeface="WenQuanYi Micro Hei" charset="0"/>
                      </a:endParaRPr>
                    </a:p>
                  </a:txBody>
                  <a:tcPr marL="90000" marR="90000" marT="5738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en-US" sz="1200" b="0" i="0" u="none" strike="noStrike" cap="none" normalizeH="0" baseline="0">
                          <a:ln>
                            <a:noFill/>
                          </a:ln>
                          <a:solidFill>
                            <a:srgbClr val="000000"/>
                          </a:solidFill>
                          <a:effectLst/>
                          <a:latin typeface="Arial" charset="0"/>
                          <a:ea typeface="ＭＳ Ｐゴシック" charset="0"/>
                          <a:cs typeface="WenQuanYi Micro Hei" charset="0"/>
                        </a:rPr>
                        <a:t>Permanent by</a:t>
                      </a:r>
                    </a:p>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en-US" sz="1200" b="0" i="0" u="none" strike="noStrike" cap="none" normalizeH="0" baseline="0">
                          <a:ln>
                            <a:noFill/>
                          </a:ln>
                          <a:solidFill>
                            <a:srgbClr val="000000"/>
                          </a:solidFill>
                          <a:effectLst/>
                          <a:latin typeface="Arial" charset="0"/>
                          <a:ea typeface="ＭＳ Ｐゴシック" charset="0"/>
                          <a:cs typeface="WenQuanYi Micro Hei" charset="0"/>
                        </a:rPr>
                        <a:t>default</a:t>
                      </a:r>
                    </a:p>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endParaRPr kumimoji="0" lang="en-US" sz="1200" b="0" i="0" u="none" strike="noStrike" cap="none" normalizeH="0" baseline="0">
                        <a:ln>
                          <a:noFill/>
                        </a:ln>
                        <a:solidFill>
                          <a:srgbClr val="000000"/>
                        </a:solidFill>
                        <a:effectLst/>
                        <a:latin typeface="Arial" charset="0"/>
                        <a:ea typeface="ＭＳ Ｐゴシック" charset="0"/>
                        <a:cs typeface="WenQuanYi Micro Hei" charset="0"/>
                      </a:endParaRPr>
                    </a:p>
                  </a:txBody>
                  <a:tcPr marL="90000" marR="90000" marT="5738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en-US" sz="1200" b="0" i="0" u="none" strike="noStrike" cap="none" normalizeH="0" baseline="0">
                          <a:ln>
                            <a:noFill/>
                          </a:ln>
                          <a:solidFill>
                            <a:srgbClr val="000000"/>
                          </a:solidFill>
                          <a:effectLst/>
                          <a:latin typeface="Arial" charset="0"/>
                          <a:ea typeface="ＭＳ Ｐゴシック" charset="0"/>
                          <a:cs typeface="WenQuanYi Micro Hei" charset="0"/>
                        </a:rPr>
                        <a:t>Permanent by</a:t>
                      </a:r>
                    </a:p>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en-US" sz="1200" b="0" i="0" u="none" strike="noStrike" cap="none" normalizeH="0" baseline="0">
                          <a:ln>
                            <a:noFill/>
                          </a:ln>
                          <a:solidFill>
                            <a:srgbClr val="000000"/>
                          </a:solidFill>
                          <a:effectLst/>
                          <a:latin typeface="Arial" charset="0"/>
                          <a:ea typeface="ＭＳ Ｐゴシック" charset="0"/>
                          <a:cs typeface="WenQuanYi Micro Hei" charset="0"/>
                        </a:rPr>
                        <a:t>default</a:t>
                      </a:r>
                    </a:p>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endParaRPr kumimoji="0" lang="en-US" sz="1200" b="0" i="0" u="none" strike="noStrike" cap="none" normalizeH="0" baseline="0">
                        <a:ln>
                          <a:noFill/>
                        </a:ln>
                        <a:solidFill>
                          <a:srgbClr val="000000"/>
                        </a:solidFill>
                        <a:effectLst/>
                        <a:latin typeface="Arial" charset="0"/>
                        <a:ea typeface="ＭＳ Ｐゴシック" charset="0"/>
                        <a:cs typeface="WenQuanYi Micro Hei" charset="0"/>
                      </a:endParaRPr>
                    </a:p>
                  </a:txBody>
                  <a:tcPr marL="90000" marR="90000" marT="5738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r>
              <a:tr h="336550">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en-US" sz="1200" b="0" i="0" u="none" strike="noStrike" cap="none" normalizeH="0" baseline="0">
                          <a:ln>
                            <a:noFill/>
                          </a:ln>
                          <a:solidFill>
                            <a:srgbClr val="000000"/>
                          </a:solidFill>
                          <a:effectLst/>
                          <a:latin typeface="Arial" charset="0"/>
                          <a:ea typeface="ＭＳ Ｐゴシック" charset="0"/>
                          <a:cs typeface="WenQuanYi Micro Hei" charset="0"/>
                        </a:rPr>
                        <a:t>Location </a:t>
                      </a:r>
                    </a:p>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endParaRPr kumimoji="0" lang="en-US" sz="1200" b="0" i="0" u="none" strike="noStrike" cap="none" normalizeH="0" baseline="0">
                        <a:ln>
                          <a:noFill/>
                        </a:ln>
                        <a:solidFill>
                          <a:srgbClr val="000000"/>
                        </a:solidFill>
                        <a:effectLst/>
                        <a:latin typeface="Arial" charset="0"/>
                        <a:ea typeface="ＭＳ Ｐゴシック" charset="0"/>
                        <a:cs typeface="WenQuanYi Micro Hei" charset="0"/>
                      </a:endParaRPr>
                    </a:p>
                  </a:txBody>
                  <a:tcPr marL="90000" marR="90000" marT="5738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en-US" sz="1200" b="0" i="0" u="none" strike="noStrike" cap="none" normalizeH="0" baseline="0">
                          <a:ln>
                            <a:noFill/>
                          </a:ln>
                          <a:solidFill>
                            <a:srgbClr val="000000"/>
                          </a:solidFill>
                          <a:effectLst/>
                          <a:latin typeface="Arial" charset="0"/>
                          <a:ea typeface="ＭＳ Ｐゴシック" charset="0"/>
                          <a:cs typeface="WenQuanYi Micro Hei" charset="0"/>
                        </a:rPr>
                        <a:t>In SQL file (Firefox)</a:t>
                      </a:r>
                    </a:p>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endParaRPr kumimoji="0" lang="en-US" sz="1200" b="0" i="0" u="none" strike="noStrike" cap="none" normalizeH="0" baseline="0">
                        <a:ln>
                          <a:noFill/>
                        </a:ln>
                        <a:solidFill>
                          <a:srgbClr val="000000"/>
                        </a:solidFill>
                        <a:effectLst/>
                        <a:latin typeface="Arial" charset="0"/>
                        <a:ea typeface="ＭＳ Ｐゴシック" charset="0"/>
                        <a:cs typeface="WenQuanYi Micro Hei" charset="0"/>
                      </a:endParaRPr>
                    </a:p>
                  </a:txBody>
                  <a:tcPr marL="90000" marR="90000" marT="5738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en-US" sz="1200" b="0" i="0" u="none" strike="noStrike" cap="none" normalizeH="0" baseline="0">
                          <a:ln>
                            <a:noFill/>
                          </a:ln>
                          <a:solidFill>
                            <a:srgbClr val="000000"/>
                          </a:solidFill>
                          <a:effectLst/>
                          <a:latin typeface="Arial" charset="0"/>
                          <a:ea typeface="ＭＳ Ｐゴシック" charset="0"/>
                          <a:cs typeface="WenQuanYi Micro Hei" charset="0"/>
                        </a:rPr>
                        <a:t>Stored outside the</a:t>
                      </a:r>
                    </a:p>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en-US" sz="1200" b="0" i="0" u="none" strike="noStrike" cap="none" normalizeH="0" baseline="0">
                          <a:ln>
                            <a:noFill/>
                          </a:ln>
                          <a:solidFill>
                            <a:srgbClr val="000000"/>
                          </a:solidFill>
                          <a:effectLst/>
                          <a:latin typeface="Arial" charset="0"/>
                          <a:ea typeface="ＭＳ Ｐゴシック" charset="0"/>
                          <a:cs typeface="WenQuanYi Micro Hei" charset="0"/>
                        </a:rPr>
                        <a:t>browser</a:t>
                      </a:r>
                    </a:p>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endParaRPr kumimoji="0" lang="en-US" sz="1200" b="0" i="0" u="none" strike="noStrike" cap="none" normalizeH="0" baseline="0">
                        <a:ln>
                          <a:noFill/>
                        </a:ln>
                        <a:solidFill>
                          <a:srgbClr val="000000"/>
                        </a:solidFill>
                        <a:effectLst/>
                        <a:latin typeface="Arial" charset="0"/>
                        <a:ea typeface="ＭＳ Ｐゴシック" charset="0"/>
                        <a:cs typeface="WenQuanYi Micro Hei" charset="0"/>
                      </a:endParaRPr>
                    </a:p>
                  </a:txBody>
                  <a:tcPr marL="90000" marR="90000" marT="5738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en-US" sz="1200" b="0" i="0" u="none" strike="noStrike" cap="none" normalizeH="0" baseline="0">
                          <a:ln>
                            <a:noFill/>
                          </a:ln>
                          <a:solidFill>
                            <a:srgbClr val="000000"/>
                          </a:solidFill>
                          <a:effectLst/>
                          <a:latin typeface="Arial" charset="0"/>
                          <a:ea typeface="ＭＳ Ｐゴシック" charset="0"/>
                          <a:cs typeface="WenQuanYi Micro Hei" charset="0"/>
                        </a:rPr>
                        <a:t>In SQL file (Firefox)</a:t>
                      </a:r>
                    </a:p>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endParaRPr kumimoji="0" lang="en-US" sz="1200" b="0" i="0" u="none" strike="noStrike" cap="none" normalizeH="0" baseline="0">
                        <a:ln>
                          <a:noFill/>
                        </a:ln>
                        <a:solidFill>
                          <a:srgbClr val="000000"/>
                        </a:solidFill>
                        <a:effectLst/>
                        <a:latin typeface="Arial" charset="0"/>
                        <a:ea typeface="ＭＳ Ｐゴシック" charset="0"/>
                        <a:cs typeface="WenQuanYi Micro Hei" charset="0"/>
                      </a:endParaRPr>
                    </a:p>
                  </a:txBody>
                  <a:tcPr marL="90000" marR="90000" marT="5738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r>
              <a:tr h="336550">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en-US" sz="1200" b="0" i="0" u="none" strike="noStrike" cap="none" normalizeH="0" baseline="0">
                          <a:ln>
                            <a:noFill/>
                          </a:ln>
                          <a:solidFill>
                            <a:srgbClr val="000000"/>
                          </a:solidFill>
                          <a:effectLst/>
                          <a:latin typeface="Arial" charset="0"/>
                          <a:ea typeface="ＭＳ Ｐゴシック" charset="0"/>
                          <a:cs typeface="WenQuanYi Micro Hei" charset="0"/>
                        </a:rPr>
                        <a:t>Access </a:t>
                      </a:r>
                    </a:p>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endParaRPr kumimoji="0" lang="en-US" sz="1200" b="0" i="0" u="none" strike="noStrike" cap="none" normalizeH="0" baseline="0">
                        <a:ln>
                          <a:noFill/>
                        </a:ln>
                        <a:solidFill>
                          <a:srgbClr val="000000"/>
                        </a:solidFill>
                        <a:effectLst/>
                        <a:latin typeface="Arial" charset="0"/>
                        <a:ea typeface="ＭＳ Ｐゴシック" charset="0"/>
                        <a:cs typeface="WenQuanYi Micro Hei" charset="0"/>
                      </a:endParaRPr>
                    </a:p>
                  </a:txBody>
                  <a:tcPr marL="90000" marR="90000" marT="5738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en-US" sz="1200" b="0" i="0" u="none" strike="noStrike" cap="none" normalizeH="0" baseline="0">
                          <a:ln>
                            <a:noFill/>
                          </a:ln>
                          <a:solidFill>
                            <a:srgbClr val="000000"/>
                          </a:solidFill>
                          <a:effectLst/>
                          <a:latin typeface="Arial" charset="0"/>
                          <a:ea typeface="ＭＳ Ｐゴシック" charset="0"/>
                          <a:cs typeface="WenQuanYi Micro Hei" charset="0"/>
                        </a:rPr>
                        <a:t>Only by browser</a:t>
                      </a:r>
                    </a:p>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endParaRPr kumimoji="0" lang="en-US" sz="1200" b="0" i="0" u="none" strike="noStrike" cap="none" normalizeH="0" baseline="0">
                        <a:ln>
                          <a:noFill/>
                        </a:ln>
                        <a:solidFill>
                          <a:srgbClr val="000000"/>
                        </a:solidFill>
                        <a:effectLst/>
                        <a:latin typeface="Arial" charset="0"/>
                        <a:ea typeface="ＭＳ Ｐゴシック" charset="0"/>
                        <a:cs typeface="WenQuanYi Micro Hei" charset="0"/>
                      </a:endParaRPr>
                    </a:p>
                  </a:txBody>
                  <a:tcPr marL="90000" marR="90000" marT="5738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en-US" sz="1200" b="0" i="0" u="none" strike="noStrike" cap="none" normalizeH="0" baseline="0">
                          <a:ln>
                            <a:noFill/>
                          </a:ln>
                          <a:solidFill>
                            <a:srgbClr val="000000"/>
                          </a:solidFill>
                          <a:effectLst/>
                          <a:latin typeface="Arial" charset="0"/>
                          <a:ea typeface="ＭＳ Ｐゴシック" charset="0"/>
                          <a:cs typeface="WenQuanYi Micro Hei" charset="0"/>
                        </a:rPr>
                        <a:t>By multiple browsers</a:t>
                      </a:r>
                    </a:p>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en-US" sz="1200" b="0" i="0" u="none" strike="noStrike" cap="none" normalizeH="0" baseline="0">
                          <a:ln>
                            <a:noFill/>
                          </a:ln>
                          <a:solidFill>
                            <a:srgbClr val="000000"/>
                          </a:solidFill>
                          <a:effectLst/>
                          <a:latin typeface="Arial" charset="0"/>
                          <a:ea typeface="ＭＳ Ｐゴシック" charset="0"/>
                          <a:cs typeface="WenQuanYi Micro Hei" charset="0"/>
                        </a:rPr>
                        <a:t>on same machine</a:t>
                      </a:r>
                    </a:p>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endParaRPr kumimoji="0" lang="en-US" sz="1200" b="0" i="0" u="none" strike="noStrike" cap="none" normalizeH="0" baseline="0">
                        <a:ln>
                          <a:noFill/>
                        </a:ln>
                        <a:solidFill>
                          <a:srgbClr val="000000"/>
                        </a:solidFill>
                        <a:effectLst/>
                        <a:latin typeface="Arial" charset="0"/>
                        <a:ea typeface="ＭＳ Ｐゴシック" charset="0"/>
                        <a:cs typeface="WenQuanYi Micro Hei" charset="0"/>
                      </a:endParaRPr>
                    </a:p>
                  </a:txBody>
                  <a:tcPr marL="90000" marR="90000" marT="5738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kumimoji="0" lang="en-US" sz="1200" b="0" i="0" u="none" strike="noStrike" cap="none" normalizeH="0" baseline="0">
                          <a:ln>
                            <a:noFill/>
                          </a:ln>
                          <a:solidFill>
                            <a:srgbClr val="000000"/>
                          </a:solidFill>
                          <a:effectLst/>
                          <a:latin typeface="Arial" charset="0"/>
                          <a:ea typeface="ＭＳ Ｐゴシック" charset="0"/>
                          <a:cs typeface="WenQuanYi Micro Hei" charset="0"/>
                        </a:rPr>
                        <a:t>Only by browser</a:t>
                      </a:r>
                    </a:p>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Lst>
                      </a:pPr>
                      <a:endParaRPr kumimoji="0" lang="en-US" sz="1200" b="0" i="0" u="none" strike="noStrike" cap="none" normalizeH="0" baseline="0">
                        <a:ln>
                          <a:noFill/>
                        </a:ln>
                        <a:solidFill>
                          <a:srgbClr val="000000"/>
                        </a:solidFill>
                        <a:effectLst/>
                        <a:latin typeface="Arial" charset="0"/>
                        <a:ea typeface="ＭＳ Ｐゴシック" charset="0"/>
                        <a:cs typeface="WenQuanYi Micro Hei" charset="0"/>
                      </a:endParaRPr>
                    </a:p>
                  </a:txBody>
                  <a:tcPr marL="90000" marR="90000" marT="5738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r>
            </a:tbl>
          </a:graphicData>
        </a:graphic>
      </p:graphicFrame>
    </p:spTree>
    <p:extLst>
      <p:ext uri="{BB962C8B-B14F-4D97-AF65-F5344CB8AC3E}">
        <p14:creationId xmlns:p14="http://schemas.microsoft.com/office/powerpoint/2010/main" val="159766337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457200" y="7620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a:solidFill>
                  <a:srgbClr val="000000"/>
                </a:solidFill>
                <a:latin typeface="Times New Roman" charset="0"/>
                <a:cs typeface="ＭＳ Ｐゴシック" charset="0"/>
              </a:rPr>
              <a:t>New Techniques                                    </a:t>
            </a:r>
            <a:r>
              <a:rPr lang="en-US" sz="1200">
                <a:solidFill>
                  <a:srgbClr val="000000"/>
                </a:solidFill>
                <a:latin typeface="Arial Black" charset="0"/>
                <a:cs typeface="ＭＳ Ｐゴシック" charset="0"/>
              </a:rPr>
              <a:t>Mika Ayenson</a:t>
            </a:r>
          </a:p>
        </p:txBody>
      </p:sp>
      <p:sp>
        <p:nvSpPr>
          <p:cNvPr id="9218" name="Rectangle 2"/>
          <p:cNvSpPr>
            <a:spLocks noChangeArrowheads="1"/>
          </p:cNvSpPr>
          <p:nvPr/>
        </p:nvSpPr>
        <p:spPr bwMode="auto">
          <a:xfrm>
            <a:off x="-150813" y="1963738"/>
            <a:ext cx="4014788"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828800"/>
            <a:ext cx="5715000" cy="411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20" name="Rectangle 4"/>
          <p:cNvSpPr>
            <a:spLocks noChangeArrowheads="1"/>
          </p:cNvSpPr>
          <p:nvPr/>
        </p:nvSpPr>
        <p:spPr bwMode="auto">
          <a:xfrm>
            <a:off x="3124200" y="6248400"/>
            <a:ext cx="2894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b"/>
          <a:lstStyle/>
          <a:p>
            <a:pPr>
              <a:lnSpc>
                <a:spcPct val="100000"/>
              </a:lnSpc>
              <a:tabLst>
                <a:tab pos="723900" algn="l"/>
                <a:tab pos="1447800" algn="l"/>
                <a:tab pos="2171700" algn="l"/>
              </a:tabLst>
            </a:pPr>
            <a:r>
              <a:rPr lang="en-US" sz="1200">
                <a:solidFill>
                  <a:srgbClr val="000000"/>
                </a:solidFill>
              </a:rPr>
              <a:t>© 2010 Keith A. Pray</a:t>
            </a:r>
          </a:p>
        </p:txBody>
      </p:sp>
      <p:sp>
        <p:nvSpPr>
          <p:cNvPr id="9221" name="Rectangle 5"/>
          <p:cNvSpPr>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b"/>
          <a:lstStyle/>
          <a:p>
            <a:pPr algn="r">
              <a:lnSpc>
                <a:spcPct val="100000"/>
              </a:lnSpc>
              <a:tabLst>
                <a:tab pos="723900" algn="l"/>
                <a:tab pos="1447800" algn="l"/>
              </a:tabLst>
            </a:pPr>
            <a:fld id="{B8D719C6-4A36-AF4A-8B75-E06B2A897BDA}" type="slidenum">
              <a:rPr lang="en-US" sz="1200">
                <a:solidFill>
                  <a:srgbClr val="000000"/>
                </a:solidFill>
                <a:latin typeface="Arial Black" charset="0"/>
              </a:rPr>
              <a:pPr algn="r">
                <a:lnSpc>
                  <a:spcPct val="100000"/>
                </a:lnSpc>
                <a:tabLst>
                  <a:tab pos="723900" algn="l"/>
                  <a:tab pos="1447800" algn="l"/>
                </a:tabLst>
              </a:pPr>
              <a:t>17</a:t>
            </a:fld>
            <a:endParaRPr lang="en-US" sz="1200">
              <a:solidFill>
                <a:srgbClr val="000000"/>
              </a:solidFill>
              <a:latin typeface="Arial Black" charset="0"/>
            </a:endParaRPr>
          </a:p>
        </p:txBody>
      </p:sp>
      <p:sp>
        <p:nvSpPr>
          <p:cNvPr id="9222" name="Rectangle 6"/>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b"/>
          <a:lstStyle/>
          <a:p>
            <a:pPr>
              <a:lnSpc>
                <a:spcPct val="100000"/>
              </a:lnSpc>
              <a:tabLst>
                <a:tab pos="723900" algn="l"/>
                <a:tab pos="1447800" algn="l"/>
              </a:tabLst>
            </a:pPr>
            <a:r>
              <a:rPr lang="en-US" sz="1200">
                <a:solidFill>
                  <a:srgbClr val="000000"/>
                </a:solidFill>
              </a:rPr>
              <a:t>9/19/11</a:t>
            </a:r>
          </a:p>
        </p:txBody>
      </p:sp>
      <p:sp>
        <p:nvSpPr>
          <p:cNvPr id="9223" name="Text Box 7"/>
          <p:cNvSpPr txBox="1">
            <a:spLocks noChangeArrowheads="1"/>
          </p:cNvSpPr>
          <p:nvPr/>
        </p:nvSpPr>
        <p:spPr bwMode="auto">
          <a:xfrm>
            <a:off x="85725" y="1828800"/>
            <a:ext cx="3114675" cy="190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 pos="1447800" algn="l"/>
                <a:tab pos="2171700" algn="l"/>
                <a:tab pos="28956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Lst>
              <a:defRPr>
                <a:solidFill>
                  <a:srgbClr val="000000"/>
                </a:solidFill>
                <a:latin typeface="Arial" charset="0"/>
                <a:ea typeface="ＭＳ Ｐゴシック" charset="0"/>
                <a:cs typeface="WenQuanYi Micro 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WenQuanYi Micro 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WenQuanYi Micro 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WenQuanYi Micro 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WenQuanYi Micro Hei" charset="0"/>
              </a:defRPr>
            </a:lvl9pPr>
          </a:lstStyle>
          <a:p>
            <a:r>
              <a:rPr lang="en-US"/>
              <a:t>New techniques such as cache and e-tag tracking decreases user ability to prevent tracking.</a:t>
            </a:r>
          </a:p>
        </p:txBody>
      </p:sp>
    </p:spTree>
    <p:extLst>
      <p:ext uri="{BB962C8B-B14F-4D97-AF65-F5344CB8AC3E}">
        <p14:creationId xmlns:p14="http://schemas.microsoft.com/office/powerpoint/2010/main" val="18835270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6153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2" name="Rectangle 2"/>
          <p:cNvSpPr>
            <a:spLocks noChangeArrowheads="1"/>
          </p:cNvSpPr>
          <p:nvPr/>
        </p:nvSpPr>
        <p:spPr bwMode="auto">
          <a:xfrm>
            <a:off x="7920038" y="685800"/>
            <a:ext cx="1222375" cy="179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lstStyle/>
          <a:p>
            <a:pPr>
              <a:lnSpc>
                <a:spcPct val="100000"/>
              </a:lnSpc>
              <a:tabLst>
                <a:tab pos="723900" algn="l"/>
              </a:tabLst>
            </a:pPr>
            <a:r>
              <a:rPr lang="en-US" sz="1200">
                <a:solidFill>
                  <a:srgbClr val="000000"/>
                </a:solidFill>
                <a:latin typeface="Arial Black" charset="0"/>
                <a:cs typeface="ＭＳ Ｐゴシック" charset="0"/>
              </a:rPr>
              <a:t>Mika Ayenson</a:t>
            </a:r>
          </a:p>
        </p:txBody>
      </p:sp>
    </p:spTree>
    <p:extLst>
      <p:ext uri="{BB962C8B-B14F-4D97-AF65-F5344CB8AC3E}">
        <p14:creationId xmlns:p14="http://schemas.microsoft.com/office/powerpoint/2010/main" val="333680416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457200" y="7620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a:solidFill>
                  <a:srgbClr val="000000"/>
                </a:solidFill>
                <a:latin typeface="Times New Roman" charset="0"/>
                <a:cs typeface="ＭＳ Ｐゴシック" charset="0"/>
              </a:rPr>
              <a:t>Threats of Web Tracking                     </a:t>
            </a:r>
            <a:r>
              <a:rPr lang="en-US" sz="1200">
                <a:solidFill>
                  <a:srgbClr val="000000"/>
                </a:solidFill>
                <a:latin typeface="Arial Black" charset="0"/>
                <a:cs typeface="ＭＳ Ｐゴシック" charset="0"/>
              </a:rPr>
              <a:t>Mika Ayenson</a:t>
            </a:r>
          </a:p>
        </p:txBody>
      </p:sp>
      <p:sp>
        <p:nvSpPr>
          <p:cNvPr id="11266" name="Rectangle 2"/>
          <p:cNvSpPr>
            <a:spLocks noChangeArrowheads="1"/>
          </p:cNvSpPr>
          <p:nvPr/>
        </p:nvSpPr>
        <p:spPr bwMode="auto">
          <a:xfrm>
            <a:off x="3124200" y="6248400"/>
            <a:ext cx="2894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b"/>
          <a:lstStyle/>
          <a:p>
            <a:pPr>
              <a:lnSpc>
                <a:spcPct val="100000"/>
              </a:lnSpc>
              <a:tabLst>
                <a:tab pos="723900" algn="l"/>
                <a:tab pos="1447800" algn="l"/>
                <a:tab pos="2171700" algn="l"/>
              </a:tabLst>
            </a:pPr>
            <a:r>
              <a:rPr lang="en-US" sz="1200">
                <a:solidFill>
                  <a:srgbClr val="000000"/>
                </a:solidFill>
              </a:rPr>
              <a:t>© 2010 Keith A. Pray</a:t>
            </a:r>
          </a:p>
        </p:txBody>
      </p:sp>
      <p:sp>
        <p:nvSpPr>
          <p:cNvPr id="11267" name="Rectangle 3"/>
          <p:cNvSpPr>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b"/>
          <a:lstStyle/>
          <a:p>
            <a:pPr algn="r">
              <a:lnSpc>
                <a:spcPct val="100000"/>
              </a:lnSpc>
              <a:tabLst>
                <a:tab pos="723900" algn="l"/>
                <a:tab pos="1447800" algn="l"/>
              </a:tabLst>
            </a:pPr>
            <a:fld id="{498807AE-500A-EA4C-AE41-F0F2E08CAD4D}" type="slidenum">
              <a:rPr lang="en-US" sz="1200">
                <a:solidFill>
                  <a:srgbClr val="000000"/>
                </a:solidFill>
                <a:latin typeface="Arial Black" charset="0"/>
              </a:rPr>
              <a:pPr algn="r">
                <a:lnSpc>
                  <a:spcPct val="100000"/>
                </a:lnSpc>
                <a:tabLst>
                  <a:tab pos="723900" algn="l"/>
                  <a:tab pos="1447800" algn="l"/>
                </a:tabLst>
              </a:pPr>
              <a:t>19</a:t>
            </a:fld>
            <a:endParaRPr lang="en-US" sz="1200">
              <a:solidFill>
                <a:srgbClr val="000000"/>
              </a:solidFill>
              <a:latin typeface="Arial Black" charset="0"/>
            </a:endParaRPr>
          </a:p>
        </p:txBody>
      </p:sp>
      <p:sp>
        <p:nvSpPr>
          <p:cNvPr id="11268" name="Rectangle 4"/>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b"/>
          <a:lstStyle/>
          <a:p>
            <a:pPr>
              <a:lnSpc>
                <a:spcPct val="100000"/>
              </a:lnSpc>
              <a:tabLst>
                <a:tab pos="723900" algn="l"/>
                <a:tab pos="1447800" algn="l"/>
              </a:tabLst>
            </a:pPr>
            <a:r>
              <a:rPr lang="en-US" sz="1200">
                <a:solidFill>
                  <a:srgbClr val="000000"/>
                </a:solidFill>
              </a:rPr>
              <a:t>9/19/11</a:t>
            </a: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57400"/>
            <a:ext cx="3657600" cy="3429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057400"/>
            <a:ext cx="3657600" cy="3429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71" name="Line 7"/>
          <p:cNvSpPr>
            <a:spLocks noChangeShapeType="1"/>
          </p:cNvSpPr>
          <p:nvPr/>
        </p:nvSpPr>
        <p:spPr bwMode="auto">
          <a:xfrm>
            <a:off x="4114800" y="2057400"/>
            <a:ext cx="3657600" cy="15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272" name="Line 8"/>
          <p:cNvSpPr>
            <a:spLocks noChangeShapeType="1"/>
          </p:cNvSpPr>
          <p:nvPr/>
        </p:nvSpPr>
        <p:spPr bwMode="auto">
          <a:xfrm>
            <a:off x="457200" y="2057400"/>
            <a:ext cx="1588" cy="3429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Tree>
    <p:extLst>
      <p:ext uri="{BB962C8B-B14F-4D97-AF65-F5344CB8AC3E}">
        <p14:creationId xmlns:p14="http://schemas.microsoft.com/office/powerpoint/2010/main" val="172950133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t>© 2011 Keith A. Pray</a:t>
            </a:r>
          </a:p>
        </p:txBody>
      </p:sp>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type="body"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Privacy</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a:t>
            </a:r>
          </a:p>
          <a:p>
            <a:pPr marL="571500" indent="-571500" eaLnBrk="1" hangingPunct="1">
              <a:buFont typeface="Times" pitchFamily="-109" charset="0"/>
              <a:buAutoNum type="arabicPeriod"/>
            </a:pPr>
            <a:endParaRPr lang="en-US" sz="2400" dirty="0">
              <a:ea typeface="ＭＳ Ｐゴシック" pitchFamily="-109" charset="-128"/>
              <a:cs typeface="ＭＳ Ｐゴシック" pitchFamily="-109" charset="-128"/>
            </a:endParaRPr>
          </a:p>
        </p:txBody>
      </p:sp>
      <p:sp>
        <p:nvSpPr>
          <p:cNvPr id="277508" name="Rectangle 4"/>
          <p:cNvSpPr>
            <a:spLocks noChangeArrowheads="1"/>
          </p:cNvSpPr>
          <p:nvPr/>
        </p:nvSpPr>
        <p:spPr bwMode="auto">
          <a:xfrm>
            <a:off x="0" y="19812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
        <p:nvSpPr>
          <p:cNvPr id="2" name="Date Placeholder 1"/>
          <p:cNvSpPr>
            <a:spLocks noGrp="1"/>
          </p:cNvSpPr>
          <p:nvPr>
            <p:ph type="dt" sz="half" idx="12"/>
          </p:nvPr>
        </p:nvSpPr>
        <p:spPr/>
        <p:txBody>
          <a:bodyPr/>
          <a:lstStyle/>
          <a:p>
            <a:fld id="{A3F020C3-FF8D-BE47-A00D-06C8DBEF3048}" type="datetime1">
              <a:rPr lang="en-US" smtClean="0"/>
              <a:t>9/20/11</a:t>
            </a:fld>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2</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457200" y="7620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a:solidFill>
                  <a:srgbClr val="000000"/>
                </a:solidFill>
                <a:latin typeface="Times New Roman" charset="0"/>
                <a:cs typeface="ＭＳ Ｐゴシック" charset="0"/>
              </a:rPr>
              <a:t>User Control                                        </a:t>
            </a:r>
            <a:r>
              <a:rPr lang="en-US" sz="1200">
                <a:solidFill>
                  <a:srgbClr val="000000"/>
                </a:solidFill>
                <a:latin typeface="Arial Black" charset="0"/>
                <a:cs typeface="ＭＳ Ｐゴシック" charset="0"/>
              </a:rPr>
              <a:t>Mika Ayenson</a:t>
            </a:r>
          </a:p>
        </p:txBody>
      </p:sp>
      <p:sp>
        <p:nvSpPr>
          <p:cNvPr id="12290" name="Rectangle 2"/>
          <p:cNvSpPr>
            <a:spLocks noChangeArrowheads="1"/>
          </p:cNvSpPr>
          <p:nvPr/>
        </p:nvSpPr>
        <p:spPr bwMode="auto">
          <a:xfrm>
            <a:off x="457200" y="2057400"/>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b="1">
                <a:solidFill>
                  <a:srgbClr val="000000"/>
                </a:solidFill>
              </a:rPr>
              <a:t>Abine’s Privacy Suite:</a:t>
            </a:r>
            <a:r>
              <a:rPr lang="en-US" sz="2400">
                <a:solidFill>
                  <a:srgbClr val="000000"/>
                </a:solidFill>
              </a:rPr>
              <a:t> </a:t>
            </a:r>
            <a:r>
              <a:rPr lang="en-US" sz="1600">
                <a:solidFill>
                  <a:srgbClr val="000000"/>
                </a:solidFill>
              </a:rPr>
              <a:t>http://www.abine.com/apps.php; </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b="1">
                <a:solidFill>
                  <a:srgbClr val="000000"/>
                </a:solidFill>
              </a:rPr>
              <a:t>Sonal Mittal’s FoxTracks:</a:t>
            </a:r>
            <a:r>
              <a:rPr lang="en-US" sz="2400">
                <a:solidFill>
                  <a:srgbClr val="000000"/>
                </a:solidFill>
              </a:rPr>
              <a:t> </a:t>
            </a:r>
            <a:r>
              <a:rPr lang="en-US" sz="1600">
                <a:solidFill>
                  <a:srgbClr val="000000"/>
                </a:solidFill>
              </a:rPr>
              <a:t>http://www.cdt.org/foxtracks/webbugs; </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b="1">
                <a:solidFill>
                  <a:srgbClr val="000000"/>
                </a:solidFill>
              </a:rPr>
              <a:t>BetterAdvertising’s: </a:t>
            </a:r>
            <a:r>
              <a:rPr lang="en-US" sz="1600">
                <a:solidFill>
                  <a:srgbClr val="000000"/>
                </a:solidFill>
              </a:rPr>
              <a:t>Ghostery: http://www.ghostery.com/.</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600">
              <a:solidFill>
                <a:srgbClr val="000000"/>
              </a:solidFill>
            </a:endParaRPr>
          </a:p>
        </p:txBody>
      </p:sp>
      <p:sp>
        <p:nvSpPr>
          <p:cNvPr id="12291" name="Rectangle 3"/>
          <p:cNvSpPr>
            <a:spLocks noChangeArrowheads="1"/>
          </p:cNvSpPr>
          <p:nvPr/>
        </p:nvSpPr>
        <p:spPr bwMode="auto">
          <a:xfrm>
            <a:off x="3124200" y="6248400"/>
            <a:ext cx="2894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b"/>
          <a:lstStyle/>
          <a:p>
            <a:pPr>
              <a:lnSpc>
                <a:spcPct val="100000"/>
              </a:lnSpc>
              <a:tabLst>
                <a:tab pos="723900" algn="l"/>
                <a:tab pos="1447800" algn="l"/>
                <a:tab pos="2171700" algn="l"/>
              </a:tabLst>
            </a:pPr>
            <a:r>
              <a:rPr lang="en-US" sz="1200">
                <a:solidFill>
                  <a:srgbClr val="000000"/>
                </a:solidFill>
              </a:rPr>
              <a:t>© 2010 Keith A. Pray</a:t>
            </a:r>
          </a:p>
        </p:txBody>
      </p:sp>
      <p:sp>
        <p:nvSpPr>
          <p:cNvPr id="12292" name="Rectangle 4"/>
          <p:cNvSpPr>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b"/>
          <a:lstStyle/>
          <a:p>
            <a:pPr algn="r">
              <a:lnSpc>
                <a:spcPct val="100000"/>
              </a:lnSpc>
              <a:tabLst>
                <a:tab pos="723900" algn="l"/>
                <a:tab pos="1447800" algn="l"/>
              </a:tabLst>
            </a:pPr>
            <a:fld id="{07AD9E57-1996-6B4F-9E79-6D2F0921C7B1}" type="slidenum">
              <a:rPr lang="en-US" sz="1200">
                <a:solidFill>
                  <a:srgbClr val="000000"/>
                </a:solidFill>
                <a:latin typeface="Arial Black" charset="0"/>
              </a:rPr>
              <a:pPr algn="r">
                <a:lnSpc>
                  <a:spcPct val="100000"/>
                </a:lnSpc>
                <a:tabLst>
                  <a:tab pos="723900" algn="l"/>
                  <a:tab pos="1447800" algn="l"/>
                </a:tabLst>
              </a:pPr>
              <a:t>20</a:t>
            </a:fld>
            <a:endParaRPr lang="en-US" sz="1200">
              <a:solidFill>
                <a:srgbClr val="000000"/>
              </a:solidFill>
              <a:latin typeface="Arial Black" charset="0"/>
            </a:endParaRPr>
          </a:p>
        </p:txBody>
      </p:sp>
      <p:sp>
        <p:nvSpPr>
          <p:cNvPr id="12293" name="Rectangle 5"/>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b"/>
          <a:lstStyle/>
          <a:p>
            <a:pPr>
              <a:lnSpc>
                <a:spcPct val="100000"/>
              </a:lnSpc>
              <a:tabLst>
                <a:tab pos="723900" algn="l"/>
                <a:tab pos="1447800" algn="l"/>
              </a:tabLst>
            </a:pPr>
            <a:r>
              <a:rPr lang="en-US" sz="1200">
                <a:solidFill>
                  <a:srgbClr val="000000"/>
                </a:solidFill>
              </a:rPr>
              <a:t>9/19/11</a:t>
            </a:r>
          </a:p>
        </p:txBody>
      </p:sp>
      <p:pic>
        <p:nvPicPr>
          <p:cNvPr id="122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343400"/>
            <a:ext cx="1714500" cy="552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29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9825" y="4343400"/>
            <a:ext cx="2009775" cy="457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11733443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3124200" y="6248400"/>
            <a:ext cx="2894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b"/>
          <a:lstStyle/>
          <a:p>
            <a:pPr>
              <a:lnSpc>
                <a:spcPct val="100000"/>
              </a:lnSpc>
              <a:tabLst>
                <a:tab pos="723900" algn="l"/>
                <a:tab pos="1447800" algn="l"/>
                <a:tab pos="2171700" algn="l"/>
              </a:tabLst>
            </a:pPr>
            <a:r>
              <a:rPr lang="en-US" sz="1200">
                <a:solidFill>
                  <a:srgbClr val="000000"/>
                </a:solidFill>
              </a:rPr>
              <a:t>© 2010 Keith A. Pray</a:t>
            </a:r>
          </a:p>
        </p:txBody>
      </p:sp>
      <p:sp>
        <p:nvSpPr>
          <p:cNvPr id="13314" name="Rectangle 2"/>
          <p:cNvSpPr>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b"/>
          <a:lstStyle/>
          <a:p>
            <a:pPr algn="r">
              <a:lnSpc>
                <a:spcPct val="100000"/>
              </a:lnSpc>
              <a:tabLst>
                <a:tab pos="723900" algn="l"/>
                <a:tab pos="1447800" algn="l"/>
              </a:tabLst>
            </a:pPr>
            <a:fld id="{A62FBA54-8D53-B747-990E-1386C24F3910}" type="slidenum">
              <a:rPr lang="en-US" sz="1200">
                <a:solidFill>
                  <a:srgbClr val="000000"/>
                </a:solidFill>
                <a:latin typeface="Arial Black" charset="0"/>
              </a:rPr>
              <a:pPr algn="r">
                <a:lnSpc>
                  <a:spcPct val="100000"/>
                </a:lnSpc>
                <a:tabLst>
                  <a:tab pos="723900" algn="l"/>
                  <a:tab pos="1447800" algn="l"/>
                </a:tabLst>
              </a:pPr>
              <a:t>21</a:t>
            </a:fld>
            <a:endParaRPr lang="en-US" sz="1200">
              <a:solidFill>
                <a:srgbClr val="000000"/>
              </a:solidFill>
              <a:latin typeface="Arial Black" charset="0"/>
            </a:endParaRPr>
          </a:p>
        </p:txBody>
      </p:sp>
      <p:sp>
        <p:nvSpPr>
          <p:cNvPr id="13315" name="Rectangle 3"/>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b"/>
          <a:lstStyle/>
          <a:p>
            <a:pPr>
              <a:lnSpc>
                <a:spcPct val="100000"/>
              </a:lnSpc>
              <a:tabLst>
                <a:tab pos="723900" algn="l"/>
                <a:tab pos="1447800" algn="l"/>
              </a:tabLst>
            </a:pPr>
            <a:r>
              <a:rPr lang="en-US" sz="1200">
                <a:solidFill>
                  <a:srgbClr val="000000"/>
                </a:solidFill>
              </a:rPr>
              <a:t>9/19/11</a:t>
            </a:r>
          </a:p>
        </p:txBody>
      </p:sp>
      <p:sp>
        <p:nvSpPr>
          <p:cNvPr id="13316" name="Rectangle 4"/>
          <p:cNvSpPr>
            <a:spLocks noChangeArrowheads="1"/>
          </p:cNvSpPr>
          <p:nvPr/>
        </p:nvSpPr>
        <p:spPr bwMode="auto">
          <a:xfrm>
            <a:off x="406400" y="685800"/>
            <a:ext cx="8509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a:solidFill>
                  <a:srgbClr val="000000"/>
                </a:solidFill>
                <a:latin typeface="Times New Roman" charset="0"/>
                <a:cs typeface="ＭＳ Ｐゴシック" charset="0"/>
              </a:rPr>
              <a:t>Further Thought                                     </a:t>
            </a:r>
            <a:r>
              <a:rPr lang="en-US" sz="1200">
                <a:solidFill>
                  <a:srgbClr val="000000"/>
                </a:solidFill>
                <a:latin typeface="Arial Black" charset="0"/>
                <a:cs typeface="ＭＳ Ｐゴシック" charset="0"/>
              </a:rPr>
              <a:t>Mika Ayenson</a:t>
            </a:r>
          </a:p>
        </p:txBody>
      </p:sp>
      <p:sp>
        <p:nvSpPr>
          <p:cNvPr id="13317" name="Rectangle 5"/>
          <p:cNvSpPr>
            <a:spLocks noChangeArrowheads="1"/>
          </p:cNvSpPr>
          <p:nvPr/>
        </p:nvSpPr>
        <p:spPr bwMode="auto">
          <a:xfrm>
            <a:off x="457200" y="1828800"/>
            <a:ext cx="8178800" cy="466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a:solidFill>
                  <a:srgbClr val="000000"/>
                </a:solidFill>
                <a:latin typeface="Arial Black" charset="0"/>
              </a:rPr>
              <a:t>WE FOUND TWO SITES THAT WERE RESPAWNING COOKIES, INCLUDING ONE SITE—HULU.COM— WHERE BOTH FLASH AND CACHE COOKIES WERE EMPLOYED TO MAKE IDENTIFIERS MORE PERSISTENT. THE CACHE COOKIE METHOD USED ETAGS, AND IS CAPABLE OF UNIQUE TRACKING EVEN WHERE ALL COOKIES ARE BLOCKED BY THE USER AND “PRIVATE BROWSING MODE” IS ENABLED.</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a:solidFill>
                <a:srgbClr val="000000"/>
              </a:solidFill>
              <a:latin typeface="Arial Black" charset="0"/>
            </a:endParaRP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a:solidFill>
                  <a:srgbClr val="000000"/>
                </a:solidFill>
                <a:latin typeface="Arial Black" charset="0"/>
              </a:rPr>
              <a:t>POTENTIAL THREATS ALSO INCLUDE COMPANIES SELLING PERSONAL INFORMATION TO ADVERTISMENT COMPANIES.</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a:solidFill>
                <a:srgbClr val="000000"/>
              </a:solidFill>
              <a:latin typeface="Arial Black" charset="0"/>
            </a:endParaRPr>
          </a:p>
        </p:txBody>
      </p:sp>
    </p:spTree>
    <p:extLst>
      <p:ext uri="{BB962C8B-B14F-4D97-AF65-F5344CB8AC3E}">
        <p14:creationId xmlns:p14="http://schemas.microsoft.com/office/powerpoint/2010/main" val="170891553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3124200" y="6248400"/>
            <a:ext cx="2894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b"/>
          <a:lstStyle/>
          <a:p>
            <a:pPr>
              <a:lnSpc>
                <a:spcPct val="100000"/>
              </a:lnSpc>
              <a:tabLst>
                <a:tab pos="723900" algn="l"/>
                <a:tab pos="1447800" algn="l"/>
                <a:tab pos="2171700" algn="l"/>
              </a:tabLst>
            </a:pPr>
            <a:r>
              <a:rPr lang="en-US" sz="1200">
                <a:solidFill>
                  <a:srgbClr val="000000"/>
                </a:solidFill>
              </a:rPr>
              <a:t>© 2010 Keith A. Pray</a:t>
            </a:r>
          </a:p>
        </p:txBody>
      </p:sp>
      <p:sp>
        <p:nvSpPr>
          <p:cNvPr id="14338" name="Rectangle 2"/>
          <p:cNvSpPr>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b"/>
          <a:lstStyle/>
          <a:p>
            <a:pPr algn="r">
              <a:lnSpc>
                <a:spcPct val="100000"/>
              </a:lnSpc>
              <a:tabLst>
                <a:tab pos="723900" algn="l"/>
                <a:tab pos="1447800" algn="l"/>
              </a:tabLst>
            </a:pPr>
            <a:fld id="{B17B0FA1-5AE3-4D43-9909-5ABC587861ED}" type="slidenum">
              <a:rPr lang="en-US" sz="1200">
                <a:solidFill>
                  <a:srgbClr val="000000"/>
                </a:solidFill>
                <a:latin typeface="Arial Black" charset="0"/>
              </a:rPr>
              <a:pPr algn="r">
                <a:lnSpc>
                  <a:spcPct val="100000"/>
                </a:lnSpc>
                <a:tabLst>
                  <a:tab pos="723900" algn="l"/>
                  <a:tab pos="1447800" algn="l"/>
                </a:tabLst>
              </a:pPr>
              <a:t>22</a:t>
            </a:fld>
            <a:endParaRPr lang="en-US" sz="1200">
              <a:solidFill>
                <a:srgbClr val="000000"/>
              </a:solidFill>
              <a:latin typeface="Arial Black" charset="0"/>
            </a:endParaRPr>
          </a:p>
        </p:txBody>
      </p:sp>
      <p:sp>
        <p:nvSpPr>
          <p:cNvPr id="14339" name="Rectangle 3"/>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b"/>
          <a:lstStyle/>
          <a:p>
            <a:pPr>
              <a:lnSpc>
                <a:spcPct val="100000"/>
              </a:lnSpc>
              <a:tabLst>
                <a:tab pos="723900" algn="l"/>
                <a:tab pos="1447800" algn="l"/>
              </a:tabLst>
            </a:pPr>
            <a:r>
              <a:rPr lang="en-US" sz="1200">
                <a:solidFill>
                  <a:srgbClr val="000000"/>
                </a:solidFill>
              </a:rPr>
              <a:t>9/19/11</a:t>
            </a:r>
          </a:p>
        </p:txBody>
      </p:sp>
      <p:sp>
        <p:nvSpPr>
          <p:cNvPr id="14340" name="Rectangle 4"/>
          <p:cNvSpPr>
            <a:spLocks noChangeArrowheads="1"/>
          </p:cNvSpPr>
          <p:nvPr/>
        </p:nvSpPr>
        <p:spPr bwMode="auto">
          <a:xfrm>
            <a:off x="406400" y="685800"/>
            <a:ext cx="8509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a:solidFill>
                  <a:srgbClr val="000000"/>
                </a:solidFill>
                <a:latin typeface="Times New Roman" charset="0"/>
                <a:cs typeface="ＭＳ Ｐゴシック" charset="0"/>
              </a:rPr>
              <a:t>Bibliography                                    </a:t>
            </a:r>
            <a:r>
              <a:rPr lang="en-US" sz="1200">
                <a:solidFill>
                  <a:srgbClr val="000000"/>
                </a:solidFill>
                <a:latin typeface="Arial Black" charset="0"/>
                <a:cs typeface="ＭＳ Ｐゴシック" charset="0"/>
              </a:rPr>
              <a:t>Mika Ayenson</a:t>
            </a:r>
          </a:p>
        </p:txBody>
      </p:sp>
      <p:sp>
        <p:nvSpPr>
          <p:cNvPr id="14341" name="Rectangle 5"/>
          <p:cNvSpPr>
            <a:spLocks noChangeArrowheads="1"/>
          </p:cNvSpPr>
          <p:nvPr/>
        </p:nvSpPr>
        <p:spPr bwMode="auto">
          <a:xfrm>
            <a:off x="457200" y="1885950"/>
            <a:ext cx="8178800" cy="466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a:lnSpc>
                <a:spcPct val="100000"/>
              </a:lnSpc>
              <a:buSzPct val="45000"/>
              <a:buFont typeface="Wingdings" charset="0"/>
              <a:buChar char="l"/>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a:solidFill>
                  <a:srgbClr val="000000"/>
                </a:solidFill>
              </a:rPr>
              <a:t>[1] Ayenson, Mika, Wambach, Dietrich James, Soltani, Ashkan, Good, Nathan and Hoofnagle, Chris Jay, Flash Cookies and Privacy II: Now with HTML5 and ETag Respawning (July 29, 2011). Available at SSRN: </a:t>
            </a:r>
            <a:r>
              <a:rPr lang="en-US" sz="1600">
                <a:solidFill>
                  <a:srgbClr val="000000"/>
                </a:solidFill>
                <a:hlinkClick r:id="rId3"/>
              </a:rPr>
              <a:t>http://ssrn.com/abstract=1898390</a:t>
            </a:r>
          </a:p>
          <a:p>
            <a:pPr>
              <a:lnSpc>
                <a:spcPct val="100000"/>
              </a:lnSpc>
              <a:buSzPct val="45000"/>
              <a:buFont typeface="Wingdings" charset="0"/>
              <a:buChar char="l"/>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600">
              <a:solidFill>
                <a:srgbClr val="000000"/>
              </a:solidFill>
            </a:endParaRPr>
          </a:p>
          <a:p>
            <a:pPr>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a:solidFill>
                  <a:srgbClr val="000000"/>
                </a:solidFill>
              </a:rPr>
              <a:t>[2] Quinn, Michael. Ethics for the information Age. 4th. Addusib-Wesley, 2011. Print. &lt;http://books.google.com/books/feeds/volumes?q=0132133873&gt;. </a:t>
            </a:r>
          </a:p>
        </p:txBody>
      </p:sp>
    </p:spTree>
    <p:extLst>
      <p:ext uri="{BB962C8B-B14F-4D97-AF65-F5344CB8AC3E}">
        <p14:creationId xmlns:p14="http://schemas.microsoft.com/office/powerpoint/2010/main" val="344736679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33400" y="457200"/>
            <a:ext cx="8229600" cy="762000"/>
          </a:xfrm>
        </p:spPr>
        <p:txBody>
          <a:bodyPr/>
          <a:lstStyle/>
          <a:p>
            <a:pPr algn="ctr"/>
            <a:r>
              <a:rPr lang="en-US" dirty="0" smtClean="0">
                <a:ea typeface="ＭＳ Ｐゴシック" pitchFamily="-109" charset="-128"/>
                <a:cs typeface="ＭＳ Ｐゴシック" pitchFamily="-109" charset="-128"/>
              </a:rPr>
              <a:t>Sacrificing Privacy</a:t>
            </a:r>
          </a:p>
        </p:txBody>
      </p:sp>
      <p:sp>
        <p:nvSpPr>
          <p:cNvPr id="37891" name="Content Placeholder 2"/>
          <p:cNvSpPr>
            <a:spLocks noGrp="1"/>
          </p:cNvSpPr>
          <p:nvPr>
            <p:ph idx="1"/>
          </p:nvPr>
        </p:nvSpPr>
        <p:spPr>
          <a:xfrm>
            <a:off x="381000" y="1981200"/>
            <a:ext cx="5181600" cy="4191000"/>
          </a:xfrm>
        </p:spPr>
        <p:txBody>
          <a:bodyPr/>
          <a:lstStyle/>
          <a:p>
            <a:pPr lvl="0"/>
            <a:r>
              <a:rPr lang="en-US" sz="2800" dirty="0" smtClean="0"/>
              <a:t>Security affects privacy only when it's based on identity</a:t>
            </a:r>
            <a:endParaRPr lang="en-US" sz="2800" dirty="0" smtClean="0">
              <a:ea typeface="ＭＳ Ｐゴシック" pitchFamily="-109" charset="-128"/>
              <a:cs typeface="ＭＳ Ｐゴシック" pitchFamily="-109" charset="-128"/>
            </a:endParaRPr>
          </a:p>
          <a:p>
            <a:pPr lvl="0"/>
            <a:r>
              <a:rPr lang="en-US" sz="2800" dirty="0" smtClean="0"/>
              <a:t>"Privacy no longer can mean anonymity“ says Donald Kerr, principal deputy director of national intelligence</a:t>
            </a:r>
          </a:p>
          <a:p>
            <a:pPr lvl="0"/>
            <a:r>
              <a:rPr lang="en-US" sz="2800" dirty="0" smtClean="0"/>
              <a:t>Proposal to monitor all internet communications</a:t>
            </a:r>
            <a:endParaRPr lang="en-US" sz="2800" dirty="0"/>
          </a:p>
        </p:txBody>
      </p:sp>
      <p:sp>
        <p:nvSpPr>
          <p:cNvPr id="37892" name="Footer Placeholder 3"/>
          <p:cNvSpPr>
            <a:spLocks noGrp="1"/>
          </p:cNvSpPr>
          <p:nvPr>
            <p:ph type="ftr" sz="quarter" idx="10"/>
          </p:nvPr>
        </p:nvSpPr>
        <p:spPr>
          <a:noFill/>
        </p:spPr>
        <p:txBody>
          <a:bodyPr/>
          <a:lstStyle/>
          <a:p>
            <a:r>
              <a:rPr lang="en-US" smtClean="0"/>
              <a:t>© 2011 Keith A. Pray</a:t>
            </a:r>
          </a:p>
        </p:txBody>
      </p:sp>
      <p:sp>
        <p:nvSpPr>
          <p:cNvPr id="7" name="TextBox 6"/>
          <p:cNvSpPr txBox="1"/>
          <p:nvPr/>
        </p:nvSpPr>
        <p:spPr>
          <a:xfrm>
            <a:off x="7371591" y="685800"/>
            <a:ext cx="1772409" cy="400110"/>
          </a:xfrm>
          <a:prstGeom prst="rect">
            <a:avLst/>
          </a:prstGeom>
          <a:noFill/>
        </p:spPr>
        <p:txBody>
          <a:bodyPr wrap="none" rtlCol="0">
            <a:spAutoFit/>
          </a:bodyPr>
          <a:lstStyle/>
          <a:p>
            <a:r>
              <a:rPr lang="en-US" sz="2000" dirty="0" smtClean="0">
                <a:solidFill>
                  <a:schemeClr val="tx1"/>
                </a:solidFill>
              </a:rPr>
              <a:t>Angel Trifonov</a:t>
            </a:r>
            <a:endParaRPr lang="en-US" sz="2000" dirty="0">
              <a:solidFill>
                <a:schemeClr val="tx1"/>
              </a:solidFill>
            </a:endParaRPr>
          </a:p>
        </p:txBody>
      </p:sp>
      <p:pic>
        <p:nvPicPr>
          <p:cNvPr id="1026" name="Picture 2" descr="F:\Documents\CS3043\watching.jpg"/>
          <p:cNvPicPr>
            <a:picLocks noChangeAspect="1" noChangeArrowheads="1"/>
          </p:cNvPicPr>
          <p:nvPr/>
        </p:nvPicPr>
        <p:blipFill>
          <a:blip r:embed="rId3"/>
          <a:srcRect/>
          <a:stretch>
            <a:fillRect/>
          </a:stretch>
        </p:blipFill>
        <p:spPr bwMode="auto">
          <a:xfrm>
            <a:off x="5562600" y="1981200"/>
            <a:ext cx="3124200" cy="4221892"/>
          </a:xfrm>
          <a:prstGeom prst="rect">
            <a:avLst/>
          </a:prstGeom>
          <a:noFill/>
        </p:spPr>
      </p:pic>
      <p:sp>
        <p:nvSpPr>
          <p:cNvPr id="8" name="TextBox 7"/>
          <p:cNvSpPr txBox="1"/>
          <p:nvPr/>
        </p:nvSpPr>
        <p:spPr>
          <a:xfrm>
            <a:off x="381000" y="1447800"/>
            <a:ext cx="3733800" cy="461665"/>
          </a:xfrm>
          <a:prstGeom prst="rect">
            <a:avLst/>
          </a:prstGeom>
          <a:noFill/>
        </p:spPr>
        <p:txBody>
          <a:bodyPr wrap="square" rtlCol="0">
            <a:spAutoFit/>
          </a:bodyPr>
          <a:lstStyle/>
          <a:p>
            <a:pPr algn="l"/>
            <a:r>
              <a:rPr lang="en-US" b="1" dirty="0" smtClean="0">
                <a:solidFill>
                  <a:schemeClr val="tx1"/>
                </a:solidFill>
              </a:rPr>
              <a:t>Privacy vs. Security</a:t>
            </a:r>
          </a:p>
        </p:txBody>
      </p:sp>
      <p:sp>
        <p:nvSpPr>
          <p:cNvPr id="9" name="Date Placeholder 8"/>
          <p:cNvSpPr>
            <a:spLocks noGrp="1"/>
          </p:cNvSpPr>
          <p:nvPr>
            <p:ph type="dt" sz="half" idx="12"/>
          </p:nvPr>
        </p:nvSpPr>
        <p:spPr/>
        <p:txBody>
          <a:bodyPr/>
          <a:lstStyle/>
          <a:p>
            <a:fld id="{015E0DD1-231D-C141-AA4D-2B2069047E63}" type="datetime1">
              <a:rPr lang="en-US" smtClean="0"/>
              <a:t>9/20/11</a:t>
            </a:fld>
            <a:endParaRPr lang="en-US"/>
          </a:p>
        </p:txBody>
      </p:sp>
      <p:sp>
        <p:nvSpPr>
          <p:cNvPr id="10" name="Slide Number Placeholder 9"/>
          <p:cNvSpPr>
            <a:spLocks noGrp="1"/>
          </p:cNvSpPr>
          <p:nvPr>
            <p:ph type="sldNum" sz="quarter" idx="11"/>
          </p:nvPr>
        </p:nvSpPr>
        <p:spPr/>
        <p:txBody>
          <a:bodyPr/>
          <a:lstStyle/>
          <a:p>
            <a:fld id="{CC7FDFB7-4A96-0F4D-9A4A-E56F94FA24DB}" type="slidenum">
              <a:rPr lang="en-US" smtClean="0"/>
              <a:pPr/>
              <a:t>23</a:t>
            </a:fld>
            <a:endParaRPr lang="en-US"/>
          </a:p>
        </p:txBody>
      </p:sp>
    </p:spTree>
    <p:extLst>
      <p:ext uri="{BB962C8B-B14F-4D97-AF65-F5344CB8AC3E}">
        <p14:creationId xmlns:p14="http://schemas.microsoft.com/office/powerpoint/2010/main" val="146357632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p:spPr>
        <p:txBody>
          <a:bodyPr/>
          <a:lstStyle/>
          <a:p>
            <a:r>
              <a:rPr lang="en-US" smtClean="0"/>
              <a:t>© 2011 Keith A. Pray</a:t>
            </a:r>
          </a:p>
        </p:txBody>
      </p:sp>
      <p:sp>
        <p:nvSpPr>
          <p:cNvPr id="7" name="Content Placeholder 6"/>
          <p:cNvSpPr>
            <a:spLocks noGrp="1"/>
          </p:cNvSpPr>
          <p:nvPr>
            <p:ph sz="half" idx="1"/>
          </p:nvPr>
        </p:nvSpPr>
        <p:spPr>
          <a:xfrm>
            <a:off x="457200" y="2057400"/>
            <a:ext cx="4419600" cy="4174067"/>
          </a:xfrm>
        </p:spPr>
        <p:txBody>
          <a:bodyPr/>
          <a:lstStyle/>
          <a:p>
            <a:pPr lvl="0"/>
            <a:r>
              <a:rPr lang="en-US" sz="2400" dirty="0" smtClean="0"/>
              <a:t>Body-Scan Technology</a:t>
            </a:r>
          </a:p>
          <a:p>
            <a:pPr lvl="0"/>
            <a:r>
              <a:rPr lang="en-US" sz="2400" dirty="0" smtClean="0"/>
              <a:t>Most air travelers ok sacrificing privacy for security</a:t>
            </a:r>
          </a:p>
          <a:p>
            <a:r>
              <a:rPr lang="en-US" sz="2400" dirty="0" smtClean="0"/>
              <a:t>Security is vital to survival, privacy is unique to humans</a:t>
            </a:r>
          </a:p>
          <a:p>
            <a:pPr lvl="0"/>
            <a:r>
              <a:rPr lang="en-US" sz="2400" dirty="0" smtClean="0"/>
              <a:t>It's vital to social needs -- to what makes us uniquely human -- but not to survival</a:t>
            </a:r>
          </a:p>
          <a:p>
            <a:endParaRPr lang="en-US" dirty="0"/>
          </a:p>
        </p:txBody>
      </p:sp>
      <p:sp>
        <p:nvSpPr>
          <p:cNvPr id="9" name="TextBox 8"/>
          <p:cNvSpPr txBox="1"/>
          <p:nvPr/>
        </p:nvSpPr>
        <p:spPr>
          <a:xfrm>
            <a:off x="7371591" y="685800"/>
            <a:ext cx="1772409" cy="400110"/>
          </a:xfrm>
          <a:prstGeom prst="rect">
            <a:avLst/>
          </a:prstGeom>
          <a:noFill/>
        </p:spPr>
        <p:txBody>
          <a:bodyPr wrap="none" rtlCol="0">
            <a:spAutoFit/>
          </a:bodyPr>
          <a:lstStyle/>
          <a:p>
            <a:r>
              <a:rPr lang="en-US" sz="2000" dirty="0" smtClean="0">
                <a:solidFill>
                  <a:schemeClr val="tx1"/>
                </a:solidFill>
              </a:rPr>
              <a:t>Angel Trifonov</a:t>
            </a:r>
            <a:endParaRPr lang="en-US" sz="2000" dirty="0">
              <a:solidFill>
                <a:schemeClr val="tx1"/>
              </a:solidFill>
            </a:endParaRPr>
          </a:p>
        </p:txBody>
      </p:sp>
      <p:sp>
        <p:nvSpPr>
          <p:cNvPr id="14" name="Title 1"/>
          <p:cNvSpPr txBox="1">
            <a:spLocks/>
          </p:cNvSpPr>
          <p:nvPr/>
        </p:nvSpPr>
        <p:spPr bwMode="auto">
          <a:xfrm>
            <a:off x="533400" y="4572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1"/>
                </a:solidFill>
                <a:effectLst/>
                <a:uLnTx/>
                <a:uFillTx/>
                <a:latin typeface="+mj-lt"/>
                <a:ea typeface="ＭＳ Ｐゴシック" pitchFamily="-109" charset="-128"/>
                <a:cs typeface="ＭＳ Ｐゴシック" pitchFamily="-109" charset="-128"/>
              </a:rPr>
              <a:t>Sacrificing Privacy</a:t>
            </a:r>
          </a:p>
        </p:txBody>
      </p:sp>
      <p:sp>
        <p:nvSpPr>
          <p:cNvPr id="15" name="TextBox 14"/>
          <p:cNvSpPr txBox="1"/>
          <p:nvPr/>
        </p:nvSpPr>
        <p:spPr>
          <a:xfrm>
            <a:off x="381000" y="1447800"/>
            <a:ext cx="3733800" cy="461665"/>
          </a:xfrm>
          <a:prstGeom prst="rect">
            <a:avLst/>
          </a:prstGeom>
          <a:noFill/>
        </p:spPr>
        <p:txBody>
          <a:bodyPr wrap="square" rtlCol="0">
            <a:spAutoFit/>
          </a:bodyPr>
          <a:lstStyle/>
          <a:p>
            <a:pPr algn="l"/>
            <a:r>
              <a:rPr lang="en-US" b="1" dirty="0" smtClean="0">
                <a:solidFill>
                  <a:schemeClr val="tx1"/>
                </a:solidFill>
              </a:rPr>
              <a:t>Privacy vs. Security</a:t>
            </a:r>
          </a:p>
        </p:txBody>
      </p:sp>
      <p:pic>
        <p:nvPicPr>
          <p:cNvPr id="28674" name="Picture 2" descr="F:\Documents\CS3043\f41mmvmf7kunrz_ecflm8a.gif"/>
          <p:cNvPicPr>
            <a:picLocks noChangeAspect="1" noChangeArrowheads="1"/>
          </p:cNvPicPr>
          <p:nvPr/>
        </p:nvPicPr>
        <p:blipFill>
          <a:blip r:embed="rId3"/>
          <a:srcRect/>
          <a:stretch>
            <a:fillRect/>
          </a:stretch>
        </p:blipFill>
        <p:spPr bwMode="auto">
          <a:xfrm>
            <a:off x="4876800" y="2057400"/>
            <a:ext cx="4084320" cy="3276600"/>
          </a:xfrm>
          <a:prstGeom prst="rect">
            <a:avLst/>
          </a:prstGeom>
          <a:noFill/>
        </p:spPr>
      </p:pic>
      <p:sp>
        <p:nvSpPr>
          <p:cNvPr id="8" name="Date Placeholder 7"/>
          <p:cNvSpPr>
            <a:spLocks noGrp="1"/>
          </p:cNvSpPr>
          <p:nvPr>
            <p:ph type="dt" sz="half" idx="12"/>
          </p:nvPr>
        </p:nvSpPr>
        <p:spPr/>
        <p:txBody>
          <a:bodyPr/>
          <a:lstStyle/>
          <a:p>
            <a:fld id="{94287D88-A2F5-6841-8B8D-56AB432E0758}" type="datetime1">
              <a:rPr lang="en-US" smtClean="0"/>
              <a:t>9/20/11</a:t>
            </a:fld>
            <a:endParaRPr lang="en-US"/>
          </a:p>
        </p:txBody>
      </p:sp>
      <p:sp>
        <p:nvSpPr>
          <p:cNvPr id="10" name="Slide Number Placeholder 9"/>
          <p:cNvSpPr>
            <a:spLocks noGrp="1"/>
          </p:cNvSpPr>
          <p:nvPr>
            <p:ph type="sldNum" sz="quarter" idx="11"/>
          </p:nvPr>
        </p:nvSpPr>
        <p:spPr/>
        <p:txBody>
          <a:bodyPr/>
          <a:lstStyle/>
          <a:p>
            <a:fld id="{D0A3C30E-2E98-3F44-AB01-A28BD07C7B6E}" type="slidenum">
              <a:rPr lang="en-US" smtClean="0"/>
              <a:pPr/>
              <a:t>24</a:t>
            </a:fld>
            <a:endParaRPr lang="en-US"/>
          </a:p>
        </p:txBody>
      </p:sp>
    </p:spTree>
    <p:extLst>
      <p:ext uri="{BB962C8B-B14F-4D97-AF65-F5344CB8AC3E}">
        <p14:creationId xmlns:p14="http://schemas.microsoft.com/office/powerpoint/2010/main" val="359341570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10"/>
          </p:nvPr>
        </p:nvSpPr>
        <p:spPr>
          <a:noFill/>
        </p:spPr>
        <p:txBody>
          <a:bodyPr/>
          <a:lstStyle/>
          <a:p>
            <a:r>
              <a:rPr lang="en-US" smtClean="0"/>
              <a:t>© 2011 Keith A. Pray</a:t>
            </a:r>
          </a:p>
        </p:txBody>
      </p:sp>
      <p:sp>
        <p:nvSpPr>
          <p:cNvPr id="8" name="Content Placeholder 7"/>
          <p:cNvSpPr>
            <a:spLocks noGrp="1"/>
          </p:cNvSpPr>
          <p:nvPr>
            <p:ph sz="half" idx="1"/>
          </p:nvPr>
        </p:nvSpPr>
        <p:spPr>
          <a:xfrm>
            <a:off x="457200" y="2286000"/>
            <a:ext cx="8305800" cy="3886200"/>
          </a:xfrm>
        </p:spPr>
        <p:txBody>
          <a:bodyPr/>
          <a:lstStyle/>
          <a:p>
            <a:r>
              <a:rPr lang="en-US" dirty="0" smtClean="0"/>
              <a:t>We share more data than we realize</a:t>
            </a:r>
          </a:p>
          <a:p>
            <a:pPr lvl="0"/>
            <a:r>
              <a:rPr lang="en-US" dirty="0" smtClean="0"/>
              <a:t>On a bus you are paying with bus cards</a:t>
            </a:r>
          </a:p>
          <a:p>
            <a:pPr lvl="0"/>
            <a:r>
              <a:rPr lang="en-US" dirty="0" smtClean="0"/>
              <a:t>Driving your car, there are video cameras that recognize license plates</a:t>
            </a:r>
          </a:p>
          <a:p>
            <a:pPr lvl="0"/>
            <a:r>
              <a:rPr lang="en-US" dirty="0" smtClean="0"/>
              <a:t>Cell phones are talking with cell towers and creating a record of where you are down to 100 feet</a:t>
            </a:r>
          </a:p>
          <a:p>
            <a:endParaRPr lang="en-US" sz="2400" dirty="0"/>
          </a:p>
        </p:txBody>
      </p:sp>
      <p:sp>
        <p:nvSpPr>
          <p:cNvPr id="12" name="TextBox 11"/>
          <p:cNvSpPr txBox="1"/>
          <p:nvPr/>
        </p:nvSpPr>
        <p:spPr>
          <a:xfrm>
            <a:off x="7371591" y="685800"/>
            <a:ext cx="1772409" cy="400110"/>
          </a:xfrm>
          <a:prstGeom prst="rect">
            <a:avLst/>
          </a:prstGeom>
          <a:noFill/>
        </p:spPr>
        <p:txBody>
          <a:bodyPr wrap="none" rtlCol="0">
            <a:spAutoFit/>
          </a:bodyPr>
          <a:lstStyle/>
          <a:p>
            <a:r>
              <a:rPr lang="en-US" sz="2000" dirty="0" smtClean="0">
                <a:solidFill>
                  <a:schemeClr val="tx1"/>
                </a:solidFill>
              </a:rPr>
              <a:t>Angel Trifonov</a:t>
            </a:r>
            <a:endParaRPr lang="en-US" sz="2000" dirty="0">
              <a:solidFill>
                <a:schemeClr val="tx1"/>
              </a:solidFill>
            </a:endParaRPr>
          </a:p>
        </p:txBody>
      </p:sp>
      <p:sp>
        <p:nvSpPr>
          <p:cNvPr id="13" name="Title 1"/>
          <p:cNvSpPr txBox="1">
            <a:spLocks/>
          </p:cNvSpPr>
          <p:nvPr/>
        </p:nvSpPr>
        <p:spPr bwMode="auto">
          <a:xfrm>
            <a:off x="533400" y="4572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1"/>
                </a:solidFill>
                <a:effectLst/>
                <a:uLnTx/>
                <a:uFillTx/>
                <a:latin typeface="+mj-lt"/>
                <a:ea typeface="ＭＳ Ｐゴシック" pitchFamily="-109" charset="-128"/>
                <a:cs typeface="ＭＳ Ｐゴシック" pitchFamily="-109" charset="-128"/>
              </a:rPr>
              <a:t>Sacrificing Privacy</a:t>
            </a:r>
          </a:p>
        </p:txBody>
      </p:sp>
      <p:sp>
        <p:nvSpPr>
          <p:cNvPr id="14" name="TextBox 13"/>
          <p:cNvSpPr txBox="1"/>
          <p:nvPr/>
        </p:nvSpPr>
        <p:spPr>
          <a:xfrm>
            <a:off x="381000" y="1447800"/>
            <a:ext cx="3733800" cy="461665"/>
          </a:xfrm>
          <a:prstGeom prst="rect">
            <a:avLst/>
          </a:prstGeom>
          <a:noFill/>
        </p:spPr>
        <p:txBody>
          <a:bodyPr wrap="square" rtlCol="0">
            <a:spAutoFit/>
          </a:bodyPr>
          <a:lstStyle/>
          <a:p>
            <a:pPr algn="l"/>
            <a:r>
              <a:rPr lang="en-US" b="1" dirty="0" smtClean="0">
                <a:solidFill>
                  <a:schemeClr val="tx1"/>
                </a:solidFill>
              </a:rPr>
              <a:t>Privacy vs. Convenience</a:t>
            </a:r>
          </a:p>
        </p:txBody>
      </p:sp>
      <p:sp>
        <p:nvSpPr>
          <p:cNvPr id="7" name="Date Placeholder 6"/>
          <p:cNvSpPr>
            <a:spLocks noGrp="1"/>
          </p:cNvSpPr>
          <p:nvPr>
            <p:ph type="dt" sz="half" idx="12"/>
          </p:nvPr>
        </p:nvSpPr>
        <p:spPr/>
        <p:txBody>
          <a:bodyPr/>
          <a:lstStyle/>
          <a:p>
            <a:fld id="{E4A5F360-18D3-A74F-87C7-2D5B72C7198B}" type="datetime1">
              <a:rPr lang="en-US" smtClean="0"/>
              <a:t>9/20/11</a:t>
            </a:fld>
            <a:endParaRPr lang="en-US"/>
          </a:p>
        </p:txBody>
      </p:sp>
      <p:sp>
        <p:nvSpPr>
          <p:cNvPr id="9" name="Slide Number Placeholder 8"/>
          <p:cNvSpPr>
            <a:spLocks noGrp="1"/>
          </p:cNvSpPr>
          <p:nvPr>
            <p:ph type="sldNum" sz="quarter" idx="11"/>
          </p:nvPr>
        </p:nvSpPr>
        <p:spPr/>
        <p:txBody>
          <a:bodyPr/>
          <a:lstStyle/>
          <a:p>
            <a:fld id="{D0A3C30E-2E98-3F44-AB01-A28BD07C7B6E}" type="slidenum">
              <a:rPr lang="en-US" smtClean="0"/>
              <a:pPr/>
              <a:t>25</a:t>
            </a:fld>
            <a:endParaRPr lang="en-US"/>
          </a:p>
        </p:txBody>
      </p:sp>
    </p:spTree>
    <p:extLst>
      <p:ext uri="{BB962C8B-B14F-4D97-AF65-F5344CB8AC3E}">
        <p14:creationId xmlns:p14="http://schemas.microsoft.com/office/powerpoint/2010/main" val="71898391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p:spPr>
        <p:txBody>
          <a:bodyPr/>
          <a:lstStyle/>
          <a:p>
            <a:r>
              <a:rPr lang="en-US" smtClean="0"/>
              <a:t>© 2011 Keith A. Pray</a:t>
            </a:r>
          </a:p>
        </p:txBody>
      </p:sp>
      <p:sp>
        <p:nvSpPr>
          <p:cNvPr id="46086" name="Rectangle 3"/>
          <p:cNvSpPr>
            <a:spLocks noGrp="1" noChangeArrowheads="1"/>
          </p:cNvSpPr>
          <p:nvPr>
            <p:ph type="body" idx="1"/>
          </p:nvPr>
        </p:nvSpPr>
        <p:spPr>
          <a:xfrm>
            <a:off x="457200" y="1981200"/>
            <a:ext cx="4267200" cy="3886200"/>
          </a:xfrm>
        </p:spPr>
        <p:txBody>
          <a:bodyPr/>
          <a:lstStyle/>
          <a:p>
            <a:pPr lvl="0"/>
            <a:r>
              <a:rPr lang="en-US" sz="2400" dirty="0" smtClean="0"/>
              <a:t>In the Internet age, privacy and convenience always seem to be at odds with each other</a:t>
            </a:r>
          </a:p>
          <a:p>
            <a:pPr lvl="0"/>
            <a:r>
              <a:rPr lang="en-US" sz="2400" dirty="0" smtClean="0"/>
              <a:t>By giving up some machine-specific data, users surrender some privacy</a:t>
            </a:r>
          </a:p>
          <a:p>
            <a:pPr lvl="0"/>
            <a:r>
              <a:rPr lang="en-US" sz="2400" dirty="0" smtClean="0"/>
              <a:t>About 80 percent of users are concerned about becoming victims of online fraud</a:t>
            </a:r>
          </a:p>
          <a:p>
            <a:endParaRPr lang="en-US" sz="2400" dirty="0" smtClean="0"/>
          </a:p>
        </p:txBody>
      </p:sp>
      <p:sp>
        <p:nvSpPr>
          <p:cNvPr id="8" name="TextBox 7"/>
          <p:cNvSpPr txBox="1"/>
          <p:nvPr/>
        </p:nvSpPr>
        <p:spPr>
          <a:xfrm>
            <a:off x="7371591" y="685800"/>
            <a:ext cx="1772409" cy="400110"/>
          </a:xfrm>
          <a:prstGeom prst="rect">
            <a:avLst/>
          </a:prstGeom>
          <a:noFill/>
        </p:spPr>
        <p:txBody>
          <a:bodyPr wrap="none" rtlCol="0">
            <a:spAutoFit/>
          </a:bodyPr>
          <a:lstStyle/>
          <a:p>
            <a:r>
              <a:rPr lang="en-US" sz="2000" dirty="0" smtClean="0">
                <a:solidFill>
                  <a:schemeClr val="tx1"/>
                </a:solidFill>
              </a:rPr>
              <a:t>Angel Trifonov</a:t>
            </a:r>
            <a:endParaRPr lang="en-US" sz="2000" dirty="0">
              <a:solidFill>
                <a:schemeClr val="tx1"/>
              </a:solidFill>
            </a:endParaRPr>
          </a:p>
        </p:txBody>
      </p:sp>
      <p:sp>
        <p:nvSpPr>
          <p:cNvPr id="9" name="Title 1"/>
          <p:cNvSpPr txBox="1">
            <a:spLocks/>
          </p:cNvSpPr>
          <p:nvPr/>
        </p:nvSpPr>
        <p:spPr bwMode="auto">
          <a:xfrm>
            <a:off x="533400" y="4572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1"/>
                </a:solidFill>
                <a:effectLst/>
                <a:uLnTx/>
                <a:uFillTx/>
                <a:latin typeface="+mj-lt"/>
                <a:ea typeface="ＭＳ Ｐゴシック" pitchFamily="-109" charset="-128"/>
                <a:cs typeface="ＭＳ Ｐゴシック" pitchFamily="-109" charset="-128"/>
              </a:rPr>
              <a:t>Sacrificing Privacy</a:t>
            </a:r>
          </a:p>
        </p:txBody>
      </p:sp>
      <p:sp>
        <p:nvSpPr>
          <p:cNvPr id="10" name="TextBox 9"/>
          <p:cNvSpPr txBox="1"/>
          <p:nvPr/>
        </p:nvSpPr>
        <p:spPr>
          <a:xfrm>
            <a:off x="381000" y="1447800"/>
            <a:ext cx="3733800" cy="461665"/>
          </a:xfrm>
          <a:prstGeom prst="rect">
            <a:avLst/>
          </a:prstGeom>
          <a:noFill/>
        </p:spPr>
        <p:txBody>
          <a:bodyPr wrap="square" rtlCol="0">
            <a:spAutoFit/>
          </a:bodyPr>
          <a:lstStyle/>
          <a:p>
            <a:pPr algn="l"/>
            <a:r>
              <a:rPr lang="en-US" b="1" dirty="0" smtClean="0">
                <a:solidFill>
                  <a:schemeClr val="tx1"/>
                </a:solidFill>
              </a:rPr>
              <a:t>Privacy vs. Convenience</a:t>
            </a:r>
          </a:p>
        </p:txBody>
      </p:sp>
      <p:pic>
        <p:nvPicPr>
          <p:cNvPr id="24577" name="Picture 1" descr="F:\Documents\CS3043\privacy.jpg"/>
          <p:cNvPicPr>
            <a:picLocks noChangeAspect="1" noChangeArrowheads="1"/>
          </p:cNvPicPr>
          <p:nvPr/>
        </p:nvPicPr>
        <p:blipFill>
          <a:blip r:embed="rId3"/>
          <a:srcRect/>
          <a:stretch>
            <a:fillRect/>
          </a:stretch>
        </p:blipFill>
        <p:spPr bwMode="auto">
          <a:xfrm>
            <a:off x="4648200" y="1905000"/>
            <a:ext cx="4495800" cy="3814256"/>
          </a:xfrm>
          <a:prstGeom prst="rect">
            <a:avLst/>
          </a:prstGeom>
          <a:noFill/>
        </p:spPr>
      </p:pic>
      <p:sp>
        <p:nvSpPr>
          <p:cNvPr id="11" name="Date Placeholder 10"/>
          <p:cNvSpPr>
            <a:spLocks noGrp="1"/>
          </p:cNvSpPr>
          <p:nvPr>
            <p:ph type="dt" sz="half" idx="12"/>
          </p:nvPr>
        </p:nvSpPr>
        <p:spPr/>
        <p:txBody>
          <a:bodyPr/>
          <a:lstStyle/>
          <a:p>
            <a:fld id="{B424EAE1-9869-974F-B725-14F6F966EE0A}" type="datetime1">
              <a:rPr lang="en-US" smtClean="0"/>
              <a:t>9/20/11</a:t>
            </a:fld>
            <a:endParaRPr lang="en-US"/>
          </a:p>
        </p:txBody>
      </p:sp>
      <p:sp>
        <p:nvSpPr>
          <p:cNvPr id="12" name="Slide Number Placeholder 11"/>
          <p:cNvSpPr>
            <a:spLocks noGrp="1"/>
          </p:cNvSpPr>
          <p:nvPr>
            <p:ph type="sldNum" sz="quarter" idx="11"/>
          </p:nvPr>
        </p:nvSpPr>
        <p:spPr/>
        <p:txBody>
          <a:bodyPr/>
          <a:lstStyle/>
          <a:p>
            <a:fld id="{CC7FDFB7-4A96-0F4D-9A4A-E56F94FA24DB}" type="slidenum">
              <a:rPr lang="en-US" smtClean="0"/>
              <a:pPr/>
              <a:t>26</a:t>
            </a:fld>
            <a:endParaRPr lang="en-US"/>
          </a:p>
        </p:txBody>
      </p:sp>
    </p:spTree>
    <p:extLst>
      <p:ext uri="{BB962C8B-B14F-4D97-AF65-F5344CB8AC3E}">
        <p14:creationId xmlns:p14="http://schemas.microsoft.com/office/powerpoint/2010/main" val="408421786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2895600"/>
          </a:xfrm>
        </p:spPr>
        <p:txBody>
          <a:bodyPr/>
          <a:lstStyle/>
          <a:p>
            <a:r>
              <a:rPr lang="en-US" sz="2800" dirty="0" smtClean="0"/>
              <a:t>75% of those surveyed prefer computer authentication because it’s more convenient</a:t>
            </a:r>
          </a:p>
          <a:p>
            <a:r>
              <a:rPr lang="en-US" sz="2800" dirty="0" smtClean="0"/>
              <a:t>Among the U.S. residents who were polled, about 43% said they have been victims of online fraud</a:t>
            </a:r>
          </a:p>
          <a:p>
            <a:r>
              <a:rPr lang="en-US" sz="2800" dirty="0" smtClean="0"/>
              <a:t>30% said they had faced financial losses or credit card billing fraud</a:t>
            </a:r>
            <a:endParaRPr lang="en-US" sz="2800" dirty="0"/>
          </a:p>
        </p:txBody>
      </p:sp>
      <p:sp>
        <p:nvSpPr>
          <p:cNvPr id="4" name="Footer Placeholder 3"/>
          <p:cNvSpPr>
            <a:spLocks noGrp="1"/>
          </p:cNvSpPr>
          <p:nvPr>
            <p:ph type="ftr" sz="quarter" idx="10"/>
          </p:nvPr>
        </p:nvSpPr>
        <p:spPr/>
        <p:txBody>
          <a:bodyPr/>
          <a:lstStyle/>
          <a:p>
            <a:r>
              <a:rPr lang="en-US" dirty="0" smtClean="0"/>
              <a:t>© 2011 Keith A. Pray</a:t>
            </a:r>
            <a:endParaRPr lang="en-US" dirty="0"/>
          </a:p>
        </p:txBody>
      </p:sp>
      <p:sp>
        <p:nvSpPr>
          <p:cNvPr id="8" name="TextBox 7"/>
          <p:cNvSpPr txBox="1"/>
          <p:nvPr/>
        </p:nvSpPr>
        <p:spPr>
          <a:xfrm>
            <a:off x="7371591" y="685800"/>
            <a:ext cx="1772409" cy="400110"/>
          </a:xfrm>
          <a:prstGeom prst="rect">
            <a:avLst/>
          </a:prstGeom>
          <a:noFill/>
        </p:spPr>
        <p:txBody>
          <a:bodyPr wrap="none" rtlCol="0">
            <a:spAutoFit/>
          </a:bodyPr>
          <a:lstStyle/>
          <a:p>
            <a:r>
              <a:rPr lang="en-US" sz="2000" dirty="0" smtClean="0">
                <a:solidFill>
                  <a:schemeClr val="tx1"/>
                </a:solidFill>
              </a:rPr>
              <a:t>Angel Trifonov</a:t>
            </a:r>
            <a:endParaRPr lang="en-US" sz="2000" dirty="0">
              <a:solidFill>
                <a:schemeClr val="tx1"/>
              </a:solidFill>
            </a:endParaRPr>
          </a:p>
        </p:txBody>
      </p:sp>
      <p:sp>
        <p:nvSpPr>
          <p:cNvPr id="9" name="Title 1"/>
          <p:cNvSpPr txBox="1">
            <a:spLocks/>
          </p:cNvSpPr>
          <p:nvPr/>
        </p:nvSpPr>
        <p:spPr bwMode="auto">
          <a:xfrm>
            <a:off x="533400" y="4572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1"/>
                </a:solidFill>
                <a:effectLst/>
                <a:uLnTx/>
                <a:uFillTx/>
                <a:latin typeface="+mj-lt"/>
                <a:ea typeface="ＭＳ Ｐゴシック" pitchFamily="-109" charset="-128"/>
                <a:cs typeface="ＭＳ Ｐゴシック" pitchFamily="-109" charset="-128"/>
              </a:rPr>
              <a:t>Sacrificing Privacy</a:t>
            </a:r>
          </a:p>
        </p:txBody>
      </p:sp>
      <p:sp>
        <p:nvSpPr>
          <p:cNvPr id="10" name="TextBox 9"/>
          <p:cNvSpPr txBox="1"/>
          <p:nvPr/>
        </p:nvSpPr>
        <p:spPr>
          <a:xfrm>
            <a:off x="381000" y="1447800"/>
            <a:ext cx="3733800" cy="461665"/>
          </a:xfrm>
          <a:prstGeom prst="rect">
            <a:avLst/>
          </a:prstGeom>
          <a:noFill/>
        </p:spPr>
        <p:txBody>
          <a:bodyPr wrap="square" rtlCol="0">
            <a:spAutoFit/>
          </a:bodyPr>
          <a:lstStyle/>
          <a:p>
            <a:pPr algn="l"/>
            <a:r>
              <a:rPr lang="en-US" b="1" dirty="0" smtClean="0">
                <a:solidFill>
                  <a:schemeClr val="tx1"/>
                </a:solidFill>
              </a:rPr>
              <a:t>Privacy vs. Convenience</a:t>
            </a:r>
          </a:p>
        </p:txBody>
      </p:sp>
      <p:sp>
        <p:nvSpPr>
          <p:cNvPr id="7" name="Date Placeholder 6"/>
          <p:cNvSpPr>
            <a:spLocks noGrp="1"/>
          </p:cNvSpPr>
          <p:nvPr>
            <p:ph type="dt" sz="half" idx="12"/>
          </p:nvPr>
        </p:nvSpPr>
        <p:spPr/>
        <p:txBody>
          <a:bodyPr/>
          <a:lstStyle/>
          <a:p>
            <a:fld id="{82FFD58E-841A-7442-A5FD-D226DE686186}" type="datetime1">
              <a:rPr lang="en-US" smtClean="0"/>
              <a:t>9/20/11</a:t>
            </a:fld>
            <a:endParaRPr lang="en-US"/>
          </a:p>
        </p:txBody>
      </p:sp>
      <p:sp>
        <p:nvSpPr>
          <p:cNvPr id="11" name="Slide Number Placeholder 10"/>
          <p:cNvSpPr>
            <a:spLocks noGrp="1"/>
          </p:cNvSpPr>
          <p:nvPr>
            <p:ph type="sldNum" sz="quarter" idx="11"/>
          </p:nvPr>
        </p:nvSpPr>
        <p:spPr/>
        <p:txBody>
          <a:bodyPr/>
          <a:lstStyle/>
          <a:p>
            <a:fld id="{CC7FDFB7-4A96-0F4D-9A4A-E56F94FA24DB}" type="slidenum">
              <a:rPr lang="en-US" smtClean="0"/>
              <a:pPr/>
              <a:t>27</a:t>
            </a:fld>
            <a:endParaRPr lang="en-US"/>
          </a:p>
        </p:txBody>
      </p:sp>
    </p:spTree>
    <p:extLst>
      <p:ext uri="{BB962C8B-B14F-4D97-AF65-F5344CB8AC3E}">
        <p14:creationId xmlns:p14="http://schemas.microsoft.com/office/powerpoint/2010/main" val="362406562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p:cNvSpPr>
            <a:spLocks noGrp="1"/>
          </p:cNvSpPr>
          <p:nvPr>
            <p:ph type="ftr" sz="quarter" idx="10"/>
          </p:nvPr>
        </p:nvSpPr>
        <p:spPr>
          <a:noFill/>
        </p:spPr>
        <p:txBody>
          <a:bodyPr/>
          <a:lstStyle/>
          <a:p>
            <a:r>
              <a:rPr lang="en-US" smtClean="0"/>
              <a:t>© 2011 Keith A. Pray</a:t>
            </a:r>
          </a:p>
        </p:txBody>
      </p:sp>
      <p:sp>
        <p:nvSpPr>
          <p:cNvPr id="8" name="TextBox 7"/>
          <p:cNvSpPr txBox="1"/>
          <p:nvPr/>
        </p:nvSpPr>
        <p:spPr>
          <a:xfrm>
            <a:off x="7371591" y="685800"/>
            <a:ext cx="1772409" cy="400110"/>
          </a:xfrm>
          <a:prstGeom prst="rect">
            <a:avLst/>
          </a:prstGeom>
          <a:noFill/>
        </p:spPr>
        <p:txBody>
          <a:bodyPr wrap="none" rtlCol="0">
            <a:spAutoFit/>
          </a:bodyPr>
          <a:lstStyle/>
          <a:p>
            <a:r>
              <a:rPr lang="en-US" sz="2000" dirty="0" smtClean="0">
                <a:solidFill>
                  <a:schemeClr val="tx1"/>
                </a:solidFill>
              </a:rPr>
              <a:t>Angel Trifonov</a:t>
            </a:r>
            <a:endParaRPr lang="en-US" sz="2000" dirty="0">
              <a:solidFill>
                <a:schemeClr val="tx1"/>
              </a:solidFill>
            </a:endParaRPr>
          </a:p>
        </p:txBody>
      </p:sp>
      <p:sp>
        <p:nvSpPr>
          <p:cNvPr id="9" name="Title 1"/>
          <p:cNvSpPr txBox="1">
            <a:spLocks/>
          </p:cNvSpPr>
          <p:nvPr/>
        </p:nvSpPr>
        <p:spPr bwMode="auto">
          <a:xfrm>
            <a:off x="533400" y="4572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1"/>
                </a:solidFill>
                <a:effectLst/>
                <a:uLnTx/>
                <a:uFillTx/>
                <a:latin typeface="+mj-lt"/>
                <a:ea typeface="ＭＳ Ｐゴシック" pitchFamily="-109" charset="-128"/>
                <a:cs typeface="ＭＳ Ｐゴシック" pitchFamily="-109" charset="-128"/>
              </a:rPr>
              <a:t>Sacrificing Privacy</a:t>
            </a:r>
          </a:p>
        </p:txBody>
      </p:sp>
      <p:sp>
        <p:nvSpPr>
          <p:cNvPr id="7" name="Content Placeholder 6"/>
          <p:cNvSpPr>
            <a:spLocks noGrp="1"/>
          </p:cNvSpPr>
          <p:nvPr>
            <p:ph idx="1"/>
          </p:nvPr>
        </p:nvSpPr>
        <p:spPr>
          <a:xfrm>
            <a:off x="381000" y="2667000"/>
            <a:ext cx="8229600" cy="2590800"/>
          </a:xfrm>
        </p:spPr>
        <p:txBody>
          <a:bodyPr/>
          <a:lstStyle/>
          <a:p>
            <a:r>
              <a:rPr lang="en-US" dirty="0" smtClean="0"/>
              <a:t>Do you think sacrificing privacy for either security or convenience is ultimately worth it?</a:t>
            </a:r>
          </a:p>
          <a:p>
            <a:endParaRPr lang="en-US" dirty="0" smtClean="0"/>
          </a:p>
          <a:p>
            <a:r>
              <a:rPr lang="en-US" dirty="0" smtClean="0"/>
              <a:t>If you had to choose, what would you be willing to give up?</a:t>
            </a:r>
            <a:endParaRPr lang="en-US" dirty="0"/>
          </a:p>
        </p:txBody>
      </p:sp>
      <p:sp>
        <p:nvSpPr>
          <p:cNvPr id="6" name="Date Placeholder 5"/>
          <p:cNvSpPr>
            <a:spLocks noGrp="1"/>
          </p:cNvSpPr>
          <p:nvPr>
            <p:ph type="dt" sz="half" idx="12"/>
          </p:nvPr>
        </p:nvSpPr>
        <p:spPr/>
        <p:txBody>
          <a:bodyPr/>
          <a:lstStyle/>
          <a:p>
            <a:fld id="{861EB9C1-7151-C547-B2B9-5C6A1E4F4CC0}" type="datetime1">
              <a:rPr lang="en-US" smtClean="0"/>
              <a:t>9/20/11</a:t>
            </a:fld>
            <a:endParaRPr lang="en-US"/>
          </a:p>
        </p:txBody>
      </p:sp>
      <p:sp>
        <p:nvSpPr>
          <p:cNvPr id="10" name="Slide Number Placeholder 9"/>
          <p:cNvSpPr>
            <a:spLocks noGrp="1"/>
          </p:cNvSpPr>
          <p:nvPr>
            <p:ph type="sldNum" sz="quarter" idx="11"/>
          </p:nvPr>
        </p:nvSpPr>
        <p:spPr/>
        <p:txBody>
          <a:bodyPr/>
          <a:lstStyle/>
          <a:p>
            <a:fld id="{CC7FDFB7-4A96-0F4D-9A4A-E56F94FA24DB}" type="slidenum">
              <a:rPr lang="en-US" smtClean="0"/>
              <a:pPr/>
              <a:t>28</a:t>
            </a:fld>
            <a:endParaRPr lang="en-US"/>
          </a:p>
        </p:txBody>
      </p:sp>
      <p:sp>
        <p:nvSpPr>
          <p:cNvPr id="11" name="Rectangle 10"/>
          <p:cNvSpPr/>
          <p:nvPr/>
        </p:nvSpPr>
        <p:spPr>
          <a:xfrm>
            <a:off x="609600" y="1676400"/>
            <a:ext cx="4572000" cy="646331"/>
          </a:xfrm>
          <a:prstGeom prst="rect">
            <a:avLst/>
          </a:prstGeom>
        </p:spPr>
        <p:txBody>
          <a:bodyPr>
            <a:spAutoFit/>
          </a:bodyPr>
          <a:lstStyle/>
          <a:p>
            <a:pPr algn="l"/>
            <a:r>
              <a:rPr lang="en-US" sz="3600" b="1" dirty="0" smtClean="0">
                <a:solidFill>
                  <a:schemeClr val="tx1"/>
                </a:solidFill>
              </a:rPr>
              <a:t>Questions?</a:t>
            </a:r>
          </a:p>
        </p:txBody>
      </p:sp>
    </p:spTree>
    <p:extLst>
      <p:ext uri="{BB962C8B-B14F-4D97-AF65-F5344CB8AC3E}">
        <p14:creationId xmlns:p14="http://schemas.microsoft.com/office/powerpoint/2010/main" val="20115154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p:cNvSpPr>
            <a:spLocks noGrp="1"/>
          </p:cNvSpPr>
          <p:nvPr>
            <p:ph type="ftr" sz="quarter" idx="10"/>
          </p:nvPr>
        </p:nvSpPr>
        <p:spPr>
          <a:noFill/>
        </p:spPr>
        <p:txBody>
          <a:bodyPr/>
          <a:lstStyle/>
          <a:p>
            <a:r>
              <a:rPr lang="en-US" smtClean="0"/>
              <a:t>© 2011 Keith A. Pray</a:t>
            </a:r>
          </a:p>
        </p:txBody>
      </p:sp>
      <p:sp>
        <p:nvSpPr>
          <p:cNvPr id="52230" name="Rectangle 3"/>
          <p:cNvSpPr>
            <a:spLocks noGrp="1" noChangeArrowheads="1"/>
          </p:cNvSpPr>
          <p:nvPr>
            <p:ph type="body" idx="1"/>
          </p:nvPr>
        </p:nvSpPr>
        <p:spPr>
          <a:xfrm>
            <a:off x="457200" y="1752600"/>
            <a:ext cx="8178800" cy="4667250"/>
          </a:xfrm>
        </p:spPr>
        <p:txBody>
          <a:bodyPr>
            <a:normAutofit lnSpcReduction="10000"/>
          </a:bodyPr>
          <a:lstStyle/>
          <a:p>
            <a:r>
              <a:rPr lang="en-US" sz="1800" dirty="0" smtClean="0"/>
              <a:t> </a:t>
            </a:r>
            <a:r>
              <a:rPr lang="en-US" sz="1800" dirty="0" err="1" smtClean="0"/>
              <a:t>Schneier</a:t>
            </a:r>
            <a:r>
              <a:rPr lang="en-US" sz="1800" dirty="0" smtClean="0"/>
              <a:t>, Bruce. </a:t>
            </a:r>
            <a:r>
              <a:rPr lang="en-US" sz="1800" i="1" dirty="0" smtClean="0"/>
              <a:t>Security vs. Privacy.</a:t>
            </a:r>
            <a:r>
              <a:rPr lang="en-US" sz="1800" b="1" dirty="0" smtClean="0"/>
              <a:t> </a:t>
            </a:r>
            <a:r>
              <a:rPr lang="en-US" sz="1800" dirty="0" smtClean="0"/>
              <a:t>http://www.schneier.com/blog/archives/2008/01/security_vs_pri.html (Accessed: 09/18/2011)</a:t>
            </a:r>
          </a:p>
          <a:p>
            <a:r>
              <a:rPr lang="en-US" sz="1800" dirty="0" smtClean="0"/>
              <a:t>Kerr, Donald. </a:t>
            </a:r>
            <a:r>
              <a:rPr lang="en-US" sz="1800" i="1" dirty="0" smtClean="0"/>
              <a:t>Remarks and Q&amp;A by the Principal Deputy Director of National Intelligence.</a:t>
            </a:r>
            <a:r>
              <a:rPr lang="en-US" sz="1800" dirty="0" smtClean="0"/>
              <a:t> http://www.odni.gov/speeches/20071023_speech.pdf (Accessed: 09/18/2011)</a:t>
            </a:r>
          </a:p>
          <a:p>
            <a:r>
              <a:rPr lang="en-US" sz="1800" dirty="0" smtClean="0"/>
              <a:t>Morales, </a:t>
            </a:r>
            <a:r>
              <a:rPr lang="en-US" sz="1800" dirty="0" err="1" smtClean="0"/>
              <a:t>Lymari</a:t>
            </a:r>
            <a:r>
              <a:rPr lang="en-US" sz="1800" dirty="0" smtClean="0"/>
              <a:t>. </a:t>
            </a:r>
            <a:r>
              <a:rPr lang="en-US" sz="1800" i="1" dirty="0" smtClean="0"/>
              <a:t>Most U.S. Air Travelers OK Sacrificing Privacy for Security.</a:t>
            </a:r>
            <a:r>
              <a:rPr lang="en-US" sz="1800" dirty="0" smtClean="0"/>
              <a:t> http://www.gallup.com/poll/144920/Air-Travelers-Sacrificing-Privacy-Security.aspx (Accessed: 09/18/2011)</a:t>
            </a:r>
          </a:p>
          <a:p>
            <a:r>
              <a:rPr lang="en-US" sz="1800" dirty="0" smtClean="0"/>
              <a:t>Takahashi, Dean. </a:t>
            </a:r>
            <a:r>
              <a:rPr lang="en-US" sz="1800" i="1" dirty="0" smtClean="0"/>
              <a:t>Web users will trade privacy for security and convenience.</a:t>
            </a:r>
            <a:r>
              <a:rPr lang="en-US" sz="1800" b="1" dirty="0" smtClean="0"/>
              <a:t> </a:t>
            </a:r>
            <a:r>
              <a:rPr lang="en-US" sz="1800" dirty="0" smtClean="0"/>
              <a:t>http://venturebeat.com/2009/09/15/web-users-will-trade-off-privacy-for-security-and-convenience/ (Accessed: 09/18/2011) </a:t>
            </a:r>
          </a:p>
          <a:p>
            <a:r>
              <a:rPr lang="en-US" sz="1800" dirty="0" err="1" smtClean="0"/>
              <a:t>Oppmann</a:t>
            </a:r>
            <a:r>
              <a:rPr lang="en-US" sz="1800" dirty="0" smtClean="0"/>
              <a:t>, Patrick. </a:t>
            </a:r>
            <a:r>
              <a:rPr lang="en-US" sz="1800" i="1" dirty="0" smtClean="0"/>
              <a:t>In digital world, we trade privacy for convenience. </a:t>
            </a:r>
            <a:r>
              <a:rPr lang="en-US" sz="1800" dirty="0" smtClean="0"/>
              <a:t>http://articles.cnn.com/2010-04-14/tech/oppmann.off.the.grid_1_cell-phone-smart-phone-digital-world?_s=PM:TECH (Accessed: 09/18/2011)  	</a:t>
            </a:r>
          </a:p>
          <a:p>
            <a:r>
              <a:rPr lang="en-US" sz="1800" dirty="0" smtClean="0"/>
              <a:t>http://www.propagandaposters.us/poster11.html (Accessed: 09/18/2011)</a:t>
            </a:r>
          </a:p>
          <a:p>
            <a:r>
              <a:rPr lang="en-US" sz="1800" dirty="0" smtClean="0"/>
              <a:t>All other pictures part of their respective articles.</a:t>
            </a:r>
          </a:p>
          <a:p>
            <a:pPr>
              <a:buNone/>
            </a:pPr>
            <a:endParaRPr lang="en-US" sz="1800" dirty="0" smtClean="0">
              <a:ea typeface="ＭＳ Ｐゴシック" pitchFamily="-109" charset="-128"/>
              <a:cs typeface="ＭＳ Ｐゴシック" pitchFamily="-109" charset="-128"/>
            </a:endParaRPr>
          </a:p>
        </p:txBody>
      </p:sp>
      <p:sp>
        <p:nvSpPr>
          <p:cNvPr id="8" name="TextBox 7"/>
          <p:cNvSpPr txBox="1"/>
          <p:nvPr/>
        </p:nvSpPr>
        <p:spPr>
          <a:xfrm>
            <a:off x="7371591" y="685800"/>
            <a:ext cx="1772409" cy="400110"/>
          </a:xfrm>
          <a:prstGeom prst="rect">
            <a:avLst/>
          </a:prstGeom>
          <a:noFill/>
        </p:spPr>
        <p:txBody>
          <a:bodyPr wrap="none" rtlCol="0">
            <a:spAutoFit/>
          </a:bodyPr>
          <a:lstStyle/>
          <a:p>
            <a:r>
              <a:rPr lang="en-US" sz="2000" dirty="0" smtClean="0">
                <a:solidFill>
                  <a:schemeClr val="tx1"/>
                </a:solidFill>
              </a:rPr>
              <a:t>Angel Trifonov</a:t>
            </a:r>
            <a:endParaRPr lang="en-US" sz="2000" dirty="0">
              <a:solidFill>
                <a:schemeClr val="tx1"/>
              </a:solidFill>
            </a:endParaRPr>
          </a:p>
        </p:txBody>
      </p:sp>
      <p:sp>
        <p:nvSpPr>
          <p:cNvPr id="9" name="Title 1"/>
          <p:cNvSpPr txBox="1">
            <a:spLocks/>
          </p:cNvSpPr>
          <p:nvPr/>
        </p:nvSpPr>
        <p:spPr bwMode="auto">
          <a:xfrm>
            <a:off x="533400" y="4572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1"/>
                </a:solidFill>
                <a:effectLst/>
                <a:uLnTx/>
                <a:uFillTx/>
                <a:latin typeface="+mj-lt"/>
                <a:ea typeface="ＭＳ Ｐゴシック" pitchFamily="-109" charset="-128"/>
                <a:cs typeface="ＭＳ Ｐゴシック" pitchFamily="-109" charset="-128"/>
              </a:rPr>
              <a:t>Sacrificing Privacy</a:t>
            </a:r>
          </a:p>
        </p:txBody>
      </p:sp>
      <p:sp>
        <p:nvSpPr>
          <p:cNvPr id="10" name="TextBox 9"/>
          <p:cNvSpPr txBox="1"/>
          <p:nvPr/>
        </p:nvSpPr>
        <p:spPr>
          <a:xfrm>
            <a:off x="381000" y="1295400"/>
            <a:ext cx="3733800" cy="461665"/>
          </a:xfrm>
          <a:prstGeom prst="rect">
            <a:avLst/>
          </a:prstGeom>
          <a:noFill/>
        </p:spPr>
        <p:txBody>
          <a:bodyPr wrap="square" rtlCol="0">
            <a:spAutoFit/>
          </a:bodyPr>
          <a:lstStyle/>
          <a:p>
            <a:pPr algn="l"/>
            <a:r>
              <a:rPr lang="en-US" b="1" dirty="0" smtClean="0">
                <a:solidFill>
                  <a:schemeClr val="tx1"/>
                </a:solidFill>
              </a:rPr>
              <a:t>References:</a:t>
            </a:r>
          </a:p>
        </p:txBody>
      </p:sp>
      <p:sp>
        <p:nvSpPr>
          <p:cNvPr id="7" name="Date Placeholder 6"/>
          <p:cNvSpPr>
            <a:spLocks noGrp="1"/>
          </p:cNvSpPr>
          <p:nvPr>
            <p:ph type="dt" sz="half" idx="12"/>
          </p:nvPr>
        </p:nvSpPr>
        <p:spPr/>
        <p:txBody>
          <a:bodyPr/>
          <a:lstStyle/>
          <a:p>
            <a:fld id="{E255ED33-CEE5-8B4F-BE04-033F5B341B89}" type="datetime1">
              <a:rPr lang="en-US" smtClean="0"/>
              <a:t>9/20/11</a:t>
            </a:fld>
            <a:endParaRPr lang="en-US"/>
          </a:p>
        </p:txBody>
      </p:sp>
      <p:sp>
        <p:nvSpPr>
          <p:cNvPr id="11" name="Slide Number Placeholder 10"/>
          <p:cNvSpPr>
            <a:spLocks noGrp="1"/>
          </p:cNvSpPr>
          <p:nvPr>
            <p:ph type="sldNum" sz="quarter" idx="11"/>
          </p:nvPr>
        </p:nvSpPr>
        <p:spPr/>
        <p:txBody>
          <a:bodyPr/>
          <a:lstStyle/>
          <a:p>
            <a:fld id="{CC7FDFB7-4A96-0F4D-9A4A-E56F94FA24DB}" type="slidenum">
              <a:rPr lang="en-US" smtClean="0"/>
              <a:pPr/>
              <a:t>29</a:t>
            </a:fld>
            <a:endParaRPr lang="en-US"/>
          </a:p>
        </p:txBody>
      </p:sp>
    </p:spTree>
    <p:extLst>
      <p:ext uri="{BB962C8B-B14F-4D97-AF65-F5344CB8AC3E}">
        <p14:creationId xmlns:p14="http://schemas.microsoft.com/office/powerpoint/2010/main" val="124715867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 2011 Keith A. Pray</a:t>
            </a:r>
            <a:endParaRPr lang="en-US"/>
          </a:p>
        </p:txBody>
      </p:sp>
      <p:pic>
        <p:nvPicPr>
          <p:cNvPr id="5" name="Picture 4"/>
          <p:cNvPicPr>
            <a:picLocks noChangeAspect="1"/>
          </p:cNvPicPr>
          <p:nvPr/>
        </p:nvPicPr>
        <p:blipFill>
          <a:blip r:embed="rId3"/>
          <a:stretch>
            <a:fillRect/>
          </a:stretch>
        </p:blipFill>
        <p:spPr>
          <a:xfrm>
            <a:off x="0" y="609600"/>
            <a:ext cx="4686300" cy="3441700"/>
          </a:xfrm>
          <a:prstGeom prst="rect">
            <a:avLst/>
          </a:prstGeom>
        </p:spPr>
      </p:pic>
      <p:pic>
        <p:nvPicPr>
          <p:cNvPr id="6" name="Picture 5"/>
          <p:cNvPicPr>
            <a:picLocks noChangeAspect="1"/>
          </p:cNvPicPr>
          <p:nvPr/>
        </p:nvPicPr>
        <p:blipFill>
          <a:blip r:embed="rId4"/>
          <a:stretch>
            <a:fillRect/>
          </a:stretch>
        </p:blipFill>
        <p:spPr>
          <a:xfrm>
            <a:off x="4588279" y="1219200"/>
            <a:ext cx="4546600" cy="5080000"/>
          </a:xfrm>
          <a:prstGeom prst="rect">
            <a:avLst/>
          </a:prstGeom>
        </p:spPr>
      </p:pic>
      <p:sp>
        <p:nvSpPr>
          <p:cNvPr id="7" name="TextBox 6"/>
          <p:cNvSpPr txBox="1"/>
          <p:nvPr/>
        </p:nvSpPr>
        <p:spPr>
          <a:xfrm>
            <a:off x="29039" y="4038600"/>
            <a:ext cx="4009561" cy="830997"/>
          </a:xfrm>
          <a:prstGeom prst="rect">
            <a:avLst/>
          </a:prstGeom>
          <a:noFill/>
        </p:spPr>
        <p:txBody>
          <a:bodyPr wrap="square" rtlCol="0">
            <a:spAutoFit/>
          </a:bodyPr>
          <a:lstStyle/>
          <a:p>
            <a:r>
              <a:rPr lang="en-US" dirty="0">
                <a:solidFill>
                  <a:schemeClr val="tx1"/>
                </a:solidFill>
              </a:rPr>
              <a:t>http://</a:t>
            </a:r>
            <a:r>
              <a:rPr lang="en-US" dirty="0" err="1">
                <a:solidFill>
                  <a:schemeClr val="tx1"/>
                </a:solidFill>
              </a:rPr>
              <a:t>bimeanalytics.com</a:t>
            </a:r>
            <a:r>
              <a:rPr lang="en-US" dirty="0">
                <a:solidFill>
                  <a:schemeClr val="tx1"/>
                </a:solidFill>
              </a:rPr>
              <a:t>/blog/privacy-and-web-analytics/</a:t>
            </a:r>
          </a:p>
        </p:txBody>
      </p:sp>
      <p:sp>
        <p:nvSpPr>
          <p:cNvPr id="2" name="Date Placeholder 1"/>
          <p:cNvSpPr>
            <a:spLocks noGrp="1"/>
          </p:cNvSpPr>
          <p:nvPr>
            <p:ph type="dt" sz="half" idx="12"/>
          </p:nvPr>
        </p:nvSpPr>
        <p:spPr/>
        <p:txBody>
          <a:bodyPr/>
          <a:lstStyle/>
          <a:p>
            <a:fld id="{488AEFDD-87F7-5E4E-AC34-6F164A1C4682}" type="datetime1">
              <a:rPr lang="en-US" smtClean="0"/>
              <a:t>9/20/11</a:t>
            </a:fld>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3</a:t>
            </a:fld>
            <a:endParaRPr lang="en-US"/>
          </a:p>
        </p:txBody>
      </p:sp>
    </p:spTree>
    <p:extLst>
      <p:ext uri="{BB962C8B-B14F-4D97-AF65-F5344CB8AC3E}">
        <p14:creationId xmlns:p14="http://schemas.microsoft.com/office/powerpoint/2010/main" val="255808584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Grp="1" noChangeArrowheads="1"/>
          </p:cNvSpPr>
          <p:nvPr>
            <p:ph type="ftr" sz="quarter" idx="11"/>
          </p:nvPr>
        </p:nvSpPr>
        <p:spPr>
          <a:noFill/>
        </p:spPr>
        <p:txBody>
          <a:bodyPr/>
          <a:lstStyle/>
          <a:p>
            <a:r>
              <a:rPr lang="en-US" smtClean="0"/>
              <a:t>© 2011 Keith A. Pray</a:t>
            </a:r>
          </a:p>
        </p:txBody>
      </p:sp>
      <p:sp>
        <p:nvSpPr>
          <p:cNvPr id="26629" name="Rectangle 2"/>
          <p:cNvSpPr>
            <a:spLocks noGrp="1" noChangeArrowheads="1"/>
          </p:cNvSpPr>
          <p:nvPr>
            <p:ph type="ctrTitle"/>
          </p:nvPr>
        </p:nvSpPr>
        <p:spPr/>
        <p:txBody>
          <a:bodyPr/>
          <a:lstStyle/>
          <a:p>
            <a:pPr eaLnBrk="1" hangingPunct="1"/>
            <a:r>
              <a:rPr lang="en-US" dirty="0">
                <a:ea typeface="ＭＳ Ｐゴシック" pitchFamily="-109" charset="-128"/>
                <a:cs typeface="ＭＳ Ｐゴシック" pitchFamily="-109" charset="-128"/>
              </a:rPr>
              <a:t>Class</a:t>
            </a:r>
            <a:r>
              <a:rPr lang="en-US" dirty="0" smtClean="0">
                <a:ea typeface="ＭＳ Ｐゴシック" pitchFamily="-109" charset="-128"/>
                <a:cs typeface="ＭＳ Ｐゴシック" pitchFamily="-109" charset="-128"/>
              </a:rPr>
              <a:t> 8 </a:t>
            </a:r>
            <a:r>
              <a:rPr lang="en-US" dirty="0">
                <a:ea typeface="ＭＳ Ｐゴシック" pitchFamily="-109" charset="-128"/>
                <a:cs typeface="ＭＳ Ｐゴシック" pitchFamily="-109" charset="-128"/>
              </a:rPr>
              <a:t/>
            </a:r>
            <a:br>
              <a:rPr lang="en-US" dirty="0">
                <a:ea typeface="ＭＳ Ｐゴシック" pitchFamily="-109" charset="-128"/>
                <a:cs typeface="ＭＳ Ｐゴシック" pitchFamily="-109" charset="-128"/>
              </a:rPr>
            </a:br>
            <a:r>
              <a:rPr lang="en-US" dirty="0">
                <a:ea typeface="ＭＳ Ｐゴシック" pitchFamily="-109" charset="-128"/>
                <a:cs typeface="ＭＳ Ｐゴシック" pitchFamily="-109" charset="-128"/>
              </a:rPr>
              <a:t>The End</a:t>
            </a:r>
          </a:p>
        </p:txBody>
      </p:sp>
      <p:sp>
        <p:nvSpPr>
          <p:cNvPr id="26630" name="Rectangle 8"/>
          <p:cNvSpPr>
            <a:spLocks noGrp="1" noChangeArrowheads="1"/>
          </p:cNvSpPr>
          <p:nvPr>
            <p:ph type="subTitle" idx="1"/>
          </p:nvPr>
        </p:nvSpPr>
        <p:spPr>
          <a:noFill/>
        </p:spPr>
        <p:txBody>
          <a:bodyPr/>
          <a:lstStyle/>
          <a:p>
            <a:pPr algn="r" defTabSz="242888" eaLnBrk="1" hangingPunct="1">
              <a:buFont typeface="Wingdings" pitchFamily="-109" charset="2"/>
              <a:buNone/>
            </a:pPr>
            <a:r>
              <a:rPr lang="en-US">
                <a:ea typeface="ＭＳ Ｐゴシック" pitchFamily="-109" charset="-128"/>
                <a:cs typeface="ＭＳ Ｐゴシック" pitchFamily="-109" charset="-128"/>
              </a:rPr>
              <a:t>Keith A. Pray</a:t>
            </a:r>
          </a:p>
          <a:p>
            <a:pPr algn="r" defTabSz="242888" eaLnBrk="1" hangingPunct="1">
              <a:buFont typeface="Wingdings" pitchFamily="-109" charset="2"/>
              <a:buNone/>
            </a:pPr>
            <a:r>
              <a:rPr lang="en-US">
                <a:ea typeface="ＭＳ Ｐゴシック" pitchFamily="-109" charset="-128"/>
                <a:cs typeface="ＭＳ Ｐゴシック" pitchFamily="-109" charset="-128"/>
              </a:rPr>
              <a:t>Instructor</a:t>
            </a:r>
          </a:p>
          <a:p>
            <a:pPr defTabSz="242888" eaLnBrk="1" hangingPunct="1">
              <a:buFont typeface="Wingdings" pitchFamily="-109" charset="2"/>
              <a:buNone/>
            </a:pPr>
            <a:r>
              <a:rPr lang="en-US" sz="2400">
                <a:ea typeface="ＭＳ Ｐゴシック" pitchFamily="-109" charset="-128"/>
                <a:cs typeface="ＭＳ Ｐゴシック" pitchFamily="-109" charset="-128"/>
              </a:rPr>
              <a:t>socialimps.keithpray.net</a:t>
            </a:r>
          </a:p>
        </p:txBody>
      </p:sp>
      <p:sp>
        <p:nvSpPr>
          <p:cNvPr id="2" name="Date Placeholder 1"/>
          <p:cNvSpPr>
            <a:spLocks noGrp="1"/>
          </p:cNvSpPr>
          <p:nvPr>
            <p:ph type="dt" sz="half" idx="10"/>
          </p:nvPr>
        </p:nvSpPr>
        <p:spPr/>
        <p:txBody>
          <a:bodyPr/>
          <a:lstStyle/>
          <a:p>
            <a:fld id="{7D16809B-57CA-234F-9D65-7826FED80E8F}" type="datetime1">
              <a:rPr lang="en-US" smtClean="0"/>
              <a:t>9/20/11</a:t>
            </a:fld>
            <a:endParaRPr lang="en-US"/>
          </a:p>
        </p:txBody>
      </p:sp>
      <p:sp>
        <p:nvSpPr>
          <p:cNvPr id="3" name="Slide Number Placeholder 2"/>
          <p:cNvSpPr>
            <a:spLocks noGrp="1"/>
          </p:cNvSpPr>
          <p:nvPr>
            <p:ph type="sldNum" sz="quarter" idx="12"/>
          </p:nvPr>
        </p:nvSpPr>
        <p:spPr/>
        <p:txBody>
          <a:bodyPr/>
          <a:lstStyle/>
          <a:p>
            <a:fld id="{3BB724AD-6DA0-E945-ACC0-19F7BD6A2AB2}" type="slidenum">
              <a:rPr lang="en-US" smtClean="0"/>
              <a:pPr/>
              <a:t>30</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3"/>
          <p:cNvSpPr>
            <a:spLocks noGrp="1"/>
          </p:cNvSpPr>
          <p:nvPr>
            <p:ph type="ftr" sz="quarter" idx="10"/>
          </p:nvPr>
        </p:nvSpPr>
        <p:spPr>
          <a:noFill/>
        </p:spPr>
        <p:txBody>
          <a:bodyPr/>
          <a:lstStyle/>
          <a:p>
            <a:r>
              <a:rPr lang="en-US" smtClean="0"/>
              <a:t>© 2011 Keith A. Pray</a:t>
            </a:r>
            <a:endParaRPr lang="en-US"/>
          </a:p>
        </p:txBody>
      </p:sp>
      <p:sp>
        <p:nvSpPr>
          <p:cNvPr id="54277"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A Privacy Quote</a:t>
            </a:r>
          </a:p>
        </p:txBody>
      </p:sp>
      <p:sp>
        <p:nvSpPr>
          <p:cNvPr id="533507" name="Rectangle 3"/>
          <p:cNvSpPr>
            <a:spLocks noGrp="1" noChangeArrowheads="1"/>
          </p:cNvSpPr>
          <p:nvPr>
            <p:ph type="body" idx="1"/>
          </p:nvPr>
        </p:nvSpPr>
        <p:spPr>
          <a:xfrm>
            <a:off x="457200" y="1885950"/>
            <a:ext cx="8178800" cy="4972050"/>
          </a:xfrm>
        </p:spPr>
        <p:txBody>
          <a:bodyPr/>
          <a:lstStyle/>
          <a:p>
            <a:pPr eaLnBrk="1" hangingPunct="1">
              <a:lnSpc>
                <a:spcPct val="90000"/>
              </a:lnSpc>
            </a:pPr>
            <a:r>
              <a:rPr lang="en-US">
                <a:ea typeface="ＭＳ Ｐゴシック" pitchFamily="-109" charset="-128"/>
                <a:cs typeface="ＭＳ Ｐゴシック" pitchFamily="-109" charset="-128"/>
              </a:rPr>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a:t>
            </a:r>
          </a:p>
          <a:p>
            <a:pPr lvl="1" eaLnBrk="1" hangingPunct="1">
              <a:lnSpc>
                <a:spcPct val="90000"/>
              </a:lnSpc>
            </a:pPr>
            <a:r>
              <a:rPr lang="en-US"/>
              <a:t>-- Fourth Amendment to the US Constitution</a:t>
            </a:r>
          </a:p>
        </p:txBody>
      </p:sp>
      <p:sp>
        <p:nvSpPr>
          <p:cNvPr id="2" name="Date Placeholder 1"/>
          <p:cNvSpPr>
            <a:spLocks noGrp="1"/>
          </p:cNvSpPr>
          <p:nvPr>
            <p:ph type="dt" sz="half" idx="12"/>
          </p:nvPr>
        </p:nvSpPr>
        <p:spPr/>
        <p:txBody>
          <a:bodyPr/>
          <a:lstStyle/>
          <a:p>
            <a:fld id="{0F4842EF-B1B0-CE42-818F-38042E145ECB}" type="datetime1">
              <a:rPr lang="en-US" smtClean="0"/>
              <a:t>9/20/11</a:t>
            </a:fld>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31</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35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p:cNvSpPr>
            <a:spLocks noGrp="1"/>
          </p:cNvSpPr>
          <p:nvPr>
            <p:ph type="ftr" sz="quarter" idx="10"/>
          </p:nvPr>
        </p:nvSpPr>
        <p:spPr>
          <a:noFill/>
        </p:spPr>
        <p:txBody>
          <a:bodyPr/>
          <a:lstStyle/>
          <a:p>
            <a:r>
              <a:rPr lang="en-US" smtClean="0"/>
              <a:t>© 2011 Keith A. Pray</a:t>
            </a:r>
            <a:endParaRPr lang="en-US"/>
          </a:p>
        </p:txBody>
      </p:sp>
      <p:sp>
        <p:nvSpPr>
          <p:cNvPr id="56325"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Privacy</a:t>
            </a:r>
          </a:p>
        </p:txBody>
      </p:sp>
      <p:sp>
        <p:nvSpPr>
          <p:cNvPr id="56326" name="Rectangle 3"/>
          <p:cNvSpPr>
            <a:spLocks noGrp="1" noChangeArrowheads="1"/>
          </p:cNvSpPr>
          <p:nvPr>
            <p:ph type="body" idx="1"/>
          </p:nvPr>
        </p:nvSpPr>
        <p:spPr/>
        <p:txBody>
          <a:bodyPr/>
          <a:lstStyle/>
          <a:p>
            <a:pPr eaLnBrk="1" hangingPunct="1"/>
            <a:r>
              <a:rPr lang="en-US">
                <a:ea typeface="ＭＳ Ｐゴシック" pitchFamily="-109" charset="-128"/>
                <a:cs typeface="ＭＳ Ｐゴシック" pitchFamily="-109" charset="-128"/>
              </a:rPr>
              <a:t>Why do people want it?</a:t>
            </a:r>
          </a:p>
          <a:p>
            <a:pPr eaLnBrk="1" hangingPunct="1"/>
            <a:r>
              <a:rPr lang="en-US">
                <a:ea typeface="ＭＳ Ｐゴシック" pitchFamily="-109" charset="-128"/>
                <a:cs typeface="ＭＳ Ｐゴシック" pitchFamily="-109" charset="-128"/>
              </a:rPr>
              <a:t>Keep private from whom?</a:t>
            </a:r>
          </a:p>
          <a:p>
            <a:pPr eaLnBrk="1" hangingPunct="1"/>
            <a:r>
              <a:rPr lang="en-US">
                <a:ea typeface="ＭＳ Ｐゴシック" pitchFamily="-109" charset="-128"/>
                <a:cs typeface="ＭＳ Ｐゴシック" pitchFamily="-109" charset="-128"/>
              </a:rPr>
              <a:t>Is there any benefit in not having this stuff private?</a:t>
            </a:r>
          </a:p>
          <a:p>
            <a:pPr eaLnBrk="1" hangingPunct="1"/>
            <a:r>
              <a:rPr lang="en-US">
                <a:ea typeface="ＭＳ Ｐゴシック" pitchFamily="-109" charset="-128"/>
                <a:cs typeface="ＭＳ Ｐゴシック" pitchFamily="-109" charset="-128"/>
              </a:rPr>
              <a:t>Who wants to know?</a:t>
            </a:r>
          </a:p>
        </p:txBody>
      </p:sp>
      <p:sp>
        <p:nvSpPr>
          <p:cNvPr id="2" name="Date Placeholder 1"/>
          <p:cNvSpPr>
            <a:spLocks noGrp="1"/>
          </p:cNvSpPr>
          <p:nvPr>
            <p:ph type="dt" sz="half" idx="12"/>
          </p:nvPr>
        </p:nvSpPr>
        <p:spPr/>
        <p:txBody>
          <a:bodyPr/>
          <a:lstStyle/>
          <a:p>
            <a:fld id="{9D4957A5-1977-6546-A29C-EFDB9484E128}" type="datetime1">
              <a:rPr lang="en-US" smtClean="0"/>
              <a:t>9/20/11</a:t>
            </a:fld>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32</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3"/>
          <p:cNvSpPr>
            <a:spLocks noGrp="1"/>
          </p:cNvSpPr>
          <p:nvPr>
            <p:ph type="ftr" sz="quarter" idx="10"/>
          </p:nvPr>
        </p:nvSpPr>
        <p:spPr>
          <a:noFill/>
        </p:spPr>
        <p:txBody>
          <a:bodyPr/>
          <a:lstStyle/>
          <a:p>
            <a:r>
              <a:rPr lang="en-US" smtClean="0"/>
              <a:t>© 2011 Keith A. Pray</a:t>
            </a:r>
            <a:endParaRPr lang="en-US"/>
          </a:p>
        </p:txBody>
      </p:sp>
      <p:sp>
        <p:nvSpPr>
          <p:cNvPr id="5837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Privacy</a:t>
            </a:r>
          </a:p>
        </p:txBody>
      </p:sp>
      <p:sp>
        <p:nvSpPr>
          <p:cNvPr id="58374" name="Rectangle 3"/>
          <p:cNvSpPr>
            <a:spLocks noGrp="1" noChangeArrowheads="1"/>
          </p:cNvSpPr>
          <p:nvPr>
            <p:ph type="body" idx="1"/>
          </p:nvPr>
        </p:nvSpPr>
        <p:spPr>
          <a:xfrm>
            <a:off x="457200" y="1885950"/>
            <a:ext cx="8305800" cy="4591050"/>
          </a:xfrm>
        </p:spPr>
        <p:txBody>
          <a:bodyPr/>
          <a:lstStyle/>
          <a:p>
            <a:pPr eaLnBrk="1" hangingPunct="1"/>
            <a:r>
              <a:rPr lang="en-US">
                <a:ea typeface="ＭＳ Ｐゴシック" pitchFamily="-109" charset="-128"/>
                <a:cs typeface="ＭＳ Ｐゴシック" pitchFamily="-109" charset="-128"/>
              </a:rPr>
              <a:t>Lots of things people would like to keep secret.</a:t>
            </a:r>
          </a:p>
          <a:p>
            <a:pPr eaLnBrk="1" hangingPunct="1"/>
            <a:r>
              <a:rPr lang="en-US">
                <a:ea typeface="ＭＳ Ｐゴシック" pitchFamily="-109" charset="-128"/>
                <a:cs typeface="ＭＳ Ｐゴシック" pitchFamily="-109" charset="-128"/>
              </a:rPr>
              <a:t>Lots of people and organizations who would like to find out.</a:t>
            </a:r>
          </a:p>
          <a:p>
            <a:pPr eaLnBrk="1" hangingPunct="1"/>
            <a:r>
              <a:rPr lang="en-US">
                <a:ea typeface="ＭＳ Ｐゴシック" pitchFamily="-109" charset="-128"/>
                <a:cs typeface="ＭＳ Ｐゴシック" pitchFamily="-109" charset="-128"/>
              </a:rPr>
              <a:t>Lots of things that could be done with the information.</a:t>
            </a:r>
          </a:p>
          <a:p>
            <a:pPr eaLnBrk="1" hangingPunct="1"/>
            <a:r>
              <a:rPr lang="en-US">
                <a:ea typeface="ＭＳ Ｐゴシック" pitchFamily="-109" charset="-128"/>
                <a:cs typeface="ＭＳ Ｐゴシック" pitchFamily="-109" charset="-128"/>
              </a:rPr>
              <a:t>Correlations can be important.</a:t>
            </a:r>
          </a:p>
          <a:p>
            <a:pPr lvl="1" eaLnBrk="1" hangingPunct="1"/>
            <a:r>
              <a:rPr lang="en-US"/>
              <a:t>Beyond secrecy.</a:t>
            </a:r>
          </a:p>
        </p:txBody>
      </p:sp>
      <p:sp>
        <p:nvSpPr>
          <p:cNvPr id="2" name="Date Placeholder 1"/>
          <p:cNvSpPr>
            <a:spLocks noGrp="1"/>
          </p:cNvSpPr>
          <p:nvPr>
            <p:ph type="dt" sz="half" idx="12"/>
          </p:nvPr>
        </p:nvSpPr>
        <p:spPr/>
        <p:txBody>
          <a:bodyPr/>
          <a:lstStyle/>
          <a:p>
            <a:fld id="{9559D48C-C725-414B-8401-B669EFAACEAB}" type="datetime1">
              <a:rPr lang="en-US" smtClean="0"/>
              <a:t>9/20/11</a:t>
            </a:fld>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33</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3"/>
          <p:cNvSpPr>
            <a:spLocks noGrp="1"/>
          </p:cNvSpPr>
          <p:nvPr>
            <p:ph type="ftr" sz="quarter" idx="10"/>
          </p:nvPr>
        </p:nvSpPr>
        <p:spPr>
          <a:noFill/>
        </p:spPr>
        <p:txBody>
          <a:bodyPr/>
          <a:lstStyle/>
          <a:p>
            <a:r>
              <a:rPr lang="en-US" smtClean="0"/>
              <a:t>© 2011 Keith A. Pray</a:t>
            </a:r>
            <a:endParaRPr lang="en-US"/>
          </a:p>
        </p:txBody>
      </p:sp>
      <p:sp>
        <p:nvSpPr>
          <p:cNvPr id="60421"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Privacy</a:t>
            </a:r>
          </a:p>
        </p:txBody>
      </p:sp>
      <p:sp>
        <p:nvSpPr>
          <p:cNvPr id="60422" name="Rectangle 3"/>
          <p:cNvSpPr>
            <a:spLocks noGrp="1" noChangeArrowheads="1"/>
          </p:cNvSpPr>
          <p:nvPr>
            <p:ph type="body" idx="1"/>
          </p:nvPr>
        </p:nvSpPr>
        <p:spPr/>
        <p:txBody>
          <a:bodyPr/>
          <a:lstStyle/>
          <a:p>
            <a:pPr eaLnBrk="1" hangingPunct="1"/>
            <a:r>
              <a:rPr lang="en-US">
                <a:ea typeface="ＭＳ Ｐゴシック" pitchFamily="-109" charset="-128"/>
                <a:cs typeface="ＭＳ Ｐゴシック" pitchFamily="-109" charset="-128"/>
              </a:rPr>
              <a:t>Expectations of privacy are:</a:t>
            </a:r>
          </a:p>
          <a:p>
            <a:pPr lvl="1" eaLnBrk="1" hangingPunct="1"/>
            <a:r>
              <a:rPr lang="en-US"/>
              <a:t>Cultural</a:t>
            </a:r>
          </a:p>
          <a:p>
            <a:pPr lvl="1" eaLnBrk="1" hangingPunct="1"/>
            <a:r>
              <a:rPr lang="en-US"/>
              <a:t>Philosophical</a:t>
            </a:r>
          </a:p>
          <a:p>
            <a:pPr lvl="1" eaLnBrk="1" hangingPunct="1"/>
            <a:r>
              <a:rPr lang="en-US"/>
              <a:t>Political</a:t>
            </a:r>
          </a:p>
          <a:p>
            <a:pPr lvl="1" eaLnBrk="1" hangingPunct="1"/>
            <a:r>
              <a:rPr lang="en-US"/>
              <a:t>Personal</a:t>
            </a:r>
          </a:p>
          <a:p>
            <a:pPr eaLnBrk="1" hangingPunct="1"/>
            <a:r>
              <a:rPr lang="en-US">
                <a:ea typeface="ＭＳ Ｐゴシック" pitchFamily="-109" charset="-128"/>
                <a:cs typeface="ＭＳ Ｐゴシック" pitchFamily="-109" charset="-128"/>
              </a:rPr>
              <a:t>Who has the right to know?</a:t>
            </a:r>
          </a:p>
        </p:txBody>
      </p:sp>
      <p:sp>
        <p:nvSpPr>
          <p:cNvPr id="2" name="Date Placeholder 1"/>
          <p:cNvSpPr>
            <a:spLocks noGrp="1"/>
          </p:cNvSpPr>
          <p:nvPr>
            <p:ph type="dt" sz="half" idx="12"/>
          </p:nvPr>
        </p:nvSpPr>
        <p:spPr/>
        <p:txBody>
          <a:bodyPr/>
          <a:lstStyle/>
          <a:p>
            <a:fld id="{0F9E73CC-63A9-FE40-B09E-EE65C2701293}" type="datetime1">
              <a:rPr lang="en-US" smtClean="0"/>
              <a:t>9/20/11</a:t>
            </a:fld>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34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3"/>
          <p:cNvSpPr>
            <a:spLocks noGrp="1"/>
          </p:cNvSpPr>
          <p:nvPr>
            <p:ph type="ftr" sz="quarter" idx="10"/>
          </p:nvPr>
        </p:nvSpPr>
        <p:spPr>
          <a:noFill/>
        </p:spPr>
        <p:txBody>
          <a:bodyPr/>
          <a:lstStyle/>
          <a:p>
            <a:r>
              <a:rPr lang="en-US" smtClean="0"/>
              <a:t>© 2011 Keith A. Pray</a:t>
            </a:r>
            <a:endParaRPr lang="en-US"/>
          </a:p>
        </p:txBody>
      </p:sp>
      <p:sp>
        <p:nvSpPr>
          <p:cNvPr id="62469"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Government</a:t>
            </a:r>
          </a:p>
        </p:txBody>
      </p:sp>
      <p:sp>
        <p:nvSpPr>
          <p:cNvPr id="62470" name="Rectangle 3"/>
          <p:cNvSpPr>
            <a:spLocks noGrp="1" noChangeArrowheads="1"/>
          </p:cNvSpPr>
          <p:nvPr>
            <p:ph type="body" idx="1"/>
          </p:nvPr>
        </p:nvSpPr>
        <p:spPr>
          <a:xfrm>
            <a:off x="457200" y="1885950"/>
            <a:ext cx="8178800" cy="4972050"/>
          </a:xfrm>
        </p:spPr>
        <p:txBody>
          <a:bodyPr/>
          <a:lstStyle/>
          <a:p>
            <a:pPr eaLnBrk="1" hangingPunct="1"/>
            <a:r>
              <a:rPr lang="en-US">
                <a:ea typeface="ＭＳ Ｐゴシック" pitchFamily="-109" charset="-128"/>
                <a:cs typeface="ＭＳ Ｐゴシック" pitchFamily="-109" charset="-128"/>
              </a:rPr>
              <a:t>What kinds of info should a government legitimately have about its citizens or others?</a:t>
            </a:r>
          </a:p>
          <a:p>
            <a:pPr eaLnBrk="1" hangingPunct="1"/>
            <a:r>
              <a:rPr lang="en-US">
                <a:ea typeface="ＭＳ Ｐゴシック" pitchFamily="-109" charset="-128"/>
                <a:cs typeface="ＭＳ Ｐゴシック" pitchFamily="-109" charset="-128"/>
              </a:rPr>
              <a:t>What kinds of info should a government not have?</a:t>
            </a:r>
          </a:p>
          <a:p>
            <a:pPr eaLnBrk="1" hangingPunct="1"/>
            <a:r>
              <a:rPr lang="en-US">
                <a:ea typeface="ＭＳ Ｐゴシック" pitchFamily="-109" charset="-128"/>
                <a:cs typeface="ＭＳ Ｐゴシック" pitchFamily="-109" charset="-128"/>
              </a:rPr>
              <a:t>What good things (for society) could a government do with info?</a:t>
            </a:r>
          </a:p>
          <a:p>
            <a:pPr eaLnBrk="1" hangingPunct="1"/>
            <a:r>
              <a:rPr lang="en-US">
                <a:ea typeface="ＭＳ Ｐゴシック" pitchFamily="-109" charset="-128"/>
                <a:cs typeface="ＭＳ Ｐゴシック" pitchFamily="-109" charset="-128"/>
              </a:rPr>
              <a:t>What bad things could a government do?</a:t>
            </a:r>
          </a:p>
          <a:p>
            <a:pPr eaLnBrk="1" hangingPunct="1"/>
            <a:endParaRPr lang="en-US">
              <a:ea typeface="ＭＳ Ｐゴシック" pitchFamily="-109" charset="-128"/>
              <a:cs typeface="ＭＳ Ｐゴシック" pitchFamily="-109" charset="-128"/>
            </a:endParaRPr>
          </a:p>
        </p:txBody>
      </p:sp>
      <p:sp>
        <p:nvSpPr>
          <p:cNvPr id="2" name="Date Placeholder 1"/>
          <p:cNvSpPr>
            <a:spLocks noGrp="1"/>
          </p:cNvSpPr>
          <p:nvPr>
            <p:ph type="dt" sz="half" idx="12"/>
          </p:nvPr>
        </p:nvSpPr>
        <p:spPr/>
        <p:txBody>
          <a:bodyPr/>
          <a:lstStyle/>
          <a:p>
            <a:fld id="{4E048D3B-20CB-9A41-9B3D-4A9427E07497}" type="datetime1">
              <a:rPr lang="en-US" smtClean="0"/>
              <a:t>9/20/11</a:t>
            </a:fld>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35</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3"/>
          <p:cNvSpPr>
            <a:spLocks noGrp="1"/>
          </p:cNvSpPr>
          <p:nvPr>
            <p:ph type="ftr" sz="quarter" idx="10"/>
          </p:nvPr>
        </p:nvSpPr>
        <p:spPr>
          <a:noFill/>
        </p:spPr>
        <p:txBody>
          <a:bodyPr/>
          <a:lstStyle/>
          <a:p>
            <a:r>
              <a:rPr lang="en-US" smtClean="0"/>
              <a:t>© 2011 Keith A. Pray</a:t>
            </a:r>
            <a:endParaRPr lang="en-US"/>
          </a:p>
        </p:txBody>
      </p:sp>
      <p:sp>
        <p:nvSpPr>
          <p:cNvPr id="64517" name="Rectangle 2"/>
          <p:cNvSpPr>
            <a:spLocks noGrp="1" noChangeArrowheads="1"/>
          </p:cNvSpPr>
          <p:nvPr>
            <p:ph type="title"/>
          </p:nvPr>
        </p:nvSpPr>
        <p:spPr>
          <a:xfrm>
            <a:off x="406400" y="228600"/>
            <a:ext cx="8356600" cy="1143000"/>
          </a:xfrm>
        </p:spPr>
        <p:txBody>
          <a:bodyPr/>
          <a:lstStyle/>
          <a:p>
            <a:pPr eaLnBrk="1" hangingPunct="1"/>
            <a:r>
              <a:rPr lang="en-US">
                <a:ea typeface="ＭＳ Ｐゴシック" pitchFamily="-109" charset="-128"/>
                <a:cs typeface="ＭＳ Ｐゴシック" pitchFamily="-109" charset="-128"/>
              </a:rPr>
              <a:t>What Safeguards Are There?</a:t>
            </a:r>
          </a:p>
        </p:txBody>
      </p:sp>
      <p:sp>
        <p:nvSpPr>
          <p:cNvPr id="64518" name="Rectangle 3"/>
          <p:cNvSpPr>
            <a:spLocks noGrp="1" noChangeArrowheads="1"/>
          </p:cNvSpPr>
          <p:nvPr>
            <p:ph type="body" idx="1"/>
          </p:nvPr>
        </p:nvSpPr>
        <p:spPr/>
        <p:txBody>
          <a:bodyPr/>
          <a:lstStyle/>
          <a:p>
            <a:pPr eaLnBrk="1" hangingPunct="1"/>
            <a:r>
              <a:rPr lang="en-US">
                <a:ea typeface="ＭＳ Ｐゴシック" pitchFamily="-109" charset="-128"/>
                <a:cs typeface="ＭＳ Ｐゴシック" pitchFamily="-109" charset="-128"/>
              </a:rPr>
              <a:t>In US:</a:t>
            </a:r>
          </a:p>
          <a:p>
            <a:pPr lvl="1" eaLnBrk="1" hangingPunct="1"/>
            <a:r>
              <a:rPr lang="en-US"/>
              <a:t>Census</a:t>
            </a:r>
          </a:p>
          <a:p>
            <a:pPr lvl="1" eaLnBrk="1" hangingPunct="1"/>
            <a:r>
              <a:rPr lang="en-US"/>
              <a:t>Taxes</a:t>
            </a:r>
          </a:p>
          <a:p>
            <a:pPr lvl="2" eaLnBrk="1" hangingPunct="1"/>
            <a:r>
              <a:rPr lang="en-US">
                <a:ea typeface="ＭＳ Ｐゴシック" pitchFamily="-109" charset="-128"/>
              </a:rPr>
              <a:t>Federal</a:t>
            </a:r>
          </a:p>
          <a:p>
            <a:pPr lvl="2" eaLnBrk="1" hangingPunct="1"/>
            <a:r>
              <a:rPr lang="en-US">
                <a:ea typeface="ＭＳ Ｐゴシック" pitchFamily="-109" charset="-128"/>
              </a:rPr>
              <a:t>Local</a:t>
            </a:r>
          </a:p>
          <a:p>
            <a:pPr lvl="1" eaLnBrk="1" hangingPunct="1"/>
            <a:r>
              <a:rPr lang="en-US"/>
              <a:t>Search warrants</a:t>
            </a:r>
          </a:p>
          <a:p>
            <a:pPr lvl="1" eaLnBrk="1" hangingPunct="1"/>
            <a:r>
              <a:rPr lang="en-US"/>
              <a:t>Wiretaps</a:t>
            </a:r>
          </a:p>
          <a:p>
            <a:pPr lvl="1" eaLnBrk="1" hangingPunct="1"/>
            <a:r>
              <a:rPr lang="en-US"/>
              <a:t>Inter-agency sharing</a:t>
            </a:r>
          </a:p>
          <a:p>
            <a:pPr eaLnBrk="1" hangingPunct="1"/>
            <a:endParaRPr lang="en-US">
              <a:ea typeface="ＭＳ Ｐゴシック" pitchFamily="-109" charset="-128"/>
              <a:cs typeface="ＭＳ Ｐゴシック" pitchFamily="-109" charset="-128"/>
            </a:endParaRPr>
          </a:p>
        </p:txBody>
      </p:sp>
      <p:sp>
        <p:nvSpPr>
          <p:cNvPr id="2" name="Date Placeholder 1"/>
          <p:cNvSpPr>
            <a:spLocks noGrp="1"/>
          </p:cNvSpPr>
          <p:nvPr>
            <p:ph type="dt" sz="half" idx="12"/>
          </p:nvPr>
        </p:nvSpPr>
        <p:spPr/>
        <p:txBody>
          <a:bodyPr/>
          <a:lstStyle/>
          <a:p>
            <a:fld id="{49CFE773-D6DB-2B4C-9B42-E1803C210B56}" type="datetime1">
              <a:rPr lang="en-US" smtClean="0"/>
              <a:t>9/20/11</a:t>
            </a:fld>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36</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a:noFill/>
        </p:spPr>
        <p:txBody>
          <a:bodyPr/>
          <a:lstStyle/>
          <a:p>
            <a:r>
              <a:rPr lang="en-US" smtClean="0"/>
              <a:t>© 2011 Keith A. Pray</a:t>
            </a:r>
            <a:endParaRPr lang="en-US"/>
          </a:p>
        </p:txBody>
      </p:sp>
      <p:sp>
        <p:nvSpPr>
          <p:cNvPr id="66565"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Other Factors</a:t>
            </a:r>
          </a:p>
        </p:txBody>
      </p:sp>
      <p:sp>
        <p:nvSpPr>
          <p:cNvPr id="66566" name="Rectangle 3"/>
          <p:cNvSpPr>
            <a:spLocks noGrp="1" noChangeArrowheads="1"/>
          </p:cNvSpPr>
          <p:nvPr>
            <p:ph type="body" idx="1"/>
          </p:nvPr>
        </p:nvSpPr>
        <p:spPr>
          <a:xfrm>
            <a:off x="457200" y="1600200"/>
            <a:ext cx="8178800" cy="4457700"/>
          </a:xfrm>
        </p:spPr>
        <p:txBody>
          <a:bodyPr/>
          <a:lstStyle/>
          <a:p>
            <a:pPr eaLnBrk="1" hangingPunct="1"/>
            <a:r>
              <a:rPr lang="en-US">
                <a:ea typeface="ＭＳ Ｐゴシック" pitchFamily="-109" charset="-128"/>
                <a:cs typeface="ＭＳ Ｐゴシック" pitchFamily="-109" charset="-128"/>
              </a:rPr>
              <a:t>Police: outstanding warrants</a:t>
            </a:r>
          </a:p>
          <a:p>
            <a:pPr eaLnBrk="1" hangingPunct="1"/>
            <a:r>
              <a:rPr lang="en-US">
                <a:ea typeface="ＭＳ Ｐゴシック" pitchFamily="-109" charset="-128"/>
                <a:cs typeface="ＭＳ Ｐゴシック" pitchFamily="-109" charset="-128"/>
              </a:rPr>
              <a:t>Combos: child support /driver’s license</a:t>
            </a:r>
          </a:p>
          <a:p>
            <a:pPr eaLnBrk="1" hangingPunct="1"/>
            <a:r>
              <a:rPr lang="en-US">
                <a:ea typeface="ＭＳ Ｐゴシック" pitchFamily="-109" charset="-128"/>
                <a:cs typeface="ＭＳ Ｐゴシック" pitchFamily="-109" charset="-128"/>
              </a:rPr>
              <a:t>Immigration</a:t>
            </a:r>
          </a:p>
          <a:p>
            <a:pPr eaLnBrk="1" hangingPunct="1"/>
            <a:r>
              <a:rPr lang="en-US">
                <a:ea typeface="ＭＳ Ｐゴシック" pitchFamily="-109" charset="-128"/>
                <a:cs typeface="ＭＳ Ｐゴシック" pitchFamily="-109" charset="-128"/>
              </a:rPr>
              <a:t>Public health</a:t>
            </a:r>
          </a:p>
          <a:p>
            <a:pPr eaLnBrk="1" hangingPunct="1"/>
            <a:r>
              <a:rPr lang="en-US">
                <a:ea typeface="ＭＳ Ｐゴシック" pitchFamily="-109" charset="-128"/>
                <a:cs typeface="ＭＳ Ｐゴシック" pitchFamily="-109" charset="-128"/>
              </a:rPr>
              <a:t>Security of Information</a:t>
            </a:r>
          </a:p>
          <a:p>
            <a:pPr eaLnBrk="1" hangingPunct="1"/>
            <a:endParaRPr lang="en-US">
              <a:ea typeface="ＭＳ Ｐゴシック" pitchFamily="-109" charset="-128"/>
              <a:cs typeface="ＭＳ Ｐゴシック" pitchFamily="-109" charset="-128"/>
            </a:endParaRPr>
          </a:p>
        </p:txBody>
      </p:sp>
      <p:sp>
        <p:nvSpPr>
          <p:cNvPr id="2" name="Date Placeholder 1"/>
          <p:cNvSpPr>
            <a:spLocks noGrp="1"/>
          </p:cNvSpPr>
          <p:nvPr>
            <p:ph type="dt" sz="half" idx="12"/>
          </p:nvPr>
        </p:nvSpPr>
        <p:spPr/>
        <p:txBody>
          <a:bodyPr/>
          <a:lstStyle/>
          <a:p>
            <a:fld id="{1BF8AC6C-BC5E-C743-9AAC-801280315662}" type="datetime1">
              <a:rPr lang="en-US" smtClean="0"/>
              <a:t>9/20/11</a:t>
            </a:fld>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37</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p:cNvSpPr>
            <a:spLocks noGrp="1"/>
          </p:cNvSpPr>
          <p:nvPr>
            <p:ph type="ftr" sz="quarter" idx="10"/>
          </p:nvPr>
        </p:nvSpPr>
        <p:spPr>
          <a:noFill/>
        </p:spPr>
        <p:txBody>
          <a:bodyPr/>
          <a:lstStyle/>
          <a:p>
            <a:r>
              <a:rPr lang="en-US" smtClean="0"/>
              <a:t>© 2011 Keith A. Pray</a:t>
            </a:r>
            <a:endParaRPr lang="en-US"/>
          </a:p>
        </p:txBody>
      </p:sp>
      <p:sp>
        <p:nvSpPr>
          <p:cNvPr id="686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Other Factors II</a:t>
            </a:r>
          </a:p>
        </p:txBody>
      </p:sp>
      <p:sp>
        <p:nvSpPr>
          <p:cNvPr id="68614" name="Rectangle 3"/>
          <p:cNvSpPr>
            <a:spLocks noGrp="1" noChangeArrowheads="1"/>
          </p:cNvSpPr>
          <p:nvPr>
            <p:ph type="body" idx="1"/>
          </p:nvPr>
        </p:nvSpPr>
        <p:spPr>
          <a:xfrm>
            <a:off x="457200" y="1600200"/>
            <a:ext cx="8178800" cy="4457700"/>
          </a:xfrm>
        </p:spPr>
        <p:txBody>
          <a:bodyPr/>
          <a:lstStyle/>
          <a:p>
            <a:pPr eaLnBrk="1" hangingPunct="1">
              <a:lnSpc>
                <a:spcPct val="90000"/>
              </a:lnSpc>
            </a:pPr>
            <a:r>
              <a:rPr lang="en-US">
                <a:ea typeface="ＭＳ Ｐゴシック" pitchFamily="-109" charset="-128"/>
                <a:cs typeface="ＭＳ Ｐゴシック" pitchFamily="-109" charset="-128"/>
              </a:rPr>
              <a:t>Surveillance</a:t>
            </a:r>
          </a:p>
          <a:p>
            <a:pPr eaLnBrk="1" hangingPunct="1">
              <a:lnSpc>
                <a:spcPct val="90000"/>
              </a:lnSpc>
            </a:pPr>
            <a:r>
              <a:rPr lang="en-US">
                <a:ea typeface="ＭＳ Ｐゴシック" pitchFamily="-109" charset="-128"/>
                <a:cs typeface="ＭＳ Ｐゴシック" pitchFamily="-109" charset="-128"/>
              </a:rPr>
              <a:t>Freedom of association</a:t>
            </a:r>
          </a:p>
          <a:p>
            <a:pPr eaLnBrk="1" hangingPunct="1">
              <a:lnSpc>
                <a:spcPct val="90000"/>
              </a:lnSpc>
            </a:pPr>
            <a:r>
              <a:rPr lang="en-US">
                <a:ea typeface="ＭＳ Ｐゴシック" pitchFamily="-109" charset="-128"/>
                <a:cs typeface="ＭＳ Ｐゴシック" pitchFamily="-109" charset="-128"/>
              </a:rPr>
              <a:t>Anonymity? Newsgroups, email, snail mail, posters &amp; flyers, ads.</a:t>
            </a:r>
          </a:p>
          <a:p>
            <a:pPr eaLnBrk="1" hangingPunct="1">
              <a:lnSpc>
                <a:spcPct val="90000"/>
              </a:lnSpc>
            </a:pPr>
            <a:r>
              <a:rPr lang="en-US">
                <a:ea typeface="ＭＳ Ｐゴシック" pitchFamily="-109" charset="-128"/>
                <a:cs typeface="ＭＳ Ｐゴシック" pitchFamily="-109" charset="-128"/>
              </a:rPr>
              <a:t>Criminal background</a:t>
            </a:r>
          </a:p>
          <a:p>
            <a:pPr eaLnBrk="1" hangingPunct="1">
              <a:lnSpc>
                <a:spcPct val="90000"/>
              </a:lnSpc>
            </a:pPr>
            <a:r>
              <a:rPr lang="en-US">
                <a:ea typeface="ＭＳ Ｐゴシック" pitchFamily="-109" charset="-128"/>
                <a:cs typeface="ＭＳ Ｐゴシック" pitchFamily="-109" charset="-128"/>
              </a:rPr>
              <a:t>Sexual harassment</a:t>
            </a:r>
          </a:p>
          <a:p>
            <a:pPr eaLnBrk="1" hangingPunct="1">
              <a:lnSpc>
                <a:spcPct val="90000"/>
              </a:lnSpc>
            </a:pPr>
            <a:r>
              <a:rPr lang="en-US">
                <a:ea typeface="ＭＳ Ｐゴシック" pitchFamily="-109" charset="-128"/>
                <a:cs typeface="ＭＳ Ｐゴシック" pitchFamily="-109" charset="-128"/>
              </a:rPr>
              <a:t>Discrimination</a:t>
            </a:r>
          </a:p>
          <a:p>
            <a:pPr eaLnBrk="1" hangingPunct="1">
              <a:lnSpc>
                <a:spcPct val="90000"/>
              </a:lnSpc>
            </a:pPr>
            <a:r>
              <a:rPr lang="en-US">
                <a:ea typeface="ＭＳ Ｐゴシック" pitchFamily="-109" charset="-128"/>
                <a:cs typeface="ＭＳ Ｐゴシック" pitchFamily="-109" charset="-128"/>
              </a:rPr>
              <a:t>Gun registration</a:t>
            </a:r>
          </a:p>
        </p:txBody>
      </p:sp>
      <p:sp>
        <p:nvSpPr>
          <p:cNvPr id="2" name="Date Placeholder 1"/>
          <p:cNvSpPr>
            <a:spLocks noGrp="1"/>
          </p:cNvSpPr>
          <p:nvPr>
            <p:ph type="dt" sz="half" idx="12"/>
          </p:nvPr>
        </p:nvSpPr>
        <p:spPr/>
        <p:txBody>
          <a:bodyPr/>
          <a:lstStyle/>
          <a:p>
            <a:fld id="{D5303D17-592A-8A46-808B-3325CCCEDF1C}" type="datetime1">
              <a:rPr lang="en-US" smtClean="0"/>
              <a:t>9/20/11</a:t>
            </a:fld>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38</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3"/>
          <p:cNvSpPr>
            <a:spLocks noGrp="1"/>
          </p:cNvSpPr>
          <p:nvPr>
            <p:ph type="ftr" sz="quarter" idx="10"/>
          </p:nvPr>
        </p:nvSpPr>
        <p:spPr>
          <a:noFill/>
        </p:spPr>
        <p:txBody>
          <a:bodyPr/>
          <a:lstStyle/>
          <a:p>
            <a:r>
              <a:rPr lang="en-US" smtClean="0"/>
              <a:t>© 2011 Keith A. Pray</a:t>
            </a:r>
            <a:endParaRPr lang="en-US"/>
          </a:p>
        </p:txBody>
      </p:sp>
      <p:sp>
        <p:nvSpPr>
          <p:cNvPr id="70661"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Companies</a:t>
            </a:r>
          </a:p>
        </p:txBody>
      </p:sp>
      <p:sp>
        <p:nvSpPr>
          <p:cNvPr id="70662" name="Rectangle 3"/>
          <p:cNvSpPr>
            <a:spLocks noGrp="1" noChangeArrowheads="1"/>
          </p:cNvSpPr>
          <p:nvPr>
            <p:ph type="body" idx="1"/>
          </p:nvPr>
        </p:nvSpPr>
        <p:spPr>
          <a:xfrm>
            <a:off x="457200" y="1885950"/>
            <a:ext cx="8178800" cy="4972050"/>
          </a:xfrm>
        </p:spPr>
        <p:txBody>
          <a:bodyPr/>
          <a:lstStyle/>
          <a:p>
            <a:pPr eaLnBrk="1" hangingPunct="1"/>
            <a:r>
              <a:rPr lang="en-US">
                <a:ea typeface="ＭＳ Ｐゴシック" pitchFamily="-109" charset="-128"/>
                <a:cs typeface="ＭＳ Ｐゴシック" pitchFamily="-109" charset="-128"/>
              </a:rPr>
              <a:t>What kinds of info should a company legitimately have about its customers, employees, or others?</a:t>
            </a:r>
          </a:p>
          <a:p>
            <a:pPr eaLnBrk="1" hangingPunct="1"/>
            <a:r>
              <a:rPr lang="en-US">
                <a:ea typeface="ＭＳ Ｐゴシック" pitchFamily="-109" charset="-128"/>
                <a:cs typeface="ＭＳ Ｐゴシック" pitchFamily="-109" charset="-128"/>
              </a:rPr>
              <a:t>What kinds of info should a company not have?</a:t>
            </a:r>
          </a:p>
          <a:p>
            <a:pPr eaLnBrk="1" hangingPunct="1"/>
            <a:r>
              <a:rPr lang="en-US">
                <a:ea typeface="ＭＳ Ｐゴシック" pitchFamily="-109" charset="-128"/>
                <a:cs typeface="ＭＳ Ｐゴシック" pitchFamily="-109" charset="-128"/>
              </a:rPr>
              <a:t>What good things (for society) could a company do with info?</a:t>
            </a:r>
          </a:p>
          <a:p>
            <a:pPr eaLnBrk="1" hangingPunct="1"/>
            <a:r>
              <a:rPr lang="en-US">
                <a:ea typeface="ＭＳ Ｐゴシック" pitchFamily="-109" charset="-128"/>
                <a:cs typeface="ＭＳ Ｐゴシック" pitchFamily="-109" charset="-128"/>
              </a:rPr>
              <a:t>What bad things could a company do?</a:t>
            </a:r>
          </a:p>
          <a:p>
            <a:pPr eaLnBrk="1" hangingPunct="1"/>
            <a:endParaRPr lang="en-US">
              <a:ea typeface="ＭＳ Ｐゴシック" pitchFamily="-109" charset="-128"/>
              <a:cs typeface="ＭＳ Ｐゴシック" pitchFamily="-109" charset="-128"/>
            </a:endParaRPr>
          </a:p>
        </p:txBody>
      </p:sp>
      <p:sp>
        <p:nvSpPr>
          <p:cNvPr id="2" name="Date Placeholder 1"/>
          <p:cNvSpPr>
            <a:spLocks noGrp="1"/>
          </p:cNvSpPr>
          <p:nvPr>
            <p:ph type="dt" sz="half" idx="12"/>
          </p:nvPr>
        </p:nvSpPr>
        <p:spPr/>
        <p:txBody>
          <a:bodyPr/>
          <a:lstStyle/>
          <a:p>
            <a:fld id="{277C940D-AC18-1248-9A77-38476E656484}" type="datetime1">
              <a:rPr lang="en-US" smtClean="0"/>
              <a:t>9/20/11</a:t>
            </a:fld>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39</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idx="1"/>
          </p:nvPr>
        </p:nvSpPr>
        <p:spPr>
          <a:xfrm>
            <a:off x="457200" y="1752600"/>
            <a:ext cx="8229600" cy="3886200"/>
          </a:xfrm>
        </p:spPr>
        <p:txBody>
          <a:bodyPr/>
          <a:lstStyle/>
          <a:p>
            <a:r>
              <a:rPr lang="en-US" sz="1400" dirty="0" smtClean="0"/>
              <a:t>pp. 221 Funny caption “…finishes </a:t>
            </a:r>
            <a:r>
              <a:rPr lang="en-US" sz="1400" dirty="0" err="1" smtClean="0"/>
              <a:t>Googling</a:t>
            </a:r>
            <a:r>
              <a:rPr lang="en-US" sz="1400" dirty="0" smtClean="0"/>
              <a:t> you” considering last chapter was on IP.</a:t>
            </a:r>
          </a:p>
          <a:p>
            <a:r>
              <a:rPr lang="en-US" sz="1400" dirty="0" smtClean="0"/>
              <a:t>pp. 222 Backwards: “You violate someone’s privacy when you treat him or her as a means to an end.”</a:t>
            </a:r>
          </a:p>
          <a:p>
            <a:r>
              <a:rPr lang="en-US" sz="1400" dirty="0" smtClean="0"/>
              <a:t>pp. 233 Last sentence, the nanny would not quit, the nanny would just not take the job in the first place.</a:t>
            </a:r>
          </a:p>
          <a:p>
            <a:r>
              <a:rPr lang="en-US" sz="1400" dirty="0" smtClean="0"/>
              <a:t>pp. 238 How “new” is RFID?</a:t>
            </a:r>
          </a:p>
          <a:p>
            <a:r>
              <a:rPr lang="en-US" sz="1400" dirty="0" smtClean="0"/>
              <a:t>pp. 240 Is Biometrics overkill for switching between different web browser profiles?</a:t>
            </a:r>
          </a:p>
          <a:p>
            <a:r>
              <a:rPr lang="en-US" sz="1400" dirty="0" smtClean="0"/>
              <a:t>pp. 241 Year of the Family Education Rights and Privacy Act?</a:t>
            </a:r>
          </a:p>
          <a:p>
            <a:r>
              <a:rPr lang="en-US" sz="1400" dirty="0" smtClean="0"/>
              <a:t>pp. 242 Video Privacy, why not cover all media? Any previous attempts to enact such a law before Bork?</a:t>
            </a:r>
          </a:p>
          <a:p>
            <a:r>
              <a:rPr lang="en-US" sz="1400" dirty="0" smtClean="0"/>
              <a:t>pp. 245 What was the result of claims against H&amp;R Block?</a:t>
            </a:r>
          </a:p>
          <a:p>
            <a:r>
              <a:rPr lang="en-US" sz="1400" dirty="0" smtClean="0"/>
              <a:t>pp. 246 NCIC privacy violations, how do first 2 bullets apply?</a:t>
            </a:r>
          </a:p>
          <a:p>
            <a:r>
              <a:rPr lang="en-US" sz="1400" dirty="0" smtClean="0"/>
              <a:t>pp. 249 filing a tax return is voluntary, awesome!</a:t>
            </a:r>
          </a:p>
          <a:p>
            <a:r>
              <a:rPr lang="en-US" sz="1400" dirty="0" smtClean="0"/>
              <a:t>pp. 256 Did VoIP etc. modify systems so they could be “wiretapped” ?</a:t>
            </a:r>
          </a:p>
          <a:p>
            <a:r>
              <a:rPr lang="en-US" sz="1400" dirty="0" smtClean="0"/>
              <a:t>pp. 259 Does 191 out of 361 seem like a good conviction rate? How does this compare to other crimes?</a:t>
            </a:r>
          </a:p>
          <a:p>
            <a:r>
              <a:rPr lang="en-US" sz="1400" dirty="0" smtClean="0"/>
              <a:t>pp. 260 “…a few innocent bystanders…” 47% Upper bound from previous pp. more than a few.</a:t>
            </a:r>
          </a:p>
          <a:p>
            <a:r>
              <a:rPr lang="en-US" sz="1400" dirty="0" smtClean="0"/>
              <a:t>pp. 267 Identity theft = Misuse of another’s identity. How does one correctly use another’s identity?</a:t>
            </a:r>
          </a:p>
          <a:p>
            <a:r>
              <a:rPr lang="en-US" sz="1400" dirty="0" smtClean="0"/>
              <a:t>pp. 271 How does 4 follow from statement? Fallacy?</a:t>
            </a:r>
          </a:p>
          <a:p>
            <a:r>
              <a:rPr lang="en-US" sz="1400" dirty="0" smtClean="0"/>
              <a:t>pp. 273 Is the premise in 2</a:t>
            </a:r>
            <a:r>
              <a:rPr lang="en-US" sz="1400" baseline="30000" dirty="0" smtClean="0"/>
              <a:t>nd</a:t>
            </a:r>
            <a:r>
              <a:rPr lang="en-US" sz="1400" dirty="0" smtClean="0"/>
              <a:t> paragraph a fallacy?</a:t>
            </a:r>
          </a:p>
          <a:p>
            <a:r>
              <a:rPr lang="en-US" sz="1400" dirty="0" smtClean="0"/>
              <a:t>pp. 276 Will decryption times change given distributed computing, bot networks, quantum computers, etc.?</a:t>
            </a:r>
          </a:p>
          <a:p>
            <a:r>
              <a:rPr lang="en-US" sz="1400" dirty="0" smtClean="0"/>
              <a:t>pp. 281 Was it decided people do not have a natural right to privacy?</a:t>
            </a:r>
            <a:endParaRPr lang="en-US" sz="1400" dirty="0"/>
          </a:p>
        </p:txBody>
      </p:sp>
      <p:sp>
        <p:nvSpPr>
          <p:cNvPr id="4" name="Footer Placeholder 3"/>
          <p:cNvSpPr>
            <a:spLocks noGrp="1"/>
          </p:cNvSpPr>
          <p:nvPr>
            <p:ph type="ftr" sz="quarter" idx="10"/>
          </p:nvPr>
        </p:nvSpPr>
        <p:spPr/>
        <p:txBody>
          <a:bodyPr/>
          <a:lstStyle/>
          <a:p>
            <a:r>
              <a:rPr lang="en-US" smtClean="0"/>
              <a:t>© 2011 Keith A. Pray</a:t>
            </a:r>
            <a:endParaRPr lang="en-US"/>
          </a:p>
        </p:txBody>
      </p:sp>
      <p:sp>
        <p:nvSpPr>
          <p:cNvPr id="5" name="Slide Number Placeholder 4"/>
          <p:cNvSpPr>
            <a:spLocks noGrp="1"/>
          </p:cNvSpPr>
          <p:nvPr>
            <p:ph type="sldNum" sz="quarter" idx="11"/>
          </p:nvPr>
        </p:nvSpPr>
        <p:spPr/>
        <p:txBody>
          <a:bodyPr/>
          <a:lstStyle/>
          <a:p>
            <a:fld id="{CC7FDFB7-4A96-0F4D-9A4A-E56F94FA24DB}" type="slidenum">
              <a:rPr lang="en-US" smtClean="0"/>
              <a:pPr/>
              <a:t>4</a:t>
            </a:fld>
            <a:endParaRPr lang="en-US" dirty="0"/>
          </a:p>
        </p:txBody>
      </p:sp>
      <p:sp>
        <p:nvSpPr>
          <p:cNvPr id="6" name="Date Placeholder 5"/>
          <p:cNvSpPr>
            <a:spLocks noGrp="1"/>
          </p:cNvSpPr>
          <p:nvPr>
            <p:ph type="dt" sz="half" idx="12"/>
          </p:nvPr>
        </p:nvSpPr>
        <p:spPr/>
        <p:txBody>
          <a:bodyPr/>
          <a:lstStyle/>
          <a:p>
            <a:fld id="{5163DE22-01F3-E943-B16B-16A40FB0F03B}" type="datetime1">
              <a:rPr lang="en-US" smtClean="0"/>
              <a:t>9/20/11</a:t>
            </a:fld>
            <a:endParaRPr lang="en-US" dirty="0"/>
          </a:p>
        </p:txBody>
      </p:sp>
    </p:spTree>
    <p:extLst>
      <p:ext uri="{BB962C8B-B14F-4D97-AF65-F5344CB8AC3E}">
        <p14:creationId xmlns:p14="http://schemas.microsoft.com/office/powerpoint/2010/main" val="36513627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p:cNvSpPr>
            <a:spLocks noGrp="1"/>
          </p:cNvSpPr>
          <p:nvPr>
            <p:ph type="ftr" sz="quarter" idx="10"/>
          </p:nvPr>
        </p:nvSpPr>
        <p:spPr>
          <a:noFill/>
        </p:spPr>
        <p:txBody>
          <a:bodyPr/>
          <a:lstStyle/>
          <a:p>
            <a:r>
              <a:rPr lang="en-US" smtClean="0"/>
              <a:t>© 2011 Keith A. Pray</a:t>
            </a:r>
            <a:endParaRPr lang="en-US"/>
          </a:p>
        </p:txBody>
      </p:sp>
      <p:sp>
        <p:nvSpPr>
          <p:cNvPr id="72709"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Safeguards</a:t>
            </a:r>
          </a:p>
        </p:txBody>
      </p:sp>
      <p:sp>
        <p:nvSpPr>
          <p:cNvPr id="72710" name="Rectangle 3"/>
          <p:cNvSpPr>
            <a:spLocks noGrp="1" noChangeArrowheads="1"/>
          </p:cNvSpPr>
          <p:nvPr>
            <p:ph type="body" idx="1"/>
          </p:nvPr>
        </p:nvSpPr>
        <p:spPr/>
        <p:txBody>
          <a:bodyPr/>
          <a:lstStyle/>
          <a:p>
            <a:pPr eaLnBrk="1" hangingPunct="1"/>
            <a:r>
              <a:rPr lang="en-US">
                <a:ea typeface="ＭＳ Ｐゴシック" pitchFamily="-109" charset="-128"/>
                <a:cs typeface="ＭＳ Ｐゴシック" pitchFamily="-109" charset="-128"/>
              </a:rPr>
              <a:t>Privacy policies</a:t>
            </a:r>
          </a:p>
          <a:p>
            <a:pPr lvl="1" eaLnBrk="1" hangingPunct="1"/>
            <a:r>
              <a:rPr lang="en-US"/>
              <a:t>Special for children</a:t>
            </a:r>
          </a:p>
          <a:p>
            <a:pPr eaLnBrk="1" hangingPunct="1"/>
            <a:r>
              <a:rPr lang="en-US">
                <a:ea typeface="ＭＳ Ｐゴシック" pitchFamily="-109" charset="-128"/>
                <a:cs typeface="ＭＳ Ｐゴシック" pitchFamily="-109" charset="-128"/>
              </a:rPr>
              <a:t>Sharing within / between companies</a:t>
            </a:r>
          </a:p>
          <a:p>
            <a:pPr eaLnBrk="1" hangingPunct="1"/>
            <a:r>
              <a:rPr lang="en-US">
                <a:ea typeface="ＭＳ Ｐゴシック" pitchFamily="-109" charset="-128"/>
                <a:cs typeface="ＭＳ Ｐゴシック" pitchFamily="-109" charset="-128"/>
              </a:rPr>
              <a:t>Right to correct / comment</a:t>
            </a:r>
          </a:p>
          <a:p>
            <a:pPr eaLnBrk="1" hangingPunct="1"/>
            <a:r>
              <a:rPr lang="en-US">
                <a:ea typeface="ＭＳ Ｐゴシック" pitchFamily="-109" charset="-128"/>
                <a:cs typeface="ＭＳ Ｐゴシック" pitchFamily="-109" charset="-128"/>
              </a:rPr>
              <a:t>Privacy in the workplace</a:t>
            </a:r>
          </a:p>
          <a:p>
            <a:pPr eaLnBrk="1" hangingPunct="1"/>
            <a:r>
              <a:rPr lang="en-US">
                <a:ea typeface="ＭＳ Ｐゴシック" pitchFamily="-109" charset="-128"/>
                <a:cs typeface="ＭＳ Ｐゴシック" pitchFamily="-109" charset="-128"/>
              </a:rPr>
              <a:t>Surveillance of employees &amp; customers</a:t>
            </a:r>
          </a:p>
        </p:txBody>
      </p:sp>
      <p:sp>
        <p:nvSpPr>
          <p:cNvPr id="2" name="Date Placeholder 1"/>
          <p:cNvSpPr>
            <a:spLocks noGrp="1"/>
          </p:cNvSpPr>
          <p:nvPr>
            <p:ph type="dt" sz="half" idx="12"/>
          </p:nvPr>
        </p:nvSpPr>
        <p:spPr/>
        <p:txBody>
          <a:bodyPr/>
          <a:lstStyle/>
          <a:p>
            <a:fld id="{DF431F8F-AFA4-D245-8A42-D4D80A40A47B}" type="datetime1">
              <a:rPr lang="en-US" smtClean="0"/>
              <a:t>9/20/11</a:t>
            </a:fld>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40</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0"/>
          </p:nvPr>
        </p:nvSpPr>
        <p:spPr>
          <a:noFill/>
        </p:spPr>
        <p:txBody>
          <a:bodyPr/>
          <a:lstStyle/>
          <a:p>
            <a:r>
              <a:rPr lang="en-US" smtClean="0"/>
              <a:t>© 2011 Keith A. Pray</a:t>
            </a:r>
            <a:endParaRPr lang="en-US"/>
          </a:p>
        </p:txBody>
      </p:sp>
      <p:sp>
        <p:nvSpPr>
          <p:cNvPr id="74757"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Other Business Things</a:t>
            </a:r>
          </a:p>
        </p:txBody>
      </p:sp>
      <p:sp>
        <p:nvSpPr>
          <p:cNvPr id="74758" name="Rectangle 3"/>
          <p:cNvSpPr>
            <a:spLocks noGrp="1" noChangeArrowheads="1"/>
          </p:cNvSpPr>
          <p:nvPr>
            <p:ph type="body" idx="1"/>
          </p:nvPr>
        </p:nvSpPr>
        <p:spPr/>
        <p:txBody>
          <a:bodyPr/>
          <a:lstStyle/>
          <a:p>
            <a:pPr eaLnBrk="1" hangingPunct="1"/>
            <a:r>
              <a:rPr lang="en-US">
                <a:ea typeface="ＭＳ Ｐゴシック" pitchFamily="-109" charset="-128"/>
                <a:cs typeface="ＭＳ Ｐゴシック" pitchFamily="-109" charset="-128"/>
              </a:rPr>
              <a:t>Bankruptcy</a:t>
            </a:r>
          </a:p>
          <a:p>
            <a:pPr eaLnBrk="1" hangingPunct="1"/>
            <a:r>
              <a:rPr lang="en-US">
                <a:ea typeface="ＭＳ Ｐゴシック" pitchFamily="-109" charset="-128"/>
                <a:cs typeface="ＭＳ Ｐゴシック" pitchFamily="-109" charset="-128"/>
              </a:rPr>
              <a:t>Fraud</a:t>
            </a:r>
          </a:p>
        </p:txBody>
      </p:sp>
      <p:sp>
        <p:nvSpPr>
          <p:cNvPr id="2" name="Date Placeholder 1"/>
          <p:cNvSpPr>
            <a:spLocks noGrp="1"/>
          </p:cNvSpPr>
          <p:nvPr>
            <p:ph type="dt" sz="half" idx="12"/>
          </p:nvPr>
        </p:nvSpPr>
        <p:spPr/>
        <p:txBody>
          <a:bodyPr/>
          <a:lstStyle/>
          <a:p>
            <a:fld id="{AEE73D99-490C-FC43-B82C-C14B35CF902B}" type="datetime1">
              <a:rPr lang="en-US" smtClean="0"/>
              <a:t>9/20/11</a:t>
            </a:fld>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41</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3"/>
          <p:cNvSpPr>
            <a:spLocks noGrp="1"/>
          </p:cNvSpPr>
          <p:nvPr>
            <p:ph type="ftr" sz="quarter" idx="10"/>
          </p:nvPr>
        </p:nvSpPr>
        <p:spPr>
          <a:noFill/>
        </p:spPr>
        <p:txBody>
          <a:bodyPr/>
          <a:lstStyle/>
          <a:p>
            <a:r>
              <a:rPr lang="en-US" smtClean="0"/>
              <a:t>© 2011 Keith A. Pray</a:t>
            </a:r>
            <a:endParaRPr lang="en-US"/>
          </a:p>
        </p:txBody>
      </p:sp>
      <p:sp>
        <p:nvSpPr>
          <p:cNvPr id="76805"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Technology</a:t>
            </a:r>
          </a:p>
        </p:txBody>
      </p:sp>
      <p:sp>
        <p:nvSpPr>
          <p:cNvPr id="76806" name="Rectangle 3"/>
          <p:cNvSpPr>
            <a:spLocks noGrp="1" noChangeArrowheads="1"/>
          </p:cNvSpPr>
          <p:nvPr>
            <p:ph type="body" idx="1"/>
          </p:nvPr>
        </p:nvSpPr>
        <p:spPr/>
        <p:txBody>
          <a:bodyPr/>
          <a:lstStyle/>
          <a:p>
            <a:pPr eaLnBrk="1" hangingPunct="1"/>
            <a:r>
              <a:rPr lang="en-US">
                <a:ea typeface="ＭＳ Ｐゴシック" pitchFamily="-109" charset="-128"/>
                <a:cs typeface="ＭＳ Ｐゴシック" pitchFamily="-109" charset="-128"/>
              </a:rPr>
              <a:t>Overall computer security</a:t>
            </a:r>
          </a:p>
          <a:p>
            <a:pPr eaLnBrk="1" hangingPunct="1"/>
            <a:r>
              <a:rPr lang="en-US">
                <a:ea typeface="ＭＳ Ｐゴシック" pitchFamily="-109" charset="-128"/>
                <a:cs typeface="ＭＳ Ｐゴシック" pitchFamily="-109" charset="-128"/>
              </a:rPr>
              <a:t>Encryption</a:t>
            </a:r>
          </a:p>
          <a:p>
            <a:pPr eaLnBrk="1" hangingPunct="1"/>
            <a:endParaRPr lang="en-US">
              <a:ea typeface="ＭＳ Ｐゴシック" pitchFamily="-109" charset="-128"/>
              <a:cs typeface="ＭＳ Ｐゴシック" pitchFamily="-109" charset="-128"/>
            </a:endParaRPr>
          </a:p>
        </p:txBody>
      </p:sp>
      <p:sp>
        <p:nvSpPr>
          <p:cNvPr id="2" name="Date Placeholder 1"/>
          <p:cNvSpPr>
            <a:spLocks noGrp="1"/>
          </p:cNvSpPr>
          <p:nvPr>
            <p:ph type="dt" sz="half" idx="12"/>
          </p:nvPr>
        </p:nvSpPr>
        <p:spPr/>
        <p:txBody>
          <a:bodyPr/>
          <a:lstStyle/>
          <a:p>
            <a:fld id="{FFD42054-082B-4943-A115-9FA12C19E84D}" type="datetime1">
              <a:rPr lang="en-US" smtClean="0"/>
              <a:t>9/20/11</a:t>
            </a:fld>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42</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t>© 2011 Keith A. Pray</a:t>
            </a:r>
          </a:p>
        </p:txBody>
      </p:sp>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type="body"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Privacy</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a:t>
            </a:r>
          </a:p>
          <a:p>
            <a:pPr marL="571500" indent="-571500" eaLnBrk="1" hangingPunct="1">
              <a:buFont typeface="Times" pitchFamily="-109" charset="0"/>
              <a:buAutoNum type="arabicPeriod"/>
            </a:pPr>
            <a:endParaRPr lang="en-US" sz="2400" dirty="0">
              <a:ea typeface="ＭＳ Ｐゴシック" pitchFamily="-109" charset="-128"/>
              <a:cs typeface="ＭＳ Ｐゴシック" pitchFamily="-109" charset="-128"/>
            </a:endParaRPr>
          </a:p>
        </p:txBody>
      </p:sp>
      <p:sp>
        <p:nvSpPr>
          <p:cNvPr id="277508" name="Rectangle 4"/>
          <p:cNvSpPr>
            <a:spLocks noChangeArrowheads="1"/>
          </p:cNvSpPr>
          <p:nvPr/>
        </p:nvSpPr>
        <p:spPr bwMode="auto">
          <a:xfrm>
            <a:off x="0" y="24384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
        <p:nvSpPr>
          <p:cNvPr id="2" name="Date Placeholder 1"/>
          <p:cNvSpPr>
            <a:spLocks noGrp="1"/>
          </p:cNvSpPr>
          <p:nvPr>
            <p:ph type="dt" sz="half" idx="12"/>
          </p:nvPr>
        </p:nvSpPr>
        <p:spPr/>
        <p:txBody>
          <a:bodyPr/>
          <a:lstStyle/>
          <a:p>
            <a:fld id="{EBCCDC29-107C-4C46-9194-2BC82009353A}" type="datetime1">
              <a:rPr lang="en-US" smtClean="0"/>
              <a:t>9/20/11</a:t>
            </a:fld>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5</a:t>
            </a:fld>
            <a:endParaRPr lang="en-US"/>
          </a:p>
        </p:txBody>
      </p:sp>
    </p:spTree>
    <p:extLst>
      <p:ext uri="{BB962C8B-B14F-4D97-AF65-F5344CB8AC3E}">
        <p14:creationId xmlns:p14="http://schemas.microsoft.com/office/powerpoint/2010/main" val="233980952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p:spPr>
        <p:txBody>
          <a:bodyPr/>
          <a:lstStyle/>
          <a:p>
            <a:r>
              <a:rPr lang="en-US" smtClean="0"/>
              <a:t>© 2011 Keith A. Pray</a:t>
            </a:r>
            <a:endParaRPr lang="en-US"/>
          </a:p>
        </p:txBody>
      </p:sp>
      <p:sp>
        <p:nvSpPr>
          <p:cNvPr id="2253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Assignment</a:t>
            </a:r>
          </a:p>
        </p:txBody>
      </p:sp>
      <p:sp>
        <p:nvSpPr>
          <p:cNvPr id="22534" name="Rectangle 3"/>
          <p:cNvSpPr>
            <a:spLocks noGrp="1" noChangeArrowheads="1"/>
          </p:cNvSpPr>
          <p:nvPr>
            <p:ph type="body" idx="1"/>
          </p:nvPr>
        </p:nvSpPr>
        <p:spPr/>
        <p:txBody>
          <a:bodyPr/>
          <a:lstStyle/>
          <a:p>
            <a:pPr eaLnBrk="1" hangingPunct="1">
              <a:lnSpc>
                <a:spcPct val="90000"/>
              </a:lnSpc>
            </a:pPr>
            <a:r>
              <a:rPr lang="en-US" sz="2800" dirty="0" smtClean="0">
                <a:ea typeface="ＭＳ Ｐゴシック" pitchFamily="-109" charset="-128"/>
                <a:cs typeface="ＭＳ Ｐゴシック" pitchFamily="-109" charset="-128"/>
              </a:rPr>
              <a:t>One Page Paper</a:t>
            </a:r>
          </a:p>
          <a:p>
            <a:pPr lvl="1" eaLnBrk="1" hangingPunct="1">
              <a:lnSpc>
                <a:spcPct val="90000"/>
              </a:lnSpc>
            </a:pPr>
            <a:r>
              <a:rPr lang="en-US" sz="1800" dirty="0" smtClean="0">
                <a:ea typeface="ＭＳ Ｐゴシック" pitchFamily="-109" charset="-128"/>
                <a:cs typeface="ＭＳ Ｐゴシック" pitchFamily="-109" charset="-128"/>
              </a:rPr>
              <a:t>Would a National ID System be a good thing?</a:t>
            </a:r>
          </a:p>
          <a:p>
            <a:pPr lvl="1" eaLnBrk="1" hangingPunct="1">
              <a:lnSpc>
                <a:spcPct val="90000"/>
              </a:lnSpc>
            </a:pPr>
            <a:r>
              <a:rPr lang="en-US" sz="1800" dirty="0" smtClean="0">
                <a:ea typeface="ＭＳ Ｐゴシック" pitchFamily="-109" charset="-128"/>
                <a:cs typeface="ＭＳ Ｐゴシック" pitchFamily="-109" charset="-128"/>
              </a:rPr>
              <a:t>Include references in addition to the book.</a:t>
            </a:r>
          </a:p>
          <a:p>
            <a:pPr lvl="2" eaLnBrk="1" hangingPunct="1">
              <a:lnSpc>
                <a:spcPct val="90000"/>
              </a:lnSpc>
            </a:pPr>
            <a:r>
              <a:rPr lang="en-US" sz="2000" dirty="0" smtClean="0">
                <a:ea typeface="ＭＳ Ｐゴシック" pitchFamily="-109" charset="-128"/>
                <a:cs typeface="ＭＳ Ｐゴシック" pitchFamily="-109" charset="-128"/>
              </a:rPr>
              <a:t>This is mandatory to receive the points for supporting your point and providing references.</a:t>
            </a:r>
          </a:p>
          <a:p>
            <a:pPr lvl="1" eaLnBrk="1" hangingPunct="1">
              <a:lnSpc>
                <a:spcPct val="90000"/>
              </a:lnSpc>
            </a:pPr>
            <a:r>
              <a:rPr lang="en-US" sz="1800" dirty="0" smtClean="0">
                <a:ea typeface="ＭＳ Ｐゴシック" pitchFamily="-109" charset="-128"/>
                <a:cs typeface="ＭＳ Ｐゴシック" pitchFamily="-109" charset="-128"/>
              </a:rPr>
              <a:t>One acceptable approach is to show the argument in the book for the position opposite to your conclusion is a weak argument.</a:t>
            </a:r>
          </a:p>
          <a:p>
            <a:pPr lvl="1" eaLnBrk="1" hangingPunct="1">
              <a:lnSpc>
                <a:spcPct val="90000"/>
              </a:lnSpc>
            </a:pPr>
            <a:r>
              <a:rPr lang="en-US" sz="1800" dirty="0" smtClean="0">
                <a:ea typeface="ＭＳ Ｐゴシック" pitchFamily="-109" charset="-128"/>
                <a:cs typeface="ＭＳ Ｐゴシック" pitchFamily="-109" charset="-128"/>
              </a:rPr>
              <a:t>Feel free to reference or build upon your self search work if it helps your argument.</a:t>
            </a:r>
          </a:p>
        </p:txBody>
      </p:sp>
      <p:sp>
        <p:nvSpPr>
          <p:cNvPr id="2" name="Date Placeholder 1"/>
          <p:cNvSpPr>
            <a:spLocks noGrp="1"/>
          </p:cNvSpPr>
          <p:nvPr>
            <p:ph type="dt" sz="half" idx="12"/>
          </p:nvPr>
        </p:nvSpPr>
        <p:spPr/>
        <p:txBody>
          <a:bodyPr/>
          <a:lstStyle/>
          <a:p>
            <a:fld id="{C40D37A9-EDD3-284D-8BC2-BB5621EE3B36}" type="datetime1">
              <a:rPr lang="en-US" smtClean="0"/>
              <a:t>9/20/11</a:t>
            </a:fld>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6</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t>© 2011 Keith A. Pray</a:t>
            </a:r>
          </a:p>
        </p:txBody>
      </p:sp>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type="body"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Privacy</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a:t>
            </a:r>
          </a:p>
          <a:p>
            <a:pPr marL="571500" indent="-571500" eaLnBrk="1" hangingPunct="1">
              <a:buFont typeface="Times" pitchFamily="-109" charset="0"/>
              <a:buAutoNum type="arabicPeriod"/>
            </a:pPr>
            <a:endParaRPr lang="en-US" sz="2400" dirty="0">
              <a:ea typeface="ＭＳ Ｐゴシック" pitchFamily="-109" charset="-128"/>
              <a:cs typeface="ＭＳ Ｐゴシック" pitchFamily="-109" charset="-128"/>
            </a:endParaRPr>
          </a:p>
        </p:txBody>
      </p:sp>
      <p:sp>
        <p:nvSpPr>
          <p:cNvPr id="277508" name="Rectangle 4"/>
          <p:cNvSpPr>
            <a:spLocks noChangeArrowheads="1"/>
          </p:cNvSpPr>
          <p:nvPr/>
        </p:nvSpPr>
        <p:spPr bwMode="auto">
          <a:xfrm>
            <a:off x="0" y="28956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
        <p:nvSpPr>
          <p:cNvPr id="2" name="Date Placeholder 1"/>
          <p:cNvSpPr>
            <a:spLocks noGrp="1"/>
          </p:cNvSpPr>
          <p:nvPr>
            <p:ph type="dt" sz="half" idx="12"/>
          </p:nvPr>
        </p:nvSpPr>
        <p:spPr/>
        <p:txBody>
          <a:bodyPr/>
          <a:lstStyle/>
          <a:p>
            <a:fld id="{E28F4BE3-B091-D04D-BDB9-FBFA2B3E39A0}" type="datetime1">
              <a:rPr lang="en-US" smtClean="0"/>
              <a:t>9/20/11</a:t>
            </a:fld>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7</a:t>
            </a:fld>
            <a:endParaRPr lang="en-US"/>
          </a:p>
        </p:txBody>
      </p:sp>
    </p:spTree>
    <p:extLst>
      <p:ext uri="{BB962C8B-B14F-4D97-AF65-F5344CB8AC3E}">
        <p14:creationId xmlns:p14="http://schemas.microsoft.com/office/powerpoint/2010/main" val="233980952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custDataLst>
              <p:tags r:id="rId2"/>
            </p:custDataLst>
          </p:nvPr>
        </p:nvSpPr>
        <p:spPr/>
        <p:txBody>
          <a:bodyPr/>
          <a:lstStyle/>
          <a:p>
            <a:r>
              <a:rPr lang="en-US" dirty="0" smtClean="0">
                <a:ea typeface="ＭＳ Ｐゴシック" pitchFamily="-109" charset="-128"/>
                <a:cs typeface="ＭＳ Ｐゴシック" pitchFamily="-109" charset="-128"/>
              </a:rPr>
              <a:t>Enforcing Mobile Privacy</a:t>
            </a:r>
          </a:p>
        </p:txBody>
      </p:sp>
      <p:sp>
        <p:nvSpPr>
          <p:cNvPr id="37891" name="Content Placeholder 2"/>
          <p:cNvSpPr>
            <a:spLocks noGrp="1"/>
          </p:cNvSpPr>
          <p:nvPr>
            <p:ph idx="1"/>
            <p:custDataLst>
              <p:tags r:id="rId3"/>
            </p:custDataLst>
          </p:nvPr>
        </p:nvSpPr>
        <p:spPr/>
        <p:txBody>
          <a:bodyPr/>
          <a:lstStyle/>
          <a:p>
            <a:r>
              <a:rPr lang="en-US" dirty="0" smtClean="0">
                <a:ea typeface="ＭＳ Ｐゴシック" pitchFamily="-109" charset="-128"/>
                <a:cs typeface="ＭＳ Ｐゴシック" pitchFamily="-109" charset="-128"/>
              </a:rPr>
              <a:t>Overview</a:t>
            </a:r>
          </a:p>
          <a:p>
            <a:pPr lvl="1"/>
            <a:r>
              <a:rPr lang="en-US" dirty="0" smtClean="0">
                <a:ea typeface="ＭＳ Ｐゴシック" pitchFamily="-109" charset="-128"/>
                <a:cs typeface="ＭＳ Ｐゴシック" pitchFamily="-109" charset="-128"/>
              </a:rPr>
              <a:t>Scope</a:t>
            </a:r>
          </a:p>
          <a:p>
            <a:pPr lvl="1"/>
            <a:r>
              <a:rPr lang="en-US" dirty="0" smtClean="0">
                <a:ea typeface="ＭＳ Ｐゴシック" pitchFamily="-109" charset="-128"/>
                <a:cs typeface="ＭＳ Ｐゴシック" pitchFamily="-109" charset="-128"/>
              </a:rPr>
              <a:t>Issues</a:t>
            </a:r>
          </a:p>
          <a:p>
            <a:pPr lvl="1"/>
            <a:r>
              <a:rPr lang="en-US" dirty="0" smtClean="0">
                <a:ea typeface="ＭＳ Ｐゴシック" pitchFamily="-109" charset="-128"/>
                <a:cs typeface="ＭＳ Ｐゴシック" pitchFamily="-109" charset="-128"/>
              </a:rPr>
              <a:t>What’s Being </a:t>
            </a:r>
            <a:r>
              <a:rPr lang="en-US" dirty="0">
                <a:ea typeface="ＭＳ Ｐゴシック" pitchFamily="-109" charset="-128"/>
                <a:cs typeface="ＭＳ Ｐゴシック" pitchFamily="-109" charset="-128"/>
              </a:rPr>
              <a:t>D</a:t>
            </a:r>
            <a:r>
              <a:rPr lang="en-US" dirty="0" smtClean="0">
                <a:ea typeface="ＭＳ Ｐゴシック" pitchFamily="-109" charset="-128"/>
                <a:cs typeface="ＭＳ Ｐゴシック" pitchFamily="-109" charset="-128"/>
              </a:rPr>
              <a:t>one</a:t>
            </a:r>
          </a:p>
          <a:p>
            <a:pPr lvl="1"/>
            <a:r>
              <a:rPr lang="en-US" dirty="0" smtClean="0">
                <a:ea typeface="ＭＳ Ｐゴシック" pitchFamily="-109" charset="-128"/>
                <a:cs typeface="ＭＳ Ｐゴシック" pitchFamily="-109" charset="-128"/>
              </a:rPr>
              <a:t>Discussion</a:t>
            </a:r>
          </a:p>
        </p:txBody>
      </p:sp>
      <p:sp>
        <p:nvSpPr>
          <p:cNvPr id="37892" name="Footer Placeholder 3"/>
          <p:cNvSpPr>
            <a:spLocks noGrp="1"/>
          </p:cNvSpPr>
          <p:nvPr>
            <p:ph type="ftr" sz="quarter" idx="10"/>
            <p:custDataLst>
              <p:tags r:id="rId4"/>
            </p:custDataLst>
          </p:nvPr>
        </p:nvSpPr>
        <p:spPr>
          <a:noFill/>
        </p:spPr>
        <p:txBody>
          <a:bodyPr/>
          <a:lstStyle/>
          <a:p>
            <a:r>
              <a:rPr lang="en-US" smtClean="0"/>
              <a:t>© 2011 Keith A. Pray</a:t>
            </a:r>
          </a:p>
        </p:txBody>
      </p:sp>
      <p:sp>
        <p:nvSpPr>
          <p:cNvPr id="7" name="TextBox 6"/>
          <p:cNvSpPr txBox="1"/>
          <p:nvPr>
            <p:custDataLst>
              <p:tags r:id="rId5"/>
            </p:custDataLst>
          </p:nvPr>
        </p:nvSpPr>
        <p:spPr>
          <a:xfrm>
            <a:off x="7543800" y="517358"/>
            <a:ext cx="1457451" cy="400110"/>
          </a:xfrm>
          <a:prstGeom prst="rect">
            <a:avLst/>
          </a:prstGeom>
          <a:noFill/>
        </p:spPr>
        <p:txBody>
          <a:bodyPr wrap="none" rtlCol="0">
            <a:spAutoFit/>
          </a:bodyPr>
          <a:lstStyle/>
          <a:p>
            <a:r>
              <a:rPr lang="en-US" sz="2000" dirty="0" smtClean="0">
                <a:solidFill>
                  <a:schemeClr val="tx1"/>
                </a:solidFill>
              </a:rPr>
              <a:t>Chris Pinola</a:t>
            </a:r>
            <a:endParaRPr lang="en-US" sz="2000" dirty="0">
              <a:solidFill>
                <a:schemeClr val="tx1"/>
              </a:solidFill>
            </a:endParaRPr>
          </a:p>
        </p:txBody>
      </p:sp>
      <p:pic>
        <p:nvPicPr>
          <p:cNvPr id="1026" name="Picture 2"/>
          <p:cNvPicPr>
            <a:picLocks noChangeAspect="1" noChangeArrowheads="1"/>
          </p:cNvPicPr>
          <p:nvPr>
            <p:custDataLst>
              <p:tags r:id="rId6"/>
            </p:custDataLst>
          </p:nvPr>
        </p:nvPicPr>
        <p:blipFill>
          <a:blip r:embed="rId9">
            <a:extLst>
              <a:ext uri="{28A0092B-C50C-407E-A947-70E740481C1C}">
                <a14:useLocalDpi xmlns:a14="http://schemas.microsoft.com/office/drawing/2010/main" val="0"/>
              </a:ext>
            </a:extLst>
          </a:blip>
          <a:srcRect/>
          <a:stretch>
            <a:fillRect/>
          </a:stretch>
        </p:blipFill>
        <p:spPr bwMode="auto">
          <a:xfrm>
            <a:off x="4000786" y="2133600"/>
            <a:ext cx="4812632"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2"/>
          </p:nvPr>
        </p:nvSpPr>
        <p:spPr/>
        <p:txBody>
          <a:bodyPr/>
          <a:lstStyle/>
          <a:p>
            <a:fld id="{35007703-DEBC-034D-A2DC-46EB89A730A6}" type="datetime1">
              <a:rPr lang="en-US" smtClean="0"/>
              <a:t>9/20/11</a:t>
            </a:fld>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8</a:t>
            </a:fld>
            <a:endParaRPr lang="en-US"/>
          </a:p>
        </p:txBody>
      </p:sp>
    </p:spTree>
    <p:custDataLst>
      <p:tags r:id="rId1"/>
    </p:custDataLst>
    <p:extLst>
      <p:ext uri="{BB962C8B-B14F-4D97-AF65-F5344CB8AC3E}">
        <p14:creationId xmlns:p14="http://schemas.microsoft.com/office/powerpoint/2010/main" val="350734865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custDataLst>
              <p:tags r:id="rId2"/>
            </p:custDataLst>
          </p:nvPr>
        </p:nvSpPr>
        <p:spPr/>
        <p:txBody>
          <a:bodyPr/>
          <a:lstStyle/>
          <a:p>
            <a:r>
              <a:rPr lang="en-US" dirty="0" smtClean="0">
                <a:ea typeface="ＭＳ Ｐゴシック" pitchFamily="-109" charset="-128"/>
                <a:cs typeface="ＭＳ Ｐゴシック" pitchFamily="-109" charset="-128"/>
              </a:rPr>
              <a:t>Scope</a:t>
            </a:r>
          </a:p>
        </p:txBody>
      </p:sp>
      <p:sp>
        <p:nvSpPr>
          <p:cNvPr id="37891" name="Content Placeholder 2"/>
          <p:cNvSpPr>
            <a:spLocks noGrp="1"/>
          </p:cNvSpPr>
          <p:nvPr>
            <p:ph idx="1"/>
            <p:custDataLst>
              <p:tags r:id="rId3"/>
            </p:custDataLst>
          </p:nvPr>
        </p:nvSpPr>
        <p:spPr>
          <a:xfrm>
            <a:off x="457200" y="1981200"/>
            <a:ext cx="4419600" cy="3886200"/>
          </a:xfrm>
        </p:spPr>
        <p:txBody>
          <a:bodyPr/>
          <a:lstStyle/>
          <a:p>
            <a:r>
              <a:rPr lang="en-US" dirty="0" smtClean="0">
                <a:ea typeface="ＭＳ Ｐゴシック" pitchFamily="-109" charset="-128"/>
                <a:cs typeface="ＭＳ Ｐゴシック" pitchFamily="-109" charset="-128"/>
              </a:rPr>
              <a:t>U.S. Smartphone users</a:t>
            </a:r>
          </a:p>
          <a:p>
            <a:pPr lvl="1"/>
            <a:r>
              <a:rPr lang="en-US" dirty="0" smtClean="0">
                <a:ea typeface="ＭＳ Ｐゴシック" pitchFamily="-109" charset="-128"/>
                <a:cs typeface="ＭＳ Ｐゴシック" pitchFamily="-109" charset="-128"/>
              </a:rPr>
              <a:t>July 2011: 82.2 million</a:t>
            </a:r>
          </a:p>
          <a:p>
            <a:r>
              <a:rPr lang="en-US" dirty="0" smtClean="0">
                <a:ea typeface="ＭＳ Ｐゴシック" pitchFamily="-109" charset="-128"/>
                <a:cs typeface="ＭＳ Ｐゴシック" pitchFamily="-109" charset="-128"/>
              </a:rPr>
              <a:t>Two most popular platforms</a:t>
            </a:r>
          </a:p>
          <a:p>
            <a:pPr lvl="1"/>
            <a:r>
              <a:rPr lang="en-US" dirty="0" smtClean="0">
                <a:ea typeface="ＭＳ Ｐゴシック" pitchFamily="-109" charset="-128"/>
                <a:cs typeface="ＭＳ Ｐゴシック" pitchFamily="-109" charset="-128"/>
              </a:rPr>
              <a:t>Android: 41.8% market share</a:t>
            </a:r>
          </a:p>
          <a:p>
            <a:pPr lvl="1"/>
            <a:r>
              <a:rPr lang="en-US" dirty="0" err="1" smtClean="0">
                <a:ea typeface="ＭＳ Ｐゴシック" pitchFamily="-109" charset="-128"/>
                <a:cs typeface="ＭＳ Ｐゴシック" pitchFamily="-109" charset="-128"/>
              </a:rPr>
              <a:t>iOS</a:t>
            </a:r>
            <a:r>
              <a:rPr lang="en-US" dirty="0" smtClean="0">
                <a:ea typeface="ＭＳ Ｐゴシック" pitchFamily="-109" charset="-128"/>
                <a:cs typeface="ＭＳ Ｐゴシック" pitchFamily="-109" charset="-128"/>
              </a:rPr>
              <a:t>: 27.0% market share</a:t>
            </a:r>
          </a:p>
          <a:p>
            <a:pPr lvl="1"/>
            <a:r>
              <a:rPr lang="en-US" dirty="0" smtClean="0">
                <a:ea typeface="ＭＳ Ｐゴシック" pitchFamily="-109" charset="-128"/>
                <a:cs typeface="ＭＳ Ｐゴシック" pitchFamily="-109" charset="-128"/>
              </a:rPr>
              <a:t>As of July ’11 (</a:t>
            </a:r>
            <a:r>
              <a:rPr lang="en-US" dirty="0" err="1" smtClean="0">
                <a:ea typeface="ＭＳ Ｐゴシック" pitchFamily="-109" charset="-128"/>
                <a:cs typeface="ＭＳ Ｐゴシック" pitchFamily="-109" charset="-128"/>
              </a:rPr>
              <a:t>comScore</a:t>
            </a:r>
            <a:r>
              <a:rPr lang="en-US" dirty="0" smtClean="0">
                <a:ea typeface="ＭＳ Ｐゴシック" pitchFamily="-109" charset="-128"/>
                <a:cs typeface="ＭＳ Ｐゴシック" pitchFamily="-109" charset="-128"/>
              </a:rPr>
              <a:t>)</a:t>
            </a:r>
          </a:p>
        </p:txBody>
      </p:sp>
      <p:sp>
        <p:nvSpPr>
          <p:cNvPr id="37892" name="Footer Placeholder 3"/>
          <p:cNvSpPr>
            <a:spLocks noGrp="1"/>
          </p:cNvSpPr>
          <p:nvPr>
            <p:ph type="ftr" sz="quarter" idx="10"/>
            <p:custDataLst>
              <p:tags r:id="rId4"/>
            </p:custDataLst>
          </p:nvPr>
        </p:nvSpPr>
        <p:spPr>
          <a:noFill/>
        </p:spPr>
        <p:txBody>
          <a:bodyPr/>
          <a:lstStyle/>
          <a:p>
            <a:r>
              <a:rPr lang="en-US" smtClean="0"/>
              <a:t>© 2011 Keith A. Pray</a:t>
            </a:r>
          </a:p>
        </p:txBody>
      </p:sp>
      <p:sp>
        <p:nvSpPr>
          <p:cNvPr id="7" name="TextBox 6"/>
          <p:cNvSpPr txBox="1"/>
          <p:nvPr>
            <p:custDataLst>
              <p:tags r:id="rId5"/>
            </p:custDataLst>
          </p:nvPr>
        </p:nvSpPr>
        <p:spPr>
          <a:xfrm>
            <a:off x="7543800" y="517358"/>
            <a:ext cx="1457451" cy="400110"/>
          </a:xfrm>
          <a:prstGeom prst="rect">
            <a:avLst/>
          </a:prstGeom>
          <a:noFill/>
        </p:spPr>
        <p:txBody>
          <a:bodyPr wrap="none" rtlCol="0">
            <a:spAutoFit/>
          </a:bodyPr>
          <a:lstStyle/>
          <a:p>
            <a:r>
              <a:rPr lang="en-US" sz="2000" dirty="0" smtClean="0">
                <a:solidFill>
                  <a:schemeClr val="tx1"/>
                </a:solidFill>
              </a:rPr>
              <a:t>Chris Pinola</a:t>
            </a:r>
            <a:endParaRPr lang="en-US" sz="2000" dirty="0">
              <a:solidFill>
                <a:schemeClr val="tx1"/>
              </a:solidFill>
            </a:endParaRPr>
          </a:p>
        </p:txBody>
      </p:sp>
      <p:graphicFrame>
        <p:nvGraphicFramePr>
          <p:cNvPr id="2" name="Table 1"/>
          <p:cNvGraphicFramePr>
            <a:graphicFrameLocks noGrp="1"/>
          </p:cNvGraphicFramePr>
          <p:nvPr>
            <p:custDataLst>
              <p:tags r:id="rId6"/>
            </p:custDataLst>
            <p:extLst>
              <p:ext uri="{D42A27DB-BD31-4B8C-83A1-F6EECF244321}">
                <p14:modId xmlns:p14="http://schemas.microsoft.com/office/powerpoint/2010/main" val="2238972939"/>
              </p:ext>
            </p:extLst>
          </p:nvPr>
        </p:nvGraphicFramePr>
        <p:xfrm>
          <a:off x="4800600" y="2133600"/>
          <a:ext cx="4104397" cy="3162438"/>
        </p:xfrm>
        <a:graphic>
          <a:graphicData uri="http://schemas.openxmlformats.org/drawingml/2006/table">
            <a:tbl>
              <a:tblPr>
                <a:tableStyleId>{35758FB7-9AC5-4552-8A53-C91805E547FA}</a:tableStyleId>
              </a:tblPr>
              <a:tblGrid>
                <a:gridCol w="1911640"/>
                <a:gridCol w="730919"/>
                <a:gridCol w="730919"/>
                <a:gridCol w="730919"/>
              </a:tblGrid>
              <a:tr h="558721">
                <a:tc rowSpan="2">
                  <a:txBody>
                    <a:bodyPr/>
                    <a:lstStyle/>
                    <a:p>
                      <a:pPr fontAlgn="t"/>
                      <a:r>
                        <a:rPr lang="en-US" sz="1500" dirty="0">
                          <a:effectLst/>
                        </a:rPr>
                        <a:t> </a:t>
                      </a:r>
                    </a:p>
                  </a:txBody>
                  <a:tcPr marL="31290" marR="31290" marT="15645" marB="15645"/>
                </a:tc>
                <a:tc gridSpan="3">
                  <a:txBody>
                    <a:bodyPr/>
                    <a:lstStyle/>
                    <a:p>
                      <a:pPr fontAlgn="t"/>
                      <a:r>
                        <a:rPr lang="en-US" sz="1500" dirty="0">
                          <a:effectLst/>
                        </a:rPr>
                        <a:t>Share (%) of Smartphone Subscribers</a:t>
                      </a:r>
                    </a:p>
                  </a:txBody>
                  <a:tcPr marL="31290" marR="31290" marT="15645" marB="15645"/>
                </a:tc>
                <a:tc hMerge="1">
                  <a:txBody>
                    <a:bodyPr/>
                    <a:lstStyle/>
                    <a:p>
                      <a:endParaRPr lang="en-US"/>
                    </a:p>
                  </a:txBody>
                  <a:tcPr/>
                </a:tc>
                <a:tc hMerge="1">
                  <a:txBody>
                    <a:bodyPr/>
                    <a:lstStyle/>
                    <a:p>
                      <a:endParaRPr lang="en-US"/>
                    </a:p>
                  </a:txBody>
                  <a:tcPr/>
                </a:tc>
              </a:tr>
              <a:tr h="558721">
                <a:tc vMerge="1">
                  <a:txBody>
                    <a:bodyPr/>
                    <a:lstStyle/>
                    <a:p>
                      <a:endParaRPr lang="en-US"/>
                    </a:p>
                  </a:txBody>
                  <a:tcPr/>
                </a:tc>
                <a:tc>
                  <a:txBody>
                    <a:bodyPr/>
                    <a:lstStyle/>
                    <a:p>
                      <a:pPr fontAlgn="t"/>
                      <a:r>
                        <a:rPr lang="en-US" sz="1500" dirty="0">
                          <a:effectLst/>
                        </a:rPr>
                        <a:t>Apr-11</a:t>
                      </a:r>
                    </a:p>
                  </a:txBody>
                  <a:tcPr marL="31290" marR="31290" marT="15645" marB="15645"/>
                </a:tc>
                <a:tc>
                  <a:txBody>
                    <a:bodyPr/>
                    <a:lstStyle/>
                    <a:p>
                      <a:pPr fontAlgn="t"/>
                      <a:r>
                        <a:rPr lang="en-US" sz="1500" dirty="0">
                          <a:solidFill>
                            <a:srgbClr val="FF0000"/>
                          </a:solidFill>
                          <a:effectLst/>
                        </a:rPr>
                        <a:t>Jul-11</a:t>
                      </a:r>
                    </a:p>
                  </a:txBody>
                  <a:tcPr marL="31290" marR="31290" marT="15645" marB="15645"/>
                </a:tc>
                <a:tc>
                  <a:txBody>
                    <a:bodyPr/>
                    <a:lstStyle/>
                    <a:p>
                      <a:pPr fontAlgn="t"/>
                      <a:r>
                        <a:rPr lang="en-US" sz="1500">
                          <a:effectLst/>
                        </a:rPr>
                        <a:t>Point Change</a:t>
                      </a:r>
                    </a:p>
                  </a:txBody>
                  <a:tcPr marL="31290" marR="31290" marT="15645" marB="15645"/>
                </a:tc>
              </a:tr>
              <a:tr h="558721">
                <a:tc>
                  <a:txBody>
                    <a:bodyPr/>
                    <a:lstStyle/>
                    <a:p>
                      <a:pPr fontAlgn="t"/>
                      <a:r>
                        <a:rPr lang="en-US" sz="1500" dirty="0">
                          <a:effectLst/>
                        </a:rPr>
                        <a:t>Total Smartphone Subscribers</a:t>
                      </a:r>
                    </a:p>
                  </a:txBody>
                  <a:tcPr marL="31290" marR="31290" marT="15645" marB="15645"/>
                </a:tc>
                <a:tc>
                  <a:txBody>
                    <a:bodyPr/>
                    <a:lstStyle/>
                    <a:p>
                      <a:pPr fontAlgn="t"/>
                      <a:r>
                        <a:rPr lang="en-US" sz="1500">
                          <a:effectLst/>
                        </a:rPr>
                        <a:t>100.0%</a:t>
                      </a:r>
                    </a:p>
                  </a:txBody>
                  <a:tcPr marL="31290" marR="31290" marT="15645" marB="15645"/>
                </a:tc>
                <a:tc>
                  <a:txBody>
                    <a:bodyPr/>
                    <a:lstStyle/>
                    <a:p>
                      <a:pPr fontAlgn="t"/>
                      <a:r>
                        <a:rPr lang="en-US" sz="1500" dirty="0">
                          <a:effectLst/>
                        </a:rPr>
                        <a:t>100.0%</a:t>
                      </a:r>
                    </a:p>
                  </a:txBody>
                  <a:tcPr marL="31290" marR="31290" marT="15645" marB="15645"/>
                </a:tc>
                <a:tc>
                  <a:txBody>
                    <a:bodyPr/>
                    <a:lstStyle/>
                    <a:p>
                      <a:pPr fontAlgn="t"/>
                      <a:r>
                        <a:rPr lang="en-US" sz="1500" dirty="0">
                          <a:effectLst/>
                        </a:rPr>
                        <a:t>N/A</a:t>
                      </a:r>
                    </a:p>
                  </a:txBody>
                  <a:tcPr marL="31290" marR="31290" marT="15645" marB="15645"/>
                </a:tc>
              </a:tr>
              <a:tr h="297255">
                <a:tc>
                  <a:txBody>
                    <a:bodyPr/>
                    <a:lstStyle/>
                    <a:p>
                      <a:pPr fontAlgn="t"/>
                      <a:r>
                        <a:rPr lang="en-US" sz="1500" dirty="0">
                          <a:solidFill>
                            <a:srgbClr val="FF0000"/>
                          </a:solidFill>
                          <a:effectLst/>
                        </a:rPr>
                        <a:t>Google</a:t>
                      </a:r>
                    </a:p>
                  </a:txBody>
                  <a:tcPr marL="31290" marR="31290" marT="15645" marB="15645"/>
                </a:tc>
                <a:tc>
                  <a:txBody>
                    <a:bodyPr/>
                    <a:lstStyle/>
                    <a:p>
                      <a:pPr fontAlgn="t"/>
                      <a:r>
                        <a:rPr lang="en-US" sz="1500">
                          <a:effectLst/>
                        </a:rPr>
                        <a:t>36.4%</a:t>
                      </a:r>
                    </a:p>
                  </a:txBody>
                  <a:tcPr marL="31290" marR="31290" marT="15645" marB="15645"/>
                </a:tc>
                <a:tc>
                  <a:txBody>
                    <a:bodyPr/>
                    <a:lstStyle/>
                    <a:p>
                      <a:pPr fontAlgn="t"/>
                      <a:r>
                        <a:rPr lang="en-US" sz="1500" dirty="0">
                          <a:solidFill>
                            <a:srgbClr val="FF0000"/>
                          </a:solidFill>
                          <a:effectLst/>
                        </a:rPr>
                        <a:t>41.8%</a:t>
                      </a:r>
                    </a:p>
                  </a:txBody>
                  <a:tcPr marL="31290" marR="31290" marT="15645" marB="15645"/>
                </a:tc>
                <a:tc>
                  <a:txBody>
                    <a:bodyPr/>
                    <a:lstStyle/>
                    <a:p>
                      <a:pPr fontAlgn="t"/>
                      <a:r>
                        <a:rPr lang="en-US" sz="1500">
                          <a:effectLst/>
                        </a:rPr>
                        <a:t>5.4</a:t>
                      </a:r>
                    </a:p>
                  </a:txBody>
                  <a:tcPr marL="31290" marR="31290" marT="15645" marB="15645"/>
                </a:tc>
              </a:tr>
              <a:tr h="297255">
                <a:tc>
                  <a:txBody>
                    <a:bodyPr/>
                    <a:lstStyle/>
                    <a:p>
                      <a:pPr fontAlgn="t"/>
                      <a:r>
                        <a:rPr lang="en-US" sz="1500" dirty="0">
                          <a:solidFill>
                            <a:srgbClr val="FF0000"/>
                          </a:solidFill>
                          <a:effectLst/>
                        </a:rPr>
                        <a:t>Apple</a:t>
                      </a:r>
                    </a:p>
                  </a:txBody>
                  <a:tcPr marL="31290" marR="31290" marT="15645" marB="15645"/>
                </a:tc>
                <a:tc>
                  <a:txBody>
                    <a:bodyPr/>
                    <a:lstStyle/>
                    <a:p>
                      <a:pPr fontAlgn="t"/>
                      <a:r>
                        <a:rPr lang="en-US" sz="1500">
                          <a:effectLst/>
                        </a:rPr>
                        <a:t>26.0%</a:t>
                      </a:r>
                    </a:p>
                  </a:txBody>
                  <a:tcPr marL="31290" marR="31290" marT="15645" marB="15645"/>
                </a:tc>
                <a:tc>
                  <a:txBody>
                    <a:bodyPr/>
                    <a:lstStyle/>
                    <a:p>
                      <a:pPr fontAlgn="t"/>
                      <a:r>
                        <a:rPr lang="en-US" sz="1500" dirty="0">
                          <a:solidFill>
                            <a:srgbClr val="FF0000"/>
                          </a:solidFill>
                          <a:effectLst/>
                        </a:rPr>
                        <a:t>27.0%</a:t>
                      </a:r>
                    </a:p>
                  </a:txBody>
                  <a:tcPr marL="31290" marR="31290" marT="15645" marB="15645"/>
                </a:tc>
                <a:tc>
                  <a:txBody>
                    <a:bodyPr/>
                    <a:lstStyle/>
                    <a:p>
                      <a:pPr fontAlgn="t"/>
                      <a:r>
                        <a:rPr lang="en-US" sz="1500">
                          <a:effectLst/>
                        </a:rPr>
                        <a:t>1.0</a:t>
                      </a:r>
                    </a:p>
                  </a:txBody>
                  <a:tcPr marL="31290" marR="31290" marT="15645" marB="15645"/>
                </a:tc>
              </a:tr>
              <a:tr h="297255">
                <a:tc>
                  <a:txBody>
                    <a:bodyPr/>
                    <a:lstStyle/>
                    <a:p>
                      <a:pPr fontAlgn="t"/>
                      <a:r>
                        <a:rPr lang="en-US" sz="1500" dirty="0">
                          <a:effectLst/>
                        </a:rPr>
                        <a:t>RIM</a:t>
                      </a:r>
                    </a:p>
                  </a:txBody>
                  <a:tcPr marL="31290" marR="31290" marT="15645" marB="15645"/>
                </a:tc>
                <a:tc>
                  <a:txBody>
                    <a:bodyPr/>
                    <a:lstStyle/>
                    <a:p>
                      <a:pPr fontAlgn="t"/>
                      <a:r>
                        <a:rPr lang="en-US" sz="1500">
                          <a:effectLst/>
                        </a:rPr>
                        <a:t>25.7%</a:t>
                      </a:r>
                    </a:p>
                  </a:txBody>
                  <a:tcPr marL="31290" marR="31290" marT="15645" marB="15645"/>
                </a:tc>
                <a:tc>
                  <a:txBody>
                    <a:bodyPr/>
                    <a:lstStyle/>
                    <a:p>
                      <a:pPr fontAlgn="t"/>
                      <a:r>
                        <a:rPr lang="en-US" sz="1500">
                          <a:effectLst/>
                        </a:rPr>
                        <a:t>21.7%</a:t>
                      </a:r>
                    </a:p>
                  </a:txBody>
                  <a:tcPr marL="31290" marR="31290" marT="15645" marB="15645"/>
                </a:tc>
                <a:tc>
                  <a:txBody>
                    <a:bodyPr/>
                    <a:lstStyle/>
                    <a:p>
                      <a:pPr fontAlgn="t"/>
                      <a:r>
                        <a:rPr lang="en-US" sz="1500">
                          <a:effectLst/>
                        </a:rPr>
                        <a:t>-4.0</a:t>
                      </a:r>
                    </a:p>
                  </a:txBody>
                  <a:tcPr marL="31290" marR="31290" marT="15645" marB="15645"/>
                </a:tc>
              </a:tr>
              <a:tr h="297255">
                <a:tc>
                  <a:txBody>
                    <a:bodyPr/>
                    <a:lstStyle/>
                    <a:p>
                      <a:pPr fontAlgn="t"/>
                      <a:r>
                        <a:rPr lang="en-US" sz="1500" dirty="0">
                          <a:effectLst/>
                        </a:rPr>
                        <a:t>Microsoft</a:t>
                      </a:r>
                    </a:p>
                  </a:txBody>
                  <a:tcPr marL="31290" marR="31290" marT="15645" marB="15645"/>
                </a:tc>
                <a:tc>
                  <a:txBody>
                    <a:bodyPr/>
                    <a:lstStyle/>
                    <a:p>
                      <a:pPr fontAlgn="t"/>
                      <a:r>
                        <a:rPr lang="en-US" sz="1500" dirty="0">
                          <a:effectLst/>
                        </a:rPr>
                        <a:t>6.7%</a:t>
                      </a:r>
                    </a:p>
                  </a:txBody>
                  <a:tcPr marL="31290" marR="31290" marT="15645" marB="15645"/>
                </a:tc>
                <a:tc>
                  <a:txBody>
                    <a:bodyPr/>
                    <a:lstStyle/>
                    <a:p>
                      <a:pPr fontAlgn="t"/>
                      <a:r>
                        <a:rPr lang="en-US" sz="1500" dirty="0">
                          <a:effectLst/>
                        </a:rPr>
                        <a:t>5.7%</a:t>
                      </a:r>
                    </a:p>
                  </a:txBody>
                  <a:tcPr marL="31290" marR="31290" marT="15645" marB="15645"/>
                </a:tc>
                <a:tc>
                  <a:txBody>
                    <a:bodyPr/>
                    <a:lstStyle/>
                    <a:p>
                      <a:pPr fontAlgn="t"/>
                      <a:r>
                        <a:rPr lang="en-US" sz="1500" dirty="0">
                          <a:effectLst/>
                        </a:rPr>
                        <a:t>-1.0</a:t>
                      </a:r>
                    </a:p>
                  </a:txBody>
                  <a:tcPr marL="31290" marR="31290" marT="15645" marB="15645"/>
                </a:tc>
              </a:tr>
              <a:tr h="297255">
                <a:tc>
                  <a:txBody>
                    <a:bodyPr/>
                    <a:lstStyle/>
                    <a:p>
                      <a:pPr fontAlgn="t"/>
                      <a:r>
                        <a:rPr lang="en-US" sz="1500" dirty="0">
                          <a:effectLst/>
                        </a:rPr>
                        <a:t>Symbian</a:t>
                      </a:r>
                    </a:p>
                  </a:txBody>
                  <a:tcPr marL="31290" marR="31290" marT="15645" marB="15645"/>
                </a:tc>
                <a:tc>
                  <a:txBody>
                    <a:bodyPr/>
                    <a:lstStyle/>
                    <a:p>
                      <a:pPr fontAlgn="t"/>
                      <a:r>
                        <a:rPr lang="en-US" sz="1500" dirty="0">
                          <a:effectLst/>
                        </a:rPr>
                        <a:t>2.3%</a:t>
                      </a:r>
                    </a:p>
                  </a:txBody>
                  <a:tcPr marL="31290" marR="31290" marT="15645" marB="15645"/>
                </a:tc>
                <a:tc>
                  <a:txBody>
                    <a:bodyPr/>
                    <a:lstStyle/>
                    <a:p>
                      <a:pPr fontAlgn="t"/>
                      <a:r>
                        <a:rPr lang="en-US" sz="1500" dirty="0">
                          <a:effectLst/>
                        </a:rPr>
                        <a:t>1.9%</a:t>
                      </a:r>
                    </a:p>
                  </a:txBody>
                  <a:tcPr marL="31290" marR="31290" marT="15645" marB="15645"/>
                </a:tc>
                <a:tc>
                  <a:txBody>
                    <a:bodyPr/>
                    <a:lstStyle/>
                    <a:p>
                      <a:pPr fontAlgn="t"/>
                      <a:r>
                        <a:rPr lang="en-US" sz="1500" dirty="0">
                          <a:effectLst/>
                        </a:rPr>
                        <a:t>-0.4</a:t>
                      </a:r>
                    </a:p>
                  </a:txBody>
                  <a:tcPr marL="31290" marR="31290" marT="15645" marB="15645"/>
                </a:tc>
              </a:tr>
            </a:tbl>
          </a:graphicData>
        </a:graphic>
      </p:graphicFrame>
      <p:sp>
        <p:nvSpPr>
          <p:cNvPr id="3" name="Rectangle 1"/>
          <p:cNvSpPr>
            <a:spLocks noChangeArrowheads="1"/>
          </p:cNvSpPr>
          <p:nvPr>
            <p:custDataLst>
              <p:tags r:id="rId7"/>
            </p:custDataLst>
          </p:nvPr>
        </p:nvSpPr>
        <p:spPr bwMode="auto">
          <a:xfrm>
            <a:off x="2616200" y="1954213"/>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custDataLst>
              <p:tags r:id="rId8"/>
            </p:custDataLst>
          </p:nvPr>
        </p:nvSpPr>
        <p:spPr>
          <a:xfrm>
            <a:off x="7354078" y="5334000"/>
            <a:ext cx="1600200" cy="276999"/>
          </a:xfrm>
          <a:prstGeom prst="rect">
            <a:avLst/>
          </a:prstGeom>
          <a:noFill/>
        </p:spPr>
        <p:txBody>
          <a:bodyPr wrap="square" rtlCol="0">
            <a:spAutoFit/>
          </a:bodyPr>
          <a:lstStyle/>
          <a:p>
            <a:pPr algn="r"/>
            <a:r>
              <a:rPr lang="en-US" sz="1200" dirty="0">
                <a:solidFill>
                  <a:schemeClr val="tx1"/>
                </a:solidFill>
              </a:rPr>
              <a:t>© 2011 </a:t>
            </a:r>
            <a:r>
              <a:rPr lang="en-US" sz="1200" dirty="0" err="1">
                <a:solidFill>
                  <a:schemeClr val="tx1"/>
                </a:solidFill>
              </a:rPr>
              <a:t>comScore</a:t>
            </a:r>
            <a:r>
              <a:rPr lang="en-US" sz="1200" dirty="0">
                <a:solidFill>
                  <a:schemeClr val="tx1"/>
                </a:solidFill>
              </a:rPr>
              <a:t>, Inc.</a:t>
            </a:r>
          </a:p>
        </p:txBody>
      </p:sp>
      <p:sp>
        <p:nvSpPr>
          <p:cNvPr id="5" name="Date Placeholder 4"/>
          <p:cNvSpPr>
            <a:spLocks noGrp="1"/>
          </p:cNvSpPr>
          <p:nvPr>
            <p:ph type="dt" sz="half" idx="12"/>
          </p:nvPr>
        </p:nvSpPr>
        <p:spPr/>
        <p:txBody>
          <a:bodyPr/>
          <a:lstStyle/>
          <a:p>
            <a:fld id="{358C206F-00E8-2247-B5D3-636621297E15}" type="datetime1">
              <a:rPr lang="en-US" smtClean="0"/>
              <a:t>9/20/11</a:t>
            </a:fld>
            <a:endParaRPr lang="en-US"/>
          </a:p>
        </p:txBody>
      </p:sp>
      <p:sp>
        <p:nvSpPr>
          <p:cNvPr id="6" name="Slide Number Placeholder 5"/>
          <p:cNvSpPr>
            <a:spLocks noGrp="1"/>
          </p:cNvSpPr>
          <p:nvPr>
            <p:ph type="sldNum" sz="quarter" idx="11"/>
          </p:nvPr>
        </p:nvSpPr>
        <p:spPr/>
        <p:txBody>
          <a:bodyPr/>
          <a:lstStyle/>
          <a:p>
            <a:fld id="{CC7FDFB7-4A96-0F4D-9A4A-E56F94FA24DB}" type="slidenum">
              <a:rPr lang="en-US" smtClean="0"/>
              <a:pPr/>
              <a:t>9</a:t>
            </a:fld>
            <a:endParaRPr lang="en-US"/>
          </a:p>
        </p:txBody>
      </p:sp>
    </p:spTree>
    <p:custDataLst>
      <p:tags r:id="rId1"/>
    </p:custDataLst>
    <p:extLst>
      <p:ext uri="{BB962C8B-B14F-4D97-AF65-F5344CB8AC3E}">
        <p14:creationId xmlns:p14="http://schemas.microsoft.com/office/powerpoint/2010/main" val="159912838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Be17eKVX7nTi5ggEv2mhAn"/>
</p:tagLst>
</file>

<file path=ppt/tags/tag10.xml><?xml version="1.0" encoding="utf-8"?>
<p:tagLst xmlns:a="http://schemas.openxmlformats.org/drawingml/2006/main" xmlns:r="http://schemas.openxmlformats.org/officeDocument/2006/relationships" xmlns:p="http://schemas.openxmlformats.org/presentationml/2006/main">
  <p:tag name="DVSHAPEID" val="S0oPfiKo84Z2Mgg0PG5GTZ"/>
</p:tagLst>
</file>

<file path=ppt/tags/tag11.xml><?xml version="1.0" encoding="utf-8"?>
<p:tagLst xmlns:a="http://schemas.openxmlformats.org/drawingml/2006/main" xmlns:r="http://schemas.openxmlformats.org/officeDocument/2006/relationships" xmlns:p="http://schemas.openxmlformats.org/presentationml/2006/main">
  <p:tag name="DVSHAPEID" val="dR1iGGPXBQWMaQqvghIC7X"/>
</p:tagLst>
</file>

<file path=ppt/tags/tag12.xml><?xml version="1.0" encoding="utf-8"?>
<p:tagLst xmlns:a="http://schemas.openxmlformats.org/drawingml/2006/main" xmlns:r="http://schemas.openxmlformats.org/officeDocument/2006/relationships" xmlns:p="http://schemas.openxmlformats.org/presentationml/2006/main">
  <p:tag name="DVSHAPEID" val="V3hpobMs4vikOGgXPf5iqt"/>
</p:tagLst>
</file>

<file path=ppt/tags/tag13.xml><?xml version="1.0" encoding="utf-8"?>
<p:tagLst xmlns:a="http://schemas.openxmlformats.org/drawingml/2006/main" xmlns:r="http://schemas.openxmlformats.org/officeDocument/2006/relationships" xmlns:p="http://schemas.openxmlformats.org/presentationml/2006/main">
  <p:tag name="DVSHAPEID" val="3dPOTZ0fjs1NQjIgZhjDlu"/>
</p:tagLst>
</file>

<file path=ppt/tags/tag14.xml><?xml version="1.0" encoding="utf-8"?>
<p:tagLst xmlns:a="http://schemas.openxmlformats.org/drawingml/2006/main" xmlns:r="http://schemas.openxmlformats.org/officeDocument/2006/relationships" xmlns:p="http://schemas.openxmlformats.org/presentationml/2006/main">
  <p:tag name="DVSHAPEID" val="vLzCzcW0AhLF0Ub8sATkaH"/>
</p:tagLst>
</file>

<file path=ppt/tags/tag15.xml><?xml version="1.0" encoding="utf-8"?>
<p:tagLst xmlns:a="http://schemas.openxmlformats.org/drawingml/2006/main" xmlns:r="http://schemas.openxmlformats.org/officeDocument/2006/relationships" xmlns:p="http://schemas.openxmlformats.org/presentationml/2006/main">
  <p:tag name="DVSECTIONID" val="st79Otw16KpeCsPTuiNlSo"/>
</p:tagLst>
</file>

<file path=ppt/tags/tag16.xml><?xml version="1.0" encoding="utf-8"?>
<p:tagLst xmlns:a="http://schemas.openxmlformats.org/drawingml/2006/main" xmlns:r="http://schemas.openxmlformats.org/officeDocument/2006/relationships" xmlns:p="http://schemas.openxmlformats.org/presentationml/2006/main">
  <p:tag name="DVSHAPEID" val="XEj6PadF9UffPYMeFJJFtU"/>
</p:tagLst>
</file>

<file path=ppt/tags/tag17.xml><?xml version="1.0" encoding="utf-8"?>
<p:tagLst xmlns:a="http://schemas.openxmlformats.org/drawingml/2006/main" xmlns:r="http://schemas.openxmlformats.org/officeDocument/2006/relationships" xmlns:p="http://schemas.openxmlformats.org/presentationml/2006/main">
  <p:tag name="DVSHAPEID" val="S0oPfiKo84Z2Mgg0PG5GTZ"/>
</p:tagLst>
</file>

<file path=ppt/tags/tag18.xml><?xml version="1.0" encoding="utf-8"?>
<p:tagLst xmlns:a="http://schemas.openxmlformats.org/drawingml/2006/main" xmlns:r="http://schemas.openxmlformats.org/officeDocument/2006/relationships" xmlns:p="http://schemas.openxmlformats.org/presentationml/2006/main">
  <p:tag name="DVSHAPEID" val="dR1iGGPXBQWMaQqvghIC7X"/>
</p:tagLst>
</file>

<file path=ppt/tags/tag19.xml><?xml version="1.0" encoding="utf-8"?>
<p:tagLst xmlns:a="http://schemas.openxmlformats.org/drawingml/2006/main" xmlns:r="http://schemas.openxmlformats.org/officeDocument/2006/relationships" xmlns:p="http://schemas.openxmlformats.org/presentationml/2006/main">
  <p:tag name="DVSHAPEID" val="0E42EPjjLHwrZ3AAiMrPbQ"/>
</p:tagLst>
</file>

<file path=ppt/tags/tag2.xml><?xml version="1.0" encoding="utf-8"?>
<p:tagLst xmlns:a="http://schemas.openxmlformats.org/drawingml/2006/main" xmlns:r="http://schemas.openxmlformats.org/officeDocument/2006/relationships" xmlns:p="http://schemas.openxmlformats.org/presentationml/2006/main">
  <p:tag name="DVSHAPEID" val="XEj6PadF9UffPYMeFJJFtU"/>
</p:tagLst>
</file>

<file path=ppt/tags/tag20.xml><?xml version="1.0" encoding="utf-8"?>
<p:tagLst xmlns:a="http://schemas.openxmlformats.org/drawingml/2006/main" xmlns:r="http://schemas.openxmlformats.org/officeDocument/2006/relationships" xmlns:p="http://schemas.openxmlformats.org/presentationml/2006/main">
  <p:tag name="DVSHAPEID" val="SpZjEcg9FIryHGSlXiZ3us"/>
</p:tagLst>
</file>

<file path=ppt/tags/tag21.xml><?xml version="1.0" encoding="utf-8"?>
<p:tagLst xmlns:a="http://schemas.openxmlformats.org/drawingml/2006/main" xmlns:r="http://schemas.openxmlformats.org/officeDocument/2006/relationships" xmlns:p="http://schemas.openxmlformats.org/presentationml/2006/main">
  <p:tag name="DVSHAPEID" val="zgqHCY0qYaUNT9CfxKKqC2"/>
</p:tagLst>
</file>

<file path=ppt/tags/tag22.xml><?xml version="1.0" encoding="utf-8"?>
<p:tagLst xmlns:a="http://schemas.openxmlformats.org/drawingml/2006/main" xmlns:r="http://schemas.openxmlformats.org/officeDocument/2006/relationships" xmlns:p="http://schemas.openxmlformats.org/presentationml/2006/main">
  <p:tag name="DVSHAPEID" val="dscvg6DBl6cpQJTWAh9eKh"/>
</p:tagLst>
</file>

<file path=ppt/tags/tag23.xml><?xml version="1.0" encoding="utf-8"?>
<p:tagLst xmlns:a="http://schemas.openxmlformats.org/drawingml/2006/main" xmlns:r="http://schemas.openxmlformats.org/officeDocument/2006/relationships" xmlns:p="http://schemas.openxmlformats.org/presentationml/2006/main">
  <p:tag name="DVSHAPEID" val="DUMIJHKfj4Qw2Xv7ITNnON"/>
</p:tagLst>
</file>

<file path=ppt/tags/tag24.xml><?xml version="1.0" encoding="utf-8"?>
<p:tagLst xmlns:a="http://schemas.openxmlformats.org/drawingml/2006/main" xmlns:r="http://schemas.openxmlformats.org/officeDocument/2006/relationships" xmlns:p="http://schemas.openxmlformats.org/presentationml/2006/main">
  <p:tag name="DVSHAPEID" val="R2QPlwzs0f1YXtxYTM3CY4"/>
</p:tagLst>
</file>

<file path=ppt/tags/tag25.xml><?xml version="1.0" encoding="utf-8"?>
<p:tagLst xmlns:a="http://schemas.openxmlformats.org/drawingml/2006/main" xmlns:r="http://schemas.openxmlformats.org/officeDocument/2006/relationships" xmlns:p="http://schemas.openxmlformats.org/presentationml/2006/main">
  <p:tag name="DVSECTIONID" val="lzsCXvEzoxU3xNHCUMnTj1"/>
</p:tagLst>
</file>

<file path=ppt/tags/tag26.xml><?xml version="1.0" encoding="utf-8"?>
<p:tagLst xmlns:a="http://schemas.openxmlformats.org/drawingml/2006/main" xmlns:r="http://schemas.openxmlformats.org/officeDocument/2006/relationships" xmlns:p="http://schemas.openxmlformats.org/presentationml/2006/main">
  <p:tag name="DVSHAPEID" val="XEj6PadF9UffPYMeFJJFtU"/>
</p:tagLst>
</file>

<file path=ppt/tags/tag27.xml><?xml version="1.0" encoding="utf-8"?>
<p:tagLst xmlns:a="http://schemas.openxmlformats.org/drawingml/2006/main" xmlns:r="http://schemas.openxmlformats.org/officeDocument/2006/relationships" xmlns:p="http://schemas.openxmlformats.org/presentationml/2006/main">
  <p:tag name="DVSHAPEID" val="R2QPlwzs0f1YXtxYTM3CY4"/>
</p:tagLst>
</file>

<file path=ppt/tags/tag28.xml><?xml version="1.0" encoding="utf-8"?>
<p:tagLst xmlns:a="http://schemas.openxmlformats.org/drawingml/2006/main" xmlns:r="http://schemas.openxmlformats.org/officeDocument/2006/relationships" xmlns:p="http://schemas.openxmlformats.org/presentationml/2006/main">
  <p:tag name="DVSHAPEID" val="S0oPfiKo84Z2Mgg0PG5GTZ"/>
</p:tagLst>
</file>

<file path=ppt/tags/tag29.xml><?xml version="1.0" encoding="utf-8"?>
<p:tagLst xmlns:a="http://schemas.openxmlformats.org/drawingml/2006/main" xmlns:r="http://schemas.openxmlformats.org/officeDocument/2006/relationships" xmlns:p="http://schemas.openxmlformats.org/presentationml/2006/main">
  <p:tag name="DVSHAPEID" val="dR1iGGPXBQWMaQqvghIC7X"/>
</p:tagLst>
</file>

<file path=ppt/tags/tag3.xml><?xml version="1.0" encoding="utf-8"?>
<p:tagLst xmlns:a="http://schemas.openxmlformats.org/drawingml/2006/main" xmlns:r="http://schemas.openxmlformats.org/officeDocument/2006/relationships" xmlns:p="http://schemas.openxmlformats.org/presentationml/2006/main">
  <p:tag name="DVSHAPEID" val="R2QPlwzs0f1YXtxYTM3CY4"/>
</p:tagLst>
</file>

<file path=ppt/tags/tag30.xml><?xml version="1.0" encoding="utf-8"?>
<p:tagLst xmlns:a="http://schemas.openxmlformats.org/drawingml/2006/main" xmlns:r="http://schemas.openxmlformats.org/officeDocument/2006/relationships" xmlns:p="http://schemas.openxmlformats.org/presentationml/2006/main">
  <p:tag name="DVSHAPEID" val="j1PXezfOZM7ydbJRkbW0Gk"/>
</p:tagLst>
</file>

<file path=ppt/tags/tag31.xml><?xml version="1.0" encoding="utf-8"?>
<p:tagLst xmlns:a="http://schemas.openxmlformats.org/drawingml/2006/main" xmlns:r="http://schemas.openxmlformats.org/officeDocument/2006/relationships" xmlns:p="http://schemas.openxmlformats.org/presentationml/2006/main">
  <p:tag name="DVSHAPEID" val="AtjTmBashniWPiIynVR6N8"/>
</p:tagLst>
</file>

<file path=ppt/tags/tag32.xml><?xml version="1.0" encoding="utf-8"?>
<p:tagLst xmlns:a="http://schemas.openxmlformats.org/drawingml/2006/main" xmlns:r="http://schemas.openxmlformats.org/officeDocument/2006/relationships" xmlns:p="http://schemas.openxmlformats.org/presentationml/2006/main">
  <p:tag name="DVSHAPEID" val="zkGWrszfrnsPjjoPl94RNs"/>
</p:tagLst>
</file>

<file path=ppt/tags/tag33.xml><?xml version="1.0" encoding="utf-8"?>
<p:tagLst xmlns:a="http://schemas.openxmlformats.org/drawingml/2006/main" xmlns:r="http://schemas.openxmlformats.org/officeDocument/2006/relationships" xmlns:p="http://schemas.openxmlformats.org/presentationml/2006/main">
  <p:tag name="DVSECTIONID" val="1miM2ZQc9f8IaOz9MPEGeq"/>
</p:tagLst>
</file>

<file path=ppt/tags/tag34.xml><?xml version="1.0" encoding="utf-8"?>
<p:tagLst xmlns:a="http://schemas.openxmlformats.org/drawingml/2006/main" xmlns:r="http://schemas.openxmlformats.org/officeDocument/2006/relationships" xmlns:p="http://schemas.openxmlformats.org/presentationml/2006/main">
  <p:tag name="DVSHAPEID" val="XEj6PadF9UffPYMeFJJFtU"/>
</p:tagLst>
</file>

<file path=ppt/tags/tag35.xml><?xml version="1.0" encoding="utf-8"?>
<p:tagLst xmlns:a="http://schemas.openxmlformats.org/drawingml/2006/main" xmlns:r="http://schemas.openxmlformats.org/officeDocument/2006/relationships" xmlns:p="http://schemas.openxmlformats.org/presentationml/2006/main">
  <p:tag name="DVSHAPEID" val="R2QPlwzs0f1YXtxYTM3CY4"/>
</p:tagLst>
</file>

<file path=ppt/tags/tag36.xml><?xml version="1.0" encoding="utf-8"?>
<p:tagLst xmlns:a="http://schemas.openxmlformats.org/drawingml/2006/main" xmlns:r="http://schemas.openxmlformats.org/officeDocument/2006/relationships" xmlns:p="http://schemas.openxmlformats.org/presentationml/2006/main">
  <p:tag name="DVSHAPEID" val="S0oPfiKo84Z2Mgg0PG5GTZ"/>
</p:tagLst>
</file>

<file path=ppt/tags/tag37.xml><?xml version="1.0" encoding="utf-8"?>
<p:tagLst xmlns:a="http://schemas.openxmlformats.org/drawingml/2006/main" xmlns:r="http://schemas.openxmlformats.org/officeDocument/2006/relationships" xmlns:p="http://schemas.openxmlformats.org/presentationml/2006/main">
  <p:tag name="DVSHAPEID" val="dR1iGGPXBQWMaQqvghIC7X"/>
</p:tagLst>
</file>

<file path=ppt/tags/tag38.xml><?xml version="1.0" encoding="utf-8"?>
<p:tagLst xmlns:a="http://schemas.openxmlformats.org/drawingml/2006/main" xmlns:r="http://schemas.openxmlformats.org/officeDocument/2006/relationships" xmlns:p="http://schemas.openxmlformats.org/presentationml/2006/main">
  <p:tag name="DVSHAPEID" val="j1PXezfOZM7ydbJRkbW0Gk"/>
</p:tagLst>
</file>

<file path=ppt/tags/tag39.xml><?xml version="1.0" encoding="utf-8"?>
<p:tagLst xmlns:a="http://schemas.openxmlformats.org/drawingml/2006/main" xmlns:r="http://schemas.openxmlformats.org/officeDocument/2006/relationships" xmlns:p="http://schemas.openxmlformats.org/presentationml/2006/main">
  <p:tag name="DVSHAPEID" val="d68cp9wSvI0sTZdq9HS1VV"/>
</p:tagLst>
</file>

<file path=ppt/tags/tag4.xml><?xml version="1.0" encoding="utf-8"?>
<p:tagLst xmlns:a="http://schemas.openxmlformats.org/drawingml/2006/main" xmlns:r="http://schemas.openxmlformats.org/officeDocument/2006/relationships" xmlns:p="http://schemas.openxmlformats.org/presentationml/2006/main">
  <p:tag name="DVSHAPEID" val="S0oPfiKo84Z2Mgg0PG5GTZ"/>
</p:tagLst>
</file>

<file path=ppt/tags/tag40.xml><?xml version="1.0" encoding="utf-8"?>
<p:tagLst xmlns:a="http://schemas.openxmlformats.org/drawingml/2006/main" xmlns:r="http://schemas.openxmlformats.org/officeDocument/2006/relationships" xmlns:p="http://schemas.openxmlformats.org/presentationml/2006/main">
  <p:tag name="DVSHAPEID" val="tZZo9xzI1Wl67zNf3qJyRK"/>
</p:tagLst>
</file>

<file path=ppt/tags/tag41.xml><?xml version="1.0" encoding="utf-8"?>
<p:tagLst xmlns:a="http://schemas.openxmlformats.org/drawingml/2006/main" xmlns:r="http://schemas.openxmlformats.org/officeDocument/2006/relationships" xmlns:p="http://schemas.openxmlformats.org/presentationml/2006/main">
  <p:tag name="DVSECTIONID" val="mckMMCigoEX81toSABlKAm"/>
</p:tagLst>
</file>

<file path=ppt/tags/tag42.xml><?xml version="1.0" encoding="utf-8"?>
<p:tagLst xmlns:a="http://schemas.openxmlformats.org/drawingml/2006/main" xmlns:r="http://schemas.openxmlformats.org/officeDocument/2006/relationships" xmlns:p="http://schemas.openxmlformats.org/presentationml/2006/main">
  <p:tag name="DVSHAPEID" val="XEj6PadF9UffPYMeFJJFtU"/>
</p:tagLst>
</file>

<file path=ppt/tags/tag43.xml><?xml version="1.0" encoding="utf-8"?>
<p:tagLst xmlns:a="http://schemas.openxmlformats.org/drawingml/2006/main" xmlns:r="http://schemas.openxmlformats.org/officeDocument/2006/relationships" xmlns:p="http://schemas.openxmlformats.org/presentationml/2006/main">
  <p:tag name="DVSHAPEID" val="S0oPfiKo84Z2Mgg0PG5GTZ"/>
</p:tagLst>
</file>

<file path=ppt/tags/tag44.xml><?xml version="1.0" encoding="utf-8"?>
<p:tagLst xmlns:a="http://schemas.openxmlformats.org/drawingml/2006/main" xmlns:r="http://schemas.openxmlformats.org/officeDocument/2006/relationships" xmlns:p="http://schemas.openxmlformats.org/presentationml/2006/main">
  <p:tag name="DVSHAPEID" val="dR1iGGPXBQWMaQqvghIC7X"/>
</p:tagLst>
</file>

<file path=ppt/tags/tag45.xml><?xml version="1.0" encoding="utf-8"?>
<p:tagLst xmlns:a="http://schemas.openxmlformats.org/drawingml/2006/main" xmlns:r="http://schemas.openxmlformats.org/officeDocument/2006/relationships" xmlns:p="http://schemas.openxmlformats.org/presentationml/2006/main">
  <p:tag name="DVSHAPEID" val="j1PXezfOZM7ydbJRkbW0Gk"/>
</p:tagLst>
</file>

<file path=ppt/tags/tag46.xml><?xml version="1.0" encoding="utf-8"?>
<p:tagLst xmlns:a="http://schemas.openxmlformats.org/drawingml/2006/main" xmlns:r="http://schemas.openxmlformats.org/officeDocument/2006/relationships" xmlns:p="http://schemas.openxmlformats.org/presentationml/2006/main">
  <p:tag name="DVSHAPEID" val="PRppCV0nYLwhD9d0ZYiNG4"/>
</p:tagLst>
</file>

<file path=ppt/tags/tag5.xml><?xml version="1.0" encoding="utf-8"?>
<p:tagLst xmlns:a="http://schemas.openxmlformats.org/drawingml/2006/main" xmlns:r="http://schemas.openxmlformats.org/officeDocument/2006/relationships" xmlns:p="http://schemas.openxmlformats.org/presentationml/2006/main">
  <p:tag name="DVSHAPEID" val="dR1iGGPXBQWMaQqvghIC7X"/>
</p:tagLst>
</file>

<file path=ppt/tags/tag6.xml><?xml version="1.0" encoding="utf-8"?>
<p:tagLst xmlns:a="http://schemas.openxmlformats.org/drawingml/2006/main" xmlns:r="http://schemas.openxmlformats.org/officeDocument/2006/relationships" xmlns:p="http://schemas.openxmlformats.org/presentationml/2006/main">
  <p:tag name="DVSHAPEID" val="KMm0Fot66q0jYTIVM8zRZW"/>
</p:tagLst>
</file>

<file path=ppt/tags/tag7.xml><?xml version="1.0" encoding="utf-8"?>
<p:tagLst xmlns:a="http://schemas.openxmlformats.org/drawingml/2006/main" xmlns:r="http://schemas.openxmlformats.org/officeDocument/2006/relationships" xmlns:p="http://schemas.openxmlformats.org/presentationml/2006/main">
  <p:tag name="DVSECTIONID" val="CyilfDaLuvmLO45Mo8RcTN"/>
</p:tagLst>
</file>

<file path=ppt/tags/tag8.xml><?xml version="1.0" encoding="utf-8"?>
<p:tagLst xmlns:a="http://schemas.openxmlformats.org/drawingml/2006/main" xmlns:r="http://schemas.openxmlformats.org/officeDocument/2006/relationships" xmlns:p="http://schemas.openxmlformats.org/presentationml/2006/main">
  <p:tag name="DVSHAPEID" val="XEj6PadF9UffPYMeFJJFtU"/>
</p:tagLst>
</file>

<file path=ppt/tags/tag9.xml><?xml version="1.0" encoding="utf-8"?>
<p:tagLst xmlns:a="http://schemas.openxmlformats.org/drawingml/2006/main" xmlns:r="http://schemas.openxmlformats.org/officeDocument/2006/relationships" xmlns:p="http://schemas.openxmlformats.org/presentationml/2006/main">
  <p:tag name="DVSHAPEID" val="R2QPlwzs0f1YXtxYTM3CY4"/>
</p:tagLst>
</file>

<file path=ppt/theme/theme1.xml><?xml version="1.0" encoding="utf-8"?>
<a:theme xmlns:a="http://schemas.openxmlformats.org/drawingml/2006/main" name="Pixel">
  <a:themeElements>
    <a:clrScheme name="Pixel 13">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CCCCE6"/>
      </a:hlink>
      <a:folHlink>
        <a:srgbClr val="B2B2B2"/>
      </a:folHlink>
    </a:clrScheme>
    <a:fontScheme name="Pixel">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7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76" charset="0"/>
          </a:defRPr>
        </a:defPPr>
      </a:lstStyle>
    </a:lnDef>
  </a:objectDefaults>
  <a:extraClrSchemeLst>
    <a:extraClrScheme>
      <a:clrScheme name="Pixel 1">
        <a:dk1>
          <a:srgbClr val="666699"/>
        </a:dk1>
        <a:lt1>
          <a:srgbClr val="FFFFFF"/>
        </a:lt1>
        <a:dk2>
          <a:srgbClr val="000066"/>
        </a:dk2>
        <a:lt2>
          <a:srgbClr val="FFFFFF"/>
        </a:lt2>
        <a:accent1>
          <a:srgbClr val="0066FF"/>
        </a:accent1>
        <a:accent2>
          <a:srgbClr val="3333FF"/>
        </a:accent2>
        <a:accent3>
          <a:srgbClr val="AAAAB8"/>
        </a:accent3>
        <a:accent4>
          <a:srgbClr val="DADADA"/>
        </a:accent4>
        <a:accent5>
          <a:srgbClr val="AAB8FF"/>
        </a:accent5>
        <a:accent6>
          <a:srgbClr val="2D2DE7"/>
        </a:accent6>
        <a:hlink>
          <a:srgbClr val="0000CC"/>
        </a:hlink>
        <a:folHlink>
          <a:srgbClr val="B2B2B2"/>
        </a:folHlink>
      </a:clrScheme>
      <a:clrMap bg1="dk2" tx1="lt1" bg2="dk1" tx2="lt2" accent1="accent1" accent2="accent2" accent3="accent3" accent4="accent4" accent5="accent5" accent6="accent6" hlink="hlink" folHlink="folHlink"/>
    </a:extraClrScheme>
    <a:extraClrScheme>
      <a:clrScheme name="Pixel 2">
        <a:dk1>
          <a:srgbClr val="000000"/>
        </a:dk1>
        <a:lt1>
          <a:srgbClr val="FFFFFF"/>
        </a:lt1>
        <a:dk2>
          <a:srgbClr val="334B49"/>
        </a:dk2>
        <a:lt2>
          <a:srgbClr val="FFFFFF"/>
        </a:lt2>
        <a:accent1>
          <a:srgbClr val="009999"/>
        </a:accent1>
        <a:accent2>
          <a:srgbClr val="008080"/>
        </a:accent2>
        <a:accent3>
          <a:srgbClr val="ADB1B1"/>
        </a:accent3>
        <a:accent4>
          <a:srgbClr val="DADADA"/>
        </a:accent4>
        <a:accent5>
          <a:srgbClr val="AACACA"/>
        </a:accent5>
        <a:accent6>
          <a:srgbClr val="007373"/>
        </a:accent6>
        <a:hlink>
          <a:srgbClr val="006666"/>
        </a:hlink>
        <a:folHlink>
          <a:srgbClr val="B2B2B2"/>
        </a:folHlink>
      </a:clrScheme>
      <a:clrMap bg1="dk2" tx1="lt1" bg2="dk1" tx2="lt2" accent1="accent1" accent2="accent2" accent3="accent3" accent4="accent4" accent5="accent5" accent6="accent6" hlink="hlink" folHlink="folHlink"/>
    </a:extraClrScheme>
    <a:extraClrScheme>
      <a:clrScheme name="Pixel 3">
        <a:dk1>
          <a:srgbClr val="000000"/>
        </a:dk1>
        <a:lt1>
          <a:srgbClr val="FFFFFF"/>
        </a:lt1>
        <a:dk2>
          <a:srgbClr val="FFFFFF"/>
        </a:dk2>
        <a:lt2>
          <a:srgbClr val="808080"/>
        </a:lt2>
        <a:accent1>
          <a:srgbClr val="FF9900"/>
        </a:accent1>
        <a:accent2>
          <a:srgbClr val="FCB138"/>
        </a:accent2>
        <a:accent3>
          <a:srgbClr val="FFFFFF"/>
        </a:accent3>
        <a:accent4>
          <a:srgbClr val="000000"/>
        </a:accent4>
        <a:accent5>
          <a:srgbClr val="FFCAAA"/>
        </a:accent5>
        <a:accent6>
          <a:srgbClr val="E4A032"/>
        </a:accent6>
        <a:hlink>
          <a:srgbClr val="FCC66E"/>
        </a:hlink>
        <a:folHlink>
          <a:srgbClr val="B2B2B2"/>
        </a:folHlink>
      </a:clrScheme>
      <a:clrMap bg1="lt1" tx1="dk1" bg2="lt2" tx2="dk2" accent1="accent1" accent2="accent2" accent3="accent3" accent4="accent4" accent5="accent5" accent6="accent6" hlink="hlink" folHlink="folHlink"/>
    </a:extraClrScheme>
    <a:extraClrScheme>
      <a:clrScheme name="Pixel 4">
        <a:dk1>
          <a:srgbClr val="000000"/>
        </a:dk1>
        <a:lt1>
          <a:srgbClr val="FFFFFF"/>
        </a:lt1>
        <a:dk2>
          <a:srgbClr val="FFFFFF"/>
        </a:dk2>
        <a:lt2>
          <a:srgbClr val="808080"/>
        </a:lt2>
        <a:accent1>
          <a:srgbClr val="440044"/>
        </a:accent1>
        <a:accent2>
          <a:srgbClr val="790571"/>
        </a:accent2>
        <a:accent3>
          <a:srgbClr val="FFFFFF"/>
        </a:accent3>
        <a:accent4>
          <a:srgbClr val="000000"/>
        </a:accent4>
        <a:accent5>
          <a:srgbClr val="B0AAB0"/>
        </a:accent5>
        <a:accent6>
          <a:srgbClr val="6D0466"/>
        </a:accent6>
        <a:hlink>
          <a:srgbClr val="9F839F"/>
        </a:hlink>
        <a:folHlink>
          <a:srgbClr val="B2B2B2"/>
        </a:folHlink>
      </a:clrScheme>
      <a:clrMap bg1="lt1" tx1="dk1" bg2="lt2" tx2="dk2" accent1="accent1" accent2="accent2" accent3="accent3" accent4="accent4" accent5="accent5" accent6="accent6" hlink="hlink" folHlink="folHlink"/>
    </a:extraClrScheme>
    <a:extraClrScheme>
      <a:clrScheme name="Pixel 5">
        <a:dk1>
          <a:srgbClr val="000000"/>
        </a:dk1>
        <a:lt1>
          <a:srgbClr val="FFFFFF"/>
        </a:lt1>
        <a:dk2>
          <a:srgbClr val="FFFFFF"/>
        </a:dk2>
        <a:lt2>
          <a:srgbClr val="666699"/>
        </a:lt2>
        <a:accent1>
          <a:srgbClr val="779F92"/>
        </a:accent1>
        <a:accent2>
          <a:srgbClr val="9DC2D7"/>
        </a:accent2>
        <a:accent3>
          <a:srgbClr val="FFFFFF"/>
        </a:accent3>
        <a:accent4>
          <a:srgbClr val="000000"/>
        </a:accent4>
        <a:accent5>
          <a:srgbClr val="BDCDC7"/>
        </a:accent5>
        <a:accent6>
          <a:srgbClr val="8EB0C3"/>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ixel 6">
        <a:dk1>
          <a:srgbClr val="6A0000"/>
        </a:dk1>
        <a:lt1>
          <a:srgbClr val="FFFFFF"/>
        </a:lt1>
        <a:dk2>
          <a:srgbClr val="FFFFFF"/>
        </a:dk2>
        <a:lt2>
          <a:srgbClr val="666699"/>
        </a:lt2>
        <a:accent1>
          <a:srgbClr val="CC3300"/>
        </a:accent1>
        <a:accent2>
          <a:srgbClr val="CC6600"/>
        </a:accent2>
        <a:accent3>
          <a:srgbClr val="FFFFFF"/>
        </a:accent3>
        <a:accent4>
          <a:srgbClr val="590000"/>
        </a:accent4>
        <a:accent5>
          <a:srgbClr val="E2ADAA"/>
        </a:accent5>
        <a:accent6>
          <a:srgbClr val="B95C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Pixel 7">
        <a:dk1>
          <a:srgbClr val="4F4F77"/>
        </a:dk1>
        <a:lt1>
          <a:srgbClr val="FFFFFF"/>
        </a:lt1>
        <a:dk2>
          <a:srgbClr val="4A7911"/>
        </a:dk2>
        <a:lt2>
          <a:srgbClr val="FFFFFF"/>
        </a:lt2>
        <a:accent1>
          <a:srgbClr val="336600"/>
        </a:accent1>
        <a:accent2>
          <a:srgbClr val="669900"/>
        </a:accent2>
        <a:accent3>
          <a:srgbClr val="B1BEAA"/>
        </a:accent3>
        <a:accent4>
          <a:srgbClr val="DADADA"/>
        </a:accent4>
        <a:accent5>
          <a:srgbClr val="ADB8AA"/>
        </a:accent5>
        <a:accent6>
          <a:srgbClr val="5C8A00"/>
        </a:accent6>
        <a:hlink>
          <a:srgbClr val="99CC00"/>
        </a:hlink>
        <a:folHlink>
          <a:srgbClr val="B2B2B2"/>
        </a:folHlink>
      </a:clrScheme>
      <a:clrMap bg1="dk2" tx1="lt1" bg2="dk1" tx2="lt2" accent1="accent1" accent2="accent2" accent3="accent3" accent4="accent4" accent5="accent5" accent6="accent6" hlink="hlink" folHlink="folHlink"/>
    </a:extraClrScheme>
    <a:extraClrScheme>
      <a:clrScheme name="Pixel 8">
        <a:dk1>
          <a:srgbClr val="003300"/>
        </a:dk1>
        <a:lt1>
          <a:srgbClr val="FFFFFF"/>
        </a:lt1>
        <a:dk2>
          <a:srgbClr val="FFFFFF"/>
        </a:dk2>
        <a:lt2>
          <a:srgbClr val="4F4F77"/>
        </a:lt2>
        <a:accent1>
          <a:srgbClr val="336600"/>
        </a:accent1>
        <a:accent2>
          <a:srgbClr val="669900"/>
        </a:accent2>
        <a:accent3>
          <a:srgbClr val="FFFFFF"/>
        </a:accent3>
        <a:accent4>
          <a:srgbClr val="002A00"/>
        </a:accent4>
        <a:accent5>
          <a:srgbClr val="ADB8AA"/>
        </a:accent5>
        <a:accent6>
          <a:srgbClr val="5C8A00"/>
        </a:accent6>
        <a:hlink>
          <a:srgbClr val="99CC00"/>
        </a:hlink>
        <a:folHlink>
          <a:srgbClr val="B2B2B2"/>
        </a:folHlink>
      </a:clrScheme>
      <a:clrMap bg1="lt1" tx1="dk1" bg2="lt2" tx2="dk2" accent1="accent1" accent2="accent2" accent3="accent3" accent4="accent4" accent5="accent5" accent6="accent6" hlink="hlink" folHlink="folHlink"/>
    </a:extraClrScheme>
    <a:extraClrScheme>
      <a:clrScheme name="Pixel 9">
        <a:dk1>
          <a:srgbClr val="808080"/>
        </a:dk1>
        <a:lt1>
          <a:srgbClr val="FFFFFF"/>
        </a:lt1>
        <a:dk2>
          <a:srgbClr val="2F978D"/>
        </a:dk2>
        <a:lt2>
          <a:srgbClr val="FFFFFF"/>
        </a:lt2>
        <a:accent1>
          <a:srgbClr val="008080"/>
        </a:accent1>
        <a:accent2>
          <a:srgbClr val="009999"/>
        </a:accent2>
        <a:accent3>
          <a:srgbClr val="ADC9C5"/>
        </a:accent3>
        <a:accent4>
          <a:srgbClr val="DADADA"/>
        </a:accent4>
        <a:accent5>
          <a:srgbClr val="AAC0C0"/>
        </a:accent5>
        <a:accent6>
          <a:srgbClr val="008A8A"/>
        </a:accent6>
        <a:hlink>
          <a:srgbClr val="70CAC6"/>
        </a:hlink>
        <a:folHlink>
          <a:srgbClr val="B2B2B2"/>
        </a:folHlink>
      </a:clrScheme>
      <a:clrMap bg1="dk2" tx1="lt1" bg2="dk1" tx2="lt2" accent1="accent1" accent2="accent2" accent3="accent3" accent4="accent4" accent5="accent5" accent6="accent6" hlink="hlink" folHlink="folHlink"/>
    </a:extraClrScheme>
    <a:extraClrScheme>
      <a:clrScheme name="Pixel 10">
        <a:dk1>
          <a:srgbClr val="4F4F77"/>
        </a:dk1>
        <a:lt1>
          <a:srgbClr val="FFFFFF"/>
        </a:lt1>
        <a:dk2>
          <a:srgbClr val="330000"/>
        </a:dk2>
        <a:lt2>
          <a:srgbClr val="FFFFFF"/>
        </a:lt2>
        <a:accent1>
          <a:srgbClr val="822504"/>
        </a:accent1>
        <a:accent2>
          <a:srgbClr val="9E2A06"/>
        </a:accent2>
        <a:accent3>
          <a:srgbClr val="ADAAAA"/>
        </a:accent3>
        <a:accent4>
          <a:srgbClr val="DADADA"/>
        </a:accent4>
        <a:accent5>
          <a:srgbClr val="C1ACAA"/>
        </a:accent5>
        <a:accent6>
          <a:srgbClr val="8F2505"/>
        </a:accent6>
        <a:hlink>
          <a:srgbClr val="7C0704"/>
        </a:hlink>
        <a:folHlink>
          <a:srgbClr val="B2B2B2"/>
        </a:folHlink>
      </a:clrScheme>
      <a:clrMap bg1="dk2" tx1="lt1" bg2="dk1" tx2="lt2" accent1="accent1" accent2="accent2" accent3="accent3" accent4="accent4" accent5="accent5" accent6="accent6" hlink="hlink" folHlink="folHlink"/>
    </a:extraClrScheme>
    <a:extraClrScheme>
      <a:clrScheme name="Pixel 11">
        <a:dk1>
          <a:srgbClr val="333333"/>
        </a:dk1>
        <a:lt1>
          <a:srgbClr val="FFFFFF"/>
        </a:lt1>
        <a:dk2>
          <a:srgbClr val="333399"/>
        </a:dk2>
        <a:lt2>
          <a:srgbClr val="FFFFFF"/>
        </a:lt2>
        <a:accent1>
          <a:srgbClr val="006699"/>
        </a:accent1>
        <a:accent2>
          <a:srgbClr val="0386AF"/>
        </a:accent2>
        <a:accent3>
          <a:srgbClr val="ADADCA"/>
        </a:accent3>
        <a:accent4>
          <a:srgbClr val="DADADA"/>
        </a:accent4>
        <a:accent5>
          <a:srgbClr val="AAB8CA"/>
        </a:accent5>
        <a:accent6>
          <a:srgbClr val="02799E"/>
        </a:accent6>
        <a:hlink>
          <a:srgbClr val="6699FF"/>
        </a:hlink>
        <a:folHlink>
          <a:srgbClr val="B2B2B2"/>
        </a:folHlink>
      </a:clrScheme>
      <a:clrMap bg1="dk2" tx1="lt1" bg2="dk1" tx2="lt2" accent1="accent1" accent2="accent2" accent3="accent3" accent4="accent4" accent5="accent5" accent6="accent6" hlink="hlink" folHlink="folHlink"/>
    </a:extraClrScheme>
    <a:extraClrScheme>
      <a:clrScheme name="Pixel 12">
        <a:dk1>
          <a:srgbClr val="000000"/>
        </a:dk1>
        <a:lt1>
          <a:srgbClr val="FFFFFF"/>
        </a:lt1>
        <a:dk2>
          <a:srgbClr val="FFFFFF"/>
        </a:dk2>
        <a:lt2>
          <a:srgbClr val="808080"/>
        </a:lt2>
        <a:accent1>
          <a:srgbClr val="000080"/>
        </a:accent1>
        <a:accent2>
          <a:srgbClr val="9999CC"/>
        </a:accent2>
        <a:accent3>
          <a:srgbClr val="FFFFFF"/>
        </a:accent3>
        <a:accent4>
          <a:srgbClr val="000000"/>
        </a:accent4>
        <a:accent5>
          <a:srgbClr val="AAAAC0"/>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X:Templates:Presentations:Designs:Pixel</Template>
  <TotalTime>62320</TotalTime>
  <Words>4264</Words>
  <Application>Microsoft Macintosh PowerPoint</Application>
  <PresentationFormat>On-screen Show (4:3)</PresentationFormat>
  <Paragraphs>590</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Pixel</vt:lpstr>
      <vt:lpstr>Class 8 Privacy</vt:lpstr>
      <vt:lpstr>Overview</vt:lpstr>
      <vt:lpstr>PowerPoint Presentation</vt:lpstr>
      <vt:lpstr>My Reading Notes</vt:lpstr>
      <vt:lpstr>Overview</vt:lpstr>
      <vt:lpstr>Assignment</vt:lpstr>
      <vt:lpstr>Overview</vt:lpstr>
      <vt:lpstr>Enforcing Mobile Privacy</vt:lpstr>
      <vt:lpstr>Scope</vt:lpstr>
      <vt:lpstr>Issues</vt:lpstr>
      <vt:lpstr>What’s Being Done </vt:lpstr>
      <vt:lpstr>Discussion</vt:lpstr>
      <vt:lpstr>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Sacrificing Privacy</vt:lpstr>
      <vt:lpstr>PowerPoint Presentation</vt:lpstr>
      <vt:lpstr>PowerPoint Presentation</vt:lpstr>
      <vt:lpstr>PowerPoint Presentation</vt:lpstr>
      <vt:lpstr>PowerPoint Presentation</vt:lpstr>
      <vt:lpstr>PowerPoint Presentation</vt:lpstr>
      <vt:lpstr>PowerPoint Presentation</vt:lpstr>
      <vt:lpstr>Class 8  The End</vt:lpstr>
      <vt:lpstr>A Privacy Quote</vt:lpstr>
      <vt:lpstr>Privacy</vt:lpstr>
      <vt:lpstr>Privacy</vt:lpstr>
      <vt:lpstr>Privacy</vt:lpstr>
      <vt:lpstr>Government</vt:lpstr>
      <vt:lpstr>What Safeguards Are There?</vt:lpstr>
      <vt:lpstr>Other Factors</vt:lpstr>
      <vt:lpstr>Other Factors II</vt:lpstr>
      <vt:lpstr>Companies</vt:lpstr>
      <vt:lpstr>Safeguards</vt:lpstr>
      <vt:lpstr>Other Business Things</vt:lpstr>
      <vt:lpstr>Technology</vt:lpstr>
    </vt:vector>
  </TitlesOfParts>
  <Manager/>
  <Company>WPI Computer Science Department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3043 Social Implications Of Computing</dc:title>
  <dc:subject/>
  <dc:creator>Keith A. Pray</dc:creator>
  <cp:keywords/>
  <dc:description/>
  <cp:lastModifiedBy>Keith A. Pray</cp:lastModifiedBy>
  <cp:revision>399</cp:revision>
  <cp:lastPrinted>2004-04-28T16:30:48Z</cp:lastPrinted>
  <dcterms:created xsi:type="dcterms:W3CDTF">2010-11-11T03:44:14Z</dcterms:created>
  <dcterms:modified xsi:type="dcterms:W3CDTF">2011-09-20T21:41:38Z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ies>
</file>