
<file path=[Content_Types].xml><?xml version="1.0" encoding="utf-8"?>
<Types xmlns="http://schemas.openxmlformats.org/package/2006/content-types">
  <Default Extension="jpg" ContentType="image/jpeg"/>
  <Default Extension="xml" ContentType="application/xml"/>
  <Default Extension="xlsx" ContentType="application/vnd.openxmlformats-officedocument.spreadsheetml.sheet"/>
  <Default Extension="jpeg" ContentType="image/jpeg"/>
  <Default Extension="gif" ContentType="image/gif"/>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6" r:id="rId2"/>
    <p:sldId id="345" r:id="rId3"/>
    <p:sldId id="405" r:id="rId4"/>
    <p:sldId id="406" r:id="rId5"/>
    <p:sldId id="401" r:id="rId6"/>
    <p:sldId id="407" r:id="rId7"/>
    <p:sldId id="415" r:id="rId8"/>
    <p:sldId id="416" r:id="rId9"/>
    <p:sldId id="417" r:id="rId10"/>
    <p:sldId id="430" r:id="rId11"/>
    <p:sldId id="431" r:id="rId12"/>
    <p:sldId id="432" r:id="rId13"/>
    <p:sldId id="433" r:id="rId14"/>
    <p:sldId id="434" r:id="rId15"/>
    <p:sldId id="435" r:id="rId16"/>
    <p:sldId id="436" r:id="rId17"/>
    <p:sldId id="437" r:id="rId18"/>
    <p:sldId id="438" r:id="rId19"/>
    <p:sldId id="439" r:id="rId20"/>
    <p:sldId id="440" r:id="rId21"/>
    <p:sldId id="441" r:id="rId22"/>
    <p:sldId id="442" r:id="rId23"/>
    <p:sldId id="443" r:id="rId24"/>
    <p:sldId id="424" r:id="rId25"/>
    <p:sldId id="425" r:id="rId26"/>
    <p:sldId id="426" r:id="rId27"/>
    <p:sldId id="427" r:id="rId28"/>
    <p:sldId id="428" r:id="rId29"/>
    <p:sldId id="429" r:id="rId30"/>
    <p:sldId id="329" r:id="rId31"/>
    <p:sldId id="404" r:id="rId32"/>
    <p:sldId id="382" r:id="rId33"/>
    <p:sldId id="397" r:id="rId34"/>
    <p:sldId id="381" r:id="rId35"/>
    <p:sldId id="383" r:id="rId36"/>
    <p:sldId id="403" r:id="rId37"/>
    <p:sldId id="384" r:id="rId38"/>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740" autoAdjust="0"/>
  </p:normalViewPr>
  <p:slideViewPr>
    <p:cSldViewPr>
      <p:cViewPr varScale="1">
        <p:scale>
          <a:sx n="143" d="100"/>
          <a:sy n="143" d="100"/>
        </p:scale>
        <p:origin x="-13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3904"/>
    </p:cViewPr>
  </p:sorterViewPr>
  <p:gridSpacing cx="76200" cy="762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tableStyles" Target="tableStyle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presProps" Target="presProp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theme" Target="theme/theme1.xml"/><Relationship Id="rId41" Type="http://schemas.openxmlformats.org/officeDocument/2006/relationships/printerSettings" Target="printerSettings/printerSettings1.bin"/><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1070216968"/>
        <c:axId val="1069796504"/>
      </c:barChart>
      <c:catAx>
        <c:axId val="1070216968"/>
        <c:scaling>
          <c:orientation val="minMax"/>
        </c:scaling>
        <c:delete val="0"/>
        <c:axPos val="b"/>
        <c:majorTickMark val="out"/>
        <c:minorTickMark val="none"/>
        <c:tickLblPos val="nextTo"/>
        <c:crossAx val="1069796504"/>
        <c:crosses val="autoZero"/>
        <c:auto val="1"/>
        <c:lblAlgn val="ctr"/>
        <c:lblOffset val="100"/>
        <c:noMultiLvlLbl val="0"/>
      </c:catAx>
      <c:valAx>
        <c:axId val="1069796504"/>
        <c:scaling>
          <c:orientation val="minMax"/>
        </c:scaling>
        <c:delete val="0"/>
        <c:axPos val="l"/>
        <c:majorGridlines/>
        <c:numFmt formatCode="General" sourceLinked="1"/>
        <c:majorTickMark val="out"/>
        <c:minorTickMark val="none"/>
        <c:tickLblPos val="nextTo"/>
        <c:crossAx val="10702169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Sheet1!$A$2</c:f>
              <c:strCache>
                <c:ptCount val="1"/>
                <c:pt idx="0">
                  <c:v>number of pages</c:v>
                </c:pt>
              </c:strCache>
            </c:strRef>
          </c:tx>
          <c:invertIfNegative val="0"/>
          <c:cat>
            <c:strRef>
              <c:f>Sheet1!$B$1:$F$1</c:f>
              <c:strCache>
                <c:ptCount val="5"/>
                <c:pt idx="0">
                  <c:v>CPA</c:v>
                </c:pt>
                <c:pt idx="1">
                  <c:v>Lawyer</c:v>
                </c:pt>
                <c:pt idx="2">
                  <c:v>Doctor</c:v>
                </c:pt>
                <c:pt idx="3">
                  <c:v>CFA</c:v>
                </c:pt>
                <c:pt idx="4">
                  <c:v>Software Engineer</c:v>
                </c:pt>
              </c:strCache>
            </c:strRef>
          </c:cat>
          <c:val>
            <c:numRef>
              <c:f>Sheet1!$B$2:$F$2</c:f>
              <c:numCache>
                <c:formatCode>General</c:formatCode>
                <c:ptCount val="5"/>
                <c:pt idx="0">
                  <c:v>374.0</c:v>
                </c:pt>
                <c:pt idx="1">
                  <c:v>37.0</c:v>
                </c:pt>
                <c:pt idx="2">
                  <c:v>489.0</c:v>
                </c:pt>
                <c:pt idx="3">
                  <c:v>130.0</c:v>
                </c:pt>
                <c:pt idx="4">
                  <c:v>7.0</c:v>
                </c:pt>
              </c:numCache>
            </c:numRef>
          </c:val>
        </c:ser>
        <c:dLbls>
          <c:showLegendKey val="0"/>
          <c:showVal val="0"/>
          <c:showCatName val="0"/>
          <c:showSerName val="0"/>
          <c:showPercent val="0"/>
          <c:showBubbleSize val="0"/>
        </c:dLbls>
        <c:gapWidth val="150"/>
        <c:axId val="985692152"/>
        <c:axId val="1126149848"/>
      </c:barChart>
      <c:catAx>
        <c:axId val="985692152"/>
        <c:scaling>
          <c:orientation val="minMax"/>
        </c:scaling>
        <c:delete val="0"/>
        <c:axPos val="b"/>
        <c:majorTickMark val="out"/>
        <c:minorTickMark val="none"/>
        <c:tickLblPos val="nextTo"/>
        <c:crossAx val="1126149848"/>
        <c:crosses val="autoZero"/>
        <c:auto val="1"/>
        <c:lblAlgn val="ctr"/>
        <c:lblOffset val="100"/>
        <c:noMultiLvlLbl val="0"/>
      </c:catAx>
      <c:valAx>
        <c:axId val="1126149848"/>
        <c:scaling>
          <c:orientation val="minMax"/>
        </c:scaling>
        <c:delete val="0"/>
        <c:axPos val="l"/>
        <c:majorGridlines/>
        <c:numFmt formatCode="General" sourceLinked="1"/>
        <c:majorTickMark val="out"/>
        <c:minorTickMark val="none"/>
        <c:tickLblPos val="nextTo"/>
        <c:crossAx val="985692152"/>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F5483337-5CDB-114F-A824-9B1CC159B231}" type="datetime1">
              <a:rPr lang="en-US"/>
              <a:pPr/>
              <a:t>9/5/11</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EB192DA6-CB80-3B42-8420-25BDD0338784}" type="slidenum">
              <a:rPr lang="en-US"/>
              <a:pPr/>
              <a:t>‹#›</a:t>
            </a:fld>
            <a:endParaRPr lang="en-US"/>
          </a:p>
        </p:txBody>
      </p:sp>
    </p:spTree>
    <p:extLst>
      <p:ext uri="{BB962C8B-B14F-4D97-AF65-F5344CB8AC3E}">
        <p14:creationId xmlns:p14="http://schemas.microsoft.com/office/powerpoint/2010/main" val="354128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3B3024D6-64B1-C441-91BD-25FAE899D92F}" type="datetime1">
              <a:rPr lang="en-US"/>
              <a:pPr/>
              <a:t>9/5/11</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71AD563-529E-0F4C-B4B0-089A706BE3F1}" type="slidenum">
              <a:rPr lang="en-US"/>
              <a:pPr/>
              <a:t>‹#›</a:t>
            </a:fld>
            <a:endParaRPr lang="en-US"/>
          </a:p>
        </p:txBody>
      </p:sp>
    </p:spTree>
    <p:extLst>
      <p:ext uri="{BB962C8B-B14F-4D97-AF65-F5344CB8AC3E}">
        <p14:creationId xmlns:p14="http://schemas.microsoft.com/office/powerpoint/2010/main" val="69824848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3" Type="http://schemas.openxmlformats.org/officeDocument/2006/relationships/hyperlink" Target="https://exchange.wpi.edu/owa/redir.aspx?C=79dd0f59287f4d42b42ac7ca11ba6c3b&amp;URL=http://www.newadvent.org/cathen/05556a.htm" TargetMode="Externa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07D30E88-B7FC-004F-8547-883C28FED4FC}" type="datetime1">
              <a:rPr lang="en-US" smtClean="0"/>
              <a:pPr/>
              <a:t>9/5/11</a:t>
            </a:fld>
            <a:endParaRPr lang="en-US" smtClean="0"/>
          </a:p>
        </p:txBody>
      </p:sp>
      <p:sp>
        <p:nvSpPr>
          <p:cNvPr id="16387" name="Rectangle 7"/>
          <p:cNvSpPr>
            <a:spLocks noGrp="1" noChangeArrowheads="1"/>
          </p:cNvSpPr>
          <p:nvPr>
            <p:ph type="sldNum" sz="quarter" idx="5"/>
          </p:nvPr>
        </p:nvSpPr>
        <p:spPr>
          <a:noFill/>
        </p:spPr>
        <p:txBody>
          <a:bodyPr/>
          <a:lstStyle/>
          <a:p>
            <a:fld id="{41D5B209-3D60-5346-95AB-0BE97255221E}"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Excited already, aren’t you? You may not be depending on how you enjoyed the last class.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solidFill>
                  <a:srgbClr val="1F497D"/>
                </a:solidFill>
              </a:rPr>
              <a:pPr/>
              <a:t>9/6/11</a:t>
            </a:fld>
            <a:endParaRPr lang="en-US" dirty="0">
              <a:solidFill>
                <a:srgbClr val="1F497D"/>
              </a:solidFill>
            </a:endParaRPr>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solidFill>
                  <a:srgbClr val="1F497D"/>
                </a:solidFill>
              </a:rPr>
              <a:pPr/>
              <a:t>11</a:t>
            </a:fld>
            <a:endParaRPr lang="en-US" dirty="0">
              <a:solidFill>
                <a:srgbClr val="1F497D"/>
              </a:solidFill>
            </a:endParaRPr>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First, this is a summary</a:t>
            </a:r>
            <a:r>
              <a:rPr lang="en-US" baseline="0" dirty="0" smtClean="0">
                <a:latin typeface="Arial" charset="0"/>
                <a:ea typeface="ＭＳ Ｐゴシック" charset="-128"/>
                <a:cs typeface="ＭＳ Ｐゴシック" charset="-128"/>
              </a:rPr>
              <a:t> of the difference between a software engineer and another well-defined profession.</a:t>
            </a:r>
          </a:p>
          <a:p>
            <a:pPr eaLnBrk="1" hangingPunct="1"/>
            <a:r>
              <a:rPr lang="en-US" baseline="0" dirty="0" smtClean="0">
                <a:latin typeface="Arial" charset="0"/>
                <a:ea typeface="ＭＳ Ｐゴシック" charset="-128"/>
                <a:cs typeface="ＭＳ Ｐゴシック" charset="-128"/>
              </a:rPr>
              <a:t>(quickly go through the bullets). As we can see, software engineers enjoy way more freedom than others!</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graph</a:t>
            </a:r>
            <a:r>
              <a:rPr lang="en-US" baseline="0" dirty="0" smtClean="0"/>
              <a:t> that compares the formally defined ethics code of all kinds of professions. As we can see on the graph, the SWE Ethics are the most concise work. But what does this tell us. Of course it means we may have less restrictions during our work, but it actually require each individual have a better understanding of the ethical theories. For example, under the same </a:t>
            </a:r>
            <a:r>
              <a:rPr lang="en-US" baseline="0" dirty="0" err="1" smtClean="0"/>
              <a:t>dillema</a:t>
            </a:r>
            <a:r>
              <a:rPr lang="en-US" baseline="0" dirty="0" smtClean="0"/>
              <a:t>, a CPA may easily refer to his thick piece of Code, and find a specific clause that tells him/her what to do. On the other hand, a software engineer probably have to tradeoff all sorts of benefits and harms, applying several ethical theories before being able to reach the wise decision.</a:t>
            </a:r>
            <a:endParaRPr lang="en-US" dirty="0"/>
          </a:p>
        </p:txBody>
      </p:sp>
      <p:sp>
        <p:nvSpPr>
          <p:cNvPr id="4" name="Slide Number Placeholder 3"/>
          <p:cNvSpPr>
            <a:spLocks noGrp="1"/>
          </p:cNvSpPr>
          <p:nvPr>
            <p:ph type="sldNum" sz="quarter" idx="10"/>
          </p:nvPr>
        </p:nvSpPr>
        <p:spPr/>
        <p:txBody>
          <a:bodyPr/>
          <a:lstStyle/>
          <a:p>
            <a:fld id="{72C6297E-C9B7-4141-A516-37A7E3DA5613}" type="slidenum">
              <a:rPr lang="en-US" smtClean="0"/>
              <a:t>12</a:t>
            </a:fld>
            <a:endParaRPr lang="en-US"/>
          </a:p>
        </p:txBody>
      </p:sp>
    </p:spTree>
    <p:extLst>
      <p:ext uri="{BB962C8B-B14F-4D97-AF65-F5344CB8AC3E}">
        <p14:creationId xmlns:p14="http://schemas.microsoft.com/office/powerpoint/2010/main" val="3994579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solidFill>
                  <a:srgbClr val="1F497D"/>
                </a:solidFill>
              </a:rPr>
              <a:pPr/>
              <a:t>9/6/11</a:t>
            </a:fld>
            <a:endParaRPr lang="en-US" dirty="0">
              <a:solidFill>
                <a:srgbClr val="1F497D"/>
              </a:solidFill>
            </a:endParaRPr>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solidFill>
                  <a:srgbClr val="1F497D"/>
                </a:solidFill>
              </a:rPr>
              <a:pPr/>
              <a:t>13</a:t>
            </a:fld>
            <a:endParaRPr lang="en-US" dirty="0">
              <a:solidFill>
                <a:srgbClr val="1F497D"/>
              </a:solidFill>
            </a:endParaRPr>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Here is a very specific comparison</a:t>
            </a:r>
            <a:r>
              <a:rPr lang="en-US" baseline="0" dirty="0" smtClean="0">
                <a:latin typeface="Arial" charset="0"/>
                <a:ea typeface="ＭＳ Ｐゴシック" charset="-128"/>
                <a:cs typeface="ＭＳ Ｐゴシック" charset="-128"/>
              </a:rPr>
              <a:t> between the ethical guidance between a CFA and a software engineer. </a:t>
            </a:r>
          </a:p>
          <a:p>
            <a:pPr eaLnBrk="1" hangingPunct="1"/>
            <a:r>
              <a:rPr lang="en-US" baseline="0" dirty="0" smtClean="0">
                <a:latin typeface="Arial" charset="0"/>
                <a:ea typeface="ＭＳ Ｐゴシック" charset="-128"/>
                <a:cs typeface="ＭＳ Ｐゴシック" charset="-128"/>
              </a:rPr>
              <a:t>As we can see, a CFA has six components of the Code of Ethics and Seven Standards of Professional Conduct to follow, along with numerous laws to comply with. While Software engineers only have the SWE code of Ethics. Computer experts like the beauty of simplicity!</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solidFill>
                  <a:srgbClr val="1F497D"/>
                </a:solidFill>
              </a:rPr>
              <a:pPr/>
              <a:t>9/6/11</a:t>
            </a:fld>
            <a:endParaRPr lang="en-US" dirty="0">
              <a:solidFill>
                <a:srgbClr val="1F497D"/>
              </a:solidFill>
            </a:endParaRPr>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solidFill>
                  <a:srgbClr val="1F497D"/>
                </a:solidFill>
              </a:rPr>
              <a:pPr/>
              <a:t>14</a:t>
            </a:fld>
            <a:endParaRPr lang="en-US" dirty="0">
              <a:solidFill>
                <a:srgbClr val="1F497D"/>
              </a:solidFill>
            </a:endParaRPr>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If</a:t>
            </a:r>
            <a:r>
              <a:rPr lang="en-US" baseline="0" dirty="0" smtClean="0">
                <a:latin typeface="Arial" charset="0"/>
                <a:ea typeface="ＭＳ Ｐゴシック" charset="-128"/>
                <a:cs typeface="ＭＳ Ｐゴシック" charset="-128"/>
              </a:rPr>
              <a:t> we go through these code and standards one by one, we can actually find a surprisingly good amount of similarities. For example, both repeatedly mentioned the words such as professionalism, integrity and responsibilities. These explained the public expectation that every expert, independent of </a:t>
            </a:r>
            <a:r>
              <a:rPr lang="en-US" baseline="0" dirty="0" err="1" smtClean="0">
                <a:latin typeface="Arial" charset="0"/>
                <a:ea typeface="ＭＳ Ｐゴシック" charset="-128"/>
                <a:cs typeface="ＭＳ Ｐゴシック" charset="-128"/>
              </a:rPr>
              <a:t>diciplines</a:t>
            </a:r>
            <a:r>
              <a:rPr lang="en-US" baseline="0" dirty="0" smtClean="0">
                <a:latin typeface="Arial" charset="0"/>
                <a:ea typeface="ＭＳ Ｐゴシック" charset="-128"/>
                <a:cs typeface="ＭＳ Ｐゴシック" charset="-128"/>
              </a:rPr>
              <a:t>, should not abuse his/her expertise and harm public.</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solidFill>
                  <a:srgbClr val="1F497D"/>
                </a:solidFill>
              </a:rPr>
              <a:pPr/>
              <a:t>9/6/11</a:t>
            </a:fld>
            <a:endParaRPr lang="en-US" dirty="0">
              <a:solidFill>
                <a:srgbClr val="1F497D"/>
              </a:solidFill>
            </a:endParaRPr>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solidFill>
                  <a:srgbClr val="1F497D"/>
                </a:solidFill>
              </a:rPr>
              <a:pPr/>
              <a:t>15</a:t>
            </a:fld>
            <a:endParaRPr lang="en-US" dirty="0">
              <a:solidFill>
                <a:srgbClr val="1F497D"/>
              </a:solidFill>
            </a:endParaRPr>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As an</a:t>
            </a:r>
            <a:r>
              <a:rPr lang="en-US" baseline="0" dirty="0" smtClean="0">
                <a:latin typeface="Arial" charset="0"/>
                <a:ea typeface="ＭＳ Ｐゴシック" charset="-128"/>
                <a:cs typeface="ＭＳ Ｐゴシック" charset="-128"/>
              </a:rPr>
              <a:t> example mentioned in the textbook, </a:t>
            </a:r>
            <a:r>
              <a:rPr lang="en-US" baseline="0" dirty="0" err="1" smtClean="0">
                <a:latin typeface="Arial" charset="0"/>
                <a:ea typeface="ＭＳ Ｐゴシック" charset="-128"/>
                <a:cs typeface="ＭＳ Ｐゴシック" charset="-128"/>
              </a:rPr>
              <a:t>disobaynce</a:t>
            </a:r>
            <a:r>
              <a:rPr lang="en-US" baseline="0" dirty="0" smtClean="0">
                <a:latin typeface="Arial" charset="0"/>
                <a:ea typeface="ＭＳ Ｐゴシック" charset="-128"/>
                <a:cs typeface="ＭＳ Ｐゴシック" charset="-128"/>
              </a:rPr>
              <a:t> to the SWE ethics can lead to extremely serious consequences such as the Space shuttle Challenger.</a:t>
            </a:r>
          </a:p>
          <a:p>
            <a:pPr eaLnBrk="1" hangingPunct="1"/>
            <a:r>
              <a:rPr lang="en-US" baseline="0" dirty="0" smtClean="0">
                <a:latin typeface="Arial" charset="0"/>
                <a:ea typeface="ＭＳ Ｐゴシック" charset="-128"/>
                <a:cs typeface="ＭＳ Ｐゴシック" charset="-128"/>
              </a:rPr>
              <a:t>Sometimes it’s very easy to overlook the importance of ethics. For example, when doing our homework projects, we might want to refer to 8 principles for high quality insurance. There are also ethical issues involved. I remember last year, one of my friends was taking the network course, and he and many other peers were doing a homework which involve sending tons of packets to the on-campus network, which resulted in heavy network traffic and slow response.(clause 3.03). It’s after years of </a:t>
            </a:r>
            <a:r>
              <a:rPr lang="en-US" baseline="0" dirty="0" err="1" smtClean="0">
                <a:latin typeface="Arial" charset="0"/>
                <a:ea typeface="ＭＳ Ｐゴシック" charset="-128"/>
                <a:cs typeface="ＭＳ Ｐゴシック" charset="-128"/>
              </a:rPr>
              <a:t>practise</a:t>
            </a:r>
            <a:r>
              <a:rPr lang="en-US" baseline="0" dirty="0" smtClean="0">
                <a:latin typeface="Arial" charset="0"/>
                <a:ea typeface="ＭＳ Ｐゴシック" charset="-128"/>
                <a:cs typeface="ＭＳ Ｐゴシック" charset="-128"/>
              </a:rPr>
              <a:t> to stick to the ethics, that can finally cultivate a strong moral character.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solidFill>
                  <a:srgbClr val="1F497D"/>
                </a:solidFill>
              </a:rPr>
              <a:pPr/>
              <a:t>9/6/11</a:t>
            </a:fld>
            <a:endParaRPr lang="en-US" dirty="0">
              <a:solidFill>
                <a:srgbClr val="1F497D"/>
              </a:solidFill>
            </a:endParaRPr>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solidFill>
                  <a:srgbClr val="1F497D"/>
                </a:solidFill>
              </a:rPr>
              <a:pPr/>
              <a:t>16</a:t>
            </a:fld>
            <a:endParaRPr lang="en-US" dirty="0">
              <a:solidFill>
                <a:srgbClr val="1F497D"/>
              </a:solidFill>
            </a:endParaRPr>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solidFill>
                  <a:srgbClr val="1F497D"/>
                </a:solidFill>
              </a:rPr>
              <a:pPr/>
              <a:t>9/6/11</a:t>
            </a:fld>
            <a:endParaRPr lang="en-US">
              <a:solidFill>
                <a:srgbClr val="1F497D"/>
              </a:solidFill>
            </a:endParaRPr>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solidFill>
                  <a:srgbClr val="1F497D"/>
                </a:solidFill>
              </a:rPr>
              <a:pPr/>
              <a:t>17</a:t>
            </a:fld>
            <a:endParaRPr lang="en-US">
              <a:solidFill>
                <a:srgbClr val="1F497D"/>
              </a:solidFill>
            </a:endParaRPr>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1998 marked</a:t>
            </a:r>
            <a:r>
              <a:rPr lang="en-US" baseline="0" dirty="0" smtClean="0"/>
              <a:t> US vs. Microsoft in one of the largest antitrust lawsuits of the century.</a:t>
            </a:r>
          </a:p>
          <a:p>
            <a:r>
              <a:rPr lang="en-US" baseline="0" dirty="0" smtClean="0"/>
              <a:t>Microsoft had decided to package IE with Windows (as part of the operating system rather than an application).  Explain why this violates OS idea.  Explain Netscape was third party company developing a cutting-edge web browser.</a:t>
            </a:r>
            <a:endParaRPr lang="en-US" dirty="0"/>
          </a:p>
        </p:txBody>
      </p:sp>
      <p:sp>
        <p:nvSpPr>
          <p:cNvPr id="4" name="Date Placeholder 3"/>
          <p:cNvSpPr>
            <a:spLocks noGrp="1"/>
          </p:cNvSpPr>
          <p:nvPr>
            <p:ph type="dt" idx="10"/>
          </p:nvPr>
        </p:nvSpPr>
        <p:spPr/>
        <p:txBody>
          <a:bodyPr/>
          <a:lstStyle/>
          <a:p>
            <a:fld id="{2D9551E6-16E7-8043-9736-C42536B20873}" type="datetime1">
              <a:rPr lang="en-US" smtClean="0"/>
              <a:pPr/>
              <a:t>9/6/11</a:t>
            </a:fld>
            <a:endParaRPr lang="en-US"/>
          </a:p>
        </p:txBody>
      </p:sp>
      <p:sp>
        <p:nvSpPr>
          <p:cNvPr id="5" name="Slide Number Placeholder 4"/>
          <p:cNvSpPr>
            <a:spLocks noGrp="1"/>
          </p:cNvSpPr>
          <p:nvPr>
            <p:ph type="sldNum" sz="quarter" idx="11"/>
          </p:nvPr>
        </p:nvSpPr>
        <p:spPr/>
        <p:txBody>
          <a:bodyPr/>
          <a:lstStyle/>
          <a:p>
            <a:fld id="{767E2518-8E1E-404B-BF69-028B399220E7}"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pPr/>
              <a:t>9/6/11</a:t>
            </a:fld>
            <a:endParaRPr lang="en-US"/>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pPr/>
              <a:t>19</a:t>
            </a:fld>
            <a:endParaRPr lang="en-US"/>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Company developing the widely popular “Navigator” browser.  Was developed as an application on</a:t>
            </a:r>
            <a:r>
              <a:rPr lang="en-US" baseline="0" dirty="0" smtClean="0">
                <a:latin typeface="Arial" charset="0"/>
                <a:ea typeface="ＭＳ Ｐゴシック" charset="-128"/>
                <a:cs typeface="ＭＳ Ｐゴシック" charset="-128"/>
              </a:rPr>
              <a:t> TOP of Windows (like a traditional OS model).</a:t>
            </a:r>
            <a:r>
              <a:rPr lang="en-US" dirty="0" smtClean="0">
                <a:latin typeface="Arial" charset="0"/>
                <a:ea typeface="ＭＳ Ｐゴシック" charset="-128"/>
                <a:cs typeface="ＭＳ Ｐゴシック" charset="-128"/>
              </a:rPr>
              <a:t> Saw tremendous</a:t>
            </a:r>
            <a:r>
              <a:rPr lang="en-US" baseline="0" dirty="0" smtClean="0">
                <a:latin typeface="Arial" charset="0"/>
                <a:ea typeface="ＭＳ Ｐゴシック" charset="-128"/>
                <a:cs typeface="ＭＳ Ｐゴシック" charset="-128"/>
              </a:rPr>
              <a:t> popularity on Windows, MS sees opportunity for profit (or views it as a threat – new layer for Java; Windows is threatened).  </a:t>
            </a:r>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91D920F6-D40E-6F4E-B162-ECA397724E65}" type="datetime1">
              <a:rPr lang="en-US"/>
              <a:pPr/>
              <a:t>9/6/11</a:t>
            </a:fld>
            <a:endParaRPr lang="en-US"/>
          </a:p>
        </p:txBody>
      </p:sp>
      <p:sp>
        <p:nvSpPr>
          <p:cNvPr id="38915" name="Rectangle 7"/>
          <p:cNvSpPr>
            <a:spLocks noGrp="1" noChangeArrowheads="1"/>
          </p:cNvSpPr>
          <p:nvPr>
            <p:ph type="sldNum" sz="quarter" idx="5"/>
          </p:nvPr>
        </p:nvSpPr>
        <p:spPr>
          <a:noFill/>
        </p:spPr>
        <p:txBody>
          <a:bodyPr/>
          <a:lstStyle/>
          <a:p>
            <a:fld id="{82238AB0-682E-DD4E-B2F2-FA48FF481CE2}" type="slidenum">
              <a:rPr lang="en-US"/>
              <a:pPr/>
              <a:t>20</a:t>
            </a:fld>
            <a:endParaRPr lang="en-US"/>
          </a:p>
        </p:txBody>
      </p:sp>
      <p:sp>
        <p:nvSpPr>
          <p:cNvPr id="38916" name="Rectangle 2"/>
          <p:cNvSpPr>
            <a:spLocks noGrp="1" noRot="1" noChangeAspect="1" noChangeArrowheads="1" noTextEdit="1"/>
          </p:cNvSpPr>
          <p:nvPr>
            <p:ph type="sldImg"/>
          </p:nvPr>
        </p:nvSpPr>
        <p:spPr>
          <a:solidFill>
            <a:srgbClr val="FFFFFF"/>
          </a:solidFill>
          <a:ln/>
        </p:spPr>
      </p:sp>
      <p:sp>
        <p:nvSpPr>
          <p:cNvPr id="38917"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Microsoft</a:t>
            </a:r>
            <a:r>
              <a:rPr lang="en-US" baseline="0" dirty="0" smtClean="0">
                <a:latin typeface="Arial" charset="0"/>
                <a:ea typeface="ＭＳ Ｐゴシック" charset="-128"/>
                <a:cs typeface="ＭＳ Ｐゴシック" charset="-128"/>
              </a:rPr>
              <a:t> develops IE, and bundles it into Windows.  Not as an application, more as an OS component.  Rumors surface that Windows API’s limit or obfuscate 3</a:t>
            </a:r>
            <a:r>
              <a:rPr lang="en-US" baseline="30000" dirty="0" smtClean="0">
                <a:latin typeface="Arial" charset="0"/>
                <a:ea typeface="ＭＳ Ｐゴシック" charset="-128"/>
                <a:cs typeface="ＭＳ Ｐゴシック" charset="-128"/>
              </a:rPr>
              <a:t>rd</a:t>
            </a:r>
            <a:r>
              <a:rPr lang="en-US" baseline="0" dirty="0" smtClean="0">
                <a:latin typeface="Arial" charset="0"/>
                <a:ea typeface="ＭＳ Ｐゴシック" charset="-128"/>
                <a:cs typeface="ＭＳ Ｐゴシック" charset="-128"/>
              </a:rPr>
              <a:t> party web browser development.  IE sees tremendous growth.  Netscape starts losing market, despite IE lacking some features. </a:t>
            </a:r>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9/5/11</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p:spPr>
        <p:txBody>
          <a:bodyPr/>
          <a:lstStyle/>
          <a:p>
            <a:fld id="{D87C5D1D-2761-1B41-8BDE-BEEFAF63954D}" type="datetime1">
              <a:rPr lang="en-US"/>
              <a:pPr/>
              <a:t>9/6/11</a:t>
            </a:fld>
            <a:endParaRPr lang="en-US"/>
          </a:p>
        </p:txBody>
      </p:sp>
      <p:sp>
        <p:nvSpPr>
          <p:cNvPr id="40963" name="Rectangle 7"/>
          <p:cNvSpPr>
            <a:spLocks noGrp="1" noChangeArrowheads="1"/>
          </p:cNvSpPr>
          <p:nvPr>
            <p:ph type="sldNum" sz="quarter" idx="5"/>
          </p:nvPr>
        </p:nvSpPr>
        <p:spPr>
          <a:noFill/>
        </p:spPr>
        <p:txBody>
          <a:bodyPr/>
          <a:lstStyle/>
          <a:p>
            <a:fld id="{2887E5F2-4F0D-544E-9176-DCC3A9A8462D}" type="slidenum">
              <a:rPr lang="en-US"/>
              <a:pPr/>
              <a:t>21</a:t>
            </a:fld>
            <a:endParaRPr lang="en-US"/>
          </a:p>
        </p:txBody>
      </p:sp>
      <p:sp>
        <p:nvSpPr>
          <p:cNvPr id="40964" name="Rectangle 2"/>
          <p:cNvSpPr>
            <a:spLocks noGrp="1" noRot="1" noChangeAspect="1" noChangeArrowheads="1" noTextEdit="1"/>
          </p:cNvSpPr>
          <p:nvPr>
            <p:ph type="sldImg"/>
          </p:nvPr>
        </p:nvSpPr>
        <p:spPr>
          <a:solidFill>
            <a:srgbClr val="FFFFFF"/>
          </a:solidFill>
          <a:ln/>
        </p:spPr>
      </p:sp>
      <p:sp>
        <p:nvSpPr>
          <p:cNvPr id="40965"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The</a:t>
            </a:r>
            <a:r>
              <a:rPr lang="en-US" baseline="0" dirty="0" smtClean="0">
                <a:latin typeface="Arial" charset="0"/>
                <a:ea typeface="ＭＳ Ｐゴシック" charset="-128"/>
                <a:cs typeface="ＭＳ Ｐゴシック" charset="-128"/>
              </a:rPr>
              <a:t> States decide MS is unfairly using Windows to push into browser market.  Most feel MS already has an unfair monopoly with PC vendors, see IE as protection from any competition.  Demands that Netscape is included, and IE is unbundled are made.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p>
            <a:fld id="{78A30319-D9E5-164B-80C7-CD7380CD0202}" type="datetime1">
              <a:rPr lang="en-US"/>
              <a:pPr/>
              <a:t>9/6/11</a:t>
            </a:fld>
            <a:endParaRPr lang="en-US"/>
          </a:p>
        </p:txBody>
      </p:sp>
      <p:sp>
        <p:nvSpPr>
          <p:cNvPr id="24579" name="Rectangle 7"/>
          <p:cNvSpPr>
            <a:spLocks noGrp="1" noChangeArrowheads="1"/>
          </p:cNvSpPr>
          <p:nvPr>
            <p:ph type="sldNum" sz="quarter" idx="5"/>
          </p:nvPr>
        </p:nvSpPr>
        <p:spPr>
          <a:noFill/>
        </p:spPr>
        <p:txBody>
          <a:bodyPr/>
          <a:lstStyle/>
          <a:p>
            <a:fld id="{80078414-0B97-4E4C-88D6-7CC3BC319E7B}" type="slidenum">
              <a:rPr lang="en-US"/>
              <a:pPr/>
              <a:t>22</a:t>
            </a:fld>
            <a:endParaRPr lang="en-US"/>
          </a:p>
        </p:txBody>
      </p:sp>
      <p:sp>
        <p:nvSpPr>
          <p:cNvPr id="24580" name="Rectangle 2"/>
          <p:cNvSpPr>
            <a:spLocks noGrp="1" noRot="1" noChangeAspect="1" noChangeArrowheads="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MS states </a:t>
            </a:r>
            <a:r>
              <a:rPr lang="en-US" dirty="0" err="1" smtClean="0">
                <a:latin typeface="Arial" charset="0"/>
                <a:ea typeface="ＭＳ Ｐゴシック" charset="-128"/>
                <a:cs typeface="ＭＳ Ｐゴシック" charset="-128"/>
              </a:rPr>
              <a:t>gov</a:t>
            </a:r>
            <a:r>
              <a:rPr lang="en-US" dirty="0" smtClean="0">
                <a:latin typeface="Arial" charset="0"/>
                <a:ea typeface="ＭＳ Ｐゴシック" charset="-128"/>
                <a:cs typeface="ＭＳ Ｐゴシック" charset="-128"/>
              </a:rPr>
              <a:t>.</a:t>
            </a:r>
            <a:r>
              <a:rPr lang="en-US" baseline="0" dirty="0" smtClean="0">
                <a:latin typeface="Arial" charset="0"/>
                <a:ea typeface="ＭＳ Ｐゴシック" charset="-128"/>
                <a:cs typeface="ＭＳ Ｐゴシック" charset="-128"/>
              </a:rPr>
              <a:t> is limiting innovation.  MS defends </a:t>
            </a:r>
            <a:r>
              <a:rPr lang="en-US" baseline="0" dirty="0" err="1" smtClean="0">
                <a:latin typeface="Arial" charset="0"/>
                <a:ea typeface="ＭＳ Ｐゴシック" charset="-128"/>
                <a:cs typeface="ＭＳ Ｐゴシック" charset="-128"/>
              </a:rPr>
              <a:t>gov</a:t>
            </a:r>
            <a:r>
              <a:rPr lang="en-US" baseline="0" dirty="0" smtClean="0">
                <a:latin typeface="Arial" charset="0"/>
                <a:ea typeface="ＭＳ Ｐゴシック" charset="-128"/>
                <a:cs typeface="ＭＳ Ｐゴシック" charset="-128"/>
              </a:rPr>
              <a:t>. solution simply helps Netscape.  “Like including three cans of Pepsi in every six pack of Coke.”  MS stands back and claims it simply is participating in innovation.   Court accused MS and Netscape attempting to split the market, </a:t>
            </a:r>
            <a:r>
              <a:rPr lang="en-US" baseline="0" dirty="0" err="1" smtClean="0">
                <a:latin typeface="Arial" charset="0"/>
                <a:ea typeface="ＭＳ Ｐゴシック" charset="-128"/>
                <a:cs typeface="ＭＳ Ｐゴシック" charset="-128"/>
              </a:rPr>
              <a:t>BGates</a:t>
            </a:r>
            <a:r>
              <a:rPr lang="en-US" baseline="0" dirty="0" smtClean="0">
                <a:latin typeface="Arial" charset="0"/>
                <a:ea typeface="ＭＳ Ｐゴシック" charset="-128"/>
                <a:cs typeface="ＭＳ Ｐゴシック" charset="-128"/>
              </a:rPr>
              <a:t> assures that is “outrageous lie.”  The famous “choke off Netscape’s air supply” quote.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18C04332-7292-1D40-B710-36B193FA3A7E}" type="datetime1">
              <a:rPr lang="en-US"/>
              <a:pPr/>
              <a:t>9/6/11</a:t>
            </a:fld>
            <a:endParaRPr lang="en-US"/>
          </a:p>
        </p:txBody>
      </p:sp>
      <p:sp>
        <p:nvSpPr>
          <p:cNvPr id="26627" name="Rectangle 7"/>
          <p:cNvSpPr>
            <a:spLocks noGrp="1" noChangeArrowheads="1"/>
          </p:cNvSpPr>
          <p:nvPr>
            <p:ph type="sldNum" sz="quarter" idx="5"/>
          </p:nvPr>
        </p:nvSpPr>
        <p:spPr>
          <a:noFill/>
        </p:spPr>
        <p:txBody>
          <a:bodyPr/>
          <a:lstStyle/>
          <a:p>
            <a:fld id="{B417F31E-ECC1-AF42-850A-6D77729E886F}" type="slidenum">
              <a:rPr lang="en-US"/>
              <a:pPr/>
              <a:t>23</a:t>
            </a:fld>
            <a:endParaRPr lang="en-US"/>
          </a:p>
        </p:txBody>
      </p:sp>
      <p:sp>
        <p:nvSpPr>
          <p:cNvPr id="26628" name="Rectangle 2"/>
          <p:cNvSpPr>
            <a:spLocks noGrp="1" noRot="1" noChangeAspect="1" noChangeArrowheads="1" noTextEdit="1"/>
          </p:cNvSpPr>
          <p:nvPr>
            <p:ph type="sldImg"/>
          </p:nvPr>
        </p:nvSpPr>
        <p:spPr>
          <a:solidFill>
            <a:srgbClr val="FFFFFF"/>
          </a:solidFill>
          <a:ln/>
        </p:spPr>
      </p:sp>
      <p:sp>
        <p:nvSpPr>
          <p:cNvPr id="266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t>Netscape</a:t>
            </a:r>
            <a:r>
              <a:rPr lang="en-US" baseline="0" dirty="0" smtClean="0"/>
              <a:t> eventually lost, most attribute it to IE.  Did we lose out on technology or innovation?  Where would Netscape be today?  Why do you think other third party browsers like Mozilla’s and Google’s chrome now have a significant market share (and growing).  They are paying for it today and are losing market.  Did MS lack in security and features to push IE out over Netscape?  Did MS cheat by bundling IE? Was MS labeled unfairly because of a Windows monopoly?   What if MS did obfuscate APIs; this violates 1.06 of Principle 1 in Software Engineering Code of Ethics (fair and avoid deception).  Kantian – what would the universal effect be?  Everyone leveraging their own advantages to improve?  Vs. everyone assisting competition when a unique situation gives a new product a possible advantage?</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p>
            <a:fld id="{E5D3A479-80A7-5C48-AFC9-A6D2A47DA7BE}" type="datetime1">
              <a:rPr lang="en-US" smtClean="0"/>
              <a:pPr/>
              <a:t>9/5/11</a:t>
            </a:fld>
            <a:endParaRPr lang="en-US" smtClean="0"/>
          </a:p>
        </p:txBody>
      </p:sp>
      <p:sp>
        <p:nvSpPr>
          <p:cNvPr id="25603" name="Rectangle 7"/>
          <p:cNvSpPr>
            <a:spLocks noGrp="1" noChangeArrowheads="1"/>
          </p:cNvSpPr>
          <p:nvPr>
            <p:ph type="sldNum" sz="quarter" idx="5"/>
          </p:nvPr>
        </p:nvSpPr>
        <p:spPr>
          <a:noFill/>
        </p:spPr>
        <p:txBody>
          <a:bodyPr/>
          <a:lstStyle/>
          <a:p>
            <a:fld id="{1D80674E-C2DC-0C4B-84D0-D33E520C0C82}" type="slidenum">
              <a:rPr lang="en-US"/>
              <a:pPr/>
              <a:t>30</a:t>
            </a:fld>
            <a:endParaRPr lang="en-US"/>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8D6EC272-A5CB-914B-A4D6-D91FCF05894D}" type="datetime1">
              <a:rPr lang="en-US"/>
              <a:pPr/>
              <a:t>9/5/11</a:t>
            </a:fld>
            <a:endParaRPr lang="en-US"/>
          </a:p>
        </p:txBody>
      </p:sp>
      <p:sp>
        <p:nvSpPr>
          <p:cNvPr id="30723" name="Rectangle 7"/>
          <p:cNvSpPr>
            <a:spLocks noGrp="1" noChangeArrowheads="1"/>
          </p:cNvSpPr>
          <p:nvPr>
            <p:ph type="sldNum" sz="quarter" idx="5"/>
          </p:nvPr>
        </p:nvSpPr>
        <p:spPr>
          <a:noFill/>
        </p:spPr>
        <p:txBody>
          <a:bodyPr/>
          <a:lstStyle/>
          <a:p>
            <a:fld id="{8E6E0973-75F2-0E4E-B6DA-CAB1228F13FA}" type="slidenum">
              <a:rPr lang="en-US"/>
              <a:pPr/>
              <a:t>31</a:t>
            </a:fld>
            <a:endParaRPr lang="en-US"/>
          </a:p>
        </p:txBody>
      </p:sp>
      <p:sp>
        <p:nvSpPr>
          <p:cNvPr id="30724" name="Rectangle 2"/>
          <p:cNvSpPr>
            <a:spLocks noGrp="1" noRot="1" noChangeAspect="1" noChangeArrowheads="1" noTextEdit="1"/>
          </p:cNvSpPr>
          <p:nvPr>
            <p:ph type="sldImg"/>
          </p:nvPr>
        </p:nvSpPr>
        <p:spPr>
          <a:solidFill>
            <a:srgbClr val="FFFFFF"/>
          </a:solidFill>
          <a:ln/>
        </p:spPr>
      </p:sp>
      <p:sp>
        <p:nvSpPr>
          <p:cNvPr id="30725"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Doctors, lawyers, accountants…</a:t>
            </a:r>
          </a:p>
          <a:p>
            <a:pPr eaLnBrk="1" hangingPunct="1"/>
            <a:r>
              <a:rPr lang="en-US" dirty="0" smtClean="0">
                <a:latin typeface="Arial" charset="0"/>
                <a:ea typeface="ＭＳ Ｐゴシック" charset="-128"/>
                <a:cs typeface="ＭＳ Ｐゴシック" charset="-128"/>
              </a:rPr>
              <a:t>Do all examples given share these characteristics? Shown in slide on click.</a:t>
            </a:r>
          </a:p>
          <a:p>
            <a:pPr eaLnBrk="1" hangingPunct="1"/>
            <a:r>
              <a:rPr lang="en-US" dirty="0" smtClean="0">
                <a:latin typeface="Arial" charset="0"/>
                <a:ea typeface="ＭＳ Ｐゴシック" charset="-128"/>
                <a:cs typeface="ＭＳ Ｐゴシック" charset="-128"/>
              </a:rPr>
              <a:t>Why would they?</a:t>
            </a:r>
          </a:p>
          <a:p>
            <a:pPr eaLnBrk="1" hangingPunct="1"/>
            <a:r>
              <a:rPr lang="en-US" dirty="0" smtClean="0">
                <a:latin typeface="Arial" charset="0"/>
                <a:ea typeface="ＭＳ Ｐゴシック" charset="-128"/>
                <a:cs typeface="ＭＳ Ｐゴシック" charset="-128"/>
              </a:rPr>
              <a:t>Professional societies. AMA, ABA, ACM, IEEE-CS.</a:t>
            </a:r>
          </a:p>
          <a:p>
            <a:pPr eaLnBrk="1" hangingPunct="1"/>
            <a:r>
              <a:rPr lang="en-US" dirty="0" smtClean="0">
                <a:latin typeface="Arial" charset="0"/>
                <a:ea typeface="ＭＳ Ｐゴシック" charset="-128"/>
                <a:cs typeface="ＭＳ Ｐゴシック" charset="-128"/>
              </a:rPr>
              <a:t>How are standards enforced? Force of law? Disbarment?</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Why Ethics? Professionals have special expertise; people rely on them. Their actions affect large numbers of people.</a:t>
            </a:r>
          </a:p>
          <a:p>
            <a:pPr eaLnBrk="1" hangingPunct="1"/>
            <a:r>
              <a:rPr lang="en-US" dirty="0" smtClean="0">
                <a:latin typeface="Arial" charset="0"/>
                <a:ea typeface="ＭＳ Ｐゴシック" charset="-128"/>
                <a:cs typeface="ＭＳ Ｐゴシック" charset="-128"/>
              </a:rPr>
              <a:t>Computing related careers not fully formed profession, no licensing.</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936ED6DB-B756-B947-BE7A-E0CF10814F5D}" type="datetime1">
              <a:rPr lang="en-US" smtClean="0"/>
              <a:pPr/>
              <a:t>9/5/11</a:t>
            </a:fld>
            <a:endParaRPr lang="en-US" smtClean="0"/>
          </a:p>
        </p:txBody>
      </p:sp>
      <p:sp>
        <p:nvSpPr>
          <p:cNvPr id="31747" name="Rectangle 7"/>
          <p:cNvSpPr>
            <a:spLocks noGrp="1" noChangeArrowheads="1"/>
          </p:cNvSpPr>
          <p:nvPr>
            <p:ph type="sldNum" sz="quarter" idx="5"/>
          </p:nvPr>
        </p:nvSpPr>
        <p:spPr>
          <a:noFill/>
        </p:spPr>
        <p:txBody>
          <a:bodyPr/>
          <a:lstStyle/>
          <a:p>
            <a:fld id="{ABB1F19E-D095-784C-B045-95F6CFBAB6F8}" type="slidenum">
              <a:rPr lang="en-US"/>
              <a:pPr/>
              <a:t>32</a:t>
            </a:fld>
            <a:endParaRPr lang="en-US"/>
          </a:p>
        </p:txBody>
      </p:sp>
      <p:sp>
        <p:nvSpPr>
          <p:cNvPr id="31748" name="Rectangle 2"/>
          <p:cNvSpPr>
            <a:spLocks noGrp="1" noRot="1" noChangeAspect="1" noChangeArrowheads="1"/>
          </p:cNvSpPr>
          <p:nvPr>
            <p:ph type="sldImg"/>
          </p:nvPr>
        </p:nvSpPr>
        <p:spPr>
          <a:solidFill>
            <a:srgbClr val="FFFFFF"/>
          </a:solidFill>
          <a:ln/>
        </p:spPr>
      </p:sp>
      <p:sp>
        <p:nvSpPr>
          <p:cNvPr id="3174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Just a quick run through so we can have the class discussion</a:t>
            </a:r>
            <a:r>
              <a:rPr lang="en-US" dirty="0" smtClean="0">
                <a:latin typeface="Arial" charset="0"/>
                <a:ea typeface="ＭＳ Ｐゴシック" charset="-128"/>
                <a:cs typeface="ＭＳ Ｐゴシック" charset="-128"/>
              </a:rPr>
              <a:t>.</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646F4A53-6A9C-FE4F-A611-490137170280}" type="datetime1">
              <a:rPr lang="en-US" smtClean="0"/>
              <a:pPr/>
              <a:t>9/5/11</a:t>
            </a:fld>
            <a:endParaRPr lang="en-US" smtClean="0"/>
          </a:p>
        </p:txBody>
      </p:sp>
      <p:sp>
        <p:nvSpPr>
          <p:cNvPr id="29699" name="Rectangle 7"/>
          <p:cNvSpPr>
            <a:spLocks noGrp="1" noChangeArrowheads="1"/>
          </p:cNvSpPr>
          <p:nvPr>
            <p:ph type="sldNum" sz="quarter" idx="5"/>
          </p:nvPr>
        </p:nvSpPr>
        <p:spPr>
          <a:noFill/>
        </p:spPr>
        <p:txBody>
          <a:bodyPr/>
          <a:lstStyle/>
          <a:p>
            <a:fld id="{5EADE707-9CB3-8849-8E0D-8EFCDED95442}" type="slidenum">
              <a:rPr lang="en-US"/>
              <a:pPr/>
              <a:t>34</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Assign if no one can explain a point.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9DF3DEA6-6EE1-194D-B37F-7A10ACF596DD}" type="datetime1">
              <a:rPr lang="en-US" smtClean="0"/>
              <a:pPr/>
              <a:t>9/5/11</a:t>
            </a:fld>
            <a:endParaRPr lang="en-US" smtClean="0"/>
          </a:p>
        </p:txBody>
      </p:sp>
      <p:sp>
        <p:nvSpPr>
          <p:cNvPr id="33795" name="Rectangle 7"/>
          <p:cNvSpPr>
            <a:spLocks noGrp="1" noChangeArrowheads="1"/>
          </p:cNvSpPr>
          <p:nvPr>
            <p:ph type="sldNum" sz="quarter" idx="5"/>
          </p:nvPr>
        </p:nvSpPr>
        <p:spPr>
          <a:noFill/>
        </p:spPr>
        <p:txBody>
          <a:bodyPr/>
          <a:lstStyle/>
          <a:p>
            <a:fld id="{11870A56-1EA2-154C-B8CA-E1A730B9FE70}" type="slidenum">
              <a:rPr lang="en-US"/>
              <a:pPr/>
              <a:t>35</a:t>
            </a:fld>
            <a:endParaRPr lang="en-US"/>
          </a:p>
        </p:txBody>
      </p:sp>
      <p:sp>
        <p:nvSpPr>
          <p:cNvPr id="33796" name="Rectangle 2"/>
          <p:cNvSpPr>
            <a:spLocks noGrp="1" noRot="1" noChangeAspect="1" noChangeArrowheads="1"/>
          </p:cNvSpPr>
          <p:nvPr>
            <p:ph type="sldImg"/>
          </p:nvPr>
        </p:nvSpPr>
        <p:spPr>
          <a:solidFill>
            <a:srgbClr val="FFFFFF"/>
          </a:solidFill>
          <a:ln/>
        </p:spPr>
      </p:sp>
      <p:sp>
        <p:nvSpPr>
          <p:cNvPr id="33797" name="Rectangle 3"/>
          <p:cNvSpPr>
            <a:spLocks noGrp="1" noChangeArrowheads="1"/>
          </p:cNvSpPr>
          <p:nvPr>
            <p:ph type="body" idx="1"/>
          </p:nvPr>
        </p:nvSpPr>
        <p:spPr>
          <a:solidFill>
            <a:srgbClr val="FFFFFF"/>
          </a:solidFill>
          <a:ln>
            <a:solidFill>
              <a:srgbClr val="000000"/>
            </a:solidFill>
          </a:ln>
        </p:spPr>
        <p:txBody>
          <a:bodyPr/>
          <a:lstStyle/>
          <a:p>
            <a:r>
              <a:rPr lang="en-US" dirty="0" smtClean="0"/>
              <a:t>Professionals have special expertise; people rely on them.</a:t>
            </a:r>
          </a:p>
          <a:p>
            <a:r>
              <a:rPr lang="en-US" dirty="0" smtClean="0"/>
              <a:t>Their actions affect large numbers of people.</a:t>
            </a:r>
            <a:endParaRPr lang="en-US" smtClean="0"/>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fld id="{6BAAF775-FA78-4547-9CE7-C896C169F731}" type="datetime1">
              <a:rPr lang="en-US" smtClean="0"/>
              <a:pPr/>
              <a:t>9/5/11</a:t>
            </a:fld>
            <a:endParaRPr lang="en-US" smtClean="0"/>
          </a:p>
        </p:txBody>
      </p:sp>
      <p:sp>
        <p:nvSpPr>
          <p:cNvPr id="55299" name="Rectangle 7"/>
          <p:cNvSpPr>
            <a:spLocks noGrp="1" noChangeArrowheads="1"/>
          </p:cNvSpPr>
          <p:nvPr>
            <p:ph type="sldNum" sz="quarter" idx="5"/>
          </p:nvPr>
        </p:nvSpPr>
        <p:spPr>
          <a:noFill/>
        </p:spPr>
        <p:txBody>
          <a:bodyPr/>
          <a:lstStyle/>
          <a:p>
            <a:fld id="{02B38F29-6A26-A74F-96B3-D6243065C582}" type="slidenum">
              <a:rPr lang="en-US"/>
              <a:pPr/>
              <a:t>36</a:t>
            </a:fld>
            <a:endParaRPr lang="en-US"/>
          </a:p>
        </p:txBody>
      </p:sp>
      <p:sp>
        <p:nvSpPr>
          <p:cNvPr id="55300" name="Rectangle 2"/>
          <p:cNvSpPr>
            <a:spLocks noGrp="1" noRot="1" noChangeAspect="1" noChangeArrowheads="1" noTextEdit="1"/>
          </p:cNvSpPr>
          <p:nvPr>
            <p:ph type="sldImg"/>
          </p:nvPr>
        </p:nvSpPr>
        <p:spPr>
          <a:solidFill>
            <a:srgbClr val="FFFFFF"/>
          </a:solidFill>
          <a:ln/>
        </p:spPr>
      </p:sp>
      <p:sp>
        <p:nvSpPr>
          <p:cNvPr id="5530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smtClean="0">
                <a:latin typeface="Arial" charset="0"/>
                <a:ea typeface="ＭＳ Ｐゴシック" charset="-128"/>
                <a:cs typeface="ＭＳ Ｐゴシック" charset="-128"/>
              </a:rPr>
              <a:t>Professionals have special expertise; people rely on them.</a:t>
            </a:r>
          </a:p>
          <a:p>
            <a:pPr eaLnBrk="1" hangingPunct="1"/>
            <a:r>
              <a:rPr lang="en-US" smtClean="0">
                <a:latin typeface="Arial" charset="0"/>
                <a:ea typeface="ＭＳ Ｐゴシック" charset="-128"/>
                <a:cs typeface="ＭＳ Ｐゴシック" charset="-128"/>
              </a:rPr>
              <a:t>Their actions affect large numbers of people.</a:t>
            </a:r>
          </a:p>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p:spPr>
        <p:txBody>
          <a:bodyPr/>
          <a:lstStyle/>
          <a:p>
            <a:r>
              <a:rPr lang="en-US" smtClean="0">
                <a:latin typeface="Arial" charset="0"/>
                <a:ea typeface="ＭＳ Ｐゴシック" charset="-128"/>
                <a:cs typeface="ＭＳ Ｐゴシック" charset="-128"/>
              </a:rPr>
              <a:t>Answer Key:</a:t>
            </a:r>
          </a:p>
          <a:p>
            <a:pPr>
              <a:buFontTx/>
              <a:buAutoNum type="arabicPeriod"/>
            </a:pPr>
            <a:r>
              <a:rPr lang="en-US" smtClean="0">
                <a:latin typeface="Arial" charset="0"/>
                <a:ea typeface="ＭＳ Ｐゴシック" charset="-128"/>
                <a:cs typeface="ＭＳ Ｐゴシック" charset="-128"/>
              </a:rPr>
              <a:t>1.04, 1.06, 2.06, 2.07, 3.01, 4.05, 4.06, 5.05, 5.06, 6.07, 6.08, 6.09, 6.12, 6.13</a:t>
            </a:r>
          </a:p>
          <a:p>
            <a:pPr>
              <a:buFontTx/>
              <a:buAutoNum type="arabicPeriod"/>
            </a:pPr>
            <a:r>
              <a:rPr lang="en-US" smtClean="0">
                <a:latin typeface="Arial" charset="0"/>
                <a:ea typeface="ＭＳ Ｐゴシック" charset="-128"/>
                <a:cs typeface="ＭＳ Ｐゴシック" charset="-128"/>
              </a:rPr>
              <a:t>1.01, 3.04, 3.05, 3.06, 3.07, 3.08, 3.10, 3.11, 3.14, 3.15, 4.02, 7.08</a:t>
            </a:r>
          </a:p>
          <a:p>
            <a:pPr>
              <a:buFontTx/>
              <a:buAutoNum type="arabicPeriod"/>
            </a:pPr>
            <a:r>
              <a:rPr lang="en-US" smtClean="0">
                <a:latin typeface="Arial" charset="0"/>
                <a:ea typeface="ＭＳ Ｐゴシック" charset="-128"/>
                <a:cs typeface="ＭＳ Ｐゴシック" charset="-128"/>
              </a:rPr>
              <a:t>2.01, 2.04, 2.08, 2.09, 3.01, 3.02, 3.09, 4.03, 4.04, 6.06, 6.10, 6.11, 8.08, 8.09</a:t>
            </a:r>
          </a:p>
          <a:p>
            <a:pPr>
              <a:buFontTx/>
              <a:buAutoNum type="arabicPeriod"/>
            </a:pPr>
            <a:r>
              <a:rPr lang="en-US" smtClean="0">
                <a:latin typeface="Arial" charset="0"/>
                <a:ea typeface="ＭＳ Ｐゴシック" charset="-128"/>
                <a:cs typeface="ＭＳ Ｐゴシック" charset="-128"/>
              </a:rPr>
              <a:t>1.08, 6.01, 6.02, 6.03, 6.04, 7.01, 7.02, 7.06</a:t>
            </a:r>
            <a:endParaRPr lang="en-US">
              <a:latin typeface="Arial" charset="0"/>
              <a:ea typeface="ＭＳ Ｐゴシック" charset="-128"/>
              <a:cs typeface="ＭＳ Ｐゴシック" charset="-128"/>
            </a:endParaRPr>
          </a:p>
        </p:txBody>
      </p:sp>
      <p:sp>
        <p:nvSpPr>
          <p:cNvPr id="27652" name="Date Placeholder 3"/>
          <p:cNvSpPr>
            <a:spLocks noGrp="1"/>
          </p:cNvSpPr>
          <p:nvPr>
            <p:ph type="dt" sz="quarter" idx="1"/>
          </p:nvPr>
        </p:nvSpPr>
        <p:spPr>
          <a:noFill/>
        </p:spPr>
        <p:txBody>
          <a:bodyPr/>
          <a:lstStyle/>
          <a:p>
            <a:fld id="{9AC9FAA8-606F-454F-833A-B43972489118}" type="datetime1">
              <a:rPr lang="en-US" smtClean="0"/>
              <a:pPr/>
              <a:t>9/5/11</a:t>
            </a:fld>
            <a:endParaRPr lang="en-US" smtClean="0"/>
          </a:p>
        </p:txBody>
      </p:sp>
      <p:sp>
        <p:nvSpPr>
          <p:cNvPr id="27653" name="Slide Number Placeholder 4"/>
          <p:cNvSpPr>
            <a:spLocks noGrp="1"/>
          </p:cNvSpPr>
          <p:nvPr>
            <p:ph type="sldNum" sz="quarter" idx="5"/>
          </p:nvPr>
        </p:nvSpPr>
        <p:spPr>
          <a:noFill/>
        </p:spPr>
        <p:txBody>
          <a:bodyPr/>
          <a:lstStyle/>
          <a:p>
            <a:fld id="{6D76321A-C40C-DC41-8547-675757A5F612}" type="slidenum">
              <a:rPr lang="en-US" smtClean="0"/>
              <a:pPr/>
              <a:t>37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9/5/11</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4</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3D3E409D-7E06-5340-9A3A-5CF113B49BF0}" type="datetime1">
              <a:rPr lang="en-US"/>
              <a:pPr/>
              <a:t>9/5/11</a:t>
            </a:fld>
            <a:endParaRPr lang="en-US"/>
          </a:p>
        </p:txBody>
      </p:sp>
      <p:sp>
        <p:nvSpPr>
          <p:cNvPr id="32771" name="Rectangle 7"/>
          <p:cNvSpPr>
            <a:spLocks noGrp="1" noChangeArrowheads="1"/>
          </p:cNvSpPr>
          <p:nvPr>
            <p:ph type="sldNum" sz="quarter" idx="5"/>
          </p:nvPr>
        </p:nvSpPr>
        <p:spPr>
          <a:noFill/>
        </p:spPr>
        <p:txBody>
          <a:bodyPr/>
          <a:lstStyle/>
          <a:p>
            <a:fld id="{53FC8724-8B23-7142-B665-35E2D8E7CDE2}" type="slidenum">
              <a:rPr lang="en-US"/>
              <a:pPr/>
              <a:t>5</a:t>
            </a:fld>
            <a:endParaRPr lang="en-US"/>
          </a:p>
        </p:txBody>
      </p:sp>
      <p:sp>
        <p:nvSpPr>
          <p:cNvPr id="32772" name="Rectangle 2"/>
          <p:cNvSpPr>
            <a:spLocks noGrp="1" noRot="1" noChangeAspect="1" noChangeArrowheads="1"/>
          </p:cNvSpPr>
          <p:nvPr>
            <p:ph type="sldImg"/>
          </p:nvPr>
        </p:nvSpPr>
        <p:spPr>
          <a:solidFill>
            <a:srgbClr val="FFFFFF"/>
          </a:solidFill>
          <a:ln/>
        </p:spPr>
      </p:sp>
      <p:sp>
        <p:nvSpPr>
          <p:cNvPr id="3277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Can’t conduct a course with out cool homework and stuff.</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9/6/11</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6</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could argue that our intellect has given form to the technologies we have created,</a:t>
            </a:r>
            <a:r>
              <a:rPr lang="en-US" baseline="0" dirty="0" smtClean="0"/>
              <a:t> but the technologies we have created have also given form to the way we think, especially i</a:t>
            </a:r>
            <a:r>
              <a:rPr lang="en-US" dirty="0" smtClean="0"/>
              <a:t>nformation processing technologies.</a:t>
            </a:r>
          </a:p>
          <a:p>
            <a:endParaRPr lang="en-US" dirty="0" smtClean="0"/>
          </a:p>
          <a:p>
            <a:r>
              <a:rPr lang="en-US" dirty="0" smtClean="0"/>
              <a:t>It is hard to think that we could have information technology without the written</a:t>
            </a:r>
            <a:r>
              <a:rPr lang="en-US" baseline="0" dirty="0" smtClean="0"/>
              <a:t> word. Therefore, writing is arguably the first step in the development of information technology.</a:t>
            </a:r>
          </a:p>
          <a:p>
            <a:endParaRPr lang="en-US" baseline="0" dirty="0" smtClean="0"/>
          </a:p>
          <a:p>
            <a:r>
              <a:rPr lang="en-US" baseline="0" dirty="0" smtClean="0"/>
              <a:t>We only know of the works of Socrates through the writings of Plato. Socrates was reluctant to adopt the rising practice of writing words down, as is illustrated in this story of </a:t>
            </a:r>
            <a:r>
              <a:rPr lang="en-US" baseline="0" dirty="0" err="1" smtClean="0"/>
              <a:t>Theut</a:t>
            </a:r>
            <a:r>
              <a:rPr lang="en-US" baseline="0" dirty="0" smtClean="0"/>
              <a:t> and </a:t>
            </a:r>
            <a:r>
              <a:rPr lang="en-US" baseline="0" dirty="0" err="1" smtClean="0"/>
              <a:t>Thamus</a:t>
            </a:r>
            <a:r>
              <a:rPr lang="en-US" baseline="0" dirty="0" smtClean="0"/>
              <a:t>.</a:t>
            </a:r>
          </a:p>
          <a:p>
            <a:r>
              <a:rPr lang="en-US" baseline="0" dirty="0" err="1" smtClean="0"/>
              <a:t>Theut</a:t>
            </a:r>
            <a:r>
              <a:rPr lang="en-US" baseline="0" dirty="0" smtClean="0"/>
              <a:t> – Egyptian god. Inventor of many things, including writing.</a:t>
            </a:r>
          </a:p>
          <a:p>
            <a:r>
              <a:rPr lang="en-US" baseline="0" dirty="0" err="1" smtClean="0"/>
              <a:t>Thamus</a:t>
            </a:r>
            <a:r>
              <a:rPr lang="en-US" baseline="0" dirty="0" smtClean="0"/>
              <a:t> – Egyptian king.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written word is a recipe not for memory, but for reminder. And it is no true wisdom” that it offers, “but only its semblance.”</a:t>
            </a:r>
          </a:p>
          <a:p>
            <a:endParaRPr lang="en-US" dirty="0" smtClean="0"/>
          </a:p>
          <a:p>
            <a:r>
              <a:rPr lang="en-US" dirty="0" smtClean="0"/>
              <a:t>Plato differed from the views of his instructor, and proceeded to write everything.</a:t>
            </a:r>
          </a:p>
          <a:p>
            <a:r>
              <a:rPr lang="en-US" dirty="0" smtClean="0"/>
              <a:t>Plato viewed technology as trying to imitate nature.</a:t>
            </a:r>
          </a:p>
          <a:p>
            <a:r>
              <a:rPr lang="en-US" dirty="0" smtClean="0"/>
              <a:t>Aristotle, in his organization of things, made a clear distinction between all things that are natural and technology.</a:t>
            </a:r>
          </a:p>
          <a:p>
            <a:r>
              <a:rPr lang="en-US" dirty="0" smtClean="0"/>
              <a:t>Artifacts</a:t>
            </a:r>
            <a:r>
              <a:rPr lang="en-US" baseline="0" dirty="0" smtClean="0"/>
              <a:t> need constant human intervention to continue to exist, while natural things do not.</a:t>
            </a:r>
          </a:p>
          <a:p>
            <a:endParaRPr lang="en-US" baseline="0" dirty="0" smtClean="0"/>
          </a:p>
          <a:p>
            <a:r>
              <a:rPr lang="en-US" baseline="0" dirty="0" smtClean="0"/>
              <a:t>Ideas continued to be developed and written down in order to share them with larger audiences. They could now travel through longer distances and longer periods of time.</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9/6/11</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7</a:t>
            </a:fld>
            <a:endParaRPr lang="en-US"/>
          </a:p>
        </p:txBody>
      </p:sp>
    </p:spTree>
    <p:extLst>
      <p:ext uri="{BB962C8B-B14F-4D97-AF65-F5344CB8AC3E}">
        <p14:creationId xmlns:p14="http://schemas.microsoft.com/office/powerpoint/2010/main" val="390393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a:t>
            </a:r>
            <a:r>
              <a:rPr lang="en-US" baseline="0" dirty="0" smtClean="0"/>
              <a:t> encountered a major change with the introduction of the codex.</a:t>
            </a:r>
          </a:p>
          <a:p>
            <a:endParaRPr lang="en-US" baseline="0" dirty="0" smtClean="0"/>
          </a:p>
          <a:p>
            <a:r>
              <a:rPr lang="en-US" baseline="0" dirty="0" smtClean="0"/>
              <a:t>The codex allows for:</a:t>
            </a:r>
          </a:p>
          <a:p>
            <a:r>
              <a:rPr lang="en-US" baseline="0" dirty="0" smtClean="0"/>
              <a:t>-writing on both sides</a:t>
            </a:r>
          </a:p>
          <a:p>
            <a:r>
              <a:rPr lang="en-US" baseline="0" dirty="0" smtClean="0"/>
              <a:t>-more compact space</a:t>
            </a:r>
          </a:p>
          <a:p>
            <a:r>
              <a:rPr lang="en-US" baseline="0" dirty="0" smtClean="0"/>
              <a:t>-easier to transport and store</a:t>
            </a:r>
          </a:p>
          <a:p>
            <a:r>
              <a:rPr lang="en-US" baseline="0" dirty="0" smtClean="0"/>
              <a:t>-longer lasting</a:t>
            </a:r>
          </a:p>
          <a:p>
            <a:r>
              <a:rPr lang="en-US" baseline="0" dirty="0" smtClean="0"/>
              <a:t>-easier to reference</a:t>
            </a:r>
          </a:p>
          <a:p>
            <a:endParaRPr lang="en-US" baseline="0" dirty="0" smtClean="0"/>
          </a:p>
          <a:p>
            <a:r>
              <a:rPr lang="en-US" baseline="0" dirty="0" smtClean="0"/>
              <a:t>This allowed for the compilation of larger books (such as the Bible), easier translation of texts between different languages, and easier to disseminate ideas.</a:t>
            </a:r>
          </a:p>
          <a:p>
            <a:endParaRPr lang="en-US" baseline="0" dirty="0" smtClean="0"/>
          </a:p>
          <a:p>
            <a:r>
              <a:rPr lang="en-US" baseline="0" dirty="0" smtClean="0"/>
              <a:t>Scriptura continua</a:t>
            </a:r>
          </a:p>
          <a:p>
            <a:r>
              <a:rPr lang="en-US" baseline="0" dirty="0" smtClean="0"/>
              <a:t>In the early stages of writing people wrote things as the heard them, so it seemed natural to write words on paper without spaces between them.</a:t>
            </a:r>
          </a:p>
          <a:p>
            <a:r>
              <a:rPr lang="en-US" baseline="0" dirty="0" smtClean="0"/>
              <a:t>This made it very difficult to read, because people had to decipher what the text was trying to say. A useful way of doing this was by reading out loud, trying to give structure to the words through the use of intonation.</a:t>
            </a:r>
          </a:p>
          <a:p>
            <a:r>
              <a:rPr lang="en-US" baseline="0" dirty="0" smtClean="0"/>
              <a:t>Eventually, rules were developed for writing, making it possible to read things silently. People could spend less time trying to figure out what exactly the texts were saying, and more time trying to understand and absorb the contents.</a:t>
            </a:r>
          </a:p>
          <a:p>
            <a:endParaRPr lang="en-US" baseline="0" dirty="0" smtClean="0"/>
          </a:p>
          <a:p>
            <a:r>
              <a:rPr lang="en-US" baseline="0" dirty="0" smtClean="0"/>
              <a:t>Reading now became a practice for personal instruction and allowed for the further development of intellectual concepts. This practice was of significance during the Middle Ages as they were trying to reconcile faith and reason.</a:t>
            </a:r>
          </a:p>
          <a:p>
            <a:endParaRPr lang="en-US" baseline="0" dirty="0" smtClean="0"/>
          </a:p>
          <a:p>
            <a:r>
              <a:rPr lang="en-US" baseline="0" dirty="0" smtClean="0"/>
              <a:t>Other important developments were the introduction of mechanical clocks, paper and the printing press, all of which had important effects on the spread of information.</a:t>
            </a:r>
          </a:p>
          <a:p>
            <a:r>
              <a:rPr lang="en-US" baseline="0" dirty="0" smtClean="0"/>
              <a:t>Clocks- used to schedule events. Allow for the development of efficiency.</a:t>
            </a:r>
          </a:p>
          <a:p>
            <a:r>
              <a:rPr lang="en-US" baseline="0" dirty="0" smtClean="0"/>
              <a:t>Paper- cheaper and easier to make than parchment.</a:t>
            </a:r>
          </a:p>
          <a:p>
            <a:r>
              <a:rPr lang="en-US" baseline="0" dirty="0" smtClean="0"/>
              <a:t>Printing press- faster and cheaper to copy and distribute information.</a:t>
            </a:r>
          </a:p>
          <a:p>
            <a:endParaRPr lang="en-US" baseline="0" dirty="0" smtClean="0"/>
          </a:p>
          <a:p>
            <a:r>
              <a:rPr lang="en-US" baseline="0" dirty="0" smtClean="0"/>
              <a:t>Scientific thought benefitted greatly from these inventions.</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9/6/11</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8</a:t>
            </a:fld>
            <a:endParaRPr lang="en-US"/>
          </a:p>
        </p:txBody>
      </p:sp>
    </p:spTree>
    <p:extLst>
      <p:ext uri="{BB962C8B-B14F-4D97-AF65-F5344CB8AC3E}">
        <p14:creationId xmlns:p14="http://schemas.microsoft.com/office/powerpoint/2010/main" val="4553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reading and writing became more accessible to more people, the practices became of a more personal nature.</a:t>
            </a:r>
          </a:p>
          <a:p>
            <a:r>
              <a:rPr lang="en-US" dirty="0" smtClean="0"/>
              <a:t>Anything could be published.</a:t>
            </a:r>
          </a:p>
          <a:p>
            <a:r>
              <a:rPr lang="en-US" dirty="0" smtClean="0"/>
              <a:t>As a reaction to the printing press, Francis Bacon warned everyone to avoid things that could distort the truth.</a:t>
            </a:r>
          </a:p>
          <a:p>
            <a:endParaRPr lang="en-US" dirty="0" smtClean="0"/>
          </a:p>
          <a:p>
            <a:r>
              <a:rPr lang="en-US" dirty="0" smtClean="0"/>
              <a:t>With the rise of the Industrial age it was only a matter of</a:t>
            </a:r>
            <a:r>
              <a:rPr lang="en-US" baseline="0" dirty="0" smtClean="0"/>
              <a:t> time before electronics were developed and new ways of transmitting information were created.</a:t>
            </a:r>
          </a:p>
          <a:p>
            <a:r>
              <a:rPr lang="en-US" baseline="0" dirty="0" smtClean="0"/>
              <a:t>Radio and Television could now transmit audio and visual information.</a:t>
            </a:r>
          </a:p>
          <a:p>
            <a:endParaRPr lang="en-US" baseline="0" dirty="0" smtClean="0"/>
          </a:p>
          <a:p>
            <a:r>
              <a:rPr lang="en-US" baseline="0" dirty="0" smtClean="0"/>
              <a:t>It is worth noting the difference in the way radio and TV transmit information, as opposed to books.</a:t>
            </a:r>
          </a:p>
          <a:p>
            <a:r>
              <a:rPr lang="en-US" baseline="0" dirty="0" smtClean="0"/>
              <a:t>Books require silence, time and attention to get their point across, while seize your attention in their own terms.</a:t>
            </a:r>
          </a:p>
          <a:p>
            <a:r>
              <a:rPr lang="en-US" baseline="0" dirty="0" smtClean="0"/>
              <a:t>As we have noted before this can have consequences in the way we think.</a:t>
            </a:r>
          </a:p>
          <a:p>
            <a:r>
              <a:rPr lang="en-US" baseline="0" dirty="0" smtClean="0"/>
              <a:t>The internet, even though it might use text extensively, also requires us to make decisions, not unlike the time of scriptura continua.</a:t>
            </a:r>
          </a:p>
          <a:p>
            <a:endParaRPr lang="en-US" baseline="0" dirty="0" smtClean="0"/>
          </a:p>
          <a:p>
            <a:r>
              <a:rPr lang="en-US" baseline="0" dirty="0" smtClean="0"/>
              <a:t>It is not unusual to say that our brains work like computers.</a:t>
            </a:r>
          </a:p>
          <a:p>
            <a:r>
              <a:rPr lang="en-US" baseline="0" dirty="0" smtClean="0"/>
              <a:t>This is the opposite of what Plato said about technology.</a:t>
            </a:r>
            <a:endParaRPr lang="en-US" dirty="0" smtClean="0"/>
          </a:p>
          <a:p>
            <a:r>
              <a:rPr lang="en-US" dirty="0" smtClean="0"/>
              <a:t> </a:t>
            </a:r>
          </a:p>
          <a:p>
            <a:r>
              <a:rPr lang="en-US" dirty="0" smtClean="0"/>
              <a:t>Probably the best summary of all this is from Marshall McLuhan:</a:t>
            </a:r>
            <a:r>
              <a:rPr lang="en-US" baseline="0" dirty="0" smtClean="0"/>
              <a:t> “the medium is the message.”</a:t>
            </a:r>
          </a:p>
          <a:p>
            <a:r>
              <a:rPr lang="en-US" baseline="0" dirty="0" smtClean="0"/>
              <a:t>Explaining that in terms of information technology we can say that we create the technology to help us process and transmit information, but at the same time that technology places limitations on how we can deal with that information. Since that technology is more pervasive than the information it is transmitting, it ultimately ends up having the greatest effect on us.</a:t>
            </a:r>
          </a:p>
          <a:p>
            <a:endParaRPr lang="en-US" baseline="0" dirty="0" smtClean="0"/>
          </a:p>
          <a:p>
            <a:r>
              <a:rPr lang="en-US" baseline="0" dirty="0" smtClean="0"/>
              <a:t>A longer, more poetic quote is from The Shallows:</a:t>
            </a:r>
          </a:p>
          <a:p>
            <a:r>
              <a:rPr lang="en-US" baseline="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For the Ancient Greeks, memory was a goddess: Mnemosyne, mother of the Muses. To Augustine, it was “a vast and infinite profundity,” a reflection of the power of God in man. The classical view remained the common view through the Middle Ages, the Renaissance, and the Enlightenment—up to, in fact, the close of the nineteenth century. When, in</a:t>
            </a:r>
            <a:r>
              <a:rPr lang="en-US" baseline="0" dirty="0" smtClean="0"/>
              <a:t> an 1892 lecture before a group of teachers, William James declared that “the art of remembering is the art of thinking,” he was stating the obvious. Now, his words seem old-fashioned. Not only has memory lost its divinity; it’s will on its way to losing its humanness. Mnemosyne has become a machine.</a:t>
            </a:r>
            <a:endParaRPr lang="en-US" dirty="0" smtClean="0"/>
          </a:p>
          <a:p>
            <a:r>
              <a:rPr lang="en-US" dirty="0" smtClean="0"/>
              <a:t>“</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Sources: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rtl="0"/>
            <a:r>
              <a:rPr lang="en-US" sz="1200" kern="1200" dirty="0" smtClean="0">
                <a:solidFill>
                  <a:schemeClr val="tx1"/>
                </a:solidFill>
                <a:effectLst/>
                <a:latin typeface="Arial" pitchFamily="76" charset="0"/>
                <a:ea typeface="ＭＳ Ｐゴシック" pitchFamily="76" charset="-128"/>
                <a:cs typeface="ＭＳ Ｐゴシック" pitchFamily="76" charset="-128"/>
              </a:rPr>
              <a:t>Kevin Knight, Ethics, </a:t>
            </a:r>
            <a:r>
              <a:rPr lang="en-US" sz="1200" kern="1200" dirty="0" smtClean="0">
                <a:solidFill>
                  <a:schemeClr val="tx1"/>
                </a:solidFill>
                <a:effectLst/>
                <a:latin typeface="Arial" pitchFamily="76" charset="0"/>
                <a:ea typeface="ＭＳ Ｐゴシック" pitchFamily="76" charset="-128"/>
                <a:cs typeface="ＭＳ Ｐゴシック" pitchFamily="76" charset="-128"/>
                <a:hlinkClick r:id="rId3"/>
              </a:rPr>
              <a:t>http://www.newadvent.org/cathen/05556a.htm</a:t>
            </a:r>
            <a:r>
              <a:rPr lang="en-US" sz="1200" kern="1200" dirty="0" smtClean="0">
                <a:solidFill>
                  <a:schemeClr val="tx1"/>
                </a:solidFill>
                <a:effectLst/>
                <a:latin typeface="Arial" pitchFamily="76" charset="0"/>
                <a:ea typeface="ＭＳ Ｐゴシック" pitchFamily="76" charset="-128"/>
                <a:cs typeface="ＭＳ Ｐゴシック" pitchFamily="76" charset="-128"/>
              </a:rPr>
              <a:t> (Aug 31st, 2011)</a:t>
            </a:r>
          </a:p>
          <a:p>
            <a:pPr rtl="0"/>
            <a:r>
              <a:rPr lang="en-US" sz="1200" kern="1200" dirty="0" smtClean="0">
                <a:solidFill>
                  <a:schemeClr val="tx1"/>
                </a:solidFill>
                <a:effectLst/>
                <a:latin typeface="Arial" pitchFamily="76" charset="0"/>
                <a:ea typeface="ＭＳ Ｐゴシック" pitchFamily="76" charset="-128"/>
                <a:cs typeface="ＭＳ Ｐゴシック" pitchFamily="76" charset="-128"/>
              </a:rPr>
              <a:t>James </a:t>
            </a:r>
            <a:r>
              <a:rPr lang="en-US" sz="1200" kern="1200" dirty="0" err="1" smtClean="0">
                <a:solidFill>
                  <a:schemeClr val="tx1"/>
                </a:solidFill>
                <a:effectLst/>
                <a:latin typeface="Arial" pitchFamily="76" charset="0"/>
                <a:ea typeface="ＭＳ Ｐゴシック" pitchFamily="76" charset="-128"/>
                <a:cs typeface="ＭＳ Ｐゴシック" pitchFamily="76" charset="-128"/>
              </a:rPr>
              <a:t>Mannion</a:t>
            </a:r>
            <a:r>
              <a:rPr lang="en-US" sz="1200" kern="1200" dirty="0" smtClean="0">
                <a:solidFill>
                  <a:schemeClr val="tx1"/>
                </a:solidFill>
                <a:effectLst/>
                <a:latin typeface="Arial" pitchFamily="76" charset="0"/>
                <a:ea typeface="ＭＳ Ｐゴシック" pitchFamily="76" charset="-128"/>
                <a:cs typeface="ＭＳ Ｐゴシック" pitchFamily="76" charset="-128"/>
              </a:rPr>
              <a:t>, The Everything Philosophy Book (Adams Media, 2002), Pgs. 11-122</a:t>
            </a:r>
          </a:p>
          <a:p>
            <a:pPr rtl="0"/>
            <a:r>
              <a:rPr lang="en-US" sz="1200" kern="1200" dirty="0" smtClean="0">
                <a:solidFill>
                  <a:schemeClr val="tx1"/>
                </a:solidFill>
                <a:effectLst/>
                <a:latin typeface="Arial" pitchFamily="76" charset="0"/>
                <a:ea typeface="ＭＳ Ｐゴシック" pitchFamily="76" charset="-128"/>
                <a:cs typeface="ＭＳ Ｐゴシック" pitchFamily="76" charset="-128"/>
              </a:rPr>
              <a:t>Nicholas Carr, The Shallows: What the Internet is Doing to Our Brains (W.</a:t>
            </a:r>
            <a:r>
              <a:rPr lang="en-US" sz="1200" kern="1200" baseline="0" dirty="0" smtClean="0">
                <a:solidFill>
                  <a:schemeClr val="tx1"/>
                </a:solidFill>
                <a:effectLst/>
                <a:latin typeface="Arial" pitchFamily="76" charset="0"/>
                <a:ea typeface="ＭＳ Ｐゴシック" pitchFamily="76" charset="-128"/>
                <a:cs typeface="ＭＳ Ｐゴシック" pitchFamily="76" charset="-128"/>
              </a:rPr>
              <a:t> W. Norton &amp; Company, 2011</a:t>
            </a:r>
            <a:r>
              <a:rPr lang="en-US" sz="1200" kern="1200" dirty="0" smtClean="0">
                <a:solidFill>
                  <a:schemeClr val="tx1"/>
                </a:solidFill>
                <a:effectLst/>
                <a:latin typeface="Arial" pitchFamily="76" charset="0"/>
                <a:ea typeface="ＭＳ Ｐゴシック" pitchFamily="76" charset="-128"/>
                <a:cs typeface="ＭＳ Ｐゴシック" pitchFamily="76" charset="-128"/>
              </a:rPr>
              <a:t>)</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Harold </a:t>
            </a:r>
            <a:r>
              <a:rPr lang="en-US" dirty="0" err="1" smtClean="0"/>
              <a:t>Scanlin</a:t>
            </a:r>
            <a:r>
              <a:rPr lang="en-US" dirty="0" smtClean="0"/>
              <a:t>, The</a:t>
            </a:r>
            <a:r>
              <a:rPr lang="en-US" baseline="0" dirty="0" smtClean="0"/>
              <a:t> Myth of the Paperless Church: Codex, Cognition, and Christianity, http://www.sbl-site.org/publications/article.aspx?articleId=258 (Sept 1</a:t>
            </a:r>
            <a:r>
              <a:rPr lang="en-US" baseline="30000" dirty="0" smtClean="0"/>
              <a:t>st</a:t>
            </a:r>
            <a:r>
              <a:rPr lang="en-US" baseline="0" dirty="0" smtClean="0"/>
              <a:t>, 2011)</a:t>
            </a:r>
            <a:endParaRPr lang="en-US" dirty="0" smtClean="0"/>
          </a:p>
          <a:p>
            <a:r>
              <a:rPr lang="en-US" dirty="0" smtClean="0"/>
              <a:t>Marshall McLuhan, Understanding Media:</a:t>
            </a:r>
            <a:r>
              <a:rPr lang="en-US" baseline="0" dirty="0" smtClean="0"/>
              <a:t> The Extensions of Man (The MIT Press, 2001)</a:t>
            </a:r>
          </a:p>
          <a:p>
            <a:r>
              <a:rPr lang="en-US" dirty="0" smtClean="0"/>
              <a:t>Joachim </a:t>
            </a:r>
            <a:r>
              <a:rPr lang="en-US" dirty="0" err="1" smtClean="0"/>
              <a:t>Schummer</a:t>
            </a:r>
            <a:r>
              <a:rPr lang="en-US" dirty="0" smtClean="0"/>
              <a:t>, Aristotle</a:t>
            </a:r>
            <a:r>
              <a:rPr lang="en-US" baseline="0" dirty="0" smtClean="0"/>
              <a:t> on Technology and Nature, http://www.joachimschummer.net/jslit/aristot.htm (Sept 5th, 2011)</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err="1" smtClean="0"/>
              <a:t>Franssen</a:t>
            </a:r>
            <a:r>
              <a:rPr lang="en-US" baseline="0" dirty="0" smtClean="0"/>
              <a:t>, </a:t>
            </a:r>
            <a:r>
              <a:rPr lang="en-US" baseline="0" dirty="0" err="1" smtClean="0"/>
              <a:t>Lokhorst</a:t>
            </a:r>
            <a:r>
              <a:rPr lang="en-US" baseline="0" dirty="0" smtClean="0"/>
              <a:t> and </a:t>
            </a:r>
            <a:r>
              <a:rPr lang="en-US" baseline="0" dirty="0" err="1" smtClean="0"/>
              <a:t>Poel</a:t>
            </a:r>
            <a:r>
              <a:rPr lang="en-US" baseline="0" dirty="0" smtClean="0"/>
              <a:t>, Philosophy of Technology, </a:t>
            </a:r>
            <a:r>
              <a:rPr lang="en-US" sz="1200" b="0" kern="1200" dirty="0" smtClean="0">
                <a:solidFill>
                  <a:schemeClr val="tx1"/>
                </a:solidFill>
                <a:effectLst/>
                <a:latin typeface="Arial" pitchFamily="76" charset="0"/>
                <a:ea typeface="ＭＳ Ｐゴシック" pitchFamily="76" charset="-128"/>
                <a:cs typeface="ＭＳ Ｐゴシック" pitchFamily="76" charset="-128"/>
              </a:rPr>
              <a:t>http://plato.stanford.edu/entries/technology/</a:t>
            </a:r>
            <a:r>
              <a:rPr lang="en-US" sz="1200" b="0" kern="1200" baseline="0" dirty="0" smtClean="0">
                <a:solidFill>
                  <a:schemeClr val="tx1"/>
                </a:solidFill>
                <a:effectLst/>
                <a:latin typeface="Arial" pitchFamily="76" charset="0"/>
                <a:ea typeface="ＭＳ Ｐゴシック" pitchFamily="76" charset="-128"/>
                <a:cs typeface="ＭＳ Ｐゴシック" pitchFamily="76" charset="-128"/>
              </a:rPr>
              <a:t> (Sept 5</a:t>
            </a:r>
            <a:r>
              <a:rPr lang="en-US" sz="1200" b="0" kern="1200" baseline="30000" dirty="0" smtClean="0">
                <a:solidFill>
                  <a:schemeClr val="tx1"/>
                </a:solidFill>
                <a:effectLst/>
                <a:latin typeface="Arial" pitchFamily="76" charset="0"/>
                <a:ea typeface="ＭＳ Ｐゴシック" pitchFamily="76" charset="-128"/>
                <a:cs typeface="ＭＳ Ｐゴシック" pitchFamily="76" charset="-128"/>
              </a:rPr>
              <a:t>th</a:t>
            </a:r>
            <a:r>
              <a:rPr lang="en-US" sz="1200" b="0" kern="1200" baseline="0" dirty="0" smtClean="0">
                <a:solidFill>
                  <a:schemeClr val="tx1"/>
                </a:solidFill>
                <a:effectLst/>
                <a:latin typeface="Arial" pitchFamily="76" charset="0"/>
                <a:ea typeface="ＭＳ Ｐゴシック" pitchFamily="76" charset="-128"/>
                <a:cs typeface="ＭＳ Ｐゴシック" pitchFamily="76" charset="-128"/>
              </a:rPr>
              <a:t>, 2011)</a:t>
            </a:r>
            <a:endParaRPr lang="en-US" sz="1200" kern="1200" dirty="0" smtClean="0">
              <a:solidFill>
                <a:schemeClr val="tx1"/>
              </a:solidFill>
              <a:effectLst/>
              <a:latin typeface="Arial" pitchFamily="76" charset="0"/>
              <a:ea typeface="ＭＳ Ｐゴシック" pitchFamily="76" charset="-128"/>
              <a:cs typeface="ＭＳ Ｐゴシック" pitchFamily="76" charset="-128"/>
            </a:endParaRPr>
          </a:p>
        </p:txBody>
      </p:sp>
      <p:sp>
        <p:nvSpPr>
          <p:cNvPr id="4" name="Date Placeholder 3"/>
          <p:cNvSpPr>
            <a:spLocks noGrp="1"/>
          </p:cNvSpPr>
          <p:nvPr>
            <p:ph type="dt" idx="10"/>
          </p:nvPr>
        </p:nvSpPr>
        <p:spPr/>
        <p:txBody>
          <a:bodyPr/>
          <a:lstStyle/>
          <a:p>
            <a:fld id="{5B1D91B5-0560-D74B-B065-4EF9F19733B0}" type="datetime1">
              <a:rPr lang="en-US" smtClean="0"/>
              <a:pPr/>
              <a:t>9/6/11</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9</a:t>
            </a:fld>
            <a:endParaRPr lang="en-US"/>
          </a:p>
        </p:txBody>
      </p:sp>
    </p:spTree>
    <p:extLst>
      <p:ext uri="{BB962C8B-B14F-4D97-AF65-F5344CB8AC3E}">
        <p14:creationId xmlns:p14="http://schemas.microsoft.com/office/powerpoint/2010/main" val="33494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solidFill>
                  <a:srgbClr val="1F497D"/>
                </a:solidFill>
              </a:rPr>
              <a:pPr/>
              <a:t>9/6/11</a:t>
            </a:fld>
            <a:endParaRPr lang="en-US" dirty="0">
              <a:solidFill>
                <a:srgbClr val="1F497D"/>
              </a:solidFill>
            </a:endParaRPr>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solidFill>
                  <a:srgbClr val="1F497D"/>
                </a:solidFill>
              </a:rPr>
              <a:pPr/>
              <a:t>10</a:t>
            </a:fld>
            <a:endParaRPr lang="en-US" dirty="0">
              <a:solidFill>
                <a:srgbClr val="1F497D"/>
              </a:solidFill>
            </a:endParaRPr>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smtClean="0">
                <a:latin typeface="Arial" charset="0"/>
                <a:ea typeface="ＭＳ Ｐゴシック" charset="-128"/>
                <a:cs typeface="ＭＳ Ｐゴシック" charset="-128"/>
              </a:rPr>
              <a:t>In today’s presentation, I am going to talk a little about</a:t>
            </a:r>
            <a:r>
              <a:rPr lang="en-US" baseline="0" dirty="0" smtClean="0">
                <a:latin typeface="Arial" charset="0"/>
                <a:ea typeface="ＭＳ Ｐゴシック" charset="-128"/>
                <a:cs typeface="ＭＳ Ｐゴシック" charset="-128"/>
              </a:rPr>
              <a:t> the comparison between Software Engineering Ethics and other professions. This is my rough agenda for today’s presentation. First I will do a quick recap comparing software engineers with other professions. Then summarize these differences, followed by a specific case study. At last, I will talk a little about why is SWE ethics so important and how to get used to apply it.</a:t>
            </a:r>
            <a:endParaRPr lang="en-US" dirty="0">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08C57238-8DE2-B249-A8F0-3BBB917F59C0}" type="datetime1">
              <a:rPr lang="en-US" smtClean="0"/>
              <a:t>9/6/11</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2011 Keith A. Pray</a:t>
            </a:r>
            <a:endParaRPr lang="en-US"/>
          </a:p>
        </p:txBody>
      </p:sp>
      <p:sp>
        <p:nvSpPr>
          <p:cNvPr id="22" name="Rectangle 5"/>
          <p:cNvSpPr>
            <a:spLocks noGrp="1" noChangeArrowheads="1"/>
          </p:cNvSpPr>
          <p:nvPr>
            <p:ph type="sldNum" sz="quarter" idx="12"/>
          </p:nvPr>
        </p:nvSpPr>
        <p:spPr/>
        <p:txBody>
          <a:bodyPr/>
          <a:lstStyle>
            <a:lvl1pPr>
              <a:defRPr/>
            </a:lvl1pPr>
          </a:lstStyle>
          <a:p>
            <a:fld id="{66D73D20-55BA-1449-9A56-B4ED4EC82E9D}" type="slidenum">
              <a:rPr lang="en-US"/>
              <a:pPr/>
              <a:t>‹#›</a:t>
            </a:fld>
            <a:endParaRPr lang="en-US"/>
          </a:p>
        </p:txBody>
      </p:sp>
    </p:spTree>
  </p:cSld>
  <p:clrMapOvr>
    <a:masterClrMapping/>
  </p:clrMapOvr>
  <p:transition xmlns:p14="http://schemas.microsoft.com/office/powerpoint/2010/mai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51634C6-54E6-7A48-A8EE-253602C181F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B9EEFDA5-6AD9-9448-94E4-3983F4BA1192}"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9AE12E19-23F5-3841-8C2C-5AB321420C15}"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7E7320C1-2048-C543-9BE9-D24AF7DDD606}"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3EF13E91-7075-C240-9474-C941BF422C4F}"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1A0F7D35-9D46-8345-9330-C11D07836CD2}"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0C56A42-9017-0447-B5E5-85F353CD7E97}"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CE9B6068-555D-214A-99B1-6CD9E7803C23}"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FED5AAED-6CEB-594B-8EAC-DFDE6F3107E7}"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850F6946-40A9-2544-BB7C-EE2C8E780C3F}"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ADEEC886-3125-0446-A1C2-BD143390563B}"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344BFB08-3A49-2948-82A5-AE6C46BEECB3}"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B1FD9840-EF79-DB44-8776-54CD8143041B}"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B4C4B2B8-277B-0D46-AC41-FFFB096BDB5F}"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2CE8DB3-59D2-1E49-83EE-DD7170444874}"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945DA8C1-3DC4-8040-8B5C-A302147F8079}"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6444A83-4685-3E49-A398-E7D4A897361F}"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113A4963-FA78-234B-B35E-00B256A1BDB5}" type="datetime1">
              <a:rPr lang="en-US" smtClean="0"/>
              <a:t>9/6/11</a:t>
            </a:fld>
            <a:endParaRPr lang="en-US"/>
          </a:p>
        </p:txBody>
      </p:sp>
    </p:spTree>
  </p:cSld>
  <p:clrMapOvr>
    <a:masterClrMapping/>
  </p:clrMapOvr>
  <p:transition xmlns:p14="http://schemas.microsoft.com/office/powerpoint/2010/mai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B64D2D4-D900-3C41-891B-3E461EFB7D7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9BB721B8-7CE1-904A-8EA6-0747C63FD2D2}" type="datetime1">
              <a:rPr lang="en-US" smtClean="0"/>
              <a:t>9/6/11</a:t>
            </a:fld>
            <a:endParaRPr lang="en-US"/>
          </a:p>
        </p:txBody>
      </p:sp>
    </p:spTree>
  </p:cSld>
  <p:clrMapOvr>
    <a:masterClrMapping/>
  </p:clrMapOvr>
  <p:transition xmlns:p14="http://schemas.microsoft.com/office/powerpoint/2010/main">
    <p:pull/>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2011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B62AEFEF-8EF8-8746-9739-0115D3E3043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143ECF36-1F8C-B74B-8ABF-2BBCA301E9D0}" type="datetime1">
              <a:rPr lang="en-US" smtClean="0"/>
              <a:t>9/6/11</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pull/>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4" Type="http://schemas.openxmlformats.org/officeDocument/2006/relationships/image" Target="../media/image6.gif"/><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4"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image" Target="../media/image8.jpg"/><Relationship Id="rId3" Type="http://schemas.openxmlformats.org/officeDocument/2006/relationships/image" Target="../media/image9.jpg"/><Relationship Id="rId5" Type="http://schemas.openxmlformats.org/officeDocument/2006/relationships/image" Target="../media/image1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4" Type="http://schemas.openxmlformats.org/officeDocument/2006/relationships/hyperlink" Target="http://fdlaction.firedoglake.com/2011/03/21/video-dan-ellsberg-handcuffed-at-white-house-for-protesting-obamas-torture-of-bradlely-manning/" TargetMode="External"/><Relationship Id="rId1" Type="http://schemas.openxmlformats.org/officeDocument/2006/relationships/slideLayout" Target="../slideLayouts/slideLayout2.xml"/><Relationship Id="rId2" Type="http://schemas.openxmlformats.org/officeDocument/2006/relationships/hyperlink" Target="http://www.guardian.co.uk/world/2011/mar/03/bradley-manning-may-face-death-penalty" TargetMode="External"/><Relationship Id="rId3" Type="http://schemas.openxmlformats.org/officeDocument/2006/relationships/hyperlink" Target="http://www.strategy-business.com/article/re00107?gko=1e7e3"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ftr" sz="quarter" idx="11"/>
          </p:nvPr>
        </p:nvSpPr>
        <p:spPr>
          <a:noFill/>
        </p:spPr>
        <p:txBody>
          <a:bodyPr/>
          <a:lstStyle/>
          <a:p>
            <a:r>
              <a:rPr lang="en-US" smtClean="0"/>
              <a:t>© 2011 Keith A. Pray</a:t>
            </a:r>
            <a:endParaRPr lang="en-US"/>
          </a:p>
        </p:txBody>
      </p:sp>
      <p:sp>
        <p:nvSpPr>
          <p:cNvPr id="15363"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a:t>
            </a:r>
            <a:r>
              <a:rPr lang="en-US" sz="4000" smtClean="0">
                <a:ea typeface="ＭＳ Ｐゴシック" charset="-128"/>
                <a:cs typeface="ＭＳ Ｐゴシック" charset="-128"/>
              </a:rPr>
              <a:t>4</a:t>
            </a:r>
            <a:r>
              <a:rPr lang="en-US" sz="4000">
                <a:ea typeface="ＭＳ Ｐゴシック" charset="-128"/>
                <a:cs typeface="ＭＳ Ｐゴシック" charset="-128"/>
              </a:rPr>
              <a:t/>
            </a:r>
            <a:br>
              <a:rPr lang="en-US" sz="4000">
                <a:ea typeface="ＭＳ Ｐゴシック" charset="-128"/>
                <a:cs typeface="ＭＳ Ｐゴシック" charset="-128"/>
              </a:rPr>
            </a:br>
            <a:r>
              <a:rPr lang="en-US" sz="4000">
                <a:ea typeface="ＭＳ Ｐゴシック" charset="-128"/>
                <a:cs typeface="ＭＳ Ｐゴシック" charset="-128"/>
              </a:rPr>
              <a:t>Professional Ethics</a:t>
            </a:r>
            <a:endParaRPr lang="en-US">
              <a:ea typeface="ＭＳ Ｐゴシック" charset="-128"/>
              <a:cs typeface="ＭＳ Ｐゴシック" charset="-128"/>
            </a:endParaRPr>
          </a:p>
        </p:txBody>
      </p:sp>
      <p:sp>
        <p:nvSpPr>
          <p:cNvPr id="15364"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
        <p:nvSpPr>
          <p:cNvPr id="2" name="Date Placeholder 1"/>
          <p:cNvSpPr>
            <a:spLocks noGrp="1"/>
          </p:cNvSpPr>
          <p:nvPr>
            <p:ph type="dt" sz="half" idx="10"/>
          </p:nvPr>
        </p:nvSpPr>
        <p:spPr/>
        <p:txBody>
          <a:bodyPr/>
          <a:lstStyle/>
          <a:p>
            <a:fld id="{0FD89A87-6992-D340-AA22-058AAA3B688D}" type="datetime1">
              <a:rPr lang="en-US" smtClean="0"/>
              <a:t>9/6/11</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1</a:t>
            </a:fld>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solidFill>
                  <a:srgbClr val="000000"/>
                </a:solidFill>
              </a:rPr>
              <a:t>© 2011 Keith A. Pray</a:t>
            </a:r>
            <a:endParaRPr lang="en-US" dirty="0">
              <a:solidFill>
                <a:srgbClr val="000000"/>
              </a:solidFill>
            </a:endParaRPr>
          </a:p>
        </p:txBody>
      </p:sp>
      <p:sp>
        <p:nvSpPr>
          <p:cNvPr id="35843" name="Slide Number Placeholder 4"/>
          <p:cNvSpPr>
            <a:spLocks noGrp="1"/>
          </p:cNvSpPr>
          <p:nvPr>
            <p:ph type="sldNum" sz="quarter" idx="11"/>
          </p:nvPr>
        </p:nvSpPr>
        <p:spPr>
          <a:noFill/>
        </p:spPr>
        <p:txBody>
          <a:bodyPr/>
          <a:lstStyle/>
          <a:p>
            <a:fld id="{EC502B3B-9A8A-284F-AF6B-4081260913DA}" type="slidenum">
              <a:rPr lang="en-US">
                <a:solidFill>
                  <a:srgbClr val="000000"/>
                </a:solidFill>
              </a:rPr>
              <a:pPr/>
              <a:t>10</a:t>
            </a:fld>
            <a:endParaRPr lang="en-US" dirty="0">
              <a:solidFill>
                <a:srgbClr val="000000"/>
              </a:solidFill>
            </a:endParaRPr>
          </a:p>
        </p:txBody>
      </p:sp>
      <p:sp>
        <p:nvSpPr>
          <p:cNvPr id="35844" name="Date Placeholder 5"/>
          <p:cNvSpPr>
            <a:spLocks noGrp="1"/>
          </p:cNvSpPr>
          <p:nvPr>
            <p:ph type="dt" sz="quarter" idx="12"/>
          </p:nvPr>
        </p:nvSpPr>
        <p:spPr>
          <a:noFill/>
        </p:spPr>
        <p:txBody>
          <a:bodyPr/>
          <a:lstStyle/>
          <a:p>
            <a:fld id="{4C920A45-A427-3646-AB83-4CEDCB84DE0C}" type="datetime1">
              <a:rPr lang="en-US" smtClean="0">
                <a:solidFill>
                  <a:srgbClr val="000000"/>
                </a:solidFill>
              </a:rPr>
              <a:pPr/>
              <a:t>9/6/11</a:t>
            </a:fld>
            <a:endParaRPr lang="en-US" dirty="0" smtClean="0">
              <a:solidFill>
                <a:srgbClr val="000000"/>
              </a:solidFill>
            </a:endParaRPr>
          </a:p>
        </p:txBody>
      </p:sp>
      <p:sp>
        <p:nvSpPr>
          <p:cNvPr id="35846" name="Rectangle 3"/>
          <p:cNvSpPr>
            <a:spLocks noGrp="1" noChangeArrowheads="1"/>
          </p:cNvSpPr>
          <p:nvPr>
            <p:ph type="body" idx="1"/>
          </p:nvPr>
        </p:nvSpPr>
        <p:spPr>
          <a:xfrm>
            <a:off x="457200" y="2209800"/>
            <a:ext cx="8229600" cy="3886200"/>
          </a:xfrm>
        </p:spPr>
        <p:txBody>
          <a:bodyPr/>
          <a:lstStyle/>
          <a:p>
            <a:pPr eaLnBrk="1" hangingPunct="1">
              <a:spcBef>
                <a:spcPts val="820"/>
              </a:spcBef>
            </a:pPr>
            <a:r>
              <a:rPr lang="en-US" dirty="0">
                <a:ea typeface="ＭＳ Ｐゴシック" charset="-128"/>
                <a:cs typeface="ＭＳ Ｐゴシック" charset="-128"/>
              </a:rPr>
              <a:t>S</a:t>
            </a:r>
            <a:r>
              <a:rPr lang="en-US" dirty="0" smtClean="0">
                <a:ea typeface="ＭＳ Ｐゴシック" charset="-128"/>
                <a:cs typeface="ＭＳ Ｐゴシック" charset="-128"/>
              </a:rPr>
              <a:t>oftware engineer compared to other professions</a:t>
            </a:r>
          </a:p>
          <a:p>
            <a:pPr eaLnBrk="1" hangingPunct="1">
              <a:spcBef>
                <a:spcPts val="820"/>
              </a:spcBef>
            </a:pPr>
            <a:r>
              <a:rPr lang="en-US" dirty="0" smtClean="0">
                <a:ea typeface="ＭＳ Ｐゴシック" charset="-128"/>
                <a:cs typeface="ＭＳ Ｐゴシック" charset="-128"/>
              </a:rPr>
              <a:t>What are the key distinctions</a:t>
            </a:r>
          </a:p>
          <a:p>
            <a:pPr eaLnBrk="1" hangingPunct="1">
              <a:spcBef>
                <a:spcPts val="820"/>
              </a:spcBef>
            </a:pPr>
            <a:r>
              <a:rPr lang="en-US" dirty="0" smtClean="0">
                <a:ea typeface="ＭＳ Ｐゴシック" charset="-128"/>
                <a:cs typeface="ＭＳ Ｐゴシック" charset="-128"/>
              </a:rPr>
              <a:t>Case study comparison</a:t>
            </a:r>
          </a:p>
          <a:p>
            <a:pPr eaLnBrk="1" hangingPunct="1">
              <a:spcBef>
                <a:spcPts val="820"/>
              </a:spcBef>
            </a:pPr>
            <a:r>
              <a:rPr lang="en-US" dirty="0" smtClean="0">
                <a:ea typeface="ＭＳ Ｐゴシック" charset="-128"/>
                <a:cs typeface="ＭＳ Ｐゴシック" charset="-128"/>
              </a:rPr>
              <a:t>Why is SWE Ethics so important</a:t>
            </a:r>
          </a:p>
          <a:p>
            <a:pPr marL="0" indent="0" eaLnBrk="1" hangingPunct="1">
              <a:spcBef>
                <a:spcPts val="820"/>
              </a:spcBef>
              <a:buNone/>
            </a:pPr>
            <a:endParaRPr lang="en-US" dirty="0" smtClean="0">
              <a:ea typeface="ＭＳ Ｐゴシック" charset="-128"/>
              <a:cs typeface="ＭＳ Ｐゴシック" charset="-128"/>
            </a:endParaRPr>
          </a:p>
          <a:p>
            <a:pPr marL="0" indent="0" eaLnBrk="1" hangingPunct="1">
              <a:spcBef>
                <a:spcPts val="820"/>
              </a:spcBef>
              <a:buNone/>
            </a:pPr>
            <a:endParaRPr lang="en-US" dirty="0" smtClean="0">
              <a:ea typeface="ＭＳ Ｐゴシック" charset="-128"/>
              <a:cs typeface="ＭＳ Ｐゴシック" charset="-128"/>
            </a:endParaRPr>
          </a:p>
        </p:txBody>
      </p:sp>
      <p:sp>
        <p:nvSpPr>
          <p:cNvPr id="8"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SWE Ethics vs. Other Ethics   </a:t>
            </a:r>
            <a:r>
              <a:rPr lang="en-US" sz="2400" dirty="0" smtClean="0">
                <a:ea typeface="ＭＳ Ｐゴシック" charset="-128"/>
                <a:cs typeface="ＭＳ Ｐゴシック" charset="-128"/>
              </a:rPr>
              <a:t>Xing Jin</a:t>
            </a:r>
            <a:r>
              <a:rPr lang="en-US" sz="3200" dirty="0" smtClean="0">
                <a:ea typeface="ＭＳ Ｐゴシック" charset="-128"/>
                <a:cs typeface="ＭＳ Ｐゴシック" charset="-128"/>
              </a:rPr>
              <a:t/>
            </a:r>
            <a:br>
              <a:rPr lang="en-US" sz="3200" dirty="0" smtClean="0">
                <a:ea typeface="ＭＳ Ｐゴシック" charset="-128"/>
                <a:cs typeface="ＭＳ Ｐゴシック" charset="-128"/>
              </a:rPr>
            </a:br>
            <a:r>
              <a:rPr lang="en-US" sz="3200" dirty="0">
                <a:ea typeface="ＭＳ Ｐゴシック" charset="-128"/>
                <a:cs typeface="ＭＳ Ｐゴシック" charset="-128"/>
              </a:rPr>
              <a:t> </a:t>
            </a:r>
            <a:r>
              <a:rPr lang="en-US" sz="3200" dirty="0" smtClean="0">
                <a:ea typeface="ＭＳ Ｐゴシック" charset="-128"/>
                <a:cs typeface="ＭＳ Ｐゴシック" charset="-128"/>
              </a:rPr>
              <a:t>– Introduction				</a:t>
            </a:r>
            <a:endParaRPr lang="en-US" sz="2400" dirty="0">
              <a:ea typeface="ＭＳ Ｐゴシック" charset="-128"/>
              <a:cs typeface="ＭＳ Ｐゴシック" charset="-128"/>
            </a:endParaRPr>
          </a:p>
        </p:txBody>
      </p:sp>
    </p:spTree>
    <p:extLst>
      <p:ext uri="{BB962C8B-B14F-4D97-AF65-F5344CB8AC3E}">
        <p14:creationId xmlns:p14="http://schemas.microsoft.com/office/powerpoint/2010/main" val="607864584"/>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solidFill>
                  <a:srgbClr val="000000"/>
                </a:solidFill>
              </a:rPr>
              <a:t>© 2011 Keith A. Pray</a:t>
            </a:r>
            <a:endParaRPr lang="en-US" dirty="0">
              <a:solidFill>
                <a:srgbClr val="000000"/>
              </a:solidFill>
            </a:endParaRPr>
          </a:p>
        </p:txBody>
      </p:sp>
      <p:sp>
        <p:nvSpPr>
          <p:cNvPr id="35843" name="Slide Number Placeholder 4"/>
          <p:cNvSpPr>
            <a:spLocks noGrp="1"/>
          </p:cNvSpPr>
          <p:nvPr>
            <p:ph type="sldNum" sz="quarter" idx="11"/>
          </p:nvPr>
        </p:nvSpPr>
        <p:spPr>
          <a:noFill/>
        </p:spPr>
        <p:txBody>
          <a:bodyPr/>
          <a:lstStyle/>
          <a:p>
            <a:fld id="{EC502B3B-9A8A-284F-AF6B-4081260913DA}" type="slidenum">
              <a:rPr lang="en-US">
                <a:solidFill>
                  <a:srgbClr val="000000"/>
                </a:solidFill>
              </a:rPr>
              <a:pPr/>
              <a:t>11</a:t>
            </a:fld>
            <a:endParaRPr lang="en-US" dirty="0">
              <a:solidFill>
                <a:srgbClr val="000000"/>
              </a:solidFill>
            </a:endParaRPr>
          </a:p>
        </p:txBody>
      </p:sp>
      <p:sp>
        <p:nvSpPr>
          <p:cNvPr id="35844" name="Date Placeholder 5"/>
          <p:cNvSpPr>
            <a:spLocks noGrp="1"/>
          </p:cNvSpPr>
          <p:nvPr>
            <p:ph type="dt" sz="quarter" idx="12"/>
          </p:nvPr>
        </p:nvSpPr>
        <p:spPr>
          <a:noFill/>
        </p:spPr>
        <p:txBody>
          <a:bodyPr/>
          <a:lstStyle/>
          <a:p>
            <a:fld id="{4C920A45-A427-3646-AB83-4CEDCB84DE0C}" type="datetime1">
              <a:rPr lang="en-US" smtClean="0">
                <a:solidFill>
                  <a:srgbClr val="000000"/>
                </a:solidFill>
              </a:rPr>
              <a:pPr/>
              <a:t>9/6/11</a:t>
            </a:fld>
            <a:endParaRPr lang="en-US" dirty="0" smtClean="0">
              <a:solidFill>
                <a:srgbClr val="000000"/>
              </a:solidFill>
            </a:endParaRPr>
          </a:p>
        </p:txBody>
      </p:sp>
      <p:sp>
        <p:nvSpPr>
          <p:cNvPr id="35846" name="Rectangle 3"/>
          <p:cNvSpPr>
            <a:spLocks noGrp="1" noChangeArrowheads="1"/>
          </p:cNvSpPr>
          <p:nvPr>
            <p:ph type="body" idx="1"/>
          </p:nvPr>
        </p:nvSpPr>
        <p:spPr>
          <a:xfrm>
            <a:off x="457200" y="2057400"/>
            <a:ext cx="8229600" cy="3886200"/>
          </a:xfrm>
        </p:spPr>
        <p:txBody>
          <a:bodyPr/>
          <a:lstStyle/>
          <a:p>
            <a:pPr eaLnBrk="1" hangingPunct="1">
              <a:spcBef>
                <a:spcPts val="820"/>
              </a:spcBef>
            </a:pPr>
            <a:r>
              <a:rPr lang="en-US" dirty="0" smtClean="0">
                <a:ea typeface="ＭＳ Ｐゴシック" charset="-128"/>
                <a:cs typeface="ＭＳ Ｐゴシック" charset="-128"/>
              </a:rPr>
              <a:t>Software engineers vs. other professions</a:t>
            </a:r>
          </a:p>
          <a:p>
            <a:pPr lvl="1" eaLnBrk="1" hangingPunct="1">
              <a:spcBef>
                <a:spcPts val="820"/>
              </a:spcBef>
            </a:pPr>
            <a:r>
              <a:rPr lang="en-US" dirty="0" smtClean="0">
                <a:ea typeface="ＭＳ Ｐゴシック" charset="-128"/>
                <a:cs typeface="ＭＳ Ｐゴシック" charset="-128"/>
              </a:rPr>
              <a:t>There is no formal certification or licensing</a:t>
            </a:r>
            <a:endParaRPr lang="en-US" i="1" dirty="0">
              <a:ea typeface="ＭＳ Ｐゴシック" charset="-128"/>
              <a:cs typeface="ＭＳ Ｐゴシック" charset="-128"/>
            </a:endParaRPr>
          </a:p>
          <a:p>
            <a:pPr lvl="1" eaLnBrk="1" hangingPunct="1">
              <a:spcBef>
                <a:spcPts val="820"/>
              </a:spcBef>
            </a:pPr>
            <a:r>
              <a:rPr lang="en-US" dirty="0" smtClean="0">
                <a:ea typeface="ＭＳ Ｐゴシック" charset="-128"/>
                <a:cs typeface="ＭＳ Ｐゴシック" charset="-128"/>
              </a:rPr>
              <a:t>No need to complete college degree</a:t>
            </a:r>
          </a:p>
          <a:p>
            <a:pPr lvl="1" eaLnBrk="1" hangingPunct="1">
              <a:spcBef>
                <a:spcPts val="820"/>
              </a:spcBef>
            </a:pPr>
            <a:r>
              <a:rPr lang="en-US" dirty="0" smtClean="0">
                <a:ea typeface="ＭＳ Ｐゴシック" charset="-128"/>
                <a:cs typeface="ＭＳ Ｐゴシック" charset="-128"/>
              </a:rPr>
              <a:t>No need to join any professional societies</a:t>
            </a:r>
          </a:p>
          <a:p>
            <a:pPr lvl="2" eaLnBrk="1" hangingPunct="1">
              <a:spcBef>
                <a:spcPts val="820"/>
              </a:spcBef>
            </a:pPr>
            <a:r>
              <a:rPr lang="en-US" dirty="0" smtClean="0">
                <a:ea typeface="ＭＳ Ｐゴシック" charset="-128"/>
                <a:cs typeface="ＭＳ Ｐゴシック" charset="-128"/>
              </a:rPr>
              <a:t>Actuaries join SOA</a:t>
            </a:r>
          </a:p>
          <a:p>
            <a:pPr lvl="2" eaLnBrk="1" hangingPunct="1">
              <a:spcBef>
                <a:spcPts val="820"/>
              </a:spcBef>
            </a:pPr>
            <a:r>
              <a:rPr lang="en-US" dirty="0" smtClean="0">
                <a:ea typeface="ＭＳ Ｐゴシック" charset="-128"/>
                <a:cs typeface="ＭＳ Ｐゴシック" charset="-128"/>
              </a:rPr>
              <a:t>Financial analysts join CFA</a:t>
            </a:r>
          </a:p>
          <a:p>
            <a:pPr lvl="1" eaLnBrk="1" hangingPunct="1">
              <a:spcBef>
                <a:spcPts val="820"/>
              </a:spcBef>
            </a:pPr>
            <a:r>
              <a:rPr lang="en-US" dirty="0">
                <a:ea typeface="ＭＳ Ｐゴシック" charset="-128"/>
                <a:cs typeface="ＭＳ Ｐゴシック" charset="-128"/>
              </a:rPr>
              <a:t>N</a:t>
            </a:r>
            <a:r>
              <a:rPr lang="en-US" dirty="0" smtClean="0">
                <a:ea typeface="ＭＳ Ｐゴシック" charset="-128"/>
                <a:cs typeface="ＭＳ Ｐゴシック" charset="-128"/>
              </a:rPr>
              <a:t>o direct interaction with clients</a:t>
            </a:r>
            <a:endParaRPr lang="en-US" dirty="0">
              <a:ea typeface="ＭＳ Ｐゴシック" charset="-128"/>
              <a:cs typeface="ＭＳ Ｐゴシック" charset="-128"/>
            </a:endParaRPr>
          </a:p>
          <a:p>
            <a:pPr eaLnBrk="1" hangingPunct="1">
              <a:spcBef>
                <a:spcPts val="820"/>
              </a:spcBef>
            </a:pPr>
            <a:r>
              <a:rPr lang="en-US" dirty="0" smtClean="0">
                <a:ea typeface="ＭＳ Ｐゴシック" charset="-128"/>
                <a:cs typeface="ＭＳ Ｐゴシック" charset="-128"/>
              </a:rPr>
              <a:t>Software engineers have much more freedom!</a:t>
            </a:r>
            <a:endParaRPr lang="en-US" dirty="0">
              <a:ea typeface="ＭＳ Ｐゴシック" charset="-128"/>
              <a:cs typeface="ＭＳ Ｐゴシック" charset="-128"/>
            </a:endParaRPr>
          </a:p>
        </p:txBody>
      </p:sp>
      <p:sp>
        <p:nvSpPr>
          <p:cNvPr id="8"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SWE Ethics vs. Other Ethics   </a:t>
            </a:r>
            <a:r>
              <a:rPr lang="en-US" sz="2400" dirty="0" smtClean="0">
                <a:ea typeface="ＭＳ Ｐゴシック" charset="-128"/>
                <a:cs typeface="ＭＳ Ｐゴシック" charset="-128"/>
              </a:rPr>
              <a:t>Xing Jin</a:t>
            </a:r>
            <a:r>
              <a:rPr lang="en-US" sz="3200" dirty="0" smtClean="0">
                <a:ea typeface="ＭＳ Ｐゴシック" charset="-128"/>
                <a:cs typeface="ＭＳ Ｐゴシック" charset="-128"/>
              </a:rPr>
              <a:t/>
            </a:r>
            <a:br>
              <a:rPr lang="en-US" sz="3200" dirty="0" smtClean="0">
                <a:ea typeface="ＭＳ Ｐゴシック" charset="-128"/>
                <a:cs typeface="ＭＳ Ｐゴシック" charset="-128"/>
              </a:rPr>
            </a:br>
            <a:r>
              <a:rPr lang="en-US" sz="3200" dirty="0">
                <a:ea typeface="ＭＳ Ｐゴシック" charset="-128"/>
                <a:cs typeface="ＭＳ Ｐゴシック" charset="-128"/>
              </a:rPr>
              <a:t> </a:t>
            </a:r>
            <a:r>
              <a:rPr lang="en-US" sz="3200" dirty="0" smtClean="0">
                <a:ea typeface="ＭＳ Ｐゴシック" charset="-128"/>
                <a:cs typeface="ＭＳ Ｐゴシック" charset="-128"/>
              </a:rPr>
              <a:t>– </a:t>
            </a:r>
            <a:r>
              <a:rPr lang="en-US" sz="3200" dirty="0">
                <a:ea typeface="ＭＳ Ｐゴシック" charset="-128"/>
                <a:cs typeface="ＭＳ Ｐゴシック" charset="-128"/>
              </a:rPr>
              <a:t>D</a:t>
            </a:r>
            <a:r>
              <a:rPr lang="en-US" sz="3200" dirty="0" smtClean="0">
                <a:ea typeface="ＭＳ Ｐゴシック" charset="-128"/>
                <a:cs typeface="ＭＳ Ｐゴシック" charset="-128"/>
              </a:rPr>
              <a:t>ifference Profession</a:t>
            </a:r>
            <a:endParaRPr lang="en-US" sz="2400" dirty="0">
              <a:ea typeface="ＭＳ Ｐゴシック" charset="-128"/>
              <a:cs typeface="ＭＳ Ｐゴシック" charset="-128"/>
            </a:endParaRPr>
          </a:p>
        </p:txBody>
      </p:sp>
    </p:spTree>
    <p:extLst>
      <p:ext uri="{BB962C8B-B14F-4D97-AF65-F5344CB8AC3E}">
        <p14:creationId xmlns:p14="http://schemas.microsoft.com/office/powerpoint/2010/main" val="2142085860"/>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More flexibility</a:t>
            </a:r>
          </a:p>
          <a:p>
            <a:r>
              <a:rPr lang="en-US" dirty="0" smtClean="0"/>
              <a:t>Less restrictions</a:t>
            </a:r>
          </a:p>
          <a:p>
            <a:endParaRPr lang="en-US" dirty="0"/>
          </a:p>
          <a:p>
            <a:endParaRPr lang="en-US" dirty="0" smtClean="0"/>
          </a:p>
          <a:p>
            <a:endParaRPr lang="en-US" dirty="0"/>
          </a:p>
          <a:p>
            <a:pPr marL="0" indent="0">
              <a:buNone/>
            </a:pPr>
            <a:r>
              <a:rPr lang="en-US" dirty="0" smtClean="0"/>
              <a:t> Require more self</a:t>
            </a:r>
          </a:p>
          <a:p>
            <a:pPr marL="0" indent="0">
              <a:buNone/>
            </a:pPr>
            <a:r>
              <a:rPr lang="en-US" dirty="0"/>
              <a:t> </a:t>
            </a:r>
            <a:r>
              <a:rPr lang="en-US" dirty="0" smtClean="0"/>
              <a:t>   discipline</a:t>
            </a:r>
            <a:endParaRPr lang="en-US" dirty="0"/>
          </a:p>
        </p:txBody>
      </p:sp>
      <p:sp>
        <p:nvSpPr>
          <p:cNvPr id="4" name="Footer Placeholder 3"/>
          <p:cNvSpPr>
            <a:spLocks noGrp="1"/>
          </p:cNvSpPr>
          <p:nvPr>
            <p:ph type="ftr" sz="quarter" idx="10"/>
          </p:nvPr>
        </p:nvSpPr>
        <p:spPr/>
        <p:txBody>
          <a:bodyPr/>
          <a:lstStyle/>
          <a:p>
            <a:r>
              <a:rPr lang="en-US" dirty="0" smtClean="0">
                <a:solidFill>
                  <a:srgbClr val="000000"/>
                </a:solidFill>
              </a:rPr>
              <a:t>© 2011 Keith A. Pray</a:t>
            </a:r>
            <a:endParaRPr lang="en-US" dirty="0">
              <a:solidFill>
                <a:srgbClr val="000000"/>
              </a:solidFill>
            </a:endParaRPr>
          </a:p>
        </p:txBody>
      </p:sp>
      <p:sp>
        <p:nvSpPr>
          <p:cNvPr id="5" name="Slide Number Placeholder 4"/>
          <p:cNvSpPr>
            <a:spLocks noGrp="1"/>
          </p:cNvSpPr>
          <p:nvPr>
            <p:ph type="sldNum" sz="quarter" idx="11"/>
          </p:nvPr>
        </p:nvSpPr>
        <p:spPr/>
        <p:txBody>
          <a:bodyPr/>
          <a:lstStyle/>
          <a:p>
            <a:fld id="{E5AF9EC5-BC40-DF43-AD8A-0990B71B6BC4}" type="slidenum">
              <a:rPr lang="en-US" smtClean="0">
                <a:solidFill>
                  <a:srgbClr val="000000"/>
                </a:solidFill>
              </a:rPr>
              <a:pPr/>
              <a:t>12</a:t>
            </a:fld>
            <a:endParaRPr lang="en-US" dirty="0">
              <a:solidFill>
                <a:srgbClr val="000000"/>
              </a:solidFill>
            </a:endParaRPr>
          </a:p>
        </p:txBody>
      </p:sp>
      <p:sp>
        <p:nvSpPr>
          <p:cNvPr id="6" name="Date Placeholder 5"/>
          <p:cNvSpPr>
            <a:spLocks noGrp="1"/>
          </p:cNvSpPr>
          <p:nvPr>
            <p:ph type="dt" sz="half" idx="12"/>
          </p:nvPr>
        </p:nvSpPr>
        <p:spPr/>
        <p:txBody>
          <a:bodyPr/>
          <a:lstStyle/>
          <a:p>
            <a:fld id="{8B8A7D78-9B9C-894B-BE0A-28E6B888FF9C}" type="datetime1">
              <a:rPr lang="en-US" smtClean="0">
                <a:solidFill>
                  <a:srgbClr val="000000"/>
                </a:solidFill>
              </a:rPr>
              <a:pPr/>
              <a:t>9/6/11</a:t>
            </a:fld>
            <a:endParaRPr lang="en-US" dirty="0">
              <a:solidFill>
                <a:srgbClr val="000000"/>
              </a:solidFill>
            </a:endParaRPr>
          </a:p>
        </p:txBody>
      </p:sp>
      <p:sp>
        <p:nvSpPr>
          <p:cNvPr id="7"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SWE Ethics vs. Other Ethics   </a:t>
            </a:r>
            <a:r>
              <a:rPr lang="en-US" sz="2400" dirty="0" smtClean="0">
                <a:ea typeface="ＭＳ Ｐゴシック" charset="-128"/>
                <a:cs typeface="ＭＳ Ｐゴシック" charset="-128"/>
              </a:rPr>
              <a:t>Xing Jin</a:t>
            </a:r>
            <a:r>
              <a:rPr lang="en-US" sz="3200" dirty="0" smtClean="0">
                <a:ea typeface="ＭＳ Ｐゴシック" charset="-128"/>
                <a:cs typeface="ＭＳ Ｐゴシック" charset="-128"/>
              </a:rPr>
              <a:t/>
            </a:r>
            <a:br>
              <a:rPr lang="en-US" sz="3200" dirty="0" smtClean="0">
                <a:ea typeface="ＭＳ Ｐゴシック" charset="-128"/>
                <a:cs typeface="ＭＳ Ｐゴシック" charset="-128"/>
              </a:rPr>
            </a:br>
            <a:r>
              <a:rPr lang="en-US" sz="3200" dirty="0">
                <a:ea typeface="ＭＳ Ｐゴシック" charset="-128"/>
                <a:cs typeface="ＭＳ Ｐゴシック" charset="-128"/>
              </a:rPr>
              <a:t> </a:t>
            </a:r>
            <a:r>
              <a:rPr lang="en-US" sz="3200" dirty="0" smtClean="0">
                <a:ea typeface="ＭＳ Ｐゴシック" charset="-128"/>
                <a:cs typeface="ＭＳ Ｐゴシック" charset="-128"/>
              </a:rPr>
              <a:t>– Different Ethics	</a:t>
            </a:r>
            <a:endParaRPr lang="en-US" sz="2400" dirty="0">
              <a:ea typeface="ＭＳ Ｐゴシック" charset="-128"/>
              <a:cs typeface="ＭＳ Ｐゴシック" charset="-128"/>
            </a:endParaRPr>
          </a:p>
        </p:txBody>
      </p:sp>
      <p:graphicFrame>
        <p:nvGraphicFramePr>
          <p:cNvPr id="8" name="Chart 7"/>
          <p:cNvGraphicFramePr>
            <a:graphicFrameLocks/>
          </p:cNvGraphicFramePr>
          <p:nvPr>
            <p:extLst>
              <p:ext uri="{D42A27DB-BD31-4B8C-83A1-F6EECF244321}">
                <p14:modId xmlns:p14="http://schemas.microsoft.com/office/powerpoint/2010/main" val="1140762383"/>
              </p:ext>
            </p:extLst>
          </p:nvPr>
        </p:nvGraphicFramePr>
        <p:xfrm>
          <a:off x="3810000" y="2209800"/>
          <a:ext cx="5486400" cy="43434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p:cNvCxnSpPr/>
          <p:nvPr/>
        </p:nvCxnSpPr>
        <p:spPr bwMode="auto">
          <a:xfrm>
            <a:off x="2057400" y="3276600"/>
            <a:ext cx="0" cy="1143000"/>
          </a:xfrm>
          <a:prstGeom prst="straightConnector1">
            <a:avLst/>
          </a:prstGeom>
          <a:solidFill>
            <a:schemeClr val="accent1"/>
          </a:solidFill>
          <a:ln w="84582" cap="flat" cmpd="sng" algn="ctr">
            <a:solidFill>
              <a:schemeClr val="tx1"/>
            </a:solidFill>
            <a:prstDash val="solid"/>
            <a:round/>
            <a:headEnd type="none" w="med" len="med"/>
            <a:tailEnd type="arrow"/>
          </a:ln>
          <a:effectLst/>
        </p:spPr>
      </p:cxnSp>
      <p:graphicFrame>
        <p:nvGraphicFramePr>
          <p:cNvPr id="9" name="Chart 8"/>
          <p:cNvGraphicFramePr>
            <a:graphicFrameLocks/>
          </p:cNvGraphicFramePr>
          <p:nvPr>
            <p:extLst>
              <p:ext uri="{D42A27DB-BD31-4B8C-83A1-F6EECF244321}">
                <p14:modId xmlns:p14="http://schemas.microsoft.com/office/powerpoint/2010/main" val="1015529727"/>
              </p:ext>
            </p:extLst>
          </p:nvPr>
        </p:nvGraphicFramePr>
        <p:xfrm>
          <a:off x="3657600" y="2286000"/>
          <a:ext cx="5086350" cy="3429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58600089"/>
      </p:ext>
    </p:extLst>
  </p:cSld>
  <p:clrMapOvr>
    <a:masterClrMapping/>
  </p:clrMapOvr>
  <p:transition xmlns:p14="http://schemas.microsoft.com/office/powerpoint/2010/mai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solidFill>
                  <a:srgbClr val="000000"/>
                </a:solidFill>
              </a:rPr>
              <a:t>© 2011 Keith A. Pray</a:t>
            </a:r>
            <a:endParaRPr lang="en-US" dirty="0">
              <a:solidFill>
                <a:srgbClr val="000000"/>
              </a:solidFill>
            </a:endParaRPr>
          </a:p>
        </p:txBody>
      </p:sp>
      <p:sp>
        <p:nvSpPr>
          <p:cNvPr id="35843" name="Slide Number Placeholder 4"/>
          <p:cNvSpPr>
            <a:spLocks noGrp="1"/>
          </p:cNvSpPr>
          <p:nvPr>
            <p:ph type="sldNum" sz="quarter" idx="11"/>
          </p:nvPr>
        </p:nvSpPr>
        <p:spPr>
          <a:noFill/>
        </p:spPr>
        <p:txBody>
          <a:bodyPr/>
          <a:lstStyle/>
          <a:p>
            <a:fld id="{EC502B3B-9A8A-284F-AF6B-4081260913DA}" type="slidenum">
              <a:rPr lang="en-US">
                <a:solidFill>
                  <a:srgbClr val="000000"/>
                </a:solidFill>
              </a:rPr>
              <a:pPr/>
              <a:t>13</a:t>
            </a:fld>
            <a:endParaRPr lang="en-US" dirty="0">
              <a:solidFill>
                <a:srgbClr val="000000"/>
              </a:solidFill>
            </a:endParaRPr>
          </a:p>
        </p:txBody>
      </p:sp>
      <p:sp>
        <p:nvSpPr>
          <p:cNvPr id="35844" name="Date Placeholder 5"/>
          <p:cNvSpPr>
            <a:spLocks noGrp="1"/>
          </p:cNvSpPr>
          <p:nvPr>
            <p:ph type="dt" sz="quarter" idx="12"/>
          </p:nvPr>
        </p:nvSpPr>
        <p:spPr>
          <a:noFill/>
        </p:spPr>
        <p:txBody>
          <a:bodyPr/>
          <a:lstStyle/>
          <a:p>
            <a:fld id="{4C920A45-A427-3646-AB83-4CEDCB84DE0C}" type="datetime1">
              <a:rPr lang="en-US" smtClean="0">
                <a:solidFill>
                  <a:srgbClr val="000000"/>
                </a:solidFill>
              </a:rPr>
              <a:pPr/>
              <a:t>9/6/11</a:t>
            </a:fld>
            <a:endParaRPr lang="en-US" dirty="0" smtClean="0">
              <a:solidFill>
                <a:srgbClr val="000000"/>
              </a:solidFill>
            </a:endParaRPr>
          </a:p>
        </p:txBody>
      </p:sp>
      <p:sp>
        <p:nvSpPr>
          <p:cNvPr id="35845"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SWE Ethics vs. Other Ethics   </a:t>
            </a:r>
            <a:r>
              <a:rPr lang="en-US" sz="2400" dirty="0" smtClean="0">
                <a:ea typeface="ＭＳ Ｐゴシック" charset="-128"/>
                <a:cs typeface="ＭＳ Ｐゴシック" charset="-128"/>
              </a:rPr>
              <a:t>Xing Jin</a:t>
            </a:r>
            <a:r>
              <a:rPr lang="en-US" sz="3200" dirty="0" smtClean="0">
                <a:ea typeface="ＭＳ Ｐゴシック" charset="-128"/>
                <a:cs typeface="ＭＳ Ｐゴシック" charset="-128"/>
              </a:rPr>
              <a:t/>
            </a:r>
            <a:br>
              <a:rPr lang="en-US" sz="3200" dirty="0" smtClean="0">
                <a:ea typeface="ＭＳ Ｐゴシック" charset="-128"/>
                <a:cs typeface="ＭＳ Ｐゴシック" charset="-128"/>
              </a:rPr>
            </a:br>
            <a:r>
              <a:rPr lang="en-US" sz="3200" dirty="0">
                <a:ea typeface="ＭＳ Ｐゴシック" charset="-128"/>
                <a:cs typeface="ＭＳ Ｐゴシック" charset="-128"/>
              </a:rPr>
              <a:t> </a:t>
            </a:r>
            <a:r>
              <a:rPr lang="en-US" sz="3200" dirty="0" smtClean="0">
                <a:ea typeface="ＭＳ Ｐゴシック" charset="-128"/>
                <a:cs typeface="ＭＳ Ｐゴシック" charset="-128"/>
              </a:rPr>
              <a:t>– Different Ethics	</a:t>
            </a:r>
            <a:endParaRPr lang="en-US" sz="2400" dirty="0">
              <a:ea typeface="ＭＳ Ｐゴシック" charset="-128"/>
              <a:cs typeface="ＭＳ Ｐゴシック" charset="-128"/>
            </a:endParaRPr>
          </a:p>
        </p:txBody>
      </p:sp>
      <p:sp>
        <p:nvSpPr>
          <p:cNvPr id="35846" name="Rectangle 3"/>
          <p:cNvSpPr>
            <a:spLocks noGrp="1" noChangeArrowheads="1"/>
          </p:cNvSpPr>
          <p:nvPr>
            <p:ph type="body" idx="1"/>
          </p:nvPr>
        </p:nvSpPr>
        <p:spPr>
          <a:xfrm>
            <a:off x="457200" y="2057400"/>
            <a:ext cx="8229600" cy="3886200"/>
          </a:xfrm>
          <a:ln>
            <a:solidFill>
              <a:schemeClr val="bg1"/>
            </a:solidFill>
          </a:ln>
        </p:spPr>
        <p:txBody>
          <a:bodyPr/>
          <a:lstStyle/>
          <a:p>
            <a:pPr eaLnBrk="1" hangingPunct="1">
              <a:spcBef>
                <a:spcPts val="820"/>
              </a:spcBef>
            </a:pPr>
            <a:r>
              <a:rPr lang="en-US" dirty="0" smtClean="0">
                <a:ea typeface="ＭＳ Ｐゴシック" charset="-128"/>
                <a:cs typeface="ＭＳ Ｐゴシック" charset="-128"/>
              </a:rPr>
              <a:t>Certificated Financial Analyst (CFA)</a:t>
            </a:r>
          </a:p>
          <a:p>
            <a:pPr lvl="1" eaLnBrk="1" hangingPunct="1">
              <a:spcBef>
                <a:spcPts val="820"/>
              </a:spcBef>
            </a:pPr>
            <a:r>
              <a:rPr lang="en-US" dirty="0" smtClean="0">
                <a:ea typeface="ＭＳ Ｐゴシック" charset="-128"/>
                <a:cs typeface="ＭＳ Ｐゴシック" charset="-128"/>
              </a:rPr>
              <a:t>Six components of the Code of Ethics</a:t>
            </a:r>
          </a:p>
          <a:p>
            <a:pPr lvl="1" eaLnBrk="1" hangingPunct="1">
              <a:spcBef>
                <a:spcPts val="820"/>
              </a:spcBef>
            </a:pPr>
            <a:r>
              <a:rPr lang="en-US" dirty="0" smtClean="0">
                <a:ea typeface="ＭＳ Ｐゴシック" charset="-128"/>
                <a:cs typeface="ＭＳ Ｐゴシック" charset="-128"/>
              </a:rPr>
              <a:t>Seven Standards of Professional Conduct</a:t>
            </a:r>
            <a:endParaRPr lang="en-US" dirty="0">
              <a:ea typeface="ＭＳ Ｐゴシック" charset="-128"/>
              <a:cs typeface="ＭＳ Ｐゴシック" charset="-128"/>
            </a:endParaRPr>
          </a:p>
          <a:p>
            <a:pPr eaLnBrk="1" hangingPunct="1">
              <a:spcBef>
                <a:spcPts val="820"/>
              </a:spcBef>
            </a:pPr>
            <a:endParaRPr lang="en-US" dirty="0" smtClean="0">
              <a:ea typeface="ＭＳ Ｐゴシック" charset="-128"/>
              <a:cs typeface="ＭＳ Ｐゴシック" charset="-128"/>
            </a:endParaRPr>
          </a:p>
          <a:p>
            <a:pPr eaLnBrk="1" hangingPunct="1">
              <a:spcBef>
                <a:spcPts val="820"/>
              </a:spcBef>
            </a:pPr>
            <a:r>
              <a:rPr lang="en-US" dirty="0" smtClean="0">
                <a:ea typeface="ＭＳ Ｐゴシック" charset="-128"/>
                <a:cs typeface="ＭＳ Ｐゴシック" charset="-128"/>
              </a:rPr>
              <a:t>Software Engineer</a:t>
            </a:r>
          </a:p>
          <a:p>
            <a:pPr lvl="1" eaLnBrk="1" hangingPunct="1">
              <a:spcBef>
                <a:spcPts val="820"/>
              </a:spcBef>
            </a:pPr>
            <a:r>
              <a:rPr lang="en-US" dirty="0" smtClean="0">
                <a:ea typeface="ＭＳ Ｐゴシック" charset="-128"/>
                <a:cs typeface="ＭＳ Ｐゴシック" charset="-128"/>
              </a:rPr>
              <a:t>SWE Code of Ethics</a:t>
            </a:r>
          </a:p>
          <a:p>
            <a:pPr lvl="1" eaLnBrk="1" hangingPunct="1">
              <a:spcBef>
                <a:spcPts val="820"/>
              </a:spcBef>
            </a:pPr>
            <a:endParaRPr lang="en-US" dirty="0">
              <a:ea typeface="ＭＳ Ｐゴシック" charset="-128"/>
              <a:cs typeface="ＭＳ Ｐゴシック" charset="-128"/>
            </a:endParaRPr>
          </a:p>
        </p:txBody>
      </p:sp>
    </p:spTree>
    <p:extLst>
      <p:ext uri="{BB962C8B-B14F-4D97-AF65-F5344CB8AC3E}">
        <p14:creationId xmlns:p14="http://schemas.microsoft.com/office/powerpoint/2010/main" val="4282593597"/>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solidFill>
                  <a:srgbClr val="000000"/>
                </a:solidFill>
              </a:rPr>
              <a:t>© 2011 Keith A. Pray</a:t>
            </a:r>
            <a:endParaRPr lang="en-US" dirty="0">
              <a:solidFill>
                <a:srgbClr val="000000"/>
              </a:solidFill>
            </a:endParaRPr>
          </a:p>
        </p:txBody>
      </p:sp>
      <p:sp>
        <p:nvSpPr>
          <p:cNvPr id="35843" name="Slide Number Placeholder 4"/>
          <p:cNvSpPr>
            <a:spLocks noGrp="1"/>
          </p:cNvSpPr>
          <p:nvPr>
            <p:ph type="sldNum" sz="quarter" idx="11"/>
          </p:nvPr>
        </p:nvSpPr>
        <p:spPr>
          <a:noFill/>
        </p:spPr>
        <p:txBody>
          <a:bodyPr/>
          <a:lstStyle/>
          <a:p>
            <a:fld id="{EC502B3B-9A8A-284F-AF6B-4081260913DA}" type="slidenum">
              <a:rPr lang="en-US">
                <a:solidFill>
                  <a:srgbClr val="000000"/>
                </a:solidFill>
              </a:rPr>
              <a:pPr/>
              <a:t>14</a:t>
            </a:fld>
            <a:endParaRPr lang="en-US" dirty="0">
              <a:solidFill>
                <a:srgbClr val="000000"/>
              </a:solidFill>
            </a:endParaRPr>
          </a:p>
        </p:txBody>
      </p:sp>
      <p:sp>
        <p:nvSpPr>
          <p:cNvPr id="35844" name="Date Placeholder 5"/>
          <p:cNvSpPr>
            <a:spLocks noGrp="1"/>
          </p:cNvSpPr>
          <p:nvPr>
            <p:ph type="dt" sz="quarter" idx="12"/>
          </p:nvPr>
        </p:nvSpPr>
        <p:spPr>
          <a:noFill/>
        </p:spPr>
        <p:txBody>
          <a:bodyPr/>
          <a:lstStyle/>
          <a:p>
            <a:fld id="{4C920A45-A427-3646-AB83-4CEDCB84DE0C}" type="datetime1">
              <a:rPr lang="en-US" smtClean="0">
                <a:solidFill>
                  <a:srgbClr val="000000"/>
                </a:solidFill>
              </a:rPr>
              <a:pPr/>
              <a:t>9/6/11</a:t>
            </a:fld>
            <a:endParaRPr lang="en-US" dirty="0" smtClean="0">
              <a:solidFill>
                <a:srgbClr val="000000"/>
              </a:solidFill>
            </a:endParaRPr>
          </a:p>
        </p:txBody>
      </p:sp>
      <p:sp>
        <p:nvSpPr>
          <p:cNvPr id="35846" name="Rectangle 3"/>
          <p:cNvSpPr>
            <a:spLocks noGrp="1" noChangeArrowheads="1"/>
          </p:cNvSpPr>
          <p:nvPr>
            <p:ph type="body" idx="1"/>
          </p:nvPr>
        </p:nvSpPr>
        <p:spPr>
          <a:xfrm>
            <a:off x="457200" y="2057400"/>
            <a:ext cx="8229600" cy="3886200"/>
          </a:xfrm>
          <a:ln>
            <a:solidFill>
              <a:schemeClr val="bg1"/>
            </a:solidFill>
          </a:ln>
        </p:spPr>
        <p:txBody>
          <a:bodyPr/>
          <a:lstStyle/>
          <a:p>
            <a:pPr eaLnBrk="1" hangingPunct="1">
              <a:spcBef>
                <a:spcPts val="820"/>
              </a:spcBef>
            </a:pPr>
            <a:r>
              <a:rPr lang="en-US" dirty="0" smtClean="0">
                <a:ea typeface="ＭＳ Ｐゴシック" charset="-128"/>
                <a:cs typeface="ＭＳ Ｐゴシック" charset="-128"/>
              </a:rPr>
              <a:t>Common words</a:t>
            </a:r>
          </a:p>
          <a:p>
            <a:pPr lvl="1" eaLnBrk="1" hangingPunct="1">
              <a:spcBef>
                <a:spcPts val="820"/>
              </a:spcBef>
            </a:pPr>
            <a:r>
              <a:rPr lang="en-US" dirty="0" smtClean="0">
                <a:ea typeface="ＭＳ Ｐゴシック" charset="-128"/>
                <a:cs typeface="ＭＳ Ｐゴシック" charset="-128"/>
              </a:rPr>
              <a:t>Professionalism </a:t>
            </a:r>
          </a:p>
          <a:p>
            <a:pPr lvl="1" eaLnBrk="1" hangingPunct="1">
              <a:spcBef>
                <a:spcPts val="820"/>
              </a:spcBef>
            </a:pPr>
            <a:r>
              <a:rPr lang="en-US" dirty="0" smtClean="0">
                <a:ea typeface="ＭＳ Ｐゴシック" charset="-128"/>
                <a:cs typeface="ＭＳ Ｐゴシック" charset="-128"/>
              </a:rPr>
              <a:t>Integrity</a:t>
            </a:r>
            <a:endParaRPr lang="en-US" dirty="0">
              <a:ea typeface="ＭＳ Ｐゴシック" charset="-128"/>
              <a:cs typeface="ＭＳ Ｐゴシック" charset="-128"/>
            </a:endParaRPr>
          </a:p>
          <a:p>
            <a:pPr lvl="1" eaLnBrk="1" hangingPunct="1">
              <a:spcBef>
                <a:spcPts val="820"/>
              </a:spcBef>
            </a:pPr>
            <a:r>
              <a:rPr lang="en-US" dirty="0" smtClean="0">
                <a:ea typeface="ＭＳ Ｐゴシック" charset="-128"/>
                <a:cs typeface="ＭＳ Ｐゴシック" charset="-128"/>
              </a:rPr>
              <a:t>Duties and responsibility </a:t>
            </a:r>
            <a:endParaRPr lang="en-US" dirty="0">
              <a:ea typeface="ＭＳ Ｐゴシック" charset="-128"/>
              <a:cs typeface="ＭＳ Ｐゴシック" charset="-128"/>
            </a:endParaRPr>
          </a:p>
          <a:p>
            <a:pPr eaLnBrk="1" hangingPunct="1">
              <a:spcBef>
                <a:spcPts val="820"/>
              </a:spcBef>
            </a:pPr>
            <a:r>
              <a:rPr lang="en-US" dirty="0" smtClean="0">
                <a:ea typeface="ＭＳ Ｐゴシック" charset="-128"/>
                <a:cs typeface="ＭＳ Ｐゴシック" charset="-128"/>
              </a:rPr>
              <a:t>Differences</a:t>
            </a:r>
          </a:p>
          <a:p>
            <a:pPr lvl="1" eaLnBrk="1" hangingPunct="1">
              <a:spcBef>
                <a:spcPts val="820"/>
              </a:spcBef>
            </a:pPr>
            <a:r>
              <a:rPr lang="en-US" dirty="0" smtClean="0">
                <a:ea typeface="ＭＳ Ｐゴシック" charset="-128"/>
                <a:cs typeface="ＭＳ Ｐゴシック" charset="-128"/>
              </a:rPr>
              <a:t>Less relevant laws</a:t>
            </a:r>
          </a:p>
          <a:p>
            <a:pPr lvl="1" eaLnBrk="1" hangingPunct="1">
              <a:spcBef>
                <a:spcPts val="820"/>
              </a:spcBef>
            </a:pPr>
            <a:r>
              <a:rPr lang="en-US" dirty="0" smtClean="0">
                <a:ea typeface="ＭＳ Ｐゴシック" charset="-128"/>
                <a:cs typeface="ＭＳ Ｐゴシック" charset="-128"/>
              </a:rPr>
              <a:t>No performance metric</a:t>
            </a:r>
            <a:endParaRPr lang="en-US" dirty="0">
              <a:ea typeface="ＭＳ Ｐゴシック" charset="-128"/>
              <a:cs typeface="ＭＳ Ｐゴシック" charset="-128"/>
            </a:endParaRPr>
          </a:p>
        </p:txBody>
      </p:sp>
      <p:sp>
        <p:nvSpPr>
          <p:cNvPr id="9"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SWE Ethics vs. Other Ethics   </a:t>
            </a:r>
            <a:r>
              <a:rPr lang="en-US" sz="2400" dirty="0" smtClean="0">
                <a:ea typeface="ＭＳ Ｐゴシック" charset="-128"/>
                <a:cs typeface="ＭＳ Ｐゴシック" charset="-128"/>
              </a:rPr>
              <a:t>Xing Jin</a:t>
            </a:r>
            <a:r>
              <a:rPr lang="en-US" sz="3200" dirty="0" smtClean="0">
                <a:ea typeface="ＭＳ Ｐゴシック" charset="-128"/>
                <a:cs typeface="ＭＳ Ｐゴシック" charset="-128"/>
              </a:rPr>
              <a:t/>
            </a:r>
            <a:br>
              <a:rPr lang="en-US" sz="3200" dirty="0" smtClean="0">
                <a:ea typeface="ＭＳ Ｐゴシック" charset="-128"/>
                <a:cs typeface="ＭＳ Ｐゴシック" charset="-128"/>
              </a:rPr>
            </a:br>
            <a:r>
              <a:rPr lang="en-US" sz="3200" dirty="0">
                <a:ea typeface="ＭＳ Ｐゴシック" charset="-128"/>
                <a:cs typeface="ＭＳ Ｐゴシック" charset="-128"/>
              </a:rPr>
              <a:t> – Different Ethics</a:t>
            </a:r>
            <a:r>
              <a:rPr lang="en-US" sz="3200" dirty="0" smtClean="0">
                <a:ea typeface="ＭＳ Ｐゴシック" charset="-128"/>
                <a:cs typeface="ＭＳ Ｐゴシック" charset="-128"/>
              </a:rPr>
              <a:t>				</a:t>
            </a:r>
            <a:endParaRPr lang="en-US" sz="2400" dirty="0">
              <a:ea typeface="ＭＳ Ｐゴシック" charset="-128"/>
              <a:cs typeface="ＭＳ Ｐゴシック" charset="-128"/>
            </a:endParaRPr>
          </a:p>
        </p:txBody>
      </p:sp>
    </p:spTree>
    <p:extLst>
      <p:ext uri="{BB962C8B-B14F-4D97-AF65-F5344CB8AC3E}">
        <p14:creationId xmlns:p14="http://schemas.microsoft.com/office/powerpoint/2010/main" val="3811319330"/>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solidFill>
                  <a:srgbClr val="000000"/>
                </a:solidFill>
              </a:rPr>
              <a:t>© 2011 Keith A. Pray</a:t>
            </a:r>
            <a:endParaRPr lang="en-US" dirty="0">
              <a:solidFill>
                <a:srgbClr val="000000"/>
              </a:solidFill>
            </a:endParaRPr>
          </a:p>
        </p:txBody>
      </p:sp>
      <p:sp>
        <p:nvSpPr>
          <p:cNvPr id="35843" name="Slide Number Placeholder 4"/>
          <p:cNvSpPr>
            <a:spLocks noGrp="1"/>
          </p:cNvSpPr>
          <p:nvPr>
            <p:ph type="sldNum" sz="quarter" idx="11"/>
          </p:nvPr>
        </p:nvSpPr>
        <p:spPr>
          <a:noFill/>
        </p:spPr>
        <p:txBody>
          <a:bodyPr/>
          <a:lstStyle/>
          <a:p>
            <a:fld id="{EC502B3B-9A8A-284F-AF6B-4081260913DA}" type="slidenum">
              <a:rPr lang="en-US">
                <a:solidFill>
                  <a:srgbClr val="000000"/>
                </a:solidFill>
              </a:rPr>
              <a:pPr/>
              <a:t>15</a:t>
            </a:fld>
            <a:endParaRPr lang="en-US" dirty="0">
              <a:solidFill>
                <a:srgbClr val="000000"/>
              </a:solidFill>
            </a:endParaRPr>
          </a:p>
        </p:txBody>
      </p:sp>
      <p:sp>
        <p:nvSpPr>
          <p:cNvPr id="35844" name="Date Placeholder 5"/>
          <p:cNvSpPr>
            <a:spLocks noGrp="1"/>
          </p:cNvSpPr>
          <p:nvPr>
            <p:ph type="dt" sz="quarter" idx="12"/>
          </p:nvPr>
        </p:nvSpPr>
        <p:spPr>
          <a:noFill/>
        </p:spPr>
        <p:txBody>
          <a:bodyPr/>
          <a:lstStyle/>
          <a:p>
            <a:fld id="{4C920A45-A427-3646-AB83-4CEDCB84DE0C}" type="datetime1">
              <a:rPr lang="en-US" smtClean="0">
                <a:solidFill>
                  <a:srgbClr val="000000"/>
                </a:solidFill>
              </a:rPr>
              <a:pPr/>
              <a:t>9/6/11</a:t>
            </a:fld>
            <a:endParaRPr lang="en-US" dirty="0" smtClean="0">
              <a:solidFill>
                <a:srgbClr val="000000"/>
              </a:solidFill>
            </a:endParaRPr>
          </a:p>
        </p:txBody>
      </p:sp>
      <p:sp>
        <p:nvSpPr>
          <p:cNvPr id="35846" name="Rectangle 3"/>
          <p:cNvSpPr>
            <a:spLocks noGrp="1" noChangeArrowheads="1"/>
          </p:cNvSpPr>
          <p:nvPr>
            <p:ph type="body" idx="1"/>
          </p:nvPr>
        </p:nvSpPr>
        <p:spPr>
          <a:xfrm>
            <a:off x="457200" y="2057400"/>
            <a:ext cx="8229600" cy="3886200"/>
          </a:xfrm>
          <a:ln>
            <a:solidFill>
              <a:schemeClr val="bg1"/>
            </a:solidFill>
          </a:ln>
        </p:spPr>
        <p:txBody>
          <a:bodyPr/>
          <a:lstStyle/>
          <a:p>
            <a:pPr eaLnBrk="1" hangingPunct="1">
              <a:spcBef>
                <a:spcPts val="820"/>
              </a:spcBef>
            </a:pPr>
            <a:r>
              <a:rPr lang="en-US" dirty="0" smtClean="0">
                <a:ea typeface="ＭＳ Ｐゴシック" charset="-128"/>
                <a:cs typeface="ＭＳ Ｐゴシック" charset="-128"/>
              </a:rPr>
              <a:t>So why is SWE Ethics still so important</a:t>
            </a:r>
          </a:p>
          <a:p>
            <a:pPr lvl="1" eaLnBrk="1" hangingPunct="1">
              <a:spcBef>
                <a:spcPts val="820"/>
              </a:spcBef>
            </a:pPr>
            <a:r>
              <a:rPr lang="en-US" dirty="0" smtClean="0">
                <a:ea typeface="ＭＳ Ｐゴシック" charset="-128"/>
                <a:cs typeface="ＭＳ Ｐゴシック" charset="-128"/>
              </a:rPr>
              <a:t>It’s easier to have some </a:t>
            </a:r>
          </a:p>
          <a:p>
            <a:pPr marL="457200" lvl="1" indent="0" eaLnBrk="1" hangingPunct="1">
              <a:spcBef>
                <a:spcPts val="820"/>
              </a:spcBef>
              <a:buNone/>
            </a:pPr>
            <a:r>
              <a:rPr lang="en-US" dirty="0">
                <a:ea typeface="ＭＳ Ｐゴシック" charset="-128"/>
                <a:cs typeface="ＭＳ Ｐゴシック" charset="-128"/>
              </a:rPr>
              <a:t> </a:t>
            </a:r>
            <a:r>
              <a:rPr lang="en-US" dirty="0" smtClean="0">
                <a:ea typeface="ＭＳ Ｐゴシック" charset="-128"/>
                <a:cs typeface="ＭＳ Ｐゴシック" charset="-128"/>
              </a:rPr>
              <a:t>   protocols to follow</a:t>
            </a:r>
          </a:p>
          <a:p>
            <a:pPr lvl="1" eaLnBrk="1" hangingPunct="1">
              <a:spcBef>
                <a:spcPts val="820"/>
              </a:spcBef>
            </a:pPr>
            <a:r>
              <a:rPr lang="en-US" dirty="0" smtClean="0">
                <a:ea typeface="ＭＳ Ｐゴシック" charset="-128"/>
                <a:cs typeface="ＭＳ Ｐゴシック" charset="-128"/>
              </a:rPr>
              <a:t>Rules provide disciplines </a:t>
            </a:r>
          </a:p>
          <a:p>
            <a:pPr marL="457200" lvl="1" indent="0" eaLnBrk="1" hangingPunct="1">
              <a:spcBef>
                <a:spcPts val="820"/>
              </a:spcBef>
              <a:buNone/>
            </a:pPr>
            <a:r>
              <a:rPr lang="en-US" dirty="0">
                <a:ea typeface="ＭＳ Ｐゴシック" charset="-128"/>
                <a:cs typeface="ＭＳ Ｐゴシック" charset="-128"/>
              </a:rPr>
              <a:t> </a:t>
            </a:r>
            <a:r>
              <a:rPr lang="en-US" dirty="0" smtClean="0">
                <a:ea typeface="ＭＳ Ｐゴシック" charset="-128"/>
                <a:cs typeface="ＭＳ Ｐゴシック" charset="-128"/>
              </a:rPr>
              <a:t>   and guidelines</a:t>
            </a:r>
          </a:p>
          <a:p>
            <a:pPr lvl="1" eaLnBrk="1" hangingPunct="1">
              <a:spcBef>
                <a:spcPts val="820"/>
              </a:spcBef>
            </a:pPr>
            <a:r>
              <a:rPr lang="en-US" dirty="0" smtClean="0">
                <a:ea typeface="ＭＳ Ｐゴシック" charset="-128"/>
                <a:cs typeface="ＭＳ Ｐゴシック" charset="-128"/>
              </a:rPr>
              <a:t>Huge damage can be </a:t>
            </a:r>
          </a:p>
          <a:p>
            <a:pPr marL="457200" lvl="1" indent="0" eaLnBrk="1" hangingPunct="1">
              <a:spcBef>
                <a:spcPts val="820"/>
              </a:spcBef>
              <a:buNone/>
            </a:pPr>
            <a:r>
              <a:rPr lang="en-US" dirty="0">
                <a:ea typeface="ＭＳ Ｐゴシック" charset="-128"/>
                <a:cs typeface="ＭＳ Ｐゴシック" charset="-128"/>
              </a:rPr>
              <a:t> </a:t>
            </a:r>
            <a:r>
              <a:rPr lang="en-US" dirty="0" smtClean="0">
                <a:ea typeface="ＭＳ Ｐゴシック" charset="-128"/>
                <a:cs typeface="ＭＳ Ｐゴシック" charset="-128"/>
              </a:rPr>
              <a:t>   done</a:t>
            </a:r>
          </a:p>
          <a:p>
            <a:pPr lvl="1" eaLnBrk="1" hangingPunct="1">
              <a:spcBef>
                <a:spcPts val="820"/>
              </a:spcBef>
            </a:pPr>
            <a:endParaRPr lang="en-US" dirty="0" smtClean="0">
              <a:ea typeface="ＭＳ Ｐゴシック" charset="-128"/>
              <a:cs typeface="ＭＳ Ｐゴシック" charset="-128"/>
            </a:endParaRPr>
          </a:p>
          <a:p>
            <a:pPr marL="457200" lvl="1" indent="0" eaLnBrk="1" hangingPunct="1">
              <a:spcBef>
                <a:spcPts val="820"/>
              </a:spcBef>
              <a:buNone/>
            </a:pPr>
            <a:endParaRPr lang="en-US" dirty="0" smtClean="0">
              <a:ea typeface="ＭＳ Ｐゴシック" charset="-128"/>
              <a:cs typeface="ＭＳ Ｐゴシック" charset="-128"/>
            </a:endParaRPr>
          </a:p>
        </p:txBody>
      </p:sp>
      <p:pic>
        <p:nvPicPr>
          <p:cNvPr id="1026" name="Picture 2" descr="http://inapcache.boston.com/universal/site_graphics/blogs/bigpicture/challenger_2011/bp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2895601"/>
            <a:ext cx="3352800" cy="225213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SWE Ethics vs. Other Ethics   </a:t>
            </a:r>
            <a:r>
              <a:rPr lang="en-US" sz="2400" dirty="0" smtClean="0">
                <a:ea typeface="ＭＳ Ｐゴシック" charset="-128"/>
                <a:cs typeface="ＭＳ Ｐゴシック" charset="-128"/>
              </a:rPr>
              <a:t>Xing Jin</a:t>
            </a:r>
            <a:r>
              <a:rPr lang="en-US" sz="3200" dirty="0" smtClean="0">
                <a:ea typeface="ＭＳ Ｐゴシック" charset="-128"/>
                <a:cs typeface="ＭＳ Ｐゴシック" charset="-128"/>
              </a:rPr>
              <a:t/>
            </a:r>
            <a:br>
              <a:rPr lang="en-US" sz="3200" dirty="0" smtClean="0">
                <a:ea typeface="ＭＳ Ｐゴシック" charset="-128"/>
                <a:cs typeface="ＭＳ Ｐゴシック" charset="-128"/>
              </a:rPr>
            </a:br>
            <a:r>
              <a:rPr lang="en-US" sz="3200" dirty="0">
                <a:ea typeface="ＭＳ Ｐゴシック" charset="-128"/>
                <a:cs typeface="ＭＳ Ｐゴシック" charset="-128"/>
              </a:rPr>
              <a:t> </a:t>
            </a:r>
            <a:r>
              <a:rPr lang="en-US" sz="3200" dirty="0" smtClean="0">
                <a:ea typeface="ＭＳ Ｐゴシック" charset="-128"/>
                <a:cs typeface="ＭＳ Ｐゴシック" charset="-128"/>
              </a:rPr>
              <a:t>– Importance				</a:t>
            </a:r>
            <a:endParaRPr lang="en-US" sz="2400" dirty="0">
              <a:ea typeface="ＭＳ Ｐゴシック" charset="-128"/>
              <a:cs typeface="ＭＳ Ｐゴシック" charset="-128"/>
            </a:endParaRPr>
          </a:p>
        </p:txBody>
      </p:sp>
    </p:spTree>
    <p:extLst>
      <p:ext uri="{BB962C8B-B14F-4D97-AF65-F5344CB8AC3E}">
        <p14:creationId xmlns:p14="http://schemas.microsoft.com/office/powerpoint/2010/main" val="1391560205"/>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solidFill>
                  <a:srgbClr val="000000"/>
                </a:solidFill>
              </a:rPr>
              <a:t>© 2011 Keith A. Pray</a:t>
            </a:r>
            <a:endParaRPr lang="en-US" dirty="0">
              <a:solidFill>
                <a:srgbClr val="000000"/>
              </a:solidFill>
            </a:endParaRPr>
          </a:p>
        </p:txBody>
      </p:sp>
      <p:sp>
        <p:nvSpPr>
          <p:cNvPr id="35843" name="Slide Number Placeholder 4"/>
          <p:cNvSpPr>
            <a:spLocks noGrp="1"/>
          </p:cNvSpPr>
          <p:nvPr>
            <p:ph type="sldNum" sz="quarter" idx="11"/>
          </p:nvPr>
        </p:nvSpPr>
        <p:spPr>
          <a:noFill/>
        </p:spPr>
        <p:txBody>
          <a:bodyPr/>
          <a:lstStyle/>
          <a:p>
            <a:fld id="{EC502B3B-9A8A-284F-AF6B-4081260913DA}" type="slidenum">
              <a:rPr lang="en-US">
                <a:solidFill>
                  <a:srgbClr val="000000"/>
                </a:solidFill>
              </a:rPr>
              <a:pPr/>
              <a:t>16</a:t>
            </a:fld>
            <a:endParaRPr lang="en-US" dirty="0">
              <a:solidFill>
                <a:srgbClr val="000000"/>
              </a:solidFill>
            </a:endParaRPr>
          </a:p>
        </p:txBody>
      </p:sp>
      <p:sp>
        <p:nvSpPr>
          <p:cNvPr id="35844" name="Date Placeholder 5"/>
          <p:cNvSpPr>
            <a:spLocks noGrp="1"/>
          </p:cNvSpPr>
          <p:nvPr>
            <p:ph type="dt" sz="quarter" idx="12"/>
          </p:nvPr>
        </p:nvSpPr>
        <p:spPr>
          <a:noFill/>
        </p:spPr>
        <p:txBody>
          <a:bodyPr/>
          <a:lstStyle/>
          <a:p>
            <a:fld id="{4C920A45-A427-3646-AB83-4CEDCB84DE0C}" type="datetime1">
              <a:rPr lang="en-US" smtClean="0">
                <a:solidFill>
                  <a:srgbClr val="000000"/>
                </a:solidFill>
              </a:rPr>
              <a:pPr/>
              <a:t>9/6/11</a:t>
            </a:fld>
            <a:endParaRPr lang="en-US" dirty="0" smtClean="0">
              <a:solidFill>
                <a:srgbClr val="000000"/>
              </a:solidFill>
            </a:endParaRPr>
          </a:p>
        </p:txBody>
      </p:sp>
      <p:sp>
        <p:nvSpPr>
          <p:cNvPr id="2" name="Rectangle 1"/>
          <p:cNvSpPr/>
          <p:nvPr/>
        </p:nvSpPr>
        <p:spPr>
          <a:xfrm>
            <a:off x="2450150" y="2667000"/>
            <a:ext cx="3627916"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effectLst>
                  <a:outerShdw blurRad="50800" dist="40000" dir="5400000" algn="tl" rotWithShape="0">
                    <a:srgbClr val="000000">
                      <a:shade val="5000"/>
                      <a:satMod val="120000"/>
                      <a:alpha val="33000"/>
                    </a:srgbClr>
                  </a:outerShdw>
                </a:effectLst>
              </a:rPr>
              <a:t>Thank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effectLst>
                <a:outerShdw blurRad="50800" dist="40000" dir="5400000" algn="tl" rotWithShape="0">
                  <a:srgbClr val="000000">
                    <a:shade val="5000"/>
                    <a:satMod val="120000"/>
                    <a:alpha val="33000"/>
                  </a:srgbClr>
                </a:outerShdw>
              </a:effectLst>
            </a:endParaRPr>
          </a:p>
        </p:txBody>
      </p:sp>
      <p:sp>
        <p:nvSpPr>
          <p:cNvPr id="9" name="Rectangle 8"/>
          <p:cNvSpPr/>
          <p:nvPr/>
        </p:nvSpPr>
        <p:spPr>
          <a:xfrm>
            <a:off x="2565287" y="3724870"/>
            <a:ext cx="3454792"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effectLst>
                  <a:outerShdw blurRad="50800" dist="40000" dir="5400000" algn="tl" rotWithShape="0">
                    <a:srgbClr val="000000">
                      <a:shade val="5000"/>
                      <a:satMod val="120000"/>
                      <a:alpha val="33000"/>
                    </a:srgbClr>
                  </a:outerShdw>
                </a:effectLst>
              </a:rPr>
              <a:t>Questions?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effectLst>
                <a:outerShdw blurRad="50800" dist="40000" dir="5400000" algn="tl" rotWithShape="0">
                  <a:srgbClr val="000000">
                    <a:shade val="5000"/>
                    <a:satMod val="120000"/>
                    <a:alpha val="33000"/>
                  </a:srgbClr>
                </a:outerShdw>
              </a:effectLst>
            </a:endParaRPr>
          </a:p>
        </p:txBody>
      </p:sp>
      <p:sp>
        <p:nvSpPr>
          <p:cNvPr id="11"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SWE Ethics vs. Other Ethics   </a:t>
            </a:r>
            <a:r>
              <a:rPr lang="en-US" sz="2400" dirty="0" smtClean="0">
                <a:ea typeface="ＭＳ Ｐゴシック" charset="-128"/>
                <a:cs typeface="ＭＳ Ｐゴシック" charset="-128"/>
              </a:rPr>
              <a:t>Xing Jin</a:t>
            </a:r>
            <a:r>
              <a:rPr lang="en-US" sz="3200" dirty="0" smtClean="0">
                <a:ea typeface="ＭＳ Ｐゴシック" charset="-128"/>
                <a:cs typeface="ＭＳ Ｐゴシック" charset="-128"/>
              </a:rPr>
              <a:t/>
            </a:r>
            <a:br>
              <a:rPr lang="en-US" sz="3200" dirty="0" smtClean="0">
                <a:ea typeface="ＭＳ Ｐゴシック" charset="-128"/>
                <a:cs typeface="ＭＳ Ｐゴシック" charset="-128"/>
              </a:rPr>
            </a:br>
            <a:r>
              <a:rPr lang="en-US" sz="3200" dirty="0" smtClean="0">
                <a:ea typeface="ＭＳ Ｐゴシック" charset="-128"/>
                <a:cs typeface="ＭＳ Ｐゴシック" charset="-128"/>
              </a:rPr>
              <a:t>				</a:t>
            </a:r>
            <a:endParaRPr lang="en-US" sz="2400" dirty="0">
              <a:ea typeface="ＭＳ Ｐゴシック" charset="-128"/>
              <a:cs typeface="ＭＳ Ｐゴシック" charset="-128"/>
            </a:endParaRPr>
          </a:p>
        </p:txBody>
      </p:sp>
    </p:spTree>
    <p:extLst>
      <p:ext uri="{BB962C8B-B14F-4D97-AF65-F5344CB8AC3E}">
        <p14:creationId xmlns:p14="http://schemas.microsoft.com/office/powerpoint/2010/main" val="572195909"/>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dirty="0" smtClean="0">
                <a:solidFill>
                  <a:srgbClr val="000000"/>
                </a:solidFill>
              </a:rPr>
              <a:t>© 2011 Keith A. Pray</a:t>
            </a:r>
            <a:endParaRPr lang="en-US" dirty="0">
              <a:solidFill>
                <a:srgbClr val="000000"/>
              </a:solidFill>
            </a:endParaRPr>
          </a:p>
        </p:txBody>
      </p:sp>
      <p:sp>
        <p:nvSpPr>
          <p:cNvPr id="35843" name="Slide Number Placeholder 4"/>
          <p:cNvSpPr>
            <a:spLocks noGrp="1"/>
          </p:cNvSpPr>
          <p:nvPr>
            <p:ph type="sldNum" sz="quarter" idx="11"/>
          </p:nvPr>
        </p:nvSpPr>
        <p:spPr>
          <a:noFill/>
        </p:spPr>
        <p:txBody>
          <a:bodyPr/>
          <a:lstStyle/>
          <a:p>
            <a:fld id="{EC502B3B-9A8A-284F-AF6B-4081260913DA}" type="slidenum">
              <a:rPr lang="en-US">
                <a:solidFill>
                  <a:srgbClr val="000000"/>
                </a:solidFill>
              </a:rPr>
              <a:pPr/>
              <a:t>17</a:t>
            </a:fld>
            <a:endParaRPr lang="en-US" dirty="0">
              <a:solidFill>
                <a:srgbClr val="000000"/>
              </a:solidFill>
            </a:endParaRPr>
          </a:p>
        </p:txBody>
      </p:sp>
      <p:sp>
        <p:nvSpPr>
          <p:cNvPr id="35844" name="Date Placeholder 5"/>
          <p:cNvSpPr>
            <a:spLocks noGrp="1"/>
          </p:cNvSpPr>
          <p:nvPr>
            <p:ph type="dt" sz="quarter" idx="12"/>
          </p:nvPr>
        </p:nvSpPr>
        <p:spPr>
          <a:noFill/>
        </p:spPr>
        <p:txBody>
          <a:bodyPr/>
          <a:lstStyle/>
          <a:p>
            <a:fld id="{4C920A45-A427-3646-AB83-4CEDCB84DE0C}" type="datetime1">
              <a:rPr lang="en-US" smtClean="0">
                <a:solidFill>
                  <a:srgbClr val="000000"/>
                </a:solidFill>
              </a:rPr>
              <a:pPr/>
              <a:t>9/6/11</a:t>
            </a:fld>
            <a:endParaRPr lang="en-US" dirty="0" smtClean="0">
              <a:solidFill>
                <a:srgbClr val="000000"/>
              </a:solidFill>
            </a:endParaRPr>
          </a:p>
        </p:txBody>
      </p:sp>
      <p:sp>
        <p:nvSpPr>
          <p:cNvPr id="35845" name="Rectangle 2"/>
          <p:cNvSpPr>
            <a:spLocks noGrp="1" noChangeArrowheads="1"/>
          </p:cNvSpPr>
          <p:nvPr>
            <p:ph type="title"/>
          </p:nvPr>
        </p:nvSpPr>
        <p:spPr>
          <a:xfrm>
            <a:off x="457200" y="838200"/>
            <a:ext cx="8229600" cy="1143000"/>
          </a:xfrm>
        </p:spPr>
        <p:txBody>
          <a:bodyPr/>
          <a:lstStyle/>
          <a:p>
            <a:pPr eaLnBrk="1" hangingPunct="1"/>
            <a:r>
              <a:rPr lang="en-US" sz="3200" dirty="0" smtClean="0">
                <a:ea typeface="ＭＳ Ｐゴシック" charset="-128"/>
                <a:cs typeface="ＭＳ Ｐゴシック" charset="-128"/>
              </a:rPr>
              <a:t>References 					</a:t>
            </a:r>
            <a:r>
              <a:rPr lang="en-US" sz="2400" dirty="0" smtClean="0">
                <a:ea typeface="ＭＳ Ｐゴシック" charset="-128"/>
                <a:cs typeface="ＭＳ Ｐゴシック" charset="-128"/>
              </a:rPr>
              <a:t>Xing Jin</a:t>
            </a:r>
            <a:endParaRPr lang="en-US" sz="2400" dirty="0">
              <a:ea typeface="ＭＳ Ｐゴシック" charset="-128"/>
              <a:cs typeface="ＭＳ Ｐゴシック" charset="-128"/>
            </a:endParaRPr>
          </a:p>
        </p:txBody>
      </p:sp>
      <p:sp>
        <p:nvSpPr>
          <p:cNvPr id="35846" name="Rectangle 3"/>
          <p:cNvSpPr>
            <a:spLocks noGrp="1" noChangeArrowheads="1"/>
          </p:cNvSpPr>
          <p:nvPr>
            <p:ph type="body" idx="1"/>
          </p:nvPr>
        </p:nvSpPr>
        <p:spPr>
          <a:xfrm>
            <a:off x="457200" y="1828800"/>
            <a:ext cx="8229600" cy="4191000"/>
          </a:xfrm>
          <a:ln>
            <a:solidFill>
              <a:schemeClr val="bg1"/>
            </a:solidFill>
          </a:ln>
        </p:spPr>
        <p:txBody>
          <a:bodyPr/>
          <a:lstStyle/>
          <a:p>
            <a:r>
              <a:rPr lang="en-US" sz="1200" dirty="0" smtClean="0"/>
              <a:t>AICPA</a:t>
            </a:r>
            <a:r>
              <a:rPr lang="en-US" sz="1200" dirty="0"/>
              <a:t>. "AICPA Code of Professional Conduct." 2011. </a:t>
            </a:r>
            <a:r>
              <a:rPr lang="en-US" sz="1200" u="sng" dirty="0"/>
              <a:t>AICPA.</a:t>
            </a:r>
            <a:r>
              <a:rPr lang="en-US" sz="1200" dirty="0"/>
              <a:t> 5 September 2011 &lt;http://www.aicpa.org/Research/Standards/CodeofConduct/DownloadableDocuments/2010June1CodeofProfessionalConduct.pdf&gt;.</a:t>
            </a:r>
          </a:p>
          <a:p>
            <a:r>
              <a:rPr lang="en-US" sz="1200" dirty="0"/>
              <a:t>Amazon. </a:t>
            </a:r>
            <a:r>
              <a:rPr lang="en-US" sz="1200" u="sng" dirty="0"/>
              <a:t>Amazon</a:t>
            </a:r>
            <a:r>
              <a:rPr lang="en-US" sz="1200" dirty="0"/>
              <a:t>. 2011. 5 September 2011 &lt;http://www.amazon.com/Medical-Ethics-American-Association-2010-2011/dp/1603592091/ref=sr_1_2?ie=UTF8&amp;qid=1315281530&amp;sr=8-2&gt;.</a:t>
            </a:r>
          </a:p>
          <a:p>
            <a:r>
              <a:rPr lang="en-US" sz="1200" dirty="0" err="1"/>
              <a:t>Benevolism</a:t>
            </a:r>
            <a:r>
              <a:rPr lang="en-US" sz="1200" dirty="0"/>
              <a:t>, Secular. </a:t>
            </a:r>
            <a:r>
              <a:rPr lang="en-US" sz="1200" u="sng" dirty="0"/>
              <a:t>What is benevolence</a:t>
            </a:r>
            <a:r>
              <a:rPr lang="en-US" sz="1200" dirty="0"/>
              <a:t>. 29 September 2008. 9 September 2011 &lt;http://www.myspace.com/benevolism/blog/436844413&gt;.</a:t>
            </a:r>
          </a:p>
          <a:p>
            <a:r>
              <a:rPr lang="en-US" sz="1200" dirty="0"/>
              <a:t>CFA Institute. "Ethical and Professional Standards." Institute, CFA. </a:t>
            </a:r>
            <a:r>
              <a:rPr lang="en-US" sz="1200" u="sng" dirty="0"/>
              <a:t>Ethical and Professional Standards and Quantitative Methods</a:t>
            </a:r>
            <a:r>
              <a:rPr lang="en-US" sz="1200" dirty="0"/>
              <a:t>. Pearson, 2011. 5-150.</a:t>
            </a:r>
          </a:p>
          <a:p>
            <a:r>
              <a:rPr lang="en-US" sz="1200" dirty="0"/>
              <a:t>New York State Bar Association. "RULES OF Professional Conduct." 1 April 2009. </a:t>
            </a:r>
            <a:r>
              <a:rPr lang="en-US" sz="1200" u="sng" dirty="0"/>
              <a:t>New York State Bar Association.</a:t>
            </a:r>
            <a:r>
              <a:rPr lang="en-US" sz="1200" dirty="0"/>
              <a:t> 5 September 2011 &lt;http://www.nysba.org/Content/NavigationMenu/ForAttorneys/ProfessionalStandardsforAttorneys/NYRulesofProfessionalConduct4109.pdf&gt;.</a:t>
            </a:r>
          </a:p>
          <a:p>
            <a:r>
              <a:rPr lang="en-US" sz="1200" dirty="0" err="1"/>
              <a:t>Ramenda</a:t>
            </a:r>
            <a:r>
              <a:rPr lang="en-US" sz="1200" dirty="0"/>
              <a:t>, James. </a:t>
            </a:r>
            <a:r>
              <a:rPr lang="en-US" sz="1200" u="sng" dirty="0"/>
              <a:t>The Independent Consultant</a:t>
            </a:r>
            <a:r>
              <a:rPr lang="en-US" sz="1200" dirty="0"/>
              <a:t>. February 2011. 5 September 2011 &lt;http://www.soa.org/library/newsletters/the-independent-consultant/2011/february/ind-2011-iss33-ramenda.aspx&gt;.</a:t>
            </a:r>
          </a:p>
          <a:p>
            <a:r>
              <a:rPr lang="en-US" sz="1200" dirty="0"/>
              <a:t>The Big Picture. </a:t>
            </a:r>
            <a:r>
              <a:rPr lang="en-US" sz="1200" u="sng" dirty="0"/>
              <a:t>Challenger disaster: remembered</a:t>
            </a:r>
            <a:r>
              <a:rPr lang="en-US" sz="1200" dirty="0"/>
              <a:t>. 28 January 2011. 5 September 2011 &lt;http://www.boston.com/bigpicture/2011/01/challenger_disaster_25_years_l.html&gt;.</a:t>
            </a:r>
          </a:p>
          <a:p>
            <a:r>
              <a:rPr lang="en-US" sz="1200" dirty="0"/>
              <a:t>The Children's Ministry of </a:t>
            </a:r>
            <a:r>
              <a:rPr lang="en-US" sz="1200" dirty="0" err="1"/>
              <a:t>Newsong</a:t>
            </a:r>
            <a:r>
              <a:rPr lang="en-US" sz="1200" dirty="0"/>
              <a:t> LA. </a:t>
            </a:r>
            <a:r>
              <a:rPr lang="en-US" sz="1200" u="sng" dirty="0"/>
              <a:t>Have compassion for people who don’t know God</a:t>
            </a:r>
            <a:r>
              <a:rPr lang="en-US" sz="1200" dirty="0"/>
              <a:t>. 23 June 2011. 9 September 2011 &lt;http://noahscrib.wordpress.com/2011/06/23/weekly-parent-connection-have-compassion-for-people-who-don%E2%80%99t-know-god</a:t>
            </a:r>
            <a:r>
              <a:rPr lang="en-US" sz="1200" dirty="0" smtClean="0"/>
              <a:t>/&gt;.</a:t>
            </a:r>
            <a:endParaRPr lang="en-US" sz="1200" dirty="0"/>
          </a:p>
          <a:p>
            <a:pPr lvl="1" eaLnBrk="1" hangingPunct="1">
              <a:spcBef>
                <a:spcPts val="820"/>
              </a:spcBef>
            </a:pPr>
            <a:endParaRPr lang="en-US" sz="1800" dirty="0">
              <a:ea typeface="ＭＳ Ｐゴシック" charset="-128"/>
              <a:cs typeface="ＭＳ Ｐゴシック" charset="-128"/>
            </a:endParaRPr>
          </a:p>
          <a:p>
            <a:pPr lvl="1" eaLnBrk="1" hangingPunct="1">
              <a:spcBef>
                <a:spcPts val="820"/>
              </a:spcBef>
            </a:pPr>
            <a:endParaRPr lang="en-US" dirty="0" smtClean="0">
              <a:ea typeface="ＭＳ Ｐゴシック" charset="-128"/>
              <a:cs typeface="ＭＳ Ｐゴシック" charset="-128"/>
            </a:endParaRPr>
          </a:p>
          <a:p>
            <a:pPr lvl="1" eaLnBrk="1" hangingPunct="1">
              <a:spcBef>
                <a:spcPts val="820"/>
              </a:spcBef>
            </a:pPr>
            <a:endParaRPr lang="en-US" dirty="0" smtClean="0">
              <a:ea typeface="ＭＳ Ｐゴシック" charset="-128"/>
              <a:cs typeface="ＭＳ Ｐゴシック" charset="-128"/>
            </a:endParaRPr>
          </a:p>
        </p:txBody>
      </p:sp>
    </p:spTree>
    <p:extLst>
      <p:ext uri="{BB962C8B-B14F-4D97-AF65-F5344CB8AC3E}">
        <p14:creationId xmlns:p14="http://schemas.microsoft.com/office/powerpoint/2010/main" val="2425815565"/>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Antitrust Lawsuit</a:t>
            </a:r>
            <a:endParaRPr lang="en-US" dirty="0"/>
          </a:p>
        </p:txBody>
      </p:sp>
      <p:sp>
        <p:nvSpPr>
          <p:cNvPr id="3" name="Content Placeholder 2"/>
          <p:cNvSpPr>
            <a:spLocks noGrp="1"/>
          </p:cNvSpPr>
          <p:nvPr>
            <p:ph idx="1"/>
          </p:nvPr>
        </p:nvSpPr>
        <p:spPr>
          <a:xfrm>
            <a:off x="0" y="1905000"/>
            <a:ext cx="8229600" cy="1828800"/>
          </a:xfrm>
        </p:spPr>
        <p:txBody>
          <a:bodyPr/>
          <a:lstStyle/>
          <a:p>
            <a:r>
              <a:rPr lang="en-US" dirty="0" smtClean="0"/>
              <a:t>1998 Legal Involvement in Browser War </a:t>
            </a:r>
          </a:p>
          <a:p>
            <a:endParaRPr lang="en-US" dirty="0" smtClean="0"/>
          </a:p>
          <a:p>
            <a:r>
              <a:rPr lang="en-US" dirty="0" smtClean="0"/>
              <a:t>                            vs.</a:t>
            </a:r>
          </a:p>
        </p:txBody>
      </p:sp>
      <p:sp>
        <p:nvSpPr>
          <p:cNvPr id="4" name="Footer Placeholder 3"/>
          <p:cNvSpPr>
            <a:spLocks noGrp="1"/>
          </p:cNvSpPr>
          <p:nvPr>
            <p:ph type="ftr" sz="quarter" idx="10"/>
          </p:nvPr>
        </p:nvSpPr>
        <p:spPr>
          <a:xfrm>
            <a:off x="6248400" y="457200"/>
            <a:ext cx="2895600" cy="457200"/>
          </a:xfrm>
        </p:spPr>
        <p:txBody>
          <a:bodyPr/>
          <a:lstStyle/>
          <a:p>
            <a:pPr algn="r"/>
            <a:r>
              <a:rPr lang="en-US" sz="1600" b="1" dirty="0" smtClean="0"/>
              <a:t>Taylor Andrews</a:t>
            </a:r>
            <a:endParaRPr lang="en-US" sz="1600" b="1" dirty="0"/>
          </a:p>
        </p:txBody>
      </p:sp>
      <p:sp>
        <p:nvSpPr>
          <p:cNvPr id="5" name="Slide Number Placeholder 4"/>
          <p:cNvSpPr>
            <a:spLocks noGrp="1"/>
          </p:cNvSpPr>
          <p:nvPr>
            <p:ph type="sldNum" sz="quarter" idx="11"/>
          </p:nvPr>
        </p:nvSpPr>
        <p:spPr/>
        <p:txBody>
          <a:bodyPr/>
          <a:lstStyle/>
          <a:p>
            <a:fld id="{E5AF9EC5-BC40-DF43-AD8A-0990B71B6BC4}" type="slidenum">
              <a:rPr lang="en-US" smtClean="0"/>
              <a:pPr/>
              <a:t>18</a:t>
            </a:fld>
            <a:endParaRPr lang="en-US"/>
          </a:p>
        </p:txBody>
      </p:sp>
      <p:sp>
        <p:nvSpPr>
          <p:cNvPr id="6" name="Date Placeholder 5"/>
          <p:cNvSpPr>
            <a:spLocks noGrp="1"/>
          </p:cNvSpPr>
          <p:nvPr>
            <p:ph type="dt" sz="half" idx="12"/>
          </p:nvPr>
        </p:nvSpPr>
        <p:spPr/>
        <p:txBody>
          <a:bodyPr/>
          <a:lstStyle/>
          <a:p>
            <a:fld id="{8B8A7D78-9B9C-894B-BE0A-28E6B888FF9C}" type="datetime1">
              <a:rPr lang="en-US" smtClean="0"/>
              <a:pPr/>
              <a:t>9/6/11</a:t>
            </a:fld>
            <a:endParaRPr lang="en-US"/>
          </a:p>
        </p:txBody>
      </p:sp>
      <p:pic>
        <p:nvPicPr>
          <p:cNvPr id="37890" name="Picture 2" descr="http://t1.gstatic.com/images?q=tbn:ANd9GcRRRmJLK0r_tLuqmJwxf3B3GMIctdT2KvDO8jgxVuAhFkY5NOAl"/>
          <p:cNvPicPr>
            <a:picLocks noChangeAspect="1" noChangeArrowheads="1"/>
          </p:cNvPicPr>
          <p:nvPr/>
        </p:nvPicPr>
        <p:blipFill>
          <a:blip r:embed="rId3"/>
          <a:srcRect/>
          <a:stretch>
            <a:fillRect/>
          </a:stretch>
        </p:blipFill>
        <p:spPr bwMode="auto">
          <a:xfrm>
            <a:off x="619126" y="2743200"/>
            <a:ext cx="2133599" cy="2133599"/>
          </a:xfrm>
          <a:prstGeom prst="rect">
            <a:avLst/>
          </a:prstGeom>
          <a:noFill/>
        </p:spPr>
      </p:pic>
      <p:pic>
        <p:nvPicPr>
          <p:cNvPr id="37892" name="Picture 4" descr="http://www.marketingshift.com/resources/netscape-logo.gif"/>
          <p:cNvPicPr>
            <a:picLocks noChangeAspect="1" noChangeArrowheads="1"/>
          </p:cNvPicPr>
          <p:nvPr/>
        </p:nvPicPr>
        <p:blipFill>
          <a:blip r:embed="rId4"/>
          <a:srcRect/>
          <a:stretch>
            <a:fillRect/>
          </a:stretch>
        </p:blipFill>
        <p:spPr bwMode="auto">
          <a:xfrm>
            <a:off x="4953000" y="2819400"/>
            <a:ext cx="2590800" cy="2590800"/>
          </a:xfrm>
          <a:prstGeom prst="rect">
            <a:avLst/>
          </a:prstGeom>
          <a:noFill/>
        </p:spPr>
      </p:pic>
      <p:sp>
        <p:nvSpPr>
          <p:cNvPr id="9" name="Footer Placeholder 3"/>
          <p:cNvSpPr txBox="1">
            <a:spLocks/>
          </p:cNvSpPr>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mn-cs"/>
              </a:rPr>
              <a:t>© 2011 Keith A. Pray</a:t>
            </a:r>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809030251"/>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4"/>
          <p:cNvSpPr>
            <a:spLocks noGrp="1"/>
          </p:cNvSpPr>
          <p:nvPr>
            <p:ph type="sldNum" sz="quarter" idx="11"/>
          </p:nvPr>
        </p:nvSpPr>
        <p:spPr>
          <a:noFill/>
        </p:spPr>
        <p:txBody>
          <a:bodyPr/>
          <a:lstStyle/>
          <a:p>
            <a:fld id="{EC502B3B-9A8A-284F-AF6B-4081260913DA}" type="slidenum">
              <a:rPr lang="en-US"/>
              <a:pPr/>
              <a:t>19</a:t>
            </a:fld>
            <a:endParaRPr lang="en-US"/>
          </a:p>
        </p:txBody>
      </p:sp>
      <p:sp>
        <p:nvSpPr>
          <p:cNvPr id="35844" name="Date Placeholder 5"/>
          <p:cNvSpPr>
            <a:spLocks noGrp="1"/>
          </p:cNvSpPr>
          <p:nvPr>
            <p:ph type="dt" sz="quarter" idx="12"/>
          </p:nvPr>
        </p:nvSpPr>
        <p:spPr>
          <a:noFill/>
        </p:spPr>
        <p:txBody>
          <a:bodyPr/>
          <a:lstStyle/>
          <a:p>
            <a:fld id="{4C920A45-A427-3646-AB83-4CEDCB84DE0C}" type="datetime1">
              <a:rPr lang="en-US" smtClean="0"/>
              <a:pPr/>
              <a:t>9/6/11</a:t>
            </a:fld>
            <a:endParaRPr lang="en-US" smtClean="0"/>
          </a:p>
        </p:txBody>
      </p:sp>
      <p:sp>
        <p:nvSpPr>
          <p:cNvPr id="3584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Netscape</a:t>
            </a:r>
            <a:endParaRPr lang="en-US" dirty="0">
              <a:ea typeface="ＭＳ Ｐゴシック" charset="-128"/>
              <a:cs typeface="ＭＳ Ｐゴシック" charset="-128"/>
            </a:endParaRPr>
          </a:p>
        </p:txBody>
      </p:sp>
      <p:pic>
        <p:nvPicPr>
          <p:cNvPr id="7" name="Picture 4" descr="http://www.marketingshift.com/resources/netscape-logo.gif"/>
          <p:cNvPicPr>
            <a:picLocks noChangeAspect="1" noChangeArrowheads="1"/>
          </p:cNvPicPr>
          <p:nvPr/>
        </p:nvPicPr>
        <p:blipFill>
          <a:blip r:embed="rId3"/>
          <a:srcRect/>
          <a:stretch>
            <a:fillRect/>
          </a:stretch>
        </p:blipFill>
        <p:spPr bwMode="auto">
          <a:xfrm>
            <a:off x="3276600" y="2438400"/>
            <a:ext cx="2590800" cy="2590800"/>
          </a:xfrm>
          <a:prstGeom prst="rect">
            <a:avLst/>
          </a:prstGeom>
          <a:noFill/>
        </p:spPr>
      </p:pic>
      <p:sp>
        <p:nvSpPr>
          <p:cNvPr id="9" name="Footer Placeholder 3"/>
          <p:cNvSpPr txBox="1">
            <a:spLocks/>
          </p:cNvSpPr>
          <p:nvPr/>
        </p:nvSpPr>
        <p:spPr bwMode="auto">
          <a:xfrm>
            <a:off x="6248400" y="457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smtClean="0">
                <a:ln>
                  <a:noFill/>
                </a:ln>
                <a:solidFill>
                  <a:schemeClr val="tx1"/>
                </a:solidFill>
                <a:effectLst/>
                <a:uLnTx/>
                <a:uFillTx/>
                <a:latin typeface="Arial" charset="0"/>
                <a:ea typeface="+mn-ea"/>
                <a:cs typeface="+mn-cs"/>
              </a:rPr>
              <a:t>Taylor Andrews</a:t>
            </a:r>
            <a:endParaRPr kumimoji="0" lang="en-US" sz="1600" b="1"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0" name="Footer Placeholder 3"/>
          <p:cNvSpPr txBox="1">
            <a:spLocks/>
          </p:cNvSpPr>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mn-cs"/>
              </a:rPr>
              <a:t>© 2011 Keith A. Pray</a:t>
            </a:r>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488183793"/>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2011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endParaRPr lang="en-US" sz="2400" dirty="0">
              <a:ea typeface="ＭＳ Ｐゴシック" charset="-128"/>
              <a:cs typeface="ＭＳ Ｐゴシック" charset="-128"/>
            </a:endParaRPr>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9FFE9D7A-7093-EC43-8EFD-9661B33B6717}"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a:t>
            </a:fld>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4"/>
          <p:cNvSpPr>
            <a:spLocks noGrp="1"/>
          </p:cNvSpPr>
          <p:nvPr>
            <p:ph type="sldNum" sz="quarter" idx="11"/>
          </p:nvPr>
        </p:nvSpPr>
        <p:spPr>
          <a:noFill/>
        </p:spPr>
        <p:txBody>
          <a:bodyPr/>
          <a:lstStyle/>
          <a:p>
            <a:fld id="{5ED78140-088D-F749-986F-AF5ECB5DAD2C}" type="slidenum">
              <a:rPr lang="en-US"/>
              <a:pPr/>
              <a:t>20</a:t>
            </a:fld>
            <a:endParaRPr lang="en-US"/>
          </a:p>
        </p:txBody>
      </p:sp>
      <p:sp>
        <p:nvSpPr>
          <p:cNvPr id="37892" name="Date Placeholder 5"/>
          <p:cNvSpPr>
            <a:spLocks noGrp="1"/>
          </p:cNvSpPr>
          <p:nvPr>
            <p:ph type="dt" sz="quarter" idx="12"/>
          </p:nvPr>
        </p:nvSpPr>
        <p:spPr>
          <a:noFill/>
        </p:spPr>
        <p:txBody>
          <a:bodyPr/>
          <a:lstStyle/>
          <a:p>
            <a:fld id="{7FBC216B-F325-334F-BFA9-B35226E4A380}" type="datetime1">
              <a:rPr lang="en-US" smtClean="0"/>
              <a:pPr/>
              <a:t>9/6/11</a:t>
            </a:fld>
            <a:endParaRPr lang="en-US" smtClean="0"/>
          </a:p>
        </p:txBody>
      </p:sp>
      <p:sp>
        <p:nvSpPr>
          <p:cNvPr id="37893"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Microsoft</a:t>
            </a:r>
            <a:endParaRPr lang="en-US" dirty="0">
              <a:ea typeface="ＭＳ Ｐゴシック" charset="-128"/>
              <a:cs typeface="ＭＳ Ｐゴシック" charset="-128"/>
            </a:endParaRPr>
          </a:p>
        </p:txBody>
      </p:sp>
      <p:pic>
        <p:nvPicPr>
          <p:cNvPr id="7" name="Picture 2" descr="http://t1.gstatic.com/images?q=tbn:ANd9GcRRRmJLK0r_tLuqmJwxf3B3GMIctdT2KvDO8jgxVuAhFkY5NOAl"/>
          <p:cNvPicPr>
            <a:picLocks noChangeAspect="1" noChangeArrowheads="1"/>
          </p:cNvPicPr>
          <p:nvPr/>
        </p:nvPicPr>
        <p:blipFill>
          <a:blip r:embed="rId3"/>
          <a:srcRect/>
          <a:stretch>
            <a:fillRect/>
          </a:stretch>
        </p:blipFill>
        <p:spPr bwMode="auto">
          <a:xfrm>
            <a:off x="3352800" y="2362200"/>
            <a:ext cx="2133599" cy="2133599"/>
          </a:xfrm>
          <a:prstGeom prst="rect">
            <a:avLst/>
          </a:prstGeom>
          <a:noFill/>
        </p:spPr>
      </p:pic>
      <p:sp>
        <p:nvSpPr>
          <p:cNvPr id="9" name="Footer Placeholder 3"/>
          <p:cNvSpPr txBox="1">
            <a:spLocks/>
          </p:cNvSpPr>
          <p:nvPr/>
        </p:nvSpPr>
        <p:spPr bwMode="auto">
          <a:xfrm>
            <a:off x="6248400" y="457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smtClean="0">
                <a:ln>
                  <a:noFill/>
                </a:ln>
                <a:solidFill>
                  <a:schemeClr val="tx1"/>
                </a:solidFill>
                <a:effectLst/>
                <a:uLnTx/>
                <a:uFillTx/>
                <a:latin typeface="Arial" charset="0"/>
                <a:ea typeface="+mn-ea"/>
                <a:cs typeface="+mn-cs"/>
              </a:rPr>
              <a:t>Taylor Andrews</a:t>
            </a:r>
            <a:endParaRPr kumimoji="0" lang="en-US" sz="1600" b="1"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0" name="Footer Placeholder 3"/>
          <p:cNvSpPr txBox="1">
            <a:spLocks/>
          </p:cNvSpPr>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mn-cs"/>
              </a:rPr>
              <a:t>© 2011 Keith A. Pray</a:t>
            </a:r>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345455794"/>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4"/>
          <p:cNvSpPr>
            <a:spLocks noGrp="1"/>
          </p:cNvSpPr>
          <p:nvPr>
            <p:ph type="sldNum" sz="quarter" idx="11"/>
          </p:nvPr>
        </p:nvSpPr>
        <p:spPr>
          <a:noFill/>
        </p:spPr>
        <p:txBody>
          <a:bodyPr/>
          <a:lstStyle/>
          <a:p>
            <a:fld id="{33F09F61-0EEC-C242-A7B3-350D33F02DE8}" type="slidenum">
              <a:rPr lang="en-US"/>
              <a:pPr/>
              <a:t>21</a:t>
            </a:fld>
            <a:endParaRPr lang="en-US"/>
          </a:p>
        </p:txBody>
      </p:sp>
      <p:sp>
        <p:nvSpPr>
          <p:cNvPr id="39940" name="Date Placeholder 5"/>
          <p:cNvSpPr>
            <a:spLocks noGrp="1"/>
          </p:cNvSpPr>
          <p:nvPr>
            <p:ph type="dt" sz="quarter" idx="12"/>
          </p:nvPr>
        </p:nvSpPr>
        <p:spPr>
          <a:noFill/>
        </p:spPr>
        <p:txBody>
          <a:bodyPr/>
          <a:lstStyle/>
          <a:p>
            <a:fld id="{2AE683B7-7CC1-9444-9625-146AB2470F5C}" type="datetime1">
              <a:rPr lang="en-US" smtClean="0"/>
              <a:pPr/>
              <a:t>9/6/11</a:t>
            </a:fld>
            <a:endParaRPr lang="en-US" smtClean="0"/>
          </a:p>
        </p:txBody>
      </p:sp>
      <p:sp>
        <p:nvSpPr>
          <p:cNvPr id="39941"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The Lawsuit</a:t>
            </a:r>
            <a:endParaRPr lang="en-US" dirty="0">
              <a:ea typeface="ＭＳ Ｐゴシック" charset="-128"/>
              <a:cs typeface="ＭＳ Ｐゴシック" charset="-128"/>
            </a:endParaRPr>
          </a:p>
        </p:txBody>
      </p:sp>
      <p:sp>
        <p:nvSpPr>
          <p:cNvPr id="39942" name="Rectangle 3"/>
          <p:cNvSpPr>
            <a:spLocks noGrp="1" noChangeArrowheads="1"/>
          </p:cNvSpPr>
          <p:nvPr>
            <p:ph type="body" idx="1"/>
          </p:nvPr>
        </p:nvSpPr>
        <p:spPr>
          <a:xfrm>
            <a:off x="457200" y="1981200"/>
            <a:ext cx="8229600" cy="533400"/>
          </a:xfrm>
        </p:spPr>
        <p:txBody>
          <a:bodyPr/>
          <a:lstStyle/>
          <a:p>
            <a:pPr eaLnBrk="1" hangingPunct="1"/>
            <a:r>
              <a:rPr lang="en-US" dirty="0" smtClean="0"/>
              <a:t>20 States file Antitrust lawsuit against Microsoft</a:t>
            </a:r>
            <a:endParaRPr lang="en-US" dirty="0"/>
          </a:p>
        </p:txBody>
      </p:sp>
      <p:pic>
        <p:nvPicPr>
          <p:cNvPr id="32770" name="Picture 2" descr="map"/>
          <p:cNvPicPr>
            <a:picLocks noChangeAspect="1" noChangeArrowheads="1"/>
          </p:cNvPicPr>
          <p:nvPr/>
        </p:nvPicPr>
        <p:blipFill>
          <a:blip r:embed="rId3"/>
          <a:srcRect/>
          <a:stretch>
            <a:fillRect/>
          </a:stretch>
        </p:blipFill>
        <p:spPr bwMode="auto">
          <a:xfrm>
            <a:off x="2286000" y="2514600"/>
            <a:ext cx="4168000" cy="3090734"/>
          </a:xfrm>
          <a:prstGeom prst="rect">
            <a:avLst/>
          </a:prstGeom>
          <a:noFill/>
        </p:spPr>
      </p:pic>
      <p:sp>
        <p:nvSpPr>
          <p:cNvPr id="9" name="TextBox 8"/>
          <p:cNvSpPr txBox="1"/>
          <p:nvPr/>
        </p:nvSpPr>
        <p:spPr>
          <a:xfrm>
            <a:off x="304800" y="5562600"/>
            <a:ext cx="4267200" cy="415498"/>
          </a:xfrm>
          <a:prstGeom prst="rect">
            <a:avLst/>
          </a:prstGeom>
          <a:noFill/>
        </p:spPr>
        <p:txBody>
          <a:bodyPr wrap="square" rtlCol="0">
            <a:spAutoFit/>
          </a:bodyPr>
          <a:lstStyle/>
          <a:p>
            <a:pPr algn="l"/>
            <a:r>
              <a:rPr lang="en-US" sz="1050" dirty="0" smtClean="0">
                <a:solidFill>
                  <a:schemeClr val="tx1"/>
                </a:solidFill>
              </a:rPr>
              <a:t>http://money.cnn.com/1998/05/18/technology/microsoft_suit/</a:t>
            </a:r>
          </a:p>
          <a:p>
            <a:pPr algn="l"/>
            <a:r>
              <a:rPr lang="en-US" sz="1050" dirty="0" smtClean="0">
                <a:solidFill>
                  <a:schemeClr val="tx1"/>
                </a:solidFill>
              </a:rPr>
              <a:t>9/2/2011</a:t>
            </a:r>
            <a:endParaRPr lang="en-US" sz="1050" dirty="0">
              <a:solidFill>
                <a:schemeClr val="tx1"/>
              </a:solidFill>
            </a:endParaRPr>
          </a:p>
        </p:txBody>
      </p:sp>
      <p:sp>
        <p:nvSpPr>
          <p:cNvPr id="10" name="Footer Placeholder 3"/>
          <p:cNvSpPr txBox="1">
            <a:spLocks/>
          </p:cNvSpPr>
          <p:nvPr/>
        </p:nvSpPr>
        <p:spPr bwMode="auto">
          <a:xfrm>
            <a:off x="6248400" y="457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smtClean="0">
                <a:ln>
                  <a:noFill/>
                </a:ln>
                <a:solidFill>
                  <a:schemeClr val="tx1"/>
                </a:solidFill>
                <a:effectLst/>
                <a:uLnTx/>
                <a:uFillTx/>
                <a:latin typeface="Arial" charset="0"/>
                <a:ea typeface="+mn-ea"/>
                <a:cs typeface="+mn-cs"/>
              </a:rPr>
              <a:t>Taylor Andrews</a:t>
            </a:r>
            <a:endParaRPr kumimoji="0" lang="en-US" sz="1600" b="1"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1" name="Footer Placeholder 3"/>
          <p:cNvSpPr txBox="1">
            <a:spLocks/>
          </p:cNvSpPr>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mn-cs"/>
              </a:rPr>
              <a:t>© 2011 Keith A. Pray</a:t>
            </a:r>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2980005782"/>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1"/>
          </p:nvPr>
        </p:nvSpPr>
        <p:spPr>
          <a:noFill/>
        </p:spPr>
        <p:txBody>
          <a:bodyPr/>
          <a:lstStyle/>
          <a:p>
            <a:fld id="{701C51B5-A773-F249-A91B-795CD8645F87}" type="slidenum">
              <a:rPr lang="en-US"/>
              <a:pPr/>
              <a:t>22</a:t>
            </a:fld>
            <a:endParaRPr lang="en-US"/>
          </a:p>
        </p:txBody>
      </p:sp>
      <p:sp>
        <p:nvSpPr>
          <p:cNvPr id="23556" name="Date Placeholder 5"/>
          <p:cNvSpPr>
            <a:spLocks noGrp="1"/>
          </p:cNvSpPr>
          <p:nvPr>
            <p:ph type="dt" sz="quarter" idx="12"/>
          </p:nvPr>
        </p:nvSpPr>
        <p:spPr>
          <a:noFill/>
        </p:spPr>
        <p:txBody>
          <a:bodyPr/>
          <a:lstStyle/>
          <a:p>
            <a:fld id="{E2F2ABB5-657B-9748-B03F-0155BB789A31}" type="datetime1">
              <a:rPr lang="en-US" smtClean="0"/>
              <a:pPr/>
              <a:t>9/6/11</a:t>
            </a:fld>
            <a:endParaRPr lang="en-US" dirty="0" smtClean="0"/>
          </a:p>
        </p:txBody>
      </p:sp>
      <p:sp>
        <p:nvSpPr>
          <p:cNvPr id="23557"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Defense</a:t>
            </a:r>
            <a:endParaRPr lang="en-US" dirty="0">
              <a:ea typeface="ＭＳ Ｐゴシック" charset="-128"/>
              <a:cs typeface="ＭＳ Ｐゴシック" charset="-128"/>
            </a:endParaRPr>
          </a:p>
        </p:txBody>
      </p:sp>
      <p:sp>
        <p:nvSpPr>
          <p:cNvPr id="23558" name="Rectangle 3"/>
          <p:cNvSpPr>
            <a:spLocks noGrp="1" noChangeArrowheads="1"/>
          </p:cNvSpPr>
          <p:nvPr>
            <p:ph type="body" idx="1"/>
          </p:nvPr>
        </p:nvSpPr>
        <p:spPr>
          <a:xfrm>
            <a:off x="457200" y="1981200"/>
            <a:ext cx="8229600" cy="3429000"/>
          </a:xfrm>
        </p:spPr>
        <p:txBody>
          <a:bodyPr/>
          <a:lstStyle/>
          <a:p>
            <a:pPr eaLnBrk="1" hangingPunct="1"/>
            <a:r>
              <a:rPr lang="en-US" dirty="0" smtClean="0">
                <a:ea typeface="ＭＳ Ｐゴシック" charset="-128"/>
              </a:rPr>
              <a:t>“Does not foster competition, only helps competitors”</a:t>
            </a:r>
          </a:p>
          <a:p>
            <a:pPr eaLnBrk="1" hangingPunct="1"/>
            <a:r>
              <a:rPr lang="en-US" dirty="0" smtClean="0">
                <a:ea typeface="ＭＳ Ｐゴシック" charset="-128"/>
              </a:rPr>
              <a:t>“</a:t>
            </a:r>
            <a:r>
              <a:rPr lang="en-US" dirty="0" smtClean="0"/>
              <a:t>How ironic that in the United States, where freedom and innovation are core values, these regulators are trying to punish an American company that has worked hard and successfully to deliver on these value”  - Bill Gates, 1998</a:t>
            </a:r>
            <a:endParaRPr lang="en-US" dirty="0" smtClean="0">
              <a:ea typeface="ＭＳ Ｐゴシック" charset="-128"/>
            </a:endParaRPr>
          </a:p>
        </p:txBody>
      </p:sp>
      <p:sp>
        <p:nvSpPr>
          <p:cNvPr id="9" name="Footer Placeholder 3"/>
          <p:cNvSpPr txBox="1">
            <a:spLocks/>
          </p:cNvSpPr>
          <p:nvPr/>
        </p:nvSpPr>
        <p:spPr bwMode="auto">
          <a:xfrm>
            <a:off x="609600" y="5486400"/>
            <a:ext cx="6324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r>
              <a:rPr lang="en-US" sz="1200" dirty="0" smtClean="0">
                <a:solidFill>
                  <a:schemeClr val="tx1"/>
                </a:solidFill>
                <a:latin typeface="Arial" charset="0"/>
              </a:rPr>
              <a:t>http://money.cnn.com/1998/05/18/technology/microsoft_su it/     9/5/2011   </a:t>
            </a:r>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0" name="Footer Placeholder 3"/>
          <p:cNvSpPr txBox="1">
            <a:spLocks/>
          </p:cNvSpPr>
          <p:nvPr/>
        </p:nvSpPr>
        <p:spPr bwMode="auto">
          <a:xfrm>
            <a:off x="6248400" y="457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smtClean="0">
                <a:ln>
                  <a:noFill/>
                </a:ln>
                <a:solidFill>
                  <a:schemeClr val="tx1"/>
                </a:solidFill>
                <a:effectLst/>
                <a:uLnTx/>
                <a:uFillTx/>
                <a:latin typeface="Arial" charset="0"/>
                <a:ea typeface="+mn-ea"/>
                <a:cs typeface="+mn-cs"/>
              </a:rPr>
              <a:t>Taylor Andrews</a:t>
            </a:r>
            <a:endParaRPr kumimoji="0" lang="en-US" sz="1600" b="1"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1" name="Footer Placeholder 3"/>
          <p:cNvSpPr txBox="1">
            <a:spLocks/>
          </p:cNvSpPr>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mn-cs"/>
              </a:rPr>
              <a:t>© 2011 Keith A. Pray</a:t>
            </a:r>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723473760"/>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a:spLocks noGrp="1"/>
          </p:cNvSpPr>
          <p:nvPr>
            <p:ph type="sldNum" sz="quarter" idx="11"/>
          </p:nvPr>
        </p:nvSpPr>
        <p:spPr>
          <a:noFill/>
        </p:spPr>
        <p:txBody>
          <a:bodyPr/>
          <a:lstStyle/>
          <a:p>
            <a:fld id="{0BE95295-CA2B-1E4E-B40E-316C0640D185}" type="slidenum">
              <a:rPr lang="en-US"/>
              <a:pPr/>
              <a:t>23</a:t>
            </a:fld>
            <a:endParaRPr lang="en-US"/>
          </a:p>
        </p:txBody>
      </p:sp>
      <p:sp>
        <p:nvSpPr>
          <p:cNvPr id="25604" name="Date Placeholder 5"/>
          <p:cNvSpPr>
            <a:spLocks noGrp="1"/>
          </p:cNvSpPr>
          <p:nvPr>
            <p:ph type="dt" sz="quarter" idx="12"/>
          </p:nvPr>
        </p:nvSpPr>
        <p:spPr>
          <a:noFill/>
        </p:spPr>
        <p:txBody>
          <a:bodyPr/>
          <a:lstStyle/>
          <a:p>
            <a:fld id="{4E7C19A3-046E-914B-B99E-8A9FD9C37F2F}" type="datetime1">
              <a:rPr lang="en-US" smtClean="0"/>
              <a:pPr/>
              <a:t>9/6/11</a:t>
            </a:fld>
            <a:endParaRPr lang="en-US" smtClean="0"/>
          </a:p>
        </p:txBody>
      </p:sp>
      <p:sp>
        <p:nvSpPr>
          <p:cNvPr id="2560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Ethical Viewpoints?</a:t>
            </a:r>
            <a:endParaRPr lang="en-US" dirty="0">
              <a:ea typeface="ＭＳ Ｐゴシック" charset="-128"/>
              <a:cs typeface="ＭＳ Ｐゴシック" charset="-128"/>
            </a:endParaRPr>
          </a:p>
        </p:txBody>
      </p:sp>
      <p:sp>
        <p:nvSpPr>
          <p:cNvPr id="25606" name="Rectangle 3"/>
          <p:cNvSpPr>
            <a:spLocks noGrp="1" noChangeArrowheads="1"/>
          </p:cNvSpPr>
          <p:nvPr>
            <p:ph type="body" idx="1"/>
          </p:nvPr>
        </p:nvSpPr>
        <p:spPr>
          <a:xfrm>
            <a:off x="457200" y="1981200"/>
            <a:ext cx="8229600" cy="3200400"/>
          </a:xfrm>
        </p:spPr>
        <p:txBody>
          <a:bodyPr/>
          <a:lstStyle/>
          <a:p>
            <a:pPr eaLnBrk="1" hangingPunct="1"/>
            <a:r>
              <a:rPr lang="en-US" dirty="0" smtClean="0">
                <a:ea typeface="ＭＳ Ｐゴシック" charset="-128"/>
                <a:cs typeface="ＭＳ Ｐゴシック" charset="-128"/>
              </a:rPr>
              <a:t>Discussion</a:t>
            </a:r>
          </a:p>
          <a:p>
            <a:pPr eaLnBrk="1" hangingPunct="1"/>
            <a:r>
              <a:rPr lang="en-US" dirty="0" smtClean="0">
                <a:ea typeface="ＭＳ Ｐゴシック" charset="-128"/>
                <a:cs typeface="ＭＳ Ｐゴシック" charset="-128"/>
              </a:rPr>
              <a:t>What would change if Netscape did not go under?</a:t>
            </a:r>
          </a:p>
          <a:p>
            <a:pPr eaLnBrk="1" hangingPunct="1"/>
            <a:r>
              <a:rPr lang="en-US" dirty="0" smtClean="0">
                <a:ea typeface="ＭＳ Ｐゴシック" charset="-128"/>
                <a:cs typeface="ＭＳ Ｐゴシック" charset="-128"/>
              </a:rPr>
              <a:t>What would change if IE was generally considered the more ‘superior’ browser?</a:t>
            </a:r>
          </a:p>
          <a:p>
            <a:pPr eaLnBrk="1" hangingPunct="1"/>
            <a:r>
              <a:rPr lang="en-US" dirty="0" smtClean="0">
                <a:ea typeface="ＭＳ Ｐゴシック" charset="-128"/>
                <a:cs typeface="ＭＳ Ｐゴシック" charset="-128"/>
              </a:rPr>
              <a:t>What would change if Microsoft was not already considered having a monopoly in a market?</a:t>
            </a:r>
          </a:p>
        </p:txBody>
      </p:sp>
      <p:sp>
        <p:nvSpPr>
          <p:cNvPr id="7" name="Footer Placeholder 3"/>
          <p:cNvSpPr txBox="1">
            <a:spLocks/>
          </p:cNvSpPr>
          <p:nvPr/>
        </p:nvSpPr>
        <p:spPr bwMode="auto">
          <a:xfrm>
            <a:off x="685800" y="6172200"/>
            <a:ext cx="6324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r>
              <a:rPr lang="en-US" sz="1200" dirty="0" smtClean="0">
                <a:solidFill>
                  <a:schemeClr val="tx1"/>
                </a:solidFill>
                <a:latin typeface="Arial" charset="0"/>
              </a:rPr>
              <a:t>All information from http://money.cnn.com/1998/05/18/technology/microsoft_su it/     9/1/2011 to 9/5/2011   </a:t>
            </a:r>
          </a:p>
          <a:p>
            <a:r>
              <a:rPr lang="en-US" sz="1200" dirty="0" smtClean="0">
                <a:solidFill>
                  <a:schemeClr val="tx1"/>
                </a:solidFill>
                <a:latin typeface="Arial" charset="0"/>
              </a:rPr>
              <a:t>And chapter 8 of the class book</a:t>
            </a:r>
          </a:p>
          <a:p>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9" name="Footer Placeholder 3"/>
          <p:cNvSpPr txBox="1">
            <a:spLocks/>
          </p:cNvSpPr>
          <p:nvPr/>
        </p:nvSpPr>
        <p:spPr bwMode="auto">
          <a:xfrm>
            <a:off x="6248400" y="4572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smtClean="0">
                <a:ln>
                  <a:noFill/>
                </a:ln>
                <a:solidFill>
                  <a:schemeClr val="tx1"/>
                </a:solidFill>
                <a:effectLst/>
                <a:uLnTx/>
                <a:uFillTx/>
                <a:latin typeface="Arial" charset="0"/>
                <a:ea typeface="+mn-ea"/>
                <a:cs typeface="+mn-cs"/>
              </a:rPr>
              <a:t>Taylor Andrews</a:t>
            </a:r>
            <a:endParaRPr kumimoji="0" lang="en-US" sz="1600" b="1"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10" name="Footer Placeholder 3"/>
          <p:cNvSpPr txBox="1">
            <a:spLocks/>
          </p:cNvSpPr>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mn-cs"/>
              </a:rPr>
              <a:t>© 2011 Keith A. Pray</a:t>
            </a:r>
            <a:endParaRPr kumimoji="0" lang="en-US" sz="1200" b="0" i="0" u="none" strike="noStrike" kern="1200" cap="none" spc="0" normalizeH="0" baseline="0" noProof="0" dirty="0">
              <a:ln>
                <a:noFill/>
              </a:ln>
              <a:solidFill>
                <a:schemeClr val="tx1"/>
              </a:solidFill>
              <a:effectLst/>
              <a:uLnTx/>
              <a:uFillTx/>
              <a:latin typeface="Arial" charset="0"/>
              <a:ea typeface="+mn-ea"/>
              <a:cs typeface="+mn-cs"/>
            </a:endParaRPr>
          </a:p>
        </p:txBody>
      </p:sp>
    </p:spTree>
    <p:extLst>
      <p:ext uri="{BB962C8B-B14F-4D97-AF65-F5344CB8AC3E}">
        <p14:creationId xmlns:p14="http://schemas.microsoft.com/office/powerpoint/2010/main" val="3758466995"/>
      </p:ext>
    </p:extLst>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Whistleblowing anonymously</a:t>
            </a:r>
            <a:br>
              <a:rPr lang="en-US" dirty="0" smtClean="0"/>
            </a:br>
            <a:r>
              <a:rPr lang="en-US" dirty="0" err="1" smtClean="0"/>
              <a:t>Khanh-Nhan</a:t>
            </a:r>
            <a:r>
              <a:rPr lang="en-US" dirty="0" smtClean="0"/>
              <a:t> Nguyen</a:t>
            </a:r>
            <a:endParaRPr lang="en-US" dirty="0"/>
          </a:p>
        </p:txBody>
      </p:sp>
      <p:sp>
        <p:nvSpPr>
          <p:cNvPr id="3" name="Content Placeholder 2"/>
          <p:cNvSpPr>
            <a:spLocks noGrp="1"/>
          </p:cNvSpPr>
          <p:nvPr>
            <p:ph idx="1"/>
          </p:nvPr>
        </p:nvSpPr>
        <p:spPr/>
        <p:txBody>
          <a:bodyPr/>
          <a:lstStyle/>
          <a:p>
            <a:r>
              <a:rPr lang="en-US" dirty="0" smtClean="0"/>
              <a:t>What is it?</a:t>
            </a:r>
          </a:p>
          <a:p>
            <a:r>
              <a:rPr lang="en-US" dirty="0" smtClean="0"/>
              <a:t>Pros and cons.</a:t>
            </a:r>
          </a:p>
          <a:p>
            <a:r>
              <a:rPr lang="en-US" dirty="0" smtClean="0"/>
              <a:t>Why people use it?</a:t>
            </a:r>
          </a:p>
          <a:p>
            <a:r>
              <a:rPr lang="en-US" dirty="0" smtClean="0"/>
              <a:t>Morality</a:t>
            </a:r>
          </a:p>
        </p:txBody>
      </p:sp>
      <p:sp>
        <p:nvSpPr>
          <p:cNvPr id="4" name="Date Placeholder 3"/>
          <p:cNvSpPr>
            <a:spLocks noGrp="1"/>
          </p:cNvSpPr>
          <p:nvPr>
            <p:ph type="dt" sz="half" idx="12"/>
          </p:nvPr>
        </p:nvSpPr>
        <p:spPr/>
        <p:txBody>
          <a:bodyPr/>
          <a:lstStyle/>
          <a:p>
            <a:fld id="{57C5AC5C-BF92-374D-8508-6195C855BA6D}" type="datetime1">
              <a:rPr lang="en-US" smtClean="0"/>
              <a:t>9/6/11</a:t>
            </a:fld>
            <a:endParaRPr lang="en-US"/>
          </a:p>
        </p:txBody>
      </p:sp>
      <p:sp>
        <p:nvSpPr>
          <p:cNvPr id="5" name="Footer Placeholder 4"/>
          <p:cNvSpPr>
            <a:spLocks noGrp="1"/>
          </p:cNvSpPr>
          <p:nvPr>
            <p:ph type="ftr" sz="quarter" idx="10"/>
          </p:nvPr>
        </p:nvSpPr>
        <p:spPr/>
        <p:txBody>
          <a:bodyPr/>
          <a:lstStyle/>
          <a:p>
            <a:r>
              <a:rPr lang="en-US" smtClean="0"/>
              <a:t>© 2011 Keith A. Pray</a:t>
            </a:r>
            <a:endParaRPr lang="en-US"/>
          </a:p>
        </p:txBody>
      </p:sp>
      <p:sp>
        <p:nvSpPr>
          <p:cNvPr id="6" name="Slide Number Placeholder 5"/>
          <p:cNvSpPr>
            <a:spLocks noGrp="1"/>
          </p:cNvSpPr>
          <p:nvPr>
            <p:ph type="sldNum" sz="quarter" idx="11"/>
          </p:nvPr>
        </p:nvSpPr>
        <p:spPr/>
        <p:txBody>
          <a:bodyPr/>
          <a:lstStyle/>
          <a:p>
            <a:fld id="{3EF13E91-7075-C240-9474-C941BF422C4F}" type="slidenum">
              <a:rPr lang="en-US" smtClean="0"/>
              <a:pPr/>
              <a:t>24</a:t>
            </a:fld>
            <a:endParaRPr lang="en-US"/>
          </a:p>
        </p:txBody>
      </p:sp>
    </p:spTree>
    <p:extLst>
      <p:ext uri="{BB962C8B-B14F-4D97-AF65-F5344CB8AC3E}">
        <p14:creationId xmlns:p14="http://schemas.microsoft.com/office/powerpoint/2010/main" val="1325715127"/>
      </p:ext>
    </p:extLst>
  </p:cSld>
  <p:clrMapOvr>
    <a:masterClrMapping/>
  </p:clrMapOvr>
  <p:transition xmlns:p14="http://schemas.microsoft.com/office/powerpoint/2010/main">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Whistleblowing </a:t>
            </a:r>
            <a:r>
              <a:rPr lang="en-US" dirty="0"/>
              <a:t>anonymously</a:t>
            </a:r>
            <a:br>
              <a:rPr lang="en-US" dirty="0"/>
            </a:br>
            <a:r>
              <a:rPr lang="en-US" dirty="0" err="1"/>
              <a:t>Khanh-Nhan</a:t>
            </a:r>
            <a:r>
              <a:rPr lang="en-US" dirty="0"/>
              <a:t> Nguyen</a:t>
            </a:r>
            <a:endParaRPr lang="en-US" dirty="0"/>
          </a:p>
        </p:txBody>
      </p:sp>
      <p:sp>
        <p:nvSpPr>
          <p:cNvPr id="3" name="Content Placeholder 2"/>
          <p:cNvSpPr>
            <a:spLocks noGrp="1"/>
          </p:cNvSpPr>
          <p:nvPr>
            <p:ph idx="1"/>
          </p:nvPr>
        </p:nvSpPr>
        <p:spPr/>
        <p:txBody>
          <a:bodyPr/>
          <a:lstStyle/>
          <a:p>
            <a:r>
              <a:rPr lang="en-US" dirty="0" smtClean="0"/>
              <a:t>What is it?</a:t>
            </a:r>
          </a:p>
          <a:p>
            <a:pPr lvl="1"/>
            <a:r>
              <a:rPr lang="en-US" dirty="0" smtClean="0"/>
              <a:t>Anonymous mail</a:t>
            </a:r>
          </a:p>
          <a:p>
            <a:pPr lvl="1"/>
            <a:r>
              <a:rPr lang="en-US" dirty="0" err="1" smtClean="0"/>
              <a:t>Wikileaks</a:t>
            </a:r>
            <a:endParaRPr lang="en-US" dirty="0" smtClean="0"/>
          </a:p>
          <a:p>
            <a:pPr lvl="1"/>
            <a:r>
              <a:rPr lang="en-US" dirty="0" err="1" smtClean="0"/>
              <a:t>Wikileaks</a:t>
            </a:r>
            <a:r>
              <a:rPr lang="en-US" dirty="0" smtClean="0"/>
              <a:t>-inspired websites: </a:t>
            </a:r>
            <a:r>
              <a:rPr lang="en-US" dirty="0" err="1" smtClean="0"/>
              <a:t>openleaks</a:t>
            </a:r>
            <a:r>
              <a:rPr lang="en-US" dirty="0" smtClean="0"/>
              <a:t>, </a:t>
            </a:r>
            <a:r>
              <a:rPr lang="en-US" dirty="0" err="1" smtClean="0"/>
              <a:t>greenleaks</a:t>
            </a:r>
            <a:r>
              <a:rPr lang="en-US" dirty="0" smtClean="0"/>
              <a:t>, </a:t>
            </a:r>
            <a:r>
              <a:rPr lang="en-US" dirty="0" err="1" smtClean="0"/>
              <a:t>enviroleaks</a:t>
            </a:r>
            <a:r>
              <a:rPr lang="en-US" dirty="0" smtClean="0"/>
              <a:t>, </a:t>
            </a:r>
            <a:r>
              <a:rPr lang="en-US" dirty="0" err="1" smtClean="0"/>
              <a:t>balkanleaks</a:t>
            </a:r>
            <a:r>
              <a:rPr lang="en-US" dirty="0" smtClean="0"/>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1600200"/>
            <a:ext cx="1409700" cy="32480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732" y="4516976"/>
            <a:ext cx="2286000" cy="19716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8550" y="5340888"/>
            <a:ext cx="990600" cy="9906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00864" y="4554872"/>
            <a:ext cx="2090136" cy="1776616"/>
          </a:xfrm>
          <a:prstGeom prst="rect">
            <a:avLst/>
          </a:prstGeom>
        </p:spPr>
      </p:pic>
      <p:sp>
        <p:nvSpPr>
          <p:cNvPr id="4" name="Date Placeholder 3"/>
          <p:cNvSpPr>
            <a:spLocks noGrp="1"/>
          </p:cNvSpPr>
          <p:nvPr>
            <p:ph type="dt" sz="half" idx="12"/>
          </p:nvPr>
        </p:nvSpPr>
        <p:spPr/>
        <p:txBody>
          <a:bodyPr/>
          <a:lstStyle/>
          <a:p>
            <a:fld id="{7E5908DE-A682-6446-AC74-3D70E0A0C4A7}" type="datetime1">
              <a:rPr lang="en-US" smtClean="0"/>
              <a:t>9/6/11</a:t>
            </a:fld>
            <a:endParaRPr lang="en-US"/>
          </a:p>
        </p:txBody>
      </p:sp>
      <p:sp>
        <p:nvSpPr>
          <p:cNvPr id="9" name="Footer Placeholder 8"/>
          <p:cNvSpPr>
            <a:spLocks noGrp="1"/>
          </p:cNvSpPr>
          <p:nvPr>
            <p:ph type="ftr" sz="quarter" idx="10"/>
          </p:nvPr>
        </p:nvSpPr>
        <p:spPr/>
        <p:txBody>
          <a:bodyPr/>
          <a:lstStyle/>
          <a:p>
            <a:r>
              <a:rPr lang="en-US" smtClean="0"/>
              <a:t>© 2011 Keith A. Pray</a:t>
            </a:r>
            <a:endParaRPr lang="en-US"/>
          </a:p>
        </p:txBody>
      </p:sp>
      <p:sp>
        <p:nvSpPr>
          <p:cNvPr id="10" name="Slide Number Placeholder 9"/>
          <p:cNvSpPr>
            <a:spLocks noGrp="1"/>
          </p:cNvSpPr>
          <p:nvPr>
            <p:ph type="sldNum" sz="quarter" idx="11"/>
          </p:nvPr>
        </p:nvSpPr>
        <p:spPr/>
        <p:txBody>
          <a:bodyPr/>
          <a:lstStyle/>
          <a:p>
            <a:fld id="{3EF13E91-7075-C240-9474-C941BF422C4F}" type="slidenum">
              <a:rPr lang="en-US" smtClean="0"/>
              <a:pPr/>
              <a:t>25</a:t>
            </a:fld>
            <a:endParaRPr lang="en-US"/>
          </a:p>
        </p:txBody>
      </p:sp>
    </p:spTree>
    <p:extLst>
      <p:ext uri="{BB962C8B-B14F-4D97-AF65-F5344CB8AC3E}">
        <p14:creationId xmlns:p14="http://schemas.microsoft.com/office/powerpoint/2010/main" val="1232265278"/>
      </p:ext>
    </p:extLst>
  </p:cSld>
  <p:clrMapOvr>
    <a:masterClrMapping/>
  </p:clrMapOvr>
  <p:transition xmlns:p14="http://schemas.microsoft.com/office/powerpoint/2010/main">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Pros and </a:t>
            </a:r>
            <a:r>
              <a:rPr lang="en-US" dirty="0"/>
              <a:t>cons</a:t>
            </a:r>
            <a:br>
              <a:rPr lang="en-US" dirty="0"/>
            </a:br>
            <a:r>
              <a:rPr lang="en-US" dirty="0" err="1"/>
              <a:t>Khanh-Nhan</a:t>
            </a:r>
            <a:r>
              <a:rPr lang="en-US" dirty="0"/>
              <a:t> Nguyen</a:t>
            </a:r>
            <a:endParaRPr lang="en-US" dirty="0"/>
          </a:p>
        </p:txBody>
      </p:sp>
      <p:sp>
        <p:nvSpPr>
          <p:cNvPr id="3" name="Content Placeholder 2"/>
          <p:cNvSpPr>
            <a:spLocks noGrp="1"/>
          </p:cNvSpPr>
          <p:nvPr>
            <p:ph idx="1"/>
          </p:nvPr>
        </p:nvSpPr>
        <p:spPr/>
        <p:txBody>
          <a:bodyPr>
            <a:normAutofit lnSpcReduction="10000"/>
          </a:bodyPr>
          <a:lstStyle/>
          <a:p>
            <a:r>
              <a:rPr lang="en-US" dirty="0" smtClean="0"/>
              <a:t>Pros</a:t>
            </a:r>
          </a:p>
          <a:p>
            <a:pPr lvl="1"/>
            <a:r>
              <a:rPr lang="en-US" dirty="0" smtClean="0"/>
              <a:t>Less risk of retaliation: No need to reveal their real identity.</a:t>
            </a:r>
          </a:p>
          <a:p>
            <a:pPr lvl="1"/>
            <a:r>
              <a:rPr lang="en-US" dirty="0" smtClean="0"/>
              <a:t>Easier – Less preparation needed.</a:t>
            </a:r>
          </a:p>
          <a:p>
            <a:pPr lvl="1"/>
            <a:r>
              <a:rPr lang="en-US" dirty="0" smtClean="0"/>
              <a:t>No lawsuit involved.</a:t>
            </a:r>
          </a:p>
          <a:p>
            <a:pPr lvl="1"/>
            <a:r>
              <a:rPr lang="en-US" dirty="0" smtClean="0"/>
              <a:t>Large group of audience.</a:t>
            </a:r>
          </a:p>
          <a:p>
            <a:r>
              <a:rPr lang="en-US" dirty="0" smtClean="0"/>
              <a:t>Cons</a:t>
            </a:r>
          </a:p>
          <a:p>
            <a:pPr lvl="1"/>
            <a:r>
              <a:rPr lang="en-US" dirty="0" smtClean="0"/>
              <a:t>Much less effective.</a:t>
            </a:r>
          </a:p>
          <a:p>
            <a:pPr lvl="1"/>
            <a:r>
              <a:rPr lang="en-US" dirty="0" smtClean="0"/>
              <a:t>Identity can be revealed/disclosed</a:t>
            </a:r>
          </a:p>
          <a:p>
            <a:pPr lvl="1"/>
            <a:r>
              <a:rPr lang="en-US" dirty="0" smtClean="0"/>
              <a:t>Risk of retaliation still exists – with less protection.</a:t>
            </a:r>
          </a:p>
        </p:txBody>
      </p:sp>
      <p:sp>
        <p:nvSpPr>
          <p:cNvPr id="4" name="Date Placeholder 3"/>
          <p:cNvSpPr>
            <a:spLocks noGrp="1"/>
          </p:cNvSpPr>
          <p:nvPr>
            <p:ph type="dt" sz="half" idx="12"/>
          </p:nvPr>
        </p:nvSpPr>
        <p:spPr/>
        <p:txBody>
          <a:bodyPr/>
          <a:lstStyle/>
          <a:p>
            <a:fld id="{DE556B46-77EE-C740-818A-F3E341501573}" type="datetime1">
              <a:rPr lang="en-US" smtClean="0"/>
              <a:t>9/6/11</a:t>
            </a:fld>
            <a:endParaRPr lang="en-US"/>
          </a:p>
        </p:txBody>
      </p:sp>
      <p:sp>
        <p:nvSpPr>
          <p:cNvPr id="5" name="Footer Placeholder 4"/>
          <p:cNvSpPr>
            <a:spLocks noGrp="1"/>
          </p:cNvSpPr>
          <p:nvPr>
            <p:ph type="ftr" sz="quarter" idx="10"/>
          </p:nvPr>
        </p:nvSpPr>
        <p:spPr/>
        <p:txBody>
          <a:bodyPr/>
          <a:lstStyle/>
          <a:p>
            <a:r>
              <a:rPr lang="en-US" smtClean="0"/>
              <a:t>© 2011 Keith A. Pray</a:t>
            </a:r>
            <a:endParaRPr lang="en-US"/>
          </a:p>
        </p:txBody>
      </p:sp>
      <p:sp>
        <p:nvSpPr>
          <p:cNvPr id="6" name="Slide Number Placeholder 5"/>
          <p:cNvSpPr>
            <a:spLocks noGrp="1"/>
          </p:cNvSpPr>
          <p:nvPr>
            <p:ph type="sldNum" sz="quarter" idx="11"/>
          </p:nvPr>
        </p:nvSpPr>
        <p:spPr/>
        <p:txBody>
          <a:bodyPr/>
          <a:lstStyle/>
          <a:p>
            <a:fld id="{3EF13E91-7075-C240-9474-C941BF422C4F}" type="slidenum">
              <a:rPr lang="en-US" smtClean="0"/>
              <a:pPr/>
              <a:t>26</a:t>
            </a:fld>
            <a:endParaRPr lang="en-US"/>
          </a:p>
        </p:txBody>
      </p:sp>
    </p:spTree>
    <p:extLst>
      <p:ext uri="{BB962C8B-B14F-4D97-AF65-F5344CB8AC3E}">
        <p14:creationId xmlns:p14="http://schemas.microsoft.com/office/powerpoint/2010/main" val="1651370730"/>
      </p:ext>
    </p:extLst>
  </p:cSld>
  <p:clrMapOvr>
    <a:masterClrMapping/>
  </p:clrMapOvr>
  <p:transition xmlns:p14="http://schemas.microsoft.com/office/powerpoint/2010/main">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people use it</a:t>
            </a:r>
            <a:r>
              <a:rPr lang="en-US" dirty="0"/>
              <a:t>?</a:t>
            </a:r>
            <a:br>
              <a:rPr lang="en-US" dirty="0"/>
            </a:br>
            <a:r>
              <a:rPr lang="en-US" dirty="0" err="1"/>
              <a:t>Khanh-Nhan</a:t>
            </a:r>
            <a:r>
              <a:rPr lang="en-US" dirty="0"/>
              <a:t> Nguyen</a:t>
            </a:r>
            <a:endParaRPr lang="en-US" dirty="0"/>
          </a:p>
        </p:txBody>
      </p:sp>
      <p:sp>
        <p:nvSpPr>
          <p:cNvPr id="3" name="Content Placeholder 2"/>
          <p:cNvSpPr>
            <a:spLocks noGrp="1"/>
          </p:cNvSpPr>
          <p:nvPr>
            <p:ph idx="1"/>
          </p:nvPr>
        </p:nvSpPr>
        <p:spPr/>
        <p:txBody>
          <a:bodyPr/>
          <a:lstStyle/>
          <a:p>
            <a:r>
              <a:rPr lang="en-US" dirty="0" smtClean="0"/>
              <a:t>Authorities may refuse to take the case.</a:t>
            </a:r>
          </a:p>
          <a:p>
            <a:pPr lvl="1"/>
            <a:r>
              <a:rPr lang="en-US" dirty="0" smtClean="0"/>
              <a:t>Not enough evidence.</a:t>
            </a:r>
          </a:p>
          <a:p>
            <a:pPr lvl="1"/>
            <a:r>
              <a:rPr lang="en-US" dirty="0" smtClean="0"/>
              <a:t>Government sensitive information.</a:t>
            </a:r>
          </a:p>
          <a:p>
            <a:pPr lvl="1"/>
            <a:r>
              <a:rPr lang="en-US" dirty="0" smtClean="0"/>
              <a:t>Corruption.</a:t>
            </a:r>
          </a:p>
          <a:p>
            <a:r>
              <a:rPr lang="en-US" dirty="0" smtClean="0"/>
              <a:t>Fear of retaliation.</a:t>
            </a:r>
          </a:p>
          <a:p>
            <a:pPr lvl="1"/>
            <a:r>
              <a:rPr lang="en-US" dirty="0" smtClean="0"/>
              <a:t>Life-threaten risk: </a:t>
            </a:r>
            <a:r>
              <a:rPr lang="en-US" dirty="0"/>
              <a:t>Daniel </a:t>
            </a:r>
            <a:r>
              <a:rPr lang="en-US" dirty="0" smtClean="0"/>
              <a:t>Ellsberg, Bradley Manning.</a:t>
            </a:r>
          </a:p>
        </p:txBody>
      </p:sp>
      <p:sp>
        <p:nvSpPr>
          <p:cNvPr id="4" name="Date Placeholder 3"/>
          <p:cNvSpPr>
            <a:spLocks noGrp="1"/>
          </p:cNvSpPr>
          <p:nvPr>
            <p:ph type="dt" sz="half" idx="12"/>
          </p:nvPr>
        </p:nvSpPr>
        <p:spPr/>
        <p:txBody>
          <a:bodyPr/>
          <a:lstStyle/>
          <a:p>
            <a:fld id="{152F66A5-AC45-5F44-A6A9-9BD73DAAC774}" type="datetime1">
              <a:rPr lang="en-US" smtClean="0"/>
              <a:t>9/6/11</a:t>
            </a:fld>
            <a:endParaRPr lang="en-US"/>
          </a:p>
        </p:txBody>
      </p:sp>
      <p:sp>
        <p:nvSpPr>
          <p:cNvPr id="5" name="Footer Placeholder 4"/>
          <p:cNvSpPr>
            <a:spLocks noGrp="1"/>
          </p:cNvSpPr>
          <p:nvPr>
            <p:ph type="ftr" sz="quarter" idx="10"/>
          </p:nvPr>
        </p:nvSpPr>
        <p:spPr/>
        <p:txBody>
          <a:bodyPr/>
          <a:lstStyle/>
          <a:p>
            <a:r>
              <a:rPr lang="en-US" smtClean="0"/>
              <a:t>© 2011 Keith A. Pray</a:t>
            </a:r>
            <a:endParaRPr lang="en-US"/>
          </a:p>
        </p:txBody>
      </p:sp>
      <p:sp>
        <p:nvSpPr>
          <p:cNvPr id="6" name="Slide Number Placeholder 5"/>
          <p:cNvSpPr>
            <a:spLocks noGrp="1"/>
          </p:cNvSpPr>
          <p:nvPr>
            <p:ph type="sldNum" sz="quarter" idx="11"/>
          </p:nvPr>
        </p:nvSpPr>
        <p:spPr/>
        <p:txBody>
          <a:bodyPr/>
          <a:lstStyle/>
          <a:p>
            <a:fld id="{3EF13E91-7075-C240-9474-C941BF422C4F}" type="slidenum">
              <a:rPr lang="en-US" smtClean="0"/>
              <a:pPr/>
              <a:t>27</a:t>
            </a:fld>
            <a:endParaRPr lang="en-US"/>
          </a:p>
        </p:txBody>
      </p:sp>
    </p:spTree>
    <p:extLst>
      <p:ext uri="{BB962C8B-B14F-4D97-AF65-F5344CB8AC3E}">
        <p14:creationId xmlns:p14="http://schemas.microsoft.com/office/powerpoint/2010/main" val="4196714805"/>
      </p:ext>
    </p:extLst>
  </p:cSld>
  <p:clrMapOvr>
    <a:masterClrMapping/>
  </p:clrMapOvr>
  <p:transition xmlns:p14="http://schemas.microsoft.com/office/powerpoint/2010/main">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Morality</a:t>
            </a:r>
            <a:br>
              <a:rPr lang="en-US" dirty="0"/>
            </a:br>
            <a:r>
              <a:rPr lang="en-US" dirty="0" err="1"/>
              <a:t>Khanh-Nhan</a:t>
            </a:r>
            <a:r>
              <a:rPr lang="en-US" dirty="0"/>
              <a:t> Nguyen</a:t>
            </a:r>
            <a:endParaRPr lang="en-US" dirty="0"/>
          </a:p>
        </p:txBody>
      </p:sp>
      <p:sp>
        <p:nvSpPr>
          <p:cNvPr id="3" name="Content Placeholder 2"/>
          <p:cNvSpPr>
            <a:spLocks noGrp="1"/>
          </p:cNvSpPr>
          <p:nvPr>
            <p:ph idx="1"/>
          </p:nvPr>
        </p:nvSpPr>
        <p:spPr/>
        <p:txBody>
          <a:bodyPr/>
          <a:lstStyle/>
          <a:p>
            <a:r>
              <a:rPr lang="en-US" dirty="0" smtClean="0"/>
              <a:t>Similar to official whistleblowing</a:t>
            </a:r>
          </a:p>
          <a:p>
            <a:r>
              <a:rPr lang="en-US" dirty="0" smtClean="0"/>
              <a:t>Lower the level of </a:t>
            </a:r>
            <a:r>
              <a:rPr lang="en-US" dirty="0"/>
              <a:t>d</a:t>
            </a:r>
            <a:r>
              <a:rPr lang="en-US" dirty="0" smtClean="0"/>
              <a:t>uty to </a:t>
            </a:r>
            <a:r>
              <a:rPr lang="en-US" dirty="0" err="1" smtClean="0"/>
              <a:t>whistleblow</a:t>
            </a:r>
            <a:endParaRPr lang="en-US" dirty="0" smtClean="0"/>
          </a:p>
          <a:p>
            <a:pPr lvl="1"/>
            <a:r>
              <a:rPr lang="en-US" i="1" dirty="0" smtClean="0"/>
              <a:t>4. Have you documented evidence that would persuade a neutral outsider that your view is correct?</a:t>
            </a:r>
          </a:p>
          <a:p>
            <a:pPr lvl="1"/>
            <a:r>
              <a:rPr lang="en-US" i="1" dirty="0" smtClean="0"/>
              <a:t>5. Are you reasonably sure that if you do bring this matter to public attention, something can be done to prevent the anticipated harm?</a:t>
            </a:r>
          </a:p>
          <a:p>
            <a:pPr marL="457200" lvl="1" indent="0">
              <a:buNone/>
            </a:pPr>
            <a:r>
              <a:rPr lang="en-US" i="1" dirty="0"/>
              <a:t>	</a:t>
            </a:r>
            <a:r>
              <a:rPr lang="en-US" i="1" dirty="0" smtClean="0"/>
              <a:t>				(Richard De George)</a:t>
            </a:r>
          </a:p>
          <a:p>
            <a:endParaRPr lang="en-US" dirty="0"/>
          </a:p>
        </p:txBody>
      </p:sp>
      <p:sp>
        <p:nvSpPr>
          <p:cNvPr id="4" name="Date Placeholder 3"/>
          <p:cNvSpPr>
            <a:spLocks noGrp="1"/>
          </p:cNvSpPr>
          <p:nvPr>
            <p:ph type="dt" sz="half" idx="12"/>
          </p:nvPr>
        </p:nvSpPr>
        <p:spPr/>
        <p:txBody>
          <a:bodyPr/>
          <a:lstStyle/>
          <a:p>
            <a:fld id="{47895745-2E53-0D46-9C81-D6CA6B15C74B}" type="datetime1">
              <a:rPr lang="en-US" smtClean="0"/>
              <a:t>9/6/11</a:t>
            </a:fld>
            <a:endParaRPr lang="en-US"/>
          </a:p>
        </p:txBody>
      </p:sp>
      <p:sp>
        <p:nvSpPr>
          <p:cNvPr id="5" name="Footer Placeholder 4"/>
          <p:cNvSpPr>
            <a:spLocks noGrp="1"/>
          </p:cNvSpPr>
          <p:nvPr>
            <p:ph type="ftr" sz="quarter" idx="10"/>
          </p:nvPr>
        </p:nvSpPr>
        <p:spPr/>
        <p:txBody>
          <a:bodyPr/>
          <a:lstStyle/>
          <a:p>
            <a:r>
              <a:rPr lang="en-US" smtClean="0"/>
              <a:t>© 2011 Keith A. Pray</a:t>
            </a:r>
            <a:endParaRPr lang="en-US"/>
          </a:p>
        </p:txBody>
      </p:sp>
      <p:sp>
        <p:nvSpPr>
          <p:cNvPr id="6" name="Slide Number Placeholder 5"/>
          <p:cNvSpPr>
            <a:spLocks noGrp="1"/>
          </p:cNvSpPr>
          <p:nvPr>
            <p:ph type="sldNum" sz="quarter" idx="11"/>
          </p:nvPr>
        </p:nvSpPr>
        <p:spPr/>
        <p:txBody>
          <a:bodyPr/>
          <a:lstStyle/>
          <a:p>
            <a:fld id="{3EF13E91-7075-C240-9474-C941BF422C4F}" type="slidenum">
              <a:rPr lang="en-US" smtClean="0"/>
              <a:pPr/>
              <a:t>28</a:t>
            </a:fld>
            <a:endParaRPr lang="en-US"/>
          </a:p>
        </p:txBody>
      </p:sp>
    </p:spTree>
    <p:extLst>
      <p:ext uri="{BB962C8B-B14F-4D97-AF65-F5344CB8AC3E}">
        <p14:creationId xmlns:p14="http://schemas.microsoft.com/office/powerpoint/2010/main" val="384521762"/>
      </p:ext>
    </p:extLst>
  </p:cSld>
  <p:clrMapOvr>
    <a:masterClrMapping/>
  </p:clrMapOvr>
  <p:transition xmlns:p14="http://schemas.microsoft.com/office/powerpoint/2010/main">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br>
              <a:rPr lang="en-US" dirty="0"/>
            </a:br>
            <a:r>
              <a:rPr lang="en-US" dirty="0" err="1"/>
              <a:t>Khanh-Nhan</a:t>
            </a:r>
            <a:r>
              <a:rPr lang="en-US" dirty="0"/>
              <a:t> Nguyen</a:t>
            </a:r>
            <a:endParaRPr lang="en-US" dirty="0"/>
          </a:p>
        </p:txBody>
      </p:sp>
      <p:sp>
        <p:nvSpPr>
          <p:cNvPr id="3" name="Content Placeholder 2"/>
          <p:cNvSpPr>
            <a:spLocks noGrp="1"/>
          </p:cNvSpPr>
          <p:nvPr>
            <p:ph idx="1"/>
          </p:nvPr>
        </p:nvSpPr>
        <p:spPr/>
        <p:txBody>
          <a:bodyPr/>
          <a:lstStyle/>
          <a:p>
            <a:r>
              <a:rPr lang="en-US" dirty="0" smtClean="0">
                <a:hlinkClick r:id="rId2"/>
              </a:rPr>
              <a:t>http://www.guardian.co.uk/world/2011/mar/03/bradley-manning-may-face-death-penalty</a:t>
            </a:r>
            <a:endParaRPr lang="en-US" dirty="0" smtClean="0"/>
          </a:p>
          <a:p>
            <a:r>
              <a:rPr lang="en-US" dirty="0" smtClean="0">
                <a:hlinkClick r:id="rId3"/>
              </a:rPr>
              <a:t>http://www.strategy-business.com/article/re00107?gko=1e7e3</a:t>
            </a:r>
            <a:endParaRPr lang="en-US" dirty="0" smtClean="0"/>
          </a:p>
          <a:p>
            <a:r>
              <a:rPr lang="en-US" dirty="0" smtClean="0">
                <a:hlinkClick r:id="rId4"/>
              </a:rPr>
              <a:t>http://fdlaction.firedoglake.com/2011/03/21/video-dan-ellsberg-handcuffed-at-white-house-for-protesting-obamas-torture-of-bradlely-manning/</a:t>
            </a:r>
            <a:endParaRPr lang="en-US" dirty="0" smtClean="0"/>
          </a:p>
          <a:p>
            <a:endParaRPr lang="en-US" dirty="0"/>
          </a:p>
        </p:txBody>
      </p:sp>
      <p:sp>
        <p:nvSpPr>
          <p:cNvPr id="4" name="Date Placeholder 3"/>
          <p:cNvSpPr>
            <a:spLocks noGrp="1"/>
          </p:cNvSpPr>
          <p:nvPr>
            <p:ph type="dt" sz="half" idx="12"/>
          </p:nvPr>
        </p:nvSpPr>
        <p:spPr/>
        <p:txBody>
          <a:bodyPr/>
          <a:lstStyle/>
          <a:p>
            <a:fld id="{A48E1628-4F40-EB46-9122-AB06EDFE5A93}" type="datetime1">
              <a:rPr lang="en-US" smtClean="0"/>
              <a:t>9/6/11</a:t>
            </a:fld>
            <a:endParaRPr lang="en-US"/>
          </a:p>
        </p:txBody>
      </p:sp>
      <p:sp>
        <p:nvSpPr>
          <p:cNvPr id="5" name="Footer Placeholder 4"/>
          <p:cNvSpPr>
            <a:spLocks noGrp="1"/>
          </p:cNvSpPr>
          <p:nvPr>
            <p:ph type="ftr" sz="quarter" idx="10"/>
          </p:nvPr>
        </p:nvSpPr>
        <p:spPr/>
        <p:txBody>
          <a:bodyPr/>
          <a:lstStyle/>
          <a:p>
            <a:r>
              <a:rPr lang="en-US" smtClean="0"/>
              <a:t>© 2011 Keith A. Pray</a:t>
            </a:r>
            <a:endParaRPr lang="en-US"/>
          </a:p>
        </p:txBody>
      </p:sp>
      <p:sp>
        <p:nvSpPr>
          <p:cNvPr id="6" name="Slide Number Placeholder 5"/>
          <p:cNvSpPr>
            <a:spLocks noGrp="1"/>
          </p:cNvSpPr>
          <p:nvPr>
            <p:ph type="sldNum" sz="quarter" idx="11"/>
          </p:nvPr>
        </p:nvSpPr>
        <p:spPr/>
        <p:txBody>
          <a:bodyPr/>
          <a:lstStyle/>
          <a:p>
            <a:fld id="{3EF13E91-7075-C240-9474-C941BF422C4F}" type="slidenum">
              <a:rPr lang="en-US" smtClean="0"/>
              <a:pPr/>
              <a:t>29</a:t>
            </a:fld>
            <a:endParaRPr lang="en-US"/>
          </a:p>
        </p:txBody>
      </p:sp>
    </p:spTree>
    <p:extLst>
      <p:ext uri="{BB962C8B-B14F-4D97-AF65-F5344CB8AC3E}">
        <p14:creationId xmlns:p14="http://schemas.microsoft.com/office/powerpoint/2010/main" val="2856447219"/>
      </p:ext>
    </p:extLst>
  </p:cSld>
  <p:clrMapOvr>
    <a:masterClrMapping/>
  </p:clrMapOvr>
  <p:transition xmlns:p14="http://schemas.microsoft.com/office/powerpoint/2010/mai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2011 Keith A. Pray</a:t>
            </a:r>
            <a:endParaRPr lang="en-US"/>
          </a:p>
        </p:txBody>
      </p:sp>
      <p:pic>
        <p:nvPicPr>
          <p:cNvPr id="6" name="Picture 5"/>
          <p:cNvPicPr>
            <a:picLocks noChangeAspect="1"/>
          </p:cNvPicPr>
          <p:nvPr/>
        </p:nvPicPr>
        <p:blipFill>
          <a:blip r:embed="rId2"/>
          <a:stretch>
            <a:fillRect/>
          </a:stretch>
        </p:blipFill>
        <p:spPr>
          <a:xfrm>
            <a:off x="508000" y="914400"/>
            <a:ext cx="8128000" cy="2540000"/>
          </a:xfrm>
          <a:prstGeom prst="rect">
            <a:avLst/>
          </a:prstGeom>
        </p:spPr>
      </p:pic>
      <p:pic>
        <p:nvPicPr>
          <p:cNvPr id="7" name="Picture 6"/>
          <p:cNvPicPr>
            <a:picLocks noChangeAspect="1"/>
          </p:cNvPicPr>
          <p:nvPr/>
        </p:nvPicPr>
        <p:blipFill>
          <a:blip r:embed="rId3"/>
          <a:stretch>
            <a:fillRect/>
          </a:stretch>
        </p:blipFill>
        <p:spPr>
          <a:xfrm>
            <a:off x="508000" y="3771900"/>
            <a:ext cx="8128000" cy="2552700"/>
          </a:xfrm>
          <a:prstGeom prst="rect">
            <a:avLst/>
          </a:prstGeom>
        </p:spPr>
      </p:pic>
      <p:sp>
        <p:nvSpPr>
          <p:cNvPr id="2" name="Date Placeholder 1"/>
          <p:cNvSpPr>
            <a:spLocks noGrp="1"/>
          </p:cNvSpPr>
          <p:nvPr>
            <p:ph type="dt" sz="half" idx="12"/>
          </p:nvPr>
        </p:nvSpPr>
        <p:spPr/>
        <p:txBody>
          <a:bodyPr/>
          <a:lstStyle/>
          <a:p>
            <a:fld id="{5A145E66-304C-B242-94D6-926BF980764A}"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a:t>
            </a:fld>
            <a:endParaRPr lang="en-US"/>
          </a:p>
        </p:txBody>
      </p:sp>
    </p:spTree>
    <p:extLst>
      <p:ext uri="{BB962C8B-B14F-4D97-AF65-F5344CB8AC3E}">
        <p14:creationId xmlns:p14="http://schemas.microsoft.com/office/powerpoint/2010/main" val="770665163"/>
      </p:ext>
    </p:extLst>
  </p:cSld>
  <p:clrMapOvr>
    <a:masterClrMapping/>
  </p:clrMapOvr>
  <p:transition xmlns:p14="http://schemas.microsoft.com/office/powerpoint/2010/main">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ftr" sz="quarter" idx="11"/>
          </p:nvPr>
        </p:nvSpPr>
        <p:spPr>
          <a:noFill/>
        </p:spPr>
        <p:txBody>
          <a:bodyPr/>
          <a:lstStyle/>
          <a:p>
            <a:r>
              <a:rPr lang="en-US" smtClean="0"/>
              <a:t>© 2011 Keith A. Pray</a:t>
            </a:r>
            <a:endParaRPr lang="en-US"/>
          </a:p>
        </p:txBody>
      </p:sp>
      <p:sp>
        <p:nvSpPr>
          <p:cNvPr id="24579"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4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24580"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
        <p:nvSpPr>
          <p:cNvPr id="2" name="Date Placeholder 1"/>
          <p:cNvSpPr>
            <a:spLocks noGrp="1"/>
          </p:cNvSpPr>
          <p:nvPr>
            <p:ph type="dt" sz="half" idx="10"/>
          </p:nvPr>
        </p:nvSpPr>
        <p:spPr/>
        <p:txBody>
          <a:bodyPr/>
          <a:lstStyle/>
          <a:p>
            <a:fld id="{D90EC14A-BCE7-284C-89F5-C69C4E73143B}" type="datetime1">
              <a:rPr lang="en-US" smtClean="0"/>
              <a:t>9/6/11</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30</a:t>
            </a:fld>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2011 Keith A. Pray</a:t>
            </a:r>
            <a:endParaRPr lang="en-US"/>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Professions</a:t>
            </a:r>
          </a:p>
        </p:txBody>
      </p:sp>
      <p:sp>
        <p:nvSpPr>
          <p:cNvPr id="403459"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Examples?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Compensation</a:t>
            </a:r>
          </a:p>
          <a:p>
            <a:pPr eaLnBrk="1" hangingPunct="1">
              <a:lnSpc>
                <a:spcPct val="90000"/>
              </a:lnSpc>
            </a:pPr>
            <a:r>
              <a:rPr lang="en-US" sz="2600">
                <a:ea typeface="ＭＳ Ｐゴシック" charset="-128"/>
                <a:cs typeface="ＭＳ Ｐゴシック" charset="-128"/>
              </a:rPr>
              <a:t>Qualifications -Skills, Education </a:t>
            </a:r>
          </a:p>
          <a:p>
            <a:pPr eaLnBrk="1" hangingPunct="1">
              <a:lnSpc>
                <a:spcPct val="90000"/>
              </a:lnSpc>
            </a:pPr>
            <a:r>
              <a:rPr lang="en-US" sz="2600">
                <a:ea typeface="ＭＳ Ｐゴシック" charset="-128"/>
                <a:cs typeface="ＭＳ Ｐゴシック" charset="-128"/>
              </a:rPr>
              <a:t>Autonomy, clients, and mobility</a:t>
            </a:r>
          </a:p>
          <a:p>
            <a:pPr eaLnBrk="1" hangingPunct="1">
              <a:lnSpc>
                <a:spcPct val="90000"/>
              </a:lnSpc>
            </a:pPr>
            <a:r>
              <a:rPr lang="en-US" sz="2600">
                <a:ea typeface="ＭＳ Ｐゴシック" charset="-128"/>
                <a:cs typeface="ＭＳ Ｐゴシック" charset="-128"/>
              </a:rPr>
              <a:t>Associations</a:t>
            </a:r>
          </a:p>
          <a:p>
            <a:pPr lvl="1" eaLnBrk="1" hangingPunct="1">
              <a:lnSpc>
                <a:spcPct val="90000"/>
              </a:lnSpc>
            </a:pPr>
            <a:r>
              <a:rPr lang="en-US" sz="1800"/>
              <a:t>Standards</a:t>
            </a:r>
          </a:p>
          <a:p>
            <a:pPr lvl="1" eaLnBrk="1" hangingPunct="1">
              <a:lnSpc>
                <a:spcPct val="90000"/>
              </a:lnSpc>
            </a:pPr>
            <a:r>
              <a:rPr lang="en-US" sz="1800"/>
              <a:t>Licensing</a:t>
            </a:r>
          </a:p>
          <a:p>
            <a:pPr lvl="1" eaLnBrk="1" hangingPunct="1">
              <a:lnSpc>
                <a:spcPct val="90000"/>
              </a:lnSpc>
            </a:pPr>
            <a:r>
              <a:rPr lang="en-US" sz="1800"/>
              <a:t>Code of Ethics – Why?</a:t>
            </a:r>
          </a:p>
          <a:p>
            <a:pPr lvl="1" eaLnBrk="1" hangingPunct="1">
              <a:lnSpc>
                <a:spcPct val="90000"/>
              </a:lnSpc>
            </a:pPr>
            <a:r>
              <a:rPr lang="en-US" sz="1800"/>
              <a:t>Self Regulation</a:t>
            </a:r>
          </a:p>
        </p:txBody>
      </p:sp>
      <p:sp>
        <p:nvSpPr>
          <p:cNvPr id="2" name="Date Placeholder 1"/>
          <p:cNvSpPr>
            <a:spLocks noGrp="1"/>
          </p:cNvSpPr>
          <p:nvPr>
            <p:ph type="dt" sz="half" idx="12"/>
          </p:nvPr>
        </p:nvSpPr>
        <p:spPr/>
        <p:txBody>
          <a:bodyPr/>
          <a:lstStyle/>
          <a:p>
            <a:fld id="{E7275564-3A40-FF4F-B295-9EBDDCCF39DC}"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31</a:t>
            </a:fld>
            <a:endParaRPr lang="en-US"/>
          </a:p>
        </p:txBody>
      </p:sp>
    </p:spTree>
    <p:extLst>
      <p:ext uri="{BB962C8B-B14F-4D97-AF65-F5344CB8AC3E}">
        <p14:creationId xmlns:p14="http://schemas.microsoft.com/office/powerpoint/2010/main" val="32854018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345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3459">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345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345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0345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3459">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3459">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3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2011 Keith A. Pray</a:t>
            </a:r>
            <a:endParaRPr lang="en-US"/>
          </a:p>
        </p:txBody>
      </p:sp>
      <p:sp>
        <p:nvSpPr>
          <p:cNvPr id="3072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0724"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General Moral Imperatives</a:t>
            </a:r>
          </a:p>
          <a:p>
            <a:pPr lvl="2" eaLnBrk="1" hangingPunct="1">
              <a:lnSpc>
                <a:spcPct val="90000"/>
              </a:lnSpc>
            </a:pPr>
            <a:r>
              <a:rPr lang="en-US" sz="2000">
                <a:ea typeface="ＭＳ Ｐゴシック" charset="-128"/>
              </a:rPr>
              <a:t>Contribute to society and human well being</a:t>
            </a:r>
          </a:p>
          <a:p>
            <a:pPr lvl="2" eaLnBrk="1" hangingPunct="1">
              <a:lnSpc>
                <a:spcPct val="90000"/>
              </a:lnSpc>
            </a:pPr>
            <a:r>
              <a:rPr lang="en-US" sz="2000">
                <a:ea typeface="ＭＳ Ｐゴシック" charset="-128"/>
              </a:rPr>
              <a:t>Avoid harm to others</a:t>
            </a:r>
          </a:p>
          <a:p>
            <a:pPr lvl="2" eaLnBrk="1" hangingPunct="1">
              <a:lnSpc>
                <a:spcPct val="90000"/>
              </a:lnSpc>
            </a:pPr>
            <a:r>
              <a:rPr lang="en-US" sz="2000">
                <a:ea typeface="ＭＳ Ｐゴシック" charset="-128"/>
              </a:rPr>
              <a:t>Be honest and trustworthy</a:t>
            </a:r>
          </a:p>
          <a:p>
            <a:pPr lvl="2" eaLnBrk="1" hangingPunct="1">
              <a:lnSpc>
                <a:spcPct val="90000"/>
              </a:lnSpc>
            </a:pPr>
            <a:r>
              <a:rPr lang="en-US" sz="2000">
                <a:ea typeface="ＭＳ Ｐゴシック" charset="-128"/>
              </a:rPr>
              <a:t>Be fair and take action not to discriminate</a:t>
            </a:r>
          </a:p>
          <a:p>
            <a:pPr lvl="2" eaLnBrk="1" hangingPunct="1">
              <a:lnSpc>
                <a:spcPct val="90000"/>
              </a:lnSpc>
            </a:pPr>
            <a:r>
              <a:rPr lang="en-US" sz="2000">
                <a:ea typeface="ＭＳ Ｐゴシック" charset="-128"/>
              </a:rPr>
              <a:t>Honor property rights including copyrights and patent</a:t>
            </a:r>
          </a:p>
          <a:p>
            <a:pPr lvl="2" eaLnBrk="1" hangingPunct="1">
              <a:lnSpc>
                <a:spcPct val="90000"/>
              </a:lnSpc>
            </a:pPr>
            <a:r>
              <a:rPr lang="en-US" sz="2000">
                <a:ea typeface="ＭＳ Ｐゴシック" charset="-128"/>
              </a:rPr>
              <a:t>Give proper credit for intellectual property</a:t>
            </a:r>
          </a:p>
          <a:p>
            <a:pPr lvl="2" eaLnBrk="1" hangingPunct="1">
              <a:lnSpc>
                <a:spcPct val="90000"/>
              </a:lnSpc>
            </a:pPr>
            <a:r>
              <a:rPr lang="en-US" sz="2000">
                <a:ea typeface="ＭＳ Ｐゴシック" charset="-128"/>
              </a:rPr>
              <a:t>Respect the privacy of others</a:t>
            </a:r>
          </a:p>
          <a:p>
            <a:pPr lvl="2" eaLnBrk="1" hangingPunct="1">
              <a:lnSpc>
                <a:spcPct val="90000"/>
              </a:lnSpc>
            </a:pPr>
            <a:r>
              <a:rPr lang="en-US" sz="2000">
                <a:ea typeface="ＭＳ Ｐゴシック" charset="-128"/>
              </a:rPr>
              <a:t>Honor Confidentiality</a:t>
            </a:r>
          </a:p>
        </p:txBody>
      </p:sp>
      <p:sp>
        <p:nvSpPr>
          <p:cNvPr id="2" name="Date Placeholder 1"/>
          <p:cNvSpPr>
            <a:spLocks noGrp="1"/>
          </p:cNvSpPr>
          <p:nvPr>
            <p:ph type="dt" sz="half" idx="12"/>
          </p:nvPr>
        </p:nvSpPr>
        <p:spPr/>
        <p:txBody>
          <a:bodyPr/>
          <a:lstStyle/>
          <a:p>
            <a:fld id="{A4D8F505-50DD-7445-896A-F85755961D4F}"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charset="-128"/>
                <a:cs typeface="ＭＳ Ｐゴシック" charset="-128"/>
              </a:rPr>
              <a:t>Case Study – Anti Worm</a:t>
            </a:r>
          </a:p>
        </p:txBody>
      </p:sp>
      <p:sp>
        <p:nvSpPr>
          <p:cNvPr id="21507" name="Content Placeholder 2"/>
          <p:cNvSpPr>
            <a:spLocks noGrp="1"/>
          </p:cNvSpPr>
          <p:nvPr>
            <p:ph idx="1"/>
          </p:nvPr>
        </p:nvSpPr>
        <p:spPr/>
        <p:txBody>
          <a:bodyPr/>
          <a:lstStyle/>
          <a:p>
            <a:r>
              <a:rPr lang="en-US" sz="2000" smtClean="0">
                <a:ea typeface="ＭＳ Ｐゴシック" charset="-128"/>
                <a:cs typeface="ＭＳ Ｐゴシック" charset="-128"/>
              </a:rPr>
              <a:t>Internet plagued by worm exploiting a security hole in nameless popular OS.</a:t>
            </a:r>
          </a:p>
          <a:p>
            <a:r>
              <a:rPr lang="en-US" sz="2000" smtClean="0">
                <a:ea typeface="ＭＳ Ｐゴシック" charset="-128"/>
                <a:cs typeface="ＭＳ Ｐゴシック" charset="-128"/>
              </a:rPr>
              <a:t>Mr. Smartypants creates anti-worm that exploits same security hole, downloads and installs a patch for security hole. He releases the anti-worm.</a:t>
            </a:r>
          </a:p>
          <a:p>
            <a:r>
              <a:rPr lang="en-US" sz="2000" smtClean="0">
                <a:ea typeface="ＭＳ Ｐゴシック" charset="-128"/>
                <a:cs typeface="ＭＳ Ｐゴシック" charset="-128"/>
              </a:rPr>
              <a:t>Mr. S. take precautions to ensure the anti-worm cannot be traced to him.</a:t>
            </a:r>
          </a:p>
          <a:p>
            <a:r>
              <a:rPr lang="en-US" sz="2000" smtClean="0">
                <a:ea typeface="ＭＳ Ｐゴシック" charset="-128"/>
                <a:cs typeface="ＭＳ Ｐゴシック" charset="-128"/>
              </a:rPr>
              <a:t>Just like the malicious worm, the anti-worm quickly spreads to millions of computers and consumes large amounts of network resources.</a:t>
            </a:r>
          </a:p>
          <a:p>
            <a:r>
              <a:rPr lang="en-US" sz="2000" smtClean="0">
                <a:ea typeface="ＭＳ Ｐゴシック" charset="-128"/>
                <a:cs typeface="ＭＳ Ｐゴシック" charset="-128"/>
              </a:rPr>
              <a:t>The anti-worm looks just like another worm to systems administrators who try to stop it.</a:t>
            </a:r>
          </a:p>
          <a:p>
            <a:endParaRPr lang="en-US" sz="2000" smtClean="0">
              <a:ea typeface="ＭＳ Ｐゴシック" charset="-128"/>
              <a:cs typeface="ＭＳ Ｐゴシック" charset="-128"/>
            </a:endParaRPr>
          </a:p>
          <a:p>
            <a:r>
              <a:rPr lang="en-US" sz="2000" smtClean="0">
                <a:ea typeface="ＭＳ Ｐゴシック" charset="-128"/>
                <a:cs typeface="ＭＳ Ｐゴシック" charset="-128"/>
              </a:rPr>
              <a:t>Using the SWE Code of Ethics let’s discuss if Mr. Smartypants did the right thing.</a:t>
            </a:r>
          </a:p>
        </p:txBody>
      </p:sp>
      <p:sp>
        <p:nvSpPr>
          <p:cNvPr id="21508" name="Footer Placeholder 3"/>
          <p:cNvSpPr>
            <a:spLocks noGrp="1"/>
          </p:cNvSpPr>
          <p:nvPr>
            <p:ph type="ftr" sz="quarter" idx="10"/>
          </p:nvPr>
        </p:nvSpPr>
        <p:spPr>
          <a:noFill/>
        </p:spPr>
        <p:txBody>
          <a:bodyPr/>
          <a:lstStyle/>
          <a:p>
            <a:r>
              <a:rPr lang="en-US" smtClean="0"/>
              <a:t>© 2011 Keith A. Pray</a:t>
            </a:r>
            <a:endParaRPr lang="en-US"/>
          </a:p>
        </p:txBody>
      </p:sp>
      <p:sp>
        <p:nvSpPr>
          <p:cNvPr id="2" name="Date Placeholder 1"/>
          <p:cNvSpPr>
            <a:spLocks noGrp="1"/>
          </p:cNvSpPr>
          <p:nvPr>
            <p:ph type="dt" sz="half" idx="12"/>
          </p:nvPr>
        </p:nvSpPr>
        <p:spPr/>
        <p:txBody>
          <a:bodyPr/>
          <a:lstStyle/>
          <a:p>
            <a:fld id="{3EF8B630-38CB-9D46-81C9-4A57387D0DA3}"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33</a:t>
            </a:fld>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2011 Keith A. Pray</a:t>
            </a:r>
            <a:endParaRPr lang="en-US"/>
          </a:p>
        </p:txBody>
      </p:sp>
      <p:sp>
        <p:nvSpPr>
          <p:cNvPr id="2867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28676" name="Rectangle 3"/>
          <p:cNvSpPr>
            <a:spLocks noGrp="1" noChangeArrowheads="1"/>
          </p:cNvSpPr>
          <p:nvPr>
            <p:ph type="body" idx="1"/>
          </p:nvPr>
        </p:nvSpPr>
        <p:spPr/>
        <p:txBody>
          <a:bodyPr/>
          <a:lstStyle/>
          <a:p>
            <a:pPr eaLnBrk="1" hangingPunct="1"/>
            <a:r>
              <a:rPr lang="en-US" sz="2200">
                <a:ea typeface="ＭＳ Ｐゴシック" charset="-128"/>
                <a:cs typeface="ＭＳ Ｐゴシック" charset="-128"/>
              </a:rPr>
              <a:t>ACM/IEEE-CS</a:t>
            </a:r>
          </a:p>
          <a:p>
            <a:pPr lvl="1" eaLnBrk="1" hangingPunct="1"/>
            <a:r>
              <a:rPr lang="en-US" sz="1600"/>
              <a:t>Principles</a:t>
            </a:r>
          </a:p>
          <a:p>
            <a:pPr lvl="2" eaLnBrk="1" hangingPunct="1"/>
            <a:r>
              <a:rPr lang="en-US" sz="1800">
                <a:ea typeface="ＭＳ Ｐゴシック" charset="-128"/>
              </a:rPr>
              <a:t>Public</a:t>
            </a:r>
          </a:p>
          <a:p>
            <a:pPr lvl="2" eaLnBrk="1" hangingPunct="1"/>
            <a:r>
              <a:rPr lang="en-US" sz="1800">
                <a:ea typeface="ＭＳ Ｐゴシック" charset="-128"/>
              </a:rPr>
              <a:t>Client And Employer</a:t>
            </a:r>
          </a:p>
          <a:p>
            <a:pPr lvl="2" eaLnBrk="1" hangingPunct="1"/>
            <a:r>
              <a:rPr lang="en-US" sz="1800">
                <a:ea typeface="ＭＳ Ｐゴシック" charset="-128"/>
              </a:rPr>
              <a:t>Product</a:t>
            </a:r>
          </a:p>
          <a:p>
            <a:pPr lvl="2" eaLnBrk="1" hangingPunct="1"/>
            <a:r>
              <a:rPr lang="en-US" sz="1800">
                <a:ea typeface="ＭＳ Ｐゴシック" charset="-128"/>
              </a:rPr>
              <a:t>Judgment</a:t>
            </a:r>
          </a:p>
          <a:p>
            <a:pPr lvl="2" eaLnBrk="1" hangingPunct="1"/>
            <a:r>
              <a:rPr lang="en-US" sz="1800">
                <a:ea typeface="ＭＳ Ｐゴシック" charset="-128"/>
              </a:rPr>
              <a:t>Management</a:t>
            </a:r>
          </a:p>
          <a:p>
            <a:pPr lvl="2" eaLnBrk="1" hangingPunct="1"/>
            <a:r>
              <a:rPr lang="en-US" sz="1800">
                <a:ea typeface="ＭＳ Ｐゴシック" charset="-128"/>
              </a:rPr>
              <a:t>Profession</a:t>
            </a:r>
          </a:p>
          <a:p>
            <a:pPr lvl="2" eaLnBrk="1" hangingPunct="1"/>
            <a:r>
              <a:rPr lang="en-US" sz="1800">
                <a:ea typeface="ＭＳ Ｐゴシック" charset="-128"/>
              </a:rPr>
              <a:t>Colleagues</a:t>
            </a:r>
          </a:p>
          <a:p>
            <a:pPr lvl="2" eaLnBrk="1" hangingPunct="1"/>
            <a:r>
              <a:rPr lang="en-US" sz="1800">
                <a:ea typeface="ＭＳ Ｐゴシック" charset="-128"/>
              </a:rPr>
              <a:t>Self</a:t>
            </a:r>
          </a:p>
        </p:txBody>
      </p:sp>
      <p:sp>
        <p:nvSpPr>
          <p:cNvPr id="2" name="Date Placeholder 1"/>
          <p:cNvSpPr>
            <a:spLocks noGrp="1"/>
          </p:cNvSpPr>
          <p:nvPr>
            <p:ph type="dt" sz="half" idx="12"/>
          </p:nvPr>
        </p:nvSpPr>
        <p:spPr/>
        <p:txBody>
          <a:bodyPr/>
          <a:lstStyle/>
          <a:p>
            <a:fld id="{16E96E35-66D8-5A42-A552-47B2C42DF5C7}"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2011 Keith A. Pray</a:t>
            </a:r>
            <a:endParaRPr lang="en-US"/>
          </a:p>
        </p:txBody>
      </p:sp>
      <p:sp>
        <p:nvSpPr>
          <p:cNvPr id="3277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2772"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Professional Responsibilities</a:t>
            </a:r>
          </a:p>
          <a:p>
            <a:pPr lvl="1" eaLnBrk="1" hangingPunct="1">
              <a:lnSpc>
                <a:spcPct val="90000"/>
              </a:lnSpc>
            </a:pPr>
            <a:r>
              <a:rPr lang="en-US" sz="1800"/>
              <a:t>Organizational Leadership Imperatives</a:t>
            </a:r>
          </a:p>
          <a:p>
            <a:pPr lvl="1" eaLnBrk="1" hangingPunct="1">
              <a:lnSpc>
                <a:spcPct val="90000"/>
              </a:lnSpc>
            </a:pPr>
            <a:r>
              <a:rPr lang="en-US" sz="1800"/>
              <a:t>Compliance With The Code</a:t>
            </a:r>
          </a:p>
          <a:p>
            <a:pPr lvl="1" eaLnBrk="1" hangingPunct="1">
              <a:lnSpc>
                <a:spcPct val="90000"/>
              </a:lnSpc>
            </a:pPr>
            <a:endParaRPr lang="en-US" sz="1800"/>
          </a:p>
          <a:p>
            <a:pPr eaLnBrk="1" hangingPunct="1">
              <a:lnSpc>
                <a:spcPct val="90000"/>
              </a:lnSpc>
            </a:pPr>
            <a:r>
              <a:rPr lang="en-US" sz="2600">
                <a:ea typeface="ＭＳ Ｐゴシック" charset="-128"/>
                <a:cs typeface="ＭＳ Ｐゴシック" charset="-128"/>
              </a:rPr>
              <a:t>Why have these things?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Give examples when these should have been followed</a:t>
            </a:r>
          </a:p>
          <a:p>
            <a:pPr lvl="1" eaLnBrk="1" hangingPunct="1">
              <a:lnSpc>
                <a:spcPct val="90000"/>
              </a:lnSpc>
            </a:pPr>
            <a:r>
              <a:rPr lang="en-US" sz="1800"/>
              <a:t>Why?</a:t>
            </a:r>
          </a:p>
        </p:txBody>
      </p:sp>
      <p:sp>
        <p:nvSpPr>
          <p:cNvPr id="2" name="Date Placeholder 1"/>
          <p:cNvSpPr>
            <a:spLocks noGrp="1"/>
          </p:cNvSpPr>
          <p:nvPr>
            <p:ph type="dt" sz="half" idx="12"/>
          </p:nvPr>
        </p:nvSpPr>
        <p:spPr/>
        <p:txBody>
          <a:bodyPr/>
          <a:lstStyle/>
          <a:p>
            <a:fld id="{C1A4C59D-64DD-A54C-8A2C-F53843792351}"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smtClean="0"/>
              <a:t>© 2011 Keith A. Pray</a:t>
            </a:r>
            <a:endParaRPr lang="en-US"/>
          </a:p>
        </p:txBody>
      </p:sp>
      <p:sp>
        <p:nvSpPr>
          <p:cNvPr id="5427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Professional Ethics</a:t>
            </a:r>
          </a:p>
        </p:txBody>
      </p:sp>
      <p:sp>
        <p:nvSpPr>
          <p:cNvPr id="54278"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Why?</a:t>
            </a:r>
          </a:p>
        </p:txBody>
      </p:sp>
      <p:sp>
        <p:nvSpPr>
          <p:cNvPr id="2" name="Date Placeholder 1"/>
          <p:cNvSpPr>
            <a:spLocks noGrp="1"/>
          </p:cNvSpPr>
          <p:nvPr>
            <p:ph type="dt" sz="half" idx="12"/>
          </p:nvPr>
        </p:nvSpPr>
        <p:spPr/>
        <p:txBody>
          <a:bodyPr/>
          <a:lstStyle/>
          <a:p>
            <a:fld id="{D36A972E-684C-0B44-B667-420793717057}"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36</a:t>
            </a:fld>
            <a:endParaRPr lang="en-US"/>
          </a:p>
        </p:txBody>
      </p:sp>
    </p:spTree>
    <p:extLst>
      <p:ext uri="{BB962C8B-B14F-4D97-AF65-F5344CB8AC3E}">
        <p14:creationId xmlns:p14="http://schemas.microsoft.com/office/powerpoint/2010/main" val="32608182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ea typeface="ＭＳ Ｐゴシック" charset="-128"/>
                <a:cs typeface="ＭＳ Ｐゴシック" charset="-128"/>
              </a:rPr>
              <a:t>Take Home Quiz</a:t>
            </a:r>
          </a:p>
        </p:txBody>
      </p:sp>
      <p:sp>
        <p:nvSpPr>
          <p:cNvPr id="26627" name="Content Placeholder 2"/>
          <p:cNvSpPr>
            <a:spLocks noGrp="1"/>
          </p:cNvSpPr>
          <p:nvPr>
            <p:ph idx="1"/>
          </p:nvPr>
        </p:nvSpPr>
        <p:spPr/>
        <p:txBody>
          <a:bodyPr/>
          <a:lstStyle/>
          <a:p>
            <a:pPr algn="ctr">
              <a:buFont typeface="Wingdings" charset="2"/>
              <a:buNone/>
            </a:pPr>
            <a:r>
              <a:rPr lang="en-US" sz="2200" dirty="0" smtClean="0">
                <a:ea typeface="ＭＳ Ｐゴシック" charset="-128"/>
                <a:cs typeface="ＭＳ Ｐゴシック" charset="-128"/>
              </a:rPr>
              <a:t>For each alternate principle below list at least 2 Clauses from The Software Engineering Code Of Ethics And Professional Practice  that support it and briefly state why.</a:t>
            </a:r>
          </a:p>
          <a:p>
            <a:pPr>
              <a:buFont typeface="Arial Black" charset="0"/>
              <a:buAutoNum type="arabicPeriod"/>
            </a:pPr>
            <a:r>
              <a:rPr lang="en-US" sz="2200" dirty="0" smtClean="0">
                <a:ea typeface="ＭＳ Ｐゴシック" charset="-128"/>
                <a:cs typeface="ＭＳ Ｐゴシック" charset="-128"/>
              </a:rPr>
              <a:t>Disclose information that others ought to know.</a:t>
            </a:r>
          </a:p>
          <a:p>
            <a:pPr marL="914400" lvl="1" indent="-514350"/>
            <a:r>
              <a:rPr lang="en-US" sz="1200" dirty="0" smtClean="0"/>
              <a:t>Do not let others come to harm by concealing information from them. Do not make misleading or deceptive statements. Disclose potential conflicts of interest.</a:t>
            </a:r>
            <a:endParaRPr lang="en-US" sz="1800" dirty="0" smtClean="0"/>
          </a:p>
          <a:p>
            <a:pPr>
              <a:buFont typeface="Arial Black" charset="0"/>
              <a:buAutoNum type="arabicPeriod"/>
            </a:pPr>
            <a:r>
              <a:rPr lang="en-US" sz="2200" dirty="0" smtClean="0">
                <a:ea typeface="ＭＳ Ｐゴシック" charset="-128"/>
                <a:cs typeface="ＭＳ Ｐゴシック" charset="-128"/>
              </a:rPr>
              <a:t>Take responsibility for your actions and inactions.</a:t>
            </a:r>
          </a:p>
          <a:p>
            <a:pPr marL="914400" lvl="1" indent="-514350"/>
            <a:r>
              <a:rPr lang="en-US" sz="1200" dirty="0" smtClean="0"/>
              <a:t>As a moral agent, you are responsible fort he things you do, both good and bad. You may also be responsible for bad things you allow to happen through your inaction.</a:t>
            </a:r>
          </a:p>
          <a:p>
            <a:pPr>
              <a:buFont typeface="Arial Black" charset="0"/>
              <a:buAutoNum type="arabicPeriod"/>
            </a:pPr>
            <a:r>
              <a:rPr lang="en-US" sz="2200" dirty="0" smtClean="0">
                <a:ea typeface="ＭＳ Ｐゴシック" charset="-128"/>
                <a:cs typeface="ＭＳ Ｐゴシック" charset="-128"/>
              </a:rPr>
              <a:t>Maintain your integrity.</a:t>
            </a:r>
          </a:p>
          <a:p>
            <a:pPr marL="914400" lvl="1" indent="-514350"/>
            <a:r>
              <a:rPr lang="en-US" sz="1200" dirty="0" smtClean="0"/>
              <a:t>Deliver on your commitments and be loyal to your employer, while obeying the law. Do not ask someone else to do something you would not be willing to do yourself.</a:t>
            </a:r>
          </a:p>
          <a:p>
            <a:pPr>
              <a:buFont typeface="Arial Black" charset="0"/>
              <a:buAutoNum type="arabicPeriod"/>
            </a:pPr>
            <a:r>
              <a:rPr lang="en-US" sz="2200" dirty="0" smtClean="0">
                <a:ea typeface="ＭＳ Ｐゴシック" charset="-128"/>
                <a:cs typeface="ＭＳ Ｐゴシック" charset="-128"/>
              </a:rPr>
              <a:t>Share your knowledge, expertise, and values.</a:t>
            </a:r>
          </a:p>
          <a:p>
            <a:pPr marL="914400" lvl="1" indent="-514350"/>
            <a:r>
              <a:rPr lang="en-US" sz="1200" dirty="0" smtClean="0"/>
              <a:t>Volunteer your time and skills to worthy causes. Help bring others to your level of knowledge about software engineering and professional ethics.</a:t>
            </a:r>
          </a:p>
        </p:txBody>
      </p:sp>
      <p:sp>
        <p:nvSpPr>
          <p:cNvPr id="26628" name="Footer Placeholder 3"/>
          <p:cNvSpPr>
            <a:spLocks noGrp="1"/>
          </p:cNvSpPr>
          <p:nvPr>
            <p:ph type="ftr" sz="quarter" idx="10"/>
          </p:nvPr>
        </p:nvSpPr>
        <p:spPr>
          <a:noFill/>
        </p:spPr>
        <p:txBody>
          <a:bodyPr/>
          <a:lstStyle/>
          <a:p>
            <a:r>
              <a:rPr lang="en-US" smtClean="0"/>
              <a:t>© 2011 Keith A. Pray</a:t>
            </a:r>
            <a:endParaRPr lang="en-US"/>
          </a:p>
        </p:txBody>
      </p:sp>
      <p:sp>
        <p:nvSpPr>
          <p:cNvPr id="2" name="Date Placeholder 1"/>
          <p:cNvSpPr>
            <a:spLocks noGrp="1"/>
          </p:cNvSpPr>
          <p:nvPr>
            <p:ph type="dt" sz="half" idx="12"/>
          </p:nvPr>
        </p:nvSpPr>
        <p:spPr/>
        <p:txBody>
          <a:bodyPr/>
          <a:lstStyle/>
          <a:p>
            <a:fld id="{61FC723C-3D55-CF47-B40E-6981B7D9539E}"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37</a:t>
            </a:fld>
            <a:endParaRPr lang="en-US"/>
          </a:p>
        </p:txBody>
      </p:sp>
    </p:spTree>
  </p:cSld>
  <p:clrMapOvr>
    <a:masterClrMapping/>
  </p:clrMapOvr>
  <p:transition xmlns:p14="http://schemas.microsoft.com/office/powerpoint/2010/main">
    <p:pull/>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2011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endParaRPr lang="en-US" sz="2400" dirty="0">
              <a:ea typeface="ＭＳ Ｐゴシック" charset="-128"/>
              <a:cs typeface="ＭＳ Ｐゴシック" charset="-128"/>
            </a:endParaRPr>
          </a:p>
        </p:txBody>
      </p:sp>
      <p:sp>
        <p:nvSpPr>
          <p:cNvPr id="277508" name="Rectangle 4"/>
          <p:cNvSpPr>
            <a:spLocks noChangeArrowheads="1"/>
          </p:cNvSpPr>
          <p:nvPr/>
        </p:nvSpPr>
        <p:spPr bwMode="auto">
          <a:xfrm>
            <a:off x="0" y="2438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20D1FF61-833A-9E42-84AE-80BDC1536CD2}"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4</a:t>
            </a:fld>
            <a:endParaRPr lang="en-US"/>
          </a:p>
        </p:txBody>
      </p:sp>
    </p:spTree>
    <p:extLst>
      <p:ext uri="{BB962C8B-B14F-4D97-AF65-F5344CB8AC3E}">
        <p14:creationId xmlns:p14="http://schemas.microsoft.com/office/powerpoint/2010/main" val="3153033918"/>
      </p:ext>
    </p:extLst>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2011 Keith A. Pray</a:t>
            </a:r>
            <a:endParaRPr lang="en-US"/>
          </a:p>
        </p:txBody>
      </p:sp>
      <p:sp>
        <p:nvSpPr>
          <p:cNvPr id="3174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Assignment</a:t>
            </a:r>
          </a:p>
        </p:txBody>
      </p:sp>
      <p:sp>
        <p:nvSpPr>
          <p:cNvPr id="31750" name="Rectangle 3"/>
          <p:cNvSpPr>
            <a:spLocks noGrp="1" noChangeArrowheads="1"/>
          </p:cNvSpPr>
          <p:nvPr>
            <p:ph type="body" idx="1"/>
          </p:nvPr>
        </p:nvSpPr>
        <p:spPr/>
        <p:txBody>
          <a:bodyPr/>
          <a:lstStyle/>
          <a:p>
            <a:pPr eaLnBrk="1" hangingPunct="1">
              <a:lnSpc>
                <a:spcPct val="90000"/>
              </a:lnSpc>
            </a:pPr>
            <a:r>
              <a:rPr lang="en-US" sz="2200" dirty="0" smtClean="0">
                <a:ea typeface="ＭＳ Ｐゴシック" charset="-128"/>
                <a:cs typeface="ＭＳ Ｐゴシック" charset="-128"/>
              </a:rPr>
              <a:t>Get started on Group Project.</a:t>
            </a:r>
          </a:p>
          <a:p>
            <a:pPr eaLnBrk="1" hangingPunct="1">
              <a:lnSpc>
                <a:spcPct val="90000"/>
              </a:lnSpc>
            </a:pPr>
            <a:endParaRPr lang="en-US" sz="2200" dirty="0">
              <a:ea typeface="ＭＳ Ｐゴシック" charset="-128"/>
              <a:cs typeface="ＭＳ Ｐゴシック" charset="-128"/>
            </a:endParaRPr>
          </a:p>
          <a:p>
            <a:pPr eaLnBrk="1" hangingPunct="1">
              <a:lnSpc>
                <a:spcPct val="90000"/>
              </a:lnSpc>
            </a:pPr>
            <a:r>
              <a:rPr lang="en-US" sz="2200" dirty="0" smtClean="0">
                <a:ea typeface="ＭＳ Ｐゴシック" charset="-128"/>
                <a:cs typeface="ＭＳ Ｐゴシック" charset="-128"/>
              </a:rPr>
              <a:t>Do we want Movies or New Technology?</a:t>
            </a:r>
            <a:endParaRPr lang="en-US" sz="2200" dirty="0" smtClean="0">
              <a:ea typeface="ＭＳ Ｐゴシック" charset="-128"/>
              <a:cs typeface="ＭＳ Ｐゴシック" charset="-128"/>
            </a:endParaRPr>
          </a:p>
          <a:p>
            <a:pPr eaLnBrk="1" hangingPunct="1">
              <a:lnSpc>
                <a:spcPct val="90000"/>
              </a:lnSpc>
            </a:pPr>
            <a:endParaRPr lang="en-US" sz="2200" dirty="0" smtClean="0">
              <a:ea typeface="ＭＳ Ｐゴシック" charset="-128"/>
              <a:cs typeface="ＭＳ Ｐゴシック" charset="-128"/>
            </a:endParaRPr>
          </a:p>
          <a:p>
            <a:pPr eaLnBrk="1" hangingPunct="1">
              <a:lnSpc>
                <a:spcPct val="90000"/>
              </a:lnSpc>
            </a:pPr>
            <a:endParaRPr lang="en-US" sz="2200" dirty="0" smtClean="0">
              <a:ea typeface="ＭＳ Ｐゴシック" charset="-128"/>
              <a:cs typeface="ＭＳ Ｐゴシック" charset="-128"/>
            </a:endParaRPr>
          </a:p>
        </p:txBody>
      </p:sp>
      <p:sp>
        <p:nvSpPr>
          <p:cNvPr id="2" name="Date Placeholder 1"/>
          <p:cNvSpPr>
            <a:spLocks noGrp="1"/>
          </p:cNvSpPr>
          <p:nvPr>
            <p:ph type="dt" sz="half" idx="12"/>
          </p:nvPr>
        </p:nvSpPr>
        <p:spPr/>
        <p:txBody>
          <a:bodyPr/>
          <a:lstStyle/>
          <a:p>
            <a:fld id="{A79A4E29-DD21-7649-AD92-3F1F741BAA0E}"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2011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endParaRPr lang="en-US" sz="2400" dirty="0">
              <a:ea typeface="ＭＳ Ｐゴシック" charset="-128"/>
              <a:cs typeface="ＭＳ Ｐゴシック" charset="-128"/>
            </a:endParaRPr>
          </a:p>
        </p:txBody>
      </p:sp>
      <p:sp>
        <p:nvSpPr>
          <p:cNvPr id="277508" name="Rectangle 4"/>
          <p:cNvSpPr>
            <a:spLocks noChangeArrowheads="1"/>
          </p:cNvSpPr>
          <p:nvPr/>
        </p:nvSpPr>
        <p:spPr bwMode="auto">
          <a:xfrm>
            <a:off x="0" y="2895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149D0068-6BA6-E446-B404-019C98BB6981}" type="datetime1">
              <a:rPr lang="en-US" smtClean="0"/>
              <a:t>9/6/11</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6</a:t>
            </a:fld>
            <a:endParaRPr lang="en-US"/>
          </a:p>
        </p:txBody>
      </p:sp>
    </p:spTree>
    <p:extLst>
      <p:ext uri="{BB962C8B-B14F-4D97-AF65-F5344CB8AC3E}">
        <p14:creationId xmlns:p14="http://schemas.microsoft.com/office/powerpoint/2010/main" val="2410443337"/>
      </p:ext>
    </p:extLst>
  </p:cSld>
  <p:clrMapOvr>
    <a:masterClrMapping/>
  </p:clrMapOvr>
  <p:transition xmlns:p14="http://schemas.microsoft.com/office/powerpoint/2010/main">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the written word</a:t>
            </a:r>
            <a:endParaRPr lang="en-US" dirty="0"/>
          </a:p>
        </p:txBody>
      </p:sp>
      <p:sp>
        <p:nvSpPr>
          <p:cNvPr id="3" name="Content Placeholder 2"/>
          <p:cNvSpPr>
            <a:spLocks noGrp="1"/>
          </p:cNvSpPr>
          <p:nvPr>
            <p:ph idx="1"/>
          </p:nvPr>
        </p:nvSpPr>
        <p:spPr/>
        <p:txBody>
          <a:bodyPr/>
          <a:lstStyle/>
          <a:p>
            <a:r>
              <a:rPr lang="en-US" dirty="0" smtClean="0"/>
              <a:t>Socrates</a:t>
            </a:r>
          </a:p>
          <a:p>
            <a:pPr lvl="1"/>
            <a:r>
              <a:rPr lang="en-US" dirty="0" smtClean="0"/>
              <a:t>Story of </a:t>
            </a:r>
            <a:r>
              <a:rPr lang="en-US" dirty="0" err="1" smtClean="0"/>
              <a:t>Theut</a:t>
            </a:r>
            <a:r>
              <a:rPr lang="en-US" dirty="0" smtClean="0"/>
              <a:t> and </a:t>
            </a:r>
            <a:r>
              <a:rPr lang="en-US" dirty="0" err="1" smtClean="0"/>
              <a:t>Thamus</a:t>
            </a:r>
            <a:endParaRPr lang="en-US" dirty="0" smtClean="0"/>
          </a:p>
          <a:p>
            <a:r>
              <a:rPr lang="en-US" dirty="0" smtClean="0"/>
              <a:t>Plato</a:t>
            </a:r>
          </a:p>
          <a:p>
            <a:pPr lvl="1"/>
            <a:r>
              <a:rPr lang="en-US" dirty="0" smtClean="0"/>
              <a:t>Technology imitates nature</a:t>
            </a:r>
          </a:p>
          <a:p>
            <a:r>
              <a:rPr lang="en-US" dirty="0" smtClean="0"/>
              <a:t>Aristotle</a:t>
            </a:r>
          </a:p>
          <a:p>
            <a:pPr lvl="1"/>
            <a:r>
              <a:rPr lang="en-US" dirty="0" smtClean="0"/>
              <a:t>Distinction between natural things and technology</a:t>
            </a:r>
          </a:p>
        </p:txBody>
      </p:sp>
      <p:sp>
        <p:nvSpPr>
          <p:cNvPr id="4" name="Footer Placeholder 3"/>
          <p:cNvSpPr>
            <a:spLocks noGrp="1"/>
          </p:cNvSpPr>
          <p:nvPr>
            <p:ph type="ftr" sz="quarter" idx="10"/>
          </p:nvPr>
        </p:nvSpPr>
        <p:spPr/>
        <p:txBody>
          <a:bodyPr/>
          <a:lstStyle/>
          <a:p>
            <a:r>
              <a:rPr lang="en-US" smtClean="0"/>
              <a:t>© 2011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7</a:t>
            </a:fld>
            <a:endParaRPr lang="en-US"/>
          </a:p>
        </p:txBody>
      </p:sp>
      <p:sp>
        <p:nvSpPr>
          <p:cNvPr id="6" name="Date Placeholder 5"/>
          <p:cNvSpPr>
            <a:spLocks noGrp="1"/>
          </p:cNvSpPr>
          <p:nvPr>
            <p:ph type="dt" sz="half" idx="12"/>
          </p:nvPr>
        </p:nvSpPr>
        <p:spPr/>
        <p:txBody>
          <a:bodyPr/>
          <a:lstStyle/>
          <a:p>
            <a:fld id="{20B3F60F-3D4D-E647-9892-0BBD4B44108C}" type="datetime1">
              <a:rPr lang="en-US" smtClean="0"/>
              <a:t>9/6/11</a:t>
            </a:fld>
            <a:endParaRPr lang="en-US"/>
          </a:p>
        </p:txBody>
      </p:sp>
      <p:sp>
        <p:nvSpPr>
          <p:cNvPr id="7" name="Footer Placeholder 3"/>
          <p:cNvSpPr txBox="1">
            <a:spLocks/>
          </p:cNvSpPr>
          <p:nvPr/>
        </p:nvSpPr>
        <p:spPr bwMode="auto">
          <a:xfrm>
            <a:off x="7543800" y="457200"/>
            <a:ext cx="14478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ctr" rtl="0" fontAlgn="base">
              <a:spcBef>
                <a:spcPct val="0"/>
              </a:spcBef>
              <a:spcAft>
                <a:spcPct val="0"/>
              </a:spcAft>
              <a:defRPr sz="12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a:lstStyle>
          <a:p>
            <a:r>
              <a:rPr lang="en-US" dirty="0" smtClean="0"/>
              <a:t>Alfredo </a:t>
            </a:r>
            <a:r>
              <a:rPr lang="en-US" dirty="0" err="1" smtClean="0"/>
              <a:t>Porras</a:t>
            </a:r>
            <a:endParaRPr lang="en-US" dirty="0"/>
          </a:p>
        </p:txBody>
      </p:sp>
      <p:sp>
        <p:nvSpPr>
          <p:cNvPr id="8" name="TextBox 7"/>
          <p:cNvSpPr txBox="1"/>
          <p:nvPr/>
        </p:nvSpPr>
        <p:spPr>
          <a:xfrm>
            <a:off x="5257800" y="1905000"/>
            <a:ext cx="3581400" cy="1938992"/>
          </a:xfrm>
          <a:prstGeom prst="rect">
            <a:avLst/>
          </a:prstGeom>
          <a:noFill/>
          <a:ln>
            <a:solidFill>
              <a:schemeClr val="accent1">
                <a:lumMod val="60000"/>
                <a:lumOff val="40000"/>
              </a:schemeClr>
            </a:solidFill>
          </a:ln>
        </p:spPr>
        <p:txBody>
          <a:bodyPr wrap="square" rtlCol="0">
            <a:spAutoFit/>
          </a:bodyPr>
          <a:lstStyle/>
          <a:p>
            <a:r>
              <a:rPr lang="en-US" b="1" dirty="0" smtClean="0">
                <a:solidFill>
                  <a:srgbClr val="002060"/>
                </a:solidFill>
              </a:rPr>
              <a:t>Other philosophies</a:t>
            </a:r>
          </a:p>
          <a:p>
            <a:r>
              <a:rPr lang="en-US" dirty="0" smtClean="0">
                <a:solidFill>
                  <a:srgbClr val="002060"/>
                </a:solidFill>
              </a:rPr>
              <a:t>Hedonism &amp; Epicureanism</a:t>
            </a:r>
          </a:p>
          <a:p>
            <a:r>
              <a:rPr lang="en-US" dirty="0" smtClean="0">
                <a:solidFill>
                  <a:srgbClr val="002060"/>
                </a:solidFill>
              </a:rPr>
              <a:t>Cynics</a:t>
            </a:r>
          </a:p>
          <a:p>
            <a:r>
              <a:rPr lang="en-US" dirty="0" smtClean="0">
                <a:solidFill>
                  <a:srgbClr val="002060"/>
                </a:solidFill>
              </a:rPr>
              <a:t>Stoics</a:t>
            </a:r>
          </a:p>
          <a:p>
            <a:r>
              <a:rPr lang="en-US" dirty="0" smtClean="0">
                <a:solidFill>
                  <a:srgbClr val="002060"/>
                </a:solidFill>
              </a:rPr>
              <a:t>Skeptics</a:t>
            </a:r>
            <a:endParaRPr lang="en-US" dirty="0">
              <a:solidFill>
                <a:srgbClr val="002060"/>
              </a:solidFill>
            </a:endParaRPr>
          </a:p>
        </p:txBody>
      </p:sp>
    </p:spTree>
    <p:extLst>
      <p:ext uri="{BB962C8B-B14F-4D97-AF65-F5344CB8AC3E}">
        <p14:creationId xmlns:p14="http://schemas.microsoft.com/office/powerpoint/2010/main" val="2922073333"/>
      </p:ext>
    </p:extLst>
  </p:cSld>
  <p:clrMapOvr>
    <a:masterClrMapping/>
  </p:clrMapOvr>
  <p:transition xmlns:p14="http://schemas.microsoft.com/office/powerpoint/2010/main">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Codex</a:t>
            </a:r>
            <a:endParaRPr lang="en-US" dirty="0"/>
          </a:p>
        </p:txBody>
      </p:sp>
      <p:sp>
        <p:nvSpPr>
          <p:cNvPr id="3" name="Content Placeholder 2"/>
          <p:cNvSpPr>
            <a:spLocks noGrp="1"/>
          </p:cNvSpPr>
          <p:nvPr>
            <p:ph idx="1"/>
          </p:nvPr>
        </p:nvSpPr>
        <p:spPr/>
        <p:txBody>
          <a:bodyPr/>
          <a:lstStyle/>
          <a:p>
            <a:r>
              <a:rPr lang="en-US" dirty="0" smtClean="0"/>
              <a:t>Codex vs. Scrolls</a:t>
            </a:r>
          </a:p>
          <a:p>
            <a:r>
              <a:rPr lang="en-US" dirty="0" smtClean="0"/>
              <a:t>Scriptura continua</a:t>
            </a:r>
          </a:p>
          <a:p>
            <a:pPr lvl="1"/>
            <a:r>
              <a:rPr lang="en-US" dirty="0" smtClean="0"/>
              <a:t>Reading out loud vs. silent reading</a:t>
            </a:r>
            <a:endParaRPr lang="en-US" dirty="0"/>
          </a:p>
          <a:p>
            <a:r>
              <a:rPr lang="en-US" dirty="0" smtClean="0"/>
              <a:t>Medieval technologies</a:t>
            </a:r>
          </a:p>
          <a:p>
            <a:pPr lvl="1"/>
            <a:r>
              <a:rPr lang="en-US" dirty="0" smtClean="0"/>
              <a:t>Paper</a:t>
            </a:r>
          </a:p>
          <a:p>
            <a:pPr lvl="1"/>
            <a:r>
              <a:rPr lang="en-US" dirty="0" smtClean="0"/>
              <a:t>Mechanical clocks</a:t>
            </a:r>
          </a:p>
          <a:p>
            <a:pPr lvl="1"/>
            <a:r>
              <a:rPr lang="en-US" b="1" u="sng" dirty="0" smtClean="0"/>
              <a:t>Printing press</a:t>
            </a:r>
            <a:endParaRPr lang="en-US" b="1" u="sng" dirty="0"/>
          </a:p>
        </p:txBody>
      </p:sp>
      <p:sp>
        <p:nvSpPr>
          <p:cNvPr id="4" name="Footer Placeholder 3"/>
          <p:cNvSpPr>
            <a:spLocks noGrp="1"/>
          </p:cNvSpPr>
          <p:nvPr>
            <p:ph type="ftr" sz="quarter" idx="10"/>
          </p:nvPr>
        </p:nvSpPr>
        <p:spPr/>
        <p:txBody>
          <a:bodyPr/>
          <a:lstStyle/>
          <a:p>
            <a:r>
              <a:rPr lang="en-US" smtClean="0"/>
              <a:t>© 2011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8</a:t>
            </a:fld>
            <a:endParaRPr lang="en-US"/>
          </a:p>
        </p:txBody>
      </p:sp>
      <p:sp>
        <p:nvSpPr>
          <p:cNvPr id="6" name="Date Placeholder 5"/>
          <p:cNvSpPr>
            <a:spLocks noGrp="1"/>
          </p:cNvSpPr>
          <p:nvPr>
            <p:ph type="dt" sz="half" idx="12"/>
          </p:nvPr>
        </p:nvSpPr>
        <p:spPr/>
        <p:txBody>
          <a:bodyPr/>
          <a:lstStyle/>
          <a:p>
            <a:fld id="{5BFB2FC2-ABB7-4A40-A45F-29376ECE1169}" type="datetime1">
              <a:rPr lang="en-US" smtClean="0"/>
              <a:t>9/6/11</a:t>
            </a:fld>
            <a:endParaRPr lang="en-US"/>
          </a:p>
        </p:txBody>
      </p:sp>
      <p:sp>
        <p:nvSpPr>
          <p:cNvPr id="7" name="TextBox 6"/>
          <p:cNvSpPr txBox="1"/>
          <p:nvPr/>
        </p:nvSpPr>
        <p:spPr>
          <a:xfrm>
            <a:off x="4267200" y="4114800"/>
            <a:ext cx="4343400" cy="1200329"/>
          </a:xfrm>
          <a:prstGeom prst="rect">
            <a:avLst/>
          </a:prstGeom>
          <a:noFill/>
          <a:ln>
            <a:solidFill>
              <a:schemeClr val="accent1">
                <a:lumMod val="60000"/>
                <a:lumOff val="40000"/>
              </a:schemeClr>
            </a:solidFill>
          </a:ln>
        </p:spPr>
        <p:txBody>
          <a:bodyPr wrap="square" rtlCol="0">
            <a:spAutoFit/>
          </a:bodyPr>
          <a:lstStyle/>
          <a:p>
            <a:r>
              <a:rPr lang="en-US" b="1" dirty="0" smtClean="0">
                <a:solidFill>
                  <a:srgbClr val="002060"/>
                </a:solidFill>
              </a:rPr>
              <a:t>Philosophy at the time</a:t>
            </a:r>
          </a:p>
          <a:p>
            <a:r>
              <a:rPr lang="en-US" dirty="0" smtClean="0">
                <a:solidFill>
                  <a:srgbClr val="002060"/>
                </a:solidFill>
              </a:rPr>
              <a:t>Faith and Reason</a:t>
            </a:r>
          </a:p>
          <a:p>
            <a:r>
              <a:rPr lang="en-US" dirty="0" smtClean="0">
                <a:solidFill>
                  <a:srgbClr val="002060"/>
                </a:solidFill>
              </a:rPr>
              <a:t>Humanism</a:t>
            </a:r>
            <a:endParaRPr lang="en-US" dirty="0">
              <a:solidFill>
                <a:srgbClr val="002060"/>
              </a:solidFill>
            </a:endParaRPr>
          </a:p>
        </p:txBody>
      </p:sp>
      <p:sp>
        <p:nvSpPr>
          <p:cNvPr id="8" name="Footer Placeholder 3"/>
          <p:cNvSpPr txBox="1">
            <a:spLocks/>
          </p:cNvSpPr>
          <p:nvPr/>
        </p:nvSpPr>
        <p:spPr bwMode="auto">
          <a:xfrm>
            <a:off x="7543800" y="457200"/>
            <a:ext cx="14478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ctr" rtl="0" fontAlgn="base">
              <a:spcBef>
                <a:spcPct val="0"/>
              </a:spcBef>
              <a:spcAft>
                <a:spcPct val="0"/>
              </a:spcAft>
              <a:defRPr sz="12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a:lstStyle>
          <a:p>
            <a:r>
              <a:rPr lang="en-US" dirty="0" smtClean="0"/>
              <a:t>Alfredo </a:t>
            </a:r>
            <a:r>
              <a:rPr lang="en-US" dirty="0" err="1" smtClean="0"/>
              <a:t>Porras</a:t>
            </a:r>
            <a:endParaRPr lang="en-US" dirty="0"/>
          </a:p>
        </p:txBody>
      </p:sp>
    </p:spTree>
    <p:extLst>
      <p:ext uri="{BB962C8B-B14F-4D97-AF65-F5344CB8AC3E}">
        <p14:creationId xmlns:p14="http://schemas.microsoft.com/office/powerpoint/2010/main" val="3267949269"/>
      </p:ext>
    </p:extLst>
  </p:cSld>
  <p:clrMapOvr>
    <a:masterClrMapping/>
  </p:clrMapOvr>
  <p:transition xmlns:p14="http://schemas.microsoft.com/office/powerpoint/2010/mai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spread of information</a:t>
            </a:r>
            <a:endParaRPr lang="en-US" dirty="0"/>
          </a:p>
        </p:txBody>
      </p:sp>
      <p:sp>
        <p:nvSpPr>
          <p:cNvPr id="3" name="Content Placeholder 2"/>
          <p:cNvSpPr>
            <a:spLocks noGrp="1"/>
          </p:cNvSpPr>
          <p:nvPr>
            <p:ph idx="1"/>
          </p:nvPr>
        </p:nvSpPr>
        <p:spPr/>
        <p:txBody>
          <a:bodyPr/>
          <a:lstStyle/>
          <a:p>
            <a:r>
              <a:rPr lang="en-US" dirty="0" smtClean="0"/>
              <a:t>Francis Bacon</a:t>
            </a:r>
          </a:p>
          <a:p>
            <a:pPr lvl="1"/>
            <a:r>
              <a:rPr lang="en-US" dirty="0" smtClean="0"/>
              <a:t>Careful with what you believe</a:t>
            </a:r>
          </a:p>
          <a:p>
            <a:r>
              <a:rPr lang="en-US" dirty="0" smtClean="0"/>
              <a:t>Industrialization</a:t>
            </a:r>
          </a:p>
          <a:p>
            <a:r>
              <a:rPr lang="en-US" dirty="0" smtClean="0"/>
              <a:t>Radio</a:t>
            </a:r>
          </a:p>
          <a:p>
            <a:r>
              <a:rPr lang="en-US" dirty="0" smtClean="0"/>
              <a:t>TV</a:t>
            </a:r>
          </a:p>
          <a:p>
            <a:r>
              <a:rPr lang="en-US" dirty="0" smtClean="0"/>
              <a:t>Computers</a:t>
            </a:r>
          </a:p>
          <a:p>
            <a:r>
              <a:rPr lang="en-US" dirty="0" smtClean="0"/>
              <a:t>The Internet</a:t>
            </a:r>
          </a:p>
        </p:txBody>
      </p:sp>
      <p:sp>
        <p:nvSpPr>
          <p:cNvPr id="4" name="Footer Placeholder 3"/>
          <p:cNvSpPr>
            <a:spLocks noGrp="1"/>
          </p:cNvSpPr>
          <p:nvPr>
            <p:ph type="ftr" sz="quarter" idx="10"/>
          </p:nvPr>
        </p:nvSpPr>
        <p:spPr/>
        <p:txBody>
          <a:bodyPr/>
          <a:lstStyle/>
          <a:p>
            <a:r>
              <a:rPr lang="en-US" smtClean="0"/>
              <a:t>© 2011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9</a:t>
            </a:fld>
            <a:endParaRPr lang="en-US"/>
          </a:p>
        </p:txBody>
      </p:sp>
      <p:sp>
        <p:nvSpPr>
          <p:cNvPr id="6" name="Date Placeholder 5"/>
          <p:cNvSpPr>
            <a:spLocks noGrp="1"/>
          </p:cNvSpPr>
          <p:nvPr>
            <p:ph type="dt" sz="half" idx="12"/>
          </p:nvPr>
        </p:nvSpPr>
        <p:spPr/>
        <p:txBody>
          <a:bodyPr/>
          <a:lstStyle/>
          <a:p>
            <a:fld id="{871068C3-EF8A-2046-AD14-D92C71745DD7}" type="datetime1">
              <a:rPr lang="en-US" smtClean="0"/>
              <a:t>9/6/11</a:t>
            </a:fld>
            <a:endParaRPr lang="en-US"/>
          </a:p>
        </p:txBody>
      </p:sp>
      <p:sp>
        <p:nvSpPr>
          <p:cNvPr id="7" name="TextBox 6"/>
          <p:cNvSpPr txBox="1"/>
          <p:nvPr/>
        </p:nvSpPr>
        <p:spPr>
          <a:xfrm>
            <a:off x="4495800" y="3962400"/>
            <a:ext cx="3429000" cy="1200329"/>
          </a:xfrm>
          <a:prstGeom prst="rect">
            <a:avLst/>
          </a:prstGeom>
          <a:noFill/>
          <a:ln>
            <a:solidFill>
              <a:schemeClr val="accent1">
                <a:lumMod val="60000"/>
                <a:lumOff val="40000"/>
              </a:schemeClr>
            </a:solidFill>
          </a:ln>
        </p:spPr>
        <p:txBody>
          <a:bodyPr wrap="square" rtlCol="0">
            <a:spAutoFit/>
          </a:bodyPr>
          <a:lstStyle/>
          <a:p>
            <a:r>
              <a:rPr lang="en-US" b="1" dirty="0" smtClean="0">
                <a:solidFill>
                  <a:srgbClr val="002060"/>
                </a:solidFill>
              </a:rPr>
              <a:t>Other philosophies</a:t>
            </a:r>
          </a:p>
          <a:p>
            <a:r>
              <a:rPr lang="en-US" dirty="0" smtClean="0">
                <a:solidFill>
                  <a:srgbClr val="002060"/>
                </a:solidFill>
              </a:rPr>
              <a:t>Rene Descartes</a:t>
            </a:r>
          </a:p>
          <a:p>
            <a:r>
              <a:rPr lang="en-US" dirty="0" smtClean="0">
                <a:solidFill>
                  <a:srgbClr val="002060"/>
                </a:solidFill>
              </a:rPr>
              <a:t>Thomas Hobbes</a:t>
            </a:r>
            <a:endParaRPr lang="en-US" dirty="0">
              <a:solidFill>
                <a:srgbClr val="002060"/>
              </a:solidFill>
            </a:endParaRPr>
          </a:p>
        </p:txBody>
      </p:sp>
      <p:sp>
        <p:nvSpPr>
          <p:cNvPr id="8" name="Footer Placeholder 3"/>
          <p:cNvSpPr txBox="1">
            <a:spLocks/>
          </p:cNvSpPr>
          <p:nvPr/>
        </p:nvSpPr>
        <p:spPr bwMode="auto">
          <a:xfrm>
            <a:off x="7543800" y="457200"/>
            <a:ext cx="14478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ctr" rtl="0" fontAlgn="base">
              <a:spcBef>
                <a:spcPct val="0"/>
              </a:spcBef>
              <a:spcAft>
                <a:spcPct val="0"/>
              </a:spcAft>
              <a:defRPr sz="12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a:lstStyle>
          <a:p>
            <a:r>
              <a:rPr lang="en-US" dirty="0" smtClean="0"/>
              <a:t>Alfredo </a:t>
            </a:r>
            <a:r>
              <a:rPr lang="en-US" dirty="0" err="1" smtClean="0"/>
              <a:t>Porras</a:t>
            </a:r>
            <a:endParaRPr lang="en-US" dirty="0"/>
          </a:p>
        </p:txBody>
      </p:sp>
    </p:spTree>
    <p:extLst>
      <p:ext uri="{BB962C8B-B14F-4D97-AF65-F5344CB8AC3E}">
        <p14:creationId xmlns:p14="http://schemas.microsoft.com/office/powerpoint/2010/main" val="74077564"/>
      </p:ext>
    </p:extLst>
  </p:cSld>
  <p:clrMapOvr>
    <a:masterClrMapping/>
  </p:clrMapOvr>
  <p:transition xmlns:p14="http://schemas.microsoft.com/office/powerpoint/2010/main">
    <p:pull/>
  </p:transition>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58470</TotalTime>
  <Words>4329</Words>
  <Application>Microsoft Macintosh PowerPoint</Application>
  <PresentationFormat>On-screen Show (4:3)</PresentationFormat>
  <Paragraphs>528</Paragraphs>
  <Slides>37</Slides>
  <Notes>29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Pixel</vt:lpstr>
      <vt:lpstr>Class 4 Professional Ethics</vt:lpstr>
      <vt:lpstr>Overview</vt:lpstr>
      <vt:lpstr>PowerPoint Presentation</vt:lpstr>
      <vt:lpstr>Overview</vt:lpstr>
      <vt:lpstr>Assignment</vt:lpstr>
      <vt:lpstr>Overview</vt:lpstr>
      <vt:lpstr>Rise of the written word</vt:lpstr>
      <vt:lpstr>The Codex</vt:lpstr>
      <vt:lpstr>The spread of information</vt:lpstr>
      <vt:lpstr>SWE Ethics vs. Other Ethics   Xing Jin  – Introduction    </vt:lpstr>
      <vt:lpstr>SWE Ethics vs. Other Ethics   Xing Jin  – Difference Profession</vt:lpstr>
      <vt:lpstr>SWE Ethics vs. Other Ethics   Xing Jin  – Different Ethics </vt:lpstr>
      <vt:lpstr>SWE Ethics vs. Other Ethics   Xing Jin  – Different Ethics </vt:lpstr>
      <vt:lpstr>SWE Ethics vs. Other Ethics   Xing Jin  – Different Ethics    </vt:lpstr>
      <vt:lpstr>SWE Ethics vs. Other Ethics   Xing Jin  – Importance    </vt:lpstr>
      <vt:lpstr>SWE Ethics vs. Other Ethics   Xing Jin     </vt:lpstr>
      <vt:lpstr>References      Xing Jin</vt:lpstr>
      <vt:lpstr>Microsoft Antitrust Lawsuit</vt:lpstr>
      <vt:lpstr>Netscape</vt:lpstr>
      <vt:lpstr>Microsoft</vt:lpstr>
      <vt:lpstr>The Lawsuit</vt:lpstr>
      <vt:lpstr>Defense</vt:lpstr>
      <vt:lpstr>Ethical Viewpoints?</vt:lpstr>
      <vt:lpstr>Whistleblowing anonymously Khanh-Nhan Nguyen</vt:lpstr>
      <vt:lpstr>Whistleblowing anonymously Khanh-Nhan Nguyen</vt:lpstr>
      <vt:lpstr>Pros and cons Khanh-Nhan Nguyen</vt:lpstr>
      <vt:lpstr>Why people use it? Khanh-Nhan Nguyen</vt:lpstr>
      <vt:lpstr>Morality Khanh-Nhan Nguyen</vt:lpstr>
      <vt:lpstr>References Khanh-Nhan Nguyen</vt:lpstr>
      <vt:lpstr>Class 4  The End</vt:lpstr>
      <vt:lpstr>Professions</vt:lpstr>
      <vt:lpstr>Codes of Computer Ethics</vt:lpstr>
      <vt:lpstr>Case Study – Anti Worm</vt:lpstr>
      <vt:lpstr>Codes of Computer Ethics</vt:lpstr>
      <vt:lpstr>Codes of Computer Ethics</vt:lpstr>
      <vt:lpstr>Professional Ethics</vt:lpstr>
      <vt:lpstr>Take Home Quiz</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347</cp:revision>
  <cp:lastPrinted>2004-04-28T16:30:48Z</cp:lastPrinted>
  <dcterms:created xsi:type="dcterms:W3CDTF">2010-11-04T03:32:03Z</dcterms:created>
  <dcterms:modified xsi:type="dcterms:W3CDTF">2011-09-06T12:53:12Z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