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3" r:id="rId1"/>
  </p:sldMasterIdLst>
  <p:notesMasterIdLst>
    <p:notesMasterId r:id="rId57"/>
  </p:notesMasterIdLst>
  <p:handoutMasterIdLst>
    <p:handoutMasterId r:id="rId58"/>
  </p:handoutMasterIdLst>
  <p:sldIdLst>
    <p:sldId id="256" r:id="rId2"/>
    <p:sldId id="345"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 id="453" r:id="rId46"/>
    <p:sldId id="454" r:id="rId47"/>
    <p:sldId id="455" r:id="rId48"/>
    <p:sldId id="457" r:id="rId49"/>
    <p:sldId id="456" r:id="rId50"/>
    <p:sldId id="329" r:id="rId51"/>
    <p:sldId id="390" r:id="rId52"/>
    <p:sldId id="389" r:id="rId53"/>
    <p:sldId id="394" r:id="rId54"/>
    <p:sldId id="395" r:id="rId55"/>
    <p:sldId id="396" r:id="rId56"/>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72" d="100"/>
          <a:sy n="172" d="100"/>
        </p:scale>
        <p:origin x="-5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176"/>
    </p:cViewPr>
  </p:sorter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handoutMaster" Target="handoutMasters/handout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notesMaster" Target="notesMasters/notesMaster1.xml"/><Relationship Id="rId59" Type="http://schemas.openxmlformats.org/officeDocument/2006/relationships/printerSettings" Target="printerSettings/printerSettings1.bin"/><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8A6B7D19-3D52-B440-887D-A96BB3E17859}" type="datetime1">
              <a:rPr lang="en-US"/>
              <a:pPr/>
              <a:t>11/19/10</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ED59815-327F-2448-B02A-6B6133750F1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BBCA8B03-0F9E-6843-8873-A8DAC9B368CA}" type="datetime1">
              <a:rPr lang="en-US"/>
              <a:pPr/>
              <a:t>11/19/10</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4FC883A1-F8A5-EA4E-8D73-931514293BE7}"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85" charset="-128"/>
        <a:cs typeface="ＭＳ Ｐゴシック" pitchFamily="85"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3" Type="http://schemas.openxmlformats.org/officeDocument/2006/relationships/hyperlink" Target="http://courses.cs.vt.edu/cs3604/lib/Censorship/3-prong-test.html" TargetMode="Externa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3" Type="http://schemas.openxmlformats.org/officeDocument/2006/relationships/hyperlink" Target="http://www.ojjdp.gov/ojstatbb/crime/JAR_Display.asp?ID=qa05201" TargetMode="Externa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g4tv.com/thefeed/blog/tag/9858/Video-Games-on-Trial.html" TargetMode="External"/><Relationship Id="rId4" Type="http://schemas.openxmlformats.org/officeDocument/2006/relationships/hyperlink" Target="http://gov.ca.gov/press-release/14991/" TargetMode="External"/><Relationship Id="rId10" Type="http://schemas.openxmlformats.org/officeDocument/2006/relationships/hyperlink" Target="http://upload.wikimedia.org/wikipedia/commons/4/43/Supreme_Court_US_2010.jpg" TargetMode="External"/><Relationship Id="rId5" Type="http://schemas.openxmlformats.org/officeDocument/2006/relationships/hyperlink" Target="http://info.sen.ca.gov/pub/05-06/bill/asm/ab_1151-1200/ab_1179_bill_20051007_chaptered.html" TargetMode="External"/><Relationship Id="rId7" Type="http://schemas.openxmlformats.org/officeDocument/2006/relationships/hyperlink" Target="http://www.entmerch.org/" TargetMode="External"/><Relationship Id="rId1" Type="http://schemas.openxmlformats.org/officeDocument/2006/relationships/notesMaster" Target="../notesMasters/notesMaster1.xml"/><Relationship Id="rId2" Type="http://schemas.openxmlformats.org/officeDocument/2006/relationships/slide" Target="../slides/slide47.xml"/><Relationship Id="rId9" Type="http://schemas.openxmlformats.org/officeDocument/2006/relationships/hyperlink" Target="http://www.ojjdp.gov/ojstatbb/crime/JAR_Display.asp?ID=qa05201" TargetMode="External"/><Relationship Id="rId3" Type="http://schemas.openxmlformats.org/officeDocument/2006/relationships/hyperlink" Target="http://dist08.casen.govoffice.com/index.asp?Type=B_BASIC&amp;SEC=%7B20BBA5E0-F400-4A31-802C-C4416989696D%7D" TargetMode="External"/><Relationship Id="rId6" Type="http://schemas.openxmlformats.org/officeDocument/2006/relationships/hyperlink" Target="http://courses.cs.vt.edu/cs3604/lib/Censorship/3-prong-test.html"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25499DF9-FCE1-7D4E-9860-8600ADE1F366}" type="datetime1">
              <a:rPr lang="en-US"/>
              <a:pPr/>
              <a:t>11/19/10</a:t>
            </a:fld>
            <a:endParaRPr lang="en-US"/>
          </a:p>
        </p:txBody>
      </p:sp>
      <p:sp>
        <p:nvSpPr>
          <p:cNvPr id="16387" name="Rectangle 7"/>
          <p:cNvSpPr>
            <a:spLocks noGrp="1" noChangeArrowheads="1"/>
          </p:cNvSpPr>
          <p:nvPr>
            <p:ph type="sldNum" sz="quarter" idx="5"/>
          </p:nvPr>
        </p:nvSpPr>
        <p:spPr>
          <a:noFill/>
        </p:spPr>
        <p:txBody>
          <a:bodyPr/>
          <a:lstStyle/>
          <a:p>
            <a:fld id="{AA248DD0-F14A-7D4C-A08D-E503F5403B0B}"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Here’s the title slide. Excited already, aren’t you?</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-Happened in 2007</a:t>
            </a:r>
          </a:p>
          <a:p>
            <a:r>
              <a:rPr lang="en-US" dirty="0" smtClean="0"/>
              <a:t>-Complain</a:t>
            </a:r>
            <a:r>
              <a:rPr lang="en-US" baseline="0" dirty="0" smtClean="0"/>
              <a:t> that over 160,000 unauthorized clips from Viacom have been viewed over 1.5 billion times.</a:t>
            </a:r>
          </a:p>
          <a:p>
            <a:r>
              <a:rPr lang="en-US" baseline="0" dirty="0" smtClean="0"/>
              <a:t>-”Fair Use” doctrine of copyright law-allows noncommercial reproduction</a:t>
            </a:r>
          </a:p>
          <a:p>
            <a:r>
              <a:rPr lang="en-US" baseline="0" dirty="0" smtClean="0"/>
              <a:t>-DMCA says Copyright can be avoided if content is taken down once it is brought to attention</a:t>
            </a:r>
            <a:endParaRPr lang="en-US" dirty="0"/>
          </a:p>
        </p:txBody>
      </p:sp>
      <p:sp>
        <p:nvSpPr>
          <p:cNvPr id="4" name="Date Placeholder 3"/>
          <p:cNvSpPr>
            <a:spLocks noGrp="1"/>
          </p:cNvSpPr>
          <p:nvPr>
            <p:ph type="dt" idx="10"/>
          </p:nvPr>
        </p:nvSpPr>
        <p:spPr/>
        <p:txBody>
          <a:bodyPr/>
          <a:lstStyle/>
          <a:p>
            <a:pPr>
              <a:defRPr/>
            </a:pPr>
            <a:fld id="{DF2BABD9-C0A7-2946-BB06-05BD38511531}" type="datetime1">
              <a:rPr lang="en-US" smtClean="0"/>
              <a:pPr>
                <a:defRPr/>
              </a:pPr>
              <a:t>11/19/10</a:t>
            </a:fld>
            <a:endParaRPr lang="en-US"/>
          </a:p>
        </p:txBody>
      </p:sp>
      <p:sp>
        <p:nvSpPr>
          <p:cNvPr id="5" name="Slide Number Placeholder 4"/>
          <p:cNvSpPr>
            <a:spLocks noGrp="1"/>
          </p:cNvSpPr>
          <p:nvPr>
            <p:ph type="sldNum" sz="quarter" idx="11"/>
          </p:nvPr>
        </p:nvSpPr>
        <p:spPr/>
        <p:txBody>
          <a:bodyPr/>
          <a:lstStyle/>
          <a:p>
            <a:pPr>
              <a:defRPr/>
            </a:pPr>
            <a:fld id="{E0ECBA04-F2C1-0940-9A6F-6105D02873A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Privacy: Under Google’s Privacy policy:</a:t>
            </a:r>
            <a:r>
              <a:rPr lang="en-US" baseline="0" dirty="0" smtClean="0"/>
              <a:t> Be smart.</a:t>
            </a:r>
          </a:p>
          <a:p>
            <a:r>
              <a:rPr lang="en-US" sz="1200" b="0" i="0" kern="1200" dirty="0" smtClean="0">
                <a:solidFill>
                  <a:schemeClr val="tx1"/>
                </a:solidFill>
                <a:latin typeface="Arial" pitchFamily="76" charset="0"/>
                <a:ea typeface="ＭＳ Ｐゴシック" pitchFamily="76" charset="-128"/>
                <a:cs typeface="ＭＳ Ｐゴシック" pitchFamily="76" charset="-128"/>
              </a:rPr>
              <a:t>1.Use information to provide our users with valuable products and services.</a:t>
            </a:r>
          </a:p>
          <a:p>
            <a:r>
              <a:rPr lang="en-US" sz="1200" b="0" i="0" kern="1200" dirty="0" smtClean="0">
                <a:solidFill>
                  <a:schemeClr val="tx1"/>
                </a:solidFill>
                <a:latin typeface="Arial" pitchFamily="76" charset="0"/>
                <a:ea typeface="ＭＳ Ｐゴシック" pitchFamily="76" charset="-128"/>
                <a:cs typeface="ＭＳ Ｐゴシック" pitchFamily="76" charset="-128"/>
              </a:rPr>
              <a:t>2.Develop products that reflect strong privacy standards and practices.</a:t>
            </a:r>
          </a:p>
          <a:p>
            <a:r>
              <a:rPr lang="en-US" sz="1200" b="0" i="0" kern="1200" dirty="0" smtClean="0">
                <a:solidFill>
                  <a:schemeClr val="tx1"/>
                </a:solidFill>
                <a:latin typeface="Arial" pitchFamily="76" charset="0"/>
                <a:ea typeface="ＭＳ Ｐゴシック" pitchFamily="76" charset="-128"/>
                <a:cs typeface="ＭＳ Ｐゴシック" pitchFamily="76" charset="-128"/>
              </a:rPr>
              <a:t>3.Make the collection of personal information transparent.</a:t>
            </a:r>
          </a:p>
          <a:p>
            <a:r>
              <a:rPr lang="en-US" sz="1200" b="0" i="0" kern="1200" dirty="0" smtClean="0">
                <a:solidFill>
                  <a:schemeClr val="tx1"/>
                </a:solidFill>
                <a:latin typeface="Arial" pitchFamily="76" charset="0"/>
                <a:ea typeface="ＭＳ Ｐゴシック" pitchFamily="76" charset="-128"/>
                <a:cs typeface="ＭＳ Ｐゴシック" pitchFamily="76" charset="-128"/>
              </a:rPr>
              <a:t>4.Give users meaningful choices to protect their privacy.</a:t>
            </a:r>
          </a:p>
          <a:p>
            <a:r>
              <a:rPr lang="en-US" sz="1200" b="0" i="0" kern="1200" dirty="0" smtClean="0">
                <a:solidFill>
                  <a:schemeClr val="tx1"/>
                </a:solidFill>
                <a:latin typeface="Arial" pitchFamily="76" charset="0"/>
                <a:ea typeface="ＭＳ Ｐゴシック" pitchFamily="76" charset="-128"/>
                <a:cs typeface="ＭＳ Ｐゴシック" pitchFamily="76" charset="-128"/>
              </a:rPr>
              <a:t>5.Be a responsible steward of the information we hold.</a:t>
            </a:r>
          </a:p>
          <a:p>
            <a:endParaRPr lang="en-US" sz="1200" b="0" i="0" kern="1200" dirty="0" smtClean="0">
              <a:solidFill>
                <a:schemeClr val="tx1"/>
              </a:solidFill>
              <a:latin typeface="Arial" pitchFamily="76" charset="0"/>
              <a:ea typeface="ＭＳ Ｐゴシック" pitchFamily="76" charset="-128"/>
              <a:cs typeface="ＭＳ Ｐゴシック" pitchFamily="76" charset="-128"/>
            </a:endParaRPr>
          </a:p>
          <a:p>
            <a:r>
              <a:rPr lang="en-US" sz="1200" b="0" i="0" kern="1200" dirty="0" smtClean="0">
                <a:solidFill>
                  <a:schemeClr val="tx1"/>
                </a:solidFill>
                <a:latin typeface="Arial" pitchFamily="76" charset="0"/>
                <a:ea typeface="ＭＳ Ｐゴシック" pitchFamily="76" charset="-128"/>
                <a:cs typeface="ＭＳ Ｐゴシック" pitchFamily="76" charset="-128"/>
              </a:rPr>
              <a:t>YouTube</a:t>
            </a:r>
            <a:r>
              <a:rPr lang="en-US" sz="1200" b="0" i="0" kern="1200" baseline="0" dirty="0" smtClean="0">
                <a:solidFill>
                  <a:schemeClr val="tx1"/>
                </a:solidFill>
                <a:latin typeface="Arial" pitchFamily="76" charset="0"/>
                <a:ea typeface="ＭＳ Ｐゴシック" pitchFamily="76" charset="-128"/>
                <a:cs typeface="ＭＳ Ｐゴシック" pitchFamily="76" charset="-128"/>
              </a:rPr>
              <a:t> not responsible</a:t>
            </a:r>
          </a:p>
          <a:p>
            <a:r>
              <a:rPr lang="en-US" sz="1200" b="0" i="0" kern="1200" baseline="0" dirty="0" smtClean="0">
                <a:solidFill>
                  <a:schemeClr val="tx1"/>
                </a:solidFill>
                <a:latin typeface="Arial" pitchFamily="76" charset="0"/>
                <a:ea typeface="ＭＳ Ｐゴシック" pitchFamily="76" charset="-128"/>
                <a:cs typeface="ＭＳ Ｐゴシック" pitchFamily="76" charset="-128"/>
              </a:rPr>
              <a:t>Follow Laws, be smart</a:t>
            </a:r>
            <a:endParaRPr lang="en-US" sz="1200" b="0" i="0" kern="1200" dirty="0" smtClean="0">
              <a:solidFill>
                <a:schemeClr val="tx1"/>
              </a:solidFill>
              <a:latin typeface="Arial" pitchFamily="76" charset="0"/>
              <a:ea typeface="ＭＳ Ｐゴシック" pitchFamily="76" charset="-128"/>
              <a:cs typeface="ＭＳ Ｐゴシック" pitchFamily="76" charset="-128"/>
            </a:endParaRPr>
          </a:p>
          <a:p>
            <a:endParaRPr lang="en-US" dirty="0"/>
          </a:p>
        </p:txBody>
      </p:sp>
      <p:sp>
        <p:nvSpPr>
          <p:cNvPr id="4" name="Date Placeholder 3"/>
          <p:cNvSpPr>
            <a:spLocks noGrp="1"/>
          </p:cNvSpPr>
          <p:nvPr>
            <p:ph type="dt" idx="10"/>
          </p:nvPr>
        </p:nvSpPr>
        <p:spPr/>
        <p:txBody>
          <a:bodyPr/>
          <a:lstStyle/>
          <a:p>
            <a:pPr>
              <a:defRPr/>
            </a:pPr>
            <a:fld id="{DF2BABD9-C0A7-2946-BB06-05BD38511531}" type="datetime1">
              <a:rPr lang="en-US" smtClean="0"/>
              <a:pPr>
                <a:defRPr/>
              </a:pPr>
              <a:t>11/19/10</a:t>
            </a:fld>
            <a:endParaRPr lang="en-US"/>
          </a:p>
        </p:txBody>
      </p:sp>
      <p:sp>
        <p:nvSpPr>
          <p:cNvPr id="5" name="Slide Number Placeholder 4"/>
          <p:cNvSpPr>
            <a:spLocks noGrp="1"/>
          </p:cNvSpPr>
          <p:nvPr>
            <p:ph type="sldNum" sz="quarter" idx="11"/>
          </p:nvPr>
        </p:nvSpPr>
        <p:spPr/>
        <p:txBody>
          <a:bodyPr/>
          <a:lstStyle/>
          <a:p>
            <a:pPr>
              <a:defRPr/>
            </a:pPr>
            <a:fld id="{E0ECBA04-F2C1-0940-9A6F-6105D02873A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-Tool</a:t>
            </a:r>
            <a:r>
              <a:rPr lang="en-US" baseline="0" dirty="0" smtClean="0"/>
              <a:t> provided to help copyright holders find and remove infringing content.</a:t>
            </a:r>
          </a:p>
          <a:p>
            <a:r>
              <a:rPr lang="en-US" baseline="0" dirty="0" smtClean="0"/>
              <a:t>-Made especially for companies</a:t>
            </a:r>
          </a:p>
          <a:p>
            <a:endParaRPr lang="en-US" dirty="0"/>
          </a:p>
        </p:txBody>
      </p:sp>
      <p:sp>
        <p:nvSpPr>
          <p:cNvPr id="4" name="Date Placeholder 3"/>
          <p:cNvSpPr>
            <a:spLocks noGrp="1"/>
          </p:cNvSpPr>
          <p:nvPr>
            <p:ph type="dt" idx="10"/>
          </p:nvPr>
        </p:nvSpPr>
        <p:spPr/>
        <p:txBody>
          <a:bodyPr/>
          <a:lstStyle/>
          <a:p>
            <a:pPr>
              <a:defRPr/>
            </a:pPr>
            <a:fld id="{DF2BABD9-C0A7-2946-BB06-05BD38511531}" type="datetime1">
              <a:rPr lang="en-US" smtClean="0"/>
              <a:pPr>
                <a:defRPr/>
              </a:pPr>
              <a:t>11/19/10</a:t>
            </a:fld>
            <a:endParaRPr lang="en-US"/>
          </a:p>
        </p:txBody>
      </p:sp>
      <p:sp>
        <p:nvSpPr>
          <p:cNvPr id="5" name="Slide Number Placeholder 4"/>
          <p:cNvSpPr>
            <a:spLocks noGrp="1"/>
          </p:cNvSpPr>
          <p:nvPr>
            <p:ph type="sldNum" sz="quarter" idx="11"/>
          </p:nvPr>
        </p:nvSpPr>
        <p:spPr/>
        <p:txBody>
          <a:bodyPr/>
          <a:lstStyle/>
          <a:p>
            <a:pPr>
              <a:defRPr/>
            </a:pPr>
            <a:fld id="{E0ECBA04-F2C1-0940-9A6F-6105D02873A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fld id="{1D12553E-4C5A-6D4D-84C8-638A5AC578F6}" type="datetime1">
              <a:rPr lang="en-US"/>
              <a:pPr/>
              <a:t>11/19/10</a:t>
            </a:fld>
            <a:endParaRPr lang="en-US"/>
          </a:p>
        </p:txBody>
      </p:sp>
      <p:sp>
        <p:nvSpPr>
          <p:cNvPr id="71683" name="Rectangle 7"/>
          <p:cNvSpPr>
            <a:spLocks noGrp="1" noChangeArrowheads="1"/>
          </p:cNvSpPr>
          <p:nvPr>
            <p:ph type="sldNum" sz="quarter" idx="5"/>
          </p:nvPr>
        </p:nvSpPr>
        <p:spPr>
          <a:noFill/>
        </p:spPr>
        <p:txBody>
          <a:bodyPr/>
          <a:lstStyle/>
          <a:p>
            <a:fld id="{8E1D667E-7059-E640-85C9-8660E3A69AA1}" type="slidenum">
              <a:rPr lang="en-US"/>
              <a:pPr/>
              <a:t>14</a:t>
            </a:fld>
            <a:endParaRPr lang="en-US"/>
          </a:p>
        </p:txBody>
      </p:sp>
      <p:sp>
        <p:nvSpPr>
          <p:cNvPr id="7168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168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YouTube</a:t>
            </a:r>
            <a:r>
              <a:rPr lang="en-US" baseline="0" dirty="0" smtClean="0"/>
              <a:t> has agreements with various companies such as </a:t>
            </a:r>
            <a:r>
              <a:rPr lang="en-US" baseline="0" dirty="0" err="1" smtClean="0"/>
              <a:t>failblog</a:t>
            </a:r>
            <a:r>
              <a:rPr lang="en-US" baseline="0" dirty="0" smtClean="0"/>
              <a:t>, the NBA, Warner Music </a:t>
            </a:r>
            <a:r>
              <a:rPr lang="en-US" baseline="0" dirty="0" err="1" smtClean="0"/>
              <a:t>Gorup</a:t>
            </a:r>
            <a:r>
              <a:rPr lang="en-US" baseline="0" dirty="0" smtClean="0"/>
              <a:t>, CBS, BBS, </a:t>
            </a:r>
            <a:r>
              <a:rPr lang="en-US" baseline="0" dirty="0" err="1" smtClean="0"/>
              <a:t>ect</a:t>
            </a:r>
            <a:r>
              <a:rPr lang="en-US" baseline="0" dirty="0" smtClean="0"/>
              <a:t>.</a:t>
            </a:r>
            <a:r>
              <a:rPr lang="en-US" sz="1200" b="0" i="0" kern="1200" dirty="0" smtClean="0">
                <a:solidFill>
                  <a:schemeClr val="tx1"/>
                </a:solidFill>
                <a:latin typeface="Arial" pitchFamily="76" charset="0"/>
                <a:ea typeface="ＭＳ Ｐゴシック" pitchFamily="76" charset="-128"/>
                <a:cs typeface="ＭＳ Ｐゴシック" pitchFamily="76" charset="-128"/>
              </a:rPr>
              <a:t/>
            </a:r>
            <a:br>
              <a:rPr lang="en-US" sz="1200" b="0" i="0" kern="1200" dirty="0" smtClean="0">
                <a:solidFill>
                  <a:schemeClr val="tx1"/>
                </a:solidFill>
                <a:latin typeface="Arial" pitchFamily="76" charset="0"/>
                <a:ea typeface="ＭＳ Ｐゴシック" pitchFamily="76" charset="-128"/>
                <a:cs typeface="ＭＳ Ｐゴシック" pitchFamily="76" charset="-128"/>
              </a:rPr>
            </a:br>
            <a:endParaRPr lang="en-US" dirty="0"/>
          </a:p>
        </p:txBody>
      </p:sp>
      <p:sp>
        <p:nvSpPr>
          <p:cNvPr id="4" name="Date Placeholder 3"/>
          <p:cNvSpPr>
            <a:spLocks noGrp="1"/>
          </p:cNvSpPr>
          <p:nvPr>
            <p:ph type="dt" idx="10"/>
          </p:nvPr>
        </p:nvSpPr>
        <p:spPr/>
        <p:txBody>
          <a:bodyPr/>
          <a:lstStyle/>
          <a:p>
            <a:pPr>
              <a:defRPr/>
            </a:pPr>
            <a:fld id="{DF2BABD9-C0A7-2946-BB06-05BD38511531}" type="datetime1">
              <a:rPr lang="en-US" smtClean="0"/>
              <a:pPr>
                <a:defRPr/>
              </a:pPr>
              <a:t>11/19/10</a:t>
            </a:fld>
            <a:endParaRPr lang="en-US"/>
          </a:p>
        </p:txBody>
      </p:sp>
      <p:sp>
        <p:nvSpPr>
          <p:cNvPr id="5" name="Slide Number Placeholder 4"/>
          <p:cNvSpPr>
            <a:spLocks noGrp="1"/>
          </p:cNvSpPr>
          <p:nvPr>
            <p:ph type="sldNum" sz="quarter" idx="11"/>
          </p:nvPr>
        </p:nvSpPr>
        <p:spPr/>
        <p:txBody>
          <a:bodyPr/>
          <a:lstStyle/>
          <a:p>
            <a:pPr>
              <a:defRPr/>
            </a:pPr>
            <a:fld id="{E0ECBA04-F2C1-0940-9A6F-6105D02873AD}"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11/21/10</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18</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a:t>
            </a:r>
            <a:r>
              <a:rPr lang="en-US" altLang="zh-CN" baseline="0" dirty="0" smtClean="0"/>
              <a:t> am going to talk about </a:t>
            </a:r>
            <a:r>
              <a:rPr lang="en-US" altLang="zh-CN" baseline="0" dirty="0" err="1" smtClean="0"/>
              <a:t>youtube</a:t>
            </a:r>
            <a:r>
              <a:rPr lang="en-US" altLang="zh-CN" baseline="0" dirty="0" smtClean="0"/>
              <a:t> in china,</a:t>
            </a:r>
          </a:p>
          <a:p>
            <a:r>
              <a:rPr lang="en-US" altLang="zh-CN" baseline="0" dirty="0" smtClean="0"/>
              <a:t>but actually, </a:t>
            </a:r>
            <a:r>
              <a:rPr lang="en-US" altLang="zh-CN" baseline="0" dirty="0" err="1" smtClean="0"/>
              <a:t>youtube</a:t>
            </a:r>
            <a:r>
              <a:rPr lang="en-US" altLang="zh-CN" baseline="0" dirty="0" smtClean="0"/>
              <a:t> is not in china.</a:t>
            </a:r>
          </a:p>
          <a:p>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a:p>
        </p:txBody>
      </p:sp>
      <p:sp>
        <p:nvSpPr>
          <p:cNvPr id="5" name="灯片编号占位符 4"/>
          <p:cNvSpPr>
            <a:spLocks noGrp="1"/>
          </p:cNvSpPr>
          <p:nvPr>
            <p:ph type="sldNum" sz="quarter" idx="11"/>
          </p:nvPr>
        </p:nvSpPr>
        <p:spPr/>
        <p:txBody>
          <a:bodyPr/>
          <a:lstStyle/>
          <a:p>
            <a:fld id="{33D615BE-1A93-B744-BC3B-5559F626EC92}"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Facebook</a:t>
            </a:r>
            <a:r>
              <a:rPr lang="en-US" altLang="zh-CN" dirty="0" smtClean="0"/>
              <a:t> 2008</a:t>
            </a:r>
          </a:p>
          <a:p>
            <a:r>
              <a:rPr lang="en-US" altLang="zh-CN" dirty="0" smtClean="0"/>
              <a:t>Twitter 2009</a:t>
            </a:r>
          </a:p>
          <a:p>
            <a:endParaRPr lang="en-US" altLang="zh-CN" dirty="0" smtClean="0"/>
          </a:p>
          <a:p>
            <a:r>
              <a:rPr lang="en-US" altLang="zh-CN" dirty="0" smtClean="0"/>
              <a:t>Google is different from the previous</a:t>
            </a:r>
            <a:r>
              <a:rPr lang="en-US" altLang="zh-CN" baseline="0" dirty="0" smtClean="0"/>
              <a:t> two.</a:t>
            </a:r>
            <a:endParaRPr lang="en-US" altLang="zh-CN" dirty="0" smtClean="0"/>
          </a:p>
          <a:p>
            <a:r>
              <a:rPr lang="en-US" altLang="zh-CN" dirty="0" smtClean="0"/>
              <a:t>In</a:t>
            </a:r>
            <a:r>
              <a:rPr lang="en-US" altLang="zh-CN" baseline="0" dirty="0" smtClean="0"/>
              <a:t> Jan 2006, google.cn started to filter their search results subject to censorship of Chinese government.</a:t>
            </a:r>
          </a:p>
          <a:p>
            <a:r>
              <a:rPr lang="en-US" altLang="zh-CN" baseline="0" dirty="0" smtClean="0"/>
              <a:t>In Jan 2010, Google announced that it was “no longer willing to continue censoring” results on google.cn</a:t>
            </a:r>
          </a:p>
          <a:p>
            <a:endParaRPr lang="en-US" altLang="zh-CN" baseline="0" dirty="0" smtClean="0"/>
          </a:p>
          <a:p>
            <a:r>
              <a:rPr lang="en-US" altLang="zh-CN" baseline="0" dirty="0" smtClean="0"/>
              <a:t>March 2010, Google officially announced that they would transfer their search service from mainland china to </a:t>
            </a:r>
            <a:r>
              <a:rPr lang="en-US" altLang="zh-CN" baseline="0" dirty="0" err="1" smtClean="0"/>
              <a:t>hong</a:t>
            </a:r>
            <a:r>
              <a:rPr lang="en-US" altLang="zh-CN" baseline="0" dirty="0" smtClean="0"/>
              <a:t> </a:t>
            </a:r>
            <a:r>
              <a:rPr lang="en-US" altLang="zh-CN" baseline="0" dirty="0" err="1" smtClean="0"/>
              <a:t>kong</a:t>
            </a:r>
            <a:r>
              <a:rPr lang="en-US" altLang="zh-CN" baseline="0" dirty="0" smtClean="0"/>
              <a:t>. </a:t>
            </a:r>
          </a:p>
          <a:p>
            <a:endParaRPr lang="en-US" altLang="zh-CN" baseline="0" dirty="0" smtClean="0"/>
          </a:p>
          <a:p>
            <a:r>
              <a:rPr lang="en-US" altLang="zh-CN" baseline="0" dirty="0" err="1" smtClean="0"/>
              <a:t>Fyi</a:t>
            </a:r>
            <a:r>
              <a:rPr lang="en-US" altLang="zh-CN" baseline="0" dirty="0" smtClean="0"/>
              <a:t>: </a:t>
            </a:r>
            <a:r>
              <a:rPr lang="en-US" altLang="zh-CN" baseline="0" dirty="0" err="1" smtClean="0"/>
              <a:t>hk</a:t>
            </a:r>
            <a:r>
              <a:rPr lang="en-US" altLang="zh-CN" baseline="0" dirty="0" smtClean="0"/>
              <a:t> is one of the special administrative region of </a:t>
            </a:r>
            <a:r>
              <a:rPr lang="en-US" altLang="zh-CN" baseline="0" dirty="0" err="1" smtClean="0"/>
              <a:t>prc</a:t>
            </a:r>
            <a:r>
              <a:rPr lang="en-US" altLang="zh-CN" baseline="0" dirty="0" smtClean="0"/>
              <a:t>.</a:t>
            </a:r>
          </a:p>
          <a:p>
            <a:r>
              <a:rPr lang="en-US" altLang="zh-CN" baseline="0" dirty="0" smtClean="0"/>
              <a:t>It has a higher autonomy except defense and foreign affairs. </a:t>
            </a:r>
          </a:p>
          <a:p>
            <a:r>
              <a:rPr lang="en-US" altLang="zh-CN" baseline="0" dirty="0" smtClean="0"/>
              <a:t>Google.com.hk is no longer under censorship of </a:t>
            </a:r>
            <a:r>
              <a:rPr lang="en-US" altLang="zh-CN" baseline="0" dirty="0" err="1" smtClean="0"/>
              <a:t>chinese</a:t>
            </a:r>
            <a:r>
              <a:rPr lang="en-US" altLang="zh-CN" baseline="0" dirty="0" smtClean="0"/>
              <a:t> government.</a:t>
            </a:r>
          </a:p>
          <a:p>
            <a:endParaRPr lang="en-US" altLang="zh-CN" baseline="0" dirty="0" smtClean="0"/>
          </a:p>
          <a:p>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liberty times from </a:t>
            </a:r>
            <a:r>
              <a:rPr lang="en-US" altLang="zh-CN" dirty="0" err="1" smtClean="0"/>
              <a:t>taiwan</a:t>
            </a:r>
            <a:endParaRPr lang="en-US" altLang="zh-CN" dirty="0" smtClean="0"/>
          </a:p>
          <a:p>
            <a:r>
              <a:rPr lang="en-US" altLang="zh-CN" dirty="0" smtClean="0"/>
              <a:t>The</a:t>
            </a:r>
            <a:r>
              <a:rPr lang="en-US" altLang="zh-CN" baseline="0" dirty="0" smtClean="0"/>
              <a:t> </a:t>
            </a:r>
            <a:r>
              <a:rPr lang="en-US" altLang="zh-CN" baseline="0" dirty="0" err="1" smtClean="0"/>
              <a:t>mingbao</a:t>
            </a:r>
            <a:r>
              <a:rPr lang="en-US" altLang="zh-CN" baseline="0" dirty="0" smtClean="0"/>
              <a:t> from </a:t>
            </a:r>
            <a:r>
              <a:rPr lang="en-US" altLang="zh-CN" baseline="0" dirty="0" err="1" smtClean="0"/>
              <a:t>hongkong</a:t>
            </a:r>
            <a:endParaRPr lang="en-US" altLang="zh-CN" baseline="0" dirty="0" smtClean="0"/>
          </a:p>
          <a:p>
            <a:endParaRPr lang="en-US" altLang="zh-CN" baseline="0" dirty="0" smtClean="0"/>
          </a:p>
          <a:p>
            <a:r>
              <a:rPr lang="en-US" altLang="zh-CN" baseline="0" dirty="0" smtClean="0"/>
              <a:t>This times is not the real “times”, it’s a daily commentary about china by the times.</a:t>
            </a:r>
          </a:p>
          <a:p>
            <a:endParaRPr lang="en-US" altLang="zh-CN" baseline="0" dirty="0" smtClean="0"/>
          </a:p>
          <a:p>
            <a:r>
              <a:rPr lang="en-US" altLang="zh-CN" baseline="0" dirty="0" smtClean="0"/>
              <a:t>The real times can be accessed in China.</a:t>
            </a:r>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true.</a:t>
            </a:r>
          </a:p>
          <a:p>
            <a:r>
              <a:rPr lang="en-US" altLang="zh-CN" dirty="0" smtClean="0"/>
              <a:t>Information technology has been playing a really important role in our life.</a:t>
            </a:r>
          </a:p>
          <a:p>
            <a:r>
              <a:rPr lang="en-US" altLang="zh-CN" dirty="0" smtClean="0"/>
              <a:t>Cell phones, internet,</a:t>
            </a:r>
            <a:r>
              <a:rPr lang="en-US" altLang="zh-CN" baseline="0" dirty="0" smtClean="0"/>
              <a:t> everything.</a:t>
            </a:r>
            <a:endParaRPr lang="en-US" altLang="zh-CN" dirty="0" smtClean="0"/>
          </a:p>
          <a:p>
            <a:r>
              <a:rPr lang="en-US" altLang="zh-CN" dirty="0" smtClean="0"/>
              <a:t>What</a:t>
            </a:r>
            <a:r>
              <a:rPr lang="en-US" altLang="zh-CN" baseline="0" dirty="0" smtClean="0"/>
              <a:t> she pointed out was that the </a:t>
            </a:r>
            <a:r>
              <a:rPr lang="en-US" altLang="zh-CN" baseline="0" dirty="0" err="1" smtClean="0"/>
              <a:t>chinese</a:t>
            </a:r>
            <a:r>
              <a:rPr lang="en-US" altLang="zh-CN" baseline="0" dirty="0" smtClean="0"/>
              <a:t> government was actually put up an information curtain.</a:t>
            </a:r>
          </a:p>
          <a:p>
            <a:r>
              <a:rPr lang="en-US" altLang="zh-CN" baseline="0" dirty="0" smtClean="0"/>
              <a:t>Is china really wrong about this?</a:t>
            </a:r>
          </a:p>
          <a:p>
            <a:r>
              <a:rPr lang="en-US" altLang="zh-CN" baseline="0" dirty="0" smtClean="0"/>
              <a:t>Another story, earthquake in china two years ago.</a:t>
            </a:r>
          </a:p>
          <a:p>
            <a:r>
              <a:rPr lang="en-US" altLang="zh-CN" baseline="0" dirty="0" smtClean="0"/>
              <a:t>Worse than the one in Haiti.</a:t>
            </a:r>
          </a:p>
          <a:p>
            <a:r>
              <a:rPr lang="en-US" altLang="zh-CN" baseline="0" dirty="0" smtClean="0"/>
              <a:t>What happened at that time, was all the telephone or </a:t>
            </a:r>
            <a:r>
              <a:rPr lang="en-US" altLang="zh-CN" baseline="0" dirty="0" err="1" smtClean="0"/>
              <a:t>cellphone</a:t>
            </a:r>
            <a:r>
              <a:rPr lang="en-US" altLang="zh-CN" baseline="0" dirty="0" smtClean="0"/>
              <a:t> connection was dead.</a:t>
            </a:r>
          </a:p>
          <a:p>
            <a:r>
              <a:rPr lang="en-US" altLang="zh-CN" baseline="0" dirty="0" smtClean="0"/>
              <a:t>Too many people were using at the same time.</a:t>
            </a:r>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11/19/10</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is what I got from </a:t>
            </a:r>
            <a:r>
              <a:rPr lang="en-US" altLang="zh-CN" baseline="0" dirty="0" err="1" smtClean="0"/>
              <a:t>google</a:t>
            </a:r>
            <a:r>
              <a:rPr lang="en-US" altLang="zh-CN" baseline="0" dirty="0" smtClean="0"/>
              <a:t>/</a:t>
            </a:r>
            <a:r>
              <a:rPr lang="en-US" altLang="zh-CN" baseline="0" dirty="0" err="1" smtClean="0"/>
              <a:t>publicdata</a:t>
            </a:r>
            <a:endParaRPr lang="en-US" altLang="zh-CN" baseline="0" dirty="0" smtClean="0"/>
          </a:p>
          <a:p>
            <a:r>
              <a:rPr lang="en-US" altLang="zh-CN" baseline="0" dirty="0" smtClean="0"/>
              <a:t>The graph is generated based on the data before 2008.</a:t>
            </a:r>
          </a:p>
          <a:p>
            <a:r>
              <a:rPr lang="en-US" altLang="zh-CN" baseline="0" dirty="0" smtClean="0"/>
              <a:t>The difference is huge.</a:t>
            </a:r>
          </a:p>
          <a:p>
            <a:r>
              <a:rPr lang="en-US" altLang="zh-CN" baseline="0" dirty="0" smtClean="0"/>
              <a:t>4.4 ratio</a:t>
            </a:r>
          </a:p>
          <a:p>
            <a:endParaRPr lang="en-US" altLang="zh-CN" baseline="0" dirty="0" smtClean="0"/>
          </a:p>
          <a:p>
            <a:r>
              <a:rPr lang="en-US" altLang="zh-CN" baseline="0" dirty="0" smtClean="0"/>
              <a:t>the book gives examples about the white supremacist and the KKK.</a:t>
            </a:r>
          </a:p>
          <a:p>
            <a:r>
              <a:rPr lang="en-US" altLang="zh-CN" baseline="0" dirty="0" smtClean="0"/>
              <a:t>Those kind of message on the internet can affect people, some of them even cause physical harm to others.</a:t>
            </a:r>
          </a:p>
          <a:p>
            <a:r>
              <a:rPr lang="en-US" altLang="zh-CN" baseline="0" dirty="0" smtClean="0"/>
              <a:t>Suppose there are about 20 people who are affected by the message on the internet, then it’s about 90 people in china.</a:t>
            </a:r>
          </a:p>
          <a:p>
            <a:r>
              <a:rPr lang="en-US" altLang="zh-CN" baseline="0" dirty="0" smtClean="0"/>
              <a:t>Even A group of 20 people is able to do something horrible, how about 90…</a:t>
            </a:r>
          </a:p>
          <a:p>
            <a:endParaRPr lang="en-US" altLang="zh-CN" baseline="0" dirty="0" smtClean="0"/>
          </a:p>
          <a:p>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Although</a:t>
            </a:r>
            <a:r>
              <a:rPr lang="en-US" altLang="zh-CN" baseline="0" dirty="0" smtClean="0"/>
              <a:t> lots of websites are blocked in China, there are still ways to access them</a:t>
            </a:r>
          </a:p>
          <a:p>
            <a:r>
              <a:rPr lang="en-US" altLang="zh-CN" baseline="0" dirty="0" smtClean="0"/>
              <a:t>VPN.</a:t>
            </a:r>
          </a:p>
          <a:p>
            <a:endParaRPr lang="en-US" altLang="zh-CN" baseline="0" dirty="0" smtClean="0"/>
          </a:p>
          <a:p>
            <a:r>
              <a:rPr lang="en-US" altLang="zh-CN" baseline="0" dirty="0" smtClean="0"/>
              <a:t>Detailed instruction.</a:t>
            </a:r>
          </a:p>
          <a:p>
            <a:endParaRPr lang="en-US" altLang="zh-CN" baseline="0" dirty="0" smtClean="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日期占位符 3"/>
          <p:cNvSpPr>
            <a:spLocks noGrp="1"/>
          </p:cNvSpPr>
          <p:nvPr>
            <p:ph type="dt" idx="10"/>
          </p:nvPr>
        </p:nvSpPr>
        <p:spPr/>
        <p:txBody>
          <a:bodyPr/>
          <a:lstStyle/>
          <a:p>
            <a:fld id="{6C6701A5-E2B4-084E-AFA6-719602F16EA1}" type="datetime1">
              <a:rPr lang="en-US" smtClean="0"/>
              <a:pPr/>
              <a:t>11/21/10</a:t>
            </a:fld>
            <a:endParaRPr lang="en-US" dirty="0"/>
          </a:p>
        </p:txBody>
      </p:sp>
      <p:sp>
        <p:nvSpPr>
          <p:cNvPr id="5" name="灯片编号占位符 4"/>
          <p:cNvSpPr>
            <a:spLocks noGrp="1"/>
          </p:cNvSpPr>
          <p:nvPr>
            <p:ph type="sldNum" sz="quarter" idx="11"/>
          </p:nvPr>
        </p:nvSpPr>
        <p:spPr/>
        <p:txBody>
          <a:bodyPr/>
          <a:lstStyle/>
          <a:p>
            <a:fld id="{33D615BE-1A93-B744-BC3B-5559F626EC92}"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14A48DF6-CF95-8549-8A29-F61DD5B382C5}" type="datetime1">
              <a:rPr lang="en-US"/>
              <a:pPr/>
              <a:t>11/21/10</a:t>
            </a:fld>
            <a:endParaRPr lang="en-US"/>
          </a:p>
        </p:txBody>
      </p:sp>
      <p:sp>
        <p:nvSpPr>
          <p:cNvPr id="21507" name="Rectangle 7"/>
          <p:cNvSpPr>
            <a:spLocks noGrp="1" noChangeArrowheads="1"/>
          </p:cNvSpPr>
          <p:nvPr>
            <p:ph type="sldNum" sz="quarter" idx="5"/>
          </p:nvPr>
        </p:nvSpPr>
        <p:spPr>
          <a:noFill/>
        </p:spPr>
        <p:txBody>
          <a:bodyPr/>
          <a:lstStyle/>
          <a:p>
            <a:fld id="{D420D416-2F18-2542-BCEE-DB528A4C251C}" type="slidenum">
              <a:rPr lang="en-US"/>
              <a:pPr/>
              <a:t>26</a:t>
            </a:fld>
            <a:endParaRPr lang="en-US"/>
          </a:p>
        </p:txBody>
      </p:sp>
      <p:sp>
        <p:nvSpPr>
          <p:cNvPr id="21508" name="Rectangle 2"/>
          <p:cNvSpPr>
            <a:spLocks noGrp="1" noRot="1" noChangeAspect="1" noChangeArrowheads="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In</a:t>
            </a:r>
            <a:r>
              <a:rPr lang="en-US" baseline="0" dirty="0" smtClean="0">
                <a:latin typeface="Arial" pitchFamily="-109" charset="0"/>
                <a:ea typeface="ＭＳ Ｐゴシック" pitchFamily="-109" charset="-128"/>
                <a:cs typeface="ＭＳ Ｐゴシック" pitchFamily="-109" charset="-128"/>
              </a:rPr>
              <a:t> 1994, academic researchers in China created the first link between Chinese computer networks and the global, public Internet.</a:t>
            </a: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In May of the following year, The primary Chinese network </a:t>
            </a:r>
            <a:r>
              <a:rPr lang="en-US" baseline="0" dirty="0" err="1" smtClean="0">
                <a:latin typeface="Arial" pitchFamily="-109" charset="0"/>
                <a:ea typeface="ＭＳ Ｐゴシック" pitchFamily="-109" charset="-128"/>
                <a:cs typeface="ＭＳ Ｐゴシック" pitchFamily="-109" charset="-128"/>
              </a:rPr>
              <a:t>ChinaNet</a:t>
            </a:r>
            <a:r>
              <a:rPr lang="en-US" baseline="0" dirty="0" smtClean="0">
                <a:latin typeface="Arial" pitchFamily="-109" charset="0"/>
                <a:ea typeface="ＭＳ Ｐゴシック" pitchFamily="-109" charset="-128"/>
                <a:cs typeface="ＭＳ Ｐゴシック" pitchFamily="-109" charset="-128"/>
              </a:rPr>
              <a:t>, which is operated by China Telecom, started accepting Internet account registrations.  All users had to register with the Ministry of Posts and </a:t>
            </a:r>
            <a:r>
              <a:rPr lang="en-US" baseline="0" dirty="0" err="1" smtClean="0">
                <a:latin typeface="Arial" pitchFamily="-109" charset="0"/>
                <a:ea typeface="ＭＳ Ｐゴシック" pitchFamily="-109" charset="-128"/>
                <a:cs typeface="ＭＳ Ｐゴシック" pitchFamily="-109" charset="-128"/>
              </a:rPr>
              <a:t>Telecommuncations</a:t>
            </a:r>
            <a:r>
              <a:rPr lang="en-US" baseline="0" dirty="0" smtClean="0">
                <a:latin typeface="Arial" pitchFamily="-109" charset="0"/>
                <a:ea typeface="ＭＳ Ｐゴシック" pitchFamily="-109" charset="-128"/>
                <a:cs typeface="ＭＳ Ｐゴシック" pitchFamily="-109" charset="-128"/>
              </a:rPr>
              <a:t>, and many Usenet newsgroups (which was a popular way to communicate at the time) were blocked.</a:t>
            </a: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On February 1, 1996, the Xinhua News Agency announced a set of new regulations that had been decided by a government cabinet meeting</a:t>
            </a:r>
          </a:p>
          <a:p>
            <a:pPr marL="171450" indent="-171450" eaLnBrk="1" hangingPunct="1">
              <a:buFontTx/>
              <a:buChar char="-"/>
            </a:pPr>
            <a:r>
              <a:rPr lang="en-US" baseline="0" dirty="0" smtClean="0">
                <a:latin typeface="Arial" pitchFamily="-109" charset="0"/>
                <a:ea typeface="ＭＳ Ｐゴシック" pitchFamily="-109" charset="-128"/>
                <a:cs typeface="ＭＳ Ｐゴシック" pitchFamily="-109" charset="-128"/>
              </a:rPr>
              <a:t>All ISPs had to re-register with the government or shut down</a:t>
            </a:r>
          </a:p>
          <a:p>
            <a:pPr marL="171450" indent="-171450" eaLnBrk="1" hangingPunct="1">
              <a:buFontTx/>
              <a:buChar char="-"/>
            </a:pPr>
            <a:r>
              <a:rPr lang="en-US" baseline="0" dirty="0" smtClean="0">
                <a:latin typeface="Arial" pitchFamily="-109" charset="0"/>
                <a:ea typeface="ＭＳ Ｐゴシック" pitchFamily="-109" charset="-128"/>
                <a:cs typeface="ＭＳ Ｐゴシック" pitchFamily="-109" charset="-128"/>
              </a:rPr>
              <a:t>Chinese networks could only connect to the public internet using a channel designated by the </a:t>
            </a:r>
            <a:r>
              <a:rPr lang="en-US" baseline="0" dirty="0" err="1" smtClean="0">
                <a:latin typeface="Arial" pitchFamily="-109" charset="0"/>
                <a:ea typeface="ＭＳ Ｐゴシック" pitchFamily="-109" charset="-128"/>
                <a:cs typeface="ＭＳ Ｐゴシック" pitchFamily="-109" charset="-128"/>
              </a:rPr>
              <a:t>Minisry</a:t>
            </a:r>
            <a:r>
              <a:rPr lang="en-US" baseline="0" dirty="0" smtClean="0">
                <a:latin typeface="Arial" pitchFamily="-109" charset="0"/>
                <a:ea typeface="ＭＳ Ｐゴシック" pitchFamily="-109" charset="-128"/>
                <a:cs typeface="ＭＳ Ｐゴシック" pitchFamily="-109" charset="-128"/>
              </a:rPr>
              <a:t> of Posts and Telecommunications</a:t>
            </a:r>
          </a:p>
          <a:p>
            <a:pPr marL="171450" indent="-171450" eaLnBrk="1" hangingPunct="1">
              <a:buFontTx/>
              <a:buChar char="-"/>
            </a:pPr>
            <a:r>
              <a:rPr lang="en-US" baseline="0" dirty="0" smtClean="0">
                <a:latin typeface="Arial" pitchFamily="-109" charset="0"/>
                <a:ea typeface="ＭＳ Ｐゴシック" pitchFamily="-109" charset="-128"/>
                <a:cs typeface="ＭＳ Ｐゴシック" pitchFamily="-109" charset="-128"/>
              </a:rPr>
              <a:t>All networks would be supervised by a branch of government, based on the type of connection (general, computer company, university, or scientific research)</a:t>
            </a:r>
          </a:p>
          <a:p>
            <a:pPr marL="171450" indent="-171450" eaLnBrk="1" hangingPunct="1">
              <a:buFontTx/>
              <a:buChar char="-"/>
            </a:pPr>
            <a:r>
              <a:rPr lang="en-US" baseline="0" dirty="0" smtClean="0">
                <a:latin typeface="Arial" pitchFamily="-109" charset="0"/>
                <a:ea typeface="ＭＳ Ｐゴシック" pitchFamily="-109" charset="-128"/>
                <a:cs typeface="ＭＳ Ｐゴシック" pitchFamily="-109" charset="-128"/>
              </a:rPr>
              <a:t>No organization could engage in activities at the expense of state security.  Disseminating information that could affect public order was forbidden and pornography was explicitly banned.</a:t>
            </a:r>
          </a:p>
          <a:p>
            <a:pPr marL="171450" indent="-171450" eaLnBrk="1" hangingPunct="1">
              <a:buFontTx/>
              <a:buChar char="-"/>
            </a:pPr>
            <a:endParaRPr lang="en-US" baseline="0" dirty="0" smtClean="0">
              <a:latin typeface="Arial" pitchFamily="-109" charset="0"/>
              <a:ea typeface="ＭＳ Ｐゴシック" pitchFamily="-109" charset="-128"/>
              <a:cs typeface="ＭＳ Ｐゴシック" pitchFamily="-109" charset="-128"/>
            </a:endParaRPr>
          </a:p>
          <a:p>
            <a:pPr marL="0" indent="0" eaLnBrk="1" hangingPunct="1">
              <a:buFontTx/>
              <a:buNone/>
            </a:pPr>
            <a:r>
              <a:rPr lang="en-US" baseline="0" dirty="0" smtClean="0">
                <a:latin typeface="Arial" pitchFamily="-109" charset="0"/>
                <a:ea typeface="ＭＳ Ｐゴシック" pitchFamily="-109" charset="-128"/>
                <a:cs typeface="ＭＳ Ｐゴシック" pitchFamily="-109" charset="-128"/>
              </a:rPr>
              <a:t>None of these restrictions apply to Hong Kong or Macau, however, because they have independent judicial power and are not subject to most laws of the People’s Republic of China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Legislation</a:t>
            </a:r>
            <a:r>
              <a:rPr lang="en-US" baseline="0" dirty="0" smtClean="0"/>
              <a:t> alone, however, was not enough.  Many people may not have known about the laws, or may have chosen not to abide by them.  Thus, the Golden Shield Project was born.  The project first went into the planning stages in 1998.</a:t>
            </a:r>
          </a:p>
          <a:p>
            <a:endParaRPr lang="en-US" baseline="0" dirty="0" smtClean="0"/>
          </a:p>
          <a:p>
            <a:r>
              <a:rPr lang="en-US" baseline="0" dirty="0" smtClean="0"/>
              <a:t>The United States media has used the term “Great Firewall of China” many times in reference to Chinese Internet Censorship – although there is a barrier to limit communication with the rest of the internet, it is only a part of the larger project.</a:t>
            </a:r>
          </a:p>
          <a:p>
            <a:endParaRPr lang="en-US" baseline="0" dirty="0" smtClean="0"/>
          </a:p>
          <a:p>
            <a:r>
              <a:rPr lang="en-US" baseline="0" dirty="0" smtClean="0"/>
              <a:t>Using routers supplied from Cisco Systems of the US, all traffic in China is mirrored to Chinese government computers where it can be monitored and filtered or blocked if necessary.</a:t>
            </a:r>
            <a:endParaRPr lang="en-US" dirty="0"/>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522115"/>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DNS poisoning</a:t>
            </a:r>
            <a:r>
              <a:rPr lang="en-US" baseline="0" dirty="0" smtClean="0"/>
              <a:t> is an attack used to intercept internet communications and send them elsewhere.  DNS, or Domain Name System, allows for users to put in easy-to-remember names instead of hard-to-remember IP addresses to access remote computers.</a:t>
            </a:r>
          </a:p>
          <a:p>
            <a:r>
              <a:rPr lang="en-US" baseline="0" dirty="0" smtClean="0"/>
              <a:t>An easy analogy is to a phone book – if I needed to call WPI, I’d look it up and the phone book and get 508-831-5000, which I would then connect to from my phone.  Similarly, if I wanted to go to wpi.edu, I’d look it up in the DNS and get 130.215.36.26.</a:t>
            </a:r>
          </a:p>
          <a:p>
            <a:r>
              <a:rPr lang="en-US" baseline="0" dirty="0" smtClean="0"/>
              <a:t>DNS poisoning returns back false information which either redirects the request to nowhere or to a government-approved Chinese competitor.</a:t>
            </a:r>
          </a:p>
          <a:p>
            <a:endParaRPr lang="en-US" baseline="0" dirty="0" smtClean="0"/>
          </a:p>
          <a:p>
            <a:r>
              <a:rPr lang="en-US" baseline="0" dirty="0" smtClean="0"/>
              <a:t>The Chinese government also maintains a list of IP addresses to block, preventing users from just entering the IP directly.</a:t>
            </a:r>
          </a:p>
          <a:p>
            <a:endParaRPr lang="en-US" baseline="0" dirty="0" smtClean="0"/>
          </a:p>
          <a:p>
            <a:r>
              <a:rPr lang="en-US" dirty="0" smtClean="0"/>
              <a:t>The URL keyword</a:t>
            </a:r>
            <a:r>
              <a:rPr lang="en-US" baseline="0" dirty="0" smtClean="0"/>
              <a:t> block is where something like news.com is accessible, but news.com/</a:t>
            </a:r>
            <a:r>
              <a:rPr lang="en-US" baseline="0" dirty="0" err="1" smtClean="0"/>
              <a:t>chinese</a:t>
            </a:r>
            <a:r>
              <a:rPr lang="en-US" baseline="0" dirty="0" smtClean="0"/>
              <a:t>-government-imprisons-journalist/ would not be.</a:t>
            </a:r>
          </a:p>
          <a:p>
            <a:endParaRPr lang="en-US" baseline="0" dirty="0" smtClean="0"/>
          </a:p>
          <a:p>
            <a:r>
              <a:rPr lang="en-US" baseline="0" dirty="0" smtClean="0"/>
              <a:t>Finally, page blocks are the newest and most complex – any page being accessed is first scanned by government machines to see if it contains any of a list of forbidden key terms.  If it does not, the page is allowed through.</a:t>
            </a:r>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369416"/>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these technological methods of limiting access to information on the internet, other measures are employed as well.</a:t>
            </a:r>
          </a:p>
          <a:p>
            <a:r>
              <a:rPr lang="en-US" baseline="0" dirty="0" smtClean="0"/>
              <a:t>Approximately 30,000 “internet police” supposedly monitor website access, internet chat rooms, and even private emails.</a:t>
            </a:r>
          </a:p>
          <a:p>
            <a:endParaRPr lang="en-US" baseline="0" dirty="0" smtClean="0"/>
          </a:p>
          <a:p>
            <a:r>
              <a:rPr lang="en-US" baseline="0" dirty="0" smtClean="0"/>
              <a:t>All Internet users in China are also required to register with their own name.  Although US Internet Service Providers have the same policy, the difference is that in China the government has access to the information.  Even users of public Internet cafes are required to log in using their real name.</a:t>
            </a:r>
          </a:p>
          <a:p>
            <a:r>
              <a:rPr lang="en-US" baseline="0" dirty="0" smtClean="0"/>
              <a:t>This gives users the perception that they are always being watched, prompting them to censor themselves in their Internet searching and browsing.</a:t>
            </a:r>
          </a:p>
          <a:p>
            <a:endParaRPr lang="en-US" baseline="0" dirty="0"/>
          </a:p>
          <a:p>
            <a:r>
              <a:rPr lang="en-US" baseline="0" dirty="0" smtClean="0"/>
              <a:t>The Chinese government has also mandated that any business within China must actively filter and censor content, and even report information on user activity to the Chinese government.  Any business that does not do so is shut down.  This causes backlash against companies who wish to operate in China, such as Google, Microsoft’s Bing, and Yahoo, as they have to abide by Chinese laws.  </a:t>
            </a:r>
          </a:p>
          <a:p>
            <a:endParaRPr lang="en-US" baseline="0" dirty="0" smtClean="0"/>
          </a:p>
          <a:p>
            <a:r>
              <a:rPr lang="en-US" baseline="0" dirty="0" smtClean="0"/>
              <a:t>The operators of search engines especially are required to filter out various results from their search engine.  However, Google has stated in their defense that “</a:t>
            </a:r>
            <a:r>
              <a:rPr lang="en-US" sz="1200" b="0" i="0" kern="1200" dirty="0" smtClean="0">
                <a:solidFill>
                  <a:schemeClr val="tx1"/>
                </a:solidFill>
                <a:latin typeface="Arial" pitchFamily="76" charset="0"/>
                <a:ea typeface="ＭＳ Ｐゴシック" pitchFamily="76" charset="-128"/>
                <a:cs typeface="ＭＳ Ｐゴシック" pitchFamily="76" charset="-128"/>
              </a:rPr>
              <a:t>We launched Google.cn in January 2006 in the belief that the benefits of increased access to information for people in China and a more open Internet outweighed our discomfort in agreeing to censor some results</a:t>
            </a:r>
            <a:r>
              <a:rPr lang="en-US" baseline="0" dirty="0" smtClean="0"/>
              <a:t>”</a:t>
            </a:r>
          </a:p>
          <a:p>
            <a:endParaRPr lang="en-US" baseline="0" dirty="0" smtClean="0"/>
          </a:p>
          <a:p>
            <a:endParaRPr lang="en-US" baseline="0" dirty="0" smtClean="0"/>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1607885"/>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is a comparison of searching for Tiananmen Square using Google Image Search and </a:t>
            </a:r>
            <a:r>
              <a:rPr lang="en-US" b="0" baseline="0" dirty="0" err="1" smtClean="0"/>
              <a:t>Baidu</a:t>
            </a:r>
            <a:r>
              <a:rPr lang="en-US" b="0" baseline="0" dirty="0" smtClean="0"/>
              <a:t> image search.  </a:t>
            </a:r>
            <a:r>
              <a:rPr lang="en-US" b="0" baseline="0" dirty="0" err="1" smtClean="0"/>
              <a:t>Baidu</a:t>
            </a:r>
            <a:r>
              <a:rPr lang="en-US" b="0" baseline="0" dirty="0" smtClean="0"/>
              <a:t> is the most popular search engine in China, and works directly with the government in filtering its search results.</a:t>
            </a:r>
          </a:p>
          <a:p>
            <a:endParaRPr lang="en-US" b="0" baseline="0" dirty="0" smtClean="0"/>
          </a:p>
          <a:p>
            <a:r>
              <a:rPr lang="en-US" b="0" baseline="0" dirty="0" smtClean="0"/>
              <a:t>As can be seen from these screen shots, the results are quite different.  Google’s results (left) shows tanks rolling in to the square to stop the protests against the Communist Party that happened in 1989, whereas </a:t>
            </a:r>
            <a:r>
              <a:rPr lang="en-US" b="0" baseline="0" dirty="0" err="1" smtClean="0"/>
              <a:t>Baidu’s</a:t>
            </a:r>
            <a:r>
              <a:rPr lang="en-US" b="0" baseline="0" dirty="0" smtClean="0"/>
              <a:t> results (right), show things like people anticipating the 2008 Olympics, along with the translated notice </a:t>
            </a:r>
            <a:r>
              <a:rPr lang="en-US" b="0" dirty="0" smtClean="0"/>
              <a:t>“</a:t>
            </a:r>
            <a:r>
              <a:rPr lang="en-US" sz="1200" b="0" i="0" kern="1200" dirty="0" smtClean="0">
                <a:solidFill>
                  <a:schemeClr val="tx1"/>
                </a:solidFill>
                <a:effectLst/>
                <a:latin typeface="Arial" pitchFamily="76" charset="0"/>
                <a:ea typeface="ＭＳ Ｐゴシック" pitchFamily="76" charset="-128"/>
                <a:cs typeface="ＭＳ Ｐゴシック" pitchFamily="76" charset="-128"/>
              </a:rPr>
              <a:t>According to relevant laws and regulations and policies, some search results have not been shown.”</a:t>
            </a:r>
            <a:endParaRPr lang="en-US" b="0" dirty="0" smtClean="0"/>
          </a:p>
          <a:p>
            <a:endParaRPr lang="en-US" dirty="0"/>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1662417"/>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a:t>
            </a:r>
            <a:r>
              <a:rPr lang="en-US" baseline="0" dirty="0" smtClean="0"/>
              <a:t> few different views by the Chinese people with regards to the Internet censorship in place.  Some simply bypass these blocks using a proxy server or a virtual private network, which encrypt their internet requests and send them through a machine located outside the country.</a:t>
            </a:r>
          </a:p>
          <a:p>
            <a:r>
              <a:rPr lang="en-US" baseline="0" dirty="0" smtClean="0"/>
              <a:t>Others have publicly spoken out against the government, but this often leads to imprisonment and even torture under the crime of “endangering state security”, which means that these political activists are few and far between.</a:t>
            </a:r>
          </a:p>
          <a:p>
            <a:endParaRPr lang="en-US" baseline="0" dirty="0" smtClean="0"/>
          </a:p>
          <a:p>
            <a:r>
              <a:rPr lang="en-US" baseline="0" dirty="0" smtClean="0"/>
              <a:t>Most of the Chinese population, however, simply don’t care.  A recent survey by the Pew research center found that 80% of Chinese citizens agree that the Internet should be controlled or managed, and 85% of those people also agree that government should be the ones to do it.</a:t>
            </a:r>
          </a:p>
          <a:p>
            <a:endParaRPr lang="en-US" baseline="0" dirty="0" smtClean="0"/>
          </a:p>
          <a:p>
            <a:r>
              <a:rPr lang="en-US" baseline="0" dirty="0" smtClean="0"/>
              <a:t>However, just because they don’t care, this doesn’t mean that activities in the United States should simply stop trying.  First, sample surveys always contain some element of bias.  Second, that 20% who does care still represents hundreds of millions of people who want unrestricted Internet access. </a:t>
            </a:r>
          </a:p>
          <a:p>
            <a:r>
              <a:rPr lang="en-US" baseline="0" dirty="0" smtClean="0"/>
              <a:t>Lastly, if one government is allowed to restrict Freedom of Speech in such a way, it is inevitable that other regimes that wish to control their subjects would use this as a model example.</a:t>
            </a:r>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C6701A5-E2B4-084E-AFA6-719602F16EA1}" type="datetime1">
              <a:rPr lang="en-US" smtClean="0"/>
              <a:pPr/>
              <a:t>11/21/10</a:t>
            </a:fld>
            <a:endParaRPr lang="en-US"/>
          </a:p>
        </p:txBody>
      </p:sp>
      <p:sp>
        <p:nvSpPr>
          <p:cNvPr id="5" name="Slide Number Placeholder 4"/>
          <p:cNvSpPr>
            <a:spLocks noGrp="1"/>
          </p:cNvSpPr>
          <p:nvPr>
            <p:ph type="sldNum" sz="quarter" idx="11"/>
          </p:nvPr>
        </p:nvSpPr>
        <p:spPr/>
        <p:txBody>
          <a:bodyPr/>
          <a:lstStyle/>
          <a:p>
            <a:fld id="{33D615BE-1A93-B744-BC3B-5559F626EC92}"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880823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Various techniques</a:t>
            </a:r>
          </a:p>
          <a:p>
            <a:r>
              <a:rPr lang="en-US" dirty="0" smtClean="0"/>
              <a:t>	Older techniques</a:t>
            </a:r>
          </a:p>
          <a:p>
            <a:r>
              <a:rPr lang="en-US" dirty="0" smtClean="0"/>
              <a:t>		Originally</a:t>
            </a:r>
            <a:r>
              <a:rPr lang="en-US" baseline="0" dirty="0" smtClean="0"/>
              <a:t> IP was protected by limited the physical reproduction of books and inventions</a:t>
            </a:r>
          </a:p>
          <a:p>
            <a:r>
              <a:rPr lang="en-US" baseline="0" dirty="0" smtClean="0"/>
              <a:t>		Initially companies used CD Keys to limit copying the software</a:t>
            </a:r>
          </a:p>
          <a:p>
            <a:r>
              <a:rPr lang="en-US" baseline="0" dirty="0" smtClean="0"/>
              <a:t>	Current Techniques</a:t>
            </a:r>
          </a:p>
          <a:p>
            <a:r>
              <a:rPr lang="en-US" baseline="0" dirty="0" smtClean="0"/>
              <a:t>		Various DRM such as verification online, connecting games to online accounts, limiting the number of installs</a:t>
            </a:r>
          </a:p>
          <a:p>
            <a:r>
              <a:rPr lang="en-US" baseline="0" dirty="0" smtClean="0"/>
              <a:t>		Micro transactions provide a new business model which </a:t>
            </a:r>
          </a:p>
          <a:p>
            <a:r>
              <a:rPr lang="en-US" baseline="0" dirty="0" smtClean="0"/>
              <a:t>			provides customers with free/cheap content and </a:t>
            </a:r>
          </a:p>
          <a:p>
            <a:r>
              <a:rPr lang="en-US" baseline="0" dirty="0" smtClean="0"/>
              <a:t>			provides income to pay for the content to the developers.</a:t>
            </a:r>
            <a:endParaRPr lang="en-US" dirty="0"/>
          </a:p>
        </p:txBody>
      </p:sp>
      <p:sp>
        <p:nvSpPr>
          <p:cNvPr id="4" name="Date Placeholder 3"/>
          <p:cNvSpPr>
            <a:spLocks noGrp="1"/>
          </p:cNvSpPr>
          <p:nvPr>
            <p:ph type="dt" idx="10"/>
          </p:nvPr>
        </p:nvSpPr>
        <p:spPr/>
        <p:txBody>
          <a:bodyPr/>
          <a:lstStyle/>
          <a:p>
            <a:fld id="{DF28E75B-200E-1546-A316-7C661EC1A18F}" type="datetime1">
              <a:rPr lang="en-US" smtClean="0"/>
              <a:pPr/>
              <a:t>11/19/10</a:t>
            </a:fld>
            <a:endParaRPr lang="en-US" dirty="0"/>
          </a:p>
        </p:txBody>
      </p:sp>
      <p:sp>
        <p:nvSpPr>
          <p:cNvPr id="5" name="Slide Number Placeholder 4"/>
          <p:cNvSpPr>
            <a:spLocks noGrp="1"/>
          </p:cNvSpPr>
          <p:nvPr>
            <p:ph type="sldNum" sz="quarter" idx="11"/>
          </p:nvPr>
        </p:nvSpPr>
        <p:spPr/>
        <p:txBody>
          <a:bodyPr/>
          <a:lstStyle/>
          <a:p>
            <a:fld id="{E287B147-B3A8-D64C-A081-AA9514A203F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11/21/10</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34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Personal Webpages</a:t>
            </a:r>
          </a:p>
          <a:p>
            <a:r>
              <a:rPr lang="en-US" dirty="0" smtClean="0"/>
              <a:t>	Webpages – political commentary, controversial</a:t>
            </a:r>
            <a:r>
              <a:rPr lang="en-US" baseline="0" dirty="0" smtClean="0"/>
              <a:t> information like how to build bombs, how to rob a bank</a:t>
            </a:r>
          </a:p>
          <a:p>
            <a:r>
              <a:rPr lang="en-US" baseline="0" dirty="0" smtClean="0"/>
              <a:t>	Personal photography, music, art</a:t>
            </a:r>
            <a:endParaRPr lang="en-US" dirty="0" smtClean="0"/>
          </a:p>
          <a:p>
            <a:r>
              <a:rPr lang="en-US" dirty="0" smtClean="0"/>
              <a:t>	Blogs – Easy way for a person to</a:t>
            </a:r>
            <a:r>
              <a:rPr lang="en-US" baseline="0" dirty="0" smtClean="0"/>
              <a:t> publish their own writing where many people can see it</a:t>
            </a:r>
            <a:endParaRPr lang="en-US" dirty="0" smtClean="0"/>
          </a:p>
          <a:p>
            <a:endParaRPr lang="en-US" dirty="0" smtClean="0"/>
          </a:p>
          <a:p>
            <a:r>
              <a:rPr lang="en-US" dirty="0" smtClean="0"/>
              <a:t>Commercial Webpages</a:t>
            </a:r>
          </a:p>
          <a:p>
            <a:r>
              <a:rPr lang="en-US" dirty="0" smtClean="0"/>
              <a:t>	T.V.</a:t>
            </a:r>
            <a:r>
              <a:rPr lang="en-US" baseline="0" dirty="0" smtClean="0"/>
              <a:t> network websites – CNN, Fox</a:t>
            </a:r>
          </a:p>
          <a:p>
            <a:r>
              <a:rPr lang="en-US" baseline="0" dirty="0" smtClean="0"/>
              <a:t>	News Websites – NY Times, USA Today</a:t>
            </a:r>
          </a:p>
          <a:p>
            <a:r>
              <a:rPr lang="en-US" baseline="0" dirty="0" smtClean="0"/>
              <a:t>	Gossip websites</a:t>
            </a:r>
          </a:p>
          <a:p>
            <a:r>
              <a:rPr lang="en-US" baseline="0" dirty="0" smtClean="0"/>
              <a:t>	Pornography websites</a:t>
            </a:r>
          </a:p>
          <a:p>
            <a:r>
              <a:rPr lang="en-US" baseline="0" dirty="0" smtClean="0"/>
              <a:t>	YouTube</a:t>
            </a:r>
            <a:endParaRPr lang="en-US" dirty="0" smtClean="0"/>
          </a:p>
          <a:p>
            <a:endParaRPr lang="en-US" dirty="0" smtClean="0"/>
          </a:p>
          <a:p>
            <a:r>
              <a:rPr lang="en-US" dirty="0" smtClean="0"/>
              <a:t>Forums</a:t>
            </a:r>
          </a:p>
          <a:p>
            <a:r>
              <a:rPr lang="en-US" dirty="0" smtClean="0"/>
              <a:t>	</a:t>
            </a:r>
          </a:p>
          <a:p>
            <a:endParaRPr lang="en-US" dirty="0" smtClean="0"/>
          </a:p>
          <a:p>
            <a:r>
              <a:rPr lang="en-US" dirty="0" smtClean="0"/>
              <a:t>Organization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Special</a:t>
            </a:r>
            <a:r>
              <a:rPr lang="en-US" baseline="0" dirty="0" smtClean="0"/>
              <a:t> interest websites – example, abortion, neo-Nazi ideals, </a:t>
            </a:r>
            <a:endParaRPr lang="en-US" dirty="0" smtClean="0"/>
          </a:p>
          <a:p>
            <a:endParaRPr lang="en-US" dirty="0" smtClean="0"/>
          </a:p>
        </p:txBody>
      </p:sp>
      <p:sp>
        <p:nvSpPr>
          <p:cNvPr id="4" name="Date Placeholder 3"/>
          <p:cNvSpPr>
            <a:spLocks noGrp="1"/>
          </p:cNvSpPr>
          <p:nvPr>
            <p:ph type="dt" idx="10"/>
          </p:nvPr>
        </p:nvSpPr>
        <p:spPr/>
        <p:txBody>
          <a:bodyPr/>
          <a:lstStyle/>
          <a:p>
            <a:fld id="{DF28E75B-200E-1546-A316-7C661EC1A18F}" type="datetime1">
              <a:rPr lang="en-US" smtClean="0"/>
              <a:pPr/>
              <a:t>11/21/10</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3056807"/>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0BDDBA5D-7AE8-CB45-A5CD-2E54DEFE73F3}" type="datetime1">
              <a:rPr lang="en-US"/>
              <a:pPr/>
              <a:t>11/21/10</a:t>
            </a:fld>
            <a:endParaRPr lang="en-US"/>
          </a:p>
        </p:txBody>
      </p:sp>
      <p:sp>
        <p:nvSpPr>
          <p:cNvPr id="21507" name="Rectangle 7"/>
          <p:cNvSpPr>
            <a:spLocks noGrp="1" noChangeArrowheads="1"/>
          </p:cNvSpPr>
          <p:nvPr>
            <p:ph type="sldNum" sz="quarter" idx="5"/>
          </p:nvPr>
        </p:nvSpPr>
        <p:spPr>
          <a:noFill/>
        </p:spPr>
        <p:txBody>
          <a:bodyPr/>
          <a:lstStyle/>
          <a:p>
            <a:fld id="{6EF80B4C-5E82-034E-9F5B-9E5F44834483}" type="slidenum">
              <a:rPr lang="en-US"/>
              <a:pPr/>
              <a:t>36</a:t>
            </a:fld>
            <a:endParaRPr lang="en-US"/>
          </a:p>
        </p:txBody>
      </p:sp>
      <p:sp>
        <p:nvSpPr>
          <p:cNvPr id="21508" name="Rectangle 2"/>
          <p:cNvSpPr>
            <a:spLocks noGrp="1" noRot="1" noChangeAspect="1" noChangeArrowheads="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Protected in U.S. Constitution –</a:t>
            </a:r>
            <a:r>
              <a:rPr lang="en-US" baseline="0" dirty="0" smtClean="0">
                <a:latin typeface="Arial" pitchFamily="-109" charset="0"/>
                <a:ea typeface="ＭＳ Ｐゴシック" pitchFamily="-109" charset="-128"/>
                <a:cs typeface="ＭＳ Ｐゴシック" pitchFamily="-109" charset="-128"/>
              </a:rPr>
              <a:t> Bill of Rights, 3</a:t>
            </a:r>
            <a:r>
              <a:rPr lang="en-US" baseline="30000" dirty="0" smtClean="0">
                <a:latin typeface="Arial" pitchFamily="-109" charset="0"/>
                <a:ea typeface="ＭＳ Ｐゴシック" pitchFamily="-109" charset="-128"/>
                <a:cs typeface="ＭＳ Ｐゴシック" pitchFamily="-109" charset="-128"/>
              </a:rPr>
              <a:t>rd</a:t>
            </a:r>
            <a:r>
              <a:rPr lang="en-US" baseline="0" dirty="0" smtClean="0">
                <a:latin typeface="Arial" pitchFamily="-109" charset="0"/>
                <a:ea typeface="ＭＳ Ｐゴシック" pitchFamily="-109" charset="-128"/>
                <a:cs typeface="ＭＳ Ｐゴシック" pitchFamily="-109" charset="-128"/>
              </a:rPr>
              <a:t> article – “congress shall make no law…abridging the freedom of speech</a:t>
            </a: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Verbal, nonverbal, visual, symbolic expression</a:t>
            </a:r>
          </a:p>
          <a:p>
            <a:pPr eaLnBrk="1" hangingPunct="1"/>
            <a:r>
              <a:rPr lang="en-US" baseline="0" dirty="0" smtClean="0">
                <a:latin typeface="Arial" pitchFamily="-109" charset="0"/>
                <a:ea typeface="ＭＳ Ｐゴシック" pitchFamily="-109" charset="-128"/>
                <a:cs typeface="ＭＳ Ｐゴシック" pitchFamily="-109" charset="-128"/>
              </a:rPr>
              <a:t>	-videos on YouTube – verbal</a:t>
            </a:r>
          </a:p>
          <a:p>
            <a:pPr eaLnBrk="1" hangingPunct="1"/>
            <a:r>
              <a:rPr lang="en-US" baseline="0" dirty="0" smtClean="0">
                <a:latin typeface="Arial" pitchFamily="-109" charset="0"/>
                <a:ea typeface="ＭＳ Ｐゴシック" pitchFamily="-109" charset="-128"/>
                <a:cs typeface="ＭＳ Ｐゴシック" pitchFamily="-109" charset="-128"/>
              </a:rPr>
              <a:t>	-photography, pornography, drawings, cartoons, other art – visual</a:t>
            </a:r>
            <a:endParaRPr lang="en-US"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pitchFamily="-109" charset="0"/>
                <a:ea typeface="ＭＳ Ｐゴシック" pitchFamily="-109" charset="-128"/>
                <a:cs typeface="ＭＳ Ｐゴシック" pitchFamily="-109" charset="-128"/>
              </a:rPr>
              <a:t>Exclusions have been made as precedents in various court cases </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Miller v. California</a:t>
            </a:r>
          </a:p>
          <a:p>
            <a:pPr eaLnBrk="1" hangingPunct="1"/>
            <a:r>
              <a:rPr lang="en-US" dirty="0" smtClean="0">
                <a:latin typeface="Arial" pitchFamily="-109" charset="0"/>
                <a:ea typeface="ＭＳ Ｐゴシック" pitchFamily="-109" charset="-128"/>
                <a:cs typeface="ＭＳ Ｐゴシック" pitchFamily="-109" charset="-128"/>
              </a:rPr>
              <a:t>	-realize it’s an old case – but still applies</a:t>
            </a:r>
          </a:p>
          <a:p>
            <a:pPr eaLnBrk="1" hangingPunct="1"/>
            <a:r>
              <a:rPr lang="en-US" dirty="0" smtClean="0">
                <a:latin typeface="Arial" pitchFamily="-109" charset="0"/>
                <a:ea typeface="ＭＳ Ｐゴシック" pitchFamily="-109" charset="-128"/>
                <a:cs typeface="ＭＳ Ｐゴシック" pitchFamily="-109" charset="-128"/>
              </a:rPr>
              <a:t>	-excludes</a:t>
            </a:r>
            <a:r>
              <a:rPr lang="en-US" baseline="0" dirty="0" smtClean="0">
                <a:latin typeface="Arial" pitchFamily="-109" charset="0"/>
                <a:ea typeface="ＭＳ Ｐゴシック" pitchFamily="-109" charset="-128"/>
                <a:cs typeface="ＭＳ Ｐゴシック" pitchFamily="-109" charset="-128"/>
              </a:rPr>
              <a:t> certain obscenities from being included under free speech</a:t>
            </a:r>
          </a:p>
          <a:p>
            <a:pPr eaLnBrk="1" hangingPunct="1"/>
            <a:r>
              <a:rPr lang="en-US" baseline="0" dirty="0" smtClean="0">
                <a:latin typeface="Arial" pitchFamily="-109" charset="0"/>
                <a:ea typeface="ＭＳ Ｐゴシック" pitchFamily="-109" charset="-128"/>
                <a:cs typeface="ＭＳ Ｐゴシック" pitchFamily="-109" charset="-128"/>
              </a:rPr>
              <a:t>	-if it offends community standards, contains illegal sexual content, lacks any real value</a:t>
            </a:r>
          </a:p>
          <a:p>
            <a:pPr eaLnBrk="1" hangingPunct="1"/>
            <a:r>
              <a:rPr lang="en-US" baseline="0" dirty="0" smtClean="0">
                <a:latin typeface="Arial" pitchFamily="-109" charset="0"/>
                <a:ea typeface="ＭＳ Ｐゴシック" pitchFamily="-109" charset="-128"/>
                <a:cs typeface="ＭＳ Ｐゴシック" pitchFamily="-109" charset="-128"/>
              </a:rPr>
              <a:t>	-very vague definition</a:t>
            </a:r>
            <a:endParaRPr lang="en-US" dirty="0" smtClean="0">
              <a:latin typeface="Arial" pitchFamily="-109" charset="0"/>
              <a:ea typeface="ＭＳ Ｐゴシック" pitchFamily="-109" charset="-128"/>
              <a:cs typeface="ＭＳ Ｐゴシック" pitchFamily="-109" charset="-128"/>
            </a:endParaRP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Defamation</a:t>
            </a:r>
          </a:p>
          <a:p>
            <a:pPr eaLnBrk="1" hangingPunct="1"/>
            <a:r>
              <a:rPr lang="en-US" baseline="0" dirty="0" smtClean="0">
                <a:latin typeface="Arial" pitchFamily="-109" charset="0"/>
                <a:ea typeface="ＭＳ Ｐゴシック" pitchFamily="-109" charset="-128"/>
                <a:cs typeface="ＭＳ Ｐゴシック" pitchFamily="-109" charset="-128"/>
              </a:rPr>
              <a:t>	-publication of a statement of alleged fact which is false AND harms the reputation of another person</a:t>
            </a:r>
          </a:p>
          <a:p>
            <a:pPr eaLnBrk="1" hangingPunct="1"/>
            <a:r>
              <a:rPr lang="en-US" baseline="0" dirty="0" smtClean="0">
                <a:latin typeface="Arial" pitchFamily="-109" charset="0"/>
                <a:ea typeface="ＭＳ Ｐゴシック" pitchFamily="-109" charset="-128"/>
                <a:cs typeface="ＭＳ Ｐゴシック" pitchFamily="-109" charset="-128"/>
              </a:rPr>
              <a:t>	-harming someone’s ability to earn a living</a:t>
            </a:r>
          </a:p>
          <a:p>
            <a:pPr eaLnBrk="1" hangingPunct="1"/>
            <a:r>
              <a:rPr lang="en-US" baseline="0" dirty="0" smtClean="0">
                <a:latin typeface="Arial" pitchFamily="-109" charset="0"/>
                <a:ea typeface="ＭＳ Ｐゴシック" pitchFamily="-109" charset="-128"/>
                <a:cs typeface="ＭＳ Ｐゴシック" pitchFamily="-109" charset="-128"/>
              </a:rPr>
              <a:t>	-must cause damage to the victim, attacks on personal character, false allegations of crime</a:t>
            </a: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Sedition</a:t>
            </a:r>
          </a:p>
          <a:p>
            <a:pPr eaLnBrk="1" hangingPunct="1"/>
            <a:r>
              <a:rPr lang="en-US" baseline="0" dirty="0" smtClean="0">
                <a:latin typeface="Arial" pitchFamily="-109" charset="0"/>
                <a:ea typeface="ＭＳ Ｐゴシック" pitchFamily="-109" charset="-128"/>
                <a:cs typeface="ＭＳ Ｐゴシック" pitchFamily="-109" charset="-128"/>
              </a:rPr>
              <a:t>	-can’t knowingly divulge information critical to national security</a:t>
            </a:r>
          </a:p>
          <a:p>
            <a:pPr eaLnBrk="1" hangingPunct="1"/>
            <a:r>
              <a:rPr lang="en-US" baseline="0" dirty="0" smtClean="0">
                <a:latin typeface="Arial" pitchFamily="-109" charset="0"/>
                <a:ea typeface="ＭＳ Ｐゴシック" pitchFamily="-109" charset="-128"/>
                <a:cs typeface="ＭＳ Ｐゴシック" pitchFamily="-109" charset="-128"/>
              </a:rPr>
              <a:t>	-Holder v. Humanitarian Law Project (2010) – can’t provide service, advice, assistance to foreign terrorist organization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year</a:t>
            </a:r>
            <a:r>
              <a:rPr lang="en-US" baseline="0" dirty="0" smtClean="0"/>
              <a:t> old student</a:t>
            </a:r>
          </a:p>
          <a:p>
            <a:r>
              <a:rPr lang="en-US" baseline="0" dirty="0" smtClean="0"/>
              <a:t>-Elected as class secretary</a:t>
            </a:r>
          </a:p>
          <a:p>
            <a:r>
              <a:rPr lang="en-US" baseline="0" dirty="0" smtClean="0"/>
              <a:t>-Used offensive words in her blog when criticizing school officials for canceling a school event</a:t>
            </a:r>
          </a:p>
          <a:p>
            <a:pPr marL="0" indent="0">
              <a:buFontTx/>
              <a:buNone/>
            </a:pPr>
            <a:r>
              <a:rPr lang="en-US" baseline="0" dirty="0" smtClean="0"/>
              <a:t>-The school district stopped her from serving on the student council</a:t>
            </a:r>
          </a:p>
          <a:p>
            <a:pPr marL="0" indent="0">
              <a:buFontTx/>
              <a:buNone/>
            </a:pPr>
            <a:r>
              <a:rPr lang="en-US" baseline="0" dirty="0" smtClean="0"/>
              <a:t>-Controversial: does the school have the right to limit or regulate speech outside of the school?</a:t>
            </a:r>
          </a:p>
          <a:p>
            <a:pPr marL="0" indent="0">
              <a:buFontTx/>
              <a:buNone/>
            </a:pPr>
            <a:r>
              <a:rPr lang="en-US" baseline="0" dirty="0" smtClean="0"/>
              <a:t>	-court says yes if the speech will create a significant disruption</a:t>
            </a:r>
          </a:p>
          <a:p>
            <a:pPr marL="0" indent="0">
              <a:buFontTx/>
              <a:buNone/>
            </a:pPr>
            <a:r>
              <a:rPr lang="en-US" baseline="0" dirty="0" smtClean="0"/>
              <a:t>-Internet makes it possible for students to reach a much larger audience – can publish whatever they want – many more implications to what they write</a:t>
            </a:r>
          </a:p>
        </p:txBody>
      </p:sp>
      <p:sp>
        <p:nvSpPr>
          <p:cNvPr id="4" name="Date Placeholder 3"/>
          <p:cNvSpPr>
            <a:spLocks noGrp="1"/>
          </p:cNvSpPr>
          <p:nvPr>
            <p:ph type="dt" idx="10"/>
          </p:nvPr>
        </p:nvSpPr>
        <p:spPr/>
        <p:txBody>
          <a:bodyPr/>
          <a:lstStyle/>
          <a:p>
            <a:fld id="{DF28E75B-200E-1546-A316-7C661EC1A18F}" type="datetime1">
              <a:rPr lang="en-US" smtClean="0"/>
              <a:pPr/>
              <a:t>11/21/10</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7703569"/>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CDA</a:t>
            </a:r>
          </a:p>
          <a:p>
            <a:r>
              <a:rPr lang="en-US" dirty="0" smtClean="0"/>
              <a:t>	-designed to</a:t>
            </a:r>
            <a:r>
              <a:rPr lang="en-US" baseline="0" dirty="0" smtClean="0"/>
              <a:t> censor obscene material</a:t>
            </a:r>
            <a:endParaRPr lang="en-US" dirty="0" smtClean="0"/>
          </a:p>
          <a:p>
            <a:r>
              <a:rPr lang="en-US" dirty="0" smtClean="0"/>
              <a:t>	-Supreme</a:t>
            </a:r>
            <a:r>
              <a:rPr lang="en-US" baseline="0" dirty="0" smtClean="0"/>
              <a:t> Court decision, Reno v. ACLU</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-struck down parts of the CDA (Communications Decency Act of 1996) that conflicted with the First Amendment</a:t>
            </a:r>
          </a:p>
          <a:p>
            <a:r>
              <a:rPr lang="en-US" baseline="0" dirty="0" smtClean="0"/>
              <a:t>	-extended full protection of the First Amendment to the Internet, same protections given to books, magazines, films</a:t>
            </a:r>
          </a:p>
          <a:p>
            <a:r>
              <a:rPr lang="en-US" baseline="0" dirty="0" smtClean="0"/>
              <a:t>	-”indecent transmission” and “patently offensive display” clauses were unconstitutional – too vague, not defined</a:t>
            </a:r>
          </a:p>
          <a:p>
            <a:endParaRPr lang="en-US" baseline="0" dirty="0" smtClean="0"/>
          </a:p>
          <a:p>
            <a:r>
              <a:rPr lang="en-US" baseline="0" dirty="0" smtClean="0"/>
              <a:t>COPA</a:t>
            </a:r>
          </a:p>
          <a:p>
            <a:r>
              <a:rPr lang="en-US" baseline="0" dirty="0" smtClean="0"/>
              <a:t>	-also designed to protect Children from “harmful” material online</a:t>
            </a:r>
          </a:p>
          <a:p>
            <a:r>
              <a:rPr lang="en-US" baseline="0" dirty="0" smtClean="0"/>
              <a:t>	-required websites distributing “adult content” to restrict minors from accessing their 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Reno v ACLU was upheld in ACLU v. Ashcroft (2002) – again ruled any limitations on the Internet were unconstitutional – response to Child Online Protection Act</a:t>
            </a:r>
          </a:p>
          <a:p>
            <a:endParaRPr lang="en-US" dirty="0"/>
          </a:p>
        </p:txBody>
      </p:sp>
      <p:sp>
        <p:nvSpPr>
          <p:cNvPr id="4" name="Date Placeholder 3"/>
          <p:cNvSpPr>
            <a:spLocks noGrp="1"/>
          </p:cNvSpPr>
          <p:nvPr>
            <p:ph type="dt" idx="10"/>
          </p:nvPr>
        </p:nvSpPr>
        <p:spPr/>
        <p:txBody>
          <a:bodyPr/>
          <a:lstStyle/>
          <a:p>
            <a:fld id="{DF28E75B-200E-1546-A316-7C661EC1A18F}" type="datetime1">
              <a:rPr lang="en-US" smtClean="0"/>
              <a:pPr/>
              <a:t>11/21/10</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7816491"/>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Hillary</a:t>
            </a:r>
            <a:r>
              <a:rPr lang="en-US" baseline="0" dirty="0" smtClean="0"/>
              <a:t> Clinton</a:t>
            </a:r>
          </a:p>
          <a:p>
            <a:r>
              <a:rPr lang="en-US" baseline="0" dirty="0" smtClean="0"/>
              <a:t>	- January 2010</a:t>
            </a:r>
          </a:p>
          <a:p>
            <a:r>
              <a:rPr lang="en-US" baseline="0" dirty="0" smtClean="0"/>
              <a:t>	- as Secretary of State she presents the U.S. government’s view on Internet Freedom</a:t>
            </a:r>
          </a:p>
          <a:p>
            <a:r>
              <a:rPr lang="en-US" baseline="0" dirty="0" smtClean="0"/>
              <a:t>	- addressed recent steps to censor Internet in China, the arrest of 30 bloggers in Egypt</a:t>
            </a:r>
          </a:p>
          <a:p>
            <a:r>
              <a:rPr lang="en-US" baseline="0" dirty="0" smtClean="0"/>
              <a:t>	- Said the U.S. takes sides in the struggle for freedom, “We stand for a single internet where all of humanity has equal access to knowledge and ideas”</a:t>
            </a:r>
          </a:p>
          <a:p>
            <a:r>
              <a:rPr lang="en-US" baseline="0" dirty="0" smtClean="0"/>
              <a:t>	- Mentioned the rights we have under the First Amendment</a:t>
            </a:r>
          </a:p>
          <a:p>
            <a:r>
              <a:rPr lang="en-US" dirty="0" smtClean="0"/>
              <a:t>	- Does</a:t>
            </a:r>
            <a:r>
              <a:rPr lang="en-US" baseline="0" dirty="0" smtClean="0"/>
              <a:t> not support inciting violence (Al Qaeda) or hate speech based on race, gender, religion, etc.</a:t>
            </a:r>
          </a:p>
          <a:p>
            <a:r>
              <a:rPr lang="en-US" baseline="0" dirty="0" smtClean="0"/>
              <a:t>	- Should be free to speak about religion, decries efforts of Saudi Arabia to block references to Christianity, Judaism</a:t>
            </a:r>
          </a:p>
        </p:txBody>
      </p:sp>
      <p:sp>
        <p:nvSpPr>
          <p:cNvPr id="4" name="Date Placeholder 3"/>
          <p:cNvSpPr>
            <a:spLocks noGrp="1"/>
          </p:cNvSpPr>
          <p:nvPr>
            <p:ph type="dt" idx="10"/>
          </p:nvPr>
        </p:nvSpPr>
        <p:spPr/>
        <p:txBody>
          <a:bodyPr/>
          <a:lstStyle/>
          <a:p>
            <a:fld id="{DF28E75B-200E-1546-A316-7C661EC1A18F}" type="datetime1">
              <a:rPr lang="en-US" smtClean="0"/>
              <a:pPr/>
              <a:t>11/21/10</a:t>
            </a:fld>
            <a:endParaRPr lang="en-US"/>
          </a:p>
        </p:txBody>
      </p:sp>
      <p:sp>
        <p:nvSpPr>
          <p:cNvPr id="5" name="Slide Number Placeholder 4"/>
          <p:cNvSpPr>
            <a:spLocks noGrp="1"/>
          </p:cNvSpPr>
          <p:nvPr>
            <p:ph type="sldNum" sz="quarter" idx="11"/>
          </p:nvPr>
        </p:nvSpPr>
        <p:spPr/>
        <p:txBody>
          <a:bodyPr/>
          <a:lstStyle/>
          <a:p>
            <a:fld id="{E287B147-B3A8-D64C-A081-AA9514A203F9}"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0000754"/>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Background</a:t>
            </a:r>
          </a:p>
          <a:p>
            <a:pPr lvl="1">
              <a:buFont typeface="Arial" charset="0"/>
              <a:buChar char="•"/>
            </a:pPr>
            <a:r>
              <a:rPr lang="en-US" baseline="0" dirty="0" smtClean="0"/>
              <a:t>What the law is</a:t>
            </a:r>
          </a:p>
          <a:p>
            <a:pPr lvl="1">
              <a:buFont typeface="Arial" charset="0"/>
              <a:buChar char="•"/>
            </a:pPr>
            <a:r>
              <a:rPr lang="en-US" baseline="0" dirty="0" smtClean="0"/>
              <a:t>Who the players are</a:t>
            </a:r>
          </a:p>
          <a:p>
            <a:pPr>
              <a:buFont typeface="Arial" charset="0"/>
              <a:buChar char="•"/>
            </a:pPr>
            <a:r>
              <a:rPr lang="en-US" baseline="0" dirty="0" smtClean="0"/>
              <a:t>Current state</a:t>
            </a:r>
          </a:p>
          <a:p>
            <a:pPr lvl="1">
              <a:buFont typeface="Arial" charset="0"/>
              <a:buChar char="•"/>
            </a:pPr>
            <a:r>
              <a:rPr lang="en-US" baseline="0" dirty="0" smtClean="0"/>
              <a:t>Time line</a:t>
            </a:r>
          </a:p>
          <a:p>
            <a:pPr lvl="1">
              <a:buFont typeface="Arial" charset="0"/>
              <a:buChar char="•"/>
            </a:pPr>
            <a:r>
              <a:rPr lang="en-US" baseline="0" dirty="0" smtClean="0"/>
              <a:t>Oral arguments</a:t>
            </a:r>
          </a:p>
          <a:p>
            <a:pPr>
              <a:buFont typeface="Arial" charset="0"/>
              <a:buChar char="•"/>
            </a:pPr>
            <a:endParaRPr lang="en-US" baseline="0" dirty="0" smtClean="0"/>
          </a:p>
          <a:p>
            <a:pPr>
              <a:buFont typeface="Arial" charset="0"/>
              <a:buChar char="•"/>
            </a:pPr>
            <a:endParaRPr lang="en-US" dirty="0"/>
          </a:p>
        </p:txBody>
      </p:sp>
      <p:sp>
        <p:nvSpPr>
          <p:cNvPr id="4" name="Slide Number Placeholder 3"/>
          <p:cNvSpPr>
            <a:spLocks noGrp="1"/>
          </p:cNvSpPr>
          <p:nvPr>
            <p:ph type="sldNum" sz="quarter" idx="10"/>
          </p:nvPr>
        </p:nvSpPr>
        <p:spPr/>
        <p:txBody>
          <a:bodyPr/>
          <a:lstStyle/>
          <a:p>
            <a:fld id="{4D43CF21-6ED2-4891-9516-415F14C00B4A}"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charset="0"/>
              <a:buChar char="•"/>
            </a:pPr>
            <a:r>
              <a:rPr lang="en-US" dirty="0" smtClean="0"/>
              <a:t>What is the law</a:t>
            </a:r>
          </a:p>
          <a:p>
            <a:pPr lvl="1">
              <a:buFont typeface="Arial" charset="0"/>
              <a:buChar char="•"/>
            </a:pPr>
            <a:r>
              <a:rPr lang="en-US" dirty="0" smtClean="0"/>
              <a:t>Key points in the bill</a:t>
            </a:r>
          </a:p>
          <a:p>
            <a:pPr lvl="2">
              <a:buFont typeface="Arial" charset="0"/>
              <a:buChar char="•"/>
            </a:pPr>
            <a:r>
              <a:rPr lang="en-US" dirty="0" smtClean="0"/>
              <a:t>Section 1</a:t>
            </a:r>
          </a:p>
          <a:p>
            <a:pPr lvl="3">
              <a:buFont typeface="Arial" charset="0"/>
              <a:buChar char="•"/>
            </a:pPr>
            <a:r>
              <a:rPr lang="en-US" dirty="0" smtClean="0"/>
              <a:t>Premise 1: exposure to violent video games to minors makes them</a:t>
            </a:r>
            <a:r>
              <a:rPr lang="en-US" baseline="0" dirty="0" smtClean="0"/>
              <a:t> more likely “experience feelings of aggression” and “exhibit violent antisocial or aggressive behavior”</a:t>
            </a:r>
          </a:p>
          <a:p>
            <a:pPr lvl="3">
              <a:buFont typeface="Arial" charset="0"/>
              <a:buChar char="•"/>
            </a:pPr>
            <a:r>
              <a:rPr lang="en-US" baseline="0" dirty="0" smtClean="0"/>
              <a:t>Premise 2: even minors who don’t commit acts of violence suffer psychological harm</a:t>
            </a:r>
          </a:p>
          <a:p>
            <a:pPr lvl="3">
              <a:buFont typeface="Arial" charset="0"/>
              <a:buChar char="•"/>
            </a:pPr>
            <a:r>
              <a:rPr lang="en-US" baseline="0" dirty="0" smtClean="0"/>
              <a:t>Premise 3: The government has a vested interest in preventing violent behavior</a:t>
            </a:r>
          </a:p>
          <a:p>
            <a:pPr lvl="3">
              <a:buFont typeface="Arial" charset="0"/>
              <a:buChar char="•"/>
            </a:pPr>
            <a:r>
              <a:rPr lang="en-US" baseline="0" dirty="0" smtClean="0"/>
              <a:t>Conclusion A: The government should prevent the sale of violent video games to minors</a:t>
            </a:r>
          </a:p>
          <a:p>
            <a:pPr lvl="2">
              <a:buFont typeface="Arial" charset="0"/>
              <a:buChar char="•"/>
            </a:pPr>
            <a:r>
              <a:rPr lang="en-US" baseline="0" dirty="0" smtClean="0"/>
              <a:t>Key definitions</a:t>
            </a:r>
          </a:p>
          <a:p>
            <a:pPr lvl="3">
              <a:buFont typeface="Arial" charset="0"/>
              <a:buChar char="•"/>
            </a:pPr>
            <a:r>
              <a:rPr lang="en-US" baseline="0" dirty="0" smtClean="0"/>
              <a:t>Minors are people under the age of 18</a:t>
            </a:r>
          </a:p>
          <a:p>
            <a:pPr lvl="3">
              <a:buFont typeface="Arial" charset="0"/>
              <a:buChar char="•"/>
            </a:pPr>
            <a:r>
              <a:rPr lang="en-US" baseline="0" dirty="0" smtClean="0"/>
              <a:t>What makes a video games</a:t>
            </a:r>
          </a:p>
          <a:p>
            <a:pPr lvl="4">
              <a:buFont typeface="Arial" charset="0"/>
              <a:buChar char="•"/>
            </a:pPr>
            <a:r>
              <a:rPr lang="en-US" baseline="0" dirty="0" smtClean="0"/>
              <a:t>Uses</a:t>
            </a:r>
          </a:p>
          <a:p>
            <a:pPr lvl="5">
              <a:buFont typeface="Arial" charset="0"/>
              <a:buChar char="•"/>
            </a:pPr>
            <a:r>
              <a:rPr lang="en-US" baseline="0" dirty="0" smtClean="0"/>
              <a:t>Computer</a:t>
            </a:r>
          </a:p>
          <a:p>
            <a:pPr lvl="5">
              <a:buFont typeface="Arial" charset="0"/>
              <a:buChar char="•"/>
            </a:pPr>
            <a:r>
              <a:rPr lang="en-US" baseline="0" dirty="0" smtClean="0"/>
              <a:t>Microprocessor (or something similar)</a:t>
            </a:r>
          </a:p>
          <a:p>
            <a:pPr lvl="5">
              <a:buFont typeface="Arial" charset="0"/>
              <a:buChar char="•"/>
            </a:pPr>
            <a:r>
              <a:rPr lang="en-US" dirty="0" smtClean="0"/>
              <a:t>Monitor</a:t>
            </a:r>
          </a:p>
          <a:p>
            <a:pPr lvl="5">
              <a:buFont typeface="Arial" charset="0"/>
              <a:buChar char="•"/>
            </a:pPr>
            <a:r>
              <a:rPr lang="en-US" dirty="0" smtClean="0"/>
              <a:t>Device allows</a:t>
            </a:r>
            <a:r>
              <a:rPr lang="en-US" baseline="0" dirty="0" smtClean="0"/>
              <a:t> user to interact</a:t>
            </a:r>
          </a:p>
          <a:p>
            <a:pPr lvl="3">
              <a:buFont typeface="Arial" charset="0"/>
              <a:buChar char="•"/>
            </a:pPr>
            <a:r>
              <a:rPr lang="en-US" baseline="0" dirty="0" smtClean="0"/>
              <a:t>What makes violent </a:t>
            </a:r>
          </a:p>
          <a:p>
            <a:pPr lvl="4">
              <a:buFont typeface="Arial" charset="0"/>
              <a:buChar char="•"/>
            </a:pPr>
            <a:r>
              <a:rPr lang="en-US" baseline="0" dirty="0" smtClean="0"/>
              <a:t>Where players can ______ an image of a human</a:t>
            </a:r>
          </a:p>
          <a:p>
            <a:pPr lvl="5">
              <a:buFont typeface="Arial" charset="0"/>
              <a:buChar char="•"/>
            </a:pPr>
            <a:r>
              <a:rPr lang="en-US" baseline="0" dirty="0" smtClean="0"/>
              <a:t>Kill</a:t>
            </a:r>
          </a:p>
          <a:p>
            <a:pPr lvl="5">
              <a:buFont typeface="Arial" charset="0"/>
              <a:buChar char="•"/>
            </a:pPr>
            <a:r>
              <a:rPr lang="en-US" baseline="0" dirty="0" smtClean="0"/>
              <a:t>Maim</a:t>
            </a:r>
          </a:p>
          <a:p>
            <a:pPr lvl="5">
              <a:buFont typeface="Arial" charset="0"/>
              <a:buChar char="•"/>
            </a:pPr>
            <a:r>
              <a:rPr lang="en-US" baseline="0" dirty="0" smtClean="0"/>
              <a:t>Dismember</a:t>
            </a:r>
          </a:p>
          <a:p>
            <a:pPr lvl="5">
              <a:buFont typeface="Arial" charset="0"/>
              <a:buChar char="•"/>
            </a:pPr>
            <a:r>
              <a:rPr lang="en-US" baseline="0" dirty="0" smtClean="0"/>
              <a:t>Sexual assault</a:t>
            </a:r>
          </a:p>
          <a:p>
            <a:pPr lvl="4">
              <a:buFont typeface="Arial" charset="0"/>
              <a:buChar char="•"/>
            </a:pPr>
            <a:r>
              <a:rPr lang="en-US" baseline="0" dirty="0" smtClean="0"/>
              <a:t>Conditions</a:t>
            </a:r>
          </a:p>
          <a:p>
            <a:pPr lvl="5">
              <a:buFont typeface="Arial" charset="0"/>
              <a:buChar char="•"/>
            </a:pPr>
            <a:r>
              <a:rPr lang="en-US" baseline="0" dirty="0" smtClean="0"/>
              <a:t>A Reasonable person would find the game as a whole as deviant or morbid</a:t>
            </a:r>
          </a:p>
          <a:p>
            <a:pPr lvl="5">
              <a:buFont typeface="Arial" charset="0"/>
              <a:buChar char="•"/>
            </a:pPr>
            <a:r>
              <a:rPr lang="en-US" baseline="0" dirty="0" smtClean="0"/>
              <a:t>Patently offensive</a:t>
            </a:r>
          </a:p>
          <a:p>
            <a:pPr lvl="5">
              <a:buFont typeface="Arial" charset="0"/>
              <a:buChar char="•"/>
            </a:pPr>
            <a:r>
              <a:rPr lang="en-US" baseline="0" dirty="0" smtClean="0"/>
              <a:t>Diminishes Games artistic value</a:t>
            </a:r>
          </a:p>
          <a:p>
            <a:pPr lvl="0">
              <a:buFont typeface="Arial" charset="0"/>
              <a:buChar char="•"/>
            </a:pPr>
            <a:r>
              <a:rPr lang="en-US" i="0" baseline="0" dirty="0" smtClean="0"/>
              <a:t>The players</a:t>
            </a:r>
          </a:p>
          <a:p>
            <a:pPr lvl="1">
              <a:buFont typeface="Arial" charset="0"/>
              <a:buChar char="•"/>
            </a:pPr>
            <a:r>
              <a:rPr lang="en-US" i="0" baseline="0" dirty="0" smtClean="0"/>
              <a:t>Senator Leland Yee of California's 8</a:t>
            </a:r>
            <a:r>
              <a:rPr lang="en-US" i="0" baseline="30000" dirty="0" smtClean="0"/>
              <a:t>th</a:t>
            </a:r>
            <a:r>
              <a:rPr lang="en-US" i="0" baseline="0" dirty="0" smtClean="0"/>
              <a:t> district (SF)</a:t>
            </a:r>
          </a:p>
          <a:p>
            <a:pPr lvl="2">
              <a:buFont typeface="Arial" charset="0"/>
              <a:buChar char="•"/>
            </a:pPr>
            <a:r>
              <a:rPr lang="en-US" i="0" baseline="0" dirty="0" smtClean="0"/>
              <a:t>Authored the bill</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i="0" baseline="0" dirty="0" smtClean="0"/>
              <a:t>The supreme court </a:t>
            </a:r>
          </a:p>
          <a:p>
            <a:pPr marL="91440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u="none" kern="1200" dirty="0" smtClean="0">
                <a:solidFill>
                  <a:schemeClr val="tx1"/>
                </a:solidFill>
                <a:latin typeface="+mn-lt"/>
                <a:ea typeface="+mn-ea"/>
                <a:cs typeface="+mn-cs"/>
              </a:rPr>
              <a:t>Back row (left to right): Sonia </a:t>
            </a:r>
            <a:r>
              <a:rPr lang="en-US" sz="1200" b="0" i="0" u="none" kern="1200" dirty="0" err="1" smtClean="0">
                <a:solidFill>
                  <a:schemeClr val="tx1"/>
                </a:solidFill>
                <a:latin typeface="+mn-lt"/>
                <a:ea typeface="+mn-ea"/>
                <a:cs typeface="+mn-cs"/>
              </a:rPr>
              <a:t>Sotomayor</a:t>
            </a:r>
            <a:r>
              <a:rPr lang="en-US" sz="1200" b="0" i="0" u="none" kern="1200" dirty="0" smtClean="0">
                <a:solidFill>
                  <a:schemeClr val="tx1"/>
                </a:solidFill>
                <a:latin typeface="+mn-lt"/>
                <a:ea typeface="+mn-ea"/>
                <a:cs typeface="+mn-cs"/>
              </a:rPr>
              <a:t>, Stephen G. </a:t>
            </a:r>
            <a:r>
              <a:rPr lang="en-US" sz="1200" b="0" i="0" u="none" kern="1200" dirty="0" err="1" smtClean="0">
                <a:solidFill>
                  <a:schemeClr val="tx1"/>
                </a:solidFill>
                <a:latin typeface="+mn-lt"/>
                <a:ea typeface="+mn-ea"/>
                <a:cs typeface="+mn-cs"/>
              </a:rPr>
              <a:t>Breyer</a:t>
            </a:r>
            <a:r>
              <a:rPr lang="en-US" sz="1200" b="0" i="0" u="none" kern="1200" dirty="0" smtClean="0">
                <a:solidFill>
                  <a:schemeClr val="tx1"/>
                </a:solidFill>
                <a:latin typeface="+mn-lt"/>
                <a:ea typeface="+mn-ea"/>
                <a:cs typeface="+mn-cs"/>
              </a:rPr>
              <a:t>, </a:t>
            </a:r>
            <a:r>
              <a:rPr lang="en-US" sz="1200" b="0" i="0" u="none" kern="1200" dirty="0" err="1" smtClean="0">
                <a:solidFill>
                  <a:schemeClr val="tx1"/>
                </a:solidFill>
                <a:latin typeface="+mn-lt"/>
                <a:ea typeface="+mn-ea"/>
                <a:cs typeface="+mn-cs"/>
              </a:rPr>
              <a:t>Samual</a:t>
            </a:r>
            <a:r>
              <a:rPr lang="en-US" sz="1200" b="0" i="0" u="none" kern="1200" dirty="0" smtClean="0">
                <a:solidFill>
                  <a:schemeClr val="tx1"/>
                </a:solidFill>
                <a:latin typeface="+mn-lt"/>
                <a:ea typeface="+mn-ea"/>
                <a:cs typeface="+mn-cs"/>
              </a:rPr>
              <a:t> A.</a:t>
            </a:r>
            <a:r>
              <a:rPr lang="en-US" sz="1200" b="0" i="0" u="none" kern="1200" baseline="0" dirty="0" smtClean="0">
                <a:solidFill>
                  <a:schemeClr val="tx1"/>
                </a:solidFill>
                <a:latin typeface="+mn-lt"/>
                <a:ea typeface="+mn-ea"/>
                <a:cs typeface="+mn-cs"/>
              </a:rPr>
              <a:t> Alito, and Elena </a:t>
            </a:r>
            <a:r>
              <a:rPr lang="en-US" sz="1200" b="0" i="0" u="none" kern="1200" baseline="0" dirty="0" err="1" smtClean="0">
                <a:solidFill>
                  <a:schemeClr val="tx1"/>
                </a:solidFill>
                <a:latin typeface="+mn-lt"/>
                <a:ea typeface="+mn-ea"/>
                <a:cs typeface="+mn-cs"/>
              </a:rPr>
              <a:t>kagan</a:t>
            </a:r>
            <a:r>
              <a:rPr lang="en-US" sz="1200" b="0" i="0" u="none" kern="1200" dirty="0" smtClean="0">
                <a:solidFill>
                  <a:schemeClr val="tx1"/>
                </a:solidFill>
                <a:latin typeface="+mn-lt"/>
                <a:ea typeface="+mn-ea"/>
                <a:cs typeface="+mn-cs"/>
              </a:rPr>
              <a:t> </a:t>
            </a:r>
          </a:p>
          <a:p>
            <a:pPr marL="91440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0" i="0" u="none" kern="1200" dirty="0" smtClean="0">
                <a:solidFill>
                  <a:schemeClr val="tx1"/>
                </a:solidFill>
                <a:latin typeface="+mn-lt"/>
                <a:ea typeface="+mn-ea"/>
                <a:cs typeface="+mn-cs"/>
              </a:rPr>
              <a:t>Front row (left to right): Clarence</a:t>
            </a:r>
            <a:r>
              <a:rPr lang="en-US" sz="1200" b="0" i="0" u="none" kern="1200" baseline="0" dirty="0" smtClean="0">
                <a:solidFill>
                  <a:schemeClr val="tx1"/>
                </a:solidFill>
                <a:latin typeface="+mn-lt"/>
                <a:ea typeface="+mn-ea"/>
                <a:cs typeface="+mn-cs"/>
              </a:rPr>
              <a:t> Thomas, </a:t>
            </a:r>
            <a:r>
              <a:rPr lang="en-US" sz="1200" b="0" i="0" u="none" kern="1200" baseline="0" dirty="0" err="1" smtClean="0">
                <a:solidFill>
                  <a:schemeClr val="tx1"/>
                </a:solidFill>
                <a:latin typeface="+mn-lt"/>
                <a:ea typeface="+mn-ea"/>
                <a:cs typeface="+mn-cs"/>
              </a:rPr>
              <a:t>Antonin</a:t>
            </a:r>
            <a:r>
              <a:rPr lang="en-US" sz="1200" b="0" i="0" u="none" kern="1200" baseline="0" dirty="0" smtClean="0">
                <a:solidFill>
                  <a:schemeClr val="tx1"/>
                </a:solidFill>
                <a:latin typeface="+mn-lt"/>
                <a:ea typeface="+mn-ea"/>
                <a:cs typeface="+mn-cs"/>
              </a:rPr>
              <a:t> Scalia, Chief Justice John G. Roberts, Anthony Kennedy and Ruth Bader Ginsburg</a:t>
            </a:r>
          </a:p>
          <a:p>
            <a:pPr marL="457200" marR="0" lvl="1" indent="0" algn="l" defTabSz="914400" rtl="0" eaLnBrk="1" fontAlgn="auto" latinLnBrk="0" hangingPunct="1">
              <a:lnSpc>
                <a:spcPct val="100000"/>
              </a:lnSpc>
              <a:spcBef>
                <a:spcPts val="0"/>
              </a:spcBef>
              <a:spcAft>
                <a:spcPts val="0"/>
              </a:spcAft>
              <a:buClrTx/>
              <a:buSzTx/>
              <a:buFont typeface="Arial" charset="0"/>
              <a:buChar char="•"/>
              <a:tabLst/>
              <a:defRPr/>
            </a:pPr>
            <a:r>
              <a:rPr lang="en-US" b="0" i="0" u="none" kern="1200" baseline="0" dirty="0" smtClean="0">
                <a:solidFill>
                  <a:schemeClr val="tx1"/>
                </a:solidFill>
                <a:latin typeface="+mn-lt"/>
                <a:ea typeface="+mn-ea"/>
                <a:cs typeface="+mn-cs"/>
              </a:rPr>
              <a:t>The EMA</a:t>
            </a:r>
          </a:p>
          <a:p>
            <a:pPr marL="914400" marR="0" lvl="2" indent="0" algn="l" defTabSz="914400" rtl="0" eaLnBrk="1" fontAlgn="auto" latinLnBrk="0" hangingPunct="1">
              <a:lnSpc>
                <a:spcPct val="100000"/>
              </a:lnSpc>
              <a:spcBef>
                <a:spcPts val="0"/>
              </a:spcBef>
              <a:spcAft>
                <a:spcPts val="0"/>
              </a:spcAft>
              <a:buClrTx/>
              <a:buSzTx/>
              <a:buFont typeface="Arial" charset="0"/>
              <a:buChar char="•"/>
              <a:tabLst/>
              <a:defRPr/>
            </a:pPr>
            <a:r>
              <a:rPr lang="en-US" sz="1200" b="1" i="0" kern="1200" dirty="0" smtClean="0">
                <a:solidFill>
                  <a:schemeClr val="tx1"/>
                </a:solidFill>
                <a:latin typeface="+mn-lt"/>
                <a:ea typeface="+mn-ea"/>
                <a:cs typeface="+mn-cs"/>
              </a:rPr>
              <a:t>The Entertainment Merchants Association</a:t>
            </a:r>
            <a:endParaRPr lang="en-US" baseline="0" dirty="0" smtClean="0"/>
          </a:p>
          <a:p>
            <a:pPr lvl="5">
              <a:buFont typeface="Arial" charset="0"/>
              <a:buChar char="•"/>
            </a:pPr>
            <a:endParaRPr lang="en-US" baseline="0" dirty="0" smtClean="0"/>
          </a:p>
          <a:p>
            <a:pPr lvl="5">
              <a:buFont typeface="Arial" charset="0"/>
              <a:buNone/>
            </a:pPr>
            <a:endParaRPr lang="en-US" dirty="0"/>
          </a:p>
        </p:txBody>
      </p:sp>
      <p:sp>
        <p:nvSpPr>
          <p:cNvPr id="4" name="Slide Number Placeholder 3"/>
          <p:cNvSpPr>
            <a:spLocks noGrp="1"/>
          </p:cNvSpPr>
          <p:nvPr>
            <p:ph type="sldNum" sz="quarter" idx="10"/>
          </p:nvPr>
        </p:nvSpPr>
        <p:spPr/>
        <p:txBody>
          <a:bodyPr/>
          <a:lstStyle/>
          <a:p>
            <a:fld id="{4D43CF21-6ED2-4891-9516-415F14C00B4A}"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 </a:t>
            </a:r>
            <a:r>
              <a:rPr lang="en-US" dirty="0" smtClean="0">
                <a:hlinkClick r:id="rId3"/>
              </a:rPr>
              <a:t>http://courses.cs.vt.edu/cs3604/lib/Censorship/3-prong-test.html</a:t>
            </a:r>
            <a:r>
              <a:rPr lang="en-US" dirty="0" smtClean="0"/>
              <a:t> (11/20/2010)</a:t>
            </a:r>
          </a:p>
          <a:p>
            <a:pPr lvl="1">
              <a:buFont typeface="Arial" charset="0"/>
              <a:buChar char="•"/>
            </a:pPr>
            <a:r>
              <a:rPr lang="en-US" baseline="0" dirty="0" smtClean="0"/>
              <a:t>The Millar Test</a:t>
            </a:r>
          </a:p>
          <a:p>
            <a:pPr lvl="2">
              <a:buFont typeface="Arial" charset="0"/>
              <a:buChar char="•"/>
            </a:pPr>
            <a:r>
              <a:rPr lang="en-US" baseline="0" dirty="0" smtClean="0"/>
              <a:t>Also known as “Three Prong Obscenity Test”</a:t>
            </a:r>
          </a:p>
          <a:p>
            <a:pPr lvl="2">
              <a:buFont typeface="Arial" charset="0"/>
              <a:buChar char="•"/>
            </a:pPr>
            <a:r>
              <a:rPr lang="en-US" baseline="0" dirty="0" smtClean="0"/>
              <a:t>Basis is in Roth v US (1957)</a:t>
            </a:r>
          </a:p>
          <a:p>
            <a:pPr lvl="3">
              <a:buFont typeface="Arial" charset="0"/>
              <a:buChar char="•"/>
            </a:pPr>
            <a:r>
              <a:rPr lang="en-US" baseline="0" dirty="0" smtClean="0"/>
              <a:t>Obscene material is not protected speech (</a:t>
            </a:r>
            <a:r>
              <a:rPr lang="en-US" i="1" baseline="0" dirty="0" smtClean="0"/>
              <a:t>liberal welfare stance as apposed to  liberal freedom</a:t>
            </a:r>
            <a:r>
              <a:rPr lang="en-US" i="0" baseline="0" dirty="0" smtClean="0"/>
              <a:t>)</a:t>
            </a:r>
          </a:p>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4D43CF21-6ED2-4891-9516-415F14C00B4A}"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Time line</a:t>
            </a:r>
          </a:p>
          <a:p>
            <a:pPr lvl="1">
              <a:buFont typeface="Arial" charset="0"/>
              <a:buChar char="•"/>
            </a:pPr>
            <a:r>
              <a:rPr lang="en-US" baseline="0" dirty="0" smtClean="0"/>
              <a:t>2005</a:t>
            </a:r>
          </a:p>
          <a:p>
            <a:pPr lvl="2">
              <a:buFont typeface="Arial" charset="0"/>
              <a:buChar char="•"/>
            </a:pPr>
            <a:r>
              <a:rPr lang="en-US" baseline="0" dirty="0" smtClean="0"/>
              <a:t>Bill purposed</a:t>
            </a:r>
          </a:p>
          <a:p>
            <a:pPr lvl="2">
              <a:buFont typeface="Arial" charset="0"/>
              <a:buChar char="•"/>
            </a:pPr>
            <a:r>
              <a:rPr lang="en-US" baseline="0" dirty="0" smtClean="0"/>
              <a:t>October - </a:t>
            </a:r>
            <a:r>
              <a:rPr lang="en-US" sz="1200" b="0" i="0" kern="1200" dirty="0" smtClean="0">
                <a:solidFill>
                  <a:schemeClr val="tx1"/>
                </a:solidFill>
                <a:latin typeface="+mn-lt"/>
                <a:ea typeface="+mn-ea"/>
                <a:cs typeface="+mn-cs"/>
              </a:rPr>
              <a:t>Gov. Schwarzenegger signed</a:t>
            </a:r>
            <a:r>
              <a:rPr lang="en-US" sz="1200" b="0" i="0" kern="1200" baseline="0" dirty="0" smtClean="0">
                <a:solidFill>
                  <a:schemeClr val="tx1"/>
                </a:solidFill>
                <a:latin typeface="+mn-lt"/>
                <a:ea typeface="+mn-ea"/>
                <a:cs typeface="+mn-cs"/>
              </a:rPr>
              <a:t> bill into law</a:t>
            </a:r>
          </a:p>
          <a:p>
            <a:pPr lvl="1">
              <a:buFont typeface="Arial" charset="0"/>
              <a:buChar char="•"/>
            </a:pPr>
            <a:r>
              <a:rPr lang="en-US" b="0" i="0" kern="1200" baseline="0" dirty="0" smtClean="0">
                <a:solidFill>
                  <a:schemeClr val="tx1"/>
                </a:solidFill>
                <a:latin typeface="+mn-lt"/>
                <a:ea typeface="+mn-ea"/>
                <a:cs typeface="+mn-cs"/>
              </a:rPr>
              <a:t>2006</a:t>
            </a:r>
          </a:p>
          <a:p>
            <a:pPr lvl="2">
              <a:buFont typeface="Arial" charset="0"/>
              <a:buChar char="•"/>
            </a:pPr>
            <a:r>
              <a:rPr lang="en-US" baseline="0" dirty="0" smtClean="0"/>
              <a:t>January - law would have gone into effect</a:t>
            </a:r>
          </a:p>
          <a:p>
            <a:pPr lvl="1">
              <a:buFont typeface="Arial" charset="0"/>
              <a:buChar char="•"/>
            </a:pPr>
            <a:r>
              <a:rPr lang="en-US" baseline="0" dirty="0" smtClean="0"/>
              <a:t>2007</a:t>
            </a:r>
          </a:p>
          <a:p>
            <a:pPr lvl="2">
              <a:buFont typeface="Arial" charset="0"/>
              <a:buChar char="•"/>
            </a:pPr>
            <a:r>
              <a:rPr lang="en-US" baseline="0" dirty="0" smtClean="0"/>
              <a:t>August - judge White placed an injunction on law</a:t>
            </a:r>
          </a:p>
          <a:p>
            <a:pPr lvl="1">
              <a:buFont typeface="Arial" charset="0"/>
              <a:buChar char="•"/>
            </a:pPr>
            <a:r>
              <a:rPr lang="en-US" baseline="0" dirty="0" smtClean="0"/>
              <a:t>2009</a:t>
            </a:r>
          </a:p>
          <a:p>
            <a:pPr lvl="2">
              <a:buFont typeface="Arial" charset="0"/>
              <a:buChar char="•"/>
            </a:pPr>
            <a:r>
              <a:rPr lang="en-US" baseline="0" dirty="0" smtClean="0"/>
              <a:t>9-th circuit of appeals declared law as unconstitutional</a:t>
            </a:r>
          </a:p>
          <a:p>
            <a:pPr lvl="0">
              <a:buFont typeface="Arial" charset="0"/>
              <a:buChar char="•"/>
            </a:pPr>
            <a:r>
              <a:rPr lang="en-US" baseline="0" dirty="0" smtClean="0"/>
              <a:t>Oral arguments</a:t>
            </a:r>
          </a:p>
          <a:p>
            <a:pPr lvl="1">
              <a:buFont typeface="Arial" charset="0"/>
              <a:buChar char="•"/>
            </a:pPr>
            <a:r>
              <a:rPr lang="en-US" baseline="0" dirty="0" smtClean="0"/>
              <a:t>Schwarzenegger’s  side</a:t>
            </a:r>
          </a:p>
          <a:p>
            <a:pPr lvl="2">
              <a:buFont typeface="Arial" charset="0"/>
              <a:buChar char="•"/>
            </a:pPr>
            <a:r>
              <a:rPr lang="en-US" baseline="0" dirty="0" smtClean="0"/>
              <a:t>Postal 2 was main game of example</a:t>
            </a:r>
          </a:p>
          <a:p>
            <a:pPr lvl="1">
              <a:buFont typeface="Arial" charset="0"/>
              <a:buChar char="•"/>
            </a:pPr>
            <a:r>
              <a:rPr lang="en-US" baseline="0" dirty="0" smtClean="0"/>
              <a:t>EMA</a:t>
            </a:r>
          </a:p>
          <a:p>
            <a:pPr lvl="2">
              <a:buFont typeface="Arial" charset="0"/>
              <a:buChar char="•"/>
            </a:pPr>
            <a:r>
              <a:rPr lang="en-US" baseline="0" dirty="0" smtClean="0"/>
              <a:t>Main argument – law is way to veg.</a:t>
            </a:r>
          </a:p>
          <a:p>
            <a:pPr lvl="1">
              <a:buFont typeface="Arial" charset="0"/>
              <a:buChar char="•"/>
            </a:pPr>
            <a:r>
              <a:rPr lang="en-US" baseline="0" dirty="0" smtClean="0"/>
              <a:t>Justices questions</a:t>
            </a:r>
          </a:p>
          <a:p>
            <a:pPr lvl="2">
              <a:buFont typeface="Arial" charset="0"/>
              <a:buChar char="•"/>
            </a:pPr>
            <a:r>
              <a:rPr lang="en-US" sz="1200" b="0" i="0" u="none" kern="1200" dirty="0" smtClean="0">
                <a:solidFill>
                  <a:schemeClr val="tx1"/>
                </a:solidFill>
                <a:latin typeface="+mn-lt"/>
                <a:ea typeface="+mn-ea"/>
                <a:cs typeface="+mn-cs"/>
              </a:rPr>
              <a:t>Sonia </a:t>
            </a:r>
            <a:r>
              <a:rPr lang="en-US" sz="1200" b="0" i="0" u="none" kern="1200" dirty="0" err="1" smtClean="0">
                <a:solidFill>
                  <a:schemeClr val="tx1"/>
                </a:solidFill>
                <a:latin typeface="+mn-lt"/>
                <a:ea typeface="+mn-ea"/>
                <a:cs typeface="+mn-cs"/>
              </a:rPr>
              <a:t>Sotomayor</a:t>
            </a:r>
            <a:r>
              <a:rPr lang="en-US" sz="1200" b="0" i="0" u="none" kern="1200" dirty="0" smtClean="0">
                <a:solidFill>
                  <a:schemeClr val="tx1"/>
                </a:solidFill>
                <a:latin typeface="+mn-lt"/>
                <a:ea typeface="+mn-ea"/>
                <a:cs typeface="+mn-cs"/>
              </a:rPr>
              <a:t> – Mortal</a:t>
            </a:r>
            <a:r>
              <a:rPr lang="en-US" sz="1200" b="0" i="0" u="none" kern="1200" baseline="0" dirty="0" smtClean="0">
                <a:solidFill>
                  <a:schemeClr val="tx1"/>
                </a:solidFill>
                <a:latin typeface="+mn-lt"/>
                <a:ea typeface="+mn-ea"/>
                <a:cs typeface="+mn-cs"/>
              </a:rPr>
              <a:t> combat</a:t>
            </a:r>
            <a:endParaRPr lang="en-US" baseline="0" dirty="0" smtClean="0"/>
          </a:p>
        </p:txBody>
      </p:sp>
      <p:sp>
        <p:nvSpPr>
          <p:cNvPr id="4" name="Slide Number Placeholder 3"/>
          <p:cNvSpPr>
            <a:spLocks noGrp="1"/>
          </p:cNvSpPr>
          <p:nvPr>
            <p:ph type="sldNum" sz="quarter" idx="10"/>
          </p:nvPr>
        </p:nvSpPr>
        <p:spPr/>
        <p:txBody>
          <a:bodyPr/>
          <a:lstStyle/>
          <a:p>
            <a:fld id="{4D43CF21-6ED2-4891-9516-415F14C00B4A}"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Talk</a:t>
            </a:r>
            <a:r>
              <a:rPr lang="en-US" baseline="0" dirty="0" smtClean="0"/>
              <a:t> About Digital Rights Management</a:t>
            </a:r>
          </a:p>
          <a:p>
            <a:endParaRPr lang="en-US" baseline="0" dirty="0" smtClean="0"/>
          </a:p>
          <a:p>
            <a:r>
              <a:rPr lang="en-US" baseline="0" dirty="0" smtClean="0"/>
              <a:t>DMCA was designed to prevent any attempts to bypass DRM. Proliferated the use of DRM</a:t>
            </a:r>
          </a:p>
          <a:p>
            <a:endParaRPr lang="en-US" baseline="0" dirty="0" smtClean="0"/>
          </a:p>
          <a:p>
            <a:r>
              <a:rPr lang="en-US" baseline="0" dirty="0" smtClean="0"/>
              <a:t>Steam has made DRM and copy-right protection permanent</a:t>
            </a:r>
          </a:p>
          <a:p>
            <a:r>
              <a:rPr lang="en-US" baseline="0" dirty="0" smtClean="0"/>
              <a:t>The developer gets options on how strict the DRM on Steam can be for their game</a:t>
            </a:r>
          </a:p>
          <a:p>
            <a:r>
              <a:rPr lang="en-US" baseline="0" dirty="0" smtClean="0"/>
              <a:t>	A</a:t>
            </a:r>
            <a:r>
              <a:rPr lang="en-US" sz="1200" b="0" i="0" kern="1200" dirty="0" smtClean="0">
                <a:solidFill>
                  <a:schemeClr val="tx1"/>
                </a:solidFill>
                <a:latin typeface="Arial" pitchFamily="76" charset="0"/>
                <a:ea typeface="ＭＳ Ｐゴシック" pitchFamily="76" charset="-128"/>
                <a:cs typeface="ＭＳ Ｐゴシック" pitchFamily="76" charset="-128"/>
              </a:rPr>
              <a:t>uthentication  Frequency</a:t>
            </a:r>
          </a:p>
          <a:p>
            <a:r>
              <a:rPr lang="en-US" sz="1200" b="0" i="0" kern="1200" dirty="0" smtClean="0">
                <a:solidFill>
                  <a:schemeClr val="tx1"/>
                </a:solidFill>
                <a:latin typeface="Arial" pitchFamily="76" charset="0"/>
                <a:ea typeface="ＭＳ Ｐゴシック" pitchFamily="76" charset="-128"/>
                <a:cs typeface="ＭＳ Ｐゴシック" pitchFamily="76" charset="-128"/>
              </a:rPr>
              <a:t>		Orange Box – </a:t>
            </a:r>
            <a:r>
              <a:rPr lang="en-US" sz="1200" b="0" i="0" kern="1200" dirty="0" err="1" smtClean="0">
                <a:solidFill>
                  <a:schemeClr val="tx1"/>
                </a:solidFill>
                <a:latin typeface="Arial" pitchFamily="76" charset="0"/>
                <a:ea typeface="ＭＳ Ｐゴシック" pitchFamily="76" charset="-128"/>
                <a:cs typeface="ＭＳ Ｐゴシック" pitchFamily="76" charset="-128"/>
              </a:rPr>
              <a:t>everytime</a:t>
            </a:r>
            <a:r>
              <a:rPr lang="en-US" sz="1200" b="0" i="0" kern="1200" baseline="0" dirty="0" smtClean="0">
                <a:solidFill>
                  <a:schemeClr val="tx1"/>
                </a:solidFill>
                <a:latin typeface="Arial" pitchFamily="76" charset="0"/>
                <a:ea typeface="ＭＳ Ｐゴシック" pitchFamily="76" charset="-128"/>
                <a:cs typeface="ＭＳ Ｐゴシック" pitchFamily="76" charset="-128"/>
              </a:rPr>
              <a:t> player is Online</a:t>
            </a:r>
          </a:p>
          <a:p>
            <a:r>
              <a:rPr lang="en-US" sz="1200" b="0" i="0" kern="1200" baseline="0" dirty="0" smtClean="0">
                <a:solidFill>
                  <a:schemeClr val="tx1"/>
                </a:solidFill>
                <a:latin typeface="Arial" pitchFamily="76" charset="0"/>
                <a:ea typeface="ＭＳ Ｐゴシック" pitchFamily="76" charset="-128"/>
                <a:cs typeface="ＭＳ Ｐゴシック" pitchFamily="76" charset="-128"/>
              </a:rPr>
              <a:t>		Spore – Only on Installation</a:t>
            </a:r>
            <a:endParaRPr lang="en-US" sz="1200" b="0" i="0" kern="1200" dirty="0" smtClean="0">
              <a:solidFill>
                <a:schemeClr val="tx1"/>
              </a:solidFill>
              <a:latin typeface="Arial" pitchFamily="76" charset="0"/>
              <a:ea typeface="ＭＳ Ｐゴシック" pitchFamily="76" charset="-128"/>
              <a:cs typeface="ＭＳ Ｐゴシック" pitchFamily="76" charset="-128"/>
            </a:endParaRPr>
          </a:p>
          <a:p>
            <a:r>
              <a:rPr lang="en-US" sz="1200" b="0" i="0" kern="1200" baseline="0" dirty="0" smtClean="0">
                <a:solidFill>
                  <a:schemeClr val="tx1"/>
                </a:solidFill>
                <a:latin typeface="Arial" pitchFamily="76" charset="0"/>
                <a:ea typeface="ＭＳ Ｐゴシック" pitchFamily="76" charset="-128"/>
              </a:rPr>
              <a:t>	Number of Installations</a:t>
            </a:r>
          </a:p>
          <a:p>
            <a:r>
              <a:rPr lang="en-US" sz="1200" b="0" i="0" kern="1200" baseline="0" dirty="0" smtClean="0">
                <a:solidFill>
                  <a:schemeClr val="tx1"/>
                </a:solidFill>
                <a:latin typeface="Arial" pitchFamily="76" charset="0"/>
                <a:ea typeface="ＭＳ Ｐゴシック" pitchFamily="76" charset="-128"/>
              </a:rPr>
              <a:t>		Orange Box – </a:t>
            </a:r>
            <a:r>
              <a:rPr lang="en-US" sz="1200" b="0" i="0" kern="1200" baseline="0" dirty="0" err="1" smtClean="0">
                <a:solidFill>
                  <a:schemeClr val="tx1"/>
                </a:solidFill>
                <a:latin typeface="Arial" pitchFamily="76" charset="0"/>
                <a:ea typeface="ＭＳ Ｐゴシック" pitchFamily="76" charset="-128"/>
              </a:rPr>
              <a:t>infinte</a:t>
            </a:r>
            <a:endParaRPr lang="en-US" sz="1200" b="0" i="0" kern="1200" baseline="0" dirty="0" smtClean="0">
              <a:solidFill>
                <a:schemeClr val="tx1"/>
              </a:solidFill>
              <a:latin typeface="Arial" pitchFamily="76" charset="0"/>
              <a:ea typeface="ＭＳ Ｐゴシック" pitchFamily="76" charset="-128"/>
            </a:endParaRPr>
          </a:p>
          <a:p>
            <a:r>
              <a:rPr lang="en-US" sz="1200" b="0" i="0" kern="1200" baseline="0" dirty="0" smtClean="0">
                <a:solidFill>
                  <a:schemeClr val="tx1"/>
                </a:solidFill>
                <a:latin typeface="Arial" pitchFamily="76" charset="0"/>
                <a:ea typeface="ＭＳ Ｐゴシック" pitchFamily="76" charset="-128"/>
              </a:rPr>
              <a:t>		Spore - 3</a:t>
            </a:r>
          </a:p>
          <a:p>
            <a:r>
              <a:rPr lang="en-US" sz="1200" b="0" i="0" kern="1200" baseline="0" dirty="0" smtClean="0">
                <a:solidFill>
                  <a:schemeClr val="tx1"/>
                </a:solidFill>
                <a:latin typeface="Arial" pitchFamily="76" charset="0"/>
                <a:ea typeface="ＭＳ Ｐゴシック" pitchFamily="76" charset="-128"/>
              </a:rPr>
              <a:t>	Number of Accounts</a:t>
            </a:r>
          </a:p>
          <a:p>
            <a:r>
              <a:rPr lang="en-US" sz="1200" b="0" i="0" kern="1200" baseline="0" dirty="0" smtClean="0">
                <a:solidFill>
                  <a:schemeClr val="tx1"/>
                </a:solidFill>
                <a:latin typeface="Arial" pitchFamily="76" charset="0"/>
                <a:ea typeface="ＭＳ Ｐゴシック" pitchFamily="76" charset="-128"/>
              </a:rPr>
              <a:t>		Both – 1</a:t>
            </a:r>
          </a:p>
          <a:p>
            <a:r>
              <a:rPr lang="en-US" sz="1200" b="0" i="0" kern="1200" baseline="0" dirty="0" smtClean="0">
                <a:solidFill>
                  <a:schemeClr val="tx1"/>
                </a:solidFill>
                <a:latin typeface="Arial" pitchFamily="76" charset="0"/>
                <a:ea typeface="ＭＳ Ｐゴシック" pitchFamily="76" charset="-128"/>
              </a:rPr>
              <a:t>Assassin’s Creed 2 implemented DRM which required constant connection to the </a:t>
            </a:r>
            <a:r>
              <a:rPr lang="en-US" sz="1200" b="0" i="0" kern="1200" baseline="0" dirty="0" err="1" smtClean="0">
                <a:solidFill>
                  <a:schemeClr val="tx1"/>
                </a:solidFill>
                <a:latin typeface="Arial" pitchFamily="76" charset="0"/>
                <a:ea typeface="ＭＳ Ｐゴシック" pitchFamily="76" charset="-128"/>
              </a:rPr>
              <a:t>Ubisoft</a:t>
            </a:r>
            <a:r>
              <a:rPr lang="en-US" sz="1200" b="0" i="0" kern="1200" baseline="0" dirty="0" smtClean="0">
                <a:solidFill>
                  <a:schemeClr val="tx1"/>
                </a:solidFill>
                <a:latin typeface="Arial" pitchFamily="76" charset="0"/>
                <a:ea typeface="ＭＳ Ｐゴシック" pitchFamily="76" charset="-128"/>
              </a:rPr>
              <a:t> Servers</a:t>
            </a:r>
          </a:p>
          <a:p>
            <a:r>
              <a:rPr lang="en-US" sz="1200" b="0" i="0" kern="1200" baseline="0" dirty="0" smtClean="0">
                <a:solidFill>
                  <a:schemeClr val="tx1"/>
                </a:solidFill>
                <a:latin typeface="Arial" pitchFamily="76" charset="0"/>
                <a:ea typeface="ＭＳ Ｐゴシック" pitchFamily="76" charset="-128"/>
              </a:rPr>
              <a:t>	Forced player to have internet to play a single-player offline game</a:t>
            </a:r>
          </a:p>
          <a:p>
            <a:r>
              <a:rPr lang="en-US" sz="1200" b="0" i="0" kern="1200" baseline="0" dirty="0" smtClean="0">
                <a:solidFill>
                  <a:schemeClr val="tx1"/>
                </a:solidFill>
                <a:latin typeface="Arial" pitchFamily="76" charset="0"/>
                <a:ea typeface="ＭＳ Ｐゴシック" pitchFamily="76" charset="-128"/>
              </a:rPr>
              <a:t>	No playing</a:t>
            </a:r>
          </a:p>
          <a:p>
            <a:r>
              <a:rPr lang="en-US" sz="1200" b="0" i="0" kern="1200" baseline="0" dirty="0" smtClean="0">
                <a:solidFill>
                  <a:schemeClr val="tx1"/>
                </a:solidFill>
                <a:latin typeface="Arial" pitchFamily="76" charset="0"/>
                <a:ea typeface="ＭＳ Ｐゴシック" pitchFamily="76" charset="-128"/>
              </a:rPr>
              <a:t>		On planes</a:t>
            </a:r>
          </a:p>
          <a:p>
            <a:r>
              <a:rPr lang="en-US" sz="1200" b="0" i="0" kern="1200" baseline="0" dirty="0" smtClean="0">
                <a:solidFill>
                  <a:schemeClr val="tx1"/>
                </a:solidFill>
                <a:latin typeface="Arial" pitchFamily="76" charset="0"/>
                <a:ea typeface="ＭＳ Ｐゴシック" pitchFamily="76" charset="-128"/>
              </a:rPr>
              <a:t>		On </a:t>
            </a:r>
            <a:r>
              <a:rPr lang="en-US" sz="1200" b="0" i="0" kern="1200" baseline="0" dirty="0" err="1" smtClean="0">
                <a:solidFill>
                  <a:schemeClr val="tx1"/>
                </a:solidFill>
                <a:latin typeface="Arial" pitchFamily="76" charset="0"/>
                <a:ea typeface="ＭＳ Ｐゴシック" pitchFamily="76" charset="-128"/>
              </a:rPr>
              <a:t>wifi</a:t>
            </a:r>
            <a:endParaRPr lang="en-US" sz="1200" b="0" i="0" kern="1200" baseline="0" dirty="0" smtClean="0">
              <a:solidFill>
                <a:schemeClr val="tx1"/>
              </a:solidFill>
              <a:latin typeface="Arial" pitchFamily="76" charset="0"/>
              <a:ea typeface="ＭＳ Ｐゴシック" pitchFamily="76" charset="-128"/>
            </a:endParaRPr>
          </a:p>
          <a:p>
            <a:r>
              <a:rPr lang="en-US" sz="1200" b="0" i="0" kern="1200" baseline="0" dirty="0" smtClean="0">
                <a:solidFill>
                  <a:schemeClr val="tx1"/>
                </a:solidFill>
                <a:latin typeface="Arial" pitchFamily="76" charset="0"/>
                <a:ea typeface="ＭＳ Ｐゴシック" pitchFamily="76" charset="-128"/>
              </a:rPr>
              <a:t>		When </a:t>
            </a:r>
            <a:r>
              <a:rPr lang="en-US" sz="1200" b="0" i="0" kern="1200" baseline="0" dirty="0" err="1" smtClean="0">
                <a:solidFill>
                  <a:schemeClr val="tx1"/>
                </a:solidFill>
                <a:latin typeface="Arial" pitchFamily="76" charset="0"/>
                <a:ea typeface="ＭＳ Ｐゴシック" pitchFamily="76" charset="-128"/>
              </a:rPr>
              <a:t>Ubisoft</a:t>
            </a:r>
            <a:r>
              <a:rPr lang="en-US" sz="1200" b="0" i="0" kern="1200" baseline="0" dirty="0" smtClean="0">
                <a:solidFill>
                  <a:schemeClr val="tx1"/>
                </a:solidFill>
                <a:latin typeface="Arial" pitchFamily="76" charset="0"/>
                <a:ea typeface="ＭＳ Ｐゴシック" pitchFamily="76" charset="-128"/>
              </a:rPr>
              <a:t> Servers are down</a:t>
            </a:r>
          </a:p>
          <a:p>
            <a:r>
              <a:rPr lang="en-US" sz="1200" b="0" i="0" kern="1200" baseline="0" dirty="0" smtClean="0">
                <a:solidFill>
                  <a:schemeClr val="tx1"/>
                </a:solidFill>
                <a:latin typeface="Arial" pitchFamily="76" charset="0"/>
                <a:ea typeface="ＭＳ Ｐゴシック" pitchFamily="76" charset="-128"/>
              </a:rPr>
              <a:t>		When ISP servers are down</a:t>
            </a:r>
          </a:p>
          <a:p>
            <a:r>
              <a:rPr lang="en-US" sz="1200" b="0" i="0" kern="1200" baseline="0" dirty="0" smtClean="0">
                <a:solidFill>
                  <a:schemeClr val="tx1"/>
                </a:solidFill>
                <a:latin typeface="Arial" pitchFamily="76" charset="0"/>
                <a:ea typeface="ＭＳ Ｐゴシック" pitchFamily="76" charset="-128"/>
              </a:rPr>
              <a:t>	Does it really stop pirates?</a:t>
            </a:r>
          </a:p>
          <a:p>
            <a:r>
              <a:rPr lang="en-US" sz="1200" b="0" i="0" kern="1200" baseline="0" dirty="0" smtClean="0">
                <a:solidFill>
                  <a:schemeClr val="tx1"/>
                </a:solidFill>
                <a:latin typeface="Arial" pitchFamily="76" charset="0"/>
                <a:ea typeface="ＭＳ Ｐゴシック" pitchFamily="76" charset="-128"/>
              </a:rPr>
              <a:t>	Privacy Issues</a:t>
            </a:r>
          </a:p>
          <a:p>
            <a:r>
              <a:rPr lang="en-US" sz="1200" b="0" i="0" kern="1200" baseline="0" dirty="0" smtClean="0">
                <a:solidFill>
                  <a:schemeClr val="tx1"/>
                </a:solidFill>
                <a:latin typeface="Arial" pitchFamily="76" charset="0"/>
                <a:ea typeface="ＭＳ Ｐゴシック" pitchFamily="76" charset="-128"/>
              </a:rPr>
              <a:t>		</a:t>
            </a:r>
            <a:r>
              <a:rPr lang="en-US" sz="1200" b="0" i="0" kern="1200" baseline="0" dirty="0" err="1" smtClean="0">
                <a:solidFill>
                  <a:schemeClr val="tx1"/>
                </a:solidFill>
                <a:latin typeface="Arial" pitchFamily="76" charset="0"/>
                <a:ea typeface="ＭＳ Ｐゴシック" pitchFamily="76" charset="-128"/>
              </a:rPr>
              <a:t>Ubisoft</a:t>
            </a:r>
            <a:r>
              <a:rPr lang="en-US" sz="1200" b="0" i="0" kern="1200" baseline="0" dirty="0" smtClean="0">
                <a:solidFill>
                  <a:schemeClr val="tx1"/>
                </a:solidFill>
                <a:latin typeface="Arial" pitchFamily="76" charset="0"/>
                <a:ea typeface="ＭＳ Ｐゴシック" pitchFamily="76" charset="-128"/>
              </a:rPr>
              <a:t> always knows when you’re playing</a:t>
            </a:r>
          </a:p>
          <a:p>
            <a:r>
              <a:rPr lang="en-US" sz="1200" b="0" i="0" kern="1200" baseline="0" dirty="0" smtClean="0">
                <a:solidFill>
                  <a:schemeClr val="tx1"/>
                </a:solidFill>
                <a:latin typeface="Arial" pitchFamily="76" charset="0"/>
                <a:ea typeface="ＭＳ Ｐゴシック" pitchFamily="76" charset="-128"/>
              </a:rPr>
              <a:t>		Spyware?</a:t>
            </a:r>
          </a:p>
          <a:p>
            <a:endParaRPr lang="en-US" sz="1200" b="0" i="0" kern="1200" baseline="0" dirty="0" smtClean="0">
              <a:solidFill>
                <a:schemeClr val="tx1"/>
              </a:solidFill>
              <a:latin typeface="Arial" pitchFamily="76" charset="0"/>
              <a:ea typeface="ＭＳ Ｐゴシック" pitchFamily="76" charset="-128"/>
            </a:endParaRPr>
          </a:p>
        </p:txBody>
      </p:sp>
      <p:sp>
        <p:nvSpPr>
          <p:cNvPr id="4" name="Date Placeholder 3"/>
          <p:cNvSpPr>
            <a:spLocks noGrp="1"/>
          </p:cNvSpPr>
          <p:nvPr>
            <p:ph type="dt" idx="10"/>
          </p:nvPr>
        </p:nvSpPr>
        <p:spPr/>
        <p:txBody>
          <a:bodyPr/>
          <a:lstStyle/>
          <a:p>
            <a:fld id="{DF28E75B-200E-1546-A316-7C661EC1A18F}" type="datetime1">
              <a:rPr lang="en-US" smtClean="0"/>
              <a:pPr/>
              <a:t>11/19/10</a:t>
            </a:fld>
            <a:endParaRPr lang="en-US" dirty="0"/>
          </a:p>
        </p:txBody>
      </p:sp>
      <p:sp>
        <p:nvSpPr>
          <p:cNvPr id="5" name="Slide Number Placeholder 4"/>
          <p:cNvSpPr>
            <a:spLocks noGrp="1"/>
          </p:cNvSpPr>
          <p:nvPr>
            <p:ph type="sldNum" sz="quarter" idx="11"/>
          </p:nvPr>
        </p:nvSpPr>
        <p:spPr/>
        <p:txBody>
          <a:bodyPr/>
          <a:lstStyle/>
          <a:p>
            <a:fld id="{E287B147-B3A8-D64C-A081-AA9514A203F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charset="0"/>
              <a:buChar char="•"/>
            </a:pPr>
            <a:r>
              <a:rPr lang="en-US" baseline="0" dirty="0" smtClean="0"/>
              <a:t>Slippery slope</a:t>
            </a:r>
          </a:p>
          <a:p>
            <a:pPr lvl="1">
              <a:buFont typeface="Arial" charset="0"/>
              <a:buChar char="•"/>
            </a:pPr>
            <a:r>
              <a:rPr lang="en-US" baseline="0" dirty="0" smtClean="0"/>
              <a:t>Violence in movies on the new </a:t>
            </a:r>
            <a:r>
              <a:rPr lang="en-US" baseline="0" dirty="0" err="1" smtClean="0"/>
              <a:t>ect</a:t>
            </a:r>
            <a:r>
              <a:rPr lang="en-US" baseline="0" dirty="0" smtClean="0"/>
              <a:t>..</a:t>
            </a:r>
          </a:p>
          <a:p>
            <a:pPr lvl="0">
              <a:buFont typeface="Arial" charset="0"/>
              <a:buChar char="•"/>
            </a:pPr>
            <a:r>
              <a:rPr lang="en-US" baseline="0" dirty="0" smtClean="0"/>
              <a:t>Government agency</a:t>
            </a:r>
          </a:p>
          <a:p>
            <a:pPr lvl="1">
              <a:buFont typeface="Arial" charset="0"/>
              <a:buChar char="•"/>
            </a:pPr>
            <a:r>
              <a:rPr lang="en-US" baseline="0" dirty="0" smtClean="0"/>
              <a:t>ESRB is voluntary (opt-in) and doesn’t carry the wait of the law</a:t>
            </a:r>
          </a:p>
          <a:p>
            <a:pPr>
              <a:buFont typeface="Arial" charset="0"/>
              <a:buChar char="•"/>
            </a:pPr>
            <a:r>
              <a:rPr lang="en-US" dirty="0" smtClean="0"/>
              <a:t>Causal</a:t>
            </a:r>
            <a:r>
              <a:rPr lang="en-US" baseline="0" dirty="0" smtClean="0"/>
              <a:t> connection</a:t>
            </a:r>
          </a:p>
          <a:p>
            <a:pPr lvl="1">
              <a:buFont typeface="Arial" charset="0"/>
              <a:buChar char="•"/>
            </a:pPr>
            <a:r>
              <a:rPr lang="en-US" baseline="0" dirty="0" smtClean="0"/>
              <a:t>Science is still undecided (next slide) </a:t>
            </a:r>
          </a:p>
          <a:p>
            <a:pPr lvl="0">
              <a:buFont typeface="Arial" charset="0"/>
              <a:buChar char="•"/>
            </a:pPr>
            <a:endParaRPr lang="en-US" baseline="0" dirty="0" smtClean="0"/>
          </a:p>
          <a:p>
            <a:pPr lvl="1">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4D43CF21-6ED2-4891-9516-415F14C00B4A}"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http://www.ojjdp.gov/ojstatbb/crime/JAR_Display.asp?ID=qa05201</a:t>
            </a:r>
            <a:endParaRPr lang="en-US" dirty="0" smtClean="0"/>
          </a:p>
          <a:p>
            <a:endParaRPr lang="en-US" dirty="0" smtClean="0"/>
          </a:p>
          <a:p>
            <a:pPr>
              <a:buFont typeface="Arial" charset="0"/>
              <a:buChar char="•"/>
            </a:pPr>
            <a:r>
              <a:rPr lang="en-US" baseline="0" dirty="0" smtClean="0"/>
              <a:t>From the office of Juvenile Justice and Delinquency Prevention  (OJJDP)</a:t>
            </a:r>
          </a:p>
          <a:p>
            <a:pPr lvl="1">
              <a:buFont typeface="Arial" charset="0"/>
              <a:buChar char="•"/>
            </a:pPr>
            <a:r>
              <a:rPr lang="en-US" baseline="0" dirty="0" smtClean="0"/>
              <a:t>Dose not all arrested are unique </a:t>
            </a:r>
          </a:p>
          <a:p>
            <a:endParaRPr lang="en-US" dirty="0"/>
          </a:p>
        </p:txBody>
      </p:sp>
      <p:sp>
        <p:nvSpPr>
          <p:cNvPr id="4" name="Slide Number Placeholder 3"/>
          <p:cNvSpPr>
            <a:spLocks noGrp="1"/>
          </p:cNvSpPr>
          <p:nvPr>
            <p:ph type="sldNum" sz="quarter" idx="10"/>
          </p:nvPr>
        </p:nvSpPr>
        <p:spPr/>
        <p:txBody>
          <a:bodyPr/>
          <a:lstStyle/>
          <a:p>
            <a:fld id="{4D43CF21-6ED2-4891-9516-415F14C00B4A}"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hlinkClick r:id="rId3"/>
              </a:rPr>
              <a:t>http://dist08.casen.govoffice.com/index.asp?Type=B_BASIC&amp;SEC={20BBA5E0-F400-4A31-802C-C4416989696D}</a:t>
            </a:r>
            <a:r>
              <a:rPr lang="en-US" dirty="0" smtClean="0"/>
              <a:t> (11/20/2010)</a:t>
            </a:r>
          </a:p>
          <a:p>
            <a:pPr>
              <a:buFont typeface="Arial" charset="0"/>
              <a:buChar char="•"/>
            </a:pPr>
            <a:r>
              <a:rPr lang="en-US" dirty="0" smtClean="0">
                <a:hlinkClick r:id="rId4"/>
              </a:rPr>
              <a:t>http://gov.ca.gov/press-release/14991/</a:t>
            </a:r>
            <a:r>
              <a:rPr lang="en-US" dirty="0" smtClean="0"/>
              <a:t> (11/20/2010)</a:t>
            </a:r>
          </a:p>
          <a:p>
            <a:pPr>
              <a:buFont typeface="Arial" charset="0"/>
              <a:buChar char="•"/>
            </a:pPr>
            <a:r>
              <a:rPr lang="en-US" dirty="0" smtClean="0"/>
              <a:t>(text of the law)</a:t>
            </a:r>
            <a:r>
              <a:rPr lang="en-US" baseline="0" dirty="0" smtClean="0"/>
              <a:t> </a:t>
            </a:r>
            <a:r>
              <a:rPr lang="en-US" dirty="0" smtClean="0">
                <a:hlinkClick r:id="rId5"/>
              </a:rPr>
              <a:t>http://info.sen.ca.gov/pub/05-06/bill/asm/ab_1151-1200/ab_1179_bill_20051007_chaptered.html</a:t>
            </a:r>
            <a:r>
              <a:rPr lang="en-US" dirty="0" smtClean="0"/>
              <a:t> (11/20/2010)</a:t>
            </a:r>
          </a:p>
          <a:p>
            <a:pPr>
              <a:buFont typeface="Arial" charset="0"/>
              <a:buChar char="•"/>
            </a:pPr>
            <a:r>
              <a:rPr lang="en-US" dirty="0" smtClean="0">
                <a:hlinkClick r:id="rId6"/>
              </a:rPr>
              <a:t>http://courses.cs.vt.edu/cs3604/lib/Censorship/3-prong-test.html</a:t>
            </a:r>
            <a:r>
              <a:rPr lang="en-US" dirty="0" smtClean="0"/>
              <a:t> (11/20/2010)</a:t>
            </a:r>
          </a:p>
          <a:p>
            <a:pPr>
              <a:buFont typeface="Arial" charset="0"/>
              <a:buChar char="•"/>
            </a:pPr>
            <a:r>
              <a:rPr lang="en-US" dirty="0" smtClean="0">
                <a:hlinkClick r:id="rId7"/>
              </a:rPr>
              <a:t>http://www.entmerch.org/</a:t>
            </a:r>
            <a:r>
              <a:rPr lang="en-US" dirty="0" smtClean="0"/>
              <a:t> (11/20/2010)</a:t>
            </a:r>
          </a:p>
          <a:p>
            <a:pPr>
              <a:buFont typeface="Arial" charset="0"/>
              <a:buChar char="•"/>
            </a:pPr>
            <a:r>
              <a:rPr lang="en-US" dirty="0" smtClean="0">
                <a:hlinkClick r:id="rId8"/>
              </a:rPr>
              <a:t>http://g4tv.com/thefeed/blog/tag/9858/Video-Games-on-Trial.html</a:t>
            </a:r>
            <a:r>
              <a:rPr lang="en-US" dirty="0" smtClean="0"/>
              <a:t> (11/20/2010)</a:t>
            </a:r>
          </a:p>
          <a:p>
            <a:pPr>
              <a:buFont typeface="Arial" charset="0"/>
              <a:buChar char="•"/>
            </a:pPr>
            <a:r>
              <a:rPr lang="en-US" dirty="0" smtClean="0">
                <a:hlinkClick r:id="rId9"/>
              </a:rPr>
              <a:t>http://www.ojjdp.gov/ojstatbb/crime/JAR_Display.asp?ID=qa05201</a:t>
            </a:r>
            <a:r>
              <a:rPr lang="en-US" dirty="0" smtClean="0"/>
              <a:t> (11/20/2010)</a:t>
            </a:r>
          </a:p>
          <a:p>
            <a:pPr>
              <a:buFont typeface="Arial" charset="0"/>
              <a:buChar char="•"/>
            </a:pPr>
            <a:endParaRPr lang="en-US" dirty="0" smtClean="0"/>
          </a:p>
          <a:p>
            <a:pPr>
              <a:buFont typeface="Arial" charset="0"/>
              <a:buChar char="•"/>
            </a:pPr>
            <a:endParaRPr lang="en-US" dirty="0" smtClean="0"/>
          </a:p>
          <a:p>
            <a:pPr>
              <a:buFont typeface="Arial" charset="0"/>
              <a:buChar char="•"/>
            </a:pPr>
            <a:r>
              <a:rPr lang="en-US" dirty="0" smtClean="0"/>
              <a:t>Images</a:t>
            </a:r>
          </a:p>
          <a:p>
            <a:pPr lvl="1">
              <a:buFont typeface="Arial" charset="0"/>
              <a:buChar char="•"/>
            </a:pPr>
            <a:r>
              <a:rPr lang="en-US" dirty="0" smtClean="0">
                <a:hlinkClick r:id="rId10"/>
              </a:rPr>
              <a:t>http://upload.wikimedia.org/wikipedia/commons/4/43/Supreme_Court_US_2010.jpg</a:t>
            </a:r>
            <a:r>
              <a:rPr lang="en-US" dirty="0" smtClean="0"/>
              <a:t> (11/20/2010)</a:t>
            </a:r>
            <a:endParaRPr lang="en-US" dirty="0"/>
          </a:p>
        </p:txBody>
      </p:sp>
      <p:sp>
        <p:nvSpPr>
          <p:cNvPr id="4" name="Slide Number Placeholder 3"/>
          <p:cNvSpPr>
            <a:spLocks noGrp="1"/>
          </p:cNvSpPr>
          <p:nvPr>
            <p:ph type="sldNum" sz="quarter" idx="10"/>
          </p:nvPr>
        </p:nvSpPr>
        <p:spPr/>
        <p:txBody>
          <a:bodyPr/>
          <a:lstStyle/>
          <a:p>
            <a:fld id="{4D43CF21-6ED2-4891-9516-415F14C00B4A}"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D944F2FD-194D-E24B-BD77-0A1DCF4E9AE9}" type="datetime1">
              <a:rPr lang="en-US"/>
              <a:pPr/>
              <a:t>11/22/10</a:t>
            </a:fld>
            <a:endParaRPr lang="en-US"/>
          </a:p>
        </p:txBody>
      </p:sp>
      <p:sp>
        <p:nvSpPr>
          <p:cNvPr id="18435" name="Rectangle 7"/>
          <p:cNvSpPr>
            <a:spLocks noGrp="1" noChangeArrowheads="1"/>
          </p:cNvSpPr>
          <p:nvPr>
            <p:ph type="sldNum" sz="quarter" idx="5"/>
          </p:nvPr>
        </p:nvSpPr>
        <p:spPr>
          <a:noFill/>
        </p:spPr>
        <p:txBody>
          <a:bodyPr/>
          <a:lstStyle/>
          <a:p>
            <a:fld id="{F17B457B-E0CF-2046-AACC-112808076782}" type="slidenum">
              <a:rPr lang="en-US"/>
              <a:pPr/>
              <a:t>48</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11/22/10</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49</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2FC8B3AD-DCAF-C84E-A5D7-6E3DDF8C5412}" type="datetime1">
              <a:rPr lang="en-US"/>
              <a:pPr/>
              <a:t>11/19/10</a:t>
            </a:fld>
            <a:endParaRPr lang="en-US"/>
          </a:p>
        </p:txBody>
      </p:sp>
      <p:sp>
        <p:nvSpPr>
          <p:cNvPr id="45059" name="Rectangle 7"/>
          <p:cNvSpPr>
            <a:spLocks noGrp="1" noChangeArrowheads="1"/>
          </p:cNvSpPr>
          <p:nvPr>
            <p:ph type="sldNum" sz="quarter" idx="5"/>
          </p:nvPr>
        </p:nvSpPr>
        <p:spPr>
          <a:noFill/>
        </p:spPr>
        <p:txBody>
          <a:bodyPr/>
          <a:lstStyle/>
          <a:p>
            <a:fld id="{CF84F769-BBFF-854F-A821-F12838B3269F}" type="slidenum">
              <a:rPr lang="en-US"/>
              <a:pPr/>
              <a:t>50</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09" charset="0"/>
                <a:ea typeface="ＭＳ Ｐゴシック" pitchFamily="-109" charset="-128"/>
                <a:cs typeface="ＭＳ Ｐゴシック" pitchFamily="-109" charset="-128"/>
              </a:rPr>
              <a:t>Censorship (religious, governmental, private). Adult authentication. Global dissemination. Freedom of Speech not an absolute right.</a:t>
            </a:r>
          </a:p>
        </p:txBody>
      </p:sp>
      <p:sp>
        <p:nvSpPr>
          <p:cNvPr id="38916" name="Date Placeholder 3"/>
          <p:cNvSpPr>
            <a:spLocks noGrp="1"/>
          </p:cNvSpPr>
          <p:nvPr>
            <p:ph type="dt" sz="quarter" idx="1"/>
          </p:nvPr>
        </p:nvSpPr>
        <p:spPr>
          <a:noFill/>
        </p:spPr>
        <p:txBody>
          <a:bodyPr/>
          <a:lstStyle/>
          <a:p>
            <a:fld id="{4FA88519-6214-1344-80BF-9F2EF443078D}" type="datetime1">
              <a:rPr lang="en-US" smtClean="0"/>
              <a:pPr/>
              <a:t>11/19/10</a:t>
            </a:fld>
            <a:endParaRPr lang="en-US" smtClean="0"/>
          </a:p>
        </p:txBody>
      </p:sp>
      <p:sp>
        <p:nvSpPr>
          <p:cNvPr id="38917" name="Slide Number Placeholder 4"/>
          <p:cNvSpPr>
            <a:spLocks noGrp="1"/>
          </p:cNvSpPr>
          <p:nvPr>
            <p:ph type="sldNum" sz="quarter" idx="5"/>
          </p:nvPr>
        </p:nvSpPr>
        <p:spPr>
          <a:noFill/>
        </p:spPr>
        <p:txBody>
          <a:bodyPr/>
          <a:lstStyle/>
          <a:p>
            <a:fld id="{DD388BFA-B601-E245-91AD-F840306AB0FF}" type="slidenum">
              <a:rPr lang="en-US" smtClean="0"/>
              <a:pPr/>
              <a:t>51</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0D216B81-6282-3F44-9DC4-CFC62CDF419F}" type="datetime1">
              <a:rPr lang="en-US"/>
              <a:pPr/>
              <a:t>11/19/10</a:t>
            </a:fld>
            <a:endParaRPr lang="en-US"/>
          </a:p>
        </p:txBody>
      </p:sp>
      <p:sp>
        <p:nvSpPr>
          <p:cNvPr id="47107" name="Rectangle 7"/>
          <p:cNvSpPr>
            <a:spLocks noGrp="1" noChangeArrowheads="1"/>
          </p:cNvSpPr>
          <p:nvPr>
            <p:ph type="sldNum" sz="quarter" idx="5"/>
          </p:nvPr>
        </p:nvSpPr>
        <p:spPr>
          <a:noFill/>
        </p:spPr>
        <p:txBody>
          <a:bodyPr/>
          <a:lstStyle/>
          <a:p>
            <a:fld id="{0D0F863F-559D-8243-8865-4287512030AA}" type="slidenum">
              <a:rPr lang="en-US"/>
              <a:pPr/>
              <a:t>52</a:t>
            </a:fld>
            <a:endParaRPr lang="en-US"/>
          </a:p>
        </p:txBody>
      </p:sp>
      <p:sp>
        <p:nvSpPr>
          <p:cNvPr id="47108" name="Rectangle 2"/>
          <p:cNvSpPr>
            <a:spLocks noGrp="1" noRot="1" noChangeAspect="1" noChangeArrowheads="1"/>
          </p:cNvSpPr>
          <p:nvPr>
            <p:ph type="sldImg"/>
          </p:nvPr>
        </p:nvSpPr>
        <p:spPr>
          <a:solidFill>
            <a:srgbClr val="FFFFFF"/>
          </a:solidFill>
          <a:ln/>
        </p:spPr>
      </p:sp>
      <p:sp>
        <p:nvSpPr>
          <p:cNvPr id="4710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109" charset="0"/>
                <a:ea typeface="ＭＳ Ｐゴシック" pitchFamily="-109" charset="-128"/>
                <a:cs typeface="ＭＳ Ｐゴシック" pitchFamily="-109" charset="-128"/>
              </a:rPr>
              <a:t> Negative, positive or liberty, claim-right</a:t>
            </a:r>
          </a:p>
          <a:p>
            <a:r>
              <a:rPr lang="en-US" smtClean="0">
                <a:latin typeface="Arial" pitchFamily="-109" charset="0"/>
                <a:ea typeface="ＭＳ Ｐゴシック" pitchFamily="-109" charset="-128"/>
                <a:cs typeface="ＭＳ Ｐゴシック" pitchFamily="-109" charset="-128"/>
              </a:rPr>
              <a:t>“Shouting ‘Fire!’ in a crowded theater.”, Copyright law., False advertising., Libel &amp; slander., Telemarketers., Spam. “Clear and present  danger”, Commercial speech., Untrue &amp; damaging. Child pornography., depends on community standards</a:t>
            </a:r>
          </a:p>
          <a:p>
            <a:r>
              <a:rPr lang="en-US" smtClean="0">
                <a:latin typeface="Arial" pitchFamily="-109" charset="0"/>
                <a:ea typeface="ＭＳ Ｐゴシック" pitchFamily="-109" charset="-128"/>
                <a:cs typeface="ＭＳ Ｐゴシック" pitchFamily="-109" charset="-128"/>
              </a:rPr>
              <a:t>Legal prosecution, Sexual harassment in the workplace, Books in libraries, Textbooks / school reading, Restrictions on school speech / writing.</a:t>
            </a:r>
          </a:p>
          <a:p>
            <a:r>
              <a:rPr lang="en-US" smtClean="0">
                <a:latin typeface="Arial" pitchFamily="-109" charset="0"/>
                <a:ea typeface="ＭＳ Ｐゴシック" pitchFamily="-109" charset="-128"/>
                <a:cs typeface="ＭＳ Ｐゴシック" pitchFamily="-109" charset="-128"/>
              </a:rPr>
              <a:t>What standards should apply? What locality has jurisdiction? How to enforce?</a:t>
            </a:r>
          </a:p>
          <a:p>
            <a:endParaRPr lang="en-US"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1D6C5008-2E4D-9042-8233-30804612B014}" type="datetime1">
              <a:rPr lang="en-US"/>
              <a:pPr/>
              <a:t>11/19/10</a:t>
            </a:fld>
            <a:endParaRPr lang="en-US"/>
          </a:p>
        </p:txBody>
      </p:sp>
      <p:sp>
        <p:nvSpPr>
          <p:cNvPr id="49155" name="Rectangle 7"/>
          <p:cNvSpPr>
            <a:spLocks noGrp="1" noChangeArrowheads="1"/>
          </p:cNvSpPr>
          <p:nvPr>
            <p:ph type="sldNum" sz="quarter" idx="5"/>
          </p:nvPr>
        </p:nvSpPr>
        <p:spPr>
          <a:noFill/>
        </p:spPr>
        <p:txBody>
          <a:bodyPr/>
          <a:lstStyle/>
          <a:p>
            <a:fld id="{6B65AAAD-1528-C342-AC58-92E8A032A29C}" type="slidenum">
              <a:rPr lang="en-US"/>
              <a:pPr/>
              <a:t>53</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8DBA6DA5-4BE6-064B-A8A0-F365DA57057A}" type="datetime1">
              <a:rPr lang="en-US"/>
              <a:pPr/>
              <a:t>11/19/10</a:t>
            </a:fld>
            <a:endParaRPr lang="en-US"/>
          </a:p>
        </p:txBody>
      </p:sp>
      <p:sp>
        <p:nvSpPr>
          <p:cNvPr id="51203" name="Rectangle 7"/>
          <p:cNvSpPr>
            <a:spLocks noGrp="1" noChangeArrowheads="1"/>
          </p:cNvSpPr>
          <p:nvPr>
            <p:ph type="sldNum" sz="quarter" idx="5"/>
          </p:nvPr>
        </p:nvSpPr>
        <p:spPr>
          <a:noFill/>
        </p:spPr>
        <p:txBody>
          <a:bodyPr/>
          <a:lstStyle/>
          <a:p>
            <a:fld id="{FB556D0B-3FDE-9B46-B64F-853425D9BD4E}" type="slidenum">
              <a:rPr lang="en-US"/>
              <a:pPr/>
              <a:t>54</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Micro</a:t>
            </a:r>
            <a:r>
              <a:rPr lang="en-US" baseline="0" dirty="0" smtClean="0"/>
              <a:t> transactions are a new kind of business model to combat piracy.</a:t>
            </a:r>
          </a:p>
          <a:p>
            <a:endParaRPr lang="en-US" baseline="0" dirty="0" smtClean="0"/>
          </a:p>
          <a:p>
            <a:r>
              <a:rPr lang="en-US" baseline="0" dirty="0" smtClean="0"/>
              <a:t>What are Micro transactions?</a:t>
            </a:r>
          </a:p>
          <a:p>
            <a:r>
              <a:rPr lang="en-US" baseline="0" dirty="0" smtClean="0"/>
              <a:t>	Combat Arms</a:t>
            </a:r>
          </a:p>
          <a:p>
            <a:r>
              <a:rPr lang="en-US" baseline="0" dirty="0" smtClean="0"/>
              <a:t>		Free First-person Shooter released by </a:t>
            </a:r>
            <a:r>
              <a:rPr lang="en-US" baseline="0" dirty="0" err="1" smtClean="0"/>
              <a:t>Nexon</a:t>
            </a:r>
            <a:endParaRPr lang="en-US" baseline="0" dirty="0" smtClean="0"/>
          </a:p>
          <a:p>
            <a:r>
              <a:rPr lang="en-US" baseline="0" dirty="0" smtClean="0"/>
              <a:t>		Lets players buy different weapons with micro transactions</a:t>
            </a:r>
          </a:p>
          <a:p>
            <a:r>
              <a:rPr lang="en-US" baseline="0" dirty="0" smtClean="0"/>
              <a:t>	Tap </a:t>
            </a:r>
            <a:r>
              <a:rPr lang="en-US" baseline="0" dirty="0" err="1" smtClean="0"/>
              <a:t>Tap</a:t>
            </a:r>
            <a:r>
              <a:rPr lang="en-US" baseline="0" dirty="0" smtClean="0"/>
              <a:t> Revenge 3</a:t>
            </a:r>
          </a:p>
          <a:p>
            <a:r>
              <a:rPr lang="en-US" baseline="0" dirty="0" smtClean="0"/>
              <a:t>		Uses micro transactions to get players “premium” songs</a:t>
            </a:r>
          </a:p>
          <a:p>
            <a:endParaRPr lang="en-US" baseline="0" dirty="0" smtClean="0"/>
          </a:p>
          <a:p>
            <a:r>
              <a:rPr lang="en-US" baseline="0" dirty="0" smtClean="0"/>
              <a:t>At the moment, exclusively in online multiplayer games. </a:t>
            </a:r>
          </a:p>
          <a:p>
            <a:r>
              <a:rPr lang="en-US" baseline="0" dirty="0" smtClean="0"/>
              <a:t>Companies can attach various premium items to accounts to make sure everything is paid for</a:t>
            </a:r>
          </a:p>
          <a:p>
            <a:r>
              <a:rPr lang="en-US" baseline="0" dirty="0" smtClean="0"/>
              <a:t>Companies who are fed up with dealing with DRM and piracy might turn to micro transactions for </a:t>
            </a:r>
            <a:r>
              <a:rPr lang="en-US" baseline="0" dirty="0" err="1" smtClean="0"/>
              <a:t>singleplayer</a:t>
            </a:r>
            <a:r>
              <a:rPr lang="en-US" baseline="0" dirty="0" smtClean="0"/>
              <a:t> games</a:t>
            </a:r>
          </a:p>
          <a:p>
            <a:r>
              <a:rPr lang="en-US" baseline="0" dirty="0" smtClean="0"/>
              <a:t>If piracy destroys classic business models, PC gaming might turn into all micro transactions leaving AAA titles to consoles</a:t>
            </a:r>
            <a:endParaRPr lang="en-US" dirty="0"/>
          </a:p>
        </p:txBody>
      </p:sp>
      <p:sp>
        <p:nvSpPr>
          <p:cNvPr id="4" name="Date Placeholder 3"/>
          <p:cNvSpPr>
            <a:spLocks noGrp="1"/>
          </p:cNvSpPr>
          <p:nvPr>
            <p:ph type="dt" idx="10"/>
          </p:nvPr>
        </p:nvSpPr>
        <p:spPr/>
        <p:txBody>
          <a:bodyPr/>
          <a:lstStyle/>
          <a:p>
            <a:fld id="{DF28E75B-200E-1546-A316-7C661EC1A18F}" type="datetime1">
              <a:rPr lang="en-US" smtClean="0"/>
              <a:pPr/>
              <a:t>11/19/10</a:t>
            </a:fld>
            <a:endParaRPr lang="en-US" dirty="0"/>
          </a:p>
        </p:txBody>
      </p:sp>
      <p:sp>
        <p:nvSpPr>
          <p:cNvPr id="5" name="Slide Number Placeholder 4"/>
          <p:cNvSpPr>
            <a:spLocks noGrp="1"/>
          </p:cNvSpPr>
          <p:nvPr>
            <p:ph type="sldNum" sz="quarter" idx="11"/>
          </p:nvPr>
        </p:nvSpPr>
        <p:spPr/>
        <p:txBody>
          <a:bodyPr/>
          <a:lstStyle/>
          <a:p>
            <a:fld id="{E287B147-B3A8-D64C-A081-AA9514A203F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4E642111-FF88-F647-9550-D201E7B1BB98}" type="datetime1">
              <a:rPr lang="en-US"/>
              <a:pPr/>
              <a:t>11/19/10</a:t>
            </a:fld>
            <a:endParaRPr lang="en-US"/>
          </a:p>
        </p:txBody>
      </p:sp>
      <p:sp>
        <p:nvSpPr>
          <p:cNvPr id="53251" name="Rectangle 7"/>
          <p:cNvSpPr>
            <a:spLocks noGrp="1" noChangeArrowheads="1"/>
          </p:cNvSpPr>
          <p:nvPr>
            <p:ph type="sldNum" sz="quarter" idx="5"/>
          </p:nvPr>
        </p:nvSpPr>
        <p:spPr>
          <a:noFill/>
        </p:spPr>
        <p:txBody>
          <a:bodyPr/>
          <a:lstStyle/>
          <a:p>
            <a:fld id="{F11BCA69-BABF-4049-8AD0-912A205DC164}" type="slidenum">
              <a:rPr lang="en-US"/>
              <a:pPr/>
              <a:t>55</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r>
              <a:rPr lang="en-US">
                <a:latin typeface="Arial" pitchFamily="-109" charset="0"/>
                <a:ea typeface="ＭＳ Ｐゴシック" pitchFamily="-109" charset="-128"/>
                <a:cs typeface="ＭＳ Ｐゴシック" pitchFamily="-109" charset="-128"/>
              </a:rPr>
              <a:t>From Professor Ciaraldi.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micro transactions came about as a response to piracy</a:t>
            </a:r>
          </a:p>
          <a:p>
            <a:r>
              <a:rPr lang="en-US" baseline="0" dirty="0" smtClean="0"/>
              <a:t>	Piracy has been quoted as making PC development nearly impossible</a:t>
            </a:r>
          </a:p>
          <a:p>
            <a:r>
              <a:rPr lang="en-US" baseline="0" dirty="0" smtClean="0"/>
              <a:t>	The Director of Creative Management at THQ, Michael Fitch, blamed piracy on the reason Iron Lore ran out of business</a:t>
            </a:r>
          </a:p>
          <a:p>
            <a:r>
              <a:rPr lang="en-US" baseline="0" dirty="0" smtClean="0"/>
              <a:t>	Some Piracy Rates he used: 70-80% in US, 90% in Europe, Off the charts in Asia</a:t>
            </a:r>
          </a:p>
          <a:p>
            <a:r>
              <a:rPr lang="en-US" baseline="0" dirty="0" smtClean="0"/>
              <a:t>	Sales Ratio:	Call of Duty 4: 10 to 1 console to PC</a:t>
            </a:r>
          </a:p>
          <a:p>
            <a:r>
              <a:rPr lang="en-US" baseline="0" dirty="0" smtClean="0"/>
              <a:t>	Since Micro Transactions started in Asia, is this where PC gaming has to go?</a:t>
            </a:r>
          </a:p>
          <a:p>
            <a:endParaRPr lang="en-US" dirty="0" smtClean="0"/>
          </a:p>
          <a:p>
            <a:r>
              <a:rPr lang="en-US" dirty="0" smtClean="0"/>
              <a:t>How micro transactions prevent</a:t>
            </a:r>
            <a:r>
              <a:rPr lang="en-US" baseline="0" dirty="0" smtClean="0"/>
              <a:t> piracy</a:t>
            </a:r>
          </a:p>
          <a:p>
            <a:r>
              <a:rPr lang="en-US" baseline="0" dirty="0" smtClean="0"/>
              <a:t>	They provide customers with free content</a:t>
            </a:r>
          </a:p>
          <a:p>
            <a:r>
              <a:rPr lang="en-US" baseline="0" dirty="0" smtClean="0"/>
              <a:t>	Stealing from the in-game store is petty, not worth the effort</a:t>
            </a:r>
          </a:p>
          <a:p>
            <a:r>
              <a:rPr lang="en-US" baseline="0" dirty="0" smtClean="0"/>
              <a:t>	Flexible payment system</a:t>
            </a:r>
          </a:p>
          <a:p>
            <a:r>
              <a:rPr lang="en-US" baseline="0" dirty="0" smtClean="0"/>
              <a:t>	Once the player is absorbed in the game, the transactions seem more reasonable and support the company after the fact</a:t>
            </a:r>
            <a:endParaRPr lang="en-US" dirty="0"/>
          </a:p>
        </p:txBody>
      </p:sp>
      <p:sp>
        <p:nvSpPr>
          <p:cNvPr id="4" name="Date Placeholder 3"/>
          <p:cNvSpPr>
            <a:spLocks noGrp="1"/>
          </p:cNvSpPr>
          <p:nvPr>
            <p:ph type="dt" idx="10"/>
          </p:nvPr>
        </p:nvSpPr>
        <p:spPr/>
        <p:txBody>
          <a:bodyPr/>
          <a:lstStyle/>
          <a:p>
            <a:fld id="{DF28E75B-200E-1546-A316-7C661EC1A18F}" type="datetime1">
              <a:rPr lang="en-US" smtClean="0"/>
              <a:pPr/>
              <a:t>11/19/10</a:t>
            </a:fld>
            <a:endParaRPr lang="en-US" dirty="0"/>
          </a:p>
        </p:txBody>
      </p:sp>
      <p:sp>
        <p:nvSpPr>
          <p:cNvPr id="5" name="Slide Number Placeholder 4"/>
          <p:cNvSpPr>
            <a:spLocks noGrp="1"/>
          </p:cNvSpPr>
          <p:nvPr>
            <p:ph type="sldNum" sz="quarter" idx="11"/>
          </p:nvPr>
        </p:nvSpPr>
        <p:spPr/>
        <p:txBody>
          <a:bodyPr/>
          <a:lstStyle/>
          <a:p>
            <a:fld id="{E287B147-B3A8-D64C-A081-AA9514A203F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57A5C5BA-4248-0047-8DAB-219737ADE553}" type="datetime1">
              <a:rPr lang="en-US"/>
              <a:pPr/>
              <a:t>11/19/10</a:t>
            </a:fld>
            <a:endParaRPr lang="en-US"/>
          </a:p>
        </p:txBody>
      </p:sp>
      <p:sp>
        <p:nvSpPr>
          <p:cNvPr id="18435" name="Rectangle 7"/>
          <p:cNvSpPr>
            <a:spLocks noGrp="1" noChangeArrowheads="1"/>
          </p:cNvSpPr>
          <p:nvPr>
            <p:ph type="sldNum" sz="quarter" idx="5"/>
          </p:nvPr>
        </p:nvSpPr>
        <p:spPr>
          <a:noFill/>
        </p:spPr>
        <p:txBody>
          <a:bodyPr/>
          <a:lstStyle/>
          <a:p>
            <a:fld id="{600E68DC-E7EA-D54C-9D7B-C45B94D076DC}" type="slidenum">
              <a:rPr lang="en-US"/>
              <a:pPr/>
              <a:t>8</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Arial" pitchFamily="-109" charset="0"/>
                <a:ea typeface="ＭＳ Ｐゴシック" pitchFamily="-109" charset="-128"/>
                <a:cs typeface="ＭＳ Ｐゴシック" pitchFamily="-109" charset="-128"/>
              </a:rPr>
              <a:t>About 2 billion movies watched/day</a:t>
            </a:r>
          </a:p>
          <a:p>
            <a:r>
              <a:rPr lang="en-US" dirty="0" smtClean="0">
                <a:latin typeface="Arial" pitchFamily="-109" charset="0"/>
                <a:ea typeface="ＭＳ Ｐゴシック" pitchFamily="-109" charset="-128"/>
                <a:cs typeface="ＭＳ Ｐゴシック" pitchFamily="-109" charset="-128"/>
              </a:rPr>
              <a:t>Demographic: everyone(18-55)</a:t>
            </a:r>
          </a:p>
        </p:txBody>
      </p:sp>
      <p:sp>
        <p:nvSpPr>
          <p:cNvPr id="40964" name="Date Placeholder 3"/>
          <p:cNvSpPr>
            <a:spLocks noGrp="1"/>
          </p:cNvSpPr>
          <p:nvPr>
            <p:ph type="dt" sz="quarter" idx="1"/>
          </p:nvPr>
        </p:nvSpPr>
        <p:spPr>
          <a:noFill/>
        </p:spPr>
        <p:txBody>
          <a:bodyPr/>
          <a:lstStyle/>
          <a:p>
            <a:fld id="{3520F025-09DB-3446-B2DC-CE7890773C64}" type="datetime1">
              <a:rPr lang="en-US" smtClean="0"/>
              <a:pPr/>
              <a:t>11/19/10</a:t>
            </a:fld>
            <a:endParaRPr lang="en-US" smtClean="0"/>
          </a:p>
        </p:txBody>
      </p:sp>
      <p:sp>
        <p:nvSpPr>
          <p:cNvPr id="40965" name="Slide Number Placeholder 4"/>
          <p:cNvSpPr>
            <a:spLocks noGrp="1"/>
          </p:cNvSpPr>
          <p:nvPr>
            <p:ph type="sldNum" sz="quarter" idx="5"/>
          </p:nvPr>
        </p:nvSpPr>
        <p:spPr>
          <a:noFill/>
        </p:spPr>
        <p:txBody>
          <a:bodyPr/>
          <a:lstStyle/>
          <a:p>
            <a:fld id="{8EE5C018-1472-344C-992C-7A8394E5F5E7}"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8E95E931-D63E-0F45-8C06-14776E65F33E}" type="datetime1">
              <a:rPr lang="en-US"/>
              <a:pPr/>
              <a:t>11/19/10</a:t>
            </a:fld>
            <a:endParaRPr lang="en-US"/>
          </a:p>
        </p:txBody>
      </p:sp>
      <p:sp>
        <p:nvSpPr>
          <p:cNvPr id="23555" name="Rectangle 7"/>
          <p:cNvSpPr>
            <a:spLocks noGrp="1" noChangeArrowheads="1"/>
          </p:cNvSpPr>
          <p:nvPr>
            <p:ph type="sldNum" sz="quarter" idx="5"/>
          </p:nvPr>
        </p:nvSpPr>
        <p:spPr>
          <a:noFill/>
        </p:spPr>
        <p:txBody>
          <a:bodyPr/>
          <a:lstStyle/>
          <a:p>
            <a:fld id="{9338C93C-E1D7-BF47-90E9-7BF1FB1EC717}" type="slidenum">
              <a:rPr lang="en-US"/>
              <a:pPr/>
              <a:t>10</a:t>
            </a:fld>
            <a:endParaRPr lang="en-US"/>
          </a:p>
        </p:txBody>
      </p:sp>
      <p:sp>
        <p:nvSpPr>
          <p:cNvPr id="23556" name="Rectangle 2"/>
          <p:cNvSpPr>
            <a:spLocks noGrp="1" noRot="1" noChangeAspect="1" noChangeArrowheads="1"/>
          </p:cNvSpPr>
          <p:nvPr>
            <p:ph type="sldImg"/>
          </p:nvPr>
        </p:nvSpPr>
        <p:spPr>
          <a:solidFill>
            <a:srgbClr val="FFFFFF"/>
          </a:solidFill>
          <a:ln/>
        </p:spPr>
      </p:sp>
      <p:sp>
        <p:nvSpPr>
          <p:cNvPr id="2355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Policy: Watch at your own risk</a:t>
            </a:r>
          </a:p>
          <a:p>
            <a:pPr eaLnBrk="1" hangingPunct="1"/>
            <a:r>
              <a:rPr lang="en-US" dirty="0" smtClean="0">
                <a:latin typeface="Arial" pitchFamily="-109" charset="0"/>
                <a:ea typeface="ＭＳ Ｐゴシック" pitchFamily="-109" charset="-128"/>
                <a:cs typeface="ＭＳ Ｐゴシック" pitchFamily="-109" charset="-128"/>
              </a:rPr>
              <a:t>Waive</a:t>
            </a:r>
            <a:r>
              <a:rPr lang="en-US" baseline="0" dirty="0" smtClean="0">
                <a:latin typeface="Arial" pitchFamily="-109" charset="0"/>
                <a:ea typeface="ＭＳ Ｐゴシック" pitchFamily="-109" charset="-128"/>
                <a:cs typeface="ＭＳ Ｐゴシック" pitchFamily="-109" charset="-128"/>
              </a:rPr>
              <a:t> rights to any legal or equitable rights and remedies against YouTube by using service</a:t>
            </a:r>
          </a:p>
          <a:p>
            <a:pPr eaLnBrk="1" hangingPunct="1"/>
            <a:r>
              <a:rPr lang="en-US" baseline="0" dirty="0" smtClean="0">
                <a:latin typeface="Arial" pitchFamily="-109" charset="0"/>
                <a:ea typeface="ＭＳ Ｐゴシック" pitchFamily="-109" charset="-128"/>
                <a:cs typeface="ＭＳ Ｐゴシック" pitchFamily="-109" charset="-128"/>
              </a:rPr>
              <a:t>Not YouTube’s fault</a:t>
            </a:r>
          </a:p>
          <a:p>
            <a:pPr eaLnBrk="1" hangingPunct="1"/>
            <a:endParaRPr lang="en-US" baseline="0"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Digital Millennium Copyright act:</a:t>
            </a:r>
          </a:p>
          <a:p>
            <a:pPr eaLnBrk="1" hangingPunct="1"/>
            <a:r>
              <a:rPr lang="en-US" baseline="0" dirty="0" smtClean="0">
                <a:latin typeface="Arial" pitchFamily="-109" charset="0"/>
                <a:ea typeface="ＭＳ Ｐゴシック" pitchFamily="-109" charset="-128"/>
                <a:cs typeface="ＭＳ Ｐゴシック" pitchFamily="-109" charset="-128"/>
              </a:rPr>
              <a:t>-Can report copyright infringement with a signature(from authorized personnel), identification, contact info,  and statements that use is not authorized and complaint is accurate.</a:t>
            </a:r>
          </a:p>
          <a:p>
            <a:pPr eaLnBrk="1" hangingPunct="1"/>
            <a:r>
              <a:rPr lang="en-US" baseline="0" dirty="0" smtClean="0">
                <a:latin typeface="Arial" pitchFamily="-109" charset="0"/>
                <a:ea typeface="ＭＳ Ｐゴシック" pitchFamily="-109" charset="-128"/>
                <a:cs typeface="ＭＳ Ｐゴシック" pitchFamily="-109" charset="-128"/>
              </a:rPr>
              <a:t>-One can also counter this with a similar procedure.</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A342259C-271E-CB4F-B2EA-13AE98B66FFA}" type="datetime1">
              <a:rPr lang="en-US" smtClean="0"/>
              <a:t>11/21/10</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2010 Keith A. Pray</a:t>
            </a:r>
            <a:endParaRPr lang="en-US"/>
          </a:p>
        </p:txBody>
      </p:sp>
      <p:sp>
        <p:nvSpPr>
          <p:cNvPr id="22" name="Rectangle 5"/>
          <p:cNvSpPr>
            <a:spLocks noGrp="1" noChangeArrowheads="1"/>
          </p:cNvSpPr>
          <p:nvPr>
            <p:ph type="sldNum" sz="quarter" idx="12"/>
          </p:nvPr>
        </p:nvSpPr>
        <p:spPr/>
        <p:txBody>
          <a:bodyPr/>
          <a:lstStyle>
            <a:lvl1pPr>
              <a:defRPr/>
            </a:lvl1pPr>
          </a:lstStyle>
          <a:p>
            <a:fld id="{C3679035-B002-BF45-83C7-DC5FCD0D21B7}" type="slidenum">
              <a:rPr lang="en-US"/>
              <a:pPr/>
              <a:t>‹#›</a:t>
            </a:fld>
            <a:endParaRPr 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4CE348A9-559D-C74A-B5FA-7C209B08C0B3}"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0AED07D7-79CF-1E42-B265-D8F02D4AEC69}" type="datetime1">
              <a:rPr lang="en-US" smtClean="0"/>
              <a:t>11/21/10</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B8ACC9A1-F167-624E-AD9B-86F273F05F0D}"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6E7F28A4-355F-BC46-BFB4-90C8D7E6E880}" type="datetime1">
              <a:rPr lang="en-US" smtClean="0"/>
              <a:t>11/21/10</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599FE963-493D-6C4E-B686-D39790523B81}"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7CB9E555-E583-174B-970D-E2EDCA3E284E}" type="datetime1">
              <a:rPr lang="en-US" smtClean="0"/>
              <a:t>11/21/10</a:t>
            </a:fld>
            <a:endParaRPr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FD4B585C-B2B2-6249-90A1-FA4771D806EA}"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E802973F-42C3-2847-B754-95FD0C9E861D}" type="datetime1">
              <a:rPr lang="en-US" smtClean="0"/>
              <a:t>11/21/10</a:t>
            </a:fld>
            <a:endParaRPr 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4CE37A3A-A791-1F40-8F28-DD4E2E44C676}"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E3E4ECE2-8321-884D-A800-357A81D034C8}" type="datetime1">
              <a:rPr lang="en-US" smtClean="0"/>
              <a:t>11/21/10</a:t>
            </a:fld>
            <a:endParaRPr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1B0968C2-9B78-B349-A54C-CA72E80F8F4F}"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226F0E10-638B-6046-B7F7-316592CEBDD8}" type="datetime1">
              <a:rPr lang="en-US" smtClean="0"/>
              <a:t>11/21/10</a:t>
            </a:fld>
            <a:endParaRPr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C5185CE7-7AAD-A644-95B6-3A4E77851FE1}"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4627B7FE-8C34-6648-B030-33D9AB8D7B7B}" type="datetime1">
              <a:rPr lang="en-US" smtClean="0"/>
              <a:t>11/21/10</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53B19CA3-3375-ED45-8677-5A22EA2E101A}"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C549C650-F8F8-0446-A401-6ACD16DF0144}" type="datetime1">
              <a:rPr lang="en-US" smtClean="0"/>
              <a:t>11/21/10</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F2BCB8D-F17A-1E4D-B026-548D455FA35B}"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3845BE5E-206E-9041-B9AD-641AB39A8526}" type="datetime1">
              <a:rPr lang="en-US" smtClean="0"/>
              <a:t>11/21/10</a:t>
            </a:fld>
            <a:endParaRPr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2010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0BE7447-FBF4-AF4E-97B0-D3E44C184BC9}"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F9879035-319D-574B-A3A6-48C5CFCA3503}" type="datetime1">
              <a:rPr lang="en-US" smtClean="0"/>
              <a:t>11/21/10</a:t>
            </a:fld>
            <a:endParaRPr lang="en-US"/>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2010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F9564B58-7962-B447-B352-DD0377332B25}"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2CCFCEA8-5532-8248-8182-2EEC4C7DE459}" type="datetime1">
              <a:rPr lang="en-US" smtClean="0"/>
              <a:t>11/21/10</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7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pull/>
  </p:transition>
  <p:hf hdr="0"/>
  <p:txStyles>
    <p:titleStyle>
      <a:lvl1pPr algn="l" rtl="0" eaLnBrk="0" fontAlgn="base" hangingPunct="0">
        <a:spcBef>
          <a:spcPct val="0"/>
        </a:spcBef>
        <a:spcAft>
          <a:spcPct val="0"/>
        </a:spcAft>
        <a:defRPr sz="3600">
          <a:solidFill>
            <a:schemeClr val="tx1"/>
          </a:solidFill>
          <a:latin typeface="+mj-lt"/>
          <a:ea typeface="ＭＳ Ｐゴシック" pitchFamily="85" charset="-128"/>
          <a:cs typeface="ＭＳ Ｐゴシック" pitchFamily="85"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85" charset="-128"/>
          <a:cs typeface="ＭＳ Ｐゴシック" pitchFamily="85"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85" charset="-128"/>
          <a:cs typeface="ＭＳ Ｐゴシック" pitchFamily="85"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hyperlink" Target="http://moderatelyfunny.com/comic/8" TargetMode="External"/><Relationship Id="rId1" Type="http://schemas.openxmlformats.org/officeDocument/2006/relationships/slideLayout" Target="../slideLayouts/slideLayout2.xml"/><Relationship Id="rId2" Type="http://schemas.openxmlformats.org/officeDocument/2006/relationships/hyperlink" Target="http://www.youtube.com/" TargetMode="External"/><Relationship Id="rId3" Type="http://schemas.openxmlformats.org/officeDocument/2006/relationships/hyperlink" Target="http://news.cnet.com/Viacom-sues-Google-over-YouTube-clips/2100-1030_3-6166668.html" TargetMode="External"/><Relationship Id="rId5" Type="http://schemas.openxmlformats.org/officeDocument/2006/relationships/hyperlink" Target="http://www.google.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e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gif"/><Relationship Id="rId5" Type="http://schemas.openxmlformats.org/officeDocument/2006/relationships/image" Target="../media/image11.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http://www.google.com/publicdata/home" TargetMode="External"/><Relationship Id="rId5" Type="http://schemas.openxmlformats.org/officeDocument/2006/relationships/hyperlink" Target="http://earthquake.usgs.gov/earthquakes/eqinthenews/2010/us2010rja6/" TargetMode="External"/><Relationship Id="rId7" Type="http://schemas.openxmlformats.org/officeDocument/2006/relationships/hyperlink" Target="http://www.openbsd.org/cgi-bin/man.cgi?query=ssh"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cnn.com/2010/TECH/01/21/clinton.internet/index.html" TargetMode="External"/><Relationship Id="rId6" Type="http://schemas.openxmlformats.org/officeDocument/2006/relationships/hyperlink" Target="http://earthquake.usgs.gov/earthquakes/recenteqsww/Quakes/us2008ryan.ph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associatedcontent.com/article/1251441/golden_shield_project_the_great_firewall.html?cat=37" TargetMode="External"/><Relationship Id="rId4" Type="http://schemas.openxmlformats.org/officeDocument/2006/relationships/hyperlink" Target="http://www.theatlantic.com/magazine/archive/2008/03/-ldquo-the-connection-has-been-reset-rdquo/6650/" TargetMode="External"/><Relationship Id="rId10" Type="http://schemas.openxmlformats.org/officeDocument/2006/relationships/hyperlink" Target="http://www.time.com/time/world/article/0,8599,1885961,00.html" TargetMode="External"/><Relationship Id="rId5" Type="http://schemas.openxmlformats.org/officeDocument/2006/relationships/hyperlink" Target="http://www.google.com/images?q=tiananmen+square" TargetMode="External"/><Relationship Id="rId7" Type="http://schemas.openxmlformats.org/officeDocument/2006/relationships/hyperlink" Target="http://www.viewdns.info/chinesefirewall/?domain=facebook.com" TargetMode="External"/><Relationship Id="rId11" Type="http://schemas.openxmlformats.org/officeDocument/2006/relationships/hyperlink" Target="http://www.guardian.co.uk/commentisfree/2008/aug/05/china.censorship"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9" Type="http://schemas.openxmlformats.org/officeDocument/2006/relationships/hyperlink" Target="http://googleblog.blogspot.com/2010/01/new-approach-to-china.html" TargetMode="External"/><Relationship Id="rId3" Type="http://schemas.openxmlformats.org/officeDocument/2006/relationships/hyperlink" Target="http://tprc.si.umich.edu/abstracts/tan.txt" TargetMode="External"/><Relationship Id="rId6" Type="http://schemas.openxmlformats.org/officeDocument/2006/relationships/hyperlink" Target="http://image.baidu.com/i?ct=201326592&amp;cl=2&amp;lm=-1&amp;tn=baiduimage&amp;pv=&amp;z=0&amp;word=Tiananmen+Squar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6" Type="http://schemas.openxmlformats.org/officeDocument/2006/relationships/image" Target="../media/image20.gif"/><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info.sen.ca.gov/pub/05-06/bill/asm/ab_1151-1200/ab_1179_bill_20051007_chaptered.html" TargetMode="External"/><Relationship Id="rId5"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audio" Target="file:///C:\Users\equary\Downloads\08-1448.mp3" TargetMode="Externa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g4tv.com/thefeed/blog/tag/9858/Video-Games-on-Trial.html" TargetMode="External"/><Relationship Id="rId4" Type="http://schemas.openxmlformats.org/officeDocument/2006/relationships/hyperlink" Target="http://gov.ca.gov/press-release/14991/" TargetMode="External"/><Relationship Id="rId5" Type="http://schemas.openxmlformats.org/officeDocument/2006/relationships/hyperlink" Target="http://info.sen.ca.gov/pub/05-06/bill/asm/ab_1151-1200/ab_1179_bill_20051007_chaptered.html" TargetMode="External"/><Relationship Id="rId7" Type="http://schemas.openxmlformats.org/officeDocument/2006/relationships/hyperlink" Target="http://www.entmerch.org/"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 Id="rId9" Type="http://schemas.openxmlformats.org/officeDocument/2006/relationships/hyperlink" Target="http://www.ojjdp.gov/ojstatbb/crime/JAR_Display.asp?ID=qa05201" TargetMode="External"/><Relationship Id="rId3" Type="http://schemas.openxmlformats.org/officeDocument/2006/relationships/hyperlink" Target="http://dist08.casen.govoffice.com/index.asp?Type=B_BASIC&amp;SEC=%7B20BBA5E0-F400-4A31-802C-C4416989696D%7D" TargetMode="External"/><Relationship Id="rId6" Type="http://schemas.openxmlformats.org/officeDocument/2006/relationships/hyperlink" Target="http://courses.cs.vt.edu/cs3604/lib/Censorship/3-prong-test.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0"/>
          </p:nvPr>
        </p:nvSpPr>
        <p:spPr>
          <a:noFill/>
        </p:spPr>
        <p:txBody>
          <a:bodyPr/>
          <a:lstStyle/>
          <a:p>
            <a:fld id="{CF46C0FB-E424-4D45-AA65-1374CF56C43A}" type="datetime1">
              <a:rPr lang="en-US" smtClean="0"/>
              <a:t>11/21/10</a:t>
            </a:fld>
            <a:endParaRPr lang="en-US" smtClean="0"/>
          </a:p>
        </p:txBody>
      </p:sp>
      <p:sp>
        <p:nvSpPr>
          <p:cNvPr id="15363" name="Rectangle 4"/>
          <p:cNvSpPr>
            <a:spLocks noGrp="1" noChangeArrowheads="1"/>
          </p:cNvSpPr>
          <p:nvPr>
            <p:ph type="ftr" sz="quarter" idx="11"/>
          </p:nvPr>
        </p:nvSpPr>
        <p:spPr>
          <a:noFill/>
        </p:spPr>
        <p:txBody>
          <a:bodyPr/>
          <a:lstStyle/>
          <a:p>
            <a:r>
              <a:rPr lang="en-US" smtClean="0"/>
              <a:t>© 2010 Keith A. Pray</a:t>
            </a:r>
            <a:endParaRPr lang="en-US" smtClean="0"/>
          </a:p>
        </p:txBody>
      </p:sp>
      <p:sp>
        <p:nvSpPr>
          <p:cNvPr id="15364" name="Slide Number Placeholder 5"/>
          <p:cNvSpPr>
            <a:spLocks noGrp="1" noChangeArrowheads="1"/>
          </p:cNvSpPr>
          <p:nvPr>
            <p:ph type="sldNum" sz="quarter" idx="12"/>
          </p:nvPr>
        </p:nvSpPr>
        <p:spPr>
          <a:noFill/>
        </p:spPr>
        <p:txBody>
          <a:bodyPr/>
          <a:lstStyle/>
          <a:p>
            <a:fld id="{C9D117BF-8963-BA42-BA44-819EA9304516}" type="slidenum">
              <a:rPr lang="en-US"/>
              <a:pPr/>
              <a:t>1</a:t>
            </a:fld>
            <a:endParaRPr lang="en-US"/>
          </a:p>
        </p:txBody>
      </p:sp>
      <p:sp>
        <p:nvSpPr>
          <p:cNvPr id="15365"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8</a:t>
            </a:r>
            <a:br>
              <a:rPr lang="en-US" dirty="0" smtClean="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Freedom Of Speech</a:t>
            </a: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2010 Keith A. Pray</a:t>
            </a:r>
            <a:endParaRPr lang="en-US"/>
          </a:p>
        </p:txBody>
      </p:sp>
      <p:sp>
        <p:nvSpPr>
          <p:cNvPr id="22531" name="Slide Number Placeholder 4"/>
          <p:cNvSpPr>
            <a:spLocks noGrp="1"/>
          </p:cNvSpPr>
          <p:nvPr>
            <p:ph type="sldNum" sz="quarter" idx="11"/>
          </p:nvPr>
        </p:nvSpPr>
        <p:spPr>
          <a:noFill/>
        </p:spPr>
        <p:txBody>
          <a:bodyPr/>
          <a:lstStyle/>
          <a:p>
            <a:fld id="{E831CA6E-832B-4C4A-9F0D-55F012CDE320}" type="slidenum">
              <a:rPr lang="en-US" smtClean="0"/>
              <a:pPr/>
              <a:t>10</a:t>
            </a:fld>
            <a:endParaRPr lang="en-US" smtClean="0"/>
          </a:p>
        </p:txBody>
      </p:sp>
      <p:sp>
        <p:nvSpPr>
          <p:cNvPr id="22532" name="Date Placeholder 5"/>
          <p:cNvSpPr>
            <a:spLocks noGrp="1"/>
          </p:cNvSpPr>
          <p:nvPr>
            <p:ph type="dt" sz="quarter" idx="12"/>
          </p:nvPr>
        </p:nvSpPr>
        <p:spPr>
          <a:noFill/>
        </p:spPr>
        <p:txBody>
          <a:bodyPr/>
          <a:lstStyle/>
          <a:p>
            <a:fld id="{CCFB36F0-DAA4-BE4F-826E-3185262FCDEB}" type="datetime1">
              <a:rPr lang="en-US" smtClean="0"/>
              <a:t>11/21/10</a:t>
            </a:fld>
            <a:endParaRPr lang="en-US"/>
          </a:p>
        </p:txBody>
      </p:sp>
      <p:sp>
        <p:nvSpPr>
          <p:cNvPr id="22533"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Controversy Over YouTube</a:t>
            </a:r>
            <a:endParaRPr lang="en-US" dirty="0">
              <a:ea typeface="ＭＳ Ｐゴシック" pitchFamily="-109" charset="-128"/>
              <a:cs typeface="ＭＳ Ｐゴシック" pitchFamily="-109" charset="-128"/>
            </a:endParaRPr>
          </a:p>
        </p:txBody>
      </p:sp>
      <p:sp>
        <p:nvSpPr>
          <p:cNvPr id="22534" name="Rectangle 3"/>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YouTube does not screen its videos</a:t>
            </a:r>
          </a:p>
          <a:p>
            <a:pPr lvl="1" eaLnBrk="1" hangingPunct="1">
              <a:lnSpc>
                <a:spcPct val="90000"/>
              </a:lnSpc>
            </a:pPr>
            <a:r>
              <a:rPr lang="en-US" sz="1800" dirty="0" smtClean="0">
                <a:ea typeface="ＭＳ Ｐゴシック" pitchFamily="-109" charset="-128"/>
                <a:cs typeface="ＭＳ Ｐゴシック" pitchFamily="-109" charset="-128"/>
              </a:rPr>
              <a:t>Copyrighted material is uploaded thousands of times per day.</a:t>
            </a:r>
          </a:p>
          <a:p>
            <a:pPr lvl="2" eaLnBrk="1" hangingPunct="1">
              <a:lnSpc>
                <a:spcPct val="90000"/>
              </a:lnSpc>
            </a:pPr>
            <a:r>
              <a:rPr lang="en-US" sz="2200" dirty="0" smtClean="0">
                <a:ea typeface="ＭＳ Ｐゴシック" pitchFamily="-109" charset="-128"/>
                <a:cs typeface="ＭＳ Ｐゴシック" pitchFamily="-109" charset="-128"/>
              </a:rPr>
              <a:t>24 hours of video per minute</a:t>
            </a:r>
          </a:p>
          <a:p>
            <a:pPr lvl="1" eaLnBrk="1" hangingPunct="1">
              <a:lnSpc>
                <a:spcPct val="90000"/>
              </a:lnSpc>
            </a:pPr>
            <a:r>
              <a:rPr lang="en-US" sz="1800" dirty="0" smtClean="0">
                <a:ea typeface="ＭＳ Ｐゴシック" pitchFamily="-109" charset="-128"/>
                <a:cs typeface="ＭＳ Ｐゴシック" pitchFamily="-109" charset="-128"/>
              </a:rPr>
              <a:t>Impossible to screen every video</a:t>
            </a:r>
          </a:p>
          <a:p>
            <a:pPr eaLnBrk="1" hangingPunct="1">
              <a:lnSpc>
                <a:spcPct val="90000"/>
              </a:lnSpc>
            </a:pPr>
            <a:r>
              <a:rPr lang="en-US" sz="2800" dirty="0" smtClean="0">
                <a:ea typeface="ＭＳ Ｐゴシック" pitchFamily="-109" charset="-128"/>
                <a:cs typeface="ＭＳ Ｐゴシック" pitchFamily="-109" charset="-128"/>
              </a:rPr>
              <a:t>Copyright Infringement Laws</a:t>
            </a:r>
          </a:p>
          <a:p>
            <a:pPr lvl="1" eaLnBrk="1" hangingPunct="1">
              <a:lnSpc>
                <a:spcPct val="90000"/>
              </a:lnSpc>
            </a:pPr>
            <a:r>
              <a:rPr lang="en-US" sz="1800" dirty="0" smtClean="0">
                <a:ea typeface="ＭＳ Ｐゴシック" pitchFamily="-109" charset="-128"/>
                <a:cs typeface="ＭＳ Ｐゴシック" pitchFamily="-109" charset="-128"/>
              </a:rPr>
              <a:t>Policy claims no responsibility</a:t>
            </a:r>
          </a:p>
          <a:p>
            <a:pPr lvl="1" eaLnBrk="1" hangingPunct="1">
              <a:lnSpc>
                <a:spcPct val="90000"/>
              </a:lnSpc>
            </a:pPr>
            <a:r>
              <a:rPr lang="en-US" sz="1800" dirty="0" smtClean="0">
                <a:ea typeface="ＭＳ Ｐゴシック" pitchFamily="-109" charset="-128"/>
                <a:cs typeface="ＭＳ Ｐゴシック" pitchFamily="-109" charset="-128"/>
              </a:rPr>
              <a:t>Copyright complaints</a:t>
            </a:r>
          </a:p>
          <a:p>
            <a:pPr lvl="1" eaLnBrk="1" hangingPunct="1">
              <a:lnSpc>
                <a:spcPct val="90000"/>
              </a:lnSpc>
              <a:buNone/>
            </a:pPr>
            <a:endParaRPr lang="en-US" sz="1800" dirty="0" smtClean="0">
              <a:ea typeface="ＭＳ Ｐゴシック" pitchFamily="-109" charset="-128"/>
              <a:cs typeface="ＭＳ Ｐゴシック" pitchFamily="-109" charset="-128"/>
            </a:endParaRPr>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Viacom vs. YouTube/Google 2007</a:t>
            </a:r>
            <a:endParaRPr lang="en-US" dirty="0"/>
          </a:p>
        </p:txBody>
      </p:sp>
      <p:sp>
        <p:nvSpPr>
          <p:cNvPr id="3" name="Content Placeholder 2"/>
          <p:cNvSpPr>
            <a:spLocks noGrp="1"/>
          </p:cNvSpPr>
          <p:nvPr>
            <p:ph idx="1"/>
          </p:nvPr>
        </p:nvSpPr>
        <p:spPr/>
        <p:txBody>
          <a:bodyPr/>
          <a:lstStyle/>
          <a:p>
            <a:r>
              <a:rPr lang="en-US" dirty="0" smtClean="0"/>
              <a:t>Viacom sues Google/YouTube for more than $1 billion</a:t>
            </a:r>
          </a:p>
          <a:p>
            <a:r>
              <a:rPr lang="en-US" dirty="0" smtClean="0"/>
              <a:t>Copyright infringement</a:t>
            </a:r>
          </a:p>
          <a:p>
            <a:pPr lvl="1"/>
            <a:r>
              <a:rPr lang="en-US" dirty="0" smtClean="0"/>
              <a:t>Claims YouTube failed to take down reported videos</a:t>
            </a:r>
          </a:p>
          <a:p>
            <a:r>
              <a:rPr lang="en-US" dirty="0" smtClean="0"/>
              <a:t>Google Won</a:t>
            </a:r>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11</a:t>
            </a:fld>
            <a:endParaRPr lang="en-US"/>
          </a:p>
        </p:txBody>
      </p:sp>
      <p:sp>
        <p:nvSpPr>
          <p:cNvPr id="6" name="Date Placeholder 5"/>
          <p:cNvSpPr>
            <a:spLocks noGrp="1"/>
          </p:cNvSpPr>
          <p:nvPr>
            <p:ph type="dt" sz="half" idx="12"/>
          </p:nvPr>
        </p:nvSpPr>
        <p:spPr/>
        <p:txBody>
          <a:bodyPr/>
          <a:lstStyle/>
          <a:p>
            <a:pPr>
              <a:defRPr/>
            </a:pPr>
            <a:fld id="{191CC5AF-40DD-FC43-9E9C-D25FF6457627}" type="datetime1">
              <a:rPr lang="en-US" smtClean="0"/>
              <a:t>11/21/10</a:t>
            </a:fld>
            <a:endParaRPr lang="en-US"/>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Policy</a:t>
            </a:r>
            <a:endParaRPr lang="en-US" dirty="0"/>
          </a:p>
        </p:txBody>
      </p:sp>
      <p:sp>
        <p:nvSpPr>
          <p:cNvPr id="3" name="Content Placeholder 2"/>
          <p:cNvSpPr>
            <a:spLocks noGrp="1"/>
          </p:cNvSpPr>
          <p:nvPr>
            <p:ph idx="1"/>
          </p:nvPr>
        </p:nvSpPr>
        <p:spPr/>
        <p:txBody>
          <a:bodyPr/>
          <a:lstStyle/>
          <a:p>
            <a:r>
              <a:rPr lang="en-US" dirty="0" smtClean="0"/>
              <a:t>Privacy Policy</a:t>
            </a:r>
          </a:p>
          <a:p>
            <a:r>
              <a:rPr lang="en-US" dirty="0" smtClean="0"/>
              <a:t>Terms of Service</a:t>
            </a:r>
          </a:p>
          <a:p>
            <a:r>
              <a:rPr lang="en-US" dirty="0" smtClean="0"/>
              <a:t>Copyright Notices</a:t>
            </a:r>
          </a:p>
          <a:p>
            <a:r>
              <a:rPr lang="en-US" dirty="0" smtClean="0"/>
              <a:t>Community Guidelines</a:t>
            </a:r>
            <a:endParaRPr lang="en-US" dirty="0"/>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12</a:t>
            </a:fld>
            <a:endParaRPr lang="en-US"/>
          </a:p>
        </p:txBody>
      </p:sp>
      <p:sp>
        <p:nvSpPr>
          <p:cNvPr id="6" name="Date Placeholder 5"/>
          <p:cNvSpPr>
            <a:spLocks noGrp="1"/>
          </p:cNvSpPr>
          <p:nvPr>
            <p:ph type="dt" sz="half" idx="12"/>
          </p:nvPr>
        </p:nvSpPr>
        <p:spPr/>
        <p:txBody>
          <a:bodyPr/>
          <a:lstStyle/>
          <a:p>
            <a:pPr>
              <a:defRPr/>
            </a:pPr>
            <a:fld id="{4B0AEF1F-00DA-314A-9515-F75EF4A38980}" type="datetime1">
              <a:rPr lang="en-US" smtClean="0"/>
              <a:t>11/21/10</a:t>
            </a:fld>
            <a:endParaRPr lang="en-US"/>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Verification Program</a:t>
            </a:r>
            <a:endParaRPr lang="en-US" dirty="0"/>
          </a:p>
        </p:txBody>
      </p:sp>
      <p:sp>
        <p:nvSpPr>
          <p:cNvPr id="3" name="Content Placeholder 2"/>
          <p:cNvSpPr>
            <a:spLocks noGrp="1"/>
          </p:cNvSpPr>
          <p:nvPr>
            <p:ph idx="1"/>
          </p:nvPr>
        </p:nvSpPr>
        <p:spPr/>
        <p:txBody>
          <a:bodyPr/>
          <a:lstStyle/>
          <a:p>
            <a:r>
              <a:rPr lang="en-US" dirty="0" smtClean="0"/>
              <a:t>Helps copyright holders find and remove copyrighted videos. </a:t>
            </a:r>
            <a:endParaRPr lang="en-US" dirty="0"/>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13</a:t>
            </a:fld>
            <a:endParaRPr lang="en-US"/>
          </a:p>
        </p:txBody>
      </p:sp>
      <p:sp>
        <p:nvSpPr>
          <p:cNvPr id="6" name="Date Placeholder 5"/>
          <p:cNvSpPr>
            <a:spLocks noGrp="1"/>
          </p:cNvSpPr>
          <p:nvPr>
            <p:ph type="dt" sz="half" idx="12"/>
          </p:nvPr>
        </p:nvSpPr>
        <p:spPr/>
        <p:txBody>
          <a:bodyPr/>
          <a:lstStyle/>
          <a:p>
            <a:pPr>
              <a:defRPr/>
            </a:pPr>
            <a:fld id="{A7FB2308-8131-6345-8C59-12EC8275B070}" type="datetime1">
              <a:rPr lang="en-US" smtClean="0"/>
              <a:t>11/21/10</a:t>
            </a:fld>
            <a:endParaRPr lang="en-US"/>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2010 Keith A. Pray</a:t>
            </a:r>
            <a:endParaRPr lang="en-US"/>
          </a:p>
        </p:txBody>
      </p:sp>
      <p:sp>
        <p:nvSpPr>
          <p:cNvPr id="70659" name="Slide Number Placeholder 4"/>
          <p:cNvSpPr>
            <a:spLocks noGrp="1"/>
          </p:cNvSpPr>
          <p:nvPr>
            <p:ph type="sldNum" sz="quarter" idx="11"/>
          </p:nvPr>
        </p:nvSpPr>
        <p:spPr>
          <a:noFill/>
        </p:spPr>
        <p:txBody>
          <a:bodyPr/>
          <a:lstStyle/>
          <a:p>
            <a:fld id="{74952D27-B126-384D-A428-72AC4E47AEF0}" type="slidenum">
              <a:rPr lang="en-US"/>
              <a:pPr/>
              <a:t>14</a:t>
            </a:fld>
            <a:endParaRPr lang="en-US"/>
          </a:p>
        </p:txBody>
      </p:sp>
      <p:sp>
        <p:nvSpPr>
          <p:cNvPr id="70660" name="Date Placeholder 5"/>
          <p:cNvSpPr>
            <a:spLocks noGrp="1"/>
          </p:cNvSpPr>
          <p:nvPr>
            <p:ph type="dt" sz="quarter" idx="12"/>
          </p:nvPr>
        </p:nvSpPr>
        <p:spPr>
          <a:noFill/>
        </p:spPr>
        <p:txBody>
          <a:bodyPr/>
          <a:lstStyle/>
          <a:p>
            <a:fld id="{9A195B4E-5CDC-3845-ADE0-EA42942842EB}" type="datetime1">
              <a:rPr lang="en-US" smtClean="0"/>
              <a:t>11/21/10</a:t>
            </a:fld>
            <a:endParaRPr lang="en-US"/>
          </a:p>
        </p:txBody>
      </p:sp>
      <p:sp>
        <p:nvSpPr>
          <p:cNvPr id="70661"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VEVO-</a:t>
            </a:r>
            <a:r>
              <a:rPr lang="en-US" i="1" dirty="0" smtClean="0"/>
              <a:t>UMGs Premium Music Service Powered By YouTube</a:t>
            </a:r>
            <a:endParaRPr lang="en-US" dirty="0">
              <a:ea typeface="ＭＳ Ｐゴシック" pitchFamily="-109" charset="-128"/>
              <a:cs typeface="ＭＳ Ｐゴシック" pitchFamily="-109" charset="-128"/>
            </a:endParaRPr>
          </a:p>
        </p:txBody>
      </p:sp>
      <p:sp>
        <p:nvSpPr>
          <p:cNvPr id="70662" name="Rectangle 3"/>
          <p:cNvSpPr>
            <a:spLocks noGrp="1" noChangeArrowheads="1"/>
          </p:cNvSpPr>
          <p:nvPr>
            <p:ph type="body" idx="1"/>
          </p:nvPr>
        </p:nvSpPr>
        <p:spPr/>
        <p:txBody>
          <a:bodyPr/>
          <a:lstStyle/>
          <a:p>
            <a:pPr eaLnBrk="1" hangingPunct="1"/>
            <a:r>
              <a:rPr lang="en-US" dirty="0">
                <a:ea typeface="ＭＳ Ｐゴシック" pitchFamily="-109" charset="-128"/>
                <a:cs typeface="ＭＳ Ｐゴシック" pitchFamily="-109" charset="-128"/>
              </a:rPr>
              <a:t>What is it</a:t>
            </a:r>
            <a:r>
              <a:rPr lang="en-US" dirty="0" smtClean="0">
                <a:ea typeface="ＭＳ Ｐゴシック" pitchFamily="-109" charset="-128"/>
                <a:cs typeface="ＭＳ Ｐゴシック" pitchFamily="-109" charset="-128"/>
              </a:rPr>
              <a:t>?</a:t>
            </a:r>
          </a:p>
          <a:p>
            <a:pPr lvl="1" eaLnBrk="1" hangingPunct="1"/>
            <a:r>
              <a:rPr lang="en-US" dirty="0" smtClean="0">
                <a:ea typeface="ＭＳ Ｐゴシック" pitchFamily="-109" charset="-128"/>
                <a:cs typeface="ＭＳ Ｐゴシック" pitchFamily="-109" charset="-128"/>
              </a:rPr>
              <a:t>Agreement between the Universal Music Group and YouTube</a:t>
            </a:r>
          </a:p>
          <a:p>
            <a:pPr lvl="1" eaLnBrk="1" hangingPunct="1"/>
            <a:r>
              <a:rPr lang="en-US" dirty="0" smtClean="0">
                <a:ea typeface="ＭＳ Ｐゴシック" pitchFamily="-109" charset="-128"/>
                <a:cs typeface="ＭＳ Ｐゴシック" pitchFamily="-109" charset="-128"/>
              </a:rPr>
              <a:t>New service on YouTube</a:t>
            </a:r>
          </a:p>
          <a:p>
            <a:pPr lvl="1" eaLnBrk="1" hangingPunct="1"/>
            <a:r>
              <a:rPr lang="en-US" dirty="0" smtClean="0">
                <a:ea typeface="ＭＳ Ｐゴシック" pitchFamily="-109" charset="-128"/>
                <a:cs typeface="ＭＳ Ｐゴシック" pitchFamily="-109" charset="-128"/>
              </a:rPr>
              <a:t>Beneficial for both</a:t>
            </a:r>
            <a:endParaRPr lang="en-US" dirty="0">
              <a:ea typeface="ＭＳ Ｐゴシック" pitchFamily="-109" charset="-128"/>
              <a:cs typeface="ＭＳ Ｐゴシック" pitchFamily="-109" charset="-128"/>
            </a:endParaRPr>
          </a:p>
          <a:p>
            <a:pPr eaLnBrk="1" hangingPunct="1">
              <a:buNone/>
            </a:pPr>
            <a:endParaRPr lang="en-US" dirty="0">
              <a:ea typeface="ＭＳ Ｐゴシック" pitchFamily="-109" charset="-128"/>
              <a:cs typeface="ＭＳ Ｐゴシック" pitchFamily="-109" charset="-128"/>
            </a:endParaRPr>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DISNEY/ABC AND ESPN REACH LANDMARK AGREEMENT</a:t>
            </a:r>
            <a:br>
              <a:rPr lang="en-US" b="1" dirty="0" smtClean="0"/>
            </a:br>
            <a:endParaRPr lang="en-US" dirty="0"/>
          </a:p>
        </p:txBody>
      </p:sp>
      <p:sp>
        <p:nvSpPr>
          <p:cNvPr id="3" name="Content Placeholder 2"/>
          <p:cNvSpPr>
            <a:spLocks noGrp="1"/>
          </p:cNvSpPr>
          <p:nvPr>
            <p:ph idx="1"/>
          </p:nvPr>
        </p:nvSpPr>
        <p:spPr/>
        <p:txBody>
          <a:bodyPr/>
          <a:lstStyle/>
          <a:p>
            <a:r>
              <a:rPr lang="en-US" dirty="0" smtClean="0"/>
              <a:t>Ad-supported channels </a:t>
            </a:r>
          </a:p>
          <a:p>
            <a:pPr lvl="1"/>
            <a:r>
              <a:rPr lang="en-US" dirty="0" smtClean="0"/>
              <a:t>Short-form content from ESPN and the Disney/ABC Television Group</a:t>
            </a:r>
          </a:p>
          <a:p>
            <a:r>
              <a:rPr lang="en-US" dirty="0" smtClean="0"/>
              <a:t>Others followed</a:t>
            </a:r>
          </a:p>
          <a:p>
            <a:pPr lvl="1"/>
            <a:r>
              <a:rPr lang="en-US" dirty="0" smtClean="0"/>
              <a:t>Shows on YouTube</a:t>
            </a:r>
          </a:p>
          <a:p>
            <a:pPr lvl="1"/>
            <a:r>
              <a:rPr lang="en-US" dirty="0" smtClean="0"/>
              <a:t>Added Commercials</a:t>
            </a:r>
          </a:p>
          <a:p>
            <a:pPr lvl="1"/>
            <a:r>
              <a:rPr lang="en-US" dirty="0" smtClean="0"/>
              <a:t>Permission from Companies</a:t>
            </a:r>
          </a:p>
          <a:p>
            <a:pPr lvl="1"/>
            <a:r>
              <a:rPr lang="en-US" dirty="0" smtClean="0"/>
              <a:t>Advertising FTW</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15</a:t>
            </a:fld>
            <a:endParaRPr lang="en-US"/>
          </a:p>
        </p:txBody>
      </p:sp>
      <p:sp>
        <p:nvSpPr>
          <p:cNvPr id="6" name="Date Placeholder 5"/>
          <p:cNvSpPr>
            <a:spLocks noGrp="1"/>
          </p:cNvSpPr>
          <p:nvPr>
            <p:ph type="dt" sz="half" idx="12"/>
          </p:nvPr>
        </p:nvSpPr>
        <p:spPr/>
        <p:txBody>
          <a:bodyPr/>
          <a:lstStyle/>
          <a:p>
            <a:pPr>
              <a:defRPr/>
            </a:pPr>
            <a:fld id="{6FA556E1-7563-1445-968B-5D1E0BCBC90E}" type="datetime1">
              <a:rPr lang="en-US" smtClean="0"/>
              <a:t>11/21/10</a:t>
            </a:fld>
            <a:endParaRPr lang="en-US" dirty="0"/>
          </a:p>
        </p:txBody>
      </p:sp>
      <p:sp>
        <p:nvSpPr>
          <p:cNvPr id="7" name="TextBox 6"/>
          <p:cNvSpPr txBox="1"/>
          <p:nvPr/>
        </p:nvSpPr>
        <p:spPr>
          <a:xfrm>
            <a:off x="6477000" y="63246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Here to Stay</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16</a:t>
            </a:fld>
            <a:endParaRPr lang="en-US"/>
          </a:p>
        </p:txBody>
      </p:sp>
      <p:sp>
        <p:nvSpPr>
          <p:cNvPr id="6" name="Date Placeholder 5"/>
          <p:cNvSpPr>
            <a:spLocks noGrp="1"/>
          </p:cNvSpPr>
          <p:nvPr>
            <p:ph type="dt" sz="half" idx="12"/>
          </p:nvPr>
        </p:nvSpPr>
        <p:spPr/>
        <p:txBody>
          <a:bodyPr/>
          <a:lstStyle/>
          <a:p>
            <a:pPr>
              <a:defRPr/>
            </a:pPr>
            <a:fld id="{18975CF3-8020-F04B-8F78-F2E7E45509EE}" type="datetime1">
              <a:rPr lang="en-US" smtClean="0"/>
              <a:t>11/21/10</a:t>
            </a:fld>
            <a:endParaRPr lang="en-US"/>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4" name="Footer Placeholder 3"/>
          <p:cNvSpPr>
            <a:spLocks noGrp="1"/>
          </p:cNvSpPr>
          <p:nvPr>
            <p:ph type="ftr" sz="quarter" idx="10"/>
          </p:nvPr>
        </p:nvSpPr>
        <p:spPr/>
        <p:txBody>
          <a:bodyPr/>
          <a:lstStyle/>
          <a:p>
            <a:pPr>
              <a:defRPr/>
            </a:pPr>
            <a:r>
              <a:rPr lang="en-US" smtClean="0"/>
              <a:t>© 2010 Keith A. Pray</a:t>
            </a:r>
            <a:endParaRPr lang="en-US"/>
          </a:p>
        </p:txBody>
      </p:sp>
      <p:sp>
        <p:nvSpPr>
          <p:cNvPr id="5" name="Slide Number Placeholder 4"/>
          <p:cNvSpPr>
            <a:spLocks noGrp="1"/>
          </p:cNvSpPr>
          <p:nvPr>
            <p:ph type="sldNum" sz="quarter" idx="11"/>
          </p:nvPr>
        </p:nvSpPr>
        <p:spPr/>
        <p:txBody>
          <a:bodyPr/>
          <a:lstStyle/>
          <a:p>
            <a:pPr>
              <a:defRPr/>
            </a:pPr>
            <a:fld id="{985E9C52-5B02-1644-BEBA-54605878FC0F}" type="slidenum">
              <a:rPr lang="en-US" smtClean="0"/>
              <a:pPr>
                <a:defRPr/>
              </a:pPr>
              <a:t>17</a:t>
            </a:fld>
            <a:endParaRPr lang="en-US"/>
          </a:p>
        </p:txBody>
      </p:sp>
      <p:sp>
        <p:nvSpPr>
          <p:cNvPr id="6" name="Date Placeholder 5"/>
          <p:cNvSpPr>
            <a:spLocks noGrp="1"/>
          </p:cNvSpPr>
          <p:nvPr>
            <p:ph type="dt" sz="half" idx="12"/>
          </p:nvPr>
        </p:nvSpPr>
        <p:spPr/>
        <p:txBody>
          <a:bodyPr/>
          <a:lstStyle/>
          <a:p>
            <a:pPr>
              <a:defRPr/>
            </a:pPr>
            <a:fld id="{6CF36031-F9A7-274C-85CB-8F94E651DD3D}" type="datetime1">
              <a:rPr lang="en-US" smtClean="0"/>
              <a:t>11/21/10</a:t>
            </a:fld>
            <a:endParaRPr lang="en-US"/>
          </a:p>
        </p:txBody>
      </p:sp>
      <p:sp>
        <p:nvSpPr>
          <p:cNvPr id="12"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tx1"/>
              </a:solidFill>
              <a:effectLst/>
              <a:uLnTx/>
              <a:uFillTx/>
              <a:latin typeface="+mj-lt"/>
              <a:ea typeface="ＭＳ Ｐゴシック" pitchFamily="76" charset="-128"/>
              <a:cs typeface="ＭＳ Ｐゴシック" pitchFamily="76" charset="-128"/>
            </a:endParaRPr>
          </a:p>
        </p:txBody>
      </p:sp>
      <p:sp>
        <p:nvSpPr>
          <p:cNvPr id="13" name="Content Placeholder 2"/>
          <p:cNvSpPr txBox="1">
            <a:spLocks/>
          </p:cNvSpPr>
          <p:nvPr/>
        </p:nvSpPr>
        <p:spPr bwMode="auto">
          <a:xfrm>
            <a:off x="533400" y="1676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Wingdings" pitchFamily="-109" charset="2"/>
              <a:buChar char="n"/>
              <a:tabLst/>
              <a:defRPr/>
            </a:pP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YouTube, </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hlinkClick r:id="rId2"/>
              </a:rPr>
              <a:t>http://www.Youtube.com</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 11/17/2010</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Wingdings" pitchFamily="-109" charset="2"/>
              <a:buChar char="n"/>
              <a:tabLst/>
              <a:defRPr/>
            </a:pP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Anne </a:t>
            </a:r>
            <a:r>
              <a:rPr kumimoji="0" lang="en-US" sz="3000" b="0" i="0" u="none" strike="noStrike" kern="0" cap="none" spc="0" normalizeH="0" baseline="0" noProof="0" dirty="0" err="1" smtClean="0">
                <a:ln>
                  <a:noFill/>
                </a:ln>
                <a:solidFill>
                  <a:schemeClr val="tx1"/>
                </a:solidFill>
                <a:effectLst/>
                <a:uLnTx/>
                <a:uFillTx/>
                <a:latin typeface="+mn-lt"/>
                <a:ea typeface="ＭＳ Ｐゴシック" pitchFamily="76" charset="-128"/>
                <a:cs typeface="ＭＳ Ｐゴシック" pitchFamily="76" charset="-128"/>
              </a:rPr>
              <a:t>Broache</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 &amp; Greg Sandoval, Viacom Sues Google over YouTube Clips, </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hlinkClick r:id="rId3"/>
              </a:rPr>
              <a:t>http://news.cnet.com/Viacom-sues-Google-over-YouTube-clips/2100-1030_3-6166668.html</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 11/16/2010</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Wingdings" pitchFamily="-109" charset="2"/>
              <a:buChar char="n"/>
              <a:tabLst/>
              <a:defRPr/>
            </a:pP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Moderately Funny, </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hlinkClick r:id="rId4"/>
              </a:rPr>
              <a:t>http://moderatelyfunny.com/comic/8</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 11/16/2010</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Wingdings" pitchFamily="-109" charset="2"/>
              <a:buChar char="n"/>
              <a:tabLst/>
              <a:defRPr/>
            </a:pP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Google, </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hlinkClick r:id="rId5"/>
              </a:rPr>
              <a:t>http://www.Google.com</a:t>
            </a:r>
            <a:r>
              <a:rPr kumimoji="0" lang="en-US" sz="3000" b="0" i="0" u="none" strike="noStrike" kern="0" cap="none" spc="0" normalizeH="0" baseline="0" noProof="0" dirty="0" smtClean="0">
                <a:ln>
                  <a:noFill/>
                </a:ln>
                <a:solidFill>
                  <a:schemeClr val="tx1"/>
                </a:solidFill>
                <a:effectLst/>
                <a:uLnTx/>
                <a:uFillTx/>
                <a:latin typeface="+mn-lt"/>
                <a:ea typeface="ＭＳ Ｐゴシック" pitchFamily="76" charset="-128"/>
                <a:cs typeface="ＭＳ Ｐゴシック" pitchFamily="76" charset="-128"/>
              </a:rPr>
              <a:t>, 11/17/2010</a:t>
            </a:r>
          </a:p>
        </p:txBody>
      </p:sp>
      <p:sp>
        <p:nvSpPr>
          <p:cNvPr id="14" name="Footer Placeholder 3"/>
          <p:cNvSpPr txBox="1">
            <a:spLocks/>
          </p:cNvSpPr>
          <p:nvPr/>
        </p:nvSpPr>
        <p:spPr bwMode="auto">
          <a:xfrm>
            <a:off x="457200" y="6356350"/>
            <a:ext cx="213360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Arial" pitchFamily="-109" charset="0"/>
                <a:ea typeface="+mn-ea"/>
                <a:cs typeface="+mn-cs"/>
              </a:rPr>
              <a:t>© 2010 Keith A. Pray</a:t>
            </a:r>
            <a:endParaRPr kumimoji="0" lang="en-US" sz="1200" b="0" i="0" u="none" strike="noStrike" kern="1200" cap="none" spc="0" normalizeH="0" baseline="0" noProof="0">
              <a:ln>
                <a:noFill/>
              </a:ln>
              <a:solidFill>
                <a:schemeClr val="tx1"/>
              </a:solidFill>
              <a:effectLst/>
              <a:uLnTx/>
              <a:uFillTx/>
              <a:latin typeface="Arial" pitchFamily="-109" charset="0"/>
              <a:ea typeface="+mn-ea"/>
              <a:cs typeface="+mn-cs"/>
            </a:endParaRPr>
          </a:p>
        </p:txBody>
      </p:sp>
      <p:sp>
        <p:nvSpPr>
          <p:cNvPr id="15" name="Slide Number Placeholder 4"/>
          <p:cNvSpPr txBox="1">
            <a:spLocks/>
          </p:cNvSpPr>
          <p:nvPr/>
        </p:nvSpPr>
        <p:spPr bwMode="auto">
          <a:xfrm>
            <a:off x="3124200" y="6356350"/>
            <a:ext cx="289560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5E9C52-5B02-1644-BEBA-54605878FC0F}" type="slidenum">
              <a:rPr kumimoji="0" lang="en-US" sz="1200" b="0" i="0" u="none" strike="noStrike" kern="1200" cap="none" spc="0" normalizeH="0" baseline="0" noProof="0" smtClean="0">
                <a:ln>
                  <a:noFill/>
                </a:ln>
                <a:solidFill>
                  <a:schemeClr val="tx1"/>
                </a:solidFill>
                <a:effectLst/>
                <a:uLnTx/>
                <a:uFillTx/>
                <a:latin typeface="Arial Black" pitchFamily="-10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chemeClr val="tx1"/>
              </a:solidFill>
              <a:effectLst/>
              <a:uLnTx/>
              <a:uFillTx/>
              <a:latin typeface="Arial Black" pitchFamily="-109" charset="0"/>
              <a:ea typeface="+mn-ea"/>
              <a:cs typeface="+mn-cs"/>
            </a:endParaRPr>
          </a:p>
        </p:txBody>
      </p:sp>
      <p:sp>
        <p:nvSpPr>
          <p:cNvPr id="16" name="Date Placeholder 5"/>
          <p:cNvSpPr txBox="1">
            <a:spLocks/>
          </p:cNvSpPr>
          <p:nvPr/>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E062FE-4D62-DE45-932E-A5C2E850C16F}" type="datetime1">
              <a:rPr kumimoji="0" lang="en-US" sz="1200" b="0" i="0" u="none" strike="noStrike" kern="1200" cap="none" spc="0" normalizeH="0" baseline="0" noProof="0" smtClean="0">
                <a:ln>
                  <a:noFill/>
                </a:ln>
                <a:solidFill>
                  <a:schemeClr val="tx1"/>
                </a:solidFill>
                <a:effectLst/>
                <a:uLnTx/>
                <a:uFillTx/>
                <a:latin typeface="Arial" pitchFamily="-109"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11/21/10</a:t>
            </a:fld>
            <a:endParaRPr kumimoji="0" lang="en-US" sz="1200" b="0" i="0" u="none" strike="noStrike" kern="1200" cap="none" spc="0" normalizeH="0" baseline="0" noProof="0">
              <a:ln>
                <a:noFill/>
              </a:ln>
              <a:solidFill>
                <a:schemeClr val="tx1"/>
              </a:solidFill>
              <a:effectLst/>
              <a:uLnTx/>
              <a:uFillTx/>
              <a:latin typeface="Arial" pitchFamily="-109" charset="0"/>
              <a:ea typeface="+mn-ea"/>
              <a:cs typeface="+mn-cs"/>
            </a:endParaRPr>
          </a:p>
        </p:txBody>
      </p:sp>
      <p:sp>
        <p:nvSpPr>
          <p:cNvPr id="17" name="TextBox 1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2010 Keith A. Pray</a:t>
            </a:r>
            <a:endParaRPr lang="en-US" smtClean="0"/>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18</a:t>
            </a:fld>
            <a:endParaRPr lang="en-US" smtClean="0"/>
          </a:p>
        </p:txBody>
      </p:sp>
      <p:sp>
        <p:nvSpPr>
          <p:cNvPr id="17412" name="Date Placeholder 5"/>
          <p:cNvSpPr>
            <a:spLocks noGrp="1"/>
          </p:cNvSpPr>
          <p:nvPr>
            <p:ph type="dt" sz="quarter" idx="12"/>
          </p:nvPr>
        </p:nvSpPr>
        <p:spPr>
          <a:noFill/>
        </p:spPr>
        <p:txBody>
          <a:bodyPr/>
          <a:lstStyle/>
          <a:p>
            <a:fld id="{3AB7CDAB-8479-5440-A65A-44D0F70B238F}" type="datetime1">
              <a:rPr lang="en-US" smtClean="0"/>
              <a:t>11/21/10</a:t>
            </a:fld>
            <a:endParaRPr lang="en-US" smtClean="0"/>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 Intellectual Property</a:t>
            </a:r>
            <a:endParaRPr lang="en-US" sz="2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 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 YouTube In China</a:t>
            </a:r>
            <a:r>
              <a:rPr lang="en-US" altLang="zh-CN" dirty="0" smtClean="0"/>
              <a:t/>
            </a:r>
            <a:br>
              <a:rPr lang="en-US" altLang="zh-CN" dirty="0" smtClean="0"/>
            </a:br>
            <a:r>
              <a:rPr lang="en-US" altLang="zh-CN" sz="1800" dirty="0" smtClean="0"/>
              <a:t>   ---</a:t>
            </a:r>
            <a:r>
              <a:rPr lang="en-US" altLang="zh-CN" sz="2000" dirty="0" smtClean="0"/>
              <a:t>Xiao Du</a:t>
            </a:r>
            <a:endParaRPr lang="zh-CN" altLang="en-US" dirty="0"/>
          </a:p>
        </p:txBody>
      </p:sp>
      <p:pic>
        <p:nvPicPr>
          <p:cNvPr id="8" name="内容占位符 7" descr="china-map1.jpg"/>
          <p:cNvPicPr>
            <a:picLocks noGrp="1" noChangeAspect="1"/>
          </p:cNvPicPr>
          <p:nvPr>
            <p:ph idx="1"/>
          </p:nvPr>
        </p:nvPicPr>
        <p:blipFill>
          <a:blip r:embed="rId3"/>
          <a:stretch>
            <a:fillRect/>
          </a:stretch>
        </p:blipFill>
        <p:spPr>
          <a:xfrm>
            <a:off x="2166442" y="1981200"/>
            <a:ext cx="4811116" cy="3886200"/>
          </a:xfrm>
        </p:spPr>
      </p:pic>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E6746ED4-2F38-4444-964F-A34627AAC11E}" type="slidenum">
              <a:rPr lang="en-US" smtClean="0"/>
              <a:pPr/>
              <a:t>19</a:t>
            </a:fld>
            <a:endParaRPr lang="en-US" dirty="0"/>
          </a:p>
        </p:txBody>
      </p:sp>
      <p:sp>
        <p:nvSpPr>
          <p:cNvPr id="6" name="日期占位符 5"/>
          <p:cNvSpPr>
            <a:spLocks noGrp="1"/>
          </p:cNvSpPr>
          <p:nvPr>
            <p:ph type="dt" sz="half" idx="12"/>
          </p:nvPr>
        </p:nvSpPr>
        <p:spPr/>
        <p:txBody>
          <a:bodyPr/>
          <a:lstStyle/>
          <a:p>
            <a:fld id="{AE235131-A59E-AC4D-93B2-3F215D344539}" type="datetime1">
              <a:rPr lang="en-US" smtClean="0"/>
              <a:t>11/21/10</a:t>
            </a:fld>
            <a:endParaRPr lang="en-US" dirty="0"/>
          </a:p>
        </p:txBody>
      </p:sp>
      <p:pic>
        <p:nvPicPr>
          <p:cNvPr id="9" name="图片 8" descr="youtube-logo(2).jpeg"/>
          <p:cNvPicPr>
            <a:picLocks noChangeAspect="1"/>
          </p:cNvPicPr>
          <p:nvPr/>
        </p:nvPicPr>
        <p:blipFill>
          <a:blip r:embed="rId4"/>
          <a:stretch>
            <a:fillRect/>
          </a:stretch>
        </p:blipFill>
        <p:spPr>
          <a:xfrm>
            <a:off x="2143108" y="4714884"/>
            <a:ext cx="1714512" cy="1212214"/>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2"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0-ppt_w/2"/>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2010 Keith A. Pray</a:t>
            </a:r>
            <a:endParaRPr lang="en-US" smtClean="0"/>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2</a:t>
            </a:fld>
            <a:endParaRPr lang="en-US" smtClean="0"/>
          </a:p>
        </p:txBody>
      </p:sp>
      <p:sp>
        <p:nvSpPr>
          <p:cNvPr id="17412" name="Date Placeholder 5"/>
          <p:cNvSpPr>
            <a:spLocks noGrp="1"/>
          </p:cNvSpPr>
          <p:nvPr>
            <p:ph type="dt" sz="quarter" idx="12"/>
          </p:nvPr>
        </p:nvSpPr>
        <p:spPr>
          <a:noFill/>
        </p:spPr>
        <p:txBody>
          <a:bodyPr/>
          <a:lstStyle/>
          <a:p>
            <a:fld id="{7E38ABFE-099F-8E42-9CA0-10A3B0536F21}" type="datetime1">
              <a:rPr lang="en-US" smtClean="0"/>
              <a:t>11/21/10</a:t>
            </a:fld>
            <a:endParaRPr lang="en-US" smtClean="0"/>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 Intellectual Property</a:t>
            </a:r>
            <a:endParaRPr lang="en-US" sz="2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 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p:txBody>
      </p:sp>
      <p:sp>
        <p:nvSpPr>
          <p:cNvPr id="277508" name="Rectangle 4"/>
          <p:cNvSpPr>
            <a:spLocks noChangeArrowheads="1"/>
          </p:cNvSpPr>
          <p:nvPr/>
        </p:nvSpPr>
        <p:spPr bwMode="auto">
          <a:xfrm>
            <a:off x="0" y="2003425"/>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内容占位符 9" descr="facebook_logo.jpg"/>
          <p:cNvPicPr>
            <a:picLocks noGrp="1" noChangeAspect="1"/>
          </p:cNvPicPr>
          <p:nvPr>
            <p:ph idx="1"/>
          </p:nvPr>
        </p:nvPicPr>
        <p:blipFill>
          <a:blip r:embed="rId3"/>
          <a:stretch>
            <a:fillRect/>
          </a:stretch>
        </p:blipFill>
        <p:spPr>
          <a:xfrm>
            <a:off x="571471" y="2214554"/>
            <a:ext cx="3038375" cy="1143008"/>
          </a:xfrm>
        </p:spPr>
      </p:pic>
      <p:sp>
        <p:nvSpPr>
          <p:cNvPr id="4" name="页脚占位符 3"/>
          <p:cNvSpPr>
            <a:spLocks noGrp="1"/>
          </p:cNvSpPr>
          <p:nvPr>
            <p:ph type="ftr" sz="quarter" idx="10"/>
          </p:nvPr>
        </p:nvSpPr>
        <p:spPr/>
        <p:txBody>
          <a:bodyPr/>
          <a:lstStyle/>
          <a:p>
            <a:r>
              <a:rPr lang="en-US" smtClean="0"/>
              <a:t>© 2010 Keith A. Pray</a:t>
            </a:r>
            <a:endParaRPr lang="en-US"/>
          </a:p>
        </p:txBody>
      </p:sp>
      <p:sp>
        <p:nvSpPr>
          <p:cNvPr id="5" name="灯片编号占位符 4"/>
          <p:cNvSpPr>
            <a:spLocks noGrp="1"/>
          </p:cNvSpPr>
          <p:nvPr>
            <p:ph type="sldNum" sz="quarter" idx="11"/>
          </p:nvPr>
        </p:nvSpPr>
        <p:spPr/>
        <p:txBody>
          <a:bodyPr/>
          <a:lstStyle/>
          <a:p>
            <a:fld id="{62640876-9D26-F348-8907-5A74C799E685}" type="slidenum">
              <a:rPr lang="en-US" smtClean="0"/>
              <a:pPr/>
              <a:t>20</a:t>
            </a:fld>
            <a:endParaRPr lang="en-US"/>
          </a:p>
        </p:txBody>
      </p:sp>
      <p:sp>
        <p:nvSpPr>
          <p:cNvPr id="6" name="日期占位符 5"/>
          <p:cNvSpPr>
            <a:spLocks noGrp="1"/>
          </p:cNvSpPr>
          <p:nvPr>
            <p:ph type="dt" sz="half" idx="12"/>
          </p:nvPr>
        </p:nvSpPr>
        <p:spPr/>
        <p:txBody>
          <a:bodyPr/>
          <a:lstStyle/>
          <a:p>
            <a:fld id="{9A0D393B-8148-7649-B9B7-109E18249D4D}" type="datetime1">
              <a:rPr lang="en-US" smtClean="0"/>
              <a:t>11/21/10</a:t>
            </a:fld>
            <a:endParaRPr lang="en-US"/>
          </a:p>
        </p:txBody>
      </p:sp>
      <p:sp>
        <p:nvSpPr>
          <p:cNvPr id="8" name="标题 7"/>
          <p:cNvSpPr>
            <a:spLocks noGrp="1"/>
          </p:cNvSpPr>
          <p:nvPr>
            <p:ph type="title"/>
          </p:nvPr>
        </p:nvSpPr>
        <p:spPr/>
        <p:txBody>
          <a:bodyPr/>
          <a:lstStyle/>
          <a:p>
            <a:endParaRPr lang="zh-CN" altLang="en-US" dirty="0"/>
          </a:p>
        </p:txBody>
      </p:sp>
      <p:sp>
        <p:nvSpPr>
          <p:cNvPr id="9" name="标题 1"/>
          <p:cNvSpPr txBox="1">
            <a:spLocks/>
          </p:cNvSpPr>
          <p:nvPr/>
        </p:nvSpPr>
        <p:spPr bwMode="auto">
          <a:xfrm>
            <a:off x="500034" y="78579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0" i="0" u="none" strike="noStrike" kern="0" cap="none" spc="0" normalizeH="0" baseline="0" noProof="0" dirty="0" smtClean="0">
                <a:ln>
                  <a:noFill/>
                </a:ln>
                <a:solidFill>
                  <a:schemeClr val="tx1"/>
                </a:solidFill>
                <a:effectLst/>
                <a:uLnTx/>
                <a:uFillTx/>
                <a:latin typeface="+mj-lt"/>
                <a:ea typeface="ＭＳ Ｐゴシック" pitchFamily="76" charset="-128"/>
                <a:cs typeface="ＭＳ Ｐゴシック" pitchFamily="76" charset="-128"/>
              </a:rPr>
              <a:t>Other Websites Not Accessible In China</a:t>
            </a:r>
            <a:r>
              <a:rPr kumimoji="0" lang="en-US" altLang="zh-CN" sz="3600" b="0" i="0" u="none" strike="noStrike" kern="0" cap="none" spc="0" normalizeH="0" baseline="0" noProof="0" dirty="0" smtClean="0">
                <a:ln>
                  <a:noFill/>
                </a:ln>
                <a:solidFill>
                  <a:schemeClr val="tx1"/>
                </a:solidFill>
                <a:effectLst/>
                <a:uLnTx/>
                <a:uFillTx/>
                <a:latin typeface="+mj-lt"/>
                <a:ea typeface="ＭＳ Ｐゴシック" pitchFamily="76" charset="-128"/>
                <a:cs typeface="ＭＳ Ｐゴシック" pitchFamily="76" charset="-128"/>
              </a:rPr>
              <a:t/>
            </a:r>
            <a:br>
              <a:rPr kumimoji="0" lang="en-US" altLang="zh-CN" sz="3600" b="0" i="0" u="none" strike="noStrike" kern="0" cap="none" spc="0" normalizeH="0" baseline="0" noProof="0" dirty="0" smtClean="0">
                <a:ln>
                  <a:noFill/>
                </a:ln>
                <a:solidFill>
                  <a:schemeClr val="tx1"/>
                </a:solidFill>
                <a:effectLst/>
                <a:uLnTx/>
                <a:uFillTx/>
                <a:latin typeface="+mj-lt"/>
                <a:ea typeface="ＭＳ Ｐゴシック" pitchFamily="76" charset="-128"/>
                <a:cs typeface="ＭＳ Ｐゴシック" pitchFamily="76" charset="-128"/>
              </a:rPr>
            </a:br>
            <a:r>
              <a:rPr kumimoji="0" lang="en-US" altLang="zh-CN" sz="1800" b="0" i="0" u="none" strike="noStrike" kern="0" cap="none" spc="0" normalizeH="0" baseline="0" noProof="0" dirty="0" smtClean="0">
                <a:ln>
                  <a:noFill/>
                </a:ln>
                <a:solidFill>
                  <a:schemeClr val="tx1"/>
                </a:solidFill>
                <a:effectLst/>
                <a:uLnTx/>
                <a:uFillTx/>
                <a:latin typeface="+mj-lt"/>
                <a:ea typeface="ＭＳ Ｐゴシック" pitchFamily="76" charset="-128"/>
                <a:cs typeface="ＭＳ Ｐゴシック" pitchFamily="76" charset="-128"/>
              </a:rPr>
              <a:t>   ---</a:t>
            </a:r>
            <a:r>
              <a:rPr kumimoji="0" lang="en-US" altLang="zh-CN" sz="2000" b="0" i="0" u="none" strike="noStrike" kern="0" cap="none" spc="0" normalizeH="0" baseline="0" noProof="0" dirty="0" smtClean="0">
                <a:ln>
                  <a:noFill/>
                </a:ln>
                <a:solidFill>
                  <a:schemeClr val="tx1"/>
                </a:solidFill>
                <a:effectLst/>
                <a:uLnTx/>
                <a:uFillTx/>
                <a:latin typeface="+mj-lt"/>
                <a:ea typeface="ＭＳ Ｐゴシック" pitchFamily="76" charset="-128"/>
                <a:cs typeface="ＭＳ Ｐゴシック" pitchFamily="76" charset="-128"/>
              </a:rPr>
              <a:t>Xiao Du</a:t>
            </a:r>
            <a:endParaRPr kumimoji="0" lang="zh-CN" altLang="en-US" sz="3600" b="0" i="0" u="none" strike="noStrike" kern="0" cap="none" spc="0" normalizeH="0" baseline="0" noProof="0" dirty="0">
              <a:ln>
                <a:noFill/>
              </a:ln>
              <a:solidFill>
                <a:schemeClr val="tx1"/>
              </a:solidFill>
              <a:effectLst/>
              <a:uLnTx/>
              <a:uFillTx/>
              <a:latin typeface="+mj-lt"/>
              <a:ea typeface="ＭＳ Ｐゴシック" pitchFamily="76" charset="-128"/>
              <a:cs typeface="ＭＳ Ｐゴシック" pitchFamily="76" charset="-128"/>
            </a:endParaRPr>
          </a:p>
        </p:txBody>
      </p:sp>
      <p:pic>
        <p:nvPicPr>
          <p:cNvPr id="12" name="图片 11" descr="twitter-logo.jpg"/>
          <p:cNvPicPr>
            <a:picLocks noChangeAspect="1"/>
          </p:cNvPicPr>
          <p:nvPr/>
        </p:nvPicPr>
        <p:blipFill>
          <a:blip r:embed="rId4"/>
          <a:stretch>
            <a:fillRect/>
          </a:stretch>
        </p:blipFill>
        <p:spPr>
          <a:xfrm>
            <a:off x="500034" y="3857628"/>
            <a:ext cx="3143272" cy="1159082"/>
          </a:xfrm>
          <a:prstGeom prst="rect">
            <a:avLst/>
          </a:prstGeom>
        </p:spPr>
      </p:pic>
      <p:pic>
        <p:nvPicPr>
          <p:cNvPr id="13" name="图片 12" descr="google-cn-new.png"/>
          <p:cNvPicPr>
            <a:picLocks noChangeAspect="1"/>
          </p:cNvPicPr>
          <p:nvPr/>
        </p:nvPicPr>
        <p:blipFill>
          <a:blip r:embed="rId5"/>
          <a:stretch>
            <a:fillRect/>
          </a:stretch>
        </p:blipFill>
        <p:spPr>
          <a:xfrm>
            <a:off x="4000496" y="2357430"/>
            <a:ext cx="4505954" cy="2848373"/>
          </a:xfrm>
          <a:prstGeom prst="rect">
            <a:avLst/>
          </a:prstGeom>
        </p:spPr>
      </p:pic>
      <p:pic>
        <p:nvPicPr>
          <p:cNvPr id="14" name="图片 13" descr="google---hk.png"/>
          <p:cNvPicPr>
            <a:picLocks noChangeAspect="1"/>
          </p:cNvPicPr>
          <p:nvPr/>
        </p:nvPicPr>
        <p:blipFill>
          <a:blip r:embed="rId6"/>
          <a:stretch>
            <a:fillRect/>
          </a:stretch>
        </p:blipFill>
        <p:spPr>
          <a:xfrm>
            <a:off x="3643306" y="2285992"/>
            <a:ext cx="5250612" cy="3357586"/>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News Websites blocked Too </a:t>
            </a:r>
            <a:br>
              <a:rPr lang="en-US" altLang="zh-CN" sz="3200" dirty="0" smtClean="0"/>
            </a:br>
            <a:r>
              <a:rPr lang="en-US" altLang="zh-CN" sz="2000" dirty="0" smtClean="0"/>
              <a:t> ---Xiao Du</a:t>
            </a:r>
            <a:endParaRPr lang="zh-CN" altLang="en-US" sz="3200" dirty="0"/>
          </a:p>
        </p:txBody>
      </p:sp>
      <p:pic>
        <p:nvPicPr>
          <p:cNvPr id="7" name="内容占位符 6" descr="logo_new.gif"/>
          <p:cNvPicPr>
            <a:picLocks noGrp="1" noChangeAspect="1"/>
          </p:cNvPicPr>
          <p:nvPr>
            <p:ph idx="1"/>
          </p:nvPr>
        </p:nvPicPr>
        <p:blipFill>
          <a:blip r:embed="rId3"/>
          <a:stretch>
            <a:fillRect/>
          </a:stretch>
        </p:blipFill>
        <p:spPr>
          <a:xfrm>
            <a:off x="642910" y="2143116"/>
            <a:ext cx="3816830" cy="1214446"/>
          </a:xfrm>
        </p:spPr>
      </p:pic>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62640876-9D26-F348-8907-5A74C799E685}" type="slidenum">
              <a:rPr lang="en-US" smtClean="0"/>
              <a:pPr/>
              <a:t>21</a:t>
            </a:fld>
            <a:endParaRPr lang="en-US" dirty="0"/>
          </a:p>
        </p:txBody>
      </p:sp>
      <p:sp>
        <p:nvSpPr>
          <p:cNvPr id="6" name="日期占位符 5"/>
          <p:cNvSpPr>
            <a:spLocks noGrp="1"/>
          </p:cNvSpPr>
          <p:nvPr>
            <p:ph type="dt" sz="half" idx="12"/>
          </p:nvPr>
        </p:nvSpPr>
        <p:spPr/>
        <p:txBody>
          <a:bodyPr/>
          <a:lstStyle/>
          <a:p>
            <a:fld id="{447BD401-DF5B-F14E-9D81-7EBD15F0271D}" type="datetime1">
              <a:rPr lang="en-US" smtClean="0"/>
              <a:t>11/21/10</a:t>
            </a:fld>
            <a:endParaRPr lang="en-US" dirty="0"/>
          </a:p>
        </p:txBody>
      </p:sp>
      <p:pic>
        <p:nvPicPr>
          <p:cNvPr id="8" name="图片 7" descr="logo_mp.gif"/>
          <p:cNvPicPr>
            <a:picLocks noChangeAspect="1"/>
          </p:cNvPicPr>
          <p:nvPr/>
        </p:nvPicPr>
        <p:blipFill>
          <a:blip r:embed="rId4"/>
          <a:stretch>
            <a:fillRect/>
          </a:stretch>
        </p:blipFill>
        <p:spPr>
          <a:xfrm>
            <a:off x="571471" y="3786190"/>
            <a:ext cx="3882865" cy="1571636"/>
          </a:xfrm>
          <a:prstGeom prst="rect">
            <a:avLst/>
          </a:prstGeom>
        </p:spPr>
      </p:pic>
      <p:pic>
        <p:nvPicPr>
          <p:cNvPr id="9" name="图片 8" descr="logo_time_home.gif"/>
          <p:cNvPicPr>
            <a:picLocks noChangeAspect="1"/>
          </p:cNvPicPr>
          <p:nvPr/>
        </p:nvPicPr>
        <p:blipFill>
          <a:blip r:embed="rId5"/>
          <a:stretch>
            <a:fillRect/>
          </a:stretch>
        </p:blipFill>
        <p:spPr>
          <a:xfrm>
            <a:off x="4929190" y="2786058"/>
            <a:ext cx="3571900" cy="1050559"/>
          </a:xfrm>
          <a:prstGeom prst="rect">
            <a:avLst/>
          </a:prstGeom>
        </p:spPr>
      </p:pic>
      <p:sp>
        <p:nvSpPr>
          <p:cNvPr id="10" name="TextBox 9"/>
          <p:cNvSpPr txBox="1"/>
          <p:nvPr/>
        </p:nvSpPr>
        <p:spPr>
          <a:xfrm>
            <a:off x="4929190" y="4429132"/>
            <a:ext cx="3714776" cy="461665"/>
          </a:xfrm>
          <a:prstGeom prst="rect">
            <a:avLst/>
          </a:prstGeom>
          <a:noFill/>
        </p:spPr>
        <p:txBody>
          <a:bodyPr wrap="square" rtlCol="0">
            <a:spAutoFit/>
          </a:bodyPr>
          <a:lstStyle/>
          <a:p>
            <a:r>
              <a:rPr lang="en-US" altLang="zh-CN" dirty="0" smtClean="0">
                <a:solidFill>
                  <a:schemeClr val="tx1"/>
                </a:solidFill>
              </a:rPr>
              <a:t>http://china.blogs.time.com/</a:t>
            </a:r>
            <a:endParaRPr lang="zh-CN" altLang="en-US" dirty="0">
              <a:solidFill>
                <a:schemeClr val="tx1"/>
              </a:solidFill>
            </a:endParaRPr>
          </a:p>
        </p:txBody>
      </p:sp>
      <p:cxnSp>
        <p:nvCxnSpPr>
          <p:cNvPr id="12" name="直接箭头连接符 11"/>
          <p:cNvCxnSpPr>
            <a:stCxn id="10" idx="0"/>
          </p:cNvCxnSpPr>
          <p:nvPr/>
        </p:nvCxnSpPr>
        <p:spPr bwMode="auto">
          <a:xfrm rot="5400000" flipH="1" flipV="1">
            <a:off x="6572264" y="4214818"/>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Chinese Government</a:t>
            </a:r>
            <a:br>
              <a:rPr lang="en-US" altLang="zh-CN" sz="3200" dirty="0" smtClean="0"/>
            </a:br>
            <a:r>
              <a:rPr lang="en-US" altLang="zh-CN" sz="3200" dirty="0" smtClean="0"/>
              <a:t>Right or Wrong?</a:t>
            </a:r>
            <a:br>
              <a:rPr lang="en-US" altLang="zh-CN" sz="3200" dirty="0" smtClean="0"/>
            </a:br>
            <a:r>
              <a:rPr lang="en-US" altLang="zh-CN" sz="2000" dirty="0" smtClean="0"/>
              <a:t>-- Xiao Du</a:t>
            </a:r>
            <a:endParaRPr lang="zh-CN" altLang="en-US" sz="3200" dirty="0"/>
          </a:p>
        </p:txBody>
      </p:sp>
      <p:sp>
        <p:nvSpPr>
          <p:cNvPr id="3" name="内容占位符 2"/>
          <p:cNvSpPr>
            <a:spLocks noGrp="1"/>
          </p:cNvSpPr>
          <p:nvPr>
            <p:ph idx="1"/>
          </p:nvPr>
        </p:nvSpPr>
        <p:spPr/>
        <p:txBody>
          <a:bodyPr/>
          <a:lstStyle/>
          <a:p>
            <a:r>
              <a:rPr lang="en-US" altLang="zh-CN" sz="2800" dirty="0" smtClean="0"/>
              <a:t>Information technology has been a great help in addressing the staggering problems in Haiti. Secretary of State Hillary Clinton said, pointing to a young girl and two women who were pulled from the rubble after they sent a text message for help.</a:t>
            </a:r>
          </a:p>
        </p:txBody>
      </p:sp>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62640876-9D26-F348-8907-5A74C799E685}" type="slidenum">
              <a:rPr lang="en-US" smtClean="0"/>
              <a:pPr/>
              <a:t>22</a:t>
            </a:fld>
            <a:endParaRPr lang="en-US" dirty="0"/>
          </a:p>
        </p:txBody>
      </p:sp>
      <p:sp>
        <p:nvSpPr>
          <p:cNvPr id="6" name="日期占位符 5"/>
          <p:cNvSpPr>
            <a:spLocks noGrp="1"/>
          </p:cNvSpPr>
          <p:nvPr>
            <p:ph type="dt" sz="half" idx="12"/>
          </p:nvPr>
        </p:nvSpPr>
        <p:spPr/>
        <p:txBody>
          <a:bodyPr/>
          <a:lstStyle/>
          <a:p>
            <a:fld id="{EA125BA2-413A-BC40-8100-13A5242C7B4D}"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The Fact - Population</a:t>
            </a:r>
            <a:br>
              <a:rPr lang="en-US" altLang="zh-CN" sz="3200" dirty="0" smtClean="0"/>
            </a:br>
            <a:r>
              <a:rPr lang="en-US" altLang="zh-CN" sz="2000" dirty="0" smtClean="0"/>
              <a:t>--- Xiao Du</a:t>
            </a:r>
            <a:endParaRPr lang="zh-CN" altLang="en-US" sz="3200" dirty="0"/>
          </a:p>
        </p:txBody>
      </p:sp>
      <p:pic>
        <p:nvPicPr>
          <p:cNvPr id="7" name="内容占位符 6" descr="pop-com.png"/>
          <p:cNvPicPr>
            <a:picLocks noGrp="1" noChangeAspect="1"/>
          </p:cNvPicPr>
          <p:nvPr>
            <p:ph idx="1"/>
          </p:nvPr>
        </p:nvPicPr>
        <p:blipFill>
          <a:blip r:embed="rId3"/>
          <a:stretch>
            <a:fillRect/>
          </a:stretch>
        </p:blipFill>
        <p:spPr>
          <a:xfrm>
            <a:off x="428596" y="1928802"/>
            <a:ext cx="8229600" cy="3929090"/>
          </a:xfrm>
        </p:spPr>
      </p:pic>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62640876-9D26-F348-8907-5A74C799E685}" type="slidenum">
              <a:rPr lang="en-US" smtClean="0"/>
              <a:pPr/>
              <a:t>23</a:t>
            </a:fld>
            <a:endParaRPr lang="en-US" dirty="0"/>
          </a:p>
        </p:txBody>
      </p:sp>
      <p:sp>
        <p:nvSpPr>
          <p:cNvPr id="6" name="日期占位符 5"/>
          <p:cNvSpPr>
            <a:spLocks noGrp="1"/>
          </p:cNvSpPr>
          <p:nvPr>
            <p:ph type="dt" sz="half" idx="12"/>
          </p:nvPr>
        </p:nvSpPr>
        <p:spPr/>
        <p:txBody>
          <a:bodyPr/>
          <a:lstStyle/>
          <a:p>
            <a:fld id="{2D1B0103-6F22-C54A-9DDE-8B6681CB8E52}"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Way to Access Blocked Sites</a:t>
            </a:r>
            <a:br>
              <a:rPr lang="en-US" altLang="zh-CN" sz="3200" dirty="0" smtClean="0"/>
            </a:br>
            <a:r>
              <a:rPr lang="en-US" altLang="zh-CN" sz="2000" dirty="0" smtClean="0"/>
              <a:t>--- Xiao Du</a:t>
            </a:r>
            <a:endParaRPr lang="zh-CN" altLang="en-US" sz="3200" dirty="0"/>
          </a:p>
        </p:txBody>
      </p:sp>
      <p:sp>
        <p:nvSpPr>
          <p:cNvPr id="3" name="内容占位符 2"/>
          <p:cNvSpPr>
            <a:spLocks noGrp="1"/>
          </p:cNvSpPr>
          <p:nvPr>
            <p:ph idx="1"/>
          </p:nvPr>
        </p:nvSpPr>
        <p:spPr/>
        <p:txBody>
          <a:bodyPr/>
          <a:lstStyle/>
          <a:p>
            <a:r>
              <a:rPr lang="en-US" altLang="zh-CN" dirty="0" smtClean="0"/>
              <a:t>VPN: Virtual Private Network</a:t>
            </a:r>
          </a:p>
        </p:txBody>
      </p:sp>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62640876-9D26-F348-8907-5A74C799E685}" type="slidenum">
              <a:rPr lang="en-US" smtClean="0"/>
              <a:pPr/>
              <a:t>24</a:t>
            </a:fld>
            <a:endParaRPr lang="en-US" dirty="0"/>
          </a:p>
        </p:txBody>
      </p:sp>
      <p:sp>
        <p:nvSpPr>
          <p:cNvPr id="6" name="日期占位符 5"/>
          <p:cNvSpPr>
            <a:spLocks noGrp="1"/>
          </p:cNvSpPr>
          <p:nvPr>
            <p:ph type="dt" sz="half" idx="12"/>
          </p:nvPr>
        </p:nvSpPr>
        <p:spPr/>
        <p:txBody>
          <a:bodyPr/>
          <a:lstStyle/>
          <a:p>
            <a:fld id="{ABC2FF8F-3619-FE45-A599-841C1D4F6115}" type="datetime1">
              <a:rPr lang="en-US" smtClean="0"/>
              <a:t>11/21/10</a:t>
            </a:fld>
            <a:endParaRPr lang="en-US" dirty="0"/>
          </a:p>
        </p:txBody>
      </p:sp>
      <p:pic>
        <p:nvPicPr>
          <p:cNvPr id="7" name="图片 6" descr="pic.png"/>
          <p:cNvPicPr>
            <a:picLocks noChangeAspect="1"/>
          </p:cNvPicPr>
          <p:nvPr/>
        </p:nvPicPr>
        <p:blipFill>
          <a:blip r:embed="rId3"/>
          <a:stretch>
            <a:fillRect/>
          </a:stretch>
        </p:blipFill>
        <p:spPr>
          <a:xfrm>
            <a:off x="642910" y="3071810"/>
            <a:ext cx="7667676" cy="2000264"/>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Work Cited</a:t>
            </a:r>
            <a:br>
              <a:rPr lang="en-US" altLang="zh-CN" sz="3200" dirty="0" smtClean="0"/>
            </a:br>
            <a:r>
              <a:rPr lang="en-US" altLang="zh-CN" sz="2000" dirty="0" smtClean="0"/>
              <a:t>---Xiao Du</a:t>
            </a:r>
            <a:endParaRPr lang="zh-CN" altLang="en-US" sz="3200" dirty="0"/>
          </a:p>
        </p:txBody>
      </p:sp>
      <p:sp>
        <p:nvSpPr>
          <p:cNvPr id="3" name="内容占位符 2"/>
          <p:cNvSpPr>
            <a:spLocks noGrp="1"/>
          </p:cNvSpPr>
          <p:nvPr>
            <p:ph idx="1"/>
          </p:nvPr>
        </p:nvSpPr>
        <p:spPr/>
        <p:txBody>
          <a:bodyPr/>
          <a:lstStyle/>
          <a:p>
            <a:r>
              <a:rPr lang="en-US" sz="2000" dirty="0" smtClean="0"/>
              <a:t>Clinton: Internet 'information curtain' is dropping</a:t>
            </a:r>
          </a:p>
          <a:p>
            <a:pPr>
              <a:buNone/>
            </a:pPr>
            <a:r>
              <a:rPr lang="en-US" sz="2000" dirty="0" smtClean="0"/>
              <a:t>	</a:t>
            </a:r>
            <a:r>
              <a:rPr lang="en-US" sz="2000" dirty="0" smtClean="0">
                <a:hlinkClick r:id="rId3"/>
              </a:rPr>
              <a:t>http://www.cnn.com/2010/TECH/01/21/clinton.internet/index.html</a:t>
            </a:r>
            <a:r>
              <a:rPr lang="en-US" sz="2000" dirty="0" smtClean="0"/>
              <a:t> (11-21-2010)</a:t>
            </a:r>
          </a:p>
          <a:p>
            <a:pPr>
              <a:buFont typeface="Wingdings" pitchFamily="2" charset="2"/>
              <a:buChar char="n"/>
            </a:pPr>
            <a:r>
              <a:rPr lang="en-US" sz="2000" dirty="0" smtClean="0">
                <a:hlinkClick r:id="rId4"/>
              </a:rPr>
              <a:t>http://www.google.com/publicdata/home</a:t>
            </a:r>
            <a:r>
              <a:rPr lang="en-US" sz="2000" dirty="0" smtClean="0"/>
              <a:t> (11-21-2010)</a:t>
            </a:r>
          </a:p>
          <a:p>
            <a:pPr>
              <a:buFont typeface="Wingdings" pitchFamily="2" charset="2"/>
              <a:buChar char="n"/>
            </a:pPr>
            <a:r>
              <a:rPr lang="en-US" sz="2000" dirty="0" smtClean="0">
                <a:hlinkClick r:id="rId5"/>
              </a:rPr>
              <a:t>http://earthquake.usgs.gov/earthquakes/eqinthenews/2010/us2010rja6/#summary</a:t>
            </a:r>
            <a:r>
              <a:rPr lang="en-US" sz="2000" dirty="0" smtClean="0"/>
              <a:t> (11-21-2010)</a:t>
            </a:r>
          </a:p>
          <a:p>
            <a:pPr>
              <a:buFont typeface="Wingdings" pitchFamily="2" charset="2"/>
              <a:buChar char="n"/>
            </a:pPr>
            <a:r>
              <a:rPr lang="en-US" sz="2000" dirty="0" smtClean="0">
                <a:hlinkClick r:id="rId6"/>
              </a:rPr>
              <a:t>http://earthquake.usgs.gov/earthquakes/recenteqsww/Quakes/us2008ryan.php#summary</a:t>
            </a:r>
            <a:r>
              <a:rPr lang="en-US" sz="2000" dirty="0" smtClean="0"/>
              <a:t>     (11-21-2010)</a:t>
            </a:r>
          </a:p>
          <a:p>
            <a:pPr>
              <a:buFont typeface="Wingdings" pitchFamily="2" charset="2"/>
              <a:buChar char="n"/>
            </a:pPr>
            <a:r>
              <a:rPr lang="en-US" sz="2000" dirty="0" smtClean="0">
                <a:hlinkClick r:id="rId7"/>
              </a:rPr>
              <a:t>http://www.openbsd.org/cgi-bin/man.cgi?query=ssh#SSH-BASED+VIRTUAL</a:t>
            </a:r>
            <a:r>
              <a:rPr lang="en-US" sz="2000" dirty="0" smtClean="0"/>
              <a:t> (11-21-2010)</a:t>
            </a:r>
          </a:p>
          <a:p>
            <a:pPr>
              <a:buFont typeface="Wingdings" pitchFamily="2" charset="2"/>
              <a:buChar char="n"/>
            </a:pPr>
            <a:endParaRPr lang="en-US" sz="2000" dirty="0" smtClean="0"/>
          </a:p>
          <a:p>
            <a:pPr>
              <a:buFont typeface="Wingdings" pitchFamily="2" charset="2"/>
              <a:buChar char="n"/>
            </a:pPr>
            <a:endParaRPr lang="en-US" sz="2000" dirty="0" smtClean="0"/>
          </a:p>
          <a:p>
            <a:pPr>
              <a:buFont typeface="Wingdings" pitchFamily="2" charset="2"/>
              <a:buChar char="n"/>
            </a:pPr>
            <a:endParaRPr lang="en-US" sz="2000" dirty="0" smtClean="0"/>
          </a:p>
          <a:p>
            <a:endParaRPr lang="zh-CN" altLang="en-US" sz="2400" dirty="0"/>
          </a:p>
        </p:txBody>
      </p:sp>
      <p:sp>
        <p:nvSpPr>
          <p:cNvPr id="4" name="页脚占位符 3"/>
          <p:cNvSpPr>
            <a:spLocks noGrp="1"/>
          </p:cNvSpPr>
          <p:nvPr>
            <p:ph type="ftr" sz="quarter" idx="10"/>
          </p:nvPr>
        </p:nvSpPr>
        <p:spPr/>
        <p:txBody>
          <a:bodyPr/>
          <a:lstStyle/>
          <a:p>
            <a:r>
              <a:rPr lang="en-US" smtClean="0"/>
              <a:t>© 2010 Keith A. Pray</a:t>
            </a:r>
            <a:endParaRPr lang="en-US" dirty="0"/>
          </a:p>
        </p:txBody>
      </p:sp>
      <p:sp>
        <p:nvSpPr>
          <p:cNvPr id="5" name="灯片编号占位符 4"/>
          <p:cNvSpPr>
            <a:spLocks noGrp="1"/>
          </p:cNvSpPr>
          <p:nvPr>
            <p:ph type="sldNum" sz="quarter" idx="11"/>
          </p:nvPr>
        </p:nvSpPr>
        <p:spPr/>
        <p:txBody>
          <a:bodyPr/>
          <a:lstStyle/>
          <a:p>
            <a:fld id="{62640876-9D26-F348-8907-5A74C799E685}" type="slidenum">
              <a:rPr lang="en-US" smtClean="0"/>
              <a:pPr/>
              <a:t>25</a:t>
            </a:fld>
            <a:endParaRPr lang="en-US" dirty="0"/>
          </a:p>
        </p:txBody>
      </p:sp>
      <p:sp>
        <p:nvSpPr>
          <p:cNvPr id="6" name="日期占位符 5"/>
          <p:cNvSpPr>
            <a:spLocks noGrp="1"/>
          </p:cNvSpPr>
          <p:nvPr>
            <p:ph type="dt" sz="half" idx="12"/>
          </p:nvPr>
        </p:nvSpPr>
        <p:spPr/>
        <p:txBody>
          <a:bodyPr/>
          <a:lstStyle/>
          <a:p>
            <a:fld id="{138CDD49-C8BD-6E4F-871C-BE1E5B6F962E}"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2010 Keith A. Pray</a:t>
            </a:r>
            <a:endParaRPr lang="en-US"/>
          </a:p>
        </p:txBody>
      </p:sp>
      <p:sp>
        <p:nvSpPr>
          <p:cNvPr id="20483" name="Slide Number Placeholder 4"/>
          <p:cNvSpPr>
            <a:spLocks noGrp="1"/>
          </p:cNvSpPr>
          <p:nvPr>
            <p:ph type="sldNum" sz="quarter" idx="11"/>
          </p:nvPr>
        </p:nvSpPr>
        <p:spPr>
          <a:noFill/>
        </p:spPr>
        <p:txBody>
          <a:bodyPr/>
          <a:lstStyle/>
          <a:p>
            <a:fld id="{EC371E1D-D886-0847-9ED1-0CF3CD1C9D41}" type="slidenum">
              <a:rPr lang="en-US" smtClean="0"/>
              <a:pPr/>
              <a:t>26</a:t>
            </a:fld>
            <a:endParaRPr lang="en-US" smtClean="0"/>
          </a:p>
        </p:txBody>
      </p:sp>
      <p:sp>
        <p:nvSpPr>
          <p:cNvPr id="20484" name="Date Placeholder 5"/>
          <p:cNvSpPr>
            <a:spLocks noGrp="1"/>
          </p:cNvSpPr>
          <p:nvPr>
            <p:ph type="dt" sz="quarter" idx="12"/>
          </p:nvPr>
        </p:nvSpPr>
        <p:spPr>
          <a:noFill/>
        </p:spPr>
        <p:txBody>
          <a:bodyPr/>
          <a:lstStyle/>
          <a:p>
            <a:fld id="{F541538B-E20D-A84D-8F8E-7A6A46B8FE9A}" type="datetime1">
              <a:rPr lang="en-US" smtClean="0"/>
              <a:t>11/21/10</a:t>
            </a:fld>
            <a:endParaRPr lang="en-US"/>
          </a:p>
        </p:txBody>
      </p:sp>
      <p:sp>
        <p:nvSpPr>
          <p:cNvPr id="20485"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Internet Censorship in China</a:t>
            </a:r>
          </a:p>
        </p:txBody>
      </p:sp>
      <p:sp>
        <p:nvSpPr>
          <p:cNvPr id="20486" name="Rectangle 3"/>
          <p:cNvSpPr>
            <a:spLocks noGrp="1" noChangeArrowheads="1"/>
          </p:cNvSpPr>
          <p:nvPr>
            <p:ph type="body" idx="1"/>
          </p:nvPr>
        </p:nvSpPr>
        <p:spPr/>
        <p:txBody>
          <a:bodyPr/>
          <a:lstStyle/>
          <a:p>
            <a:pPr eaLnBrk="1" hangingPunct="1">
              <a:lnSpc>
                <a:spcPct val="90000"/>
              </a:lnSpc>
            </a:pPr>
            <a:r>
              <a:rPr lang="en-US" dirty="0" smtClean="0">
                <a:ea typeface="ＭＳ Ｐゴシック" pitchFamily="-109" charset="-128"/>
                <a:cs typeface="ＭＳ Ｐゴシック" pitchFamily="-109" charset="-128"/>
              </a:rPr>
              <a:t>May 1995</a:t>
            </a:r>
          </a:p>
          <a:p>
            <a:pPr lvl="1" eaLnBrk="1" hangingPunct="1">
              <a:lnSpc>
                <a:spcPct val="90000"/>
              </a:lnSpc>
            </a:pPr>
            <a:r>
              <a:rPr lang="en-US" dirty="0" err="1" smtClean="0">
                <a:ea typeface="ＭＳ Ｐゴシック" pitchFamily="-109" charset="-128"/>
                <a:cs typeface="ＭＳ Ｐゴシック" pitchFamily="-109" charset="-128"/>
              </a:rPr>
              <a:t>ChinaNet</a:t>
            </a:r>
            <a:r>
              <a:rPr lang="en-US" dirty="0" smtClean="0">
                <a:ea typeface="ＭＳ Ｐゴシック" pitchFamily="-109" charset="-128"/>
                <a:cs typeface="ＭＳ Ｐゴシック" pitchFamily="-109" charset="-128"/>
              </a:rPr>
              <a:t> in Beijing and Shanghai start selling Internet accounts.</a:t>
            </a:r>
            <a:endParaRPr lang="en-US" dirty="0">
              <a:ea typeface="ＭＳ Ｐゴシック" pitchFamily="-109" charset="-128"/>
              <a:cs typeface="ＭＳ Ｐゴシック" pitchFamily="-109" charset="-128"/>
            </a:endParaRPr>
          </a:p>
          <a:p>
            <a:pPr eaLnBrk="1" hangingPunct="1">
              <a:lnSpc>
                <a:spcPct val="90000"/>
              </a:lnSpc>
            </a:pPr>
            <a:r>
              <a:rPr lang="en-US" dirty="0" smtClean="0"/>
              <a:t>Regulation </a:t>
            </a:r>
            <a:r>
              <a:rPr lang="en-US" dirty="0"/>
              <a:t>for the Management of Computer Information Network International </a:t>
            </a:r>
            <a:r>
              <a:rPr lang="en-US" dirty="0" smtClean="0"/>
              <a:t>Connection</a:t>
            </a:r>
          </a:p>
          <a:p>
            <a:pPr lvl="1" eaLnBrk="1" hangingPunct="1">
              <a:lnSpc>
                <a:spcPct val="90000"/>
              </a:lnSpc>
            </a:pPr>
            <a:r>
              <a:rPr lang="en-US" dirty="0" smtClean="0">
                <a:ea typeface="ＭＳ Ｐゴシック" pitchFamily="-109" charset="-128"/>
                <a:cs typeface="ＭＳ Ｐゴシック" pitchFamily="-109" charset="-128"/>
              </a:rPr>
              <a:t>Announced on February 1, 1996</a:t>
            </a:r>
          </a:p>
          <a:p>
            <a:pPr eaLnBrk="1" hangingPunct="1">
              <a:lnSpc>
                <a:spcPct val="90000"/>
              </a:lnSpc>
            </a:pPr>
            <a:r>
              <a:rPr lang="en-US" dirty="0" smtClean="0">
                <a:ea typeface="ＭＳ Ｐゴシック" pitchFamily="-109" charset="-128"/>
                <a:cs typeface="ＭＳ Ｐゴシック" pitchFamily="-109" charset="-128"/>
              </a:rPr>
              <a:t>Doesn’t apply to Hong Kong or Macau</a:t>
            </a:r>
          </a:p>
        </p:txBody>
      </p:sp>
      <p:sp>
        <p:nvSpPr>
          <p:cNvPr id="2" name="TextBox 1"/>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Shield Project</a:t>
            </a:r>
            <a:endParaRPr lang="en-US" dirty="0"/>
          </a:p>
        </p:txBody>
      </p:sp>
      <p:sp>
        <p:nvSpPr>
          <p:cNvPr id="3" name="Content Placeholder 2"/>
          <p:cNvSpPr>
            <a:spLocks noGrp="1"/>
          </p:cNvSpPr>
          <p:nvPr>
            <p:ph idx="1"/>
          </p:nvPr>
        </p:nvSpPr>
        <p:spPr/>
        <p:txBody>
          <a:bodyPr/>
          <a:lstStyle/>
          <a:p>
            <a:r>
              <a:rPr lang="en-US" dirty="0" smtClean="0"/>
              <a:t>A collection of technology and policies to monitor and censor access to Internet resources</a:t>
            </a:r>
          </a:p>
          <a:p>
            <a:r>
              <a:rPr lang="en-US" dirty="0" smtClean="0"/>
              <a:t>Project began planning in 1998, and came online in 2003</a:t>
            </a:r>
          </a:p>
          <a:p>
            <a:r>
              <a:rPr lang="en-US" dirty="0" smtClean="0"/>
              <a:t>“The Great Firewall of China”</a:t>
            </a:r>
          </a:p>
          <a:p>
            <a:r>
              <a:rPr lang="en-US" dirty="0" smtClean="0"/>
              <a:t>Mirroring Internet communications</a:t>
            </a:r>
          </a:p>
          <a:p>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27</a:t>
            </a:fld>
            <a:endParaRPr lang="en-US"/>
          </a:p>
        </p:txBody>
      </p:sp>
      <p:sp>
        <p:nvSpPr>
          <p:cNvPr id="6" name="Date Placeholder 5"/>
          <p:cNvSpPr>
            <a:spLocks noGrp="1"/>
          </p:cNvSpPr>
          <p:nvPr>
            <p:ph type="dt" sz="half" idx="12"/>
          </p:nvPr>
        </p:nvSpPr>
        <p:spPr/>
        <p:txBody>
          <a:bodyPr/>
          <a:lstStyle/>
          <a:p>
            <a:fld id="{4E901FBA-6653-FA41-9CB0-988724097659}" type="datetime1">
              <a:rPr lang="en-US" smtClean="0"/>
              <a:t>11/21/10</a:t>
            </a:fld>
            <a:endParaRPr lang="en-US"/>
          </a:p>
        </p:txBody>
      </p:sp>
      <p:sp>
        <p:nvSpPr>
          <p:cNvPr id="8" name="TextBox 7"/>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2287239"/>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Firewall of China</a:t>
            </a:r>
            <a:endParaRPr lang="en-US" dirty="0"/>
          </a:p>
        </p:txBody>
      </p:sp>
      <p:sp>
        <p:nvSpPr>
          <p:cNvPr id="3" name="Content Placeholder 2"/>
          <p:cNvSpPr>
            <a:spLocks noGrp="1"/>
          </p:cNvSpPr>
          <p:nvPr>
            <p:ph idx="1"/>
          </p:nvPr>
        </p:nvSpPr>
        <p:spPr/>
        <p:txBody>
          <a:bodyPr/>
          <a:lstStyle/>
          <a:p>
            <a:r>
              <a:rPr lang="en-US" dirty="0" smtClean="0"/>
              <a:t>DNS poisoning</a:t>
            </a:r>
          </a:p>
          <a:p>
            <a:r>
              <a:rPr lang="en-US" dirty="0" smtClean="0"/>
              <a:t>IP blocks</a:t>
            </a:r>
          </a:p>
          <a:p>
            <a:r>
              <a:rPr lang="en-US" dirty="0" smtClean="0"/>
              <a:t>URL keyword block</a:t>
            </a:r>
          </a:p>
          <a:p>
            <a:r>
              <a:rPr lang="en-US" dirty="0" smtClean="0"/>
              <a:t>Page-based blocks</a:t>
            </a:r>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28</a:t>
            </a:fld>
            <a:endParaRPr lang="en-US"/>
          </a:p>
        </p:txBody>
      </p:sp>
      <p:sp>
        <p:nvSpPr>
          <p:cNvPr id="6" name="Date Placeholder 5"/>
          <p:cNvSpPr>
            <a:spLocks noGrp="1"/>
          </p:cNvSpPr>
          <p:nvPr>
            <p:ph type="dt" sz="half" idx="12"/>
          </p:nvPr>
        </p:nvSpPr>
        <p:spPr/>
        <p:txBody>
          <a:bodyPr/>
          <a:lstStyle/>
          <a:p>
            <a:fld id="{CE93A879-0FBD-7341-8DFF-7AA4C6FCF9B9}" type="datetime1">
              <a:rPr lang="en-US" smtClean="0"/>
              <a:t>11/21/10</a:t>
            </a:fld>
            <a:endParaRPr lang="en-US"/>
          </a:p>
        </p:txBody>
      </p:sp>
      <p:sp>
        <p:nvSpPr>
          <p:cNvPr id="7" name="TextBox 6"/>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pic>
        <p:nvPicPr>
          <p:cNvPr id="2050" name="Picture 2" descr="C:\Users\remyjette\Pictures\chinesefirewalltest.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175" t="24457"/>
          <a:stretch/>
        </p:blipFill>
        <p:spPr bwMode="auto">
          <a:xfrm>
            <a:off x="4018262" y="3962400"/>
            <a:ext cx="4868306" cy="175568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421543"/>
      </p:ext>
    </p:extLst>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of censorship</a:t>
            </a:r>
            <a:endParaRPr lang="en-US" dirty="0"/>
          </a:p>
        </p:txBody>
      </p:sp>
      <p:sp>
        <p:nvSpPr>
          <p:cNvPr id="3" name="Content Placeholder 2"/>
          <p:cNvSpPr>
            <a:spLocks noGrp="1"/>
          </p:cNvSpPr>
          <p:nvPr>
            <p:ph idx="1"/>
          </p:nvPr>
        </p:nvSpPr>
        <p:spPr/>
        <p:txBody>
          <a:bodyPr/>
          <a:lstStyle/>
          <a:p>
            <a:r>
              <a:rPr lang="en-US" dirty="0" smtClean="0"/>
              <a:t>Internet Police</a:t>
            </a:r>
          </a:p>
          <a:p>
            <a:r>
              <a:rPr lang="en-US" dirty="0" smtClean="0"/>
              <a:t>Self-censorship</a:t>
            </a:r>
          </a:p>
          <a:p>
            <a:r>
              <a:rPr lang="en-US" dirty="0" smtClean="0"/>
              <a:t>Search Engine Censorship</a:t>
            </a:r>
          </a:p>
          <a:p>
            <a:r>
              <a:rPr lang="en-US" dirty="0" smtClean="0"/>
              <a:t>Local and International businesses</a:t>
            </a:r>
          </a:p>
          <a:p>
            <a:pPr lvl="1"/>
            <a:r>
              <a:rPr lang="en-US" dirty="0" smtClean="0"/>
              <a:t>Google</a:t>
            </a: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29</a:t>
            </a:fld>
            <a:endParaRPr lang="en-US"/>
          </a:p>
        </p:txBody>
      </p:sp>
      <p:sp>
        <p:nvSpPr>
          <p:cNvPr id="6" name="Date Placeholder 5"/>
          <p:cNvSpPr>
            <a:spLocks noGrp="1"/>
          </p:cNvSpPr>
          <p:nvPr>
            <p:ph type="dt" sz="half" idx="12"/>
          </p:nvPr>
        </p:nvSpPr>
        <p:spPr/>
        <p:txBody>
          <a:bodyPr/>
          <a:lstStyle/>
          <a:p>
            <a:fld id="{E897872F-F71F-464D-95DC-78E7220CEAFC}" type="datetime1">
              <a:rPr lang="en-US" smtClean="0"/>
              <a:t>11/21/10</a:t>
            </a:fld>
            <a:endParaRPr lang="en-US" dirty="0"/>
          </a:p>
        </p:txBody>
      </p:sp>
      <p:sp>
        <p:nvSpPr>
          <p:cNvPr id="7" name="TextBox 6"/>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176106"/>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Digitalization Changing IP Protection</a:t>
            </a:r>
            <a:br>
              <a:rPr lang="en-US" sz="2800" dirty="0" smtClean="0"/>
            </a:br>
            <a:r>
              <a:rPr lang="en-US" sz="2000" dirty="0" smtClean="0"/>
              <a:t>Cordell Zebrose</a:t>
            </a:r>
            <a:endParaRPr lang="en-US" sz="2000" dirty="0"/>
          </a:p>
        </p:txBody>
      </p:sp>
      <p:sp>
        <p:nvSpPr>
          <p:cNvPr id="3" name="Content Placeholder 2"/>
          <p:cNvSpPr>
            <a:spLocks noGrp="1"/>
          </p:cNvSpPr>
          <p:nvPr>
            <p:ph idx="1"/>
          </p:nvPr>
        </p:nvSpPr>
        <p:spPr/>
        <p:txBody>
          <a:bodyPr/>
          <a:lstStyle/>
          <a:p>
            <a:r>
              <a:rPr lang="en-US" sz="2800" dirty="0" smtClean="0">
                <a:latin typeface="+mj-lt"/>
              </a:rPr>
              <a:t>Introduce past &amp; current techniques</a:t>
            </a:r>
          </a:p>
          <a:p>
            <a:r>
              <a:rPr lang="en-US" sz="2800" dirty="0" smtClean="0">
                <a:latin typeface="+mj-lt"/>
              </a:rPr>
              <a:t>Past Techniques</a:t>
            </a:r>
          </a:p>
          <a:p>
            <a:pPr lvl="1"/>
            <a:r>
              <a:rPr lang="en-US" sz="2400" dirty="0" smtClean="0"/>
              <a:t>Physical Limitation</a:t>
            </a:r>
          </a:p>
          <a:p>
            <a:pPr lvl="1"/>
            <a:r>
              <a:rPr lang="en-US" sz="2400" dirty="0" smtClean="0"/>
              <a:t>CD Keys</a:t>
            </a:r>
          </a:p>
          <a:p>
            <a:r>
              <a:rPr lang="en-US" sz="2800" dirty="0" smtClean="0">
                <a:latin typeface="+mj-lt"/>
              </a:rPr>
              <a:t>Current Techniques</a:t>
            </a:r>
          </a:p>
          <a:p>
            <a:pPr lvl="1"/>
            <a:r>
              <a:rPr lang="en-US" sz="2400" dirty="0" smtClean="0"/>
              <a:t>DRM</a:t>
            </a:r>
          </a:p>
          <a:p>
            <a:pPr lvl="1"/>
            <a:r>
              <a:rPr lang="en-US" sz="2400" dirty="0" smtClean="0"/>
              <a:t>Micro transactions</a:t>
            </a:r>
            <a:endParaRPr lang="en-US" sz="2400" dirty="0" smtClean="0">
              <a:latin typeface="+mj-lt"/>
            </a:endParaRPr>
          </a:p>
        </p:txBody>
      </p:sp>
      <p:sp>
        <p:nvSpPr>
          <p:cNvPr id="4" name="Footer Placeholder 3"/>
          <p:cNvSpPr>
            <a:spLocks noGrp="1"/>
          </p:cNvSpPr>
          <p:nvPr>
            <p:ph type="ftr" sz="quarter" idx="10"/>
          </p:nvPr>
        </p:nvSpPr>
        <p:spPr/>
        <p:txBody>
          <a:bodyPr/>
          <a:lstStyle/>
          <a:p>
            <a:r>
              <a:rPr lang="en-US" smtClean="0"/>
              <a:t>© 2010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3</a:t>
            </a:fld>
            <a:endParaRPr lang="en-US" dirty="0"/>
          </a:p>
        </p:txBody>
      </p:sp>
      <p:sp>
        <p:nvSpPr>
          <p:cNvPr id="6" name="Date Placeholder 5"/>
          <p:cNvSpPr>
            <a:spLocks noGrp="1"/>
          </p:cNvSpPr>
          <p:nvPr>
            <p:ph type="dt" sz="half" idx="12"/>
          </p:nvPr>
        </p:nvSpPr>
        <p:spPr/>
        <p:txBody>
          <a:bodyPr/>
          <a:lstStyle/>
          <a:p>
            <a:fld id="{EFCD5910-ABAA-E248-AA44-493DF351BF5D}"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Censorship</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30</a:t>
            </a:fld>
            <a:endParaRPr lang="en-US" dirty="0"/>
          </a:p>
        </p:txBody>
      </p:sp>
      <p:sp>
        <p:nvSpPr>
          <p:cNvPr id="6" name="Date Placeholder 5"/>
          <p:cNvSpPr>
            <a:spLocks noGrp="1"/>
          </p:cNvSpPr>
          <p:nvPr>
            <p:ph type="dt" sz="half" idx="12"/>
          </p:nvPr>
        </p:nvSpPr>
        <p:spPr/>
        <p:txBody>
          <a:bodyPr/>
          <a:lstStyle/>
          <a:p>
            <a:fld id="{7E597E31-018B-4A44-B80D-347C64716BD1}" type="datetime1">
              <a:rPr lang="en-US" smtClean="0"/>
              <a:t>11/21/10</a:t>
            </a:fld>
            <a:endParaRPr lang="en-US"/>
          </a:p>
        </p:txBody>
      </p:sp>
      <p:pic>
        <p:nvPicPr>
          <p:cNvPr id="1027" name="Picture 3" descr="C:\Users\remyjette\Pictures\tiananmensq-baidu.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1" y="1905000"/>
            <a:ext cx="4190999" cy="45018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C:\Users\remyjette\Pictures\tiananmensq-baidu.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2164778"/>
            <a:ext cx="3852863" cy="413861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descr="C:\Users\remyjette\Pictures\tiananmensq-google.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905000"/>
            <a:ext cx="4191000" cy="450182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TextBox 10"/>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959903"/>
      </p:ext>
    </p:extLst>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of the Chinese people</a:t>
            </a:r>
            <a:endParaRPr lang="en-US" dirty="0"/>
          </a:p>
        </p:txBody>
      </p:sp>
      <p:sp>
        <p:nvSpPr>
          <p:cNvPr id="3" name="Content Placeholder 2"/>
          <p:cNvSpPr>
            <a:spLocks noGrp="1"/>
          </p:cNvSpPr>
          <p:nvPr>
            <p:ph idx="1"/>
          </p:nvPr>
        </p:nvSpPr>
        <p:spPr/>
        <p:txBody>
          <a:bodyPr/>
          <a:lstStyle/>
          <a:p>
            <a:r>
              <a:rPr lang="en-US" dirty="0" smtClean="0"/>
              <a:t>Bypassing the filters</a:t>
            </a:r>
          </a:p>
          <a:p>
            <a:pPr lvl="1"/>
            <a:r>
              <a:rPr lang="en-US" dirty="0" smtClean="0"/>
              <a:t>Virtual Private Network</a:t>
            </a:r>
          </a:p>
          <a:p>
            <a:pPr lvl="1"/>
            <a:r>
              <a:rPr lang="en-US" dirty="0" smtClean="0"/>
              <a:t>Proxy server</a:t>
            </a:r>
          </a:p>
          <a:p>
            <a:r>
              <a:rPr lang="en-US" dirty="0" smtClean="0"/>
              <a:t>Speaking out against the government</a:t>
            </a:r>
          </a:p>
          <a:p>
            <a:r>
              <a:rPr lang="en-US" dirty="0" smtClean="0"/>
              <a:t>Indifference</a:t>
            </a: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31</a:t>
            </a:fld>
            <a:endParaRPr lang="en-US"/>
          </a:p>
        </p:txBody>
      </p:sp>
      <p:sp>
        <p:nvSpPr>
          <p:cNvPr id="6" name="Date Placeholder 5"/>
          <p:cNvSpPr>
            <a:spLocks noGrp="1"/>
          </p:cNvSpPr>
          <p:nvPr>
            <p:ph type="dt" sz="half" idx="12"/>
          </p:nvPr>
        </p:nvSpPr>
        <p:spPr/>
        <p:txBody>
          <a:bodyPr/>
          <a:lstStyle/>
          <a:p>
            <a:fld id="{0E933D13-65C4-CF4F-8679-301404361516}" type="datetime1">
              <a:rPr lang="en-US" smtClean="0"/>
              <a:t>11/21/10</a:t>
            </a:fld>
            <a:endParaRPr lang="en-US"/>
          </a:p>
        </p:txBody>
      </p:sp>
      <p:sp>
        <p:nvSpPr>
          <p:cNvPr id="7" name="TextBox 6"/>
          <p:cNvSpPr txBox="1"/>
          <p:nvPr/>
        </p:nvSpPr>
        <p:spPr>
          <a:xfrm>
            <a:off x="6781800" y="1447800"/>
            <a:ext cx="2133600" cy="830997"/>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a:t>
            </a:r>
            <a:r>
              <a:rPr lang="en-US" dirty="0" err="1" smtClean="0">
                <a:solidFill>
                  <a:sysClr val="windowText" lastClr="000000"/>
                </a:solidFill>
                <a:latin typeface="Lucida Console" pitchFamily="49" charset="0"/>
              </a:rPr>
              <a:t>Jette</a:t>
            </a:r>
            <a:endParaRPr lang="en-US" dirty="0" smtClean="0">
              <a:solidFill>
                <a:sysClr val="windowText" lastClr="000000"/>
              </a:solidFill>
              <a:latin typeface="Lucida Console" pitchFamily="49" charset="0"/>
            </a:endParaRPr>
          </a:p>
          <a:p>
            <a:endParaRPr lang="en-US" dirty="0">
              <a:solidFill>
                <a:sysClr val="windowText" lastClr="000000"/>
              </a:solidFill>
              <a:latin typeface="Lucida Console" pitchFamily="49" charset="0"/>
            </a:endParaRPr>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eaLnBrk="1" hangingPunct="1"/>
            <a:r>
              <a:rPr lang="en-US" sz="1200" dirty="0" err="1" smtClean="0">
                <a:latin typeface="Calibri" pitchFamily="34" charset="0"/>
                <a:ea typeface="ＭＳ Ｐゴシック" pitchFamily="-109" charset="-128"/>
                <a:cs typeface="Calibri" pitchFamily="34" charset="0"/>
              </a:rPr>
              <a:t>Yurcik</a:t>
            </a:r>
            <a:r>
              <a:rPr lang="en-US" sz="1200" dirty="0" smtClean="0">
                <a:latin typeface="Calibri" pitchFamily="34" charset="0"/>
                <a:ea typeface="ＭＳ Ｐゴシック" pitchFamily="-109" charset="-128"/>
                <a:cs typeface="Calibri" pitchFamily="34" charset="0"/>
              </a:rPr>
              <a:t>, William, The Great (Fire)Wall of China, </a:t>
            </a:r>
            <a:r>
              <a:rPr lang="en-US" sz="1200" dirty="0" smtClean="0">
                <a:latin typeface="Calibri" pitchFamily="34" charset="0"/>
                <a:ea typeface="ＭＳ Ｐゴシック" pitchFamily="-109" charset="-128"/>
                <a:cs typeface="Calibri" pitchFamily="34" charset="0"/>
                <a:hlinkClick r:id="rId3"/>
              </a:rPr>
              <a:t>http</a:t>
            </a:r>
            <a:r>
              <a:rPr lang="en-US" sz="1200" dirty="0">
                <a:latin typeface="Calibri" pitchFamily="34" charset="0"/>
                <a:ea typeface="ＭＳ Ｐゴシック" pitchFamily="-109" charset="-128"/>
                <a:cs typeface="Calibri" pitchFamily="34" charset="0"/>
                <a:hlinkClick r:id="rId3"/>
              </a:rPr>
              <a:t>://</a:t>
            </a:r>
            <a:r>
              <a:rPr lang="en-US" sz="1200" dirty="0" smtClean="0">
                <a:latin typeface="Calibri" pitchFamily="34" charset="0"/>
                <a:ea typeface="ＭＳ Ｐゴシック" pitchFamily="-109" charset="-128"/>
                <a:cs typeface="Calibri" pitchFamily="34" charset="0"/>
                <a:hlinkClick r:id="rId3"/>
              </a:rPr>
              <a:t>tprc.si.umich.edu/abstracts/tan.txt</a:t>
            </a:r>
            <a:r>
              <a:rPr lang="en-US" sz="1200" dirty="0" smtClean="0">
                <a:latin typeface="Calibri" pitchFamily="34" charset="0"/>
                <a:ea typeface="ＭＳ Ｐゴシック" pitchFamily="-109" charset="-128"/>
                <a:cs typeface="Calibri" pitchFamily="34" charset="0"/>
              </a:rPr>
              <a:t> (11/21/2010)</a:t>
            </a:r>
          </a:p>
          <a:p>
            <a:pPr eaLnBrk="1" hangingPunct="1"/>
            <a:r>
              <a:rPr lang="en-US" sz="1200" dirty="0" err="1" smtClean="0">
                <a:latin typeface="Calibri" pitchFamily="34" charset="0"/>
                <a:ea typeface="ＭＳ Ｐゴシック" pitchFamily="-109" charset="-128"/>
                <a:cs typeface="Calibri" pitchFamily="34" charset="0"/>
              </a:rPr>
              <a:t>Fallws</a:t>
            </a:r>
            <a:r>
              <a:rPr lang="en-US" sz="1200" dirty="0" smtClean="0">
                <a:latin typeface="Calibri" pitchFamily="34" charset="0"/>
                <a:ea typeface="ＭＳ Ｐゴシック" pitchFamily="-109" charset="-128"/>
                <a:cs typeface="Calibri" pitchFamily="34" charset="0"/>
              </a:rPr>
              <a:t>, James, The Connection Has Been Reset, </a:t>
            </a:r>
            <a:r>
              <a:rPr lang="en-US" sz="1200" dirty="0">
                <a:latin typeface="Calibri" pitchFamily="34" charset="0"/>
                <a:cs typeface="Calibri" pitchFamily="34" charset="0"/>
                <a:hlinkClick r:id="rId4"/>
              </a:rPr>
              <a:t>http://www.theatlantic.com/magazine/archive/2008/03/-ldquo-the-connection-has-been-reset-rdquo/6650</a:t>
            </a:r>
            <a:r>
              <a:rPr lang="en-US" sz="1200" dirty="0" smtClean="0">
                <a:latin typeface="Calibri" pitchFamily="34" charset="0"/>
                <a:cs typeface="Calibri" pitchFamily="34" charset="0"/>
                <a:hlinkClick r:id="rId4"/>
              </a:rPr>
              <a:t>/</a:t>
            </a:r>
            <a:r>
              <a:rPr lang="en-US" sz="1200" dirty="0" smtClean="0">
                <a:latin typeface="Calibri" pitchFamily="34" charset="0"/>
                <a:cs typeface="Calibri" pitchFamily="34" charset="0"/>
              </a:rPr>
              <a:t> (11/21/2010)</a:t>
            </a:r>
          </a:p>
          <a:p>
            <a:pPr eaLnBrk="1" hangingPunct="1"/>
            <a:r>
              <a:rPr lang="en-US" sz="1200" dirty="0" smtClean="0">
                <a:latin typeface="Calibri" pitchFamily="34" charset="0"/>
                <a:cs typeface="Calibri" pitchFamily="34" charset="0"/>
              </a:rPr>
              <a:t>Tiananmen </a:t>
            </a:r>
            <a:r>
              <a:rPr lang="en-US" sz="1200" dirty="0">
                <a:latin typeface="Calibri" pitchFamily="34" charset="0"/>
                <a:cs typeface="Calibri" pitchFamily="34" charset="0"/>
              </a:rPr>
              <a:t>square - Google </a:t>
            </a:r>
            <a:r>
              <a:rPr lang="en-US" sz="1200" dirty="0" smtClean="0">
                <a:latin typeface="Calibri" pitchFamily="34" charset="0"/>
                <a:cs typeface="Calibri" pitchFamily="34" charset="0"/>
              </a:rPr>
              <a:t>Search</a:t>
            </a:r>
            <a:r>
              <a:rPr lang="en-US" sz="1200" dirty="0">
                <a:latin typeface="Calibri" pitchFamily="34" charset="0"/>
                <a:cs typeface="Calibri" pitchFamily="34" charset="0"/>
              </a:rPr>
              <a:t>, </a:t>
            </a:r>
            <a:r>
              <a:rPr lang="en-US" sz="1200" dirty="0">
                <a:latin typeface="Calibri" pitchFamily="34" charset="0"/>
                <a:cs typeface="Calibri" pitchFamily="34" charset="0"/>
                <a:hlinkClick r:id="rId5"/>
              </a:rPr>
              <a:t>http://</a:t>
            </a:r>
            <a:r>
              <a:rPr lang="en-US" sz="1200" dirty="0" smtClean="0">
                <a:latin typeface="Calibri" pitchFamily="34" charset="0"/>
                <a:cs typeface="Calibri" pitchFamily="34" charset="0"/>
                <a:hlinkClick r:id="rId5"/>
              </a:rPr>
              <a:t>www.google.com/images?q=tiananmen+square</a:t>
            </a:r>
            <a:r>
              <a:rPr lang="en-US" sz="1200" dirty="0" smtClean="0">
                <a:latin typeface="Calibri" pitchFamily="34" charset="0"/>
                <a:cs typeface="Calibri" pitchFamily="34" charset="0"/>
              </a:rPr>
              <a:t> (11/21/2010)</a:t>
            </a:r>
          </a:p>
          <a:p>
            <a:pPr eaLnBrk="1" hangingPunct="1"/>
            <a:r>
              <a:rPr lang="ja-JP" altLang="en-US" sz="1200" dirty="0">
                <a:latin typeface="Calibri" pitchFamily="34" charset="0"/>
                <a:ea typeface="ＭＳ Ｐゴシック" pitchFamily="-109" charset="-128"/>
                <a:cs typeface="Calibri" pitchFamily="34" charset="0"/>
              </a:rPr>
              <a:t>百度图片搜索</a:t>
            </a:r>
            <a:r>
              <a:rPr lang="en-US" altLang="ja-JP" sz="1200" dirty="0">
                <a:latin typeface="Calibri" pitchFamily="34" charset="0"/>
                <a:ea typeface="ＭＳ Ｐゴシック" pitchFamily="-109" charset="-128"/>
                <a:cs typeface="Calibri" pitchFamily="34" charset="0"/>
              </a:rPr>
              <a:t>_</a:t>
            </a:r>
            <a:r>
              <a:rPr lang="en-US" sz="1200" dirty="0">
                <a:latin typeface="Calibri" pitchFamily="34" charset="0"/>
                <a:ea typeface="ＭＳ Ｐゴシック" pitchFamily="-109" charset="-128"/>
                <a:cs typeface="Calibri" pitchFamily="34" charset="0"/>
              </a:rPr>
              <a:t>Tiananmen </a:t>
            </a:r>
            <a:r>
              <a:rPr lang="en-US" sz="1200" dirty="0" smtClean="0">
                <a:latin typeface="Calibri" pitchFamily="34" charset="0"/>
                <a:ea typeface="ＭＳ Ｐゴシック" pitchFamily="-109" charset="-128"/>
                <a:cs typeface="Calibri" pitchFamily="34" charset="0"/>
              </a:rPr>
              <a:t>Square</a:t>
            </a:r>
            <a:r>
              <a:rPr lang="en-US" sz="1200" dirty="0">
                <a:latin typeface="Calibri" pitchFamily="34" charset="0"/>
                <a:ea typeface="ＭＳ Ｐゴシック" pitchFamily="-109" charset="-128"/>
                <a:cs typeface="Calibri" pitchFamily="34" charset="0"/>
              </a:rPr>
              <a:t>, </a:t>
            </a:r>
            <a:r>
              <a:rPr lang="en-US" sz="1200" dirty="0">
                <a:latin typeface="Calibri" pitchFamily="34" charset="0"/>
                <a:ea typeface="ＭＳ Ｐゴシック" pitchFamily="-109" charset="-128"/>
                <a:cs typeface="Calibri" pitchFamily="34" charset="0"/>
                <a:hlinkClick r:id="rId6"/>
              </a:rPr>
              <a:t>http://image.baidu.com/i?ct=201326592&amp;cl=2&amp;lm=-1&amp;tn=baiduimage&amp;pv=&amp;</a:t>
            </a:r>
            <a:r>
              <a:rPr lang="en-US" sz="1200" dirty="0" smtClean="0">
                <a:latin typeface="Calibri" pitchFamily="34" charset="0"/>
                <a:ea typeface="ＭＳ Ｐゴシック" pitchFamily="-109" charset="-128"/>
                <a:cs typeface="Calibri" pitchFamily="34" charset="0"/>
                <a:hlinkClick r:id="rId6"/>
              </a:rPr>
              <a:t>z=0&amp;word=Tiananmen+Square</a:t>
            </a:r>
            <a:r>
              <a:rPr lang="en-US" sz="1200" dirty="0" smtClean="0">
                <a:latin typeface="Calibri" pitchFamily="34" charset="0"/>
                <a:ea typeface="ＭＳ Ｐゴシック" pitchFamily="-109" charset="-128"/>
                <a:cs typeface="Calibri" pitchFamily="34" charset="0"/>
              </a:rPr>
              <a:t>, (11/21/2010)</a:t>
            </a:r>
          </a:p>
          <a:p>
            <a:pPr eaLnBrk="1" hangingPunct="1"/>
            <a:r>
              <a:rPr lang="en-US" sz="1200" dirty="0" smtClean="0">
                <a:latin typeface="Calibri" pitchFamily="34" charset="0"/>
                <a:ea typeface="ＭＳ Ｐゴシック" pitchFamily="-109" charset="-128"/>
                <a:cs typeface="Calibri" pitchFamily="34" charset="0"/>
              </a:rPr>
              <a:t>Chinese Firewall Test, </a:t>
            </a:r>
            <a:r>
              <a:rPr lang="en-US" sz="1200" dirty="0">
                <a:latin typeface="Calibri" pitchFamily="34" charset="0"/>
                <a:cs typeface="Calibri" pitchFamily="34" charset="0"/>
                <a:hlinkClick r:id="rId7"/>
              </a:rPr>
              <a:t>http://www.viewdns.info/chinesefirewall/?</a:t>
            </a:r>
            <a:r>
              <a:rPr lang="en-US" sz="1200" dirty="0" smtClean="0">
                <a:latin typeface="Calibri" pitchFamily="34" charset="0"/>
                <a:cs typeface="Calibri" pitchFamily="34" charset="0"/>
                <a:hlinkClick r:id="rId7"/>
              </a:rPr>
              <a:t>domain=facebook.com</a:t>
            </a:r>
            <a:r>
              <a:rPr lang="en-US" sz="1200" dirty="0" smtClean="0">
                <a:latin typeface="Calibri" pitchFamily="34" charset="0"/>
                <a:cs typeface="Calibri" pitchFamily="34" charset="0"/>
              </a:rPr>
              <a:t> (11/21/2010)</a:t>
            </a:r>
          </a:p>
          <a:p>
            <a:pPr eaLnBrk="1" hangingPunct="1"/>
            <a:r>
              <a:rPr lang="en-US" sz="1200" dirty="0" smtClean="0">
                <a:latin typeface="Calibri" pitchFamily="34" charset="0"/>
                <a:cs typeface="Calibri" pitchFamily="34" charset="0"/>
              </a:rPr>
              <a:t>Ware, Chris, Golden Shield  Project the Great Firewall of China </a:t>
            </a:r>
            <a:r>
              <a:rPr lang="en-US" sz="1200" dirty="0">
                <a:latin typeface="Calibri" pitchFamily="34" charset="0"/>
                <a:cs typeface="Calibri" pitchFamily="34" charset="0"/>
                <a:hlinkClick r:id="rId8"/>
              </a:rPr>
              <a:t>http://</a:t>
            </a:r>
            <a:r>
              <a:rPr lang="en-US" sz="1200" dirty="0" smtClean="0">
                <a:latin typeface="Calibri" pitchFamily="34" charset="0"/>
                <a:cs typeface="Calibri" pitchFamily="34" charset="0"/>
                <a:hlinkClick r:id="rId8"/>
              </a:rPr>
              <a:t>www.associatedcontent.com/article/1251441/golden_shield_project_the_great_firewall.html?cat=37</a:t>
            </a:r>
            <a:r>
              <a:rPr lang="en-US" sz="1200" dirty="0" smtClean="0">
                <a:latin typeface="Calibri" pitchFamily="34" charset="0"/>
                <a:cs typeface="Calibri" pitchFamily="34" charset="0"/>
              </a:rPr>
              <a:t> (11/21/2010)</a:t>
            </a:r>
          </a:p>
          <a:p>
            <a:pPr eaLnBrk="1" hangingPunct="1"/>
            <a:r>
              <a:rPr lang="en-US" sz="1200" dirty="0" smtClean="0">
                <a:latin typeface="Calibri" pitchFamily="34" charset="0"/>
                <a:ea typeface="ＭＳ Ｐゴシック" pitchFamily="-109" charset="-128"/>
                <a:cs typeface="Calibri" pitchFamily="34" charset="0"/>
              </a:rPr>
              <a:t>Drummond, David, A New Approach to China, </a:t>
            </a:r>
            <a:r>
              <a:rPr lang="en-US" sz="1200" dirty="0" smtClean="0">
                <a:hlinkClick r:id="rId9"/>
              </a:rPr>
              <a:t>http://googleblog.blogspot.com/2010/01/new-approach-to-china.html</a:t>
            </a:r>
            <a:r>
              <a:rPr lang="en-US" sz="1200" dirty="0" smtClean="0"/>
              <a:t> (11/21/2010)</a:t>
            </a:r>
          </a:p>
          <a:p>
            <a:pPr eaLnBrk="1" hangingPunct="1"/>
            <a:r>
              <a:rPr lang="en-US" sz="1200" dirty="0" smtClean="0">
                <a:latin typeface="Calibri" pitchFamily="34" charset="0"/>
                <a:ea typeface="ＭＳ Ｐゴシック" pitchFamily="-109" charset="-128"/>
                <a:cs typeface="Calibri" pitchFamily="34" charset="0"/>
              </a:rPr>
              <a:t>James, Randy, A Brief History of Chinese Internet Censorship, </a:t>
            </a:r>
            <a:r>
              <a:rPr lang="en-US" sz="1200" dirty="0" smtClean="0">
                <a:hlinkClick r:id="rId10"/>
              </a:rPr>
              <a:t>http://www.time.com/time/world/article/0,8599,1885961,00.html</a:t>
            </a:r>
            <a:r>
              <a:rPr lang="en-US" sz="1200" dirty="0" smtClean="0"/>
              <a:t>, (12/21/2010)</a:t>
            </a:r>
          </a:p>
          <a:p>
            <a:pPr eaLnBrk="1" hangingPunct="1"/>
            <a:r>
              <a:rPr lang="en-US" sz="1200" dirty="0" err="1" smtClean="0">
                <a:latin typeface="Calibri" pitchFamily="34" charset="0"/>
                <a:ea typeface="ＭＳ Ｐゴシック" pitchFamily="-109" charset="-128"/>
                <a:cs typeface="Calibri" pitchFamily="34" charset="0"/>
              </a:rPr>
              <a:t>Vitaliev</a:t>
            </a:r>
            <a:r>
              <a:rPr lang="en-US" sz="1200" dirty="0" smtClean="0">
                <a:latin typeface="Calibri" pitchFamily="34" charset="0"/>
                <a:ea typeface="ＭＳ Ｐゴシック" pitchFamily="-109" charset="-128"/>
                <a:cs typeface="Calibri" pitchFamily="34" charset="0"/>
              </a:rPr>
              <a:t>, Dmitri, Vaulting the great firewall, </a:t>
            </a:r>
            <a:r>
              <a:rPr lang="en-US" sz="1200" dirty="0">
                <a:hlinkClick r:id="rId11"/>
              </a:rPr>
              <a:t>http://</a:t>
            </a:r>
            <a:r>
              <a:rPr lang="en-US" sz="1200" dirty="0" smtClean="0">
                <a:hlinkClick r:id="rId11"/>
              </a:rPr>
              <a:t>www.guardian.co.uk/commentisfree/2008/aug/05/china.censorship</a:t>
            </a:r>
            <a:r>
              <a:rPr lang="en-US" sz="1200" dirty="0" smtClean="0"/>
              <a:t> (11/21/2010)</a:t>
            </a:r>
            <a:endParaRPr lang="en-US" sz="1200" dirty="0" smtClean="0">
              <a:latin typeface="Calibri" pitchFamily="34" charset="0"/>
              <a:ea typeface="ＭＳ Ｐゴシック" pitchFamily="-109" charset="-128"/>
              <a:cs typeface="Calibri" pitchFamily="34" charset="0"/>
            </a:endParaRPr>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62640876-9D26-F348-8907-5A74C799E685}" type="slidenum">
              <a:rPr lang="en-US" smtClean="0"/>
              <a:pPr/>
              <a:t>32</a:t>
            </a:fld>
            <a:endParaRPr lang="en-US"/>
          </a:p>
        </p:txBody>
      </p:sp>
      <p:sp>
        <p:nvSpPr>
          <p:cNvPr id="6" name="Date Placeholder 5"/>
          <p:cNvSpPr>
            <a:spLocks noGrp="1"/>
          </p:cNvSpPr>
          <p:nvPr>
            <p:ph type="dt" sz="half" idx="12"/>
          </p:nvPr>
        </p:nvSpPr>
        <p:spPr/>
        <p:txBody>
          <a:bodyPr/>
          <a:lstStyle/>
          <a:p>
            <a:fld id="{093C22C3-4249-474D-A7B2-CEDC6A91A4CD}" type="datetime1">
              <a:rPr lang="en-US" smtClean="0"/>
              <a:t>11/21/10</a:t>
            </a:fld>
            <a:endParaRPr lang="en-US"/>
          </a:p>
        </p:txBody>
      </p:sp>
      <p:sp>
        <p:nvSpPr>
          <p:cNvPr id="7" name="TextBox 6"/>
          <p:cNvSpPr txBox="1"/>
          <p:nvPr/>
        </p:nvSpPr>
        <p:spPr>
          <a:xfrm>
            <a:off x="6781800" y="1447800"/>
            <a:ext cx="2133600" cy="461665"/>
          </a:xfrm>
          <a:prstGeom prst="rect">
            <a:avLst/>
          </a:prstGeom>
          <a:noFill/>
        </p:spPr>
        <p:txBody>
          <a:bodyPr wrap="square" rtlCol="0">
            <a:spAutoFit/>
          </a:bodyPr>
          <a:lstStyle/>
          <a:p>
            <a:r>
              <a:rPr lang="en-US" dirty="0" smtClean="0">
                <a:solidFill>
                  <a:sysClr val="windowText" lastClr="000000"/>
                </a:solidFill>
                <a:latin typeface="Lucida Console" pitchFamily="49" charset="0"/>
              </a:rPr>
              <a:t>Remy Jette</a:t>
            </a:r>
            <a:endParaRPr lang="en-US" dirty="0">
              <a:solidFill>
                <a:sysClr val="windowText" lastClr="000000"/>
              </a:solidFill>
              <a:latin typeface="Lucida Console" pitchFamily="49"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564465"/>
      </p:ext>
    </p:extLst>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Speech &amp; the Internet</a:t>
            </a:r>
            <a:br>
              <a:rPr lang="en-US" dirty="0" smtClean="0"/>
            </a:br>
            <a:r>
              <a:rPr lang="en-US" sz="2400" dirty="0" smtClean="0"/>
              <a:t>Chris Casola</a:t>
            </a: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33</a:t>
            </a:fld>
            <a:endParaRPr lang="en-US"/>
          </a:p>
        </p:txBody>
      </p:sp>
      <p:sp>
        <p:nvSpPr>
          <p:cNvPr id="6" name="Date Placeholder 5"/>
          <p:cNvSpPr>
            <a:spLocks noGrp="1"/>
          </p:cNvSpPr>
          <p:nvPr>
            <p:ph type="dt" sz="half" idx="12"/>
          </p:nvPr>
        </p:nvSpPr>
        <p:spPr/>
        <p:txBody>
          <a:bodyPr/>
          <a:lstStyle/>
          <a:p>
            <a:fld id="{86CAB8C9-AADD-AC42-826B-43DE6D6AFFB9}" type="datetime1">
              <a:rPr lang="en-US" smtClean="0"/>
              <a:t>11/21/10</a:t>
            </a:fld>
            <a:endParaRPr lang="en-US" dirty="0"/>
          </a:p>
        </p:txBody>
      </p:sp>
      <p:pic>
        <p:nvPicPr>
          <p:cNvPr id="7" name="Content Placeholder 6"/>
          <p:cNvPicPr>
            <a:picLocks noGrp="1" noChangeAspect="1"/>
          </p:cNvPicPr>
          <p:nvPr>
            <p:ph idx="1"/>
          </p:nvPr>
        </p:nvPicPr>
        <p:blipFill>
          <a:blip r:embed="rId2"/>
          <a:srcRect l="-27390" r="-27390"/>
          <a:stretch>
            <a:fillRect/>
          </a:stretch>
        </p:blipFill>
        <p:spPr>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7581996"/>
      </p:ext>
    </p:extLst>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2010 Keith A. Pray</a:t>
            </a:r>
            <a:endParaRPr lang="en-US" smtClean="0"/>
          </a:p>
        </p:txBody>
      </p:sp>
      <p:sp>
        <p:nvSpPr>
          <p:cNvPr id="17411" name="Slide Number Placeholder 4"/>
          <p:cNvSpPr>
            <a:spLocks noGrp="1"/>
          </p:cNvSpPr>
          <p:nvPr>
            <p:ph type="sldNum" sz="quarter" idx="11"/>
          </p:nvPr>
        </p:nvSpPr>
        <p:spPr>
          <a:noFill/>
        </p:spPr>
        <p:txBody>
          <a:bodyPr/>
          <a:lstStyle/>
          <a:p>
            <a:fld id="{6C825F96-4524-9B49-9CEA-386F67080641}" type="slidenum">
              <a:rPr lang="en-US" smtClean="0"/>
              <a:pPr/>
              <a:t>34</a:t>
            </a:fld>
            <a:endParaRPr lang="en-US" smtClean="0"/>
          </a:p>
        </p:txBody>
      </p:sp>
      <p:sp>
        <p:nvSpPr>
          <p:cNvPr id="17412" name="Date Placeholder 5"/>
          <p:cNvSpPr>
            <a:spLocks noGrp="1"/>
          </p:cNvSpPr>
          <p:nvPr>
            <p:ph type="dt" sz="quarter" idx="12"/>
          </p:nvPr>
        </p:nvSpPr>
        <p:spPr>
          <a:noFill/>
        </p:spPr>
        <p:txBody>
          <a:bodyPr/>
          <a:lstStyle/>
          <a:p>
            <a:fld id="{0FC84CE1-35B0-D24E-BB32-2D0FCDAC978A}" type="datetime1">
              <a:rPr lang="en-US" smtClean="0"/>
              <a:t>11/21/10</a:t>
            </a:fld>
            <a:endParaRPr lang="en-US" smtClean="0"/>
          </a:p>
        </p:txBody>
      </p:sp>
      <p:sp>
        <p:nvSpPr>
          <p:cNvPr id="17413" name="Rectangle 2"/>
          <p:cNvSpPr>
            <a:spLocks noGrp="1" noChangeArrowheads="1"/>
          </p:cNvSpPr>
          <p:nvPr>
            <p:ph type="title"/>
          </p:nvPr>
        </p:nvSpPr>
        <p:spPr/>
        <p:txBody>
          <a:bodyPr/>
          <a:lstStyle/>
          <a:p>
            <a:pPr eaLnBrk="1" hangingPunct="1"/>
            <a:r>
              <a:rPr lang="en-US" sz="1800" dirty="0" smtClean="0">
                <a:ea typeface="ＭＳ Ｐゴシック" pitchFamily="-109" charset="-128"/>
                <a:cs typeface="ＭＳ Ｐゴシック" pitchFamily="-109" charset="-128"/>
              </a:rPr>
              <a:t>Chris Casola</a:t>
            </a:r>
            <a:r>
              <a:rPr lang="en-US" dirty="0" smtClean="0">
                <a:ea typeface="ＭＳ Ｐゴシック" pitchFamily="-109" charset="-128"/>
                <a:cs typeface="ＭＳ Ｐゴシック" pitchFamily="-109" charset="-128"/>
              </a:rPr>
              <a:t/>
            </a:r>
            <a:br>
              <a:rPr lang="en-US" dirty="0" smtClean="0">
                <a:ea typeface="ＭＳ Ｐゴシック" pitchFamily="-109" charset="-128"/>
                <a:cs typeface="ＭＳ Ｐゴシック" pitchFamily="-109" charset="-128"/>
              </a:rPr>
            </a:br>
            <a:r>
              <a:rPr lang="en-US" dirty="0" smtClean="0">
                <a:ea typeface="ＭＳ Ｐゴシック" pitchFamily="-109" charset="-128"/>
                <a:cs typeface="ＭＳ Ｐゴシック" pitchFamily="-109" charset="-128"/>
              </a:rPr>
              <a:t>Overview</a:t>
            </a:r>
            <a:endParaRPr lang="en-US" dirty="0">
              <a:ea typeface="ＭＳ Ｐゴシック" pitchFamily="-109" charset="-128"/>
              <a:cs typeface="ＭＳ Ｐゴシック" pitchFamily="-109" charset="-128"/>
            </a:endParaRP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Forms of speech on the Internet</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What does free speech </a:t>
            </a:r>
            <a:r>
              <a:rPr lang="en-US" sz="2400" dirty="0" smtClean="0">
                <a:ea typeface="ＭＳ Ｐゴシック" pitchFamily="-109" charset="-128"/>
                <a:cs typeface="ＭＳ Ｐゴシック" pitchFamily="-109" charset="-128"/>
              </a:rPr>
              <a:t>include/exclude?</a:t>
            </a:r>
            <a:endParaRPr lang="en-US" sz="2400" dirty="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Case study: Connecticut high school student’s blog</a:t>
            </a:r>
            <a:endParaRPr lang="en-US" sz="2400" dirty="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Legislation &amp; Court Decisions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Recent News – The Obama administration’s view on Internet Freedom</a:t>
            </a:r>
            <a:endParaRPr lang="en-US" sz="2400" dirty="0">
              <a:ea typeface="ＭＳ Ｐゴシック" pitchFamily="-109" charset="-128"/>
              <a:cs typeface="ＭＳ Ｐゴシック" pitchFamily="-109" charset="-128"/>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Chris Casola</a:t>
            </a:r>
            <a:r>
              <a:rPr lang="en-US" dirty="0" smtClean="0"/>
              <a:t/>
            </a:r>
            <a:br>
              <a:rPr lang="en-US" dirty="0" smtClean="0"/>
            </a:br>
            <a:r>
              <a:rPr lang="en-US" dirty="0" smtClean="0"/>
              <a:t>Forms of speech on the Internet</a:t>
            </a:r>
            <a:endParaRPr lang="en-US" dirty="0"/>
          </a:p>
        </p:txBody>
      </p:sp>
      <p:sp>
        <p:nvSpPr>
          <p:cNvPr id="3" name="Content Placeholder 2"/>
          <p:cNvSpPr>
            <a:spLocks noGrp="1"/>
          </p:cNvSpPr>
          <p:nvPr>
            <p:ph idx="1"/>
          </p:nvPr>
        </p:nvSpPr>
        <p:spPr/>
        <p:txBody>
          <a:bodyPr/>
          <a:lstStyle/>
          <a:p>
            <a:r>
              <a:rPr lang="en-US" dirty="0" smtClean="0"/>
              <a:t>Personal webpages</a:t>
            </a:r>
          </a:p>
          <a:p>
            <a:r>
              <a:rPr lang="en-US" dirty="0" smtClean="0"/>
              <a:t>Commercial webpages</a:t>
            </a:r>
          </a:p>
          <a:p>
            <a:r>
              <a:rPr lang="en-US" dirty="0" smtClean="0"/>
              <a:t>Forums</a:t>
            </a:r>
          </a:p>
          <a:p>
            <a:r>
              <a:rPr lang="en-US" dirty="0" smtClean="0"/>
              <a:t>Organization webpages</a:t>
            </a:r>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35</a:t>
            </a:fld>
            <a:endParaRPr lang="en-US"/>
          </a:p>
        </p:txBody>
      </p:sp>
      <p:sp>
        <p:nvSpPr>
          <p:cNvPr id="6" name="Date Placeholder 5"/>
          <p:cNvSpPr>
            <a:spLocks noGrp="1"/>
          </p:cNvSpPr>
          <p:nvPr>
            <p:ph type="dt" sz="half" idx="12"/>
          </p:nvPr>
        </p:nvSpPr>
        <p:spPr/>
        <p:txBody>
          <a:bodyPr/>
          <a:lstStyle/>
          <a:p>
            <a:fld id="{1E5AD85E-A4AB-FD4C-B1E4-F46E578C7172}" type="datetime1">
              <a:rPr lang="en-US" smtClean="0"/>
              <a:t>11/21/10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2537173"/>
      </p:ext>
    </p:extLst>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2010 Keith A. Pray</a:t>
            </a:r>
            <a:endParaRPr lang="en-US" smtClean="0"/>
          </a:p>
        </p:txBody>
      </p:sp>
      <p:sp>
        <p:nvSpPr>
          <p:cNvPr id="20483" name="Slide Number Placeholder 4"/>
          <p:cNvSpPr>
            <a:spLocks noGrp="1"/>
          </p:cNvSpPr>
          <p:nvPr>
            <p:ph type="sldNum" sz="quarter" idx="11"/>
          </p:nvPr>
        </p:nvSpPr>
        <p:spPr>
          <a:noFill/>
        </p:spPr>
        <p:txBody>
          <a:bodyPr/>
          <a:lstStyle/>
          <a:p>
            <a:fld id="{9B298C79-01E4-3644-BBDB-214C5521079F}" type="slidenum">
              <a:rPr lang="en-US" smtClean="0"/>
              <a:pPr/>
              <a:t>36</a:t>
            </a:fld>
            <a:endParaRPr lang="en-US" smtClean="0"/>
          </a:p>
        </p:txBody>
      </p:sp>
      <p:sp>
        <p:nvSpPr>
          <p:cNvPr id="20484" name="Date Placeholder 5"/>
          <p:cNvSpPr>
            <a:spLocks noGrp="1"/>
          </p:cNvSpPr>
          <p:nvPr>
            <p:ph type="dt" sz="quarter" idx="12"/>
          </p:nvPr>
        </p:nvSpPr>
        <p:spPr>
          <a:noFill/>
        </p:spPr>
        <p:txBody>
          <a:bodyPr/>
          <a:lstStyle/>
          <a:p>
            <a:fld id="{1D92728C-D13F-0447-A226-907053475848}" type="datetime1">
              <a:rPr lang="en-US" smtClean="0"/>
              <a:t>11/21/10</a:t>
            </a:fld>
            <a:endParaRPr lang="en-US" smtClean="0"/>
          </a:p>
        </p:txBody>
      </p:sp>
      <p:sp>
        <p:nvSpPr>
          <p:cNvPr id="20485" name="Rectangle 2"/>
          <p:cNvSpPr>
            <a:spLocks noGrp="1" noChangeArrowheads="1"/>
          </p:cNvSpPr>
          <p:nvPr>
            <p:ph type="title"/>
          </p:nvPr>
        </p:nvSpPr>
        <p:spPr/>
        <p:txBody>
          <a:bodyPr/>
          <a:lstStyle/>
          <a:p>
            <a:pPr eaLnBrk="1" hangingPunct="1"/>
            <a:r>
              <a:rPr lang="en-US" sz="1800" dirty="0" smtClean="0">
                <a:ea typeface="ＭＳ Ｐゴシック" pitchFamily="-109" charset="-128"/>
                <a:cs typeface="ＭＳ Ｐゴシック" pitchFamily="-109" charset="-128"/>
              </a:rPr>
              <a:t>Chris Casola</a:t>
            </a:r>
            <a:r>
              <a:rPr lang="en-US" dirty="0" smtClean="0">
                <a:ea typeface="ＭＳ Ｐゴシック" pitchFamily="-109" charset="-128"/>
                <a:cs typeface="ＭＳ Ｐゴシック" pitchFamily="-109" charset="-128"/>
              </a:rPr>
              <a:t/>
            </a:r>
            <a:br>
              <a:rPr lang="en-US" dirty="0" smtClean="0">
                <a:ea typeface="ＭＳ Ｐゴシック" pitchFamily="-109" charset="-128"/>
                <a:cs typeface="ＭＳ Ｐゴシック" pitchFamily="-109" charset="-128"/>
              </a:rPr>
            </a:br>
            <a:r>
              <a:rPr lang="en-US" dirty="0" smtClean="0">
                <a:ea typeface="ＭＳ Ｐゴシック" pitchFamily="-109" charset="-128"/>
                <a:cs typeface="ＭＳ Ｐゴシック" pitchFamily="-109" charset="-128"/>
              </a:rPr>
              <a:t>What does free speech include/exclude?</a:t>
            </a:r>
          </a:p>
        </p:txBody>
      </p:sp>
      <p:sp>
        <p:nvSpPr>
          <p:cNvPr id="20486" name="Rectangle 3"/>
          <p:cNvSpPr>
            <a:spLocks noGrp="1" noChangeArrowheads="1"/>
          </p:cNvSpPr>
          <p:nvPr>
            <p:ph type="body" idx="1"/>
          </p:nvPr>
        </p:nvSpPr>
        <p:spPr>
          <a:xfrm>
            <a:off x="457200" y="2133600"/>
            <a:ext cx="8229600" cy="3886200"/>
          </a:xfrm>
        </p:spPr>
        <p:txBody>
          <a:bodyPr/>
          <a:lstStyle/>
          <a:p>
            <a:pPr eaLnBrk="1" hangingPunct="1"/>
            <a:r>
              <a:rPr lang="en-US" dirty="0" smtClean="0">
                <a:ea typeface="ＭＳ Ｐゴシック" pitchFamily="-109" charset="-128"/>
                <a:cs typeface="ＭＳ Ｐゴシック" pitchFamily="-109" charset="-128"/>
              </a:rPr>
              <a:t>Verbal, nonverbal, visual, symbolic expression</a:t>
            </a:r>
          </a:p>
          <a:p>
            <a:pPr eaLnBrk="1" hangingPunct="1"/>
            <a:r>
              <a:rPr lang="en-US" dirty="0" smtClean="0">
                <a:ea typeface="ＭＳ Ｐゴシック" pitchFamily="-109" charset="-128"/>
                <a:cs typeface="ＭＳ Ｐゴシック" pitchFamily="-109" charset="-128"/>
              </a:rPr>
              <a:t>Obscenity:  Miller v. California (1973)</a:t>
            </a:r>
          </a:p>
          <a:p>
            <a:pPr eaLnBrk="1" hangingPunct="1"/>
            <a:r>
              <a:rPr lang="en-US" dirty="0" smtClean="0">
                <a:ea typeface="ＭＳ Ｐゴシック" pitchFamily="-109" charset="-128"/>
                <a:cs typeface="ＭＳ Ｐゴシック" pitchFamily="-109" charset="-128"/>
              </a:rPr>
              <a:t>Defamation</a:t>
            </a:r>
          </a:p>
          <a:p>
            <a:pPr eaLnBrk="1" hangingPunct="1"/>
            <a:r>
              <a:rPr lang="en-US" dirty="0" smtClean="0">
                <a:ea typeface="ＭＳ Ｐゴシック" pitchFamily="-109" charset="-128"/>
                <a:cs typeface="ＭＳ Ｐゴシック" pitchFamily="-109" charset="-128"/>
              </a:rPr>
              <a:t>Sedition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Chris Casola</a:t>
            </a:r>
            <a:r>
              <a:rPr lang="en-US" dirty="0" smtClean="0"/>
              <a:t/>
            </a:r>
            <a:br>
              <a:rPr lang="en-US" dirty="0" smtClean="0"/>
            </a:br>
            <a:r>
              <a:rPr lang="en-US" dirty="0" smtClean="0"/>
              <a:t>Case Study: Student’s blog</a:t>
            </a:r>
            <a:endParaRPr lang="en-US" dirty="0"/>
          </a:p>
        </p:txBody>
      </p:sp>
      <p:sp>
        <p:nvSpPr>
          <p:cNvPr id="3" name="Content Placeholder 2"/>
          <p:cNvSpPr>
            <a:spLocks noGrp="1"/>
          </p:cNvSpPr>
          <p:nvPr>
            <p:ph idx="1"/>
          </p:nvPr>
        </p:nvSpPr>
        <p:spPr/>
        <p:txBody>
          <a:bodyPr/>
          <a:lstStyle/>
          <a:p>
            <a:r>
              <a:rPr lang="en-US" dirty="0" smtClean="0"/>
              <a:t>Connecticut, high school student</a:t>
            </a:r>
          </a:p>
          <a:p>
            <a:r>
              <a:rPr lang="en-US" dirty="0" smtClean="0"/>
              <a:t>Published offensive post on personal blog</a:t>
            </a:r>
          </a:p>
          <a:p>
            <a:r>
              <a:rPr lang="en-US" dirty="0" smtClean="0"/>
              <a:t>Punished</a:t>
            </a: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37</a:t>
            </a:fld>
            <a:endParaRPr lang="en-US"/>
          </a:p>
        </p:txBody>
      </p:sp>
      <p:sp>
        <p:nvSpPr>
          <p:cNvPr id="6" name="Date Placeholder 5"/>
          <p:cNvSpPr>
            <a:spLocks noGrp="1"/>
          </p:cNvSpPr>
          <p:nvPr>
            <p:ph type="dt" sz="half" idx="12"/>
          </p:nvPr>
        </p:nvSpPr>
        <p:spPr/>
        <p:txBody>
          <a:bodyPr/>
          <a:lstStyle/>
          <a:p>
            <a:fld id="{5E46873E-6463-B840-937B-202693D2F435}" type="datetime1">
              <a:rPr lang="en-US" smtClean="0"/>
              <a:t>11/21/10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6079155"/>
      </p:ext>
    </p:extLst>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Chris Casola</a:t>
            </a:r>
            <a:r>
              <a:rPr lang="en-US" dirty="0" smtClean="0"/>
              <a:t/>
            </a:r>
            <a:br>
              <a:rPr lang="en-US" dirty="0" smtClean="0"/>
            </a:br>
            <a:r>
              <a:rPr lang="en-US" dirty="0" smtClean="0"/>
              <a:t>Legislation &amp; Court Decisions</a:t>
            </a:r>
            <a:endParaRPr lang="en-US" dirty="0"/>
          </a:p>
        </p:txBody>
      </p:sp>
      <p:sp>
        <p:nvSpPr>
          <p:cNvPr id="3" name="Content Placeholder 2"/>
          <p:cNvSpPr>
            <a:spLocks noGrp="1"/>
          </p:cNvSpPr>
          <p:nvPr>
            <p:ph idx="1"/>
          </p:nvPr>
        </p:nvSpPr>
        <p:spPr/>
        <p:txBody>
          <a:bodyPr/>
          <a:lstStyle/>
          <a:p>
            <a:r>
              <a:rPr lang="en-US" dirty="0" smtClean="0"/>
              <a:t>CDA – Communications Decency Act (1996)</a:t>
            </a:r>
          </a:p>
          <a:p>
            <a:r>
              <a:rPr lang="en-US" dirty="0" smtClean="0"/>
              <a:t>COPA – Child Online Protection Act (1998)</a:t>
            </a:r>
          </a:p>
          <a:p>
            <a:r>
              <a:rPr lang="en-US" dirty="0" smtClean="0"/>
              <a:t>Supreme Court: Reno v. ACLU</a:t>
            </a:r>
          </a:p>
          <a:p>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38</a:t>
            </a:fld>
            <a:endParaRPr lang="en-US"/>
          </a:p>
        </p:txBody>
      </p:sp>
      <p:sp>
        <p:nvSpPr>
          <p:cNvPr id="6" name="Date Placeholder 5"/>
          <p:cNvSpPr>
            <a:spLocks noGrp="1"/>
          </p:cNvSpPr>
          <p:nvPr>
            <p:ph type="dt" sz="half" idx="12"/>
          </p:nvPr>
        </p:nvSpPr>
        <p:spPr/>
        <p:txBody>
          <a:bodyPr/>
          <a:lstStyle/>
          <a:p>
            <a:fld id="{E98C6645-E164-3044-B08E-E046EC6BF67A}" type="datetime1">
              <a:rPr lang="en-US" smtClean="0"/>
              <a:t>11/21/10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5850154"/>
      </p:ext>
    </p:extLst>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Chris Casola</a:t>
            </a:r>
            <a:r>
              <a:rPr lang="en-US" dirty="0" smtClean="0"/>
              <a:t/>
            </a:r>
            <a:br>
              <a:rPr lang="en-US" dirty="0" smtClean="0"/>
            </a:br>
            <a:r>
              <a:rPr lang="en-US" dirty="0" smtClean="0"/>
              <a:t>Recent News</a:t>
            </a:r>
            <a:endParaRPr lang="en-US" dirty="0"/>
          </a:p>
        </p:txBody>
      </p:sp>
      <p:sp>
        <p:nvSpPr>
          <p:cNvPr id="3" name="Content Placeholder 2"/>
          <p:cNvSpPr>
            <a:spLocks noGrp="1"/>
          </p:cNvSpPr>
          <p:nvPr>
            <p:ph idx="1"/>
          </p:nvPr>
        </p:nvSpPr>
        <p:spPr/>
        <p:txBody>
          <a:bodyPr/>
          <a:lstStyle/>
          <a:p>
            <a:r>
              <a:rPr lang="en-US" dirty="0" smtClean="0"/>
              <a:t>Hillary Clinton: Remarks on Internet Freedom</a:t>
            </a:r>
          </a:p>
          <a:p>
            <a:pPr lvl="1"/>
            <a:r>
              <a:rPr lang="en-US" sz="1600" i="1" dirty="0" smtClean="0"/>
              <a:t>“Freedom </a:t>
            </a:r>
            <a:r>
              <a:rPr lang="en-US" sz="1600" i="1" dirty="0"/>
              <a:t>of expression is first among them. This freedom is no longer defined solely by whether citizens can go into the town square and criticize their government without fear of retribution. Blogs, emails, social networks, and text messages have opened up new forums for exchanging ideas, and created new targets for censorship</a:t>
            </a:r>
            <a:r>
              <a:rPr lang="en-US" sz="1600" i="1" dirty="0" smtClean="0"/>
              <a:t>.”</a:t>
            </a:r>
            <a:endParaRPr lang="en-US" sz="1600" i="1"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39</a:t>
            </a:fld>
            <a:endParaRPr lang="en-US"/>
          </a:p>
        </p:txBody>
      </p:sp>
      <p:sp>
        <p:nvSpPr>
          <p:cNvPr id="6" name="Date Placeholder 5"/>
          <p:cNvSpPr>
            <a:spLocks noGrp="1"/>
          </p:cNvSpPr>
          <p:nvPr>
            <p:ph type="dt" sz="half" idx="12"/>
          </p:nvPr>
        </p:nvSpPr>
        <p:spPr/>
        <p:txBody>
          <a:bodyPr/>
          <a:lstStyle/>
          <a:p>
            <a:fld id="{F24EDAA6-82DF-3843-86B2-C25CE5333D34}" type="datetime1">
              <a:rPr lang="en-US" smtClean="0"/>
              <a:t>11/21/10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8211755"/>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DRM?</a:t>
            </a:r>
            <a:br>
              <a:rPr lang="en-US" sz="2800" dirty="0" smtClean="0"/>
            </a:br>
            <a:r>
              <a:rPr lang="en-US" sz="2000" dirty="0" smtClean="0"/>
              <a:t>Cordell Zebrose</a:t>
            </a:r>
            <a:endParaRPr lang="en-US" sz="2000" dirty="0"/>
          </a:p>
        </p:txBody>
      </p:sp>
      <p:sp>
        <p:nvSpPr>
          <p:cNvPr id="3" name="Content Placeholder 2"/>
          <p:cNvSpPr>
            <a:spLocks noGrp="1"/>
          </p:cNvSpPr>
          <p:nvPr>
            <p:ph idx="1"/>
          </p:nvPr>
        </p:nvSpPr>
        <p:spPr/>
        <p:txBody>
          <a:bodyPr/>
          <a:lstStyle/>
          <a:p>
            <a:r>
              <a:rPr lang="en-US" sz="2800" dirty="0" smtClean="0">
                <a:latin typeface="+mj-lt"/>
              </a:rPr>
              <a:t>Digital Millennium Copyright Act of 1998 (DMCA)</a:t>
            </a:r>
          </a:p>
          <a:p>
            <a:r>
              <a:rPr lang="en-US" sz="2800" dirty="0" smtClean="0">
                <a:latin typeface="+mj-lt"/>
              </a:rPr>
              <a:t>Steam</a:t>
            </a:r>
          </a:p>
          <a:p>
            <a:pPr lvl="1"/>
            <a:r>
              <a:rPr lang="en-US" sz="2400" dirty="0" smtClean="0"/>
              <a:t>Orange Box DRM </a:t>
            </a:r>
            <a:r>
              <a:rPr lang="en-US" sz="2400" dirty="0" err="1" smtClean="0"/>
              <a:t>vs</a:t>
            </a:r>
            <a:r>
              <a:rPr lang="en-US" sz="2400" dirty="0" smtClean="0"/>
              <a:t> Spore DRM</a:t>
            </a:r>
          </a:p>
          <a:p>
            <a:pPr lvl="1"/>
            <a:r>
              <a:rPr lang="en-US" sz="2400" dirty="0" smtClean="0"/>
              <a:t>Offline Mode</a:t>
            </a:r>
          </a:p>
          <a:p>
            <a:r>
              <a:rPr lang="en-US" sz="2800" dirty="0" smtClean="0">
                <a:latin typeface="+mj-lt"/>
              </a:rPr>
              <a:t>Assassin’s Creed 2 DRM</a:t>
            </a:r>
          </a:p>
        </p:txBody>
      </p:sp>
      <p:sp>
        <p:nvSpPr>
          <p:cNvPr id="4" name="Footer Placeholder 3"/>
          <p:cNvSpPr>
            <a:spLocks noGrp="1"/>
          </p:cNvSpPr>
          <p:nvPr>
            <p:ph type="ftr" sz="quarter" idx="10"/>
          </p:nvPr>
        </p:nvSpPr>
        <p:spPr/>
        <p:txBody>
          <a:bodyPr/>
          <a:lstStyle/>
          <a:p>
            <a:r>
              <a:rPr lang="en-US" smtClean="0"/>
              <a:t>© 2010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4</a:t>
            </a:fld>
            <a:endParaRPr lang="en-US" dirty="0"/>
          </a:p>
        </p:txBody>
      </p:sp>
      <p:sp>
        <p:nvSpPr>
          <p:cNvPr id="6" name="Date Placeholder 5"/>
          <p:cNvSpPr>
            <a:spLocks noGrp="1"/>
          </p:cNvSpPr>
          <p:nvPr>
            <p:ph type="dt" sz="half" idx="12"/>
          </p:nvPr>
        </p:nvSpPr>
        <p:spPr/>
        <p:txBody>
          <a:bodyPr/>
          <a:lstStyle/>
          <a:p>
            <a:fld id="{DAA9BF0F-BF75-C141-A9FD-0486F47B7311}"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Chris Casola</a:t>
            </a:r>
            <a:r>
              <a:rPr lang="en-US" dirty="0" smtClean="0"/>
              <a:t/>
            </a:r>
            <a:br>
              <a:rPr lang="en-US" dirty="0" smtClean="0"/>
            </a:br>
            <a:r>
              <a:rPr lang="en-US" dirty="0" smtClean="0"/>
              <a:t>Citations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http://www.csulb.edu/~jvancamp/freedom1.html#</a:t>
            </a:r>
            <a:r>
              <a:rPr lang="en-US" dirty="0" smtClean="0"/>
              <a:t>note1  (Nov 18 2010)</a:t>
            </a:r>
          </a:p>
          <a:p>
            <a:r>
              <a:rPr lang="en-US" dirty="0"/>
              <a:t>http://</a:t>
            </a:r>
            <a:r>
              <a:rPr lang="en-US" dirty="0" err="1"/>
              <a:t>www.state.gov</a:t>
            </a:r>
            <a:r>
              <a:rPr lang="en-US" dirty="0"/>
              <a:t>/secretary/</a:t>
            </a:r>
            <a:r>
              <a:rPr lang="en-US" dirty="0" err="1"/>
              <a:t>rm</a:t>
            </a:r>
            <a:r>
              <a:rPr lang="en-US" dirty="0"/>
              <a:t>/2010/01/135519.</a:t>
            </a:r>
            <a:r>
              <a:rPr lang="en-US" dirty="0" smtClean="0"/>
              <a:t>htm  (Nov 19 2010)</a:t>
            </a:r>
          </a:p>
          <a:p>
            <a:r>
              <a:rPr lang="en-US" dirty="0"/>
              <a:t>http://</a:t>
            </a:r>
            <a:r>
              <a:rPr lang="en-US" dirty="0" err="1"/>
              <a:t>www.bc.edu</a:t>
            </a:r>
            <a:r>
              <a:rPr lang="en-US" dirty="0"/>
              <a:t>/</a:t>
            </a:r>
            <a:r>
              <a:rPr lang="en-US" dirty="0" err="1"/>
              <a:t>bc_org</a:t>
            </a:r>
            <a:r>
              <a:rPr lang="en-US" dirty="0"/>
              <a:t>/</a:t>
            </a:r>
            <a:r>
              <a:rPr lang="en-US" dirty="0" err="1"/>
              <a:t>avp</a:t>
            </a:r>
            <a:r>
              <a:rPr lang="en-US" dirty="0"/>
              <a:t>/</a:t>
            </a:r>
            <a:r>
              <a:rPr lang="en-US" dirty="0" err="1"/>
              <a:t>cas</a:t>
            </a:r>
            <a:r>
              <a:rPr lang="en-US" dirty="0"/>
              <a:t>/</a:t>
            </a:r>
            <a:r>
              <a:rPr lang="en-US" dirty="0" err="1"/>
              <a:t>comm</a:t>
            </a:r>
            <a:r>
              <a:rPr lang="en-US" dirty="0"/>
              <a:t>/</a:t>
            </a:r>
            <a:r>
              <a:rPr lang="en-US" dirty="0" err="1"/>
              <a:t>free_speech</a:t>
            </a:r>
            <a:r>
              <a:rPr lang="en-US" dirty="0"/>
              <a:t>/update10.</a:t>
            </a:r>
            <a:r>
              <a:rPr lang="en-US" dirty="0" smtClean="0"/>
              <a:t>html  (Nov 18 2010)</a:t>
            </a:r>
          </a:p>
          <a:p>
            <a:r>
              <a:rPr lang="en-US" dirty="0"/>
              <a:t>http://</a:t>
            </a:r>
            <a:r>
              <a:rPr lang="en-US" dirty="0" err="1"/>
              <a:t>www.un.org</a:t>
            </a:r>
            <a:r>
              <a:rPr lang="en-US" dirty="0"/>
              <a:t>/en/documents/</a:t>
            </a:r>
            <a:r>
              <a:rPr lang="en-US" dirty="0" err="1"/>
              <a:t>udhr</a:t>
            </a:r>
            <a:r>
              <a:rPr lang="en-US" dirty="0" smtClean="0"/>
              <a:t>/  (Nov 19 2010)</a:t>
            </a:r>
          </a:p>
          <a:p>
            <a:r>
              <a:rPr lang="en-US" dirty="0"/>
              <a:t>http://</a:t>
            </a:r>
            <a:r>
              <a:rPr lang="en-US" dirty="0" err="1"/>
              <a:t>topics.law.cornell.edu</a:t>
            </a:r>
            <a:r>
              <a:rPr lang="en-US" dirty="0"/>
              <a:t>/constitution/</a:t>
            </a:r>
            <a:r>
              <a:rPr lang="en-US" dirty="0" err="1" smtClean="0"/>
              <a:t>billofrights</a:t>
            </a:r>
            <a:r>
              <a:rPr lang="en-US" dirty="0" smtClean="0"/>
              <a:t>  (Nov 18 2010)</a:t>
            </a:r>
          </a:p>
          <a:p>
            <a:r>
              <a:rPr lang="en-US" dirty="0"/>
              <a:t>http://</a:t>
            </a:r>
            <a:r>
              <a:rPr lang="en-US" dirty="0" err="1"/>
              <a:t>www.firstamendmentcenter.org</a:t>
            </a:r>
            <a:r>
              <a:rPr lang="en-US" dirty="0"/>
              <a:t>/</a:t>
            </a:r>
            <a:r>
              <a:rPr lang="en-US" dirty="0" err="1"/>
              <a:t>news.aspx?id</a:t>
            </a:r>
            <a:r>
              <a:rPr lang="en-US" dirty="0"/>
              <a:t>=</a:t>
            </a:r>
            <a:r>
              <a:rPr lang="en-US" dirty="0" smtClean="0"/>
              <a:t>19764  (Nov 18 2010)</a:t>
            </a:r>
          </a:p>
          <a:p>
            <a:r>
              <a:rPr lang="en-US" dirty="0"/>
              <a:t>http://</a:t>
            </a:r>
            <a:r>
              <a:rPr lang="en-US" dirty="0" err="1"/>
              <a:t>www.law.cornell.edu</a:t>
            </a:r>
            <a:r>
              <a:rPr lang="en-US" dirty="0"/>
              <a:t>/</a:t>
            </a:r>
            <a:r>
              <a:rPr lang="en-US" dirty="0" err="1"/>
              <a:t>supct</a:t>
            </a:r>
            <a:r>
              <a:rPr lang="en-US" dirty="0"/>
              <a:t>/html/</a:t>
            </a:r>
            <a:r>
              <a:rPr lang="en-US" dirty="0" err="1"/>
              <a:t>historics</a:t>
            </a:r>
            <a:r>
              <a:rPr lang="en-US" dirty="0"/>
              <a:t>/</a:t>
            </a:r>
            <a:r>
              <a:rPr lang="en-US" dirty="0" smtClean="0"/>
              <a:t>USSC_CR_0521_0844_ZS.html  (Nov 19 2010)</a:t>
            </a:r>
          </a:p>
          <a:p>
            <a:r>
              <a:rPr lang="en-US" dirty="0"/>
              <a:t>http://</a:t>
            </a:r>
            <a:r>
              <a:rPr lang="en-US" dirty="0" err="1"/>
              <a:t>epic.org</a:t>
            </a:r>
            <a:r>
              <a:rPr lang="en-US" dirty="0"/>
              <a:t>/</a:t>
            </a:r>
            <a:r>
              <a:rPr lang="en-US" dirty="0" err="1"/>
              <a:t>free_speech</a:t>
            </a:r>
            <a:r>
              <a:rPr lang="en-US" dirty="0"/>
              <a:t>/censorship/</a:t>
            </a:r>
            <a:r>
              <a:rPr lang="en-US" dirty="0" err="1" smtClean="0"/>
              <a:t>copa.html</a:t>
            </a:r>
            <a:r>
              <a:rPr lang="en-US" dirty="0" smtClean="0"/>
              <a:t>  (Nov 19 2010)</a:t>
            </a:r>
          </a:p>
          <a:p>
            <a:r>
              <a:rPr lang="en-US" dirty="0"/>
              <a:t>http://</a:t>
            </a:r>
            <a:r>
              <a:rPr lang="en-US" dirty="0" err="1"/>
              <a:t>epic.org</a:t>
            </a:r>
            <a:r>
              <a:rPr lang="en-US" dirty="0"/>
              <a:t>/</a:t>
            </a:r>
            <a:r>
              <a:rPr lang="en-US" dirty="0" err="1"/>
              <a:t>free_speech</a:t>
            </a:r>
            <a:r>
              <a:rPr lang="en-US" dirty="0"/>
              <a:t>/</a:t>
            </a:r>
            <a:r>
              <a:rPr lang="en-US" dirty="0" err="1"/>
              <a:t>cda</a:t>
            </a:r>
            <a:r>
              <a:rPr lang="en-US" dirty="0" smtClean="0"/>
              <a:t>/  (Nov 19 2010)</a:t>
            </a:r>
          </a:p>
          <a:p>
            <a:r>
              <a:rPr lang="en-US" dirty="0"/>
              <a:t>http://</a:t>
            </a:r>
            <a:r>
              <a:rPr lang="en-US" dirty="0" err="1"/>
              <a:t>www.internetlibrary.com</a:t>
            </a:r>
            <a:r>
              <a:rPr lang="en-US" dirty="0"/>
              <a:t>/</a:t>
            </a:r>
            <a:r>
              <a:rPr lang="en-US" dirty="0" err="1"/>
              <a:t>internetlib_subject.cfm?TopicID</a:t>
            </a:r>
            <a:r>
              <a:rPr lang="en-US" dirty="0"/>
              <a:t>=</a:t>
            </a:r>
            <a:r>
              <a:rPr lang="en-US" dirty="0" smtClean="0"/>
              <a:t>30  (Nov 19 2010)</a:t>
            </a:r>
            <a:endParaRPr lang="en-US" dirty="0"/>
          </a:p>
        </p:txBody>
      </p:sp>
      <p:sp>
        <p:nvSpPr>
          <p:cNvPr id="4" name="Footer Placeholder 3"/>
          <p:cNvSpPr>
            <a:spLocks noGrp="1"/>
          </p:cNvSpPr>
          <p:nvPr>
            <p:ph type="ftr" sz="quarter" idx="10"/>
          </p:nvPr>
        </p:nvSpPr>
        <p:spPr/>
        <p:txBody>
          <a:bodyPr/>
          <a:lstStyle/>
          <a:p>
            <a:r>
              <a:rPr lang="en-US" smtClean="0"/>
              <a:t>© 2010 Keith A. Pray</a:t>
            </a:r>
            <a:endParaRPr lang="en-US"/>
          </a:p>
        </p:txBody>
      </p:sp>
      <p:sp>
        <p:nvSpPr>
          <p:cNvPr id="5" name="Slide Number Placeholder 4"/>
          <p:cNvSpPr>
            <a:spLocks noGrp="1"/>
          </p:cNvSpPr>
          <p:nvPr>
            <p:ph type="sldNum" sz="quarter" idx="11"/>
          </p:nvPr>
        </p:nvSpPr>
        <p:spPr/>
        <p:txBody>
          <a:bodyPr/>
          <a:lstStyle/>
          <a:p>
            <a:fld id="{CC7FDFB7-4A96-0F4D-9A4A-E56F94FA24DB}" type="slidenum">
              <a:rPr lang="en-US" smtClean="0"/>
              <a:pPr/>
              <a:t>40</a:t>
            </a:fld>
            <a:endParaRPr lang="en-US"/>
          </a:p>
        </p:txBody>
      </p:sp>
      <p:sp>
        <p:nvSpPr>
          <p:cNvPr id="6" name="Date Placeholder 5"/>
          <p:cNvSpPr>
            <a:spLocks noGrp="1"/>
          </p:cNvSpPr>
          <p:nvPr>
            <p:ph type="dt" sz="half" idx="12"/>
          </p:nvPr>
        </p:nvSpPr>
        <p:spPr/>
        <p:txBody>
          <a:bodyPr/>
          <a:lstStyle/>
          <a:p>
            <a:fld id="{BD7BA35D-EB16-1847-BAFC-86119716CE6A}" type="datetime1">
              <a:rPr lang="en-US" smtClean="0"/>
              <a:t>11/21/10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1316027"/>
      </p:ext>
    </p:extLst>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Schwarzenegger v. Entertainment Merchants Assn.</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Current state</a:t>
            </a:r>
          </a:p>
        </p:txBody>
      </p:sp>
      <p:sp>
        <p:nvSpPr>
          <p:cNvPr id="4" name="TextBox 3"/>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sp>
        <p:nvSpPr>
          <p:cNvPr id="5"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6" name="Date Placeholder 5"/>
          <p:cNvSpPr>
            <a:spLocks noGrp="1"/>
          </p:cNvSpPr>
          <p:nvPr>
            <p:ph type="dt" sz="half" idx="12"/>
          </p:nvPr>
        </p:nvSpPr>
        <p:spPr/>
        <p:txBody>
          <a:bodyPr/>
          <a:lstStyle/>
          <a:p>
            <a:fld id="{A6074D91-4518-DE45-A8CA-7E4B7879F6F6}" type="datetime1">
              <a:rPr lang="en-US" smtClean="0"/>
              <a:t>11/21/10</a:t>
            </a:fld>
            <a:endParaRPr lang="en-US"/>
          </a:p>
        </p:txBody>
      </p:sp>
      <p:sp>
        <p:nvSpPr>
          <p:cNvPr id="7" name="Slide Number Placeholder 6"/>
          <p:cNvSpPr>
            <a:spLocks noGrp="1"/>
          </p:cNvSpPr>
          <p:nvPr>
            <p:ph type="sldNum" sz="quarter" idx="11"/>
          </p:nvPr>
        </p:nvSpPr>
        <p:spPr/>
        <p:txBody>
          <a:bodyPr/>
          <a:lstStyle/>
          <a:p>
            <a:fld id="{599FE963-493D-6C4E-B686-D39790523B81}" type="slidenum">
              <a:rPr lang="en-US" smtClean="0"/>
              <a:pPr/>
              <a:t>41</a:t>
            </a:fld>
            <a:endParaRPr lang="en-US"/>
          </a:p>
        </p:txBody>
      </p:sp>
      <p:sp>
        <p:nvSpPr>
          <p:cNvPr id="9" name="TextBox 8"/>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What is the law</a:t>
            </a:r>
          </a:p>
          <a:p>
            <a:pPr lvl="1"/>
            <a:r>
              <a:rPr lang="en-US" dirty="0" smtClean="0">
                <a:latin typeface="+mn-lt"/>
              </a:rPr>
              <a:t>Full Text (</a:t>
            </a:r>
            <a:r>
              <a:rPr lang="en-US" dirty="0" smtClean="0">
                <a:latin typeface="+mn-lt"/>
                <a:hlinkClick r:id="rId3"/>
              </a:rPr>
              <a:t>link</a:t>
            </a:r>
            <a:r>
              <a:rPr lang="en-US" dirty="0" smtClean="0">
                <a:latin typeface="+mn-lt"/>
              </a:rPr>
              <a:t>)</a:t>
            </a:r>
          </a:p>
          <a:p>
            <a:pPr lvl="1"/>
            <a:r>
              <a:rPr lang="en-US" dirty="0" smtClean="0">
                <a:latin typeface="+mn-lt"/>
              </a:rPr>
              <a:t>The Miller Test</a:t>
            </a:r>
          </a:p>
          <a:p>
            <a:r>
              <a:rPr lang="en-US" dirty="0" smtClean="0"/>
              <a:t>Who are the players </a:t>
            </a:r>
            <a:endParaRPr lang="en-US" dirty="0"/>
          </a:p>
        </p:txBody>
      </p:sp>
      <p:sp>
        <p:nvSpPr>
          <p:cNvPr id="4" name="TextBox 3"/>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pic>
        <p:nvPicPr>
          <p:cNvPr id="6" name="Picture 2" descr="http://upload.wikimedia.org/wikipedia/commons/4/43/Supreme_Court_US_2010.jpg"/>
          <p:cNvPicPr>
            <a:picLocks noChangeAspect="1" noChangeArrowheads="1"/>
          </p:cNvPicPr>
          <p:nvPr/>
        </p:nvPicPr>
        <p:blipFill>
          <a:blip r:embed="rId4" cstate="print"/>
          <a:srcRect/>
          <a:stretch>
            <a:fillRect/>
          </a:stretch>
        </p:blipFill>
        <p:spPr bwMode="auto">
          <a:xfrm>
            <a:off x="3276600" y="4191000"/>
            <a:ext cx="3086100" cy="2057400"/>
          </a:xfrm>
          <a:prstGeom prst="rect">
            <a:avLst/>
          </a:prstGeom>
          <a:noFill/>
        </p:spPr>
      </p:pic>
      <p:pic>
        <p:nvPicPr>
          <p:cNvPr id="9217" name="Picture 1"/>
          <p:cNvPicPr>
            <a:picLocks noChangeAspect="1" noChangeArrowheads="1"/>
          </p:cNvPicPr>
          <p:nvPr/>
        </p:nvPicPr>
        <p:blipFill>
          <a:blip r:embed="rId5" cstate="print"/>
          <a:srcRect/>
          <a:stretch>
            <a:fillRect/>
          </a:stretch>
        </p:blipFill>
        <p:spPr bwMode="auto">
          <a:xfrm>
            <a:off x="1048616" y="4419600"/>
            <a:ext cx="1084984" cy="1466850"/>
          </a:xfrm>
          <a:prstGeom prst="rect">
            <a:avLst/>
          </a:prstGeom>
          <a:noFill/>
          <a:ln w="9525">
            <a:noFill/>
            <a:miter lim="800000"/>
            <a:headEnd/>
            <a:tailEnd/>
          </a:ln>
        </p:spPr>
      </p:pic>
      <p:pic>
        <p:nvPicPr>
          <p:cNvPr id="9219" name="Picture 3" descr="http://www.entmerch.org/emalogo_web__2_02.gif"/>
          <p:cNvPicPr>
            <a:picLocks noChangeAspect="1" noChangeArrowheads="1"/>
          </p:cNvPicPr>
          <p:nvPr/>
        </p:nvPicPr>
        <p:blipFill>
          <a:blip r:embed="rId6" cstate="print"/>
          <a:srcRect/>
          <a:stretch>
            <a:fillRect/>
          </a:stretch>
        </p:blipFill>
        <p:spPr bwMode="auto">
          <a:xfrm>
            <a:off x="7086600" y="4953000"/>
            <a:ext cx="1476375" cy="561975"/>
          </a:xfrm>
          <a:prstGeom prst="rect">
            <a:avLst/>
          </a:prstGeom>
          <a:noFill/>
        </p:spPr>
      </p:pic>
      <p:pic>
        <p:nvPicPr>
          <p:cNvPr id="9" name="Picture 2" descr="http://upload.wikimedia.org/wikipedia/commons/4/43/Supreme_Court_US_2010.jpg"/>
          <p:cNvPicPr>
            <a:picLocks noChangeAspect="1" noChangeArrowheads="1"/>
          </p:cNvPicPr>
          <p:nvPr/>
        </p:nvPicPr>
        <p:blipFill>
          <a:blip r:embed="rId4" cstate="print"/>
          <a:srcRect/>
          <a:stretch>
            <a:fillRect/>
          </a:stretch>
        </p:blipFill>
        <p:spPr bwMode="auto">
          <a:xfrm>
            <a:off x="457200" y="914400"/>
            <a:ext cx="8077200" cy="5384800"/>
          </a:xfrm>
          <a:prstGeom prst="rect">
            <a:avLst/>
          </a:prstGeom>
          <a:noFill/>
        </p:spPr>
      </p:pic>
      <p:sp>
        <p:nvSpPr>
          <p:cNvPr id="10"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11" name="Date Placeholder 10"/>
          <p:cNvSpPr>
            <a:spLocks noGrp="1"/>
          </p:cNvSpPr>
          <p:nvPr>
            <p:ph type="dt" sz="half" idx="12"/>
          </p:nvPr>
        </p:nvSpPr>
        <p:spPr/>
        <p:txBody>
          <a:bodyPr/>
          <a:lstStyle/>
          <a:p>
            <a:fld id="{5810F2E6-5543-264C-99B2-9CF20A2571A8}" type="datetime1">
              <a:rPr lang="en-US" smtClean="0"/>
              <a:t>11/21/10</a:t>
            </a:fld>
            <a:endParaRPr lang="en-US"/>
          </a:p>
        </p:txBody>
      </p:sp>
      <p:sp>
        <p:nvSpPr>
          <p:cNvPr id="12" name="Slide Number Placeholder 11"/>
          <p:cNvSpPr>
            <a:spLocks noGrp="1"/>
          </p:cNvSpPr>
          <p:nvPr>
            <p:ph type="sldNum" sz="quarter" idx="11"/>
          </p:nvPr>
        </p:nvSpPr>
        <p:spPr/>
        <p:txBody>
          <a:bodyPr/>
          <a:lstStyle/>
          <a:p>
            <a:fld id="{599FE963-493D-6C4E-B686-D39790523B81}" type="slidenum">
              <a:rPr lang="en-US" smtClean="0"/>
              <a:pPr/>
              <a:t>42</a:t>
            </a:fld>
            <a:endParaRPr lang="en-US"/>
          </a:p>
        </p:txBody>
      </p:sp>
      <p:sp>
        <p:nvSpPr>
          <p:cNvPr id="13" name="TextBox 12"/>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dissolve">
                                      <p:cBhvr>
                                        <p:cTn id="7" dur="500"/>
                                        <p:tgtEl>
                                          <p:spTgt spid="92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dissolve">
                                      <p:cBhvr>
                                        <p:cTn id="2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Miller Test</a:t>
            </a:r>
            <a:endParaRPr lang="en-US" dirty="0"/>
          </a:p>
        </p:txBody>
      </p:sp>
      <p:sp>
        <p:nvSpPr>
          <p:cNvPr id="3" name="Content Placeholder 2"/>
          <p:cNvSpPr>
            <a:spLocks noGrp="1"/>
          </p:cNvSpPr>
          <p:nvPr>
            <p:ph idx="1"/>
          </p:nvPr>
        </p:nvSpPr>
        <p:spPr/>
        <p:txBody>
          <a:bodyPr/>
          <a:lstStyle/>
          <a:p>
            <a:r>
              <a:rPr lang="en-US" sz="1800" i="1" dirty="0" smtClean="0"/>
              <a:t/>
            </a:r>
            <a:br>
              <a:rPr lang="en-US" sz="1800" i="1" dirty="0" smtClean="0"/>
            </a:br>
            <a:r>
              <a:rPr lang="en-US" sz="1800" i="1" dirty="0" smtClean="0"/>
              <a:t>(a) whether "the average person, applying contemporary community standards" would find that the work, taken as a whole, appeals to the prurient interest, [Roth, supra, at 489,]</a:t>
            </a:r>
            <a:endParaRPr lang="en-US" sz="1800" dirty="0" smtClean="0"/>
          </a:p>
          <a:p>
            <a:r>
              <a:rPr lang="en-US" sz="1800" i="1" dirty="0" smtClean="0"/>
              <a:t>(b) whether the work depicts or describes, in a patently offensive way, sexual conduct specifically defined by the applicable state law, and</a:t>
            </a:r>
            <a:endParaRPr lang="en-US" sz="1800" dirty="0" smtClean="0"/>
          </a:p>
          <a:p>
            <a:r>
              <a:rPr lang="en-US" sz="1800" i="1" dirty="0" smtClean="0"/>
              <a:t>(c) whether the work, taken as a whole, lacks serious literary, artistic, political, or scientific value. If a state obscenity law is thus limited, First Amendment values are adequately protected by ultimate independent appellate review of constitutional claims when necessary. [Pp. 24-25.]</a:t>
            </a:r>
            <a:endParaRPr lang="en-US" sz="1800" dirty="0" smtClean="0"/>
          </a:p>
          <a:p>
            <a:endParaRPr lang="en-US" sz="1800" dirty="0"/>
          </a:p>
        </p:txBody>
      </p:sp>
      <p:sp>
        <p:nvSpPr>
          <p:cNvPr id="5" name="TextBox 4"/>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sp>
        <p:nvSpPr>
          <p:cNvPr id="6"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7" name="Date Placeholder 6"/>
          <p:cNvSpPr>
            <a:spLocks noGrp="1"/>
          </p:cNvSpPr>
          <p:nvPr>
            <p:ph type="dt" sz="half" idx="12"/>
          </p:nvPr>
        </p:nvSpPr>
        <p:spPr/>
        <p:txBody>
          <a:bodyPr/>
          <a:lstStyle/>
          <a:p>
            <a:fld id="{AF6C1024-5C12-4C41-B6A4-8B4CB67C29C6}" type="datetime1">
              <a:rPr lang="en-US" smtClean="0"/>
              <a:t>11/21/10</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43</a:t>
            </a:fld>
            <a:endParaRPr lang="en-US"/>
          </a:p>
        </p:txBody>
      </p:sp>
      <p:sp>
        <p:nvSpPr>
          <p:cNvPr id="9" name="TextBox 8"/>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US" dirty="0"/>
          </a:p>
        </p:txBody>
      </p:sp>
      <p:sp>
        <p:nvSpPr>
          <p:cNvPr id="3" name="Content Placeholder 2"/>
          <p:cNvSpPr>
            <a:spLocks noGrp="1"/>
          </p:cNvSpPr>
          <p:nvPr>
            <p:ph idx="1"/>
          </p:nvPr>
        </p:nvSpPr>
        <p:spPr/>
        <p:txBody>
          <a:bodyPr/>
          <a:lstStyle/>
          <a:p>
            <a:r>
              <a:rPr lang="en-US" dirty="0" smtClean="0"/>
              <a:t>Time line</a:t>
            </a:r>
          </a:p>
          <a:p>
            <a:pPr lvl="1"/>
            <a:r>
              <a:rPr lang="en-US" dirty="0" smtClean="0">
                <a:latin typeface="+mn-lt"/>
              </a:rPr>
              <a:t>2005 - 2009</a:t>
            </a:r>
          </a:p>
          <a:p>
            <a:r>
              <a:rPr lang="en-US" dirty="0" smtClean="0"/>
              <a:t>Oral arguments (11/02/10)</a:t>
            </a:r>
          </a:p>
          <a:p>
            <a:pPr lvl="1"/>
            <a:r>
              <a:rPr lang="en-US" dirty="0" smtClean="0"/>
              <a:t> </a:t>
            </a:r>
          </a:p>
          <a:p>
            <a:pPr lvl="1"/>
            <a:r>
              <a:rPr lang="en-US" dirty="0" smtClean="0">
                <a:latin typeface="+mn-lt"/>
              </a:rPr>
              <a:t>Schwarzenegger's arguments</a:t>
            </a:r>
          </a:p>
          <a:p>
            <a:pPr lvl="1"/>
            <a:endParaRPr lang="en-US" dirty="0" smtClean="0">
              <a:latin typeface="+mn-lt"/>
            </a:endParaRPr>
          </a:p>
          <a:p>
            <a:pPr lvl="1"/>
            <a:r>
              <a:rPr lang="en-US" dirty="0" smtClean="0">
                <a:latin typeface="+mn-lt"/>
              </a:rPr>
              <a:t>The EMA’s arguments</a:t>
            </a:r>
          </a:p>
        </p:txBody>
      </p:sp>
      <p:sp>
        <p:nvSpPr>
          <p:cNvPr id="4" name="TextBox 3"/>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pic>
        <p:nvPicPr>
          <p:cNvPr id="5" name="08-1448.mp3">
            <a:hlinkClick r:id="" action="ppaction://media"/>
          </p:cNvPr>
          <p:cNvPicPr>
            <a:picLocks noRot="1" noChangeAspect="1"/>
          </p:cNvPicPr>
          <p:nvPr>
            <a:audioFile r:link="rId1"/>
          </p:nvPr>
        </p:nvPicPr>
        <p:blipFill>
          <a:blip r:embed="rId4" cstate="print"/>
          <a:stretch>
            <a:fillRect/>
          </a:stretch>
        </p:blipFill>
        <p:spPr>
          <a:xfrm>
            <a:off x="1371600" y="3505200"/>
            <a:ext cx="381000" cy="381000"/>
          </a:xfrm>
          <a:prstGeom prst="rect">
            <a:avLst/>
          </a:prstGeom>
        </p:spPr>
      </p:pic>
      <p:sp>
        <p:nvSpPr>
          <p:cNvPr id="6"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7" name="Date Placeholder 6"/>
          <p:cNvSpPr>
            <a:spLocks noGrp="1"/>
          </p:cNvSpPr>
          <p:nvPr>
            <p:ph type="dt" sz="half" idx="12"/>
          </p:nvPr>
        </p:nvSpPr>
        <p:spPr/>
        <p:txBody>
          <a:bodyPr/>
          <a:lstStyle/>
          <a:p>
            <a:fld id="{E77B56E1-B408-8648-8578-B9021462DF90}" type="datetime1">
              <a:rPr lang="en-US" smtClean="0"/>
              <a:t>11/21/10</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44</a:t>
            </a:fld>
            <a:endParaRPr lang="en-US"/>
          </a:p>
        </p:txBody>
      </p:sp>
      <p:sp>
        <p:nvSpPr>
          <p:cNvPr id="9" name="TextBox 8"/>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097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dirty="0" smtClean="0"/>
              <a:t>Is this a slippery slope?</a:t>
            </a:r>
          </a:p>
          <a:p>
            <a:r>
              <a:rPr lang="en-US" dirty="0" smtClean="0"/>
              <a:t>Who would decide which games can’t be sold to minors?</a:t>
            </a:r>
          </a:p>
          <a:p>
            <a:r>
              <a:rPr lang="en-US" dirty="0" smtClean="0"/>
              <a:t>Is there a clear causal link between Violent video games and Violent crimes?</a:t>
            </a:r>
          </a:p>
          <a:p>
            <a:endParaRPr lang="en-US" dirty="0" smtClean="0"/>
          </a:p>
          <a:p>
            <a:endParaRPr lang="en-US" dirty="0"/>
          </a:p>
        </p:txBody>
      </p:sp>
      <p:sp>
        <p:nvSpPr>
          <p:cNvPr id="5" name="TextBox 4"/>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sp>
        <p:nvSpPr>
          <p:cNvPr id="6"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7" name="Date Placeholder 6"/>
          <p:cNvSpPr>
            <a:spLocks noGrp="1"/>
          </p:cNvSpPr>
          <p:nvPr>
            <p:ph type="dt" sz="half" idx="12"/>
          </p:nvPr>
        </p:nvSpPr>
        <p:spPr/>
        <p:txBody>
          <a:bodyPr/>
          <a:lstStyle/>
          <a:p>
            <a:fld id="{C4C9F80A-06E3-AC46-9AE8-F47A21338935}" type="datetime1">
              <a:rPr lang="en-US" smtClean="0"/>
              <a:t>11/21/10</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45</a:t>
            </a:fld>
            <a:endParaRPr lang="en-US"/>
          </a:p>
        </p:txBody>
      </p:sp>
      <p:sp>
        <p:nvSpPr>
          <p:cNvPr id="9" name="TextBox 8"/>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Juvenile Arrest Rates for Violent Crime Index Offenses"/>
          <p:cNvPicPr>
            <a:picLocks noChangeAspect="1" noChangeArrowheads="1"/>
          </p:cNvPicPr>
          <p:nvPr/>
        </p:nvPicPr>
        <p:blipFill>
          <a:blip r:embed="rId3" cstate="print"/>
          <a:srcRect/>
          <a:stretch>
            <a:fillRect/>
          </a:stretch>
        </p:blipFill>
        <p:spPr bwMode="auto">
          <a:xfrm>
            <a:off x="762000" y="1371600"/>
            <a:ext cx="7720060" cy="4022557"/>
          </a:xfrm>
          <a:prstGeom prst="rect">
            <a:avLst/>
          </a:prstGeom>
          <a:noFill/>
        </p:spPr>
      </p:pic>
      <p:sp>
        <p:nvSpPr>
          <p:cNvPr id="5" name="TextBox 4"/>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sp>
        <p:nvSpPr>
          <p:cNvPr id="6" name="TextBox 5"/>
          <p:cNvSpPr txBox="1"/>
          <p:nvPr/>
        </p:nvSpPr>
        <p:spPr>
          <a:xfrm>
            <a:off x="4572000" y="5257800"/>
            <a:ext cx="610424" cy="369332"/>
          </a:xfrm>
          <a:prstGeom prst="rect">
            <a:avLst/>
          </a:prstGeom>
          <a:noFill/>
        </p:spPr>
        <p:txBody>
          <a:bodyPr wrap="none" rtlCol="0">
            <a:spAutoFit/>
          </a:bodyPr>
          <a:lstStyle/>
          <a:p>
            <a:r>
              <a:rPr lang="en-US" dirty="0" smtClean="0"/>
              <a:t>Year</a:t>
            </a:r>
            <a:endParaRPr lang="en-US" dirty="0"/>
          </a:p>
        </p:txBody>
      </p:sp>
      <p:sp>
        <p:nvSpPr>
          <p:cNvPr id="7" name="TextBox 6"/>
          <p:cNvSpPr txBox="1"/>
          <p:nvPr/>
        </p:nvSpPr>
        <p:spPr>
          <a:xfrm rot="16200000" flipH="1">
            <a:off x="-773803" y="3136003"/>
            <a:ext cx="2678938" cy="369332"/>
          </a:xfrm>
          <a:prstGeom prst="rect">
            <a:avLst/>
          </a:prstGeom>
          <a:noFill/>
        </p:spPr>
        <p:txBody>
          <a:bodyPr wrap="none" rtlCol="0">
            <a:spAutoFit/>
          </a:bodyPr>
          <a:lstStyle/>
          <a:p>
            <a:r>
              <a:rPr lang="en-US" dirty="0" smtClean="0"/>
              <a:t>Number of minors arrested</a:t>
            </a:r>
            <a:endParaRPr lang="en-US" dirty="0"/>
          </a:p>
        </p:txBody>
      </p:sp>
      <p:sp>
        <p:nvSpPr>
          <p:cNvPr id="8"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9" name="Date Placeholder 8"/>
          <p:cNvSpPr>
            <a:spLocks noGrp="1"/>
          </p:cNvSpPr>
          <p:nvPr>
            <p:ph type="dt" sz="half" idx="12"/>
          </p:nvPr>
        </p:nvSpPr>
        <p:spPr/>
        <p:txBody>
          <a:bodyPr/>
          <a:lstStyle/>
          <a:p>
            <a:fld id="{78D9B3D4-DAEC-B946-8277-0D62ADE9A892}" type="datetime1">
              <a:rPr lang="en-US" smtClean="0"/>
              <a:t>11/21/10</a:t>
            </a:fld>
            <a:endParaRPr lang="en-US"/>
          </a:p>
        </p:txBody>
      </p:sp>
      <p:sp>
        <p:nvSpPr>
          <p:cNvPr id="10" name="Slide Number Placeholder 9"/>
          <p:cNvSpPr>
            <a:spLocks noGrp="1"/>
          </p:cNvSpPr>
          <p:nvPr>
            <p:ph type="sldNum" sz="quarter" idx="11"/>
          </p:nvPr>
        </p:nvSpPr>
        <p:spPr/>
        <p:txBody>
          <a:bodyPr/>
          <a:lstStyle/>
          <a:p>
            <a:fld id="{599FE963-493D-6C4E-B686-D39790523B81}" type="slidenum">
              <a:rPr lang="en-US" smtClean="0"/>
              <a:pPr/>
              <a:t>46</a:t>
            </a:fld>
            <a:endParaRPr lang="en-US"/>
          </a:p>
        </p:txBody>
      </p:sp>
      <p:sp>
        <p:nvSpPr>
          <p:cNvPr id="11" name="TextBox 10"/>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and A and sources </a:t>
            </a:r>
            <a:endParaRPr lang="en-US" dirty="0"/>
          </a:p>
        </p:txBody>
      </p:sp>
      <p:sp>
        <p:nvSpPr>
          <p:cNvPr id="3" name="Content Placeholder 2"/>
          <p:cNvSpPr>
            <a:spLocks noGrp="1"/>
          </p:cNvSpPr>
          <p:nvPr>
            <p:ph idx="1"/>
          </p:nvPr>
        </p:nvSpPr>
        <p:spPr/>
        <p:txBody>
          <a:bodyPr/>
          <a:lstStyle/>
          <a:p>
            <a:pPr>
              <a:buFont typeface="Arial" charset="0"/>
              <a:buChar char="•"/>
            </a:pPr>
            <a:r>
              <a:rPr lang="en-US" sz="1800" dirty="0" smtClean="0">
                <a:hlinkClick r:id="rId3"/>
              </a:rPr>
              <a:t>http://dist08.casen.govoffice.com/index.asp?Type=B_BASIC&amp;SEC={20BBA5E0-F400-4A31-802C-C4416989696D}</a:t>
            </a:r>
            <a:r>
              <a:rPr lang="en-US" sz="1800" dirty="0" smtClean="0"/>
              <a:t> (11/20/2010)</a:t>
            </a:r>
          </a:p>
          <a:p>
            <a:pPr>
              <a:buFont typeface="Arial" charset="0"/>
              <a:buChar char="•"/>
            </a:pPr>
            <a:r>
              <a:rPr lang="en-US" sz="1800" dirty="0" smtClean="0">
                <a:hlinkClick r:id="rId4"/>
              </a:rPr>
              <a:t>http://gov.ca.gov/press-release/14991/</a:t>
            </a:r>
            <a:r>
              <a:rPr lang="en-US" sz="1800" dirty="0" smtClean="0"/>
              <a:t> (11/20/2010)</a:t>
            </a:r>
          </a:p>
          <a:p>
            <a:pPr>
              <a:buFont typeface="Arial" charset="0"/>
              <a:buChar char="•"/>
            </a:pPr>
            <a:r>
              <a:rPr lang="en-US" sz="1800" dirty="0" smtClean="0"/>
              <a:t>(text of the bill) </a:t>
            </a:r>
            <a:r>
              <a:rPr lang="en-US" sz="1800" dirty="0" smtClean="0">
                <a:hlinkClick r:id="rId5"/>
              </a:rPr>
              <a:t>http://info.sen.ca.gov/pub/05-06/bill/asm/ab_1151-1200/ab_1179_bill_20051007_chaptered.html</a:t>
            </a:r>
            <a:r>
              <a:rPr lang="en-US" sz="1800" dirty="0" smtClean="0"/>
              <a:t> (11/20/2010)</a:t>
            </a:r>
          </a:p>
          <a:p>
            <a:pPr>
              <a:buFont typeface="Arial" charset="0"/>
              <a:buChar char="•"/>
            </a:pPr>
            <a:r>
              <a:rPr lang="en-US" sz="1800" dirty="0" smtClean="0">
                <a:hlinkClick r:id="rId6"/>
              </a:rPr>
              <a:t>http://courses.cs.vt.edu/cs3604/lib/Censorship/3-prong-test.html</a:t>
            </a:r>
            <a:r>
              <a:rPr lang="en-US" sz="1800" dirty="0" smtClean="0"/>
              <a:t> (11/20/2010)</a:t>
            </a:r>
          </a:p>
          <a:p>
            <a:pPr>
              <a:buFont typeface="Arial" charset="0"/>
              <a:buChar char="•"/>
            </a:pPr>
            <a:r>
              <a:rPr lang="en-US" sz="1800" dirty="0" smtClean="0">
                <a:hlinkClick r:id="rId7"/>
              </a:rPr>
              <a:t>http://www.entmerch.org/</a:t>
            </a:r>
            <a:r>
              <a:rPr lang="en-US" sz="1800" dirty="0" smtClean="0"/>
              <a:t> (11/20/2010)</a:t>
            </a:r>
          </a:p>
          <a:p>
            <a:pPr>
              <a:buFont typeface="Arial" charset="0"/>
              <a:buChar char="•"/>
            </a:pPr>
            <a:r>
              <a:rPr lang="en-US" sz="1800" dirty="0" smtClean="0">
                <a:hlinkClick r:id="rId8"/>
              </a:rPr>
              <a:t>http://g4tv.com/thefeed/blog/tag/9858/Video-Games-on-Trial.html</a:t>
            </a:r>
            <a:r>
              <a:rPr lang="en-US" sz="1800" dirty="0" smtClean="0"/>
              <a:t> (11/20/2010)</a:t>
            </a:r>
          </a:p>
          <a:p>
            <a:pPr>
              <a:buFont typeface="Arial" charset="0"/>
              <a:buChar char="•"/>
            </a:pPr>
            <a:r>
              <a:rPr lang="en-US" sz="1800" dirty="0" smtClean="0">
                <a:hlinkClick r:id="rId9"/>
              </a:rPr>
              <a:t>http://www.ojjdp.gov/ojstatbb/crime/JAR_Display.asp?ID=qa05201</a:t>
            </a:r>
            <a:r>
              <a:rPr lang="en-US" sz="1800" dirty="0" smtClean="0"/>
              <a:t> (11/20/2010)</a:t>
            </a:r>
          </a:p>
          <a:p>
            <a:endParaRPr lang="en-US" sz="1800" dirty="0"/>
          </a:p>
        </p:txBody>
      </p:sp>
      <p:sp>
        <p:nvSpPr>
          <p:cNvPr id="4" name="TextBox 3"/>
          <p:cNvSpPr txBox="1"/>
          <p:nvPr/>
        </p:nvSpPr>
        <p:spPr>
          <a:xfrm>
            <a:off x="7239000" y="6248400"/>
            <a:ext cx="1656607" cy="369332"/>
          </a:xfrm>
          <a:prstGeom prst="rect">
            <a:avLst/>
          </a:prstGeom>
          <a:noFill/>
        </p:spPr>
        <p:txBody>
          <a:bodyPr wrap="none" rtlCol="0">
            <a:spAutoFit/>
          </a:bodyPr>
          <a:lstStyle/>
          <a:p>
            <a:r>
              <a:rPr lang="en-US" dirty="0" smtClean="0"/>
              <a:t>William Decker</a:t>
            </a:r>
            <a:endParaRPr lang="en-US" dirty="0"/>
          </a:p>
        </p:txBody>
      </p:sp>
      <p:sp>
        <p:nvSpPr>
          <p:cNvPr id="5" name="Footer Placeholder 3"/>
          <p:cNvSpPr>
            <a:spLocks noGrp="1"/>
          </p:cNvSpPr>
          <p:nvPr>
            <p:ph type="ftr" sz="quarter" idx="10"/>
          </p:nvPr>
        </p:nvSpPr>
        <p:spPr>
          <a:xfrm>
            <a:off x="3124200" y="6248400"/>
            <a:ext cx="2895600" cy="457200"/>
          </a:xfrm>
        </p:spPr>
        <p:txBody>
          <a:bodyPr/>
          <a:lstStyle/>
          <a:p>
            <a:r>
              <a:rPr lang="en-US" smtClean="0"/>
              <a:t>© 2010 Keith A. Pray</a:t>
            </a:r>
            <a:endParaRPr lang="en-US" dirty="0"/>
          </a:p>
        </p:txBody>
      </p:sp>
      <p:sp>
        <p:nvSpPr>
          <p:cNvPr id="6" name="Date Placeholder 5"/>
          <p:cNvSpPr>
            <a:spLocks noGrp="1"/>
          </p:cNvSpPr>
          <p:nvPr>
            <p:ph type="dt" sz="half" idx="12"/>
          </p:nvPr>
        </p:nvSpPr>
        <p:spPr/>
        <p:txBody>
          <a:bodyPr/>
          <a:lstStyle/>
          <a:p>
            <a:fld id="{9CD79CC7-AB6E-D040-BAC2-B558BCE218FB}" type="datetime1">
              <a:rPr lang="en-US" smtClean="0"/>
              <a:t>11/21/10</a:t>
            </a:fld>
            <a:endParaRPr lang="en-US"/>
          </a:p>
        </p:txBody>
      </p:sp>
      <p:sp>
        <p:nvSpPr>
          <p:cNvPr id="7" name="Slide Number Placeholder 6"/>
          <p:cNvSpPr>
            <a:spLocks noGrp="1"/>
          </p:cNvSpPr>
          <p:nvPr>
            <p:ph type="sldNum" sz="quarter" idx="11"/>
          </p:nvPr>
        </p:nvSpPr>
        <p:spPr/>
        <p:txBody>
          <a:bodyPr/>
          <a:lstStyle/>
          <a:p>
            <a:fld id="{599FE963-493D-6C4E-B686-D39790523B81}" type="slidenum">
              <a:rPr lang="en-US" smtClean="0"/>
              <a:pPr/>
              <a:t>47</a:t>
            </a:fld>
            <a:endParaRPr lang="en-US"/>
          </a:p>
        </p:txBody>
      </p:sp>
      <p:sp>
        <p:nvSpPr>
          <p:cNvPr id="8" name="TextBox 7"/>
          <p:cNvSpPr txBox="1"/>
          <p:nvPr/>
        </p:nvSpPr>
        <p:spPr>
          <a:xfrm>
            <a:off x="7010400" y="381000"/>
            <a:ext cx="2057400" cy="461665"/>
          </a:xfrm>
          <a:prstGeom prst="rect">
            <a:avLst/>
          </a:prstGeom>
          <a:noFill/>
        </p:spPr>
        <p:txBody>
          <a:bodyPr wrap="square" rtlCol="0">
            <a:spAutoFit/>
          </a:bodyPr>
          <a:lstStyle/>
          <a:p>
            <a:r>
              <a:rPr lang="en-US" dirty="0" smtClean="0">
                <a:solidFill>
                  <a:sysClr val="windowText" lastClr="000000"/>
                </a:solidFill>
                <a:latin typeface="+mj-lt"/>
              </a:rPr>
              <a:t>Bill Decker</a:t>
            </a:r>
            <a:endParaRPr lang="en-US" dirty="0">
              <a:solidFill>
                <a:sysClr val="windowText" lastClr="000000"/>
              </a:solidFill>
              <a:latin typeface="+mj-lt"/>
            </a:endParaRPr>
          </a:p>
        </p:txBody>
      </p:sp>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2010 Keith A. Pray</a:t>
            </a:r>
            <a:endParaRPr lang="en-US" smtClean="0"/>
          </a:p>
        </p:txBody>
      </p:sp>
      <p:sp>
        <p:nvSpPr>
          <p:cNvPr id="17411" name="Slide Number Placeholder 4"/>
          <p:cNvSpPr>
            <a:spLocks noGrp="1"/>
          </p:cNvSpPr>
          <p:nvPr>
            <p:ph type="sldNum" sz="quarter" idx="11"/>
          </p:nvPr>
        </p:nvSpPr>
        <p:spPr>
          <a:noFill/>
        </p:spPr>
        <p:txBody>
          <a:bodyPr/>
          <a:lstStyle/>
          <a:p>
            <a:fld id="{31EDA051-8662-454A-83F2-E02AFFE8F5EE}" type="slidenum">
              <a:rPr lang="en-US" smtClean="0"/>
              <a:pPr/>
              <a:t>48</a:t>
            </a:fld>
            <a:endParaRPr lang="en-US" smtClean="0"/>
          </a:p>
        </p:txBody>
      </p:sp>
      <p:sp>
        <p:nvSpPr>
          <p:cNvPr id="17412" name="Date Placeholder 5"/>
          <p:cNvSpPr>
            <a:spLocks noGrp="1"/>
          </p:cNvSpPr>
          <p:nvPr>
            <p:ph type="dt" sz="quarter" idx="12"/>
          </p:nvPr>
        </p:nvSpPr>
        <p:spPr>
          <a:noFill/>
        </p:spPr>
        <p:txBody>
          <a:bodyPr/>
          <a:lstStyle/>
          <a:p>
            <a:fld id="{3AB7CDAB-8479-5440-A65A-44D0F70B238F}" type="datetime1">
              <a:rPr lang="en-US" smtClean="0"/>
              <a:t>11/22/10</a:t>
            </a:fld>
            <a:endParaRPr lang="en-US" smtClean="0"/>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a:t>
            </a:r>
            <a:r>
              <a:rPr lang="en-US" sz="2400" dirty="0" smtClean="0">
                <a:ea typeface="ＭＳ Ｐゴシック" pitchFamily="-109" charset="-128"/>
                <a:cs typeface="ＭＳ Ｐゴシック" pitchFamily="-109" charset="-128"/>
              </a:rPr>
              <a:t>Present Intellectual Property</a:t>
            </a:r>
            <a:endParaRPr lang="en-US" sz="2100" dirty="0" smtClean="0">
              <a:ea typeface="ＭＳ Ｐゴシック" pitchFamily="-109" charset="-128"/>
              <a:cs typeface="ＭＳ Ｐゴシック" pitchFamily="-109" charset="-128"/>
            </a:endParaRP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 Freedom </a:t>
            </a:r>
            <a:r>
              <a:rPr lang="en-US" sz="2400" dirty="0" smtClean="0">
                <a:ea typeface="ＭＳ Ｐゴシック" pitchFamily="-109" charset="-128"/>
                <a:cs typeface="ＭＳ Ｐゴシック" pitchFamily="-109" charset="-128"/>
              </a:rPr>
              <a:t>Of Speech</a:t>
            </a:r>
          </a:p>
          <a:p>
            <a:pPr marL="571500" indent="-571500" eaLnBrk="1" hangingPunct="1">
              <a:buFont typeface="Times" pitchFamily="-109" charset="0"/>
              <a:buAutoNum type="arabicPeriod"/>
            </a:pPr>
            <a:r>
              <a:rPr lang="en-US" sz="2400" dirty="0">
                <a:ea typeface="ＭＳ Ｐゴシック" pitchFamily="-109" charset="-128"/>
                <a:cs typeface="ＭＳ Ｐゴシック" pitchFamily="-109" charset="-128"/>
              </a:rPr>
              <a:t>Assignment</a:t>
            </a:r>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ea typeface="ＭＳ Ｐゴシック" pitchFamily="-109" charset="-128"/>
                <a:cs typeface="ＭＳ Ｐゴシック" pitchFamily="-109" charset="-128"/>
              </a:rPr>
              <a:t>Assignment</a:t>
            </a:r>
            <a:endParaRPr lang="en-US" dirty="0" smtClean="0">
              <a:ea typeface="ＭＳ Ｐゴシック" pitchFamily="-109" charset="-128"/>
              <a:cs typeface="ＭＳ Ｐゴシック" pitchFamily="-109" charset="-128"/>
            </a:endParaRPr>
          </a:p>
        </p:txBody>
      </p:sp>
      <p:sp>
        <p:nvSpPr>
          <p:cNvPr id="37891" name="Content Placeholder 2"/>
          <p:cNvSpPr>
            <a:spLocks noGrp="1"/>
          </p:cNvSpPr>
          <p:nvPr>
            <p:ph idx="1"/>
          </p:nvPr>
        </p:nvSpPr>
        <p:spPr/>
        <p:txBody>
          <a:bodyPr/>
          <a:lstStyle/>
          <a:p>
            <a:r>
              <a:rPr lang="en-US" dirty="0" smtClean="0">
                <a:ea typeface="ＭＳ Ｐゴシック" pitchFamily="-109" charset="-128"/>
                <a:cs typeface="ＭＳ Ｐゴシック" pitchFamily="-109" charset="-128"/>
              </a:rPr>
              <a:t>Remember to read the next 2 chapters in the book.</a:t>
            </a:r>
          </a:p>
          <a:p>
            <a:pPr lvl="1"/>
            <a:r>
              <a:rPr lang="en-US" dirty="0" smtClean="0"/>
              <a:t>Chapter </a:t>
            </a:r>
            <a:r>
              <a:rPr lang="en-US" dirty="0" smtClean="0"/>
              <a:t>9 - Commerce And Speech</a:t>
            </a:r>
            <a:r>
              <a:rPr lang="en-US" dirty="0" smtClean="0"/>
              <a:t> </a:t>
            </a:r>
          </a:p>
          <a:p>
            <a:pPr lvl="1"/>
            <a:r>
              <a:rPr lang="en-US" dirty="0" smtClean="0"/>
              <a:t>Chapter 10 - Digital </a:t>
            </a:r>
            <a:r>
              <a:rPr lang="en-US" dirty="0" smtClean="0"/>
              <a:t>Divide And Work</a:t>
            </a:r>
            <a:r>
              <a:rPr lang="en-US" dirty="0" smtClean="0"/>
              <a:t> </a:t>
            </a:r>
            <a:endParaRPr lang="en-US" dirty="0" smtClean="0">
              <a:ea typeface="ＭＳ Ｐゴシック" pitchFamily="-109" charset="-128"/>
              <a:cs typeface="ＭＳ Ｐゴシック" pitchFamily="-109" charset="-128"/>
            </a:endParaRPr>
          </a:p>
          <a:p>
            <a:r>
              <a:rPr lang="en-US" dirty="0" smtClean="0">
                <a:ea typeface="ＭＳ Ｐゴシック" pitchFamily="-109" charset="-128"/>
                <a:cs typeface="ＭＳ Ｐゴシック" pitchFamily="-109" charset="-128"/>
              </a:rPr>
              <a:t>Be prepared </a:t>
            </a:r>
            <a:r>
              <a:rPr lang="en-US" dirty="0" smtClean="0">
                <a:ea typeface="ＭＳ Ｐゴシック" pitchFamily="-109" charset="-128"/>
                <a:cs typeface="ＭＳ Ｐゴシック" pitchFamily="-109" charset="-128"/>
              </a:rPr>
              <a:t>for a quiz on this and past material.</a:t>
            </a:r>
          </a:p>
          <a:p>
            <a:pPr lvl="1"/>
            <a:r>
              <a:rPr lang="en-US" dirty="0" smtClean="0">
                <a:ea typeface="ＭＳ Ｐゴシック" pitchFamily="-109" charset="-128"/>
                <a:cs typeface="ＭＳ Ｐゴシック" pitchFamily="-109" charset="-128"/>
              </a:rPr>
              <a:t>We will take as much time as needed for Questions and Answers at the beginning of next class.</a:t>
            </a:r>
            <a:endParaRPr lang="en-US" dirty="0" smtClean="0">
              <a:ea typeface="ＭＳ Ｐゴシック" pitchFamily="-109" charset="-128"/>
              <a:cs typeface="ＭＳ Ｐゴシック" pitchFamily="-109" charset="-128"/>
            </a:endParaRPr>
          </a:p>
          <a:p>
            <a:r>
              <a:rPr lang="en-US" dirty="0" smtClean="0">
                <a:ea typeface="ＭＳ Ｐゴシック" pitchFamily="-109" charset="-128"/>
                <a:cs typeface="ＭＳ Ｐゴシック" pitchFamily="-109" charset="-128"/>
              </a:rPr>
              <a:t>Make sure to add sections to your Movie Group’s web site for the material covered thus far.</a:t>
            </a:r>
            <a:endParaRPr lang="en-US" dirty="0" smtClean="0">
              <a:ea typeface="ＭＳ Ｐゴシック" pitchFamily="-109" charset="-128"/>
              <a:cs typeface="ＭＳ Ｐゴシック" pitchFamily="-109" charset="-128"/>
            </a:endParaRPr>
          </a:p>
        </p:txBody>
      </p:sp>
      <p:sp>
        <p:nvSpPr>
          <p:cNvPr id="37892" name="Footer Placeholder 3"/>
          <p:cNvSpPr>
            <a:spLocks noGrp="1"/>
          </p:cNvSpPr>
          <p:nvPr>
            <p:ph type="ftr" sz="quarter" idx="10"/>
          </p:nvPr>
        </p:nvSpPr>
        <p:spPr>
          <a:noFill/>
        </p:spPr>
        <p:txBody>
          <a:bodyPr/>
          <a:lstStyle/>
          <a:p>
            <a:r>
              <a:rPr lang="en-US" smtClean="0"/>
              <a:t>© 2010 Keith A. Pray</a:t>
            </a:r>
            <a:endParaRPr lang="en-US" smtClean="0"/>
          </a:p>
        </p:txBody>
      </p:sp>
      <p:sp>
        <p:nvSpPr>
          <p:cNvPr id="37893" name="Slide Number Placeholder 4"/>
          <p:cNvSpPr>
            <a:spLocks noGrp="1"/>
          </p:cNvSpPr>
          <p:nvPr>
            <p:ph type="sldNum" sz="quarter" idx="11"/>
          </p:nvPr>
        </p:nvSpPr>
        <p:spPr>
          <a:noFill/>
        </p:spPr>
        <p:txBody>
          <a:bodyPr/>
          <a:lstStyle/>
          <a:p>
            <a:fld id="{47D682BB-EF06-424F-A9E1-906C62A88420}" type="slidenum">
              <a:rPr lang="en-US" smtClean="0"/>
              <a:pPr/>
              <a:t>49</a:t>
            </a:fld>
            <a:endParaRPr lang="en-US" smtClean="0"/>
          </a:p>
        </p:txBody>
      </p:sp>
      <p:sp>
        <p:nvSpPr>
          <p:cNvPr id="37894" name="Date Placeholder 5"/>
          <p:cNvSpPr>
            <a:spLocks noGrp="1"/>
          </p:cNvSpPr>
          <p:nvPr>
            <p:ph type="dt" sz="quarter" idx="12"/>
          </p:nvPr>
        </p:nvSpPr>
        <p:spPr>
          <a:noFill/>
        </p:spPr>
        <p:txBody>
          <a:bodyPr/>
          <a:lstStyle/>
          <a:p>
            <a:fld id="{BAA0CC4E-2E41-5748-9834-20BDA11F4961}" type="datetime1">
              <a:rPr lang="en-US" smtClean="0"/>
              <a:t>11/22/10</a:t>
            </a:fld>
            <a:endParaRPr lang="en-US" smtClean="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Micro transactions</a:t>
            </a:r>
            <a:br>
              <a:rPr lang="en-US" sz="2800" dirty="0" smtClean="0"/>
            </a:br>
            <a:r>
              <a:rPr lang="en-US" sz="2000" dirty="0" smtClean="0"/>
              <a:t>Cordell Zebrose</a:t>
            </a:r>
            <a:endParaRPr lang="en-US" sz="2000" dirty="0"/>
          </a:p>
        </p:txBody>
      </p:sp>
      <p:sp>
        <p:nvSpPr>
          <p:cNvPr id="3" name="Content Placeholder 2"/>
          <p:cNvSpPr>
            <a:spLocks noGrp="1"/>
          </p:cNvSpPr>
          <p:nvPr>
            <p:ph idx="1"/>
          </p:nvPr>
        </p:nvSpPr>
        <p:spPr/>
        <p:txBody>
          <a:bodyPr/>
          <a:lstStyle/>
          <a:p>
            <a:r>
              <a:rPr lang="en-US" sz="2800" dirty="0" smtClean="0">
                <a:latin typeface="+mj-lt"/>
              </a:rPr>
              <a:t>Examples</a:t>
            </a:r>
          </a:p>
          <a:p>
            <a:pPr lvl="1"/>
            <a:r>
              <a:rPr lang="en-US" sz="2400" dirty="0" smtClean="0"/>
              <a:t>Combat Arms by </a:t>
            </a:r>
            <a:r>
              <a:rPr lang="en-US" sz="2400" dirty="0" err="1" smtClean="0"/>
              <a:t>Nexon</a:t>
            </a:r>
            <a:endParaRPr lang="en-US" sz="2400" dirty="0" smtClean="0"/>
          </a:p>
          <a:p>
            <a:pPr lvl="1"/>
            <a:r>
              <a:rPr lang="en-US" sz="2400" dirty="0" smtClean="0"/>
              <a:t>Tap </a:t>
            </a:r>
            <a:r>
              <a:rPr lang="en-US" sz="2400" dirty="0" err="1" smtClean="0"/>
              <a:t>Tap</a:t>
            </a:r>
            <a:r>
              <a:rPr lang="en-US" sz="2400" dirty="0" smtClean="0"/>
              <a:t> Revenge 3</a:t>
            </a:r>
          </a:p>
          <a:p>
            <a:r>
              <a:rPr lang="en-US" sz="2800" dirty="0" smtClean="0">
                <a:latin typeface="+mj-lt"/>
              </a:rPr>
              <a:t>Micro transactions might replace traditional payment</a:t>
            </a:r>
          </a:p>
          <a:p>
            <a:pPr lvl="1"/>
            <a:r>
              <a:rPr lang="en-US" sz="2400" dirty="0" smtClean="0"/>
              <a:t>DRM is in a losing battle with pirates</a:t>
            </a:r>
          </a:p>
          <a:p>
            <a:pPr lvl="1"/>
            <a:r>
              <a:rPr lang="en-US" sz="2400" dirty="0" smtClean="0"/>
              <a:t>This offers an easy solution</a:t>
            </a:r>
          </a:p>
        </p:txBody>
      </p:sp>
      <p:sp>
        <p:nvSpPr>
          <p:cNvPr id="4" name="Footer Placeholder 3"/>
          <p:cNvSpPr>
            <a:spLocks noGrp="1"/>
          </p:cNvSpPr>
          <p:nvPr>
            <p:ph type="ftr" sz="quarter" idx="10"/>
          </p:nvPr>
        </p:nvSpPr>
        <p:spPr/>
        <p:txBody>
          <a:bodyPr/>
          <a:lstStyle/>
          <a:p>
            <a:r>
              <a:rPr lang="en-US" smtClean="0"/>
              <a:t>© 2010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5</a:t>
            </a:fld>
            <a:endParaRPr lang="en-US" dirty="0"/>
          </a:p>
        </p:txBody>
      </p:sp>
      <p:sp>
        <p:nvSpPr>
          <p:cNvPr id="6" name="Date Placeholder 5"/>
          <p:cNvSpPr>
            <a:spLocks noGrp="1"/>
          </p:cNvSpPr>
          <p:nvPr>
            <p:ph type="dt" sz="half" idx="12"/>
          </p:nvPr>
        </p:nvSpPr>
        <p:spPr/>
        <p:txBody>
          <a:bodyPr/>
          <a:lstStyle/>
          <a:p>
            <a:fld id="{1077D77C-7585-2B4B-AF03-C7FD1E0AB1F5}"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0"/>
          </p:nvPr>
        </p:nvSpPr>
        <p:spPr>
          <a:noFill/>
        </p:spPr>
        <p:txBody>
          <a:bodyPr/>
          <a:lstStyle/>
          <a:p>
            <a:fld id="{1C63EF3F-D4F4-DA40-98C7-51CFEA26D823}" type="datetime1">
              <a:rPr lang="en-US" smtClean="0"/>
              <a:t>11/21/10</a:t>
            </a:fld>
            <a:endParaRPr lang="en-US" smtClean="0"/>
          </a:p>
        </p:txBody>
      </p:sp>
      <p:sp>
        <p:nvSpPr>
          <p:cNvPr id="44035" name="Rectangle 4"/>
          <p:cNvSpPr>
            <a:spLocks noGrp="1" noChangeArrowheads="1"/>
          </p:cNvSpPr>
          <p:nvPr>
            <p:ph type="ftr" sz="quarter" idx="11"/>
          </p:nvPr>
        </p:nvSpPr>
        <p:spPr>
          <a:noFill/>
        </p:spPr>
        <p:txBody>
          <a:bodyPr/>
          <a:lstStyle/>
          <a:p>
            <a:r>
              <a:rPr lang="en-US" smtClean="0"/>
              <a:t>© 2010 Keith A. Pray</a:t>
            </a:r>
            <a:endParaRPr lang="en-US" smtClean="0"/>
          </a:p>
        </p:txBody>
      </p:sp>
      <p:sp>
        <p:nvSpPr>
          <p:cNvPr id="44036" name="Slide Number Placeholder 5"/>
          <p:cNvSpPr>
            <a:spLocks noGrp="1" noChangeArrowheads="1"/>
          </p:cNvSpPr>
          <p:nvPr>
            <p:ph type="sldNum" sz="quarter" idx="12"/>
          </p:nvPr>
        </p:nvSpPr>
        <p:spPr>
          <a:noFill/>
        </p:spPr>
        <p:txBody>
          <a:bodyPr/>
          <a:lstStyle/>
          <a:p>
            <a:fld id="{A61C91C4-4113-6C4F-A6CC-B6F62E5B6934}" type="slidenum">
              <a:rPr lang="en-US"/>
              <a:pPr/>
              <a:t>50</a:t>
            </a:fld>
            <a:endParaRPr lang="en-US"/>
          </a:p>
        </p:txBody>
      </p:sp>
      <p:sp>
        <p:nvSpPr>
          <p:cNvPr id="44037"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8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44038"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Tree>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9" charset="-128"/>
                <a:cs typeface="ＭＳ Ｐゴシック" pitchFamily="-109" charset="-128"/>
              </a:rPr>
              <a:t>Freedom Of Speech</a:t>
            </a:r>
          </a:p>
        </p:txBody>
      </p:sp>
      <p:sp>
        <p:nvSpPr>
          <p:cNvPr id="37891" name="Content Placeholder 2"/>
          <p:cNvSpPr>
            <a:spLocks noGrp="1"/>
          </p:cNvSpPr>
          <p:nvPr>
            <p:ph idx="1"/>
          </p:nvPr>
        </p:nvSpPr>
        <p:spPr/>
        <p:txBody>
          <a:bodyPr/>
          <a:lstStyle/>
          <a:p>
            <a:r>
              <a:rPr lang="en-US" smtClean="0">
                <a:ea typeface="ＭＳ Ｐゴシック" pitchFamily="-109" charset="-128"/>
                <a:cs typeface="ＭＳ Ｐゴシック" pitchFamily="-109" charset="-128"/>
              </a:rPr>
              <a:t>How has information processing technologies changed free speech?</a:t>
            </a:r>
          </a:p>
          <a:p>
            <a:endParaRPr lang="en-US" smtClean="0">
              <a:ea typeface="ＭＳ Ｐゴシック" pitchFamily="-109" charset="-128"/>
              <a:cs typeface="ＭＳ Ｐゴシック" pitchFamily="-109" charset="-128"/>
            </a:endParaRPr>
          </a:p>
          <a:p>
            <a:r>
              <a:rPr lang="en-US" smtClean="0">
                <a:ea typeface="ＭＳ Ｐゴシック" pitchFamily="-109" charset="-128"/>
                <a:cs typeface="ＭＳ Ｐゴシック" pitchFamily="-109" charset="-128"/>
              </a:rPr>
              <a:t>How will it?</a:t>
            </a:r>
          </a:p>
        </p:txBody>
      </p:sp>
      <p:sp>
        <p:nvSpPr>
          <p:cNvPr id="37892" name="Footer Placeholder 3"/>
          <p:cNvSpPr>
            <a:spLocks noGrp="1"/>
          </p:cNvSpPr>
          <p:nvPr>
            <p:ph type="ftr" sz="quarter" idx="10"/>
          </p:nvPr>
        </p:nvSpPr>
        <p:spPr>
          <a:noFill/>
        </p:spPr>
        <p:txBody>
          <a:bodyPr/>
          <a:lstStyle/>
          <a:p>
            <a:r>
              <a:rPr lang="en-US" smtClean="0"/>
              <a:t>© 2010 Keith A. Pray</a:t>
            </a:r>
            <a:endParaRPr lang="en-US" smtClean="0"/>
          </a:p>
        </p:txBody>
      </p:sp>
      <p:sp>
        <p:nvSpPr>
          <p:cNvPr id="37893" name="Slide Number Placeholder 4"/>
          <p:cNvSpPr>
            <a:spLocks noGrp="1"/>
          </p:cNvSpPr>
          <p:nvPr>
            <p:ph type="sldNum" sz="quarter" idx="11"/>
          </p:nvPr>
        </p:nvSpPr>
        <p:spPr>
          <a:noFill/>
        </p:spPr>
        <p:txBody>
          <a:bodyPr/>
          <a:lstStyle/>
          <a:p>
            <a:fld id="{47D682BB-EF06-424F-A9E1-906C62A88420}" type="slidenum">
              <a:rPr lang="en-US" smtClean="0"/>
              <a:pPr/>
              <a:t>51</a:t>
            </a:fld>
            <a:endParaRPr lang="en-US" smtClean="0"/>
          </a:p>
        </p:txBody>
      </p:sp>
      <p:sp>
        <p:nvSpPr>
          <p:cNvPr id="37894" name="Date Placeholder 5"/>
          <p:cNvSpPr>
            <a:spLocks noGrp="1"/>
          </p:cNvSpPr>
          <p:nvPr>
            <p:ph type="dt" sz="quarter" idx="12"/>
          </p:nvPr>
        </p:nvSpPr>
        <p:spPr>
          <a:noFill/>
        </p:spPr>
        <p:txBody>
          <a:bodyPr/>
          <a:lstStyle/>
          <a:p>
            <a:fld id="{BAA0CC4E-2E41-5748-9834-20BDA11F4961}" type="datetime1">
              <a:rPr lang="en-US" smtClean="0"/>
              <a:t>11/21/10</a:t>
            </a:fld>
            <a:endParaRPr lang="en-US" smtClean="0"/>
          </a:p>
        </p:txBody>
      </p:sp>
    </p:spTree>
  </p:cSld>
  <p:clrMapOvr>
    <a:masterClrMapping/>
  </p:clrMapOvr>
  <p:transition>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2010 Keith A. Pray</a:t>
            </a:r>
            <a:endParaRPr lang="en-US" smtClean="0"/>
          </a:p>
        </p:txBody>
      </p:sp>
      <p:sp>
        <p:nvSpPr>
          <p:cNvPr id="46083" name="Slide Number Placeholder 4"/>
          <p:cNvSpPr>
            <a:spLocks noGrp="1"/>
          </p:cNvSpPr>
          <p:nvPr>
            <p:ph type="sldNum" sz="quarter" idx="11"/>
          </p:nvPr>
        </p:nvSpPr>
        <p:spPr>
          <a:noFill/>
        </p:spPr>
        <p:txBody>
          <a:bodyPr/>
          <a:lstStyle/>
          <a:p>
            <a:fld id="{02717C6E-B5AB-554D-A2FA-010DE8480DA1}" type="slidenum">
              <a:rPr lang="en-US"/>
              <a:pPr/>
              <a:t>52</a:t>
            </a:fld>
            <a:endParaRPr lang="en-US"/>
          </a:p>
        </p:txBody>
      </p:sp>
      <p:sp>
        <p:nvSpPr>
          <p:cNvPr id="46084" name="Date Placeholder 5"/>
          <p:cNvSpPr>
            <a:spLocks noGrp="1"/>
          </p:cNvSpPr>
          <p:nvPr>
            <p:ph type="dt" sz="quarter" idx="12"/>
          </p:nvPr>
        </p:nvSpPr>
        <p:spPr>
          <a:noFill/>
        </p:spPr>
        <p:txBody>
          <a:bodyPr/>
          <a:lstStyle/>
          <a:p>
            <a:fld id="{6D319633-B32E-CC42-9C08-5CBC78ED5FE1}" type="datetime1">
              <a:rPr lang="en-US" smtClean="0"/>
              <a:t>11/21/10</a:t>
            </a:fld>
            <a:endParaRPr lang="en-US" smtClean="0"/>
          </a:p>
        </p:txBody>
      </p:sp>
      <p:sp>
        <p:nvSpPr>
          <p:cNvPr id="46085"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Freedom Of Speech</a:t>
            </a:r>
          </a:p>
        </p:txBody>
      </p:sp>
      <p:sp>
        <p:nvSpPr>
          <p:cNvPr id="46086" name="Rectangle 3"/>
          <p:cNvSpPr>
            <a:spLocks noGrp="1" noChangeArrowheads="1"/>
          </p:cNvSpPr>
          <p:nvPr>
            <p:ph type="body" idx="1"/>
          </p:nvPr>
        </p:nvSpPr>
        <p:spPr/>
        <p:txBody>
          <a:bodyPr/>
          <a:lstStyle/>
          <a:p>
            <a:r>
              <a:rPr lang="en-US">
                <a:ea typeface="ＭＳ Ｐゴシック" pitchFamily="-109" charset="-128"/>
                <a:cs typeface="ＭＳ Ｐゴシック" pitchFamily="-109" charset="-128"/>
              </a:rPr>
              <a:t>Is Free Speech a negative or positive right?</a:t>
            </a:r>
          </a:p>
          <a:p>
            <a:r>
              <a:rPr lang="en-US">
                <a:ea typeface="ＭＳ Ｐゴシック" pitchFamily="-109" charset="-128"/>
                <a:cs typeface="ＭＳ Ｐゴシック" pitchFamily="-109" charset="-128"/>
              </a:rPr>
              <a:t>Why is it considered important in general?</a:t>
            </a:r>
          </a:p>
          <a:p>
            <a:r>
              <a:rPr lang="en-US">
                <a:ea typeface="ＭＳ Ｐゴシック" pitchFamily="-109" charset="-128"/>
                <a:cs typeface="ＭＳ Ｐゴシック" pitchFamily="-109" charset="-128"/>
              </a:rPr>
              <a:t>What are some examples of speech not permitted?</a:t>
            </a:r>
          </a:p>
          <a:p>
            <a:pPr lvl="1"/>
            <a:r>
              <a:rPr lang="en-US"/>
              <a:t>Are these standards shared by everyone?</a:t>
            </a:r>
          </a:p>
          <a:p>
            <a:r>
              <a:rPr lang="en-US">
                <a:ea typeface="ＭＳ Ｐゴシック" pitchFamily="-109" charset="-128"/>
                <a:cs typeface="ＭＳ Ｐゴシック" pitchFamily="-109" charset="-128"/>
              </a:rPr>
              <a:t>What are some serious results?</a:t>
            </a:r>
          </a:p>
          <a:p>
            <a:r>
              <a:rPr lang="en-US">
                <a:ea typeface="ＭＳ Ｐゴシック" pitchFamily="-109" charset="-128"/>
                <a:cs typeface="ＭＳ Ｐゴシック" pitchFamily="-109" charset="-128"/>
              </a:rPr>
              <a:t>How to apply to the online content?</a:t>
            </a:r>
          </a:p>
          <a:p>
            <a:pPr lvl="1"/>
            <a:r>
              <a:rPr lang="en-US"/>
              <a:t>Standards? Enforcement?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2010 Keith A. Pray</a:t>
            </a:r>
            <a:endParaRPr lang="en-US" smtClean="0"/>
          </a:p>
        </p:txBody>
      </p:sp>
      <p:sp>
        <p:nvSpPr>
          <p:cNvPr id="48131" name="Slide Number Placeholder 4"/>
          <p:cNvSpPr>
            <a:spLocks noGrp="1"/>
          </p:cNvSpPr>
          <p:nvPr>
            <p:ph type="sldNum" sz="quarter" idx="11"/>
          </p:nvPr>
        </p:nvSpPr>
        <p:spPr>
          <a:noFill/>
        </p:spPr>
        <p:txBody>
          <a:bodyPr/>
          <a:lstStyle/>
          <a:p>
            <a:fld id="{4F465EB0-DFF6-1D47-9E6D-46385FE4E2D3}" type="slidenum">
              <a:rPr lang="en-US"/>
              <a:pPr/>
              <a:t>53</a:t>
            </a:fld>
            <a:endParaRPr lang="en-US"/>
          </a:p>
        </p:txBody>
      </p:sp>
      <p:sp>
        <p:nvSpPr>
          <p:cNvPr id="48132" name="Date Placeholder 5"/>
          <p:cNvSpPr>
            <a:spLocks noGrp="1"/>
          </p:cNvSpPr>
          <p:nvPr>
            <p:ph type="dt" sz="quarter" idx="12"/>
          </p:nvPr>
        </p:nvSpPr>
        <p:spPr>
          <a:noFill/>
        </p:spPr>
        <p:txBody>
          <a:bodyPr/>
          <a:lstStyle/>
          <a:p>
            <a:fld id="{2383E4A6-7D7F-3647-8A29-0D15D95D8690}" type="datetime1">
              <a:rPr lang="en-US" smtClean="0"/>
              <a:t>11/21/10</a:t>
            </a:fld>
            <a:endParaRPr lang="en-US" smtClean="0"/>
          </a:p>
        </p:txBody>
      </p:sp>
      <p:sp>
        <p:nvSpPr>
          <p:cNvPr id="48133"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48134" name="Rectangle 3"/>
          <p:cNvSpPr>
            <a:spLocks noGrp="1" noChangeArrowheads="1"/>
          </p:cNvSpPr>
          <p:nvPr>
            <p:ph type="body" idx="1"/>
          </p:nvPr>
        </p:nvSpPr>
        <p:spPr>
          <a:xfrm>
            <a:off x="457200" y="1600200"/>
            <a:ext cx="8178800" cy="4457700"/>
          </a:xfrm>
        </p:spPr>
        <p:txBody>
          <a:bodyPr/>
          <a:lstStyle/>
          <a:p>
            <a:r>
              <a:rPr lang="en-US">
                <a:ea typeface="ＭＳ Ｐゴシック" pitchFamily="-109" charset="-128"/>
                <a:cs typeface="ＭＳ Ｐゴシック" pitchFamily="-109" charset="-128"/>
              </a:rPr>
              <a:t>You are the head of the computer center at a public university. A state legislator goes to the university president to complain that sexually explicit words and pictures are being sent through the school’s computers and network, by email, Web, newsgroups, chat, and Webcams.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oter Placeholder 4"/>
          <p:cNvSpPr>
            <a:spLocks noGrp="1"/>
          </p:cNvSpPr>
          <p:nvPr>
            <p:ph type="ftr" sz="quarter" idx="10"/>
          </p:nvPr>
        </p:nvSpPr>
        <p:spPr>
          <a:noFill/>
        </p:spPr>
        <p:txBody>
          <a:bodyPr/>
          <a:lstStyle/>
          <a:p>
            <a:r>
              <a:rPr lang="en-US" smtClean="0"/>
              <a:t>© 2010 Keith A. Pray</a:t>
            </a:r>
            <a:endParaRPr lang="en-US" smtClean="0"/>
          </a:p>
        </p:txBody>
      </p:sp>
      <p:sp>
        <p:nvSpPr>
          <p:cNvPr id="50179" name="Slide Number Placeholder 5"/>
          <p:cNvSpPr>
            <a:spLocks noGrp="1"/>
          </p:cNvSpPr>
          <p:nvPr>
            <p:ph type="sldNum" sz="quarter" idx="11"/>
          </p:nvPr>
        </p:nvSpPr>
        <p:spPr>
          <a:noFill/>
        </p:spPr>
        <p:txBody>
          <a:bodyPr/>
          <a:lstStyle/>
          <a:p>
            <a:fld id="{A80E6EC6-24F1-C849-8502-899D70C87EE0}" type="slidenum">
              <a:rPr lang="en-US"/>
              <a:pPr/>
              <a:t>54</a:t>
            </a:fld>
            <a:endParaRPr lang="en-US"/>
          </a:p>
        </p:txBody>
      </p:sp>
      <p:sp>
        <p:nvSpPr>
          <p:cNvPr id="50180" name="Date Placeholder 6"/>
          <p:cNvSpPr>
            <a:spLocks noGrp="1"/>
          </p:cNvSpPr>
          <p:nvPr>
            <p:ph type="dt" sz="quarter" idx="12"/>
          </p:nvPr>
        </p:nvSpPr>
        <p:spPr>
          <a:noFill/>
        </p:spPr>
        <p:txBody>
          <a:bodyPr/>
          <a:lstStyle/>
          <a:p>
            <a:fld id="{CA446006-6934-FE4C-A4D8-0F39C52F0F6F}" type="datetime1">
              <a:rPr lang="en-US" smtClean="0"/>
              <a:t>11/21/10</a:t>
            </a:fld>
            <a:endParaRPr lang="en-US" smtClean="0"/>
          </a:p>
        </p:txBody>
      </p:sp>
      <p:sp>
        <p:nvSpPr>
          <p:cNvPr id="50181" name="Rectangle 2"/>
          <p:cNvSpPr>
            <a:spLocks noGrp="1" noChangeArrowheads="1"/>
          </p:cNvSpPr>
          <p:nvPr>
            <p:ph type="title"/>
          </p:nvPr>
        </p:nvSpPr>
        <p:spPr/>
        <p:txBody>
          <a:bodyPr/>
          <a:lstStyle/>
          <a:p>
            <a:r>
              <a:rPr lang="en-US">
                <a:ea typeface="ＭＳ Ｐゴシック" pitchFamily="-109" charset="-128"/>
                <a:cs typeface="ＭＳ Ｐゴシック" pitchFamily="-109" charset="-128"/>
              </a:rPr>
              <a:t>In-Class Exercise I</a:t>
            </a:r>
          </a:p>
        </p:txBody>
      </p:sp>
      <p:sp>
        <p:nvSpPr>
          <p:cNvPr id="50182" name="Rectangle 3"/>
          <p:cNvSpPr>
            <a:spLocks noGrp="1" noChangeArrowheads="1"/>
          </p:cNvSpPr>
          <p:nvPr>
            <p:ph type="body" sz="half" idx="1"/>
          </p:nvPr>
        </p:nvSpPr>
        <p:spPr>
          <a:xfrm>
            <a:off x="228600" y="1885950"/>
            <a:ext cx="4343400" cy="4514850"/>
          </a:xfrm>
        </p:spPr>
        <p:txBody>
          <a:bodyPr/>
          <a:lstStyle/>
          <a:p>
            <a:r>
              <a:rPr lang="en-US" sz="2600">
                <a:ea typeface="ＭＳ Ｐゴシック" pitchFamily="-109" charset="-128"/>
                <a:cs typeface="ＭＳ Ｐゴシック" pitchFamily="-109" charset="-128"/>
              </a:rPr>
              <a:t>Divide into groups.</a:t>
            </a:r>
          </a:p>
          <a:p>
            <a:r>
              <a:rPr lang="en-US" sz="2600">
                <a:ea typeface="ＭＳ Ｐゴシック" pitchFamily="-109" charset="-128"/>
                <a:cs typeface="ＭＳ Ｐゴシック" pitchFamily="-109" charset="-128"/>
              </a:rPr>
              <a:t>Each group contains:</a:t>
            </a:r>
          </a:p>
          <a:p>
            <a:pPr lvl="1"/>
            <a:r>
              <a:rPr lang="en-US" sz="1800"/>
              <a:t>1 university librarian</a:t>
            </a:r>
          </a:p>
          <a:p>
            <a:pPr lvl="1"/>
            <a:r>
              <a:rPr lang="en-US" sz="1800"/>
              <a:t>1 legislator</a:t>
            </a:r>
          </a:p>
          <a:p>
            <a:pPr lvl="1"/>
            <a:r>
              <a:rPr lang="en-US" sz="1800"/>
              <a:t>1 researcher</a:t>
            </a:r>
          </a:p>
          <a:p>
            <a:pPr lvl="1"/>
            <a:r>
              <a:rPr lang="en-US" sz="1800"/>
              <a:t>1 computer expert</a:t>
            </a:r>
          </a:p>
          <a:p>
            <a:pPr lvl="1"/>
            <a:r>
              <a:rPr lang="en-US" sz="1800"/>
              <a:t>1 college student</a:t>
            </a:r>
          </a:p>
          <a:p>
            <a:endParaRPr lang="en-US" sz="2600">
              <a:ea typeface="ＭＳ Ｐゴシック" pitchFamily="-109" charset="-128"/>
              <a:cs typeface="ＭＳ Ｐゴシック" pitchFamily="-109" charset="-128"/>
            </a:endParaRPr>
          </a:p>
        </p:txBody>
      </p:sp>
      <p:sp>
        <p:nvSpPr>
          <p:cNvPr id="50183" name="Rectangle 4"/>
          <p:cNvSpPr>
            <a:spLocks noGrp="1" noChangeArrowheads="1"/>
          </p:cNvSpPr>
          <p:nvPr>
            <p:ph type="body" sz="half" idx="2"/>
          </p:nvPr>
        </p:nvSpPr>
        <p:spPr>
          <a:xfrm>
            <a:off x="4343400" y="1885950"/>
            <a:ext cx="4572000" cy="4171950"/>
          </a:xfrm>
        </p:spPr>
        <p:txBody>
          <a:bodyPr/>
          <a:lstStyle/>
          <a:p>
            <a:r>
              <a:rPr lang="en-US" sz="2600">
                <a:ea typeface="ＭＳ Ｐゴシック" pitchFamily="-109" charset="-128"/>
                <a:cs typeface="ＭＳ Ｐゴシック" pitchFamily="-109" charset="-128"/>
              </a:rPr>
              <a:t>The group must decide:</a:t>
            </a:r>
          </a:p>
          <a:p>
            <a:pPr lvl="1"/>
            <a:r>
              <a:rPr lang="en-US" sz="1800"/>
              <a:t>What materials should be allowed and what banned?</a:t>
            </a:r>
          </a:p>
          <a:p>
            <a:pPr lvl="1"/>
            <a:r>
              <a:rPr lang="en-US" sz="1800"/>
              <a:t>What activities should be allowed and banned?</a:t>
            </a:r>
          </a:p>
          <a:p>
            <a:pPr lvl="1"/>
            <a:r>
              <a:rPr lang="en-US" sz="1800"/>
              <a:t>How will you enforce this?</a:t>
            </a:r>
          </a:p>
          <a:p>
            <a:pPr lvl="1"/>
            <a:r>
              <a:rPr lang="en-US" sz="1800"/>
              <a:t>Who will decide?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2010 Keith A. Pray</a:t>
            </a:r>
            <a:endParaRPr lang="en-US" smtClean="0"/>
          </a:p>
        </p:txBody>
      </p:sp>
      <p:sp>
        <p:nvSpPr>
          <p:cNvPr id="52227" name="Slide Number Placeholder 4"/>
          <p:cNvSpPr>
            <a:spLocks noGrp="1"/>
          </p:cNvSpPr>
          <p:nvPr>
            <p:ph type="sldNum" sz="quarter" idx="11"/>
          </p:nvPr>
        </p:nvSpPr>
        <p:spPr>
          <a:noFill/>
        </p:spPr>
        <p:txBody>
          <a:bodyPr/>
          <a:lstStyle/>
          <a:p>
            <a:fld id="{09E4C7B6-6322-DC4C-80A0-0C541F3A2CB8}" type="slidenum">
              <a:rPr lang="en-US"/>
              <a:pPr/>
              <a:t>55</a:t>
            </a:fld>
            <a:endParaRPr lang="en-US"/>
          </a:p>
        </p:txBody>
      </p:sp>
      <p:sp>
        <p:nvSpPr>
          <p:cNvPr id="52228" name="Date Placeholder 5"/>
          <p:cNvSpPr>
            <a:spLocks noGrp="1"/>
          </p:cNvSpPr>
          <p:nvPr>
            <p:ph type="dt" sz="quarter" idx="12"/>
          </p:nvPr>
        </p:nvSpPr>
        <p:spPr>
          <a:noFill/>
        </p:spPr>
        <p:txBody>
          <a:bodyPr/>
          <a:lstStyle/>
          <a:p>
            <a:fld id="{9E01945F-7777-DB44-8136-B49EC0978AEE}" type="datetime1">
              <a:rPr lang="en-US" smtClean="0"/>
              <a:t>11/21/10</a:t>
            </a:fld>
            <a:endParaRPr lang="en-US" smtClean="0"/>
          </a:p>
        </p:txBody>
      </p:sp>
      <p:sp>
        <p:nvSpPr>
          <p:cNvPr id="52229" name="Rectangle 2"/>
          <p:cNvSpPr>
            <a:spLocks noGrp="1" noChangeArrowheads="1"/>
          </p:cNvSpPr>
          <p:nvPr>
            <p:ph type="title"/>
          </p:nvPr>
        </p:nvSpPr>
        <p:spPr>
          <a:xfrm>
            <a:off x="406400" y="685800"/>
            <a:ext cx="8509000" cy="1143000"/>
          </a:xfrm>
        </p:spPr>
        <p:txBody>
          <a:bodyPr/>
          <a:lstStyle/>
          <a:p>
            <a:r>
              <a:rPr lang="en-US">
                <a:ea typeface="ＭＳ Ｐゴシック" pitchFamily="-109" charset="-128"/>
                <a:cs typeface="ＭＳ Ｐゴシック" pitchFamily="-109" charset="-128"/>
              </a:rPr>
              <a:t>Further Thought</a:t>
            </a:r>
          </a:p>
        </p:txBody>
      </p:sp>
      <p:sp>
        <p:nvSpPr>
          <p:cNvPr id="52230" name="Rectangle 3"/>
          <p:cNvSpPr>
            <a:spLocks noGrp="1" noChangeArrowheads="1"/>
          </p:cNvSpPr>
          <p:nvPr>
            <p:ph type="body" idx="1"/>
          </p:nvPr>
        </p:nvSpPr>
        <p:spPr>
          <a:xfrm>
            <a:off x="457200" y="1885950"/>
            <a:ext cx="8178800" cy="4667250"/>
          </a:xfrm>
        </p:spPr>
        <p:txBody>
          <a:bodyPr/>
          <a:lstStyle/>
          <a:p>
            <a:r>
              <a:rPr lang="en-US">
                <a:ea typeface="ＭＳ Ｐゴシック" pitchFamily="-109" charset="-128"/>
                <a:cs typeface="ＭＳ Ｐゴシック" pitchFamily="-109" charset="-128"/>
              </a:rPr>
              <a:t>What if the material concerned:</a:t>
            </a:r>
          </a:p>
          <a:p>
            <a:pPr lvl="1"/>
            <a:r>
              <a:rPr lang="en-US"/>
              <a:t>Violence</a:t>
            </a:r>
          </a:p>
          <a:p>
            <a:pPr lvl="1"/>
            <a:r>
              <a:rPr lang="en-US"/>
              <a:t>Hacking</a:t>
            </a:r>
          </a:p>
          <a:p>
            <a:pPr lvl="1"/>
            <a:r>
              <a:rPr lang="en-US"/>
              <a:t>Prejudice / discrimination / hate</a:t>
            </a:r>
          </a:p>
          <a:p>
            <a:pPr lvl="2"/>
            <a:r>
              <a:rPr lang="en-US">
                <a:ea typeface="ＭＳ Ｐゴシック" pitchFamily="-109" charset="-128"/>
              </a:rPr>
              <a:t>Canada and some schools have rules against “hate speech”.</a:t>
            </a:r>
          </a:p>
          <a:p>
            <a:r>
              <a:rPr lang="en-US">
                <a:ea typeface="ＭＳ Ｐゴシック" pitchFamily="-109" charset="-128"/>
                <a:cs typeface="ＭＳ Ｐゴシック" pitchFamily="-109" charset="-128"/>
              </a:rPr>
              <a:t>Must we accept restrictions on some freedoms to preserve others?</a:t>
            </a:r>
          </a:p>
          <a:p>
            <a:pPr lvl="1"/>
            <a:r>
              <a:rPr lang="en-US"/>
              <a:t>Other people or other freedoms?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Response to Piracy</a:t>
            </a:r>
            <a:br>
              <a:rPr lang="en-US" sz="2800" dirty="0" smtClean="0"/>
            </a:br>
            <a:r>
              <a:rPr lang="en-US" sz="2000" dirty="0" smtClean="0"/>
              <a:t>Cordell Zebrose</a:t>
            </a:r>
            <a:endParaRPr lang="en-US" sz="2000" dirty="0"/>
          </a:p>
        </p:txBody>
      </p:sp>
      <p:sp>
        <p:nvSpPr>
          <p:cNvPr id="3" name="Content Placeholder 2"/>
          <p:cNvSpPr>
            <a:spLocks noGrp="1"/>
          </p:cNvSpPr>
          <p:nvPr>
            <p:ph idx="1"/>
          </p:nvPr>
        </p:nvSpPr>
        <p:spPr/>
        <p:txBody>
          <a:bodyPr/>
          <a:lstStyle/>
          <a:p>
            <a:r>
              <a:rPr lang="en-US" sz="2400" dirty="0" smtClean="0">
                <a:latin typeface="+mj-lt"/>
              </a:rPr>
              <a:t>Customers expect Free Software</a:t>
            </a:r>
          </a:p>
          <a:p>
            <a:pPr lvl="1"/>
            <a:r>
              <a:rPr lang="en-US" dirty="0" smtClean="0"/>
              <a:t>Piracy offers free software</a:t>
            </a:r>
          </a:p>
          <a:p>
            <a:pPr lvl="1"/>
            <a:r>
              <a:rPr lang="en-US" dirty="0" smtClean="0"/>
              <a:t>Conventional business strategy can’t compete with free</a:t>
            </a:r>
            <a:endParaRPr lang="en-US" dirty="0" smtClean="0">
              <a:latin typeface="+mj-lt"/>
            </a:endParaRPr>
          </a:p>
          <a:p>
            <a:r>
              <a:rPr lang="en-US" sz="2400" dirty="0" smtClean="0">
                <a:latin typeface="+mj-lt"/>
              </a:rPr>
              <a:t>Effects of Piracy</a:t>
            </a:r>
          </a:p>
          <a:p>
            <a:pPr lvl="1"/>
            <a:r>
              <a:rPr lang="en-US" dirty="0" smtClean="0">
                <a:latin typeface="+mj-lt"/>
              </a:rPr>
              <a:t>Iron Lore closes</a:t>
            </a:r>
          </a:p>
          <a:p>
            <a:r>
              <a:rPr lang="en-US" sz="2400" dirty="0" smtClean="0">
                <a:latin typeface="+mj-lt"/>
              </a:rPr>
              <a:t>How Micro transactions help</a:t>
            </a:r>
          </a:p>
          <a:p>
            <a:pPr lvl="1"/>
            <a:r>
              <a:rPr lang="en-US" dirty="0" smtClean="0"/>
              <a:t>Customers want free content</a:t>
            </a:r>
          </a:p>
          <a:p>
            <a:pPr lvl="1"/>
            <a:r>
              <a:rPr lang="en-US" dirty="0" smtClean="0"/>
              <a:t>Legal solutions are more attractive than illegal solutions</a:t>
            </a:r>
          </a:p>
          <a:p>
            <a:pPr lvl="1"/>
            <a:r>
              <a:rPr lang="en-US" dirty="0" smtClean="0"/>
              <a:t>Smaller payments are more attractive than large ones</a:t>
            </a:r>
            <a:endParaRPr lang="en-US" dirty="0" smtClean="0">
              <a:latin typeface="+mj-lt"/>
            </a:endParaRPr>
          </a:p>
          <a:p>
            <a:endParaRPr lang="en-US" sz="2400" dirty="0"/>
          </a:p>
        </p:txBody>
      </p:sp>
      <p:sp>
        <p:nvSpPr>
          <p:cNvPr id="4" name="Footer Placeholder 3"/>
          <p:cNvSpPr>
            <a:spLocks noGrp="1"/>
          </p:cNvSpPr>
          <p:nvPr>
            <p:ph type="ftr" sz="quarter" idx="10"/>
          </p:nvPr>
        </p:nvSpPr>
        <p:spPr/>
        <p:txBody>
          <a:bodyPr/>
          <a:lstStyle/>
          <a:p>
            <a:r>
              <a:rPr lang="en-US" smtClean="0"/>
              <a:t>© 2010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6</a:t>
            </a:fld>
            <a:endParaRPr lang="en-US" dirty="0"/>
          </a:p>
        </p:txBody>
      </p:sp>
      <p:sp>
        <p:nvSpPr>
          <p:cNvPr id="6" name="Date Placeholder 5"/>
          <p:cNvSpPr>
            <a:spLocks noGrp="1"/>
          </p:cNvSpPr>
          <p:nvPr>
            <p:ph type="dt" sz="half" idx="12"/>
          </p:nvPr>
        </p:nvSpPr>
        <p:spPr/>
        <p:txBody>
          <a:bodyPr/>
          <a:lstStyle/>
          <a:p>
            <a:fld id="{480C2C00-A9AC-7A45-8959-4BA3EB9E32AF}"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Works Cited</a:t>
            </a:r>
            <a:br>
              <a:rPr lang="en-US" sz="2800" dirty="0" smtClean="0"/>
            </a:br>
            <a:r>
              <a:rPr lang="en-US" sz="2000" dirty="0" smtClean="0"/>
              <a:t>Cordell Zebrose</a:t>
            </a:r>
            <a:endParaRPr lang="en-US" sz="2000" dirty="0"/>
          </a:p>
        </p:txBody>
      </p:sp>
      <p:sp>
        <p:nvSpPr>
          <p:cNvPr id="3" name="Content Placeholder 2"/>
          <p:cNvSpPr>
            <a:spLocks noGrp="1"/>
          </p:cNvSpPr>
          <p:nvPr>
            <p:ph idx="1"/>
          </p:nvPr>
        </p:nvSpPr>
        <p:spPr/>
        <p:txBody>
          <a:bodyPr/>
          <a:lstStyle/>
          <a:p>
            <a:r>
              <a:rPr lang="en-US" sz="1800" dirty="0" smtClean="0"/>
              <a:t>EFF, Digital Rights Management, http://www.eff.org/issues/drm 11-17-2010</a:t>
            </a:r>
          </a:p>
          <a:p>
            <a:r>
              <a:rPr lang="en-US" sz="1800" dirty="0" smtClean="0"/>
              <a:t>Brian </a:t>
            </a:r>
            <a:r>
              <a:rPr lang="en-US" sz="1800" dirty="0" err="1" smtClean="0"/>
              <a:t>Crecente</a:t>
            </a:r>
            <a:r>
              <a:rPr lang="en-US" sz="1800" dirty="0" smtClean="0"/>
              <a:t>, Steam DRM </a:t>
            </a:r>
            <a:r>
              <a:rPr lang="en-US" sz="1800" dirty="0" err="1" smtClean="0"/>
              <a:t>vs</a:t>
            </a:r>
            <a:r>
              <a:rPr lang="en-US" sz="1800" dirty="0" smtClean="0"/>
              <a:t> Spore DRM, http://kotaku.com/5051514/steam-drm-vs-spore-drm 11-17-2010</a:t>
            </a:r>
          </a:p>
          <a:p>
            <a:r>
              <a:rPr lang="en-US" sz="1800" dirty="0" smtClean="0"/>
              <a:t>Ben </a:t>
            </a:r>
            <a:r>
              <a:rPr lang="en-US" sz="1800" dirty="0" err="1" smtClean="0"/>
              <a:t>Kuchera</a:t>
            </a:r>
            <a:r>
              <a:rPr lang="en-US" sz="1800" dirty="0" smtClean="0"/>
              <a:t>, Official explanation of controversial Assassin's Creed 2 DRM, http://arstechnica.com/gaming/news/2010/02/ubisoft-details-drm.ars 11-17-2010</a:t>
            </a:r>
          </a:p>
          <a:p>
            <a:r>
              <a:rPr lang="en-US" sz="1800" dirty="0" smtClean="0"/>
              <a:t>Mike Snider, ‘</a:t>
            </a:r>
            <a:r>
              <a:rPr lang="en-US" sz="1800" dirty="0" err="1" smtClean="0"/>
              <a:t>Microtransactions</a:t>
            </a:r>
            <a:r>
              <a:rPr lang="en-US" sz="1800" dirty="0" smtClean="0"/>
              <a:t>’ add up to free online games, http://www.usatoday.com/tech/gaming/2010-01-19-games19_ST_N.htm 11-17-2010</a:t>
            </a:r>
          </a:p>
          <a:p>
            <a:r>
              <a:rPr lang="en-US" sz="1800" dirty="0" err="1" smtClean="0"/>
              <a:t>MMOCrunch</a:t>
            </a:r>
            <a:r>
              <a:rPr lang="en-US" sz="1800" dirty="0" smtClean="0"/>
              <a:t>, Free-To-Play &amp; </a:t>
            </a:r>
            <a:r>
              <a:rPr lang="en-US" sz="1800" dirty="0" err="1" smtClean="0"/>
              <a:t>Microtransaction</a:t>
            </a:r>
            <a:r>
              <a:rPr lang="en-US" sz="1800" dirty="0" smtClean="0"/>
              <a:t> Games Here To Stay, http://www.mmocrunch.com/2009/07/28/free-to-play-microtransaction-games-here-to-stay/ </a:t>
            </a:r>
          </a:p>
          <a:p>
            <a:r>
              <a:rPr lang="en-US" sz="1800" dirty="0" smtClean="0"/>
              <a:t>Rain Anderson, </a:t>
            </a:r>
            <a:r>
              <a:rPr lang="en-US" sz="1800" dirty="0" err="1" smtClean="0"/>
              <a:t>Microtransactions</a:t>
            </a:r>
            <a:r>
              <a:rPr lang="en-US" sz="1800" dirty="0" smtClean="0"/>
              <a:t> a necessity in the Chinese market?, http://www.thatvideogameblog.com/2008/03/24/chinese-game-market-microtransactions-a-necessity/</a:t>
            </a:r>
          </a:p>
          <a:p>
            <a:endParaRPr lang="en-US" sz="1800" dirty="0" smtClean="0"/>
          </a:p>
          <a:p>
            <a:endParaRPr lang="en-US" sz="1800" dirty="0"/>
          </a:p>
        </p:txBody>
      </p:sp>
      <p:sp>
        <p:nvSpPr>
          <p:cNvPr id="4" name="Footer Placeholder 3"/>
          <p:cNvSpPr>
            <a:spLocks noGrp="1"/>
          </p:cNvSpPr>
          <p:nvPr>
            <p:ph type="ftr" sz="quarter" idx="10"/>
          </p:nvPr>
        </p:nvSpPr>
        <p:spPr/>
        <p:txBody>
          <a:bodyPr/>
          <a:lstStyle/>
          <a:p>
            <a:r>
              <a:rPr lang="en-US" smtClean="0"/>
              <a:t>© 2010 Keith A. Pray</a:t>
            </a:r>
            <a:endParaRPr lang="en-US" dirty="0"/>
          </a:p>
        </p:txBody>
      </p:sp>
      <p:sp>
        <p:nvSpPr>
          <p:cNvPr id="5" name="Slide Number Placeholder 4"/>
          <p:cNvSpPr>
            <a:spLocks noGrp="1"/>
          </p:cNvSpPr>
          <p:nvPr>
            <p:ph type="sldNum" sz="quarter" idx="11"/>
          </p:nvPr>
        </p:nvSpPr>
        <p:spPr/>
        <p:txBody>
          <a:bodyPr/>
          <a:lstStyle/>
          <a:p>
            <a:fld id="{CC7FDFB7-4A96-0F4D-9A4A-E56F94FA24DB}" type="slidenum">
              <a:rPr lang="en-US" smtClean="0"/>
              <a:pPr/>
              <a:t>7</a:t>
            </a:fld>
            <a:endParaRPr lang="en-US" dirty="0"/>
          </a:p>
        </p:txBody>
      </p:sp>
      <p:sp>
        <p:nvSpPr>
          <p:cNvPr id="6" name="Date Placeholder 5"/>
          <p:cNvSpPr>
            <a:spLocks noGrp="1"/>
          </p:cNvSpPr>
          <p:nvPr>
            <p:ph type="dt" sz="half" idx="12"/>
          </p:nvPr>
        </p:nvSpPr>
        <p:spPr/>
        <p:txBody>
          <a:bodyPr/>
          <a:lstStyle/>
          <a:p>
            <a:fld id="{584127F2-6DDE-7A4F-945F-1C1B4EE3DC7E}" type="datetime1">
              <a:rPr lang="en-US" smtClean="0"/>
              <a:t>11/21/10</a:t>
            </a:fld>
            <a:endParaRPr lang="en-US"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2010 Keith A. Pray</a:t>
            </a:r>
            <a:endParaRPr lang="en-US"/>
          </a:p>
        </p:txBody>
      </p:sp>
      <p:sp>
        <p:nvSpPr>
          <p:cNvPr id="17411" name="Slide Number Placeholder 4"/>
          <p:cNvSpPr>
            <a:spLocks noGrp="1"/>
          </p:cNvSpPr>
          <p:nvPr>
            <p:ph type="sldNum" sz="quarter" idx="11"/>
          </p:nvPr>
        </p:nvSpPr>
        <p:spPr>
          <a:noFill/>
        </p:spPr>
        <p:txBody>
          <a:bodyPr/>
          <a:lstStyle/>
          <a:p>
            <a:fld id="{0B9AEBF3-464F-464C-8D24-78D5E5DFEF6E}" type="slidenum">
              <a:rPr lang="en-US" smtClean="0"/>
              <a:pPr/>
              <a:t>8</a:t>
            </a:fld>
            <a:endParaRPr lang="en-US" smtClean="0"/>
          </a:p>
        </p:txBody>
      </p:sp>
      <p:sp>
        <p:nvSpPr>
          <p:cNvPr id="17412" name="Date Placeholder 5"/>
          <p:cNvSpPr>
            <a:spLocks noGrp="1"/>
          </p:cNvSpPr>
          <p:nvPr>
            <p:ph type="dt" sz="quarter" idx="12"/>
          </p:nvPr>
        </p:nvSpPr>
        <p:spPr>
          <a:noFill/>
        </p:spPr>
        <p:txBody>
          <a:bodyPr/>
          <a:lstStyle/>
          <a:p>
            <a:fld id="{A426A762-1719-2348-993A-8312A239C7FD}" type="datetime1">
              <a:rPr lang="en-US" smtClean="0"/>
              <a:t>11/21/10</a:t>
            </a:fld>
            <a:endParaRPr lang="en-US" dirty="0"/>
          </a:p>
        </p:txBody>
      </p:sp>
      <p:sp>
        <p:nvSpPr>
          <p:cNvPr id="17413"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YouTube: A Case Study</a:t>
            </a:r>
            <a:r>
              <a:rPr lang="en-US" sz="1800" dirty="0" smtClean="0">
                <a:ea typeface="ＭＳ Ｐゴシック" pitchFamily="-109" charset="-128"/>
                <a:cs typeface="ＭＳ Ｐゴシック" pitchFamily="-109" charset="-128"/>
              </a:rPr>
              <a:t/>
            </a:r>
            <a:br>
              <a:rPr lang="en-US" sz="1800" dirty="0" smtClean="0">
                <a:ea typeface="ＭＳ Ｐゴシック" pitchFamily="-109" charset="-128"/>
                <a:cs typeface="ＭＳ Ｐゴシック" pitchFamily="-109" charset="-128"/>
              </a:rPr>
            </a:br>
            <a:r>
              <a:rPr lang="en-US" sz="1800" dirty="0" smtClean="0">
                <a:ea typeface="ＭＳ Ｐゴシック" pitchFamily="-109" charset="-128"/>
                <a:cs typeface="ＭＳ Ｐゴシック" pitchFamily="-109" charset="-128"/>
              </a:rPr>
              <a:t>Alessandra Anderson</a:t>
            </a:r>
            <a:endParaRPr lang="en-US" dirty="0">
              <a:ea typeface="ＭＳ Ｐゴシック" pitchFamily="-109" charset="-128"/>
              <a:cs typeface="ＭＳ Ｐゴシック" pitchFamily="-109" charset="-128"/>
            </a:endParaRPr>
          </a:p>
        </p:txBody>
      </p:sp>
      <p:sp>
        <p:nvSpPr>
          <p:cNvPr id="17414" name="Rectangle 3"/>
          <p:cNvSpPr>
            <a:spLocks noGrp="1" noChangeArrowheads="1"/>
          </p:cNvSpPr>
          <p:nvPr>
            <p:ph type="body" idx="1"/>
          </p:nvPr>
        </p:nvSpPr>
        <p:spPr/>
        <p:txBody>
          <a:bodyPr/>
          <a:lstStyle/>
          <a:p>
            <a:pPr marL="571500" indent="-571500" eaLnBrk="1" hangingPunct="1">
              <a:buAutoNum type="arabicPeriod"/>
            </a:pPr>
            <a:r>
              <a:rPr lang="en-US" sz="2400" dirty="0" smtClean="0">
                <a:ea typeface="ＭＳ Ｐゴシック" pitchFamily="-109" charset="-128"/>
                <a:cs typeface="ＭＳ Ｐゴシック" pitchFamily="-109" charset="-128"/>
              </a:rPr>
              <a:t>What is it?</a:t>
            </a:r>
          </a:p>
          <a:p>
            <a:pPr marL="571500" indent="-571500" eaLnBrk="1" hangingPunct="1">
              <a:buAutoNum type="arabicPeriod"/>
            </a:pPr>
            <a:r>
              <a:rPr lang="en-US" sz="2400" dirty="0" smtClean="0">
                <a:ea typeface="ＭＳ Ｐゴシック" pitchFamily="-109" charset="-128"/>
                <a:cs typeface="ＭＳ Ｐゴシック" pitchFamily="-109" charset="-128"/>
              </a:rPr>
              <a:t>Controversy</a:t>
            </a:r>
          </a:p>
          <a:p>
            <a:pPr marL="971550" lvl="1" indent="-571500" eaLnBrk="1" hangingPunct="1">
              <a:buAutoNum type="arabicPeriod"/>
            </a:pPr>
            <a:r>
              <a:rPr lang="en-US" sz="1400" dirty="0" smtClean="0">
                <a:ea typeface="ＭＳ Ｐゴシック" pitchFamily="-109" charset="-128"/>
                <a:cs typeface="ＭＳ Ｐゴシック" pitchFamily="-109" charset="-128"/>
              </a:rPr>
              <a:t>Copyright laws</a:t>
            </a:r>
          </a:p>
          <a:p>
            <a:pPr marL="571500" indent="-571500" eaLnBrk="1" hangingPunct="1">
              <a:buAutoNum type="arabicPeriod"/>
            </a:pPr>
            <a:r>
              <a:rPr lang="en-US" sz="2400" dirty="0" smtClean="0">
                <a:ea typeface="ＭＳ Ｐゴシック" pitchFamily="-109" charset="-128"/>
                <a:cs typeface="ＭＳ Ｐゴシック" pitchFamily="-109" charset="-128"/>
              </a:rPr>
              <a:t>Viacom vs. YouTube/Google</a:t>
            </a:r>
          </a:p>
          <a:p>
            <a:pPr marL="571500" indent="-571500" eaLnBrk="1" hangingPunct="1">
              <a:buAutoNum type="arabicPeriod"/>
            </a:pPr>
            <a:r>
              <a:rPr lang="en-US" sz="2400" dirty="0" smtClean="0">
                <a:ea typeface="ＭＳ Ｐゴシック" pitchFamily="-109" charset="-128"/>
                <a:cs typeface="ＭＳ Ｐゴシック" pitchFamily="-109" charset="-128"/>
              </a:rPr>
              <a:t>What now?</a:t>
            </a:r>
            <a:endParaRPr lang="en-US" sz="1400" dirty="0" smtClean="0">
              <a:ea typeface="ＭＳ Ｐゴシック" pitchFamily="-109" charset="-128"/>
              <a:cs typeface="ＭＳ Ｐゴシック" pitchFamily="-109" charset="-128"/>
            </a:endParaRPr>
          </a:p>
        </p:txBody>
      </p:sp>
      <p:sp>
        <p:nvSpPr>
          <p:cNvPr id="7" name="TextBox 6"/>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ea typeface="ＭＳ Ｐゴシック" pitchFamily="-109" charset="-128"/>
                <a:cs typeface="ＭＳ Ｐゴシック" pitchFamily="-109" charset="-128"/>
              </a:rPr>
              <a:t>What is </a:t>
            </a:r>
            <a:r>
              <a:rPr lang="en-US" dirty="0" err="1" smtClean="0">
                <a:ea typeface="ＭＳ Ｐゴシック" pitchFamily="-109" charset="-128"/>
                <a:cs typeface="ＭＳ Ｐゴシック" pitchFamily="-109" charset="-128"/>
              </a:rPr>
              <a:t>Youtube</a:t>
            </a:r>
            <a:r>
              <a:rPr lang="en-US" dirty="0" smtClean="0">
                <a:ea typeface="ＭＳ Ｐゴシック" pitchFamily="-109" charset="-128"/>
                <a:cs typeface="ＭＳ Ｐゴシック" pitchFamily="-109" charset="-128"/>
              </a:rPr>
              <a:t>?</a:t>
            </a:r>
          </a:p>
        </p:txBody>
      </p:sp>
      <p:sp>
        <p:nvSpPr>
          <p:cNvPr id="39939" name="Content Placeholder 2"/>
          <p:cNvSpPr>
            <a:spLocks noGrp="1"/>
          </p:cNvSpPr>
          <p:nvPr>
            <p:ph sz="half" idx="1"/>
          </p:nvPr>
        </p:nvSpPr>
        <p:spPr>
          <a:xfrm>
            <a:off x="381000" y="1981200"/>
            <a:ext cx="4114800" cy="4343400"/>
          </a:xfrm>
        </p:spPr>
        <p:txBody>
          <a:bodyPr/>
          <a:lstStyle/>
          <a:p>
            <a:pPr marL="457200" indent="-457200">
              <a:buFont typeface="Arial Black" pitchFamily="-109" charset="0"/>
              <a:buAutoNum type="arabicPeriod"/>
            </a:pPr>
            <a:r>
              <a:rPr lang="en-US" sz="2000" dirty="0" err="1" smtClean="0">
                <a:ea typeface="ＭＳ Ｐゴシック" pitchFamily="-109" charset="-128"/>
                <a:cs typeface="ＭＳ Ｐゴシック" pitchFamily="-109" charset="-128"/>
              </a:rPr>
              <a:t>Youtube</a:t>
            </a:r>
            <a:r>
              <a:rPr lang="en-US" sz="2000" dirty="0" smtClean="0">
                <a:ea typeface="ＭＳ Ｐゴシック" pitchFamily="-109" charset="-128"/>
                <a:cs typeface="ＭＳ Ｐゴシック" pitchFamily="-109" charset="-128"/>
              </a:rPr>
              <a:t> is the “</a:t>
            </a:r>
            <a:r>
              <a:rPr lang="en-US" sz="2000" dirty="0" smtClean="0"/>
              <a:t>largest worldwide video-sharing community!”</a:t>
            </a:r>
          </a:p>
          <a:p>
            <a:pPr marL="457200" indent="-457200">
              <a:buFont typeface="Arial Black" pitchFamily="-109" charset="0"/>
              <a:buAutoNum type="arabicPeriod"/>
            </a:pPr>
            <a:r>
              <a:rPr lang="en-US" sz="2000" dirty="0" smtClean="0"/>
              <a:t>Founded in February 2005</a:t>
            </a:r>
          </a:p>
          <a:p>
            <a:pPr marL="457200" indent="-457200">
              <a:buFont typeface="Arial Black" pitchFamily="-109" charset="0"/>
              <a:buAutoNum type="arabicPeriod"/>
            </a:pPr>
            <a:r>
              <a:rPr lang="en-US" sz="2000" dirty="0" smtClean="0"/>
              <a:t>Taken over by Google on Oct. 9, 2006</a:t>
            </a:r>
          </a:p>
          <a:p>
            <a:pPr marL="857250" lvl="1" indent="-457200">
              <a:buFont typeface="Arial Black" pitchFamily="-109" charset="0"/>
              <a:buAutoNum type="arabicPeriod"/>
            </a:pPr>
            <a:r>
              <a:rPr lang="en-US" sz="1600" dirty="0" smtClean="0"/>
              <a:t>YouTube still operating independently</a:t>
            </a:r>
          </a:p>
          <a:p>
            <a:pPr marL="457200" indent="-457200">
              <a:buFont typeface="Arial Black" pitchFamily="-109" charset="0"/>
              <a:buAutoNum type="arabicPeriod"/>
            </a:pPr>
            <a:r>
              <a:rPr lang="en-US" sz="2000" dirty="0" smtClean="0">
                <a:ea typeface="ＭＳ Ｐゴシック" pitchFamily="-109" charset="-128"/>
                <a:cs typeface="ＭＳ Ｐゴシック" pitchFamily="-109" charset="-128"/>
              </a:rPr>
              <a:t>What can you do?</a:t>
            </a:r>
          </a:p>
          <a:p>
            <a:pPr marL="857250" lvl="1" indent="-457200">
              <a:buFont typeface="Arial Black" pitchFamily="-109" charset="0"/>
              <a:buAutoNum type="arabicPeriod"/>
            </a:pPr>
            <a:r>
              <a:rPr lang="en-US" sz="1200" dirty="0" smtClean="0">
                <a:ea typeface="ＭＳ Ｐゴシック" pitchFamily="-109" charset="-128"/>
                <a:cs typeface="ＭＳ Ｐゴシック" pitchFamily="-109" charset="-128"/>
              </a:rPr>
              <a:t>Watch tons of videos</a:t>
            </a:r>
          </a:p>
          <a:p>
            <a:pPr marL="857250" lvl="1" indent="-457200">
              <a:buFont typeface="Arial Black" pitchFamily="-109" charset="0"/>
              <a:buAutoNum type="arabicPeriod"/>
            </a:pPr>
            <a:r>
              <a:rPr lang="en-US" sz="1200" dirty="0" smtClean="0">
                <a:ea typeface="ＭＳ Ｐゴシック" pitchFamily="-109" charset="-128"/>
                <a:cs typeface="ＭＳ Ｐゴシック" pitchFamily="-109" charset="-128"/>
              </a:rPr>
              <a:t>Create an account</a:t>
            </a:r>
          </a:p>
          <a:p>
            <a:pPr marL="857250" lvl="1" indent="-457200">
              <a:buFont typeface="Arial Black" pitchFamily="-109" charset="0"/>
              <a:buAutoNum type="arabicPeriod"/>
            </a:pPr>
            <a:r>
              <a:rPr lang="en-US" sz="1200" dirty="0" smtClean="0">
                <a:ea typeface="ＭＳ Ｐゴシック" pitchFamily="-109" charset="-128"/>
                <a:cs typeface="ＭＳ Ｐゴシック" pitchFamily="-109" charset="-128"/>
              </a:rPr>
              <a:t>Share information with friends</a:t>
            </a:r>
          </a:p>
          <a:p>
            <a:pPr marL="857250" lvl="1" indent="-457200">
              <a:buFont typeface="Arial Black" pitchFamily="-109" charset="0"/>
              <a:buAutoNum type="arabicPeriod"/>
            </a:pPr>
            <a:r>
              <a:rPr lang="en-US" sz="1200" dirty="0" smtClean="0">
                <a:ea typeface="ＭＳ Ｐゴシック" pitchFamily="-109" charset="-128"/>
                <a:cs typeface="ＭＳ Ｐゴシック" pitchFamily="-109" charset="-128"/>
              </a:rPr>
              <a:t>Comment on videos</a:t>
            </a:r>
          </a:p>
          <a:p>
            <a:pPr marL="857250" lvl="1" indent="-457200">
              <a:buFont typeface="Arial Black" pitchFamily="-109" charset="0"/>
              <a:buAutoNum type="arabicPeriod"/>
            </a:pPr>
            <a:r>
              <a:rPr lang="en-US" sz="1200" dirty="0" smtClean="0">
                <a:ea typeface="ＭＳ Ｐゴシック" pitchFamily="-109" charset="-128"/>
                <a:cs typeface="ＭＳ Ｐゴシック" pitchFamily="-109" charset="-128"/>
              </a:rPr>
              <a:t>Upload your own videos</a:t>
            </a:r>
          </a:p>
          <a:p>
            <a:pPr marL="457200" indent="-457200">
              <a:buNone/>
            </a:pPr>
            <a:endParaRPr lang="en-US" sz="1600" b="1" dirty="0" smtClean="0">
              <a:ea typeface="ＭＳ Ｐゴシック" pitchFamily="-109" charset="-128"/>
              <a:cs typeface="ＭＳ Ｐゴシック" pitchFamily="-109" charset="-128"/>
            </a:endParaRPr>
          </a:p>
        </p:txBody>
      </p:sp>
      <p:sp>
        <p:nvSpPr>
          <p:cNvPr id="39940" name="Footer Placeholder 3"/>
          <p:cNvSpPr>
            <a:spLocks noGrp="1"/>
          </p:cNvSpPr>
          <p:nvPr>
            <p:ph type="ftr" sz="quarter" idx="10"/>
          </p:nvPr>
        </p:nvSpPr>
        <p:spPr>
          <a:noFill/>
        </p:spPr>
        <p:txBody>
          <a:bodyPr/>
          <a:lstStyle/>
          <a:p>
            <a:r>
              <a:rPr lang="en-US" smtClean="0"/>
              <a:t>© 2010 Keith A. Pray</a:t>
            </a:r>
            <a:endParaRPr lang="en-US" smtClean="0"/>
          </a:p>
        </p:txBody>
      </p:sp>
      <p:sp>
        <p:nvSpPr>
          <p:cNvPr id="5" name="Slide Number Placeholder 4"/>
          <p:cNvSpPr>
            <a:spLocks noGrp="1"/>
          </p:cNvSpPr>
          <p:nvPr>
            <p:ph type="sldNum" sz="quarter" idx="11"/>
          </p:nvPr>
        </p:nvSpPr>
        <p:spPr/>
        <p:txBody>
          <a:bodyPr/>
          <a:lstStyle/>
          <a:p>
            <a:fld id="{21F44743-DC87-AE4B-8101-2C500C2A736A}" type="slidenum">
              <a:rPr lang="en-US" smtClean="0"/>
              <a:pPr/>
              <a:t>9</a:t>
            </a:fld>
            <a:endParaRPr lang="en-US" smtClean="0"/>
          </a:p>
        </p:txBody>
      </p:sp>
      <p:sp>
        <p:nvSpPr>
          <p:cNvPr id="39942" name="Date Placeholder 5"/>
          <p:cNvSpPr>
            <a:spLocks noGrp="1"/>
          </p:cNvSpPr>
          <p:nvPr>
            <p:ph type="dt" sz="half" idx="12"/>
          </p:nvPr>
        </p:nvSpPr>
        <p:spPr>
          <a:noFill/>
        </p:spPr>
        <p:txBody>
          <a:bodyPr/>
          <a:lstStyle/>
          <a:p>
            <a:fld id="{5B305532-218F-1044-9006-D9046E21785A}" type="datetime1">
              <a:rPr lang="en-US" smtClean="0"/>
              <a:t>11/21/10</a:t>
            </a:fld>
            <a:endParaRPr lang="en-US" smtClean="0"/>
          </a:p>
        </p:txBody>
      </p:sp>
      <p:pic>
        <p:nvPicPr>
          <p:cNvPr id="8" name="Picture 2" descr="YouTube"/>
          <p:cNvPicPr>
            <a:picLocks noGrp="1" noChangeAspect="1" noChangeArrowheads="1"/>
          </p:cNvPicPr>
          <p:nvPr>
            <p:ph sz="half" idx="2"/>
          </p:nvPr>
        </p:nvPicPr>
        <p:blipFill>
          <a:blip r:embed="rId3"/>
          <a:srcRect/>
          <a:stretch>
            <a:fillRect/>
          </a:stretch>
        </p:blipFill>
        <p:spPr bwMode="auto">
          <a:xfrm>
            <a:off x="4724400" y="1524000"/>
            <a:ext cx="4038600" cy="4536695"/>
          </a:xfrm>
          <a:prstGeom prst="rect">
            <a:avLst/>
          </a:prstGeom>
          <a:noFill/>
        </p:spPr>
      </p:pic>
      <p:sp>
        <p:nvSpPr>
          <p:cNvPr id="9" name="TextBox 8"/>
          <p:cNvSpPr txBox="1"/>
          <p:nvPr/>
        </p:nvSpPr>
        <p:spPr>
          <a:xfrm>
            <a:off x="7391400" y="533400"/>
            <a:ext cx="1497076" cy="276999"/>
          </a:xfrm>
          <a:prstGeom prst="rect">
            <a:avLst/>
          </a:prstGeom>
          <a:noFill/>
        </p:spPr>
        <p:txBody>
          <a:bodyPr wrap="none" rtlCol="0">
            <a:spAutoFit/>
          </a:bodyPr>
          <a:lstStyle/>
          <a:p>
            <a:r>
              <a:rPr lang="en-US" sz="1200" dirty="0" smtClean="0">
                <a:solidFill>
                  <a:schemeClr val="tx1"/>
                </a:solidFill>
              </a:rPr>
              <a:t>Alessandra Anderson</a:t>
            </a:r>
            <a:endParaRPr lang="en-US" sz="1200" dirty="0">
              <a:solidFill>
                <a:schemeClr val="tx1"/>
              </a:solidFill>
            </a:endParaRPr>
          </a:p>
        </p:txBody>
      </p:sp>
    </p:spTree>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66216</TotalTime>
  <Words>7333</Words>
  <Application>Microsoft Macintosh PowerPoint</Application>
  <PresentationFormat>On-screen Show (4:3)</PresentationFormat>
  <Paragraphs>908</Paragraphs>
  <Slides>55</Slides>
  <Notes>50</Notes>
  <HiddenSlides>0</HiddenSlides>
  <MMClips>1</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Pixel</vt:lpstr>
      <vt:lpstr>Class 8 Freedom Of Speech</vt:lpstr>
      <vt:lpstr>Overview</vt:lpstr>
      <vt:lpstr>Digitalization Changing IP Protection Cordell Zebrose</vt:lpstr>
      <vt:lpstr>What is DRM? Cordell Zebrose</vt:lpstr>
      <vt:lpstr>Micro transactions Cordell Zebrose</vt:lpstr>
      <vt:lpstr>Why Response to Piracy Cordell Zebrose</vt:lpstr>
      <vt:lpstr>Works Cited Cordell Zebrose</vt:lpstr>
      <vt:lpstr>YouTube: A Case Study Alessandra Anderson</vt:lpstr>
      <vt:lpstr>What is Youtube?</vt:lpstr>
      <vt:lpstr>Controversy Over YouTube</vt:lpstr>
      <vt:lpstr>Viacom vs. YouTube/Google 2007</vt:lpstr>
      <vt:lpstr>YouTube Policy</vt:lpstr>
      <vt:lpstr>Content Verification Program</vt:lpstr>
      <vt:lpstr>VEVO-UMGs Premium Music Service Powered By YouTube</vt:lpstr>
      <vt:lpstr>DISNEY/ABC AND ESPN REACH LANDMARK AGREEMENT </vt:lpstr>
      <vt:lpstr>YouTube Here to Stay</vt:lpstr>
      <vt:lpstr>Sources</vt:lpstr>
      <vt:lpstr>Overview</vt:lpstr>
      <vt:lpstr> YouTube In China    ---Xiao Du</vt:lpstr>
      <vt:lpstr>Slide 20</vt:lpstr>
      <vt:lpstr>News Websites blocked Too   ---Xiao Du</vt:lpstr>
      <vt:lpstr>Chinese Government Right or Wrong? -- Xiao Du</vt:lpstr>
      <vt:lpstr>The Fact - Population --- Xiao Du</vt:lpstr>
      <vt:lpstr>Way to Access Blocked Sites --- Xiao Du</vt:lpstr>
      <vt:lpstr>Work Cited ---Xiao Du</vt:lpstr>
      <vt:lpstr>Internet Censorship in China</vt:lpstr>
      <vt:lpstr>Golden Shield Project</vt:lpstr>
      <vt:lpstr>The Great Firewall of China</vt:lpstr>
      <vt:lpstr>Other methods of censorship</vt:lpstr>
      <vt:lpstr>Search Engine Censorship</vt:lpstr>
      <vt:lpstr>Reaction of the Chinese people</vt:lpstr>
      <vt:lpstr>References</vt:lpstr>
      <vt:lpstr>Free Speech &amp; the Internet Chris Casola</vt:lpstr>
      <vt:lpstr>Chris Casola Overview</vt:lpstr>
      <vt:lpstr>Chris Casola Forms of speech on the Internet</vt:lpstr>
      <vt:lpstr>Chris Casola What does free speech include/exclude?</vt:lpstr>
      <vt:lpstr>Chris Casola Case Study: Student’s blog</vt:lpstr>
      <vt:lpstr>Chris Casola Legislation &amp; Court Decisions</vt:lpstr>
      <vt:lpstr>Chris Casola Recent News</vt:lpstr>
      <vt:lpstr>Chris Casola Citations</vt:lpstr>
      <vt:lpstr>Schwarzenegger v. Entertainment Merchants Assn.</vt:lpstr>
      <vt:lpstr>Background</vt:lpstr>
      <vt:lpstr>The Miller Test</vt:lpstr>
      <vt:lpstr>Current State</vt:lpstr>
      <vt:lpstr>Key questions</vt:lpstr>
      <vt:lpstr>Slide 46</vt:lpstr>
      <vt:lpstr>Q and A and sources </vt:lpstr>
      <vt:lpstr>Overview</vt:lpstr>
      <vt:lpstr>Assignment</vt:lpstr>
      <vt:lpstr>Class 8  The End</vt:lpstr>
      <vt:lpstr>Freedom Of Speech</vt:lpstr>
      <vt:lpstr>Freedom Of Speech</vt:lpstr>
      <vt:lpstr>In-Class Exercise I</vt:lpstr>
      <vt:lpstr>In-Class Exercise I</vt:lpstr>
      <vt:lpstr>Further Thought</vt:lpstr>
    </vt:vector>
  </TitlesOfParts>
  <Manager/>
  <Company>WPI Computer Science Department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Pray</cp:lastModifiedBy>
  <cp:revision>385</cp:revision>
  <cp:lastPrinted>2004-04-28T16:30:48Z</cp:lastPrinted>
  <dcterms:created xsi:type="dcterms:W3CDTF">2010-11-19T13:47:01Z</dcterms:created>
  <dcterms:modified xsi:type="dcterms:W3CDTF">2010-11-22T19:48:39Z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